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embeddedFontLst>
    <p:embeddedFont>
      <p:font typeface="Roboto"/>
      <p:regular r:id="rId42"/>
      <p:bold r:id="rId43"/>
      <p:italic r:id="rId44"/>
      <p:boldItalic r:id="rId45"/>
    </p:embeddedFont>
    <p:embeddedFont>
      <p:font typeface="Inter"/>
      <p:regular r:id="rId46"/>
      <p:bold r:id="rId47"/>
    </p:embeddedFont>
    <p:embeddedFont>
      <p:font typeface="Lexend Black"/>
      <p:bold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Roboto-regular.fntdata"/><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Roboto-italic.fntdata"/><Relationship Id="rId21" Type="http://schemas.openxmlformats.org/officeDocument/2006/relationships/slide" Target="slides/slide16.xml"/><Relationship Id="rId43" Type="http://schemas.openxmlformats.org/officeDocument/2006/relationships/font" Target="fonts/Roboto-bold.fntdata"/><Relationship Id="rId24" Type="http://schemas.openxmlformats.org/officeDocument/2006/relationships/slide" Target="slides/slide19.xml"/><Relationship Id="rId46" Type="http://schemas.openxmlformats.org/officeDocument/2006/relationships/font" Target="fonts/Inter-regular.fntdata"/><Relationship Id="rId23" Type="http://schemas.openxmlformats.org/officeDocument/2006/relationships/slide" Target="slides/slide18.xml"/><Relationship Id="rId45"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schemas.openxmlformats.org/officeDocument/2006/relationships/font" Target="fonts/LexendBlack-bold.fntdata"/><Relationship Id="rId25" Type="http://schemas.openxmlformats.org/officeDocument/2006/relationships/slide" Target="slides/slide20.xml"/><Relationship Id="rId47" Type="http://schemas.openxmlformats.org/officeDocument/2006/relationships/font" Target="fonts/Inter-bold.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9007af15f9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9007af15f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今天我們將討論的主題是Enforcing Semantic Consistency for Cross Corpus Emotion Prediction Using Adversarial Discrepancy Learning in Emotion</a:t>
            </a:r>
            <a:endParaRPr/>
          </a:p>
          <a:p>
            <a:pPr indent="0" lvl="0" marL="0" rtl="0" algn="l">
              <a:spcBef>
                <a:spcPts val="0"/>
              </a:spcBef>
              <a:spcAft>
                <a:spcPts val="0"/>
              </a:spcAft>
              <a:buNone/>
            </a:pPr>
            <a:r>
              <a:rPr lang="en"/>
              <a:t>，利用對抗性差異學習實現情感交叉語料庫預測的語義一致性。</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ba654867ac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2ba654867ac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2ba654867ac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2ba654867ac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情感計算被定義為一種將神經生理活動與動機、思想、個性和氣質等人類特徵相連結的認知心理學過程。透過計算，我們能夠模擬和理解人類行為，這在商業應用中得到廣泛運用，例如自然人機界面、健康保健和市場營銷。</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其次，作者強調了語音的重要性，作為一種豐富而可訪問的信息交換媒介，特別是在情感計算研究中。相較於其他形式的溝通方式，語音是最具信息豐富性且成本最低的形式之一。這種特性使其成為情感預測的理想工具，尤其是在情感認識中，語音情感識別（SER）是常見的應用領域。</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bee7bed2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2bee7bed2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然後，本研究也探討了在實際情境中進行情感認識的困難。</a:t>
            </a:r>
            <a:r>
              <a:rPr lang="en">
                <a:solidFill>
                  <a:schemeClr val="dk1"/>
                </a:solidFill>
              </a:rPr>
              <a:t>作者</a:t>
            </a:r>
            <a:r>
              <a:rPr lang="en"/>
              <a:t>指出傳統方法在SER中面臨的上下文相依性問題，主要是由於源</a:t>
            </a:r>
            <a:r>
              <a:rPr lang="en">
                <a:solidFill>
                  <a:schemeClr val="dk1"/>
                </a:solidFill>
              </a:rPr>
              <a:t>數據</a:t>
            </a:r>
            <a:r>
              <a:rPr lang="en"/>
              <a:t>和目標數據分佈之間的不匹配。這使得建立模型能夠在不同情境下進行準確情感預測變得非常昂貴且困難。</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為了解決這些挑戰，</a:t>
            </a:r>
            <a:r>
              <a:rPr lang="en">
                <a:solidFill>
                  <a:schemeClr val="dk1"/>
                </a:solidFill>
              </a:rPr>
              <a:t>本研究</a:t>
            </a:r>
            <a:r>
              <a:rPr lang="en"/>
              <a:t>引入了各種領域適應技術。這些技術包括對抗性訓練、最大平均差異優化等方法，旨在對齊源數據和目標數據分佈，從而提高情感認識的預測準確性。</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bee7bed24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2bee7bed24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最後，在這篇論文中，作者提出了一種自學機制，稱為最大回歸差異（MRD）網絡。這種自學機制的目標是減輕語音中的情感語義扭曲。它概述了研究的目標，包括探索 MRD 網路在不同資料庫中的可用性、將其性能與其他方法進行比較，以及擴展 MRD 結構以增強情感回歸結果。 論文的目標是使用對抗性差異機制來增強跨語料庫情緒預測的語義一致性。通過對抗性差異機制，即最小化最大交叉語料庫差異，作者研究試圖實現情感預測的語義一致性。</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在接下來Section 2描述了數據庫和MRD網絡。</a:t>
            </a:r>
            <a:r>
              <a:rPr lang="en">
                <a:solidFill>
                  <a:schemeClr val="dk1"/>
                </a:solidFill>
              </a:rPr>
              <a:t>Section 3</a:t>
            </a:r>
            <a:r>
              <a:rPr lang="en"/>
              <a:t>介紹了實驗設置。</a:t>
            </a:r>
            <a:r>
              <a:rPr lang="en">
                <a:solidFill>
                  <a:schemeClr val="dk1"/>
                </a:solidFill>
              </a:rPr>
              <a:t>Section 4</a:t>
            </a:r>
            <a:r>
              <a:rPr lang="en"/>
              <a:t>描述了實驗和結果。最後，</a:t>
            </a:r>
            <a:r>
              <a:rPr lang="en">
                <a:solidFill>
                  <a:schemeClr val="dk1"/>
                </a:solidFill>
              </a:rPr>
              <a:t>Section 5</a:t>
            </a:r>
            <a:r>
              <a:rPr lang="en"/>
              <a:t>總結並展望未來工作。</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ba654867ac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2ba654867ac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2bf0996de3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2bf0996de3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Audiovisual</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2bf0996de3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2bf0996de3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2ba654867ac_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2ba654867ac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2bf0996de3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2bf0996de3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bf0996de3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2bf0996de3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Low-level </a:t>
            </a:r>
            <a:r>
              <a:rPr lang="en"/>
              <a:t>具體</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2bf0996de3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2bf0996de3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2bf0996de3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2bf0996de3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bf0996de3b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2bf0996de3b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2bf0996de3b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2bf0996de3b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2bf0996de3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2bf0996de3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bf0996de3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2bf0996de3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2ba654867ac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2ba654867ac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bf0996de3b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2bf0996de3b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2bf0996de3b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2bf0996de3b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2bf0996de3b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2bf0996de3b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2bf0996de3b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2bf0996de3b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2bc9126f109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2bc9126f109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2bf2776bc29_4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2bf2776bc29_4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在情感分析領域，"activation"、"valence" 和 "dominance" 是描述情感維度的常見術語：</a:t>
            </a:r>
            <a:endParaRPr sz="1200">
              <a:solidFill>
                <a:srgbClr val="0D0D0D"/>
              </a:solidFill>
              <a:highlight>
                <a:srgbClr val="FFFFFF"/>
              </a:highlight>
              <a:latin typeface="Roboto"/>
              <a:ea typeface="Roboto"/>
              <a:cs typeface="Roboto"/>
              <a:sym typeface="Roboto"/>
            </a:endParaRPr>
          </a:p>
          <a:p>
            <a:pPr indent="-228600" lvl="0" marL="457200" rtl="0" algn="l">
              <a:lnSpc>
                <a:spcPct val="115000"/>
              </a:lnSpc>
              <a:spcBef>
                <a:spcPts val="1500"/>
              </a:spcBef>
              <a:spcAft>
                <a:spcPts val="0"/>
              </a:spcAft>
              <a:buClr>
                <a:srgbClr val="0D0D0D"/>
              </a:buClr>
              <a:buSzPts val="1200"/>
              <a:buFont typeface="Roboto"/>
              <a:buNone/>
            </a:pPr>
            <a:r>
              <a:rPr lang="en" sz="1200">
                <a:solidFill>
                  <a:srgbClr val="0D0D0D"/>
                </a:solidFill>
                <a:highlight>
                  <a:srgbClr val="FFFFFF"/>
                </a:highlight>
                <a:latin typeface="Roboto"/>
                <a:ea typeface="Roboto"/>
                <a:cs typeface="Roboto"/>
                <a:sym typeface="Roboto"/>
              </a:rPr>
              <a:t>Activation（激活）： 表示情感的強烈程度或活動水平。較高的激活可能表示情感較強烈或更活躍。</a:t>
            </a:r>
            <a:endParaRPr sz="1200">
              <a:solidFill>
                <a:srgbClr val="0D0D0D"/>
              </a:solidFill>
              <a:highlight>
                <a:srgbClr val="FFFFFF"/>
              </a:highlight>
              <a:latin typeface="Roboto"/>
              <a:ea typeface="Roboto"/>
              <a:cs typeface="Roboto"/>
              <a:sym typeface="Roboto"/>
            </a:endParaRPr>
          </a:p>
          <a:p>
            <a:pPr indent="-228600" lvl="0" marL="457200" rtl="0" algn="l">
              <a:lnSpc>
                <a:spcPct val="115000"/>
              </a:lnSpc>
              <a:spcBef>
                <a:spcPts val="0"/>
              </a:spcBef>
              <a:spcAft>
                <a:spcPts val="0"/>
              </a:spcAft>
              <a:buClr>
                <a:srgbClr val="0D0D0D"/>
              </a:buClr>
              <a:buSzPts val="1200"/>
              <a:buFont typeface="Roboto"/>
              <a:buNone/>
            </a:pPr>
            <a:r>
              <a:rPr lang="en" sz="1200">
                <a:solidFill>
                  <a:srgbClr val="0D0D0D"/>
                </a:solidFill>
                <a:highlight>
                  <a:srgbClr val="FFFFFF"/>
                </a:highlight>
                <a:latin typeface="Roboto"/>
                <a:ea typeface="Roboto"/>
                <a:cs typeface="Roboto"/>
                <a:sym typeface="Roboto"/>
              </a:rPr>
              <a:t>Valence（價值）： 表示情感的正負向性。正向價值表示積極的情感，如快樂；負向價值表示消極的情感，如悲傷。</a:t>
            </a:r>
            <a:endParaRPr sz="1200">
              <a:solidFill>
                <a:srgbClr val="0D0D0D"/>
              </a:solidFill>
              <a:highlight>
                <a:srgbClr val="FFFFFF"/>
              </a:highlight>
              <a:latin typeface="Roboto"/>
              <a:ea typeface="Roboto"/>
              <a:cs typeface="Roboto"/>
              <a:sym typeface="Roboto"/>
            </a:endParaRPr>
          </a:p>
          <a:p>
            <a:pPr indent="-228600" lvl="0" marL="457200" rtl="0" algn="l">
              <a:lnSpc>
                <a:spcPct val="115000"/>
              </a:lnSpc>
              <a:spcBef>
                <a:spcPts val="0"/>
              </a:spcBef>
              <a:spcAft>
                <a:spcPts val="0"/>
              </a:spcAft>
              <a:buClr>
                <a:srgbClr val="0D0D0D"/>
              </a:buClr>
              <a:buSzPts val="1200"/>
              <a:buFont typeface="Roboto"/>
              <a:buNone/>
            </a:pPr>
            <a:r>
              <a:rPr lang="en" sz="1200">
                <a:solidFill>
                  <a:srgbClr val="0D0D0D"/>
                </a:solidFill>
                <a:highlight>
                  <a:srgbClr val="FFFFFF"/>
                </a:highlight>
                <a:latin typeface="Roboto"/>
                <a:ea typeface="Roboto"/>
                <a:cs typeface="Roboto"/>
                <a:sym typeface="Roboto"/>
              </a:rPr>
              <a:t>Dominance（支配）： 表示情感的控制程度或影響力。較高的支配度可能表示情感更具影響力或掌控力。</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這三個維度通常一同被使用，以更全面地描述和理解情感體驗。在文中，作者可能通過這些維度來評估和比較模型在情感分析任務中的性能。</a:t>
            </a:r>
            <a:endParaRPr sz="1200">
              <a:solidFill>
                <a:srgbClr val="0D0D0D"/>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200">
              <a:solidFill>
                <a:srgbClr val="0D0D0D"/>
              </a:solidFill>
              <a:highlight>
                <a:srgbClr val="FFFFFF"/>
              </a:highlight>
              <a:latin typeface="Roboto"/>
              <a:ea typeface="Roboto"/>
              <a:cs typeface="Roboto"/>
              <a:sym typeface="Roboto"/>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2bc9126f109_2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2bc9126f109_2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Similar Context Comparison 相似語意比較</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在實驗結果和分析的部分，我們得出了以下重要的觀察和結論：</a:t>
            </a:r>
            <a:endParaRPr sz="1200">
              <a:solidFill>
                <a:srgbClr val="0D0D0D"/>
              </a:solidFill>
              <a:highlight>
                <a:srgbClr val="FFFFFF"/>
              </a:highlight>
              <a:latin typeface="Roboto"/>
              <a:ea typeface="Roboto"/>
              <a:cs typeface="Roboto"/>
              <a:sym typeface="Roboto"/>
            </a:endParaRPr>
          </a:p>
          <a:p>
            <a:pPr indent="0" lvl="0" marL="0" rtl="0" algn="l">
              <a:spcBef>
                <a:spcPts val="1500"/>
              </a:spcBef>
              <a:spcAft>
                <a:spcPts val="0"/>
              </a:spcAft>
              <a:buNone/>
            </a:pPr>
            <a:r>
              <a:rPr lang="en" sz="1200">
                <a:solidFill>
                  <a:srgbClr val="0D0D0D"/>
                </a:solidFill>
                <a:highlight>
                  <a:srgbClr val="FFFFFF"/>
                </a:highlight>
                <a:latin typeface="Roboto"/>
                <a:ea typeface="Roboto"/>
                <a:cs typeface="Roboto"/>
                <a:sym typeface="Roboto"/>
              </a:rPr>
              <a:t>模型性能比較：</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所提出的MRD網絡在激活、價值和支配性方面的性能優於其他方法，包括DANN和SoNN。這反映在更高的Pearson's相關係數（PR）和一致相關係數（CCC）上，顯示了模型的優越性。</a:t>
            </a:r>
            <a:endParaRPr sz="1200">
              <a:solidFill>
                <a:srgbClr val="0D0D0D"/>
              </a:solidFill>
              <a:highlight>
                <a:srgbClr val="FFFFFF"/>
              </a:highlight>
              <a:latin typeface="Roboto"/>
              <a:ea typeface="Roboto"/>
              <a:cs typeface="Roboto"/>
              <a:sym typeface="Roboto"/>
            </a:endParaRPr>
          </a:p>
          <a:p>
            <a:pPr indent="0" lvl="0" marL="0" rtl="0" algn="l">
              <a:spcBef>
                <a:spcPts val="1500"/>
              </a:spcBef>
              <a:spcAft>
                <a:spcPts val="0"/>
              </a:spcAft>
              <a:buNone/>
            </a:pPr>
            <a:r>
              <a:rPr lang="en" sz="1200">
                <a:solidFill>
                  <a:srgbClr val="0D0D0D"/>
                </a:solidFill>
                <a:highlight>
                  <a:srgbClr val="FFFFFF"/>
                </a:highlight>
                <a:latin typeface="Roboto"/>
                <a:ea typeface="Roboto"/>
                <a:cs typeface="Roboto"/>
                <a:sym typeface="Roboto"/>
              </a:rPr>
              <a:t>跨數據庫培訓：</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在使用MSP-Improv作為源和IEMOCAP作為目標的情況下，MRD網絡的性能優於其他方法。這表明MRD網絡具有強大的跨數據庫泛化能力，能夠有效應對不同數據庫之間的差異。</a:t>
            </a:r>
            <a:endParaRPr sz="1200">
              <a:solidFill>
                <a:srgbClr val="0D0D0D"/>
              </a:solidFill>
              <a:highlight>
                <a:srgbClr val="FFFFFF"/>
              </a:highlight>
              <a:latin typeface="Roboto"/>
              <a:ea typeface="Roboto"/>
              <a:cs typeface="Roboto"/>
              <a:sym typeface="Roboto"/>
            </a:endParaRPr>
          </a:p>
          <a:p>
            <a:pPr indent="0" lvl="0" marL="0" rtl="0" algn="l">
              <a:spcBef>
                <a:spcPts val="1500"/>
              </a:spcBef>
              <a:spcAft>
                <a:spcPts val="0"/>
              </a:spcAft>
              <a:buNone/>
            </a:pPr>
            <a:r>
              <a:rPr lang="en" sz="1200">
                <a:solidFill>
                  <a:srgbClr val="0D0D0D"/>
                </a:solidFill>
                <a:highlight>
                  <a:srgbClr val="FFFFFF"/>
                </a:highlight>
                <a:latin typeface="Roboto"/>
                <a:ea typeface="Roboto"/>
                <a:cs typeface="Roboto"/>
                <a:sym typeface="Roboto"/>
              </a:rPr>
              <a:t>價值領域適應困難：</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在價值方面的領域適應相對困難，因為不同數據庫之間存在嚴重的領域不匹配。然而，MRD網絡相對於其他方法在支配性方面的改善表現卓越，展現了其在處理挑戰性價值領域適應中的優越性。</a:t>
            </a:r>
            <a:endParaRPr sz="1200">
              <a:solidFill>
                <a:srgbClr val="0D0D0D"/>
              </a:solidFill>
              <a:highlight>
                <a:srgbClr val="FFFFFF"/>
              </a:highlight>
              <a:latin typeface="Roboto"/>
              <a:ea typeface="Roboto"/>
              <a:cs typeface="Roboto"/>
              <a:sym typeface="Roboto"/>
            </a:endParaRPr>
          </a:p>
          <a:p>
            <a:pPr indent="0" lvl="0" marL="0" rtl="0" algn="l">
              <a:spcBef>
                <a:spcPts val="1500"/>
              </a:spcBef>
              <a:spcAft>
                <a:spcPts val="0"/>
              </a:spcAft>
              <a:buNone/>
            </a:pPr>
            <a:r>
              <a:rPr lang="en" sz="1200">
                <a:solidFill>
                  <a:srgbClr val="0D0D0D"/>
                </a:solidFill>
                <a:highlight>
                  <a:srgbClr val="FFFFFF"/>
                </a:highlight>
                <a:latin typeface="Roboto"/>
                <a:ea typeface="Roboto"/>
                <a:cs typeface="Roboto"/>
                <a:sym typeface="Roboto"/>
              </a:rPr>
              <a:t>性能統計：</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我們使用PR和CCC等指標對模型進行性能評估，並進行了統計檢驗（t-test）以確定所提出方法的結果是否具有統計學意義。這進一步強化了MRD網絡在情感領域的可信性和優越性。</a:t>
            </a:r>
            <a:endParaRPr sz="1200">
              <a:solidFill>
                <a:srgbClr val="0D0D0D"/>
              </a:solidFill>
              <a:highlight>
                <a:srgbClr val="FFFFFF"/>
              </a:highlight>
              <a:latin typeface="Roboto"/>
              <a:ea typeface="Roboto"/>
              <a:cs typeface="Roboto"/>
              <a:sym typeface="Roboto"/>
            </a:endParaRPr>
          </a:p>
          <a:p>
            <a:pPr indent="0" lvl="0" marL="0" rtl="0" algn="l">
              <a:spcBef>
                <a:spcPts val="1500"/>
              </a:spcBef>
              <a:spcAft>
                <a:spcPts val="0"/>
              </a:spcAft>
              <a:buNone/>
            </a:pPr>
            <a:r>
              <a:t/>
            </a:r>
            <a:endParaRPr sz="1200">
              <a:solidFill>
                <a:srgbClr val="0D0D0D"/>
              </a:solidFill>
              <a:highlight>
                <a:srgbClr val="FFFFFF"/>
              </a:highlight>
              <a:latin typeface="Roboto"/>
              <a:ea typeface="Roboto"/>
              <a:cs typeface="Roboto"/>
              <a:sym typeface="Roboto"/>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2befa242d8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2befa242d8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4.2 不同語意比較</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MSP-Podcast數據庫包含多位說話者在各種情境下進行自發對話。正如前文所述，MSP-Podcast數據庫有兩種不同情境，分別為PODinitial（原始數據庫大小）和PODadjusted（由Abdelwahab等人進行的調整設置）。為了比較結果與其他網絡，評估模型在不同大小和語境的數據上的性能至關重要。因此，PODadjusted在訓練和測試集中使用了8084個樣本，在驗證集中使用了1844個樣本；而PODinitial在訓練集中使用了19707個樣本，在驗證集中使用了4300個樣本，在測試集中使用了9255個樣本，這些情境將在本章中進行討論。通過在這兩種情境下的性能來展示所提出方法的穩健性和穩定性。</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表2列出了MSP-Podcast測試集中兩種不同設置（PODadjusted和PODinitial）的結果，源數據集包括IEMOCAP和MSP-Improv。這些結果與Train-on-target方法進行了比較，該方法使用MSP-Podcast語料庫的訓練和驗證數據進行訓練和驗證，並在測試集中進行測試（請參見表2中的Train-on-target數據）。MSP-Improv和IEMOCAP分別被用作這兩個數據集的源數據。此外，在本節中，我們通過t檢驗（p值&lt;0.05）比較了所提出模型與DANN、SoNN和ToT的差異。</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重點：</a:t>
            </a:r>
            <a:endParaRPr sz="1200">
              <a:solidFill>
                <a:srgbClr val="0D0D0D"/>
              </a:solidFill>
              <a:highlight>
                <a:srgbClr val="FFFFFF"/>
              </a:highlight>
              <a:latin typeface="Roboto"/>
              <a:ea typeface="Roboto"/>
              <a:cs typeface="Roboto"/>
              <a:sym typeface="Roboto"/>
            </a:endParaRPr>
          </a:p>
          <a:p>
            <a:pPr indent="-228600" lvl="0" marL="457200" rtl="0" algn="l">
              <a:lnSpc>
                <a:spcPct val="115000"/>
              </a:lnSpc>
              <a:spcBef>
                <a:spcPts val="1500"/>
              </a:spcBef>
              <a:spcAft>
                <a:spcPts val="0"/>
              </a:spcAft>
              <a:buClr>
                <a:srgbClr val="0D0D0D"/>
              </a:buClr>
              <a:buSzPts val="1200"/>
              <a:buFont typeface="Roboto"/>
              <a:buNone/>
            </a:pPr>
            <a:r>
              <a:rPr lang="en" sz="1200">
                <a:solidFill>
                  <a:srgbClr val="0D0D0D"/>
                </a:solidFill>
                <a:highlight>
                  <a:srgbClr val="FFFFFF"/>
                </a:highlight>
                <a:latin typeface="Roboto"/>
                <a:ea typeface="Roboto"/>
                <a:cs typeface="Roboto"/>
                <a:sym typeface="Roboto"/>
              </a:rPr>
              <a:t>PODadjusted評估：</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MRD在激活和支配方面優於DANN和SoNN，表現出CCC和PR的提升。</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MRD在激活方面的CCC提升為0.21，相較於SoNN的提升為0.14。</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MRD在支配方面的PR表現（0.61 PR）超過了SoNN（0.58 PR）。</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相對提升範圍從3.6%到27.7%，涵蓋了激活、價值和支配。</a:t>
            </a:r>
            <a:endParaRPr sz="1200">
              <a:solidFill>
                <a:srgbClr val="0D0D0D"/>
              </a:solidFill>
              <a:highlight>
                <a:srgbClr val="FFFFFF"/>
              </a:highlight>
              <a:latin typeface="Roboto"/>
              <a:ea typeface="Roboto"/>
              <a:cs typeface="Roboto"/>
              <a:sym typeface="Roboto"/>
            </a:endParaRPr>
          </a:p>
          <a:p>
            <a:pPr indent="-228600" lvl="0" marL="457200" rtl="0" algn="l">
              <a:lnSpc>
                <a:spcPct val="115000"/>
              </a:lnSpc>
              <a:spcBef>
                <a:spcPts val="0"/>
              </a:spcBef>
              <a:spcAft>
                <a:spcPts val="0"/>
              </a:spcAft>
              <a:buClr>
                <a:srgbClr val="0D0D0D"/>
              </a:buClr>
              <a:buSzPts val="1200"/>
              <a:buFont typeface="Roboto"/>
              <a:buNone/>
            </a:pPr>
            <a:r>
              <a:rPr lang="en" sz="1200">
                <a:solidFill>
                  <a:srgbClr val="0D0D0D"/>
                </a:solidFill>
                <a:highlight>
                  <a:srgbClr val="FFFFFF"/>
                </a:highlight>
                <a:latin typeface="Roboto"/>
                <a:ea typeface="Roboto"/>
                <a:cs typeface="Roboto"/>
                <a:sym typeface="Roboto"/>
              </a:rPr>
              <a:t>PODinitial評估：</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隨著目標數據庫（PODinitial）大小的增加，模型能力降低。</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儘管在這些網絡中性能下降，但在激活和支配方面，相對提升仍然顯著。</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MRD優於DANN和SoNN，激活方面提升33%（0.1 CCC）和11.3%（0.05 CCC），支配方面提升25%（0.09 CCC）和20%（0.06 CCC）。</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在PODadjusted和PODinitial方面，MRD在價值方面的表現優於Train-on-target方法。</a:t>
            </a:r>
            <a:endParaRPr sz="1200">
              <a:solidFill>
                <a:srgbClr val="0D0D0D"/>
              </a:solidFill>
              <a:highlight>
                <a:srgbClr val="FFFFFF"/>
              </a:highlight>
              <a:latin typeface="Roboto"/>
              <a:ea typeface="Roboto"/>
              <a:cs typeface="Roboto"/>
              <a:sym typeface="Roboto"/>
            </a:endParaRPr>
          </a:p>
          <a:p>
            <a:pPr indent="-228600" lvl="0" marL="457200" rtl="0" algn="l">
              <a:lnSpc>
                <a:spcPct val="115000"/>
              </a:lnSpc>
              <a:spcBef>
                <a:spcPts val="0"/>
              </a:spcBef>
              <a:spcAft>
                <a:spcPts val="0"/>
              </a:spcAft>
              <a:buClr>
                <a:srgbClr val="0D0D0D"/>
              </a:buClr>
              <a:buSzPts val="1200"/>
              <a:buFont typeface="Roboto"/>
              <a:buNone/>
            </a:pPr>
            <a:r>
              <a:t/>
            </a:r>
            <a:endParaRPr sz="1200">
              <a:solidFill>
                <a:srgbClr val="0D0D0D"/>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200">
              <a:solidFill>
                <a:srgbClr val="0D0D0D"/>
              </a:solidFill>
              <a:highlight>
                <a:srgbClr val="FFFFFF"/>
              </a:highlight>
              <a:latin typeface="Roboto"/>
              <a:ea typeface="Roboto"/>
              <a:cs typeface="Roboto"/>
              <a:sym typeface="Roboto"/>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2befa242d8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2befa242d8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0D0D0D"/>
                </a:solidFill>
                <a:highlight>
                  <a:srgbClr val="FFFFFF"/>
                </a:highlight>
              </a:rPr>
              <a:t>不同回歸器</a:t>
            </a:r>
            <a:endParaRPr sz="1200">
              <a:solidFill>
                <a:srgbClr val="0D0D0D"/>
              </a:solidFill>
              <a:highlight>
                <a:srgbClr val="FFFFFF"/>
              </a:highlight>
            </a:endParaRPr>
          </a:p>
          <a:p>
            <a:pPr indent="-304800" lvl="0" marL="457200" rtl="0" algn="l">
              <a:lnSpc>
                <a:spcPct val="115000"/>
              </a:lnSpc>
              <a:spcBef>
                <a:spcPts val="150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MRD 網絡目標： MRD 網絡的目標是在源數據庫和目標數據庫中消除每個標註的語義失真。</a:t>
            </a:r>
            <a:endParaRPr sz="1200">
              <a:solidFill>
                <a:srgbClr val="0D0D0D"/>
              </a:solidFill>
              <a:highlight>
                <a:srgbClr val="FFFFFF"/>
              </a:highlight>
              <a:latin typeface="Roboto"/>
              <a:ea typeface="Roboto"/>
              <a:cs typeface="Roboto"/>
              <a:sym typeface="Roboto"/>
            </a:endParaRPr>
          </a:p>
          <a:p>
            <a:pPr indent="-304800" lvl="0" marL="4572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回歸器影響： 這項研究探討了 MRD 網絡中回歸器的數量如何影響模型性能以及語義失真的產生。</a:t>
            </a:r>
            <a:endParaRPr sz="1200">
              <a:solidFill>
                <a:srgbClr val="0D0D0D"/>
              </a:solidFill>
              <a:highlight>
                <a:srgbClr val="FFFFFF"/>
              </a:highlight>
              <a:latin typeface="Roboto"/>
              <a:ea typeface="Roboto"/>
              <a:cs typeface="Roboto"/>
              <a:sym typeface="Roboto"/>
            </a:endParaRPr>
          </a:p>
          <a:p>
            <a:pPr indent="-304800" lvl="0" marL="4572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激活效能： 研究結果顯示，擁有兩個回歸器的 MRD 網絡在所有情況下對於激活的表現更好，這表明兩個回歸器足以減小不同情感數據庫中激活方面的差異。</a:t>
            </a:r>
            <a:endParaRPr sz="1200">
              <a:solidFill>
                <a:srgbClr val="0D0D0D"/>
              </a:solidFill>
              <a:highlight>
                <a:srgbClr val="FFFFFF"/>
              </a:highlight>
              <a:latin typeface="Roboto"/>
              <a:ea typeface="Roboto"/>
              <a:cs typeface="Roboto"/>
              <a:sym typeface="Roboto"/>
            </a:endParaRPr>
          </a:p>
          <a:p>
            <a:pPr indent="-304800" lvl="0" marL="4572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相關性穩定性： 與其他數量相比，結果顯示該模型在三個回歸器的情況下相對穩定，表明其能夠應對實際場景中目標分佈的變化。然而，對於情感價值方面的最佳回歸器數量仍存在不確定性，需要進一步實驗。</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None/>
            </a:pPr>
            <a:r>
              <a:t/>
            </a:r>
            <a:endParaRPr sz="1200">
              <a:solidFill>
                <a:srgbClr val="0D0D0D"/>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200">
              <a:solidFill>
                <a:srgbClr val="0D0D0D"/>
              </a:solidFill>
              <a:highlight>
                <a:srgbClr val="FFFFFF"/>
              </a:highlight>
              <a:latin typeface="Roboto"/>
              <a:ea typeface="Roboto"/>
              <a:cs typeface="Roboto"/>
              <a:sym typeface="Roboto"/>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2befa242d8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2befa242d8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0D0D0D"/>
                </a:solidFill>
                <a:highlight>
                  <a:srgbClr val="FFFFFF"/>
                </a:highlight>
                <a:latin typeface="Roboto"/>
                <a:ea typeface="Roboto"/>
                <a:cs typeface="Roboto"/>
                <a:sym typeface="Roboto"/>
              </a:rPr>
              <a:t>MRD網絡訓練兩個不同回歸器，以最小化源和目標之間的語義失真。我們通過改變回歸器的層數，探討如何消除兩者之間的語義失真來提高相關性。在實驗中，我們固定一個回歸器的層數為1，並將另一個回歸器的層數從2到6調整。實驗結果顯示，層數差異增加時，相關性下降。需要平衡兩者之間的差異，以實現最佳性能。結論是，在有更多數據的情況下，具有2個層的回歸器表現較好，提供良好性能和相對穩定的變異性。</a:t>
            </a:r>
            <a:endParaRPr sz="1200">
              <a:solidFill>
                <a:srgbClr val="0D0D0D"/>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200">
              <a:solidFill>
                <a:srgbClr val="0D0D0D"/>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簡化要點：</a:t>
            </a:r>
            <a:endParaRPr sz="1200">
              <a:solidFill>
                <a:srgbClr val="0D0D0D"/>
              </a:solidFill>
              <a:highlight>
                <a:srgbClr val="FFFFFF"/>
              </a:highlight>
              <a:latin typeface="Roboto"/>
              <a:ea typeface="Roboto"/>
              <a:cs typeface="Roboto"/>
              <a:sym typeface="Roboto"/>
            </a:endParaRPr>
          </a:p>
          <a:p>
            <a:pPr indent="0" lvl="0" marL="0" rtl="0" algn="l">
              <a:spcBef>
                <a:spcPts val="1500"/>
              </a:spcBef>
              <a:spcAft>
                <a:spcPts val="0"/>
              </a:spcAft>
              <a:buNone/>
            </a:pPr>
            <a:r>
              <a:rPr lang="en" sz="1200">
                <a:solidFill>
                  <a:srgbClr val="0D0D0D"/>
                </a:solidFill>
                <a:highlight>
                  <a:srgbClr val="FFFFFF"/>
                </a:highlight>
                <a:latin typeface="Roboto"/>
                <a:ea typeface="Roboto"/>
                <a:cs typeface="Roboto"/>
                <a:sym typeface="Roboto"/>
              </a:rPr>
              <a:t>MRD網絡旨在通過兩個不同的回歸器訓練源和目標的不同分佈，以最小化語義失真。</a:t>
            </a:r>
            <a:endParaRPr sz="1200">
              <a:solidFill>
                <a:srgbClr val="0D0D0D"/>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0D0D0D"/>
                </a:solidFill>
                <a:highlight>
                  <a:srgbClr val="FFFFFF"/>
                </a:highlight>
                <a:latin typeface="Roboto"/>
                <a:ea typeface="Roboto"/>
                <a:cs typeface="Roboto"/>
                <a:sym typeface="Roboto"/>
              </a:rPr>
              <a:t>實驗中改變回歸器的層數，結果顯示2層的回歸器在各方面的表現較好，具有相對穩定的變異性。</a:t>
            </a:r>
            <a:endParaRPr sz="1200">
              <a:solidFill>
                <a:srgbClr val="0D0D0D"/>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0D0D0D"/>
                </a:solidFill>
                <a:highlight>
                  <a:srgbClr val="FFFFFF"/>
                </a:highlight>
                <a:latin typeface="Roboto"/>
                <a:ea typeface="Roboto"/>
                <a:cs typeface="Roboto"/>
                <a:sym typeface="Roboto"/>
              </a:rPr>
              <a:t>結果顯示，當層差異增加時，相關性下降，而不同的分佈可能需要調整以匹配MRD網絡。</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在不同的數據集大小情境下，MRD網絡在調整後的情況下表現良好，具有良好的穩定性和性能。</a:t>
            </a:r>
            <a:endParaRPr sz="1200">
              <a:solidFill>
                <a:srgbClr val="0D0D0D"/>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200">
              <a:solidFill>
                <a:srgbClr val="0D0D0D"/>
              </a:solidFill>
              <a:highlight>
                <a:srgbClr val="FFFFFF"/>
              </a:highlight>
              <a:latin typeface="Roboto"/>
              <a:ea typeface="Roboto"/>
              <a:cs typeface="Roboto"/>
              <a:sym typeface="Roboto"/>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2befa242d8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8" name="Google Shape;668;g2befa242d8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0"/>
              </a:spcBef>
              <a:spcAft>
                <a:spcPts val="0"/>
              </a:spcAft>
              <a:buNone/>
            </a:pPr>
            <a:r>
              <a:rPr lang="en" sz="1200">
                <a:solidFill>
                  <a:srgbClr val="0D0D0D"/>
                </a:solidFill>
                <a:highlight>
                  <a:srgbClr val="FFFFFF"/>
                </a:highlight>
                <a:latin typeface="Roboto"/>
                <a:ea typeface="Roboto"/>
                <a:cs typeface="Roboto"/>
                <a:sym typeface="Roboto"/>
              </a:rPr>
              <a:t>Semantic Distortion Analysis（語義失真分析）是一個用於研究模型在處理不同情境或數據源時對目標樣本情感表示的方法。在這種分析中，通常會評估模型在源數據和目標數據之間的語義差異，以確定模型在不同情境下是否能夠保持情感表示的一致性。這有助於評估模型的泛化能力和對情境變化的適應性。</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語義失真是指目標樣本在具有不同情感標註的源樣本中的相似度。為了檢測語義失真，我們引入了MRD框架，它使用差異失真損失。在這一部分，我們將討論對語義失真的觀察。</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圖2顯示了經MRD訓練後的MSP-Podcast語料庫目標樣本的特徵表示的投影。這些目標樣本被區分為具有差異失真的二進制類別。相比之下，DANN和SoNN在訓練後標記了具有低和高差異失真的源樣本和目標樣本。</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在SoNN中，具有高差異失真的目標樣本從特徵表示中分離出來，而在MRD中，它們與主分布中的其他目標樣本一同打包。這顯示MRD框架更好地學習和理解語義失真，使得目標樣本能夠更自然地融入主分布。</a:t>
            </a:r>
            <a:endParaRPr sz="1200">
              <a:solidFill>
                <a:srgbClr val="0D0D0D"/>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200">
              <a:solidFill>
                <a:srgbClr val="0D0D0D"/>
              </a:solidFill>
              <a:highlight>
                <a:srgbClr val="FFFFFF"/>
              </a:highlight>
              <a:latin typeface="Roboto"/>
              <a:ea typeface="Roboto"/>
              <a:cs typeface="Roboto"/>
              <a:sym typeface="Roboto"/>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2befa242d83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2befa242d83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br>
              <a:rPr lang="en" sz="1200">
                <a:solidFill>
                  <a:srgbClr val="0D0D0D"/>
                </a:solidFill>
                <a:highlight>
                  <a:srgbClr val="FFFFFF"/>
                </a:highlight>
                <a:latin typeface="Roboto"/>
                <a:ea typeface="Roboto"/>
                <a:cs typeface="Roboto"/>
                <a:sym typeface="Roboto"/>
              </a:rPr>
            </a:br>
            <a:r>
              <a:rPr lang="en" sz="1200">
                <a:solidFill>
                  <a:srgbClr val="0D0D0D"/>
                </a:solidFill>
                <a:highlight>
                  <a:srgbClr val="FFFFFF"/>
                </a:highlight>
                <a:latin typeface="Roboto"/>
                <a:ea typeface="Roboto"/>
                <a:cs typeface="Roboto"/>
                <a:sym typeface="Roboto"/>
              </a:rPr>
              <a:t>4.6 預測差異分析摘要：</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目標： MRD網絡致力於降低目標數據的情感語義失真，通過減小與源數據的最大差異。</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分析方法： 通過將標註區分為高和低，以便視覺化預測與實際情況之間的差異。使用MSP-Podcast語料庫樣本的絕對差異和減法的直方圖進行分析。</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激活分析： MRD對於高激活預測更準確，與實際情況完全匹配約15％，優於SoNN和DANN。MRD在低激活上表現相對穩定，高激活則更接近實際情況，相對於DANN和SoNN有更好的性能。</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價值分析： SoNN在價值方面略優，其分布峰值較接近原點，但範圍更寬。MRD在預測價值方面表現更好，特別是當與DANN和SoNN相比時。</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共同觀察: 三個模型均傾向低估目標樣本，使預測值較實際情況更小。儘管在情感價值方面的性能不佳，MRD在激活和情感中的分布峰值更接近0。MRD通過對抗性訓練降低了源與目標之間的差異，提高了性能。</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0"/>
              </a:spcBef>
              <a:spcAft>
                <a:spcPts val="1500"/>
              </a:spcAft>
              <a:buClr>
                <a:schemeClr val="dk1"/>
              </a:buClr>
              <a:buSzPts val="1100"/>
              <a:buFont typeface="Arial"/>
              <a:buNone/>
            </a:pPr>
            <a:r>
              <a:t/>
            </a:r>
            <a:endParaRPr sz="1200">
              <a:solidFill>
                <a:srgbClr val="0D0D0D"/>
              </a:solidFill>
              <a:highlight>
                <a:srgbClr val="FFFFFF"/>
              </a:highlight>
              <a:latin typeface="Roboto"/>
              <a:ea typeface="Roboto"/>
              <a:cs typeface="Roboto"/>
              <a:sym typeface="Roboto"/>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2befa242d83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0" name="Google Shape;680;g2befa242d83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Adaptation Visualization（適應性可視化）是一種用於呈現模型在源數據和目標數據之間進行適應的方法。這通常涉及使用視覺化技術，例如 t-SNE 算法（t-Distributed Stochastic Neighbor Embedding）來展示源數據和目標數據在特徵空間中的分佈情況。這樣的可視化可以幫助理解模型如何調整其表示來適應不同的數據，以及源和目標之間的領域適應效果。 Adaptation Visualization 有助於揭示模型在不同情境或數據源之間的性能和適應能力。</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為了解決源數據和目標數據之間的領域適應問題，使用 t-SNE 算法進行數據分佈的視覺化。圖 4 展示了 MRD、DANN 和 SoNN 三種不同算法在激活、價值和支配方面使用 t-SNE 算法的 2D 投影。主要觀點如下：</a:t>
            </a:r>
            <a:endParaRPr sz="1200">
              <a:solidFill>
                <a:srgbClr val="0D0D0D"/>
              </a:solidFill>
              <a:highlight>
                <a:srgbClr val="FFFFFF"/>
              </a:highlight>
              <a:latin typeface="Roboto"/>
              <a:ea typeface="Roboto"/>
              <a:cs typeface="Roboto"/>
              <a:sym typeface="Roboto"/>
            </a:endParaRPr>
          </a:p>
          <a:p>
            <a:pPr indent="-228600" lvl="0" marL="457200" rtl="0" algn="l">
              <a:lnSpc>
                <a:spcPct val="115000"/>
              </a:lnSpc>
              <a:spcBef>
                <a:spcPts val="1500"/>
              </a:spcBef>
              <a:spcAft>
                <a:spcPts val="0"/>
              </a:spcAft>
              <a:buClr>
                <a:srgbClr val="0D0D0D"/>
              </a:buClr>
              <a:buSzPts val="1200"/>
              <a:buFont typeface="Roboto"/>
              <a:buNone/>
            </a:pPr>
            <a:r>
              <a:rPr lang="en" sz="1200">
                <a:solidFill>
                  <a:srgbClr val="0D0D0D"/>
                </a:solidFill>
                <a:highlight>
                  <a:srgbClr val="FFFFFF"/>
                </a:highlight>
                <a:latin typeface="Roboto"/>
                <a:ea typeface="Roboto"/>
                <a:cs typeface="Roboto"/>
                <a:sym typeface="Roboto"/>
              </a:rPr>
              <a:t>分佈差異： 在激活方面，SoNN 能夠區分源和目標，而DANN則表現不可區分，源和目標分散在整個圖中。MRD 在激活方面實現了最佳的適應。</a:t>
            </a:r>
            <a:endParaRPr sz="1200">
              <a:solidFill>
                <a:srgbClr val="0D0D0D"/>
              </a:solidFill>
              <a:highlight>
                <a:srgbClr val="FFFFFF"/>
              </a:highlight>
              <a:latin typeface="Roboto"/>
              <a:ea typeface="Roboto"/>
              <a:cs typeface="Roboto"/>
              <a:sym typeface="Roboto"/>
            </a:endParaRPr>
          </a:p>
          <a:p>
            <a:pPr indent="-228600" lvl="0" marL="457200" rtl="0" algn="l">
              <a:lnSpc>
                <a:spcPct val="115000"/>
              </a:lnSpc>
              <a:spcBef>
                <a:spcPts val="0"/>
              </a:spcBef>
              <a:spcAft>
                <a:spcPts val="0"/>
              </a:spcAft>
              <a:buClr>
                <a:srgbClr val="0D0D0D"/>
              </a:buClr>
              <a:buSzPts val="1200"/>
              <a:buFont typeface="Roboto"/>
              <a:buNone/>
            </a:pPr>
            <a:r>
              <a:rPr lang="en" sz="1200">
                <a:solidFill>
                  <a:srgbClr val="0D0D0D"/>
                </a:solidFill>
                <a:highlight>
                  <a:srgbClr val="FFFFFF"/>
                </a:highlight>
                <a:latin typeface="Roboto"/>
                <a:ea typeface="Roboto"/>
                <a:cs typeface="Roboto"/>
                <a:sym typeface="Roboto"/>
              </a:rPr>
              <a:t>價值和支配： MRD 在價值方面的投影完全分散，而DANN 的投影則表現為目標樣本主要集中在左側。對於支配，DANN 的分佈相對可區分。</a:t>
            </a:r>
            <a:endParaRPr sz="1200">
              <a:solidFill>
                <a:srgbClr val="0D0D0D"/>
              </a:solidFill>
              <a:highlight>
                <a:srgbClr val="FFFFFF"/>
              </a:highlight>
              <a:latin typeface="Roboto"/>
              <a:ea typeface="Roboto"/>
              <a:cs typeface="Roboto"/>
              <a:sym typeface="Roboto"/>
            </a:endParaRPr>
          </a:p>
          <a:p>
            <a:pPr indent="-228600" lvl="0" marL="457200" rtl="0" algn="l">
              <a:lnSpc>
                <a:spcPct val="115000"/>
              </a:lnSpc>
              <a:spcBef>
                <a:spcPts val="0"/>
              </a:spcBef>
              <a:spcAft>
                <a:spcPts val="0"/>
              </a:spcAft>
              <a:buClr>
                <a:srgbClr val="0D0D0D"/>
              </a:buClr>
              <a:buSzPts val="1200"/>
              <a:buFont typeface="Roboto"/>
              <a:buNone/>
            </a:pPr>
            <a:r>
              <a:rPr lang="en" sz="1200">
                <a:solidFill>
                  <a:srgbClr val="0D0D0D"/>
                </a:solidFill>
                <a:highlight>
                  <a:srgbClr val="FFFFFF"/>
                </a:highlight>
                <a:latin typeface="Roboto"/>
                <a:ea typeface="Roboto"/>
                <a:cs typeface="Roboto"/>
                <a:sym typeface="Roboto"/>
              </a:rPr>
              <a:t>多分佈比較： MRD 在價值方面只有一個分佈，但激活和支配的目標樣本似乎部分位於分佈的下側。</a:t>
            </a:r>
            <a:endParaRPr sz="1200">
              <a:solidFill>
                <a:srgbClr val="0D0D0D"/>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highlight>
                  <a:srgbClr val="FFFFFF"/>
                </a:highlight>
                <a:latin typeface="Roboto"/>
                <a:ea typeface="Roboto"/>
                <a:cs typeface="Roboto"/>
                <a:sym typeface="Roboto"/>
              </a:rPr>
              <a:t>總體而言，MRD 在解決領域適應問題方面呈現最佳表現，特別是在激活和價值方面。</a:t>
            </a:r>
            <a:endParaRPr sz="1200">
              <a:solidFill>
                <a:srgbClr val="0D0D0D"/>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200">
              <a:solidFill>
                <a:srgbClr val="0D0D0D"/>
              </a:solidFill>
              <a:highlight>
                <a:srgbClr val="FFFFFF"/>
              </a:highlight>
              <a:latin typeface="Roboto"/>
              <a:ea typeface="Roboto"/>
              <a:cs typeface="Roboto"/>
              <a:sym typeface="Roboto"/>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bc9126f109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2bc9126f109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2bee7bed24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2bee7bed24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創新的情感識別框架: 提出了一個創新的情感識別框架，專門應對實際情感識別情境中的目標和源領域適應的挑戰。</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MRD網絡的效果: 通過實驗展示了MRD（最大回歸差異）網絡的效果。該網絡使用對抗性訓練方法，最大化兩個預測回歸器之間的差異，同時最小化來自編碼器的回歸器的差異，以增強語義一致性。</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跨語料庫的結果: 進行了實驗，展示了MRD在不同情感數據庫中的跨語料庫結果，凸顯了其在不同情感數據庫中相對其他框架的優越性。強調了MRD在各種源域中優於Train-on-target方法的穩定性。</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2bee7bed24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2bee7bed24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在複雜情感數據庫中的限制: 承認了MRD模型在更複雜的情感數據庫（MSP-Podcast）中的局限性，揭示了模型在整體效果優越的情況下可能面臨挑戰的領域。強調了進一步探索和優化的需求。</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優化MRD結構: 通過不同實驗探索和說明了MRD網絡中的最佳結構，考慮了回歸器數量以及來自結果的深淺差異。強調了調整模型結構以實現最佳性能的重要性。</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2bee7bed24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2bee7bed24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探索領域適應的限制: 作者考慮來自同一資料庫結果的回歸數，並考慮與結果的深度淺層差異，意識到需要進一步發展，以探索MRD網絡在實際商業應用中領域適應的限制。建議使用更多情感數據庫來建立全面的情感基礎，以評估領域適應的效能。</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擴展到不同的模態: 建議將MRD網絡擴展到超出音頻的不同模態，可能將視覺特徵納入，以提高性能。強調通過加入額外的感官信息來提升模型能力的潛力。</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2ba761c0950_2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2ba761c0950_2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 Id="rId6"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10" name="Google Shape;10;p2"/>
          <p:cNvPicPr preferRelativeResize="0"/>
          <p:nvPr/>
        </p:nvPicPr>
        <p:blipFill rotWithShape="1">
          <a:blip r:embed="rId3">
            <a:alphaModFix/>
          </a:blip>
          <a:srcRect b="0" l="0" r="79" t="0"/>
          <a:stretch/>
        </p:blipFill>
        <p:spPr>
          <a:xfrm>
            <a:off x="0" y="-3175"/>
            <a:ext cx="9144003" cy="1840450"/>
          </a:xfrm>
          <a:prstGeom prst="rect">
            <a:avLst/>
          </a:prstGeom>
          <a:noFill/>
          <a:ln>
            <a:noFill/>
          </a:ln>
        </p:spPr>
      </p:pic>
      <p:grpSp>
        <p:nvGrpSpPr>
          <p:cNvPr id="11" name="Google Shape;11;p2"/>
          <p:cNvGrpSpPr/>
          <p:nvPr/>
        </p:nvGrpSpPr>
        <p:grpSpPr>
          <a:xfrm>
            <a:off x="144750" y="109675"/>
            <a:ext cx="8850375" cy="4918925"/>
            <a:chOff x="144750" y="109675"/>
            <a:chExt cx="8850375" cy="4918925"/>
          </a:xfrm>
        </p:grpSpPr>
        <p:grpSp>
          <p:nvGrpSpPr>
            <p:cNvPr id="12" name="Google Shape;12;p2"/>
            <p:cNvGrpSpPr/>
            <p:nvPr/>
          </p:nvGrpSpPr>
          <p:grpSpPr>
            <a:xfrm>
              <a:off x="147825" y="109675"/>
              <a:ext cx="8847300" cy="1737900"/>
              <a:chOff x="147825" y="109675"/>
              <a:chExt cx="8847300" cy="1737900"/>
            </a:xfrm>
          </p:grpSpPr>
          <p:cxnSp>
            <p:nvCxnSpPr>
              <p:cNvPr id="13" name="Google Shape;13;p2"/>
              <p:cNvCxnSpPr/>
              <p:nvPr/>
            </p:nvCxnSpPr>
            <p:spPr>
              <a:xfrm>
                <a:off x="148025" y="109675"/>
                <a:ext cx="0" cy="1737900"/>
              </a:xfrm>
              <a:prstGeom prst="straightConnector1">
                <a:avLst/>
              </a:prstGeom>
              <a:noFill/>
              <a:ln cap="flat" cmpd="sng" w="9525">
                <a:solidFill>
                  <a:schemeClr val="dk2"/>
                </a:solidFill>
                <a:prstDash val="solid"/>
                <a:round/>
                <a:headEnd len="med" w="med" type="none"/>
                <a:tailEnd len="med" w="med" type="none"/>
              </a:ln>
            </p:spPr>
          </p:cxnSp>
          <p:cxnSp>
            <p:nvCxnSpPr>
              <p:cNvPr id="14" name="Google Shape;14;p2"/>
              <p:cNvCxnSpPr/>
              <p:nvPr/>
            </p:nvCxnSpPr>
            <p:spPr>
              <a:xfrm>
                <a:off x="8995050" y="109675"/>
                <a:ext cx="0" cy="1737900"/>
              </a:xfrm>
              <a:prstGeom prst="straightConnector1">
                <a:avLst/>
              </a:prstGeom>
              <a:noFill/>
              <a:ln cap="flat" cmpd="sng" w="9525">
                <a:solidFill>
                  <a:schemeClr val="dk2"/>
                </a:solidFill>
                <a:prstDash val="solid"/>
                <a:round/>
                <a:headEnd len="med" w="med" type="none"/>
                <a:tailEnd len="med" w="med" type="none"/>
              </a:ln>
            </p:spPr>
          </p:cxnSp>
          <p:cxnSp>
            <p:nvCxnSpPr>
              <p:cNvPr id="15" name="Google Shape;15;p2"/>
              <p:cNvCxnSpPr/>
              <p:nvPr/>
            </p:nvCxnSpPr>
            <p:spPr>
              <a:xfrm rot="10800000">
                <a:off x="147825" y="114905"/>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16" name="Google Shape;16;p2"/>
            <p:cNvGrpSpPr/>
            <p:nvPr/>
          </p:nvGrpSpPr>
          <p:grpSpPr>
            <a:xfrm>
              <a:off x="144750" y="1835400"/>
              <a:ext cx="8850300" cy="3193200"/>
              <a:chOff x="144750" y="1835400"/>
              <a:chExt cx="8850300" cy="3193200"/>
            </a:xfrm>
          </p:grpSpPr>
          <p:cxnSp>
            <p:nvCxnSpPr>
              <p:cNvPr id="17" name="Google Shape;17;p2"/>
              <p:cNvCxnSpPr/>
              <p:nvPr/>
            </p:nvCxnSpPr>
            <p:spPr>
              <a:xfrm rot="10800000">
                <a:off x="8994900"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8" name="Google Shape;18;p2"/>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9" name="Google Shape;19;p2"/>
              <p:cNvCxnSpPr/>
              <p:nvPr/>
            </p:nvCxnSpPr>
            <p:spPr>
              <a:xfrm>
                <a:off x="144750" y="5023970"/>
                <a:ext cx="8850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20" name="Google Shape;20;p2"/>
          <p:cNvSpPr/>
          <p:nvPr/>
        </p:nvSpPr>
        <p:spPr>
          <a:xfrm>
            <a:off x="8608329" y="463562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21" name="Google Shape;21;p2"/>
          <p:cNvSpPr txBox="1"/>
          <p:nvPr>
            <p:ph type="ctrTitle"/>
          </p:nvPr>
        </p:nvSpPr>
        <p:spPr>
          <a:xfrm>
            <a:off x="813750" y="2138575"/>
            <a:ext cx="6508800" cy="1570200"/>
          </a:xfrm>
          <a:prstGeom prst="rect">
            <a:avLst/>
          </a:prstGeom>
          <a:noFill/>
        </p:spPr>
        <p:txBody>
          <a:bodyPr anchorCtr="0" anchor="b" bIns="91425" lIns="91425" spcFirstLastPara="1" rIns="91425" wrap="square" tIns="91425">
            <a:noAutofit/>
          </a:bodyPr>
          <a:lstStyle>
            <a:lvl1pPr lvl="0">
              <a:spcBef>
                <a:spcPts val="0"/>
              </a:spcBef>
              <a:spcAft>
                <a:spcPts val="0"/>
              </a:spcAft>
              <a:buClr>
                <a:srgbClr val="191919"/>
              </a:buClr>
              <a:buSzPts val="5200"/>
              <a:buNone/>
              <a:defRPr sz="48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22" name="Google Shape;22;p2"/>
          <p:cNvSpPr txBox="1"/>
          <p:nvPr>
            <p:ph idx="1" type="subTitle"/>
          </p:nvPr>
        </p:nvSpPr>
        <p:spPr>
          <a:xfrm>
            <a:off x="813750" y="4056475"/>
            <a:ext cx="6508800" cy="3867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pic>
        <p:nvPicPr>
          <p:cNvPr id="24" name="Google Shape;24;p3"/>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25" name="Google Shape;25;p3"/>
          <p:cNvPicPr preferRelativeResize="0"/>
          <p:nvPr/>
        </p:nvPicPr>
        <p:blipFill rotWithShape="1">
          <a:blip r:embed="rId3">
            <a:alphaModFix/>
          </a:blip>
          <a:srcRect b="0" l="0" r="89" t="0"/>
          <a:stretch/>
        </p:blipFill>
        <p:spPr>
          <a:xfrm rot="-5400000">
            <a:off x="-1897425" y="1894450"/>
            <a:ext cx="5144975" cy="1356075"/>
          </a:xfrm>
          <a:prstGeom prst="rect">
            <a:avLst/>
          </a:prstGeom>
          <a:noFill/>
          <a:ln>
            <a:noFill/>
          </a:ln>
        </p:spPr>
      </p:pic>
      <p:sp>
        <p:nvSpPr>
          <p:cNvPr id="26" name="Google Shape;26;p3"/>
          <p:cNvSpPr/>
          <p:nvPr/>
        </p:nvSpPr>
        <p:spPr>
          <a:xfrm>
            <a:off x="8608329" y="109810"/>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27" name="Google Shape;27;p3"/>
          <p:cNvGrpSpPr/>
          <p:nvPr/>
        </p:nvGrpSpPr>
        <p:grpSpPr>
          <a:xfrm>
            <a:off x="142950" y="104701"/>
            <a:ext cx="8856358" cy="4921799"/>
            <a:chOff x="142950" y="104701"/>
            <a:chExt cx="8856358" cy="4921799"/>
          </a:xfrm>
        </p:grpSpPr>
        <p:grpSp>
          <p:nvGrpSpPr>
            <p:cNvPr id="28" name="Google Shape;28;p3"/>
            <p:cNvGrpSpPr/>
            <p:nvPr/>
          </p:nvGrpSpPr>
          <p:grpSpPr>
            <a:xfrm rot="-5400000">
              <a:off x="2715571" y="-1257237"/>
              <a:ext cx="4919112" cy="7648362"/>
              <a:chOff x="142957" y="1835400"/>
              <a:chExt cx="8852100" cy="3193204"/>
            </a:xfrm>
          </p:grpSpPr>
          <p:cxnSp>
            <p:nvCxnSpPr>
              <p:cNvPr id="29" name="Google Shape;29;p3"/>
              <p:cNvCxnSpPr/>
              <p:nvPr/>
            </p:nvCxnSpPr>
            <p:spPr>
              <a:xfrm rot="10800000">
                <a:off x="8990896"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30" name="Google Shape;30;p3"/>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31" name="Google Shape;31;p3"/>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32" name="Google Shape;32;p3"/>
            <p:cNvGrpSpPr/>
            <p:nvPr/>
          </p:nvGrpSpPr>
          <p:grpSpPr>
            <a:xfrm rot="-5400000">
              <a:off x="-1711419" y="1959070"/>
              <a:ext cx="4919099" cy="1210361"/>
              <a:chOff x="147825" y="9188"/>
              <a:chExt cx="8847300" cy="1837500"/>
            </a:xfrm>
          </p:grpSpPr>
          <p:cxnSp>
            <p:nvCxnSpPr>
              <p:cNvPr id="33" name="Google Shape;33;p3"/>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4" name="Google Shape;34;p3"/>
              <p:cNvCxnSpPr/>
              <p:nvPr/>
            </p:nvCxnSpPr>
            <p:spPr>
              <a:xfrm>
                <a:off x="8986484"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5" name="Google Shape;35;p3"/>
              <p:cNvCxnSpPr/>
              <p:nvPr/>
            </p:nvCxnSpPr>
            <p:spPr>
              <a:xfrm rot="10800000">
                <a:off x="147825" y="17337"/>
                <a:ext cx="8847300" cy="0"/>
              </a:xfrm>
              <a:prstGeom prst="straightConnector1">
                <a:avLst/>
              </a:prstGeom>
              <a:noFill/>
              <a:ln cap="flat" cmpd="sng" w="9525">
                <a:solidFill>
                  <a:schemeClr val="dk2"/>
                </a:solidFill>
                <a:prstDash val="solid"/>
                <a:round/>
                <a:headEnd len="med" w="med" type="none"/>
                <a:tailEnd len="med" w="med" type="none"/>
              </a:ln>
            </p:spPr>
          </p:cxnSp>
        </p:grpSp>
      </p:grpSp>
      <p:sp>
        <p:nvSpPr>
          <p:cNvPr id="36" name="Google Shape;36;p3"/>
          <p:cNvSpPr txBox="1"/>
          <p:nvPr>
            <p:ph type="title"/>
          </p:nvPr>
        </p:nvSpPr>
        <p:spPr>
          <a:xfrm>
            <a:off x="1941200" y="2076663"/>
            <a:ext cx="5067600" cy="15114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4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7" name="Google Shape;37;p3"/>
          <p:cNvSpPr txBox="1"/>
          <p:nvPr>
            <p:ph hasCustomPrompt="1" idx="2" type="title"/>
          </p:nvPr>
        </p:nvSpPr>
        <p:spPr>
          <a:xfrm>
            <a:off x="1941200" y="1224188"/>
            <a:ext cx="5067600" cy="9159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6000">
                <a:solidFill>
                  <a:schemeClr val="lt2"/>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8" name="Shape 38"/>
        <p:cNvGrpSpPr/>
        <p:nvPr/>
      </p:nvGrpSpPr>
      <p:grpSpPr>
        <a:xfrm>
          <a:off x="0" y="0"/>
          <a:ext cx="0" cy="0"/>
          <a:chOff x="0" y="0"/>
          <a:chExt cx="0" cy="0"/>
        </a:xfrm>
      </p:grpSpPr>
      <p:pic>
        <p:nvPicPr>
          <p:cNvPr id="39" name="Google Shape;39;p4"/>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40" name="Google Shape;40;p4"/>
          <p:cNvPicPr preferRelativeResize="0"/>
          <p:nvPr/>
        </p:nvPicPr>
        <p:blipFill rotWithShape="1">
          <a:blip r:embed="rId3">
            <a:alphaModFix/>
          </a:blip>
          <a:srcRect b="0" l="0" r="89" t="0"/>
          <a:stretch/>
        </p:blipFill>
        <p:spPr>
          <a:xfrm>
            <a:off x="0" y="-3175"/>
            <a:ext cx="9144003" cy="190875"/>
          </a:xfrm>
          <a:prstGeom prst="rect">
            <a:avLst/>
          </a:prstGeom>
          <a:noFill/>
          <a:ln>
            <a:noFill/>
          </a:ln>
        </p:spPr>
      </p:pic>
      <p:grpSp>
        <p:nvGrpSpPr>
          <p:cNvPr id="41" name="Google Shape;41;p4"/>
          <p:cNvGrpSpPr/>
          <p:nvPr/>
        </p:nvGrpSpPr>
        <p:grpSpPr>
          <a:xfrm>
            <a:off x="142950" y="105163"/>
            <a:ext cx="8856300" cy="4923825"/>
            <a:chOff x="142950" y="105163"/>
            <a:chExt cx="8856300" cy="4923825"/>
          </a:xfrm>
        </p:grpSpPr>
        <p:grpSp>
          <p:nvGrpSpPr>
            <p:cNvPr id="42" name="Google Shape;42;p4"/>
            <p:cNvGrpSpPr/>
            <p:nvPr/>
          </p:nvGrpSpPr>
          <p:grpSpPr>
            <a:xfrm>
              <a:off x="147825" y="105163"/>
              <a:ext cx="8847300" cy="82504"/>
              <a:chOff x="147825" y="9188"/>
              <a:chExt cx="8847300" cy="1837500"/>
            </a:xfrm>
          </p:grpSpPr>
          <p:cxnSp>
            <p:nvCxnSpPr>
              <p:cNvPr id="43" name="Google Shape;43;p4"/>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44" name="Google Shape;44;p4"/>
              <p:cNvCxnSpPr/>
              <p:nvPr/>
            </p:nvCxnSpPr>
            <p:spPr>
              <a:xfrm>
                <a:off x="8995050"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45" name="Google Shape;45;p4"/>
              <p:cNvCxnSpPr/>
              <p:nvPr/>
            </p:nvCxnSpPr>
            <p:spPr>
              <a:xfrm rot="10800000">
                <a:off x="147825" y="114900"/>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46" name="Google Shape;46;p4"/>
            <p:cNvGrpSpPr/>
            <p:nvPr/>
          </p:nvGrpSpPr>
          <p:grpSpPr>
            <a:xfrm>
              <a:off x="142950" y="187778"/>
              <a:ext cx="8856300" cy="4841211"/>
              <a:chOff x="142950" y="1835400"/>
              <a:chExt cx="8856300" cy="3193200"/>
            </a:xfrm>
          </p:grpSpPr>
          <p:cxnSp>
            <p:nvCxnSpPr>
              <p:cNvPr id="47" name="Google Shape;47;p4"/>
              <p:cNvCxnSpPr/>
              <p:nvPr/>
            </p:nvCxnSpPr>
            <p:spPr>
              <a:xfrm rot="10800000">
                <a:off x="8994900"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8" name="Google Shape;48;p4"/>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9" name="Google Shape;49;p4"/>
              <p:cNvCxnSpPr/>
              <p:nvPr/>
            </p:nvCxnSpPr>
            <p:spPr>
              <a:xfrm>
                <a:off x="142950" y="5025731"/>
                <a:ext cx="8856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50" name="Google Shape;50;p4"/>
          <p:cNvSpPr/>
          <p:nvPr/>
        </p:nvSpPr>
        <p:spPr>
          <a:xfrm>
            <a:off x="8608329" y="4638014"/>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51" name="Google Shape;51;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2" name="Google Shape;52;p4"/>
          <p:cNvSpPr txBox="1"/>
          <p:nvPr>
            <p:ph idx="1" type="body"/>
          </p:nvPr>
        </p:nvSpPr>
        <p:spPr>
          <a:xfrm>
            <a:off x="720000" y="1131326"/>
            <a:ext cx="7704000" cy="3699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Font typeface="Nunito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3" name="Shape 53"/>
        <p:cNvGrpSpPr/>
        <p:nvPr/>
      </p:nvGrpSpPr>
      <p:grpSpPr>
        <a:xfrm>
          <a:off x="0" y="0"/>
          <a:ext cx="0" cy="0"/>
          <a:chOff x="0" y="0"/>
          <a:chExt cx="0" cy="0"/>
        </a:xfrm>
      </p:grpSpPr>
      <p:pic>
        <p:nvPicPr>
          <p:cNvPr id="54" name="Google Shape;54;p5"/>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55" name="Google Shape;55;p5"/>
          <p:cNvPicPr preferRelativeResize="0"/>
          <p:nvPr/>
        </p:nvPicPr>
        <p:blipFill rotWithShape="1">
          <a:blip r:embed="rId3">
            <a:alphaModFix/>
          </a:blip>
          <a:srcRect b="0" l="0" r="89" t="0"/>
          <a:stretch/>
        </p:blipFill>
        <p:spPr>
          <a:xfrm>
            <a:off x="0" y="-3175"/>
            <a:ext cx="9144003" cy="190875"/>
          </a:xfrm>
          <a:prstGeom prst="rect">
            <a:avLst/>
          </a:prstGeom>
          <a:noFill/>
          <a:ln>
            <a:noFill/>
          </a:ln>
        </p:spPr>
      </p:pic>
      <p:grpSp>
        <p:nvGrpSpPr>
          <p:cNvPr id="56" name="Google Shape;56;p5"/>
          <p:cNvGrpSpPr/>
          <p:nvPr/>
        </p:nvGrpSpPr>
        <p:grpSpPr>
          <a:xfrm>
            <a:off x="142950" y="105163"/>
            <a:ext cx="8856300" cy="4923825"/>
            <a:chOff x="142950" y="105163"/>
            <a:chExt cx="8856300" cy="4923825"/>
          </a:xfrm>
        </p:grpSpPr>
        <p:grpSp>
          <p:nvGrpSpPr>
            <p:cNvPr id="57" name="Google Shape;57;p5"/>
            <p:cNvGrpSpPr/>
            <p:nvPr/>
          </p:nvGrpSpPr>
          <p:grpSpPr>
            <a:xfrm>
              <a:off x="147825" y="105163"/>
              <a:ext cx="8847300" cy="82504"/>
              <a:chOff x="147825" y="9188"/>
              <a:chExt cx="8847300" cy="1837500"/>
            </a:xfrm>
          </p:grpSpPr>
          <p:cxnSp>
            <p:nvCxnSpPr>
              <p:cNvPr id="58" name="Google Shape;58;p5"/>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59" name="Google Shape;59;p5"/>
              <p:cNvCxnSpPr/>
              <p:nvPr/>
            </p:nvCxnSpPr>
            <p:spPr>
              <a:xfrm>
                <a:off x="8995050"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60" name="Google Shape;60;p5"/>
              <p:cNvCxnSpPr/>
              <p:nvPr/>
            </p:nvCxnSpPr>
            <p:spPr>
              <a:xfrm rot="10800000">
                <a:off x="147825" y="114900"/>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61" name="Google Shape;61;p5"/>
            <p:cNvGrpSpPr/>
            <p:nvPr/>
          </p:nvGrpSpPr>
          <p:grpSpPr>
            <a:xfrm>
              <a:off x="142950" y="187778"/>
              <a:ext cx="8856300" cy="4841211"/>
              <a:chOff x="142950" y="1835400"/>
              <a:chExt cx="8856300" cy="3193200"/>
            </a:xfrm>
          </p:grpSpPr>
          <p:cxnSp>
            <p:nvCxnSpPr>
              <p:cNvPr id="62" name="Google Shape;62;p5"/>
              <p:cNvCxnSpPr/>
              <p:nvPr/>
            </p:nvCxnSpPr>
            <p:spPr>
              <a:xfrm rot="10800000">
                <a:off x="8994900"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63" name="Google Shape;63;p5"/>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64" name="Google Shape;64;p5"/>
              <p:cNvCxnSpPr/>
              <p:nvPr/>
            </p:nvCxnSpPr>
            <p:spPr>
              <a:xfrm>
                <a:off x="142950" y="5025731"/>
                <a:ext cx="8856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65" name="Google Shape;65;p5"/>
          <p:cNvSpPr/>
          <p:nvPr/>
        </p:nvSpPr>
        <p:spPr>
          <a:xfrm>
            <a:off x="8608329" y="4638014"/>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6" name="Google Shape;66;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7" name="Google Shape;67;p5"/>
          <p:cNvSpPr txBox="1"/>
          <p:nvPr>
            <p:ph idx="1" type="subTitle"/>
          </p:nvPr>
        </p:nvSpPr>
        <p:spPr>
          <a:xfrm>
            <a:off x="5055284" y="3844099"/>
            <a:ext cx="2505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8" name="Google Shape;68;p5"/>
          <p:cNvSpPr txBox="1"/>
          <p:nvPr>
            <p:ph idx="2" type="subTitle"/>
          </p:nvPr>
        </p:nvSpPr>
        <p:spPr>
          <a:xfrm>
            <a:off x="1583300" y="3844099"/>
            <a:ext cx="2505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9" name="Google Shape;69;p5"/>
          <p:cNvSpPr txBox="1"/>
          <p:nvPr>
            <p:ph idx="3" type="subTitle"/>
          </p:nvPr>
        </p:nvSpPr>
        <p:spPr>
          <a:xfrm>
            <a:off x="5055275" y="3271400"/>
            <a:ext cx="25056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
        <p:nvSpPr>
          <p:cNvPr id="70" name="Google Shape;70;p5"/>
          <p:cNvSpPr txBox="1"/>
          <p:nvPr>
            <p:ph idx="4" type="subTitle"/>
          </p:nvPr>
        </p:nvSpPr>
        <p:spPr>
          <a:xfrm>
            <a:off x="1583075" y="3271400"/>
            <a:ext cx="25056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pic>
        <p:nvPicPr>
          <p:cNvPr id="72" name="Google Shape;72;p6"/>
          <p:cNvPicPr preferRelativeResize="0"/>
          <p:nvPr/>
        </p:nvPicPr>
        <p:blipFill rotWithShape="1">
          <a:blip r:embed="rId2">
            <a:alphaModFix/>
          </a:blip>
          <a:srcRect b="0" l="139" r="0" t="0"/>
          <a:stretch/>
        </p:blipFill>
        <p:spPr>
          <a:xfrm>
            <a:off x="0" y="2225"/>
            <a:ext cx="9144003" cy="5143500"/>
          </a:xfrm>
          <a:prstGeom prst="rect">
            <a:avLst/>
          </a:prstGeom>
          <a:noFill/>
          <a:ln>
            <a:noFill/>
          </a:ln>
        </p:spPr>
      </p:pic>
      <p:sp>
        <p:nvSpPr>
          <p:cNvPr id="73" name="Google Shape;73;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74" name="Google Shape;74;p6"/>
          <p:cNvPicPr preferRelativeResize="0"/>
          <p:nvPr/>
        </p:nvPicPr>
        <p:blipFill rotWithShape="1">
          <a:blip r:embed="rId3">
            <a:alphaModFix/>
          </a:blip>
          <a:srcRect b="0" l="0" r="89" t="0"/>
          <a:stretch/>
        </p:blipFill>
        <p:spPr>
          <a:xfrm rot="-5400000">
            <a:off x="-2428988" y="2425413"/>
            <a:ext cx="5144975" cy="294150"/>
          </a:xfrm>
          <a:prstGeom prst="rect">
            <a:avLst/>
          </a:prstGeom>
          <a:noFill/>
          <a:ln>
            <a:noFill/>
          </a:ln>
        </p:spPr>
      </p:pic>
      <p:sp>
        <p:nvSpPr>
          <p:cNvPr id="75" name="Google Shape;75;p6"/>
          <p:cNvSpPr/>
          <p:nvPr/>
        </p:nvSpPr>
        <p:spPr>
          <a:xfrm>
            <a:off x="8608329" y="10683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76" name="Google Shape;76;p6"/>
          <p:cNvGrpSpPr/>
          <p:nvPr/>
        </p:nvGrpSpPr>
        <p:grpSpPr>
          <a:xfrm>
            <a:off x="142950" y="104695"/>
            <a:ext cx="8856550" cy="4921805"/>
            <a:chOff x="142950" y="104695"/>
            <a:chExt cx="8856550" cy="4921805"/>
          </a:xfrm>
        </p:grpSpPr>
        <p:grpSp>
          <p:nvGrpSpPr>
            <p:cNvPr id="77" name="Google Shape;77;p6"/>
            <p:cNvGrpSpPr/>
            <p:nvPr/>
          </p:nvGrpSpPr>
          <p:grpSpPr>
            <a:xfrm rot="-5400000">
              <a:off x="2184683" y="-1788317"/>
              <a:ext cx="4921768" cy="8707867"/>
              <a:chOff x="142957" y="1835400"/>
              <a:chExt cx="8852100" cy="3193204"/>
            </a:xfrm>
          </p:grpSpPr>
          <p:cxnSp>
            <p:nvCxnSpPr>
              <p:cNvPr id="78" name="Google Shape;78;p6"/>
              <p:cNvCxnSpPr/>
              <p:nvPr/>
            </p:nvCxnSpPr>
            <p:spPr>
              <a:xfrm rot="10800000">
                <a:off x="8990918"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79" name="Google Shape;79;p6"/>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80" name="Google Shape;80;p6"/>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81" name="Google Shape;81;p6"/>
            <p:cNvGrpSpPr/>
            <p:nvPr/>
          </p:nvGrpSpPr>
          <p:grpSpPr>
            <a:xfrm rot="-5400000">
              <a:off x="-2242364" y="2490009"/>
              <a:ext cx="4919099" cy="148470"/>
              <a:chOff x="147825" y="9188"/>
              <a:chExt cx="8847300" cy="1837500"/>
            </a:xfrm>
          </p:grpSpPr>
          <p:cxnSp>
            <p:nvCxnSpPr>
              <p:cNvPr id="82" name="Google Shape;82;p6"/>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83" name="Google Shape;83;p6"/>
              <p:cNvCxnSpPr/>
              <p:nvPr/>
            </p:nvCxnSpPr>
            <p:spPr>
              <a:xfrm>
                <a:off x="8991273"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84" name="Google Shape;84;p6"/>
              <p:cNvCxnSpPr/>
              <p:nvPr/>
            </p:nvCxnSpPr>
            <p:spPr>
              <a:xfrm rot="10800000">
                <a:off x="147825" y="70655"/>
                <a:ext cx="8847300" cy="0"/>
              </a:xfrm>
              <a:prstGeom prst="straightConnector1">
                <a:avLst/>
              </a:prstGeom>
              <a:noFill/>
              <a:ln cap="flat" cmpd="sng" w="9525">
                <a:solidFill>
                  <a:schemeClr val="dk2"/>
                </a:solidFill>
                <a:prstDash val="solid"/>
                <a:round/>
                <a:headEnd len="med" w="med" type="none"/>
                <a:tailEnd len="med" w="med" type="none"/>
              </a:ln>
            </p:spPr>
          </p:cxn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5" name="Shape 85"/>
        <p:cNvGrpSpPr/>
        <p:nvPr/>
      </p:nvGrpSpPr>
      <p:grpSpPr>
        <a:xfrm>
          <a:off x="0" y="0"/>
          <a:ext cx="0" cy="0"/>
          <a:chOff x="0" y="0"/>
          <a:chExt cx="0" cy="0"/>
        </a:xfrm>
      </p:grpSpPr>
      <p:pic>
        <p:nvPicPr>
          <p:cNvPr id="86" name="Google Shape;86;p7"/>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87" name="Google Shape;87;p7"/>
          <p:cNvPicPr preferRelativeResize="0"/>
          <p:nvPr/>
        </p:nvPicPr>
        <p:blipFill rotWithShape="1">
          <a:blip r:embed="rId3">
            <a:alphaModFix/>
          </a:blip>
          <a:srcRect b="0" l="0" r="89" t="0"/>
          <a:stretch/>
        </p:blipFill>
        <p:spPr>
          <a:xfrm>
            <a:off x="0" y="-2575"/>
            <a:ext cx="9144003" cy="190275"/>
          </a:xfrm>
          <a:prstGeom prst="rect">
            <a:avLst/>
          </a:prstGeom>
          <a:noFill/>
          <a:ln>
            <a:noFill/>
          </a:ln>
        </p:spPr>
      </p:pic>
      <p:grpSp>
        <p:nvGrpSpPr>
          <p:cNvPr id="88" name="Google Shape;88;p7"/>
          <p:cNvGrpSpPr/>
          <p:nvPr/>
        </p:nvGrpSpPr>
        <p:grpSpPr>
          <a:xfrm>
            <a:off x="142950" y="105163"/>
            <a:ext cx="8856300" cy="4923825"/>
            <a:chOff x="142950" y="105163"/>
            <a:chExt cx="8856300" cy="4923825"/>
          </a:xfrm>
        </p:grpSpPr>
        <p:grpSp>
          <p:nvGrpSpPr>
            <p:cNvPr id="89" name="Google Shape;89;p7"/>
            <p:cNvGrpSpPr/>
            <p:nvPr/>
          </p:nvGrpSpPr>
          <p:grpSpPr>
            <a:xfrm>
              <a:off x="147825" y="105163"/>
              <a:ext cx="8847300" cy="82504"/>
              <a:chOff x="147825" y="9188"/>
              <a:chExt cx="8847300" cy="1837500"/>
            </a:xfrm>
          </p:grpSpPr>
          <p:cxnSp>
            <p:nvCxnSpPr>
              <p:cNvPr id="90" name="Google Shape;90;p7"/>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91" name="Google Shape;91;p7"/>
              <p:cNvCxnSpPr/>
              <p:nvPr/>
            </p:nvCxnSpPr>
            <p:spPr>
              <a:xfrm>
                <a:off x="8995050"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92" name="Google Shape;92;p7"/>
              <p:cNvCxnSpPr/>
              <p:nvPr/>
            </p:nvCxnSpPr>
            <p:spPr>
              <a:xfrm rot="10800000">
                <a:off x="147825" y="114900"/>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93" name="Google Shape;93;p7"/>
            <p:cNvGrpSpPr/>
            <p:nvPr/>
          </p:nvGrpSpPr>
          <p:grpSpPr>
            <a:xfrm>
              <a:off x="142950" y="187778"/>
              <a:ext cx="8856300" cy="4841211"/>
              <a:chOff x="142950" y="1835400"/>
              <a:chExt cx="8856300" cy="3193200"/>
            </a:xfrm>
          </p:grpSpPr>
          <p:cxnSp>
            <p:nvCxnSpPr>
              <p:cNvPr id="94" name="Google Shape;94;p7"/>
              <p:cNvCxnSpPr/>
              <p:nvPr/>
            </p:nvCxnSpPr>
            <p:spPr>
              <a:xfrm rot="10800000">
                <a:off x="8994900"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95" name="Google Shape;95;p7"/>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96" name="Google Shape;96;p7"/>
              <p:cNvCxnSpPr/>
              <p:nvPr/>
            </p:nvCxnSpPr>
            <p:spPr>
              <a:xfrm>
                <a:off x="142950" y="5025731"/>
                <a:ext cx="8856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97" name="Google Shape;97;p7"/>
          <p:cNvSpPr/>
          <p:nvPr/>
        </p:nvSpPr>
        <p:spPr>
          <a:xfrm>
            <a:off x="8608329" y="4638014"/>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98" name="Google Shape;98;p7"/>
          <p:cNvSpPr txBox="1"/>
          <p:nvPr>
            <p:ph type="title"/>
          </p:nvPr>
        </p:nvSpPr>
        <p:spPr>
          <a:xfrm>
            <a:off x="720000" y="445025"/>
            <a:ext cx="77109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9" name="Google Shape;99;p7"/>
          <p:cNvSpPr txBox="1"/>
          <p:nvPr>
            <p:ph idx="1" type="subTitle"/>
          </p:nvPr>
        </p:nvSpPr>
        <p:spPr>
          <a:xfrm>
            <a:off x="720000" y="1700300"/>
            <a:ext cx="4294800" cy="1878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2"/>
              </a:buClr>
              <a:buSzPts val="1600"/>
              <a:buFont typeface="Nunito Light"/>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200"/>
              <a:buFont typeface="Nunito Light"/>
              <a:buChar char="○"/>
              <a:defRPr/>
            </a:lvl5pPr>
            <a:lvl6pPr lvl="5" rtl="0" algn="ctr">
              <a:lnSpc>
                <a:spcPct val="100000"/>
              </a:lnSpc>
              <a:spcBef>
                <a:spcPts val="0"/>
              </a:spcBef>
              <a:spcAft>
                <a:spcPts val="0"/>
              </a:spcAft>
              <a:buClr>
                <a:srgbClr val="999999"/>
              </a:buClr>
              <a:buSzPts val="12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200"/>
              <a:buFont typeface="Nunito Light"/>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0" name="Shape 100"/>
        <p:cNvGrpSpPr/>
        <p:nvPr/>
      </p:nvGrpSpPr>
      <p:grpSpPr>
        <a:xfrm>
          <a:off x="0" y="0"/>
          <a:ext cx="0" cy="0"/>
          <a:chOff x="0" y="0"/>
          <a:chExt cx="0" cy="0"/>
        </a:xfrm>
      </p:grpSpPr>
      <p:pic>
        <p:nvPicPr>
          <p:cNvPr id="101" name="Google Shape;101;p8"/>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102" name="Google Shape;102;p8"/>
          <p:cNvPicPr preferRelativeResize="0"/>
          <p:nvPr/>
        </p:nvPicPr>
        <p:blipFill rotWithShape="1">
          <a:blip r:embed="rId3">
            <a:alphaModFix/>
          </a:blip>
          <a:srcRect b="0" l="0" r="79" t="0"/>
          <a:stretch/>
        </p:blipFill>
        <p:spPr>
          <a:xfrm flipH="1" rot="10800000">
            <a:off x="0" y="4035325"/>
            <a:ext cx="9144003" cy="1110800"/>
          </a:xfrm>
          <a:prstGeom prst="rect">
            <a:avLst/>
          </a:prstGeom>
          <a:noFill/>
          <a:ln>
            <a:noFill/>
          </a:ln>
        </p:spPr>
      </p:pic>
      <p:grpSp>
        <p:nvGrpSpPr>
          <p:cNvPr id="103" name="Google Shape;103;p8"/>
          <p:cNvGrpSpPr/>
          <p:nvPr/>
        </p:nvGrpSpPr>
        <p:grpSpPr>
          <a:xfrm>
            <a:off x="144750" y="114728"/>
            <a:ext cx="8850375" cy="4909546"/>
            <a:chOff x="144750" y="114728"/>
            <a:chExt cx="8850375" cy="4909546"/>
          </a:xfrm>
        </p:grpSpPr>
        <p:grpSp>
          <p:nvGrpSpPr>
            <p:cNvPr id="104" name="Google Shape;104;p8"/>
            <p:cNvGrpSpPr/>
            <p:nvPr/>
          </p:nvGrpSpPr>
          <p:grpSpPr>
            <a:xfrm flipH="1" rot="10800000">
              <a:off x="147825" y="4025851"/>
              <a:ext cx="8847300" cy="998424"/>
              <a:chOff x="147825" y="109675"/>
              <a:chExt cx="8847300" cy="1737900"/>
            </a:xfrm>
          </p:grpSpPr>
          <p:cxnSp>
            <p:nvCxnSpPr>
              <p:cNvPr id="105" name="Google Shape;105;p8"/>
              <p:cNvCxnSpPr/>
              <p:nvPr/>
            </p:nvCxnSpPr>
            <p:spPr>
              <a:xfrm>
                <a:off x="148025" y="109675"/>
                <a:ext cx="0" cy="1737900"/>
              </a:xfrm>
              <a:prstGeom prst="straightConnector1">
                <a:avLst/>
              </a:prstGeom>
              <a:noFill/>
              <a:ln cap="flat" cmpd="sng" w="9525">
                <a:solidFill>
                  <a:schemeClr val="dk2"/>
                </a:solidFill>
                <a:prstDash val="solid"/>
                <a:round/>
                <a:headEnd len="med" w="med" type="none"/>
                <a:tailEnd len="med" w="med" type="none"/>
              </a:ln>
            </p:spPr>
          </p:cxnSp>
          <p:cxnSp>
            <p:nvCxnSpPr>
              <p:cNvPr id="106" name="Google Shape;106;p8"/>
              <p:cNvCxnSpPr/>
              <p:nvPr/>
            </p:nvCxnSpPr>
            <p:spPr>
              <a:xfrm>
                <a:off x="8995050" y="109675"/>
                <a:ext cx="0" cy="1737900"/>
              </a:xfrm>
              <a:prstGeom prst="straightConnector1">
                <a:avLst/>
              </a:prstGeom>
              <a:noFill/>
              <a:ln cap="flat" cmpd="sng" w="9525">
                <a:solidFill>
                  <a:schemeClr val="dk2"/>
                </a:solidFill>
                <a:prstDash val="solid"/>
                <a:round/>
                <a:headEnd len="med" w="med" type="none"/>
                <a:tailEnd len="med" w="med" type="none"/>
              </a:ln>
            </p:spPr>
          </p:cxnSp>
          <p:cxnSp>
            <p:nvCxnSpPr>
              <p:cNvPr id="107" name="Google Shape;107;p8"/>
              <p:cNvCxnSpPr/>
              <p:nvPr/>
            </p:nvCxnSpPr>
            <p:spPr>
              <a:xfrm rot="10800000">
                <a:off x="147825" y="117987"/>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108" name="Google Shape;108;p8"/>
            <p:cNvGrpSpPr/>
            <p:nvPr/>
          </p:nvGrpSpPr>
          <p:grpSpPr>
            <a:xfrm flipH="1" rot="10800000">
              <a:off x="144750" y="114728"/>
              <a:ext cx="8850300" cy="3920611"/>
              <a:chOff x="144750" y="1835400"/>
              <a:chExt cx="8850300" cy="3193200"/>
            </a:xfrm>
          </p:grpSpPr>
          <p:cxnSp>
            <p:nvCxnSpPr>
              <p:cNvPr id="109" name="Google Shape;109;p8"/>
              <p:cNvCxnSpPr/>
              <p:nvPr/>
            </p:nvCxnSpPr>
            <p:spPr>
              <a:xfrm rot="10800000">
                <a:off x="8994900"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10" name="Google Shape;110;p8"/>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11" name="Google Shape;111;p8"/>
              <p:cNvCxnSpPr/>
              <p:nvPr/>
            </p:nvCxnSpPr>
            <p:spPr>
              <a:xfrm>
                <a:off x="144750" y="5024830"/>
                <a:ext cx="8850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112" name="Google Shape;112;p8"/>
          <p:cNvSpPr/>
          <p:nvPr/>
        </p:nvSpPr>
        <p:spPr>
          <a:xfrm flipH="1" rot="10800000">
            <a:off x="147829" y="119753"/>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13" name="Google Shape;113;p8"/>
          <p:cNvSpPr txBox="1"/>
          <p:nvPr>
            <p:ph type="title"/>
          </p:nvPr>
        </p:nvSpPr>
        <p:spPr>
          <a:xfrm>
            <a:off x="1768550" y="1202825"/>
            <a:ext cx="5607000" cy="18579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4" name="Shape 114"/>
        <p:cNvGrpSpPr/>
        <p:nvPr/>
      </p:nvGrpSpPr>
      <p:grpSpPr>
        <a:xfrm>
          <a:off x="0" y="0"/>
          <a:ext cx="0" cy="0"/>
          <a:chOff x="0" y="0"/>
          <a:chExt cx="0" cy="0"/>
        </a:xfrm>
      </p:grpSpPr>
      <p:pic>
        <p:nvPicPr>
          <p:cNvPr id="115" name="Google Shape;115;p9"/>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116" name="Google Shape;116;p9"/>
          <p:cNvPicPr preferRelativeResize="0"/>
          <p:nvPr/>
        </p:nvPicPr>
        <p:blipFill rotWithShape="1">
          <a:blip r:embed="rId3">
            <a:alphaModFix/>
          </a:blip>
          <a:srcRect b="0" l="0" r="79" t="0"/>
          <a:stretch/>
        </p:blipFill>
        <p:spPr>
          <a:xfrm>
            <a:off x="0" y="-3425"/>
            <a:ext cx="9144003" cy="1111600"/>
          </a:xfrm>
          <a:prstGeom prst="rect">
            <a:avLst/>
          </a:prstGeom>
          <a:noFill/>
          <a:ln>
            <a:noFill/>
          </a:ln>
        </p:spPr>
      </p:pic>
      <p:grpSp>
        <p:nvGrpSpPr>
          <p:cNvPr id="117" name="Google Shape;117;p9"/>
          <p:cNvGrpSpPr/>
          <p:nvPr/>
        </p:nvGrpSpPr>
        <p:grpSpPr>
          <a:xfrm>
            <a:off x="144750" y="109675"/>
            <a:ext cx="8850375" cy="4919100"/>
            <a:chOff x="144750" y="109675"/>
            <a:chExt cx="8850375" cy="4919100"/>
          </a:xfrm>
        </p:grpSpPr>
        <p:grpSp>
          <p:nvGrpSpPr>
            <p:cNvPr id="118" name="Google Shape;118;p9"/>
            <p:cNvGrpSpPr/>
            <p:nvPr/>
          </p:nvGrpSpPr>
          <p:grpSpPr>
            <a:xfrm>
              <a:off x="147825" y="109675"/>
              <a:ext cx="8847300" cy="998424"/>
              <a:chOff x="147825" y="109675"/>
              <a:chExt cx="8847300" cy="1737900"/>
            </a:xfrm>
          </p:grpSpPr>
          <p:cxnSp>
            <p:nvCxnSpPr>
              <p:cNvPr id="119" name="Google Shape;119;p9"/>
              <p:cNvCxnSpPr/>
              <p:nvPr/>
            </p:nvCxnSpPr>
            <p:spPr>
              <a:xfrm>
                <a:off x="148025" y="109675"/>
                <a:ext cx="0" cy="1737900"/>
              </a:xfrm>
              <a:prstGeom prst="straightConnector1">
                <a:avLst/>
              </a:prstGeom>
              <a:noFill/>
              <a:ln cap="flat" cmpd="sng" w="9525">
                <a:solidFill>
                  <a:schemeClr val="dk2"/>
                </a:solidFill>
                <a:prstDash val="solid"/>
                <a:round/>
                <a:headEnd len="med" w="med" type="none"/>
                <a:tailEnd len="med" w="med" type="none"/>
              </a:ln>
            </p:spPr>
          </p:cxnSp>
          <p:cxnSp>
            <p:nvCxnSpPr>
              <p:cNvPr id="120" name="Google Shape;120;p9"/>
              <p:cNvCxnSpPr/>
              <p:nvPr/>
            </p:nvCxnSpPr>
            <p:spPr>
              <a:xfrm>
                <a:off x="8995050" y="109675"/>
                <a:ext cx="0" cy="1737900"/>
              </a:xfrm>
              <a:prstGeom prst="straightConnector1">
                <a:avLst/>
              </a:prstGeom>
              <a:noFill/>
              <a:ln cap="flat" cmpd="sng" w="9525">
                <a:solidFill>
                  <a:schemeClr val="dk2"/>
                </a:solidFill>
                <a:prstDash val="solid"/>
                <a:round/>
                <a:headEnd len="med" w="med" type="none"/>
                <a:tailEnd len="med" w="med" type="none"/>
              </a:ln>
            </p:spPr>
          </p:cxnSp>
          <p:cxnSp>
            <p:nvCxnSpPr>
              <p:cNvPr id="121" name="Google Shape;121;p9"/>
              <p:cNvCxnSpPr/>
              <p:nvPr/>
            </p:nvCxnSpPr>
            <p:spPr>
              <a:xfrm rot="10800000">
                <a:off x="147825" y="117987"/>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122" name="Google Shape;122;p9"/>
            <p:cNvGrpSpPr/>
            <p:nvPr/>
          </p:nvGrpSpPr>
          <p:grpSpPr>
            <a:xfrm>
              <a:off x="144750" y="1108164"/>
              <a:ext cx="8850300" cy="3920611"/>
              <a:chOff x="144750" y="1835400"/>
              <a:chExt cx="8850300" cy="3193200"/>
            </a:xfrm>
          </p:grpSpPr>
          <p:cxnSp>
            <p:nvCxnSpPr>
              <p:cNvPr id="123" name="Google Shape;123;p9"/>
              <p:cNvCxnSpPr/>
              <p:nvPr/>
            </p:nvCxnSpPr>
            <p:spPr>
              <a:xfrm rot="10800000">
                <a:off x="8994900"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24" name="Google Shape;124;p9"/>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25" name="Google Shape;125;p9"/>
              <p:cNvCxnSpPr/>
              <p:nvPr/>
            </p:nvCxnSpPr>
            <p:spPr>
              <a:xfrm>
                <a:off x="144750" y="5024830"/>
                <a:ext cx="8850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126" name="Google Shape;126;p9"/>
          <p:cNvSpPr/>
          <p:nvPr/>
        </p:nvSpPr>
        <p:spPr>
          <a:xfrm>
            <a:off x="147829" y="463562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27" name="Google Shape;127;p9"/>
          <p:cNvSpPr txBox="1"/>
          <p:nvPr>
            <p:ph type="title"/>
          </p:nvPr>
        </p:nvSpPr>
        <p:spPr>
          <a:xfrm>
            <a:off x="2127600" y="1483550"/>
            <a:ext cx="4872900" cy="12075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128" name="Google Shape;128;p9"/>
          <p:cNvSpPr txBox="1"/>
          <p:nvPr>
            <p:ph idx="1" type="subTitle"/>
          </p:nvPr>
        </p:nvSpPr>
        <p:spPr>
          <a:xfrm>
            <a:off x="2127600" y="3077294"/>
            <a:ext cx="4872900" cy="6711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9" name="Shape 129"/>
        <p:cNvGrpSpPr/>
        <p:nvPr/>
      </p:nvGrpSpPr>
      <p:grpSpPr>
        <a:xfrm>
          <a:off x="0" y="0"/>
          <a:ext cx="0" cy="0"/>
          <a:chOff x="0" y="0"/>
          <a:chExt cx="0" cy="0"/>
        </a:xfrm>
      </p:grpSpPr>
      <p:sp>
        <p:nvSpPr>
          <p:cNvPr id="130" name="Google Shape;130;p10"/>
          <p:cNvSpPr/>
          <p:nvPr>
            <p:ph idx="2" type="pic"/>
          </p:nvPr>
        </p:nvSpPr>
        <p:spPr>
          <a:xfrm>
            <a:off x="0" y="0"/>
            <a:ext cx="9144000" cy="5143500"/>
          </a:xfrm>
          <a:prstGeom prst="rect">
            <a:avLst/>
          </a:prstGeom>
          <a:noFill/>
          <a:ln>
            <a:noFill/>
          </a:ln>
        </p:spPr>
      </p:sp>
      <p:sp>
        <p:nvSpPr>
          <p:cNvPr id="131" name="Google Shape;131;p10"/>
          <p:cNvSpPr txBox="1"/>
          <p:nvPr>
            <p:ph type="title"/>
          </p:nvPr>
        </p:nvSpPr>
        <p:spPr>
          <a:xfrm>
            <a:off x="720000" y="4014450"/>
            <a:ext cx="7704000" cy="572700"/>
          </a:xfrm>
          <a:prstGeom prst="rect">
            <a:avLst/>
          </a:prstGeom>
          <a:solidFill>
            <a:schemeClr val="lt1"/>
          </a:solidFill>
        </p:spPr>
        <p:txBody>
          <a:bodyPr anchorCtr="0" anchor="ctr" bIns="91425" lIns="91425" spcFirstLastPara="1" rIns="91425" wrap="square" tIns="91425">
            <a:noAutofit/>
          </a:bodyPr>
          <a:lstStyle>
            <a:lvl1pPr lvl="0" rtl="0" algn="ctr">
              <a:spcBef>
                <a:spcPts val="0"/>
              </a:spcBef>
              <a:spcAft>
                <a:spcPts val="0"/>
              </a:spcAft>
              <a:buSzPts val="3000"/>
              <a:buNone/>
              <a:defRPr sz="25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2" name="Shape 132"/>
        <p:cNvGrpSpPr/>
        <p:nvPr/>
      </p:nvGrpSpPr>
      <p:grpSpPr>
        <a:xfrm>
          <a:off x="0" y="0"/>
          <a:ext cx="0" cy="0"/>
          <a:chOff x="0" y="0"/>
          <a:chExt cx="0" cy="0"/>
        </a:xfrm>
      </p:grpSpPr>
      <p:pic>
        <p:nvPicPr>
          <p:cNvPr id="133" name="Google Shape;133;p11"/>
          <p:cNvPicPr preferRelativeResize="0"/>
          <p:nvPr/>
        </p:nvPicPr>
        <p:blipFill rotWithShape="1">
          <a:blip r:embed="rId2">
            <a:alphaModFix/>
          </a:blip>
          <a:srcRect b="0" l="139" r="0" t="0"/>
          <a:stretch/>
        </p:blipFill>
        <p:spPr>
          <a:xfrm>
            <a:off x="0" y="2225"/>
            <a:ext cx="9144003" cy="5143500"/>
          </a:xfrm>
          <a:prstGeom prst="rect">
            <a:avLst/>
          </a:prstGeom>
          <a:noFill/>
          <a:ln>
            <a:noFill/>
          </a:ln>
        </p:spPr>
      </p:pic>
      <p:sp>
        <p:nvSpPr>
          <p:cNvPr id="134" name="Google Shape;134;p11"/>
          <p:cNvSpPr txBox="1"/>
          <p:nvPr>
            <p:ph hasCustomPrompt="1" type="title"/>
          </p:nvPr>
        </p:nvSpPr>
        <p:spPr>
          <a:xfrm>
            <a:off x="1284000" y="1634589"/>
            <a:ext cx="6576000" cy="1071600"/>
          </a:xfrm>
          <a:prstGeom prst="rect">
            <a:avLst/>
          </a:prstGeom>
        </p:spPr>
        <p:txBody>
          <a:bodyPr anchorCtr="0" anchor="b" bIns="91425" lIns="91425" spcFirstLastPara="1" rIns="91425" wrap="square" tIns="91425">
            <a:noAutofit/>
          </a:bodyPr>
          <a:lstStyle>
            <a:lvl1pPr lvl="0" algn="ctr">
              <a:spcBef>
                <a:spcPts val="0"/>
              </a:spcBef>
              <a:spcAft>
                <a:spcPts val="0"/>
              </a:spcAft>
              <a:buSzPts val="6000"/>
              <a:buNone/>
              <a:defRPr sz="6000">
                <a:solidFill>
                  <a:schemeClr val="accen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135" name="Google Shape;135;p11"/>
          <p:cNvSpPr txBox="1"/>
          <p:nvPr>
            <p:ph idx="1" type="subTitle"/>
          </p:nvPr>
        </p:nvSpPr>
        <p:spPr>
          <a:xfrm>
            <a:off x="1284000" y="3195100"/>
            <a:ext cx="6576000" cy="423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pic>
        <p:nvPicPr>
          <p:cNvPr id="136" name="Google Shape;136;p11"/>
          <p:cNvPicPr preferRelativeResize="0"/>
          <p:nvPr/>
        </p:nvPicPr>
        <p:blipFill rotWithShape="1">
          <a:blip r:embed="rId3">
            <a:alphaModFix/>
          </a:blip>
          <a:srcRect b="0" l="0" r="79" t="0"/>
          <a:stretch/>
        </p:blipFill>
        <p:spPr>
          <a:xfrm>
            <a:off x="0" y="-3175"/>
            <a:ext cx="9144003" cy="1111350"/>
          </a:xfrm>
          <a:prstGeom prst="rect">
            <a:avLst/>
          </a:prstGeom>
          <a:noFill/>
          <a:ln>
            <a:noFill/>
          </a:ln>
        </p:spPr>
      </p:pic>
      <p:grpSp>
        <p:nvGrpSpPr>
          <p:cNvPr id="137" name="Google Shape;137;p11"/>
          <p:cNvGrpSpPr/>
          <p:nvPr/>
        </p:nvGrpSpPr>
        <p:grpSpPr>
          <a:xfrm>
            <a:off x="144750" y="109675"/>
            <a:ext cx="8850375" cy="4919100"/>
            <a:chOff x="144750" y="109675"/>
            <a:chExt cx="8850375" cy="4919100"/>
          </a:xfrm>
        </p:grpSpPr>
        <p:grpSp>
          <p:nvGrpSpPr>
            <p:cNvPr id="138" name="Google Shape;138;p11"/>
            <p:cNvGrpSpPr/>
            <p:nvPr/>
          </p:nvGrpSpPr>
          <p:grpSpPr>
            <a:xfrm>
              <a:off x="147825" y="109675"/>
              <a:ext cx="8847300" cy="998424"/>
              <a:chOff x="147825" y="109675"/>
              <a:chExt cx="8847300" cy="1737900"/>
            </a:xfrm>
          </p:grpSpPr>
          <p:cxnSp>
            <p:nvCxnSpPr>
              <p:cNvPr id="139" name="Google Shape;139;p11"/>
              <p:cNvCxnSpPr/>
              <p:nvPr/>
            </p:nvCxnSpPr>
            <p:spPr>
              <a:xfrm>
                <a:off x="148025" y="109675"/>
                <a:ext cx="0" cy="1737900"/>
              </a:xfrm>
              <a:prstGeom prst="straightConnector1">
                <a:avLst/>
              </a:prstGeom>
              <a:noFill/>
              <a:ln cap="flat" cmpd="sng" w="9525">
                <a:solidFill>
                  <a:schemeClr val="dk2"/>
                </a:solidFill>
                <a:prstDash val="solid"/>
                <a:round/>
                <a:headEnd len="med" w="med" type="none"/>
                <a:tailEnd len="med" w="med" type="none"/>
              </a:ln>
            </p:spPr>
          </p:cxnSp>
          <p:cxnSp>
            <p:nvCxnSpPr>
              <p:cNvPr id="140" name="Google Shape;140;p11"/>
              <p:cNvCxnSpPr/>
              <p:nvPr/>
            </p:nvCxnSpPr>
            <p:spPr>
              <a:xfrm>
                <a:off x="8995050" y="109675"/>
                <a:ext cx="0" cy="1737900"/>
              </a:xfrm>
              <a:prstGeom prst="straightConnector1">
                <a:avLst/>
              </a:prstGeom>
              <a:noFill/>
              <a:ln cap="flat" cmpd="sng" w="9525">
                <a:solidFill>
                  <a:schemeClr val="dk2"/>
                </a:solidFill>
                <a:prstDash val="solid"/>
                <a:round/>
                <a:headEnd len="med" w="med" type="none"/>
                <a:tailEnd len="med" w="med" type="none"/>
              </a:ln>
            </p:spPr>
          </p:cxnSp>
          <p:cxnSp>
            <p:nvCxnSpPr>
              <p:cNvPr id="141" name="Google Shape;141;p11"/>
              <p:cNvCxnSpPr/>
              <p:nvPr/>
            </p:nvCxnSpPr>
            <p:spPr>
              <a:xfrm rot="10800000">
                <a:off x="147825" y="117987"/>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142" name="Google Shape;142;p11"/>
            <p:cNvGrpSpPr/>
            <p:nvPr/>
          </p:nvGrpSpPr>
          <p:grpSpPr>
            <a:xfrm>
              <a:off x="144750" y="1108164"/>
              <a:ext cx="8850300" cy="3920611"/>
              <a:chOff x="144750" y="1835400"/>
              <a:chExt cx="8850300" cy="3193200"/>
            </a:xfrm>
          </p:grpSpPr>
          <p:cxnSp>
            <p:nvCxnSpPr>
              <p:cNvPr id="143" name="Google Shape;143;p11"/>
              <p:cNvCxnSpPr/>
              <p:nvPr/>
            </p:nvCxnSpPr>
            <p:spPr>
              <a:xfrm rot="10800000">
                <a:off x="8994900"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44" name="Google Shape;144;p11"/>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45" name="Google Shape;145;p11"/>
              <p:cNvCxnSpPr/>
              <p:nvPr/>
            </p:nvCxnSpPr>
            <p:spPr>
              <a:xfrm>
                <a:off x="144750" y="5024830"/>
                <a:ext cx="8850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146" name="Google Shape;146;p11"/>
          <p:cNvSpPr/>
          <p:nvPr/>
        </p:nvSpPr>
        <p:spPr>
          <a:xfrm>
            <a:off x="147829" y="463562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47" name="Shape 14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48" name="Shape 148"/>
        <p:cNvGrpSpPr/>
        <p:nvPr/>
      </p:nvGrpSpPr>
      <p:grpSpPr>
        <a:xfrm>
          <a:off x="0" y="0"/>
          <a:ext cx="0" cy="0"/>
          <a:chOff x="0" y="0"/>
          <a:chExt cx="0" cy="0"/>
        </a:xfrm>
      </p:grpSpPr>
      <p:pic>
        <p:nvPicPr>
          <p:cNvPr id="149" name="Google Shape;149;p13"/>
          <p:cNvPicPr preferRelativeResize="0"/>
          <p:nvPr/>
        </p:nvPicPr>
        <p:blipFill rotWithShape="1">
          <a:blip r:embed="rId2">
            <a:alphaModFix/>
          </a:blip>
          <a:srcRect b="0" l="139" r="0" t="0"/>
          <a:stretch/>
        </p:blipFill>
        <p:spPr>
          <a:xfrm>
            <a:off x="0" y="2225"/>
            <a:ext cx="9144003" cy="5143500"/>
          </a:xfrm>
          <a:prstGeom prst="rect">
            <a:avLst/>
          </a:prstGeom>
          <a:noFill/>
          <a:ln>
            <a:noFill/>
          </a:ln>
        </p:spPr>
      </p:pic>
      <p:sp>
        <p:nvSpPr>
          <p:cNvPr id="150" name="Google Shape;150;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1" name="Google Shape;151;p13"/>
          <p:cNvSpPr txBox="1"/>
          <p:nvPr>
            <p:ph hasCustomPrompt="1" idx="2" type="title"/>
          </p:nvPr>
        </p:nvSpPr>
        <p:spPr>
          <a:xfrm>
            <a:off x="720000" y="1310043"/>
            <a:ext cx="870000" cy="5727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2" name="Google Shape;152;p13"/>
          <p:cNvSpPr txBox="1"/>
          <p:nvPr>
            <p:ph hasCustomPrompt="1" idx="3" type="title"/>
          </p:nvPr>
        </p:nvSpPr>
        <p:spPr>
          <a:xfrm>
            <a:off x="720000" y="3162343"/>
            <a:ext cx="870000" cy="5727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3" name="Google Shape;153;p13"/>
          <p:cNvSpPr txBox="1"/>
          <p:nvPr>
            <p:ph hasCustomPrompt="1" idx="4" type="title"/>
          </p:nvPr>
        </p:nvSpPr>
        <p:spPr>
          <a:xfrm>
            <a:off x="3419280" y="1310043"/>
            <a:ext cx="870000" cy="5727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4" name="Google Shape;154;p13"/>
          <p:cNvSpPr txBox="1"/>
          <p:nvPr>
            <p:ph hasCustomPrompt="1" idx="5" type="title"/>
          </p:nvPr>
        </p:nvSpPr>
        <p:spPr>
          <a:xfrm>
            <a:off x="3419280" y="3162343"/>
            <a:ext cx="870000" cy="5727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5" name="Google Shape;155;p13"/>
          <p:cNvSpPr txBox="1"/>
          <p:nvPr>
            <p:ph hasCustomPrompt="1" idx="6" type="title"/>
          </p:nvPr>
        </p:nvSpPr>
        <p:spPr>
          <a:xfrm>
            <a:off x="6118550" y="1310043"/>
            <a:ext cx="870000" cy="5727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6" name="Google Shape;156;p13"/>
          <p:cNvSpPr txBox="1"/>
          <p:nvPr>
            <p:ph hasCustomPrompt="1" idx="7" type="title"/>
          </p:nvPr>
        </p:nvSpPr>
        <p:spPr>
          <a:xfrm>
            <a:off x="6118550" y="3162343"/>
            <a:ext cx="870000" cy="5727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7" name="Google Shape;157;p13"/>
          <p:cNvSpPr txBox="1"/>
          <p:nvPr>
            <p:ph idx="1" type="subTitle"/>
          </p:nvPr>
        </p:nvSpPr>
        <p:spPr>
          <a:xfrm>
            <a:off x="720000" y="2266833"/>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
        <p:nvSpPr>
          <p:cNvPr id="158" name="Google Shape;158;p13"/>
          <p:cNvSpPr txBox="1"/>
          <p:nvPr>
            <p:ph idx="8" type="subTitle"/>
          </p:nvPr>
        </p:nvSpPr>
        <p:spPr>
          <a:xfrm>
            <a:off x="3419271" y="2266833"/>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
        <p:nvSpPr>
          <p:cNvPr id="159" name="Google Shape;159;p13"/>
          <p:cNvSpPr txBox="1"/>
          <p:nvPr>
            <p:ph idx="9" type="subTitle"/>
          </p:nvPr>
        </p:nvSpPr>
        <p:spPr>
          <a:xfrm>
            <a:off x="6118549" y="2266833"/>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
        <p:nvSpPr>
          <p:cNvPr id="160" name="Google Shape;160;p13"/>
          <p:cNvSpPr txBox="1"/>
          <p:nvPr>
            <p:ph idx="13" type="subTitle"/>
          </p:nvPr>
        </p:nvSpPr>
        <p:spPr>
          <a:xfrm>
            <a:off x="720000" y="4119196"/>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
        <p:nvSpPr>
          <p:cNvPr id="161" name="Google Shape;161;p13"/>
          <p:cNvSpPr txBox="1"/>
          <p:nvPr>
            <p:ph idx="14" type="subTitle"/>
          </p:nvPr>
        </p:nvSpPr>
        <p:spPr>
          <a:xfrm>
            <a:off x="3419271" y="4119196"/>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
        <p:nvSpPr>
          <p:cNvPr id="162" name="Google Shape;162;p13"/>
          <p:cNvSpPr txBox="1"/>
          <p:nvPr>
            <p:ph idx="15" type="subTitle"/>
          </p:nvPr>
        </p:nvSpPr>
        <p:spPr>
          <a:xfrm>
            <a:off x="6118549" y="4119196"/>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pic>
        <p:nvPicPr>
          <p:cNvPr id="163" name="Google Shape;163;p13"/>
          <p:cNvPicPr preferRelativeResize="0"/>
          <p:nvPr/>
        </p:nvPicPr>
        <p:blipFill rotWithShape="1">
          <a:blip r:embed="rId3">
            <a:alphaModFix/>
          </a:blip>
          <a:srcRect b="0" l="0" r="89" t="0"/>
          <a:stretch/>
        </p:blipFill>
        <p:spPr>
          <a:xfrm rot="-5400000">
            <a:off x="-2429288" y="2425112"/>
            <a:ext cx="5144975" cy="294750"/>
          </a:xfrm>
          <a:prstGeom prst="rect">
            <a:avLst/>
          </a:prstGeom>
          <a:noFill/>
          <a:ln>
            <a:noFill/>
          </a:ln>
        </p:spPr>
      </p:pic>
      <p:sp>
        <p:nvSpPr>
          <p:cNvPr id="164" name="Google Shape;164;p13"/>
          <p:cNvSpPr/>
          <p:nvPr/>
        </p:nvSpPr>
        <p:spPr>
          <a:xfrm>
            <a:off x="8608329" y="10683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165" name="Google Shape;165;p13"/>
          <p:cNvGrpSpPr/>
          <p:nvPr/>
        </p:nvGrpSpPr>
        <p:grpSpPr>
          <a:xfrm>
            <a:off x="142950" y="104695"/>
            <a:ext cx="8856550" cy="4921805"/>
            <a:chOff x="142950" y="104695"/>
            <a:chExt cx="8856550" cy="4921805"/>
          </a:xfrm>
        </p:grpSpPr>
        <p:grpSp>
          <p:nvGrpSpPr>
            <p:cNvPr id="166" name="Google Shape;166;p13"/>
            <p:cNvGrpSpPr/>
            <p:nvPr/>
          </p:nvGrpSpPr>
          <p:grpSpPr>
            <a:xfrm rot="-5400000">
              <a:off x="2184683" y="-1788317"/>
              <a:ext cx="4921768" cy="8707867"/>
              <a:chOff x="142957" y="1835400"/>
              <a:chExt cx="8852100" cy="3193204"/>
            </a:xfrm>
          </p:grpSpPr>
          <p:cxnSp>
            <p:nvCxnSpPr>
              <p:cNvPr id="167" name="Google Shape;167;p13"/>
              <p:cNvCxnSpPr/>
              <p:nvPr/>
            </p:nvCxnSpPr>
            <p:spPr>
              <a:xfrm rot="10800000">
                <a:off x="8990918"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68" name="Google Shape;168;p13"/>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69" name="Google Shape;169;p13"/>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170" name="Google Shape;170;p13"/>
            <p:cNvGrpSpPr/>
            <p:nvPr/>
          </p:nvGrpSpPr>
          <p:grpSpPr>
            <a:xfrm rot="-5400000">
              <a:off x="-2242364" y="2490009"/>
              <a:ext cx="4919099" cy="148470"/>
              <a:chOff x="147825" y="9188"/>
              <a:chExt cx="8847300" cy="1837500"/>
            </a:xfrm>
          </p:grpSpPr>
          <p:cxnSp>
            <p:nvCxnSpPr>
              <p:cNvPr id="171" name="Google Shape;171;p13"/>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172" name="Google Shape;172;p13"/>
              <p:cNvCxnSpPr/>
              <p:nvPr/>
            </p:nvCxnSpPr>
            <p:spPr>
              <a:xfrm>
                <a:off x="8991273"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173" name="Google Shape;173;p13"/>
              <p:cNvCxnSpPr/>
              <p:nvPr/>
            </p:nvCxnSpPr>
            <p:spPr>
              <a:xfrm rot="10800000">
                <a:off x="147825" y="70655"/>
                <a:ext cx="8847300" cy="0"/>
              </a:xfrm>
              <a:prstGeom prst="straightConnector1">
                <a:avLst/>
              </a:prstGeom>
              <a:noFill/>
              <a:ln cap="flat" cmpd="sng" w="9525">
                <a:solidFill>
                  <a:schemeClr val="dk2"/>
                </a:solidFill>
                <a:prstDash val="solid"/>
                <a:round/>
                <a:headEnd len="med" w="med" type="none"/>
                <a:tailEnd len="med" w="med" type="none"/>
              </a:ln>
            </p:spPr>
          </p:cxn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74" name="Shape 174"/>
        <p:cNvGrpSpPr/>
        <p:nvPr/>
      </p:nvGrpSpPr>
      <p:grpSpPr>
        <a:xfrm>
          <a:off x="0" y="0"/>
          <a:ext cx="0" cy="0"/>
          <a:chOff x="0" y="0"/>
          <a:chExt cx="0" cy="0"/>
        </a:xfrm>
      </p:grpSpPr>
      <p:pic>
        <p:nvPicPr>
          <p:cNvPr id="175" name="Google Shape;175;p14"/>
          <p:cNvPicPr preferRelativeResize="0"/>
          <p:nvPr/>
        </p:nvPicPr>
        <p:blipFill rotWithShape="1">
          <a:blip r:embed="rId2">
            <a:alphaModFix/>
          </a:blip>
          <a:srcRect b="0" l="139" r="0" t="0"/>
          <a:stretch/>
        </p:blipFill>
        <p:spPr>
          <a:xfrm>
            <a:off x="0" y="2225"/>
            <a:ext cx="9144003" cy="5143500"/>
          </a:xfrm>
          <a:prstGeom prst="rect">
            <a:avLst/>
          </a:prstGeom>
          <a:noFill/>
          <a:ln>
            <a:noFill/>
          </a:ln>
        </p:spPr>
      </p:pic>
      <p:sp>
        <p:nvSpPr>
          <p:cNvPr id="176" name="Google Shape;176;p14"/>
          <p:cNvSpPr txBox="1"/>
          <p:nvPr>
            <p:ph type="title"/>
          </p:nvPr>
        </p:nvSpPr>
        <p:spPr>
          <a:xfrm>
            <a:off x="3273939" y="3575338"/>
            <a:ext cx="4595100" cy="661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77" name="Google Shape;177;p14"/>
          <p:cNvSpPr txBox="1"/>
          <p:nvPr>
            <p:ph idx="1" type="subTitle"/>
          </p:nvPr>
        </p:nvSpPr>
        <p:spPr>
          <a:xfrm>
            <a:off x="3273875" y="811613"/>
            <a:ext cx="4595100" cy="24096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sz="30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pic>
        <p:nvPicPr>
          <p:cNvPr id="178" name="Google Shape;178;p14"/>
          <p:cNvPicPr preferRelativeResize="0"/>
          <p:nvPr/>
        </p:nvPicPr>
        <p:blipFill rotWithShape="1">
          <a:blip r:embed="rId3">
            <a:alphaModFix/>
          </a:blip>
          <a:srcRect b="0" l="0" r="89" t="0"/>
          <a:stretch/>
        </p:blipFill>
        <p:spPr>
          <a:xfrm rot="-5400000">
            <a:off x="-1897725" y="1894150"/>
            <a:ext cx="5144975" cy="1356675"/>
          </a:xfrm>
          <a:prstGeom prst="rect">
            <a:avLst/>
          </a:prstGeom>
          <a:noFill/>
          <a:ln>
            <a:noFill/>
          </a:ln>
        </p:spPr>
      </p:pic>
      <p:sp>
        <p:nvSpPr>
          <p:cNvPr id="179" name="Google Shape;179;p14"/>
          <p:cNvSpPr/>
          <p:nvPr/>
        </p:nvSpPr>
        <p:spPr>
          <a:xfrm>
            <a:off x="8608329" y="109810"/>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180" name="Google Shape;180;p14"/>
          <p:cNvGrpSpPr/>
          <p:nvPr/>
        </p:nvGrpSpPr>
        <p:grpSpPr>
          <a:xfrm>
            <a:off x="142950" y="104701"/>
            <a:ext cx="8856358" cy="4921799"/>
            <a:chOff x="142950" y="104701"/>
            <a:chExt cx="8856358" cy="4921799"/>
          </a:xfrm>
        </p:grpSpPr>
        <p:grpSp>
          <p:nvGrpSpPr>
            <p:cNvPr id="181" name="Google Shape;181;p14"/>
            <p:cNvGrpSpPr/>
            <p:nvPr/>
          </p:nvGrpSpPr>
          <p:grpSpPr>
            <a:xfrm rot="-5400000">
              <a:off x="2715571" y="-1257237"/>
              <a:ext cx="4919112" cy="7648362"/>
              <a:chOff x="142957" y="1835400"/>
              <a:chExt cx="8852100" cy="3193204"/>
            </a:xfrm>
          </p:grpSpPr>
          <p:cxnSp>
            <p:nvCxnSpPr>
              <p:cNvPr id="182" name="Google Shape;182;p14"/>
              <p:cNvCxnSpPr/>
              <p:nvPr/>
            </p:nvCxnSpPr>
            <p:spPr>
              <a:xfrm rot="10800000">
                <a:off x="8990896"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83" name="Google Shape;183;p14"/>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84" name="Google Shape;184;p14"/>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185" name="Google Shape;185;p14"/>
            <p:cNvGrpSpPr/>
            <p:nvPr/>
          </p:nvGrpSpPr>
          <p:grpSpPr>
            <a:xfrm rot="-5400000">
              <a:off x="-1711419" y="1959070"/>
              <a:ext cx="4919099" cy="1210361"/>
              <a:chOff x="147825" y="9188"/>
              <a:chExt cx="8847300" cy="1837500"/>
            </a:xfrm>
          </p:grpSpPr>
          <p:cxnSp>
            <p:nvCxnSpPr>
              <p:cNvPr id="186" name="Google Shape;186;p14"/>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187" name="Google Shape;187;p14"/>
              <p:cNvCxnSpPr/>
              <p:nvPr/>
            </p:nvCxnSpPr>
            <p:spPr>
              <a:xfrm>
                <a:off x="8986484"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188" name="Google Shape;188;p14"/>
              <p:cNvCxnSpPr/>
              <p:nvPr/>
            </p:nvCxnSpPr>
            <p:spPr>
              <a:xfrm rot="10800000">
                <a:off x="147825" y="17337"/>
                <a:ext cx="8847300" cy="0"/>
              </a:xfrm>
              <a:prstGeom prst="straightConnector1">
                <a:avLst/>
              </a:prstGeom>
              <a:noFill/>
              <a:ln cap="flat" cmpd="sng" w="9525">
                <a:solidFill>
                  <a:schemeClr val="dk2"/>
                </a:solidFill>
                <a:prstDash val="solid"/>
                <a:round/>
                <a:headEnd len="med" w="med" type="none"/>
                <a:tailEnd len="med" w="med" type="none"/>
              </a:ln>
            </p:spPr>
          </p:cxn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89" name="Shape 189"/>
        <p:cNvGrpSpPr/>
        <p:nvPr/>
      </p:nvGrpSpPr>
      <p:grpSpPr>
        <a:xfrm>
          <a:off x="0" y="0"/>
          <a:ext cx="0" cy="0"/>
          <a:chOff x="0" y="0"/>
          <a:chExt cx="0" cy="0"/>
        </a:xfrm>
      </p:grpSpPr>
      <p:pic>
        <p:nvPicPr>
          <p:cNvPr id="190" name="Google Shape;190;p15"/>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191" name="Google Shape;191;p15"/>
          <p:cNvPicPr preferRelativeResize="0"/>
          <p:nvPr/>
        </p:nvPicPr>
        <p:blipFill rotWithShape="1">
          <a:blip r:embed="rId3">
            <a:alphaModFix/>
          </a:blip>
          <a:srcRect b="0" l="0" r="89" t="0"/>
          <a:stretch/>
        </p:blipFill>
        <p:spPr>
          <a:xfrm flipH="1" rot="5400000">
            <a:off x="5894787" y="1894362"/>
            <a:ext cx="5144975" cy="1356250"/>
          </a:xfrm>
          <a:prstGeom prst="rect">
            <a:avLst/>
          </a:prstGeom>
          <a:noFill/>
          <a:ln>
            <a:noFill/>
          </a:ln>
        </p:spPr>
      </p:pic>
      <p:sp>
        <p:nvSpPr>
          <p:cNvPr id="192" name="Google Shape;192;p15"/>
          <p:cNvSpPr/>
          <p:nvPr/>
        </p:nvSpPr>
        <p:spPr>
          <a:xfrm flipH="1">
            <a:off x="147229" y="109810"/>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193" name="Google Shape;193;p15"/>
          <p:cNvGrpSpPr/>
          <p:nvPr/>
        </p:nvGrpSpPr>
        <p:grpSpPr>
          <a:xfrm>
            <a:off x="142950" y="104701"/>
            <a:ext cx="8856358" cy="4921799"/>
            <a:chOff x="142950" y="104701"/>
            <a:chExt cx="8856358" cy="4921799"/>
          </a:xfrm>
        </p:grpSpPr>
        <p:grpSp>
          <p:nvGrpSpPr>
            <p:cNvPr id="194" name="Google Shape;194;p15"/>
            <p:cNvGrpSpPr/>
            <p:nvPr/>
          </p:nvGrpSpPr>
          <p:grpSpPr>
            <a:xfrm flipH="1" rot="5400000">
              <a:off x="1507575" y="-1257237"/>
              <a:ext cx="4919112" cy="7648362"/>
              <a:chOff x="142957" y="1835400"/>
              <a:chExt cx="8852100" cy="3193204"/>
            </a:xfrm>
          </p:grpSpPr>
          <p:cxnSp>
            <p:nvCxnSpPr>
              <p:cNvPr id="195" name="Google Shape;195;p15"/>
              <p:cNvCxnSpPr/>
              <p:nvPr/>
            </p:nvCxnSpPr>
            <p:spPr>
              <a:xfrm rot="10800000">
                <a:off x="8990896"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96" name="Google Shape;196;p15"/>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197" name="Google Shape;197;p15"/>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198" name="Google Shape;198;p15"/>
            <p:cNvGrpSpPr/>
            <p:nvPr/>
          </p:nvGrpSpPr>
          <p:grpSpPr>
            <a:xfrm flipH="1" rot="5400000">
              <a:off x="5934578" y="1959070"/>
              <a:ext cx="4919099" cy="1210361"/>
              <a:chOff x="147825" y="9188"/>
              <a:chExt cx="8847300" cy="1837500"/>
            </a:xfrm>
          </p:grpSpPr>
          <p:cxnSp>
            <p:nvCxnSpPr>
              <p:cNvPr id="199" name="Google Shape;199;p15"/>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00" name="Google Shape;200;p15"/>
              <p:cNvCxnSpPr/>
              <p:nvPr/>
            </p:nvCxnSpPr>
            <p:spPr>
              <a:xfrm>
                <a:off x="8986484"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01" name="Google Shape;201;p15"/>
              <p:cNvCxnSpPr/>
              <p:nvPr/>
            </p:nvCxnSpPr>
            <p:spPr>
              <a:xfrm rot="10800000">
                <a:off x="147825" y="17337"/>
                <a:ext cx="8847300" cy="0"/>
              </a:xfrm>
              <a:prstGeom prst="straightConnector1">
                <a:avLst/>
              </a:prstGeom>
              <a:noFill/>
              <a:ln cap="flat" cmpd="sng" w="9525">
                <a:solidFill>
                  <a:schemeClr val="dk2"/>
                </a:solidFill>
                <a:prstDash val="solid"/>
                <a:round/>
                <a:headEnd len="med" w="med" type="none"/>
                <a:tailEnd len="med" w="med" type="none"/>
              </a:ln>
            </p:spPr>
          </p:cxnSp>
        </p:grpSp>
      </p:grpSp>
      <p:sp>
        <p:nvSpPr>
          <p:cNvPr id="202" name="Google Shape;202;p15"/>
          <p:cNvSpPr txBox="1"/>
          <p:nvPr>
            <p:ph type="title"/>
          </p:nvPr>
        </p:nvSpPr>
        <p:spPr>
          <a:xfrm>
            <a:off x="1932425" y="2261650"/>
            <a:ext cx="5035800" cy="1511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600"/>
              <a:buNone/>
              <a:defRPr sz="4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03" name="Google Shape;203;p15"/>
          <p:cNvSpPr txBox="1"/>
          <p:nvPr>
            <p:ph hasCustomPrompt="1" idx="2" type="title"/>
          </p:nvPr>
        </p:nvSpPr>
        <p:spPr>
          <a:xfrm>
            <a:off x="5316125" y="1393653"/>
            <a:ext cx="1652100" cy="915900"/>
          </a:xfrm>
          <a:prstGeom prst="rect">
            <a:avLst/>
          </a:prstGeom>
          <a:noFill/>
        </p:spPr>
        <p:txBody>
          <a:bodyPr anchorCtr="0" anchor="b" bIns="91425" lIns="91425" spcFirstLastPara="1" rIns="91425" wrap="square" tIns="91425">
            <a:noAutofit/>
          </a:bodyPr>
          <a:lstStyle>
            <a:lvl1pPr lvl="0" rtl="0" algn="r">
              <a:spcBef>
                <a:spcPts val="0"/>
              </a:spcBef>
              <a:spcAft>
                <a:spcPts val="0"/>
              </a:spcAft>
              <a:buClr>
                <a:schemeClr val="lt1"/>
              </a:buClr>
              <a:buSzPts val="6000"/>
              <a:buNone/>
              <a:defRPr sz="6000">
                <a:solidFill>
                  <a:schemeClr val="accen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_1">
    <p:spTree>
      <p:nvGrpSpPr>
        <p:cNvPr id="204" name="Shape 204"/>
        <p:cNvGrpSpPr/>
        <p:nvPr/>
      </p:nvGrpSpPr>
      <p:grpSpPr>
        <a:xfrm>
          <a:off x="0" y="0"/>
          <a:ext cx="0" cy="0"/>
          <a:chOff x="0" y="0"/>
          <a:chExt cx="0" cy="0"/>
        </a:xfrm>
      </p:grpSpPr>
      <p:pic>
        <p:nvPicPr>
          <p:cNvPr id="205" name="Google Shape;205;p16"/>
          <p:cNvPicPr preferRelativeResize="0"/>
          <p:nvPr/>
        </p:nvPicPr>
        <p:blipFill rotWithShape="1">
          <a:blip r:embed="rId2">
            <a:alphaModFix/>
          </a:blip>
          <a:srcRect b="0" l="139" r="0" t="0"/>
          <a:stretch/>
        </p:blipFill>
        <p:spPr>
          <a:xfrm>
            <a:off x="0" y="2225"/>
            <a:ext cx="9144003" cy="5143500"/>
          </a:xfrm>
          <a:prstGeom prst="rect">
            <a:avLst/>
          </a:prstGeom>
          <a:noFill/>
          <a:ln>
            <a:noFill/>
          </a:ln>
        </p:spPr>
      </p:pic>
      <p:sp>
        <p:nvSpPr>
          <p:cNvPr id="206" name="Google Shape;206;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207" name="Google Shape;207;p16"/>
          <p:cNvPicPr preferRelativeResize="0"/>
          <p:nvPr/>
        </p:nvPicPr>
        <p:blipFill rotWithShape="1">
          <a:blip r:embed="rId3">
            <a:alphaModFix/>
          </a:blip>
          <a:srcRect b="0" l="0" r="89" t="0"/>
          <a:stretch/>
        </p:blipFill>
        <p:spPr>
          <a:xfrm flipH="1" rot="5400000">
            <a:off x="6427713" y="2425713"/>
            <a:ext cx="5144975" cy="293550"/>
          </a:xfrm>
          <a:prstGeom prst="rect">
            <a:avLst/>
          </a:prstGeom>
          <a:noFill/>
          <a:ln>
            <a:noFill/>
          </a:ln>
        </p:spPr>
      </p:pic>
      <p:sp>
        <p:nvSpPr>
          <p:cNvPr id="208" name="Google Shape;208;p16"/>
          <p:cNvSpPr/>
          <p:nvPr/>
        </p:nvSpPr>
        <p:spPr>
          <a:xfrm flipH="1">
            <a:off x="148971" y="10683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209" name="Google Shape;209;p16"/>
          <p:cNvGrpSpPr/>
          <p:nvPr/>
        </p:nvGrpSpPr>
        <p:grpSpPr>
          <a:xfrm>
            <a:off x="144500" y="104695"/>
            <a:ext cx="8856550" cy="4921805"/>
            <a:chOff x="144500" y="104695"/>
            <a:chExt cx="8856550" cy="4921805"/>
          </a:xfrm>
        </p:grpSpPr>
        <p:grpSp>
          <p:nvGrpSpPr>
            <p:cNvPr id="210" name="Google Shape;210;p16"/>
            <p:cNvGrpSpPr/>
            <p:nvPr/>
          </p:nvGrpSpPr>
          <p:grpSpPr>
            <a:xfrm flipH="1" rot="5400000">
              <a:off x="2037550" y="-1788317"/>
              <a:ext cx="4921768" cy="8707867"/>
              <a:chOff x="142957" y="1835400"/>
              <a:chExt cx="8852100" cy="3193204"/>
            </a:xfrm>
          </p:grpSpPr>
          <p:cxnSp>
            <p:nvCxnSpPr>
              <p:cNvPr id="211" name="Google Shape;211;p16"/>
              <p:cNvCxnSpPr/>
              <p:nvPr/>
            </p:nvCxnSpPr>
            <p:spPr>
              <a:xfrm rot="10800000">
                <a:off x="8990918"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12" name="Google Shape;212;p16"/>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13" name="Google Shape;213;p16"/>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214" name="Google Shape;214;p16"/>
            <p:cNvGrpSpPr/>
            <p:nvPr/>
          </p:nvGrpSpPr>
          <p:grpSpPr>
            <a:xfrm flipH="1" rot="5400000">
              <a:off x="6467265" y="2490009"/>
              <a:ext cx="4919099" cy="148470"/>
              <a:chOff x="147825" y="9188"/>
              <a:chExt cx="8847300" cy="1837500"/>
            </a:xfrm>
          </p:grpSpPr>
          <p:cxnSp>
            <p:nvCxnSpPr>
              <p:cNvPr id="215" name="Google Shape;215;p16"/>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16" name="Google Shape;216;p16"/>
              <p:cNvCxnSpPr/>
              <p:nvPr/>
            </p:nvCxnSpPr>
            <p:spPr>
              <a:xfrm>
                <a:off x="8991273"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17" name="Google Shape;217;p16"/>
              <p:cNvCxnSpPr/>
              <p:nvPr/>
            </p:nvCxnSpPr>
            <p:spPr>
              <a:xfrm rot="10800000">
                <a:off x="147825" y="70655"/>
                <a:ext cx="8847300" cy="0"/>
              </a:xfrm>
              <a:prstGeom prst="straightConnector1">
                <a:avLst/>
              </a:prstGeom>
              <a:noFill/>
              <a:ln cap="flat" cmpd="sng" w="9525">
                <a:solidFill>
                  <a:schemeClr val="dk2"/>
                </a:solidFill>
                <a:prstDash val="solid"/>
                <a:round/>
                <a:headEnd len="med" w="med" type="none"/>
                <a:tailEnd len="med" w="med" type="none"/>
              </a:ln>
            </p:spPr>
          </p:cxn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2">
    <p:spTree>
      <p:nvGrpSpPr>
        <p:cNvPr id="218" name="Shape 218"/>
        <p:cNvGrpSpPr/>
        <p:nvPr/>
      </p:nvGrpSpPr>
      <p:grpSpPr>
        <a:xfrm>
          <a:off x="0" y="0"/>
          <a:ext cx="0" cy="0"/>
          <a:chOff x="0" y="0"/>
          <a:chExt cx="0" cy="0"/>
        </a:xfrm>
      </p:grpSpPr>
      <p:pic>
        <p:nvPicPr>
          <p:cNvPr id="219" name="Google Shape;219;p17"/>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220" name="Google Shape;220;p17"/>
          <p:cNvPicPr preferRelativeResize="0"/>
          <p:nvPr/>
        </p:nvPicPr>
        <p:blipFill rotWithShape="1">
          <a:blip r:embed="rId3">
            <a:alphaModFix/>
          </a:blip>
          <a:srcRect b="0" l="0" r="89" t="0"/>
          <a:stretch/>
        </p:blipFill>
        <p:spPr>
          <a:xfrm>
            <a:off x="0" y="-2575"/>
            <a:ext cx="9144003" cy="190275"/>
          </a:xfrm>
          <a:prstGeom prst="rect">
            <a:avLst/>
          </a:prstGeom>
          <a:noFill/>
          <a:ln>
            <a:noFill/>
          </a:ln>
        </p:spPr>
      </p:pic>
      <p:grpSp>
        <p:nvGrpSpPr>
          <p:cNvPr id="221" name="Google Shape;221;p17"/>
          <p:cNvGrpSpPr/>
          <p:nvPr/>
        </p:nvGrpSpPr>
        <p:grpSpPr>
          <a:xfrm>
            <a:off x="142950" y="105163"/>
            <a:ext cx="8856300" cy="4923825"/>
            <a:chOff x="142950" y="105163"/>
            <a:chExt cx="8856300" cy="4923825"/>
          </a:xfrm>
        </p:grpSpPr>
        <p:grpSp>
          <p:nvGrpSpPr>
            <p:cNvPr id="222" name="Google Shape;222;p17"/>
            <p:cNvGrpSpPr/>
            <p:nvPr/>
          </p:nvGrpSpPr>
          <p:grpSpPr>
            <a:xfrm>
              <a:off x="147825" y="105163"/>
              <a:ext cx="8847300" cy="82504"/>
              <a:chOff x="147825" y="9188"/>
              <a:chExt cx="8847300" cy="1837500"/>
            </a:xfrm>
          </p:grpSpPr>
          <p:cxnSp>
            <p:nvCxnSpPr>
              <p:cNvPr id="223" name="Google Shape;223;p17"/>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24" name="Google Shape;224;p17"/>
              <p:cNvCxnSpPr/>
              <p:nvPr/>
            </p:nvCxnSpPr>
            <p:spPr>
              <a:xfrm>
                <a:off x="8995050"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25" name="Google Shape;225;p17"/>
              <p:cNvCxnSpPr/>
              <p:nvPr/>
            </p:nvCxnSpPr>
            <p:spPr>
              <a:xfrm rot="10800000">
                <a:off x="147825" y="114900"/>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226" name="Google Shape;226;p17"/>
            <p:cNvGrpSpPr/>
            <p:nvPr/>
          </p:nvGrpSpPr>
          <p:grpSpPr>
            <a:xfrm>
              <a:off x="142950" y="187778"/>
              <a:ext cx="8856300" cy="4841211"/>
              <a:chOff x="142950" y="1835400"/>
              <a:chExt cx="8856300" cy="3193200"/>
            </a:xfrm>
          </p:grpSpPr>
          <p:cxnSp>
            <p:nvCxnSpPr>
              <p:cNvPr id="227" name="Google Shape;227;p17"/>
              <p:cNvCxnSpPr/>
              <p:nvPr/>
            </p:nvCxnSpPr>
            <p:spPr>
              <a:xfrm rot="10800000">
                <a:off x="8994900"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28" name="Google Shape;228;p17"/>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29" name="Google Shape;229;p17"/>
              <p:cNvCxnSpPr/>
              <p:nvPr/>
            </p:nvCxnSpPr>
            <p:spPr>
              <a:xfrm>
                <a:off x="142950" y="5025731"/>
                <a:ext cx="8856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230" name="Google Shape;230;p17"/>
          <p:cNvSpPr/>
          <p:nvPr/>
        </p:nvSpPr>
        <p:spPr>
          <a:xfrm>
            <a:off x="8608329" y="4638014"/>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231" name="Google Shape;231;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1_3">
    <p:spTree>
      <p:nvGrpSpPr>
        <p:cNvPr id="232" name="Shape 232"/>
        <p:cNvGrpSpPr/>
        <p:nvPr/>
      </p:nvGrpSpPr>
      <p:grpSpPr>
        <a:xfrm>
          <a:off x="0" y="0"/>
          <a:ext cx="0" cy="0"/>
          <a:chOff x="0" y="0"/>
          <a:chExt cx="0" cy="0"/>
        </a:xfrm>
      </p:grpSpPr>
      <p:pic>
        <p:nvPicPr>
          <p:cNvPr id="233" name="Google Shape;233;p18"/>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234" name="Google Shape;234;p18"/>
          <p:cNvPicPr preferRelativeResize="0"/>
          <p:nvPr/>
        </p:nvPicPr>
        <p:blipFill rotWithShape="1">
          <a:blip r:embed="rId3">
            <a:alphaModFix/>
          </a:blip>
          <a:srcRect b="0" l="0" r="89" t="0"/>
          <a:stretch/>
        </p:blipFill>
        <p:spPr>
          <a:xfrm flipH="1" rot="10800000">
            <a:off x="0" y="4955801"/>
            <a:ext cx="9144003" cy="190199"/>
          </a:xfrm>
          <a:prstGeom prst="rect">
            <a:avLst/>
          </a:prstGeom>
          <a:noFill/>
          <a:ln>
            <a:noFill/>
          </a:ln>
        </p:spPr>
      </p:pic>
      <p:grpSp>
        <p:nvGrpSpPr>
          <p:cNvPr id="235" name="Google Shape;235;p18"/>
          <p:cNvGrpSpPr/>
          <p:nvPr/>
        </p:nvGrpSpPr>
        <p:grpSpPr>
          <a:xfrm>
            <a:off x="142950" y="103825"/>
            <a:ext cx="8856300" cy="4934500"/>
            <a:chOff x="142950" y="103825"/>
            <a:chExt cx="8856300" cy="4934500"/>
          </a:xfrm>
        </p:grpSpPr>
        <p:grpSp>
          <p:nvGrpSpPr>
            <p:cNvPr id="236" name="Google Shape;236;p18"/>
            <p:cNvGrpSpPr/>
            <p:nvPr/>
          </p:nvGrpSpPr>
          <p:grpSpPr>
            <a:xfrm flipH="1" rot="10800000">
              <a:off x="147825" y="4955821"/>
              <a:ext cx="8847300" cy="82504"/>
              <a:chOff x="147825" y="9188"/>
              <a:chExt cx="8847300" cy="1837500"/>
            </a:xfrm>
          </p:grpSpPr>
          <p:cxnSp>
            <p:nvCxnSpPr>
              <p:cNvPr id="237" name="Google Shape;237;p18"/>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38" name="Google Shape;238;p18"/>
              <p:cNvCxnSpPr/>
              <p:nvPr/>
            </p:nvCxnSpPr>
            <p:spPr>
              <a:xfrm>
                <a:off x="8995050"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39" name="Google Shape;239;p18"/>
              <p:cNvCxnSpPr/>
              <p:nvPr/>
            </p:nvCxnSpPr>
            <p:spPr>
              <a:xfrm rot="10800000">
                <a:off x="147825" y="114900"/>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240" name="Google Shape;240;p18"/>
            <p:cNvGrpSpPr/>
            <p:nvPr/>
          </p:nvGrpSpPr>
          <p:grpSpPr>
            <a:xfrm flipH="1" rot="10800000">
              <a:off x="142950" y="103825"/>
              <a:ext cx="8856300" cy="4852126"/>
              <a:chOff x="142950" y="1835241"/>
              <a:chExt cx="8856300" cy="3200400"/>
            </a:xfrm>
          </p:grpSpPr>
          <p:cxnSp>
            <p:nvCxnSpPr>
              <p:cNvPr id="241" name="Google Shape;241;p18"/>
              <p:cNvCxnSpPr/>
              <p:nvPr/>
            </p:nvCxnSpPr>
            <p:spPr>
              <a:xfrm rot="10800000">
                <a:off x="8994900" y="1835241"/>
                <a:ext cx="0" cy="3200400"/>
              </a:xfrm>
              <a:prstGeom prst="straightConnector1">
                <a:avLst/>
              </a:prstGeom>
              <a:noFill/>
              <a:ln cap="flat" cmpd="sng" w="9525">
                <a:solidFill>
                  <a:schemeClr val="accent1"/>
                </a:solidFill>
                <a:prstDash val="solid"/>
                <a:round/>
                <a:headEnd len="med" w="med" type="none"/>
                <a:tailEnd len="med" w="med" type="none"/>
              </a:ln>
            </p:spPr>
          </p:cxnSp>
          <p:cxnSp>
            <p:nvCxnSpPr>
              <p:cNvPr id="242" name="Google Shape;242;p18"/>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43" name="Google Shape;243;p18"/>
              <p:cNvCxnSpPr/>
              <p:nvPr/>
            </p:nvCxnSpPr>
            <p:spPr>
              <a:xfrm>
                <a:off x="142950" y="5034767"/>
                <a:ext cx="8856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244" name="Google Shape;244;p18"/>
          <p:cNvSpPr/>
          <p:nvPr/>
        </p:nvSpPr>
        <p:spPr>
          <a:xfrm flipH="1" rot="10800000">
            <a:off x="147829" y="105174"/>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245" name="Google Shape;245;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46" name="Shape 246"/>
        <p:cNvGrpSpPr/>
        <p:nvPr/>
      </p:nvGrpSpPr>
      <p:grpSpPr>
        <a:xfrm>
          <a:off x="0" y="0"/>
          <a:ext cx="0" cy="0"/>
          <a:chOff x="0" y="0"/>
          <a:chExt cx="0" cy="0"/>
        </a:xfrm>
      </p:grpSpPr>
      <p:pic>
        <p:nvPicPr>
          <p:cNvPr id="247" name="Google Shape;247;p19"/>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248" name="Google Shape;248;p19"/>
          <p:cNvPicPr preferRelativeResize="0"/>
          <p:nvPr/>
        </p:nvPicPr>
        <p:blipFill rotWithShape="1">
          <a:blip r:embed="rId3">
            <a:alphaModFix/>
          </a:blip>
          <a:srcRect b="0" l="0" r="89" t="0"/>
          <a:stretch/>
        </p:blipFill>
        <p:spPr>
          <a:xfrm flipH="1" rot="5400000">
            <a:off x="6427713" y="2425713"/>
            <a:ext cx="5144975" cy="293550"/>
          </a:xfrm>
          <a:prstGeom prst="rect">
            <a:avLst/>
          </a:prstGeom>
          <a:noFill/>
          <a:ln>
            <a:noFill/>
          </a:ln>
        </p:spPr>
      </p:pic>
      <p:sp>
        <p:nvSpPr>
          <p:cNvPr id="249" name="Google Shape;249;p19"/>
          <p:cNvSpPr/>
          <p:nvPr/>
        </p:nvSpPr>
        <p:spPr>
          <a:xfrm flipH="1">
            <a:off x="148971" y="10683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250" name="Google Shape;250;p19"/>
          <p:cNvGrpSpPr/>
          <p:nvPr/>
        </p:nvGrpSpPr>
        <p:grpSpPr>
          <a:xfrm>
            <a:off x="144500" y="104695"/>
            <a:ext cx="8856550" cy="4921805"/>
            <a:chOff x="144500" y="104695"/>
            <a:chExt cx="8856550" cy="4921805"/>
          </a:xfrm>
        </p:grpSpPr>
        <p:grpSp>
          <p:nvGrpSpPr>
            <p:cNvPr id="251" name="Google Shape;251;p19"/>
            <p:cNvGrpSpPr/>
            <p:nvPr/>
          </p:nvGrpSpPr>
          <p:grpSpPr>
            <a:xfrm flipH="1" rot="5400000">
              <a:off x="2037550" y="-1788317"/>
              <a:ext cx="4921768" cy="8707867"/>
              <a:chOff x="142957" y="1835400"/>
              <a:chExt cx="8852100" cy="3193204"/>
            </a:xfrm>
          </p:grpSpPr>
          <p:cxnSp>
            <p:nvCxnSpPr>
              <p:cNvPr id="252" name="Google Shape;252;p19"/>
              <p:cNvCxnSpPr/>
              <p:nvPr/>
            </p:nvCxnSpPr>
            <p:spPr>
              <a:xfrm rot="10800000">
                <a:off x="8990918"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53" name="Google Shape;253;p19"/>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54" name="Google Shape;254;p19"/>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255" name="Google Shape;255;p19"/>
            <p:cNvGrpSpPr/>
            <p:nvPr/>
          </p:nvGrpSpPr>
          <p:grpSpPr>
            <a:xfrm flipH="1" rot="5400000">
              <a:off x="6467265" y="2490009"/>
              <a:ext cx="4919099" cy="148470"/>
              <a:chOff x="147825" y="9188"/>
              <a:chExt cx="8847300" cy="1837500"/>
            </a:xfrm>
          </p:grpSpPr>
          <p:cxnSp>
            <p:nvCxnSpPr>
              <p:cNvPr id="256" name="Google Shape;256;p19"/>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57" name="Google Shape;257;p19"/>
              <p:cNvCxnSpPr/>
              <p:nvPr/>
            </p:nvCxnSpPr>
            <p:spPr>
              <a:xfrm>
                <a:off x="8991273"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58" name="Google Shape;258;p19"/>
              <p:cNvCxnSpPr/>
              <p:nvPr/>
            </p:nvCxnSpPr>
            <p:spPr>
              <a:xfrm rot="10800000">
                <a:off x="147825" y="70655"/>
                <a:ext cx="8847300" cy="0"/>
              </a:xfrm>
              <a:prstGeom prst="straightConnector1">
                <a:avLst/>
              </a:prstGeom>
              <a:noFill/>
              <a:ln cap="flat" cmpd="sng" w="9525">
                <a:solidFill>
                  <a:schemeClr val="dk2"/>
                </a:solidFill>
                <a:prstDash val="solid"/>
                <a:round/>
                <a:headEnd len="med" w="med" type="none"/>
                <a:tailEnd len="med" w="med" type="none"/>
              </a:ln>
            </p:spPr>
          </p:cxnSp>
        </p:grpSp>
      </p:grpSp>
      <p:sp>
        <p:nvSpPr>
          <p:cNvPr id="259" name="Google Shape;259;p19"/>
          <p:cNvSpPr txBox="1"/>
          <p:nvPr>
            <p:ph type="title"/>
          </p:nvPr>
        </p:nvSpPr>
        <p:spPr>
          <a:xfrm>
            <a:off x="720000" y="1471950"/>
            <a:ext cx="4233600" cy="14808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0" name="Google Shape;260;p19"/>
          <p:cNvSpPr txBox="1"/>
          <p:nvPr>
            <p:ph idx="1" type="subTitle"/>
          </p:nvPr>
        </p:nvSpPr>
        <p:spPr>
          <a:xfrm>
            <a:off x="720000" y="3337071"/>
            <a:ext cx="4233600" cy="7188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61" name="Google Shape;261;p19"/>
          <p:cNvSpPr/>
          <p:nvPr>
            <p:ph idx="2" type="pic"/>
          </p:nvPr>
        </p:nvSpPr>
        <p:spPr>
          <a:xfrm>
            <a:off x="5273100" y="533863"/>
            <a:ext cx="2910000" cy="4075800"/>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262" name="Shape 262"/>
        <p:cNvGrpSpPr/>
        <p:nvPr/>
      </p:nvGrpSpPr>
      <p:grpSpPr>
        <a:xfrm>
          <a:off x="0" y="0"/>
          <a:ext cx="0" cy="0"/>
          <a:chOff x="0" y="0"/>
          <a:chExt cx="0" cy="0"/>
        </a:xfrm>
      </p:grpSpPr>
      <p:pic>
        <p:nvPicPr>
          <p:cNvPr id="263" name="Google Shape;263;p20"/>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264" name="Google Shape;264;p20"/>
          <p:cNvPicPr preferRelativeResize="0"/>
          <p:nvPr/>
        </p:nvPicPr>
        <p:blipFill rotWithShape="1">
          <a:blip r:embed="rId3">
            <a:alphaModFix/>
          </a:blip>
          <a:srcRect b="0" l="0" r="89" t="0"/>
          <a:stretch/>
        </p:blipFill>
        <p:spPr>
          <a:xfrm rot="-5400000">
            <a:off x="-2428988" y="2425413"/>
            <a:ext cx="5144975" cy="294150"/>
          </a:xfrm>
          <a:prstGeom prst="rect">
            <a:avLst/>
          </a:prstGeom>
          <a:noFill/>
          <a:ln>
            <a:noFill/>
          </a:ln>
        </p:spPr>
      </p:pic>
      <p:sp>
        <p:nvSpPr>
          <p:cNvPr id="265" name="Google Shape;265;p20"/>
          <p:cNvSpPr/>
          <p:nvPr/>
        </p:nvSpPr>
        <p:spPr>
          <a:xfrm>
            <a:off x="8608329" y="10683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266" name="Google Shape;266;p20"/>
          <p:cNvGrpSpPr/>
          <p:nvPr/>
        </p:nvGrpSpPr>
        <p:grpSpPr>
          <a:xfrm>
            <a:off x="142950" y="104695"/>
            <a:ext cx="8856550" cy="4921805"/>
            <a:chOff x="142950" y="104695"/>
            <a:chExt cx="8856550" cy="4921805"/>
          </a:xfrm>
        </p:grpSpPr>
        <p:grpSp>
          <p:nvGrpSpPr>
            <p:cNvPr id="267" name="Google Shape;267;p20"/>
            <p:cNvGrpSpPr/>
            <p:nvPr/>
          </p:nvGrpSpPr>
          <p:grpSpPr>
            <a:xfrm rot="-5400000">
              <a:off x="2184683" y="-1788317"/>
              <a:ext cx="4921768" cy="8707867"/>
              <a:chOff x="142957" y="1835400"/>
              <a:chExt cx="8852100" cy="3193204"/>
            </a:xfrm>
          </p:grpSpPr>
          <p:cxnSp>
            <p:nvCxnSpPr>
              <p:cNvPr id="268" name="Google Shape;268;p20"/>
              <p:cNvCxnSpPr/>
              <p:nvPr/>
            </p:nvCxnSpPr>
            <p:spPr>
              <a:xfrm rot="10800000">
                <a:off x="8990918"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69" name="Google Shape;269;p20"/>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70" name="Google Shape;270;p20"/>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271" name="Google Shape;271;p20"/>
            <p:cNvGrpSpPr/>
            <p:nvPr/>
          </p:nvGrpSpPr>
          <p:grpSpPr>
            <a:xfrm rot="-5400000">
              <a:off x="-2242364" y="2490009"/>
              <a:ext cx="4919099" cy="148470"/>
              <a:chOff x="147825" y="9188"/>
              <a:chExt cx="8847300" cy="1837500"/>
            </a:xfrm>
          </p:grpSpPr>
          <p:cxnSp>
            <p:nvCxnSpPr>
              <p:cNvPr id="272" name="Google Shape;272;p20"/>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73" name="Google Shape;273;p20"/>
              <p:cNvCxnSpPr/>
              <p:nvPr/>
            </p:nvCxnSpPr>
            <p:spPr>
              <a:xfrm>
                <a:off x="8991273"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74" name="Google Shape;274;p20"/>
              <p:cNvCxnSpPr/>
              <p:nvPr/>
            </p:nvCxnSpPr>
            <p:spPr>
              <a:xfrm rot="10800000">
                <a:off x="147825" y="70655"/>
                <a:ext cx="8847300" cy="0"/>
              </a:xfrm>
              <a:prstGeom prst="straightConnector1">
                <a:avLst/>
              </a:prstGeom>
              <a:noFill/>
              <a:ln cap="flat" cmpd="sng" w="9525">
                <a:solidFill>
                  <a:schemeClr val="dk2"/>
                </a:solidFill>
                <a:prstDash val="solid"/>
                <a:round/>
                <a:headEnd len="med" w="med" type="none"/>
                <a:tailEnd len="med" w="med" type="none"/>
              </a:ln>
            </p:spPr>
          </p:cxnSp>
        </p:grpSp>
      </p:grpSp>
      <p:sp>
        <p:nvSpPr>
          <p:cNvPr id="275" name="Google Shape;275;p20"/>
          <p:cNvSpPr txBox="1"/>
          <p:nvPr>
            <p:ph type="title"/>
          </p:nvPr>
        </p:nvSpPr>
        <p:spPr>
          <a:xfrm>
            <a:off x="720000" y="1637550"/>
            <a:ext cx="3597900" cy="10632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76" name="Google Shape;276;p20"/>
          <p:cNvSpPr txBox="1"/>
          <p:nvPr>
            <p:ph idx="1" type="subTitle"/>
          </p:nvPr>
        </p:nvSpPr>
        <p:spPr>
          <a:xfrm>
            <a:off x="720000" y="2673678"/>
            <a:ext cx="3597900" cy="8052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277" name="Shape 277"/>
        <p:cNvGrpSpPr/>
        <p:nvPr/>
      </p:nvGrpSpPr>
      <p:grpSpPr>
        <a:xfrm>
          <a:off x="0" y="0"/>
          <a:ext cx="0" cy="0"/>
          <a:chOff x="0" y="0"/>
          <a:chExt cx="0" cy="0"/>
        </a:xfrm>
      </p:grpSpPr>
      <p:pic>
        <p:nvPicPr>
          <p:cNvPr id="278" name="Google Shape;278;p21"/>
          <p:cNvPicPr preferRelativeResize="0"/>
          <p:nvPr/>
        </p:nvPicPr>
        <p:blipFill rotWithShape="1">
          <a:blip r:embed="rId2">
            <a:alphaModFix/>
          </a:blip>
          <a:srcRect b="0" l="139" r="0" t="0"/>
          <a:stretch/>
        </p:blipFill>
        <p:spPr>
          <a:xfrm>
            <a:off x="0" y="2225"/>
            <a:ext cx="9144003" cy="5143500"/>
          </a:xfrm>
          <a:prstGeom prst="rect">
            <a:avLst/>
          </a:prstGeom>
          <a:noFill/>
          <a:ln>
            <a:noFill/>
          </a:ln>
        </p:spPr>
      </p:pic>
      <p:sp>
        <p:nvSpPr>
          <p:cNvPr id="279" name="Google Shape;279;p21"/>
          <p:cNvSpPr txBox="1"/>
          <p:nvPr>
            <p:ph type="title"/>
          </p:nvPr>
        </p:nvSpPr>
        <p:spPr>
          <a:xfrm>
            <a:off x="4571975" y="1845800"/>
            <a:ext cx="3858600" cy="7161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80" name="Google Shape;280;p21"/>
          <p:cNvSpPr txBox="1"/>
          <p:nvPr>
            <p:ph idx="1" type="subTitle"/>
          </p:nvPr>
        </p:nvSpPr>
        <p:spPr>
          <a:xfrm>
            <a:off x="4572150" y="2521393"/>
            <a:ext cx="3858600" cy="716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pic>
        <p:nvPicPr>
          <p:cNvPr id="281" name="Google Shape;281;p21"/>
          <p:cNvPicPr preferRelativeResize="0"/>
          <p:nvPr/>
        </p:nvPicPr>
        <p:blipFill rotWithShape="1">
          <a:blip r:embed="rId3">
            <a:alphaModFix/>
          </a:blip>
          <a:srcRect b="0" l="0" r="89" t="0"/>
          <a:stretch/>
        </p:blipFill>
        <p:spPr>
          <a:xfrm flipH="1" rot="5400000">
            <a:off x="6427713" y="2425713"/>
            <a:ext cx="5144975" cy="293550"/>
          </a:xfrm>
          <a:prstGeom prst="rect">
            <a:avLst/>
          </a:prstGeom>
          <a:noFill/>
          <a:ln>
            <a:noFill/>
          </a:ln>
        </p:spPr>
      </p:pic>
      <p:sp>
        <p:nvSpPr>
          <p:cNvPr id="282" name="Google Shape;282;p21"/>
          <p:cNvSpPr/>
          <p:nvPr/>
        </p:nvSpPr>
        <p:spPr>
          <a:xfrm flipH="1">
            <a:off x="148971" y="10683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283" name="Google Shape;283;p21"/>
          <p:cNvGrpSpPr/>
          <p:nvPr/>
        </p:nvGrpSpPr>
        <p:grpSpPr>
          <a:xfrm>
            <a:off x="144500" y="104695"/>
            <a:ext cx="8856550" cy="4921805"/>
            <a:chOff x="144500" y="104695"/>
            <a:chExt cx="8856550" cy="4921805"/>
          </a:xfrm>
        </p:grpSpPr>
        <p:grpSp>
          <p:nvGrpSpPr>
            <p:cNvPr id="284" name="Google Shape;284;p21"/>
            <p:cNvGrpSpPr/>
            <p:nvPr/>
          </p:nvGrpSpPr>
          <p:grpSpPr>
            <a:xfrm flipH="1" rot="5400000">
              <a:off x="2037550" y="-1788317"/>
              <a:ext cx="4921768" cy="8707867"/>
              <a:chOff x="142957" y="1835400"/>
              <a:chExt cx="8852100" cy="3193204"/>
            </a:xfrm>
          </p:grpSpPr>
          <p:cxnSp>
            <p:nvCxnSpPr>
              <p:cNvPr id="285" name="Google Shape;285;p21"/>
              <p:cNvCxnSpPr/>
              <p:nvPr/>
            </p:nvCxnSpPr>
            <p:spPr>
              <a:xfrm rot="10800000">
                <a:off x="8990918"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86" name="Google Shape;286;p21"/>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87" name="Google Shape;287;p21"/>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288" name="Google Shape;288;p21"/>
            <p:cNvGrpSpPr/>
            <p:nvPr/>
          </p:nvGrpSpPr>
          <p:grpSpPr>
            <a:xfrm flipH="1" rot="5400000">
              <a:off x="6467265" y="2490009"/>
              <a:ext cx="4919099" cy="148470"/>
              <a:chOff x="147825" y="9188"/>
              <a:chExt cx="8847300" cy="1837500"/>
            </a:xfrm>
          </p:grpSpPr>
          <p:cxnSp>
            <p:nvCxnSpPr>
              <p:cNvPr id="289" name="Google Shape;289;p21"/>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90" name="Google Shape;290;p21"/>
              <p:cNvCxnSpPr/>
              <p:nvPr/>
            </p:nvCxnSpPr>
            <p:spPr>
              <a:xfrm>
                <a:off x="8991273"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291" name="Google Shape;291;p21"/>
              <p:cNvCxnSpPr/>
              <p:nvPr/>
            </p:nvCxnSpPr>
            <p:spPr>
              <a:xfrm rot="10800000">
                <a:off x="147825" y="70655"/>
                <a:ext cx="8847300" cy="0"/>
              </a:xfrm>
              <a:prstGeom prst="straightConnector1">
                <a:avLst/>
              </a:prstGeom>
              <a:noFill/>
              <a:ln cap="flat" cmpd="sng" w="9525">
                <a:solidFill>
                  <a:schemeClr val="dk2"/>
                </a:solidFill>
                <a:prstDash val="solid"/>
                <a:round/>
                <a:headEnd len="med" w="med" type="none"/>
                <a:tailEnd len="med" w="med" type="none"/>
              </a:ln>
            </p:spPr>
          </p:cxn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2_1">
    <p:spTree>
      <p:nvGrpSpPr>
        <p:cNvPr id="292" name="Shape 292"/>
        <p:cNvGrpSpPr/>
        <p:nvPr/>
      </p:nvGrpSpPr>
      <p:grpSpPr>
        <a:xfrm>
          <a:off x="0" y="0"/>
          <a:ext cx="0" cy="0"/>
          <a:chOff x="0" y="0"/>
          <a:chExt cx="0" cy="0"/>
        </a:xfrm>
      </p:grpSpPr>
      <p:pic>
        <p:nvPicPr>
          <p:cNvPr id="293" name="Google Shape;293;p22"/>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294" name="Google Shape;294;p22"/>
          <p:cNvPicPr preferRelativeResize="0"/>
          <p:nvPr/>
        </p:nvPicPr>
        <p:blipFill rotWithShape="1">
          <a:blip r:embed="rId3">
            <a:alphaModFix/>
          </a:blip>
          <a:srcRect b="0" l="0" r="89" t="0"/>
          <a:stretch/>
        </p:blipFill>
        <p:spPr>
          <a:xfrm rot="-5400000">
            <a:off x="-2428688" y="2425713"/>
            <a:ext cx="5144975" cy="293550"/>
          </a:xfrm>
          <a:prstGeom prst="rect">
            <a:avLst/>
          </a:prstGeom>
          <a:noFill/>
          <a:ln>
            <a:noFill/>
          </a:ln>
        </p:spPr>
      </p:pic>
      <p:sp>
        <p:nvSpPr>
          <p:cNvPr id="295" name="Google Shape;295;p22"/>
          <p:cNvSpPr/>
          <p:nvPr/>
        </p:nvSpPr>
        <p:spPr>
          <a:xfrm>
            <a:off x="8608329" y="10683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296" name="Google Shape;296;p22"/>
          <p:cNvGrpSpPr/>
          <p:nvPr/>
        </p:nvGrpSpPr>
        <p:grpSpPr>
          <a:xfrm>
            <a:off x="142950" y="104695"/>
            <a:ext cx="8856550" cy="4921805"/>
            <a:chOff x="142950" y="104695"/>
            <a:chExt cx="8856550" cy="4921805"/>
          </a:xfrm>
        </p:grpSpPr>
        <p:grpSp>
          <p:nvGrpSpPr>
            <p:cNvPr id="297" name="Google Shape;297;p22"/>
            <p:cNvGrpSpPr/>
            <p:nvPr/>
          </p:nvGrpSpPr>
          <p:grpSpPr>
            <a:xfrm rot="-5400000">
              <a:off x="2184683" y="-1788317"/>
              <a:ext cx="4921768" cy="8707867"/>
              <a:chOff x="142957" y="1835400"/>
              <a:chExt cx="8852100" cy="3193204"/>
            </a:xfrm>
          </p:grpSpPr>
          <p:cxnSp>
            <p:nvCxnSpPr>
              <p:cNvPr id="298" name="Google Shape;298;p22"/>
              <p:cNvCxnSpPr/>
              <p:nvPr/>
            </p:nvCxnSpPr>
            <p:spPr>
              <a:xfrm rot="10800000">
                <a:off x="8990918"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299" name="Google Shape;299;p22"/>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300" name="Google Shape;300;p22"/>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301" name="Google Shape;301;p22"/>
            <p:cNvGrpSpPr/>
            <p:nvPr/>
          </p:nvGrpSpPr>
          <p:grpSpPr>
            <a:xfrm rot="-5400000">
              <a:off x="-2242364" y="2490009"/>
              <a:ext cx="4919099" cy="148470"/>
              <a:chOff x="147825" y="9188"/>
              <a:chExt cx="8847300" cy="1837500"/>
            </a:xfrm>
          </p:grpSpPr>
          <p:cxnSp>
            <p:nvCxnSpPr>
              <p:cNvPr id="302" name="Google Shape;302;p22"/>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03" name="Google Shape;303;p22"/>
              <p:cNvCxnSpPr/>
              <p:nvPr/>
            </p:nvCxnSpPr>
            <p:spPr>
              <a:xfrm>
                <a:off x="8991273"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04" name="Google Shape;304;p22"/>
              <p:cNvCxnSpPr/>
              <p:nvPr/>
            </p:nvCxnSpPr>
            <p:spPr>
              <a:xfrm rot="10800000">
                <a:off x="147825" y="70655"/>
                <a:ext cx="8847300" cy="0"/>
              </a:xfrm>
              <a:prstGeom prst="straightConnector1">
                <a:avLst/>
              </a:prstGeom>
              <a:noFill/>
              <a:ln cap="flat" cmpd="sng" w="9525">
                <a:solidFill>
                  <a:schemeClr val="dk2"/>
                </a:solidFill>
                <a:prstDash val="solid"/>
                <a:round/>
                <a:headEnd len="med" w="med" type="none"/>
                <a:tailEnd len="med" w="med" type="none"/>
              </a:ln>
            </p:spPr>
          </p:cxnSp>
        </p:grpSp>
      </p:grpSp>
      <p:sp>
        <p:nvSpPr>
          <p:cNvPr id="305" name="Google Shape;305;p22"/>
          <p:cNvSpPr txBox="1"/>
          <p:nvPr>
            <p:ph type="title"/>
          </p:nvPr>
        </p:nvSpPr>
        <p:spPr>
          <a:xfrm>
            <a:off x="713225" y="1853336"/>
            <a:ext cx="3597900" cy="6588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06" name="Google Shape;306;p22"/>
          <p:cNvSpPr txBox="1"/>
          <p:nvPr>
            <p:ph idx="1" type="subTitle"/>
          </p:nvPr>
        </p:nvSpPr>
        <p:spPr>
          <a:xfrm>
            <a:off x="713225" y="2484963"/>
            <a:ext cx="3597900" cy="8052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TITLE_AND_BODY_1">
    <p:spTree>
      <p:nvGrpSpPr>
        <p:cNvPr id="307" name="Shape 307"/>
        <p:cNvGrpSpPr/>
        <p:nvPr/>
      </p:nvGrpSpPr>
      <p:grpSpPr>
        <a:xfrm>
          <a:off x="0" y="0"/>
          <a:ext cx="0" cy="0"/>
          <a:chOff x="0" y="0"/>
          <a:chExt cx="0" cy="0"/>
        </a:xfrm>
      </p:grpSpPr>
      <p:pic>
        <p:nvPicPr>
          <p:cNvPr id="308" name="Google Shape;308;p23"/>
          <p:cNvPicPr preferRelativeResize="0"/>
          <p:nvPr/>
        </p:nvPicPr>
        <p:blipFill rotWithShape="1">
          <a:blip r:embed="rId2">
            <a:alphaModFix/>
          </a:blip>
          <a:srcRect b="0" l="139" r="0" t="0"/>
          <a:stretch/>
        </p:blipFill>
        <p:spPr>
          <a:xfrm>
            <a:off x="0" y="2225"/>
            <a:ext cx="9144003" cy="5143500"/>
          </a:xfrm>
          <a:prstGeom prst="rect">
            <a:avLst/>
          </a:prstGeom>
          <a:noFill/>
          <a:ln>
            <a:noFill/>
          </a:ln>
        </p:spPr>
      </p:pic>
      <p:sp>
        <p:nvSpPr>
          <p:cNvPr id="309" name="Google Shape;309;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10" name="Google Shape;310;p23"/>
          <p:cNvSpPr txBox="1"/>
          <p:nvPr>
            <p:ph idx="1" type="body"/>
          </p:nvPr>
        </p:nvSpPr>
        <p:spPr>
          <a:xfrm>
            <a:off x="720000" y="1215752"/>
            <a:ext cx="7704000" cy="3416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2"/>
              </a:buClr>
              <a:buSzPts val="1200"/>
              <a:buFont typeface="Nunito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pic>
        <p:nvPicPr>
          <p:cNvPr id="311" name="Google Shape;311;p23"/>
          <p:cNvPicPr preferRelativeResize="0"/>
          <p:nvPr/>
        </p:nvPicPr>
        <p:blipFill rotWithShape="1">
          <a:blip r:embed="rId3">
            <a:alphaModFix/>
          </a:blip>
          <a:srcRect b="0" l="0" r="89" t="0"/>
          <a:stretch/>
        </p:blipFill>
        <p:spPr>
          <a:xfrm>
            <a:off x="0" y="-2575"/>
            <a:ext cx="9144003" cy="190275"/>
          </a:xfrm>
          <a:prstGeom prst="rect">
            <a:avLst/>
          </a:prstGeom>
          <a:noFill/>
          <a:ln>
            <a:noFill/>
          </a:ln>
        </p:spPr>
      </p:pic>
      <p:grpSp>
        <p:nvGrpSpPr>
          <p:cNvPr id="312" name="Google Shape;312;p23"/>
          <p:cNvGrpSpPr/>
          <p:nvPr/>
        </p:nvGrpSpPr>
        <p:grpSpPr>
          <a:xfrm>
            <a:off x="142950" y="105163"/>
            <a:ext cx="8856300" cy="4923825"/>
            <a:chOff x="142950" y="105163"/>
            <a:chExt cx="8856300" cy="4923825"/>
          </a:xfrm>
        </p:grpSpPr>
        <p:grpSp>
          <p:nvGrpSpPr>
            <p:cNvPr id="313" name="Google Shape;313;p23"/>
            <p:cNvGrpSpPr/>
            <p:nvPr/>
          </p:nvGrpSpPr>
          <p:grpSpPr>
            <a:xfrm>
              <a:off x="147825" y="105163"/>
              <a:ext cx="8847300" cy="82504"/>
              <a:chOff x="147825" y="9188"/>
              <a:chExt cx="8847300" cy="1837500"/>
            </a:xfrm>
          </p:grpSpPr>
          <p:cxnSp>
            <p:nvCxnSpPr>
              <p:cNvPr id="314" name="Google Shape;314;p23"/>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15" name="Google Shape;315;p23"/>
              <p:cNvCxnSpPr/>
              <p:nvPr/>
            </p:nvCxnSpPr>
            <p:spPr>
              <a:xfrm>
                <a:off x="8995050"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16" name="Google Shape;316;p23"/>
              <p:cNvCxnSpPr/>
              <p:nvPr/>
            </p:nvCxnSpPr>
            <p:spPr>
              <a:xfrm rot="10800000">
                <a:off x="147825" y="114900"/>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317" name="Google Shape;317;p23"/>
            <p:cNvGrpSpPr/>
            <p:nvPr/>
          </p:nvGrpSpPr>
          <p:grpSpPr>
            <a:xfrm>
              <a:off x="142950" y="187778"/>
              <a:ext cx="8856300" cy="4841211"/>
              <a:chOff x="142950" y="1835400"/>
              <a:chExt cx="8856300" cy="3193200"/>
            </a:xfrm>
          </p:grpSpPr>
          <p:cxnSp>
            <p:nvCxnSpPr>
              <p:cNvPr id="318" name="Google Shape;318;p23"/>
              <p:cNvCxnSpPr/>
              <p:nvPr/>
            </p:nvCxnSpPr>
            <p:spPr>
              <a:xfrm rot="10800000">
                <a:off x="8994900"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319" name="Google Shape;319;p23"/>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320" name="Google Shape;320;p23"/>
              <p:cNvCxnSpPr/>
              <p:nvPr/>
            </p:nvCxnSpPr>
            <p:spPr>
              <a:xfrm>
                <a:off x="142950" y="5025731"/>
                <a:ext cx="8856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321" name="Google Shape;321;p23"/>
          <p:cNvSpPr/>
          <p:nvPr/>
        </p:nvSpPr>
        <p:spPr>
          <a:xfrm>
            <a:off x="8608329" y="4638014"/>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322" name="Shape 322"/>
        <p:cNvGrpSpPr/>
        <p:nvPr/>
      </p:nvGrpSpPr>
      <p:grpSpPr>
        <a:xfrm>
          <a:off x="0" y="0"/>
          <a:ext cx="0" cy="0"/>
          <a:chOff x="0" y="0"/>
          <a:chExt cx="0" cy="0"/>
        </a:xfrm>
      </p:grpSpPr>
      <p:pic>
        <p:nvPicPr>
          <p:cNvPr id="323" name="Google Shape;323;p24"/>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324" name="Google Shape;324;p24"/>
          <p:cNvPicPr preferRelativeResize="0"/>
          <p:nvPr/>
        </p:nvPicPr>
        <p:blipFill rotWithShape="1">
          <a:blip r:embed="rId3">
            <a:alphaModFix/>
          </a:blip>
          <a:srcRect b="0" l="0" r="89" t="0"/>
          <a:stretch/>
        </p:blipFill>
        <p:spPr>
          <a:xfrm rot="-5400000">
            <a:off x="-2428688" y="2425713"/>
            <a:ext cx="5144975" cy="293550"/>
          </a:xfrm>
          <a:prstGeom prst="rect">
            <a:avLst/>
          </a:prstGeom>
          <a:noFill/>
          <a:ln>
            <a:noFill/>
          </a:ln>
        </p:spPr>
      </p:pic>
      <p:sp>
        <p:nvSpPr>
          <p:cNvPr id="325" name="Google Shape;325;p24"/>
          <p:cNvSpPr/>
          <p:nvPr/>
        </p:nvSpPr>
        <p:spPr>
          <a:xfrm>
            <a:off x="8608329" y="10683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326" name="Google Shape;326;p24"/>
          <p:cNvGrpSpPr/>
          <p:nvPr/>
        </p:nvGrpSpPr>
        <p:grpSpPr>
          <a:xfrm>
            <a:off x="142950" y="104695"/>
            <a:ext cx="8856550" cy="4921805"/>
            <a:chOff x="142950" y="104695"/>
            <a:chExt cx="8856550" cy="4921805"/>
          </a:xfrm>
        </p:grpSpPr>
        <p:grpSp>
          <p:nvGrpSpPr>
            <p:cNvPr id="327" name="Google Shape;327;p24"/>
            <p:cNvGrpSpPr/>
            <p:nvPr/>
          </p:nvGrpSpPr>
          <p:grpSpPr>
            <a:xfrm rot="-5400000">
              <a:off x="2184683" y="-1788317"/>
              <a:ext cx="4921768" cy="8707867"/>
              <a:chOff x="142957" y="1835400"/>
              <a:chExt cx="8852100" cy="3193204"/>
            </a:xfrm>
          </p:grpSpPr>
          <p:cxnSp>
            <p:nvCxnSpPr>
              <p:cNvPr id="328" name="Google Shape;328;p24"/>
              <p:cNvCxnSpPr/>
              <p:nvPr/>
            </p:nvCxnSpPr>
            <p:spPr>
              <a:xfrm rot="10800000">
                <a:off x="8990918"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329" name="Google Shape;329;p24"/>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330" name="Google Shape;330;p24"/>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331" name="Google Shape;331;p24"/>
            <p:cNvGrpSpPr/>
            <p:nvPr/>
          </p:nvGrpSpPr>
          <p:grpSpPr>
            <a:xfrm rot="-5400000">
              <a:off x="-2242364" y="2490009"/>
              <a:ext cx="4919099" cy="148470"/>
              <a:chOff x="147825" y="9188"/>
              <a:chExt cx="8847300" cy="1837500"/>
            </a:xfrm>
          </p:grpSpPr>
          <p:cxnSp>
            <p:nvCxnSpPr>
              <p:cNvPr id="332" name="Google Shape;332;p24"/>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33" name="Google Shape;333;p24"/>
              <p:cNvCxnSpPr/>
              <p:nvPr/>
            </p:nvCxnSpPr>
            <p:spPr>
              <a:xfrm>
                <a:off x="8991273"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34" name="Google Shape;334;p24"/>
              <p:cNvCxnSpPr/>
              <p:nvPr/>
            </p:nvCxnSpPr>
            <p:spPr>
              <a:xfrm rot="10800000">
                <a:off x="147825" y="70655"/>
                <a:ext cx="8847300" cy="0"/>
              </a:xfrm>
              <a:prstGeom prst="straightConnector1">
                <a:avLst/>
              </a:prstGeom>
              <a:noFill/>
              <a:ln cap="flat" cmpd="sng" w="9525">
                <a:solidFill>
                  <a:schemeClr val="dk2"/>
                </a:solidFill>
                <a:prstDash val="solid"/>
                <a:round/>
                <a:headEnd len="med" w="med" type="none"/>
                <a:tailEnd len="med" w="med" type="none"/>
              </a:ln>
            </p:spPr>
          </p:cxnSp>
        </p:grpSp>
      </p:grpSp>
      <p:sp>
        <p:nvSpPr>
          <p:cNvPr id="335" name="Google Shape;335;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6" name="Google Shape;336;p24"/>
          <p:cNvSpPr txBox="1"/>
          <p:nvPr>
            <p:ph idx="1" type="subTitle"/>
          </p:nvPr>
        </p:nvSpPr>
        <p:spPr>
          <a:xfrm>
            <a:off x="5028530" y="2367525"/>
            <a:ext cx="2549400" cy="18003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37" name="Google Shape;337;p24"/>
          <p:cNvSpPr txBox="1"/>
          <p:nvPr>
            <p:ph idx="2" type="subTitle"/>
          </p:nvPr>
        </p:nvSpPr>
        <p:spPr>
          <a:xfrm>
            <a:off x="1566000" y="2367525"/>
            <a:ext cx="2549400" cy="18003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38" name="Google Shape;338;p24"/>
          <p:cNvSpPr txBox="1"/>
          <p:nvPr>
            <p:ph idx="3" type="subTitle"/>
          </p:nvPr>
        </p:nvSpPr>
        <p:spPr>
          <a:xfrm>
            <a:off x="1566001" y="1808625"/>
            <a:ext cx="2549400" cy="558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
        <p:nvSpPr>
          <p:cNvPr id="339" name="Google Shape;339;p24"/>
          <p:cNvSpPr txBox="1"/>
          <p:nvPr>
            <p:ph idx="4" type="subTitle"/>
          </p:nvPr>
        </p:nvSpPr>
        <p:spPr>
          <a:xfrm>
            <a:off x="5028555" y="1808625"/>
            <a:ext cx="2549400" cy="558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340" name="Shape 340"/>
        <p:cNvGrpSpPr/>
        <p:nvPr/>
      </p:nvGrpSpPr>
      <p:grpSpPr>
        <a:xfrm>
          <a:off x="0" y="0"/>
          <a:ext cx="0" cy="0"/>
          <a:chOff x="0" y="0"/>
          <a:chExt cx="0" cy="0"/>
        </a:xfrm>
      </p:grpSpPr>
      <p:pic>
        <p:nvPicPr>
          <p:cNvPr id="341" name="Google Shape;341;p25"/>
          <p:cNvPicPr preferRelativeResize="0"/>
          <p:nvPr/>
        </p:nvPicPr>
        <p:blipFill rotWithShape="1">
          <a:blip r:embed="rId2">
            <a:alphaModFix/>
          </a:blip>
          <a:srcRect b="0" l="139" r="0" t="0"/>
          <a:stretch/>
        </p:blipFill>
        <p:spPr>
          <a:xfrm>
            <a:off x="0" y="2225"/>
            <a:ext cx="9144003" cy="5143500"/>
          </a:xfrm>
          <a:prstGeom prst="rect">
            <a:avLst/>
          </a:prstGeom>
          <a:noFill/>
          <a:ln>
            <a:noFill/>
          </a:ln>
        </p:spPr>
      </p:pic>
      <p:sp>
        <p:nvSpPr>
          <p:cNvPr id="342" name="Google Shape;342;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43" name="Google Shape;343;p25"/>
          <p:cNvSpPr txBox="1"/>
          <p:nvPr>
            <p:ph idx="1" type="subTitle"/>
          </p:nvPr>
        </p:nvSpPr>
        <p:spPr>
          <a:xfrm>
            <a:off x="4959625" y="1534475"/>
            <a:ext cx="3135600" cy="2209200"/>
          </a:xfrm>
          <a:prstGeom prst="rect">
            <a:avLst/>
          </a:prstGeom>
          <a:noFill/>
        </p:spPr>
        <p:txBody>
          <a:bodyPr anchorCtr="0" anchor="t" bIns="91425" lIns="91425" spcFirstLastPara="1" rIns="91425" wrap="square" tIns="91425">
            <a:noAutofit/>
          </a:bodyPr>
          <a:lstStyle>
            <a:lvl1pPr lvl="0" rtl="0">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44" name="Google Shape;344;p25"/>
          <p:cNvSpPr txBox="1"/>
          <p:nvPr>
            <p:ph idx="2" type="subTitle"/>
          </p:nvPr>
        </p:nvSpPr>
        <p:spPr>
          <a:xfrm>
            <a:off x="1048750" y="1534475"/>
            <a:ext cx="3135600" cy="2209200"/>
          </a:xfrm>
          <a:prstGeom prst="rect">
            <a:avLst/>
          </a:prstGeom>
          <a:noFill/>
        </p:spPr>
        <p:txBody>
          <a:bodyPr anchorCtr="0" anchor="t" bIns="91425" lIns="91425" spcFirstLastPara="1" rIns="91425" wrap="square" tIns="91425">
            <a:noAutofit/>
          </a:bodyPr>
          <a:lstStyle>
            <a:lvl1pPr lvl="0" rtl="0">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pic>
        <p:nvPicPr>
          <p:cNvPr id="345" name="Google Shape;345;p25"/>
          <p:cNvPicPr preferRelativeResize="0"/>
          <p:nvPr/>
        </p:nvPicPr>
        <p:blipFill rotWithShape="1">
          <a:blip r:embed="rId3">
            <a:alphaModFix/>
          </a:blip>
          <a:srcRect b="0" l="0" r="89" t="0"/>
          <a:stretch/>
        </p:blipFill>
        <p:spPr>
          <a:xfrm flipH="1" rot="10800000">
            <a:off x="0" y="4955801"/>
            <a:ext cx="9144003" cy="190800"/>
          </a:xfrm>
          <a:prstGeom prst="rect">
            <a:avLst/>
          </a:prstGeom>
          <a:noFill/>
          <a:ln>
            <a:noFill/>
          </a:ln>
        </p:spPr>
      </p:pic>
      <p:grpSp>
        <p:nvGrpSpPr>
          <p:cNvPr id="346" name="Google Shape;346;p25"/>
          <p:cNvGrpSpPr/>
          <p:nvPr/>
        </p:nvGrpSpPr>
        <p:grpSpPr>
          <a:xfrm>
            <a:off x="142950" y="103825"/>
            <a:ext cx="8856300" cy="4934500"/>
            <a:chOff x="142950" y="103825"/>
            <a:chExt cx="8856300" cy="4934500"/>
          </a:xfrm>
        </p:grpSpPr>
        <p:grpSp>
          <p:nvGrpSpPr>
            <p:cNvPr id="347" name="Google Shape;347;p25"/>
            <p:cNvGrpSpPr/>
            <p:nvPr/>
          </p:nvGrpSpPr>
          <p:grpSpPr>
            <a:xfrm flipH="1" rot="10800000">
              <a:off x="147825" y="4955821"/>
              <a:ext cx="8847300" cy="82504"/>
              <a:chOff x="147825" y="9188"/>
              <a:chExt cx="8847300" cy="1837500"/>
            </a:xfrm>
          </p:grpSpPr>
          <p:cxnSp>
            <p:nvCxnSpPr>
              <p:cNvPr id="348" name="Google Shape;348;p25"/>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49" name="Google Shape;349;p25"/>
              <p:cNvCxnSpPr/>
              <p:nvPr/>
            </p:nvCxnSpPr>
            <p:spPr>
              <a:xfrm>
                <a:off x="8995050"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50" name="Google Shape;350;p25"/>
              <p:cNvCxnSpPr/>
              <p:nvPr/>
            </p:nvCxnSpPr>
            <p:spPr>
              <a:xfrm rot="10800000">
                <a:off x="147825" y="114900"/>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351" name="Google Shape;351;p25"/>
            <p:cNvGrpSpPr/>
            <p:nvPr/>
          </p:nvGrpSpPr>
          <p:grpSpPr>
            <a:xfrm flipH="1" rot="10800000">
              <a:off x="142950" y="103825"/>
              <a:ext cx="8856300" cy="4852126"/>
              <a:chOff x="142950" y="1835241"/>
              <a:chExt cx="8856300" cy="3200400"/>
            </a:xfrm>
          </p:grpSpPr>
          <p:cxnSp>
            <p:nvCxnSpPr>
              <p:cNvPr id="352" name="Google Shape;352;p25"/>
              <p:cNvCxnSpPr/>
              <p:nvPr/>
            </p:nvCxnSpPr>
            <p:spPr>
              <a:xfrm rot="10800000">
                <a:off x="8994900" y="1835241"/>
                <a:ext cx="0" cy="3200400"/>
              </a:xfrm>
              <a:prstGeom prst="straightConnector1">
                <a:avLst/>
              </a:prstGeom>
              <a:noFill/>
              <a:ln cap="flat" cmpd="sng" w="9525">
                <a:solidFill>
                  <a:schemeClr val="accent1"/>
                </a:solidFill>
                <a:prstDash val="solid"/>
                <a:round/>
                <a:headEnd len="med" w="med" type="none"/>
                <a:tailEnd len="med" w="med" type="none"/>
              </a:ln>
            </p:spPr>
          </p:cxnSp>
          <p:cxnSp>
            <p:nvCxnSpPr>
              <p:cNvPr id="353" name="Google Shape;353;p25"/>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354" name="Google Shape;354;p25"/>
              <p:cNvCxnSpPr/>
              <p:nvPr/>
            </p:nvCxnSpPr>
            <p:spPr>
              <a:xfrm>
                <a:off x="142950" y="5034767"/>
                <a:ext cx="8856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355" name="Google Shape;355;p25"/>
          <p:cNvSpPr/>
          <p:nvPr/>
        </p:nvSpPr>
        <p:spPr>
          <a:xfrm flipH="1" rot="10800000">
            <a:off x="147829" y="105174"/>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356" name="Shape 356"/>
        <p:cNvGrpSpPr/>
        <p:nvPr/>
      </p:nvGrpSpPr>
      <p:grpSpPr>
        <a:xfrm>
          <a:off x="0" y="0"/>
          <a:ext cx="0" cy="0"/>
          <a:chOff x="0" y="0"/>
          <a:chExt cx="0" cy="0"/>
        </a:xfrm>
      </p:grpSpPr>
      <p:pic>
        <p:nvPicPr>
          <p:cNvPr id="357" name="Google Shape;357;p26"/>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358" name="Google Shape;358;p26"/>
          <p:cNvPicPr preferRelativeResize="0"/>
          <p:nvPr/>
        </p:nvPicPr>
        <p:blipFill rotWithShape="1">
          <a:blip r:embed="rId3">
            <a:alphaModFix/>
          </a:blip>
          <a:srcRect b="0" l="0" r="89" t="0"/>
          <a:stretch/>
        </p:blipFill>
        <p:spPr>
          <a:xfrm flipH="1" rot="5400000">
            <a:off x="6427713" y="2425713"/>
            <a:ext cx="5144975" cy="293550"/>
          </a:xfrm>
          <a:prstGeom prst="rect">
            <a:avLst/>
          </a:prstGeom>
          <a:noFill/>
          <a:ln>
            <a:noFill/>
          </a:ln>
        </p:spPr>
      </p:pic>
      <p:sp>
        <p:nvSpPr>
          <p:cNvPr id="359" name="Google Shape;359;p26"/>
          <p:cNvSpPr/>
          <p:nvPr/>
        </p:nvSpPr>
        <p:spPr>
          <a:xfrm flipH="1">
            <a:off x="148971" y="10683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360" name="Google Shape;360;p26"/>
          <p:cNvGrpSpPr/>
          <p:nvPr/>
        </p:nvGrpSpPr>
        <p:grpSpPr>
          <a:xfrm>
            <a:off x="144500" y="104695"/>
            <a:ext cx="8856550" cy="4921805"/>
            <a:chOff x="144500" y="104695"/>
            <a:chExt cx="8856550" cy="4921805"/>
          </a:xfrm>
        </p:grpSpPr>
        <p:grpSp>
          <p:nvGrpSpPr>
            <p:cNvPr id="361" name="Google Shape;361;p26"/>
            <p:cNvGrpSpPr/>
            <p:nvPr/>
          </p:nvGrpSpPr>
          <p:grpSpPr>
            <a:xfrm flipH="1" rot="5400000">
              <a:off x="2037550" y="-1788317"/>
              <a:ext cx="4921768" cy="8707867"/>
              <a:chOff x="142957" y="1835400"/>
              <a:chExt cx="8852100" cy="3193204"/>
            </a:xfrm>
          </p:grpSpPr>
          <p:cxnSp>
            <p:nvCxnSpPr>
              <p:cNvPr id="362" name="Google Shape;362;p26"/>
              <p:cNvCxnSpPr/>
              <p:nvPr/>
            </p:nvCxnSpPr>
            <p:spPr>
              <a:xfrm rot="10800000">
                <a:off x="8990918"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363" name="Google Shape;363;p26"/>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364" name="Google Shape;364;p26"/>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365" name="Google Shape;365;p26"/>
            <p:cNvGrpSpPr/>
            <p:nvPr/>
          </p:nvGrpSpPr>
          <p:grpSpPr>
            <a:xfrm flipH="1" rot="5400000">
              <a:off x="6467265" y="2490009"/>
              <a:ext cx="4919099" cy="148470"/>
              <a:chOff x="147825" y="9188"/>
              <a:chExt cx="8847300" cy="1837500"/>
            </a:xfrm>
          </p:grpSpPr>
          <p:cxnSp>
            <p:nvCxnSpPr>
              <p:cNvPr id="366" name="Google Shape;366;p26"/>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67" name="Google Shape;367;p26"/>
              <p:cNvCxnSpPr/>
              <p:nvPr/>
            </p:nvCxnSpPr>
            <p:spPr>
              <a:xfrm>
                <a:off x="8991273"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68" name="Google Shape;368;p26"/>
              <p:cNvCxnSpPr/>
              <p:nvPr/>
            </p:nvCxnSpPr>
            <p:spPr>
              <a:xfrm rot="10800000">
                <a:off x="147825" y="70655"/>
                <a:ext cx="8847300" cy="0"/>
              </a:xfrm>
              <a:prstGeom prst="straightConnector1">
                <a:avLst/>
              </a:prstGeom>
              <a:noFill/>
              <a:ln cap="flat" cmpd="sng" w="9525">
                <a:solidFill>
                  <a:schemeClr val="dk2"/>
                </a:solidFill>
                <a:prstDash val="solid"/>
                <a:round/>
                <a:headEnd len="med" w="med" type="none"/>
                <a:tailEnd len="med" w="med" type="none"/>
              </a:ln>
            </p:spPr>
          </p:cxnSp>
        </p:grpSp>
      </p:grpSp>
      <p:sp>
        <p:nvSpPr>
          <p:cNvPr id="369" name="Google Shape;369;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70" name="Google Shape;370;p26"/>
          <p:cNvSpPr txBox="1"/>
          <p:nvPr>
            <p:ph idx="1" type="subTitle"/>
          </p:nvPr>
        </p:nvSpPr>
        <p:spPr>
          <a:xfrm>
            <a:off x="937625" y="2360152"/>
            <a:ext cx="2175300" cy="1513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71" name="Google Shape;371;p26"/>
          <p:cNvSpPr txBox="1"/>
          <p:nvPr>
            <p:ph idx="2" type="subTitle"/>
          </p:nvPr>
        </p:nvSpPr>
        <p:spPr>
          <a:xfrm>
            <a:off x="3484347" y="2360152"/>
            <a:ext cx="2175300" cy="1513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72" name="Google Shape;372;p26"/>
          <p:cNvSpPr txBox="1"/>
          <p:nvPr>
            <p:ph idx="3" type="subTitle"/>
          </p:nvPr>
        </p:nvSpPr>
        <p:spPr>
          <a:xfrm>
            <a:off x="6031075" y="2360152"/>
            <a:ext cx="2175300" cy="1513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73" name="Google Shape;373;p26"/>
          <p:cNvSpPr txBox="1"/>
          <p:nvPr>
            <p:ph idx="4" type="subTitle"/>
          </p:nvPr>
        </p:nvSpPr>
        <p:spPr>
          <a:xfrm>
            <a:off x="937625" y="1933772"/>
            <a:ext cx="2175300" cy="426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
        <p:nvSpPr>
          <p:cNvPr id="374" name="Google Shape;374;p26"/>
          <p:cNvSpPr txBox="1"/>
          <p:nvPr>
            <p:ph idx="5" type="subTitle"/>
          </p:nvPr>
        </p:nvSpPr>
        <p:spPr>
          <a:xfrm>
            <a:off x="3484350" y="1933772"/>
            <a:ext cx="2175300" cy="426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
        <p:nvSpPr>
          <p:cNvPr id="375" name="Google Shape;375;p26"/>
          <p:cNvSpPr txBox="1"/>
          <p:nvPr>
            <p:ph idx="6" type="subTitle"/>
          </p:nvPr>
        </p:nvSpPr>
        <p:spPr>
          <a:xfrm>
            <a:off x="6031075" y="1933772"/>
            <a:ext cx="2175300" cy="426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2pPr>
            <a:lvl3pPr lvl="2"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3pPr>
            <a:lvl4pPr lvl="3"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4pPr>
            <a:lvl5pPr lvl="4"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5pPr>
            <a:lvl6pPr lvl="5"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6pPr>
            <a:lvl7pPr lvl="6"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7pPr>
            <a:lvl8pPr lvl="7"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8pPr>
            <a:lvl9pPr lvl="8" rtl="0" algn="ctr">
              <a:lnSpc>
                <a:spcPct val="100000"/>
              </a:lnSpc>
              <a:spcBef>
                <a:spcPts val="0"/>
              </a:spcBef>
              <a:spcAft>
                <a:spcPts val="0"/>
              </a:spcAft>
              <a:buSzPts val="2400"/>
              <a:buFont typeface="Lexend Black"/>
              <a:buNone/>
              <a:defRPr sz="2400">
                <a:latin typeface="Lexend Black"/>
                <a:ea typeface="Lexend Black"/>
                <a:cs typeface="Lexend Black"/>
                <a:sym typeface="Lexend Black"/>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376" name="Shape 376"/>
        <p:cNvGrpSpPr/>
        <p:nvPr/>
      </p:nvGrpSpPr>
      <p:grpSpPr>
        <a:xfrm>
          <a:off x="0" y="0"/>
          <a:ext cx="0" cy="0"/>
          <a:chOff x="0" y="0"/>
          <a:chExt cx="0" cy="0"/>
        </a:xfrm>
      </p:grpSpPr>
      <p:pic>
        <p:nvPicPr>
          <p:cNvPr id="377" name="Google Shape;377;p27"/>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378" name="Google Shape;378;p27"/>
          <p:cNvPicPr preferRelativeResize="0"/>
          <p:nvPr/>
        </p:nvPicPr>
        <p:blipFill rotWithShape="1">
          <a:blip r:embed="rId3">
            <a:alphaModFix/>
          </a:blip>
          <a:srcRect b="0" l="0" r="89" t="0"/>
          <a:stretch/>
        </p:blipFill>
        <p:spPr>
          <a:xfrm flipH="1" rot="10800000">
            <a:off x="0" y="4955801"/>
            <a:ext cx="9144003" cy="191400"/>
          </a:xfrm>
          <a:prstGeom prst="rect">
            <a:avLst/>
          </a:prstGeom>
          <a:noFill/>
          <a:ln>
            <a:noFill/>
          </a:ln>
        </p:spPr>
      </p:pic>
      <p:grpSp>
        <p:nvGrpSpPr>
          <p:cNvPr id="379" name="Google Shape;379;p27"/>
          <p:cNvGrpSpPr/>
          <p:nvPr/>
        </p:nvGrpSpPr>
        <p:grpSpPr>
          <a:xfrm>
            <a:off x="142950" y="103825"/>
            <a:ext cx="8856300" cy="4934500"/>
            <a:chOff x="142950" y="103825"/>
            <a:chExt cx="8856300" cy="4934500"/>
          </a:xfrm>
        </p:grpSpPr>
        <p:grpSp>
          <p:nvGrpSpPr>
            <p:cNvPr id="380" name="Google Shape;380;p27"/>
            <p:cNvGrpSpPr/>
            <p:nvPr/>
          </p:nvGrpSpPr>
          <p:grpSpPr>
            <a:xfrm flipH="1" rot="10800000">
              <a:off x="147825" y="4955821"/>
              <a:ext cx="8847300" cy="82504"/>
              <a:chOff x="147825" y="9188"/>
              <a:chExt cx="8847300" cy="1837500"/>
            </a:xfrm>
          </p:grpSpPr>
          <p:cxnSp>
            <p:nvCxnSpPr>
              <p:cNvPr id="381" name="Google Shape;381;p27"/>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82" name="Google Shape;382;p27"/>
              <p:cNvCxnSpPr/>
              <p:nvPr/>
            </p:nvCxnSpPr>
            <p:spPr>
              <a:xfrm>
                <a:off x="8995050"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383" name="Google Shape;383;p27"/>
              <p:cNvCxnSpPr/>
              <p:nvPr/>
            </p:nvCxnSpPr>
            <p:spPr>
              <a:xfrm rot="10800000">
                <a:off x="147825" y="114900"/>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384" name="Google Shape;384;p27"/>
            <p:cNvGrpSpPr/>
            <p:nvPr/>
          </p:nvGrpSpPr>
          <p:grpSpPr>
            <a:xfrm flipH="1" rot="10800000">
              <a:off x="142950" y="103825"/>
              <a:ext cx="8856300" cy="4852126"/>
              <a:chOff x="142950" y="1835241"/>
              <a:chExt cx="8856300" cy="3200400"/>
            </a:xfrm>
          </p:grpSpPr>
          <p:cxnSp>
            <p:nvCxnSpPr>
              <p:cNvPr id="385" name="Google Shape;385;p27"/>
              <p:cNvCxnSpPr/>
              <p:nvPr/>
            </p:nvCxnSpPr>
            <p:spPr>
              <a:xfrm rot="10800000">
                <a:off x="8994900" y="1835241"/>
                <a:ext cx="0" cy="3200400"/>
              </a:xfrm>
              <a:prstGeom prst="straightConnector1">
                <a:avLst/>
              </a:prstGeom>
              <a:noFill/>
              <a:ln cap="flat" cmpd="sng" w="9525">
                <a:solidFill>
                  <a:schemeClr val="accent1"/>
                </a:solidFill>
                <a:prstDash val="solid"/>
                <a:round/>
                <a:headEnd len="med" w="med" type="none"/>
                <a:tailEnd len="med" w="med" type="none"/>
              </a:ln>
            </p:spPr>
          </p:cxnSp>
          <p:cxnSp>
            <p:nvCxnSpPr>
              <p:cNvPr id="386" name="Google Shape;386;p27"/>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387" name="Google Shape;387;p27"/>
              <p:cNvCxnSpPr/>
              <p:nvPr/>
            </p:nvCxnSpPr>
            <p:spPr>
              <a:xfrm>
                <a:off x="142950" y="5034767"/>
                <a:ext cx="8856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388" name="Google Shape;388;p27"/>
          <p:cNvSpPr/>
          <p:nvPr/>
        </p:nvSpPr>
        <p:spPr>
          <a:xfrm flipH="1" rot="10800000">
            <a:off x="147829" y="105174"/>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389" name="Google Shape;389;p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90" name="Google Shape;390;p27"/>
          <p:cNvSpPr txBox="1"/>
          <p:nvPr>
            <p:ph idx="1" type="subTitle"/>
          </p:nvPr>
        </p:nvSpPr>
        <p:spPr>
          <a:xfrm>
            <a:off x="1169713" y="1838636"/>
            <a:ext cx="3120300" cy="95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91" name="Google Shape;391;p27"/>
          <p:cNvSpPr txBox="1"/>
          <p:nvPr>
            <p:ph idx="2" type="subTitle"/>
          </p:nvPr>
        </p:nvSpPr>
        <p:spPr>
          <a:xfrm>
            <a:off x="4853963" y="1838636"/>
            <a:ext cx="3120300" cy="95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92" name="Google Shape;392;p27"/>
          <p:cNvSpPr txBox="1"/>
          <p:nvPr>
            <p:ph idx="3" type="subTitle"/>
          </p:nvPr>
        </p:nvSpPr>
        <p:spPr>
          <a:xfrm>
            <a:off x="1169713" y="3499211"/>
            <a:ext cx="3120300" cy="95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93" name="Google Shape;393;p27"/>
          <p:cNvSpPr txBox="1"/>
          <p:nvPr>
            <p:ph idx="4" type="subTitle"/>
          </p:nvPr>
        </p:nvSpPr>
        <p:spPr>
          <a:xfrm>
            <a:off x="4853963" y="3499211"/>
            <a:ext cx="3120300" cy="95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94" name="Google Shape;394;p27"/>
          <p:cNvSpPr txBox="1"/>
          <p:nvPr>
            <p:ph idx="5" type="subTitle"/>
          </p:nvPr>
        </p:nvSpPr>
        <p:spPr>
          <a:xfrm>
            <a:off x="1169713" y="1455550"/>
            <a:ext cx="31203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2pPr>
            <a:lvl3pPr lvl="2"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3pPr>
            <a:lvl4pPr lvl="3"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4pPr>
            <a:lvl5pPr lvl="4"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5pPr>
            <a:lvl6pPr lvl="5"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6pPr>
            <a:lvl7pPr lvl="6"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7pPr>
            <a:lvl8pPr lvl="7"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8pPr>
            <a:lvl9pPr lvl="8"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9pPr>
          </a:lstStyle>
          <a:p/>
        </p:txBody>
      </p:sp>
      <p:sp>
        <p:nvSpPr>
          <p:cNvPr id="395" name="Google Shape;395;p27"/>
          <p:cNvSpPr txBox="1"/>
          <p:nvPr>
            <p:ph idx="6" type="subTitle"/>
          </p:nvPr>
        </p:nvSpPr>
        <p:spPr>
          <a:xfrm>
            <a:off x="1169713" y="3116200"/>
            <a:ext cx="31203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2pPr>
            <a:lvl3pPr lvl="2"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3pPr>
            <a:lvl4pPr lvl="3"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4pPr>
            <a:lvl5pPr lvl="4"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5pPr>
            <a:lvl6pPr lvl="5"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6pPr>
            <a:lvl7pPr lvl="6"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7pPr>
            <a:lvl8pPr lvl="7"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8pPr>
            <a:lvl9pPr lvl="8"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9pPr>
          </a:lstStyle>
          <a:p/>
        </p:txBody>
      </p:sp>
      <p:sp>
        <p:nvSpPr>
          <p:cNvPr id="396" name="Google Shape;396;p27"/>
          <p:cNvSpPr txBox="1"/>
          <p:nvPr>
            <p:ph idx="7" type="subTitle"/>
          </p:nvPr>
        </p:nvSpPr>
        <p:spPr>
          <a:xfrm>
            <a:off x="4853933" y="1455550"/>
            <a:ext cx="31203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2pPr>
            <a:lvl3pPr lvl="2"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3pPr>
            <a:lvl4pPr lvl="3"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4pPr>
            <a:lvl5pPr lvl="4"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5pPr>
            <a:lvl6pPr lvl="5"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6pPr>
            <a:lvl7pPr lvl="6"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7pPr>
            <a:lvl8pPr lvl="7"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8pPr>
            <a:lvl9pPr lvl="8"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9pPr>
          </a:lstStyle>
          <a:p/>
        </p:txBody>
      </p:sp>
      <p:sp>
        <p:nvSpPr>
          <p:cNvPr id="397" name="Google Shape;397;p27"/>
          <p:cNvSpPr txBox="1"/>
          <p:nvPr>
            <p:ph idx="8" type="subTitle"/>
          </p:nvPr>
        </p:nvSpPr>
        <p:spPr>
          <a:xfrm>
            <a:off x="4853933" y="3116200"/>
            <a:ext cx="31203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2pPr>
            <a:lvl3pPr lvl="2"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3pPr>
            <a:lvl4pPr lvl="3"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4pPr>
            <a:lvl5pPr lvl="4"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5pPr>
            <a:lvl6pPr lvl="5"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6pPr>
            <a:lvl7pPr lvl="6"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7pPr>
            <a:lvl8pPr lvl="7"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8pPr>
            <a:lvl9pPr lvl="8"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398" name="Shape 398"/>
        <p:cNvGrpSpPr/>
        <p:nvPr/>
      </p:nvGrpSpPr>
      <p:grpSpPr>
        <a:xfrm>
          <a:off x="0" y="0"/>
          <a:ext cx="0" cy="0"/>
          <a:chOff x="0" y="0"/>
          <a:chExt cx="0" cy="0"/>
        </a:xfrm>
      </p:grpSpPr>
      <p:pic>
        <p:nvPicPr>
          <p:cNvPr id="399" name="Google Shape;399;p28"/>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400" name="Google Shape;400;p28"/>
          <p:cNvPicPr preferRelativeResize="0"/>
          <p:nvPr/>
        </p:nvPicPr>
        <p:blipFill rotWithShape="1">
          <a:blip r:embed="rId3">
            <a:alphaModFix/>
          </a:blip>
          <a:srcRect b="0" l="0" r="89" t="0"/>
          <a:stretch/>
        </p:blipFill>
        <p:spPr>
          <a:xfrm>
            <a:off x="0" y="-3175"/>
            <a:ext cx="9144003" cy="190875"/>
          </a:xfrm>
          <a:prstGeom prst="rect">
            <a:avLst/>
          </a:prstGeom>
          <a:noFill/>
          <a:ln>
            <a:noFill/>
          </a:ln>
        </p:spPr>
      </p:pic>
      <p:grpSp>
        <p:nvGrpSpPr>
          <p:cNvPr id="401" name="Google Shape;401;p28"/>
          <p:cNvGrpSpPr/>
          <p:nvPr/>
        </p:nvGrpSpPr>
        <p:grpSpPr>
          <a:xfrm>
            <a:off x="142950" y="105163"/>
            <a:ext cx="8856300" cy="4923825"/>
            <a:chOff x="142950" y="105163"/>
            <a:chExt cx="8856300" cy="4923825"/>
          </a:xfrm>
        </p:grpSpPr>
        <p:grpSp>
          <p:nvGrpSpPr>
            <p:cNvPr id="402" name="Google Shape;402;p28"/>
            <p:cNvGrpSpPr/>
            <p:nvPr/>
          </p:nvGrpSpPr>
          <p:grpSpPr>
            <a:xfrm>
              <a:off x="147825" y="105163"/>
              <a:ext cx="8847300" cy="82504"/>
              <a:chOff x="147825" y="9188"/>
              <a:chExt cx="8847300" cy="1837500"/>
            </a:xfrm>
          </p:grpSpPr>
          <p:cxnSp>
            <p:nvCxnSpPr>
              <p:cNvPr id="403" name="Google Shape;403;p28"/>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404" name="Google Shape;404;p28"/>
              <p:cNvCxnSpPr/>
              <p:nvPr/>
            </p:nvCxnSpPr>
            <p:spPr>
              <a:xfrm>
                <a:off x="8995050"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405" name="Google Shape;405;p28"/>
              <p:cNvCxnSpPr/>
              <p:nvPr/>
            </p:nvCxnSpPr>
            <p:spPr>
              <a:xfrm rot="10800000">
                <a:off x="147825" y="114900"/>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406" name="Google Shape;406;p28"/>
            <p:cNvGrpSpPr/>
            <p:nvPr/>
          </p:nvGrpSpPr>
          <p:grpSpPr>
            <a:xfrm>
              <a:off x="142950" y="187778"/>
              <a:ext cx="8856300" cy="4841211"/>
              <a:chOff x="142950" y="1835400"/>
              <a:chExt cx="8856300" cy="3193200"/>
            </a:xfrm>
          </p:grpSpPr>
          <p:cxnSp>
            <p:nvCxnSpPr>
              <p:cNvPr id="407" name="Google Shape;407;p28"/>
              <p:cNvCxnSpPr/>
              <p:nvPr/>
            </p:nvCxnSpPr>
            <p:spPr>
              <a:xfrm rot="10800000">
                <a:off x="8994900"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08" name="Google Shape;408;p28"/>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09" name="Google Shape;409;p28"/>
              <p:cNvCxnSpPr/>
              <p:nvPr/>
            </p:nvCxnSpPr>
            <p:spPr>
              <a:xfrm>
                <a:off x="142950" y="5025731"/>
                <a:ext cx="8856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410" name="Google Shape;410;p28"/>
          <p:cNvSpPr/>
          <p:nvPr/>
        </p:nvSpPr>
        <p:spPr>
          <a:xfrm>
            <a:off x="8608329" y="4638014"/>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11" name="Google Shape;411;p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12" name="Google Shape;412;p28"/>
          <p:cNvSpPr txBox="1"/>
          <p:nvPr>
            <p:ph idx="1" type="subTitle"/>
          </p:nvPr>
        </p:nvSpPr>
        <p:spPr>
          <a:xfrm>
            <a:off x="720000" y="1710161"/>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13" name="Google Shape;413;p28"/>
          <p:cNvSpPr txBox="1"/>
          <p:nvPr>
            <p:ph idx="2" type="subTitle"/>
          </p:nvPr>
        </p:nvSpPr>
        <p:spPr>
          <a:xfrm>
            <a:off x="3579000" y="1710161"/>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14" name="Google Shape;414;p28"/>
          <p:cNvSpPr txBox="1"/>
          <p:nvPr>
            <p:ph idx="3" type="subTitle"/>
          </p:nvPr>
        </p:nvSpPr>
        <p:spPr>
          <a:xfrm>
            <a:off x="720000" y="3440450"/>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15" name="Google Shape;415;p28"/>
          <p:cNvSpPr txBox="1"/>
          <p:nvPr>
            <p:ph idx="4" type="subTitle"/>
          </p:nvPr>
        </p:nvSpPr>
        <p:spPr>
          <a:xfrm>
            <a:off x="3579000" y="3440450"/>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16" name="Google Shape;416;p28"/>
          <p:cNvSpPr txBox="1"/>
          <p:nvPr>
            <p:ph idx="5" type="subTitle"/>
          </p:nvPr>
        </p:nvSpPr>
        <p:spPr>
          <a:xfrm>
            <a:off x="6437997" y="1710161"/>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17" name="Google Shape;417;p28"/>
          <p:cNvSpPr txBox="1"/>
          <p:nvPr>
            <p:ph idx="6" type="subTitle"/>
          </p:nvPr>
        </p:nvSpPr>
        <p:spPr>
          <a:xfrm>
            <a:off x="6437997" y="3440450"/>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18" name="Google Shape;418;p28"/>
          <p:cNvSpPr txBox="1"/>
          <p:nvPr>
            <p:ph idx="7" type="subTitle"/>
          </p:nvPr>
        </p:nvSpPr>
        <p:spPr>
          <a:xfrm>
            <a:off x="723905" y="1336263"/>
            <a:ext cx="19782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2pPr>
            <a:lvl3pPr lvl="2"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3pPr>
            <a:lvl4pPr lvl="3"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4pPr>
            <a:lvl5pPr lvl="4"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5pPr>
            <a:lvl6pPr lvl="5"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6pPr>
            <a:lvl7pPr lvl="6"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7pPr>
            <a:lvl8pPr lvl="7"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8pPr>
            <a:lvl9pPr lvl="8"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9pPr>
          </a:lstStyle>
          <a:p/>
        </p:txBody>
      </p:sp>
      <p:sp>
        <p:nvSpPr>
          <p:cNvPr id="419" name="Google Shape;419;p28"/>
          <p:cNvSpPr txBox="1"/>
          <p:nvPr>
            <p:ph idx="8" type="subTitle"/>
          </p:nvPr>
        </p:nvSpPr>
        <p:spPr>
          <a:xfrm>
            <a:off x="3582902" y="1336263"/>
            <a:ext cx="19782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2pPr>
            <a:lvl3pPr lvl="2"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3pPr>
            <a:lvl4pPr lvl="3"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4pPr>
            <a:lvl5pPr lvl="4"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5pPr>
            <a:lvl6pPr lvl="5"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6pPr>
            <a:lvl7pPr lvl="6"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7pPr>
            <a:lvl8pPr lvl="7"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8pPr>
            <a:lvl9pPr lvl="8"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9pPr>
          </a:lstStyle>
          <a:p/>
        </p:txBody>
      </p:sp>
      <p:sp>
        <p:nvSpPr>
          <p:cNvPr id="420" name="Google Shape;420;p28"/>
          <p:cNvSpPr txBox="1"/>
          <p:nvPr>
            <p:ph idx="9" type="subTitle"/>
          </p:nvPr>
        </p:nvSpPr>
        <p:spPr>
          <a:xfrm>
            <a:off x="6441895" y="1336263"/>
            <a:ext cx="19782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2pPr>
            <a:lvl3pPr lvl="2"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3pPr>
            <a:lvl4pPr lvl="3"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4pPr>
            <a:lvl5pPr lvl="4"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5pPr>
            <a:lvl6pPr lvl="5"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6pPr>
            <a:lvl7pPr lvl="6"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7pPr>
            <a:lvl8pPr lvl="7"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8pPr>
            <a:lvl9pPr lvl="8"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9pPr>
          </a:lstStyle>
          <a:p/>
        </p:txBody>
      </p:sp>
      <p:sp>
        <p:nvSpPr>
          <p:cNvPr id="421" name="Google Shape;421;p28"/>
          <p:cNvSpPr txBox="1"/>
          <p:nvPr>
            <p:ph idx="13" type="subTitle"/>
          </p:nvPr>
        </p:nvSpPr>
        <p:spPr>
          <a:xfrm>
            <a:off x="723905" y="3063350"/>
            <a:ext cx="19782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2pPr>
            <a:lvl3pPr lvl="2"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3pPr>
            <a:lvl4pPr lvl="3"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4pPr>
            <a:lvl5pPr lvl="4"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5pPr>
            <a:lvl6pPr lvl="5"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6pPr>
            <a:lvl7pPr lvl="6"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7pPr>
            <a:lvl8pPr lvl="7"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8pPr>
            <a:lvl9pPr lvl="8"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9pPr>
          </a:lstStyle>
          <a:p/>
        </p:txBody>
      </p:sp>
      <p:sp>
        <p:nvSpPr>
          <p:cNvPr id="422" name="Google Shape;422;p28"/>
          <p:cNvSpPr txBox="1"/>
          <p:nvPr>
            <p:ph idx="14" type="subTitle"/>
          </p:nvPr>
        </p:nvSpPr>
        <p:spPr>
          <a:xfrm>
            <a:off x="3582902" y="3063350"/>
            <a:ext cx="19782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2pPr>
            <a:lvl3pPr lvl="2"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3pPr>
            <a:lvl4pPr lvl="3"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4pPr>
            <a:lvl5pPr lvl="4"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5pPr>
            <a:lvl6pPr lvl="5"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6pPr>
            <a:lvl7pPr lvl="6"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7pPr>
            <a:lvl8pPr lvl="7"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8pPr>
            <a:lvl9pPr lvl="8"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9pPr>
          </a:lstStyle>
          <a:p/>
        </p:txBody>
      </p:sp>
      <p:sp>
        <p:nvSpPr>
          <p:cNvPr id="423" name="Google Shape;423;p28"/>
          <p:cNvSpPr txBox="1"/>
          <p:nvPr>
            <p:ph idx="15" type="subTitle"/>
          </p:nvPr>
        </p:nvSpPr>
        <p:spPr>
          <a:xfrm>
            <a:off x="6441895" y="3063350"/>
            <a:ext cx="19782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000"/>
              <a:buFont typeface="Lexend Black"/>
              <a:buNone/>
              <a:defRPr sz="2000">
                <a:solidFill>
                  <a:schemeClr val="dk1"/>
                </a:solidFill>
                <a:latin typeface="Lexend Black"/>
                <a:ea typeface="Lexend Black"/>
                <a:cs typeface="Lexend Black"/>
                <a:sym typeface="Lexend Black"/>
              </a:defRPr>
            </a:lvl1pPr>
            <a:lvl2pPr lvl="1"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2pPr>
            <a:lvl3pPr lvl="2"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3pPr>
            <a:lvl4pPr lvl="3"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4pPr>
            <a:lvl5pPr lvl="4"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5pPr>
            <a:lvl6pPr lvl="5"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6pPr>
            <a:lvl7pPr lvl="6"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7pPr>
            <a:lvl8pPr lvl="7"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8pPr>
            <a:lvl9pPr lvl="8" rtl="0" algn="ctr">
              <a:lnSpc>
                <a:spcPct val="100000"/>
              </a:lnSpc>
              <a:spcBef>
                <a:spcPts val="0"/>
              </a:spcBef>
              <a:spcAft>
                <a:spcPts val="0"/>
              </a:spcAft>
              <a:buSzPts val="2000"/>
              <a:buFont typeface="Lexend Black"/>
              <a:buNone/>
              <a:defRPr sz="2000">
                <a:latin typeface="Lexend Black"/>
                <a:ea typeface="Lexend Black"/>
                <a:cs typeface="Lexend Black"/>
                <a:sym typeface="Lexend Black"/>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424" name="Shape 424"/>
        <p:cNvGrpSpPr/>
        <p:nvPr/>
      </p:nvGrpSpPr>
      <p:grpSpPr>
        <a:xfrm>
          <a:off x="0" y="0"/>
          <a:ext cx="0" cy="0"/>
          <a:chOff x="0" y="0"/>
          <a:chExt cx="0" cy="0"/>
        </a:xfrm>
      </p:grpSpPr>
      <p:pic>
        <p:nvPicPr>
          <p:cNvPr id="425" name="Google Shape;425;p29"/>
          <p:cNvPicPr preferRelativeResize="0"/>
          <p:nvPr/>
        </p:nvPicPr>
        <p:blipFill rotWithShape="1">
          <a:blip r:embed="rId2">
            <a:alphaModFix/>
          </a:blip>
          <a:srcRect b="0" l="139" r="0" t="0"/>
          <a:stretch/>
        </p:blipFill>
        <p:spPr>
          <a:xfrm>
            <a:off x="0" y="2225"/>
            <a:ext cx="9144003" cy="5143500"/>
          </a:xfrm>
          <a:prstGeom prst="rect">
            <a:avLst/>
          </a:prstGeom>
          <a:noFill/>
          <a:ln>
            <a:noFill/>
          </a:ln>
        </p:spPr>
      </p:pic>
      <p:sp>
        <p:nvSpPr>
          <p:cNvPr id="426" name="Google Shape;426;p29"/>
          <p:cNvSpPr txBox="1"/>
          <p:nvPr>
            <p:ph hasCustomPrompt="1" type="title"/>
          </p:nvPr>
        </p:nvSpPr>
        <p:spPr>
          <a:xfrm>
            <a:off x="2582625" y="539499"/>
            <a:ext cx="4696800" cy="7689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4500">
                <a:solidFill>
                  <a:schemeClr val="accen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427" name="Google Shape;427;p29"/>
          <p:cNvSpPr txBox="1"/>
          <p:nvPr>
            <p:ph idx="1" type="subTitle"/>
          </p:nvPr>
        </p:nvSpPr>
        <p:spPr>
          <a:xfrm>
            <a:off x="2582625" y="1365198"/>
            <a:ext cx="4696800" cy="415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428" name="Google Shape;428;p29"/>
          <p:cNvSpPr txBox="1"/>
          <p:nvPr>
            <p:ph hasCustomPrompt="1" idx="2" type="title"/>
          </p:nvPr>
        </p:nvSpPr>
        <p:spPr>
          <a:xfrm>
            <a:off x="2582625" y="1951143"/>
            <a:ext cx="4696800" cy="7689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4500">
                <a:solidFill>
                  <a:schemeClr val="accen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429" name="Google Shape;429;p29"/>
          <p:cNvSpPr txBox="1"/>
          <p:nvPr>
            <p:ph idx="3" type="subTitle"/>
          </p:nvPr>
        </p:nvSpPr>
        <p:spPr>
          <a:xfrm>
            <a:off x="2582625" y="2776847"/>
            <a:ext cx="4696800" cy="415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430" name="Google Shape;430;p29"/>
          <p:cNvSpPr txBox="1"/>
          <p:nvPr>
            <p:ph hasCustomPrompt="1" idx="4" type="title"/>
          </p:nvPr>
        </p:nvSpPr>
        <p:spPr>
          <a:xfrm>
            <a:off x="2582625" y="3362786"/>
            <a:ext cx="4696800" cy="7689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4500">
                <a:solidFill>
                  <a:schemeClr val="accen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431" name="Google Shape;431;p29"/>
          <p:cNvSpPr txBox="1"/>
          <p:nvPr>
            <p:ph idx="5" type="subTitle"/>
          </p:nvPr>
        </p:nvSpPr>
        <p:spPr>
          <a:xfrm>
            <a:off x="2582625" y="4188495"/>
            <a:ext cx="4696800" cy="4155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pic>
        <p:nvPicPr>
          <p:cNvPr id="432" name="Google Shape;432;p29"/>
          <p:cNvPicPr preferRelativeResize="0"/>
          <p:nvPr/>
        </p:nvPicPr>
        <p:blipFill rotWithShape="1">
          <a:blip r:embed="rId3">
            <a:alphaModFix/>
          </a:blip>
          <a:srcRect b="0" l="0" r="89" t="0"/>
          <a:stretch/>
        </p:blipFill>
        <p:spPr>
          <a:xfrm rot="-5400000">
            <a:off x="-1897425" y="1894450"/>
            <a:ext cx="5144975" cy="1356075"/>
          </a:xfrm>
          <a:prstGeom prst="rect">
            <a:avLst/>
          </a:prstGeom>
          <a:noFill/>
          <a:ln>
            <a:noFill/>
          </a:ln>
        </p:spPr>
      </p:pic>
      <p:sp>
        <p:nvSpPr>
          <p:cNvPr id="433" name="Google Shape;433;p29"/>
          <p:cNvSpPr/>
          <p:nvPr/>
        </p:nvSpPr>
        <p:spPr>
          <a:xfrm>
            <a:off x="8608329" y="109810"/>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434" name="Google Shape;434;p29"/>
          <p:cNvGrpSpPr/>
          <p:nvPr/>
        </p:nvGrpSpPr>
        <p:grpSpPr>
          <a:xfrm>
            <a:off x="142950" y="104701"/>
            <a:ext cx="8856358" cy="4921799"/>
            <a:chOff x="142950" y="104701"/>
            <a:chExt cx="8856358" cy="4921799"/>
          </a:xfrm>
        </p:grpSpPr>
        <p:grpSp>
          <p:nvGrpSpPr>
            <p:cNvPr id="435" name="Google Shape;435;p29"/>
            <p:cNvGrpSpPr/>
            <p:nvPr/>
          </p:nvGrpSpPr>
          <p:grpSpPr>
            <a:xfrm rot="-5400000">
              <a:off x="2715571" y="-1257237"/>
              <a:ext cx="4919112" cy="7648362"/>
              <a:chOff x="142957" y="1835400"/>
              <a:chExt cx="8852100" cy="3193204"/>
            </a:xfrm>
          </p:grpSpPr>
          <p:cxnSp>
            <p:nvCxnSpPr>
              <p:cNvPr id="436" name="Google Shape;436;p29"/>
              <p:cNvCxnSpPr/>
              <p:nvPr/>
            </p:nvCxnSpPr>
            <p:spPr>
              <a:xfrm rot="10800000">
                <a:off x="8990896"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37" name="Google Shape;437;p29"/>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38" name="Google Shape;438;p29"/>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439" name="Google Shape;439;p29"/>
            <p:cNvGrpSpPr/>
            <p:nvPr/>
          </p:nvGrpSpPr>
          <p:grpSpPr>
            <a:xfrm rot="-5400000">
              <a:off x="-1711419" y="1959070"/>
              <a:ext cx="4919099" cy="1210361"/>
              <a:chOff x="147825" y="9188"/>
              <a:chExt cx="8847300" cy="1837500"/>
            </a:xfrm>
          </p:grpSpPr>
          <p:cxnSp>
            <p:nvCxnSpPr>
              <p:cNvPr id="440" name="Google Shape;440;p29"/>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441" name="Google Shape;441;p29"/>
              <p:cNvCxnSpPr/>
              <p:nvPr/>
            </p:nvCxnSpPr>
            <p:spPr>
              <a:xfrm>
                <a:off x="8986484"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442" name="Google Shape;442;p29"/>
              <p:cNvCxnSpPr/>
              <p:nvPr/>
            </p:nvCxnSpPr>
            <p:spPr>
              <a:xfrm rot="10800000">
                <a:off x="147825" y="17337"/>
                <a:ext cx="8847300" cy="0"/>
              </a:xfrm>
              <a:prstGeom prst="straightConnector1">
                <a:avLst/>
              </a:prstGeom>
              <a:noFill/>
              <a:ln cap="flat" cmpd="sng" w="9525">
                <a:solidFill>
                  <a:schemeClr val="dk2"/>
                </a:solidFill>
                <a:prstDash val="solid"/>
                <a:round/>
                <a:headEnd len="med" w="med" type="none"/>
                <a:tailEnd len="med" w="med" type="none"/>
              </a:ln>
            </p:spPr>
          </p:cxnSp>
        </p:gr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443" name="Shape 443"/>
        <p:cNvGrpSpPr/>
        <p:nvPr/>
      </p:nvGrpSpPr>
      <p:grpSpPr>
        <a:xfrm>
          <a:off x="0" y="0"/>
          <a:ext cx="0" cy="0"/>
          <a:chOff x="0" y="0"/>
          <a:chExt cx="0" cy="0"/>
        </a:xfrm>
      </p:grpSpPr>
      <p:pic>
        <p:nvPicPr>
          <p:cNvPr id="444" name="Google Shape;444;p30"/>
          <p:cNvPicPr preferRelativeResize="0"/>
          <p:nvPr/>
        </p:nvPicPr>
        <p:blipFill rotWithShape="1">
          <a:blip r:embed="rId2">
            <a:alphaModFix/>
          </a:blip>
          <a:srcRect b="0" l="139" r="0" t="0"/>
          <a:stretch/>
        </p:blipFill>
        <p:spPr>
          <a:xfrm>
            <a:off x="0" y="2225"/>
            <a:ext cx="9144003" cy="5143500"/>
          </a:xfrm>
          <a:prstGeom prst="rect">
            <a:avLst/>
          </a:prstGeom>
          <a:noFill/>
          <a:ln>
            <a:noFill/>
          </a:ln>
        </p:spPr>
      </p:pic>
      <p:sp>
        <p:nvSpPr>
          <p:cNvPr id="445" name="Google Shape;445;p30"/>
          <p:cNvSpPr txBox="1"/>
          <p:nvPr>
            <p:ph type="title"/>
          </p:nvPr>
        </p:nvSpPr>
        <p:spPr>
          <a:xfrm>
            <a:off x="2347925" y="1088526"/>
            <a:ext cx="4448100" cy="1058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3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46" name="Google Shape;446;p30"/>
          <p:cNvSpPr txBox="1"/>
          <p:nvPr>
            <p:ph idx="1" type="subTitle"/>
          </p:nvPr>
        </p:nvSpPr>
        <p:spPr>
          <a:xfrm>
            <a:off x="2347900" y="2038925"/>
            <a:ext cx="4448100" cy="1058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47" name="Google Shape;447;p30"/>
          <p:cNvSpPr txBox="1"/>
          <p:nvPr/>
        </p:nvSpPr>
        <p:spPr>
          <a:xfrm>
            <a:off x="2099100" y="3762075"/>
            <a:ext cx="4945800" cy="5562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b="1" lang="en" sz="1000">
                <a:solidFill>
                  <a:schemeClr val="dk1"/>
                </a:solidFill>
                <a:latin typeface="Inter"/>
                <a:ea typeface="Inter"/>
                <a:cs typeface="Inter"/>
                <a:sym typeface="Inter"/>
              </a:rPr>
              <a:t>CREDITS:</a:t>
            </a:r>
            <a:r>
              <a:rPr lang="en" sz="1000">
                <a:solidFill>
                  <a:schemeClr val="dk1"/>
                </a:solidFill>
                <a:latin typeface="Inter"/>
                <a:ea typeface="Inter"/>
                <a:cs typeface="Inter"/>
                <a:sym typeface="Inter"/>
              </a:rPr>
              <a:t> This presentation template was created by </a:t>
            </a:r>
            <a:r>
              <a:rPr b="1" lang="en" sz="1000" u="sng">
                <a:solidFill>
                  <a:schemeClr val="dk1"/>
                </a:solidFill>
                <a:latin typeface="Inter"/>
                <a:ea typeface="Inter"/>
                <a:cs typeface="Inter"/>
                <a:sym typeface="Inter"/>
                <a:hlinkClick r:id="rId3">
                  <a:extLst>
                    <a:ext uri="{A12FA001-AC4F-418D-AE19-62706E023703}">
                      <ahyp:hlinkClr val="tx"/>
                    </a:ext>
                  </a:extLst>
                </a:hlinkClick>
              </a:rPr>
              <a:t>Slidesgo</a:t>
            </a:r>
            <a:r>
              <a:rPr lang="en" sz="1000">
                <a:solidFill>
                  <a:schemeClr val="dk1"/>
                </a:solidFill>
                <a:latin typeface="Inter"/>
                <a:ea typeface="Inter"/>
                <a:cs typeface="Inter"/>
                <a:sym typeface="Inter"/>
              </a:rPr>
              <a:t>, and includes icons by </a:t>
            </a:r>
            <a:r>
              <a:rPr b="1" lang="en" sz="1000" u="sng">
                <a:solidFill>
                  <a:schemeClr val="dk1"/>
                </a:solidFill>
                <a:latin typeface="Inter"/>
                <a:ea typeface="Inter"/>
                <a:cs typeface="Inter"/>
                <a:sym typeface="Inter"/>
                <a:hlinkClick r:id="rId4">
                  <a:extLst>
                    <a:ext uri="{A12FA001-AC4F-418D-AE19-62706E023703}">
                      <ahyp:hlinkClr val="tx"/>
                    </a:ext>
                  </a:extLst>
                </a:hlinkClick>
              </a:rPr>
              <a:t>Flaticon</a:t>
            </a:r>
            <a:r>
              <a:rPr lang="en" sz="1000">
                <a:solidFill>
                  <a:schemeClr val="dk1"/>
                </a:solidFill>
                <a:latin typeface="Inter"/>
                <a:ea typeface="Inter"/>
                <a:cs typeface="Inter"/>
                <a:sym typeface="Inter"/>
              </a:rPr>
              <a:t>, and infographics &amp; images by </a:t>
            </a:r>
            <a:r>
              <a:rPr b="1" lang="en" sz="1000" u="sng">
                <a:solidFill>
                  <a:schemeClr val="dk1"/>
                </a:solidFill>
                <a:latin typeface="Inter"/>
                <a:ea typeface="Inter"/>
                <a:cs typeface="Inter"/>
                <a:sym typeface="Inter"/>
                <a:hlinkClick r:id="rId5">
                  <a:extLst>
                    <a:ext uri="{A12FA001-AC4F-418D-AE19-62706E023703}">
                      <ahyp:hlinkClr val="tx"/>
                    </a:ext>
                  </a:extLst>
                </a:hlinkClick>
              </a:rPr>
              <a:t>Freepik</a:t>
            </a:r>
            <a:r>
              <a:rPr lang="en" sz="1000" u="sng">
                <a:solidFill>
                  <a:schemeClr val="dk1"/>
                </a:solidFill>
                <a:latin typeface="Inter"/>
                <a:ea typeface="Inter"/>
                <a:cs typeface="Inter"/>
                <a:sym typeface="Inter"/>
              </a:rPr>
              <a:t> </a:t>
            </a:r>
            <a:endParaRPr b="1" sz="1000" u="sng">
              <a:solidFill>
                <a:schemeClr val="dk1"/>
              </a:solidFill>
              <a:latin typeface="Inter"/>
              <a:ea typeface="Inter"/>
              <a:cs typeface="Inter"/>
              <a:sym typeface="Inter"/>
            </a:endParaRPr>
          </a:p>
        </p:txBody>
      </p:sp>
      <p:pic>
        <p:nvPicPr>
          <p:cNvPr id="448" name="Google Shape;448;p30"/>
          <p:cNvPicPr preferRelativeResize="0"/>
          <p:nvPr/>
        </p:nvPicPr>
        <p:blipFill rotWithShape="1">
          <a:blip r:embed="rId6">
            <a:alphaModFix/>
          </a:blip>
          <a:srcRect b="0" l="0" r="79" t="0"/>
          <a:stretch/>
        </p:blipFill>
        <p:spPr>
          <a:xfrm>
            <a:off x="0" y="-2575"/>
            <a:ext cx="9144003" cy="1110750"/>
          </a:xfrm>
          <a:prstGeom prst="rect">
            <a:avLst/>
          </a:prstGeom>
          <a:noFill/>
          <a:ln>
            <a:noFill/>
          </a:ln>
        </p:spPr>
      </p:pic>
      <p:grpSp>
        <p:nvGrpSpPr>
          <p:cNvPr id="449" name="Google Shape;449;p30"/>
          <p:cNvGrpSpPr/>
          <p:nvPr/>
        </p:nvGrpSpPr>
        <p:grpSpPr>
          <a:xfrm>
            <a:off x="144750" y="109675"/>
            <a:ext cx="8850375" cy="4919100"/>
            <a:chOff x="144750" y="109675"/>
            <a:chExt cx="8850375" cy="4919100"/>
          </a:xfrm>
        </p:grpSpPr>
        <p:grpSp>
          <p:nvGrpSpPr>
            <p:cNvPr id="450" name="Google Shape;450;p30"/>
            <p:cNvGrpSpPr/>
            <p:nvPr/>
          </p:nvGrpSpPr>
          <p:grpSpPr>
            <a:xfrm>
              <a:off x="147825" y="109675"/>
              <a:ext cx="8847300" cy="998424"/>
              <a:chOff x="147825" y="109675"/>
              <a:chExt cx="8847300" cy="1737900"/>
            </a:xfrm>
          </p:grpSpPr>
          <p:cxnSp>
            <p:nvCxnSpPr>
              <p:cNvPr id="451" name="Google Shape;451;p30"/>
              <p:cNvCxnSpPr/>
              <p:nvPr/>
            </p:nvCxnSpPr>
            <p:spPr>
              <a:xfrm>
                <a:off x="148025" y="109675"/>
                <a:ext cx="0" cy="1737900"/>
              </a:xfrm>
              <a:prstGeom prst="straightConnector1">
                <a:avLst/>
              </a:prstGeom>
              <a:noFill/>
              <a:ln cap="flat" cmpd="sng" w="9525">
                <a:solidFill>
                  <a:schemeClr val="dk2"/>
                </a:solidFill>
                <a:prstDash val="solid"/>
                <a:round/>
                <a:headEnd len="med" w="med" type="none"/>
                <a:tailEnd len="med" w="med" type="none"/>
              </a:ln>
            </p:spPr>
          </p:cxnSp>
          <p:cxnSp>
            <p:nvCxnSpPr>
              <p:cNvPr id="452" name="Google Shape;452;p30"/>
              <p:cNvCxnSpPr/>
              <p:nvPr/>
            </p:nvCxnSpPr>
            <p:spPr>
              <a:xfrm>
                <a:off x="8995050" y="109675"/>
                <a:ext cx="0" cy="1737900"/>
              </a:xfrm>
              <a:prstGeom prst="straightConnector1">
                <a:avLst/>
              </a:prstGeom>
              <a:noFill/>
              <a:ln cap="flat" cmpd="sng" w="9525">
                <a:solidFill>
                  <a:schemeClr val="dk2"/>
                </a:solidFill>
                <a:prstDash val="solid"/>
                <a:round/>
                <a:headEnd len="med" w="med" type="none"/>
                <a:tailEnd len="med" w="med" type="none"/>
              </a:ln>
            </p:spPr>
          </p:cxnSp>
          <p:cxnSp>
            <p:nvCxnSpPr>
              <p:cNvPr id="453" name="Google Shape;453;p30"/>
              <p:cNvCxnSpPr/>
              <p:nvPr/>
            </p:nvCxnSpPr>
            <p:spPr>
              <a:xfrm rot="10800000">
                <a:off x="147825" y="117987"/>
                <a:ext cx="8847300" cy="0"/>
              </a:xfrm>
              <a:prstGeom prst="straightConnector1">
                <a:avLst/>
              </a:prstGeom>
              <a:noFill/>
              <a:ln cap="flat" cmpd="sng" w="9525">
                <a:solidFill>
                  <a:schemeClr val="dk2"/>
                </a:solidFill>
                <a:prstDash val="solid"/>
                <a:round/>
                <a:headEnd len="med" w="med" type="none"/>
                <a:tailEnd len="med" w="med" type="none"/>
              </a:ln>
            </p:spPr>
          </p:cxnSp>
        </p:grpSp>
        <p:grpSp>
          <p:nvGrpSpPr>
            <p:cNvPr id="454" name="Google Shape;454;p30"/>
            <p:cNvGrpSpPr/>
            <p:nvPr/>
          </p:nvGrpSpPr>
          <p:grpSpPr>
            <a:xfrm>
              <a:off x="144750" y="1108164"/>
              <a:ext cx="8850300" cy="3920611"/>
              <a:chOff x="144750" y="1835400"/>
              <a:chExt cx="8850300" cy="3193200"/>
            </a:xfrm>
          </p:grpSpPr>
          <p:cxnSp>
            <p:nvCxnSpPr>
              <p:cNvPr id="455" name="Google Shape;455;p30"/>
              <p:cNvCxnSpPr/>
              <p:nvPr/>
            </p:nvCxnSpPr>
            <p:spPr>
              <a:xfrm rot="10800000">
                <a:off x="8994900"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56" name="Google Shape;456;p30"/>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57" name="Google Shape;457;p30"/>
              <p:cNvCxnSpPr/>
              <p:nvPr/>
            </p:nvCxnSpPr>
            <p:spPr>
              <a:xfrm>
                <a:off x="144750" y="5024830"/>
                <a:ext cx="8850300" cy="0"/>
              </a:xfrm>
              <a:prstGeom prst="straightConnector1">
                <a:avLst/>
              </a:prstGeom>
              <a:noFill/>
              <a:ln cap="flat" cmpd="sng" w="9525">
                <a:solidFill>
                  <a:schemeClr val="accent1"/>
                </a:solidFill>
                <a:prstDash val="solid"/>
                <a:round/>
                <a:headEnd len="med" w="med" type="none"/>
                <a:tailEnd len="med" w="med" type="none"/>
              </a:ln>
            </p:spPr>
          </p:cxnSp>
        </p:grpSp>
      </p:grpSp>
      <p:sp>
        <p:nvSpPr>
          <p:cNvPr id="458" name="Google Shape;458;p30"/>
          <p:cNvSpPr/>
          <p:nvPr/>
        </p:nvSpPr>
        <p:spPr>
          <a:xfrm>
            <a:off x="8608329" y="4635625"/>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459" name="Shape 459"/>
        <p:cNvGrpSpPr/>
        <p:nvPr/>
      </p:nvGrpSpPr>
      <p:grpSpPr>
        <a:xfrm>
          <a:off x="0" y="0"/>
          <a:ext cx="0" cy="0"/>
          <a:chOff x="0" y="0"/>
          <a:chExt cx="0" cy="0"/>
        </a:xfrm>
      </p:grpSpPr>
      <p:pic>
        <p:nvPicPr>
          <p:cNvPr id="460" name="Google Shape;460;p31"/>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461" name="Google Shape;461;p31"/>
          <p:cNvPicPr preferRelativeResize="0"/>
          <p:nvPr/>
        </p:nvPicPr>
        <p:blipFill rotWithShape="1">
          <a:blip r:embed="rId3">
            <a:alphaModFix/>
          </a:blip>
          <a:srcRect b="0" l="0" r="89" t="0"/>
          <a:stretch/>
        </p:blipFill>
        <p:spPr>
          <a:xfrm flipH="1" rot="5400000">
            <a:off x="5441862" y="1440962"/>
            <a:ext cx="5144975" cy="2263050"/>
          </a:xfrm>
          <a:prstGeom prst="rect">
            <a:avLst/>
          </a:prstGeom>
          <a:noFill/>
          <a:ln>
            <a:noFill/>
          </a:ln>
        </p:spPr>
      </p:pic>
      <p:sp>
        <p:nvSpPr>
          <p:cNvPr id="462" name="Google Shape;462;p31"/>
          <p:cNvSpPr/>
          <p:nvPr/>
        </p:nvSpPr>
        <p:spPr>
          <a:xfrm flipH="1">
            <a:off x="147229" y="4637110"/>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463" name="Google Shape;463;p31"/>
          <p:cNvGrpSpPr/>
          <p:nvPr/>
        </p:nvGrpSpPr>
        <p:grpSpPr>
          <a:xfrm>
            <a:off x="143091" y="104701"/>
            <a:ext cx="8856203" cy="4921799"/>
            <a:chOff x="143091" y="104701"/>
            <a:chExt cx="8856203" cy="4921799"/>
          </a:xfrm>
        </p:grpSpPr>
        <p:grpSp>
          <p:nvGrpSpPr>
            <p:cNvPr id="464" name="Google Shape;464;p31"/>
            <p:cNvGrpSpPr/>
            <p:nvPr/>
          </p:nvGrpSpPr>
          <p:grpSpPr>
            <a:xfrm flipH="1" rot="5400000">
              <a:off x="1053962" y="-803483"/>
              <a:ext cx="4919112" cy="6740853"/>
              <a:chOff x="142957" y="1835400"/>
              <a:chExt cx="8852100" cy="3193204"/>
            </a:xfrm>
          </p:grpSpPr>
          <p:cxnSp>
            <p:nvCxnSpPr>
              <p:cNvPr id="465" name="Google Shape;465;p31"/>
              <p:cNvCxnSpPr/>
              <p:nvPr/>
            </p:nvCxnSpPr>
            <p:spPr>
              <a:xfrm rot="10800000">
                <a:off x="8990896"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66" name="Google Shape;466;p31"/>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67" name="Google Shape;467;p31"/>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468" name="Google Shape;468;p31"/>
            <p:cNvGrpSpPr/>
            <p:nvPr/>
          </p:nvGrpSpPr>
          <p:grpSpPr>
            <a:xfrm flipH="1" rot="5400000">
              <a:off x="5481528" y="1506034"/>
              <a:ext cx="4919099" cy="2116432"/>
              <a:chOff x="147825" y="9188"/>
              <a:chExt cx="8847300" cy="1837500"/>
            </a:xfrm>
          </p:grpSpPr>
          <p:cxnSp>
            <p:nvCxnSpPr>
              <p:cNvPr id="469" name="Google Shape;469;p31"/>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470" name="Google Shape;470;p31"/>
              <p:cNvCxnSpPr/>
              <p:nvPr/>
            </p:nvCxnSpPr>
            <p:spPr>
              <a:xfrm>
                <a:off x="8986484"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471" name="Google Shape;471;p31"/>
              <p:cNvCxnSpPr/>
              <p:nvPr/>
            </p:nvCxnSpPr>
            <p:spPr>
              <a:xfrm rot="10800000">
                <a:off x="147825" y="13213"/>
                <a:ext cx="8847300" cy="0"/>
              </a:xfrm>
              <a:prstGeom prst="straightConnector1">
                <a:avLst/>
              </a:prstGeom>
              <a:noFill/>
              <a:ln cap="flat" cmpd="sng" w="9525">
                <a:solidFill>
                  <a:schemeClr val="dk2"/>
                </a:solidFill>
                <a:prstDash val="solid"/>
                <a:round/>
                <a:headEnd len="med" w="med" type="none"/>
                <a:tailEnd len="med" w="med" type="none"/>
              </a:ln>
            </p:spPr>
          </p:cxn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472" name="Shape 472"/>
        <p:cNvGrpSpPr/>
        <p:nvPr/>
      </p:nvGrpSpPr>
      <p:grpSpPr>
        <a:xfrm>
          <a:off x="0" y="0"/>
          <a:ext cx="0" cy="0"/>
          <a:chOff x="0" y="0"/>
          <a:chExt cx="0" cy="0"/>
        </a:xfrm>
      </p:grpSpPr>
      <p:pic>
        <p:nvPicPr>
          <p:cNvPr id="473" name="Google Shape;473;p32"/>
          <p:cNvPicPr preferRelativeResize="0"/>
          <p:nvPr/>
        </p:nvPicPr>
        <p:blipFill rotWithShape="1">
          <a:blip r:embed="rId2">
            <a:alphaModFix/>
          </a:blip>
          <a:srcRect b="0" l="139" r="0" t="0"/>
          <a:stretch/>
        </p:blipFill>
        <p:spPr>
          <a:xfrm>
            <a:off x="0" y="2225"/>
            <a:ext cx="9144003" cy="5143500"/>
          </a:xfrm>
          <a:prstGeom prst="rect">
            <a:avLst/>
          </a:prstGeom>
          <a:noFill/>
          <a:ln>
            <a:noFill/>
          </a:ln>
        </p:spPr>
      </p:pic>
      <p:pic>
        <p:nvPicPr>
          <p:cNvPr id="474" name="Google Shape;474;p32"/>
          <p:cNvPicPr preferRelativeResize="0"/>
          <p:nvPr/>
        </p:nvPicPr>
        <p:blipFill rotWithShape="1">
          <a:blip r:embed="rId3">
            <a:alphaModFix/>
          </a:blip>
          <a:srcRect b="0" l="0" r="89" t="0"/>
          <a:stretch/>
        </p:blipFill>
        <p:spPr>
          <a:xfrm rot="-5400000">
            <a:off x="-1443963" y="1441587"/>
            <a:ext cx="5144975" cy="2261800"/>
          </a:xfrm>
          <a:prstGeom prst="rect">
            <a:avLst/>
          </a:prstGeom>
          <a:noFill/>
          <a:ln>
            <a:noFill/>
          </a:ln>
        </p:spPr>
      </p:pic>
      <p:sp>
        <p:nvSpPr>
          <p:cNvPr id="475" name="Google Shape;475;p32"/>
          <p:cNvSpPr/>
          <p:nvPr/>
        </p:nvSpPr>
        <p:spPr>
          <a:xfrm>
            <a:off x="8608307" y="107410"/>
            <a:ext cx="386700" cy="386700"/>
          </a:xfrm>
          <a:prstGeom prst="rect">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grpSp>
        <p:nvGrpSpPr>
          <p:cNvPr id="476" name="Google Shape;476;p32"/>
          <p:cNvGrpSpPr/>
          <p:nvPr/>
        </p:nvGrpSpPr>
        <p:grpSpPr>
          <a:xfrm>
            <a:off x="142942" y="104701"/>
            <a:ext cx="8856203" cy="4921799"/>
            <a:chOff x="142942" y="104701"/>
            <a:chExt cx="8856203" cy="4921799"/>
          </a:xfrm>
        </p:grpSpPr>
        <p:grpSp>
          <p:nvGrpSpPr>
            <p:cNvPr id="477" name="Google Shape;477;p32"/>
            <p:cNvGrpSpPr/>
            <p:nvPr/>
          </p:nvGrpSpPr>
          <p:grpSpPr>
            <a:xfrm rot="-5400000">
              <a:off x="3169162" y="-803483"/>
              <a:ext cx="4919112" cy="6740853"/>
              <a:chOff x="142957" y="1835400"/>
              <a:chExt cx="8852100" cy="3193204"/>
            </a:xfrm>
          </p:grpSpPr>
          <p:cxnSp>
            <p:nvCxnSpPr>
              <p:cNvPr id="478" name="Google Shape;478;p32"/>
              <p:cNvCxnSpPr/>
              <p:nvPr/>
            </p:nvCxnSpPr>
            <p:spPr>
              <a:xfrm rot="10800000">
                <a:off x="8990896" y="1835404"/>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79" name="Google Shape;479;p32"/>
              <p:cNvCxnSpPr/>
              <p:nvPr/>
            </p:nvCxnSpPr>
            <p:spPr>
              <a:xfrm rot="10800000">
                <a:off x="147875" y="1835400"/>
                <a:ext cx="0" cy="3193200"/>
              </a:xfrm>
              <a:prstGeom prst="straightConnector1">
                <a:avLst/>
              </a:prstGeom>
              <a:noFill/>
              <a:ln cap="flat" cmpd="sng" w="9525">
                <a:solidFill>
                  <a:schemeClr val="accent1"/>
                </a:solidFill>
                <a:prstDash val="solid"/>
                <a:round/>
                <a:headEnd len="med" w="med" type="none"/>
                <a:tailEnd len="med" w="med" type="none"/>
              </a:ln>
            </p:spPr>
          </p:cxnSp>
          <p:cxnSp>
            <p:nvCxnSpPr>
              <p:cNvPr id="480" name="Google Shape;480;p32"/>
              <p:cNvCxnSpPr/>
              <p:nvPr/>
            </p:nvCxnSpPr>
            <p:spPr>
              <a:xfrm>
                <a:off x="142957" y="5026963"/>
                <a:ext cx="8852100" cy="0"/>
              </a:xfrm>
              <a:prstGeom prst="straightConnector1">
                <a:avLst/>
              </a:prstGeom>
              <a:noFill/>
              <a:ln cap="flat" cmpd="sng" w="9525">
                <a:solidFill>
                  <a:schemeClr val="accent1"/>
                </a:solidFill>
                <a:prstDash val="solid"/>
                <a:round/>
                <a:headEnd len="med" w="med" type="none"/>
                <a:tailEnd len="med" w="med" type="none"/>
              </a:ln>
            </p:spPr>
          </p:cxnSp>
        </p:grpSp>
        <p:grpSp>
          <p:nvGrpSpPr>
            <p:cNvPr id="481" name="Google Shape;481;p32"/>
            <p:cNvGrpSpPr/>
            <p:nvPr/>
          </p:nvGrpSpPr>
          <p:grpSpPr>
            <a:xfrm rot="-5400000">
              <a:off x="-1258391" y="1506034"/>
              <a:ext cx="4919099" cy="2116433"/>
              <a:chOff x="147825" y="9188"/>
              <a:chExt cx="8847300" cy="1837500"/>
            </a:xfrm>
          </p:grpSpPr>
          <p:cxnSp>
            <p:nvCxnSpPr>
              <p:cNvPr id="482" name="Google Shape;482;p32"/>
              <p:cNvCxnSpPr/>
              <p:nvPr/>
            </p:nvCxnSpPr>
            <p:spPr>
              <a:xfrm>
                <a:off x="148025"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483" name="Google Shape;483;p32"/>
              <p:cNvCxnSpPr/>
              <p:nvPr/>
            </p:nvCxnSpPr>
            <p:spPr>
              <a:xfrm>
                <a:off x="8986484" y="9188"/>
                <a:ext cx="0" cy="1837500"/>
              </a:xfrm>
              <a:prstGeom prst="straightConnector1">
                <a:avLst/>
              </a:prstGeom>
              <a:noFill/>
              <a:ln cap="flat" cmpd="sng" w="9525">
                <a:solidFill>
                  <a:schemeClr val="dk2"/>
                </a:solidFill>
                <a:prstDash val="solid"/>
                <a:round/>
                <a:headEnd len="med" w="med" type="none"/>
                <a:tailEnd len="med" w="med" type="none"/>
              </a:ln>
            </p:spPr>
          </p:cxnSp>
          <p:cxnSp>
            <p:nvCxnSpPr>
              <p:cNvPr id="484" name="Google Shape;484;p32"/>
              <p:cNvCxnSpPr/>
              <p:nvPr/>
            </p:nvCxnSpPr>
            <p:spPr>
              <a:xfrm rot="10800000">
                <a:off x="147825" y="12172"/>
                <a:ext cx="8847300" cy="0"/>
              </a:xfrm>
              <a:prstGeom prst="straightConnector1">
                <a:avLst/>
              </a:prstGeom>
              <a:noFill/>
              <a:ln cap="flat" cmpd="sng" w="9525">
                <a:solidFill>
                  <a:schemeClr val="dk2"/>
                </a:solidFill>
                <a:prstDash val="solid"/>
                <a:round/>
                <a:headEnd len="med" w="med" type="none"/>
                <a:tailEnd len="med" w="med" type="none"/>
              </a:ln>
            </p:spPr>
          </p:cxnSp>
        </p:gr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Lexend Black"/>
              <a:buNone/>
              <a:defRPr sz="3000">
                <a:solidFill>
                  <a:schemeClr val="dk1"/>
                </a:solidFill>
                <a:latin typeface="Lexend Black"/>
                <a:ea typeface="Lexend Black"/>
                <a:cs typeface="Lexend Black"/>
                <a:sym typeface="Lexend Black"/>
              </a:defRPr>
            </a:lvl1pPr>
            <a:lvl2pPr lvl="1" rtl="0">
              <a:spcBef>
                <a:spcPts val="0"/>
              </a:spcBef>
              <a:spcAft>
                <a:spcPts val="0"/>
              </a:spcAft>
              <a:buClr>
                <a:schemeClr val="dk1"/>
              </a:buClr>
              <a:buSzPts val="3000"/>
              <a:buFont typeface="Lexend Black"/>
              <a:buNone/>
              <a:defRPr sz="3000">
                <a:solidFill>
                  <a:schemeClr val="dk1"/>
                </a:solidFill>
                <a:latin typeface="Lexend Black"/>
                <a:ea typeface="Lexend Black"/>
                <a:cs typeface="Lexend Black"/>
                <a:sym typeface="Lexend Black"/>
              </a:defRPr>
            </a:lvl2pPr>
            <a:lvl3pPr lvl="2" rtl="0">
              <a:spcBef>
                <a:spcPts val="0"/>
              </a:spcBef>
              <a:spcAft>
                <a:spcPts val="0"/>
              </a:spcAft>
              <a:buClr>
                <a:schemeClr val="dk1"/>
              </a:buClr>
              <a:buSzPts val="3000"/>
              <a:buFont typeface="Lexend Black"/>
              <a:buNone/>
              <a:defRPr sz="3000">
                <a:solidFill>
                  <a:schemeClr val="dk1"/>
                </a:solidFill>
                <a:latin typeface="Lexend Black"/>
                <a:ea typeface="Lexend Black"/>
                <a:cs typeface="Lexend Black"/>
                <a:sym typeface="Lexend Black"/>
              </a:defRPr>
            </a:lvl3pPr>
            <a:lvl4pPr lvl="3" rtl="0">
              <a:spcBef>
                <a:spcPts val="0"/>
              </a:spcBef>
              <a:spcAft>
                <a:spcPts val="0"/>
              </a:spcAft>
              <a:buClr>
                <a:schemeClr val="dk1"/>
              </a:buClr>
              <a:buSzPts val="3000"/>
              <a:buFont typeface="Lexend Black"/>
              <a:buNone/>
              <a:defRPr sz="3000">
                <a:solidFill>
                  <a:schemeClr val="dk1"/>
                </a:solidFill>
                <a:latin typeface="Lexend Black"/>
                <a:ea typeface="Lexend Black"/>
                <a:cs typeface="Lexend Black"/>
                <a:sym typeface="Lexend Black"/>
              </a:defRPr>
            </a:lvl4pPr>
            <a:lvl5pPr lvl="4" rtl="0">
              <a:spcBef>
                <a:spcPts val="0"/>
              </a:spcBef>
              <a:spcAft>
                <a:spcPts val="0"/>
              </a:spcAft>
              <a:buClr>
                <a:schemeClr val="dk1"/>
              </a:buClr>
              <a:buSzPts val="3000"/>
              <a:buFont typeface="Lexend Black"/>
              <a:buNone/>
              <a:defRPr sz="3000">
                <a:solidFill>
                  <a:schemeClr val="dk1"/>
                </a:solidFill>
                <a:latin typeface="Lexend Black"/>
                <a:ea typeface="Lexend Black"/>
                <a:cs typeface="Lexend Black"/>
                <a:sym typeface="Lexend Black"/>
              </a:defRPr>
            </a:lvl5pPr>
            <a:lvl6pPr lvl="5" rtl="0">
              <a:spcBef>
                <a:spcPts val="0"/>
              </a:spcBef>
              <a:spcAft>
                <a:spcPts val="0"/>
              </a:spcAft>
              <a:buClr>
                <a:schemeClr val="dk1"/>
              </a:buClr>
              <a:buSzPts val="3000"/>
              <a:buFont typeface="Lexend Black"/>
              <a:buNone/>
              <a:defRPr sz="3000">
                <a:solidFill>
                  <a:schemeClr val="dk1"/>
                </a:solidFill>
                <a:latin typeface="Lexend Black"/>
                <a:ea typeface="Lexend Black"/>
                <a:cs typeface="Lexend Black"/>
                <a:sym typeface="Lexend Black"/>
              </a:defRPr>
            </a:lvl6pPr>
            <a:lvl7pPr lvl="6" rtl="0">
              <a:spcBef>
                <a:spcPts val="0"/>
              </a:spcBef>
              <a:spcAft>
                <a:spcPts val="0"/>
              </a:spcAft>
              <a:buClr>
                <a:schemeClr val="dk1"/>
              </a:buClr>
              <a:buSzPts val="3000"/>
              <a:buFont typeface="Lexend Black"/>
              <a:buNone/>
              <a:defRPr sz="3000">
                <a:solidFill>
                  <a:schemeClr val="dk1"/>
                </a:solidFill>
                <a:latin typeface="Lexend Black"/>
                <a:ea typeface="Lexend Black"/>
                <a:cs typeface="Lexend Black"/>
                <a:sym typeface="Lexend Black"/>
              </a:defRPr>
            </a:lvl7pPr>
            <a:lvl8pPr lvl="7" rtl="0">
              <a:spcBef>
                <a:spcPts val="0"/>
              </a:spcBef>
              <a:spcAft>
                <a:spcPts val="0"/>
              </a:spcAft>
              <a:buClr>
                <a:schemeClr val="dk1"/>
              </a:buClr>
              <a:buSzPts val="3000"/>
              <a:buFont typeface="Lexend Black"/>
              <a:buNone/>
              <a:defRPr sz="3000">
                <a:solidFill>
                  <a:schemeClr val="dk1"/>
                </a:solidFill>
                <a:latin typeface="Lexend Black"/>
                <a:ea typeface="Lexend Black"/>
                <a:cs typeface="Lexend Black"/>
                <a:sym typeface="Lexend Black"/>
              </a:defRPr>
            </a:lvl8pPr>
            <a:lvl9pPr lvl="8" rtl="0">
              <a:spcBef>
                <a:spcPts val="0"/>
              </a:spcBef>
              <a:spcAft>
                <a:spcPts val="0"/>
              </a:spcAft>
              <a:buClr>
                <a:schemeClr val="dk1"/>
              </a:buClr>
              <a:buSzPts val="3000"/>
              <a:buFont typeface="Lexend Black"/>
              <a:buNone/>
              <a:defRPr sz="3000">
                <a:solidFill>
                  <a:schemeClr val="dk1"/>
                </a:solidFill>
                <a:latin typeface="Lexend Black"/>
                <a:ea typeface="Lexend Black"/>
                <a:cs typeface="Lexend Black"/>
                <a:sym typeface="Lexend Black"/>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1pPr>
            <a:lvl2pPr indent="-304800" lvl="1" marL="9144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2pPr>
            <a:lvl3pPr indent="-304800" lvl="2" marL="13716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3pPr>
            <a:lvl4pPr indent="-304800" lvl="3" marL="18288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4pPr>
            <a:lvl5pPr indent="-304800" lvl="4" marL="22860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5pPr>
            <a:lvl6pPr indent="-304800" lvl="5" marL="27432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6pPr>
            <a:lvl7pPr indent="-304800" lvl="6" marL="32004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7pPr>
            <a:lvl8pPr indent="-304800" lvl="7" marL="36576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8pPr>
            <a:lvl9pPr indent="-304800" lvl="8" marL="41148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33"/>
          <p:cNvSpPr txBox="1"/>
          <p:nvPr>
            <p:ph type="ctrTitle"/>
          </p:nvPr>
        </p:nvSpPr>
        <p:spPr>
          <a:xfrm>
            <a:off x="813750" y="2052500"/>
            <a:ext cx="8245500" cy="63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800"/>
              <a:t>Enforcing Semantic Consistency for Cross Corpus Emotion Prediction Using Adversarial Discrepancy Learning in Emotion</a:t>
            </a:r>
            <a:endParaRPr sz="1800"/>
          </a:p>
        </p:txBody>
      </p:sp>
      <p:sp>
        <p:nvSpPr>
          <p:cNvPr id="490" name="Google Shape;490;p33"/>
          <p:cNvSpPr txBox="1"/>
          <p:nvPr>
            <p:ph idx="1" type="subTitle"/>
          </p:nvPr>
        </p:nvSpPr>
        <p:spPr>
          <a:xfrm>
            <a:off x="903050" y="2629900"/>
            <a:ext cx="7820700" cy="68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t>Chun-Min Chang, Gao-Yi Chao, Chi-Chun Lee</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IEEE Transactions on Affective Computing, vol. 14, no. 2, pp. 1098-1109, 1 April-June 2023, doi: 10.1109/TAFFC.2021.3111110</a:t>
            </a:r>
            <a:endParaRPr sz="1200"/>
          </a:p>
        </p:txBody>
      </p:sp>
      <p:pic>
        <p:nvPicPr>
          <p:cNvPr id="491" name="Google Shape;491;p33"/>
          <p:cNvPicPr preferRelativeResize="0"/>
          <p:nvPr/>
        </p:nvPicPr>
        <p:blipFill>
          <a:blip r:embed="rId3">
            <a:alphaModFix/>
          </a:blip>
          <a:stretch>
            <a:fillRect/>
          </a:stretch>
        </p:blipFill>
        <p:spPr>
          <a:xfrm>
            <a:off x="903050" y="3794675"/>
            <a:ext cx="1159200" cy="10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34"/>
          <p:cNvSpPr txBox="1"/>
          <p:nvPr>
            <p:ph type="title"/>
          </p:nvPr>
        </p:nvSpPr>
        <p:spPr>
          <a:xfrm>
            <a:off x="1941200" y="2076663"/>
            <a:ext cx="5067600" cy="15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Introduction</a:t>
            </a:r>
            <a:endParaRPr/>
          </a:p>
        </p:txBody>
      </p:sp>
      <p:sp>
        <p:nvSpPr>
          <p:cNvPr id="497" name="Google Shape;497;p34"/>
          <p:cNvSpPr txBox="1"/>
          <p:nvPr>
            <p:ph idx="2" type="title"/>
          </p:nvPr>
        </p:nvSpPr>
        <p:spPr>
          <a:xfrm>
            <a:off x="1941200" y="1224188"/>
            <a:ext cx="50676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pic>
        <p:nvPicPr>
          <p:cNvPr id="498" name="Google Shape;498;p34"/>
          <p:cNvPicPr preferRelativeResize="0"/>
          <p:nvPr/>
        </p:nvPicPr>
        <p:blipFill>
          <a:blip r:embed="rId3">
            <a:alphaModFix/>
          </a:blip>
          <a:stretch>
            <a:fillRect/>
          </a:stretch>
        </p:blipFill>
        <p:spPr>
          <a:xfrm>
            <a:off x="2040050" y="3797582"/>
            <a:ext cx="1159200" cy="10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Introduction</a:t>
            </a:r>
            <a:endParaRPr sz="2600"/>
          </a:p>
          <a:p>
            <a:pPr indent="0" lvl="0" marL="0" rtl="0" algn="l">
              <a:spcBef>
                <a:spcPts val="0"/>
              </a:spcBef>
              <a:spcAft>
                <a:spcPts val="0"/>
              </a:spcAft>
              <a:buNone/>
            </a:pPr>
            <a:r>
              <a:t/>
            </a:r>
            <a:endParaRPr sz="2600"/>
          </a:p>
        </p:txBody>
      </p:sp>
      <p:sp>
        <p:nvSpPr>
          <p:cNvPr id="504" name="Google Shape;504;p35"/>
          <p:cNvSpPr txBox="1"/>
          <p:nvPr>
            <p:ph idx="4294967295" type="subTitle"/>
          </p:nvPr>
        </p:nvSpPr>
        <p:spPr>
          <a:xfrm>
            <a:off x="720000" y="1017725"/>
            <a:ext cx="7863000" cy="38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Affective Computing Definition: </a:t>
            </a:r>
            <a:endParaRPr b="1" sz="1800"/>
          </a:p>
          <a:p>
            <a:pPr indent="0" lvl="0" marL="0" rtl="0" algn="l">
              <a:spcBef>
                <a:spcPts val="0"/>
              </a:spcBef>
              <a:spcAft>
                <a:spcPts val="0"/>
              </a:spcAft>
              <a:buNone/>
            </a:pPr>
            <a:r>
              <a:rPr lang="en" sz="1400"/>
              <a:t>The introduction emphasizes the concept of affective computing, defining it as a cognitive psychological process that links neuro-physiological activities to human traits such as motivation, thought, personality, and temperament through computational means. It underscores the role of commercial applications, like natural human-computer interfaces, healthcare, and marketing, in modeling individual behavior based on idiosyncratic factors.</a:t>
            </a:r>
            <a:endParaRPr sz="1400"/>
          </a:p>
          <a:p>
            <a:pPr indent="0" lvl="0" marL="0" rtl="0" algn="l">
              <a:spcBef>
                <a:spcPts val="0"/>
              </a:spcBef>
              <a:spcAft>
                <a:spcPts val="0"/>
              </a:spcAft>
              <a:buNone/>
            </a:pPr>
            <a:r>
              <a:t/>
            </a:r>
            <a:endParaRPr sz="1700"/>
          </a:p>
          <a:p>
            <a:pPr indent="0" lvl="0" marL="0" rtl="0" algn="l">
              <a:spcBef>
                <a:spcPts val="0"/>
              </a:spcBef>
              <a:spcAft>
                <a:spcPts val="0"/>
              </a:spcAft>
              <a:buNone/>
            </a:pPr>
            <a:r>
              <a:rPr b="1" lang="en" sz="1800"/>
              <a:t>Speech as a Rich Information Medium: </a:t>
            </a:r>
            <a:endParaRPr b="1" sz="1800"/>
          </a:p>
          <a:p>
            <a:pPr indent="0" lvl="0" marL="0" rtl="0" algn="l">
              <a:spcBef>
                <a:spcPts val="0"/>
              </a:spcBef>
              <a:spcAft>
                <a:spcPts val="0"/>
              </a:spcAft>
              <a:buNone/>
            </a:pPr>
            <a:r>
              <a:rPr lang="en" sz="1400"/>
              <a:t>The importance of speech as a rich and accessible medium for information exchange is highlighted. It discusses how speech, being the most information-rich and cost-effective form of communication, is employed in research, especially in speech emotion recognition (SER), and how it overcomes some challenges associated with other modalities.</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3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Introduction</a:t>
            </a:r>
            <a:endParaRPr sz="2600"/>
          </a:p>
          <a:p>
            <a:pPr indent="0" lvl="0" marL="0" rtl="0" algn="l">
              <a:spcBef>
                <a:spcPts val="0"/>
              </a:spcBef>
              <a:spcAft>
                <a:spcPts val="0"/>
              </a:spcAft>
              <a:buNone/>
            </a:pPr>
            <a:r>
              <a:t/>
            </a:r>
            <a:endParaRPr sz="2600"/>
          </a:p>
        </p:txBody>
      </p:sp>
      <p:sp>
        <p:nvSpPr>
          <p:cNvPr id="510" name="Google Shape;510;p36"/>
          <p:cNvSpPr txBox="1"/>
          <p:nvPr>
            <p:ph idx="4294967295" type="subTitle"/>
          </p:nvPr>
        </p:nvSpPr>
        <p:spPr>
          <a:xfrm>
            <a:off x="720000" y="1017725"/>
            <a:ext cx="7882200" cy="38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Challenges in Speech Emotion Recognition (SER):</a:t>
            </a:r>
            <a:endParaRPr b="1" sz="1800"/>
          </a:p>
          <a:p>
            <a:pPr indent="0" lvl="0" marL="0" rtl="0" algn="l">
              <a:spcBef>
                <a:spcPts val="0"/>
              </a:spcBef>
              <a:spcAft>
                <a:spcPts val="0"/>
              </a:spcAft>
              <a:buNone/>
            </a:pPr>
            <a:r>
              <a:rPr lang="en" sz="1400"/>
              <a:t>The difficulties in practical conditions for SER, citing context-dependency as a significant challenge. It explains how conventional approaches face issues due to mismatches between source and target data distributions, leading to the need for domain-adaptation methods to enhance robustness and accuracy in emotion prediction.</a:t>
            </a:r>
            <a:endParaRPr sz="1400"/>
          </a:p>
          <a:p>
            <a:pPr indent="0" lvl="0" marL="0" rtl="0" algn="l">
              <a:spcBef>
                <a:spcPts val="0"/>
              </a:spcBef>
              <a:spcAft>
                <a:spcPts val="0"/>
              </a:spcAft>
              <a:buNone/>
            </a:pPr>
            <a:r>
              <a:t/>
            </a:r>
            <a:endParaRPr sz="1700"/>
          </a:p>
          <a:p>
            <a:pPr indent="0" lvl="0" marL="0" rtl="0" algn="l">
              <a:spcBef>
                <a:spcPts val="0"/>
              </a:spcBef>
              <a:spcAft>
                <a:spcPts val="0"/>
              </a:spcAft>
              <a:buNone/>
            </a:pPr>
            <a:r>
              <a:rPr b="1" lang="en" sz="1800"/>
              <a:t>Domain Adaptation Techniques:</a:t>
            </a:r>
            <a:endParaRPr b="1" sz="1800"/>
          </a:p>
          <a:p>
            <a:pPr indent="0" lvl="0" marL="0" rtl="0" algn="l">
              <a:spcBef>
                <a:spcPts val="0"/>
              </a:spcBef>
              <a:spcAft>
                <a:spcPts val="0"/>
              </a:spcAft>
              <a:buNone/>
            </a:pPr>
            <a:r>
              <a:rPr lang="en" sz="1400"/>
              <a:t>The text introduces various domain-adaptation techniques proposed to address the challenges in SER. These include adversarial training, maximum mean discrepancy optimization, and methods involving deep neural networks, all aimed at aligning source and target data distributions to improve prediction accuracy in emotion recognition across different contexts.</a:t>
            </a:r>
            <a:endParaRPr sz="1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3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Introduction</a:t>
            </a:r>
            <a:endParaRPr sz="2600"/>
          </a:p>
          <a:p>
            <a:pPr indent="0" lvl="0" marL="0" rtl="0" algn="l">
              <a:spcBef>
                <a:spcPts val="0"/>
              </a:spcBef>
              <a:spcAft>
                <a:spcPts val="0"/>
              </a:spcAft>
              <a:buNone/>
            </a:pPr>
            <a:r>
              <a:t/>
            </a:r>
            <a:endParaRPr sz="2600"/>
          </a:p>
        </p:txBody>
      </p:sp>
      <p:sp>
        <p:nvSpPr>
          <p:cNvPr id="516" name="Google Shape;516;p37"/>
          <p:cNvSpPr txBox="1"/>
          <p:nvPr>
            <p:ph idx="4294967295" type="subTitle"/>
          </p:nvPr>
        </p:nvSpPr>
        <p:spPr>
          <a:xfrm>
            <a:off x="720000" y="1017725"/>
            <a:ext cx="7853700" cy="38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MRD Network and Research Goals:</a:t>
            </a:r>
            <a:endParaRPr b="1" sz="1800"/>
          </a:p>
          <a:p>
            <a:pPr indent="0" lvl="0" marL="0" rtl="0" algn="l">
              <a:spcBef>
                <a:spcPts val="0"/>
              </a:spcBef>
              <a:spcAft>
                <a:spcPts val="0"/>
              </a:spcAft>
              <a:buNone/>
            </a:pPr>
            <a:r>
              <a:rPr lang="en" sz="1400"/>
              <a:t>The Maximum Regression Discrepancy (MRD) network as a self-learning mechanism designed to mitigate emotional semantic distortion in speech. It outlines the goals of the research, including exploring the usability of the MRD network in different databases, comparing its performance with other methods, and extending the MRD structure to enhance emotion regression results. The paper's objective is to enforce semantic consistency for cross-corpus emotion prediction using an adversarial discrepancy mechanism.</a:t>
            </a:r>
            <a:endParaRPr sz="1400"/>
          </a:p>
          <a:p>
            <a:pPr indent="0" lvl="0" marL="457200" rtl="0" algn="l">
              <a:spcBef>
                <a:spcPts val="0"/>
              </a:spcBef>
              <a:spcAft>
                <a:spcPts val="0"/>
              </a:spcAft>
              <a:buNone/>
            </a:pPr>
            <a:r>
              <a:t/>
            </a:r>
            <a:endParaRPr sz="1400"/>
          </a:p>
          <a:p>
            <a:pPr indent="0" lvl="0" marL="0" rtl="0" algn="l">
              <a:spcBef>
                <a:spcPts val="0"/>
              </a:spcBef>
              <a:spcAft>
                <a:spcPts val="0"/>
              </a:spcAft>
              <a:buNone/>
            </a:pPr>
            <a:r>
              <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38"/>
          <p:cNvSpPr txBox="1"/>
          <p:nvPr>
            <p:ph type="title"/>
          </p:nvPr>
        </p:nvSpPr>
        <p:spPr>
          <a:xfrm>
            <a:off x="1941200" y="2076675"/>
            <a:ext cx="6793500" cy="15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Research</a:t>
            </a:r>
            <a:r>
              <a:rPr lang="en"/>
              <a:t> </a:t>
            </a:r>
            <a:r>
              <a:rPr lang="en"/>
              <a:t>Methodology</a:t>
            </a:r>
            <a:endParaRPr/>
          </a:p>
        </p:txBody>
      </p:sp>
      <p:sp>
        <p:nvSpPr>
          <p:cNvPr id="522" name="Google Shape;522;p38"/>
          <p:cNvSpPr txBox="1"/>
          <p:nvPr>
            <p:ph idx="2" type="title"/>
          </p:nvPr>
        </p:nvSpPr>
        <p:spPr>
          <a:xfrm>
            <a:off x="1941200" y="1224188"/>
            <a:ext cx="50676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pic>
        <p:nvPicPr>
          <p:cNvPr id="523" name="Google Shape;523;p38"/>
          <p:cNvPicPr preferRelativeResize="0"/>
          <p:nvPr/>
        </p:nvPicPr>
        <p:blipFill>
          <a:blip r:embed="rId3">
            <a:alphaModFix/>
          </a:blip>
          <a:stretch>
            <a:fillRect/>
          </a:stretch>
        </p:blipFill>
        <p:spPr>
          <a:xfrm>
            <a:off x="2040050" y="3797582"/>
            <a:ext cx="1159200" cy="10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39"/>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Emotion Databases</a:t>
            </a:r>
            <a:endParaRPr sz="2600"/>
          </a:p>
        </p:txBody>
      </p:sp>
      <p:sp>
        <p:nvSpPr>
          <p:cNvPr id="529" name="Google Shape;529;p39"/>
          <p:cNvSpPr txBox="1"/>
          <p:nvPr>
            <p:ph idx="4294967295" type="subTitle"/>
          </p:nvPr>
        </p:nvSpPr>
        <p:spPr>
          <a:xfrm>
            <a:off x="720000" y="1017725"/>
            <a:ext cx="8345400" cy="3866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Interactive Emotional Motion Capture(IEMOCAP)</a:t>
            </a:r>
            <a:endParaRPr sz="1800"/>
          </a:p>
          <a:p>
            <a:pPr indent="0" lvl="0" marL="45720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Multimodal Signal Processing-Improv(MSP-Improv)</a:t>
            </a:r>
            <a:endParaRPr sz="1800"/>
          </a:p>
          <a:p>
            <a:pPr indent="0" lvl="0" marL="45720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MSP-Podcast</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40"/>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Emotion Databases</a:t>
            </a:r>
            <a:endParaRPr sz="2600"/>
          </a:p>
        </p:txBody>
      </p:sp>
      <p:sp>
        <p:nvSpPr>
          <p:cNvPr id="535" name="Google Shape;535;p40"/>
          <p:cNvSpPr txBox="1"/>
          <p:nvPr>
            <p:ph idx="4294967295" type="subTitle"/>
          </p:nvPr>
        </p:nvSpPr>
        <p:spPr>
          <a:xfrm>
            <a:off x="720000" y="1017725"/>
            <a:ext cx="8345400" cy="3866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Interactive Emotional Motion Capture(IEMOCAP)</a:t>
            </a:r>
            <a:endParaRPr sz="1800"/>
          </a:p>
          <a:p>
            <a:pPr indent="0" lvl="0" marL="457200" rtl="0" algn="l">
              <a:spcBef>
                <a:spcPts val="0"/>
              </a:spcBef>
              <a:spcAft>
                <a:spcPts val="0"/>
              </a:spcAft>
              <a:buNone/>
            </a:pPr>
            <a:r>
              <a:t/>
            </a:r>
            <a:endParaRPr/>
          </a:p>
          <a:p>
            <a:pPr indent="-330200" lvl="1" marL="914400" rtl="0" algn="l">
              <a:spcBef>
                <a:spcPts val="0"/>
              </a:spcBef>
              <a:spcAft>
                <a:spcPts val="0"/>
              </a:spcAft>
              <a:buSzPts val="1600"/>
              <a:buChar char="○"/>
            </a:pPr>
            <a:r>
              <a:rPr lang="en" sz="1600"/>
              <a:t>Five dyadic sessions with 10 actors grouped in pairs to engage in dyadic face-to-face interactions.</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Actors were requested to perform scripted and spontaneous dialog interactions, collected by motion capture and audio/video data.</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Providing elicit natural multimodal emotion displayed by the actors.</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12 hours of data are segmented into 10039 utterances.</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Use dimensional representations(activation, valence, and dominance) for prediction.</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These attributes were annotated by at least two raters.</a:t>
            </a:r>
            <a:endParaRPr sz="1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41"/>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Emotion Databases</a:t>
            </a:r>
            <a:endParaRPr sz="2600"/>
          </a:p>
        </p:txBody>
      </p:sp>
      <p:sp>
        <p:nvSpPr>
          <p:cNvPr id="541" name="Google Shape;541;p41"/>
          <p:cNvSpPr txBox="1"/>
          <p:nvPr>
            <p:ph idx="4294967295" type="subTitle"/>
          </p:nvPr>
        </p:nvSpPr>
        <p:spPr>
          <a:xfrm>
            <a:off x="720000" y="1017725"/>
            <a:ext cx="8345400" cy="3866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Multimodal Signal Processing-Improv(MSP-Improv)</a:t>
            </a:r>
            <a:endParaRPr sz="1800"/>
          </a:p>
          <a:p>
            <a:pPr indent="0" lvl="0" marL="457200" rtl="0" algn="l">
              <a:spcBef>
                <a:spcPts val="0"/>
              </a:spcBef>
              <a:spcAft>
                <a:spcPts val="0"/>
              </a:spcAft>
              <a:buNone/>
            </a:pPr>
            <a:r>
              <a:t/>
            </a:r>
            <a:endParaRPr/>
          </a:p>
          <a:p>
            <a:pPr indent="-330200" lvl="1" marL="914400" rtl="0" algn="l">
              <a:spcBef>
                <a:spcPts val="0"/>
              </a:spcBef>
              <a:spcAft>
                <a:spcPts val="0"/>
              </a:spcAft>
              <a:buSzPts val="1600"/>
              <a:buChar char="○"/>
            </a:pPr>
            <a:r>
              <a:rPr lang="en" sz="1600"/>
              <a:t>Six predefined dyadic scenarios were designed to improvise the actors’ emotions and perform natural emotional behaviors and to control the emotional content. </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Every scenarios has a target sentence to allow the main actor to speak the sentences contextualized in emotional and neural contexts.</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Contain sentences during the improvisations and the natural interactions during breaks.</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At least five annotators</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8386 utterances</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42"/>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Emotion Databases</a:t>
            </a:r>
            <a:endParaRPr sz="2600"/>
          </a:p>
        </p:txBody>
      </p:sp>
      <p:sp>
        <p:nvSpPr>
          <p:cNvPr id="547" name="Google Shape;547;p42"/>
          <p:cNvSpPr txBox="1"/>
          <p:nvPr>
            <p:ph idx="4294967295" type="subTitle"/>
          </p:nvPr>
        </p:nvSpPr>
        <p:spPr>
          <a:xfrm>
            <a:off x="720000" y="1017725"/>
            <a:ext cx="8345400" cy="3866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MSP-Podcast</a:t>
            </a:r>
            <a:endParaRPr sz="1800"/>
          </a:p>
          <a:p>
            <a:pPr indent="0" lvl="0" marL="457200" rtl="0" algn="l">
              <a:spcBef>
                <a:spcPts val="0"/>
              </a:spcBef>
              <a:spcAft>
                <a:spcPts val="0"/>
              </a:spcAft>
              <a:buNone/>
            </a:pPr>
            <a:r>
              <a:t/>
            </a:r>
            <a:endParaRPr/>
          </a:p>
          <a:p>
            <a:pPr indent="-330200" lvl="1" marL="914400" rtl="0" algn="l">
              <a:spcBef>
                <a:spcPts val="0"/>
              </a:spcBef>
              <a:spcAft>
                <a:spcPts val="0"/>
              </a:spcAft>
              <a:buSzPts val="1600"/>
              <a:buChar char="○"/>
            </a:pPr>
            <a:r>
              <a:rPr lang="en" sz="1600"/>
              <a:t>An extensive speech collection database</a:t>
            </a:r>
            <a:endParaRPr sz="1600"/>
          </a:p>
          <a:p>
            <a:pPr indent="0" lvl="0" marL="457200" marR="0" rtl="0" algn="l">
              <a:lnSpc>
                <a:spcPct val="100000"/>
              </a:lnSpc>
              <a:spcBef>
                <a:spcPts val="0"/>
              </a:spcBef>
              <a:spcAft>
                <a:spcPts val="0"/>
              </a:spcAft>
              <a:buNone/>
            </a:pPr>
            <a:r>
              <a:t/>
            </a:r>
            <a:endParaRPr/>
          </a:p>
          <a:p>
            <a:pPr indent="-330200" lvl="1" marL="914400" rtl="0" algn="l">
              <a:spcBef>
                <a:spcPts val="0"/>
              </a:spcBef>
              <a:spcAft>
                <a:spcPts val="0"/>
              </a:spcAft>
              <a:buSzPts val="1600"/>
              <a:buChar char="○"/>
            </a:pPr>
            <a:r>
              <a:rPr lang="en" sz="1600"/>
              <a:t>Contains 33262 recordings with multiple speakers.</a:t>
            </a:r>
            <a:endParaRPr sz="1600"/>
          </a:p>
          <a:p>
            <a:pPr indent="0" lvl="0" marL="457200" marR="0" rtl="0" algn="l">
              <a:lnSpc>
                <a:spcPct val="100000"/>
              </a:lnSpc>
              <a:spcBef>
                <a:spcPts val="0"/>
              </a:spcBef>
              <a:spcAft>
                <a:spcPts val="0"/>
              </a:spcAft>
              <a:buNone/>
            </a:pPr>
            <a:r>
              <a:t/>
            </a:r>
            <a:endParaRPr/>
          </a:p>
          <a:p>
            <a:pPr indent="-330200" lvl="1" marL="914400" rtl="0" algn="l">
              <a:spcBef>
                <a:spcPts val="0"/>
              </a:spcBef>
              <a:spcAft>
                <a:spcPts val="0"/>
              </a:spcAft>
              <a:buSzPts val="1600"/>
              <a:buChar char="○"/>
            </a:pPr>
            <a:r>
              <a:rPr lang="en" sz="1600"/>
              <a:t>It has different conditions for larger numbers of speakers performing  spontaneous conversations expressing emotional behaviors.</a:t>
            </a:r>
            <a:endParaRPr sz="1600"/>
          </a:p>
          <a:p>
            <a:pPr indent="0" lvl="0" marL="457200" marR="0" rtl="0" algn="l">
              <a:lnSpc>
                <a:spcPct val="100000"/>
              </a:lnSpc>
              <a:spcBef>
                <a:spcPts val="0"/>
              </a:spcBef>
              <a:spcAft>
                <a:spcPts val="0"/>
              </a:spcAft>
              <a:buNone/>
            </a:pPr>
            <a:r>
              <a:t/>
            </a:r>
            <a:endParaRPr/>
          </a:p>
          <a:p>
            <a:pPr indent="-330200" lvl="1" marL="914400" rtl="0" algn="l">
              <a:spcBef>
                <a:spcPts val="0"/>
              </a:spcBef>
              <a:spcAft>
                <a:spcPts val="0"/>
              </a:spcAft>
              <a:buSzPts val="1600"/>
              <a:buChar char="○"/>
            </a:pPr>
            <a:r>
              <a:rPr lang="en" sz="1600"/>
              <a:t>At least five annotators</a:t>
            </a:r>
            <a:endParaRPr sz="1600"/>
          </a:p>
          <a:p>
            <a:pPr indent="0" lvl="0" marL="457200" marR="0" rtl="0" algn="l">
              <a:lnSpc>
                <a:spcPct val="100000"/>
              </a:lnSpc>
              <a:spcBef>
                <a:spcPts val="0"/>
              </a:spcBef>
              <a:spcAft>
                <a:spcPts val="0"/>
              </a:spcAft>
              <a:buNone/>
            </a:pPr>
            <a:r>
              <a:t/>
            </a:r>
            <a:endParaRPr/>
          </a:p>
          <a:p>
            <a:pPr indent="-330200" lvl="1" marL="914400" rtl="0" algn="l">
              <a:spcBef>
                <a:spcPts val="0"/>
              </a:spcBef>
              <a:spcAft>
                <a:spcPts val="0"/>
              </a:spcAft>
              <a:buSzPts val="1600"/>
              <a:buChar char="○"/>
            </a:pPr>
            <a:r>
              <a:rPr lang="en" sz="1600"/>
              <a:t>Two different setting:</a:t>
            </a:r>
            <a:endParaRPr sz="1600"/>
          </a:p>
          <a:p>
            <a:pPr indent="-330200" lvl="2" marL="1371600" rtl="0" algn="l">
              <a:spcBef>
                <a:spcPts val="0"/>
              </a:spcBef>
              <a:spcAft>
                <a:spcPts val="0"/>
              </a:spcAft>
              <a:buSzPts val="1600"/>
              <a:buChar char="■"/>
            </a:pPr>
            <a:r>
              <a:rPr lang="en" sz="1600"/>
              <a:t>POD</a:t>
            </a:r>
            <a:r>
              <a:rPr baseline="-25000" lang="en" sz="1600"/>
              <a:t>initial</a:t>
            </a:r>
            <a:r>
              <a:rPr lang="en" sz="1600"/>
              <a:t>: 19707, 4300, 9255 data</a:t>
            </a:r>
            <a:endParaRPr sz="1600"/>
          </a:p>
          <a:p>
            <a:pPr indent="-330200" lvl="2" marL="1371600" rtl="0" algn="l">
              <a:spcBef>
                <a:spcPts val="0"/>
              </a:spcBef>
              <a:spcAft>
                <a:spcPts val="0"/>
              </a:spcAft>
              <a:buSzPts val="1600"/>
              <a:buChar char="■"/>
            </a:pPr>
            <a:r>
              <a:rPr lang="en" sz="1600"/>
              <a:t>POD</a:t>
            </a:r>
            <a:r>
              <a:rPr baseline="-25000" lang="en" sz="1600"/>
              <a:t>adjusted</a:t>
            </a:r>
            <a:r>
              <a:rPr lang="en" sz="1600"/>
              <a:t>: 8084, 1844, 4201 data</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43"/>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Acoustic features</a:t>
            </a:r>
            <a:endParaRPr sz="2600"/>
          </a:p>
        </p:txBody>
      </p:sp>
      <p:sp>
        <p:nvSpPr>
          <p:cNvPr id="553" name="Google Shape;553;p43"/>
          <p:cNvSpPr txBox="1"/>
          <p:nvPr>
            <p:ph idx="4294967295" type="subTitle"/>
          </p:nvPr>
        </p:nvSpPr>
        <p:spPr>
          <a:xfrm>
            <a:off x="720000" y="1017725"/>
            <a:ext cx="8345400" cy="3866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OpenSMILE </a:t>
            </a:r>
            <a:r>
              <a:rPr lang="en" sz="1800"/>
              <a:t>toolkit</a:t>
            </a:r>
            <a:r>
              <a:rPr lang="en" sz="1800"/>
              <a:t> for acoustic features extracted from audiovisual emotion databases.</a:t>
            </a:r>
            <a:endParaRPr sz="1800"/>
          </a:p>
          <a:p>
            <a:pPr indent="0" lvl="0" marL="45720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INTERSPEECH 2010 Computational </a:t>
            </a:r>
            <a:r>
              <a:rPr lang="en" sz="1800"/>
              <a:t>Paralinguistics</a:t>
            </a:r>
            <a:r>
              <a:rPr lang="en" sz="1800"/>
              <a:t> Challenge(ComParE) feature set, which consists of spectral, prosody, energy, and voicing-related low-level </a:t>
            </a:r>
            <a:r>
              <a:rPr lang="en" sz="1800"/>
              <a:t>description</a:t>
            </a:r>
            <a:r>
              <a:rPr lang="en" sz="1800"/>
              <a:t>(LLDs).</a:t>
            </a:r>
            <a:endParaRPr sz="1800"/>
          </a:p>
          <a:p>
            <a:pPr indent="0" lvl="0" marL="45720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38 frame-level </a:t>
            </a:r>
            <a:r>
              <a:rPr lang="en" sz="1800"/>
              <a:t>descriptors</a:t>
            </a:r>
            <a:r>
              <a:rPr lang="en" sz="1800"/>
              <a:t>(MFCCs, pitch, jitters, etc)</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High-level </a:t>
            </a:r>
            <a:r>
              <a:rPr lang="en" sz="1800"/>
              <a:t>descriptors</a:t>
            </a:r>
            <a:r>
              <a:rPr lang="en" sz="1800"/>
              <a:t>(mean, standard deviation, skewness, etc) calculated from LLDs.</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44"/>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Maximum Regression Discrepancy Network</a:t>
            </a:r>
            <a:endParaRPr sz="2600"/>
          </a:p>
        </p:txBody>
      </p:sp>
      <p:sp>
        <p:nvSpPr>
          <p:cNvPr id="559" name="Google Shape;559;p44"/>
          <p:cNvSpPr txBox="1"/>
          <p:nvPr>
            <p:ph idx="4294967295" type="subTitle"/>
          </p:nvPr>
        </p:nvSpPr>
        <p:spPr>
          <a:xfrm>
            <a:off x="720000" y="1017725"/>
            <a:ext cx="8345400" cy="3866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Four steps of networks:</a:t>
            </a:r>
            <a:endParaRPr sz="1800"/>
          </a:p>
          <a:p>
            <a:pPr indent="-342900" lvl="1" marL="914400" rtl="0" algn="l">
              <a:spcBef>
                <a:spcPts val="0"/>
              </a:spcBef>
              <a:spcAft>
                <a:spcPts val="0"/>
              </a:spcAft>
              <a:buSzPts val="1800"/>
              <a:buChar char="○"/>
            </a:pPr>
            <a:r>
              <a:rPr lang="en" sz="1800"/>
              <a:t>Encoding</a:t>
            </a:r>
            <a:endParaRPr sz="1800"/>
          </a:p>
          <a:p>
            <a:pPr indent="-342900" lvl="1" marL="914400" rtl="0" algn="l">
              <a:spcBef>
                <a:spcPts val="0"/>
              </a:spcBef>
              <a:spcAft>
                <a:spcPts val="0"/>
              </a:spcAft>
              <a:buSzPts val="1800"/>
              <a:buChar char="○"/>
            </a:pPr>
            <a:r>
              <a:rPr lang="en" sz="1800"/>
              <a:t>Discrepancy maximum</a:t>
            </a:r>
            <a:endParaRPr sz="1800"/>
          </a:p>
          <a:p>
            <a:pPr indent="-342900" lvl="1" marL="914400" rtl="0" algn="l">
              <a:spcBef>
                <a:spcPts val="0"/>
              </a:spcBef>
              <a:spcAft>
                <a:spcPts val="0"/>
              </a:spcAft>
              <a:buSzPts val="1800"/>
              <a:buChar char="○"/>
            </a:pPr>
            <a:r>
              <a:rPr lang="en" sz="1800"/>
              <a:t>Discrepancy minimum</a:t>
            </a:r>
            <a:endParaRPr sz="1800"/>
          </a:p>
          <a:p>
            <a:pPr indent="-342900" lvl="1" marL="914400" rtl="0" algn="l">
              <a:spcBef>
                <a:spcPts val="0"/>
              </a:spcBef>
              <a:spcAft>
                <a:spcPts val="0"/>
              </a:spcAft>
              <a:buSzPts val="1800"/>
              <a:buChar char="○"/>
            </a:pPr>
            <a:r>
              <a:rPr lang="en" sz="1800"/>
              <a:t>Testing</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Labeled source domain data (</a:t>
            </a:r>
            <a:r>
              <a:rPr i="1" lang="en" sz="1800"/>
              <a:t>X</a:t>
            </a:r>
            <a:r>
              <a:rPr baseline="-25000" i="1" lang="en" sz="1800"/>
              <a:t>s</a:t>
            </a:r>
            <a:r>
              <a:rPr lang="en" sz="1800"/>
              <a:t>, </a:t>
            </a:r>
            <a:r>
              <a:rPr i="1" lang="en" sz="1800"/>
              <a:t>Y</a:t>
            </a:r>
            <a:r>
              <a:rPr baseline="-25000" i="1" lang="en" sz="1800"/>
              <a:t>s</a:t>
            </a:r>
            <a:r>
              <a:rPr lang="en" sz="1800"/>
              <a:t>)</a:t>
            </a:r>
            <a:endParaRPr sz="1800"/>
          </a:p>
          <a:p>
            <a:pPr indent="0" lvl="0" marL="45720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Unlabeled target domain data (</a:t>
            </a:r>
            <a:r>
              <a:rPr i="1" lang="en" sz="1800"/>
              <a:t>X</a:t>
            </a:r>
            <a:r>
              <a:rPr baseline="-25000" i="1" lang="en" sz="1800"/>
              <a:t>t</a:t>
            </a:r>
            <a:r>
              <a:rPr lang="en" sz="1800"/>
              <a:t>, </a:t>
            </a:r>
            <a:r>
              <a:rPr i="1" lang="en" sz="1800"/>
              <a:t>Y</a:t>
            </a:r>
            <a:r>
              <a:rPr baseline="-25000" i="1" lang="en" sz="1800"/>
              <a:t>t</a:t>
            </a:r>
            <a:r>
              <a:rPr lang="en" sz="1800"/>
              <a:t>)</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Network need to adjust the encoder </a:t>
            </a:r>
            <a:r>
              <a:rPr i="1" lang="en" sz="1800"/>
              <a:t>E</a:t>
            </a:r>
            <a:r>
              <a:rPr lang="en" sz="1800"/>
              <a:t> and to train two regressors </a:t>
            </a:r>
            <a:r>
              <a:rPr i="1" lang="en" sz="1800"/>
              <a:t>R</a:t>
            </a:r>
            <a:r>
              <a:rPr baseline="-25000" i="1" lang="en" sz="1800"/>
              <a:t>1</a:t>
            </a:r>
            <a:r>
              <a:rPr i="1" lang="en" sz="1800"/>
              <a:t> </a:t>
            </a:r>
            <a:r>
              <a:rPr lang="en" sz="1800"/>
              <a:t>and </a:t>
            </a:r>
            <a:r>
              <a:rPr i="1" lang="en" sz="1800"/>
              <a:t>R</a:t>
            </a:r>
            <a:r>
              <a:rPr baseline="-25000" i="1" lang="en" sz="1800"/>
              <a:t>2</a:t>
            </a:r>
            <a:r>
              <a:rPr lang="en" sz="1800"/>
              <a:t> are initialized differently.</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45"/>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Maximum Regression Discrepancy Network</a:t>
            </a:r>
            <a:endParaRPr sz="2600"/>
          </a:p>
        </p:txBody>
      </p:sp>
      <p:sp>
        <p:nvSpPr>
          <p:cNvPr id="565" name="Google Shape;565;p45"/>
          <p:cNvSpPr txBox="1"/>
          <p:nvPr>
            <p:ph idx="4294967295" type="subTitle"/>
          </p:nvPr>
        </p:nvSpPr>
        <p:spPr>
          <a:xfrm>
            <a:off x="720000" y="1017725"/>
            <a:ext cx="8345400" cy="3866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sz="2000"/>
              <a:t>Step 1 Encoding:</a:t>
            </a:r>
            <a:endParaRPr b="1" sz="2000"/>
          </a:p>
          <a:p>
            <a:pPr indent="0" lvl="0" marL="457200" rtl="0" algn="l">
              <a:spcBef>
                <a:spcPts val="0"/>
              </a:spcBef>
              <a:spcAft>
                <a:spcPts val="0"/>
              </a:spcAft>
              <a:buNone/>
            </a:pPr>
            <a:r>
              <a:t/>
            </a:r>
            <a:endParaRPr b="1"/>
          </a:p>
          <a:p>
            <a:pPr indent="-330200" lvl="1" marL="914400" rtl="0" algn="l">
              <a:spcBef>
                <a:spcPts val="0"/>
              </a:spcBef>
              <a:spcAft>
                <a:spcPts val="0"/>
              </a:spcAft>
              <a:buSzPts val="1600"/>
              <a:buChar char="○"/>
            </a:pPr>
            <a:r>
              <a:rPr lang="en" sz="1600"/>
              <a:t>Encoder </a:t>
            </a:r>
            <a:r>
              <a:rPr i="1" lang="en" sz="1600"/>
              <a:t>E</a:t>
            </a:r>
            <a:r>
              <a:rPr lang="en" sz="1600"/>
              <a:t>  is employed to train the embedding feature for </a:t>
            </a:r>
            <a:r>
              <a:rPr i="1" lang="en" sz="1600"/>
              <a:t>X</a:t>
            </a:r>
            <a:r>
              <a:rPr baseline="-25000" i="1" lang="en" sz="1600"/>
              <a:t>s</a:t>
            </a:r>
            <a:endParaRPr i="1"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Train </a:t>
            </a:r>
            <a:r>
              <a:rPr i="1" lang="en" sz="1600"/>
              <a:t>R</a:t>
            </a:r>
            <a:r>
              <a:rPr baseline="-25000" i="1" lang="en" sz="1600"/>
              <a:t>1</a:t>
            </a:r>
            <a:r>
              <a:rPr i="1" lang="en" sz="1600"/>
              <a:t> </a:t>
            </a:r>
            <a:r>
              <a:rPr lang="en" sz="1600"/>
              <a:t>and </a:t>
            </a:r>
            <a:r>
              <a:rPr i="1" lang="en" sz="1600"/>
              <a:t>R</a:t>
            </a:r>
            <a:r>
              <a:rPr baseline="-25000" i="1" lang="en" sz="1600"/>
              <a:t>2</a:t>
            </a:r>
            <a:r>
              <a:rPr lang="en" sz="1600"/>
              <a:t> to regress the emotional label separately.</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The encoder and two regressors derive semantic information from the source domain sample.</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Loss function:</a:t>
            </a:r>
            <a:endParaRPr sz="1600"/>
          </a:p>
          <a:p>
            <a:pPr indent="0" lvl="0" marL="914400" rtl="0" algn="l">
              <a:spcBef>
                <a:spcPts val="0"/>
              </a:spcBef>
              <a:spcAft>
                <a:spcPts val="0"/>
              </a:spcAft>
              <a:buNone/>
            </a:pPr>
            <a:r>
              <a:t/>
            </a:r>
            <a:endParaRPr sz="1600"/>
          </a:p>
          <a:p>
            <a:pPr indent="-330200" lvl="1" marL="914400" rtl="0" algn="l">
              <a:spcBef>
                <a:spcPts val="0"/>
              </a:spcBef>
              <a:spcAft>
                <a:spcPts val="0"/>
              </a:spcAft>
              <a:buSzPts val="1600"/>
              <a:buChar char="○"/>
            </a:pPr>
            <a:r>
              <a:rPr lang="en" sz="1600"/>
              <a:t>Semantic distortion could exists</a:t>
            </a:r>
            <a:endParaRPr sz="16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t>
            </a:r>
            <a:endParaRPr sz="1800"/>
          </a:p>
        </p:txBody>
      </p:sp>
      <p:pic>
        <p:nvPicPr>
          <p:cNvPr id="566" name="Google Shape;566;p45"/>
          <p:cNvPicPr preferRelativeResize="0"/>
          <p:nvPr/>
        </p:nvPicPr>
        <p:blipFill>
          <a:blip r:embed="rId3">
            <a:alphaModFix/>
          </a:blip>
          <a:stretch>
            <a:fillRect/>
          </a:stretch>
        </p:blipFill>
        <p:spPr>
          <a:xfrm>
            <a:off x="3165599" y="3096949"/>
            <a:ext cx="1971625" cy="371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46"/>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Maximum Regression Discrepancy Network</a:t>
            </a:r>
            <a:endParaRPr sz="2600"/>
          </a:p>
        </p:txBody>
      </p:sp>
      <p:sp>
        <p:nvSpPr>
          <p:cNvPr id="572" name="Google Shape;572;p46"/>
          <p:cNvSpPr txBox="1"/>
          <p:nvPr>
            <p:ph idx="4294967295" type="subTitle"/>
          </p:nvPr>
        </p:nvSpPr>
        <p:spPr>
          <a:xfrm>
            <a:off x="720000" y="1017725"/>
            <a:ext cx="8345400" cy="3866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sz="2000"/>
              <a:t>Step 2 Discrepancy maximum:</a:t>
            </a:r>
            <a:endParaRPr b="1" sz="2000"/>
          </a:p>
          <a:p>
            <a:pPr indent="0" lvl="0" marL="457200" rtl="0" algn="l">
              <a:spcBef>
                <a:spcPts val="0"/>
              </a:spcBef>
              <a:spcAft>
                <a:spcPts val="0"/>
              </a:spcAft>
              <a:buNone/>
            </a:pPr>
            <a:r>
              <a:t/>
            </a:r>
            <a:endParaRPr b="1"/>
          </a:p>
          <a:p>
            <a:pPr indent="-330200" lvl="1" marL="914400" rtl="0" algn="l">
              <a:spcBef>
                <a:spcPts val="0"/>
              </a:spcBef>
              <a:spcAft>
                <a:spcPts val="0"/>
              </a:spcAft>
              <a:buSzPts val="1600"/>
              <a:buChar char="○"/>
            </a:pPr>
            <a:r>
              <a:rPr lang="en" sz="1600"/>
              <a:t>The domain shift occurs when the target sample is input into the model, degrading the performance due to semantic distortion.</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In this step, we need to detect semantic distortion resulted from two regressors.</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The discrepancy distortion is estimated using the inconsistency loss.</a:t>
            </a:r>
            <a:endParaRPr sz="16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1400"/>
          </a:p>
          <a:p>
            <a:pPr indent="-330200" lvl="1" marL="914400" rtl="0" algn="l">
              <a:spcBef>
                <a:spcPts val="0"/>
              </a:spcBef>
              <a:spcAft>
                <a:spcPts val="0"/>
              </a:spcAft>
              <a:buSzPts val="1600"/>
              <a:buChar char="○"/>
            </a:pPr>
            <a:r>
              <a:rPr lang="en" sz="1600"/>
              <a:t>Objective function:</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t>
            </a:r>
            <a:endParaRPr sz="1800"/>
          </a:p>
        </p:txBody>
      </p:sp>
      <p:pic>
        <p:nvPicPr>
          <p:cNvPr id="573" name="Google Shape;573;p46"/>
          <p:cNvPicPr preferRelativeResize="0"/>
          <p:nvPr/>
        </p:nvPicPr>
        <p:blipFill>
          <a:blip r:embed="rId3">
            <a:alphaModFix/>
          </a:blip>
          <a:stretch>
            <a:fillRect/>
          </a:stretch>
        </p:blipFill>
        <p:spPr>
          <a:xfrm>
            <a:off x="3165753" y="3235800"/>
            <a:ext cx="2812488" cy="572700"/>
          </a:xfrm>
          <a:prstGeom prst="rect">
            <a:avLst/>
          </a:prstGeom>
          <a:noFill/>
          <a:ln>
            <a:noFill/>
          </a:ln>
        </p:spPr>
      </p:pic>
      <p:pic>
        <p:nvPicPr>
          <p:cNvPr id="574" name="Google Shape;574;p46"/>
          <p:cNvPicPr preferRelativeResize="0"/>
          <p:nvPr/>
        </p:nvPicPr>
        <p:blipFill>
          <a:blip r:embed="rId4">
            <a:alphaModFix/>
          </a:blip>
          <a:stretch>
            <a:fillRect/>
          </a:stretch>
        </p:blipFill>
        <p:spPr>
          <a:xfrm>
            <a:off x="2823776" y="4189925"/>
            <a:ext cx="3496450" cy="572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47"/>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Maximum Regression Discrepancy Network</a:t>
            </a:r>
            <a:endParaRPr sz="2600"/>
          </a:p>
        </p:txBody>
      </p:sp>
      <p:sp>
        <p:nvSpPr>
          <p:cNvPr id="580" name="Google Shape;580;p47"/>
          <p:cNvSpPr txBox="1"/>
          <p:nvPr>
            <p:ph idx="4294967295" type="subTitle"/>
          </p:nvPr>
        </p:nvSpPr>
        <p:spPr>
          <a:xfrm>
            <a:off x="720000" y="1017725"/>
            <a:ext cx="8345400" cy="3866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sz="2000"/>
              <a:t>Step 3 Discrepancy minimum:</a:t>
            </a:r>
            <a:endParaRPr b="1" sz="2000"/>
          </a:p>
          <a:p>
            <a:pPr indent="0" lvl="0" marL="457200" rtl="0" algn="l">
              <a:spcBef>
                <a:spcPts val="0"/>
              </a:spcBef>
              <a:spcAft>
                <a:spcPts val="0"/>
              </a:spcAft>
              <a:buNone/>
            </a:pPr>
            <a:r>
              <a:t/>
            </a:r>
            <a:endParaRPr b="1"/>
          </a:p>
          <a:p>
            <a:pPr indent="-330200" lvl="1" marL="914400" rtl="0" algn="l">
              <a:spcBef>
                <a:spcPts val="0"/>
              </a:spcBef>
              <a:spcAft>
                <a:spcPts val="0"/>
              </a:spcAft>
              <a:buSzPts val="1600"/>
              <a:buChar char="○"/>
            </a:pPr>
            <a:r>
              <a:rPr lang="en" sz="1600"/>
              <a:t>Narrow the distance between the target domain sample and source domain sample by adjusting the encoder while two regressors fixed.</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The encoder would preserve the least distorted semantic information.</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Update </a:t>
            </a:r>
            <a:r>
              <a:rPr i="1" lang="en" sz="1600"/>
              <a:t>E</a:t>
            </a:r>
            <a:r>
              <a:rPr lang="en" sz="1600"/>
              <a:t> with </a:t>
            </a:r>
            <a:r>
              <a:rPr i="1" lang="en" sz="1600"/>
              <a:t>m</a:t>
            </a:r>
            <a:r>
              <a:rPr lang="en" sz="1600"/>
              <a:t> times</a:t>
            </a:r>
            <a:endParaRPr sz="1600"/>
          </a:p>
          <a:p>
            <a:pPr indent="0" lvl="0" marL="914400" rtl="0" algn="l">
              <a:spcBef>
                <a:spcPts val="0"/>
              </a:spcBef>
              <a:spcAft>
                <a:spcPts val="0"/>
              </a:spcAft>
              <a:buNone/>
            </a:pPr>
            <a:r>
              <a:t/>
            </a:r>
            <a:endParaRPr sz="1600"/>
          </a:p>
          <a:p>
            <a:pPr indent="-330200" lvl="1" marL="914400" rtl="0" algn="l">
              <a:spcBef>
                <a:spcPts val="0"/>
              </a:spcBef>
              <a:spcAft>
                <a:spcPts val="0"/>
              </a:spcAft>
              <a:buSzPts val="1600"/>
              <a:buChar char="○"/>
            </a:pPr>
            <a:r>
              <a:rPr lang="en" sz="1600"/>
              <a:t>Objective function:</a:t>
            </a:r>
            <a:endParaRPr sz="1600"/>
          </a:p>
          <a:p>
            <a:pPr indent="0" lvl="0" marL="914400" rtl="0" algn="l">
              <a:spcBef>
                <a:spcPts val="0"/>
              </a:spcBef>
              <a:spcAft>
                <a:spcPts val="0"/>
              </a:spcAft>
              <a:buNone/>
            </a:pPr>
            <a:r>
              <a:t/>
            </a:r>
            <a:endParaRPr sz="1600"/>
          </a:p>
          <a:p>
            <a:pPr indent="-330200" lvl="1" marL="914400" rtl="0" algn="l">
              <a:spcBef>
                <a:spcPts val="0"/>
              </a:spcBef>
              <a:spcAft>
                <a:spcPts val="0"/>
              </a:spcAft>
              <a:buSzPts val="1600"/>
              <a:buChar char="○"/>
            </a:pPr>
            <a:r>
              <a:rPr lang="en" sz="1600"/>
              <a:t>Obtain a good predictor in Step 1 for source data and lowered the distortion sample of target data when mapping it to the source data distribution.</a:t>
            </a:r>
            <a:endParaRPr sz="16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t>
            </a:r>
            <a:endParaRPr sz="1800"/>
          </a:p>
          <a:p>
            <a:pPr indent="0" lvl="0" marL="0" rtl="0" algn="l">
              <a:spcBef>
                <a:spcPts val="0"/>
              </a:spcBef>
              <a:spcAft>
                <a:spcPts val="0"/>
              </a:spcAft>
              <a:buNone/>
            </a:pPr>
            <a:r>
              <a:rPr lang="en" sz="1800"/>
              <a:t>	</a:t>
            </a:r>
            <a:endParaRPr sz="1800"/>
          </a:p>
        </p:txBody>
      </p:sp>
      <p:pic>
        <p:nvPicPr>
          <p:cNvPr id="581" name="Google Shape;581;p47"/>
          <p:cNvPicPr preferRelativeResize="0"/>
          <p:nvPr/>
        </p:nvPicPr>
        <p:blipFill>
          <a:blip r:embed="rId3">
            <a:alphaModFix/>
          </a:blip>
          <a:stretch>
            <a:fillRect/>
          </a:stretch>
        </p:blipFill>
        <p:spPr>
          <a:xfrm>
            <a:off x="3649060" y="3126973"/>
            <a:ext cx="1351575" cy="393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48"/>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Maximum Regression Discrepancy Network</a:t>
            </a:r>
            <a:endParaRPr sz="2600"/>
          </a:p>
        </p:txBody>
      </p:sp>
      <p:sp>
        <p:nvSpPr>
          <p:cNvPr id="587" name="Google Shape;587;p48"/>
          <p:cNvSpPr txBox="1"/>
          <p:nvPr>
            <p:ph idx="4294967295" type="subTitle"/>
          </p:nvPr>
        </p:nvSpPr>
        <p:spPr>
          <a:xfrm>
            <a:off x="720000" y="1017725"/>
            <a:ext cx="8345400" cy="38661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sz="2000"/>
              <a:t>Step 4 Testing:</a:t>
            </a:r>
            <a:endParaRPr b="1" sz="2000"/>
          </a:p>
          <a:p>
            <a:pPr indent="0" lvl="0" marL="457200" rtl="0" algn="l">
              <a:spcBef>
                <a:spcPts val="0"/>
              </a:spcBef>
              <a:spcAft>
                <a:spcPts val="0"/>
              </a:spcAft>
              <a:buNone/>
            </a:pPr>
            <a:r>
              <a:t/>
            </a:r>
            <a:endParaRPr b="1"/>
          </a:p>
          <a:p>
            <a:pPr indent="-330200" lvl="1" marL="914400" rtl="0" algn="l">
              <a:spcBef>
                <a:spcPts val="0"/>
              </a:spcBef>
              <a:spcAft>
                <a:spcPts val="0"/>
              </a:spcAft>
              <a:buSzPts val="1600"/>
              <a:buChar char="○"/>
            </a:pPr>
            <a:r>
              <a:rPr lang="en" sz="1600"/>
              <a:t>With test sample </a:t>
            </a:r>
            <a:r>
              <a:rPr i="1" lang="en" sz="1600"/>
              <a:t>x</a:t>
            </a:r>
            <a:r>
              <a:rPr baseline="-25000" i="1" lang="en" sz="1600"/>
              <a:t>t</a:t>
            </a:r>
            <a:r>
              <a:rPr lang="en" sz="1600"/>
              <a:t> , the regression value </a:t>
            </a:r>
            <a:r>
              <a:rPr i="1" lang="en" sz="1600"/>
              <a:t>y</a:t>
            </a:r>
            <a:r>
              <a:rPr baseline="-25000" i="1" lang="en" sz="1600"/>
              <a:t>t</a:t>
            </a:r>
            <a:r>
              <a:rPr lang="en" sz="1600"/>
              <a:t> is :</a:t>
            </a:r>
            <a:endParaRPr sz="16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t>
            </a:r>
            <a:endParaRPr sz="1800"/>
          </a:p>
          <a:p>
            <a:pPr indent="0" lvl="0" marL="0" rtl="0" algn="l">
              <a:spcBef>
                <a:spcPts val="0"/>
              </a:spcBef>
              <a:spcAft>
                <a:spcPts val="0"/>
              </a:spcAft>
              <a:buNone/>
            </a:pPr>
            <a:r>
              <a:rPr lang="en" sz="1800"/>
              <a:t>	</a:t>
            </a:r>
            <a:endParaRPr sz="1800"/>
          </a:p>
        </p:txBody>
      </p:sp>
      <p:pic>
        <p:nvPicPr>
          <p:cNvPr id="588" name="Google Shape;588;p48"/>
          <p:cNvPicPr preferRelativeResize="0"/>
          <p:nvPr/>
        </p:nvPicPr>
        <p:blipFill>
          <a:blip r:embed="rId3">
            <a:alphaModFix/>
          </a:blip>
          <a:stretch>
            <a:fillRect/>
          </a:stretch>
        </p:blipFill>
        <p:spPr>
          <a:xfrm>
            <a:off x="3515863" y="2217075"/>
            <a:ext cx="2112275" cy="709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49"/>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Maximum Regression Discrepancy Network</a:t>
            </a:r>
            <a:endParaRPr sz="2600"/>
          </a:p>
        </p:txBody>
      </p:sp>
      <p:sp>
        <p:nvSpPr>
          <p:cNvPr id="594" name="Google Shape;594;p49"/>
          <p:cNvSpPr txBox="1"/>
          <p:nvPr>
            <p:ph idx="4294967295" type="subTitle"/>
          </p:nvPr>
        </p:nvSpPr>
        <p:spPr>
          <a:xfrm>
            <a:off x="720000" y="1017725"/>
            <a:ext cx="8345400" cy="3866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This framework aims to eliminate the negative effect of domain adaptation by training encoder </a:t>
            </a:r>
            <a:r>
              <a:rPr i="1" lang="en" sz="1400"/>
              <a:t>E</a:t>
            </a:r>
            <a:r>
              <a:rPr lang="en" sz="1400"/>
              <a:t>, which minimizes the maximal semantic distortion from the corpora and two regressors, </a:t>
            </a:r>
            <a:r>
              <a:rPr i="1" lang="en" sz="1400"/>
              <a:t>R</a:t>
            </a:r>
            <a:r>
              <a:rPr baseline="-25000" i="1" lang="en" sz="1400"/>
              <a:t>1</a:t>
            </a:r>
            <a:r>
              <a:rPr i="1" lang="en" sz="1400"/>
              <a:t> </a:t>
            </a:r>
            <a:r>
              <a:rPr lang="en" sz="1400"/>
              <a:t>and </a:t>
            </a:r>
            <a:r>
              <a:rPr i="1" lang="en" sz="1400"/>
              <a:t>R</a:t>
            </a:r>
            <a:r>
              <a:rPr baseline="-25000" i="1" lang="en" sz="1400"/>
              <a:t>2</a:t>
            </a:r>
            <a:r>
              <a:rPr lang="en" sz="1400"/>
              <a:t>, trained from the source data, to predict the target data reliably.</a:t>
            </a:r>
            <a:endParaRPr sz="1400"/>
          </a:p>
          <a:p>
            <a:pPr indent="0" lvl="0" marL="45720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t>
            </a:r>
            <a:endParaRPr sz="1800"/>
          </a:p>
          <a:p>
            <a:pPr indent="0" lvl="0" marL="0" rtl="0" algn="l">
              <a:spcBef>
                <a:spcPts val="0"/>
              </a:spcBef>
              <a:spcAft>
                <a:spcPts val="0"/>
              </a:spcAft>
              <a:buNone/>
            </a:pPr>
            <a:r>
              <a:rPr lang="en" sz="1800"/>
              <a:t>	</a:t>
            </a:r>
            <a:endParaRPr sz="1800"/>
          </a:p>
        </p:txBody>
      </p:sp>
      <p:pic>
        <p:nvPicPr>
          <p:cNvPr id="595" name="Google Shape;595;p49"/>
          <p:cNvPicPr preferRelativeResize="0"/>
          <p:nvPr/>
        </p:nvPicPr>
        <p:blipFill>
          <a:blip r:embed="rId3">
            <a:alphaModFix/>
          </a:blip>
          <a:stretch>
            <a:fillRect/>
          </a:stretch>
        </p:blipFill>
        <p:spPr>
          <a:xfrm>
            <a:off x="1625225" y="1825025"/>
            <a:ext cx="5596860" cy="31523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50"/>
          <p:cNvSpPr txBox="1"/>
          <p:nvPr>
            <p:ph type="title"/>
          </p:nvPr>
        </p:nvSpPr>
        <p:spPr>
          <a:xfrm>
            <a:off x="1941200" y="2076675"/>
            <a:ext cx="6793500" cy="15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Experimental Setup</a:t>
            </a:r>
            <a:endParaRPr/>
          </a:p>
        </p:txBody>
      </p:sp>
      <p:sp>
        <p:nvSpPr>
          <p:cNvPr id="601" name="Google Shape;601;p50"/>
          <p:cNvSpPr txBox="1"/>
          <p:nvPr>
            <p:ph idx="2" type="title"/>
          </p:nvPr>
        </p:nvSpPr>
        <p:spPr>
          <a:xfrm>
            <a:off x="1941200" y="1224188"/>
            <a:ext cx="50676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03</a:t>
            </a:r>
            <a:endParaRPr/>
          </a:p>
        </p:txBody>
      </p:sp>
      <p:pic>
        <p:nvPicPr>
          <p:cNvPr id="602" name="Google Shape;602;p50"/>
          <p:cNvPicPr preferRelativeResize="0"/>
          <p:nvPr/>
        </p:nvPicPr>
        <p:blipFill>
          <a:blip r:embed="rId3">
            <a:alphaModFix/>
          </a:blip>
          <a:stretch>
            <a:fillRect/>
          </a:stretch>
        </p:blipFill>
        <p:spPr>
          <a:xfrm>
            <a:off x="2040050" y="3797582"/>
            <a:ext cx="1159200" cy="10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51"/>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Experiments</a:t>
            </a:r>
            <a:endParaRPr sz="2600"/>
          </a:p>
        </p:txBody>
      </p:sp>
      <p:sp>
        <p:nvSpPr>
          <p:cNvPr id="608" name="Google Shape;608;p51"/>
          <p:cNvSpPr txBox="1"/>
          <p:nvPr>
            <p:ph idx="4294967295" type="subTitle"/>
          </p:nvPr>
        </p:nvSpPr>
        <p:spPr>
          <a:xfrm>
            <a:off x="708325" y="947600"/>
            <a:ext cx="8345400" cy="39612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Performance comparison with </a:t>
            </a:r>
            <a:r>
              <a:rPr lang="en" sz="1600"/>
              <a:t>several</a:t>
            </a:r>
            <a:r>
              <a:rPr lang="en" sz="1600"/>
              <a:t> models in the unsupervised domain adapted speech regression tasks between MSP-</a:t>
            </a:r>
            <a:r>
              <a:rPr lang="en" sz="1600"/>
              <a:t>Improv</a:t>
            </a:r>
            <a:r>
              <a:rPr lang="en" sz="1600"/>
              <a:t> and IEMOCAP.</a:t>
            </a:r>
            <a:endParaRPr sz="1600"/>
          </a:p>
          <a:p>
            <a:pPr indent="0" lvl="0" marL="457200" rtl="0" algn="l">
              <a:spcBef>
                <a:spcPts val="0"/>
              </a:spcBef>
              <a:spcAft>
                <a:spcPts val="0"/>
              </a:spcAft>
              <a:buNone/>
            </a:pPr>
            <a:r>
              <a:t/>
            </a:r>
            <a:endParaRPr/>
          </a:p>
          <a:p>
            <a:pPr indent="-330200" lvl="0" marL="457200" rtl="0" algn="l">
              <a:spcBef>
                <a:spcPts val="0"/>
              </a:spcBef>
              <a:spcAft>
                <a:spcPts val="0"/>
              </a:spcAft>
              <a:buSzPts val="1600"/>
              <a:buChar char="●"/>
            </a:pPr>
            <a:r>
              <a:rPr lang="en" sz="1600"/>
              <a:t>Comparison of the domain adaptation to the target sample, MSP-Podcast in two setting using the source sample between MSP-Improv and the IEMOCAP with several models.</a:t>
            </a:r>
            <a:endParaRPr sz="1600"/>
          </a:p>
          <a:p>
            <a:pPr indent="0" lvl="0" marL="457200" rtl="0" algn="l">
              <a:spcBef>
                <a:spcPts val="0"/>
              </a:spcBef>
              <a:spcAft>
                <a:spcPts val="0"/>
              </a:spcAft>
              <a:buNone/>
            </a:pPr>
            <a:r>
              <a:t/>
            </a:r>
            <a:endParaRPr/>
          </a:p>
          <a:p>
            <a:pPr indent="-330200" lvl="0" marL="457200" rtl="0" algn="l">
              <a:spcBef>
                <a:spcPts val="0"/>
              </a:spcBef>
              <a:spcAft>
                <a:spcPts val="0"/>
              </a:spcAft>
              <a:buSzPts val="1600"/>
              <a:buChar char="●"/>
            </a:pPr>
            <a:r>
              <a:rPr lang="en" sz="1600"/>
              <a:t>Provides the structure analysis of the MRD network with several combinations of layers and regressors</a:t>
            </a:r>
            <a:endParaRPr sz="1600"/>
          </a:p>
          <a:p>
            <a:pPr indent="0" lvl="0" marL="457200" rtl="0" algn="l">
              <a:spcBef>
                <a:spcPts val="0"/>
              </a:spcBef>
              <a:spcAft>
                <a:spcPts val="0"/>
              </a:spcAft>
              <a:buNone/>
            </a:pPr>
            <a:r>
              <a:t/>
            </a:r>
            <a:endParaRPr/>
          </a:p>
          <a:p>
            <a:pPr indent="-330200" lvl="0" marL="457200" rtl="0" algn="l">
              <a:spcBef>
                <a:spcPts val="0"/>
              </a:spcBef>
              <a:spcAft>
                <a:spcPts val="0"/>
              </a:spcAft>
              <a:buSzPts val="1600"/>
              <a:buChar char="●"/>
            </a:pPr>
            <a:r>
              <a:rPr lang="en" sz="1600"/>
              <a:t>Observe the effectiveness of the proposed method</a:t>
            </a:r>
            <a:endParaRPr sz="1600"/>
          </a:p>
          <a:p>
            <a:pPr indent="0" lvl="0" marL="0" rtl="0" algn="l">
              <a:spcBef>
                <a:spcPts val="0"/>
              </a:spcBef>
              <a:spcAft>
                <a:spcPts val="0"/>
              </a:spcAft>
              <a:buNone/>
            </a:pPr>
            <a:r>
              <a:t/>
            </a:r>
            <a:endParaRPr/>
          </a:p>
          <a:p>
            <a:pPr indent="-330200" lvl="0" marL="457200" rtl="0" algn="l">
              <a:spcBef>
                <a:spcPts val="0"/>
              </a:spcBef>
              <a:spcAft>
                <a:spcPts val="0"/>
              </a:spcAft>
              <a:buSzPts val="1600"/>
              <a:buChar char="●"/>
            </a:pPr>
            <a:r>
              <a:rPr lang="en" sz="1600"/>
              <a:t>Provides the projection of the feature representation, examines the semantic distortion with the plots.</a:t>
            </a:r>
            <a:endParaRPr sz="1600"/>
          </a:p>
          <a:p>
            <a:pPr indent="0" lvl="0" marL="457200" rtl="0" algn="l">
              <a:spcBef>
                <a:spcPts val="0"/>
              </a:spcBef>
              <a:spcAft>
                <a:spcPts val="0"/>
              </a:spcAft>
              <a:buNone/>
            </a:pPr>
            <a:r>
              <a:t/>
            </a:r>
            <a:endParaRPr/>
          </a:p>
          <a:p>
            <a:pPr indent="-330200" lvl="0" marL="457200" rtl="0" algn="l">
              <a:spcBef>
                <a:spcPts val="0"/>
              </a:spcBef>
              <a:spcAft>
                <a:spcPts val="0"/>
              </a:spcAft>
              <a:buSzPts val="1600"/>
              <a:buChar char="●"/>
            </a:pPr>
            <a:r>
              <a:rPr lang="en" sz="1600"/>
              <a:t>Visualization on the distribution of the encoded space to analyze the generalization ability of MRD network.</a:t>
            </a:r>
            <a:endParaRPr sz="1600"/>
          </a:p>
          <a:p>
            <a:pPr indent="0" lvl="0" marL="457200" rtl="0" algn="l">
              <a:spcBef>
                <a:spcPts val="0"/>
              </a:spcBef>
              <a:spcAft>
                <a:spcPts val="0"/>
              </a:spcAft>
              <a:buNone/>
            </a:pPr>
            <a:r>
              <a:t/>
            </a:r>
            <a:endParaRPr b="1"/>
          </a:p>
          <a:p>
            <a:pPr indent="0" lvl="0" marL="0" rtl="0" algn="l">
              <a:spcBef>
                <a:spcPts val="0"/>
              </a:spcBef>
              <a:spcAft>
                <a:spcPts val="0"/>
              </a:spcAft>
              <a:buNone/>
            </a:pPr>
            <a:r>
              <a:t/>
            </a:r>
            <a:endParaRPr sz="16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t>
            </a:r>
            <a:endParaRPr sz="1800"/>
          </a:p>
          <a:p>
            <a:pPr indent="0" lvl="0" marL="0" rtl="0" algn="l">
              <a:spcBef>
                <a:spcPts val="0"/>
              </a:spcBef>
              <a:spcAft>
                <a:spcPts val="0"/>
              </a:spcAft>
              <a:buNone/>
            </a:pPr>
            <a:r>
              <a:rPr lang="en" sz="1800"/>
              <a:t>	</a:t>
            </a: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52"/>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Evaluation metrics</a:t>
            </a:r>
            <a:endParaRPr sz="2600"/>
          </a:p>
        </p:txBody>
      </p:sp>
      <p:sp>
        <p:nvSpPr>
          <p:cNvPr id="614" name="Google Shape;614;p52"/>
          <p:cNvSpPr txBox="1"/>
          <p:nvPr>
            <p:ph idx="4294967295" type="subTitle"/>
          </p:nvPr>
        </p:nvSpPr>
        <p:spPr>
          <a:xfrm>
            <a:off x="708325" y="947600"/>
            <a:ext cx="8345400" cy="39612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The results of each experiment are reported in terms of Pearson’s correlation coefﬁcient (PR) and concordance correlation coefﬁcient (CCC).</a:t>
            </a:r>
            <a:endParaRPr sz="1600"/>
          </a:p>
          <a:p>
            <a:pPr indent="0" lvl="0" marL="457200" rtl="0" algn="l">
              <a:spcBef>
                <a:spcPts val="0"/>
              </a:spcBef>
              <a:spcAft>
                <a:spcPts val="0"/>
              </a:spcAft>
              <a:buNone/>
            </a:pPr>
            <a:r>
              <a:t/>
            </a:r>
            <a:endParaRPr/>
          </a:p>
          <a:p>
            <a:pPr indent="0" lvl="0" marL="0" rtl="0" algn="l">
              <a:spcBef>
                <a:spcPts val="0"/>
              </a:spcBef>
              <a:spcAft>
                <a:spcPts val="0"/>
              </a:spcAft>
              <a:buNone/>
            </a:pPr>
            <a:r>
              <a:t/>
            </a:r>
            <a:endParaRPr sz="1600"/>
          </a:p>
          <a:p>
            <a:pPr indent="0" lvl="0" marL="457200" rtl="0" algn="l">
              <a:spcBef>
                <a:spcPts val="0"/>
              </a:spcBef>
              <a:spcAft>
                <a:spcPts val="0"/>
              </a:spcAft>
              <a:buNone/>
            </a:pPr>
            <a:r>
              <a:t/>
            </a:r>
            <a:endParaRPr b="1"/>
          </a:p>
          <a:p>
            <a:pPr indent="0" lvl="0" marL="0" rtl="0" algn="l">
              <a:spcBef>
                <a:spcPts val="0"/>
              </a:spcBef>
              <a:spcAft>
                <a:spcPts val="0"/>
              </a:spcAft>
              <a:buNone/>
            </a:pPr>
            <a:r>
              <a:t/>
            </a:r>
            <a:endParaRPr sz="16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t>
            </a:r>
            <a:endParaRPr sz="1800"/>
          </a:p>
          <a:p>
            <a:pPr indent="0" lvl="0" marL="0" rtl="0" algn="l">
              <a:spcBef>
                <a:spcPts val="0"/>
              </a:spcBef>
              <a:spcAft>
                <a:spcPts val="0"/>
              </a:spcAft>
              <a:buNone/>
            </a:pPr>
            <a:r>
              <a:rPr lang="en" sz="1800"/>
              <a:t>	</a:t>
            </a:r>
            <a:endParaRPr sz="1800"/>
          </a:p>
        </p:txBody>
      </p:sp>
      <p:pic>
        <p:nvPicPr>
          <p:cNvPr id="615" name="Google Shape;615;p52"/>
          <p:cNvPicPr preferRelativeResize="0"/>
          <p:nvPr/>
        </p:nvPicPr>
        <p:blipFill>
          <a:blip r:embed="rId3">
            <a:alphaModFix/>
          </a:blip>
          <a:stretch>
            <a:fillRect/>
          </a:stretch>
        </p:blipFill>
        <p:spPr>
          <a:xfrm>
            <a:off x="3252750" y="1946975"/>
            <a:ext cx="2638511" cy="572700"/>
          </a:xfrm>
          <a:prstGeom prst="rect">
            <a:avLst/>
          </a:prstGeom>
          <a:noFill/>
          <a:ln>
            <a:noFill/>
          </a:ln>
        </p:spPr>
      </p:pic>
      <p:pic>
        <p:nvPicPr>
          <p:cNvPr id="616" name="Google Shape;616;p52"/>
          <p:cNvPicPr preferRelativeResize="0"/>
          <p:nvPr/>
        </p:nvPicPr>
        <p:blipFill>
          <a:blip r:embed="rId4">
            <a:alphaModFix/>
          </a:blip>
          <a:stretch>
            <a:fillRect/>
          </a:stretch>
        </p:blipFill>
        <p:spPr>
          <a:xfrm>
            <a:off x="3252747" y="3121631"/>
            <a:ext cx="2638500" cy="72219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53"/>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Model setting</a:t>
            </a:r>
            <a:endParaRPr sz="2600"/>
          </a:p>
        </p:txBody>
      </p:sp>
      <p:sp>
        <p:nvSpPr>
          <p:cNvPr id="622" name="Google Shape;622;p53"/>
          <p:cNvSpPr txBox="1"/>
          <p:nvPr>
            <p:ph idx="4294967295" type="subTitle"/>
          </p:nvPr>
        </p:nvSpPr>
        <p:spPr>
          <a:xfrm>
            <a:off x="708325" y="947600"/>
            <a:ext cx="8345400" cy="3961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MRD network:</a:t>
            </a:r>
            <a:endParaRPr sz="1800"/>
          </a:p>
          <a:p>
            <a:pPr indent="-330200" lvl="1" marL="914400" rtl="0" algn="l">
              <a:spcBef>
                <a:spcPts val="0"/>
              </a:spcBef>
              <a:spcAft>
                <a:spcPts val="0"/>
              </a:spcAft>
              <a:buSzPts val="1600"/>
              <a:buChar char="○"/>
            </a:pPr>
            <a:r>
              <a:rPr lang="en" sz="1600"/>
              <a:t>The numbers of layers of the encoder and both regressors are 4, 2, and 1.</a:t>
            </a:r>
            <a:endParaRPr sz="1600"/>
          </a:p>
          <a:p>
            <a:pPr indent="0" lvl="0" marL="914400" marR="0" rtl="0" algn="l">
              <a:lnSpc>
                <a:spcPct val="100000"/>
              </a:lnSpc>
              <a:spcBef>
                <a:spcPts val="0"/>
              </a:spcBef>
              <a:spcAft>
                <a:spcPts val="0"/>
              </a:spcAft>
              <a:buNone/>
            </a:pPr>
            <a:r>
              <a:t/>
            </a:r>
            <a:endParaRPr/>
          </a:p>
          <a:p>
            <a:pPr indent="-330200" lvl="1" marL="914400" rtl="0" algn="l">
              <a:spcBef>
                <a:spcPts val="0"/>
              </a:spcBef>
              <a:spcAft>
                <a:spcPts val="0"/>
              </a:spcAft>
              <a:buSzPts val="1600"/>
              <a:buChar char="○"/>
            </a:pPr>
            <a:r>
              <a:rPr lang="en" sz="1600"/>
              <a:t>All hidden layer widths is [1024, 512, 256, 128], [128, 64], [128]</a:t>
            </a:r>
            <a:endParaRPr sz="1600"/>
          </a:p>
          <a:p>
            <a:pPr indent="0" lvl="0" marL="914400" marR="0" rtl="0" algn="l">
              <a:lnSpc>
                <a:spcPct val="100000"/>
              </a:lnSpc>
              <a:spcBef>
                <a:spcPts val="0"/>
              </a:spcBef>
              <a:spcAft>
                <a:spcPts val="0"/>
              </a:spcAft>
              <a:buNone/>
            </a:pPr>
            <a:r>
              <a:t/>
            </a:r>
            <a:endParaRPr/>
          </a:p>
          <a:p>
            <a:pPr indent="-330200" lvl="1" marL="914400" rtl="0" algn="l">
              <a:spcBef>
                <a:spcPts val="0"/>
              </a:spcBef>
              <a:spcAft>
                <a:spcPts val="0"/>
              </a:spcAft>
              <a:buSzPts val="1600"/>
              <a:buChar char="○"/>
            </a:pPr>
            <a:r>
              <a:rPr lang="en" sz="1600"/>
              <a:t>The maximum number of epochs is 100, and the learning rate ranges from 1e  -6 to 5e-6</a:t>
            </a:r>
            <a:endParaRPr sz="1600"/>
          </a:p>
          <a:p>
            <a:pPr indent="0" lvl="0" marL="0" rtl="0" algn="l">
              <a:spcBef>
                <a:spcPts val="0"/>
              </a:spcBef>
              <a:spcAft>
                <a:spcPts val="0"/>
              </a:spcAft>
              <a:buNone/>
            </a:pPr>
            <a:r>
              <a:t/>
            </a:r>
            <a:endParaRPr sz="1600"/>
          </a:p>
          <a:p>
            <a:pPr indent="-342900" lvl="0" marL="457200" rtl="0" algn="l">
              <a:spcBef>
                <a:spcPts val="0"/>
              </a:spcBef>
              <a:spcAft>
                <a:spcPts val="0"/>
              </a:spcAft>
              <a:buSzPts val="1800"/>
              <a:buChar char="●"/>
            </a:pPr>
            <a:r>
              <a:rPr lang="en" sz="1800"/>
              <a:t>Domain adversarial neural network(DANN):</a:t>
            </a:r>
            <a:endParaRPr sz="1800"/>
          </a:p>
          <a:p>
            <a:pPr indent="-330200" lvl="1" marL="914400" rtl="0" algn="l">
              <a:spcBef>
                <a:spcPts val="0"/>
              </a:spcBef>
              <a:spcAft>
                <a:spcPts val="0"/>
              </a:spcAft>
              <a:buSzPts val="1600"/>
              <a:buChar char="○"/>
            </a:pPr>
            <a:r>
              <a:rPr lang="en" sz="1600"/>
              <a:t>The encoder, task classiﬁer, and domain classiﬁer</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The numbers of each layer are 4, 2, and 1, and the hidden layer is [1024, 512, 256, 128], [128, 64], and [128].</a:t>
            </a:r>
            <a:endParaRPr sz="1600"/>
          </a:p>
          <a:p>
            <a:pPr indent="0" lvl="0" marL="457200" rtl="0" algn="l">
              <a:spcBef>
                <a:spcPts val="0"/>
              </a:spcBef>
              <a:spcAft>
                <a:spcPts val="0"/>
              </a:spcAft>
              <a:buNone/>
            </a:pPr>
            <a:r>
              <a:t/>
            </a:r>
            <a:endParaRPr/>
          </a:p>
          <a:p>
            <a:pPr indent="0" lvl="0" marL="0" rtl="0" algn="l">
              <a:spcBef>
                <a:spcPts val="0"/>
              </a:spcBef>
              <a:spcAft>
                <a:spcPts val="0"/>
              </a:spcAft>
              <a:buNone/>
            </a:pPr>
            <a:r>
              <a:t/>
            </a:r>
            <a:endParaRPr sz="1600"/>
          </a:p>
          <a:p>
            <a:pPr indent="0" lvl="0" marL="457200" rtl="0" algn="l">
              <a:spcBef>
                <a:spcPts val="0"/>
              </a:spcBef>
              <a:spcAft>
                <a:spcPts val="0"/>
              </a:spcAft>
              <a:buNone/>
            </a:pPr>
            <a:r>
              <a:t/>
            </a:r>
            <a:endParaRPr b="1"/>
          </a:p>
          <a:p>
            <a:pPr indent="0" lvl="0" marL="0" rtl="0" algn="l">
              <a:spcBef>
                <a:spcPts val="0"/>
              </a:spcBef>
              <a:spcAft>
                <a:spcPts val="0"/>
              </a:spcAft>
              <a:buNone/>
            </a:pPr>
            <a:r>
              <a:t/>
            </a:r>
            <a:endParaRPr sz="16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t>
            </a:r>
            <a:endParaRPr sz="1800"/>
          </a:p>
          <a:p>
            <a:pPr indent="0" lvl="0" marL="0" rtl="0" algn="l">
              <a:spcBef>
                <a:spcPts val="0"/>
              </a:spcBef>
              <a:spcAft>
                <a:spcPts val="0"/>
              </a:spcAft>
              <a:buNone/>
            </a:pPr>
            <a:r>
              <a:rPr lang="en" sz="1800"/>
              <a:t>	</a:t>
            </a:r>
            <a:endParaRPr sz="18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54"/>
          <p:cNvSpPr txBox="1"/>
          <p:nvPr>
            <p:ph type="title"/>
          </p:nvPr>
        </p:nvSpPr>
        <p:spPr>
          <a:xfrm>
            <a:off x="334950" y="445025"/>
            <a:ext cx="8474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Model setting</a:t>
            </a:r>
            <a:endParaRPr sz="2600"/>
          </a:p>
        </p:txBody>
      </p:sp>
      <p:sp>
        <p:nvSpPr>
          <p:cNvPr id="628" name="Google Shape;628;p54"/>
          <p:cNvSpPr txBox="1"/>
          <p:nvPr>
            <p:ph idx="4294967295" type="subTitle"/>
          </p:nvPr>
        </p:nvSpPr>
        <p:spPr>
          <a:xfrm>
            <a:off x="708325" y="947600"/>
            <a:ext cx="8345400" cy="3961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Source-only neural network(SoNN):</a:t>
            </a:r>
            <a:endParaRPr sz="1800"/>
          </a:p>
          <a:p>
            <a:pPr indent="-330200" lvl="1" marL="914400" rtl="0" algn="l">
              <a:spcBef>
                <a:spcPts val="0"/>
              </a:spcBef>
              <a:spcAft>
                <a:spcPts val="0"/>
              </a:spcAft>
              <a:buSzPts val="1600"/>
              <a:buChar char="○"/>
            </a:pPr>
            <a:r>
              <a:rPr lang="en" sz="1600"/>
              <a:t>It is trained only on the source domain and is regressed on the target domain without any direct adaptation.</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The numbers of each layer are 4 and 1, and the hidden layers are set at [1024, 512, 256, 128] and [128]</a:t>
            </a:r>
            <a:endParaRPr sz="1600"/>
          </a:p>
          <a:p>
            <a:pPr indent="0" lvl="0" marL="0" rtl="0" algn="l">
              <a:spcBef>
                <a:spcPts val="0"/>
              </a:spcBef>
              <a:spcAft>
                <a:spcPts val="0"/>
              </a:spcAft>
              <a:buNone/>
            </a:pPr>
            <a:r>
              <a:t/>
            </a:r>
            <a:endParaRPr sz="1600"/>
          </a:p>
          <a:p>
            <a:pPr indent="-342900" lvl="0" marL="457200" rtl="0" algn="l">
              <a:spcBef>
                <a:spcPts val="0"/>
              </a:spcBef>
              <a:spcAft>
                <a:spcPts val="0"/>
              </a:spcAft>
              <a:buSzPts val="1800"/>
              <a:buChar char="●"/>
            </a:pPr>
            <a:r>
              <a:rPr lang="en" sz="1800"/>
              <a:t>Train-on-target (ToT):</a:t>
            </a:r>
            <a:endParaRPr sz="1800"/>
          </a:p>
          <a:p>
            <a:pPr indent="-330200" lvl="1" marL="914400" rtl="0" algn="l">
              <a:spcBef>
                <a:spcPts val="0"/>
              </a:spcBef>
              <a:spcAft>
                <a:spcPts val="0"/>
              </a:spcAft>
              <a:buSzPts val="1600"/>
              <a:buChar char="○"/>
            </a:pPr>
            <a:r>
              <a:rPr lang="en" sz="1600"/>
              <a:t>It is the perfect condition for training.</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The DNN is trained and tested on the target domain.</a:t>
            </a:r>
            <a:endParaRPr sz="1600"/>
          </a:p>
          <a:p>
            <a:pPr indent="0" lvl="0" marL="914400" rtl="0" algn="l">
              <a:spcBef>
                <a:spcPts val="0"/>
              </a:spcBef>
              <a:spcAft>
                <a:spcPts val="0"/>
              </a:spcAft>
              <a:buNone/>
            </a:pPr>
            <a:r>
              <a:t/>
            </a:r>
            <a:endParaRPr/>
          </a:p>
          <a:p>
            <a:pPr indent="-330200" lvl="1" marL="914400" rtl="0" algn="l">
              <a:spcBef>
                <a:spcPts val="0"/>
              </a:spcBef>
              <a:spcAft>
                <a:spcPts val="0"/>
              </a:spcAft>
              <a:buSzPts val="1600"/>
              <a:buChar char="○"/>
            </a:pPr>
            <a:r>
              <a:rPr lang="en" sz="1600"/>
              <a:t>The same technical setting is used in the Source-only neural network.</a:t>
            </a:r>
            <a:endParaRPr sz="1600"/>
          </a:p>
          <a:p>
            <a:pPr indent="0" lvl="0" marL="457200" rtl="0" algn="l">
              <a:spcBef>
                <a:spcPts val="0"/>
              </a:spcBef>
              <a:spcAft>
                <a:spcPts val="0"/>
              </a:spcAft>
              <a:buNone/>
            </a:pPr>
            <a:r>
              <a:t/>
            </a:r>
            <a:endParaRPr/>
          </a:p>
          <a:p>
            <a:pPr indent="0" lvl="0" marL="0" rtl="0" algn="l">
              <a:spcBef>
                <a:spcPts val="0"/>
              </a:spcBef>
              <a:spcAft>
                <a:spcPts val="0"/>
              </a:spcAft>
              <a:buNone/>
            </a:pPr>
            <a:r>
              <a:t/>
            </a:r>
            <a:endParaRPr sz="1600"/>
          </a:p>
          <a:p>
            <a:pPr indent="0" lvl="0" marL="457200" rtl="0" algn="l">
              <a:spcBef>
                <a:spcPts val="0"/>
              </a:spcBef>
              <a:spcAft>
                <a:spcPts val="0"/>
              </a:spcAft>
              <a:buNone/>
            </a:pPr>
            <a:r>
              <a:t/>
            </a:r>
            <a:endParaRPr b="1"/>
          </a:p>
          <a:p>
            <a:pPr indent="0" lvl="0" marL="0" rtl="0" algn="l">
              <a:spcBef>
                <a:spcPts val="0"/>
              </a:spcBef>
              <a:spcAft>
                <a:spcPts val="0"/>
              </a:spcAft>
              <a:buNone/>
            </a:pPr>
            <a:r>
              <a:t/>
            </a:r>
            <a:endParaRPr sz="16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t>
            </a:r>
            <a:endParaRPr sz="1800"/>
          </a:p>
          <a:p>
            <a:pPr indent="0" lvl="0" marL="0" rtl="0" algn="l">
              <a:spcBef>
                <a:spcPts val="0"/>
              </a:spcBef>
              <a:spcAft>
                <a:spcPts val="0"/>
              </a:spcAft>
              <a:buNone/>
            </a:pPr>
            <a:r>
              <a:rPr lang="en" sz="1800"/>
              <a:t>	</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55"/>
          <p:cNvSpPr txBox="1"/>
          <p:nvPr>
            <p:ph type="title"/>
          </p:nvPr>
        </p:nvSpPr>
        <p:spPr>
          <a:xfrm>
            <a:off x="1941200" y="2076675"/>
            <a:ext cx="6615600" cy="15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Experimental Result And Analysis</a:t>
            </a:r>
            <a:endParaRPr sz="4200"/>
          </a:p>
        </p:txBody>
      </p:sp>
      <p:sp>
        <p:nvSpPr>
          <p:cNvPr id="634" name="Google Shape;634;p55"/>
          <p:cNvSpPr txBox="1"/>
          <p:nvPr>
            <p:ph idx="2" type="title"/>
          </p:nvPr>
        </p:nvSpPr>
        <p:spPr>
          <a:xfrm>
            <a:off x="1941200" y="1224188"/>
            <a:ext cx="50676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04</a:t>
            </a:r>
            <a:endParaRPr/>
          </a:p>
        </p:txBody>
      </p:sp>
      <p:pic>
        <p:nvPicPr>
          <p:cNvPr id="635" name="Google Shape;635;p55"/>
          <p:cNvPicPr preferRelativeResize="0"/>
          <p:nvPr/>
        </p:nvPicPr>
        <p:blipFill>
          <a:blip r:embed="rId3">
            <a:alphaModFix/>
          </a:blip>
          <a:stretch>
            <a:fillRect/>
          </a:stretch>
        </p:blipFill>
        <p:spPr>
          <a:xfrm>
            <a:off x="2040050" y="3797582"/>
            <a:ext cx="1159200" cy="10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5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Common terms for emotional dimensions</a:t>
            </a:r>
            <a:r>
              <a:rPr lang="en" sz="2600"/>
              <a:t> </a:t>
            </a:r>
            <a:endParaRPr sz="2600"/>
          </a:p>
        </p:txBody>
      </p:sp>
      <p:sp>
        <p:nvSpPr>
          <p:cNvPr id="641" name="Google Shape;641;p56"/>
          <p:cNvSpPr txBox="1"/>
          <p:nvPr>
            <p:ph idx="4294967295" type="subTitle"/>
          </p:nvPr>
        </p:nvSpPr>
        <p:spPr>
          <a:xfrm>
            <a:off x="720000" y="1017725"/>
            <a:ext cx="8081700" cy="41259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0D0D0D"/>
              </a:buClr>
              <a:buSzPts val="1400"/>
              <a:buFont typeface="Roboto"/>
              <a:buChar char="●"/>
            </a:pPr>
            <a:r>
              <a:rPr b="1" lang="en" sz="1400">
                <a:solidFill>
                  <a:srgbClr val="0D0D0D"/>
                </a:solidFill>
                <a:latin typeface="Roboto"/>
                <a:ea typeface="Roboto"/>
                <a:cs typeface="Roboto"/>
                <a:sym typeface="Roboto"/>
              </a:rPr>
              <a:t>Activation</a:t>
            </a:r>
            <a:endParaRPr b="1" sz="1400">
              <a:solidFill>
                <a:srgbClr val="0D0D0D"/>
              </a:solidFill>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a:solidFill>
                  <a:srgbClr val="0D0D0D"/>
                </a:solidFill>
                <a:latin typeface="Roboto"/>
                <a:ea typeface="Roboto"/>
                <a:cs typeface="Roboto"/>
                <a:sym typeface="Roboto"/>
              </a:rPr>
              <a:t>Represents the intensity or activity level of emotions. Higher activation may indicate stronger or more active emotions</a:t>
            </a:r>
            <a:endParaRPr>
              <a:solidFill>
                <a:srgbClr val="0D0D0D"/>
              </a:solidFill>
              <a:latin typeface="Roboto"/>
              <a:ea typeface="Roboto"/>
              <a:cs typeface="Roboto"/>
              <a:sym typeface="Roboto"/>
            </a:endParaRPr>
          </a:p>
          <a:p>
            <a:pPr indent="-317500" lvl="0" marL="457200" rtl="0" algn="l">
              <a:lnSpc>
                <a:spcPct val="115000"/>
              </a:lnSpc>
              <a:spcBef>
                <a:spcPts val="0"/>
              </a:spcBef>
              <a:spcAft>
                <a:spcPts val="0"/>
              </a:spcAft>
              <a:buClr>
                <a:srgbClr val="0D0D0D"/>
              </a:buClr>
              <a:buSzPts val="1400"/>
              <a:buFont typeface="Roboto"/>
              <a:buChar char="●"/>
            </a:pPr>
            <a:r>
              <a:rPr b="1" lang="en" sz="1400">
                <a:solidFill>
                  <a:srgbClr val="0D0D0D"/>
                </a:solidFill>
                <a:latin typeface="Roboto"/>
                <a:ea typeface="Roboto"/>
                <a:cs typeface="Roboto"/>
                <a:sym typeface="Roboto"/>
              </a:rPr>
              <a:t>Valence </a:t>
            </a:r>
            <a:endParaRPr b="1" sz="1400">
              <a:solidFill>
                <a:srgbClr val="0D0D0D"/>
              </a:solidFill>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a:solidFill>
                  <a:srgbClr val="0D0D0D"/>
                </a:solidFill>
                <a:latin typeface="Roboto"/>
                <a:ea typeface="Roboto"/>
                <a:cs typeface="Roboto"/>
                <a:sym typeface="Roboto"/>
              </a:rPr>
              <a:t>Indicates the positivity or negativity of emotions. Positive valence represents positive emotions, such as happiness, while negative valence represents negative emotions, such as sadness</a:t>
            </a:r>
            <a:endParaRPr>
              <a:solidFill>
                <a:srgbClr val="0D0D0D"/>
              </a:solidFill>
              <a:latin typeface="Roboto"/>
              <a:ea typeface="Roboto"/>
              <a:cs typeface="Roboto"/>
              <a:sym typeface="Roboto"/>
            </a:endParaRPr>
          </a:p>
          <a:p>
            <a:pPr indent="-317500" lvl="0" marL="457200" rtl="0" algn="l">
              <a:lnSpc>
                <a:spcPct val="115000"/>
              </a:lnSpc>
              <a:spcBef>
                <a:spcPts val="0"/>
              </a:spcBef>
              <a:spcAft>
                <a:spcPts val="0"/>
              </a:spcAft>
              <a:buClr>
                <a:srgbClr val="0D0D0D"/>
              </a:buClr>
              <a:buSzPts val="1400"/>
              <a:buFont typeface="Roboto"/>
              <a:buChar char="●"/>
            </a:pPr>
            <a:r>
              <a:rPr b="1" lang="en" sz="1400">
                <a:solidFill>
                  <a:srgbClr val="0D0D0D"/>
                </a:solidFill>
                <a:latin typeface="Roboto"/>
                <a:ea typeface="Roboto"/>
                <a:cs typeface="Roboto"/>
                <a:sym typeface="Roboto"/>
              </a:rPr>
              <a:t>Dominance	 </a:t>
            </a:r>
            <a:endParaRPr b="1" sz="1400">
              <a:solidFill>
                <a:srgbClr val="0D0D0D"/>
              </a:solidFill>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a:solidFill>
                  <a:srgbClr val="0D0D0D"/>
                </a:solidFill>
                <a:latin typeface="Roboto"/>
                <a:ea typeface="Roboto"/>
                <a:cs typeface="Roboto"/>
                <a:sym typeface="Roboto"/>
              </a:rPr>
              <a:t>Represents the degree of control or influence of emotions. Higher dominance may indicate that emotions are more influential or controlling</a:t>
            </a:r>
            <a:endParaRPr>
              <a:solidFill>
                <a:srgbClr val="0D0D0D"/>
              </a:solidFill>
              <a:latin typeface="Roboto"/>
              <a:ea typeface="Roboto"/>
              <a:cs typeface="Roboto"/>
              <a:sym typeface="Roboto"/>
            </a:endParaRPr>
          </a:p>
          <a:p>
            <a:pPr indent="0" lvl="0" marL="0" rtl="0" algn="l">
              <a:spcBef>
                <a:spcPts val="1500"/>
              </a:spcBef>
              <a:spcAft>
                <a:spcPts val="0"/>
              </a:spcAft>
              <a:buNone/>
            </a:pPr>
            <a:r>
              <a:t/>
            </a:r>
            <a:endParaRPr b="1" sz="16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5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Similar Context Comparison</a:t>
            </a:r>
            <a:r>
              <a:rPr lang="en" sz="2600"/>
              <a:t> </a:t>
            </a:r>
            <a:endParaRPr sz="2600"/>
          </a:p>
        </p:txBody>
      </p:sp>
      <p:sp>
        <p:nvSpPr>
          <p:cNvPr id="647" name="Google Shape;647;p57"/>
          <p:cNvSpPr txBox="1"/>
          <p:nvPr>
            <p:ph idx="4294967295" type="subTitle"/>
          </p:nvPr>
        </p:nvSpPr>
        <p:spPr>
          <a:xfrm>
            <a:off x="720000" y="1017725"/>
            <a:ext cx="8081700" cy="4125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n" sz="1600"/>
              <a:t>Model Performance Comparison</a:t>
            </a:r>
            <a:endParaRPr b="1" sz="1600"/>
          </a:p>
          <a:p>
            <a:pPr indent="-317500" lvl="1" marL="914400" rtl="0" algn="l">
              <a:spcBef>
                <a:spcPts val="0"/>
              </a:spcBef>
              <a:spcAft>
                <a:spcPts val="0"/>
              </a:spcAft>
              <a:buSzPts val="1400"/>
              <a:buChar char="○"/>
            </a:pPr>
            <a:r>
              <a:rPr lang="en" sz="1400"/>
              <a:t>The proposed MRD network outperforms other methods, including DANN and SoNN, in terms of activation, valence, and dominance. This is manifested in higher Pearson's correlation coefficients (PR) and concordance correlation coefficients (CCC), demonstrating the effectiveness of the model. </a:t>
            </a:r>
            <a:endParaRPr sz="1400"/>
          </a:p>
          <a:p>
            <a:pPr indent="-330200" lvl="0" marL="457200" rtl="0" algn="l">
              <a:spcBef>
                <a:spcPts val="0"/>
              </a:spcBef>
              <a:spcAft>
                <a:spcPts val="0"/>
              </a:spcAft>
              <a:buSzPts val="1600"/>
              <a:buChar char="●"/>
            </a:pPr>
            <a:r>
              <a:rPr b="1" lang="en" sz="1600"/>
              <a:t>Cross-Database Training</a:t>
            </a:r>
            <a:endParaRPr b="1" sz="1600"/>
          </a:p>
          <a:p>
            <a:pPr indent="-317500" lvl="1" marL="914400" rtl="0" algn="l">
              <a:spcBef>
                <a:spcPts val="0"/>
              </a:spcBef>
              <a:spcAft>
                <a:spcPts val="0"/>
              </a:spcAft>
              <a:buSzPts val="1400"/>
              <a:buChar char="○"/>
            </a:pPr>
            <a:r>
              <a:rPr lang="en" sz="1400"/>
              <a:t>When using MSP-Improv as the source and IEMOCAP as the target, the performance of the MRD network is superior to other methods. This indicates strong cross-database generalization capabilities of the MRD network. </a:t>
            </a:r>
            <a:endParaRPr sz="1400"/>
          </a:p>
          <a:p>
            <a:pPr indent="-330200" lvl="0" marL="457200" rtl="0" algn="l">
              <a:spcBef>
                <a:spcPts val="0"/>
              </a:spcBef>
              <a:spcAft>
                <a:spcPts val="0"/>
              </a:spcAft>
              <a:buSzPts val="1600"/>
              <a:buChar char="●"/>
            </a:pPr>
            <a:r>
              <a:rPr b="1" lang="en" sz="1600"/>
              <a:t>Difficulty in Valence Domain Adaptation</a:t>
            </a:r>
            <a:endParaRPr b="1" sz="1600"/>
          </a:p>
          <a:p>
            <a:pPr indent="-317500" lvl="1" marL="914400" rtl="0" algn="l">
              <a:spcBef>
                <a:spcPts val="0"/>
              </a:spcBef>
              <a:spcAft>
                <a:spcPts val="0"/>
              </a:spcAft>
              <a:buSzPts val="1400"/>
              <a:buChar char="○"/>
            </a:pPr>
            <a:r>
              <a:rPr lang="en" sz="1400"/>
              <a:t>Domain adaptation in the valence domain is relatively challenging due to significant domain mismatch between different databases. However, the MRD network shows excellent improvements in dominance compared to other methods. </a:t>
            </a:r>
            <a:endParaRPr sz="1400"/>
          </a:p>
          <a:p>
            <a:pPr indent="-330200" lvl="0" marL="457200" rtl="0" algn="l">
              <a:spcBef>
                <a:spcPts val="0"/>
              </a:spcBef>
              <a:spcAft>
                <a:spcPts val="0"/>
              </a:spcAft>
              <a:buSzPts val="1600"/>
              <a:buChar char="●"/>
            </a:pPr>
            <a:r>
              <a:rPr b="1" lang="en" sz="1600"/>
              <a:t>Performance Statistics </a:t>
            </a:r>
            <a:endParaRPr b="1" sz="1600"/>
          </a:p>
          <a:p>
            <a:pPr indent="-317500" lvl="1" marL="914400" rtl="0" algn="l">
              <a:spcBef>
                <a:spcPts val="0"/>
              </a:spcBef>
              <a:spcAft>
                <a:spcPts val="0"/>
              </a:spcAft>
              <a:buSzPts val="1400"/>
              <a:buChar char="○"/>
            </a:pPr>
            <a:r>
              <a:rPr lang="en" sz="1400"/>
              <a:t>Performance evaluation is conducted using metrics such as PR and CCC, and statistical tests (t-test) are performed to determine the statistical significance of the proposed method's results.</a:t>
            </a:r>
            <a:endParaRPr sz="1400"/>
          </a:p>
          <a:p>
            <a:pPr indent="0" lvl="0" marL="0" rtl="0" algn="l">
              <a:spcBef>
                <a:spcPts val="0"/>
              </a:spcBef>
              <a:spcAft>
                <a:spcPts val="0"/>
              </a:spcAft>
              <a:buNone/>
            </a:pPr>
            <a:r>
              <a:t/>
            </a:r>
            <a:endParaRPr sz="14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5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Distinct Context Comparison</a:t>
            </a:r>
            <a:r>
              <a:rPr lang="en" sz="2600"/>
              <a:t> </a:t>
            </a:r>
            <a:endParaRPr sz="2600"/>
          </a:p>
        </p:txBody>
      </p:sp>
      <p:sp>
        <p:nvSpPr>
          <p:cNvPr id="653" name="Google Shape;653;p58"/>
          <p:cNvSpPr txBox="1"/>
          <p:nvPr>
            <p:ph idx="4294967295" type="subTitle"/>
          </p:nvPr>
        </p:nvSpPr>
        <p:spPr>
          <a:xfrm>
            <a:off x="720000" y="1017725"/>
            <a:ext cx="8081700" cy="4125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n" sz="1600"/>
              <a:t>PODadjusted Evaluation </a:t>
            </a:r>
            <a:endParaRPr b="1" sz="1600"/>
          </a:p>
          <a:p>
            <a:pPr indent="-317500" lvl="1" marL="914400" rtl="0" algn="l">
              <a:spcBef>
                <a:spcPts val="0"/>
              </a:spcBef>
              <a:spcAft>
                <a:spcPts val="0"/>
              </a:spcAft>
              <a:buSzPts val="1400"/>
              <a:buChar char="○"/>
            </a:pPr>
            <a:r>
              <a:rPr lang="en" sz="1400"/>
              <a:t>MRD outperforms DANN and SoNN for activation and dominance, showing a boost in CCC and PR</a:t>
            </a:r>
            <a:endParaRPr sz="1400"/>
          </a:p>
          <a:p>
            <a:pPr indent="-317500" lvl="1" marL="914400" rtl="0" algn="l">
              <a:spcBef>
                <a:spcPts val="0"/>
              </a:spcBef>
              <a:spcAft>
                <a:spcPts val="0"/>
              </a:spcAft>
              <a:buSzPts val="1400"/>
              <a:buChar char="○"/>
            </a:pPr>
            <a:r>
              <a:rPr lang="en" sz="1400"/>
              <a:t>MRD achieves 0.21 CCC and 0.14 CCC improvement compared to SoNN for activation</a:t>
            </a:r>
            <a:endParaRPr sz="1400"/>
          </a:p>
          <a:p>
            <a:pPr indent="-317500" lvl="1" marL="914400" rtl="0" algn="l">
              <a:spcBef>
                <a:spcPts val="0"/>
              </a:spcBef>
              <a:spcAft>
                <a:spcPts val="0"/>
              </a:spcAft>
              <a:buSzPts val="1400"/>
              <a:buChar char="○"/>
            </a:pPr>
            <a:r>
              <a:rPr lang="en" sz="1400"/>
              <a:t>PR performance of MRD (0.61 PR) surpasses SoNN (0.58 PR) for dominance</a:t>
            </a:r>
            <a:endParaRPr sz="1400"/>
          </a:p>
          <a:p>
            <a:pPr indent="-317500" lvl="1" marL="914400" rtl="0" algn="l">
              <a:spcBef>
                <a:spcPts val="0"/>
              </a:spcBef>
              <a:spcAft>
                <a:spcPts val="0"/>
              </a:spcAft>
              <a:buSzPts val="1400"/>
              <a:buChar char="○"/>
            </a:pPr>
            <a:r>
              <a:rPr lang="en" sz="1400"/>
              <a:t>Relative improvements range from 3.6% to 27.7% for activation, valence, and dominance</a:t>
            </a:r>
            <a:endParaRPr sz="1400"/>
          </a:p>
          <a:p>
            <a:pPr indent="-330200" lvl="0" marL="457200" rtl="0" algn="l">
              <a:spcBef>
                <a:spcPts val="0"/>
              </a:spcBef>
              <a:spcAft>
                <a:spcPts val="0"/>
              </a:spcAft>
              <a:buSzPts val="1600"/>
              <a:buChar char="●"/>
            </a:pPr>
            <a:r>
              <a:rPr b="1" lang="en" sz="1600"/>
              <a:t>PODinitial Evaluation </a:t>
            </a:r>
            <a:endParaRPr b="1" sz="1600"/>
          </a:p>
          <a:p>
            <a:pPr indent="-317500" lvl="1" marL="914400" rtl="0" algn="l">
              <a:spcBef>
                <a:spcPts val="0"/>
              </a:spcBef>
              <a:spcAft>
                <a:spcPts val="0"/>
              </a:spcAft>
              <a:buSzPts val="1400"/>
              <a:buChar char="○"/>
            </a:pPr>
            <a:r>
              <a:rPr lang="en" sz="1400"/>
              <a:t>Model capability decreases as the target database (PODinitial) size increases</a:t>
            </a:r>
            <a:endParaRPr sz="1400"/>
          </a:p>
          <a:p>
            <a:pPr indent="-317500" lvl="1" marL="914400" rtl="0" algn="l">
              <a:spcBef>
                <a:spcPts val="0"/>
              </a:spcBef>
              <a:spcAft>
                <a:spcPts val="0"/>
              </a:spcAft>
              <a:buSzPts val="1400"/>
              <a:buChar char="○"/>
            </a:pPr>
            <a:r>
              <a:rPr lang="en" sz="1400"/>
              <a:t> Despite performance decline, MRD shows significant relative improvements in activation and dominance</a:t>
            </a:r>
            <a:endParaRPr sz="1400"/>
          </a:p>
          <a:p>
            <a:pPr indent="-317500" lvl="1" marL="914400" rtl="0" algn="l">
              <a:spcBef>
                <a:spcPts val="0"/>
              </a:spcBef>
              <a:spcAft>
                <a:spcPts val="0"/>
              </a:spcAft>
              <a:buSzPts val="1400"/>
              <a:buChar char="○"/>
            </a:pPr>
            <a:r>
              <a:rPr lang="en" sz="1400"/>
              <a:t>MRD outperforms DANN and SoNN, achieving a boost of 33% (0.1 CCC) and 11.3% (0.05 CCC) for activation and 25% (0.09 CCC) and 20% (0.06 CCC) for dominance</a:t>
            </a:r>
            <a:endParaRPr sz="1400"/>
          </a:p>
          <a:p>
            <a:pPr indent="-317500" lvl="1" marL="914400" rtl="0" algn="l">
              <a:spcBef>
                <a:spcPts val="0"/>
              </a:spcBef>
              <a:spcAft>
                <a:spcPts val="0"/>
              </a:spcAft>
              <a:buSzPts val="1400"/>
              <a:buChar char="○"/>
            </a:pPr>
            <a:r>
              <a:rPr lang="en" sz="1400"/>
              <a:t> MRD outperforms Train-on-target method in valence, particularly on PODadjusted (0.29 PR versus 0.25 PR)</a:t>
            </a:r>
            <a:endParaRPr sz="14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5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Difference Regressors</a:t>
            </a:r>
            <a:endParaRPr sz="2600"/>
          </a:p>
        </p:txBody>
      </p:sp>
      <p:sp>
        <p:nvSpPr>
          <p:cNvPr id="659" name="Google Shape;659;p59"/>
          <p:cNvSpPr txBox="1"/>
          <p:nvPr>
            <p:ph idx="4294967295" type="subTitle"/>
          </p:nvPr>
        </p:nvSpPr>
        <p:spPr>
          <a:xfrm>
            <a:off x="720000" y="1017725"/>
            <a:ext cx="8081700" cy="4125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1600"/>
              <a:t>MRD Network Objective</a:t>
            </a:r>
            <a:endParaRPr b="1" sz="1600"/>
          </a:p>
          <a:p>
            <a:pPr indent="-330200" lvl="1" marL="914400" rtl="0" algn="l">
              <a:spcBef>
                <a:spcPts val="0"/>
              </a:spcBef>
              <a:spcAft>
                <a:spcPts val="0"/>
              </a:spcAft>
              <a:buSzPts val="1600"/>
              <a:buChar char="○"/>
            </a:pPr>
            <a:r>
              <a:rPr lang="en" sz="1400"/>
              <a:t>The MRD network aims to eliminate semantic distortion for each annotation in both source and target databases. </a:t>
            </a:r>
            <a:endParaRPr sz="1400"/>
          </a:p>
          <a:p>
            <a:pPr indent="-342900" lvl="0" marL="457200" rtl="0" algn="l">
              <a:spcBef>
                <a:spcPts val="0"/>
              </a:spcBef>
              <a:spcAft>
                <a:spcPts val="0"/>
              </a:spcAft>
              <a:buSzPts val="1800"/>
              <a:buChar char="●"/>
            </a:pPr>
            <a:r>
              <a:rPr b="1" lang="en" sz="1600"/>
              <a:t>Regressor Influence</a:t>
            </a:r>
            <a:endParaRPr b="1" sz="1600"/>
          </a:p>
          <a:p>
            <a:pPr indent="-330200" lvl="1" marL="914400" rtl="0" algn="l">
              <a:spcBef>
                <a:spcPts val="0"/>
              </a:spcBef>
              <a:spcAft>
                <a:spcPts val="0"/>
              </a:spcAft>
              <a:buSzPts val="1600"/>
              <a:buChar char="○"/>
            </a:pPr>
            <a:r>
              <a:rPr lang="en" sz="1400"/>
              <a:t>The study investigates how the number of regressors in the MRD network affects model performance and the occurrence of semantic distortion.</a:t>
            </a:r>
            <a:endParaRPr sz="1400"/>
          </a:p>
          <a:p>
            <a:pPr indent="-342900" lvl="0" marL="457200" rtl="0" algn="l">
              <a:spcBef>
                <a:spcPts val="0"/>
              </a:spcBef>
              <a:spcAft>
                <a:spcPts val="0"/>
              </a:spcAft>
              <a:buSzPts val="1800"/>
              <a:buChar char="●"/>
            </a:pPr>
            <a:r>
              <a:rPr b="1" lang="en" sz="1600"/>
              <a:t>Activation Performance</a:t>
            </a:r>
            <a:endParaRPr b="1" sz="1600"/>
          </a:p>
          <a:p>
            <a:pPr indent="-330200" lvl="1" marL="914400" rtl="0" algn="l">
              <a:spcBef>
                <a:spcPts val="0"/>
              </a:spcBef>
              <a:spcAft>
                <a:spcPts val="0"/>
              </a:spcAft>
              <a:buSzPts val="1600"/>
              <a:buChar char="○"/>
            </a:pPr>
            <a:r>
              <a:rPr lang="en" sz="1400"/>
              <a:t>Results show that the MRD network with two regressors performs better in all conditions for activation, suggesting that two regressors are sufficient for minimizing discrepancies in activation across different emotion databases. </a:t>
            </a:r>
            <a:endParaRPr sz="1400"/>
          </a:p>
          <a:p>
            <a:pPr indent="-342900" lvl="0" marL="457200" rtl="0" algn="l">
              <a:spcBef>
                <a:spcPts val="0"/>
              </a:spcBef>
              <a:spcAft>
                <a:spcPts val="0"/>
              </a:spcAft>
              <a:buSzPts val="1800"/>
              <a:buChar char="●"/>
            </a:pPr>
            <a:r>
              <a:rPr b="1" lang="en" sz="1600"/>
              <a:t>Correlation Stability</a:t>
            </a:r>
            <a:endParaRPr b="1" sz="1600"/>
          </a:p>
          <a:p>
            <a:pPr indent="-330200" lvl="1" marL="914400" rtl="0" algn="l">
              <a:spcBef>
                <a:spcPts val="0"/>
              </a:spcBef>
              <a:spcAft>
                <a:spcPts val="0"/>
              </a:spcAft>
              <a:buSzPts val="1600"/>
              <a:buChar char="○"/>
            </a:pPr>
            <a:r>
              <a:rPr lang="en" sz="1400"/>
              <a:t>The model demonstrates relative stability with three regressors compared to other quantities, indicating its ability to handle distribution variations in practical scenarios. However, uncertainty remains regarding the optimal number of regressors for valence, requiring further experimentation</a:t>
            </a:r>
            <a:endParaRPr sz="14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6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Deep and Shallow Analysis</a:t>
            </a:r>
            <a:r>
              <a:rPr lang="en" sz="2600"/>
              <a:t> </a:t>
            </a:r>
            <a:endParaRPr sz="2600"/>
          </a:p>
        </p:txBody>
      </p:sp>
      <p:sp>
        <p:nvSpPr>
          <p:cNvPr id="665" name="Google Shape;665;p60"/>
          <p:cNvSpPr txBox="1"/>
          <p:nvPr>
            <p:ph idx="4294967295" type="subTitle"/>
          </p:nvPr>
        </p:nvSpPr>
        <p:spPr>
          <a:xfrm>
            <a:off x="720000" y="1017725"/>
            <a:ext cx="8081700" cy="4125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n" sz="1600"/>
              <a:t>Objective of MRD Network</a:t>
            </a:r>
            <a:endParaRPr b="1" sz="1600"/>
          </a:p>
          <a:p>
            <a:pPr indent="-317500" lvl="1" marL="914400" rtl="0" algn="l">
              <a:spcBef>
                <a:spcPts val="0"/>
              </a:spcBef>
              <a:spcAft>
                <a:spcPts val="0"/>
              </a:spcAft>
              <a:buSzPts val="1400"/>
              <a:buChar char="○"/>
            </a:pPr>
            <a:r>
              <a:rPr lang="en" sz="1400"/>
              <a:t>Minimize semantic distortion in both source and target datasets using two distinct regressors</a:t>
            </a:r>
            <a:endParaRPr sz="1400"/>
          </a:p>
          <a:p>
            <a:pPr indent="-330200" lvl="0" marL="457200" rtl="0" algn="l">
              <a:spcBef>
                <a:spcPts val="0"/>
              </a:spcBef>
              <a:spcAft>
                <a:spcPts val="0"/>
              </a:spcAft>
              <a:buSzPts val="1600"/>
              <a:buChar char="●"/>
            </a:pPr>
            <a:r>
              <a:rPr b="1" lang="en" sz="1600"/>
              <a:t>Regressor Layer Analysis</a:t>
            </a:r>
            <a:endParaRPr b="1" sz="1600"/>
          </a:p>
          <a:p>
            <a:pPr indent="-317500" lvl="1" marL="914400" rtl="0" algn="l">
              <a:spcBef>
                <a:spcPts val="0"/>
              </a:spcBef>
              <a:spcAft>
                <a:spcPts val="0"/>
              </a:spcAft>
              <a:buSzPts val="1400"/>
              <a:buChar char="○"/>
            </a:pPr>
            <a:r>
              <a:rPr lang="en" sz="1400"/>
              <a:t>Testing different layer numbers for regressors. Results indicate that a 2-layer regressor performs well across scenarios</a:t>
            </a:r>
            <a:endParaRPr sz="1400"/>
          </a:p>
          <a:p>
            <a:pPr indent="-317500" lvl="1" marL="914400" rtl="0" algn="l">
              <a:spcBef>
                <a:spcPts val="0"/>
              </a:spcBef>
              <a:spcAft>
                <a:spcPts val="0"/>
              </a:spcAft>
              <a:buSzPts val="1400"/>
              <a:buChar char="○"/>
            </a:pPr>
            <a:r>
              <a:rPr lang="en" sz="1400"/>
              <a:t>Overly distinct distributions may hinder convergence with the MRD network</a:t>
            </a:r>
            <a:endParaRPr sz="1400"/>
          </a:p>
          <a:p>
            <a:pPr indent="-330200" lvl="0" marL="457200" rtl="0" algn="l">
              <a:spcBef>
                <a:spcPts val="0"/>
              </a:spcBef>
              <a:spcAft>
                <a:spcPts val="0"/>
              </a:spcAft>
              <a:buSzPts val="1600"/>
              <a:buChar char="●"/>
            </a:pPr>
            <a:r>
              <a:rPr b="1" lang="en" sz="1600"/>
              <a:t>Dataset Adaptation</a:t>
            </a:r>
            <a:endParaRPr b="1" sz="1600"/>
          </a:p>
          <a:p>
            <a:pPr indent="-317500" lvl="1" marL="914400" rtl="0" algn="l">
              <a:spcBef>
                <a:spcPts val="0"/>
              </a:spcBef>
              <a:spcAft>
                <a:spcPts val="0"/>
              </a:spcAft>
              <a:buSzPts val="1400"/>
              <a:buChar char="○"/>
            </a:pPr>
            <a:r>
              <a:rPr lang="en" sz="1400"/>
              <a:t>MRD network adapts well to different dataset sizes</a:t>
            </a:r>
            <a:endParaRPr sz="1400"/>
          </a:p>
          <a:p>
            <a:pPr indent="-317500" lvl="1" marL="914400" rtl="0" algn="l">
              <a:spcBef>
                <a:spcPts val="0"/>
              </a:spcBef>
              <a:spcAft>
                <a:spcPts val="0"/>
              </a:spcAft>
              <a:buSzPts val="1400"/>
              <a:buChar char="○"/>
            </a:pPr>
            <a:r>
              <a:rPr lang="en" sz="1400"/>
              <a:t>Demonstrates stable performance and variance, especially with a 2-layer regressor</a:t>
            </a:r>
            <a:endParaRPr sz="14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6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Semantic Distortion Analysis</a:t>
            </a:r>
            <a:r>
              <a:rPr lang="en" sz="2600"/>
              <a:t> </a:t>
            </a:r>
            <a:endParaRPr sz="2600"/>
          </a:p>
        </p:txBody>
      </p:sp>
      <p:sp>
        <p:nvSpPr>
          <p:cNvPr id="671" name="Google Shape;671;p61"/>
          <p:cNvSpPr txBox="1"/>
          <p:nvPr>
            <p:ph idx="4294967295" type="subTitle"/>
          </p:nvPr>
        </p:nvSpPr>
        <p:spPr>
          <a:xfrm>
            <a:off x="720000" y="1017725"/>
            <a:ext cx="8081700" cy="4125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n" sz="1600"/>
              <a:t>Semantic Distortion Definition</a:t>
            </a:r>
            <a:endParaRPr b="1" sz="1600"/>
          </a:p>
          <a:p>
            <a:pPr indent="-317500" lvl="1" marL="914400" rtl="0" algn="l">
              <a:spcBef>
                <a:spcPts val="0"/>
              </a:spcBef>
              <a:spcAft>
                <a:spcPts val="0"/>
              </a:spcAft>
              <a:buSzPts val="1400"/>
              <a:buChar char="○"/>
            </a:pPr>
            <a:r>
              <a:rPr lang="en" sz="1400"/>
              <a:t>It refers to the similarity between the target sample and the source sample with different emotion annotations. </a:t>
            </a:r>
            <a:endParaRPr sz="1400"/>
          </a:p>
          <a:p>
            <a:pPr indent="-330200" lvl="0" marL="457200" rtl="0" algn="l">
              <a:spcBef>
                <a:spcPts val="0"/>
              </a:spcBef>
              <a:spcAft>
                <a:spcPts val="0"/>
              </a:spcAft>
              <a:buSzPts val="1600"/>
              <a:buChar char="●"/>
            </a:pPr>
            <a:r>
              <a:rPr b="1" lang="en" sz="1600"/>
              <a:t>Objective of MRD Framework</a:t>
            </a:r>
            <a:endParaRPr b="1" sz="1600"/>
          </a:p>
          <a:p>
            <a:pPr indent="-317500" lvl="1" marL="914400" rtl="0" algn="l">
              <a:spcBef>
                <a:spcPts val="0"/>
              </a:spcBef>
              <a:spcAft>
                <a:spcPts val="0"/>
              </a:spcAft>
              <a:buSzPts val="1400"/>
              <a:buChar char="○"/>
            </a:pPr>
            <a:r>
              <a:rPr lang="en" sz="1400"/>
              <a:t>The MRD framework aims to detect and eliminate semantic distortion using discrepancy distortion loss. </a:t>
            </a:r>
            <a:endParaRPr sz="1400"/>
          </a:p>
          <a:p>
            <a:pPr indent="-330200" lvl="0" marL="457200" rtl="0" algn="l">
              <a:spcBef>
                <a:spcPts val="0"/>
              </a:spcBef>
              <a:spcAft>
                <a:spcPts val="0"/>
              </a:spcAft>
              <a:buSzPts val="1600"/>
              <a:buChar char="●"/>
            </a:pPr>
            <a:r>
              <a:rPr b="1" lang="en" sz="1600"/>
              <a:t>Analysis Method</a:t>
            </a:r>
            <a:endParaRPr b="1" sz="1600"/>
          </a:p>
          <a:p>
            <a:pPr indent="-317500" lvl="1" marL="914400" rtl="0" algn="l">
              <a:spcBef>
                <a:spcPts val="0"/>
              </a:spcBef>
              <a:spcAft>
                <a:spcPts val="0"/>
              </a:spcAft>
              <a:buSzPts val="1400"/>
              <a:buChar char="○"/>
            </a:pPr>
            <a:r>
              <a:rPr lang="en" sz="1400"/>
              <a:t>Target samples from the MSP-Podcast corpus are assessed for discrepancy distortion loss and categorized into binary classes after MRD training. </a:t>
            </a:r>
            <a:endParaRPr sz="1400"/>
          </a:p>
          <a:p>
            <a:pPr indent="-330200" lvl="0" marL="457200" rtl="0" algn="l">
              <a:spcBef>
                <a:spcPts val="0"/>
              </a:spcBef>
              <a:spcAft>
                <a:spcPts val="0"/>
              </a:spcAft>
              <a:buSzPts val="1600"/>
              <a:buChar char="●"/>
            </a:pPr>
            <a:r>
              <a:rPr b="1" lang="en" sz="1600"/>
              <a:t>DANN and SoNN</a:t>
            </a:r>
            <a:endParaRPr b="1" sz="1600"/>
          </a:p>
          <a:p>
            <a:pPr indent="-317500" lvl="1" marL="914400" rtl="0" algn="l">
              <a:spcBef>
                <a:spcPts val="0"/>
              </a:spcBef>
              <a:spcAft>
                <a:spcPts val="0"/>
              </a:spcAft>
              <a:buSzPts val="1400"/>
              <a:buChar char="○"/>
            </a:pPr>
            <a:r>
              <a:rPr lang="en" sz="1400"/>
              <a:t>In both methods, target samples with high discrepancy distortion tend to be separated in the feature representation. </a:t>
            </a:r>
            <a:endParaRPr sz="1400"/>
          </a:p>
          <a:p>
            <a:pPr indent="-330200" lvl="0" marL="457200" rtl="0" algn="l">
              <a:spcBef>
                <a:spcPts val="0"/>
              </a:spcBef>
              <a:spcAft>
                <a:spcPts val="0"/>
              </a:spcAft>
              <a:buSzPts val="1600"/>
              <a:buChar char="●"/>
            </a:pPr>
            <a:r>
              <a:rPr b="1" lang="en" sz="1600"/>
              <a:t>Advantages of MRD</a:t>
            </a:r>
            <a:endParaRPr b="1" sz="1600"/>
          </a:p>
          <a:p>
            <a:pPr indent="-317500" lvl="1" marL="914400" rtl="0" algn="l">
              <a:spcBef>
                <a:spcPts val="0"/>
              </a:spcBef>
              <a:spcAft>
                <a:spcPts val="0"/>
              </a:spcAft>
              <a:buSzPts val="1400"/>
              <a:buChar char="○"/>
            </a:pPr>
            <a:r>
              <a:rPr lang="en" sz="1400"/>
              <a:t>Unlike DANN, MRD can identify and cluster samples with semantic distortion without separating them from the main distribution, indicating that MRD has learned semantic distortion.</a:t>
            </a:r>
            <a:endParaRPr sz="14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6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Prediction Difference Analysis</a:t>
            </a:r>
            <a:r>
              <a:rPr lang="en" sz="2600"/>
              <a:t> </a:t>
            </a:r>
            <a:endParaRPr sz="2600"/>
          </a:p>
        </p:txBody>
      </p:sp>
      <p:sp>
        <p:nvSpPr>
          <p:cNvPr id="677" name="Google Shape;677;p62"/>
          <p:cNvSpPr txBox="1"/>
          <p:nvPr>
            <p:ph idx="4294967295" type="subTitle"/>
          </p:nvPr>
        </p:nvSpPr>
        <p:spPr>
          <a:xfrm>
            <a:off x="720000" y="1017725"/>
            <a:ext cx="8081700" cy="4125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n" sz="1600"/>
              <a:t>Analysis Approach </a:t>
            </a:r>
            <a:endParaRPr b="1" sz="1600"/>
          </a:p>
          <a:p>
            <a:pPr indent="-317500" lvl="1" marL="914400" rtl="0" algn="l">
              <a:spcBef>
                <a:spcPts val="0"/>
              </a:spcBef>
              <a:spcAft>
                <a:spcPts val="0"/>
              </a:spcAft>
              <a:buSzPts val="1400"/>
              <a:buChar char="○"/>
            </a:pPr>
            <a:r>
              <a:rPr lang="en" sz="1400"/>
              <a:t>The annotations are divided into high and low for visualizing the differences between predictions and actual values</a:t>
            </a:r>
            <a:endParaRPr sz="1400"/>
          </a:p>
          <a:p>
            <a:pPr indent="-317500" lvl="1" marL="914400" rtl="0" algn="l">
              <a:spcBef>
                <a:spcPts val="0"/>
              </a:spcBef>
              <a:spcAft>
                <a:spcPts val="0"/>
              </a:spcAft>
              <a:buSzPts val="1400"/>
              <a:buChar char="○"/>
            </a:pPr>
            <a:r>
              <a:rPr lang="en" sz="1400"/>
              <a:t>Histogram analysis using absolute differences and subtraction for samples from the MSP-Podcast corpus</a:t>
            </a:r>
            <a:endParaRPr sz="1400"/>
          </a:p>
          <a:p>
            <a:pPr indent="-330200" lvl="0" marL="457200" rtl="0" algn="l">
              <a:spcBef>
                <a:spcPts val="0"/>
              </a:spcBef>
              <a:spcAft>
                <a:spcPts val="0"/>
              </a:spcAft>
              <a:buSzPts val="1600"/>
              <a:buChar char="●"/>
            </a:pPr>
            <a:r>
              <a:rPr b="1" lang="en" sz="1600"/>
              <a:t>Activation Analysis </a:t>
            </a:r>
            <a:endParaRPr b="1" sz="1600"/>
          </a:p>
          <a:p>
            <a:pPr indent="-317500" lvl="1" marL="914400" rtl="0" algn="l">
              <a:spcBef>
                <a:spcPts val="0"/>
              </a:spcBef>
              <a:spcAft>
                <a:spcPts val="0"/>
              </a:spcAft>
              <a:buSzPts val="1400"/>
              <a:buChar char="○"/>
            </a:pPr>
            <a:r>
              <a:rPr lang="en" sz="1400"/>
              <a:t>MRD demonstrates more accurate predictions for high activation, closely matching the ground truth (around 15%), outperforming SoNN and DANN</a:t>
            </a:r>
            <a:endParaRPr sz="1400"/>
          </a:p>
          <a:p>
            <a:pPr indent="-330200" lvl="0" marL="457200" rtl="0" algn="l">
              <a:spcBef>
                <a:spcPts val="0"/>
              </a:spcBef>
              <a:spcAft>
                <a:spcPts val="0"/>
              </a:spcAft>
              <a:buSzPts val="1600"/>
              <a:buChar char="●"/>
            </a:pPr>
            <a:r>
              <a:rPr b="1" lang="en" sz="1600"/>
              <a:t>Valence Analysis</a:t>
            </a:r>
            <a:endParaRPr b="1" sz="1600"/>
          </a:p>
          <a:p>
            <a:pPr indent="-317500" lvl="1" marL="914400" rtl="0" algn="l">
              <a:spcBef>
                <a:spcPts val="0"/>
              </a:spcBef>
              <a:spcAft>
                <a:spcPts val="0"/>
              </a:spcAft>
              <a:buSzPts val="1400"/>
              <a:buChar char="○"/>
            </a:pPr>
            <a:r>
              <a:rPr lang="en" sz="1400"/>
              <a:t>SoNN slightly outperforms MRD and DANN in valence, with its distribution peak closer to the origin but with a wider range</a:t>
            </a:r>
            <a:endParaRPr sz="1400"/>
          </a:p>
          <a:p>
            <a:pPr indent="-317500" lvl="1" marL="914400" rtl="0" algn="l">
              <a:spcBef>
                <a:spcPts val="0"/>
              </a:spcBef>
              <a:spcAft>
                <a:spcPts val="0"/>
              </a:spcAft>
              <a:buSzPts val="1400"/>
              <a:buChar char="○"/>
            </a:pPr>
            <a:r>
              <a:rPr lang="en" sz="1400"/>
              <a:t>For valence predictions, MRD performs significantly better (around 10% match with ground truth) compared to others (around 6%)</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6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Adaptation Visualization</a:t>
            </a:r>
            <a:endParaRPr sz="2600"/>
          </a:p>
        </p:txBody>
      </p:sp>
      <p:sp>
        <p:nvSpPr>
          <p:cNvPr id="683" name="Google Shape;683;p63"/>
          <p:cNvSpPr txBox="1"/>
          <p:nvPr>
            <p:ph idx="4294967295" type="subTitle"/>
          </p:nvPr>
        </p:nvSpPr>
        <p:spPr>
          <a:xfrm>
            <a:off x="720000" y="1017725"/>
            <a:ext cx="8081700" cy="4125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n" sz="1600"/>
              <a:t>Distribution Differences</a:t>
            </a:r>
            <a:endParaRPr b="1" sz="1600"/>
          </a:p>
          <a:p>
            <a:pPr indent="-317500" lvl="1" marL="914400" rtl="0" algn="l">
              <a:spcBef>
                <a:spcPts val="0"/>
              </a:spcBef>
              <a:spcAft>
                <a:spcPts val="0"/>
              </a:spcAft>
              <a:buSzPts val="1400"/>
              <a:buChar char="○"/>
            </a:pPr>
            <a:r>
              <a:rPr lang="en" sz="1400"/>
              <a:t>Regarding activation, SoNN distinguishes between source and target, while DANN appears indistinguishable, with both target and source scattered across the entire plot</a:t>
            </a:r>
            <a:endParaRPr sz="1400"/>
          </a:p>
          <a:p>
            <a:pPr indent="-317500" lvl="1" marL="914400" rtl="0" algn="l">
              <a:spcBef>
                <a:spcPts val="0"/>
              </a:spcBef>
              <a:spcAft>
                <a:spcPts val="0"/>
              </a:spcAft>
              <a:buSzPts val="1400"/>
              <a:buChar char="○"/>
            </a:pPr>
            <a:r>
              <a:rPr lang="en" sz="1400"/>
              <a:t>MRD achieves the best adaptation for activation </a:t>
            </a:r>
            <a:endParaRPr sz="1400"/>
          </a:p>
          <a:p>
            <a:pPr indent="-330200" lvl="0" marL="457200" rtl="0" algn="l">
              <a:spcBef>
                <a:spcPts val="0"/>
              </a:spcBef>
              <a:spcAft>
                <a:spcPts val="0"/>
              </a:spcAft>
              <a:buSzPts val="1600"/>
              <a:buChar char="●"/>
            </a:pPr>
            <a:r>
              <a:rPr b="1" lang="en" sz="1600"/>
              <a:t>Valence and Dominance</a:t>
            </a:r>
            <a:endParaRPr b="1" sz="1600"/>
          </a:p>
          <a:p>
            <a:pPr indent="-317500" lvl="1" marL="914400" rtl="0" algn="l">
              <a:spcBef>
                <a:spcPts val="0"/>
              </a:spcBef>
              <a:spcAft>
                <a:spcPts val="0"/>
              </a:spcAft>
              <a:buSzPts val="1400"/>
              <a:buChar char="○"/>
            </a:pPr>
            <a:r>
              <a:rPr lang="en" sz="1400"/>
              <a:t>MRD's projection for valence is fully scattered, while DANN's projection suggests target samples concentrate on the left side. For dominance, DANN's distribution is relatively distinguishable</a:t>
            </a:r>
            <a:endParaRPr sz="1400"/>
          </a:p>
          <a:p>
            <a:pPr indent="-330200" lvl="0" marL="457200" rtl="0" algn="l">
              <a:spcBef>
                <a:spcPts val="0"/>
              </a:spcBef>
              <a:spcAft>
                <a:spcPts val="0"/>
              </a:spcAft>
              <a:buSzPts val="1600"/>
              <a:buChar char="●"/>
            </a:pPr>
            <a:r>
              <a:rPr b="1" lang="en" sz="1600"/>
              <a:t>Comparison of Multiple Distributions </a:t>
            </a:r>
            <a:endParaRPr b="1" sz="1600"/>
          </a:p>
          <a:p>
            <a:pPr indent="-317500" lvl="1" marL="914400" rtl="0" algn="l">
              <a:spcBef>
                <a:spcPts val="0"/>
              </a:spcBef>
              <a:spcAft>
                <a:spcPts val="0"/>
              </a:spcAft>
              <a:buSzPts val="1400"/>
              <a:buChar char="○"/>
            </a:pPr>
            <a:r>
              <a:rPr lang="en" sz="1400"/>
              <a:t>In valence, MRD exhibits a single distribution, yet target samples for activation and dominance appear partially on the lower side of the distribution</a:t>
            </a:r>
            <a:endParaRPr sz="10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64"/>
          <p:cNvSpPr txBox="1"/>
          <p:nvPr>
            <p:ph type="title"/>
          </p:nvPr>
        </p:nvSpPr>
        <p:spPr>
          <a:xfrm>
            <a:off x="1941200" y="2076675"/>
            <a:ext cx="6793500" cy="15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Conclusion And Future Work</a:t>
            </a:r>
            <a:endParaRPr/>
          </a:p>
        </p:txBody>
      </p:sp>
      <p:sp>
        <p:nvSpPr>
          <p:cNvPr id="689" name="Google Shape;689;p64"/>
          <p:cNvSpPr txBox="1"/>
          <p:nvPr>
            <p:ph idx="2" type="title"/>
          </p:nvPr>
        </p:nvSpPr>
        <p:spPr>
          <a:xfrm>
            <a:off x="1941200" y="1224188"/>
            <a:ext cx="5067600" cy="91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pic>
        <p:nvPicPr>
          <p:cNvPr id="690" name="Google Shape;690;p64"/>
          <p:cNvPicPr preferRelativeResize="0"/>
          <p:nvPr/>
        </p:nvPicPr>
        <p:blipFill>
          <a:blip r:embed="rId3">
            <a:alphaModFix/>
          </a:blip>
          <a:stretch>
            <a:fillRect/>
          </a:stretch>
        </p:blipFill>
        <p:spPr>
          <a:xfrm>
            <a:off x="2040050" y="3797582"/>
            <a:ext cx="1159200" cy="1035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6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Conclusion</a:t>
            </a:r>
            <a:endParaRPr sz="2600"/>
          </a:p>
        </p:txBody>
      </p:sp>
      <p:sp>
        <p:nvSpPr>
          <p:cNvPr id="696" name="Google Shape;696;p65"/>
          <p:cNvSpPr txBox="1"/>
          <p:nvPr>
            <p:ph idx="4294967295" type="subTitle"/>
          </p:nvPr>
        </p:nvSpPr>
        <p:spPr>
          <a:xfrm>
            <a:off x="720000" y="1017725"/>
            <a:ext cx="7853700" cy="38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Innovative Emotion Recognition Framework: </a:t>
            </a:r>
            <a:endParaRPr b="1" sz="1800"/>
          </a:p>
          <a:p>
            <a:pPr indent="0" lvl="0" marL="0" rtl="0" algn="l">
              <a:spcBef>
                <a:spcPts val="0"/>
              </a:spcBef>
              <a:spcAft>
                <a:spcPts val="0"/>
              </a:spcAft>
              <a:buNone/>
            </a:pPr>
            <a:r>
              <a:rPr lang="en" sz="1400"/>
              <a:t>Introduced an innovative framework for emotion recognition, specifically addressing the challenges of target and source domain adaptation in practical emotion recognition scenarios.</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800"/>
              <a:t>MRD Network Effectiveness: </a:t>
            </a:r>
            <a:endParaRPr b="1" sz="1800"/>
          </a:p>
          <a:p>
            <a:pPr indent="0" lvl="0" marL="0" rtl="0" algn="l">
              <a:spcBef>
                <a:spcPts val="0"/>
              </a:spcBef>
              <a:spcAft>
                <a:spcPts val="0"/>
              </a:spcAft>
              <a:buNone/>
            </a:pPr>
            <a:r>
              <a:rPr lang="en" sz="1400"/>
              <a:t>Demonstrated the effectiveness of the MRD (Maximum Regression Discrepancy) network through experiments. The network employs adversarial training methods to maximize the discrepancy between prediction regressors while minimizing the discrepancy of regressors from encoders to enhance semantic consistency.</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800"/>
              <a:t>Cross-Corpus Results: </a:t>
            </a:r>
            <a:endParaRPr b="1" sz="1800"/>
          </a:p>
          <a:p>
            <a:pPr indent="0" lvl="0" marL="0" rtl="0" algn="l">
              <a:spcBef>
                <a:spcPts val="0"/>
              </a:spcBef>
              <a:spcAft>
                <a:spcPts val="0"/>
              </a:spcAft>
              <a:buNone/>
            </a:pPr>
            <a:r>
              <a:rPr lang="en" sz="1400"/>
              <a:t>Conducted experiments showcasing the MRD's cross-corpus results, highlighting its superior performance compared to other frameworks in distinct emotion databases. Emphasized the MRD's stability and its ability to outperform the Train-on-target method across various source domains.</a:t>
            </a:r>
            <a:endParaRPr sz="14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6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Conclusion</a:t>
            </a:r>
            <a:endParaRPr sz="2600"/>
          </a:p>
        </p:txBody>
      </p:sp>
      <p:sp>
        <p:nvSpPr>
          <p:cNvPr id="702" name="Google Shape;702;p66"/>
          <p:cNvSpPr txBox="1"/>
          <p:nvPr>
            <p:ph idx="4294967295" type="subTitle"/>
          </p:nvPr>
        </p:nvSpPr>
        <p:spPr>
          <a:xfrm>
            <a:off x="720000" y="1017725"/>
            <a:ext cx="7853700" cy="38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Limitations in Complex Emotion Database: </a:t>
            </a:r>
            <a:endParaRPr b="1" sz="1800"/>
          </a:p>
          <a:p>
            <a:pPr indent="0" lvl="0" marL="0" rtl="0" algn="l">
              <a:spcBef>
                <a:spcPts val="0"/>
              </a:spcBef>
              <a:spcAft>
                <a:spcPts val="0"/>
              </a:spcAft>
              <a:buNone/>
            </a:pPr>
            <a:r>
              <a:rPr lang="en" sz="1400"/>
              <a:t>Acknowledged limitations of the MRD model in a more complex emotion database (MSP-Podcast), revealing areas where the model may face challenges despite its overall effectiveness. Highlighted the need for further exploration and refinement.</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800"/>
              <a:t>Optimizing MRD Structure: </a:t>
            </a:r>
            <a:endParaRPr b="1" sz="1800"/>
          </a:p>
          <a:p>
            <a:pPr indent="0" lvl="0" marL="0" rtl="0" algn="l">
              <a:spcBef>
                <a:spcPts val="0"/>
              </a:spcBef>
              <a:spcAft>
                <a:spcPts val="0"/>
              </a:spcAft>
              <a:buNone/>
            </a:pPr>
            <a:r>
              <a:rPr lang="en" sz="1400"/>
              <a:t>Explored and illustrated the best structure within the MRD network through different experiments, considering regressor numbers and the deep-shallow difference from the results. Emphasized the importance of fine-tuning the model structure for optimal performance.</a:t>
            </a:r>
            <a:endParaRPr sz="14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6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Future work</a:t>
            </a:r>
            <a:endParaRPr sz="2600"/>
          </a:p>
        </p:txBody>
      </p:sp>
      <p:sp>
        <p:nvSpPr>
          <p:cNvPr id="708" name="Google Shape;708;p67"/>
          <p:cNvSpPr txBox="1"/>
          <p:nvPr>
            <p:ph idx="4294967295" type="subTitle"/>
          </p:nvPr>
        </p:nvSpPr>
        <p:spPr>
          <a:xfrm>
            <a:off x="720000" y="1017725"/>
            <a:ext cx="7853700" cy="386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Explore Domain Adaptation Limitations:</a:t>
            </a:r>
            <a:endParaRPr b="1" sz="1800"/>
          </a:p>
          <a:p>
            <a:pPr indent="0" lvl="0" marL="0" rtl="0" algn="l">
              <a:spcBef>
                <a:spcPts val="0"/>
              </a:spcBef>
              <a:spcAft>
                <a:spcPts val="0"/>
              </a:spcAft>
              <a:buNone/>
            </a:pPr>
            <a:r>
              <a:rPr lang="en" sz="1400"/>
              <a:t>Recognized the need for further development to explore the limitations of domain adaptation with the MRD network, particularly in practical commercial applications. Proposed employing more emotion databases to create a comprehensive emotion base for evaluating domain adaptation efficiency.</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b="1" lang="en" sz="1800"/>
              <a:t>Expansion into Different Modalities:</a:t>
            </a:r>
            <a:endParaRPr b="1" sz="1800"/>
          </a:p>
          <a:p>
            <a:pPr indent="0" lvl="0" marL="0" rtl="0" algn="l">
              <a:spcBef>
                <a:spcPts val="0"/>
              </a:spcBef>
              <a:spcAft>
                <a:spcPts val="0"/>
              </a:spcAft>
              <a:buNone/>
            </a:pPr>
            <a:r>
              <a:rPr lang="en" sz="1400"/>
              <a:t>Suggested the expansion of the MRD network into different modalities beyond audio, potentially incorporating visual features for improved performance. Highlighted the potential for enhancing the model's capabilities by incorporating additional sensory information.</a:t>
            </a:r>
            <a:endParaRPr sz="14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68"/>
          <p:cNvSpPr txBox="1"/>
          <p:nvPr>
            <p:ph idx="2" type="title"/>
          </p:nvPr>
        </p:nvSpPr>
        <p:spPr>
          <a:xfrm>
            <a:off x="1941200" y="1452788"/>
            <a:ext cx="5067600" cy="915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dk1"/>
                </a:solidFill>
              </a:rPr>
              <a:t>THANKS!</a:t>
            </a:r>
            <a:endParaRPr/>
          </a:p>
        </p:txBody>
      </p:sp>
      <p:pic>
        <p:nvPicPr>
          <p:cNvPr id="714" name="Google Shape;714;p68"/>
          <p:cNvPicPr preferRelativeResize="0"/>
          <p:nvPr/>
        </p:nvPicPr>
        <p:blipFill rotWithShape="1">
          <a:blip r:embed="rId3">
            <a:alphaModFix/>
          </a:blip>
          <a:srcRect b="14844" l="0" r="0" t="14837"/>
          <a:stretch/>
        </p:blipFill>
        <p:spPr>
          <a:xfrm>
            <a:off x="5232625" y="2415025"/>
            <a:ext cx="3434300" cy="2415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roject Review Process by Slidesgo">
  <a:themeElements>
    <a:clrScheme name="Simple Light">
      <a:dk1>
        <a:srgbClr val="191919"/>
      </a:dk1>
      <a:lt1>
        <a:srgbClr val="F0EFEF"/>
      </a:lt1>
      <a:dk2>
        <a:srgbClr val="FFFFFF"/>
      </a:dk2>
      <a:lt2>
        <a:srgbClr val="4619BB"/>
      </a:lt2>
      <a:accent1>
        <a:srgbClr val="20124D"/>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