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57" r:id="rId4"/>
    <p:sldId id="259" r:id="rId5"/>
    <p:sldId id="269" r:id="rId6"/>
    <p:sldId id="270" r:id="rId7"/>
    <p:sldId id="260" r:id="rId8"/>
    <p:sldId id="261" r:id="rId9"/>
    <p:sldId id="264" r:id="rId10"/>
    <p:sldId id="265" r:id="rId11"/>
    <p:sldId id="266" r:id="rId12"/>
    <p:sldId id="267" r:id="rId13"/>
    <p:sldId id="258" r:id="rId1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77363" autoAdjust="0"/>
  </p:normalViewPr>
  <p:slideViewPr>
    <p:cSldViewPr snapToGrid="0">
      <p:cViewPr varScale="1">
        <p:scale>
          <a:sx n="89" d="100"/>
          <a:sy n="89" d="100"/>
        </p:scale>
        <p:origin x="6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C468D1-3FD9-46A5-B5CC-9BBD24AC30CA}" type="datetimeFigureOut">
              <a:rPr lang="zh-TW" altLang="en-US" smtClean="0"/>
              <a:t>2024/1/8</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784496-AB75-466D-A82C-4D33571DDFBC}" type="slidenum">
              <a:rPr lang="zh-TW" altLang="en-US" smtClean="0"/>
              <a:t>‹#›</a:t>
            </a:fld>
            <a:endParaRPr lang="zh-TW" altLang="en-US"/>
          </a:p>
        </p:txBody>
      </p:sp>
    </p:spTree>
    <p:extLst>
      <p:ext uri="{BB962C8B-B14F-4D97-AF65-F5344CB8AC3E}">
        <p14:creationId xmlns:p14="http://schemas.microsoft.com/office/powerpoint/2010/main" val="128210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mn-lt"/>
                <a:ea typeface="+mn-ea"/>
                <a:cs typeface="+mn-cs"/>
              </a:rPr>
              <a:t>這份論文旨在通過序列模式挖掘，提出一個名為</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Tracing the Roadmap of Depressive Users</a:t>
            </a:r>
            <a:r>
              <a:rPr lang="zh-TW" altLang="en-US" sz="1200" b="0" i="0" kern="1200" dirty="0">
                <a:solidFill>
                  <a:schemeClr val="tx1"/>
                </a:solidFill>
                <a:effectLst/>
                <a:latin typeface="+mn-lt"/>
                <a:ea typeface="+mn-ea"/>
                <a:cs typeface="+mn-cs"/>
              </a:rPr>
              <a:t>）的框架，以追蹤社交媒體上憂鬱用戶的情感變化。該框架主要關注分析用戶的時間行為模式，這對於追蹤情感行為和用戶環境的演變至關重要。研究中提出了一系列研究問題，並設計了一個靈活的框架，包括數據收集、預處理、建模和知識發現的步驟。</a:t>
            </a:r>
          </a:p>
          <a:p>
            <a:r>
              <a:rPr lang="zh-TW" altLang="en-US" sz="1200" b="0" i="0" kern="1200" dirty="0">
                <a:solidFill>
                  <a:schemeClr val="tx1"/>
                </a:solidFill>
                <a:effectLst/>
                <a:latin typeface="+mn-lt"/>
                <a:ea typeface="+mn-ea"/>
                <a:cs typeface="+mn-cs"/>
              </a:rPr>
              <a:t>具體而言，研究問題包括：</a:t>
            </a:r>
          </a:p>
          <a:p>
            <a:r>
              <a:rPr lang="zh-TW" altLang="en-US" sz="1200" b="0" i="0" kern="1200" dirty="0">
                <a:solidFill>
                  <a:schemeClr val="tx1"/>
                </a:solidFill>
                <a:effectLst/>
                <a:latin typeface="+mn-lt"/>
                <a:ea typeface="+mn-ea"/>
                <a:cs typeface="+mn-cs"/>
              </a:rPr>
              <a:t>是否可以透過高序列信心的序列模式挖掘來描述憂鬱用戶在社交媒體上的情感行為？</a:t>
            </a:r>
          </a:p>
          <a:p>
            <a:r>
              <a:rPr lang="zh-TW" altLang="en-US" sz="1200" b="0" i="0" kern="1200" dirty="0">
                <a:solidFill>
                  <a:schemeClr val="tx1"/>
                </a:solidFill>
                <a:effectLst/>
                <a:latin typeface="+mn-lt"/>
                <a:ea typeface="+mn-ea"/>
                <a:cs typeface="+mn-cs"/>
              </a:rPr>
              <a:t>這些情感和情緒的發生順序是什麼？</a:t>
            </a:r>
          </a:p>
          <a:p>
            <a:r>
              <a:rPr lang="zh-TW" altLang="en-US" sz="1200" b="0" i="0" kern="1200" dirty="0">
                <a:solidFill>
                  <a:schemeClr val="tx1"/>
                </a:solidFill>
                <a:effectLst/>
                <a:latin typeface="+mn-lt"/>
                <a:ea typeface="+mn-ea"/>
                <a:cs typeface="+mn-cs"/>
              </a:rPr>
              <a:t>為了回答這些問題，</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框架提供了以下貢獻：</a:t>
            </a:r>
          </a:p>
          <a:p>
            <a:r>
              <a:rPr lang="zh-TW" altLang="en-US" sz="1200" b="0" i="0" kern="1200" dirty="0">
                <a:solidFill>
                  <a:schemeClr val="tx1"/>
                </a:solidFill>
                <a:effectLst/>
                <a:latin typeface="+mn-lt"/>
                <a:ea typeface="+mn-ea"/>
                <a:cs typeface="+mn-cs"/>
              </a:rPr>
              <a:t>通過使用專家驗證的情感特徵，收集了患有憂鬱症用戶在社交媒體上的時間軸，並考慮了上下文方面。</a:t>
            </a:r>
          </a:p>
          <a:p>
            <a:r>
              <a:rPr lang="zh-TW" altLang="en-US" sz="1200" b="0" i="0" kern="1200" dirty="0">
                <a:solidFill>
                  <a:schemeClr val="tx1"/>
                </a:solidFill>
                <a:effectLst/>
                <a:latin typeface="+mn-lt"/>
                <a:ea typeface="+mn-ea"/>
                <a:cs typeface="+mn-cs"/>
              </a:rPr>
              <a:t>提供了一種靈活的方法，以時間序列的形式對用戶的時間軸進行建模和離散化，以應對不同用戶的不規則發帖頻率。</a:t>
            </a:r>
          </a:p>
          <a:p>
            <a:r>
              <a:rPr lang="zh-TW" altLang="en-US" sz="1200" b="0" i="0" kern="1200" dirty="0">
                <a:solidFill>
                  <a:schemeClr val="tx1"/>
                </a:solidFill>
                <a:effectLst/>
                <a:latin typeface="+mn-lt"/>
                <a:ea typeface="+mn-ea"/>
                <a:cs typeface="+mn-cs"/>
              </a:rPr>
              <a:t>開發了一種發現描述患有憂鬱症用戶在社交網絡上行為的序列模式的方法論，旨在支持對情感和情緒的同時和順序發生進行觀察。</a:t>
            </a:r>
          </a:p>
          <a:p>
            <a:r>
              <a:rPr lang="zh-TW" altLang="en-US" sz="1200" b="0" i="0" kern="1200" dirty="0">
                <a:solidFill>
                  <a:schemeClr val="tx1"/>
                </a:solidFill>
                <a:effectLst/>
                <a:latin typeface="+mn-lt"/>
                <a:ea typeface="+mn-ea"/>
                <a:cs typeface="+mn-cs"/>
              </a:rPr>
              <a:t>該論文的餘下部分涵蓋了相關工作、材料和方法的詳細描述、實驗結果，以及對文獻的討論和結論。</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1</a:t>
            </a:fld>
            <a:endParaRPr lang="zh-TW" altLang="en-US"/>
          </a:p>
        </p:txBody>
      </p:sp>
    </p:spTree>
    <p:extLst>
      <p:ext uri="{BB962C8B-B14F-4D97-AF65-F5344CB8AC3E}">
        <p14:creationId xmlns:p14="http://schemas.microsoft.com/office/powerpoint/2010/main" val="1732342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mn-lt"/>
                <a:ea typeface="+mn-ea"/>
                <a:cs typeface="+mn-cs"/>
              </a:rPr>
              <a:t>這篇論文的摘要提到了一個名為 </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Tracing the Roadmap of Depressive Users</a:t>
            </a:r>
            <a:r>
              <a:rPr lang="zh-TW" altLang="en-US" sz="1200" b="0" i="0" kern="1200" dirty="0">
                <a:solidFill>
                  <a:schemeClr val="tx1"/>
                </a:solidFill>
                <a:effectLst/>
                <a:latin typeface="+mn-lt"/>
                <a:ea typeface="+mn-ea"/>
                <a:cs typeface="+mn-cs"/>
              </a:rPr>
              <a:t>）的框架，用於在社交媒體上追蹤憂鬱用戶的情感變化。該框架旨在收集、預處理、建模和發現來自社交網絡的用戶情感的序列模式。研究的主要特點是通過分析時間行為模式，該模式對於跟蹤情感行為和用戶背景的變化至關重要。</a:t>
            </a:r>
          </a:p>
          <a:p>
            <a:r>
              <a:rPr lang="zh-TW" altLang="en-US" sz="1200" b="0" i="0" kern="1200" dirty="0">
                <a:solidFill>
                  <a:schemeClr val="tx1"/>
                </a:solidFill>
                <a:effectLst/>
                <a:latin typeface="+mn-lt"/>
                <a:ea typeface="+mn-ea"/>
                <a:cs typeface="+mn-cs"/>
              </a:rPr>
              <a:t>該研究提出了以下研究問題：</a:t>
            </a:r>
          </a:p>
          <a:p>
            <a:r>
              <a:rPr lang="zh-TW" altLang="en-US" sz="1200" b="0" i="0" kern="1200" dirty="0">
                <a:solidFill>
                  <a:schemeClr val="tx1"/>
                </a:solidFill>
                <a:effectLst/>
                <a:latin typeface="+mn-lt"/>
                <a:ea typeface="+mn-ea"/>
                <a:cs typeface="+mn-cs"/>
              </a:rPr>
              <a:t>是否可以通過序列模式挖掘高序列信心的規則，描述患有憂鬱症的用戶在社交媒體上的情感行為？</a:t>
            </a:r>
          </a:p>
          <a:p>
            <a:r>
              <a:rPr lang="zh-TW" altLang="en-US" sz="1200" b="0" i="0" kern="1200" dirty="0">
                <a:solidFill>
                  <a:schemeClr val="tx1"/>
                </a:solidFill>
                <a:effectLst/>
                <a:latin typeface="+mn-lt"/>
                <a:ea typeface="+mn-ea"/>
                <a:cs typeface="+mn-cs"/>
              </a:rPr>
              <a:t>這些情感和情緒發生的順序是什麼？</a:t>
            </a:r>
          </a:p>
          <a:p>
            <a:r>
              <a:rPr lang="zh-TW" altLang="en-US" sz="1200" b="0" i="0" kern="1200" dirty="0">
                <a:solidFill>
                  <a:schemeClr val="tx1"/>
                </a:solidFill>
                <a:effectLst/>
                <a:latin typeface="+mn-lt"/>
                <a:ea typeface="+mn-ea"/>
                <a:cs typeface="+mn-cs"/>
              </a:rPr>
              <a:t>為回答這些問題，</a:t>
            </a:r>
            <a:r>
              <a:rPr lang="en-US" altLang="zh-TW" sz="1200" b="0" i="0" kern="1200" dirty="0">
                <a:solidFill>
                  <a:schemeClr val="tx1"/>
                </a:solidFill>
                <a:effectLst/>
                <a:latin typeface="+mn-lt"/>
                <a:ea typeface="+mn-ea"/>
                <a:cs typeface="+mn-cs"/>
              </a:rPr>
              <a:t>TROAD </a:t>
            </a:r>
            <a:r>
              <a:rPr lang="zh-TW" altLang="en-US" sz="1200" b="0" i="0" kern="1200" dirty="0">
                <a:solidFill>
                  <a:schemeClr val="tx1"/>
                </a:solidFill>
                <a:effectLst/>
                <a:latin typeface="+mn-lt"/>
                <a:ea typeface="+mn-ea"/>
                <a:cs typeface="+mn-cs"/>
              </a:rPr>
              <a:t>框架的提出對以下方面做出了貢獻：</a:t>
            </a:r>
          </a:p>
          <a:p>
            <a:r>
              <a:rPr lang="zh-TW" altLang="en-US" sz="1200" b="0" i="0" kern="1200" dirty="0">
                <a:solidFill>
                  <a:schemeClr val="tx1"/>
                </a:solidFill>
                <a:effectLst/>
                <a:latin typeface="+mn-lt"/>
                <a:ea typeface="+mn-ea"/>
                <a:cs typeface="+mn-cs"/>
              </a:rPr>
              <a:t>收集患有憂鬱症用戶的社交媒體時間軸，提取經專家驗證的情感特徵，考慮了用戶發帖的上下文方面。</a:t>
            </a:r>
          </a:p>
          <a:p>
            <a:r>
              <a:rPr lang="zh-TW" altLang="en-US" sz="1200" b="0" i="0" kern="1200" dirty="0">
                <a:solidFill>
                  <a:schemeClr val="tx1"/>
                </a:solidFill>
                <a:effectLst/>
                <a:latin typeface="+mn-lt"/>
                <a:ea typeface="+mn-ea"/>
                <a:cs typeface="+mn-cs"/>
              </a:rPr>
              <a:t>針對用戶的時間軸以時間序列的形式進行靈活的建模和離散化，考慮到每個用戶都有自己的發帖頻率，且沒有通用的頻率模式適用於所有用戶。</a:t>
            </a:r>
          </a:p>
          <a:p>
            <a:r>
              <a:rPr lang="zh-TW" altLang="en-US" sz="1200" b="0" i="0" kern="1200" dirty="0">
                <a:solidFill>
                  <a:schemeClr val="tx1"/>
                </a:solidFill>
                <a:effectLst/>
                <a:latin typeface="+mn-lt"/>
                <a:ea typeface="+mn-ea"/>
                <a:cs typeface="+mn-cs"/>
              </a:rPr>
              <a:t>提供了一種發現描述患有憂鬱症用戶在社交網絡上行為的順序模式的方法論。這種方法旨在支持在</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天的時間內觀察同時和順序發生的情感和情緒。</a:t>
            </a:r>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2</a:t>
            </a:fld>
            <a:endParaRPr lang="zh-TW" altLang="en-US"/>
          </a:p>
        </p:txBody>
      </p:sp>
    </p:spTree>
    <p:extLst>
      <p:ext uri="{BB962C8B-B14F-4D97-AF65-F5344CB8AC3E}">
        <p14:creationId xmlns:p14="http://schemas.microsoft.com/office/powerpoint/2010/main" val="1488289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mn-lt"/>
                <a:ea typeface="+mn-ea"/>
                <a:cs typeface="+mn-cs"/>
              </a:rPr>
              <a:t>這一部分介紹了以前關於社交媒體上患有憂鬱症用戶時間分析的研究。使用以下研究字串來搜索相關研究：</a:t>
            </a:r>
            <a:r>
              <a:rPr lang="en-US" altLang="zh-TW" sz="1200" b="0" i="0" kern="1200" dirty="0">
                <a:solidFill>
                  <a:schemeClr val="tx1"/>
                </a:solidFill>
                <a:effectLst/>
                <a:latin typeface="+mn-lt"/>
                <a:ea typeface="+mn-ea"/>
                <a:cs typeface="+mn-cs"/>
              </a:rPr>
              <a:t>((“temporal” or “longitudinal” or “sequential)” and (“depression” or “mood”) and (“social media” or “social network”))</a:t>
            </a:r>
            <a:r>
              <a:rPr lang="zh-TW" altLang="en-US" sz="1200" b="0" i="0" kern="1200" dirty="0">
                <a:solidFill>
                  <a:schemeClr val="tx1"/>
                </a:solidFill>
                <a:effectLst/>
                <a:latin typeface="+mn-lt"/>
                <a:ea typeface="+mn-ea"/>
                <a:cs typeface="+mn-cs"/>
              </a:rPr>
              <a:t>。</a:t>
            </a:r>
          </a:p>
          <a:p>
            <a:r>
              <a:rPr lang="en-US" altLang="zh-TW" sz="1200" b="1" i="0" kern="1200" dirty="0">
                <a:solidFill>
                  <a:schemeClr val="tx1"/>
                </a:solidFill>
                <a:effectLst/>
                <a:latin typeface="+mn-lt"/>
                <a:ea typeface="+mn-ea"/>
                <a:cs typeface="+mn-cs"/>
              </a:rPr>
              <a:t>De Choudhury et al. [24], [25]:</a:t>
            </a:r>
            <a:r>
              <a:rPr lang="zh-TW" altLang="en-US" sz="1200" b="0" i="0" kern="1200" dirty="0">
                <a:solidFill>
                  <a:schemeClr val="tx1"/>
                </a:solidFill>
                <a:effectLst/>
                <a:latin typeface="+mn-lt"/>
                <a:ea typeface="+mn-ea"/>
                <a:cs typeface="+mn-cs"/>
              </a:rPr>
              <a:t> 作者通過在</a:t>
            </a:r>
            <a:r>
              <a:rPr lang="en-US" altLang="zh-TW" sz="1200" b="0" i="0" kern="1200" dirty="0">
                <a:solidFill>
                  <a:schemeClr val="tx1"/>
                </a:solidFill>
                <a:effectLst/>
                <a:latin typeface="+mn-lt"/>
                <a:ea typeface="+mn-ea"/>
                <a:cs typeface="+mn-cs"/>
              </a:rPr>
              <a:t>Twitter</a:t>
            </a:r>
            <a:r>
              <a:rPr lang="zh-TW" altLang="en-US" sz="1200" b="0" i="0" kern="1200" dirty="0">
                <a:solidFill>
                  <a:schemeClr val="tx1"/>
                </a:solidFill>
                <a:effectLst/>
                <a:latin typeface="+mn-lt"/>
                <a:ea typeface="+mn-ea"/>
                <a:cs typeface="+mn-cs"/>
              </a:rPr>
              <a:t>上進行調查，使用</a:t>
            </a:r>
            <a:r>
              <a:rPr lang="en-US" altLang="zh-TW" sz="1200" b="0" i="0" kern="1200" dirty="0">
                <a:solidFill>
                  <a:schemeClr val="tx1"/>
                </a:solidFill>
                <a:effectLst/>
                <a:latin typeface="+mn-lt"/>
                <a:ea typeface="+mn-ea"/>
                <a:cs typeface="+mn-cs"/>
              </a:rPr>
              <a:t>CES-D</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Center for Epidemiologic Studies Depression Scale</a:t>
            </a:r>
            <a:r>
              <a:rPr lang="zh-TW" altLang="en-US" sz="1200" b="0" i="0" kern="1200" dirty="0">
                <a:solidFill>
                  <a:schemeClr val="tx1"/>
                </a:solidFill>
                <a:effectLst/>
                <a:latin typeface="+mn-lt"/>
                <a:ea typeface="+mn-ea"/>
                <a:cs typeface="+mn-cs"/>
              </a:rPr>
              <a:t>）的問題，收集了受訪者的</a:t>
            </a:r>
            <a:r>
              <a:rPr lang="en-US" altLang="zh-TW" sz="1200" b="0" i="0" kern="1200" dirty="0">
                <a:solidFill>
                  <a:schemeClr val="tx1"/>
                </a:solidFill>
                <a:effectLst/>
                <a:latin typeface="+mn-lt"/>
                <a:ea typeface="+mn-ea"/>
                <a:cs typeface="+mn-cs"/>
              </a:rPr>
              <a:t>Twitter</a:t>
            </a:r>
            <a:r>
              <a:rPr lang="zh-TW" altLang="en-US" sz="1200" b="0" i="0" kern="1200" dirty="0">
                <a:solidFill>
                  <a:schemeClr val="tx1"/>
                </a:solidFill>
                <a:effectLst/>
                <a:latin typeface="+mn-lt"/>
                <a:ea typeface="+mn-ea"/>
                <a:cs typeface="+mn-cs"/>
              </a:rPr>
              <a:t>配置文件，然後對用戶的活動進行了一年的分析。他們使用</a:t>
            </a:r>
            <a:r>
              <a:rPr lang="en-US" altLang="zh-TW" sz="1200" b="0" i="0" kern="1200" dirty="0">
                <a:solidFill>
                  <a:schemeClr val="tx1"/>
                </a:solidFill>
                <a:effectLst/>
                <a:latin typeface="+mn-lt"/>
                <a:ea typeface="+mn-ea"/>
                <a:cs typeface="+mn-cs"/>
              </a:rPr>
              <a:t>LIWC</a:t>
            </a:r>
            <a:r>
              <a:rPr lang="zh-TW" altLang="en-US" sz="1200" b="0" i="0" kern="1200" dirty="0">
                <a:solidFill>
                  <a:schemeClr val="tx1"/>
                </a:solidFill>
                <a:effectLst/>
                <a:latin typeface="+mn-lt"/>
                <a:ea typeface="+mn-ea"/>
                <a:cs typeface="+mn-cs"/>
              </a:rPr>
              <a:t>詞庫來提取情感和語言風格的表達。結果顯示社交互動減少，負面情感增加，自我網絡強烈聚集，人際和醫療問題增加，宗教參與增加。</a:t>
            </a:r>
          </a:p>
          <a:p>
            <a:r>
              <a:rPr lang="en-US" altLang="zh-TW" sz="1200" b="1" i="0" kern="1200" dirty="0">
                <a:solidFill>
                  <a:schemeClr val="tx1"/>
                </a:solidFill>
                <a:effectLst/>
                <a:latin typeface="+mn-lt"/>
                <a:ea typeface="+mn-ea"/>
                <a:cs typeface="+mn-cs"/>
              </a:rPr>
              <a:t>Seabrook et al. [26]:</a:t>
            </a:r>
            <a:r>
              <a:rPr lang="zh-TW" altLang="en-US" sz="1200" b="0" i="0" kern="1200" dirty="0">
                <a:solidFill>
                  <a:schemeClr val="tx1"/>
                </a:solidFill>
                <a:effectLst/>
                <a:latin typeface="+mn-lt"/>
                <a:ea typeface="+mn-ea"/>
                <a:cs typeface="+mn-cs"/>
              </a:rPr>
              <a:t> 作者使用移動應用程序收集並分析了</a:t>
            </a:r>
            <a:r>
              <a:rPr lang="en-US" altLang="zh-TW" sz="1200" b="0" i="0" kern="1200" dirty="0">
                <a:solidFill>
                  <a:schemeClr val="tx1"/>
                </a:solidFill>
                <a:effectLst/>
                <a:latin typeface="+mn-lt"/>
                <a:ea typeface="+mn-ea"/>
                <a:cs typeface="+mn-cs"/>
              </a:rPr>
              <a:t>49</a:t>
            </a:r>
            <a:r>
              <a:rPr lang="zh-TW" altLang="en-US" sz="1200" b="0" i="0" kern="1200" dirty="0">
                <a:solidFill>
                  <a:schemeClr val="tx1"/>
                </a:solidFill>
                <a:effectLst/>
                <a:latin typeface="+mn-lt"/>
                <a:ea typeface="+mn-ea"/>
                <a:cs typeface="+mn-cs"/>
              </a:rPr>
              <a:t>名位於澳大利亞的</a:t>
            </a:r>
            <a:r>
              <a:rPr lang="en-US" altLang="zh-TW" sz="1200" b="0" i="0" kern="1200" dirty="0">
                <a:solidFill>
                  <a:schemeClr val="tx1"/>
                </a:solidFill>
                <a:effectLst/>
                <a:latin typeface="+mn-lt"/>
                <a:ea typeface="+mn-ea"/>
                <a:cs typeface="+mn-cs"/>
              </a:rPr>
              <a:t>Twitter</a:t>
            </a:r>
            <a:r>
              <a:rPr lang="zh-TW" altLang="en-US" sz="1200" b="0" i="0" kern="1200" dirty="0">
                <a:solidFill>
                  <a:schemeClr val="tx1"/>
                </a:solidFill>
                <a:effectLst/>
                <a:latin typeface="+mn-lt"/>
                <a:ea typeface="+mn-ea"/>
                <a:cs typeface="+mn-cs"/>
              </a:rPr>
              <a:t>用戶和</a:t>
            </a:r>
            <a:r>
              <a:rPr lang="en-US" altLang="zh-TW" sz="1200" b="0" i="0" kern="1200" dirty="0">
                <a:solidFill>
                  <a:schemeClr val="tx1"/>
                </a:solidFill>
                <a:effectLst/>
                <a:latin typeface="+mn-lt"/>
                <a:ea typeface="+mn-ea"/>
                <a:cs typeface="+mn-cs"/>
              </a:rPr>
              <a:t>29</a:t>
            </a:r>
            <a:r>
              <a:rPr lang="zh-TW" altLang="en-US" sz="1200" b="0" i="0" kern="1200" dirty="0">
                <a:solidFill>
                  <a:schemeClr val="tx1"/>
                </a:solidFill>
                <a:effectLst/>
                <a:latin typeface="+mn-lt"/>
                <a:ea typeface="+mn-ea"/>
                <a:cs typeface="+mn-cs"/>
              </a:rPr>
              <a:t>名</a:t>
            </a:r>
            <a:r>
              <a:rPr lang="en-US" altLang="zh-TW" sz="1200" b="0" i="0" kern="1200" dirty="0">
                <a:solidFill>
                  <a:schemeClr val="tx1"/>
                </a:solidFill>
                <a:effectLst/>
                <a:latin typeface="+mn-lt"/>
                <a:ea typeface="+mn-ea"/>
                <a:cs typeface="+mn-cs"/>
              </a:rPr>
              <a:t>Facebook</a:t>
            </a:r>
            <a:r>
              <a:rPr lang="zh-TW" altLang="en-US" sz="1200" b="0" i="0" kern="1200" dirty="0">
                <a:solidFill>
                  <a:schemeClr val="tx1"/>
                </a:solidFill>
                <a:effectLst/>
                <a:latin typeface="+mn-lt"/>
                <a:ea typeface="+mn-ea"/>
                <a:cs typeface="+mn-cs"/>
              </a:rPr>
              <a:t>用戶的負面表達頻率。他們使用</a:t>
            </a:r>
            <a:r>
              <a:rPr lang="en-US" altLang="zh-TW" sz="1200" b="0" i="0" kern="1200" dirty="0">
                <a:solidFill>
                  <a:schemeClr val="tx1"/>
                </a:solidFill>
                <a:effectLst/>
                <a:latin typeface="+mn-lt"/>
                <a:ea typeface="+mn-ea"/>
                <a:cs typeface="+mn-cs"/>
              </a:rPr>
              <a:t>LIWC</a:t>
            </a:r>
            <a:r>
              <a:rPr lang="zh-TW" altLang="en-US" sz="1200" b="0" i="0" kern="1200" dirty="0">
                <a:solidFill>
                  <a:schemeClr val="tx1"/>
                </a:solidFill>
                <a:effectLst/>
                <a:latin typeface="+mn-lt"/>
                <a:ea typeface="+mn-ea"/>
                <a:cs typeface="+mn-cs"/>
              </a:rPr>
              <a:t>提取特徵，進行了一個時間分析，比較了不同社交媒體平台之間的差異。結果表明，在</a:t>
            </a:r>
            <a:r>
              <a:rPr lang="en-US" altLang="zh-TW" sz="1200" b="0" i="0" kern="1200" dirty="0">
                <a:solidFill>
                  <a:schemeClr val="tx1"/>
                </a:solidFill>
                <a:effectLst/>
                <a:latin typeface="+mn-lt"/>
                <a:ea typeface="+mn-ea"/>
                <a:cs typeface="+mn-cs"/>
              </a:rPr>
              <a:t>Facebook</a:t>
            </a:r>
            <a:r>
              <a:rPr lang="zh-TW" altLang="en-US" sz="1200" b="0" i="0" kern="1200" dirty="0">
                <a:solidFill>
                  <a:schemeClr val="tx1"/>
                </a:solidFill>
                <a:effectLst/>
                <a:latin typeface="+mn-lt"/>
                <a:ea typeface="+mn-ea"/>
                <a:cs typeface="+mn-cs"/>
              </a:rPr>
              <a:t>上，負面表達的不穩定性是嚴重憂鬱的預測因子，而在</a:t>
            </a:r>
            <a:r>
              <a:rPr lang="en-US" altLang="zh-TW" sz="1200" b="0" i="0" kern="1200" dirty="0">
                <a:solidFill>
                  <a:schemeClr val="tx1"/>
                </a:solidFill>
                <a:effectLst/>
                <a:latin typeface="+mn-lt"/>
                <a:ea typeface="+mn-ea"/>
                <a:cs typeface="+mn-cs"/>
              </a:rPr>
              <a:t>Twitter</a:t>
            </a:r>
            <a:r>
              <a:rPr lang="zh-TW" altLang="en-US" sz="1200" b="0" i="0" kern="1200" dirty="0">
                <a:solidFill>
                  <a:schemeClr val="tx1"/>
                </a:solidFill>
                <a:effectLst/>
                <a:latin typeface="+mn-lt"/>
                <a:ea typeface="+mn-ea"/>
                <a:cs typeface="+mn-cs"/>
              </a:rPr>
              <a:t>上是較輕的憂鬱。</a:t>
            </a:r>
          </a:p>
          <a:p>
            <a:r>
              <a:rPr lang="en-US" altLang="zh-TW" sz="1200" b="1" i="0" kern="1200" dirty="0">
                <a:solidFill>
                  <a:schemeClr val="tx1"/>
                </a:solidFill>
                <a:effectLst/>
                <a:latin typeface="+mn-lt"/>
                <a:ea typeface="+mn-ea"/>
                <a:cs typeface="+mn-cs"/>
              </a:rPr>
              <a:t>Chen et al. [27]:</a:t>
            </a:r>
            <a:r>
              <a:rPr lang="zh-TW" altLang="en-US" sz="1200" b="0" i="0" kern="1200" dirty="0">
                <a:solidFill>
                  <a:schemeClr val="tx1"/>
                </a:solidFill>
                <a:effectLst/>
                <a:latin typeface="+mn-lt"/>
                <a:ea typeface="+mn-ea"/>
                <a:cs typeface="+mn-cs"/>
              </a:rPr>
              <a:t> 作者分析了</a:t>
            </a:r>
            <a:r>
              <a:rPr lang="en-US" altLang="zh-TW" sz="1200" b="0" i="0" kern="1200" dirty="0">
                <a:solidFill>
                  <a:schemeClr val="tx1"/>
                </a:solidFill>
                <a:effectLst/>
                <a:latin typeface="+mn-lt"/>
                <a:ea typeface="+mn-ea"/>
                <a:cs typeface="+mn-cs"/>
              </a:rPr>
              <a:t>Twitter</a:t>
            </a:r>
            <a:r>
              <a:rPr lang="zh-TW" altLang="en-US" sz="1200" b="0" i="0" kern="1200" dirty="0">
                <a:solidFill>
                  <a:schemeClr val="tx1"/>
                </a:solidFill>
                <a:effectLst/>
                <a:latin typeface="+mn-lt"/>
                <a:ea typeface="+mn-ea"/>
                <a:cs typeface="+mn-cs"/>
              </a:rPr>
              <a:t>用戶的情感、活動和語言風格以檢測憂鬱。他們收集了包含“我被診斷出患有憂鬱症”的帖子，使用官方</a:t>
            </a:r>
            <a:r>
              <a:rPr lang="en-US" altLang="zh-TW" sz="1200" b="0" i="0" kern="1200" dirty="0">
                <a:solidFill>
                  <a:schemeClr val="tx1"/>
                </a:solidFill>
                <a:effectLst/>
                <a:latin typeface="+mn-lt"/>
                <a:ea typeface="+mn-ea"/>
                <a:cs typeface="+mn-cs"/>
              </a:rPr>
              <a:t>API</a:t>
            </a:r>
            <a:r>
              <a:rPr lang="zh-TW" altLang="en-US" sz="1200" b="0" i="0" kern="1200" dirty="0">
                <a:solidFill>
                  <a:schemeClr val="tx1"/>
                </a:solidFill>
                <a:effectLst/>
                <a:latin typeface="+mn-lt"/>
                <a:ea typeface="+mn-ea"/>
                <a:cs typeface="+mn-cs"/>
              </a:rPr>
              <a:t>進行了四個月。他們使用</a:t>
            </a:r>
            <a:r>
              <a:rPr lang="en-US" altLang="zh-TW" sz="1200" b="0" i="0" kern="1200" dirty="0">
                <a:solidFill>
                  <a:schemeClr val="tx1"/>
                </a:solidFill>
                <a:effectLst/>
                <a:latin typeface="+mn-lt"/>
                <a:ea typeface="+mn-ea"/>
                <a:cs typeface="+mn-cs"/>
              </a:rPr>
              <a:t>EMOTIVE</a:t>
            </a:r>
            <a:r>
              <a:rPr lang="zh-TW" altLang="en-US" sz="1200" b="0" i="0" kern="1200" dirty="0">
                <a:solidFill>
                  <a:schemeClr val="tx1"/>
                </a:solidFill>
                <a:effectLst/>
                <a:latin typeface="+mn-lt"/>
                <a:ea typeface="+mn-ea"/>
                <a:cs typeface="+mn-cs"/>
              </a:rPr>
              <a:t>本體語義模型來識別</a:t>
            </a:r>
            <a:r>
              <a:rPr lang="en-US" altLang="zh-TW" sz="1200" b="0" i="0" kern="1200" dirty="0">
                <a:solidFill>
                  <a:schemeClr val="tx1"/>
                </a:solidFill>
                <a:effectLst/>
                <a:latin typeface="+mn-lt"/>
                <a:ea typeface="+mn-ea"/>
                <a:cs typeface="+mn-cs"/>
              </a:rPr>
              <a:t>Ekman</a:t>
            </a:r>
            <a:r>
              <a:rPr lang="zh-TW" altLang="en-US" sz="1200" b="0" i="0" kern="1200" dirty="0">
                <a:solidFill>
                  <a:schemeClr val="tx1"/>
                </a:solidFill>
                <a:effectLst/>
                <a:latin typeface="+mn-lt"/>
                <a:ea typeface="+mn-ea"/>
                <a:cs typeface="+mn-cs"/>
              </a:rPr>
              <a:t>的基本情感表達。結果顯示，作者進行了描述性的時間分析，繪製了特徵隨時間變化的趨勢。</a:t>
            </a:r>
          </a:p>
          <a:p>
            <a:r>
              <a:rPr lang="en-US" altLang="zh-TW" sz="1200" b="1" i="0" kern="1200" dirty="0" err="1">
                <a:solidFill>
                  <a:schemeClr val="tx1"/>
                </a:solidFill>
                <a:effectLst/>
                <a:latin typeface="+mn-lt"/>
                <a:ea typeface="+mn-ea"/>
                <a:cs typeface="+mn-cs"/>
              </a:rPr>
              <a:t>Aalbers</a:t>
            </a:r>
            <a:r>
              <a:rPr lang="en-US" altLang="zh-TW" sz="1200" b="1" i="0" kern="1200" dirty="0">
                <a:solidFill>
                  <a:schemeClr val="tx1"/>
                </a:solidFill>
                <a:effectLst/>
                <a:latin typeface="+mn-lt"/>
                <a:ea typeface="+mn-ea"/>
                <a:cs typeface="+mn-cs"/>
              </a:rPr>
              <a:t> et al. [35]:</a:t>
            </a:r>
            <a:r>
              <a:rPr lang="zh-TW" altLang="en-US" sz="1200" b="0" i="0" kern="1200" dirty="0">
                <a:solidFill>
                  <a:schemeClr val="tx1"/>
                </a:solidFill>
                <a:effectLst/>
                <a:latin typeface="+mn-lt"/>
                <a:ea typeface="+mn-ea"/>
                <a:cs typeface="+mn-cs"/>
              </a:rPr>
              <a:t> 作者對</a:t>
            </a:r>
            <a:r>
              <a:rPr lang="en-US" altLang="zh-TW" sz="1200" b="0" i="0" kern="1200" dirty="0">
                <a:solidFill>
                  <a:schemeClr val="tx1"/>
                </a:solidFill>
                <a:effectLst/>
                <a:latin typeface="+mn-lt"/>
                <a:ea typeface="+mn-ea"/>
                <a:cs typeface="+mn-cs"/>
              </a:rPr>
              <a:t>125</a:t>
            </a:r>
            <a:r>
              <a:rPr lang="zh-TW" altLang="en-US" sz="1200" b="0" i="0" kern="1200" dirty="0">
                <a:solidFill>
                  <a:schemeClr val="tx1"/>
                </a:solidFill>
                <a:effectLst/>
                <a:latin typeface="+mn-lt"/>
                <a:ea typeface="+mn-ea"/>
                <a:cs typeface="+mn-cs"/>
              </a:rPr>
              <a:t>名阿姆斯特丹學生進行調查，詢問他們在智能手機上使用社交媒體的情況。他們的目標是測量對社交媒體的被動使用，將其與憂鬱症症狀相關聯，並將數據建模成網絡形式。結論是 </a:t>
            </a:r>
            <a:r>
              <a:rPr lang="en-US" altLang="zh-TW" sz="1200" b="0" i="0" kern="1200" dirty="0">
                <a:solidFill>
                  <a:schemeClr val="tx1"/>
                </a:solidFill>
                <a:effectLst/>
                <a:latin typeface="+mn-lt"/>
                <a:ea typeface="+mn-ea"/>
                <a:cs typeface="+mn-cs"/>
              </a:rPr>
              <a:t>passively </a:t>
            </a:r>
            <a:r>
              <a:rPr lang="zh-TW" altLang="en-US" sz="1200" b="0" i="0" kern="1200" dirty="0">
                <a:solidFill>
                  <a:schemeClr val="tx1"/>
                </a:solidFill>
                <a:effectLst/>
                <a:latin typeface="+mn-lt"/>
                <a:ea typeface="+mn-ea"/>
                <a:cs typeface="+mn-cs"/>
              </a:rPr>
              <a:t>使用社交媒體的時間，例如滾動頁面的時間，並不是憂鬱症或壓力症狀的良好預測因子。</a:t>
            </a:r>
          </a:p>
          <a:p>
            <a:r>
              <a:rPr lang="en-US" altLang="zh-TW" sz="1200" b="1" i="0" kern="1200" dirty="0" err="1">
                <a:solidFill>
                  <a:schemeClr val="tx1"/>
                </a:solidFill>
                <a:effectLst/>
                <a:latin typeface="+mn-lt"/>
                <a:ea typeface="+mn-ea"/>
                <a:cs typeface="+mn-cs"/>
              </a:rPr>
              <a:t>Heffer</a:t>
            </a:r>
            <a:r>
              <a:rPr lang="en-US" altLang="zh-TW" sz="1200" b="1" i="0" kern="1200" dirty="0">
                <a:solidFill>
                  <a:schemeClr val="tx1"/>
                </a:solidFill>
                <a:effectLst/>
                <a:latin typeface="+mn-lt"/>
                <a:ea typeface="+mn-ea"/>
                <a:cs typeface="+mn-cs"/>
              </a:rPr>
              <a:t> et al. [36]:</a:t>
            </a:r>
            <a:r>
              <a:rPr lang="zh-TW" altLang="en-US" sz="1200" b="0" i="0" kern="1200" dirty="0">
                <a:solidFill>
                  <a:schemeClr val="tx1"/>
                </a:solidFill>
                <a:effectLst/>
                <a:latin typeface="+mn-lt"/>
                <a:ea typeface="+mn-ea"/>
                <a:cs typeface="+mn-cs"/>
              </a:rPr>
              <a:t> 作者進行了一項調查並實施了自迴歸分析，以研究加拿大青少年的社交媒體使用與長期憂鬱症狀之間的相關性。該研究得出結論，社交媒體的使用並不預測女孩或男孩的憂鬱，但嚴重的憂鬱症預測女孩更加密集地使用社交媒體。</a:t>
            </a:r>
          </a:p>
          <a:p>
            <a:r>
              <a:rPr lang="en-US" altLang="zh-TW" sz="1200" b="1" i="0" kern="1200" dirty="0">
                <a:solidFill>
                  <a:schemeClr val="tx1"/>
                </a:solidFill>
                <a:effectLst/>
                <a:latin typeface="+mn-lt"/>
                <a:ea typeface="+mn-ea"/>
                <a:cs typeface="+mn-cs"/>
              </a:rPr>
              <a:t>Yao et al. [28]:</a:t>
            </a:r>
            <a:r>
              <a:rPr lang="zh-TW" altLang="en-US" sz="1200" b="0" i="0" kern="1200" dirty="0">
                <a:solidFill>
                  <a:schemeClr val="tx1"/>
                </a:solidFill>
                <a:effectLst/>
                <a:latin typeface="+mn-lt"/>
                <a:ea typeface="+mn-ea"/>
                <a:cs typeface="+mn-cs"/>
              </a:rPr>
              <a:t> 作者收集了新浪微博（</a:t>
            </a:r>
            <a:r>
              <a:rPr lang="en-US" altLang="zh-TW" sz="1200" b="0" i="0" kern="1200" dirty="0">
                <a:solidFill>
                  <a:schemeClr val="tx1"/>
                </a:solidFill>
                <a:effectLst/>
                <a:latin typeface="+mn-lt"/>
                <a:ea typeface="+mn-ea"/>
                <a:cs typeface="+mn-cs"/>
              </a:rPr>
              <a:t>weibo.com</a:t>
            </a:r>
            <a:r>
              <a:rPr lang="zh-TW" altLang="en-US" sz="1200" b="0" i="0" kern="1200" dirty="0">
                <a:solidFill>
                  <a:schemeClr val="tx1"/>
                </a:solidFill>
                <a:effectLst/>
                <a:latin typeface="+mn-lt"/>
                <a:ea typeface="+mn-ea"/>
                <a:cs typeface="+mn-cs"/>
              </a:rPr>
              <a:t>）中一個患有憂鬱症社區的帖子，並應用</a:t>
            </a:r>
            <a:r>
              <a:rPr lang="en-US" altLang="zh-TW" sz="1200" b="0" i="0" kern="1200" dirty="0">
                <a:solidFill>
                  <a:schemeClr val="tx1"/>
                </a:solidFill>
                <a:effectLst/>
                <a:latin typeface="+mn-lt"/>
                <a:ea typeface="+mn-ea"/>
                <a:cs typeface="+mn-cs"/>
              </a:rPr>
              <a:t>K-means</a:t>
            </a:r>
            <a:r>
              <a:rPr lang="zh-TW" altLang="en-US" sz="1200" b="0" i="0" kern="1200" dirty="0">
                <a:solidFill>
                  <a:schemeClr val="tx1"/>
                </a:solidFill>
                <a:effectLst/>
                <a:latin typeface="+mn-lt"/>
                <a:ea typeface="+mn-ea"/>
                <a:cs typeface="+mn-cs"/>
              </a:rPr>
              <a:t>和</a:t>
            </a:r>
            <a:r>
              <a:rPr lang="en-US" altLang="zh-TW" sz="1200" b="0" i="0" kern="1200" dirty="0">
                <a:solidFill>
                  <a:schemeClr val="tx1"/>
                </a:solidFill>
                <a:effectLst/>
                <a:latin typeface="+mn-lt"/>
                <a:ea typeface="+mn-ea"/>
                <a:cs typeface="+mn-cs"/>
              </a:rPr>
              <a:t>Pearson's chi-square</a:t>
            </a:r>
            <a:r>
              <a:rPr lang="zh-TW" altLang="en-US" sz="1200" b="0" i="0" kern="1200" dirty="0">
                <a:solidFill>
                  <a:schemeClr val="tx1"/>
                </a:solidFill>
                <a:effectLst/>
                <a:latin typeface="+mn-lt"/>
                <a:ea typeface="+mn-ea"/>
                <a:cs typeface="+mn-cs"/>
              </a:rPr>
              <a:t>來調查患者對負面情感詞的頻繁使用以及這些詞語與憂鬱的相關性。</a:t>
            </a:r>
          </a:p>
          <a:p>
            <a:r>
              <a:rPr lang="en-US" altLang="zh-TW" sz="1200" b="1" i="0" kern="1200" dirty="0">
                <a:solidFill>
                  <a:schemeClr val="tx1"/>
                </a:solidFill>
                <a:effectLst/>
                <a:latin typeface="+mn-lt"/>
                <a:ea typeface="+mn-ea"/>
                <a:cs typeface="+mn-cs"/>
              </a:rPr>
              <a:t>Wang et al. [39]:</a:t>
            </a:r>
            <a:r>
              <a:rPr lang="zh-TW" altLang="en-US" sz="1200" b="0" i="0" kern="1200" dirty="0">
                <a:solidFill>
                  <a:schemeClr val="tx1"/>
                </a:solidFill>
                <a:effectLst/>
                <a:latin typeface="+mn-lt"/>
                <a:ea typeface="+mn-ea"/>
                <a:cs typeface="+mn-cs"/>
              </a:rPr>
              <a:t> 作者分析了一個由博客和</a:t>
            </a:r>
            <a:r>
              <a:rPr lang="en-US" altLang="zh-TW" sz="1200" b="0" i="0" kern="1200" dirty="0">
                <a:solidFill>
                  <a:schemeClr val="tx1"/>
                </a:solidFill>
                <a:effectLst/>
                <a:latin typeface="+mn-lt"/>
                <a:ea typeface="+mn-ea"/>
                <a:cs typeface="+mn-cs"/>
              </a:rPr>
              <a:t>Twitter</a:t>
            </a:r>
            <a:r>
              <a:rPr lang="zh-TW" altLang="en-US" sz="1200" b="0" i="0" kern="1200" dirty="0">
                <a:solidFill>
                  <a:schemeClr val="tx1"/>
                </a:solidFill>
                <a:effectLst/>
                <a:latin typeface="+mn-lt"/>
                <a:ea typeface="+mn-ea"/>
                <a:cs typeface="+mn-cs"/>
              </a:rPr>
              <a:t>帖子構建的已發表數據庫，以識別和預測六種不同職業（侍者、記者、工程師、旅行者、音樂家和喜劇演員）中的心理障礙。結果顯示，憂鬱症包含了“悲傷”情感，而焦慮症則包含了發生在同一序列中的混合特徵。</a:t>
            </a:r>
          </a:p>
          <a:p>
            <a:r>
              <a:rPr lang="zh-TW" altLang="en-US" sz="1200" b="0" i="0" kern="1200" dirty="0">
                <a:solidFill>
                  <a:schemeClr val="tx1"/>
                </a:solidFill>
                <a:effectLst/>
                <a:latin typeface="+mn-lt"/>
                <a:ea typeface="+mn-ea"/>
                <a:cs typeface="+mn-cs"/>
              </a:rPr>
              <a:t>總的來說，這些研究提供了對患有憂鬱症用戶在社交媒體上時間行為的不同方面的見解。表</a:t>
            </a:r>
            <a:r>
              <a:rPr lang="en-US" altLang="zh-TW" sz="1200" b="0" i="0" kern="1200" dirty="0">
                <a:solidFill>
                  <a:schemeClr val="tx1"/>
                </a:solidFill>
                <a:effectLst/>
                <a:latin typeface="+mn-lt"/>
                <a:ea typeface="+mn-ea"/>
                <a:cs typeface="+mn-cs"/>
              </a:rPr>
              <a:t>1</a:t>
            </a:r>
            <a:r>
              <a:rPr lang="zh-TW" altLang="en-US" sz="1200" b="0" i="0" kern="1200" dirty="0">
                <a:solidFill>
                  <a:schemeClr val="tx1"/>
                </a:solidFill>
                <a:effectLst/>
                <a:latin typeface="+mn-lt"/>
                <a:ea typeface="+mn-ea"/>
                <a:cs typeface="+mn-cs"/>
              </a:rPr>
              <a:t>總結了這些研究，包括它們考慮的主要特徵、數據收集方式、主要方法以及對社交媒體的使用和分析的媒介。然而，這些研究僅獨立地處理了用戶行為的序列組件，沒有考慮到每個用戶的個性和獨特性。這份工作的貢獻在於提出了一個框架，以從用戶的帖子、評</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3</a:t>
            </a:fld>
            <a:endParaRPr lang="zh-TW" altLang="en-US"/>
          </a:p>
        </p:txBody>
      </p:sp>
    </p:spTree>
    <p:extLst>
      <p:ext uri="{BB962C8B-B14F-4D97-AF65-F5344CB8AC3E}">
        <p14:creationId xmlns:p14="http://schemas.microsoft.com/office/powerpoint/2010/main" val="2524662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1" i="0" kern="1200" dirty="0">
                <a:solidFill>
                  <a:schemeClr val="tx1"/>
                </a:solidFill>
                <a:effectLst/>
                <a:latin typeface="+mn-lt"/>
                <a:ea typeface="+mn-ea"/>
                <a:cs typeface="+mn-cs"/>
              </a:rPr>
              <a:t>第三部分：材料和方法</a:t>
            </a:r>
          </a:p>
          <a:p>
            <a:r>
              <a:rPr lang="zh-TW" altLang="en-US" sz="1200" b="0" i="0" kern="1200" dirty="0">
                <a:solidFill>
                  <a:schemeClr val="tx1"/>
                </a:solidFill>
                <a:effectLst/>
                <a:latin typeface="+mn-lt"/>
                <a:ea typeface="+mn-ea"/>
                <a:cs typeface="+mn-cs"/>
              </a:rPr>
              <a:t>本部分描述了用於收集、建模、過濾和處理從用戶那裡隨著時間獲得的數據的方法。我們提出了</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框架（追蹤憂鬱用戶的路徑），該框架將收集的數據建模為時間窗口，從用戶的帖子、評論和回覆中對情感進行分類，並從用戶的情感中發現序列模式。</a:t>
            </a:r>
          </a:p>
          <a:p>
            <a:r>
              <a:rPr lang="en-US" altLang="zh-TW" sz="1200" b="0" i="0" kern="1200" dirty="0">
                <a:solidFill>
                  <a:schemeClr val="tx1"/>
                </a:solidFill>
                <a:effectLst/>
                <a:latin typeface="+mn-lt"/>
                <a:ea typeface="+mn-ea"/>
                <a:cs typeface="+mn-cs"/>
              </a:rPr>
              <a:t>A. </a:t>
            </a:r>
            <a:r>
              <a:rPr lang="zh-TW" altLang="en-US" sz="1200" b="0" i="0" kern="1200" dirty="0">
                <a:solidFill>
                  <a:schemeClr val="tx1"/>
                </a:solidFill>
                <a:effectLst/>
                <a:latin typeface="+mn-lt"/>
                <a:ea typeface="+mn-ea"/>
                <a:cs typeface="+mn-cs"/>
              </a:rPr>
              <a:t>數據收集和過濾 圖</a:t>
            </a:r>
            <a:r>
              <a:rPr lang="en-US" altLang="zh-TW" sz="1200" b="0" i="0" kern="1200" dirty="0">
                <a:solidFill>
                  <a:schemeClr val="tx1"/>
                </a:solidFill>
                <a:effectLst/>
                <a:latin typeface="+mn-lt"/>
                <a:ea typeface="+mn-ea"/>
                <a:cs typeface="+mn-cs"/>
              </a:rPr>
              <a:t>1</a:t>
            </a:r>
            <a:r>
              <a:rPr lang="zh-TW" altLang="en-US" sz="1200" b="0" i="0" kern="1200" dirty="0">
                <a:solidFill>
                  <a:schemeClr val="tx1"/>
                </a:solidFill>
                <a:effectLst/>
                <a:latin typeface="+mn-lt"/>
                <a:ea typeface="+mn-ea"/>
                <a:cs typeface="+mn-cs"/>
              </a:rPr>
              <a:t>說明了數據獲取和用戶過濾的流程。我們選擇</a:t>
            </a:r>
            <a:r>
              <a:rPr lang="en-US" altLang="zh-TW" sz="1200" b="0" i="0" kern="1200" dirty="0">
                <a:solidFill>
                  <a:schemeClr val="tx1"/>
                </a:solidFill>
                <a:effectLst/>
                <a:latin typeface="+mn-lt"/>
                <a:ea typeface="+mn-ea"/>
                <a:cs typeface="+mn-cs"/>
              </a:rPr>
              <a:t>Reddit</a:t>
            </a:r>
            <a:r>
              <a:rPr lang="zh-TW" altLang="en-US" sz="1200" b="0" i="0" kern="1200" dirty="0">
                <a:solidFill>
                  <a:schemeClr val="tx1"/>
                </a:solidFill>
                <a:effectLst/>
                <a:latin typeface="+mn-lt"/>
                <a:ea typeface="+mn-ea"/>
                <a:cs typeface="+mn-cs"/>
              </a:rPr>
              <a:t>社交網絡，因為它有特定的相互支持社區，包括憂鬱症。我們開發了（</a:t>
            </a:r>
            <a:r>
              <a:rPr lang="en-US" altLang="zh-TW" sz="1200" b="0" i="0" kern="1200" dirty="0" err="1">
                <a:solidFill>
                  <a:schemeClr val="tx1"/>
                </a:solidFill>
                <a:effectLst/>
                <a:latin typeface="+mn-lt"/>
                <a:ea typeface="+mn-ea"/>
                <a:cs typeface="+mn-cs"/>
              </a:rPr>
              <a:t>i</a:t>
            </a:r>
            <a:r>
              <a:rPr lang="zh-TW" altLang="en-US" sz="1200" b="0" i="0" kern="1200" dirty="0">
                <a:solidFill>
                  <a:schemeClr val="tx1"/>
                </a:solidFill>
                <a:effectLst/>
                <a:latin typeface="+mn-lt"/>
                <a:ea typeface="+mn-ea"/>
                <a:cs typeface="+mn-cs"/>
              </a:rPr>
              <a:t>）一個使用官方</a:t>
            </a:r>
            <a:r>
              <a:rPr lang="en-US" altLang="zh-TW" sz="1200" b="0" i="0" kern="1200" dirty="0">
                <a:solidFill>
                  <a:schemeClr val="tx1"/>
                </a:solidFill>
                <a:effectLst/>
                <a:latin typeface="+mn-lt"/>
                <a:ea typeface="+mn-ea"/>
                <a:cs typeface="+mn-cs"/>
              </a:rPr>
              <a:t>Reddit API</a:t>
            </a:r>
            <a:r>
              <a:rPr lang="zh-TW" altLang="en-US" sz="1200" b="0" i="0" kern="1200" dirty="0">
                <a:solidFill>
                  <a:schemeClr val="tx1"/>
                </a:solidFill>
                <a:effectLst/>
                <a:latin typeface="+mn-lt"/>
                <a:ea typeface="+mn-ea"/>
                <a:cs typeface="+mn-cs"/>
              </a:rPr>
              <a:t>的數據爬蟲（</a:t>
            </a:r>
            <a:r>
              <a:rPr lang="en-US" altLang="zh-TW" sz="1200" b="0" i="0" u="none" strike="noStrike" kern="1200" dirty="0">
                <a:solidFill>
                  <a:schemeClr val="tx1"/>
                </a:solidFill>
                <a:effectLst/>
                <a:latin typeface="+mn-lt"/>
                <a:ea typeface="+mn-ea"/>
                <a:cs typeface="+mn-cs"/>
              </a:rPr>
              <a:t>https://www.reddit.com/dev/api/</a:t>
            </a:r>
            <a:r>
              <a:rPr lang="zh-TW" altLang="en-US" sz="1200" b="0" i="0" u="none" strike="noStrike" kern="1200" dirty="0">
                <a:solidFill>
                  <a:schemeClr val="tx1"/>
                </a:solidFill>
                <a:effectLst/>
                <a:latin typeface="+mn-lt"/>
                <a:ea typeface="+mn-ea"/>
                <a:cs typeface="+mn-cs"/>
              </a:rPr>
              <a:t>），並從</a:t>
            </a:r>
            <a:r>
              <a:rPr lang="en-US" altLang="zh-TW" sz="1200" b="0" i="0" u="none" strike="noStrike" kern="1200" dirty="0">
                <a:solidFill>
                  <a:schemeClr val="tx1"/>
                </a:solidFill>
                <a:effectLst/>
                <a:latin typeface="+mn-lt"/>
                <a:ea typeface="+mn-ea"/>
                <a:cs typeface="+mn-cs"/>
              </a:rPr>
              <a:t>/r/depression</a:t>
            </a:r>
            <a:r>
              <a:rPr lang="zh-TW" altLang="en-US" sz="1200" b="0" i="0" u="none" strike="noStrike" kern="1200" dirty="0">
                <a:solidFill>
                  <a:schemeClr val="tx1"/>
                </a:solidFill>
                <a:effectLst/>
                <a:latin typeface="+mn-lt"/>
                <a:ea typeface="+mn-ea"/>
                <a:cs typeface="+mn-cs"/>
              </a:rPr>
              <a:t>子論壇（</a:t>
            </a:r>
            <a:r>
              <a:rPr lang="en-US" altLang="zh-TW" sz="1200" b="0" i="0" u="none" strike="noStrike" kern="1200" dirty="0">
                <a:solidFill>
                  <a:schemeClr val="tx1"/>
                </a:solidFill>
                <a:effectLst/>
                <a:latin typeface="+mn-lt"/>
                <a:ea typeface="+mn-ea"/>
                <a:cs typeface="+mn-cs"/>
              </a:rPr>
              <a:t>https://www.reddit.com/r/depression/</a:t>
            </a:r>
            <a:r>
              <a:rPr lang="zh-TW" altLang="en-US" sz="1200" b="0" i="0" u="none" strike="noStrike" kern="1200" dirty="0">
                <a:solidFill>
                  <a:schemeClr val="tx1"/>
                </a:solidFill>
                <a:effectLst/>
                <a:latin typeface="+mn-lt"/>
                <a:ea typeface="+mn-ea"/>
                <a:cs typeface="+mn-cs"/>
              </a:rPr>
              <a:t>）下載了帖子、評論和回覆。總共，（</a:t>
            </a:r>
            <a:r>
              <a:rPr lang="en-US" altLang="zh-TW" sz="1200" b="0" i="0" u="none" strike="noStrike" kern="1200" dirty="0">
                <a:solidFill>
                  <a:schemeClr val="tx1"/>
                </a:solidFill>
                <a:effectLst/>
                <a:latin typeface="+mn-lt"/>
                <a:ea typeface="+mn-ea"/>
                <a:cs typeface="+mn-cs"/>
              </a:rPr>
              <a:t>ii</a:t>
            </a:r>
            <a:r>
              <a:rPr lang="zh-TW" altLang="en-US" sz="1200" b="0" i="0" u="none" strike="noStrike" kern="1200" dirty="0">
                <a:solidFill>
                  <a:schemeClr val="tx1"/>
                </a:solidFill>
                <a:effectLst/>
                <a:latin typeface="+mn-lt"/>
                <a:ea typeface="+mn-ea"/>
                <a:cs typeface="+mn-cs"/>
              </a:rPr>
              <a:t>）爬蟲從</a:t>
            </a:r>
            <a:r>
              <a:rPr lang="en-US" altLang="zh-TW" sz="1200" b="0" i="0" u="none" strike="noStrike" kern="1200" dirty="0">
                <a:solidFill>
                  <a:schemeClr val="tx1"/>
                </a:solidFill>
                <a:effectLst/>
                <a:latin typeface="+mn-lt"/>
                <a:ea typeface="+mn-ea"/>
                <a:cs typeface="+mn-cs"/>
              </a:rPr>
              <a:t>2009</a:t>
            </a:r>
            <a:r>
              <a:rPr lang="zh-TW" altLang="en-US" sz="1200" b="0" i="0" u="none" strike="noStrike" kern="1200" dirty="0">
                <a:solidFill>
                  <a:schemeClr val="tx1"/>
                </a:solidFill>
                <a:effectLst/>
                <a:latin typeface="+mn-lt"/>
                <a:ea typeface="+mn-ea"/>
                <a:cs typeface="+mn-cs"/>
              </a:rPr>
              <a:t>年</a:t>
            </a:r>
            <a:r>
              <a:rPr lang="en-US" altLang="zh-TW" sz="1200" b="0" i="0" u="none" strike="noStrike" kern="1200" dirty="0">
                <a:solidFill>
                  <a:schemeClr val="tx1"/>
                </a:solidFill>
                <a:effectLst/>
                <a:latin typeface="+mn-lt"/>
                <a:ea typeface="+mn-ea"/>
                <a:cs typeface="+mn-cs"/>
              </a:rPr>
              <a:t>1</a:t>
            </a:r>
            <a:r>
              <a:rPr lang="zh-TW" altLang="en-US" sz="1200" b="0" i="0" u="none" strike="noStrike" kern="1200" dirty="0">
                <a:solidFill>
                  <a:schemeClr val="tx1"/>
                </a:solidFill>
                <a:effectLst/>
                <a:latin typeface="+mn-lt"/>
                <a:ea typeface="+mn-ea"/>
                <a:cs typeface="+mn-cs"/>
              </a:rPr>
              <a:t>月</a:t>
            </a:r>
            <a:r>
              <a:rPr lang="en-US" altLang="zh-TW" sz="1200" b="0" i="0" u="none" strike="noStrike" kern="1200" dirty="0">
                <a:solidFill>
                  <a:schemeClr val="tx1"/>
                </a:solidFill>
                <a:effectLst/>
                <a:latin typeface="+mn-lt"/>
                <a:ea typeface="+mn-ea"/>
                <a:cs typeface="+mn-cs"/>
              </a:rPr>
              <a:t>1</a:t>
            </a:r>
            <a:r>
              <a:rPr lang="zh-TW" altLang="en-US" sz="1200" b="0" i="0" u="none" strike="noStrike" kern="1200" dirty="0">
                <a:solidFill>
                  <a:schemeClr val="tx1"/>
                </a:solidFill>
                <a:effectLst/>
                <a:latin typeface="+mn-lt"/>
                <a:ea typeface="+mn-ea"/>
                <a:cs typeface="+mn-cs"/>
              </a:rPr>
              <a:t>日至</a:t>
            </a:r>
            <a:r>
              <a:rPr lang="en-US" altLang="zh-TW" sz="1200" b="0" i="0" u="none" strike="noStrike" kern="1200" dirty="0">
                <a:solidFill>
                  <a:schemeClr val="tx1"/>
                </a:solidFill>
                <a:effectLst/>
                <a:latin typeface="+mn-lt"/>
                <a:ea typeface="+mn-ea"/>
                <a:cs typeface="+mn-cs"/>
              </a:rPr>
              <a:t>2019</a:t>
            </a:r>
            <a:r>
              <a:rPr lang="zh-TW" altLang="en-US" sz="1200" b="0" i="0" u="none" strike="noStrike" kern="1200" dirty="0">
                <a:solidFill>
                  <a:schemeClr val="tx1"/>
                </a:solidFill>
                <a:effectLst/>
                <a:latin typeface="+mn-lt"/>
                <a:ea typeface="+mn-ea"/>
                <a:cs typeface="+mn-cs"/>
              </a:rPr>
              <a:t>年</a:t>
            </a:r>
            <a:r>
              <a:rPr lang="en-US" altLang="zh-TW" sz="1200" b="0" i="0" u="none" strike="noStrike" kern="1200" dirty="0">
                <a:solidFill>
                  <a:schemeClr val="tx1"/>
                </a:solidFill>
                <a:effectLst/>
                <a:latin typeface="+mn-lt"/>
                <a:ea typeface="+mn-ea"/>
                <a:cs typeface="+mn-cs"/>
              </a:rPr>
              <a:t>7</a:t>
            </a:r>
            <a:r>
              <a:rPr lang="zh-TW" altLang="en-US" sz="1200" b="0" i="0" u="none" strike="noStrike" kern="1200" dirty="0">
                <a:solidFill>
                  <a:schemeClr val="tx1"/>
                </a:solidFill>
                <a:effectLst/>
                <a:latin typeface="+mn-lt"/>
                <a:ea typeface="+mn-ea"/>
                <a:cs typeface="+mn-cs"/>
              </a:rPr>
              <a:t>月</a:t>
            </a:r>
            <a:r>
              <a:rPr lang="en-US" altLang="zh-TW" sz="1200" b="0" i="0" u="none" strike="noStrike" kern="1200" dirty="0">
                <a:solidFill>
                  <a:schemeClr val="tx1"/>
                </a:solidFill>
                <a:effectLst/>
                <a:latin typeface="+mn-lt"/>
                <a:ea typeface="+mn-ea"/>
                <a:cs typeface="+mn-cs"/>
              </a:rPr>
              <a:t>1</a:t>
            </a:r>
            <a:r>
              <a:rPr lang="zh-TW" altLang="en-US" sz="1200" b="0" i="0" u="none" strike="noStrike" kern="1200" dirty="0">
                <a:solidFill>
                  <a:schemeClr val="tx1"/>
                </a:solidFill>
                <a:effectLst/>
                <a:latin typeface="+mn-lt"/>
                <a:ea typeface="+mn-ea"/>
                <a:cs typeface="+mn-cs"/>
              </a:rPr>
              <a:t>日檢索了</a:t>
            </a:r>
            <a:r>
              <a:rPr lang="en-US" altLang="zh-TW" sz="1200" b="0" i="0" u="none" strike="noStrike" kern="1200" dirty="0">
                <a:solidFill>
                  <a:schemeClr val="tx1"/>
                </a:solidFill>
                <a:effectLst/>
                <a:latin typeface="+mn-lt"/>
                <a:ea typeface="+mn-ea"/>
                <a:cs typeface="+mn-cs"/>
              </a:rPr>
              <a:t>415,459</a:t>
            </a:r>
            <a:r>
              <a:rPr lang="zh-TW" altLang="en-US" sz="1200" b="0" i="0" u="none" strike="noStrike" kern="1200" dirty="0">
                <a:solidFill>
                  <a:schemeClr val="tx1"/>
                </a:solidFill>
                <a:effectLst/>
                <a:latin typeface="+mn-lt"/>
                <a:ea typeface="+mn-ea"/>
                <a:cs typeface="+mn-cs"/>
              </a:rPr>
              <a:t>個用戶記錄、</a:t>
            </a:r>
            <a:r>
              <a:rPr lang="en-US" altLang="zh-TW" sz="1200" b="0" i="0" u="none" strike="noStrike" kern="1200" dirty="0">
                <a:solidFill>
                  <a:schemeClr val="tx1"/>
                </a:solidFill>
                <a:effectLst/>
                <a:latin typeface="+mn-lt"/>
                <a:ea typeface="+mn-ea"/>
                <a:cs typeface="+mn-cs"/>
              </a:rPr>
              <a:t>778,822</a:t>
            </a:r>
            <a:r>
              <a:rPr lang="zh-TW" altLang="en-US" sz="1200" b="0" i="0" u="none" strike="noStrike" kern="1200" dirty="0">
                <a:solidFill>
                  <a:schemeClr val="tx1"/>
                </a:solidFill>
                <a:effectLst/>
                <a:latin typeface="+mn-lt"/>
                <a:ea typeface="+mn-ea"/>
                <a:cs typeface="+mn-cs"/>
              </a:rPr>
              <a:t>個帖子和</a:t>
            </a:r>
            <a:r>
              <a:rPr lang="en-US" altLang="zh-TW" sz="1200" b="0" i="0" u="none" strike="noStrike" kern="1200" dirty="0">
                <a:solidFill>
                  <a:schemeClr val="tx1"/>
                </a:solidFill>
                <a:effectLst/>
                <a:latin typeface="+mn-lt"/>
                <a:ea typeface="+mn-ea"/>
                <a:cs typeface="+mn-cs"/>
              </a:rPr>
              <a:t>1,573,858</a:t>
            </a:r>
            <a:r>
              <a:rPr lang="zh-TW" altLang="en-US" sz="1200" b="0" i="0" u="none" strike="noStrike" kern="1200" dirty="0">
                <a:solidFill>
                  <a:schemeClr val="tx1"/>
                </a:solidFill>
                <a:effectLst/>
                <a:latin typeface="+mn-lt"/>
                <a:ea typeface="+mn-ea"/>
                <a:cs typeface="+mn-cs"/>
              </a:rPr>
              <a:t>個評論和回覆。我們使用了</a:t>
            </a:r>
            <a:r>
              <a:rPr lang="en-US" altLang="zh-TW" sz="1200" b="0" i="0" u="none" strike="noStrike" kern="1200" dirty="0">
                <a:solidFill>
                  <a:schemeClr val="tx1"/>
                </a:solidFill>
                <a:effectLst/>
                <a:latin typeface="+mn-lt"/>
                <a:ea typeface="+mn-ea"/>
                <a:cs typeface="+mn-cs"/>
              </a:rPr>
              <a:t>PROMIS</a:t>
            </a:r>
            <a:r>
              <a:rPr lang="zh-TW" altLang="en-US" sz="1200" b="0" i="0" u="none" strike="noStrike" kern="1200" dirty="0">
                <a:solidFill>
                  <a:schemeClr val="tx1"/>
                </a:solidFill>
                <a:effectLst/>
                <a:latin typeface="+mn-lt"/>
                <a:ea typeface="+mn-ea"/>
                <a:cs typeface="+mn-cs"/>
              </a:rPr>
              <a:t>憂鬱評估</a:t>
            </a:r>
            <a:r>
              <a:rPr lang="en-US" altLang="zh-TW" sz="1200" b="0" i="0" u="none" strike="noStrike" kern="1200" dirty="0">
                <a:solidFill>
                  <a:schemeClr val="tx1"/>
                </a:solidFill>
                <a:effectLst/>
                <a:latin typeface="+mn-lt"/>
                <a:ea typeface="+mn-ea"/>
                <a:cs typeface="+mn-cs"/>
              </a:rPr>
              <a:t>2</a:t>
            </a:r>
            <a:r>
              <a:rPr lang="zh-TW" altLang="en-US" sz="1200" b="0" i="0" u="none" strike="noStrike" kern="1200" dirty="0">
                <a:solidFill>
                  <a:schemeClr val="tx1"/>
                </a:solidFill>
                <a:effectLst/>
                <a:latin typeface="+mn-lt"/>
                <a:ea typeface="+mn-ea"/>
                <a:cs typeface="+mn-cs"/>
              </a:rPr>
              <a:t>級</a:t>
            </a:r>
            <a:r>
              <a:rPr lang="en-US" altLang="zh-TW" sz="1200" b="0" i="0" u="none" strike="noStrike" kern="1200" dirty="0">
                <a:solidFill>
                  <a:schemeClr val="tx1"/>
                </a:solidFill>
                <a:effectLst/>
                <a:latin typeface="+mn-lt"/>
                <a:ea typeface="+mn-ea"/>
                <a:cs typeface="+mn-cs"/>
              </a:rPr>
              <a:t>[2]</a:t>
            </a:r>
            <a:r>
              <a:rPr lang="zh-TW" altLang="en-US" sz="1200" b="0" i="0" u="none" strike="noStrike" kern="1200" dirty="0">
                <a:solidFill>
                  <a:schemeClr val="tx1"/>
                </a:solidFill>
                <a:effectLst/>
                <a:latin typeface="+mn-lt"/>
                <a:ea typeface="+mn-ea"/>
                <a:cs typeface="+mn-cs"/>
              </a:rPr>
              <a:t>對</a:t>
            </a:r>
            <a:r>
              <a:rPr lang="en-US" altLang="zh-TW" sz="1200" b="0" i="0" u="none" strike="noStrike" kern="1200" dirty="0">
                <a:solidFill>
                  <a:schemeClr val="tx1"/>
                </a:solidFill>
                <a:effectLst/>
                <a:latin typeface="+mn-lt"/>
                <a:ea typeface="+mn-ea"/>
                <a:cs typeface="+mn-cs"/>
              </a:rPr>
              <a:t>317</a:t>
            </a:r>
            <a:r>
              <a:rPr lang="zh-TW" altLang="en-US" sz="1200" b="0" i="0" u="none" strike="noStrike" kern="1200" dirty="0">
                <a:solidFill>
                  <a:schemeClr val="tx1"/>
                </a:solidFill>
                <a:effectLst/>
                <a:latin typeface="+mn-lt"/>
                <a:ea typeface="+mn-ea"/>
                <a:cs typeface="+mn-cs"/>
              </a:rPr>
              <a:t>名成年人進行檢查，以檢查憂鬱症患者在市區的樣本，發現</a:t>
            </a:r>
            <a:r>
              <a:rPr lang="en-US" altLang="zh-TW" sz="1200" b="0" i="0" u="none" strike="noStrike" kern="1200" dirty="0">
                <a:solidFill>
                  <a:schemeClr val="tx1"/>
                </a:solidFill>
                <a:effectLst/>
                <a:latin typeface="+mn-lt"/>
                <a:ea typeface="+mn-ea"/>
                <a:cs typeface="+mn-cs"/>
              </a:rPr>
              <a:t>55.2%</a:t>
            </a:r>
            <a:r>
              <a:rPr lang="zh-TW" altLang="en-US" sz="1200" b="0" i="0" u="none" strike="noStrike" kern="1200" dirty="0">
                <a:solidFill>
                  <a:schemeClr val="tx1"/>
                </a:solidFill>
                <a:effectLst/>
                <a:latin typeface="+mn-lt"/>
                <a:ea typeface="+mn-ea"/>
                <a:cs typeface="+mn-cs"/>
              </a:rPr>
              <a:t>的人患有嚴重憂鬱症，</a:t>
            </a:r>
            <a:r>
              <a:rPr lang="en-US" altLang="zh-TW" sz="1200" b="0" i="0" u="none" strike="noStrike" kern="1200" dirty="0">
                <a:solidFill>
                  <a:schemeClr val="tx1"/>
                </a:solidFill>
                <a:effectLst/>
                <a:latin typeface="+mn-lt"/>
                <a:ea typeface="+mn-ea"/>
                <a:cs typeface="+mn-cs"/>
              </a:rPr>
              <a:t>31.7%</a:t>
            </a:r>
            <a:r>
              <a:rPr lang="zh-TW" altLang="en-US" sz="1200" b="0" i="0" u="none" strike="noStrike" kern="1200" dirty="0">
                <a:solidFill>
                  <a:schemeClr val="tx1"/>
                </a:solidFill>
                <a:effectLst/>
                <a:latin typeface="+mn-lt"/>
                <a:ea typeface="+mn-ea"/>
                <a:cs typeface="+mn-cs"/>
              </a:rPr>
              <a:t>的人患有中度憂鬱症，</a:t>
            </a:r>
            <a:r>
              <a:rPr lang="en-US" altLang="zh-TW" sz="1200" b="0" i="0" u="none" strike="noStrike" kern="1200" dirty="0">
                <a:solidFill>
                  <a:schemeClr val="tx1"/>
                </a:solidFill>
                <a:effectLst/>
                <a:latin typeface="+mn-lt"/>
                <a:ea typeface="+mn-ea"/>
                <a:cs typeface="+mn-cs"/>
              </a:rPr>
              <a:t>7%</a:t>
            </a:r>
            <a:r>
              <a:rPr lang="zh-TW" altLang="en-US" sz="1200" b="0" i="0" u="none" strike="noStrike" kern="1200" dirty="0">
                <a:solidFill>
                  <a:schemeClr val="tx1"/>
                </a:solidFill>
                <a:effectLst/>
                <a:latin typeface="+mn-lt"/>
                <a:ea typeface="+mn-ea"/>
                <a:cs typeface="+mn-cs"/>
              </a:rPr>
              <a:t>的人患有輕度憂鬱症，即</a:t>
            </a:r>
            <a:r>
              <a:rPr lang="en-US" altLang="zh-TW" sz="1200" b="0" i="0" u="none" strike="noStrike" kern="1200" dirty="0">
                <a:solidFill>
                  <a:schemeClr val="tx1"/>
                </a:solidFill>
                <a:effectLst/>
                <a:latin typeface="+mn-lt"/>
                <a:ea typeface="+mn-ea"/>
                <a:cs typeface="+mn-cs"/>
              </a:rPr>
              <a:t>93.9%</a:t>
            </a:r>
            <a:r>
              <a:rPr lang="zh-TW" altLang="en-US" sz="1200" b="0" i="0" u="none" strike="noStrike" kern="1200" dirty="0">
                <a:solidFill>
                  <a:schemeClr val="tx1"/>
                </a:solidFill>
                <a:effectLst/>
                <a:latin typeface="+mn-lt"/>
                <a:ea typeface="+mn-ea"/>
                <a:cs typeface="+mn-cs"/>
              </a:rPr>
              <a:t>的受訪者報告有一定程度的憂鬱症。</a:t>
            </a:r>
            <a:endParaRPr lang="zh-TW" altLang="en-US" sz="1200" b="0" i="0" kern="1200" dirty="0">
              <a:solidFill>
                <a:schemeClr val="tx1"/>
              </a:solidFill>
              <a:effectLst/>
              <a:latin typeface="+mn-lt"/>
              <a:ea typeface="+mn-ea"/>
              <a:cs typeface="+mn-cs"/>
            </a:endParaRPr>
          </a:p>
          <a:p>
            <a:r>
              <a:rPr lang="zh-TW" altLang="en-US" sz="1200" b="0" i="0" kern="1200" dirty="0">
                <a:solidFill>
                  <a:schemeClr val="tx1"/>
                </a:solidFill>
                <a:effectLst/>
                <a:latin typeface="+mn-lt"/>
                <a:ea typeface="+mn-ea"/>
                <a:cs typeface="+mn-cs"/>
              </a:rPr>
              <a:t>每個用戶的平均發帖和評論次數為</a:t>
            </a:r>
            <a:r>
              <a:rPr lang="en-US" altLang="zh-TW" sz="1200" b="0" i="0" kern="1200" dirty="0">
                <a:solidFill>
                  <a:schemeClr val="tx1"/>
                </a:solidFill>
                <a:effectLst/>
                <a:latin typeface="+mn-lt"/>
                <a:ea typeface="+mn-ea"/>
                <a:cs typeface="+mn-cs"/>
              </a:rPr>
              <a:t>3.8</a:t>
            </a:r>
            <a:r>
              <a:rPr lang="zh-TW" altLang="en-US" sz="1200" b="0" i="0" kern="1200" dirty="0">
                <a:solidFill>
                  <a:schemeClr val="tx1"/>
                </a:solidFill>
                <a:effectLst/>
                <a:latin typeface="+mn-lt"/>
                <a:ea typeface="+mn-ea"/>
                <a:cs typeface="+mn-cs"/>
              </a:rPr>
              <a:t>，但這個信息並不均勻分布，因為很大一部分用戶在我們收集數據的時間內只發帖和評論了一次。因此，（</a:t>
            </a:r>
            <a:r>
              <a:rPr lang="en-US" altLang="zh-TW" sz="1200" b="0" i="0" kern="1200" dirty="0">
                <a:solidFill>
                  <a:schemeClr val="tx1"/>
                </a:solidFill>
                <a:effectLst/>
                <a:latin typeface="+mn-lt"/>
                <a:ea typeface="+mn-ea"/>
                <a:cs typeface="+mn-cs"/>
              </a:rPr>
              <a:t>iii-iv</a:t>
            </a:r>
            <a:r>
              <a:rPr lang="zh-TW" altLang="en-US" sz="1200" b="0" i="0" kern="1200" dirty="0">
                <a:solidFill>
                  <a:schemeClr val="tx1"/>
                </a:solidFill>
                <a:effectLst/>
                <a:latin typeface="+mn-lt"/>
                <a:ea typeface="+mn-ea"/>
                <a:cs typeface="+mn-cs"/>
              </a:rPr>
              <a:t>）我們過濾了收集的數據，以僅保留在社區中活躍了至少</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天的用戶，結果有</a:t>
            </a:r>
            <a:r>
              <a:rPr lang="en-US" altLang="zh-TW" sz="1200" b="0" i="0" kern="1200" dirty="0">
                <a:solidFill>
                  <a:schemeClr val="tx1"/>
                </a:solidFill>
                <a:effectLst/>
                <a:latin typeface="+mn-lt"/>
                <a:ea typeface="+mn-ea"/>
                <a:cs typeface="+mn-cs"/>
              </a:rPr>
              <a:t>1212</a:t>
            </a:r>
            <a:r>
              <a:rPr lang="zh-TW" altLang="en-US" sz="1200" b="0" i="0" kern="1200" dirty="0">
                <a:solidFill>
                  <a:schemeClr val="tx1"/>
                </a:solidFill>
                <a:effectLst/>
                <a:latin typeface="+mn-lt"/>
                <a:ea typeface="+mn-ea"/>
                <a:cs typeface="+mn-cs"/>
              </a:rPr>
              <a:t>名活躍用戶。這些用戶已被去識別，生成了隨機</a:t>
            </a:r>
            <a:r>
              <a:rPr lang="en-US" altLang="zh-TW" sz="1200" b="0" i="0" kern="1200" dirty="0">
                <a:solidFill>
                  <a:schemeClr val="tx1"/>
                </a:solidFill>
                <a:effectLst/>
                <a:latin typeface="+mn-lt"/>
                <a:ea typeface="+mn-ea"/>
                <a:cs typeface="+mn-cs"/>
              </a:rPr>
              <a:t>ID</a:t>
            </a:r>
            <a:r>
              <a:rPr lang="zh-TW" altLang="en-US" sz="1200" b="0" i="0" kern="1200" dirty="0">
                <a:solidFill>
                  <a:schemeClr val="tx1"/>
                </a:solidFill>
                <a:effectLst/>
                <a:latin typeface="+mn-lt"/>
                <a:ea typeface="+mn-ea"/>
                <a:cs typeface="+mn-cs"/>
              </a:rPr>
              <a:t>，以遵循此研究定義的道德協議。</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4</a:t>
            </a:fld>
            <a:endParaRPr lang="zh-TW" altLang="en-US"/>
          </a:p>
        </p:txBody>
      </p:sp>
    </p:spTree>
    <p:extLst>
      <p:ext uri="{BB962C8B-B14F-4D97-AF65-F5344CB8AC3E}">
        <p14:creationId xmlns:p14="http://schemas.microsoft.com/office/powerpoint/2010/main" val="4197244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a:solidFill>
                  <a:schemeClr val="tx1"/>
                </a:solidFill>
                <a:effectLst/>
                <a:latin typeface="+mn-lt"/>
                <a:ea typeface="+mn-ea"/>
                <a:cs typeface="+mn-cs"/>
              </a:rPr>
              <a:t>B. TROAD</a:t>
            </a:r>
            <a:r>
              <a:rPr lang="zh-TW" altLang="en-US" sz="1200" b="0" i="0" kern="1200" dirty="0">
                <a:solidFill>
                  <a:schemeClr val="tx1"/>
                </a:solidFill>
                <a:effectLst/>
                <a:latin typeface="+mn-lt"/>
                <a:ea typeface="+mn-ea"/>
                <a:cs typeface="+mn-cs"/>
              </a:rPr>
              <a:t>框架 在從</a:t>
            </a:r>
            <a:r>
              <a:rPr lang="en-US" altLang="zh-TW" sz="1200" b="0" i="0" kern="1200" dirty="0">
                <a:solidFill>
                  <a:schemeClr val="tx1"/>
                </a:solidFill>
                <a:effectLst/>
                <a:latin typeface="+mn-lt"/>
                <a:ea typeface="+mn-ea"/>
                <a:cs typeface="+mn-cs"/>
              </a:rPr>
              <a:t>Reddit</a:t>
            </a:r>
            <a:r>
              <a:rPr lang="zh-TW" altLang="en-US" sz="1200" b="0" i="0" kern="1200" dirty="0">
                <a:solidFill>
                  <a:schemeClr val="tx1"/>
                </a:solidFill>
                <a:effectLst/>
                <a:latin typeface="+mn-lt"/>
                <a:ea typeface="+mn-ea"/>
                <a:cs typeface="+mn-cs"/>
              </a:rPr>
              <a:t>收集數據之後，我們使用</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來對收集的信息進行建模，從用戶的情感中提取頻繁模式。算法</a:t>
            </a:r>
            <a:r>
              <a:rPr lang="en-US" altLang="zh-TW" sz="1200" b="0" i="0" kern="1200" dirty="0">
                <a:solidFill>
                  <a:schemeClr val="tx1"/>
                </a:solidFill>
                <a:effectLst/>
                <a:latin typeface="+mn-lt"/>
                <a:ea typeface="+mn-ea"/>
                <a:cs typeface="+mn-cs"/>
              </a:rPr>
              <a:t>1</a:t>
            </a:r>
            <a:r>
              <a:rPr lang="zh-TW" altLang="en-US" sz="1200" b="0" i="0" kern="1200" dirty="0">
                <a:solidFill>
                  <a:schemeClr val="tx1"/>
                </a:solidFill>
                <a:effectLst/>
                <a:latin typeface="+mn-lt"/>
                <a:ea typeface="+mn-ea"/>
                <a:cs typeface="+mn-cs"/>
              </a:rPr>
              <a:t>詳細介紹了</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的主要步驟，其輸入為：</a:t>
            </a:r>
          </a:p>
          <a:p>
            <a:r>
              <a:rPr lang="en-US" altLang="zh-TW" sz="1200" b="0" i="0" kern="1200" dirty="0">
                <a:solidFill>
                  <a:schemeClr val="tx1"/>
                </a:solidFill>
                <a:effectLst/>
                <a:latin typeface="+mn-lt"/>
                <a:ea typeface="+mn-ea"/>
                <a:cs typeface="+mn-cs"/>
              </a:rPr>
              <a:t>Dataset</a:t>
            </a:r>
            <a:r>
              <a:rPr lang="zh-TW" altLang="en-US" sz="1200" b="0" i="0" kern="1200" dirty="0">
                <a:solidFill>
                  <a:schemeClr val="tx1"/>
                </a:solidFill>
                <a:effectLst/>
                <a:latin typeface="+mn-lt"/>
                <a:ea typeface="+mn-ea"/>
                <a:cs typeface="+mn-cs"/>
              </a:rPr>
              <a:t>：使用</a:t>
            </a:r>
            <a:r>
              <a:rPr lang="en-US" altLang="zh-TW" sz="1200" b="0" i="0" kern="1200" dirty="0">
                <a:solidFill>
                  <a:schemeClr val="tx1"/>
                </a:solidFill>
                <a:effectLst/>
                <a:latin typeface="+mn-lt"/>
                <a:ea typeface="+mn-ea"/>
                <a:cs typeface="+mn-cs"/>
              </a:rPr>
              <a:t>Reddit API</a:t>
            </a:r>
            <a:r>
              <a:rPr lang="zh-TW" altLang="en-US" sz="1200" b="0" i="0" kern="1200" dirty="0">
                <a:solidFill>
                  <a:schemeClr val="tx1"/>
                </a:solidFill>
                <a:effectLst/>
                <a:latin typeface="+mn-lt"/>
                <a:ea typeface="+mn-ea"/>
                <a:cs typeface="+mn-cs"/>
              </a:rPr>
              <a:t>收集的原始用戶數據</a:t>
            </a:r>
          </a:p>
          <a:p>
            <a:r>
              <a:rPr lang="en-US" altLang="zh-TW" sz="1200" b="0" i="0" kern="1200" dirty="0" err="1">
                <a:solidFill>
                  <a:schemeClr val="tx1"/>
                </a:solidFill>
                <a:effectLst/>
                <a:latin typeface="+mn-lt"/>
                <a:ea typeface="+mn-ea"/>
                <a:cs typeface="+mn-cs"/>
              </a:rPr>
              <a:t>Intervalsize</a:t>
            </a:r>
            <a:r>
              <a:rPr lang="zh-TW" altLang="en-US" sz="1200" b="0" i="0" kern="1200" dirty="0">
                <a:solidFill>
                  <a:schemeClr val="tx1"/>
                </a:solidFill>
                <a:effectLst/>
                <a:latin typeface="+mn-lt"/>
                <a:ea typeface="+mn-ea"/>
                <a:cs typeface="+mn-cs"/>
              </a:rPr>
              <a:t>：算法將查找每個用戶活動的頻繁性的天數</a:t>
            </a:r>
          </a:p>
          <a:p>
            <a:r>
              <a:rPr lang="en-US" altLang="zh-TW" sz="1200" b="0" i="0" kern="1200" dirty="0">
                <a:solidFill>
                  <a:schemeClr val="tx1"/>
                </a:solidFill>
                <a:effectLst/>
                <a:latin typeface="+mn-lt"/>
                <a:ea typeface="+mn-ea"/>
                <a:cs typeface="+mn-cs"/>
              </a:rPr>
              <a:t>w</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將將時間間隔劃分為多少個窗口</a:t>
            </a:r>
          </a:p>
          <a:p>
            <a:r>
              <a:rPr lang="zh-TW" altLang="en-US" sz="1200" b="0" i="0" kern="1200" dirty="0">
                <a:solidFill>
                  <a:schemeClr val="tx1"/>
                </a:solidFill>
                <a:effectLst/>
                <a:latin typeface="+mn-lt"/>
                <a:ea typeface="+mn-ea"/>
                <a:cs typeface="+mn-cs"/>
              </a:rPr>
              <a:t>作為輸出，</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返回：</a:t>
            </a:r>
          </a:p>
          <a:p>
            <a:r>
              <a:rPr lang="en-US" altLang="zh-TW" sz="1200" b="0" i="0" kern="1200" dirty="0" err="1">
                <a:solidFill>
                  <a:schemeClr val="tx1"/>
                </a:solidFill>
                <a:effectLst/>
                <a:latin typeface="+mn-lt"/>
                <a:ea typeface="+mn-ea"/>
                <a:cs typeface="+mn-cs"/>
              </a:rPr>
              <a:t>sPatterns</a:t>
            </a:r>
            <a:r>
              <a:rPr lang="zh-TW" altLang="en-US" sz="1200" b="0" i="0" kern="1200" dirty="0">
                <a:solidFill>
                  <a:schemeClr val="tx1"/>
                </a:solidFill>
                <a:effectLst/>
                <a:latin typeface="+mn-lt"/>
                <a:ea typeface="+mn-ea"/>
                <a:cs typeface="+mn-cs"/>
              </a:rPr>
              <a:t>：從用戶時間線中發現的順序模式</a:t>
            </a:r>
          </a:p>
          <a:p>
            <a:r>
              <a:rPr lang="zh-TW" altLang="en-US" sz="1200" b="0" i="0" kern="1200" dirty="0">
                <a:solidFill>
                  <a:schemeClr val="tx1"/>
                </a:solidFill>
                <a:effectLst/>
                <a:latin typeface="+mn-lt"/>
                <a:ea typeface="+mn-ea"/>
                <a:cs typeface="+mn-cs"/>
              </a:rPr>
              <a:t>輸出包括帶有情感和上下文特徵項的時間規則，相應的支持和置信值，以及規則的視覺表示。</a:t>
            </a:r>
          </a:p>
          <a:p>
            <a:r>
              <a:rPr lang="zh-TW" altLang="en-US" sz="1200" b="1" i="0" kern="1200" dirty="0">
                <a:solidFill>
                  <a:schemeClr val="tx1"/>
                </a:solidFill>
                <a:effectLst/>
                <a:latin typeface="+mn-lt"/>
                <a:ea typeface="+mn-ea"/>
                <a:cs typeface="+mn-cs"/>
              </a:rPr>
              <a:t>算法</a:t>
            </a:r>
            <a:r>
              <a:rPr lang="en-US" altLang="zh-TW" sz="1200" b="1" i="0" kern="1200" dirty="0">
                <a:solidFill>
                  <a:schemeClr val="tx1"/>
                </a:solidFill>
                <a:effectLst/>
                <a:latin typeface="+mn-lt"/>
                <a:ea typeface="+mn-ea"/>
                <a:cs typeface="+mn-cs"/>
              </a:rPr>
              <a:t>1 TROAD</a:t>
            </a:r>
            <a:r>
              <a:rPr lang="zh-TW" altLang="en-US" sz="1200" b="0" i="0" kern="1200" dirty="0">
                <a:solidFill>
                  <a:schemeClr val="tx1"/>
                </a:solidFill>
                <a:effectLst/>
                <a:latin typeface="+mn-lt"/>
                <a:ea typeface="+mn-ea"/>
                <a:cs typeface="+mn-cs"/>
              </a:rPr>
              <a:t> </a:t>
            </a:r>
            <a:r>
              <a:rPr lang="zh-TW" altLang="en-US" sz="1200" b="1" i="0" kern="1200" dirty="0">
                <a:solidFill>
                  <a:schemeClr val="tx1"/>
                </a:solidFill>
                <a:effectLst/>
                <a:latin typeface="+mn-lt"/>
                <a:ea typeface="+mn-ea"/>
                <a:cs typeface="+mn-cs"/>
              </a:rPr>
              <a:t>輸入：</a:t>
            </a:r>
            <a:endParaRPr lang="zh-TW" altLang="en-US" sz="1200" b="0" i="0" kern="1200" dirty="0">
              <a:solidFill>
                <a:schemeClr val="tx1"/>
              </a:solidFill>
              <a:effectLst/>
              <a:latin typeface="+mn-lt"/>
              <a:ea typeface="+mn-ea"/>
              <a:cs typeface="+mn-cs"/>
            </a:endParaRPr>
          </a:p>
          <a:p>
            <a:r>
              <a:rPr lang="en-US" altLang="zh-TW" sz="1200" b="0" i="0" kern="1200" dirty="0">
                <a:solidFill>
                  <a:schemeClr val="tx1"/>
                </a:solidFill>
                <a:effectLst/>
                <a:latin typeface="+mn-lt"/>
                <a:ea typeface="+mn-ea"/>
                <a:cs typeface="+mn-cs"/>
              </a:rPr>
              <a:t>dataset</a:t>
            </a:r>
            <a:r>
              <a:rPr lang="zh-TW" altLang="en-US" sz="1200" b="0" i="0" kern="1200" dirty="0">
                <a:solidFill>
                  <a:schemeClr val="tx1"/>
                </a:solidFill>
                <a:effectLst/>
                <a:latin typeface="+mn-lt"/>
                <a:ea typeface="+mn-ea"/>
                <a:cs typeface="+mn-cs"/>
              </a:rPr>
              <a:t>：通過</a:t>
            </a:r>
            <a:r>
              <a:rPr lang="en-US" altLang="zh-TW" sz="1200" b="0" i="0" kern="1200" dirty="0">
                <a:solidFill>
                  <a:schemeClr val="tx1"/>
                </a:solidFill>
                <a:effectLst/>
                <a:latin typeface="+mn-lt"/>
                <a:ea typeface="+mn-ea"/>
                <a:cs typeface="+mn-cs"/>
              </a:rPr>
              <a:t>API</a:t>
            </a:r>
            <a:r>
              <a:rPr lang="zh-TW" altLang="en-US" sz="1200" b="0" i="0" kern="1200" dirty="0">
                <a:solidFill>
                  <a:schemeClr val="tx1"/>
                </a:solidFill>
                <a:effectLst/>
                <a:latin typeface="+mn-lt"/>
                <a:ea typeface="+mn-ea"/>
                <a:cs typeface="+mn-cs"/>
              </a:rPr>
              <a:t>獲取的用戶數據</a:t>
            </a:r>
          </a:p>
          <a:p>
            <a:r>
              <a:rPr lang="en-US" altLang="zh-TW" sz="1200" b="0" i="0" kern="1200" dirty="0" err="1">
                <a:solidFill>
                  <a:schemeClr val="tx1"/>
                </a:solidFill>
                <a:effectLst/>
                <a:latin typeface="+mn-lt"/>
                <a:ea typeface="+mn-ea"/>
                <a:cs typeface="+mn-cs"/>
              </a:rPr>
              <a:t>intervalSize</a:t>
            </a:r>
            <a:r>
              <a:rPr lang="zh-TW" altLang="en-US" sz="1200" b="0" i="0" kern="1200" dirty="0">
                <a:solidFill>
                  <a:schemeClr val="tx1"/>
                </a:solidFill>
                <a:effectLst/>
                <a:latin typeface="+mn-lt"/>
                <a:ea typeface="+mn-ea"/>
                <a:cs typeface="+mn-cs"/>
              </a:rPr>
              <a:t>：分析用戶行為的天數</a:t>
            </a:r>
          </a:p>
          <a:p>
            <a:r>
              <a:rPr lang="en-US" altLang="zh-TW" sz="1200" b="0" i="0" kern="1200" dirty="0">
                <a:solidFill>
                  <a:schemeClr val="tx1"/>
                </a:solidFill>
                <a:effectLst/>
                <a:latin typeface="+mn-lt"/>
                <a:ea typeface="+mn-ea"/>
                <a:cs typeface="+mn-cs"/>
              </a:rPr>
              <a:t>w</a:t>
            </a:r>
            <a:r>
              <a:rPr lang="zh-TW" altLang="en-US" sz="1200" b="0" i="0" kern="1200" dirty="0">
                <a:solidFill>
                  <a:schemeClr val="tx1"/>
                </a:solidFill>
                <a:effectLst/>
                <a:latin typeface="+mn-lt"/>
                <a:ea typeface="+mn-ea"/>
                <a:cs typeface="+mn-cs"/>
              </a:rPr>
              <a:t>：劃分用戶時間線的窗口數量</a:t>
            </a:r>
          </a:p>
          <a:p>
            <a:r>
              <a:rPr lang="zh-TW" altLang="en-US" sz="1200" b="1" i="0" kern="1200" dirty="0">
                <a:solidFill>
                  <a:schemeClr val="tx1"/>
                </a:solidFill>
                <a:effectLst/>
                <a:latin typeface="+mn-lt"/>
                <a:ea typeface="+mn-ea"/>
                <a:cs typeface="+mn-cs"/>
              </a:rPr>
              <a:t>輸出：</a:t>
            </a:r>
            <a:endParaRPr lang="zh-TW" altLang="en-US" sz="1200" b="0" i="0" kern="1200" dirty="0">
              <a:solidFill>
                <a:schemeClr val="tx1"/>
              </a:solidFill>
              <a:effectLst/>
              <a:latin typeface="+mn-lt"/>
              <a:ea typeface="+mn-ea"/>
              <a:cs typeface="+mn-cs"/>
            </a:endParaRPr>
          </a:p>
          <a:p>
            <a:r>
              <a:rPr lang="en-US" altLang="zh-TW" sz="1200" b="0" i="0" kern="1200" dirty="0" err="1">
                <a:solidFill>
                  <a:schemeClr val="tx1"/>
                </a:solidFill>
                <a:effectLst/>
                <a:latin typeface="+mn-lt"/>
                <a:ea typeface="+mn-ea"/>
                <a:cs typeface="+mn-cs"/>
              </a:rPr>
              <a:t>sPatterns</a:t>
            </a:r>
            <a:r>
              <a:rPr lang="zh-TW" altLang="en-US" sz="1200" b="0" i="0" kern="1200" dirty="0">
                <a:solidFill>
                  <a:schemeClr val="tx1"/>
                </a:solidFill>
                <a:effectLst/>
                <a:latin typeface="+mn-lt"/>
                <a:ea typeface="+mn-ea"/>
                <a:cs typeface="+mn-cs"/>
              </a:rPr>
              <a:t>：從所有用戶中發現的順序模式</a:t>
            </a:r>
          </a:p>
          <a:p>
            <a:r>
              <a:rPr lang="en-US" altLang="zh-TW" sz="1200" b="0" i="0" kern="1200" dirty="0" err="1">
                <a:solidFill>
                  <a:schemeClr val="tx1"/>
                </a:solidFill>
                <a:effectLst/>
                <a:latin typeface="+mn-lt"/>
                <a:ea typeface="+mn-ea"/>
                <a:cs typeface="+mn-cs"/>
              </a:rPr>
              <a:t>featuresFromAllUsers</a:t>
            </a:r>
            <a:r>
              <a:rPr lang="en-US" altLang="zh-TW" sz="1200" b="0" i="0" kern="1200" dirty="0">
                <a:solidFill>
                  <a:schemeClr val="tx1"/>
                </a:solidFill>
                <a:effectLst/>
                <a:latin typeface="+mn-lt"/>
                <a:ea typeface="+mn-ea"/>
                <a:cs typeface="+mn-cs"/>
              </a:rPr>
              <a:t> ← [] // </a:t>
            </a:r>
            <a:r>
              <a:rPr lang="zh-TW" altLang="en-US" sz="1200" b="0" i="0" kern="1200" dirty="0">
                <a:solidFill>
                  <a:schemeClr val="tx1"/>
                </a:solidFill>
                <a:effectLst/>
                <a:latin typeface="+mn-lt"/>
                <a:ea typeface="+mn-ea"/>
                <a:cs typeface="+mn-cs"/>
              </a:rPr>
              <a:t>初始化</a:t>
            </a:r>
          </a:p>
          <a:p>
            <a:r>
              <a:rPr lang="zh-TW" altLang="en-US" sz="1200" b="0" i="0" kern="1200" dirty="0">
                <a:solidFill>
                  <a:schemeClr val="tx1"/>
                </a:solidFill>
                <a:effectLst/>
                <a:latin typeface="+mn-lt"/>
                <a:ea typeface="+mn-ea"/>
                <a:cs typeface="+mn-cs"/>
              </a:rPr>
              <a:t>對於數據集中的每個用戶，執行以下操作</a:t>
            </a:r>
          </a:p>
          <a:p>
            <a:r>
              <a:rPr lang="en-US" altLang="zh-TW" sz="1200" b="0" i="0" kern="1200" dirty="0" err="1">
                <a:solidFill>
                  <a:schemeClr val="tx1"/>
                </a:solidFill>
                <a:effectLst/>
                <a:latin typeface="+mn-lt"/>
                <a:ea typeface="+mn-ea"/>
                <a:cs typeface="+mn-cs"/>
              </a:rPr>
              <a:t>userData</a:t>
            </a:r>
            <a:r>
              <a:rPr lang="en-US" altLang="zh-TW" sz="1200" b="0" i="0" kern="1200" dirty="0">
                <a:solidFill>
                  <a:schemeClr val="tx1"/>
                </a:solidFill>
                <a:effectLst/>
                <a:latin typeface="+mn-lt"/>
                <a:ea typeface="+mn-ea"/>
                <a:cs typeface="+mn-cs"/>
              </a:rPr>
              <a:t> ← </a:t>
            </a:r>
            <a:r>
              <a:rPr lang="en-US" altLang="zh-TW" sz="1200" b="0" i="0" kern="1200" dirty="0" err="1">
                <a:solidFill>
                  <a:schemeClr val="tx1"/>
                </a:solidFill>
                <a:effectLst/>
                <a:latin typeface="+mn-lt"/>
                <a:ea typeface="+mn-ea"/>
                <a:cs typeface="+mn-cs"/>
              </a:rPr>
              <a:t>GetRawUserData</a:t>
            </a:r>
            <a:r>
              <a:rPr lang="en-US" altLang="zh-TW" sz="1200" b="0" i="0" kern="1200" dirty="0">
                <a:solidFill>
                  <a:schemeClr val="tx1"/>
                </a:solidFill>
                <a:effectLst/>
                <a:latin typeface="+mn-lt"/>
                <a:ea typeface="+mn-ea"/>
                <a:cs typeface="+mn-cs"/>
              </a:rPr>
              <a:t>(user, dataset)</a:t>
            </a:r>
          </a:p>
          <a:p>
            <a:r>
              <a:rPr lang="en-US" altLang="zh-TW" sz="1200" b="0" i="0" kern="1200" dirty="0">
                <a:solidFill>
                  <a:schemeClr val="tx1"/>
                </a:solidFill>
                <a:effectLst/>
                <a:latin typeface="+mn-lt"/>
                <a:ea typeface="+mn-ea"/>
                <a:cs typeface="+mn-cs"/>
              </a:rPr>
              <a:t>// </a:t>
            </a:r>
            <a:r>
              <a:rPr lang="zh-TW" altLang="en-US" sz="1200" b="0" i="0" kern="1200" dirty="0">
                <a:solidFill>
                  <a:schemeClr val="tx1"/>
                </a:solidFill>
                <a:effectLst/>
                <a:latin typeface="+mn-lt"/>
                <a:ea typeface="+mn-ea"/>
                <a:cs typeface="+mn-cs"/>
              </a:rPr>
              <a:t>數據清理和標準化</a:t>
            </a:r>
          </a:p>
          <a:p>
            <a:r>
              <a:rPr lang="en-US" altLang="zh-TW" sz="1200" b="0" i="0" kern="1200" dirty="0" err="1">
                <a:solidFill>
                  <a:schemeClr val="tx1"/>
                </a:solidFill>
                <a:effectLst/>
                <a:latin typeface="+mn-lt"/>
                <a:ea typeface="+mn-ea"/>
                <a:cs typeface="+mn-cs"/>
              </a:rPr>
              <a:t>userData</a:t>
            </a:r>
            <a:r>
              <a:rPr lang="en-US" altLang="zh-TW" sz="1200" b="0" i="0" kern="1200" dirty="0">
                <a:solidFill>
                  <a:schemeClr val="tx1"/>
                </a:solidFill>
                <a:effectLst/>
                <a:latin typeface="+mn-lt"/>
                <a:ea typeface="+mn-ea"/>
                <a:cs typeface="+mn-cs"/>
              </a:rPr>
              <a:t> ← </a:t>
            </a:r>
            <a:r>
              <a:rPr lang="en-US" altLang="zh-TW" sz="1200" b="0" i="0" kern="1200" dirty="0" err="1">
                <a:solidFill>
                  <a:schemeClr val="tx1"/>
                </a:solidFill>
                <a:effectLst/>
                <a:latin typeface="+mn-lt"/>
                <a:ea typeface="+mn-ea"/>
                <a:cs typeface="+mn-cs"/>
              </a:rPr>
              <a:t>PreprocessRawData</a:t>
            </a:r>
            <a:r>
              <a:rPr lang="en-US" altLang="zh-TW" sz="1200" b="0" i="0" kern="1200" dirty="0">
                <a:solidFill>
                  <a:schemeClr val="tx1"/>
                </a:solidFill>
                <a:effectLst/>
                <a:latin typeface="+mn-lt"/>
                <a:ea typeface="+mn-ea"/>
                <a:cs typeface="+mn-cs"/>
              </a:rPr>
              <a:t>(</a:t>
            </a:r>
            <a:r>
              <a:rPr lang="en-US" altLang="zh-TW" sz="1200" b="0" i="0" kern="1200" dirty="0" err="1">
                <a:solidFill>
                  <a:schemeClr val="tx1"/>
                </a:solidFill>
                <a:effectLst/>
                <a:latin typeface="+mn-lt"/>
                <a:ea typeface="+mn-ea"/>
                <a:cs typeface="+mn-cs"/>
              </a:rPr>
              <a:t>userData</a:t>
            </a:r>
            <a:r>
              <a:rPr lang="en-US" altLang="zh-TW" sz="1200" b="0" i="0" kern="1200" dirty="0">
                <a:solidFill>
                  <a:schemeClr val="tx1"/>
                </a:solidFill>
                <a:effectLst/>
                <a:latin typeface="+mn-lt"/>
                <a:ea typeface="+mn-ea"/>
                <a:cs typeface="+mn-cs"/>
              </a:rPr>
              <a:t>)</a:t>
            </a:r>
          </a:p>
          <a:p>
            <a:r>
              <a:rPr lang="en-US" altLang="zh-TW" sz="1200" b="0" i="0" kern="1200" dirty="0">
                <a:solidFill>
                  <a:schemeClr val="tx1"/>
                </a:solidFill>
                <a:effectLst/>
                <a:latin typeface="+mn-lt"/>
                <a:ea typeface="+mn-ea"/>
                <a:cs typeface="+mn-cs"/>
              </a:rPr>
              <a:t>// </a:t>
            </a:r>
            <a:r>
              <a:rPr lang="zh-TW" altLang="en-US" sz="1200" b="0" i="0" kern="1200" dirty="0">
                <a:solidFill>
                  <a:schemeClr val="tx1"/>
                </a:solidFill>
                <a:effectLst/>
                <a:latin typeface="+mn-lt"/>
                <a:ea typeface="+mn-ea"/>
                <a:cs typeface="+mn-cs"/>
              </a:rPr>
              <a:t>選擇和轉換數據</a:t>
            </a:r>
          </a:p>
          <a:p>
            <a:r>
              <a:rPr lang="en-US" altLang="zh-TW" sz="1200" b="0" i="0" kern="1200" dirty="0" err="1">
                <a:solidFill>
                  <a:schemeClr val="tx1"/>
                </a:solidFill>
                <a:effectLst/>
                <a:latin typeface="+mn-lt"/>
                <a:ea typeface="+mn-ea"/>
                <a:cs typeface="+mn-cs"/>
              </a:rPr>
              <a:t>userTimeline</a:t>
            </a:r>
            <a:r>
              <a:rPr lang="en-US" altLang="zh-TW" sz="1200" b="0" i="0" kern="1200" dirty="0">
                <a:solidFill>
                  <a:schemeClr val="tx1"/>
                </a:solidFill>
                <a:effectLst/>
                <a:latin typeface="+mn-lt"/>
                <a:ea typeface="+mn-ea"/>
                <a:cs typeface="+mn-cs"/>
              </a:rPr>
              <a:t> ← </a:t>
            </a:r>
            <a:r>
              <a:rPr lang="en-US" altLang="zh-TW" sz="1200" b="0" i="0" kern="1200" dirty="0" err="1">
                <a:solidFill>
                  <a:schemeClr val="tx1"/>
                </a:solidFill>
                <a:effectLst/>
                <a:latin typeface="+mn-lt"/>
                <a:ea typeface="+mn-ea"/>
                <a:cs typeface="+mn-cs"/>
              </a:rPr>
              <a:t>ProcessTimeline</a:t>
            </a:r>
            <a:r>
              <a:rPr lang="en-US" altLang="zh-TW" sz="1200" b="0" i="0" kern="1200" dirty="0">
                <a:solidFill>
                  <a:schemeClr val="tx1"/>
                </a:solidFill>
                <a:effectLst/>
                <a:latin typeface="+mn-lt"/>
                <a:ea typeface="+mn-ea"/>
                <a:cs typeface="+mn-cs"/>
              </a:rPr>
              <a:t>(</a:t>
            </a:r>
            <a:r>
              <a:rPr lang="en-US" altLang="zh-TW" sz="1200" b="0" i="0" kern="1200" dirty="0" err="1">
                <a:solidFill>
                  <a:schemeClr val="tx1"/>
                </a:solidFill>
                <a:effectLst/>
                <a:latin typeface="+mn-lt"/>
                <a:ea typeface="+mn-ea"/>
                <a:cs typeface="+mn-cs"/>
              </a:rPr>
              <a:t>userData</a:t>
            </a:r>
            <a:r>
              <a:rPr lang="en-US" altLang="zh-TW" sz="1200" b="0" i="0" kern="1200" dirty="0">
                <a:solidFill>
                  <a:schemeClr val="tx1"/>
                </a:solidFill>
                <a:effectLst/>
                <a:latin typeface="+mn-lt"/>
                <a:ea typeface="+mn-ea"/>
                <a:cs typeface="+mn-cs"/>
              </a:rPr>
              <a:t>, </a:t>
            </a:r>
            <a:r>
              <a:rPr lang="en-US" altLang="zh-TW" sz="1200" b="0" i="0" kern="1200" dirty="0" err="1">
                <a:solidFill>
                  <a:schemeClr val="tx1"/>
                </a:solidFill>
                <a:effectLst/>
                <a:latin typeface="+mn-lt"/>
                <a:ea typeface="+mn-ea"/>
                <a:cs typeface="+mn-cs"/>
              </a:rPr>
              <a:t>intervalSize</a:t>
            </a:r>
            <a:r>
              <a:rPr lang="en-US" altLang="zh-TW" sz="1200" b="0" i="0" kern="1200" dirty="0">
                <a:solidFill>
                  <a:schemeClr val="tx1"/>
                </a:solidFill>
                <a:effectLst/>
                <a:latin typeface="+mn-lt"/>
                <a:ea typeface="+mn-ea"/>
                <a:cs typeface="+mn-cs"/>
              </a:rPr>
              <a:t>, w)</a:t>
            </a:r>
          </a:p>
          <a:p>
            <a:r>
              <a:rPr lang="en-US" altLang="zh-TW" sz="1200" b="0" i="0" kern="1200" dirty="0">
                <a:solidFill>
                  <a:schemeClr val="tx1"/>
                </a:solidFill>
                <a:effectLst/>
                <a:latin typeface="+mn-lt"/>
                <a:ea typeface="+mn-ea"/>
                <a:cs typeface="+mn-cs"/>
              </a:rPr>
              <a:t>// </a:t>
            </a:r>
            <a:r>
              <a:rPr lang="zh-TW" altLang="en-US" sz="1200" b="0" i="0" kern="1200" dirty="0">
                <a:solidFill>
                  <a:schemeClr val="tx1"/>
                </a:solidFill>
                <a:effectLst/>
                <a:latin typeface="+mn-lt"/>
                <a:ea typeface="+mn-ea"/>
                <a:cs typeface="+mn-cs"/>
              </a:rPr>
              <a:t>提取情感和上下文特徵</a:t>
            </a:r>
          </a:p>
          <a:p>
            <a:r>
              <a:rPr lang="en-US" altLang="zh-TW" sz="1200" b="0" i="0" kern="1200" dirty="0" err="1">
                <a:solidFill>
                  <a:schemeClr val="tx1"/>
                </a:solidFill>
                <a:effectLst/>
                <a:latin typeface="+mn-lt"/>
                <a:ea typeface="+mn-ea"/>
                <a:cs typeface="+mn-cs"/>
              </a:rPr>
              <a:t>userFeatures</a:t>
            </a:r>
            <a:r>
              <a:rPr lang="en-US" altLang="zh-TW" sz="1200" b="0" i="0" kern="1200" dirty="0">
                <a:solidFill>
                  <a:schemeClr val="tx1"/>
                </a:solidFill>
                <a:effectLst/>
                <a:latin typeface="+mn-lt"/>
                <a:ea typeface="+mn-ea"/>
                <a:cs typeface="+mn-cs"/>
              </a:rPr>
              <a:t> ← </a:t>
            </a:r>
            <a:r>
              <a:rPr lang="en-US" altLang="zh-TW" sz="1200" b="0" i="0" kern="1200" dirty="0" err="1">
                <a:solidFill>
                  <a:schemeClr val="tx1"/>
                </a:solidFill>
                <a:effectLst/>
                <a:latin typeface="+mn-lt"/>
                <a:ea typeface="+mn-ea"/>
                <a:cs typeface="+mn-cs"/>
              </a:rPr>
              <a:t>ExtractFeatures</a:t>
            </a:r>
            <a:r>
              <a:rPr lang="en-US" altLang="zh-TW" sz="1200" b="0" i="0" kern="1200" dirty="0">
                <a:solidFill>
                  <a:schemeClr val="tx1"/>
                </a:solidFill>
                <a:effectLst/>
                <a:latin typeface="+mn-lt"/>
                <a:ea typeface="+mn-ea"/>
                <a:cs typeface="+mn-cs"/>
              </a:rPr>
              <a:t>(</a:t>
            </a:r>
            <a:r>
              <a:rPr lang="en-US" altLang="zh-TW" sz="1200" b="0" i="0" kern="1200" dirty="0" err="1">
                <a:solidFill>
                  <a:schemeClr val="tx1"/>
                </a:solidFill>
                <a:effectLst/>
                <a:latin typeface="+mn-lt"/>
                <a:ea typeface="+mn-ea"/>
                <a:cs typeface="+mn-cs"/>
              </a:rPr>
              <a:t>userTimeline</a:t>
            </a:r>
            <a:r>
              <a:rPr lang="en-US" altLang="zh-TW" sz="1200" b="0" i="0" kern="1200" dirty="0">
                <a:solidFill>
                  <a:schemeClr val="tx1"/>
                </a:solidFill>
                <a:effectLst/>
                <a:latin typeface="+mn-lt"/>
                <a:ea typeface="+mn-ea"/>
                <a:cs typeface="+mn-cs"/>
              </a:rPr>
              <a:t>)</a:t>
            </a:r>
          </a:p>
          <a:p>
            <a:r>
              <a:rPr lang="en-US" altLang="zh-TW" sz="1200" b="0" i="0" kern="1200" dirty="0" err="1">
                <a:solidFill>
                  <a:schemeClr val="tx1"/>
                </a:solidFill>
                <a:effectLst/>
                <a:latin typeface="+mn-lt"/>
                <a:ea typeface="+mn-ea"/>
                <a:cs typeface="+mn-cs"/>
              </a:rPr>
              <a:t>featuresFromAllUsers.Add</a:t>
            </a:r>
            <a:r>
              <a:rPr lang="en-US" altLang="zh-TW" sz="1200" b="0" i="0" kern="1200" dirty="0">
                <a:solidFill>
                  <a:schemeClr val="tx1"/>
                </a:solidFill>
                <a:effectLst/>
                <a:latin typeface="+mn-lt"/>
                <a:ea typeface="+mn-ea"/>
                <a:cs typeface="+mn-cs"/>
              </a:rPr>
              <a:t>(</a:t>
            </a:r>
            <a:r>
              <a:rPr lang="en-US" altLang="zh-TW" sz="1200" b="0" i="0" kern="1200" dirty="0" err="1">
                <a:solidFill>
                  <a:schemeClr val="tx1"/>
                </a:solidFill>
                <a:effectLst/>
                <a:latin typeface="+mn-lt"/>
                <a:ea typeface="+mn-ea"/>
                <a:cs typeface="+mn-cs"/>
              </a:rPr>
              <a:t>userFeatures</a:t>
            </a:r>
            <a:r>
              <a:rPr lang="en-US" altLang="zh-TW" sz="1200" b="0" i="0" kern="1200" dirty="0">
                <a:solidFill>
                  <a:schemeClr val="tx1"/>
                </a:solidFill>
                <a:effectLst/>
                <a:latin typeface="+mn-lt"/>
                <a:ea typeface="+mn-ea"/>
                <a:cs typeface="+mn-cs"/>
              </a:rPr>
              <a:t>)</a:t>
            </a:r>
          </a:p>
          <a:p>
            <a:r>
              <a:rPr lang="en-US" altLang="zh-TW" sz="1200" b="0" i="0" kern="1200" dirty="0">
                <a:solidFill>
                  <a:schemeClr val="tx1"/>
                </a:solidFill>
                <a:effectLst/>
                <a:latin typeface="+mn-lt"/>
                <a:ea typeface="+mn-ea"/>
                <a:cs typeface="+mn-cs"/>
              </a:rPr>
              <a:t>end for</a:t>
            </a:r>
          </a:p>
          <a:p>
            <a:r>
              <a:rPr lang="en-US" altLang="zh-TW" sz="1200" b="0" i="0" kern="1200" dirty="0">
                <a:solidFill>
                  <a:schemeClr val="tx1"/>
                </a:solidFill>
                <a:effectLst/>
                <a:latin typeface="+mn-lt"/>
                <a:ea typeface="+mn-ea"/>
                <a:cs typeface="+mn-cs"/>
              </a:rPr>
              <a:t>// </a:t>
            </a:r>
            <a:r>
              <a:rPr lang="zh-TW" altLang="en-US" sz="1200" b="0" i="0" kern="1200" dirty="0">
                <a:solidFill>
                  <a:schemeClr val="tx1"/>
                </a:solidFill>
                <a:effectLst/>
                <a:latin typeface="+mn-lt"/>
                <a:ea typeface="+mn-ea"/>
                <a:cs typeface="+mn-cs"/>
              </a:rPr>
              <a:t>提取用戶行為模式</a:t>
            </a:r>
          </a:p>
          <a:p>
            <a:r>
              <a:rPr lang="en-US" altLang="zh-TW" sz="1200" b="0" i="0" kern="1200" dirty="0" err="1">
                <a:solidFill>
                  <a:schemeClr val="tx1"/>
                </a:solidFill>
                <a:effectLst/>
                <a:latin typeface="+mn-lt"/>
                <a:ea typeface="+mn-ea"/>
                <a:cs typeface="+mn-cs"/>
              </a:rPr>
              <a:t>sPatterns</a:t>
            </a:r>
            <a:r>
              <a:rPr lang="en-US" altLang="zh-TW" sz="1200" b="0" i="0" kern="1200" dirty="0">
                <a:solidFill>
                  <a:schemeClr val="tx1"/>
                </a:solidFill>
                <a:effectLst/>
                <a:latin typeface="+mn-lt"/>
                <a:ea typeface="+mn-ea"/>
                <a:cs typeface="+mn-cs"/>
              </a:rPr>
              <a:t> ← </a:t>
            </a:r>
            <a:r>
              <a:rPr lang="en-US" altLang="zh-TW" sz="1200" b="0" i="0" kern="1200" dirty="0" err="1">
                <a:solidFill>
                  <a:schemeClr val="tx1"/>
                </a:solidFill>
                <a:effectLst/>
                <a:latin typeface="+mn-lt"/>
                <a:ea typeface="+mn-ea"/>
                <a:cs typeface="+mn-cs"/>
              </a:rPr>
              <a:t>getSequentialPatterns</a:t>
            </a:r>
            <a:r>
              <a:rPr lang="en-US" altLang="zh-TW" sz="1200" b="0" i="0" kern="1200" dirty="0">
                <a:solidFill>
                  <a:schemeClr val="tx1"/>
                </a:solidFill>
                <a:effectLst/>
                <a:latin typeface="+mn-lt"/>
                <a:ea typeface="+mn-ea"/>
                <a:cs typeface="+mn-cs"/>
              </a:rPr>
              <a:t>(</a:t>
            </a:r>
            <a:r>
              <a:rPr lang="en-US" altLang="zh-TW" sz="1200" b="0" i="0" kern="1200" dirty="0" err="1">
                <a:solidFill>
                  <a:schemeClr val="tx1"/>
                </a:solidFill>
                <a:effectLst/>
                <a:latin typeface="+mn-lt"/>
                <a:ea typeface="+mn-ea"/>
                <a:cs typeface="+mn-cs"/>
              </a:rPr>
              <a:t>featuresFromAllUsers</a:t>
            </a:r>
            <a:r>
              <a:rPr lang="en-US" altLang="zh-TW" sz="1200" b="0" i="0" kern="1200" dirty="0">
                <a:solidFill>
                  <a:schemeClr val="tx1"/>
                </a:solidFill>
                <a:effectLst/>
                <a:latin typeface="+mn-lt"/>
                <a:ea typeface="+mn-ea"/>
                <a:cs typeface="+mn-cs"/>
              </a:rPr>
              <a:t>)</a:t>
            </a:r>
          </a:p>
          <a:p>
            <a:r>
              <a:rPr lang="zh-TW" altLang="en-US" sz="1200" b="0" i="0" kern="1200" dirty="0">
                <a:solidFill>
                  <a:schemeClr val="tx1"/>
                </a:solidFill>
                <a:effectLst/>
                <a:latin typeface="+mn-lt"/>
                <a:ea typeface="+mn-ea"/>
                <a:cs typeface="+mn-cs"/>
              </a:rPr>
              <a:t>返回</a:t>
            </a:r>
            <a:r>
              <a:rPr lang="en-US" altLang="zh-TW" sz="1200" b="0" i="0" kern="1200" dirty="0">
                <a:solidFill>
                  <a:schemeClr val="tx1"/>
                </a:solidFill>
                <a:effectLst/>
                <a:latin typeface="+mn-lt"/>
                <a:ea typeface="+mn-ea"/>
                <a:cs typeface="+mn-cs"/>
              </a:rPr>
              <a:t>(</a:t>
            </a:r>
            <a:r>
              <a:rPr lang="en-US" altLang="zh-TW" sz="1200" b="0" i="0" kern="1200" dirty="0" err="1">
                <a:solidFill>
                  <a:schemeClr val="tx1"/>
                </a:solidFill>
                <a:effectLst/>
                <a:latin typeface="+mn-lt"/>
                <a:ea typeface="+mn-ea"/>
                <a:cs typeface="+mn-cs"/>
              </a:rPr>
              <a:t>sPatterns</a:t>
            </a:r>
            <a:r>
              <a:rPr lang="en-US" altLang="zh-TW" sz="1200" b="0" i="0" kern="1200" dirty="0">
                <a:solidFill>
                  <a:schemeClr val="tx1"/>
                </a:solidFill>
                <a:effectLst/>
                <a:latin typeface="+mn-lt"/>
                <a:ea typeface="+mn-ea"/>
                <a:cs typeface="+mn-cs"/>
              </a:rPr>
              <a:t>)</a:t>
            </a:r>
          </a:p>
          <a:p>
            <a:r>
              <a:rPr lang="zh-TW" altLang="en-US" sz="1200" b="0" i="0" kern="1200" dirty="0">
                <a:solidFill>
                  <a:schemeClr val="tx1"/>
                </a:solidFill>
                <a:effectLst/>
                <a:latin typeface="+mn-lt"/>
                <a:ea typeface="+mn-ea"/>
                <a:cs typeface="+mn-cs"/>
              </a:rPr>
              <a:t>該算法開始（第</a:t>
            </a:r>
            <a:r>
              <a:rPr lang="en-US" altLang="zh-TW" sz="1200" b="0" i="0" kern="1200" dirty="0">
                <a:solidFill>
                  <a:schemeClr val="tx1"/>
                </a:solidFill>
                <a:effectLst/>
                <a:latin typeface="+mn-lt"/>
                <a:ea typeface="+mn-ea"/>
                <a:cs typeface="+mn-cs"/>
              </a:rPr>
              <a:t>1</a:t>
            </a:r>
            <a:r>
              <a:rPr lang="zh-TW" altLang="en-US" sz="1200" b="0" i="0" kern="1200" dirty="0">
                <a:solidFill>
                  <a:schemeClr val="tx1"/>
                </a:solidFill>
                <a:effectLst/>
                <a:latin typeface="+mn-lt"/>
                <a:ea typeface="+mn-ea"/>
                <a:cs typeface="+mn-cs"/>
              </a:rPr>
              <a:t>行）初始化特徵集，該集將接收從用戶數據中提取的特徵時間序列。對於輸入數據集中的每個用戶（第</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行），算法提取（第</a:t>
            </a:r>
            <a:r>
              <a:rPr lang="en-US" altLang="zh-TW" sz="1200" b="0" i="0" kern="1200" dirty="0">
                <a:solidFill>
                  <a:schemeClr val="tx1"/>
                </a:solidFill>
                <a:effectLst/>
                <a:latin typeface="+mn-lt"/>
                <a:ea typeface="+mn-ea"/>
                <a:cs typeface="+mn-cs"/>
              </a:rPr>
              <a:t>3-10</a:t>
            </a:r>
            <a:r>
              <a:rPr lang="zh-TW" altLang="en-US" sz="1200" b="0" i="0" kern="1200" dirty="0">
                <a:solidFill>
                  <a:schemeClr val="tx1"/>
                </a:solidFill>
                <a:effectLst/>
                <a:latin typeface="+mn-lt"/>
                <a:ea typeface="+mn-ea"/>
                <a:cs typeface="+mn-cs"/>
              </a:rPr>
              <a:t>行）相應的由情感和上下文特徵組成的時間序列。</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（第</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行）選擇與當前用戶相對應的數據，並（第</a:t>
            </a:r>
            <a:r>
              <a:rPr lang="en-US" altLang="zh-TW" sz="1200" b="0" i="0" kern="1200" dirty="0">
                <a:solidFill>
                  <a:schemeClr val="tx1"/>
                </a:solidFill>
                <a:effectLst/>
                <a:latin typeface="+mn-lt"/>
                <a:ea typeface="+mn-ea"/>
                <a:cs typeface="+mn-cs"/>
              </a:rPr>
              <a:t>5</a:t>
            </a:r>
            <a:r>
              <a:rPr lang="zh-TW" altLang="en-US" sz="1200" b="0" i="0" kern="1200" dirty="0">
                <a:solidFill>
                  <a:schemeClr val="tx1"/>
                </a:solidFill>
                <a:effectLst/>
                <a:latin typeface="+mn-lt"/>
                <a:ea typeface="+mn-ea"/>
                <a:cs typeface="+mn-cs"/>
              </a:rPr>
              <a:t>行）預處理信息以刪除標籤、停用詞、詞形還原、詞幹提取和特殊字符（保留表情符號）。然後，在（第</a:t>
            </a:r>
            <a:r>
              <a:rPr lang="en-US" altLang="zh-TW" sz="1200" b="0" i="0" kern="1200" dirty="0">
                <a:solidFill>
                  <a:schemeClr val="tx1"/>
                </a:solidFill>
                <a:effectLst/>
                <a:latin typeface="+mn-lt"/>
                <a:ea typeface="+mn-ea"/>
                <a:cs typeface="+mn-cs"/>
              </a:rPr>
              <a:t>7</a:t>
            </a:r>
            <a:r>
              <a:rPr lang="zh-TW" altLang="en-US" sz="1200" b="0" i="0" kern="1200" dirty="0">
                <a:solidFill>
                  <a:schemeClr val="tx1"/>
                </a:solidFill>
                <a:effectLst/>
                <a:latin typeface="+mn-lt"/>
                <a:ea typeface="+mn-ea"/>
                <a:cs typeface="+mn-cs"/>
              </a:rPr>
              <a:t>行）算法處理用戶數據以選擇分析用戶數據的最佳時間間隔，基於相位移啟發式。通過（第</a:t>
            </a:r>
            <a:r>
              <a:rPr lang="en-US" altLang="zh-TW" sz="1200" b="0" i="0" kern="1200" dirty="0">
                <a:solidFill>
                  <a:schemeClr val="tx1"/>
                </a:solidFill>
                <a:effectLst/>
                <a:latin typeface="+mn-lt"/>
                <a:ea typeface="+mn-ea"/>
                <a:cs typeface="+mn-cs"/>
              </a:rPr>
              <a:t>9</a:t>
            </a:r>
            <a:r>
              <a:rPr lang="zh-TW" altLang="en-US" sz="1200" b="0" i="0" kern="1200" dirty="0">
                <a:solidFill>
                  <a:schemeClr val="tx1"/>
                </a:solidFill>
                <a:effectLst/>
                <a:latin typeface="+mn-lt"/>
                <a:ea typeface="+mn-ea"/>
                <a:cs typeface="+mn-cs"/>
              </a:rPr>
              <a:t>行）選擇所選時間間隔內的用戶時間線，</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提取對應於用戶活動的情感和上下文特徵，（第</a:t>
            </a:r>
            <a:r>
              <a:rPr lang="en-US" altLang="zh-TW" sz="1200" b="0" i="0" kern="1200" dirty="0">
                <a:solidFill>
                  <a:schemeClr val="tx1"/>
                </a:solidFill>
                <a:effectLst/>
                <a:latin typeface="+mn-lt"/>
                <a:ea typeface="+mn-ea"/>
                <a:cs typeface="+mn-cs"/>
              </a:rPr>
              <a:t>10</a:t>
            </a:r>
            <a:r>
              <a:rPr lang="zh-TW" altLang="en-US" sz="1200" b="0" i="0" kern="1200" dirty="0">
                <a:solidFill>
                  <a:schemeClr val="tx1"/>
                </a:solidFill>
                <a:effectLst/>
                <a:latin typeface="+mn-lt"/>
                <a:ea typeface="+mn-ea"/>
                <a:cs typeface="+mn-cs"/>
              </a:rPr>
              <a:t>行）將它們添加到特徵集</a:t>
            </a:r>
            <a:r>
              <a:rPr lang="en-US" altLang="zh-TW" sz="1200" b="0" i="0" kern="1200" dirty="0" err="1">
                <a:solidFill>
                  <a:schemeClr val="tx1"/>
                </a:solidFill>
                <a:effectLst/>
                <a:latin typeface="+mn-lt"/>
                <a:ea typeface="+mn-ea"/>
                <a:cs typeface="+mn-cs"/>
              </a:rPr>
              <a:t>featuresFromAllUsers</a:t>
            </a:r>
            <a:r>
              <a:rPr lang="zh-TW" altLang="en-US" sz="1200" b="0" i="0" kern="1200" dirty="0">
                <a:solidFill>
                  <a:schemeClr val="tx1"/>
                </a:solidFill>
                <a:effectLst/>
                <a:latin typeface="+mn-lt"/>
                <a:ea typeface="+mn-ea"/>
                <a:cs typeface="+mn-cs"/>
              </a:rPr>
              <a:t>中。最後，（第</a:t>
            </a:r>
            <a:r>
              <a:rPr lang="en-US" altLang="zh-TW" sz="1200" b="0" i="0" kern="1200" dirty="0">
                <a:solidFill>
                  <a:schemeClr val="tx1"/>
                </a:solidFill>
                <a:effectLst/>
                <a:latin typeface="+mn-lt"/>
                <a:ea typeface="+mn-ea"/>
                <a:cs typeface="+mn-cs"/>
              </a:rPr>
              <a:t>13-14</a:t>
            </a:r>
            <a:r>
              <a:rPr lang="zh-TW" altLang="en-US" sz="1200" b="0" i="0" kern="1200" dirty="0">
                <a:solidFill>
                  <a:schemeClr val="tx1"/>
                </a:solidFill>
                <a:effectLst/>
                <a:latin typeface="+mn-lt"/>
                <a:ea typeface="+mn-ea"/>
                <a:cs typeface="+mn-cs"/>
              </a:rPr>
              <a:t>行）</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使用一個順序模式挖掘算法從所有用戶的時間線中發現模式，將這些模式作為輸出返回。以下我們將詳細介紹</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的每個功能。</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5</a:t>
            </a:fld>
            <a:endParaRPr lang="zh-TW" altLang="en-US"/>
          </a:p>
        </p:txBody>
      </p:sp>
    </p:spTree>
    <p:extLst>
      <p:ext uri="{BB962C8B-B14F-4D97-AF65-F5344CB8AC3E}">
        <p14:creationId xmlns:p14="http://schemas.microsoft.com/office/powerpoint/2010/main" val="1834070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1" i="0" kern="1200" dirty="0">
                <a:solidFill>
                  <a:schemeClr val="tx1"/>
                </a:solidFill>
                <a:effectLst/>
                <a:latin typeface="+mn-lt"/>
                <a:ea typeface="+mn-ea"/>
                <a:cs typeface="+mn-cs"/>
              </a:rPr>
              <a:t>1) </a:t>
            </a:r>
            <a:r>
              <a:rPr lang="zh-TW" altLang="en-US" sz="1200" b="1" i="0" kern="1200" dirty="0">
                <a:solidFill>
                  <a:schemeClr val="tx1"/>
                </a:solidFill>
                <a:effectLst/>
                <a:latin typeface="+mn-lt"/>
                <a:ea typeface="+mn-ea"/>
                <a:cs typeface="+mn-cs"/>
              </a:rPr>
              <a:t>數據清理和轉換（</a:t>
            </a:r>
            <a:r>
              <a:rPr lang="en-US" altLang="zh-TW" sz="1200" b="1" i="0" kern="1200" dirty="0" err="1">
                <a:solidFill>
                  <a:schemeClr val="tx1"/>
                </a:solidFill>
                <a:effectLst/>
                <a:latin typeface="+mn-lt"/>
                <a:ea typeface="+mn-ea"/>
                <a:cs typeface="+mn-cs"/>
              </a:rPr>
              <a:t>PreprocessRawData</a:t>
            </a:r>
            <a:r>
              <a:rPr lang="zh-TW" altLang="en-US" sz="1200" b="1" i="0" kern="1200" dirty="0">
                <a:solidFill>
                  <a:schemeClr val="tx1"/>
                </a:solidFill>
                <a:effectLst/>
                <a:latin typeface="+mn-lt"/>
                <a:ea typeface="+mn-ea"/>
                <a:cs typeface="+mn-cs"/>
              </a:rPr>
              <a:t>）</a:t>
            </a:r>
            <a:r>
              <a:rPr lang="zh-TW" altLang="en-US" sz="1200" b="0" i="0" kern="1200" dirty="0">
                <a:solidFill>
                  <a:schemeClr val="tx1"/>
                </a:solidFill>
                <a:effectLst/>
                <a:latin typeface="+mn-lt"/>
                <a:ea typeface="+mn-ea"/>
                <a:cs typeface="+mn-cs"/>
              </a:rPr>
              <a:t> 我們使用</a:t>
            </a:r>
            <a:r>
              <a:rPr lang="en-US" altLang="zh-TW" sz="1200" b="0" i="0" kern="1200" dirty="0">
                <a:solidFill>
                  <a:schemeClr val="tx1"/>
                </a:solidFill>
                <a:effectLst/>
                <a:latin typeface="+mn-lt"/>
                <a:ea typeface="+mn-ea"/>
                <a:cs typeface="+mn-cs"/>
              </a:rPr>
              <a:t>NLP-preprocessing</a:t>
            </a:r>
            <a:r>
              <a:rPr lang="zh-TW" altLang="en-US" sz="1200" b="0" i="0" kern="1200" dirty="0">
                <a:solidFill>
                  <a:schemeClr val="tx1"/>
                </a:solidFill>
                <a:effectLst/>
                <a:latin typeface="+mn-lt"/>
                <a:ea typeface="+mn-ea"/>
                <a:cs typeface="+mn-cs"/>
              </a:rPr>
              <a:t>庫</a:t>
            </a:r>
            <a:r>
              <a:rPr lang="en-US" altLang="zh-TW" sz="1200" b="0" i="0" kern="1200" dirty="0">
                <a:solidFill>
                  <a:schemeClr val="tx1"/>
                </a:solidFill>
                <a:effectLst/>
                <a:latin typeface="+mn-lt"/>
                <a:ea typeface="+mn-ea"/>
                <a:cs typeface="+mn-cs"/>
              </a:rPr>
              <a:t>NLTK [42]</a:t>
            </a:r>
            <a:r>
              <a:rPr lang="zh-TW" altLang="en-US" sz="1200" b="0" i="0" kern="1200" dirty="0">
                <a:solidFill>
                  <a:schemeClr val="tx1"/>
                </a:solidFill>
                <a:effectLst/>
                <a:latin typeface="+mn-lt"/>
                <a:ea typeface="+mn-ea"/>
                <a:cs typeface="+mn-cs"/>
              </a:rPr>
              <a:t>對原始用戶文本數據進行預處理，按照文獻的經典步驟：</a:t>
            </a:r>
          </a:p>
          <a:p>
            <a:r>
              <a:rPr lang="zh-TW" altLang="en-US" sz="1200" b="0" i="0" kern="1200" dirty="0">
                <a:solidFill>
                  <a:schemeClr val="tx1"/>
                </a:solidFill>
                <a:effectLst/>
                <a:latin typeface="+mn-lt"/>
                <a:ea typeface="+mn-ea"/>
                <a:cs typeface="+mn-cs"/>
              </a:rPr>
              <a:t>從文本中刪除</a:t>
            </a:r>
            <a:r>
              <a:rPr lang="en-US" altLang="zh-TW" sz="1200" b="0" i="0" kern="1200" dirty="0">
                <a:solidFill>
                  <a:schemeClr val="tx1"/>
                </a:solidFill>
                <a:effectLst/>
                <a:latin typeface="+mn-lt"/>
                <a:ea typeface="+mn-ea"/>
                <a:cs typeface="+mn-cs"/>
              </a:rPr>
              <a:t>html</a:t>
            </a:r>
            <a:r>
              <a:rPr lang="zh-TW" altLang="en-US" sz="1200" b="0" i="0" kern="1200" dirty="0">
                <a:solidFill>
                  <a:schemeClr val="tx1"/>
                </a:solidFill>
                <a:effectLst/>
                <a:latin typeface="+mn-lt"/>
                <a:ea typeface="+mn-ea"/>
                <a:cs typeface="+mn-cs"/>
              </a:rPr>
              <a:t>格式標籤，例如“</a:t>
            </a:r>
            <a:r>
              <a:rPr lang="en-US" altLang="zh-TW" sz="1200" b="0" i="0" kern="1200" dirty="0">
                <a:solidFill>
                  <a:schemeClr val="tx1"/>
                </a:solidFill>
                <a:effectLst/>
                <a:latin typeface="+mn-lt"/>
                <a:ea typeface="+mn-ea"/>
                <a:cs typeface="+mn-cs"/>
              </a:rPr>
              <a:t>&lt;b&gt;</a:t>
            </a:r>
            <a:r>
              <a:rPr lang="zh-TW" altLang="en-US" sz="1200" b="0" i="0" kern="1200" dirty="0">
                <a:solidFill>
                  <a:schemeClr val="tx1"/>
                </a:solidFill>
                <a:effectLst/>
                <a:latin typeface="+mn-lt"/>
                <a:ea typeface="+mn-ea"/>
                <a:cs typeface="+mn-cs"/>
              </a:rPr>
              <a:t>我正在受苦</a:t>
            </a:r>
            <a:r>
              <a:rPr lang="en-US" altLang="zh-TW" sz="1200" b="0" i="0" kern="1200" dirty="0">
                <a:solidFill>
                  <a:schemeClr val="tx1"/>
                </a:solidFill>
                <a:effectLst/>
                <a:latin typeface="+mn-lt"/>
                <a:ea typeface="+mn-ea"/>
                <a:cs typeface="+mn-cs"/>
              </a:rPr>
              <a:t>&lt;/b&gt;”</a:t>
            </a:r>
            <a:r>
              <a:rPr lang="zh-TW" altLang="en-US" sz="1200" b="0" i="0" kern="1200" dirty="0">
                <a:solidFill>
                  <a:schemeClr val="tx1"/>
                </a:solidFill>
                <a:effectLst/>
                <a:latin typeface="+mn-lt"/>
                <a:ea typeface="+mn-ea"/>
                <a:cs typeface="+mn-cs"/>
              </a:rPr>
              <a:t>變為“</a:t>
            </a:r>
            <a:r>
              <a:rPr lang="en-US" altLang="zh-TW" sz="1200" b="0" i="0" kern="1200" dirty="0">
                <a:solidFill>
                  <a:schemeClr val="tx1"/>
                </a:solidFill>
                <a:effectLst/>
                <a:latin typeface="+mn-lt"/>
                <a:ea typeface="+mn-ea"/>
                <a:cs typeface="+mn-cs"/>
              </a:rPr>
              <a:t>I’m suffering”</a:t>
            </a:r>
            <a:r>
              <a:rPr lang="zh-TW" altLang="en-US" sz="1200" b="0" i="0" kern="1200" dirty="0">
                <a:solidFill>
                  <a:schemeClr val="tx1"/>
                </a:solidFill>
                <a:effectLst/>
                <a:latin typeface="+mn-lt"/>
                <a:ea typeface="+mn-ea"/>
                <a:cs typeface="+mn-cs"/>
              </a:rPr>
              <a:t>。</a:t>
            </a:r>
          </a:p>
          <a:p>
            <a:r>
              <a:rPr lang="zh-TW" altLang="en-US" sz="1200" b="0" i="0" kern="1200" dirty="0">
                <a:solidFill>
                  <a:schemeClr val="tx1"/>
                </a:solidFill>
                <a:effectLst/>
                <a:latin typeface="+mn-lt"/>
                <a:ea typeface="+mn-ea"/>
                <a:cs typeface="+mn-cs"/>
              </a:rPr>
              <a:t>從文本中刪除特殊字符，例如！</a:t>
            </a:r>
            <a:r>
              <a:rPr lang="en-US" altLang="zh-TW" sz="1200" b="0" i="0" kern="1200" dirty="0">
                <a:solidFill>
                  <a:schemeClr val="tx1"/>
                </a:solidFill>
                <a:effectLst/>
                <a:latin typeface="+mn-lt"/>
                <a:ea typeface="+mn-ea"/>
                <a:cs typeface="+mn-cs"/>
              </a:rPr>
              <a:t>#$ $ $ %&amp;’()*+,−./:;&lt;=&gt;?@[]^_{}~</a:t>
            </a:r>
            <a:r>
              <a:rPr lang="zh-TW" altLang="en-US" sz="1200" b="0" i="0" kern="1200" dirty="0">
                <a:solidFill>
                  <a:schemeClr val="tx1"/>
                </a:solidFill>
                <a:effectLst/>
                <a:latin typeface="+mn-lt"/>
                <a:ea typeface="+mn-ea"/>
                <a:cs typeface="+mn-cs"/>
              </a:rPr>
              <a:t>。</a:t>
            </a:r>
          </a:p>
          <a:p>
            <a:r>
              <a:rPr lang="zh-TW" altLang="en-US" sz="1200" b="0" i="0" kern="1200" dirty="0">
                <a:solidFill>
                  <a:schemeClr val="tx1"/>
                </a:solidFill>
                <a:effectLst/>
                <a:latin typeface="+mn-lt"/>
                <a:ea typeface="+mn-ea"/>
                <a:cs typeface="+mn-cs"/>
              </a:rPr>
              <a:t>所有表達式轉換為小寫，例如：“</a:t>
            </a:r>
            <a:r>
              <a:rPr lang="en-US" altLang="zh-TW" sz="1200" b="0" i="0" kern="1200" dirty="0">
                <a:solidFill>
                  <a:schemeClr val="tx1"/>
                </a:solidFill>
                <a:effectLst/>
                <a:latin typeface="+mn-lt"/>
                <a:ea typeface="+mn-ea"/>
                <a:cs typeface="+mn-cs"/>
              </a:rPr>
              <a:t>I </a:t>
            </a:r>
            <a:r>
              <a:rPr lang="en-US" altLang="zh-TW" sz="1200" b="0" i="0" kern="1200" dirty="0" err="1">
                <a:solidFill>
                  <a:schemeClr val="tx1"/>
                </a:solidFill>
                <a:effectLst/>
                <a:latin typeface="+mn-lt"/>
                <a:ea typeface="+mn-ea"/>
                <a:cs typeface="+mn-cs"/>
              </a:rPr>
              <a:t>Wanna</a:t>
            </a:r>
            <a:r>
              <a:rPr lang="en-US" altLang="zh-TW" sz="1200" b="0" i="0" kern="1200" dirty="0">
                <a:solidFill>
                  <a:schemeClr val="tx1"/>
                </a:solidFill>
                <a:effectLst/>
                <a:latin typeface="+mn-lt"/>
                <a:ea typeface="+mn-ea"/>
                <a:cs typeface="+mn-cs"/>
              </a:rPr>
              <a:t> Die”</a:t>
            </a:r>
            <a:r>
              <a:rPr lang="zh-TW" altLang="en-US" sz="1200" b="0" i="0" kern="1200" dirty="0">
                <a:solidFill>
                  <a:schemeClr val="tx1"/>
                </a:solidFill>
                <a:effectLst/>
                <a:latin typeface="+mn-lt"/>
                <a:ea typeface="+mn-ea"/>
                <a:cs typeface="+mn-cs"/>
              </a:rPr>
              <a:t>變為“</a:t>
            </a:r>
            <a:r>
              <a:rPr lang="en-US" altLang="zh-TW" sz="1200" b="0" i="0" kern="1200" dirty="0" err="1">
                <a:solidFill>
                  <a:schemeClr val="tx1"/>
                </a:solidFill>
                <a:effectLst/>
                <a:latin typeface="+mn-lt"/>
                <a:ea typeface="+mn-ea"/>
                <a:cs typeface="+mn-cs"/>
              </a:rPr>
              <a:t>i</a:t>
            </a:r>
            <a:r>
              <a:rPr lang="en-US" altLang="zh-TW" sz="1200" b="0" i="0" kern="1200" dirty="0">
                <a:solidFill>
                  <a:schemeClr val="tx1"/>
                </a:solidFill>
                <a:effectLst/>
                <a:latin typeface="+mn-lt"/>
                <a:ea typeface="+mn-ea"/>
                <a:cs typeface="+mn-cs"/>
              </a:rPr>
              <a:t> </a:t>
            </a:r>
            <a:r>
              <a:rPr lang="en-US" altLang="zh-TW" sz="1200" b="0" i="0" kern="1200" dirty="0" err="1">
                <a:solidFill>
                  <a:schemeClr val="tx1"/>
                </a:solidFill>
                <a:effectLst/>
                <a:latin typeface="+mn-lt"/>
                <a:ea typeface="+mn-ea"/>
                <a:cs typeface="+mn-cs"/>
              </a:rPr>
              <a:t>wanna</a:t>
            </a:r>
            <a:r>
              <a:rPr lang="en-US" altLang="zh-TW" sz="1200" b="0" i="0" kern="1200" dirty="0">
                <a:solidFill>
                  <a:schemeClr val="tx1"/>
                </a:solidFill>
                <a:effectLst/>
                <a:latin typeface="+mn-lt"/>
                <a:ea typeface="+mn-ea"/>
                <a:cs typeface="+mn-cs"/>
              </a:rPr>
              <a:t> die”</a:t>
            </a:r>
            <a:r>
              <a:rPr lang="zh-TW" altLang="en-US" sz="1200" b="0" i="0" kern="1200" dirty="0">
                <a:solidFill>
                  <a:schemeClr val="tx1"/>
                </a:solidFill>
                <a:effectLst/>
                <a:latin typeface="+mn-lt"/>
                <a:ea typeface="+mn-ea"/>
                <a:cs typeface="+mn-cs"/>
              </a:rPr>
              <a:t>。</a:t>
            </a:r>
          </a:p>
          <a:p>
            <a:r>
              <a:rPr lang="zh-TW" altLang="en-US" sz="1200" b="0" i="0" kern="1200" dirty="0">
                <a:solidFill>
                  <a:schemeClr val="tx1"/>
                </a:solidFill>
                <a:effectLst/>
                <a:latin typeface="+mn-lt"/>
                <a:ea typeface="+mn-ea"/>
                <a:cs typeface="+mn-cs"/>
              </a:rPr>
              <a:t>刪除不用於分析的術語，例如“</a:t>
            </a:r>
            <a:r>
              <a:rPr lang="en-US" altLang="zh-TW" sz="1200" b="0" i="0" kern="1200" dirty="0">
                <a:solidFill>
                  <a:schemeClr val="tx1"/>
                </a:solidFill>
                <a:effectLst/>
                <a:latin typeface="+mn-lt"/>
                <a:ea typeface="+mn-ea"/>
                <a:cs typeface="+mn-cs"/>
              </a:rPr>
              <a:t>is”</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the”</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a”</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or”</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what”</a:t>
            </a:r>
            <a:r>
              <a:rPr lang="zh-TW" altLang="en-US" sz="1200" b="0" i="0" kern="1200" dirty="0">
                <a:solidFill>
                  <a:schemeClr val="tx1"/>
                </a:solidFill>
                <a:effectLst/>
                <a:latin typeface="+mn-lt"/>
                <a:ea typeface="+mn-ea"/>
                <a:cs typeface="+mn-cs"/>
              </a:rPr>
              <a:t>和“</a:t>
            </a:r>
            <a:r>
              <a:rPr lang="en-US" altLang="zh-TW" sz="1200" b="0" i="0" kern="1200" dirty="0">
                <a:solidFill>
                  <a:schemeClr val="tx1"/>
                </a:solidFill>
                <a:effectLst/>
                <a:latin typeface="+mn-lt"/>
                <a:ea typeface="+mn-ea"/>
                <a:cs typeface="+mn-cs"/>
              </a:rPr>
              <a:t>but”</a:t>
            </a:r>
            <a:r>
              <a:rPr lang="zh-TW" altLang="en-US" sz="1200" b="0" i="0" kern="1200" dirty="0">
                <a:solidFill>
                  <a:schemeClr val="tx1"/>
                </a:solidFill>
                <a:effectLst/>
                <a:latin typeface="+mn-lt"/>
                <a:ea typeface="+mn-ea"/>
                <a:cs typeface="+mn-cs"/>
              </a:rPr>
              <a:t>，因為它們並不提供有意義的信息。</a:t>
            </a:r>
          </a:p>
          <a:p>
            <a:r>
              <a:rPr lang="zh-TW" altLang="en-US" sz="1200" b="0" i="0" kern="1200" dirty="0">
                <a:solidFill>
                  <a:schemeClr val="tx1"/>
                </a:solidFill>
                <a:effectLst/>
                <a:latin typeface="+mn-lt"/>
                <a:ea typeface="+mn-ea"/>
                <a:cs typeface="+mn-cs"/>
              </a:rPr>
              <a:t>對文本進行詞形還原和詞幹提取的文本歸一化，以生成基數並決定是否刪除單詞後綴。 表情符號和表情符號在社交媒體中可能對情感分析過程的貢獻高達</a:t>
            </a:r>
            <a:r>
              <a:rPr lang="en-US" altLang="zh-TW" sz="1200" b="0" i="0" kern="1200" dirty="0">
                <a:solidFill>
                  <a:schemeClr val="tx1"/>
                </a:solidFill>
                <a:effectLst/>
                <a:latin typeface="+mn-lt"/>
                <a:ea typeface="+mn-ea"/>
                <a:cs typeface="+mn-cs"/>
              </a:rPr>
              <a:t>57</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[43]</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[44]</a:t>
            </a:r>
            <a:r>
              <a:rPr lang="zh-TW" altLang="en-US" sz="1200" b="0" i="0" kern="1200" dirty="0">
                <a:solidFill>
                  <a:schemeClr val="tx1"/>
                </a:solidFill>
                <a:effectLst/>
                <a:latin typeface="+mn-lt"/>
                <a:ea typeface="+mn-ea"/>
                <a:cs typeface="+mn-cs"/>
              </a:rPr>
              <a:t>。因此，在第</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步中，我們保留了一組表示表情符號和表情符號的字符，因為它們有可能表示情感並為用戶的帖子添加上下文和感情。要檢查表示是否為表情符號或表情符號，我們以</a:t>
            </a:r>
            <a:r>
              <a:rPr lang="en-US" altLang="zh-TW" sz="1200" b="0" i="0" kern="1200" dirty="0">
                <a:solidFill>
                  <a:schemeClr val="tx1"/>
                </a:solidFill>
                <a:effectLst/>
                <a:latin typeface="+mn-lt"/>
                <a:ea typeface="+mn-ea"/>
                <a:cs typeface="+mn-cs"/>
              </a:rPr>
              <a:t>Rodrigues</a:t>
            </a:r>
            <a:r>
              <a:rPr lang="zh-TW" altLang="en-US" sz="1200" b="0" i="0" kern="1200" dirty="0">
                <a:solidFill>
                  <a:schemeClr val="tx1"/>
                </a:solidFill>
                <a:effectLst/>
                <a:latin typeface="+mn-lt"/>
                <a:ea typeface="+mn-ea"/>
                <a:cs typeface="+mn-cs"/>
              </a:rPr>
              <a:t>等人提供的數據庫中的相應類別作為參考</a:t>
            </a:r>
            <a:r>
              <a:rPr lang="en-US" altLang="zh-TW" sz="1200" b="0" i="0" kern="1200" dirty="0">
                <a:solidFill>
                  <a:schemeClr val="tx1"/>
                </a:solidFill>
                <a:effectLst/>
                <a:latin typeface="+mn-lt"/>
                <a:ea typeface="+mn-ea"/>
                <a:cs typeface="+mn-cs"/>
              </a:rPr>
              <a:t>[45]</a:t>
            </a:r>
            <a:r>
              <a:rPr lang="zh-TW" altLang="en-US" sz="1200" b="0" i="0" kern="1200" dirty="0">
                <a:solidFill>
                  <a:schemeClr val="tx1"/>
                </a:solidFill>
                <a:effectLst/>
                <a:latin typeface="+mn-lt"/>
                <a:ea typeface="+mn-ea"/>
                <a:cs typeface="+mn-cs"/>
              </a:rPr>
              <a:t>。</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6</a:t>
            </a:fld>
            <a:endParaRPr lang="zh-TW" altLang="en-US"/>
          </a:p>
        </p:txBody>
      </p:sp>
    </p:spTree>
    <p:extLst>
      <p:ext uri="{BB962C8B-B14F-4D97-AF65-F5344CB8AC3E}">
        <p14:creationId xmlns:p14="http://schemas.microsoft.com/office/powerpoint/2010/main" val="41534966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1" i="0" kern="1200" dirty="0">
                <a:solidFill>
                  <a:schemeClr val="tx1"/>
                </a:solidFill>
                <a:effectLst/>
                <a:latin typeface="+mn-lt"/>
                <a:ea typeface="+mn-ea"/>
                <a:cs typeface="+mn-cs"/>
              </a:rPr>
              <a:t>2) </a:t>
            </a:r>
            <a:r>
              <a:rPr lang="zh-TW" altLang="en-US" sz="1200" b="1" i="0" kern="1200" dirty="0">
                <a:solidFill>
                  <a:schemeClr val="tx1"/>
                </a:solidFill>
                <a:effectLst/>
                <a:latin typeface="+mn-lt"/>
                <a:ea typeface="+mn-ea"/>
                <a:cs typeface="+mn-cs"/>
              </a:rPr>
              <a:t>資料選擇和轉換（</a:t>
            </a:r>
            <a:r>
              <a:rPr lang="en-US" altLang="zh-TW" sz="1200" b="1" i="0" kern="1200" dirty="0" err="1">
                <a:solidFill>
                  <a:schemeClr val="tx1"/>
                </a:solidFill>
                <a:effectLst/>
                <a:latin typeface="+mn-lt"/>
                <a:ea typeface="+mn-ea"/>
                <a:cs typeface="+mn-cs"/>
              </a:rPr>
              <a:t>ProcessTimeline</a:t>
            </a:r>
            <a:r>
              <a:rPr lang="zh-TW" altLang="en-US" sz="1200" b="1" i="0" kern="1200" dirty="0">
                <a:solidFill>
                  <a:schemeClr val="tx1"/>
                </a:solidFill>
                <a:effectLst/>
                <a:latin typeface="+mn-lt"/>
                <a:ea typeface="+mn-ea"/>
                <a:cs typeface="+mn-cs"/>
              </a:rPr>
              <a:t>）</a:t>
            </a:r>
          </a:p>
          <a:p>
            <a:r>
              <a:rPr lang="zh-TW" altLang="en-US" sz="1200" b="0" i="0" kern="1200" dirty="0">
                <a:solidFill>
                  <a:schemeClr val="tx1"/>
                </a:solidFill>
                <a:effectLst/>
                <a:latin typeface="+mn-lt"/>
                <a:ea typeface="+mn-ea"/>
                <a:cs typeface="+mn-cs"/>
              </a:rPr>
              <a:t>這項研究假設情感特徵存在季節性現象，因為我們將分析限定在一個專注於患有憂鬱症的社區。在分析</a:t>
            </a:r>
            <a:r>
              <a:rPr lang="en-US" altLang="zh-TW" sz="1200" b="0" i="0" kern="1200" dirty="0">
                <a:solidFill>
                  <a:schemeClr val="tx1"/>
                </a:solidFill>
                <a:effectLst/>
                <a:latin typeface="+mn-lt"/>
                <a:ea typeface="+mn-ea"/>
                <a:cs typeface="+mn-cs"/>
              </a:rPr>
              <a:t>Reddit</a:t>
            </a:r>
            <a:r>
              <a:rPr lang="zh-TW" altLang="en-US" sz="1200" b="0" i="0" kern="1200" dirty="0">
                <a:solidFill>
                  <a:schemeClr val="tx1"/>
                </a:solidFill>
                <a:effectLst/>
                <a:latin typeface="+mn-lt"/>
                <a:ea typeface="+mn-ea"/>
                <a:cs typeface="+mn-cs"/>
              </a:rPr>
              <a:t>數據時，最主要的困難在於用戶的帖子和評論的頻率缺乏統一性。為了解決這個問題，我們應用了一個切割篩檢濾器來衡量用戶的活動頻率並選擇頻繁在特定時期發帖的活躍用戶。對於每個用戶，</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尋找在社交網絡中活動最多的時期，並將所選的時期進一步劃分為時間窗口。我們稱沒有用戶活動的窗口為寂靜期，並在特徵提取步驟中將每個寂靜期分類為“</a:t>
            </a:r>
            <a:r>
              <a:rPr lang="en-US" altLang="zh-TW" sz="1200" b="0" i="0" kern="1200" dirty="0">
                <a:solidFill>
                  <a:schemeClr val="tx1"/>
                </a:solidFill>
                <a:effectLst/>
                <a:latin typeface="+mn-lt"/>
                <a:ea typeface="+mn-ea"/>
                <a:cs typeface="+mn-cs"/>
              </a:rPr>
              <a:t>silence”</a:t>
            </a:r>
            <a:r>
              <a:rPr lang="zh-TW" altLang="en-US" sz="1200" b="0" i="0" kern="1200" dirty="0">
                <a:solidFill>
                  <a:schemeClr val="tx1"/>
                </a:solidFill>
                <a:effectLst/>
                <a:latin typeface="+mn-lt"/>
                <a:ea typeface="+mn-ea"/>
                <a:cs typeface="+mn-cs"/>
              </a:rPr>
              <a:t>，詳細解釋將在本節後面進行。</a:t>
            </a:r>
          </a:p>
          <a:p>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通過以下三步驟的離散化過程，將用戶數據轉換為用於模式發現的時間線：</a:t>
            </a:r>
          </a:p>
          <a:p>
            <a:r>
              <a:rPr lang="zh-TW" altLang="en-US" sz="1200" b="1" i="0" kern="1200" dirty="0">
                <a:solidFill>
                  <a:schemeClr val="tx1"/>
                </a:solidFill>
                <a:effectLst/>
                <a:latin typeface="+mn-lt"/>
                <a:ea typeface="+mn-ea"/>
                <a:cs typeface="+mn-cs"/>
              </a:rPr>
              <a:t>頻率：</a:t>
            </a:r>
            <a:r>
              <a:rPr lang="zh-TW" altLang="en-US" sz="1200" b="0" i="0" kern="1200" dirty="0">
                <a:solidFill>
                  <a:schemeClr val="tx1"/>
                </a:solidFill>
                <a:effectLst/>
                <a:latin typeface="+mn-lt"/>
                <a:ea typeface="+mn-ea"/>
                <a:cs typeface="+mn-cs"/>
              </a:rPr>
              <a:t> 首先，我們理解在用戶數據的具體情境中，不同時間窗口大小的影響。非常短的窗口會妨礙從序列中獲取有信息的推論，因為收集到的數據很少。顯著增加窗口的數量要求該方法將大多數窗口分類為“</a:t>
            </a:r>
            <a:r>
              <a:rPr lang="en-US" altLang="zh-TW" sz="1200" b="0" i="0" kern="1200" dirty="0">
                <a:solidFill>
                  <a:schemeClr val="tx1"/>
                </a:solidFill>
                <a:effectLst/>
                <a:latin typeface="+mn-lt"/>
                <a:ea typeface="+mn-ea"/>
                <a:cs typeface="+mn-cs"/>
              </a:rPr>
              <a:t>silence”</a:t>
            </a:r>
            <a:r>
              <a:rPr lang="zh-TW" altLang="en-US" sz="1200" b="0" i="0" kern="1200" dirty="0">
                <a:solidFill>
                  <a:schemeClr val="tx1"/>
                </a:solidFill>
                <a:effectLst/>
                <a:latin typeface="+mn-lt"/>
                <a:ea typeface="+mn-ea"/>
                <a:cs typeface="+mn-cs"/>
              </a:rPr>
              <a:t>，這對模式發現增加了輕微的語義（“</a:t>
            </a:r>
            <a:r>
              <a:rPr lang="en-US" altLang="zh-TW" sz="1200" b="0" i="0" kern="1200" dirty="0">
                <a:solidFill>
                  <a:schemeClr val="tx1"/>
                </a:solidFill>
                <a:effectLst/>
                <a:latin typeface="+mn-lt"/>
                <a:ea typeface="+mn-ea"/>
                <a:cs typeface="+mn-cs"/>
              </a:rPr>
              <a:t>silence”</a:t>
            </a:r>
            <a:r>
              <a:rPr lang="zh-TW" altLang="en-US" sz="1200" b="0" i="0" kern="1200" dirty="0">
                <a:solidFill>
                  <a:schemeClr val="tx1"/>
                </a:solidFill>
                <a:effectLst/>
                <a:latin typeface="+mn-lt"/>
                <a:ea typeface="+mn-ea"/>
                <a:cs typeface="+mn-cs"/>
              </a:rPr>
              <a:t>並不是一種情感），並增加了具有大型項集的規則生成的複雜性。</a:t>
            </a:r>
          </a:p>
          <a:p>
            <a:r>
              <a:rPr lang="zh-TW" altLang="en-US" sz="1200" b="0" i="0" kern="1200" dirty="0">
                <a:solidFill>
                  <a:schemeClr val="tx1"/>
                </a:solidFill>
                <a:effectLst/>
                <a:latin typeface="+mn-lt"/>
                <a:ea typeface="+mn-ea"/>
                <a:cs typeface="+mn-cs"/>
              </a:rPr>
              <a:t>此外，使用長窗口時，我們會失去我們感興趣的情感變化的微妙之處，因為用戶可能在每個窗口內發布很多帖子，從而失去了在用戶情緒之間過渡信息的可能性。</a:t>
            </a:r>
          </a:p>
          <a:p>
            <a:r>
              <a:rPr lang="zh-TW" altLang="en-US" sz="1200" b="0" i="0" kern="1200" dirty="0">
                <a:solidFill>
                  <a:schemeClr val="tx1"/>
                </a:solidFill>
                <a:effectLst/>
                <a:latin typeface="+mn-lt"/>
                <a:ea typeface="+mn-ea"/>
                <a:cs typeface="+mn-cs"/>
              </a:rPr>
              <a:t>在我們所選擇的系列中，兩次帖子之間的平均時間間隔為兩天八小時。因此，我們設計了一個時間間隔為</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天的模型，這是診斷憂鬱症所需的最小天數</a:t>
            </a:r>
            <a:r>
              <a:rPr lang="en-US" altLang="zh-TW" sz="1200" b="0" i="0" kern="1200" dirty="0">
                <a:solidFill>
                  <a:schemeClr val="tx1"/>
                </a:solidFill>
                <a:effectLst/>
                <a:latin typeface="+mn-lt"/>
                <a:ea typeface="+mn-ea"/>
                <a:cs typeface="+mn-cs"/>
              </a:rPr>
              <a:t>[1]</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，並且窗口大小為</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天。我們考慮對用戶進行</a:t>
            </a:r>
            <a:r>
              <a:rPr lang="en-US" altLang="zh-TW" sz="1200" b="0" i="0" kern="1200" dirty="0">
                <a:solidFill>
                  <a:schemeClr val="tx1"/>
                </a:solidFill>
                <a:effectLst/>
                <a:latin typeface="+mn-lt"/>
                <a:ea typeface="+mn-ea"/>
                <a:cs typeface="+mn-cs"/>
              </a:rPr>
              <a:t>5</a:t>
            </a:r>
            <a:r>
              <a:rPr lang="zh-TW" altLang="en-US" sz="1200" b="0" i="0" kern="1200" dirty="0">
                <a:solidFill>
                  <a:schemeClr val="tx1"/>
                </a:solidFill>
                <a:effectLst/>
                <a:latin typeface="+mn-lt"/>
                <a:ea typeface="+mn-ea"/>
                <a:cs typeface="+mn-cs"/>
              </a:rPr>
              <a:t>個窗口的連續分析，以滿足專家在分析人類行為時的要求，即心理學家、精神科醫生和心理治療師。考慮到推斷情緒障礙的傳統方法通常包括在至少</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天內使用問卷和訪談。特別是考慮到憂鬱症，持久的痛苦、悲傷和對以前喜愛的活動失去興趣等負面症狀的表現通常估計為兩個連續星期。這導致</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天的持續用戶活動跟踪。因此，我們設定了</a:t>
            </a:r>
            <a:r>
              <a:rPr lang="en-US" altLang="zh-TW" sz="1200" b="0" i="0" kern="1200" dirty="0">
                <a:solidFill>
                  <a:schemeClr val="tx1"/>
                </a:solidFill>
                <a:effectLst/>
                <a:latin typeface="+mn-lt"/>
                <a:ea typeface="+mn-ea"/>
                <a:cs typeface="+mn-cs"/>
              </a:rPr>
              <a:t>Algorithm 1</a:t>
            </a:r>
            <a:r>
              <a:rPr lang="zh-TW" altLang="en-US" sz="1200" b="0" i="0" kern="1200" dirty="0">
                <a:solidFill>
                  <a:schemeClr val="tx1"/>
                </a:solidFill>
                <a:effectLst/>
                <a:latin typeface="+mn-lt"/>
                <a:ea typeface="+mn-ea"/>
                <a:cs typeface="+mn-cs"/>
              </a:rPr>
              <a:t>的輸入參數：天數間隔</a:t>
            </a:r>
            <a:r>
              <a:rPr lang="en-US" altLang="zh-TW" sz="1200" b="0" i="0" kern="1200" dirty="0" err="1">
                <a:solidFill>
                  <a:schemeClr val="tx1"/>
                </a:solidFill>
                <a:effectLst/>
                <a:latin typeface="+mn-lt"/>
                <a:ea typeface="+mn-ea"/>
                <a:cs typeface="+mn-cs"/>
              </a:rPr>
              <a:t>intervalSize</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和窗口數</a:t>
            </a:r>
            <a:r>
              <a:rPr lang="en-US" altLang="zh-TW" sz="1200" b="0" i="0" kern="1200" dirty="0">
                <a:solidFill>
                  <a:schemeClr val="tx1"/>
                </a:solidFill>
                <a:effectLst/>
                <a:latin typeface="+mn-lt"/>
                <a:ea typeface="+mn-ea"/>
                <a:cs typeface="+mn-cs"/>
              </a:rPr>
              <a:t>w=5</a:t>
            </a:r>
            <a:r>
              <a:rPr lang="zh-TW" altLang="en-US" sz="1200" b="0" i="0" kern="1200" dirty="0">
                <a:solidFill>
                  <a:schemeClr val="tx1"/>
                </a:solidFill>
                <a:effectLst/>
                <a:latin typeface="+mn-lt"/>
                <a:ea typeface="+mn-ea"/>
                <a:cs typeface="+mn-cs"/>
              </a:rPr>
              <a:t>。</a:t>
            </a:r>
          </a:p>
          <a:p>
            <a:r>
              <a:rPr lang="zh-TW" altLang="en-US" sz="1200" b="1" i="0" kern="1200" dirty="0">
                <a:solidFill>
                  <a:schemeClr val="tx1"/>
                </a:solidFill>
                <a:effectLst/>
                <a:latin typeface="+mn-lt"/>
                <a:ea typeface="+mn-ea"/>
                <a:cs typeface="+mn-cs"/>
              </a:rPr>
              <a:t>滑動窗口：</a:t>
            </a:r>
            <a:r>
              <a:rPr lang="zh-TW" altLang="en-US" sz="1200" b="0" i="0" kern="1200" dirty="0">
                <a:solidFill>
                  <a:schemeClr val="tx1"/>
                </a:solidFill>
                <a:effectLst/>
                <a:latin typeface="+mn-lt"/>
                <a:ea typeface="+mn-ea"/>
                <a:cs typeface="+mn-cs"/>
              </a:rPr>
              <a:t> </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將每個用戶的時間線建模為一個時間序列，考慮帖子</a:t>
            </a:r>
            <a:r>
              <a:rPr lang="en-US" altLang="zh-TW" sz="1200" b="0" i="0" kern="1200" dirty="0">
                <a:solidFill>
                  <a:schemeClr val="tx1"/>
                </a:solidFill>
                <a:effectLst/>
                <a:latin typeface="+mn-lt"/>
                <a:ea typeface="+mn-ea"/>
                <a:cs typeface="+mn-cs"/>
              </a:rPr>
              <a:t>/</a:t>
            </a:r>
            <a:r>
              <a:rPr lang="zh-TW" altLang="en-US" sz="1200" b="0" i="0" kern="1200" dirty="0">
                <a:solidFill>
                  <a:schemeClr val="tx1"/>
                </a:solidFill>
                <a:effectLst/>
                <a:latin typeface="+mn-lt"/>
                <a:ea typeface="+mn-ea"/>
                <a:cs typeface="+mn-cs"/>
              </a:rPr>
              <a:t>評論和相應的時間戳。圖</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a</a:t>
            </a:r>
            <a:r>
              <a:rPr lang="zh-TW" altLang="en-US" sz="1200" b="0" i="0" kern="1200" dirty="0">
                <a:solidFill>
                  <a:schemeClr val="tx1"/>
                </a:solidFill>
                <a:effectLst/>
                <a:latin typeface="+mn-lt"/>
                <a:ea typeface="+mn-ea"/>
                <a:cs typeface="+mn-cs"/>
              </a:rPr>
              <a:t>）說明了這一步驟，其中</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在整個用戶時間序列上滑動一個</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天的窗口</a:t>
            </a:r>
            <a:r>
              <a:rPr lang="en-US" altLang="zh-TW" sz="1200" b="0" i="0" kern="1200" dirty="0">
                <a:solidFill>
                  <a:schemeClr val="tx1"/>
                </a:solidFill>
                <a:effectLst/>
                <a:latin typeface="+mn-lt"/>
                <a:ea typeface="+mn-ea"/>
                <a:cs typeface="+mn-cs"/>
              </a:rPr>
              <a:t>/</a:t>
            </a:r>
            <a:r>
              <a:rPr lang="zh-TW" altLang="en-US" sz="1200" b="0" i="0" kern="1200" dirty="0">
                <a:solidFill>
                  <a:schemeClr val="tx1"/>
                </a:solidFill>
                <a:effectLst/>
                <a:latin typeface="+mn-lt"/>
                <a:ea typeface="+mn-ea"/>
                <a:cs typeface="+mn-cs"/>
              </a:rPr>
              <a:t>間隔，計算所選間隔的每個子劃分（窗口）的相應相位移（下面解釋）。該步驟檢索整個收集期間內用戶活動最多的時間序列間隔。</a:t>
            </a:r>
          </a:p>
          <a:p>
            <a:r>
              <a:rPr lang="zh-TW" altLang="en-US" sz="1200" b="1" i="0" kern="1200" dirty="0">
                <a:solidFill>
                  <a:schemeClr val="tx1"/>
                </a:solidFill>
                <a:effectLst/>
                <a:latin typeface="+mn-lt"/>
                <a:ea typeface="+mn-ea"/>
                <a:cs typeface="+mn-cs"/>
              </a:rPr>
              <a:t>相位移：</a:t>
            </a:r>
            <a:r>
              <a:rPr lang="zh-TW" altLang="en-US" sz="1200" b="0" i="0" kern="1200" dirty="0">
                <a:solidFill>
                  <a:schemeClr val="tx1"/>
                </a:solidFill>
                <a:effectLst/>
                <a:latin typeface="+mn-lt"/>
                <a:ea typeface="+mn-ea"/>
                <a:cs typeface="+mn-cs"/>
              </a:rPr>
              <a:t> 在這一步中，我們將時間線分為五個</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天的窗口。時間線劃分是為了使大多數用戶活動集中在窗口間隔中。如圖</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所示，</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選擇在每個窗口中最能將時間戳集中的相位。為此，我們的提案使用基於相位移的成本函數來確定窗口位置。方程</a:t>
            </a:r>
            <a:r>
              <a:rPr lang="en-US" altLang="zh-TW" sz="1200" b="0" i="0" kern="1200" dirty="0">
                <a:solidFill>
                  <a:schemeClr val="tx1"/>
                </a:solidFill>
                <a:effectLst/>
                <a:latin typeface="+mn-lt"/>
                <a:ea typeface="+mn-ea"/>
                <a:cs typeface="+mn-cs"/>
              </a:rPr>
              <a:t>1</a:t>
            </a:r>
            <a:r>
              <a:rPr lang="zh-TW" altLang="en-US" sz="1200" b="0" i="0" kern="1200" dirty="0">
                <a:solidFill>
                  <a:schemeClr val="tx1"/>
                </a:solidFill>
                <a:effectLst/>
                <a:latin typeface="+mn-lt"/>
                <a:ea typeface="+mn-ea"/>
                <a:cs typeface="+mn-cs"/>
              </a:rPr>
              <a:t>定義了所使用的線性成本函數。令</a:t>
            </a:r>
            <a:r>
              <a:rPr lang="en-US" altLang="zh-TW" sz="1200" b="0" i="0" kern="1200" dirty="0">
                <a:solidFill>
                  <a:schemeClr val="tx1"/>
                </a:solidFill>
                <a:effectLst/>
                <a:latin typeface="+mn-lt"/>
                <a:ea typeface="+mn-ea"/>
                <a:cs typeface="+mn-cs"/>
              </a:rPr>
              <a:t>Si</a:t>
            </a:r>
            <a:r>
              <a:rPr lang="zh-TW" altLang="en-US" sz="1200" b="0" i="0" kern="1200" dirty="0">
                <a:solidFill>
                  <a:schemeClr val="tx1"/>
                </a:solidFill>
                <a:effectLst/>
                <a:latin typeface="+mn-lt"/>
                <a:ea typeface="+mn-ea"/>
                <a:cs typeface="+mn-cs"/>
              </a:rPr>
              <a:t>為用戶</a:t>
            </a:r>
            <a:r>
              <a:rPr lang="en-US" altLang="zh-TW" sz="1200" b="0" i="0" kern="1200" dirty="0" err="1">
                <a:solidFill>
                  <a:schemeClr val="tx1"/>
                </a:solidFill>
                <a:effectLst/>
                <a:latin typeface="+mn-lt"/>
                <a:ea typeface="+mn-ea"/>
                <a:cs typeface="+mn-cs"/>
              </a:rPr>
              <a:t>i</a:t>
            </a:r>
            <a:r>
              <a:rPr lang="zh-TW" altLang="en-US" sz="1200" b="0" i="0" kern="1200" dirty="0">
                <a:solidFill>
                  <a:schemeClr val="tx1"/>
                </a:solidFill>
                <a:effectLst/>
                <a:latin typeface="+mn-lt"/>
                <a:ea typeface="+mn-ea"/>
                <a:cs typeface="+mn-cs"/>
              </a:rPr>
              <a:t>的具有</a:t>
            </a:r>
            <a:r>
              <a:rPr lang="en-US" altLang="zh-TW" sz="1200" b="0" i="0" kern="1200" dirty="0">
                <a:solidFill>
                  <a:schemeClr val="tx1"/>
                </a:solidFill>
                <a:effectLst/>
                <a:latin typeface="+mn-lt"/>
                <a:ea typeface="+mn-ea"/>
                <a:cs typeface="+mn-cs"/>
              </a:rPr>
              <a:t>n</a:t>
            </a:r>
            <a:r>
              <a:rPr lang="zh-TW" altLang="en-US" sz="1200" b="0" i="0" kern="1200" dirty="0">
                <a:solidFill>
                  <a:schemeClr val="tx1"/>
                </a:solidFill>
                <a:effectLst/>
                <a:latin typeface="+mn-lt"/>
                <a:ea typeface="+mn-ea"/>
                <a:cs typeface="+mn-cs"/>
              </a:rPr>
              <a:t>個時間戳點的時間序列，使得</a:t>
            </a:r>
            <a:r>
              <a:rPr lang="en-US" altLang="zh-TW" sz="1200" b="0" i="0" kern="1200" dirty="0">
                <a:solidFill>
                  <a:schemeClr val="tx1"/>
                </a:solidFill>
                <a:effectLst/>
                <a:latin typeface="+mn-lt"/>
                <a:ea typeface="+mn-ea"/>
                <a:cs typeface="+mn-cs"/>
              </a:rPr>
              <a:t>Si={ρ1,ρ2,ρ3,…,</a:t>
            </a:r>
            <a:r>
              <a:rPr lang="en-US" altLang="zh-TW" sz="1200" b="0" i="0" kern="1200" dirty="0" err="1">
                <a:solidFill>
                  <a:schemeClr val="tx1"/>
                </a:solidFill>
                <a:effectLst/>
                <a:latin typeface="+mn-lt"/>
                <a:ea typeface="+mn-ea"/>
                <a:cs typeface="+mn-cs"/>
              </a:rPr>
              <a:t>ρn</a:t>
            </a:r>
            <a:r>
              <a:rPr lang="en-US" altLang="zh-TW" sz="1200" b="0" i="0" kern="1200" dirty="0">
                <a:solidFill>
                  <a:schemeClr val="tx1"/>
                </a:solidFill>
                <a:effectLst/>
                <a:latin typeface="+mn-lt"/>
                <a:ea typeface="+mn-ea"/>
                <a:cs typeface="+mn-cs"/>
              </a:rPr>
              <a:t>}</a:t>
            </a:r>
            <a:r>
              <a:rPr lang="zh-TW" altLang="en-US" sz="1200" b="0" i="0" kern="1200" dirty="0">
                <a:solidFill>
                  <a:schemeClr val="tx1"/>
                </a:solidFill>
                <a:effectLst/>
                <a:latin typeface="+mn-lt"/>
                <a:ea typeface="+mn-ea"/>
                <a:cs typeface="+mn-cs"/>
              </a:rPr>
              <a:t>。參數</a:t>
            </a:r>
            <a:r>
              <a:rPr lang="en-US" altLang="zh-TW" sz="1200" b="0" i="0" kern="1200" dirty="0" err="1">
                <a:solidFill>
                  <a:schemeClr val="tx1"/>
                </a:solidFill>
                <a:effectLst/>
                <a:latin typeface="+mn-lt"/>
                <a:ea typeface="+mn-ea"/>
                <a:cs typeface="+mn-cs"/>
              </a:rPr>
              <a:t>ϕ∈R</a:t>
            </a:r>
            <a:r>
              <a:rPr lang="en-US" altLang="zh-TW" sz="1200" b="0" i="0" kern="1200" dirty="0">
                <a:solidFill>
                  <a:schemeClr val="tx1"/>
                </a:solidFill>
                <a:effectLst/>
                <a:latin typeface="+mn-lt"/>
                <a:ea typeface="+mn-ea"/>
                <a:cs typeface="+mn-cs"/>
              </a:rPr>
              <a:t>+</a:t>
            </a:r>
            <a:r>
              <a:rPr lang="zh-TW" altLang="en-US" sz="1200" b="0" i="0" kern="1200" dirty="0">
                <a:solidFill>
                  <a:schemeClr val="tx1"/>
                </a:solidFill>
                <a:effectLst/>
                <a:latin typeface="+mn-lt"/>
                <a:ea typeface="+mn-ea"/>
                <a:cs typeface="+mn-cs"/>
              </a:rPr>
              <a:t>是相位移，其值在零和窗口中的天數之間（即</a:t>
            </a:r>
            <a:r>
              <a:rPr lang="en-US" altLang="zh-TW" sz="1200" b="0" i="0" kern="1200" dirty="0">
                <a:solidFill>
                  <a:schemeClr val="tx1"/>
                </a:solidFill>
                <a:effectLst/>
                <a:latin typeface="+mn-lt"/>
                <a:ea typeface="+mn-ea"/>
                <a:cs typeface="+mn-cs"/>
              </a:rPr>
              <a:t>0≤ϕ&lt;3</a:t>
            </a:r>
            <a:r>
              <a:rPr lang="zh-TW" altLang="en-US" sz="1200" b="0" i="0" kern="1200" dirty="0">
                <a:solidFill>
                  <a:schemeClr val="tx1"/>
                </a:solidFill>
                <a:effectLst/>
                <a:latin typeface="+mn-lt"/>
                <a:ea typeface="+mn-ea"/>
                <a:cs typeface="+mn-cs"/>
              </a:rPr>
              <a:t>在我們的建模中）。</a:t>
            </a:r>
          </a:p>
          <a:p>
            <a:r>
              <a:rPr lang="zh-TW" altLang="en-US" sz="1200" b="0" i="0" kern="1200" dirty="0">
                <a:solidFill>
                  <a:schemeClr val="tx1"/>
                </a:solidFill>
                <a:effectLst/>
                <a:latin typeface="+mn-lt"/>
                <a:ea typeface="+mn-ea"/>
                <a:cs typeface="+mn-cs"/>
              </a:rPr>
              <a:t>在</a:t>
            </a:r>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的這一步中，只有那些至少有</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天的頻繁連續活動的用戶被保留下來。我們保留在該期間內具有靜音窗口（即沒有用戶活動）的用戶，但不在第一和最後的窗口，因為在這種情況下，時間序列的大小將≤</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。在對收集到的數據進行過濾後，我們選擇了總共</a:t>
            </a:r>
            <a:r>
              <a:rPr lang="en-US" altLang="zh-TW" sz="1200" b="0" i="0" kern="1200" dirty="0">
                <a:solidFill>
                  <a:schemeClr val="tx1"/>
                </a:solidFill>
                <a:effectLst/>
                <a:latin typeface="+mn-lt"/>
                <a:ea typeface="+mn-ea"/>
                <a:cs typeface="+mn-cs"/>
              </a:rPr>
              <a:t>1212</a:t>
            </a:r>
            <a:r>
              <a:rPr lang="zh-TW" altLang="en-US" sz="1200" b="0" i="0" kern="1200" dirty="0">
                <a:solidFill>
                  <a:schemeClr val="tx1"/>
                </a:solidFill>
                <a:effectLst/>
                <a:latin typeface="+mn-lt"/>
                <a:ea typeface="+mn-ea"/>
                <a:cs typeface="+mn-cs"/>
              </a:rPr>
              <a:t>個用戶，其時間序列被認為足夠進行特徵提取和分析。</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7</a:t>
            </a:fld>
            <a:endParaRPr lang="zh-TW" altLang="en-US"/>
          </a:p>
        </p:txBody>
      </p:sp>
    </p:spTree>
    <p:extLst>
      <p:ext uri="{BB962C8B-B14F-4D97-AF65-F5344CB8AC3E}">
        <p14:creationId xmlns:p14="http://schemas.microsoft.com/office/powerpoint/2010/main" val="6274604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情感特徵提取（</a:t>
            </a:r>
            <a:r>
              <a:rPr lang="en-US" altLang="zh-TW" sz="1200" b="0" i="0" kern="1200" dirty="0" err="1">
                <a:solidFill>
                  <a:schemeClr val="tx1"/>
                </a:solidFill>
                <a:effectLst/>
                <a:latin typeface="+mn-lt"/>
                <a:ea typeface="+mn-ea"/>
                <a:cs typeface="+mn-cs"/>
              </a:rPr>
              <a:t>ExtractFeatures</a:t>
            </a:r>
            <a:r>
              <a:rPr lang="zh-TW" altLang="en-US" sz="1200" b="0" i="0" kern="1200" dirty="0">
                <a:solidFill>
                  <a:schemeClr val="tx1"/>
                </a:solidFill>
                <a:effectLst/>
                <a:latin typeface="+mn-lt"/>
                <a:ea typeface="+mn-ea"/>
                <a:cs typeface="+mn-cs"/>
              </a:rPr>
              <a:t>） 所有的帖子和評論都使用</a:t>
            </a:r>
            <a:r>
              <a:rPr lang="en-US" altLang="zh-TW" sz="1200" b="0" i="0" kern="1200" dirty="0">
                <a:solidFill>
                  <a:schemeClr val="tx1"/>
                </a:solidFill>
                <a:effectLst/>
                <a:latin typeface="+mn-lt"/>
                <a:ea typeface="+mn-ea"/>
                <a:cs typeface="+mn-cs"/>
              </a:rPr>
              <a:t>Empath</a:t>
            </a:r>
            <a:r>
              <a:rPr lang="zh-TW" altLang="en-US" sz="1200" b="0" i="0" kern="1200" dirty="0">
                <a:solidFill>
                  <a:schemeClr val="tx1"/>
                </a:solidFill>
                <a:effectLst/>
                <a:latin typeface="+mn-lt"/>
                <a:ea typeface="+mn-ea"/>
                <a:cs typeface="+mn-cs"/>
              </a:rPr>
              <a:t>詞彙表</a:t>
            </a:r>
            <a:r>
              <a:rPr lang="en-US" altLang="zh-TW" sz="1200" b="0" i="0" kern="1200" dirty="0">
                <a:solidFill>
                  <a:schemeClr val="tx1"/>
                </a:solidFill>
                <a:effectLst/>
                <a:latin typeface="+mn-lt"/>
                <a:ea typeface="+mn-ea"/>
                <a:cs typeface="+mn-cs"/>
              </a:rPr>
              <a:t>[46]</a:t>
            </a:r>
            <a:r>
              <a:rPr lang="zh-TW" altLang="en-US" sz="1200" b="0" i="0" kern="1200" dirty="0">
                <a:solidFill>
                  <a:schemeClr val="tx1"/>
                </a:solidFill>
                <a:effectLst/>
                <a:latin typeface="+mn-lt"/>
                <a:ea typeface="+mn-ea"/>
                <a:cs typeface="+mn-cs"/>
              </a:rPr>
              <a:t>進行分類。六位評審從</a:t>
            </a:r>
            <a:r>
              <a:rPr lang="en-US" altLang="zh-TW" sz="1200" b="0" i="0" kern="1200" dirty="0">
                <a:solidFill>
                  <a:schemeClr val="tx1"/>
                </a:solidFill>
                <a:effectLst/>
                <a:latin typeface="+mn-lt"/>
                <a:ea typeface="+mn-ea"/>
                <a:cs typeface="+mn-cs"/>
              </a:rPr>
              <a:t>Empath</a:t>
            </a:r>
            <a:r>
              <a:rPr lang="zh-TW" altLang="en-US" sz="1200" b="0" i="0" kern="1200" dirty="0">
                <a:solidFill>
                  <a:schemeClr val="tx1"/>
                </a:solidFill>
                <a:effectLst/>
                <a:latin typeface="+mn-lt"/>
                <a:ea typeface="+mn-ea"/>
                <a:cs typeface="+mn-cs"/>
              </a:rPr>
              <a:t>的詞典中選擇了一部分詞來對用戶的時間線進行分類，觀察</a:t>
            </a:r>
            <a:r>
              <a:rPr lang="en-US" altLang="zh-TW" sz="1200" b="0" i="0" kern="1200" dirty="0">
                <a:solidFill>
                  <a:schemeClr val="tx1"/>
                </a:solidFill>
                <a:effectLst/>
                <a:latin typeface="+mn-lt"/>
                <a:ea typeface="+mn-ea"/>
                <a:cs typeface="+mn-cs"/>
              </a:rPr>
              <a:t>Empath</a:t>
            </a:r>
            <a:r>
              <a:rPr lang="zh-TW" altLang="en-US" sz="1200" b="0" i="0" kern="1200" dirty="0">
                <a:solidFill>
                  <a:schemeClr val="tx1"/>
                </a:solidFill>
                <a:effectLst/>
                <a:latin typeface="+mn-lt"/>
                <a:ea typeface="+mn-ea"/>
                <a:cs typeface="+mn-cs"/>
              </a:rPr>
              <a:t>圖書館文檔中報告的類別。三位評審具有文本挖掘和分類方面的經驗，另外三位評審是心理學研究人員。最初，專家向專業人士解釋了項目的上下文，考慮了</a:t>
            </a:r>
            <a:r>
              <a:rPr lang="en-US" altLang="zh-TW" sz="1200" b="0" i="0" kern="1200" dirty="0">
                <a:solidFill>
                  <a:schemeClr val="tx1"/>
                </a:solidFill>
                <a:effectLst/>
                <a:latin typeface="+mn-lt"/>
                <a:ea typeface="+mn-ea"/>
                <a:cs typeface="+mn-cs"/>
              </a:rPr>
              <a:t>WHO</a:t>
            </a:r>
            <a:r>
              <a:rPr lang="zh-TW" altLang="en-US" sz="1200" b="0" i="0" kern="1200" dirty="0">
                <a:solidFill>
                  <a:schemeClr val="tx1"/>
                </a:solidFill>
                <a:effectLst/>
                <a:latin typeface="+mn-lt"/>
                <a:ea typeface="+mn-ea"/>
                <a:cs typeface="+mn-cs"/>
              </a:rPr>
              <a:t>報告的主要抑鬱症特徵（例如，持續的痛苦，悲傷和對先前喜愛的活動失去興趣）。最後，我們應用了</a:t>
            </a:r>
            <a:r>
              <a:rPr lang="en-US" altLang="zh-TW" sz="1200" b="0" i="0" kern="1200" dirty="0">
                <a:solidFill>
                  <a:schemeClr val="tx1"/>
                </a:solidFill>
                <a:effectLst/>
                <a:latin typeface="+mn-lt"/>
                <a:ea typeface="+mn-ea"/>
                <a:cs typeface="+mn-cs"/>
              </a:rPr>
              <a:t>Kappa</a:t>
            </a:r>
            <a:r>
              <a:rPr lang="zh-TW" altLang="en-US" sz="1200" b="0" i="0" kern="1200" dirty="0">
                <a:solidFill>
                  <a:schemeClr val="tx1"/>
                </a:solidFill>
                <a:effectLst/>
                <a:latin typeface="+mn-lt"/>
                <a:ea typeface="+mn-ea"/>
                <a:cs typeface="+mn-cs"/>
              </a:rPr>
              <a:t>系數</a:t>
            </a:r>
            <a:r>
              <a:rPr lang="en-US" altLang="zh-TW" sz="1200" b="0" i="0" kern="1200" dirty="0">
                <a:solidFill>
                  <a:schemeClr val="tx1"/>
                </a:solidFill>
                <a:effectLst/>
                <a:latin typeface="+mn-lt"/>
                <a:ea typeface="+mn-ea"/>
                <a:cs typeface="+mn-cs"/>
              </a:rPr>
              <a:t>[47]</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[48]</a:t>
            </a:r>
            <a:r>
              <a:rPr lang="zh-TW" altLang="en-US" sz="1200" b="0" i="0" kern="1200" dirty="0">
                <a:solidFill>
                  <a:schemeClr val="tx1"/>
                </a:solidFill>
                <a:effectLst/>
                <a:latin typeface="+mn-lt"/>
                <a:ea typeface="+mn-ea"/>
                <a:cs typeface="+mn-cs"/>
              </a:rPr>
              <a:t>，並選擇了評審之間達到</a:t>
            </a:r>
            <a:r>
              <a:rPr lang="en-US" altLang="zh-TW" sz="1200" b="0" i="0" kern="1200" dirty="0">
                <a:solidFill>
                  <a:schemeClr val="tx1"/>
                </a:solidFill>
                <a:effectLst/>
                <a:latin typeface="+mn-lt"/>
                <a:ea typeface="+mn-ea"/>
                <a:cs typeface="+mn-cs"/>
              </a:rPr>
              <a:t>80%</a:t>
            </a:r>
            <a:r>
              <a:rPr lang="zh-TW" altLang="en-US" sz="1200" b="0" i="0" kern="1200" dirty="0">
                <a:solidFill>
                  <a:schemeClr val="tx1"/>
                </a:solidFill>
                <a:effectLst/>
                <a:latin typeface="+mn-lt"/>
                <a:ea typeface="+mn-ea"/>
                <a:cs typeface="+mn-cs"/>
              </a:rPr>
              <a:t>一致性的特徵（類別），列於表</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中。</a:t>
            </a:r>
          </a:p>
          <a:p>
            <a:r>
              <a:rPr lang="zh-TW" altLang="en-US" sz="1200" b="0" i="0" kern="1200" dirty="0">
                <a:solidFill>
                  <a:schemeClr val="tx1"/>
                </a:solidFill>
                <a:effectLst/>
                <a:latin typeface="+mn-lt"/>
                <a:ea typeface="+mn-ea"/>
                <a:cs typeface="+mn-cs"/>
              </a:rPr>
              <a:t>所選特徵包括積極的（例如，“愛情”，“有趣”和“熱情”）和消極的（例如，“生氣”，“厭惡”和“暴力”）情感表達，以及情境類別（例如，“政治”，“運動”和“工作”）。</a:t>
            </a:r>
          </a:p>
          <a:p>
            <a:r>
              <a:rPr lang="en-US" altLang="zh-TW" sz="1200" b="0" i="0" kern="1200" dirty="0">
                <a:solidFill>
                  <a:schemeClr val="tx1"/>
                </a:solidFill>
                <a:effectLst/>
                <a:latin typeface="+mn-lt"/>
                <a:ea typeface="+mn-ea"/>
                <a:cs typeface="+mn-cs"/>
              </a:rPr>
              <a:t>TROAD</a:t>
            </a:r>
            <a:r>
              <a:rPr lang="zh-TW" altLang="en-US" sz="1200" b="0" i="0" kern="1200" dirty="0">
                <a:solidFill>
                  <a:schemeClr val="tx1"/>
                </a:solidFill>
                <a:effectLst/>
                <a:latin typeface="+mn-lt"/>
                <a:ea typeface="+mn-ea"/>
                <a:cs typeface="+mn-cs"/>
              </a:rPr>
              <a:t>使用</a:t>
            </a:r>
            <a:r>
              <a:rPr lang="en-US" altLang="zh-TW" sz="1200" b="0" i="0" kern="1200" dirty="0">
                <a:solidFill>
                  <a:schemeClr val="tx1"/>
                </a:solidFill>
                <a:effectLst/>
                <a:latin typeface="+mn-lt"/>
                <a:ea typeface="+mn-ea"/>
                <a:cs typeface="+mn-cs"/>
              </a:rPr>
              <a:t>Empath</a:t>
            </a:r>
            <a:r>
              <a:rPr lang="zh-TW" altLang="en-US" sz="1200" b="0" i="0" kern="1200" dirty="0">
                <a:solidFill>
                  <a:schemeClr val="tx1"/>
                </a:solidFill>
                <a:effectLst/>
                <a:latin typeface="+mn-lt"/>
                <a:ea typeface="+mn-ea"/>
                <a:cs typeface="+mn-cs"/>
              </a:rPr>
              <a:t>和選定的類別來生成來自用戶時間線的特徵向量，分別對應於每個窗口。這導致一個特徵集</a:t>
            </a:r>
            <a:r>
              <a:rPr lang="en-US" altLang="zh-TW" sz="1200" b="0" i="0" kern="1200" dirty="0">
                <a:solidFill>
                  <a:schemeClr val="tx1"/>
                </a:solidFill>
                <a:effectLst/>
                <a:latin typeface="+mn-lt"/>
                <a:ea typeface="+mn-ea"/>
                <a:cs typeface="+mn-cs"/>
              </a:rPr>
              <a:t>V={v1,…,</a:t>
            </a:r>
            <a:r>
              <a:rPr lang="en-US" altLang="zh-TW" sz="1200" b="0" i="0" kern="1200" dirty="0" err="1">
                <a:solidFill>
                  <a:schemeClr val="tx1"/>
                </a:solidFill>
                <a:effectLst/>
                <a:latin typeface="+mn-lt"/>
                <a:ea typeface="+mn-ea"/>
                <a:cs typeface="+mn-cs"/>
              </a:rPr>
              <a:t>vw</a:t>
            </a:r>
            <a:r>
              <a:rPr lang="en-US" altLang="zh-TW" sz="1200" b="0" i="0" kern="1200" dirty="0">
                <a:solidFill>
                  <a:schemeClr val="tx1"/>
                </a:solidFill>
                <a:effectLst/>
                <a:latin typeface="+mn-lt"/>
                <a:ea typeface="+mn-ea"/>
                <a:cs typeface="+mn-cs"/>
              </a:rPr>
              <a:t>}</a:t>
            </a:r>
            <a:r>
              <a:rPr lang="zh-TW" altLang="en-US" sz="1200" b="0" i="0" kern="1200" dirty="0">
                <a:solidFill>
                  <a:schemeClr val="tx1"/>
                </a:solidFill>
                <a:effectLst/>
                <a:latin typeface="+mn-lt"/>
                <a:ea typeface="+mn-ea"/>
                <a:cs typeface="+mn-cs"/>
              </a:rPr>
              <a:t>，其中</a:t>
            </a:r>
            <a:r>
              <a:rPr lang="en-US" altLang="zh-TW" sz="1200" b="0" i="0" kern="1200" dirty="0">
                <a:solidFill>
                  <a:schemeClr val="tx1"/>
                </a:solidFill>
                <a:effectLst/>
                <a:latin typeface="+mn-lt"/>
                <a:ea typeface="+mn-ea"/>
                <a:cs typeface="+mn-cs"/>
              </a:rPr>
              <a:t>w</a:t>
            </a:r>
            <a:r>
              <a:rPr lang="zh-TW" altLang="en-US" sz="1200" b="0" i="0" kern="1200" dirty="0">
                <a:solidFill>
                  <a:schemeClr val="tx1"/>
                </a:solidFill>
                <a:effectLst/>
                <a:latin typeface="+mn-lt"/>
                <a:ea typeface="+mn-ea"/>
                <a:cs typeface="+mn-cs"/>
              </a:rPr>
              <a:t>是窗口的數量，</a:t>
            </a:r>
            <a:r>
              <a:rPr lang="en-US" altLang="zh-TW" sz="1200" b="0" i="0" kern="1200" dirty="0">
                <a:solidFill>
                  <a:schemeClr val="tx1"/>
                </a:solidFill>
                <a:effectLst/>
                <a:latin typeface="+mn-lt"/>
                <a:ea typeface="+mn-ea"/>
                <a:cs typeface="+mn-cs"/>
              </a:rPr>
              <a:t>vi|1≤i≤w</a:t>
            </a:r>
            <a:r>
              <a:rPr lang="zh-TW" altLang="en-US" sz="1200" b="0" i="0" kern="1200" dirty="0">
                <a:solidFill>
                  <a:schemeClr val="tx1"/>
                </a:solidFill>
                <a:effectLst/>
                <a:latin typeface="+mn-lt"/>
                <a:ea typeface="+mn-ea"/>
                <a:cs typeface="+mn-cs"/>
              </a:rPr>
              <a:t>是從窗口</a:t>
            </a:r>
            <a:r>
              <a:rPr lang="en-US" altLang="zh-TW" sz="1200" b="0" i="0" kern="1200" dirty="0" err="1">
                <a:solidFill>
                  <a:schemeClr val="tx1"/>
                </a:solidFill>
                <a:effectLst/>
                <a:latin typeface="+mn-lt"/>
                <a:ea typeface="+mn-ea"/>
                <a:cs typeface="+mn-cs"/>
              </a:rPr>
              <a:t>i</a:t>
            </a:r>
            <a:r>
              <a:rPr lang="zh-TW" altLang="en-US" sz="1200" b="0" i="0" kern="1200" dirty="0">
                <a:solidFill>
                  <a:schemeClr val="tx1"/>
                </a:solidFill>
                <a:effectLst/>
                <a:latin typeface="+mn-lt"/>
                <a:ea typeface="+mn-ea"/>
                <a:cs typeface="+mn-cs"/>
              </a:rPr>
              <a:t>的用戶時間線中提取的特徵向量。</a:t>
            </a:r>
          </a:p>
          <a:p>
            <a:br>
              <a:rPr lang="zh-TW" altLang="en-US" sz="1200" b="0" i="0" kern="1200" dirty="0">
                <a:solidFill>
                  <a:schemeClr val="tx1"/>
                </a:solidFill>
                <a:effectLst/>
                <a:latin typeface="+mn-lt"/>
                <a:ea typeface="+mn-ea"/>
                <a:cs typeface="+mn-cs"/>
              </a:rPr>
            </a:br>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8</a:t>
            </a:fld>
            <a:endParaRPr lang="zh-TW" altLang="en-US"/>
          </a:p>
        </p:txBody>
      </p:sp>
    </p:spTree>
    <p:extLst>
      <p:ext uri="{BB962C8B-B14F-4D97-AF65-F5344CB8AC3E}">
        <p14:creationId xmlns:p14="http://schemas.microsoft.com/office/powerpoint/2010/main" val="30370790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mn-lt"/>
                <a:ea typeface="+mn-ea"/>
                <a:cs typeface="+mn-cs"/>
              </a:rPr>
              <a:t>描述了所有依據用戶在帖子、評論和回復中表達的偵測到的情感所發現的順序模式的連接。我們使用</a:t>
            </a:r>
            <a:r>
              <a:rPr lang="en-US" altLang="zh-TW" sz="1200" b="0" i="0" kern="1200" dirty="0">
                <a:solidFill>
                  <a:schemeClr val="tx1"/>
                </a:solidFill>
                <a:effectLst/>
                <a:latin typeface="+mn-lt"/>
                <a:ea typeface="+mn-ea"/>
                <a:cs typeface="+mn-cs"/>
              </a:rPr>
              <a:t>Sankey Diagram</a:t>
            </a:r>
            <a:r>
              <a:rPr lang="zh-TW" altLang="en-US" sz="1200" b="0" i="0" kern="1200" dirty="0">
                <a:solidFill>
                  <a:schemeClr val="tx1"/>
                </a:solidFill>
                <a:effectLst/>
                <a:latin typeface="+mn-lt"/>
                <a:ea typeface="+mn-ea"/>
                <a:cs typeface="+mn-cs"/>
              </a:rPr>
              <a:t>在視覺上表示這些模式，其中每個節點（垂直條）對應一個項目（即情感），連接表示相同模式中項目的共同出現，每種顏色代表三天的一個窗口。相同顏色項目之間的連接（即屬於同一窗口）對應於在窗口期間一起發生的項目。請注意，儘管為了改善鏈接轉換的可視化（例如</a:t>
            </a:r>
            <a:r>
              <a:rPr lang="en-US" altLang="zh-TW" sz="1200" b="0" i="0" kern="1200" dirty="0">
                <a:solidFill>
                  <a:schemeClr val="tx1"/>
                </a:solidFill>
                <a:effectLst/>
                <a:latin typeface="+mn-lt"/>
                <a:ea typeface="+mn-ea"/>
                <a:cs typeface="+mn-cs"/>
              </a:rPr>
              <a:t>w=1</a:t>
            </a:r>
            <a:r>
              <a:rPr lang="zh-TW" altLang="en-US" sz="1200" b="0" i="0" kern="1200" dirty="0">
                <a:solidFill>
                  <a:schemeClr val="tx1"/>
                </a:solidFill>
                <a:effectLst/>
                <a:latin typeface="+mn-lt"/>
                <a:ea typeface="+mn-ea"/>
                <a:cs typeface="+mn-cs"/>
              </a:rPr>
              <a:t>具有更多的鏈接並且佔據圖中的更多空間），窗口的間距並不均勻，但在模式發現建模中（</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天）所有窗口的大小相同。不同顏色中呈現的項目之間的連接對應於情感過渡，從一個窗口到立即下一個窗口。大多數項目都與負面情感有關。在第一個窗口中，不同的項目成對出現，例如“暴力”和“負面”、“疼痛”和“羞愧”、“暴力”和“羞愧”以及“暴力”和“負面”。窗口</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和</a:t>
            </a:r>
            <a:r>
              <a:rPr lang="en-US" altLang="zh-TW" sz="1200" b="0" i="0" kern="1200" dirty="0">
                <a:solidFill>
                  <a:schemeClr val="tx1"/>
                </a:solidFill>
                <a:effectLst/>
                <a:latin typeface="+mn-lt"/>
                <a:ea typeface="+mn-ea"/>
                <a:cs typeface="+mn-cs"/>
              </a:rPr>
              <a:t>4</a:t>
            </a:r>
            <a:r>
              <a:rPr lang="zh-TW" altLang="en-US" sz="1200" b="0" i="0" kern="1200" dirty="0">
                <a:solidFill>
                  <a:schemeClr val="tx1"/>
                </a:solidFill>
                <a:effectLst/>
                <a:latin typeface="+mn-lt"/>
                <a:ea typeface="+mn-ea"/>
                <a:cs typeface="+mn-cs"/>
              </a:rPr>
              <a:t>只呈現不同窗口之間的項目過渡。值得注意的是，“沉默”項目對應於一個期間（在這種情況下，是一個</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天的窗口），在這個期間用戶在社交網絡中沒有活動。 “沉默”項目在考慮窗口</a:t>
            </a:r>
            <a:r>
              <a:rPr lang="en-US" altLang="zh-TW" sz="1200" b="0" i="0" kern="1200" dirty="0">
                <a:solidFill>
                  <a:schemeClr val="tx1"/>
                </a:solidFill>
                <a:effectLst/>
                <a:latin typeface="+mn-lt"/>
                <a:ea typeface="+mn-ea"/>
                <a:cs typeface="+mn-cs"/>
              </a:rPr>
              <a:t>2</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和</a:t>
            </a:r>
            <a:r>
              <a:rPr lang="en-US" altLang="zh-TW" sz="1200" b="0" i="0" kern="1200" dirty="0">
                <a:solidFill>
                  <a:schemeClr val="tx1"/>
                </a:solidFill>
                <a:effectLst/>
                <a:latin typeface="+mn-lt"/>
                <a:ea typeface="+mn-ea"/>
                <a:cs typeface="+mn-cs"/>
              </a:rPr>
              <a:t>4</a:t>
            </a:r>
            <a:r>
              <a:rPr lang="zh-TW" altLang="en-US" sz="1200" b="0" i="0" kern="1200" dirty="0">
                <a:solidFill>
                  <a:schemeClr val="tx1"/>
                </a:solidFill>
                <a:effectLst/>
                <a:latin typeface="+mn-lt"/>
                <a:ea typeface="+mn-ea"/>
                <a:cs typeface="+mn-cs"/>
              </a:rPr>
              <a:t>時擁有最多的連接。這種模式表明，大多數用戶在發布與負面情感相關的內容之前和之后往往會度過寂靜的時期，如“暴力”、“疼痛”、“羞愧”、“負面”。最後，窗口</a:t>
            </a:r>
            <a:r>
              <a:rPr lang="en-US" altLang="zh-TW" sz="1200" b="0" i="0" kern="1200" dirty="0">
                <a:solidFill>
                  <a:schemeClr val="tx1"/>
                </a:solidFill>
                <a:effectLst/>
                <a:latin typeface="+mn-lt"/>
                <a:ea typeface="+mn-ea"/>
                <a:cs typeface="+mn-cs"/>
              </a:rPr>
              <a:t>5</a:t>
            </a:r>
            <a:r>
              <a:rPr lang="zh-TW" altLang="en-US" sz="1200" b="0" i="0" kern="1200" dirty="0">
                <a:solidFill>
                  <a:schemeClr val="tx1"/>
                </a:solidFill>
                <a:effectLst/>
                <a:latin typeface="+mn-lt"/>
                <a:ea typeface="+mn-ea"/>
                <a:cs typeface="+mn-cs"/>
              </a:rPr>
              <a:t>中也出現了一起發生的項目，例如“負面”和“暴力”、“疼痛”和“暴力”以及“疼痛”和“羞愧”。</a:t>
            </a:r>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9</a:t>
            </a:fld>
            <a:endParaRPr lang="zh-TW" altLang="en-US"/>
          </a:p>
        </p:txBody>
      </p:sp>
    </p:spTree>
    <p:extLst>
      <p:ext uri="{BB962C8B-B14F-4D97-AF65-F5344CB8AC3E}">
        <p14:creationId xmlns:p14="http://schemas.microsoft.com/office/powerpoint/2010/main" val="3097922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0" i="0" kern="1200" dirty="0">
                <a:solidFill>
                  <a:schemeClr val="tx1"/>
                </a:solidFill>
                <a:effectLst/>
                <a:latin typeface="+mn-lt"/>
                <a:ea typeface="+mn-ea"/>
                <a:cs typeface="+mn-cs"/>
              </a:rPr>
              <a:t>隨著資料發現的頂級規則主要涉及負面情感，然而，與人類行為相關的一個主要特徵是情境信息。在這個實驗中，我們聚焦於情境特徵，並選擇包含我們研究中考慮的情感表達的頂級規則之一：</a:t>
            </a:r>
          </a:p>
          <a:p>
            <a:r>
              <a:rPr lang="zh-TW" altLang="en-US" sz="1200" b="0" i="0" kern="1200" dirty="0">
                <a:solidFill>
                  <a:schemeClr val="tx1"/>
                </a:solidFill>
                <a:effectLst/>
                <a:latin typeface="+mn-lt"/>
                <a:ea typeface="+mn-ea"/>
                <a:cs typeface="+mn-cs"/>
              </a:rPr>
              <a:t>情境分類：酒精、犯罪、死亡、爭執、運動、打鬥、朋友、娛樂、康復、慾望、忽視、疼痛、禮貌、貧困、性行為、暴力、婚禮、工作</a:t>
            </a:r>
          </a:p>
          <a:p>
            <a:r>
              <a:rPr lang="zh-TW" altLang="en-US" sz="1200" b="0" i="0" kern="1200" dirty="0">
                <a:solidFill>
                  <a:schemeClr val="tx1"/>
                </a:solidFill>
                <a:effectLst/>
                <a:latin typeface="+mn-lt"/>
                <a:ea typeface="+mn-ea"/>
                <a:cs typeface="+mn-cs"/>
              </a:rPr>
              <a:t>由於順序模式分析中呈現的大多數頂級發現的規則都將“暴力”作為一個頻繁項目（參見表</a:t>
            </a:r>
            <a:r>
              <a:rPr lang="en-US" altLang="zh-TW" sz="1200" b="0" i="0" kern="1200" dirty="0">
                <a:solidFill>
                  <a:schemeClr val="tx1"/>
                </a:solidFill>
                <a:effectLst/>
                <a:latin typeface="+mn-lt"/>
                <a:ea typeface="+mn-ea"/>
                <a:cs typeface="+mn-cs"/>
              </a:rPr>
              <a:t>4</a:t>
            </a:r>
            <a:r>
              <a:rPr lang="zh-TW" altLang="en-US" sz="1200" b="0" i="0" kern="1200" dirty="0">
                <a:solidFill>
                  <a:schemeClr val="tx1"/>
                </a:solidFill>
                <a:effectLst/>
                <a:latin typeface="+mn-lt"/>
                <a:ea typeface="+mn-ea"/>
                <a:cs typeface="+mn-cs"/>
              </a:rPr>
              <a:t>和表</a:t>
            </a:r>
            <a:r>
              <a:rPr lang="en-US" altLang="zh-TW" sz="1200" b="0" i="0" kern="1200" dirty="0">
                <a:solidFill>
                  <a:schemeClr val="tx1"/>
                </a:solidFill>
                <a:effectLst/>
                <a:latin typeface="+mn-lt"/>
                <a:ea typeface="+mn-ea"/>
                <a:cs typeface="+mn-cs"/>
              </a:rPr>
              <a:t>3</a:t>
            </a:r>
            <a:r>
              <a:rPr lang="zh-TW" altLang="en-US" sz="1200" b="0" i="0" kern="1200" dirty="0">
                <a:solidFill>
                  <a:schemeClr val="tx1"/>
                </a:solidFill>
                <a:effectLst/>
                <a:latin typeface="+mn-lt"/>
                <a:ea typeface="+mn-ea"/>
                <a:cs typeface="+mn-cs"/>
              </a:rPr>
              <a:t>），當它在窗口中單獨出現時，我們在這個分析中將其省略，以擴大有關其他情境特徵的討論。</a:t>
            </a:r>
          </a:p>
          <a:p>
            <a:r>
              <a:rPr lang="zh-TW" altLang="en-US" sz="1200" b="0" i="0" kern="1200" dirty="0">
                <a:solidFill>
                  <a:schemeClr val="tx1"/>
                </a:solidFill>
                <a:effectLst/>
                <a:latin typeface="+mn-lt"/>
                <a:ea typeface="+mn-ea"/>
                <a:cs typeface="+mn-cs"/>
              </a:rPr>
              <a:t>在發現的模式中，情境項目出現了</a:t>
            </a:r>
            <a:r>
              <a:rPr lang="en-US" altLang="zh-TW" sz="1200" b="0" i="0" kern="1200" dirty="0">
                <a:solidFill>
                  <a:schemeClr val="tx1"/>
                </a:solidFill>
                <a:effectLst/>
                <a:latin typeface="+mn-lt"/>
                <a:ea typeface="+mn-ea"/>
                <a:cs typeface="+mn-cs"/>
              </a:rPr>
              <a:t>385,019</a:t>
            </a:r>
            <a:r>
              <a:rPr lang="zh-TW" altLang="en-US" sz="1200" b="0" i="0" kern="1200" dirty="0">
                <a:solidFill>
                  <a:schemeClr val="tx1"/>
                </a:solidFill>
                <a:effectLst/>
                <a:latin typeface="+mn-lt"/>
                <a:ea typeface="+mn-ea"/>
                <a:cs typeface="+mn-cs"/>
              </a:rPr>
              <a:t>次，共有</a:t>
            </a:r>
            <a:r>
              <a:rPr lang="en-US" altLang="zh-TW" sz="1200" b="0" i="0" kern="1200" dirty="0">
                <a:solidFill>
                  <a:schemeClr val="tx1"/>
                </a:solidFill>
                <a:effectLst/>
                <a:latin typeface="+mn-lt"/>
                <a:ea typeface="+mn-ea"/>
                <a:cs typeface="+mn-cs"/>
              </a:rPr>
              <a:t>260,106</a:t>
            </a:r>
            <a:r>
              <a:rPr lang="zh-TW" altLang="en-US" sz="1200" b="0" i="0" kern="1200" dirty="0">
                <a:solidFill>
                  <a:schemeClr val="tx1"/>
                </a:solidFill>
                <a:effectLst/>
                <a:latin typeface="+mn-lt"/>
                <a:ea typeface="+mn-ea"/>
                <a:cs typeface="+mn-cs"/>
              </a:rPr>
              <a:t>個模式。表</a:t>
            </a:r>
            <a:r>
              <a:rPr lang="en-US" altLang="zh-TW" sz="1200" b="0" i="0" kern="1200" dirty="0">
                <a:solidFill>
                  <a:schemeClr val="tx1"/>
                </a:solidFill>
                <a:effectLst/>
                <a:latin typeface="+mn-lt"/>
                <a:ea typeface="+mn-ea"/>
                <a:cs typeface="+mn-cs"/>
              </a:rPr>
              <a:t>5</a:t>
            </a:r>
            <a:r>
              <a:rPr lang="zh-TW" altLang="en-US" sz="1200" b="0" i="0" kern="1200" dirty="0">
                <a:solidFill>
                  <a:schemeClr val="tx1"/>
                </a:solidFill>
                <a:effectLst/>
                <a:latin typeface="+mn-lt"/>
                <a:ea typeface="+mn-ea"/>
                <a:cs typeface="+mn-cs"/>
              </a:rPr>
              <a:t>呈現了帶有情境特徵的頂級</a:t>
            </a:r>
            <a:r>
              <a:rPr lang="en-US" altLang="zh-TW" sz="1200" b="0" i="0" kern="1200" dirty="0">
                <a:solidFill>
                  <a:schemeClr val="tx1"/>
                </a:solidFill>
                <a:effectLst/>
                <a:latin typeface="+mn-lt"/>
                <a:ea typeface="+mn-ea"/>
                <a:cs typeface="+mn-cs"/>
              </a:rPr>
              <a:t>10</a:t>
            </a:r>
            <a:r>
              <a:rPr lang="zh-TW" altLang="en-US" sz="1200" b="0" i="0" kern="1200" dirty="0">
                <a:solidFill>
                  <a:schemeClr val="tx1"/>
                </a:solidFill>
                <a:effectLst/>
                <a:latin typeface="+mn-lt"/>
                <a:ea typeface="+mn-ea"/>
                <a:cs typeface="+mn-cs"/>
              </a:rPr>
              <a:t>條發現的規則。這些規則在同一窗口中顯示了</a:t>
            </a:r>
            <a:r>
              <a:rPr lang="en-US" altLang="zh-TW" sz="1200" b="0" i="0" kern="1200" dirty="0">
                <a:solidFill>
                  <a:schemeClr val="tx1"/>
                </a:solidFill>
                <a:effectLst/>
                <a:latin typeface="+mn-lt"/>
                <a:ea typeface="+mn-ea"/>
                <a:cs typeface="+mn-cs"/>
              </a:rPr>
              <a:t>w&gt;2</a:t>
            </a:r>
            <a:r>
              <a:rPr lang="zh-TW" altLang="en-US" sz="1200" b="0" i="0" kern="1200" dirty="0">
                <a:solidFill>
                  <a:schemeClr val="tx1"/>
                </a:solidFill>
                <a:effectLst/>
                <a:latin typeface="+mn-lt"/>
                <a:ea typeface="+mn-ea"/>
                <a:cs typeface="+mn-cs"/>
              </a:rPr>
              <a:t>的功能，例如“疼痛”與“暴力”和“疼痛”與“羞恥”。這些規則具有至少</a:t>
            </a:r>
            <a:r>
              <a:rPr lang="en-US" altLang="zh-TW" sz="1200" b="0" i="0" kern="1200" dirty="0">
                <a:solidFill>
                  <a:schemeClr val="tx1"/>
                </a:solidFill>
                <a:effectLst/>
                <a:latin typeface="+mn-lt"/>
                <a:ea typeface="+mn-ea"/>
                <a:cs typeface="+mn-cs"/>
              </a:rPr>
              <a:t>0.80</a:t>
            </a:r>
            <a:r>
              <a:rPr lang="zh-TW" altLang="en-US" sz="1200" b="0" i="0" kern="1200" dirty="0">
                <a:solidFill>
                  <a:schemeClr val="tx1"/>
                </a:solidFill>
                <a:effectLst/>
                <a:latin typeface="+mn-lt"/>
                <a:ea typeface="+mn-ea"/>
                <a:cs typeface="+mn-cs"/>
              </a:rPr>
              <a:t>的信心和</a:t>
            </a:r>
            <a:r>
              <a:rPr lang="en-US" altLang="zh-TW" sz="1200" b="0" i="0" kern="1200" dirty="0">
                <a:solidFill>
                  <a:schemeClr val="tx1"/>
                </a:solidFill>
                <a:effectLst/>
                <a:latin typeface="+mn-lt"/>
                <a:ea typeface="+mn-ea"/>
                <a:cs typeface="+mn-cs"/>
              </a:rPr>
              <a:t>0.68</a:t>
            </a:r>
            <a:r>
              <a:rPr lang="zh-TW" altLang="en-US" sz="1200" b="0" i="0" kern="1200" dirty="0">
                <a:solidFill>
                  <a:schemeClr val="tx1"/>
                </a:solidFill>
                <a:effectLst/>
                <a:latin typeface="+mn-lt"/>
                <a:ea typeface="+mn-ea"/>
                <a:cs typeface="+mn-cs"/>
              </a:rPr>
              <a:t>的時間信心。這些規則引起了對抑鬱性疼痛和羞愧在模式中有多顯著的關注，因為即使情節不同，這些特徵之間有著密切的聯繫。</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10</a:t>
            </a:fld>
            <a:endParaRPr lang="zh-TW" altLang="en-US"/>
          </a:p>
        </p:txBody>
      </p:sp>
    </p:spTree>
    <p:extLst>
      <p:ext uri="{BB962C8B-B14F-4D97-AF65-F5344CB8AC3E}">
        <p14:creationId xmlns:p14="http://schemas.microsoft.com/office/powerpoint/2010/main" val="15258978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sz="1200" b="1" i="0" kern="1200" dirty="0">
                <a:solidFill>
                  <a:schemeClr val="tx1"/>
                </a:solidFill>
                <a:effectLst/>
                <a:latin typeface="+mn-lt"/>
                <a:ea typeface="+mn-ea"/>
                <a:cs typeface="+mn-cs"/>
              </a:rPr>
              <a:t>抑鬱反應的縱向模式：</a:t>
            </a:r>
            <a:r>
              <a:rPr lang="zh-TW" altLang="en-US" sz="1200" b="0" i="0" kern="1200" dirty="0">
                <a:solidFill>
                  <a:schemeClr val="tx1"/>
                </a:solidFill>
                <a:effectLst/>
                <a:latin typeface="+mn-lt"/>
                <a:ea typeface="+mn-ea"/>
                <a:cs typeface="+mn-cs"/>
              </a:rPr>
              <a:t> 儘管文獻顯示抑鬱症使用者表達的情緒較其他社交網路使用者更為負面，但在這些網路中患有抑鬱症的人的反應的長期模式仍然不清楚。</a:t>
            </a:r>
          </a:p>
          <a:p>
            <a:r>
              <a:rPr lang="zh-TW" altLang="en-US" sz="1200" b="1" i="0" kern="1200" dirty="0">
                <a:solidFill>
                  <a:schemeClr val="tx1"/>
                </a:solidFill>
                <a:effectLst/>
                <a:latin typeface="+mn-lt"/>
                <a:ea typeface="+mn-ea"/>
                <a:cs typeface="+mn-cs"/>
              </a:rPr>
              <a:t>與負面情緒相關的帖子增加：</a:t>
            </a:r>
            <a:r>
              <a:rPr lang="zh-TW" altLang="en-US" sz="1200" b="0" i="0" kern="1200" dirty="0">
                <a:solidFill>
                  <a:schemeClr val="tx1"/>
                </a:solidFill>
                <a:effectLst/>
                <a:latin typeface="+mn-lt"/>
                <a:ea typeface="+mn-ea"/>
                <a:cs typeface="+mn-cs"/>
              </a:rPr>
              <a:t> 研究觀察到在</a:t>
            </a:r>
            <a:r>
              <a:rPr lang="en-US" altLang="zh-TW" sz="1200" b="0" i="0" kern="1200" dirty="0">
                <a:solidFill>
                  <a:schemeClr val="tx1"/>
                </a:solidFill>
                <a:effectLst/>
                <a:latin typeface="+mn-lt"/>
                <a:ea typeface="+mn-ea"/>
                <a:cs typeface="+mn-cs"/>
              </a:rPr>
              <a:t>15</a:t>
            </a:r>
            <a:r>
              <a:rPr lang="zh-TW" altLang="en-US" sz="1200" b="0" i="0" kern="1200" dirty="0">
                <a:solidFill>
                  <a:schemeClr val="tx1"/>
                </a:solidFill>
                <a:effectLst/>
                <a:latin typeface="+mn-lt"/>
                <a:ea typeface="+mn-ea"/>
                <a:cs typeface="+mn-cs"/>
              </a:rPr>
              <a:t>天的間隔內，與負面情緒相關的帖子明顯增加。相反，積極情緒主要在調查的初始階段獨立表達。這一發現表明抑鬱症患者在情感表達上存在特定的時間模式。</a:t>
            </a:r>
          </a:p>
          <a:p>
            <a:r>
              <a:rPr lang="zh-TW" altLang="en-US" sz="1200" b="1" i="0" kern="1200" dirty="0">
                <a:solidFill>
                  <a:schemeClr val="tx1"/>
                </a:solidFill>
                <a:effectLst/>
                <a:latin typeface="+mn-lt"/>
                <a:ea typeface="+mn-ea"/>
                <a:cs typeface="+mn-cs"/>
              </a:rPr>
              <a:t>負面情緒與沉默期之間的相互作用：</a:t>
            </a:r>
            <a:r>
              <a:rPr lang="zh-TW" altLang="en-US" sz="1200" b="0" i="0" kern="1200" dirty="0">
                <a:solidFill>
                  <a:schemeClr val="tx1"/>
                </a:solidFill>
                <a:effectLst/>
                <a:latin typeface="+mn-lt"/>
                <a:ea typeface="+mn-ea"/>
                <a:cs typeface="+mn-cs"/>
              </a:rPr>
              <a:t> 研究揭示了與負面情緒相關的帖子和沉默期（社交網路上的互動缺失）之間的相互作用。這一觀察暗示，抑鬱症患者在情緒上存在波動，而活動的缺乏可能表明症狀相對穩定的時期。</a:t>
            </a:r>
          </a:p>
          <a:p>
            <a:r>
              <a:rPr lang="zh-TW" altLang="en-US" sz="1200" b="1" i="0" kern="1200" dirty="0">
                <a:solidFill>
                  <a:schemeClr val="tx1"/>
                </a:solidFill>
                <a:effectLst/>
                <a:latin typeface="+mn-lt"/>
                <a:ea typeface="+mn-ea"/>
                <a:cs typeface="+mn-cs"/>
              </a:rPr>
              <a:t>沉默期前的內容及相關主題：</a:t>
            </a:r>
            <a:r>
              <a:rPr lang="zh-TW" altLang="en-US" sz="1200" b="0" i="0" kern="1200" dirty="0">
                <a:solidFill>
                  <a:schemeClr val="tx1"/>
                </a:solidFill>
                <a:effectLst/>
                <a:latin typeface="+mn-lt"/>
                <a:ea typeface="+mn-ea"/>
                <a:cs typeface="+mn-cs"/>
              </a:rPr>
              <a:t> 在沉默期前的內容通常與疼痛、暴力和羞恥等主題相關。研究表明，這些主題可能與潛在症狀和創傷性經歷有關。在帖子中“暴力”和“羞恥”等詞語的普遍使用表明它們與抑鬱症患者的經歷密切相關，與現有的有關心理健康的文獻一致。</a:t>
            </a:r>
          </a:p>
          <a:p>
            <a:r>
              <a:rPr lang="zh-TW" altLang="en-US" sz="1200" b="0" i="0" kern="1200" dirty="0">
                <a:solidFill>
                  <a:schemeClr val="tx1"/>
                </a:solidFill>
                <a:effectLst/>
                <a:latin typeface="+mn-lt"/>
                <a:ea typeface="+mn-ea"/>
                <a:cs typeface="+mn-cs"/>
              </a:rPr>
              <a:t>總體而言，該研究為理解在社交網路上經歷抑鬱症發作的個體之間的序列模式提供了有價值的見解，並提供了一個識別和理解這些模式的框架。</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11</a:t>
            </a:fld>
            <a:endParaRPr lang="zh-TW" altLang="en-US"/>
          </a:p>
        </p:txBody>
      </p:sp>
    </p:spTree>
    <p:extLst>
      <p:ext uri="{BB962C8B-B14F-4D97-AF65-F5344CB8AC3E}">
        <p14:creationId xmlns:p14="http://schemas.microsoft.com/office/powerpoint/2010/main" val="35191487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sz="1200" b="1" i="0" kern="1200" dirty="0">
                <a:solidFill>
                  <a:schemeClr val="tx1"/>
                </a:solidFill>
                <a:effectLst/>
                <a:latin typeface="+mn-lt"/>
                <a:ea typeface="+mn-ea"/>
                <a:cs typeface="+mn-cs"/>
              </a:rPr>
              <a:t>TROAD </a:t>
            </a:r>
            <a:r>
              <a:rPr lang="zh-TW" altLang="en-US" sz="1200" b="1" i="0" kern="1200" dirty="0">
                <a:solidFill>
                  <a:schemeClr val="tx1"/>
                </a:solidFill>
                <a:effectLst/>
                <a:latin typeface="+mn-lt"/>
                <a:ea typeface="+mn-ea"/>
                <a:cs typeface="+mn-cs"/>
              </a:rPr>
              <a:t>框架介紹</a:t>
            </a:r>
            <a:r>
              <a:rPr lang="en-US" altLang="zh-TW" sz="1200" b="1" i="0" kern="1200" dirty="0">
                <a:solidFill>
                  <a:schemeClr val="tx1"/>
                </a:solidFill>
                <a:effectLst/>
                <a:latin typeface="+mn-lt"/>
                <a:ea typeface="+mn-ea"/>
                <a:cs typeface="+mn-cs"/>
              </a:rPr>
              <a:t>:</a:t>
            </a:r>
            <a:endParaRPr lang="zh-TW" altLang="en-US" sz="1200" b="0" i="0" kern="1200" dirty="0">
              <a:solidFill>
                <a:schemeClr val="tx1"/>
              </a:solidFill>
              <a:effectLst/>
              <a:latin typeface="+mn-lt"/>
              <a:ea typeface="+mn-ea"/>
              <a:cs typeface="+mn-cs"/>
            </a:endParaRPr>
          </a:p>
          <a:p>
            <a:pPr lvl="1"/>
            <a:r>
              <a:rPr lang="en-US" altLang="zh-TW" sz="1200" b="0" i="0" kern="1200" dirty="0">
                <a:solidFill>
                  <a:schemeClr val="tx1"/>
                </a:solidFill>
                <a:effectLst/>
                <a:latin typeface="+mn-lt"/>
                <a:ea typeface="+mn-ea"/>
                <a:cs typeface="+mn-cs"/>
              </a:rPr>
              <a:t>TROAD </a:t>
            </a:r>
            <a:r>
              <a:rPr lang="zh-TW" altLang="en-US" sz="1200" b="0" i="0" kern="1200" dirty="0">
                <a:solidFill>
                  <a:schemeClr val="tx1"/>
                </a:solidFill>
                <a:effectLst/>
                <a:latin typeface="+mn-lt"/>
                <a:ea typeface="+mn-ea"/>
                <a:cs typeface="+mn-cs"/>
              </a:rPr>
              <a:t>被提出作為評估患有抑鬱症使用者在社交媒體上行為的框架，專注於 </a:t>
            </a:r>
            <a:r>
              <a:rPr lang="en-US" altLang="zh-TW" sz="1200" b="0" i="0" kern="1200" dirty="0">
                <a:solidFill>
                  <a:schemeClr val="tx1"/>
                </a:solidFill>
                <a:effectLst/>
                <a:latin typeface="+mn-lt"/>
                <a:ea typeface="+mn-ea"/>
                <a:cs typeface="+mn-cs"/>
              </a:rPr>
              <a:t>Reddit </a:t>
            </a:r>
            <a:r>
              <a:rPr lang="zh-TW" altLang="en-US" sz="1200" b="0" i="0" kern="1200" dirty="0">
                <a:solidFill>
                  <a:schemeClr val="tx1"/>
                </a:solidFill>
                <a:effectLst/>
                <a:latin typeface="+mn-lt"/>
                <a:ea typeface="+mn-ea"/>
                <a:cs typeface="+mn-cs"/>
              </a:rPr>
              <a:t>社群 </a:t>
            </a:r>
            <a:r>
              <a:rPr lang="en-US" altLang="zh-TW" sz="1200" b="0" i="0" kern="1200" dirty="0">
                <a:solidFill>
                  <a:schemeClr val="tx1"/>
                </a:solidFill>
                <a:effectLst/>
                <a:latin typeface="+mn-lt"/>
                <a:ea typeface="+mn-ea"/>
                <a:cs typeface="+mn-cs"/>
              </a:rPr>
              <a:t>/r/depression</a:t>
            </a:r>
            <a:r>
              <a:rPr lang="zh-TW" altLang="en-US" sz="1200" b="0" i="0" kern="1200" dirty="0">
                <a:solidFill>
                  <a:schemeClr val="tx1"/>
                </a:solidFill>
                <a:effectLst/>
                <a:latin typeface="+mn-lt"/>
                <a:ea typeface="+mn-ea"/>
                <a:cs typeface="+mn-cs"/>
              </a:rPr>
              <a:t>。</a:t>
            </a:r>
          </a:p>
          <a:p>
            <a:pPr lvl="1"/>
            <a:r>
              <a:rPr lang="zh-TW" altLang="en-US" sz="1200" b="0" i="0" kern="1200" dirty="0">
                <a:solidFill>
                  <a:schemeClr val="tx1"/>
                </a:solidFill>
                <a:effectLst/>
                <a:latin typeface="+mn-lt"/>
                <a:ea typeface="+mn-ea"/>
                <a:cs typeface="+mn-cs"/>
              </a:rPr>
              <a:t>資料收集包括使用者活動，如帖子、評論、回覆和表情符號，這些資料被處理成五個視窗，每個視窗持續三天。分析涵蓋了 </a:t>
            </a:r>
            <a:r>
              <a:rPr lang="en-US" altLang="zh-TW" sz="1200" b="0" i="0" kern="1200" dirty="0">
                <a:solidFill>
                  <a:schemeClr val="tx1"/>
                </a:solidFill>
                <a:effectLst/>
                <a:latin typeface="+mn-lt"/>
                <a:ea typeface="+mn-ea"/>
                <a:cs typeface="+mn-cs"/>
              </a:rPr>
              <a:t>1,212 </a:t>
            </a:r>
            <a:r>
              <a:rPr lang="zh-TW" altLang="en-US" sz="1200" b="0" i="0" kern="1200" dirty="0">
                <a:solidFill>
                  <a:schemeClr val="tx1"/>
                </a:solidFill>
                <a:effectLst/>
                <a:latin typeface="+mn-lt"/>
                <a:ea typeface="+mn-ea"/>
                <a:cs typeface="+mn-cs"/>
              </a:rPr>
              <a:t>名使用者在 </a:t>
            </a:r>
            <a:r>
              <a:rPr lang="en-US" altLang="zh-TW" sz="1200" b="0" i="0" kern="1200" dirty="0">
                <a:solidFill>
                  <a:schemeClr val="tx1"/>
                </a:solidFill>
                <a:effectLst/>
                <a:latin typeface="+mn-lt"/>
                <a:ea typeface="+mn-ea"/>
                <a:cs typeface="+mn-cs"/>
              </a:rPr>
              <a:t>15 </a:t>
            </a:r>
            <a:r>
              <a:rPr lang="zh-TW" altLang="en-US" sz="1200" b="0" i="0" kern="1200" dirty="0">
                <a:solidFill>
                  <a:schemeClr val="tx1"/>
                </a:solidFill>
                <a:effectLst/>
                <a:latin typeface="+mn-lt"/>
                <a:ea typeface="+mn-ea"/>
                <a:cs typeface="+mn-cs"/>
              </a:rPr>
              <a:t>天內的情況，滿足專家推薦的評估期限。</a:t>
            </a:r>
          </a:p>
          <a:p>
            <a:r>
              <a:rPr lang="zh-TW" altLang="en-US" sz="1200" b="1" i="0" kern="1200" dirty="0">
                <a:solidFill>
                  <a:schemeClr val="tx1"/>
                </a:solidFill>
                <a:effectLst/>
                <a:latin typeface="+mn-lt"/>
                <a:ea typeface="+mn-ea"/>
                <a:cs typeface="+mn-cs"/>
              </a:rPr>
              <a:t>序列模式發現</a:t>
            </a:r>
            <a:r>
              <a:rPr lang="en-US" altLang="zh-TW" sz="1200" b="1" i="0" kern="1200" dirty="0">
                <a:solidFill>
                  <a:schemeClr val="tx1"/>
                </a:solidFill>
                <a:effectLst/>
                <a:latin typeface="+mn-lt"/>
                <a:ea typeface="+mn-ea"/>
                <a:cs typeface="+mn-cs"/>
              </a:rPr>
              <a:t>:</a:t>
            </a:r>
            <a:endParaRPr lang="zh-TW" altLang="en-US" sz="1200" b="0" i="0" kern="1200" dirty="0">
              <a:solidFill>
                <a:schemeClr val="tx1"/>
              </a:solidFill>
              <a:effectLst/>
              <a:latin typeface="+mn-lt"/>
              <a:ea typeface="+mn-ea"/>
              <a:cs typeface="+mn-cs"/>
            </a:endParaRPr>
          </a:p>
          <a:p>
            <a:pPr lvl="1"/>
            <a:r>
              <a:rPr lang="en-US" altLang="zh-TW" sz="1200" b="0" i="0" kern="1200" dirty="0">
                <a:solidFill>
                  <a:schemeClr val="tx1"/>
                </a:solidFill>
                <a:effectLst/>
                <a:latin typeface="+mn-lt"/>
                <a:ea typeface="+mn-ea"/>
                <a:cs typeface="+mn-cs"/>
              </a:rPr>
              <a:t>TROAD </a:t>
            </a:r>
            <a:r>
              <a:rPr lang="zh-TW" altLang="en-US" sz="1200" b="0" i="0" kern="1200" dirty="0">
                <a:solidFill>
                  <a:schemeClr val="tx1"/>
                </a:solidFill>
                <a:effectLst/>
                <a:latin typeface="+mn-lt"/>
                <a:ea typeface="+mn-ea"/>
                <a:cs typeface="+mn-cs"/>
              </a:rPr>
              <a:t>辨識了使用者情感和情境特徵的序列模式，強調了重要的表達，如 </a:t>
            </a:r>
            <a:r>
              <a:rPr lang="en-US" altLang="zh-TW" sz="1200" b="0" i="0" kern="1200" dirty="0">
                <a:solidFill>
                  <a:schemeClr val="tx1"/>
                </a:solidFill>
                <a:effectLst/>
                <a:latin typeface="+mn-lt"/>
                <a:ea typeface="+mn-ea"/>
                <a:cs typeface="+mn-cs"/>
              </a:rPr>
              <a:t>"negative" </a:t>
            </a:r>
            <a:r>
              <a:rPr lang="zh-TW" altLang="en-US" sz="1200" b="0" i="0" kern="1200" dirty="0">
                <a:solidFill>
                  <a:schemeClr val="tx1"/>
                </a:solidFill>
                <a:effectLst/>
                <a:latin typeface="+mn-lt"/>
                <a:ea typeface="+mn-ea"/>
                <a:cs typeface="+mn-cs"/>
              </a:rPr>
              <a:t>情感、</a:t>
            </a:r>
            <a:r>
              <a:rPr lang="en-US" altLang="zh-TW" sz="1200" b="0" i="0" kern="1200" dirty="0">
                <a:solidFill>
                  <a:schemeClr val="tx1"/>
                </a:solidFill>
                <a:effectLst/>
                <a:latin typeface="+mn-lt"/>
                <a:ea typeface="+mn-ea"/>
                <a:cs typeface="+mn-cs"/>
              </a:rPr>
              <a:t>"violence"</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"pain"</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"shame"</a:t>
            </a:r>
            <a:r>
              <a:rPr lang="zh-TW" altLang="en-US" sz="1200" b="0" i="0" kern="1200" dirty="0">
                <a:solidFill>
                  <a:schemeClr val="tx1"/>
                </a:solidFill>
                <a:effectLst/>
                <a:latin typeface="+mn-lt"/>
                <a:ea typeface="+mn-ea"/>
                <a:cs typeface="+mn-cs"/>
              </a:rPr>
              <a:t>、</a:t>
            </a:r>
            <a:r>
              <a:rPr lang="en-US" altLang="zh-TW" sz="1200" b="0" i="0" kern="1200" dirty="0">
                <a:solidFill>
                  <a:schemeClr val="tx1"/>
                </a:solidFill>
                <a:effectLst/>
                <a:latin typeface="+mn-lt"/>
                <a:ea typeface="+mn-ea"/>
                <a:cs typeface="+mn-cs"/>
              </a:rPr>
              <a:t>"depression" </a:t>
            </a:r>
            <a:r>
              <a:rPr lang="zh-TW" altLang="en-US" sz="1200" b="0" i="0" kern="1200" dirty="0">
                <a:solidFill>
                  <a:schemeClr val="tx1"/>
                </a:solidFill>
                <a:effectLst/>
                <a:latin typeface="+mn-lt"/>
                <a:ea typeface="+mn-ea"/>
                <a:cs typeface="+mn-cs"/>
              </a:rPr>
              <a:t>和 </a:t>
            </a:r>
            <a:r>
              <a:rPr lang="en-US" altLang="zh-TW" sz="1200" b="0" i="0" kern="1200" dirty="0">
                <a:solidFill>
                  <a:schemeClr val="tx1"/>
                </a:solidFill>
                <a:effectLst/>
                <a:latin typeface="+mn-lt"/>
                <a:ea typeface="+mn-ea"/>
                <a:cs typeface="+mn-cs"/>
              </a:rPr>
              <a:t>"sadness"</a:t>
            </a:r>
            <a:r>
              <a:rPr lang="zh-TW" altLang="en-US" sz="1200" b="0" i="0" kern="1200" dirty="0">
                <a:solidFill>
                  <a:schemeClr val="tx1"/>
                </a:solidFill>
                <a:effectLst/>
                <a:latin typeface="+mn-lt"/>
                <a:ea typeface="+mn-ea"/>
                <a:cs typeface="+mn-cs"/>
              </a:rPr>
              <a:t>。</a:t>
            </a:r>
          </a:p>
          <a:p>
            <a:pPr lvl="1"/>
            <a:r>
              <a:rPr lang="zh-TW" altLang="en-US" sz="1200" b="0" i="0" kern="1200" dirty="0">
                <a:solidFill>
                  <a:schemeClr val="tx1"/>
                </a:solidFill>
                <a:effectLst/>
                <a:latin typeface="+mn-lt"/>
                <a:ea typeface="+mn-ea"/>
                <a:cs typeface="+mn-cs"/>
              </a:rPr>
              <a:t>規則提取考慮了寂靜期，即使用者在觀察期內沒有活動，提供了對特定時間間隔的情感和情境方面的全面理解。</a:t>
            </a:r>
          </a:p>
          <a:p>
            <a:r>
              <a:rPr lang="en-US" altLang="zh-TW" sz="1200" b="1" i="0" kern="1200" dirty="0">
                <a:solidFill>
                  <a:schemeClr val="tx1"/>
                </a:solidFill>
                <a:effectLst/>
                <a:latin typeface="+mn-lt"/>
                <a:ea typeface="+mn-ea"/>
                <a:cs typeface="+mn-cs"/>
              </a:rPr>
              <a:t>TROAD </a:t>
            </a:r>
            <a:r>
              <a:rPr lang="zh-TW" altLang="en-US" sz="1200" b="1" i="0" kern="1200" dirty="0">
                <a:solidFill>
                  <a:schemeClr val="tx1"/>
                </a:solidFill>
                <a:effectLst/>
                <a:latin typeface="+mn-lt"/>
                <a:ea typeface="+mn-ea"/>
                <a:cs typeface="+mn-cs"/>
              </a:rPr>
              <a:t>的貢獻</a:t>
            </a:r>
            <a:r>
              <a:rPr lang="en-US" altLang="zh-TW" sz="1200" b="1" i="0" kern="1200" dirty="0">
                <a:solidFill>
                  <a:schemeClr val="tx1"/>
                </a:solidFill>
                <a:effectLst/>
                <a:latin typeface="+mn-lt"/>
                <a:ea typeface="+mn-ea"/>
                <a:cs typeface="+mn-cs"/>
              </a:rPr>
              <a:t>:</a:t>
            </a:r>
            <a:endParaRPr lang="zh-TW" altLang="en-US" sz="1200" b="0" i="0" kern="1200" dirty="0">
              <a:solidFill>
                <a:schemeClr val="tx1"/>
              </a:solidFill>
              <a:effectLst/>
              <a:latin typeface="+mn-lt"/>
              <a:ea typeface="+mn-ea"/>
              <a:cs typeface="+mn-cs"/>
            </a:endParaRPr>
          </a:p>
          <a:p>
            <a:pPr lvl="1"/>
            <a:r>
              <a:rPr lang="zh-TW" altLang="en-US" sz="1200" b="0" i="0" kern="1200" dirty="0">
                <a:solidFill>
                  <a:schemeClr val="tx1"/>
                </a:solidFill>
                <a:effectLst/>
                <a:latin typeface="+mn-lt"/>
                <a:ea typeface="+mn-ea"/>
                <a:cs typeface="+mn-cs"/>
              </a:rPr>
              <a:t>這個框架有助於評估情感行為，提供了情感和情境的見解，涵蓋了一個抑鬱社群。</a:t>
            </a:r>
          </a:p>
          <a:p>
            <a:pPr lvl="1"/>
            <a:r>
              <a:rPr lang="zh-TW" altLang="en-US" sz="1200" b="0" i="0" kern="1200" dirty="0">
                <a:solidFill>
                  <a:schemeClr val="tx1"/>
                </a:solidFill>
                <a:effectLst/>
                <a:latin typeface="+mn-lt"/>
                <a:ea typeface="+mn-ea"/>
                <a:cs typeface="+mn-cs"/>
              </a:rPr>
              <a:t>其靈活的數據離散化方法允許分析使用者的時間線作為時間序列，適應不規則的發文頻率。</a:t>
            </a:r>
          </a:p>
          <a:p>
            <a:pPr lvl="1"/>
            <a:r>
              <a:rPr lang="en-US" altLang="zh-TW" sz="1200" b="0" i="0" kern="1200" dirty="0">
                <a:solidFill>
                  <a:schemeClr val="tx1"/>
                </a:solidFill>
                <a:effectLst/>
                <a:latin typeface="+mn-lt"/>
                <a:ea typeface="+mn-ea"/>
                <a:cs typeface="+mn-cs"/>
              </a:rPr>
              <a:t>TROAD </a:t>
            </a:r>
            <a:r>
              <a:rPr lang="zh-TW" altLang="en-US" sz="1200" b="0" i="0" kern="1200" dirty="0">
                <a:solidFill>
                  <a:schemeClr val="tx1"/>
                </a:solidFill>
                <a:effectLst/>
                <a:latin typeface="+mn-lt"/>
                <a:ea typeface="+mn-ea"/>
                <a:cs typeface="+mn-cs"/>
              </a:rPr>
              <a:t>提供了一種發現描述患有抑鬱症使用者在社交網絡上行為的序列規則的方法。</a:t>
            </a:r>
          </a:p>
          <a:p>
            <a:r>
              <a:rPr lang="zh-TW" altLang="en-US" sz="1200" b="1" i="0" kern="1200" dirty="0">
                <a:solidFill>
                  <a:schemeClr val="tx1"/>
                </a:solidFill>
                <a:effectLst/>
                <a:latin typeface="+mn-lt"/>
                <a:ea typeface="+mn-ea"/>
                <a:cs typeface="+mn-cs"/>
              </a:rPr>
              <a:t>面臨的挑戰和未來工作</a:t>
            </a:r>
            <a:r>
              <a:rPr lang="en-US" altLang="zh-TW" sz="1200" b="1" i="0" kern="1200" dirty="0">
                <a:solidFill>
                  <a:schemeClr val="tx1"/>
                </a:solidFill>
                <a:effectLst/>
                <a:latin typeface="+mn-lt"/>
                <a:ea typeface="+mn-ea"/>
                <a:cs typeface="+mn-cs"/>
              </a:rPr>
              <a:t>:</a:t>
            </a:r>
            <a:endParaRPr lang="zh-TW" altLang="en-US" sz="1200" b="0" i="0" kern="1200" dirty="0">
              <a:solidFill>
                <a:schemeClr val="tx1"/>
              </a:solidFill>
              <a:effectLst/>
              <a:latin typeface="+mn-lt"/>
              <a:ea typeface="+mn-ea"/>
              <a:cs typeface="+mn-cs"/>
            </a:endParaRPr>
          </a:p>
          <a:p>
            <a:pPr lvl="1"/>
            <a:r>
              <a:rPr lang="zh-TW" altLang="en-US" sz="1200" b="0" i="0" kern="1200" dirty="0">
                <a:solidFill>
                  <a:schemeClr val="tx1"/>
                </a:solidFill>
                <a:effectLst/>
                <a:latin typeface="+mn-lt"/>
                <a:ea typeface="+mn-ea"/>
                <a:cs typeface="+mn-cs"/>
              </a:rPr>
              <a:t>挑戰包括缺乏涉及時間方面的數據庫，因此從 </a:t>
            </a:r>
            <a:r>
              <a:rPr lang="en-US" altLang="zh-TW" sz="1200" b="0" i="0" kern="1200" dirty="0">
                <a:solidFill>
                  <a:schemeClr val="tx1"/>
                </a:solidFill>
                <a:effectLst/>
                <a:latin typeface="+mn-lt"/>
                <a:ea typeface="+mn-ea"/>
                <a:cs typeface="+mn-cs"/>
              </a:rPr>
              <a:t>Reddit </a:t>
            </a:r>
            <a:r>
              <a:rPr lang="zh-TW" altLang="en-US" sz="1200" b="0" i="0" kern="1200" dirty="0">
                <a:solidFill>
                  <a:schemeClr val="tx1"/>
                </a:solidFill>
                <a:effectLst/>
                <a:latin typeface="+mn-lt"/>
                <a:ea typeface="+mn-ea"/>
                <a:cs typeface="+mn-cs"/>
              </a:rPr>
              <a:t>收集數據，因其主題性社群和較不受限制的 </a:t>
            </a:r>
            <a:r>
              <a:rPr lang="en-US" altLang="zh-TW" sz="1200" b="0" i="0" kern="1200" dirty="0">
                <a:solidFill>
                  <a:schemeClr val="tx1"/>
                </a:solidFill>
                <a:effectLst/>
                <a:latin typeface="+mn-lt"/>
                <a:ea typeface="+mn-ea"/>
                <a:cs typeface="+mn-cs"/>
              </a:rPr>
              <a:t>API </a:t>
            </a:r>
            <a:r>
              <a:rPr lang="zh-TW" altLang="en-US" sz="1200" b="0" i="0" kern="1200" dirty="0">
                <a:solidFill>
                  <a:schemeClr val="tx1"/>
                </a:solidFill>
                <a:effectLst/>
                <a:latin typeface="+mn-lt"/>
                <a:ea typeface="+mn-ea"/>
                <a:cs typeface="+mn-cs"/>
              </a:rPr>
              <a:t>政策而受到重視。</a:t>
            </a:r>
          </a:p>
          <a:p>
            <a:pPr lvl="1"/>
            <a:r>
              <a:rPr lang="zh-TW" altLang="en-US" sz="1200" b="0" i="0" kern="1200" dirty="0">
                <a:solidFill>
                  <a:schemeClr val="tx1"/>
                </a:solidFill>
                <a:effectLst/>
                <a:latin typeface="+mn-lt"/>
                <a:ea typeface="+mn-ea"/>
                <a:cs typeface="+mn-cs"/>
              </a:rPr>
              <a:t>可視化方面的挑戰源於大量發現的模式，建議使用 </a:t>
            </a:r>
            <a:r>
              <a:rPr lang="en-US" altLang="zh-TW" sz="1200" b="0" i="0" kern="1200" dirty="0">
                <a:solidFill>
                  <a:schemeClr val="tx1"/>
                </a:solidFill>
                <a:effectLst/>
                <a:latin typeface="+mn-lt"/>
                <a:ea typeface="+mn-ea"/>
                <a:cs typeface="+mn-cs"/>
              </a:rPr>
              <a:t>Sankey Diagram </a:t>
            </a:r>
            <a:r>
              <a:rPr lang="zh-TW" altLang="en-US" sz="1200" b="0" i="0" kern="1200" dirty="0">
                <a:solidFill>
                  <a:schemeClr val="tx1"/>
                </a:solidFill>
                <a:effectLst/>
                <a:latin typeface="+mn-lt"/>
                <a:ea typeface="+mn-ea"/>
                <a:cs typeface="+mn-cs"/>
              </a:rPr>
              <a:t>等工具以提高理解。</a:t>
            </a:r>
          </a:p>
          <a:p>
            <a:pPr lvl="1"/>
            <a:r>
              <a:rPr lang="zh-TW" altLang="en-US" sz="1200" b="0" i="0" kern="1200" dirty="0">
                <a:solidFill>
                  <a:schemeClr val="tx1"/>
                </a:solidFill>
                <a:effectLst/>
                <a:latin typeface="+mn-lt"/>
                <a:ea typeface="+mn-ea"/>
                <a:cs typeface="+mn-cs"/>
              </a:rPr>
              <a:t>為應對某些間隔內使用者未發文的情況，研究在建模中考慮了 </a:t>
            </a:r>
            <a:r>
              <a:rPr lang="en-US" altLang="zh-TW" sz="1200" b="0" i="0" kern="1200" dirty="0">
                <a:solidFill>
                  <a:schemeClr val="tx1"/>
                </a:solidFill>
                <a:effectLst/>
                <a:latin typeface="+mn-lt"/>
                <a:ea typeface="+mn-ea"/>
                <a:cs typeface="+mn-cs"/>
              </a:rPr>
              <a:t>"</a:t>
            </a:r>
            <a:r>
              <a:rPr lang="zh-TW" altLang="en-US" sz="1200" b="0" i="0" kern="1200" dirty="0">
                <a:solidFill>
                  <a:schemeClr val="tx1"/>
                </a:solidFill>
                <a:effectLst/>
                <a:latin typeface="+mn-lt"/>
                <a:ea typeface="+mn-ea"/>
                <a:cs typeface="+mn-cs"/>
              </a:rPr>
              <a:t>寂靜</a:t>
            </a:r>
            <a:r>
              <a:rPr lang="en-US" altLang="zh-TW" sz="1200" b="0" i="0" kern="1200" dirty="0">
                <a:solidFill>
                  <a:schemeClr val="tx1"/>
                </a:solidFill>
                <a:effectLst/>
                <a:latin typeface="+mn-lt"/>
                <a:ea typeface="+mn-ea"/>
                <a:cs typeface="+mn-cs"/>
              </a:rPr>
              <a:t>" </a:t>
            </a:r>
            <a:r>
              <a:rPr lang="zh-TW" altLang="en-US" sz="1200" b="0" i="0" kern="1200" dirty="0">
                <a:solidFill>
                  <a:schemeClr val="tx1"/>
                </a:solidFill>
                <a:effectLst/>
                <a:latin typeface="+mn-lt"/>
                <a:ea typeface="+mn-ea"/>
                <a:cs typeface="+mn-cs"/>
              </a:rPr>
              <a:t>視窗，以避免影響規則發現。</a:t>
            </a:r>
          </a:p>
          <a:p>
            <a:r>
              <a:rPr lang="zh-TW" altLang="en-US" sz="1200" b="1" i="0" kern="1200" dirty="0">
                <a:solidFill>
                  <a:schemeClr val="tx1"/>
                </a:solidFill>
                <a:effectLst/>
                <a:latin typeface="+mn-lt"/>
                <a:ea typeface="+mn-ea"/>
                <a:cs typeface="+mn-cs"/>
              </a:rPr>
              <a:t>未來方向</a:t>
            </a:r>
            <a:r>
              <a:rPr lang="en-US" altLang="zh-TW" sz="1200" b="1" i="0" kern="1200" dirty="0">
                <a:solidFill>
                  <a:schemeClr val="tx1"/>
                </a:solidFill>
                <a:effectLst/>
                <a:latin typeface="+mn-lt"/>
                <a:ea typeface="+mn-ea"/>
                <a:cs typeface="+mn-cs"/>
              </a:rPr>
              <a:t>:</a:t>
            </a:r>
            <a:endParaRPr lang="zh-TW" altLang="en-US" sz="1200" b="0" i="0" kern="1200" dirty="0">
              <a:solidFill>
                <a:schemeClr val="tx1"/>
              </a:solidFill>
              <a:effectLst/>
              <a:latin typeface="+mn-lt"/>
              <a:ea typeface="+mn-ea"/>
              <a:cs typeface="+mn-cs"/>
            </a:endParaRPr>
          </a:p>
          <a:p>
            <a:pPr lvl="1"/>
            <a:r>
              <a:rPr lang="zh-TW" altLang="en-US" sz="1200" b="0" i="0" kern="1200" dirty="0">
                <a:solidFill>
                  <a:schemeClr val="tx1"/>
                </a:solidFill>
                <a:effectLst/>
                <a:latin typeface="+mn-lt"/>
                <a:ea typeface="+mn-ea"/>
                <a:cs typeface="+mn-cs"/>
              </a:rPr>
              <a:t>未來工作包括使用發現的規則進行推論，以進行網頁或移動平台上的實驗，以觀察行為變化並評估治療的效果。在此情況下，應用將同步使用者的活動，並允許其治療師觀察隨時間變化的行為。通過從公共社交媒體中監控使用者，應用將提取指標，有助於專家評估當前治療的效果，甚至協助調整治療方法。同樣，也可以實現一個通用的公共解決方案，考慮到主要社交網絡不允許註冊執行情感分析的官方應用程式。如果系統自動感知到任何抑鬱模式，它會觸發警告，以便心理健康專家可以與使用者聯繫進行干預。</a:t>
            </a:r>
          </a:p>
          <a:p>
            <a:pPr lvl="1"/>
            <a:r>
              <a:rPr lang="zh-TW" altLang="en-US" sz="1200" b="0" i="0" kern="1200" dirty="0">
                <a:solidFill>
                  <a:schemeClr val="tx1"/>
                </a:solidFill>
                <a:effectLst/>
                <a:latin typeface="+mn-lt"/>
                <a:ea typeface="+mn-ea"/>
                <a:cs typeface="+mn-cs"/>
              </a:rPr>
              <a:t>探索該框架用於分析其他心理健康障礙的可能性，如焦慮、精神分裂症、躁鬱症等。</a:t>
            </a:r>
          </a:p>
          <a:p>
            <a:pPr lvl="1"/>
            <a:r>
              <a:rPr lang="zh-TW" altLang="en-US" sz="1200" b="0" i="0" kern="1200" dirty="0">
                <a:solidFill>
                  <a:schemeClr val="tx1"/>
                </a:solidFill>
                <a:effectLst/>
                <a:latin typeface="+mn-lt"/>
                <a:ea typeface="+mn-ea"/>
                <a:cs typeface="+mn-cs"/>
              </a:rPr>
              <a:t>適應 </a:t>
            </a:r>
            <a:r>
              <a:rPr lang="en-US" altLang="zh-TW" sz="1200" b="0" i="0" kern="1200" dirty="0">
                <a:solidFill>
                  <a:schemeClr val="tx1"/>
                </a:solidFill>
                <a:effectLst/>
                <a:latin typeface="+mn-lt"/>
                <a:ea typeface="+mn-ea"/>
                <a:cs typeface="+mn-cs"/>
              </a:rPr>
              <a:t>TROAD </a:t>
            </a:r>
            <a:r>
              <a:rPr lang="zh-TW" altLang="en-US" sz="1200" b="0" i="0" kern="1200" dirty="0">
                <a:solidFill>
                  <a:schemeClr val="tx1"/>
                </a:solidFill>
                <a:effectLst/>
                <a:latin typeface="+mn-lt"/>
                <a:ea typeface="+mn-ea"/>
                <a:cs typeface="+mn-cs"/>
              </a:rPr>
              <a:t>以在新環境和技術中工作，以發現室內監測和移動設備的抑鬱行為模式，以追踪室內和室外的行為。</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12</a:t>
            </a:fld>
            <a:endParaRPr lang="zh-TW" altLang="en-US"/>
          </a:p>
        </p:txBody>
      </p:sp>
    </p:spTree>
    <p:extLst>
      <p:ext uri="{BB962C8B-B14F-4D97-AF65-F5344CB8AC3E}">
        <p14:creationId xmlns:p14="http://schemas.microsoft.com/office/powerpoint/2010/main" val="42065915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TW" dirty="0"/>
              <a:t>Combine social network (behavior A-&gt;B)</a:t>
            </a:r>
          </a:p>
          <a:p>
            <a:pPr lvl="1"/>
            <a:r>
              <a:rPr lang="zh-TW" altLang="en-US" dirty="0"/>
              <a:t>結合上課所學 分析憂鬱症的朋友們會不會也有類似問題</a:t>
            </a:r>
            <a:endParaRPr lang="en-US" altLang="zh-TW" dirty="0"/>
          </a:p>
          <a:p>
            <a:pPr lvl="1"/>
            <a:r>
              <a:rPr lang="zh-TW" altLang="en-US" dirty="0"/>
              <a:t>解決相關辦法</a:t>
            </a:r>
            <a:endParaRPr lang="en-US" altLang="zh-TW" dirty="0"/>
          </a:p>
          <a:p>
            <a:r>
              <a:rPr lang="en-US" altLang="zh-TW" dirty="0"/>
              <a:t>Combine </a:t>
            </a:r>
            <a:r>
              <a:rPr lang="zh-TW" altLang="en-US" dirty="0"/>
              <a:t>賽局</a:t>
            </a:r>
            <a:endParaRPr lang="en-US" altLang="zh-TW" dirty="0"/>
          </a:p>
          <a:p>
            <a:r>
              <a:rPr lang="zh-TW" altLang="en-US" dirty="0"/>
              <a:t>參考模型設計</a:t>
            </a:r>
            <a:endParaRPr lang="en-US" altLang="zh-TW" dirty="0"/>
          </a:p>
          <a:p>
            <a:r>
              <a:rPr lang="zh-TW" altLang="en-US" dirty="0"/>
              <a:t>找一個新主題來研究</a:t>
            </a:r>
            <a:endParaRPr lang="en-US" altLang="zh-TW" dirty="0"/>
          </a:p>
          <a:p>
            <a:r>
              <a:rPr lang="zh-TW" altLang="en-US" dirty="0"/>
              <a:t>分析完情緒後</a:t>
            </a:r>
            <a:r>
              <a:rPr lang="en-US" altLang="zh-TW" dirty="0"/>
              <a:t>-&gt;</a:t>
            </a:r>
            <a:r>
              <a:rPr lang="zh-TW" altLang="en-US" dirty="0"/>
              <a:t>可以推測這些人的下一步</a:t>
            </a:r>
            <a:r>
              <a:rPr lang="en-US" altLang="zh-TW" dirty="0"/>
              <a:t>(</a:t>
            </a:r>
            <a:r>
              <a:rPr lang="zh-TW" altLang="en-US" dirty="0"/>
              <a:t>延伸到病情嚴重程度</a:t>
            </a:r>
            <a:r>
              <a:rPr lang="en-US" altLang="zh-TW" dirty="0"/>
              <a:t>..</a:t>
            </a:r>
          </a:p>
          <a:p>
            <a:r>
              <a:rPr lang="zh-TW" altLang="en-US" dirty="0"/>
              <a:t>消費行為</a:t>
            </a:r>
            <a:r>
              <a:rPr lang="en-US" altLang="zh-TW" dirty="0"/>
              <a:t>…</a:t>
            </a:r>
            <a:r>
              <a:rPr lang="zh-TW" altLang="en-US" dirty="0"/>
              <a:t>判斷能力等等</a:t>
            </a:r>
          </a:p>
          <a:p>
            <a:endParaRPr lang="zh-TW" altLang="en-US" dirty="0"/>
          </a:p>
        </p:txBody>
      </p:sp>
      <p:sp>
        <p:nvSpPr>
          <p:cNvPr id="4" name="投影片編號版面配置區 3"/>
          <p:cNvSpPr>
            <a:spLocks noGrp="1"/>
          </p:cNvSpPr>
          <p:nvPr>
            <p:ph type="sldNum" sz="quarter" idx="5"/>
          </p:nvPr>
        </p:nvSpPr>
        <p:spPr/>
        <p:txBody>
          <a:bodyPr/>
          <a:lstStyle/>
          <a:p>
            <a:fld id="{CB784496-AB75-466D-A82C-4D33571DDFBC}" type="slidenum">
              <a:rPr lang="zh-TW" altLang="en-US" smtClean="0"/>
              <a:t>13</a:t>
            </a:fld>
            <a:endParaRPr lang="zh-TW" altLang="en-US"/>
          </a:p>
        </p:txBody>
      </p:sp>
    </p:spTree>
    <p:extLst>
      <p:ext uri="{BB962C8B-B14F-4D97-AF65-F5344CB8AC3E}">
        <p14:creationId xmlns:p14="http://schemas.microsoft.com/office/powerpoint/2010/main" val="29641624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66EAD13-B03D-4D7E-9B5C-2666B74F5F03}"/>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35B31642-AF02-4064-8F79-EFDFBECEFA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157551FC-766C-4CBE-AAAC-5A4835A9814D}"/>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5" name="頁尾版面配置區 4">
            <a:extLst>
              <a:ext uri="{FF2B5EF4-FFF2-40B4-BE49-F238E27FC236}">
                <a16:creationId xmlns:a16="http://schemas.microsoft.com/office/drawing/2014/main" id="{3F34FA65-8290-48B8-9E89-A0E60BE79B04}"/>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B8796DC6-DADF-4856-8032-5A24A5C2B85B}"/>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2814481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0A0B9F-8D19-40A4-84E7-13C19234DC6F}"/>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33D8B3E0-E002-40BF-B1BA-D4B2DC185275}"/>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A2BECF7-6867-4056-829E-991D9EC8136C}"/>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5" name="頁尾版面配置區 4">
            <a:extLst>
              <a:ext uri="{FF2B5EF4-FFF2-40B4-BE49-F238E27FC236}">
                <a16:creationId xmlns:a16="http://schemas.microsoft.com/office/drawing/2014/main" id="{D76EBF91-6B95-4A4C-8E97-FDFE94B674C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D2719648-3DED-4E5F-A152-1B9A26FE4240}"/>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3783671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551215F-E229-4B05-A290-BF6775FF7E1D}"/>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678243B4-511B-4CA9-9656-FDF961142C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77EE91C9-6969-4967-85DD-0F53214927E5}"/>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5" name="頁尾版面配置區 4">
            <a:extLst>
              <a:ext uri="{FF2B5EF4-FFF2-40B4-BE49-F238E27FC236}">
                <a16:creationId xmlns:a16="http://schemas.microsoft.com/office/drawing/2014/main" id="{4E2C7132-28A2-49AF-9E91-B4B9F3F4C7F9}"/>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F4C87A1D-0637-4F8C-B20C-59EEE0609E74}"/>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2377244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B6CD1E6-7C23-4CC6-80F5-252E50C264F3}"/>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6EC94AB4-04B8-40A4-827B-165B2563D8D6}"/>
              </a:ext>
            </a:extLst>
          </p:cNvPr>
          <p:cNvSpPr>
            <a:spLocks noGrp="1"/>
          </p:cNvSpPr>
          <p:nvPr>
            <p:ph sz="half" idx="1"/>
          </p:nvPr>
        </p:nvSpPr>
        <p:spPr>
          <a:xfrm>
            <a:off x="838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C52E56E9-4643-4323-B54B-B4B95D9CBC12}"/>
              </a:ext>
            </a:extLst>
          </p:cNvPr>
          <p:cNvSpPr>
            <a:spLocks noGrp="1"/>
          </p:cNvSpPr>
          <p:nvPr>
            <p:ph sz="half" idx="2"/>
          </p:nvPr>
        </p:nvSpPr>
        <p:spPr>
          <a:xfrm>
            <a:off x="6172200" y="1825625"/>
            <a:ext cx="51816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A548048B-A9EB-4DF7-B15C-6A91BE0AEF07}"/>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6" name="頁尾版面配置區 5">
            <a:extLst>
              <a:ext uri="{FF2B5EF4-FFF2-40B4-BE49-F238E27FC236}">
                <a16:creationId xmlns:a16="http://schemas.microsoft.com/office/drawing/2014/main" id="{E46E1234-C6F2-4984-AF39-5DA52526B933}"/>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69F5C0BE-9804-45C3-9C8A-015297F8156C}"/>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2255680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7F38DD8-4F5C-4AA1-A2E6-DFA9FACF79C7}"/>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801D36F8-8F6C-4E2E-8DB0-D6174A0D31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5C409C9D-8434-40E4-8EB1-75320418325E}"/>
              </a:ext>
            </a:extLst>
          </p:cNvPr>
          <p:cNvSpPr>
            <a:spLocks noGrp="1"/>
          </p:cNvSpPr>
          <p:nvPr>
            <p:ph sz="half" idx="2"/>
          </p:nvPr>
        </p:nvSpPr>
        <p:spPr>
          <a:xfrm>
            <a:off x="839788" y="2505075"/>
            <a:ext cx="5157787"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6713D5E0-4502-4ECD-BADC-9C984536F7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B6AC1755-0F91-4D78-A148-9BE16240A3A9}"/>
              </a:ext>
            </a:extLst>
          </p:cNvPr>
          <p:cNvSpPr>
            <a:spLocks noGrp="1"/>
          </p:cNvSpPr>
          <p:nvPr>
            <p:ph sz="quarter" idx="4"/>
          </p:nvPr>
        </p:nvSpPr>
        <p:spPr>
          <a:xfrm>
            <a:off x="6172200" y="2505075"/>
            <a:ext cx="5183188"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AFBFB5FA-A716-4EE6-AC2F-DB2AEDB4FC19}"/>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8" name="頁尾版面配置區 7">
            <a:extLst>
              <a:ext uri="{FF2B5EF4-FFF2-40B4-BE49-F238E27FC236}">
                <a16:creationId xmlns:a16="http://schemas.microsoft.com/office/drawing/2014/main" id="{4E8BDF44-AEE1-47BA-91DD-09B90264C1EE}"/>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089A25AD-C3BE-4F06-9DEB-DB44BB90C361}"/>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3205058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BBD1054-0241-43F8-A03E-3B12768D1C52}"/>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F9CF1B3E-1CB0-4DB0-8ED1-C5F329FA2B2C}"/>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4" name="頁尾版面配置區 3">
            <a:extLst>
              <a:ext uri="{FF2B5EF4-FFF2-40B4-BE49-F238E27FC236}">
                <a16:creationId xmlns:a16="http://schemas.microsoft.com/office/drawing/2014/main" id="{2A163598-D17A-4C48-A0AB-705088AD8DFD}"/>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6E17E609-52FF-421E-A80A-8224EBFC9859}"/>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1433684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16006540-A0E0-4B17-B216-7BB2466B7042}"/>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3" name="頁尾版面配置區 2">
            <a:extLst>
              <a:ext uri="{FF2B5EF4-FFF2-40B4-BE49-F238E27FC236}">
                <a16:creationId xmlns:a16="http://schemas.microsoft.com/office/drawing/2014/main" id="{6D33C7A9-F1C7-4DAC-8460-7482048BBEEE}"/>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CA6D3B43-3D4E-4C97-8D13-6EA790CAC8C8}"/>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29675303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CD58E58-9E78-4E5C-AE1C-7AE4AB2F78A2}"/>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674BEC11-9267-4CDA-AFD4-8BD90C11ABC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57EC7424-96C6-43B2-9BEA-28F93EE679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6E05484A-C95D-4630-B96F-5E5F2A919C98}"/>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6" name="頁尾版面配置區 5">
            <a:extLst>
              <a:ext uri="{FF2B5EF4-FFF2-40B4-BE49-F238E27FC236}">
                <a16:creationId xmlns:a16="http://schemas.microsoft.com/office/drawing/2014/main" id="{6470576D-D750-466C-A476-313697456CCA}"/>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826E6289-0BD2-48E1-8336-D714D0EE018E}"/>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609185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0A58316-255E-49C3-AEDF-341DFF668D73}"/>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D8376932-1C31-47DA-9FDD-4A48733234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484D300C-59D3-475A-8FB8-87117EE583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編輯母片文字樣式</a:t>
            </a:r>
          </a:p>
        </p:txBody>
      </p:sp>
      <p:sp>
        <p:nvSpPr>
          <p:cNvPr id="5" name="日期版面配置區 4">
            <a:extLst>
              <a:ext uri="{FF2B5EF4-FFF2-40B4-BE49-F238E27FC236}">
                <a16:creationId xmlns:a16="http://schemas.microsoft.com/office/drawing/2014/main" id="{29B1DED1-1E6F-4676-9F2D-BEEE1BF1C193}"/>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6" name="頁尾版面配置區 5">
            <a:extLst>
              <a:ext uri="{FF2B5EF4-FFF2-40B4-BE49-F238E27FC236}">
                <a16:creationId xmlns:a16="http://schemas.microsoft.com/office/drawing/2014/main" id="{E6718F0C-29EA-49E7-AB86-3C17D44DD034}"/>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4AD823E6-1999-4485-99D8-D5732CB99DCF}"/>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2492913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5686BBF-B6C6-4560-B1E8-E0038FB7B19C}"/>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DBB22485-40EF-4FED-A4BA-27DA1D3D939D}"/>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72B030E-406C-4F37-81AE-CC03CC0781E0}"/>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5" name="頁尾版面配置區 4">
            <a:extLst>
              <a:ext uri="{FF2B5EF4-FFF2-40B4-BE49-F238E27FC236}">
                <a16:creationId xmlns:a16="http://schemas.microsoft.com/office/drawing/2014/main" id="{05B11180-1D60-4CCA-A785-9C8C608CAE97}"/>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673A31AC-244F-428D-80E6-E604F9E58EB4}"/>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9024722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0153992B-8EE3-4599-9667-A713CEBC70D7}"/>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CBC87AED-D6B5-463B-84DD-FE08D0B35380}"/>
              </a:ext>
            </a:extLst>
          </p:cNvPr>
          <p:cNvSpPr>
            <a:spLocks noGrp="1"/>
          </p:cNvSpPr>
          <p:nvPr>
            <p:ph type="body" orient="vert" idx="1"/>
          </p:nvPr>
        </p:nvSpPr>
        <p:spPr>
          <a:xfrm>
            <a:off x="838200" y="365125"/>
            <a:ext cx="7734300"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42A9E6B0-410F-4D71-82AA-5300EFD14C23}"/>
              </a:ext>
            </a:extLst>
          </p:cNvPr>
          <p:cNvSpPr>
            <a:spLocks noGrp="1"/>
          </p:cNvSpPr>
          <p:nvPr>
            <p:ph type="dt" sz="half" idx="10"/>
          </p:nvPr>
        </p:nvSpPr>
        <p:spPr/>
        <p:txBody>
          <a:bodyPr/>
          <a:lstStyle/>
          <a:p>
            <a:fld id="{2A0F2F0D-EABF-4A0A-A55C-4AF506C69A7E}" type="datetimeFigureOut">
              <a:rPr lang="zh-TW" altLang="en-US" smtClean="0"/>
              <a:t>2024/1/8</a:t>
            </a:fld>
            <a:endParaRPr lang="zh-TW" altLang="en-US"/>
          </a:p>
        </p:txBody>
      </p:sp>
      <p:sp>
        <p:nvSpPr>
          <p:cNvPr id="5" name="頁尾版面配置區 4">
            <a:extLst>
              <a:ext uri="{FF2B5EF4-FFF2-40B4-BE49-F238E27FC236}">
                <a16:creationId xmlns:a16="http://schemas.microsoft.com/office/drawing/2014/main" id="{86844CBA-4B7B-492A-A4D2-496DB324F2BC}"/>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A53C0784-7D3C-4F02-AE65-A2D10252FF9C}"/>
              </a:ext>
            </a:extLst>
          </p:cNvPr>
          <p:cNvSpPr>
            <a:spLocks noGrp="1"/>
          </p:cNvSpPr>
          <p:nvPr>
            <p:ph type="sldNum" sz="quarter" idx="12"/>
          </p:nvPr>
        </p:nvSpPr>
        <p:spPr/>
        <p:txBody>
          <a:body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842676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1883DD8C-29B7-4505-B963-6207CBF92E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3AB71580-5421-4D4D-82FC-7B67CC24DA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0E22168-3312-4C4D-A2C7-EED5F9CA69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F2F0D-EABF-4A0A-A55C-4AF506C69A7E}" type="datetimeFigureOut">
              <a:rPr lang="zh-TW" altLang="en-US" smtClean="0"/>
              <a:t>2024/1/8</a:t>
            </a:fld>
            <a:endParaRPr lang="zh-TW" altLang="en-US"/>
          </a:p>
        </p:txBody>
      </p:sp>
      <p:sp>
        <p:nvSpPr>
          <p:cNvPr id="5" name="頁尾版面配置區 4">
            <a:extLst>
              <a:ext uri="{FF2B5EF4-FFF2-40B4-BE49-F238E27FC236}">
                <a16:creationId xmlns:a16="http://schemas.microsoft.com/office/drawing/2014/main" id="{58F788F0-636F-4C19-8A15-050FD5EF49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E931F3C8-DD70-4FB4-8C70-58A810F67A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9CFC87-656C-4542-9AC3-259C55B54264}" type="slidenum">
              <a:rPr lang="zh-TW" altLang="en-US" smtClean="0"/>
              <a:t>‹#›</a:t>
            </a:fld>
            <a:endParaRPr lang="zh-TW" altLang="en-US"/>
          </a:p>
        </p:txBody>
      </p:sp>
    </p:spTree>
    <p:extLst>
      <p:ext uri="{BB962C8B-B14F-4D97-AF65-F5344CB8AC3E}">
        <p14:creationId xmlns:p14="http://schemas.microsoft.com/office/powerpoint/2010/main" val="31117121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54FC5E4-63D4-4F58-82C2-E91128D64CE9}"/>
              </a:ext>
            </a:extLst>
          </p:cNvPr>
          <p:cNvSpPr>
            <a:spLocks noGrp="1"/>
          </p:cNvSpPr>
          <p:nvPr>
            <p:ph type="ctrTitle"/>
          </p:nvPr>
        </p:nvSpPr>
        <p:spPr>
          <a:xfrm>
            <a:off x="1524000" y="2358434"/>
            <a:ext cx="9144000" cy="2387600"/>
          </a:xfrm>
        </p:spPr>
        <p:txBody>
          <a:bodyPr>
            <a:normAutofit/>
          </a:bodyPr>
          <a:lstStyle/>
          <a:p>
            <a:r>
              <a:rPr lang="en-US" altLang="zh-TW" sz="4400" dirty="0"/>
              <a:t>Tracing the Emotional Roadmap of Depressive Users on Social Media Through Sequential Pattern Mining</a:t>
            </a:r>
            <a:endParaRPr lang="zh-TW" altLang="en-US" sz="4400" dirty="0"/>
          </a:p>
        </p:txBody>
      </p:sp>
    </p:spTree>
    <p:extLst>
      <p:ext uri="{BB962C8B-B14F-4D97-AF65-F5344CB8AC3E}">
        <p14:creationId xmlns:p14="http://schemas.microsoft.com/office/powerpoint/2010/main" val="752979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03C2E1-508C-446F-B289-4B56193AE881}"/>
              </a:ext>
            </a:extLst>
          </p:cNvPr>
          <p:cNvSpPr>
            <a:spLocks noGrp="1"/>
          </p:cNvSpPr>
          <p:nvPr>
            <p:ph type="title"/>
          </p:nvPr>
        </p:nvSpPr>
        <p:spPr/>
        <p:txBody>
          <a:bodyPr/>
          <a:lstStyle/>
          <a:p>
            <a:r>
              <a:rPr lang="en-US" altLang="zh-TW" dirty="0" err="1"/>
              <a:t>Introdution</a:t>
            </a:r>
            <a:endParaRPr lang="zh-TW" altLang="en-US" dirty="0"/>
          </a:p>
        </p:txBody>
      </p:sp>
      <p:sp>
        <p:nvSpPr>
          <p:cNvPr id="3" name="內容版面配置區 2">
            <a:extLst>
              <a:ext uri="{FF2B5EF4-FFF2-40B4-BE49-F238E27FC236}">
                <a16:creationId xmlns:a16="http://schemas.microsoft.com/office/drawing/2014/main" id="{431D39F3-8F66-4513-B4AE-D28AA1B4DA64}"/>
              </a:ext>
            </a:extLst>
          </p:cNvPr>
          <p:cNvSpPr>
            <a:spLocks noGrp="1"/>
          </p:cNvSpPr>
          <p:nvPr>
            <p:ph idx="1"/>
          </p:nvPr>
        </p:nvSpPr>
        <p:spPr/>
        <p:txBody>
          <a:bodyPr>
            <a:normAutofit/>
          </a:bodyPr>
          <a:lstStyle/>
          <a:p>
            <a:r>
              <a:rPr lang="en-US" altLang="zh-TW" sz="3200" dirty="0"/>
              <a:t>Main contributions of TROAD</a:t>
            </a:r>
          </a:p>
          <a:p>
            <a:pPr lvl="1"/>
            <a:r>
              <a:rPr lang="en-US" altLang="zh-TW" sz="3200" dirty="0"/>
              <a:t>Emotional Behavior Assessment</a:t>
            </a:r>
          </a:p>
          <a:p>
            <a:pPr lvl="1"/>
            <a:r>
              <a:rPr lang="en-US" altLang="zh-TW" sz="3200" dirty="0"/>
              <a:t>Flexible Data Analysis</a:t>
            </a:r>
          </a:p>
          <a:p>
            <a:pPr lvl="1"/>
            <a:r>
              <a:rPr lang="en-US" altLang="zh-TW" sz="3200" dirty="0"/>
              <a:t>Sequential Rule Discovery</a:t>
            </a:r>
            <a:endParaRPr lang="en-US" altLang="zh-TW" sz="32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13655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B4F1C27-A343-45EA-BD6A-17FB6C7313A3}"/>
              </a:ext>
            </a:extLst>
          </p:cNvPr>
          <p:cNvSpPr>
            <a:spLocks noGrp="1"/>
          </p:cNvSpPr>
          <p:nvPr>
            <p:ph type="title"/>
          </p:nvPr>
        </p:nvSpPr>
        <p:spPr/>
        <p:txBody>
          <a:bodyPr/>
          <a:lstStyle/>
          <a:p>
            <a:r>
              <a:rPr lang="en-US" altLang="zh-TW" dirty="0"/>
              <a:t>Related works</a:t>
            </a:r>
            <a:endParaRPr lang="zh-TW" altLang="en-US" dirty="0"/>
          </a:p>
        </p:txBody>
      </p:sp>
      <p:pic>
        <p:nvPicPr>
          <p:cNvPr id="1026" name="Picture 2" descr="https://ieeexplore.ieee.org/mediastore_new/IEEE/content/media/6287639/9312710/9477614/talia.t1-3095759-large.gif">
            <a:extLst>
              <a:ext uri="{FF2B5EF4-FFF2-40B4-BE49-F238E27FC236}">
                <a16:creationId xmlns:a16="http://schemas.microsoft.com/office/drawing/2014/main" id="{3CB0DF85-BA99-43BE-A1FD-34E0D005BB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199" y="2617786"/>
            <a:ext cx="11297107" cy="26228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2922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B8B7845-FF87-4B98-91E1-BCA61E32068F}"/>
              </a:ext>
            </a:extLst>
          </p:cNvPr>
          <p:cNvSpPr>
            <a:spLocks noGrp="1"/>
          </p:cNvSpPr>
          <p:nvPr>
            <p:ph type="title"/>
          </p:nvPr>
        </p:nvSpPr>
        <p:spPr/>
        <p:txBody>
          <a:bodyPr/>
          <a:lstStyle/>
          <a:p>
            <a:r>
              <a:rPr lang="en-US" altLang="zh-TW" dirty="0"/>
              <a:t>Data Collection and Filtering</a:t>
            </a:r>
          </a:p>
        </p:txBody>
      </p:sp>
      <p:pic>
        <p:nvPicPr>
          <p:cNvPr id="2050" name="Picture 2" descr="FIGURE 1. - Steps to collect, organize, and filter user data from Reddit.">
            <a:extLst>
              <a:ext uri="{FF2B5EF4-FFF2-40B4-BE49-F238E27FC236}">
                <a16:creationId xmlns:a16="http://schemas.microsoft.com/office/drawing/2014/main" id="{3349F602-A8EC-435A-9A19-19BC58DB13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0785" y="1690688"/>
            <a:ext cx="523875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1929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0A01EBD-2B91-4F28-BBD1-EC2A6BBE69CE}"/>
              </a:ext>
            </a:extLst>
          </p:cNvPr>
          <p:cNvSpPr>
            <a:spLocks noGrp="1"/>
          </p:cNvSpPr>
          <p:nvPr>
            <p:ph type="title"/>
          </p:nvPr>
        </p:nvSpPr>
        <p:spPr/>
        <p:txBody>
          <a:bodyPr/>
          <a:lstStyle/>
          <a:p>
            <a:r>
              <a:rPr lang="en-US" altLang="zh-TW" dirty="0"/>
              <a:t>TROAD Framework</a:t>
            </a:r>
            <a:endParaRPr lang="zh-TW" altLang="en-US" dirty="0"/>
          </a:p>
        </p:txBody>
      </p:sp>
      <p:pic>
        <p:nvPicPr>
          <p:cNvPr id="5" name="圖片 4">
            <a:extLst>
              <a:ext uri="{FF2B5EF4-FFF2-40B4-BE49-F238E27FC236}">
                <a16:creationId xmlns:a16="http://schemas.microsoft.com/office/drawing/2014/main" id="{740E20F7-69CE-443A-991A-F2B84D6004A0}"/>
              </a:ext>
            </a:extLst>
          </p:cNvPr>
          <p:cNvPicPr>
            <a:picLocks noChangeAspect="1"/>
          </p:cNvPicPr>
          <p:nvPr/>
        </p:nvPicPr>
        <p:blipFill>
          <a:blip r:embed="rId3"/>
          <a:stretch>
            <a:fillRect/>
          </a:stretch>
        </p:blipFill>
        <p:spPr>
          <a:xfrm>
            <a:off x="1513560" y="1690688"/>
            <a:ext cx="9164879" cy="4659069"/>
          </a:xfrm>
          <a:prstGeom prst="rect">
            <a:avLst/>
          </a:prstGeom>
        </p:spPr>
      </p:pic>
    </p:spTree>
    <p:extLst>
      <p:ext uri="{BB962C8B-B14F-4D97-AF65-F5344CB8AC3E}">
        <p14:creationId xmlns:p14="http://schemas.microsoft.com/office/powerpoint/2010/main" val="1540589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6B0427-BDA4-48EF-B349-AEAFD7DD0FFE}"/>
              </a:ext>
            </a:extLst>
          </p:cNvPr>
          <p:cNvSpPr>
            <a:spLocks noGrp="1"/>
          </p:cNvSpPr>
          <p:nvPr>
            <p:ph type="title"/>
          </p:nvPr>
        </p:nvSpPr>
        <p:spPr/>
        <p:txBody>
          <a:bodyPr/>
          <a:lstStyle/>
          <a:p>
            <a:r>
              <a:rPr lang="en-US" altLang="zh-TW" dirty="0"/>
              <a:t>Data Cleaning and Transformation</a:t>
            </a:r>
            <a:endParaRPr lang="zh-TW" altLang="en-US" dirty="0"/>
          </a:p>
        </p:txBody>
      </p:sp>
      <p:pic>
        <p:nvPicPr>
          <p:cNvPr id="4" name="圖片 3">
            <a:extLst>
              <a:ext uri="{FF2B5EF4-FFF2-40B4-BE49-F238E27FC236}">
                <a16:creationId xmlns:a16="http://schemas.microsoft.com/office/drawing/2014/main" id="{9FA53F7D-6E24-40AE-B485-9AD7F67F926A}"/>
              </a:ext>
            </a:extLst>
          </p:cNvPr>
          <p:cNvPicPr>
            <a:picLocks noChangeAspect="1"/>
          </p:cNvPicPr>
          <p:nvPr/>
        </p:nvPicPr>
        <p:blipFill>
          <a:blip r:embed="rId3"/>
          <a:stretch>
            <a:fillRect/>
          </a:stretch>
        </p:blipFill>
        <p:spPr>
          <a:xfrm>
            <a:off x="1356072" y="2132657"/>
            <a:ext cx="9479855" cy="3546957"/>
          </a:xfrm>
          <a:prstGeom prst="rect">
            <a:avLst/>
          </a:prstGeom>
        </p:spPr>
      </p:pic>
    </p:spTree>
    <p:extLst>
      <p:ext uri="{BB962C8B-B14F-4D97-AF65-F5344CB8AC3E}">
        <p14:creationId xmlns:p14="http://schemas.microsoft.com/office/powerpoint/2010/main" val="3053123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800F65E-3536-4749-9326-6C05E6FBB56C}"/>
              </a:ext>
            </a:extLst>
          </p:cNvPr>
          <p:cNvSpPr>
            <a:spLocks noGrp="1"/>
          </p:cNvSpPr>
          <p:nvPr>
            <p:ph type="title"/>
          </p:nvPr>
        </p:nvSpPr>
        <p:spPr/>
        <p:txBody>
          <a:bodyPr>
            <a:normAutofit/>
          </a:bodyPr>
          <a:lstStyle/>
          <a:p>
            <a:r>
              <a:rPr lang="en-US" altLang="zh-TW" dirty="0"/>
              <a:t>Data Selection and Transformation</a:t>
            </a:r>
            <a:endParaRPr lang="zh-TW" altLang="en-US" dirty="0"/>
          </a:p>
        </p:txBody>
      </p:sp>
      <p:pic>
        <p:nvPicPr>
          <p:cNvPr id="3074" name="Picture 2" descr="FIGURE 2. - Sliding window and phase shift to define the best interval of user data to process.">
            <a:extLst>
              <a:ext uri="{FF2B5EF4-FFF2-40B4-BE49-F238E27FC236}">
                <a16:creationId xmlns:a16="http://schemas.microsoft.com/office/drawing/2014/main" id="{187EBE7F-6446-4CB8-B77B-FEC36C8576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13463" y="1690688"/>
            <a:ext cx="8765074" cy="5099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9050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C69B44D-2F05-4DE6-B402-37FDDC18CC1C}"/>
              </a:ext>
            </a:extLst>
          </p:cNvPr>
          <p:cNvSpPr>
            <a:spLocks noGrp="1"/>
          </p:cNvSpPr>
          <p:nvPr>
            <p:ph type="title"/>
          </p:nvPr>
        </p:nvSpPr>
        <p:spPr/>
        <p:txBody>
          <a:bodyPr/>
          <a:lstStyle/>
          <a:p>
            <a:r>
              <a:rPr lang="en-US" altLang="zh-TW" dirty="0"/>
              <a:t>Emotional Feature Extraction</a:t>
            </a:r>
            <a:endParaRPr lang="zh-TW" altLang="en-US" dirty="0"/>
          </a:p>
        </p:txBody>
      </p:sp>
      <p:pic>
        <p:nvPicPr>
          <p:cNvPr id="4098" name="Picture 2" descr="Table 2- &#10;Words Selected From the Empath Dictionary">
            <a:extLst>
              <a:ext uri="{FF2B5EF4-FFF2-40B4-BE49-F238E27FC236}">
                <a16:creationId xmlns:a16="http://schemas.microsoft.com/office/drawing/2014/main" id="{7FE55690-D0B4-438B-BB65-58DB4AD2FF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221" y="1962956"/>
            <a:ext cx="8097558" cy="3651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752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0D837A3-A38D-4F77-B145-A658DD2B3E1D}"/>
              </a:ext>
            </a:extLst>
          </p:cNvPr>
          <p:cNvSpPr>
            <a:spLocks noGrp="1"/>
          </p:cNvSpPr>
          <p:nvPr>
            <p:ph type="title"/>
          </p:nvPr>
        </p:nvSpPr>
        <p:spPr/>
        <p:txBody>
          <a:bodyPr/>
          <a:lstStyle/>
          <a:p>
            <a:r>
              <a:rPr lang="en-US" altLang="zh-TW" dirty="0"/>
              <a:t>Visual Evaluation of Emotional Transitions</a:t>
            </a:r>
            <a:endParaRPr lang="zh-TW" altLang="en-US" dirty="0"/>
          </a:p>
        </p:txBody>
      </p:sp>
      <p:pic>
        <p:nvPicPr>
          <p:cNvPr id="5124" name="Picture 4" descr="FIGURE 3. - Sequential patterns discovered from users’ timelines during 15 days.">
            <a:extLst>
              <a:ext uri="{FF2B5EF4-FFF2-40B4-BE49-F238E27FC236}">
                <a16:creationId xmlns:a16="http://schemas.microsoft.com/office/drawing/2014/main" id="{5DE6D6B6-58A9-48A7-88B6-D1589BFBAA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91810" y="1431409"/>
            <a:ext cx="7608379" cy="5215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9507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72724AA-5BC1-4CA9-A357-EE4A6ABDD9A2}"/>
              </a:ext>
            </a:extLst>
          </p:cNvPr>
          <p:cNvSpPr>
            <a:spLocks noGrp="1"/>
          </p:cNvSpPr>
          <p:nvPr>
            <p:ph type="title"/>
          </p:nvPr>
        </p:nvSpPr>
        <p:spPr/>
        <p:txBody>
          <a:bodyPr/>
          <a:lstStyle/>
          <a:p>
            <a:r>
              <a:rPr lang="en-US" altLang="zh-TW" dirty="0"/>
              <a:t>Assessment of Temporal Content Concepts</a:t>
            </a:r>
            <a:endParaRPr lang="zh-TW" altLang="en-US" dirty="0"/>
          </a:p>
        </p:txBody>
      </p:sp>
      <p:pic>
        <p:nvPicPr>
          <p:cNvPr id="7170" name="Picture 2" descr="https://ieeexplore.ieee.org/mediastore_new/IEEE/content/media/6287639/9312710/9477614/talia.t5-3095759-large.gif">
            <a:extLst>
              <a:ext uri="{FF2B5EF4-FFF2-40B4-BE49-F238E27FC236}">
                <a16:creationId xmlns:a16="http://schemas.microsoft.com/office/drawing/2014/main" id="{F335BF16-1C55-4D69-AC4A-5B3329C61D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485" b="18788"/>
          <a:stretch/>
        </p:blipFill>
        <p:spPr bwMode="auto">
          <a:xfrm>
            <a:off x="2705966" y="1433945"/>
            <a:ext cx="6113463" cy="5330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069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6C70FBD-8F34-4156-B96E-22CB43D6D232}"/>
              </a:ext>
            </a:extLst>
          </p:cNvPr>
          <p:cNvSpPr>
            <a:spLocks noGrp="1"/>
          </p:cNvSpPr>
          <p:nvPr>
            <p:ph type="title"/>
          </p:nvPr>
        </p:nvSpPr>
        <p:spPr/>
        <p:txBody>
          <a:bodyPr/>
          <a:lstStyle/>
          <a:p>
            <a:r>
              <a:rPr lang="en-US" altLang="zh-TW" dirty="0"/>
              <a:t>Discussion and </a:t>
            </a:r>
            <a:r>
              <a:rPr lang="en-US" altLang="zh-TW" dirty="0" err="1"/>
              <a:t>Takeouts</a:t>
            </a:r>
            <a:r>
              <a:rPr lang="en-US" altLang="zh-TW" dirty="0"/>
              <a:t> From Literature</a:t>
            </a:r>
            <a:endParaRPr lang="zh-TW" altLang="en-US" dirty="0"/>
          </a:p>
        </p:txBody>
      </p:sp>
      <p:sp>
        <p:nvSpPr>
          <p:cNvPr id="3" name="內容版面配置區 2">
            <a:extLst>
              <a:ext uri="{FF2B5EF4-FFF2-40B4-BE49-F238E27FC236}">
                <a16:creationId xmlns:a16="http://schemas.microsoft.com/office/drawing/2014/main" id="{D848AC90-09A4-49DC-BE70-408BDA3F1E5E}"/>
              </a:ext>
            </a:extLst>
          </p:cNvPr>
          <p:cNvSpPr>
            <a:spLocks noGrp="1"/>
          </p:cNvSpPr>
          <p:nvPr>
            <p:ph idx="1"/>
          </p:nvPr>
        </p:nvSpPr>
        <p:spPr/>
        <p:txBody>
          <a:bodyPr/>
          <a:lstStyle/>
          <a:p>
            <a:r>
              <a:rPr lang="en-US" altLang="zh-TW" dirty="0"/>
              <a:t>Longitudinal Patterns of Depressive Responses</a:t>
            </a:r>
          </a:p>
          <a:p>
            <a:r>
              <a:rPr lang="en-US" altLang="zh-TW" dirty="0"/>
              <a:t>Increasing Posts Related to Negative Emotions</a:t>
            </a:r>
          </a:p>
          <a:p>
            <a:r>
              <a:rPr lang="en-US" altLang="zh-TW" dirty="0"/>
              <a:t>Interplay Between Negative Emotions and Silence Periods</a:t>
            </a:r>
          </a:p>
          <a:p>
            <a:r>
              <a:rPr lang="en-US" altLang="zh-TW" dirty="0"/>
              <a:t>Content Preceding Silence Periods and Related Themes</a:t>
            </a:r>
            <a:endParaRPr lang="zh-TW" altLang="en-US" dirty="0"/>
          </a:p>
        </p:txBody>
      </p:sp>
    </p:spTree>
    <p:extLst>
      <p:ext uri="{BB962C8B-B14F-4D97-AF65-F5344CB8AC3E}">
        <p14:creationId xmlns:p14="http://schemas.microsoft.com/office/powerpoint/2010/main" val="1106170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64C594B-F169-4F5E-8179-8CD3D72364F4}"/>
              </a:ext>
            </a:extLst>
          </p:cNvPr>
          <p:cNvSpPr>
            <a:spLocks noGrp="1"/>
          </p:cNvSpPr>
          <p:nvPr>
            <p:ph type="title"/>
          </p:nvPr>
        </p:nvSpPr>
        <p:spPr/>
        <p:txBody>
          <a:bodyPr/>
          <a:lstStyle/>
          <a:p>
            <a:r>
              <a:rPr lang="en-US" altLang="zh-TW" dirty="0"/>
              <a:t>Conclusion</a:t>
            </a:r>
            <a:endParaRPr lang="zh-TW" altLang="en-US" dirty="0"/>
          </a:p>
        </p:txBody>
      </p:sp>
      <p:sp>
        <p:nvSpPr>
          <p:cNvPr id="3" name="內容版面配置區 2">
            <a:extLst>
              <a:ext uri="{FF2B5EF4-FFF2-40B4-BE49-F238E27FC236}">
                <a16:creationId xmlns:a16="http://schemas.microsoft.com/office/drawing/2014/main" id="{264B55C6-6AFF-48B3-98E4-C71D12AD4367}"/>
              </a:ext>
            </a:extLst>
          </p:cNvPr>
          <p:cNvSpPr>
            <a:spLocks noGrp="1"/>
          </p:cNvSpPr>
          <p:nvPr>
            <p:ph idx="1"/>
          </p:nvPr>
        </p:nvSpPr>
        <p:spPr/>
        <p:txBody>
          <a:bodyPr/>
          <a:lstStyle/>
          <a:p>
            <a:r>
              <a:rPr lang="en-US" altLang="zh-TW" dirty="0"/>
              <a:t>TROAD Framework Introduction</a:t>
            </a:r>
          </a:p>
          <a:p>
            <a:r>
              <a:rPr lang="en-US" altLang="zh-TW" dirty="0"/>
              <a:t>Sequential Patterns Discovery</a:t>
            </a:r>
          </a:p>
          <a:p>
            <a:r>
              <a:rPr lang="en-US" altLang="zh-TW" dirty="0"/>
              <a:t>Contributions of TROAD</a:t>
            </a:r>
          </a:p>
          <a:p>
            <a:r>
              <a:rPr lang="en-US" altLang="zh-TW" dirty="0"/>
              <a:t>Challenges Faced and Future Work</a:t>
            </a:r>
          </a:p>
          <a:p>
            <a:r>
              <a:rPr lang="en-US" altLang="zh-TW" dirty="0"/>
              <a:t>Future Directions</a:t>
            </a:r>
            <a:endParaRPr lang="zh-TW" altLang="en-US" dirty="0"/>
          </a:p>
        </p:txBody>
      </p:sp>
    </p:spTree>
    <p:extLst>
      <p:ext uri="{BB962C8B-B14F-4D97-AF65-F5344CB8AC3E}">
        <p14:creationId xmlns:p14="http://schemas.microsoft.com/office/powerpoint/2010/main" val="3090342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829D0D0-14D8-4237-AA92-8906F6649C94}"/>
              </a:ext>
            </a:extLst>
          </p:cNvPr>
          <p:cNvSpPr>
            <a:spLocks noGrp="1"/>
          </p:cNvSpPr>
          <p:nvPr>
            <p:ph type="title"/>
          </p:nvPr>
        </p:nvSpPr>
        <p:spPr/>
        <p:txBody>
          <a:bodyPr/>
          <a:lstStyle/>
          <a:p>
            <a:r>
              <a:rPr lang="en-US" altLang="zh-TW" dirty="0"/>
              <a:t>Summary</a:t>
            </a:r>
            <a:endParaRPr lang="zh-TW" altLang="en-US" dirty="0"/>
          </a:p>
        </p:txBody>
      </p:sp>
      <p:sp>
        <p:nvSpPr>
          <p:cNvPr id="3" name="內容版面配置區 2">
            <a:extLst>
              <a:ext uri="{FF2B5EF4-FFF2-40B4-BE49-F238E27FC236}">
                <a16:creationId xmlns:a16="http://schemas.microsoft.com/office/drawing/2014/main" id="{5B2E77F5-8C61-4C12-ACE7-11DE5D984D1B}"/>
              </a:ext>
            </a:extLst>
          </p:cNvPr>
          <p:cNvSpPr>
            <a:spLocks noGrp="1"/>
          </p:cNvSpPr>
          <p:nvPr>
            <p:ph idx="1"/>
          </p:nvPr>
        </p:nvSpPr>
        <p:spPr/>
        <p:txBody>
          <a:bodyPr/>
          <a:lstStyle/>
          <a:p>
            <a:r>
              <a:rPr lang="en-US" altLang="zh-TW" dirty="0"/>
              <a:t>Combine social network (behavior A-&gt;B)</a:t>
            </a:r>
          </a:p>
          <a:p>
            <a:r>
              <a:rPr lang="en-US" altLang="zh-TW" dirty="0"/>
              <a:t>TROAD design</a:t>
            </a:r>
          </a:p>
          <a:p>
            <a:r>
              <a:rPr lang="en-US" altLang="zh-TW" dirty="0"/>
              <a:t>Find a new topic</a:t>
            </a:r>
          </a:p>
        </p:txBody>
      </p:sp>
    </p:spTree>
    <p:extLst>
      <p:ext uri="{BB962C8B-B14F-4D97-AF65-F5344CB8AC3E}">
        <p14:creationId xmlns:p14="http://schemas.microsoft.com/office/powerpoint/2010/main" val="3693256742"/>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62</TotalTime>
  <Words>5049</Words>
  <Application>Microsoft Office PowerPoint</Application>
  <PresentationFormat>寬螢幕</PresentationFormat>
  <Paragraphs>155</Paragraphs>
  <Slides>13</Slides>
  <Notes>13</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13</vt:i4>
      </vt:variant>
    </vt:vector>
  </HeadingPairs>
  <TitlesOfParts>
    <vt:vector size="18" baseType="lpstr">
      <vt:lpstr>新細明體</vt:lpstr>
      <vt:lpstr>Arial</vt:lpstr>
      <vt:lpstr>Calibri</vt:lpstr>
      <vt:lpstr>Calibri Light</vt:lpstr>
      <vt:lpstr>Office 佈景主題</vt:lpstr>
      <vt:lpstr>Tracing the Emotional Roadmap of Depressive Users on Social Media Through Sequential Pattern Mining</vt:lpstr>
      <vt:lpstr>Introdution</vt:lpstr>
      <vt:lpstr>Related works</vt:lpstr>
      <vt:lpstr>Data Collection and Filtering</vt:lpstr>
      <vt:lpstr>TROAD Framework</vt:lpstr>
      <vt:lpstr>Data Cleaning and Transformation</vt:lpstr>
      <vt:lpstr>Data Selection and Transformation</vt:lpstr>
      <vt:lpstr>Emotional Feature Extraction</vt:lpstr>
      <vt:lpstr>Visual Evaluation of Emotional Transitions</vt:lpstr>
      <vt:lpstr>Assessment of Temporal Content Concepts</vt:lpstr>
      <vt:lpstr>Discussion and Takeouts From Literature</vt:lpstr>
      <vt:lpstr>Conclusion</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Tracing the Emotional Roadmap of Depressive Users on Social Media Through Sequential Pattern Mining</dc:title>
  <dc:creator>User</dc:creator>
  <cp:lastModifiedBy>User</cp:lastModifiedBy>
  <cp:revision>10</cp:revision>
  <dcterms:created xsi:type="dcterms:W3CDTF">2024-01-01T11:39:21Z</dcterms:created>
  <dcterms:modified xsi:type="dcterms:W3CDTF">2024-01-08T06:26:03Z</dcterms:modified>
</cp:coreProperties>
</file>