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y="5143500" cx="9144000"/>
  <p:notesSz cx="6858000" cy="9144000"/>
  <p:embeddedFontLst>
    <p:embeddedFont>
      <p:font typeface="Roboto"/>
      <p:regular r:id="rId42"/>
      <p:bold r:id="rId43"/>
      <p:italic r:id="rId44"/>
      <p:boldItalic r:id="rId45"/>
    </p:embeddedFont>
    <p:embeddedFont>
      <p:font typeface="Inter"/>
      <p:regular r:id="rId46"/>
      <p:bold r:id="rId47"/>
    </p:embeddedFont>
    <p:embeddedFont>
      <p:font typeface="Lexend"/>
      <p:regular r:id="rId48"/>
      <p:bold r:id="rId49"/>
    </p:embeddedFont>
    <p:embeddedFont>
      <p:font typeface="Lexend Black"/>
      <p:bold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B1441D0-FF97-456E-B927-3D4727B5D9B6}">
  <a:tblStyle styleId="{2B1441D0-FF97-456E-B927-3D4727B5D9B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font" Target="fonts/Roboto-regular.fntdata"/><Relationship Id="rId41" Type="http://schemas.openxmlformats.org/officeDocument/2006/relationships/slide" Target="slides/slide35.xml"/><Relationship Id="rId44" Type="http://schemas.openxmlformats.org/officeDocument/2006/relationships/font" Target="fonts/Roboto-italic.fntdata"/><Relationship Id="rId43" Type="http://schemas.openxmlformats.org/officeDocument/2006/relationships/font" Target="fonts/Roboto-bold.fntdata"/><Relationship Id="rId46" Type="http://schemas.openxmlformats.org/officeDocument/2006/relationships/font" Target="fonts/Inter-regular.fntdata"/><Relationship Id="rId45"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Lexend-regular.fntdata"/><Relationship Id="rId47" Type="http://schemas.openxmlformats.org/officeDocument/2006/relationships/font" Target="fonts/Inter-bold.fntdata"/><Relationship Id="rId49" Type="http://schemas.openxmlformats.org/officeDocument/2006/relationships/font" Target="fonts/Lexend-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font" Target="fonts/LexendBlack-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zh.wikipedia.org/wiki/%E6%83%85%E7%B7%92" TargetMode="External"/><Relationship Id="rId3" Type="http://schemas.openxmlformats.org/officeDocument/2006/relationships/hyperlink" Target="https://zh.wikipedia.org/wiki/%E9%9D%A2%E9%83%A8" TargetMode="External"/><Relationship Id="rId4" Type="http://schemas.openxmlformats.org/officeDocument/2006/relationships/hyperlink" Target="https://zh.wikipedia.org/wiki/%E8%82%A2%E9%AB%94"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9007af15f9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29007af15f9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ba654867ac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2ba654867ac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ba654867ac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2ba654867ac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ba654867ac_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2ba654867ac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2ba654867ac_3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2ba654867ac_3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ba654867ac_3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2ba654867ac_3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2ba654867ac_4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2ba654867ac_4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2ba4a8f77b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2ba4a8f77b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ba4a8f77b1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2ba4a8f77b1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ba4a8f77b1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2ba4a8f77b1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ba4a8f77b1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2ba4a8f77b1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Participants noted that the decision whether</a:t>
            </a:r>
            <a:endParaRPr/>
          </a:p>
          <a:p>
            <a:pPr indent="0" lvl="0" marL="0" rtl="0" algn="l">
              <a:spcBef>
                <a:spcPts val="0"/>
              </a:spcBef>
              <a:spcAft>
                <a:spcPts val="0"/>
              </a:spcAft>
              <a:buClr>
                <a:schemeClr val="dk1"/>
              </a:buClr>
              <a:buSzPts val="1100"/>
              <a:buFont typeface="Arial"/>
              <a:buNone/>
            </a:pPr>
            <a:r>
              <a:rPr lang="en"/>
              <a:t>and to what extent to share their inner emotions should be an</a:t>
            </a:r>
            <a:endParaRPr/>
          </a:p>
          <a:p>
            <a:pPr indent="0" lvl="0" marL="0" rtl="0" algn="l">
              <a:spcBef>
                <a:spcPts val="0"/>
              </a:spcBef>
              <a:spcAft>
                <a:spcPts val="0"/>
              </a:spcAft>
              <a:buClr>
                <a:schemeClr val="dk1"/>
              </a:buClr>
              <a:buSzPts val="1100"/>
              <a:buFont typeface="Arial"/>
              <a:buNone/>
            </a:pPr>
            <a:r>
              <a:rPr lang="en"/>
              <a:t>individual decision, and likened their emotions to components of</a:t>
            </a:r>
            <a:endParaRPr/>
          </a:p>
          <a:p>
            <a:pPr indent="0" lvl="0" marL="0" rtl="0" algn="l">
              <a:spcBef>
                <a:spcPts val="0"/>
              </a:spcBef>
              <a:spcAft>
                <a:spcPts val="0"/>
              </a:spcAft>
              <a:buNone/>
            </a:pPr>
            <a:r>
              <a:rPr lang="en"/>
              <a:t>their individual health and body.</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ba654867ac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2ba654867ac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ba4a8f77b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2ba4a8f77b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800"/>
              <a:t>Pn11 highlights participant</a:t>
            </a:r>
            <a:endParaRPr sz="800"/>
          </a:p>
          <a:p>
            <a:pPr indent="0" lvl="0" marL="0" rtl="0" algn="l">
              <a:spcBef>
                <a:spcPts val="0"/>
              </a:spcBef>
              <a:spcAft>
                <a:spcPts val="0"/>
              </a:spcAft>
              <a:buClr>
                <a:schemeClr val="dk1"/>
              </a:buClr>
              <a:buSzPts val="1100"/>
              <a:buFont typeface="Arial"/>
              <a:buNone/>
            </a:pPr>
            <a:r>
              <a:rPr lang="en" sz="800"/>
              <a:t>concerns around the automatic and continuous nature of emotion</a:t>
            </a:r>
            <a:endParaRPr sz="800"/>
          </a:p>
          <a:p>
            <a:pPr indent="0" lvl="0" marL="0" rtl="0" algn="l">
              <a:spcBef>
                <a:spcPts val="0"/>
              </a:spcBef>
              <a:spcAft>
                <a:spcPts val="0"/>
              </a:spcAft>
              <a:buNone/>
            </a:pPr>
            <a:r>
              <a:rPr lang="en" sz="800"/>
              <a:t>AI-enabled workplace surveillance.</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sz="800"/>
              <a:t>how those inferences may violate</a:t>
            </a:r>
            <a:endParaRPr sz="800"/>
          </a:p>
          <a:p>
            <a:pPr indent="0" lvl="0" marL="0" rtl="0" algn="l">
              <a:spcBef>
                <a:spcPts val="0"/>
              </a:spcBef>
              <a:spcAft>
                <a:spcPts val="0"/>
              </a:spcAft>
              <a:buNone/>
            </a:pPr>
            <a:r>
              <a:rPr lang="en" sz="800"/>
              <a:t>workers’ desired privacy over their emotions by providing workers</a:t>
            </a:r>
            <a:endParaRPr sz="800"/>
          </a:p>
          <a:p>
            <a:pPr indent="0" lvl="0" marL="0" rtl="0" algn="l">
              <a:spcBef>
                <a:spcPts val="0"/>
              </a:spcBef>
              <a:spcAft>
                <a:spcPts val="0"/>
              </a:spcAft>
              <a:buNone/>
            </a:pPr>
            <a:r>
              <a:rPr lang="en" sz="800"/>
              <a:t>with an actual level of privacy over their emotions that is less than</a:t>
            </a:r>
            <a:endParaRPr sz="800"/>
          </a:p>
          <a:p>
            <a:pPr indent="0" lvl="0" marL="0" rtl="0" algn="l">
              <a:spcBef>
                <a:spcPts val="0"/>
              </a:spcBef>
              <a:spcAft>
                <a:spcPts val="0"/>
              </a:spcAft>
              <a:buNone/>
            </a:pPr>
            <a:r>
              <a:rPr lang="en" sz="800"/>
              <a:t>desired (see Section 2.3 for further detail about Altman’s concept of</a:t>
            </a:r>
            <a:endParaRPr sz="800"/>
          </a:p>
          <a:p>
            <a:pPr indent="0" lvl="0" marL="0" rtl="0" algn="l">
              <a:spcBef>
                <a:spcPts val="0"/>
              </a:spcBef>
              <a:spcAft>
                <a:spcPts val="0"/>
              </a:spcAft>
              <a:buClr>
                <a:schemeClr val="dk1"/>
              </a:buClr>
              <a:buSzPts val="1100"/>
              <a:buFont typeface="Arial"/>
              <a:buNone/>
            </a:pPr>
            <a:r>
              <a:rPr lang="en" sz="800"/>
              <a:t>actual and desired privacy).</a:t>
            </a:r>
            <a:endParaRPr sz="800"/>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ba4a8f77b1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2ba4a8f77b1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情緒勞動: </a:t>
            </a:r>
            <a:r>
              <a:rPr lang="en">
                <a:solidFill>
                  <a:schemeClr val="dk1"/>
                </a:solidFill>
              </a:rPr>
              <a:t>管理本身</a:t>
            </a:r>
            <a:r>
              <a:rPr lang="en" u="sng">
                <a:solidFill>
                  <a:schemeClr val="hlink"/>
                </a:solidFill>
                <a:hlinkClick r:id="rId2"/>
              </a:rPr>
              <a:t>情緒</a:t>
            </a:r>
            <a:r>
              <a:rPr lang="en">
                <a:solidFill>
                  <a:schemeClr val="dk1"/>
                </a:solidFill>
              </a:rPr>
              <a:t>用以創造公眾可見的</a:t>
            </a:r>
            <a:r>
              <a:rPr lang="en" u="sng">
                <a:solidFill>
                  <a:schemeClr val="hlink"/>
                </a:solidFill>
                <a:hlinkClick r:id="rId3"/>
              </a:rPr>
              <a:t>面部</a:t>
            </a:r>
            <a:r>
              <a:rPr lang="en">
                <a:solidFill>
                  <a:schemeClr val="dk1"/>
                </a:solidFill>
              </a:rPr>
              <a:t>及</a:t>
            </a:r>
            <a:r>
              <a:rPr lang="en" u="sng">
                <a:solidFill>
                  <a:schemeClr val="hlink"/>
                </a:solidFill>
                <a:hlinkClick r:id="rId4"/>
              </a:rPr>
              <a:t>肢體</a:t>
            </a:r>
            <a:r>
              <a:rPr lang="en">
                <a:solidFill>
                  <a:schemeClr val="dk1"/>
                </a:solidFill>
              </a:rPr>
              <a:t>表現</a:t>
            </a:r>
            <a:endParaRPr/>
          </a:p>
          <a:p>
            <a:pPr indent="0" lvl="0" marL="0" rtl="0" algn="l">
              <a:spcBef>
                <a:spcPts val="0"/>
              </a:spcBef>
              <a:spcAft>
                <a:spcPts val="0"/>
              </a:spcAft>
              <a:buNone/>
            </a:pPr>
            <a:r>
              <a:rPr lang="en"/>
              <a:t>Aware of the continuous monitoring of their emotions and enforcement of emotional labor expectations, but without visibility</a:t>
            </a:r>
            <a:endParaRPr/>
          </a:p>
          <a:p>
            <a:pPr indent="0" lvl="0" marL="0" rtl="0" algn="l">
              <a:spcBef>
                <a:spcPts val="0"/>
              </a:spcBef>
              <a:spcAft>
                <a:spcPts val="0"/>
              </a:spcAft>
              <a:buNone/>
            </a:pPr>
            <a:r>
              <a:rPr lang="en"/>
              <a:t>to what information is generated or how it is used</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ba4a8f77b1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2ba4a8f77b1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ba4a8f77b1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2ba4a8f77b1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ba4a8f77b1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2ba4a8f77b1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2ba4a8f77b1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2ba4a8f77b1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Even if those changes are temporary (i.e., temporary blood pressure</a:t>
            </a:r>
            <a:endParaRPr/>
          </a:p>
          <a:p>
            <a:pPr indent="0" lvl="0" marL="0" rtl="0" algn="l">
              <a:spcBef>
                <a:spcPts val="0"/>
              </a:spcBef>
              <a:spcAft>
                <a:spcPts val="0"/>
              </a:spcAft>
              <a:buClr>
                <a:schemeClr val="dk1"/>
              </a:buClr>
              <a:buSzPts val="1100"/>
              <a:buFont typeface="Arial"/>
              <a:buNone/>
            </a:pPr>
            <a:r>
              <a:rPr lang="en"/>
              <a:t>spikes), they can lead to longer term consequences (i.e., organ</a:t>
            </a:r>
            <a:endParaRPr/>
          </a:p>
          <a:p>
            <a:pPr indent="0" lvl="0" marL="0" rtl="0" algn="l">
              <a:spcBef>
                <a:spcPts val="0"/>
              </a:spcBef>
              <a:spcAft>
                <a:spcPts val="0"/>
              </a:spcAft>
              <a:buNone/>
            </a:pPr>
            <a:r>
              <a:rPr lang="en"/>
              <a:t>damage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2ba4a8f77b1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2ba4a8f77b1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2ba4a8f77b1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2ba4a8f77b1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191919"/>
                </a:solidFill>
                <a:latin typeface="Inter"/>
                <a:ea typeface="Inter"/>
                <a:cs typeface="Inter"/>
                <a:sym typeface="Inter"/>
              </a:rPr>
              <a:t>Inferences of emotion are invalid and unreliable to assess how employees feel due to the high variation of emotions experienced in the workplace, the indistinguishability of emotions felt about work from other contexts, and technical inaccuracy.</a:t>
            </a:r>
            <a:endParaRPr sz="8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ba4a8f77b1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2ba4a8f77b1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2ba4a8f77b1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2ba4a8f77b1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ba654867ac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2ba654867ac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2ba4a8f77b1_0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2ba4a8f77b1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500"/>
              </a:spcBef>
              <a:spcAft>
                <a:spcPts val="0"/>
              </a:spcAft>
              <a:buNone/>
            </a:pPr>
            <a:r>
              <a:rPr lang="en" sz="1200">
                <a:solidFill>
                  <a:srgbClr val="FF0000"/>
                </a:solidFill>
                <a:highlight>
                  <a:srgbClr val="FFFFFF"/>
                </a:highlight>
                <a:latin typeface="Roboto"/>
                <a:ea typeface="Roboto"/>
                <a:cs typeface="Roboto"/>
                <a:sym typeface="Roboto"/>
              </a:rPr>
              <a:t>情感勞動傷害</a:t>
            </a:r>
            <a:endParaRPr sz="1200">
              <a:solidFill>
                <a:srgbClr val="FF0000"/>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情感AI作為監視機制強制執行情感勞動存在三個有害方面：（1）加強對情感勞動遵從的執行，放大情感勞動的負面效應；（2）情感勞動的負面效應在受到邊緣化身份和背景的工作者中存在差異（例如，我們樣本中的黑人女性）；（3）對工作者自身真實感受的抑制效應。</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情感AI加強了對員工的情感勞動負面效應。參與者描述了情感AI提供的自動連續情感監控如何惡化他們在工作中已經經歷的情感勞動對其福祉的不利影響，通過對情感規則的持續紀律和執行，實際上放大了情感勞動已知的負面效應[74]，這些效應只有部分被隱私傷害分類[33]所認可。</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例如，Pn11預期情感AI的情感監視將加劇她作為心理保健提供者已經進行的情感勞動。 Pn11指出，要在情感AI啟用的工作場所監視下繼續對客戶表達關心和關切將是多麼困難：“而不僅僅要關注我的情感和反應，並且仍然要陪伴客戶，還必須警惕這項技術試圖推斷有關我的任何事情。”在這里，Pn11強調了情感AI對情感勞動期望的執行以及情感AI對工作者情感的監視如何放大了情感勞動的已知負擔效應，實際上損害了工作者的福祉，並使工作者與自己的情感經歷脫節。對參與者來說，根據情感AI啟用的監視持續遵從情感勞動期望的負面心理效應具有比心理干擾和困擾更深層次的質量，導致一種疏離感，使工作者與自己及周圍的人疏遠[74, 100]。例如，Pc6分享了受情感AI不斷的情感監視和情感勞動執行之苦，誘發了絕望和恐懼等情感，使她的人生目標感降低到被數據化的績效指標：“我感覺自己一事無成，所有這些都被計算在我的指標內。”同樣，Pn15擔心因受到情感AI的影響而產生的自我疏離，因為這將阻止她“能夠成為[她]真正的自己。” Pn15描述了她“會感到失望”，因為她壓抑了自己是誰以及自己的感受。</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總的來說，情感AI對工作者情感的自動監控為雇主提供了對情感勞動的持續、完美執行，這可能加劇其對工作者福祉的負面效應。雖然這種傷害與心理和可能的身體隱私傷害[33]相似，但它涉及工作者疏離和自我疏離的傷害，這是由於情感AI啟用的工作場所監視對情感勞動遵從的執行而被Citron和Solove的分類所未能捕捉的。事實上，從自己的私人自我和情感中疏離的經歷是一種“重要的職業風險，因為通過我們的感覺，我們與周圍的人建立聯繫”[74]。</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2ba761c095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2ba761c095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總結而言，儘管情感人工智慧（Emotion AI）通常因其提升組織安全性、文化以及員工福祉的潛力而受到讚揚，然而我們對員工對情感AI的感知和經驗的探討揭示了一個截然不同的敘事。根據我們的研究結果，員工受到侵入性的情感監控，這加強了雇主對員工情感生活的控制 [8, 46, 74]，並放大了員工在情感勞動執行和隱私侵犯中可能經歷的負面後果。即使在日益侵犯隱私的現代職場環境中 [8, 157]，我們發現參與者認為情感AI促使了一種特別無法忍受的監控形式，侵蝕了員工對自己情感的隱私和控制。</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1500"/>
              </a:spcAft>
              <a:buNone/>
            </a:pPr>
            <a:r>
              <a:rPr lang="en" sz="1200">
                <a:solidFill>
                  <a:srgbClr val="0D0D0D"/>
                </a:solidFill>
                <a:highlight>
                  <a:srgbClr val="FFFFFF"/>
                </a:highlight>
                <a:latin typeface="Roboto"/>
                <a:ea typeface="Roboto"/>
                <a:cs typeface="Roboto"/>
                <a:sym typeface="Roboto"/>
              </a:rPr>
              <a:t>雇主使用情感AI-enabled的職場監控無節制地監視和操控員工的情感，威脅著降低情感隱私價值並改變社會對隱私的基本體驗的社會規範。我們的研究結果呼籲行業、政策制定者和研究者應對情感AI對情感隱私的侵蝕進行思考。為此，我們首先討論了我們對情感隱私的概念性貢獻，以說明情感AI如何破壞了個人情感生活的隱私，並主張情感信息和免於情感操控的自由值得在職場內外得到保存和保護。</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2ba761c0950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0" name="Google Shape;680;g2ba761c0950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0000"/>
                </a:solidFill>
                <a:highlight>
                  <a:srgbClr val="FFFFFF"/>
                </a:highlight>
                <a:latin typeface="Roboto"/>
                <a:ea typeface="Roboto"/>
                <a:cs typeface="Roboto"/>
                <a:sym typeface="Roboto"/>
              </a:rPr>
              <a:t>Emotion AI Erodes Emotional Privacy:情感人工智慧侵蝕情感隱私</a:t>
            </a:r>
            <a:endParaRPr sz="1200">
              <a:solidFill>
                <a:srgbClr val="FF0000"/>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FF0000"/>
                </a:solidFill>
                <a:highlight>
                  <a:srgbClr val="FFFFFF"/>
                </a:highlight>
                <a:latin typeface="Roboto"/>
                <a:ea typeface="Roboto"/>
                <a:cs typeface="Roboto"/>
                <a:sym typeface="Roboto"/>
              </a:rPr>
              <a:t>1.情緒勞動和隱私影響</a:t>
            </a:r>
            <a:endParaRPr sz="1200">
              <a:solidFill>
                <a:srgbClr val="FF0000"/>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FF0000"/>
                </a:solidFill>
                <a:highlight>
                  <a:srgbClr val="FFFFFF"/>
                </a:highlight>
                <a:latin typeface="Roboto"/>
                <a:ea typeface="Roboto"/>
                <a:cs typeface="Roboto"/>
                <a:sym typeface="Roboto"/>
              </a:rPr>
              <a:t>2.情感人工智慧帶來的威脅</a:t>
            </a:r>
            <a:endParaRPr sz="1200">
              <a:solidFill>
                <a:srgbClr val="FF0000"/>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FF0000"/>
                </a:solidFill>
                <a:highlight>
                  <a:srgbClr val="FFFFFF"/>
                </a:highlight>
                <a:latin typeface="Roboto"/>
                <a:ea typeface="Roboto"/>
                <a:cs typeface="Roboto"/>
                <a:sym typeface="Roboto"/>
              </a:rPr>
              <a:t>3.倡導法律與道德保護</a:t>
            </a:r>
            <a:endParaRPr sz="1200">
              <a:solidFill>
                <a:srgbClr val="FF0000"/>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FF0000"/>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在這段文字中，作者探討情感人工智慧（Emotion AI）對情感隱私的影響，尤其是在職場中。作者突出了阿里·霍奇斯查德（Arlie Hochschild）於1979年引入的“情感勞動”概念，強調這是雇主控制和商品化員工情感的手段。儘管情感勞動因其負面影響而受到廣泛研究，但這裡的焦點是情感勞動的隱私影響，被稱為“情感隱私”。</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作者認為情感勞動是一種機制，使個人能夠管理和保護其情感隱私，即其情感生活的內部私密部分。然而，引入情感AI威脅了情感隱私，通過自動推斷和暴露員工的情感，使雇主能夠訪問這個內部領域。強調情感隱私的侵蝕是情感AI的一種後果，限制了個人控制有關其情感的信息的能力。</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研究表明，情感AI啟用的職場監控在某種程度上與其他監控基礎設施相似，但作者的發現表明，它在隱私侵犯的程度上有所不同。情感AI啟用的職場監控構成了對個人內部的更深層次侵犯，監視和操控人類的情感自我和身體內部。</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0D0D0D"/>
                </a:solidFill>
                <a:highlight>
                  <a:srgbClr val="FFFFFF"/>
                </a:highlight>
                <a:latin typeface="Roboto"/>
                <a:ea typeface="Roboto"/>
                <a:cs typeface="Roboto"/>
                <a:sym typeface="Roboto"/>
              </a:rPr>
              <a:t>作者呼籲將情感隱私視為隱私權的一部分，提倡法律和道德保護，防止技術驅動的情感隱私侵犯。這一提議與法學界提出的平行隱私形式相一致，例如親密隱私和知識隱私。情感的複雜性及其與人類行為和認知的整合被承認，促使進一步的研究和理論工作，以充分理解情感隱私受到計算手段影響的含義。</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2ba761c0950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6" name="Google Shape;686;g2ba761c0950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FF0000"/>
                </a:solidFill>
                <a:highlight>
                  <a:srgbClr val="FFFFFF"/>
                </a:highlight>
                <a:latin typeface="Roboto"/>
                <a:ea typeface="Roboto"/>
                <a:cs typeface="Roboto"/>
                <a:sym typeface="Roboto"/>
              </a:rPr>
              <a:t>法律!!情感AI的政策影響 1.法律差距：工人隱私問題 2.技術挑戰：情感人工智慧的監管差距 3.對工人的威脅：人工智慧的情緒控制 4.隱私的價值：權利的本質</a:t>
            </a:r>
            <a:endParaRPr sz="1200">
              <a:solidFill>
                <a:srgbClr val="FF0000"/>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研究深入探討了情感人工智慧（Emotion AI）對工人情感隱私的潛在影響，特別強調了現有法律和政策在面對這一新興科技挑戰時的不足。</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在美國聯邦法中，目前並未就工人的一般監視進行限制或處理。現行法律框架對於雇主監視的規管主要依賴於各州法律和普通法隱私侵權，但這些法律在保護工人免受在職場中可能遭受的隱私傷害方面被證明不夠有效，且未涵蓋情感隱私的特定問題。</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None/>
            </a:pPr>
            <a:r>
              <a:rPr lang="en" sz="1200">
                <a:solidFill>
                  <a:srgbClr val="0D0D0D"/>
                </a:solidFill>
                <a:highlight>
                  <a:srgbClr val="FFFFFF"/>
                </a:highlight>
                <a:latin typeface="Roboto"/>
                <a:ea typeface="Roboto"/>
                <a:cs typeface="Roboto"/>
                <a:sym typeface="Roboto"/>
              </a:rPr>
              <a:t>強調了新技術可能如何使雇主避開現有的工人隱私保護，同時指出雇主如何轉向參與性方法，鼓勵工人主動分享信息，以達到進步和福祉的目的。同時，它也指出了這種趨勢可能導致大規模和侵入性的員工監視變得正常化，同時可能抑制法律上的異議。</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現行就業隱私法主要著眼於補救特定傷害，對於新興技術如情感AI卻缺乏具體規定。情感AI處理的信息廣泛且獨特，難以納入現有法規。開放性問題仍然存在，例如人類情感是否應在現行法規範疇下受到保護，以及是否需要重新談判個人隱私的傳統理解。這使得制定應對情感AI潛在危害的監管框架變得複雜，引起了公眾的關注。</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因此，法學家強調需要制定一個特定框架，以防止或減緩情感AI的潛在危害，而不僅僅是對AI的廣泛應用進行道德規範。這一框架的開發和實施必須從識別情感AI的潛在危害的任務開始，而我們的研究為這個討論提供了基礎。在更基本的層面上，監管和政策應該加強工人的權力，擴大工人的權利，特別是針對情感AI啟用的職場監視所帶來的風險。透過這項工作，我們確認並倡導在職場中擁有情感隱私權的權利，同時識別了情感AI對情感隱私侵蝕可能導致的潛在危害，這將有助於勞工權利倡導者采取措施來保護和保護工人的情感隱私。</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2ba761c0950_2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2ba761c0950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rgbClr val="FF0000"/>
              </a:solidFill>
            </a:endParaRPr>
          </a:p>
          <a:p>
            <a:pPr indent="0" lvl="0" marL="0" rtl="0" algn="l">
              <a:lnSpc>
                <a:spcPct val="115000"/>
              </a:lnSpc>
              <a:spcBef>
                <a:spcPts val="0"/>
              </a:spcBef>
              <a:spcAft>
                <a:spcPts val="0"/>
              </a:spcAft>
              <a:buNone/>
            </a:pPr>
            <a:r>
              <a:rPr lang="en" sz="1200">
                <a:solidFill>
                  <a:srgbClr val="FF0000"/>
                </a:solidFill>
                <a:highlight>
                  <a:srgbClr val="FFFFFF"/>
                </a:highlight>
                <a:latin typeface="Roboto"/>
                <a:ea typeface="Roboto"/>
                <a:cs typeface="Roboto"/>
                <a:sym typeface="Roboto"/>
              </a:rPr>
              <a:t>Design Implications: Mitigating and Pre-empting Emotional Privacy Harms :</a:t>
            </a:r>
            <a:endParaRPr sz="1200">
              <a:solidFill>
                <a:srgbClr val="FF0000"/>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None/>
            </a:pPr>
            <a:r>
              <a:rPr lang="en" sz="1200">
                <a:solidFill>
                  <a:srgbClr val="FF0000"/>
                </a:solidFill>
                <a:highlight>
                  <a:srgbClr val="FFFFFF"/>
                </a:highlight>
                <a:latin typeface="Roboto"/>
                <a:ea typeface="Roboto"/>
                <a:cs typeface="Roboto"/>
                <a:sym typeface="Roboto"/>
              </a:rPr>
              <a:t>設計意義：緩解和預防情感隱私傷害 -&gt;解決辦法</a:t>
            </a:r>
            <a:endParaRPr sz="1200">
              <a:solidFill>
                <a:srgbClr val="FF0000"/>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1. 集體監控</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集體監控應用可以採用差異隱私等技術，透過引入噪聲來保護情感AI數據集中的可識別個人。例如，Microsoft的Viva平台在引起隱私疑慮後，最新版本使用了差異隱私、去識別和匯總等手段，確保可識別數據僅對員工可見，同時向管理層提供“隱私保護”的與員工相關的洞察。這些隱私保護技術不僅有助於維護個人數據的機密性，同時也確保數據的正確性和可用性。透過在數據中引入噪聲，可以有效地減少對個人身份的風險，同時確保情感AI系統的性能和洞察力。這種平衡可以提高集體監控工具的接受程度，同時保護員工的隱私權。在面對日益嚴峻的隱私挑戰時，這些技術的應用為建立信任和合規性提供了實際的解決方案。</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2. 去中心化聯邦學習</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去中心化聯邦學習技術有助於防止可識別情感推斷的集中收集，限制情感數據的不受監管流動。然而，值得注意的是，這些技術所提供的隱私保證仍然有限，並非全面解決方案。這種技術基於在本地設備上執行模型訓練，僅在必要時共享模型的更新摘要，而不是共享原始數據。這種方法有助於減少個人數據在集中數據庫中的風險，從而減少情感推斷被濫用或泄露的可能性。然而，分散式聯邦學習仍然面臨一些挑戰。首先，模型的摘要信息本身可能包含一定程度的隱私敏感信息，需要謹慎處理。其次，確保參與方的遵從協議和標準至關重要，以防止意外的信息洩露。此外，技術的成本和複雜性也是實施分散式聯邦學習時需要考慮的因素之一。總的來說，雖然分散式聯邦學習為防止情感數據濫用提供了有希望的途徑，但在實踐中仍需謹慎處理其隱私保證和實際應用的問題。</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3. 情緒人工智慧危害的風險管理</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企業風險管理應意識到情感AI的潛在危害，將其納入現有的風險管理流程，特別是在進行隱私影響評估時。組織應該積極採取數據保護和隱私風險最小化的標準，並評估和量化情感隱私危害的風險水平。在制定風險管理策略時，需要特別關注情感AI對個人隱私可能帶來的潛在風險。這可能包括加密和匿名化數據、設立明確的數據存儲和處理標準，以及確保符合相關的隱私法規和法律標準。透明度和公開溝通也是管理情感AI風險的重要方面，以建立信任並向利害相關方解釋其實際應用和影響。</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4. 解決根本倫理問題</a:t>
            </a:r>
            <a:endParaRPr sz="1200">
              <a:solidFill>
                <a:srgbClr val="0D0D0D"/>
              </a:solidFill>
              <a:highlight>
                <a:srgbClr val="FFFFFF"/>
              </a:highlight>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0D0D0D"/>
                </a:solidFill>
                <a:highlight>
                  <a:srgbClr val="FFFFFF"/>
                </a:highlight>
                <a:latin typeface="Roboto"/>
                <a:ea typeface="Roboto"/>
                <a:cs typeface="Roboto"/>
                <a:sym typeface="Roboto"/>
              </a:rPr>
              <a:t>提高情感AI精確性的努力可能減輕一些危害，但不能完全解決所有擔憂。採用情感AI系統的決策應涉及到道德考慮，質疑開發涉及我們內在情感生活隱私的技術是否公正。對情感隱私的倡導強調個人對其情感信息的隱私權以及免於情感操控的需要。這些都是涉及倫理和正義的問題，我們呼籲將情感隱私納入考慮，以解決這些技術可能帶來的種種危害。</a:t>
            </a:r>
            <a:endParaRPr sz="1200">
              <a:solidFill>
                <a:srgbClr val="0D0D0D"/>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2ba761c0950_2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2ba761c0950_2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ba654867ac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2ba654867ac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ba654867ac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2ba654867ac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ba654867ac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ba654867ac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ba654867ac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2ba654867ac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ba654867ac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2ba654867ac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ba654867ac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ba654867ac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hyperlink" Target="https://bit.ly/3A1uf1Q"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 Id="rId6"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10" name="Google Shape;10;p2"/>
          <p:cNvPicPr preferRelativeResize="0"/>
          <p:nvPr/>
        </p:nvPicPr>
        <p:blipFill rotWithShape="1">
          <a:blip r:embed="rId3">
            <a:alphaModFix/>
          </a:blip>
          <a:srcRect b="0" l="0" r="79" t="0"/>
          <a:stretch/>
        </p:blipFill>
        <p:spPr>
          <a:xfrm>
            <a:off x="0" y="-3175"/>
            <a:ext cx="9144003" cy="1840450"/>
          </a:xfrm>
          <a:prstGeom prst="rect">
            <a:avLst/>
          </a:prstGeom>
          <a:noFill/>
          <a:ln>
            <a:noFill/>
          </a:ln>
        </p:spPr>
      </p:pic>
      <p:grpSp>
        <p:nvGrpSpPr>
          <p:cNvPr id="11" name="Google Shape;11;p2"/>
          <p:cNvGrpSpPr/>
          <p:nvPr/>
        </p:nvGrpSpPr>
        <p:grpSpPr>
          <a:xfrm>
            <a:off x="144750" y="109675"/>
            <a:ext cx="8850375" cy="4918925"/>
            <a:chOff x="144750" y="109675"/>
            <a:chExt cx="8850375" cy="4918925"/>
          </a:xfrm>
        </p:grpSpPr>
        <p:grpSp>
          <p:nvGrpSpPr>
            <p:cNvPr id="12" name="Google Shape;12;p2"/>
            <p:cNvGrpSpPr/>
            <p:nvPr/>
          </p:nvGrpSpPr>
          <p:grpSpPr>
            <a:xfrm>
              <a:off x="147825" y="109675"/>
              <a:ext cx="8847300" cy="1737900"/>
              <a:chOff x="147825" y="109675"/>
              <a:chExt cx="8847300" cy="1737900"/>
            </a:xfrm>
          </p:grpSpPr>
          <p:cxnSp>
            <p:nvCxnSpPr>
              <p:cNvPr id="13" name="Google Shape;13;p2"/>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4" name="Google Shape;14;p2"/>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5" name="Google Shape;15;p2"/>
              <p:cNvCxnSpPr/>
              <p:nvPr/>
            </p:nvCxnSpPr>
            <p:spPr>
              <a:xfrm rot="10800000">
                <a:off x="147825" y="114905"/>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16" name="Google Shape;16;p2"/>
            <p:cNvGrpSpPr/>
            <p:nvPr/>
          </p:nvGrpSpPr>
          <p:grpSpPr>
            <a:xfrm>
              <a:off x="144750" y="1835400"/>
              <a:ext cx="8850300" cy="3193200"/>
              <a:chOff x="144750" y="1835400"/>
              <a:chExt cx="8850300" cy="3193200"/>
            </a:xfrm>
          </p:grpSpPr>
          <p:cxnSp>
            <p:nvCxnSpPr>
              <p:cNvPr id="17" name="Google Shape;17;p2"/>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8" name="Google Shape;18;p2"/>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9" name="Google Shape;19;p2"/>
              <p:cNvCxnSpPr/>
              <p:nvPr/>
            </p:nvCxnSpPr>
            <p:spPr>
              <a:xfrm>
                <a:off x="144750" y="502397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20" name="Google Shape;20;p2"/>
          <p:cNvSpPr/>
          <p:nvPr/>
        </p:nvSpPr>
        <p:spPr>
          <a:xfrm>
            <a:off x="8608329" y="463562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1" name="Google Shape;21;p2"/>
          <p:cNvSpPr txBox="1"/>
          <p:nvPr>
            <p:ph type="ctrTitle"/>
          </p:nvPr>
        </p:nvSpPr>
        <p:spPr>
          <a:xfrm>
            <a:off x="813750" y="2138575"/>
            <a:ext cx="6508800" cy="1570200"/>
          </a:xfrm>
          <a:prstGeom prst="rect">
            <a:avLst/>
          </a:prstGeom>
          <a:noFill/>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48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22" name="Google Shape;22;p2"/>
          <p:cNvSpPr txBox="1"/>
          <p:nvPr>
            <p:ph idx="1" type="subTitle"/>
          </p:nvPr>
        </p:nvSpPr>
        <p:spPr>
          <a:xfrm>
            <a:off x="813750" y="4056475"/>
            <a:ext cx="6508800" cy="386700"/>
          </a:xfrm>
          <a:prstGeom prst="rect">
            <a:avLst/>
          </a:prstGeom>
          <a:noFill/>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2" name="Shape 132"/>
        <p:cNvGrpSpPr/>
        <p:nvPr/>
      </p:nvGrpSpPr>
      <p:grpSpPr>
        <a:xfrm>
          <a:off x="0" y="0"/>
          <a:ext cx="0" cy="0"/>
          <a:chOff x="0" y="0"/>
          <a:chExt cx="0" cy="0"/>
        </a:xfrm>
      </p:grpSpPr>
      <p:pic>
        <p:nvPicPr>
          <p:cNvPr id="133" name="Google Shape;133;p11"/>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134" name="Google Shape;134;p11"/>
          <p:cNvSpPr txBox="1"/>
          <p:nvPr>
            <p:ph hasCustomPrompt="1" type="title"/>
          </p:nvPr>
        </p:nvSpPr>
        <p:spPr>
          <a:xfrm>
            <a:off x="1284000" y="1634589"/>
            <a:ext cx="6576000" cy="1071600"/>
          </a:xfrm>
          <a:prstGeom prst="rect">
            <a:avLst/>
          </a:prstGeom>
        </p:spPr>
        <p:txBody>
          <a:bodyPr anchorCtr="0" anchor="b" bIns="91425" lIns="91425" spcFirstLastPara="1" rIns="91425" wrap="square" tIns="91425">
            <a:noAutofit/>
          </a:bodyPr>
          <a:lstStyle>
            <a:lvl1pPr lvl="0" algn="ctr">
              <a:spcBef>
                <a:spcPts val="0"/>
              </a:spcBef>
              <a:spcAft>
                <a:spcPts val="0"/>
              </a:spcAft>
              <a:buSzPts val="6000"/>
              <a:buNone/>
              <a:defRPr sz="6000">
                <a:solidFill>
                  <a:schemeClr val="accent1"/>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135" name="Google Shape;135;p11"/>
          <p:cNvSpPr txBox="1"/>
          <p:nvPr>
            <p:ph idx="1" type="subTitle"/>
          </p:nvPr>
        </p:nvSpPr>
        <p:spPr>
          <a:xfrm>
            <a:off x="1284000" y="3195100"/>
            <a:ext cx="6576000" cy="4239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pic>
        <p:nvPicPr>
          <p:cNvPr id="136" name="Google Shape;136;p11"/>
          <p:cNvPicPr preferRelativeResize="0"/>
          <p:nvPr/>
        </p:nvPicPr>
        <p:blipFill rotWithShape="1">
          <a:blip r:embed="rId3">
            <a:alphaModFix/>
          </a:blip>
          <a:srcRect b="0" l="0" r="79" t="0"/>
          <a:stretch/>
        </p:blipFill>
        <p:spPr>
          <a:xfrm>
            <a:off x="0" y="-3175"/>
            <a:ext cx="9144003" cy="1111350"/>
          </a:xfrm>
          <a:prstGeom prst="rect">
            <a:avLst/>
          </a:prstGeom>
          <a:noFill/>
          <a:ln>
            <a:noFill/>
          </a:ln>
        </p:spPr>
      </p:pic>
      <p:grpSp>
        <p:nvGrpSpPr>
          <p:cNvPr id="137" name="Google Shape;137;p11"/>
          <p:cNvGrpSpPr/>
          <p:nvPr/>
        </p:nvGrpSpPr>
        <p:grpSpPr>
          <a:xfrm>
            <a:off x="144750" y="109675"/>
            <a:ext cx="8850375" cy="4919100"/>
            <a:chOff x="144750" y="109675"/>
            <a:chExt cx="8850375" cy="4919100"/>
          </a:xfrm>
        </p:grpSpPr>
        <p:grpSp>
          <p:nvGrpSpPr>
            <p:cNvPr id="138" name="Google Shape;138;p11"/>
            <p:cNvGrpSpPr/>
            <p:nvPr/>
          </p:nvGrpSpPr>
          <p:grpSpPr>
            <a:xfrm>
              <a:off x="147825" y="109675"/>
              <a:ext cx="8847300" cy="998424"/>
              <a:chOff x="147825" y="109675"/>
              <a:chExt cx="8847300" cy="1737900"/>
            </a:xfrm>
          </p:grpSpPr>
          <p:cxnSp>
            <p:nvCxnSpPr>
              <p:cNvPr id="139" name="Google Shape;139;p11"/>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40" name="Google Shape;140;p11"/>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41" name="Google Shape;141;p11"/>
              <p:cNvCxnSpPr/>
              <p:nvPr/>
            </p:nvCxnSpPr>
            <p:spPr>
              <a:xfrm rot="10800000">
                <a:off x="147825" y="117987"/>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142" name="Google Shape;142;p11"/>
            <p:cNvGrpSpPr/>
            <p:nvPr/>
          </p:nvGrpSpPr>
          <p:grpSpPr>
            <a:xfrm>
              <a:off x="144750" y="1108164"/>
              <a:ext cx="8850300" cy="3920611"/>
              <a:chOff x="144750" y="1835400"/>
              <a:chExt cx="8850300" cy="3193200"/>
            </a:xfrm>
          </p:grpSpPr>
          <p:cxnSp>
            <p:nvCxnSpPr>
              <p:cNvPr id="143" name="Google Shape;143;p11"/>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44" name="Google Shape;144;p11"/>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45" name="Google Shape;145;p11"/>
              <p:cNvCxnSpPr/>
              <p:nvPr/>
            </p:nvCxnSpPr>
            <p:spPr>
              <a:xfrm>
                <a:off x="144750" y="502483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146" name="Google Shape;146;p11"/>
          <p:cNvSpPr/>
          <p:nvPr/>
        </p:nvSpPr>
        <p:spPr>
          <a:xfrm>
            <a:off x="147829" y="463562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47" name="Shape 1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148" name="Shape 148"/>
        <p:cNvGrpSpPr/>
        <p:nvPr/>
      </p:nvGrpSpPr>
      <p:grpSpPr>
        <a:xfrm>
          <a:off x="0" y="0"/>
          <a:ext cx="0" cy="0"/>
          <a:chOff x="0" y="0"/>
          <a:chExt cx="0" cy="0"/>
        </a:xfrm>
      </p:grpSpPr>
      <p:pic>
        <p:nvPicPr>
          <p:cNvPr id="149" name="Google Shape;149;p13"/>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150" name="Google Shape;150;p1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1" name="Google Shape;151;p13"/>
          <p:cNvSpPr txBox="1"/>
          <p:nvPr>
            <p:ph hasCustomPrompt="1" idx="2" type="title"/>
          </p:nvPr>
        </p:nvSpPr>
        <p:spPr>
          <a:xfrm>
            <a:off x="720000" y="13100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2" name="Google Shape;152;p13"/>
          <p:cNvSpPr txBox="1"/>
          <p:nvPr>
            <p:ph hasCustomPrompt="1" idx="3" type="title"/>
          </p:nvPr>
        </p:nvSpPr>
        <p:spPr>
          <a:xfrm>
            <a:off x="720000" y="31623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3" name="Google Shape;153;p13"/>
          <p:cNvSpPr txBox="1"/>
          <p:nvPr>
            <p:ph hasCustomPrompt="1" idx="4" type="title"/>
          </p:nvPr>
        </p:nvSpPr>
        <p:spPr>
          <a:xfrm>
            <a:off x="3419280" y="13100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4" name="Google Shape;154;p13"/>
          <p:cNvSpPr txBox="1"/>
          <p:nvPr>
            <p:ph hasCustomPrompt="1" idx="5" type="title"/>
          </p:nvPr>
        </p:nvSpPr>
        <p:spPr>
          <a:xfrm>
            <a:off x="3419280" y="31623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5" name="Google Shape;155;p13"/>
          <p:cNvSpPr txBox="1"/>
          <p:nvPr>
            <p:ph hasCustomPrompt="1" idx="6" type="title"/>
          </p:nvPr>
        </p:nvSpPr>
        <p:spPr>
          <a:xfrm>
            <a:off x="6118550" y="13100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6" name="Google Shape;156;p13"/>
          <p:cNvSpPr txBox="1"/>
          <p:nvPr>
            <p:ph hasCustomPrompt="1" idx="7" type="title"/>
          </p:nvPr>
        </p:nvSpPr>
        <p:spPr>
          <a:xfrm>
            <a:off x="6118550" y="3162343"/>
            <a:ext cx="870000" cy="5727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57" name="Google Shape;157;p13"/>
          <p:cNvSpPr txBox="1"/>
          <p:nvPr>
            <p:ph idx="1" type="subTitle"/>
          </p:nvPr>
        </p:nvSpPr>
        <p:spPr>
          <a:xfrm>
            <a:off x="720000" y="2266833"/>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58" name="Google Shape;158;p13"/>
          <p:cNvSpPr txBox="1"/>
          <p:nvPr>
            <p:ph idx="8" type="subTitle"/>
          </p:nvPr>
        </p:nvSpPr>
        <p:spPr>
          <a:xfrm>
            <a:off x="3419271" y="2266833"/>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59" name="Google Shape;159;p13"/>
          <p:cNvSpPr txBox="1"/>
          <p:nvPr>
            <p:ph idx="9" type="subTitle"/>
          </p:nvPr>
        </p:nvSpPr>
        <p:spPr>
          <a:xfrm>
            <a:off x="6118549" y="2266833"/>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60" name="Google Shape;160;p13"/>
          <p:cNvSpPr txBox="1"/>
          <p:nvPr>
            <p:ph idx="13" type="subTitle"/>
          </p:nvPr>
        </p:nvSpPr>
        <p:spPr>
          <a:xfrm>
            <a:off x="720000" y="4119196"/>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61" name="Google Shape;161;p13"/>
          <p:cNvSpPr txBox="1"/>
          <p:nvPr>
            <p:ph idx="14" type="subTitle"/>
          </p:nvPr>
        </p:nvSpPr>
        <p:spPr>
          <a:xfrm>
            <a:off x="3419271" y="4119196"/>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162" name="Google Shape;162;p13"/>
          <p:cNvSpPr txBox="1"/>
          <p:nvPr>
            <p:ph idx="15" type="subTitle"/>
          </p:nvPr>
        </p:nvSpPr>
        <p:spPr>
          <a:xfrm>
            <a:off x="6118549" y="4119196"/>
            <a:ext cx="2305500" cy="484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pic>
        <p:nvPicPr>
          <p:cNvPr id="163" name="Google Shape;163;p13"/>
          <p:cNvPicPr preferRelativeResize="0"/>
          <p:nvPr/>
        </p:nvPicPr>
        <p:blipFill rotWithShape="1">
          <a:blip r:embed="rId3">
            <a:alphaModFix/>
          </a:blip>
          <a:srcRect b="0" l="0" r="89" t="0"/>
          <a:stretch/>
        </p:blipFill>
        <p:spPr>
          <a:xfrm rot="-5400000">
            <a:off x="-2429288" y="2425112"/>
            <a:ext cx="5144975" cy="294750"/>
          </a:xfrm>
          <a:prstGeom prst="rect">
            <a:avLst/>
          </a:prstGeom>
          <a:noFill/>
          <a:ln>
            <a:noFill/>
          </a:ln>
        </p:spPr>
      </p:pic>
      <p:sp>
        <p:nvSpPr>
          <p:cNvPr id="164" name="Google Shape;164;p13"/>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65" name="Google Shape;165;p13"/>
          <p:cNvGrpSpPr/>
          <p:nvPr/>
        </p:nvGrpSpPr>
        <p:grpSpPr>
          <a:xfrm>
            <a:off x="142950" y="104695"/>
            <a:ext cx="8856550" cy="4921805"/>
            <a:chOff x="142950" y="104695"/>
            <a:chExt cx="8856550" cy="4921805"/>
          </a:xfrm>
        </p:grpSpPr>
        <p:grpSp>
          <p:nvGrpSpPr>
            <p:cNvPr id="166" name="Google Shape;166;p13"/>
            <p:cNvGrpSpPr/>
            <p:nvPr/>
          </p:nvGrpSpPr>
          <p:grpSpPr>
            <a:xfrm rot="-5400000">
              <a:off x="2184683" y="-1788317"/>
              <a:ext cx="4921768" cy="8707867"/>
              <a:chOff x="142957" y="1835400"/>
              <a:chExt cx="8852100" cy="3193204"/>
            </a:xfrm>
          </p:grpSpPr>
          <p:cxnSp>
            <p:nvCxnSpPr>
              <p:cNvPr id="167" name="Google Shape;167;p13"/>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68" name="Google Shape;168;p13"/>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69" name="Google Shape;169;p13"/>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170" name="Google Shape;170;p13"/>
            <p:cNvGrpSpPr/>
            <p:nvPr/>
          </p:nvGrpSpPr>
          <p:grpSpPr>
            <a:xfrm rot="-5400000">
              <a:off x="-2242364" y="2490009"/>
              <a:ext cx="4919099" cy="148470"/>
              <a:chOff x="147825" y="9188"/>
              <a:chExt cx="8847300" cy="1837500"/>
            </a:xfrm>
          </p:grpSpPr>
          <p:cxnSp>
            <p:nvCxnSpPr>
              <p:cNvPr id="171" name="Google Shape;171;p13"/>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172" name="Google Shape;172;p13"/>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173" name="Google Shape;173;p13"/>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174" name="Shape 174"/>
        <p:cNvGrpSpPr/>
        <p:nvPr/>
      </p:nvGrpSpPr>
      <p:grpSpPr>
        <a:xfrm>
          <a:off x="0" y="0"/>
          <a:ext cx="0" cy="0"/>
          <a:chOff x="0" y="0"/>
          <a:chExt cx="0" cy="0"/>
        </a:xfrm>
      </p:grpSpPr>
      <p:pic>
        <p:nvPicPr>
          <p:cNvPr id="175" name="Google Shape;175;p14"/>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176" name="Google Shape;176;p14"/>
          <p:cNvSpPr txBox="1"/>
          <p:nvPr>
            <p:ph type="title"/>
          </p:nvPr>
        </p:nvSpPr>
        <p:spPr>
          <a:xfrm>
            <a:off x="3273939" y="3575338"/>
            <a:ext cx="4595100" cy="6618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000"/>
              <a:buNone/>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177" name="Google Shape;177;p14"/>
          <p:cNvSpPr txBox="1"/>
          <p:nvPr>
            <p:ph idx="1" type="subTitle"/>
          </p:nvPr>
        </p:nvSpPr>
        <p:spPr>
          <a:xfrm>
            <a:off x="3273875" y="811613"/>
            <a:ext cx="4595100" cy="24096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sz="3000"/>
            </a:lvl1pPr>
            <a:lvl2pPr lvl="1" rtl="0" algn="ctr">
              <a:lnSpc>
                <a:spcPct val="100000"/>
              </a:lnSpc>
              <a:spcBef>
                <a:spcPts val="0"/>
              </a:spcBef>
              <a:spcAft>
                <a:spcPts val="0"/>
              </a:spcAft>
              <a:buSzPts val="3000"/>
              <a:buNone/>
              <a:defRPr sz="3000"/>
            </a:lvl2pPr>
            <a:lvl3pPr lvl="2" rtl="0" algn="ctr">
              <a:lnSpc>
                <a:spcPct val="100000"/>
              </a:lnSpc>
              <a:spcBef>
                <a:spcPts val="0"/>
              </a:spcBef>
              <a:spcAft>
                <a:spcPts val="0"/>
              </a:spcAft>
              <a:buSzPts val="3000"/>
              <a:buNone/>
              <a:defRPr sz="3000"/>
            </a:lvl3pPr>
            <a:lvl4pPr lvl="3" rtl="0" algn="ctr">
              <a:lnSpc>
                <a:spcPct val="100000"/>
              </a:lnSpc>
              <a:spcBef>
                <a:spcPts val="0"/>
              </a:spcBef>
              <a:spcAft>
                <a:spcPts val="0"/>
              </a:spcAft>
              <a:buSzPts val="3000"/>
              <a:buNone/>
              <a:defRPr sz="3000"/>
            </a:lvl4pPr>
            <a:lvl5pPr lvl="4" rtl="0" algn="ctr">
              <a:lnSpc>
                <a:spcPct val="100000"/>
              </a:lnSpc>
              <a:spcBef>
                <a:spcPts val="0"/>
              </a:spcBef>
              <a:spcAft>
                <a:spcPts val="0"/>
              </a:spcAft>
              <a:buSzPts val="3000"/>
              <a:buNone/>
              <a:defRPr sz="3000"/>
            </a:lvl5pPr>
            <a:lvl6pPr lvl="5" rtl="0" algn="ctr">
              <a:lnSpc>
                <a:spcPct val="100000"/>
              </a:lnSpc>
              <a:spcBef>
                <a:spcPts val="0"/>
              </a:spcBef>
              <a:spcAft>
                <a:spcPts val="0"/>
              </a:spcAft>
              <a:buSzPts val="3000"/>
              <a:buNone/>
              <a:defRPr sz="3000"/>
            </a:lvl6pPr>
            <a:lvl7pPr lvl="6" rtl="0" algn="ctr">
              <a:lnSpc>
                <a:spcPct val="100000"/>
              </a:lnSpc>
              <a:spcBef>
                <a:spcPts val="0"/>
              </a:spcBef>
              <a:spcAft>
                <a:spcPts val="0"/>
              </a:spcAft>
              <a:buSzPts val="3000"/>
              <a:buNone/>
              <a:defRPr sz="3000"/>
            </a:lvl7pPr>
            <a:lvl8pPr lvl="7" rtl="0" algn="ctr">
              <a:lnSpc>
                <a:spcPct val="100000"/>
              </a:lnSpc>
              <a:spcBef>
                <a:spcPts val="0"/>
              </a:spcBef>
              <a:spcAft>
                <a:spcPts val="0"/>
              </a:spcAft>
              <a:buSzPts val="3000"/>
              <a:buNone/>
              <a:defRPr sz="3000"/>
            </a:lvl8pPr>
            <a:lvl9pPr lvl="8" rtl="0" algn="ctr">
              <a:lnSpc>
                <a:spcPct val="100000"/>
              </a:lnSpc>
              <a:spcBef>
                <a:spcPts val="0"/>
              </a:spcBef>
              <a:spcAft>
                <a:spcPts val="0"/>
              </a:spcAft>
              <a:buSzPts val="3000"/>
              <a:buNone/>
              <a:defRPr sz="3000"/>
            </a:lvl9pPr>
          </a:lstStyle>
          <a:p/>
        </p:txBody>
      </p:sp>
      <p:pic>
        <p:nvPicPr>
          <p:cNvPr id="178" name="Google Shape;178;p14"/>
          <p:cNvPicPr preferRelativeResize="0"/>
          <p:nvPr/>
        </p:nvPicPr>
        <p:blipFill rotWithShape="1">
          <a:blip r:embed="rId3">
            <a:alphaModFix/>
          </a:blip>
          <a:srcRect b="0" l="0" r="89" t="0"/>
          <a:stretch/>
        </p:blipFill>
        <p:spPr>
          <a:xfrm rot="-5400000">
            <a:off x="-1897725" y="1894150"/>
            <a:ext cx="5144975" cy="1356675"/>
          </a:xfrm>
          <a:prstGeom prst="rect">
            <a:avLst/>
          </a:prstGeom>
          <a:noFill/>
          <a:ln>
            <a:noFill/>
          </a:ln>
        </p:spPr>
      </p:pic>
      <p:sp>
        <p:nvSpPr>
          <p:cNvPr id="179" name="Google Shape;179;p14"/>
          <p:cNvSpPr/>
          <p:nvPr/>
        </p:nvSpPr>
        <p:spPr>
          <a:xfrm>
            <a:off x="8608329" y="1098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80" name="Google Shape;180;p14"/>
          <p:cNvGrpSpPr/>
          <p:nvPr/>
        </p:nvGrpSpPr>
        <p:grpSpPr>
          <a:xfrm>
            <a:off x="142950" y="104701"/>
            <a:ext cx="8856358" cy="4921799"/>
            <a:chOff x="142950" y="104701"/>
            <a:chExt cx="8856358" cy="4921799"/>
          </a:xfrm>
        </p:grpSpPr>
        <p:grpSp>
          <p:nvGrpSpPr>
            <p:cNvPr id="181" name="Google Shape;181;p14"/>
            <p:cNvGrpSpPr/>
            <p:nvPr/>
          </p:nvGrpSpPr>
          <p:grpSpPr>
            <a:xfrm rot="-5400000">
              <a:off x="2715571" y="-1257237"/>
              <a:ext cx="4919112" cy="7648362"/>
              <a:chOff x="142957" y="1835400"/>
              <a:chExt cx="8852100" cy="3193204"/>
            </a:xfrm>
          </p:grpSpPr>
          <p:cxnSp>
            <p:nvCxnSpPr>
              <p:cNvPr id="182" name="Google Shape;182;p14"/>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83" name="Google Shape;183;p14"/>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84" name="Google Shape;184;p14"/>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185" name="Google Shape;185;p14"/>
            <p:cNvGrpSpPr/>
            <p:nvPr/>
          </p:nvGrpSpPr>
          <p:grpSpPr>
            <a:xfrm rot="-5400000">
              <a:off x="-1711419" y="1959070"/>
              <a:ext cx="4919099" cy="1210361"/>
              <a:chOff x="147825" y="9188"/>
              <a:chExt cx="8847300" cy="1837500"/>
            </a:xfrm>
          </p:grpSpPr>
          <p:cxnSp>
            <p:nvCxnSpPr>
              <p:cNvPr id="186" name="Google Shape;186;p14"/>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187" name="Google Shape;187;p14"/>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188" name="Google Shape;188;p14"/>
              <p:cNvCxnSpPr/>
              <p:nvPr/>
            </p:nvCxnSpPr>
            <p:spPr>
              <a:xfrm rot="10800000">
                <a:off x="147825" y="17337"/>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189" name="Shape 189"/>
        <p:cNvGrpSpPr/>
        <p:nvPr/>
      </p:nvGrpSpPr>
      <p:grpSpPr>
        <a:xfrm>
          <a:off x="0" y="0"/>
          <a:ext cx="0" cy="0"/>
          <a:chOff x="0" y="0"/>
          <a:chExt cx="0" cy="0"/>
        </a:xfrm>
      </p:grpSpPr>
      <p:pic>
        <p:nvPicPr>
          <p:cNvPr id="190" name="Google Shape;190;p15"/>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191" name="Google Shape;191;p15"/>
          <p:cNvPicPr preferRelativeResize="0"/>
          <p:nvPr/>
        </p:nvPicPr>
        <p:blipFill rotWithShape="1">
          <a:blip r:embed="rId3">
            <a:alphaModFix/>
          </a:blip>
          <a:srcRect b="0" l="0" r="89" t="0"/>
          <a:stretch/>
        </p:blipFill>
        <p:spPr>
          <a:xfrm flipH="1" rot="5400000">
            <a:off x="5894787" y="1894362"/>
            <a:ext cx="5144975" cy="1356250"/>
          </a:xfrm>
          <a:prstGeom prst="rect">
            <a:avLst/>
          </a:prstGeom>
          <a:noFill/>
          <a:ln>
            <a:noFill/>
          </a:ln>
        </p:spPr>
      </p:pic>
      <p:sp>
        <p:nvSpPr>
          <p:cNvPr id="192" name="Google Shape;192;p15"/>
          <p:cNvSpPr/>
          <p:nvPr/>
        </p:nvSpPr>
        <p:spPr>
          <a:xfrm flipH="1">
            <a:off x="147229" y="1098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193" name="Google Shape;193;p15"/>
          <p:cNvGrpSpPr/>
          <p:nvPr/>
        </p:nvGrpSpPr>
        <p:grpSpPr>
          <a:xfrm>
            <a:off x="142950" y="104701"/>
            <a:ext cx="8856358" cy="4921799"/>
            <a:chOff x="142950" y="104701"/>
            <a:chExt cx="8856358" cy="4921799"/>
          </a:xfrm>
        </p:grpSpPr>
        <p:grpSp>
          <p:nvGrpSpPr>
            <p:cNvPr id="194" name="Google Shape;194;p15"/>
            <p:cNvGrpSpPr/>
            <p:nvPr/>
          </p:nvGrpSpPr>
          <p:grpSpPr>
            <a:xfrm flipH="1" rot="5400000">
              <a:off x="1507575" y="-1257237"/>
              <a:ext cx="4919112" cy="7648362"/>
              <a:chOff x="142957" y="1835400"/>
              <a:chExt cx="8852100" cy="3193204"/>
            </a:xfrm>
          </p:grpSpPr>
          <p:cxnSp>
            <p:nvCxnSpPr>
              <p:cNvPr id="195" name="Google Shape;195;p15"/>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96" name="Google Shape;196;p15"/>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97" name="Google Shape;197;p15"/>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198" name="Google Shape;198;p15"/>
            <p:cNvGrpSpPr/>
            <p:nvPr/>
          </p:nvGrpSpPr>
          <p:grpSpPr>
            <a:xfrm flipH="1" rot="5400000">
              <a:off x="5934578" y="1959070"/>
              <a:ext cx="4919099" cy="1210361"/>
              <a:chOff x="147825" y="9188"/>
              <a:chExt cx="8847300" cy="1837500"/>
            </a:xfrm>
          </p:grpSpPr>
          <p:cxnSp>
            <p:nvCxnSpPr>
              <p:cNvPr id="199" name="Google Shape;199;p15"/>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00" name="Google Shape;200;p15"/>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01" name="Google Shape;201;p15"/>
              <p:cNvCxnSpPr/>
              <p:nvPr/>
            </p:nvCxnSpPr>
            <p:spPr>
              <a:xfrm rot="10800000">
                <a:off x="147825" y="17337"/>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202" name="Google Shape;202;p15"/>
          <p:cNvSpPr txBox="1"/>
          <p:nvPr>
            <p:ph type="title"/>
          </p:nvPr>
        </p:nvSpPr>
        <p:spPr>
          <a:xfrm>
            <a:off x="1932425" y="2261650"/>
            <a:ext cx="5035800" cy="15114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600"/>
              <a:buNone/>
              <a:defRPr sz="4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03" name="Google Shape;203;p15"/>
          <p:cNvSpPr txBox="1"/>
          <p:nvPr>
            <p:ph hasCustomPrompt="1" idx="2" type="title"/>
          </p:nvPr>
        </p:nvSpPr>
        <p:spPr>
          <a:xfrm>
            <a:off x="5316125" y="1393653"/>
            <a:ext cx="1652100" cy="915900"/>
          </a:xfrm>
          <a:prstGeom prst="rect">
            <a:avLst/>
          </a:prstGeom>
          <a:noFill/>
        </p:spPr>
        <p:txBody>
          <a:bodyPr anchorCtr="0" anchor="b" bIns="91425" lIns="91425" spcFirstLastPara="1" rIns="91425" wrap="square" tIns="91425">
            <a:noAutofit/>
          </a:bodyPr>
          <a:lstStyle>
            <a:lvl1pPr lvl="0" rtl="0" algn="r">
              <a:spcBef>
                <a:spcPts val="0"/>
              </a:spcBef>
              <a:spcAft>
                <a:spcPts val="0"/>
              </a:spcAft>
              <a:buClr>
                <a:schemeClr val="lt1"/>
              </a:buClr>
              <a:buSzPts val="6000"/>
              <a:buNone/>
              <a:defRPr sz="6000">
                <a:solidFill>
                  <a:schemeClr val="accen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_1">
    <p:spTree>
      <p:nvGrpSpPr>
        <p:cNvPr id="204" name="Shape 204"/>
        <p:cNvGrpSpPr/>
        <p:nvPr/>
      </p:nvGrpSpPr>
      <p:grpSpPr>
        <a:xfrm>
          <a:off x="0" y="0"/>
          <a:ext cx="0" cy="0"/>
          <a:chOff x="0" y="0"/>
          <a:chExt cx="0" cy="0"/>
        </a:xfrm>
      </p:grpSpPr>
      <p:pic>
        <p:nvPicPr>
          <p:cNvPr id="205" name="Google Shape;205;p16"/>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206" name="Google Shape;206;p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pic>
        <p:nvPicPr>
          <p:cNvPr id="207" name="Google Shape;207;p16"/>
          <p:cNvPicPr preferRelativeResize="0"/>
          <p:nvPr/>
        </p:nvPicPr>
        <p:blipFill rotWithShape="1">
          <a:blip r:embed="rId3">
            <a:alphaModFix/>
          </a:blip>
          <a:srcRect b="0" l="0" r="89" t="0"/>
          <a:stretch/>
        </p:blipFill>
        <p:spPr>
          <a:xfrm flipH="1" rot="5400000">
            <a:off x="6427713" y="2425713"/>
            <a:ext cx="5144975" cy="293550"/>
          </a:xfrm>
          <a:prstGeom prst="rect">
            <a:avLst/>
          </a:prstGeom>
          <a:noFill/>
          <a:ln>
            <a:noFill/>
          </a:ln>
        </p:spPr>
      </p:pic>
      <p:sp>
        <p:nvSpPr>
          <p:cNvPr id="208" name="Google Shape;208;p16"/>
          <p:cNvSpPr/>
          <p:nvPr/>
        </p:nvSpPr>
        <p:spPr>
          <a:xfrm flipH="1">
            <a:off x="148971"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09" name="Google Shape;209;p16"/>
          <p:cNvGrpSpPr/>
          <p:nvPr/>
        </p:nvGrpSpPr>
        <p:grpSpPr>
          <a:xfrm>
            <a:off x="144500" y="104695"/>
            <a:ext cx="8856550" cy="4921805"/>
            <a:chOff x="144500" y="104695"/>
            <a:chExt cx="8856550" cy="4921805"/>
          </a:xfrm>
        </p:grpSpPr>
        <p:grpSp>
          <p:nvGrpSpPr>
            <p:cNvPr id="210" name="Google Shape;210;p16"/>
            <p:cNvGrpSpPr/>
            <p:nvPr/>
          </p:nvGrpSpPr>
          <p:grpSpPr>
            <a:xfrm flipH="1" rot="5400000">
              <a:off x="2037550" y="-1788317"/>
              <a:ext cx="4921768" cy="8707867"/>
              <a:chOff x="142957" y="1835400"/>
              <a:chExt cx="8852100" cy="3193204"/>
            </a:xfrm>
          </p:grpSpPr>
          <p:cxnSp>
            <p:nvCxnSpPr>
              <p:cNvPr id="211" name="Google Shape;211;p16"/>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12" name="Google Shape;212;p16"/>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13" name="Google Shape;213;p16"/>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214" name="Google Shape;214;p16"/>
            <p:cNvGrpSpPr/>
            <p:nvPr/>
          </p:nvGrpSpPr>
          <p:grpSpPr>
            <a:xfrm flipH="1" rot="5400000">
              <a:off x="6467265" y="2490009"/>
              <a:ext cx="4919099" cy="148470"/>
              <a:chOff x="147825" y="9188"/>
              <a:chExt cx="8847300" cy="1837500"/>
            </a:xfrm>
          </p:grpSpPr>
          <p:cxnSp>
            <p:nvCxnSpPr>
              <p:cNvPr id="215" name="Google Shape;215;p16"/>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16" name="Google Shape;216;p16"/>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17" name="Google Shape;217;p16"/>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1_2">
    <p:spTree>
      <p:nvGrpSpPr>
        <p:cNvPr id="218" name="Shape 218"/>
        <p:cNvGrpSpPr/>
        <p:nvPr/>
      </p:nvGrpSpPr>
      <p:grpSpPr>
        <a:xfrm>
          <a:off x="0" y="0"/>
          <a:ext cx="0" cy="0"/>
          <a:chOff x="0" y="0"/>
          <a:chExt cx="0" cy="0"/>
        </a:xfrm>
      </p:grpSpPr>
      <p:pic>
        <p:nvPicPr>
          <p:cNvPr id="219" name="Google Shape;219;p17"/>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20" name="Google Shape;220;p17"/>
          <p:cNvPicPr preferRelativeResize="0"/>
          <p:nvPr/>
        </p:nvPicPr>
        <p:blipFill rotWithShape="1">
          <a:blip r:embed="rId3">
            <a:alphaModFix/>
          </a:blip>
          <a:srcRect b="0" l="0" r="89" t="0"/>
          <a:stretch/>
        </p:blipFill>
        <p:spPr>
          <a:xfrm>
            <a:off x="0" y="-2575"/>
            <a:ext cx="9144003" cy="190275"/>
          </a:xfrm>
          <a:prstGeom prst="rect">
            <a:avLst/>
          </a:prstGeom>
          <a:noFill/>
          <a:ln>
            <a:noFill/>
          </a:ln>
        </p:spPr>
      </p:pic>
      <p:grpSp>
        <p:nvGrpSpPr>
          <p:cNvPr id="221" name="Google Shape;221;p17"/>
          <p:cNvGrpSpPr/>
          <p:nvPr/>
        </p:nvGrpSpPr>
        <p:grpSpPr>
          <a:xfrm>
            <a:off x="142950" y="105163"/>
            <a:ext cx="8856300" cy="4923825"/>
            <a:chOff x="142950" y="105163"/>
            <a:chExt cx="8856300" cy="4923825"/>
          </a:xfrm>
        </p:grpSpPr>
        <p:grpSp>
          <p:nvGrpSpPr>
            <p:cNvPr id="222" name="Google Shape;222;p17"/>
            <p:cNvGrpSpPr/>
            <p:nvPr/>
          </p:nvGrpSpPr>
          <p:grpSpPr>
            <a:xfrm>
              <a:off x="147825" y="105163"/>
              <a:ext cx="8847300" cy="82504"/>
              <a:chOff x="147825" y="9188"/>
              <a:chExt cx="8847300" cy="1837500"/>
            </a:xfrm>
          </p:grpSpPr>
          <p:cxnSp>
            <p:nvCxnSpPr>
              <p:cNvPr id="223" name="Google Shape;223;p17"/>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24" name="Google Shape;224;p17"/>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25" name="Google Shape;225;p17"/>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226" name="Google Shape;226;p17"/>
            <p:cNvGrpSpPr/>
            <p:nvPr/>
          </p:nvGrpSpPr>
          <p:grpSpPr>
            <a:xfrm>
              <a:off x="142950" y="187778"/>
              <a:ext cx="8856300" cy="4841211"/>
              <a:chOff x="142950" y="1835400"/>
              <a:chExt cx="8856300" cy="3193200"/>
            </a:xfrm>
          </p:grpSpPr>
          <p:cxnSp>
            <p:nvCxnSpPr>
              <p:cNvPr id="227" name="Google Shape;227;p17"/>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28" name="Google Shape;228;p17"/>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29" name="Google Shape;229;p17"/>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230" name="Google Shape;230;p17"/>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31" name="Google Shape;231;p1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1_3">
    <p:spTree>
      <p:nvGrpSpPr>
        <p:cNvPr id="232" name="Shape 232"/>
        <p:cNvGrpSpPr/>
        <p:nvPr/>
      </p:nvGrpSpPr>
      <p:grpSpPr>
        <a:xfrm>
          <a:off x="0" y="0"/>
          <a:ext cx="0" cy="0"/>
          <a:chOff x="0" y="0"/>
          <a:chExt cx="0" cy="0"/>
        </a:xfrm>
      </p:grpSpPr>
      <p:pic>
        <p:nvPicPr>
          <p:cNvPr id="233" name="Google Shape;233;p18"/>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34" name="Google Shape;234;p18"/>
          <p:cNvPicPr preferRelativeResize="0"/>
          <p:nvPr/>
        </p:nvPicPr>
        <p:blipFill rotWithShape="1">
          <a:blip r:embed="rId3">
            <a:alphaModFix/>
          </a:blip>
          <a:srcRect b="0" l="0" r="89" t="0"/>
          <a:stretch/>
        </p:blipFill>
        <p:spPr>
          <a:xfrm flipH="1" rot="10800000">
            <a:off x="0" y="4955801"/>
            <a:ext cx="9144003" cy="190199"/>
          </a:xfrm>
          <a:prstGeom prst="rect">
            <a:avLst/>
          </a:prstGeom>
          <a:noFill/>
          <a:ln>
            <a:noFill/>
          </a:ln>
        </p:spPr>
      </p:pic>
      <p:grpSp>
        <p:nvGrpSpPr>
          <p:cNvPr id="235" name="Google Shape;235;p18"/>
          <p:cNvGrpSpPr/>
          <p:nvPr/>
        </p:nvGrpSpPr>
        <p:grpSpPr>
          <a:xfrm>
            <a:off x="142950" y="103825"/>
            <a:ext cx="8856300" cy="4934500"/>
            <a:chOff x="142950" y="103825"/>
            <a:chExt cx="8856300" cy="4934500"/>
          </a:xfrm>
        </p:grpSpPr>
        <p:grpSp>
          <p:nvGrpSpPr>
            <p:cNvPr id="236" name="Google Shape;236;p18"/>
            <p:cNvGrpSpPr/>
            <p:nvPr/>
          </p:nvGrpSpPr>
          <p:grpSpPr>
            <a:xfrm flipH="1" rot="10800000">
              <a:off x="147825" y="4955821"/>
              <a:ext cx="8847300" cy="82504"/>
              <a:chOff x="147825" y="9188"/>
              <a:chExt cx="8847300" cy="1837500"/>
            </a:xfrm>
          </p:grpSpPr>
          <p:cxnSp>
            <p:nvCxnSpPr>
              <p:cNvPr id="237" name="Google Shape;237;p18"/>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38" name="Google Shape;238;p18"/>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39" name="Google Shape;239;p18"/>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240" name="Google Shape;240;p18"/>
            <p:cNvGrpSpPr/>
            <p:nvPr/>
          </p:nvGrpSpPr>
          <p:grpSpPr>
            <a:xfrm flipH="1" rot="10800000">
              <a:off x="142950" y="103825"/>
              <a:ext cx="8856300" cy="4852126"/>
              <a:chOff x="142950" y="1835241"/>
              <a:chExt cx="8856300" cy="3200400"/>
            </a:xfrm>
          </p:grpSpPr>
          <p:cxnSp>
            <p:nvCxnSpPr>
              <p:cNvPr id="241" name="Google Shape;241;p18"/>
              <p:cNvCxnSpPr/>
              <p:nvPr/>
            </p:nvCxnSpPr>
            <p:spPr>
              <a:xfrm rot="10800000">
                <a:off x="8994900" y="1835241"/>
                <a:ext cx="0" cy="3200400"/>
              </a:xfrm>
              <a:prstGeom prst="straightConnector1">
                <a:avLst/>
              </a:prstGeom>
              <a:noFill/>
              <a:ln cap="flat" cmpd="sng" w="9525">
                <a:solidFill>
                  <a:schemeClr val="accent1"/>
                </a:solidFill>
                <a:prstDash val="solid"/>
                <a:round/>
                <a:headEnd len="med" w="med" type="none"/>
                <a:tailEnd len="med" w="med" type="none"/>
              </a:ln>
            </p:spPr>
          </p:cxnSp>
          <p:cxnSp>
            <p:nvCxnSpPr>
              <p:cNvPr id="242" name="Google Shape;242;p18"/>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43" name="Google Shape;243;p18"/>
              <p:cNvCxnSpPr/>
              <p:nvPr/>
            </p:nvCxnSpPr>
            <p:spPr>
              <a:xfrm>
                <a:off x="142950" y="5034767"/>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244" name="Google Shape;244;p18"/>
          <p:cNvSpPr/>
          <p:nvPr/>
        </p:nvSpPr>
        <p:spPr>
          <a:xfrm flipH="1" rot="10800000">
            <a:off x="147829" y="10517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245" name="Google Shape;245;p1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246" name="Shape 246"/>
        <p:cNvGrpSpPr/>
        <p:nvPr/>
      </p:nvGrpSpPr>
      <p:grpSpPr>
        <a:xfrm>
          <a:off x="0" y="0"/>
          <a:ext cx="0" cy="0"/>
          <a:chOff x="0" y="0"/>
          <a:chExt cx="0" cy="0"/>
        </a:xfrm>
      </p:grpSpPr>
      <p:pic>
        <p:nvPicPr>
          <p:cNvPr id="247" name="Google Shape;247;p19"/>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48" name="Google Shape;248;p19"/>
          <p:cNvPicPr preferRelativeResize="0"/>
          <p:nvPr/>
        </p:nvPicPr>
        <p:blipFill rotWithShape="1">
          <a:blip r:embed="rId3">
            <a:alphaModFix/>
          </a:blip>
          <a:srcRect b="0" l="0" r="89" t="0"/>
          <a:stretch/>
        </p:blipFill>
        <p:spPr>
          <a:xfrm flipH="1" rot="5400000">
            <a:off x="6427713" y="2425713"/>
            <a:ext cx="5144975" cy="293550"/>
          </a:xfrm>
          <a:prstGeom prst="rect">
            <a:avLst/>
          </a:prstGeom>
          <a:noFill/>
          <a:ln>
            <a:noFill/>
          </a:ln>
        </p:spPr>
      </p:pic>
      <p:sp>
        <p:nvSpPr>
          <p:cNvPr id="249" name="Google Shape;249;p19"/>
          <p:cNvSpPr/>
          <p:nvPr/>
        </p:nvSpPr>
        <p:spPr>
          <a:xfrm flipH="1">
            <a:off x="148971"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50" name="Google Shape;250;p19"/>
          <p:cNvGrpSpPr/>
          <p:nvPr/>
        </p:nvGrpSpPr>
        <p:grpSpPr>
          <a:xfrm>
            <a:off x="144500" y="104695"/>
            <a:ext cx="8856550" cy="4921805"/>
            <a:chOff x="144500" y="104695"/>
            <a:chExt cx="8856550" cy="4921805"/>
          </a:xfrm>
        </p:grpSpPr>
        <p:grpSp>
          <p:nvGrpSpPr>
            <p:cNvPr id="251" name="Google Shape;251;p19"/>
            <p:cNvGrpSpPr/>
            <p:nvPr/>
          </p:nvGrpSpPr>
          <p:grpSpPr>
            <a:xfrm flipH="1" rot="5400000">
              <a:off x="2037550" y="-1788317"/>
              <a:ext cx="4921768" cy="8707867"/>
              <a:chOff x="142957" y="1835400"/>
              <a:chExt cx="8852100" cy="3193204"/>
            </a:xfrm>
          </p:grpSpPr>
          <p:cxnSp>
            <p:nvCxnSpPr>
              <p:cNvPr id="252" name="Google Shape;252;p19"/>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53" name="Google Shape;253;p19"/>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54" name="Google Shape;254;p19"/>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255" name="Google Shape;255;p19"/>
            <p:cNvGrpSpPr/>
            <p:nvPr/>
          </p:nvGrpSpPr>
          <p:grpSpPr>
            <a:xfrm flipH="1" rot="5400000">
              <a:off x="6467265" y="2490009"/>
              <a:ext cx="4919099" cy="148470"/>
              <a:chOff x="147825" y="9188"/>
              <a:chExt cx="8847300" cy="1837500"/>
            </a:xfrm>
          </p:grpSpPr>
          <p:cxnSp>
            <p:nvCxnSpPr>
              <p:cNvPr id="256" name="Google Shape;256;p19"/>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57" name="Google Shape;257;p19"/>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58" name="Google Shape;258;p19"/>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259" name="Google Shape;259;p19"/>
          <p:cNvSpPr txBox="1"/>
          <p:nvPr>
            <p:ph type="title"/>
          </p:nvPr>
        </p:nvSpPr>
        <p:spPr>
          <a:xfrm>
            <a:off x="720000" y="1471950"/>
            <a:ext cx="4233600" cy="14808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0" name="Google Shape;260;p19"/>
          <p:cNvSpPr txBox="1"/>
          <p:nvPr>
            <p:ph idx="1" type="subTitle"/>
          </p:nvPr>
        </p:nvSpPr>
        <p:spPr>
          <a:xfrm>
            <a:off x="720000" y="3337071"/>
            <a:ext cx="4233600" cy="7188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261" name="Google Shape;261;p19"/>
          <p:cNvSpPr/>
          <p:nvPr>
            <p:ph idx="2" type="pic"/>
          </p:nvPr>
        </p:nvSpPr>
        <p:spPr>
          <a:xfrm>
            <a:off x="5273100" y="533863"/>
            <a:ext cx="2910000" cy="40758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spTree>
      <p:nvGrpSpPr>
        <p:cNvPr id="262" name="Shape 262"/>
        <p:cNvGrpSpPr/>
        <p:nvPr/>
      </p:nvGrpSpPr>
      <p:grpSpPr>
        <a:xfrm>
          <a:off x="0" y="0"/>
          <a:ext cx="0" cy="0"/>
          <a:chOff x="0" y="0"/>
          <a:chExt cx="0" cy="0"/>
        </a:xfrm>
      </p:grpSpPr>
      <p:pic>
        <p:nvPicPr>
          <p:cNvPr id="263" name="Google Shape;263;p20"/>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64" name="Google Shape;264;p20"/>
          <p:cNvPicPr preferRelativeResize="0"/>
          <p:nvPr/>
        </p:nvPicPr>
        <p:blipFill rotWithShape="1">
          <a:blip r:embed="rId3">
            <a:alphaModFix/>
          </a:blip>
          <a:srcRect b="0" l="0" r="89" t="0"/>
          <a:stretch/>
        </p:blipFill>
        <p:spPr>
          <a:xfrm rot="-5400000">
            <a:off x="-2428988" y="2425413"/>
            <a:ext cx="5144975" cy="294150"/>
          </a:xfrm>
          <a:prstGeom prst="rect">
            <a:avLst/>
          </a:prstGeom>
          <a:noFill/>
          <a:ln>
            <a:noFill/>
          </a:ln>
        </p:spPr>
      </p:pic>
      <p:sp>
        <p:nvSpPr>
          <p:cNvPr id="265" name="Google Shape;265;p20"/>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66" name="Google Shape;266;p20"/>
          <p:cNvGrpSpPr/>
          <p:nvPr/>
        </p:nvGrpSpPr>
        <p:grpSpPr>
          <a:xfrm>
            <a:off x="142950" y="104695"/>
            <a:ext cx="8856550" cy="4921805"/>
            <a:chOff x="142950" y="104695"/>
            <a:chExt cx="8856550" cy="4921805"/>
          </a:xfrm>
        </p:grpSpPr>
        <p:grpSp>
          <p:nvGrpSpPr>
            <p:cNvPr id="267" name="Google Shape;267;p20"/>
            <p:cNvGrpSpPr/>
            <p:nvPr/>
          </p:nvGrpSpPr>
          <p:grpSpPr>
            <a:xfrm rot="-5400000">
              <a:off x="2184683" y="-1788317"/>
              <a:ext cx="4921768" cy="8707867"/>
              <a:chOff x="142957" y="1835400"/>
              <a:chExt cx="8852100" cy="3193204"/>
            </a:xfrm>
          </p:grpSpPr>
          <p:cxnSp>
            <p:nvCxnSpPr>
              <p:cNvPr id="268" name="Google Shape;268;p20"/>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69" name="Google Shape;269;p20"/>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70" name="Google Shape;270;p20"/>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271" name="Google Shape;271;p20"/>
            <p:cNvGrpSpPr/>
            <p:nvPr/>
          </p:nvGrpSpPr>
          <p:grpSpPr>
            <a:xfrm rot="-5400000">
              <a:off x="-2242364" y="2490009"/>
              <a:ext cx="4919099" cy="148470"/>
              <a:chOff x="147825" y="9188"/>
              <a:chExt cx="8847300" cy="1837500"/>
            </a:xfrm>
          </p:grpSpPr>
          <p:cxnSp>
            <p:nvCxnSpPr>
              <p:cNvPr id="272" name="Google Shape;272;p20"/>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73" name="Google Shape;273;p20"/>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74" name="Google Shape;274;p20"/>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275" name="Google Shape;275;p20"/>
          <p:cNvSpPr txBox="1"/>
          <p:nvPr>
            <p:ph type="title"/>
          </p:nvPr>
        </p:nvSpPr>
        <p:spPr>
          <a:xfrm>
            <a:off x="720000" y="1637550"/>
            <a:ext cx="3597900" cy="10632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76" name="Google Shape;276;p20"/>
          <p:cNvSpPr txBox="1"/>
          <p:nvPr>
            <p:ph idx="1" type="subTitle"/>
          </p:nvPr>
        </p:nvSpPr>
        <p:spPr>
          <a:xfrm>
            <a:off x="720000" y="2673678"/>
            <a:ext cx="3597900" cy="8052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pic>
        <p:nvPicPr>
          <p:cNvPr id="24" name="Google Shape;24;p3"/>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5" name="Google Shape;25;p3"/>
          <p:cNvPicPr preferRelativeResize="0"/>
          <p:nvPr/>
        </p:nvPicPr>
        <p:blipFill rotWithShape="1">
          <a:blip r:embed="rId3">
            <a:alphaModFix/>
          </a:blip>
          <a:srcRect b="0" l="0" r="89" t="0"/>
          <a:stretch/>
        </p:blipFill>
        <p:spPr>
          <a:xfrm rot="-5400000">
            <a:off x="-1897425" y="1894450"/>
            <a:ext cx="5144975" cy="1356075"/>
          </a:xfrm>
          <a:prstGeom prst="rect">
            <a:avLst/>
          </a:prstGeom>
          <a:noFill/>
          <a:ln>
            <a:noFill/>
          </a:ln>
        </p:spPr>
      </p:pic>
      <p:sp>
        <p:nvSpPr>
          <p:cNvPr id="26" name="Google Shape;26;p3"/>
          <p:cNvSpPr/>
          <p:nvPr/>
        </p:nvSpPr>
        <p:spPr>
          <a:xfrm>
            <a:off x="8608329" y="1098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7" name="Google Shape;27;p3"/>
          <p:cNvGrpSpPr/>
          <p:nvPr/>
        </p:nvGrpSpPr>
        <p:grpSpPr>
          <a:xfrm>
            <a:off x="142950" y="104701"/>
            <a:ext cx="8856358" cy="4921799"/>
            <a:chOff x="142950" y="104701"/>
            <a:chExt cx="8856358" cy="4921799"/>
          </a:xfrm>
        </p:grpSpPr>
        <p:grpSp>
          <p:nvGrpSpPr>
            <p:cNvPr id="28" name="Google Shape;28;p3"/>
            <p:cNvGrpSpPr/>
            <p:nvPr/>
          </p:nvGrpSpPr>
          <p:grpSpPr>
            <a:xfrm rot="-5400000">
              <a:off x="2715571" y="-1257237"/>
              <a:ext cx="4919112" cy="7648362"/>
              <a:chOff x="142957" y="1835400"/>
              <a:chExt cx="8852100" cy="3193204"/>
            </a:xfrm>
          </p:grpSpPr>
          <p:cxnSp>
            <p:nvCxnSpPr>
              <p:cNvPr id="29" name="Google Shape;29;p3"/>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0" name="Google Shape;30;p3"/>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1" name="Google Shape;31;p3"/>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32" name="Google Shape;32;p3"/>
            <p:cNvGrpSpPr/>
            <p:nvPr/>
          </p:nvGrpSpPr>
          <p:grpSpPr>
            <a:xfrm rot="-5400000">
              <a:off x="-1711419" y="1959070"/>
              <a:ext cx="4919099" cy="1210361"/>
              <a:chOff x="147825" y="9188"/>
              <a:chExt cx="8847300" cy="1837500"/>
            </a:xfrm>
          </p:grpSpPr>
          <p:cxnSp>
            <p:nvCxnSpPr>
              <p:cNvPr id="33" name="Google Shape;33;p3"/>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4" name="Google Shape;34;p3"/>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5" name="Google Shape;35;p3"/>
              <p:cNvCxnSpPr/>
              <p:nvPr/>
            </p:nvCxnSpPr>
            <p:spPr>
              <a:xfrm rot="10800000">
                <a:off x="147825" y="17337"/>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36" name="Google Shape;36;p3"/>
          <p:cNvSpPr txBox="1"/>
          <p:nvPr>
            <p:ph type="title"/>
          </p:nvPr>
        </p:nvSpPr>
        <p:spPr>
          <a:xfrm>
            <a:off x="1941200" y="2076663"/>
            <a:ext cx="5067600" cy="1511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4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7" name="Google Shape;37;p3"/>
          <p:cNvSpPr txBox="1"/>
          <p:nvPr>
            <p:ph hasCustomPrompt="1" idx="2" type="title"/>
          </p:nvPr>
        </p:nvSpPr>
        <p:spPr>
          <a:xfrm>
            <a:off x="1941200" y="1224188"/>
            <a:ext cx="5067600" cy="915900"/>
          </a:xfrm>
          <a:prstGeom prst="rect">
            <a:avLst/>
          </a:prstGeom>
          <a:noFill/>
        </p:spPr>
        <p:txBody>
          <a:bodyPr anchorCtr="0" anchor="b" bIns="91425" lIns="91425" spcFirstLastPara="1" rIns="91425" wrap="square" tIns="91425">
            <a:noAutofit/>
          </a:bodyPr>
          <a:lstStyle>
            <a:lvl1pPr lvl="0" rtl="0">
              <a:spcBef>
                <a:spcPts val="0"/>
              </a:spcBef>
              <a:spcAft>
                <a:spcPts val="0"/>
              </a:spcAft>
              <a:buClr>
                <a:schemeClr val="lt1"/>
              </a:buClr>
              <a:buSzPts val="6000"/>
              <a:buNone/>
              <a:defRPr sz="6000">
                <a:solidFill>
                  <a:schemeClr val="lt2"/>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
    <p:spTree>
      <p:nvGrpSpPr>
        <p:cNvPr id="277" name="Shape 277"/>
        <p:cNvGrpSpPr/>
        <p:nvPr/>
      </p:nvGrpSpPr>
      <p:grpSpPr>
        <a:xfrm>
          <a:off x="0" y="0"/>
          <a:ext cx="0" cy="0"/>
          <a:chOff x="0" y="0"/>
          <a:chExt cx="0" cy="0"/>
        </a:xfrm>
      </p:grpSpPr>
      <p:pic>
        <p:nvPicPr>
          <p:cNvPr id="278" name="Google Shape;278;p21"/>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279" name="Google Shape;279;p21"/>
          <p:cNvSpPr txBox="1"/>
          <p:nvPr>
            <p:ph type="title"/>
          </p:nvPr>
        </p:nvSpPr>
        <p:spPr>
          <a:xfrm>
            <a:off x="4571975" y="1845800"/>
            <a:ext cx="3858600" cy="7161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80" name="Google Shape;280;p21"/>
          <p:cNvSpPr txBox="1"/>
          <p:nvPr>
            <p:ph idx="1" type="subTitle"/>
          </p:nvPr>
        </p:nvSpPr>
        <p:spPr>
          <a:xfrm>
            <a:off x="4572150" y="2521393"/>
            <a:ext cx="3858600" cy="7161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pic>
        <p:nvPicPr>
          <p:cNvPr id="281" name="Google Shape;281;p21"/>
          <p:cNvPicPr preferRelativeResize="0"/>
          <p:nvPr/>
        </p:nvPicPr>
        <p:blipFill rotWithShape="1">
          <a:blip r:embed="rId3">
            <a:alphaModFix/>
          </a:blip>
          <a:srcRect b="0" l="0" r="89" t="0"/>
          <a:stretch/>
        </p:blipFill>
        <p:spPr>
          <a:xfrm flipH="1" rot="5400000">
            <a:off x="6427713" y="2425713"/>
            <a:ext cx="5144975" cy="293550"/>
          </a:xfrm>
          <a:prstGeom prst="rect">
            <a:avLst/>
          </a:prstGeom>
          <a:noFill/>
          <a:ln>
            <a:noFill/>
          </a:ln>
        </p:spPr>
      </p:pic>
      <p:sp>
        <p:nvSpPr>
          <p:cNvPr id="282" name="Google Shape;282;p21"/>
          <p:cNvSpPr/>
          <p:nvPr/>
        </p:nvSpPr>
        <p:spPr>
          <a:xfrm flipH="1">
            <a:off x="148971"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83" name="Google Shape;283;p21"/>
          <p:cNvGrpSpPr/>
          <p:nvPr/>
        </p:nvGrpSpPr>
        <p:grpSpPr>
          <a:xfrm>
            <a:off x="144500" y="104695"/>
            <a:ext cx="8856550" cy="4921805"/>
            <a:chOff x="144500" y="104695"/>
            <a:chExt cx="8856550" cy="4921805"/>
          </a:xfrm>
        </p:grpSpPr>
        <p:grpSp>
          <p:nvGrpSpPr>
            <p:cNvPr id="284" name="Google Shape;284;p21"/>
            <p:cNvGrpSpPr/>
            <p:nvPr/>
          </p:nvGrpSpPr>
          <p:grpSpPr>
            <a:xfrm flipH="1" rot="5400000">
              <a:off x="2037550" y="-1788317"/>
              <a:ext cx="4921768" cy="8707867"/>
              <a:chOff x="142957" y="1835400"/>
              <a:chExt cx="8852100" cy="3193204"/>
            </a:xfrm>
          </p:grpSpPr>
          <p:cxnSp>
            <p:nvCxnSpPr>
              <p:cNvPr id="285" name="Google Shape;285;p21"/>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86" name="Google Shape;286;p21"/>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87" name="Google Shape;287;p21"/>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288" name="Google Shape;288;p21"/>
            <p:cNvGrpSpPr/>
            <p:nvPr/>
          </p:nvGrpSpPr>
          <p:grpSpPr>
            <a:xfrm flipH="1" rot="5400000">
              <a:off x="6467265" y="2490009"/>
              <a:ext cx="4919099" cy="148470"/>
              <a:chOff x="147825" y="9188"/>
              <a:chExt cx="8847300" cy="1837500"/>
            </a:xfrm>
          </p:grpSpPr>
          <p:cxnSp>
            <p:nvCxnSpPr>
              <p:cNvPr id="289" name="Google Shape;289;p21"/>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90" name="Google Shape;290;p21"/>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291" name="Google Shape;291;p21"/>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4_2_1">
    <p:spTree>
      <p:nvGrpSpPr>
        <p:cNvPr id="292" name="Shape 292"/>
        <p:cNvGrpSpPr/>
        <p:nvPr/>
      </p:nvGrpSpPr>
      <p:grpSpPr>
        <a:xfrm>
          <a:off x="0" y="0"/>
          <a:ext cx="0" cy="0"/>
          <a:chOff x="0" y="0"/>
          <a:chExt cx="0" cy="0"/>
        </a:xfrm>
      </p:grpSpPr>
      <p:pic>
        <p:nvPicPr>
          <p:cNvPr id="293" name="Google Shape;293;p22"/>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294" name="Google Shape;294;p22"/>
          <p:cNvPicPr preferRelativeResize="0"/>
          <p:nvPr/>
        </p:nvPicPr>
        <p:blipFill rotWithShape="1">
          <a:blip r:embed="rId3">
            <a:alphaModFix/>
          </a:blip>
          <a:srcRect b="0" l="0" r="89" t="0"/>
          <a:stretch/>
        </p:blipFill>
        <p:spPr>
          <a:xfrm rot="-5400000">
            <a:off x="-2428688" y="2425713"/>
            <a:ext cx="5144975" cy="293550"/>
          </a:xfrm>
          <a:prstGeom prst="rect">
            <a:avLst/>
          </a:prstGeom>
          <a:noFill/>
          <a:ln>
            <a:noFill/>
          </a:ln>
        </p:spPr>
      </p:pic>
      <p:sp>
        <p:nvSpPr>
          <p:cNvPr id="295" name="Google Shape;295;p22"/>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296" name="Google Shape;296;p22"/>
          <p:cNvGrpSpPr/>
          <p:nvPr/>
        </p:nvGrpSpPr>
        <p:grpSpPr>
          <a:xfrm>
            <a:off x="142950" y="104695"/>
            <a:ext cx="8856550" cy="4921805"/>
            <a:chOff x="142950" y="104695"/>
            <a:chExt cx="8856550" cy="4921805"/>
          </a:xfrm>
        </p:grpSpPr>
        <p:grpSp>
          <p:nvGrpSpPr>
            <p:cNvPr id="297" name="Google Shape;297;p22"/>
            <p:cNvGrpSpPr/>
            <p:nvPr/>
          </p:nvGrpSpPr>
          <p:grpSpPr>
            <a:xfrm rot="-5400000">
              <a:off x="2184683" y="-1788317"/>
              <a:ext cx="4921768" cy="8707867"/>
              <a:chOff x="142957" y="1835400"/>
              <a:chExt cx="8852100" cy="3193204"/>
            </a:xfrm>
          </p:grpSpPr>
          <p:cxnSp>
            <p:nvCxnSpPr>
              <p:cNvPr id="298" name="Google Shape;298;p22"/>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299" name="Google Shape;299;p22"/>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00" name="Google Shape;300;p22"/>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301" name="Google Shape;301;p22"/>
            <p:cNvGrpSpPr/>
            <p:nvPr/>
          </p:nvGrpSpPr>
          <p:grpSpPr>
            <a:xfrm rot="-5400000">
              <a:off x="-2242364" y="2490009"/>
              <a:ext cx="4919099" cy="148470"/>
              <a:chOff x="147825" y="9188"/>
              <a:chExt cx="8847300" cy="1837500"/>
            </a:xfrm>
          </p:grpSpPr>
          <p:cxnSp>
            <p:nvCxnSpPr>
              <p:cNvPr id="302" name="Google Shape;302;p22"/>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03" name="Google Shape;303;p22"/>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04" name="Google Shape;304;p22"/>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305" name="Google Shape;305;p22"/>
          <p:cNvSpPr txBox="1"/>
          <p:nvPr>
            <p:ph type="title"/>
          </p:nvPr>
        </p:nvSpPr>
        <p:spPr>
          <a:xfrm>
            <a:off x="713225" y="1853336"/>
            <a:ext cx="3597900" cy="6588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6" name="Google Shape;306;p22"/>
          <p:cNvSpPr txBox="1"/>
          <p:nvPr>
            <p:ph idx="1" type="subTitle"/>
          </p:nvPr>
        </p:nvSpPr>
        <p:spPr>
          <a:xfrm>
            <a:off x="713225" y="2484963"/>
            <a:ext cx="3597900" cy="8052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AND_BODY_1">
    <p:spTree>
      <p:nvGrpSpPr>
        <p:cNvPr id="307" name="Shape 307"/>
        <p:cNvGrpSpPr/>
        <p:nvPr/>
      </p:nvGrpSpPr>
      <p:grpSpPr>
        <a:xfrm>
          <a:off x="0" y="0"/>
          <a:ext cx="0" cy="0"/>
          <a:chOff x="0" y="0"/>
          <a:chExt cx="0" cy="0"/>
        </a:xfrm>
      </p:grpSpPr>
      <p:pic>
        <p:nvPicPr>
          <p:cNvPr id="308" name="Google Shape;308;p23"/>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309" name="Google Shape;309;p2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10" name="Google Shape;310;p23"/>
          <p:cNvSpPr txBox="1"/>
          <p:nvPr>
            <p:ph idx="1" type="body"/>
          </p:nvPr>
        </p:nvSpPr>
        <p:spPr>
          <a:xfrm>
            <a:off x="720000" y="1215752"/>
            <a:ext cx="7704000" cy="3416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lt2"/>
              </a:buClr>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pic>
        <p:nvPicPr>
          <p:cNvPr id="311" name="Google Shape;311;p23"/>
          <p:cNvPicPr preferRelativeResize="0"/>
          <p:nvPr/>
        </p:nvPicPr>
        <p:blipFill rotWithShape="1">
          <a:blip r:embed="rId3">
            <a:alphaModFix/>
          </a:blip>
          <a:srcRect b="0" l="0" r="89" t="0"/>
          <a:stretch/>
        </p:blipFill>
        <p:spPr>
          <a:xfrm>
            <a:off x="0" y="-2575"/>
            <a:ext cx="9144003" cy="190275"/>
          </a:xfrm>
          <a:prstGeom prst="rect">
            <a:avLst/>
          </a:prstGeom>
          <a:noFill/>
          <a:ln>
            <a:noFill/>
          </a:ln>
        </p:spPr>
      </p:pic>
      <p:grpSp>
        <p:nvGrpSpPr>
          <p:cNvPr id="312" name="Google Shape;312;p23"/>
          <p:cNvGrpSpPr/>
          <p:nvPr/>
        </p:nvGrpSpPr>
        <p:grpSpPr>
          <a:xfrm>
            <a:off x="142950" y="105163"/>
            <a:ext cx="8856300" cy="4923825"/>
            <a:chOff x="142950" y="105163"/>
            <a:chExt cx="8856300" cy="4923825"/>
          </a:xfrm>
        </p:grpSpPr>
        <p:grpSp>
          <p:nvGrpSpPr>
            <p:cNvPr id="313" name="Google Shape;313;p23"/>
            <p:cNvGrpSpPr/>
            <p:nvPr/>
          </p:nvGrpSpPr>
          <p:grpSpPr>
            <a:xfrm>
              <a:off x="147825" y="105163"/>
              <a:ext cx="8847300" cy="82504"/>
              <a:chOff x="147825" y="9188"/>
              <a:chExt cx="8847300" cy="1837500"/>
            </a:xfrm>
          </p:grpSpPr>
          <p:cxnSp>
            <p:nvCxnSpPr>
              <p:cNvPr id="314" name="Google Shape;314;p23"/>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15" name="Google Shape;315;p23"/>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16" name="Google Shape;316;p23"/>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317" name="Google Shape;317;p23"/>
            <p:cNvGrpSpPr/>
            <p:nvPr/>
          </p:nvGrpSpPr>
          <p:grpSpPr>
            <a:xfrm>
              <a:off x="142950" y="187778"/>
              <a:ext cx="8856300" cy="4841211"/>
              <a:chOff x="142950" y="1835400"/>
              <a:chExt cx="8856300" cy="3193200"/>
            </a:xfrm>
          </p:grpSpPr>
          <p:cxnSp>
            <p:nvCxnSpPr>
              <p:cNvPr id="318" name="Google Shape;318;p23"/>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19" name="Google Shape;319;p23"/>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20" name="Google Shape;320;p23"/>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321" name="Google Shape;321;p23"/>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322" name="Shape 322"/>
        <p:cNvGrpSpPr/>
        <p:nvPr/>
      </p:nvGrpSpPr>
      <p:grpSpPr>
        <a:xfrm>
          <a:off x="0" y="0"/>
          <a:ext cx="0" cy="0"/>
          <a:chOff x="0" y="0"/>
          <a:chExt cx="0" cy="0"/>
        </a:xfrm>
      </p:grpSpPr>
      <p:pic>
        <p:nvPicPr>
          <p:cNvPr id="323" name="Google Shape;323;p24"/>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324" name="Google Shape;324;p24"/>
          <p:cNvPicPr preferRelativeResize="0"/>
          <p:nvPr/>
        </p:nvPicPr>
        <p:blipFill rotWithShape="1">
          <a:blip r:embed="rId3">
            <a:alphaModFix/>
          </a:blip>
          <a:srcRect b="0" l="0" r="89" t="0"/>
          <a:stretch/>
        </p:blipFill>
        <p:spPr>
          <a:xfrm rot="-5400000">
            <a:off x="-2428688" y="2425713"/>
            <a:ext cx="5144975" cy="293550"/>
          </a:xfrm>
          <a:prstGeom prst="rect">
            <a:avLst/>
          </a:prstGeom>
          <a:noFill/>
          <a:ln>
            <a:noFill/>
          </a:ln>
        </p:spPr>
      </p:pic>
      <p:sp>
        <p:nvSpPr>
          <p:cNvPr id="325" name="Google Shape;325;p24"/>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326" name="Google Shape;326;p24"/>
          <p:cNvGrpSpPr/>
          <p:nvPr/>
        </p:nvGrpSpPr>
        <p:grpSpPr>
          <a:xfrm>
            <a:off x="142950" y="104695"/>
            <a:ext cx="8856550" cy="4921805"/>
            <a:chOff x="142950" y="104695"/>
            <a:chExt cx="8856550" cy="4921805"/>
          </a:xfrm>
        </p:grpSpPr>
        <p:grpSp>
          <p:nvGrpSpPr>
            <p:cNvPr id="327" name="Google Shape;327;p24"/>
            <p:cNvGrpSpPr/>
            <p:nvPr/>
          </p:nvGrpSpPr>
          <p:grpSpPr>
            <a:xfrm rot="-5400000">
              <a:off x="2184683" y="-1788317"/>
              <a:ext cx="4921768" cy="8707867"/>
              <a:chOff x="142957" y="1835400"/>
              <a:chExt cx="8852100" cy="3193204"/>
            </a:xfrm>
          </p:grpSpPr>
          <p:cxnSp>
            <p:nvCxnSpPr>
              <p:cNvPr id="328" name="Google Shape;328;p24"/>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29" name="Google Shape;329;p24"/>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30" name="Google Shape;330;p24"/>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331" name="Google Shape;331;p24"/>
            <p:cNvGrpSpPr/>
            <p:nvPr/>
          </p:nvGrpSpPr>
          <p:grpSpPr>
            <a:xfrm rot="-5400000">
              <a:off x="-2242364" y="2490009"/>
              <a:ext cx="4919099" cy="148470"/>
              <a:chOff x="147825" y="9188"/>
              <a:chExt cx="8847300" cy="1837500"/>
            </a:xfrm>
          </p:grpSpPr>
          <p:cxnSp>
            <p:nvCxnSpPr>
              <p:cNvPr id="332" name="Google Shape;332;p24"/>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33" name="Google Shape;333;p24"/>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34" name="Google Shape;334;p24"/>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335" name="Google Shape;335;p2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36" name="Google Shape;336;p24"/>
          <p:cNvSpPr txBox="1"/>
          <p:nvPr>
            <p:ph idx="1" type="subTitle"/>
          </p:nvPr>
        </p:nvSpPr>
        <p:spPr>
          <a:xfrm>
            <a:off x="5028530" y="2367525"/>
            <a:ext cx="2549400" cy="18003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37" name="Google Shape;337;p24"/>
          <p:cNvSpPr txBox="1"/>
          <p:nvPr>
            <p:ph idx="2" type="subTitle"/>
          </p:nvPr>
        </p:nvSpPr>
        <p:spPr>
          <a:xfrm>
            <a:off x="1566000" y="2367525"/>
            <a:ext cx="2549400" cy="18003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38" name="Google Shape;338;p24"/>
          <p:cNvSpPr txBox="1"/>
          <p:nvPr>
            <p:ph idx="3" type="subTitle"/>
          </p:nvPr>
        </p:nvSpPr>
        <p:spPr>
          <a:xfrm>
            <a:off x="1566001" y="1808625"/>
            <a:ext cx="2549400" cy="5589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339" name="Google Shape;339;p24"/>
          <p:cNvSpPr txBox="1"/>
          <p:nvPr>
            <p:ph idx="4" type="subTitle"/>
          </p:nvPr>
        </p:nvSpPr>
        <p:spPr>
          <a:xfrm>
            <a:off x="5028555" y="1808625"/>
            <a:ext cx="2549400" cy="5589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1_1">
    <p:spTree>
      <p:nvGrpSpPr>
        <p:cNvPr id="340" name="Shape 340"/>
        <p:cNvGrpSpPr/>
        <p:nvPr/>
      </p:nvGrpSpPr>
      <p:grpSpPr>
        <a:xfrm>
          <a:off x="0" y="0"/>
          <a:ext cx="0" cy="0"/>
          <a:chOff x="0" y="0"/>
          <a:chExt cx="0" cy="0"/>
        </a:xfrm>
      </p:grpSpPr>
      <p:pic>
        <p:nvPicPr>
          <p:cNvPr id="341" name="Google Shape;341;p25"/>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342" name="Google Shape;342;p2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43" name="Google Shape;343;p25"/>
          <p:cNvSpPr txBox="1"/>
          <p:nvPr>
            <p:ph idx="1" type="subTitle"/>
          </p:nvPr>
        </p:nvSpPr>
        <p:spPr>
          <a:xfrm>
            <a:off x="4959625" y="1534475"/>
            <a:ext cx="3135600" cy="2209200"/>
          </a:xfrm>
          <a:prstGeom prst="rect">
            <a:avLst/>
          </a:prstGeom>
          <a:noFill/>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44" name="Google Shape;344;p25"/>
          <p:cNvSpPr txBox="1"/>
          <p:nvPr>
            <p:ph idx="2" type="subTitle"/>
          </p:nvPr>
        </p:nvSpPr>
        <p:spPr>
          <a:xfrm>
            <a:off x="1048750" y="1534475"/>
            <a:ext cx="3135600" cy="2209200"/>
          </a:xfrm>
          <a:prstGeom prst="rect">
            <a:avLst/>
          </a:prstGeom>
          <a:noFill/>
        </p:spPr>
        <p:txBody>
          <a:bodyPr anchorCtr="0" anchor="t" bIns="91425" lIns="91425" spcFirstLastPara="1" rIns="91425" wrap="square" tIns="91425">
            <a:noAutofit/>
          </a:bodyPr>
          <a:lstStyle>
            <a:lvl1pPr lvl="0" rtl="0">
              <a:spcBef>
                <a:spcPts val="0"/>
              </a:spcBef>
              <a:spcAft>
                <a:spcPts val="0"/>
              </a:spcAft>
              <a:buSzPts val="1200"/>
              <a:buNone/>
              <a:defRPr b="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pic>
        <p:nvPicPr>
          <p:cNvPr id="345" name="Google Shape;345;p25"/>
          <p:cNvPicPr preferRelativeResize="0"/>
          <p:nvPr/>
        </p:nvPicPr>
        <p:blipFill rotWithShape="1">
          <a:blip r:embed="rId3">
            <a:alphaModFix/>
          </a:blip>
          <a:srcRect b="0" l="0" r="89" t="0"/>
          <a:stretch/>
        </p:blipFill>
        <p:spPr>
          <a:xfrm flipH="1" rot="10800000">
            <a:off x="0" y="4955801"/>
            <a:ext cx="9144003" cy="190800"/>
          </a:xfrm>
          <a:prstGeom prst="rect">
            <a:avLst/>
          </a:prstGeom>
          <a:noFill/>
          <a:ln>
            <a:noFill/>
          </a:ln>
        </p:spPr>
      </p:pic>
      <p:grpSp>
        <p:nvGrpSpPr>
          <p:cNvPr id="346" name="Google Shape;346;p25"/>
          <p:cNvGrpSpPr/>
          <p:nvPr/>
        </p:nvGrpSpPr>
        <p:grpSpPr>
          <a:xfrm>
            <a:off x="142950" y="103825"/>
            <a:ext cx="8856300" cy="4934500"/>
            <a:chOff x="142950" y="103825"/>
            <a:chExt cx="8856300" cy="4934500"/>
          </a:xfrm>
        </p:grpSpPr>
        <p:grpSp>
          <p:nvGrpSpPr>
            <p:cNvPr id="347" name="Google Shape;347;p25"/>
            <p:cNvGrpSpPr/>
            <p:nvPr/>
          </p:nvGrpSpPr>
          <p:grpSpPr>
            <a:xfrm flipH="1" rot="10800000">
              <a:off x="147825" y="4955821"/>
              <a:ext cx="8847300" cy="82504"/>
              <a:chOff x="147825" y="9188"/>
              <a:chExt cx="8847300" cy="1837500"/>
            </a:xfrm>
          </p:grpSpPr>
          <p:cxnSp>
            <p:nvCxnSpPr>
              <p:cNvPr id="348" name="Google Shape;348;p25"/>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49" name="Google Shape;349;p25"/>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50" name="Google Shape;350;p25"/>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351" name="Google Shape;351;p25"/>
            <p:cNvGrpSpPr/>
            <p:nvPr/>
          </p:nvGrpSpPr>
          <p:grpSpPr>
            <a:xfrm flipH="1" rot="10800000">
              <a:off x="142950" y="103825"/>
              <a:ext cx="8856300" cy="4852126"/>
              <a:chOff x="142950" y="1835241"/>
              <a:chExt cx="8856300" cy="3200400"/>
            </a:xfrm>
          </p:grpSpPr>
          <p:cxnSp>
            <p:nvCxnSpPr>
              <p:cNvPr id="352" name="Google Shape;352;p25"/>
              <p:cNvCxnSpPr/>
              <p:nvPr/>
            </p:nvCxnSpPr>
            <p:spPr>
              <a:xfrm rot="10800000">
                <a:off x="8994900" y="1835241"/>
                <a:ext cx="0" cy="3200400"/>
              </a:xfrm>
              <a:prstGeom prst="straightConnector1">
                <a:avLst/>
              </a:prstGeom>
              <a:noFill/>
              <a:ln cap="flat" cmpd="sng" w="9525">
                <a:solidFill>
                  <a:schemeClr val="accent1"/>
                </a:solidFill>
                <a:prstDash val="solid"/>
                <a:round/>
                <a:headEnd len="med" w="med" type="none"/>
                <a:tailEnd len="med" w="med" type="none"/>
              </a:ln>
            </p:spPr>
          </p:cxnSp>
          <p:cxnSp>
            <p:nvCxnSpPr>
              <p:cNvPr id="353" name="Google Shape;353;p25"/>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54" name="Google Shape;354;p25"/>
              <p:cNvCxnSpPr/>
              <p:nvPr/>
            </p:nvCxnSpPr>
            <p:spPr>
              <a:xfrm>
                <a:off x="142950" y="5034767"/>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355" name="Google Shape;355;p25"/>
          <p:cNvSpPr/>
          <p:nvPr/>
        </p:nvSpPr>
        <p:spPr>
          <a:xfrm flipH="1" rot="10800000">
            <a:off x="147829" y="10517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356" name="Shape 356"/>
        <p:cNvGrpSpPr/>
        <p:nvPr/>
      </p:nvGrpSpPr>
      <p:grpSpPr>
        <a:xfrm>
          <a:off x="0" y="0"/>
          <a:ext cx="0" cy="0"/>
          <a:chOff x="0" y="0"/>
          <a:chExt cx="0" cy="0"/>
        </a:xfrm>
      </p:grpSpPr>
      <p:pic>
        <p:nvPicPr>
          <p:cNvPr id="357" name="Google Shape;357;p26"/>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358" name="Google Shape;358;p26"/>
          <p:cNvPicPr preferRelativeResize="0"/>
          <p:nvPr/>
        </p:nvPicPr>
        <p:blipFill rotWithShape="1">
          <a:blip r:embed="rId3">
            <a:alphaModFix/>
          </a:blip>
          <a:srcRect b="0" l="0" r="89" t="0"/>
          <a:stretch/>
        </p:blipFill>
        <p:spPr>
          <a:xfrm flipH="1" rot="5400000">
            <a:off x="6427713" y="2425713"/>
            <a:ext cx="5144975" cy="293550"/>
          </a:xfrm>
          <a:prstGeom prst="rect">
            <a:avLst/>
          </a:prstGeom>
          <a:noFill/>
          <a:ln>
            <a:noFill/>
          </a:ln>
        </p:spPr>
      </p:pic>
      <p:sp>
        <p:nvSpPr>
          <p:cNvPr id="359" name="Google Shape;359;p26"/>
          <p:cNvSpPr/>
          <p:nvPr/>
        </p:nvSpPr>
        <p:spPr>
          <a:xfrm flipH="1">
            <a:off x="148971"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360" name="Google Shape;360;p26"/>
          <p:cNvGrpSpPr/>
          <p:nvPr/>
        </p:nvGrpSpPr>
        <p:grpSpPr>
          <a:xfrm>
            <a:off x="144500" y="104695"/>
            <a:ext cx="8856550" cy="4921805"/>
            <a:chOff x="144500" y="104695"/>
            <a:chExt cx="8856550" cy="4921805"/>
          </a:xfrm>
        </p:grpSpPr>
        <p:grpSp>
          <p:nvGrpSpPr>
            <p:cNvPr id="361" name="Google Shape;361;p26"/>
            <p:cNvGrpSpPr/>
            <p:nvPr/>
          </p:nvGrpSpPr>
          <p:grpSpPr>
            <a:xfrm flipH="1" rot="5400000">
              <a:off x="2037550" y="-1788317"/>
              <a:ext cx="4921768" cy="8707867"/>
              <a:chOff x="142957" y="1835400"/>
              <a:chExt cx="8852100" cy="3193204"/>
            </a:xfrm>
          </p:grpSpPr>
          <p:cxnSp>
            <p:nvCxnSpPr>
              <p:cNvPr id="362" name="Google Shape;362;p26"/>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63" name="Google Shape;363;p26"/>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64" name="Google Shape;364;p26"/>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365" name="Google Shape;365;p26"/>
            <p:cNvGrpSpPr/>
            <p:nvPr/>
          </p:nvGrpSpPr>
          <p:grpSpPr>
            <a:xfrm flipH="1" rot="5400000">
              <a:off x="6467265" y="2490009"/>
              <a:ext cx="4919099" cy="148470"/>
              <a:chOff x="147825" y="9188"/>
              <a:chExt cx="8847300" cy="1837500"/>
            </a:xfrm>
          </p:grpSpPr>
          <p:cxnSp>
            <p:nvCxnSpPr>
              <p:cNvPr id="366" name="Google Shape;366;p26"/>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67" name="Google Shape;367;p26"/>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68" name="Google Shape;368;p26"/>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
        <p:nvSpPr>
          <p:cNvPr id="369" name="Google Shape;369;p2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70" name="Google Shape;370;p26"/>
          <p:cNvSpPr txBox="1"/>
          <p:nvPr>
            <p:ph idx="1" type="subTitle"/>
          </p:nvPr>
        </p:nvSpPr>
        <p:spPr>
          <a:xfrm>
            <a:off x="937625" y="2360152"/>
            <a:ext cx="21753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71" name="Google Shape;371;p26"/>
          <p:cNvSpPr txBox="1"/>
          <p:nvPr>
            <p:ph idx="2" type="subTitle"/>
          </p:nvPr>
        </p:nvSpPr>
        <p:spPr>
          <a:xfrm>
            <a:off x="3484347" y="2360152"/>
            <a:ext cx="21753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72" name="Google Shape;372;p26"/>
          <p:cNvSpPr txBox="1"/>
          <p:nvPr>
            <p:ph idx="3" type="subTitle"/>
          </p:nvPr>
        </p:nvSpPr>
        <p:spPr>
          <a:xfrm>
            <a:off x="6031075" y="2360152"/>
            <a:ext cx="2175300" cy="15132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73" name="Google Shape;373;p26"/>
          <p:cNvSpPr txBox="1"/>
          <p:nvPr>
            <p:ph idx="4" type="subTitle"/>
          </p:nvPr>
        </p:nvSpPr>
        <p:spPr>
          <a:xfrm>
            <a:off x="937625" y="1933772"/>
            <a:ext cx="2175300" cy="4263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374" name="Google Shape;374;p26"/>
          <p:cNvSpPr txBox="1"/>
          <p:nvPr>
            <p:ph idx="5" type="subTitle"/>
          </p:nvPr>
        </p:nvSpPr>
        <p:spPr>
          <a:xfrm>
            <a:off x="3484350" y="1933772"/>
            <a:ext cx="2175300" cy="4263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375" name="Google Shape;375;p26"/>
          <p:cNvSpPr txBox="1"/>
          <p:nvPr>
            <p:ph idx="6" type="subTitle"/>
          </p:nvPr>
        </p:nvSpPr>
        <p:spPr>
          <a:xfrm>
            <a:off x="6031075" y="1933772"/>
            <a:ext cx="2175300" cy="4263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376" name="Shape 376"/>
        <p:cNvGrpSpPr/>
        <p:nvPr/>
      </p:nvGrpSpPr>
      <p:grpSpPr>
        <a:xfrm>
          <a:off x="0" y="0"/>
          <a:ext cx="0" cy="0"/>
          <a:chOff x="0" y="0"/>
          <a:chExt cx="0" cy="0"/>
        </a:xfrm>
      </p:grpSpPr>
      <p:pic>
        <p:nvPicPr>
          <p:cNvPr id="377" name="Google Shape;377;p27"/>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378" name="Google Shape;378;p27"/>
          <p:cNvPicPr preferRelativeResize="0"/>
          <p:nvPr/>
        </p:nvPicPr>
        <p:blipFill rotWithShape="1">
          <a:blip r:embed="rId3">
            <a:alphaModFix/>
          </a:blip>
          <a:srcRect b="0" l="0" r="89" t="0"/>
          <a:stretch/>
        </p:blipFill>
        <p:spPr>
          <a:xfrm flipH="1" rot="10800000">
            <a:off x="0" y="4955801"/>
            <a:ext cx="9144003" cy="191400"/>
          </a:xfrm>
          <a:prstGeom prst="rect">
            <a:avLst/>
          </a:prstGeom>
          <a:noFill/>
          <a:ln>
            <a:noFill/>
          </a:ln>
        </p:spPr>
      </p:pic>
      <p:grpSp>
        <p:nvGrpSpPr>
          <p:cNvPr id="379" name="Google Shape;379;p27"/>
          <p:cNvGrpSpPr/>
          <p:nvPr/>
        </p:nvGrpSpPr>
        <p:grpSpPr>
          <a:xfrm>
            <a:off x="142950" y="103825"/>
            <a:ext cx="8856300" cy="4934500"/>
            <a:chOff x="142950" y="103825"/>
            <a:chExt cx="8856300" cy="4934500"/>
          </a:xfrm>
        </p:grpSpPr>
        <p:grpSp>
          <p:nvGrpSpPr>
            <p:cNvPr id="380" name="Google Shape;380;p27"/>
            <p:cNvGrpSpPr/>
            <p:nvPr/>
          </p:nvGrpSpPr>
          <p:grpSpPr>
            <a:xfrm flipH="1" rot="10800000">
              <a:off x="147825" y="4955821"/>
              <a:ext cx="8847300" cy="82504"/>
              <a:chOff x="147825" y="9188"/>
              <a:chExt cx="8847300" cy="1837500"/>
            </a:xfrm>
          </p:grpSpPr>
          <p:cxnSp>
            <p:nvCxnSpPr>
              <p:cNvPr id="381" name="Google Shape;381;p27"/>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82" name="Google Shape;382;p27"/>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383" name="Google Shape;383;p27"/>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384" name="Google Shape;384;p27"/>
            <p:cNvGrpSpPr/>
            <p:nvPr/>
          </p:nvGrpSpPr>
          <p:grpSpPr>
            <a:xfrm flipH="1" rot="10800000">
              <a:off x="142950" y="103825"/>
              <a:ext cx="8856300" cy="4852126"/>
              <a:chOff x="142950" y="1835241"/>
              <a:chExt cx="8856300" cy="3200400"/>
            </a:xfrm>
          </p:grpSpPr>
          <p:cxnSp>
            <p:nvCxnSpPr>
              <p:cNvPr id="385" name="Google Shape;385;p27"/>
              <p:cNvCxnSpPr/>
              <p:nvPr/>
            </p:nvCxnSpPr>
            <p:spPr>
              <a:xfrm rot="10800000">
                <a:off x="8994900" y="1835241"/>
                <a:ext cx="0" cy="3200400"/>
              </a:xfrm>
              <a:prstGeom prst="straightConnector1">
                <a:avLst/>
              </a:prstGeom>
              <a:noFill/>
              <a:ln cap="flat" cmpd="sng" w="9525">
                <a:solidFill>
                  <a:schemeClr val="accent1"/>
                </a:solidFill>
                <a:prstDash val="solid"/>
                <a:round/>
                <a:headEnd len="med" w="med" type="none"/>
                <a:tailEnd len="med" w="med" type="none"/>
              </a:ln>
            </p:spPr>
          </p:cxnSp>
          <p:cxnSp>
            <p:nvCxnSpPr>
              <p:cNvPr id="386" name="Google Shape;386;p27"/>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387" name="Google Shape;387;p27"/>
              <p:cNvCxnSpPr/>
              <p:nvPr/>
            </p:nvCxnSpPr>
            <p:spPr>
              <a:xfrm>
                <a:off x="142950" y="5034767"/>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388" name="Google Shape;388;p27"/>
          <p:cNvSpPr/>
          <p:nvPr/>
        </p:nvSpPr>
        <p:spPr>
          <a:xfrm flipH="1" rot="10800000">
            <a:off x="147829" y="10517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389" name="Google Shape;389;p2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90" name="Google Shape;390;p27"/>
          <p:cNvSpPr txBox="1"/>
          <p:nvPr>
            <p:ph idx="1" type="subTitle"/>
          </p:nvPr>
        </p:nvSpPr>
        <p:spPr>
          <a:xfrm>
            <a:off x="1169713" y="1838636"/>
            <a:ext cx="31203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1" name="Google Shape;391;p27"/>
          <p:cNvSpPr txBox="1"/>
          <p:nvPr>
            <p:ph idx="2" type="subTitle"/>
          </p:nvPr>
        </p:nvSpPr>
        <p:spPr>
          <a:xfrm>
            <a:off x="4853963" y="1838636"/>
            <a:ext cx="31203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2" name="Google Shape;392;p27"/>
          <p:cNvSpPr txBox="1"/>
          <p:nvPr>
            <p:ph idx="3" type="subTitle"/>
          </p:nvPr>
        </p:nvSpPr>
        <p:spPr>
          <a:xfrm>
            <a:off x="1169713" y="3499211"/>
            <a:ext cx="31203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3" name="Google Shape;393;p27"/>
          <p:cNvSpPr txBox="1"/>
          <p:nvPr>
            <p:ph idx="4" type="subTitle"/>
          </p:nvPr>
        </p:nvSpPr>
        <p:spPr>
          <a:xfrm>
            <a:off x="4853963" y="3499211"/>
            <a:ext cx="3120300" cy="954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94" name="Google Shape;394;p27"/>
          <p:cNvSpPr txBox="1"/>
          <p:nvPr>
            <p:ph idx="5" type="subTitle"/>
          </p:nvPr>
        </p:nvSpPr>
        <p:spPr>
          <a:xfrm>
            <a:off x="1169713" y="1455550"/>
            <a:ext cx="31203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395" name="Google Shape;395;p27"/>
          <p:cNvSpPr txBox="1"/>
          <p:nvPr>
            <p:ph idx="6" type="subTitle"/>
          </p:nvPr>
        </p:nvSpPr>
        <p:spPr>
          <a:xfrm>
            <a:off x="1169713" y="3116200"/>
            <a:ext cx="31203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396" name="Google Shape;396;p27"/>
          <p:cNvSpPr txBox="1"/>
          <p:nvPr>
            <p:ph idx="7" type="subTitle"/>
          </p:nvPr>
        </p:nvSpPr>
        <p:spPr>
          <a:xfrm>
            <a:off x="4853933" y="1455550"/>
            <a:ext cx="31203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397" name="Google Shape;397;p27"/>
          <p:cNvSpPr txBox="1"/>
          <p:nvPr>
            <p:ph idx="8" type="subTitle"/>
          </p:nvPr>
        </p:nvSpPr>
        <p:spPr>
          <a:xfrm>
            <a:off x="4853933" y="3116200"/>
            <a:ext cx="31203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398" name="Shape 398"/>
        <p:cNvGrpSpPr/>
        <p:nvPr/>
      </p:nvGrpSpPr>
      <p:grpSpPr>
        <a:xfrm>
          <a:off x="0" y="0"/>
          <a:ext cx="0" cy="0"/>
          <a:chOff x="0" y="0"/>
          <a:chExt cx="0" cy="0"/>
        </a:xfrm>
      </p:grpSpPr>
      <p:pic>
        <p:nvPicPr>
          <p:cNvPr id="399" name="Google Shape;399;p28"/>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400" name="Google Shape;400;p28"/>
          <p:cNvPicPr preferRelativeResize="0"/>
          <p:nvPr/>
        </p:nvPicPr>
        <p:blipFill rotWithShape="1">
          <a:blip r:embed="rId3">
            <a:alphaModFix/>
          </a:blip>
          <a:srcRect b="0" l="0" r="89" t="0"/>
          <a:stretch/>
        </p:blipFill>
        <p:spPr>
          <a:xfrm>
            <a:off x="0" y="-3175"/>
            <a:ext cx="9144003" cy="190875"/>
          </a:xfrm>
          <a:prstGeom prst="rect">
            <a:avLst/>
          </a:prstGeom>
          <a:noFill/>
          <a:ln>
            <a:noFill/>
          </a:ln>
        </p:spPr>
      </p:pic>
      <p:grpSp>
        <p:nvGrpSpPr>
          <p:cNvPr id="401" name="Google Shape;401;p28"/>
          <p:cNvGrpSpPr/>
          <p:nvPr/>
        </p:nvGrpSpPr>
        <p:grpSpPr>
          <a:xfrm>
            <a:off x="142950" y="105163"/>
            <a:ext cx="8856300" cy="4923825"/>
            <a:chOff x="142950" y="105163"/>
            <a:chExt cx="8856300" cy="4923825"/>
          </a:xfrm>
        </p:grpSpPr>
        <p:grpSp>
          <p:nvGrpSpPr>
            <p:cNvPr id="402" name="Google Shape;402;p28"/>
            <p:cNvGrpSpPr/>
            <p:nvPr/>
          </p:nvGrpSpPr>
          <p:grpSpPr>
            <a:xfrm>
              <a:off x="147825" y="105163"/>
              <a:ext cx="8847300" cy="82504"/>
              <a:chOff x="147825" y="9188"/>
              <a:chExt cx="8847300" cy="1837500"/>
            </a:xfrm>
          </p:grpSpPr>
          <p:cxnSp>
            <p:nvCxnSpPr>
              <p:cNvPr id="403" name="Google Shape;403;p28"/>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04" name="Google Shape;404;p28"/>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05" name="Google Shape;405;p28"/>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406" name="Google Shape;406;p28"/>
            <p:cNvGrpSpPr/>
            <p:nvPr/>
          </p:nvGrpSpPr>
          <p:grpSpPr>
            <a:xfrm>
              <a:off x="142950" y="187778"/>
              <a:ext cx="8856300" cy="4841211"/>
              <a:chOff x="142950" y="1835400"/>
              <a:chExt cx="8856300" cy="3193200"/>
            </a:xfrm>
          </p:grpSpPr>
          <p:cxnSp>
            <p:nvCxnSpPr>
              <p:cNvPr id="407" name="Google Shape;407;p28"/>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08" name="Google Shape;408;p28"/>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09" name="Google Shape;409;p28"/>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410" name="Google Shape;410;p28"/>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411" name="Google Shape;411;p2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12" name="Google Shape;412;p28"/>
          <p:cNvSpPr txBox="1"/>
          <p:nvPr>
            <p:ph idx="1" type="subTitle"/>
          </p:nvPr>
        </p:nvSpPr>
        <p:spPr>
          <a:xfrm>
            <a:off x="720000"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3" name="Google Shape;413;p28"/>
          <p:cNvSpPr txBox="1"/>
          <p:nvPr>
            <p:ph idx="2" type="subTitle"/>
          </p:nvPr>
        </p:nvSpPr>
        <p:spPr>
          <a:xfrm>
            <a:off x="3579000"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4" name="Google Shape;414;p28"/>
          <p:cNvSpPr txBox="1"/>
          <p:nvPr>
            <p:ph idx="3" type="subTitle"/>
          </p:nvPr>
        </p:nvSpPr>
        <p:spPr>
          <a:xfrm>
            <a:off x="720000"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5" name="Google Shape;415;p28"/>
          <p:cNvSpPr txBox="1"/>
          <p:nvPr>
            <p:ph idx="4" type="subTitle"/>
          </p:nvPr>
        </p:nvSpPr>
        <p:spPr>
          <a:xfrm>
            <a:off x="3579000"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6" name="Google Shape;416;p28"/>
          <p:cNvSpPr txBox="1"/>
          <p:nvPr>
            <p:ph idx="5" type="subTitle"/>
          </p:nvPr>
        </p:nvSpPr>
        <p:spPr>
          <a:xfrm>
            <a:off x="6437997" y="1710161"/>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7" name="Google Shape;417;p28"/>
          <p:cNvSpPr txBox="1"/>
          <p:nvPr>
            <p:ph idx="6" type="subTitle"/>
          </p:nvPr>
        </p:nvSpPr>
        <p:spPr>
          <a:xfrm>
            <a:off x="6437997" y="3440450"/>
            <a:ext cx="1986000" cy="110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18" name="Google Shape;418;p28"/>
          <p:cNvSpPr txBox="1"/>
          <p:nvPr>
            <p:ph idx="7" type="subTitle"/>
          </p:nvPr>
        </p:nvSpPr>
        <p:spPr>
          <a:xfrm>
            <a:off x="723905"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19" name="Google Shape;419;p28"/>
          <p:cNvSpPr txBox="1"/>
          <p:nvPr>
            <p:ph idx="8" type="subTitle"/>
          </p:nvPr>
        </p:nvSpPr>
        <p:spPr>
          <a:xfrm>
            <a:off x="3582902"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20" name="Google Shape;420;p28"/>
          <p:cNvSpPr txBox="1"/>
          <p:nvPr>
            <p:ph idx="9" type="subTitle"/>
          </p:nvPr>
        </p:nvSpPr>
        <p:spPr>
          <a:xfrm>
            <a:off x="6441895" y="1336263"/>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21" name="Google Shape;421;p28"/>
          <p:cNvSpPr txBox="1"/>
          <p:nvPr>
            <p:ph idx="13" type="subTitle"/>
          </p:nvPr>
        </p:nvSpPr>
        <p:spPr>
          <a:xfrm>
            <a:off x="723905"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22" name="Google Shape;422;p28"/>
          <p:cNvSpPr txBox="1"/>
          <p:nvPr>
            <p:ph idx="14" type="subTitle"/>
          </p:nvPr>
        </p:nvSpPr>
        <p:spPr>
          <a:xfrm>
            <a:off x="3582902"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
        <p:nvSpPr>
          <p:cNvPr id="423" name="Google Shape;423;p28"/>
          <p:cNvSpPr txBox="1"/>
          <p:nvPr>
            <p:ph idx="15" type="subTitle"/>
          </p:nvPr>
        </p:nvSpPr>
        <p:spPr>
          <a:xfrm>
            <a:off x="6441895" y="3063350"/>
            <a:ext cx="1978200" cy="377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2pPr>
            <a:lvl3pPr lvl="2"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3pPr>
            <a:lvl4pPr lvl="3"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4pPr>
            <a:lvl5pPr lvl="4"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5pPr>
            <a:lvl6pPr lvl="5"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6pPr>
            <a:lvl7pPr lvl="6"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7pPr>
            <a:lvl8pPr lvl="7"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8pPr>
            <a:lvl9pPr lvl="8" rtl="0" algn="ctr">
              <a:lnSpc>
                <a:spcPct val="100000"/>
              </a:lnSpc>
              <a:spcBef>
                <a:spcPts val="0"/>
              </a:spcBef>
              <a:spcAft>
                <a:spcPts val="0"/>
              </a:spcAft>
              <a:buSzPts val="2000"/>
              <a:buFont typeface="Lexend Black"/>
              <a:buNone/>
              <a:defRPr sz="2000">
                <a:latin typeface="Lexend Black"/>
                <a:ea typeface="Lexend Black"/>
                <a:cs typeface="Lexend Black"/>
                <a:sym typeface="Lexend Black"/>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424" name="Shape 424"/>
        <p:cNvGrpSpPr/>
        <p:nvPr/>
      </p:nvGrpSpPr>
      <p:grpSpPr>
        <a:xfrm>
          <a:off x="0" y="0"/>
          <a:ext cx="0" cy="0"/>
          <a:chOff x="0" y="0"/>
          <a:chExt cx="0" cy="0"/>
        </a:xfrm>
      </p:grpSpPr>
      <p:pic>
        <p:nvPicPr>
          <p:cNvPr id="425" name="Google Shape;425;p29"/>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426" name="Google Shape;426;p29"/>
          <p:cNvSpPr txBox="1"/>
          <p:nvPr>
            <p:ph hasCustomPrompt="1" type="title"/>
          </p:nvPr>
        </p:nvSpPr>
        <p:spPr>
          <a:xfrm>
            <a:off x="2582625" y="539499"/>
            <a:ext cx="4696800" cy="768900"/>
          </a:xfrm>
          <a:prstGeom prst="rect">
            <a:avLst/>
          </a:prstGeom>
          <a:noFill/>
        </p:spPr>
        <p:txBody>
          <a:bodyPr anchorCtr="0" anchor="b" bIns="91425" lIns="91425" spcFirstLastPara="1" rIns="91425" wrap="square" tIns="91425">
            <a:noAutofit/>
          </a:bodyPr>
          <a:lstStyle>
            <a:lvl1pPr lvl="0" rtl="0">
              <a:spcBef>
                <a:spcPts val="0"/>
              </a:spcBef>
              <a:spcAft>
                <a:spcPts val="0"/>
              </a:spcAft>
              <a:buClr>
                <a:schemeClr val="lt1"/>
              </a:buClr>
              <a:buSzPts val="6000"/>
              <a:buNone/>
              <a:defRPr sz="4500">
                <a:solidFill>
                  <a:schemeClr val="accen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27" name="Google Shape;427;p29"/>
          <p:cNvSpPr txBox="1"/>
          <p:nvPr>
            <p:ph idx="1" type="subTitle"/>
          </p:nvPr>
        </p:nvSpPr>
        <p:spPr>
          <a:xfrm>
            <a:off x="2582625" y="1365198"/>
            <a:ext cx="4696800" cy="4155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28" name="Google Shape;428;p29"/>
          <p:cNvSpPr txBox="1"/>
          <p:nvPr>
            <p:ph hasCustomPrompt="1" idx="2" type="title"/>
          </p:nvPr>
        </p:nvSpPr>
        <p:spPr>
          <a:xfrm>
            <a:off x="2582625" y="1951143"/>
            <a:ext cx="4696800" cy="768900"/>
          </a:xfrm>
          <a:prstGeom prst="rect">
            <a:avLst/>
          </a:prstGeom>
          <a:noFill/>
        </p:spPr>
        <p:txBody>
          <a:bodyPr anchorCtr="0" anchor="b" bIns="91425" lIns="91425" spcFirstLastPara="1" rIns="91425" wrap="square" tIns="91425">
            <a:noAutofit/>
          </a:bodyPr>
          <a:lstStyle>
            <a:lvl1pPr lvl="0" rtl="0">
              <a:spcBef>
                <a:spcPts val="0"/>
              </a:spcBef>
              <a:spcAft>
                <a:spcPts val="0"/>
              </a:spcAft>
              <a:buClr>
                <a:schemeClr val="lt1"/>
              </a:buClr>
              <a:buSzPts val="6000"/>
              <a:buNone/>
              <a:defRPr sz="4500">
                <a:solidFill>
                  <a:schemeClr val="accen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29" name="Google Shape;429;p29"/>
          <p:cNvSpPr txBox="1"/>
          <p:nvPr>
            <p:ph idx="3" type="subTitle"/>
          </p:nvPr>
        </p:nvSpPr>
        <p:spPr>
          <a:xfrm>
            <a:off x="2582625" y="2776847"/>
            <a:ext cx="4696800" cy="4155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30" name="Google Shape;430;p29"/>
          <p:cNvSpPr txBox="1"/>
          <p:nvPr>
            <p:ph hasCustomPrompt="1" idx="4" type="title"/>
          </p:nvPr>
        </p:nvSpPr>
        <p:spPr>
          <a:xfrm>
            <a:off x="2582625" y="3362786"/>
            <a:ext cx="4696800" cy="768900"/>
          </a:xfrm>
          <a:prstGeom prst="rect">
            <a:avLst/>
          </a:prstGeom>
          <a:noFill/>
        </p:spPr>
        <p:txBody>
          <a:bodyPr anchorCtr="0" anchor="b" bIns="91425" lIns="91425" spcFirstLastPara="1" rIns="91425" wrap="square" tIns="91425">
            <a:noAutofit/>
          </a:bodyPr>
          <a:lstStyle>
            <a:lvl1pPr lvl="0" rtl="0">
              <a:spcBef>
                <a:spcPts val="0"/>
              </a:spcBef>
              <a:spcAft>
                <a:spcPts val="0"/>
              </a:spcAft>
              <a:buClr>
                <a:schemeClr val="lt1"/>
              </a:buClr>
              <a:buSzPts val="6000"/>
              <a:buNone/>
              <a:defRPr sz="4500">
                <a:solidFill>
                  <a:schemeClr val="accen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431" name="Google Shape;431;p29"/>
          <p:cNvSpPr txBox="1"/>
          <p:nvPr>
            <p:ph idx="5" type="subTitle"/>
          </p:nvPr>
        </p:nvSpPr>
        <p:spPr>
          <a:xfrm>
            <a:off x="2582625" y="4188495"/>
            <a:ext cx="4696800" cy="4155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pic>
        <p:nvPicPr>
          <p:cNvPr id="432" name="Google Shape;432;p29"/>
          <p:cNvPicPr preferRelativeResize="0"/>
          <p:nvPr/>
        </p:nvPicPr>
        <p:blipFill rotWithShape="1">
          <a:blip r:embed="rId3">
            <a:alphaModFix/>
          </a:blip>
          <a:srcRect b="0" l="0" r="89" t="0"/>
          <a:stretch/>
        </p:blipFill>
        <p:spPr>
          <a:xfrm rot="-5400000">
            <a:off x="-1897425" y="1894450"/>
            <a:ext cx="5144975" cy="1356075"/>
          </a:xfrm>
          <a:prstGeom prst="rect">
            <a:avLst/>
          </a:prstGeom>
          <a:noFill/>
          <a:ln>
            <a:noFill/>
          </a:ln>
        </p:spPr>
      </p:pic>
      <p:sp>
        <p:nvSpPr>
          <p:cNvPr id="433" name="Google Shape;433;p29"/>
          <p:cNvSpPr/>
          <p:nvPr/>
        </p:nvSpPr>
        <p:spPr>
          <a:xfrm>
            <a:off x="8608329" y="1098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434" name="Google Shape;434;p29"/>
          <p:cNvGrpSpPr/>
          <p:nvPr/>
        </p:nvGrpSpPr>
        <p:grpSpPr>
          <a:xfrm>
            <a:off x="142950" y="104701"/>
            <a:ext cx="8856358" cy="4921799"/>
            <a:chOff x="142950" y="104701"/>
            <a:chExt cx="8856358" cy="4921799"/>
          </a:xfrm>
        </p:grpSpPr>
        <p:grpSp>
          <p:nvGrpSpPr>
            <p:cNvPr id="435" name="Google Shape;435;p29"/>
            <p:cNvGrpSpPr/>
            <p:nvPr/>
          </p:nvGrpSpPr>
          <p:grpSpPr>
            <a:xfrm rot="-5400000">
              <a:off x="2715571" y="-1257237"/>
              <a:ext cx="4919112" cy="7648362"/>
              <a:chOff x="142957" y="1835400"/>
              <a:chExt cx="8852100" cy="3193204"/>
            </a:xfrm>
          </p:grpSpPr>
          <p:cxnSp>
            <p:nvCxnSpPr>
              <p:cNvPr id="436" name="Google Shape;436;p29"/>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37" name="Google Shape;437;p29"/>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38" name="Google Shape;438;p29"/>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439" name="Google Shape;439;p29"/>
            <p:cNvGrpSpPr/>
            <p:nvPr/>
          </p:nvGrpSpPr>
          <p:grpSpPr>
            <a:xfrm rot="-5400000">
              <a:off x="-1711419" y="1959070"/>
              <a:ext cx="4919099" cy="1210361"/>
              <a:chOff x="147825" y="9188"/>
              <a:chExt cx="8847300" cy="1837500"/>
            </a:xfrm>
          </p:grpSpPr>
          <p:cxnSp>
            <p:nvCxnSpPr>
              <p:cNvPr id="440" name="Google Shape;440;p29"/>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41" name="Google Shape;441;p29"/>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42" name="Google Shape;442;p29"/>
              <p:cNvCxnSpPr/>
              <p:nvPr/>
            </p:nvCxnSpPr>
            <p:spPr>
              <a:xfrm rot="10800000">
                <a:off x="147825" y="17337"/>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443" name="Shape 443"/>
        <p:cNvGrpSpPr/>
        <p:nvPr/>
      </p:nvGrpSpPr>
      <p:grpSpPr>
        <a:xfrm>
          <a:off x="0" y="0"/>
          <a:ext cx="0" cy="0"/>
          <a:chOff x="0" y="0"/>
          <a:chExt cx="0" cy="0"/>
        </a:xfrm>
      </p:grpSpPr>
      <p:pic>
        <p:nvPicPr>
          <p:cNvPr id="444" name="Google Shape;444;p30"/>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445" name="Google Shape;445;p30"/>
          <p:cNvSpPr txBox="1"/>
          <p:nvPr>
            <p:ph type="title"/>
          </p:nvPr>
        </p:nvSpPr>
        <p:spPr>
          <a:xfrm>
            <a:off x="2347925" y="1088526"/>
            <a:ext cx="4448100" cy="1058700"/>
          </a:xfrm>
          <a:prstGeom prst="rect">
            <a:avLst/>
          </a:prstGeom>
          <a:noFill/>
        </p:spPr>
        <p:txBody>
          <a:bodyPr anchorCtr="0" anchor="t" bIns="91425" lIns="91425" spcFirstLastPara="1" rIns="91425" wrap="square" tIns="91425">
            <a:noAutofit/>
          </a:bodyPr>
          <a:lstStyle>
            <a:lvl1pPr lvl="0" rtl="0" algn="ctr">
              <a:spcBef>
                <a:spcPts val="0"/>
              </a:spcBef>
              <a:spcAft>
                <a:spcPts val="0"/>
              </a:spcAft>
              <a:buSzPts val="3000"/>
              <a:buNone/>
              <a:defRPr sz="6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46" name="Google Shape;446;p30"/>
          <p:cNvSpPr txBox="1"/>
          <p:nvPr>
            <p:ph idx="1" type="subTitle"/>
          </p:nvPr>
        </p:nvSpPr>
        <p:spPr>
          <a:xfrm>
            <a:off x="2347900" y="2038925"/>
            <a:ext cx="4448100" cy="1058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447" name="Google Shape;447;p30"/>
          <p:cNvSpPr txBox="1"/>
          <p:nvPr/>
        </p:nvSpPr>
        <p:spPr>
          <a:xfrm>
            <a:off x="2099100" y="3762075"/>
            <a:ext cx="4945800" cy="556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b="1" lang="en" sz="1000">
                <a:solidFill>
                  <a:schemeClr val="dk1"/>
                </a:solidFill>
                <a:latin typeface="Inter"/>
                <a:ea typeface="Inter"/>
                <a:cs typeface="Inter"/>
                <a:sym typeface="Inter"/>
              </a:rPr>
              <a:t>CREDITS:</a:t>
            </a:r>
            <a:r>
              <a:rPr lang="en" sz="1000">
                <a:solidFill>
                  <a:schemeClr val="dk1"/>
                </a:solidFill>
                <a:latin typeface="Inter"/>
                <a:ea typeface="Inter"/>
                <a:cs typeface="Inter"/>
                <a:sym typeface="Inter"/>
              </a:rPr>
              <a:t> This presentation template was created by </a:t>
            </a:r>
            <a:r>
              <a:rPr b="1" lang="en" sz="1000" u="sng">
                <a:solidFill>
                  <a:schemeClr val="dk1"/>
                </a:solidFill>
                <a:latin typeface="Inter"/>
                <a:ea typeface="Inter"/>
                <a:cs typeface="Inter"/>
                <a:sym typeface="Inter"/>
                <a:hlinkClick r:id="rId3">
                  <a:extLst>
                    <a:ext uri="{A12FA001-AC4F-418D-AE19-62706E023703}">
                      <ahyp:hlinkClr val="tx"/>
                    </a:ext>
                  </a:extLst>
                </a:hlinkClick>
              </a:rPr>
              <a:t>Slidesgo</a:t>
            </a:r>
            <a:r>
              <a:rPr lang="en" sz="1000">
                <a:solidFill>
                  <a:schemeClr val="dk1"/>
                </a:solidFill>
                <a:latin typeface="Inter"/>
                <a:ea typeface="Inter"/>
                <a:cs typeface="Inter"/>
                <a:sym typeface="Inter"/>
              </a:rPr>
              <a:t>, and includes icons by </a:t>
            </a:r>
            <a:r>
              <a:rPr b="1" lang="en" sz="1000" u="sng">
                <a:solidFill>
                  <a:schemeClr val="dk1"/>
                </a:solidFill>
                <a:latin typeface="Inter"/>
                <a:ea typeface="Inter"/>
                <a:cs typeface="Inter"/>
                <a:sym typeface="Inter"/>
                <a:hlinkClick r:id="rId4">
                  <a:extLst>
                    <a:ext uri="{A12FA001-AC4F-418D-AE19-62706E023703}">
                      <ahyp:hlinkClr val="tx"/>
                    </a:ext>
                  </a:extLst>
                </a:hlinkClick>
              </a:rPr>
              <a:t>Flaticon</a:t>
            </a:r>
            <a:r>
              <a:rPr lang="en" sz="1000">
                <a:solidFill>
                  <a:schemeClr val="dk1"/>
                </a:solidFill>
                <a:latin typeface="Inter"/>
                <a:ea typeface="Inter"/>
                <a:cs typeface="Inter"/>
                <a:sym typeface="Inter"/>
              </a:rPr>
              <a:t>, and infographics &amp; images by </a:t>
            </a:r>
            <a:r>
              <a:rPr b="1" lang="en" sz="1000" u="sng">
                <a:solidFill>
                  <a:schemeClr val="dk1"/>
                </a:solidFill>
                <a:latin typeface="Inter"/>
                <a:ea typeface="Inter"/>
                <a:cs typeface="Inter"/>
                <a:sym typeface="Inter"/>
                <a:hlinkClick r:id="rId5">
                  <a:extLst>
                    <a:ext uri="{A12FA001-AC4F-418D-AE19-62706E023703}">
                      <ahyp:hlinkClr val="tx"/>
                    </a:ext>
                  </a:extLst>
                </a:hlinkClick>
              </a:rPr>
              <a:t>Freepik</a:t>
            </a:r>
            <a:r>
              <a:rPr lang="en" sz="1000" u="sng">
                <a:solidFill>
                  <a:schemeClr val="dk1"/>
                </a:solidFill>
                <a:latin typeface="Inter"/>
                <a:ea typeface="Inter"/>
                <a:cs typeface="Inter"/>
                <a:sym typeface="Inter"/>
              </a:rPr>
              <a:t> </a:t>
            </a:r>
            <a:endParaRPr b="1" sz="1000" u="sng">
              <a:solidFill>
                <a:schemeClr val="dk1"/>
              </a:solidFill>
              <a:latin typeface="Inter"/>
              <a:ea typeface="Inter"/>
              <a:cs typeface="Inter"/>
              <a:sym typeface="Inter"/>
            </a:endParaRPr>
          </a:p>
        </p:txBody>
      </p:sp>
      <p:pic>
        <p:nvPicPr>
          <p:cNvPr id="448" name="Google Shape;448;p30"/>
          <p:cNvPicPr preferRelativeResize="0"/>
          <p:nvPr/>
        </p:nvPicPr>
        <p:blipFill rotWithShape="1">
          <a:blip r:embed="rId6">
            <a:alphaModFix/>
          </a:blip>
          <a:srcRect b="0" l="0" r="79" t="0"/>
          <a:stretch/>
        </p:blipFill>
        <p:spPr>
          <a:xfrm>
            <a:off x="0" y="-2575"/>
            <a:ext cx="9144003" cy="1110750"/>
          </a:xfrm>
          <a:prstGeom prst="rect">
            <a:avLst/>
          </a:prstGeom>
          <a:noFill/>
          <a:ln>
            <a:noFill/>
          </a:ln>
        </p:spPr>
      </p:pic>
      <p:grpSp>
        <p:nvGrpSpPr>
          <p:cNvPr id="449" name="Google Shape;449;p30"/>
          <p:cNvGrpSpPr/>
          <p:nvPr/>
        </p:nvGrpSpPr>
        <p:grpSpPr>
          <a:xfrm>
            <a:off x="144750" y="109675"/>
            <a:ext cx="8850375" cy="4919100"/>
            <a:chOff x="144750" y="109675"/>
            <a:chExt cx="8850375" cy="4919100"/>
          </a:xfrm>
        </p:grpSpPr>
        <p:grpSp>
          <p:nvGrpSpPr>
            <p:cNvPr id="450" name="Google Shape;450;p30"/>
            <p:cNvGrpSpPr/>
            <p:nvPr/>
          </p:nvGrpSpPr>
          <p:grpSpPr>
            <a:xfrm>
              <a:off x="147825" y="109675"/>
              <a:ext cx="8847300" cy="998424"/>
              <a:chOff x="147825" y="109675"/>
              <a:chExt cx="8847300" cy="1737900"/>
            </a:xfrm>
          </p:grpSpPr>
          <p:cxnSp>
            <p:nvCxnSpPr>
              <p:cNvPr id="451" name="Google Shape;451;p30"/>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452" name="Google Shape;452;p30"/>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453" name="Google Shape;453;p30"/>
              <p:cNvCxnSpPr/>
              <p:nvPr/>
            </p:nvCxnSpPr>
            <p:spPr>
              <a:xfrm rot="10800000">
                <a:off x="147825" y="117987"/>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454" name="Google Shape;454;p30"/>
            <p:cNvGrpSpPr/>
            <p:nvPr/>
          </p:nvGrpSpPr>
          <p:grpSpPr>
            <a:xfrm>
              <a:off x="144750" y="1108164"/>
              <a:ext cx="8850300" cy="3920611"/>
              <a:chOff x="144750" y="1835400"/>
              <a:chExt cx="8850300" cy="3193200"/>
            </a:xfrm>
          </p:grpSpPr>
          <p:cxnSp>
            <p:nvCxnSpPr>
              <p:cNvPr id="455" name="Google Shape;455;p30"/>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56" name="Google Shape;456;p30"/>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57" name="Google Shape;457;p30"/>
              <p:cNvCxnSpPr/>
              <p:nvPr/>
            </p:nvCxnSpPr>
            <p:spPr>
              <a:xfrm>
                <a:off x="144750" y="502483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458" name="Google Shape;458;p30"/>
          <p:cNvSpPr/>
          <p:nvPr/>
        </p:nvSpPr>
        <p:spPr>
          <a:xfrm>
            <a:off x="8608329" y="463562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8" name="Shape 38"/>
        <p:cNvGrpSpPr/>
        <p:nvPr/>
      </p:nvGrpSpPr>
      <p:grpSpPr>
        <a:xfrm>
          <a:off x="0" y="0"/>
          <a:ext cx="0" cy="0"/>
          <a:chOff x="0" y="0"/>
          <a:chExt cx="0" cy="0"/>
        </a:xfrm>
      </p:grpSpPr>
      <p:pic>
        <p:nvPicPr>
          <p:cNvPr id="39" name="Google Shape;39;p4"/>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40" name="Google Shape;40;p4"/>
          <p:cNvPicPr preferRelativeResize="0"/>
          <p:nvPr/>
        </p:nvPicPr>
        <p:blipFill rotWithShape="1">
          <a:blip r:embed="rId3">
            <a:alphaModFix/>
          </a:blip>
          <a:srcRect b="0" l="0" r="89" t="0"/>
          <a:stretch/>
        </p:blipFill>
        <p:spPr>
          <a:xfrm>
            <a:off x="0" y="-3175"/>
            <a:ext cx="9144003" cy="190875"/>
          </a:xfrm>
          <a:prstGeom prst="rect">
            <a:avLst/>
          </a:prstGeom>
          <a:noFill/>
          <a:ln>
            <a:noFill/>
          </a:ln>
        </p:spPr>
      </p:pic>
      <p:grpSp>
        <p:nvGrpSpPr>
          <p:cNvPr id="41" name="Google Shape;41;p4"/>
          <p:cNvGrpSpPr/>
          <p:nvPr/>
        </p:nvGrpSpPr>
        <p:grpSpPr>
          <a:xfrm>
            <a:off x="142950" y="105163"/>
            <a:ext cx="8856300" cy="4923825"/>
            <a:chOff x="142950" y="105163"/>
            <a:chExt cx="8856300" cy="4923825"/>
          </a:xfrm>
        </p:grpSpPr>
        <p:grpSp>
          <p:nvGrpSpPr>
            <p:cNvPr id="42" name="Google Shape;42;p4"/>
            <p:cNvGrpSpPr/>
            <p:nvPr/>
          </p:nvGrpSpPr>
          <p:grpSpPr>
            <a:xfrm>
              <a:off x="147825" y="105163"/>
              <a:ext cx="8847300" cy="82504"/>
              <a:chOff x="147825" y="9188"/>
              <a:chExt cx="8847300" cy="1837500"/>
            </a:xfrm>
          </p:grpSpPr>
          <p:cxnSp>
            <p:nvCxnSpPr>
              <p:cNvPr id="43" name="Google Shape;43;p4"/>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4" name="Google Shape;44;p4"/>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5" name="Google Shape;45;p4"/>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46" name="Google Shape;46;p4"/>
            <p:cNvGrpSpPr/>
            <p:nvPr/>
          </p:nvGrpSpPr>
          <p:grpSpPr>
            <a:xfrm>
              <a:off x="142950" y="187778"/>
              <a:ext cx="8856300" cy="4841211"/>
              <a:chOff x="142950" y="1835400"/>
              <a:chExt cx="8856300" cy="3193200"/>
            </a:xfrm>
          </p:grpSpPr>
          <p:cxnSp>
            <p:nvCxnSpPr>
              <p:cNvPr id="47" name="Google Shape;47;p4"/>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8" name="Google Shape;48;p4"/>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9" name="Google Shape;49;p4"/>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50" name="Google Shape;50;p4"/>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51" name="Google Shape;51;p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2" name="Google Shape;52;p4"/>
          <p:cNvSpPr txBox="1"/>
          <p:nvPr>
            <p:ph idx="1" type="body"/>
          </p:nvPr>
        </p:nvSpPr>
        <p:spPr>
          <a:xfrm>
            <a:off x="720000" y="1131326"/>
            <a:ext cx="7704000" cy="3699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Nunito Light"/>
              <a:buChar char="●"/>
              <a:defRPr/>
            </a:lvl1pPr>
            <a:lvl2pPr indent="-304800" lvl="1" marL="914400" rtl="0">
              <a:lnSpc>
                <a:spcPct val="100000"/>
              </a:lnSpc>
              <a:spcBef>
                <a:spcPts val="0"/>
              </a:spcBef>
              <a:spcAft>
                <a:spcPts val="0"/>
              </a:spcAft>
              <a:buSzPts val="1200"/>
              <a:buFont typeface="Nunito Light"/>
              <a:buChar char="○"/>
              <a:defRPr/>
            </a:lvl2pPr>
            <a:lvl3pPr indent="-304800" lvl="2" marL="1371600" rtl="0">
              <a:lnSpc>
                <a:spcPct val="100000"/>
              </a:lnSpc>
              <a:spcBef>
                <a:spcPts val="0"/>
              </a:spcBef>
              <a:spcAft>
                <a:spcPts val="0"/>
              </a:spcAft>
              <a:buSzPts val="1200"/>
              <a:buFont typeface="Nunito Light"/>
              <a:buChar char="■"/>
              <a:defRPr/>
            </a:lvl3pPr>
            <a:lvl4pPr indent="-304800" lvl="3" marL="1828800" rtl="0">
              <a:lnSpc>
                <a:spcPct val="100000"/>
              </a:lnSpc>
              <a:spcBef>
                <a:spcPts val="0"/>
              </a:spcBef>
              <a:spcAft>
                <a:spcPts val="0"/>
              </a:spcAft>
              <a:buSzPts val="1200"/>
              <a:buFont typeface="Nunito Light"/>
              <a:buChar char="●"/>
              <a:defRPr/>
            </a:lvl4pPr>
            <a:lvl5pPr indent="-304800" lvl="4" marL="2286000" rtl="0">
              <a:lnSpc>
                <a:spcPct val="100000"/>
              </a:lnSpc>
              <a:spcBef>
                <a:spcPts val="0"/>
              </a:spcBef>
              <a:spcAft>
                <a:spcPts val="0"/>
              </a:spcAft>
              <a:buSzPts val="1200"/>
              <a:buFont typeface="Nunito Light"/>
              <a:buChar char="○"/>
              <a:defRPr/>
            </a:lvl5pPr>
            <a:lvl6pPr indent="-304800" lvl="5" marL="2743200" rtl="0">
              <a:lnSpc>
                <a:spcPct val="100000"/>
              </a:lnSpc>
              <a:spcBef>
                <a:spcPts val="0"/>
              </a:spcBef>
              <a:spcAft>
                <a:spcPts val="0"/>
              </a:spcAft>
              <a:buSzPts val="1200"/>
              <a:buFont typeface="Nunito Light"/>
              <a:buChar char="■"/>
              <a:defRPr/>
            </a:lvl6pPr>
            <a:lvl7pPr indent="-304800" lvl="6" marL="3200400" rtl="0">
              <a:lnSpc>
                <a:spcPct val="100000"/>
              </a:lnSpc>
              <a:spcBef>
                <a:spcPts val="0"/>
              </a:spcBef>
              <a:spcAft>
                <a:spcPts val="0"/>
              </a:spcAft>
              <a:buSzPts val="1200"/>
              <a:buFont typeface="Nunito Light"/>
              <a:buChar char="●"/>
              <a:defRPr/>
            </a:lvl7pPr>
            <a:lvl8pPr indent="-304800" lvl="7" marL="3657600" rtl="0">
              <a:lnSpc>
                <a:spcPct val="100000"/>
              </a:lnSpc>
              <a:spcBef>
                <a:spcPts val="0"/>
              </a:spcBef>
              <a:spcAft>
                <a:spcPts val="0"/>
              </a:spcAft>
              <a:buSzPts val="1200"/>
              <a:buFont typeface="Nunito Light"/>
              <a:buChar char="○"/>
              <a:defRPr/>
            </a:lvl8pPr>
            <a:lvl9pPr indent="-304800" lvl="8" marL="4114800" rtl="0">
              <a:lnSpc>
                <a:spcPct val="100000"/>
              </a:lnSpc>
              <a:spcBef>
                <a:spcPts val="0"/>
              </a:spcBef>
              <a:spcAft>
                <a:spcPts val="0"/>
              </a:spcAft>
              <a:buSzPts val="1200"/>
              <a:buFont typeface="Nunito Light"/>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459" name="Shape 459"/>
        <p:cNvGrpSpPr/>
        <p:nvPr/>
      </p:nvGrpSpPr>
      <p:grpSpPr>
        <a:xfrm>
          <a:off x="0" y="0"/>
          <a:ext cx="0" cy="0"/>
          <a:chOff x="0" y="0"/>
          <a:chExt cx="0" cy="0"/>
        </a:xfrm>
      </p:grpSpPr>
      <p:pic>
        <p:nvPicPr>
          <p:cNvPr id="460" name="Google Shape;460;p31"/>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461" name="Google Shape;461;p31"/>
          <p:cNvPicPr preferRelativeResize="0"/>
          <p:nvPr/>
        </p:nvPicPr>
        <p:blipFill rotWithShape="1">
          <a:blip r:embed="rId3">
            <a:alphaModFix/>
          </a:blip>
          <a:srcRect b="0" l="0" r="89" t="0"/>
          <a:stretch/>
        </p:blipFill>
        <p:spPr>
          <a:xfrm flipH="1" rot="5400000">
            <a:off x="5441862" y="1440962"/>
            <a:ext cx="5144975" cy="2263050"/>
          </a:xfrm>
          <a:prstGeom prst="rect">
            <a:avLst/>
          </a:prstGeom>
          <a:noFill/>
          <a:ln>
            <a:noFill/>
          </a:ln>
        </p:spPr>
      </p:pic>
      <p:sp>
        <p:nvSpPr>
          <p:cNvPr id="462" name="Google Shape;462;p31"/>
          <p:cNvSpPr/>
          <p:nvPr/>
        </p:nvSpPr>
        <p:spPr>
          <a:xfrm flipH="1">
            <a:off x="147229" y="46371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463" name="Google Shape;463;p31"/>
          <p:cNvGrpSpPr/>
          <p:nvPr/>
        </p:nvGrpSpPr>
        <p:grpSpPr>
          <a:xfrm>
            <a:off x="143091" y="104701"/>
            <a:ext cx="8856203" cy="4921799"/>
            <a:chOff x="143091" y="104701"/>
            <a:chExt cx="8856203" cy="4921799"/>
          </a:xfrm>
        </p:grpSpPr>
        <p:grpSp>
          <p:nvGrpSpPr>
            <p:cNvPr id="464" name="Google Shape;464;p31"/>
            <p:cNvGrpSpPr/>
            <p:nvPr/>
          </p:nvGrpSpPr>
          <p:grpSpPr>
            <a:xfrm flipH="1" rot="5400000">
              <a:off x="1053962" y="-803483"/>
              <a:ext cx="4919112" cy="6740853"/>
              <a:chOff x="142957" y="1835400"/>
              <a:chExt cx="8852100" cy="3193204"/>
            </a:xfrm>
          </p:grpSpPr>
          <p:cxnSp>
            <p:nvCxnSpPr>
              <p:cNvPr id="465" name="Google Shape;465;p31"/>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66" name="Google Shape;466;p31"/>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67" name="Google Shape;467;p31"/>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468" name="Google Shape;468;p31"/>
            <p:cNvGrpSpPr/>
            <p:nvPr/>
          </p:nvGrpSpPr>
          <p:grpSpPr>
            <a:xfrm flipH="1" rot="5400000">
              <a:off x="5481528" y="1506034"/>
              <a:ext cx="4919099" cy="2116432"/>
              <a:chOff x="147825" y="9188"/>
              <a:chExt cx="8847300" cy="1837500"/>
            </a:xfrm>
          </p:grpSpPr>
          <p:cxnSp>
            <p:nvCxnSpPr>
              <p:cNvPr id="469" name="Google Shape;469;p31"/>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70" name="Google Shape;470;p31"/>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71" name="Google Shape;471;p31"/>
              <p:cNvCxnSpPr/>
              <p:nvPr/>
            </p:nvCxnSpPr>
            <p:spPr>
              <a:xfrm rot="10800000">
                <a:off x="147825" y="13213"/>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472" name="Shape 472"/>
        <p:cNvGrpSpPr/>
        <p:nvPr/>
      </p:nvGrpSpPr>
      <p:grpSpPr>
        <a:xfrm>
          <a:off x="0" y="0"/>
          <a:ext cx="0" cy="0"/>
          <a:chOff x="0" y="0"/>
          <a:chExt cx="0" cy="0"/>
        </a:xfrm>
      </p:grpSpPr>
      <p:pic>
        <p:nvPicPr>
          <p:cNvPr id="473" name="Google Shape;473;p32"/>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474" name="Google Shape;474;p32"/>
          <p:cNvPicPr preferRelativeResize="0"/>
          <p:nvPr/>
        </p:nvPicPr>
        <p:blipFill rotWithShape="1">
          <a:blip r:embed="rId3">
            <a:alphaModFix/>
          </a:blip>
          <a:srcRect b="0" l="0" r="89" t="0"/>
          <a:stretch/>
        </p:blipFill>
        <p:spPr>
          <a:xfrm rot="-5400000">
            <a:off x="-1443963" y="1441587"/>
            <a:ext cx="5144975" cy="2261800"/>
          </a:xfrm>
          <a:prstGeom prst="rect">
            <a:avLst/>
          </a:prstGeom>
          <a:noFill/>
          <a:ln>
            <a:noFill/>
          </a:ln>
        </p:spPr>
      </p:pic>
      <p:sp>
        <p:nvSpPr>
          <p:cNvPr id="475" name="Google Shape;475;p32"/>
          <p:cNvSpPr/>
          <p:nvPr/>
        </p:nvSpPr>
        <p:spPr>
          <a:xfrm>
            <a:off x="8608307" y="107410"/>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476" name="Google Shape;476;p32"/>
          <p:cNvGrpSpPr/>
          <p:nvPr/>
        </p:nvGrpSpPr>
        <p:grpSpPr>
          <a:xfrm>
            <a:off x="142942" y="104701"/>
            <a:ext cx="8856203" cy="4921799"/>
            <a:chOff x="142942" y="104701"/>
            <a:chExt cx="8856203" cy="4921799"/>
          </a:xfrm>
        </p:grpSpPr>
        <p:grpSp>
          <p:nvGrpSpPr>
            <p:cNvPr id="477" name="Google Shape;477;p32"/>
            <p:cNvGrpSpPr/>
            <p:nvPr/>
          </p:nvGrpSpPr>
          <p:grpSpPr>
            <a:xfrm rot="-5400000">
              <a:off x="3169162" y="-803483"/>
              <a:ext cx="4919112" cy="6740853"/>
              <a:chOff x="142957" y="1835400"/>
              <a:chExt cx="8852100" cy="3193204"/>
            </a:xfrm>
          </p:grpSpPr>
          <p:cxnSp>
            <p:nvCxnSpPr>
              <p:cNvPr id="478" name="Google Shape;478;p32"/>
              <p:cNvCxnSpPr/>
              <p:nvPr/>
            </p:nvCxnSpPr>
            <p:spPr>
              <a:xfrm rot="10800000">
                <a:off x="8990896"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79" name="Google Shape;479;p32"/>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480" name="Google Shape;480;p32"/>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481" name="Google Shape;481;p32"/>
            <p:cNvGrpSpPr/>
            <p:nvPr/>
          </p:nvGrpSpPr>
          <p:grpSpPr>
            <a:xfrm rot="-5400000">
              <a:off x="-1258391" y="1506034"/>
              <a:ext cx="4919099" cy="2116433"/>
              <a:chOff x="147825" y="9188"/>
              <a:chExt cx="8847300" cy="1837500"/>
            </a:xfrm>
          </p:grpSpPr>
          <p:cxnSp>
            <p:nvCxnSpPr>
              <p:cNvPr id="482" name="Google Shape;482;p32"/>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83" name="Google Shape;483;p32"/>
              <p:cNvCxnSpPr/>
              <p:nvPr/>
            </p:nvCxnSpPr>
            <p:spPr>
              <a:xfrm>
                <a:off x="8986484"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484" name="Google Shape;484;p32"/>
              <p:cNvCxnSpPr/>
              <p:nvPr/>
            </p:nvCxnSpPr>
            <p:spPr>
              <a:xfrm rot="10800000">
                <a:off x="147825" y="12172"/>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3" name="Shape 53"/>
        <p:cNvGrpSpPr/>
        <p:nvPr/>
      </p:nvGrpSpPr>
      <p:grpSpPr>
        <a:xfrm>
          <a:off x="0" y="0"/>
          <a:ext cx="0" cy="0"/>
          <a:chOff x="0" y="0"/>
          <a:chExt cx="0" cy="0"/>
        </a:xfrm>
      </p:grpSpPr>
      <p:pic>
        <p:nvPicPr>
          <p:cNvPr id="54" name="Google Shape;54;p5"/>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55" name="Google Shape;55;p5"/>
          <p:cNvPicPr preferRelativeResize="0"/>
          <p:nvPr/>
        </p:nvPicPr>
        <p:blipFill rotWithShape="1">
          <a:blip r:embed="rId3">
            <a:alphaModFix/>
          </a:blip>
          <a:srcRect b="0" l="0" r="89" t="0"/>
          <a:stretch/>
        </p:blipFill>
        <p:spPr>
          <a:xfrm>
            <a:off x="0" y="-3175"/>
            <a:ext cx="9144003" cy="190875"/>
          </a:xfrm>
          <a:prstGeom prst="rect">
            <a:avLst/>
          </a:prstGeom>
          <a:noFill/>
          <a:ln>
            <a:noFill/>
          </a:ln>
        </p:spPr>
      </p:pic>
      <p:grpSp>
        <p:nvGrpSpPr>
          <p:cNvPr id="56" name="Google Shape;56;p5"/>
          <p:cNvGrpSpPr/>
          <p:nvPr/>
        </p:nvGrpSpPr>
        <p:grpSpPr>
          <a:xfrm>
            <a:off x="142950" y="105163"/>
            <a:ext cx="8856300" cy="4923825"/>
            <a:chOff x="142950" y="105163"/>
            <a:chExt cx="8856300" cy="4923825"/>
          </a:xfrm>
        </p:grpSpPr>
        <p:grpSp>
          <p:nvGrpSpPr>
            <p:cNvPr id="57" name="Google Shape;57;p5"/>
            <p:cNvGrpSpPr/>
            <p:nvPr/>
          </p:nvGrpSpPr>
          <p:grpSpPr>
            <a:xfrm>
              <a:off x="147825" y="105163"/>
              <a:ext cx="8847300" cy="82504"/>
              <a:chOff x="147825" y="9188"/>
              <a:chExt cx="8847300" cy="1837500"/>
            </a:xfrm>
          </p:grpSpPr>
          <p:cxnSp>
            <p:nvCxnSpPr>
              <p:cNvPr id="58" name="Google Shape;58;p5"/>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59" name="Google Shape;59;p5"/>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60" name="Google Shape;60;p5"/>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61" name="Google Shape;61;p5"/>
            <p:cNvGrpSpPr/>
            <p:nvPr/>
          </p:nvGrpSpPr>
          <p:grpSpPr>
            <a:xfrm>
              <a:off x="142950" y="187778"/>
              <a:ext cx="8856300" cy="4841211"/>
              <a:chOff x="142950" y="1835400"/>
              <a:chExt cx="8856300" cy="3193200"/>
            </a:xfrm>
          </p:grpSpPr>
          <p:cxnSp>
            <p:nvCxnSpPr>
              <p:cNvPr id="62" name="Google Shape;62;p5"/>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63" name="Google Shape;63;p5"/>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64" name="Google Shape;64;p5"/>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65" name="Google Shape;65;p5"/>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66" name="Google Shape;66;p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7" name="Google Shape;67;p5"/>
          <p:cNvSpPr txBox="1"/>
          <p:nvPr>
            <p:ph idx="1" type="subTitle"/>
          </p:nvPr>
        </p:nvSpPr>
        <p:spPr>
          <a:xfrm>
            <a:off x="5055284" y="3844099"/>
            <a:ext cx="2505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8" name="Google Shape;68;p5"/>
          <p:cNvSpPr txBox="1"/>
          <p:nvPr>
            <p:ph idx="2" type="subTitle"/>
          </p:nvPr>
        </p:nvSpPr>
        <p:spPr>
          <a:xfrm>
            <a:off x="1583300" y="3844099"/>
            <a:ext cx="2505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9" name="Google Shape;69;p5"/>
          <p:cNvSpPr txBox="1"/>
          <p:nvPr>
            <p:ph idx="3" type="subTitle"/>
          </p:nvPr>
        </p:nvSpPr>
        <p:spPr>
          <a:xfrm>
            <a:off x="5055275" y="3271400"/>
            <a:ext cx="2505600" cy="572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
        <p:nvSpPr>
          <p:cNvPr id="70" name="Google Shape;70;p5"/>
          <p:cNvSpPr txBox="1"/>
          <p:nvPr>
            <p:ph idx="4" type="subTitle"/>
          </p:nvPr>
        </p:nvSpPr>
        <p:spPr>
          <a:xfrm>
            <a:off x="1583075" y="3271400"/>
            <a:ext cx="2505600" cy="572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Lexend Black"/>
              <a:buNone/>
              <a:defRPr sz="2000">
                <a:solidFill>
                  <a:schemeClr val="dk1"/>
                </a:solidFill>
                <a:latin typeface="Lexend Black"/>
                <a:ea typeface="Lexend Black"/>
                <a:cs typeface="Lexend Black"/>
                <a:sym typeface="Lexend Black"/>
              </a:defRPr>
            </a:lvl1pPr>
            <a:lvl2pPr lvl="1"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2pPr>
            <a:lvl3pPr lvl="2"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3pPr>
            <a:lvl4pPr lvl="3"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4pPr>
            <a:lvl5pPr lvl="4"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5pPr>
            <a:lvl6pPr lvl="5"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6pPr>
            <a:lvl7pPr lvl="6"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7pPr>
            <a:lvl8pPr lvl="7"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8pPr>
            <a:lvl9pPr lvl="8" rtl="0" algn="ctr">
              <a:lnSpc>
                <a:spcPct val="100000"/>
              </a:lnSpc>
              <a:spcBef>
                <a:spcPts val="0"/>
              </a:spcBef>
              <a:spcAft>
                <a:spcPts val="0"/>
              </a:spcAft>
              <a:buSzPts val="2400"/>
              <a:buFont typeface="Lexend Black"/>
              <a:buNone/>
              <a:defRPr sz="2400">
                <a:latin typeface="Lexend Black"/>
                <a:ea typeface="Lexend Black"/>
                <a:cs typeface="Lexend Black"/>
                <a:sym typeface="Lexend Black"/>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pic>
        <p:nvPicPr>
          <p:cNvPr id="72" name="Google Shape;72;p6"/>
          <p:cNvPicPr preferRelativeResize="0"/>
          <p:nvPr/>
        </p:nvPicPr>
        <p:blipFill rotWithShape="1">
          <a:blip r:embed="rId2">
            <a:alphaModFix/>
          </a:blip>
          <a:srcRect b="0" l="139" r="0" t="0"/>
          <a:stretch/>
        </p:blipFill>
        <p:spPr>
          <a:xfrm>
            <a:off x="0" y="2225"/>
            <a:ext cx="9144003" cy="5143500"/>
          </a:xfrm>
          <a:prstGeom prst="rect">
            <a:avLst/>
          </a:prstGeom>
          <a:noFill/>
          <a:ln>
            <a:noFill/>
          </a:ln>
        </p:spPr>
      </p:pic>
      <p:sp>
        <p:nvSpPr>
          <p:cNvPr id="73" name="Google Shape;73;p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pic>
        <p:nvPicPr>
          <p:cNvPr id="74" name="Google Shape;74;p6"/>
          <p:cNvPicPr preferRelativeResize="0"/>
          <p:nvPr/>
        </p:nvPicPr>
        <p:blipFill rotWithShape="1">
          <a:blip r:embed="rId3">
            <a:alphaModFix/>
          </a:blip>
          <a:srcRect b="0" l="0" r="89" t="0"/>
          <a:stretch/>
        </p:blipFill>
        <p:spPr>
          <a:xfrm rot="-5400000">
            <a:off x="-2428988" y="2425413"/>
            <a:ext cx="5144975" cy="294150"/>
          </a:xfrm>
          <a:prstGeom prst="rect">
            <a:avLst/>
          </a:prstGeom>
          <a:noFill/>
          <a:ln>
            <a:noFill/>
          </a:ln>
        </p:spPr>
      </p:pic>
      <p:sp>
        <p:nvSpPr>
          <p:cNvPr id="75" name="Google Shape;75;p6"/>
          <p:cNvSpPr/>
          <p:nvPr/>
        </p:nvSpPr>
        <p:spPr>
          <a:xfrm>
            <a:off x="8608329" y="10683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grpSp>
        <p:nvGrpSpPr>
          <p:cNvPr id="76" name="Google Shape;76;p6"/>
          <p:cNvGrpSpPr/>
          <p:nvPr/>
        </p:nvGrpSpPr>
        <p:grpSpPr>
          <a:xfrm>
            <a:off x="142950" y="104695"/>
            <a:ext cx="8856550" cy="4921805"/>
            <a:chOff x="142950" y="104695"/>
            <a:chExt cx="8856550" cy="4921805"/>
          </a:xfrm>
        </p:grpSpPr>
        <p:grpSp>
          <p:nvGrpSpPr>
            <p:cNvPr id="77" name="Google Shape;77;p6"/>
            <p:cNvGrpSpPr/>
            <p:nvPr/>
          </p:nvGrpSpPr>
          <p:grpSpPr>
            <a:xfrm rot="-5400000">
              <a:off x="2184683" y="-1788317"/>
              <a:ext cx="4921768" cy="8707867"/>
              <a:chOff x="142957" y="1835400"/>
              <a:chExt cx="8852100" cy="3193204"/>
            </a:xfrm>
          </p:grpSpPr>
          <p:cxnSp>
            <p:nvCxnSpPr>
              <p:cNvPr id="78" name="Google Shape;78;p6"/>
              <p:cNvCxnSpPr/>
              <p:nvPr/>
            </p:nvCxnSpPr>
            <p:spPr>
              <a:xfrm rot="10800000">
                <a:off x="8990918" y="1835404"/>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79" name="Google Shape;79;p6"/>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80" name="Google Shape;80;p6"/>
              <p:cNvCxnSpPr/>
              <p:nvPr/>
            </p:nvCxnSpPr>
            <p:spPr>
              <a:xfrm>
                <a:off x="142957" y="5026963"/>
                <a:ext cx="8852100" cy="0"/>
              </a:xfrm>
              <a:prstGeom prst="straightConnector1">
                <a:avLst/>
              </a:prstGeom>
              <a:noFill/>
              <a:ln cap="flat" cmpd="sng" w="9525">
                <a:solidFill>
                  <a:schemeClr val="accent1"/>
                </a:solidFill>
                <a:prstDash val="solid"/>
                <a:round/>
                <a:headEnd len="med" w="med" type="none"/>
                <a:tailEnd len="med" w="med" type="none"/>
              </a:ln>
            </p:spPr>
          </p:cxnSp>
        </p:grpSp>
        <p:grpSp>
          <p:nvGrpSpPr>
            <p:cNvPr id="81" name="Google Shape;81;p6"/>
            <p:cNvGrpSpPr/>
            <p:nvPr/>
          </p:nvGrpSpPr>
          <p:grpSpPr>
            <a:xfrm rot="-5400000">
              <a:off x="-2242364" y="2490009"/>
              <a:ext cx="4919099" cy="148470"/>
              <a:chOff x="147825" y="9188"/>
              <a:chExt cx="8847300" cy="1837500"/>
            </a:xfrm>
          </p:grpSpPr>
          <p:cxnSp>
            <p:nvCxnSpPr>
              <p:cNvPr id="82" name="Google Shape;82;p6"/>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83" name="Google Shape;83;p6"/>
              <p:cNvCxnSpPr/>
              <p:nvPr/>
            </p:nvCxnSpPr>
            <p:spPr>
              <a:xfrm>
                <a:off x="8991273"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84" name="Google Shape;84;p6"/>
              <p:cNvCxnSpPr/>
              <p:nvPr/>
            </p:nvCxnSpPr>
            <p:spPr>
              <a:xfrm rot="10800000">
                <a:off x="147825" y="70655"/>
                <a:ext cx="8847300" cy="0"/>
              </a:xfrm>
              <a:prstGeom prst="straightConnector1">
                <a:avLst/>
              </a:prstGeom>
              <a:noFill/>
              <a:ln cap="flat" cmpd="sng" w="9525">
                <a:solidFill>
                  <a:schemeClr val="dk2"/>
                </a:solidFill>
                <a:prstDash val="solid"/>
                <a:round/>
                <a:headEnd len="med" w="med" type="none"/>
                <a:tailEnd len="med" w="med" type="none"/>
              </a:ln>
            </p:spPr>
          </p:cxn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5" name="Shape 85"/>
        <p:cNvGrpSpPr/>
        <p:nvPr/>
      </p:nvGrpSpPr>
      <p:grpSpPr>
        <a:xfrm>
          <a:off x="0" y="0"/>
          <a:ext cx="0" cy="0"/>
          <a:chOff x="0" y="0"/>
          <a:chExt cx="0" cy="0"/>
        </a:xfrm>
      </p:grpSpPr>
      <p:pic>
        <p:nvPicPr>
          <p:cNvPr id="86" name="Google Shape;86;p7"/>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87" name="Google Shape;87;p7"/>
          <p:cNvPicPr preferRelativeResize="0"/>
          <p:nvPr/>
        </p:nvPicPr>
        <p:blipFill rotWithShape="1">
          <a:blip r:embed="rId3">
            <a:alphaModFix/>
          </a:blip>
          <a:srcRect b="0" l="0" r="89" t="0"/>
          <a:stretch/>
        </p:blipFill>
        <p:spPr>
          <a:xfrm>
            <a:off x="0" y="-2575"/>
            <a:ext cx="9144003" cy="190275"/>
          </a:xfrm>
          <a:prstGeom prst="rect">
            <a:avLst/>
          </a:prstGeom>
          <a:noFill/>
          <a:ln>
            <a:noFill/>
          </a:ln>
        </p:spPr>
      </p:pic>
      <p:grpSp>
        <p:nvGrpSpPr>
          <p:cNvPr id="88" name="Google Shape;88;p7"/>
          <p:cNvGrpSpPr/>
          <p:nvPr/>
        </p:nvGrpSpPr>
        <p:grpSpPr>
          <a:xfrm>
            <a:off x="142950" y="105163"/>
            <a:ext cx="8856300" cy="4923825"/>
            <a:chOff x="142950" y="105163"/>
            <a:chExt cx="8856300" cy="4923825"/>
          </a:xfrm>
        </p:grpSpPr>
        <p:grpSp>
          <p:nvGrpSpPr>
            <p:cNvPr id="89" name="Google Shape;89;p7"/>
            <p:cNvGrpSpPr/>
            <p:nvPr/>
          </p:nvGrpSpPr>
          <p:grpSpPr>
            <a:xfrm>
              <a:off x="147825" y="105163"/>
              <a:ext cx="8847300" cy="82504"/>
              <a:chOff x="147825" y="9188"/>
              <a:chExt cx="8847300" cy="1837500"/>
            </a:xfrm>
          </p:grpSpPr>
          <p:cxnSp>
            <p:nvCxnSpPr>
              <p:cNvPr id="90" name="Google Shape;90;p7"/>
              <p:cNvCxnSpPr/>
              <p:nvPr/>
            </p:nvCxnSpPr>
            <p:spPr>
              <a:xfrm>
                <a:off x="148025"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91" name="Google Shape;91;p7"/>
              <p:cNvCxnSpPr/>
              <p:nvPr/>
            </p:nvCxnSpPr>
            <p:spPr>
              <a:xfrm>
                <a:off x="8995050" y="9188"/>
                <a:ext cx="0" cy="1837500"/>
              </a:xfrm>
              <a:prstGeom prst="straightConnector1">
                <a:avLst/>
              </a:prstGeom>
              <a:noFill/>
              <a:ln cap="flat" cmpd="sng" w="9525">
                <a:solidFill>
                  <a:schemeClr val="dk2"/>
                </a:solidFill>
                <a:prstDash val="solid"/>
                <a:round/>
                <a:headEnd len="med" w="med" type="none"/>
                <a:tailEnd len="med" w="med" type="none"/>
              </a:ln>
            </p:spPr>
          </p:cxnSp>
          <p:cxnSp>
            <p:nvCxnSpPr>
              <p:cNvPr id="92" name="Google Shape;92;p7"/>
              <p:cNvCxnSpPr/>
              <p:nvPr/>
            </p:nvCxnSpPr>
            <p:spPr>
              <a:xfrm rot="10800000">
                <a:off x="147825" y="114900"/>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93" name="Google Shape;93;p7"/>
            <p:cNvGrpSpPr/>
            <p:nvPr/>
          </p:nvGrpSpPr>
          <p:grpSpPr>
            <a:xfrm>
              <a:off x="142950" y="187778"/>
              <a:ext cx="8856300" cy="4841211"/>
              <a:chOff x="142950" y="1835400"/>
              <a:chExt cx="8856300" cy="3193200"/>
            </a:xfrm>
          </p:grpSpPr>
          <p:cxnSp>
            <p:nvCxnSpPr>
              <p:cNvPr id="94" name="Google Shape;94;p7"/>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95" name="Google Shape;95;p7"/>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96" name="Google Shape;96;p7"/>
              <p:cNvCxnSpPr/>
              <p:nvPr/>
            </p:nvCxnSpPr>
            <p:spPr>
              <a:xfrm>
                <a:off x="142950" y="5025731"/>
                <a:ext cx="8856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97" name="Google Shape;97;p7"/>
          <p:cNvSpPr/>
          <p:nvPr/>
        </p:nvSpPr>
        <p:spPr>
          <a:xfrm>
            <a:off x="8608329" y="4638014"/>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98" name="Google Shape;98;p7"/>
          <p:cNvSpPr txBox="1"/>
          <p:nvPr>
            <p:ph type="title"/>
          </p:nvPr>
        </p:nvSpPr>
        <p:spPr>
          <a:xfrm>
            <a:off x="720000" y="445025"/>
            <a:ext cx="7710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9" name="Google Shape;99;p7"/>
          <p:cNvSpPr txBox="1"/>
          <p:nvPr>
            <p:ph idx="1" type="subTitle"/>
          </p:nvPr>
        </p:nvSpPr>
        <p:spPr>
          <a:xfrm>
            <a:off x="720000" y="1700300"/>
            <a:ext cx="4294800" cy="1878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2"/>
              </a:buClr>
              <a:buSzPts val="1600"/>
              <a:buFont typeface="Nunito Light"/>
              <a:buChar char="●"/>
              <a:defRPr/>
            </a:lvl1pPr>
            <a:lvl2pPr lvl="1" rtl="0" algn="ctr">
              <a:lnSpc>
                <a:spcPct val="100000"/>
              </a:lnSpc>
              <a:spcBef>
                <a:spcPts val="0"/>
              </a:spcBef>
              <a:spcAft>
                <a:spcPts val="0"/>
              </a:spcAft>
              <a:buClr>
                <a:srgbClr val="E76A28"/>
              </a:buClr>
              <a:buSzPts val="1600"/>
              <a:buFont typeface="Nunito Light"/>
              <a:buChar char="○"/>
              <a:defRPr/>
            </a:lvl2pPr>
            <a:lvl3pPr lvl="2" rtl="0" algn="ctr">
              <a:lnSpc>
                <a:spcPct val="100000"/>
              </a:lnSpc>
              <a:spcBef>
                <a:spcPts val="0"/>
              </a:spcBef>
              <a:spcAft>
                <a:spcPts val="0"/>
              </a:spcAft>
              <a:buClr>
                <a:srgbClr val="E76A28"/>
              </a:buClr>
              <a:buSzPts val="1500"/>
              <a:buFont typeface="Nunito Light"/>
              <a:buChar char="■"/>
              <a:defRPr/>
            </a:lvl3pPr>
            <a:lvl4pPr lvl="3" rtl="0" algn="ctr">
              <a:lnSpc>
                <a:spcPct val="100000"/>
              </a:lnSpc>
              <a:spcBef>
                <a:spcPts val="0"/>
              </a:spcBef>
              <a:spcAft>
                <a:spcPts val="0"/>
              </a:spcAft>
              <a:buClr>
                <a:srgbClr val="E76A28"/>
              </a:buClr>
              <a:buSzPts val="1500"/>
              <a:buFont typeface="Nunito Light"/>
              <a:buChar char="●"/>
              <a:defRPr/>
            </a:lvl4pPr>
            <a:lvl5pPr lvl="4" rtl="0" algn="ctr">
              <a:lnSpc>
                <a:spcPct val="100000"/>
              </a:lnSpc>
              <a:spcBef>
                <a:spcPts val="0"/>
              </a:spcBef>
              <a:spcAft>
                <a:spcPts val="0"/>
              </a:spcAft>
              <a:buClr>
                <a:srgbClr val="E76A28"/>
              </a:buClr>
              <a:buSzPts val="1200"/>
              <a:buFont typeface="Nunito Light"/>
              <a:buChar char="○"/>
              <a:defRPr/>
            </a:lvl5pPr>
            <a:lvl6pPr lvl="5" rtl="0" algn="ctr">
              <a:lnSpc>
                <a:spcPct val="100000"/>
              </a:lnSpc>
              <a:spcBef>
                <a:spcPts val="0"/>
              </a:spcBef>
              <a:spcAft>
                <a:spcPts val="0"/>
              </a:spcAft>
              <a:buClr>
                <a:srgbClr val="999999"/>
              </a:buClr>
              <a:buSzPts val="1200"/>
              <a:buFont typeface="Nunito Light"/>
              <a:buChar char="■"/>
              <a:defRPr/>
            </a:lvl6pPr>
            <a:lvl7pPr lvl="6" rtl="0" algn="ctr">
              <a:lnSpc>
                <a:spcPct val="100000"/>
              </a:lnSpc>
              <a:spcBef>
                <a:spcPts val="0"/>
              </a:spcBef>
              <a:spcAft>
                <a:spcPts val="0"/>
              </a:spcAft>
              <a:buClr>
                <a:srgbClr val="999999"/>
              </a:buClr>
              <a:buSzPts val="1300"/>
              <a:buFont typeface="Nunito Light"/>
              <a:buChar char="●"/>
              <a:defRPr/>
            </a:lvl7pPr>
            <a:lvl8pPr lvl="7" rtl="0" algn="ctr">
              <a:lnSpc>
                <a:spcPct val="100000"/>
              </a:lnSpc>
              <a:spcBef>
                <a:spcPts val="0"/>
              </a:spcBef>
              <a:spcAft>
                <a:spcPts val="0"/>
              </a:spcAft>
              <a:buClr>
                <a:srgbClr val="999999"/>
              </a:buClr>
              <a:buSzPts val="1300"/>
              <a:buFont typeface="Nunito Light"/>
              <a:buChar char="○"/>
              <a:defRPr/>
            </a:lvl8pPr>
            <a:lvl9pPr lvl="8" rtl="0" algn="ctr">
              <a:lnSpc>
                <a:spcPct val="100000"/>
              </a:lnSpc>
              <a:spcBef>
                <a:spcPts val="0"/>
              </a:spcBef>
              <a:spcAft>
                <a:spcPts val="0"/>
              </a:spcAft>
              <a:buClr>
                <a:srgbClr val="999999"/>
              </a:buClr>
              <a:buSzPts val="1200"/>
              <a:buFont typeface="Nunito Light"/>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0" name="Shape 100"/>
        <p:cNvGrpSpPr/>
        <p:nvPr/>
      </p:nvGrpSpPr>
      <p:grpSpPr>
        <a:xfrm>
          <a:off x="0" y="0"/>
          <a:ext cx="0" cy="0"/>
          <a:chOff x="0" y="0"/>
          <a:chExt cx="0" cy="0"/>
        </a:xfrm>
      </p:grpSpPr>
      <p:pic>
        <p:nvPicPr>
          <p:cNvPr id="101" name="Google Shape;101;p8"/>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102" name="Google Shape;102;p8"/>
          <p:cNvPicPr preferRelativeResize="0"/>
          <p:nvPr/>
        </p:nvPicPr>
        <p:blipFill rotWithShape="1">
          <a:blip r:embed="rId3">
            <a:alphaModFix/>
          </a:blip>
          <a:srcRect b="0" l="0" r="79" t="0"/>
          <a:stretch/>
        </p:blipFill>
        <p:spPr>
          <a:xfrm flipH="1" rot="10800000">
            <a:off x="0" y="4035325"/>
            <a:ext cx="9144003" cy="1110800"/>
          </a:xfrm>
          <a:prstGeom prst="rect">
            <a:avLst/>
          </a:prstGeom>
          <a:noFill/>
          <a:ln>
            <a:noFill/>
          </a:ln>
        </p:spPr>
      </p:pic>
      <p:grpSp>
        <p:nvGrpSpPr>
          <p:cNvPr id="103" name="Google Shape;103;p8"/>
          <p:cNvGrpSpPr/>
          <p:nvPr/>
        </p:nvGrpSpPr>
        <p:grpSpPr>
          <a:xfrm>
            <a:off x="144750" y="114728"/>
            <a:ext cx="8850375" cy="4909546"/>
            <a:chOff x="144750" y="114728"/>
            <a:chExt cx="8850375" cy="4909546"/>
          </a:xfrm>
        </p:grpSpPr>
        <p:grpSp>
          <p:nvGrpSpPr>
            <p:cNvPr id="104" name="Google Shape;104;p8"/>
            <p:cNvGrpSpPr/>
            <p:nvPr/>
          </p:nvGrpSpPr>
          <p:grpSpPr>
            <a:xfrm flipH="1" rot="10800000">
              <a:off x="147825" y="4025851"/>
              <a:ext cx="8847300" cy="998424"/>
              <a:chOff x="147825" y="109675"/>
              <a:chExt cx="8847300" cy="1737900"/>
            </a:xfrm>
          </p:grpSpPr>
          <p:cxnSp>
            <p:nvCxnSpPr>
              <p:cNvPr id="105" name="Google Shape;105;p8"/>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06" name="Google Shape;106;p8"/>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07" name="Google Shape;107;p8"/>
              <p:cNvCxnSpPr/>
              <p:nvPr/>
            </p:nvCxnSpPr>
            <p:spPr>
              <a:xfrm rot="10800000">
                <a:off x="147825" y="117987"/>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108" name="Google Shape;108;p8"/>
            <p:cNvGrpSpPr/>
            <p:nvPr/>
          </p:nvGrpSpPr>
          <p:grpSpPr>
            <a:xfrm flipH="1" rot="10800000">
              <a:off x="144750" y="114728"/>
              <a:ext cx="8850300" cy="3920611"/>
              <a:chOff x="144750" y="1835400"/>
              <a:chExt cx="8850300" cy="3193200"/>
            </a:xfrm>
          </p:grpSpPr>
          <p:cxnSp>
            <p:nvCxnSpPr>
              <p:cNvPr id="109" name="Google Shape;109;p8"/>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10" name="Google Shape;110;p8"/>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11" name="Google Shape;111;p8"/>
              <p:cNvCxnSpPr/>
              <p:nvPr/>
            </p:nvCxnSpPr>
            <p:spPr>
              <a:xfrm>
                <a:off x="144750" y="502483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112" name="Google Shape;112;p8"/>
          <p:cNvSpPr/>
          <p:nvPr/>
        </p:nvSpPr>
        <p:spPr>
          <a:xfrm flipH="1" rot="10800000">
            <a:off x="147829" y="119753"/>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13" name="Google Shape;113;p8"/>
          <p:cNvSpPr txBox="1"/>
          <p:nvPr>
            <p:ph type="title"/>
          </p:nvPr>
        </p:nvSpPr>
        <p:spPr>
          <a:xfrm>
            <a:off x="1768550" y="1202825"/>
            <a:ext cx="5607000" cy="1857900"/>
          </a:xfrm>
          <a:prstGeom prst="rect">
            <a:avLst/>
          </a:prstGeom>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4" name="Shape 114"/>
        <p:cNvGrpSpPr/>
        <p:nvPr/>
      </p:nvGrpSpPr>
      <p:grpSpPr>
        <a:xfrm>
          <a:off x="0" y="0"/>
          <a:ext cx="0" cy="0"/>
          <a:chOff x="0" y="0"/>
          <a:chExt cx="0" cy="0"/>
        </a:xfrm>
      </p:grpSpPr>
      <p:pic>
        <p:nvPicPr>
          <p:cNvPr id="115" name="Google Shape;115;p9"/>
          <p:cNvPicPr preferRelativeResize="0"/>
          <p:nvPr/>
        </p:nvPicPr>
        <p:blipFill rotWithShape="1">
          <a:blip r:embed="rId2">
            <a:alphaModFix/>
          </a:blip>
          <a:srcRect b="0" l="139" r="0" t="0"/>
          <a:stretch/>
        </p:blipFill>
        <p:spPr>
          <a:xfrm>
            <a:off x="0" y="2225"/>
            <a:ext cx="9144003" cy="5143500"/>
          </a:xfrm>
          <a:prstGeom prst="rect">
            <a:avLst/>
          </a:prstGeom>
          <a:noFill/>
          <a:ln>
            <a:noFill/>
          </a:ln>
        </p:spPr>
      </p:pic>
      <p:pic>
        <p:nvPicPr>
          <p:cNvPr id="116" name="Google Shape;116;p9"/>
          <p:cNvPicPr preferRelativeResize="0"/>
          <p:nvPr/>
        </p:nvPicPr>
        <p:blipFill rotWithShape="1">
          <a:blip r:embed="rId3">
            <a:alphaModFix/>
          </a:blip>
          <a:srcRect b="0" l="0" r="79" t="0"/>
          <a:stretch/>
        </p:blipFill>
        <p:spPr>
          <a:xfrm>
            <a:off x="0" y="-3425"/>
            <a:ext cx="9144003" cy="1111600"/>
          </a:xfrm>
          <a:prstGeom prst="rect">
            <a:avLst/>
          </a:prstGeom>
          <a:noFill/>
          <a:ln>
            <a:noFill/>
          </a:ln>
        </p:spPr>
      </p:pic>
      <p:grpSp>
        <p:nvGrpSpPr>
          <p:cNvPr id="117" name="Google Shape;117;p9"/>
          <p:cNvGrpSpPr/>
          <p:nvPr/>
        </p:nvGrpSpPr>
        <p:grpSpPr>
          <a:xfrm>
            <a:off x="144750" y="109675"/>
            <a:ext cx="8850375" cy="4919100"/>
            <a:chOff x="144750" y="109675"/>
            <a:chExt cx="8850375" cy="4919100"/>
          </a:xfrm>
        </p:grpSpPr>
        <p:grpSp>
          <p:nvGrpSpPr>
            <p:cNvPr id="118" name="Google Shape;118;p9"/>
            <p:cNvGrpSpPr/>
            <p:nvPr/>
          </p:nvGrpSpPr>
          <p:grpSpPr>
            <a:xfrm>
              <a:off x="147825" y="109675"/>
              <a:ext cx="8847300" cy="998424"/>
              <a:chOff x="147825" y="109675"/>
              <a:chExt cx="8847300" cy="1737900"/>
            </a:xfrm>
          </p:grpSpPr>
          <p:cxnSp>
            <p:nvCxnSpPr>
              <p:cNvPr id="119" name="Google Shape;119;p9"/>
              <p:cNvCxnSpPr/>
              <p:nvPr/>
            </p:nvCxnSpPr>
            <p:spPr>
              <a:xfrm>
                <a:off x="148025"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20" name="Google Shape;120;p9"/>
              <p:cNvCxnSpPr/>
              <p:nvPr/>
            </p:nvCxnSpPr>
            <p:spPr>
              <a:xfrm>
                <a:off x="8995050" y="109675"/>
                <a:ext cx="0" cy="1737900"/>
              </a:xfrm>
              <a:prstGeom prst="straightConnector1">
                <a:avLst/>
              </a:prstGeom>
              <a:noFill/>
              <a:ln cap="flat" cmpd="sng" w="9525">
                <a:solidFill>
                  <a:schemeClr val="dk2"/>
                </a:solidFill>
                <a:prstDash val="solid"/>
                <a:round/>
                <a:headEnd len="med" w="med" type="none"/>
                <a:tailEnd len="med" w="med" type="none"/>
              </a:ln>
            </p:spPr>
          </p:cxnSp>
          <p:cxnSp>
            <p:nvCxnSpPr>
              <p:cNvPr id="121" name="Google Shape;121;p9"/>
              <p:cNvCxnSpPr/>
              <p:nvPr/>
            </p:nvCxnSpPr>
            <p:spPr>
              <a:xfrm rot="10800000">
                <a:off x="147825" y="117987"/>
                <a:ext cx="8847300" cy="0"/>
              </a:xfrm>
              <a:prstGeom prst="straightConnector1">
                <a:avLst/>
              </a:prstGeom>
              <a:noFill/>
              <a:ln cap="flat" cmpd="sng" w="9525">
                <a:solidFill>
                  <a:schemeClr val="dk2"/>
                </a:solidFill>
                <a:prstDash val="solid"/>
                <a:round/>
                <a:headEnd len="med" w="med" type="none"/>
                <a:tailEnd len="med" w="med" type="none"/>
              </a:ln>
            </p:spPr>
          </p:cxnSp>
        </p:grpSp>
        <p:grpSp>
          <p:nvGrpSpPr>
            <p:cNvPr id="122" name="Google Shape;122;p9"/>
            <p:cNvGrpSpPr/>
            <p:nvPr/>
          </p:nvGrpSpPr>
          <p:grpSpPr>
            <a:xfrm>
              <a:off x="144750" y="1108164"/>
              <a:ext cx="8850300" cy="3920611"/>
              <a:chOff x="144750" y="1835400"/>
              <a:chExt cx="8850300" cy="3193200"/>
            </a:xfrm>
          </p:grpSpPr>
          <p:cxnSp>
            <p:nvCxnSpPr>
              <p:cNvPr id="123" name="Google Shape;123;p9"/>
              <p:cNvCxnSpPr/>
              <p:nvPr/>
            </p:nvCxnSpPr>
            <p:spPr>
              <a:xfrm rot="10800000">
                <a:off x="8994900"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24" name="Google Shape;124;p9"/>
              <p:cNvCxnSpPr/>
              <p:nvPr/>
            </p:nvCxnSpPr>
            <p:spPr>
              <a:xfrm rot="10800000">
                <a:off x="147875" y="1835400"/>
                <a:ext cx="0" cy="3193200"/>
              </a:xfrm>
              <a:prstGeom prst="straightConnector1">
                <a:avLst/>
              </a:prstGeom>
              <a:noFill/>
              <a:ln cap="flat" cmpd="sng" w="9525">
                <a:solidFill>
                  <a:schemeClr val="accent1"/>
                </a:solidFill>
                <a:prstDash val="solid"/>
                <a:round/>
                <a:headEnd len="med" w="med" type="none"/>
                <a:tailEnd len="med" w="med" type="none"/>
              </a:ln>
            </p:spPr>
          </p:cxnSp>
          <p:cxnSp>
            <p:nvCxnSpPr>
              <p:cNvPr id="125" name="Google Shape;125;p9"/>
              <p:cNvCxnSpPr/>
              <p:nvPr/>
            </p:nvCxnSpPr>
            <p:spPr>
              <a:xfrm>
                <a:off x="144750" y="5024830"/>
                <a:ext cx="8850300" cy="0"/>
              </a:xfrm>
              <a:prstGeom prst="straightConnector1">
                <a:avLst/>
              </a:prstGeom>
              <a:noFill/>
              <a:ln cap="flat" cmpd="sng" w="9525">
                <a:solidFill>
                  <a:schemeClr val="accent1"/>
                </a:solidFill>
                <a:prstDash val="solid"/>
                <a:round/>
                <a:headEnd len="med" w="med" type="none"/>
                <a:tailEnd len="med" w="med" type="none"/>
              </a:ln>
            </p:spPr>
          </p:cxnSp>
        </p:grpSp>
      </p:grpSp>
      <p:sp>
        <p:nvSpPr>
          <p:cNvPr id="126" name="Google Shape;126;p9"/>
          <p:cNvSpPr/>
          <p:nvPr/>
        </p:nvSpPr>
        <p:spPr>
          <a:xfrm>
            <a:off x="147829" y="4635625"/>
            <a:ext cx="386700" cy="386700"/>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a:ea typeface="Inter"/>
              <a:cs typeface="Inter"/>
              <a:sym typeface="Inter"/>
            </a:endParaRPr>
          </a:p>
        </p:txBody>
      </p:sp>
      <p:sp>
        <p:nvSpPr>
          <p:cNvPr id="127" name="Google Shape;127;p9"/>
          <p:cNvSpPr txBox="1"/>
          <p:nvPr>
            <p:ph type="title"/>
          </p:nvPr>
        </p:nvSpPr>
        <p:spPr>
          <a:xfrm>
            <a:off x="2127600" y="1483550"/>
            <a:ext cx="4872900" cy="12075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sp>
        <p:nvSpPr>
          <p:cNvPr id="128" name="Google Shape;128;p9"/>
          <p:cNvSpPr txBox="1"/>
          <p:nvPr>
            <p:ph idx="1" type="subTitle"/>
          </p:nvPr>
        </p:nvSpPr>
        <p:spPr>
          <a:xfrm>
            <a:off x="2127600" y="3077294"/>
            <a:ext cx="4872900" cy="671100"/>
          </a:xfrm>
          <a:prstGeom prst="rect">
            <a:avLst/>
          </a:prstGeom>
          <a:noFill/>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6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9" name="Shape 129"/>
        <p:cNvGrpSpPr/>
        <p:nvPr/>
      </p:nvGrpSpPr>
      <p:grpSpPr>
        <a:xfrm>
          <a:off x="0" y="0"/>
          <a:ext cx="0" cy="0"/>
          <a:chOff x="0" y="0"/>
          <a:chExt cx="0" cy="0"/>
        </a:xfrm>
      </p:grpSpPr>
      <p:sp>
        <p:nvSpPr>
          <p:cNvPr id="130" name="Google Shape;130;p10"/>
          <p:cNvSpPr/>
          <p:nvPr>
            <p:ph idx="2" type="pic"/>
          </p:nvPr>
        </p:nvSpPr>
        <p:spPr>
          <a:xfrm>
            <a:off x="0" y="0"/>
            <a:ext cx="9144000" cy="5143500"/>
          </a:xfrm>
          <a:prstGeom prst="rect">
            <a:avLst/>
          </a:prstGeom>
          <a:noFill/>
          <a:ln>
            <a:noFill/>
          </a:ln>
        </p:spPr>
      </p:sp>
      <p:sp>
        <p:nvSpPr>
          <p:cNvPr id="131" name="Google Shape;131;p10"/>
          <p:cNvSpPr txBox="1"/>
          <p:nvPr>
            <p:ph type="title"/>
          </p:nvPr>
        </p:nvSpPr>
        <p:spPr>
          <a:xfrm>
            <a:off x="720000" y="4014450"/>
            <a:ext cx="7704000" cy="572700"/>
          </a:xfrm>
          <a:prstGeom prst="rect">
            <a:avLst/>
          </a:prstGeom>
          <a:solidFill>
            <a:schemeClr val="lt1"/>
          </a:solidFill>
        </p:spPr>
        <p:txBody>
          <a:bodyPr anchorCtr="0" anchor="ctr" bIns="91425" lIns="91425" spcFirstLastPara="1" rIns="91425" wrap="square" tIns="91425">
            <a:noAutofit/>
          </a:bodyPr>
          <a:lstStyle>
            <a:lvl1pPr lvl="0" rtl="0" algn="ctr">
              <a:spcBef>
                <a:spcPts val="0"/>
              </a:spcBef>
              <a:spcAft>
                <a:spcPts val="0"/>
              </a:spcAft>
              <a:buSzPts val="3000"/>
              <a:buNone/>
              <a:defRPr sz="2500"/>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1pPr>
            <a:lvl2pPr lvl="1"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2pPr>
            <a:lvl3pPr lvl="2"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3pPr>
            <a:lvl4pPr lvl="3"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4pPr>
            <a:lvl5pPr lvl="4"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5pPr>
            <a:lvl6pPr lvl="5"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6pPr>
            <a:lvl7pPr lvl="6"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7pPr>
            <a:lvl8pPr lvl="7"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8pPr>
            <a:lvl9pPr lvl="8" rtl="0">
              <a:spcBef>
                <a:spcPts val="0"/>
              </a:spcBef>
              <a:spcAft>
                <a:spcPts val="0"/>
              </a:spcAft>
              <a:buClr>
                <a:schemeClr val="dk1"/>
              </a:buClr>
              <a:buSzPts val="3000"/>
              <a:buFont typeface="Lexend Black"/>
              <a:buNone/>
              <a:defRPr sz="3000">
                <a:solidFill>
                  <a:schemeClr val="dk1"/>
                </a:solidFill>
                <a:latin typeface="Lexend Black"/>
                <a:ea typeface="Lexend Black"/>
                <a:cs typeface="Lexend Black"/>
                <a:sym typeface="Lexend Black"/>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1pPr>
            <a:lvl2pPr indent="-304800" lvl="1" marL="9144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2pPr>
            <a:lvl3pPr indent="-304800" lvl="2" marL="13716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3pPr>
            <a:lvl4pPr indent="-304800" lvl="3" marL="18288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4pPr>
            <a:lvl5pPr indent="-304800" lvl="4" marL="22860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5pPr>
            <a:lvl6pPr indent="-304800" lvl="5" marL="27432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6pPr>
            <a:lvl7pPr indent="-304800" lvl="6" marL="32004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7pPr>
            <a:lvl8pPr indent="-304800" lvl="7" marL="36576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8pPr>
            <a:lvl9pPr indent="-304800" lvl="8" marL="4114800">
              <a:lnSpc>
                <a:spcPct val="100000"/>
              </a:lnSpc>
              <a:spcBef>
                <a:spcPts val="0"/>
              </a:spcBef>
              <a:spcAft>
                <a:spcPts val="0"/>
              </a:spcAft>
              <a:buClr>
                <a:schemeClr val="dk1"/>
              </a:buClr>
              <a:buSzPts val="1200"/>
              <a:buFont typeface="Inter"/>
              <a:buChar char="■"/>
              <a:defRPr sz="1200">
                <a:solidFill>
                  <a:schemeClr val="dk1"/>
                </a:solidFill>
                <a:latin typeface="Inter"/>
                <a:ea typeface="Inter"/>
                <a:cs typeface="Inter"/>
                <a:sym typeface="Inter"/>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33"/>
          <p:cNvSpPr txBox="1"/>
          <p:nvPr>
            <p:ph type="ctrTitle"/>
          </p:nvPr>
        </p:nvSpPr>
        <p:spPr>
          <a:xfrm>
            <a:off x="813750" y="2052500"/>
            <a:ext cx="7820700" cy="631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800"/>
              <a:t>Emotion AI at Work: Implications for Workplace Surveillance,</a:t>
            </a:r>
            <a:endParaRPr sz="1800"/>
          </a:p>
          <a:p>
            <a:pPr indent="0" lvl="0" marL="0" rtl="0" algn="l">
              <a:spcBef>
                <a:spcPts val="0"/>
              </a:spcBef>
              <a:spcAft>
                <a:spcPts val="0"/>
              </a:spcAft>
              <a:buNone/>
            </a:pPr>
            <a:r>
              <a:rPr lang="en" sz="1800"/>
              <a:t>Emotional Labor, and Emotional Privacy</a:t>
            </a:r>
            <a:endParaRPr sz="1800"/>
          </a:p>
        </p:txBody>
      </p:sp>
      <p:sp>
        <p:nvSpPr>
          <p:cNvPr id="490" name="Google Shape;490;p33"/>
          <p:cNvSpPr txBox="1"/>
          <p:nvPr>
            <p:ph idx="1" type="subTitle"/>
          </p:nvPr>
        </p:nvSpPr>
        <p:spPr>
          <a:xfrm>
            <a:off x="903050" y="2629900"/>
            <a:ext cx="7820700" cy="68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Kat Roemmich, Florian Schaub, Nazanin Andalibi, University of Michigan</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ACM Conference on Human Factors in Computing Systems, April 23–28, 2023, Hamburg, Germany</a:t>
            </a:r>
            <a:endParaRPr sz="1200"/>
          </a:p>
        </p:txBody>
      </p:sp>
      <p:pic>
        <p:nvPicPr>
          <p:cNvPr id="491" name="Google Shape;491;p33"/>
          <p:cNvPicPr preferRelativeResize="0"/>
          <p:nvPr/>
        </p:nvPicPr>
        <p:blipFill>
          <a:blip r:embed="rId3">
            <a:alphaModFix/>
          </a:blip>
          <a:stretch>
            <a:fillRect/>
          </a:stretch>
        </p:blipFill>
        <p:spPr>
          <a:xfrm>
            <a:off x="903050" y="3794675"/>
            <a:ext cx="1159200" cy="10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42"/>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Adverse Consequences of Emotion AI</a:t>
            </a:r>
            <a:endParaRPr sz="2600"/>
          </a:p>
        </p:txBody>
      </p:sp>
      <p:sp>
        <p:nvSpPr>
          <p:cNvPr id="547" name="Google Shape;547;p42"/>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Workers often lack real choice in consenting to emotion data collection.</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Privacy theories provide insights into emotion AI's privacy challenges.</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Emotion AI risks violating workplace emotional information norms, leading to privacy harms.</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This study explores workers' views on emotion AI's potential negative outcomes.</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43"/>
          <p:cNvSpPr txBox="1"/>
          <p:nvPr>
            <p:ph type="title"/>
          </p:nvPr>
        </p:nvSpPr>
        <p:spPr>
          <a:xfrm>
            <a:off x="1941200" y="2076675"/>
            <a:ext cx="67935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Method &amp; Limitation</a:t>
            </a:r>
            <a:endParaRPr/>
          </a:p>
        </p:txBody>
      </p:sp>
      <p:sp>
        <p:nvSpPr>
          <p:cNvPr id="553" name="Google Shape;553;p43"/>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03</a:t>
            </a:r>
            <a:endParaRPr/>
          </a:p>
        </p:txBody>
      </p:sp>
      <p:pic>
        <p:nvPicPr>
          <p:cNvPr id="554" name="Google Shape;554;p43"/>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44"/>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Method</a:t>
            </a:r>
            <a:endParaRPr sz="2600"/>
          </a:p>
        </p:txBody>
      </p:sp>
      <p:graphicFrame>
        <p:nvGraphicFramePr>
          <p:cNvPr id="560" name="Google Shape;560;p44"/>
          <p:cNvGraphicFramePr/>
          <p:nvPr/>
        </p:nvGraphicFramePr>
        <p:xfrm>
          <a:off x="452800" y="2263125"/>
          <a:ext cx="3000000" cy="3000000"/>
        </p:xfrm>
        <a:graphic>
          <a:graphicData uri="http://schemas.openxmlformats.org/drawingml/2006/table">
            <a:tbl>
              <a:tblPr>
                <a:noFill/>
                <a:tableStyleId>{2B1441D0-FF97-456E-B927-3D4727B5D9B6}</a:tableStyleId>
              </a:tblPr>
              <a:tblGrid>
                <a:gridCol w="832725"/>
                <a:gridCol w="2201250"/>
                <a:gridCol w="2991150"/>
                <a:gridCol w="2008375"/>
              </a:tblGrid>
              <a:tr h="398675">
                <a:tc>
                  <a:txBody>
                    <a:bodyPr/>
                    <a:lstStyle/>
                    <a:p>
                      <a:pPr indent="0" lvl="0" marL="0" rtl="0" algn="l">
                        <a:spcBef>
                          <a:spcPts val="0"/>
                        </a:spcBef>
                        <a:spcAft>
                          <a:spcPts val="0"/>
                        </a:spcAft>
                        <a:buNone/>
                      </a:pPr>
                      <a:r>
                        <a:rPr lang="en">
                          <a:solidFill>
                            <a:schemeClr val="dk2"/>
                          </a:solidFill>
                        </a:rPr>
                        <a:t>Phrase</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Topics Covered</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Interview Flow</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Consent &amp; Ethics</a:t>
                      </a:r>
                      <a:endParaRPr>
                        <a:solidFill>
                          <a:schemeClr val="dk2"/>
                        </a:solidFill>
                      </a:endParaRPr>
                    </a:p>
                  </a:txBody>
                  <a:tcPr marT="91425" marB="91425" marR="91425" marL="91425">
                    <a:solidFill>
                      <a:schemeClr val="lt2"/>
                    </a:solidFill>
                  </a:tcPr>
                </a:tc>
              </a:tr>
              <a:tr h="383375">
                <a:tc>
                  <a:txBody>
                    <a:bodyPr/>
                    <a:lstStyle/>
                    <a:p>
                      <a:pPr indent="0" lvl="0" marL="0" rtl="0" algn="l">
                        <a:spcBef>
                          <a:spcPts val="0"/>
                        </a:spcBef>
                        <a:spcAft>
                          <a:spcPts val="0"/>
                        </a:spcAft>
                        <a:buNone/>
                      </a:pPr>
                      <a:r>
                        <a:rPr lang="en"/>
                        <a:t>1</a:t>
                      </a:r>
                      <a:endParaRPr/>
                    </a:p>
                  </a:txBody>
                  <a:tcPr marT="91425" marB="91425" marR="91425" marL="91425"/>
                </a:tc>
                <a:tc>
                  <a:txBody>
                    <a:bodyPr/>
                    <a:lstStyle/>
                    <a:p>
                      <a:pPr indent="0" lvl="0" marL="0" rtl="0" algn="l">
                        <a:spcBef>
                          <a:spcPts val="0"/>
                        </a:spcBef>
                        <a:spcAft>
                          <a:spcPts val="0"/>
                        </a:spcAft>
                        <a:buNone/>
                      </a:pPr>
                      <a:r>
                        <a:rPr lang="en"/>
                        <a:t>Workplace &amp; Monitoring Tools</a:t>
                      </a:r>
                      <a:endParaRPr/>
                    </a:p>
                  </a:txBody>
                  <a:tcPr marT="91425" marB="91425" marR="91425" marL="91425"/>
                </a:tc>
                <a:tc>
                  <a:txBody>
                    <a:bodyPr/>
                    <a:lstStyle/>
                    <a:p>
                      <a:pPr indent="0" lvl="0" marL="0" rtl="0" algn="l">
                        <a:spcBef>
                          <a:spcPts val="0"/>
                        </a:spcBef>
                        <a:spcAft>
                          <a:spcPts val="0"/>
                        </a:spcAft>
                        <a:buNone/>
                      </a:pPr>
                      <a:r>
                        <a:rPr lang="en"/>
                        <a:t>- Understand participants' work environment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Identify existing monitoring practices</a:t>
                      </a:r>
                      <a:br>
                        <a:rPr lang="en"/>
                      </a:br>
                      <a:br>
                        <a:rPr lang="en"/>
                      </a:br>
                      <a:r>
                        <a:rPr lang="en"/>
                        <a:t>- Examples: What does your typical workday look like? What monitoring tools are used in your workplace?</a:t>
                      </a:r>
                      <a:endParaRPr/>
                    </a:p>
                  </a:txBody>
                  <a:tcPr marT="91425" marB="91425" marR="91425" marL="91425"/>
                </a:tc>
                <a:tc>
                  <a:txBody>
                    <a:bodyPr/>
                    <a:lstStyle/>
                    <a:p>
                      <a:pPr indent="0" lvl="0" marL="0" rtl="0" algn="l">
                        <a:spcBef>
                          <a:spcPts val="0"/>
                        </a:spcBef>
                        <a:spcAft>
                          <a:spcPts val="0"/>
                        </a:spcAft>
                        <a:buNone/>
                      </a:pPr>
                      <a:r>
                        <a:rPr lang="en"/>
                        <a:t>General topics first</a:t>
                      </a:r>
                      <a:endParaRPr/>
                    </a:p>
                  </a:txBody>
                  <a:tcPr marT="91425" marB="91425" marR="91425" marL="91425"/>
                </a:tc>
              </a:tr>
            </a:tbl>
          </a:graphicData>
        </a:graphic>
      </p:graphicFrame>
      <p:sp>
        <p:nvSpPr>
          <p:cNvPr id="561" name="Google Shape;561;p44"/>
          <p:cNvSpPr txBox="1"/>
          <p:nvPr/>
        </p:nvSpPr>
        <p:spPr>
          <a:xfrm>
            <a:off x="334950" y="981100"/>
            <a:ext cx="8474100" cy="1135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Inter"/>
              <a:buChar char="●"/>
            </a:pPr>
            <a:r>
              <a:rPr lang="en">
                <a:solidFill>
                  <a:schemeClr val="dk1"/>
                </a:solidFill>
                <a:latin typeface="Inter"/>
                <a:ea typeface="Inter"/>
                <a:cs typeface="Inter"/>
                <a:sym typeface="Inter"/>
              </a:rPr>
              <a:t>The study conducted semi-structured interviews with adult workers in the US to understand their experiences with emotion AI in the workplace.</a:t>
            </a:r>
            <a:endParaRPr>
              <a:solidFill>
                <a:schemeClr val="dk1"/>
              </a:solidFill>
              <a:latin typeface="Inter"/>
              <a:ea typeface="Inter"/>
              <a:cs typeface="Inter"/>
              <a:sym typeface="Inter"/>
            </a:endParaRPr>
          </a:p>
          <a:p>
            <a:pPr indent="0" lvl="0" marL="457200" rtl="0" algn="l">
              <a:spcBef>
                <a:spcPts val="0"/>
              </a:spcBef>
              <a:spcAft>
                <a:spcPts val="0"/>
              </a:spcAft>
              <a:buNone/>
            </a:pPr>
            <a:r>
              <a:t/>
            </a:r>
            <a:endParaRPr>
              <a:solidFill>
                <a:schemeClr val="dk1"/>
              </a:solidFill>
              <a:latin typeface="Inter"/>
              <a:ea typeface="Inter"/>
              <a:cs typeface="Inter"/>
              <a:sym typeface="Inter"/>
            </a:endParaRPr>
          </a:p>
          <a:p>
            <a:pPr indent="-317500" lvl="0" marL="457200" rtl="0" algn="l">
              <a:spcBef>
                <a:spcPts val="0"/>
              </a:spcBef>
              <a:spcAft>
                <a:spcPts val="0"/>
              </a:spcAft>
              <a:buClr>
                <a:schemeClr val="dk1"/>
              </a:buClr>
              <a:buSzPts val="1400"/>
              <a:buFont typeface="Inter"/>
              <a:buChar char="●"/>
            </a:pPr>
            <a:r>
              <a:rPr lang="en">
                <a:solidFill>
                  <a:schemeClr val="dk1"/>
                </a:solidFill>
                <a:latin typeface="Inter"/>
                <a:ea typeface="Inter"/>
                <a:cs typeface="Inter"/>
                <a:sym typeface="Inter"/>
              </a:rPr>
              <a:t>The study utilized a semi-structured interview protocol with four phases to gather data from participants.</a:t>
            </a:r>
            <a:endParaRPr>
              <a:solidFill>
                <a:schemeClr val="dk1"/>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45"/>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Method</a:t>
            </a:r>
            <a:endParaRPr sz="2600"/>
          </a:p>
        </p:txBody>
      </p:sp>
      <p:graphicFrame>
        <p:nvGraphicFramePr>
          <p:cNvPr id="567" name="Google Shape;567;p45"/>
          <p:cNvGraphicFramePr/>
          <p:nvPr/>
        </p:nvGraphicFramePr>
        <p:xfrm>
          <a:off x="493250" y="1185100"/>
          <a:ext cx="3000000" cy="3000000"/>
        </p:xfrm>
        <a:graphic>
          <a:graphicData uri="http://schemas.openxmlformats.org/drawingml/2006/table">
            <a:tbl>
              <a:tblPr>
                <a:noFill/>
                <a:tableStyleId>{2B1441D0-FF97-456E-B927-3D4727B5D9B6}</a:tableStyleId>
              </a:tblPr>
              <a:tblGrid>
                <a:gridCol w="832725"/>
                <a:gridCol w="2201250"/>
                <a:gridCol w="2991150"/>
                <a:gridCol w="2008375"/>
              </a:tblGrid>
              <a:tr h="398675">
                <a:tc>
                  <a:txBody>
                    <a:bodyPr/>
                    <a:lstStyle/>
                    <a:p>
                      <a:pPr indent="0" lvl="0" marL="0" rtl="0" algn="l">
                        <a:spcBef>
                          <a:spcPts val="0"/>
                        </a:spcBef>
                        <a:spcAft>
                          <a:spcPts val="0"/>
                        </a:spcAft>
                        <a:buNone/>
                      </a:pPr>
                      <a:r>
                        <a:rPr lang="en">
                          <a:solidFill>
                            <a:schemeClr val="dk2"/>
                          </a:solidFill>
                        </a:rPr>
                        <a:t>Phrase</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Topics Covered</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Interview Flow</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Consent &amp; Ethics</a:t>
                      </a:r>
                      <a:endParaRPr>
                        <a:solidFill>
                          <a:schemeClr val="dk2"/>
                        </a:solidFill>
                      </a:endParaRPr>
                    </a:p>
                  </a:txBody>
                  <a:tcPr marT="91425" marB="91425" marR="91425" marL="91425">
                    <a:solidFill>
                      <a:schemeClr val="lt2"/>
                    </a:solidFill>
                  </a:tcPr>
                </a:tc>
              </a:tr>
              <a:tr h="383375">
                <a:tc>
                  <a:txBody>
                    <a:bodyPr/>
                    <a:lstStyle/>
                    <a:p>
                      <a:pPr indent="0" lvl="0" marL="0" rtl="0" algn="l">
                        <a:spcBef>
                          <a:spcPts val="0"/>
                        </a:spcBef>
                        <a:spcAft>
                          <a:spcPts val="0"/>
                        </a:spcAft>
                        <a:buNone/>
                      </a:pPr>
                      <a:r>
                        <a:rPr lang="en"/>
                        <a:t>2 &amp; 3</a:t>
                      </a:r>
                      <a:endParaRPr/>
                    </a:p>
                  </a:txBody>
                  <a:tcPr marT="91425" marB="91425" marR="91425" marL="91425"/>
                </a:tc>
                <a:tc>
                  <a:txBody>
                    <a:bodyPr/>
                    <a:lstStyle/>
                    <a:p>
                      <a:pPr indent="0" lvl="0" marL="0" rtl="0" algn="l">
                        <a:spcBef>
                          <a:spcPts val="0"/>
                        </a:spcBef>
                        <a:spcAft>
                          <a:spcPts val="0"/>
                        </a:spcAft>
                        <a:buNone/>
                      </a:pPr>
                      <a:r>
                        <a:rPr lang="en"/>
                        <a:t>Response to Emotion AI</a:t>
                      </a:r>
                      <a:endParaRPr/>
                    </a:p>
                  </a:txBody>
                  <a:tcPr marT="91425" marB="91425" marR="91425" marL="91425"/>
                </a:tc>
                <a:tc>
                  <a:txBody>
                    <a:bodyPr/>
                    <a:lstStyle/>
                    <a:p>
                      <a:pPr indent="0" lvl="0" marL="0" rtl="0" algn="l">
                        <a:spcBef>
                          <a:spcPts val="0"/>
                        </a:spcBef>
                        <a:spcAft>
                          <a:spcPts val="0"/>
                        </a:spcAft>
                        <a:buNone/>
                      </a:pPr>
                      <a:r>
                        <a:rPr lang="en"/>
                        <a:t>- Explore individual and collective reactions to emotion AI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Anticipated and experienced responses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Examples: How do you think emotion AI might affect your work? How comfortable would you be with emotion AI monitoring your emotions?</a:t>
                      </a:r>
                      <a:endParaRPr/>
                    </a:p>
                  </a:txBody>
                  <a:tcPr marT="91425" marB="91425" marR="91425" marL="91425"/>
                </a:tc>
                <a:tc>
                  <a:txBody>
                    <a:bodyPr/>
                    <a:lstStyle/>
                    <a:p>
                      <a:pPr indent="0" lvl="0" marL="0" rtl="0" algn="l">
                        <a:spcBef>
                          <a:spcPts val="0"/>
                        </a:spcBef>
                        <a:spcAft>
                          <a:spcPts val="0"/>
                        </a:spcAft>
                        <a:buNone/>
                      </a:pPr>
                      <a:r>
                        <a:rPr lang="en"/>
                        <a:t>Gradually move towards specific topics</a:t>
                      </a:r>
                      <a:endParaRPr/>
                    </a:p>
                  </a:txBody>
                  <a:tcPr marT="91425" marB="91425" marR="91425" marL="91425"/>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46"/>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Method</a:t>
            </a:r>
            <a:endParaRPr sz="2600"/>
          </a:p>
        </p:txBody>
      </p:sp>
      <p:graphicFrame>
        <p:nvGraphicFramePr>
          <p:cNvPr id="573" name="Google Shape;573;p46"/>
          <p:cNvGraphicFramePr/>
          <p:nvPr/>
        </p:nvGraphicFramePr>
        <p:xfrm>
          <a:off x="493250" y="1261300"/>
          <a:ext cx="3000000" cy="3000000"/>
        </p:xfrm>
        <a:graphic>
          <a:graphicData uri="http://schemas.openxmlformats.org/drawingml/2006/table">
            <a:tbl>
              <a:tblPr>
                <a:noFill/>
                <a:tableStyleId>{2B1441D0-FF97-456E-B927-3D4727B5D9B6}</a:tableStyleId>
              </a:tblPr>
              <a:tblGrid>
                <a:gridCol w="832725"/>
                <a:gridCol w="2201250"/>
                <a:gridCol w="2991150"/>
                <a:gridCol w="2008375"/>
              </a:tblGrid>
              <a:tr h="398675">
                <a:tc>
                  <a:txBody>
                    <a:bodyPr/>
                    <a:lstStyle/>
                    <a:p>
                      <a:pPr indent="0" lvl="0" marL="0" rtl="0" algn="l">
                        <a:spcBef>
                          <a:spcPts val="0"/>
                        </a:spcBef>
                        <a:spcAft>
                          <a:spcPts val="0"/>
                        </a:spcAft>
                        <a:buNone/>
                      </a:pPr>
                      <a:r>
                        <a:rPr lang="en">
                          <a:solidFill>
                            <a:schemeClr val="dk2"/>
                          </a:solidFill>
                        </a:rPr>
                        <a:t>Phrase</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Topics Covered</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Interview Flow</a:t>
                      </a:r>
                      <a:endParaRPr>
                        <a:solidFill>
                          <a:schemeClr val="dk2"/>
                        </a:solidFill>
                      </a:endParaRPr>
                    </a:p>
                  </a:txBody>
                  <a:tcPr marT="91425" marB="91425" marR="91425" marL="91425">
                    <a:solidFill>
                      <a:schemeClr val="lt2"/>
                    </a:solidFill>
                  </a:tcPr>
                </a:tc>
                <a:tc>
                  <a:txBody>
                    <a:bodyPr/>
                    <a:lstStyle/>
                    <a:p>
                      <a:pPr indent="0" lvl="0" marL="0" rtl="0" algn="l">
                        <a:spcBef>
                          <a:spcPts val="0"/>
                        </a:spcBef>
                        <a:spcAft>
                          <a:spcPts val="0"/>
                        </a:spcAft>
                        <a:buNone/>
                      </a:pPr>
                      <a:r>
                        <a:rPr lang="en">
                          <a:solidFill>
                            <a:schemeClr val="dk2"/>
                          </a:solidFill>
                        </a:rPr>
                        <a:t>Consent &amp; Ethics</a:t>
                      </a:r>
                      <a:endParaRPr>
                        <a:solidFill>
                          <a:schemeClr val="dk2"/>
                        </a:solidFill>
                      </a:endParaRPr>
                    </a:p>
                  </a:txBody>
                  <a:tcPr marT="91425" marB="91425" marR="91425" marL="91425">
                    <a:solidFill>
                      <a:schemeClr val="lt2"/>
                    </a:solidFill>
                  </a:tcPr>
                </a:tc>
              </a:tr>
              <a:tr h="383375">
                <a:tc>
                  <a:txBody>
                    <a:bodyPr/>
                    <a:lstStyle/>
                    <a:p>
                      <a:pPr indent="0" lvl="0" marL="0" rtl="0" algn="l">
                        <a:spcBef>
                          <a:spcPts val="0"/>
                        </a:spcBef>
                        <a:spcAft>
                          <a:spcPts val="0"/>
                        </a:spcAft>
                        <a:buNone/>
                      </a:pPr>
                      <a:r>
                        <a:rPr lang="en"/>
                        <a:t>4</a:t>
                      </a:r>
                      <a:endParaRPr/>
                    </a:p>
                  </a:txBody>
                  <a:tcPr marT="91425" marB="91425" marR="91425" marL="91425"/>
                </a:tc>
                <a:tc>
                  <a:txBody>
                    <a:bodyPr/>
                    <a:lstStyle/>
                    <a:p>
                      <a:pPr indent="0" lvl="0" marL="0" rtl="0" algn="l">
                        <a:spcBef>
                          <a:spcPts val="0"/>
                        </a:spcBef>
                        <a:spcAft>
                          <a:spcPts val="0"/>
                        </a:spcAft>
                        <a:buNone/>
                      </a:pPr>
                      <a:r>
                        <a:rPr lang="en"/>
                        <a:t>Privacy Concerns</a:t>
                      </a:r>
                      <a:endParaRPr/>
                    </a:p>
                  </a:txBody>
                  <a:tcPr marT="91425" marB="91425" marR="91425" marL="91425"/>
                </a:tc>
                <a:tc>
                  <a:txBody>
                    <a:bodyPr/>
                    <a:lstStyle/>
                    <a:p>
                      <a:pPr indent="0" lvl="0" marL="0" rtl="0" algn="l">
                        <a:spcBef>
                          <a:spcPts val="0"/>
                        </a:spcBef>
                        <a:spcAft>
                          <a:spcPts val="0"/>
                        </a:spcAft>
                        <a:buNone/>
                      </a:pPr>
                      <a:r>
                        <a:rPr lang="en"/>
                        <a:t>- Address privacy concerns only if not mentioned earlier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Ensure participants have opportunity to raise concerns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Examples: What privacy concerns do you have about emotion AI in the workplace? Do you feel comfortable with how your data would be used?</a:t>
                      </a:r>
                      <a:endParaRPr/>
                    </a:p>
                  </a:txBody>
                  <a:tcPr marT="91425" marB="91425" marR="91425" marL="91425"/>
                </a:tc>
                <a:tc>
                  <a:txBody>
                    <a:bodyPr/>
                    <a:lstStyle/>
                    <a:p>
                      <a:pPr indent="0" lvl="0" marL="0" rtl="0" algn="l">
                        <a:spcBef>
                          <a:spcPts val="0"/>
                        </a:spcBef>
                        <a:spcAft>
                          <a:spcPts val="0"/>
                        </a:spcAft>
                        <a:buNone/>
                      </a:pPr>
                      <a:r>
                        <a:rPr lang="en"/>
                        <a:t>Sensitive topics last</a:t>
                      </a:r>
                      <a:endParaRPr/>
                    </a:p>
                  </a:txBody>
                  <a:tcPr marT="91425" marB="91425" marR="91425" marL="9142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47"/>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Limitation</a:t>
            </a:r>
            <a:endParaRPr sz="2600"/>
          </a:p>
        </p:txBody>
      </p:sp>
      <p:sp>
        <p:nvSpPr>
          <p:cNvPr id="579" name="Google Shape;579;p47"/>
          <p:cNvSpPr txBox="1"/>
          <p:nvPr>
            <p:ph idx="4294967295" type="subTitle"/>
          </p:nvPr>
        </p:nvSpPr>
        <p:spPr>
          <a:xfrm>
            <a:off x="720000" y="1017725"/>
            <a:ext cx="78441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The study's reliance on self-reported and scenario-based data may impact the findings' validity and generalizability.</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A small sample size (n=15) and narrow job representation restrict the results' applicability to all workers.</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Despite limitations, the study offers important insights into emotion AI's privacy impacts in the workplace, suggesting the need for broader future research.</a:t>
            </a:r>
            <a:endParaRPr sz="2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48"/>
          <p:cNvSpPr txBox="1"/>
          <p:nvPr>
            <p:ph type="title"/>
          </p:nvPr>
        </p:nvSpPr>
        <p:spPr>
          <a:xfrm>
            <a:off x="1932425" y="2261650"/>
            <a:ext cx="5035800" cy="1511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Findings</a:t>
            </a:r>
            <a:endParaRPr/>
          </a:p>
        </p:txBody>
      </p:sp>
      <p:sp>
        <p:nvSpPr>
          <p:cNvPr id="585" name="Google Shape;585;p48"/>
          <p:cNvSpPr txBox="1"/>
          <p:nvPr>
            <p:ph idx="2" type="title"/>
          </p:nvPr>
        </p:nvSpPr>
        <p:spPr>
          <a:xfrm>
            <a:off x="5316125" y="1393653"/>
            <a:ext cx="1652100" cy="9159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04</a:t>
            </a:r>
            <a:endParaRPr/>
          </a:p>
        </p:txBody>
      </p:sp>
      <p:pic>
        <p:nvPicPr>
          <p:cNvPr id="586" name="Google Shape;586;p48"/>
          <p:cNvPicPr preferRelativeResize="0"/>
          <p:nvPr/>
        </p:nvPicPr>
        <p:blipFill>
          <a:blip r:embed="rId3">
            <a:alphaModFix/>
          </a:blip>
          <a:stretch>
            <a:fillRect/>
          </a:stretch>
        </p:blipFill>
        <p:spPr>
          <a:xfrm>
            <a:off x="5679900" y="3797582"/>
            <a:ext cx="1159200" cy="10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4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Main findings</a:t>
            </a:r>
            <a:endParaRPr sz="2600"/>
          </a:p>
        </p:txBody>
      </p:sp>
      <p:sp>
        <p:nvSpPr>
          <p:cNvPr id="592" name="Google Shape;592;p49"/>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b="1" lang="en" sz="2000"/>
              <a:t>Perceptions of emotion AI in the workplace: </a:t>
            </a:r>
            <a:r>
              <a:rPr lang="en" sz="1800"/>
              <a:t>Privacy violation and emotional labor enforcement</a:t>
            </a:r>
            <a:endParaRPr sz="1800"/>
          </a:p>
          <a:p>
            <a:pPr indent="0" lvl="0" marL="0" rtl="0" algn="l">
              <a:spcBef>
                <a:spcPts val="0"/>
              </a:spcBef>
              <a:spcAft>
                <a:spcPts val="0"/>
              </a:spcAft>
              <a:buNone/>
            </a:pPr>
            <a:r>
              <a:t/>
            </a:r>
            <a:endParaRPr sz="2000"/>
          </a:p>
          <a:p>
            <a:pPr indent="-355600" lvl="0" marL="457200" rtl="0" algn="l">
              <a:spcBef>
                <a:spcPts val="0"/>
              </a:spcBef>
              <a:spcAft>
                <a:spcPts val="0"/>
              </a:spcAft>
              <a:buSzPts val="2000"/>
              <a:buChar char="●"/>
            </a:pPr>
            <a:r>
              <a:rPr b="1" lang="en" sz="2000"/>
              <a:t>Behavioral responses to emotion AI-enabled workplace surveillance:</a:t>
            </a:r>
            <a:r>
              <a:rPr lang="en" sz="2000"/>
              <a:t> </a:t>
            </a:r>
            <a:r>
              <a:rPr lang="en" sz="1800"/>
              <a:t>E</a:t>
            </a:r>
            <a:r>
              <a:rPr lang="en" sz="1800"/>
              <a:t>motional labor to preserve privacy over emotions</a:t>
            </a:r>
            <a:endParaRPr sz="1800"/>
          </a:p>
          <a:p>
            <a:pPr indent="0" lvl="0" marL="0" rtl="0" algn="l">
              <a:spcBef>
                <a:spcPts val="0"/>
              </a:spcBef>
              <a:spcAft>
                <a:spcPts val="0"/>
              </a:spcAft>
              <a:buNone/>
            </a:pPr>
            <a:r>
              <a:t/>
            </a:r>
            <a:endParaRPr sz="2000"/>
          </a:p>
          <a:p>
            <a:pPr indent="-355600" lvl="0" marL="457200" rtl="0" algn="l">
              <a:spcBef>
                <a:spcPts val="0"/>
              </a:spcBef>
              <a:spcAft>
                <a:spcPts val="0"/>
              </a:spcAft>
              <a:buSzPts val="2000"/>
              <a:buChar char="●"/>
            </a:pPr>
            <a:r>
              <a:rPr b="1" lang="en" sz="2000"/>
              <a:t>Perceived Harms of Emotion AI-enabled Workplace Surveillance: </a:t>
            </a:r>
            <a:r>
              <a:rPr lang="en" sz="1900"/>
              <a:t>Privacy harms and Emotional labor harm </a:t>
            </a:r>
            <a:r>
              <a:rPr b="1" lang="en" sz="1900"/>
              <a:t> </a:t>
            </a:r>
            <a:endParaRPr b="1" sz="1900"/>
          </a:p>
          <a:p>
            <a:pPr indent="0" lvl="0" marL="457200" rtl="0" algn="l">
              <a:spcBef>
                <a:spcPts val="0"/>
              </a:spcBef>
              <a:spcAft>
                <a:spcPts val="0"/>
              </a:spcAft>
              <a:buNone/>
            </a:pPr>
            <a:r>
              <a:t/>
            </a:r>
            <a:endParaRPr sz="2000"/>
          </a:p>
          <a:p>
            <a:pPr indent="0" lvl="0" marL="457200" rtl="0" algn="l">
              <a:spcBef>
                <a:spcPts val="0"/>
              </a:spcBef>
              <a:spcAft>
                <a:spcPts val="0"/>
              </a:spcAft>
              <a:buNone/>
            </a:pPr>
            <a:r>
              <a:t/>
            </a:r>
            <a:endParaRPr b="1" sz="1400"/>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Perceptions of Emotional AI in workplace</a:t>
            </a:r>
            <a:endParaRPr sz="2600"/>
          </a:p>
        </p:txBody>
      </p:sp>
      <p:sp>
        <p:nvSpPr>
          <p:cNvPr id="598" name="Google Shape;598;p50"/>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b="1" lang="en" sz="1400"/>
              <a:t>Emotional inferences are inappropriate and irrelevant to employers.</a:t>
            </a:r>
            <a:endParaRPr b="1" sz="1400"/>
          </a:p>
          <a:p>
            <a:pPr indent="0" lvl="0" marL="457200" rtl="0" algn="l">
              <a:spcBef>
                <a:spcPts val="0"/>
              </a:spcBef>
              <a:spcAft>
                <a:spcPts val="0"/>
              </a:spcAft>
              <a:buNone/>
            </a:pPr>
            <a:r>
              <a:t/>
            </a:r>
            <a:endParaRPr/>
          </a:p>
          <a:p>
            <a:pPr indent="0" lvl="0" marL="0" rtl="0" algn="l">
              <a:spcBef>
                <a:spcPts val="0"/>
              </a:spcBef>
              <a:spcAft>
                <a:spcPts val="0"/>
              </a:spcAft>
              <a:buNone/>
            </a:pPr>
            <a:r>
              <a:rPr lang="en" sz="1400"/>
              <a:t>Participants’ perceptions of emotion AI was the perceived inappropriateness of their employer digitally monitoring and algorithmically inferring workers’ emotions and related affective constructs.</a:t>
            </a:r>
            <a:endParaRPr sz="1400"/>
          </a:p>
          <a:p>
            <a:pPr indent="0" lvl="0" marL="0" rtl="0" algn="l">
              <a:spcBef>
                <a:spcPts val="0"/>
              </a:spcBef>
              <a:spcAft>
                <a:spcPts val="0"/>
              </a:spcAft>
              <a:buNone/>
            </a:pPr>
            <a:r>
              <a:t/>
            </a:r>
            <a:endParaRPr/>
          </a:p>
          <a:p>
            <a:pPr indent="-317500" lvl="0" marL="914400" rtl="0" algn="l">
              <a:spcBef>
                <a:spcPts val="0"/>
              </a:spcBef>
              <a:spcAft>
                <a:spcPts val="0"/>
              </a:spcAft>
              <a:buSzPts val="1400"/>
              <a:buChar char="○"/>
            </a:pPr>
            <a:r>
              <a:rPr b="1" lang="en" sz="1400"/>
              <a:t>Employers should care about the job performance, not employees’ emotions.</a:t>
            </a:r>
            <a:endParaRPr b="1" sz="1400"/>
          </a:p>
          <a:p>
            <a:pPr indent="0" lvl="0" marL="0" rtl="0" algn="l">
              <a:spcBef>
                <a:spcPts val="0"/>
              </a:spcBef>
              <a:spcAft>
                <a:spcPts val="0"/>
              </a:spcAft>
              <a:buNone/>
            </a:pPr>
            <a:r>
              <a:t/>
            </a:r>
            <a:endParaRPr b="1" sz="1400"/>
          </a:p>
          <a:p>
            <a:pPr indent="0" lvl="0" marL="457200" rtl="0" algn="l">
              <a:spcBef>
                <a:spcPts val="0"/>
              </a:spcBef>
              <a:spcAft>
                <a:spcPts val="0"/>
              </a:spcAft>
              <a:buNone/>
            </a:pPr>
            <a:r>
              <a:rPr lang="en"/>
              <a:t>Pn12: “</a:t>
            </a:r>
            <a:r>
              <a:rPr i="1" lang="en"/>
              <a:t>Don’t worry about how I feel, just let me do my job...if you’re getting the output that you need, if I’m performing the way you need me to whether I [actually] feel bad, sad, good or happy, it shouldn’t really make a difference.”</a:t>
            </a:r>
            <a:endParaRPr i="1"/>
          </a:p>
          <a:p>
            <a:pPr indent="0" lvl="0" marL="457200" rtl="0" algn="l">
              <a:spcBef>
                <a:spcPts val="0"/>
              </a:spcBef>
              <a:spcAft>
                <a:spcPts val="0"/>
              </a:spcAft>
              <a:buNone/>
            </a:pPr>
            <a:r>
              <a:t/>
            </a:r>
            <a:endParaRPr i="1"/>
          </a:p>
          <a:p>
            <a:pPr indent="-317500" lvl="0" marL="914400" rtl="0" algn="l">
              <a:spcBef>
                <a:spcPts val="0"/>
              </a:spcBef>
              <a:spcAft>
                <a:spcPts val="0"/>
              </a:spcAft>
              <a:buSzPts val="1400"/>
              <a:buChar char="○"/>
            </a:pPr>
            <a:r>
              <a:rPr b="1" lang="en" sz="1400"/>
              <a:t>Detection of workers’ emotions exceeds the scope of the transactional relationship.</a:t>
            </a:r>
            <a:endParaRPr b="1" sz="1400"/>
          </a:p>
          <a:p>
            <a:pPr indent="0" lvl="0" marL="457200" rtl="0" algn="l">
              <a:spcBef>
                <a:spcPts val="0"/>
              </a:spcBef>
              <a:spcAft>
                <a:spcPts val="0"/>
              </a:spcAft>
              <a:buNone/>
            </a:pPr>
            <a:br>
              <a:rPr lang="en"/>
            </a:br>
            <a:r>
              <a:rPr lang="en"/>
              <a:t>Pn8: “</a:t>
            </a:r>
            <a:r>
              <a:rPr i="1" lang="en"/>
              <a:t>because you pay me to work, you don’t pay me to have conversations about how I’m feeling.”</a:t>
            </a:r>
            <a:endParaRPr b="1" sz="1400"/>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5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Perceptions of Emotional AI in workplace</a:t>
            </a:r>
            <a:endParaRPr sz="2600"/>
          </a:p>
        </p:txBody>
      </p:sp>
      <p:sp>
        <p:nvSpPr>
          <p:cNvPr id="604" name="Google Shape;604;p51"/>
          <p:cNvSpPr txBox="1"/>
          <p:nvPr>
            <p:ph idx="4294967295" type="subTitle"/>
          </p:nvPr>
        </p:nvSpPr>
        <p:spPr>
          <a:xfrm>
            <a:off x="823500" y="1017725"/>
            <a:ext cx="7497000" cy="33711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b="1" lang="en" sz="1500"/>
              <a:t>Emotional data sensitivity.</a:t>
            </a:r>
            <a:endParaRPr b="1" sz="1500"/>
          </a:p>
          <a:p>
            <a:pPr indent="0" lvl="0" marL="457200" rtl="0" algn="l">
              <a:spcBef>
                <a:spcPts val="0"/>
              </a:spcBef>
              <a:spcAft>
                <a:spcPts val="0"/>
              </a:spcAft>
              <a:buNone/>
            </a:pPr>
            <a:r>
              <a:t/>
            </a:r>
            <a:endParaRPr sz="1500"/>
          </a:p>
          <a:p>
            <a:pPr indent="0" lvl="0" marL="0" rtl="0" algn="l">
              <a:spcBef>
                <a:spcPts val="0"/>
              </a:spcBef>
              <a:spcAft>
                <a:spcPts val="0"/>
              </a:spcAft>
              <a:buNone/>
            </a:pPr>
            <a:r>
              <a:rPr lang="en" sz="1400"/>
              <a:t>Participants described how their emotions are not only private, but a particularly sensitive type of private information.</a:t>
            </a:r>
            <a:endParaRPr sz="1400"/>
          </a:p>
          <a:p>
            <a:pPr indent="0" lvl="0" marL="0" rtl="0" algn="l">
              <a:spcBef>
                <a:spcPts val="0"/>
              </a:spcBef>
              <a:spcAft>
                <a:spcPts val="0"/>
              </a:spcAft>
              <a:buNone/>
            </a:pPr>
            <a:r>
              <a:t/>
            </a:r>
            <a:endParaRPr sz="1400"/>
          </a:p>
          <a:p>
            <a:pPr indent="-317500" lvl="0" marL="914400" rtl="0" algn="l">
              <a:spcBef>
                <a:spcPts val="0"/>
              </a:spcBef>
              <a:spcAft>
                <a:spcPts val="0"/>
              </a:spcAft>
              <a:buSzPts val="1400"/>
              <a:buChar char="○"/>
            </a:pPr>
            <a:r>
              <a:rPr b="1" lang="en" sz="1400"/>
              <a:t>E</a:t>
            </a:r>
            <a:r>
              <a:rPr b="1" lang="en" sz="1400"/>
              <a:t>motion data should be regarded as like mental health information.</a:t>
            </a:r>
            <a:endParaRPr b="1" sz="1400"/>
          </a:p>
          <a:p>
            <a:pPr indent="0" lvl="0" marL="457200" rtl="0" algn="l">
              <a:spcBef>
                <a:spcPts val="0"/>
              </a:spcBef>
              <a:spcAft>
                <a:spcPts val="0"/>
              </a:spcAft>
              <a:buNone/>
            </a:pPr>
            <a:r>
              <a:t/>
            </a:r>
            <a:endParaRPr sz="1400"/>
          </a:p>
          <a:p>
            <a:pPr indent="0" lvl="0" marL="457200" rtl="0" algn="l">
              <a:spcBef>
                <a:spcPts val="0"/>
              </a:spcBef>
              <a:spcAft>
                <a:spcPts val="0"/>
              </a:spcAft>
              <a:buNone/>
            </a:pPr>
            <a:r>
              <a:rPr lang="en"/>
              <a:t>Pn9: “</a:t>
            </a:r>
            <a:r>
              <a:rPr i="1" lang="en"/>
              <a:t>just like your medical information.” and “it should be kept private”</a:t>
            </a:r>
            <a:endParaRPr i="1"/>
          </a:p>
          <a:p>
            <a:pPr indent="0" lvl="0" marL="457200" rtl="0" algn="l">
              <a:spcBef>
                <a:spcPts val="0"/>
              </a:spcBef>
              <a:spcAft>
                <a:spcPts val="0"/>
              </a:spcAft>
              <a:buNone/>
            </a:pPr>
            <a:r>
              <a:t/>
            </a:r>
            <a:endParaRPr i="1"/>
          </a:p>
          <a:p>
            <a:pPr indent="-317500" lvl="0" marL="914400" rtl="0" algn="l">
              <a:spcBef>
                <a:spcPts val="0"/>
              </a:spcBef>
              <a:spcAft>
                <a:spcPts val="0"/>
              </a:spcAft>
              <a:buSzPts val="1400"/>
              <a:buChar char="○"/>
            </a:pPr>
            <a:r>
              <a:rPr b="1" lang="en" sz="1400"/>
              <a:t>Because of the sensitivity of emotional data, inferences of emotion are an especially </a:t>
            </a:r>
            <a:r>
              <a:rPr b="1" lang="en" sz="1400"/>
              <a:t>flagrant type of privacy intrusion.</a:t>
            </a:r>
            <a:endParaRPr b="1" sz="1400"/>
          </a:p>
          <a:p>
            <a:pPr indent="457200" lvl="0" marL="457200" rtl="0" algn="l">
              <a:spcBef>
                <a:spcPts val="0"/>
              </a:spcBef>
              <a:spcAft>
                <a:spcPts val="0"/>
              </a:spcAft>
              <a:buNone/>
            </a:pPr>
            <a:br>
              <a:rPr lang="en" sz="1400"/>
            </a:br>
            <a:r>
              <a:rPr lang="en"/>
              <a:t>Pn9: “</a:t>
            </a:r>
            <a:r>
              <a:rPr i="1" lang="en"/>
              <a:t>a total invasion of your privacy, like in an acute way.</a:t>
            </a:r>
            <a:endParaRPr i="1"/>
          </a:p>
          <a:p>
            <a:pPr indent="0" lvl="0" marL="0" rtl="0" algn="l">
              <a:spcBef>
                <a:spcPts val="0"/>
              </a:spcBef>
              <a:spcAft>
                <a:spcPts val="0"/>
              </a:spcAft>
              <a:buNone/>
            </a:pPr>
            <a:r>
              <a:t/>
            </a:r>
            <a:endParaRPr i="1"/>
          </a:p>
          <a:p>
            <a:pPr indent="0" lvl="0" marL="0" rtl="0" algn="l">
              <a:spcBef>
                <a:spcPts val="0"/>
              </a:spcBef>
              <a:spcAft>
                <a:spcPts val="0"/>
              </a:spcAft>
              <a:buNone/>
            </a:pPr>
            <a:r>
              <a:t/>
            </a:r>
            <a:endParaRPr sz="1500"/>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34"/>
          <p:cNvSpPr txBox="1"/>
          <p:nvPr>
            <p:ph type="title"/>
          </p:nvPr>
        </p:nvSpPr>
        <p:spPr>
          <a:xfrm>
            <a:off x="1941200" y="2076663"/>
            <a:ext cx="50676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Introduction</a:t>
            </a:r>
            <a:endParaRPr/>
          </a:p>
        </p:txBody>
      </p:sp>
      <p:sp>
        <p:nvSpPr>
          <p:cNvPr id="497" name="Google Shape;497;p34"/>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01</a:t>
            </a:r>
            <a:endParaRPr/>
          </a:p>
        </p:txBody>
      </p:sp>
      <p:pic>
        <p:nvPicPr>
          <p:cNvPr id="498" name="Google Shape;498;p34"/>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5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Perceptions of Emotional AI in workplace</a:t>
            </a:r>
            <a:endParaRPr sz="2600"/>
          </a:p>
          <a:p>
            <a:pPr indent="0" lvl="0" marL="0" rtl="0" algn="l">
              <a:spcBef>
                <a:spcPts val="0"/>
              </a:spcBef>
              <a:spcAft>
                <a:spcPts val="0"/>
              </a:spcAft>
              <a:buNone/>
            </a:pPr>
            <a:r>
              <a:t/>
            </a:r>
            <a:endParaRPr sz="2600"/>
          </a:p>
        </p:txBody>
      </p:sp>
      <p:sp>
        <p:nvSpPr>
          <p:cNvPr id="610" name="Google Shape;610;p52"/>
          <p:cNvSpPr txBox="1"/>
          <p:nvPr>
            <p:ph idx="2" type="subTitle"/>
          </p:nvPr>
        </p:nvSpPr>
        <p:spPr>
          <a:xfrm>
            <a:off x="720000" y="1017725"/>
            <a:ext cx="7786200" cy="36828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b="1" lang="en" sz="1500"/>
              <a:t>Emotional AI violates boundaries over emotional information.</a:t>
            </a:r>
            <a:endParaRPr b="1" sz="1500"/>
          </a:p>
          <a:p>
            <a:pPr indent="0" lvl="0" marL="457200" rtl="0" algn="l">
              <a:spcBef>
                <a:spcPts val="0"/>
              </a:spcBef>
              <a:spcAft>
                <a:spcPts val="0"/>
              </a:spcAft>
              <a:buNone/>
            </a:pPr>
            <a:r>
              <a:t/>
            </a:r>
            <a:endParaRPr sz="1500"/>
          </a:p>
          <a:p>
            <a:pPr indent="0" lvl="0" marL="0" rtl="0" algn="l">
              <a:spcBef>
                <a:spcPts val="0"/>
              </a:spcBef>
              <a:spcAft>
                <a:spcPts val="0"/>
              </a:spcAft>
              <a:buNone/>
            </a:pPr>
            <a:r>
              <a:rPr lang="en" sz="1400"/>
              <a:t>Conventional disclosure practices regarding how they felt at work were a personal choice that allowed them to control boundaries around whether and to what extent they shared emotions with employers.</a:t>
            </a:r>
            <a:endParaRPr sz="1400"/>
          </a:p>
          <a:p>
            <a:pPr indent="0" lvl="0" marL="0" rtl="0" algn="l">
              <a:spcBef>
                <a:spcPts val="0"/>
              </a:spcBef>
              <a:spcAft>
                <a:spcPts val="0"/>
              </a:spcAft>
              <a:buNone/>
            </a:pPr>
            <a:r>
              <a:t/>
            </a:r>
            <a:endParaRPr/>
          </a:p>
          <a:p>
            <a:pPr indent="-317500" lvl="0" marL="914400" rtl="0" algn="l">
              <a:spcBef>
                <a:spcPts val="0"/>
              </a:spcBef>
              <a:spcAft>
                <a:spcPts val="0"/>
              </a:spcAft>
              <a:buSzPts val="1400"/>
              <a:buChar char="○"/>
            </a:pPr>
            <a:r>
              <a:rPr b="1" lang="en" sz="1400"/>
              <a:t>Using emotion AI to automatically infer what workers feel violates this personal boundary.</a:t>
            </a:r>
            <a:endParaRPr b="1" sz="1400"/>
          </a:p>
          <a:p>
            <a:pPr indent="0" lvl="0" marL="457200" rtl="0" algn="l">
              <a:spcBef>
                <a:spcPts val="0"/>
              </a:spcBef>
              <a:spcAft>
                <a:spcPts val="0"/>
              </a:spcAft>
              <a:buNone/>
            </a:pPr>
            <a:r>
              <a:t/>
            </a:r>
            <a:endParaRPr/>
          </a:p>
          <a:p>
            <a:pPr indent="0" lvl="0" marL="457200" rtl="0" algn="l">
              <a:spcBef>
                <a:spcPts val="0"/>
              </a:spcBef>
              <a:spcAft>
                <a:spcPts val="0"/>
              </a:spcAft>
              <a:buNone/>
            </a:pPr>
            <a:r>
              <a:rPr lang="en"/>
              <a:t>Pn11: “</a:t>
            </a:r>
            <a:r>
              <a:rPr i="1" lang="en"/>
              <a:t>If you want to ask me a question, and I choose to answer it, that’s fine. But to... basically put me under a microscope and see how I’m writing things, or how my body’s responding to different things [to infer that information]... I don’t like.”</a:t>
            </a:r>
            <a:endParaRPr i="1"/>
          </a:p>
          <a:p>
            <a:pPr indent="0" lvl="0" marL="0" rtl="0" algn="l">
              <a:spcBef>
                <a:spcPts val="0"/>
              </a:spcBef>
              <a:spcAft>
                <a:spcPts val="0"/>
              </a:spcAft>
              <a:buNone/>
            </a:pPr>
            <a:r>
              <a:t/>
            </a:r>
            <a:endParaRPr i="1"/>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53"/>
          <p:cNvSpPr txBox="1"/>
          <p:nvPr>
            <p:ph type="title"/>
          </p:nvPr>
        </p:nvSpPr>
        <p:spPr>
          <a:xfrm>
            <a:off x="720000" y="445025"/>
            <a:ext cx="8302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Behavioral responses to workplace surveillance</a:t>
            </a:r>
            <a:endParaRPr sz="2600"/>
          </a:p>
        </p:txBody>
      </p:sp>
      <p:sp>
        <p:nvSpPr>
          <p:cNvPr id="616" name="Google Shape;616;p53"/>
          <p:cNvSpPr txBox="1"/>
          <p:nvPr>
            <p:ph idx="4294967295" type="subTitle"/>
          </p:nvPr>
        </p:nvSpPr>
        <p:spPr>
          <a:xfrm>
            <a:off x="720000" y="1017725"/>
            <a:ext cx="7704000" cy="3866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b="1" lang="en" sz="1400"/>
              <a:t>Emotional surveillance enforces emotional labor expectations.</a:t>
            </a:r>
            <a:endParaRPr b="1" sz="1400"/>
          </a:p>
          <a:p>
            <a:pPr indent="0" lvl="0" marL="457200" rtl="0" algn="l">
              <a:spcBef>
                <a:spcPts val="0"/>
              </a:spcBef>
              <a:spcAft>
                <a:spcPts val="0"/>
              </a:spcAft>
              <a:buNone/>
            </a:pPr>
            <a:r>
              <a:t/>
            </a:r>
            <a:endParaRPr/>
          </a:p>
          <a:p>
            <a:pPr indent="0" lvl="0" marL="0" rtl="0" algn="l">
              <a:spcBef>
                <a:spcPts val="0"/>
              </a:spcBef>
              <a:spcAft>
                <a:spcPts val="0"/>
              </a:spcAft>
              <a:buNone/>
            </a:pPr>
            <a:r>
              <a:rPr lang="en" sz="1400"/>
              <a:t>Participants with cognizant experience of emotion AI in their workplace characterized it as an emotional surveillance tool that enforced their compliance with workplace expectations of their emotional labor.</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a:t>Pc6: “</a:t>
            </a:r>
            <a:r>
              <a:rPr i="1" lang="en"/>
              <a:t>you’re not </a:t>
            </a:r>
            <a:r>
              <a:rPr i="1" lang="en"/>
              <a:t>perky</a:t>
            </a:r>
            <a:r>
              <a:rPr i="1" lang="en"/>
              <a:t> enough”, ‘Hey, we need you to smile more, you got this!’</a:t>
            </a:r>
            <a:r>
              <a:rPr lang="en"/>
              <a:t>”</a:t>
            </a:r>
            <a:endParaRPr sz="1400"/>
          </a:p>
          <a:p>
            <a:pPr indent="0" lvl="0" marL="0" rtl="0" algn="l">
              <a:spcBef>
                <a:spcPts val="0"/>
              </a:spcBef>
              <a:spcAft>
                <a:spcPts val="0"/>
              </a:spcAft>
              <a:buNone/>
            </a:pPr>
            <a:r>
              <a:t/>
            </a:r>
            <a:endParaRPr sz="1400"/>
          </a:p>
          <a:p>
            <a:pPr indent="-317500" lvl="0" marL="914400" rtl="0" algn="l">
              <a:spcBef>
                <a:spcPts val="0"/>
              </a:spcBef>
              <a:spcAft>
                <a:spcPts val="0"/>
              </a:spcAft>
              <a:buSzPts val="1400"/>
              <a:buChar char="○"/>
            </a:pPr>
            <a:r>
              <a:rPr lang="en" sz="1400"/>
              <a:t>The information asymmetry enforced a constant expectation that workers convey a positive</a:t>
            </a:r>
            <a:r>
              <a:rPr lang="en" sz="1400"/>
              <a:t> affect </a:t>
            </a:r>
            <a:r>
              <a:rPr lang="en" sz="1400"/>
              <a:t>out of fear.</a:t>
            </a:r>
            <a:endParaRPr sz="1400"/>
          </a:p>
          <a:p>
            <a:pPr indent="0" lvl="0" marL="0" rtl="0" algn="l">
              <a:spcBef>
                <a:spcPts val="0"/>
              </a:spcBef>
              <a:spcAft>
                <a:spcPts val="0"/>
              </a:spcAft>
              <a:buNone/>
            </a:pPr>
            <a:r>
              <a:t/>
            </a:r>
            <a:endParaRPr/>
          </a:p>
          <a:p>
            <a:pPr indent="0" lvl="0" marL="457200" rtl="0" algn="l">
              <a:spcBef>
                <a:spcPts val="0"/>
              </a:spcBef>
              <a:spcAft>
                <a:spcPts val="0"/>
              </a:spcAft>
              <a:buNone/>
            </a:pPr>
            <a:r>
              <a:rPr lang="en"/>
              <a:t>Pc7: Emotion AI acts as an “authority” that holds workers “liable” to “do [their] best” and “discipline” them to “obey the rules”.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54"/>
          <p:cNvSpPr txBox="1"/>
          <p:nvPr>
            <p:ph type="title"/>
          </p:nvPr>
        </p:nvSpPr>
        <p:spPr>
          <a:xfrm>
            <a:off x="720000" y="445025"/>
            <a:ext cx="8490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Behavioral responses to workplace surveillance</a:t>
            </a:r>
            <a:endParaRPr sz="2600"/>
          </a:p>
        </p:txBody>
      </p:sp>
      <p:sp>
        <p:nvSpPr>
          <p:cNvPr id="622" name="Google Shape;622;p54"/>
          <p:cNvSpPr txBox="1"/>
          <p:nvPr>
            <p:ph idx="4294967295" type="subTitle"/>
          </p:nvPr>
        </p:nvSpPr>
        <p:spPr>
          <a:xfrm>
            <a:off x="823500" y="1322525"/>
            <a:ext cx="7497000" cy="38814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b="1" lang="en" sz="1500"/>
              <a:t>Emotional labor as privacy practice.</a:t>
            </a:r>
            <a:endParaRPr b="1" sz="1500"/>
          </a:p>
          <a:p>
            <a:pPr indent="0" lvl="0" marL="457200" rtl="0" algn="l">
              <a:spcBef>
                <a:spcPts val="0"/>
              </a:spcBef>
              <a:spcAft>
                <a:spcPts val="0"/>
              </a:spcAft>
              <a:buNone/>
            </a:pPr>
            <a:r>
              <a:t/>
            </a:r>
            <a:endParaRPr sz="1500"/>
          </a:p>
          <a:p>
            <a:pPr indent="0" lvl="0" marL="0" rtl="0" algn="l">
              <a:spcBef>
                <a:spcPts val="0"/>
              </a:spcBef>
              <a:spcAft>
                <a:spcPts val="0"/>
              </a:spcAft>
              <a:buNone/>
            </a:pPr>
            <a:r>
              <a:rPr lang="en" sz="1400"/>
              <a:t>Workers may engage in emotional labor as a way to preserve privacy over their emotional information in response to emotion AI.</a:t>
            </a:r>
            <a:endParaRPr sz="1400"/>
          </a:p>
          <a:p>
            <a:pPr indent="0" lvl="0" marL="0" rtl="0" algn="l">
              <a:spcBef>
                <a:spcPts val="0"/>
              </a:spcBef>
              <a:spcAft>
                <a:spcPts val="0"/>
              </a:spcAft>
              <a:buNone/>
            </a:pPr>
            <a:r>
              <a:t/>
            </a:r>
            <a:endParaRPr sz="1400"/>
          </a:p>
          <a:p>
            <a:pPr indent="-317500" lvl="0" marL="914400" rtl="0" algn="l">
              <a:spcBef>
                <a:spcPts val="0"/>
              </a:spcBef>
              <a:spcAft>
                <a:spcPts val="0"/>
              </a:spcAft>
              <a:buSzPts val="1400"/>
              <a:buChar char="○"/>
            </a:pPr>
            <a:r>
              <a:rPr b="1" lang="en" sz="1400"/>
              <a:t>The emotional labor of inducing and suppressing emotions protected them by allowing them to manage what and to what extent their employers knew about how they felt.</a:t>
            </a:r>
            <a:endParaRPr b="1" i="1"/>
          </a:p>
          <a:p>
            <a:pPr indent="0" lvl="0" marL="457200" rtl="0" algn="l">
              <a:spcBef>
                <a:spcPts val="0"/>
              </a:spcBef>
              <a:spcAft>
                <a:spcPts val="0"/>
              </a:spcAft>
              <a:buNone/>
            </a:pPr>
            <a:r>
              <a:t/>
            </a:r>
            <a:endParaRPr i="1"/>
          </a:p>
          <a:p>
            <a:pPr indent="-317500" lvl="0" marL="914400" rtl="0" algn="l">
              <a:spcBef>
                <a:spcPts val="0"/>
              </a:spcBef>
              <a:spcAft>
                <a:spcPts val="0"/>
              </a:spcAft>
              <a:buSzPts val="1400"/>
              <a:buChar char="○"/>
            </a:pPr>
            <a:r>
              <a:rPr b="1" lang="en" sz="1400"/>
              <a:t>They modified their emotional expressions in order to convey a particular emotion readable to the machine.</a:t>
            </a:r>
            <a:endParaRPr b="1" sz="1400"/>
          </a:p>
          <a:p>
            <a:pPr indent="0" lvl="0" marL="0" rtl="0" algn="l">
              <a:spcBef>
                <a:spcPts val="0"/>
              </a:spcBef>
              <a:spcAft>
                <a:spcPts val="0"/>
              </a:spcAft>
              <a:buNone/>
            </a:pPr>
            <a:r>
              <a:t/>
            </a:r>
            <a:endParaRPr b="1" sz="14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55"/>
          <p:cNvSpPr txBox="1"/>
          <p:nvPr>
            <p:ph type="title"/>
          </p:nvPr>
        </p:nvSpPr>
        <p:spPr>
          <a:xfrm>
            <a:off x="720000" y="445025"/>
            <a:ext cx="8302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Perceived Harms of Workplace Surveillance</a:t>
            </a:r>
            <a:endParaRPr sz="2600"/>
          </a:p>
          <a:p>
            <a:pPr indent="0" lvl="0" marL="0" rtl="0" algn="l">
              <a:spcBef>
                <a:spcPts val="0"/>
              </a:spcBef>
              <a:spcAft>
                <a:spcPts val="0"/>
              </a:spcAft>
              <a:buNone/>
            </a:pPr>
            <a:r>
              <a:t/>
            </a:r>
            <a:endParaRPr sz="2600"/>
          </a:p>
        </p:txBody>
      </p:sp>
      <p:sp>
        <p:nvSpPr>
          <p:cNvPr id="628" name="Google Shape;628;p55"/>
          <p:cNvSpPr txBox="1"/>
          <p:nvPr>
            <p:ph idx="4294967295" type="subTitle"/>
          </p:nvPr>
        </p:nvSpPr>
        <p:spPr>
          <a:xfrm>
            <a:off x="720000" y="1017725"/>
            <a:ext cx="7704000" cy="38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Privacy harms</a:t>
            </a:r>
            <a:endParaRPr b="1" sz="1800"/>
          </a:p>
          <a:p>
            <a:pPr indent="0" lvl="0" marL="457200" rtl="0" algn="l">
              <a:spcBef>
                <a:spcPts val="0"/>
              </a:spcBef>
              <a:spcAft>
                <a:spcPts val="0"/>
              </a:spcAft>
              <a:buNone/>
            </a:pPr>
            <a:r>
              <a:t/>
            </a:r>
            <a:endParaRPr b="1"/>
          </a:p>
          <a:p>
            <a:pPr indent="-330200" lvl="0" marL="914400" rtl="0" algn="l">
              <a:spcBef>
                <a:spcPts val="0"/>
              </a:spcBef>
              <a:spcAft>
                <a:spcPts val="0"/>
              </a:spcAft>
              <a:buSzPts val="1600"/>
              <a:buAutoNum type="arabicPeriod"/>
            </a:pPr>
            <a:r>
              <a:rPr b="1" lang="en" sz="1600"/>
              <a:t>Psychological Harm: </a:t>
            </a:r>
            <a:r>
              <a:rPr lang="en" sz="1600"/>
              <a:t>negative mental responses experienced</a:t>
            </a:r>
            <a:endParaRPr sz="1600"/>
          </a:p>
          <a:p>
            <a:pPr indent="0" lvl="0" marL="914400" rtl="0" algn="l">
              <a:spcBef>
                <a:spcPts val="0"/>
              </a:spcBef>
              <a:spcAft>
                <a:spcPts val="0"/>
              </a:spcAft>
              <a:buNone/>
            </a:pPr>
            <a:r>
              <a:t/>
            </a:r>
            <a:endParaRPr sz="1600"/>
          </a:p>
          <a:p>
            <a:pPr indent="0" lvl="0" marL="457200" rtl="0" algn="l">
              <a:spcBef>
                <a:spcPts val="0"/>
              </a:spcBef>
              <a:spcAft>
                <a:spcPts val="0"/>
              </a:spcAft>
              <a:buNone/>
            </a:pPr>
            <a:r>
              <a:rPr lang="en" sz="1400"/>
              <a:t>Emotion AI-enabled surveillance can induce emotional disturbance and distress, harming workers’ psychological wellbeing with negative effects including worry, stress, and paranoia.</a:t>
            </a:r>
            <a:endParaRPr sz="1400"/>
          </a:p>
          <a:p>
            <a:pPr indent="0" lvl="0" marL="0" rtl="0" algn="l">
              <a:spcBef>
                <a:spcPts val="0"/>
              </a:spcBef>
              <a:spcAft>
                <a:spcPts val="0"/>
              </a:spcAft>
              <a:buNone/>
            </a:pPr>
            <a:r>
              <a:t/>
            </a:r>
            <a:endParaRPr/>
          </a:p>
          <a:p>
            <a:pPr indent="0" lvl="0" marL="457200" rtl="0" algn="l">
              <a:spcBef>
                <a:spcPts val="0"/>
              </a:spcBef>
              <a:spcAft>
                <a:spcPts val="0"/>
              </a:spcAft>
              <a:buNone/>
            </a:pPr>
            <a:r>
              <a:rPr lang="en"/>
              <a:t>Pn15: “</a:t>
            </a:r>
            <a:r>
              <a:rPr i="1" lang="en"/>
              <a:t>very stressful, and it would make it so that the only place I could really relax is outside of work...and I would have felt very unhappy at the workplace.</a:t>
            </a:r>
            <a:r>
              <a:rPr lang="en"/>
              <a:t>”</a:t>
            </a:r>
            <a:endParaRPr/>
          </a:p>
          <a:p>
            <a:pPr indent="0" lvl="0" marL="457200" rtl="0" algn="l">
              <a:spcBef>
                <a:spcPts val="0"/>
              </a:spcBef>
              <a:spcAft>
                <a:spcPts val="0"/>
              </a:spcAft>
              <a:buNone/>
            </a:pPr>
            <a:r>
              <a:t/>
            </a:r>
            <a:endParaRPr/>
          </a:p>
          <a:p>
            <a:pPr indent="0" lvl="0" marL="457200" rtl="0" algn="l">
              <a:spcBef>
                <a:spcPts val="0"/>
              </a:spcBef>
              <a:spcAft>
                <a:spcPts val="0"/>
              </a:spcAft>
              <a:buNone/>
            </a:pPr>
            <a:r>
              <a:rPr lang="en"/>
              <a:t>Pn10: “</a:t>
            </a:r>
            <a:r>
              <a:rPr i="1" lang="en"/>
              <a:t>if [he] knew it was happening, [he] would be a bit paranoid</a:t>
            </a:r>
            <a:r>
              <a:rPr lang="en"/>
              <a:t>”</a:t>
            </a:r>
            <a:endParaRPr/>
          </a:p>
          <a:p>
            <a:pPr indent="0" lvl="0" marL="457200" rtl="0" algn="l">
              <a:spcBef>
                <a:spcPts val="0"/>
              </a:spcBef>
              <a:spcAft>
                <a:spcPts val="0"/>
              </a:spcAft>
              <a:buNone/>
            </a:pPr>
            <a:r>
              <a:t/>
            </a:r>
            <a:endParaRPr/>
          </a:p>
          <a:p>
            <a:pPr indent="0" lvl="0" marL="457200" rtl="0" algn="l">
              <a:spcBef>
                <a:spcPts val="0"/>
              </a:spcBef>
              <a:spcAft>
                <a:spcPts val="0"/>
              </a:spcAft>
              <a:buNone/>
            </a:pPr>
            <a:r>
              <a:rPr lang="en"/>
              <a:t>Pn11: “</a:t>
            </a:r>
            <a:r>
              <a:rPr i="1" lang="en"/>
              <a:t>would feel like [she’s] under a microscope, like people are watching</a:t>
            </a:r>
            <a:r>
              <a:rPr lang="en"/>
              <a:t>”</a:t>
            </a:r>
            <a:endParaRPr/>
          </a:p>
          <a:p>
            <a:pPr indent="0" lvl="0" marL="4572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56"/>
          <p:cNvSpPr txBox="1"/>
          <p:nvPr>
            <p:ph type="title"/>
          </p:nvPr>
        </p:nvSpPr>
        <p:spPr>
          <a:xfrm>
            <a:off x="720000" y="445025"/>
            <a:ext cx="8302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Perceived Harms of Workplace Surveillance</a:t>
            </a:r>
            <a:endParaRPr sz="2600"/>
          </a:p>
          <a:p>
            <a:pPr indent="0" lvl="0" marL="0" rtl="0" algn="l">
              <a:spcBef>
                <a:spcPts val="0"/>
              </a:spcBef>
              <a:spcAft>
                <a:spcPts val="0"/>
              </a:spcAft>
              <a:buNone/>
            </a:pPr>
            <a:r>
              <a:t/>
            </a:r>
            <a:endParaRPr sz="2600"/>
          </a:p>
        </p:txBody>
      </p:sp>
      <p:sp>
        <p:nvSpPr>
          <p:cNvPr id="634" name="Google Shape;634;p56"/>
          <p:cNvSpPr txBox="1"/>
          <p:nvPr>
            <p:ph idx="4294967295" type="subTitle"/>
          </p:nvPr>
        </p:nvSpPr>
        <p:spPr>
          <a:xfrm>
            <a:off x="720000" y="1017725"/>
            <a:ext cx="7704000" cy="40581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Privacy harms</a:t>
            </a:r>
            <a:endParaRPr b="1" sz="1800"/>
          </a:p>
          <a:p>
            <a:pPr indent="0" lvl="0" marL="457200" rtl="0" algn="l">
              <a:spcBef>
                <a:spcPts val="0"/>
              </a:spcBef>
              <a:spcAft>
                <a:spcPts val="0"/>
              </a:spcAft>
              <a:buNone/>
            </a:pPr>
            <a:r>
              <a:t/>
            </a:r>
            <a:endParaRPr b="1"/>
          </a:p>
          <a:p>
            <a:pPr indent="457200" lvl="0" marL="0" rtl="0" algn="l">
              <a:spcBef>
                <a:spcPts val="0"/>
              </a:spcBef>
              <a:spcAft>
                <a:spcPts val="0"/>
              </a:spcAft>
              <a:buNone/>
            </a:pPr>
            <a:r>
              <a:rPr b="1" lang="en" sz="1600"/>
              <a:t>2. 	Autonomy</a:t>
            </a:r>
            <a:r>
              <a:rPr b="1" lang="en" sz="1600"/>
              <a:t> Harm: </a:t>
            </a:r>
            <a:r>
              <a:rPr lang="en" sz="1600"/>
              <a:t>constraints on people’s freedom to make choices</a:t>
            </a:r>
            <a:endParaRPr sz="1600"/>
          </a:p>
          <a:p>
            <a:pPr indent="0" lvl="0" marL="914400" rtl="0" algn="l">
              <a:spcBef>
                <a:spcPts val="0"/>
              </a:spcBef>
              <a:spcAft>
                <a:spcPts val="0"/>
              </a:spcAft>
              <a:buNone/>
            </a:pPr>
            <a:r>
              <a:t/>
            </a:r>
            <a:endParaRPr/>
          </a:p>
          <a:p>
            <a:pPr indent="-330200" lvl="0" marL="1371600" rtl="0" algn="l">
              <a:spcBef>
                <a:spcPts val="0"/>
              </a:spcBef>
              <a:spcAft>
                <a:spcPts val="0"/>
              </a:spcAft>
              <a:buSzPts val="1600"/>
              <a:buChar char="○"/>
            </a:pPr>
            <a:r>
              <a:rPr b="1" lang="en" sz="1400"/>
              <a:t>Emotional manipulation by employers.</a:t>
            </a:r>
            <a:endParaRPr b="1" sz="1400"/>
          </a:p>
          <a:p>
            <a:pPr indent="0" lvl="0" marL="1828800" rtl="0" algn="l">
              <a:spcBef>
                <a:spcPts val="0"/>
              </a:spcBef>
              <a:spcAft>
                <a:spcPts val="0"/>
              </a:spcAft>
              <a:buNone/>
            </a:pPr>
            <a:r>
              <a:t/>
            </a:r>
            <a:endParaRPr b="1"/>
          </a:p>
          <a:p>
            <a:pPr indent="0" lvl="0" marL="914400" rtl="0" algn="l">
              <a:spcBef>
                <a:spcPts val="0"/>
              </a:spcBef>
              <a:spcAft>
                <a:spcPts val="0"/>
              </a:spcAft>
              <a:buNone/>
            </a:pPr>
            <a:r>
              <a:rPr lang="en"/>
              <a:t>Pn12: the use of emotion AI would indirectly manipulate workers to “</a:t>
            </a:r>
            <a:r>
              <a:rPr i="1" lang="en"/>
              <a:t>think a lot more...company-oriented things</a:t>
            </a:r>
            <a:r>
              <a:rPr lang="en"/>
              <a:t>” once awareness of the emotion monitoring grew.</a:t>
            </a:r>
            <a:endParaRPr/>
          </a:p>
          <a:p>
            <a:pPr indent="0" lvl="0" marL="914400" rtl="0" algn="l">
              <a:spcBef>
                <a:spcPts val="0"/>
              </a:spcBef>
              <a:spcAft>
                <a:spcPts val="0"/>
              </a:spcAft>
              <a:buNone/>
            </a:pPr>
            <a:r>
              <a:t/>
            </a:r>
            <a:endParaRPr/>
          </a:p>
          <a:p>
            <a:pPr indent="0" lvl="0" marL="914400" rtl="0" algn="l">
              <a:spcBef>
                <a:spcPts val="0"/>
              </a:spcBef>
              <a:spcAft>
                <a:spcPts val="0"/>
              </a:spcAft>
              <a:buNone/>
            </a:pPr>
            <a:r>
              <a:rPr lang="en"/>
              <a:t>Pc1: employer used emotion inferences and metrics to “coach” teachers by informing them that they weren’t expressing themselves “</a:t>
            </a:r>
            <a:r>
              <a:rPr i="1" lang="en"/>
              <a:t>the right way</a:t>
            </a:r>
            <a:r>
              <a:rPr lang="en"/>
              <a:t>” and warn that they “</a:t>
            </a:r>
            <a:r>
              <a:rPr i="1" lang="en"/>
              <a:t>might not get rehired</a:t>
            </a:r>
            <a:r>
              <a:rPr lang="en"/>
              <a:t>” if teachers did not embody the emotional expectations their employer</a:t>
            </a:r>
            <a:endParaRPr/>
          </a:p>
          <a:p>
            <a:pPr indent="0" lvl="0" marL="914400" rtl="0" algn="l">
              <a:spcBef>
                <a:spcPts val="0"/>
              </a:spcBef>
              <a:spcAft>
                <a:spcPts val="0"/>
              </a:spcAft>
              <a:buNone/>
            </a:pPr>
            <a:r>
              <a:rPr lang="en"/>
              <a:t>demanded.</a:t>
            </a:r>
            <a:endParaRPr/>
          </a:p>
          <a:p>
            <a:pPr indent="0" lvl="0" marL="0" rtl="0" algn="l">
              <a:spcBef>
                <a:spcPts val="0"/>
              </a:spcBef>
              <a:spcAft>
                <a:spcPts val="0"/>
              </a:spcAft>
              <a:buNone/>
            </a:pPr>
            <a:r>
              <a:t/>
            </a:r>
            <a:endParaRPr/>
          </a:p>
          <a:p>
            <a:pPr indent="-330200" lvl="0" marL="1371600" rtl="0" algn="l">
              <a:spcBef>
                <a:spcPts val="0"/>
              </a:spcBef>
              <a:spcAft>
                <a:spcPts val="0"/>
              </a:spcAft>
              <a:buSzPts val="1600"/>
              <a:buChar char="○"/>
            </a:pPr>
            <a:r>
              <a:rPr b="1" lang="en" sz="1400"/>
              <a:t>Employer efforts to obtain consent to emotion AI as coercive.</a:t>
            </a:r>
            <a:endParaRPr b="1" sz="1400"/>
          </a:p>
          <a:p>
            <a:pPr indent="0" lvl="0" marL="0" rtl="0" algn="l">
              <a:spcBef>
                <a:spcPts val="0"/>
              </a:spcBef>
              <a:spcAft>
                <a:spcPts val="0"/>
              </a:spcAft>
              <a:buNone/>
            </a:pPr>
            <a:r>
              <a:t/>
            </a:r>
            <a:endParaRPr b="1"/>
          </a:p>
          <a:p>
            <a:pPr indent="0" lvl="0" marL="914400" rtl="0" algn="l">
              <a:spcBef>
                <a:spcPts val="0"/>
              </a:spcBef>
              <a:spcAft>
                <a:spcPts val="0"/>
              </a:spcAft>
              <a:buNone/>
            </a:pPr>
            <a:r>
              <a:rPr lang="en"/>
              <a:t>Pc3: “</a:t>
            </a:r>
            <a:r>
              <a:rPr i="1" lang="en"/>
              <a:t>everyone just felt obliged because it was an all-in-or-nothing sort of situation...everyone, if they wanted to keep their employment, they had to sign that document.</a:t>
            </a:r>
            <a:r>
              <a:rPr lang="en"/>
              <a:t>”</a:t>
            </a:r>
            <a:endParaRPr/>
          </a:p>
          <a:p>
            <a:pPr indent="0" lvl="0" marL="9144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5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Perceived Harms of Workplace Surveillance</a:t>
            </a:r>
            <a:endParaRPr sz="2600"/>
          </a:p>
          <a:p>
            <a:pPr indent="0" lvl="0" marL="0" rtl="0" algn="l">
              <a:spcBef>
                <a:spcPts val="0"/>
              </a:spcBef>
              <a:spcAft>
                <a:spcPts val="0"/>
              </a:spcAft>
              <a:buNone/>
            </a:pPr>
            <a:r>
              <a:t/>
            </a:r>
            <a:endParaRPr sz="2600"/>
          </a:p>
          <a:p>
            <a:pPr indent="0" lvl="0" marL="0" rtl="0" algn="l">
              <a:spcBef>
                <a:spcPts val="0"/>
              </a:spcBef>
              <a:spcAft>
                <a:spcPts val="0"/>
              </a:spcAft>
              <a:buNone/>
            </a:pPr>
            <a:r>
              <a:t/>
            </a:r>
            <a:endParaRPr sz="2600"/>
          </a:p>
          <a:p>
            <a:pPr indent="0" lvl="0" marL="0" rtl="0" algn="l">
              <a:spcBef>
                <a:spcPts val="0"/>
              </a:spcBef>
              <a:spcAft>
                <a:spcPts val="0"/>
              </a:spcAft>
              <a:buNone/>
            </a:pPr>
            <a:r>
              <a:t/>
            </a:r>
            <a:endParaRPr sz="2600"/>
          </a:p>
        </p:txBody>
      </p:sp>
      <p:sp>
        <p:nvSpPr>
          <p:cNvPr id="640" name="Google Shape;640;p57"/>
          <p:cNvSpPr txBox="1"/>
          <p:nvPr>
            <p:ph idx="2" type="subTitle"/>
          </p:nvPr>
        </p:nvSpPr>
        <p:spPr>
          <a:xfrm>
            <a:off x="720000" y="1246325"/>
            <a:ext cx="7786200" cy="368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Privacy harms</a:t>
            </a:r>
            <a:endParaRPr b="1" sz="1800"/>
          </a:p>
          <a:p>
            <a:pPr indent="0" lvl="0" marL="457200" rtl="0" algn="l">
              <a:spcBef>
                <a:spcPts val="0"/>
              </a:spcBef>
              <a:spcAft>
                <a:spcPts val="0"/>
              </a:spcAft>
              <a:buNone/>
            </a:pPr>
            <a:r>
              <a:t/>
            </a:r>
            <a:endParaRPr b="1"/>
          </a:p>
          <a:p>
            <a:pPr indent="457200" lvl="0" marL="0" rtl="0" algn="l">
              <a:spcBef>
                <a:spcPts val="0"/>
              </a:spcBef>
              <a:spcAft>
                <a:spcPts val="0"/>
              </a:spcAft>
              <a:buNone/>
            </a:pPr>
            <a:r>
              <a:rPr b="1" lang="en" sz="1600"/>
              <a:t>3. 	Physical Harm: </a:t>
            </a:r>
            <a:r>
              <a:rPr lang="en" sz="1600"/>
              <a:t>privacy violations that injure one’s body</a:t>
            </a:r>
            <a:endParaRPr sz="1600"/>
          </a:p>
          <a:p>
            <a:pPr indent="0" lvl="0" marL="914400" rtl="0" algn="l">
              <a:spcBef>
                <a:spcPts val="0"/>
              </a:spcBef>
              <a:spcAft>
                <a:spcPts val="0"/>
              </a:spcAft>
              <a:buNone/>
            </a:pPr>
            <a:r>
              <a:t/>
            </a:r>
            <a:endParaRPr/>
          </a:p>
          <a:p>
            <a:pPr indent="-330200" lvl="0" marL="1371600" rtl="0" algn="l">
              <a:spcBef>
                <a:spcPts val="0"/>
              </a:spcBef>
              <a:spcAft>
                <a:spcPts val="0"/>
              </a:spcAft>
              <a:buSzPts val="1600"/>
              <a:buChar char="○"/>
            </a:pPr>
            <a:r>
              <a:rPr b="1" lang="en" sz="1400"/>
              <a:t>Depleting workers of physical energy and vitality.</a:t>
            </a:r>
            <a:endParaRPr b="1" sz="1400"/>
          </a:p>
          <a:p>
            <a:pPr indent="0" lvl="0" marL="1828800" rtl="0" algn="l">
              <a:spcBef>
                <a:spcPts val="0"/>
              </a:spcBef>
              <a:spcAft>
                <a:spcPts val="0"/>
              </a:spcAft>
              <a:buNone/>
            </a:pPr>
            <a:r>
              <a:t/>
            </a:r>
            <a:endParaRPr b="1"/>
          </a:p>
          <a:p>
            <a:pPr indent="0" lvl="0" marL="914400" rtl="0" algn="l">
              <a:spcBef>
                <a:spcPts val="0"/>
              </a:spcBef>
              <a:spcAft>
                <a:spcPts val="0"/>
              </a:spcAft>
              <a:buNone/>
            </a:pPr>
            <a:r>
              <a:rPr lang="en"/>
              <a:t>Pc3: “</a:t>
            </a:r>
            <a:r>
              <a:rPr i="1" lang="en"/>
              <a:t>it takes away from people’s energy that could be used towards more productive</a:t>
            </a:r>
            <a:endParaRPr i="1"/>
          </a:p>
          <a:p>
            <a:pPr indent="0" lvl="0" marL="914400" rtl="0" algn="l">
              <a:spcBef>
                <a:spcPts val="0"/>
              </a:spcBef>
              <a:spcAft>
                <a:spcPts val="0"/>
              </a:spcAft>
              <a:buNone/>
            </a:pPr>
            <a:r>
              <a:rPr i="1" lang="en"/>
              <a:t>things for both themselves and the company while working.</a:t>
            </a:r>
            <a:r>
              <a:rPr lang="en"/>
              <a:t>”</a:t>
            </a:r>
            <a:endParaRPr/>
          </a:p>
          <a:p>
            <a:pPr indent="0" lvl="0" marL="914400" rtl="0" algn="l">
              <a:spcBef>
                <a:spcPts val="0"/>
              </a:spcBef>
              <a:spcAft>
                <a:spcPts val="0"/>
              </a:spcAft>
              <a:buNone/>
            </a:pPr>
            <a:r>
              <a:t/>
            </a:r>
            <a:endParaRPr/>
          </a:p>
          <a:p>
            <a:pPr indent="0" lvl="0" marL="0" rtl="0" algn="l">
              <a:spcBef>
                <a:spcPts val="0"/>
              </a:spcBef>
              <a:spcAft>
                <a:spcPts val="0"/>
              </a:spcAft>
              <a:buNone/>
            </a:pPr>
            <a:r>
              <a:t/>
            </a:r>
            <a:endParaRPr/>
          </a:p>
          <a:p>
            <a:pPr indent="-330200" lvl="0" marL="1371600" rtl="0" algn="l">
              <a:spcBef>
                <a:spcPts val="0"/>
              </a:spcBef>
              <a:spcAft>
                <a:spcPts val="0"/>
              </a:spcAft>
              <a:buSzPts val="1600"/>
              <a:buChar char="○"/>
            </a:pPr>
            <a:r>
              <a:rPr b="1" lang="en" sz="1400"/>
              <a:t>Emotional AI could enhance negative emotions, which in turn impair physical wellness.</a:t>
            </a:r>
            <a:endParaRPr b="1" sz="1400"/>
          </a:p>
          <a:p>
            <a:pPr indent="0" lvl="0" marL="0" rtl="0" algn="l">
              <a:spcBef>
                <a:spcPts val="0"/>
              </a:spcBef>
              <a:spcAft>
                <a:spcPts val="0"/>
              </a:spcAft>
              <a:buNone/>
            </a:pPr>
            <a:r>
              <a:t/>
            </a:r>
            <a:endParaRPr b="1"/>
          </a:p>
          <a:p>
            <a:pPr indent="0" lvl="0" marL="914400" rtl="0" algn="l">
              <a:spcBef>
                <a:spcPts val="0"/>
              </a:spcBef>
              <a:spcAft>
                <a:spcPts val="0"/>
              </a:spcAft>
              <a:buNone/>
            </a:pPr>
            <a:r>
              <a:rPr lang="en"/>
              <a:t>Pn8: “</a:t>
            </a:r>
            <a:r>
              <a:rPr i="1" lang="en"/>
              <a:t>You have a piece of equipment on me, that can tell people that I’m angry about something, annoyed about something, probably more anger, because my blood pressure will probably go up.</a:t>
            </a:r>
            <a:r>
              <a:rPr lang="en"/>
              <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5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Perceived Harms of Workplace Surveillance</a:t>
            </a:r>
            <a:endParaRPr sz="2600"/>
          </a:p>
          <a:p>
            <a:pPr indent="0" lvl="0" marL="0" rtl="0" algn="l">
              <a:spcBef>
                <a:spcPts val="0"/>
              </a:spcBef>
              <a:spcAft>
                <a:spcPts val="0"/>
              </a:spcAft>
              <a:buNone/>
            </a:pPr>
            <a:r>
              <a:t/>
            </a:r>
            <a:endParaRPr/>
          </a:p>
        </p:txBody>
      </p:sp>
      <p:sp>
        <p:nvSpPr>
          <p:cNvPr id="646" name="Google Shape;646;p58"/>
          <p:cNvSpPr txBox="1"/>
          <p:nvPr>
            <p:ph idx="4294967295" type="subTitle"/>
          </p:nvPr>
        </p:nvSpPr>
        <p:spPr>
          <a:xfrm>
            <a:off x="720000" y="1246325"/>
            <a:ext cx="7786200" cy="368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Privacy harms</a:t>
            </a:r>
            <a:endParaRPr b="1" sz="1800"/>
          </a:p>
          <a:p>
            <a:pPr indent="0" lvl="0" marL="457200" rtl="0" algn="l">
              <a:spcBef>
                <a:spcPts val="0"/>
              </a:spcBef>
              <a:spcAft>
                <a:spcPts val="0"/>
              </a:spcAft>
              <a:buNone/>
            </a:pPr>
            <a:r>
              <a:t/>
            </a:r>
            <a:endParaRPr b="1"/>
          </a:p>
          <a:p>
            <a:pPr indent="457200" lvl="0" marL="0" rtl="0" algn="l">
              <a:spcBef>
                <a:spcPts val="0"/>
              </a:spcBef>
              <a:spcAft>
                <a:spcPts val="0"/>
              </a:spcAft>
              <a:buNone/>
            </a:pPr>
            <a:r>
              <a:rPr b="1" lang="en" sz="1600"/>
              <a:t>4</a:t>
            </a:r>
            <a:r>
              <a:rPr b="1" lang="en" sz="1600"/>
              <a:t>. 	Economic Harm: </a:t>
            </a:r>
            <a:r>
              <a:rPr lang="en" sz="1600"/>
              <a:t>privacy violations that lead to monetary loss</a:t>
            </a:r>
            <a:endParaRPr sz="1600"/>
          </a:p>
          <a:p>
            <a:pPr indent="0" lvl="0" marL="914400" rtl="0" algn="l">
              <a:spcBef>
                <a:spcPts val="0"/>
              </a:spcBef>
              <a:spcAft>
                <a:spcPts val="0"/>
              </a:spcAft>
              <a:buNone/>
            </a:pPr>
            <a:r>
              <a:t/>
            </a:r>
            <a:endParaRPr/>
          </a:p>
          <a:p>
            <a:pPr indent="-330200" lvl="0" marL="1371600" rtl="0" algn="l">
              <a:spcBef>
                <a:spcPts val="0"/>
              </a:spcBef>
              <a:spcAft>
                <a:spcPts val="0"/>
              </a:spcAft>
              <a:buSzPts val="1600"/>
              <a:buChar char="○"/>
            </a:pPr>
            <a:r>
              <a:rPr b="1" lang="en" sz="1400"/>
              <a:t>The revealed information may hinder future job opportunity or result in job loss.</a:t>
            </a:r>
            <a:endParaRPr b="1" sz="1400"/>
          </a:p>
          <a:p>
            <a:pPr indent="0" lvl="0" marL="0" rtl="0" algn="l">
              <a:spcBef>
                <a:spcPts val="0"/>
              </a:spcBef>
              <a:spcAft>
                <a:spcPts val="0"/>
              </a:spcAft>
              <a:buNone/>
            </a:pPr>
            <a:r>
              <a:rPr b="1" lang="en" sz="1400"/>
              <a:t>		</a:t>
            </a:r>
            <a:endParaRPr b="1" sz="1400"/>
          </a:p>
          <a:p>
            <a:pPr indent="0" lvl="0" marL="914400" rtl="0" algn="l">
              <a:spcBef>
                <a:spcPts val="0"/>
              </a:spcBef>
              <a:spcAft>
                <a:spcPts val="0"/>
              </a:spcAft>
              <a:buNone/>
            </a:pPr>
            <a:r>
              <a:rPr lang="en" sz="1400"/>
              <a:t>Emotional information inferred by emotion AI could be used to make employment decisions or to justify performance evaluation decisions.</a:t>
            </a:r>
            <a:endParaRPr sz="1400"/>
          </a:p>
          <a:p>
            <a:pPr indent="0" lvl="0" marL="0" rtl="0" algn="l">
              <a:spcBef>
                <a:spcPts val="0"/>
              </a:spcBef>
              <a:spcAft>
                <a:spcPts val="0"/>
              </a:spcAft>
              <a:buNone/>
            </a:pPr>
            <a:r>
              <a:t/>
            </a:r>
            <a:endParaRPr b="1" sz="1400"/>
          </a:p>
          <a:p>
            <a:pPr indent="0" lvl="0" marL="1828800" rtl="0" algn="l">
              <a:spcBef>
                <a:spcPts val="0"/>
              </a:spcBef>
              <a:spcAft>
                <a:spcPts val="0"/>
              </a:spcAft>
              <a:buNone/>
            </a:pPr>
            <a:r>
              <a:t/>
            </a:r>
            <a:endParaRPr b="1"/>
          </a:p>
          <a:p>
            <a:pPr indent="0" lvl="0" marL="0" rtl="0" algn="l">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59"/>
          <p:cNvSpPr txBox="1"/>
          <p:nvPr>
            <p:ph type="title"/>
          </p:nvPr>
        </p:nvSpPr>
        <p:spPr>
          <a:xfrm>
            <a:off x="720000" y="445025"/>
            <a:ext cx="8302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Perceived Harms of Workplace Surveillance</a:t>
            </a:r>
            <a:endParaRPr sz="2600"/>
          </a:p>
          <a:p>
            <a:pPr indent="0" lvl="0" marL="0" rtl="0" algn="l">
              <a:spcBef>
                <a:spcPts val="0"/>
              </a:spcBef>
              <a:spcAft>
                <a:spcPts val="0"/>
              </a:spcAft>
              <a:buNone/>
            </a:pPr>
            <a:r>
              <a:t/>
            </a:r>
            <a:endParaRPr sz="2600"/>
          </a:p>
        </p:txBody>
      </p:sp>
      <p:sp>
        <p:nvSpPr>
          <p:cNvPr id="652" name="Google Shape;652;p59"/>
          <p:cNvSpPr txBox="1"/>
          <p:nvPr>
            <p:ph idx="4294967295" type="subTitle"/>
          </p:nvPr>
        </p:nvSpPr>
        <p:spPr>
          <a:xfrm>
            <a:off x="720000" y="1017725"/>
            <a:ext cx="7704000" cy="386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Privacy harms</a:t>
            </a:r>
            <a:endParaRPr b="1" sz="1800"/>
          </a:p>
          <a:p>
            <a:pPr indent="0" lvl="0" marL="457200" rtl="0" algn="l">
              <a:spcBef>
                <a:spcPts val="0"/>
              </a:spcBef>
              <a:spcAft>
                <a:spcPts val="0"/>
              </a:spcAft>
              <a:buNone/>
            </a:pPr>
            <a:r>
              <a:t/>
            </a:r>
            <a:endParaRPr b="1"/>
          </a:p>
          <a:p>
            <a:pPr indent="457200" lvl="0" marL="0" rtl="0" algn="l">
              <a:spcBef>
                <a:spcPts val="0"/>
              </a:spcBef>
              <a:spcAft>
                <a:spcPts val="0"/>
              </a:spcAft>
              <a:buNone/>
            </a:pPr>
            <a:r>
              <a:rPr b="1" lang="en" sz="1600"/>
              <a:t>5.	Reputational</a:t>
            </a:r>
            <a:r>
              <a:rPr b="1" lang="en" sz="1600"/>
              <a:t> Harm</a:t>
            </a:r>
            <a:endParaRPr sz="1600"/>
          </a:p>
          <a:p>
            <a:pPr indent="0" lvl="0" marL="914400" rtl="0" algn="l">
              <a:spcBef>
                <a:spcPts val="0"/>
              </a:spcBef>
              <a:spcAft>
                <a:spcPts val="0"/>
              </a:spcAft>
              <a:buNone/>
            </a:pPr>
            <a:r>
              <a:t/>
            </a:r>
            <a:endParaRPr/>
          </a:p>
          <a:p>
            <a:pPr indent="-330200" lvl="0" marL="1371600" rtl="0" algn="l">
              <a:spcBef>
                <a:spcPts val="0"/>
              </a:spcBef>
              <a:spcAft>
                <a:spcPts val="0"/>
              </a:spcAft>
              <a:buSzPts val="1600"/>
              <a:buChar char="○"/>
            </a:pPr>
            <a:r>
              <a:rPr b="1" lang="en" sz="1400"/>
              <a:t>Emotional AI’s reliability and validity</a:t>
            </a:r>
            <a:endParaRPr b="1" sz="1400"/>
          </a:p>
          <a:p>
            <a:pPr indent="0" lvl="0" marL="0" rtl="0" algn="l">
              <a:spcBef>
                <a:spcPts val="0"/>
              </a:spcBef>
              <a:spcAft>
                <a:spcPts val="0"/>
              </a:spcAft>
              <a:buNone/>
            </a:pPr>
            <a:r>
              <a:t/>
            </a:r>
            <a:endParaRPr b="1" sz="1400"/>
          </a:p>
          <a:p>
            <a:pPr indent="0" lvl="0" marL="914400" rtl="0" algn="l">
              <a:spcBef>
                <a:spcPts val="0"/>
              </a:spcBef>
              <a:spcAft>
                <a:spcPts val="0"/>
              </a:spcAft>
              <a:buNone/>
            </a:pPr>
            <a:r>
              <a:rPr lang="en"/>
              <a:t>Pn10: The blurred boundaries between the personal and the professional would render emotion AI’s inferences about workers’ emotional lives at work indistinguishable from their personal ones, such as “</a:t>
            </a:r>
            <a:r>
              <a:rPr i="1" lang="en"/>
              <a:t>bad news about a family member</a:t>
            </a:r>
            <a:r>
              <a:rPr lang="en"/>
              <a:t>”.</a:t>
            </a:r>
            <a:endParaRPr/>
          </a:p>
          <a:p>
            <a:pPr indent="0" lvl="0" marL="0" rtl="0" algn="l">
              <a:spcBef>
                <a:spcPts val="0"/>
              </a:spcBef>
              <a:spcAft>
                <a:spcPts val="0"/>
              </a:spcAft>
              <a:buNone/>
            </a:pPr>
            <a:r>
              <a:t/>
            </a:r>
            <a:endParaRPr/>
          </a:p>
          <a:p>
            <a:pPr indent="0" lvl="0" marL="914400" rtl="0" algn="l">
              <a:spcBef>
                <a:spcPts val="0"/>
              </a:spcBef>
              <a:spcAft>
                <a:spcPts val="0"/>
              </a:spcAft>
              <a:buNone/>
            </a:pPr>
            <a:r>
              <a:rPr lang="en"/>
              <a:t>Pn5: she doesn’t “</a:t>
            </a:r>
            <a:r>
              <a:rPr i="1" lang="en"/>
              <a:t>have the most friendliest face</a:t>
            </a:r>
            <a:r>
              <a:rPr lang="en"/>
              <a:t>”, so others may misread her face as “</a:t>
            </a:r>
            <a:r>
              <a:rPr i="1" lang="en"/>
              <a:t>stoic...or upset.</a:t>
            </a:r>
            <a:r>
              <a:rPr lang="en"/>
              <a:t>”  </a:t>
            </a:r>
            <a:endParaRPr/>
          </a:p>
          <a:p>
            <a:pPr indent="0" lvl="0" marL="914400" rtl="0" algn="l">
              <a:spcBef>
                <a:spcPts val="0"/>
              </a:spcBef>
              <a:spcAft>
                <a:spcPts val="0"/>
              </a:spcAft>
              <a:buNone/>
            </a:pPr>
            <a:r>
              <a:rPr lang="en"/>
              <a:t>“everybody would think of [her]” if the emotion AI continued to misread her emotions</a:t>
            </a:r>
            <a:endParaRPr/>
          </a:p>
          <a:p>
            <a:pPr indent="0" lvl="0" marL="914400" rtl="0" algn="l">
              <a:spcBef>
                <a:spcPts val="0"/>
              </a:spcBef>
              <a:spcAft>
                <a:spcPts val="0"/>
              </a:spcAft>
              <a:buNone/>
            </a:pPr>
            <a:r>
              <a:rPr lang="en"/>
              <a:t>negatively.</a:t>
            </a:r>
            <a:endParaRPr/>
          </a:p>
          <a:p>
            <a:pPr indent="0" lvl="0" marL="4572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60"/>
          <p:cNvSpPr txBox="1"/>
          <p:nvPr>
            <p:ph type="title"/>
          </p:nvPr>
        </p:nvSpPr>
        <p:spPr>
          <a:xfrm>
            <a:off x="720000" y="445025"/>
            <a:ext cx="8302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Perceived Harms of Workplace Surveillance</a:t>
            </a:r>
            <a:endParaRPr sz="2600"/>
          </a:p>
          <a:p>
            <a:pPr indent="0" lvl="0" marL="0" rtl="0" algn="l">
              <a:spcBef>
                <a:spcPts val="0"/>
              </a:spcBef>
              <a:spcAft>
                <a:spcPts val="0"/>
              </a:spcAft>
              <a:buNone/>
            </a:pPr>
            <a:r>
              <a:t/>
            </a:r>
            <a:endParaRPr sz="2600"/>
          </a:p>
        </p:txBody>
      </p:sp>
      <p:sp>
        <p:nvSpPr>
          <p:cNvPr id="658" name="Google Shape;658;p60"/>
          <p:cNvSpPr txBox="1"/>
          <p:nvPr>
            <p:ph idx="4294967295" type="subTitle"/>
          </p:nvPr>
        </p:nvSpPr>
        <p:spPr>
          <a:xfrm>
            <a:off x="720000" y="1017725"/>
            <a:ext cx="7704000" cy="40581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Privacy harms</a:t>
            </a:r>
            <a:endParaRPr b="1" sz="1800"/>
          </a:p>
          <a:p>
            <a:pPr indent="0" lvl="0" marL="457200" rtl="0" algn="l">
              <a:spcBef>
                <a:spcPts val="0"/>
              </a:spcBef>
              <a:spcAft>
                <a:spcPts val="0"/>
              </a:spcAft>
              <a:buNone/>
            </a:pPr>
            <a:r>
              <a:t/>
            </a:r>
            <a:endParaRPr b="1"/>
          </a:p>
          <a:p>
            <a:pPr indent="457200" lvl="0" marL="0" rtl="0" algn="l">
              <a:spcBef>
                <a:spcPts val="0"/>
              </a:spcBef>
              <a:spcAft>
                <a:spcPts val="0"/>
              </a:spcAft>
              <a:buNone/>
            </a:pPr>
            <a:r>
              <a:rPr b="1" lang="en" sz="1600"/>
              <a:t>6</a:t>
            </a:r>
            <a:r>
              <a:rPr b="1" lang="en" sz="1600"/>
              <a:t>. 	Relationship Harm: </a:t>
            </a:r>
            <a:r>
              <a:rPr lang="en" sz="1600"/>
              <a:t>injury to personal and professional relationships</a:t>
            </a:r>
            <a:endParaRPr sz="1600"/>
          </a:p>
          <a:p>
            <a:pPr indent="0" lvl="0" marL="914400" rtl="0" algn="l">
              <a:spcBef>
                <a:spcPts val="0"/>
              </a:spcBef>
              <a:spcAft>
                <a:spcPts val="0"/>
              </a:spcAft>
              <a:buNone/>
            </a:pPr>
            <a:r>
              <a:t/>
            </a:r>
            <a:endParaRPr/>
          </a:p>
          <a:p>
            <a:pPr indent="-330200" lvl="0" marL="1371600" rtl="0" algn="l">
              <a:spcBef>
                <a:spcPts val="0"/>
              </a:spcBef>
              <a:spcAft>
                <a:spcPts val="0"/>
              </a:spcAft>
              <a:buSzPts val="1600"/>
              <a:buChar char="○"/>
            </a:pPr>
            <a:r>
              <a:rPr b="1" lang="en" sz="1400"/>
              <a:t>The distrust of</a:t>
            </a:r>
            <a:r>
              <a:rPr b="1" lang="en" sz="1400"/>
              <a:t> the employer for employees.</a:t>
            </a:r>
            <a:endParaRPr sz="1400"/>
          </a:p>
          <a:p>
            <a:pPr indent="0" lvl="0" marL="0" rtl="0" algn="l">
              <a:spcBef>
                <a:spcPts val="0"/>
              </a:spcBef>
              <a:spcAft>
                <a:spcPts val="0"/>
              </a:spcAft>
              <a:buNone/>
            </a:pPr>
            <a:r>
              <a:t/>
            </a:r>
            <a:endParaRPr/>
          </a:p>
          <a:p>
            <a:pPr indent="0" lvl="0" marL="914400" rtl="0" algn="l">
              <a:spcBef>
                <a:spcPts val="0"/>
              </a:spcBef>
              <a:spcAft>
                <a:spcPts val="0"/>
              </a:spcAft>
              <a:buNone/>
            </a:pPr>
            <a:r>
              <a:rPr lang="en"/>
              <a:t>Pn12: Employees </a:t>
            </a:r>
            <a:r>
              <a:rPr lang="en"/>
              <a:t>“</a:t>
            </a:r>
            <a:r>
              <a:rPr i="1" lang="en"/>
              <a:t>would probably feel disregarded</a:t>
            </a:r>
            <a:r>
              <a:rPr lang="en"/>
              <a:t>” by their employer.</a:t>
            </a:r>
            <a:endParaRPr/>
          </a:p>
          <a:p>
            <a:pPr indent="0" lvl="0" marL="0" rtl="0" algn="l">
              <a:spcBef>
                <a:spcPts val="0"/>
              </a:spcBef>
              <a:spcAft>
                <a:spcPts val="0"/>
              </a:spcAft>
              <a:buNone/>
            </a:pPr>
            <a:r>
              <a:t/>
            </a:r>
            <a:endParaRPr/>
          </a:p>
          <a:p>
            <a:pPr indent="0" lvl="0" marL="914400" rtl="0" algn="l">
              <a:spcBef>
                <a:spcPts val="0"/>
              </a:spcBef>
              <a:spcAft>
                <a:spcPts val="0"/>
              </a:spcAft>
              <a:buNone/>
            </a:pPr>
            <a:r>
              <a:t/>
            </a:r>
            <a:endParaRPr/>
          </a:p>
          <a:p>
            <a:pPr indent="-317500" lvl="0" marL="1371600" rtl="0" algn="l">
              <a:spcBef>
                <a:spcPts val="0"/>
              </a:spcBef>
              <a:spcAft>
                <a:spcPts val="0"/>
              </a:spcAft>
              <a:buSzPts val="1400"/>
              <a:buChar char="○"/>
            </a:pPr>
            <a:r>
              <a:rPr b="1" lang="en" sz="1400"/>
              <a:t>Constraining relationships between workers.</a:t>
            </a:r>
            <a:endParaRPr b="1" sz="1400"/>
          </a:p>
          <a:p>
            <a:pPr indent="0" lvl="0" marL="0" rtl="0" algn="l">
              <a:spcBef>
                <a:spcPts val="0"/>
              </a:spcBef>
              <a:spcAft>
                <a:spcPts val="0"/>
              </a:spcAft>
              <a:buNone/>
            </a:pPr>
            <a:r>
              <a:rPr b="1" lang="en" sz="1400"/>
              <a:t>		</a:t>
            </a:r>
            <a:endParaRPr b="1"/>
          </a:p>
          <a:p>
            <a:pPr indent="0" lvl="0" marL="914400" rtl="0" algn="l">
              <a:spcBef>
                <a:spcPts val="0"/>
              </a:spcBef>
              <a:spcAft>
                <a:spcPts val="0"/>
              </a:spcAft>
              <a:buNone/>
            </a:pPr>
            <a:r>
              <a:rPr lang="en"/>
              <a:t>Pc3: Workers were careful to only bring up concerns with each other in-person “when just having conversation” so that their concerns were not digitally recorded or inferred by the</a:t>
            </a:r>
            <a:endParaRPr/>
          </a:p>
          <a:p>
            <a:pPr indent="0" lvl="0" marL="914400" rtl="0" algn="l">
              <a:spcBef>
                <a:spcPts val="0"/>
              </a:spcBef>
              <a:spcAft>
                <a:spcPts val="0"/>
              </a:spcAft>
              <a:buNone/>
            </a:pPr>
            <a:r>
              <a:rPr lang="en"/>
              <a:t>organization.</a:t>
            </a:r>
            <a:endParaRPr/>
          </a:p>
          <a:p>
            <a:pPr indent="0" lvl="0" marL="0" rtl="0" algn="l">
              <a:spcBef>
                <a:spcPts val="0"/>
              </a:spcBef>
              <a:spcAft>
                <a:spcPts val="0"/>
              </a:spcAft>
              <a:buNone/>
            </a:pPr>
            <a:r>
              <a:t/>
            </a:r>
            <a:endParaRPr b="1" sz="1400"/>
          </a:p>
          <a:p>
            <a:pPr indent="0" lvl="0" marL="0" rtl="0" algn="l">
              <a:spcBef>
                <a:spcPts val="0"/>
              </a:spcBef>
              <a:spcAft>
                <a:spcPts val="0"/>
              </a:spcAft>
              <a:buNone/>
            </a:pPr>
            <a:r>
              <a:rPr b="1" lang="en" sz="1400"/>
              <a:t>		</a:t>
            </a:r>
            <a:endParaRPr b="1" sz="14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6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Perceived Harms of Workplace Surveillance</a:t>
            </a:r>
            <a:endParaRPr sz="2600"/>
          </a:p>
          <a:p>
            <a:pPr indent="0" lvl="0" marL="0" rtl="0" algn="l">
              <a:spcBef>
                <a:spcPts val="0"/>
              </a:spcBef>
              <a:spcAft>
                <a:spcPts val="0"/>
              </a:spcAft>
              <a:buNone/>
            </a:pPr>
            <a:r>
              <a:t/>
            </a:r>
            <a:endParaRPr sz="2600"/>
          </a:p>
          <a:p>
            <a:pPr indent="0" lvl="0" marL="0" rtl="0" algn="l">
              <a:spcBef>
                <a:spcPts val="0"/>
              </a:spcBef>
              <a:spcAft>
                <a:spcPts val="0"/>
              </a:spcAft>
              <a:buNone/>
            </a:pPr>
            <a:r>
              <a:t/>
            </a:r>
            <a:endParaRPr sz="2600"/>
          </a:p>
          <a:p>
            <a:pPr indent="0" lvl="0" marL="0" rtl="0" algn="l">
              <a:spcBef>
                <a:spcPts val="0"/>
              </a:spcBef>
              <a:spcAft>
                <a:spcPts val="0"/>
              </a:spcAft>
              <a:buNone/>
            </a:pPr>
            <a:r>
              <a:t/>
            </a:r>
            <a:endParaRPr sz="2600"/>
          </a:p>
        </p:txBody>
      </p:sp>
      <p:sp>
        <p:nvSpPr>
          <p:cNvPr id="664" name="Google Shape;664;p61"/>
          <p:cNvSpPr txBox="1"/>
          <p:nvPr>
            <p:ph idx="2" type="subTitle"/>
          </p:nvPr>
        </p:nvSpPr>
        <p:spPr>
          <a:xfrm>
            <a:off x="720000" y="1246325"/>
            <a:ext cx="7786200" cy="368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Privacy harms</a:t>
            </a:r>
            <a:endParaRPr b="1" sz="1800"/>
          </a:p>
          <a:p>
            <a:pPr indent="0" lvl="0" marL="457200" rtl="0" algn="l">
              <a:spcBef>
                <a:spcPts val="0"/>
              </a:spcBef>
              <a:spcAft>
                <a:spcPts val="0"/>
              </a:spcAft>
              <a:buNone/>
            </a:pPr>
            <a:r>
              <a:t/>
            </a:r>
            <a:endParaRPr b="1"/>
          </a:p>
          <a:p>
            <a:pPr indent="0" lvl="0" marL="457200" rtl="0" algn="l">
              <a:spcBef>
                <a:spcPts val="0"/>
              </a:spcBef>
              <a:spcAft>
                <a:spcPts val="0"/>
              </a:spcAft>
              <a:buNone/>
            </a:pPr>
            <a:r>
              <a:rPr b="1" lang="en" sz="1600"/>
              <a:t>7. 	</a:t>
            </a:r>
            <a:r>
              <a:rPr b="1" lang="en" sz="1600"/>
              <a:t>Discrimination</a:t>
            </a:r>
            <a:r>
              <a:rPr b="1" lang="en" sz="1600"/>
              <a:t> Harm: </a:t>
            </a:r>
            <a:r>
              <a:rPr lang="en" sz="1600"/>
              <a:t>social inequalities of disadvantaged grouping ways that leave “a searing wound of stigma, shame, and loss of esteem”</a:t>
            </a:r>
            <a:endParaRPr sz="1600"/>
          </a:p>
          <a:p>
            <a:pPr indent="0" lvl="0" marL="914400" rtl="0" algn="l">
              <a:spcBef>
                <a:spcPts val="0"/>
              </a:spcBef>
              <a:spcAft>
                <a:spcPts val="0"/>
              </a:spcAft>
              <a:buNone/>
            </a:pPr>
            <a:r>
              <a:t/>
            </a:r>
            <a:endParaRPr/>
          </a:p>
          <a:p>
            <a:pPr indent="-330200" lvl="0" marL="1371600" rtl="0" algn="l">
              <a:spcBef>
                <a:spcPts val="0"/>
              </a:spcBef>
              <a:spcAft>
                <a:spcPts val="0"/>
              </a:spcAft>
              <a:buSzPts val="1600"/>
              <a:buChar char="○"/>
            </a:pPr>
            <a:r>
              <a:rPr b="1" lang="en" sz="1400"/>
              <a:t>Gender-based discrimination in the workplace</a:t>
            </a:r>
            <a:endParaRPr b="1" sz="1400"/>
          </a:p>
          <a:p>
            <a:pPr indent="0" lvl="0" marL="1828800" rtl="0" algn="l">
              <a:spcBef>
                <a:spcPts val="0"/>
              </a:spcBef>
              <a:spcAft>
                <a:spcPts val="0"/>
              </a:spcAft>
              <a:buNone/>
            </a:pPr>
            <a:r>
              <a:t/>
            </a:r>
            <a:endParaRPr b="1"/>
          </a:p>
          <a:p>
            <a:pPr indent="0" lvl="0" marL="914400" rtl="0" algn="l">
              <a:spcBef>
                <a:spcPts val="0"/>
              </a:spcBef>
              <a:spcAft>
                <a:spcPts val="0"/>
              </a:spcAft>
              <a:buNone/>
            </a:pPr>
            <a:r>
              <a:rPr lang="en"/>
              <a:t>Pc7: </a:t>
            </a:r>
            <a:r>
              <a:rPr lang="en"/>
              <a:t>her colleague experienced negative emotions related to her pregnancy, explaining how “pregnancy comes with...so many things going on around the body” that can negatively affect how one feels while at work.</a:t>
            </a:r>
            <a:endParaRPr/>
          </a:p>
          <a:p>
            <a:pPr indent="0" lvl="0" marL="0" rtl="0" algn="l">
              <a:spcBef>
                <a:spcPts val="0"/>
              </a:spcBef>
              <a:spcAft>
                <a:spcPts val="0"/>
              </a:spcAft>
              <a:buNone/>
            </a:pPr>
            <a:r>
              <a:t/>
            </a:r>
            <a:endParaRPr/>
          </a:p>
          <a:p>
            <a:pPr indent="-330200" lvl="0" marL="1371600" rtl="0" algn="l">
              <a:spcBef>
                <a:spcPts val="0"/>
              </a:spcBef>
              <a:spcAft>
                <a:spcPts val="0"/>
              </a:spcAft>
              <a:buSzPts val="1600"/>
              <a:buChar char="○"/>
            </a:pPr>
            <a:r>
              <a:rPr b="1" lang="en" sz="1400"/>
              <a:t>Inferences of emotions could be used to justify employment that otherwise lacked documented support.</a:t>
            </a:r>
            <a:endParaRPr b="1" sz="1400"/>
          </a:p>
          <a:p>
            <a:pPr indent="0" lvl="0" marL="0" rtl="0" algn="l">
              <a:spcBef>
                <a:spcPts val="0"/>
              </a:spcBef>
              <a:spcAft>
                <a:spcPts val="0"/>
              </a:spcAft>
              <a:buNone/>
            </a:pPr>
            <a:r>
              <a:t/>
            </a:r>
            <a:endParaRPr b="1"/>
          </a:p>
          <a:p>
            <a:pPr indent="0" lvl="0" marL="914400" rtl="0" algn="l">
              <a:spcBef>
                <a:spcPts val="0"/>
              </a:spcBef>
              <a:spcAft>
                <a:spcPts val="0"/>
              </a:spcAft>
              <a:buNone/>
            </a:pPr>
            <a:r>
              <a:rPr lang="en"/>
              <a:t>Pn13: It would be useful for </a:t>
            </a:r>
            <a:r>
              <a:rPr i="1" lang="en"/>
              <a:t>“IT management use it on an as-needed basis”</a:t>
            </a:r>
            <a:r>
              <a:rPr lang="en"/>
              <a:t> because</a:t>
            </a:r>
            <a:endParaRPr/>
          </a:p>
          <a:p>
            <a:pPr indent="0" lvl="0" marL="914400" rtl="0" algn="l">
              <a:spcBef>
                <a:spcPts val="0"/>
              </a:spcBef>
              <a:spcAft>
                <a:spcPts val="0"/>
              </a:spcAft>
              <a:buNone/>
            </a:pPr>
            <a:r>
              <a:rPr lang="en"/>
              <a:t>it would offer employers </a:t>
            </a:r>
            <a:r>
              <a:rPr i="1" lang="en"/>
              <a:t>“concrete data’’</a:t>
            </a:r>
            <a:r>
              <a:rPr lang="en"/>
              <a:t> to </a:t>
            </a:r>
            <a:r>
              <a:rPr i="1" lang="en"/>
              <a:t>“build a case”</a:t>
            </a:r>
            <a:r>
              <a:rPr lang="en"/>
              <a:t> against a</a:t>
            </a:r>
            <a:endParaRPr/>
          </a:p>
          <a:p>
            <a:pPr indent="0" lvl="0" marL="914400" rtl="0" algn="l">
              <a:spcBef>
                <a:spcPts val="0"/>
              </a:spcBef>
              <a:spcAft>
                <a:spcPts val="0"/>
              </a:spcAft>
              <a:buNone/>
            </a:pPr>
            <a:r>
              <a:rPr lang="en"/>
              <a:t>worker they wished to terminate.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3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Introduction</a:t>
            </a:r>
            <a:endParaRPr sz="2600"/>
          </a:p>
          <a:p>
            <a:pPr indent="0" lvl="0" marL="0" rtl="0" algn="l">
              <a:spcBef>
                <a:spcPts val="0"/>
              </a:spcBef>
              <a:spcAft>
                <a:spcPts val="0"/>
              </a:spcAft>
              <a:buNone/>
            </a:pPr>
            <a:r>
              <a:t/>
            </a:r>
            <a:endParaRPr sz="2600"/>
          </a:p>
        </p:txBody>
      </p:sp>
      <p:sp>
        <p:nvSpPr>
          <p:cNvPr id="504" name="Google Shape;504;p35"/>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Exploring worker experiences with emotion AI in the workplace due to limited existing knowledge.</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Assessing privacy risks and manipulation vulnerabilities with workplace emotion AI, especially under US employer surveillance.</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Bridging the knowledge gap on emotion AI workplace surveillance impacts and addressing the deficiency in emotional privacy protections.</a:t>
            </a:r>
            <a:endParaRPr sz="20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6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Perceived Harms of Workplace Surveillance - </a:t>
            </a:r>
            <a:r>
              <a:rPr lang="en" sz="2600">
                <a:latin typeface="Inter"/>
                <a:ea typeface="Inter"/>
                <a:cs typeface="Inter"/>
                <a:sym typeface="Inter"/>
              </a:rPr>
              <a:t>Emotional Labor Harms</a:t>
            </a:r>
            <a:endParaRPr sz="2600">
              <a:latin typeface="Lexend"/>
              <a:ea typeface="Lexend"/>
              <a:cs typeface="Lexend"/>
              <a:sym typeface="Lexend"/>
            </a:endParaRPr>
          </a:p>
          <a:p>
            <a:pPr indent="0" lvl="0" marL="0" rtl="0" algn="l">
              <a:spcBef>
                <a:spcPts val="0"/>
              </a:spcBef>
              <a:spcAft>
                <a:spcPts val="0"/>
              </a:spcAft>
              <a:buNone/>
            </a:pPr>
            <a:r>
              <a:t/>
            </a:r>
            <a:endParaRPr sz="2600"/>
          </a:p>
          <a:p>
            <a:pPr indent="0" lvl="0" marL="0" rtl="0" algn="l">
              <a:spcBef>
                <a:spcPts val="0"/>
              </a:spcBef>
              <a:spcAft>
                <a:spcPts val="0"/>
              </a:spcAft>
              <a:buNone/>
            </a:pPr>
            <a:r>
              <a:t/>
            </a:r>
            <a:endParaRPr sz="2600"/>
          </a:p>
          <a:p>
            <a:pPr indent="0" lvl="0" marL="0" rtl="0" algn="l">
              <a:spcBef>
                <a:spcPts val="0"/>
              </a:spcBef>
              <a:spcAft>
                <a:spcPts val="0"/>
              </a:spcAft>
              <a:buNone/>
            </a:pPr>
            <a:r>
              <a:t/>
            </a:r>
            <a:endParaRPr sz="2600"/>
          </a:p>
        </p:txBody>
      </p:sp>
      <p:sp>
        <p:nvSpPr>
          <p:cNvPr id="670" name="Google Shape;670;p62"/>
          <p:cNvSpPr txBox="1"/>
          <p:nvPr>
            <p:ph idx="2" type="subTitle"/>
          </p:nvPr>
        </p:nvSpPr>
        <p:spPr>
          <a:xfrm>
            <a:off x="720000" y="1322525"/>
            <a:ext cx="7786200" cy="368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sz="1800"/>
              <a:t>Amplification of negative effects of emotional labor</a:t>
            </a:r>
            <a:endParaRPr b="1" sz="1800"/>
          </a:p>
          <a:p>
            <a:pPr indent="-317500" lvl="1" marL="914400" rtl="0" algn="l">
              <a:spcBef>
                <a:spcPts val="0"/>
              </a:spcBef>
              <a:spcAft>
                <a:spcPts val="0"/>
              </a:spcAft>
              <a:buSzPts val="1400"/>
              <a:buChar char="○"/>
            </a:pPr>
            <a:r>
              <a:rPr lang="en" sz="1400"/>
              <a:t>Emotion AI intensifies the adverse impact on employee well-being by enforcing expectations of emotional labor</a:t>
            </a:r>
            <a:endParaRPr sz="1400"/>
          </a:p>
          <a:p>
            <a:pPr indent="-342900" lvl="0" marL="457200" rtl="0" algn="l">
              <a:spcBef>
                <a:spcPts val="0"/>
              </a:spcBef>
              <a:spcAft>
                <a:spcPts val="0"/>
              </a:spcAft>
              <a:buSzPts val="1800"/>
              <a:buChar char="●"/>
            </a:pPr>
            <a:r>
              <a:rPr b="1" lang="en" sz="1800"/>
              <a:t>Negative </a:t>
            </a:r>
            <a:r>
              <a:rPr b="1" lang="en" sz="1800"/>
              <a:t>effects</a:t>
            </a:r>
            <a:r>
              <a:rPr b="1" lang="en" sz="1800"/>
              <a:t> of emotional labor disparately endured by workers of marginalized identities and backgrounds</a:t>
            </a:r>
            <a:endParaRPr b="1" sz="1800"/>
          </a:p>
          <a:p>
            <a:pPr indent="-317500" lvl="1" marL="914400" rtl="0" algn="l">
              <a:spcBef>
                <a:spcPts val="0"/>
              </a:spcBef>
              <a:spcAft>
                <a:spcPts val="0"/>
              </a:spcAft>
              <a:buSzPts val="1400"/>
              <a:buChar char="○"/>
            </a:pPr>
            <a:r>
              <a:rPr lang="en" sz="1400"/>
              <a:t>The enforcement of emotional labor by Emotion AI may disproportionately affect workers with marginalized identities, as evidenced by the experiences of Black women in the study</a:t>
            </a:r>
            <a:endParaRPr sz="1400"/>
          </a:p>
          <a:p>
            <a:pPr indent="-342900" lvl="0" marL="457200" rtl="0" algn="l">
              <a:spcBef>
                <a:spcPts val="0"/>
              </a:spcBef>
              <a:spcAft>
                <a:spcPts val="0"/>
              </a:spcAft>
              <a:buSzPts val="1800"/>
              <a:buChar char="●"/>
            </a:pPr>
            <a:r>
              <a:rPr b="1" lang="en" sz="1800"/>
              <a:t>Suppression effects on workers' genuine emotions</a:t>
            </a:r>
            <a:endParaRPr b="1" sz="1800"/>
          </a:p>
          <a:p>
            <a:pPr indent="-317500" lvl="1" marL="914400" rtl="0" algn="l">
              <a:spcBef>
                <a:spcPts val="0"/>
              </a:spcBef>
              <a:spcAft>
                <a:spcPts val="0"/>
              </a:spcAft>
              <a:buSzPts val="1400"/>
              <a:buChar char="○"/>
            </a:pPr>
            <a:r>
              <a:rPr lang="en" sz="1400"/>
              <a:t>Participants, aware of the surveillance enabled by Emotion AI, experience suppression effects on their genuine emotions</a:t>
            </a:r>
            <a:endParaRPr sz="14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63"/>
          <p:cNvSpPr txBox="1"/>
          <p:nvPr>
            <p:ph type="title"/>
          </p:nvPr>
        </p:nvSpPr>
        <p:spPr>
          <a:xfrm>
            <a:off x="676775" y="2261650"/>
            <a:ext cx="6291300" cy="1511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DISCUSSION AND CONCLUSION</a:t>
            </a:r>
            <a:endParaRPr/>
          </a:p>
        </p:txBody>
      </p:sp>
      <p:sp>
        <p:nvSpPr>
          <p:cNvPr id="676" name="Google Shape;676;p63"/>
          <p:cNvSpPr txBox="1"/>
          <p:nvPr>
            <p:ph idx="2" type="title"/>
          </p:nvPr>
        </p:nvSpPr>
        <p:spPr>
          <a:xfrm>
            <a:off x="5316125" y="1393653"/>
            <a:ext cx="1652100" cy="9159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05</a:t>
            </a:r>
            <a:endParaRPr/>
          </a:p>
        </p:txBody>
      </p:sp>
      <p:pic>
        <p:nvPicPr>
          <p:cNvPr id="677" name="Google Shape;677;p63"/>
          <p:cNvPicPr preferRelativeResize="0"/>
          <p:nvPr/>
        </p:nvPicPr>
        <p:blipFill>
          <a:blip r:embed="rId3">
            <a:alphaModFix/>
          </a:blip>
          <a:stretch>
            <a:fillRect/>
          </a:stretch>
        </p:blipFill>
        <p:spPr>
          <a:xfrm>
            <a:off x="5679900" y="3797582"/>
            <a:ext cx="1159200" cy="10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64"/>
          <p:cNvSpPr txBox="1"/>
          <p:nvPr>
            <p:ph type="title"/>
          </p:nvPr>
        </p:nvSpPr>
        <p:spPr>
          <a:xfrm>
            <a:off x="720000" y="445025"/>
            <a:ext cx="8302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Emotion AI Erodes Emotional Privacy</a:t>
            </a:r>
            <a:endParaRPr sz="2600"/>
          </a:p>
          <a:p>
            <a:pPr indent="0" lvl="0" marL="0" rtl="0" algn="l">
              <a:spcBef>
                <a:spcPts val="0"/>
              </a:spcBef>
              <a:spcAft>
                <a:spcPts val="0"/>
              </a:spcAft>
              <a:buNone/>
            </a:pPr>
            <a:r>
              <a:t/>
            </a:r>
            <a:endParaRPr sz="2600"/>
          </a:p>
        </p:txBody>
      </p:sp>
      <p:sp>
        <p:nvSpPr>
          <p:cNvPr id="683" name="Google Shape;683;p64"/>
          <p:cNvSpPr txBox="1"/>
          <p:nvPr>
            <p:ph idx="4294967295" type="subTitle"/>
          </p:nvPr>
        </p:nvSpPr>
        <p:spPr>
          <a:xfrm>
            <a:off x="720000" y="1017725"/>
            <a:ext cx="7704000" cy="3866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b="1" lang="en" sz="1400"/>
              <a:t>Emotional Labor and Privacy Impact</a:t>
            </a:r>
            <a:endParaRPr b="1" sz="1400"/>
          </a:p>
          <a:p>
            <a:pPr indent="-304800" lvl="1" marL="914400" rtl="0" algn="l">
              <a:spcBef>
                <a:spcPts val="0"/>
              </a:spcBef>
              <a:spcAft>
                <a:spcPts val="0"/>
              </a:spcAft>
              <a:buSzPts val="1200"/>
              <a:buChar char="○"/>
            </a:pPr>
            <a:r>
              <a:rPr lang="en"/>
              <a:t>Hochschild's concept of emotional labor and its impact on individual emotional privacy in the workplace. </a:t>
            </a:r>
            <a:endParaRPr/>
          </a:p>
          <a:p>
            <a:pPr indent="-317500" lvl="0" marL="457200" rtl="0" algn="l">
              <a:spcBef>
                <a:spcPts val="0"/>
              </a:spcBef>
              <a:spcAft>
                <a:spcPts val="0"/>
              </a:spcAft>
              <a:buSzPts val="1400"/>
              <a:buChar char="●"/>
            </a:pPr>
            <a:r>
              <a:rPr b="1" lang="en" sz="1400"/>
              <a:t>Threats Posed by Emotion AI</a:t>
            </a:r>
            <a:endParaRPr b="1" sz="1400"/>
          </a:p>
          <a:p>
            <a:pPr indent="-304800" lvl="1" marL="914400" rtl="0" algn="l">
              <a:spcBef>
                <a:spcPts val="0"/>
              </a:spcBef>
              <a:spcAft>
                <a:spcPts val="0"/>
              </a:spcAft>
              <a:buSzPts val="1200"/>
              <a:buChar char="○"/>
            </a:pPr>
            <a:r>
              <a:rPr lang="en"/>
              <a:t>Examining how the introduction of Emotion AI poses a threat to emotional privacy by automatically deducing and exposing employees' emotions, breaching the protective barriers of their inner realms. </a:t>
            </a:r>
            <a:endParaRPr/>
          </a:p>
          <a:p>
            <a:pPr indent="-317500" lvl="0" marL="457200" rtl="0" algn="l">
              <a:spcBef>
                <a:spcPts val="0"/>
              </a:spcBef>
              <a:spcAft>
                <a:spcPts val="0"/>
              </a:spcAft>
              <a:buSzPts val="1400"/>
              <a:buChar char="●"/>
            </a:pPr>
            <a:r>
              <a:rPr b="1" lang="en" sz="1400"/>
              <a:t>Advocating for Legal and Ethical Protections</a:t>
            </a:r>
            <a:endParaRPr b="1" sz="1400"/>
          </a:p>
          <a:p>
            <a:pPr indent="-304800" lvl="1" marL="914400" rtl="0" algn="l">
              <a:spcBef>
                <a:spcPts val="0"/>
              </a:spcBef>
              <a:spcAft>
                <a:spcPts val="0"/>
              </a:spcAft>
              <a:buSzPts val="1200"/>
              <a:buChar char="○"/>
            </a:pPr>
            <a:r>
              <a:rPr lang="en"/>
              <a:t>Calling for the recognition of emotional privacy as part of the right to privacy, advocating for legal and ethical safeguards against technology-driven infringements, and highlighting the alignment with parallel forms of privacy advocated in legal scholarship.</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65"/>
          <p:cNvSpPr txBox="1"/>
          <p:nvPr>
            <p:ph type="title"/>
          </p:nvPr>
        </p:nvSpPr>
        <p:spPr>
          <a:xfrm>
            <a:off x="720000" y="445025"/>
            <a:ext cx="7985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Policy Implications: Recognizing and Protecting Emotional Privacy </a:t>
            </a:r>
            <a:endParaRPr sz="2600"/>
          </a:p>
          <a:p>
            <a:pPr indent="0" lvl="0" marL="0" rtl="0" algn="l">
              <a:spcBef>
                <a:spcPts val="0"/>
              </a:spcBef>
              <a:spcAft>
                <a:spcPts val="0"/>
              </a:spcAft>
              <a:buNone/>
            </a:pPr>
            <a:r>
              <a:t/>
            </a:r>
            <a:endParaRPr sz="2600"/>
          </a:p>
        </p:txBody>
      </p:sp>
      <p:sp>
        <p:nvSpPr>
          <p:cNvPr id="689" name="Google Shape;689;p65"/>
          <p:cNvSpPr txBox="1"/>
          <p:nvPr>
            <p:ph idx="4294967295" type="subTitle"/>
          </p:nvPr>
        </p:nvSpPr>
        <p:spPr>
          <a:xfrm>
            <a:off x="720000" y="1398725"/>
            <a:ext cx="7704000" cy="3866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b="1" lang="en" sz="1400"/>
              <a:t>Legal Gaps: Worker Privacy Concerns </a:t>
            </a:r>
            <a:endParaRPr b="1" sz="1400"/>
          </a:p>
          <a:p>
            <a:pPr indent="-304800" lvl="1" marL="914400" rtl="0" algn="l">
              <a:spcBef>
                <a:spcPts val="0"/>
              </a:spcBef>
              <a:spcAft>
                <a:spcPts val="0"/>
              </a:spcAft>
              <a:buSzPts val="1200"/>
              <a:buChar char="○"/>
            </a:pPr>
            <a:r>
              <a:rPr lang="en"/>
              <a:t>Current laws inadequately address Emotion AI threats to worker privacy. Federal and state laws lack clear restrictions, leaving workers without essential safeguards</a:t>
            </a:r>
            <a:endParaRPr/>
          </a:p>
          <a:p>
            <a:pPr indent="-317500" lvl="0" marL="457200" rtl="0" algn="l">
              <a:spcBef>
                <a:spcPts val="0"/>
              </a:spcBef>
              <a:spcAft>
                <a:spcPts val="0"/>
              </a:spcAft>
              <a:buSzPts val="1400"/>
              <a:buChar char="●"/>
            </a:pPr>
            <a:r>
              <a:rPr b="1" lang="en" sz="1400"/>
              <a:t>Tech Challenges: Regulatory Gaps with Emotion AI </a:t>
            </a:r>
            <a:endParaRPr b="1" sz="1400"/>
          </a:p>
          <a:p>
            <a:pPr indent="-304800" lvl="1" marL="914400" rtl="0" algn="l">
              <a:spcBef>
                <a:spcPts val="0"/>
              </a:spcBef>
              <a:spcAft>
                <a:spcPts val="0"/>
              </a:spcAft>
              <a:buSzPts val="1200"/>
              <a:buChar char="○"/>
            </a:pPr>
            <a:r>
              <a:rPr lang="en"/>
              <a:t>Emerging tech allows employers to bypass privacy rules. Unique data processed by Emotion AI complicates regulation, posing challenges for effective frameworks</a:t>
            </a:r>
            <a:endParaRPr/>
          </a:p>
          <a:p>
            <a:pPr indent="-317500" lvl="0" marL="457200" rtl="0" algn="l">
              <a:spcBef>
                <a:spcPts val="0"/>
              </a:spcBef>
              <a:spcAft>
                <a:spcPts val="0"/>
              </a:spcAft>
              <a:buSzPts val="1400"/>
              <a:buChar char="●"/>
            </a:pPr>
            <a:r>
              <a:rPr b="1" lang="en" sz="1400"/>
              <a:t>Threat to Workers: Emotion AI's Control </a:t>
            </a:r>
            <a:endParaRPr b="1" sz="1400"/>
          </a:p>
          <a:p>
            <a:pPr indent="-304800" lvl="1" marL="914400" rtl="0" algn="l">
              <a:spcBef>
                <a:spcPts val="0"/>
              </a:spcBef>
              <a:spcAft>
                <a:spcPts val="0"/>
              </a:spcAft>
              <a:buSzPts val="1200"/>
              <a:buChar char="○"/>
            </a:pPr>
            <a:r>
              <a:rPr lang="en"/>
              <a:t>Emotion AI surveillance strengthens employer control over emotions, posing a comprehensive threat to worker privacy</a:t>
            </a:r>
            <a:endParaRPr/>
          </a:p>
          <a:p>
            <a:pPr indent="-317500" lvl="0" marL="457200" rtl="0" algn="l">
              <a:spcBef>
                <a:spcPts val="0"/>
              </a:spcBef>
              <a:spcAft>
                <a:spcPts val="0"/>
              </a:spcAft>
              <a:buSzPts val="1400"/>
              <a:buChar char="●"/>
            </a:pPr>
            <a:r>
              <a:rPr b="1" lang="en" sz="1400"/>
              <a:t>Value of Privacy: Essential to Rights </a:t>
            </a:r>
            <a:endParaRPr b="1" sz="1400"/>
          </a:p>
          <a:p>
            <a:pPr indent="-304800" lvl="1" marL="914400" rtl="0" algn="l">
              <a:spcBef>
                <a:spcPts val="0"/>
              </a:spcBef>
              <a:spcAft>
                <a:spcPts val="0"/>
              </a:spcAft>
              <a:buSzPts val="1200"/>
              <a:buChar char="○"/>
            </a:pPr>
            <a:r>
              <a:rPr lang="en"/>
              <a:t>E</a:t>
            </a:r>
            <a:r>
              <a:rPr lang="en"/>
              <a:t>motional privacy is vital beyond the workplace, requiring legal recognition for effective protection</a:t>
            </a:r>
            <a:endParaRPr sz="10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66"/>
          <p:cNvSpPr txBox="1"/>
          <p:nvPr>
            <p:ph type="title"/>
          </p:nvPr>
        </p:nvSpPr>
        <p:spPr>
          <a:xfrm>
            <a:off x="720000" y="445025"/>
            <a:ext cx="8106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Design Implications: Mitigating and Pre-empting Emotional Privacy Harms </a:t>
            </a:r>
            <a:endParaRPr sz="2600"/>
          </a:p>
          <a:p>
            <a:pPr indent="0" lvl="0" marL="0" rtl="0" algn="l">
              <a:spcBef>
                <a:spcPts val="0"/>
              </a:spcBef>
              <a:spcAft>
                <a:spcPts val="0"/>
              </a:spcAft>
              <a:buNone/>
            </a:pPr>
            <a:r>
              <a:t/>
            </a:r>
            <a:endParaRPr sz="2600"/>
          </a:p>
        </p:txBody>
      </p:sp>
      <p:sp>
        <p:nvSpPr>
          <p:cNvPr id="695" name="Google Shape;695;p66"/>
          <p:cNvSpPr txBox="1"/>
          <p:nvPr>
            <p:ph idx="4294967295" type="subTitle"/>
          </p:nvPr>
        </p:nvSpPr>
        <p:spPr>
          <a:xfrm>
            <a:off x="720000" y="1398725"/>
            <a:ext cx="7704000" cy="3866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b="1" lang="en" sz="1400"/>
              <a:t>Privacy Safeguards: Collective Monitoring </a:t>
            </a:r>
            <a:endParaRPr b="1" sz="1400"/>
          </a:p>
          <a:p>
            <a:pPr indent="-304800" lvl="1" marL="914400" rtl="0" algn="l">
              <a:spcBef>
                <a:spcPts val="0"/>
              </a:spcBef>
              <a:spcAft>
                <a:spcPts val="0"/>
              </a:spcAft>
              <a:buSzPts val="1200"/>
              <a:buChar char="○"/>
            </a:pPr>
            <a:r>
              <a:rPr lang="en"/>
              <a:t>Utilize differential privacy for collective monitoring, adding noise to emotion AI datasets for individual protection</a:t>
            </a:r>
            <a:endParaRPr/>
          </a:p>
          <a:p>
            <a:pPr indent="-317500" lvl="0" marL="457200" rtl="0" algn="l">
              <a:spcBef>
                <a:spcPts val="0"/>
              </a:spcBef>
              <a:spcAft>
                <a:spcPts val="0"/>
              </a:spcAft>
              <a:buSzPts val="1400"/>
              <a:buChar char="●"/>
            </a:pPr>
            <a:r>
              <a:rPr b="1" lang="en" sz="1400"/>
              <a:t>Federated Learning Defense </a:t>
            </a:r>
            <a:endParaRPr b="1" sz="1400"/>
          </a:p>
          <a:p>
            <a:pPr indent="-304800" lvl="1" marL="914400" rtl="0" algn="l">
              <a:spcBef>
                <a:spcPts val="0"/>
              </a:spcBef>
              <a:spcAft>
                <a:spcPts val="0"/>
              </a:spcAft>
              <a:buSzPts val="1200"/>
              <a:buChar char="○"/>
            </a:pPr>
            <a:r>
              <a:rPr lang="en"/>
              <a:t>Implement decentralized federated learning to prevent centralized collection of identifiable emotion inferences </a:t>
            </a:r>
            <a:endParaRPr/>
          </a:p>
          <a:p>
            <a:pPr indent="-317500" lvl="0" marL="457200" rtl="0" algn="l">
              <a:spcBef>
                <a:spcPts val="0"/>
              </a:spcBef>
              <a:spcAft>
                <a:spcPts val="0"/>
              </a:spcAft>
              <a:buSzPts val="1400"/>
              <a:buChar char="●"/>
            </a:pPr>
            <a:r>
              <a:rPr b="1" lang="en" sz="1400"/>
              <a:t>Risk Management for Emotional AI Harms </a:t>
            </a:r>
            <a:endParaRPr b="1" sz="1400"/>
          </a:p>
          <a:p>
            <a:pPr indent="-304800" lvl="1" marL="914400" rtl="0" algn="l">
              <a:spcBef>
                <a:spcPts val="0"/>
              </a:spcBef>
              <a:spcAft>
                <a:spcPts val="0"/>
              </a:spcAft>
              <a:buSzPts val="1200"/>
              <a:buChar char="○"/>
            </a:pPr>
            <a:r>
              <a:rPr lang="en"/>
              <a:t>Integrate emotion AI harms into risk management practices, adopting data protection standards and measuring emotional privacy risks</a:t>
            </a:r>
            <a:endParaRPr/>
          </a:p>
          <a:p>
            <a:pPr indent="-317500" lvl="0" marL="457200" rtl="0" algn="l">
              <a:spcBef>
                <a:spcPts val="0"/>
              </a:spcBef>
              <a:spcAft>
                <a:spcPts val="0"/>
              </a:spcAft>
              <a:buSzPts val="1400"/>
              <a:buChar char="●"/>
            </a:pPr>
            <a:r>
              <a:rPr b="1" lang="en" sz="1400"/>
              <a:t> Ethical Considerations in AI Adoption </a:t>
            </a:r>
            <a:endParaRPr b="1" sz="1400"/>
          </a:p>
          <a:p>
            <a:pPr indent="-304800" lvl="1" marL="914400" rtl="0" algn="l">
              <a:spcBef>
                <a:spcPts val="0"/>
              </a:spcBef>
              <a:spcAft>
                <a:spcPts val="0"/>
              </a:spcAft>
              <a:buSzPts val="1200"/>
              <a:buChar char="○"/>
            </a:pPr>
            <a:r>
              <a:rPr lang="en"/>
              <a:t>Question the ethics of emotion AI adoption, emphasizing individual rights over emotional information and resistance to emotional manipulation</a:t>
            </a:r>
            <a:endParaRPr/>
          </a:p>
          <a:p>
            <a:pPr indent="0" lvl="0" marL="4572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67"/>
          <p:cNvSpPr txBox="1"/>
          <p:nvPr>
            <p:ph idx="2" type="title"/>
          </p:nvPr>
        </p:nvSpPr>
        <p:spPr>
          <a:xfrm>
            <a:off x="1941200" y="1452788"/>
            <a:ext cx="5067600" cy="915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chemeClr val="dk1"/>
                </a:solidFill>
              </a:rPr>
              <a:t>THANKS!</a:t>
            </a:r>
            <a:endParaRPr/>
          </a:p>
        </p:txBody>
      </p:sp>
      <p:pic>
        <p:nvPicPr>
          <p:cNvPr id="701" name="Google Shape;701;p67"/>
          <p:cNvPicPr preferRelativeResize="0"/>
          <p:nvPr/>
        </p:nvPicPr>
        <p:blipFill rotWithShape="1">
          <a:blip r:embed="rId3">
            <a:alphaModFix/>
          </a:blip>
          <a:srcRect b="14844" l="0" r="0" t="14837"/>
          <a:stretch/>
        </p:blipFill>
        <p:spPr>
          <a:xfrm>
            <a:off x="5232625" y="2415025"/>
            <a:ext cx="3434300" cy="2415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3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Introduction</a:t>
            </a:r>
            <a:endParaRPr sz="2600"/>
          </a:p>
          <a:p>
            <a:pPr indent="0" lvl="0" marL="0" rtl="0" algn="l">
              <a:spcBef>
                <a:spcPts val="0"/>
              </a:spcBef>
              <a:spcAft>
                <a:spcPts val="0"/>
              </a:spcAft>
              <a:buNone/>
            </a:pPr>
            <a:r>
              <a:t/>
            </a:r>
            <a:endParaRPr sz="2600"/>
          </a:p>
        </p:txBody>
      </p:sp>
      <p:sp>
        <p:nvSpPr>
          <p:cNvPr id="510" name="Google Shape;510;p36"/>
          <p:cNvSpPr txBox="1"/>
          <p:nvPr>
            <p:ph idx="4294967295" type="subTitle"/>
          </p:nvPr>
        </p:nvSpPr>
        <p:spPr>
          <a:xfrm>
            <a:off x="720000" y="1017725"/>
            <a:ext cx="80817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The power asymmetry between organizations and workers is acknowledged, and the importance of including workers' perspectives in understanding the ethical and social implications of emotion AI in the workplace is emphasized. </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The paper also outlines the research questions addressed in the study, including workers' perceptions of emotion AI, behavioral adaptations, and the consequences associated with its use in the workplace.</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7"/>
          <p:cNvSpPr txBox="1"/>
          <p:nvPr>
            <p:ph type="title"/>
          </p:nvPr>
        </p:nvSpPr>
        <p:spPr>
          <a:xfrm>
            <a:off x="1941200" y="2076675"/>
            <a:ext cx="6793500" cy="151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Background and related work</a:t>
            </a:r>
            <a:endParaRPr/>
          </a:p>
        </p:txBody>
      </p:sp>
      <p:sp>
        <p:nvSpPr>
          <p:cNvPr id="516" name="Google Shape;516;p37"/>
          <p:cNvSpPr txBox="1"/>
          <p:nvPr>
            <p:ph idx="2" type="title"/>
          </p:nvPr>
        </p:nvSpPr>
        <p:spPr>
          <a:xfrm>
            <a:off x="1941200" y="1224188"/>
            <a:ext cx="5067600" cy="91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02</a:t>
            </a:r>
            <a:endParaRPr/>
          </a:p>
        </p:txBody>
      </p:sp>
      <p:pic>
        <p:nvPicPr>
          <p:cNvPr id="517" name="Google Shape;517;p37"/>
          <p:cNvPicPr preferRelativeResize="0"/>
          <p:nvPr/>
        </p:nvPicPr>
        <p:blipFill>
          <a:blip r:embed="rId3">
            <a:alphaModFix/>
          </a:blip>
          <a:stretch>
            <a:fillRect/>
          </a:stretch>
        </p:blipFill>
        <p:spPr>
          <a:xfrm>
            <a:off x="2040050" y="3797582"/>
            <a:ext cx="1159200" cy="10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38"/>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Workplace Surveillance of Workers’ Interiority</a:t>
            </a:r>
            <a:endParaRPr sz="2600"/>
          </a:p>
        </p:txBody>
      </p:sp>
      <p:sp>
        <p:nvSpPr>
          <p:cNvPr id="523" name="Google Shape;523;p38"/>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Employers have surveilled employee mindsets since the 1920s using various methods.</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Surveillance evolved to include lie detectors in the 1970s and electronic monitoring in the 1980s.</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Emotion AI now seeks to track workplace emotions, often missing their complexity.</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This study examines worker perceptions of emotion AI.</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39"/>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Emotion AI in the Workplace</a:t>
            </a:r>
            <a:endParaRPr sz="2600"/>
          </a:p>
        </p:txBody>
      </p:sp>
      <p:sp>
        <p:nvSpPr>
          <p:cNvPr id="529" name="Google Shape;529;p39"/>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Workplace monitoring aims to shape employees' behavior and activities through emotion AI-enabled technologies. </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Workers' emotions and affects influence organizational outcomes, such as sales and productivity. </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Emotion AI in the workplace is adopted for various purposes, including safety and compliance, employee wellness, and behavior analysis.</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40"/>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Emotion AI in the Workplace</a:t>
            </a:r>
            <a:endParaRPr sz="2600"/>
          </a:p>
        </p:txBody>
      </p:sp>
      <p:sp>
        <p:nvSpPr>
          <p:cNvPr id="535" name="Google Shape;535;p40"/>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HCI scholars have developed emotion AI applications for the workplace, such as promoting happiness and productivity. </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Emotion AI generates data about workers' emotions, which can be used to inform organizational strategy and manage employees. </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Little is known about how the collection and sharing of workers' emotional information may impact their behavior.</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41"/>
          <p:cNvSpPr txBox="1"/>
          <p:nvPr>
            <p:ph type="title"/>
          </p:nvPr>
        </p:nvSpPr>
        <p:spPr>
          <a:xfrm>
            <a:off x="334950" y="445025"/>
            <a:ext cx="8474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Adverse Consequences of Emotion AI</a:t>
            </a:r>
            <a:endParaRPr sz="2600"/>
          </a:p>
        </p:txBody>
      </p:sp>
      <p:sp>
        <p:nvSpPr>
          <p:cNvPr id="541" name="Google Shape;541;p41"/>
          <p:cNvSpPr txBox="1"/>
          <p:nvPr>
            <p:ph idx="4294967295" type="subTitle"/>
          </p:nvPr>
        </p:nvSpPr>
        <p:spPr>
          <a:xfrm>
            <a:off x="720000" y="1017725"/>
            <a:ext cx="8345400" cy="3866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en" sz="2000"/>
              <a:t>Emotion AI's organizational benefits are clear, but its worker impact and privacy issues are less understood.</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Worker discomfort and privacy concerns are common negative reactions to emotion AI.</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Ethical emotion AI use requires consent, transparency, and fairness, avoiding increased power imbalances.</a:t>
            </a:r>
            <a:endParaRPr sz="2000"/>
          </a:p>
          <a:p>
            <a:pPr indent="0" lvl="0" marL="457200" rtl="0" algn="l">
              <a:spcBef>
                <a:spcPts val="0"/>
              </a:spcBef>
              <a:spcAft>
                <a:spcPts val="0"/>
              </a:spcAft>
              <a:buNone/>
            </a:pPr>
            <a:r>
              <a:t/>
            </a:r>
            <a:endParaRPr sz="2000"/>
          </a:p>
          <a:p>
            <a:pPr indent="-355600" lvl="0" marL="457200" rtl="0" algn="l">
              <a:spcBef>
                <a:spcPts val="0"/>
              </a:spcBef>
              <a:spcAft>
                <a:spcPts val="0"/>
              </a:spcAft>
              <a:buSzPts val="2000"/>
              <a:buChar char="●"/>
            </a:pPr>
            <a:r>
              <a:rPr lang="en" sz="2000"/>
              <a:t>Current lax regulation of workplace emotion AI threatens worker autonomy and privacy.</a:t>
            </a:r>
            <a:endParaRPr sz="2000"/>
          </a:p>
        </p:txBody>
      </p:sp>
    </p:spTree>
  </p:cSld>
  <p:clrMapOvr>
    <a:masterClrMapping/>
  </p:clrMapOvr>
</p:sld>
</file>

<file path=ppt/theme/theme1.xml><?xml version="1.0" encoding="utf-8"?>
<a:theme xmlns:a="http://schemas.openxmlformats.org/drawingml/2006/main" xmlns:r="http://schemas.openxmlformats.org/officeDocument/2006/relationships" name="Project Review Process by Slidesgo">
  <a:themeElements>
    <a:clrScheme name="Simple Light">
      <a:dk1>
        <a:srgbClr val="191919"/>
      </a:dk1>
      <a:lt1>
        <a:srgbClr val="F0EFEF"/>
      </a:lt1>
      <a:dk2>
        <a:srgbClr val="FFFFFF"/>
      </a:dk2>
      <a:lt2>
        <a:srgbClr val="4619BB"/>
      </a:lt2>
      <a:accent1>
        <a:srgbClr val="20124D"/>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