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58" r:id="rId4"/>
    <p:sldId id="270" r:id="rId5"/>
    <p:sldId id="268" r:id="rId6"/>
    <p:sldId id="269" r:id="rId7"/>
    <p:sldId id="272" r:id="rId8"/>
    <p:sldId id="275" r:id="rId9"/>
    <p:sldId id="274" r:id="rId10"/>
    <p:sldId id="276" r:id="rId11"/>
    <p:sldId id="278" r:id="rId12"/>
    <p:sldId id="277" r:id="rId13"/>
    <p:sldId id="279" r:id="rId14"/>
    <p:sldId id="280" r:id="rId15"/>
    <p:sldId id="266" r:id="rId16"/>
  </p:sldIdLst>
  <p:sldSz cx="18288000" cy="10287000"/>
  <p:notesSz cx="6858000" cy="9144000"/>
  <p:embeddedFontLst>
    <p:embeddedFont>
      <p:font typeface="Aptos" panose="020B0004020202020204" pitchFamily="34" charset="0"/>
      <p:regular r:id="rId18"/>
      <p:bold r:id="rId19"/>
      <p:italic r:id="rId20"/>
      <p:boldItalic r:id="rId21"/>
    </p:embeddedFont>
    <p:embeddedFont>
      <p:font typeface="Calibri" panose="020F0502020204030204" pitchFamily="34" charset="0"/>
      <p:regular r:id="rId22"/>
      <p:bold r:id="rId23"/>
      <p:italic r:id="rId24"/>
      <p:boldItalic r:id="rId25"/>
    </p:embeddedFont>
    <p:embeddedFont>
      <p:font typeface="DM Sans" pitchFamily="2" charset="0"/>
      <p:regular r:id="rId26"/>
      <p:bold r:id="rId27"/>
      <p:italic r:id="rId28"/>
      <p:boldItalic r:id="rId29"/>
    </p:embeddedFont>
    <p:embeddedFont>
      <p:font typeface="DM Sans Bold" charset="0"/>
      <p:regular r:id="rId30"/>
    </p:embeddedFont>
    <p:embeddedFont>
      <p:font typeface="Repo Bold" panose="02020500000000000000" charset="0"/>
      <p:regular r:id="rId31"/>
    </p:embeddedFont>
    <p:embeddedFont>
      <p:font typeface="Repo Bold Bold" panose="02020500000000000000"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30C9F4-9D09-4114-9E71-C8CD83178060}" v="44" dt="2023-12-31T15:39:22.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1" autoAdjust="0"/>
    <p:restoredTop sz="87725" autoAdjust="0"/>
  </p:normalViewPr>
  <p:slideViewPr>
    <p:cSldViewPr>
      <p:cViewPr varScale="1">
        <p:scale>
          <a:sx n="73" d="100"/>
          <a:sy n="73" d="100"/>
        </p:scale>
        <p:origin x="87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A5E9D3-8B6D-4C91-A0F1-6034EE0700C7}" type="datetimeFigureOut">
              <a:rPr lang="zh-TW" altLang="en-US" smtClean="0"/>
              <a:t>2023/12/31</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373D76-C8C7-496F-A2F7-F75F73EEDC21}" type="slidenum">
              <a:rPr lang="zh-TW" altLang="en-US" smtClean="0"/>
              <a:t>‹#›</a:t>
            </a:fld>
            <a:endParaRPr lang="zh-TW" altLang="en-US"/>
          </a:p>
        </p:txBody>
      </p:sp>
    </p:spTree>
    <p:extLst>
      <p:ext uri="{BB962C8B-B14F-4D97-AF65-F5344CB8AC3E}">
        <p14:creationId xmlns:p14="http://schemas.microsoft.com/office/powerpoint/2010/main" val="2876389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en-US" altLang="zh-TW" b="0" i="0" dirty="0">
                <a:solidFill>
                  <a:srgbClr val="374151"/>
                </a:solidFill>
                <a:effectLst/>
                <a:latin typeface="Söhne"/>
              </a:rPr>
              <a:t>1. 6G</a:t>
            </a:r>
            <a:r>
              <a:rPr lang="zh-TW" altLang="en-US" b="0" i="0" dirty="0">
                <a:solidFill>
                  <a:srgbClr val="374151"/>
                </a:solidFill>
                <a:effectLst/>
                <a:latin typeface="Söhne"/>
              </a:rPr>
              <a:t>網絡將大量依賴於人工智慧自動化，使得用戶信任至關重要 在</a:t>
            </a:r>
            <a:r>
              <a:rPr lang="en-US" altLang="zh-TW" b="0" i="0" dirty="0">
                <a:solidFill>
                  <a:srgbClr val="374151"/>
                </a:solidFill>
                <a:effectLst/>
                <a:latin typeface="Söhne"/>
              </a:rPr>
              <a:t>6G</a:t>
            </a:r>
            <a:r>
              <a:rPr lang="zh-TW" altLang="en-US" b="0" i="0" dirty="0">
                <a:solidFill>
                  <a:srgbClr val="374151"/>
                </a:solidFill>
                <a:effectLst/>
                <a:latin typeface="Söhne"/>
              </a:rPr>
              <a:t>網絡中廣泛使用人工智慧和自動系統，需要建立用戶與技術之間的強大信任。</a:t>
            </a:r>
          </a:p>
          <a:p>
            <a:pPr algn="l"/>
            <a:r>
              <a:rPr lang="en-US" altLang="zh-TW" b="0" i="0" dirty="0">
                <a:solidFill>
                  <a:srgbClr val="374151"/>
                </a:solidFill>
                <a:effectLst/>
                <a:latin typeface="Söhne"/>
              </a:rPr>
              <a:t>2. </a:t>
            </a:r>
            <a:r>
              <a:rPr lang="zh-TW" altLang="en-US" b="0" i="0" dirty="0">
                <a:solidFill>
                  <a:srgbClr val="374151"/>
                </a:solidFill>
                <a:effectLst/>
                <a:latin typeface="Söhne"/>
              </a:rPr>
              <a:t>安全關鍵應用需要高度信任，同時競爭的用戶也存在不信任的風險 雖然像遠程手術和車輛控制這樣的關鍵應用需要高度用戶信心，但消費者間的競爭需求可能會侵蝕信任，並對人工智慧決策的公正性產生擔憂。</a:t>
            </a:r>
          </a:p>
          <a:p>
            <a:pPr algn="l"/>
            <a:r>
              <a:rPr lang="en-US" altLang="zh-TW" b="0" i="0" dirty="0">
                <a:solidFill>
                  <a:srgbClr val="374151"/>
                </a:solidFill>
                <a:effectLst/>
                <a:latin typeface="Söhne"/>
              </a:rPr>
              <a:t>3. </a:t>
            </a:r>
            <a:r>
              <a:rPr lang="zh-TW" altLang="en-US" b="0" i="0" dirty="0">
                <a:solidFill>
                  <a:srgbClr val="374151"/>
                </a:solidFill>
                <a:effectLst/>
                <a:latin typeface="Söhne"/>
              </a:rPr>
              <a:t>法律要求透明和可解釋的人工智慧（</a:t>
            </a:r>
            <a:r>
              <a:rPr lang="en-US" altLang="zh-TW" b="0" i="0" dirty="0">
                <a:solidFill>
                  <a:srgbClr val="374151"/>
                </a:solidFill>
                <a:effectLst/>
                <a:latin typeface="Söhne"/>
              </a:rPr>
              <a:t>XAI</a:t>
            </a:r>
            <a:r>
              <a:rPr lang="zh-TW" altLang="en-US" b="0" i="0" dirty="0">
                <a:solidFill>
                  <a:srgbClr val="374151"/>
                </a:solidFill>
                <a:effectLst/>
                <a:latin typeface="Söhne"/>
              </a:rPr>
              <a:t>）來建立信任 新興的規範正在使可解釋人工智慧成為建立用戶信任的必要條件，通過闡明演算法如何進行解釋和決策。</a:t>
            </a:r>
          </a:p>
          <a:p>
            <a:pPr algn="l"/>
            <a:r>
              <a:rPr lang="en-US" altLang="zh-TW" b="0" i="0" dirty="0">
                <a:solidFill>
                  <a:srgbClr val="374151"/>
                </a:solidFill>
                <a:effectLst/>
                <a:latin typeface="Söhne"/>
              </a:rPr>
              <a:t>4. </a:t>
            </a:r>
            <a:r>
              <a:rPr lang="zh-TW" altLang="en-US" b="0" i="0" dirty="0">
                <a:solidFill>
                  <a:srgbClr val="374151"/>
                </a:solidFill>
                <a:effectLst/>
                <a:latin typeface="Söhne"/>
              </a:rPr>
              <a:t>但在量化和優化用戶信任方面的研究有限 然而，目前在開發堅固的指標以量化用戶信任並優化網絡解決方案以增強信任方面的研究仍然有限。</a:t>
            </a:r>
          </a:p>
          <a:p>
            <a:pPr algn="l"/>
            <a:r>
              <a:rPr lang="en-US" altLang="zh-TW" b="0" i="0" dirty="0">
                <a:solidFill>
                  <a:srgbClr val="374151"/>
                </a:solidFill>
                <a:effectLst/>
                <a:latin typeface="Söhne"/>
              </a:rPr>
              <a:t>5. </a:t>
            </a:r>
            <a:r>
              <a:rPr lang="zh-TW" altLang="en-US" b="0" i="0" dirty="0">
                <a:solidFill>
                  <a:srgbClr val="374151"/>
                </a:solidFill>
                <a:effectLst/>
                <a:latin typeface="Söhne"/>
              </a:rPr>
              <a:t>提出平衡情感情緒和</a:t>
            </a:r>
            <a:r>
              <a:rPr lang="en-US" altLang="zh-TW" b="0" i="0" dirty="0">
                <a:solidFill>
                  <a:srgbClr val="374151"/>
                </a:solidFill>
                <a:effectLst/>
                <a:latin typeface="Söhne"/>
              </a:rPr>
              <a:t>XAI</a:t>
            </a:r>
            <a:r>
              <a:rPr lang="zh-TW" altLang="en-US" b="0" i="0" dirty="0">
                <a:solidFill>
                  <a:srgbClr val="374151"/>
                </a:solidFill>
                <a:effectLst/>
                <a:latin typeface="Söhne"/>
              </a:rPr>
              <a:t>解釋性的信任質量指標 我們提出了一個信任質量指標，平衡個別用戶情感與關於人工智慧邏輯解釋的透明度，以全面評估和改善信任。</a:t>
            </a:r>
          </a:p>
          <a:p>
            <a:endParaRPr lang="zh-TW" altLang="en-US" dirty="0"/>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3</a:t>
            </a:fld>
            <a:endParaRPr lang="zh-TW" altLang="en-US"/>
          </a:p>
        </p:txBody>
      </p:sp>
    </p:spTree>
    <p:extLst>
      <p:ext uri="{BB962C8B-B14F-4D97-AF65-F5344CB8AC3E}">
        <p14:creationId xmlns:p14="http://schemas.microsoft.com/office/powerpoint/2010/main" val="2752657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lgn="l">
              <a:buNone/>
            </a:pPr>
            <a:r>
              <a:rPr lang="en-US" altLang="zh-TW" b="0" i="0" dirty="0">
                <a:effectLst/>
                <a:latin typeface="-apple-system"/>
              </a:rPr>
              <a:t>B. </a:t>
            </a:r>
            <a:r>
              <a:rPr lang="zh-TW" altLang="en-US" b="0" i="0" dirty="0">
                <a:effectLst/>
                <a:latin typeface="-apple-system"/>
              </a:rPr>
              <a:t>頻譜圖信任概況 </a:t>
            </a:r>
            <a:endParaRPr lang="en-US" altLang="zh-TW" b="0" i="0" dirty="0">
              <a:effectLst/>
              <a:latin typeface="-apple-system"/>
            </a:endParaRPr>
          </a:p>
          <a:p>
            <a:pPr marL="0" indent="0" algn="l">
              <a:buNone/>
            </a:pPr>
            <a:r>
              <a:rPr lang="zh-TW" altLang="en-US" b="0" i="0" dirty="0">
                <a:effectLst/>
                <a:latin typeface="-apple-system"/>
              </a:rPr>
              <a:t>在頻譜圖信任概況部分，展示了物理信任在穩定性能和尖峰之間的極化動態。這是因為一個糟糕的解釋會立即導致物理不信任的尖峰，但大部分性能是穩定的，因為神經</a:t>
            </a:r>
            <a:r>
              <a:rPr lang="en-US" altLang="zh-TW" b="0" i="0" dirty="0">
                <a:effectLst/>
                <a:latin typeface="-apple-system"/>
              </a:rPr>
              <a:t>WPF</a:t>
            </a:r>
            <a:r>
              <a:rPr lang="zh-TW" altLang="en-US" b="0" i="0" dirty="0">
                <a:effectLst/>
                <a:latin typeface="-apple-system"/>
              </a:rPr>
              <a:t>的平均性能超過了</a:t>
            </a:r>
            <a:r>
              <a:rPr lang="en-US" altLang="zh-TW" b="0" i="0" dirty="0">
                <a:effectLst/>
                <a:latin typeface="-apple-system"/>
              </a:rPr>
              <a:t>99%</a:t>
            </a:r>
            <a:r>
              <a:rPr lang="zh-TW" altLang="en-US" b="0" i="0" dirty="0">
                <a:effectLst/>
                <a:latin typeface="-apple-system"/>
              </a:rPr>
              <a:t>，</a:t>
            </a:r>
            <a:r>
              <a:rPr lang="en-US" altLang="zh-TW" b="0" i="0" dirty="0">
                <a:effectLst/>
                <a:latin typeface="-apple-system"/>
              </a:rPr>
              <a:t>XAI</a:t>
            </a:r>
            <a:r>
              <a:rPr lang="zh-TW" altLang="en-US" b="0" i="0" dirty="0">
                <a:effectLst/>
                <a:latin typeface="-apple-system"/>
              </a:rPr>
              <a:t>的平均性能超過了</a:t>
            </a:r>
            <a:r>
              <a:rPr lang="en-US" altLang="zh-TW" b="0" i="0" dirty="0">
                <a:effectLst/>
                <a:latin typeface="-apple-system"/>
              </a:rPr>
              <a:t>98%</a:t>
            </a:r>
            <a:r>
              <a:rPr lang="zh-TW" altLang="en-US" b="0" i="0" dirty="0">
                <a:effectLst/>
                <a:latin typeface="-apple-system"/>
              </a:rPr>
              <a:t>。</a:t>
            </a:r>
            <a:endParaRPr lang="en-US" altLang="zh-TW" b="0" i="0" dirty="0">
              <a:effectLst/>
              <a:latin typeface="-apple-system"/>
            </a:endParaRPr>
          </a:p>
          <a:p>
            <a:pPr marL="0" indent="0" algn="l">
              <a:buNone/>
            </a:pPr>
            <a:endParaRPr lang="en-US" altLang="zh-TW" b="0" i="0" dirty="0">
              <a:solidFill>
                <a:srgbClr val="000000"/>
              </a:solidFill>
              <a:effectLst/>
              <a:latin typeface="-apple-system"/>
            </a:endParaRPr>
          </a:p>
          <a:p>
            <a:pPr marL="0" indent="0" algn="l">
              <a:buNone/>
            </a:pPr>
            <a:r>
              <a:rPr lang="en-US" altLang="zh-TW" b="0" i="0" dirty="0">
                <a:effectLst/>
                <a:latin typeface="-apple-system"/>
              </a:rPr>
              <a:t>C. </a:t>
            </a:r>
            <a:r>
              <a:rPr lang="zh-TW" altLang="en-US" b="0" i="0" dirty="0">
                <a:effectLst/>
                <a:latin typeface="-apple-system"/>
              </a:rPr>
              <a:t>結果分析 結果分析部分提供了對實驗結果的解釋和分析。它強調了</a:t>
            </a:r>
            <a:r>
              <a:rPr lang="en-US" altLang="zh-TW" b="0" i="0" dirty="0">
                <a:effectLst/>
                <a:latin typeface="-apple-system"/>
              </a:rPr>
              <a:t>XAI</a:t>
            </a:r>
            <a:r>
              <a:rPr lang="zh-TW" altLang="en-US" b="0" i="0" dirty="0">
                <a:effectLst/>
                <a:latin typeface="-apple-system"/>
              </a:rPr>
              <a:t>界面能夠解釋高達</a:t>
            </a:r>
            <a:r>
              <a:rPr lang="en-US" altLang="zh-TW" b="0" i="0" dirty="0">
                <a:effectLst/>
                <a:latin typeface="-apple-system"/>
              </a:rPr>
              <a:t>98.9%</a:t>
            </a:r>
            <a:r>
              <a:rPr lang="zh-TW" altLang="en-US" b="0" i="0" dirty="0">
                <a:effectLst/>
                <a:latin typeface="-apple-system"/>
              </a:rPr>
              <a:t>的神經網絡決策，但少量解釋可能導致情感信任的長期下降。此外，該部分還提到了用戶反饋和信任動態往往是負面的，並且展示了如何通過增加對話記憶來平滑情感反應並創建更平滑的信任動態。 總的來說，結果部分提供了對研究實驗結果的全面分析，並突出了物理信任和情感信任在無線網絡性能中的重要性。</a:t>
            </a:r>
            <a:endParaRPr lang="zh-TW" altLang="en-US" b="0" i="0" dirty="0">
              <a:solidFill>
                <a:srgbClr val="000000"/>
              </a:solidFill>
              <a:effectLst/>
              <a:latin typeface="Söhne"/>
            </a:endParaRPr>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12</a:t>
            </a:fld>
            <a:endParaRPr lang="zh-TW" altLang="en-US"/>
          </a:p>
        </p:txBody>
      </p:sp>
    </p:spTree>
    <p:extLst>
      <p:ext uri="{BB962C8B-B14F-4D97-AF65-F5344CB8AC3E}">
        <p14:creationId xmlns:p14="http://schemas.microsoft.com/office/powerpoint/2010/main" val="956851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en-US" altLang="zh-TW" b="0" i="0" dirty="0" err="1">
                <a:effectLst/>
                <a:latin typeface="-apple-system"/>
              </a:rPr>
              <a:t>QoT</a:t>
            </a:r>
            <a:r>
              <a:rPr lang="zh-TW" altLang="en-US" b="0" i="0" dirty="0">
                <a:effectLst/>
                <a:latin typeface="-apple-system"/>
              </a:rPr>
              <a:t>作為關鍵績效指標的引入： </a:t>
            </a:r>
            <a:r>
              <a:rPr lang="en-US" altLang="zh-TW" b="0" i="0" dirty="0">
                <a:effectLst/>
                <a:latin typeface="-apple-system"/>
              </a:rPr>
              <a:t>- </a:t>
            </a:r>
            <a:r>
              <a:rPr lang="zh-TW" altLang="en-US" b="0" i="0" dirty="0">
                <a:effectLst/>
                <a:latin typeface="-apple-system"/>
              </a:rPr>
              <a:t>引入</a:t>
            </a:r>
            <a:r>
              <a:rPr lang="en-US" altLang="zh-TW" b="0" i="0" dirty="0" err="1">
                <a:effectLst/>
                <a:latin typeface="-apple-system"/>
              </a:rPr>
              <a:t>QoT</a:t>
            </a:r>
            <a:r>
              <a:rPr lang="zh-TW" altLang="en-US" b="0" i="0" dirty="0">
                <a:effectLst/>
                <a:latin typeface="-apple-system"/>
              </a:rPr>
              <a:t>作為</a:t>
            </a:r>
            <a:r>
              <a:rPr lang="en-US" altLang="zh-TW" b="0" i="0" dirty="0">
                <a:effectLst/>
                <a:latin typeface="-apple-system"/>
              </a:rPr>
              <a:t>6G</a:t>
            </a:r>
            <a:r>
              <a:rPr lang="zh-TW" altLang="en-US" b="0" i="0" dirty="0">
                <a:effectLst/>
                <a:latin typeface="-apple-system"/>
              </a:rPr>
              <a:t>網路中關鍵的績效指標，強調其在評估</a:t>
            </a:r>
            <a:r>
              <a:rPr lang="en-US" altLang="zh-TW" b="0" i="0" dirty="0">
                <a:effectLst/>
                <a:latin typeface="-apple-system"/>
              </a:rPr>
              <a:t>AI-enabled</a:t>
            </a:r>
            <a:r>
              <a:rPr lang="zh-TW" altLang="en-US" b="0" i="0" dirty="0">
                <a:effectLst/>
                <a:latin typeface="-apple-system"/>
              </a:rPr>
              <a:t>無線網路信任方面的重要性。 </a:t>
            </a:r>
            <a:endParaRPr lang="en-US" altLang="zh-TW" b="0" i="0" dirty="0">
              <a:effectLst/>
              <a:latin typeface="-apple-system"/>
            </a:endParaRPr>
          </a:p>
          <a:p>
            <a:pPr marL="228600" indent="-228600">
              <a:buAutoNum type="arabicPeriod"/>
            </a:pPr>
            <a:r>
              <a:rPr lang="zh-TW" altLang="en-US" b="0" i="0" dirty="0">
                <a:effectLst/>
                <a:latin typeface="-apple-system"/>
              </a:rPr>
              <a:t>情感和物理理解的整合： </a:t>
            </a:r>
            <a:r>
              <a:rPr lang="en-US" altLang="zh-TW" b="0" i="0" dirty="0">
                <a:effectLst/>
                <a:latin typeface="-apple-system"/>
              </a:rPr>
              <a:t>- </a:t>
            </a:r>
            <a:r>
              <a:rPr lang="zh-TW" altLang="en-US" b="0" i="0" dirty="0">
                <a:effectLst/>
                <a:latin typeface="-apple-system"/>
              </a:rPr>
              <a:t>強調整合情感情緒和對</a:t>
            </a:r>
            <a:r>
              <a:rPr lang="en-US" altLang="zh-TW" b="0" i="0" dirty="0">
                <a:effectLst/>
                <a:latin typeface="-apple-system"/>
              </a:rPr>
              <a:t>AI</a:t>
            </a:r>
            <a:r>
              <a:rPr lang="zh-TW" altLang="en-US" b="0" i="0" dirty="0">
                <a:effectLst/>
                <a:latin typeface="-apple-system"/>
              </a:rPr>
              <a:t>決策的物理理解對於消費者對無線網路的信任至關重要，表明需要平衡這兩個方面以有效管理信任。 </a:t>
            </a:r>
            <a:endParaRPr lang="en-US" altLang="zh-TW" b="0" i="0" dirty="0">
              <a:effectLst/>
              <a:latin typeface="-apple-system"/>
            </a:endParaRPr>
          </a:p>
          <a:p>
            <a:pPr marL="228600" indent="-228600">
              <a:buAutoNum type="arabicPeriod"/>
            </a:pPr>
            <a:r>
              <a:rPr lang="en-US" altLang="zh-TW" b="0" i="0" dirty="0">
                <a:effectLst/>
                <a:latin typeface="-apple-system"/>
              </a:rPr>
              <a:t>XAI</a:t>
            </a:r>
            <a:r>
              <a:rPr lang="zh-TW" altLang="en-US" b="0" i="0" dirty="0">
                <a:effectLst/>
                <a:latin typeface="-apple-system"/>
              </a:rPr>
              <a:t>的影響和持續測試： </a:t>
            </a:r>
            <a:r>
              <a:rPr lang="en-US" altLang="zh-TW" b="0" i="0" dirty="0">
                <a:effectLst/>
                <a:latin typeface="-apple-system"/>
              </a:rPr>
              <a:t>- </a:t>
            </a:r>
            <a:r>
              <a:rPr lang="zh-TW" altLang="en-US" b="0" i="0" dirty="0">
                <a:effectLst/>
                <a:latin typeface="-apple-system"/>
              </a:rPr>
              <a:t>討論了</a:t>
            </a:r>
            <a:r>
              <a:rPr lang="en-US" altLang="zh-TW" b="0" i="0" dirty="0" err="1">
                <a:effectLst/>
                <a:latin typeface="-apple-system"/>
              </a:rPr>
              <a:t>eXplainable</a:t>
            </a:r>
            <a:r>
              <a:rPr lang="en-US" altLang="zh-TW" b="0" i="0" dirty="0">
                <a:effectLst/>
                <a:latin typeface="-apple-system"/>
              </a:rPr>
              <a:t> AI</a:t>
            </a:r>
            <a:r>
              <a:rPr lang="zh-TW" altLang="en-US" b="0" i="0" dirty="0">
                <a:effectLst/>
                <a:latin typeface="-apple-system"/>
              </a:rPr>
              <a:t>（</a:t>
            </a:r>
            <a:r>
              <a:rPr lang="en-US" altLang="zh-TW" b="0" i="0" dirty="0">
                <a:effectLst/>
                <a:latin typeface="-apple-system"/>
              </a:rPr>
              <a:t>XAI</a:t>
            </a:r>
            <a:r>
              <a:rPr lang="zh-TW" altLang="en-US" b="0" i="0" dirty="0">
                <a:effectLst/>
                <a:latin typeface="-apple-system"/>
              </a:rPr>
              <a:t>）對</a:t>
            </a:r>
            <a:r>
              <a:rPr lang="en-US" altLang="zh-TW" b="0" i="0" dirty="0" err="1">
                <a:effectLst/>
                <a:latin typeface="-apple-system"/>
              </a:rPr>
              <a:t>QoT</a:t>
            </a:r>
            <a:r>
              <a:rPr lang="zh-TW" altLang="en-US" b="0" i="0" dirty="0">
                <a:effectLst/>
                <a:latin typeface="-apple-system"/>
              </a:rPr>
              <a:t>的影響，強調解釋中的錯誤對信任水平的潛在影響。此外，強調了對情感信任的個人基準的持續測試的必要性，以及利用社交媒體分析來收集消費者情感數據的重要性，這對於理解和管理信任動態至關重要。</a:t>
            </a:r>
            <a:endParaRPr lang="zh-TW" altLang="en-US" dirty="0"/>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13</a:t>
            </a:fld>
            <a:endParaRPr lang="zh-TW" altLang="en-US"/>
          </a:p>
        </p:txBody>
      </p:sp>
    </p:spTree>
    <p:extLst>
      <p:ext uri="{BB962C8B-B14F-4D97-AF65-F5344CB8AC3E}">
        <p14:creationId xmlns:p14="http://schemas.microsoft.com/office/powerpoint/2010/main" val="3562837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Font typeface="+mj-lt"/>
              <a:buAutoNum type="arabicPeriod"/>
            </a:pPr>
            <a:r>
              <a:rPr lang="zh-TW" altLang="en-US" b="0" i="0" dirty="0">
                <a:effectLst/>
                <a:latin typeface="-apple-system"/>
              </a:rPr>
              <a:t>建議進一步探索情感信任動態的潛在未來工作。 </a:t>
            </a:r>
            <a:endParaRPr lang="en-US" altLang="zh-TW" b="0" i="0" dirty="0">
              <a:effectLst/>
              <a:latin typeface="-apple-system"/>
            </a:endParaRPr>
          </a:p>
          <a:p>
            <a:pPr marL="228600" indent="-228600">
              <a:buFont typeface="+mj-lt"/>
              <a:buAutoNum type="arabicPeriod"/>
            </a:pPr>
            <a:r>
              <a:rPr lang="zh-TW" altLang="en-US" b="0" i="0" dirty="0">
                <a:effectLst/>
                <a:latin typeface="-apple-system"/>
              </a:rPr>
              <a:t>指出需要完善</a:t>
            </a:r>
            <a:r>
              <a:rPr lang="en-US" altLang="zh-TW" b="0" i="0" dirty="0" err="1">
                <a:effectLst/>
                <a:latin typeface="-apple-system"/>
              </a:rPr>
              <a:t>QoT</a:t>
            </a:r>
            <a:r>
              <a:rPr lang="zh-TW" altLang="en-US" b="0" i="0" dirty="0">
                <a:effectLst/>
                <a:latin typeface="-apple-system"/>
              </a:rPr>
              <a:t>框架以提高其效力。</a:t>
            </a:r>
            <a:endParaRPr lang="en-US" altLang="zh-TW" b="0" i="0" dirty="0">
              <a:effectLst/>
              <a:latin typeface="-apple-system"/>
            </a:endParaRPr>
          </a:p>
          <a:p>
            <a:pPr marL="228600" indent="-228600">
              <a:buFont typeface="+mj-lt"/>
              <a:buAutoNum type="arabicPeriod"/>
            </a:pPr>
            <a:r>
              <a:rPr lang="zh-TW" altLang="en-US" b="0" i="0" dirty="0">
                <a:effectLst/>
                <a:latin typeface="-apple-system"/>
              </a:rPr>
              <a:t>提出將情感情緒整合到</a:t>
            </a:r>
            <a:r>
              <a:rPr lang="en-US" altLang="zh-TW" b="0" i="0" dirty="0">
                <a:effectLst/>
                <a:latin typeface="-apple-system"/>
              </a:rPr>
              <a:t>AI-enabled</a:t>
            </a:r>
            <a:r>
              <a:rPr lang="zh-TW" altLang="en-US" b="0" i="0" dirty="0">
                <a:effectLst/>
                <a:latin typeface="-apple-system"/>
              </a:rPr>
              <a:t>無線網路中作為未來研究和發展的潛在領域。</a:t>
            </a:r>
            <a:endParaRPr lang="zh-TW" altLang="en-US" dirty="0"/>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14</a:t>
            </a:fld>
            <a:endParaRPr lang="zh-TW" altLang="en-US"/>
          </a:p>
        </p:txBody>
      </p:sp>
    </p:spTree>
    <p:extLst>
      <p:ext uri="{BB962C8B-B14F-4D97-AF65-F5344CB8AC3E}">
        <p14:creationId xmlns:p14="http://schemas.microsoft.com/office/powerpoint/2010/main" val="267896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indent="-171450" algn="l">
              <a:buFont typeface="Arial" panose="020B0604020202020204" pitchFamily="34" charset="0"/>
              <a:buChar char="•"/>
            </a:pPr>
            <a:r>
              <a:rPr lang="zh-TW" altLang="en-US" b="0" i="0" dirty="0">
                <a:solidFill>
                  <a:srgbClr val="000000"/>
                </a:solidFill>
                <a:effectLst/>
                <a:latin typeface="Söhne"/>
              </a:rPr>
              <a:t>人工智慧決策中的信任質量是一個包含情感和物理兩個維度的多面向概念。 </a:t>
            </a:r>
            <a:endParaRPr lang="en-US" altLang="zh-TW" b="0" i="0" dirty="0">
              <a:solidFill>
                <a:srgbClr val="000000"/>
              </a:solidFill>
              <a:effectLst/>
              <a:latin typeface="Söhne"/>
            </a:endParaRPr>
          </a:p>
          <a:p>
            <a:pPr marL="171450" indent="-171450" algn="l">
              <a:buFont typeface="Arial" panose="020B0604020202020204" pitchFamily="34" charset="0"/>
              <a:buChar char="•"/>
            </a:pPr>
            <a:r>
              <a:rPr lang="zh-TW" altLang="en-US" b="0" i="0" dirty="0">
                <a:solidFill>
                  <a:srgbClr val="000000"/>
                </a:solidFill>
                <a:effectLst/>
                <a:latin typeface="Söhne"/>
              </a:rPr>
              <a:t>網絡性能直接影響對人工智慧的物理信任，這表明更好的網絡性能可能導致對人工智慧系統的更高信任。 </a:t>
            </a:r>
            <a:endParaRPr lang="en-US" altLang="zh-TW" b="0" i="0" dirty="0">
              <a:solidFill>
                <a:srgbClr val="000000"/>
              </a:solidFill>
              <a:effectLst/>
              <a:latin typeface="Söhne"/>
            </a:endParaRPr>
          </a:p>
          <a:p>
            <a:pPr marL="171450" indent="-171450" algn="l">
              <a:buFont typeface="Arial" panose="020B0604020202020204" pitchFamily="34" charset="0"/>
              <a:buChar char="•"/>
            </a:pPr>
            <a:r>
              <a:rPr lang="zh-TW" altLang="en-US" b="0" i="0" dirty="0">
                <a:solidFill>
                  <a:srgbClr val="000000"/>
                </a:solidFill>
                <a:effectLst/>
                <a:latin typeface="Söhne"/>
              </a:rPr>
              <a:t>消費者體驗，包括服務質量和體驗質量以及歷史記憶，影響對人工智慧的情感信任。 </a:t>
            </a:r>
            <a:endParaRPr lang="en-US" altLang="zh-TW" b="0" i="0" dirty="0">
              <a:solidFill>
                <a:srgbClr val="000000"/>
              </a:solidFill>
              <a:effectLst/>
              <a:latin typeface="Söhne"/>
            </a:endParaRPr>
          </a:p>
          <a:p>
            <a:pPr marL="171450" indent="-171450" algn="l">
              <a:buFont typeface="Arial" panose="020B0604020202020204" pitchFamily="34" charset="0"/>
              <a:buChar char="•"/>
            </a:pPr>
            <a:r>
              <a:rPr lang="zh-TW" altLang="en-US" b="0" i="0" dirty="0">
                <a:solidFill>
                  <a:srgbClr val="000000"/>
                </a:solidFill>
                <a:effectLst/>
                <a:latin typeface="Söhne"/>
              </a:rPr>
              <a:t>該圖表暗示，實現人工智慧模型中高質量的信任需要情感和物理兩方面的信任，這意味著技術性能和用戶感知都是人工智慧系統被採納和可信度的關鍵因素。</a:t>
            </a:r>
          </a:p>
          <a:p>
            <a:br>
              <a:rPr lang="zh-TW" altLang="en-US" b="0" i="0" dirty="0">
                <a:solidFill>
                  <a:srgbClr val="000000"/>
                </a:solidFill>
                <a:effectLst/>
                <a:latin typeface="Söhne"/>
              </a:rPr>
            </a:br>
            <a:endParaRPr lang="zh-TW" altLang="en-US" dirty="0"/>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4</a:t>
            </a:fld>
            <a:endParaRPr lang="zh-TW" altLang="en-US"/>
          </a:p>
        </p:txBody>
      </p:sp>
    </p:spTree>
    <p:extLst>
      <p:ext uri="{BB962C8B-B14F-4D97-AF65-F5344CB8AC3E}">
        <p14:creationId xmlns:p14="http://schemas.microsoft.com/office/powerpoint/2010/main" val="4111567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lgn="l">
              <a:buFont typeface="+mj-lt"/>
              <a:buAutoNum type="arabicPeriod"/>
            </a:pPr>
            <a:r>
              <a:rPr lang="zh-TW" altLang="en-US" b="0" i="0" dirty="0">
                <a:solidFill>
                  <a:srgbClr val="374151"/>
                </a:solidFill>
                <a:effectLst/>
                <a:latin typeface="Söhne"/>
              </a:rPr>
              <a:t>開發信任質量（</a:t>
            </a:r>
            <a:r>
              <a:rPr lang="en-US" altLang="zh-TW" b="0" i="0" dirty="0" err="1">
                <a:solidFill>
                  <a:srgbClr val="374151"/>
                </a:solidFill>
                <a:effectLst/>
                <a:latin typeface="Söhne"/>
              </a:rPr>
              <a:t>QoT</a:t>
            </a:r>
            <a:r>
              <a:rPr lang="zh-TW" altLang="en-US" b="0" i="0" dirty="0">
                <a:solidFill>
                  <a:srgbClr val="374151"/>
                </a:solidFill>
                <a:effectLst/>
                <a:latin typeface="Söhne"/>
              </a:rPr>
              <a:t>）關鍵績效指標：在</a:t>
            </a:r>
            <a:r>
              <a:rPr lang="en-US" altLang="zh-TW" b="0" i="0" dirty="0">
                <a:solidFill>
                  <a:srgbClr val="374151"/>
                </a:solidFill>
                <a:effectLst/>
                <a:latin typeface="Söhne"/>
              </a:rPr>
              <a:t>6G</a:t>
            </a:r>
            <a:r>
              <a:rPr lang="zh-TW" altLang="en-US" b="0" i="0" dirty="0">
                <a:solidFill>
                  <a:srgbClr val="374151"/>
                </a:solidFill>
                <a:effectLst/>
                <a:latin typeface="Söhne"/>
              </a:rPr>
              <a:t>網絡的背景下，介紹一種新的</a:t>
            </a:r>
            <a:r>
              <a:rPr lang="en-US" altLang="zh-TW" b="0" i="0" dirty="0">
                <a:solidFill>
                  <a:srgbClr val="374151"/>
                </a:solidFill>
                <a:effectLst/>
                <a:latin typeface="Söhne"/>
              </a:rPr>
              <a:t>KPI</a:t>
            </a:r>
            <a:r>
              <a:rPr lang="zh-TW" altLang="en-US" b="0" i="0" dirty="0">
                <a:solidFill>
                  <a:srgbClr val="374151"/>
                </a:solidFill>
                <a:effectLst/>
                <a:latin typeface="Söhne"/>
              </a:rPr>
              <a:t>，該指標整合了人工智慧驅動無線服務中的情感與物理信任方面。</a:t>
            </a:r>
          </a:p>
          <a:p>
            <a:pPr marL="228600" indent="-228600" algn="l">
              <a:buFont typeface="+mj-lt"/>
              <a:buAutoNum type="arabicPeriod"/>
            </a:pPr>
            <a:r>
              <a:rPr lang="zh-TW" altLang="en-US" b="0" i="0" dirty="0">
                <a:solidFill>
                  <a:srgbClr val="374151"/>
                </a:solidFill>
                <a:effectLst/>
                <a:latin typeface="Söhne"/>
              </a:rPr>
              <a:t>平衡個人感知與人工智慧決策質量：旨在</a:t>
            </a:r>
            <a:r>
              <a:rPr lang="en-US" altLang="zh-TW" b="0" i="0" dirty="0" err="1">
                <a:solidFill>
                  <a:srgbClr val="374151"/>
                </a:solidFill>
                <a:effectLst/>
                <a:latin typeface="Söhne"/>
              </a:rPr>
              <a:t>QoT</a:t>
            </a:r>
            <a:r>
              <a:rPr lang="zh-TW" altLang="en-US" b="0" i="0" dirty="0">
                <a:solidFill>
                  <a:srgbClr val="374151"/>
                </a:solidFill>
                <a:effectLst/>
                <a:latin typeface="Söhne"/>
              </a:rPr>
              <a:t>框架內平衡用戶情緒和人工智慧決策解釋的質量。</a:t>
            </a:r>
          </a:p>
          <a:p>
            <a:pPr marL="228600" indent="-228600" algn="l">
              <a:buFont typeface="+mj-lt"/>
              <a:buAutoNum type="arabicPeriod"/>
            </a:pPr>
            <a:r>
              <a:rPr lang="zh-TW" altLang="en-US" b="0" i="0" dirty="0">
                <a:solidFill>
                  <a:srgbClr val="374151"/>
                </a:solidFill>
                <a:effectLst/>
                <a:latin typeface="Söhne"/>
              </a:rPr>
              <a:t>以神經水填充（</a:t>
            </a:r>
            <a:r>
              <a:rPr lang="en-US" altLang="zh-TW" b="0" i="0" dirty="0">
                <a:solidFill>
                  <a:srgbClr val="374151"/>
                </a:solidFill>
                <a:effectLst/>
                <a:latin typeface="Söhne"/>
              </a:rPr>
              <a:t>N-WF</a:t>
            </a:r>
            <a:r>
              <a:rPr lang="zh-TW" altLang="en-US" b="0" i="0" dirty="0">
                <a:solidFill>
                  <a:srgbClr val="374151"/>
                </a:solidFill>
                <a:effectLst/>
                <a:latin typeface="Söhne"/>
              </a:rPr>
              <a:t>）功率分配為例：運用一個特定應用領域來演示所提出的</a:t>
            </a:r>
            <a:r>
              <a:rPr lang="en-US" altLang="zh-TW" b="0" i="0" dirty="0" err="1">
                <a:solidFill>
                  <a:srgbClr val="374151"/>
                </a:solidFill>
                <a:effectLst/>
                <a:latin typeface="Söhne"/>
              </a:rPr>
              <a:t>QoT</a:t>
            </a:r>
            <a:r>
              <a:rPr lang="zh-TW" altLang="en-US" b="0" i="0" dirty="0">
                <a:solidFill>
                  <a:srgbClr val="374151"/>
                </a:solidFill>
                <a:effectLst/>
                <a:latin typeface="Söhne"/>
              </a:rPr>
              <a:t>概念，專注於通道容量如何被人工消費者所感知。</a:t>
            </a:r>
          </a:p>
          <a:p>
            <a:pPr marL="228600" indent="-228600" algn="l">
              <a:buFont typeface="+mj-lt"/>
              <a:buAutoNum type="arabicPeriod"/>
            </a:pPr>
            <a:r>
              <a:rPr lang="zh-TW" altLang="en-US" b="0" i="0" dirty="0">
                <a:solidFill>
                  <a:srgbClr val="374151"/>
                </a:solidFill>
                <a:effectLst/>
                <a:latin typeface="Söhne"/>
              </a:rPr>
              <a:t>實施可解釋人工智慧（</a:t>
            </a:r>
            <a:r>
              <a:rPr lang="en-US" altLang="zh-TW" b="0" i="0" dirty="0">
                <a:solidFill>
                  <a:srgbClr val="374151"/>
                </a:solidFill>
                <a:effectLst/>
                <a:latin typeface="Söhne"/>
              </a:rPr>
              <a:t>XAI</a:t>
            </a:r>
            <a:r>
              <a:rPr lang="zh-TW" altLang="en-US" b="0" i="0" dirty="0">
                <a:solidFill>
                  <a:srgbClr val="374151"/>
                </a:solidFill>
                <a:effectLst/>
                <a:latin typeface="Söhne"/>
              </a:rPr>
              <a:t>）與人工消費者反饋：利用</a:t>
            </a:r>
            <a:r>
              <a:rPr lang="en-US" altLang="zh-TW" b="0" i="0" dirty="0">
                <a:solidFill>
                  <a:srgbClr val="374151"/>
                </a:solidFill>
                <a:effectLst/>
                <a:latin typeface="Söhne"/>
              </a:rPr>
              <a:t>XAI</a:t>
            </a:r>
            <a:r>
              <a:rPr lang="zh-TW" altLang="en-US" b="0" i="0" dirty="0">
                <a:solidFill>
                  <a:srgbClr val="374151"/>
                </a:solidFill>
                <a:effectLst/>
                <a:latin typeface="Söhne"/>
              </a:rPr>
              <a:t>創建物理信任</a:t>
            </a:r>
            <a:r>
              <a:rPr lang="en-US" altLang="zh-TW" b="0" i="0" dirty="0">
                <a:solidFill>
                  <a:srgbClr val="374151"/>
                </a:solidFill>
                <a:effectLst/>
                <a:latin typeface="Söhne"/>
              </a:rPr>
              <a:t>KPI</a:t>
            </a:r>
            <a:r>
              <a:rPr lang="zh-TW" altLang="en-US" b="0" i="0" dirty="0">
                <a:solidFill>
                  <a:srgbClr val="374151"/>
                </a:solidFill>
                <a:effectLst/>
                <a:latin typeface="Söhne"/>
              </a:rPr>
              <a:t>，並通過大型語言模型產生人工消費者反饋，以調節情感信任</a:t>
            </a:r>
            <a:r>
              <a:rPr lang="en-US" altLang="zh-TW" b="0" i="0" dirty="0">
                <a:solidFill>
                  <a:srgbClr val="374151"/>
                </a:solidFill>
                <a:effectLst/>
                <a:latin typeface="Söhne"/>
              </a:rPr>
              <a:t>KPI</a:t>
            </a:r>
            <a:r>
              <a:rPr lang="zh-TW" altLang="en-US" b="0" i="0" dirty="0">
                <a:solidFill>
                  <a:srgbClr val="374151"/>
                </a:solidFill>
                <a:effectLst/>
                <a:latin typeface="Söhne"/>
              </a:rPr>
              <a:t>。</a:t>
            </a:r>
          </a:p>
          <a:p>
            <a:pPr marL="228600" indent="-228600" algn="l">
              <a:buFont typeface="+mj-lt"/>
              <a:buAutoNum type="arabicPeriod"/>
            </a:pPr>
            <a:r>
              <a:rPr lang="zh-TW" altLang="en-US" b="0" i="0" dirty="0">
                <a:solidFill>
                  <a:srgbClr val="374151"/>
                </a:solidFill>
                <a:effectLst/>
                <a:latin typeface="Söhne"/>
              </a:rPr>
              <a:t>分析信任動態與網絡性能之間的關係：研究所提出的</a:t>
            </a:r>
            <a:r>
              <a:rPr lang="en-US" altLang="zh-TW" b="0" i="0" dirty="0" err="1">
                <a:solidFill>
                  <a:srgbClr val="374151"/>
                </a:solidFill>
                <a:effectLst/>
                <a:latin typeface="Söhne"/>
              </a:rPr>
              <a:t>QoT</a:t>
            </a:r>
            <a:r>
              <a:rPr lang="zh-TW" altLang="en-US" b="0" i="0" dirty="0">
                <a:solidFill>
                  <a:srgbClr val="374151"/>
                </a:solidFill>
                <a:effectLst/>
                <a:latin typeface="Söhne"/>
              </a:rPr>
              <a:t>模型如何影響整體無線網絡性能。</a:t>
            </a:r>
          </a:p>
          <a:p>
            <a:endParaRPr lang="zh-TW" altLang="en-US" dirty="0"/>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5</a:t>
            </a:fld>
            <a:endParaRPr lang="zh-TW" altLang="en-US"/>
          </a:p>
        </p:txBody>
      </p:sp>
    </p:spTree>
    <p:extLst>
      <p:ext uri="{BB962C8B-B14F-4D97-AF65-F5344CB8AC3E}">
        <p14:creationId xmlns:p14="http://schemas.microsoft.com/office/powerpoint/2010/main" val="3396061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圖 </a:t>
            </a:r>
            <a:r>
              <a:rPr lang="en-US" altLang="zh-TW" dirty="0"/>
              <a:t>2. </a:t>
            </a:r>
            <a:r>
              <a:rPr lang="zh-TW" altLang="en-US" dirty="0"/>
              <a:t>系統模型。 </a:t>
            </a:r>
            <a:endParaRPr lang="en-US" altLang="zh-TW" dirty="0"/>
          </a:p>
          <a:p>
            <a:pPr marL="228600" indent="-228600">
              <a:buAutoNum type="alphaLcParenBoth"/>
            </a:pPr>
            <a:r>
              <a:rPr lang="zh-TW" altLang="en-US" dirty="0"/>
              <a:t>採⽤ </a:t>
            </a:r>
            <a:r>
              <a:rPr lang="en-US" altLang="zh-TW" dirty="0"/>
              <a:t>Neural-WF </a:t>
            </a:r>
            <a:r>
              <a:rPr lang="zh-TW" altLang="en-US" dirty="0"/>
              <a:t>資源分配的無線網絡，導致競爭消費者之間的吞吐量隨時間變化。</a:t>
            </a:r>
            <a:endParaRPr lang="en-US" altLang="zh-TW" dirty="0"/>
          </a:p>
          <a:p>
            <a:pPr marL="228600" indent="-228600">
              <a:buAutoNum type="alphaLcParenBoth"/>
            </a:pPr>
            <a:r>
              <a:rPr lang="zh-TW" altLang="en-US" dirty="0"/>
              <a:t>情緒化信任</a:t>
            </a:r>
            <a:r>
              <a:rPr lang="en-US" altLang="zh-TW" dirty="0"/>
              <a:t>: </a:t>
            </a:r>
            <a:r>
              <a:rPr lang="zh-TW" altLang="en-US" dirty="0"/>
              <a:t>吞吐量調節法學碩⼠以模仿消費者⾏為</a:t>
            </a:r>
            <a:endParaRPr lang="en-US" altLang="zh-TW" dirty="0"/>
          </a:p>
          <a:p>
            <a:pPr marL="228600" indent="-228600">
              <a:buAutoNum type="alphaLcParenBoth"/>
            </a:pPr>
            <a:r>
              <a:rPr lang="zh-TW" altLang="en-US" dirty="0"/>
              <a:t> 對法學碩⼠消費者回饋進⾏情感分析以創建情感信任。</a:t>
            </a:r>
            <a:endParaRPr lang="en-US" altLang="zh-TW" dirty="0"/>
          </a:p>
          <a:p>
            <a:pPr marL="228600" indent="-228600">
              <a:buAutoNum type="alphaLcParenBoth"/>
            </a:pPr>
            <a:r>
              <a:rPr lang="zh-TW" altLang="en-US" dirty="0"/>
              <a:t>身體的信任：</a:t>
            </a:r>
            <a:r>
              <a:rPr lang="en-US" altLang="zh-TW" dirty="0"/>
              <a:t>Neural-WF </a:t>
            </a:r>
            <a:r>
              <a:rPr lang="zh-TW" altLang="en-US" dirty="0"/>
              <a:t>透過 </a:t>
            </a:r>
            <a:r>
              <a:rPr lang="en-US" altLang="zh-TW" dirty="0"/>
              <a:t>Meijer-G </a:t>
            </a:r>
            <a:r>
              <a:rPr lang="zh-TW" altLang="en-US" dirty="0"/>
              <a:t>映射投影到 </a:t>
            </a:r>
            <a:r>
              <a:rPr lang="en-US" altLang="zh-TW" dirty="0"/>
              <a:t>XAI </a:t>
            </a:r>
            <a:r>
              <a:rPr lang="zh-TW" altLang="en-US" dirty="0"/>
              <a:t>元符號函數空間，</a:t>
            </a:r>
            <a:endParaRPr lang="en-US" altLang="zh-TW" dirty="0"/>
          </a:p>
          <a:p>
            <a:pPr marL="228600" indent="-228600">
              <a:buAutoNum type="alphaLcParenBoth"/>
            </a:pPr>
            <a:r>
              <a:rPr lang="zh-TW" altLang="en-US" dirty="0"/>
              <a:t>產⽣不同程度的物理信任解釋的透明度。</a:t>
            </a:r>
            <a:endParaRPr lang="en-US" altLang="zh-TW" dirty="0"/>
          </a:p>
          <a:p>
            <a:pPr marL="228600" indent="-228600">
              <a:buAutoNum type="alphaLcParenBoth"/>
            </a:pPr>
            <a:r>
              <a:rPr lang="en-US" altLang="zh-TW" dirty="0"/>
              <a:t>(f) </a:t>
            </a:r>
            <a:r>
              <a:rPr lang="zh-TW" altLang="en-US" dirty="0"/>
              <a:t>將情感和⾝體信任結合產⽣ </a:t>
            </a:r>
            <a:r>
              <a:rPr lang="en-US" altLang="zh-TW" dirty="0" err="1"/>
              <a:t>QoT</a:t>
            </a:r>
            <a:r>
              <a:rPr lang="zh-TW" altLang="en-US" dirty="0"/>
              <a:t>。</a:t>
            </a:r>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6</a:t>
            </a:fld>
            <a:endParaRPr lang="zh-TW" altLang="en-US"/>
          </a:p>
        </p:txBody>
      </p:sp>
    </p:spTree>
    <p:extLst>
      <p:ext uri="{BB962C8B-B14F-4D97-AF65-F5344CB8AC3E}">
        <p14:creationId xmlns:p14="http://schemas.microsoft.com/office/powerpoint/2010/main" val="2355613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dirty="0"/>
              <a:t>圖 </a:t>
            </a:r>
            <a:r>
              <a:rPr lang="en-US" altLang="zh-TW" dirty="0"/>
              <a:t>3. </a:t>
            </a:r>
            <a:r>
              <a:rPr lang="zh-TW" altLang="en-US" dirty="0"/>
              <a:t>神經 </a:t>
            </a:r>
            <a:r>
              <a:rPr lang="en-US" altLang="zh-TW" dirty="0"/>
              <a:t>WF </a:t>
            </a:r>
            <a:r>
              <a:rPr lang="zh-TW" altLang="en-US" dirty="0"/>
              <a:t>和物理信任建模流程</a:t>
            </a:r>
            <a:br>
              <a:rPr lang="en-US" altLang="zh-TW" dirty="0"/>
            </a:br>
            <a:r>
              <a:rPr lang="zh-TW" altLang="en-US" b="0" i="0" dirty="0">
                <a:solidFill>
                  <a:srgbClr val="374151"/>
                </a:solidFill>
                <a:effectLst/>
                <a:latin typeface="Söhne"/>
              </a:rPr>
              <a:t>這張圖片中展示的方法是一個利用神經水位演算法（</a:t>
            </a:r>
            <a:r>
              <a:rPr lang="en-US" altLang="zh-TW" b="0" i="0" dirty="0">
                <a:solidFill>
                  <a:srgbClr val="374151"/>
                </a:solidFill>
                <a:effectLst/>
                <a:latin typeface="Söhne"/>
              </a:rPr>
              <a:t>Neural Water-Filling, WF</a:t>
            </a:r>
            <a:r>
              <a:rPr lang="zh-TW" altLang="en-US" b="0" i="0" dirty="0">
                <a:solidFill>
                  <a:srgbClr val="374151"/>
                </a:solidFill>
                <a:effectLst/>
                <a:latin typeface="Söhne"/>
              </a:rPr>
              <a:t>）進行信任模型建構的流程，這個演算法與無線通訊系統中的功率分配相關。以下是流程中各個部分的逐步解釋：</a:t>
            </a:r>
          </a:p>
          <a:p>
            <a:pPr algn="l">
              <a:buFont typeface="+mj-lt"/>
              <a:buAutoNum type="arabicPeriod"/>
            </a:pPr>
            <a:r>
              <a:rPr lang="en-US" altLang="zh-TW" b="1" i="0" dirty="0">
                <a:effectLst/>
                <a:latin typeface="Söhne"/>
              </a:rPr>
              <a:t>Training &amp; Validation Data</a:t>
            </a:r>
            <a:r>
              <a:rPr lang="zh-TW" altLang="en-US" b="1" i="0" dirty="0">
                <a:solidFill>
                  <a:srgbClr val="374151"/>
                </a:solidFill>
                <a:effectLst/>
                <a:latin typeface="Söhne"/>
              </a:rPr>
              <a:t>訓練與驗證資料</a:t>
            </a:r>
            <a:r>
              <a:rPr lang="zh-TW" altLang="en-US" b="0" i="0" dirty="0">
                <a:solidFill>
                  <a:srgbClr val="374151"/>
                </a:solidFill>
                <a:effectLst/>
                <a:latin typeface="Söhne"/>
              </a:rPr>
              <a:t>：系統起始於通道增益，這可能是無線通訊系統中通道條件的測量數據。這些數據被用來訓練和驗證後續的模型。</a:t>
            </a:r>
          </a:p>
          <a:p>
            <a:pPr algn="l">
              <a:buFont typeface="+mj-lt"/>
              <a:buAutoNum type="arabicPeriod"/>
            </a:pPr>
            <a:r>
              <a:rPr lang="en-US" altLang="zh-TW" b="1" i="0" dirty="0">
                <a:effectLst/>
                <a:latin typeface="Söhne"/>
              </a:rPr>
              <a:t>Classic Iterative WF Algorithm</a:t>
            </a:r>
            <a:r>
              <a:rPr lang="zh-TW" altLang="en-US" b="1" i="0" dirty="0">
                <a:solidFill>
                  <a:srgbClr val="374151"/>
                </a:solidFill>
                <a:effectLst/>
                <a:latin typeface="Söhne"/>
              </a:rPr>
              <a:t>經典迭代</a:t>
            </a:r>
            <a:r>
              <a:rPr lang="en-US" altLang="zh-TW" b="1" i="0" dirty="0">
                <a:solidFill>
                  <a:srgbClr val="374151"/>
                </a:solidFill>
                <a:effectLst/>
                <a:latin typeface="Söhne"/>
              </a:rPr>
              <a:t>WF</a:t>
            </a:r>
            <a:r>
              <a:rPr lang="zh-TW" altLang="en-US" b="1" i="0" dirty="0">
                <a:solidFill>
                  <a:srgbClr val="374151"/>
                </a:solidFill>
                <a:effectLst/>
                <a:latin typeface="Söhne"/>
              </a:rPr>
              <a:t>演算法</a:t>
            </a:r>
            <a:r>
              <a:rPr lang="zh-TW" altLang="en-US" b="0" i="0" dirty="0">
                <a:solidFill>
                  <a:srgbClr val="374151"/>
                </a:solidFill>
                <a:effectLst/>
                <a:latin typeface="Söhne"/>
              </a:rPr>
              <a:t>：這代表一個基於水位填充原則的傳統功率分配演算法，用於最大化功率限制下的通訊速率。該演算法基於不同通道的狀況分配功率（「水」），對於狀況較好的通道（較深的「容器」）分配更多的功率。</a:t>
            </a:r>
          </a:p>
          <a:p>
            <a:pPr algn="l">
              <a:buFont typeface="+mj-lt"/>
              <a:buAutoNum type="arabicPeriod"/>
            </a:pPr>
            <a:r>
              <a:rPr lang="en-US" altLang="zh-TW" b="1" i="0" dirty="0">
                <a:effectLst/>
                <a:latin typeface="Söhne"/>
              </a:rPr>
              <a:t>Power Allocation Weights</a:t>
            </a:r>
            <a:r>
              <a:rPr lang="zh-TW" altLang="en-US" b="1" i="0" dirty="0">
                <a:solidFill>
                  <a:srgbClr val="374151"/>
                </a:solidFill>
                <a:effectLst/>
                <a:latin typeface="Söhne"/>
              </a:rPr>
              <a:t>功率分配權重</a:t>
            </a:r>
            <a:r>
              <a:rPr lang="zh-TW" altLang="en-US" b="0" i="0" dirty="0">
                <a:solidFill>
                  <a:srgbClr val="374151"/>
                </a:solidFill>
                <a:effectLst/>
                <a:latin typeface="Söhne"/>
              </a:rPr>
              <a:t>：這是經典</a:t>
            </a:r>
            <a:r>
              <a:rPr lang="en-US" altLang="zh-TW" b="0" i="0" dirty="0">
                <a:solidFill>
                  <a:srgbClr val="374151"/>
                </a:solidFill>
                <a:effectLst/>
                <a:latin typeface="Söhne"/>
              </a:rPr>
              <a:t>WF</a:t>
            </a:r>
            <a:r>
              <a:rPr lang="zh-TW" altLang="en-US" b="0" i="0" dirty="0">
                <a:solidFill>
                  <a:srgbClr val="374151"/>
                </a:solidFill>
                <a:effectLst/>
                <a:latin typeface="Söhne"/>
              </a:rPr>
              <a:t>演算法的輸出，代表如何在各個通道中分配功率。</a:t>
            </a:r>
          </a:p>
          <a:p>
            <a:pPr algn="l">
              <a:buFont typeface="+mj-lt"/>
              <a:buAutoNum type="arabicPeriod"/>
            </a:pPr>
            <a:r>
              <a:rPr lang="en-US" altLang="zh-TW" b="1" i="0" dirty="0">
                <a:effectLst/>
                <a:latin typeface="Söhne"/>
              </a:rPr>
              <a:t>Neural WF Algorithm</a:t>
            </a:r>
            <a:r>
              <a:rPr lang="zh-TW" altLang="en-US" b="1" i="0" dirty="0">
                <a:solidFill>
                  <a:srgbClr val="374151"/>
                </a:solidFill>
                <a:effectLst/>
                <a:latin typeface="Söhne"/>
              </a:rPr>
              <a:t>神經</a:t>
            </a:r>
            <a:r>
              <a:rPr lang="en-US" altLang="zh-TW" b="1" i="0" dirty="0">
                <a:solidFill>
                  <a:srgbClr val="374151"/>
                </a:solidFill>
                <a:effectLst/>
                <a:latin typeface="Söhne"/>
              </a:rPr>
              <a:t>WF</a:t>
            </a:r>
            <a:r>
              <a:rPr lang="zh-TW" altLang="en-US" b="1" i="0" dirty="0">
                <a:solidFill>
                  <a:srgbClr val="374151"/>
                </a:solidFill>
                <a:effectLst/>
                <a:latin typeface="Söhne"/>
              </a:rPr>
              <a:t>演算法</a:t>
            </a:r>
            <a:r>
              <a:rPr lang="zh-TW" altLang="en-US" b="0" i="0" dirty="0">
                <a:solidFill>
                  <a:srgbClr val="374151"/>
                </a:solidFill>
                <a:effectLst/>
                <a:latin typeface="Söhne"/>
              </a:rPr>
              <a:t>：這指的是基於神經網絡的</a:t>
            </a:r>
            <a:r>
              <a:rPr lang="en-US" altLang="zh-TW" b="0" i="0" dirty="0">
                <a:solidFill>
                  <a:srgbClr val="374151"/>
                </a:solidFill>
                <a:effectLst/>
                <a:latin typeface="Söhne"/>
              </a:rPr>
              <a:t>WF</a:t>
            </a:r>
            <a:r>
              <a:rPr lang="zh-TW" altLang="en-US" b="0" i="0" dirty="0">
                <a:solidFill>
                  <a:srgbClr val="374151"/>
                </a:solidFill>
                <a:effectLst/>
                <a:latin typeface="Söhne"/>
              </a:rPr>
              <a:t>演算法方法。這是對傳統演算法的現代化改進，使用機器學習來可能改善功率分配決策。神經網絡接收相同的通道增益數據，並產生自己的功率分配權重。</a:t>
            </a:r>
          </a:p>
          <a:p>
            <a:pPr algn="l">
              <a:buFont typeface="+mj-lt"/>
              <a:buAutoNum type="arabicPeriod"/>
            </a:pPr>
            <a:r>
              <a:rPr lang="en-US" altLang="zh-TW" b="1" i="0" dirty="0">
                <a:effectLst/>
                <a:latin typeface="Söhne"/>
              </a:rPr>
              <a:t>Explainable AI</a:t>
            </a:r>
            <a:r>
              <a:rPr lang="zh-TW" altLang="en-US" b="1" i="0" dirty="0">
                <a:solidFill>
                  <a:srgbClr val="374151"/>
                </a:solidFill>
                <a:effectLst/>
                <a:latin typeface="Söhne"/>
              </a:rPr>
              <a:t>可解釋的人工智慧</a:t>
            </a:r>
            <a:r>
              <a:rPr lang="zh-TW" altLang="en-US" b="0" i="0" dirty="0">
                <a:solidFill>
                  <a:srgbClr val="374151"/>
                </a:solidFill>
                <a:effectLst/>
                <a:latin typeface="Söhne"/>
              </a:rPr>
              <a:t>：系統包括一個可解釋人工智慧的組件，旨在提供洞見，幫助理解神經</a:t>
            </a:r>
            <a:r>
              <a:rPr lang="en-US" altLang="zh-TW" b="0" i="0" dirty="0">
                <a:solidFill>
                  <a:srgbClr val="374151"/>
                </a:solidFill>
                <a:effectLst/>
                <a:latin typeface="Söhne"/>
              </a:rPr>
              <a:t>WF</a:t>
            </a:r>
            <a:r>
              <a:rPr lang="zh-TW" altLang="en-US" b="0" i="0" dirty="0">
                <a:solidFill>
                  <a:srgbClr val="374151"/>
                </a:solidFill>
                <a:effectLst/>
                <a:latin typeface="Söhne"/>
              </a:rPr>
              <a:t>演算法是如何作出決策的。這對於在</a:t>
            </a:r>
            <a:r>
              <a:rPr lang="en-US" altLang="zh-TW" b="0" i="0" dirty="0">
                <a:solidFill>
                  <a:srgbClr val="374151"/>
                </a:solidFill>
                <a:effectLst/>
                <a:latin typeface="Söhne"/>
              </a:rPr>
              <a:t>6G</a:t>
            </a:r>
            <a:r>
              <a:rPr lang="zh-TW" altLang="en-US" b="0" i="0" dirty="0">
                <a:solidFill>
                  <a:srgbClr val="374151"/>
                </a:solidFill>
                <a:effectLst/>
                <a:latin typeface="Söhne"/>
              </a:rPr>
              <a:t>網絡等關鍵應用中建立對</a:t>
            </a:r>
            <a:r>
              <a:rPr lang="en-US" altLang="zh-TW" b="0" i="0" dirty="0">
                <a:solidFill>
                  <a:srgbClr val="374151"/>
                </a:solidFill>
                <a:effectLst/>
                <a:latin typeface="Söhne"/>
              </a:rPr>
              <a:t>AI</a:t>
            </a:r>
            <a:r>
              <a:rPr lang="zh-TW" altLang="en-US" b="0" i="0" dirty="0">
                <a:solidFill>
                  <a:srgbClr val="374151"/>
                </a:solidFill>
                <a:effectLst/>
                <a:latin typeface="Söhne"/>
              </a:rPr>
              <a:t>系統的信任非常重要。</a:t>
            </a:r>
          </a:p>
          <a:p>
            <a:pPr algn="l">
              <a:buFont typeface="+mj-lt"/>
              <a:buAutoNum type="arabicPeriod"/>
            </a:pPr>
            <a:r>
              <a:rPr lang="en-US" altLang="zh-TW" b="1" i="0" dirty="0">
                <a:effectLst/>
                <a:latin typeface="Söhne"/>
              </a:rPr>
              <a:t>Meta-Symbolic Regression Model</a:t>
            </a:r>
            <a:r>
              <a:rPr lang="zh-TW" altLang="en-US" b="1" i="0" dirty="0">
                <a:solidFill>
                  <a:srgbClr val="374151"/>
                </a:solidFill>
                <a:effectLst/>
                <a:latin typeface="Söhne"/>
              </a:rPr>
              <a:t>元符號回歸模型</a:t>
            </a:r>
            <a:r>
              <a:rPr lang="zh-TW" altLang="en-US" b="0" i="0" dirty="0">
                <a:solidFill>
                  <a:srgbClr val="374151"/>
                </a:solidFill>
                <a:effectLst/>
                <a:latin typeface="Söhne"/>
              </a:rPr>
              <a:t>：這個模型可能用來解釋神經網絡的決策，通過使用符號表達式逼近這些決策。它幫助以更容易為人類理解的形式了解模型的行為。</a:t>
            </a:r>
          </a:p>
          <a:p>
            <a:pPr algn="l">
              <a:buFont typeface="+mj-lt"/>
              <a:buAutoNum type="arabicPeriod"/>
            </a:pPr>
            <a:r>
              <a:rPr lang="en-US" altLang="zh-TW" b="1" i="0" dirty="0">
                <a:effectLst/>
                <a:latin typeface="Söhne"/>
              </a:rPr>
              <a:t>Physical Trust Model</a:t>
            </a:r>
            <a:r>
              <a:rPr lang="zh-TW" altLang="en-US" b="1" i="0" dirty="0">
                <a:solidFill>
                  <a:srgbClr val="374151"/>
                </a:solidFill>
                <a:effectLst/>
                <a:latin typeface="Söhne"/>
              </a:rPr>
              <a:t>物理信任模型</a:t>
            </a:r>
            <a:r>
              <a:rPr lang="zh-TW" altLang="en-US" b="0" i="0" dirty="0">
                <a:solidFill>
                  <a:srgbClr val="374151"/>
                </a:solidFill>
                <a:effectLst/>
                <a:latin typeface="Söhne"/>
              </a:rPr>
              <a:t>：在圖表的右側，有一個物理信任模型，它將神經</a:t>
            </a:r>
            <a:r>
              <a:rPr lang="en-US" altLang="zh-TW" b="0" i="0" dirty="0">
                <a:solidFill>
                  <a:srgbClr val="374151"/>
                </a:solidFill>
                <a:effectLst/>
                <a:latin typeface="Söhne"/>
              </a:rPr>
              <a:t>WF</a:t>
            </a:r>
            <a:r>
              <a:rPr lang="zh-TW" altLang="en-US" b="0" i="0" dirty="0">
                <a:solidFill>
                  <a:srgbClr val="374151"/>
                </a:solidFill>
                <a:effectLst/>
                <a:latin typeface="Söhne"/>
              </a:rPr>
              <a:t>演算法的輸出與現實（驗證數據或實際表現）進行比較。這種比較有助於建立對神經網絡功率分配決策的信任。</a:t>
            </a:r>
          </a:p>
          <a:p>
            <a:pPr algn="l">
              <a:buFont typeface="+mj-lt"/>
              <a:buAutoNum type="arabicPeriod"/>
            </a:pPr>
            <a:r>
              <a:rPr lang="el-GR" altLang="zh-TW" b="1" i="0" dirty="0">
                <a:effectLst/>
                <a:latin typeface="KaTeX_Main"/>
              </a:rPr>
              <a:t>Σ</a:t>
            </a:r>
            <a:r>
              <a:rPr lang="el-GR" altLang="zh-TW" b="1" i="0" dirty="0">
                <a:effectLst/>
                <a:latin typeface="Söhne"/>
              </a:rPr>
              <a:t> </a:t>
            </a:r>
            <a:r>
              <a:rPr lang="en-US" altLang="zh-TW" b="1" i="0" dirty="0">
                <a:effectLst/>
                <a:latin typeface="Söhne"/>
              </a:rPr>
              <a:t>Physical </a:t>
            </a:r>
            <a:r>
              <a:rPr lang="en-US" altLang="zh-TW" b="1" i="0" dirty="0" err="1">
                <a:effectLst/>
                <a:latin typeface="Söhne"/>
              </a:rPr>
              <a:t>Trust</a:t>
            </a:r>
            <a:r>
              <a:rPr lang="en-US" altLang="zh-TW" b="1" i="0" dirty="0" err="1">
                <a:solidFill>
                  <a:srgbClr val="374151"/>
                </a:solidFill>
                <a:effectLst/>
                <a:latin typeface="Söhne"/>
              </a:rPr>
              <a:t>Σ</a:t>
            </a:r>
            <a:r>
              <a:rPr lang="zh-TW" altLang="en-US" b="1" i="0" dirty="0">
                <a:solidFill>
                  <a:srgbClr val="374151"/>
                </a:solidFill>
                <a:effectLst/>
                <a:latin typeface="Söhne"/>
              </a:rPr>
              <a:t>物理信任</a:t>
            </a:r>
            <a:r>
              <a:rPr lang="zh-TW" altLang="en-US" b="0" i="0" dirty="0">
                <a:solidFill>
                  <a:srgbClr val="374151"/>
                </a:solidFill>
                <a:effectLst/>
                <a:latin typeface="Söhne"/>
              </a:rPr>
              <a:t>：這很可能是基於神經</a:t>
            </a:r>
            <a:r>
              <a:rPr lang="en-US" altLang="zh-TW" b="0" i="0" dirty="0">
                <a:solidFill>
                  <a:srgbClr val="374151"/>
                </a:solidFill>
                <a:effectLst/>
                <a:latin typeface="Söhne"/>
              </a:rPr>
              <a:t>WF</a:t>
            </a:r>
            <a:r>
              <a:rPr lang="zh-TW" altLang="en-US" b="0" i="0" dirty="0">
                <a:solidFill>
                  <a:srgbClr val="374151"/>
                </a:solidFill>
                <a:effectLst/>
                <a:latin typeface="Söhne"/>
              </a:rPr>
              <a:t>演算法在時間跨度或不同情境中的表現，所測量或累積的物理信任指標。</a:t>
            </a:r>
          </a:p>
          <a:p>
            <a:pPr algn="l">
              <a:buFont typeface="+mj-lt"/>
              <a:buAutoNum type="arabicPeriod"/>
            </a:pPr>
            <a:r>
              <a:rPr lang="en-US" altLang="zh-TW" b="1" i="0" dirty="0">
                <a:solidFill>
                  <a:srgbClr val="374151"/>
                </a:solidFill>
                <a:effectLst/>
                <a:latin typeface="Söhne"/>
              </a:rPr>
              <a:t>Neural Network's Anomaly Detection / Performance</a:t>
            </a:r>
            <a:r>
              <a:rPr lang="zh-TW" altLang="en-US" b="1" i="0" dirty="0">
                <a:solidFill>
                  <a:srgbClr val="374151"/>
                </a:solidFill>
                <a:effectLst/>
                <a:latin typeface="Söhne"/>
              </a:rPr>
              <a:t>神經網絡異常檢測</a:t>
            </a:r>
            <a:r>
              <a:rPr lang="en-US" altLang="zh-TW" b="1" i="0" dirty="0">
                <a:solidFill>
                  <a:srgbClr val="374151"/>
                </a:solidFill>
                <a:effectLst/>
                <a:latin typeface="Söhne"/>
              </a:rPr>
              <a:t>/</a:t>
            </a:r>
            <a:r>
              <a:rPr lang="zh-TW" altLang="en-US" b="1" i="0" dirty="0">
                <a:solidFill>
                  <a:srgbClr val="374151"/>
                </a:solidFill>
                <a:effectLst/>
                <a:latin typeface="Söhne"/>
              </a:rPr>
              <a:t>表現</a:t>
            </a:r>
            <a:r>
              <a:rPr lang="zh-TW" altLang="en-US" b="0" i="0" dirty="0">
                <a:solidFill>
                  <a:srgbClr val="374151"/>
                </a:solidFill>
                <a:effectLst/>
                <a:latin typeface="Söhne"/>
              </a:rPr>
              <a:t>：這一部分將監控神經網絡是否有任何異常或性能問題，這對維持系統的信任至關重要。</a:t>
            </a:r>
          </a:p>
          <a:p>
            <a:pPr algn="l">
              <a:buFont typeface="+mj-lt"/>
              <a:buAutoNum type="arabicPeriod"/>
            </a:pPr>
            <a:r>
              <a:rPr lang="en-US" altLang="zh-TW" b="1" i="0" dirty="0">
                <a:solidFill>
                  <a:srgbClr val="374151"/>
                </a:solidFill>
                <a:effectLst/>
                <a:latin typeface="Söhne"/>
              </a:rPr>
              <a:t>AI Model Capability</a:t>
            </a:r>
            <a:r>
              <a:rPr lang="zh-TW" altLang="en-US" b="1" i="0" dirty="0">
                <a:solidFill>
                  <a:srgbClr val="374151"/>
                </a:solidFill>
                <a:effectLst/>
                <a:latin typeface="Söhne"/>
              </a:rPr>
              <a:t>人工智慧模型能力</a:t>
            </a:r>
            <a:r>
              <a:rPr lang="zh-TW" altLang="en-US" b="0" i="0" dirty="0">
                <a:solidFill>
                  <a:srgbClr val="374151"/>
                </a:solidFill>
                <a:effectLst/>
                <a:latin typeface="Söhne"/>
              </a:rPr>
              <a:t>：這一塊可能代表對人工智慧模型</a:t>
            </a:r>
            <a:br>
              <a:rPr lang="en-US" altLang="zh-TW" b="0" i="0" dirty="0">
                <a:solidFill>
                  <a:srgbClr val="374151"/>
                </a:solidFill>
                <a:effectLst/>
                <a:latin typeface="Söhne"/>
              </a:rPr>
            </a:br>
            <a:br>
              <a:rPr lang="en-US" altLang="zh-TW" b="0" i="0" dirty="0">
                <a:solidFill>
                  <a:srgbClr val="374151"/>
                </a:solidFill>
                <a:effectLst/>
                <a:latin typeface="Söhne"/>
              </a:rPr>
            </a:br>
            <a:r>
              <a:rPr lang="zh-TW" altLang="en-US" b="0" i="0" dirty="0">
                <a:solidFill>
                  <a:srgbClr val="374151"/>
                </a:solidFill>
                <a:effectLst/>
                <a:latin typeface="Söhne"/>
              </a:rPr>
              <a:t>總之，該管道將無線網路中用於功率分配的傳統方法和基於神經網路的方法與用於可解釋性和信任評估的組件整合在一起，創建了一個不僅性能良好，而且值得人類操作員信任和理解的系統。</a:t>
            </a:r>
            <a:br>
              <a:rPr lang="en-US" altLang="zh-TW" b="0" i="0" dirty="0">
                <a:solidFill>
                  <a:srgbClr val="374151"/>
                </a:solidFill>
                <a:effectLst/>
                <a:latin typeface="Söhne"/>
              </a:rPr>
            </a:br>
            <a:br>
              <a:rPr lang="en-US" altLang="zh-TW" b="0" i="0" dirty="0">
                <a:solidFill>
                  <a:srgbClr val="374151"/>
                </a:solidFill>
                <a:effectLst/>
                <a:latin typeface="Söhne"/>
              </a:rPr>
            </a:br>
            <a:r>
              <a:rPr lang="zh-TW" altLang="en-US" b="0" i="0" dirty="0">
                <a:effectLst/>
                <a:latin typeface="-apple-system"/>
              </a:rPr>
              <a:t>物理信任</a:t>
            </a:r>
            <a:r>
              <a:rPr lang="en-US" altLang="zh-TW" b="0" i="0" dirty="0">
                <a:effectLst/>
                <a:latin typeface="-apple-system"/>
              </a:rPr>
              <a:t>KPI</a:t>
            </a:r>
            <a:r>
              <a:rPr lang="zh-TW" altLang="en-US" b="0" i="0" dirty="0">
                <a:effectLst/>
                <a:latin typeface="-apple-system"/>
              </a:rPr>
              <a:t>的計算公式如下所示： </a:t>
            </a:r>
            <a:r>
              <a:rPr lang="en-US" altLang="zh-TW" b="0" i="0" dirty="0">
                <a:effectLst/>
                <a:latin typeface="-apple-system"/>
              </a:rPr>
              <a:t>P(m) = R(m)A(m)</a:t>
            </a:r>
            <a:r>
              <a:rPr lang="el-GR" altLang="zh-TW" b="0" i="0" dirty="0">
                <a:effectLst/>
                <a:latin typeface="-apple-system"/>
              </a:rPr>
              <a:t>τ(</a:t>
            </a:r>
            <a:r>
              <a:rPr lang="en-US" altLang="zh-TW" b="0" i="0" dirty="0">
                <a:effectLst/>
                <a:latin typeface="-apple-system"/>
              </a:rPr>
              <a:t>m)/c(m) </a:t>
            </a:r>
            <a:r>
              <a:rPr lang="zh-TW" altLang="en-US" b="0" i="0" dirty="0">
                <a:effectLst/>
                <a:latin typeface="-apple-system"/>
              </a:rPr>
              <a:t>其中，</a:t>
            </a:r>
            <a:r>
              <a:rPr lang="en-US" altLang="zh-TW" b="0" i="0" dirty="0">
                <a:effectLst/>
                <a:latin typeface="-apple-system"/>
              </a:rPr>
              <a:t>P(m)</a:t>
            </a:r>
            <a:r>
              <a:rPr lang="zh-TW" altLang="en-US" b="0" i="0" dirty="0">
                <a:effectLst/>
                <a:latin typeface="-apple-system"/>
              </a:rPr>
              <a:t>代表物理信任</a:t>
            </a:r>
            <a:r>
              <a:rPr lang="en-US" altLang="zh-TW" b="0" i="0" dirty="0">
                <a:effectLst/>
                <a:latin typeface="-apple-system"/>
              </a:rPr>
              <a:t>KPI</a:t>
            </a:r>
            <a:r>
              <a:rPr lang="zh-TW" altLang="en-US" b="0" i="0" dirty="0">
                <a:effectLst/>
                <a:latin typeface="-apple-system"/>
              </a:rPr>
              <a:t>，</a:t>
            </a:r>
            <a:r>
              <a:rPr lang="en-US" altLang="zh-TW" b="0" i="0" dirty="0">
                <a:effectLst/>
                <a:latin typeface="-apple-system"/>
              </a:rPr>
              <a:t>R(m)</a:t>
            </a:r>
            <a:r>
              <a:rPr lang="zh-TW" altLang="en-US" b="0" i="0" dirty="0">
                <a:effectLst/>
                <a:latin typeface="-apple-system"/>
              </a:rPr>
              <a:t>代表模型的魯棒性，</a:t>
            </a:r>
            <a:r>
              <a:rPr lang="en-US" altLang="zh-TW" b="0" i="0" dirty="0">
                <a:effectLst/>
                <a:latin typeface="-apple-system"/>
              </a:rPr>
              <a:t>A(m)</a:t>
            </a:r>
            <a:r>
              <a:rPr lang="zh-TW" altLang="en-US" b="0" i="0" dirty="0">
                <a:effectLst/>
                <a:latin typeface="-apple-system"/>
              </a:rPr>
              <a:t>代表模型的準確性，</a:t>
            </a:r>
            <a:r>
              <a:rPr lang="el-GR" altLang="zh-TW" b="0" i="0" dirty="0">
                <a:effectLst/>
                <a:latin typeface="-apple-system"/>
              </a:rPr>
              <a:t>τ(</a:t>
            </a:r>
            <a:r>
              <a:rPr lang="en-US" altLang="zh-TW" b="0" i="0" dirty="0">
                <a:effectLst/>
                <a:latin typeface="-apple-system"/>
              </a:rPr>
              <a:t>m)</a:t>
            </a:r>
            <a:r>
              <a:rPr lang="zh-TW" altLang="en-US" b="0" i="0" dirty="0">
                <a:effectLst/>
                <a:latin typeface="-apple-system"/>
              </a:rPr>
              <a:t>代表解釋的透明度，</a:t>
            </a:r>
            <a:r>
              <a:rPr lang="en-US" altLang="zh-TW" b="0" i="0" dirty="0">
                <a:effectLst/>
                <a:latin typeface="-apple-system"/>
              </a:rPr>
              <a:t>c(m)</a:t>
            </a:r>
            <a:r>
              <a:rPr lang="zh-TW" altLang="en-US" b="0" i="0" dirty="0">
                <a:effectLst/>
                <a:latin typeface="-apple-system"/>
              </a:rPr>
              <a:t>代表</a:t>
            </a:r>
            <a:r>
              <a:rPr lang="en-US" altLang="zh-TW" b="0" i="0" dirty="0">
                <a:effectLst/>
                <a:latin typeface="-apple-system"/>
              </a:rPr>
              <a:t>XAI</a:t>
            </a:r>
            <a:r>
              <a:rPr lang="zh-TW" altLang="en-US" b="0" i="0" dirty="0">
                <a:effectLst/>
                <a:latin typeface="-apple-system"/>
              </a:rPr>
              <a:t>模型的複雜度。</a:t>
            </a:r>
            <a:endParaRPr lang="zh-TW" altLang="en-US" b="0" i="0" dirty="0">
              <a:solidFill>
                <a:srgbClr val="374151"/>
              </a:solidFill>
              <a:effectLst/>
              <a:latin typeface="Söhne"/>
            </a:endParaRPr>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7</a:t>
            </a:fld>
            <a:endParaRPr lang="zh-TW" altLang="en-US"/>
          </a:p>
        </p:txBody>
      </p:sp>
    </p:spTree>
    <p:extLst>
      <p:ext uri="{BB962C8B-B14F-4D97-AF65-F5344CB8AC3E}">
        <p14:creationId xmlns:p14="http://schemas.microsoft.com/office/powerpoint/2010/main" val="522190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en-US" altLang="zh-TW" b="0" i="0" dirty="0">
                <a:effectLst/>
                <a:latin typeface="-apple-system"/>
              </a:rPr>
              <a:t>Fig. 5</a:t>
            </a:r>
            <a:r>
              <a:rPr lang="zh-TW" altLang="en-US" b="0" i="0" dirty="0">
                <a:effectLst/>
                <a:latin typeface="-apple-system"/>
              </a:rPr>
              <a:t>展示了一個基於</a:t>
            </a:r>
            <a:r>
              <a:rPr lang="en-US" altLang="zh-TW" b="0" i="0" dirty="0">
                <a:effectLst/>
                <a:latin typeface="-apple-system"/>
              </a:rPr>
              <a:t>LLM</a:t>
            </a:r>
            <a:r>
              <a:rPr lang="zh-TW" altLang="en-US" b="0" i="0" dirty="0">
                <a:effectLst/>
                <a:latin typeface="-apple-system"/>
              </a:rPr>
              <a:t>（大型語言模型）的反饋和自然語言處理（</a:t>
            </a:r>
            <a:r>
              <a:rPr lang="en-US" altLang="zh-TW" b="0" i="0" dirty="0">
                <a:effectLst/>
                <a:latin typeface="-apple-system"/>
              </a:rPr>
              <a:t>NLP</a:t>
            </a:r>
            <a:r>
              <a:rPr lang="zh-TW" altLang="en-US" b="0" i="0" dirty="0">
                <a:effectLst/>
                <a:latin typeface="-apple-system"/>
              </a:rPr>
              <a:t>）流程。該流程使用主題和</a:t>
            </a:r>
            <a:r>
              <a:rPr lang="en-US" altLang="zh-TW" b="0" i="0" dirty="0">
                <a:effectLst/>
                <a:latin typeface="-apple-system"/>
              </a:rPr>
              <a:t>QoS</a:t>
            </a:r>
            <a:r>
              <a:rPr lang="zh-TW" altLang="en-US" b="0" i="0" dirty="0">
                <a:effectLst/>
                <a:latin typeface="-apple-system"/>
              </a:rPr>
              <a:t>（服務質量）來驅動</a:t>
            </a:r>
            <a:r>
              <a:rPr lang="en-US" altLang="zh-TW" b="0" i="0" dirty="0">
                <a:effectLst/>
                <a:latin typeface="-apple-system"/>
              </a:rPr>
              <a:t>LLM</a:t>
            </a:r>
            <a:r>
              <a:rPr lang="zh-TW" altLang="en-US" b="0" i="0" dirty="0">
                <a:effectLst/>
                <a:latin typeface="-apple-system"/>
              </a:rPr>
              <a:t>生成人工語義反饋。具體來說，</a:t>
            </a:r>
            <a:r>
              <a:rPr lang="en-US" altLang="zh-TW" b="0" i="0" dirty="0">
                <a:effectLst/>
                <a:latin typeface="-apple-system"/>
              </a:rPr>
              <a:t>LLM</a:t>
            </a:r>
            <a:r>
              <a:rPr lang="zh-TW" altLang="en-US" b="0" i="0" dirty="0">
                <a:effectLst/>
                <a:latin typeface="-apple-system"/>
              </a:rPr>
              <a:t>會根據過去的</a:t>
            </a:r>
            <a:r>
              <a:rPr lang="en-US" altLang="zh-TW" b="0" i="0" dirty="0">
                <a:effectLst/>
                <a:latin typeface="-apple-system"/>
              </a:rPr>
              <a:t>Twitter</a:t>
            </a:r>
            <a:r>
              <a:rPr lang="zh-TW" altLang="en-US" b="0" i="0" dirty="0">
                <a:effectLst/>
                <a:latin typeface="-apple-system"/>
              </a:rPr>
              <a:t>語料庫和當前的</a:t>
            </a:r>
            <a:r>
              <a:rPr lang="en-US" altLang="zh-TW" b="0" i="0" dirty="0">
                <a:effectLst/>
                <a:latin typeface="-apple-system"/>
              </a:rPr>
              <a:t>QoS</a:t>
            </a:r>
            <a:r>
              <a:rPr lang="zh-TW" altLang="en-US" b="0" i="0" dirty="0">
                <a:effectLst/>
                <a:latin typeface="-apple-system"/>
              </a:rPr>
              <a:t>狀況，生成與主題相關的人工語義反饋。</a:t>
            </a:r>
            <a:r>
              <a:rPr lang="en-US" altLang="zh-TW" b="0" i="0" dirty="0">
                <a:effectLst/>
                <a:latin typeface="-apple-system"/>
              </a:rPr>
              <a:t>NLP</a:t>
            </a:r>
            <a:r>
              <a:rPr lang="zh-TW" altLang="en-US" b="0" i="0" dirty="0">
                <a:effectLst/>
                <a:latin typeface="-apple-system"/>
              </a:rPr>
              <a:t>流程則用於對這些反饋進行情感分析，以計算情感信任指標。這種基於</a:t>
            </a:r>
            <a:r>
              <a:rPr lang="en-US" altLang="zh-TW" b="0" i="0" dirty="0">
                <a:effectLst/>
                <a:latin typeface="-apple-system"/>
              </a:rPr>
              <a:t>LLM</a:t>
            </a:r>
            <a:r>
              <a:rPr lang="zh-TW" altLang="en-US" b="0" i="0" dirty="0">
                <a:effectLst/>
                <a:latin typeface="-apple-system"/>
              </a:rPr>
              <a:t>的反饋和</a:t>
            </a:r>
            <a:r>
              <a:rPr lang="en-US" altLang="zh-TW" b="0" i="0" dirty="0">
                <a:effectLst/>
                <a:latin typeface="-apple-system"/>
              </a:rPr>
              <a:t>NLP</a:t>
            </a:r>
            <a:r>
              <a:rPr lang="zh-TW" altLang="en-US" b="0" i="0" dirty="0">
                <a:effectLst/>
                <a:latin typeface="-apple-system"/>
              </a:rPr>
              <a:t>流程可以幫助模擬真實用戶的情感反應，從而更好地評估無線網絡的物理和情感信任。</a:t>
            </a:r>
            <a:endParaRPr lang="zh-TW" altLang="en-US" b="0" i="0" dirty="0">
              <a:solidFill>
                <a:srgbClr val="374151"/>
              </a:solidFill>
              <a:effectLst/>
              <a:latin typeface="Söhne"/>
            </a:endParaRPr>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8</a:t>
            </a:fld>
            <a:endParaRPr lang="zh-TW" altLang="en-US"/>
          </a:p>
        </p:txBody>
      </p:sp>
    </p:spTree>
    <p:extLst>
      <p:ext uri="{BB962C8B-B14F-4D97-AF65-F5344CB8AC3E}">
        <p14:creationId xmlns:p14="http://schemas.microsoft.com/office/powerpoint/2010/main" val="939700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0" i="0" dirty="0">
                <a:solidFill>
                  <a:srgbClr val="000000"/>
                </a:solidFill>
                <a:effectLst/>
                <a:latin typeface="Söhne"/>
              </a:rPr>
              <a:t>這張圖表顯示了一個散點圖，比較了可解釋人工智慧（</a:t>
            </a:r>
            <a:r>
              <a:rPr lang="en-US" altLang="zh-TW" b="0" i="0" dirty="0">
                <a:solidFill>
                  <a:srgbClr val="000000"/>
                </a:solidFill>
                <a:effectLst/>
                <a:latin typeface="Söhne"/>
              </a:rPr>
              <a:t>XAI</a:t>
            </a:r>
            <a:r>
              <a:rPr lang="zh-TW" altLang="en-US" b="0" i="0" dirty="0">
                <a:solidFill>
                  <a:srgbClr val="000000"/>
                </a:solidFill>
                <a:effectLst/>
                <a:latin typeface="Söhne"/>
              </a:rPr>
              <a:t>）中</a:t>
            </a:r>
            <a:r>
              <a:rPr lang="en-US" altLang="zh-TW" b="0" i="0" dirty="0">
                <a:solidFill>
                  <a:srgbClr val="000000"/>
                </a:solidFill>
                <a:effectLst/>
                <a:latin typeface="Söhne"/>
              </a:rPr>
              <a:t>Meijer-G</a:t>
            </a:r>
            <a:r>
              <a:rPr lang="zh-TW" altLang="en-US" b="0" i="0" dirty="0">
                <a:solidFill>
                  <a:srgbClr val="000000"/>
                </a:solidFill>
                <a:effectLst/>
                <a:latin typeface="Söhne"/>
              </a:rPr>
              <a:t>的輸出與神經水位（</a:t>
            </a:r>
            <a:r>
              <a:rPr lang="en-US" altLang="zh-TW" b="0" i="0" dirty="0">
                <a:solidFill>
                  <a:srgbClr val="000000"/>
                </a:solidFill>
                <a:effectLst/>
                <a:latin typeface="Söhne"/>
              </a:rPr>
              <a:t>Neural-WF</a:t>
            </a:r>
            <a:r>
              <a:rPr lang="zh-TW" altLang="en-US" b="0" i="0" dirty="0">
                <a:solidFill>
                  <a:srgbClr val="000000"/>
                </a:solidFill>
                <a:effectLst/>
                <a:latin typeface="Söhne"/>
              </a:rPr>
              <a:t>）的輸出。</a:t>
            </a:r>
            <a:r>
              <a:rPr lang="en-US" altLang="zh-TW" b="0" i="0" dirty="0">
                <a:solidFill>
                  <a:srgbClr val="000000"/>
                </a:solidFill>
                <a:effectLst/>
                <a:latin typeface="Söhne"/>
              </a:rPr>
              <a:t>Meijer-G</a:t>
            </a:r>
            <a:r>
              <a:rPr lang="zh-TW" altLang="en-US" b="0" i="0" dirty="0">
                <a:solidFill>
                  <a:srgbClr val="000000"/>
                </a:solidFill>
                <a:effectLst/>
                <a:latin typeface="Söhne"/>
              </a:rPr>
              <a:t>可能是一種用於</a:t>
            </a:r>
            <a:r>
              <a:rPr lang="en-US" altLang="zh-TW" b="0" i="0" dirty="0">
                <a:solidFill>
                  <a:srgbClr val="000000"/>
                </a:solidFill>
                <a:effectLst/>
                <a:latin typeface="Söhne"/>
              </a:rPr>
              <a:t>XAI</a:t>
            </a:r>
            <a:r>
              <a:rPr lang="zh-TW" altLang="en-US" b="0" i="0" dirty="0">
                <a:solidFill>
                  <a:srgbClr val="000000"/>
                </a:solidFill>
                <a:effectLst/>
                <a:latin typeface="Söhne"/>
              </a:rPr>
              <a:t>的特定模型或函數。散點圖上的每一點代表一個實例，其中</a:t>
            </a:r>
            <a:r>
              <a:rPr lang="en-US" altLang="zh-TW" b="0" i="0" dirty="0">
                <a:solidFill>
                  <a:srgbClr val="000000"/>
                </a:solidFill>
                <a:effectLst/>
                <a:latin typeface="Söhne"/>
              </a:rPr>
              <a:t>X</a:t>
            </a:r>
            <a:r>
              <a:rPr lang="zh-TW" altLang="en-US" b="0" i="0" dirty="0">
                <a:solidFill>
                  <a:srgbClr val="000000"/>
                </a:solidFill>
                <a:effectLst/>
                <a:latin typeface="Söhne"/>
              </a:rPr>
              <a:t>軸是神經網絡輸出的值，</a:t>
            </a:r>
            <a:r>
              <a:rPr lang="en-US" altLang="zh-TW" b="0" i="0" dirty="0">
                <a:solidFill>
                  <a:srgbClr val="000000"/>
                </a:solidFill>
                <a:effectLst/>
                <a:latin typeface="Söhne"/>
              </a:rPr>
              <a:t>Y</a:t>
            </a:r>
            <a:r>
              <a:rPr lang="zh-TW" altLang="en-US" b="0" i="0" dirty="0">
                <a:solidFill>
                  <a:srgbClr val="000000"/>
                </a:solidFill>
                <a:effectLst/>
                <a:latin typeface="Söhne"/>
              </a:rPr>
              <a:t>軸是對應的</a:t>
            </a:r>
            <a:r>
              <a:rPr lang="en-US" altLang="zh-TW" b="0" i="0" dirty="0">
                <a:solidFill>
                  <a:srgbClr val="000000"/>
                </a:solidFill>
                <a:effectLst/>
                <a:latin typeface="Söhne"/>
              </a:rPr>
              <a:t>Meijer-G</a:t>
            </a:r>
            <a:r>
              <a:rPr lang="zh-TW" altLang="en-US" b="0" i="0" dirty="0">
                <a:solidFill>
                  <a:srgbClr val="000000"/>
                </a:solidFill>
                <a:effectLst/>
                <a:latin typeface="Söhne"/>
              </a:rPr>
              <a:t>符號模型輸出的值。</a:t>
            </a:r>
          </a:p>
          <a:p>
            <a:pPr algn="l"/>
            <a:r>
              <a:rPr lang="zh-TW" altLang="en-US" b="0" i="0" dirty="0">
                <a:solidFill>
                  <a:srgbClr val="000000"/>
                </a:solidFill>
                <a:effectLst/>
                <a:latin typeface="Söhne"/>
              </a:rPr>
              <a:t>圖中的藍色點表示個別實例的輸出比較，而橙色的線表示最佳擬合線。這條線顯示了兩個輸出之間的相關性，並且給出了一個決定係數（</a:t>
            </a:r>
            <a:r>
              <a:rPr lang="en-US" altLang="zh-TW" b="0" i="0" dirty="0">
                <a:solidFill>
                  <a:srgbClr val="000000"/>
                </a:solidFill>
                <a:effectLst/>
                <a:latin typeface="KaTeX_Main"/>
              </a:rPr>
              <a:t>R^2</a:t>
            </a:r>
            <a:r>
              <a:rPr lang="zh-TW" altLang="en-US" b="0" i="0" dirty="0">
                <a:solidFill>
                  <a:srgbClr val="000000"/>
                </a:solidFill>
                <a:effectLst/>
                <a:latin typeface="Söhne"/>
              </a:rPr>
              <a:t>）值為</a:t>
            </a:r>
            <a:r>
              <a:rPr lang="en-US" altLang="zh-TW" b="0" i="0" dirty="0">
                <a:solidFill>
                  <a:srgbClr val="000000"/>
                </a:solidFill>
                <a:effectLst/>
                <a:latin typeface="Söhne"/>
              </a:rPr>
              <a:t>0.989</a:t>
            </a:r>
            <a:r>
              <a:rPr lang="zh-TW" altLang="en-US" b="0" i="0" dirty="0">
                <a:solidFill>
                  <a:srgbClr val="000000"/>
                </a:solidFill>
                <a:effectLst/>
                <a:latin typeface="Söhne"/>
              </a:rPr>
              <a:t>，這意味著</a:t>
            </a:r>
            <a:r>
              <a:rPr lang="en-US" altLang="zh-TW" b="0" i="0" dirty="0">
                <a:solidFill>
                  <a:srgbClr val="000000"/>
                </a:solidFill>
                <a:effectLst/>
                <a:latin typeface="Söhne"/>
              </a:rPr>
              <a:t>Meijer-G</a:t>
            </a:r>
            <a:r>
              <a:rPr lang="zh-TW" altLang="en-US" b="0" i="0" dirty="0">
                <a:solidFill>
                  <a:srgbClr val="000000"/>
                </a:solidFill>
                <a:effectLst/>
                <a:latin typeface="Söhne"/>
              </a:rPr>
              <a:t>輸出與神經網絡輸出之間有非常高的相關性。</a:t>
            </a:r>
          </a:p>
          <a:p>
            <a:pPr algn="l"/>
            <a:r>
              <a:rPr lang="en-US" altLang="zh-TW" b="0" i="0" dirty="0">
                <a:solidFill>
                  <a:srgbClr val="000000"/>
                </a:solidFill>
                <a:effectLst/>
                <a:latin typeface="KaTeX_Main"/>
              </a:rPr>
              <a:t>R^2</a:t>
            </a:r>
            <a:r>
              <a:rPr lang="zh-TW" altLang="en-US" b="0" i="0" dirty="0">
                <a:solidFill>
                  <a:srgbClr val="000000"/>
                </a:solidFill>
                <a:effectLst/>
                <a:latin typeface="Söhne"/>
              </a:rPr>
              <a:t>值接近</a:t>
            </a:r>
            <a:r>
              <a:rPr lang="en-US" altLang="zh-TW" b="0" i="0" dirty="0">
                <a:solidFill>
                  <a:srgbClr val="000000"/>
                </a:solidFill>
                <a:effectLst/>
                <a:latin typeface="Söhne"/>
              </a:rPr>
              <a:t>1</a:t>
            </a:r>
            <a:r>
              <a:rPr lang="zh-TW" altLang="en-US" b="0" i="0" dirty="0">
                <a:solidFill>
                  <a:srgbClr val="000000"/>
                </a:solidFill>
                <a:effectLst/>
                <a:latin typeface="Söhne"/>
              </a:rPr>
              <a:t>表明這兩個模型的輸出之間的一致性非常高，幾乎可以互相預測。這張圖表下方的文字提到，雖然整體的透明度（</a:t>
            </a:r>
            <a:r>
              <a:rPr lang="en-US" altLang="zh-TW" b="0" i="0" dirty="0">
                <a:solidFill>
                  <a:srgbClr val="000000"/>
                </a:solidFill>
                <a:effectLst/>
                <a:latin typeface="Söhne"/>
              </a:rPr>
              <a:t>transparency</a:t>
            </a:r>
            <a:r>
              <a:rPr lang="zh-TW" altLang="en-US" b="0" i="0" dirty="0">
                <a:solidFill>
                  <a:srgbClr val="000000"/>
                </a:solidFill>
                <a:effectLst/>
                <a:latin typeface="Söhne"/>
              </a:rPr>
              <a:t>）為</a:t>
            </a:r>
            <a:r>
              <a:rPr lang="en-US" altLang="zh-TW" b="0" i="0" dirty="0">
                <a:solidFill>
                  <a:srgbClr val="000000"/>
                </a:solidFill>
                <a:effectLst/>
                <a:latin typeface="Söhne"/>
              </a:rPr>
              <a:t>98.9%</a:t>
            </a:r>
            <a:r>
              <a:rPr lang="zh-TW" altLang="en-US" b="0" i="0" dirty="0">
                <a:solidFill>
                  <a:srgbClr val="000000"/>
                </a:solidFill>
                <a:effectLst/>
                <a:latin typeface="Söhne"/>
              </a:rPr>
              <a:t>，但仍有一些實例中</a:t>
            </a:r>
            <a:r>
              <a:rPr lang="en-US" altLang="zh-TW" b="0" i="0" dirty="0">
                <a:solidFill>
                  <a:srgbClr val="000000"/>
                </a:solidFill>
                <a:effectLst/>
                <a:latin typeface="Söhne"/>
              </a:rPr>
              <a:t>XAI</a:t>
            </a:r>
            <a:r>
              <a:rPr lang="zh-TW" altLang="en-US" b="0" i="0" dirty="0">
                <a:solidFill>
                  <a:srgbClr val="000000"/>
                </a:solidFill>
                <a:effectLst/>
                <a:latin typeface="Söhne"/>
              </a:rPr>
              <a:t>的誤差可以高達</a:t>
            </a:r>
            <a:r>
              <a:rPr lang="en-US" altLang="zh-TW" b="0" i="0" dirty="0">
                <a:solidFill>
                  <a:srgbClr val="000000"/>
                </a:solidFill>
                <a:effectLst/>
                <a:latin typeface="Söhne"/>
              </a:rPr>
              <a:t>35%</a:t>
            </a:r>
            <a:r>
              <a:rPr lang="zh-TW" altLang="en-US" b="0" i="0" dirty="0">
                <a:solidFill>
                  <a:srgbClr val="000000"/>
                </a:solidFill>
                <a:effectLst/>
                <a:latin typeface="Söhne"/>
              </a:rPr>
              <a:t>。這表示在大多數情況下，</a:t>
            </a:r>
            <a:r>
              <a:rPr lang="en-US" altLang="zh-TW" b="0" i="0" dirty="0">
                <a:solidFill>
                  <a:srgbClr val="000000"/>
                </a:solidFill>
                <a:effectLst/>
                <a:latin typeface="Söhne"/>
              </a:rPr>
              <a:t>Meijer-G</a:t>
            </a:r>
            <a:r>
              <a:rPr lang="zh-TW" altLang="en-US" b="0" i="0" dirty="0">
                <a:solidFill>
                  <a:srgbClr val="000000"/>
                </a:solidFill>
                <a:effectLst/>
                <a:latin typeface="Söhne"/>
              </a:rPr>
              <a:t>模型能夠準確地解釋神經網絡的輸出，但在某些情況下，解釋可能會有顯著誤差。</a:t>
            </a:r>
          </a:p>
          <a:p>
            <a:pPr algn="l"/>
            <a:r>
              <a:rPr lang="zh-TW" altLang="en-US" b="0" i="0" dirty="0">
                <a:solidFill>
                  <a:srgbClr val="000000"/>
                </a:solidFill>
                <a:effectLst/>
                <a:latin typeface="Söhne"/>
              </a:rPr>
              <a:t>總體來說，這張圖表試圖展示可解釋人工智慧模型在解釋另一個複雜模型的輸出時的有效性，以及在特定情況下可能遇到的限制。</a:t>
            </a:r>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9</a:t>
            </a:fld>
            <a:endParaRPr lang="zh-TW" altLang="en-US"/>
          </a:p>
        </p:txBody>
      </p:sp>
    </p:spTree>
    <p:extLst>
      <p:ext uri="{BB962C8B-B14F-4D97-AF65-F5344CB8AC3E}">
        <p14:creationId xmlns:p14="http://schemas.microsoft.com/office/powerpoint/2010/main" val="1783622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lgn="l">
              <a:buAutoNum type="alphaUcPeriod"/>
            </a:pPr>
            <a:r>
              <a:rPr lang="zh-TW" altLang="en-US" b="0" i="0" dirty="0">
                <a:effectLst/>
                <a:latin typeface="-apple-system"/>
              </a:rPr>
              <a:t>時間域信任概況</a:t>
            </a:r>
            <a:br>
              <a:rPr lang="en-US" altLang="zh-TW" b="0" i="0" dirty="0">
                <a:effectLst/>
                <a:latin typeface="-apple-system"/>
              </a:rPr>
            </a:br>
            <a:r>
              <a:rPr lang="zh-TW" altLang="en-US" b="0" i="0" dirty="0">
                <a:effectLst/>
                <a:latin typeface="-apple-system"/>
              </a:rPr>
              <a:t>在結果部分首先展示了管道中每個階段的示例輸出。圖</a:t>
            </a:r>
            <a:r>
              <a:rPr lang="en-US" altLang="zh-TW" b="0" i="0" dirty="0">
                <a:effectLst/>
                <a:latin typeface="-apple-system"/>
              </a:rPr>
              <a:t>6a</a:t>
            </a:r>
            <a:r>
              <a:rPr lang="zh-TW" altLang="en-US" b="0" i="0" dirty="0">
                <a:effectLst/>
                <a:latin typeface="-apple-system"/>
              </a:rPr>
              <a:t>展示了一個用戶在</a:t>
            </a:r>
            <a:r>
              <a:rPr lang="en-US" altLang="zh-TW" b="0" i="0" dirty="0">
                <a:effectLst/>
                <a:latin typeface="-apple-system"/>
              </a:rPr>
              <a:t>200</a:t>
            </a:r>
            <a:r>
              <a:rPr lang="zh-TW" altLang="en-US" b="0" i="0" dirty="0">
                <a:effectLst/>
                <a:latin typeface="-apple-system"/>
              </a:rPr>
              <a:t>個時間樣本中的下行通道增益。子圖</a:t>
            </a:r>
            <a:r>
              <a:rPr lang="en-US" altLang="zh-TW" b="0" i="0" dirty="0">
                <a:effectLst/>
                <a:latin typeface="-apple-system"/>
              </a:rPr>
              <a:t>b-c</a:t>
            </a:r>
            <a:r>
              <a:rPr lang="zh-TW" altLang="en-US" b="0" i="0" dirty="0">
                <a:effectLst/>
                <a:latin typeface="-apple-system"/>
              </a:rPr>
              <a:t>比較了相應的神經</a:t>
            </a:r>
            <a:r>
              <a:rPr lang="en-US" altLang="zh-TW" b="0" i="0" dirty="0">
                <a:effectLst/>
                <a:latin typeface="-apple-system"/>
              </a:rPr>
              <a:t>WPF</a:t>
            </a:r>
            <a:r>
              <a:rPr lang="zh-TW" altLang="en-US" b="0" i="0" dirty="0">
                <a:effectLst/>
                <a:latin typeface="-apple-system"/>
              </a:rPr>
              <a:t>性能和解決方案與最優經典</a:t>
            </a:r>
            <a:r>
              <a:rPr lang="en-US" altLang="zh-TW" b="0" i="0" dirty="0">
                <a:effectLst/>
                <a:latin typeface="-apple-system"/>
              </a:rPr>
              <a:t>WPF</a:t>
            </a:r>
            <a:r>
              <a:rPr lang="zh-TW" altLang="en-US" b="0" i="0" dirty="0">
                <a:effectLst/>
                <a:latin typeface="-apple-system"/>
              </a:rPr>
              <a:t>解決方案。然後推導了</a:t>
            </a:r>
            <a:r>
              <a:rPr lang="en-US" altLang="zh-TW" b="0" i="0" dirty="0">
                <a:effectLst/>
                <a:latin typeface="-apple-system"/>
              </a:rPr>
              <a:t>2</a:t>
            </a:r>
            <a:r>
              <a:rPr lang="zh-TW" altLang="en-US" b="0" i="0" dirty="0">
                <a:effectLst/>
                <a:latin typeface="-apple-system"/>
              </a:rPr>
              <a:t>個示例用戶的標準化物理和情感信任分數，並在子圖</a:t>
            </a:r>
            <a:r>
              <a:rPr lang="en-US" altLang="zh-TW" b="0" i="0" dirty="0">
                <a:effectLst/>
                <a:latin typeface="-apple-system"/>
              </a:rPr>
              <a:t>d-e</a:t>
            </a:r>
            <a:r>
              <a:rPr lang="zh-TW" altLang="en-US" b="0" i="0" dirty="0">
                <a:effectLst/>
                <a:latin typeface="-apple-system"/>
              </a:rPr>
              <a:t>中顯示。最後，展示了綜合信任得分，並在子圖</a:t>
            </a:r>
            <a:r>
              <a:rPr lang="en-US" altLang="zh-TW" b="0" i="0" dirty="0">
                <a:effectLst/>
                <a:latin typeface="-apple-system"/>
              </a:rPr>
              <a:t>f</a:t>
            </a:r>
            <a:r>
              <a:rPr lang="zh-TW" altLang="en-US" b="0" i="0" dirty="0">
                <a:effectLst/>
                <a:latin typeface="-apple-system"/>
              </a:rPr>
              <a:t>中展示。</a:t>
            </a:r>
            <a:endParaRPr lang="zh-TW" altLang="en-US" b="0" i="0" dirty="0">
              <a:solidFill>
                <a:srgbClr val="000000"/>
              </a:solidFill>
              <a:effectLst/>
              <a:latin typeface="Söhne"/>
            </a:endParaRPr>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10</a:t>
            </a:fld>
            <a:endParaRPr lang="zh-TW" altLang="en-US"/>
          </a:p>
        </p:txBody>
      </p:sp>
    </p:spTree>
    <p:extLst>
      <p:ext uri="{BB962C8B-B14F-4D97-AF65-F5344CB8AC3E}">
        <p14:creationId xmlns:p14="http://schemas.microsoft.com/office/powerpoint/2010/main" val="1362403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lgn="l">
              <a:buNone/>
            </a:pPr>
            <a:r>
              <a:rPr lang="zh-TW" altLang="en-US" b="0" i="0" dirty="0">
                <a:effectLst/>
                <a:latin typeface="-apple-system"/>
              </a:rPr>
              <a:t>在圖</a:t>
            </a:r>
            <a:r>
              <a:rPr lang="en-US" altLang="zh-TW" b="0" i="0" dirty="0">
                <a:effectLst/>
                <a:latin typeface="-apple-system"/>
              </a:rPr>
              <a:t>8</a:t>
            </a:r>
            <a:r>
              <a:rPr lang="zh-TW" altLang="en-US" b="0" i="0" dirty="0">
                <a:effectLst/>
                <a:latin typeface="-apple-system"/>
              </a:rPr>
              <a:t>中，我們展示了另一個物理和情感信任輸出的示例，展示了如何增加</a:t>
            </a:r>
            <a:r>
              <a:rPr lang="en-US" altLang="zh-TW" b="0" i="0" dirty="0">
                <a:effectLst/>
                <a:latin typeface="-apple-system"/>
              </a:rPr>
              <a:t>LLM</a:t>
            </a:r>
            <a:r>
              <a:rPr lang="zh-TW" altLang="en-US" b="0" i="0" dirty="0">
                <a:effectLst/>
                <a:latin typeface="-apple-system"/>
              </a:rPr>
              <a:t>的對話記憶來“平滑”高頻情感反應並創建更平滑的信任動態。這表明通過調整</a:t>
            </a:r>
            <a:r>
              <a:rPr lang="en-US" altLang="zh-TW" b="0" i="0" dirty="0">
                <a:effectLst/>
                <a:latin typeface="-apple-system"/>
              </a:rPr>
              <a:t>LLM</a:t>
            </a:r>
            <a:r>
              <a:rPr lang="zh-TW" altLang="en-US" b="0" i="0" dirty="0">
                <a:effectLst/>
                <a:latin typeface="-apple-system"/>
              </a:rPr>
              <a:t>的對話記憶，可以調節情感反應，從而產生更一致和平滑的信任動態模式。</a:t>
            </a:r>
            <a:endParaRPr lang="zh-TW" altLang="en-US" b="0" i="0" dirty="0">
              <a:solidFill>
                <a:srgbClr val="000000"/>
              </a:solidFill>
              <a:effectLst/>
              <a:latin typeface="Söhne"/>
            </a:endParaRPr>
          </a:p>
        </p:txBody>
      </p:sp>
      <p:sp>
        <p:nvSpPr>
          <p:cNvPr id="4" name="投影片編號版面配置區 3"/>
          <p:cNvSpPr>
            <a:spLocks noGrp="1"/>
          </p:cNvSpPr>
          <p:nvPr>
            <p:ph type="sldNum" sz="quarter" idx="5"/>
          </p:nvPr>
        </p:nvSpPr>
        <p:spPr/>
        <p:txBody>
          <a:bodyPr/>
          <a:lstStyle/>
          <a:p>
            <a:fld id="{95373D76-C8C7-496F-A2F7-F75F73EEDC21}" type="slidenum">
              <a:rPr lang="zh-TW" altLang="en-US" smtClean="0"/>
              <a:t>11</a:t>
            </a:fld>
            <a:endParaRPr lang="zh-TW" altLang="en-US"/>
          </a:p>
        </p:txBody>
      </p:sp>
    </p:spTree>
    <p:extLst>
      <p:ext uri="{BB962C8B-B14F-4D97-AF65-F5344CB8AC3E}">
        <p14:creationId xmlns:p14="http://schemas.microsoft.com/office/powerpoint/2010/main" val="3770935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24.svg"/><Relationship Id="rId12"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24.svg"/><Relationship Id="rId12"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24.svg"/><Relationship Id="rId12"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svg"/><Relationship Id="rId3" Type="http://schemas.openxmlformats.org/officeDocument/2006/relationships/image" Target="../media/image1.png"/><Relationship Id="rId7" Type="http://schemas.openxmlformats.org/officeDocument/2006/relationships/image" Target="../media/image22.svg"/><Relationship Id="rId12" Type="http://schemas.openxmlformats.org/officeDocument/2006/relationships/image" Target="../media/image47.png"/><Relationship Id="rId17" Type="http://schemas.openxmlformats.org/officeDocument/2006/relationships/image" Target="../media/image24.svg"/><Relationship Id="rId2" Type="http://schemas.openxmlformats.org/officeDocument/2006/relationships/notesSlide" Target="../notesSlides/notesSlide11.xml"/><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6.svg"/><Relationship Id="rId5" Type="http://schemas.openxmlformats.org/officeDocument/2006/relationships/image" Target="../media/image42.svg"/><Relationship Id="rId15" Type="http://schemas.openxmlformats.org/officeDocument/2006/relationships/image" Target="../media/image9.svg"/><Relationship Id="rId10" Type="http://schemas.openxmlformats.org/officeDocument/2006/relationships/image" Target="../media/image45.png"/><Relationship Id="rId4" Type="http://schemas.openxmlformats.org/officeDocument/2006/relationships/image" Target="../media/image41.png"/><Relationship Id="rId9" Type="http://schemas.openxmlformats.org/officeDocument/2006/relationships/image" Target="../media/image44.svg"/><Relationship Id="rId1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50.svg"/><Relationship Id="rId18" Type="http://schemas.openxmlformats.org/officeDocument/2006/relationships/image" Target="../media/image47.png"/><Relationship Id="rId3" Type="http://schemas.openxmlformats.org/officeDocument/2006/relationships/image" Target="../media/image1.png"/><Relationship Id="rId21" Type="http://schemas.openxmlformats.org/officeDocument/2006/relationships/image" Target="../media/image9.svg"/><Relationship Id="rId7" Type="http://schemas.openxmlformats.org/officeDocument/2006/relationships/image" Target="../media/image22.svg"/><Relationship Id="rId12" Type="http://schemas.openxmlformats.org/officeDocument/2006/relationships/image" Target="../media/image49.png"/><Relationship Id="rId17" Type="http://schemas.openxmlformats.org/officeDocument/2006/relationships/image" Target="../media/image54.svg"/><Relationship Id="rId2" Type="http://schemas.openxmlformats.org/officeDocument/2006/relationships/notesSlide" Target="../notesSlides/notesSlide12.xml"/><Relationship Id="rId16" Type="http://schemas.openxmlformats.org/officeDocument/2006/relationships/image" Target="../media/image53.png"/><Relationship Id="rId20"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6.svg"/><Relationship Id="rId5" Type="http://schemas.openxmlformats.org/officeDocument/2006/relationships/image" Target="../media/image42.svg"/><Relationship Id="rId15" Type="http://schemas.openxmlformats.org/officeDocument/2006/relationships/image" Target="../media/image52.svg"/><Relationship Id="rId23" Type="http://schemas.openxmlformats.org/officeDocument/2006/relationships/image" Target="../media/image24.svg"/><Relationship Id="rId10" Type="http://schemas.openxmlformats.org/officeDocument/2006/relationships/image" Target="../media/image45.png"/><Relationship Id="rId19" Type="http://schemas.openxmlformats.org/officeDocument/2006/relationships/image" Target="../media/image48.svg"/><Relationship Id="rId4" Type="http://schemas.openxmlformats.org/officeDocument/2006/relationships/image" Target="../media/image41.png"/><Relationship Id="rId9" Type="http://schemas.openxmlformats.org/officeDocument/2006/relationships/image" Target="../media/image44.svg"/><Relationship Id="rId14" Type="http://schemas.openxmlformats.org/officeDocument/2006/relationships/image" Target="../media/image51.png"/><Relationship Id="rId22"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1.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58.svg"/><Relationship Id="rId5" Type="http://schemas.openxmlformats.org/officeDocument/2006/relationships/hyperlink" Target="https://ieeexplore.ieee.org/document/10333364" TargetMode="External"/><Relationship Id="rId10" Type="http://schemas.openxmlformats.org/officeDocument/2006/relationships/image" Target="../media/image57.png"/><Relationship Id="rId4" Type="http://schemas.openxmlformats.org/officeDocument/2006/relationships/image" Target="../media/image12.svg"/><Relationship Id="rId9" Type="http://schemas.openxmlformats.org/officeDocument/2006/relationships/image" Target="../media/image56.svg"/></Relationships>
</file>

<file path=ppt/slides/_rels/slide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24.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24.svg"/><Relationship Id="rId12"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 Id="rId1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24.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31.sv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4.png"/><Relationship Id="rId3" Type="http://schemas.openxmlformats.org/officeDocument/2006/relationships/image" Target="../media/image1.png"/><Relationship Id="rId7" Type="http://schemas.openxmlformats.org/officeDocument/2006/relationships/image" Target="../media/image24.svg"/><Relationship Id="rId12"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24.svg"/><Relationship Id="rId12"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24.svg"/><Relationship Id="rId12"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zh-TW" altLang="en-US"/>
          </a:p>
        </p:txBody>
      </p:sp>
      <p:sp>
        <p:nvSpPr>
          <p:cNvPr id="3" name="Freeform 3"/>
          <p:cNvSpPr/>
          <p:nvPr/>
        </p:nvSpPr>
        <p:spPr>
          <a:xfrm>
            <a:off x="1633642" y="2346166"/>
            <a:ext cx="15325516" cy="5747068"/>
          </a:xfrm>
          <a:custGeom>
            <a:avLst/>
            <a:gdLst/>
            <a:ahLst/>
            <a:cxnLst/>
            <a:rect l="l" t="t" r="r" b="b"/>
            <a:pathLst>
              <a:path w="15325516" h="5747068">
                <a:moveTo>
                  <a:pt x="0" y="0"/>
                </a:moveTo>
                <a:lnTo>
                  <a:pt x="15325516" y="0"/>
                </a:lnTo>
                <a:lnTo>
                  <a:pt x="15325516" y="5747068"/>
                </a:lnTo>
                <a:lnTo>
                  <a:pt x="0" y="57470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zh-TW" altLang="en-US"/>
          </a:p>
        </p:txBody>
      </p:sp>
      <p:sp>
        <p:nvSpPr>
          <p:cNvPr id="4" name="Freeform 4"/>
          <p:cNvSpPr/>
          <p:nvPr/>
        </p:nvSpPr>
        <p:spPr>
          <a:xfrm>
            <a:off x="1481242" y="2193766"/>
            <a:ext cx="15325516" cy="5747068"/>
          </a:xfrm>
          <a:custGeom>
            <a:avLst/>
            <a:gdLst/>
            <a:ahLst/>
            <a:cxnLst/>
            <a:rect l="l" t="t" r="r" b="b"/>
            <a:pathLst>
              <a:path w="15325516" h="5747068">
                <a:moveTo>
                  <a:pt x="0" y="0"/>
                </a:moveTo>
                <a:lnTo>
                  <a:pt x="15325516" y="0"/>
                </a:lnTo>
                <a:lnTo>
                  <a:pt x="15325516" y="5747068"/>
                </a:lnTo>
                <a:lnTo>
                  <a:pt x="0" y="5747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zh-TW" altLang="en-US"/>
          </a:p>
        </p:txBody>
      </p:sp>
      <p:sp>
        <p:nvSpPr>
          <p:cNvPr id="5" name="Freeform 5"/>
          <p:cNvSpPr/>
          <p:nvPr/>
        </p:nvSpPr>
        <p:spPr>
          <a:xfrm rot="1280600">
            <a:off x="-2095788" y="7351783"/>
            <a:ext cx="6248976" cy="3442617"/>
          </a:xfrm>
          <a:custGeom>
            <a:avLst/>
            <a:gdLst/>
            <a:ahLst/>
            <a:cxnLst/>
            <a:rect l="l" t="t" r="r" b="b"/>
            <a:pathLst>
              <a:path w="6248976" h="3442617">
                <a:moveTo>
                  <a:pt x="0" y="0"/>
                </a:moveTo>
                <a:lnTo>
                  <a:pt x="6248976" y="0"/>
                </a:lnTo>
                <a:lnTo>
                  <a:pt x="6248976" y="3442618"/>
                </a:lnTo>
                <a:lnTo>
                  <a:pt x="0" y="344261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
        <p:nvSpPr>
          <p:cNvPr id="6" name="Freeform 6"/>
          <p:cNvSpPr/>
          <p:nvPr/>
        </p:nvSpPr>
        <p:spPr>
          <a:xfrm rot="935593">
            <a:off x="13604796" y="-974843"/>
            <a:ext cx="6158232" cy="3392626"/>
          </a:xfrm>
          <a:custGeom>
            <a:avLst/>
            <a:gdLst/>
            <a:ahLst/>
            <a:cxnLst/>
            <a:rect l="l" t="t" r="r" b="b"/>
            <a:pathLst>
              <a:path w="6158232" h="3392626">
                <a:moveTo>
                  <a:pt x="0" y="0"/>
                </a:moveTo>
                <a:lnTo>
                  <a:pt x="6158232" y="0"/>
                </a:lnTo>
                <a:lnTo>
                  <a:pt x="6158232" y="3392626"/>
                </a:lnTo>
                <a:lnTo>
                  <a:pt x="0" y="339262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zh-TW" altLang="en-US"/>
          </a:p>
        </p:txBody>
      </p:sp>
      <p:sp>
        <p:nvSpPr>
          <p:cNvPr id="7" name="Freeform 7"/>
          <p:cNvSpPr/>
          <p:nvPr/>
        </p:nvSpPr>
        <p:spPr>
          <a:xfrm>
            <a:off x="10960546" y="2849085"/>
            <a:ext cx="5438226" cy="6224007"/>
          </a:xfrm>
          <a:custGeom>
            <a:avLst/>
            <a:gdLst/>
            <a:ahLst/>
            <a:cxnLst/>
            <a:rect l="l" t="t" r="r" b="b"/>
            <a:pathLst>
              <a:path w="5438226" h="6224007">
                <a:moveTo>
                  <a:pt x="0" y="0"/>
                </a:moveTo>
                <a:lnTo>
                  <a:pt x="5438226" y="0"/>
                </a:lnTo>
                <a:lnTo>
                  <a:pt x="5438226" y="6224007"/>
                </a:lnTo>
                <a:lnTo>
                  <a:pt x="0" y="6224007"/>
                </a:lnTo>
                <a:lnTo>
                  <a:pt x="0" y="0"/>
                </a:lnTo>
                <a:close/>
              </a:path>
            </a:pathLst>
          </a:custGeom>
          <a:blipFill>
            <a:blip r:embed="rId11"/>
            <a:stretch>
              <a:fillRect/>
            </a:stretch>
          </a:blipFill>
        </p:spPr>
        <p:txBody>
          <a:bodyPr/>
          <a:lstStyle/>
          <a:p>
            <a:endParaRPr lang="zh-TW" altLang="en-US"/>
          </a:p>
        </p:txBody>
      </p:sp>
      <p:sp>
        <p:nvSpPr>
          <p:cNvPr id="8" name="TextBox 8"/>
          <p:cNvSpPr txBox="1"/>
          <p:nvPr/>
        </p:nvSpPr>
        <p:spPr>
          <a:xfrm>
            <a:off x="1949646" y="6965094"/>
            <a:ext cx="2110464" cy="621030"/>
          </a:xfrm>
          <a:prstGeom prst="rect">
            <a:avLst/>
          </a:prstGeom>
        </p:spPr>
        <p:txBody>
          <a:bodyPr lIns="0" tIns="0" rIns="0" bIns="0" rtlCol="0" anchor="t">
            <a:spAutoFit/>
          </a:bodyPr>
          <a:lstStyle/>
          <a:p>
            <a:pPr>
              <a:lnSpc>
                <a:spcPts val="2520"/>
              </a:lnSpc>
            </a:pPr>
            <a:r>
              <a:rPr lang="en-US" sz="1800" spc="-18">
                <a:solidFill>
                  <a:srgbClr val="000000"/>
                </a:solidFill>
                <a:latin typeface="DM Sans"/>
              </a:rPr>
              <a:t>Wong Yuen Yi</a:t>
            </a:r>
          </a:p>
          <a:p>
            <a:pPr>
              <a:lnSpc>
                <a:spcPts val="2520"/>
              </a:lnSpc>
            </a:pPr>
            <a:r>
              <a:rPr lang="en-US" sz="1800" spc="-18">
                <a:solidFill>
                  <a:srgbClr val="000000"/>
                </a:solidFill>
                <a:latin typeface="DM Sans"/>
              </a:rPr>
              <a:t>1 Jan 2024</a:t>
            </a:r>
          </a:p>
        </p:txBody>
      </p:sp>
      <p:sp>
        <p:nvSpPr>
          <p:cNvPr id="9" name="TextBox 9"/>
          <p:cNvSpPr txBox="1"/>
          <p:nvPr/>
        </p:nvSpPr>
        <p:spPr>
          <a:xfrm>
            <a:off x="1863921" y="2922820"/>
            <a:ext cx="8823846" cy="3943985"/>
          </a:xfrm>
          <a:prstGeom prst="rect">
            <a:avLst/>
          </a:prstGeom>
        </p:spPr>
        <p:txBody>
          <a:bodyPr lIns="0" tIns="0" rIns="0" bIns="0" rtlCol="0" anchor="t">
            <a:spAutoFit/>
          </a:bodyPr>
          <a:lstStyle/>
          <a:p>
            <a:pPr marL="0" lvl="0" indent="0">
              <a:lnSpc>
                <a:spcPts val="7840"/>
              </a:lnSpc>
              <a:spcBef>
                <a:spcPct val="0"/>
              </a:spcBef>
            </a:pPr>
            <a:r>
              <a:rPr lang="en-US" sz="5600" dirty="0">
                <a:solidFill>
                  <a:srgbClr val="000000"/>
                </a:solidFill>
                <a:latin typeface="Repo Bold Bold"/>
              </a:rPr>
              <a:t>Quality-of-Trust in 6G: Combining Emotional and Physical Trust through Explainable AI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dirty="0"/>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5" name="Group 5">
            <a:extLst>
              <a:ext uri="{FF2B5EF4-FFF2-40B4-BE49-F238E27FC236}">
                <a16:creationId xmlns:a16="http://schemas.microsoft.com/office/drawing/2014/main" id="{C56B5CDA-175D-A6D6-5026-887BBF17E796}"/>
              </a:ext>
            </a:extLst>
          </p:cNvPr>
          <p:cNvGrpSpPr/>
          <p:nvPr/>
        </p:nvGrpSpPr>
        <p:grpSpPr>
          <a:xfrm>
            <a:off x="2440710" y="1028700"/>
            <a:ext cx="13345389" cy="8434947"/>
            <a:chOff x="0" y="0"/>
            <a:chExt cx="6076594" cy="3840708"/>
          </a:xfrm>
        </p:grpSpPr>
        <p:sp>
          <p:nvSpPr>
            <p:cNvPr id="17" name="Freeform 6">
              <a:extLst>
                <a:ext uri="{FF2B5EF4-FFF2-40B4-BE49-F238E27FC236}">
                  <a16:creationId xmlns:a16="http://schemas.microsoft.com/office/drawing/2014/main" id="{F8368415-1BD7-6EA9-B7BC-5F203C65E9CE}"/>
                </a:ext>
              </a:extLst>
            </p:cNvPr>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8" name="TextBox 7">
              <a:extLst>
                <a:ext uri="{FF2B5EF4-FFF2-40B4-BE49-F238E27FC236}">
                  <a16:creationId xmlns:a16="http://schemas.microsoft.com/office/drawing/2014/main" id="{9C72DCFB-5A94-D336-9DAE-D51475F28678}"/>
                </a:ext>
              </a:extLst>
            </p:cNvPr>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3932356" y="592667"/>
            <a:ext cx="10240844"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9" name="TextBox 9"/>
          <p:cNvSpPr txBox="1"/>
          <p:nvPr/>
        </p:nvSpPr>
        <p:spPr>
          <a:xfrm>
            <a:off x="3805761" y="739546"/>
            <a:ext cx="10615286" cy="1281826"/>
          </a:xfrm>
          <a:prstGeom prst="rect">
            <a:avLst/>
          </a:prstGeom>
        </p:spPr>
        <p:txBody>
          <a:bodyPr wrap="square" lIns="0" tIns="0" rIns="0" bIns="0" rtlCol="0" anchor="t">
            <a:spAutoFit/>
          </a:bodyPr>
          <a:lstStyle/>
          <a:p>
            <a:pPr marL="0" lvl="0" indent="0" algn="ctr">
              <a:lnSpc>
                <a:spcPts val="11008"/>
              </a:lnSpc>
              <a:spcBef>
                <a:spcPct val="0"/>
              </a:spcBef>
            </a:pPr>
            <a:r>
              <a:rPr lang="en-US" altLang="zh-TW" sz="7863" dirty="0">
                <a:solidFill>
                  <a:srgbClr val="000000"/>
                </a:solidFill>
                <a:latin typeface="Repo Bold Bold"/>
              </a:rPr>
              <a:t>Results and Analysis</a:t>
            </a:r>
          </a:p>
        </p:txBody>
      </p:sp>
      <p:pic>
        <p:nvPicPr>
          <p:cNvPr id="6" name="圖片 5">
            <a:extLst>
              <a:ext uri="{FF2B5EF4-FFF2-40B4-BE49-F238E27FC236}">
                <a16:creationId xmlns:a16="http://schemas.microsoft.com/office/drawing/2014/main" id="{6E704876-17FE-3E3C-BBE0-50C87AB52150}"/>
              </a:ext>
            </a:extLst>
          </p:cNvPr>
          <p:cNvPicPr>
            <a:picLocks noChangeAspect="1"/>
          </p:cNvPicPr>
          <p:nvPr/>
        </p:nvPicPr>
        <p:blipFill>
          <a:blip r:embed="rId12"/>
          <a:stretch>
            <a:fillRect/>
          </a:stretch>
        </p:blipFill>
        <p:spPr>
          <a:xfrm>
            <a:off x="3932356" y="2760164"/>
            <a:ext cx="10240844" cy="6382328"/>
          </a:xfrm>
          <a:prstGeom prst="rect">
            <a:avLst/>
          </a:prstGeom>
        </p:spPr>
      </p:pic>
      <p:sp>
        <p:nvSpPr>
          <p:cNvPr id="8" name="文字方塊 7">
            <a:extLst>
              <a:ext uri="{FF2B5EF4-FFF2-40B4-BE49-F238E27FC236}">
                <a16:creationId xmlns:a16="http://schemas.microsoft.com/office/drawing/2014/main" id="{D0BA97FD-5291-50B4-C287-9AEE9946064A}"/>
              </a:ext>
            </a:extLst>
          </p:cNvPr>
          <p:cNvSpPr txBox="1"/>
          <p:nvPr/>
        </p:nvSpPr>
        <p:spPr>
          <a:xfrm>
            <a:off x="3932356" y="2420948"/>
            <a:ext cx="3758100" cy="369332"/>
          </a:xfrm>
          <a:prstGeom prst="rect">
            <a:avLst/>
          </a:prstGeom>
          <a:noFill/>
        </p:spPr>
        <p:txBody>
          <a:bodyPr wrap="square" rtlCol="0">
            <a:spAutoFit/>
          </a:bodyPr>
          <a:lstStyle/>
          <a:p>
            <a:r>
              <a:rPr lang="en-US" altLang="zh-TW" b="1" dirty="0">
                <a:effectLst>
                  <a:outerShdw blurRad="38100" dist="38100" dir="2700000" algn="tl">
                    <a:srgbClr val="000000">
                      <a:alpha val="43137"/>
                    </a:srgbClr>
                  </a:outerShdw>
                </a:effectLst>
              </a:rPr>
              <a:t>Time-Domain Trust Profiles</a:t>
            </a:r>
            <a:endParaRPr lang="zh-TW" alt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21367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dirty="0"/>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5" name="Group 5">
            <a:extLst>
              <a:ext uri="{FF2B5EF4-FFF2-40B4-BE49-F238E27FC236}">
                <a16:creationId xmlns:a16="http://schemas.microsoft.com/office/drawing/2014/main" id="{C56B5CDA-175D-A6D6-5026-887BBF17E796}"/>
              </a:ext>
            </a:extLst>
          </p:cNvPr>
          <p:cNvGrpSpPr/>
          <p:nvPr/>
        </p:nvGrpSpPr>
        <p:grpSpPr>
          <a:xfrm>
            <a:off x="2440710" y="1028700"/>
            <a:ext cx="13345389" cy="8434947"/>
            <a:chOff x="0" y="0"/>
            <a:chExt cx="6076594" cy="3840708"/>
          </a:xfrm>
        </p:grpSpPr>
        <p:sp>
          <p:nvSpPr>
            <p:cNvPr id="17" name="Freeform 6">
              <a:extLst>
                <a:ext uri="{FF2B5EF4-FFF2-40B4-BE49-F238E27FC236}">
                  <a16:creationId xmlns:a16="http://schemas.microsoft.com/office/drawing/2014/main" id="{F8368415-1BD7-6EA9-B7BC-5F203C65E9CE}"/>
                </a:ext>
              </a:extLst>
            </p:cNvPr>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8" name="TextBox 7">
              <a:extLst>
                <a:ext uri="{FF2B5EF4-FFF2-40B4-BE49-F238E27FC236}">
                  <a16:creationId xmlns:a16="http://schemas.microsoft.com/office/drawing/2014/main" id="{9C72DCFB-5A94-D336-9DAE-D51475F28678}"/>
                </a:ext>
              </a:extLst>
            </p:cNvPr>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3932356" y="592667"/>
            <a:ext cx="10240844"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9" name="TextBox 9"/>
          <p:cNvSpPr txBox="1"/>
          <p:nvPr/>
        </p:nvSpPr>
        <p:spPr>
          <a:xfrm>
            <a:off x="3805761" y="739546"/>
            <a:ext cx="10615286" cy="1281826"/>
          </a:xfrm>
          <a:prstGeom prst="rect">
            <a:avLst/>
          </a:prstGeom>
        </p:spPr>
        <p:txBody>
          <a:bodyPr wrap="square" lIns="0" tIns="0" rIns="0" bIns="0" rtlCol="0" anchor="t">
            <a:spAutoFit/>
          </a:bodyPr>
          <a:lstStyle/>
          <a:p>
            <a:pPr marL="0" lvl="0" indent="0" algn="ctr">
              <a:lnSpc>
                <a:spcPts val="11008"/>
              </a:lnSpc>
              <a:spcBef>
                <a:spcPct val="0"/>
              </a:spcBef>
            </a:pPr>
            <a:r>
              <a:rPr lang="en-US" altLang="zh-TW" sz="7863" dirty="0">
                <a:solidFill>
                  <a:srgbClr val="000000"/>
                </a:solidFill>
                <a:latin typeface="Repo Bold Bold"/>
              </a:rPr>
              <a:t>Results and Analysis</a:t>
            </a:r>
          </a:p>
        </p:txBody>
      </p:sp>
      <p:sp>
        <p:nvSpPr>
          <p:cNvPr id="8" name="文字方塊 7">
            <a:extLst>
              <a:ext uri="{FF2B5EF4-FFF2-40B4-BE49-F238E27FC236}">
                <a16:creationId xmlns:a16="http://schemas.microsoft.com/office/drawing/2014/main" id="{D0BA97FD-5291-50B4-C287-9AEE9946064A}"/>
              </a:ext>
            </a:extLst>
          </p:cNvPr>
          <p:cNvSpPr txBox="1"/>
          <p:nvPr/>
        </p:nvSpPr>
        <p:spPr>
          <a:xfrm>
            <a:off x="3932356" y="2420948"/>
            <a:ext cx="3758100" cy="369332"/>
          </a:xfrm>
          <a:prstGeom prst="rect">
            <a:avLst/>
          </a:prstGeom>
          <a:noFill/>
        </p:spPr>
        <p:txBody>
          <a:bodyPr wrap="square" rtlCol="0">
            <a:spAutoFit/>
          </a:bodyPr>
          <a:lstStyle/>
          <a:p>
            <a:r>
              <a:rPr lang="en-US" altLang="zh-TW" b="1" dirty="0">
                <a:effectLst>
                  <a:outerShdw blurRad="38100" dist="38100" dir="2700000" algn="tl">
                    <a:srgbClr val="000000">
                      <a:alpha val="43137"/>
                    </a:srgbClr>
                  </a:outerShdw>
                </a:effectLst>
              </a:rPr>
              <a:t>Time-Domain Trust Profiles</a:t>
            </a:r>
            <a:endParaRPr lang="zh-TW" altLang="en-US" b="1" dirty="0">
              <a:effectLst>
                <a:outerShdw blurRad="38100" dist="38100" dir="2700000" algn="tl">
                  <a:srgbClr val="000000">
                    <a:alpha val="43137"/>
                  </a:srgbClr>
                </a:outerShdw>
              </a:effectLst>
            </a:endParaRPr>
          </a:p>
        </p:txBody>
      </p:sp>
      <p:pic>
        <p:nvPicPr>
          <p:cNvPr id="19" name="圖片 18">
            <a:extLst>
              <a:ext uri="{FF2B5EF4-FFF2-40B4-BE49-F238E27FC236}">
                <a16:creationId xmlns:a16="http://schemas.microsoft.com/office/drawing/2014/main" id="{29B9FBBC-BFAA-4375-6079-F18A0AD06984}"/>
              </a:ext>
            </a:extLst>
          </p:cNvPr>
          <p:cNvPicPr>
            <a:picLocks noChangeAspect="1"/>
          </p:cNvPicPr>
          <p:nvPr/>
        </p:nvPicPr>
        <p:blipFill>
          <a:blip r:embed="rId12"/>
          <a:stretch>
            <a:fillRect/>
          </a:stretch>
        </p:blipFill>
        <p:spPr>
          <a:xfrm>
            <a:off x="3884095" y="3008659"/>
            <a:ext cx="5488505" cy="4639244"/>
          </a:xfrm>
          <a:prstGeom prst="rect">
            <a:avLst/>
          </a:prstGeom>
        </p:spPr>
      </p:pic>
      <p:sp>
        <p:nvSpPr>
          <p:cNvPr id="16" name="TextBox 8">
            <a:extLst>
              <a:ext uri="{FF2B5EF4-FFF2-40B4-BE49-F238E27FC236}">
                <a16:creationId xmlns:a16="http://schemas.microsoft.com/office/drawing/2014/main" id="{4E0F70A3-EA15-51CD-2D44-B385E140EC81}"/>
              </a:ext>
            </a:extLst>
          </p:cNvPr>
          <p:cNvSpPr txBox="1"/>
          <p:nvPr/>
        </p:nvSpPr>
        <p:spPr>
          <a:xfrm>
            <a:off x="9422957" y="3192868"/>
            <a:ext cx="4750243" cy="3512436"/>
          </a:xfrm>
          <a:prstGeom prst="rect">
            <a:avLst/>
          </a:prstGeom>
        </p:spPr>
        <p:txBody>
          <a:bodyPr wrap="square" lIns="0" tIns="0" rIns="0" bIns="0" rtlCol="0" anchor="t">
            <a:spAutoFit/>
          </a:bodyPr>
          <a:lstStyle/>
          <a:p>
            <a:pPr marL="194310" lvl="1">
              <a:lnSpc>
                <a:spcPts val="2520"/>
              </a:lnSpc>
            </a:pPr>
            <a:r>
              <a:rPr lang="en-US" spc="-18" dirty="0">
                <a:solidFill>
                  <a:srgbClr val="000000"/>
                </a:solidFill>
                <a:latin typeface="DM Sans"/>
              </a:rPr>
              <a:t>In the demonstrated example in Fig.8, the researchers showcase the impact of increasing the Large Language Model's (LLM) dialogue memory to "smoothen" the high-frequency emotional reaction and create smoother trust dynamics. This suggests that by adjusting the dialogue memory of the LLM, the emotional responses can be moderated, leading to more consistent and smoother patterns of trust dynamics.</a:t>
            </a:r>
          </a:p>
        </p:txBody>
      </p:sp>
    </p:spTree>
    <p:extLst>
      <p:ext uri="{BB962C8B-B14F-4D97-AF65-F5344CB8AC3E}">
        <p14:creationId xmlns:p14="http://schemas.microsoft.com/office/powerpoint/2010/main" val="1368439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dirty="0"/>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5" name="Group 5">
            <a:extLst>
              <a:ext uri="{FF2B5EF4-FFF2-40B4-BE49-F238E27FC236}">
                <a16:creationId xmlns:a16="http://schemas.microsoft.com/office/drawing/2014/main" id="{C56B5CDA-175D-A6D6-5026-887BBF17E796}"/>
              </a:ext>
            </a:extLst>
          </p:cNvPr>
          <p:cNvGrpSpPr/>
          <p:nvPr/>
        </p:nvGrpSpPr>
        <p:grpSpPr>
          <a:xfrm>
            <a:off x="2440710" y="1028700"/>
            <a:ext cx="13345389" cy="8434947"/>
            <a:chOff x="0" y="0"/>
            <a:chExt cx="6076594" cy="3840708"/>
          </a:xfrm>
        </p:grpSpPr>
        <p:sp>
          <p:nvSpPr>
            <p:cNvPr id="17" name="Freeform 6">
              <a:extLst>
                <a:ext uri="{FF2B5EF4-FFF2-40B4-BE49-F238E27FC236}">
                  <a16:creationId xmlns:a16="http://schemas.microsoft.com/office/drawing/2014/main" id="{F8368415-1BD7-6EA9-B7BC-5F203C65E9CE}"/>
                </a:ext>
              </a:extLst>
            </p:cNvPr>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8" name="TextBox 7">
              <a:extLst>
                <a:ext uri="{FF2B5EF4-FFF2-40B4-BE49-F238E27FC236}">
                  <a16:creationId xmlns:a16="http://schemas.microsoft.com/office/drawing/2014/main" id="{9C72DCFB-5A94-D336-9DAE-D51475F28678}"/>
                </a:ext>
              </a:extLst>
            </p:cNvPr>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3932356" y="592667"/>
            <a:ext cx="10240844"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9" name="TextBox 9"/>
          <p:cNvSpPr txBox="1"/>
          <p:nvPr/>
        </p:nvSpPr>
        <p:spPr>
          <a:xfrm>
            <a:off x="3805761" y="739546"/>
            <a:ext cx="10615286" cy="1281826"/>
          </a:xfrm>
          <a:prstGeom prst="rect">
            <a:avLst/>
          </a:prstGeom>
        </p:spPr>
        <p:txBody>
          <a:bodyPr wrap="square" lIns="0" tIns="0" rIns="0" bIns="0" rtlCol="0" anchor="t">
            <a:spAutoFit/>
          </a:bodyPr>
          <a:lstStyle/>
          <a:p>
            <a:pPr marL="0" lvl="0" indent="0" algn="ctr">
              <a:lnSpc>
                <a:spcPts val="11008"/>
              </a:lnSpc>
              <a:spcBef>
                <a:spcPct val="0"/>
              </a:spcBef>
            </a:pPr>
            <a:r>
              <a:rPr lang="en-US" altLang="zh-TW" sz="7863" dirty="0">
                <a:solidFill>
                  <a:srgbClr val="000000"/>
                </a:solidFill>
                <a:latin typeface="Repo Bold Bold"/>
              </a:rPr>
              <a:t>Results and Analysis</a:t>
            </a:r>
          </a:p>
        </p:txBody>
      </p:sp>
      <p:pic>
        <p:nvPicPr>
          <p:cNvPr id="16" name="圖片 15">
            <a:extLst>
              <a:ext uri="{FF2B5EF4-FFF2-40B4-BE49-F238E27FC236}">
                <a16:creationId xmlns:a16="http://schemas.microsoft.com/office/drawing/2014/main" id="{E483DAE4-5C17-1974-6139-709527295F0A}"/>
              </a:ext>
            </a:extLst>
          </p:cNvPr>
          <p:cNvPicPr>
            <a:picLocks noChangeAspect="1"/>
          </p:cNvPicPr>
          <p:nvPr/>
        </p:nvPicPr>
        <p:blipFill>
          <a:blip r:embed="rId12"/>
          <a:stretch>
            <a:fillRect/>
          </a:stretch>
        </p:blipFill>
        <p:spPr>
          <a:xfrm>
            <a:off x="3931078" y="3210955"/>
            <a:ext cx="5029404" cy="3088710"/>
          </a:xfrm>
          <a:prstGeom prst="rect">
            <a:avLst/>
          </a:prstGeom>
        </p:spPr>
      </p:pic>
      <p:pic>
        <p:nvPicPr>
          <p:cNvPr id="20" name="圖片 19">
            <a:extLst>
              <a:ext uri="{FF2B5EF4-FFF2-40B4-BE49-F238E27FC236}">
                <a16:creationId xmlns:a16="http://schemas.microsoft.com/office/drawing/2014/main" id="{C3C2F47A-51AC-E0C4-2C58-291B891FAFA8}"/>
              </a:ext>
            </a:extLst>
          </p:cNvPr>
          <p:cNvPicPr>
            <a:picLocks noChangeAspect="1"/>
          </p:cNvPicPr>
          <p:nvPr/>
        </p:nvPicPr>
        <p:blipFill>
          <a:blip r:embed="rId13"/>
          <a:stretch>
            <a:fillRect/>
          </a:stretch>
        </p:blipFill>
        <p:spPr>
          <a:xfrm>
            <a:off x="8911537" y="3243749"/>
            <a:ext cx="5311736" cy="3213506"/>
          </a:xfrm>
          <a:prstGeom prst="rect">
            <a:avLst/>
          </a:prstGeom>
        </p:spPr>
      </p:pic>
      <p:sp>
        <p:nvSpPr>
          <p:cNvPr id="21" name="文字方塊 20">
            <a:extLst>
              <a:ext uri="{FF2B5EF4-FFF2-40B4-BE49-F238E27FC236}">
                <a16:creationId xmlns:a16="http://schemas.microsoft.com/office/drawing/2014/main" id="{06D35695-5587-69E6-4577-0951AD9F42F2}"/>
              </a:ext>
            </a:extLst>
          </p:cNvPr>
          <p:cNvSpPr txBox="1"/>
          <p:nvPr/>
        </p:nvSpPr>
        <p:spPr>
          <a:xfrm>
            <a:off x="3931078" y="6487751"/>
            <a:ext cx="9986439" cy="523220"/>
          </a:xfrm>
          <a:prstGeom prst="rect">
            <a:avLst/>
          </a:prstGeom>
          <a:noFill/>
        </p:spPr>
        <p:txBody>
          <a:bodyPr wrap="square" rtlCol="0">
            <a:spAutoFit/>
          </a:bodyPr>
          <a:lstStyle/>
          <a:p>
            <a:r>
              <a:rPr lang="en-US" altLang="zh-TW" sz="1400" dirty="0"/>
              <a:t>Fig. 7. Demonstrative spectrogram results: (a) physical trust exhibits polarized dynamics between steady performance and spikes, and (b) emotional trust exhibits smoother dynamics. </a:t>
            </a:r>
            <a:endParaRPr lang="zh-TW" altLang="en-US" sz="1400" dirty="0"/>
          </a:p>
        </p:txBody>
      </p:sp>
      <p:sp>
        <p:nvSpPr>
          <p:cNvPr id="22" name="文字方塊 21">
            <a:extLst>
              <a:ext uri="{FF2B5EF4-FFF2-40B4-BE49-F238E27FC236}">
                <a16:creationId xmlns:a16="http://schemas.microsoft.com/office/drawing/2014/main" id="{6EE63CB2-CB01-6743-C75E-02BDB2EB9E07}"/>
              </a:ext>
            </a:extLst>
          </p:cNvPr>
          <p:cNvSpPr txBox="1"/>
          <p:nvPr/>
        </p:nvSpPr>
        <p:spPr>
          <a:xfrm>
            <a:off x="3932356" y="2420948"/>
            <a:ext cx="3758100" cy="369332"/>
          </a:xfrm>
          <a:prstGeom prst="rect">
            <a:avLst/>
          </a:prstGeom>
          <a:noFill/>
        </p:spPr>
        <p:txBody>
          <a:bodyPr wrap="square" rtlCol="0">
            <a:spAutoFit/>
          </a:bodyPr>
          <a:lstStyle/>
          <a:p>
            <a:r>
              <a:rPr lang="en-US" altLang="zh-TW" b="1" dirty="0">
                <a:effectLst>
                  <a:outerShdw blurRad="38100" dist="38100" dir="2700000" algn="tl">
                    <a:srgbClr val="000000">
                      <a:alpha val="43137"/>
                    </a:srgbClr>
                  </a:outerShdw>
                </a:effectLst>
              </a:rPr>
              <a:t>Spectrogram Trust Profiles</a:t>
            </a:r>
            <a:endParaRPr lang="zh-TW" altLang="en-US" b="1" dirty="0">
              <a:effectLst>
                <a:outerShdw blurRad="38100" dist="38100" dir="2700000" algn="tl">
                  <a:srgbClr val="000000">
                    <a:alpha val="43137"/>
                  </a:srgbClr>
                </a:outerShdw>
              </a:effectLst>
            </a:endParaRPr>
          </a:p>
        </p:txBody>
      </p:sp>
      <p:sp>
        <p:nvSpPr>
          <p:cNvPr id="23" name="TextBox 8">
            <a:extLst>
              <a:ext uri="{FF2B5EF4-FFF2-40B4-BE49-F238E27FC236}">
                <a16:creationId xmlns:a16="http://schemas.microsoft.com/office/drawing/2014/main" id="{BF30526C-4500-6486-F3B7-109BBB626A66}"/>
              </a:ext>
            </a:extLst>
          </p:cNvPr>
          <p:cNvSpPr txBox="1"/>
          <p:nvPr/>
        </p:nvSpPr>
        <p:spPr>
          <a:xfrm>
            <a:off x="3931078" y="7263981"/>
            <a:ext cx="9829154" cy="1588833"/>
          </a:xfrm>
          <a:prstGeom prst="rect">
            <a:avLst/>
          </a:prstGeom>
        </p:spPr>
        <p:txBody>
          <a:bodyPr wrap="square" lIns="0" tIns="0" rIns="0" bIns="0" rtlCol="0" anchor="t">
            <a:spAutoFit/>
          </a:bodyPr>
          <a:lstStyle/>
          <a:p>
            <a:pPr marL="194310" lvl="1">
              <a:lnSpc>
                <a:spcPts val="2520"/>
              </a:lnSpc>
            </a:pPr>
            <a:r>
              <a:rPr lang="en-US" spc="-18" dirty="0">
                <a:solidFill>
                  <a:srgbClr val="000000"/>
                </a:solidFill>
                <a:latin typeface="DM Sans"/>
              </a:rPr>
              <a:t>In the Spectrogram Trust Profiles section, polarized dynamics of physical trust between steady performance and spikes are showcased. This is because a poor explanation immediately leads to a spike in physical mistrust, but most of the performance is steady as the average performance of Neural Water-filling (N-WF) exceeds 99% and the average performance of </a:t>
            </a:r>
            <a:r>
              <a:rPr lang="en-US" spc="-18" dirty="0" err="1">
                <a:solidFill>
                  <a:srgbClr val="000000"/>
                </a:solidFill>
                <a:latin typeface="DM Sans"/>
              </a:rPr>
              <a:t>eXplainable</a:t>
            </a:r>
            <a:r>
              <a:rPr lang="en-US" spc="-18" dirty="0">
                <a:solidFill>
                  <a:srgbClr val="000000"/>
                </a:solidFill>
                <a:latin typeface="DM Sans"/>
              </a:rPr>
              <a:t> AI (XAI) exceeds 98%.</a:t>
            </a:r>
          </a:p>
        </p:txBody>
      </p:sp>
    </p:spTree>
    <p:extLst>
      <p:ext uri="{BB962C8B-B14F-4D97-AF65-F5344CB8AC3E}">
        <p14:creationId xmlns:p14="http://schemas.microsoft.com/office/powerpoint/2010/main" val="3714319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1028701" y="4160970"/>
            <a:ext cx="4197732" cy="4862323"/>
          </a:xfrm>
          <a:custGeom>
            <a:avLst/>
            <a:gdLst/>
            <a:ahLst/>
            <a:cxnLst/>
            <a:rect l="l" t="t" r="r" b="b"/>
            <a:pathLst>
              <a:path w="5060685" h="4605223">
                <a:moveTo>
                  <a:pt x="0" y="0"/>
                </a:moveTo>
                <a:lnTo>
                  <a:pt x="5060685" y="0"/>
                </a:lnTo>
                <a:lnTo>
                  <a:pt x="5060685" y="4605223"/>
                </a:lnTo>
                <a:lnTo>
                  <a:pt x="0" y="4605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4" name="Freeform 4"/>
          <p:cNvSpPr/>
          <p:nvPr/>
        </p:nvSpPr>
        <p:spPr>
          <a:xfrm>
            <a:off x="10585250" y="5037922"/>
            <a:ext cx="8716094" cy="5689232"/>
          </a:xfrm>
          <a:custGeom>
            <a:avLst/>
            <a:gdLst/>
            <a:ahLst/>
            <a:cxnLst/>
            <a:rect l="l" t="t" r="r" b="b"/>
            <a:pathLst>
              <a:path w="8716094" h="5689232">
                <a:moveTo>
                  <a:pt x="0" y="0"/>
                </a:moveTo>
                <a:lnTo>
                  <a:pt x="8716094" y="0"/>
                </a:lnTo>
                <a:lnTo>
                  <a:pt x="8716094" y="5689232"/>
                </a:lnTo>
                <a:lnTo>
                  <a:pt x="0" y="56892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5" name="Freeform 5"/>
          <p:cNvSpPr/>
          <p:nvPr/>
        </p:nvSpPr>
        <p:spPr>
          <a:xfrm>
            <a:off x="5476114" y="4160970"/>
            <a:ext cx="5060685" cy="4862323"/>
          </a:xfrm>
          <a:custGeom>
            <a:avLst/>
            <a:gdLst/>
            <a:ahLst/>
            <a:cxnLst/>
            <a:rect l="l" t="t" r="r" b="b"/>
            <a:pathLst>
              <a:path w="5060685" h="4605223">
                <a:moveTo>
                  <a:pt x="0" y="0"/>
                </a:moveTo>
                <a:lnTo>
                  <a:pt x="5060684" y="0"/>
                </a:lnTo>
                <a:lnTo>
                  <a:pt x="5060684" y="4605223"/>
                </a:lnTo>
                <a:lnTo>
                  <a:pt x="0" y="4605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6" name="Freeform 6"/>
          <p:cNvSpPr/>
          <p:nvPr/>
        </p:nvSpPr>
        <p:spPr>
          <a:xfrm>
            <a:off x="10841695" y="4082788"/>
            <a:ext cx="6760505" cy="4862323"/>
          </a:xfrm>
          <a:custGeom>
            <a:avLst/>
            <a:gdLst/>
            <a:ahLst/>
            <a:cxnLst/>
            <a:rect l="l" t="t" r="r" b="b"/>
            <a:pathLst>
              <a:path w="5060685" h="4605223">
                <a:moveTo>
                  <a:pt x="0" y="0"/>
                </a:moveTo>
                <a:lnTo>
                  <a:pt x="5060685" y="0"/>
                </a:lnTo>
                <a:lnTo>
                  <a:pt x="5060685" y="4605223"/>
                </a:lnTo>
                <a:lnTo>
                  <a:pt x="0" y="4605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7" name="Freeform 7"/>
          <p:cNvSpPr/>
          <p:nvPr/>
        </p:nvSpPr>
        <p:spPr>
          <a:xfrm>
            <a:off x="6615357" y="1263707"/>
            <a:ext cx="5060685" cy="1910409"/>
          </a:xfrm>
          <a:custGeom>
            <a:avLst/>
            <a:gdLst/>
            <a:ahLst/>
            <a:cxnLst/>
            <a:rect l="l" t="t" r="r" b="b"/>
            <a:pathLst>
              <a:path w="5060685" h="1910409">
                <a:moveTo>
                  <a:pt x="0" y="0"/>
                </a:moveTo>
                <a:lnTo>
                  <a:pt x="5060684" y="0"/>
                </a:lnTo>
                <a:lnTo>
                  <a:pt x="5060684" y="1910408"/>
                </a:lnTo>
                <a:lnTo>
                  <a:pt x="0" y="191040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sp>
        <p:nvSpPr>
          <p:cNvPr id="8" name="Freeform 8"/>
          <p:cNvSpPr/>
          <p:nvPr/>
        </p:nvSpPr>
        <p:spPr>
          <a:xfrm rot="7499656" flipV="1">
            <a:off x="4123323" y="2326829"/>
            <a:ext cx="2397621" cy="1083022"/>
          </a:xfrm>
          <a:custGeom>
            <a:avLst/>
            <a:gdLst/>
            <a:ahLst/>
            <a:cxnLst/>
            <a:rect l="l" t="t" r="r" b="b"/>
            <a:pathLst>
              <a:path w="2397621" h="1083022">
                <a:moveTo>
                  <a:pt x="0" y="1083022"/>
                </a:moveTo>
                <a:lnTo>
                  <a:pt x="2397621" y="1083022"/>
                </a:lnTo>
                <a:lnTo>
                  <a:pt x="2397621" y="0"/>
                </a:lnTo>
                <a:lnTo>
                  <a:pt x="0" y="0"/>
                </a:lnTo>
                <a:lnTo>
                  <a:pt x="0" y="1083022"/>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sp>
        <p:nvSpPr>
          <p:cNvPr id="12" name="Freeform 12"/>
          <p:cNvSpPr/>
          <p:nvPr/>
        </p:nvSpPr>
        <p:spPr>
          <a:xfrm rot="-7473391" flipH="1" flipV="1">
            <a:off x="11765115" y="2328655"/>
            <a:ext cx="2397621" cy="1083022"/>
          </a:xfrm>
          <a:custGeom>
            <a:avLst/>
            <a:gdLst/>
            <a:ahLst/>
            <a:cxnLst/>
            <a:rect l="l" t="t" r="r" b="b"/>
            <a:pathLst>
              <a:path w="2397621" h="1083022">
                <a:moveTo>
                  <a:pt x="2397620" y="1083021"/>
                </a:moveTo>
                <a:lnTo>
                  <a:pt x="0" y="1083021"/>
                </a:lnTo>
                <a:lnTo>
                  <a:pt x="0" y="0"/>
                </a:lnTo>
                <a:lnTo>
                  <a:pt x="2397620" y="0"/>
                </a:lnTo>
                <a:lnTo>
                  <a:pt x="2397620" y="1083021"/>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sp>
        <p:nvSpPr>
          <p:cNvPr id="13" name="Freeform 13"/>
          <p:cNvSpPr/>
          <p:nvPr/>
        </p:nvSpPr>
        <p:spPr>
          <a:xfrm rot="8446158">
            <a:off x="7416559" y="3338099"/>
            <a:ext cx="2069356" cy="1178230"/>
          </a:xfrm>
          <a:custGeom>
            <a:avLst/>
            <a:gdLst/>
            <a:ahLst/>
            <a:cxnLst/>
            <a:rect l="l" t="t" r="r" b="b"/>
            <a:pathLst>
              <a:path w="2069356" h="1178230">
                <a:moveTo>
                  <a:pt x="0" y="0"/>
                </a:moveTo>
                <a:lnTo>
                  <a:pt x="2069356" y="0"/>
                </a:lnTo>
                <a:lnTo>
                  <a:pt x="2069356" y="1178229"/>
                </a:lnTo>
                <a:lnTo>
                  <a:pt x="0" y="117822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zh-TW" altLang="en-US"/>
          </a:p>
        </p:txBody>
      </p:sp>
      <p:sp>
        <p:nvSpPr>
          <p:cNvPr id="14" name="TextBox 14"/>
          <p:cNvSpPr txBox="1"/>
          <p:nvPr/>
        </p:nvSpPr>
        <p:spPr>
          <a:xfrm>
            <a:off x="5814119" y="6104146"/>
            <a:ext cx="4405933" cy="2585964"/>
          </a:xfrm>
          <a:prstGeom prst="rect">
            <a:avLst/>
          </a:prstGeom>
        </p:spPr>
        <p:txBody>
          <a:bodyPr wrap="square" lIns="0" tIns="0" rIns="0" bIns="0" rtlCol="0" anchor="t">
            <a:spAutoFit/>
          </a:bodyPr>
          <a:lstStyle/>
          <a:p>
            <a:pPr marL="0" lvl="0" indent="0">
              <a:lnSpc>
                <a:spcPts val="2891"/>
              </a:lnSpc>
              <a:spcBef>
                <a:spcPct val="0"/>
              </a:spcBef>
            </a:pPr>
            <a:r>
              <a:rPr lang="en-US" sz="2065" u="none" strike="noStrike" spc="-20" dirty="0">
                <a:solidFill>
                  <a:srgbClr val="000000"/>
                </a:solidFill>
                <a:latin typeface="DM Sans"/>
              </a:rPr>
              <a:t>The significance of integrating emotional sentiment and physical understanding of AI decision-making for consumer trust in wireless networks is highlighted, indicating the need to balance both aspects for effective trust management.</a:t>
            </a:r>
          </a:p>
        </p:txBody>
      </p:sp>
      <p:sp>
        <p:nvSpPr>
          <p:cNvPr id="15" name="TextBox 15"/>
          <p:cNvSpPr txBox="1"/>
          <p:nvPr/>
        </p:nvSpPr>
        <p:spPr>
          <a:xfrm>
            <a:off x="5832864" y="5082118"/>
            <a:ext cx="4293151" cy="977832"/>
          </a:xfrm>
          <a:prstGeom prst="rect">
            <a:avLst/>
          </a:prstGeom>
        </p:spPr>
        <p:txBody>
          <a:bodyPr wrap="square" lIns="0" tIns="0" rIns="0" bIns="0" rtlCol="0" anchor="t">
            <a:spAutoFit/>
          </a:bodyPr>
          <a:lstStyle/>
          <a:p>
            <a:pPr>
              <a:lnSpc>
                <a:spcPts val="3854"/>
              </a:lnSpc>
              <a:spcBef>
                <a:spcPct val="0"/>
              </a:spcBef>
            </a:pPr>
            <a:r>
              <a:rPr lang="en-US" sz="2400" dirty="0">
                <a:solidFill>
                  <a:srgbClr val="000000"/>
                </a:solidFill>
                <a:latin typeface="DM Sans Bold"/>
              </a:rPr>
              <a:t>Integration of Emotional and Physical Understanding</a:t>
            </a:r>
          </a:p>
        </p:txBody>
      </p:sp>
      <p:sp>
        <p:nvSpPr>
          <p:cNvPr id="16" name="TextBox 16"/>
          <p:cNvSpPr txBox="1"/>
          <p:nvPr/>
        </p:nvSpPr>
        <p:spPr>
          <a:xfrm>
            <a:off x="11173904" y="5391330"/>
            <a:ext cx="6085395" cy="3329758"/>
          </a:xfrm>
          <a:prstGeom prst="rect">
            <a:avLst/>
          </a:prstGeom>
        </p:spPr>
        <p:txBody>
          <a:bodyPr wrap="square" lIns="0" tIns="0" rIns="0" bIns="0" rtlCol="0" anchor="t">
            <a:spAutoFit/>
          </a:bodyPr>
          <a:lstStyle/>
          <a:p>
            <a:pPr marL="0" lvl="0" indent="0">
              <a:lnSpc>
                <a:spcPts val="2891"/>
              </a:lnSpc>
              <a:spcBef>
                <a:spcPct val="0"/>
              </a:spcBef>
            </a:pPr>
            <a:r>
              <a:rPr lang="en-US" sz="2065" u="none" strike="noStrike" spc="-20" dirty="0">
                <a:solidFill>
                  <a:srgbClr val="000000"/>
                </a:solidFill>
                <a:latin typeface="DM Sans"/>
              </a:rPr>
              <a:t>The impact of </a:t>
            </a:r>
            <a:r>
              <a:rPr lang="en-US" sz="2065" u="none" strike="noStrike" spc="-20" dirty="0" err="1">
                <a:solidFill>
                  <a:srgbClr val="000000"/>
                </a:solidFill>
                <a:latin typeface="DM Sans"/>
              </a:rPr>
              <a:t>eXplainable</a:t>
            </a:r>
            <a:r>
              <a:rPr lang="en-US" sz="2065" u="none" strike="noStrike" spc="-20" dirty="0">
                <a:solidFill>
                  <a:srgbClr val="000000"/>
                </a:solidFill>
                <a:latin typeface="DM Sans"/>
              </a:rPr>
              <a:t> AI (XAI) outcomes on </a:t>
            </a:r>
            <a:r>
              <a:rPr lang="en-US" sz="2065" u="none" strike="noStrike" spc="-20" dirty="0" err="1">
                <a:solidFill>
                  <a:srgbClr val="000000"/>
                </a:solidFill>
                <a:latin typeface="DM Sans"/>
              </a:rPr>
              <a:t>QoT</a:t>
            </a:r>
            <a:r>
              <a:rPr lang="en-US" sz="2065" u="none" strike="noStrike" spc="-20" dirty="0">
                <a:solidFill>
                  <a:srgbClr val="000000"/>
                </a:solidFill>
                <a:latin typeface="DM Sans"/>
              </a:rPr>
              <a:t> is discussed, emphasizing the potential consequences of errors in explanations on trust levels. Additionally, the necessity for continuous testing of individual baselines for emotional trust and the use of social media analytics to gather data on consumer emotions is emphasized as crucial for understanding and managing trust dynamics.</a:t>
            </a:r>
          </a:p>
        </p:txBody>
      </p:sp>
      <p:sp>
        <p:nvSpPr>
          <p:cNvPr id="17" name="TextBox 17"/>
          <p:cNvSpPr txBox="1"/>
          <p:nvPr/>
        </p:nvSpPr>
        <p:spPr>
          <a:xfrm>
            <a:off x="11173904" y="4706941"/>
            <a:ext cx="5969062" cy="463012"/>
          </a:xfrm>
          <a:prstGeom prst="rect">
            <a:avLst/>
          </a:prstGeom>
        </p:spPr>
        <p:txBody>
          <a:bodyPr wrap="square" lIns="0" tIns="0" rIns="0" bIns="0" rtlCol="0" anchor="t">
            <a:spAutoFit/>
          </a:bodyPr>
          <a:lstStyle/>
          <a:p>
            <a:pPr>
              <a:lnSpc>
                <a:spcPts val="3854"/>
              </a:lnSpc>
              <a:spcBef>
                <a:spcPct val="0"/>
              </a:spcBef>
            </a:pPr>
            <a:r>
              <a:rPr lang="en-US" sz="2400" dirty="0">
                <a:solidFill>
                  <a:srgbClr val="000000"/>
                </a:solidFill>
                <a:latin typeface="DM Sans Bold"/>
              </a:rPr>
              <a:t>Impact of XAI and Continuous Testing</a:t>
            </a:r>
          </a:p>
        </p:txBody>
      </p:sp>
      <p:sp>
        <p:nvSpPr>
          <p:cNvPr id="18" name="TextBox 18"/>
          <p:cNvSpPr txBox="1"/>
          <p:nvPr/>
        </p:nvSpPr>
        <p:spPr>
          <a:xfrm>
            <a:off x="6932102" y="1754578"/>
            <a:ext cx="4427193" cy="823408"/>
          </a:xfrm>
          <a:prstGeom prst="rect">
            <a:avLst/>
          </a:prstGeom>
        </p:spPr>
        <p:txBody>
          <a:bodyPr lIns="0" tIns="0" rIns="0" bIns="0" rtlCol="0" anchor="t">
            <a:spAutoFit/>
          </a:bodyPr>
          <a:lstStyle/>
          <a:p>
            <a:pPr marL="0" lvl="0" indent="0" algn="ctr">
              <a:lnSpc>
                <a:spcPts val="6681"/>
              </a:lnSpc>
              <a:spcBef>
                <a:spcPct val="0"/>
              </a:spcBef>
            </a:pPr>
            <a:r>
              <a:rPr lang="en-US" sz="4772" dirty="0">
                <a:solidFill>
                  <a:srgbClr val="000000"/>
                </a:solidFill>
                <a:latin typeface="Repo Bold Bold"/>
              </a:rPr>
              <a:t>Conclusions</a:t>
            </a:r>
          </a:p>
        </p:txBody>
      </p:sp>
      <p:sp>
        <p:nvSpPr>
          <p:cNvPr id="19" name="TextBox 19"/>
          <p:cNvSpPr txBox="1"/>
          <p:nvPr/>
        </p:nvSpPr>
        <p:spPr>
          <a:xfrm>
            <a:off x="1369210" y="6082422"/>
            <a:ext cx="3736190" cy="2214068"/>
          </a:xfrm>
          <a:prstGeom prst="rect">
            <a:avLst/>
          </a:prstGeom>
        </p:spPr>
        <p:txBody>
          <a:bodyPr wrap="square" lIns="0" tIns="0" rIns="0" bIns="0" rtlCol="0" anchor="t">
            <a:spAutoFit/>
          </a:bodyPr>
          <a:lstStyle/>
          <a:p>
            <a:pPr marL="0" lvl="0" indent="0">
              <a:lnSpc>
                <a:spcPts val="2891"/>
              </a:lnSpc>
              <a:spcBef>
                <a:spcPct val="0"/>
              </a:spcBef>
            </a:pPr>
            <a:r>
              <a:rPr lang="en-US" sz="2065" u="none" strike="noStrike" spc="-20" dirty="0" err="1">
                <a:solidFill>
                  <a:srgbClr val="000000"/>
                </a:solidFill>
                <a:latin typeface="DM Sans"/>
              </a:rPr>
              <a:t>QoT</a:t>
            </a:r>
            <a:r>
              <a:rPr lang="en-US" sz="2065" u="none" strike="noStrike" spc="-20" dirty="0">
                <a:solidFill>
                  <a:srgbClr val="000000"/>
                </a:solidFill>
                <a:latin typeface="DM Sans"/>
              </a:rPr>
              <a:t> is introduced as a critical Key Performance Indicator (KPI) in 6G networks, emphasizing its importance in evaluating trust in AI-enabled wireless networks.</a:t>
            </a:r>
          </a:p>
        </p:txBody>
      </p:sp>
      <p:sp>
        <p:nvSpPr>
          <p:cNvPr id="20" name="TextBox 20"/>
          <p:cNvSpPr txBox="1"/>
          <p:nvPr/>
        </p:nvSpPr>
        <p:spPr>
          <a:xfrm>
            <a:off x="1369210" y="5037922"/>
            <a:ext cx="4445877" cy="977832"/>
          </a:xfrm>
          <a:prstGeom prst="rect">
            <a:avLst/>
          </a:prstGeom>
        </p:spPr>
        <p:txBody>
          <a:bodyPr wrap="square" lIns="0" tIns="0" rIns="0" bIns="0" rtlCol="0" anchor="t">
            <a:spAutoFit/>
          </a:bodyPr>
          <a:lstStyle/>
          <a:p>
            <a:pPr>
              <a:lnSpc>
                <a:spcPts val="3854"/>
              </a:lnSpc>
              <a:spcBef>
                <a:spcPct val="0"/>
              </a:spcBef>
            </a:pPr>
            <a:r>
              <a:rPr lang="en-US" sz="2400" dirty="0">
                <a:solidFill>
                  <a:srgbClr val="000000"/>
                </a:solidFill>
                <a:latin typeface="DM Sans Bold"/>
              </a:rPr>
              <a:t>Introduction of </a:t>
            </a:r>
            <a:r>
              <a:rPr lang="en-US" sz="2400" dirty="0" err="1">
                <a:solidFill>
                  <a:srgbClr val="000000"/>
                </a:solidFill>
                <a:latin typeface="DM Sans Bold"/>
              </a:rPr>
              <a:t>QoT</a:t>
            </a:r>
            <a:r>
              <a:rPr lang="en-US" sz="2400" dirty="0">
                <a:solidFill>
                  <a:srgbClr val="000000"/>
                </a:solidFill>
                <a:latin typeface="DM Sans Bold"/>
              </a:rPr>
              <a:t> as a Critical KPI</a:t>
            </a:r>
          </a:p>
        </p:txBody>
      </p:sp>
      <p:sp>
        <p:nvSpPr>
          <p:cNvPr id="21" name="Freeform 21"/>
          <p:cNvSpPr/>
          <p:nvPr/>
        </p:nvSpPr>
        <p:spPr>
          <a:xfrm rot="7282648">
            <a:off x="-1792404" y="516566"/>
            <a:ext cx="5115649" cy="2818257"/>
          </a:xfrm>
          <a:custGeom>
            <a:avLst/>
            <a:gdLst/>
            <a:ahLst/>
            <a:cxnLst/>
            <a:rect l="l" t="t" r="r" b="b"/>
            <a:pathLst>
              <a:path w="5115649" h="2818257">
                <a:moveTo>
                  <a:pt x="0" y="0"/>
                </a:moveTo>
                <a:lnTo>
                  <a:pt x="5115649" y="0"/>
                </a:lnTo>
                <a:lnTo>
                  <a:pt x="5115649" y="2818257"/>
                </a:lnTo>
                <a:lnTo>
                  <a:pt x="0" y="281825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zh-TW" altLang="en-US"/>
          </a:p>
        </p:txBody>
      </p:sp>
      <p:sp>
        <p:nvSpPr>
          <p:cNvPr id="22" name="Freeform 22"/>
          <p:cNvSpPr/>
          <p:nvPr/>
        </p:nvSpPr>
        <p:spPr>
          <a:xfrm>
            <a:off x="15895616" y="8945111"/>
            <a:ext cx="2966186" cy="2885291"/>
          </a:xfrm>
          <a:custGeom>
            <a:avLst/>
            <a:gdLst/>
            <a:ahLst/>
            <a:cxnLst/>
            <a:rect l="l" t="t" r="r" b="b"/>
            <a:pathLst>
              <a:path w="2966186" h="2885291">
                <a:moveTo>
                  <a:pt x="0" y="0"/>
                </a:moveTo>
                <a:lnTo>
                  <a:pt x="2966187" y="0"/>
                </a:lnTo>
                <a:lnTo>
                  <a:pt x="2966187" y="2885290"/>
                </a:lnTo>
                <a:lnTo>
                  <a:pt x="0" y="288529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zh-TW" altLang="en-US"/>
          </a:p>
        </p:txBody>
      </p:sp>
    </p:spTree>
    <p:extLst>
      <p:ext uri="{BB962C8B-B14F-4D97-AF65-F5344CB8AC3E}">
        <p14:creationId xmlns:p14="http://schemas.microsoft.com/office/powerpoint/2010/main" val="571804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1028700" y="4160970"/>
            <a:ext cx="5060685" cy="4605223"/>
          </a:xfrm>
          <a:custGeom>
            <a:avLst/>
            <a:gdLst/>
            <a:ahLst/>
            <a:cxnLst/>
            <a:rect l="l" t="t" r="r" b="b"/>
            <a:pathLst>
              <a:path w="5060685" h="4605223">
                <a:moveTo>
                  <a:pt x="0" y="0"/>
                </a:moveTo>
                <a:lnTo>
                  <a:pt x="5060685" y="0"/>
                </a:lnTo>
                <a:lnTo>
                  <a:pt x="5060685" y="4605223"/>
                </a:lnTo>
                <a:lnTo>
                  <a:pt x="0" y="4605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4" name="Freeform 4"/>
          <p:cNvSpPr/>
          <p:nvPr/>
        </p:nvSpPr>
        <p:spPr>
          <a:xfrm>
            <a:off x="10585250" y="5037922"/>
            <a:ext cx="8716094" cy="5689232"/>
          </a:xfrm>
          <a:custGeom>
            <a:avLst/>
            <a:gdLst/>
            <a:ahLst/>
            <a:cxnLst/>
            <a:rect l="l" t="t" r="r" b="b"/>
            <a:pathLst>
              <a:path w="8716094" h="5689232">
                <a:moveTo>
                  <a:pt x="0" y="0"/>
                </a:moveTo>
                <a:lnTo>
                  <a:pt x="8716094" y="0"/>
                </a:lnTo>
                <a:lnTo>
                  <a:pt x="8716094" y="5689232"/>
                </a:lnTo>
                <a:lnTo>
                  <a:pt x="0" y="56892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5" name="Freeform 5"/>
          <p:cNvSpPr/>
          <p:nvPr/>
        </p:nvSpPr>
        <p:spPr>
          <a:xfrm>
            <a:off x="6615357" y="4160970"/>
            <a:ext cx="5060685" cy="4605223"/>
          </a:xfrm>
          <a:custGeom>
            <a:avLst/>
            <a:gdLst/>
            <a:ahLst/>
            <a:cxnLst/>
            <a:rect l="l" t="t" r="r" b="b"/>
            <a:pathLst>
              <a:path w="5060685" h="4605223">
                <a:moveTo>
                  <a:pt x="0" y="0"/>
                </a:moveTo>
                <a:lnTo>
                  <a:pt x="5060684" y="0"/>
                </a:lnTo>
                <a:lnTo>
                  <a:pt x="5060684" y="4605223"/>
                </a:lnTo>
                <a:lnTo>
                  <a:pt x="0" y="4605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6" name="Freeform 6"/>
          <p:cNvSpPr/>
          <p:nvPr/>
        </p:nvSpPr>
        <p:spPr>
          <a:xfrm>
            <a:off x="12198615" y="4160970"/>
            <a:ext cx="5060685" cy="4605223"/>
          </a:xfrm>
          <a:custGeom>
            <a:avLst/>
            <a:gdLst/>
            <a:ahLst/>
            <a:cxnLst/>
            <a:rect l="l" t="t" r="r" b="b"/>
            <a:pathLst>
              <a:path w="5060685" h="4605223">
                <a:moveTo>
                  <a:pt x="0" y="0"/>
                </a:moveTo>
                <a:lnTo>
                  <a:pt x="5060685" y="0"/>
                </a:lnTo>
                <a:lnTo>
                  <a:pt x="5060685" y="4605223"/>
                </a:lnTo>
                <a:lnTo>
                  <a:pt x="0" y="46052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7" name="Freeform 7"/>
          <p:cNvSpPr/>
          <p:nvPr/>
        </p:nvSpPr>
        <p:spPr>
          <a:xfrm>
            <a:off x="6615357" y="1263707"/>
            <a:ext cx="5060685" cy="1910409"/>
          </a:xfrm>
          <a:custGeom>
            <a:avLst/>
            <a:gdLst/>
            <a:ahLst/>
            <a:cxnLst/>
            <a:rect l="l" t="t" r="r" b="b"/>
            <a:pathLst>
              <a:path w="5060685" h="1910409">
                <a:moveTo>
                  <a:pt x="0" y="0"/>
                </a:moveTo>
                <a:lnTo>
                  <a:pt x="5060684" y="0"/>
                </a:lnTo>
                <a:lnTo>
                  <a:pt x="5060684" y="1910408"/>
                </a:lnTo>
                <a:lnTo>
                  <a:pt x="0" y="191040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sp>
        <p:nvSpPr>
          <p:cNvPr id="8" name="Freeform 8"/>
          <p:cNvSpPr/>
          <p:nvPr/>
        </p:nvSpPr>
        <p:spPr>
          <a:xfrm rot="7499656" flipV="1">
            <a:off x="4123323" y="2326829"/>
            <a:ext cx="2397621" cy="1083022"/>
          </a:xfrm>
          <a:custGeom>
            <a:avLst/>
            <a:gdLst/>
            <a:ahLst/>
            <a:cxnLst/>
            <a:rect l="l" t="t" r="r" b="b"/>
            <a:pathLst>
              <a:path w="2397621" h="1083022">
                <a:moveTo>
                  <a:pt x="0" y="1083022"/>
                </a:moveTo>
                <a:lnTo>
                  <a:pt x="2397621" y="1083022"/>
                </a:lnTo>
                <a:lnTo>
                  <a:pt x="2397621" y="0"/>
                </a:lnTo>
                <a:lnTo>
                  <a:pt x="0" y="0"/>
                </a:lnTo>
                <a:lnTo>
                  <a:pt x="0" y="1083022"/>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sp>
        <p:nvSpPr>
          <p:cNvPr id="9" name="Freeform 9"/>
          <p:cNvSpPr/>
          <p:nvPr/>
        </p:nvSpPr>
        <p:spPr>
          <a:xfrm>
            <a:off x="4801738" y="4867306"/>
            <a:ext cx="1040792" cy="1080924"/>
          </a:xfrm>
          <a:custGeom>
            <a:avLst/>
            <a:gdLst/>
            <a:ahLst/>
            <a:cxnLst/>
            <a:rect l="l" t="t" r="r" b="b"/>
            <a:pathLst>
              <a:path w="1040792" h="1080924">
                <a:moveTo>
                  <a:pt x="0" y="0"/>
                </a:moveTo>
                <a:lnTo>
                  <a:pt x="1040791" y="0"/>
                </a:lnTo>
                <a:lnTo>
                  <a:pt x="1040791" y="1080924"/>
                </a:lnTo>
                <a:lnTo>
                  <a:pt x="0" y="108092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zh-TW" altLang="en-US"/>
          </a:p>
        </p:txBody>
      </p:sp>
      <p:sp>
        <p:nvSpPr>
          <p:cNvPr id="10" name="Freeform 10"/>
          <p:cNvSpPr/>
          <p:nvPr/>
        </p:nvSpPr>
        <p:spPr>
          <a:xfrm>
            <a:off x="10311087" y="4867306"/>
            <a:ext cx="840865" cy="1080924"/>
          </a:xfrm>
          <a:custGeom>
            <a:avLst/>
            <a:gdLst/>
            <a:ahLst/>
            <a:cxnLst/>
            <a:rect l="l" t="t" r="r" b="b"/>
            <a:pathLst>
              <a:path w="840865" h="1080924">
                <a:moveTo>
                  <a:pt x="0" y="0"/>
                </a:moveTo>
                <a:lnTo>
                  <a:pt x="840865" y="0"/>
                </a:lnTo>
                <a:lnTo>
                  <a:pt x="840865" y="1080924"/>
                </a:lnTo>
                <a:lnTo>
                  <a:pt x="0" y="108092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zh-TW" altLang="en-US"/>
          </a:p>
        </p:txBody>
      </p:sp>
      <p:sp>
        <p:nvSpPr>
          <p:cNvPr id="11" name="Freeform 11"/>
          <p:cNvSpPr/>
          <p:nvPr/>
        </p:nvSpPr>
        <p:spPr>
          <a:xfrm>
            <a:off x="15895616" y="4843148"/>
            <a:ext cx="877165" cy="1129240"/>
          </a:xfrm>
          <a:custGeom>
            <a:avLst/>
            <a:gdLst/>
            <a:ahLst/>
            <a:cxnLst/>
            <a:rect l="l" t="t" r="r" b="b"/>
            <a:pathLst>
              <a:path w="877165" h="1129240">
                <a:moveTo>
                  <a:pt x="0" y="0"/>
                </a:moveTo>
                <a:lnTo>
                  <a:pt x="877165" y="0"/>
                </a:lnTo>
                <a:lnTo>
                  <a:pt x="877165" y="1129240"/>
                </a:lnTo>
                <a:lnTo>
                  <a:pt x="0" y="112924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zh-TW" altLang="en-US"/>
          </a:p>
        </p:txBody>
      </p:sp>
      <p:sp>
        <p:nvSpPr>
          <p:cNvPr id="12" name="Freeform 12"/>
          <p:cNvSpPr/>
          <p:nvPr/>
        </p:nvSpPr>
        <p:spPr>
          <a:xfrm rot="-7473391" flipH="1" flipV="1">
            <a:off x="11765115" y="2328655"/>
            <a:ext cx="2397621" cy="1083022"/>
          </a:xfrm>
          <a:custGeom>
            <a:avLst/>
            <a:gdLst/>
            <a:ahLst/>
            <a:cxnLst/>
            <a:rect l="l" t="t" r="r" b="b"/>
            <a:pathLst>
              <a:path w="2397621" h="1083022">
                <a:moveTo>
                  <a:pt x="2397620" y="1083021"/>
                </a:moveTo>
                <a:lnTo>
                  <a:pt x="0" y="1083021"/>
                </a:lnTo>
                <a:lnTo>
                  <a:pt x="0" y="0"/>
                </a:lnTo>
                <a:lnTo>
                  <a:pt x="2397620" y="0"/>
                </a:lnTo>
                <a:lnTo>
                  <a:pt x="2397620" y="1083021"/>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sp>
        <p:nvSpPr>
          <p:cNvPr id="13" name="Freeform 13"/>
          <p:cNvSpPr/>
          <p:nvPr/>
        </p:nvSpPr>
        <p:spPr>
          <a:xfrm rot="8446158">
            <a:off x="7416559" y="3338099"/>
            <a:ext cx="2069356" cy="1178230"/>
          </a:xfrm>
          <a:custGeom>
            <a:avLst/>
            <a:gdLst/>
            <a:ahLst/>
            <a:cxnLst/>
            <a:rect l="l" t="t" r="r" b="b"/>
            <a:pathLst>
              <a:path w="2069356" h="1178230">
                <a:moveTo>
                  <a:pt x="0" y="0"/>
                </a:moveTo>
                <a:lnTo>
                  <a:pt x="2069356" y="0"/>
                </a:lnTo>
                <a:lnTo>
                  <a:pt x="2069356" y="1178229"/>
                </a:lnTo>
                <a:lnTo>
                  <a:pt x="0" y="1178229"/>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zh-TW" altLang="en-US"/>
          </a:p>
        </p:txBody>
      </p:sp>
      <p:sp>
        <p:nvSpPr>
          <p:cNvPr id="14" name="TextBox 14"/>
          <p:cNvSpPr txBox="1"/>
          <p:nvPr/>
        </p:nvSpPr>
        <p:spPr>
          <a:xfrm>
            <a:off x="7074869" y="5740877"/>
            <a:ext cx="3510381" cy="1098378"/>
          </a:xfrm>
          <a:prstGeom prst="rect">
            <a:avLst/>
          </a:prstGeom>
        </p:spPr>
        <p:txBody>
          <a:bodyPr lIns="0" tIns="0" rIns="0" bIns="0" rtlCol="0" anchor="t">
            <a:spAutoFit/>
          </a:bodyPr>
          <a:lstStyle/>
          <a:p>
            <a:pPr marL="0" lvl="0" indent="0">
              <a:lnSpc>
                <a:spcPts val="2891"/>
              </a:lnSpc>
              <a:spcBef>
                <a:spcPct val="0"/>
              </a:spcBef>
            </a:pPr>
            <a:r>
              <a:rPr lang="en-US" sz="2065" u="none" strike="noStrike" spc="-20" dirty="0">
                <a:solidFill>
                  <a:srgbClr val="000000"/>
                </a:solidFill>
                <a:latin typeface="DM Sans"/>
              </a:rPr>
              <a:t>Indicates the need for refining the </a:t>
            </a:r>
            <a:r>
              <a:rPr lang="en-US" sz="2065" u="none" strike="noStrike" spc="-20" dirty="0" err="1">
                <a:solidFill>
                  <a:srgbClr val="000000"/>
                </a:solidFill>
                <a:latin typeface="DM Sans"/>
              </a:rPr>
              <a:t>QoT</a:t>
            </a:r>
            <a:r>
              <a:rPr lang="en-US" sz="2065" u="none" strike="noStrike" spc="-20" dirty="0">
                <a:solidFill>
                  <a:srgbClr val="000000"/>
                </a:solidFill>
                <a:latin typeface="DM Sans"/>
              </a:rPr>
              <a:t> framework to enhance its effectiveness</a:t>
            </a:r>
          </a:p>
        </p:txBody>
      </p:sp>
      <p:sp>
        <p:nvSpPr>
          <p:cNvPr id="15" name="TextBox 15"/>
          <p:cNvSpPr txBox="1"/>
          <p:nvPr/>
        </p:nvSpPr>
        <p:spPr>
          <a:xfrm>
            <a:off x="7074869" y="5152222"/>
            <a:ext cx="3256664" cy="475964"/>
          </a:xfrm>
          <a:prstGeom prst="rect">
            <a:avLst/>
          </a:prstGeom>
        </p:spPr>
        <p:txBody>
          <a:bodyPr lIns="0" tIns="0" rIns="0" bIns="0" rtlCol="0" anchor="t">
            <a:spAutoFit/>
          </a:bodyPr>
          <a:lstStyle/>
          <a:p>
            <a:pPr>
              <a:lnSpc>
                <a:spcPts val="3854"/>
              </a:lnSpc>
              <a:spcBef>
                <a:spcPct val="0"/>
              </a:spcBef>
            </a:pPr>
            <a:r>
              <a:rPr lang="en-US" sz="2753" dirty="0">
                <a:solidFill>
                  <a:srgbClr val="000000"/>
                </a:solidFill>
                <a:latin typeface="DM Sans Bold"/>
              </a:rPr>
              <a:t>02</a:t>
            </a:r>
          </a:p>
        </p:txBody>
      </p:sp>
      <p:sp>
        <p:nvSpPr>
          <p:cNvPr id="16" name="TextBox 16"/>
          <p:cNvSpPr txBox="1"/>
          <p:nvPr/>
        </p:nvSpPr>
        <p:spPr>
          <a:xfrm>
            <a:off x="12657116" y="5684531"/>
            <a:ext cx="3510381" cy="1842171"/>
          </a:xfrm>
          <a:prstGeom prst="rect">
            <a:avLst/>
          </a:prstGeom>
        </p:spPr>
        <p:txBody>
          <a:bodyPr lIns="0" tIns="0" rIns="0" bIns="0" rtlCol="0" anchor="t">
            <a:spAutoFit/>
          </a:bodyPr>
          <a:lstStyle/>
          <a:p>
            <a:pPr marL="0" lvl="0" indent="0">
              <a:lnSpc>
                <a:spcPts val="2891"/>
              </a:lnSpc>
              <a:spcBef>
                <a:spcPct val="0"/>
              </a:spcBef>
            </a:pPr>
            <a:r>
              <a:rPr lang="en-US" sz="2065" u="none" strike="noStrike" spc="-20" dirty="0">
                <a:solidFill>
                  <a:srgbClr val="000000"/>
                </a:solidFill>
                <a:latin typeface="DM Sans"/>
              </a:rPr>
              <a:t>Proposes integrating emotional sentiment into AI-enabled wireless networks as a potential area for future research and development</a:t>
            </a:r>
          </a:p>
        </p:txBody>
      </p:sp>
      <p:sp>
        <p:nvSpPr>
          <p:cNvPr id="17" name="TextBox 17"/>
          <p:cNvSpPr txBox="1"/>
          <p:nvPr/>
        </p:nvSpPr>
        <p:spPr>
          <a:xfrm>
            <a:off x="12657116" y="5095875"/>
            <a:ext cx="3256664" cy="475964"/>
          </a:xfrm>
          <a:prstGeom prst="rect">
            <a:avLst/>
          </a:prstGeom>
        </p:spPr>
        <p:txBody>
          <a:bodyPr lIns="0" tIns="0" rIns="0" bIns="0" rtlCol="0" anchor="t">
            <a:spAutoFit/>
          </a:bodyPr>
          <a:lstStyle/>
          <a:p>
            <a:pPr>
              <a:lnSpc>
                <a:spcPts val="3854"/>
              </a:lnSpc>
              <a:spcBef>
                <a:spcPct val="0"/>
              </a:spcBef>
            </a:pPr>
            <a:r>
              <a:rPr lang="en-US" sz="2753" dirty="0">
                <a:solidFill>
                  <a:srgbClr val="000000"/>
                </a:solidFill>
                <a:latin typeface="DM Sans Bold"/>
              </a:rPr>
              <a:t>03</a:t>
            </a:r>
          </a:p>
        </p:txBody>
      </p:sp>
      <p:sp>
        <p:nvSpPr>
          <p:cNvPr id="18" name="TextBox 18"/>
          <p:cNvSpPr txBox="1"/>
          <p:nvPr/>
        </p:nvSpPr>
        <p:spPr>
          <a:xfrm>
            <a:off x="6932102" y="1754578"/>
            <a:ext cx="4427193" cy="780278"/>
          </a:xfrm>
          <a:prstGeom prst="rect">
            <a:avLst/>
          </a:prstGeom>
        </p:spPr>
        <p:txBody>
          <a:bodyPr lIns="0" tIns="0" rIns="0" bIns="0" rtlCol="0" anchor="t">
            <a:spAutoFit/>
          </a:bodyPr>
          <a:lstStyle/>
          <a:p>
            <a:pPr marL="0" lvl="0" indent="0" algn="ctr">
              <a:lnSpc>
                <a:spcPts val="6681"/>
              </a:lnSpc>
              <a:spcBef>
                <a:spcPct val="0"/>
              </a:spcBef>
            </a:pPr>
            <a:r>
              <a:rPr lang="en-US" sz="4772" dirty="0">
                <a:solidFill>
                  <a:srgbClr val="000000"/>
                </a:solidFill>
                <a:latin typeface="Repo Bold Bold"/>
              </a:rPr>
              <a:t>Future Work</a:t>
            </a:r>
          </a:p>
        </p:txBody>
      </p:sp>
      <p:sp>
        <p:nvSpPr>
          <p:cNvPr id="19" name="TextBox 19"/>
          <p:cNvSpPr txBox="1"/>
          <p:nvPr/>
        </p:nvSpPr>
        <p:spPr>
          <a:xfrm>
            <a:off x="1545074" y="5740877"/>
            <a:ext cx="3510381" cy="1470274"/>
          </a:xfrm>
          <a:prstGeom prst="rect">
            <a:avLst/>
          </a:prstGeom>
        </p:spPr>
        <p:txBody>
          <a:bodyPr lIns="0" tIns="0" rIns="0" bIns="0" rtlCol="0" anchor="t">
            <a:spAutoFit/>
          </a:bodyPr>
          <a:lstStyle/>
          <a:p>
            <a:pPr marL="0" lvl="0" indent="0">
              <a:lnSpc>
                <a:spcPts val="2891"/>
              </a:lnSpc>
              <a:spcBef>
                <a:spcPct val="0"/>
              </a:spcBef>
            </a:pPr>
            <a:r>
              <a:rPr lang="en-US" sz="2065" u="none" strike="noStrike" spc="-20" dirty="0">
                <a:solidFill>
                  <a:srgbClr val="000000"/>
                </a:solidFill>
                <a:latin typeface="DM Sans"/>
              </a:rPr>
              <a:t>Suggests potential future work involving further exploration of emotional trust dynamics</a:t>
            </a:r>
          </a:p>
        </p:txBody>
      </p:sp>
      <p:sp>
        <p:nvSpPr>
          <p:cNvPr id="20" name="TextBox 20"/>
          <p:cNvSpPr txBox="1"/>
          <p:nvPr/>
        </p:nvSpPr>
        <p:spPr>
          <a:xfrm>
            <a:off x="1545074" y="5152222"/>
            <a:ext cx="3256664" cy="475964"/>
          </a:xfrm>
          <a:prstGeom prst="rect">
            <a:avLst/>
          </a:prstGeom>
        </p:spPr>
        <p:txBody>
          <a:bodyPr lIns="0" tIns="0" rIns="0" bIns="0" rtlCol="0" anchor="t">
            <a:spAutoFit/>
          </a:bodyPr>
          <a:lstStyle/>
          <a:p>
            <a:pPr>
              <a:lnSpc>
                <a:spcPts val="3854"/>
              </a:lnSpc>
              <a:spcBef>
                <a:spcPct val="0"/>
              </a:spcBef>
            </a:pPr>
            <a:r>
              <a:rPr lang="en-US" sz="2753" dirty="0">
                <a:solidFill>
                  <a:srgbClr val="000000"/>
                </a:solidFill>
                <a:latin typeface="DM Sans Bold"/>
              </a:rPr>
              <a:t>01</a:t>
            </a:r>
          </a:p>
        </p:txBody>
      </p:sp>
      <p:sp>
        <p:nvSpPr>
          <p:cNvPr id="21" name="Freeform 21"/>
          <p:cNvSpPr/>
          <p:nvPr/>
        </p:nvSpPr>
        <p:spPr>
          <a:xfrm rot="7282648">
            <a:off x="-1792404" y="516566"/>
            <a:ext cx="5115649" cy="2818257"/>
          </a:xfrm>
          <a:custGeom>
            <a:avLst/>
            <a:gdLst/>
            <a:ahLst/>
            <a:cxnLst/>
            <a:rect l="l" t="t" r="r" b="b"/>
            <a:pathLst>
              <a:path w="5115649" h="2818257">
                <a:moveTo>
                  <a:pt x="0" y="0"/>
                </a:moveTo>
                <a:lnTo>
                  <a:pt x="5115649" y="0"/>
                </a:lnTo>
                <a:lnTo>
                  <a:pt x="5115649" y="2818257"/>
                </a:lnTo>
                <a:lnTo>
                  <a:pt x="0" y="2818257"/>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zh-TW" altLang="en-US"/>
          </a:p>
        </p:txBody>
      </p:sp>
      <p:sp>
        <p:nvSpPr>
          <p:cNvPr id="22" name="Freeform 22"/>
          <p:cNvSpPr/>
          <p:nvPr/>
        </p:nvSpPr>
        <p:spPr>
          <a:xfrm>
            <a:off x="15895616" y="8945111"/>
            <a:ext cx="2966186" cy="2885291"/>
          </a:xfrm>
          <a:custGeom>
            <a:avLst/>
            <a:gdLst/>
            <a:ahLst/>
            <a:cxnLst/>
            <a:rect l="l" t="t" r="r" b="b"/>
            <a:pathLst>
              <a:path w="2966186" h="2885291">
                <a:moveTo>
                  <a:pt x="0" y="0"/>
                </a:moveTo>
                <a:lnTo>
                  <a:pt x="2966187" y="0"/>
                </a:lnTo>
                <a:lnTo>
                  <a:pt x="2966187" y="2885290"/>
                </a:lnTo>
                <a:lnTo>
                  <a:pt x="0" y="2885290"/>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zh-TW" altLang="en-US"/>
          </a:p>
        </p:txBody>
      </p:sp>
    </p:spTree>
    <p:extLst>
      <p:ext uri="{BB962C8B-B14F-4D97-AF65-F5344CB8AC3E}">
        <p14:creationId xmlns:p14="http://schemas.microsoft.com/office/powerpoint/2010/main" val="2156665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zh-TW" altLang="en-US"/>
          </a:p>
        </p:txBody>
      </p:sp>
      <p:sp>
        <p:nvSpPr>
          <p:cNvPr id="3" name="Freeform 3"/>
          <p:cNvSpPr/>
          <p:nvPr/>
        </p:nvSpPr>
        <p:spPr>
          <a:xfrm>
            <a:off x="3697693" y="2218670"/>
            <a:ext cx="10896012" cy="6728287"/>
          </a:xfrm>
          <a:custGeom>
            <a:avLst/>
            <a:gdLst/>
            <a:ahLst/>
            <a:cxnLst/>
            <a:rect l="l" t="t" r="r" b="b"/>
            <a:pathLst>
              <a:path w="10896012" h="6728287">
                <a:moveTo>
                  <a:pt x="0" y="0"/>
                </a:moveTo>
                <a:lnTo>
                  <a:pt x="10896012" y="0"/>
                </a:lnTo>
                <a:lnTo>
                  <a:pt x="10896012" y="6728287"/>
                </a:lnTo>
                <a:lnTo>
                  <a:pt x="0" y="67282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zh-TW" altLang="en-US"/>
          </a:p>
        </p:txBody>
      </p:sp>
      <p:sp>
        <p:nvSpPr>
          <p:cNvPr id="4" name="TextBox 4"/>
          <p:cNvSpPr txBox="1"/>
          <p:nvPr/>
        </p:nvSpPr>
        <p:spPr>
          <a:xfrm>
            <a:off x="4160180" y="3377760"/>
            <a:ext cx="9952531" cy="2481861"/>
          </a:xfrm>
          <a:prstGeom prst="rect">
            <a:avLst/>
          </a:prstGeom>
        </p:spPr>
        <p:txBody>
          <a:bodyPr lIns="0" tIns="0" rIns="0" bIns="0" rtlCol="0" anchor="t">
            <a:spAutoFit/>
          </a:bodyPr>
          <a:lstStyle/>
          <a:p>
            <a:pPr marL="0" lvl="0" indent="0" algn="ctr">
              <a:lnSpc>
                <a:spcPts val="20152"/>
              </a:lnSpc>
              <a:spcBef>
                <a:spcPct val="0"/>
              </a:spcBef>
            </a:pPr>
            <a:r>
              <a:rPr lang="en-US" sz="14394">
                <a:solidFill>
                  <a:srgbClr val="000000"/>
                </a:solidFill>
                <a:latin typeface="Repo Bold Bold"/>
              </a:rPr>
              <a:t>Thank you</a:t>
            </a:r>
          </a:p>
        </p:txBody>
      </p:sp>
      <p:grpSp>
        <p:nvGrpSpPr>
          <p:cNvPr id="5" name="Group 5"/>
          <p:cNvGrpSpPr/>
          <p:nvPr/>
        </p:nvGrpSpPr>
        <p:grpSpPr>
          <a:xfrm>
            <a:off x="6334898" y="6304487"/>
            <a:ext cx="5601010" cy="1143246"/>
            <a:chOff x="0" y="0"/>
            <a:chExt cx="2550324" cy="520558"/>
          </a:xfrm>
        </p:grpSpPr>
        <p:sp>
          <p:nvSpPr>
            <p:cNvPr id="6" name="Freeform 6"/>
            <p:cNvSpPr/>
            <p:nvPr/>
          </p:nvSpPr>
          <p:spPr>
            <a:xfrm>
              <a:off x="0" y="0"/>
              <a:ext cx="2550324" cy="520558"/>
            </a:xfrm>
            <a:custGeom>
              <a:avLst/>
              <a:gdLst/>
              <a:ahLst/>
              <a:cxnLst/>
              <a:rect l="l" t="t" r="r" b="b"/>
              <a:pathLst>
                <a:path w="2550324" h="520558">
                  <a:moveTo>
                    <a:pt x="46996" y="0"/>
                  </a:moveTo>
                  <a:lnTo>
                    <a:pt x="2503328" y="0"/>
                  </a:lnTo>
                  <a:cubicBezTo>
                    <a:pt x="2515792" y="0"/>
                    <a:pt x="2527746" y="4951"/>
                    <a:pt x="2536559" y="13765"/>
                  </a:cubicBezTo>
                  <a:cubicBezTo>
                    <a:pt x="2545373" y="22578"/>
                    <a:pt x="2550324" y="34532"/>
                    <a:pt x="2550324" y="46996"/>
                  </a:cubicBezTo>
                  <a:lnTo>
                    <a:pt x="2550324" y="473562"/>
                  </a:lnTo>
                  <a:cubicBezTo>
                    <a:pt x="2550324" y="499517"/>
                    <a:pt x="2529283" y="520558"/>
                    <a:pt x="2503328" y="520558"/>
                  </a:cubicBezTo>
                  <a:lnTo>
                    <a:pt x="46996" y="520558"/>
                  </a:lnTo>
                  <a:cubicBezTo>
                    <a:pt x="21041" y="520558"/>
                    <a:pt x="0" y="499517"/>
                    <a:pt x="0" y="473562"/>
                  </a:cubicBezTo>
                  <a:lnTo>
                    <a:pt x="0" y="46996"/>
                  </a:lnTo>
                  <a:cubicBezTo>
                    <a:pt x="0" y="21041"/>
                    <a:pt x="21041" y="0"/>
                    <a:pt x="46996"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7" name="TextBox 7"/>
            <p:cNvSpPr txBox="1"/>
            <p:nvPr/>
          </p:nvSpPr>
          <p:spPr>
            <a:xfrm>
              <a:off x="0" y="-9525"/>
              <a:ext cx="2550324" cy="530083"/>
            </a:xfrm>
            <a:prstGeom prst="rect">
              <a:avLst/>
            </a:prstGeom>
          </p:spPr>
          <p:txBody>
            <a:bodyPr lIns="0" tIns="0" rIns="0" bIns="0" rtlCol="0" anchor="ctr"/>
            <a:lstStyle/>
            <a:p>
              <a:pPr marL="0" lvl="0" indent="0" algn="ctr">
                <a:lnSpc>
                  <a:spcPts val="700"/>
                </a:lnSpc>
                <a:spcBef>
                  <a:spcPct val="0"/>
                </a:spcBef>
              </a:pPr>
              <a:endParaRPr/>
            </a:p>
          </p:txBody>
        </p:sp>
      </p:grpSp>
      <p:sp>
        <p:nvSpPr>
          <p:cNvPr id="8" name="TextBox 8"/>
          <p:cNvSpPr txBox="1"/>
          <p:nvPr/>
        </p:nvSpPr>
        <p:spPr>
          <a:xfrm>
            <a:off x="6018371" y="6541208"/>
            <a:ext cx="6234063" cy="477503"/>
          </a:xfrm>
          <a:prstGeom prst="rect">
            <a:avLst/>
          </a:prstGeom>
        </p:spPr>
        <p:txBody>
          <a:bodyPr wrap="square" lIns="0" tIns="0" rIns="0" bIns="0" rtlCol="0" anchor="t">
            <a:spAutoFit/>
          </a:bodyPr>
          <a:lstStyle/>
          <a:p>
            <a:pPr marL="0" lvl="0" indent="0" algn="ctr">
              <a:lnSpc>
                <a:spcPts val="4507"/>
              </a:lnSpc>
              <a:spcBef>
                <a:spcPct val="0"/>
              </a:spcBef>
            </a:pPr>
            <a:r>
              <a:rPr lang="en-US" sz="1400" u="none" strike="noStrike" dirty="0">
                <a:solidFill>
                  <a:srgbClr val="000000"/>
                </a:solidFill>
                <a:latin typeface="Repo Bold"/>
              </a:rPr>
              <a:t>Reference: </a:t>
            </a:r>
            <a:r>
              <a:rPr lang="en-US" sz="1400" u="none" strike="noStrike" dirty="0">
                <a:solidFill>
                  <a:srgbClr val="000000"/>
                </a:solidFill>
                <a:latin typeface="Repo Bold"/>
                <a:hlinkClick r:id="rId5"/>
              </a:rPr>
              <a:t>https://ieeexplore.ieee.org/document/10333364</a:t>
            </a:r>
            <a:endParaRPr lang="en-US" sz="1400" u="none" strike="noStrike" dirty="0">
              <a:solidFill>
                <a:srgbClr val="000000"/>
              </a:solidFill>
              <a:latin typeface="Repo Bold"/>
            </a:endParaRPr>
          </a:p>
        </p:txBody>
      </p:sp>
      <p:sp>
        <p:nvSpPr>
          <p:cNvPr id="9" name="Freeform 9"/>
          <p:cNvSpPr/>
          <p:nvPr/>
        </p:nvSpPr>
        <p:spPr>
          <a:xfrm rot="-1244255">
            <a:off x="12212738" y="6763050"/>
            <a:ext cx="1064640" cy="1758415"/>
          </a:xfrm>
          <a:custGeom>
            <a:avLst/>
            <a:gdLst/>
            <a:ahLst/>
            <a:cxnLst/>
            <a:rect l="l" t="t" r="r" b="b"/>
            <a:pathLst>
              <a:path w="1064640" h="1758415">
                <a:moveTo>
                  <a:pt x="0" y="0"/>
                </a:moveTo>
                <a:lnTo>
                  <a:pt x="1064640" y="0"/>
                </a:lnTo>
                <a:lnTo>
                  <a:pt x="1064640" y="1758415"/>
                </a:lnTo>
                <a:lnTo>
                  <a:pt x="0" y="17584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0" name="Freeform 10"/>
          <p:cNvSpPr/>
          <p:nvPr/>
        </p:nvSpPr>
        <p:spPr>
          <a:xfrm>
            <a:off x="14727055" y="5729877"/>
            <a:ext cx="4609198" cy="6434160"/>
          </a:xfrm>
          <a:custGeom>
            <a:avLst/>
            <a:gdLst/>
            <a:ahLst/>
            <a:cxnLst/>
            <a:rect l="l" t="t" r="r" b="b"/>
            <a:pathLst>
              <a:path w="4609198" h="6434160">
                <a:moveTo>
                  <a:pt x="0" y="0"/>
                </a:moveTo>
                <a:lnTo>
                  <a:pt x="4609198" y="0"/>
                </a:lnTo>
                <a:lnTo>
                  <a:pt x="4609198" y="6434160"/>
                </a:lnTo>
                <a:lnTo>
                  <a:pt x="0" y="643416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sp>
        <p:nvSpPr>
          <p:cNvPr id="11" name="Freeform 11"/>
          <p:cNvSpPr/>
          <p:nvPr/>
        </p:nvSpPr>
        <p:spPr>
          <a:xfrm rot="-1757656">
            <a:off x="-2268026" y="-422948"/>
            <a:ext cx="8967709" cy="2903296"/>
          </a:xfrm>
          <a:custGeom>
            <a:avLst/>
            <a:gdLst/>
            <a:ahLst/>
            <a:cxnLst/>
            <a:rect l="l" t="t" r="r" b="b"/>
            <a:pathLst>
              <a:path w="8967709" h="2903296">
                <a:moveTo>
                  <a:pt x="0" y="0"/>
                </a:moveTo>
                <a:lnTo>
                  <a:pt x="8967709" y="0"/>
                </a:lnTo>
                <a:lnTo>
                  <a:pt x="8967709" y="2903296"/>
                </a:lnTo>
                <a:lnTo>
                  <a:pt x="0" y="290329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zh-TW" altLang="en-US"/>
          </a:p>
        </p:txBody>
      </p:sp>
      <p:sp>
        <p:nvSpPr>
          <p:cNvPr id="3" name="Freeform 3"/>
          <p:cNvSpPr/>
          <p:nvPr/>
        </p:nvSpPr>
        <p:spPr>
          <a:xfrm>
            <a:off x="4025626" y="2068747"/>
            <a:ext cx="10236748" cy="6321192"/>
          </a:xfrm>
          <a:custGeom>
            <a:avLst/>
            <a:gdLst/>
            <a:ahLst/>
            <a:cxnLst/>
            <a:rect l="l" t="t" r="r" b="b"/>
            <a:pathLst>
              <a:path w="10236748" h="6321192">
                <a:moveTo>
                  <a:pt x="0" y="0"/>
                </a:moveTo>
                <a:lnTo>
                  <a:pt x="10236748" y="0"/>
                </a:lnTo>
                <a:lnTo>
                  <a:pt x="10236748" y="6321192"/>
                </a:lnTo>
                <a:lnTo>
                  <a:pt x="0" y="63211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zh-TW" altLang="en-US"/>
          </a:p>
        </p:txBody>
      </p:sp>
      <p:grpSp>
        <p:nvGrpSpPr>
          <p:cNvPr id="4" name="Group 4"/>
          <p:cNvGrpSpPr/>
          <p:nvPr/>
        </p:nvGrpSpPr>
        <p:grpSpPr>
          <a:xfrm>
            <a:off x="2756271" y="1680686"/>
            <a:ext cx="5456124" cy="1700931"/>
            <a:chOff x="0" y="0"/>
            <a:chExt cx="1962273" cy="611733"/>
          </a:xfrm>
        </p:grpSpPr>
        <p:sp>
          <p:nvSpPr>
            <p:cNvPr id="5" name="Freeform 5"/>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6" name="TextBox 6"/>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7" name="Freeform 7"/>
          <p:cNvSpPr/>
          <p:nvPr/>
        </p:nvSpPr>
        <p:spPr>
          <a:xfrm rot="1683888">
            <a:off x="15941323" y="5997879"/>
            <a:ext cx="2635955" cy="5641148"/>
          </a:xfrm>
          <a:custGeom>
            <a:avLst/>
            <a:gdLst/>
            <a:ahLst/>
            <a:cxnLst/>
            <a:rect l="l" t="t" r="r" b="b"/>
            <a:pathLst>
              <a:path w="2635955" h="5641148">
                <a:moveTo>
                  <a:pt x="0" y="0"/>
                </a:moveTo>
                <a:lnTo>
                  <a:pt x="2635954" y="0"/>
                </a:lnTo>
                <a:lnTo>
                  <a:pt x="2635954" y="5641148"/>
                </a:lnTo>
                <a:lnTo>
                  <a:pt x="0" y="56411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zh-TW" altLang="en-US"/>
          </a:p>
        </p:txBody>
      </p:sp>
      <p:sp>
        <p:nvSpPr>
          <p:cNvPr id="8" name="Freeform 8"/>
          <p:cNvSpPr/>
          <p:nvPr/>
        </p:nvSpPr>
        <p:spPr>
          <a:xfrm>
            <a:off x="5460915" y="3860374"/>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
        <p:nvSpPr>
          <p:cNvPr id="9" name="Freeform 9"/>
          <p:cNvSpPr/>
          <p:nvPr/>
        </p:nvSpPr>
        <p:spPr>
          <a:xfrm rot="1683888">
            <a:off x="-602227" y="-928825"/>
            <a:ext cx="2635955" cy="5641148"/>
          </a:xfrm>
          <a:custGeom>
            <a:avLst/>
            <a:gdLst/>
            <a:ahLst/>
            <a:cxnLst/>
            <a:rect l="l" t="t" r="r" b="b"/>
            <a:pathLst>
              <a:path w="2635955" h="5641148">
                <a:moveTo>
                  <a:pt x="0" y="0"/>
                </a:moveTo>
                <a:lnTo>
                  <a:pt x="2635955" y="0"/>
                </a:lnTo>
                <a:lnTo>
                  <a:pt x="2635955" y="5641148"/>
                </a:lnTo>
                <a:lnTo>
                  <a:pt x="0" y="56411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zh-TW" altLang="en-US"/>
          </a:p>
        </p:txBody>
      </p:sp>
      <p:sp>
        <p:nvSpPr>
          <p:cNvPr id="10" name="Freeform 10"/>
          <p:cNvSpPr/>
          <p:nvPr/>
        </p:nvSpPr>
        <p:spPr>
          <a:xfrm>
            <a:off x="8705960" y="3860374"/>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
        <p:nvSpPr>
          <p:cNvPr id="11" name="Freeform 11"/>
          <p:cNvSpPr/>
          <p:nvPr/>
        </p:nvSpPr>
        <p:spPr>
          <a:xfrm>
            <a:off x="11950158" y="3860374"/>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
        <p:nvSpPr>
          <p:cNvPr id="12" name="Freeform 12"/>
          <p:cNvSpPr/>
          <p:nvPr/>
        </p:nvSpPr>
        <p:spPr>
          <a:xfrm>
            <a:off x="5460915" y="5639440"/>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
        <p:nvSpPr>
          <p:cNvPr id="13" name="Freeform 13"/>
          <p:cNvSpPr/>
          <p:nvPr/>
        </p:nvSpPr>
        <p:spPr>
          <a:xfrm>
            <a:off x="8705960" y="5639440"/>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
        <p:nvSpPr>
          <p:cNvPr id="14" name="Freeform 14"/>
          <p:cNvSpPr/>
          <p:nvPr/>
        </p:nvSpPr>
        <p:spPr>
          <a:xfrm>
            <a:off x="11950158" y="5639440"/>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
        <p:nvSpPr>
          <p:cNvPr id="15" name="Freeform 15"/>
          <p:cNvSpPr/>
          <p:nvPr/>
        </p:nvSpPr>
        <p:spPr>
          <a:xfrm>
            <a:off x="14447426" y="5862934"/>
            <a:ext cx="1529987" cy="2527005"/>
          </a:xfrm>
          <a:custGeom>
            <a:avLst/>
            <a:gdLst/>
            <a:ahLst/>
            <a:cxnLst/>
            <a:rect l="l" t="t" r="r" b="b"/>
            <a:pathLst>
              <a:path w="1529987" h="2527005">
                <a:moveTo>
                  <a:pt x="0" y="0"/>
                </a:moveTo>
                <a:lnTo>
                  <a:pt x="1529986" y="0"/>
                </a:lnTo>
                <a:lnTo>
                  <a:pt x="1529986" y="2527005"/>
                </a:lnTo>
                <a:lnTo>
                  <a:pt x="0" y="252700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zh-TW" altLang="en-US"/>
          </a:p>
        </p:txBody>
      </p:sp>
      <p:sp>
        <p:nvSpPr>
          <p:cNvPr id="16" name="TextBox 16"/>
          <p:cNvSpPr txBox="1"/>
          <p:nvPr/>
        </p:nvSpPr>
        <p:spPr>
          <a:xfrm>
            <a:off x="4558267" y="4713333"/>
            <a:ext cx="2682223" cy="430167"/>
          </a:xfrm>
          <a:prstGeom prst="rect">
            <a:avLst/>
          </a:prstGeom>
        </p:spPr>
        <p:txBody>
          <a:bodyPr lIns="0" tIns="0" rIns="0" bIns="0" rtlCol="0" anchor="t">
            <a:spAutoFit/>
          </a:bodyPr>
          <a:lstStyle/>
          <a:p>
            <a:pPr marL="0" lvl="0" indent="0" algn="ctr">
              <a:lnSpc>
                <a:spcPts val="3589"/>
              </a:lnSpc>
              <a:spcBef>
                <a:spcPct val="0"/>
              </a:spcBef>
            </a:pPr>
            <a:r>
              <a:rPr lang="en-US" sz="2564" u="none" strike="noStrike" spc="-25">
                <a:solidFill>
                  <a:srgbClr val="000000"/>
                </a:solidFill>
                <a:latin typeface="DM Sans"/>
              </a:rPr>
              <a:t>Introduction</a:t>
            </a:r>
          </a:p>
        </p:txBody>
      </p:sp>
      <p:sp>
        <p:nvSpPr>
          <p:cNvPr id="17" name="TextBox 17"/>
          <p:cNvSpPr txBox="1"/>
          <p:nvPr/>
        </p:nvSpPr>
        <p:spPr>
          <a:xfrm>
            <a:off x="3338698" y="1854970"/>
            <a:ext cx="4291271" cy="1199962"/>
          </a:xfrm>
          <a:prstGeom prst="rect">
            <a:avLst/>
          </a:prstGeom>
        </p:spPr>
        <p:txBody>
          <a:bodyPr lIns="0" tIns="0" rIns="0" bIns="0" rtlCol="0" anchor="t">
            <a:spAutoFit/>
          </a:bodyPr>
          <a:lstStyle/>
          <a:p>
            <a:pPr marL="0" lvl="0" indent="0" algn="ctr">
              <a:lnSpc>
                <a:spcPts val="9631"/>
              </a:lnSpc>
              <a:spcBef>
                <a:spcPct val="0"/>
              </a:spcBef>
            </a:pPr>
            <a:r>
              <a:rPr lang="en-US" sz="6879">
                <a:solidFill>
                  <a:srgbClr val="000000"/>
                </a:solidFill>
                <a:latin typeface="Repo Bold Bold"/>
              </a:rPr>
              <a:t>Contents</a:t>
            </a:r>
          </a:p>
        </p:txBody>
      </p:sp>
      <p:sp>
        <p:nvSpPr>
          <p:cNvPr id="18" name="TextBox 18"/>
          <p:cNvSpPr txBox="1"/>
          <p:nvPr/>
        </p:nvSpPr>
        <p:spPr>
          <a:xfrm>
            <a:off x="5607267" y="3873665"/>
            <a:ext cx="584224" cy="588060"/>
          </a:xfrm>
          <a:prstGeom prst="rect">
            <a:avLst/>
          </a:prstGeom>
        </p:spPr>
        <p:txBody>
          <a:bodyPr lIns="0" tIns="0" rIns="0" bIns="0" rtlCol="0" anchor="t">
            <a:spAutoFit/>
          </a:bodyPr>
          <a:lstStyle/>
          <a:p>
            <a:pPr algn="ctr">
              <a:lnSpc>
                <a:spcPts val="4796"/>
              </a:lnSpc>
              <a:spcBef>
                <a:spcPct val="0"/>
              </a:spcBef>
            </a:pPr>
            <a:r>
              <a:rPr lang="en-US" sz="3426">
                <a:solidFill>
                  <a:srgbClr val="000000"/>
                </a:solidFill>
                <a:latin typeface="Repo Bold Bold"/>
              </a:rPr>
              <a:t>01</a:t>
            </a:r>
          </a:p>
        </p:txBody>
      </p:sp>
      <p:sp>
        <p:nvSpPr>
          <p:cNvPr id="19" name="TextBox 19"/>
          <p:cNvSpPr txBox="1"/>
          <p:nvPr/>
        </p:nvSpPr>
        <p:spPr>
          <a:xfrm>
            <a:off x="7803312" y="4713333"/>
            <a:ext cx="2682223" cy="440185"/>
          </a:xfrm>
          <a:prstGeom prst="rect">
            <a:avLst/>
          </a:prstGeom>
        </p:spPr>
        <p:txBody>
          <a:bodyPr lIns="0" tIns="0" rIns="0" bIns="0" rtlCol="0" anchor="t">
            <a:spAutoFit/>
          </a:bodyPr>
          <a:lstStyle/>
          <a:p>
            <a:pPr marL="0" lvl="0" indent="0" algn="ctr">
              <a:lnSpc>
                <a:spcPts val="3589"/>
              </a:lnSpc>
              <a:spcBef>
                <a:spcPct val="0"/>
              </a:spcBef>
            </a:pPr>
            <a:r>
              <a:rPr lang="en-US" altLang="zh-TW" sz="2564" spc="-25" dirty="0">
                <a:solidFill>
                  <a:srgbClr val="000000"/>
                </a:solidFill>
                <a:latin typeface="DM Sans"/>
              </a:rPr>
              <a:t>Objectives</a:t>
            </a:r>
            <a:endParaRPr lang="en-US" sz="2564" spc="-25" dirty="0">
              <a:solidFill>
                <a:srgbClr val="000000"/>
              </a:solidFill>
              <a:latin typeface="DM Sans"/>
            </a:endParaRPr>
          </a:p>
        </p:txBody>
      </p:sp>
      <p:sp>
        <p:nvSpPr>
          <p:cNvPr id="20" name="TextBox 20"/>
          <p:cNvSpPr txBox="1"/>
          <p:nvPr/>
        </p:nvSpPr>
        <p:spPr>
          <a:xfrm>
            <a:off x="8852311" y="3873665"/>
            <a:ext cx="584224" cy="588060"/>
          </a:xfrm>
          <a:prstGeom prst="rect">
            <a:avLst/>
          </a:prstGeom>
        </p:spPr>
        <p:txBody>
          <a:bodyPr lIns="0" tIns="0" rIns="0" bIns="0" rtlCol="0" anchor="t">
            <a:spAutoFit/>
          </a:bodyPr>
          <a:lstStyle/>
          <a:p>
            <a:pPr algn="ctr">
              <a:lnSpc>
                <a:spcPts val="4796"/>
              </a:lnSpc>
              <a:spcBef>
                <a:spcPct val="0"/>
              </a:spcBef>
            </a:pPr>
            <a:r>
              <a:rPr lang="en-US" sz="3426">
                <a:solidFill>
                  <a:srgbClr val="000000"/>
                </a:solidFill>
                <a:latin typeface="Repo Bold Bold"/>
              </a:rPr>
              <a:t>02</a:t>
            </a:r>
          </a:p>
        </p:txBody>
      </p:sp>
      <p:sp>
        <p:nvSpPr>
          <p:cNvPr id="21" name="TextBox 21"/>
          <p:cNvSpPr txBox="1"/>
          <p:nvPr/>
        </p:nvSpPr>
        <p:spPr>
          <a:xfrm>
            <a:off x="11047510" y="4713333"/>
            <a:ext cx="2682223" cy="440185"/>
          </a:xfrm>
          <a:prstGeom prst="rect">
            <a:avLst/>
          </a:prstGeom>
        </p:spPr>
        <p:txBody>
          <a:bodyPr lIns="0" tIns="0" rIns="0" bIns="0" rtlCol="0" anchor="t">
            <a:spAutoFit/>
          </a:bodyPr>
          <a:lstStyle/>
          <a:p>
            <a:pPr marL="0" lvl="0" indent="0" algn="ctr">
              <a:lnSpc>
                <a:spcPts val="3589"/>
              </a:lnSpc>
              <a:spcBef>
                <a:spcPct val="0"/>
              </a:spcBef>
            </a:pPr>
            <a:r>
              <a:rPr lang="en-US" sz="2564" spc="-25" dirty="0">
                <a:solidFill>
                  <a:srgbClr val="000000"/>
                </a:solidFill>
                <a:latin typeface="DM Sans"/>
              </a:rPr>
              <a:t>Methodology</a:t>
            </a:r>
          </a:p>
        </p:txBody>
      </p:sp>
      <p:sp>
        <p:nvSpPr>
          <p:cNvPr id="22" name="TextBox 22"/>
          <p:cNvSpPr txBox="1"/>
          <p:nvPr/>
        </p:nvSpPr>
        <p:spPr>
          <a:xfrm>
            <a:off x="12096509" y="3873665"/>
            <a:ext cx="584224" cy="588060"/>
          </a:xfrm>
          <a:prstGeom prst="rect">
            <a:avLst/>
          </a:prstGeom>
        </p:spPr>
        <p:txBody>
          <a:bodyPr lIns="0" tIns="0" rIns="0" bIns="0" rtlCol="0" anchor="t">
            <a:spAutoFit/>
          </a:bodyPr>
          <a:lstStyle/>
          <a:p>
            <a:pPr algn="ctr">
              <a:lnSpc>
                <a:spcPts val="4796"/>
              </a:lnSpc>
              <a:spcBef>
                <a:spcPct val="0"/>
              </a:spcBef>
            </a:pPr>
            <a:r>
              <a:rPr lang="en-US" sz="3426">
                <a:solidFill>
                  <a:srgbClr val="000000"/>
                </a:solidFill>
                <a:latin typeface="Repo Bold Bold"/>
              </a:rPr>
              <a:t>03</a:t>
            </a:r>
          </a:p>
        </p:txBody>
      </p:sp>
      <p:sp>
        <p:nvSpPr>
          <p:cNvPr id="23" name="TextBox 23"/>
          <p:cNvSpPr txBox="1"/>
          <p:nvPr/>
        </p:nvSpPr>
        <p:spPr>
          <a:xfrm>
            <a:off x="4558267" y="6492399"/>
            <a:ext cx="2682223" cy="901850"/>
          </a:xfrm>
          <a:prstGeom prst="rect">
            <a:avLst/>
          </a:prstGeom>
        </p:spPr>
        <p:txBody>
          <a:bodyPr lIns="0" tIns="0" rIns="0" bIns="0" rtlCol="0" anchor="t">
            <a:spAutoFit/>
          </a:bodyPr>
          <a:lstStyle/>
          <a:p>
            <a:pPr marL="0" lvl="0" indent="0" algn="ctr">
              <a:lnSpc>
                <a:spcPts val="3589"/>
              </a:lnSpc>
              <a:spcBef>
                <a:spcPct val="0"/>
              </a:spcBef>
            </a:pPr>
            <a:r>
              <a:rPr lang="en-US" altLang="zh-TW" sz="2564" spc="-25" dirty="0">
                <a:solidFill>
                  <a:srgbClr val="000000"/>
                </a:solidFill>
                <a:latin typeface="DM Sans"/>
              </a:rPr>
              <a:t>Results and Analysis</a:t>
            </a:r>
          </a:p>
        </p:txBody>
      </p:sp>
      <p:sp>
        <p:nvSpPr>
          <p:cNvPr id="24" name="TextBox 24"/>
          <p:cNvSpPr txBox="1"/>
          <p:nvPr/>
        </p:nvSpPr>
        <p:spPr>
          <a:xfrm>
            <a:off x="5607267" y="5652731"/>
            <a:ext cx="584224" cy="588060"/>
          </a:xfrm>
          <a:prstGeom prst="rect">
            <a:avLst/>
          </a:prstGeom>
        </p:spPr>
        <p:txBody>
          <a:bodyPr lIns="0" tIns="0" rIns="0" bIns="0" rtlCol="0" anchor="t">
            <a:spAutoFit/>
          </a:bodyPr>
          <a:lstStyle/>
          <a:p>
            <a:pPr algn="ctr">
              <a:lnSpc>
                <a:spcPts val="4796"/>
              </a:lnSpc>
              <a:spcBef>
                <a:spcPct val="0"/>
              </a:spcBef>
            </a:pPr>
            <a:r>
              <a:rPr lang="en-US" sz="3426">
                <a:solidFill>
                  <a:srgbClr val="000000"/>
                </a:solidFill>
                <a:latin typeface="Repo Bold Bold"/>
              </a:rPr>
              <a:t>04</a:t>
            </a:r>
          </a:p>
        </p:txBody>
      </p:sp>
      <p:sp>
        <p:nvSpPr>
          <p:cNvPr id="25" name="TextBox 25"/>
          <p:cNvSpPr txBox="1"/>
          <p:nvPr/>
        </p:nvSpPr>
        <p:spPr>
          <a:xfrm>
            <a:off x="7803312" y="6492399"/>
            <a:ext cx="2682223" cy="440185"/>
          </a:xfrm>
          <a:prstGeom prst="rect">
            <a:avLst/>
          </a:prstGeom>
        </p:spPr>
        <p:txBody>
          <a:bodyPr lIns="0" tIns="0" rIns="0" bIns="0" rtlCol="0" anchor="t">
            <a:spAutoFit/>
          </a:bodyPr>
          <a:lstStyle/>
          <a:p>
            <a:pPr marL="0" lvl="0" indent="0" algn="ctr">
              <a:lnSpc>
                <a:spcPts val="3589"/>
              </a:lnSpc>
              <a:spcBef>
                <a:spcPct val="0"/>
              </a:spcBef>
            </a:pPr>
            <a:r>
              <a:rPr lang="en-US" altLang="zh-TW" sz="2564" spc="-25" dirty="0">
                <a:solidFill>
                  <a:srgbClr val="000000"/>
                </a:solidFill>
                <a:latin typeface="DM Sans"/>
              </a:rPr>
              <a:t>Conclusion</a:t>
            </a:r>
          </a:p>
        </p:txBody>
      </p:sp>
      <p:sp>
        <p:nvSpPr>
          <p:cNvPr id="26" name="TextBox 26"/>
          <p:cNvSpPr txBox="1"/>
          <p:nvPr/>
        </p:nvSpPr>
        <p:spPr>
          <a:xfrm>
            <a:off x="8852311" y="5652731"/>
            <a:ext cx="584224" cy="588060"/>
          </a:xfrm>
          <a:prstGeom prst="rect">
            <a:avLst/>
          </a:prstGeom>
        </p:spPr>
        <p:txBody>
          <a:bodyPr lIns="0" tIns="0" rIns="0" bIns="0" rtlCol="0" anchor="t">
            <a:spAutoFit/>
          </a:bodyPr>
          <a:lstStyle/>
          <a:p>
            <a:pPr algn="ctr">
              <a:lnSpc>
                <a:spcPts val="4796"/>
              </a:lnSpc>
              <a:spcBef>
                <a:spcPct val="0"/>
              </a:spcBef>
            </a:pPr>
            <a:r>
              <a:rPr lang="en-US" sz="3426">
                <a:solidFill>
                  <a:srgbClr val="000000"/>
                </a:solidFill>
                <a:latin typeface="Repo Bold Bold"/>
              </a:rPr>
              <a:t>05</a:t>
            </a:r>
          </a:p>
        </p:txBody>
      </p:sp>
      <p:sp>
        <p:nvSpPr>
          <p:cNvPr id="27" name="TextBox 27"/>
          <p:cNvSpPr txBox="1"/>
          <p:nvPr/>
        </p:nvSpPr>
        <p:spPr>
          <a:xfrm>
            <a:off x="11047510" y="6492399"/>
            <a:ext cx="2682223" cy="440185"/>
          </a:xfrm>
          <a:prstGeom prst="rect">
            <a:avLst/>
          </a:prstGeom>
        </p:spPr>
        <p:txBody>
          <a:bodyPr lIns="0" tIns="0" rIns="0" bIns="0" rtlCol="0" anchor="t">
            <a:spAutoFit/>
          </a:bodyPr>
          <a:lstStyle/>
          <a:p>
            <a:pPr marL="0" lvl="0" indent="0" algn="ctr">
              <a:lnSpc>
                <a:spcPts val="3589"/>
              </a:lnSpc>
              <a:spcBef>
                <a:spcPct val="0"/>
              </a:spcBef>
            </a:pPr>
            <a:r>
              <a:rPr lang="en-US" sz="2564" spc="-25" dirty="0">
                <a:solidFill>
                  <a:srgbClr val="000000"/>
                </a:solidFill>
                <a:latin typeface="DM Sans"/>
              </a:rPr>
              <a:t>Future Work</a:t>
            </a:r>
          </a:p>
        </p:txBody>
      </p:sp>
      <p:sp>
        <p:nvSpPr>
          <p:cNvPr id="28" name="TextBox 28"/>
          <p:cNvSpPr txBox="1"/>
          <p:nvPr/>
        </p:nvSpPr>
        <p:spPr>
          <a:xfrm>
            <a:off x="12096509" y="5652731"/>
            <a:ext cx="584224" cy="588060"/>
          </a:xfrm>
          <a:prstGeom prst="rect">
            <a:avLst/>
          </a:prstGeom>
        </p:spPr>
        <p:txBody>
          <a:bodyPr lIns="0" tIns="0" rIns="0" bIns="0" rtlCol="0" anchor="t">
            <a:spAutoFit/>
          </a:bodyPr>
          <a:lstStyle/>
          <a:p>
            <a:pPr algn="ctr">
              <a:lnSpc>
                <a:spcPts val="4796"/>
              </a:lnSpc>
              <a:spcBef>
                <a:spcPct val="0"/>
              </a:spcBef>
            </a:pPr>
            <a:r>
              <a:rPr lang="en-US" sz="3426">
                <a:solidFill>
                  <a:srgbClr val="000000"/>
                </a:solidFill>
                <a:latin typeface="Repo Bold Bold"/>
              </a:rPr>
              <a:t>06</a:t>
            </a:r>
          </a:p>
        </p:txBody>
      </p:sp>
      <p:sp>
        <p:nvSpPr>
          <p:cNvPr id="29" name="Freeform 29"/>
          <p:cNvSpPr/>
          <p:nvPr/>
        </p:nvSpPr>
        <p:spPr>
          <a:xfrm rot="1683888">
            <a:off x="40236" y="10274295"/>
            <a:ext cx="2635955" cy="5641148"/>
          </a:xfrm>
          <a:custGeom>
            <a:avLst/>
            <a:gdLst/>
            <a:ahLst/>
            <a:cxnLst/>
            <a:rect l="l" t="t" r="r" b="b"/>
            <a:pathLst>
              <a:path w="2635955" h="5641148">
                <a:moveTo>
                  <a:pt x="0" y="0"/>
                </a:moveTo>
                <a:lnTo>
                  <a:pt x="2635954" y="0"/>
                </a:lnTo>
                <a:lnTo>
                  <a:pt x="2635954" y="5641148"/>
                </a:lnTo>
                <a:lnTo>
                  <a:pt x="0" y="56411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zh-TW"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grpSp>
        <p:nvGrpSpPr>
          <p:cNvPr id="5" name="Group 5"/>
          <p:cNvGrpSpPr/>
          <p:nvPr/>
        </p:nvGrpSpPr>
        <p:grpSpPr>
          <a:xfrm>
            <a:off x="2440710" y="1028700"/>
            <a:ext cx="13345389" cy="8434947"/>
            <a:chOff x="0" y="0"/>
            <a:chExt cx="6076594" cy="3840708"/>
          </a:xfrm>
        </p:grpSpPr>
        <p:sp>
          <p:nvSpPr>
            <p:cNvPr id="6" name="Freeform 6"/>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7" name="TextBox 7"/>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8" name="TextBox 8"/>
          <p:cNvSpPr txBox="1"/>
          <p:nvPr/>
        </p:nvSpPr>
        <p:spPr>
          <a:xfrm>
            <a:off x="2794372" y="2777066"/>
            <a:ext cx="12638066" cy="6397842"/>
          </a:xfrm>
          <a:prstGeom prst="rect">
            <a:avLst/>
          </a:prstGeom>
        </p:spPr>
        <p:txBody>
          <a:bodyPr lIns="0" tIns="0" rIns="0" bIns="0" rtlCol="0" anchor="t">
            <a:spAutoFit/>
          </a:bodyPr>
          <a:lstStyle/>
          <a:p>
            <a:pPr marL="537210" lvl="1" indent="-342900" algn="just">
              <a:lnSpc>
                <a:spcPts val="2520"/>
              </a:lnSpc>
              <a:buFont typeface="+mj-lt"/>
              <a:buAutoNum type="arabicPeriod"/>
            </a:pPr>
            <a:r>
              <a:rPr lang="en-US" sz="2000" b="1" spc="-18" dirty="0">
                <a:solidFill>
                  <a:srgbClr val="000000"/>
                </a:solidFill>
                <a:latin typeface="DM Sans"/>
              </a:rPr>
              <a:t>6G networks will heavily rely on AI automation, making user trust crucial</a:t>
            </a:r>
          </a:p>
          <a:p>
            <a:pPr marL="537210" lvl="1" indent="-342900" algn="just">
              <a:lnSpc>
                <a:spcPts val="2520"/>
              </a:lnSpc>
              <a:buFont typeface="Arial" panose="020B0604020202020204" pitchFamily="34" charset="0"/>
              <a:buChar char="•"/>
            </a:pPr>
            <a:r>
              <a:rPr lang="en-US" sz="2000" spc="-18" dirty="0">
                <a:solidFill>
                  <a:srgbClr val="000000"/>
                </a:solidFill>
                <a:latin typeface="DM Sans"/>
              </a:rPr>
              <a:t>The extensive use of artificial intelligence and autonomous systems in 6G networks necessitates establishing strong trust between users and technology.</a:t>
            </a:r>
          </a:p>
          <a:p>
            <a:pPr algn="just">
              <a:lnSpc>
                <a:spcPts val="2520"/>
              </a:lnSpc>
            </a:pPr>
            <a:endParaRPr lang="en-US" sz="2000" spc="-18" dirty="0">
              <a:solidFill>
                <a:srgbClr val="000000"/>
              </a:solidFill>
              <a:latin typeface="DM Sans"/>
            </a:endParaRPr>
          </a:p>
          <a:p>
            <a:pPr marL="537210" lvl="1" indent="-342900" algn="just">
              <a:lnSpc>
                <a:spcPts val="2520"/>
              </a:lnSpc>
              <a:buFont typeface="+mj-lt"/>
              <a:buAutoNum type="arabicPeriod" startAt="2"/>
            </a:pPr>
            <a:r>
              <a:rPr lang="en-US" sz="2000" b="1" spc="-18" dirty="0">
                <a:solidFill>
                  <a:srgbClr val="000000"/>
                </a:solidFill>
                <a:latin typeface="DM Sans"/>
              </a:rPr>
              <a:t>Safety-critical applications require high trust, while competing users also risk mistrust</a:t>
            </a:r>
          </a:p>
          <a:p>
            <a:pPr marL="537210" lvl="1" indent="-342900" algn="just">
              <a:lnSpc>
                <a:spcPts val="2520"/>
              </a:lnSpc>
              <a:buFont typeface="Arial" panose="020B0604020202020204" pitchFamily="34" charset="0"/>
              <a:buChar char="•"/>
            </a:pPr>
            <a:r>
              <a:rPr lang="en-US" sz="2000" spc="-18" dirty="0">
                <a:solidFill>
                  <a:srgbClr val="000000"/>
                </a:solidFill>
                <a:latin typeface="DM Sans"/>
              </a:rPr>
              <a:t>While critical applications like remote surgery and vehicle control require high user confidence, competing consumer demands risk eroding trust and causing apprehension in AI decision fairness.</a:t>
            </a:r>
          </a:p>
          <a:p>
            <a:pPr algn="just">
              <a:lnSpc>
                <a:spcPts val="2520"/>
              </a:lnSpc>
            </a:pPr>
            <a:endParaRPr lang="en-US" sz="2000" spc="-18" dirty="0">
              <a:solidFill>
                <a:srgbClr val="000000"/>
              </a:solidFill>
              <a:latin typeface="DM Sans"/>
            </a:endParaRPr>
          </a:p>
          <a:p>
            <a:pPr marL="537210" lvl="1" indent="-342900" algn="just">
              <a:lnSpc>
                <a:spcPts val="2520"/>
              </a:lnSpc>
              <a:buFont typeface="+mj-lt"/>
              <a:buAutoNum type="arabicPeriod" startAt="3"/>
            </a:pPr>
            <a:r>
              <a:rPr lang="en-US" sz="2000" b="1" spc="-18" dirty="0">
                <a:solidFill>
                  <a:srgbClr val="000000"/>
                </a:solidFill>
                <a:latin typeface="DM Sans"/>
              </a:rPr>
              <a:t>Laws mandate transparent and explainable AI (XAI) to build trust</a:t>
            </a:r>
          </a:p>
          <a:p>
            <a:pPr marL="537210" lvl="1" indent="-342900" algn="just">
              <a:lnSpc>
                <a:spcPts val="2520"/>
              </a:lnSpc>
              <a:buFont typeface="Arial" panose="020B0604020202020204" pitchFamily="34" charset="0"/>
              <a:buChar char="•"/>
            </a:pPr>
            <a:r>
              <a:rPr lang="en-US" sz="2000" spc="-18" dirty="0">
                <a:solidFill>
                  <a:srgbClr val="000000"/>
                </a:solidFill>
                <a:latin typeface="DM Sans"/>
              </a:rPr>
              <a:t>Emerging regulations are making explainable AI mandatory for building user trust by elucidating how algorithms make interpretations and decisions.</a:t>
            </a:r>
          </a:p>
          <a:p>
            <a:pPr algn="just">
              <a:lnSpc>
                <a:spcPts val="2520"/>
              </a:lnSpc>
            </a:pPr>
            <a:endParaRPr lang="en-US" sz="2000" spc="-18" dirty="0">
              <a:solidFill>
                <a:srgbClr val="000000"/>
              </a:solidFill>
              <a:latin typeface="DM Sans"/>
            </a:endParaRPr>
          </a:p>
          <a:p>
            <a:pPr marL="537210" lvl="1" indent="-342900" algn="just">
              <a:lnSpc>
                <a:spcPts val="2520"/>
              </a:lnSpc>
              <a:buFont typeface="+mj-lt"/>
              <a:buAutoNum type="arabicPeriod" startAt="4"/>
            </a:pPr>
            <a:r>
              <a:rPr lang="en-US" sz="2000" b="1" spc="-18" dirty="0">
                <a:solidFill>
                  <a:srgbClr val="000000"/>
                </a:solidFill>
                <a:latin typeface="DM Sans"/>
              </a:rPr>
              <a:t>But research limited in quantifying and optimizing user trust</a:t>
            </a:r>
          </a:p>
          <a:p>
            <a:pPr marL="537210" lvl="1" indent="-342900" algn="just">
              <a:lnSpc>
                <a:spcPts val="2520"/>
              </a:lnSpc>
              <a:buFont typeface="Arial" panose="020B0604020202020204" pitchFamily="34" charset="0"/>
              <a:buChar char="•"/>
            </a:pPr>
            <a:r>
              <a:rPr lang="en-US" sz="2000" spc="-18" dirty="0">
                <a:solidFill>
                  <a:srgbClr val="000000"/>
                </a:solidFill>
                <a:latin typeface="DM Sans"/>
              </a:rPr>
              <a:t>However, research is currently limited in developing robust metrics to quantify user trust and optimize network solutions for enhancing trust.</a:t>
            </a:r>
          </a:p>
          <a:p>
            <a:pPr algn="just">
              <a:lnSpc>
                <a:spcPts val="2520"/>
              </a:lnSpc>
            </a:pPr>
            <a:endParaRPr lang="en-US" sz="2000" spc="-18" dirty="0">
              <a:solidFill>
                <a:srgbClr val="000000"/>
              </a:solidFill>
              <a:latin typeface="DM Sans"/>
            </a:endParaRPr>
          </a:p>
          <a:p>
            <a:pPr marL="537210" lvl="1" indent="-342900" algn="just">
              <a:lnSpc>
                <a:spcPts val="2520"/>
              </a:lnSpc>
              <a:buFont typeface="+mj-lt"/>
              <a:buAutoNum type="arabicPeriod" startAt="5"/>
            </a:pPr>
            <a:r>
              <a:rPr lang="en-US" sz="2000" b="1" spc="-18" dirty="0">
                <a:solidFill>
                  <a:srgbClr val="000000"/>
                </a:solidFill>
                <a:latin typeface="DM Sans"/>
              </a:rPr>
              <a:t>Propose Quality-of-Trust (</a:t>
            </a:r>
            <a:r>
              <a:rPr lang="en-US" sz="2000" b="1" spc="-18" dirty="0" err="1">
                <a:solidFill>
                  <a:srgbClr val="000000"/>
                </a:solidFill>
                <a:latin typeface="DM Sans"/>
              </a:rPr>
              <a:t>QoT</a:t>
            </a:r>
            <a:r>
              <a:rPr lang="en-US" sz="2000" b="1" spc="-18" dirty="0">
                <a:solidFill>
                  <a:srgbClr val="000000"/>
                </a:solidFill>
                <a:latin typeface="DM Sans"/>
              </a:rPr>
              <a:t>) metric balancing emotional sentiment and XAI </a:t>
            </a:r>
            <a:r>
              <a:rPr lang="en-US" sz="2000" b="1" spc="-18" dirty="0" err="1">
                <a:solidFill>
                  <a:srgbClr val="000000"/>
                </a:solidFill>
                <a:latin typeface="DM Sans"/>
              </a:rPr>
              <a:t>explainability</a:t>
            </a:r>
            <a:endParaRPr lang="en-US" sz="2000" b="1" spc="-18" dirty="0">
              <a:solidFill>
                <a:srgbClr val="000000"/>
              </a:solidFill>
              <a:latin typeface="DM Sans"/>
            </a:endParaRPr>
          </a:p>
          <a:p>
            <a:pPr marL="537210" lvl="1" indent="-342900" algn="just">
              <a:lnSpc>
                <a:spcPts val="2520"/>
              </a:lnSpc>
              <a:spcBef>
                <a:spcPct val="0"/>
              </a:spcBef>
              <a:buFont typeface="Arial" panose="020B0604020202020204" pitchFamily="34" charset="0"/>
              <a:buChar char="•"/>
            </a:pPr>
            <a:r>
              <a:rPr lang="en-US" sz="2000" spc="-18" dirty="0">
                <a:solidFill>
                  <a:srgbClr val="000000"/>
                </a:solidFill>
                <a:latin typeface="DM Sans"/>
              </a:rPr>
              <a:t>We propose a Quality-of-Trust metric that balances individual user sentiment with the transparency of explanations about AI logic to holistically evaluate and improve trust.</a:t>
            </a:r>
          </a:p>
          <a:p>
            <a:pPr marL="0" lvl="0" indent="0" algn="just">
              <a:lnSpc>
                <a:spcPts val="2520"/>
              </a:lnSpc>
              <a:spcBef>
                <a:spcPct val="0"/>
              </a:spcBef>
            </a:pPr>
            <a:endParaRPr lang="en-US" sz="2000" spc="-18" dirty="0">
              <a:solidFill>
                <a:srgbClr val="000000"/>
              </a:solidFill>
              <a:latin typeface="DM Sans"/>
            </a:endParaRPr>
          </a:p>
        </p:txBody>
      </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5129760" y="592667"/>
            <a:ext cx="8028480"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sp>
        <p:nvSpPr>
          <p:cNvPr id="9" name="TextBox 9"/>
          <p:cNvSpPr txBox="1"/>
          <p:nvPr/>
        </p:nvSpPr>
        <p:spPr>
          <a:xfrm>
            <a:off x="5170813" y="758134"/>
            <a:ext cx="7885181" cy="1369996"/>
          </a:xfrm>
          <a:prstGeom prst="rect">
            <a:avLst/>
          </a:prstGeom>
        </p:spPr>
        <p:txBody>
          <a:bodyPr lIns="0" tIns="0" rIns="0" bIns="0" rtlCol="0" anchor="t">
            <a:spAutoFit/>
          </a:bodyPr>
          <a:lstStyle/>
          <a:p>
            <a:pPr marL="0" lvl="0" indent="0" algn="ctr">
              <a:lnSpc>
                <a:spcPts val="11008"/>
              </a:lnSpc>
              <a:spcBef>
                <a:spcPct val="0"/>
              </a:spcBef>
            </a:pPr>
            <a:r>
              <a:rPr lang="en-US" sz="7863" dirty="0">
                <a:solidFill>
                  <a:srgbClr val="000000"/>
                </a:solidFill>
                <a:latin typeface="Repo Bold Bold"/>
              </a:rPr>
              <a:t>Introduction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dirty="0"/>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grpSp>
        <p:nvGrpSpPr>
          <p:cNvPr id="5" name="Group 5"/>
          <p:cNvGrpSpPr/>
          <p:nvPr/>
        </p:nvGrpSpPr>
        <p:grpSpPr>
          <a:xfrm>
            <a:off x="2440710" y="1028700"/>
            <a:ext cx="13345389" cy="8434947"/>
            <a:chOff x="0" y="0"/>
            <a:chExt cx="6076594" cy="3840708"/>
          </a:xfrm>
        </p:grpSpPr>
        <p:sp>
          <p:nvSpPr>
            <p:cNvPr id="6" name="Freeform 6"/>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7" name="TextBox 7"/>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5129760" y="592667"/>
            <a:ext cx="8028480"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sp>
        <p:nvSpPr>
          <p:cNvPr id="9" name="TextBox 9"/>
          <p:cNvSpPr txBox="1"/>
          <p:nvPr/>
        </p:nvSpPr>
        <p:spPr>
          <a:xfrm>
            <a:off x="5170813" y="758134"/>
            <a:ext cx="7885181" cy="1369996"/>
          </a:xfrm>
          <a:prstGeom prst="rect">
            <a:avLst/>
          </a:prstGeom>
        </p:spPr>
        <p:txBody>
          <a:bodyPr lIns="0" tIns="0" rIns="0" bIns="0" rtlCol="0" anchor="t">
            <a:spAutoFit/>
          </a:bodyPr>
          <a:lstStyle/>
          <a:p>
            <a:pPr marL="0" lvl="0" indent="0" algn="ctr">
              <a:lnSpc>
                <a:spcPts val="11008"/>
              </a:lnSpc>
              <a:spcBef>
                <a:spcPct val="0"/>
              </a:spcBef>
            </a:pPr>
            <a:r>
              <a:rPr lang="en-US" sz="7863" dirty="0">
                <a:solidFill>
                  <a:srgbClr val="000000"/>
                </a:solidFill>
                <a:latin typeface="Repo Bold Bold"/>
              </a:rPr>
              <a:t>Introduction</a:t>
            </a:r>
          </a:p>
        </p:txBody>
      </p:sp>
      <p:pic>
        <p:nvPicPr>
          <p:cNvPr id="16" name="圖片 15">
            <a:extLst>
              <a:ext uri="{FF2B5EF4-FFF2-40B4-BE49-F238E27FC236}">
                <a16:creationId xmlns:a16="http://schemas.microsoft.com/office/drawing/2014/main" id="{91390A09-0195-BBA7-4569-1D8A42944BD7}"/>
              </a:ext>
            </a:extLst>
          </p:cNvPr>
          <p:cNvPicPr>
            <a:picLocks noChangeAspect="1"/>
          </p:cNvPicPr>
          <p:nvPr/>
        </p:nvPicPr>
        <p:blipFill>
          <a:blip r:embed="rId12"/>
          <a:stretch>
            <a:fillRect/>
          </a:stretch>
        </p:blipFill>
        <p:spPr>
          <a:xfrm>
            <a:off x="3806914" y="2617392"/>
            <a:ext cx="10927249" cy="3409692"/>
          </a:xfrm>
          <a:prstGeom prst="rect">
            <a:avLst/>
          </a:prstGeom>
        </p:spPr>
      </p:pic>
      <p:sp>
        <p:nvSpPr>
          <p:cNvPr id="19" name="文字方塊 18">
            <a:extLst>
              <a:ext uri="{FF2B5EF4-FFF2-40B4-BE49-F238E27FC236}">
                <a16:creationId xmlns:a16="http://schemas.microsoft.com/office/drawing/2014/main" id="{7A9ADC9B-6A8E-07C7-702D-9F8A00632E0B}"/>
              </a:ext>
            </a:extLst>
          </p:cNvPr>
          <p:cNvSpPr txBox="1"/>
          <p:nvPr/>
        </p:nvSpPr>
        <p:spPr>
          <a:xfrm>
            <a:off x="4898835" y="6029835"/>
            <a:ext cx="8768426" cy="369332"/>
          </a:xfrm>
          <a:prstGeom prst="rect">
            <a:avLst/>
          </a:prstGeom>
          <a:noFill/>
        </p:spPr>
        <p:txBody>
          <a:bodyPr wrap="square">
            <a:spAutoFit/>
          </a:bodyPr>
          <a:lstStyle/>
          <a:p>
            <a:r>
              <a:rPr lang="en-US" altLang="zh-TW" dirty="0"/>
              <a:t>Fig. 1. Quality of Trust (QoL) derived from Emotional Trust and Physical Trust of AI decisions.</a:t>
            </a:r>
          </a:p>
        </p:txBody>
      </p:sp>
      <p:sp>
        <p:nvSpPr>
          <p:cNvPr id="20" name="TextBox 8">
            <a:extLst>
              <a:ext uri="{FF2B5EF4-FFF2-40B4-BE49-F238E27FC236}">
                <a16:creationId xmlns:a16="http://schemas.microsoft.com/office/drawing/2014/main" id="{AFE5B88A-427C-7A8D-EE78-C2434A3AA95D}"/>
              </a:ext>
            </a:extLst>
          </p:cNvPr>
          <p:cNvSpPr txBox="1"/>
          <p:nvPr/>
        </p:nvSpPr>
        <p:spPr>
          <a:xfrm>
            <a:off x="2822148" y="6707665"/>
            <a:ext cx="12643704" cy="2550635"/>
          </a:xfrm>
          <a:prstGeom prst="rect">
            <a:avLst/>
          </a:prstGeom>
        </p:spPr>
        <p:txBody>
          <a:bodyPr wrap="square" lIns="0" tIns="0" rIns="0" bIns="0" rtlCol="0" anchor="t">
            <a:spAutoFit/>
          </a:bodyPr>
          <a:lstStyle/>
          <a:p>
            <a:pPr marL="537210" lvl="1" indent="-342900" algn="just">
              <a:lnSpc>
                <a:spcPts val="2520"/>
              </a:lnSpc>
              <a:buFont typeface="Arial" panose="020B0604020202020204" pitchFamily="34" charset="0"/>
              <a:buChar char="•"/>
            </a:pPr>
            <a:r>
              <a:rPr lang="en-US" spc="-18" dirty="0">
                <a:solidFill>
                  <a:srgbClr val="000000"/>
                </a:solidFill>
                <a:latin typeface="DM Sans"/>
              </a:rPr>
              <a:t>The Quality of Trust in AI decisions is a multifaceted concept that includes both emotional and physical dimensions.</a:t>
            </a:r>
          </a:p>
          <a:p>
            <a:pPr marL="537210" lvl="1" indent="-342900" algn="just">
              <a:lnSpc>
                <a:spcPts val="2520"/>
              </a:lnSpc>
              <a:buFont typeface="Arial" panose="020B0604020202020204" pitchFamily="34" charset="0"/>
              <a:buChar char="•"/>
            </a:pPr>
            <a:r>
              <a:rPr lang="en-US" spc="-18" dirty="0">
                <a:solidFill>
                  <a:srgbClr val="000000"/>
                </a:solidFill>
                <a:latin typeface="DM Sans"/>
              </a:rPr>
              <a:t>Network performance directly impacts the physical trust in AI, indicating that better network performance could lead to higher trust in AI systems.</a:t>
            </a:r>
          </a:p>
          <a:p>
            <a:pPr marL="537210" lvl="1" indent="-342900" algn="just">
              <a:lnSpc>
                <a:spcPts val="2520"/>
              </a:lnSpc>
              <a:buFont typeface="Arial" panose="020B0604020202020204" pitchFamily="34" charset="0"/>
              <a:buChar char="•"/>
            </a:pPr>
            <a:r>
              <a:rPr lang="en-US" spc="-18" dirty="0">
                <a:solidFill>
                  <a:srgbClr val="000000"/>
                </a:solidFill>
                <a:latin typeface="DM Sans"/>
              </a:rPr>
              <a:t>Consumer experience, which encompasses both the quality of service and the quality of experience, along with historical memory, influences the emotional trust in AI.</a:t>
            </a:r>
          </a:p>
          <a:p>
            <a:pPr marL="537210" lvl="1" indent="-342900" algn="just">
              <a:lnSpc>
                <a:spcPts val="2520"/>
              </a:lnSpc>
              <a:buFont typeface="Arial" panose="020B0604020202020204" pitchFamily="34" charset="0"/>
              <a:buChar char="•"/>
            </a:pPr>
            <a:r>
              <a:rPr lang="en-US" spc="-18" dirty="0">
                <a:solidFill>
                  <a:srgbClr val="000000"/>
                </a:solidFill>
                <a:latin typeface="DM Sans"/>
              </a:rPr>
              <a:t>The diagram suggests that both emotional and physical trust are necessary to achieve a high Quality of Trust in AI models, implying that both technical performance and user perception are critical factors in the adoption and trustworthiness of AI systems.</a:t>
            </a:r>
          </a:p>
        </p:txBody>
      </p:sp>
      <p:pic>
        <p:nvPicPr>
          <p:cNvPr id="22" name="圖片 21">
            <a:extLst>
              <a:ext uri="{FF2B5EF4-FFF2-40B4-BE49-F238E27FC236}">
                <a16:creationId xmlns:a16="http://schemas.microsoft.com/office/drawing/2014/main" id="{A2B5C99B-1E22-BD2C-FA62-2257533B9DDA}"/>
              </a:ext>
            </a:extLst>
          </p:cNvPr>
          <p:cNvPicPr>
            <a:picLocks noChangeAspect="1"/>
          </p:cNvPicPr>
          <p:nvPr/>
        </p:nvPicPr>
        <p:blipFill>
          <a:blip r:embed="rId13"/>
          <a:stretch>
            <a:fillRect/>
          </a:stretch>
        </p:blipFill>
        <p:spPr>
          <a:xfrm>
            <a:off x="8971672" y="2543244"/>
            <a:ext cx="1835244" cy="533427"/>
          </a:xfrm>
          <a:prstGeom prst="rect">
            <a:avLst/>
          </a:prstGeom>
        </p:spPr>
      </p:pic>
      <p:pic>
        <p:nvPicPr>
          <p:cNvPr id="24" name="圖片 23">
            <a:extLst>
              <a:ext uri="{FF2B5EF4-FFF2-40B4-BE49-F238E27FC236}">
                <a16:creationId xmlns:a16="http://schemas.microsoft.com/office/drawing/2014/main" id="{758AF240-3856-73B2-CFD8-FAADF1C2EF50}"/>
              </a:ext>
            </a:extLst>
          </p:cNvPr>
          <p:cNvPicPr>
            <a:picLocks noChangeAspect="1"/>
          </p:cNvPicPr>
          <p:nvPr/>
        </p:nvPicPr>
        <p:blipFill>
          <a:blip r:embed="rId14"/>
          <a:stretch>
            <a:fillRect/>
          </a:stretch>
        </p:blipFill>
        <p:spPr>
          <a:xfrm>
            <a:off x="9113403" y="3890911"/>
            <a:ext cx="1625684" cy="533427"/>
          </a:xfrm>
          <a:prstGeom prst="rect">
            <a:avLst/>
          </a:prstGeom>
        </p:spPr>
      </p:pic>
    </p:spTree>
    <p:extLst>
      <p:ext uri="{BB962C8B-B14F-4D97-AF65-F5344CB8AC3E}">
        <p14:creationId xmlns:p14="http://schemas.microsoft.com/office/powerpoint/2010/main" val="10949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grpSp>
        <p:nvGrpSpPr>
          <p:cNvPr id="5" name="Group 5"/>
          <p:cNvGrpSpPr/>
          <p:nvPr/>
        </p:nvGrpSpPr>
        <p:grpSpPr>
          <a:xfrm>
            <a:off x="2440710" y="1028700"/>
            <a:ext cx="13345389" cy="8434947"/>
            <a:chOff x="0" y="0"/>
            <a:chExt cx="6076594" cy="3840708"/>
          </a:xfrm>
        </p:grpSpPr>
        <p:sp>
          <p:nvSpPr>
            <p:cNvPr id="6" name="Freeform 6"/>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7" name="TextBox 7"/>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8" name="TextBox 8"/>
          <p:cNvSpPr txBox="1"/>
          <p:nvPr/>
        </p:nvSpPr>
        <p:spPr>
          <a:xfrm>
            <a:off x="2794372" y="2777066"/>
            <a:ext cx="12638066" cy="5122749"/>
          </a:xfrm>
          <a:prstGeom prst="rect">
            <a:avLst/>
          </a:prstGeom>
        </p:spPr>
        <p:txBody>
          <a:bodyPr lIns="0" tIns="0" rIns="0" bIns="0" rtlCol="0" anchor="t">
            <a:spAutoFit/>
          </a:bodyPr>
          <a:lstStyle/>
          <a:p>
            <a:pPr marL="537210" lvl="1" indent="-342900" algn="just">
              <a:lnSpc>
                <a:spcPts val="2520"/>
              </a:lnSpc>
              <a:buFont typeface="+mj-lt"/>
              <a:buAutoNum type="arabicPeriod"/>
            </a:pPr>
            <a:r>
              <a:rPr lang="en-US" sz="2000" b="1" spc="-18" dirty="0">
                <a:solidFill>
                  <a:srgbClr val="000000"/>
                </a:solidFill>
                <a:latin typeface="DM Sans"/>
              </a:rPr>
              <a:t>Development of a Quality-of-Trust (</a:t>
            </a:r>
            <a:r>
              <a:rPr lang="en-US" sz="2000" b="1" spc="-18" dirty="0" err="1">
                <a:solidFill>
                  <a:srgbClr val="000000"/>
                </a:solidFill>
                <a:latin typeface="DM Sans"/>
              </a:rPr>
              <a:t>QoT</a:t>
            </a:r>
            <a:r>
              <a:rPr lang="en-US" sz="2000" b="1" spc="-18" dirty="0">
                <a:solidFill>
                  <a:srgbClr val="000000"/>
                </a:solidFill>
                <a:latin typeface="DM Sans"/>
              </a:rPr>
              <a:t>) KPI: </a:t>
            </a:r>
            <a:r>
              <a:rPr lang="en-US" sz="2000" spc="-18" dirty="0">
                <a:solidFill>
                  <a:srgbClr val="000000"/>
                </a:solidFill>
                <a:latin typeface="DM Sans"/>
              </a:rPr>
              <a:t>Introducing a novel KPI that integrates both emotional and physical trust aspects in AI-driven wireless services in the context of 6G networks.</a:t>
            </a:r>
          </a:p>
          <a:p>
            <a:pPr marL="537210" lvl="1" indent="-342900" algn="just">
              <a:lnSpc>
                <a:spcPts val="2520"/>
              </a:lnSpc>
              <a:buFont typeface="+mj-lt"/>
              <a:buAutoNum type="arabicPeriod"/>
            </a:pPr>
            <a:endParaRPr lang="en-US" sz="2000" b="1" spc="-18" dirty="0">
              <a:solidFill>
                <a:srgbClr val="000000"/>
              </a:solidFill>
              <a:latin typeface="DM Sans"/>
            </a:endParaRPr>
          </a:p>
          <a:p>
            <a:pPr marL="537210" lvl="1" indent="-342900" algn="just">
              <a:lnSpc>
                <a:spcPts val="2520"/>
              </a:lnSpc>
              <a:buFont typeface="+mj-lt"/>
              <a:buAutoNum type="arabicPeriod"/>
            </a:pPr>
            <a:r>
              <a:rPr lang="en-US" sz="2000" b="1" spc="-18" dirty="0">
                <a:solidFill>
                  <a:srgbClr val="000000"/>
                </a:solidFill>
                <a:latin typeface="DM Sans"/>
              </a:rPr>
              <a:t>Balancing Personal Perception and AI Decision Quality: </a:t>
            </a:r>
            <a:r>
              <a:rPr lang="en-US" sz="2000" spc="-18" dirty="0">
                <a:solidFill>
                  <a:srgbClr val="000000"/>
                </a:solidFill>
                <a:latin typeface="DM Sans"/>
              </a:rPr>
              <a:t>Aiming to balance user sentiment and the quality of AI decision explanations within the </a:t>
            </a:r>
            <a:r>
              <a:rPr lang="en-US" sz="2000" spc="-18" dirty="0" err="1">
                <a:solidFill>
                  <a:srgbClr val="000000"/>
                </a:solidFill>
                <a:latin typeface="DM Sans"/>
              </a:rPr>
              <a:t>QoT</a:t>
            </a:r>
            <a:r>
              <a:rPr lang="en-US" sz="2000" spc="-18" dirty="0">
                <a:solidFill>
                  <a:srgbClr val="000000"/>
                </a:solidFill>
                <a:latin typeface="DM Sans"/>
              </a:rPr>
              <a:t> framework.</a:t>
            </a:r>
          </a:p>
          <a:p>
            <a:pPr marL="537210" lvl="1" indent="-342900" algn="just">
              <a:lnSpc>
                <a:spcPts val="2520"/>
              </a:lnSpc>
              <a:buFont typeface="+mj-lt"/>
              <a:buAutoNum type="arabicPeriod"/>
            </a:pPr>
            <a:endParaRPr lang="en-US" sz="2000" b="1" spc="-18" dirty="0">
              <a:solidFill>
                <a:srgbClr val="000000"/>
              </a:solidFill>
              <a:latin typeface="DM Sans"/>
            </a:endParaRPr>
          </a:p>
          <a:p>
            <a:pPr marL="537210" lvl="1" indent="-342900" algn="just">
              <a:lnSpc>
                <a:spcPts val="2520"/>
              </a:lnSpc>
              <a:buFont typeface="+mj-lt"/>
              <a:buAutoNum type="arabicPeriod"/>
            </a:pPr>
            <a:r>
              <a:rPr lang="en-US" sz="2000" b="1" spc="-18" dirty="0">
                <a:solidFill>
                  <a:srgbClr val="000000"/>
                </a:solidFill>
                <a:latin typeface="DM Sans"/>
              </a:rPr>
              <a:t>Demonstrating with Neural Water-Filling (N-WF) Power Allocation: </a:t>
            </a:r>
            <a:r>
              <a:rPr lang="en-US" sz="2000" spc="-18" dirty="0">
                <a:solidFill>
                  <a:srgbClr val="000000"/>
                </a:solidFill>
                <a:latin typeface="DM Sans"/>
              </a:rPr>
              <a:t>Employing a specific application area to demonstrate the proposed </a:t>
            </a:r>
            <a:r>
              <a:rPr lang="en-US" sz="2000" spc="-18" dirty="0" err="1">
                <a:solidFill>
                  <a:srgbClr val="000000"/>
                </a:solidFill>
                <a:latin typeface="DM Sans"/>
              </a:rPr>
              <a:t>QoT</a:t>
            </a:r>
            <a:r>
              <a:rPr lang="en-US" sz="2000" spc="-18" dirty="0">
                <a:solidFill>
                  <a:srgbClr val="000000"/>
                </a:solidFill>
                <a:latin typeface="DM Sans"/>
              </a:rPr>
              <a:t> concept, focusing on how channel capacity is perceived by artificial consumers.</a:t>
            </a:r>
          </a:p>
          <a:p>
            <a:pPr marL="537210" lvl="1" indent="-342900" algn="just">
              <a:lnSpc>
                <a:spcPts val="2520"/>
              </a:lnSpc>
              <a:buFont typeface="+mj-lt"/>
              <a:buAutoNum type="arabicPeriod"/>
            </a:pPr>
            <a:endParaRPr lang="en-US" sz="2000" b="1" spc="-18" dirty="0">
              <a:solidFill>
                <a:srgbClr val="000000"/>
              </a:solidFill>
              <a:latin typeface="DM Sans"/>
            </a:endParaRPr>
          </a:p>
          <a:p>
            <a:pPr marL="537210" lvl="1" indent="-342900" algn="just">
              <a:lnSpc>
                <a:spcPts val="2520"/>
              </a:lnSpc>
              <a:buFont typeface="+mj-lt"/>
              <a:buAutoNum type="arabicPeriod"/>
            </a:pPr>
            <a:r>
              <a:rPr lang="en-US" sz="2000" b="1" spc="-18" dirty="0">
                <a:solidFill>
                  <a:srgbClr val="000000"/>
                </a:solidFill>
                <a:latin typeface="DM Sans"/>
              </a:rPr>
              <a:t>Implementing Explainable AI (XAI) and Artificial Consumer Feedback: </a:t>
            </a:r>
            <a:r>
              <a:rPr lang="en-US" sz="2000" spc="-18" dirty="0">
                <a:solidFill>
                  <a:srgbClr val="000000"/>
                </a:solidFill>
                <a:latin typeface="DM Sans"/>
              </a:rPr>
              <a:t>Utilizing XAI to create a physical trust KPI and generating artificial consumer feedback through Large Language Models to modulate the emotional trust KPI.</a:t>
            </a:r>
          </a:p>
          <a:p>
            <a:pPr marL="537210" lvl="1" indent="-342900" algn="just">
              <a:lnSpc>
                <a:spcPts val="2520"/>
              </a:lnSpc>
              <a:buFont typeface="+mj-lt"/>
              <a:buAutoNum type="arabicPeriod"/>
            </a:pPr>
            <a:endParaRPr lang="en-US" sz="2000" b="1" spc="-18" dirty="0">
              <a:solidFill>
                <a:srgbClr val="000000"/>
              </a:solidFill>
              <a:latin typeface="DM Sans"/>
            </a:endParaRPr>
          </a:p>
          <a:p>
            <a:pPr marL="537210" lvl="1" indent="-342900" algn="just">
              <a:lnSpc>
                <a:spcPts val="2520"/>
              </a:lnSpc>
              <a:buFont typeface="+mj-lt"/>
              <a:buAutoNum type="arabicPeriod"/>
            </a:pPr>
            <a:r>
              <a:rPr lang="en-US" sz="2000" b="1" spc="-18" dirty="0">
                <a:solidFill>
                  <a:srgbClr val="000000"/>
                </a:solidFill>
                <a:latin typeface="DM Sans"/>
              </a:rPr>
              <a:t>Analyzing the Relationship Between Trust Dynamics and Network Performance: </a:t>
            </a:r>
            <a:r>
              <a:rPr lang="en-US" sz="2000" spc="-18" dirty="0">
                <a:solidFill>
                  <a:srgbClr val="000000"/>
                </a:solidFill>
                <a:latin typeface="DM Sans"/>
              </a:rPr>
              <a:t>Investigating how the proposed </a:t>
            </a:r>
            <a:r>
              <a:rPr lang="en-US" sz="2000" spc="-18" dirty="0" err="1">
                <a:solidFill>
                  <a:srgbClr val="000000"/>
                </a:solidFill>
                <a:latin typeface="DM Sans"/>
              </a:rPr>
              <a:t>QoT</a:t>
            </a:r>
            <a:r>
              <a:rPr lang="en-US" sz="2000" spc="-18" dirty="0">
                <a:solidFill>
                  <a:srgbClr val="000000"/>
                </a:solidFill>
                <a:latin typeface="DM Sans"/>
              </a:rPr>
              <a:t> model impacts overall wireless network performance.</a:t>
            </a:r>
          </a:p>
        </p:txBody>
      </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5129760" y="592667"/>
            <a:ext cx="8028480"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sp>
        <p:nvSpPr>
          <p:cNvPr id="9" name="TextBox 9"/>
          <p:cNvSpPr txBox="1"/>
          <p:nvPr/>
        </p:nvSpPr>
        <p:spPr>
          <a:xfrm>
            <a:off x="5170813" y="758134"/>
            <a:ext cx="7885181" cy="1281826"/>
          </a:xfrm>
          <a:prstGeom prst="rect">
            <a:avLst/>
          </a:prstGeom>
        </p:spPr>
        <p:txBody>
          <a:bodyPr lIns="0" tIns="0" rIns="0" bIns="0" rtlCol="0" anchor="t">
            <a:spAutoFit/>
          </a:bodyPr>
          <a:lstStyle/>
          <a:p>
            <a:pPr marL="0" lvl="0" indent="0" algn="ctr">
              <a:lnSpc>
                <a:spcPts val="11008"/>
              </a:lnSpc>
              <a:spcBef>
                <a:spcPct val="0"/>
              </a:spcBef>
            </a:pPr>
            <a:r>
              <a:rPr lang="en-US" sz="7863" dirty="0">
                <a:solidFill>
                  <a:srgbClr val="000000"/>
                </a:solidFill>
                <a:latin typeface="Repo Bold Bold"/>
              </a:rPr>
              <a:t>Objective</a:t>
            </a:r>
          </a:p>
        </p:txBody>
      </p:sp>
    </p:spTree>
    <p:extLst>
      <p:ext uri="{BB962C8B-B14F-4D97-AF65-F5344CB8AC3E}">
        <p14:creationId xmlns:p14="http://schemas.microsoft.com/office/powerpoint/2010/main" val="144563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grpSp>
        <p:nvGrpSpPr>
          <p:cNvPr id="3" name="Group 3"/>
          <p:cNvGrpSpPr/>
          <p:nvPr/>
        </p:nvGrpSpPr>
        <p:grpSpPr>
          <a:xfrm>
            <a:off x="6477000" y="1597507"/>
            <a:ext cx="11125200" cy="8319100"/>
            <a:chOff x="0" y="0"/>
            <a:chExt cx="4819745" cy="4301599"/>
          </a:xfrm>
        </p:grpSpPr>
        <p:sp>
          <p:nvSpPr>
            <p:cNvPr id="4" name="Freeform 4"/>
            <p:cNvSpPr/>
            <p:nvPr/>
          </p:nvSpPr>
          <p:spPr>
            <a:xfrm>
              <a:off x="0" y="0"/>
              <a:ext cx="4819745" cy="4301599"/>
            </a:xfrm>
            <a:custGeom>
              <a:avLst/>
              <a:gdLst/>
              <a:ahLst/>
              <a:cxnLst/>
              <a:rect l="l" t="t" r="r" b="b"/>
              <a:pathLst>
                <a:path w="4819745" h="4301599">
                  <a:moveTo>
                    <a:pt x="24868" y="0"/>
                  </a:moveTo>
                  <a:lnTo>
                    <a:pt x="4794878" y="0"/>
                  </a:lnTo>
                  <a:cubicBezTo>
                    <a:pt x="4808612" y="0"/>
                    <a:pt x="4819745" y="11134"/>
                    <a:pt x="4819745" y="24868"/>
                  </a:cubicBezTo>
                  <a:lnTo>
                    <a:pt x="4819745" y="4276732"/>
                  </a:lnTo>
                  <a:cubicBezTo>
                    <a:pt x="4819745" y="4290466"/>
                    <a:pt x="4808612" y="4301599"/>
                    <a:pt x="4794878" y="4301599"/>
                  </a:cubicBezTo>
                  <a:lnTo>
                    <a:pt x="24868" y="4301599"/>
                  </a:lnTo>
                  <a:cubicBezTo>
                    <a:pt x="11134" y="4301599"/>
                    <a:pt x="0" y="4290466"/>
                    <a:pt x="0" y="4276732"/>
                  </a:cubicBezTo>
                  <a:lnTo>
                    <a:pt x="0" y="24868"/>
                  </a:lnTo>
                  <a:cubicBezTo>
                    <a:pt x="0" y="11134"/>
                    <a:pt x="11134" y="0"/>
                    <a:pt x="24868"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5" name="TextBox 5"/>
            <p:cNvSpPr txBox="1"/>
            <p:nvPr/>
          </p:nvSpPr>
          <p:spPr>
            <a:xfrm>
              <a:off x="0" y="-9525"/>
              <a:ext cx="4819745" cy="4311124"/>
            </a:xfrm>
            <a:prstGeom prst="rect">
              <a:avLst/>
            </a:prstGeom>
          </p:spPr>
          <p:txBody>
            <a:bodyPr lIns="0" tIns="0" rIns="0" bIns="0" rtlCol="0" anchor="ctr"/>
            <a:lstStyle/>
            <a:p>
              <a:pPr marL="0" lvl="0" indent="0" algn="ctr">
                <a:lnSpc>
                  <a:spcPts val="700"/>
                </a:lnSpc>
                <a:spcBef>
                  <a:spcPct val="0"/>
                </a:spcBef>
              </a:pPr>
              <a:endParaRPr/>
            </a:p>
          </p:txBody>
        </p:sp>
      </p:grpSp>
      <p:grpSp>
        <p:nvGrpSpPr>
          <p:cNvPr id="6" name="Group 6"/>
          <p:cNvGrpSpPr/>
          <p:nvPr/>
        </p:nvGrpSpPr>
        <p:grpSpPr>
          <a:xfrm>
            <a:off x="997340" y="2530120"/>
            <a:ext cx="5128522" cy="7431811"/>
            <a:chOff x="0" y="0"/>
            <a:chExt cx="2327098" cy="3098616"/>
          </a:xfrm>
        </p:grpSpPr>
        <p:sp>
          <p:nvSpPr>
            <p:cNvPr id="7" name="Freeform 7"/>
            <p:cNvSpPr/>
            <p:nvPr/>
          </p:nvSpPr>
          <p:spPr>
            <a:xfrm>
              <a:off x="0" y="0"/>
              <a:ext cx="2327098" cy="3098616"/>
            </a:xfrm>
            <a:custGeom>
              <a:avLst/>
              <a:gdLst/>
              <a:ahLst/>
              <a:cxnLst/>
              <a:rect l="l" t="t" r="r" b="b"/>
              <a:pathLst>
                <a:path w="2327098" h="3098616">
                  <a:moveTo>
                    <a:pt x="44825" y="0"/>
                  </a:moveTo>
                  <a:lnTo>
                    <a:pt x="2282273" y="0"/>
                  </a:lnTo>
                  <a:cubicBezTo>
                    <a:pt x="2294161" y="0"/>
                    <a:pt x="2305563" y="4723"/>
                    <a:pt x="2313969" y="13129"/>
                  </a:cubicBezTo>
                  <a:cubicBezTo>
                    <a:pt x="2322375" y="21535"/>
                    <a:pt x="2327098" y="32937"/>
                    <a:pt x="2327098" y="44825"/>
                  </a:cubicBezTo>
                  <a:lnTo>
                    <a:pt x="2327098" y="3053791"/>
                  </a:lnTo>
                  <a:cubicBezTo>
                    <a:pt x="2327098" y="3078547"/>
                    <a:pt x="2307029" y="3098616"/>
                    <a:pt x="2282273" y="3098616"/>
                  </a:cubicBezTo>
                  <a:lnTo>
                    <a:pt x="44825" y="3098616"/>
                  </a:lnTo>
                  <a:cubicBezTo>
                    <a:pt x="20069" y="3098616"/>
                    <a:pt x="0" y="3078547"/>
                    <a:pt x="0" y="3053791"/>
                  </a:cubicBezTo>
                  <a:lnTo>
                    <a:pt x="0" y="44825"/>
                  </a:lnTo>
                  <a:cubicBezTo>
                    <a:pt x="0" y="32937"/>
                    <a:pt x="4723" y="21535"/>
                    <a:pt x="13129" y="13129"/>
                  </a:cubicBezTo>
                  <a:cubicBezTo>
                    <a:pt x="21535" y="4723"/>
                    <a:pt x="32937" y="0"/>
                    <a:pt x="44825"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8" name="TextBox 8"/>
            <p:cNvSpPr txBox="1"/>
            <p:nvPr/>
          </p:nvSpPr>
          <p:spPr>
            <a:xfrm>
              <a:off x="0" y="-9525"/>
              <a:ext cx="2327098" cy="3108141"/>
            </a:xfrm>
            <a:prstGeom prst="rect">
              <a:avLst/>
            </a:prstGeom>
          </p:spPr>
          <p:txBody>
            <a:bodyPr lIns="0" tIns="0" rIns="0" bIns="0" rtlCol="0" anchor="ctr"/>
            <a:lstStyle/>
            <a:p>
              <a:pPr marL="0" lvl="0" indent="0" algn="ctr">
                <a:lnSpc>
                  <a:spcPts val="700"/>
                </a:lnSpc>
                <a:spcBef>
                  <a:spcPct val="0"/>
                </a:spcBef>
              </a:pPr>
              <a:endParaRPr/>
            </a:p>
          </p:txBody>
        </p:sp>
      </p:grpSp>
      <p:sp>
        <p:nvSpPr>
          <p:cNvPr id="9" name="Freeform 9"/>
          <p:cNvSpPr/>
          <p:nvPr/>
        </p:nvSpPr>
        <p:spPr>
          <a:xfrm>
            <a:off x="5892327" y="1413923"/>
            <a:ext cx="734337" cy="183584"/>
          </a:xfrm>
          <a:custGeom>
            <a:avLst/>
            <a:gdLst/>
            <a:ahLst/>
            <a:cxnLst/>
            <a:rect l="l" t="t" r="r" b="b"/>
            <a:pathLst>
              <a:path w="734337" h="183584">
                <a:moveTo>
                  <a:pt x="0" y="0"/>
                </a:moveTo>
                <a:lnTo>
                  <a:pt x="734337" y="0"/>
                </a:lnTo>
                <a:lnTo>
                  <a:pt x="734337" y="183584"/>
                </a:lnTo>
                <a:lnTo>
                  <a:pt x="0" y="1835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14" name="Freeform 14"/>
          <p:cNvSpPr/>
          <p:nvPr/>
        </p:nvSpPr>
        <p:spPr>
          <a:xfrm>
            <a:off x="1387333" y="3181350"/>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5" name="Freeform 15"/>
          <p:cNvSpPr/>
          <p:nvPr/>
        </p:nvSpPr>
        <p:spPr>
          <a:xfrm>
            <a:off x="1387333" y="4257382"/>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6" name="Freeform 16"/>
          <p:cNvSpPr/>
          <p:nvPr/>
        </p:nvSpPr>
        <p:spPr>
          <a:xfrm>
            <a:off x="1387333" y="6513670"/>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7" name="Freeform 17"/>
          <p:cNvSpPr/>
          <p:nvPr/>
        </p:nvSpPr>
        <p:spPr>
          <a:xfrm>
            <a:off x="16421221" y="808950"/>
            <a:ext cx="912582" cy="228145"/>
          </a:xfrm>
          <a:custGeom>
            <a:avLst/>
            <a:gdLst/>
            <a:ahLst/>
            <a:cxnLst/>
            <a:rect l="l" t="t" r="r" b="b"/>
            <a:pathLst>
              <a:path w="912582" h="228145">
                <a:moveTo>
                  <a:pt x="0" y="0"/>
                </a:moveTo>
                <a:lnTo>
                  <a:pt x="912582" y="0"/>
                </a:lnTo>
                <a:lnTo>
                  <a:pt x="912582" y="228145"/>
                </a:lnTo>
                <a:lnTo>
                  <a:pt x="0" y="2281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grpSp>
        <p:nvGrpSpPr>
          <p:cNvPr id="18" name="Group 18"/>
          <p:cNvGrpSpPr/>
          <p:nvPr/>
        </p:nvGrpSpPr>
        <p:grpSpPr>
          <a:xfrm>
            <a:off x="5715000" y="5560618"/>
            <a:ext cx="1348159" cy="134815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zh-TW" altLang="en-US"/>
            </a:p>
          </p:txBody>
        </p:sp>
        <p:sp>
          <p:nvSpPr>
            <p:cNvPr id="20" name="TextBox 20"/>
            <p:cNvSpPr txBox="1"/>
            <p:nvPr/>
          </p:nvSpPr>
          <p:spPr>
            <a:xfrm>
              <a:off x="76200" y="47625"/>
              <a:ext cx="660400" cy="688975"/>
            </a:xfrm>
            <a:prstGeom prst="rect">
              <a:avLst/>
            </a:prstGeom>
          </p:spPr>
          <p:txBody>
            <a:bodyPr lIns="50800" tIns="50800" rIns="50800" bIns="50800" rtlCol="0" anchor="ctr"/>
            <a:lstStyle/>
            <a:p>
              <a:pPr algn="ctr">
                <a:lnSpc>
                  <a:spcPts val="2111"/>
                </a:lnSpc>
              </a:pPr>
              <a:endParaRPr/>
            </a:p>
          </p:txBody>
        </p:sp>
      </p:grpSp>
      <p:sp>
        <p:nvSpPr>
          <p:cNvPr id="22" name="TextBox 22"/>
          <p:cNvSpPr txBox="1"/>
          <p:nvPr/>
        </p:nvSpPr>
        <p:spPr>
          <a:xfrm>
            <a:off x="1533684" y="3194641"/>
            <a:ext cx="584224" cy="561820"/>
          </a:xfrm>
          <a:prstGeom prst="rect">
            <a:avLst/>
          </a:prstGeom>
        </p:spPr>
        <p:txBody>
          <a:bodyPr lIns="0" tIns="0" rIns="0" bIns="0" rtlCol="0" anchor="t">
            <a:spAutoFit/>
          </a:bodyPr>
          <a:lstStyle/>
          <a:p>
            <a:pPr algn="ctr">
              <a:lnSpc>
                <a:spcPts val="4796"/>
              </a:lnSpc>
              <a:spcBef>
                <a:spcPct val="0"/>
              </a:spcBef>
            </a:pPr>
            <a:r>
              <a:rPr lang="en-US" sz="3426" dirty="0">
                <a:solidFill>
                  <a:srgbClr val="000000"/>
                </a:solidFill>
                <a:latin typeface="Repo Bold Bold"/>
              </a:rPr>
              <a:t>a</a:t>
            </a:r>
          </a:p>
        </p:txBody>
      </p:sp>
      <p:sp>
        <p:nvSpPr>
          <p:cNvPr id="23" name="TextBox 23"/>
          <p:cNvSpPr txBox="1"/>
          <p:nvPr/>
        </p:nvSpPr>
        <p:spPr>
          <a:xfrm>
            <a:off x="1573380" y="4312692"/>
            <a:ext cx="584224" cy="559192"/>
          </a:xfrm>
          <a:prstGeom prst="rect">
            <a:avLst/>
          </a:prstGeom>
        </p:spPr>
        <p:txBody>
          <a:bodyPr lIns="0" tIns="0" rIns="0" bIns="0" rtlCol="0" anchor="t">
            <a:spAutoFit/>
          </a:bodyPr>
          <a:lstStyle/>
          <a:p>
            <a:pPr algn="ctr">
              <a:lnSpc>
                <a:spcPts val="4796"/>
              </a:lnSpc>
              <a:spcBef>
                <a:spcPct val="0"/>
              </a:spcBef>
            </a:pPr>
            <a:r>
              <a:rPr lang="en-US" sz="3426" dirty="0">
                <a:solidFill>
                  <a:srgbClr val="000000"/>
                </a:solidFill>
                <a:latin typeface="Repo Bold Bold"/>
              </a:rPr>
              <a:t>b</a:t>
            </a:r>
          </a:p>
        </p:txBody>
      </p:sp>
      <p:sp>
        <p:nvSpPr>
          <p:cNvPr id="24" name="TextBox 24"/>
          <p:cNvSpPr txBox="1"/>
          <p:nvPr/>
        </p:nvSpPr>
        <p:spPr>
          <a:xfrm>
            <a:off x="1533684" y="6526961"/>
            <a:ext cx="584224" cy="559192"/>
          </a:xfrm>
          <a:prstGeom prst="rect">
            <a:avLst/>
          </a:prstGeom>
        </p:spPr>
        <p:txBody>
          <a:bodyPr lIns="0" tIns="0" rIns="0" bIns="0" rtlCol="0" anchor="t">
            <a:spAutoFit/>
          </a:bodyPr>
          <a:lstStyle/>
          <a:p>
            <a:pPr algn="ctr">
              <a:lnSpc>
                <a:spcPts val="4796"/>
              </a:lnSpc>
              <a:spcBef>
                <a:spcPct val="0"/>
              </a:spcBef>
            </a:pPr>
            <a:r>
              <a:rPr lang="en-US" sz="3426" dirty="0">
                <a:solidFill>
                  <a:srgbClr val="000000"/>
                </a:solidFill>
                <a:latin typeface="Repo Bold Bold"/>
              </a:rPr>
              <a:t>d</a:t>
            </a:r>
          </a:p>
        </p:txBody>
      </p:sp>
      <p:sp>
        <p:nvSpPr>
          <p:cNvPr id="25" name="TextBox 25"/>
          <p:cNvSpPr txBox="1"/>
          <p:nvPr/>
        </p:nvSpPr>
        <p:spPr>
          <a:xfrm>
            <a:off x="2342715" y="3162300"/>
            <a:ext cx="3571418" cy="719171"/>
          </a:xfrm>
          <a:prstGeom prst="rect">
            <a:avLst/>
          </a:prstGeom>
        </p:spPr>
        <p:txBody>
          <a:bodyPr wrap="square" lIns="0" tIns="0" rIns="0" bIns="0" rtlCol="0" anchor="t">
            <a:spAutoFit/>
          </a:bodyPr>
          <a:lstStyle/>
          <a:p>
            <a:pPr marL="0" lvl="0" indent="0">
              <a:lnSpc>
                <a:spcPts val="1878"/>
              </a:lnSpc>
              <a:spcBef>
                <a:spcPct val="0"/>
              </a:spcBef>
            </a:pPr>
            <a:r>
              <a:rPr lang="en-US" sz="1341" u="none" strike="noStrike" spc="-13" dirty="0">
                <a:solidFill>
                  <a:srgbClr val="000000"/>
                </a:solidFill>
                <a:latin typeface="DM Sans"/>
              </a:rPr>
              <a:t>Wireless network with Neural-WF allocation of resources causing time-varying throughput amongst competing consumers</a:t>
            </a:r>
            <a:r>
              <a:rPr lang="en-US" altLang="zh-TW" sz="1341" u="none" strike="noStrike" spc="-13" dirty="0">
                <a:solidFill>
                  <a:srgbClr val="000000"/>
                </a:solidFill>
                <a:latin typeface="DM Sans"/>
              </a:rPr>
              <a:t>.</a:t>
            </a:r>
            <a:endParaRPr lang="en-US" sz="1341" u="none" strike="noStrike" spc="-13" dirty="0">
              <a:solidFill>
                <a:srgbClr val="000000"/>
              </a:solidFill>
              <a:latin typeface="DM Sans"/>
            </a:endParaRPr>
          </a:p>
        </p:txBody>
      </p:sp>
      <p:sp>
        <p:nvSpPr>
          <p:cNvPr id="26" name="TextBox 26"/>
          <p:cNvSpPr txBox="1"/>
          <p:nvPr/>
        </p:nvSpPr>
        <p:spPr>
          <a:xfrm>
            <a:off x="2372331" y="4421126"/>
            <a:ext cx="3571418" cy="475515"/>
          </a:xfrm>
          <a:prstGeom prst="rect">
            <a:avLst/>
          </a:prstGeom>
        </p:spPr>
        <p:txBody>
          <a:bodyPr wrap="square" lIns="0" tIns="0" rIns="0" bIns="0" rtlCol="0" anchor="t">
            <a:spAutoFit/>
          </a:bodyPr>
          <a:lstStyle/>
          <a:p>
            <a:pPr marL="0" lvl="0" indent="0">
              <a:lnSpc>
                <a:spcPts val="1878"/>
              </a:lnSpc>
              <a:spcBef>
                <a:spcPct val="0"/>
              </a:spcBef>
            </a:pPr>
            <a:r>
              <a:rPr lang="en-US" sz="1341" u="none" strike="noStrike" spc="-13" dirty="0">
                <a:solidFill>
                  <a:srgbClr val="000000"/>
                </a:solidFill>
                <a:latin typeface="DM Sans"/>
              </a:rPr>
              <a:t>Emotional Trust: Throughput modulates a LLM to mimic consumer </a:t>
            </a:r>
            <a:r>
              <a:rPr lang="en-US" sz="1341" u="none" strike="noStrike" spc="-13" dirty="0" err="1">
                <a:solidFill>
                  <a:srgbClr val="000000"/>
                </a:solidFill>
                <a:latin typeface="DM Sans"/>
              </a:rPr>
              <a:t>behaviour</a:t>
            </a:r>
            <a:r>
              <a:rPr lang="en-US" sz="1341" u="none" strike="noStrike" spc="-13" dirty="0">
                <a:solidFill>
                  <a:srgbClr val="000000"/>
                </a:solidFill>
                <a:latin typeface="DM Sans"/>
              </a:rPr>
              <a:t>.</a:t>
            </a:r>
          </a:p>
        </p:txBody>
      </p:sp>
      <p:sp>
        <p:nvSpPr>
          <p:cNvPr id="27" name="TextBox 27"/>
          <p:cNvSpPr txBox="1"/>
          <p:nvPr/>
        </p:nvSpPr>
        <p:spPr>
          <a:xfrm>
            <a:off x="2342714" y="6568158"/>
            <a:ext cx="3601035" cy="720454"/>
          </a:xfrm>
          <a:prstGeom prst="rect">
            <a:avLst/>
          </a:prstGeom>
        </p:spPr>
        <p:txBody>
          <a:bodyPr wrap="square" lIns="0" tIns="0" rIns="0" bIns="0" rtlCol="0" anchor="t">
            <a:spAutoFit/>
          </a:bodyPr>
          <a:lstStyle/>
          <a:p>
            <a:pPr marL="0" lvl="0" indent="0">
              <a:lnSpc>
                <a:spcPts val="1878"/>
              </a:lnSpc>
              <a:spcBef>
                <a:spcPct val="0"/>
              </a:spcBef>
            </a:pPr>
            <a:r>
              <a:rPr lang="en-US" altLang="zh-TW" sz="1400" dirty="0"/>
              <a:t>Physical Trust: Neural-WF is projected to an XAI meta-symbolic function space via Meijer-G mapping.</a:t>
            </a:r>
            <a:endParaRPr lang="en-US" sz="1341" u="none" strike="noStrike" spc="-13" dirty="0">
              <a:solidFill>
                <a:srgbClr val="000000"/>
              </a:solidFill>
              <a:latin typeface="DM Sans"/>
            </a:endParaRPr>
          </a:p>
        </p:txBody>
      </p:sp>
      <p:sp>
        <p:nvSpPr>
          <p:cNvPr id="28" name="TextBox 28"/>
          <p:cNvSpPr txBox="1"/>
          <p:nvPr/>
        </p:nvSpPr>
        <p:spPr>
          <a:xfrm>
            <a:off x="1387333" y="2598286"/>
            <a:ext cx="3508707" cy="364972"/>
          </a:xfrm>
          <a:prstGeom prst="rect">
            <a:avLst/>
          </a:prstGeom>
        </p:spPr>
        <p:txBody>
          <a:bodyPr lIns="0" tIns="0" rIns="0" bIns="0" rtlCol="0" anchor="t">
            <a:spAutoFit/>
          </a:bodyPr>
          <a:lstStyle/>
          <a:p>
            <a:pPr marL="0" lvl="0" indent="0">
              <a:lnSpc>
                <a:spcPts val="3096"/>
              </a:lnSpc>
              <a:spcBef>
                <a:spcPct val="0"/>
              </a:spcBef>
            </a:pPr>
            <a:r>
              <a:rPr lang="en-US" altLang="zh-TW" sz="2211" dirty="0">
                <a:solidFill>
                  <a:srgbClr val="000000"/>
                </a:solidFill>
                <a:latin typeface="Repo Bold Bold"/>
              </a:rPr>
              <a:t>System Model</a:t>
            </a:r>
            <a:endParaRPr lang="en-US" sz="2211" dirty="0">
              <a:solidFill>
                <a:srgbClr val="000000"/>
              </a:solidFill>
              <a:latin typeface="Repo Bold Bold"/>
            </a:endParaRPr>
          </a:p>
        </p:txBody>
      </p:sp>
      <p:grpSp>
        <p:nvGrpSpPr>
          <p:cNvPr id="29" name="Group 29"/>
          <p:cNvGrpSpPr/>
          <p:nvPr/>
        </p:nvGrpSpPr>
        <p:grpSpPr>
          <a:xfrm>
            <a:off x="5885240" y="5771751"/>
            <a:ext cx="1007677" cy="925892"/>
            <a:chOff x="0" y="0"/>
            <a:chExt cx="884596" cy="812800"/>
          </a:xfrm>
        </p:grpSpPr>
        <p:sp>
          <p:nvSpPr>
            <p:cNvPr id="30" name="Freeform 30"/>
            <p:cNvSpPr/>
            <p:nvPr/>
          </p:nvSpPr>
          <p:spPr>
            <a:xfrm>
              <a:off x="0" y="25501"/>
              <a:ext cx="870002" cy="761797"/>
            </a:xfrm>
            <a:custGeom>
              <a:avLst/>
              <a:gdLst/>
              <a:ahLst/>
              <a:cxnLst/>
              <a:rect l="l" t="t" r="r" b="b"/>
              <a:pathLst>
                <a:path w="870002" h="761797">
                  <a:moveTo>
                    <a:pt x="852000" y="348303"/>
                  </a:moveTo>
                  <a:lnTo>
                    <a:pt x="510792" y="7095"/>
                  </a:lnTo>
                  <a:cubicBezTo>
                    <a:pt x="505331" y="1634"/>
                    <a:pt x="497118" y="0"/>
                    <a:pt x="489983" y="2956"/>
                  </a:cubicBezTo>
                  <a:cubicBezTo>
                    <a:pt x="482848" y="5911"/>
                    <a:pt x="478196" y="12874"/>
                    <a:pt x="478196" y="20597"/>
                  </a:cubicBezTo>
                  <a:lnTo>
                    <a:pt x="478196" y="131601"/>
                  </a:lnTo>
                  <a:cubicBezTo>
                    <a:pt x="478196" y="157060"/>
                    <a:pt x="457557" y="177699"/>
                    <a:pt x="432098" y="177699"/>
                  </a:cubicBezTo>
                  <a:lnTo>
                    <a:pt x="46098" y="177699"/>
                  </a:lnTo>
                  <a:cubicBezTo>
                    <a:pt x="20639" y="177699"/>
                    <a:pt x="0" y="198338"/>
                    <a:pt x="0" y="223797"/>
                  </a:cubicBezTo>
                  <a:lnTo>
                    <a:pt x="0" y="538001"/>
                  </a:lnTo>
                  <a:cubicBezTo>
                    <a:pt x="0" y="563460"/>
                    <a:pt x="20639" y="584099"/>
                    <a:pt x="46098" y="584099"/>
                  </a:cubicBezTo>
                  <a:lnTo>
                    <a:pt x="432098" y="584099"/>
                  </a:lnTo>
                  <a:cubicBezTo>
                    <a:pt x="457557" y="584099"/>
                    <a:pt x="478196" y="604738"/>
                    <a:pt x="478196" y="630197"/>
                  </a:cubicBezTo>
                  <a:lnTo>
                    <a:pt x="478196" y="741201"/>
                  </a:lnTo>
                  <a:cubicBezTo>
                    <a:pt x="478196" y="748924"/>
                    <a:pt x="482848" y="755887"/>
                    <a:pt x="489983" y="758842"/>
                  </a:cubicBezTo>
                  <a:cubicBezTo>
                    <a:pt x="497118" y="761798"/>
                    <a:pt x="505331" y="760164"/>
                    <a:pt x="510792" y="754703"/>
                  </a:cubicBezTo>
                  <a:lnTo>
                    <a:pt x="852000" y="413495"/>
                  </a:lnTo>
                  <a:cubicBezTo>
                    <a:pt x="870002" y="395493"/>
                    <a:pt x="870002" y="366305"/>
                    <a:pt x="852000" y="348303"/>
                  </a:cubicBezTo>
                  <a:close/>
                </a:path>
              </a:pathLst>
            </a:custGeom>
            <a:solidFill>
              <a:srgbClr val="FFFFFF"/>
            </a:solidFill>
          </p:spPr>
          <p:txBody>
            <a:bodyPr/>
            <a:lstStyle/>
            <a:p>
              <a:endParaRPr lang="zh-TW" altLang="en-US"/>
            </a:p>
          </p:txBody>
        </p:sp>
        <p:sp>
          <p:nvSpPr>
            <p:cNvPr id="31" name="TextBox 31"/>
            <p:cNvSpPr txBox="1"/>
            <p:nvPr/>
          </p:nvSpPr>
          <p:spPr>
            <a:xfrm>
              <a:off x="0" y="174625"/>
              <a:ext cx="782996" cy="434975"/>
            </a:xfrm>
            <a:prstGeom prst="rect">
              <a:avLst/>
            </a:prstGeom>
          </p:spPr>
          <p:txBody>
            <a:bodyPr lIns="50800" tIns="50800" rIns="50800" bIns="50800" rtlCol="0" anchor="ctr"/>
            <a:lstStyle/>
            <a:p>
              <a:pPr algn="ctr">
                <a:lnSpc>
                  <a:spcPts val="2111"/>
                </a:lnSpc>
              </a:pPr>
              <a:endParaRPr/>
            </a:p>
          </p:txBody>
        </p:sp>
      </p:grpSp>
      <p:grpSp>
        <p:nvGrpSpPr>
          <p:cNvPr id="36" name="Group 16">
            <a:extLst>
              <a:ext uri="{FF2B5EF4-FFF2-40B4-BE49-F238E27FC236}">
                <a16:creationId xmlns:a16="http://schemas.microsoft.com/office/drawing/2014/main" id="{9EDFC14F-CA78-A113-DCF8-6A30C64107B0}"/>
              </a:ext>
            </a:extLst>
          </p:cNvPr>
          <p:cNvGrpSpPr/>
          <p:nvPr/>
        </p:nvGrpSpPr>
        <p:grpSpPr>
          <a:xfrm>
            <a:off x="1028700" y="603056"/>
            <a:ext cx="8028480" cy="1700931"/>
            <a:chOff x="0" y="0"/>
            <a:chExt cx="1962273" cy="611733"/>
          </a:xfrm>
        </p:grpSpPr>
        <p:sp>
          <p:nvSpPr>
            <p:cNvPr id="37" name="Freeform 17">
              <a:extLst>
                <a:ext uri="{FF2B5EF4-FFF2-40B4-BE49-F238E27FC236}">
                  <a16:creationId xmlns:a16="http://schemas.microsoft.com/office/drawing/2014/main" id="{7F692F94-E716-0215-56CF-5E0D40B92EAD}"/>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38" name="TextBox 18">
              <a:extLst>
                <a:ext uri="{FF2B5EF4-FFF2-40B4-BE49-F238E27FC236}">
                  <a16:creationId xmlns:a16="http://schemas.microsoft.com/office/drawing/2014/main" id="{E1F9E52F-10D4-EFCF-0322-4E364AC40384}"/>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39" name="TextBox 9">
            <a:extLst>
              <a:ext uri="{FF2B5EF4-FFF2-40B4-BE49-F238E27FC236}">
                <a16:creationId xmlns:a16="http://schemas.microsoft.com/office/drawing/2014/main" id="{57CB3770-C587-3F45-A768-0E6D4DB24D87}"/>
              </a:ext>
            </a:extLst>
          </p:cNvPr>
          <p:cNvSpPr txBox="1"/>
          <p:nvPr/>
        </p:nvSpPr>
        <p:spPr>
          <a:xfrm>
            <a:off x="1028700" y="731979"/>
            <a:ext cx="7885181" cy="1281826"/>
          </a:xfrm>
          <a:prstGeom prst="rect">
            <a:avLst/>
          </a:prstGeom>
        </p:spPr>
        <p:txBody>
          <a:bodyPr lIns="0" tIns="0" rIns="0" bIns="0" rtlCol="0" anchor="t">
            <a:spAutoFit/>
          </a:bodyPr>
          <a:lstStyle/>
          <a:p>
            <a:pPr marL="0" lvl="0" indent="0" algn="ctr">
              <a:lnSpc>
                <a:spcPts val="11008"/>
              </a:lnSpc>
              <a:spcBef>
                <a:spcPct val="0"/>
              </a:spcBef>
            </a:pPr>
            <a:r>
              <a:rPr lang="en-US" sz="7863" dirty="0">
                <a:solidFill>
                  <a:srgbClr val="000000"/>
                </a:solidFill>
                <a:latin typeface="Repo Bold Bold"/>
              </a:rPr>
              <a:t>Methodology</a:t>
            </a:r>
          </a:p>
        </p:txBody>
      </p:sp>
      <p:sp>
        <p:nvSpPr>
          <p:cNvPr id="42" name="Freeform 15">
            <a:extLst>
              <a:ext uri="{FF2B5EF4-FFF2-40B4-BE49-F238E27FC236}">
                <a16:creationId xmlns:a16="http://schemas.microsoft.com/office/drawing/2014/main" id="{F4F48109-3752-9660-C0B1-0F5BF45B5B2F}"/>
              </a:ext>
            </a:extLst>
          </p:cNvPr>
          <p:cNvSpPr/>
          <p:nvPr/>
        </p:nvSpPr>
        <p:spPr>
          <a:xfrm>
            <a:off x="1372568" y="5377584"/>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43" name="TextBox 23">
            <a:extLst>
              <a:ext uri="{FF2B5EF4-FFF2-40B4-BE49-F238E27FC236}">
                <a16:creationId xmlns:a16="http://schemas.microsoft.com/office/drawing/2014/main" id="{F32E6927-ED0F-46C3-D09D-8EEA1E4500BF}"/>
              </a:ext>
            </a:extLst>
          </p:cNvPr>
          <p:cNvSpPr txBox="1"/>
          <p:nvPr/>
        </p:nvSpPr>
        <p:spPr>
          <a:xfrm>
            <a:off x="1518920" y="5441931"/>
            <a:ext cx="584224" cy="559192"/>
          </a:xfrm>
          <a:prstGeom prst="rect">
            <a:avLst/>
          </a:prstGeom>
        </p:spPr>
        <p:txBody>
          <a:bodyPr lIns="0" tIns="0" rIns="0" bIns="0" rtlCol="0" anchor="t">
            <a:spAutoFit/>
          </a:bodyPr>
          <a:lstStyle/>
          <a:p>
            <a:pPr algn="ctr">
              <a:lnSpc>
                <a:spcPts val="4796"/>
              </a:lnSpc>
              <a:spcBef>
                <a:spcPct val="0"/>
              </a:spcBef>
            </a:pPr>
            <a:r>
              <a:rPr lang="en-US" sz="3426" dirty="0">
                <a:solidFill>
                  <a:srgbClr val="000000"/>
                </a:solidFill>
                <a:latin typeface="Repo Bold Bold"/>
              </a:rPr>
              <a:t>c</a:t>
            </a:r>
          </a:p>
        </p:txBody>
      </p:sp>
      <p:sp>
        <p:nvSpPr>
          <p:cNvPr id="44" name="TextBox 26">
            <a:extLst>
              <a:ext uri="{FF2B5EF4-FFF2-40B4-BE49-F238E27FC236}">
                <a16:creationId xmlns:a16="http://schemas.microsoft.com/office/drawing/2014/main" id="{64AB5A26-E90A-58FC-8B90-DA3F2DEC9D49}"/>
              </a:ext>
            </a:extLst>
          </p:cNvPr>
          <p:cNvSpPr txBox="1"/>
          <p:nvPr/>
        </p:nvSpPr>
        <p:spPr>
          <a:xfrm>
            <a:off x="2372331" y="5501827"/>
            <a:ext cx="3571418" cy="475515"/>
          </a:xfrm>
          <a:prstGeom prst="rect">
            <a:avLst/>
          </a:prstGeom>
        </p:spPr>
        <p:txBody>
          <a:bodyPr wrap="square" lIns="0" tIns="0" rIns="0" bIns="0" rtlCol="0" anchor="t">
            <a:spAutoFit/>
          </a:bodyPr>
          <a:lstStyle/>
          <a:p>
            <a:pPr marL="0" lvl="0" indent="0">
              <a:lnSpc>
                <a:spcPts val="1878"/>
              </a:lnSpc>
              <a:spcBef>
                <a:spcPct val="0"/>
              </a:spcBef>
            </a:pPr>
            <a:r>
              <a:rPr lang="en-US" altLang="zh-TW" sz="1341" spc="-13" dirty="0">
                <a:solidFill>
                  <a:srgbClr val="000000"/>
                </a:solidFill>
                <a:latin typeface="DM Sans"/>
              </a:rPr>
              <a:t>sentiment analysis of L.M consumer feedback to create emotional trust.</a:t>
            </a:r>
            <a:endParaRPr lang="en-US" sz="1341" spc="-13" dirty="0">
              <a:solidFill>
                <a:srgbClr val="000000"/>
              </a:solidFill>
              <a:latin typeface="DM Sans"/>
            </a:endParaRPr>
          </a:p>
        </p:txBody>
      </p:sp>
      <p:sp>
        <p:nvSpPr>
          <p:cNvPr id="45" name="Freeform 16">
            <a:extLst>
              <a:ext uri="{FF2B5EF4-FFF2-40B4-BE49-F238E27FC236}">
                <a16:creationId xmlns:a16="http://schemas.microsoft.com/office/drawing/2014/main" id="{B1630E2F-16EB-D47D-CAA0-26EC3518B70E}"/>
              </a:ext>
            </a:extLst>
          </p:cNvPr>
          <p:cNvSpPr/>
          <p:nvPr/>
        </p:nvSpPr>
        <p:spPr>
          <a:xfrm>
            <a:off x="1359868" y="7600950"/>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46" name="TextBox 24">
            <a:extLst>
              <a:ext uri="{FF2B5EF4-FFF2-40B4-BE49-F238E27FC236}">
                <a16:creationId xmlns:a16="http://schemas.microsoft.com/office/drawing/2014/main" id="{53AAB8C6-A00A-A85D-1118-575ED880FD7A}"/>
              </a:ext>
            </a:extLst>
          </p:cNvPr>
          <p:cNvSpPr txBox="1"/>
          <p:nvPr/>
        </p:nvSpPr>
        <p:spPr>
          <a:xfrm>
            <a:off x="1506219" y="7614241"/>
            <a:ext cx="584224" cy="559192"/>
          </a:xfrm>
          <a:prstGeom prst="rect">
            <a:avLst/>
          </a:prstGeom>
        </p:spPr>
        <p:txBody>
          <a:bodyPr lIns="0" tIns="0" rIns="0" bIns="0" rtlCol="0" anchor="t">
            <a:spAutoFit/>
          </a:bodyPr>
          <a:lstStyle/>
          <a:p>
            <a:pPr algn="ctr">
              <a:lnSpc>
                <a:spcPts val="4796"/>
              </a:lnSpc>
              <a:spcBef>
                <a:spcPct val="0"/>
              </a:spcBef>
            </a:pPr>
            <a:r>
              <a:rPr lang="en-US" sz="3426" dirty="0">
                <a:solidFill>
                  <a:srgbClr val="000000"/>
                </a:solidFill>
                <a:latin typeface="Repo Bold Bold"/>
              </a:rPr>
              <a:t>e</a:t>
            </a:r>
          </a:p>
        </p:txBody>
      </p:sp>
      <p:sp>
        <p:nvSpPr>
          <p:cNvPr id="47" name="TextBox 27">
            <a:extLst>
              <a:ext uri="{FF2B5EF4-FFF2-40B4-BE49-F238E27FC236}">
                <a16:creationId xmlns:a16="http://schemas.microsoft.com/office/drawing/2014/main" id="{CBBB8629-F1A6-0527-5938-19489495A7AD}"/>
              </a:ext>
            </a:extLst>
          </p:cNvPr>
          <p:cNvSpPr txBox="1"/>
          <p:nvPr/>
        </p:nvSpPr>
        <p:spPr>
          <a:xfrm>
            <a:off x="2315249" y="7720800"/>
            <a:ext cx="3628500" cy="475515"/>
          </a:xfrm>
          <a:prstGeom prst="rect">
            <a:avLst/>
          </a:prstGeom>
        </p:spPr>
        <p:txBody>
          <a:bodyPr wrap="square" lIns="0" tIns="0" rIns="0" bIns="0" rtlCol="0" anchor="t">
            <a:spAutoFit/>
          </a:bodyPr>
          <a:lstStyle/>
          <a:p>
            <a:pPr marL="0" lvl="0" indent="0">
              <a:lnSpc>
                <a:spcPts val="1878"/>
              </a:lnSpc>
              <a:spcBef>
                <a:spcPct val="0"/>
              </a:spcBef>
            </a:pPr>
            <a:r>
              <a:rPr lang="en-US" sz="1341" u="none" strike="noStrike" spc="-13" dirty="0">
                <a:solidFill>
                  <a:srgbClr val="000000"/>
                </a:solidFill>
                <a:latin typeface="DM Sans"/>
              </a:rPr>
              <a:t>which yields varying levels of physical trust based on the transparency of the explanations</a:t>
            </a:r>
            <a:r>
              <a:rPr lang="en-US" altLang="zh-TW" sz="1341" u="none" strike="noStrike" spc="-13" dirty="0">
                <a:solidFill>
                  <a:srgbClr val="000000"/>
                </a:solidFill>
                <a:latin typeface="DM Sans"/>
              </a:rPr>
              <a:t>.</a:t>
            </a:r>
            <a:endParaRPr lang="en-US" sz="1341" u="none" strike="noStrike" spc="-13" dirty="0">
              <a:solidFill>
                <a:srgbClr val="000000"/>
              </a:solidFill>
              <a:latin typeface="DM Sans"/>
            </a:endParaRPr>
          </a:p>
        </p:txBody>
      </p:sp>
      <p:sp>
        <p:nvSpPr>
          <p:cNvPr id="48" name="Freeform 16">
            <a:extLst>
              <a:ext uri="{FF2B5EF4-FFF2-40B4-BE49-F238E27FC236}">
                <a16:creationId xmlns:a16="http://schemas.microsoft.com/office/drawing/2014/main" id="{E2077E0C-FE6E-0974-E0C0-48F4780602A2}"/>
              </a:ext>
            </a:extLst>
          </p:cNvPr>
          <p:cNvSpPr/>
          <p:nvPr/>
        </p:nvSpPr>
        <p:spPr>
          <a:xfrm>
            <a:off x="1359868" y="8664444"/>
            <a:ext cx="876927" cy="760535"/>
          </a:xfrm>
          <a:custGeom>
            <a:avLst/>
            <a:gdLst/>
            <a:ahLst/>
            <a:cxnLst/>
            <a:rect l="l" t="t" r="r" b="b"/>
            <a:pathLst>
              <a:path w="876927" h="760535">
                <a:moveTo>
                  <a:pt x="0" y="0"/>
                </a:moveTo>
                <a:lnTo>
                  <a:pt x="876927" y="0"/>
                </a:lnTo>
                <a:lnTo>
                  <a:pt x="876927" y="760535"/>
                </a:lnTo>
                <a:lnTo>
                  <a:pt x="0" y="760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49" name="TextBox 24">
            <a:extLst>
              <a:ext uri="{FF2B5EF4-FFF2-40B4-BE49-F238E27FC236}">
                <a16:creationId xmlns:a16="http://schemas.microsoft.com/office/drawing/2014/main" id="{280B1765-8CEC-AFD7-9D5D-4C747DD7F303}"/>
              </a:ext>
            </a:extLst>
          </p:cNvPr>
          <p:cNvSpPr txBox="1"/>
          <p:nvPr/>
        </p:nvSpPr>
        <p:spPr>
          <a:xfrm>
            <a:off x="1506219" y="8677735"/>
            <a:ext cx="584224" cy="565219"/>
          </a:xfrm>
          <a:prstGeom prst="rect">
            <a:avLst/>
          </a:prstGeom>
        </p:spPr>
        <p:txBody>
          <a:bodyPr lIns="0" tIns="0" rIns="0" bIns="0" rtlCol="0" anchor="t">
            <a:spAutoFit/>
          </a:bodyPr>
          <a:lstStyle/>
          <a:p>
            <a:pPr algn="ctr">
              <a:lnSpc>
                <a:spcPts val="4796"/>
              </a:lnSpc>
              <a:spcBef>
                <a:spcPct val="0"/>
              </a:spcBef>
            </a:pPr>
            <a:r>
              <a:rPr lang="en-US" sz="3426" dirty="0">
                <a:solidFill>
                  <a:srgbClr val="000000"/>
                </a:solidFill>
                <a:latin typeface="Repo Bold Bold"/>
              </a:rPr>
              <a:t>f</a:t>
            </a:r>
          </a:p>
        </p:txBody>
      </p:sp>
      <p:sp>
        <p:nvSpPr>
          <p:cNvPr id="50" name="TextBox 27">
            <a:extLst>
              <a:ext uri="{FF2B5EF4-FFF2-40B4-BE49-F238E27FC236}">
                <a16:creationId xmlns:a16="http://schemas.microsoft.com/office/drawing/2014/main" id="{5A607919-E003-73C9-2C6E-BFB2C956A7EC}"/>
              </a:ext>
            </a:extLst>
          </p:cNvPr>
          <p:cNvSpPr txBox="1"/>
          <p:nvPr/>
        </p:nvSpPr>
        <p:spPr>
          <a:xfrm>
            <a:off x="2302550" y="8928782"/>
            <a:ext cx="3589778" cy="475515"/>
          </a:xfrm>
          <a:prstGeom prst="rect">
            <a:avLst/>
          </a:prstGeom>
        </p:spPr>
        <p:txBody>
          <a:bodyPr wrap="square" lIns="0" tIns="0" rIns="0" bIns="0" rtlCol="0" anchor="t">
            <a:spAutoFit/>
          </a:bodyPr>
          <a:lstStyle/>
          <a:p>
            <a:pPr marL="0" lvl="0" indent="0">
              <a:lnSpc>
                <a:spcPts val="1878"/>
              </a:lnSpc>
              <a:spcBef>
                <a:spcPct val="0"/>
              </a:spcBef>
            </a:pPr>
            <a:r>
              <a:rPr lang="en-US" sz="1341" u="none" strike="noStrike" spc="-13" dirty="0">
                <a:solidFill>
                  <a:srgbClr val="000000"/>
                </a:solidFill>
                <a:latin typeface="DM Sans"/>
              </a:rPr>
              <a:t>Combining emotional and physical trust yields the </a:t>
            </a:r>
            <a:r>
              <a:rPr lang="en-US" sz="1341" u="none" strike="noStrike" spc="-13" dirty="0" err="1">
                <a:solidFill>
                  <a:srgbClr val="000000"/>
                </a:solidFill>
                <a:latin typeface="DM Sans"/>
              </a:rPr>
              <a:t>QoT</a:t>
            </a:r>
            <a:r>
              <a:rPr lang="en-US" sz="1341" u="none" strike="noStrike" spc="-13" dirty="0">
                <a:solidFill>
                  <a:srgbClr val="000000"/>
                </a:solidFill>
                <a:latin typeface="DM Sans"/>
              </a:rPr>
              <a:t>.</a:t>
            </a:r>
          </a:p>
        </p:txBody>
      </p:sp>
      <p:pic>
        <p:nvPicPr>
          <p:cNvPr id="52" name="圖片 51">
            <a:extLst>
              <a:ext uri="{FF2B5EF4-FFF2-40B4-BE49-F238E27FC236}">
                <a16:creationId xmlns:a16="http://schemas.microsoft.com/office/drawing/2014/main" id="{4874F872-6D9F-D399-2E6A-1FEDE15521FF}"/>
              </a:ext>
            </a:extLst>
          </p:cNvPr>
          <p:cNvPicPr>
            <a:picLocks noChangeAspect="1"/>
          </p:cNvPicPr>
          <p:nvPr/>
        </p:nvPicPr>
        <p:blipFill>
          <a:blip r:embed="rId8"/>
          <a:stretch>
            <a:fillRect/>
          </a:stretch>
        </p:blipFill>
        <p:spPr>
          <a:xfrm>
            <a:off x="7064842" y="2509792"/>
            <a:ext cx="10461301" cy="7200636"/>
          </a:xfrm>
          <a:prstGeom prst="rect">
            <a:avLst/>
          </a:prstGeom>
        </p:spPr>
      </p:pic>
    </p:spTree>
    <p:extLst>
      <p:ext uri="{BB962C8B-B14F-4D97-AF65-F5344CB8AC3E}">
        <p14:creationId xmlns:p14="http://schemas.microsoft.com/office/powerpoint/2010/main" val="2082773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dirty="0"/>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5" name="Group 5">
            <a:extLst>
              <a:ext uri="{FF2B5EF4-FFF2-40B4-BE49-F238E27FC236}">
                <a16:creationId xmlns:a16="http://schemas.microsoft.com/office/drawing/2014/main" id="{C56B5CDA-175D-A6D6-5026-887BBF17E796}"/>
              </a:ext>
            </a:extLst>
          </p:cNvPr>
          <p:cNvGrpSpPr/>
          <p:nvPr/>
        </p:nvGrpSpPr>
        <p:grpSpPr>
          <a:xfrm>
            <a:off x="2440710" y="1028700"/>
            <a:ext cx="13345389" cy="8434947"/>
            <a:chOff x="0" y="0"/>
            <a:chExt cx="6076594" cy="3840708"/>
          </a:xfrm>
        </p:grpSpPr>
        <p:sp>
          <p:nvSpPr>
            <p:cNvPr id="17" name="Freeform 6">
              <a:extLst>
                <a:ext uri="{FF2B5EF4-FFF2-40B4-BE49-F238E27FC236}">
                  <a16:creationId xmlns:a16="http://schemas.microsoft.com/office/drawing/2014/main" id="{F8368415-1BD7-6EA9-B7BC-5F203C65E9CE}"/>
                </a:ext>
              </a:extLst>
            </p:cNvPr>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8" name="TextBox 7">
              <a:extLst>
                <a:ext uri="{FF2B5EF4-FFF2-40B4-BE49-F238E27FC236}">
                  <a16:creationId xmlns:a16="http://schemas.microsoft.com/office/drawing/2014/main" id="{9C72DCFB-5A94-D336-9DAE-D51475F28678}"/>
                </a:ext>
              </a:extLst>
            </p:cNvPr>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5129760" y="592667"/>
            <a:ext cx="8028480"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9" name="TextBox 9"/>
          <p:cNvSpPr txBox="1"/>
          <p:nvPr/>
        </p:nvSpPr>
        <p:spPr>
          <a:xfrm>
            <a:off x="5170813" y="758134"/>
            <a:ext cx="7885181" cy="1281826"/>
          </a:xfrm>
          <a:prstGeom prst="rect">
            <a:avLst/>
          </a:prstGeom>
        </p:spPr>
        <p:txBody>
          <a:bodyPr lIns="0" tIns="0" rIns="0" bIns="0" rtlCol="0" anchor="t">
            <a:spAutoFit/>
          </a:bodyPr>
          <a:lstStyle/>
          <a:p>
            <a:pPr marL="0" lvl="0" indent="0" algn="ctr">
              <a:lnSpc>
                <a:spcPts val="11008"/>
              </a:lnSpc>
              <a:spcBef>
                <a:spcPct val="0"/>
              </a:spcBef>
            </a:pPr>
            <a:r>
              <a:rPr lang="en-US" altLang="zh-TW" sz="7863" dirty="0">
                <a:solidFill>
                  <a:srgbClr val="000000"/>
                </a:solidFill>
                <a:latin typeface="Repo Bold Bold"/>
              </a:rPr>
              <a:t>Methodology</a:t>
            </a:r>
          </a:p>
        </p:txBody>
      </p:sp>
      <p:pic>
        <p:nvPicPr>
          <p:cNvPr id="6" name="圖片 5">
            <a:extLst>
              <a:ext uri="{FF2B5EF4-FFF2-40B4-BE49-F238E27FC236}">
                <a16:creationId xmlns:a16="http://schemas.microsoft.com/office/drawing/2014/main" id="{302B4B85-9686-5074-3BB5-04EEF4520AEB}"/>
              </a:ext>
            </a:extLst>
          </p:cNvPr>
          <p:cNvPicPr>
            <a:picLocks noChangeAspect="1"/>
          </p:cNvPicPr>
          <p:nvPr/>
        </p:nvPicPr>
        <p:blipFill>
          <a:blip r:embed="rId12"/>
          <a:stretch>
            <a:fillRect/>
          </a:stretch>
        </p:blipFill>
        <p:spPr>
          <a:xfrm>
            <a:off x="3961045" y="2543245"/>
            <a:ext cx="10365910" cy="6774074"/>
          </a:xfrm>
          <a:prstGeom prst="rect">
            <a:avLst/>
          </a:prstGeom>
        </p:spPr>
      </p:pic>
      <p:pic>
        <p:nvPicPr>
          <p:cNvPr id="16" name="圖片 15">
            <a:extLst>
              <a:ext uri="{FF2B5EF4-FFF2-40B4-BE49-F238E27FC236}">
                <a16:creationId xmlns:a16="http://schemas.microsoft.com/office/drawing/2014/main" id="{395D76D6-0222-19FF-0F32-A4DE4D995BF8}"/>
              </a:ext>
            </a:extLst>
          </p:cNvPr>
          <p:cNvPicPr>
            <a:picLocks noChangeAspect="1"/>
          </p:cNvPicPr>
          <p:nvPr/>
        </p:nvPicPr>
        <p:blipFill>
          <a:blip r:embed="rId13"/>
          <a:stretch>
            <a:fillRect/>
          </a:stretch>
        </p:blipFill>
        <p:spPr>
          <a:xfrm>
            <a:off x="8610600" y="8039100"/>
            <a:ext cx="1948389" cy="485260"/>
          </a:xfrm>
          <a:prstGeom prst="rect">
            <a:avLst/>
          </a:prstGeom>
        </p:spPr>
      </p:pic>
    </p:spTree>
    <p:extLst>
      <p:ext uri="{BB962C8B-B14F-4D97-AF65-F5344CB8AC3E}">
        <p14:creationId xmlns:p14="http://schemas.microsoft.com/office/powerpoint/2010/main" val="1438406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dirty="0"/>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5" name="Group 5">
            <a:extLst>
              <a:ext uri="{FF2B5EF4-FFF2-40B4-BE49-F238E27FC236}">
                <a16:creationId xmlns:a16="http://schemas.microsoft.com/office/drawing/2014/main" id="{C56B5CDA-175D-A6D6-5026-887BBF17E796}"/>
              </a:ext>
            </a:extLst>
          </p:cNvPr>
          <p:cNvGrpSpPr/>
          <p:nvPr/>
        </p:nvGrpSpPr>
        <p:grpSpPr>
          <a:xfrm>
            <a:off x="2440710" y="1028700"/>
            <a:ext cx="13345389" cy="8434947"/>
            <a:chOff x="0" y="0"/>
            <a:chExt cx="6076594" cy="3840708"/>
          </a:xfrm>
        </p:grpSpPr>
        <p:sp>
          <p:nvSpPr>
            <p:cNvPr id="17" name="Freeform 6">
              <a:extLst>
                <a:ext uri="{FF2B5EF4-FFF2-40B4-BE49-F238E27FC236}">
                  <a16:creationId xmlns:a16="http://schemas.microsoft.com/office/drawing/2014/main" id="{F8368415-1BD7-6EA9-B7BC-5F203C65E9CE}"/>
                </a:ext>
              </a:extLst>
            </p:cNvPr>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8" name="TextBox 7">
              <a:extLst>
                <a:ext uri="{FF2B5EF4-FFF2-40B4-BE49-F238E27FC236}">
                  <a16:creationId xmlns:a16="http://schemas.microsoft.com/office/drawing/2014/main" id="{9C72DCFB-5A94-D336-9DAE-D51475F28678}"/>
                </a:ext>
              </a:extLst>
            </p:cNvPr>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5129760" y="592667"/>
            <a:ext cx="8028480"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9" name="TextBox 9"/>
          <p:cNvSpPr txBox="1"/>
          <p:nvPr/>
        </p:nvSpPr>
        <p:spPr>
          <a:xfrm>
            <a:off x="5170813" y="758134"/>
            <a:ext cx="7885181" cy="1281826"/>
          </a:xfrm>
          <a:prstGeom prst="rect">
            <a:avLst/>
          </a:prstGeom>
        </p:spPr>
        <p:txBody>
          <a:bodyPr lIns="0" tIns="0" rIns="0" bIns="0" rtlCol="0" anchor="t">
            <a:spAutoFit/>
          </a:bodyPr>
          <a:lstStyle/>
          <a:p>
            <a:pPr marL="0" lvl="0" indent="0" algn="ctr">
              <a:lnSpc>
                <a:spcPts val="11008"/>
              </a:lnSpc>
              <a:spcBef>
                <a:spcPct val="0"/>
              </a:spcBef>
            </a:pPr>
            <a:r>
              <a:rPr lang="en-US" altLang="zh-TW" sz="7863" dirty="0">
                <a:solidFill>
                  <a:srgbClr val="000000"/>
                </a:solidFill>
                <a:latin typeface="Repo Bold Bold"/>
              </a:rPr>
              <a:t>Methodology</a:t>
            </a:r>
          </a:p>
        </p:txBody>
      </p:sp>
      <p:pic>
        <p:nvPicPr>
          <p:cNvPr id="7" name="圖片 6">
            <a:extLst>
              <a:ext uri="{FF2B5EF4-FFF2-40B4-BE49-F238E27FC236}">
                <a16:creationId xmlns:a16="http://schemas.microsoft.com/office/drawing/2014/main" id="{C4ED7EE6-0CE8-7EC4-D36D-F86E4735B44A}"/>
              </a:ext>
            </a:extLst>
          </p:cNvPr>
          <p:cNvPicPr>
            <a:picLocks noChangeAspect="1"/>
          </p:cNvPicPr>
          <p:nvPr/>
        </p:nvPicPr>
        <p:blipFill>
          <a:blip r:embed="rId12"/>
          <a:stretch>
            <a:fillRect/>
          </a:stretch>
        </p:blipFill>
        <p:spPr>
          <a:xfrm>
            <a:off x="4091250" y="2585548"/>
            <a:ext cx="9829154" cy="4000398"/>
          </a:xfrm>
          <a:prstGeom prst="rect">
            <a:avLst/>
          </a:prstGeom>
        </p:spPr>
      </p:pic>
      <p:sp>
        <p:nvSpPr>
          <p:cNvPr id="8" name="TextBox 8">
            <a:extLst>
              <a:ext uri="{FF2B5EF4-FFF2-40B4-BE49-F238E27FC236}">
                <a16:creationId xmlns:a16="http://schemas.microsoft.com/office/drawing/2014/main" id="{15CAF772-48F4-55B7-036D-CB404FCF5461}"/>
              </a:ext>
            </a:extLst>
          </p:cNvPr>
          <p:cNvSpPr txBox="1"/>
          <p:nvPr/>
        </p:nvSpPr>
        <p:spPr>
          <a:xfrm>
            <a:off x="4091250" y="7171439"/>
            <a:ext cx="9829154" cy="1588833"/>
          </a:xfrm>
          <a:prstGeom prst="rect">
            <a:avLst/>
          </a:prstGeom>
        </p:spPr>
        <p:txBody>
          <a:bodyPr wrap="square" lIns="0" tIns="0" rIns="0" bIns="0" rtlCol="0" anchor="t">
            <a:spAutoFit/>
          </a:bodyPr>
          <a:lstStyle/>
          <a:p>
            <a:pPr marL="194310" lvl="1" algn="just">
              <a:lnSpc>
                <a:spcPts val="2520"/>
              </a:lnSpc>
            </a:pPr>
            <a:r>
              <a:rPr lang="en-US" spc="-18" dirty="0">
                <a:solidFill>
                  <a:srgbClr val="000000"/>
                </a:solidFill>
                <a:latin typeface="DM Sans"/>
              </a:rPr>
              <a:t>Specifically, the LLM generates topic-specific artificial semantic feedback based on a past Twitter corpus and current QoS. The NLP process is then used to perform sentiment analysis on this feedback to calculate the emotional trust indicator. This LLM-based feedback and NLP pipeline helps simulate the emotional response of real users, thereby better evaluating the physical and emotional trust of wireless networks.</a:t>
            </a:r>
          </a:p>
        </p:txBody>
      </p:sp>
    </p:spTree>
    <p:extLst>
      <p:ext uri="{BB962C8B-B14F-4D97-AF65-F5344CB8AC3E}">
        <p14:creationId xmlns:p14="http://schemas.microsoft.com/office/powerpoint/2010/main" val="1095751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zh-TW" altLang="en-US"/>
          </a:p>
        </p:txBody>
      </p:sp>
      <p:sp>
        <p:nvSpPr>
          <p:cNvPr id="3" name="Freeform 3"/>
          <p:cNvSpPr/>
          <p:nvPr/>
        </p:nvSpPr>
        <p:spPr>
          <a:xfrm>
            <a:off x="6578623" y="2815166"/>
            <a:ext cx="12283179" cy="8017566"/>
          </a:xfrm>
          <a:custGeom>
            <a:avLst/>
            <a:gdLst/>
            <a:ahLst/>
            <a:cxnLst/>
            <a:rect l="l" t="t" r="r" b="b"/>
            <a:pathLst>
              <a:path w="12283179" h="8017566">
                <a:moveTo>
                  <a:pt x="0" y="0"/>
                </a:moveTo>
                <a:lnTo>
                  <a:pt x="12283180" y="0"/>
                </a:lnTo>
                <a:lnTo>
                  <a:pt x="12283180" y="8017566"/>
                </a:lnTo>
                <a:lnTo>
                  <a:pt x="0" y="8017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dirty="0"/>
          </a:p>
        </p:txBody>
      </p:sp>
      <p:sp>
        <p:nvSpPr>
          <p:cNvPr id="4" name="Freeform 4"/>
          <p:cNvSpPr/>
          <p:nvPr/>
        </p:nvSpPr>
        <p:spPr>
          <a:xfrm>
            <a:off x="15979872" y="7218468"/>
            <a:ext cx="4616256" cy="4490358"/>
          </a:xfrm>
          <a:custGeom>
            <a:avLst/>
            <a:gdLst/>
            <a:ahLst/>
            <a:cxnLst/>
            <a:rect l="l" t="t" r="r" b="b"/>
            <a:pathLst>
              <a:path w="4616256" h="4490358">
                <a:moveTo>
                  <a:pt x="0" y="0"/>
                </a:moveTo>
                <a:lnTo>
                  <a:pt x="4616256" y="0"/>
                </a:lnTo>
                <a:lnTo>
                  <a:pt x="4616256" y="4490358"/>
                </a:lnTo>
                <a:lnTo>
                  <a:pt x="0" y="44903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10" name="Freeform 10"/>
          <p:cNvSpPr/>
          <p:nvPr/>
        </p:nvSpPr>
        <p:spPr>
          <a:xfrm rot="1683888">
            <a:off x="305683" y="6844840"/>
            <a:ext cx="1857988" cy="3976240"/>
          </a:xfrm>
          <a:custGeom>
            <a:avLst/>
            <a:gdLst/>
            <a:ahLst/>
            <a:cxnLst/>
            <a:rect l="l" t="t" r="r" b="b"/>
            <a:pathLst>
              <a:path w="1857988" h="3976240">
                <a:moveTo>
                  <a:pt x="0" y="0"/>
                </a:moveTo>
                <a:lnTo>
                  <a:pt x="1857989" y="0"/>
                </a:lnTo>
                <a:lnTo>
                  <a:pt x="1857989" y="3976240"/>
                </a:lnTo>
                <a:lnTo>
                  <a:pt x="0" y="39762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grpSp>
        <p:nvGrpSpPr>
          <p:cNvPr id="15" name="Group 5">
            <a:extLst>
              <a:ext uri="{FF2B5EF4-FFF2-40B4-BE49-F238E27FC236}">
                <a16:creationId xmlns:a16="http://schemas.microsoft.com/office/drawing/2014/main" id="{C56B5CDA-175D-A6D6-5026-887BBF17E796}"/>
              </a:ext>
            </a:extLst>
          </p:cNvPr>
          <p:cNvGrpSpPr/>
          <p:nvPr/>
        </p:nvGrpSpPr>
        <p:grpSpPr>
          <a:xfrm>
            <a:off x="2440710" y="1028700"/>
            <a:ext cx="13345389" cy="8434947"/>
            <a:chOff x="0" y="0"/>
            <a:chExt cx="6076594" cy="3840708"/>
          </a:xfrm>
        </p:grpSpPr>
        <p:sp>
          <p:nvSpPr>
            <p:cNvPr id="17" name="Freeform 6">
              <a:extLst>
                <a:ext uri="{FF2B5EF4-FFF2-40B4-BE49-F238E27FC236}">
                  <a16:creationId xmlns:a16="http://schemas.microsoft.com/office/drawing/2014/main" id="{F8368415-1BD7-6EA9-B7BC-5F203C65E9CE}"/>
                </a:ext>
              </a:extLst>
            </p:cNvPr>
            <p:cNvSpPr/>
            <p:nvPr/>
          </p:nvSpPr>
          <p:spPr>
            <a:xfrm>
              <a:off x="0" y="0"/>
              <a:ext cx="6076594" cy="3840708"/>
            </a:xfrm>
            <a:custGeom>
              <a:avLst/>
              <a:gdLst/>
              <a:ahLst/>
              <a:cxnLst/>
              <a:rect l="l" t="t" r="r" b="b"/>
              <a:pathLst>
                <a:path w="6076594" h="3840708">
                  <a:moveTo>
                    <a:pt x="19724" y="0"/>
                  </a:moveTo>
                  <a:lnTo>
                    <a:pt x="6056870" y="0"/>
                  </a:lnTo>
                  <a:cubicBezTo>
                    <a:pt x="6067763" y="0"/>
                    <a:pt x="6076594" y="8831"/>
                    <a:pt x="6076594" y="19724"/>
                  </a:cubicBezTo>
                  <a:lnTo>
                    <a:pt x="6076594" y="3820984"/>
                  </a:lnTo>
                  <a:cubicBezTo>
                    <a:pt x="6076594" y="3831877"/>
                    <a:pt x="6067763" y="3840708"/>
                    <a:pt x="6056870" y="3840708"/>
                  </a:cubicBezTo>
                  <a:lnTo>
                    <a:pt x="19724" y="3840708"/>
                  </a:lnTo>
                  <a:cubicBezTo>
                    <a:pt x="8831" y="3840708"/>
                    <a:pt x="0" y="3831877"/>
                    <a:pt x="0" y="3820984"/>
                  </a:cubicBezTo>
                  <a:lnTo>
                    <a:pt x="0" y="19724"/>
                  </a:lnTo>
                  <a:cubicBezTo>
                    <a:pt x="0" y="8831"/>
                    <a:pt x="8831" y="0"/>
                    <a:pt x="1972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8" name="TextBox 7">
              <a:extLst>
                <a:ext uri="{FF2B5EF4-FFF2-40B4-BE49-F238E27FC236}">
                  <a16:creationId xmlns:a16="http://schemas.microsoft.com/office/drawing/2014/main" id="{9C72DCFB-5A94-D336-9DAE-D51475F28678}"/>
                </a:ext>
              </a:extLst>
            </p:cNvPr>
            <p:cNvSpPr txBox="1"/>
            <p:nvPr/>
          </p:nvSpPr>
          <p:spPr>
            <a:xfrm>
              <a:off x="0" y="-9525"/>
              <a:ext cx="6076594" cy="3850233"/>
            </a:xfrm>
            <a:prstGeom prst="rect">
              <a:avLst/>
            </a:prstGeom>
          </p:spPr>
          <p:txBody>
            <a:bodyPr lIns="0" tIns="0" rIns="0" bIns="0" rtlCol="0" anchor="ctr"/>
            <a:lstStyle/>
            <a:p>
              <a:pPr marL="0" lvl="0" indent="0" algn="ctr">
                <a:lnSpc>
                  <a:spcPts val="700"/>
                </a:lnSpc>
                <a:spcBef>
                  <a:spcPct val="0"/>
                </a:spcBef>
              </a:pPr>
              <a:endParaRPr/>
            </a:p>
          </p:txBody>
        </p:sp>
      </p:grpSp>
      <p:sp>
        <p:nvSpPr>
          <p:cNvPr id="11" name="Freeform 11"/>
          <p:cNvSpPr/>
          <p:nvPr/>
        </p:nvSpPr>
        <p:spPr>
          <a:xfrm rot="8174348">
            <a:off x="-3201505" y="-569052"/>
            <a:ext cx="8162855" cy="4496991"/>
          </a:xfrm>
          <a:custGeom>
            <a:avLst/>
            <a:gdLst/>
            <a:ahLst/>
            <a:cxnLst/>
            <a:rect l="l" t="t" r="r" b="b"/>
            <a:pathLst>
              <a:path w="8162855" h="4496991">
                <a:moveTo>
                  <a:pt x="0" y="0"/>
                </a:moveTo>
                <a:lnTo>
                  <a:pt x="8162855" y="0"/>
                </a:lnTo>
                <a:lnTo>
                  <a:pt x="8162855" y="4496990"/>
                </a:lnTo>
                <a:lnTo>
                  <a:pt x="0" y="4496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zh-TW" altLang="en-US"/>
          </a:p>
        </p:txBody>
      </p:sp>
      <p:grpSp>
        <p:nvGrpSpPr>
          <p:cNvPr id="12" name="Group 16">
            <a:extLst>
              <a:ext uri="{FF2B5EF4-FFF2-40B4-BE49-F238E27FC236}">
                <a16:creationId xmlns:a16="http://schemas.microsoft.com/office/drawing/2014/main" id="{B763B0FE-6520-2D92-7897-39985086359C}"/>
              </a:ext>
            </a:extLst>
          </p:cNvPr>
          <p:cNvGrpSpPr/>
          <p:nvPr/>
        </p:nvGrpSpPr>
        <p:grpSpPr>
          <a:xfrm>
            <a:off x="3932356" y="592667"/>
            <a:ext cx="10240844" cy="1700931"/>
            <a:chOff x="0" y="0"/>
            <a:chExt cx="1962273" cy="611733"/>
          </a:xfrm>
        </p:grpSpPr>
        <p:sp>
          <p:nvSpPr>
            <p:cNvPr id="13" name="Freeform 17">
              <a:extLst>
                <a:ext uri="{FF2B5EF4-FFF2-40B4-BE49-F238E27FC236}">
                  <a16:creationId xmlns:a16="http://schemas.microsoft.com/office/drawing/2014/main" id="{DB3B005A-4F09-8616-D456-5EDCE16B14B5}"/>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zh-TW" altLang="en-US"/>
            </a:p>
          </p:txBody>
        </p:sp>
        <p:sp>
          <p:nvSpPr>
            <p:cNvPr id="14" name="TextBox 18">
              <a:extLst>
                <a:ext uri="{FF2B5EF4-FFF2-40B4-BE49-F238E27FC236}">
                  <a16:creationId xmlns:a16="http://schemas.microsoft.com/office/drawing/2014/main" id="{45E28988-66AA-172E-BD5C-EFDD09CCDB98}"/>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9" name="TextBox 9"/>
          <p:cNvSpPr txBox="1"/>
          <p:nvPr/>
        </p:nvSpPr>
        <p:spPr>
          <a:xfrm>
            <a:off x="3805761" y="739546"/>
            <a:ext cx="10615286" cy="1281826"/>
          </a:xfrm>
          <a:prstGeom prst="rect">
            <a:avLst/>
          </a:prstGeom>
        </p:spPr>
        <p:txBody>
          <a:bodyPr wrap="square" lIns="0" tIns="0" rIns="0" bIns="0" rtlCol="0" anchor="t">
            <a:spAutoFit/>
          </a:bodyPr>
          <a:lstStyle/>
          <a:p>
            <a:pPr marL="0" lvl="0" indent="0" algn="ctr">
              <a:lnSpc>
                <a:spcPts val="11008"/>
              </a:lnSpc>
              <a:spcBef>
                <a:spcPct val="0"/>
              </a:spcBef>
            </a:pPr>
            <a:r>
              <a:rPr lang="en-US" altLang="zh-TW" sz="7863" dirty="0">
                <a:solidFill>
                  <a:srgbClr val="000000"/>
                </a:solidFill>
                <a:latin typeface="Repo Bold Bold"/>
              </a:rPr>
              <a:t>Results and Analysis</a:t>
            </a:r>
          </a:p>
        </p:txBody>
      </p:sp>
      <p:pic>
        <p:nvPicPr>
          <p:cNvPr id="7" name="圖片 6">
            <a:extLst>
              <a:ext uri="{FF2B5EF4-FFF2-40B4-BE49-F238E27FC236}">
                <a16:creationId xmlns:a16="http://schemas.microsoft.com/office/drawing/2014/main" id="{82E2EC27-085E-244B-1FCC-3126A83C4429}"/>
              </a:ext>
            </a:extLst>
          </p:cNvPr>
          <p:cNvPicPr>
            <a:picLocks noChangeAspect="1"/>
          </p:cNvPicPr>
          <p:nvPr/>
        </p:nvPicPr>
        <p:blipFill>
          <a:blip r:embed="rId12"/>
          <a:stretch>
            <a:fillRect/>
          </a:stretch>
        </p:blipFill>
        <p:spPr>
          <a:xfrm>
            <a:off x="3932356" y="2552700"/>
            <a:ext cx="10423287" cy="6600946"/>
          </a:xfrm>
          <a:prstGeom prst="rect">
            <a:avLst/>
          </a:prstGeom>
        </p:spPr>
      </p:pic>
    </p:spTree>
    <p:extLst>
      <p:ext uri="{BB962C8B-B14F-4D97-AF65-F5344CB8AC3E}">
        <p14:creationId xmlns:p14="http://schemas.microsoft.com/office/powerpoint/2010/main" val="1245048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2049</TotalTime>
  <Words>3155</Words>
  <Application>Microsoft Office PowerPoint</Application>
  <PresentationFormat>自訂</PresentationFormat>
  <Paragraphs>152</Paragraphs>
  <Slides>15</Slides>
  <Notes>12</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15</vt:i4>
      </vt:variant>
    </vt:vector>
  </HeadingPairs>
  <TitlesOfParts>
    <vt:vector size="26" baseType="lpstr">
      <vt:lpstr>KaTeX_Main</vt:lpstr>
      <vt:lpstr>DM Sans Bold</vt:lpstr>
      <vt:lpstr>-apple-system</vt:lpstr>
      <vt:lpstr>Calibri</vt:lpstr>
      <vt:lpstr>Arial</vt:lpstr>
      <vt:lpstr>Repo Bold</vt:lpstr>
      <vt:lpstr>Aptos</vt:lpstr>
      <vt:lpstr>Söhne</vt:lpstr>
      <vt:lpstr>Repo Bold Bold</vt:lpstr>
      <vt:lpstr>DM Sans</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dc:title>
  <dc:creator>Fabcom-Katherine</dc:creator>
  <cp:lastModifiedBy>Katherine Wong</cp:lastModifiedBy>
  <cp:revision>3</cp:revision>
  <dcterms:created xsi:type="dcterms:W3CDTF">2006-08-16T00:00:00Z</dcterms:created>
  <dcterms:modified xsi:type="dcterms:W3CDTF">2023-12-31T19:18:50Z</dcterms:modified>
  <dc:identifier>DAF4b5oqFB0</dc:identifier>
</cp:coreProperties>
</file>