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64d5a8ad6a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64d5a8ad6a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zh-TW"/>
              <a:t>大型語言和圖像人工智慧模型，有時被稱為生成式人工智慧或基礎模型，為從事內容創作的企業和專業人士開創了一系列新的機會。其中一些機會包括：</a:t>
            </a:r>
            <a:endParaRPr b="1"/>
          </a:p>
          <a:p>
            <a:pPr indent="0" lvl="0" marL="0" rtl="0" algn="l">
              <a:spcBef>
                <a:spcPts val="0"/>
              </a:spcBef>
              <a:spcAft>
                <a:spcPts val="0"/>
              </a:spcAft>
              <a:buNone/>
            </a:pPr>
            <a:r>
              <a:t/>
            </a:r>
            <a:endParaRPr b="1"/>
          </a:p>
          <a:p>
            <a:pPr indent="-298450" lvl="0" marL="457200" rtl="0" algn="l">
              <a:spcBef>
                <a:spcPts val="0"/>
              </a:spcBef>
              <a:spcAft>
                <a:spcPts val="0"/>
              </a:spcAft>
              <a:buSzPts val="1100"/>
              <a:buAutoNum type="arabicPeriod"/>
            </a:pPr>
            <a:r>
              <a:rPr b="1" lang="zh-TW"/>
              <a:t>自動內容生成：大型語言和圖像人工智慧模型可用於自動生成內容，如文章、部落格文章或社交媒體帖子。對於那些定期創建內容的企業和專業人士來說，這可以是一個寶貴的節省時間的工具。</a:t>
            </a:r>
            <a:endParaRPr b="1"/>
          </a:p>
          <a:p>
            <a:pPr indent="-298450" lvl="0" marL="457200" rtl="0" algn="l">
              <a:spcBef>
                <a:spcPts val="0"/>
              </a:spcBef>
              <a:spcAft>
                <a:spcPts val="0"/>
              </a:spcAft>
              <a:buSzPts val="1100"/>
              <a:buAutoNum type="arabicPeriod"/>
            </a:pPr>
            <a:r>
              <a:rPr b="1" lang="zh-TW"/>
              <a:t>提升內容品質：由人工智慧生成的內容可能比人類創建的內容更高質，因為人工智慧模型能夠從大量數據中學習，辨識人類可能無法看到的模式。這可能導致更準確和具有信息性的內容。</a:t>
            </a:r>
            <a:endParaRPr b="1"/>
          </a:p>
          <a:p>
            <a:pPr indent="-298450" lvl="0" marL="457200" rtl="0" algn="l">
              <a:spcBef>
                <a:spcPts val="0"/>
              </a:spcBef>
              <a:spcAft>
                <a:spcPts val="0"/>
              </a:spcAft>
              <a:buSzPts val="1100"/>
              <a:buAutoNum type="arabicPeriod"/>
            </a:pPr>
            <a:r>
              <a:rPr b="1" lang="zh-TW"/>
              <a:t>增加內容多樣性：人工智慧模型能夠生成各種類型的內容，包括文字、圖像和影片。這有助於企業和專業人士創建更多元化且吸引更廣泛人群的有趣內容。</a:t>
            </a:r>
            <a:endParaRPr b="1"/>
          </a:p>
          <a:p>
            <a:pPr indent="-298450" lvl="0" marL="457200" rtl="0" algn="l">
              <a:spcBef>
                <a:spcPts val="0"/>
              </a:spcBef>
              <a:spcAft>
                <a:spcPts val="0"/>
              </a:spcAft>
              <a:buSzPts val="1100"/>
              <a:buAutoNum type="arabicPeriod"/>
            </a:pPr>
            <a:r>
              <a:rPr b="1" lang="zh-TW"/>
              <a:t>個性化內容：人工智慧模型可以根據個別用戶的偏好生成個性化內容。這有助於企業和專業人士創建更有可能引起目標受眾興趣的內容，因此更有可能被閱讀或分享。</a:t>
            </a:r>
            <a:endParaRPr b="1"/>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zh-TW"/>
              <a:t>這項技術在模仿人類進行創意工作方面有多靈活呢？嗯，舉個例子，上面的斜體文字是由OpenAI創建的「大型語言模型」(LLM) GPT-3所撰寫的，作為對我們寫的第一句話的回應。GPT-3的文字反映了大多數人工智慧生成內容的優勢和劣勢。首先，它對輸入的提示非常敏感；在確定該句子之前，我們嘗試了幾個替代的提示。其次，系統寫得相當不錯；沒有語法錯誤，詞語選擇也很得當。第三，它需要進行編輯；例如，我們通常不會以編號列表的形式開始這樣的文章。最後，它提出了一些我們沒有考慮到的想法。例如，最後提到的關於個性化內容的觀點，是我們自己未曾考慮的。</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zh-TW"/>
              <a:t>總體而言，這很好地說明了這些人工智慧模型對企業的潛在價值。它們威脅著顛覆內容創作的世界，對市場營銷、軟體、設計、娛樂和人際溝通產生了重大影響。這雖然不是人類長久以來夢寐以求和擔憂的「通用人工智慧」，但對於一般觀察者來說，它可能看起來就像那樣。</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64d5a8ad6a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64d5a8ad6a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zh-TW"/>
              <a:t>生成式人工智慧已經取得了很大的成就。它能夠生成文字和圖像，跨足博客文章、程式碼、詩歌和藝術品（甚至有爭議地贏得比賽）。這些軟體使用複雜的機器學習模型來預測下一個單詞，基於先前單詞序列，或者基於描述先前圖像的文字生成下一張圖像。</a:t>
            </a:r>
            <a:r>
              <a:rPr lang="zh-TW"/>
              <a:t>大型語言模型（LLMs）始於2017年的Google Brain，最初用於保留上下文的單詞翻譯。此後，大型語言和文本到圖像的模型在領先的科技公司迅速擴散，包括Google（BERT和LaMDA）、Facebook（OPT-175B、BlenderBot）以及由Microsoft主導投資的非營利組織OpenAI（GPT-3用於文本，DALL-E2用於圖像，Whisper用於語音）。在線社區，如Midjourney（幫助贏得藝術比賽）以及像HuggingFace這樣的開源提供者，也創建了生成模型。</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zh-TW"/>
              <a:t>這些模型主要受到大型科技公司的限制，因為訓練它們需要大量的數據和計算能力。例如，GPT-3最初使用45TB的數據進行訓練，並使用1750億個參數或係數進行預測；GPT-3的單次訓練成本為1200萬美元。中國的Wu Dao 2.0模型擁有1.75萬億個參數。大多數公司沒有訓練此類模型所需的數據中心能力或雲計算預算。但一旦生成模型被訓練，它可以用更少的數據進行「微調」以適應特定的內容領域。這導致了BERT的專業化模型，例如用於生物醫學內容（BioBERT）、法律內容（Legal-BERT）和法文文本（CamemBERT），以及GPT-3用於各種特定目的。NVIDIA的BioNeMo是一個用於生成化學、蛋白質學和DNA/RNA的大型語言模型的培訓、構建和部署框架。OpenAI發現，僅使用100個特定領域數據示例就能顯著提高GPT-3輸出的準確性和相關性。</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b="1" lang="zh-TW"/>
              <a:t>要有效使用生成式人工智慧，仍然需要在過程的開始和結尾都有人的參與。首先，人類必須將提示輸入生成模型以便生成內容。一般來說，創造性的提示會產生創造性的輸出。</a:t>
            </a:r>
            <a:r>
              <a:rPr lang="zh-TW"/>
              <a:t>「提示工程師」很可能會成為一種確立的職業，至少在下一代更智能的人工智慧出現之前。這個領域已經產生了一本82頁的DALL-E 2圖像提示書，以及一個提示市場，可以支付一小筆費用購買其他用戶的提示。這些系統的大多數用戶在達到期望的結果之前通常需要嘗試幾種不同的提示。然後，一旦模型生成內容，就需要由人類仔細評估和編輯。替代的提示輸出可能會合併成單一文件。圖像生成可能需要大量的處理。Jason Allen在Midjourney的幫助下贏得科羅拉多州「數字調整攝影」比賽時告訴記者，他花了80多個小時製作了900多個版本的藝術品，並反复微調他的提示。然後，他使用Adobe Photoshop改進了結果，使用另一個人工智慧工具提高了圖像質量和清晰度，並在帆布上印刷了三幅作品。</a:t>
            </a:r>
            <a:r>
              <a:rPr b="1" lang="zh-TW"/>
              <a:t>生成式人工智慧模型具有極大的多樣性。它們可以接受各種內容，如圖像、長文本格式、電子郵件、社交媒體內容、語音錄音、程式碼和結構化數據。它們可以生成新內容、翻譯、回答問題、情感分析、摘要，甚至是視頻。這些通用內容機器在企業中有許多潛在應用，我們以下描述其中的一些。</a:t>
            </a:r>
            <a:endParaRPr b="1"/>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64d5a8ad6a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64d5a8ad6a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zh-TW"/>
              <a:t>這些生成模型在多個業務功能中潛在地具有價值，但其中最常見的應用可能是在市場營銷領域。例如，Jasper是GPT-3的一個以市場營銷為重點的版本，可以生成博客、社交媒體帖子、網頁內容、銷售郵件、廣告和其他類型的面向客戶的內容。</a:t>
            </a:r>
            <a:r>
              <a:rPr lang="zh-TW"/>
              <a:t>它聲稱經常通過A/B測試來測試其輸出，並且其內容被優化以適應搜索引擎的排名。Jasper還使用客戶的最佳輸出微調GPT-3模型，Jasper的執行官表示這帶來了實質性的改進。Jasper的大多數客戶是個人和小型企業，但一些大公司內的某些團隊也利用了其功能。例如，在雲計算公司VMware，寫手們使用Jasper為營銷生成原創內容，包括電子郵件、產品活動和社交媒體文案。產品主導增長總監Rosa Lear表示，</a:t>
            </a:r>
            <a:r>
              <a:rPr b="1" lang="zh-TW"/>
              <a:t>Jasper幫助公司加快了內容策略，寫手現在有時間進行更好的研究、構思和策略。</a:t>
            </a:r>
            <a:endParaRPr b="1"/>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zh-TW"/>
              <a:t>公共關係和社交媒體代理機構Ruby Media Group的所有者Kris Ruby現在正在使用生成模型的文本和圖像生成。她表示，這些工具在最大化搜索引擎優化（SEO）方面很有效，在公共關係中也可用於向記者發送個性化的提案。她認為，這些新工具開創了版權挑戰的新領域，她為客戶制定AI政策。當她使用這些工具時，她說：“AI占10%，我占90%”，因為其中涉及許多提示、編輯和迭代。她認為這些工具使寫作更好，更適合搜索引擎的發現，圖像生成工具可能取代庫存照片市場，並引領創意工作的復興。DALL-E 2和其他圖像生成工具已經在廣告中得到應用。例如，Heinz使用了一張番茄醬瓶的圖像，標籤與Heinz相似，以證明“這就是AI眼中的‘番茄醬’”。當然，這僅意味著模型是在相對大量的Heinz番茄醬瓶照片上進行訓練。雀巢使用了一幅Vermeer畫的AI增強版本來幫助推銷其其中一個酸奶品牌。衣物公司Stitch Fix已經使用AI向客戶推薦特定的服裝，正在嘗試使用DALL-E 2根據客戶對顏色、材料和風格的需求創建服裝的可視化效果。Mattel正在使用這項技術生成玩具設計和營銷圖像。</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264d5a8ad6a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64d5a8ad6a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zh-TW"/>
              <a:t>特別是GPT-3已被證明是一個有效的（儘管不是完美的）計算機程序代碼生成器。在給定一個“片段”或小程序功能的描述時，GPT-3的Codex程序——專門為代碼生成而訓練——可以生成多種不同語言的代碼。微軟的Github也有一個名為CoPilot的用於代碼生成的GPT-3版本。Codex的最新版本現在可以識別錯誤並修復其自身代碼中的錯誤——甚至在某些情況下可以解釋代碼的作用。微軟的明確目標不是消除人類程序員，而是使Codex或CoPilot等工具“與人類程序員合作”以提高他們的速度和效率。</a:t>
            </a:r>
            <a:endParaRPr b="1"/>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zh-TW"/>
              <a:t>有關基於LLM的代碼生成的共識是，它在這樣的片段中表現良好，盡管將它們集成到更大的程序中，以及將程序集成到特定的技術環境中仍然需要人類編程能力。Deloitte在過去幾個月對Codex進行了大量實驗，發現它可以提高有經驗的開發人員的生產力，並為沒有經驗的人創建一些編程能力。在Deloitte進行的為期六周、55名開發人員參與的試點項目中，大多數用戶評價產生的代碼準確性為65%或更好，其中大多數代碼來自Codex。總體而言，Deloitte的實驗發現，對於相關項目，代碼開發速度提高了20%。Deloitte還使用Codex將代碼從一種語言翻譯為另一種語言。公司的結論是，在可預見的未來仍然需要專業開發人員，但增加的生產力可能需要更少的人員。與其他類型的生成式人工智慧工具一樣，他們發現提示越好，輸出的代碼越好。</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64d5a8ad6a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64d5a8ad6a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zh-TW"/>
              <a:t>LLMs（大型語言模型）越來越多地被應用在對話型人工智慧或聊天機器人的核心。它們潛在地提供比當前對話技術更高水平的對話理解和上下文感知。例如，Facebook的BlenderBot專為對話而設計，可以與人類進行長時間對話並保持上下文。Google的BERT用於理解搜索查詢，也是該公司的DialogFlow聊天機器人引擎的一個組件。Google的LaMDA，另一個LLM，也是為對話而設計的，與它進行的對話讓公司的一名工程師相信它是一個有思考能力的存在，這是一項令人印象深刻的成就，因為它僅僅是基於過去對話預測使用的詞語</a:t>
            </a:r>
            <a:r>
              <a:rPr lang="zh-TW"/>
              <a:t>。</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zh-TW"/>
              <a:t>這些LLM都不是完美的對話者。它們是在過去的人類內容上進行訓練的，有復制在訓練中接觸到的任何種族主義、性別歧視或偏見語言的趨勢。儘管創建這些系統的公司正在努力過濾仇恨言論，但目前還沒有完全成功。</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64d5a8ad6a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264d5a8ad6a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zh-TW"/>
              <a:t>LLMs的一個新興應用是將它們用作組織內管理基於文本（或潛在的基於圖像或視頻）知識的手段。在建立結構化知識庫方面的勞動密集性使得許多大公司難以進行大規模的知識管理。然而，一些研究表明，當LLM的模型訓練在組織內特定的基於文本的知識體系上進行微調時，它們可以有效地管理組織的知識。LLM中的知識可以通過提出的問題作為提示來訪問。</a:t>
            </a:r>
            <a:endParaRPr b="1"/>
          </a:p>
          <a:p>
            <a:pPr indent="0" lvl="0" marL="0" rtl="0" algn="l">
              <a:spcBef>
                <a:spcPts val="0"/>
              </a:spcBef>
              <a:spcAft>
                <a:spcPts val="0"/>
              </a:spcAft>
              <a:buClr>
                <a:schemeClr val="dk1"/>
              </a:buClr>
              <a:buSzPts val="1100"/>
              <a:buFont typeface="Arial"/>
              <a:buNone/>
            </a:pPr>
            <a:r>
              <a:t/>
            </a:r>
            <a:endParaRPr b="1"/>
          </a:p>
          <a:p>
            <a:pPr indent="0" lvl="0" marL="0" rtl="0" algn="l">
              <a:spcBef>
                <a:spcPts val="0"/>
              </a:spcBef>
              <a:spcAft>
                <a:spcPts val="0"/>
              </a:spcAft>
              <a:buNone/>
            </a:pPr>
            <a:r>
              <a:rPr b="1" lang="zh-TW"/>
              <a:t>一些公司正在探索將基於LLM的知識管理與主要商業LLM提供者相結合的想法。</a:t>
            </a:r>
            <a:r>
              <a:rPr lang="zh-TW"/>
              <a:t>例如，摩根士丹利正在與OpenAI的GPT-3合作，在財富管理內容上進行微調訓練，以便理財顧問可以輕鬆搜索公司內現有的知識並為客戶創建定制內容。似乎有可能使用這些系統的用戶需要在創建有效提示方面接受培訓或協助，而LLM的知識輸出在應用之前可能仍需要編輯或審查。然而，假設這些問題得到解決，LLM可能重新點燃知識管理領域，使其更有效地擴展。</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64d5a8ad6a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264d5a8ad6a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zh-TW"/>
              <a:t>我們已經看到這些生成式人工智慧系統迅速引發了許多法律和道德問題。「Deepfake」，即由人工智慧創建的、聲稱是真實但實際上不是的圖像和視頻，已經在媒體、娛樂和政治領域出現。然而，迄今為止，創建Deepfake需要相當多的計算技能。然而，現在幾乎任何人都能夠創建它們。</a:t>
            </a:r>
            <a:r>
              <a:rPr lang="zh-TW"/>
              <a:t>OpenAI試圖通過在每個DALL-E 2圖像上添加獨特標誌來控制虛假圖像。然而，未來可能需要更多的控制，特別是在生成式視頻創建變得主流的情況下。</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b="1" lang="zh-TW"/>
              <a:t>生成式人工智慧還引發了許多有關什麼構成原創和專有內容的問題。由於生成的文本和圖像與任何先前的內容都不完全相同，這些系統的提供者主張它們屬於其提示的創作者。但它們顯然是基於用於訓練模型的先前文本和圖像的衍生物。毫無疑問，這些技術將在未來幾年為知識產權律師提供大量的工作。從這些少數商業應用的例子中，可以清楚地看出我們現在僅僅是在探討生成式人工智慧對組織和其中的人們能做什麼的表面。例如，很快這樣的系統可能成為標準做法，為我們的大部分或全部書面或基於圖像的內容制定草稿，包括電子郵件、信件、文章、計算機程序、報告、博客文章、演示文稿、視頻等等。毫無疑問，這些能力的發展將對內容所有權和知識產權保護產生戲劇性且不可預測的影響，但它們也很可能革命化知識和創意工作。</a:t>
            </a:r>
            <a:r>
              <a:rPr lang="zh-TW"/>
              <a:t>假設這些人工智慧模型繼續像它們在存在的短時間內所進展的那樣發展，我們幾乎無法想像它們可能帶來的所有機會和影響。</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zh-TW"/>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Clr>
                <a:schemeClr val="dk1"/>
              </a:buClr>
              <a:buSzPts val="1100"/>
              <a:buFont typeface="Arial"/>
              <a:buNone/>
            </a:pPr>
            <a:r>
              <a:rPr lang="zh-TW" sz="3600"/>
              <a:t>How Generative AI Is Changing</a:t>
            </a:r>
            <a:endParaRPr sz="3600"/>
          </a:p>
          <a:p>
            <a:pPr indent="0" lvl="0" marL="0" rtl="0" algn="ctr">
              <a:spcBef>
                <a:spcPts val="0"/>
              </a:spcBef>
              <a:spcAft>
                <a:spcPts val="0"/>
              </a:spcAft>
              <a:buNone/>
            </a:pPr>
            <a:r>
              <a:rPr lang="zh-TW" sz="3600"/>
              <a:t>Creative Work</a:t>
            </a:r>
            <a:endParaRPr sz="3600"/>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zh-TW" sz="2400"/>
              <a:t>by Thomas H. Davenport and Nitin Mittal</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The opportunities presented by creative AI</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zh-TW"/>
              <a:t>Automated content generation</a:t>
            </a:r>
            <a:endParaRPr/>
          </a:p>
          <a:p>
            <a:pPr indent="-342900" lvl="0" marL="457200" rtl="0" algn="l">
              <a:spcBef>
                <a:spcPts val="0"/>
              </a:spcBef>
              <a:spcAft>
                <a:spcPts val="0"/>
              </a:spcAft>
              <a:buSzPts val="1800"/>
              <a:buAutoNum type="arabicPeriod"/>
            </a:pPr>
            <a:r>
              <a:rPr lang="zh-TW"/>
              <a:t>Improved content quality</a:t>
            </a:r>
            <a:endParaRPr/>
          </a:p>
          <a:p>
            <a:pPr indent="-342900" lvl="0" marL="457200" rtl="0" algn="l">
              <a:spcBef>
                <a:spcPts val="0"/>
              </a:spcBef>
              <a:spcAft>
                <a:spcPts val="0"/>
              </a:spcAft>
              <a:buSzPts val="1800"/>
              <a:buAutoNum type="arabicPeriod"/>
            </a:pPr>
            <a:r>
              <a:rPr lang="zh-TW"/>
              <a:t>Increased content variety</a:t>
            </a:r>
            <a:endParaRPr/>
          </a:p>
          <a:p>
            <a:pPr indent="-342900" lvl="0" marL="457200" rtl="0" algn="l">
              <a:spcBef>
                <a:spcPts val="0"/>
              </a:spcBef>
              <a:spcAft>
                <a:spcPts val="0"/>
              </a:spcAft>
              <a:buSzPts val="1800"/>
              <a:buAutoNum type="arabicPeriod"/>
            </a:pPr>
            <a:r>
              <a:rPr lang="zh-TW"/>
              <a:t>Personalized content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Generative AI</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zh-TW"/>
              <a:t>Generative AI can already do a lot. It’s able to produce text and images, spanning blog posts, program code, poetry, and artwork (and even winning competitions, controversially). The software uses complex machine learning models to predict the next word based on previous word sequences, or the next image based on words describing previous images.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Marketing Applications</a:t>
            </a:r>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These generative models are potentially valuable across a number of business functions, but marketing applications are perhaps the most common. Jasper, for example, a marketing-focused version of GPT-3, can produce blogs, social media posts, web copy, sales emails, ads, and other types of customer-facing content.</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zh-TW"/>
              <a:t>Jasper helped the company ramp up our content strategy, and the writers now have time to do better research, ideation, and strategy.</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Code Generation Applications</a:t>
            </a:r>
            <a:endParaRPr/>
          </a:p>
        </p:txBody>
      </p:sp>
      <p:sp>
        <p:nvSpPr>
          <p:cNvPr id="79" name="Google Shape;79;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zh-TW"/>
              <a:t>GPT-3 in particular has also proven to be an effective, if not perfect, generator of computer program code. Given a description of a “snippet” or small program function, GPT-3’s Codex program — specifically trained for code generation — can produce code in a variety of different languages. Microsoft’s Github also has a version of GPT-3 for code generation called CoPilot. The newest versions of Codex can now identify bugs and fix mistakes in its own code — and even explain what the code does — at least some of the time. The expressed goal of Microsoft is not to eliminate human programmers, but to make tools like Codex or CoPilot “pair programmers” with humans to improve their speed and effectiveness.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Conversational Applications</a:t>
            </a:r>
            <a:endParaRPr/>
          </a:p>
        </p:txBody>
      </p:sp>
      <p:sp>
        <p:nvSpPr>
          <p:cNvPr id="85" name="Google Shape;85;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zh-TW"/>
              <a:t>LLMs are increasingly being used at the core of conversational AI or chatbots. They potentially offer greater levels of understanding of conversation and context awareness than current conversational technologies. Facebook’s BlenderBot, for example, which was designed for dialogue, can carry on long conversations with humans while maintaining context. Google’s BERT is used to understand search queries, and is also a component of the company’s DialogFlow chatbot engine. Google’s LaMBA, another LLM, was also designed for dialog, and conversations with it convinced one of the company’s engineers that it was a sentient being— an impressive feat, give that it’s simply predicting words used in conversation based on past conversations.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Knowledge Management Applications</a:t>
            </a:r>
            <a:endParaRPr/>
          </a:p>
        </p:txBody>
      </p:sp>
      <p:sp>
        <p:nvSpPr>
          <p:cNvPr id="91" name="Google Shape;91;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zh-TW"/>
              <a:t>One emerging application of LLMs is to employ them as a means of managing text-based (or potentially image or video-based) knowledge within an organization. The labor intensiveness involved in creating structured knowledge bases has made largescale knowledge management difficult for many large companies. However, some research has suggested that LLMs can be effective at managing an organization’s knowledge when model training isfine-tuned on a specific body of text-based knowledge within the organization. The knowledge within an LLM could be accessed by questions issued as prompts.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Deepfakes and Other Legal/Ethical Concerns</a:t>
            </a:r>
            <a:endParaRPr/>
          </a:p>
        </p:txBody>
      </p:sp>
      <p:sp>
        <p:nvSpPr>
          <p:cNvPr id="97" name="Google Shape;97;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zh-TW"/>
              <a:t>We have already seen that these generative AI systems lead rapidly to a number of legal and ethical issues. “Deepfakes,” or images and videos that are created by AI and purport to be realistic but are not, have already arisen in media, entertainment, and politics. Heretofore, however, the creation of deepfakes required a considerable amount of computing skill. Now, however, almost anyone will be able to create them.</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