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y="5143500" cx="9144000"/>
  <p:notesSz cx="6858000" cy="9144000"/>
  <p:embeddedFontLst>
    <p:embeddedFont>
      <p:font typeface="Open Sans"/>
      <p:regular r:id="rId22"/>
      <p:bold r:id="rId23"/>
      <p:italic r:id="rId24"/>
      <p:boldItalic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font" Target="fonts/OpenSans-regular.fntdata"/><Relationship Id="rId21" Type="http://schemas.openxmlformats.org/officeDocument/2006/relationships/slide" Target="slides/slide16.xml"/><Relationship Id="rId24" Type="http://schemas.openxmlformats.org/officeDocument/2006/relationships/font" Target="fonts/OpenSans-italic.fntdata"/><Relationship Id="rId23" Type="http://schemas.openxmlformats.org/officeDocument/2006/relationships/font" Target="fonts/OpenSans-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5" Type="http://schemas.openxmlformats.org/officeDocument/2006/relationships/font" Target="fonts/OpenSans-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next.com.tw/article/75147/generative-ai-novel" TargetMode="Externa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medium.com/@makerincollege2018/ai%E6%87%89%E7%94%A8-%E4%BA%BA%E5%B7%A5%E6%99%BA%E8%83%BDapp%E6%9C%89%E5%A4%9A%E7%A5%9E%E5%A5%87-6abf042b0a0a" TargetMode="Externa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transformers.run/back/transformer/" TargetMode="Externa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zhuanlan.zhihu.com/p/648063002" TargetMode="External"/><Relationship Id="rId3" Type="http://schemas.openxmlformats.org/officeDocument/2006/relationships/hyperlink" Target="https://ithelp.ithome.com.tw/users/20120468/ironman/6878"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next.com.tw/article/75147/generative-ai-novel"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2ab1f62488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 name="Google Shape;128;g2ab1f62488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zh-TW" u="sng">
                <a:solidFill>
                  <a:schemeClr val="hlink"/>
                </a:solidFill>
                <a:hlinkClick r:id="rId2"/>
              </a:rPr>
              <a:t>https://www.bnext.com.tw/article/75147/generative-ai-novel</a:t>
            </a:r>
            <a:r>
              <a:rPr lang="zh-TW"/>
              <a:t>?</a:t>
            </a:r>
            <a:endParaRPr/>
          </a:p>
          <a:p>
            <a:pPr indent="-298450" lvl="0" marL="457200" rtl="0" algn="l">
              <a:spcBef>
                <a:spcPts val="0"/>
              </a:spcBef>
              <a:spcAft>
                <a:spcPts val="0"/>
              </a:spcAft>
              <a:buSzPts val="1100"/>
              <a:buChar char="●"/>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264cd086425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 name="Google Shape;139;g264cd086425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264cd08642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264cd08642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sz="1200">
                <a:solidFill>
                  <a:srgbClr val="374151"/>
                </a:solidFill>
              </a:rPr>
              <a:t>以提高影片畫面的質量，去除噪聲、增強對比度等</a:t>
            </a:r>
            <a:br>
              <a:rPr lang="zh-TW" sz="1200">
                <a:solidFill>
                  <a:srgbClr val="374151"/>
                </a:solidFill>
              </a:rPr>
            </a:br>
            <a:r>
              <a:rPr lang="zh-TW" sz="1200">
                <a:solidFill>
                  <a:srgbClr val="374151"/>
                </a:solidFill>
              </a:rPr>
              <a:t>只要把照片丟到網站上，不用十秒鐘就可以生成一個質量更好的照片給你</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264cd086425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8" name="Google Shape;158;g264cd086425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a:t>晚上拍攝的照片，有些相機或手機拍攝出來會有噪點產生，就是一些圖像的雜訊，顆粒感</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264cd086425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8" name="Google Shape;168;g264cd086425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u="sng">
                <a:solidFill>
                  <a:schemeClr val="hlink"/>
                </a:solidFill>
                <a:hlinkClick r:id="rId2"/>
              </a:rPr>
              <a:t>https://medium.com/@makerincollege2018/ai%E6%87%89%E7%94%A8-%E4%BA%BA%E5%B7%A5%E6%99%BA%E8%83%BDapp%E6%9C%89%E5%A4%9A%E7%A5%9E%E5%A5%87-6abf042b0a0a</a:t>
            </a:r>
            <a:endParaRPr/>
          </a:p>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264cd086425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 name="Google Shape;178;g264cd086425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sz="1200"/>
              <a:t>Waveformer 是文字生成音樂的 AI 工具。網站利用 MusicGen 技術，以機器學習模型從文字創建音樂。MusicGen 是 Meta 開發的文字轉音樂 AI 人工智能模型，使用 20,000 小時的授權音樂訓練 MusicGen。</a:t>
            </a:r>
            <a:endParaRPr sz="1200"/>
          </a:p>
          <a:p>
            <a:pPr indent="0" lvl="0" marL="0" rtl="0" algn="l">
              <a:spcBef>
                <a:spcPts val="0"/>
              </a:spcBef>
              <a:spcAft>
                <a:spcPts val="0"/>
              </a:spcAft>
              <a:buNone/>
            </a:pPr>
            <a:r>
              <a:rPr lang="zh-TW" sz="1200">
                <a:solidFill>
                  <a:schemeClr val="dk1"/>
                </a:solidFill>
              </a:rPr>
              <a:t>MusicGen 是 Meta 開發的文字轉音樂 AI 人工智能模型，使用 20,000 小時的授權音樂訓練 MusicGen。MusicGen 基於 Transformer 語言模型，根據文字描述或旋律特徵生成高質量的音樂樣本。</a:t>
            </a:r>
            <a:endParaRPr sz="1200">
              <a:solidFill>
                <a:schemeClr val="dk1"/>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264cd086425_0_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0" name="Google Shape;190;g264cd086425_0_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zh-TW"/>
              <a:t>MusicGen 基於 Transformer 語言模型，根據文字描述或旋律特徵生成高質量的音樂樣本。</a:t>
            </a:r>
            <a:endParaRPr/>
          </a:p>
          <a:p>
            <a:pPr indent="0" lvl="0" marL="0" rtl="0" algn="l">
              <a:spcBef>
                <a:spcPts val="0"/>
              </a:spcBef>
              <a:spcAft>
                <a:spcPts val="0"/>
              </a:spcAft>
              <a:buNone/>
            </a:pPr>
            <a:r>
              <a:rPr lang="zh-TW"/>
              <a:t>是個一次到位（One Stage）的自我迴歸（Autoregression）Transformer模型，它在一個32kHz的EnCodec分詞器上進行訓練，使用了4個以50 Hz採樣的碼書（Codebook）。</a:t>
            </a:r>
            <a:br>
              <a:rPr lang="zh-TW"/>
            </a:br>
            <a:r>
              <a:rPr lang="zh-TW"/>
              <a:t>MusicGen不需要自我監督的語義表示，代表它在生成音樂時不必預先訓練一個模型來理解音樂的語義，同時它一次就可生成4個碼書，藉由在碼書之間導入小延遲，以並行預測這些碼書，使其每秒音頻僅需進行50步的自我迴歸預測。</a:t>
            </a:r>
            <a:br>
              <a:rPr lang="zh-TW"/>
            </a:br>
            <a:r>
              <a:rPr lang="zh-TW"/>
              <a:t>https://www.ithome.com.tw/news/157281</a:t>
            </a:r>
            <a:endParaRPr/>
          </a:p>
          <a:p>
            <a:pPr indent="0" lvl="0" marL="0" rtl="0" algn="l">
              <a:spcBef>
                <a:spcPts val="0"/>
              </a:spcBef>
              <a:spcAft>
                <a:spcPts val="0"/>
              </a:spcAft>
              <a:buNone/>
            </a:pPr>
            <a:r>
              <a:t/>
            </a:r>
            <a:endParaRPr/>
          </a:p>
          <a:p>
            <a:pPr indent="0" lvl="0" marL="0" rtl="0" algn="l">
              <a:spcBef>
                <a:spcPts val="0"/>
              </a:spcBef>
              <a:spcAft>
                <a:spcPts val="0"/>
              </a:spcAft>
              <a:buNone/>
            </a:pPr>
            <a:r>
              <a:rPr lang="zh-TW" u="sng">
                <a:solidFill>
                  <a:schemeClr val="hlink"/>
                </a:solidFill>
                <a:hlinkClick r:id="rId2"/>
              </a:rPr>
              <a:t>https://transformers.run/back/transformer/</a:t>
            </a:r>
            <a:r>
              <a:rPr lang="zh-TW"/>
              <a:t> 簡單介紹</a:t>
            </a:r>
            <a:endParaRPr/>
          </a:p>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28e7365749c_0_3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28e7365749c_0_3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28e7365749c_0_3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28e7365749c_0_3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a:t>創意人工智慧指的是在創造或增強創意內容的過程中使用人工智慧。這可以包括各種形式的藝術、音樂、文學、設計等等。創意人工智慧系統利用機器學習算法來分析模式、產生新的想法並生成新穎的輸出。</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2ab1f624880_1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2ab1f624880_1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zh-TW"/>
              <a:t>創意產業指的是一系列與知識和資訊的生成或利用相關的經濟活動。在歐洲，它們也可能被稱為文化產業，或者是創意經濟，最近在拉丁美洲和加勒比地區更被稱為橙色經濟。</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rPr lang="zh-TW"/>
              <a:t>霍金斯的創意經濟包括廣告、建築、藝術、手工藝、設計、時尚、電影、音樂、表演藝術、出版、研發、軟體、玩具和遊戲、電視和廣播以及電子遊戲。有學者認為，包括公共和私營服務在內的教育行業也是創意產業的一部分。因此，對於這個行業存在著不同的定義。</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28e7365749c_0_3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28e7365749c_0_3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u="sng">
                <a:solidFill>
                  <a:schemeClr val="hlink"/>
                </a:solidFill>
                <a:hlinkClick r:id="rId2"/>
              </a:rPr>
              <a:t>一次性搞懂什麼是AIGC！ - 知乎 (zhihu.com)</a:t>
            </a:r>
            <a:br>
              <a:rPr lang="zh-TW"/>
            </a:br>
            <a:r>
              <a:rPr lang="zh-TW" u="sng">
                <a:solidFill>
                  <a:schemeClr val="hlink"/>
                </a:solidFill>
                <a:hlinkClick r:id="rId3"/>
              </a:rPr>
              <a:t>關於我將 AIGC 導入企業的那些坑-以 Stable Diffusion 為例 :: 2023 iThome 鐵人賽</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2ab1f624880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2ab1f624880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zh-TW"/>
              <a:t>用來做NLP相關任務的深度學習模型</a:t>
            </a:r>
            <a:endParaRPr/>
          </a:p>
          <a:p>
            <a:pPr indent="-298450" lvl="0" marL="457200" rtl="0" algn="l">
              <a:spcBef>
                <a:spcPts val="0"/>
              </a:spcBef>
              <a:spcAft>
                <a:spcPts val="0"/>
              </a:spcAft>
              <a:buSzPts val="1100"/>
              <a:buChar char="●"/>
            </a:pPr>
            <a:r>
              <a:rPr lang="zh-TW"/>
              <a:t> 給model一些文字的input 可以return相對應的output</a:t>
            </a:r>
            <a:endParaRPr/>
          </a:p>
          <a:p>
            <a:pPr indent="-298450" lvl="0" marL="457200" rtl="0" algn="l">
              <a:spcBef>
                <a:spcPts val="0"/>
              </a:spcBef>
              <a:spcAft>
                <a:spcPts val="0"/>
              </a:spcAft>
              <a:buSzPts val="1100"/>
              <a:buChar char="●"/>
            </a:pPr>
            <a:r>
              <a:rPr lang="zh-TW"/>
              <a:t>task可以是生成指定內容、分類（像是情感分析 好 中性 差）、總結、改寫</a:t>
            </a:r>
            <a:endParaRPr/>
          </a:p>
          <a:p>
            <a:pPr indent="-298450" lvl="0" marL="457200" rtl="0" algn="l">
              <a:spcBef>
                <a:spcPts val="0"/>
              </a:spcBef>
              <a:spcAft>
                <a:spcPts val="0"/>
              </a:spcAft>
              <a:buSzPts val="1100"/>
              <a:buChar char="●"/>
            </a:pPr>
            <a:r>
              <a:rPr lang="zh-TW"/>
              <a:t>需要透過大量的data進行unsupervised learning </a:t>
            </a:r>
            <a:endParaRPr/>
          </a:p>
          <a:p>
            <a:pPr indent="-298450" lvl="0" marL="457200" rtl="0" algn="l">
              <a:spcBef>
                <a:spcPts val="0"/>
              </a:spcBef>
              <a:spcAft>
                <a:spcPts val="0"/>
              </a:spcAft>
              <a:buSzPts val="1100"/>
              <a:buChar char="●"/>
            </a:pPr>
            <a:r>
              <a:rPr lang="zh-TW"/>
              <a:t>LLM的Large 指的不只是training data的量很大 而是參數量非常大 那</a:t>
            </a:r>
            <a:r>
              <a:rPr lang="zh-TW">
                <a:solidFill>
                  <a:schemeClr val="dk1"/>
                </a:solidFill>
              </a:rPr>
              <a:t>參數的量某種程度可以理解為model學習導致的只是，他會影響到model如何對input做出反應 然後決定model的輸出</a:t>
            </a:r>
            <a:endParaRPr>
              <a:solidFill>
                <a:schemeClr val="dk1"/>
              </a:solidFill>
            </a:endParaRPr>
          </a:p>
          <a:p>
            <a:pPr indent="-298450" lvl="0" marL="457200" rtl="0" algn="l">
              <a:spcBef>
                <a:spcPts val="0"/>
              </a:spcBef>
              <a:spcAft>
                <a:spcPts val="0"/>
              </a:spcAft>
              <a:buClr>
                <a:schemeClr val="dk1"/>
              </a:buClr>
              <a:buSzPts val="1100"/>
              <a:buChar char="●"/>
            </a:pPr>
            <a:r>
              <a:t/>
            </a:r>
            <a:endParaRPr>
              <a:solidFill>
                <a:schemeClr val="dk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2ab1f624880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2ab1f624880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rgbClr val="434343"/>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2ab1f624880_0_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2ab1f624880_0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zh-TW" u="sng">
                <a:solidFill>
                  <a:schemeClr val="hlink"/>
                </a:solidFill>
                <a:hlinkClick r:id="rId2"/>
              </a:rPr>
              <a:t>https://www.bnext.com.tw/article/75147/generative-ai-novel</a:t>
            </a:r>
            <a:r>
              <a:rPr lang="zh-TW"/>
              <a:t>?</a:t>
            </a:r>
            <a:endParaRPr/>
          </a:p>
          <a:p>
            <a:pPr indent="-298450" lvl="0" marL="457200" rtl="0" algn="l">
              <a:spcBef>
                <a:spcPts val="0"/>
              </a:spcBef>
              <a:spcAft>
                <a:spcPts val="0"/>
              </a:spcAft>
              <a:buSzPts val="1100"/>
              <a:buChar char="●"/>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2ab1f624880_0_1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 name="Google Shape;122;g2ab1f624880_0_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zh-TW"/>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8.png"/><Relationship Id="rId4" Type="http://schemas.openxmlformats.org/officeDocument/2006/relationships/image" Target="../media/image6.png"/><Relationship Id="rId5" Type="http://schemas.openxmlformats.org/officeDocument/2006/relationships/image" Target="../media/image17.png"/><Relationship Id="rId6" Type="http://schemas.openxmlformats.org/officeDocument/2006/relationships/image" Target="../media/image13.png"/><Relationship Id="rId7"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2.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22.jpg"/><Relationship Id="rId4" Type="http://schemas.openxmlformats.org/officeDocument/2006/relationships/image" Target="../media/image10.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21.jpg"/><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hyperlink" Target="https://waveformer.replicate.dev/music/pyou6ljbqqlkq6o7y2yy36atli" TargetMode="External"/><Relationship Id="rId4" Type="http://schemas.openxmlformats.org/officeDocument/2006/relationships/hyperlink" Target="https://waveformer.replicate.dev/music/pyou6ljbqqlkq6o7y2yy36atli" TargetMode="External"/><Relationship Id="rId5" Type="http://schemas.openxmlformats.org/officeDocument/2006/relationships/image" Target="../media/image11.png"/><Relationship Id="rId6" Type="http://schemas.openxmlformats.org/officeDocument/2006/relationships/hyperlink" Target="http://drive.google.com/file/d/1-bw0VaHk6bGu77I_cRN9KdkiTVlFNpBA/view" TargetMode="External"/><Relationship Id="rId7" Type="http://schemas.openxmlformats.org/officeDocument/2006/relationships/image" Target="../media/image18.jpg"/><Relationship Id="rId8" Type="http://schemas.openxmlformats.org/officeDocument/2006/relationships/image" Target="../media/image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20.png"/><Relationship Id="rId4" Type="http://schemas.openxmlformats.org/officeDocument/2006/relationships/image" Target="../media/image1.jpg"/><Relationship Id="rId5" Type="http://schemas.openxmlformats.org/officeDocument/2006/relationships/image" Target="../media/image24.png"/><Relationship Id="rId6" Type="http://schemas.openxmlformats.org/officeDocument/2006/relationships/image" Target="../media/image4.png"/><Relationship Id="rId7"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9.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zh-TW"/>
              <a:t>Creative AI</a:t>
            </a:r>
            <a:endParaRPr/>
          </a:p>
        </p:txBody>
      </p:sp>
      <p:sp>
        <p:nvSpPr>
          <p:cNvPr id="55" name="Google Shape;55;p13"/>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zh-TW"/>
              <a:t>01/04</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2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Application(text)</a:t>
            </a:r>
            <a:endParaRPr/>
          </a:p>
        </p:txBody>
      </p:sp>
      <p:sp>
        <p:nvSpPr>
          <p:cNvPr id="131" name="Google Shape;131;p2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32" name="Google Shape;132;p22"/>
          <p:cNvPicPr preferRelativeResize="0"/>
          <p:nvPr/>
        </p:nvPicPr>
        <p:blipFill rotWithShape="1">
          <a:blip r:embed="rId3">
            <a:alphaModFix/>
          </a:blip>
          <a:srcRect b="0" l="0" r="8240" t="0"/>
          <a:stretch/>
        </p:blipFill>
        <p:spPr>
          <a:xfrm>
            <a:off x="83100" y="1152475"/>
            <a:ext cx="4607450" cy="1029225"/>
          </a:xfrm>
          <a:prstGeom prst="rect">
            <a:avLst/>
          </a:prstGeom>
          <a:noFill/>
          <a:ln>
            <a:noFill/>
          </a:ln>
        </p:spPr>
      </p:pic>
      <p:pic>
        <p:nvPicPr>
          <p:cNvPr id="133" name="Google Shape;133;p22"/>
          <p:cNvPicPr preferRelativeResize="0"/>
          <p:nvPr/>
        </p:nvPicPr>
        <p:blipFill>
          <a:blip r:embed="rId4">
            <a:alphaModFix/>
          </a:blip>
          <a:stretch>
            <a:fillRect/>
          </a:stretch>
        </p:blipFill>
        <p:spPr>
          <a:xfrm>
            <a:off x="311700" y="2181702"/>
            <a:ext cx="4535774" cy="1306425"/>
          </a:xfrm>
          <a:prstGeom prst="rect">
            <a:avLst/>
          </a:prstGeom>
          <a:noFill/>
          <a:ln>
            <a:noFill/>
          </a:ln>
        </p:spPr>
      </p:pic>
      <p:pic>
        <p:nvPicPr>
          <p:cNvPr id="134" name="Google Shape;134;p22"/>
          <p:cNvPicPr preferRelativeResize="0"/>
          <p:nvPr/>
        </p:nvPicPr>
        <p:blipFill rotWithShape="1">
          <a:blip r:embed="rId5">
            <a:alphaModFix/>
          </a:blip>
          <a:srcRect b="65337" l="0" r="0" t="0"/>
          <a:stretch/>
        </p:blipFill>
        <p:spPr>
          <a:xfrm>
            <a:off x="506150" y="3393550"/>
            <a:ext cx="2999361" cy="1029226"/>
          </a:xfrm>
          <a:prstGeom prst="rect">
            <a:avLst/>
          </a:prstGeom>
          <a:noFill/>
          <a:ln>
            <a:noFill/>
          </a:ln>
        </p:spPr>
      </p:pic>
      <p:pic>
        <p:nvPicPr>
          <p:cNvPr id="135" name="Google Shape;135;p22"/>
          <p:cNvPicPr preferRelativeResize="0"/>
          <p:nvPr/>
        </p:nvPicPr>
        <p:blipFill>
          <a:blip r:embed="rId6">
            <a:alphaModFix/>
          </a:blip>
          <a:stretch>
            <a:fillRect/>
          </a:stretch>
        </p:blipFill>
        <p:spPr>
          <a:xfrm>
            <a:off x="5365771" y="103363"/>
            <a:ext cx="1706050" cy="3494026"/>
          </a:xfrm>
          <a:prstGeom prst="rect">
            <a:avLst/>
          </a:prstGeom>
          <a:noFill/>
          <a:ln>
            <a:noFill/>
          </a:ln>
        </p:spPr>
      </p:pic>
      <p:pic>
        <p:nvPicPr>
          <p:cNvPr id="136" name="Google Shape;136;p22"/>
          <p:cNvPicPr preferRelativeResize="0"/>
          <p:nvPr/>
        </p:nvPicPr>
        <p:blipFill>
          <a:blip r:embed="rId7">
            <a:alphaModFix/>
          </a:blip>
          <a:stretch>
            <a:fillRect/>
          </a:stretch>
        </p:blipFill>
        <p:spPr>
          <a:xfrm>
            <a:off x="4919150" y="3640520"/>
            <a:ext cx="4607449" cy="129607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23"/>
          <p:cNvSpPr txBox="1"/>
          <p:nvPr>
            <p:ph idx="1" type="body"/>
          </p:nvPr>
        </p:nvSpPr>
        <p:spPr>
          <a:xfrm>
            <a:off x="365375" y="1179300"/>
            <a:ext cx="8520600" cy="3416400"/>
          </a:xfrm>
          <a:prstGeom prst="rect">
            <a:avLst/>
          </a:prstGeom>
        </p:spPr>
        <p:txBody>
          <a:bodyPr anchorCtr="0" anchor="t" bIns="91425" lIns="91425" spcFirstLastPara="1" rIns="91425" wrap="square" tIns="91425">
            <a:normAutofit/>
          </a:bodyPr>
          <a:lstStyle/>
          <a:p>
            <a:pPr indent="-342900" lvl="0" marL="457200" rtl="0" algn="l">
              <a:lnSpc>
                <a:spcPct val="150000"/>
              </a:lnSpc>
              <a:spcBef>
                <a:spcPts val="0"/>
              </a:spcBef>
              <a:spcAft>
                <a:spcPts val="0"/>
              </a:spcAft>
              <a:buSzPts val="1800"/>
              <a:buChar char="●"/>
            </a:pPr>
            <a:r>
              <a:rPr lang="zh-TW"/>
              <a:t>Visual Effects Enhancement:</a:t>
            </a:r>
            <a:endParaRPr/>
          </a:p>
          <a:p>
            <a:pPr indent="-317500" lvl="1" marL="914400" rtl="0" algn="l">
              <a:lnSpc>
                <a:spcPct val="150000"/>
              </a:lnSpc>
              <a:spcBef>
                <a:spcPts val="0"/>
              </a:spcBef>
              <a:spcAft>
                <a:spcPts val="0"/>
              </a:spcAft>
              <a:buSzPts val="1400"/>
              <a:buChar char="○"/>
            </a:pPr>
            <a:r>
              <a:rPr lang="zh-TW"/>
              <a:t>Image Enhancement: Creative AI can improve the quality of video frames, removing noise, enhancing contrast, and more.</a:t>
            </a:r>
            <a:endParaRPr/>
          </a:p>
          <a:p>
            <a:pPr indent="-317500" lvl="1" marL="914400" rtl="0" algn="l">
              <a:lnSpc>
                <a:spcPct val="150000"/>
              </a:lnSpc>
              <a:spcBef>
                <a:spcPts val="0"/>
              </a:spcBef>
              <a:spcAft>
                <a:spcPts val="0"/>
              </a:spcAft>
              <a:buSzPts val="1400"/>
              <a:buChar char="○"/>
            </a:pPr>
            <a:r>
              <a:rPr lang="zh-TW"/>
              <a:t>Color Correction: AI can automatically correct colors in videos, making them more realistic.</a:t>
            </a:r>
            <a:endParaRPr/>
          </a:p>
          <a:p>
            <a:pPr indent="-342900" lvl="0" marL="457200" rtl="0" algn="l">
              <a:lnSpc>
                <a:spcPct val="150000"/>
              </a:lnSpc>
              <a:spcBef>
                <a:spcPts val="0"/>
              </a:spcBef>
              <a:spcAft>
                <a:spcPts val="0"/>
              </a:spcAft>
              <a:buSzPts val="1800"/>
              <a:buChar char="●"/>
            </a:pPr>
            <a:r>
              <a:rPr lang="zh-TW"/>
              <a:t>Music Composition:</a:t>
            </a:r>
            <a:endParaRPr/>
          </a:p>
          <a:p>
            <a:pPr indent="-317500" lvl="1" marL="914400" rtl="0" algn="l">
              <a:lnSpc>
                <a:spcPct val="150000"/>
              </a:lnSpc>
              <a:spcBef>
                <a:spcPts val="0"/>
              </a:spcBef>
              <a:spcAft>
                <a:spcPts val="0"/>
              </a:spcAft>
              <a:buSzPts val="1400"/>
              <a:buChar char="○"/>
            </a:pPr>
            <a:r>
              <a:rPr lang="zh-TW"/>
              <a:t>Music Generation: Creative AI can analyze music patterns and generate new musical compositions, useful for background music, advertising, and more.</a:t>
            </a:r>
            <a:endParaRPr/>
          </a:p>
          <a:p>
            <a:pPr indent="-317500" lvl="1" marL="914400" rtl="0" algn="l">
              <a:lnSpc>
                <a:spcPct val="150000"/>
              </a:lnSpc>
              <a:spcBef>
                <a:spcPts val="0"/>
              </a:spcBef>
              <a:spcAft>
                <a:spcPts val="0"/>
              </a:spcAft>
              <a:buSzPts val="1400"/>
              <a:buChar char="○"/>
            </a:pPr>
            <a:r>
              <a:rPr lang="zh-TW"/>
              <a:t>Music Arrangement and Mixing: AI can assist musicians in arranging and mixing music, improving the efficiency of music production.</a:t>
            </a:r>
            <a:endParaRPr/>
          </a:p>
        </p:txBody>
      </p:sp>
      <p:sp>
        <p:nvSpPr>
          <p:cNvPr id="142" name="Google Shape;142;p2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Application (video)</a:t>
            </a:r>
            <a:endParaRPr/>
          </a:p>
          <a:p>
            <a:pPr indent="0" lvl="0" marL="0" rtl="0" algn="l">
              <a:spcBef>
                <a:spcPts val="0"/>
              </a:spcBef>
              <a:spcAft>
                <a:spcPts val="0"/>
              </a:spcAft>
              <a:buNone/>
            </a:pPr>
            <a:r>
              <a:t/>
            </a:r>
            <a:endParaRPr/>
          </a:p>
        </p:txBody>
      </p:sp>
      <p:pic>
        <p:nvPicPr>
          <p:cNvPr id="143" name="Google Shape;143;p23"/>
          <p:cNvPicPr preferRelativeResize="0"/>
          <p:nvPr/>
        </p:nvPicPr>
        <p:blipFill rotWithShape="1">
          <a:blip r:embed="rId3">
            <a:alphaModFix/>
          </a:blip>
          <a:srcRect b="424690" l="25910" r="-25909" t="-424690"/>
          <a:stretch/>
        </p:blipFill>
        <p:spPr>
          <a:xfrm>
            <a:off x="4094325" y="1085850"/>
            <a:ext cx="1415341" cy="400200"/>
          </a:xfrm>
          <a:prstGeom prst="rect">
            <a:avLst/>
          </a:prstGeom>
          <a:noFill/>
          <a:ln>
            <a:noFill/>
          </a:ln>
        </p:spPr>
      </p:pic>
      <p:pic>
        <p:nvPicPr>
          <p:cNvPr id="144" name="Google Shape;144;p23"/>
          <p:cNvPicPr preferRelativeResize="0"/>
          <p:nvPr/>
        </p:nvPicPr>
        <p:blipFill>
          <a:blip r:embed="rId3">
            <a:alphaModFix/>
          </a:blip>
          <a:stretch>
            <a:fillRect/>
          </a:stretch>
        </p:blipFill>
        <p:spPr>
          <a:xfrm>
            <a:off x="4022800" y="1134586"/>
            <a:ext cx="1415350" cy="400212"/>
          </a:xfrm>
          <a:prstGeom prst="rect">
            <a:avLst/>
          </a:prstGeom>
          <a:noFill/>
          <a:ln>
            <a:noFill/>
          </a:ln>
        </p:spPr>
      </p:pic>
      <p:pic>
        <p:nvPicPr>
          <p:cNvPr id="145" name="Google Shape;145;p23"/>
          <p:cNvPicPr preferRelativeResize="0"/>
          <p:nvPr/>
        </p:nvPicPr>
        <p:blipFill>
          <a:blip r:embed="rId4">
            <a:alphaModFix/>
          </a:blip>
          <a:stretch>
            <a:fillRect/>
          </a:stretch>
        </p:blipFill>
        <p:spPr>
          <a:xfrm>
            <a:off x="3035000" y="2610975"/>
            <a:ext cx="1992224" cy="3485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2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Application</a:t>
            </a:r>
            <a:endParaRPr sz="1800">
              <a:solidFill>
                <a:schemeClr val="dk2"/>
              </a:solidFill>
            </a:endParaRPr>
          </a:p>
          <a:p>
            <a:pPr indent="0" lvl="0" marL="0" rtl="0" algn="l">
              <a:spcBef>
                <a:spcPts val="0"/>
              </a:spcBef>
              <a:spcAft>
                <a:spcPts val="0"/>
              </a:spcAft>
              <a:buNone/>
            </a:pPr>
            <a:r>
              <a:t/>
            </a:r>
            <a:endParaRPr sz="1800">
              <a:solidFill>
                <a:schemeClr val="dk2"/>
              </a:solidFill>
            </a:endParaRPr>
          </a:p>
        </p:txBody>
      </p:sp>
      <p:pic>
        <p:nvPicPr>
          <p:cNvPr id="151" name="Google Shape;151;p24"/>
          <p:cNvPicPr preferRelativeResize="0"/>
          <p:nvPr/>
        </p:nvPicPr>
        <p:blipFill>
          <a:blip r:embed="rId3">
            <a:alphaModFix/>
          </a:blip>
          <a:stretch>
            <a:fillRect/>
          </a:stretch>
        </p:blipFill>
        <p:spPr>
          <a:xfrm>
            <a:off x="4839700" y="1438850"/>
            <a:ext cx="2765450" cy="2765476"/>
          </a:xfrm>
          <a:prstGeom prst="rect">
            <a:avLst/>
          </a:prstGeom>
          <a:noFill/>
          <a:ln>
            <a:noFill/>
          </a:ln>
        </p:spPr>
      </p:pic>
      <p:pic>
        <p:nvPicPr>
          <p:cNvPr id="152" name="Google Shape;152;p24"/>
          <p:cNvPicPr preferRelativeResize="0"/>
          <p:nvPr/>
        </p:nvPicPr>
        <p:blipFill>
          <a:blip r:embed="rId4">
            <a:alphaModFix/>
          </a:blip>
          <a:stretch>
            <a:fillRect/>
          </a:stretch>
        </p:blipFill>
        <p:spPr>
          <a:xfrm>
            <a:off x="1125700" y="1438875"/>
            <a:ext cx="2765450" cy="2765450"/>
          </a:xfrm>
          <a:prstGeom prst="rect">
            <a:avLst/>
          </a:prstGeom>
          <a:noFill/>
          <a:ln>
            <a:noFill/>
          </a:ln>
        </p:spPr>
      </p:pic>
      <p:sp>
        <p:nvSpPr>
          <p:cNvPr id="153" name="Google Shape;153;p24"/>
          <p:cNvSpPr txBox="1"/>
          <p:nvPr/>
        </p:nvSpPr>
        <p:spPr>
          <a:xfrm>
            <a:off x="1771150" y="4273550"/>
            <a:ext cx="1332900" cy="326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zh-TW" sz="1500">
                <a:solidFill>
                  <a:schemeClr val="dk2"/>
                </a:solidFill>
              </a:rPr>
              <a:t>Before</a:t>
            </a:r>
            <a:endParaRPr sz="1500">
              <a:solidFill>
                <a:schemeClr val="dk2"/>
              </a:solidFill>
            </a:endParaRPr>
          </a:p>
        </p:txBody>
      </p:sp>
      <p:sp>
        <p:nvSpPr>
          <p:cNvPr id="154" name="Google Shape;154;p24"/>
          <p:cNvSpPr txBox="1"/>
          <p:nvPr/>
        </p:nvSpPr>
        <p:spPr>
          <a:xfrm>
            <a:off x="5555975" y="4244600"/>
            <a:ext cx="1332900" cy="384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zh-TW" sz="1500">
                <a:solidFill>
                  <a:schemeClr val="dk2"/>
                </a:solidFill>
              </a:rPr>
              <a:t>After</a:t>
            </a:r>
            <a:endParaRPr sz="1500">
              <a:solidFill>
                <a:schemeClr val="dk2"/>
              </a:solidFill>
            </a:endParaRPr>
          </a:p>
        </p:txBody>
      </p:sp>
      <p:sp>
        <p:nvSpPr>
          <p:cNvPr id="155" name="Google Shape;155;p24"/>
          <p:cNvSpPr txBox="1"/>
          <p:nvPr/>
        </p:nvSpPr>
        <p:spPr>
          <a:xfrm>
            <a:off x="2068100" y="531275"/>
            <a:ext cx="1413300" cy="400200"/>
          </a:xfrm>
          <a:prstGeom prst="rect">
            <a:avLst/>
          </a:prstGeom>
          <a:noFill/>
          <a:ln cap="flat" cmpd="sng" w="9525">
            <a:solidFill>
              <a:schemeClr val="dk2"/>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zh-TW">
                <a:solidFill>
                  <a:schemeClr val="dk2"/>
                </a:solidFill>
              </a:rPr>
              <a:t>修復模糊照片</a:t>
            </a:r>
            <a:endParaRPr>
              <a:solidFill>
                <a:schemeClr val="dk2"/>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2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Application</a:t>
            </a:r>
            <a:endParaRPr sz="1800">
              <a:solidFill>
                <a:schemeClr val="dk2"/>
              </a:solidFill>
            </a:endParaRPr>
          </a:p>
          <a:p>
            <a:pPr indent="0" lvl="0" marL="0" rtl="0" algn="l">
              <a:spcBef>
                <a:spcPts val="0"/>
              </a:spcBef>
              <a:spcAft>
                <a:spcPts val="0"/>
              </a:spcAft>
              <a:buNone/>
            </a:pPr>
            <a:r>
              <a:t/>
            </a:r>
            <a:endParaRPr sz="1800">
              <a:solidFill>
                <a:schemeClr val="dk2"/>
              </a:solidFill>
            </a:endParaRPr>
          </a:p>
        </p:txBody>
      </p:sp>
      <p:pic>
        <p:nvPicPr>
          <p:cNvPr id="161" name="Google Shape;161;p25"/>
          <p:cNvPicPr preferRelativeResize="0"/>
          <p:nvPr/>
        </p:nvPicPr>
        <p:blipFill>
          <a:blip r:embed="rId3">
            <a:alphaModFix/>
          </a:blip>
          <a:stretch>
            <a:fillRect/>
          </a:stretch>
        </p:blipFill>
        <p:spPr>
          <a:xfrm>
            <a:off x="4777325" y="1349325"/>
            <a:ext cx="2779002" cy="2784425"/>
          </a:xfrm>
          <a:prstGeom prst="rect">
            <a:avLst/>
          </a:prstGeom>
          <a:noFill/>
          <a:ln>
            <a:noFill/>
          </a:ln>
        </p:spPr>
      </p:pic>
      <p:pic>
        <p:nvPicPr>
          <p:cNvPr id="162" name="Google Shape;162;p25"/>
          <p:cNvPicPr preferRelativeResize="0"/>
          <p:nvPr/>
        </p:nvPicPr>
        <p:blipFill>
          <a:blip r:embed="rId4">
            <a:alphaModFix/>
          </a:blip>
          <a:stretch>
            <a:fillRect/>
          </a:stretch>
        </p:blipFill>
        <p:spPr>
          <a:xfrm>
            <a:off x="1136350" y="1386500"/>
            <a:ext cx="2704326" cy="2710075"/>
          </a:xfrm>
          <a:prstGeom prst="rect">
            <a:avLst/>
          </a:prstGeom>
          <a:noFill/>
          <a:ln>
            <a:noFill/>
          </a:ln>
        </p:spPr>
      </p:pic>
      <p:sp>
        <p:nvSpPr>
          <p:cNvPr id="163" name="Google Shape;163;p25"/>
          <p:cNvSpPr txBox="1"/>
          <p:nvPr/>
        </p:nvSpPr>
        <p:spPr>
          <a:xfrm>
            <a:off x="1762200" y="4133750"/>
            <a:ext cx="1332900" cy="326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zh-TW" sz="1500">
                <a:solidFill>
                  <a:schemeClr val="dk2"/>
                </a:solidFill>
              </a:rPr>
              <a:t>Before</a:t>
            </a:r>
            <a:endParaRPr sz="1500">
              <a:solidFill>
                <a:schemeClr val="dk2"/>
              </a:solidFill>
            </a:endParaRPr>
          </a:p>
        </p:txBody>
      </p:sp>
      <p:sp>
        <p:nvSpPr>
          <p:cNvPr id="164" name="Google Shape;164;p25"/>
          <p:cNvSpPr txBox="1"/>
          <p:nvPr/>
        </p:nvSpPr>
        <p:spPr>
          <a:xfrm>
            <a:off x="5573875" y="4133750"/>
            <a:ext cx="1332900" cy="384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zh-TW" sz="1500">
                <a:solidFill>
                  <a:schemeClr val="dk2"/>
                </a:solidFill>
              </a:rPr>
              <a:t>After</a:t>
            </a:r>
            <a:endParaRPr sz="1500">
              <a:solidFill>
                <a:schemeClr val="dk2"/>
              </a:solidFill>
            </a:endParaRPr>
          </a:p>
        </p:txBody>
      </p:sp>
      <p:sp>
        <p:nvSpPr>
          <p:cNvPr id="165" name="Google Shape;165;p25"/>
          <p:cNvSpPr txBox="1"/>
          <p:nvPr/>
        </p:nvSpPr>
        <p:spPr>
          <a:xfrm>
            <a:off x="2050225" y="531275"/>
            <a:ext cx="1413300" cy="400200"/>
          </a:xfrm>
          <a:prstGeom prst="rect">
            <a:avLst/>
          </a:prstGeom>
          <a:noFill/>
          <a:ln cap="flat" cmpd="sng" w="9525">
            <a:solidFill>
              <a:schemeClr val="dk2"/>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zh-TW">
                <a:solidFill>
                  <a:schemeClr val="dk2"/>
                </a:solidFill>
              </a:rPr>
              <a:t>去噪點</a:t>
            </a:r>
            <a:endParaRPr>
              <a:solidFill>
                <a:schemeClr val="dk2"/>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2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Generative Adversarial Network (GAN)</a:t>
            </a:r>
            <a:endParaRPr/>
          </a:p>
        </p:txBody>
      </p:sp>
      <p:pic>
        <p:nvPicPr>
          <p:cNvPr id="171" name="Google Shape;171;p26"/>
          <p:cNvPicPr preferRelativeResize="0"/>
          <p:nvPr/>
        </p:nvPicPr>
        <p:blipFill>
          <a:blip r:embed="rId3">
            <a:alphaModFix/>
          </a:blip>
          <a:stretch>
            <a:fillRect/>
          </a:stretch>
        </p:blipFill>
        <p:spPr>
          <a:xfrm>
            <a:off x="739138" y="1269151"/>
            <a:ext cx="7665724" cy="2925925"/>
          </a:xfrm>
          <a:prstGeom prst="rect">
            <a:avLst/>
          </a:prstGeom>
          <a:noFill/>
          <a:ln>
            <a:noFill/>
          </a:ln>
        </p:spPr>
      </p:pic>
      <p:sp>
        <p:nvSpPr>
          <p:cNvPr id="172" name="Google Shape;172;p26"/>
          <p:cNvSpPr/>
          <p:nvPr/>
        </p:nvSpPr>
        <p:spPr>
          <a:xfrm>
            <a:off x="1932175" y="2800150"/>
            <a:ext cx="2254200" cy="1073100"/>
          </a:xfrm>
          <a:prstGeom prst="rect">
            <a:avLst/>
          </a:prstGeom>
          <a:noFill/>
          <a:ln cap="flat" cmpd="sng" w="28575">
            <a:solidFill>
              <a:srgbClr val="FF98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73" name="Google Shape;173;p26"/>
          <p:cNvSpPr/>
          <p:nvPr/>
        </p:nvSpPr>
        <p:spPr>
          <a:xfrm>
            <a:off x="4365275" y="1672750"/>
            <a:ext cx="2192100" cy="1127400"/>
          </a:xfrm>
          <a:prstGeom prst="rect">
            <a:avLst/>
          </a:prstGeom>
          <a:noFill/>
          <a:ln cap="flat" cmpd="sng" w="28575">
            <a:solidFill>
              <a:srgbClr val="FFE59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74" name="Google Shape;174;p26"/>
          <p:cNvSpPr txBox="1"/>
          <p:nvPr/>
        </p:nvSpPr>
        <p:spPr>
          <a:xfrm>
            <a:off x="2348125" y="3918000"/>
            <a:ext cx="1422300" cy="223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zh-TW" sz="1100">
                <a:solidFill>
                  <a:schemeClr val="dk2"/>
                </a:solidFill>
              </a:rPr>
              <a:t>畫家</a:t>
            </a:r>
            <a:endParaRPr sz="1100">
              <a:solidFill>
                <a:schemeClr val="dk2"/>
              </a:solidFill>
            </a:endParaRPr>
          </a:p>
        </p:txBody>
      </p:sp>
      <p:sp>
        <p:nvSpPr>
          <p:cNvPr id="175" name="Google Shape;175;p26"/>
          <p:cNvSpPr txBox="1"/>
          <p:nvPr/>
        </p:nvSpPr>
        <p:spPr>
          <a:xfrm>
            <a:off x="4799425" y="1324225"/>
            <a:ext cx="1422300" cy="223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zh-TW" sz="1100">
                <a:solidFill>
                  <a:schemeClr val="dk2"/>
                </a:solidFill>
              </a:rPr>
              <a:t>鑑賞家</a:t>
            </a:r>
            <a:endParaRPr sz="1100">
              <a:solidFill>
                <a:schemeClr val="dk2"/>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2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Application</a:t>
            </a:r>
            <a:endParaRPr sz="1800">
              <a:solidFill>
                <a:schemeClr val="dk2"/>
              </a:solidFill>
            </a:endParaRPr>
          </a:p>
          <a:p>
            <a:pPr indent="0" lvl="0" marL="0" rtl="0" algn="l">
              <a:spcBef>
                <a:spcPts val="0"/>
              </a:spcBef>
              <a:spcAft>
                <a:spcPts val="0"/>
              </a:spcAft>
              <a:buNone/>
            </a:pPr>
            <a:r>
              <a:t/>
            </a:r>
            <a:endParaRPr sz="1800">
              <a:solidFill>
                <a:schemeClr val="dk2"/>
              </a:solidFill>
            </a:endParaRPr>
          </a:p>
        </p:txBody>
      </p:sp>
      <p:sp>
        <p:nvSpPr>
          <p:cNvPr id="181" name="Google Shape;181;p27"/>
          <p:cNvSpPr txBox="1"/>
          <p:nvPr/>
        </p:nvSpPr>
        <p:spPr>
          <a:xfrm>
            <a:off x="6764375" y="1906400"/>
            <a:ext cx="1332900" cy="326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zh-TW" sz="1100">
                <a:solidFill>
                  <a:srgbClr val="1F2937"/>
                </a:solidFill>
                <a:highlight>
                  <a:srgbClr val="FFFFFF"/>
                </a:highlight>
              </a:rPr>
              <a:t>文字轉換</a:t>
            </a:r>
            <a:endParaRPr sz="1500">
              <a:solidFill>
                <a:schemeClr val="dk2"/>
              </a:solidFill>
            </a:endParaRPr>
          </a:p>
        </p:txBody>
      </p:sp>
      <p:sp>
        <p:nvSpPr>
          <p:cNvPr id="182" name="Google Shape;182;p27"/>
          <p:cNvSpPr txBox="1"/>
          <p:nvPr/>
        </p:nvSpPr>
        <p:spPr>
          <a:xfrm>
            <a:off x="6764375" y="3691375"/>
            <a:ext cx="1332900" cy="384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zh-TW" sz="1100" u="sng">
                <a:solidFill>
                  <a:schemeClr val="hlink"/>
                </a:solidFill>
                <a:highlight>
                  <a:srgbClr val="FFFFFF"/>
                </a:highlight>
                <a:hlinkClick r:id="rId3"/>
              </a:rPr>
              <a:t>生成</a:t>
            </a:r>
            <a:r>
              <a:rPr lang="zh-TW" sz="1100" u="sng">
                <a:solidFill>
                  <a:schemeClr val="hlink"/>
                </a:solidFill>
                <a:highlight>
                  <a:srgbClr val="FFFFFF"/>
                </a:highlight>
                <a:hlinkClick r:id="rId4"/>
              </a:rPr>
              <a:t>音樂</a:t>
            </a:r>
            <a:endParaRPr sz="1500">
              <a:solidFill>
                <a:schemeClr val="dk2"/>
              </a:solidFill>
            </a:endParaRPr>
          </a:p>
          <a:p>
            <a:pPr indent="0" lvl="0" marL="0" rtl="0" algn="ctr">
              <a:spcBef>
                <a:spcPts val="0"/>
              </a:spcBef>
              <a:spcAft>
                <a:spcPts val="0"/>
              </a:spcAft>
              <a:buNone/>
            </a:pPr>
            <a:r>
              <a:t/>
            </a:r>
            <a:endParaRPr sz="1500">
              <a:solidFill>
                <a:schemeClr val="dk2"/>
              </a:solidFill>
            </a:endParaRPr>
          </a:p>
        </p:txBody>
      </p:sp>
      <p:sp>
        <p:nvSpPr>
          <p:cNvPr id="183" name="Google Shape;183;p27"/>
          <p:cNvSpPr txBox="1"/>
          <p:nvPr/>
        </p:nvSpPr>
        <p:spPr>
          <a:xfrm>
            <a:off x="2120000" y="531275"/>
            <a:ext cx="1413300" cy="400200"/>
          </a:xfrm>
          <a:prstGeom prst="rect">
            <a:avLst/>
          </a:prstGeom>
          <a:noFill/>
          <a:ln cap="flat" cmpd="sng" w="9525">
            <a:solidFill>
              <a:schemeClr val="dk2"/>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zh-TW">
                <a:solidFill>
                  <a:schemeClr val="dk2"/>
                </a:solidFill>
              </a:rPr>
              <a:t>音樂創作</a:t>
            </a:r>
            <a:endParaRPr>
              <a:solidFill>
                <a:schemeClr val="dk2"/>
              </a:solidFill>
            </a:endParaRPr>
          </a:p>
        </p:txBody>
      </p:sp>
      <p:pic>
        <p:nvPicPr>
          <p:cNvPr id="184" name="Google Shape;184;p27"/>
          <p:cNvPicPr preferRelativeResize="0"/>
          <p:nvPr/>
        </p:nvPicPr>
        <p:blipFill>
          <a:blip r:embed="rId5">
            <a:alphaModFix/>
          </a:blip>
          <a:stretch>
            <a:fillRect/>
          </a:stretch>
        </p:blipFill>
        <p:spPr>
          <a:xfrm>
            <a:off x="1529950" y="1261296"/>
            <a:ext cx="4975075" cy="1407275"/>
          </a:xfrm>
          <a:prstGeom prst="rect">
            <a:avLst/>
          </a:prstGeom>
          <a:noFill/>
          <a:ln>
            <a:noFill/>
          </a:ln>
        </p:spPr>
      </p:pic>
      <p:pic>
        <p:nvPicPr>
          <p:cNvPr id="185" name="Google Shape;185;p27" title="tmp2qrn8xp1.mp4">
            <a:hlinkClick r:id="rId6"/>
          </p:cNvPr>
          <p:cNvPicPr preferRelativeResize="0"/>
          <p:nvPr/>
        </p:nvPicPr>
        <p:blipFill>
          <a:blip r:embed="rId7">
            <a:alphaModFix/>
          </a:blip>
          <a:stretch>
            <a:fillRect/>
          </a:stretch>
        </p:blipFill>
        <p:spPr>
          <a:xfrm>
            <a:off x="2435275" y="2785196"/>
            <a:ext cx="3164420" cy="2107504"/>
          </a:xfrm>
          <a:prstGeom prst="rect">
            <a:avLst/>
          </a:prstGeom>
          <a:noFill/>
          <a:ln>
            <a:noFill/>
          </a:ln>
        </p:spPr>
      </p:pic>
      <p:pic>
        <p:nvPicPr>
          <p:cNvPr id="186" name="Google Shape;186;p27"/>
          <p:cNvPicPr preferRelativeResize="0"/>
          <p:nvPr/>
        </p:nvPicPr>
        <p:blipFill>
          <a:blip r:embed="rId8">
            <a:alphaModFix/>
          </a:blip>
          <a:stretch>
            <a:fillRect/>
          </a:stretch>
        </p:blipFill>
        <p:spPr>
          <a:xfrm>
            <a:off x="4104500" y="557125"/>
            <a:ext cx="1992224" cy="348500"/>
          </a:xfrm>
          <a:prstGeom prst="rect">
            <a:avLst/>
          </a:prstGeom>
          <a:noFill/>
          <a:ln>
            <a:noFill/>
          </a:ln>
        </p:spPr>
      </p:pic>
      <p:sp>
        <p:nvSpPr>
          <p:cNvPr id="187" name="Google Shape;187;p27"/>
          <p:cNvSpPr txBox="1"/>
          <p:nvPr/>
        </p:nvSpPr>
        <p:spPr>
          <a:xfrm>
            <a:off x="5963813" y="546725"/>
            <a:ext cx="17085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zh-TW" sz="1200">
                <a:solidFill>
                  <a:schemeClr val="dk1"/>
                </a:solidFill>
              </a:rPr>
              <a:t>（</a:t>
            </a:r>
            <a:r>
              <a:rPr lang="zh-TW" sz="1200">
                <a:solidFill>
                  <a:schemeClr val="dk1"/>
                </a:solidFill>
              </a:rPr>
              <a:t>MusicGen</a:t>
            </a:r>
            <a:r>
              <a:rPr lang="zh-TW" sz="1200">
                <a:solidFill>
                  <a:schemeClr val="dk1"/>
                </a:solidFill>
              </a:rPr>
              <a:t>技術）</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5"/>
                                        </p:tgtEl>
                                        <p:attrNameLst>
                                          <p:attrName>style.visibility</p:attrName>
                                        </p:attrNameLst>
                                      </p:cBhvr>
                                      <p:to>
                                        <p:strVal val="visible"/>
                                      </p:to>
                                    </p:set>
                                    <p:animEffect filter="fade" transition="in">
                                      <p:cBhvr>
                                        <p:cTn dur="1000"/>
                                        <p:tgtEl>
                                          <p:spTgt spid="18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2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Transformer</a:t>
            </a:r>
            <a:endParaRPr/>
          </a:p>
        </p:txBody>
      </p:sp>
      <p:pic>
        <p:nvPicPr>
          <p:cNvPr id="193" name="Google Shape;193;p28"/>
          <p:cNvPicPr preferRelativeResize="0"/>
          <p:nvPr/>
        </p:nvPicPr>
        <p:blipFill>
          <a:blip r:embed="rId3">
            <a:alphaModFix/>
          </a:blip>
          <a:stretch>
            <a:fillRect/>
          </a:stretch>
        </p:blipFill>
        <p:spPr>
          <a:xfrm>
            <a:off x="626500" y="1017725"/>
            <a:ext cx="3324417" cy="3820975"/>
          </a:xfrm>
          <a:prstGeom prst="rect">
            <a:avLst/>
          </a:prstGeom>
          <a:noFill/>
          <a:ln>
            <a:noFill/>
          </a:ln>
        </p:spPr>
      </p:pic>
      <p:sp>
        <p:nvSpPr>
          <p:cNvPr id="194" name="Google Shape;194;p28"/>
          <p:cNvSpPr txBox="1"/>
          <p:nvPr/>
        </p:nvSpPr>
        <p:spPr>
          <a:xfrm>
            <a:off x="3506525" y="822950"/>
            <a:ext cx="5331300" cy="3810600"/>
          </a:xfrm>
          <a:prstGeom prst="rect">
            <a:avLst/>
          </a:prstGeom>
          <a:noFill/>
          <a:ln>
            <a:noFill/>
          </a:ln>
        </p:spPr>
        <p:txBody>
          <a:bodyPr anchorCtr="0" anchor="t" bIns="91425" lIns="91425" spcFirstLastPara="1" rIns="91425" wrap="square" tIns="91425">
            <a:noAutofit/>
          </a:bodyPr>
          <a:lstStyle/>
          <a:p>
            <a:pPr indent="-304800" lvl="0" marL="457200" rtl="0" algn="l">
              <a:spcBef>
                <a:spcPts val="0"/>
              </a:spcBef>
              <a:spcAft>
                <a:spcPts val="0"/>
              </a:spcAft>
              <a:buClr>
                <a:schemeClr val="dk2"/>
              </a:buClr>
              <a:buSzPts val="1200"/>
              <a:buChar char="●"/>
            </a:pPr>
            <a:r>
              <a:rPr b="1" lang="zh-TW" sz="1200">
                <a:solidFill>
                  <a:schemeClr val="dk2"/>
                </a:solidFill>
              </a:rPr>
              <a:t>Encoder</a:t>
            </a:r>
            <a:r>
              <a:rPr lang="zh-TW" sz="1200">
                <a:solidFill>
                  <a:schemeClr val="dk2"/>
                </a:solidFill>
              </a:rPr>
              <a:t> </a:t>
            </a:r>
            <a:endParaRPr sz="1200">
              <a:solidFill>
                <a:schemeClr val="dk2"/>
              </a:solidFill>
            </a:endParaRPr>
          </a:p>
          <a:p>
            <a:pPr indent="-304800" lvl="1" marL="914400" rtl="0" algn="l">
              <a:spcBef>
                <a:spcPts val="0"/>
              </a:spcBef>
              <a:spcAft>
                <a:spcPts val="0"/>
              </a:spcAft>
              <a:buClr>
                <a:schemeClr val="dk2"/>
              </a:buClr>
              <a:buSzPts val="1200"/>
              <a:buChar char="○"/>
            </a:pPr>
            <a:r>
              <a:rPr lang="zh-TW" sz="1200">
                <a:solidFill>
                  <a:schemeClr val="dk2"/>
                </a:solidFill>
              </a:rPr>
              <a:t>Responsible for understanding input text and constructing corresponding semantic representations (semantic features) for each input.</a:t>
            </a:r>
            <a:endParaRPr sz="1200">
              <a:solidFill>
                <a:schemeClr val="dk2"/>
              </a:solidFill>
            </a:endParaRPr>
          </a:p>
          <a:p>
            <a:pPr indent="0" lvl="0" marL="0" rtl="0" algn="l">
              <a:spcBef>
                <a:spcPts val="0"/>
              </a:spcBef>
              <a:spcAft>
                <a:spcPts val="0"/>
              </a:spcAft>
              <a:buNone/>
            </a:pPr>
            <a:r>
              <a:t/>
            </a:r>
            <a:endParaRPr sz="1200">
              <a:solidFill>
                <a:schemeClr val="dk2"/>
              </a:solidFill>
            </a:endParaRPr>
          </a:p>
          <a:p>
            <a:pPr indent="-304800" lvl="0" marL="457200" rtl="0" algn="l">
              <a:spcBef>
                <a:spcPts val="0"/>
              </a:spcBef>
              <a:spcAft>
                <a:spcPts val="0"/>
              </a:spcAft>
              <a:buClr>
                <a:schemeClr val="dk2"/>
              </a:buClr>
              <a:buSzPts val="1200"/>
              <a:buChar char="●"/>
            </a:pPr>
            <a:r>
              <a:rPr b="1" lang="zh-TW" sz="1200">
                <a:solidFill>
                  <a:schemeClr val="dk2"/>
                </a:solidFill>
              </a:rPr>
              <a:t>Decoder</a:t>
            </a:r>
            <a:endParaRPr b="1" sz="1200">
              <a:solidFill>
                <a:schemeClr val="dk2"/>
              </a:solidFill>
            </a:endParaRPr>
          </a:p>
          <a:p>
            <a:pPr indent="-304800" lvl="1" marL="914400" rtl="0" algn="l">
              <a:spcBef>
                <a:spcPts val="0"/>
              </a:spcBef>
              <a:spcAft>
                <a:spcPts val="0"/>
              </a:spcAft>
              <a:buClr>
                <a:schemeClr val="dk2"/>
              </a:buClr>
              <a:buSzPts val="1200"/>
              <a:buChar char="○"/>
            </a:pPr>
            <a:r>
              <a:rPr lang="zh-TW" sz="1200">
                <a:solidFill>
                  <a:schemeClr val="dk2"/>
                </a:solidFill>
              </a:rPr>
              <a:t>Responsible for generating output by using the semantic representations outputted by the Encoder, combined with other inputs, to generate the target sequence.</a:t>
            </a:r>
            <a:endParaRPr sz="1200">
              <a:solidFill>
                <a:schemeClr val="dk2"/>
              </a:solidFill>
            </a:endParaRPr>
          </a:p>
          <a:p>
            <a:pPr indent="0" lvl="0" marL="457200" rtl="0" algn="l">
              <a:spcBef>
                <a:spcPts val="0"/>
              </a:spcBef>
              <a:spcAft>
                <a:spcPts val="0"/>
              </a:spcAft>
              <a:buNone/>
            </a:pPr>
            <a:r>
              <a:t/>
            </a:r>
            <a:endParaRPr sz="1200">
              <a:solidFill>
                <a:srgbClr val="374151"/>
              </a:solidFill>
            </a:endParaRPr>
          </a:p>
          <a:p>
            <a:pPr indent="-304800" lvl="0" marL="457200" rtl="0" algn="l">
              <a:spcBef>
                <a:spcPts val="0"/>
              </a:spcBef>
              <a:spcAft>
                <a:spcPts val="0"/>
              </a:spcAft>
              <a:buClr>
                <a:schemeClr val="dk2"/>
              </a:buClr>
              <a:buSzPts val="1200"/>
              <a:buChar char="●"/>
            </a:pPr>
            <a:r>
              <a:rPr b="1" lang="zh-TW" sz="1200">
                <a:solidFill>
                  <a:srgbClr val="374151"/>
                </a:solidFill>
              </a:rPr>
              <a:t>Self-attention mechanism</a:t>
            </a:r>
            <a:r>
              <a:rPr lang="zh-TW" sz="1200">
                <a:solidFill>
                  <a:srgbClr val="374151"/>
                </a:solidFill>
              </a:rPr>
              <a:t> </a:t>
            </a:r>
            <a:endParaRPr sz="1200">
              <a:solidFill>
                <a:srgbClr val="374151"/>
              </a:solidFill>
            </a:endParaRPr>
          </a:p>
          <a:p>
            <a:pPr indent="-304800" lvl="1" marL="914400" rtl="0" algn="l">
              <a:spcBef>
                <a:spcPts val="0"/>
              </a:spcBef>
              <a:spcAft>
                <a:spcPts val="0"/>
              </a:spcAft>
              <a:buClr>
                <a:schemeClr val="dk2"/>
              </a:buClr>
              <a:buSzPts val="1200"/>
              <a:buChar char="○"/>
            </a:pPr>
            <a:r>
              <a:rPr lang="zh-TW" sz="1200">
                <a:solidFill>
                  <a:srgbClr val="374151"/>
                </a:solidFill>
              </a:rPr>
              <a:t>allows a model to dynamically weigh the importance of different positions in a sequence, enhancing its ability to capture long-range dependencies in the data. </a:t>
            </a:r>
            <a:endParaRPr sz="1200">
              <a:solidFill>
                <a:srgbClr val="374151"/>
              </a:solidFill>
            </a:endParaRPr>
          </a:p>
          <a:p>
            <a:pPr indent="0" lvl="0" marL="457200" rtl="0" algn="l">
              <a:spcBef>
                <a:spcPts val="0"/>
              </a:spcBef>
              <a:spcAft>
                <a:spcPts val="0"/>
              </a:spcAft>
              <a:buNone/>
            </a:pPr>
            <a:r>
              <a:t/>
            </a:r>
            <a:endParaRPr b="1" sz="1200">
              <a:solidFill>
                <a:srgbClr val="374151"/>
              </a:solidFill>
            </a:endParaRPr>
          </a:p>
          <a:p>
            <a:pPr indent="-304800" lvl="0" marL="457200" rtl="0" algn="l">
              <a:spcBef>
                <a:spcPts val="0"/>
              </a:spcBef>
              <a:spcAft>
                <a:spcPts val="0"/>
              </a:spcAft>
              <a:buClr>
                <a:srgbClr val="374151"/>
              </a:buClr>
              <a:buSzPts val="1200"/>
              <a:buChar char="●"/>
            </a:pPr>
            <a:r>
              <a:rPr b="1" lang="zh-TW" sz="1200">
                <a:solidFill>
                  <a:srgbClr val="374151"/>
                </a:solidFill>
              </a:rPr>
              <a:t>MusicGen</a:t>
            </a:r>
            <a:endParaRPr b="1" sz="1200">
              <a:solidFill>
                <a:srgbClr val="374151"/>
              </a:solidFill>
            </a:endParaRPr>
          </a:p>
          <a:p>
            <a:pPr indent="-304800" lvl="1" marL="914400" rtl="0" algn="l">
              <a:spcBef>
                <a:spcPts val="0"/>
              </a:spcBef>
              <a:spcAft>
                <a:spcPts val="0"/>
              </a:spcAft>
              <a:buClr>
                <a:srgbClr val="374151"/>
              </a:buClr>
              <a:buSzPts val="1200"/>
              <a:buChar char="○"/>
            </a:pPr>
            <a:r>
              <a:rPr lang="zh-TW" sz="1200">
                <a:solidFill>
                  <a:srgbClr val="374151"/>
                </a:solidFill>
              </a:rPr>
              <a:t>是一個一次到位（One Stage）自我迴歸（Autoregression）Transformer 模型</a:t>
            </a:r>
            <a:endParaRPr sz="1200">
              <a:solidFill>
                <a:srgbClr val="374151"/>
              </a:solidFill>
            </a:endParaRPr>
          </a:p>
          <a:p>
            <a:pPr indent="-304800" lvl="1" marL="914400" rtl="0" algn="l">
              <a:spcBef>
                <a:spcPts val="0"/>
              </a:spcBef>
              <a:spcAft>
                <a:spcPts val="0"/>
              </a:spcAft>
              <a:buClr>
                <a:srgbClr val="374151"/>
              </a:buClr>
              <a:buSzPts val="1200"/>
              <a:buChar char="○"/>
            </a:pPr>
            <a:r>
              <a:rPr lang="zh-TW" sz="1200">
                <a:solidFill>
                  <a:srgbClr val="374151"/>
                </a:solidFill>
              </a:rPr>
              <a:t>在一個32kHz的 EnCodec 分詞器上進行訓練，並使用了4個以50 Hz採樣的碼書（Codebook）。</a:t>
            </a:r>
            <a:endParaRPr sz="1200">
              <a:solidFill>
                <a:srgbClr val="37415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Content</a:t>
            </a:r>
            <a:endParaRPr/>
          </a:p>
        </p:txBody>
      </p:sp>
      <p:sp>
        <p:nvSpPr>
          <p:cNvPr id="61" name="Google Shape;61;p1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zh-TW"/>
              <a:t>Overview</a:t>
            </a:r>
            <a:endParaRPr/>
          </a:p>
          <a:p>
            <a:pPr indent="-342900" lvl="0" marL="457200" rtl="0" algn="l">
              <a:spcBef>
                <a:spcPts val="0"/>
              </a:spcBef>
              <a:spcAft>
                <a:spcPts val="0"/>
              </a:spcAft>
              <a:buSzPts val="1800"/>
              <a:buChar char="●"/>
            </a:pPr>
            <a:r>
              <a:rPr lang="zh-TW"/>
              <a:t>Application (text)</a:t>
            </a:r>
            <a:endParaRPr/>
          </a:p>
          <a:p>
            <a:pPr indent="-342900" lvl="0" marL="457200" rtl="0" algn="l">
              <a:spcBef>
                <a:spcPts val="0"/>
              </a:spcBef>
              <a:spcAft>
                <a:spcPts val="0"/>
              </a:spcAft>
              <a:buSzPts val="1800"/>
              <a:buChar char="●"/>
            </a:pPr>
            <a:r>
              <a:rPr lang="zh-TW"/>
              <a:t>Application (video)</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Overview</a:t>
            </a:r>
            <a:endParaRPr/>
          </a:p>
        </p:txBody>
      </p:sp>
      <p:sp>
        <p:nvSpPr>
          <p:cNvPr id="67" name="Google Shape;67;p1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zh-TW"/>
              <a:t>Creative AI refers to the use of artificial intelligence in the generation or enhancement of creative content. This can include various forms of art, music, literature, design, and more. Creative AI systems leverage machine learning algorithms to analyze patterns, generate new ideas, and produce novel outputs.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Creative Industry</a:t>
            </a:r>
            <a:endParaRPr/>
          </a:p>
        </p:txBody>
      </p:sp>
      <p:sp>
        <p:nvSpPr>
          <p:cNvPr id="73" name="Google Shape;73;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Clr>
                <a:schemeClr val="dk1"/>
              </a:buClr>
              <a:buSzPts val="1100"/>
              <a:buFont typeface="Arial"/>
              <a:buNone/>
            </a:pPr>
            <a:r>
              <a:rPr lang="zh-TW"/>
              <a:t>The creative industries refers to a range of economic activities which are concerned with the generation or exploitation of knowledge and information. They may variously also be referred to as the cultural industries (especially in Europe) or the creative economy, and most recently they have been denominated as the </a:t>
            </a:r>
            <a:r>
              <a:rPr b="1" lang="zh-TW"/>
              <a:t>Orange Economy</a:t>
            </a:r>
            <a:r>
              <a:rPr lang="zh-TW"/>
              <a:t> in Latin America and the Caribbean.</a:t>
            </a:r>
            <a:endParaRPr/>
          </a:p>
          <a:p>
            <a:pPr indent="0" lvl="0" marL="0" rtl="0" algn="l">
              <a:spcBef>
                <a:spcPts val="1200"/>
              </a:spcBef>
              <a:spcAft>
                <a:spcPts val="1200"/>
              </a:spcAft>
              <a:buNone/>
            </a:pPr>
            <a:r>
              <a:rPr lang="zh-TW"/>
              <a:t>Howkins' creative economy comprises advertising, architecture, art, crafts, design, fashion, film, music, performing arts, publishing, R&amp;D, software, toys and games, TV and radio, and video games. Some scholars consider that the education industry, including public and private services, are forming a part of the creative industries. There remain, therefore, different definitions of the sector.</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AIGC（AI Generative Content）</a:t>
            </a:r>
            <a:endParaRPr/>
          </a:p>
        </p:txBody>
      </p:sp>
      <p:sp>
        <p:nvSpPr>
          <p:cNvPr id="79" name="Google Shape;79;p1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zh-TW"/>
              <a:t>AIGC（AI Generative Content）是指「人工智能生成內容」，其利用了機器學習、自然語言處理等技術，做到了快速生成大量內容，包括網站文案、新聞報導、廣告文案，ChatGPT 就是目前最具指標性的 AIGC 工具。</a:t>
            </a:r>
            <a:endParaRPr/>
          </a:p>
        </p:txBody>
      </p:sp>
      <p:sp>
        <p:nvSpPr>
          <p:cNvPr id="80" name="Google Shape;80;p17"/>
          <p:cNvSpPr/>
          <p:nvPr/>
        </p:nvSpPr>
        <p:spPr>
          <a:xfrm>
            <a:off x="309950" y="3351600"/>
            <a:ext cx="2089200" cy="6240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zh-TW"/>
              <a:t>使用者生成內容 (UGC)</a:t>
            </a:r>
            <a:endParaRPr/>
          </a:p>
        </p:txBody>
      </p:sp>
      <p:sp>
        <p:nvSpPr>
          <p:cNvPr id="81" name="Google Shape;81;p17"/>
          <p:cNvSpPr/>
          <p:nvPr/>
        </p:nvSpPr>
        <p:spPr>
          <a:xfrm>
            <a:off x="2609650" y="3536700"/>
            <a:ext cx="761700" cy="2538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2" name="Google Shape;82;p17"/>
          <p:cNvSpPr/>
          <p:nvPr/>
        </p:nvSpPr>
        <p:spPr>
          <a:xfrm>
            <a:off x="3545550" y="3351600"/>
            <a:ext cx="2089200" cy="6240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zh-TW"/>
              <a:t>專業生成內容（PGC）</a:t>
            </a:r>
            <a:endParaRPr/>
          </a:p>
        </p:txBody>
      </p:sp>
      <p:sp>
        <p:nvSpPr>
          <p:cNvPr id="83" name="Google Shape;83;p17"/>
          <p:cNvSpPr/>
          <p:nvPr/>
        </p:nvSpPr>
        <p:spPr>
          <a:xfrm>
            <a:off x="5808950" y="3536700"/>
            <a:ext cx="761700" cy="2538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4" name="Google Shape;84;p17"/>
          <p:cNvSpPr/>
          <p:nvPr/>
        </p:nvSpPr>
        <p:spPr>
          <a:xfrm>
            <a:off x="6744850" y="3351600"/>
            <a:ext cx="2089200" cy="6240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zh-TW"/>
              <a:t>人工智慧生成內容</a:t>
            </a:r>
            <a:endParaRPr/>
          </a:p>
          <a:p>
            <a:pPr indent="0" lvl="0" marL="0" rtl="0" algn="ctr">
              <a:spcBef>
                <a:spcPts val="0"/>
              </a:spcBef>
              <a:spcAft>
                <a:spcPts val="0"/>
              </a:spcAft>
              <a:buNone/>
            </a:pPr>
            <a:r>
              <a:rPr lang="zh-TW"/>
              <a:t>（AIGC）</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1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Application(text)</a:t>
            </a:r>
            <a:r>
              <a:rPr lang="zh-TW"/>
              <a:t> - Large Language Model</a:t>
            </a:r>
            <a:endParaRPr/>
          </a:p>
          <a:p>
            <a:pPr indent="0" lvl="0" marL="0" rtl="0" algn="l">
              <a:spcBef>
                <a:spcPts val="0"/>
              </a:spcBef>
              <a:spcAft>
                <a:spcPts val="0"/>
              </a:spcAft>
              <a:buNone/>
            </a:pPr>
            <a:r>
              <a:t/>
            </a:r>
            <a:endParaRPr/>
          </a:p>
        </p:txBody>
      </p:sp>
      <p:sp>
        <p:nvSpPr>
          <p:cNvPr id="90" name="Google Shape;90;p18"/>
          <p:cNvSpPr/>
          <p:nvPr/>
        </p:nvSpPr>
        <p:spPr>
          <a:xfrm>
            <a:off x="586500" y="1776275"/>
            <a:ext cx="1716600" cy="918900"/>
          </a:xfrm>
          <a:prstGeom prst="wedgeRectCallout">
            <a:avLst>
              <a:gd fmla="val 79724" name="adj1"/>
              <a:gd fmla="val -1054" name="adj2"/>
            </a:avLst>
          </a:prstGeom>
          <a:solidFill>
            <a:srgbClr val="A1E8D9">
              <a:alpha val="5000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zh-TW" sz="2400">
                <a:latin typeface="Open Sans"/>
                <a:ea typeface="Open Sans"/>
                <a:cs typeface="Open Sans"/>
                <a:sym typeface="Open Sans"/>
              </a:rPr>
              <a:t>Input</a:t>
            </a:r>
            <a:endParaRPr sz="2400">
              <a:latin typeface="Open Sans"/>
              <a:ea typeface="Open Sans"/>
              <a:cs typeface="Open Sans"/>
              <a:sym typeface="Open Sans"/>
            </a:endParaRPr>
          </a:p>
        </p:txBody>
      </p:sp>
      <p:sp>
        <p:nvSpPr>
          <p:cNvPr id="91" name="Google Shape;91;p18"/>
          <p:cNvSpPr/>
          <p:nvPr/>
        </p:nvSpPr>
        <p:spPr>
          <a:xfrm>
            <a:off x="586500" y="3319000"/>
            <a:ext cx="1716600" cy="973200"/>
          </a:xfrm>
          <a:prstGeom prst="wedgeRoundRectCallout">
            <a:avLst>
              <a:gd fmla="val 77616" name="adj1"/>
              <a:gd fmla="val 6160" name="adj2"/>
              <a:gd fmla="val 0" name="adj3"/>
            </a:avLst>
          </a:prstGeom>
          <a:solidFill>
            <a:srgbClr val="FF9800">
              <a:alpha val="5570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zh-TW" sz="2400">
                <a:latin typeface="Open Sans"/>
                <a:ea typeface="Open Sans"/>
                <a:cs typeface="Open Sans"/>
                <a:sym typeface="Open Sans"/>
              </a:rPr>
              <a:t>Output</a:t>
            </a:r>
            <a:endParaRPr sz="2400">
              <a:latin typeface="Open Sans"/>
              <a:ea typeface="Open Sans"/>
              <a:cs typeface="Open Sans"/>
              <a:sym typeface="Open Sans"/>
            </a:endParaRPr>
          </a:p>
        </p:txBody>
      </p:sp>
      <p:sp>
        <p:nvSpPr>
          <p:cNvPr id="92" name="Google Shape;92;p18"/>
          <p:cNvSpPr/>
          <p:nvPr/>
        </p:nvSpPr>
        <p:spPr>
          <a:xfrm>
            <a:off x="2968400" y="2156425"/>
            <a:ext cx="633300" cy="243000"/>
          </a:xfrm>
          <a:prstGeom prst="rightArrow">
            <a:avLst>
              <a:gd fmla="val 50000" name="adj1"/>
              <a:gd fmla="val 50000" name="adj2"/>
            </a:avLst>
          </a:prstGeom>
          <a:solidFill>
            <a:srgbClr val="B7B7B7"/>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pen Sans"/>
              <a:ea typeface="Open Sans"/>
              <a:cs typeface="Open Sans"/>
              <a:sym typeface="Open Sans"/>
            </a:endParaRPr>
          </a:p>
        </p:txBody>
      </p:sp>
      <p:sp>
        <p:nvSpPr>
          <p:cNvPr id="93" name="Google Shape;93;p18"/>
          <p:cNvSpPr/>
          <p:nvPr/>
        </p:nvSpPr>
        <p:spPr>
          <a:xfrm flipH="1" rot="10800000">
            <a:off x="2895875" y="3791700"/>
            <a:ext cx="635400" cy="243000"/>
          </a:xfrm>
          <a:prstGeom prst="leftArrow">
            <a:avLst>
              <a:gd fmla="val 50000" name="adj1"/>
              <a:gd fmla="val 50000" name="adj2"/>
            </a:avLst>
          </a:prstGeom>
          <a:solidFill>
            <a:srgbClr val="B7B7B7"/>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pen Sans"/>
              <a:ea typeface="Open Sans"/>
              <a:cs typeface="Open Sans"/>
              <a:sym typeface="Open Sans"/>
            </a:endParaRPr>
          </a:p>
        </p:txBody>
      </p:sp>
      <p:sp>
        <p:nvSpPr>
          <p:cNvPr id="94" name="Google Shape;94;p18"/>
          <p:cNvSpPr/>
          <p:nvPr/>
        </p:nvSpPr>
        <p:spPr>
          <a:xfrm>
            <a:off x="3902400" y="2156425"/>
            <a:ext cx="2162400" cy="1522500"/>
          </a:xfrm>
          <a:prstGeom prst="can">
            <a:avLst>
              <a:gd fmla="val 25000" name="adj"/>
            </a:avLst>
          </a:prstGeom>
          <a:solidFill>
            <a:srgbClr val="D9D2E9"/>
          </a:solidFill>
          <a:ln cap="flat" cmpd="sng" w="952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zh-TW" sz="2400">
                <a:latin typeface="Open Sans"/>
                <a:ea typeface="Open Sans"/>
                <a:cs typeface="Open Sans"/>
                <a:sym typeface="Open Sans"/>
              </a:rPr>
              <a:t>LLM</a:t>
            </a:r>
            <a:endParaRPr sz="2400">
              <a:latin typeface="Open Sans"/>
              <a:ea typeface="Open Sans"/>
              <a:cs typeface="Open Sans"/>
              <a:sym typeface="Open Sans"/>
            </a:endParaRPr>
          </a:p>
        </p:txBody>
      </p:sp>
      <p:pic>
        <p:nvPicPr>
          <p:cNvPr id="95" name="Google Shape;95;p18"/>
          <p:cNvPicPr preferRelativeResize="0"/>
          <p:nvPr/>
        </p:nvPicPr>
        <p:blipFill>
          <a:blip r:embed="rId3">
            <a:alphaModFix/>
          </a:blip>
          <a:stretch>
            <a:fillRect/>
          </a:stretch>
        </p:blipFill>
        <p:spPr>
          <a:xfrm>
            <a:off x="7268825" y="2156426"/>
            <a:ext cx="1205064" cy="1522499"/>
          </a:xfrm>
          <a:prstGeom prst="rect">
            <a:avLst/>
          </a:prstGeom>
          <a:noFill/>
          <a:ln>
            <a:noFill/>
          </a:ln>
        </p:spPr>
      </p:pic>
      <p:sp>
        <p:nvSpPr>
          <p:cNvPr id="96" name="Google Shape;96;p18"/>
          <p:cNvSpPr/>
          <p:nvPr/>
        </p:nvSpPr>
        <p:spPr>
          <a:xfrm flipH="1" rot="10800000">
            <a:off x="6355100" y="2796175"/>
            <a:ext cx="630900" cy="243000"/>
          </a:xfrm>
          <a:prstGeom prst="leftArrow">
            <a:avLst>
              <a:gd fmla="val 50000" name="adj1"/>
              <a:gd fmla="val 50000" name="adj2"/>
            </a:avLst>
          </a:prstGeom>
          <a:solidFill>
            <a:srgbClr val="B7B7B7"/>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pen Sans"/>
              <a:ea typeface="Open Sans"/>
              <a:cs typeface="Open Sans"/>
              <a:sym typeface="Open Sans"/>
            </a:endParaRPr>
          </a:p>
        </p:txBody>
      </p:sp>
      <p:sp>
        <p:nvSpPr>
          <p:cNvPr id="97" name="Google Shape;97;p18"/>
          <p:cNvSpPr txBox="1"/>
          <p:nvPr/>
        </p:nvSpPr>
        <p:spPr>
          <a:xfrm>
            <a:off x="7013060" y="1694725"/>
            <a:ext cx="1716600" cy="46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zh-TW" sz="1800">
                <a:solidFill>
                  <a:schemeClr val="dk2"/>
                </a:solidFill>
                <a:latin typeface="Open Sans"/>
                <a:ea typeface="Open Sans"/>
                <a:cs typeface="Open Sans"/>
                <a:sym typeface="Open Sans"/>
              </a:rPr>
              <a:t>Training Data</a:t>
            </a:r>
            <a:endParaRPr sz="1800">
              <a:solidFill>
                <a:schemeClr val="dk2"/>
              </a:solidFill>
              <a:latin typeface="Open Sans"/>
              <a:ea typeface="Open Sans"/>
              <a:cs typeface="Open Sans"/>
              <a:sym typeface="Open Sans"/>
            </a:endParaRPr>
          </a:p>
        </p:txBody>
      </p:sp>
      <p:sp>
        <p:nvSpPr>
          <p:cNvPr id="98" name="Google Shape;98;p18"/>
          <p:cNvSpPr txBox="1"/>
          <p:nvPr/>
        </p:nvSpPr>
        <p:spPr>
          <a:xfrm>
            <a:off x="3531276" y="1694725"/>
            <a:ext cx="2823900" cy="46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zh-TW" sz="1800">
                <a:solidFill>
                  <a:schemeClr val="dk2"/>
                </a:solidFill>
                <a:latin typeface="Open Sans"/>
                <a:ea typeface="Open Sans"/>
                <a:cs typeface="Open Sans"/>
                <a:sym typeface="Open Sans"/>
              </a:rPr>
              <a:t>lots of parameters</a:t>
            </a:r>
            <a:endParaRPr sz="1800">
              <a:solidFill>
                <a:schemeClr val="dk2"/>
              </a:solidFill>
              <a:latin typeface="Open Sans"/>
              <a:ea typeface="Open Sans"/>
              <a:cs typeface="Open Sans"/>
              <a:sym typeface="Open Sans"/>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Application(text)</a:t>
            </a:r>
            <a:r>
              <a:rPr lang="zh-TW"/>
              <a:t> - Large Language Model</a:t>
            </a:r>
            <a:endParaRPr/>
          </a:p>
          <a:p>
            <a:pPr indent="0" lvl="0" marL="0" rtl="0" algn="l">
              <a:spcBef>
                <a:spcPts val="0"/>
              </a:spcBef>
              <a:spcAft>
                <a:spcPts val="0"/>
              </a:spcAft>
              <a:buNone/>
            </a:pPr>
            <a:r>
              <a:t/>
            </a:r>
            <a:endParaRPr/>
          </a:p>
        </p:txBody>
      </p:sp>
      <p:sp>
        <p:nvSpPr>
          <p:cNvPr id="104" name="Google Shape;104;p19"/>
          <p:cNvSpPr txBox="1"/>
          <p:nvPr>
            <p:ph idx="1" type="body"/>
          </p:nvPr>
        </p:nvSpPr>
        <p:spPr>
          <a:xfrm>
            <a:off x="311700" y="1152475"/>
            <a:ext cx="8520600" cy="3416400"/>
          </a:xfrm>
          <a:prstGeom prst="rect">
            <a:avLst/>
          </a:prstGeom>
          <a:ln>
            <a:noFill/>
          </a:ln>
        </p:spPr>
        <p:txBody>
          <a:bodyPr anchorCtr="0" anchor="t" bIns="91425" lIns="91425" spcFirstLastPara="1" rIns="91425" wrap="square" tIns="91425">
            <a:normAutofit/>
          </a:bodyPr>
          <a:lstStyle/>
          <a:p>
            <a:pPr indent="-355600" lvl="0" marL="457200" rtl="0" algn="l">
              <a:lnSpc>
                <a:spcPct val="200000"/>
              </a:lnSpc>
              <a:spcBef>
                <a:spcPts val="0"/>
              </a:spcBef>
              <a:spcAft>
                <a:spcPts val="0"/>
              </a:spcAft>
              <a:buSzPts val="2000"/>
              <a:buAutoNum type="arabicPeriod"/>
            </a:pPr>
            <a:r>
              <a:rPr lang="zh-TW" sz="2000"/>
              <a:t>Pretraining Stage </a:t>
            </a:r>
            <a:endParaRPr sz="2000"/>
          </a:p>
          <a:p>
            <a:pPr indent="-355600" lvl="0" marL="457200" rtl="0" algn="l">
              <a:lnSpc>
                <a:spcPct val="200000"/>
              </a:lnSpc>
              <a:spcBef>
                <a:spcPts val="0"/>
              </a:spcBef>
              <a:spcAft>
                <a:spcPts val="0"/>
              </a:spcAft>
              <a:buSzPts val="2000"/>
              <a:buAutoNum type="arabicPeriod"/>
            </a:pPr>
            <a:r>
              <a:rPr lang="zh-TW" sz="2000"/>
              <a:t>Instruction Tuning Stage</a:t>
            </a:r>
            <a:endParaRPr sz="2000"/>
          </a:p>
          <a:p>
            <a:pPr indent="-355600" lvl="0" marL="457200" rtl="0" algn="l">
              <a:lnSpc>
                <a:spcPct val="200000"/>
              </a:lnSpc>
              <a:spcBef>
                <a:spcPts val="0"/>
              </a:spcBef>
              <a:spcAft>
                <a:spcPts val="0"/>
              </a:spcAft>
              <a:buSzPts val="2000"/>
              <a:buAutoNum type="arabicPeriod"/>
            </a:pPr>
            <a:r>
              <a:rPr lang="zh-TW" sz="2000"/>
              <a:t>Reward Model</a:t>
            </a:r>
            <a:endParaRPr sz="2000"/>
          </a:p>
          <a:p>
            <a:pPr indent="-355600" lvl="0" marL="457200" rtl="0" algn="l">
              <a:lnSpc>
                <a:spcPct val="200000"/>
              </a:lnSpc>
              <a:spcBef>
                <a:spcPts val="0"/>
              </a:spcBef>
              <a:spcAft>
                <a:spcPts val="0"/>
              </a:spcAft>
              <a:buSzPts val="2000"/>
              <a:buAutoNum type="arabicPeriod"/>
            </a:pPr>
            <a:r>
              <a:rPr lang="zh-TW" sz="2000"/>
              <a:t>Reinforcement Learning</a:t>
            </a:r>
            <a:endParaRPr sz="2000"/>
          </a:p>
        </p:txBody>
      </p:sp>
      <p:sp>
        <p:nvSpPr>
          <p:cNvPr id="105" name="Google Shape;105;p19"/>
          <p:cNvSpPr/>
          <p:nvPr/>
        </p:nvSpPr>
        <p:spPr>
          <a:xfrm>
            <a:off x="293100" y="2447800"/>
            <a:ext cx="3933600" cy="1220100"/>
          </a:xfrm>
          <a:prstGeom prst="rect">
            <a:avLst/>
          </a:prstGeom>
          <a:noFill/>
          <a:ln cap="flat" cmpd="sng" w="38100">
            <a:solidFill>
              <a:srgbClr val="E0666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pen Sans"/>
              <a:ea typeface="Open Sans"/>
              <a:cs typeface="Open Sans"/>
              <a:sym typeface="Open Sans"/>
            </a:endParaRPr>
          </a:p>
        </p:txBody>
      </p:sp>
      <p:sp>
        <p:nvSpPr>
          <p:cNvPr id="106" name="Google Shape;106;p19"/>
          <p:cNvSpPr txBox="1"/>
          <p:nvPr/>
        </p:nvSpPr>
        <p:spPr>
          <a:xfrm>
            <a:off x="570775" y="3774300"/>
            <a:ext cx="36402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zh-TW" sz="2400">
                <a:solidFill>
                  <a:srgbClr val="E06666"/>
                </a:solidFill>
                <a:latin typeface="Open Sans"/>
                <a:ea typeface="Open Sans"/>
                <a:cs typeface="Open Sans"/>
                <a:sym typeface="Open Sans"/>
              </a:rPr>
              <a:t>RLHF/alignment</a:t>
            </a:r>
            <a:endParaRPr b="1" sz="2400">
              <a:solidFill>
                <a:srgbClr val="E06666"/>
              </a:solidFill>
              <a:latin typeface="Open Sans"/>
              <a:ea typeface="Open Sans"/>
              <a:cs typeface="Open Sans"/>
              <a:sym typeface="Open Sans"/>
            </a:endParaRPr>
          </a:p>
        </p:txBody>
      </p:sp>
      <p:pic>
        <p:nvPicPr>
          <p:cNvPr id="107" name="Google Shape;107;p19"/>
          <p:cNvPicPr preferRelativeResize="0"/>
          <p:nvPr/>
        </p:nvPicPr>
        <p:blipFill>
          <a:blip r:embed="rId3">
            <a:alphaModFix/>
          </a:blip>
          <a:stretch>
            <a:fillRect/>
          </a:stretch>
        </p:blipFill>
        <p:spPr>
          <a:xfrm>
            <a:off x="6172200" y="772950"/>
            <a:ext cx="989051" cy="989051"/>
          </a:xfrm>
          <a:prstGeom prst="rect">
            <a:avLst/>
          </a:prstGeom>
          <a:noFill/>
          <a:ln>
            <a:noFill/>
          </a:ln>
        </p:spPr>
      </p:pic>
      <p:pic>
        <p:nvPicPr>
          <p:cNvPr id="108" name="Google Shape;108;p19"/>
          <p:cNvPicPr preferRelativeResize="0"/>
          <p:nvPr/>
        </p:nvPicPr>
        <p:blipFill>
          <a:blip r:embed="rId4">
            <a:alphaModFix/>
          </a:blip>
          <a:stretch>
            <a:fillRect/>
          </a:stretch>
        </p:blipFill>
        <p:spPr>
          <a:xfrm>
            <a:off x="7237450" y="943650"/>
            <a:ext cx="1220100" cy="1220100"/>
          </a:xfrm>
          <a:prstGeom prst="rect">
            <a:avLst/>
          </a:prstGeom>
          <a:noFill/>
          <a:ln>
            <a:noFill/>
          </a:ln>
        </p:spPr>
      </p:pic>
      <p:pic>
        <p:nvPicPr>
          <p:cNvPr id="109" name="Google Shape;109;p19"/>
          <p:cNvPicPr preferRelativeResize="0"/>
          <p:nvPr/>
        </p:nvPicPr>
        <p:blipFill>
          <a:blip r:embed="rId5">
            <a:alphaModFix/>
          </a:blip>
          <a:stretch>
            <a:fillRect/>
          </a:stretch>
        </p:blipFill>
        <p:spPr>
          <a:xfrm>
            <a:off x="6132875" y="1962151"/>
            <a:ext cx="1220101" cy="1220101"/>
          </a:xfrm>
          <a:prstGeom prst="rect">
            <a:avLst/>
          </a:prstGeom>
          <a:noFill/>
          <a:ln>
            <a:noFill/>
          </a:ln>
        </p:spPr>
      </p:pic>
      <p:pic>
        <p:nvPicPr>
          <p:cNvPr id="110" name="Google Shape;110;p19"/>
          <p:cNvPicPr preferRelativeResize="0"/>
          <p:nvPr/>
        </p:nvPicPr>
        <p:blipFill>
          <a:blip r:embed="rId6">
            <a:alphaModFix/>
          </a:blip>
          <a:stretch>
            <a:fillRect/>
          </a:stretch>
        </p:blipFill>
        <p:spPr>
          <a:xfrm>
            <a:off x="7497700" y="2296950"/>
            <a:ext cx="1074900" cy="1074900"/>
          </a:xfrm>
          <a:prstGeom prst="rect">
            <a:avLst/>
          </a:prstGeom>
          <a:noFill/>
          <a:ln>
            <a:noFill/>
          </a:ln>
        </p:spPr>
      </p:pic>
      <p:pic>
        <p:nvPicPr>
          <p:cNvPr id="111" name="Google Shape;111;p19"/>
          <p:cNvPicPr preferRelativeResize="0"/>
          <p:nvPr/>
        </p:nvPicPr>
        <p:blipFill>
          <a:blip r:embed="rId7">
            <a:alphaModFix/>
          </a:blip>
          <a:stretch>
            <a:fillRect/>
          </a:stretch>
        </p:blipFill>
        <p:spPr>
          <a:xfrm>
            <a:off x="6010275" y="3421150"/>
            <a:ext cx="2657475" cy="9042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2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Application(text)</a:t>
            </a:r>
            <a:endParaRPr/>
          </a:p>
        </p:txBody>
      </p:sp>
      <p:sp>
        <p:nvSpPr>
          <p:cNvPr id="117" name="Google Shape;117;p2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zh-TW"/>
              <a:t>AI </a:t>
            </a:r>
            <a:r>
              <a:rPr lang="zh-TW"/>
              <a:t>目前仍無法從無到有</a:t>
            </a:r>
            <a:endParaRPr/>
          </a:p>
          <a:p>
            <a:pPr indent="-342900" lvl="0" marL="457200" rtl="0" algn="l">
              <a:spcBef>
                <a:spcPts val="0"/>
              </a:spcBef>
              <a:spcAft>
                <a:spcPts val="0"/>
              </a:spcAft>
              <a:buSzPts val="1800"/>
              <a:buChar char="●"/>
            </a:pPr>
            <a:r>
              <a:t/>
            </a:r>
            <a:endParaRPr/>
          </a:p>
        </p:txBody>
      </p:sp>
      <p:pic>
        <p:nvPicPr>
          <p:cNvPr id="118" name="Google Shape;118;p20"/>
          <p:cNvPicPr preferRelativeResize="0"/>
          <p:nvPr/>
        </p:nvPicPr>
        <p:blipFill>
          <a:blip r:embed="rId3">
            <a:alphaModFix/>
          </a:blip>
          <a:stretch>
            <a:fillRect/>
          </a:stretch>
        </p:blipFill>
        <p:spPr>
          <a:xfrm>
            <a:off x="305775" y="1581725"/>
            <a:ext cx="4516301" cy="3316550"/>
          </a:xfrm>
          <a:prstGeom prst="rect">
            <a:avLst/>
          </a:prstGeom>
          <a:noFill/>
          <a:ln>
            <a:noFill/>
          </a:ln>
        </p:spPr>
      </p:pic>
      <p:pic>
        <p:nvPicPr>
          <p:cNvPr id="119" name="Google Shape;119;p20"/>
          <p:cNvPicPr preferRelativeResize="0"/>
          <p:nvPr/>
        </p:nvPicPr>
        <p:blipFill rotWithShape="1">
          <a:blip r:embed="rId4">
            <a:alphaModFix/>
          </a:blip>
          <a:srcRect b="0" l="0" r="4507" t="0"/>
          <a:stretch/>
        </p:blipFill>
        <p:spPr>
          <a:xfrm>
            <a:off x="4822075" y="1474400"/>
            <a:ext cx="4148801" cy="264415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2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1"/>
              </a:buClr>
              <a:buSzPct val="39285"/>
              <a:buFont typeface="Arial"/>
              <a:buNone/>
            </a:pPr>
            <a:r>
              <a:rPr lang="zh-TW"/>
              <a:t>Application(text)</a:t>
            </a:r>
            <a:endParaRPr/>
          </a:p>
          <a:p>
            <a:pPr indent="0" lvl="0" marL="0" rtl="0" algn="l">
              <a:spcBef>
                <a:spcPts val="0"/>
              </a:spcBef>
              <a:spcAft>
                <a:spcPts val="0"/>
              </a:spcAft>
              <a:buNone/>
            </a:pPr>
            <a:r>
              <a:t/>
            </a:r>
            <a:endParaRPr/>
          </a:p>
        </p:txBody>
      </p:sp>
      <p:sp>
        <p:nvSpPr>
          <p:cNvPr id="125" name="Google Shape;125;p2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zh-TW"/>
              <a:t>指定劇情</a:t>
            </a:r>
            <a:endParaRPr/>
          </a:p>
          <a:p>
            <a:pPr indent="-342900" lvl="0" marL="457200" rtl="0" algn="l">
              <a:spcBef>
                <a:spcPts val="0"/>
              </a:spcBef>
              <a:spcAft>
                <a:spcPts val="0"/>
              </a:spcAft>
              <a:buSzPts val="1800"/>
              <a:buChar char="●"/>
            </a:pPr>
            <a:r>
              <a:rPr lang="zh-TW"/>
              <a:t>風格描述</a:t>
            </a:r>
            <a:endParaRPr/>
          </a:p>
          <a:p>
            <a:pPr indent="-330200" lvl="1" marL="914400" rtl="0" algn="l">
              <a:spcBef>
                <a:spcPts val="0"/>
              </a:spcBef>
              <a:spcAft>
                <a:spcPts val="0"/>
              </a:spcAft>
              <a:buSzPts val="1600"/>
              <a:buChar char="○"/>
            </a:pPr>
            <a:r>
              <a:rPr lang="zh-TW" sz="1600"/>
              <a:t>奇幻/懸疑/青春/推理/歷史</a:t>
            </a:r>
            <a:endParaRPr sz="1600"/>
          </a:p>
          <a:p>
            <a:pPr indent="-342900" lvl="0" marL="457200" rtl="0" algn="l">
              <a:spcBef>
                <a:spcPts val="0"/>
              </a:spcBef>
              <a:spcAft>
                <a:spcPts val="0"/>
              </a:spcAft>
              <a:buSzPts val="1800"/>
              <a:buChar char="●"/>
            </a:pPr>
            <a:r>
              <a:rPr lang="zh-TW"/>
              <a:t>人稱視角</a:t>
            </a:r>
            <a:endParaRPr/>
          </a:p>
          <a:p>
            <a:pPr indent="-330200" lvl="1" marL="914400" rtl="0" algn="l">
              <a:spcBef>
                <a:spcPts val="0"/>
              </a:spcBef>
              <a:spcAft>
                <a:spcPts val="0"/>
              </a:spcAft>
              <a:buSzPts val="1600"/>
              <a:buChar char="○"/>
            </a:pPr>
            <a:r>
              <a:rPr lang="zh-TW" sz="1600"/>
              <a:t>以第一/第二/第三人稱描寫</a:t>
            </a:r>
            <a:endParaRPr sz="1600"/>
          </a:p>
          <a:p>
            <a:pPr indent="-342900" lvl="0" marL="457200" rtl="0" algn="l">
              <a:spcBef>
                <a:spcPts val="0"/>
              </a:spcBef>
              <a:spcAft>
                <a:spcPts val="0"/>
              </a:spcAft>
              <a:buSzPts val="1800"/>
              <a:buChar char="●"/>
            </a:pPr>
            <a:r>
              <a:rPr lang="zh-TW"/>
              <a:t>角色扮演</a:t>
            </a:r>
            <a:endParaRPr/>
          </a:p>
          <a:p>
            <a:pPr indent="-330200" lvl="1" marL="914400" rtl="0" algn="l">
              <a:spcBef>
                <a:spcPts val="0"/>
              </a:spcBef>
              <a:spcAft>
                <a:spcPts val="0"/>
              </a:spcAft>
              <a:buSzPts val="1600"/>
              <a:buChar char="○"/>
            </a:pPr>
            <a:r>
              <a:rPr lang="zh-TW" sz="1600"/>
              <a:t>你是一個小說家/詩人/詞作</a:t>
            </a:r>
            <a:endParaRPr sz="1600"/>
          </a:p>
          <a:p>
            <a:pPr indent="-330200" lvl="1" marL="914400" rtl="0" algn="l">
              <a:spcBef>
                <a:spcPts val="0"/>
              </a:spcBef>
              <a:spcAft>
                <a:spcPts val="0"/>
              </a:spcAft>
              <a:buSzPts val="1600"/>
              <a:buChar char="○"/>
            </a:pPr>
            <a:r>
              <a:rPr lang="zh-TW" sz="1600"/>
              <a:t>你現在是魯迅</a:t>
            </a:r>
            <a:endParaRPr sz="1600"/>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