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5"/>
    <p:sldMasterId id="214748367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Lst>
  <p:sldSz cy="5143500" cx="9144000"/>
  <p:notesSz cx="6858000" cy="9144000"/>
  <p:embeddedFontLst>
    <p:embeddedFont>
      <p:font typeface="Roboto"/>
      <p:regular r:id="rId30"/>
      <p:bold r:id="rId31"/>
      <p:italic r:id="rId32"/>
      <p:boldItalic r:id="rId33"/>
    </p:embeddedFont>
    <p:embeddedFont>
      <p:font typeface="PT Sans Narrow"/>
      <p:regular r:id="rId34"/>
      <p:bold r:id="rId35"/>
    </p:embeddedFont>
    <p:embeddedFont>
      <p:font typeface="Open Sans"/>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1CD267C-EF8B-4F96-A6B7-4C21C9E43A1F}">
  <a:tblStyle styleId="{F1CD267C-EF8B-4F96-A6B7-4C21C9E43A1F}"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Roboto-bold.fntdata"/><Relationship Id="rId30" Type="http://schemas.openxmlformats.org/officeDocument/2006/relationships/font" Target="fonts/Roboto-regular.fntdata"/><Relationship Id="rId11" Type="http://schemas.openxmlformats.org/officeDocument/2006/relationships/slide" Target="slides/slide4.xml"/><Relationship Id="rId33" Type="http://schemas.openxmlformats.org/officeDocument/2006/relationships/font" Target="fonts/Roboto-boldItalic.fntdata"/><Relationship Id="rId10" Type="http://schemas.openxmlformats.org/officeDocument/2006/relationships/slide" Target="slides/slide3.xml"/><Relationship Id="rId32" Type="http://schemas.openxmlformats.org/officeDocument/2006/relationships/font" Target="fonts/Roboto-italic.fntdata"/><Relationship Id="rId13" Type="http://schemas.openxmlformats.org/officeDocument/2006/relationships/slide" Target="slides/slide6.xml"/><Relationship Id="rId35" Type="http://schemas.openxmlformats.org/officeDocument/2006/relationships/font" Target="fonts/PTSansNarrow-bold.fntdata"/><Relationship Id="rId12" Type="http://schemas.openxmlformats.org/officeDocument/2006/relationships/slide" Target="slides/slide5.xml"/><Relationship Id="rId34" Type="http://schemas.openxmlformats.org/officeDocument/2006/relationships/font" Target="fonts/PTSansNarrow-regular.fntdata"/><Relationship Id="rId15" Type="http://schemas.openxmlformats.org/officeDocument/2006/relationships/slide" Target="slides/slide8.xml"/><Relationship Id="rId37" Type="http://schemas.openxmlformats.org/officeDocument/2006/relationships/font" Target="fonts/OpenSans-bold.fntdata"/><Relationship Id="rId14" Type="http://schemas.openxmlformats.org/officeDocument/2006/relationships/slide" Target="slides/slide7.xml"/><Relationship Id="rId36" Type="http://schemas.openxmlformats.org/officeDocument/2006/relationships/font" Target="fonts/OpenSans-regular.fntdata"/><Relationship Id="rId17" Type="http://schemas.openxmlformats.org/officeDocument/2006/relationships/slide" Target="slides/slide10.xml"/><Relationship Id="rId39" Type="http://schemas.openxmlformats.org/officeDocument/2006/relationships/font" Target="fonts/OpenSans-boldItalic.fntdata"/><Relationship Id="rId16" Type="http://schemas.openxmlformats.org/officeDocument/2006/relationships/slide" Target="slides/slide9.xml"/><Relationship Id="rId38" Type="http://schemas.openxmlformats.org/officeDocument/2006/relationships/font" Target="fonts/OpenSans-italic.fntdata"/><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dc0a77209d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2dc0a77209d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這篇論文的主題是</a:t>
            </a:r>
            <a:r>
              <a:rPr lang="en">
                <a:solidFill>
                  <a:schemeClr val="dk1"/>
                </a:solidFill>
              </a:rPr>
              <a:t>A Decision Model for Revolutionizing Digital Marketing Campaigns Powered by AI and Predictive Analytics</a:t>
            </a:r>
            <a:r>
              <a:rPr lang="en">
                <a:solidFill>
                  <a:schemeClr val="dk1"/>
                </a:solidFill>
              </a:rPr>
              <a:t>，發表在2024年的I</a:t>
            </a:r>
            <a:r>
              <a:rPr lang="en">
                <a:solidFill>
                  <a:schemeClr val="dk1"/>
                </a:solidFill>
              </a:rPr>
              <a:t>Emerging Technologies for Sustainability and Intelligent Systems (ICETSIS)</a:t>
            </a:r>
            <a:r>
              <a:rPr lang="en">
                <a:solidFill>
                  <a:schemeClr val="dk1"/>
                </a:solidFill>
              </a:rPr>
              <a:t>的國際研討會</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2dc0a77209d_0_2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2dc0a77209d_0_2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714131506a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2714131506a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這邊是針對剛剛提到的和主管以及員工對目前數位市場的發展和遇到的困難進行訪問後整理得到的結果</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714131506a_2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2714131506a_2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AutoNum type="arabicPeriod"/>
            </a:pPr>
            <a:r>
              <a:rPr lang="en"/>
              <a:t>第一個遇到的問題是資訊過載，目前的資料量达到了前所未有的高度，这给企業带来了巨大的挑战。來自各種來源的數據，包括社交媒體、網站分析和消費者資料庫，除了建立能有效管理這些數據的資料庫，還需要能有效提取被些資料背後意義的見解。若沒辦法有效管理可能會導致決策癱瘓，形成無效的營銷。這邊導致的問題是資訊過載</a:t>
            </a:r>
            <a:endParaRPr/>
          </a:p>
          <a:p>
            <a:pPr indent="-298450" lvl="0" marL="457200" rtl="0" algn="l">
              <a:spcBef>
                <a:spcPts val="0"/>
              </a:spcBef>
              <a:spcAft>
                <a:spcPts val="0"/>
              </a:spcAft>
              <a:buSzPts val="1100"/>
              <a:buAutoNum type="arabicPeriod"/>
            </a:pPr>
            <a:r>
              <a:rPr lang="en"/>
              <a:t>第二個問題是有關個人化遇到的挑戰，尽管個人化被广泛认为是成功营销的关键因素，但要大规模的实施其實有著巨大障碍。营销的一个重要组成部分就是根据客户的独特興趣和行为，向他们提供個人化的资讯，这是一项极具挑战性的工作，特別是对于客户數量龐大的企业而言。因此如何创造真正的個人化体验，与每位客户产生共鸣，是許多公司主管在數位行銷時會面臨的挑戰</a:t>
            </a:r>
            <a:endParaRPr/>
          </a:p>
          <a:p>
            <a:pPr indent="-298450" lvl="0" marL="457200" rtl="0" algn="l">
              <a:spcBef>
                <a:spcPts val="0"/>
              </a:spcBef>
              <a:spcAft>
                <a:spcPts val="0"/>
              </a:spcAft>
              <a:buSzPts val="1100"/>
              <a:buAutoNum type="arabicPeriod"/>
            </a:pPr>
            <a:r>
              <a:rPr lang="en"/>
              <a:t>第三個遇到的挑戰是資源的分配，有效分配资源以优化投资的回报率是一项长期挑战。要确定哪些营销平台和营销活动具有最大的影响力，就必须透撤了解分析。廣告通路数量的不断扩大加剧了资源分配的难度，而企業要对通路的绩效进行全面透视，从而对资金和精力的投放做出明智的判断。</a:t>
            </a:r>
            <a:endParaRPr/>
          </a:p>
          <a:p>
            <a:pPr indent="0" lvl="0" marL="45720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2714131506a_2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2714131506a_2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n"/>
              <a:t>接著這邊介紹的是訪問主管後，主管在數位行銷中AI的角色和預測分析上所提出的看法整理</a:t>
            </a:r>
            <a:endParaRPr/>
          </a:p>
          <a:p>
            <a:pPr indent="0" lvl="0" marL="0" rtl="0" algn="l">
              <a:spcBef>
                <a:spcPts val="0"/>
              </a:spcBef>
              <a:spcAft>
                <a:spcPts val="0"/>
              </a:spcAft>
              <a:buNone/>
            </a:pPr>
            <a:r>
              <a:rPr lang="en"/>
              <a:t>1. 首先第一點是有關AI 演算法，人工智慧演算法能够快速高效地处理大量数据，提供决策见解。在营销策略中使用数据驱动得到的洞察可确保企业做出更好的决策，并获得更高的投资回报。对于打算根据数据提供的洞察制定营销策略的公司来说，利用AI演算法來輔助是相当有用的。这些策略将帮助企业优化其营销策略带来好的结果以及更高的投资回报。</a:t>
            </a:r>
            <a:endParaRPr/>
          </a:p>
          <a:p>
            <a:pPr indent="0" lvl="0" marL="0" rtl="0" algn="l">
              <a:spcBef>
                <a:spcPts val="0"/>
              </a:spcBef>
              <a:spcAft>
                <a:spcPts val="0"/>
              </a:spcAft>
              <a:buNone/>
            </a:pPr>
            <a:r>
              <a:rPr lang="en"/>
              <a:t>2. 第二點是資料的預測分析，将人工智慧融入预测分析，能让企业提前预测并满足客户需求。基于过去的历史数据和模式，人工智慧能够熟悉未来的行为和即将到来的趋势。预测分析使企业能够转变营销方式，从仅仅对客户不断变化的需求趋势做出反应，转变为更具前瞻性的营销方式。</a:t>
            </a:r>
            <a:endParaRPr/>
          </a:p>
          <a:p>
            <a:pPr indent="0" lvl="0" marL="0" rtl="0" algn="l">
              <a:spcBef>
                <a:spcPts val="0"/>
              </a:spcBef>
              <a:spcAft>
                <a:spcPts val="0"/>
              </a:spcAft>
              <a:buNone/>
            </a:pPr>
            <a:r>
              <a:rPr lang="en"/>
              <a:t>3. 第三點是有關自動化，越来越多人工智慧驅動的自动化成为提高效率和策略重点的先决条件。工作流程和人工流程的最小化，大大节省了时间和资源的使用。这样就有更多的时间来处理其他琐事，并促进创造力和创新。總結來說，人工智慧驱动的自动化不仅提高了运营效率，还提高了灵活性，从而使數據行销团队能够快速响应市场趋势和新兴潮流。</a:t>
            </a:r>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2714131506a_2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2714131506a_2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n"/>
              <a:t>第四點是採用ai技術的工具，這邊提到透過人工智能驅動的工具可以有效幫助营销平台和方案。通过分析历史数据和识别趋势，人工智能系统能够预测不同营销手段的可能效果。这种洞察力可以帮助企业明智地将资源投入到有望带来最佳效果的计划中。将先进的人工智能</a:t>
            </a:r>
            <a:endParaRPr/>
          </a:p>
          <a:p>
            <a:pPr indent="0" lvl="0" marL="0" rtl="0" algn="l">
              <a:spcBef>
                <a:spcPts val="0"/>
              </a:spcBef>
              <a:spcAft>
                <a:spcPts val="0"/>
              </a:spcAft>
              <a:buNone/>
            </a:pPr>
            <a:r>
              <a:rPr lang="en"/>
              <a:t>预测分析在资源分配中的应用，提供高效和有效的数字营销活动。</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最後一點是預測式的模型，有了人工智慧，就有可能利用来自多个管道的超大数据集来分配转换。虽然使用的是随机效应模型，但这些模型考虑到了整个客户使用流程，并根据每个接触点的贡献記錄下來。例如，通过预测分析，員工可以预测不同活动通路的可能表现。例如，预测模型可以通过分析模式和模式，帮助资源分配，这样就可以根据利润最大化的可能性，制定数据驱动的通路优先级标准。</a:t>
            </a:r>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dc1df9674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2dc1df9674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第一個部分是這篇paper的介紹</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dc1df9674c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dc1df9674c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這篇論文有提供一些推薦</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第一是integrate AI and Predictive Analytics。 將人工智慧和預測分析融入行銷策略。 透過投資能夠分析客戶行為和偏好的人工智慧驅動系統，企業可以為每個消費者產生個人化的數據和建議。 這種個人化程度可以大大提高參與度和轉換率。</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第二，Focus on Personalization。個人化是當今行銷環境的關鍵。 透過了解客戶的需求、偏好和行為，您就可以調整您的訊息和產品，與客戶產生更</a:t>
            </a:r>
            <a:r>
              <a:rPr lang="en">
                <a:solidFill>
                  <a:schemeClr val="dk1"/>
                </a:solidFill>
              </a:rPr>
              <a:t>深層</a:t>
            </a:r>
            <a:r>
              <a:rPr lang="en"/>
              <a:t>的共鳴</a:t>
            </a:r>
            <a:r>
              <a:rPr lang="en" sz="1050">
                <a:solidFill>
                  <a:srgbClr val="5F6368"/>
                </a:solidFill>
                <a:highlight>
                  <a:srgbClr val="FFFFFF"/>
                </a:highlight>
                <a:latin typeface="Roboto"/>
                <a:ea typeface="Roboto"/>
                <a:cs typeface="Roboto"/>
                <a:sym typeface="Roboto"/>
              </a:rPr>
              <a:t>Gòngmíng</a:t>
            </a:r>
            <a:r>
              <a:rPr lang="en"/>
              <a:t>。 這可以提高參與度，改善</a:t>
            </a:r>
            <a:r>
              <a:rPr lang="en" sz="1050">
                <a:solidFill>
                  <a:srgbClr val="5F6368"/>
                </a:solidFill>
                <a:highlight>
                  <a:srgbClr val="FFFFFF"/>
                </a:highlight>
                <a:latin typeface="Roboto"/>
                <a:ea typeface="Roboto"/>
                <a:cs typeface="Roboto"/>
                <a:sym typeface="Roboto"/>
              </a:rPr>
              <a:t>Gǎishàn </a:t>
            </a:r>
            <a:r>
              <a:rPr lang="en"/>
              <a:t>客戶體驗，提高忠誠</a:t>
            </a:r>
            <a:r>
              <a:rPr lang="en" sz="1050">
                <a:solidFill>
                  <a:srgbClr val="5F6368"/>
                </a:solidFill>
                <a:highlight>
                  <a:srgbClr val="FFFFFF"/>
                </a:highlight>
                <a:latin typeface="Roboto"/>
                <a:ea typeface="Roboto"/>
                <a:cs typeface="Roboto"/>
                <a:sym typeface="Roboto"/>
              </a:rPr>
              <a:t>Zhōngchéng </a:t>
            </a:r>
            <a:r>
              <a:rPr lang="en"/>
              <a:t>度，最終</a:t>
            </a:r>
            <a:r>
              <a:rPr lang="en" sz="1050">
                <a:solidFill>
                  <a:srgbClr val="5F6368"/>
                </a:solidFill>
                <a:highlight>
                  <a:srgbClr val="FFFFFF"/>
                </a:highlight>
                <a:latin typeface="Roboto"/>
                <a:ea typeface="Roboto"/>
                <a:cs typeface="Roboto"/>
                <a:sym typeface="Roboto"/>
              </a:rPr>
              <a:t>Zuìzhōng</a:t>
            </a:r>
            <a:r>
              <a:rPr lang="en"/>
              <a:t>提高銷售額</a:t>
            </a:r>
            <a:r>
              <a:rPr lang="en" sz="1050">
                <a:solidFill>
                  <a:srgbClr val="5F6368"/>
                </a:solidFill>
                <a:highlight>
                  <a:srgbClr val="FFFFFF"/>
                </a:highlight>
                <a:latin typeface="Roboto"/>
                <a:ea typeface="Roboto"/>
                <a:cs typeface="Roboto"/>
                <a:sym typeface="Roboto"/>
              </a:rPr>
              <a:t>Xiāoshòu é</a:t>
            </a:r>
            <a:r>
              <a:rPr lang="en"/>
              <a:t>。 利用人工智慧和預測分析可以大大提高您有效進行個人化行銷的能力。</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第三，Invest in Automation, 投資自動化確實可以簡化流程，為數位行銷經理騰</a:t>
            </a:r>
            <a:r>
              <a:rPr lang="en" sz="1050">
                <a:solidFill>
                  <a:srgbClr val="5F6368"/>
                </a:solidFill>
                <a:highlight>
                  <a:srgbClr val="FFFFFF"/>
                </a:highlight>
                <a:latin typeface="Roboto"/>
                <a:ea typeface="Roboto"/>
                <a:cs typeface="Roboto"/>
                <a:sym typeface="Roboto"/>
              </a:rPr>
              <a:t>Téng </a:t>
            </a:r>
            <a:r>
              <a:rPr lang="en"/>
              <a:t>出寶貴</a:t>
            </a:r>
            <a:r>
              <a:rPr lang="en" sz="1050">
                <a:solidFill>
                  <a:srgbClr val="5F6368"/>
                </a:solidFill>
                <a:highlight>
                  <a:srgbClr val="FFFFFF"/>
                </a:highlight>
                <a:latin typeface="Roboto"/>
                <a:ea typeface="Roboto"/>
                <a:cs typeface="Roboto"/>
                <a:sym typeface="Roboto"/>
              </a:rPr>
              <a:t>bǎoguì</a:t>
            </a:r>
            <a:r>
              <a:rPr lang="en"/>
              <a:t>的時間，專注</a:t>
            </a:r>
            <a:r>
              <a:rPr lang="en" sz="1050">
                <a:solidFill>
                  <a:srgbClr val="5F6368"/>
                </a:solidFill>
                <a:highlight>
                  <a:srgbClr val="FFFFFF"/>
                </a:highlight>
                <a:latin typeface="Roboto"/>
                <a:ea typeface="Roboto"/>
                <a:cs typeface="Roboto"/>
                <a:sym typeface="Roboto"/>
              </a:rPr>
              <a:t>Zhuānzhù </a:t>
            </a:r>
            <a:r>
              <a:rPr lang="en"/>
              <a:t>於更具策略性的計劃。 透過將重複性任務自動化，企業可以提高行銷工作的效率和成效。 人工智慧驅動的自動化也有助</a:t>
            </a:r>
            <a:r>
              <a:rPr lang="en" sz="1050">
                <a:solidFill>
                  <a:srgbClr val="5F6368"/>
                </a:solidFill>
                <a:highlight>
                  <a:srgbClr val="FFFFFF"/>
                </a:highlight>
                <a:latin typeface="Roboto"/>
                <a:ea typeface="Roboto"/>
                <a:cs typeface="Roboto"/>
                <a:sym typeface="Roboto"/>
              </a:rPr>
              <a:t>Zhù </a:t>
            </a:r>
            <a:r>
              <a:rPr lang="en"/>
              <a:t>於分析數據和提供見解，從而進一步加強決策過程。</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2dc1df9674c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2dc1df9674c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第四是 Continuous </a:t>
            </a:r>
            <a:r>
              <a:rPr lang="en" sz="1500"/>
              <a:t>Monitoring and Adaptation，持續</a:t>
            </a:r>
            <a:r>
              <a:rPr lang="en" sz="1500">
                <a:solidFill>
                  <a:srgbClr val="5F6368"/>
                </a:solidFill>
                <a:highlight>
                  <a:srgbClr val="FFFFFF"/>
                </a:highlight>
                <a:latin typeface="Roboto"/>
                <a:ea typeface="Roboto"/>
                <a:cs typeface="Roboto"/>
                <a:sym typeface="Roboto"/>
              </a:rPr>
              <a:t>Chíxù </a:t>
            </a:r>
            <a:r>
              <a:rPr lang="en" sz="1500"/>
              <a:t>監控</a:t>
            </a:r>
            <a:r>
              <a:rPr lang="en" sz="1500">
                <a:solidFill>
                  <a:srgbClr val="5F6368"/>
                </a:solidFill>
                <a:highlight>
                  <a:srgbClr val="FFFFFF"/>
                </a:highlight>
                <a:latin typeface="Roboto"/>
                <a:ea typeface="Roboto"/>
                <a:cs typeface="Roboto"/>
                <a:sym typeface="Roboto"/>
              </a:rPr>
              <a:t>jiānkòng</a:t>
            </a:r>
            <a:r>
              <a:rPr lang="en" sz="1500"/>
              <a:t>和調整對數位行銷至關重要。 市場和消費者行為不斷變化，因此必須保持警惕</a:t>
            </a:r>
            <a:r>
              <a:rPr lang="en" sz="1500">
                <a:solidFill>
                  <a:srgbClr val="5F6368"/>
                </a:solidFill>
                <a:highlight>
                  <a:srgbClr val="FFFFFF"/>
                </a:highlight>
                <a:latin typeface="Roboto"/>
                <a:ea typeface="Roboto"/>
                <a:cs typeface="Roboto"/>
                <a:sym typeface="Roboto"/>
              </a:rPr>
              <a:t>Jǐngtì</a:t>
            </a:r>
            <a:r>
              <a:rPr lang="en" sz="1500"/>
              <a:t>，靈活</a:t>
            </a:r>
            <a:r>
              <a:rPr lang="en" sz="1500">
                <a:solidFill>
                  <a:srgbClr val="5F6368"/>
                </a:solidFill>
                <a:highlight>
                  <a:srgbClr val="FFFFFF"/>
                </a:highlight>
                <a:latin typeface="Roboto"/>
                <a:ea typeface="Roboto"/>
                <a:cs typeface="Roboto"/>
                <a:sym typeface="Roboto"/>
              </a:rPr>
              <a:t>Línghuó</a:t>
            </a:r>
            <a:r>
              <a:rPr lang="en" sz="1500"/>
              <a:t>應對這些變化。 透過持續監控績效</a:t>
            </a:r>
            <a:r>
              <a:rPr lang="en" sz="1500">
                <a:solidFill>
                  <a:srgbClr val="5F6368"/>
                </a:solidFill>
                <a:highlight>
                  <a:srgbClr val="FFFFFF"/>
                </a:highlight>
                <a:latin typeface="Roboto"/>
                <a:ea typeface="Roboto"/>
                <a:cs typeface="Roboto"/>
                <a:sym typeface="Roboto"/>
              </a:rPr>
              <a:t>Jīxiào</a:t>
            </a:r>
            <a:r>
              <a:rPr lang="en" sz="1500"/>
              <a:t>並相應</a:t>
            </a:r>
            <a:r>
              <a:rPr lang="en" sz="1500">
                <a:solidFill>
                  <a:srgbClr val="5F6368"/>
                </a:solidFill>
                <a:highlight>
                  <a:srgbClr val="FFFFFF"/>
                </a:highlight>
                <a:latin typeface="Roboto"/>
                <a:ea typeface="Roboto"/>
                <a:cs typeface="Roboto"/>
                <a:sym typeface="Roboto"/>
              </a:rPr>
              <a:t>Xiāngyìng</a:t>
            </a:r>
            <a:r>
              <a:rPr lang="en" sz="1500"/>
              <a:t>調整策略，企業可以在數位行銷中保持競爭</a:t>
            </a:r>
            <a:r>
              <a:rPr lang="en" sz="1500">
                <a:solidFill>
                  <a:srgbClr val="5F6368"/>
                </a:solidFill>
                <a:highlight>
                  <a:srgbClr val="FFFFFF"/>
                </a:highlight>
                <a:latin typeface="Roboto"/>
                <a:ea typeface="Roboto"/>
                <a:cs typeface="Roboto"/>
                <a:sym typeface="Roboto"/>
              </a:rPr>
              <a:t>Jìngzhēng </a:t>
            </a:r>
            <a:r>
              <a:rPr lang="en" sz="1500"/>
              <a:t>優勢</a:t>
            </a:r>
            <a:r>
              <a:rPr lang="en" sz="1500">
                <a:solidFill>
                  <a:srgbClr val="5F6368"/>
                </a:solidFill>
                <a:highlight>
                  <a:srgbClr val="FFFFFF"/>
                </a:highlight>
                <a:latin typeface="Roboto"/>
                <a:ea typeface="Roboto"/>
                <a:cs typeface="Roboto"/>
                <a:sym typeface="Roboto"/>
              </a:rPr>
              <a:t>yōushì</a:t>
            </a:r>
            <a:r>
              <a:rPr lang="en" sz="1500"/>
              <a:t>並取得長期成功。</a:t>
            </a:r>
            <a:br>
              <a:rPr lang="en" sz="1500"/>
            </a:br>
            <a:br>
              <a:rPr lang="en" sz="1500"/>
            </a:br>
            <a:r>
              <a:rPr lang="en" sz="1500"/>
              <a:t>最後 recruitment of AI Professionals，招募人工智慧專業人員和資料科學家能讓數位行銷團隊受益</a:t>
            </a:r>
            <a:r>
              <a:rPr lang="en" sz="1500">
                <a:solidFill>
                  <a:srgbClr val="5F6368"/>
                </a:solidFill>
                <a:highlight>
                  <a:srgbClr val="FFFFFF"/>
                </a:highlight>
                <a:latin typeface="Roboto"/>
                <a:ea typeface="Roboto"/>
                <a:cs typeface="Roboto"/>
                <a:sym typeface="Roboto"/>
              </a:rPr>
              <a:t>shòuyì </a:t>
            </a:r>
            <a:r>
              <a:rPr lang="en" sz="1500"/>
              <a:t>匪淺</a:t>
            </a:r>
            <a:r>
              <a:rPr lang="en" sz="1500">
                <a:solidFill>
                  <a:srgbClr val="5F6368"/>
                </a:solidFill>
                <a:highlight>
                  <a:srgbClr val="FFFFFF"/>
                </a:highlight>
                <a:latin typeface="Roboto"/>
                <a:ea typeface="Roboto"/>
                <a:cs typeface="Roboto"/>
                <a:sym typeface="Roboto"/>
              </a:rPr>
              <a:t>fěi qiǎn</a:t>
            </a:r>
            <a:r>
              <a:rPr lang="en" sz="1500"/>
              <a:t>。 這些專家</a:t>
            </a:r>
            <a:r>
              <a:rPr lang="en" sz="1500">
                <a:solidFill>
                  <a:srgbClr val="5F6368"/>
                </a:solidFill>
                <a:highlight>
                  <a:srgbClr val="FFFFFF"/>
                </a:highlight>
                <a:latin typeface="Roboto"/>
                <a:ea typeface="Roboto"/>
                <a:cs typeface="Roboto"/>
                <a:sym typeface="Roboto"/>
              </a:rPr>
              <a:t>zhuānjiā </a:t>
            </a:r>
            <a:r>
              <a:rPr lang="en" sz="1500"/>
              <a:t>可以幫助提高人工智慧驅動</a:t>
            </a:r>
            <a:r>
              <a:rPr lang="en" sz="1500">
                <a:solidFill>
                  <a:srgbClr val="5F6368"/>
                </a:solidFill>
                <a:highlight>
                  <a:srgbClr val="FFFFFF"/>
                </a:highlight>
                <a:latin typeface="Roboto"/>
                <a:ea typeface="Roboto"/>
                <a:cs typeface="Roboto"/>
                <a:sym typeface="Roboto"/>
              </a:rPr>
              <a:t>qūdòng </a:t>
            </a:r>
            <a:r>
              <a:rPr lang="en" sz="1500"/>
              <a:t>的戰術</a:t>
            </a:r>
            <a:r>
              <a:rPr lang="en" sz="1500">
                <a:solidFill>
                  <a:srgbClr val="5F6368"/>
                </a:solidFill>
                <a:highlight>
                  <a:srgbClr val="FFFFFF"/>
                </a:highlight>
                <a:latin typeface="Roboto"/>
                <a:ea typeface="Roboto"/>
                <a:cs typeface="Roboto"/>
                <a:sym typeface="Roboto"/>
              </a:rPr>
              <a:t>Zhànshù</a:t>
            </a:r>
            <a:r>
              <a:rPr lang="en" sz="1500"/>
              <a:t>和策略的有效性，最終帶來更好的行銷成果。 他們在人工智慧和機器學習方面的專業技能也能促進更具創新性和數據驅動的方法，確保</a:t>
            </a:r>
            <a:r>
              <a:rPr lang="en" sz="1500">
                <a:solidFill>
                  <a:srgbClr val="5F6368"/>
                </a:solidFill>
                <a:highlight>
                  <a:srgbClr val="FFFFFF"/>
                </a:highlight>
                <a:latin typeface="Roboto"/>
                <a:ea typeface="Roboto"/>
                <a:cs typeface="Roboto"/>
                <a:sym typeface="Roboto"/>
              </a:rPr>
              <a:t>Quèbǎo </a:t>
            </a:r>
            <a:r>
              <a:rPr lang="en" sz="1500"/>
              <a:t>企業在數位領域保持競爭</a:t>
            </a:r>
            <a:r>
              <a:rPr lang="en" sz="1500">
                <a:solidFill>
                  <a:srgbClr val="5F6368"/>
                </a:solidFill>
                <a:highlight>
                  <a:srgbClr val="FFFFFF"/>
                </a:highlight>
                <a:latin typeface="Roboto"/>
                <a:ea typeface="Roboto"/>
                <a:cs typeface="Roboto"/>
                <a:sym typeface="Roboto"/>
              </a:rPr>
              <a:t>jìngzhēng </a:t>
            </a:r>
            <a:r>
              <a:rPr lang="en" sz="1500"/>
              <a:t>力。</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t/>
            </a:r>
            <a:endParaRPr sz="1500"/>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2dc1df9674c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2dc1df9674c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接下來，我們來看 5 個核心 S 模型概述了</a:t>
            </a:r>
            <a:r>
              <a:rPr lang="en" sz="1050">
                <a:solidFill>
                  <a:srgbClr val="5F6368"/>
                </a:solidFill>
                <a:highlight>
                  <a:srgbClr val="FFFFFF"/>
                </a:highlight>
                <a:latin typeface="Roboto"/>
                <a:ea typeface="Roboto"/>
                <a:cs typeface="Roboto"/>
                <a:sym typeface="Roboto"/>
              </a:rPr>
              <a:t>gàishùle </a:t>
            </a:r>
            <a:r>
              <a:rPr lang="en"/>
              <a:t>有效利用人工智慧的結構化方法， 第一個有....</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t>A. Set Clearly Defined Goals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Identify measurable and precise objectives in the area of digital marketing, as well as specific underlying opportunities for artificial intelligence applications to improve effectiveness. Developing an integrated strategic plan that accommodates the organization’s objectives, including consumer acquisition, lead generation, and brand awareness. To ensure success, SMART (Specific, Measurable, Attainable, Relevant, Time-bound) objectives have been suggested.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en"/>
              <a:t>B. Secure Data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Use AI not only to scrutinize customer behavior, but also improve data quality through validation and purging procedures. It is therefore essential to ensure that the collected data is comprehensive and relevant, as well as comply with strict data protection measures. This will pave way for effective and ethical personalized marketing techniques.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C. Select appropriate AI tools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One should be very careful while choosing artificial intelligence (AI) tools that are compatible with the requirements of all digital marketing efforts. This can include the use of predictive analytics to predict trends, integrating chatbots for enhanced customer engagement or adding </a:t>
            </a:r>
            <a:r>
              <a:rPr lang="en"/>
              <a:t>AI powered</a:t>
            </a:r>
            <a:r>
              <a:rPr lang="en"/>
              <a:t> content personalization for personalized customer experience. Evaluate tools based on their ability to scale, work well with other similar systems and address unique marketing challenges. </a:t>
            </a:r>
            <a:br>
              <a:rPr lang="en"/>
            </a:br>
            <a:br>
              <a:rPr lang="en"/>
            </a:br>
            <a:r>
              <a:rPr lang="en"/>
              <a:t>D. Seamless Integration </a:t>
            </a:r>
            <a:br>
              <a:rPr lang="en"/>
            </a:br>
            <a:br>
              <a:rPr lang="en"/>
            </a:br>
            <a:r>
              <a:rPr lang="en"/>
              <a:t>Ensure that AI tools integrate seamlessly with existing digital marketing systems by prioritizing interoperability and compatibility. Develop a comprehensive teaching agenda for marketing departments, which will include practical usage of AI technologies and their technicalities. Provide a more flexible and learning environment for the groups to use artificial intelligence benefits while maintaining low levels of interference with ongoing processes.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E. Surveillance and Review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Build and Implement a Resilient Monitoring and Evaluation System for AI Digital Marketing Interventions. Integration of AI-driven analytics tools with a patterned approach to regular examination of key metrics and KPIs for relevant insights. Thus, applying AI analytics for the purpose of getting feedback and insights in the process of strategy iteration is a dynamic approach to campaign optimization. Therefore, to guarantee continued availability of sustainable services there is need for periodic performance evaluations and adaptation of strategies to fit with the continually changing consumer trends and market natures.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dc1df9674c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2dc1df9674c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第一是set clearly defined goals，制定明確的目標至關重要。 這些目標應該是可衡量</a:t>
            </a:r>
            <a:r>
              <a:rPr lang="en" sz="1500">
                <a:solidFill>
                  <a:srgbClr val="5F6368"/>
                </a:solidFill>
                <a:highlight>
                  <a:srgbClr val="FFFFFF"/>
                </a:highlight>
                <a:latin typeface="Roboto"/>
                <a:ea typeface="Roboto"/>
                <a:cs typeface="Roboto"/>
                <a:sym typeface="Roboto"/>
              </a:rPr>
              <a:t>Héngliáng</a:t>
            </a:r>
            <a:r>
              <a:rPr lang="en" sz="1500"/>
              <a:t>的、精確的，與組織的整體目標。 使用 SMART 標準(Specific, Measurable, Attainable, Relevant, Time-bound) 有助於確保目標定義明確且可實現。 這種方法有助於制定綜合策略計劃，利用人工智慧來提高實現這些目標的效率。</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rPr lang="en" sz="1500"/>
              <a:t>第二是 secure data，確保資料安全至關重要。 人工智慧不僅可以用來分析客戶行為，還可以透過驗證和</a:t>
            </a:r>
            <a:r>
              <a:rPr lang="en" sz="1500">
                <a:solidFill>
                  <a:schemeClr val="dk1"/>
                </a:solidFill>
              </a:rPr>
              <a:t>清除</a:t>
            </a:r>
            <a:r>
              <a:rPr lang="en" sz="1500">
                <a:solidFill>
                  <a:srgbClr val="5F6368"/>
                </a:solidFill>
                <a:highlight>
                  <a:srgbClr val="FFFFFF"/>
                </a:highlight>
                <a:latin typeface="Roboto"/>
                <a:ea typeface="Roboto"/>
                <a:cs typeface="Roboto"/>
                <a:sym typeface="Roboto"/>
              </a:rPr>
              <a:t>Qīngchú</a:t>
            </a:r>
            <a:r>
              <a:rPr lang="en" sz="1500"/>
              <a:t>程式來提高資料品質</a:t>
            </a:r>
            <a:r>
              <a:rPr lang="en" sz="1500">
                <a:solidFill>
                  <a:srgbClr val="5F6368"/>
                </a:solidFill>
                <a:highlight>
                  <a:srgbClr val="FFFFFF"/>
                </a:highlight>
                <a:latin typeface="Roboto"/>
                <a:ea typeface="Roboto"/>
                <a:cs typeface="Roboto"/>
                <a:sym typeface="Roboto"/>
              </a:rPr>
              <a:t>Pǐnzhí</a:t>
            </a:r>
            <a:r>
              <a:rPr lang="en" sz="1500"/>
              <a:t>。 確保收集的數據全面、相關，並符合嚴格的資料保護措施</a:t>
            </a:r>
            <a:r>
              <a:rPr lang="en" sz="1050">
                <a:solidFill>
                  <a:srgbClr val="5F6368"/>
                </a:solidFill>
                <a:highlight>
                  <a:srgbClr val="FFFFFF"/>
                </a:highlight>
                <a:latin typeface="Roboto"/>
                <a:ea typeface="Roboto"/>
                <a:cs typeface="Roboto"/>
                <a:sym typeface="Roboto"/>
              </a:rPr>
              <a:t>Cuòshī</a:t>
            </a:r>
            <a:r>
              <a:rPr lang="en" sz="1500"/>
              <a:t>至關重要。 這種方法為有效和道德的個人化行銷技術</a:t>
            </a:r>
            <a:r>
              <a:rPr lang="en" sz="1500">
                <a:solidFill>
                  <a:schemeClr val="dk1"/>
                </a:solidFill>
              </a:rPr>
              <a:t>奠定了</a:t>
            </a:r>
            <a:r>
              <a:rPr lang="en" sz="1050">
                <a:solidFill>
                  <a:srgbClr val="5F6368"/>
                </a:solidFill>
                <a:highlight>
                  <a:srgbClr val="FFFFFF"/>
                </a:highlight>
                <a:latin typeface="Roboto"/>
                <a:ea typeface="Roboto"/>
                <a:cs typeface="Roboto"/>
                <a:sym typeface="Roboto"/>
              </a:rPr>
              <a:t>Diàndìngle </a:t>
            </a:r>
            <a:r>
              <a:rPr lang="en" sz="1500">
                <a:solidFill>
                  <a:schemeClr val="dk1"/>
                </a:solidFill>
              </a:rPr>
              <a:t>基礎</a:t>
            </a:r>
            <a:r>
              <a:rPr lang="en" sz="1050">
                <a:solidFill>
                  <a:srgbClr val="5F6368"/>
                </a:solidFill>
                <a:highlight>
                  <a:srgbClr val="FFFFFF"/>
                </a:highlight>
                <a:latin typeface="Roboto"/>
                <a:ea typeface="Roboto"/>
                <a:cs typeface="Roboto"/>
                <a:sym typeface="Roboto"/>
              </a:rPr>
              <a:t>jīchǔ</a:t>
            </a:r>
            <a:r>
              <a:rPr lang="en" sz="1500"/>
              <a:t>，增強了客戶的信任度和參與度。</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rPr lang="en" sz="1500"/>
              <a:t>第三是select </a:t>
            </a:r>
            <a:r>
              <a:rPr lang="en" sz="1500"/>
              <a:t>appropriate</a:t>
            </a:r>
            <a:r>
              <a:rPr lang="en" sz="1500"/>
              <a:t> AI tools 選擇符合行銷策略具體要求的工具至關重要。 這可能涉及</a:t>
            </a:r>
            <a:r>
              <a:rPr lang="en" sz="1050">
                <a:solidFill>
                  <a:srgbClr val="5F6368"/>
                </a:solidFill>
                <a:highlight>
                  <a:srgbClr val="FFFFFF"/>
                </a:highlight>
                <a:latin typeface="Roboto"/>
                <a:ea typeface="Roboto"/>
                <a:cs typeface="Roboto"/>
                <a:sym typeface="Roboto"/>
              </a:rPr>
              <a:t>Shèjí</a:t>
            </a:r>
            <a:r>
              <a:rPr lang="en" sz="1500"/>
              <a:t>使用預測分析來預測趨勢，整合聊天機器人以提高客戶參與度，或實施</a:t>
            </a:r>
            <a:r>
              <a:rPr lang="en" sz="1050">
                <a:solidFill>
                  <a:srgbClr val="5F6368"/>
                </a:solidFill>
                <a:highlight>
                  <a:srgbClr val="FFFFFF"/>
                </a:highlight>
                <a:latin typeface="Roboto"/>
                <a:ea typeface="Roboto"/>
                <a:cs typeface="Roboto"/>
                <a:sym typeface="Roboto"/>
              </a:rPr>
              <a:t>Shíshī</a:t>
            </a:r>
            <a:r>
              <a:rPr lang="en" sz="1500"/>
              <a:t>人工智慧驅動的內容個人化以獲得更個人化的客戶體驗。 在評估人工智慧工具時，應考慮其可擴展</a:t>
            </a:r>
            <a:r>
              <a:rPr lang="en" sz="1050">
                <a:solidFill>
                  <a:srgbClr val="5F6368"/>
                </a:solidFill>
                <a:highlight>
                  <a:srgbClr val="FFFFFF"/>
                </a:highlight>
                <a:latin typeface="Roboto"/>
                <a:ea typeface="Roboto"/>
                <a:cs typeface="Roboto"/>
                <a:sym typeface="Roboto"/>
              </a:rPr>
              <a:t>Kuòzhǎn </a:t>
            </a:r>
            <a:r>
              <a:rPr lang="en" sz="1500"/>
              <a:t>性、與現有系統的兼容</a:t>
            </a:r>
            <a:r>
              <a:rPr lang="en" sz="1050">
                <a:solidFill>
                  <a:srgbClr val="5F6368"/>
                </a:solidFill>
                <a:highlight>
                  <a:srgbClr val="FFFFFF"/>
                </a:highlight>
                <a:latin typeface="Roboto"/>
                <a:ea typeface="Roboto"/>
                <a:cs typeface="Roboto"/>
                <a:sym typeface="Roboto"/>
              </a:rPr>
              <a:t>Jiānróng</a:t>
            </a:r>
            <a:r>
              <a:rPr lang="en" sz="1500"/>
              <a:t>性以及應對獨特</a:t>
            </a:r>
            <a:r>
              <a:rPr lang="en" sz="1050">
                <a:solidFill>
                  <a:srgbClr val="5F6368"/>
                </a:solidFill>
                <a:highlight>
                  <a:srgbClr val="FFFFFF"/>
                </a:highlight>
                <a:latin typeface="Roboto"/>
                <a:ea typeface="Roboto"/>
                <a:cs typeface="Roboto"/>
                <a:sym typeface="Roboto"/>
              </a:rPr>
              <a:t>Dútè</a:t>
            </a:r>
            <a:r>
              <a:rPr lang="en" sz="1500"/>
              <a:t>行銷挑戰的能力。</a:t>
            </a:r>
            <a:endParaRPr sz="150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dc0a77209d_0_1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2dc0a77209d_0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2dc1df9674c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2dc1df9674c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第四是 Seamless </a:t>
            </a:r>
            <a:r>
              <a:rPr lang="en" sz="1500"/>
              <a:t>Integration</a:t>
            </a:r>
            <a:endParaRPr sz="1500"/>
          </a:p>
          <a:p>
            <a:pPr indent="0" lvl="0" marL="0" rtl="0" algn="l">
              <a:spcBef>
                <a:spcPts val="0"/>
              </a:spcBef>
              <a:spcAft>
                <a:spcPts val="0"/>
              </a:spcAft>
              <a:buNone/>
            </a:pPr>
            <a:r>
              <a:rPr lang="en" sz="1500"/>
              <a:t>無縫</a:t>
            </a:r>
            <a:r>
              <a:rPr lang="en" sz="1500">
                <a:solidFill>
                  <a:srgbClr val="5F6368"/>
                </a:solidFill>
                <a:highlight>
                  <a:srgbClr val="FFFFFF"/>
                </a:highlight>
                <a:latin typeface="Roboto"/>
                <a:ea typeface="Roboto"/>
                <a:cs typeface="Roboto"/>
                <a:sym typeface="Roboto"/>
              </a:rPr>
              <a:t>Wú fèng</a:t>
            </a:r>
            <a:r>
              <a:rPr lang="en" sz="1500"/>
              <a:t>整合是最大限度發揮</a:t>
            </a:r>
            <a:r>
              <a:rPr lang="en" sz="1050">
                <a:solidFill>
                  <a:srgbClr val="5F6368"/>
                </a:solidFill>
                <a:highlight>
                  <a:srgbClr val="FFFFFF"/>
                </a:highlight>
                <a:latin typeface="Roboto"/>
                <a:ea typeface="Roboto"/>
                <a:cs typeface="Roboto"/>
                <a:sym typeface="Roboto"/>
              </a:rPr>
              <a:t>fāhuī </a:t>
            </a:r>
            <a:r>
              <a:rPr lang="en" sz="1500"/>
              <a:t>其優勢的關鍵。 在選擇人工智慧工具時侯，應優先考慮其互通性和相容性，以確保它們能與現有系統良好配合。 為行銷團隊制定</a:t>
            </a:r>
            <a:r>
              <a:rPr lang="en" sz="1050">
                <a:solidFill>
                  <a:srgbClr val="5F6368"/>
                </a:solidFill>
                <a:highlight>
                  <a:srgbClr val="FFFFFF"/>
                </a:highlight>
                <a:latin typeface="Roboto"/>
                <a:ea typeface="Roboto"/>
                <a:cs typeface="Roboto"/>
                <a:sym typeface="Roboto"/>
              </a:rPr>
              <a:t>Zhìdìng</a:t>
            </a:r>
            <a:r>
              <a:rPr lang="en" sz="1500"/>
              <a:t>全面的培訓</a:t>
            </a:r>
            <a:r>
              <a:rPr lang="en" sz="1050">
                <a:solidFill>
                  <a:srgbClr val="5F6368"/>
                </a:solidFill>
                <a:highlight>
                  <a:srgbClr val="FFFFFF"/>
                </a:highlight>
                <a:latin typeface="Roboto"/>
                <a:ea typeface="Roboto"/>
                <a:cs typeface="Roboto"/>
                <a:sym typeface="Roboto"/>
              </a:rPr>
              <a:t>péixùn</a:t>
            </a:r>
            <a:r>
              <a:rPr lang="en" sz="1500"/>
              <a:t>計劃，讓他們熟悉人工智慧技術的實際</a:t>
            </a:r>
            <a:r>
              <a:rPr lang="en" sz="1050">
                <a:solidFill>
                  <a:srgbClr val="5F6368"/>
                </a:solidFill>
                <a:highlight>
                  <a:srgbClr val="FFFFFF"/>
                </a:highlight>
                <a:latin typeface="Roboto"/>
                <a:ea typeface="Roboto"/>
                <a:cs typeface="Roboto"/>
                <a:sym typeface="Roboto"/>
              </a:rPr>
              <a:t>Shíjì</a:t>
            </a:r>
            <a:r>
              <a:rPr lang="en" sz="1500"/>
              <a:t>使用及其技術層面。 創造</a:t>
            </a:r>
            <a:r>
              <a:rPr lang="en" sz="1050">
                <a:solidFill>
                  <a:srgbClr val="5F6368"/>
                </a:solidFill>
                <a:highlight>
                  <a:srgbClr val="FFFFFF"/>
                </a:highlight>
                <a:latin typeface="Roboto"/>
                <a:ea typeface="Roboto"/>
                <a:cs typeface="Roboto"/>
                <a:sym typeface="Roboto"/>
              </a:rPr>
              <a:t>Chuàngzào</a:t>
            </a:r>
            <a:r>
              <a:rPr lang="en" sz="1500"/>
              <a:t>一個靈活</a:t>
            </a:r>
            <a:r>
              <a:rPr lang="en" sz="1050">
                <a:solidFill>
                  <a:srgbClr val="5F6368"/>
                </a:solidFill>
                <a:highlight>
                  <a:srgbClr val="FFFFFF"/>
                </a:highlight>
                <a:latin typeface="Roboto"/>
                <a:ea typeface="Roboto"/>
                <a:cs typeface="Roboto"/>
                <a:sym typeface="Roboto"/>
              </a:rPr>
              <a:t>Línghuó</a:t>
            </a:r>
            <a:r>
              <a:rPr lang="en" sz="1500"/>
              <a:t>且以學習為導向的環境，讓團隊能夠充分利用人工智慧的優勢，同時盡量減少對目前流程的</a:t>
            </a:r>
            <a:r>
              <a:rPr lang="en" sz="1500">
                <a:solidFill>
                  <a:schemeClr val="dk1"/>
                </a:solidFill>
              </a:rPr>
              <a:t>干擾</a:t>
            </a:r>
            <a:r>
              <a:rPr lang="en" sz="1050">
                <a:solidFill>
                  <a:srgbClr val="5F6368"/>
                </a:solidFill>
                <a:highlight>
                  <a:srgbClr val="FFFFFF"/>
                </a:highlight>
                <a:latin typeface="Roboto"/>
                <a:ea typeface="Roboto"/>
                <a:cs typeface="Roboto"/>
                <a:sym typeface="Roboto"/>
              </a:rPr>
              <a:t>Gānrǎo</a:t>
            </a:r>
            <a:r>
              <a:rPr lang="en" sz="1500"/>
              <a:t>。</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rPr lang="en" sz="1500"/>
              <a:t>最後是 surveillance and review</a:t>
            </a:r>
            <a:endParaRPr sz="1500"/>
          </a:p>
          <a:p>
            <a:pPr indent="0" lvl="0" marL="0" rtl="0" algn="l">
              <a:spcBef>
                <a:spcPts val="0"/>
              </a:spcBef>
              <a:spcAft>
                <a:spcPts val="0"/>
              </a:spcAft>
              <a:buNone/>
            </a:pPr>
            <a:r>
              <a:rPr lang="en" sz="1500"/>
              <a:t>實施強大的監控</a:t>
            </a:r>
            <a:r>
              <a:rPr lang="en" sz="1050">
                <a:solidFill>
                  <a:srgbClr val="5F6368"/>
                </a:solidFill>
                <a:highlight>
                  <a:srgbClr val="FFFFFF"/>
                </a:highlight>
                <a:latin typeface="Roboto"/>
                <a:ea typeface="Roboto"/>
                <a:cs typeface="Roboto"/>
                <a:sym typeface="Roboto"/>
              </a:rPr>
              <a:t>Jiānkòng</a:t>
            </a:r>
            <a:r>
              <a:rPr lang="en" sz="1500"/>
              <a:t>和評估</a:t>
            </a:r>
            <a:r>
              <a:rPr lang="en" sz="1050">
                <a:solidFill>
                  <a:srgbClr val="5F6368"/>
                </a:solidFill>
                <a:highlight>
                  <a:srgbClr val="FFFFFF"/>
                </a:highlight>
                <a:latin typeface="Roboto"/>
                <a:ea typeface="Roboto"/>
                <a:cs typeface="Roboto"/>
                <a:sym typeface="Roboto"/>
              </a:rPr>
              <a:t>pínggū</a:t>
            </a:r>
            <a:r>
              <a:rPr lang="en" sz="1500"/>
              <a:t>系統對於人工智慧驅動的數位行銷幹預</a:t>
            </a:r>
            <a:r>
              <a:rPr lang="en" sz="1050">
                <a:solidFill>
                  <a:srgbClr val="5F6368"/>
                </a:solidFill>
                <a:highlight>
                  <a:srgbClr val="FFFFFF"/>
                </a:highlight>
                <a:latin typeface="Roboto"/>
                <a:ea typeface="Roboto"/>
                <a:cs typeface="Roboto"/>
                <a:sym typeface="Roboto"/>
              </a:rPr>
              <a:t>Gànyù</a:t>
            </a:r>
            <a:r>
              <a:rPr lang="en" sz="1500"/>
              <a:t>措施</a:t>
            </a:r>
            <a:r>
              <a:rPr lang="en" sz="1050">
                <a:solidFill>
                  <a:srgbClr val="5F6368"/>
                </a:solidFill>
                <a:highlight>
                  <a:srgbClr val="FFFFFF"/>
                </a:highlight>
                <a:latin typeface="Roboto"/>
                <a:ea typeface="Roboto"/>
                <a:cs typeface="Roboto"/>
                <a:sym typeface="Roboto"/>
              </a:rPr>
              <a:t>cuòshī</a:t>
            </a:r>
            <a:r>
              <a:rPr lang="en" sz="1500"/>
              <a:t>的成功至關重要。 這種方法允許</a:t>
            </a:r>
            <a:r>
              <a:rPr lang="en" sz="1500">
                <a:solidFill>
                  <a:srgbClr val="5F6368"/>
                </a:solidFill>
                <a:highlight>
                  <a:srgbClr val="FFFFFF"/>
                </a:highlight>
                <a:latin typeface="Roboto"/>
                <a:ea typeface="Roboto"/>
                <a:cs typeface="Roboto"/>
                <a:sym typeface="Roboto"/>
              </a:rPr>
              <a:t>yǔnxǔ </a:t>
            </a:r>
            <a:r>
              <a:rPr lang="en" sz="1500"/>
              <a:t>使用人工智慧分析收集回饋和洞察</a:t>
            </a:r>
            <a:r>
              <a:rPr lang="en" sz="1050">
                <a:solidFill>
                  <a:srgbClr val="5F6368"/>
                </a:solidFill>
                <a:highlight>
                  <a:srgbClr val="FFFFFF"/>
                </a:highlight>
                <a:latin typeface="Roboto"/>
                <a:ea typeface="Roboto"/>
                <a:cs typeface="Roboto"/>
                <a:sym typeface="Roboto"/>
              </a:rPr>
              <a:t>Dòngchá</a:t>
            </a:r>
            <a:r>
              <a:rPr lang="en" sz="1500"/>
              <a:t>，以便迭代</a:t>
            </a:r>
            <a:r>
              <a:rPr lang="en" sz="1050">
                <a:solidFill>
                  <a:srgbClr val="5F6368"/>
                </a:solidFill>
                <a:highlight>
                  <a:srgbClr val="FFFFFF"/>
                </a:highlight>
                <a:latin typeface="Roboto"/>
                <a:ea typeface="Roboto"/>
                <a:cs typeface="Roboto"/>
                <a:sym typeface="Roboto"/>
              </a:rPr>
              <a:t>diédài</a:t>
            </a:r>
            <a:r>
              <a:rPr lang="en" sz="1500"/>
              <a:t>改進策略，從而實現動態行銷活動優化</a:t>
            </a:r>
            <a:r>
              <a:rPr lang="en" sz="1050">
                <a:solidFill>
                  <a:srgbClr val="5F6368"/>
                </a:solidFill>
                <a:highlight>
                  <a:srgbClr val="FFFFFF"/>
                </a:highlight>
                <a:latin typeface="Roboto"/>
                <a:ea typeface="Roboto"/>
                <a:cs typeface="Roboto"/>
                <a:sym typeface="Roboto"/>
              </a:rPr>
              <a:t>Yōuhuà</a:t>
            </a:r>
            <a:r>
              <a:rPr lang="en" sz="1500"/>
              <a:t>。 定期進行績效</a:t>
            </a:r>
            <a:r>
              <a:rPr lang="en" sz="1050">
                <a:solidFill>
                  <a:srgbClr val="5F6368"/>
                </a:solidFill>
                <a:highlight>
                  <a:srgbClr val="FFFFFF"/>
                </a:highlight>
                <a:latin typeface="Roboto"/>
                <a:ea typeface="Roboto"/>
                <a:cs typeface="Roboto"/>
                <a:sym typeface="Roboto"/>
              </a:rPr>
              <a:t>Jīxiào </a:t>
            </a:r>
            <a:r>
              <a:rPr lang="en" sz="1500"/>
              <a:t>評估並調整策略，以適應</a:t>
            </a:r>
            <a:r>
              <a:rPr lang="en" sz="1050">
                <a:solidFill>
                  <a:srgbClr val="5F6368"/>
                </a:solidFill>
                <a:highlight>
                  <a:srgbClr val="FFFFFF"/>
                </a:highlight>
                <a:latin typeface="Roboto"/>
                <a:ea typeface="Roboto"/>
                <a:cs typeface="Roboto"/>
                <a:sym typeface="Roboto"/>
              </a:rPr>
              <a:t>Shìyìng</a:t>
            </a:r>
            <a:r>
              <a:rPr lang="en" sz="1500"/>
              <a:t>不斷變化的消費趨勢和市場動態，確保持續提供永續的服務。</a:t>
            </a:r>
            <a:endParaRPr sz="1500"/>
          </a:p>
          <a:p>
            <a:pPr indent="0" lvl="0" marL="0" rtl="0" algn="l">
              <a:spcBef>
                <a:spcPts val="0"/>
              </a:spcBef>
              <a:spcAft>
                <a:spcPts val="0"/>
              </a:spcAft>
              <a:buNone/>
            </a:pPr>
            <a:r>
              <a:t/>
            </a:r>
            <a:endParaRPr sz="1500"/>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dc1df9674c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2dc1df9674c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2dc1df9674c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2dc1df9674c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500">
                <a:solidFill>
                  <a:schemeClr val="dk1"/>
                </a:solidFill>
              </a:rPr>
              <a:t>結論強調了在數位行銷策略中無縫</a:t>
            </a:r>
            <a:r>
              <a:rPr lang="en" sz="1500">
                <a:solidFill>
                  <a:srgbClr val="5F6368"/>
                </a:solidFill>
                <a:highlight>
                  <a:srgbClr val="FFFFFF"/>
                </a:highlight>
                <a:latin typeface="Roboto"/>
                <a:ea typeface="Roboto"/>
                <a:cs typeface="Roboto"/>
                <a:sym typeface="Roboto"/>
              </a:rPr>
              <a:t>fèng</a:t>
            </a:r>
            <a:r>
              <a:rPr lang="en" sz="1500">
                <a:solidFill>
                  <a:schemeClr val="dk1"/>
                </a:solidFill>
              </a:rPr>
              <a:t>整合人工智慧和預測分析的重要性。 這種整合具有多種優勢，包括更強的客製化、精細的自動化和持續的靈活</a:t>
            </a:r>
            <a:r>
              <a:rPr lang="en" sz="1500">
                <a:solidFill>
                  <a:srgbClr val="5F6368"/>
                </a:solidFill>
                <a:highlight>
                  <a:srgbClr val="FFFFFF"/>
                </a:highlight>
                <a:latin typeface="Roboto"/>
                <a:ea typeface="Roboto"/>
                <a:cs typeface="Roboto"/>
                <a:sym typeface="Roboto"/>
              </a:rPr>
              <a:t>Línghuó </a:t>
            </a:r>
            <a:r>
              <a:rPr lang="en" sz="1500">
                <a:solidFill>
                  <a:schemeClr val="dk1"/>
                </a:solidFill>
              </a:rPr>
              <a:t>性。 數位行銷經理需要密切</a:t>
            </a:r>
            <a:r>
              <a:rPr lang="en" sz="1500">
                <a:solidFill>
                  <a:srgbClr val="5F6368"/>
                </a:solidFill>
                <a:highlight>
                  <a:srgbClr val="FFFFFF"/>
                </a:highlight>
                <a:latin typeface="Roboto"/>
                <a:ea typeface="Roboto"/>
                <a:cs typeface="Roboto"/>
                <a:sym typeface="Roboto"/>
              </a:rPr>
              <a:t>mìqiè</a:t>
            </a:r>
            <a:r>
              <a:rPr lang="en" sz="1500">
                <a:solidFill>
                  <a:schemeClr val="dk1"/>
                </a:solidFill>
              </a:rPr>
              <a:t>關注這些技術的進步，以保持競爭</a:t>
            </a:r>
            <a:r>
              <a:rPr lang="en" sz="1500">
                <a:solidFill>
                  <a:srgbClr val="5F6368"/>
                </a:solidFill>
                <a:highlight>
                  <a:srgbClr val="FFFFFF"/>
                </a:highlight>
                <a:latin typeface="Roboto"/>
                <a:ea typeface="Roboto"/>
                <a:cs typeface="Roboto"/>
                <a:sym typeface="Roboto"/>
              </a:rPr>
              <a:t>Jìngzhēng </a:t>
            </a:r>
            <a:r>
              <a:rPr lang="en" sz="1500">
                <a:solidFill>
                  <a:schemeClr val="dk1"/>
                </a:solidFill>
              </a:rPr>
              <a:t>力。 透過有效利用人工智慧和預測分析，企業可以主動更新行銷計劃，保持</a:t>
            </a:r>
            <a:r>
              <a:rPr lang="en" sz="1500">
                <a:solidFill>
                  <a:srgbClr val="5F6368"/>
                </a:solidFill>
                <a:highlight>
                  <a:srgbClr val="FFFFFF"/>
                </a:highlight>
                <a:latin typeface="Roboto"/>
                <a:ea typeface="Roboto"/>
                <a:cs typeface="Roboto"/>
                <a:sym typeface="Roboto"/>
              </a:rPr>
              <a:t>Bǎochí </a:t>
            </a:r>
            <a:r>
              <a:rPr lang="en" sz="1500">
                <a:solidFill>
                  <a:schemeClr val="dk1"/>
                </a:solidFill>
              </a:rPr>
              <a:t>競爭優勢，確保行銷活動成功。 歸根結底</a:t>
            </a:r>
            <a:r>
              <a:rPr lang="en" sz="1500">
                <a:solidFill>
                  <a:srgbClr val="5F6368"/>
                </a:solidFill>
                <a:highlight>
                  <a:srgbClr val="FFFFFF"/>
                </a:highlight>
                <a:latin typeface="Roboto"/>
                <a:ea typeface="Roboto"/>
                <a:cs typeface="Roboto"/>
                <a:sym typeface="Roboto"/>
              </a:rPr>
              <a:t>Guīgēnjiédǐ</a:t>
            </a:r>
            <a:r>
              <a:rPr lang="en" sz="1500">
                <a:solidFill>
                  <a:schemeClr val="dk1"/>
                </a:solidFill>
              </a:rPr>
              <a:t>，數位行銷的未來在於人工智慧和預測分析的無縫</a:t>
            </a:r>
            <a:r>
              <a:rPr lang="en" sz="1500">
                <a:solidFill>
                  <a:srgbClr val="5F6368"/>
                </a:solidFill>
                <a:highlight>
                  <a:srgbClr val="FFFFFF"/>
                </a:highlight>
                <a:latin typeface="Roboto"/>
                <a:ea typeface="Roboto"/>
                <a:cs typeface="Roboto"/>
                <a:sym typeface="Roboto"/>
              </a:rPr>
              <a:t>fèng</a:t>
            </a:r>
            <a:r>
              <a:rPr lang="en" sz="1500">
                <a:solidFill>
                  <a:schemeClr val="dk1"/>
                </a:solidFill>
              </a:rPr>
              <a:t>整合，以抓住新出現的機會。</a:t>
            </a:r>
            <a:endParaRPr sz="1500">
              <a:solidFill>
                <a:schemeClr val="dk1"/>
              </a:solidFill>
            </a:endParaRPr>
          </a:p>
          <a:p>
            <a:pPr indent="0" lvl="0" marL="0" rtl="0" algn="l">
              <a:spcBef>
                <a:spcPts val="0"/>
              </a:spcBef>
              <a:spcAft>
                <a:spcPts val="0"/>
              </a:spcAft>
              <a:buNone/>
            </a:pPr>
            <a:r>
              <a:t/>
            </a:r>
            <a:endParaRPr sz="150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dc0a77209d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2dc0a77209d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第一個部分是這篇paper的介紹</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dc0a77209d_0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2dc0a77209d_0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dc0a77209d_0_2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2dc0a77209d_0_2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dc0a77209d_0_2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2dc0a77209d_0_2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2dc1df9674c_0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2dc1df9674c_0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dc0a77209d_0_2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2dc0a77209d_0_2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2dc0a77209d_0_2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2dc0a77209d_0_2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4" name="Shape 54"/>
        <p:cNvGrpSpPr/>
        <p:nvPr/>
      </p:nvGrpSpPr>
      <p:grpSpPr>
        <a:xfrm>
          <a:off x="0" y="0"/>
          <a:ext cx="0" cy="0"/>
          <a:chOff x="0" y="0"/>
          <a:chExt cx="0" cy="0"/>
        </a:xfrm>
      </p:grpSpPr>
      <p:cxnSp>
        <p:nvCxnSpPr>
          <p:cNvPr id="55" name="Google Shape;55;p14"/>
          <p:cNvCxnSpPr/>
          <p:nvPr/>
        </p:nvCxnSpPr>
        <p:spPr>
          <a:xfrm>
            <a:off x="7007735" y="3176888"/>
            <a:ext cx="562200" cy="0"/>
          </a:xfrm>
          <a:prstGeom prst="straightConnector1">
            <a:avLst/>
          </a:prstGeom>
          <a:noFill/>
          <a:ln cap="flat" cmpd="sng" w="76200">
            <a:solidFill>
              <a:schemeClr val="lt2"/>
            </a:solidFill>
            <a:prstDash val="solid"/>
            <a:round/>
            <a:headEnd len="sm" w="sm" type="none"/>
            <a:tailEnd len="sm" w="sm" type="none"/>
          </a:ln>
        </p:spPr>
      </p:cxnSp>
      <p:cxnSp>
        <p:nvCxnSpPr>
          <p:cNvPr id="56" name="Google Shape;56;p14"/>
          <p:cNvCxnSpPr/>
          <p:nvPr/>
        </p:nvCxnSpPr>
        <p:spPr>
          <a:xfrm>
            <a:off x="1575035" y="3158252"/>
            <a:ext cx="562200" cy="0"/>
          </a:xfrm>
          <a:prstGeom prst="straightConnector1">
            <a:avLst/>
          </a:prstGeom>
          <a:noFill/>
          <a:ln cap="flat" cmpd="sng" w="76200">
            <a:solidFill>
              <a:schemeClr val="lt2"/>
            </a:solidFill>
            <a:prstDash val="solid"/>
            <a:round/>
            <a:headEnd len="sm" w="sm" type="none"/>
            <a:tailEnd len="sm" w="sm" type="none"/>
          </a:ln>
        </p:spPr>
      </p:cxnSp>
      <p:grpSp>
        <p:nvGrpSpPr>
          <p:cNvPr id="57" name="Google Shape;57;p14"/>
          <p:cNvGrpSpPr/>
          <p:nvPr/>
        </p:nvGrpSpPr>
        <p:grpSpPr>
          <a:xfrm>
            <a:off x="1004144" y="1022025"/>
            <a:ext cx="7136668" cy="152400"/>
            <a:chOff x="1346429" y="1011300"/>
            <a:chExt cx="6452100" cy="152400"/>
          </a:xfrm>
        </p:grpSpPr>
        <p:cxnSp>
          <p:nvCxnSpPr>
            <p:cNvPr id="58" name="Google Shape;58;p14"/>
            <p:cNvCxnSpPr/>
            <p:nvPr/>
          </p:nvCxnSpPr>
          <p:spPr>
            <a:xfrm rot="10800000">
              <a:off x="1346429" y="1011300"/>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59" name="Google Shape;59;p14"/>
            <p:cNvCxnSpPr/>
            <p:nvPr/>
          </p:nvCxnSpPr>
          <p:spPr>
            <a:xfrm rot="10800000">
              <a:off x="1346429" y="1163700"/>
              <a:ext cx="6452100" cy="0"/>
            </a:xfrm>
            <a:prstGeom prst="straightConnector1">
              <a:avLst/>
            </a:prstGeom>
            <a:noFill/>
            <a:ln cap="flat" cmpd="sng" w="9525">
              <a:solidFill>
                <a:schemeClr val="accent3"/>
              </a:solidFill>
              <a:prstDash val="solid"/>
              <a:round/>
              <a:headEnd len="sm" w="sm" type="none"/>
              <a:tailEnd len="sm" w="sm" type="none"/>
            </a:ln>
          </p:spPr>
        </p:cxnSp>
      </p:grpSp>
      <p:grpSp>
        <p:nvGrpSpPr>
          <p:cNvPr id="60" name="Google Shape;60;p14"/>
          <p:cNvGrpSpPr/>
          <p:nvPr/>
        </p:nvGrpSpPr>
        <p:grpSpPr>
          <a:xfrm>
            <a:off x="1004151" y="3969100"/>
            <a:ext cx="7136668" cy="152400"/>
            <a:chOff x="1346435" y="3969088"/>
            <a:chExt cx="6452100" cy="152400"/>
          </a:xfrm>
        </p:grpSpPr>
        <p:cxnSp>
          <p:nvCxnSpPr>
            <p:cNvPr id="61" name="Google Shape;61;p14"/>
            <p:cNvCxnSpPr/>
            <p:nvPr/>
          </p:nvCxnSpPr>
          <p:spPr>
            <a:xfrm>
              <a:off x="1346435" y="4121488"/>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62" name="Google Shape;62;p14"/>
            <p:cNvCxnSpPr/>
            <p:nvPr/>
          </p:nvCxnSpPr>
          <p:spPr>
            <a:xfrm>
              <a:off x="1346435" y="3969088"/>
              <a:ext cx="6452100" cy="0"/>
            </a:xfrm>
            <a:prstGeom prst="straightConnector1">
              <a:avLst/>
            </a:prstGeom>
            <a:noFill/>
            <a:ln cap="flat" cmpd="sng" w="9525">
              <a:solidFill>
                <a:schemeClr val="accent3"/>
              </a:solidFill>
              <a:prstDash val="solid"/>
              <a:round/>
              <a:headEnd len="sm" w="sm" type="none"/>
              <a:tailEnd len="sm" w="sm" type="none"/>
            </a:ln>
          </p:spPr>
        </p:cxnSp>
      </p:grpSp>
      <p:sp>
        <p:nvSpPr>
          <p:cNvPr id="63" name="Google Shape;63;p14"/>
          <p:cNvSpPr txBox="1"/>
          <p:nvPr>
            <p:ph type="ctrTitle"/>
          </p:nvPr>
        </p:nvSpPr>
        <p:spPr>
          <a:xfrm>
            <a:off x="1004150" y="1751764"/>
            <a:ext cx="7136700" cy="10224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400"/>
              <a:buNone/>
              <a:defRPr sz="5400"/>
            </a:lvl1pPr>
            <a:lvl2pPr lvl="1" rtl="0" algn="ctr">
              <a:spcBef>
                <a:spcPts val="0"/>
              </a:spcBef>
              <a:spcAft>
                <a:spcPts val="0"/>
              </a:spcAft>
              <a:buSzPts val="5400"/>
              <a:buNone/>
              <a:defRPr sz="5400"/>
            </a:lvl2pPr>
            <a:lvl3pPr lvl="2" rtl="0" algn="ctr">
              <a:spcBef>
                <a:spcPts val="0"/>
              </a:spcBef>
              <a:spcAft>
                <a:spcPts val="0"/>
              </a:spcAft>
              <a:buSzPts val="5400"/>
              <a:buNone/>
              <a:defRPr sz="5400"/>
            </a:lvl3pPr>
            <a:lvl4pPr lvl="3" rtl="0" algn="ctr">
              <a:spcBef>
                <a:spcPts val="0"/>
              </a:spcBef>
              <a:spcAft>
                <a:spcPts val="0"/>
              </a:spcAft>
              <a:buSzPts val="5400"/>
              <a:buNone/>
              <a:defRPr sz="5400"/>
            </a:lvl4pPr>
            <a:lvl5pPr lvl="4" rtl="0" algn="ctr">
              <a:spcBef>
                <a:spcPts val="0"/>
              </a:spcBef>
              <a:spcAft>
                <a:spcPts val="0"/>
              </a:spcAft>
              <a:buSzPts val="5400"/>
              <a:buNone/>
              <a:defRPr sz="5400"/>
            </a:lvl5pPr>
            <a:lvl6pPr lvl="5" rtl="0" algn="ctr">
              <a:spcBef>
                <a:spcPts val="0"/>
              </a:spcBef>
              <a:spcAft>
                <a:spcPts val="0"/>
              </a:spcAft>
              <a:buSzPts val="5400"/>
              <a:buNone/>
              <a:defRPr sz="5400"/>
            </a:lvl6pPr>
            <a:lvl7pPr lvl="6" rtl="0" algn="ctr">
              <a:spcBef>
                <a:spcPts val="0"/>
              </a:spcBef>
              <a:spcAft>
                <a:spcPts val="0"/>
              </a:spcAft>
              <a:buSzPts val="5400"/>
              <a:buNone/>
              <a:defRPr sz="5400"/>
            </a:lvl7pPr>
            <a:lvl8pPr lvl="7" rtl="0" algn="ctr">
              <a:spcBef>
                <a:spcPts val="0"/>
              </a:spcBef>
              <a:spcAft>
                <a:spcPts val="0"/>
              </a:spcAft>
              <a:buSzPts val="5400"/>
              <a:buNone/>
              <a:defRPr sz="5400"/>
            </a:lvl8pPr>
            <a:lvl9pPr lvl="8" rtl="0" algn="ctr">
              <a:spcBef>
                <a:spcPts val="0"/>
              </a:spcBef>
              <a:spcAft>
                <a:spcPts val="0"/>
              </a:spcAft>
              <a:buSzPts val="5400"/>
              <a:buNone/>
              <a:defRPr sz="5400"/>
            </a:lvl9pPr>
          </a:lstStyle>
          <a:p/>
        </p:txBody>
      </p:sp>
      <p:sp>
        <p:nvSpPr>
          <p:cNvPr id="64" name="Google Shape;64;p14"/>
          <p:cNvSpPr txBox="1"/>
          <p:nvPr>
            <p:ph idx="1" type="subTitle"/>
          </p:nvPr>
        </p:nvSpPr>
        <p:spPr>
          <a:xfrm>
            <a:off x="2137225" y="2850039"/>
            <a:ext cx="48705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400"/>
              <a:buNone/>
              <a:defRPr sz="2400"/>
            </a:lvl1pPr>
            <a:lvl2pPr lvl="1" rtl="0" algn="ctr">
              <a:lnSpc>
                <a:spcPct val="100000"/>
              </a:lnSpc>
              <a:spcBef>
                <a:spcPts val="0"/>
              </a:spcBef>
              <a:spcAft>
                <a:spcPts val="0"/>
              </a:spcAft>
              <a:buSzPts val="2400"/>
              <a:buNone/>
              <a:defRPr sz="2400"/>
            </a:lvl2pPr>
            <a:lvl3pPr lvl="2" rtl="0" algn="ctr">
              <a:lnSpc>
                <a:spcPct val="100000"/>
              </a:lnSpc>
              <a:spcBef>
                <a:spcPts val="0"/>
              </a:spcBef>
              <a:spcAft>
                <a:spcPts val="0"/>
              </a:spcAft>
              <a:buSzPts val="2400"/>
              <a:buNone/>
              <a:defRPr sz="2400"/>
            </a:lvl3pPr>
            <a:lvl4pPr lvl="3" rtl="0" algn="ctr">
              <a:lnSpc>
                <a:spcPct val="100000"/>
              </a:lnSpc>
              <a:spcBef>
                <a:spcPts val="0"/>
              </a:spcBef>
              <a:spcAft>
                <a:spcPts val="0"/>
              </a:spcAft>
              <a:buSzPts val="2400"/>
              <a:buNone/>
              <a:defRPr sz="2400"/>
            </a:lvl4pPr>
            <a:lvl5pPr lvl="4" rtl="0" algn="ctr">
              <a:lnSpc>
                <a:spcPct val="100000"/>
              </a:lnSpc>
              <a:spcBef>
                <a:spcPts val="0"/>
              </a:spcBef>
              <a:spcAft>
                <a:spcPts val="0"/>
              </a:spcAft>
              <a:buSzPts val="2400"/>
              <a:buNone/>
              <a:defRPr sz="2400"/>
            </a:lvl5pPr>
            <a:lvl6pPr lvl="5" rtl="0" algn="ctr">
              <a:lnSpc>
                <a:spcPct val="100000"/>
              </a:lnSpc>
              <a:spcBef>
                <a:spcPts val="0"/>
              </a:spcBef>
              <a:spcAft>
                <a:spcPts val="0"/>
              </a:spcAft>
              <a:buSzPts val="2400"/>
              <a:buNone/>
              <a:defRPr sz="2400"/>
            </a:lvl6pPr>
            <a:lvl7pPr lvl="6" rtl="0" algn="ctr">
              <a:lnSpc>
                <a:spcPct val="100000"/>
              </a:lnSpc>
              <a:spcBef>
                <a:spcPts val="0"/>
              </a:spcBef>
              <a:spcAft>
                <a:spcPts val="0"/>
              </a:spcAft>
              <a:buSzPts val="2400"/>
              <a:buNone/>
              <a:defRPr sz="2400"/>
            </a:lvl7pPr>
            <a:lvl8pPr lvl="7" rtl="0" algn="ctr">
              <a:lnSpc>
                <a:spcPct val="100000"/>
              </a:lnSpc>
              <a:spcBef>
                <a:spcPts val="0"/>
              </a:spcBef>
              <a:spcAft>
                <a:spcPts val="0"/>
              </a:spcAft>
              <a:buSzPts val="2400"/>
              <a:buNone/>
              <a:defRPr sz="2400"/>
            </a:lvl8pPr>
            <a:lvl9pPr lvl="8" rtl="0" algn="ctr">
              <a:lnSpc>
                <a:spcPct val="100000"/>
              </a:lnSpc>
              <a:spcBef>
                <a:spcPts val="0"/>
              </a:spcBef>
              <a:spcAft>
                <a:spcPts val="0"/>
              </a:spcAft>
              <a:buSzPts val="2400"/>
              <a:buNone/>
              <a:defRPr sz="2400"/>
            </a:lvl9pPr>
          </a:lstStyle>
          <a:p/>
        </p:txBody>
      </p:sp>
      <p:sp>
        <p:nvSpPr>
          <p:cNvPr id="65" name="Google Shape;65;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6" name="Shape 66"/>
        <p:cNvGrpSpPr/>
        <p:nvPr/>
      </p:nvGrpSpPr>
      <p:grpSpPr>
        <a:xfrm>
          <a:off x="0" y="0"/>
          <a:ext cx="0" cy="0"/>
          <a:chOff x="0" y="0"/>
          <a:chExt cx="0" cy="0"/>
        </a:xfrm>
      </p:grpSpPr>
      <p:sp>
        <p:nvSpPr>
          <p:cNvPr id="67" name="Google Shape;67;p15"/>
          <p:cNvSpPr/>
          <p:nvPr/>
        </p:nvSpPr>
        <p:spPr>
          <a:xfrm>
            <a:off x="-50" y="2571900"/>
            <a:ext cx="9144000" cy="2571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5"/>
          <p:cNvSpPr txBox="1"/>
          <p:nvPr>
            <p:ph type="title"/>
          </p:nvPr>
        </p:nvSpPr>
        <p:spPr>
          <a:xfrm>
            <a:off x="311700" y="814800"/>
            <a:ext cx="8571300" cy="9420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3600"/>
              <a:buNone/>
              <a:defRPr/>
            </a:lvl1pPr>
            <a:lvl2pPr lvl="1" rtl="0" algn="ctr">
              <a:spcBef>
                <a:spcPts val="0"/>
              </a:spcBef>
              <a:spcAft>
                <a:spcPts val="0"/>
              </a:spcAft>
              <a:buSzPts val="3600"/>
              <a:buNone/>
              <a:defRPr/>
            </a:lvl2pPr>
            <a:lvl3pPr lvl="2" rtl="0" algn="ctr">
              <a:spcBef>
                <a:spcPts val="0"/>
              </a:spcBef>
              <a:spcAft>
                <a:spcPts val="0"/>
              </a:spcAft>
              <a:buSzPts val="3600"/>
              <a:buNone/>
              <a:defRPr/>
            </a:lvl3pPr>
            <a:lvl4pPr lvl="3" rtl="0" algn="ctr">
              <a:spcBef>
                <a:spcPts val="0"/>
              </a:spcBef>
              <a:spcAft>
                <a:spcPts val="0"/>
              </a:spcAft>
              <a:buSzPts val="3600"/>
              <a:buNone/>
              <a:defRPr/>
            </a:lvl4pPr>
            <a:lvl5pPr lvl="4" rtl="0" algn="ctr">
              <a:spcBef>
                <a:spcPts val="0"/>
              </a:spcBef>
              <a:spcAft>
                <a:spcPts val="0"/>
              </a:spcAft>
              <a:buSzPts val="3600"/>
              <a:buNone/>
              <a:defRPr/>
            </a:lvl5pPr>
            <a:lvl6pPr lvl="5" rtl="0" algn="ctr">
              <a:spcBef>
                <a:spcPts val="0"/>
              </a:spcBef>
              <a:spcAft>
                <a:spcPts val="0"/>
              </a:spcAft>
              <a:buSzPts val="3600"/>
              <a:buNone/>
              <a:defRPr/>
            </a:lvl6pPr>
            <a:lvl7pPr lvl="6" rtl="0" algn="ctr">
              <a:spcBef>
                <a:spcPts val="0"/>
              </a:spcBef>
              <a:spcAft>
                <a:spcPts val="0"/>
              </a:spcAft>
              <a:buSzPts val="3600"/>
              <a:buNone/>
              <a:defRPr/>
            </a:lvl7pPr>
            <a:lvl8pPr lvl="7" rtl="0" algn="ctr">
              <a:spcBef>
                <a:spcPts val="0"/>
              </a:spcBef>
              <a:spcAft>
                <a:spcPts val="0"/>
              </a:spcAft>
              <a:buSzPts val="3600"/>
              <a:buNone/>
              <a:defRPr/>
            </a:lvl8pPr>
            <a:lvl9pPr lvl="8" rtl="0" algn="ctr">
              <a:spcBef>
                <a:spcPts val="0"/>
              </a:spcBef>
              <a:spcAft>
                <a:spcPts val="0"/>
              </a:spcAft>
              <a:buSzPts val="3600"/>
              <a:buNone/>
              <a:defRPr/>
            </a:lvl9pPr>
          </a:lstStyle>
          <a:p/>
        </p:txBody>
      </p:sp>
      <p:sp>
        <p:nvSpPr>
          <p:cNvPr id="69" name="Google Shape;69;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0" name="Shape 70"/>
        <p:cNvGrpSpPr/>
        <p:nvPr/>
      </p:nvGrpSpPr>
      <p:grpSpPr>
        <a:xfrm>
          <a:off x="0" y="0"/>
          <a:ext cx="0" cy="0"/>
          <a:chOff x="0" y="0"/>
          <a:chExt cx="0" cy="0"/>
        </a:xfrm>
      </p:grpSpPr>
      <p:sp>
        <p:nvSpPr>
          <p:cNvPr id="71" name="Google Shape;71;p16"/>
          <p:cNvSpPr/>
          <p:nvPr/>
        </p:nvSpPr>
        <p:spPr>
          <a:xfrm>
            <a:off x="-75" y="5045700"/>
            <a:ext cx="9144000" cy="978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6"/>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73" name="Google Shape;73;p16"/>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74" name="Google Shape;74;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5" name="Shape 75"/>
        <p:cNvGrpSpPr/>
        <p:nvPr/>
      </p:nvGrpSpPr>
      <p:grpSpPr>
        <a:xfrm>
          <a:off x="0" y="0"/>
          <a:ext cx="0" cy="0"/>
          <a:chOff x="0" y="0"/>
          <a:chExt cx="0" cy="0"/>
        </a:xfrm>
      </p:grpSpPr>
      <p:sp>
        <p:nvSpPr>
          <p:cNvPr id="76" name="Google Shape;76;p17"/>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77" name="Google Shape;77;p17"/>
          <p:cNvSpPr txBox="1"/>
          <p:nvPr>
            <p:ph idx="1" type="body"/>
          </p:nvPr>
        </p:nvSpPr>
        <p:spPr>
          <a:xfrm>
            <a:off x="311700" y="1266175"/>
            <a:ext cx="3999900" cy="33027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78" name="Google Shape;78;p17"/>
          <p:cNvSpPr txBox="1"/>
          <p:nvPr>
            <p:ph idx="2" type="body"/>
          </p:nvPr>
        </p:nvSpPr>
        <p:spPr>
          <a:xfrm>
            <a:off x="4832400" y="1266175"/>
            <a:ext cx="3999900" cy="33027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79" name="Google Shape;79;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0" name="Shape 80"/>
        <p:cNvGrpSpPr/>
        <p:nvPr/>
      </p:nvGrpSpPr>
      <p:grpSpPr>
        <a:xfrm>
          <a:off x="0" y="0"/>
          <a:ext cx="0" cy="0"/>
          <a:chOff x="0" y="0"/>
          <a:chExt cx="0" cy="0"/>
        </a:xfrm>
      </p:grpSpPr>
      <p:sp>
        <p:nvSpPr>
          <p:cNvPr id="81" name="Google Shape;81;p18"/>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82" name="Google Shape;82;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3" name="Shape 83"/>
        <p:cNvGrpSpPr/>
        <p:nvPr/>
      </p:nvGrpSpPr>
      <p:grpSpPr>
        <a:xfrm>
          <a:off x="0" y="0"/>
          <a:ext cx="0" cy="0"/>
          <a:chOff x="0" y="0"/>
          <a:chExt cx="0" cy="0"/>
        </a:xfrm>
      </p:grpSpPr>
      <p:sp>
        <p:nvSpPr>
          <p:cNvPr id="84" name="Google Shape;84;p19"/>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85" name="Google Shape;85;p19"/>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86" name="Google Shape;86;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6"/>
        </a:solidFill>
      </p:bgPr>
    </p:bg>
    <p:spTree>
      <p:nvGrpSpPr>
        <p:cNvPr id="87" name="Shape 87"/>
        <p:cNvGrpSpPr/>
        <p:nvPr/>
      </p:nvGrpSpPr>
      <p:grpSpPr>
        <a:xfrm>
          <a:off x="0" y="0"/>
          <a:ext cx="0" cy="0"/>
          <a:chOff x="0" y="0"/>
          <a:chExt cx="0" cy="0"/>
        </a:xfrm>
      </p:grpSpPr>
      <p:sp>
        <p:nvSpPr>
          <p:cNvPr id="88" name="Google Shape;88;p20"/>
          <p:cNvSpPr txBox="1"/>
          <p:nvPr>
            <p:ph type="title"/>
          </p:nvPr>
        </p:nvSpPr>
        <p:spPr>
          <a:xfrm>
            <a:off x="490250" y="526350"/>
            <a:ext cx="5613600" cy="40908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dk2"/>
              </a:buClr>
              <a:buSzPts val="5400"/>
              <a:buNone/>
              <a:defRPr b="0" sz="5400">
                <a:solidFill>
                  <a:schemeClr val="dk2"/>
                </a:solidFill>
              </a:defRPr>
            </a:lvl1pPr>
            <a:lvl2pPr lvl="1" rtl="0">
              <a:spcBef>
                <a:spcPts val="0"/>
              </a:spcBef>
              <a:spcAft>
                <a:spcPts val="0"/>
              </a:spcAft>
              <a:buClr>
                <a:schemeClr val="dk2"/>
              </a:buClr>
              <a:buSzPts val="5400"/>
              <a:buNone/>
              <a:defRPr b="0" sz="5400">
                <a:solidFill>
                  <a:schemeClr val="dk2"/>
                </a:solidFill>
              </a:defRPr>
            </a:lvl2pPr>
            <a:lvl3pPr lvl="2" rtl="0">
              <a:spcBef>
                <a:spcPts val="0"/>
              </a:spcBef>
              <a:spcAft>
                <a:spcPts val="0"/>
              </a:spcAft>
              <a:buClr>
                <a:schemeClr val="dk2"/>
              </a:buClr>
              <a:buSzPts val="5400"/>
              <a:buNone/>
              <a:defRPr b="0" sz="5400">
                <a:solidFill>
                  <a:schemeClr val="dk2"/>
                </a:solidFill>
              </a:defRPr>
            </a:lvl3pPr>
            <a:lvl4pPr lvl="3" rtl="0">
              <a:spcBef>
                <a:spcPts val="0"/>
              </a:spcBef>
              <a:spcAft>
                <a:spcPts val="0"/>
              </a:spcAft>
              <a:buClr>
                <a:schemeClr val="dk2"/>
              </a:buClr>
              <a:buSzPts val="5400"/>
              <a:buNone/>
              <a:defRPr b="0" sz="5400">
                <a:solidFill>
                  <a:schemeClr val="dk2"/>
                </a:solidFill>
              </a:defRPr>
            </a:lvl4pPr>
            <a:lvl5pPr lvl="4" rtl="0">
              <a:spcBef>
                <a:spcPts val="0"/>
              </a:spcBef>
              <a:spcAft>
                <a:spcPts val="0"/>
              </a:spcAft>
              <a:buClr>
                <a:schemeClr val="dk2"/>
              </a:buClr>
              <a:buSzPts val="5400"/>
              <a:buNone/>
              <a:defRPr b="0" sz="5400">
                <a:solidFill>
                  <a:schemeClr val="dk2"/>
                </a:solidFill>
              </a:defRPr>
            </a:lvl5pPr>
            <a:lvl6pPr lvl="5" rtl="0">
              <a:spcBef>
                <a:spcPts val="0"/>
              </a:spcBef>
              <a:spcAft>
                <a:spcPts val="0"/>
              </a:spcAft>
              <a:buClr>
                <a:schemeClr val="dk2"/>
              </a:buClr>
              <a:buSzPts val="5400"/>
              <a:buNone/>
              <a:defRPr b="0" sz="5400">
                <a:solidFill>
                  <a:schemeClr val="dk2"/>
                </a:solidFill>
              </a:defRPr>
            </a:lvl6pPr>
            <a:lvl7pPr lvl="6" rtl="0">
              <a:spcBef>
                <a:spcPts val="0"/>
              </a:spcBef>
              <a:spcAft>
                <a:spcPts val="0"/>
              </a:spcAft>
              <a:buClr>
                <a:schemeClr val="dk2"/>
              </a:buClr>
              <a:buSzPts val="5400"/>
              <a:buNone/>
              <a:defRPr b="0" sz="5400">
                <a:solidFill>
                  <a:schemeClr val="dk2"/>
                </a:solidFill>
              </a:defRPr>
            </a:lvl7pPr>
            <a:lvl8pPr lvl="7" rtl="0">
              <a:spcBef>
                <a:spcPts val="0"/>
              </a:spcBef>
              <a:spcAft>
                <a:spcPts val="0"/>
              </a:spcAft>
              <a:buClr>
                <a:schemeClr val="dk2"/>
              </a:buClr>
              <a:buSzPts val="5400"/>
              <a:buNone/>
              <a:defRPr b="0" sz="5400">
                <a:solidFill>
                  <a:schemeClr val="dk2"/>
                </a:solidFill>
              </a:defRPr>
            </a:lvl8pPr>
            <a:lvl9pPr lvl="8" rtl="0">
              <a:spcBef>
                <a:spcPts val="0"/>
              </a:spcBef>
              <a:spcAft>
                <a:spcPts val="0"/>
              </a:spcAft>
              <a:buClr>
                <a:schemeClr val="dk2"/>
              </a:buClr>
              <a:buSzPts val="5400"/>
              <a:buNone/>
              <a:defRPr b="0" sz="5400">
                <a:solidFill>
                  <a:schemeClr val="dk2"/>
                </a:solidFill>
              </a:defRPr>
            </a:lvl9pPr>
          </a:lstStyle>
          <a:p/>
        </p:txBody>
      </p:sp>
      <p:sp>
        <p:nvSpPr>
          <p:cNvPr id="89" name="Google Shape;89;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0" name="Shape 90"/>
        <p:cNvGrpSpPr/>
        <p:nvPr/>
      </p:nvGrpSpPr>
      <p:grpSpPr>
        <a:xfrm>
          <a:off x="0" y="0"/>
          <a:ext cx="0" cy="0"/>
          <a:chOff x="0" y="0"/>
          <a:chExt cx="0" cy="0"/>
        </a:xfrm>
      </p:grpSpPr>
      <p:sp>
        <p:nvSpPr>
          <p:cNvPr id="91" name="Google Shape;91;p21"/>
          <p:cNvSpPr/>
          <p:nvPr/>
        </p:nvSpPr>
        <p:spPr>
          <a:xfrm>
            <a:off x="4572000" y="0"/>
            <a:ext cx="4572000" cy="51435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2" name="Google Shape;92;p21"/>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93" name="Google Shape;93;p21"/>
          <p:cNvSpPr txBox="1"/>
          <p:nvPr>
            <p:ph type="title"/>
          </p:nvPr>
        </p:nvSpPr>
        <p:spPr>
          <a:xfrm>
            <a:off x="265500" y="1039675"/>
            <a:ext cx="4045200" cy="16758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94" name="Google Shape;94;p21"/>
          <p:cNvSpPr txBox="1"/>
          <p:nvPr>
            <p:ph idx="1" type="subTitle"/>
          </p:nvPr>
        </p:nvSpPr>
        <p:spPr>
          <a:xfrm>
            <a:off x="265500" y="2726875"/>
            <a:ext cx="4045200" cy="12351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95" name="Google Shape;95;p21"/>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0"/>
              </a:spcBef>
              <a:spcAft>
                <a:spcPts val="0"/>
              </a:spcAft>
              <a:buClr>
                <a:schemeClr val="lt1"/>
              </a:buClr>
              <a:buSzPts val="1400"/>
              <a:buChar char="○"/>
              <a:defRPr>
                <a:solidFill>
                  <a:schemeClr val="lt1"/>
                </a:solidFill>
              </a:defRPr>
            </a:lvl2pPr>
            <a:lvl3pPr indent="-317500" lvl="2" marL="1371600" rtl="0">
              <a:spcBef>
                <a:spcPts val="0"/>
              </a:spcBef>
              <a:spcAft>
                <a:spcPts val="0"/>
              </a:spcAft>
              <a:buClr>
                <a:schemeClr val="lt1"/>
              </a:buClr>
              <a:buSzPts val="1400"/>
              <a:buChar char="■"/>
              <a:defRPr>
                <a:solidFill>
                  <a:schemeClr val="lt1"/>
                </a:solidFill>
              </a:defRPr>
            </a:lvl3pPr>
            <a:lvl4pPr indent="-317500" lvl="3" marL="1828800" rtl="0">
              <a:spcBef>
                <a:spcPts val="0"/>
              </a:spcBef>
              <a:spcAft>
                <a:spcPts val="0"/>
              </a:spcAft>
              <a:buClr>
                <a:schemeClr val="lt1"/>
              </a:buClr>
              <a:buSzPts val="1400"/>
              <a:buChar char="●"/>
              <a:defRPr>
                <a:solidFill>
                  <a:schemeClr val="lt1"/>
                </a:solidFill>
              </a:defRPr>
            </a:lvl4pPr>
            <a:lvl5pPr indent="-317500" lvl="4" marL="2286000" rtl="0">
              <a:spcBef>
                <a:spcPts val="0"/>
              </a:spcBef>
              <a:spcAft>
                <a:spcPts val="0"/>
              </a:spcAft>
              <a:buClr>
                <a:schemeClr val="lt1"/>
              </a:buClr>
              <a:buSzPts val="1400"/>
              <a:buChar char="○"/>
              <a:defRPr>
                <a:solidFill>
                  <a:schemeClr val="lt1"/>
                </a:solidFill>
              </a:defRPr>
            </a:lvl5pPr>
            <a:lvl6pPr indent="-317500" lvl="5" marL="2743200" rtl="0">
              <a:spcBef>
                <a:spcPts val="0"/>
              </a:spcBef>
              <a:spcAft>
                <a:spcPts val="0"/>
              </a:spcAft>
              <a:buClr>
                <a:schemeClr val="lt1"/>
              </a:buClr>
              <a:buSzPts val="1400"/>
              <a:buChar char="■"/>
              <a:defRPr>
                <a:solidFill>
                  <a:schemeClr val="lt1"/>
                </a:solidFill>
              </a:defRPr>
            </a:lvl6pPr>
            <a:lvl7pPr indent="-317500" lvl="6" marL="3200400" rtl="0">
              <a:spcBef>
                <a:spcPts val="0"/>
              </a:spcBef>
              <a:spcAft>
                <a:spcPts val="0"/>
              </a:spcAft>
              <a:buClr>
                <a:schemeClr val="lt1"/>
              </a:buClr>
              <a:buSzPts val="1400"/>
              <a:buChar char="●"/>
              <a:defRPr>
                <a:solidFill>
                  <a:schemeClr val="lt1"/>
                </a:solidFill>
              </a:defRPr>
            </a:lvl7pPr>
            <a:lvl8pPr indent="-317500" lvl="7" marL="3657600" rtl="0">
              <a:spcBef>
                <a:spcPts val="0"/>
              </a:spcBef>
              <a:spcAft>
                <a:spcPts val="0"/>
              </a:spcAft>
              <a:buClr>
                <a:schemeClr val="lt1"/>
              </a:buClr>
              <a:buSzPts val="1400"/>
              <a:buChar char="○"/>
              <a:defRPr>
                <a:solidFill>
                  <a:schemeClr val="lt1"/>
                </a:solidFill>
              </a:defRPr>
            </a:lvl8pPr>
            <a:lvl9pPr indent="-317500" lvl="8" marL="4114800" rtl="0">
              <a:spcBef>
                <a:spcPts val="0"/>
              </a:spcBef>
              <a:spcAft>
                <a:spcPts val="0"/>
              </a:spcAft>
              <a:buClr>
                <a:schemeClr val="lt1"/>
              </a:buClr>
              <a:buSzPts val="1400"/>
              <a:buChar char="■"/>
              <a:defRPr>
                <a:solidFill>
                  <a:schemeClr val="lt1"/>
                </a:solidFill>
              </a:defRPr>
            </a:lvl9pPr>
          </a:lstStyle>
          <a:p/>
        </p:txBody>
      </p:sp>
      <p:sp>
        <p:nvSpPr>
          <p:cNvPr id="96" name="Google Shape;96;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7" name="Shape 97"/>
        <p:cNvGrpSpPr/>
        <p:nvPr/>
      </p:nvGrpSpPr>
      <p:grpSpPr>
        <a:xfrm>
          <a:off x="0" y="0"/>
          <a:ext cx="0" cy="0"/>
          <a:chOff x="0" y="0"/>
          <a:chExt cx="0" cy="0"/>
        </a:xfrm>
      </p:grpSpPr>
      <p:sp>
        <p:nvSpPr>
          <p:cNvPr id="98" name="Google Shape;98;p22"/>
          <p:cNvSpPr txBox="1"/>
          <p:nvPr>
            <p:ph idx="1" type="body"/>
          </p:nvPr>
        </p:nvSpPr>
        <p:spPr>
          <a:xfrm>
            <a:off x="311700" y="4230725"/>
            <a:ext cx="5998800" cy="5988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2400"/>
              <a:buFont typeface="PT Sans Narrow"/>
              <a:buNone/>
              <a:defRPr sz="2400">
                <a:latin typeface="PT Sans Narrow"/>
                <a:ea typeface="PT Sans Narrow"/>
                <a:cs typeface="PT Sans Narrow"/>
                <a:sym typeface="PT Sans Narrow"/>
              </a:defRPr>
            </a:lvl1pPr>
          </a:lstStyle>
          <a:p/>
        </p:txBody>
      </p:sp>
      <p:sp>
        <p:nvSpPr>
          <p:cNvPr id="99" name="Google Shape;99;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0" name="Shape 100"/>
        <p:cNvGrpSpPr/>
        <p:nvPr/>
      </p:nvGrpSpPr>
      <p:grpSpPr>
        <a:xfrm>
          <a:off x="0" y="0"/>
          <a:ext cx="0" cy="0"/>
          <a:chOff x="0" y="0"/>
          <a:chExt cx="0" cy="0"/>
        </a:xfrm>
      </p:grpSpPr>
      <p:sp>
        <p:nvSpPr>
          <p:cNvPr id="101" name="Google Shape;101;p23"/>
          <p:cNvSpPr/>
          <p:nvPr/>
        </p:nvSpPr>
        <p:spPr>
          <a:xfrm>
            <a:off x="-75"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23"/>
          <p:cNvSpPr txBox="1"/>
          <p:nvPr>
            <p:ph hasCustomPrompt="1" type="title"/>
          </p:nvPr>
        </p:nvSpPr>
        <p:spPr>
          <a:xfrm>
            <a:off x="311700" y="1304850"/>
            <a:ext cx="8520600" cy="15384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accent3"/>
              </a:buClr>
              <a:buSzPts val="13000"/>
              <a:buNone/>
              <a:defRPr sz="13000">
                <a:solidFill>
                  <a:schemeClr val="accent3"/>
                </a:solidFill>
              </a:defRPr>
            </a:lvl1pPr>
            <a:lvl2pPr lvl="1" rtl="0" algn="ctr">
              <a:spcBef>
                <a:spcPts val="0"/>
              </a:spcBef>
              <a:spcAft>
                <a:spcPts val="0"/>
              </a:spcAft>
              <a:buClr>
                <a:schemeClr val="accent3"/>
              </a:buClr>
              <a:buSzPts val="13000"/>
              <a:buNone/>
              <a:defRPr sz="13000">
                <a:solidFill>
                  <a:schemeClr val="accent3"/>
                </a:solidFill>
              </a:defRPr>
            </a:lvl2pPr>
            <a:lvl3pPr lvl="2" rtl="0" algn="ctr">
              <a:spcBef>
                <a:spcPts val="0"/>
              </a:spcBef>
              <a:spcAft>
                <a:spcPts val="0"/>
              </a:spcAft>
              <a:buClr>
                <a:schemeClr val="accent3"/>
              </a:buClr>
              <a:buSzPts val="13000"/>
              <a:buNone/>
              <a:defRPr sz="13000">
                <a:solidFill>
                  <a:schemeClr val="accent3"/>
                </a:solidFill>
              </a:defRPr>
            </a:lvl3pPr>
            <a:lvl4pPr lvl="3" rtl="0" algn="ctr">
              <a:spcBef>
                <a:spcPts val="0"/>
              </a:spcBef>
              <a:spcAft>
                <a:spcPts val="0"/>
              </a:spcAft>
              <a:buClr>
                <a:schemeClr val="accent3"/>
              </a:buClr>
              <a:buSzPts val="13000"/>
              <a:buNone/>
              <a:defRPr sz="13000">
                <a:solidFill>
                  <a:schemeClr val="accent3"/>
                </a:solidFill>
              </a:defRPr>
            </a:lvl4pPr>
            <a:lvl5pPr lvl="4" rtl="0" algn="ctr">
              <a:spcBef>
                <a:spcPts val="0"/>
              </a:spcBef>
              <a:spcAft>
                <a:spcPts val="0"/>
              </a:spcAft>
              <a:buClr>
                <a:schemeClr val="accent3"/>
              </a:buClr>
              <a:buSzPts val="13000"/>
              <a:buNone/>
              <a:defRPr sz="13000">
                <a:solidFill>
                  <a:schemeClr val="accent3"/>
                </a:solidFill>
              </a:defRPr>
            </a:lvl5pPr>
            <a:lvl6pPr lvl="5" rtl="0" algn="ctr">
              <a:spcBef>
                <a:spcPts val="0"/>
              </a:spcBef>
              <a:spcAft>
                <a:spcPts val="0"/>
              </a:spcAft>
              <a:buClr>
                <a:schemeClr val="accent3"/>
              </a:buClr>
              <a:buSzPts val="13000"/>
              <a:buNone/>
              <a:defRPr sz="13000">
                <a:solidFill>
                  <a:schemeClr val="accent3"/>
                </a:solidFill>
              </a:defRPr>
            </a:lvl6pPr>
            <a:lvl7pPr lvl="6" rtl="0" algn="ctr">
              <a:spcBef>
                <a:spcPts val="0"/>
              </a:spcBef>
              <a:spcAft>
                <a:spcPts val="0"/>
              </a:spcAft>
              <a:buClr>
                <a:schemeClr val="accent3"/>
              </a:buClr>
              <a:buSzPts val="13000"/>
              <a:buNone/>
              <a:defRPr sz="13000">
                <a:solidFill>
                  <a:schemeClr val="accent3"/>
                </a:solidFill>
              </a:defRPr>
            </a:lvl7pPr>
            <a:lvl8pPr lvl="7" rtl="0" algn="ctr">
              <a:spcBef>
                <a:spcPts val="0"/>
              </a:spcBef>
              <a:spcAft>
                <a:spcPts val="0"/>
              </a:spcAft>
              <a:buClr>
                <a:schemeClr val="accent3"/>
              </a:buClr>
              <a:buSzPts val="13000"/>
              <a:buNone/>
              <a:defRPr sz="13000">
                <a:solidFill>
                  <a:schemeClr val="accent3"/>
                </a:solidFill>
              </a:defRPr>
            </a:lvl8pPr>
            <a:lvl9pPr lvl="8" rtl="0" algn="ctr">
              <a:spcBef>
                <a:spcPts val="0"/>
              </a:spcBef>
              <a:spcAft>
                <a:spcPts val="0"/>
              </a:spcAft>
              <a:buClr>
                <a:schemeClr val="accent3"/>
              </a:buClr>
              <a:buSzPts val="13000"/>
              <a:buNone/>
              <a:defRPr sz="13000">
                <a:solidFill>
                  <a:schemeClr val="accent3"/>
                </a:solidFill>
              </a:defRPr>
            </a:lvl9pPr>
          </a:lstStyle>
          <a:p>
            <a:r>
              <a:t>xx%</a:t>
            </a:r>
          </a:p>
        </p:txBody>
      </p:sp>
      <p:sp>
        <p:nvSpPr>
          <p:cNvPr id="103" name="Google Shape;103;p23"/>
          <p:cNvSpPr txBox="1"/>
          <p:nvPr>
            <p:ph idx="1" type="body"/>
          </p:nvPr>
        </p:nvSpPr>
        <p:spPr>
          <a:xfrm>
            <a:off x="311700" y="2995650"/>
            <a:ext cx="8520600" cy="10716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104" name="Google Shape;104;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5" name="Shape 105"/>
        <p:cNvGrpSpPr/>
        <p:nvPr/>
      </p:nvGrpSpPr>
      <p:grpSpPr>
        <a:xfrm>
          <a:off x="0" y="0"/>
          <a:ext cx="0" cy="0"/>
          <a:chOff x="0" y="0"/>
          <a:chExt cx="0" cy="0"/>
        </a:xfrm>
      </p:grpSpPr>
      <p:sp>
        <p:nvSpPr>
          <p:cNvPr id="106" name="Google Shape;106;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tropic">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1pPr>
            <a:lvl2pPr lvl="1" rt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2pPr>
            <a:lvl3pPr lvl="2" rt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3pPr>
            <a:lvl4pPr lvl="3" rt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4pPr>
            <a:lvl5pPr lvl="4" rt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5pPr>
            <a:lvl6pPr lvl="5" rt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6pPr>
            <a:lvl7pPr lvl="6" rt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7pPr>
            <a:lvl8pPr lvl="7" rt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8pPr>
            <a:lvl9pPr lvl="8" rt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9pPr>
          </a:lstStyle>
          <a:p/>
        </p:txBody>
      </p:sp>
      <p:sp>
        <p:nvSpPr>
          <p:cNvPr id="52" name="Google Shape;52;p13"/>
          <p:cNvSpPr txBox="1"/>
          <p:nvPr>
            <p:ph idx="1" type="body"/>
          </p:nvPr>
        </p:nvSpPr>
        <p:spPr>
          <a:xfrm>
            <a:off x="311700" y="1266325"/>
            <a:ext cx="8520600" cy="33027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indent="-317500" lvl="1" marL="9144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indent="-317500" lvl="2" marL="13716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indent="-317500" lvl="3" marL="18288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indent="-317500" lvl="4" marL="22860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indent="-317500" lvl="5" marL="27432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indent="-317500" lvl="6" marL="32004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indent="-317500" lvl="7" marL="36576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indent="-317500" lvl="8" marL="41148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latin typeface="Open Sans"/>
                <a:ea typeface="Open Sans"/>
                <a:cs typeface="Open Sans"/>
                <a:sym typeface="Open Sans"/>
              </a:defRPr>
            </a:lvl1pPr>
            <a:lvl2pPr lvl="1" rtl="0" algn="r">
              <a:buNone/>
              <a:defRPr sz="1000">
                <a:solidFill>
                  <a:schemeClr val="dk2"/>
                </a:solidFill>
                <a:latin typeface="Open Sans"/>
                <a:ea typeface="Open Sans"/>
                <a:cs typeface="Open Sans"/>
                <a:sym typeface="Open Sans"/>
              </a:defRPr>
            </a:lvl2pPr>
            <a:lvl3pPr lvl="2" rtl="0" algn="r">
              <a:buNone/>
              <a:defRPr sz="1000">
                <a:solidFill>
                  <a:schemeClr val="dk2"/>
                </a:solidFill>
                <a:latin typeface="Open Sans"/>
                <a:ea typeface="Open Sans"/>
                <a:cs typeface="Open Sans"/>
                <a:sym typeface="Open Sans"/>
              </a:defRPr>
            </a:lvl3pPr>
            <a:lvl4pPr lvl="3" rtl="0" algn="r">
              <a:buNone/>
              <a:defRPr sz="1000">
                <a:solidFill>
                  <a:schemeClr val="dk2"/>
                </a:solidFill>
                <a:latin typeface="Open Sans"/>
                <a:ea typeface="Open Sans"/>
                <a:cs typeface="Open Sans"/>
                <a:sym typeface="Open Sans"/>
              </a:defRPr>
            </a:lvl4pPr>
            <a:lvl5pPr lvl="4" rtl="0" algn="r">
              <a:buNone/>
              <a:defRPr sz="1000">
                <a:solidFill>
                  <a:schemeClr val="dk2"/>
                </a:solidFill>
                <a:latin typeface="Open Sans"/>
                <a:ea typeface="Open Sans"/>
                <a:cs typeface="Open Sans"/>
                <a:sym typeface="Open Sans"/>
              </a:defRPr>
            </a:lvl5pPr>
            <a:lvl6pPr lvl="5" rtl="0" algn="r">
              <a:buNone/>
              <a:defRPr sz="1000">
                <a:solidFill>
                  <a:schemeClr val="dk2"/>
                </a:solidFill>
                <a:latin typeface="Open Sans"/>
                <a:ea typeface="Open Sans"/>
                <a:cs typeface="Open Sans"/>
                <a:sym typeface="Open Sans"/>
              </a:defRPr>
            </a:lvl6pPr>
            <a:lvl7pPr lvl="6" rtl="0" algn="r">
              <a:buNone/>
              <a:defRPr sz="1000">
                <a:solidFill>
                  <a:schemeClr val="dk2"/>
                </a:solidFill>
                <a:latin typeface="Open Sans"/>
                <a:ea typeface="Open Sans"/>
                <a:cs typeface="Open Sans"/>
                <a:sym typeface="Open Sans"/>
              </a:defRPr>
            </a:lvl7pPr>
            <a:lvl8pPr lvl="7" rtl="0" algn="r">
              <a:buNone/>
              <a:defRPr sz="1000">
                <a:solidFill>
                  <a:schemeClr val="dk2"/>
                </a:solidFill>
                <a:latin typeface="Open Sans"/>
                <a:ea typeface="Open Sans"/>
                <a:cs typeface="Open Sans"/>
                <a:sym typeface="Open Sans"/>
              </a:defRPr>
            </a:lvl8pPr>
            <a:lvl9pPr lvl="8" rtl="0" algn="r">
              <a:buNone/>
              <a:defRPr sz="1000">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5"/>
          <p:cNvSpPr txBox="1"/>
          <p:nvPr>
            <p:ph type="ctrTitle"/>
          </p:nvPr>
        </p:nvSpPr>
        <p:spPr>
          <a:xfrm>
            <a:off x="446550" y="1640825"/>
            <a:ext cx="8250900" cy="1022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3200"/>
              <a:t>A Decision Model for Revolutionizing Digital Marketing Campaigns Powered by AI and Predictive Analytics</a:t>
            </a:r>
            <a:endParaRPr sz="3200"/>
          </a:p>
        </p:txBody>
      </p:sp>
      <p:sp>
        <p:nvSpPr>
          <p:cNvPr id="112" name="Google Shape;112;p25"/>
          <p:cNvSpPr txBox="1"/>
          <p:nvPr>
            <p:ph idx="1" type="subTitle"/>
          </p:nvPr>
        </p:nvSpPr>
        <p:spPr>
          <a:xfrm>
            <a:off x="2137225" y="2926255"/>
            <a:ext cx="4870500" cy="1147800"/>
          </a:xfrm>
          <a:prstGeom prst="rect">
            <a:avLst/>
          </a:prstGeom>
        </p:spPr>
        <p:txBody>
          <a:bodyPr anchorCtr="0" anchor="t" bIns="91425" lIns="91425" spcFirstLastPara="1" rIns="91425" wrap="square" tIns="91425">
            <a:normAutofit fontScale="85000" lnSpcReduction="20000"/>
          </a:bodyPr>
          <a:lstStyle/>
          <a:p>
            <a:pPr indent="0" lvl="0" marL="0" rtl="0" algn="ctr">
              <a:spcBef>
                <a:spcPts val="0"/>
              </a:spcBef>
              <a:spcAft>
                <a:spcPts val="0"/>
              </a:spcAft>
              <a:buNone/>
            </a:pPr>
            <a:r>
              <a:rPr lang="en" sz="1422"/>
              <a:t>Anusuya Yadav, Dr. Deepika Pandita</a:t>
            </a:r>
            <a:endParaRPr sz="1422"/>
          </a:p>
          <a:p>
            <a:pPr indent="0" lvl="0" marL="0" rtl="0" algn="ctr">
              <a:spcBef>
                <a:spcPts val="0"/>
              </a:spcBef>
              <a:spcAft>
                <a:spcPts val="0"/>
              </a:spcAft>
              <a:buNone/>
            </a:pPr>
            <a:r>
              <a:t/>
            </a:r>
            <a:endParaRPr/>
          </a:p>
          <a:p>
            <a:pPr indent="0" lvl="0" marL="0" rtl="0" algn="ctr">
              <a:spcBef>
                <a:spcPts val="0"/>
              </a:spcBef>
              <a:spcAft>
                <a:spcPts val="0"/>
              </a:spcAft>
              <a:buNone/>
            </a:pPr>
            <a:r>
              <a:rPr lang="en" sz="1721"/>
              <a:t>2024 ASU International Conference in Emerging Technologies for Sustainability and Intelligent Systems (ICETSIS)</a:t>
            </a:r>
            <a:endParaRPr sz="1721"/>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34"/>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Research Methodology</a:t>
            </a:r>
            <a:endParaRPr/>
          </a:p>
        </p:txBody>
      </p:sp>
      <p:sp>
        <p:nvSpPr>
          <p:cNvPr id="163" name="Google Shape;163;p34"/>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U</a:t>
            </a:r>
            <a:r>
              <a:rPr lang="en"/>
              <a:t>sed a qualitative framework and conducted semi-structured interviews to collect data.</a:t>
            </a:r>
            <a:endParaRPr/>
          </a:p>
          <a:p>
            <a:pPr indent="-342900" lvl="0" marL="457200" rtl="0" algn="l">
              <a:spcBef>
                <a:spcPts val="0"/>
              </a:spcBef>
              <a:spcAft>
                <a:spcPts val="0"/>
              </a:spcAft>
              <a:buSzPts val="1800"/>
              <a:buChar char="●"/>
            </a:pPr>
            <a:r>
              <a:rPr lang="en"/>
              <a:t>A judgement sampling method was employed, with the sampling frame being from the region of Mumbai and Pune, Maharashtra.</a:t>
            </a:r>
            <a:endParaRPr/>
          </a:p>
          <a:p>
            <a:pPr indent="-342900" lvl="0" marL="457200" rtl="0" algn="l">
              <a:spcBef>
                <a:spcPts val="0"/>
              </a:spcBef>
              <a:spcAft>
                <a:spcPts val="0"/>
              </a:spcAft>
              <a:buSzPts val="1800"/>
              <a:buChar char="●"/>
            </a:pPr>
            <a:r>
              <a:rPr lang="en"/>
              <a:t>A total of 120 digital marketing managers and officers were approached and interviewed to gain a comprehensive understanding of their perspectives and the challenges they face in digital marketing.</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5"/>
          <p:cNvSpPr txBox="1"/>
          <p:nvPr>
            <p:ph type="ctrTitle"/>
          </p:nvPr>
        </p:nvSpPr>
        <p:spPr>
          <a:xfrm>
            <a:off x="311708" y="1679400"/>
            <a:ext cx="8520600" cy="20526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 </a:t>
            </a:r>
            <a:endParaRPr/>
          </a:p>
          <a:p>
            <a:pPr indent="0" lvl="0" marL="0" rtl="0" algn="ctr">
              <a:spcBef>
                <a:spcPts val="0"/>
              </a:spcBef>
              <a:spcAft>
                <a:spcPts val="0"/>
              </a:spcAft>
              <a:buNone/>
            </a:pPr>
            <a:r>
              <a:rPr lang="en"/>
              <a:t>I</a:t>
            </a:r>
            <a:r>
              <a:rPr lang="en"/>
              <a:t>V. RESULT ANALYSIS AND INTERPRETATION</a:t>
            </a:r>
            <a:endParaRPr/>
          </a:p>
          <a:p>
            <a:pPr indent="0" lvl="0" marL="0" rtl="0" algn="ctr">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36"/>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Challenge faced by digital marketing managers</a:t>
            </a:r>
            <a:endParaRPr/>
          </a:p>
        </p:txBody>
      </p:sp>
      <p:sp>
        <p:nvSpPr>
          <p:cNvPr id="174" name="Google Shape;174;p36"/>
          <p:cNvSpPr txBox="1"/>
          <p:nvPr>
            <p:ph idx="1" type="body"/>
          </p:nvPr>
        </p:nvSpPr>
        <p:spPr>
          <a:xfrm>
            <a:off x="311700" y="1231250"/>
            <a:ext cx="8832300" cy="3302700"/>
          </a:xfrm>
          <a:prstGeom prst="rect">
            <a:avLst/>
          </a:prstGeom>
        </p:spPr>
        <p:txBody>
          <a:bodyPr anchorCtr="0" anchor="t" bIns="91425" lIns="91425" spcFirstLastPara="1" rIns="91425" wrap="square" tIns="91425">
            <a:normAutofit/>
          </a:bodyPr>
          <a:lstStyle/>
          <a:p>
            <a:pPr indent="0" lvl="0" marL="0" rtl="0" algn="l">
              <a:lnSpc>
                <a:spcPct val="150000"/>
              </a:lnSpc>
              <a:spcBef>
                <a:spcPts val="0"/>
              </a:spcBef>
              <a:spcAft>
                <a:spcPts val="1200"/>
              </a:spcAft>
              <a:buNone/>
            </a:pPr>
            <a:r>
              <a:t/>
            </a:r>
            <a:endParaRPr sz="1800"/>
          </a:p>
        </p:txBody>
      </p:sp>
      <p:graphicFrame>
        <p:nvGraphicFramePr>
          <p:cNvPr id="175" name="Google Shape;175;p36"/>
          <p:cNvGraphicFramePr/>
          <p:nvPr/>
        </p:nvGraphicFramePr>
        <p:xfrm>
          <a:off x="1270500" y="1449163"/>
          <a:ext cx="3000000" cy="3000000"/>
        </p:xfrm>
        <a:graphic>
          <a:graphicData uri="http://schemas.openxmlformats.org/drawingml/2006/table">
            <a:tbl>
              <a:tblPr>
                <a:noFill/>
                <a:tableStyleId>{F1CD267C-EF8B-4F96-A6B7-4C21C9E43A1F}</a:tableStyleId>
              </a:tblPr>
              <a:tblGrid>
                <a:gridCol w="1421825"/>
                <a:gridCol w="5181175"/>
              </a:tblGrid>
              <a:tr h="381000">
                <a:tc>
                  <a:txBody>
                    <a:bodyPr/>
                    <a:lstStyle/>
                    <a:p>
                      <a:pPr indent="0" lvl="0" marL="0" rtl="0" algn="ctr">
                        <a:spcBef>
                          <a:spcPts val="0"/>
                        </a:spcBef>
                        <a:spcAft>
                          <a:spcPts val="0"/>
                        </a:spcAft>
                        <a:buNone/>
                      </a:pPr>
                      <a:r>
                        <a:rPr b="1" lang="en"/>
                        <a:t>Identified Factors</a:t>
                      </a:r>
                      <a:endParaRPr b="1"/>
                    </a:p>
                  </a:txBody>
                  <a:tcPr marT="91425" marB="91425" marR="91425" marL="91425" anchor="ctr"/>
                </a:tc>
                <a:tc>
                  <a:txBody>
                    <a:bodyPr/>
                    <a:lstStyle/>
                    <a:p>
                      <a:pPr indent="0" lvl="0" marL="0" rtl="0" algn="ctr">
                        <a:spcBef>
                          <a:spcPts val="0"/>
                        </a:spcBef>
                        <a:spcAft>
                          <a:spcPts val="0"/>
                        </a:spcAft>
                        <a:buNone/>
                      </a:pPr>
                      <a:r>
                        <a:rPr b="1" lang="en"/>
                        <a:t>Digital Marketing Managers response to the challenges</a:t>
                      </a:r>
                      <a:endParaRPr b="1"/>
                    </a:p>
                  </a:txBody>
                  <a:tcPr marT="91425" marB="91425" marR="91425" marL="91425" anchor="ctr"/>
                </a:tc>
              </a:tr>
              <a:tr h="381000">
                <a:tc>
                  <a:txBody>
                    <a:bodyPr/>
                    <a:lstStyle/>
                    <a:p>
                      <a:pPr indent="0" lvl="0" marL="0" rtl="0" algn="ctr">
                        <a:spcBef>
                          <a:spcPts val="0"/>
                        </a:spcBef>
                        <a:spcAft>
                          <a:spcPts val="0"/>
                        </a:spcAft>
                        <a:buNone/>
                      </a:pPr>
                      <a:r>
                        <a:rPr lang="en"/>
                        <a:t>Data overload</a:t>
                      </a:r>
                      <a:endParaRPr/>
                    </a:p>
                  </a:txBody>
                  <a:tcPr marT="91425" marB="91425" marR="91425" marL="91425" anchor="ctr"/>
                </a:tc>
                <a:tc>
                  <a:txBody>
                    <a:bodyPr/>
                    <a:lstStyle/>
                    <a:p>
                      <a:pPr indent="0" lvl="0" marL="0" rtl="0" algn="l">
                        <a:spcBef>
                          <a:spcPts val="0"/>
                        </a:spcBef>
                        <a:spcAft>
                          <a:spcPts val="0"/>
                        </a:spcAft>
                        <a:buNone/>
                      </a:pPr>
                      <a:r>
                        <a:rPr lang="en"/>
                        <a:t>The amount of data available today is at an all-time high, providing a significant challenge.</a:t>
                      </a:r>
                      <a:endParaRPr/>
                    </a:p>
                  </a:txBody>
                  <a:tcPr marT="91425" marB="91425" marR="91425" marL="91425"/>
                </a:tc>
              </a:tr>
              <a:tr h="405125">
                <a:tc>
                  <a:txBody>
                    <a:bodyPr/>
                    <a:lstStyle/>
                    <a:p>
                      <a:pPr indent="0" lvl="0" marL="0" rtl="0" algn="ctr">
                        <a:spcBef>
                          <a:spcPts val="0"/>
                        </a:spcBef>
                        <a:spcAft>
                          <a:spcPts val="0"/>
                        </a:spcAft>
                        <a:buNone/>
                      </a:pPr>
                      <a:r>
                        <a:rPr lang="en"/>
                        <a:t>Personalization</a:t>
                      </a:r>
                      <a:endParaRPr/>
                    </a:p>
                  </a:txBody>
                  <a:tcPr marT="91425" marB="91425" marR="91425" marL="91425" anchor="ctr"/>
                </a:tc>
                <a:tc>
                  <a:txBody>
                    <a:bodyPr/>
                    <a:lstStyle/>
                    <a:p>
                      <a:pPr indent="0" lvl="0" marL="0" rtl="0" algn="l">
                        <a:spcBef>
                          <a:spcPts val="0"/>
                        </a:spcBef>
                        <a:spcAft>
                          <a:spcPts val="0"/>
                        </a:spcAft>
                        <a:buNone/>
                      </a:pPr>
                      <a:r>
                        <a:rPr lang="en"/>
                        <a:t>Although personalization is widely recognized as a critical element of successful digital marketing, its mass implementation presents a formidable obstacle.</a:t>
                      </a:r>
                      <a:endParaRPr/>
                    </a:p>
                  </a:txBody>
                  <a:tcPr marT="91425" marB="91425" marR="91425" marL="91425"/>
                </a:tc>
              </a:tr>
              <a:tr h="381000">
                <a:tc>
                  <a:txBody>
                    <a:bodyPr/>
                    <a:lstStyle/>
                    <a:p>
                      <a:pPr indent="0" lvl="0" marL="0" rtl="0" algn="ctr">
                        <a:spcBef>
                          <a:spcPts val="0"/>
                        </a:spcBef>
                        <a:spcAft>
                          <a:spcPts val="0"/>
                        </a:spcAft>
                        <a:buNone/>
                      </a:pPr>
                      <a:r>
                        <a:rPr lang="en"/>
                        <a:t>Allocation of</a:t>
                      </a:r>
                      <a:endParaRPr/>
                    </a:p>
                    <a:p>
                      <a:pPr indent="0" lvl="0" marL="0" rtl="0" algn="ctr">
                        <a:spcBef>
                          <a:spcPts val="0"/>
                        </a:spcBef>
                        <a:spcAft>
                          <a:spcPts val="0"/>
                        </a:spcAft>
                        <a:buNone/>
                      </a:pPr>
                      <a:r>
                        <a:rPr lang="en"/>
                        <a:t>Resource</a:t>
                      </a:r>
                      <a:r>
                        <a:rPr lang="en"/>
                        <a:t>s</a:t>
                      </a:r>
                      <a:endParaRPr/>
                    </a:p>
                  </a:txBody>
                  <a:tcPr marT="91425" marB="91425" marR="91425" marL="91425" anchor="ctr"/>
                </a:tc>
                <a:tc>
                  <a:txBody>
                    <a:bodyPr/>
                    <a:lstStyle/>
                    <a:p>
                      <a:pPr indent="0" lvl="0" marL="0" rtl="0" algn="l">
                        <a:spcBef>
                          <a:spcPts val="0"/>
                        </a:spcBef>
                        <a:spcAft>
                          <a:spcPts val="0"/>
                        </a:spcAft>
                        <a:buNone/>
                      </a:pPr>
                      <a:r>
                        <a:rPr lang="en"/>
                        <a:t>The perpetual challenge lies in the efficient allocation of resources so as to optimize the return on investment.</a:t>
                      </a:r>
                      <a:endParaRPr/>
                    </a:p>
                  </a:txBody>
                  <a:tcPr marT="91425" marB="91425" marR="91425" marL="91425"/>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37"/>
          <p:cNvSpPr txBox="1"/>
          <p:nvPr>
            <p:ph type="title"/>
          </p:nvPr>
        </p:nvSpPr>
        <p:spPr>
          <a:xfrm>
            <a:off x="311700" y="346800"/>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Role of AI and  predictive analytics in digital marketing</a:t>
            </a:r>
            <a:endParaRPr/>
          </a:p>
        </p:txBody>
      </p:sp>
      <p:sp>
        <p:nvSpPr>
          <p:cNvPr id="181" name="Google Shape;181;p37"/>
          <p:cNvSpPr txBox="1"/>
          <p:nvPr>
            <p:ph idx="1" type="body"/>
          </p:nvPr>
        </p:nvSpPr>
        <p:spPr>
          <a:xfrm>
            <a:off x="311700" y="1231250"/>
            <a:ext cx="8832300" cy="3302700"/>
          </a:xfrm>
          <a:prstGeom prst="rect">
            <a:avLst/>
          </a:prstGeom>
        </p:spPr>
        <p:txBody>
          <a:bodyPr anchorCtr="0" anchor="t" bIns="91425" lIns="91425" spcFirstLastPara="1" rIns="91425" wrap="square" tIns="91425">
            <a:normAutofit/>
          </a:bodyPr>
          <a:lstStyle/>
          <a:p>
            <a:pPr indent="0" lvl="0" marL="0" rtl="0" algn="l">
              <a:lnSpc>
                <a:spcPct val="150000"/>
              </a:lnSpc>
              <a:spcBef>
                <a:spcPts val="0"/>
              </a:spcBef>
              <a:spcAft>
                <a:spcPts val="1200"/>
              </a:spcAft>
              <a:buNone/>
            </a:pPr>
            <a:r>
              <a:t/>
            </a:r>
            <a:endParaRPr sz="1800"/>
          </a:p>
        </p:txBody>
      </p:sp>
      <p:graphicFrame>
        <p:nvGraphicFramePr>
          <p:cNvPr id="182" name="Google Shape;182;p37"/>
          <p:cNvGraphicFramePr/>
          <p:nvPr/>
        </p:nvGraphicFramePr>
        <p:xfrm>
          <a:off x="1082975" y="1449163"/>
          <a:ext cx="3000000" cy="3000000"/>
        </p:xfrm>
        <a:graphic>
          <a:graphicData uri="http://schemas.openxmlformats.org/drawingml/2006/table">
            <a:tbl>
              <a:tblPr>
                <a:noFill/>
                <a:tableStyleId>{F1CD267C-EF8B-4F96-A6B7-4C21C9E43A1F}</a:tableStyleId>
              </a:tblPr>
              <a:tblGrid>
                <a:gridCol w="1796875"/>
                <a:gridCol w="4993650"/>
              </a:tblGrid>
              <a:tr h="381000">
                <a:tc>
                  <a:txBody>
                    <a:bodyPr/>
                    <a:lstStyle/>
                    <a:p>
                      <a:pPr indent="0" lvl="0" marL="0" rtl="0" algn="ctr">
                        <a:spcBef>
                          <a:spcPts val="0"/>
                        </a:spcBef>
                        <a:spcAft>
                          <a:spcPts val="0"/>
                        </a:spcAft>
                        <a:buNone/>
                      </a:pPr>
                      <a:r>
                        <a:rPr b="1" lang="en"/>
                        <a:t>Identified Factors</a:t>
                      </a:r>
                      <a:endParaRPr b="1"/>
                    </a:p>
                  </a:txBody>
                  <a:tcPr marT="91425" marB="91425" marR="91425" marL="91425" anchor="ctr"/>
                </a:tc>
                <a:tc>
                  <a:txBody>
                    <a:bodyPr/>
                    <a:lstStyle/>
                    <a:p>
                      <a:pPr indent="0" lvl="0" marL="0" rtl="0" algn="ctr">
                        <a:spcBef>
                          <a:spcPts val="0"/>
                        </a:spcBef>
                        <a:spcAft>
                          <a:spcPts val="0"/>
                        </a:spcAft>
                        <a:buNone/>
                      </a:pPr>
                      <a:r>
                        <a:rPr b="1" lang="en"/>
                        <a:t>Digital Marketing Managers response to the challenges</a:t>
                      </a:r>
                      <a:endParaRPr b="1"/>
                    </a:p>
                  </a:txBody>
                  <a:tcPr marT="91425" marB="91425" marR="91425" marL="91425" anchor="ctr"/>
                </a:tc>
              </a:tr>
              <a:tr h="726375">
                <a:tc>
                  <a:txBody>
                    <a:bodyPr/>
                    <a:lstStyle/>
                    <a:p>
                      <a:pPr indent="0" lvl="0" marL="0" rtl="0" algn="ctr">
                        <a:spcBef>
                          <a:spcPts val="0"/>
                        </a:spcBef>
                        <a:spcAft>
                          <a:spcPts val="0"/>
                        </a:spcAft>
                        <a:buNone/>
                      </a:pPr>
                      <a:r>
                        <a:rPr lang="en"/>
                        <a:t>Artificial</a:t>
                      </a:r>
                      <a:endParaRPr/>
                    </a:p>
                    <a:p>
                      <a:pPr indent="0" lvl="0" marL="0" rtl="0" algn="ctr">
                        <a:spcBef>
                          <a:spcPts val="0"/>
                        </a:spcBef>
                        <a:spcAft>
                          <a:spcPts val="0"/>
                        </a:spcAft>
                        <a:buNone/>
                      </a:pPr>
                      <a:r>
                        <a:rPr lang="en"/>
                        <a:t>intelligence</a:t>
                      </a:r>
                      <a:endParaRPr/>
                    </a:p>
                    <a:p>
                      <a:pPr indent="0" lvl="0" marL="0" rtl="0" algn="ctr">
                        <a:spcBef>
                          <a:spcPts val="0"/>
                        </a:spcBef>
                        <a:spcAft>
                          <a:spcPts val="0"/>
                        </a:spcAft>
                        <a:buNone/>
                      </a:pPr>
                      <a:r>
                        <a:rPr lang="en"/>
                        <a:t>algorithm</a:t>
                      </a:r>
                      <a:r>
                        <a:rPr lang="en"/>
                        <a:t>s</a:t>
                      </a:r>
                      <a:endParaRPr/>
                    </a:p>
                  </a:txBody>
                  <a:tcPr marT="91425" marB="91425" marR="91425" marL="91425" anchor="ctr"/>
                </a:tc>
                <a:tc>
                  <a:txBody>
                    <a:bodyPr/>
                    <a:lstStyle/>
                    <a:p>
                      <a:pPr indent="0" lvl="0" marL="0" rtl="0" algn="l">
                        <a:spcBef>
                          <a:spcPts val="0"/>
                        </a:spcBef>
                        <a:spcAft>
                          <a:spcPts val="0"/>
                        </a:spcAft>
                        <a:buNone/>
                      </a:pPr>
                      <a:r>
                        <a:rPr lang="en"/>
                        <a:t>The amount of data available today is at an all-time high, providing a significant challenge.</a:t>
                      </a:r>
                      <a:endParaRPr/>
                    </a:p>
                  </a:txBody>
                  <a:tcPr marT="91425" marB="91425" marR="91425" marL="91425"/>
                </a:tc>
              </a:tr>
              <a:tr h="405125">
                <a:tc>
                  <a:txBody>
                    <a:bodyPr/>
                    <a:lstStyle/>
                    <a:p>
                      <a:pPr indent="0" lvl="0" marL="0" rtl="0" algn="ctr">
                        <a:spcBef>
                          <a:spcPts val="0"/>
                        </a:spcBef>
                        <a:spcAft>
                          <a:spcPts val="0"/>
                        </a:spcAft>
                        <a:buNone/>
                      </a:pPr>
                      <a:r>
                        <a:rPr lang="en"/>
                        <a:t>Predictive Data</a:t>
                      </a:r>
                      <a:endParaRPr/>
                    </a:p>
                    <a:p>
                      <a:pPr indent="0" lvl="0" marL="0" rtl="0" algn="ctr">
                        <a:spcBef>
                          <a:spcPts val="0"/>
                        </a:spcBef>
                        <a:spcAft>
                          <a:spcPts val="0"/>
                        </a:spcAft>
                        <a:buNone/>
                      </a:pPr>
                      <a:r>
                        <a:rPr lang="en"/>
                        <a:t>Analytics</a:t>
                      </a:r>
                      <a:endParaRPr/>
                    </a:p>
                  </a:txBody>
                  <a:tcPr marT="91425" marB="91425" marR="91425" marL="91425" anchor="ctr"/>
                </a:tc>
                <a:tc>
                  <a:txBody>
                    <a:bodyPr/>
                    <a:lstStyle/>
                    <a:p>
                      <a:pPr indent="0" lvl="0" marL="0" rtl="0" algn="l">
                        <a:spcBef>
                          <a:spcPts val="0"/>
                        </a:spcBef>
                        <a:spcAft>
                          <a:spcPts val="0"/>
                        </a:spcAft>
                        <a:buNone/>
                      </a:pPr>
                      <a:r>
                        <a:rPr lang="en"/>
                        <a:t>Incorporation of AI in predictive analytics can really enable firms to predict and address customer needs in advance.</a:t>
                      </a:r>
                      <a:endParaRPr/>
                    </a:p>
                  </a:txBody>
                  <a:tcPr marT="91425" marB="91425" marR="91425" marL="91425"/>
                </a:tc>
              </a:tr>
              <a:tr h="381000">
                <a:tc>
                  <a:txBody>
                    <a:bodyPr/>
                    <a:lstStyle/>
                    <a:p>
                      <a:pPr indent="0" lvl="0" marL="0" rtl="0" algn="ctr">
                        <a:spcBef>
                          <a:spcPts val="0"/>
                        </a:spcBef>
                        <a:spcAft>
                          <a:spcPts val="0"/>
                        </a:spcAft>
                        <a:buNone/>
                      </a:pPr>
                      <a:r>
                        <a:rPr lang="en"/>
                        <a:t>Automation</a:t>
                      </a:r>
                      <a:endParaRPr/>
                    </a:p>
                  </a:txBody>
                  <a:tcPr marT="91425" marB="91425" marR="91425" marL="91425" anchor="ctr"/>
                </a:tc>
                <a:tc>
                  <a:txBody>
                    <a:bodyPr/>
                    <a:lstStyle/>
                    <a:p>
                      <a:pPr indent="0" lvl="0" marL="0" rtl="0" algn="l">
                        <a:spcBef>
                          <a:spcPts val="0"/>
                        </a:spcBef>
                        <a:spcAft>
                          <a:spcPts val="0"/>
                        </a:spcAft>
                        <a:buNone/>
                      </a:pPr>
                      <a:r>
                        <a:rPr lang="en"/>
                        <a:t>Increasingly AI-powered automation as a prerequisite for effectiveness and strategic focus.</a:t>
                      </a:r>
                      <a:endParaRPr/>
                    </a:p>
                  </a:txBody>
                  <a:tcPr marT="91425" marB="91425" marR="91425" marL="91425"/>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8"/>
          <p:cNvSpPr txBox="1"/>
          <p:nvPr>
            <p:ph type="title"/>
          </p:nvPr>
        </p:nvSpPr>
        <p:spPr>
          <a:xfrm>
            <a:off x="311700" y="346800"/>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Role of AI and  predictive analytics in digital marketing</a:t>
            </a:r>
            <a:endParaRPr/>
          </a:p>
        </p:txBody>
      </p:sp>
      <p:sp>
        <p:nvSpPr>
          <p:cNvPr id="188" name="Google Shape;188;p38"/>
          <p:cNvSpPr txBox="1"/>
          <p:nvPr>
            <p:ph idx="1" type="body"/>
          </p:nvPr>
        </p:nvSpPr>
        <p:spPr>
          <a:xfrm>
            <a:off x="311700" y="1231250"/>
            <a:ext cx="8832300" cy="3302700"/>
          </a:xfrm>
          <a:prstGeom prst="rect">
            <a:avLst/>
          </a:prstGeom>
        </p:spPr>
        <p:txBody>
          <a:bodyPr anchorCtr="0" anchor="t" bIns="91425" lIns="91425" spcFirstLastPara="1" rIns="91425" wrap="square" tIns="91425">
            <a:normAutofit/>
          </a:bodyPr>
          <a:lstStyle/>
          <a:p>
            <a:pPr indent="0" lvl="0" marL="0" rtl="0" algn="l">
              <a:lnSpc>
                <a:spcPct val="150000"/>
              </a:lnSpc>
              <a:spcBef>
                <a:spcPts val="0"/>
              </a:spcBef>
              <a:spcAft>
                <a:spcPts val="1200"/>
              </a:spcAft>
              <a:buNone/>
            </a:pPr>
            <a:r>
              <a:t/>
            </a:r>
            <a:endParaRPr sz="1800"/>
          </a:p>
        </p:txBody>
      </p:sp>
      <p:graphicFrame>
        <p:nvGraphicFramePr>
          <p:cNvPr id="189" name="Google Shape;189;p38"/>
          <p:cNvGraphicFramePr/>
          <p:nvPr/>
        </p:nvGraphicFramePr>
        <p:xfrm>
          <a:off x="1082975" y="1449163"/>
          <a:ext cx="3000000" cy="3000000"/>
        </p:xfrm>
        <a:graphic>
          <a:graphicData uri="http://schemas.openxmlformats.org/drawingml/2006/table">
            <a:tbl>
              <a:tblPr>
                <a:noFill/>
                <a:tableStyleId>{F1CD267C-EF8B-4F96-A6B7-4C21C9E43A1F}</a:tableStyleId>
              </a:tblPr>
              <a:tblGrid>
                <a:gridCol w="1796875"/>
                <a:gridCol w="4993650"/>
              </a:tblGrid>
              <a:tr h="381000">
                <a:tc>
                  <a:txBody>
                    <a:bodyPr/>
                    <a:lstStyle/>
                    <a:p>
                      <a:pPr indent="0" lvl="0" marL="0" rtl="0" algn="ctr">
                        <a:spcBef>
                          <a:spcPts val="0"/>
                        </a:spcBef>
                        <a:spcAft>
                          <a:spcPts val="0"/>
                        </a:spcAft>
                        <a:buNone/>
                      </a:pPr>
                      <a:r>
                        <a:rPr b="1" lang="en"/>
                        <a:t>Identified Factors</a:t>
                      </a:r>
                      <a:endParaRPr b="1"/>
                    </a:p>
                  </a:txBody>
                  <a:tcPr marT="91425" marB="91425" marR="91425" marL="91425" anchor="ctr"/>
                </a:tc>
                <a:tc>
                  <a:txBody>
                    <a:bodyPr/>
                    <a:lstStyle/>
                    <a:p>
                      <a:pPr indent="0" lvl="0" marL="0" rtl="0" algn="ctr">
                        <a:spcBef>
                          <a:spcPts val="0"/>
                        </a:spcBef>
                        <a:spcAft>
                          <a:spcPts val="0"/>
                        </a:spcAft>
                        <a:buNone/>
                      </a:pPr>
                      <a:r>
                        <a:rPr b="1" lang="en"/>
                        <a:t>Digital Marketing Managers response to the challenges</a:t>
                      </a:r>
                      <a:endParaRPr b="1"/>
                    </a:p>
                  </a:txBody>
                  <a:tcPr marT="91425" marB="91425" marR="91425" marL="91425" anchor="ctr"/>
                </a:tc>
              </a:tr>
              <a:tr h="726375">
                <a:tc>
                  <a:txBody>
                    <a:bodyPr/>
                    <a:lstStyle/>
                    <a:p>
                      <a:pPr indent="0" lvl="0" marL="0" rtl="0" algn="ctr">
                        <a:spcBef>
                          <a:spcPts val="0"/>
                        </a:spcBef>
                        <a:spcAft>
                          <a:spcPts val="0"/>
                        </a:spcAft>
                        <a:buNone/>
                      </a:pPr>
                      <a:r>
                        <a:rPr lang="en"/>
                        <a:t>AI-powered</a:t>
                      </a:r>
                      <a:endParaRPr/>
                    </a:p>
                    <a:p>
                      <a:pPr indent="0" lvl="0" marL="0" rtl="0" algn="ctr">
                        <a:spcBef>
                          <a:spcPts val="0"/>
                        </a:spcBef>
                        <a:spcAft>
                          <a:spcPts val="0"/>
                        </a:spcAft>
                        <a:buNone/>
                      </a:pPr>
                      <a:r>
                        <a:rPr lang="en"/>
                        <a:t>tools</a:t>
                      </a:r>
                      <a:endParaRPr/>
                    </a:p>
                  </a:txBody>
                  <a:tcPr marT="91425" marB="91425" marR="91425" marL="91425" anchor="ctr"/>
                </a:tc>
                <a:tc>
                  <a:txBody>
                    <a:bodyPr/>
                    <a:lstStyle/>
                    <a:p>
                      <a:pPr indent="0" lvl="0" marL="0" rtl="0" algn="l">
                        <a:spcBef>
                          <a:spcPts val="0"/>
                        </a:spcBef>
                        <a:spcAft>
                          <a:spcPts val="0"/>
                        </a:spcAft>
                        <a:buNone/>
                      </a:pPr>
                      <a:r>
                        <a:rPr lang="en"/>
                        <a:t>AI supported tools can support to identify the most effective marketing platforms and programmes.</a:t>
                      </a:r>
                      <a:endParaRPr/>
                    </a:p>
                  </a:txBody>
                  <a:tcPr marT="91425" marB="91425" marR="91425" marL="91425"/>
                </a:tc>
              </a:tr>
              <a:tr h="405125">
                <a:tc>
                  <a:txBody>
                    <a:bodyPr/>
                    <a:lstStyle/>
                    <a:p>
                      <a:pPr indent="0" lvl="0" marL="0" rtl="0" algn="ctr">
                        <a:spcBef>
                          <a:spcPts val="0"/>
                        </a:spcBef>
                        <a:spcAft>
                          <a:spcPts val="0"/>
                        </a:spcAft>
                        <a:buNone/>
                      </a:pPr>
                      <a:r>
                        <a:rPr lang="en"/>
                        <a:t>Predictive</a:t>
                      </a:r>
                      <a:endParaRPr/>
                    </a:p>
                    <a:p>
                      <a:pPr indent="0" lvl="0" marL="0" rtl="0" algn="ctr">
                        <a:spcBef>
                          <a:spcPts val="0"/>
                        </a:spcBef>
                        <a:spcAft>
                          <a:spcPts val="0"/>
                        </a:spcAft>
                        <a:buNone/>
                      </a:pPr>
                      <a:r>
                        <a:rPr lang="en"/>
                        <a:t>Modellin</a:t>
                      </a:r>
                      <a:r>
                        <a:rPr lang="en"/>
                        <a:t>g</a:t>
                      </a:r>
                      <a:endParaRPr/>
                    </a:p>
                  </a:txBody>
                  <a:tcPr marT="91425" marB="91425" marR="91425" marL="91425" anchor="ctr"/>
                </a:tc>
                <a:tc>
                  <a:txBody>
                    <a:bodyPr/>
                    <a:lstStyle/>
                    <a:p>
                      <a:pPr indent="0" lvl="0" marL="0" rtl="0" algn="l">
                        <a:spcBef>
                          <a:spcPts val="0"/>
                        </a:spcBef>
                        <a:spcAft>
                          <a:spcPts val="0"/>
                        </a:spcAft>
                        <a:buNone/>
                      </a:pPr>
                      <a:r>
                        <a:rPr lang="en"/>
                        <a:t>With AI, it is possible to allocate conversion accurately using very large datasets from several channels.</a:t>
                      </a:r>
                      <a:endParaRPr/>
                    </a:p>
                  </a:txBody>
                  <a:tcPr marT="91425" marB="91425" marR="91425" marL="91425"/>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39"/>
          <p:cNvSpPr txBox="1"/>
          <p:nvPr>
            <p:ph type="ctrTitle"/>
          </p:nvPr>
        </p:nvSpPr>
        <p:spPr>
          <a:xfrm>
            <a:off x="311700" y="1885950"/>
            <a:ext cx="8520600" cy="1026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sz="5000"/>
              <a:t>V. Recommendation</a:t>
            </a:r>
            <a:r>
              <a:rPr lang="en" sz="5000"/>
              <a:t> </a:t>
            </a:r>
            <a:endParaRPr sz="50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40"/>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Recommendation</a:t>
            </a:r>
            <a:r>
              <a:rPr lang="en"/>
              <a:t>	</a:t>
            </a:r>
            <a:endParaRPr/>
          </a:p>
        </p:txBody>
      </p:sp>
      <p:sp>
        <p:nvSpPr>
          <p:cNvPr id="200" name="Google Shape;200;p40"/>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AutoNum type="alphaUcPeriod"/>
            </a:pPr>
            <a:r>
              <a:rPr lang="en"/>
              <a:t>Integrate AI and Predictive Analytics</a:t>
            </a:r>
            <a:endParaRPr/>
          </a:p>
          <a:p>
            <a:pPr indent="-342900" lvl="0" marL="457200" rtl="0" algn="l">
              <a:lnSpc>
                <a:spcPct val="150000"/>
              </a:lnSpc>
              <a:spcBef>
                <a:spcPts val="0"/>
              </a:spcBef>
              <a:spcAft>
                <a:spcPts val="0"/>
              </a:spcAft>
              <a:buSzPts val="1800"/>
              <a:buAutoNum type="alphaUcPeriod"/>
            </a:pPr>
            <a:r>
              <a:rPr lang="en"/>
              <a:t> Focus on Personalization: It can aid in engaging customers better via suitable communication, provide great experience, build loyalty and retention, as well generate more sales.</a:t>
            </a:r>
            <a:endParaRPr/>
          </a:p>
          <a:p>
            <a:pPr indent="-342900" lvl="0" marL="457200" rtl="0" algn="l">
              <a:lnSpc>
                <a:spcPct val="150000"/>
              </a:lnSpc>
              <a:spcBef>
                <a:spcPts val="0"/>
              </a:spcBef>
              <a:spcAft>
                <a:spcPts val="0"/>
              </a:spcAft>
              <a:buSzPts val="1800"/>
              <a:buAutoNum type="alphaUcPeriod"/>
            </a:pPr>
            <a:r>
              <a:rPr lang="en"/>
              <a:t> Invest in Automation: Automation of mundane tasks can enhance the efficiency and effectiveness of businesses’ marketing efforts.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41"/>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Recommendation</a:t>
            </a:r>
            <a:endParaRPr/>
          </a:p>
        </p:txBody>
      </p:sp>
      <p:sp>
        <p:nvSpPr>
          <p:cNvPr id="206" name="Google Shape;206;p41"/>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AutoNum type="alphaUcPeriod" startAt="4"/>
            </a:pPr>
            <a:r>
              <a:rPr lang="en"/>
              <a:t>Continuous Monitoring and Adaptation: Being alert and agile to market changes with time is critical to long-term success.</a:t>
            </a:r>
            <a:endParaRPr/>
          </a:p>
          <a:p>
            <a:pPr indent="-342900" lvl="0" marL="457200" rtl="0" algn="l">
              <a:lnSpc>
                <a:spcPct val="150000"/>
              </a:lnSpc>
              <a:spcBef>
                <a:spcPts val="0"/>
              </a:spcBef>
              <a:spcAft>
                <a:spcPts val="0"/>
              </a:spcAft>
              <a:buSzPts val="1800"/>
              <a:buAutoNum type="alphaUcPeriod" startAt="4"/>
            </a:pPr>
            <a:r>
              <a:rPr lang="en"/>
              <a:t>Recruitment of AI professionals: Organizations can enhance their workforce and ensure the effectiveness of AI-driven tactics through the proactive recruitment of experts with special skills in AI and Machine Learning.</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42"/>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Recommendation</a:t>
            </a:r>
            <a:endParaRPr/>
          </a:p>
        </p:txBody>
      </p:sp>
      <p:sp>
        <p:nvSpPr>
          <p:cNvPr id="212" name="Google Shape;212;p42"/>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None/>
            </a:pPr>
            <a:r>
              <a:rPr lang="en" sz="1600"/>
              <a:t>There are 5 core S’s model Proposed model for Integration of AI in Digital Marketin</a:t>
            </a:r>
            <a:r>
              <a:rPr lang="en" sz="1600"/>
              <a:t>g:</a:t>
            </a:r>
            <a:endParaRPr sz="1600"/>
          </a:p>
          <a:p>
            <a:pPr indent="0" lvl="0" marL="0" rtl="0" algn="just">
              <a:spcBef>
                <a:spcPts val="1200"/>
              </a:spcBef>
              <a:spcAft>
                <a:spcPts val="1200"/>
              </a:spcAft>
              <a:buNone/>
            </a:pPr>
            <a:r>
              <a:t/>
            </a:r>
            <a:endParaRPr sz="1600"/>
          </a:p>
        </p:txBody>
      </p:sp>
      <p:pic>
        <p:nvPicPr>
          <p:cNvPr id="213" name="Google Shape;213;p42"/>
          <p:cNvPicPr preferRelativeResize="0"/>
          <p:nvPr/>
        </p:nvPicPr>
        <p:blipFill>
          <a:blip r:embed="rId3">
            <a:alphaModFix/>
          </a:blip>
          <a:stretch>
            <a:fillRect/>
          </a:stretch>
        </p:blipFill>
        <p:spPr>
          <a:xfrm>
            <a:off x="1150512" y="1766447"/>
            <a:ext cx="6842974" cy="28062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43"/>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5 Cores S’s Model</a:t>
            </a:r>
            <a:endParaRPr/>
          </a:p>
        </p:txBody>
      </p:sp>
      <p:sp>
        <p:nvSpPr>
          <p:cNvPr id="219" name="Google Shape;219;p43"/>
          <p:cNvSpPr txBox="1"/>
          <p:nvPr>
            <p:ph idx="1" type="body"/>
          </p:nvPr>
        </p:nvSpPr>
        <p:spPr>
          <a:xfrm>
            <a:off x="311700" y="1266325"/>
            <a:ext cx="8520600" cy="3302700"/>
          </a:xfrm>
          <a:prstGeom prst="rect">
            <a:avLst/>
          </a:prstGeom>
        </p:spPr>
        <p:txBody>
          <a:bodyPr anchorCtr="0" anchor="t" bIns="91425" lIns="91425" spcFirstLastPara="1" rIns="91425" wrap="square" tIns="91425">
            <a:normAutofit lnSpcReduction="10000"/>
          </a:bodyPr>
          <a:lstStyle/>
          <a:p>
            <a:pPr indent="-342900" lvl="0" marL="457200" rtl="0" algn="l">
              <a:lnSpc>
                <a:spcPct val="150000"/>
              </a:lnSpc>
              <a:spcBef>
                <a:spcPts val="0"/>
              </a:spcBef>
              <a:spcAft>
                <a:spcPts val="0"/>
              </a:spcAft>
              <a:buSzPts val="1800"/>
              <a:buAutoNum type="alphaUcPeriod"/>
            </a:pPr>
            <a:r>
              <a:rPr lang="en"/>
              <a:t> Set Clearly Defined Goals: Identify measurable and precise objectives in the area of digital marketing, as well as specific underlying opportunities for artificial intelligence applications to improve effectiveness.</a:t>
            </a:r>
            <a:endParaRPr/>
          </a:p>
          <a:p>
            <a:pPr indent="-342900" lvl="0" marL="457200" rtl="0" algn="l">
              <a:lnSpc>
                <a:spcPct val="150000"/>
              </a:lnSpc>
              <a:spcBef>
                <a:spcPts val="0"/>
              </a:spcBef>
              <a:spcAft>
                <a:spcPts val="0"/>
              </a:spcAft>
              <a:buSzPts val="1800"/>
              <a:buAutoNum type="alphaUcPeriod"/>
            </a:pPr>
            <a:r>
              <a:rPr lang="en"/>
              <a:t> Secure Data: Improve data quality through validation and purging procedures. </a:t>
            </a:r>
            <a:endParaRPr/>
          </a:p>
          <a:p>
            <a:pPr indent="-342900" lvl="0" marL="457200" rtl="0" algn="l">
              <a:lnSpc>
                <a:spcPct val="150000"/>
              </a:lnSpc>
              <a:spcBef>
                <a:spcPts val="0"/>
              </a:spcBef>
              <a:spcAft>
                <a:spcPts val="0"/>
              </a:spcAft>
              <a:buSzPts val="1800"/>
              <a:buAutoNum type="alphaUcPeriod"/>
            </a:pPr>
            <a:r>
              <a:rPr lang="en"/>
              <a:t> Select appropriate AI tools: Evaluate tools based on their ability to scale, work well with other similar systems and address unique marketing challenges.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6"/>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Abstract</a:t>
            </a:r>
            <a:endParaRPr/>
          </a:p>
        </p:txBody>
      </p:sp>
      <p:sp>
        <p:nvSpPr>
          <p:cNvPr id="118" name="Google Shape;118;p26"/>
          <p:cNvSpPr txBox="1"/>
          <p:nvPr>
            <p:ph idx="1" type="body"/>
          </p:nvPr>
        </p:nvSpPr>
        <p:spPr>
          <a:xfrm>
            <a:off x="735300" y="1661550"/>
            <a:ext cx="8097000" cy="22611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i="1" lang="en" sz="1600"/>
              <a:t> </a:t>
            </a:r>
            <a:r>
              <a:rPr i="1" lang="en" sz="1600"/>
              <a:t>Artificial intelligence is significantly impacting t</a:t>
            </a:r>
            <a:r>
              <a:rPr i="1" lang="en" sz="1600"/>
              <a:t>he mushrooming opportunities and bring radical change in the marketing approaches employed in digital marketing by conducted using a qualitative approach have put forth different barriers encountered in digital marketing and provided the proposed viable resolutions.</a:t>
            </a:r>
            <a:endParaRPr i="1" sz="1600"/>
          </a:p>
          <a:p>
            <a:pPr indent="0" lvl="0" marL="0" rtl="0" algn="ctr">
              <a:spcBef>
                <a:spcPts val="1200"/>
              </a:spcBef>
              <a:spcAft>
                <a:spcPts val="1200"/>
              </a:spcAft>
              <a:buNone/>
            </a:pPr>
            <a:r>
              <a:t/>
            </a:r>
            <a:endParaRPr i="1" sz="16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44"/>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5 Cores S’s Model</a:t>
            </a:r>
            <a:endParaRPr/>
          </a:p>
        </p:txBody>
      </p:sp>
      <p:sp>
        <p:nvSpPr>
          <p:cNvPr id="225" name="Google Shape;225;p44"/>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AutoNum type="alphaUcPeriod" startAt="4"/>
            </a:pPr>
            <a:r>
              <a:rPr lang="en"/>
              <a:t> Seamless Integration: Ensure that AI tools integrate seamlessly with existing digital marketing systems by prioritizing interoperability and compatibility.</a:t>
            </a:r>
            <a:endParaRPr/>
          </a:p>
          <a:p>
            <a:pPr indent="-342900" lvl="0" marL="457200" rtl="0" algn="l">
              <a:lnSpc>
                <a:spcPct val="150000"/>
              </a:lnSpc>
              <a:spcBef>
                <a:spcPts val="0"/>
              </a:spcBef>
              <a:spcAft>
                <a:spcPts val="0"/>
              </a:spcAft>
              <a:buSzPts val="1800"/>
              <a:buAutoNum type="alphaUcPeriod" startAt="4"/>
            </a:pPr>
            <a:r>
              <a:rPr lang="en"/>
              <a:t>Surveillance and Review: Build and Implement a Resilient Monitoring and Evaluation System for AI Digital Marketing Interventions.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45"/>
          <p:cNvSpPr txBox="1"/>
          <p:nvPr>
            <p:ph type="ctrTitle"/>
          </p:nvPr>
        </p:nvSpPr>
        <p:spPr>
          <a:xfrm>
            <a:off x="311700" y="1810000"/>
            <a:ext cx="8520600" cy="1254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sz="5000"/>
              <a:t>VI. Conclusion</a:t>
            </a:r>
            <a:endParaRPr sz="50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46"/>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Conclusion</a:t>
            </a:r>
            <a:endParaRPr/>
          </a:p>
        </p:txBody>
      </p:sp>
      <p:sp>
        <p:nvSpPr>
          <p:cNvPr id="236" name="Google Shape;236;p46"/>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0" lvl="0" marL="0" rtl="0" algn="just">
              <a:spcBef>
                <a:spcPts val="0"/>
              </a:spcBef>
              <a:spcAft>
                <a:spcPts val="1200"/>
              </a:spcAft>
              <a:buNone/>
            </a:pPr>
            <a:r>
              <a:rPr lang="en"/>
              <a:t>T</a:t>
            </a:r>
            <a:r>
              <a:rPr lang="en"/>
              <a:t>he importance of integrating AI and predictive analytics seamlessly in digital marketing strategies. By leveraging AI and predictive analytics effectively, companies can update their marketing plans proactively, maintain a competitive advantage, and ensure the success of their marketing campaigns. Ultimately, the future of digital marketing lies in the seamless integration of AI and predictive analytics to capitalize on emerging opportunities.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7"/>
          <p:cNvSpPr txBox="1"/>
          <p:nvPr>
            <p:ph type="ctrTitle"/>
          </p:nvPr>
        </p:nvSpPr>
        <p:spPr>
          <a:xfrm>
            <a:off x="311708" y="1545450"/>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I. Introduction </a:t>
            </a:r>
            <a:endParaRPr/>
          </a:p>
          <a:p>
            <a:pPr indent="0" lvl="0" marL="0" rtl="0" algn="ctr">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8"/>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Introduction</a:t>
            </a:r>
            <a:endParaRPr/>
          </a:p>
        </p:txBody>
      </p:sp>
      <p:sp>
        <p:nvSpPr>
          <p:cNvPr id="129" name="Google Shape;129;p28"/>
          <p:cNvSpPr txBox="1"/>
          <p:nvPr>
            <p:ph idx="1" type="body"/>
          </p:nvPr>
        </p:nvSpPr>
        <p:spPr>
          <a:xfrm>
            <a:off x="311700" y="1231250"/>
            <a:ext cx="8832300" cy="33027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en"/>
              <a:t>Marketing campaigns in the digital realm are undergoing a transformation as a result of predictive analytics and artificial intelligence (AI).</a:t>
            </a:r>
            <a:endParaRPr/>
          </a:p>
          <a:p>
            <a:pPr indent="-342900" lvl="1" marL="914400" rtl="0" algn="l">
              <a:lnSpc>
                <a:spcPct val="150000"/>
              </a:lnSpc>
              <a:spcBef>
                <a:spcPts val="0"/>
              </a:spcBef>
              <a:spcAft>
                <a:spcPts val="0"/>
              </a:spcAft>
              <a:buSzPts val="1800"/>
              <a:buChar char="○"/>
            </a:pPr>
            <a:r>
              <a:rPr lang="en" sz="1800"/>
              <a:t>E</a:t>
            </a:r>
            <a:r>
              <a:rPr lang="en" sz="1800"/>
              <a:t>xpected that global spending on digital advertising would reach over $389 billion in 2021.</a:t>
            </a:r>
            <a:endParaRPr sz="1800"/>
          </a:p>
          <a:p>
            <a:pPr indent="-342900" lvl="1" marL="914400" rtl="0" algn="l">
              <a:lnSpc>
                <a:spcPct val="150000"/>
              </a:lnSpc>
              <a:spcBef>
                <a:spcPts val="0"/>
              </a:spcBef>
              <a:spcAft>
                <a:spcPts val="0"/>
              </a:spcAft>
              <a:buSzPts val="1800"/>
              <a:buChar char="○"/>
            </a:pPr>
            <a:r>
              <a:rPr lang="en" sz="1800"/>
              <a:t>Expected that artificial intelligence in marketing market to grow from $6.4 billion in 2021 to about $40.09 billion by 2027.</a:t>
            </a:r>
            <a:endParaRPr sz="18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9"/>
          <p:cNvSpPr txBox="1"/>
          <p:nvPr>
            <p:ph type="ctrTitle"/>
          </p:nvPr>
        </p:nvSpPr>
        <p:spPr>
          <a:xfrm>
            <a:off x="311708" y="1545450"/>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II. Literature Review</a:t>
            </a:r>
            <a:endParaRPr/>
          </a:p>
          <a:p>
            <a:pPr indent="0" lvl="0" marL="0" rtl="0" algn="ctr">
              <a:spcBef>
                <a:spcPts val="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30"/>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 Digital Marketing in India</a:t>
            </a:r>
            <a:endParaRPr/>
          </a:p>
        </p:txBody>
      </p:sp>
      <p:sp>
        <p:nvSpPr>
          <p:cNvPr id="140" name="Google Shape;140;p30"/>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Digital India, a government program, is of paramount importance for fostering inclusiveness as well as digital access in the entire nation.</a:t>
            </a:r>
            <a:endParaRPr/>
          </a:p>
          <a:p>
            <a:pPr indent="-342900" lvl="0" marL="457200" rtl="0" algn="l">
              <a:spcBef>
                <a:spcPts val="0"/>
              </a:spcBef>
              <a:spcAft>
                <a:spcPts val="0"/>
              </a:spcAft>
              <a:buSzPts val="1800"/>
              <a:buChar char="●"/>
            </a:pPr>
            <a:r>
              <a:rPr lang="en"/>
              <a:t>According to Indian Association of Internet and Mobility (IAIA), by the year 2023 it is predicted that digitized advertisement market in India would be worth of 10.85 billion dollars.</a:t>
            </a:r>
            <a:endParaRPr/>
          </a:p>
          <a:p>
            <a:pPr indent="-342900" lvl="0" marL="457200" rtl="0" algn="l">
              <a:spcBef>
                <a:spcPts val="0"/>
              </a:spcBef>
              <a:spcAft>
                <a:spcPts val="0"/>
              </a:spcAft>
              <a:buSzPts val="1800"/>
              <a:buChar char="●"/>
            </a:pPr>
            <a:r>
              <a:rPr lang="en"/>
              <a:t>The rise in the number of internet users, high smartphone penetration levels and increased adoption of ecommerce explains this fast growth.</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31"/>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46" name="Google Shape;146;p31"/>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32"/>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a:t>
            </a:r>
            <a:r>
              <a:rPr lang="en"/>
              <a:t>. AI and Predictive Analytics in digital Marketing</a:t>
            </a:r>
            <a:endParaRPr/>
          </a:p>
        </p:txBody>
      </p:sp>
      <p:sp>
        <p:nvSpPr>
          <p:cNvPr id="152" name="Google Shape;152;p32"/>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In the age of Big Data, AI-powered predictive analytics can revolutionise customer experiences, enhance marketing ROI, and drive business growth.</a:t>
            </a:r>
            <a:endParaRPr/>
          </a:p>
          <a:p>
            <a:pPr indent="-342900" lvl="0" marL="457200" rtl="0" algn="l">
              <a:spcBef>
                <a:spcPts val="0"/>
              </a:spcBef>
              <a:spcAft>
                <a:spcPts val="0"/>
              </a:spcAft>
              <a:buSzPts val="1800"/>
              <a:buChar char="●"/>
            </a:pPr>
            <a:r>
              <a:rPr lang="en"/>
              <a:t>According to McKinsey &amp; Company research of over 400 advanced use cases, marketing was the domain where AI will add the most value ,AI-powered analytics could deliver up to $2.6 trillion in value annually for marketing and sales by 2030.</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33"/>
          <p:cNvSpPr txBox="1"/>
          <p:nvPr>
            <p:ph type="ctrTitle"/>
          </p:nvPr>
        </p:nvSpPr>
        <p:spPr>
          <a:xfrm>
            <a:off x="311708" y="1545450"/>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III. Research Methodology</a:t>
            </a:r>
            <a:endParaRPr/>
          </a:p>
          <a:p>
            <a:pPr indent="0" lvl="0" marL="0" rtl="0" algn="ctr">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ropic">
  <a:themeElements>
    <a:clrScheme name="Tropic">
      <a:dk1>
        <a:srgbClr val="A1E8D9"/>
      </a:dk1>
      <a:lt1>
        <a:srgbClr val="FFFFFF"/>
      </a:lt1>
      <a:dk2>
        <a:srgbClr val="695D46"/>
      </a:dk2>
      <a:lt2>
        <a:srgbClr val="B3A77D"/>
      </a:lt2>
      <a:accent1>
        <a:srgbClr val="EF6C00"/>
      </a:accent1>
      <a:accent2>
        <a:srgbClr val="CE93D8"/>
      </a:accent2>
      <a:accent3>
        <a:srgbClr val="4DB6AC"/>
      </a:accent3>
      <a:accent4>
        <a:srgbClr val="FF9800"/>
      </a:accent4>
      <a:accent5>
        <a:srgbClr val="009668"/>
      </a:accent5>
      <a:accent6>
        <a:srgbClr val="EEFF41"/>
      </a:accent6>
      <a:hlink>
        <a:srgbClr val="009668"/>
      </a:hlink>
      <a:folHlink>
        <a:srgbClr val="00966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