
<file path=[Content_Types].xml><?xml version="1.0" encoding="utf-8"?>
<Types xmlns="http://schemas.openxmlformats.org/package/2006/content-types">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5143500" cx="9144000"/>
  <p:notesSz cx="6858000" cy="9144000"/>
  <p:embeddedFontLst>
    <p:embeddedFont>
      <p:font typeface="Roboto"/>
      <p:regular r:id="rId25"/>
      <p:bold r:id="rId26"/>
      <p:italic r:id="rId27"/>
      <p:boldItalic r:id="rId28"/>
    </p:embeddedFont>
    <p:embeddedFont>
      <p:font typeface="PT Sans Narrow"/>
      <p:regular r:id="rId29"/>
      <p:bold r:id="rId30"/>
    </p:embeddedFont>
    <p:embeddedFont>
      <p:font typeface="Open Sans"/>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Roboto-bold.fntdata"/><Relationship Id="rId25" Type="http://schemas.openxmlformats.org/officeDocument/2006/relationships/font" Target="fonts/Roboto-regular.fntdata"/><Relationship Id="rId28" Type="http://schemas.openxmlformats.org/officeDocument/2006/relationships/font" Target="fonts/Roboto-boldItalic.fntdata"/><Relationship Id="rId27" Type="http://schemas.openxmlformats.org/officeDocument/2006/relationships/font" Target="fonts/Roboto-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PTSansNarrow-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penSans-regular.fntdata"/><Relationship Id="rId30" Type="http://schemas.openxmlformats.org/officeDocument/2006/relationships/font" Target="fonts/PTSansNarrow-bold.fntdata"/><Relationship Id="rId11" Type="http://schemas.openxmlformats.org/officeDocument/2006/relationships/slide" Target="slides/slide6.xml"/><Relationship Id="rId33" Type="http://schemas.openxmlformats.org/officeDocument/2006/relationships/font" Target="fonts/OpenSans-italic.fntdata"/><Relationship Id="rId10" Type="http://schemas.openxmlformats.org/officeDocument/2006/relationships/slide" Target="slides/slide5.xml"/><Relationship Id="rId32" Type="http://schemas.openxmlformats.org/officeDocument/2006/relationships/font" Target="fonts/OpenSans-bold.fntdata"/><Relationship Id="rId13" Type="http://schemas.openxmlformats.org/officeDocument/2006/relationships/slide" Target="slides/slide8.xml"/><Relationship Id="rId12" Type="http://schemas.openxmlformats.org/officeDocument/2006/relationships/slide" Target="slides/slide7.xml"/><Relationship Id="rId34" Type="http://schemas.openxmlformats.org/officeDocument/2006/relationships/font" Target="fonts/OpenSans-bold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2d0e23e140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2d0e23e140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700"/>
              <a:t>市場趨勢和經濟狀況是股市預測的關鍵因素。基於人工智慧的模型如果能有效分析並結合這些因素，就有可能做出更準確的預測。經濟因素會對股市產生影響，而基於人工智慧的模型如果能結合這些數據，就能更有效預測市場趨勢。結合這些因素可以增強人工智慧模型的預測能力，幫助投資人做出更明智的決策。</a:t>
            </a:r>
            <a:endParaRPr sz="170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d0e23e1401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d0e23e1401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2d0e23e1401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2d0e23e140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300"/>
              <a:t>人工智慧（AI）已經成為股市預測的重要工具。人工智慧技術有以下幾種比如</a:t>
            </a:r>
            <a:endParaRPr sz="1300"/>
          </a:p>
          <a:p>
            <a:pPr indent="0" lvl="0" marL="0" rtl="0" algn="l">
              <a:spcBef>
                <a:spcPts val="0"/>
              </a:spcBef>
              <a:spcAft>
                <a:spcPts val="0"/>
              </a:spcAft>
              <a:buNone/>
            </a:pPr>
            <a:r>
              <a:t/>
            </a:r>
            <a:endParaRPr sz="1300"/>
          </a:p>
          <a:p>
            <a:pPr indent="0" lvl="0" marL="0" rtl="0" algn="l">
              <a:spcBef>
                <a:spcPts val="0"/>
              </a:spcBef>
              <a:spcAft>
                <a:spcPts val="0"/>
              </a:spcAft>
              <a:buClr>
                <a:schemeClr val="dk1"/>
              </a:buClr>
              <a:buSzPts val="1100"/>
              <a:buFont typeface="Arial"/>
              <a:buNone/>
            </a:pPr>
            <a:r>
              <a:rPr lang="en" sz="1300"/>
              <a:t>機器學習（Machine Learning），那這是利用演算法分析歷史市場數據，辨識</a:t>
            </a:r>
            <a:r>
              <a:rPr lang="en" sz="1250">
                <a:solidFill>
                  <a:srgbClr val="5F6368"/>
                </a:solidFill>
                <a:highlight>
                  <a:srgbClr val="FFFFFF"/>
                </a:highlight>
                <a:latin typeface="Roboto"/>
                <a:ea typeface="Roboto"/>
                <a:cs typeface="Roboto"/>
                <a:sym typeface="Roboto"/>
              </a:rPr>
              <a:t>Biànshì</a:t>
            </a:r>
            <a:r>
              <a:rPr lang="en" sz="1300"/>
              <a:t>模式與關係，並預測未來市場趨勢。</a:t>
            </a:r>
            <a:endParaRPr sz="1300"/>
          </a:p>
          <a:p>
            <a:pPr indent="0" lvl="0" marL="0" rtl="0" algn="l">
              <a:spcBef>
                <a:spcPts val="0"/>
              </a:spcBef>
              <a:spcAft>
                <a:spcPts val="0"/>
              </a:spcAft>
              <a:buClr>
                <a:schemeClr val="dk1"/>
              </a:buClr>
              <a:buSzPts val="1100"/>
              <a:buFont typeface="Arial"/>
              <a:buNone/>
            </a:pPr>
            <a:r>
              <a:rPr lang="en" sz="1300"/>
              <a:t>深度學習是一種更複雜的機器學習技術，它利用人工神經網路來分析大量資料並識別複雜的模式，從而做出更準確的預測。</a:t>
            </a:r>
            <a:endParaRPr sz="1300"/>
          </a:p>
          <a:p>
            <a:pPr indent="0" lvl="0" marL="0" rtl="0" algn="l">
              <a:spcBef>
                <a:spcPts val="0"/>
              </a:spcBef>
              <a:spcAft>
                <a:spcPts val="0"/>
              </a:spcAft>
              <a:buClr>
                <a:schemeClr val="dk1"/>
              </a:buClr>
              <a:buSzPts val="1100"/>
              <a:buFont typeface="Arial"/>
              <a:buNone/>
            </a:pPr>
            <a:r>
              <a:rPr lang="en" sz="1300"/>
              <a:t>NLP 和 XAI演算法 這兩個是另外一種的機器學習。它在股市預測中發揮著</a:t>
            </a:r>
            <a:r>
              <a:rPr lang="en" sz="1250">
                <a:solidFill>
                  <a:srgbClr val="5F6368"/>
                </a:solidFill>
                <a:highlight>
                  <a:srgbClr val="FFFFFF"/>
                </a:highlight>
                <a:latin typeface="Roboto"/>
                <a:ea typeface="Roboto"/>
                <a:cs typeface="Roboto"/>
                <a:sym typeface="Roboto"/>
              </a:rPr>
              <a:t>Fāhuīzhe</a:t>
            </a:r>
            <a:r>
              <a:rPr lang="en" sz="1300"/>
              <a:t>至關重要的作用。它們有能力評估極其龐大</a:t>
            </a:r>
            <a:r>
              <a:rPr lang="en" sz="1250">
                <a:solidFill>
                  <a:srgbClr val="5F6368"/>
                </a:solidFill>
                <a:highlight>
                  <a:srgbClr val="FFFFFF"/>
                </a:highlight>
                <a:latin typeface="Roboto"/>
                <a:ea typeface="Roboto"/>
                <a:cs typeface="Roboto"/>
                <a:sym typeface="Roboto"/>
              </a:rPr>
              <a:t>Jíqí pángdà</a:t>
            </a:r>
            <a:r>
              <a:rPr lang="en" sz="1300"/>
              <a:t>的數據集，並做出準確的預測。</a:t>
            </a:r>
            <a:endParaRPr sz="1300"/>
          </a:p>
          <a:p>
            <a:pPr indent="0" lvl="0" marL="0" rtl="0" algn="l">
              <a:spcBef>
                <a:spcPts val="0"/>
              </a:spcBef>
              <a:spcAft>
                <a:spcPts val="0"/>
              </a:spcAft>
              <a:buNone/>
            </a:pPr>
            <a:r>
              <a:t/>
            </a:r>
            <a:endParaRPr sz="1300"/>
          </a:p>
          <a:p>
            <a:pPr indent="0" lvl="0" marL="0" rtl="0" algn="l">
              <a:spcBef>
                <a:spcPts val="0"/>
              </a:spcBef>
              <a:spcAft>
                <a:spcPts val="0"/>
              </a:spcAft>
              <a:buNone/>
            </a:pPr>
            <a:r>
              <a:rPr lang="en" sz="1300"/>
              <a:t>那接下來我們來看每個技術的角色在股市預測</a:t>
            </a:r>
            <a:endParaRPr sz="1300"/>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Artificial Intelligence (AI) has become a critical tool in stock market prediction. One widely used AI technique is Machine Learning, which utilizes algorithms to analyze historical market data, identify patterns and relationships, and make predictions about future market movements. Decision trees, random forests, and support vector machines are some examples of machine learning algorithms used in stock market prediction.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Deep Learning, a more sophisticated machine learning technique, also plays a crucial role in stock market prediction. It utilizes artificial neural networks to analyze vast amounts of data and identify complex patterns, resulting in more accurate predictions. Convolutional neural networks and recurrent neural networks are examples of deep learning algorithms used in stock market prediction [12]. Long Short-Term Memory (LSTM) networks are a popular technique in applying AI to the stock market. They capture long-term dependencies in time-series data and have been used to forecast stock prices, detect market anomalies, and identify trends. However, challenges remain in handling noisy and volatile financial data and avoiding overfitting.</a:t>
            </a:r>
            <a:br>
              <a:rPr lang="en"/>
            </a:br>
            <a:endParaRPr/>
          </a:p>
          <a:p>
            <a:pPr indent="0" lvl="0" marL="0" rtl="0" algn="l">
              <a:spcBef>
                <a:spcPts val="0"/>
              </a:spcBef>
              <a:spcAft>
                <a:spcPts val="0"/>
              </a:spcAft>
              <a:buNone/>
            </a:pPr>
            <a:r>
              <a:rPr lang="en">
                <a:solidFill>
                  <a:schemeClr val="dk1"/>
                </a:solidFill>
              </a:rPr>
              <a:t>Market efficiency must also be considered in stock market prediction, as the efficient market hypothesis suggests that stock prices already reflect all publicly available information and that it is not possible to consistently beat the market as shown in Figure 1. AI-based predictions should therefore take market efficiency into account [13]. Explainable AI (XAI) is becoming increasingly important in stock market prediction as well. XAI refers to AI systems that can explain their decision making processes, providing transparency and allowing investors to understand the reasoning behind predictions and make informed investment decisions. </a:t>
            </a:r>
            <a:br>
              <a:rPr lang="en">
                <a:solidFill>
                  <a:schemeClr val="dk1"/>
                </a:solidFill>
              </a:rPr>
            </a:br>
            <a:br>
              <a:rPr lang="en">
                <a:solidFill>
                  <a:schemeClr val="dk1"/>
                </a:solidFill>
              </a:rPr>
            </a:br>
            <a:r>
              <a:rPr lang="en">
                <a:solidFill>
                  <a:schemeClr val="dk1"/>
                </a:solidFill>
              </a:rPr>
              <a:t>In conclusion, AI techniques play a vital role in stock market prediction and has the capacity to evaluate a big amount of data and produce precise predictions. As deals may be completed in a matter of seconds, it regulates the market and enhances transparency. Machine learning, deep learning, are common AI techniques used in stock market prediction, while market efficiency and XAI are important considerations for accurate predictions.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2d0e23e1401_0_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2d0e23e1401_0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人工智慧（AI）已經成為股市預測的重要工具。人工智慧技術有以下幾種比如</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機器學習（Machine Learning），那這是利用演算法分析歷史市場數據，辨識</a:t>
            </a:r>
            <a:r>
              <a:rPr lang="en" sz="1050">
                <a:solidFill>
                  <a:srgbClr val="5F6368"/>
                </a:solidFill>
                <a:highlight>
                  <a:srgbClr val="FFFFFF"/>
                </a:highlight>
                <a:latin typeface="Roboto"/>
                <a:ea typeface="Roboto"/>
                <a:cs typeface="Roboto"/>
                <a:sym typeface="Roboto"/>
              </a:rPr>
              <a:t>Biànshì</a:t>
            </a:r>
            <a:r>
              <a:rPr lang="en"/>
              <a:t>模式與關係，並預測未來市場趨勢。</a:t>
            </a:r>
            <a:endParaRPr/>
          </a:p>
          <a:p>
            <a:pPr indent="0" lvl="0" marL="0" rtl="0" algn="l">
              <a:spcBef>
                <a:spcPts val="0"/>
              </a:spcBef>
              <a:spcAft>
                <a:spcPts val="0"/>
              </a:spcAft>
              <a:buNone/>
            </a:pPr>
            <a:r>
              <a:rPr lang="en"/>
              <a:t>深度學習是一種更複雜的機器學習技術，它利用人工神經網路來分析大量資料並識別複雜的模式，從而做出更準確的預測。</a:t>
            </a:r>
            <a:endParaRPr/>
          </a:p>
          <a:p>
            <a:pPr indent="0" lvl="0" marL="0" rtl="0" algn="l">
              <a:spcBef>
                <a:spcPts val="0"/>
              </a:spcBef>
              <a:spcAft>
                <a:spcPts val="0"/>
              </a:spcAft>
              <a:buNone/>
            </a:pPr>
            <a:r>
              <a:rPr lang="en"/>
              <a:t>NLP 和 XAI演算法 這兩個是另外一種的機器學習。它在股市預測中發揮著</a:t>
            </a:r>
            <a:r>
              <a:rPr lang="en" sz="1050">
                <a:solidFill>
                  <a:srgbClr val="5F6368"/>
                </a:solidFill>
                <a:highlight>
                  <a:srgbClr val="FFFFFF"/>
                </a:highlight>
                <a:latin typeface="Roboto"/>
                <a:ea typeface="Roboto"/>
                <a:cs typeface="Roboto"/>
                <a:sym typeface="Roboto"/>
              </a:rPr>
              <a:t>Fāhuīzhe</a:t>
            </a:r>
            <a:r>
              <a:rPr lang="en"/>
              <a:t>至關重要的作用。它們有能力評估極其龐大</a:t>
            </a:r>
            <a:r>
              <a:rPr lang="en" sz="1050">
                <a:solidFill>
                  <a:srgbClr val="5F6368"/>
                </a:solidFill>
                <a:highlight>
                  <a:srgbClr val="FFFFFF"/>
                </a:highlight>
                <a:latin typeface="Roboto"/>
                <a:ea typeface="Roboto"/>
                <a:cs typeface="Roboto"/>
                <a:sym typeface="Roboto"/>
              </a:rPr>
              <a:t>Jíqí pángdà</a:t>
            </a:r>
            <a:r>
              <a:rPr lang="en"/>
              <a:t>的數據集，並做出準確的預測。</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所以接下來我們來看每個技術的角色</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Artificial Intelligence (AI) has become a critical tool in stock market prediction. One widely used AI technique is Machine Learning, which utilizes algorithms to analyze historical market data, identify patterns and relationships, and make predictions about future market movements. Decision trees, random forests, and support vector machines are some examples of machine learning algorithms used in stock market prediction.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Deep Learning, a more sophisticated machine learning technique, also plays a crucial role in stock market prediction. It utilizes artificial neural networks to analyze vast amounts of data and identify complex patterns, resulting in more accurate predictions. Convolutional neural networks and recurrent neural networks are examples of deep learning algorithms used in stock market prediction [12]. Long Short-Term Memory (LSTM) networks are a popular technique in applying AI to the stock market. They capture long-term dependencies in time-series data and have been used to forecast stock prices, detect market anomalies, and identify trends. However, challenges remain in handling noisy and volatile financial data and avoiding overfitting.</a:t>
            </a:r>
            <a:br>
              <a:rPr lang="en"/>
            </a:br>
            <a:endParaRPr/>
          </a:p>
          <a:p>
            <a:pPr indent="0" lvl="0" marL="0" rtl="0" algn="l">
              <a:spcBef>
                <a:spcPts val="0"/>
              </a:spcBef>
              <a:spcAft>
                <a:spcPts val="0"/>
              </a:spcAft>
              <a:buNone/>
            </a:pPr>
            <a:r>
              <a:rPr lang="en">
                <a:solidFill>
                  <a:schemeClr val="dk1"/>
                </a:solidFill>
              </a:rPr>
              <a:t>Market efficiency must also be considered in stock market prediction, as the efficient market hypothesis suggests that stock prices already reflect all publicly available information and that it is not possible to consistently beat the market as shown in Figure 1. AI-based predictions should therefore take market efficiency into account [13]. Explainable AI (XAI) is becoming increasingly important in stock market prediction as well. XAI refers to AI systems that can explain their decision making processes, providing transparency and allowing investors to understand the reasoning behind predictions and make informed investment decisions. </a:t>
            </a:r>
            <a:br>
              <a:rPr lang="en">
                <a:solidFill>
                  <a:schemeClr val="dk1"/>
                </a:solidFill>
              </a:rPr>
            </a:br>
            <a:br>
              <a:rPr lang="en">
                <a:solidFill>
                  <a:schemeClr val="dk1"/>
                </a:solidFill>
              </a:rPr>
            </a:br>
            <a:r>
              <a:rPr lang="en">
                <a:solidFill>
                  <a:schemeClr val="dk1"/>
                </a:solidFill>
              </a:rPr>
              <a:t>In conclusion, AI techniques play a vital role in stock market prediction and has the capacity to evaluate a big amount of data and produce precise predictions. As deals may be completed in a matter of seconds, it regulates the market and enhances transparency. Machine learning, deep learning, are common AI techniques used in stock market prediction, while market efficiency and XAI are important considerations for accurate predictions.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2d0e23e1401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2d0e23e1401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第一個是機器學習的角色在股市預測</a:t>
            </a:r>
            <a:endParaRPr/>
          </a:p>
          <a:p>
            <a:pPr indent="0" lvl="0" marL="0" rtl="0" algn="l">
              <a:spcBef>
                <a:spcPts val="0"/>
              </a:spcBef>
              <a:spcAft>
                <a:spcPts val="0"/>
              </a:spcAft>
              <a:buClr>
                <a:schemeClr val="dk1"/>
              </a:buClr>
              <a:buSzPts val="1100"/>
              <a:buFont typeface="Arial"/>
              <a:buNone/>
            </a:pPr>
            <a:r>
              <a:rPr lang="en"/>
              <a:t>人工智慧（AI）已經成為股市預測的重要工具。機器學習用於分析歷史市場數據並預測未來市場走勢，具有即時處理和提高預測準確性等。決策樹、隨機森林和支援向量機 (SVM) 是股市預測中使用的機器學習演算法的一些例子。</a:t>
            </a:r>
            <a:endParaRPr/>
          </a:p>
          <a:p>
            <a:pPr indent="0" lvl="0" marL="0" rtl="0" algn="l">
              <a:spcBef>
                <a:spcPts val="0"/>
              </a:spcBef>
              <a:spcAft>
                <a:spcPts val="0"/>
              </a:spcAft>
              <a:buClr>
                <a:schemeClr val="dk1"/>
              </a:buClr>
              <a:buSzPts val="1100"/>
              <a:buFont typeface="Arial"/>
              <a:buNone/>
            </a:pPr>
            <a:r>
              <a:t/>
            </a:r>
            <a:endParaRPr/>
          </a:p>
          <a:p>
            <a:pPr indent="-298450" lvl="0" marL="457200" rtl="0" algn="l">
              <a:spcBef>
                <a:spcPts val="0"/>
              </a:spcBef>
              <a:spcAft>
                <a:spcPts val="0"/>
              </a:spcAft>
              <a:buSzPts val="1100"/>
              <a:buChar char="●"/>
            </a:pPr>
            <a:r>
              <a:rPr lang="en"/>
              <a:t>SVM 可以分析大量歷史數據，找出模式和關係，然後利用這些模式預測未來的市場趨勢。</a:t>
            </a:r>
            <a:endParaRPr/>
          </a:p>
          <a:p>
            <a:pPr indent="-298450" lvl="0" marL="457200" rtl="0" algn="l">
              <a:spcBef>
                <a:spcPts val="0"/>
              </a:spcBef>
              <a:spcAft>
                <a:spcPts val="0"/>
              </a:spcAft>
              <a:buSzPts val="1100"/>
              <a:buChar char="●"/>
            </a:pPr>
            <a:r>
              <a:rPr lang="en"/>
              <a:t>隨機森林(random forest)可以使用決策樹的組合來識別相關特徵</a:t>
            </a:r>
            <a:r>
              <a:rPr lang="en" sz="1050">
                <a:solidFill>
                  <a:srgbClr val="5F6368"/>
                </a:solidFill>
                <a:highlight>
                  <a:srgbClr val="FFFFFF"/>
                </a:highlight>
                <a:latin typeface="Roboto"/>
                <a:ea typeface="Roboto"/>
                <a:cs typeface="Roboto"/>
                <a:sym typeface="Roboto"/>
              </a:rPr>
              <a:t>Tèzhǐ</a:t>
            </a:r>
            <a:r>
              <a:rPr lang="en"/>
              <a:t>，並透過降低</a:t>
            </a:r>
            <a:r>
              <a:rPr lang="en" sz="1050">
                <a:solidFill>
                  <a:srgbClr val="5F6368"/>
                </a:solidFill>
                <a:highlight>
                  <a:srgbClr val="FFFFFF"/>
                </a:highlight>
                <a:latin typeface="Roboto"/>
                <a:ea typeface="Roboto"/>
                <a:cs typeface="Roboto"/>
                <a:sym typeface="Roboto"/>
              </a:rPr>
              <a:t>Jiàngdī </a:t>
            </a:r>
            <a:r>
              <a:rPr lang="en"/>
              <a:t>過度擬合nihe的風險來做出更準確的預測、</a:t>
            </a:r>
            <a:endParaRPr/>
          </a:p>
          <a:p>
            <a:pPr indent="-298450" lvl="0" marL="457200" rtl="0" algn="l">
              <a:spcBef>
                <a:spcPts val="0"/>
              </a:spcBef>
              <a:spcAft>
                <a:spcPts val="0"/>
              </a:spcAft>
              <a:buSzPts val="1100"/>
              <a:buChar char="●"/>
            </a:pPr>
            <a:r>
              <a:rPr lang="en"/>
              <a:t>決策樹(decision tree)也可用於預測股票價格，方法是根據相關特徵遞歸</a:t>
            </a:r>
            <a:r>
              <a:rPr lang="en" sz="1050">
                <a:solidFill>
                  <a:srgbClr val="5F6368"/>
                </a:solidFill>
                <a:highlight>
                  <a:srgbClr val="FFFFFF"/>
                </a:highlight>
                <a:latin typeface="Roboto"/>
                <a:ea typeface="Roboto"/>
                <a:cs typeface="Roboto"/>
                <a:sym typeface="Roboto"/>
              </a:rPr>
              <a:t>Dìguī</a:t>
            </a:r>
            <a:r>
              <a:rPr lang="en"/>
              <a:t>地將歷史資料分成若干子群組。</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不過，機器學習在股市預測上也有一定的限制。例如，精確預測取決於</a:t>
            </a:r>
            <a:r>
              <a:rPr lang="en"/>
              <a:t>良好</a:t>
            </a:r>
            <a:r>
              <a:rPr lang="en"/>
              <a:t>的訓練資料。如果訓練資料缺乏</a:t>
            </a:r>
            <a:r>
              <a:rPr lang="en" sz="1050">
                <a:solidFill>
                  <a:srgbClr val="5F6368"/>
                </a:solidFill>
                <a:highlight>
                  <a:srgbClr val="FFFFFF"/>
                </a:highlight>
                <a:latin typeface="Roboto"/>
                <a:ea typeface="Roboto"/>
                <a:cs typeface="Roboto"/>
                <a:sym typeface="Roboto"/>
              </a:rPr>
              <a:t>Quēfá</a:t>
            </a:r>
            <a:r>
              <a:rPr lang="en"/>
              <a:t>代表性或多樣性，結果就會出現偏差。</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Artificial Intelligence (AI) has become a critical tool in stock market prediction. One widely used AI technique is Machine Learning, </a:t>
            </a:r>
            <a:r>
              <a:rPr lang="en"/>
              <a:t>Machine learning is used to analyze historical market data and make predictions about future market movements, offering advantages such as real-time processing and increased prediction accuracy, but also has potential limitations in stock market prediction.</a:t>
            </a:r>
            <a:r>
              <a:rPr lang="en"/>
              <a:t> Decision trees, random forests, and support vector machines (SVM) are some examples of machine learning algorithms used in stock market prediction.</a:t>
            </a:r>
            <a:endParaRPr/>
          </a:p>
          <a:p>
            <a:pPr indent="0" lvl="0" marL="0" rtl="0" algn="l">
              <a:spcBef>
                <a:spcPts val="0"/>
              </a:spcBef>
              <a:spcAft>
                <a:spcPts val="0"/>
              </a:spcAft>
              <a:buNone/>
            </a:pPr>
            <a:r>
              <a:t/>
            </a:r>
            <a:endParaRPr/>
          </a:p>
          <a:p>
            <a:pPr indent="-298450" lvl="0" marL="457200" rtl="0" algn="l">
              <a:spcBef>
                <a:spcPts val="0"/>
              </a:spcBef>
              <a:spcAft>
                <a:spcPts val="0"/>
              </a:spcAft>
              <a:buSzPts val="1100"/>
              <a:buChar char="●"/>
            </a:pPr>
            <a:r>
              <a:rPr lang="en"/>
              <a:t>SVMs can analyze large amounts of historical data to identify patterns and relationships, and then use those patterns to make predictions about future market movements.</a:t>
            </a:r>
            <a:endParaRPr/>
          </a:p>
          <a:p>
            <a:pPr indent="-298450" lvl="0" marL="457200" rtl="0" algn="l">
              <a:spcBef>
                <a:spcPts val="0"/>
              </a:spcBef>
              <a:spcAft>
                <a:spcPts val="0"/>
              </a:spcAft>
              <a:buSzPts val="1100"/>
              <a:buChar char="●"/>
            </a:pPr>
            <a:r>
              <a:rPr lang="en"/>
              <a:t>Similarly, random forests can use a combination of decision trees to identify relevant features and make more accurate predictions by reducing the risk of overfitting,</a:t>
            </a:r>
            <a:endParaRPr/>
          </a:p>
          <a:p>
            <a:pPr indent="-298450" lvl="0" marL="457200" rtl="0" algn="l">
              <a:spcBef>
                <a:spcPts val="0"/>
              </a:spcBef>
              <a:spcAft>
                <a:spcPts val="0"/>
              </a:spcAft>
              <a:buSzPts val="1100"/>
              <a:buChar char="●"/>
            </a:pPr>
            <a:r>
              <a:rPr lang="en"/>
              <a:t>Decision trees can also be used to predict stock prices by recursively splitting the historical data into subgroups based on relevant features.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These sub-groups can then be used to make a prediction about future market movements.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Machine learning, however, also has certain restrictions when it comes to stock market forecasting. For instance, precise predictions depend on good training data. Results could be skewed if the training data is not representative or diverse.</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d0e23e1401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2d0e23e1401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接下來是另外一種的機器學習的角色在股市預測。這邊有兩種角色</a:t>
            </a:r>
            <a:endParaRPr/>
          </a:p>
          <a:p>
            <a:pPr indent="0" lvl="0" marL="0" rtl="0" algn="l">
              <a:spcBef>
                <a:spcPts val="0"/>
              </a:spcBef>
              <a:spcAft>
                <a:spcPts val="0"/>
              </a:spcAft>
              <a:buClr>
                <a:schemeClr val="dk1"/>
              </a:buClr>
              <a:buSzPts val="1100"/>
              <a:buFont typeface="Arial"/>
              <a:buNone/>
            </a:pPr>
            <a:r>
              <a:rPr lang="en"/>
              <a:t>自然語言處理 (NLP) 是另一種用於股市預測的人工智慧技術。 NLP 演算法可以分析包括新聞報導、社群媒體貼文和公司報告在內的大量非結構化資料來源，以發現其中的模式和連結。然後，NLP 演算法可用於根據分析資料對未來市場走勢進行預測。</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可解釋的人工智慧（XAI）是指能夠解釋其決策過程並提供預測透明度的人工智慧系統。這對股市預測非常重要，因為投資人希望了解預測背後的原因，以便做出明智的投資決策。 XAI 演算法可以讓人們深入了解影響預測的因素以及預測是如何做出的，就是比較可信和透明。從而這樣可以提高基於人工智慧的預測的</a:t>
            </a:r>
            <a:r>
              <a:rPr lang="en"/>
              <a:t>可信</a:t>
            </a:r>
            <a:r>
              <a:rPr lang="en"/>
              <a:t>度和透明度。</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Natural Language Processing (NLP) is another AI-based technique that is used for stock market prediction. Numerous unstructured data sources, including news stories, social media posts, and company reports, can be analyzed by NLP algorithms to find patterns and linkages. NLP algorithms can then be used to make predictions about future market movements based on the analyzed data.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Explainable AI (XAI) refers to AI systems that can explain their decision-making processes and provide transparency in their predictions. This is important in stock market prediction because investors want to understand the reasoning behind predictions in order to make informed investment decisions. XAI algorithms can provide insight into the factors that influenced a prediction and how the prediction was made, improving the trust and transparency of AI-based predictions.</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2d0e23e1401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2d0e23e1401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那</a:t>
            </a:r>
            <a:r>
              <a:rPr lang="en"/>
              <a:t>最後是深度學習的角色在股市預測</a:t>
            </a:r>
            <a:endParaRPr/>
          </a:p>
          <a:p>
            <a:pPr indent="0" lvl="0" marL="0" rtl="0" algn="l">
              <a:spcBef>
                <a:spcPts val="0"/>
              </a:spcBef>
              <a:spcAft>
                <a:spcPts val="0"/>
              </a:spcAft>
              <a:buClr>
                <a:schemeClr val="dk1"/>
              </a:buClr>
              <a:buSzPts val="1100"/>
              <a:buFont typeface="Arial"/>
              <a:buNone/>
            </a:pPr>
            <a:r>
              <a:rPr lang="en"/>
              <a:t>深度學習是一種更複雜的機器學習技術，在股市預測中也扮演著</a:t>
            </a:r>
            <a:r>
              <a:rPr lang="en" sz="1050">
                <a:solidFill>
                  <a:srgbClr val="5F6368"/>
                </a:solidFill>
                <a:highlight>
                  <a:srgbClr val="FFFFFF"/>
                </a:highlight>
                <a:latin typeface="Roboto"/>
                <a:ea typeface="Roboto"/>
                <a:cs typeface="Roboto"/>
                <a:sym typeface="Roboto"/>
              </a:rPr>
              <a:t>Bànyǎnzhe</a:t>
            </a:r>
            <a:r>
              <a:rPr lang="en"/>
              <a:t>至關重要的角色。它利用人工神經網路來分析大量數據並識別複雜模式，從而做出更準確的預測。卷積</a:t>
            </a:r>
            <a:r>
              <a:rPr lang="en" sz="1050">
                <a:solidFill>
                  <a:srgbClr val="5F6368"/>
                </a:solidFill>
                <a:highlight>
                  <a:srgbClr val="FFFFFF"/>
                </a:highlight>
                <a:latin typeface="Roboto"/>
                <a:ea typeface="Roboto"/>
                <a:cs typeface="Roboto"/>
                <a:sym typeface="Roboto"/>
              </a:rPr>
              <a:t>Juàn jī</a:t>
            </a:r>
            <a:r>
              <a:rPr lang="en"/>
              <a:t>神經網路和遞歸</a:t>
            </a:r>
            <a:r>
              <a:rPr lang="en" sz="1050">
                <a:solidFill>
                  <a:srgbClr val="5F6368"/>
                </a:solidFill>
                <a:highlight>
                  <a:srgbClr val="FFFFFF"/>
                </a:highlight>
                <a:latin typeface="Roboto"/>
                <a:ea typeface="Roboto"/>
                <a:cs typeface="Roboto"/>
                <a:sym typeface="Roboto"/>
              </a:rPr>
              <a:t>dìguī</a:t>
            </a:r>
            <a:r>
              <a:rPr lang="en"/>
              <a:t>神經網路就是深度學習演算法在股市預測上的應用。長短期記憶（LSTM）網路是將人工智慧應用於股市的一種流行技術。它們捕捉</a:t>
            </a:r>
            <a:r>
              <a:rPr lang="en" sz="1050">
                <a:solidFill>
                  <a:srgbClr val="5F6368"/>
                </a:solidFill>
                <a:highlight>
                  <a:srgbClr val="FFFFFF"/>
                </a:highlight>
                <a:latin typeface="Roboto"/>
                <a:ea typeface="Roboto"/>
                <a:cs typeface="Roboto"/>
                <a:sym typeface="Roboto"/>
              </a:rPr>
              <a:t>Bǔzhuō</a:t>
            </a:r>
            <a:r>
              <a:rPr lang="en"/>
              <a:t>時間序列</a:t>
            </a:r>
            <a:r>
              <a:rPr lang="en" sz="1050">
                <a:solidFill>
                  <a:srgbClr val="5F6368"/>
                </a:solidFill>
                <a:highlight>
                  <a:srgbClr val="FFFFFF"/>
                </a:highlight>
                <a:latin typeface="Roboto"/>
                <a:ea typeface="Roboto"/>
                <a:cs typeface="Roboto"/>
                <a:sym typeface="Roboto"/>
              </a:rPr>
              <a:t>xùliè </a:t>
            </a:r>
            <a:r>
              <a:rPr lang="en"/>
              <a:t>資料中的長期依賴關係，已被用於預測股票價格、檢測</a:t>
            </a:r>
            <a:r>
              <a:rPr lang="en" sz="1050">
                <a:solidFill>
                  <a:srgbClr val="5F6368"/>
                </a:solidFill>
                <a:highlight>
                  <a:srgbClr val="FFFFFF"/>
                </a:highlight>
                <a:latin typeface="Roboto"/>
                <a:ea typeface="Roboto"/>
                <a:cs typeface="Roboto"/>
                <a:sym typeface="Roboto"/>
              </a:rPr>
              <a:t>Jiǎncè</a:t>
            </a:r>
            <a:r>
              <a:rPr lang="en"/>
              <a:t>市場異常和識別趨勢。然而，在處理嘈雜</a:t>
            </a:r>
            <a:r>
              <a:rPr lang="en" sz="1050">
                <a:solidFill>
                  <a:srgbClr val="5F6368"/>
                </a:solidFill>
                <a:highlight>
                  <a:srgbClr val="FFFFFF"/>
                </a:highlight>
                <a:latin typeface="Roboto"/>
                <a:ea typeface="Roboto"/>
                <a:cs typeface="Roboto"/>
                <a:sym typeface="Roboto"/>
              </a:rPr>
              <a:t>Cáozá</a:t>
            </a:r>
            <a:r>
              <a:rPr lang="en"/>
              <a:t>和不穩定的金融數據以及避免過度</a:t>
            </a:r>
            <a:r>
              <a:rPr lang="en" sz="1050">
                <a:solidFill>
                  <a:srgbClr val="5F6368"/>
                </a:solidFill>
                <a:highlight>
                  <a:srgbClr val="FFFFFF"/>
                </a:highlight>
                <a:latin typeface="Roboto"/>
                <a:ea typeface="Roboto"/>
                <a:cs typeface="Roboto"/>
                <a:sym typeface="Roboto"/>
              </a:rPr>
              <a:t>Bìmiǎn guòdù</a:t>
            </a:r>
            <a:r>
              <a:rPr lang="en"/>
              <a:t>擬合</a:t>
            </a:r>
            <a:r>
              <a:rPr lang="en" sz="1050">
                <a:solidFill>
                  <a:srgbClr val="5F6368"/>
                </a:solidFill>
                <a:highlight>
                  <a:srgbClr val="FFFFFF"/>
                </a:highlight>
                <a:latin typeface="Roboto"/>
                <a:ea typeface="Roboto"/>
                <a:cs typeface="Roboto"/>
                <a:sym typeface="Roboto"/>
              </a:rPr>
              <a:t>nǐ hé</a:t>
            </a:r>
            <a:r>
              <a:rPr lang="en"/>
              <a:t>方面仍存在挑戰。</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總之，人工智慧技術在股市預測中發揮著重要作用，它有能力評估大量數據並做出</a:t>
            </a:r>
            <a:r>
              <a:rPr lang="en"/>
              <a:t>精確預測</a:t>
            </a:r>
            <a:r>
              <a:rPr lang="en"/>
              <a:t>。機器學習、深度學習或另外一種機器學習就是NLP 和XAI是股市預測中常用的人工智慧技術。不過，在使用人工智慧進行股市預測時，必須考慮市場效率以及透明、可解釋的預測需求。</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Deep Learning, a more sophisticated machine learning technique, also plays a crucial role in stock market prediction. It utilizes artificial neural networks to analyze vast amounts of data and identify complex patterns, resulting in more accurate predictions. Convolutional neural networks and recurrent neural networks are examples of deep learning algorithms used in stock market prediction. Long Short-Term Memory (LSTM) networks are a popular technique in applying AI to the stock market. They capture long-term dependencies in time-series data and have been used to forecast stock prices, detect market anomalies, and identify trends. However, challenges remain in handling noisy and volatile financial data and avoiding overfitting.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In conclusion, AI techniques play a vital role in stock market prediction and has the capacity to evaluate a big amount of data and produce precise predictions. As deals may be completed in a matter of seconds, it regulates the market and enhances transparency. Machine learning, deep learning, are common AI techniques used in stock market prediction. However, it is important to consider market efficiency and the need for transparent and explainable predictions when using AI for stock market prediction.</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2d0e23e1401_2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2d0e23e1401_2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d0e23e1401_2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2d0e23e1401_2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d0e23e1401_2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2d0e23e1401_2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d0e23e1401_3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d0e23e1401_3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這篇論文的主題是透過人工智慧來進行股票市場預測的理論探討，發表在2023年的Innovative Sustainable Computational Technologies的國際研討會</a:t>
            </a:r>
            <a:endParaRPr/>
          </a:p>
          <a:p>
            <a:pPr indent="0" lvl="0" marL="0" rtl="0" algn="l">
              <a:spcBef>
                <a:spcPts val="0"/>
              </a:spcBef>
              <a:spcAft>
                <a:spcPts val="0"/>
              </a:spcAft>
              <a:buNone/>
            </a:pPr>
            <a:r>
              <a:rPr lang="en"/>
              <a:t>會選擇這篇論文的原因是因為之前的競爭式ai主題我們都報告比較偏狹義的競爭式ai演算法，所以這次想報告廣義的提升企業競爭力的ai paper</a:t>
            </a:r>
            <a:endParaRPr/>
          </a:p>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d0e23e1401_3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2d0e23e1401_3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一開始在概要中提到，人工智慧透過提供給全世界的投資者新型服務和機會，在金融和股票市場中產生重大的影響，特別是在使用機器學習和深度學習的技術來進行預測性預報的領域。</a:t>
            </a:r>
            <a:endParaRPr/>
          </a:p>
          <a:p>
            <a:pPr indent="0" lvl="0" marL="0" rtl="0" algn="l">
              <a:spcBef>
                <a:spcPts val="0"/>
              </a:spcBef>
              <a:spcAft>
                <a:spcPts val="0"/>
              </a:spcAft>
              <a:buNone/>
            </a:pPr>
            <a:r>
              <a:rPr lang="en"/>
              <a:t>這篇paper主要從理論方面介紹基於人工智慧的股市預測，</a:t>
            </a:r>
            <a:r>
              <a:rPr lang="en">
                <a:solidFill>
                  <a:schemeClr val="dk1"/>
                </a:solidFill>
              </a:rPr>
              <a:t>用傳統方法例如fundamental analysis，</a:t>
            </a:r>
            <a:r>
              <a:rPr lang="en"/>
              <a:t>分析深度學習、機器學習、部分神經網路和支援向量機進行複雜資料分析的效率和準確性。</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d0e23e1401_4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2d0e23e1401_4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第一個部分是這篇paper的介紹</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d0e23e1401_3_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2d0e23e1401_3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世界銀行和國際貨幣基金組織聲稱需要額外的資金來實現永續發展目標(SDGs)，ai對於股票市場要達成聯合國的SDGs有重大的影響，這邊舉三個例子，首先ai可以提供新的工作機會並利用自動化來提高效率，實現了SDG8的促進包容且永續的經濟成長，讓每個人都有一份好工作。</a:t>
            </a:r>
            <a:endParaRPr/>
          </a:p>
          <a:p>
            <a:pPr indent="0" lvl="0" marL="0" rtl="0" algn="l">
              <a:spcBef>
                <a:spcPts val="0"/>
              </a:spcBef>
              <a:spcAft>
                <a:spcPts val="0"/>
              </a:spcAft>
              <a:buNone/>
            </a:pPr>
            <a:r>
              <a:rPr lang="en"/>
              <a:t>第二點是AI能提供更先進的工具和數據分析，推動股票市場的創新和現代化，從而做出明智的投資決策，這達成了sdg第9點建立具有韌性的基礎建設，促進包容且永續的工業，並加速創新</a:t>
            </a:r>
            <a:endParaRPr/>
          </a:p>
          <a:p>
            <a:pPr indent="0" lvl="0" marL="0" rtl="0" algn="l">
              <a:spcBef>
                <a:spcPts val="0"/>
              </a:spcBef>
              <a:spcAft>
                <a:spcPts val="0"/>
              </a:spcAft>
              <a:buNone/>
            </a:pPr>
            <a:r>
              <a:rPr lang="en"/>
              <a:t>第三點是實現SDG第12點，促進綠色經濟，確保永續消費及生產模式。AI能夠在股票市場上促進有責任性的消費和生產，透過在潛在投資上提供有價值的意見。還有系統能夠運用機器學習演算法去推薦如何投資才能讓獲利最大化同時避免風險</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d0e23e1401_4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2d0e23e1401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隨著AI的\發展，AI在股票市場上的準確性愈來愈高，也受到更多關注，但這衍生出許多問題，其中一個是關於理論的基礎。一部分的學者認為要透過經濟和金融的理論來輔助AI發展；另一派則認為專注在演算法的開發才對。</a:t>
            </a:r>
            <a:endParaRPr/>
          </a:p>
          <a:p>
            <a:pPr indent="0" lvl="0" marL="0" rtl="0" algn="l">
              <a:spcBef>
                <a:spcPts val="0"/>
              </a:spcBef>
              <a:spcAft>
                <a:spcPts val="0"/>
              </a:spcAft>
              <a:buNone/>
            </a:pPr>
            <a:r>
              <a:rPr lang="en"/>
              <a:t>這凸顯出需要去深入了解基於ai的股票市場預測的理論觀點，而這篇paper就是針對這部分去研究，同時包含與之相關的機器學習應用</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d0e23e1401_4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2d0e23e1401_4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這篇研究的貢獻主要包含以下三點：</a:t>
            </a:r>
            <a:endParaRPr/>
          </a:p>
          <a:p>
            <a:pPr indent="0" lvl="0" marL="0" rtl="0" algn="l">
              <a:spcBef>
                <a:spcPts val="0"/>
              </a:spcBef>
              <a:spcAft>
                <a:spcPts val="0"/>
              </a:spcAft>
              <a:buNone/>
            </a:pPr>
            <a:r>
              <a:rPr lang="en"/>
              <a:t>1. 能了解当前人工智能在股票市场中的地位及未来的发展潜力。</a:t>
            </a:r>
            <a:endParaRPr/>
          </a:p>
          <a:p>
            <a:pPr indent="0" lvl="0" marL="0" rtl="0" algn="l">
              <a:spcBef>
                <a:spcPts val="0"/>
              </a:spcBef>
              <a:spcAft>
                <a:spcPts val="0"/>
              </a:spcAft>
              <a:buNone/>
            </a:pPr>
            <a:r>
              <a:rPr lang="en"/>
              <a:t>2. 辨認股票市场采用人工智慧的主要挑战和障碍，并提出克服这些挑战的建议。</a:t>
            </a:r>
            <a:endParaRPr/>
          </a:p>
          <a:p>
            <a:pPr indent="0" lvl="0" marL="0" rtl="0" algn="l">
              <a:spcBef>
                <a:spcPts val="0"/>
              </a:spcBef>
              <a:spcAft>
                <a:spcPts val="0"/>
              </a:spcAft>
              <a:buNone/>
            </a:pPr>
            <a:r>
              <a:rPr lang="en"/>
              <a:t>3. 探讨人工智能对股市的潜在影响，包括对投资者、交易商和更广泛经济的影响。</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2d0e23e1401_4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2d0e23e1401_4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第二個部分要來看基於AI的股票市場預測，這邊主要會介紹兩點分別是傳統和ai方法在股票市場進行預測和市場趨勢和經濟因素對基於人工智慧股市的影響</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2d0e23e1401_4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2d0e23e1401_4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我要先介紹的是</a:t>
            </a:r>
            <a:r>
              <a:rPr lang="en">
                <a:solidFill>
                  <a:schemeClr val="dk1"/>
                </a:solidFill>
              </a:rPr>
              <a:t>傳統和ai方法在股票市場進行預測</a:t>
            </a:r>
            <a:endParaRPr>
              <a:solidFill>
                <a:schemeClr val="dk1"/>
              </a:solidFill>
            </a:endParaRPr>
          </a:p>
          <a:p>
            <a:pPr indent="0" lvl="0" marL="0" rtl="0" algn="l">
              <a:spcBef>
                <a:spcPts val="0"/>
              </a:spcBef>
              <a:spcAft>
                <a:spcPts val="0"/>
              </a:spcAft>
              <a:buNone/>
            </a:pPr>
            <a:r>
              <a:rPr lang="en">
                <a:solidFill>
                  <a:schemeClr val="dk1"/>
                </a:solidFill>
              </a:rPr>
              <a:t>在傳統方法中又可以分為技術分析和基本分析，技術分析是指研究過去金融市場的資訊（主要是經由圖表）來預測價格的趨勢與決定投資的策略，這種策略的前提是可以利用有關過去市場上的趨勢；基本分析是一種為股票等證券的資產估價的方法，利用財務分析和經濟學上的研究來評估企業價值或預測證券價值的走勢，这种策略的前提是，公司的經濟和財務健康状况可以顯示未來市場趨勢的重要信息。</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在基於ai的方法中，主要利用演算法和統計模型分析大量數據並根據規則和關係進行預測，帶來的好處是能提供即時的資料處理並提高準確性，但也存在限制包括需要高品質的訓練資料、數據多樣性不足可能導致偏差、以及決策缺乏可解釋性</a:t>
            </a:r>
            <a:endParaRPr>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cxnSp>
        <p:nvCxnSpPr>
          <p:cNvPr id="10" name="Google Shape;10;p2"/>
          <p:cNvCxnSpPr/>
          <p:nvPr/>
        </p:nvCxnSpPr>
        <p:spPr>
          <a:xfrm>
            <a:off x="7007735" y="3176888"/>
            <a:ext cx="562200" cy="0"/>
          </a:xfrm>
          <a:prstGeom prst="straightConnector1">
            <a:avLst/>
          </a:prstGeom>
          <a:noFill/>
          <a:ln cap="flat" cmpd="sng" w="76200">
            <a:solidFill>
              <a:schemeClr val="lt2"/>
            </a:solidFill>
            <a:prstDash val="solid"/>
            <a:round/>
            <a:headEnd len="sm" w="sm" type="none"/>
            <a:tailEnd len="sm" w="sm" type="none"/>
          </a:ln>
        </p:spPr>
      </p:cxnSp>
      <p:cxnSp>
        <p:nvCxnSpPr>
          <p:cNvPr id="11" name="Google Shape;11;p2"/>
          <p:cNvCxnSpPr/>
          <p:nvPr/>
        </p:nvCxnSpPr>
        <p:spPr>
          <a:xfrm>
            <a:off x="1575035" y="3158252"/>
            <a:ext cx="562200" cy="0"/>
          </a:xfrm>
          <a:prstGeom prst="straightConnector1">
            <a:avLst/>
          </a:prstGeom>
          <a:noFill/>
          <a:ln cap="flat" cmpd="sng" w="76200">
            <a:solidFill>
              <a:schemeClr val="lt2"/>
            </a:solidFill>
            <a:prstDash val="solid"/>
            <a:round/>
            <a:headEnd len="sm" w="sm" type="none"/>
            <a:tailEnd len="sm" w="sm" type="none"/>
          </a:ln>
        </p:spPr>
      </p:cxnSp>
      <p:grpSp>
        <p:nvGrpSpPr>
          <p:cNvPr id="12" name="Google Shape;12;p2"/>
          <p:cNvGrpSpPr/>
          <p:nvPr/>
        </p:nvGrpSpPr>
        <p:grpSpPr>
          <a:xfrm>
            <a:off x="1004144" y="1022025"/>
            <a:ext cx="7136668" cy="152400"/>
            <a:chOff x="1346429" y="1011300"/>
            <a:chExt cx="6452100" cy="152400"/>
          </a:xfrm>
        </p:grpSpPr>
        <p:cxnSp>
          <p:nvCxnSpPr>
            <p:cNvPr id="13" name="Google Shape;13;p2"/>
            <p:cNvCxnSpPr/>
            <p:nvPr/>
          </p:nvCxnSpPr>
          <p:spPr>
            <a:xfrm rot="10800000">
              <a:off x="1346429" y="1011300"/>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4" name="Google Shape;14;p2"/>
            <p:cNvCxnSpPr/>
            <p:nvPr/>
          </p:nvCxnSpPr>
          <p:spPr>
            <a:xfrm rot="10800000">
              <a:off x="1346429" y="1163700"/>
              <a:ext cx="6452100" cy="0"/>
            </a:xfrm>
            <a:prstGeom prst="straightConnector1">
              <a:avLst/>
            </a:prstGeom>
            <a:noFill/>
            <a:ln cap="flat" cmpd="sng" w="9525">
              <a:solidFill>
                <a:schemeClr val="accent3"/>
              </a:solidFill>
              <a:prstDash val="solid"/>
              <a:round/>
              <a:headEnd len="sm" w="sm" type="none"/>
              <a:tailEnd len="sm" w="sm" type="none"/>
            </a:ln>
          </p:spPr>
        </p:cxnSp>
      </p:grpSp>
      <p:grpSp>
        <p:nvGrpSpPr>
          <p:cNvPr id="15" name="Google Shape;15;p2"/>
          <p:cNvGrpSpPr/>
          <p:nvPr/>
        </p:nvGrpSpPr>
        <p:grpSpPr>
          <a:xfrm>
            <a:off x="1004151" y="3969100"/>
            <a:ext cx="7136668" cy="152400"/>
            <a:chOff x="1346435" y="3969088"/>
            <a:chExt cx="6452100" cy="152400"/>
          </a:xfrm>
        </p:grpSpPr>
        <p:cxnSp>
          <p:nvCxnSpPr>
            <p:cNvPr id="16" name="Google Shape;16;p2"/>
            <p:cNvCxnSpPr/>
            <p:nvPr/>
          </p:nvCxnSpPr>
          <p:spPr>
            <a:xfrm>
              <a:off x="1346435" y="4121488"/>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7" name="Google Shape;17;p2"/>
            <p:cNvCxnSpPr/>
            <p:nvPr/>
          </p:nvCxnSpPr>
          <p:spPr>
            <a:xfrm>
              <a:off x="1346435" y="3969088"/>
              <a:ext cx="6452100" cy="0"/>
            </a:xfrm>
            <a:prstGeom prst="straightConnector1">
              <a:avLst/>
            </a:prstGeom>
            <a:noFill/>
            <a:ln cap="flat" cmpd="sng" w="9525">
              <a:solidFill>
                <a:schemeClr val="accent3"/>
              </a:solidFill>
              <a:prstDash val="solid"/>
              <a:round/>
              <a:headEnd len="sm" w="sm" type="none"/>
              <a:tailEnd len="sm" w="sm" type="none"/>
            </a:ln>
          </p:spPr>
        </p:cxnSp>
      </p:grpSp>
      <p:sp>
        <p:nvSpPr>
          <p:cNvPr id="18" name="Google Shape;18;p2"/>
          <p:cNvSpPr txBox="1"/>
          <p:nvPr>
            <p:ph type="ctrTitle"/>
          </p:nvPr>
        </p:nvSpPr>
        <p:spPr>
          <a:xfrm>
            <a:off x="1004150" y="1751764"/>
            <a:ext cx="7136700" cy="1022400"/>
          </a:xfrm>
          <a:prstGeom prst="rect">
            <a:avLst/>
          </a:prstGeom>
        </p:spPr>
        <p:txBody>
          <a:bodyPr anchorCtr="0" anchor="b" bIns="91425" lIns="91425" spcFirstLastPara="1" rIns="91425" wrap="square" tIns="91425">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19" name="Google Shape;19;p2"/>
          <p:cNvSpPr txBox="1"/>
          <p:nvPr>
            <p:ph idx="1" type="subTitle"/>
          </p:nvPr>
        </p:nvSpPr>
        <p:spPr>
          <a:xfrm>
            <a:off x="2137225" y="2850039"/>
            <a:ext cx="48705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
        <p:nvSpPr>
          <p:cNvPr id="20" name="Google Shape;20;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5" name="Shape 55"/>
        <p:cNvGrpSpPr/>
        <p:nvPr/>
      </p:nvGrpSpPr>
      <p:grpSpPr>
        <a:xfrm>
          <a:off x="0" y="0"/>
          <a:ext cx="0" cy="0"/>
          <a:chOff x="0" y="0"/>
          <a:chExt cx="0" cy="0"/>
        </a:xfrm>
      </p:grpSpPr>
      <p:sp>
        <p:nvSpPr>
          <p:cNvPr id="56" name="Google Shape;56;p11"/>
          <p:cNvSpPr/>
          <p:nvPr/>
        </p:nvSpPr>
        <p:spPr>
          <a:xfrm>
            <a:off x="-75"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1"/>
          <p:cNvSpPr txBox="1"/>
          <p:nvPr>
            <p:ph hasCustomPrompt="1" type="title"/>
          </p:nvPr>
        </p:nvSpPr>
        <p:spPr>
          <a:xfrm>
            <a:off x="311700" y="1304850"/>
            <a:ext cx="85206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accent3"/>
              </a:buClr>
              <a:buSzPts val="13000"/>
              <a:buNone/>
              <a:defRPr sz="13000">
                <a:solidFill>
                  <a:schemeClr val="accent3"/>
                </a:solidFill>
              </a:defRPr>
            </a:lvl1pPr>
            <a:lvl2pPr lvl="1" algn="ctr">
              <a:spcBef>
                <a:spcPts val="0"/>
              </a:spcBef>
              <a:spcAft>
                <a:spcPts val="0"/>
              </a:spcAft>
              <a:buClr>
                <a:schemeClr val="accent3"/>
              </a:buClr>
              <a:buSzPts val="13000"/>
              <a:buNone/>
              <a:defRPr sz="13000">
                <a:solidFill>
                  <a:schemeClr val="accent3"/>
                </a:solidFill>
              </a:defRPr>
            </a:lvl2pPr>
            <a:lvl3pPr lvl="2" algn="ctr">
              <a:spcBef>
                <a:spcPts val="0"/>
              </a:spcBef>
              <a:spcAft>
                <a:spcPts val="0"/>
              </a:spcAft>
              <a:buClr>
                <a:schemeClr val="accent3"/>
              </a:buClr>
              <a:buSzPts val="13000"/>
              <a:buNone/>
              <a:defRPr sz="13000">
                <a:solidFill>
                  <a:schemeClr val="accent3"/>
                </a:solidFill>
              </a:defRPr>
            </a:lvl3pPr>
            <a:lvl4pPr lvl="3" algn="ctr">
              <a:spcBef>
                <a:spcPts val="0"/>
              </a:spcBef>
              <a:spcAft>
                <a:spcPts val="0"/>
              </a:spcAft>
              <a:buClr>
                <a:schemeClr val="accent3"/>
              </a:buClr>
              <a:buSzPts val="13000"/>
              <a:buNone/>
              <a:defRPr sz="13000">
                <a:solidFill>
                  <a:schemeClr val="accent3"/>
                </a:solidFill>
              </a:defRPr>
            </a:lvl4pPr>
            <a:lvl5pPr lvl="4" algn="ctr">
              <a:spcBef>
                <a:spcPts val="0"/>
              </a:spcBef>
              <a:spcAft>
                <a:spcPts val="0"/>
              </a:spcAft>
              <a:buClr>
                <a:schemeClr val="accent3"/>
              </a:buClr>
              <a:buSzPts val="13000"/>
              <a:buNone/>
              <a:defRPr sz="13000">
                <a:solidFill>
                  <a:schemeClr val="accent3"/>
                </a:solidFill>
              </a:defRPr>
            </a:lvl5pPr>
            <a:lvl6pPr lvl="5" algn="ctr">
              <a:spcBef>
                <a:spcPts val="0"/>
              </a:spcBef>
              <a:spcAft>
                <a:spcPts val="0"/>
              </a:spcAft>
              <a:buClr>
                <a:schemeClr val="accent3"/>
              </a:buClr>
              <a:buSzPts val="13000"/>
              <a:buNone/>
              <a:defRPr sz="13000">
                <a:solidFill>
                  <a:schemeClr val="accent3"/>
                </a:solidFill>
              </a:defRPr>
            </a:lvl6pPr>
            <a:lvl7pPr lvl="6" algn="ctr">
              <a:spcBef>
                <a:spcPts val="0"/>
              </a:spcBef>
              <a:spcAft>
                <a:spcPts val="0"/>
              </a:spcAft>
              <a:buClr>
                <a:schemeClr val="accent3"/>
              </a:buClr>
              <a:buSzPts val="13000"/>
              <a:buNone/>
              <a:defRPr sz="13000">
                <a:solidFill>
                  <a:schemeClr val="accent3"/>
                </a:solidFill>
              </a:defRPr>
            </a:lvl7pPr>
            <a:lvl8pPr lvl="7" algn="ctr">
              <a:spcBef>
                <a:spcPts val="0"/>
              </a:spcBef>
              <a:spcAft>
                <a:spcPts val="0"/>
              </a:spcAft>
              <a:buClr>
                <a:schemeClr val="accent3"/>
              </a:buClr>
              <a:buSzPts val="13000"/>
              <a:buNone/>
              <a:defRPr sz="13000">
                <a:solidFill>
                  <a:schemeClr val="accent3"/>
                </a:solidFill>
              </a:defRPr>
            </a:lvl8pPr>
            <a:lvl9pPr lvl="8" algn="ctr">
              <a:spcBef>
                <a:spcPts val="0"/>
              </a:spcBef>
              <a:spcAft>
                <a:spcPts val="0"/>
              </a:spcAft>
              <a:buClr>
                <a:schemeClr val="accent3"/>
              </a:buClr>
              <a:buSzPts val="13000"/>
              <a:buNone/>
              <a:defRPr sz="13000">
                <a:solidFill>
                  <a:schemeClr val="accent3"/>
                </a:solidFill>
              </a:defRPr>
            </a:lvl9pPr>
          </a:lstStyle>
          <a:p>
            <a:r>
              <a:t>xx%</a:t>
            </a:r>
          </a:p>
        </p:txBody>
      </p:sp>
      <p:sp>
        <p:nvSpPr>
          <p:cNvPr id="58" name="Google Shape;58;p11"/>
          <p:cNvSpPr txBox="1"/>
          <p:nvPr>
            <p:ph idx="1" type="body"/>
          </p:nvPr>
        </p:nvSpPr>
        <p:spPr>
          <a:xfrm>
            <a:off x="311700" y="2995650"/>
            <a:ext cx="85206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9" name="Google Shape;5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0" name="Shape 60"/>
        <p:cNvGrpSpPr/>
        <p:nvPr/>
      </p:nvGrpSpPr>
      <p:grpSpPr>
        <a:xfrm>
          <a:off x="0" y="0"/>
          <a:ext cx="0" cy="0"/>
          <a:chOff x="0" y="0"/>
          <a:chExt cx="0" cy="0"/>
        </a:xfrm>
      </p:grpSpPr>
      <p:sp>
        <p:nvSpPr>
          <p:cNvPr id="61" name="Google Shape;6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sp>
        <p:nvSpPr>
          <p:cNvPr id="22" name="Google Shape;22;p3"/>
          <p:cNvSpPr/>
          <p:nvPr/>
        </p:nvSpPr>
        <p:spPr>
          <a:xfrm>
            <a:off x="-50" y="2571900"/>
            <a:ext cx="9144000" cy="2571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txBox="1"/>
          <p:nvPr>
            <p:ph type="title"/>
          </p:nvPr>
        </p:nvSpPr>
        <p:spPr>
          <a:xfrm>
            <a:off x="311700" y="814800"/>
            <a:ext cx="8571300" cy="9420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p:txBody>
      </p:sp>
      <p:sp>
        <p:nvSpPr>
          <p:cNvPr id="24" name="Google Shape;24;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5" name="Shape 25"/>
        <p:cNvGrpSpPr/>
        <p:nvPr/>
      </p:nvGrpSpPr>
      <p:grpSpPr>
        <a:xfrm>
          <a:off x="0" y="0"/>
          <a:ext cx="0" cy="0"/>
          <a:chOff x="0" y="0"/>
          <a:chExt cx="0" cy="0"/>
        </a:xfrm>
      </p:grpSpPr>
      <p:sp>
        <p:nvSpPr>
          <p:cNvPr id="26" name="Google Shape;26;p4"/>
          <p:cNvSpPr/>
          <p:nvPr/>
        </p:nvSpPr>
        <p:spPr>
          <a:xfrm>
            <a:off x="-75" y="5045700"/>
            <a:ext cx="9144000" cy="978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28" name="Google Shape;28;p4"/>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0" name="Shape 30"/>
        <p:cNvGrpSpPr/>
        <p:nvPr/>
      </p:nvGrpSpPr>
      <p:grpSpPr>
        <a:xfrm>
          <a:off x="0" y="0"/>
          <a:ext cx="0" cy="0"/>
          <a:chOff x="0" y="0"/>
          <a:chExt cx="0" cy="0"/>
        </a:xfrm>
      </p:grpSpPr>
      <p:sp>
        <p:nvSpPr>
          <p:cNvPr id="31" name="Google Shape;31;p5"/>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32" name="Google Shape;32;p5"/>
          <p:cNvSpPr txBox="1"/>
          <p:nvPr>
            <p:ph idx="1" type="body"/>
          </p:nvPr>
        </p:nvSpPr>
        <p:spPr>
          <a:xfrm>
            <a:off x="311700" y="1266175"/>
            <a:ext cx="3999900" cy="33027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5"/>
          <p:cNvSpPr txBox="1"/>
          <p:nvPr>
            <p:ph idx="2" type="body"/>
          </p:nvPr>
        </p:nvSpPr>
        <p:spPr>
          <a:xfrm>
            <a:off x="4832400" y="1266175"/>
            <a:ext cx="3999900" cy="33027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 name="Shape 35"/>
        <p:cNvGrpSpPr/>
        <p:nvPr/>
      </p:nvGrpSpPr>
      <p:grpSpPr>
        <a:xfrm>
          <a:off x="0" y="0"/>
          <a:ext cx="0" cy="0"/>
          <a:chOff x="0" y="0"/>
          <a:chExt cx="0" cy="0"/>
        </a:xfrm>
      </p:grpSpPr>
      <p:sp>
        <p:nvSpPr>
          <p:cNvPr id="36" name="Google Shape;36;p6"/>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37" name="Google Shape;3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8" name="Shape 38"/>
        <p:cNvGrpSpPr/>
        <p:nvPr/>
      </p:nvGrpSpPr>
      <p:grpSpPr>
        <a:xfrm>
          <a:off x="0" y="0"/>
          <a:ext cx="0" cy="0"/>
          <a:chOff x="0" y="0"/>
          <a:chExt cx="0" cy="0"/>
        </a:xfrm>
      </p:grpSpPr>
      <p:sp>
        <p:nvSpPr>
          <p:cNvPr id="39" name="Google Shape;3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 name="Google Shape;4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1" name="Google Shape;4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6"/>
        </a:solidFill>
      </p:bgPr>
    </p:bg>
    <p:spTree>
      <p:nvGrpSpPr>
        <p:cNvPr id="42" name="Shape 42"/>
        <p:cNvGrpSpPr/>
        <p:nvPr/>
      </p:nvGrpSpPr>
      <p:grpSpPr>
        <a:xfrm>
          <a:off x="0" y="0"/>
          <a:ext cx="0" cy="0"/>
          <a:chOff x="0" y="0"/>
          <a:chExt cx="0" cy="0"/>
        </a:xfrm>
      </p:grpSpPr>
      <p:sp>
        <p:nvSpPr>
          <p:cNvPr id="43" name="Google Shape;43;p8"/>
          <p:cNvSpPr txBox="1"/>
          <p:nvPr>
            <p:ph type="title"/>
          </p:nvPr>
        </p:nvSpPr>
        <p:spPr>
          <a:xfrm>
            <a:off x="490250" y="526350"/>
            <a:ext cx="56136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dk2"/>
              </a:buClr>
              <a:buSzPts val="5400"/>
              <a:buNone/>
              <a:defRPr b="0" sz="5400">
                <a:solidFill>
                  <a:schemeClr val="dk2"/>
                </a:solidFill>
              </a:defRPr>
            </a:lvl1pPr>
            <a:lvl2pPr lvl="1">
              <a:spcBef>
                <a:spcPts val="0"/>
              </a:spcBef>
              <a:spcAft>
                <a:spcPts val="0"/>
              </a:spcAft>
              <a:buClr>
                <a:schemeClr val="dk2"/>
              </a:buClr>
              <a:buSzPts val="5400"/>
              <a:buNone/>
              <a:defRPr b="0" sz="5400">
                <a:solidFill>
                  <a:schemeClr val="dk2"/>
                </a:solidFill>
              </a:defRPr>
            </a:lvl2pPr>
            <a:lvl3pPr lvl="2">
              <a:spcBef>
                <a:spcPts val="0"/>
              </a:spcBef>
              <a:spcAft>
                <a:spcPts val="0"/>
              </a:spcAft>
              <a:buClr>
                <a:schemeClr val="dk2"/>
              </a:buClr>
              <a:buSzPts val="5400"/>
              <a:buNone/>
              <a:defRPr b="0" sz="5400">
                <a:solidFill>
                  <a:schemeClr val="dk2"/>
                </a:solidFill>
              </a:defRPr>
            </a:lvl3pPr>
            <a:lvl4pPr lvl="3">
              <a:spcBef>
                <a:spcPts val="0"/>
              </a:spcBef>
              <a:spcAft>
                <a:spcPts val="0"/>
              </a:spcAft>
              <a:buClr>
                <a:schemeClr val="dk2"/>
              </a:buClr>
              <a:buSzPts val="5400"/>
              <a:buNone/>
              <a:defRPr b="0" sz="5400">
                <a:solidFill>
                  <a:schemeClr val="dk2"/>
                </a:solidFill>
              </a:defRPr>
            </a:lvl4pPr>
            <a:lvl5pPr lvl="4">
              <a:spcBef>
                <a:spcPts val="0"/>
              </a:spcBef>
              <a:spcAft>
                <a:spcPts val="0"/>
              </a:spcAft>
              <a:buClr>
                <a:schemeClr val="dk2"/>
              </a:buClr>
              <a:buSzPts val="5400"/>
              <a:buNone/>
              <a:defRPr b="0" sz="5400">
                <a:solidFill>
                  <a:schemeClr val="dk2"/>
                </a:solidFill>
              </a:defRPr>
            </a:lvl5pPr>
            <a:lvl6pPr lvl="5">
              <a:spcBef>
                <a:spcPts val="0"/>
              </a:spcBef>
              <a:spcAft>
                <a:spcPts val="0"/>
              </a:spcAft>
              <a:buClr>
                <a:schemeClr val="dk2"/>
              </a:buClr>
              <a:buSzPts val="5400"/>
              <a:buNone/>
              <a:defRPr b="0" sz="5400">
                <a:solidFill>
                  <a:schemeClr val="dk2"/>
                </a:solidFill>
              </a:defRPr>
            </a:lvl6pPr>
            <a:lvl7pPr lvl="6">
              <a:spcBef>
                <a:spcPts val="0"/>
              </a:spcBef>
              <a:spcAft>
                <a:spcPts val="0"/>
              </a:spcAft>
              <a:buClr>
                <a:schemeClr val="dk2"/>
              </a:buClr>
              <a:buSzPts val="5400"/>
              <a:buNone/>
              <a:defRPr b="0" sz="5400">
                <a:solidFill>
                  <a:schemeClr val="dk2"/>
                </a:solidFill>
              </a:defRPr>
            </a:lvl7pPr>
            <a:lvl8pPr lvl="7">
              <a:spcBef>
                <a:spcPts val="0"/>
              </a:spcBef>
              <a:spcAft>
                <a:spcPts val="0"/>
              </a:spcAft>
              <a:buClr>
                <a:schemeClr val="dk2"/>
              </a:buClr>
              <a:buSzPts val="5400"/>
              <a:buNone/>
              <a:defRPr b="0" sz="5400">
                <a:solidFill>
                  <a:schemeClr val="dk2"/>
                </a:solidFill>
              </a:defRPr>
            </a:lvl8pPr>
            <a:lvl9pPr lvl="8">
              <a:spcBef>
                <a:spcPts val="0"/>
              </a:spcBef>
              <a:spcAft>
                <a:spcPts val="0"/>
              </a:spcAft>
              <a:buClr>
                <a:schemeClr val="dk2"/>
              </a:buClr>
              <a:buSzPts val="5400"/>
              <a:buNone/>
              <a:defRPr b="0" sz="5400">
                <a:solidFill>
                  <a:schemeClr val="dk2"/>
                </a:solidFill>
              </a:defRPr>
            </a:lvl9pPr>
          </a:lstStyle>
          <a:p/>
        </p:txBody>
      </p:sp>
      <p:sp>
        <p:nvSpPr>
          <p:cNvPr id="44" name="Google Shape;4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a:off x="4572000" y="0"/>
            <a:ext cx="4572000" cy="51435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7" name="Google Shape;47;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8" name="Google Shape;48;p9"/>
          <p:cNvSpPr txBox="1"/>
          <p:nvPr>
            <p:ph type="title"/>
          </p:nvPr>
        </p:nvSpPr>
        <p:spPr>
          <a:xfrm>
            <a:off x="265500" y="1039675"/>
            <a:ext cx="4045200" cy="16758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9" name="Google Shape;49;p9"/>
          <p:cNvSpPr txBox="1"/>
          <p:nvPr>
            <p:ph idx="1" type="subTitle"/>
          </p:nvPr>
        </p:nvSpPr>
        <p:spPr>
          <a:xfrm>
            <a:off x="265500" y="27268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2" name="Shape 52"/>
        <p:cNvGrpSpPr/>
        <p:nvPr/>
      </p:nvGrpSpPr>
      <p:grpSpPr>
        <a:xfrm>
          <a:off x="0" y="0"/>
          <a:ext cx="0" cy="0"/>
          <a:chOff x="0" y="0"/>
          <a:chExt cx="0" cy="0"/>
        </a:xfrm>
      </p:grpSpPr>
      <p:sp>
        <p:nvSpPr>
          <p:cNvPr id="53" name="Google Shape;53;p10"/>
          <p:cNvSpPr txBox="1"/>
          <p:nvPr>
            <p:ph idx="1" type="body"/>
          </p:nvPr>
        </p:nvSpPr>
        <p:spPr>
          <a:xfrm>
            <a:off x="311700" y="42307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400"/>
              <a:buFont typeface="PT Sans Narrow"/>
              <a:buNone/>
              <a:defRPr sz="2400">
                <a:latin typeface="PT Sans Narrow"/>
                <a:ea typeface="PT Sans Narrow"/>
                <a:cs typeface="PT Sans Narrow"/>
                <a:sym typeface="PT Sans Narrow"/>
              </a:defRPr>
            </a:lvl1pPr>
          </a:lstStyle>
          <a:p/>
        </p:txBody>
      </p:sp>
      <p:sp>
        <p:nvSpPr>
          <p:cNvPr id="54" name="Google Shape;54;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tropic">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1pPr>
            <a:lvl2pPr lvl="1">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2pPr>
            <a:lvl3pPr lvl="2">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3pPr>
            <a:lvl4pPr lvl="3">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4pPr>
            <a:lvl5pPr lvl="4">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5pPr>
            <a:lvl6pPr lvl="5">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6pPr>
            <a:lvl7pPr lvl="6">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7pPr>
            <a:lvl8pPr lvl="7">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8pPr>
            <a:lvl9pPr lvl="8">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9pPr>
          </a:lstStyle>
          <a:p/>
        </p:txBody>
      </p:sp>
      <p:sp>
        <p:nvSpPr>
          <p:cNvPr id="7" name="Google Shape;7;p1"/>
          <p:cNvSpPr txBox="1"/>
          <p:nvPr>
            <p:ph idx="1" type="body"/>
          </p:nvPr>
        </p:nvSpPr>
        <p:spPr>
          <a:xfrm>
            <a:off x="311700" y="1266325"/>
            <a:ext cx="8520600" cy="33027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indent="-317500" lvl="1" marL="9144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indent="-317500" lvl="2" marL="13716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indent="-317500" lvl="3" marL="18288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indent="-317500" lvl="4" marL="22860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indent="-317500" lvl="5" marL="27432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indent="-317500" lvl="6" marL="32004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indent="-317500" lvl="7" marL="36576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indent="-317500" lvl="8" marL="41148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Open Sans"/>
                <a:ea typeface="Open Sans"/>
                <a:cs typeface="Open Sans"/>
                <a:sym typeface="Open Sans"/>
              </a:defRPr>
            </a:lvl1pPr>
            <a:lvl2pPr lvl="1" algn="r">
              <a:buNone/>
              <a:defRPr sz="1000">
                <a:solidFill>
                  <a:schemeClr val="dk2"/>
                </a:solidFill>
                <a:latin typeface="Open Sans"/>
                <a:ea typeface="Open Sans"/>
                <a:cs typeface="Open Sans"/>
                <a:sym typeface="Open Sans"/>
              </a:defRPr>
            </a:lvl2pPr>
            <a:lvl3pPr lvl="2" algn="r">
              <a:buNone/>
              <a:defRPr sz="1000">
                <a:solidFill>
                  <a:schemeClr val="dk2"/>
                </a:solidFill>
                <a:latin typeface="Open Sans"/>
                <a:ea typeface="Open Sans"/>
                <a:cs typeface="Open Sans"/>
                <a:sym typeface="Open Sans"/>
              </a:defRPr>
            </a:lvl3pPr>
            <a:lvl4pPr lvl="3" algn="r">
              <a:buNone/>
              <a:defRPr sz="1000">
                <a:solidFill>
                  <a:schemeClr val="dk2"/>
                </a:solidFill>
                <a:latin typeface="Open Sans"/>
                <a:ea typeface="Open Sans"/>
                <a:cs typeface="Open Sans"/>
                <a:sym typeface="Open Sans"/>
              </a:defRPr>
            </a:lvl4pPr>
            <a:lvl5pPr lvl="4" algn="r">
              <a:buNone/>
              <a:defRPr sz="1000">
                <a:solidFill>
                  <a:schemeClr val="dk2"/>
                </a:solidFill>
                <a:latin typeface="Open Sans"/>
                <a:ea typeface="Open Sans"/>
                <a:cs typeface="Open Sans"/>
                <a:sym typeface="Open Sans"/>
              </a:defRPr>
            </a:lvl5pPr>
            <a:lvl6pPr lvl="5" algn="r">
              <a:buNone/>
              <a:defRPr sz="1000">
                <a:solidFill>
                  <a:schemeClr val="dk2"/>
                </a:solidFill>
                <a:latin typeface="Open Sans"/>
                <a:ea typeface="Open Sans"/>
                <a:cs typeface="Open Sans"/>
                <a:sym typeface="Open Sans"/>
              </a:defRPr>
            </a:lvl6pPr>
            <a:lvl7pPr lvl="6" algn="r">
              <a:buNone/>
              <a:defRPr sz="1000">
                <a:solidFill>
                  <a:schemeClr val="dk2"/>
                </a:solidFill>
                <a:latin typeface="Open Sans"/>
                <a:ea typeface="Open Sans"/>
                <a:cs typeface="Open Sans"/>
                <a:sym typeface="Open Sans"/>
              </a:defRPr>
            </a:lvl7pPr>
            <a:lvl8pPr lvl="7" algn="r">
              <a:buNone/>
              <a:defRPr sz="1000">
                <a:solidFill>
                  <a:schemeClr val="dk2"/>
                </a:solidFill>
                <a:latin typeface="Open Sans"/>
                <a:ea typeface="Open Sans"/>
                <a:cs typeface="Open Sans"/>
                <a:sym typeface="Open Sans"/>
              </a:defRPr>
            </a:lvl8pPr>
            <a:lvl9pPr lvl="8" algn="r">
              <a:buNone/>
              <a:defRPr sz="1000">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5" name="Shape 65"/>
        <p:cNvGrpSpPr/>
        <p:nvPr/>
      </p:nvGrpSpPr>
      <p:grpSpPr>
        <a:xfrm>
          <a:off x="0" y="0"/>
          <a:ext cx="0" cy="0"/>
          <a:chOff x="0" y="0"/>
          <a:chExt cx="0" cy="0"/>
        </a:xfrm>
      </p:grpSpPr>
      <p:sp>
        <p:nvSpPr>
          <p:cNvPr id="66" name="Google Shape;66;p13"/>
          <p:cNvSpPr txBox="1"/>
          <p:nvPr>
            <p:ph type="ctrTitle"/>
          </p:nvPr>
        </p:nvSpPr>
        <p:spPr>
          <a:xfrm>
            <a:off x="311700" y="744575"/>
            <a:ext cx="8520600" cy="2008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 sz="4380"/>
              <a:t>AI Based Stock Market Prediction - </a:t>
            </a:r>
            <a:r>
              <a:rPr lang="en" sz="4380"/>
              <a:t>Theoretical Perspective</a:t>
            </a:r>
            <a:endParaRPr sz="4380"/>
          </a:p>
        </p:txBody>
      </p:sp>
      <p:sp>
        <p:nvSpPr>
          <p:cNvPr id="67" name="Google Shape;67;p13"/>
          <p:cNvSpPr txBox="1"/>
          <p:nvPr>
            <p:ph idx="1" type="subTitle"/>
          </p:nvPr>
        </p:nvSpPr>
        <p:spPr>
          <a:xfrm>
            <a:off x="311700" y="2907200"/>
            <a:ext cx="8520600" cy="1341900"/>
          </a:xfrm>
          <a:prstGeom prst="rect">
            <a:avLst/>
          </a:prstGeom>
        </p:spPr>
        <p:txBody>
          <a:bodyPr anchorCtr="0" anchor="t" bIns="91425" lIns="91425" spcFirstLastPara="1" rIns="91425" wrap="square" tIns="91425">
            <a:normAutofit fontScale="62500" lnSpcReduction="10000"/>
          </a:bodyPr>
          <a:lstStyle/>
          <a:p>
            <a:pPr indent="0" lvl="0" marL="0" rtl="0" algn="ctr">
              <a:spcBef>
                <a:spcPts val="0"/>
              </a:spcBef>
              <a:spcAft>
                <a:spcPts val="0"/>
              </a:spcAft>
              <a:buNone/>
            </a:pPr>
            <a:r>
              <a:rPr lang="en"/>
              <a:t>Prenjal Tayal, Farman Ali, Shweta Pandey, Rajesh Singh, Jayapal Lande, Vikrant Pachouri</a:t>
            </a:r>
            <a:endParaRPr/>
          </a:p>
          <a:p>
            <a:pPr indent="0" lvl="0" marL="0" rtl="0" algn="ctr">
              <a:spcBef>
                <a:spcPts val="0"/>
              </a:spcBef>
              <a:spcAft>
                <a:spcPts val="0"/>
              </a:spcAft>
              <a:buNone/>
            </a:pPr>
            <a:r>
              <a:t/>
            </a:r>
            <a:endParaRPr b="1" sz="3345"/>
          </a:p>
          <a:p>
            <a:pPr indent="0" lvl="0" marL="0" rtl="0" algn="ctr">
              <a:spcBef>
                <a:spcPts val="0"/>
              </a:spcBef>
              <a:spcAft>
                <a:spcPts val="0"/>
              </a:spcAft>
              <a:buNone/>
            </a:pPr>
            <a:r>
              <a:rPr b="1" lang="en" sz="3345"/>
              <a:t>2023 3rd International Conference on Innovative Sustainable Computational Technologies (CISCT)</a:t>
            </a:r>
            <a:endParaRPr b="1" sz="3345"/>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2"/>
          <p:cNvSpPr txBox="1"/>
          <p:nvPr>
            <p:ph type="title"/>
          </p:nvPr>
        </p:nvSpPr>
        <p:spPr>
          <a:xfrm>
            <a:off x="311700" y="445025"/>
            <a:ext cx="8520600" cy="707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420"/>
              <a:t>B. The Influence of Market Trends and Economic Factors on AI-Based Stock Market Prediction </a:t>
            </a:r>
            <a:endParaRPr b="1" sz="2420"/>
          </a:p>
        </p:txBody>
      </p:sp>
      <p:sp>
        <p:nvSpPr>
          <p:cNvPr id="121" name="Google Shape;121;p22"/>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0" lvl="0" marL="0" rtl="0" algn="just">
              <a:spcBef>
                <a:spcPts val="0"/>
              </a:spcBef>
              <a:spcAft>
                <a:spcPts val="1200"/>
              </a:spcAft>
              <a:buClr>
                <a:schemeClr val="dk1"/>
              </a:buClr>
              <a:buSzPts val="1100"/>
              <a:buFont typeface="Arial"/>
              <a:buNone/>
            </a:pPr>
            <a:r>
              <a:rPr lang="en"/>
              <a:t>Market trends, influenced by factors such as economic conditions and company performance, play a crucial role in AI-based stock market prediction. Models that consider historical market data must account for trends to make accurate predictions. Economic factors, including interest rates and GDP, impact the stock market and AI-based models that incorporate this data can more effectively predict market movements. Both market trends and economic factors provide valuable information for accurate stock market predictions, and AI-based models must consider both.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3"/>
          <p:cNvSpPr txBox="1"/>
          <p:nvPr>
            <p:ph type="ctrTitle"/>
          </p:nvPr>
        </p:nvSpPr>
        <p:spPr>
          <a:xfrm>
            <a:off x="311708" y="1545450"/>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III. Artificial Intelligence Technology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4"/>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Artificial Intelligence Technology</a:t>
            </a:r>
            <a:endParaRPr/>
          </a:p>
        </p:txBody>
      </p:sp>
      <p:sp>
        <p:nvSpPr>
          <p:cNvPr id="132" name="Google Shape;132;p24"/>
          <p:cNvSpPr txBox="1"/>
          <p:nvPr>
            <p:ph idx="1" type="body"/>
          </p:nvPr>
        </p:nvSpPr>
        <p:spPr>
          <a:xfrm>
            <a:off x="311700" y="1266325"/>
            <a:ext cx="8520600" cy="35997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None/>
            </a:pPr>
            <a:r>
              <a:rPr lang="en"/>
              <a:t>Artificial Intelligence (AI) has become a critical tool in stock market prediction. There are several AI technique, which are</a:t>
            </a:r>
            <a:endParaRPr/>
          </a:p>
          <a:p>
            <a:pPr indent="-342900" lvl="0" marL="457200" rtl="0" algn="just">
              <a:spcBef>
                <a:spcPts val="1200"/>
              </a:spcBef>
              <a:spcAft>
                <a:spcPts val="0"/>
              </a:spcAft>
              <a:buSzPts val="1800"/>
              <a:buChar char="●"/>
            </a:pPr>
            <a:r>
              <a:rPr lang="en"/>
              <a:t>Machine Learning, which utilizes algorithms to analyze historical market data, identify patterns and relationships, and make predictions about future market movements. </a:t>
            </a:r>
            <a:endParaRPr/>
          </a:p>
          <a:p>
            <a:pPr indent="-342900" lvl="0" marL="457200" rtl="0" algn="just">
              <a:spcBef>
                <a:spcPts val="0"/>
              </a:spcBef>
              <a:spcAft>
                <a:spcPts val="0"/>
              </a:spcAft>
              <a:buSzPts val="1800"/>
              <a:buChar char="●"/>
            </a:pPr>
            <a:r>
              <a:rPr lang="en"/>
              <a:t>Deep Learning, a more sophisticated machine learning technique, which utilizes artificial neural networks to analyze vast amounts of data and identify complex patterns, resulting in more accurate predictions.	</a:t>
            </a:r>
            <a:endParaRPr/>
          </a:p>
          <a:p>
            <a:pPr indent="-342900" lvl="0" marL="457200" rtl="0" algn="just">
              <a:spcBef>
                <a:spcPts val="0"/>
              </a:spcBef>
              <a:spcAft>
                <a:spcPts val="0"/>
              </a:spcAft>
              <a:buSzPts val="1800"/>
              <a:buChar char="●"/>
            </a:pPr>
            <a:r>
              <a:rPr lang="en"/>
              <a:t>NLP and XAI, which have the capacity to evaluate extremely large data sets and make accurate predictions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36" name="Shape 136"/>
        <p:cNvGrpSpPr/>
        <p:nvPr/>
      </p:nvGrpSpPr>
      <p:grpSpPr>
        <a:xfrm>
          <a:off x="0" y="0"/>
          <a:ext cx="0" cy="0"/>
          <a:chOff x="0" y="0"/>
          <a:chExt cx="0" cy="0"/>
        </a:xfrm>
      </p:grpSpPr>
      <p:sp>
        <p:nvSpPr>
          <p:cNvPr id="137" name="Google Shape;137;p25"/>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Artificial Intelligence Technology</a:t>
            </a:r>
            <a:endParaRPr/>
          </a:p>
        </p:txBody>
      </p:sp>
      <p:sp>
        <p:nvSpPr>
          <p:cNvPr id="138" name="Google Shape;138;p25"/>
          <p:cNvSpPr txBox="1"/>
          <p:nvPr>
            <p:ph idx="1" type="body"/>
          </p:nvPr>
        </p:nvSpPr>
        <p:spPr>
          <a:xfrm>
            <a:off x="311700" y="1266325"/>
            <a:ext cx="8520600" cy="35997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None/>
            </a:pPr>
            <a:r>
              <a:rPr lang="en"/>
              <a:t>Artificial Intelligence (AI) has become a critical tool in stock market prediction. There are several AI technique, which are</a:t>
            </a:r>
            <a:endParaRPr/>
          </a:p>
          <a:p>
            <a:pPr indent="0" lvl="0" marL="457200" rtl="0" algn="just">
              <a:spcBef>
                <a:spcPts val="1200"/>
              </a:spcBef>
              <a:spcAft>
                <a:spcPts val="120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6"/>
          <p:cNvSpPr txBox="1"/>
          <p:nvPr>
            <p:ph type="title"/>
          </p:nvPr>
        </p:nvSpPr>
        <p:spPr>
          <a:xfrm>
            <a:off x="311700" y="3797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3120"/>
              <a:t>A. The Role of Machine Learning in Stock Market Prediction </a:t>
            </a:r>
            <a:endParaRPr sz="3120"/>
          </a:p>
        </p:txBody>
      </p:sp>
      <p:sp>
        <p:nvSpPr>
          <p:cNvPr id="144" name="Google Shape;144;p26"/>
          <p:cNvSpPr txBox="1"/>
          <p:nvPr>
            <p:ph idx="1" type="body"/>
          </p:nvPr>
        </p:nvSpPr>
        <p:spPr>
          <a:xfrm>
            <a:off x="311700" y="1148400"/>
            <a:ext cx="8520600" cy="34206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None/>
            </a:pPr>
            <a:r>
              <a:rPr lang="en"/>
              <a:t>Machine learning is used to analyze historical market data and make predictions about future market movements, offering advantages such as real-time processing and increased prediction accuracy, but also has potential limitations in stock market prediction. </a:t>
            </a:r>
            <a:endParaRPr/>
          </a:p>
          <a:p>
            <a:pPr indent="0" lvl="0" marL="0" rtl="0" algn="just">
              <a:spcBef>
                <a:spcPts val="1200"/>
              </a:spcBef>
              <a:spcAft>
                <a:spcPts val="0"/>
              </a:spcAft>
              <a:buNone/>
            </a:pPr>
            <a:r>
              <a:rPr lang="en"/>
              <a:t>There are </a:t>
            </a:r>
            <a:r>
              <a:rPr lang="en"/>
              <a:t>three</a:t>
            </a:r>
            <a:r>
              <a:rPr lang="en"/>
              <a:t> algorithm, which </a:t>
            </a:r>
            <a:r>
              <a:rPr lang="en"/>
              <a:t>can be used as machine learning algorithms to predict future stock prices based on historical data.</a:t>
            </a:r>
            <a:endParaRPr/>
          </a:p>
          <a:p>
            <a:pPr indent="-342900" lvl="0" marL="457200" rtl="0" algn="just">
              <a:spcBef>
                <a:spcPts val="1200"/>
              </a:spcBef>
              <a:spcAft>
                <a:spcPts val="0"/>
              </a:spcAft>
              <a:buSzPts val="1800"/>
              <a:buChar char="●"/>
            </a:pPr>
            <a:r>
              <a:rPr lang="en"/>
              <a:t>support vector machines (SVMs)</a:t>
            </a:r>
            <a:endParaRPr/>
          </a:p>
          <a:p>
            <a:pPr indent="-342900" lvl="0" marL="457200" rtl="0" algn="just">
              <a:spcBef>
                <a:spcPts val="0"/>
              </a:spcBef>
              <a:spcAft>
                <a:spcPts val="0"/>
              </a:spcAft>
              <a:buSzPts val="1800"/>
              <a:buChar char="●"/>
            </a:pPr>
            <a:r>
              <a:rPr lang="en"/>
              <a:t>random forests</a:t>
            </a:r>
            <a:endParaRPr/>
          </a:p>
          <a:p>
            <a:pPr indent="-342900" lvl="0" marL="457200" rtl="0" algn="just">
              <a:spcBef>
                <a:spcPts val="0"/>
              </a:spcBef>
              <a:spcAft>
                <a:spcPts val="0"/>
              </a:spcAft>
              <a:buSzPts val="1800"/>
              <a:buChar char="●"/>
            </a:pPr>
            <a:r>
              <a:rPr lang="en"/>
              <a:t>decision trees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7"/>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 Role of Other Methods </a:t>
            </a:r>
            <a:r>
              <a:rPr lang="en" sz="3120"/>
              <a:t>in Stock Market Prediction</a:t>
            </a:r>
            <a:endParaRPr/>
          </a:p>
        </p:txBody>
      </p:sp>
      <p:sp>
        <p:nvSpPr>
          <p:cNvPr id="150" name="Google Shape;150;p27"/>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42900" lvl="0" marL="457200" rtl="0" algn="just">
              <a:spcBef>
                <a:spcPts val="0"/>
              </a:spcBef>
              <a:spcAft>
                <a:spcPts val="0"/>
              </a:spcAft>
              <a:buSzPts val="1800"/>
              <a:buChar char="●"/>
            </a:pPr>
            <a:r>
              <a:rPr lang="en"/>
              <a:t>Natural Language Processing (NLP) is used for stock market prediction. NLP algorithms can be used to make predictions about future market movements based on the analyzed data.</a:t>
            </a:r>
            <a:endParaRPr/>
          </a:p>
          <a:p>
            <a:pPr indent="-342900" lvl="0" marL="457200" rtl="0" algn="just">
              <a:spcBef>
                <a:spcPts val="0"/>
              </a:spcBef>
              <a:spcAft>
                <a:spcPts val="0"/>
              </a:spcAft>
              <a:buSzPts val="1800"/>
              <a:buChar char="●"/>
            </a:pPr>
            <a:r>
              <a:rPr lang="en"/>
              <a:t>Explainable AI (XAI) algorithms can provide insight into the factors that influenced a prediction and how the prediction was made, improving the trust and transparency of AI-based predictions.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8"/>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3200"/>
              <a:t>C</a:t>
            </a:r>
            <a:r>
              <a:rPr lang="en" sz="3200"/>
              <a:t>. The Role of Deep Learning in Stock Market Prediction </a:t>
            </a:r>
            <a:endParaRPr sz="3200"/>
          </a:p>
        </p:txBody>
      </p:sp>
      <p:sp>
        <p:nvSpPr>
          <p:cNvPr id="156" name="Google Shape;156;p28"/>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0" lvl="0" marL="0" rtl="0" algn="just">
              <a:spcBef>
                <a:spcPts val="0"/>
              </a:spcBef>
              <a:spcAft>
                <a:spcPts val="1200"/>
              </a:spcAft>
              <a:buNone/>
            </a:pPr>
            <a:r>
              <a:rPr lang="en"/>
              <a:t>Convolutional neural networks and recurrent neural networks are examples of deep learning algorithms used in stock market prediction. Long Short-Term Memory (LSTM) networks are a popular technique in applying AI to the stock market. They capture long-term dependencies in time-series data and have been used to forecast stock prices, detect market anomalies, and identify trends. However, challenges remain in handling noisy and volatile financial data and avoiding overfitting.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9"/>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Future of AI-based Stock Market Prediction</a:t>
            </a:r>
            <a:endParaRPr/>
          </a:p>
        </p:txBody>
      </p:sp>
      <p:sp>
        <p:nvSpPr>
          <p:cNvPr id="162" name="Google Shape;162;p29"/>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Artificial intelligence (AI) is fundamentally altering how we think about stock market forecasting.</a:t>
            </a:r>
            <a:endParaRPr/>
          </a:p>
          <a:p>
            <a:pPr indent="-342900" lvl="0" marL="457200" rtl="0" algn="l">
              <a:spcBef>
                <a:spcPts val="0"/>
              </a:spcBef>
              <a:spcAft>
                <a:spcPts val="0"/>
              </a:spcAft>
              <a:buSzPts val="1800"/>
              <a:buChar char="●"/>
            </a:pPr>
            <a:r>
              <a:rPr lang="en"/>
              <a:t>One of the key advancements expected from future developments in AI-based stock market prediction is in the area of risk management. AI algorithms can help investors make better-informed decisions by analyzing market trends and economic data to predict market movements and potential risks.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30"/>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Future of AI-based Stock Market Prediction</a:t>
            </a:r>
            <a:endParaRPr/>
          </a:p>
        </p:txBody>
      </p:sp>
      <p:sp>
        <p:nvSpPr>
          <p:cNvPr id="168" name="Google Shape;168;p30"/>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Predictive Modelling: AI, through machine learning algorithms, is used to identify trends and patterns in market data to predict future market movements.</a:t>
            </a:r>
            <a:endParaRPr/>
          </a:p>
          <a:p>
            <a:pPr indent="-342900" lvl="0" marL="457200" rtl="0" algn="l">
              <a:spcBef>
                <a:spcPts val="0"/>
              </a:spcBef>
              <a:spcAft>
                <a:spcPts val="0"/>
              </a:spcAft>
              <a:buSzPts val="1800"/>
              <a:buChar char="●"/>
            </a:pPr>
            <a:r>
              <a:rPr lang="en"/>
              <a:t>Algorithmic Trading: AI is expected to have a significant impact in this area. Algorithmic trading uses pre-set rules to decide when to buy or sell stocks on the stock exchange.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31"/>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Conclusion</a:t>
            </a:r>
            <a:endParaRPr/>
          </a:p>
        </p:txBody>
      </p:sp>
      <p:sp>
        <p:nvSpPr>
          <p:cNvPr id="174" name="Google Shape;174;p31"/>
          <p:cNvSpPr txBox="1"/>
          <p:nvPr>
            <p:ph idx="1" type="body"/>
          </p:nvPr>
        </p:nvSpPr>
        <p:spPr>
          <a:xfrm>
            <a:off x="311700" y="1266325"/>
            <a:ext cx="8520600" cy="3302700"/>
          </a:xfrm>
          <a:prstGeom prst="rect">
            <a:avLst/>
          </a:prstGeom>
        </p:spPr>
        <p:txBody>
          <a:bodyPr anchorCtr="0" anchor="t" bIns="91425" lIns="91425" spcFirstLastPara="1" rIns="91425" wrap="square" tIns="91425">
            <a:normAutofit lnSpcReduction="20000"/>
          </a:bodyPr>
          <a:lstStyle/>
          <a:p>
            <a:pPr indent="-342900" lvl="0" marL="457200" rtl="0" algn="l">
              <a:spcBef>
                <a:spcPts val="0"/>
              </a:spcBef>
              <a:spcAft>
                <a:spcPts val="0"/>
              </a:spcAft>
              <a:buSzPts val="1800"/>
              <a:buChar char="●"/>
            </a:pPr>
            <a:r>
              <a:rPr lang="en"/>
              <a:t>AI-based stock market prediction systems: There has been a significant increase in the use of these systems due to their ability to process large volumes of data and find patterns in real-time.</a:t>
            </a:r>
            <a:endParaRPr/>
          </a:p>
          <a:p>
            <a:pPr indent="-342900" lvl="0" marL="457200" rtl="0" algn="l">
              <a:spcBef>
                <a:spcPts val="0"/>
              </a:spcBef>
              <a:spcAft>
                <a:spcPts val="0"/>
              </a:spcAft>
              <a:buSzPts val="1800"/>
              <a:buChar char="●"/>
            </a:pPr>
            <a:r>
              <a:rPr lang="en"/>
              <a:t>Drawbacks: These systems require high-quality training data and there is a possibility of inaccurate results.</a:t>
            </a:r>
            <a:endParaRPr/>
          </a:p>
          <a:p>
            <a:pPr indent="-342900" lvl="0" marL="457200" rtl="0" algn="l">
              <a:spcBef>
                <a:spcPts val="0"/>
              </a:spcBef>
              <a:spcAft>
                <a:spcPts val="0"/>
              </a:spcAft>
              <a:buSzPts val="1800"/>
              <a:buChar char="●"/>
            </a:pPr>
            <a:r>
              <a:rPr lang="en"/>
              <a:t>Considerations when using AI: When employing AI-based algorithms for stock market prediction, it’s important to consider market efficiency, explainability, and regulation.</a:t>
            </a:r>
            <a:endParaRPr/>
          </a:p>
          <a:p>
            <a:pPr indent="-342900" lvl="0" marL="457200" rtl="0" algn="l">
              <a:spcBef>
                <a:spcPts val="0"/>
              </a:spcBef>
              <a:spcAft>
                <a:spcPts val="0"/>
              </a:spcAft>
              <a:buSzPts val="1800"/>
              <a:buChar char="●"/>
            </a:pPr>
            <a:r>
              <a:rPr lang="en"/>
              <a:t>Research opportunities: The development of increasingly sophisticated AI algorithms, the integration of AI with other technologies, and the effects of AI on market efficiency and regulation.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4"/>
          <p:cNvSpPr txBox="1"/>
          <p:nvPr>
            <p:ph type="ctrTitle"/>
          </p:nvPr>
        </p:nvSpPr>
        <p:spPr>
          <a:xfrm>
            <a:off x="1004150" y="1751775"/>
            <a:ext cx="7655400" cy="1022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4000"/>
              <a:t>AI Based Stock Market Prediction- Theoretical Perspective</a:t>
            </a:r>
            <a:endParaRPr sz="4000"/>
          </a:p>
        </p:txBody>
      </p:sp>
      <p:sp>
        <p:nvSpPr>
          <p:cNvPr id="73" name="Google Shape;73;p14"/>
          <p:cNvSpPr txBox="1"/>
          <p:nvPr>
            <p:ph idx="1" type="subTitle"/>
          </p:nvPr>
        </p:nvSpPr>
        <p:spPr>
          <a:xfrm>
            <a:off x="2137225" y="2850055"/>
            <a:ext cx="4870500" cy="1147800"/>
          </a:xfrm>
          <a:prstGeom prst="rect">
            <a:avLst/>
          </a:prstGeom>
        </p:spPr>
        <p:txBody>
          <a:bodyPr anchorCtr="0" anchor="t" bIns="91425" lIns="91425" spcFirstLastPara="1" rIns="91425" wrap="square" tIns="91425">
            <a:normAutofit fontScale="85000" lnSpcReduction="20000"/>
          </a:bodyPr>
          <a:lstStyle/>
          <a:p>
            <a:pPr indent="0" lvl="0" marL="0" rtl="0" algn="ctr">
              <a:spcBef>
                <a:spcPts val="0"/>
              </a:spcBef>
              <a:spcAft>
                <a:spcPts val="0"/>
              </a:spcAft>
              <a:buNone/>
            </a:pPr>
            <a:r>
              <a:rPr lang="en" sz="1422"/>
              <a:t>Prenjal Tayal; Farman Ali; Shweta Pandey; Rajesh Singh; Jayapal Lande; Vikrant Pachouri</a:t>
            </a:r>
            <a:endParaRPr sz="1422"/>
          </a:p>
          <a:p>
            <a:pPr indent="0" lvl="0" marL="0" rtl="0" algn="ctr">
              <a:spcBef>
                <a:spcPts val="0"/>
              </a:spcBef>
              <a:spcAft>
                <a:spcPts val="0"/>
              </a:spcAft>
              <a:buNone/>
            </a:pPr>
            <a:r>
              <a:t/>
            </a:r>
            <a:endParaRPr/>
          </a:p>
          <a:p>
            <a:pPr indent="0" lvl="0" marL="0" rtl="0" algn="ctr">
              <a:spcBef>
                <a:spcPts val="0"/>
              </a:spcBef>
              <a:spcAft>
                <a:spcPts val="0"/>
              </a:spcAft>
              <a:buNone/>
            </a:pPr>
            <a:r>
              <a:rPr lang="en" sz="1721"/>
              <a:t>2023 3rd International Conference on Innovative Sustainable Computational Technologies (CISCT)</a:t>
            </a:r>
            <a:endParaRPr sz="1721"/>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5"/>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Abstract</a:t>
            </a:r>
            <a:endParaRPr/>
          </a:p>
        </p:txBody>
      </p:sp>
      <p:sp>
        <p:nvSpPr>
          <p:cNvPr id="79" name="Google Shape;79;p15"/>
          <p:cNvSpPr txBox="1"/>
          <p:nvPr>
            <p:ph idx="1" type="body"/>
          </p:nvPr>
        </p:nvSpPr>
        <p:spPr>
          <a:xfrm>
            <a:off x="735300" y="1661550"/>
            <a:ext cx="8097000" cy="2261100"/>
          </a:xfrm>
          <a:prstGeom prst="rect">
            <a:avLst/>
          </a:prstGeom>
        </p:spPr>
        <p:txBody>
          <a:bodyPr anchorCtr="0" anchor="ctr" bIns="91425" lIns="91425" spcFirstLastPara="1" rIns="91425" wrap="square" tIns="91425">
            <a:normAutofit/>
          </a:bodyPr>
          <a:lstStyle/>
          <a:p>
            <a:pPr indent="0" lvl="0" marL="0" rtl="0" algn="ctr">
              <a:spcBef>
                <a:spcPts val="0"/>
              </a:spcBef>
              <a:spcAft>
                <a:spcPts val="1200"/>
              </a:spcAft>
              <a:buNone/>
            </a:pPr>
            <a:r>
              <a:rPr i="1" lang="en" sz="1600"/>
              <a:t>Artificial intelligence is significantly impacting the financial and stock market sectors by offering new services and opportunities for individual investors worldwide, particularly through predictive forecasting using deep learning and machine learning techniques.</a:t>
            </a:r>
            <a:endParaRPr i="1" sz="16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6"/>
          <p:cNvSpPr txBox="1"/>
          <p:nvPr>
            <p:ph type="ctrTitle"/>
          </p:nvPr>
        </p:nvSpPr>
        <p:spPr>
          <a:xfrm>
            <a:off x="311708" y="1545450"/>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I. Introduction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7"/>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Introduction</a:t>
            </a:r>
            <a:endParaRPr/>
          </a:p>
        </p:txBody>
      </p:sp>
      <p:sp>
        <p:nvSpPr>
          <p:cNvPr id="90" name="Google Shape;90;p17"/>
          <p:cNvSpPr txBox="1"/>
          <p:nvPr>
            <p:ph idx="1" type="body"/>
          </p:nvPr>
        </p:nvSpPr>
        <p:spPr>
          <a:xfrm>
            <a:off x="311700" y="1231250"/>
            <a:ext cx="8832300" cy="33027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en"/>
              <a:t>AI has the ability to have a substantial impact on achieving the Sustainable Development Goals (SDGs) of the United Nations in the stock market.</a:t>
            </a:r>
            <a:endParaRPr b="1"/>
          </a:p>
          <a:p>
            <a:pPr indent="-317500" lvl="1" marL="914400" rtl="0" algn="l">
              <a:lnSpc>
                <a:spcPct val="150000"/>
              </a:lnSpc>
              <a:spcBef>
                <a:spcPts val="0"/>
              </a:spcBef>
              <a:spcAft>
                <a:spcPts val="0"/>
              </a:spcAft>
              <a:buSzPts val="1400"/>
              <a:buChar char="○"/>
            </a:pPr>
            <a:r>
              <a:rPr b="1" lang="en"/>
              <a:t>SDG 8 (Decent Work and Economic Growth)</a:t>
            </a:r>
            <a:r>
              <a:rPr lang="en"/>
              <a:t>：create new job opportunities, and increase efficiency through automation.</a:t>
            </a:r>
            <a:endParaRPr/>
          </a:p>
          <a:p>
            <a:pPr indent="-317500" lvl="1" marL="914400" rtl="0" algn="l">
              <a:lnSpc>
                <a:spcPct val="150000"/>
              </a:lnSpc>
              <a:spcBef>
                <a:spcPts val="0"/>
              </a:spcBef>
              <a:spcAft>
                <a:spcPts val="0"/>
              </a:spcAft>
              <a:buSzPts val="1400"/>
              <a:buChar char="○"/>
            </a:pPr>
            <a:r>
              <a:rPr b="1" lang="en"/>
              <a:t>SDG 9 (Infrastructure, Industry, and Innovation)</a:t>
            </a:r>
            <a:r>
              <a:rPr lang="en"/>
              <a:t>：driving innovation and modernization in the stock market by providing advanced tools and data analytics.</a:t>
            </a:r>
            <a:endParaRPr/>
          </a:p>
          <a:p>
            <a:pPr indent="-317500" lvl="1" marL="914400" rtl="0" algn="l">
              <a:lnSpc>
                <a:spcPct val="150000"/>
              </a:lnSpc>
              <a:spcBef>
                <a:spcPts val="0"/>
              </a:spcBef>
              <a:spcAft>
                <a:spcPts val="0"/>
              </a:spcAft>
              <a:buSzPts val="1400"/>
              <a:buChar char="○"/>
            </a:pPr>
            <a:r>
              <a:rPr b="1" lang="en"/>
              <a:t>SDG 12 (Responsible Consumption and Production)</a:t>
            </a:r>
            <a:r>
              <a:rPr lang="en"/>
              <a:t>：AI can promote responsible consumption and production in the stock market by providing valuable insights into the sustainability of potential investments.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8"/>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Introduction</a:t>
            </a:r>
            <a:endParaRPr/>
          </a:p>
        </p:txBody>
      </p:sp>
      <p:sp>
        <p:nvSpPr>
          <p:cNvPr id="96" name="Google Shape;96;p18"/>
          <p:cNvSpPr txBox="1"/>
          <p:nvPr>
            <p:ph idx="1" type="body"/>
          </p:nvPr>
        </p:nvSpPr>
        <p:spPr>
          <a:xfrm>
            <a:off x="445925" y="1250400"/>
            <a:ext cx="8832300" cy="3302700"/>
          </a:xfrm>
          <a:prstGeom prst="rect">
            <a:avLst/>
          </a:prstGeom>
        </p:spPr>
        <p:txBody>
          <a:bodyPr anchorCtr="0" anchor="t" bIns="91425" lIns="91425" spcFirstLastPara="1" rIns="91425" wrap="square" tIns="91425">
            <a:normAutofit/>
          </a:bodyPr>
          <a:lstStyle/>
          <a:p>
            <a:pPr indent="0" lvl="0" marL="0" rtl="0" algn="l">
              <a:lnSpc>
                <a:spcPct val="150000"/>
              </a:lnSpc>
              <a:spcBef>
                <a:spcPts val="0"/>
              </a:spcBef>
              <a:spcAft>
                <a:spcPts val="0"/>
              </a:spcAft>
              <a:buNone/>
            </a:pPr>
            <a:r>
              <a:rPr lang="en" sz="1600"/>
              <a:t>However, debates exist regarding the </a:t>
            </a:r>
            <a:r>
              <a:rPr b="1" lang="en" sz="1600"/>
              <a:t>theoretical foundation</a:t>
            </a:r>
            <a:r>
              <a:rPr lang="en" sz="1600"/>
              <a:t>, with some researchers advocating for economic and financial theory and others favoring algorithm development without consideration of existing theories.</a:t>
            </a:r>
            <a:endParaRPr sz="1600"/>
          </a:p>
          <a:p>
            <a:pPr indent="0" lvl="0" marL="0" rtl="0" algn="l">
              <a:lnSpc>
                <a:spcPct val="150000"/>
              </a:lnSpc>
              <a:spcBef>
                <a:spcPts val="1200"/>
              </a:spcBef>
              <a:spcAft>
                <a:spcPts val="0"/>
              </a:spcAft>
              <a:buNone/>
            </a:pPr>
            <a:r>
              <a:t/>
            </a:r>
            <a:endParaRPr sz="1600"/>
          </a:p>
          <a:p>
            <a:pPr indent="0" lvl="0" marL="0" rtl="0" algn="l">
              <a:lnSpc>
                <a:spcPct val="150000"/>
              </a:lnSpc>
              <a:spcBef>
                <a:spcPts val="1200"/>
              </a:spcBef>
              <a:spcAft>
                <a:spcPts val="1200"/>
              </a:spcAft>
              <a:buNone/>
            </a:pPr>
            <a:r>
              <a:rPr lang="en" sz="1600"/>
              <a:t>The need for a deeper understanding of the theoretical perspectives on AI-based stock market prediction.</a:t>
            </a:r>
            <a:endParaRPr sz="1600"/>
          </a:p>
        </p:txBody>
      </p:sp>
      <p:sp>
        <p:nvSpPr>
          <p:cNvPr id="97" name="Google Shape;97;p18"/>
          <p:cNvSpPr/>
          <p:nvPr/>
        </p:nvSpPr>
        <p:spPr>
          <a:xfrm>
            <a:off x="4207775" y="2434575"/>
            <a:ext cx="441000" cy="613500"/>
          </a:xfrm>
          <a:prstGeom prst="downArrow">
            <a:avLst>
              <a:gd fmla="val 50000" name="adj1"/>
              <a:gd fmla="val 50000" name="adj2"/>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
        <p:nvSpPr>
          <p:cNvPr id="98" name="Google Shape;98;p18"/>
          <p:cNvSpPr txBox="1"/>
          <p:nvPr/>
        </p:nvSpPr>
        <p:spPr>
          <a:xfrm>
            <a:off x="4744525" y="2540000"/>
            <a:ext cx="1706100" cy="297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Open Sans"/>
                <a:ea typeface="Open Sans"/>
                <a:cs typeface="Open Sans"/>
                <a:sym typeface="Open Sans"/>
              </a:rPr>
              <a:t>Highlights</a:t>
            </a:r>
            <a:endParaRPr sz="1800">
              <a:solidFill>
                <a:schemeClr val="dk2"/>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9"/>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Introduction</a:t>
            </a:r>
            <a:endParaRPr/>
          </a:p>
        </p:txBody>
      </p:sp>
      <p:sp>
        <p:nvSpPr>
          <p:cNvPr id="104" name="Google Shape;104;p19"/>
          <p:cNvSpPr txBox="1"/>
          <p:nvPr>
            <p:ph idx="1" type="body"/>
          </p:nvPr>
        </p:nvSpPr>
        <p:spPr>
          <a:xfrm>
            <a:off x="445925" y="1250400"/>
            <a:ext cx="8832300" cy="3302700"/>
          </a:xfrm>
          <a:prstGeom prst="rect">
            <a:avLst/>
          </a:prstGeom>
        </p:spPr>
        <p:txBody>
          <a:bodyPr anchorCtr="0" anchor="t" bIns="91425" lIns="91425" spcFirstLastPara="1" rIns="91425" wrap="square" tIns="91425">
            <a:normAutofit/>
          </a:bodyPr>
          <a:lstStyle/>
          <a:p>
            <a:pPr indent="0" lvl="0" marL="0" rtl="0" algn="l">
              <a:lnSpc>
                <a:spcPct val="150000"/>
              </a:lnSpc>
              <a:spcBef>
                <a:spcPts val="0"/>
              </a:spcBef>
              <a:spcAft>
                <a:spcPts val="0"/>
              </a:spcAft>
              <a:buNone/>
            </a:pPr>
            <a:r>
              <a:rPr lang="en" sz="1600"/>
              <a:t>The main contributions of the study are as follows：</a:t>
            </a:r>
            <a:endParaRPr sz="1600"/>
          </a:p>
          <a:p>
            <a:pPr indent="-330200" lvl="0" marL="457200" rtl="0" algn="l">
              <a:lnSpc>
                <a:spcPct val="150000"/>
              </a:lnSpc>
              <a:spcBef>
                <a:spcPts val="1200"/>
              </a:spcBef>
              <a:spcAft>
                <a:spcPts val="0"/>
              </a:spcAft>
              <a:buSzPts val="1600"/>
              <a:buChar char="●"/>
            </a:pPr>
            <a:r>
              <a:rPr lang="en" sz="1600"/>
              <a:t>To comprehend the status of AI in the stock market today and its potential for development in the future.</a:t>
            </a:r>
            <a:endParaRPr sz="1600"/>
          </a:p>
          <a:p>
            <a:pPr indent="-330200" lvl="0" marL="457200" rtl="0" algn="l">
              <a:lnSpc>
                <a:spcPct val="150000"/>
              </a:lnSpc>
              <a:spcBef>
                <a:spcPts val="0"/>
              </a:spcBef>
              <a:spcAft>
                <a:spcPts val="0"/>
              </a:spcAft>
              <a:buSzPts val="1600"/>
              <a:buChar char="●"/>
            </a:pPr>
            <a:r>
              <a:rPr lang="en" sz="1600"/>
              <a:t>To identify the key challenges and barriers to the adoption of AI in the stock market, and to provide suggestions for overcoming these challenges.</a:t>
            </a:r>
            <a:endParaRPr sz="1600"/>
          </a:p>
          <a:p>
            <a:pPr indent="-330200" lvl="0" marL="457200" rtl="0" algn="l">
              <a:lnSpc>
                <a:spcPct val="150000"/>
              </a:lnSpc>
              <a:spcBef>
                <a:spcPts val="0"/>
              </a:spcBef>
              <a:spcAft>
                <a:spcPts val="0"/>
              </a:spcAft>
              <a:buSzPts val="1600"/>
              <a:buChar char="●"/>
            </a:pPr>
            <a:r>
              <a:rPr lang="en" sz="1600"/>
              <a:t>To explore the potential impact of AI on the stock market, including its effects on investors, traders, and the wider economy.</a:t>
            </a:r>
            <a:endParaRPr sz="16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0"/>
          <p:cNvSpPr txBox="1"/>
          <p:nvPr>
            <p:ph type="ctrTitle"/>
          </p:nvPr>
        </p:nvSpPr>
        <p:spPr>
          <a:xfrm>
            <a:off x="227700" y="1507100"/>
            <a:ext cx="8688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sz="4600"/>
              <a:t>II. </a:t>
            </a:r>
            <a:r>
              <a:rPr lang="en" sz="4600"/>
              <a:t>OVERVIEW OF AI-BASED STOCK MARKET PREDICTION</a:t>
            </a:r>
            <a:r>
              <a:rPr lang="en"/>
              <a:t>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1"/>
          <p:cNvSpPr txBox="1"/>
          <p:nvPr>
            <p:ph type="title"/>
          </p:nvPr>
        </p:nvSpPr>
        <p:spPr>
          <a:xfrm>
            <a:off x="311700" y="445025"/>
            <a:ext cx="8084700" cy="707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420"/>
              <a:t>A</a:t>
            </a:r>
            <a:r>
              <a:rPr b="1" lang="en" sz="2420"/>
              <a:t>. </a:t>
            </a:r>
            <a:r>
              <a:rPr lang="en" sz="2420"/>
              <a:t>The Traditional And AI-Based Approaches To Stock Market Prediction</a:t>
            </a:r>
            <a:r>
              <a:rPr b="1" lang="en" sz="2420"/>
              <a:t> </a:t>
            </a:r>
            <a:endParaRPr b="1" sz="2420"/>
          </a:p>
        </p:txBody>
      </p:sp>
      <p:sp>
        <p:nvSpPr>
          <p:cNvPr id="115" name="Google Shape;115;p21"/>
          <p:cNvSpPr txBox="1"/>
          <p:nvPr>
            <p:ph idx="1" type="body"/>
          </p:nvPr>
        </p:nvSpPr>
        <p:spPr>
          <a:xfrm>
            <a:off x="263775" y="1152425"/>
            <a:ext cx="8520600" cy="33027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en"/>
              <a:t>Traditional methods</a:t>
            </a:r>
            <a:endParaRPr/>
          </a:p>
          <a:p>
            <a:pPr indent="-317500" lvl="1" marL="914400" rtl="0" algn="l">
              <a:lnSpc>
                <a:spcPct val="150000"/>
              </a:lnSpc>
              <a:spcBef>
                <a:spcPts val="0"/>
              </a:spcBef>
              <a:spcAft>
                <a:spcPts val="0"/>
              </a:spcAft>
              <a:buSzPts val="1400"/>
              <a:buChar char="○"/>
            </a:pPr>
            <a:r>
              <a:rPr lang="en"/>
              <a:t>technical analysis</a:t>
            </a:r>
            <a:endParaRPr/>
          </a:p>
          <a:p>
            <a:pPr indent="-317500" lvl="1" marL="914400" rtl="0" algn="l">
              <a:lnSpc>
                <a:spcPct val="150000"/>
              </a:lnSpc>
              <a:spcBef>
                <a:spcPts val="0"/>
              </a:spcBef>
              <a:spcAft>
                <a:spcPts val="0"/>
              </a:spcAft>
              <a:buSzPts val="1400"/>
              <a:buChar char="○"/>
            </a:pPr>
            <a:r>
              <a:rPr lang="en"/>
              <a:t>fundamental analysis</a:t>
            </a:r>
            <a:endParaRPr/>
          </a:p>
          <a:p>
            <a:pPr indent="-342900" lvl="0" marL="457200" rtl="0" algn="l">
              <a:lnSpc>
                <a:spcPct val="150000"/>
              </a:lnSpc>
              <a:spcBef>
                <a:spcPts val="0"/>
              </a:spcBef>
              <a:spcAft>
                <a:spcPts val="0"/>
              </a:spcAft>
              <a:buSzPts val="1800"/>
              <a:buChar char="●"/>
            </a:pPr>
            <a:r>
              <a:rPr lang="en"/>
              <a:t>AI-based methods</a:t>
            </a:r>
            <a:endParaRPr/>
          </a:p>
          <a:p>
            <a:pPr indent="-317500" lvl="1" marL="914400" rtl="0" algn="l">
              <a:lnSpc>
                <a:spcPct val="150000"/>
              </a:lnSpc>
              <a:spcBef>
                <a:spcPts val="0"/>
              </a:spcBef>
              <a:spcAft>
                <a:spcPts val="0"/>
              </a:spcAft>
              <a:buSzPts val="1400"/>
              <a:buChar char="○"/>
            </a:pPr>
            <a:r>
              <a:rPr b="1" lang="en"/>
              <a:t>Pros</a:t>
            </a:r>
            <a:r>
              <a:rPr lang="en"/>
              <a:t>：Offers benefits such as real-time data processing and improved accuracy</a:t>
            </a:r>
            <a:endParaRPr/>
          </a:p>
          <a:p>
            <a:pPr indent="-317500" lvl="1" marL="914400" rtl="0" algn="l">
              <a:lnSpc>
                <a:spcPct val="150000"/>
              </a:lnSpc>
              <a:spcBef>
                <a:spcPts val="0"/>
              </a:spcBef>
              <a:spcAft>
                <a:spcPts val="0"/>
              </a:spcAft>
              <a:buSzPts val="1400"/>
              <a:buChar char="○"/>
            </a:pPr>
            <a:r>
              <a:rPr b="1" lang="en"/>
              <a:t>Cons</a:t>
            </a:r>
            <a:r>
              <a:rPr lang="en"/>
              <a:t>：The need for high-quality training data and potential for biased results with insufficiently diverse data, and lack of interpretability in decision-making</a:t>
            </a:r>
            <a:endParaRPr/>
          </a:p>
        </p:txBody>
      </p:sp>
    </p:spTree>
  </p:cSld>
  <p:clrMapOvr>
    <a:masterClrMapping/>
  </p:clrMapOvr>
</p:sld>
</file>

<file path=ppt/theme/theme1.xml><?xml version="1.0" encoding="utf-8"?>
<a:theme xmlns:a="http://schemas.openxmlformats.org/drawingml/2006/main" xmlns:r="http://schemas.openxmlformats.org/officeDocument/2006/relationships" name="Tropic">
  <a:themeElements>
    <a:clrScheme name="Tropic">
      <a:dk1>
        <a:srgbClr val="A1E8D9"/>
      </a:dk1>
      <a:lt1>
        <a:srgbClr val="FFFFFF"/>
      </a:lt1>
      <a:dk2>
        <a:srgbClr val="695D46"/>
      </a:dk2>
      <a:lt2>
        <a:srgbClr val="B3A77D"/>
      </a:lt2>
      <a:accent1>
        <a:srgbClr val="EF6C00"/>
      </a:accent1>
      <a:accent2>
        <a:srgbClr val="CE93D8"/>
      </a:accent2>
      <a:accent3>
        <a:srgbClr val="4DB6AC"/>
      </a:accent3>
      <a:accent4>
        <a:srgbClr val="FF9800"/>
      </a:accent4>
      <a:accent5>
        <a:srgbClr val="009668"/>
      </a:accent5>
      <a:accent6>
        <a:srgbClr val="EEFF41"/>
      </a:accent6>
      <a:hlink>
        <a:srgbClr val="009668"/>
      </a:hlink>
      <a:folHlink>
        <a:srgbClr val="00966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