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10234613" cy="7099300"/>
  <p:embeddedFontLst>
    <p:embeddedFont>
      <p:font typeface="DFKai-SB" panose="03000509000000000000" pitchFamily="65" charset="-120"/>
      <p:regular r:id="rId43"/>
    </p:embeddedFont>
    <p:embeddedFont>
      <p:font typeface="Calibri" panose="020F0502020204030204" pitchFamily="34" charset="0"/>
      <p:regular r:id="rId44"/>
      <p:bold r:id="rId45"/>
      <p:italic r:id="rId46"/>
      <p:boldItalic r:id="rId47"/>
    </p:embeddedFont>
    <p:embeddedFont>
      <p:font typeface="Corbel" panose="020B050302020402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jkOiAk/XD/gFabP8UwcAqLUwA/6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97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4434998" cy="356198"/>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797247" y="0"/>
            <a:ext cx="4434998" cy="356198"/>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743104"/>
            <a:ext cx="4434998" cy="356197"/>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zh-TW"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3" name="Google Shape;93;p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型態1－封閉性架構：由使用者在遊戲中賺取虛擬貨幣，並在遊戲中消費，與實體經濟幾乎無連結</a:t>
            </a:r>
            <a:endParaRPr/>
          </a:p>
          <a:p>
            <a:pPr marL="0" lvl="0" indent="0" algn="l" rtl="0">
              <a:spcBef>
                <a:spcPts val="0"/>
              </a:spcBef>
              <a:spcAft>
                <a:spcPts val="0"/>
              </a:spcAft>
              <a:buNone/>
            </a:pPr>
            <a:r>
              <a:rPr lang="zh-TW"/>
              <a:t>型態2－單向貨幣流(通常是流入)架構：以現金依照特定匯率兌換虛擬貨幣，再用於購買虛擬商品或服務，少數例外可使用於購買實體商品或服務，如：臉書FB幣(Facebook Credits) ，惟該等虛擬貨幣無法換回現金。</a:t>
            </a:r>
            <a:endParaRPr/>
          </a:p>
          <a:p>
            <a:pPr marL="0" lvl="0" indent="0" algn="l" rtl="0">
              <a:spcBef>
                <a:spcPts val="0"/>
              </a:spcBef>
              <a:spcAft>
                <a:spcPts val="0"/>
              </a:spcAft>
              <a:buNone/>
            </a:pPr>
            <a:r>
              <a:rPr lang="zh-TW"/>
              <a:t>型態3－雙向貨幣流架構：虛擬貨幣可買賣虛擬及實體之商品與 服務，並與實體貨幣具兌換比率，如：第二人生(Second Life) 虛擬遊戲之林登幣(Linden Dollars)，以及比特幣(Bitcoin)等。</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69" name="Google Shape;269;p10: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去中心化：第一種去中心化的虛擬貨幣，整個分散式網絡由用戶構成，沒有中央銀行</a:t>
            </a:r>
            <a:endParaRPr/>
          </a:p>
          <a:p>
            <a:pPr marL="0" lvl="0" indent="0" algn="l" rtl="0">
              <a:spcBef>
                <a:spcPts val="0"/>
              </a:spcBef>
              <a:spcAft>
                <a:spcPts val="0"/>
              </a:spcAft>
              <a:buNone/>
            </a:pPr>
            <a:r>
              <a:rPr lang="zh-TW"/>
              <a:t>全世界流通：比特幣可以在任意一台接入互聯網的電腦上管理</a:t>
            </a:r>
            <a:endParaRPr/>
          </a:p>
          <a:p>
            <a:pPr marL="0" lvl="0" indent="0" algn="l" rtl="0">
              <a:spcBef>
                <a:spcPts val="0"/>
              </a:spcBef>
              <a:spcAft>
                <a:spcPts val="0"/>
              </a:spcAft>
              <a:buNone/>
            </a:pPr>
            <a:r>
              <a:rPr lang="zh-TW"/>
              <a:t>專屬所有權：操控你的比特幣需要私鑰，它可以被隔離保存在任何存儲介質</a:t>
            </a:r>
            <a:endParaRPr/>
          </a:p>
          <a:p>
            <a:pPr marL="0" lvl="0" indent="0" algn="l" rtl="0">
              <a:spcBef>
                <a:spcPts val="0"/>
              </a:spcBef>
              <a:spcAft>
                <a:spcPts val="0"/>
              </a:spcAft>
              <a:buNone/>
            </a:pPr>
            <a:r>
              <a:rPr lang="zh-TW" b="0" i="0" strike="sngStrike"/>
              <a:t>低交易費用：目前可以免費匯出比特幣，但最終對每筆交易將收取約1比特分的交易費以確保交易更快執行 </a:t>
            </a:r>
            <a:r>
              <a:rPr lang="zh-TW" b="1" i="0" strike="noStrike">
                <a:solidFill>
                  <a:srgbClr val="FF0000"/>
                </a:solidFill>
              </a:rPr>
              <a:t>：如今比特幣的交易手續費已經非常昂貴</a:t>
            </a:r>
            <a:endParaRPr b="1" i="0" strike="sngStrike">
              <a:solidFill>
                <a:srgbClr val="FF0000"/>
              </a:solidFill>
            </a:endParaRPr>
          </a:p>
          <a:p>
            <a:pPr marL="0" lvl="0" indent="0" algn="l" rtl="0">
              <a:spcBef>
                <a:spcPts val="0"/>
              </a:spcBef>
              <a:spcAft>
                <a:spcPts val="0"/>
              </a:spcAft>
              <a:buNone/>
            </a:pPr>
            <a:r>
              <a:rPr lang="zh-TW"/>
              <a:t>無隱藏成本：作為由A到B的支付手段，比特幣沒有繁瑣的額度與手續限制</a:t>
            </a:r>
            <a:endParaRPr/>
          </a:p>
          <a:p>
            <a:pPr marL="0" lvl="0" indent="0" algn="l" rtl="0">
              <a:spcBef>
                <a:spcPts val="0"/>
              </a:spcBef>
              <a:spcAft>
                <a:spcPts val="0"/>
              </a:spcAft>
              <a:buNone/>
            </a:pPr>
            <a:r>
              <a:rPr lang="zh-TW"/>
              <a:t>知道對方比特幣地址就可以進行支付</a:t>
            </a:r>
            <a:endParaRPr/>
          </a:p>
          <a:p>
            <a:pPr marL="0" lvl="0" indent="0" algn="l" rtl="0">
              <a:spcBef>
                <a:spcPts val="0"/>
              </a:spcBef>
              <a:spcAft>
                <a:spcPts val="0"/>
              </a:spcAft>
              <a:buNone/>
            </a:pPr>
            <a:r>
              <a:rPr lang="zh-TW"/>
              <a:t>跨平台挖掘：可以在眾多平台上發掘不同硬體的計算能力</a:t>
            </a:r>
            <a:endParaRPr/>
          </a:p>
          <a:p>
            <a:pPr marL="0" lvl="0" indent="0" algn="l" rtl="0">
              <a:spcBef>
                <a:spcPts val="0"/>
              </a:spcBef>
              <a:spcAft>
                <a:spcPts val="0"/>
              </a:spcAft>
              <a:buNone/>
            </a:pPr>
            <a:r>
              <a:rPr lang="zh-TW"/>
              <a:t>匿名性:比特幣之所以匿名是因為它們是建立在一個分散化的系統之上的，比特幣是完全獨立存在的，外界無法通過某種核心基礎設施來關閉它</a:t>
            </a:r>
            <a:endParaRPr/>
          </a:p>
          <a:p>
            <a:pPr marL="0" lvl="0" indent="0" algn="l" rtl="0">
              <a:spcBef>
                <a:spcPts val="0"/>
              </a:spcBef>
              <a:spcAft>
                <a:spcPts val="0"/>
              </a:spcAft>
              <a:buNone/>
            </a:pPr>
            <a:r>
              <a:rPr lang="zh-TW" sz="1200">
                <a:solidFill>
                  <a:schemeClr val="dk1"/>
                </a:solidFill>
                <a:latin typeface="Calibri"/>
                <a:ea typeface="Calibri"/>
                <a:cs typeface="Calibri"/>
                <a:sym typeface="Calibri"/>
              </a:rPr>
              <a:t>私人鑄幣：由「礦工」透過「</a:t>
            </a:r>
            <a:r>
              <a:rPr lang="zh-TW" sz="1200" b="1">
                <a:solidFill>
                  <a:schemeClr val="dk1"/>
                </a:solidFill>
                <a:latin typeface="Calibri"/>
                <a:ea typeface="Calibri"/>
                <a:cs typeface="Calibri"/>
                <a:sym typeface="Calibri"/>
              </a:rPr>
              <a:t>採礦</a:t>
            </a:r>
            <a:r>
              <a:rPr lang="zh-TW" sz="1200">
                <a:solidFill>
                  <a:schemeClr val="dk1"/>
                </a:solidFill>
                <a:latin typeface="Calibri"/>
                <a:ea typeface="Calibri"/>
                <a:cs typeface="Calibri"/>
                <a:sym typeface="Calibri"/>
              </a:rPr>
              <a:t>」過程所獲得之酬勞，即為私人鑄幣</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zh-TW" sz="1200">
                <a:solidFill>
                  <a:schemeClr val="dk1"/>
                </a:solidFill>
                <a:latin typeface="Calibri"/>
                <a:ea typeface="Calibri"/>
                <a:cs typeface="Calibri"/>
                <a:sym typeface="Calibri"/>
              </a:rPr>
              <a:t>總量限制：比特幣係依前項採礦活動產生，惟系統控制每隔4年貨幣發行數減半</a:t>
            </a:r>
            <a:r>
              <a:rPr lang="zh-TW" sz="1200">
                <a:latin typeface="Calibri"/>
                <a:ea typeface="Calibri"/>
                <a:cs typeface="Calibri"/>
                <a:sym typeface="Calibri"/>
              </a:rPr>
              <a:t>。</a:t>
            </a:r>
            <a:r>
              <a:rPr lang="zh-TW" sz="800">
                <a:solidFill>
                  <a:schemeClr val="dk1"/>
                </a:solidFill>
                <a:latin typeface="Calibri"/>
                <a:ea typeface="Calibri"/>
                <a:cs typeface="Calibri"/>
                <a:sym typeface="Calibri"/>
              </a:rPr>
              <a:t>最初4年生產1,050萬個，第2個4年生產525萬個，依次遞減，預計</a:t>
            </a:r>
            <a:r>
              <a:rPr lang="zh-TW" sz="800" b="1">
                <a:solidFill>
                  <a:schemeClr val="dk1"/>
                </a:solidFill>
                <a:latin typeface="Calibri"/>
                <a:ea typeface="Calibri"/>
                <a:cs typeface="Calibri"/>
                <a:sym typeface="Calibri"/>
              </a:rPr>
              <a:t>2140</a:t>
            </a:r>
            <a:r>
              <a:rPr lang="zh-TW" sz="800">
                <a:solidFill>
                  <a:schemeClr val="dk1"/>
                </a:solidFill>
                <a:latin typeface="Calibri"/>
                <a:ea typeface="Calibri"/>
                <a:cs typeface="Calibri"/>
                <a:sym typeface="Calibri"/>
              </a:rPr>
              <a:t>年總共生產</a:t>
            </a:r>
            <a:r>
              <a:rPr lang="zh-TW" sz="800" b="1">
                <a:solidFill>
                  <a:schemeClr val="dk1"/>
                </a:solidFill>
                <a:latin typeface="Calibri"/>
                <a:ea typeface="Calibri"/>
                <a:cs typeface="Calibri"/>
                <a:sym typeface="Calibri"/>
              </a:rPr>
              <a:t>2,100萬</a:t>
            </a:r>
            <a:r>
              <a:rPr lang="zh-TW" sz="800">
                <a:solidFill>
                  <a:schemeClr val="dk1"/>
                </a:solidFill>
                <a:latin typeface="Calibri"/>
                <a:ea typeface="Calibri"/>
                <a:cs typeface="Calibri"/>
                <a:sym typeface="Calibri"/>
              </a:rPr>
              <a:t>個</a:t>
            </a:r>
            <a:endParaRPr sz="800">
              <a:solidFill>
                <a:schemeClr val="dk1"/>
              </a:solidFill>
              <a:latin typeface="Calibri"/>
              <a:ea typeface="Calibri"/>
              <a:cs typeface="Calibri"/>
              <a:sym typeface="Calibri"/>
            </a:endParaRPr>
          </a:p>
          <a:p>
            <a:pPr marL="0" lvl="0" indent="0" algn="l" rtl="0">
              <a:spcBef>
                <a:spcPts val="0"/>
              </a:spcBef>
              <a:spcAft>
                <a:spcPts val="0"/>
              </a:spcAft>
              <a:buNone/>
            </a:pPr>
            <a:r>
              <a:rPr lang="zh-TW"/>
              <a:t>去中心化與匿名設計：以分散式點對點計算的網路設計，毋需央行、票據交換所及其他金融機關監管，使用者可獨立運作；P2P的特性係交易記錄皆為公開，可以</a:t>
            </a:r>
            <a:r>
              <a:rPr lang="zh-TW" b="1"/>
              <a:t>查到每個帳戶金額及相關交易記錄，惟無法確認擁有者(無法追蹤)</a:t>
            </a:r>
            <a:endParaRPr/>
          </a:p>
          <a:p>
            <a:pPr marL="0" lvl="0" indent="0" algn="l" rtl="0">
              <a:spcBef>
                <a:spcPts val="0"/>
              </a:spcBef>
              <a:spcAft>
                <a:spcPts val="0"/>
              </a:spcAft>
              <a:buNone/>
            </a:pPr>
            <a:endParaRPr sz="800">
              <a:solidFill>
                <a:schemeClr val="dk1"/>
              </a:solidFill>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95" name="Google Shape;295;p1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16" name="Google Shape;316;p1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1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sz="1200" b="0" i="0">
                <a:solidFill>
                  <a:schemeClr val="dk1"/>
                </a:solidFill>
                <a:latin typeface="Calibri"/>
                <a:ea typeface="Calibri"/>
                <a:cs typeface="Calibri"/>
                <a:sym typeface="Calibri"/>
              </a:rPr>
              <a:t>比特幣的價格最初為13.36美元，隨後在2013年11月29日來到歷史新高的1124.76美元；但之後逐漸下滑來到約700美元左右的範圍內，</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但今日已到了27000美元</a:t>
            </a:r>
            <a:endParaRPr/>
          </a:p>
        </p:txBody>
      </p:sp>
      <p:sp>
        <p:nvSpPr>
          <p:cNvPr id="339" name="Google Shape;339;p1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+中文圖示</a:t>
            </a:r>
            <a:endParaRPr/>
          </a:p>
          <a:p>
            <a:pPr marL="0" lvl="0" indent="0" algn="l" rtl="0">
              <a:spcBef>
                <a:spcPts val="0"/>
              </a:spcBef>
              <a:spcAft>
                <a:spcPts val="0"/>
              </a:spcAft>
              <a:buNone/>
            </a:pPr>
            <a:endParaRPr/>
          </a:p>
        </p:txBody>
      </p:sp>
      <p:sp>
        <p:nvSpPr>
          <p:cNvPr id="362" name="Google Shape;362;p1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1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貨幣系統的核心：信任</a:t>
            </a:r>
            <a:endParaRPr/>
          </a:p>
          <a:p>
            <a:pPr marL="457200" lvl="1" indent="0" algn="l" rtl="0">
              <a:spcBef>
                <a:spcPts val="0"/>
              </a:spcBef>
              <a:spcAft>
                <a:spcPts val="0"/>
              </a:spcAft>
              <a:buNone/>
            </a:pPr>
            <a:r>
              <a:rPr lang="zh-TW"/>
              <a:t>加密電子貨幣系統的信任灌注在無法破壞的去中心化電腦程式</a:t>
            </a:r>
            <a:endParaRPr/>
          </a:p>
          <a:p>
            <a:pPr marL="457200" lvl="1" indent="0" algn="l" rtl="0">
              <a:spcBef>
                <a:spcPts val="0"/>
              </a:spcBef>
              <a:spcAft>
                <a:spcPts val="0"/>
              </a:spcAft>
              <a:buNone/>
            </a:pPr>
            <a:r>
              <a:rPr lang="zh-TW"/>
              <a:t>對計算機演算法的信任取代了對政府貨幣發行單位的信任</a:t>
            </a:r>
            <a:endParaRPr/>
          </a:p>
        </p:txBody>
      </p:sp>
      <p:sp>
        <p:nvSpPr>
          <p:cNvPr id="386" name="Google Shape;386;p1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1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06" name="Google Shape;406;p1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17: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41" name="Google Shape;441;p1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8: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60" name="Google Shape;460;p1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19: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80" name="Google Shape;480;p1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0: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99" name="Google Shape;499;p2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2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18" name="Google Shape;518;p2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2: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38" name="Google Shape;538;p2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2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p2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參考資料：https://ieeexplore.ieee.org/stamp/stamp.jsp?tp=&amp;arnumber=8500488&amp;tag=1</a:t>
            </a:r>
            <a:endParaRPr/>
          </a:p>
        </p:txBody>
      </p:sp>
      <p:sp>
        <p:nvSpPr>
          <p:cNvPr id="558" name="Google Shape;558;p2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4: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77" name="Google Shape;577;p2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2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2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https://www.youtube.com/watch?v=sYduOfRLHq0</a:t>
            </a:r>
            <a:endParaRPr/>
          </a:p>
          <a:p>
            <a:pPr marL="0" lvl="0" indent="0" algn="l" rtl="0">
              <a:spcBef>
                <a:spcPts val="0"/>
              </a:spcBef>
              <a:spcAft>
                <a:spcPts val="0"/>
              </a:spcAft>
              <a:buNone/>
            </a:pPr>
            <a:r>
              <a:rPr lang="zh-TW"/>
              <a:t>https://www.youtube.com/watch?v=6WG7D47tGb0</a:t>
            </a:r>
            <a:endParaRPr/>
          </a:p>
        </p:txBody>
      </p:sp>
      <p:sp>
        <p:nvSpPr>
          <p:cNvPr id="598" name="Google Shape;598;p2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2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p2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http://www.bnext.com.tw/article/view/id/35146</a:t>
            </a:r>
            <a:endParaRPr/>
          </a:p>
          <a:p>
            <a:pPr marL="0" lvl="0" indent="0" algn="l" rtl="0">
              <a:spcBef>
                <a:spcPts val="0"/>
              </a:spcBef>
              <a:spcAft>
                <a:spcPts val="0"/>
              </a:spcAft>
              <a:buNone/>
            </a:pPr>
            <a:r>
              <a:rPr lang="zh-TW"/>
              <a:t>英國: http://www.thenewslens.com/article/14364</a:t>
            </a:r>
            <a:endParaRPr/>
          </a:p>
          <a:p>
            <a:pPr marL="0" lvl="0" indent="0" algn="l" rtl="0">
              <a:spcBef>
                <a:spcPts val="0"/>
              </a:spcBef>
              <a:spcAft>
                <a:spcPts val="0"/>
              </a:spcAft>
              <a:buNone/>
            </a:pPr>
            <a:endParaRPr/>
          </a:p>
        </p:txBody>
      </p:sp>
      <p:sp>
        <p:nvSpPr>
          <p:cNvPr id="620" name="Google Shape;620;p2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39" name="Google Shape;639;p2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2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8" name="Google Shape;658;p2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目標：以最快的速度最少的費用將資金從一個地方轉移到另一個地方</a:t>
            </a:r>
            <a:endParaRPr/>
          </a:p>
          <a:p>
            <a:pPr marL="0" lvl="0" indent="0" algn="l" rtl="0">
              <a:spcBef>
                <a:spcPts val="0"/>
              </a:spcBef>
              <a:spcAft>
                <a:spcPts val="0"/>
              </a:spcAft>
              <a:buNone/>
            </a:pPr>
            <a:r>
              <a:rPr lang="zh-TW"/>
              <a:t>解決：跨國匯兌的問題以及公平和透明的交易</a:t>
            </a:r>
            <a:endParaRPr/>
          </a:p>
          <a:p>
            <a:pPr marL="0" lvl="0" indent="0" algn="l" rtl="0">
              <a:spcBef>
                <a:spcPts val="0"/>
              </a:spcBef>
              <a:spcAft>
                <a:spcPts val="0"/>
              </a:spcAft>
              <a:buNone/>
            </a:pPr>
            <a:r>
              <a:rPr lang="zh-TW"/>
              <a:t>起源：共同創辦人塔凡特．辛里庫斯是Skype員工，當時採用P2P通訊架構，不需透過電信業者</a:t>
            </a:r>
            <a:endParaRPr/>
          </a:p>
          <a:p>
            <a:pPr marL="0" lvl="0" indent="0" algn="l" rtl="0">
              <a:spcBef>
                <a:spcPts val="0"/>
              </a:spcBef>
              <a:spcAft>
                <a:spcPts val="0"/>
              </a:spcAft>
              <a:buNone/>
            </a:pPr>
            <a:r>
              <a:rPr lang="zh-TW"/>
              <a:t>運用點對點（Peer-to-peer）轉帳技術，跳過銀行中介者，直接將錢轉入對方的戶頭，會收取少量手續費</a:t>
            </a:r>
            <a:endParaRPr/>
          </a:p>
          <a:p>
            <a:pPr marL="0" lvl="0" indent="0" algn="l" rtl="0">
              <a:spcBef>
                <a:spcPts val="0"/>
              </a:spcBef>
              <a:spcAft>
                <a:spcPts val="0"/>
              </a:spcAft>
              <a:buNone/>
            </a:pPr>
            <a:endParaRPr/>
          </a:p>
        </p:txBody>
      </p:sp>
      <p:sp>
        <p:nvSpPr>
          <p:cNvPr id="659" name="Google Shape;659;p2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2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p2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電子貨幣 互聯網貨幣 加密貨幣 虛擬貨幣 </a:t>
            </a:r>
            <a:endParaRPr/>
          </a:p>
        </p:txBody>
      </p:sp>
      <p:sp>
        <p:nvSpPr>
          <p:cNvPr id="680" name="Google Shape;680;p2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9" name="Google Shape;109;p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30: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00" name="Google Shape;700;p3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3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1" name="Google Shape;721;p3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比特幣商業模式</a:t>
            </a:r>
            <a:endParaRPr/>
          </a:p>
        </p:txBody>
      </p:sp>
      <p:sp>
        <p:nvSpPr>
          <p:cNvPr id="722" name="Google Shape;722;p3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3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p3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比特幣商業模式</a:t>
            </a:r>
            <a:endParaRPr/>
          </a:p>
        </p:txBody>
      </p:sp>
      <p:sp>
        <p:nvSpPr>
          <p:cNvPr id="745" name="Google Shape;745;p3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33: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68" name="Google Shape;768;p3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34: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87" name="Google Shape;787;p3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35: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07" name="Google Shape;807;p3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36: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826" name="Google Shape;826;p3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p3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5" name="Google Shape;845;p3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http://www.epochtimes.com/b5/14/1/31/n4072453.htm</a:t>
            </a:r>
            <a:endParaRPr/>
          </a:p>
          <a:p>
            <a:pPr marL="0" marR="0" lvl="0" indent="0" algn="l" rtl="0">
              <a:lnSpc>
                <a:spcPct val="100000"/>
              </a:lnSpc>
              <a:spcBef>
                <a:spcPts val="0"/>
              </a:spcBef>
              <a:spcAft>
                <a:spcPts val="0"/>
              </a:spcAft>
              <a:buClr>
                <a:schemeClr val="dk1"/>
              </a:buClr>
              <a:buSzPts val="1200"/>
              <a:buFont typeface="Calibri"/>
              <a:buNone/>
            </a:pPr>
            <a:r>
              <a:rPr lang="zh-TW"/>
              <a:t>中國</a:t>
            </a:r>
            <a:r>
              <a:rPr lang="zh-TW">
                <a:latin typeface="DFKai-SB"/>
                <a:ea typeface="DFKai-SB"/>
                <a:cs typeface="DFKai-SB"/>
                <a:sym typeface="DFKai-SB"/>
              </a:rPr>
              <a:t>：</a:t>
            </a:r>
            <a:r>
              <a:rPr lang="zh-TW"/>
              <a:t>在 2013 年 12 月份宣布「比特幣不是貨幣，不能夠在市場上流通。」</a:t>
            </a:r>
            <a:endParaRPr/>
          </a:p>
          <a:p>
            <a:pPr marL="0" lvl="0" indent="0" algn="l" rtl="0">
              <a:spcBef>
                <a:spcPts val="0"/>
              </a:spcBef>
              <a:spcAft>
                <a:spcPts val="0"/>
              </a:spcAft>
              <a:buNone/>
            </a:pPr>
            <a:endParaRPr/>
          </a:p>
        </p:txBody>
      </p:sp>
      <p:sp>
        <p:nvSpPr>
          <p:cNvPr id="846" name="Google Shape;846;p3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3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5" name="Google Shape;865;p3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http://www.epochtimes.com/b5/14/1/31/n4072453.htm</a:t>
            </a:r>
            <a:endParaRPr/>
          </a:p>
          <a:p>
            <a:pPr marL="0" lvl="0" indent="0" algn="l" rtl="0">
              <a:spcBef>
                <a:spcPts val="0"/>
              </a:spcBef>
              <a:spcAft>
                <a:spcPts val="0"/>
              </a:spcAft>
              <a:buNone/>
            </a:pPr>
            <a:endParaRPr/>
          </a:p>
        </p:txBody>
      </p:sp>
      <p:sp>
        <p:nvSpPr>
          <p:cNvPr id="866" name="Google Shape;866;p3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p3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5" name="Google Shape;885;p3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http://www.epochtimes.com/b5/14/1/31/n4072453.htm</a:t>
            </a:r>
            <a:endParaRPr/>
          </a:p>
          <a:p>
            <a:pPr marL="0" lvl="0" indent="0" algn="l" rtl="0">
              <a:spcBef>
                <a:spcPts val="0"/>
              </a:spcBef>
              <a:spcAft>
                <a:spcPts val="0"/>
              </a:spcAft>
              <a:buNone/>
            </a:pPr>
            <a:endParaRPr/>
          </a:p>
        </p:txBody>
      </p:sp>
      <p:sp>
        <p:nvSpPr>
          <p:cNvPr id="886" name="Google Shape;886;p3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4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6" name="Google Shape;906;p4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http://www.epochtimes.com/b5/14/1/31/n4072453.htm</a:t>
            </a:r>
            <a:endParaRPr/>
          </a:p>
          <a:p>
            <a:pPr marL="0" lvl="0" indent="0" algn="l" rtl="0">
              <a:spcBef>
                <a:spcPts val="0"/>
              </a:spcBef>
              <a:spcAft>
                <a:spcPts val="0"/>
              </a:spcAft>
              <a:buNone/>
            </a:pPr>
            <a:endParaRPr/>
          </a:p>
        </p:txBody>
      </p:sp>
      <p:sp>
        <p:nvSpPr>
          <p:cNvPr id="907" name="Google Shape;907;p40: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電子貨幣 電子現金</a:t>
            </a:r>
            <a:endParaRPr/>
          </a:p>
          <a:p>
            <a:pPr marL="0" lvl="0" indent="0" algn="l" rtl="0">
              <a:spcBef>
                <a:spcPts val="0"/>
              </a:spcBef>
              <a:spcAft>
                <a:spcPts val="0"/>
              </a:spcAft>
              <a:buNone/>
            </a:pPr>
            <a:r>
              <a:rPr lang="zh-TW"/>
              <a:t>虛擬貨幣(社群)</a:t>
            </a:r>
            <a:endParaRPr/>
          </a:p>
          <a:p>
            <a:pPr marL="0" lvl="0" indent="0" algn="l" rtl="0">
              <a:spcBef>
                <a:spcPts val="0"/>
              </a:spcBef>
              <a:spcAft>
                <a:spcPts val="0"/>
              </a:spcAft>
              <a:buNone/>
            </a:pPr>
            <a:endParaRPr/>
          </a:p>
        </p:txBody>
      </p:sp>
      <p:sp>
        <p:nvSpPr>
          <p:cNvPr id="149" name="Google Shape;149;p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6: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69" name="Google Shape;169;p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電子貨幣 電子現金</a:t>
            </a:r>
            <a:endParaRPr/>
          </a:p>
          <a:p>
            <a:pPr marL="0" lvl="0" indent="0" algn="l" rtl="0">
              <a:spcBef>
                <a:spcPts val="0"/>
              </a:spcBef>
              <a:spcAft>
                <a:spcPts val="0"/>
              </a:spcAft>
              <a:buNone/>
            </a:pPr>
            <a:r>
              <a:rPr lang="zh-TW"/>
              <a:t>虛擬貨幣(社群)</a:t>
            </a:r>
            <a:endParaRPr/>
          </a:p>
          <a:p>
            <a:pPr marL="0" lvl="0" indent="0" algn="l" rtl="0">
              <a:spcBef>
                <a:spcPts val="0"/>
              </a:spcBef>
              <a:spcAft>
                <a:spcPts val="0"/>
              </a:spcAft>
              <a:buNone/>
            </a:pPr>
            <a:endParaRPr/>
          </a:p>
        </p:txBody>
      </p:sp>
      <p:sp>
        <p:nvSpPr>
          <p:cNvPr id="179" name="Google Shape;179;p7: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27" name="Google Shape;227;p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貨幣系統的核心：信任</a:t>
            </a:r>
            <a:endParaRPr/>
          </a:p>
          <a:p>
            <a:pPr marL="457200" lvl="1" indent="0" algn="l" rtl="0">
              <a:spcBef>
                <a:spcPts val="0"/>
              </a:spcBef>
              <a:spcAft>
                <a:spcPts val="0"/>
              </a:spcAft>
              <a:buNone/>
            </a:pPr>
            <a:r>
              <a:rPr lang="zh-TW"/>
              <a:t>加密電子貨幣系統的信任灌注在無法破壞的去中心化電腦程式</a:t>
            </a:r>
            <a:endParaRPr/>
          </a:p>
          <a:p>
            <a:pPr marL="457200" lvl="1" indent="0" algn="l" rtl="0">
              <a:spcBef>
                <a:spcPts val="0"/>
              </a:spcBef>
              <a:spcAft>
                <a:spcPts val="0"/>
              </a:spcAft>
              <a:buNone/>
            </a:pPr>
            <a:r>
              <a:rPr lang="zh-TW"/>
              <a:t>對計算機演算法的信任取代了對政府貨幣發行單位的信任</a:t>
            </a:r>
            <a:endParaRPr/>
          </a:p>
        </p:txBody>
      </p:sp>
      <p:sp>
        <p:nvSpPr>
          <p:cNvPr id="247" name="Google Shape;247;p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p:cSld name="標題投影片">
    <p:spTree>
      <p:nvGrpSpPr>
        <p:cNvPr id="1" name="Shape 13"/>
        <p:cNvGrpSpPr/>
        <p:nvPr/>
      </p:nvGrpSpPr>
      <p:grpSpPr>
        <a:xfrm>
          <a:off x="0" y="0"/>
          <a:ext cx="0" cy="0"/>
          <a:chOff x="0" y="0"/>
          <a:chExt cx="0" cy="0"/>
        </a:xfrm>
      </p:grpSpPr>
      <p:sp>
        <p:nvSpPr>
          <p:cNvPr id="14" name="Google Shape;1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5" name="Google Shape;1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6" name="Google Shape;1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cxnSp>
        <p:nvCxnSpPr>
          <p:cNvPr id="17" name="Google Shape;17;p42"/>
          <p:cNvCxnSpPr/>
          <p:nvPr/>
        </p:nvCxnSpPr>
        <p:spPr>
          <a:xfrm>
            <a:off x="9343647" y="4235849"/>
            <a:ext cx="749600" cy="0"/>
          </a:xfrm>
          <a:prstGeom prst="straightConnector1">
            <a:avLst/>
          </a:prstGeom>
          <a:noFill/>
          <a:ln w="76200" cap="flat" cmpd="sng">
            <a:solidFill>
              <a:schemeClr val="lt2"/>
            </a:solidFill>
            <a:prstDash val="solid"/>
            <a:round/>
            <a:headEnd type="none" w="sm" len="sm"/>
            <a:tailEnd type="none" w="sm" len="sm"/>
          </a:ln>
        </p:spPr>
      </p:cxnSp>
      <p:cxnSp>
        <p:nvCxnSpPr>
          <p:cNvPr id="18" name="Google Shape;18;p42"/>
          <p:cNvCxnSpPr/>
          <p:nvPr/>
        </p:nvCxnSpPr>
        <p:spPr>
          <a:xfrm>
            <a:off x="2100045" y="4211001"/>
            <a:ext cx="749600" cy="0"/>
          </a:xfrm>
          <a:prstGeom prst="straightConnector1">
            <a:avLst/>
          </a:prstGeom>
          <a:noFill/>
          <a:ln w="76200" cap="flat" cmpd="sng">
            <a:solidFill>
              <a:schemeClr val="lt2"/>
            </a:solidFill>
            <a:prstDash val="solid"/>
            <a:round/>
            <a:headEnd type="none" w="sm" len="sm"/>
            <a:tailEnd type="none" w="sm" len="sm"/>
          </a:ln>
        </p:spPr>
      </p:cxnSp>
      <p:grpSp>
        <p:nvGrpSpPr>
          <p:cNvPr id="19" name="Google Shape;19;p42"/>
          <p:cNvGrpSpPr/>
          <p:nvPr/>
        </p:nvGrpSpPr>
        <p:grpSpPr>
          <a:xfrm>
            <a:off x="1338859" y="1362700"/>
            <a:ext cx="9515556" cy="203200"/>
            <a:chOff x="1346428" y="1011300"/>
            <a:chExt cx="6452100" cy="152400"/>
          </a:xfrm>
        </p:grpSpPr>
        <p:cxnSp>
          <p:nvCxnSpPr>
            <p:cNvPr id="20" name="Google Shape;20;p42"/>
            <p:cNvCxnSpPr/>
            <p:nvPr/>
          </p:nvCxnSpPr>
          <p:spPr>
            <a:xfrm rot="10800000">
              <a:off x="1346428"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1" name="Google Shape;21;p42"/>
            <p:cNvCxnSpPr/>
            <p:nvPr/>
          </p:nvCxnSpPr>
          <p:spPr>
            <a:xfrm rot="10800000">
              <a:off x="1346428"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22" name="Google Shape;22;p42"/>
          <p:cNvGrpSpPr/>
          <p:nvPr/>
        </p:nvGrpSpPr>
        <p:grpSpPr>
          <a:xfrm>
            <a:off x="1338869" y="5292133"/>
            <a:ext cx="9515556" cy="203200"/>
            <a:chOff x="1346435" y="3969087"/>
            <a:chExt cx="6452100" cy="152400"/>
          </a:xfrm>
        </p:grpSpPr>
        <p:cxnSp>
          <p:nvCxnSpPr>
            <p:cNvPr id="23" name="Google Shape;23;p42"/>
            <p:cNvCxnSpPr/>
            <p:nvPr/>
          </p:nvCxnSpPr>
          <p:spPr>
            <a:xfrm>
              <a:off x="1346435" y="4121487"/>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4" name="Google Shape;24;p42"/>
            <p:cNvCxnSpPr/>
            <p:nvPr/>
          </p:nvCxnSpPr>
          <p:spPr>
            <a:xfrm>
              <a:off x="1346435" y="3969087"/>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25" name="Google Shape;25;p42"/>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accent2"/>
              </a:buClr>
              <a:buSzPts val="7200"/>
              <a:buFont typeface="Corbel"/>
              <a:buNone/>
              <a:defRPr sz="7200"/>
            </a:lvl1pPr>
            <a:lvl2pPr lvl="1" algn="ctr">
              <a:spcBef>
                <a:spcPts val="0"/>
              </a:spcBef>
              <a:spcAft>
                <a:spcPts val="0"/>
              </a:spcAft>
              <a:buSzPts val="1400"/>
              <a:buNone/>
              <a:defRPr sz="7200"/>
            </a:lvl2pPr>
            <a:lvl3pPr lvl="2" algn="ctr">
              <a:spcBef>
                <a:spcPts val="0"/>
              </a:spcBef>
              <a:spcAft>
                <a:spcPts val="0"/>
              </a:spcAft>
              <a:buSzPts val="1400"/>
              <a:buNone/>
              <a:defRPr sz="7200"/>
            </a:lvl3pPr>
            <a:lvl4pPr lvl="3" algn="ctr">
              <a:spcBef>
                <a:spcPts val="0"/>
              </a:spcBef>
              <a:spcAft>
                <a:spcPts val="0"/>
              </a:spcAft>
              <a:buSzPts val="1400"/>
              <a:buNone/>
              <a:defRPr sz="7200"/>
            </a:lvl4pPr>
            <a:lvl5pPr lvl="4" algn="ctr">
              <a:spcBef>
                <a:spcPts val="0"/>
              </a:spcBef>
              <a:spcAft>
                <a:spcPts val="0"/>
              </a:spcAft>
              <a:buSzPts val="1400"/>
              <a:buNone/>
              <a:defRPr sz="7200"/>
            </a:lvl5pPr>
            <a:lvl6pPr lvl="5" algn="ctr">
              <a:spcBef>
                <a:spcPts val="0"/>
              </a:spcBef>
              <a:spcAft>
                <a:spcPts val="0"/>
              </a:spcAft>
              <a:buSzPts val="1400"/>
              <a:buNone/>
              <a:defRPr sz="7200"/>
            </a:lvl6pPr>
            <a:lvl7pPr lvl="6" algn="ctr">
              <a:spcBef>
                <a:spcPts val="0"/>
              </a:spcBef>
              <a:spcAft>
                <a:spcPts val="0"/>
              </a:spcAft>
              <a:buSzPts val="1400"/>
              <a:buNone/>
              <a:defRPr sz="7200"/>
            </a:lvl7pPr>
            <a:lvl8pPr lvl="7" algn="ctr">
              <a:spcBef>
                <a:spcPts val="0"/>
              </a:spcBef>
              <a:spcAft>
                <a:spcPts val="0"/>
              </a:spcAft>
              <a:buSzPts val="1400"/>
              <a:buNone/>
              <a:defRPr sz="7200"/>
            </a:lvl8pPr>
            <a:lvl9pPr lvl="8" algn="ctr">
              <a:spcBef>
                <a:spcPts val="0"/>
              </a:spcBef>
              <a:spcAft>
                <a:spcPts val="0"/>
              </a:spcAft>
              <a:buSzPts val="1400"/>
              <a:buNone/>
              <a:defRPr sz="7200"/>
            </a:lvl9pPr>
          </a:lstStyle>
          <a:p>
            <a:endParaRPr/>
          </a:p>
        </p:txBody>
      </p:sp>
      <p:sp>
        <p:nvSpPr>
          <p:cNvPr id="26" name="Google Shape;26;p42"/>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3200"/>
              <a:buNone/>
              <a:defRPr sz="3200"/>
            </a:lvl1pPr>
            <a:lvl2pPr lvl="1" algn="ctr">
              <a:lnSpc>
                <a:spcPct val="100000"/>
              </a:lnSpc>
              <a:spcBef>
                <a:spcPts val="0"/>
              </a:spcBef>
              <a:spcAft>
                <a:spcPts val="0"/>
              </a:spcAft>
              <a:buClr>
                <a:schemeClr val="dk1"/>
              </a:buClr>
              <a:buSzPts val="3200"/>
              <a:buNone/>
              <a:defRPr sz="3200"/>
            </a:lvl2pPr>
            <a:lvl3pPr lvl="2" algn="ctr">
              <a:lnSpc>
                <a:spcPct val="100000"/>
              </a:lnSpc>
              <a:spcBef>
                <a:spcPts val="0"/>
              </a:spcBef>
              <a:spcAft>
                <a:spcPts val="0"/>
              </a:spcAft>
              <a:buClr>
                <a:schemeClr val="dk1"/>
              </a:buClr>
              <a:buSzPts val="3200"/>
              <a:buNone/>
              <a:defRPr sz="3200"/>
            </a:lvl3pPr>
            <a:lvl4pPr lvl="3" algn="ctr">
              <a:lnSpc>
                <a:spcPct val="100000"/>
              </a:lnSpc>
              <a:spcBef>
                <a:spcPts val="0"/>
              </a:spcBef>
              <a:spcAft>
                <a:spcPts val="0"/>
              </a:spcAft>
              <a:buClr>
                <a:schemeClr val="dk1"/>
              </a:buClr>
              <a:buSzPts val="3200"/>
              <a:buNone/>
              <a:defRPr sz="3200"/>
            </a:lvl4pPr>
            <a:lvl5pPr lvl="4" algn="ctr">
              <a:lnSpc>
                <a:spcPct val="100000"/>
              </a:lnSpc>
              <a:spcBef>
                <a:spcPts val="0"/>
              </a:spcBef>
              <a:spcAft>
                <a:spcPts val="0"/>
              </a:spcAft>
              <a:buClr>
                <a:schemeClr val="dk1"/>
              </a:buClr>
              <a:buSzPts val="3200"/>
              <a:buNone/>
              <a:defRPr sz="3200"/>
            </a:lvl5pPr>
            <a:lvl6pPr lvl="5" algn="ctr">
              <a:lnSpc>
                <a:spcPct val="100000"/>
              </a:lnSpc>
              <a:spcBef>
                <a:spcPts val="0"/>
              </a:spcBef>
              <a:spcAft>
                <a:spcPts val="0"/>
              </a:spcAft>
              <a:buClr>
                <a:schemeClr val="dk1"/>
              </a:buClr>
              <a:buSzPts val="3200"/>
              <a:buNone/>
              <a:defRPr sz="3200"/>
            </a:lvl6pPr>
            <a:lvl7pPr lvl="6" algn="ctr">
              <a:lnSpc>
                <a:spcPct val="100000"/>
              </a:lnSpc>
              <a:spcBef>
                <a:spcPts val="0"/>
              </a:spcBef>
              <a:spcAft>
                <a:spcPts val="0"/>
              </a:spcAft>
              <a:buClr>
                <a:schemeClr val="dk1"/>
              </a:buClr>
              <a:buSzPts val="3200"/>
              <a:buNone/>
              <a:defRPr sz="3200"/>
            </a:lvl7pPr>
            <a:lvl8pPr lvl="7" algn="ctr">
              <a:lnSpc>
                <a:spcPct val="100000"/>
              </a:lnSpc>
              <a:spcBef>
                <a:spcPts val="0"/>
              </a:spcBef>
              <a:spcAft>
                <a:spcPts val="0"/>
              </a:spcAft>
              <a:buClr>
                <a:schemeClr val="dk1"/>
              </a:buClr>
              <a:buSzPts val="3200"/>
              <a:buNone/>
              <a:defRPr sz="3200"/>
            </a:lvl8pPr>
            <a:lvl9pPr lvl="8" algn="ctr">
              <a:lnSpc>
                <a:spcPct val="100000"/>
              </a:lnSpc>
              <a:spcBef>
                <a:spcPts val="0"/>
              </a:spcBef>
              <a:spcAft>
                <a:spcPts val="0"/>
              </a:spcAft>
              <a:buClr>
                <a:schemeClr val="dk1"/>
              </a:buClr>
              <a:buSzPts val="3200"/>
              <a:buNone/>
              <a:defRPr sz="3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8"/>
        <p:cNvGrpSpPr/>
        <p:nvPr/>
      </p:nvGrpSpPr>
      <p:grpSpPr>
        <a:xfrm>
          <a:off x="0" y="0"/>
          <a:ext cx="0" cy="0"/>
          <a:chOff x="0" y="0"/>
          <a:chExt cx="0" cy="0"/>
        </a:xfrm>
      </p:grpSpPr>
      <p:sp>
        <p:nvSpPr>
          <p:cNvPr id="79" name="Google Shape;79;p51"/>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1"/>
          <p:cNvSpPr txBox="1">
            <a:spLocks noGrp="1"/>
          </p:cNvSpPr>
          <p:nvPr>
            <p:ph type="body" idx="1"/>
          </p:nvPr>
        </p:nvSpPr>
        <p:spPr>
          <a:xfrm rot="5400000">
            <a:off x="3748728" y="-1661832"/>
            <a:ext cx="4702124" cy="109754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2" name="Google Shape;8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3" name="Google Shape;8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84"/>
        <p:cNvGrpSpPr/>
        <p:nvPr/>
      </p:nvGrpSpPr>
      <p:grpSpPr>
        <a:xfrm>
          <a:off x="0" y="0"/>
          <a:ext cx="0" cy="0"/>
          <a:chOff x="0" y="0"/>
          <a:chExt cx="0" cy="0"/>
        </a:xfrm>
      </p:grpSpPr>
      <p:sp>
        <p:nvSpPr>
          <p:cNvPr id="85" name="Google Shape;85;p5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5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8" name="Google Shape;88;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9" name="Google Shape;89;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內容" type="obj">
  <p:cSld name="OBJECT">
    <p:spTree>
      <p:nvGrpSpPr>
        <p:cNvPr id="1" name="Shape 27"/>
        <p:cNvGrpSpPr/>
        <p:nvPr/>
      </p:nvGrpSpPr>
      <p:grpSpPr>
        <a:xfrm>
          <a:off x="0" y="0"/>
          <a:ext cx="0" cy="0"/>
          <a:chOff x="0" y="0"/>
          <a:chExt cx="0" cy="0"/>
        </a:xfrm>
      </p:grpSpPr>
      <p:sp>
        <p:nvSpPr>
          <p:cNvPr id="28" name="Google Shape;28;p43"/>
          <p:cNvSpPr/>
          <p:nvPr/>
        </p:nvSpPr>
        <p:spPr>
          <a:xfrm>
            <a:off x="0" y="6423852"/>
            <a:ext cx="12192000" cy="434148"/>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r>
              <a:rPr lang="zh-TW" sz="1800" b="0" i="0" u="none" strike="noStrike" cap="none">
                <a:solidFill>
                  <a:schemeClr val="dk1"/>
                </a:solidFill>
                <a:latin typeface="Corbel"/>
                <a:ea typeface="Corbel"/>
                <a:cs typeface="Corbel"/>
                <a:sym typeface="Corbel"/>
              </a:rPr>
              <a:t>   </a:t>
            </a:r>
            <a:endParaRPr sz="1800" b="0" i="0" u="none" strike="noStrike" cap="none">
              <a:solidFill>
                <a:schemeClr val="dk1"/>
              </a:solidFill>
              <a:latin typeface="Corbel"/>
              <a:ea typeface="Corbel"/>
              <a:cs typeface="Corbel"/>
              <a:sym typeface="Corbel"/>
            </a:endParaRPr>
          </a:p>
        </p:txBody>
      </p:sp>
      <p:sp>
        <p:nvSpPr>
          <p:cNvPr id="29" name="Google Shape;29;p4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3"/>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1000"/>
              </a:spcBef>
              <a:spcAft>
                <a:spcPts val="0"/>
              </a:spcAft>
              <a:buClr>
                <a:schemeClr val="dk1"/>
              </a:buClr>
              <a:buSzPts val="2600"/>
              <a:buChar char="•"/>
              <a:defRPr sz="2600"/>
            </a:lvl1pPr>
            <a:lvl2pPr marL="914400" lvl="1" indent="-381000" algn="l">
              <a:lnSpc>
                <a:spcPct val="100000"/>
              </a:lnSpc>
              <a:spcBef>
                <a:spcPts val="500"/>
              </a:spcBef>
              <a:spcAft>
                <a:spcPts val="0"/>
              </a:spcAft>
              <a:buClr>
                <a:schemeClr val="dk1"/>
              </a:buClr>
              <a:buSzPts val="2400"/>
              <a:buChar char="•"/>
              <a:defRPr/>
            </a:lvl2pPr>
            <a:lvl3pPr marL="1371600" lvl="2" indent="-342900" algn="l">
              <a:lnSpc>
                <a:spcPct val="100000"/>
              </a:lnSpc>
              <a:spcBef>
                <a:spcPts val="500"/>
              </a:spcBef>
              <a:spcAft>
                <a:spcPts val="0"/>
              </a:spcAft>
              <a:buClr>
                <a:schemeClr val="dk1"/>
              </a:buClr>
              <a:buSzPts val="1800"/>
              <a:buChar char="•"/>
              <a:defRPr sz="1800"/>
            </a:lvl3pPr>
            <a:lvl4pPr marL="1828800" lvl="3" indent="-342900" algn="l">
              <a:lnSpc>
                <a:spcPct val="100000"/>
              </a:lnSpc>
              <a:spcBef>
                <a:spcPts val="500"/>
              </a:spcBef>
              <a:spcAft>
                <a:spcPts val="0"/>
              </a:spcAft>
              <a:buClr>
                <a:schemeClr val="dk1"/>
              </a:buClr>
              <a:buSzPts val="1800"/>
              <a:buChar char="•"/>
              <a:defRPr sz="1800"/>
            </a:lvl4pPr>
            <a:lvl5pPr marL="2286000" lvl="4" indent="-342900" algn="l">
              <a:lnSpc>
                <a:spcPct val="10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3"/>
          <p:cNvSpPr txBox="1">
            <a:spLocks noGrp="1"/>
          </p:cNvSpPr>
          <p:nvPr>
            <p:ph type="ftr" idx="11"/>
          </p:nvPr>
        </p:nvSpPr>
        <p:spPr>
          <a:xfrm>
            <a:off x="133864" y="6478310"/>
            <a:ext cx="11714915" cy="37969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2" name="Google Shape;32;p4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orbel"/>
                <a:ea typeface="Corbel"/>
                <a:cs typeface="Corbel"/>
                <a:sym typeface="Corbel"/>
              </a:defRPr>
            </a:lvl1pPr>
            <a:lvl2pPr marL="0" lvl="1" indent="0" algn="r">
              <a:spcBef>
                <a:spcPts val="0"/>
              </a:spcBef>
              <a:buNone/>
              <a:defRPr sz="1200" b="0" i="0" u="none" strike="noStrike" cap="none">
                <a:solidFill>
                  <a:schemeClr val="lt1"/>
                </a:solidFill>
                <a:latin typeface="Corbel"/>
                <a:ea typeface="Corbel"/>
                <a:cs typeface="Corbel"/>
                <a:sym typeface="Corbel"/>
              </a:defRPr>
            </a:lvl2pPr>
            <a:lvl3pPr marL="0" lvl="2" indent="0" algn="r">
              <a:spcBef>
                <a:spcPts val="0"/>
              </a:spcBef>
              <a:buNone/>
              <a:defRPr sz="1200" b="0" i="0" u="none" strike="noStrike" cap="none">
                <a:solidFill>
                  <a:schemeClr val="lt1"/>
                </a:solidFill>
                <a:latin typeface="Corbel"/>
                <a:ea typeface="Corbel"/>
                <a:cs typeface="Corbel"/>
                <a:sym typeface="Corbel"/>
              </a:defRPr>
            </a:lvl3pPr>
            <a:lvl4pPr marL="0" lvl="3" indent="0" algn="r">
              <a:spcBef>
                <a:spcPts val="0"/>
              </a:spcBef>
              <a:buNone/>
              <a:defRPr sz="1200" b="0" i="0" u="none" strike="noStrike" cap="none">
                <a:solidFill>
                  <a:schemeClr val="lt1"/>
                </a:solidFill>
                <a:latin typeface="Corbel"/>
                <a:ea typeface="Corbel"/>
                <a:cs typeface="Corbel"/>
                <a:sym typeface="Corbel"/>
              </a:defRPr>
            </a:lvl4pPr>
            <a:lvl5pPr marL="0" lvl="4" indent="0" algn="r">
              <a:spcBef>
                <a:spcPts val="0"/>
              </a:spcBef>
              <a:buNone/>
              <a:defRPr sz="1200" b="0" i="0" u="none" strike="noStrike" cap="none">
                <a:solidFill>
                  <a:schemeClr val="lt1"/>
                </a:solidFill>
                <a:latin typeface="Corbel"/>
                <a:ea typeface="Corbel"/>
                <a:cs typeface="Corbel"/>
                <a:sym typeface="Corbel"/>
              </a:defRPr>
            </a:lvl5pPr>
            <a:lvl6pPr marL="0" lvl="5" indent="0" algn="r">
              <a:spcBef>
                <a:spcPts val="0"/>
              </a:spcBef>
              <a:buNone/>
              <a:defRPr sz="1200" b="0" i="0" u="none" strike="noStrike" cap="none">
                <a:solidFill>
                  <a:schemeClr val="lt1"/>
                </a:solidFill>
                <a:latin typeface="Corbel"/>
                <a:ea typeface="Corbel"/>
                <a:cs typeface="Corbel"/>
                <a:sym typeface="Corbel"/>
              </a:defRPr>
            </a:lvl6pPr>
            <a:lvl7pPr marL="0" lvl="6" indent="0" algn="r">
              <a:spcBef>
                <a:spcPts val="0"/>
              </a:spcBef>
              <a:buNone/>
              <a:defRPr sz="1200" b="0" i="0" u="none" strike="noStrike" cap="none">
                <a:solidFill>
                  <a:schemeClr val="lt1"/>
                </a:solidFill>
                <a:latin typeface="Corbel"/>
                <a:ea typeface="Corbel"/>
                <a:cs typeface="Corbel"/>
                <a:sym typeface="Corbel"/>
              </a:defRPr>
            </a:lvl7pPr>
            <a:lvl8pPr marL="0" lvl="7" indent="0" algn="r">
              <a:spcBef>
                <a:spcPts val="0"/>
              </a:spcBef>
              <a:buNone/>
              <a:defRPr sz="1200" b="0" i="0" u="none" strike="noStrike" cap="none">
                <a:solidFill>
                  <a:schemeClr val="lt1"/>
                </a:solidFill>
                <a:latin typeface="Corbel"/>
                <a:ea typeface="Corbel"/>
                <a:cs typeface="Corbel"/>
                <a:sym typeface="Corbel"/>
              </a:defRPr>
            </a:lvl8pPr>
            <a:lvl9pPr marL="0" lvl="8" indent="0" algn="r">
              <a:spcBef>
                <a:spcPts val="0"/>
              </a:spcBef>
              <a:buNone/>
              <a:defRPr sz="1200" b="0" i="0" u="none" strike="noStrike" cap="none">
                <a:solidFill>
                  <a:schemeClr val="l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33"/>
        <p:cNvGrpSpPr/>
        <p:nvPr/>
      </p:nvGrpSpPr>
      <p:grpSpPr>
        <a:xfrm>
          <a:off x="0" y="0"/>
          <a:ext cx="0" cy="0"/>
          <a:chOff x="0" y="0"/>
          <a:chExt cx="0" cy="0"/>
        </a:xfrm>
      </p:grpSpPr>
      <p:sp>
        <p:nvSpPr>
          <p:cNvPr id="34" name="Google Shape;34;p4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orbe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7" name="Google Shape;37;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8" name="Google Shape;38;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個內容" type="twoObj">
  <p:cSld name="TWO_OBJECTS">
    <p:spTree>
      <p:nvGrpSpPr>
        <p:cNvPr id="1" name="Shape 39"/>
        <p:cNvGrpSpPr/>
        <p:nvPr/>
      </p:nvGrpSpPr>
      <p:grpSpPr>
        <a:xfrm>
          <a:off x="0" y="0"/>
          <a:ext cx="0" cy="0"/>
          <a:chOff x="0" y="0"/>
          <a:chExt cx="0" cy="0"/>
        </a:xfrm>
      </p:grpSpPr>
      <p:sp>
        <p:nvSpPr>
          <p:cNvPr id="40" name="Google Shape;40;p45"/>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4" name="Google Shape;44;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5" name="Google Shape;45;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6"/>
        <p:cNvGrpSpPr/>
        <p:nvPr/>
      </p:nvGrpSpPr>
      <p:grpSpPr>
        <a:xfrm>
          <a:off x="0" y="0"/>
          <a:ext cx="0" cy="0"/>
          <a:chOff x="0" y="0"/>
          <a:chExt cx="0" cy="0"/>
        </a:xfrm>
      </p:grpSpPr>
      <p:sp>
        <p:nvSpPr>
          <p:cNvPr id="47" name="Google Shape;47;p4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4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4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3" name="Google Shape;53;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4" name="Google Shape;54;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55"/>
        <p:cNvGrpSpPr/>
        <p:nvPr/>
      </p:nvGrpSpPr>
      <p:grpSpPr>
        <a:xfrm>
          <a:off x="0" y="0"/>
          <a:ext cx="0" cy="0"/>
          <a:chOff x="0" y="0"/>
          <a:chExt cx="0" cy="0"/>
        </a:xfrm>
      </p:grpSpPr>
      <p:sp>
        <p:nvSpPr>
          <p:cNvPr id="56" name="Google Shape;56;p47"/>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8" name="Google Shape;58;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9" name="Google Shape;59;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0"/>
        <p:cNvGrpSpPr/>
        <p:nvPr/>
      </p:nvGrpSpPr>
      <p:grpSpPr>
        <a:xfrm>
          <a:off x="0" y="0"/>
          <a:ext cx="0" cy="0"/>
          <a:chOff x="0" y="0"/>
          <a:chExt cx="0" cy="0"/>
        </a:xfrm>
      </p:grpSpPr>
      <p:sp>
        <p:nvSpPr>
          <p:cNvPr id="61" name="Google Shape;6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2" name="Google Shape;62;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3" name="Google Shape;63;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64"/>
        <p:cNvGrpSpPr/>
        <p:nvPr/>
      </p:nvGrpSpPr>
      <p:grpSpPr>
        <a:xfrm>
          <a:off x="0" y="0"/>
          <a:ext cx="0" cy="0"/>
          <a:chOff x="0" y="0"/>
          <a:chExt cx="0" cy="0"/>
        </a:xfrm>
      </p:grpSpPr>
      <p:sp>
        <p:nvSpPr>
          <p:cNvPr id="65" name="Google Shape;65;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4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4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9" name="Google Shape;69;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0" name="Google Shape;70;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1"/>
        <p:cNvGrpSpPr/>
        <p:nvPr/>
      </p:nvGrpSpPr>
      <p:grpSpPr>
        <a:xfrm>
          <a:off x="0" y="0"/>
          <a:ext cx="0" cy="0"/>
          <a:chOff x="0" y="0"/>
          <a:chExt cx="0" cy="0"/>
        </a:xfrm>
      </p:grpSpPr>
      <p:sp>
        <p:nvSpPr>
          <p:cNvPr id="72" name="Google Shape;72;p5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50"/>
          <p:cNvSpPr>
            <a:spLocks noGrp="1"/>
          </p:cNvSpPr>
          <p:nvPr>
            <p:ph type="pic" idx="2"/>
          </p:nvPr>
        </p:nvSpPr>
        <p:spPr>
          <a:xfrm>
            <a:off x="5183188" y="987425"/>
            <a:ext cx="6172200" cy="4873625"/>
          </a:xfrm>
          <a:prstGeom prst="rect">
            <a:avLst/>
          </a:prstGeom>
          <a:noFill/>
          <a:ln>
            <a:noFill/>
          </a:ln>
        </p:spPr>
      </p:sp>
      <p:sp>
        <p:nvSpPr>
          <p:cNvPr id="74" name="Google Shape;74;p5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6" name="Google Shape;76;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7" name="Google Shape;77;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200"/>
              <a:buFont typeface="Corbel"/>
              <a:buNone/>
              <a:defRPr sz="4200" b="1" i="0" u="none" strike="noStrike" cap="none">
                <a:solidFill>
                  <a:schemeClr val="accent2"/>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1"/>
          <p:cNvSpPr txBox="1">
            <a:spLocks noGrp="1"/>
          </p:cNvSpPr>
          <p:nvPr>
            <p:ph type="body" idx="1"/>
          </p:nvPr>
        </p:nvSpPr>
        <p:spPr>
          <a:xfrm>
            <a:off x="612057" y="1474839"/>
            <a:ext cx="10975465" cy="470212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2" name="Google Shape;12;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orbel"/>
                <a:ea typeface="Corbel"/>
                <a:cs typeface="Corbel"/>
                <a:sym typeface="Corbel"/>
              </a:defRPr>
            </a:lvl1pPr>
            <a:lvl2pPr marL="0" marR="0" lvl="1" indent="0" algn="r" rtl="0">
              <a:spcBef>
                <a:spcPts val="0"/>
              </a:spcBef>
              <a:buNone/>
              <a:defRPr sz="1200" b="0" i="0" u="none" strike="noStrike" cap="none">
                <a:solidFill>
                  <a:srgbClr val="888888"/>
                </a:solidFill>
                <a:latin typeface="Corbel"/>
                <a:ea typeface="Corbel"/>
                <a:cs typeface="Corbel"/>
                <a:sym typeface="Corbel"/>
              </a:defRPr>
            </a:lvl2pPr>
            <a:lvl3pPr marL="0" marR="0" lvl="2" indent="0" algn="r" rtl="0">
              <a:spcBef>
                <a:spcPts val="0"/>
              </a:spcBef>
              <a:buNone/>
              <a:defRPr sz="1200" b="0" i="0" u="none" strike="noStrike" cap="none">
                <a:solidFill>
                  <a:srgbClr val="888888"/>
                </a:solidFill>
                <a:latin typeface="Corbel"/>
                <a:ea typeface="Corbel"/>
                <a:cs typeface="Corbel"/>
                <a:sym typeface="Corbel"/>
              </a:defRPr>
            </a:lvl3pPr>
            <a:lvl4pPr marL="0" marR="0" lvl="3" indent="0" algn="r" rtl="0">
              <a:spcBef>
                <a:spcPts val="0"/>
              </a:spcBef>
              <a:buNone/>
              <a:defRPr sz="1200" b="0" i="0" u="none" strike="noStrike" cap="none">
                <a:solidFill>
                  <a:srgbClr val="888888"/>
                </a:solidFill>
                <a:latin typeface="Corbel"/>
                <a:ea typeface="Corbel"/>
                <a:cs typeface="Corbel"/>
                <a:sym typeface="Corbel"/>
              </a:defRPr>
            </a:lvl4pPr>
            <a:lvl5pPr marL="0" marR="0" lvl="4" indent="0" algn="r" rtl="0">
              <a:spcBef>
                <a:spcPts val="0"/>
              </a:spcBef>
              <a:buNone/>
              <a:defRPr sz="1200" b="0" i="0" u="none" strike="noStrike" cap="none">
                <a:solidFill>
                  <a:srgbClr val="888888"/>
                </a:solidFill>
                <a:latin typeface="Corbel"/>
                <a:ea typeface="Corbel"/>
                <a:cs typeface="Corbel"/>
                <a:sym typeface="Corbel"/>
              </a:defRPr>
            </a:lvl5pPr>
            <a:lvl6pPr marL="0" marR="0" lvl="5" indent="0" algn="r" rtl="0">
              <a:spcBef>
                <a:spcPts val="0"/>
              </a:spcBef>
              <a:buNone/>
              <a:defRPr sz="1200" b="0" i="0" u="none" strike="noStrike" cap="none">
                <a:solidFill>
                  <a:srgbClr val="888888"/>
                </a:solidFill>
                <a:latin typeface="Corbel"/>
                <a:ea typeface="Corbel"/>
                <a:cs typeface="Corbel"/>
                <a:sym typeface="Corbel"/>
              </a:defRPr>
            </a:lvl6pPr>
            <a:lvl7pPr marL="0" marR="0" lvl="6" indent="0" algn="r" rtl="0">
              <a:spcBef>
                <a:spcPts val="0"/>
              </a:spcBef>
              <a:buNone/>
              <a:defRPr sz="1200" b="0" i="0" u="none" strike="noStrike" cap="none">
                <a:solidFill>
                  <a:srgbClr val="888888"/>
                </a:solidFill>
                <a:latin typeface="Corbel"/>
                <a:ea typeface="Corbel"/>
                <a:cs typeface="Corbel"/>
                <a:sym typeface="Corbel"/>
              </a:defRPr>
            </a:lvl7pPr>
            <a:lvl8pPr marL="0" marR="0" lvl="7" indent="0" algn="r" rtl="0">
              <a:spcBef>
                <a:spcPts val="0"/>
              </a:spcBef>
              <a:buNone/>
              <a:defRPr sz="1200" b="0" i="0" u="none" strike="noStrike" cap="none">
                <a:solidFill>
                  <a:srgbClr val="888888"/>
                </a:solidFill>
                <a:latin typeface="Corbel"/>
                <a:ea typeface="Corbel"/>
                <a:cs typeface="Corbel"/>
                <a:sym typeface="Corbel"/>
              </a:defRPr>
            </a:lvl8pPr>
            <a:lvl9pPr marL="0" marR="0" lvl="8" indent="0" algn="r" rtl="0">
              <a:spcBef>
                <a:spcPts val="0"/>
              </a:spcBef>
              <a:buNone/>
              <a:defRPr sz="1200" b="0" i="0" u="none" strike="noStrike" cap="none">
                <a:solidFill>
                  <a:srgbClr val="888888"/>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p>
            <a:pPr marL="0" lvl="0" indent="0" algn="ctr" rtl="0">
              <a:lnSpc>
                <a:spcPct val="90000"/>
              </a:lnSpc>
              <a:spcBef>
                <a:spcPts val="0"/>
              </a:spcBef>
              <a:spcAft>
                <a:spcPts val="0"/>
              </a:spcAft>
              <a:buClr>
                <a:schemeClr val="accent2"/>
              </a:buClr>
              <a:buSzPts val="7200"/>
              <a:buFont typeface="Corbel"/>
              <a:buNone/>
            </a:pPr>
            <a:r>
              <a:rPr lang="zh-TW"/>
              <a:t>第九章 虛擬貨幣</a:t>
            </a:r>
            <a:endParaRPr/>
          </a:p>
        </p:txBody>
      </p:sp>
      <p:sp>
        <p:nvSpPr>
          <p:cNvPr id="96" name="Google Shape;96;p1"/>
          <p:cNvSpPr txBox="1">
            <a:spLocks noGrp="1"/>
          </p:cNvSpPr>
          <p:nvPr>
            <p:ph type="subTitle" idx="1"/>
          </p:nvPr>
        </p:nvSpPr>
        <p:spPr>
          <a:xfrm>
            <a:off x="2849667" y="3698885"/>
            <a:ext cx="6494000" cy="1056800"/>
          </a:xfrm>
          <a:prstGeom prst="rect">
            <a:avLst/>
          </a:prstGeom>
          <a:noFill/>
          <a:ln>
            <a:noFill/>
          </a:ln>
        </p:spPr>
        <p:txBody>
          <a:bodyPr spcFirstLastPara="1" wrap="square" lIns="91425" tIns="91425" rIns="91425" bIns="91425" anchor="t" anchorCtr="0">
            <a:noAutofit/>
          </a:bodyPr>
          <a:lstStyle/>
          <a:p>
            <a:pPr marL="228600" lvl="0" indent="-228600" algn="ctr" rtl="0">
              <a:lnSpc>
                <a:spcPct val="100000"/>
              </a:lnSpc>
              <a:spcBef>
                <a:spcPts val="0"/>
              </a:spcBef>
              <a:spcAft>
                <a:spcPts val="0"/>
              </a:spcAft>
              <a:buClr>
                <a:schemeClr val="accent2"/>
              </a:buClr>
              <a:buSzPts val="4000"/>
              <a:buNone/>
            </a:pPr>
            <a:r>
              <a:rPr lang="zh-TW" sz="4000" b="1">
                <a:solidFill>
                  <a:schemeClr val="accent2"/>
                </a:solidFill>
                <a:latin typeface="Corbel"/>
                <a:ea typeface="Corbel"/>
                <a:cs typeface="Corbel"/>
                <a:sym typeface="Corbel"/>
              </a:rPr>
              <a:t>Virtual Currency</a:t>
            </a:r>
            <a:endParaRPr/>
          </a:p>
        </p:txBody>
      </p:sp>
      <p:sp>
        <p:nvSpPr>
          <p:cNvPr id="97" name="Google Shape;97;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a:t>
            </a:fld>
            <a:endParaRPr/>
          </a:p>
        </p:txBody>
      </p:sp>
      <p:sp>
        <p:nvSpPr>
          <p:cNvPr id="98" name="Google Shape;98;p1"/>
          <p:cNvSpPr txBox="1">
            <a:spLocks noGrp="1"/>
          </p:cNvSpPr>
          <p:nvPr>
            <p:ph type="ftr" idx="11"/>
          </p:nvPr>
        </p:nvSpPr>
        <p:spPr>
          <a:xfrm>
            <a:off x="1728302" y="5717310"/>
            <a:ext cx="9095510" cy="748146"/>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zh-TW" sz="2000"/>
              <a:t>《2023數位金融》                                                                                                                                             NYCU.IIM.IEBI Lab</a:t>
            </a:r>
            <a:endParaRPr sz="2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虛擬貨幣</a:t>
            </a:r>
            <a:endParaRPr/>
          </a:p>
        </p:txBody>
      </p:sp>
      <p:sp>
        <p:nvSpPr>
          <p:cNvPr id="272" name="Google Shape;272;p1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10</a:t>
            </a:fld>
            <a:endParaRPr/>
          </a:p>
        </p:txBody>
      </p:sp>
      <p:grpSp>
        <p:nvGrpSpPr>
          <p:cNvPr id="273" name="Google Shape;273;p10"/>
          <p:cNvGrpSpPr/>
          <p:nvPr/>
        </p:nvGrpSpPr>
        <p:grpSpPr>
          <a:xfrm>
            <a:off x="1488" y="-12459"/>
            <a:ext cx="12189023" cy="377586"/>
            <a:chOff x="1488" y="0"/>
            <a:chExt cx="12189023" cy="377586"/>
          </a:xfrm>
        </p:grpSpPr>
        <p:sp>
          <p:nvSpPr>
            <p:cNvPr id="274" name="Google Shape;274;p10"/>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276" name="Google Shape;276;p10"/>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278" name="Google Shape;278;p10"/>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280" name="Google Shape;280;p10"/>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282" name="Google Shape;282;p10"/>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284" name="Google Shape;284;p10"/>
          <p:cNvSpPr/>
          <p:nvPr/>
        </p:nvSpPr>
        <p:spPr>
          <a:xfrm>
            <a:off x="8079698" y="719424"/>
            <a:ext cx="156966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sz="1800">
                <a:solidFill>
                  <a:schemeClr val="dk1"/>
                </a:solidFill>
                <a:latin typeface="Corbel"/>
                <a:ea typeface="Corbel"/>
                <a:cs typeface="Corbel"/>
                <a:sym typeface="Corbel"/>
              </a:rPr>
              <a:t>Second Life</a:t>
            </a:r>
            <a:endParaRPr/>
          </a:p>
          <a:p>
            <a:pPr marL="0" marR="0" lvl="0" indent="0" algn="ctr" rtl="0">
              <a:spcBef>
                <a:spcPts val="0"/>
              </a:spcBef>
              <a:spcAft>
                <a:spcPts val="0"/>
              </a:spcAft>
              <a:buNone/>
            </a:pPr>
            <a:r>
              <a:rPr lang="zh-TW" sz="1800">
                <a:solidFill>
                  <a:schemeClr val="dk1"/>
                </a:solidFill>
                <a:latin typeface="Corbel"/>
                <a:ea typeface="Corbel"/>
                <a:cs typeface="Corbel"/>
                <a:sym typeface="Corbel"/>
              </a:rPr>
              <a:t>Linden Dollars</a:t>
            </a:r>
            <a:endParaRPr/>
          </a:p>
          <a:p>
            <a:pPr marL="0" marR="0" lvl="0" indent="0" algn="ctr" rtl="0">
              <a:spcBef>
                <a:spcPts val="0"/>
              </a:spcBef>
              <a:spcAft>
                <a:spcPts val="0"/>
              </a:spcAft>
              <a:buNone/>
            </a:pPr>
            <a:r>
              <a:rPr lang="zh-TW" sz="1800">
                <a:solidFill>
                  <a:schemeClr val="dk1"/>
                </a:solidFill>
                <a:latin typeface="Corbel"/>
                <a:ea typeface="Corbel"/>
                <a:cs typeface="Corbel"/>
                <a:sym typeface="Corbel"/>
              </a:rPr>
              <a:t>Bitcoin</a:t>
            </a:r>
            <a:endParaRPr sz="1800">
              <a:solidFill>
                <a:schemeClr val="dk1"/>
              </a:solidFill>
              <a:latin typeface="Corbel"/>
              <a:ea typeface="Corbel"/>
              <a:cs typeface="Corbel"/>
              <a:sym typeface="Corbel"/>
            </a:endParaRPr>
          </a:p>
        </p:txBody>
      </p:sp>
      <p:sp>
        <p:nvSpPr>
          <p:cNvPr id="285" name="Google Shape;285;p10"/>
          <p:cNvSpPr/>
          <p:nvPr/>
        </p:nvSpPr>
        <p:spPr>
          <a:xfrm>
            <a:off x="4867567" y="1217827"/>
            <a:ext cx="2960041" cy="2774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臉書FB幣(Facebook Credits) </a:t>
            </a:r>
            <a:endParaRPr/>
          </a:p>
        </p:txBody>
      </p:sp>
      <p:sp>
        <p:nvSpPr>
          <p:cNvPr id="286" name="Google Shape;286;p10"/>
          <p:cNvSpPr/>
          <p:nvPr/>
        </p:nvSpPr>
        <p:spPr>
          <a:xfrm>
            <a:off x="2815449" y="1201776"/>
            <a:ext cx="15696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遊戲虛擬貨幣</a:t>
            </a:r>
            <a:endParaRPr/>
          </a:p>
        </p:txBody>
      </p:sp>
      <p:sp>
        <p:nvSpPr>
          <p:cNvPr id="287" name="Google Shape;287;p10"/>
          <p:cNvSpPr/>
          <p:nvPr/>
        </p:nvSpPr>
        <p:spPr>
          <a:xfrm>
            <a:off x="2930865" y="1570413"/>
            <a:ext cx="13388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FF0000"/>
                </a:solidFill>
                <a:latin typeface="Corbel"/>
                <a:ea typeface="Corbel"/>
                <a:cs typeface="Corbel"/>
                <a:sym typeface="Corbel"/>
              </a:rPr>
              <a:t>封閉性架構</a:t>
            </a:r>
            <a:endParaRPr/>
          </a:p>
        </p:txBody>
      </p:sp>
      <p:sp>
        <p:nvSpPr>
          <p:cNvPr id="288" name="Google Shape;288;p10"/>
          <p:cNvSpPr/>
          <p:nvPr/>
        </p:nvSpPr>
        <p:spPr>
          <a:xfrm>
            <a:off x="8089510" y="1571345"/>
            <a:ext cx="180049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FF0000"/>
                </a:solidFill>
                <a:latin typeface="Corbel"/>
                <a:ea typeface="Corbel"/>
                <a:cs typeface="Corbel"/>
                <a:sym typeface="Corbel"/>
              </a:rPr>
              <a:t>雙向貨幣流架構</a:t>
            </a:r>
            <a:endParaRPr/>
          </a:p>
        </p:txBody>
      </p:sp>
      <p:sp>
        <p:nvSpPr>
          <p:cNvPr id="289" name="Google Shape;289;p10"/>
          <p:cNvSpPr/>
          <p:nvPr/>
        </p:nvSpPr>
        <p:spPr>
          <a:xfrm>
            <a:off x="5412875" y="1542340"/>
            <a:ext cx="186942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FF0000"/>
                </a:solidFill>
                <a:latin typeface="Corbel"/>
                <a:ea typeface="Corbel"/>
                <a:cs typeface="Corbel"/>
                <a:sym typeface="Corbel"/>
              </a:rPr>
              <a:t>單向貨幣流架構</a:t>
            </a:r>
            <a:endParaRPr/>
          </a:p>
        </p:txBody>
      </p:sp>
      <p:sp>
        <p:nvSpPr>
          <p:cNvPr id="290" name="Google Shape;290;p1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291" name="Google Shape;291;p10"/>
          <p:cNvPicPr preferRelativeResize="0"/>
          <p:nvPr/>
        </p:nvPicPr>
        <p:blipFill rotWithShape="1">
          <a:blip r:embed="rId3">
            <a:alphaModFix/>
          </a:blip>
          <a:srcRect/>
          <a:stretch/>
        </p:blipFill>
        <p:spPr>
          <a:xfrm>
            <a:off x="2251392" y="1842582"/>
            <a:ext cx="7916587" cy="445773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比特幣 (一)</a:t>
            </a:r>
            <a:endParaRPr/>
          </a:p>
        </p:txBody>
      </p:sp>
      <p:sp>
        <p:nvSpPr>
          <p:cNvPr id="298" name="Google Shape;298;p11"/>
          <p:cNvSpPr txBox="1">
            <a:spLocks noGrp="1"/>
          </p:cNvSpPr>
          <p:nvPr>
            <p:ph type="body" idx="1"/>
          </p:nvPr>
        </p:nvSpPr>
        <p:spPr>
          <a:xfrm>
            <a:off x="612055" y="1185223"/>
            <a:ext cx="11002297" cy="4792958"/>
          </a:xfrm>
          <a:prstGeom prst="rect">
            <a:avLst/>
          </a:prstGeom>
          <a:noFill/>
          <a:ln>
            <a:noFill/>
          </a:ln>
        </p:spPr>
        <p:txBody>
          <a:bodyPr spcFirstLastPara="1" wrap="square" lIns="91425" tIns="45700" rIns="91425" bIns="45700" anchor="t" anchorCtr="0">
            <a:noAutofit/>
          </a:bodyPr>
          <a:lstStyle/>
          <a:p>
            <a:pPr marL="685800" lvl="1" indent="-228600" algn="l" rtl="0">
              <a:lnSpc>
                <a:spcPct val="100000"/>
              </a:lnSpc>
              <a:spcBef>
                <a:spcPts val="0"/>
              </a:spcBef>
              <a:spcAft>
                <a:spcPts val="0"/>
              </a:spcAft>
              <a:buClr>
                <a:schemeClr val="dk1"/>
              </a:buClr>
              <a:buSzPts val="2400"/>
              <a:buChar char="•"/>
            </a:pPr>
            <a:r>
              <a:rPr lang="zh-TW"/>
              <a:t>比特幣是世界上第一種基於p2p分佈技術在網路發行和交易的虛擬貨幣</a:t>
            </a:r>
            <a:endParaRPr/>
          </a:p>
          <a:p>
            <a:pPr marL="685800" lvl="1" indent="-228600" algn="l" rtl="0">
              <a:lnSpc>
                <a:spcPct val="100000"/>
              </a:lnSpc>
              <a:spcBef>
                <a:spcPts val="500"/>
              </a:spcBef>
              <a:spcAft>
                <a:spcPts val="0"/>
              </a:spcAft>
              <a:buClr>
                <a:schemeClr val="dk1"/>
              </a:buClr>
              <a:buSzPts val="2400"/>
              <a:buChar char="•"/>
            </a:pPr>
            <a:r>
              <a:rPr lang="zh-TW"/>
              <a:t>由中本聰(澳洲企業家Craig Steven Wright )在2008年發明</a:t>
            </a:r>
            <a:endParaRPr/>
          </a:p>
          <a:p>
            <a:pPr marL="685800" lvl="1" indent="-76200" algn="l" rtl="0">
              <a:lnSpc>
                <a:spcPct val="100000"/>
              </a:lnSpc>
              <a:spcBef>
                <a:spcPts val="500"/>
              </a:spcBef>
              <a:spcAft>
                <a:spcPts val="0"/>
              </a:spcAft>
              <a:buClr>
                <a:schemeClr val="dk1"/>
              </a:buClr>
              <a:buSzPts val="2400"/>
              <a:buNone/>
            </a:pPr>
            <a:endParaRPr/>
          </a:p>
          <a:p>
            <a:pPr marL="685800" lvl="1" indent="-76200" algn="l" rtl="0">
              <a:lnSpc>
                <a:spcPct val="100000"/>
              </a:lnSpc>
              <a:spcBef>
                <a:spcPts val="500"/>
              </a:spcBef>
              <a:spcAft>
                <a:spcPts val="0"/>
              </a:spcAft>
              <a:buClr>
                <a:schemeClr val="dk1"/>
              </a:buClr>
              <a:buSzPts val="2400"/>
              <a:buNone/>
            </a:pPr>
            <a:endParaRPr/>
          </a:p>
          <a:p>
            <a:pPr marL="685800" lvl="1" indent="-76200" algn="l" rtl="0">
              <a:lnSpc>
                <a:spcPct val="100000"/>
              </a:lnSpc>
              <a:spcBef>
                <a:spcPts val="500"/>
              </a:spcBef>
              <a:spcAft>
                <a:spcPts val="0"/>
              </a:spcAft>
              <a:buClr>
                <a:schemeClr val="dk1"/>
              </a:buClr>
              <a:buSzPts val="2400"/>
              <a:buNone/>
            </a:pPr>
            <a:endParaRPr/>
          </a:p>
          <a:p>
            <a:pPr marL="457200" lvl="1" indent="0" algn="l" rtl="0">
              <a:lnSpc>
                <a:spcPct val="100000"/>
              </a:lnSpc>
              <a:spcBef>
                <a:spcPts val="500"/>
              </a:spcBef>
              <a:spcAft>
                <a:spcPts val="0"/>
              </a:spcAft>
              <a:buClr>
                <a:schemeClr val="dk1"/>
              </a:buClr>
              <a:buSzPts val="2400"/>
              <a:buNone/>
            </a:pPr>
            <a:endParaRPr/>
          </a:p>
        </p:txBody>
      </p:sp>
      <p:sp>
        <p:nvSpPr>
          <p:cNvPr id="299" name="Google Shape;299;p1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11</a:t>
            </a:fld>
            <a:endParaRPr/>
          </a:p>
        </p:txBody>
      </p:sp>
      <p:grpSp>
        <p:nvGrpSpPr>
          <p:cNvPr id="300" name="Google Shape;300;p11"/>
          <p:cNvGrpSpPr/>
          <p:nvPr/>
        </p:nvGrpSpPr>
        <p:grpSpPr>
          <a:xfrm>
            <a:off x="1488" y="-12459"/>
            <a:ext cx="12189023" cy="377586"/>
            <a:chOff x="1488" y="0"/>
            <a:chExt cx="12189023" cy="377586"/>
          </a:xfrm>
        </p:grpSpPr>
        <p:sp>
          <p:nvSpPr>
            <p:cNvPr id="301" name="Google Shape;301;p11"/>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303" name="Google Shape;303;p11"/>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305" name="Google Shape;305;p11"/>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07" name="Google Shape;307;p11"/>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09" name="Google Shape;309;p11"/>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311" name="Google Shape;311;p11"/>
          <p:cNvSpPr txBox="1"/>
          <p:nvPr/>
        </p:nvSpPr>
        <p:spPr>
          <a:xfrm>
            <a:off x="536424" y="2154173"/>
            <a:ext cx="11301046" cy="3416320"/>
          </a:xfrm>
          <a:prstGeom prst="rect">
            <a:avLst/>
          </a:prstGeom>
          <a:solidFill>
            <a:srgbClr val="F2E3CE">
              <a:alpha val="38823"/>
            </a:srgbClr>
          </a:solidFill>
          <a:ln>
            <a:noFill/>
          </a:ln>
        </p:spPr>
        <p:txBody>
          <a:bodyPr spcFirstLastPara="1" wrap="square" lIns="91425" tIns="45700" rIns="91425" bIns="45700" anchor="t" anchorCtr="0">
            <a:spAutoFit/>
          </a:bodyPr>
          <a:lstStyle/>
          <a:p>
            <a:pPr marL="800100" marR="0" lvl="1" indent="-342900" algn="l" rtl="0">
              <a:spcBef>
                <a:spcPts val="0"/>
              </a:spcBef>
              <a:spcAft>
                <a:spcPts val="0"/>
              </a:spcAft>
              <a:buClr>
                <a:schemeClr val="dk1"/>
              </a:buClr>
              <a:buSzPts val="2400"/>
              <a:buFont typeface="Noto Sans Symbols"/>
              <a:buChar char="✔"/>
            </a:pPr>
            <a:r>
              <a:rPr lang="zh-TW" sz="2400" b="0" i="0" u="none" strike="noStrike" cap="none">
                <a:solidFill>
                  <a:schemeClr val="dk1"/>
                </a:solidFill>
                <a:latin typeface="Corbel"/>
                <a:ea typeface="Corbel"/>
                <a:cs typeface="Corbel"/>
                <a:sym typeface="Corbel"/>
              </a:rPr>
              <a:t>專屬所有權</a:t>
            </a:r>
            <a:endParaRPr/>
          </a:p>
          <a:p>
            <a:pPr marL="1257300" marR="0" lvl="2" indent="-34290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操控你的比特幣需要私鑰，它可以被隔離保存在任何存儲介質</a:t>
            </a:r>
            <a:endParaRPr/>
          </a:p>
          <a:p>
            <a:pPr marL="800100" marR="0" lvl="1" indent="-342900" algn="l" rtl="0">
              <a:spcBef>
                <a:spcPts val="0"/>
              </a:spcBef>
              <a:spcAft>
                <a:spcPts val="0"/>
              </a:spcAft>
              <a:buClr>
                <a:schemeClr val="dk1"/>
              </a:buClr>
              <a:buSzPts val="2400"/>
              <a:buFont typeface="Noto Sans Symbols"/>
              <a:buChar char="✔"/>
            </a:pPr>
            <a:r>
              <a:rPr lang="zh-TW" sz="2400" b="0" i="0" u="none" strike="noStrike" cap="none">
                <a:solidFill>
                  <a:schemeClr val="dk1"/>
                </a:solidFill>
                <a:latin typeface="Corbel"/>
                <a:ea typeface="Corbel"/>
                <a:cs typeface="Corbel"/>
                <a:sym typeface="Corbel"/>
              </a:rPr>
              <a:t>去中心化</a:t>
            </a:r>
            <a:endParaRPr sz="2400" b="0" i="0" u="none" strike="noStrike" cap="none">
              <a:solidFill>
                <a:schemeClr val="dk1"/>
              </a:solidFill>
              <a:latin typeface="Corbel"/>
              <a:ea typeface="Corbel"/>
              <a:cs typeface="Corbel"/>
              <a:sym typeface="Corbel"/>
            </a:endParaRPr>
          </a:p>
          <a:p>
            <a:pPr marL="1257300" marR="0" lvl="2" indent="-34290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以分散式點對點計算的網路設計，毋需央行、票據交換所及其他金融機關監管，使用者可獨立運作</a:t>
            </a:r>
            <a:endParaRPr sz="2400" b="0" i="0" u="none" strike="noStrike" cap="none">
              <a:solidFill>
                <a:schemeClr val="dk1"/>
              </a:solidFill>
              <a:latin typeface="Corbel"/>
              <a:ea typeface="Corbel"/>
              <a:cs typeface="Corbel"/>
              <a:sym typeface="Corbel"/>
            </a:endParaRPr>
          </a:p>
          <a:p>
            <a:pPr marL="800100" marR="0" lvl="1" indent="-342900" algn="l" rtl="0">
              <a:spcBef>
                <a:spcPts val="0"/>
              </a:spcBef>
              <a:spcAft>
                <a:spcPts val="0"/>
              </a:spcAft>
              <a:buClr>
                <a:schemeClr val="dk1"/>
              </a:buClr>
              <a:buSzPts val="2400"/>
              <a:buFont typeface="Noto Sans Symbols"/>
              <a:buChar char="✔"/>
            </a:pPr>
            <a:r>
              <a:rPr lang="zh-TW" sz="2400" b="0" i="0" u="none" strike="noStrike" cap="none">
                <a:solidFill>
                  <a:schemeClr val="dk1"/>
                </a:solidFill>
                <a:latin typeface="Corbel"/>
                <a:ea typeface="Corbel"/>
                <a:cs typeface="Corbel"/>
                <a:sym typeface="Corbel"/>
              </a:rPr>
              <a:t>匿名設計</a:t>
            </a:r>
            <a:endParaRPr sz="2400" b="0" i="0" u="none" strike="noStrike" cap="none">
              <a:solidFill>
                <a:schemeClr val="dk1"/>
              </a:solidFill>
              <a:latin typeface="Corbel"/>
              <a:ea typeface="Corbel"/>
              <a:cs typeface="Corbel"/>
              <a:sym typeface="Corbel"/>
            </a:endParaRPr>
          </a:p>
          <a:p>
            <a:pPr marL="1257300" marR="0" lvl="2" indent="-34290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P2P的特性係交易記錄皆為公開，可以查到每個帳戶金額及相關交易記錄，惟無法確認擁有者(無法追蹤實際擁有者)</a:t>
            </a:r>
            <a:endParaRPr/>
          </a:p>
          <a:p>
            <a:pPr marL="914400" marR="0" lvl="2" indent="0" algn="l" rtl="0">
              <a:spcBef>
                <a:spcPts val="0"/>
              </a:spcBef>
              <a:spcAft>
                <a:spcPts val="0"/>
              </a:spcAft>
              <a:buNone/>
            </a:pPr>
            <a:endParaRPr sz="2400" b="0" i="0" u="none" strike="noStrike" cap="none">
              <a:solidFill>
                <a:schemeClr val="dk1"/>
              </a:solidFill>
              <a:latin typeface="Corbel"/>
              <a:ea typeface="Corbel"/>
              <a:cs typeface="Corbel"/>
              <a:sym typeface="Corbel"/>
            </a:endParaRPr>
          </a:p>
        </p:txBody>
      </p:sp>
      <p:sp>
        <p:nvSpPr>
          <p:cNvPr id="312" name="Google Shape;312;p1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2"/>
          <p:cNvSpPr/>
          <p:nvPr/>
        </p:nvSpPr>
        <p:spPr>
          <a:xfrm>
            <a:off x="660196" y="1405439"/>
            <a:ext cx="11031415" cy="4860449"/>
          </a:xfrm>
          <a:prstGeom prst="rect">
            <a:avLst/>
          </a:prstGeom>
          <a:solidFill>
            <a:srgbClr val="F2E3CE">
              <a:alpha val="3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319" name="Google Shape;319;p12"/>
          <p:cNvPicPr preferRelativeResize="0"/>
          <p:nvPr/>
        </p:nvPicPr>
        <p:blipFill rotWithShape="1">
          <a:blip r:embed="rId3">
            <a:alphaModFix/>
          </a:blip>
          <a:srcRect/>
          <a:stretch/>
        </p:blipFill>
        <p:spPr>
          <a:xfrm>
            <a:off x="7174523" y="2978392"/>
            <a:ext cx="4435165" cy="3223326"/>
          </a:xfrm>
          <a:prstGeom prst="rect">
            <a:avLst/>
          </a:prstGeom>
          <a:noFill/>
          <a:ln>
            <a:noFill/>
          </a:ln>
        </p:spPr>
      </p:pic>
      <p:sp>
        <p:nvSpPr>
          <p:cNvPr id="320" name="Google Shape;320;p1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比特幣 (二)</a:t>
            </a:r>
            <a:endParaRPr/>
          </a:p>
        </p:txBody>
      </p:sp>
      <p:sp>
        <p:nvSpPr>
          <p:cNvPr id="321" name="Google Shape;321;p1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12</a:t>
            </a:fld>
            <a:endParaRPr/>
          </a:p>
        </p:txBody>
      </p:sp>
      <p:grpSp>
        <p:nvGrpSpPr>
          <p:cNvPr id="322" name="Google Shape;322;p12"/>
          <p:cNvGrpSpPr/>
          <p:nvPr/>
        </p:nvGrpSpPr>
        <p:grpSpPr>
          <a:xfrm>
            <a:off x="1488" y="-12459"/>
            <a:ext cx="12189023" cy="377586"/>
            <a:chOff x="1488" y="0"/>
            <a:chExt cx="12189023" cy="377586"/>
          </a:xfrm>
        </p:grpSpPr>
        <p:sp>
          <p:nvSpPr>
            <p:cNvPr id="323" name="Google Shape;323;p12"/>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325" name="Google Shape;325;p12"/>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327" name="Google Shape;327;p12"/>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29" name="Google Shape;329;p12"/>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31" name="Google Shape;331;p12"/>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333" name="Google Shape;333;p12"/>
          <p:cNvSpPr txBox="1"/>
          <p:nvPr/>
        </p:nvSpPr>
        <p:spPr>
          <a:xfrm>
            <a:off x="732313" y="1498114"/>
            <a:ext cx="10955102" cy="193899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Noto Sans Symbols"/>
              <a:buChar char="✔"/>
            </a:pPr>
            <a:r>
              <a:rPr lang="zh-TW" sz="2400">
                <a:solidFill>
                  <a:schemeClr val="dk1"/>
                </a:solidFill>
                <a:latin typeface="Corbel"/>
                <a:ea typeface="Corbel"/>
                <a:cs typeface="Corbel"/>
                <a:sym typeface="Corbel"/>
              </a:rPr>
              <a:t>私人鑄幣</a:t>
            </a:r>
            <a:endParaRPr sz="2400">
              <a:solidFill>
                <a:schemeClr val="dk1"/>
              </a:solidFill>
              <a:latin typeface="Corbel"/>
              <a:ea typeface="Corbel"/>
              <a:cs typeface="Corbel"/>
              <a:sym typeface="Corbel"/>
            </a:endParaRPr>
          </a:p>
          <a:p>
            <a:pPr marL="800100" marR="0" lvl="1" indent="-34290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由「礦工」透過「</a:t>
            </a:r>
            <a:r>
              <a:rPr lang="zh-TW" sz="2400" b="1" i="0" u="none" strike="noStrike" cap="none">
                <a:solidFill>
                  <a:schemeClr val="dk1"/>
                </a:solidFill>
                <a:latin typeface="Corbel"/>
                <a:ea typeface="Corbel"/>
                <a:cs typeface="Corbel"/>
                <a:sym typeface="Corbel"/>
              </a:rPr>
              <a:t>挖礦</a:t>
            </a:r>
            <a:r>
              <a:rPr lang="zh-TW" sz="2400" b="0" i="0" u="none" strike="noStrike" cap="none">
                <a:solidFill>
                  <a:schemeClr val="dk1"/>
                </a:solidFill>
                <a:latin typeface="Corbel"/>
                <a:ea typeface="Corbel"/>
                <a:cs typeface="Corbel"/>
                <a:sym typeface="Corbel"/>
              </a:rPr>
              <a:t>」過程所獲得之酬勞，即為私人鑄幣</a:t>
            </a:r>
            <a:endParaRPr sz="2400" b="0" i="0" u="none" strike="noStrike" cap="none">
              <a:solidFill>
                <a:schemeClr val="dk1"/>
              </a:solidFill>
              <a:latin typeface="Corbel"/>
              <a:ea typeface="Corbel"/>
              <a:cs typeface="Corbel"/>
              <a:sym typeface="Corbel"/>
            </a:endParaRPr>
          </a:p>
          <a:p>
            <a:pPr marL="342900" marR="0" lvl="0" indent="-342900" algn="l" rtl="0">
              <a:spcBef>
                <a:spcPts val="0"/>
              </a:spcBef>
              <a:spcAft>
                <a:spcPts val="0"/>
              </a:spcAft>
              <a:buClr>
                <a:schemeClr val="dk1"/>
              </a:buClr>
              <a:buSzPts val="2400"/>
              <a:buFont typeface="Noto Sans Symbols"/>
              <a:buChar char="✔"/>
            </a:pPr>
            <a:r>
              <a:rPr lang="zh-TW" sz="2400">
                <a:solidFill>
                  <a:schemeClr val="dk1"/>
                </a:solidFill>
                <a:latin typeface="Corbel"/>
                <a:ea typeface="Corbel"/>
                <a:cs typeface="Corbel"/>
                <a:sym typeface="Corbel"/>
              </a:rPr>
              <a:t>總量限制</a:t>
            </a:r>
            <a:endParaRPr/>
          </a:p>
          <a:p>
            <a:pPr marL="800100" marR="0" lvl="1" indent="-34290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比特幣係依前項採礦活動產生，惟系統控制每隔4年貨幣發行數減半。預計2133年總共生產2,100萬個後</a:t>
            </a:r>
            <a:r>
              <a:rPr lang="zh-TW" sz="2400" b="1" i="0" u="none" strike="noStrike" cap="none">
                <a:solidFill>
                  <a:schemeClr val="dk1"/>
                </a:solidFill>
                <a:latin typeface="Corbel"/>
                <a:ea typeface="Corbel"/>
                <a:cs typeface="Corbel"/>
                <a:sym typeface="Corbel"/>
              </a:rPr>
              <a:t>不會再增加</a:t>
            </a:r>
            <a:endParaRPr sz="2400" b="1" i="0" u="none" strike="noStrike" cap="none">
              <a:solidFill>
                <a:schemeClr val="dk1"/>
              </a:solidFill>
              <a:latin typeface="Corbel"/>
              <a:ea typeface="Corbel"/>
              <a:cs typeface="Corbel"/>
              <a:sym typeface="Corbel"/>
            </a:endParaRPr>
          </a:p>
        </p:txBody>
      </p:sp>
      <p:pic>
        <p:nvPicPr>
          <p:cNvPr id="334" name="Google Shape;334;p12" descr="http://i.stack.imgur.com/JLm1p.png"/>
          <p:cNvPicPr preferRelativeResize="0"/>
          <p:nvPr/>
        </p:nvPicPr>
        <p:blipFill rotWithShape="1">
          <a:blip r:embed="rId4">
            <a:alphaModFix/>
          </a:blip>
          <a:srcRect/>
          <a:stretch/>
        </p:blipFill>
        <p:spPr>
          <a:xfrm>
            <a:off x="3860158" y="3681155"/>
            <a:ext cx="3111612" cy="2520563"/>
          </a:xfrm>
          <a:prstGeom prst="rect">
            <a:avLst/>
          </a:prstGeom>
          <a:noFill/>
          <a:ln>
            <a:noFill/>
          </a:ln>
        </p:spPr>
      </p:pic>
      <p:sp>
        <p:nvSpPr>
          <p:cNvPr id="335" name="Google Shape;335;p1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3"/>
          <p:cNvSpPr/>
          <p:nvPr/>
        </p:nvSpPr>
        <p:spPr>
          <a:xfrm>
            <a:off x="660196" y="1405440"/>
            <a:ext cx="11031415" cy="2417413"/>
          </a:xfrm>
          <a:prstGeom prst="rect">
            <a:avLst/>
          </a:prstGeom>
          <a:solidFill>
            <a:srgbClr val="F2E3CE">
              <a:alpha val="3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342" name="Google Shape;342;p13"/>
          <p:cNvPicPr preferRelativeResize="0"/>
          <p:nvPr/>
        </p:nvPicPr>
        <p:blipFill rotWithShape="1">
          <a:blip r:embed="rId3">
            <a:alphaModFix/>
          </a:blip>
          <a:srcRect t="27460"/>
          <a:stretch/>
        </p:blipFill>
        <p:spPr>
          <a:xfrm>
            <a:off x="1723973" y="3733015"/>
            <a:ext cx="10344459" cy="2584530"/>
          </a:xfrm>
          <a:prstGeom prst="rect">
            <a:avLst/>
          </a:prstGeom>
          <a:noFill/>
          <a:ln>
            <a:noFill/>
          </a:ln>
        </p:spPr>
      </p:pic>
      <p:sp>
        <p:nvSpPr>
          <p:cNvPr id="343" name="Google Shape;343;p1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比特幣 (三)</a:t>
            </a:r>
            <a:endParaRPr/>
          </a:p>
        </p:txBody>
      </p:sp>
      <p:sp>
        <p:nvSpPr>
          <p:cNvPr id="344" name="Google Shape;344;p1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13</a:t>
            </a:fld>
            <a:endParaRPr/>
          </a:p>
        </p:txBody>
      </p:sp>
      <p:grpSp>
        <p:nvGrpSpPr>
          <p:cNvPr id="345" name="Google Shape;345;p13"/>
          <p:cNvGrpSpPr/>
          <p:nvPr/>
        </p:nvGrpSpPr>
        <p:grpSpPr>
          <a:xfrm>
            <a:off x="1488" y="-12459"/>
            <a:ext cx="12189023" cy="377586"/>
            <a:chOff x="1488" y="0"/>
            <a:chExt cx="12189023" cy="377586"/>
          </a:xfrm>
        </p:grpSpPr>
        <p:sp>
          <p:nvSpPr>
            <p:cNvPr id="346" name="Google Shape;346;p1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348" name="Google Shape;348;p13"/>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350" name="Google Shape;350;p13"/>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52" name="Google Shape;352;p13"/>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54" name="Google Shape;354;p13"/>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356" name="Google Shape;356;p13"/>
          <p:cNvSpPr txBox="1"/>
          <p:nvPr/>
        </p:nvSpPr>
        <p:spPr>
          <a:xfrm>
            <a:off x="732312" y="1517369"/>
            <a:ext cx="10959299" cy="83099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Noto Sans Symbols"/>
              <a:buChar char="✔"/>
            </a:pPr>
            <a:r>
              <a:rPr lang="zh-TW" sz="2400">
                <a:solidFill>
                  <a:schemeClr val="dk1"/>
                </a:solidFill>
                <a:latin typeface="Corbel"/>
                <a:ea typeface="Corbel"/>
                <a:cs typeface="Corbel"/>
                <a:sym typeface="Corbel"/>
              </a:rPr>
              <a:t>全世界流通</a:t>
            </a:r>
            <a:endParaRPr/>
          </a:p>
          <a:p>
            <a:pPr marL="800100" marR="0" lvl="1" indent="-34290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比特幣可以在任意一台接入互聯網的電腦上管理</a:t>
            </a:r>
            <a:endParaRPr sz="2400" b="0" i="0" u="none" strike="noStrike" cap="none">
              <a:solidFill>
                <a:schemeClr val="dk1"/>
              </a:solidFill>
              <a:latin typeface="Corbel"/>
              <a:ea typeface="Corbel"/>
              <a:cs typeface="Corbel"/>
              <a:sym typeface="Corbel"/>
            </a:endParaRPr>
          </a:p>
        </p:txBody>
      </p:sp>
      <p:sp>
        <p:nvSpPr>
          <p:cNvPr id="357" name="Google Shape;357;p13"/>
          <p:cNvSpPr txBox="1"/>
          <p:nvPr/>
        </p:nvSpPr>
        <p:spPr>
          <a:xfrm>
            <a:off x="732312" y="2348366"/>
            <a:ext cx="10065317" cy="193899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Noto Sans Symbols"/>
              <a:buChar char="✔"/>
            </a:pPr>
            <a:r>
              <a:rPr lang="zh-TW" sz="2400">
                <a:solidFill>
                  <a:schemeClr val="dk1"/>
                </a:solidFill>
                <a:latin typeface="Corbel"/>
                <a:ea typeface="Corbel"/>
                <a:cs typeface="Corbel"/>
                <a:sym typeface="Corbel"/>
              </a:rPr>
              <a:t>有匯率波動的問題</a:t>
            </a:r>
            <a:endParaRPr/>
          </a:p>
          <a:p>
            <a:pPr marL="628650" marR="0" lvl="1" indent="-17145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比特幣的價格最初為13.36美元</a:t>
            </a:r>
            <a:endParaRPr sz="2400" b="0" i="0" u="none" strike="noStrike" cap="none">
              <a:solidFill>
                <a:schemeClr val="dk1"/>
              </a:solidFill>
              <a:latin typeface="Corbel"/>
              <a:ea typeface="Corbel"/>
              <a:cs typeface="Corbel"/>
              <a:sym typeface="Corbel"/>
            </a:endParaRPr>
          </a:p>
          <a:p>
            <a:pPr marL="628650" marR="0" lvl="1" indent="-17145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隨後在2013年11月29日來到歷史新高的1124.76美元；</a:t>
            </a:r>
            <a:endParaRPr sz="2400" b="0" i="0" u="none" strike="noStrike" cap="none">
              <a:solidFill>
                <a:schemeClr val="dk1"/>
              </a:solidFill>
              <a:latin typeface="Corbel"/>
              <a:ea typeface="Corbel"/>
              <a:cs typeface="Corbel"/>
              <a:sym typeface="Corbel"/>
            </a:endParaRPr>
          </a:p>
          <a:p>
            <a:pPr marL="628650" marR="0" lvl="1" indent="-171450" algn="l" rtl="0">
              <a:spcBef>
                <a:spcPts val="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經過劇烈的波折後2023年上半年已經來到2萬~3萬美元之間</a:t>
            </a:r>
            <a:endParaRPr/>
          </a:p>
          <a:p>
            <a:pPr marL="457200" marR="0" lvl="1" indent="0" algn="l" rtl="0">
              <a:spcBef>
                <a:spcPts val="0"/>
              </a:spcBef>
              <a:spcAft>
                <a:spcPts val="0"/>
              </a:spcAft>
              <a:buNone/>
            </a:pPr>
            <a:endParaRPr sz="2400" b="0" i="0" u="none" strike="noStrike" cap="none">
              <a:solidFill>
                <a:schemeClr val="dk1"/>
              </a:solidFill>
              <a:latin typeface="Corbel"/>
              <a:ea typeface="Corbel"/>
              <a:cs typeface="Corbel"/>
              <a:sym typeface="Corbel"/>
            </a:endParaRPr>
          </a:p>
        </p:txBody>
      </p:sp>
      <p:sp>
        <p:nvSpPr>
          <p:cNvPr id="358" name="Google Shape;358;p1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加密數位貨幣的運作</a:t>
            </a:r>
            <a:endParaRPr/>
          </a:p>
        </p:txBody>
      </p:sp>
      <p:pic>
        <p:nvPicPr>
          <p:cNvPr id="365" name="Google Shape;365;p14"/>
          <p:cNvPicPr preferRelativeResize="0"/>
          <p:nvPr/>
        </p:nvPicPr>
        <p:blipFill rotWithShape="1">
          <a:blip r:embed="rId3">
            <a:alphaModFix/>
          </a:blip>
          <a:srcRect r="48841" b="12164"/>
          <a:stretch/>
        </p:blipFill>
        <p:spPr>
          <a:xfrm>
            <a:off x="1224214" y="1319982"/>
            <a:ext cx="4846080" cy="4819180"/>
          </a:xfrm>
          <a:prstGeom prst="rect">
            <a:avLst/>
          </a:prstGeom>
          <a:noFill/>
          <a:ln>
            <a:noFill/>
          </a:ln>
        </p:spPr>
      </p:pic>
      <p:grpSp>
        <p:nvGrpSpPr>
          <p:cNvPr id="366" name="Google Shape;366;p14"/>
          <p:cNvGrpSpPr/>
          <p:nvPr/>
        </p:nvGrpSpPr>
        <p:grpSpPr>
          <a:xfrm>
            <a:off x="1488" y="-12459"/>
            <a:ext cx="12189023" cy="377586"/>
            <a:chOff x="1488" y="0"/>
            <a:chExt cx="12189023" cy="377586"/>
          </a:xfrm>
        </p:grpSpPr>
        <p:sp>
          <p:nvSpPr>
            <p:cNvPr id="367" name="Google Shape;367;p1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369" name="Google Shape;369;p14"/>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371" name="Google Shape;371;p14"/>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73" name="Google Shape;373;p14"/>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75" name="Google Shape;375;p14"/>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377" name="Google Shape;377;p1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14</a:t>
            </a:fld>
            <a:endParaRPr/>
          </a:p>
        </p:txBody>
      </p:sp>
      <p:sp>
        <p:nvSpPr>
          <p:cNvPr id="378" name="Google Shape;378;p14"/>
          <p:cNvSpPr txBox="1"/>
          <p:nvPr/>
        </p:nvSpPr>
        <p:spPr>
          <a:xfrm>
            <a:off x="2100350" y="5019300"/>
            <a:ext cx="37545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現有支付系統: 第三方收取高手續費</a:t>
            </a:r>
            <a:endParaRPr/>
          </a:p>
        </p:txBody>
      </p:sp>
      <p:sp>
        <p:nvSpPr>
          <p:cNvPr id="379" name="Google Shape;379;p14"/>
          <p:cNvSpPr txBox="1"/>
          <p:nvPr/>
        </p:nvSpPr>
        <p:spPr>
          <a:xfrm>
            <a:off x="6191815" y="5019300"/>
            <a:ext cx="504657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機器對機器的支付網路: 允許直接的金流(微支付)</a:t>
            </a:r>
            <a:endParaRPr sz="1800">
              <a:solidFill>
                <a:schemeClr val="dk1"/>
              </a:solidFill>
              <a:latin typeface="Corbel"/>
              <a:ea typeface="Corbel"/>
              <a:cs typeface="Corbel"/>
              <a:sym typeface="Corbel"/>
            </a:endParaRPr>
          </a:p>
        </p:txBody>
      </p:sp>
      <p:pic>
        <p:nvPicPr>
          <p:cNvPr id="380" name="Google Shape;380;p14"/>
          <p:cNvPicPr preferRelativeResize="0"/>
          <p:nvPr/>
        </p:nvPicPr>
        <p:blipFill rotWithShape="1">
          <a:blip r:embed="rId3">
            <a:alphaModFix/>
          </a:blip>
          <a:srcRect l="49080" t="2007" r="-239" b="27074"/>
          <a:stretch/>
        </p:blipFill>
        <p:spPr>
          <a:xfrm>
            <a:off x="6191815" y="1080207"/>
            <a:ext cx="4846080" cy="3890996"/>
          </a:xfrm>
          <a:prstGeom prst="rect">
            <a:avLst/>
          </a:prstGeom>
          <a:noFill/>
          <a:ln>
            <a:noFill/>
          </a:ln>
        </p:spPr>
      </p:pic>
      <p:pic>
        <p:nvPicPr>
          <p:cNvPr id="381" name="Google Shape;381;p14"/>
          <p:cNvPicPr preferRelativeResize="0"/>
          <p:nvPr/>
        </p:nvPicPr>
        <p:blipFill rotWithShape="1">
          <a:blip r:embed="rId3">
            <a:alphaModFix/>
          </a:blip>
          <a:srcRect l="49080" t="73528" r="-239" b="10156"/>
          <a:stretch/>
        </p:blipFill>
        <p:spPr>
          <a:xfrm>
            <a:off x="6191815" y="5388632"/>
            <a:ext cx="4846080" cy="895133"/>
          </a:xfrm>
          <a:prstGeom prst="rect">
            <a:avLst/>
          </a:prstGeom>
          <a:noFill/>
          <a:ln>
            <a:noFill/>
          </a:ln>
        </p:spPr>
      </p:pic>
      <p:sp>
        <p:nvSpPr>
          <p:cNvPr id="382" name="Google Shape;382;p1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t>比特幣的運作核心: 區塊鏈技術</a:t>
            </a:r>
            <a:endParaRPr/>
          </a:p>
        </p:txBody>
      </p:sp>
      <p:sp>
        <p:nvSpPr>
          <p:cNvPr id="389" name="Google Shape;389;p15"/>
          <p:cNvSpPr txBox="1">
            <a:spLocks noGrp="1"/>
          </p:cNvSpPr>
          <p:nvPr>
            <p:ph type="body" idx="1"/>
          </p:nvPr>
        </p:nvSpPr>
        <p:spPr>
          <a:xfrm>
            <a:off x="612057" y="1474839"/>
            <a:ext cx="11293997" cy="470212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Clr>
                <a:schemeClr val="dk1"/>
              </a:buClr>
              <a:buSzPct val="100000"/>
              <a:buChar char="•"/>
            </a:pPr>
            <a:r>
              <a:rPr lang="zh-TW" sz="2800" b="1"/>
              <a:t>早期電子貨幣的問題</a:t>
            </a:r>
            <a:endParaRPr sz="2800" b="1"/>
          </a:p>
          <a:p>
            <a:pPr marL="685800" lvl="1" indent="-228600" algn="l" rtl="0">
              <a:lnSpc>
                <a:spcPct val="100000"/>
              </a:lnSpc>
              <a:spcBef>
                <a:spcPts val="500"/>
              </a:spcBef>
              <a:spcAft>
                <a:spcPts val="0"/>
              </a:spcAft>
              <a:buClr>
                <a:schemeClr val="dk1"/>
              </a:buClr>
              <a:buSzPct val="100000"/>
              <a:buChar char="•"/>
            </a:pPr>
            <a:r>
              <a:rPr lang="zh-TW" sz="2800"/>
              <a:t>貨幣真偽: 虛擬貨幣容易偽造、竄改</a:t>
            </a:r>
            <a:endParaRPr sz="2800"/>
          </a:p>
          <a:p>
            <a:pPr marL="685800" lvl="1" indent="-228600" algn="l" rtl="0">
              <a:lnSpc>
                <a:spcPct val="100000"/>
              </a:lnSpc>
              <a:spcBef>
                <a:spcPts val="500"/>
              </a:spcBef>
              <a:spcAft>
                <a:spcPts val="0"/>
              </a:spcAft>
              <a:buClr>
                <a:schemeClr val="dk1"/>
              </a:buClr>
              <a:buSzPct val="100000"/>
              <a:buChar char="•"/>
            </a:pPr>
            <a:r>
              <a:rPr lang="zh-TW" sz="2800"/>
              <a:t>重複利用:無法保證虛擬貨幣是否同時支付到不同使用者手中</a:t>
            </a:r>
            <a:endParaRPr sz="2800"/>
          </a:p>
          <a:p>
            <a:pPr marL="685800" lvl="1" indent="-228600" algn="l" rtl="0">
              <a:lnSpc>
                <a:spcPct val="100000"/>
              </a:lnSpc>
              <a:spcBef>
                <a:spcPts val="500"/>
              </a:spcBef>
              <a:spcAft>
                <a:spcPts val="0"/>
              </a:spcAft>
              <a:buClr>
                <a:schemeClr val="dk1"/>
              </a:buClr>
              <a:buSzPct val="100000"/>
              <a:buChar char="•"/>
            </a:pPr>
            <a:r>
              <a:rPr lang="zh-TW" sz="2800"/>
              <a:t>不透明的交易流程:網路帳戶虛名化、無法提供即時的金錢流向</a:t>
            </a:r>
            <a:endParaRPr sz="2800"/>
          </a:p>
          <a:p>
            <a:pPr marL="685800" lvl="1" indent="-228600" algn="l" rtl="0">
              <a:lnSpc>
                <a:spcPct val="100000"/>
              </a:lnSpc>
              <a:spcBef>
                <a:spcPts val="500"/>
              </a:spcBef>
              <a:spcAft>
                <a:spcPts val="0"/>
              </a:spcAft>
              <a:buClr>
                <a:schemeClr val="dk1"/>
              </a:buClr>
              <a:buSzPct val="100000"/>
              <a:buChar char="•"/>
            </a:pPr>
            <a:r>
              <a:rPr lang="zh-TW" sz="2800"/>
              <a:t>可能成為洗錢的管道，虛假交易、詐騙、實現資金非法轉移套現</a:t>
            </a:r>
            <a:endParaRPr sz="2800"/>
          </a:p>
          <a:p>
            <a:pPr marL="228600" lvl="1" indent="-228600" algn="l" rtl="0">
              <a:lnSpc>
                <a:spcPct val="100000"/>
              </a:lnSpc>
              <a:spcBef>
                <a:spcPts val="1000"/>
              </a:spcBef>
              <a:spcAft>
                <a:spcPts val="0"/>
              </a:spcAft>
              <a:buClr>
                <a:schemeClr val="dk1"/>
              </a:buClr>
              <a:buSzPct val="100000"/>
              <a:buChar char="•"/>
            </a:pPr>
            <a:r>
              <a:rPr lang="zh-TW" sz="2800" b="1"/>
              <a:t>區塊鏈—建立信任感的中樞系統</a:t>
            </a:r>
            <a:endParaRPr sz="2200" b="1"/>
          </a:p>
          <a:p>
            <a:pPr marL="685800" lvl="1" indent="-228600" algn="l" rtl="0">
              <a:lnSpc>
                <a:spcPct val="110000"/>
              </a:lnSpc>
              <a:spcBef>
                <a:spcPts val="500"/>
              </a:spcBef>
              <a:spcAft>
                <a:spcPts val="0"/>
              </a:spcAft>
              <a:buClr>
                <a:schemeClr val="dk1"/>
              </a:buClr>
              <a:buSzPct val="100000"/>
              <a:buChar char="•"/>
            </a:pPr>
            <a:r>
              <a:rPr lang="zh-TW" sz="2800"/>
              <a:t>由一群區塊鏈使用者</a:t>
            </a:r>
            <a:r>
              <a:rPr lang="zh-TW" sz="2800" b="1"/>
              <a:t>共同分擔維護公開透明的共同帳本</a:t>
            </a:r>
            <a:endParaRPr sz="2800"/>
          </a:p>
          <a:p>
            <a:pPr marL="685800" lvl="1" indent="-228600" algn="l" rtl="0">
              <a:lnSpc>
                <a:spcPct val="110000"/>
              </a:lnSpc>
              <a:spcBef>
                <a:spcPts val="500"/>
              </a:spcBef>
              <a:spcAft>
                <a:spcPts val="0"/>
              </a:spcAft>
              <a:buClr>
                <a:schemeClr val="dk1"/>
              </a:buClr>
              <a:buSzPct val="100000"/>
              <a:buChar char="•"/>
            </a:pPr>
            <a:r>
              <a:rPr lang="zh-TW" sz="2800"/>
              <a:t>給予履行責任的</a:t>
            </a:r>
            <a:r>
              <a:rPr lang="zh-TW" sz="2800" b="1"/>
              <a:t>獎勵</a:t>
            </a:r>
            <a:endParaRPr sz="2800" b="1"/>
          </a:p>
          <a:p>
            <a:pPr marL="685800" lvl="1" indent="-228600" algn="l" rtl="0">
              <a:lnSpc>
                <a:spcPct val="110000"/>
              </a:lnSpc>
              <a:spcBef>
                <a:spcPts val="500"/>
              </a:spcBef>
              <a:spcAft>
                <a:spcPts val="0"/>
              </a:spcAft>
              <a:buClr>
                <a:schemeClr val="dk1"/>
              </a:buClr>
              <a:buSzPct val="100000"/>
              <a:buChar char="•"/>
            </a:pPr>
            <a:r>
              <a:rPr lang="zh-TW" sz="2800"/>
              <a:t>確立正確的共同</a:t>
            </a:r>
            <a:r>
              <a:rPr lang="zh-TW" sz="2800" b="1"/>
              <a:t>總帳</a:t>
            </a:r>
            <a:r>
              <a:rPr lang="zh-TW" sz="2800"/>
              <a:t>管理方式 (不會被隨意竄改)</a:t>
            </a:r>
            <a:endParaRPr/>
          </a:p>
          <a:p>
            <a:pPr marL="685800" lvl="1" indent="-228600" algn="l" rtl="0">
              <a:lnSpc>
                <a:spcPct val="110000"/>
              </a:lnSpc>
              <a:spcBef>
                <a:spcPts val="500"/>
              </a:spcBef>
              <a:spcAft>
                <a:spcPts val="0"/>
              </a:spcAft>
              <a:buClr>
                <a:schemeClr val="dk1"/>
              </a:buClr>
              <a:buSzPct val="100000"/>
              <a:buChar char="•"/>
            </a:pPr>
            <a:r>
              <a:rPr lang="zh-TW" sz="2800"/>
              <a:t>建立</a:t>
            </a:r>
            <a:r>
              <a:rPr lang="zh-TW" sz="2800" b="1"/>
              <a:t>信任</a:t>
            </a:r>
            <a:r>
              <a:rPr lang="zh-TW" sz="2800"/>
              <a:t>感</a:t>
            </a:r>
            <a:endParaRPr sz="2800"/>
          </a:p>
        </p:txBody>
      </p:sp>
      <p:sp>
        <p:nvSpPr>
          <p:cNvPr id="390" name="Google Shape;390;p1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15</a:t>
            </a:fld>
            <a:endParaRPr/>
          </a:p>
        </p:txBody>
      </p:sp>
      <p:grpSp>
        <p:nvGrpSpPr>
          <p:cNvPr id="391" name="Google Shape;391;p15"/>
          <p:cNvGrpSpPr/>
          <p:nvPr/>
        </p:nvGrpSpPr>
        <p:grpSpPr>
          <a:xfrm>
            <a:off x="1488" y="-12459"/>
            <a:ext cx="12189023" cy="377586"/>
            <a:chOff x="1488" y="0"/>
            <a:chExt cx="12189023" cy="377586"/>
          </a:xfrm>
        </p:grpSpPr>
        <p:sp>
          <p:nvSpPr>
            <p:cNvPr id="392" name="Google Shape;392;p1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394" name="Google Shape;394;p15"/>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396" name="Google Shape;396;p15"/>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98" name="Google Shape;398;p15"/>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00" name="Google Shape;400;p15"/>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02" name="Google Shape;402;p1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t>區塊鏈技術演化</a:t>
            </a:r>
            <a:endParaRPr/>
          </a:p>
        </p:txBody>
      </p:sp>
      <p:grpSp>
        <p:nvGrpSpPr>
          <p:cNvPr id="409" name="Google Shape;409;p16"/>
          <p:cNvGrpSpPr/>
          <p:nvPr/>
        </p:nvGrpSpPr>
        <p:grpSpPr>
          <a:xfrm>
            <a:off x="14805" y="2740075"/>
            <a:ext cx="12196800" cy="2110821"/>
            <a:chOff x="14805" y="969205"/>
            <a:chExt cx="12196800" cy="2110821"/>
          </a:xfrm>
        </p:grpSpPr>
        <p:cxnSp>
          <p:nvCxnSpPr>
            <p:cNvPr id="410" name="Google Shape;410;p16"/>
            <p:cNvCxnSpPr/>
            <p:nvPr/>
          </p:nvCxnSpPr>
          <p:spPr>
            <a:xfrm rot="10800000" flipH="1">
              <a:off x="14805" y="2149475"/>
              <a:ext cx="12196800" cy="26446"/>
            </a:xfrm>
            <a:prstGeom prst="straightConnector1">
              <a:avLst/>
            </a:prstGeom>
            <a:noFill/>
            <a:ln w="19050" cap="rnd" cmpd="sng">
              <a:solidFill>
                <a:srgbClr val="4DA3D8"/>
              </a:solidFill>
              <a:prstDash val="dash"/>
              <a:round/>
              <a:headEnd type="none" w="sm" len="sm"/>
              <a:tailEnd type="none" w="sm" len="sm"/>
            </a:ln>
          </p:spPr>
        </p:cxnSp>
        <p:grpSp>
          <p:nvGrpSpPr>
            <p:cNvPr id="411" name="Google Shape;411;p16"/>
            <p:cNvGrpSpPr/>
            <p:nvPr/>
          </p:nvGrpSpPr>
          <p:grpSpPr>
            <a:xfrm>
              <a:off x="1242299" y="969205"/>
              <a:ext cx="600225" cy="1474606"/>
              <a:chOff x="1895325" y="1287568"/>
              <a:chExt cx="419099" cy="1070838"/>
            </a:xfrm>
          </p:grpSpPr>
          <p:sp>
            <p:nvSpPr>
              <p:cNvPr id="412" name="Google Shape;412;p16"/>
              <p:cNvSpPr/>
              <p:nvPr/>
            </p:nvSpPr>
            <p:spPr>
              <a:xfrm rot="10800000" flipH="1">
                <a:off x="1895325" y="1939007"/>
                <a:ext cx="419099" cy="419399"/>
              </a:xfrm>
              <a:prstGeom prst="donut">
                <a:avLst>
                  <a:gd name="adj" fmla="val 24108"/>
                </a:avLst>
              </a:prstGeom>
              <a:solidFill>
                <a:srgbClr val="4DA3D8"/>
              </a:solidFill>
              <a:ln w="9525" cap="flat" cmpd="sng">
                <a:solidFill>
                  <a:srgbClr val="4DA3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cxnSp>
            <p:nvCxnSpPr>
              <p:cNvPr id="413" name="Google Shape;413;p16"/>
              <p:cNvCxnSpPr/>
              <p:nvPr/>
            </p:nvCxnSpPr>
            <p:spPr>
              <a:xfrm rot="10800000">
                <a:off x="2107453" y="1287568"/>
                <a:ext cx="0" cy="876300"/>
              </a:xfrm>
              <a:prstGeom prst="straightConnector1">
                <a:avLst/>
              </a:prstGeom>
              <a:noFill/>
              <a:ln w="19050" cap="flat" cmpd="sng">
                <a:solidFill>
                  <a:srgbClr val="4DA3D8"/>
                </a:solidFill>
                <a:prstDash val="solid"/>
                <a:round/>
                <a:headEnd type="oval" w="lg" len="lg"/>
                <a:tailEnd type="diamond" w="lg" len="lg"/>
              </a:ln>
            </p:spPr>
          </p:cxnSp>
        </p:grpSp>
        <p:grpSp>
          <p:nvGrpSpPr>
            <p:cNvPr id="414" name="Google Shape;414;p16"/>
            <p:cNvGrpSpPr/>
            <p:nvPr/>
          </p:nvGrpSpPr>
          <p:grpSpPr>
            <a:xfrm>
              <a:off x="4225707" y="1866277"/>
              <a:ext cx="600225" cy="1213749"/>
              <a:chOff x="1895325" y="1939007"/>
              <a:chExt cx="419099" cy="881407"/>
            </a:xfrm>
          </p:grpSpPr>
          <p:sp>
            <p:nvSpPr>
              <p:cNvPr id="415" name="Google Shape;415;p16"/>
              <p:cNvSpPr/>
              <p:nvPr/>
            </p:nvSpPr>
            <p:spPr>
              <a:xfrm rot="10800000" flipH="1">
                <a:off x="1895325" y="1939007"/>
                <a:ext cx="419099" cy="419399"/>
              </a:xfrm>
              <a:prstGeom prst="donut">
                <a:avLst>
                  <a:gd name="adj" fmla="val 24108"/>
                </a:avLst>
              </a:prstGeom>
              <a:solidFill>
                <a:srgbClr val="4DA3D8"/>
              </a:solidFill>
              <a:ln w="9525" cap="flat" cmpd="sng">
                <a:solidFill>
                  <a:srgbClr val="4DA3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cxnSp>
            <p:nvCxnSpPr>
              <p:cNvPr id="416" name="Google Shape;416;p16"/>
              <p:cNvCxnSpPr/>
              <p:nvPr/>
            </p:nvCxnSpPr>
            <p:spPr>
              <a:xfrm>
                <a:off x="2104874" y="2144662"/>
                <a:ext cx="2617" cy="675752"/>
              </a:xfrm>
              <a:prstGeom prst="straightConnector1">
                <a:avLst/>
              </a:prstGeom>
              <a:noFill/>
              <a:ln w="19050" cap="flat" cmpd="sng">
                <a:solidFill>
                  <a:srgbClr val="4DA3D8"/>
                </a:solidFill>
                <a:prstDash val="solid"/>
                <a:round/>
                <a:headEnd type="oval" w="lg" len="lg"/>
                <a:tailEnd type="diamond" w="lg" len="lg"/>
              </a:ln>
            </p:spPr>
          </p:cxnSp>
        </p:grpSp>
        <p:grpSp>
          <p:nvGrpSpPr>
            <p:cNvPr id="417" name="Google Shape;417;p16"/>
            <p:cNvGrpSpPr/>
            <p:nvPr/>
          </p:nvGrpSpPr>
          <p:grpSpPr>
            <a:xfrm>
              <a:off x="8381850" y="1667654"/>
              <a:ext cx="600225" cy="776155"/>
              <a:chOff x="1895325" y="1794773"/>
              <a:chExt cx="419099" cy="563633"/>
            </a:xfrm>
          </p:grpSpPr>
          <p:sp>
            <p:nvSpPr>
              <p:cNvPr id="418" name="Google Shape;418;p16"/>
              <p:cNvSpPr/>
              <p:nvPr/>
            </p:nvSpPr>
            <p:spPr>
              <a:xfrm rot="10800000" flipH="1">
                <a:off x="1895325" y="1939007"/>
                <a:ext cx="419099" cy="419399"/>
              </a:xfrm>
              <a:prstGeom prst="donut">
                <a:avLst>
                  <a:gd name="adj" fmla="val 24108"/>
                </a:avLst>
              </a:prstGeom>
              <a:solidFill>
                <a:srgbClr val="4DA3D8"/>
              </a:solidFill>
              <a:ln w="9525" cap="flat" cmpd="sng">
                <a:solidFill>
                  <a:srgbClr val="4DA3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cxnSp>
            <p:nvCxnSpPr>
              <p:cNvPr id="419" name="Google Shape;419;p16"/>
              <p:cNvCxnSpPr/>
              <p:nvPr/>
            </p:nvCxnSpPr>
            <p:spPr>
              <a:xfrm rot="10800000">
                <a:off x="2104874" y="1794773"/>
                <a:ext cx="0" cy="353934"/>
              </a:xfrm>
              <a:prstGeom prst="straightConnector1">
                <a:avLst/>
              </a:prstGeom>
              <a:noFill/>
              <a:ln w="19050" cap="flat" cmpd="sng">
                <a:solidFill>
                  <a:srgbClr val="4DA3D8"/>
                </a:solidFill>
                <a:prstDash val="solid"/>
                <a:round/>
                <a:headEnd type="oval" w="lg" len="lg"/>
                <a:tailEnd type="diamond" w="lg" len="lg"/>
              </a:ln>
            </p:spPr>
          </p:cxnSp>
        </p:grpSp>
      </p:grpSp>
      <p:sp>
        <p:nvSpPr>
          <p:cNvPr id="420" name="Google Shape;420;p16"/>
          <p:cNvSpPr txBox="1"/>
          <p:nvPr/>
        </p:nvSpPr>
        <p:spPr>
          <a:xfrm>
            <a:off x="355817" y="1483139"/>
            <a:ext cx="3869889" cy="1232808"/>
          </a:xfrm>
          <a:prstGeom prst="rect">
            <a:avLst/>
          </a:prstGeom>
          <a:noFill/>
          <a:ln w="9525" cap="flat" cmpd="sng">
            <a:solidFill>
              <a:srgbClr val="4DA3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zh-TW" sz="2400" b="1">
                <a:solidFill>
                  <a:schemeClr val="dk1"/>
                </a:solidFill>
                <a:latin typeface="Corbel"/>
                <a:ea typeface="Corbel"/>
                <a:cs typeface="Corbel"/>
                <a:sym typeface="Corbel"/>
              </a:rPr>
              <a:t>Blockchain 1.0 ： 加密貨幣</a:t>
            </a:r>
            <a:endParaRPr/>
          </a:p>
          <a:p>
            <a:pPr marL="457200" marR="0" lvl="1" indent="0" algn="l" rtl="0">
              <a:spcBef>
                <a:spcPts val="0"/>
              </a:spcBef>
              <a:spcAft>
                <a:spcPts val="0"/>
              </a:spcAft>
              <a:buNone/>
            </a:pPr>
            <a:r>
              <a:rPr lang="zh-TW" sz="1800" b="0" i="0" u="none" strike="noStrike" cap="none">
                <a:solidFill>
                  <a:schemeClr val="dk1"/>
                </a:solidFill>
                <a:latin typeface="Corbel"/>
                <a:ea typeface="Corbel"/>
                <a:cs typeface="Corbel"/>
                <a:sym typeface="Corbel"/>
              </a:rPr>
              <a:t>數位貨幣與支付系統去中心化</a:t>
            </a:r>
            <a:endParaRPr/>
          </a:p>
        </p:txBody>
      </p:sp>
      <p:sp>
        <p:nvSpPr>
          <p:cNvPr id="421" name="Google Shape;421;p16"/>
          <p:cNvSpPr/>
          <p:nvPr/>
        </p:nvSpPr>
        <p:spPr>
          <a:xfrm>
            <a:off x="1546105" y="4850896"/>
            <a:ext cx="7398110" cy="1292662"/>
          </a:xfrm>
          <a:prstGeom prst="rect">
            <a:avLst/>
          </a:prstGeom>
          <a:noFill/>
          <a:ln w="9525" cap="flat" cmpd="sng">
            <a:solidFill>
              <a:srgbClr val="4DA3D8"/>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b="1">
                <a:solidFill>
                  <a:schemeClr val="dk1"/>
                </a:solidFill>
                <a:latin typeface="Corbel"/>
                <a:ea typeface="Corbel"/>
                <a:cs typeface="Corbel"/>
                <a:sym typeface="Corbel"/>
              </a:rPr>
              <a:t>Blockchain 2.0 ：乙太坊的出現、智慧資產、智慧契約</a:t>
            </a:r>
            <a:endParaRPr/>
          </a:p>
          <a:p>
            <a:pPr marL="457200" marR="0" lvl="1" indent="0" algn="l" rtl="0">
              <a:spcBef>
                <a:spcPts val="0"/>
              </a:spcBef>
              <a:spcAft>
                <a:spcPts val="0"/>
              </a:spcAft>
              <a:buNone/>
            </a:pPr>
            <a:r>
              <a:rPr lang="zh-TW" sz="1800" b="0" i="0" u="none" strike="noStrike" cap="none">
                <a:solidFill>
                  <a:schemeClr val="dk1"/>
                </a:solidFill>
                <a:latin typeface="Corbel"/>
                <a:ea typeface="Corbel"/>
                <a:cs typeface="Corbel"/>
                <a:sym typeface="Corbel"/>
              </a:rPr>
              <a:t>市場去中心化，可作貨幣以外的數位資產轉移，如股票、債券。如Colored Coin便是基於比特幣區塊鏈的開源協議，可在比特幣區塊鏈上發行多項資產</a:t>
            </a:r>
            <a:endParaRPr/>
          </a:p>
        </p:txBody>
      </p:sp>
      <p:sp>
        <p:nvSpPr>
          <p:cNvPr id="422" name="Google Shape;422;p16"/>
          <p:cNvSpPr/>
          <p:nvPr/>
        </p:nvSpPr>
        <p:spPr>
          <a:xfrm>
            <a:off x="5860717" y="1487186"/>
            <a:ext cx="5469250" cy="1938992"/>
          </a:xfrm>
          <a:prstGeom prst="rect">
            <a:avLst/>
          </a:prstGeom>
          <a:noFill/>
          <a:ln w="9525" cap="flat" cmpd="sng">
            <a:solidFill>
              <a:srgbClr val="4DA3D8"/>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b="1">
                <a:solidFill>
                  <a:schemeClr val="dk1"/>
                </a:solidFill>
                <a:latin typeface="Corbel"/>
                <a:ea typeface="Corbel"/>
                <a:cs typeface="Corbel"/>
                <a:sym typeface="Corbel"/>
              </a:rPr>
              <a:t>Blockchain 2.5：金融領域應用、資料層</a:t>
            </a:r>
            <a:endParaRPr/>
          </a:p>
          <a:p>
            <a:pPr marL="457200" marR="0" lvl="1" indent="0" algn="l" rtl="0">
              <a:spcBef>
                <a:spcPts val="0"/>
              </a:spcBef>
              <a:spcAft>
                <a:spcPts val="0"/>
              </a:spcAft>
              <a:buNone/>
            </a:pPr>
            <a:r>
              <a:rPr lang="zh-TW" sz="1800" b="0" i="0" u="none" strike="noStrike" cap="none">
                <a:solidFill>
                  <a:schemeClr val="dk1"/>
                </a:solidFill>
                <a:latin typeface="Corbel"/>
                <a:ea typeface="Corbel"/>
                <a:cs typeface="Corbel"/>
                <a:sym typeface="Corbel"/>
              </a:rPr>
              <a:t>強調代幣（貨幣橋）應用、分散式帳本、資料層區塊鏈，及結合人工智慧等金融應用</a:t>
            </a:r>
            <a:endParaRPr/>
          </a:p>
          <a:p>
            <a:pPr marL="0" marR="0" lvl="0" indent="0" algn="l" rtl="0">
              <a:spcBef>
                <a:spcPts val="0"/>
              </a:spcBef>
              <a:spcAft>
                <a:spcPts val="0"/>
              </a:spcAft>
              <a:buNone/>
            </a:pPr>
            <a:r>
              <a:rPr lang="zh-TW" sz="2400" b="1">
                <a:solidFill>
                  <a:schemeClr val="dk1"/>
                </a:solidFill>
                <a:latin typeface="Corbel"/>
                <a:ea typeface="Corbel"/>
                <a:cs typeface="Corbel"/>
                <a:sym typeface="Corbel"/>
              </a:rPr>
              <a:t>Blockchain 3.0：更複雜的智慧契約</a:t>
            </a:r>
            <a:endParaRPr/>
          </a:p>
          <a:p>
            <a:pPr marL="457200" marR="0" lvl="1" indent="0" algn="l" rtl="0">
              <a:spcBef>
                <a:spcPts val="0"/>
              </a:spcBef>
              <a:spcAft>
                <a:spcPts val="0"/>
              </a:spcAft>
              <a:buNone/>
            </a:pPr>
            <a:r>
              <a:rPr lang="zh-TW" sz="1800" b="0" i="0" u="none" strike="noStrike" cap="none">
                <a:solidFill>
                  <a:schemeClr val="dk1"/>
                </a:solidFill>
                <a:latin typeface="Corbel"/>
                <a:ea typeface="Corbel"/>
                <a:cs typeface="Corbel"/>
                <a:sym typeface="Corbel"/>
              </a:rPr>
              <a:t>更複雜的智慧合約，將區塊鏈用於政府、醫療、科學、文化與藝術等領域</a:t>
            </a:r>
            <a:endParaRPr/>
          </a:p>
        </p:txBody>
      </p:sp>
      <p:sp>
        <p:nvSpPr>
          <p:cNvPr id="423" name="Google Shape;423;p16"/>
          <p:cNvSpPr/>
          <p:nvPr/>
        </p:nvSpPr>
        <p:spPr>
          <a:xfrm>
            <a:off x="1008074" y="4071103"/>
            <a:ext cx="19344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600" b="1">
                <a:solidFill>
                  <a:schemeClr val="dk1"/>
                </a:solidFill>
                <a:latin typeface="Corbel"/>
                <a:ea typeface="Corbel"/>
                <a:cs typeface="Corbel"/>
                <a:sym typeface="Corbel"/>
              </a:rPr>
              <a:t>2008後</a:t>
            </a:r>
            <a:endParaRPr/>
          </a:p>
        </p:txBody>
      </p:sp>
      <p:sp>
        <p:nvSpPr>
          <p:cNvPr id="424" name="Google Shape;424;p16"/>
          <p:cNvSpPr/>
          <p:nvPr/>
        </p:nvSpPr>
        <p:spPr>
          <a:xfrm>
            <a:off x="8142299" y="4136875"/>
            <a:ext cx="238502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600" b="1">
                <a:solidFill>
                  <a:schemeClr val="dk1"/>
                </a:solidFill>
                <a:latin typeface="Corbel"/>
                <a:ea typeface="Corbel"/>
                <a:cs typeface="Corbel"/>
                <a:sym typeface="Corbel"/>
              </a:rPr>
              <a:t>2014年後</a:t>
            </a:r>
            <a:endParaRPr/>
          </a:p>
        </p:txBody>
      </p:sp>
      <p:sp>
        <p:nvSpPr>
          <p:cNvPr id="425" name="Google Shape;425;p1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16</a:t>
            </a:fld>
            <a:endParaRPr/>
          </a:p>
        </p:txBody>
      </p:sp>
      <p:grpSp>
        <p:nvGrpSpPr>
          <p:cNvPr id="426" name="Google Shape;426;p16"/>
          <p:cNvGrpSpPr/>
          <p:nvPr/>
        </p:nvGrpSpPr>
        <p:grpSpPr>
          <a:xfrm>
            <a:off x="1488" y="-12459"/>
            <a:ext cx="12189023" cy="377586"/>
            <a:chOff x="1488" y="0"/>
            <a:chExt cx="12189023" cy="377586"/>
          </a:xfrm>
        </p:grpSpPr>
        <p:sp>
          <p:nvSpPr>
            <p:cNvPr id="427" name="Google Shape;427;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429" name="Google Shape;429;p16"/>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431" name="Google Shape;431;p16"/>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33" name="Google Shape;433;p16"/>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35" name="Google Shape;435;p16"/>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37" name="Google Shape;437;p16"/>
          <p:cNvSpPr/>
          <p:nvPr/>
        </p:nvSpPr>
        <p:spPr>
          <a:xfrm>
            <a:off x="3560591" y="3099139"/>
            <a:ext cx="238502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600" b="1">
                <a:solidFill>
                  <a:schemeClr val="dk1"/>
                </a:solidFill>
                <a:latin typeface="Corbel"/>
                <a:ea typeface="Corbel"/>
                <a:cs typeface="Corbel"/>
                <a:sym typeface="Corbel"/>
              </a:rPr>
              <a:t>2012年後</a:t>
            </a:r>
            <a:endParaRPr/>
          </a:p>
        </p:txBody>
      </p:sp>
      <p:sp>
        <p:nvSpPr>
          <p:cNvPr id="438" name="Google Shape;438;p1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1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t>區塊鏈技術特性</a:t>
            </a:r>
            <a:endParaRPr/>
          </a:p>
        </p:txBody>
      </p:sp>
      <p:sp>
        <p:nvSpPr>
          <p:cNvPr id="444" name="Google Shape;444;p17"/>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chemeClr val="dk1"/>
              </a:buClr>
              <a:buSzPct val="100000"/>
              <a:buNone/>
            </a:pPr>
            <a:r>
              <a:rPr lang="zh-TW" sz="2800"/>
              <a:t>１）去中心化作為分散式節點</a:t>
            </a:r>
            <a:endParaRPr/>
          </a:p>
          <a:p>
            <a:pPr marL="685800" lvl="1" indent="-228600" algn="l" rtl="0">
              <a:lnSpc>
                <a:spcPct val="100000"/>
              </a:lnSpc>
              <a:spcBef>
                <a:spcPts val="500"/>
              </a:spcBef>
              <a:spcAft>
                <a:spcPts val="0"/>
              </a:spcAft>
              <a:buClr>
                <a:schemeClr val="dk1"/>
              </a:buClr>
              <a:buSzPct val="100000"/>
              <a:buChar char="•"/>
            </a:pPr>
            <a:r>
              <a:rPr lang="zh-TW" sz="2800"/>
              <a:t>由每個參與其中的礦工提供運算資源協助記錄帳本，而不存在一個中央機構</a:t>
            </a:r>
            <a:endParaRPr sz="2800"/>
          </a:p>
          <a:p>
            <a:pPr marL="0" lvl="1" indent="0" algn="l" rtl="0">
              <a:lnSpc>
                <a:spcPct val="100000"/>
              </a:lnSpc>
              <a:spcBef>
                <a:spcPts val="1000"/>
              </a:spcBef>
              <a:spcAft>
                <a:spcPts val="0"/>
              </a:spcAft>
              <a:buClr>
                <a:schemeClr val="dk1"/>
              </a:buClr>
              <a:buSzPct val="100000"/>
              <a:buNone/>
            </a:pPr>
            <a:r>
              <a:rPr lang="zh-TW" sz="2800"/>
              <a:t>２）不可否認</a:t>
            </a:r>
            <a:endParaRPr sz="2800"/>
          </a:p>
          <a:p>
            <a:pPr marL="685800" lvl="1" indent="-228600" algn="l" rtl="0">
              <a:lnSpc>
                <a:spcPct val="100000"/>
              </a:lnSpc>
              <a:spcBef>
                <a:spcPts val="500"/>
              </a:spcBef>
              <a:spcAft>
                <a:spcPts val="0"/>
              </a:spcAft>
              <a:buClr>
                <a:schemeClr val="dk1"/>
              </a:buClr>
              <a:buSzPct val="100000"/>
              <a:buChar char="•"/>
            </a:pPr>
            <a:r>
              <a:rPr lang="zh-TW" sz="2800"/>
              <a:t>每個交易動作執行時間都會被依序記錄下來，在往後的變更中以利對照</a:t>
            </a:r>
            <a:endParaRPr sz="2800"/>
          </a:p>
          <a:p>
            <a:pPr marL="0" lvl="1" indent="0" algn="l" rtl="0">
              <a:lnSpc>
                <a:spcPct val="100000"/>
              </a:lnSpc>
              <a:spcBef>
                <a:spcPts val="1000"/>
              </a:spcBef>
              <a:spcAft>
                <a:spcPts val="0"/>
              </a:spcAft>
              <a:buClr>
                <a:schemeClr val="dk1"/>
              </a:buClr>
              <a:buSzPct val="100000"/>
              <a:buNone/>
            </a:pPr>
            <a:r>
              <a:rPr lang="zh-TW" sz="2800"/>
              <a:t>３）難以竄改</a:t>
            </a:r>
            <a:endParaRPr/>
          </a:p>
          <a:p>
            <a:pPr marL="685800" lvl="1" indent="-228600" algn="l" rtl="0">
              <a:lnSpc>
                <a:spcPct val="100000"/>
              </a:lnSpc>
              <a:spcBef>
                <a:spcPts val="500"/>
              </a:spcBef>
              <a:spcAft>
                <a:spcPts val="0"/>
              </a:spcAft>
              <a:buClr>
                <a:schemeClr val="dk1"/>
              </a:buClr>
              <a:buSzPct val="100000"/>
              <a:buChar char="•"/>
            </a:pPr>
            <a:r>
              <a:rPr lang="zh-TW" sz="2800"/>
              <a:t>不斷延長的區塊鏈中所添加的每筆交易都會對照現有的總帳進行查核，以大數法則防止某部分使用者進行非法變更</a:t>
            </a:r>
            <a:endParaRPr sz="2800"/>
          </a:p>
          <a:p>
            <a:pPr marL="0" lvl="1" indent="0" algn="l" rtl="0">
              <a:lnSpc>
                <a:spcPct val="100000"/>
              </a:lnSpc>
              <a:spcBef>
                <a:spcPts val="1000"/>
              </a:spcBef>
              <a:spcAft>
                <a:spcPts val="0"/>
              </a:spcAft>
              <a:buClr>
                <a:schemeClr val="dk1"/>
              </a:buClr>
              <a:buSzPct val="100000"/>
              <a:buNone/>
            </a:pPr>
            <a:r>
              <a:rPr lang="zh-TW" sz="2800"/>
              <a:t>４）獲利</a:t>
            </a:r>
            <a:endParaRPr/>
          </a:p>
          <a:p>
            <a:pPr marL="685800" lvl="1" indent="-228600" algn="l" rtl="0">
              <a:lnSpc>
                <a:spcPct val="100000"/>
              </a:lnSpc>
              <a:spcBef>
                <a:spcPts val="500"/>
              </a:spcBef>
              <a:spcAft>
                <a:spcPts val="0"/>
              </a:spcAft>
              <a:buClr>
                <a:schemeClr val="dk1"/>
              </a:buClr>
              <a:buSzPct val="100000"/>
              <a:buChar char="•"/>
            </a:pPr>
            <a:r>
              <a:rPr lang="zh-TW" sz="2800"/>
              <a:t>獎勵提供紀錄區塊鏈運算資源的「礦工」</a:t>
            </a:r>
            <a:endParaRPr/>
          </a:p>
        </p:txBody>
      </p:sp>
      <p:sp>
        <p:nvSpPr>
          <p:cNvPr id="445" name="Google Shape;445;p1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17</a:t>
            </a:fld>
            <a:endParaRPr/>
          </a:p>
        </p:txBody>
      </p:sp>
      <p:grpSp>
        <p:nvGrpSpPr>
          <p:cNvPr id="446" name="Google Shape;446;p17"/>
          <p:cNvGrpSpPr/>
          <p:nvPr/>
        </p:nvGrpSpPr>
        <p:grpSpPr>
          <a:xfrm>
            <a:off x="1488" y="-12459"/>
            <a:ext cx="12189023" cy="377586"/>
            <a:chOff x="1488" y="0"/>
            <a:chExt cx="12189023" cy="377586"/>
          </a:xfrm>
        </p:grpSpPr>
        <p:sp>
          <p:nvSpPr>
            <p:cNvPr id="447" name="Google Shape;447;p17"/>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449" name="Google Shape;449;p17"/>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451" name="Google Shape;451;p17"/>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53" name="Google Shape;453;p17"/>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55" name="Google Shape;455;p17"/>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57" name="Google Shape;457;p1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1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endParaRPr/>
          </a:p>
        </p:txBody>
      </p:sp>
      <p:sp>
        <p:nvSpPr>
          <p:cNvPr id="463" name="Google Shape;463;p18"/>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63500" algn="l" rtl="0">
              <a:lnSpc>
                <a:spcPct val="100000"/>
              </a:lnSpc>
              <a:spcBef>
                <a:spcPts val="0"/>
              </a:spcBef>
              <a:spcAft>
                <a:spcPts val="0"/>
              </a:spcAft>
              <a:buClr>
                <a:schemeClr val="dk1"/>
              </a:buClr>
              <a:buSzPts val="2600"/>
              <a:buNone/>
            </a:pPr>
            <a:endParaRPr/>
          </a:p>
        </p:txBody>
      </p:sp>
      <p:sp>
        <p:nvSpPr>
          <p:cNvPr id="464" name="Google Shape;464;p1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18</a:t>
            </a:fld>
            <a:endParaRPr/>
          </a:p>
        </p:txBody>
      </p:sp>
      <p:pic>
        <p:nvPicPr>
          <p:cNvPr id="465" name="Google Shape;465;p18" descr="http://www.wealth.com.tw/files/87453f7519b44b54948ed3505c9574d9.jpg"/>
          <p:cNvPicPr preferRelativeResize="0"/>
          <p:nvPr/>
        </p:nvPicPr>
        <p:blipFill rotWithShape="1">
          <a:blip r:embed="rId3">
            <a:alphaModFix/>
          </a:blip>
          <a:srcRect/>
          <a:stretch/>
        </p:blipFill>
        <p:spPr>
          <a:xfrm>
            <a:off x="1130531" y="222444"/>
            <a:ext cx="9727727" cy="6104149"/>
          </a:xfrm>
          <a:prstGeom prst="rect">
            <a:avLst/>
          </a:prstGeom>
          <a:noFill/>
          <a:ln>
            <a:noFill/>
          </a:ln>
        </p:spPr>
      </p:pic>
      <p:grpSp>
        <p:nvGrpSpPr>
          <p:cNvPr id="466" name="Google Shape;466;p18"/>
          <p:cNvGrpSpPr/>
          <p:nvPr/>
        </p:nvGrpSpPr>
        <p:grpSpPr>
          <a:xfrm>
            <a:off x="1488" y="-12459"/>
            <a:ext cx="12189023" cy="377586"/>
            <a:chOff x="1488" y="0"/>
            <a:chExt cx="12189023" cy="377586"/>
          </a:xfrm>
        </p:grpSpPr>
        <p:sp>
          <p:nvSpPr>
            <p:cNvPr id="467" name="Google Shape;467;p18"/>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469" name="Google Shape;469;p18"/>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471" name="Google Shape;471;p18"/>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73" name="Google Shape;473;p18"/>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75" name="Google Shape;475;p18"/>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77" name="Google Shape;477;p1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1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000"/>
              <a:buFont typeface="Corbel"/>
              <a:buNone/>
            </a:pPr>
            <a:r>
              <a:rPr lang="zh-TW" sz="4000"/>
              <a:t>區塊鏈四大構成要素</a:t>
            </a:r>
            <a:endParaRPr/>
          </a:p>
        </p:txBody>
      </p:sp>
      <p:sp>
        <p:nvSpPr>
          <p:cNvPr id="483" name="Google Shape;483;p19"/>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20000"/>
              </a:lnSpc>
              <a:spcBef>
                <a:spcPts val="0"/>
              </a:spcBef>
              <a:spcAft>
                <a:spcPts val="0"/>
              </a:spcAft>
              <a:buClr>
                <a:schemeClr val="dk1"/>
              </a:buClr>
              <a:buSzPct val="100000"/>
              <a:buChar char="•"/>
            </a:pPr>
            <a:r>
              <a:rPr lang="zh-TW" sz="2800"/>
              <a:t>區塊鏈技術(Blockchain)的最大特性之一就是不可變更，任何記錄都會永遠留存，而且擁有四大構成要素：</a:t>
            </a:r>
            <a:endParaRPr/>
          </a:p>
          <a:p>
            <a:pPr marL="0" lvl="0" indent="0" algn="l" rtl="0">
              <a:lnSpc>
                <a:spcPct val="100000"/>
              </a:lnSpc>
              <a:spcBef>
                <a:spcPts val="1000"/>
              </a:spcBef>
              <a:spcAft>
                <a:spcPts val="0"/>
              </a:spcAft>
              <a:buClr>
                <a:schemeClr val="dk1"/>
              </a:buClr>
              <a:buSzPct val="100000"/>
              <a:buNone/>
            </a:pPr>
            <a:r>
              <a:rPr lang="zh-TW" sz="2800"/>
              <a:t>１）共享帳簿</a:t>
            </a:r>
            <a:endParaRPr/>
          </a:p>
          <a:p>
            <a:pPr marL="685800" lvl="1" indent="-228600" algn="l" rtl="0">
              <a:lnSpc>
                <a:spcPct val="100000"/>
              </a:lnSpc>
              <a:spcBef>
                <a:spcPts val="500"/>
              </a:spcBef>
              <a:spcAft>
                <a:spcPts val="0"/>
              </a:spcAft>
              <a:buClr>
                <a:schemeClr val="dk1"/>
              </a:buClr>
              <a:buSzPct val="100000"/>
              <a:buChar char="•"/>
            </a:pPr>
            <a:r>
              <a:rPr lang="zh-TW" sz="2800"/>
              <a:t>在舊有紀錄上，而區塊鏈成員能夠同步所有的紀錄</a:t>
            </a:r>
            <a:endParaRPr/>
          </a:p>
          <a:p>
            <a:pPr marL="0" lvl="0" indent="0" algn="l" rtl="0">
              <a:lnSpc>
                <a:spcPct val="100000"/>
              </a:lnSpc>
              <a:spcBef>
                <a:spcPts val="1000"/>
              </a:spcBef>
              <a:spcAft>
                <a:spcPts val="0"/>
              </a:spcAft>
              <a:buClr>
                <a:schemeClr val="dk1"/>
              </a:buClr>
              <a:buSzPct val="100000"/>
              <a:buNone/>
            </a:pPr>
            <a:r>
              <a:rPr lang="zh-TW" sz="2800"/>
              <a:t>２）安全隱私</a:t>
            </a:r>
            <a:endParaRPr/>
          </a:p>
          <a:p>
            <a:pPr marL="685800" lvl="1" indent="-228600" algn="l" rtl="0">
              <a:lnSpc>
                <a:spcPct val="100000"/>
              </a:lnSpc>
              <a:spcBef>
                <a:spcPts val="500"/>
              </a:spcBef>
              <a:spcAft>
                <a:spcPts val="0"/>
              </a:spcAft>
              <a:buClr>
                <a:schemeClr val="dk1"/>
              </a:buClr>
              <a:buSzPct val="100000"/>
              <a:buChar char="•"/>
            </a:pPr>
            <a:r>
              <a:rPr lang="zh-TW" sz="2800"/>
              <a:t>每一筆記錄都可由成員確認查核，紀錄無法竄改</a:t>
            </a:r>
            <a:endParaRPr/>
          </a:p>
          <a:p>
            <a:pPr marL="0" lvl="0" indent="0" algn="l" rtl="0">
              <a:lnSpc>
                <a:spcPct val="100000"/>
              </a:lnSpc>
              <a:spcBef>
                <a:spcPts val="1000"/>
              </a:spcBef>
              <a:spcAft>
                <a:spcPts val="0"/>
              </a:spcAft>
              <a:buClr>
                <a:schemeClr val="dk1"/>
              </a:buClr>
              <a:buSzPct val="100000"/>
              <a:buNone/>
            </a:pPr>
            <a:r>
              <a:rPr lang="zh-TW" sz="2800"/>
              <a:t>３）共識</a:t>
            </a:r>
            <a:endParaRPr/>
          </a:p>
          <a:p>
            <a:pPr marL="685800" lvl="1" indent="-228600" algn="l" rtl="0">
              <a:lnSpc>
                <a:spcPct val="100000"/>
              </a:lnSpc>
              <a:spcBef>
                <a:spcPts val="500"/>
              </a:spcBef>
              <a:spcAft>
                <a:spcPts val="0"/>
              </a:spcAft>
              <a:buClr>
                <a:schemeClr val="dk1"/>
              </a:buClr>
              <a:buSzPct val="100000"/>
              <a:buChar char="•"/>
            </a:pPr>
            <a:r>
              <a:rPr lang="zh-TW" sz="2800"/>
              <a:t>記錄要經節點上的參與者同意、認證</a:t>
            </a:r>
            <a:endParaRPr/>
          </a:p>
          <a:p>
            <a:pPr marL="0" lvl="0" indent="0" algn="l" rtl="0">
              <a:lnSpc>
                <a:spcPct val="100000"/>
              </a:lnSpc>
              <a:spcBef>
                <a:spcPts val="1000"/>
              </a:spcBef>
              <a:spcAft>
                <a:spcPts val="0"/>
              </a:spcAft>
              <a:buClr>
                <a:schemeClr val="dk1"/>
              </a:buClr>
              <a:buSzPct val="100000"/>
              <a:buNone/>
            </a:pPr>
            <a:r>
              <a:rPr lang="zh-TW" sz="2800"/>
              <a:t>４）智慧合約</a:t>
            </a:r>
            <a:endParaRPr/>
          </a:p>
          <a:p>
            <a:pPr marL="685800" lvl="1" indent="-228600" algn="l" rtl="0">
              <a:lnSpc>
                <a:spcPct val="100000"/>
              </a:lnSpc>
              <a:spcBef>
                <a:spcPts val="500"/>
              </a:spcBef>
              <a:spcAft>
                <a:spcPts val="0"/>
              </a:spcAft>
              <a:buClr>
                <a:schemeClr val="dk1"/>
              </a:buClr>
              <a:buSzPct val="100000"/>
              <a:buChar char="•"/>
            </a:pPr>
            <a:r>
              <a:rPr lang="zh-TW" sz="2800"/>
              <a:t>搭配物聯網等技術，可以自動履行基本業務邏輯，不必人工撰寫，重複審查</a:t>
            </a:r>
            <a:endParaRPr/>
          </a:p>
          <a:p>
            <a:pPr marL="0" lvl="0" indent="0" algn="l" rtl="0">
              <a:lnSpc>
                <a:spcPct val="100000"/>
              </a:lnSpc>
              <a:spcBef>
                <a:spcPts val="1000"/>
              </a:spcBef>
              <a:spcAft>
                <a:spcPts val="0"/>
              </a:spcAft>
              <a:buClr>
                <a:schemeClr val="dk1"/>
              </a:buClr>
              <a:buSzPct val="100000"/>
              <a:buNone/>
            </a:pPr>
            <a:endParaRPr/>
          </a:p>
          <a:p>
            <a:pPr marL="228600" lvl="0" indent="-75882" algn="l" rtl="0">
              <a:lnSpc>
                <a:spcPct val="100000"/>
              </a:lnSpc>
              <a:spcBef>
                <a:spcPts val="1000"/>
              </a:spcBef>
              <a:spcAft>
                <a:spcPts val="0"/>
              </a:spcAft>
              <a:buClr>
                <a:schemeClr val="dk1"/>
              </a:buClr>
              <a:buSzPct val="100000"/>
              <a:buNone/>
            </a:pPr>
            <a:endParaRPr/>
          </a:p>
          <a:p>
            <a:pPr marL="228600" lvl="0" indent="-75882" algn="l" rtl="0">
              <a:lnSpc>
                <a:spcPct val="100000"/>
              </a:lnSpc>
              <a:spcBef>
                <a:spcPts val="1000"/>
              </a:spcBef>
              <a:spcAft>
                <a:spcPts val="0"/>
              </a:spcAft>
              <a:buClr>
                <a:schemeClr val="dk1"/>
              </a:buClr>
              <a:buSzPct val="100000"/>
              <a:buNone/>
            </a:pPr>
            <a:endParaRPr/>
          </a:p>
        </p:txBody>
      </p:sp>
      <p:sp>
        <p:nvSpPr>
          <p:cNvPr id="484" name="Google Shape;484;p1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19</a:t>
            </a:fld>
            <a:endParaRPr/>
          </a:p>
        </p:txBody>
      </p:sp>
      <p:grpSp>
        <p:nvGrpSpPr>
          <p:cNvPr id="485" name="Google Shape;485;p19"/>
          <p:cNvGrpSpPr/>
          <p:nvPr/>
        </p:nvGrpSpPr>
        <p:grpSpPr>
          <a:xfrm>
            <a:off x="1488" y="-12459"/>
            <a:ext cx="12189023" cy="377586"/>
            <a:chOff x="1488" y="0"/>
            <a:chExt cx="12189023" cy="377586"/>
          </a:xfrm>
        </p:grpSpPr>
        <p:sp>
          <p:nvSpPr>
            <p:cNvPr id="486" name="Google Shape;486;p1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488" name="Google Shape;488;p19"/>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490" name="Google Shape;490;p19"/>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92" name="Google Shape;492;p19"/>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94" name="Google Shape;494;p19"/>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96" name="Google Shape;496;p1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OUTLINE</a:t>
            </a:r>
            <a:endParaRPr/>
          </a:p>
        </p:txBody>
      </p:sp>
      <p:sp>
        <p:nvSpPr>
          <p:cNvPr id="104" name="Google Shape;104;p2"/>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zh-TW" sz="2800"/>
              <a:t>關於貨幣</a:t>
            </a:r>
            <a:endParaRPr sz="2800"/>
          </a:p>
          <a:p>
            <a:pPr marL="685800" lvl="1" indent="-228600" algn="l" rtl="0">
              <a:lnSpc>
                <a:spcPct val="100000"/>
              </a:lnSpc>
              <a:spcBef>
                <a:spcPts val="500"/>
              </a:spcBef>
              <a:spcAft>
                <a:spcPts val="0"/>
              </a:spcAft>
              <a:buClr>
                <a:schemeClr val="dk1"/>
              </a:buClr>
              <a:buSzPts val="2600"/>
              <a:buChar char="•"/>
            </a:pPr>
            <a:r>
              <a:rPr lang="zh-TW" sz="2600"/>
              <a:t>傳統貨幣</a:t>
            </a:r>
            <a:endParaRPr sz="2600"/>
          </a:p>
          <a:p>
            <a:pPr marL="685800" lvl="1" indent="-228600" algn="l" rtl="0">
              <a:lnSpc>
                <a:spcPct val="100000"/>
              </a:lnSpc>
              <a:spcBef>
                <a:spcPts val="500"/>
              </a:spcBef>
              <a:spcAft>
                <a:spcPts val="0"/>
              </a:spcAft>
              <a:buClr>
                <a:schemeClr val="dk1"/>
              </a:buClr>
              <a:buSzPts val="2600"/>
              <a:buChar char="•"/>
            </a:pPr>
            <a:r>
              <a:rPr lang="zh-TW" sz="2600"/>
              <a:t>虛擬貨幣</a:t>
            </a:r>
            <a:endParaRPr sz="2600"/>
          </a:p>
          <a:p>
            <a:pPr marL="228600" lvl="0" indent="-228600" algn="l" rtl="0">
              <a:lnSpc>
                <a:spcPct val="100000"/>
              </a:lnSpc>
              <a:spcBef>
                <a:spcPts val="1000"/>
              </a:spcBef>
              <a:spcAft>
                <a:spcPts val="0"/>
              </a:spcAft>
              <a:buClr>
                <a:schemeClr val="dk1"/>
              </a:buClr>
              <a:buSzPts val="2800"/>
              <a:buChar char="•"/>
            </a:pPr>
            <a:r>
              <a:rPr lang="zh-TW" sz="2800"/>
              <a:t>虛擬貨幣的運作（區塊鏈）</a:t>
            </a:r>
            <a:endParaRPr sz="2800"/>
          </a:p>
          <a:p>
            <a:pPr marL="228600" lvl="0" indent="-228600" algn="l" rtl="0">
              <a:lnSpc>
                <a:spcPct val="100000"/>
              </a:lnSpc>
              <a:spcBef>
                <a:spcPts val="1000"/>
              </a:spcBef>
              <a:spcAft>
                <a:spcPts val="0"/>
              </a:spcAft>
              <a:buClr>
                <a:schemeClr val="dk1"/>
              </a:buClr>
              <a:buSzPts val="2800"/>
              <a:buChar char="•"/>
            </a:pPr>
            <a:r>
              <a:rPr lang="zh-TW" sz="2800"/>
              <a:t>創新模式</a:t>
            </a:r>
            <a:endParaRPr sz="2800"/>
          </a:p>
          <a:p>
            <a:pPr marL="228600" lvl="0" indent="-228600" algn="l" rtl="0">
              <a:lnSpc>
                <a:spcPct val="100000"/>
              </a:lnSpc>
              <a:spcBef>
                <a:spcPts val="1000"/>
              </a:spcBef>
              <a:spcAft>
                <a:spcPts val="0"/>
              </a:spcAft>
              <a:buClr>
                <a:schemeClr val="dk1"/>
              </a:buClr>
              <a:buSzPts val="2800"/>
              <a:buChar char="•"/>
            </a:pPr>
            <a:r>
              <a:rPr lang="zh-TW" sz="2800"/>
              <a:t>市場與案例</a:t>
            </a:r>
            <a:endParaRPr sz="2800"/>
          </a:p>
          <a:p>
            <a:pPr marL="228600" lvl="0" indent="-228600" algn="l" rtl="0">
              <a:lnSpc>
                <a:spcPct val="100000"/>
              </a:lnSpc>
              <a:spcBef>
                <a:spcPts val="1000"/>
              </a:spcBef>
              <a:spcAft>
                <a:spcPts val="0"/>
              </a:spcAft>
              <a:buClr>
                <a:schemeClr val="dk1"/>
              </a:buClr>
              <a:buSzPts val="2800"/>
              <a:buChar char="•"/>
            </a:pPr>
            <a:r>
              <a:rPr lang="zh-TW" sz="2800"/>
              <a:t>機會與挑戰</a:t>
            </a:r>
            <a:endParaRPr/>
          </a:p>
          <a:p>
            <a:pPr marL="685800" lvl="1" indent="-228600" algn="l" rtl="0">
              <a:lnSpc>
                <a:spcPct val="100000"/>
              </a:lnSpc>
              <a:spcBef>
                <a:spcPts val="500"/>
              </a:spcBef>
              <a:spcAft>
                <a:spcPts val="0"/>
              </a:spcAft>
              <a:buClr>
                <a:schemeClr val="dk1"/>
              </a:buClr>
              <a:buSzPts val="2600"/>
              <a:buChar char="•"/>
            </a:pPr>
            <a:r>
              <a:rPr lang="zh-TW" sz="2600"/>
              <a:t>傳統公司的應對策略</a:t>
            </a:r>
            <a:endParaRPr sz="2600"/>
          </a:p>
          <a:p>
            <a:pPr marL="685800" lvl="1" indent="-228600" algn="l" rtl="0">
              <a:lnSpc>
                <a:spcPct val="100000"/>
              </a:lnSpc>
              <a:spcBef>
                <a:spcPts val="500"/>
              </a:spcBef>
              <a:spcAft>
                <a:spcPts val="0"/>
              </a:spcAft>
              <a:buClr>
                <a:schemeClr val="dk1"/>
              </a:buClr>
              <a:buSzPts val="2600"/>
              <a:buChar char="•"/>
            </a:pPr>
            <a:r>
              <a:rPr lang="zh-TW" sz="2600"/>
              <a:t>虛擬貨幣的議題</a:t>
            </a:r>
            <a:endParaRPr/>
          </a:p>
        </p:txBody>
      </p:sp>
      <p:sp>
        <p:nvSpPr>
          <p:cNvPr id="105" name="Google Shape;105;p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a:t>
            </a:fld>
            <a:endParaRPr/>
          </a:p>
        </p:txBody>
      </p:sp>
      <p:sp>
        <p:nvSpPr>
          <p:cNvPr id="106" name="Google Shape;106;p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2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區塊鏈應用</a:t>
            </a:r>
            <a:endParaRPr/>
          </a:p>
        </p:txBody>
      </p:sp>
      <p:sp>
        <p:nvSpPr>
          <p:cNvPr id="502" name="Google Shape;502;p2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800"/>
              <a:buFont typeface="Noto Sans Symbols"/>
              <a:buChar char="⮚"/>
            </a:pPr>
            <a:r>
              <a:rPr lang="zh-TW" sz="2800" b="1">
                <a:solidFill>
                  <a:srgbClr val="C00000"/>
                </a:solidFill>
              </a:rPr>
              <a:t>金融</a:t>
            </a:r>
            <a:endParaRPr sz="2800" b="1">
              <a:solidFill>
                <a:srgbClr val="C00000"/>
              </a:solidFill>
            </a:endParaRPr>
          </a:p>
          <a:p>
            <a:pPr marL="228600" lvl="0" indent="-228600" algn="l" rtl="0">
              <a:lnSpc>
                <a:spcPct val="100000"/>
              </a:lnSpc>
              <a:spcBef>
                <a:spcPts val="1000"/>
              </a:spcBef>
              <a:spcAft>
                <a:spcPts val="0"/>
              </a:spcAft>
              <a:buClr>
                <a:schemeClr val="dk1"/>
              </a:buClr>
              <a:buSzPts val="2600"/>
              <a:buChar char="•"/>
            </a:pPr>
            <a:r>
              <a:rPr lang="zh-TW"/>
              <a:t>股票市場交易清算</a:t>
            </a:r>
            <a:endParaRPr/>
          </a:p>
          <a:p>
            <a:pPr marL="685800" lvl="1" indent="-228600" algn="l" rtl="0">
              <a:lnSpc>
                <a:spcPct val="100000"/>
              </a:lnSpc>
              <a:spcBef>
                <a:spcPts val="500"/>
              </a:spcBef>
              <a:spcAft>
                <a:spcPts val="0"/>
              </a:spcAft>
              <a:buClr>
                <a:schemeClr val="dk1"/>
              </a:buClr>
              <a:buSzPts val="2400"/>
              <a:buChar char="•"/>
            </a:pPr>
            <a:r>
              <a:rPr lang="zh-TW"/>
              <a:t>原需費時三天，使用區塊鏈只需十分鐘</a:t>
            </a:r>
            <a:endParaRPr/>
          </a:p>
          <a:p>
            <a:pPr marL="228600" lvl="0" indent="-228600" algn="l" rtl="0">
              <a:lnSpc>
                <a:spcPct val="100000"/>
              </a:lnSpc>
              <a:spcBef>
                <a:spcPts val="1000"/>
              </a:spcBef>
              <a:spcAft>
                <a:spcPts val="0"/>
              </a:spcAft>
              <a:buClr>
                <a:schemeClr val="dk1"/>
              </a:buClr>
              <a:buSzPts val="2600"/>
              <a:buChar char="•"/>
            </a:pPr>
            <a:r>
              <a:rPr lang="zh-TW"/>
              <a:t>無須透過交易所中介，直接發行有價證券</a:t>
            </a:r>
            <a:endParaRPr/>
          </a:p>
          <a:p>
            <a:pPr marL="685800" lvl="1" indent="-228600" algn="l" rtl="0">
              <a:lnSpc>
                <a:spcPct val="100000"/>
              </a:lnSpc>
              <a:spcBef>
                <a:spcPts val="500"/>
              </a:spcBef>
              <a:spcAft>
                <a:spcPts val="0"/>
              </a:spcAft>
              <a:buClr>
                <a:schemeClr val="dk1"/>
              </a:buClr>
              <a:buSzPts val="2400"/>
              <a:buChar char="•"/>
            </a:pPr>
            <a:r>
              <a:rPr lang="zh-TW"/>
              <a:t>美國網購業者Overstock發行5億證券，節省8成以上的管理與中介成本</a:t>
            </a:r>
            <a:endParaRPr/>
          </a:p>
          <a:p>
            <a:pPr marL="228600" lvl="1" indent="-228600" algn="l" rtl="0">
              <a:lnSpc>
                <a:spcPct val="100000"/>
              </a:lnSpc>
              <a:spcBef>
                <a:spcPts val="1000"/>
              </a:spcBef>
              <a:spcAft>
                <a:spcPts val="0"/>
              </a:spcAft>
              <a:buClr>
                <a:schemeClr val="dk1"/>
              </a:buClr>
              <a:buSzPts val="2600"/>
              <a:buChar char="•"/>
            </a:pPr>
            <a:r>
              <a:rPr lang="zh-TW" sz="2600"/>
              <a:t>比特幣交易</a:t>
            </a:r>
            <a:r>
              <a:rPr lang="zh-TW" sz="2800"/>
              <a:t>、</a:t>
            </a:r>
            <a:r>
              <a:rPr lang="zh-TW" sz="2600"/>
              <a:t>匯款</a:t>
            </a:r>
            <a:r>
              <a:rPr lang="zh-TW" sz="2800"/>
              <a:t>、</a:t>
            </a:r>
            <a:r>
              <a:rPr lang="zh-TW" sz="2600"/>
              <a:t>股票交易</a:t>
            </a:r>
            <a:r>
              <a:rPr lang="zh-TW" sz="2800"/>
              <a:t>、</a:t>
            </a:r>
            <a:r>
              <a:rPr lang="zh-TW" sz="2600"/>
              <a:t>有價證券發行</a:t>
            </a:r>
            <a:r>
              <a:rPr lang="zh-TW" sz="2800"/>
              <a:t>、</a:t>
            </a:r>
            <a:r>
              <a:rPr lang="zh-TW" sz="2600"/>
              <a:t>相關股票交易將無須經由證券公司</a:t>
            </a:r>
            <a:r>
              <a:rPr lang="zh-TW" sz="2800"/>
              <a:t>、</a:t>
            </a:r>
            <a:r>
              <a:rPr lang="zh-TW" sz="2600"/>
              <a:t>信託公司</a:t>
            </a:r>
            <a:r>
              <a:rPr lang="zh-TW" sz="2800"/>
              <a:t>、與</a:t>
            </a:r>
            <a:r>
              <a:rPr lang="zh-TW" sz="2600"/>
              <a:t>證券保管機構即可進行業務</a:t>
            </a:r>
            <a:endParaRPr sz="2600"/>
          </a:p>
          <a:p>
            <a:pPr marL="228600" lvl="1" indent="-228600" algn="l" rtl="0">
              <a:lnSpc>
                <a:spcPct val="100000"/>
              </a:lnSpc>
              <a:spcBef>
                <a:spcPts val="1000"/>
              </a:spcBef>
              <a:spcAft>
                <a:spcPts val="0"/>
              </a:spcAft>
              <a:buClr>
                <a:schemeClr val="dk1"/>
              </a:buClr>
              <a:buSzPts val="2600"/>
              <a:buChar char="•"/>
            </a:pPr>
            <a:r>
              <a:rPr lang="zh-TW" sz="2600"/>
              <a:t>未來可能廣泛應用於: </a:t>
            </a:r>
            <a:r>
              <a:rPr lang="zh-TW" sz="2600" b="1"/>
              <a:t>匯款、支付、清算、群眾募資、微貸、證券發行管理紀錄、遺囑信託、資產管理、貿易保險</a:t>
            </a:r>
            <a:endParaRPr sz="2600" b="1"/>
          </a:p>
          <a:p>
            <a:pPr marL="0" lvl="0" indent="0" algn="l" rtl="0">
              <a:lnSpc>
                <a:spcPct val="100000"/>
              </a:lnSpc>
              <a:spcBef>
                <a:spcPts val="1000"/>
              </a:spcBef>
              <a:spcAft>
                <a:spcPts val="0"/>
              </a:spcAft>
              <a:buClr>
                <a:schemeClr val="dk1"/>
              </a:buClr>
              <a:buSzPts val="2600"/>
              <a:buNone/>
            </a:pPr>
            <a:endParaRPr/>
          </a:p>
          <a:p>
            <a:pPr marL="0" lvl="0" indent="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503" name="Google Shape;503;p2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20</a:t>
            </a:fld>
            <a:endParaRPr/>
          </a:p>
        </p:txBody>
      </p:sp>
      <p:grpSp>
        <p:nvGrpSpPr>
          <p:cNvPr id="504" name="Google Shape;504;p20"/>
          <p:cNvGrpSpPr/>
          <p:nvPr/>
        </p:nvGrpSpPr>
        <p:grpSpPr>
          <a:xfrm>
            <a:off x="1488" y="-12459"/>
            <a:ext cx="12189023" cy="377586"/>
            <a:chOff x="1488" y="0"/>
            <a:chExt cx="12189023" cy="377586"/>
          </a:xfrm>
        </p:grpSpPr>
        <p:sp>
          <p:nvSpPr>
            <p:cNvPr id="505" name="Google Shape;505;p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507" name="Google Shape;507;p20"/>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509" name="Google Shape;509;p20"/>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511" name="Google Shape;511;p20"/>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513" name="Google Shape;513;p20"/>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515" name="Google Shape;515;p2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2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t>區塊鏈</a:t>
            </a:r>
            <a:r>
              <a:rPr lang="zh-TW"/>
              <a:t>應用</a:t>
            </a:r>
            <a:endParaRPr/>
          </a:p>
        </p:txBody>
      </p:sp>
      <p:sp>
        <p:nvSpPr>
          <p:cNvPr id="521" name="Google Shape;521;p21"/>
          <p:cNvSpPr txBox="1">
            <a:spLocks noGrp="1"/>
          </p:cNvSpPr>
          <p:nvPr>
            <p:ph type="body" idx="1"/>
          </p:nvPr>
        </p:nvSpPr>
        <p:spPr>
          <a:xfrm>
            <a:off x="612057" y="1474839"/>
            <a:ext cx="4537781"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3200"/>
              <a:buFont typeface="Noto Sans Symbols"/>
              <a:buChar char="⮚"/>
            </a:pPr>
            <a:r>
              <a:rPr lang="zh-TW" sz="3200" b="1">
                <a:solidFill>
                  <a:srgbClr val="C00000"/>
                </a:solidFill>
              </a:rPr>
              <a:t>IOT</a:t>
            </a:r>
            <a:endParaRPr sz="2800" b="1">
              <a:solidFill>
                <a:srgbClr val="C00000"/>
              </a:solidFill>
            </a:endParaRPr>
          </a:p>
          <a:p>
            <a:pPr marL="685800" lvl="1" indent="-228600" algn="l" rtl="0">
              <a:lnSpc>
                <a:spcPct val="100000"/>
              </a:lnSpc>
              <a:spcBef>
                <a:spcPts val="500"/>
              </a:spcBef>
              <a:spcAft>
                <a:spcPts val="0"/>
              </a:spcAft>
              <a:buClr>
                <a:schemeClr val="dk1"/>
              </a:buClr>
              <a:buSzPts val="2800"/>
              <a:buChar char="•"/>
            </a:pPr>
            <a:r>
              <a:rPr lang="zh-TW" sz="2800"/>
              <a:t>車聯網</a:t>
            </a:r>
            <a:endParaRPr sz="2800"/>
          </a:p>
          <a:p>
            <a:pPr marL="457200" lvl="1" indent="0" algn="l" rtl="0">
              <a:lnSpc>
                <a:spcPct val="100000"/>
              </a:lnSpc>
              <a:spcBef>
                <a:spcPts val="500"/>
              </a:spcBef>
              <a:spcAft>
                <a:spcPts val="0"/>
              </a:spcAft>
              <a:buClr>
                <a:schemeClr val="dk1"/>
              </a:buClr>
              <a:buSzPts val="2800"/>
              <a:buNone/>
            </a:pPr>
            <a:r>
              <a:rPr lang="zh-TW" sz="2800"/>
              <a:t>將自動駕駛智慧軟體結合區塊鏈指令執行，實現無人駕駛計程車的獨立經濟體，維持整體車聯網以產能最大化、利潤最低的狀態下運行</a:t>
            </a:r>
            <a:endParaRPr sz="2800"/>
          </a:p>
        </p:txBody>
      </p:sp>
      <p:sp>
        <p:nvSpPr>
          <p:cNvPr id="522" name="Google Shape;522;p2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21</a:t>
            </a:fld>
            <a:endParaRPr/>
          </a:p>
        </p:txBody>
      </p:sp>
      <p:pic>
        <p:nvPicPr>
          <p:cNvPr id="523" name="Google Shape;523;p21"/>
          <p:cNvPicPr preferRelativeResize="0"/>
          <p:nvPr/>
        </p:nvPicPr>
        <p:blipFill rotWithShape="1">
          <a:blip r:embed="rId3">
            <a:alphaModFix/>
          </a:blip>
          <a:srcRect l="4839" t="2921" r="7335" b="6023"/>
          <a:stretch/>
        </p:blipFill>
        <p:spPr>
          <a:xfrm>
            <a:off x="5069828" y="1460274"/>
            <a:ext cx="6918594" cy="4234638"/>
          </a:xfrm>
          <a:prstGeom prst="rect">
            <a:avLst/>
          </a:prstGeom>
          <a:noFill/>
          <a:ln>
            <a:noFill/>
          </a:ln>
        </p:spPr>
      </p:pic>
      <p:grpSp>
        <p:nvGrpSpPr>
          <p:cNvPr id="524" name="Google Shape;524;p21"/>
          <p:cNvGrpSpPr/>
          <p:nvPr/>
        </p:nvGrpSpPr>
        <p:grpSpPr>
          <a:xfrm>
            <a:off x="1488" y="-12459"/>
            <a:ext cx="12189023" cy="377586"/>
            <a:chOff x="1488" y="0"/>
            <a:chExt cx="12189023" cy="377586"/>
          </a:xfrm>
        </p:grpSpPr>
        <p:sp>
          <p:nvSpPr>
            <p:cNvPr id="525" name="Google Shape;525;p2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527" name="Google Shape;527;p21"/>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529" name="Google Shape;529;p21"/>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531" name="Google Shape;531;p21"/>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533" name="Google Shape;533;p21"/>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535" name="Google Shape;535;p2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t>區塊鏈應用</a:t>
            </a:r>
            <a:endParaRPr/>
          </a:p>
        </p:txBody>
      </p:sp>
      <p:sp>
        <p:nvSpPr>
          <p:cNvPr id="541" name="Google Shape;541;p22"/>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800"/>
              <a:buFont typeface="Noto Sans Symbols"/>
              <a:buChar char="⮚"/>
            </a:pPr>
            <a:r>
              <a:rPr lang="zh-TW" sz="2800" b="1">
                <a:solidFill>
                  <a:srgbClr val="C00000"/>
                </a:solidFill>
              </a:rPr>
              <a:t>博弈產業</a:t>
            </a:r>
            <a:r>
              <a:rPr lang="zh-TW" sz="2800"/>
              <a:t>—建立公平公正的亂數產生系統(中本聰骰子)</a:t>
            </a:r>
            <a:endParaRPr/>
          </a:p>
          <a:p>
            <a:pPr marL="0" lvl="0" indent="0" algn="l" rtl="0">
              <a:lnSpc>
                <a:spcPct val="100000"/>
              </a:lnSpc>
              <a:spcBef>
                <a:spcPts val="1000"/>
              </a:spcBef>
              <a:spcAft>
                <a:spcPts val="0"/>
              </a:spcAft>
              <a:buClr>
                <a:schemeClr val="dk1"/>
              </a:buClr>
              <a:buSzPts val="2800"/>
              <a:buNone/>
            </a:pPr>
            <a:r>
              <a:rPr lang="zh-TW" sz="2800"/>
              <a:t>利用交易送往區塊鏈時所產生的雜湊亂數作為押注的幸運號碼供賭徒下注</a:t>
            </a:r>
            <a:endParaRPr sz="2800"/>
          </a:p>
          <a:p>
            <a:pPr marL="0" lvl="0" indent="0" algn="l" rtl="0">
              <a:lnSpc>
                <a:spcPct val="100000"/>
              </a:lnSpc>
              <a:spcBef>
                <a:spcPts val="1000"/>
              </a:spcBef>
              <a:spcAft>
                <a:spcPts val="0"/>
              </a:spcAft>
              <a:buClr>
                <a:schemeClr val="dk1"/>
              </a:buClr>
              <a:buSzPts val="2800"/>
              <a:buNone/>
            </a:pPr>
            <a:endParaRPr sz="2800"/>
          </a:p>
          <a:p>
            <a:pPr marL="228600" lvl="0" indent="-228600" algn="l" rtl="0">
              <a:lnSpc>
                <a:spcPct val="100000"/>
              </a:lnSpc>
              <a:spcBef>
                <a:spcPts val="1000"/>
              </a:spcBef>
              <a:spcAft>
                <a:spcPts val="0"/>
              </a:spcAft>
              <a:buClr>
                <a:srgbClr val="C00000"/>
              </a:buClr>
              <a:buSzPts val="2800"/>
              <a:buFont typeface="Noto Sans Symbols"/>
              <a:buChar char="⮚"/>
            </a:pPr>
            <a:r>
              <a:rPr lang="zh-TW" sz="2800" b="1">
                <a:solidFill>
                  <a:srgbClr val="C00000"/>
                </a:solidFill>
              </a:rPr>
              <a:t>群眾募資</a:t>
            </a:r>
            <a:r>
              <a:rPr lang="zh-TW" sz="2800"/>
              <a:t>—加密電子貨幣保證契約</a:t>
            </a:r>
            <a:endParaRPr sz="2800"/>
          </a:p>
          <a:p>
            <a:pPr marL="0" lvl="0" indent="0" algn="l" rtl="0">
              <a:lnSpc>
                <a:spcPct val="100000"/>
              </a:lnSpc>
              <a:spcBef>
                <a:spcPts val="1000"/>
              </a:spcBef>
              <a:spcAft>
                <a:spcPts val="0"/>
              </a:spcAft>
              <a:buClr>
                <a:schemeClr val="dk1"/>
              </a:buClr>
              <a:buSzPts val="2800"/>
              <a:buNone/>
            </a:pPr>
            <a:r>
              <a:rPr lang="zh-TW" sz="2800"/>
              <a:t>以區塊鏈作為電子錢包防止惡意竄改，募資金額達成時，自動接通到發起者資金的錢包中；當募資金額沒有達到目標時，即送回所有人的個人錢包</a:t>
            </a:r>
            <a:endParaRPr sz="2800"/>
          </a:p>
          <a:p>
            <a:pPr marL="228600" lvl="0" indent="-50800" algn="l" rtl="0">
              <a:lnSpc>
                <a:spcPct val="100000"/>
              </a:lnSpc>
              <a:spcBef>
                <a:spcPts val="1000"/>
              </a:spcBef>
              <a:spcAft>
                <a:spcPts val="0"/>
              </a:spcAft>
              <a:buClr>
                <a:schemeClr val="dk1"/>
              </a:buClr>
              <a:buSzPts val="2800"/>
              <a:buNone/>
            </a:pPr>
            <a:endParaRPr sz="2800"/>
          </a:p>
          <a:p>
            <a:pPr marL="228600" lvl="0" indent="-50800" algn="l" rtl="0">
              <a:lnSpc>
                <a:spcPct val="100000"/>
              </a:lnSpc>
              <a:spcBef>
                <a:spcPts val="1000"/>
              </a:spcBef>
              <a:spcAft>
                <a:spcPts val="0"/>
              </a:spcAft>
              <a:buClr>
                <a:schemeClr val="dk1"/>
              </a:buClr>
              <a:buSzPts val="2800"/>
              <a:buNone/>
            </a:pPr>
            <a:endParaRPr sz="2800"/>
          </a:p>
          <a:p>
            <a:pPr marL="228600" lvl="0" indent="-50800" algn="l" rtl="0">
              <a:lnSpc>
                <a:spcPct val="100000"/>
              </a:lnSpc>
              <a:spcBef>
                <a:spcPts val="1000"/>
              </a:spcBef>
              <a:spcAft>
                <a:spcPts val="0"/>
              </a:spcAft>
              <a:buClr>
                <a:schemeClr val="dk1"/>
              </a:buClr>
              <a:buSzPts val="2800"/>
              <a:buNone/>
            </a:pPr>
            <a:endParaRPr sz="2800"/>
          </a:p>
        </p:txBody>
      </p:sp>
      <p:sp>
        <p:nvSpPr>
          <p:cNvPr id="542" name="Google Shape;542;p2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22</a:t>
            </a:fld>
            <a:endParaRPr/>
          </a:p>
        </p:txBody>
      </p:sp>
      <p:grpSp>
        <p:nvGrpSpPr>
          <p:cNvPr id="543" name="Google Shape;543;p22"/>
          <p:cNvGrpSpPr/>
          <p:nvPr/>
        </p:nvGrpSpPr>
        <p:grpSpPr>
          <a:xfrm>
            <a:off x="1488" y="-12459"/>
            <a:ext cx="12189023" cy="377586"/>
            <a:chOff x="1488" y="0"/>
            <a:chExt cx="12189023" cy="377586"/>
          </a:xfrm>
        </p:grpSpPr>
        <p:sp>
          <p:nvSpPr>
            <p:cNvPr id="544" name="Google Shape;544;p2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546" name="Google Shape;546;p22"/>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548" name="Google Shape;548;p22"/>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550" name="Google Shape;550;p22"/>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552" name="Google Shape;552;p22"/>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554" name="Google Shape;554;p2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2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t>區塊鏈應用</a:t>
            </a:r>
            <a:endParaRPr/>
          </a:p>
        </p:txBody>
      </p:sp>
      <p:sp>
        <p:nvSpPr>
          <p:cNvPr id="561" name="Google Shape;561;p2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23</a:t>
            </a:fld>
            <a:endParaRPr/>
          </a:p>
        </p:txBody>
      </p:sp>
      <p:sp>
        <p:nvSpPr>
          <p:cNvPr id="562" name="Google Shape;562;p23"/>
          <p:cNvSpPr txBox="1"/>
          <p:nvPr/>
        </p:nvSpPr>
        <p:spPr>
          <a:xfrm>
            <a:off x="764458" y="1627238"/>
            <a:ext cx="10922957" cy="439649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0000"/>
              </a:buClr>
              <a:buSzPts val="2800"/>
              <a:buFont typeface="Noto Sans Symbols"/>
              <a:buChar char="⮚"/>
            </a:pPr>
            <a:r>
              <a:rPr lang="zh-TW" sz="2800" b="1">
                <a:solidFill>
                  <a:srgbClr val="C00000"/>
                </a:solidFill>
                <a:latin typeface="Corbel"/>
                <a:ea typeface="Corbel"/>
                <a:cs typeface="Corbel"/>
                <a:sym typeface="Corbel"/>
              </a:rPr>
              <a:t>智慧合約</a:t>
            </a:r>
            <a:r>
              <a:rPr lang="zh-TW" sz="2800">
                <a:solidFill>
                  <a:schemeClr val="dk1"/>
                </a:solidFill>
                <a:latin typeface="Corbel"/>
                <a:ea typeface="Corbel"/>
                <a:cs typeface="Corbel"/>
                <a:sym typeface="Corbel"/>
              </a:rPr>
              <a:t>—去中心化的產權登記合約書</a:t>
            </a:r>
            <a:endParaRPr sz="2800">
              <a:solidFill>
                <a:schemeClr val="dk1"/>
              </a:solidFill>
              <a:latin typeface="Corbel"/>
              <a:ea typeface="Corbel"/>
              <a:cs typeface="Corbel"/>
              <a:sym typeface="Corbel"/>
            </a:endParaRPr>
          </a:p>
          <a:p>
            <a:pPr marL="228600" marR="0" lvl="0" indent="-228600" algn="l" rtl="0">
              <a:lnSpc>
                <a:spcPct val="100000"/>
              </a:lnSpc>
              <a:spcBef>
                <a:spcPts val="1000"/>
              </a:spcBef>
              <a:spcAft>
                <a:spcPts val="0"/>
              </a:spcAft>
              <a:buClr>
                <a:schemeClr val="dk1"/>
              </a:buClr>
              <a:buSzPts val="2800"/>
              <a:buFont typeface="Arial"/>
              <a:buChar char="•"/>
            </a:pPr>
            <a:r>
              <a:rPr lang="zh-TW" sz="2800">
                <a:solidFill>
                  <a:schemeClr val="dk1"/>
                </a:solidFill>
                <a:latin typeface="Corbel"/>
                <a:ea typeface="Corbel"/>
                <a:cs typeface="Corbel"/>
                <a:sym typeface="Corbel"/>
              </a:rPr>
              <a:t>概念在1994年時就被提出，但直到以太坊（區塊鏈2.0）的出現才落實並發展</a:t>
            </a:r>
            <a:endParaRPr sz="2800">
              <a:solidFill>
                <a:schemeClr val="dk1"/>
              </a:solidFill>
              <a:latin typeface="Corbel"/>
              <a:ea typeface="Corbel"/>
              <a:cs typeface="Corbel"/>
              <a:sym typeface="Corbel"/>
            </a:endParaRPr>
          </a:p>
          <a:p>
            <a:pPr marL="228600" marR="0" lvl="0" indent="-228600" algn="l" rtl="0">
              <a:lnSpc>
                <a:spcPct val="100000"/>
              </a:lnSpc>
              <a:spcBef>
                <a:spcPts val="1000"/>
              </a:spcBef>
              <a:spcAft>
                <a:spcPts val="0"/>
              </a:spcAft>
              <a:buClr>
                <a:schemeClr val="dk1"/>
              </a:buClr>
              <a:buSzPts val="2800"/>
              <a:buFont typeface="Arial"/>
              <a:buChar char="•"/>
            </a:pPr>
            <a:r>
              <a:rPr lang="zh-TW" sz="2800">
                <a:solidFill>
                  <a:schemeClr val="dk1"/>
                </a:solidFill>
                <a:latin typeface="Corbel"/>
                <a:ea typeface="Corbel"/>
                <a:cs typeface="Corbel"/>
                <a:sym typeface="Corbel"/>
              </a:rPr>
              <a:t>部署在區塊鏈上，當條滿足就會自動執行的程式碼，一旦被部署上區塊鏈就無法被修改</a:t>
            </a:r>
            <a:endParaRPr sz="2800">
              <a:solidFill>
                <a:schemeClr val="dk1"/>
              </a:solidFill>
              <a:latin typeface="Corbel"/>
              <a:ea typeface="Corbel"/>
              <a:cs typeface="Corbel"/>
              <a:sym typeface="Corbel"/>
            </a:endParaRPr>
          </a:p>
          <a:p>
            <a:pPr marL="228600" marR="0" lvl="0" indent="-228600" algn="l" rtl="0">
              <a:lnSpc>
                <a:spcPct val="100000"/>
              </a:lnSpc>
              <a:spcBef>
                <a:spcPts val="1000"/>
              </a:spcBef>
              <a:spcAft>
                <a:spcPts val="0"/>
              </a:spcAft>
              <a:buClr>
                <a:schemeClr val="dk1"/>
              </a:buClr>
              <a:buSzPts val="2800"/>
              <a:buFont typeface="Arial"/>
              <a:buChar char="•"/>
            </a:pPr>
            <a:r>
              <a:rPr lang="zh-TW" sz="2800">
                <a:solidFill>
                  <a:schemeClr val="dk1"/>
                </a:solidFill>
                <a:latin typeface="Corbel"/>
                <a:ea typeface="Corbel"/>
                <a:cs typeface="Corbel"/>
                <a:sym typeface="Corbel"/>
              </a:rPr>
              <a:t>將合約條件的裁定權交由區塊鏈來執行，以達成公平公正且具備公信力的判決結果，自動履行合約/違約內容</a:t>
            </a:r>
            <a:endParaRPr sz="2800">
              <a:solidFill>
                <a:schemeClr val="dk1"/>
              </a:solidFill>
              <a:latin typeface="Corbel"/>
              <a:ea typeface="Corbel"/>
              <a:cs typeface="Corbel"/>
              <a:sym typeface="Corbel"/>
            </a:endParaRPr>
          </a:p>
          <a:p>
            <a:pPr marL="228600" marR="0" lvl="0" indent="-50800" algn="l" rtl="0">
              <a:lnSpc>
                <a:spcPct val="100000"/>
              </a:lnSpc>
              <a:spcBef>
                <a:spcPts val="1000"/>
              </a:spcBef>
              <a:spcAft>
                <a:spcPts val="0"/>
              </a:spcAft>
              <a:buClr>
                <a:schemeClr val="dk1"/>
              </a:buClr>
              <a:buSzPts val="2800"/>
              <a:buFont typeface="Arial"/>
              <a:buNone/>
            </a:pPr>
            <a:endParaRPr sz="2800">
              <a:solidFill>
                <a:schemeClr val="dk1"/>
              </a:solidFill>
              <a:latin typeface="Corbel"/>
              <a:ea typeface="Corbel"/>
              <a:cs typeface="Corbel"/>
              <a:sym typeface="Corbel"/>
            </a:endParaRPr>
          </a:p>
          <a:p>
            <a:pPr marL="228600" marR="0" lvl="0" indent="-63500" algn="l" rtl="0">
              <a:lnSpc>
                <a:spcPct val="100000"/>
              </a:lnSpc>
              <a:spcBef>
                <a:spcPts val="1000"/>
              </a:spcBef>
              <a:spcAft>
                <a:spcPts val="0"/>
              </a:spcAft>
              <a:buClr>
                <a:schemeClr val="dk1"/>
              </a:buClr>
              <a:buSzPts val="2600"/>
              <a:buFont typeface="Arial"/>
              <a:buNone/>
            </a:pPr>
            <a:endParaRPr sz="2600">
              <a:solidFill>
                <a:schemeClr val="dk1"/>
              </a:solidFill>
              <a:latin typeface="Corbel"/>
              <a:ea typeface="Corbel"/>
              <a:cs typeface="Corbel"/>
              <a:sym typeface="Corbel"/>
            </a:endParaRPr>
          </a:p>
        </p:txBody>
      </p:sp>
      <p:grpSp>
        <p:nvGrpSpPr>
          <p:cNvPr id="563" name="Google Shape;563;p23"/>
          <p:cNvGrpSpPr/>
          <p:nvPr/>
        </p:nvGrpSpPr>
        <p:grpSpPr>
          <a:xfrm>
            <a:off x="1488" y="-12459"/>
            <a:ext cx="12189023" cy="377586"/>
            <a:chOff x="1488" y="0"/>
            <a:chExt cx="12189023" cy="377586"/>
          </a:xfrm>
        </p:grpSpPr>
        <p:sp>
          <p:nvSpPr>
            <p:cNvPr id="564" name="Google Shape;564;p2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566" name="Google Shape;566;p23"/>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568" name="Google Shape;568;p23"/>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570" name="Google Shape;570;p23"/>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572" name="Google Shape;572;p23"/>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574" name="Google Shape;574;p2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2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sz="4400"/>
              <a:t>區塊鏈應用</a:t>
            </a:r>
            <a:endParaRPr/>
          </a:p>
        </p:txBody>
      </p:sp>
      <p:sp>
        <p:nvSpPr>
          <p:cNvPr id="580" name="Google Shape;580;p24"/>
          <p:cNvSpPr txBox="1">
            <a:spLocks noGrp="1"/>
          </p:cNvSpPr>
          <p:nvPr>
            <p:ph type="body" idx="1"/>
          </p:nvPr>
        </p:nvSpPr>
        <p:spPr>
          <a:xfrm>
            <a:off x="698471" y="1575273"/>
            <a:ext cx="8820217" cy="2985025"/>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0"/>
              </a:spcBef>
              <a:spcAft>
                <a:spcPts val="0"/>
              </a:spcAft>
              <a:buClr>
                <a:schemeClr val="dk1"/>
              </a:buClr>
              <a:buSzPct val="100000"/>
              <a:buFont typeface="Noto Sans Symbols"/>
              <a:buChar char="⮚"/>
            </a:pPr>
            <a:r>
              <a:rPr lang="zh-TW" sz="2800"/>
              <a:t>「無人管理」的The DAO (瑞士新創)</a:t>
            </a:r>
            <a:endParaRPr/>
          </a:p>
          <a:p>
            <a:pPr marL="228600" lvl="0" indent="-228600" algn="l" rtl="0">
              <a:lnSpc>
                <a:spcPct val="100000"/>
              </a:lnSpc>
              <a:spcBef>
                <a:spcPts val="1000"/>
              </a:spcBef>
              <a:spcAft>
                <a:spcPts val="0"/>
              </a:spcAft>
              <a:buClr>
                <a:schemeClr val="dk1"/>
              </a:buClr>
              <a:buSzPct val="100000"/>
              <a:buChar char="•"/>
            </a:pPr>
            <a:r>
              <a:rPr lang="zh-TW"/>
              <a:t>「去中心自治組織（Decentralized Autonomous Organization）</a:t>
            </a:r>
            <a:endParaRPr/>
          </a:p>
          <a:p>
            <a:pPr marL="228600" lvl="0" indent="-228600" algn="l" rtl="0">
              <a:lnSpc>
                <a:spcPct val="100000"/>
              </a:lnSpc>
              <a:spcBef>
                <a:spcPts val="1000"/>
              </a:spcBef>
              <a:spcAft>
                <a:spcPts val="0"/>
              </a:spcAft>
              <a:buClr>
                <a:schemeClr val="dk1"/>
              </a:buClr>
              <a:buSzPct val="100000"/>
              <a:buChar char="•"/>
            </a:pPr>
            <a:r>
              <a:rPr lang="zh-TW"/>
              <a:t>一基於Ethereum（以太坊）公共區塊鏈平台的創投組織</a:t>
            </a:r>
            <a:endParaRPr/>
          </a:p>
          <a:p>
            <a:pPr marL="228600" lvl="0" indent="-228600" algn="l" rtl="0">
              <a:lnSpc>
                <a:spcPct val="100000"/>
              </a:lnSpc>
              <a:spcBef>
                <a:spcPts val="1000"/>
              </a:spcBef>
              <a:spcAft>
                <a:spcPts val="0"/>
              </a:spcAft>
              <a:buClr>
                <a:schemeClr val="dk1"/>
              </a:buClr>
              <a:buSzPct val="100000"/>
              <a:buChar char="•"/>
            </a:pPr>
            <a:r>
              <a:rPr lang="zh-TW"/>
              <a:t>運作全都是基於軟體與區塊鏈，當有人提出任何創業計畫時，擁有DAO籌碼（DAO Token）的人即握有專案投票權，皆透過程式碼自動執行</a:t>
            </a:r>
            <a:endParaRPr/>
          </a:p>
          <a:p>
            <a:pPr marL="0" lvl="0" indent="0" algn="l" rtl="0">
              <a:lnSpc>
                <a:spcPct val="100000"/>
              </a:lnSpc>
              <a:spcBef>
                <a:spcPts val="1000"/>
              </a:spcBef>
              <a:spcAft>
                <a:spcPts val="0"/>
              </a:spcAft>
              <a:buClr>
                <a:schemeClr val="dk1"/>
              </a:buClr>
              <a:buSzPct val="100000"/>
              <a:buNone/>
            </a:pPr>
            <a:endParaRPr/>
          </a:p>
        </p:txBody>
      </p:sp>
      <p:sp>
        <p:nvSpPr>
          <p:cNvPr id="581" name="Google Shape;581;p2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24</a:t>
            </a:fld>
            <a:endParaRPr/>
          </a:p>
        </p:txBody>
      </p:sp>
      <p:pic>
        <p:nvPicPr>
          <p:cNvPr id="582" name="Google Shape;582;p24"/>
          <p:cNvPicPr preferRelativeResize="0"/>
          <p:nvPr/>
        </p:nvPicPr>
        <p:blipFill rotWithShape="1">
          <a:blip r:embed="rId3">
            <a:alphaModFix/>
          </a:blip>
          <a:srcRect/>
          <a:stretch/>
        </p:blipFill>
        <p:spPr>
          <a:xfrm>
            <a:off x="9325232" y="3587754"/>
            <a:ext cx="2565094" cy="2455669"/>
          </a:xfrm>
          <a:prstGeom prst="rect">
            <a:avLst/>
          </a:prstGeom>
          <a:noFill/>
          <a:ln>
            <a:noFill/>
          </a:ln>
        </p:spPr>
      </p:pic>
      <p:grpSp>
        <p:nvGrpSpPr>
          <p:cNvPr id="583" name="Google Shape;583;p24"/>
          <p:cNvGrpSpPr/>
          <p:nvPr/>
        </p:nvGrpSpPr>
        <p:grpSpPr>
          <a:xfrm>
            <a:off x="1488" y="-12459"/>
            <a:ext cx="12189023" cy="377586"/>
            <a:chOff x="1488" y="0"/>
            <a:chExt cx="12189023" cy="377586"/>
          </a:xfrm>
        </p:grpSpPr>
        <p:sp>
          <p:nvSpPr>
            <p:cNvPr id="584" name="Google Shape;584;p2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586" name="Google Shape;586;p24"/>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588" name="Google Shape;588;p24"/>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590" name="Google Shape;590;p24"/>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592" name="Google Shape;592;p24"/>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594" name="Google Shape;594;p2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FinTech-</a:t>
            </a:r>
            <a:r>
              <a:rPr lang="zh-TW" sz="4400"/>
              <a:t>區塊鏈技術</a:t>
            </a:r>
            <a:endParaRPr/>
          </a:p>
        </p:txBody>
      </p:sp>
      <p:sp>
        <p:nvSpPr>
          <p:cNvPr id="601" name="Google Shape;601;p2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25</a:t>
            </a:fld>
            <a:endParaRPr/>
          </a:p>
        </p:txBody>
      </p:sp>
      <p:pic>
        <p:nvPicPr>
          <p:cNvPr id="602" name="Google Shape;602;p25"/>
          <p:cNvPicPr preferRelativeResize="0">
            <a:picLocks noGrp="1"/>
          </p:cNvPicPr>
          <p:nvPr>
            <p:ph type="body" idx="1"/>
          </p:nvPr>
        </p:nvPicPr>
        <p:blipFill rotWithShape="1">
          <a:blip r:embed="rId3">
            <a:alphaModFix/>
          </a:blip>
          <a:srcRect t="10280" b="11283"/>
          <a:stretch/>
        </p:blipFill>
        <p:spPr>
          <a:xfrm>
            <a:off x="1443658" y="1404257"/>
            <a:ext cx="9365423" cy="4683482"/>
          </a:xfrm>
          <a:prstGeom prst="rect">
            <a:avLst/>
          </a:prstGeom>
          <a:noFill/>
          <a:ln>
            <a:noFill/>
          </a:ln>
        </p:spPr>
      </p:pic>
      <p:grpSp>
        <p:nvGrpSpPr>
          <p:cNvPr id="603" name="Google Shape;603;p25"/>
          <p:cNvGrpSpPr/>
          <p:nvPr/>
        </p:nvGrpSpPr>
        <p:grpSpPr>
          <a:xfrm>
            <a:off x="1488" y="-12459"/>
            <a:ext cx="12189023" cy="377586"/>
            <a:chOff x="1488" y="0"/>
            <a:chExt cx="12189023" cy="377586"/>
          </a:xfrm>
        </p:grpSpPr>
        <p:sp>
          <p:nvSpPr>
            <p:cNvPr id="604" name="Google Shape;604;p2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606" name="Google Shape;606;p25"/>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608" name="Google Shape;608;p25"/>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10" name="Google Shape;610;p25"/>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12" name="Google Shape;612;p25"/>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614" name="Google Shape;614;p25"/>
          <p:cNvSpPr/>
          <p:nvPr/>
        </p:nvSpPr>
        <p:spPr>
          <a:xfrm>
            <a:off x="6096000" y="6087739"/>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https://www.youtube.com/watch?v=6WG7D47tGb0</a:t>
            </a:r>
            <a:endParaRPr sz="1800">
              <a:solidFill>
                <a:schemeClr val="dk1"/>
              </a:solidFill>
              <a:latin typeface="Corbel"/>
              <a:ea typeface="Corbel"/>
              <a:cs typeface="Corbel"/>
              <a:sym typeface="Corbel"/>
            </a:endParaRPr>
          </a:p>
        </p:txBody>
      </p:sp>
      <p:sp>
        <p:nvSpPr>
          <p:cNvPr id="615" name="Google Shape;615;p25"/>
          <p:cNvSpPr/>
          <p:nvPr/>
        </p:nvSpPr>
        <p:spPr>
          <a:xfrm>
            <a:off x="1091040" y="6087739"/>
            <a:ext cx="50049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https://www.youtube.com/watch?v=sYduOfRLHq0</a:t>
            </a:r>
            <a:endParaRPr/>
          </a:p>
        </p:txBody>
      </p:sp>
      <p:sp>
        <p:nvSpPr>
          <p:cNvPr id="616" name="Google Shape;616;p2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2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國際發展</a:t>
            </a:r>
            <a:endParaRPr/>
          </a:p>
        </p:txBody>
      </p:sp>
      <p:sp>
        <p:nvSpPr>
          <p:cNvPr id="623" name="Google Shape;623;p26"/>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Char char="•"/>
            </a:pPr>
            <a:r>
              <a:rPr lang="zh-TW" sz="2400"/>
              <a:t>2013年—2015年</a:t>
            </a:r>
            <a:endParaRPr sz="2400"/>
          </a:p>
          <a:p>
            <a:pPr marL="685800" lvl="1" indent="-228600" algn="l" rtl="0">
              <a:lnSpc>
                <a:spcPct val="100000"/>
              </a:lnSpc>
              <a:spcBef>
                <a:spcPts val="500"/>
              </a:spcBef>
              <a:spcAft>
                <a:spcPts val="0"/>
              </a:spcAft>
              <a:buClr>
                <a:schemeClr val="dk1"/>
              </a:buClr>
              <a:buSzPts val="2400"/>
              <a:buChar char="•"/>
            </a:pPr>
            <a:r>
              <a:rPr lang="zh-TW"/>
              <a:t>德國、法國、以色列、加拿大承認數位貨幣合法性</a:t>
            </a:r>
            <a:endParaRPr/>
          </a:p>
          <a:p>
            <a:pPr marL="685800" lvl="1" indent="-228600" algn="l" rtl="0">
              <a:lnSpc>
                <a:spcPct val="100000"/>
              </a:lnSpc>
              <a:spcBef>
                <a:spcPts val="500"/>
              </a:spcBef>
              <a:spcAft>
                <a:spcPts val="0"/>
              </a:spcAft>
              <a:buClr>
                <a:schemeClr val="dk1"/>
              </a:buClr>
              <a:buSzPts val="2400"/>
              <a:buChar char="•"/>
            </a:pPr>
            <a:r>
              <a:rPr lang="zh-TW"/>
              <a:t>溫哥華啟用世界首台數位貨幣ATM機</a:t>
            </a:r>
            <a:endParaRPr/>
          </a:p>
          <a:p>
            <a:pPr marL="685800" lvl="1" indent="-228600" algn="l" rtl="0">
              <a:lnSpc>
                <a:spcPct val="100000"/>
              </a:lnSpc>
              <a:spcBef>
                <a:spcPts val="500"/>
              </a:spcBef>
              <a:spcAft>
                <a:spcPts val="0"/>
              </a:spcAft>
              <a:buClr>
                <a:schemeClr val="dk1"/>
              </a:buClr>
              <a:buSzPts val="2400"/>
              <a:buChar char="•"/>
            </a:pPr>
            <a:r>
              <a:rPr lang="zh-TW"/>
              <a:t>英國央行開始進行研究其版本的數位貨幣，稱為‎RSCoin‬</a:t>
            </a:r>
            <a:endParaRPr/>
          </a:p>
          <a:p>
            <a:pPr marL="685800" lvl="1" indent="-228600" algn="l" rtl="0">
              <a:lnSpc>
                <a:spcPct val="100000"/>
              </a:lnSpc>
              <a:spcBef>
                <a:spcPts val="500"/>
              </a:spcBef>
              <a:spcAft>
                <a:spcPts val="0"/>
              </a:spcAft>
              <a:buClr>
                <a:schemeClr val="dk1"/>
              </a:buClr>
              <a:buSzPts val="2400"/>
              <a:buChar char="•"/>
            </a:pPr>
            <a:r>
              <a:rPr lang="zh-TW"/>
              <a:t>數位貨幣在歐洲相關國家和地區的交易量超過了10億歐元</a:t>
            </a:r>
            <a:endParaRPr/>
          </a:p>
          <a:p>
            <a:pPr marL="228600" lvl="0" indent="-228600" algn="l" rtl="0">
              <a:lnSpc>
                <a:spcPct val="100000"/>
              </a:lnSpc>
              <a:spcBef>
                <a:spcPts val="1000"/>
              </a:spcBef>
              <a:spcAft>
                <a:spcPts val="0"/>
              </a:spcAft>
              <a:buClr>
                <a:schemeClr val="dk1"/>
              </a:buClr>
              <a:buSzPts val="2400"/>
              <a:buChar char="•"/>
            </a:pPr>
            <a:r>
              <a:rPr lang="zh-TW" sz="2400"/>
              <a:t>2016年</a:t>
            </a:r>
            <a:endParaRPr sz="2400"/>
          </a:p>
          <a:p>
            <a:pPr marL="685800" lvl="1" indent="-228600" algn="l" rtl="0">
              <a:lnSpc>
                <a:spcPct val="100000"/>
              </a:lnSpc>
              <a:spcBef>
                <a:spcPts val="500"/>
              </a:spcBef>
              <a:spcAft>
                <a:spcPts val="0"/>
              </a:spcAft>
              <a:buClr>
                <a:schemeClr val="dk1"/>
              </a:buClr>
              <a:buSzPts val="2400"/>
              <a:buChar char="•"/>
            </a:pPr>
            <a:r>
              <a:rPr lang="zh-TW"/>
              <a:t>荷蘭央研究發展自己版本比特幣‬的可能性</a:t>
            </a:r>
            <a:endParaRPr/>
          </a:p>
          <a:p>
            <a:pPr marL="1143000" lvl="2" indent="-228600" algn="l" rtl="0">
              <a:lnSpc>
                <a:spcPct val="100000"/>
              </a:lnSpc>
              <a:spcBef>
                <a:spcPts val="500"/>
              </a:spcBef>
              <a:spcAft>
                <a:spcPts val="0"/>
              </a:spcAft>
              <a:buClr>
                <a:schemeClr val="dk1"/>
              </a:buClr>
              <a:buSzPts val="2400"/>
              <a:buChar char="•"/>
            </a:pPr>
            <a:r>
              <a:rPr lang="zh-TW" sz="2400"/>
              <a:t>不會用來取代歐元貨幣，或是成為比特幣的替代品</a:t>
            </a:r>
            <a:endParaRPr sz="2400"/>
          </a:p>
          <a:p>
            <a:pPr marL="685800" lvl="2" indent="-228600" algn="l" rtl="0">
              <a:lnSpc>
                <a:spcPct val="100000"/>
              </a:lnSpc>
              <a:spcBef>
                <a:spcPts val="1000"/>
              </a:spcBef>
              <a:spcAft>
                <a:spcPts val="0"/>
              </a:spcAft>
              <a:buClr>
                <a:schemeClr val="dk1"/>
              </a:buClr>
              <a:buSzPts val="2400"/>
              <a:buChar char="•"/>
            </a:pPr>
            <a:r>
              <a:rPr lang="zh-TW" sz="2400"/>
              <a:t>美國Coinbase通過法規申請，成為全美首家合法經營且為專作比特幣交易服務的公司</a:t>
            </a:r>
            <a:endParaRPr/>
          </a:p>
        </p:txBody>
      </p:sp>
      <p:sp>
        <p:nvSpPr>
          <p:cNvPr id="624" name="Google Shape;624;p2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26</a:t>
            </a:fld>
            <a:endParaRPr/>
          </a:p>
        </p:txBody>
      </p:sp>
      <p:grpSp>
        <p:nvGrpSpPr>
          <p:cNvPr id="625" name="Google Shape;625;p26"/>
          <p:cNvGrpSpPr/>
          <p:nvPr/>
        </p:nvGrpSpPr>
        <p:grpSpPr>
          <a:xfrm>
            <a:off x="1488" y="-12459"/>
            <a:ext cx="12189023" cy="377586"/>
            <a:chOff x="1488" y="0"/>
            <a:chExt cx="12189023" cy="377586"/>
          </a:xfrm>
        </p:grpSpPr>
        <p:sp>
          <p:nvSpPr>
            <p:cNvPr id="626" name="Google Shape;626;p2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628" name="Google Shape;628;p26"/>
            <p:cNvSpPr/>
            <p:nvPr/>
          </p:nvSpPr>
          <p:spPr>
            <a:xfrm>
              <a:off x="2323207"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630" name="Google Shape;630;p26"/>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32" name="Google Shape;632;p26"/>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34" name="Google Shape;634;p26"/>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636" name="Google Shape;636;p2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貨幣服務創新模式</a:t>
            </a:r>
            <a:endParaRPr/>
          </a:p>
        </p:txBody>
      </p:sp>
      <p:sp>
        <p:nvSpPr>
          <p:cNvPr id="642" name="Google Shape;642;p27"/>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專營線上匯款與換匯業務（p2p money transfer）</a:t>
            </a:r>
            <a:endParaRPr/>
          </a:p>
          <a:p>
            <a:pPr marL="228600" lvl="0" indent="-228600" algn="l" rtl="0">
              <a:lnSpc>
                <a:spcPct val="100000"/>
              </a:lnSpc>
              <a:spcBef>
                <a:spcPts val="1000"/>
              </a:spcBef>
              <a:spcAft>
                <a:spcPts val="0"/>
              </a:spcAft>
              <a:buClr>
                <a:schemeClr val="dk1"/>
              </a:buClr>
              <a:buSzPts val="2600"/>
              <a:buChar char="•"/>
            </a:pPr>
            <a:r>
              <a:rPr lang="zh-TW"/>
              <a:t>過去</a:t>
            </a:r>
            <a:endParaRPr/>
          </a:p>
          <a:p>
            <a:pPr marL="685800" lvl="1" indent="-228600" algn="l" rtl="0">
              <a:lnSpc>
                <a:spcPct val="100000"/>
              </a:lnSpc>
              <a:spcBef>
                <a:spcPts val="500"/>
              </a:spcBef>
              <a:spcAft>
                <a:spcPts val="0"/>
              </a:spcAft>
              <a:buClr>
                <a:schemeClr val="dk1"/>
              </a:buClr>
              <a:buSzPts val="2400"/>
              <a:buChar char="•"/>
            </a:pPr>
            <a:r>
              <a:rPr lang="zh-TW"/>
              <a:t>無論換錢還是匯款，都是以銀行為主體，匯率與手續費由銀行決定，顧客只能選擇去哪家銀行進操作</a:t>
            </a:r>
            <a:endParaRPr/>
          </a:p>
          <a:p>
            <a:pPr marL="228600" lvl="0" indent="-228600" algn="l" rtl="0">
              <a:lnSpc>
                <a:spcPct val="100000"/>
              </a:lnSpc>
              <a:spcBef>
                <a:spcPts val="1000"/>
              </a:spcBef>
              <a:spcAft>
                <a:spcPts val="0"/>
              </a:spcAft>
              <a:buClr>
                <a:schemeClr val="dk1"/>
              </a:buClr>
              <a:buSzPts val="2600"/>
              <a:buChar char="•"/>
            </a:pPr>
            <a:r>
              <a:rPr lang="zh-TW"/>
              <a:t>現在</a:t>
            </a:r>
            <a:endParaRPr/>
          </a:p>
          <a:p>
            <a:pPr marL="685800" lvl="1" indent="-228600" algn="l" rtl="0">
              <a:lnSpc>
                <a:spcPct val="100000"/>
              </a:lnSpc>
              <a:spcBef>
                <a:spcPts val="500"/>
              </a:spcBef>
              <a:spcAft>
                <a:spcPts val="0"/>
              </a:spcAft>
              <a:buClr>
                <a:schemeClr val="dk1"/>
              </a:buClr>
              <a:buSzPts val="2400"/>
              <a:buChar char="•"/>
            </a:pPr>
            <a:r>
              <a:rPr lang="zh-TW"/>
              <a:t>電商平台提供銀行匯款與換匯服務，為P2P(Peer to Peer)點對點的跨國交易平台，用戶能夠找到相對應國​​家中具有同樣需求的貨幣兌換者，大幅降低顧客的時間和手續費與換匯費率成本</a:t>
            </a:r>
            <a:endParaRPr/>
          </a:p>
          <a:p>
            <a:pPr marL="685800" lvl="1" indent="-228600" algn="l" rtl="0">
              <a:lnSpc>
                <a:spcPct val="100000"/>
              </a:lnSpc>
              <a:spcBef>
                <a:spcPts val="500"/>
              </a:spcBef>
              <a:spcAft>
                <a:spcPts val="0"/>
              </a:spcAft>
              <a:buClr>
                <a:schemeClr val="dk1"/>
              </a:buClr>
              <a:buSzPts val="2400"/>
              <a:buChar char="•"/>
            </a:pPr>
            <a:r>
              <a:rPr lang="zh-TW"/>
              <a:t>如：TransferWise、CurrencyFair、Kantox等公司</a:t>
            </a:r>
            <a:endParaRPr/>
          </a:p>
          <a:p>
            <a:pPr marL="228600" lvl="0" indent="-63500" algn="l" rtl="0">
              <a:lnSpc>
                <a:spcPct val="100000"/>
              </a:lnSpc>
              <a:spcBef>
                <a:spcPts val="1000"/>
              </a:spcBef>
              <a:spcAft>
                <a:spcPts val="0"/>
              </a:spcAft>
              <a:buClr>
                <a:schemeClr val="dk1"/>
              </a:buClr>
              <a:buSzPts val="2600"/>
              <a:buNone/>
            </a:pPr>
            <a:endParaRPr/>
          </a:p>
        </p:txBody>
      </p:sp>
      <p:grpSp>
        <p:nvGrpSpPr>
          <p:cNvPr id="643" name="Google Shape;643;p27"/>
          <p:cNvGrpSpPr/>
          <p:nvPr/>
        </p:nvGrpSpPr>
        <p:grpSpPr>
          <a:xfrm>
            <a:off x="1488" y="-12459"/>
            <a:ext cx="12189023" cy="377586"/>
            <a:chOff x="1488" y="0"/>
            <a:chExt cx="12189023" cy="377586"/>
          </a:xfrm>
        </p:grpSpPr>
        <p:sp>
          <p:nvSpPr>
            <p:cNvPr id="644" name="Google Shape;644;p27"/>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646" name="Google Shape;646;p27"/>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648" name="Google Shape;648;p27"/>
            <p:cNvSpPr/>
            <p:nvPr/>
          </p:nvSpPr>
          <p:spPr>
            <a:xfrm>
              <a:off x="4644925"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50" name="Google Shape;650;p27"/>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52" name="Google Shape;652;p27"/>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654" name="Google Shape;654;p2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27</a:t>
            </a:fld>
            <a:endParaRPr/>
          </a:p>
        </p:txBody>
      </p:sp>
      <p:sp>
        <p:nvSpPr>
          <p:cNvPr id="655" name="Google Shape;655;p2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28"/>
          <p:cNvSpPr txBox="1">
            <a:spLocks noGrp="1"/>
          </p:cNvSpPr>
          <p:nvPr>
            <p:ph type="title"/>
          </p:nvPr>
        </p:nvSpPr>
        <p:spPr>
          <a:xfrm>
            <a:off x="612057" y="365126"/>
            <a:ext cx="11002297" cy="9789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(1) P2P匯款創新模式</a:t>
            </a:r>
            <a:endParaRPr/>
          </a:p>
        </p:txBody>
      </p:sp>
      <p:sp>
        <p:nvSpPr>
          <p:cNvPr id="662" name="Google Shape;662;p28"/>
          <p:cNvSpPr txBox="1">
            <a:spLocks noGrp="1"/>
          </p:cNvSpPr>
          <p:nvPr>
            <p:ph type="body" idx="1"/>
          </p:nvPr>
        </p:nvSpPr>
        <p:spPr>
          <a:xfrm>
            <a:off x="612057" y="1474839"/>
            <a:ext cx="3270626" cy="46201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zh-TW" sz="2800" b="1"/>
              <a:t>英國TransferWise </a:t>
            </a:r>
            <a:endParaRPr sz="2800" b="1"/>
          </a:p>
          <a:p>
            <a:pPr marL="228600" lvl="0" indent="-228600" algn="l" rtl="0">
              <a:lnSpc>
                <a:spcPct val="100000"/>
              </a:lnSpc>
              <a:spcBef>
                <a:spcPts val="1000"/>
              </a:spcBef>
              <a:spcAft>
                <a:spcPts val="0"/>
              </a:spcAft>
              <a:buClr>
                <a:schemeClr val="dk1"/>
              </a:buClr>
              <a:buSzPts val="2600"/>
              <a:buChar char="•"/>
            </a:pPr>
            <a:r>
              <a:rPr lang="zh-TW"/>
              <a:t>目標</a:t>
            </a:r>
            <a:endParaRPr/>
          </a:p>
          <a:p>
            <a:pPr marL="0" lvl="0" indent="0" algn="l" rtl="0">
              <a:lnSpc>
                <a:spcPct val="100000"/>
              </a:lnSpc>
              <a:spcBef>
                <a:spcPts val="1000"/>
              </a:spcBef>
              <a:spcAft>
                <a:spcPts val="0"/>
              </a:spcAft>
              <a:buClr>
                <a:schemeClr val="dk1"/>
              </a:buClr>
              <a:buSzPts val="2600"/>
              <a:buNone/>
            </a:pPr>
            <a:r>
              <a:rPr lang="zh-TW"/>
              <a:t>以最快的速度最少的費用將資金從一個地方轉移到另一個地方</a:t>
            </a:r>
            <a:endParaRPr/>
          </a:p>
          <a:p>
            <a:pPr marL="228600" lvl="0" indent="-228600" algn="l" rtl="0">
              <a:lnSpc>
                <a:spcPct val="100000"/>
              </a:lnSpc>
              <a:spcBef>
                <a:spcPts val="1000"/>
              </a:spcBef>
              <a:spcAft>
                <a:spcPts val="0"/>
              </a:spcAft>
              <a:buClr>
                <a:schemeClr val="dk1"/>
              </a:buClr>
              <a:buSzPts val="2600"/>
              <a:buChar char="•"/>
            </a:pPr>
            <a:r>
              <a:rPr lang="zh-TW"/>
              <a:t>解決</a:t>
            </a:r>
            <a:endParaRPr/>
          </a:p>
          <a:p>
            <a:pPr marL="0" lvl="0" indent="0" algn="l" rtl="0">
              <a:lnSpc>
                <a:spcPct val="100000"/>
              </a:lnSpc>
              <a:spcBef>
                <a:spcPts val="1000"/>
              </a:spcBef>
              <a:spcAft>
                <a:spcPts val="0"/>
              </a:spcAft>
              <a:buClr>
                <a:schemeClr val="dk1"/>
              </a:buClr>
              <a:buSzPts val="2600"/>
              <a:buNone/>
            </a:pPr>
            <a:r>
              <a:rPr lang="zh-TW"/>
              <a:t>跨國匯兌的問題以及公平和透明的交易</a:t>
            </a:r>
            <a:endParaRPr/>
          </a:p>
          <a:p>
            <a:pPr marL="228600" lvl="0" indent="-63500" algn="l" rtl="0">
              <a:lnSpc>
                <a:spcPct val="100000"/>
              </a:lnSpc>
              <a:spcBef>
                <a:spcPts val="1000"/>
              </a:spcBef>
              <a:spcAft>
                <a:spcPts val="0"/>
              </a:spcAft>
              <a:buClr>
                <a:schemeClr val="dk1"/>
              </a:buClr>
              <a:buSzPts val="2600"/>
              <a:buNone/>
            </a:pPr>
            <a:endParaRPr/>
          </a:p>
        </p:txBody>
      </p:sp>
      <p:pic>
        <p:nvPicPr>
          <p:cNvPr id="663" name="Google Shape;663;p28"/>
          <p:cNvPicPr preferRelativeResize="0"/>
          <p:nvPr/>
        </p:nvPicPr>
        <p:blipFill rotWithShape="1">
          <a:blip r:embed="rId3">
            <a:alphaModFix/>
          </a:blip>
          <a:srcRect l="2681" t="7311" r="3128" b="4954"/>
          <a:stretch/>
        </p:blipFill>
        <p:spPr>
          <a:xfrm>
            <a:off x="3990063" y="1409477"/>
            <a:ext cx="8201937" cy="4750850"/>
          </a:xfrm>
          <a:prstGeom prst="rect">
            <a:avLst/>
          </a:prstGeom>
          <a:noFill/>
          <a:ln>
            <a:noFill/>
          </a:ln>
        </p:spPr>
      </p:pic>
      <p:grpSp>
        <p:nvGrpSpPr>
          <p:cNvPr id="664" name="Google Shape;664;p28"/>
          <p:cNvGrpSpPr/>
          <p:nvPr/>
        </p:nvGrpSpPr>
        <p:grpSpPr>
          <a:xfrm>
            <a:off x="1488" y="-12459"/>
            <a:ext cx="12189023" cy="377586"/>
            <a:chOff x="1488" y="0"/>
            <a:chExt cx="12189023" cy="377586"/>
          </a:xfrm>
        </p:grpSpPr>
        <p:sp>
          <p:nvSpPr>
            <p:cNvPr id="665" name="Google Shape;665;p28"/>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667" name="Google Shape;667;p2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669" name="Google Shape;669;p28"/>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71" name="Google Shape;671;p28"/>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73" name="Google Shape;673;p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675" name="Google Shape;675;p2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28</a:t>
            </a:fld>
            <a:endParaRPr/>
          </a:p>
        </p:txBody>
      </p:sp>
      <p:sp>
        <p:nvSpPr>
          <p:cNvPr id="676" name="Google Shape;676;p2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2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(2) P2P匯兌創新模式：顧客參與創新</a:t>
            </a:r>
            <a:endParaRPr/>
          </a:p>
        </p:txBody>
      </p:sp>
      <p:sp>
        <p:nvSpPr>
          <p:cNvPr id="683" name="Google Shape;683;p29"/>
          <p:cNvSpPr txBox="1">
            <a:spLocks noGrp="1"/>
          </p:cNvSpPr>
          <p:nvPr>
            <p:ph type="body" idx="1"/>
          </p:nvPr>
        </p:nvSpPr>
        <p:spPr>
          <a:xfrm>
            <a:off x="612057" y="1474839"/>
            <a:ext cx="7378261"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zh-TW" sz="2800" b="1"/>
              <a:t>法國 Weeleo  </a:t>
            </a:r>
            <a:endParaRPr sz="2800" b="1"/>
          </a:p>
          <a:p>
            <a:pPr marL="228600" lvl="0" indent="-228600" algn="l" rtl="0">
              <a:lnSpc>
                <a:spcPct val="100000"/>
              </a:lnSpc>
              <a:spcBef>
                <a:spcPts val="1000"/>
              </a:spcBef>
              <a:spcAft>
                <a:spcPts val="0"/>
              </a:spcAft>
              <a:buClr>
                <a:schemeClr val="dk1"/>
              </a:buClr>
              <a:buSzPts val="2600"/>
              <a:buChar char="•"/>
            </a:pPr>
            <a:r>
              <a:rPr lang="zh-TW"/>
              <a:t>第一個透過線下交換的p2p匯兌平台</a:t>
            </a:r>
            <a:endParaRPr/>
          </a:p>
          <a:p>
            <a:pPr marL="228600" lvl="0" indent="-228600" algn="l" rtl="0">
              <a:lnSpc>
                <a:spcPct val="100000"/>
              </a:lnSpc>
              <a:spcBef>
                <a:spcPts val="1000"/>
              </a:spcBef>
              <a:spcAft>
                <a:spcPts val="0"/>
              </a:spcAft>
              <a:buClr>
                <a:schemeClr val="dk1"/>
              </a:buClr>
              <a:buSzPts val="2600"/>
              <a:buChar char="•"/>
            </a:pPr>
            <a:r>
              <a:rPr lang="zh-TW"/>
              <a:t>通過貨幣兌換的方式切入做社交產品</a:t>
            </a:r>
            <a:endParaRPr/>
          </a:p>
          <a:p>
            <a:pPr marL="228600" lvl="0" indent="-228600" algn="l" rtl="0">
              <a:lnSpc>
                <a:spcPct val="100000"/>
              </a:lnSpc>
              <a:spcBef>
                <a:spcPts val="1000"/>
              </a:spcBef>
              <a:spcAft>
                <a:spcPts val="0"/>
              </a:spcAft>
              <a:buClr>
                <a:schemeClr val="dk1"/>
              </a:buClr>
              <a:buSzPts val="2600"/>
              <a:buChar char="•"/>
            </a:pPr>
            <a:r>
              <a:rPr lang="zh-TW"/>
              <a:t>功能</a:t>
            </a:r>
            <a:endParaRPr/>
          </a:p>
          <a:p>
            <a:pPr marL="685800" lvl="1" indent="-228600" algn="l" rtl="0">
              <a:lnSpc>
                <a:spcPct val="100000"/>
              </a:lnSpc>
              <a:spcBef>
                <a:spcPts val="500"/>
              </a:spcBef>
              <a:spcAft>
                <a:spcPts val="0"/>
              </a:spcAft>
              <a:buClr>
                <a:schemeClr val="dk1"/>
              </a:buClr>
              <a:buSzPts val="2400"/>
              <a:buChar char="•"/>
            </a:pPr>
            <a:r>
              <a:rPr lang="zh-TW"/>
              <a:t>透過Weeleo設置你想要兌換的</a:t>
            </a:r>
            <a:r>
              <a:rPr lang="zh-TW" b="1"/>
              <a:t>貨幣種類、數量，兌換的地點和時間</a:t>
            </a:r>
            <a:r>
              <a:rPr lang="zh-TW"/>
              <a:t>，配最有可能和你達成交易的用戶</a:t>
            </a:r>
            <a:endParaRPr/>
          </a:p>
          <a:p>
            <a:pPr marL="228600" lvl="0" indent="-228600" algn="l" rtl="0">
              <a:lnSpc>
                <a:spcPct val="100000"/>
              </a:lnSpc>
              <a:spcBef>
                <a:spcPts val="1000"/>
              </a:spcBef>
              <a:spcAft>
                <a:spcPts val="0"/>
              </a:spcAft>
              <a:buClr>
                <a:schemeClr val="dk1"/>
              </a:buClr>
              <a:buSzPts val="2600"/>
              <a:buChar char="•"/>
            </a:pPr>
            <a:r>
              <a:rPr lang="zh-TW"/>
              <a:t>具有聊天功能，可與對方協商，達成面對面的現金交易，兌換成功後給予評價</a:t>
            </a:r>
            <a:endParaRPr/>
          </a:p>
          <a:p>
            <a:pPr marL="228600" lvl="0" indent="-228600" algn="l" rtl="0">
              <a:lnSpc>
                <a:spcPct val="100000"/>
              </a:lnSpc>
              <a:spcBef>
                <a:spcPts val="1000"/>
              </a:spcBef>
              <a:spcAft>
                <a:spcPts val="0"/>
              </a:spcAft>
              <a:buClr>
                <a:schemeClr val="dk1"/>
              </a:buClr>
              <a:buSzPts val="2600"/>
              <a:buChar char="•"/>
            </a:pPr>
            <a:r>
              <a:rPr lang="zh-TW"/>
              <a:t>安全問題：出現假幣、法律問題</a:t>
            </a: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pic>
        <p:nvPicPr>
          <p:cNvPr id="684" name="Google Shape;684;p29"/>
          <p:cNvPicPr preferRelativeResize="0"/>
          <p:nvPr/>
        </p:nvPicPr>
        <p:blipFill rotWithShape="1">
          <a:blip r:embed="rId3">
            <a:alphaModFix/>
          </a:blip>
          <a:srcRect/>
          <a:stretch/>
        </p:blipFill>
        <p:spPr>
          <a:xfrm>
            <a:off x="8375253" y="1047378"/>
            <a:ext cx="3332781" cy="5129585"/>
          </a:xfrm>
          <a:prstGeom prst="rect">
            <a:avLst/>
          </a:prstGeom>
          <a:noFill/>
          <a:ln>
            <a:noFill/>
          </a:ln>
        </p:spPr>
      </p:pic>
      <p:grpSp>
        <p:nvGrpSpPr>
          <p:cNvPr id="685" name="Google Shape;685;p29"/>
          <p:cNvGrpSpPr/>
          <p:nvPr/>
        </p:nvGrpSpPr>
        <p:grpSpPr>
          <a:xfrm>
            <a:off x="1488" y="-12459"/>
            <a:ext cx="12189023" cy="377586"/>
            <a:chOff x="1488" y="0"/>
            <a:chExt cx="12189023" cy="377586"/>
          </a:xfrm>
        </p:grpSpPr>
        <p:sp>
          <p:nvSpPr>
            <p:cNvPr id="686" name="Google Shape;686;p29"/>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688" name="Google Shape;688;p2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690" name="Google Shape;690;p29"/>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92" name="Google Shape;692;p2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94" name="Google Shape;694;p2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696" name="Google Shape;696;p2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29</a:t>
            </a:fld>
            <a:endParaRPr/>
          </a:p>
        </p:txBody>
      </p:sp>
      <p:sp>
        <p:nvSpPr>
          <p:cNvPr id="697" name="Google Shape;697;p2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早期的貨幣</a:t>
            </a:r>
            <a:endParaRPr/>
          </a:p>
        </p:txBody>
      </p:sp>
      <p:sp>
        <p:nvSpPr>
          <p:cNvPr id="112" name="Google Shape;112;p3"/>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lnSpcReduction="10000"/>
          </a:bodyPr>
          <a:lstStyle/>
          <a:p>
            <a:pPr marL="514350" lvl="0" indent="-514350" algn="l" rtl="0">
              <a:lnSpc>
                <a:spcPct val="100000"/>
              </a:lnSpc>
              <a:spcBef>
                <a:spcPts val="0"/>
              </a:spcBef>
              <a:spcAft>
                <a:spcPts val="0"/>
              </a:spcAft>
              <a:buClr>
                <a:schemeClr val="dk1"/>
              </a:buClr>
              <a:buSzPts val="2600"/>
              <a:buFont typeface="Corbel"/>
              <a:buAutoNum type="alphaUcPeriod"/>
            </a:pPr>
            <a:r>
              <a:rPr lang="zh-TW"/>
              <a:t>最早人類透過以物易物的方式，交換彼此所需要的物品（例如拿米換油、鹽等</a:t>
            </a:r>
            <a:r>
              <a:rPr lang="zh-TW" b="1"/>
              <a:t>商品貨幣</a:t>
            </a:r>
            <a:r>
              <a:rPr lang="zh-TW"/>
              <a:t>）</a:t>
            </a:r>
            <a:endParaRPr/>
          </a:p>
          <a:p>
            <a:pPr marL="514350" lvl="0" indent="-514350" algn="l" rtl="0">
              <a:lnSpc>
                <a:spcPct val="100000"/>
              </a:lnSpc>
              <a:spcBef>
                <a:spcPts val="1000"/>
              </a:spcBef>
              <a:spcAft>
                <a:spcPts val="0"/>
              </a:spcAft>
              <a:buClr>
                <a:schemeClr val="dk1"/>
              </a:buClr>
              <a:buSzPts val="2600"/>
              <a:buFont typeface="Corbel"/>
              <a:buAutoNum type="alphaUcPeriod"/>
            </a:pPr>
            <a:r>
              <a:rPr lang="zh-TW"/>
              <a:t>發明標準化的</a:t>
            </a:r>
            <a:r>
              <a:rPr lang="zh-TW" b="1"/>
              <a:t>金屬貨幣</a:t>
            </a:r>
            <a:r>
              <a:rPr lang="zh-TW"/>
              <a:t>，並由政府規定作為貨幣的金屬重量、成色與每個單位的價值（如：元寶、銀錠、銅幣）</a:t>
            </a:r>
            <a:endParaRPr/>
          </a:p>
          <a:p>
            <a:pPr marL="228600" lvl="1" indent="-228600" algn="l" rtl="0">
              <a:lnSpc>
                <a:spcPct val="100000"/>
              </a:lnSpc>
              <a:spcBef>
                <a:spcPts val="1000"/>
              </a:spcBef>
              <a:spcAft>
                <a:spcPts val="0"/>
              </a:spcAft>
              <a:buClr>
                <a:schemeClr val="dk1"/>
              </a:buClr>
              <a:buSzPts val="2600"/>
              <a:buChar char="•"/>
            </a:pPr>
            <a:r>
              <a:rPr lang="zh-TW" sz="2600"/>
              <a:t>實物交易產生問題</a:t>
            </a:r>
            <a:endParaRPr/>
          </a:p>
          <a:p>
            <a:pPr marL="685800" lvl="3" indent="-228600" algn="l" rtl="0">
              <a:lnSpc>
                <a:spcPct val="100000"/>
              </a:lnSpc>
              <a:spcBef>
                <a:spcPts val="1000"/>
              </a:spcBef>
              <a:spcAft>
                <a:spcPts val="0"/>
              </a:spcAft>
              <a:buClr>
                <a:schemeClr val="dk1"/>
              </a:buClr>
              <a:buSzPts val="2600"/>
              <a:buChar char="•"/>
            </a:pPr>
            <a:r>
              <a:rPr lang="zh-TW" sz="2600"/>
              <a:t>雙重需求偶合缺乏交易單位去量度物品價值</a:t>
            </a:r>
            <a:endParaRPr/>
          </a:p>
          <a:p>
            <a:pPr marL="685800" lvl="3" indent="-228600" algn="l" rtl="0">
              <a:lnSpc>
                <a:spcPct val="100000"/>
              </a:lnSpc>
              <a:spcBef>
                <a:spcPts val="1000"/>
              </a:spcBef>
              <a:spcAft>
                <a:spcPts val="0"/>
              </a:spcAft>
              <a:buClr>
                <a:schemeClr val="dk1"/>
              </a:buClr>
              <a:buSzPts val="2600"/>
              <a:buChar char="•"/>
            </a:pPr>
            <a:r>
              <a:rPr lang="zh-TW" sz="2600"/>
              <a:t>缺乏價值儲藏方法</a:t>
            </a:r>
            <a:endParaRPr/>
          </a:p>
          <a:p>
            <a:pPr marL="685800" lvl="3" indent="-228600" algn="l" rtl="0">
              <a:lnSpc>
                <a:spcPct val="100000"/>
              </a:lnSpc>
              <a:spcBef>
                <a:spcPts val="1000"/>
              </a:spcBef>
              <a:spcAft>
                <a:spcPts val="0"/>
              </a:spcAft>
              <a:buClr>
                <a:schemeClr val="dk1"/>
              </a:buClr>
              <a:buSzPts val="2600"/>
              <a:buChar char="•"/>
            </a:pPr>
            <a:r>
              <a:rPr lang="zh-TW" sz="2600"/>
              <a:t>缺乏理想的延期支付標準</a:t>
            </a:r>
            <a:endParaRPr/>
          </a:p>
          <a:p>
            <a:pPr marL="685800" lvl="3" indent="-228600" algn="l" rtl="0">
              <a:lnSpc>
                <a:spcPct val="100000"/>
              </a:lnSpc>
              <a:spcBef>
                <a:spcPts val="1000"/>
              </a:spcBef>
              <a:spcAft>
                <a:spcPts val="0"/>
              </a:spcAft>
              <a:buClr>
                <a:schemeClr val="dk1"/>
              </a:buClr>
              <a:buSzPts val="2600"/>
              <a:buChar char="•"/>
            </a:pPr>
            <a:r>
              <a:rPr lang="zh-TW" sz="2600"/>
              <a:t>昂貴的運輸成本 / 物品的不可分割性 </a:t>
            </a:r>
            <a:endParaRPr sz="2600"/>
          </a:p>
          <a:p>
            <a:pPr marL="228600" lvl="0" indent="-228600" algn="l" rtl="0">
              <a:lnSpc>
                <a:spcPct val="110000"/>
              </a:lnSpc>
              <a:spcBef>
                <a:spcPts val="1000"/>
              </a:spcBef>
              <a:spcAft>
                <a:spcPts val="0"/>
              </a:spcAft>
              <a:buClr>
                <a:schemeClr val="accent1"/>
              </a:buClr>
              <a:buSzPts val="2800"/>
              <a:buChar char="•"/>
            </a:pPr>
            <a:r>
              <a:rPr lang="zh-TW" sz="2800" b="1">
                <a:solidFill>
                  <a:schemeClr val="accent1"/>
                </a:solidFill>
              </a:rPr>
              <a:t>人類邁入信用貨幣時代</a:t>
            </a:r>
            <a:endParaRPr/>
          </a:p>
        </p:txBody>
      </p:sp>
      <p:sp>
        <p:nvSpPr>
          <p:cNvPr id="113" name="Google Shape;113;p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a:t>
            </a:fld>
            <a:endParaRPr/>
          </a:p>
        </p:txBody>
      </p:sp>
      <p:grpSp>
        <p:nvGrpSpPr>
          <p:cNvPr id="114" name="Google Shape;114;p3"/>
          <p:cNvGrpSpPr/>
          <p:nvPr/>
        </p:nvGrpSpPr>
        <p:grpSpPr>
          <a:xfrm>
            <a:off x="1488" y="-12459"/>
            <a:ext cx="12189023" cy="377586"/>
            <a:chOff x="1488" y="0"/>
            <a:chExt cx="12189023" cy="377586"/>
          </a:xfrm>
        </p:grpSpPr>
        <p:sp>
          <p:nvSpPr>
            <p:cNvPr id="115" name="Google Shape;115;p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關於貨幣</a:t>
              </a:r>
              <a:endParaRPr/>
            </a:p>
          </p:txBody>
        </p:sp>
        <p:sp>
          <p:nvSpPr>
            <p:cNvPr id="117" name="Google Shape;117;p3"/>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虛擬貨幣的運作</a:t>
              </a:r>
              <a:endParaRPr/>
            </a:p>
          </p:txBody>
        </p:sp>
        <p:sp>
          <p:nvSpPr>
            <p:cNvPr id="119" name="Google Shape;119;p3"/>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創新模式</a:t>
              </a:r>
              <a:endParaRPr/>
            </a:p>
          </p:txBody>
        </p:sp>
        <p:sp>
          <p:nvSpPr>
            <p:cNvPr id="121" name="Google Shape;121;p3"/>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市場與案例</a:t>
              </a:r>
              <a:endParaRPr/>
            </a:p>
          </p:txBody>
        </p:sp>
        <p:sp>
          <p:nvSpPr>
            <p:cNvPr id="123" name="Google Shape;123;p3"/>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機會與挑戰</a:t>
              </a:r>
              <a:endParaRPr/>
            </a:p>
          </p:txBody>
        </p:sp>
      </p:grpSp>
      <p:sp>
        <p:nvSpPr>
          <p:cNvPr id="125" name="Google Shape;125;p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3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(3) 微匯兌創新模式</a:t>
            </a:r>
            <a:endParaRPr/>
          </a:p>
        </p:txBody>
      </p:sp>
      <p:sp>
        <p:nvSpPr>
          <p:cNvPr id="703" name="Google Shape;703;p3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65113" lvl="1" indent="-265113" algn="l" rtl="0">
              <a:lnSpc>
                <a:spcPct val="100000"/>
              </a:lnSpc>
              <a:spcBef>
                <a:spcPts val="0"/>
              </a:spcBef>
              <a:spcAft>
                <a:spcPts val="0"/>
              </a:spcAft>
              <a:buClr>
                <a:schemeClr val="dk1"/>
              </a:buClr>
              <a:buSzPts val="2800"/>
              <a:buChar char="•"/>
            </a:pPr>
            <a:r>
              <a:rPr lang="zh-TW" sz="2800" b="1"/>
              <a:t>以色列 TravelersBox </a:t>
            </a:r>
            <a:endParaRPr sz="2800" b="1"/>
          </a:p>
          <a:p>
            <a:pPr marL="265113" lvl="1" indent="-265113" algn="l" rtl="0">
              <a:lnSpc>
                <a:spcPct val="100000"/>
              </a:lnSpc>
              <a:spcBef>
                <a:spcPts val="1000"/>
              </a:spcBef>
              <a:spcAft>
                <a:spcPts val="0"/>
              </a:spcAft>
              <a:buClr>
                <a:schemeClr val="dk1"/>
              </a:buClr>
              <a:buSzPts val="2800"/>
              <a:buChar char="•"/>
            </a:pPr>
            <a:r>
              <a:rPr lang="zh-TW" sz="2800"/>
              <a:t>新平台經濟：</a:t>
            </a:r>
            <a:r>
              <a:rPr lang="zh-TW" sz="2600"/>
              <a:t>解決旅遊外幣零錢痛點</a:t>
            </a:r>
            <a:endParaRPr sz="2600"/>
          </a:p>
          <a:p>
            <a:pPr marL="685800" lvl="2" indent="-228600" algn="l" rtl="0">
              <a:lnSpc>
                <a:spcPct val="100000"/>
              </a:lnSpc>
              <a:spcBef>
                <a:spcPts val="1000"/>
              </a:spcBef>
              <a:spcAft>
                <a:spcPts val="0"/>
              </a:spcAft>
              <a:buClr>
                <a:schemeClr val="dk1"/>
              </a:buClr>
              <a:buSzPts val="2400"/>
              <a:buChar char="•"/>
            </a:pPr>
            <a:r>
              <a:rPr lang="zh-TW" sz="2400"/>
              <a:t>每年30億的跨國遊客處理尚未用完的國外貨幣</a:t>
            </a:r>
            <a:endParaRPr/>
          </a:p>
          <a:p>
            <a:pPr marL="228600" lvl="2" indent="-228600" algn="l" rtl="0">
              <a:lnSpc>
                <a:spcPct val="100000"/>
              </a:lnSpc>
              <a:spcBef>
                <a:spcPts val="1000"/>
              </a:spcBef>
              <a:spcAft>
                <a:spcPts val="0"/>
              </a:spcAft>
              <a:buClr>
                <a:schemeClr val="dk1"/>
              </a:buClr>
              <a:buSzPts val="2600"/>
              <a:buChar char="•"/>
            </a:pPr>
            <a:r>
              <a:rPr lang="zh-TW" sz="2600"/>
              <a:t>獲利來源依據歸國旅客所兌換的外國貨幣多寡，收取3~10%的手續費</a:t>
            </a:r>
            <a:endParaRPr/>
          </a:p>
          <a:p>
            <a:pPr marL="228600" lvl="2" indent="-228600" algn="l" rtl="0">
              <a:lnSpc>
                <a:spcPct val="100000"/>
              </a:lnSpc>
              <a:spcBef>
                <a:spcPts val="1000"/>
              </a:spcBef>
              <a:spcAft>
                <a:spcPts val="0"/>
              </a:spcAft>
              <a:buClr>
                <a:schemeClr val="dk1"/>
              </a:buClr>
              <a:buSzPts val="2600"/>
              <a:buChar char="•"/>
            </a:pPr>
            <a:r>
              <a:rPr lang="zh-TW" sz="2600"/>
              <a:t>同時也幫助合作夥伴販售其商品，讓剩餘外幣有另一種價值與選擇</a:t>
            </a:r>
            <a:endParaRPr/>
          </a:p>
          <a:p>
            <a:pPr marL="228600" lvl="0" indent="-63500" algn="l" rtl="0">
              <a:lnSpc>
                <a:spcPct val="100000"/>
              </a:lnSpc>
              <a:spcBef>
                <a:spcPts val="1000"/>
              </a:spcBef>
              <a:spcAft>
                <a:spcPts val="0"/>
              </a:spcAft>
              <a:buClr>
                <a:schemeClr val="dk1"/>
              </a:buClr>
              <a:buSzPts val="2600"/>
              <a:buNone/>
            </a:pPr>
            <a:endParaRPr/>
          </a:p>
        </p:txBody>
      </p:sp>
      <p:pic>
        <p:nvPicPr>
          <p:cNvPr id="704" name="Google Shape;704;p30"/>
          <p:cNvPicPr preferRelativeResize="0"/>
          <p:nvPr/>
        </p:nvPicPr>
        <p:blipFill rotWithShape="1">
          <a:blip r:embed="rId3">
            <a:alphaModFix/>
          </a:blip>
          <a:srcRect l="16191"/>
          <a:stretch/>
        </p:blipFill>
        <p:spPr>
          <a:xfrm>
            <a:off x="612057" y="4055790"/>
            <a:ext cx="3397998" cy="1945826"/>
          </a:xfrm>
          <a:prstGeom prst="rect">
            <a:avLst/>
          </a:prstGeom>
          <a:noFill/>
          <a:ln>
            <a:noFill/>
          </a:ln>
        </p:spPr>
      </p:pic>
      <p:pic>
        <p:nvPicPr>
          <p:cNvPr id="705" name="Google Shape;705;p30"/>
          <p:cNvPicPr preferRelativeResize="0"/>
          <p:nvPr/>
        </p:nvPicPr>
        <p:blipFill rotWithShape="1">
          <a:blip r:embed="rId4">
            <a:alphaModFix/>
          </a:blip>
          <a:srcRect/>
          <a:stretch/>
        </p:blipFill>
        <p:spPr>
          <a:xfrm>
            <a:off x="4010055" y="4054577"/>
            <a:ext cx="7579832" cy="1947039"/>
          </a:xfrm>
          <a:prstGeom prst="rect">
            <a:avLst/>
          </a:prstGeom>
          <a:noFill/>
          <a:ln>
            <a:noFill/>
          </a:ln>
        </p:spPr>
      </p:pic>
      <p:grpSp>
        <p:nvGrpSpPr>
          <p:cNvPr id="706" name="Google Shape;706;p30"/>
          <p:cNvGrpSpPr/>
          <p:nvPr/>
        </p:nvGrpSpPr>
        <p:grpSpPr>
          <a:xfrm>
            <a:off x="1488" y="-12459"/>
            <a:ext cx="12189023" cy="377586"/>
            <a:chOff x="1488" y="0"/>
            <a:chExt cx="12189023" cy="377586"/>
          </a:xfrm>
        </p:grpSpPr>
        <p:sp>
          <p:nvSpPr>
            <p:cNvPr id="707" name="Google Shape;707;p30"/>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709" name="Google Shape;709;p3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711" name="Google Shape;711;p30"/>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13" name="Google Shape;713;p3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15" name="Google Shape;715;p3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17" name="Google Shape;717;p3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30</a:t>
            </a:fld>
            <a:endParaRPr/>
          </a:p>
        </p:txBody>
      </p:sp>
      <p:sp>
        <p:nvSpPr>
          <p:cNvPr id="718" name="Google Shape;718;p3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3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(4) 比特幣商業模式</a:t>
            </a:r>
            <a:endParaRPr/>
          </a:p>
        </p:txBody>
      </p:sp>
      <p:sp>
        <p:nvSpPr>
          <p:cNvPr id="725" name="Google Shape;725;p31"/>
          <p:cNvSpPr txBox="1">
            <a:spLocks noGrp="1"/>
          </p:cNvSpPr>
          <p:nvPr>
            <p:ph type="body" idx="1"/>
          </p:nvPr>
        </p:nvSpPr>
        <p:spPr>
          <a:xfrm>
            <a:off x="563070" y="1319983"/>
            <a:ext cx="11236722" cy="2773702"/>
          </a:xfrm>
          <a:prstGeom prst="rect">
            <a:avLst/>
          </a:prstGeom>
          <a:noFill/>
          <a:ln>
            <a:noFill/>
          </a:ln>
        </p:spPr>
        <p:txBody>
          <a:bodyPr spcFirstLastPara="1" wrap="square" lIns="91425" tIns="45700" rIns="91425" bIns="45700" anchor="t" anchorCtr="0">
            <a:noAutofit/>
          </a:bodyPr>
          <a:lstStyle/>
          <a:p>
            <a:pPr marL="265113" lvl="1" indent="-265113" algn="l" rtl="0">
              <a:lnSpc>
                <a:spcPct val="100000"/>
              </a:lnSpc>
              <a:spcBef>
                <a:spcPts val="0"/>
              </a:spcBef>
              <a:spcAft>
                <a:spcPts val="0"/>
              </a:spcAft>
              <a:buClr>
                <a:schemeClr val="dk1"/>
              </a:buClr>
              <a:buSzPts val="2600"/>
              <a:buChar char="•"/>
            </a:pPr>
            <a:r>
              <a:rPr lang="zh-TW" sz="2600" b="1">
                <a:latin typeface="Corbel"/>
                <a:ea typeface="Corbel"/>
                <a:cs typeface="Corbel"/>
                <a:sym typeface="Corbel"/>
              </a:rPr>
              <a:t>比特幣匯兌</a:t>
            </a:r>
            <a:r>
              <a:rPr lang="zh-TW" sz="2600"/>
              <a:t>：</a:t>
            </a:r>
            <a:r>
              <a:rPr lang="zh-TW" sz="2600" b="1">
                <a:latin typeface="Corbel"/>
                <a:ea typeface="Corbel"/>
                <a:cs typeface="Corbel"/>
                <a:sym typeface="Corbel"/>
              </a:rPr>
              <a:t> </a:t>
            </a:r>
            <a:r>
              <a:rPr lang="zh-TW" sz="2600">
                <a:latin typeface="Corbel"/>
                <a:ea typeface="Corbel"/>
                <a:cs typeface="Corbel"/>
                <a:sym typeface="Corbel"/>
              </a:rPr>
              <a:t>設立法幣與比特幣匯兌中介</a:t>
            </a:r>
            <a:r>
              <a:rPr lang="zh-TW" sz="2600"/>
              <a:t>，</a:t>
            </a:r>
            <a:r>
              <a:rPr lang="zh-TW" sz="2600">
                <a:latin typeface="Corbel"/>
                <a:ea typeface="Corbel"/>
                <a:cs typeface="Corbel"/>
                <a:sym typeface="Corbel"/>
              </a:rPr>
              <a:t>跨國界P2P比特幣直接資金轉移</a:t>
            </a:r>
            <a:endParaRPr sz="2600">
              <a:latin typeface="Corbel"/>
              <a:ea typeface="Corbel"/>
              <a:cs typeface="Corbel"/>
              <a:sym typeface="Corbel"/>
            </a:endParaRPr>
          </a:p>
          <a:p>
            <a:pPr marL="265113" lvl="1" indent="-265113" algn="l" rtl="0">
              <a:lnSpc>
                <a:spcPct val="100000"/>
              </a:lnSpc>
              <a:spcBef>
                <a:spcPts val="1000"/>
              </a:spcBef>
              <a:spcAft>
                <a:spcPts val="0"/>
              </a:spcAft>
              <a:buClr>
                <a:schemeClr val="dk1"/>
              </a:buClr>
              <a:buSzPts val="2600"/>
              <a:buChar char="•"/>
            </a:pPr>
            <a:r>
              <a:rPr lang="zh-TW" sz="2600" b="1"/>
              <a:t>比特幣支付</a:t>
            </a:r>
            <a:r>
              <a:rPr lang="zh-TW" sz="2600"/>
              <a:t>：顧客使用比特幣付款，但商家可以選擇接受美元或當地貨幣，由比特幣支付業者吸收比特幣，並靠數位貨幣交易所積極交易來管理風險</a:t>
            </a:r>
            <a:endParaRPr sz="2600"/>
          </a:p>
          <a:p>
            <a:pPr marL="722313" lvl="2" indent="-265113" algn="l" rtl="0">
              <a:lnSpc>
                <a:spcPct val="100000"/>
              </a:lnSpc>
              <a:spcBef>
                <a:spcPts val="1000"/>
              </a:spcBef>
              <a:spcAft>
                <a:spcPts val="0"/>
              </a:spcAft>
              <a:buClr>
                <a:schemeClr val="dk1"/>
              </a:buClr>
              <a:buSzPts val="2600"/>
              <a:buChar char="•"/>
            </a:pPr>
            <a:r>
              <a:rPr lang="zh-TW" sz="2600"/>
              <a:t>打破商家以銀行為中心的支付系統的依賴，向商家收取佔交易成本比例的月費，遠低於信用卡交易收取的費用</a:t>
            </a:r>
            <a:endParaRPr sz="2600"/>
          </a:p>
          <a:p>
            <a:pPr marL="722313" lvl="2" indent="-265113" algn="l" rtl="0">
              <a:lnSpc>
                <a:spcPct val="100000"/>
              </a:lnSpc>
              <a:spcBef>
                <a:spcPts val="1000"/>
              </a:spcBef>
              <a:spcAft>
                <a:spcPts val="0"/>
              </a:spcAft>
              <a:buClr>
                <a:schemeClr val="dk1"/>
              </a:buClr>
              <a:buSzPts val="2600"/>
              <a:buChar char="•"/>
            </a:pPr>
            <a:r>
              <a:rPr lang="zh-TW" sz="2600"/>
              <a:t>EX. Bitpay, Coinbase, GoCoin</a:t>
            </a:r>
            <a:endParaRPr sz="2600"/>
          </a:p>
          <a:p>
            <a:pPr marL="265113" lvl="1" indent="-100013" algn="l" rtl="0">
              <a:lnSpc>
                <a:spcPct val="100000"/>
              </a:lnSpc>
              <a:spcBef>
                <a:spcPts val="1000"/>
              </a:spcBef>
              <a:spcAft>
                <a:spcPts val="0"/>
              </a:spcAft>
              <a:buClr>
                <a:schemeClr val="dk1"/>
              </a:buClr>
              <a:buSzPts val="2600"/>
              <a:buNone/>
            </a:pPr>
            <a:endParaRPr sz="2600"/>
          </a:p>
        </p:txBody>
      </p:sp>
      <p:grpSp>
        <p:nvGrpSpPr>
          <p:cNvPr id="726" name="Google Shape;726;p31"/>
          <p:cNvGrpSpPr/>
          <p:nvPr/>
        </p:nvGrpSpPr>
        <p:grpSpPr>
          <a:xfrm>
            <a:off x="1488" y="-12459"/>
            <a:ext cx="12189023" cy="377586"/>
            <a:chOff x="1488" y="0"/>
            <a:chExt cx="12189023" cy="377586"/>
          </a:xfrm>
        </p:grpSpPr>
        <p:sp>
          <p:nvSpPr>
            <p:cNvPr id="727" name="Google Shape;727;p31"/>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729" name="Google Shape;729;p3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731" name="Google Shape;731;p31"/>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33" name="Google Shape;733;p3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35" name="Google Shape;735;p3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37" name="Google Shape;737;p3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31</a:t>
            </a:fld>
            <a:endParaRPr/>
          </a:p>
        </p:txBody>
      </p:sp>
      <p:pic>
        <p:nvPicPr>
          <p:cNvPr id="738" name="Google Shape;738;p31"/>
          <p:cNvPicPr preferRelativeResize="0"/>
          <p:nvPr/>
        </p:nvPicPr>
        <p:blipFill rotWithShape="1">
          <a:blip r:embed="rId3">
            <a:alphaModFix/>
          </a:blip>
          <a:srcRect/>
          <a:stretch/>
        </p:blipFill>
        <p:spPr>
          <a:xfrm>
            <a:off x="6629399" y="3988357"/>
            <a:ext cx="3703131" cy="2172579"/>
          </a:xfrm>
          <a:prstGeom prst="rect">
            <a:avLst/>
          </a:prstGeom>
          <a:noFill/>
          <a:ln>
            <a:noFill/>
          </a:ln>
        </p:spPr>
      </p:pic>
      <p:sp>
        <p:nvSpPr>
          <p:cNvPr id="739" name="Google Shape;739;p31"/>
          <p:cNvSpPr txBox="1"/>
          <p:nvPr/>
        </p:nvSpPr>
        <p:spPr>
          <a:xfrm>
            <a:off x="514085" y="3727211"/>
            <a:ext cx="5903042" cy="2694870"/>
          </a:xfrm>
          <a:prstGeom prst="rect">
            <a:avLst/>
          </a:prstGeom>
          <a:noFill/>
          <a:ln>
            <a:noFill/>
          </a:ln>
        </p:spPr>
        <p:txBody>
          <a:bodyPr spcFirstLastPara="1" wrap="square" lIns="91425" tIns="45700" rIns="91425" bIns="45700" anchor="t" anchorCtr="0">
            <a:normAutofit lnSpcReduction="10000"/>
          </a:bodyPr>
          <a:lstStyle/>
          <a:p>
            <a:pPr marL="0" marR="0" lvl="1" indent="0" algn="l" rtl="0">
              <a:lnSpc>
                <a:spcPct val="100000"/>
              </a:lnSpc>
              <a:spcBef>
                <a:spcPts val="0"/>
              </a:spcBef>
              <a:spcAft>
                <a:spcPts val="0"/>
              </a:spcAft>
              <a:buClr>
                <a:schemeClr val="dk1"/>
              </a:buClr>
              <a:buSzPts val="2600"/>
              <a:buFont typeface="Arial"/>
              <a:buNone/>
            </a:pPr>
            <a:endParaRPr sz="2600" b="0" i="0" u="none" strike="noStrike" cap="none">
              <a:solidFill>
                <a:schemeClr val="dk1"/>
              </a:solidFill>
              <a:latin typeface="Corbel"/>
              <a:ea typeface="Corbel"/>
              <a:cs typeface="Corbel"/>
              <a:sym typeface="Corbel"/>
            </a:endParaRPr>
          </a:p>
          <a:p>
            <a:pPr marL="266700" marR="0" lvl="1" indent="0" algn="l" rtl="0">
              <a:lnSpc>
                <a:spcPct val="100000"/>
              </a:lnSpc>
              <a:spcBef>
                <a:spcPts val="1000"/>
              </a:spcBef>
              <a:spcAft>
                <a:spcPts val="0"/>
              </a:spcAft>
              <a:buClr>
                <a:schemeClr val="dk1"/>
              </a:buClr>
              <a:buSzPts val="2600"/>
              <a:buFont typeface="Arial"/>
              <a:buNone/>
            </a:pPr>
            <a:endParaRPr sz="2600" b="1" i="0" u="none" strike="noStrike" cap="none">
              <a:solidFill>
                <a:schemeClr val="dk1"/>
              </a:solidFill>
              <a:latin typeface="Corbel"/>
              <a:ea typeface="Corbel"/>
              <a:cs typeface="Corbel"/>
              <a:sym typeface="Corbel"/>
            </a:endParaRPr>
          </a:p>
          <a:p>
            <a:pPr marL="723900" marR="0" lvl="1" indent="-457200" algn="l" rtl="0">
              <a:lnSpc>
                <a:spcPct val="100000"/>
              </a:lnSpc>
              <a:spcBef>
                <a:spcPts val="1000"/>
              </a:spcBef>
              <a:spcAft>
                <a:spcPts val="0"/>
              </a:spcAft>
              <a:buClr>
                <a:schemeClr val="dk1"/>
              </a:buClr>
              <a:buSzPts val="2600"/>
              <a:buFont typeface="Arial"/>
              <a:buChar char="•"/>
            </a:pPr>
            <a:r>
              <a:rPr lang="zh-TW" sz="2600" b="1" i="0" u="none" strike="noStrike" cap="none">
                <a:solidFill>
                  <a:schemeClr val="dk1"/>
                </a:solidFill>
                <a:latin typeface="Corbel"/>
                <a:ea typeface="Corbel"/>
                <a:cs typeface="Corbel"/>
                <a:sym typeface="Corbel"/>
              </a:rPr>
              <a:t>比特幣ATM 、比特幣儲值卡</a:t>
            </a:r>
            <a:endParaRPr sz="2600" b="0" i="0" u="none" strike="noStrike" cap="none">
              <a:solidFill>
                <a:schemeClr val="dk1"/>
              </a:solidFill>
              <a:latin typeface="Corbel"/>
              <a:ea typeface="Corbel"/>
              <a:cs typeface="Corbel"/>
              <a:sym typeface="Corbel"/>
            </a:endParaRPr>
          </a:p>
          <a:p>
            <a:pPr marL="266700" marR="0" lvl="1" indent="0" algn="l" rtl="0">
              <a:lnSpc>
                <a:spcPct val="100000"/>
              </a:lnSpc>
              <a:spcBef>
                <a:spcPts val="1000"/>
              </a:spcBef>
              <a:spcAft>
                <a:spcPts val="0"/>
              </a:spcAft>
              <a:buClr>
                <a:schemeClr val="dk1"/>
              </a:buClr>
              <a:buSzPts val="2600"/>
              <a:buFont typeface="Arial"/>
              <a:buNone/>
            </a:pPr>
            <a:r>
              <a:rPr lang="zh-TW" sz="2600" b="0" i="0" u="none" strike="noStrike" cap="none">
                <a:solidFill>
                  <a:schemeClr val="dk1"/>
                </a:solidFill>
                <a:latin typeface="Corbel"/>
                <a:ea typeface="Corbel"/>
                <a:cs typeface="Corbel"/>
                <a:sym typeface="Corbel"/>
              </a:rPr>
              <a:t>比特幣ATM 方便一般人用當地的貨幣兌換；禮物儲值卡供比特幣持有人向不接受加密貨幣的大型商家購買商品</a:t>
            </a:r>
            <a:endParaRPr sz="2600" b="1" i="0" u="none" strike="noStrike" cap="none">
              <a:solidFill>
                <a:schemeClr val="dk1"/>
              </a:solidFill>
              <a:latin typeface="Corbel"/>
              <a:ea typeface="Corbel"/>
              <a:cs typeface="Corbel"/>
              <a:sym typeface="Corbel"/>
            </a:endParaRPr>
          </a:p>
          <a:p>
            <a:pPr marL="265113" marR="0" lvl="1" indent="-100013" algn="l" rtl="0">
              <a:lnSpc>
                <a:spcPct val="100000"/>
              </a:lnSpc>
              <a:spcBef>
                <a:spcPts val="1000"/>
              </a:spcBef>
              <a:spcAft>
                <a:spcPts val="0"/>
              </a:spcAft>
              <a:buClr>
                <a:schemeClr val="dk1"/>
              </a:buClr>
              <a:buSzPts val="2600"/>
              <a:buFont typeface="Arial"/>
              <a:buNone/>
            </a:pPr>
            <a:endParaRPr sz="2600" b="0" i="0" u="none" strike="noStrike" cap="none">
              <a:solidFill>
                <a:schemeClr val="dk1"/>
              </a:solidFill>
              <a:latin typeface="Corbel"/>
              <a:ea typeface="Corbel"/>
              <a:cs typeface="Corbel"/>
              <a:sym typeface="Corbel"/>
            </a:endParaRPr>
          </a:p>
        </p:txBody>
      </p:sp>
      <p:pic>
        <p:nvPicPr>
          <p:cNvPr id="740" name="Google Shape;740;p31" descr="http://3.bp.blogspot.com/-P5Wv8mUUZz0/U-TXulTY2NI/AAAAAAAAFmc/9WNcjiwp1F0/s1600/20140324111625367.png"/>
          <p:cNvPicPr preferRelativeResize="0"/>
          <p:nvPr/>
        </p:nvPicPr>
        <p:blipFill rotWithShape="1">
          <a:blip r:embed="rId4">
            <a:alphaModFix/>
          </a:blip>
          <a:srcRect l="14297" t="5324"/>
          <a:stretch/>
        </p:blipFill>
        <p:spPr>
          <a:xfrm>
            <a:off x="10479488" y="3607958"/>
            <a:ext cx="1381697" cy="2724755"/>
          </a:xfrm>
          <a:prstGeom prst="rect">
            <a:avLst/>
          </a:prstGeom>
          <a:noFill/>
          <a:ln>
            <a:noFill/>
          </a:ln>
        </p:spPr>
      </p:pic>
      <p:sp>
        <p:nvSpPr>
          <p:cNvPr id="741" name="Google Shape;741;p3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pic>
        <p:nvPicPr>
          <p:cNvPr id="747" name="Google Shape;747;p32"/>
          <p:cNvPicPr preferRelativeResize="0"/>
          <p:nvPr/>
        </p:nvPicPr>
        <p:blipFill rotWithShape="1">
          <a:blip r:embed="rId3">
            <a:alphaModFix/>
          </a:blip>
          <a:srcRect/>
          <a:stretch/>
        </p:blipFill>
        <p:spPr>
          <a:xfrm>
            <a:off x="4421034" y="2831539"/>
            <a:ext cx="7110793" cy="3536585"/>
          </a:xfrm>
          <a:prstGeom prst="rect">
            <a:avLst/>
          </a:prstGeom>
          <a:noFill/>
          <a:ln>
            <a:noFill/>
          </a:ln>
        </p:spPr>
      </p:pic>
      <p:sp>
        <p:nvSpPr>
          <p:cNvPr id="748" name="Google Shape;748;p3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(4) 非同質化代幣 (NFT) 商業模式</a:t>
            </a:r>
            <a:endParaRPr/>
          </a:p>
        </p:txBody>
      </p:sp>
      <p:sp>
        <p:nvSpPr>
          <p:cNvPr id="749" name="Google Shape;749;p32"/>
          <p:cNvSpPr txBox="1">
            <a:spLocks noGrp="1"/>
          </p:cNvSpPr>
          <p:nvPr>
            <p:ph type="body" idx="1"/>
          </p:nvPr>
        </p:nvSpPr>
        <p:spPr>
          <a:xfrm>
            <a:off x="563070" y="1319983"/>
            <a:ext cx="11236722" cy="1810806"/>
          </a:xfrm>
          <a:prstGeom prst="rect">
            <a:avLst/>
          </a:prstGeom>
          <a:noFill/>
          <a:ln>
            <a:noFill/>
          </a:ln>
        </p:spPr>
        <p:txBody>
          <a:bodyPr spcFirstLastPara="1" wrap="square" lIns="91425" tIns="45700" rIns="91425" bIns="45700" anchor="t" anchorCtr="0">
            <a:noAutofit/>
          </a:bodyPr>
          <a:lstStyle/>
          <a:p>
            <a:pPr marL="265113" lvl="1" indent="-265113" algn="l" rtl="0">
              <a:lnSpc>
                <a:spcPct val="100000"/>
              </a:lnSpc>
              <a:spcBef>
                <a:spcPts val="0"/>
              </a:spcBef>
              <a:spcAft>
                <a:spcPts val="0"/>
              </a:spcAft>
              <a:buClr>
                <a:schemeClr val="dk1"/>
              </a:buClr>
              <a:buSzPts val="2400"/>
              <a:buChar char="•"/>
            </a:pPr>
            <a:r>
              <a:rPr lang="zh-TW"/>
              <a:t>比特幣商業模式的基礎上加入了創造者和作品等元素</a:t>
            </a:r>
            <a:endParaRPr/>
          </a:p>
          <a:p>
            <a:pPr marL="265113" lvl="1" indent="-265113" algn="l" rtl="0">
              <a:lnSpc>
                <a:spcPct val="100000"/>
              </a:lnSpc>
              <a:spcBef>
                <a:spcPts val="1000"/>
              </a:spcBef>
              <a:spcAft>
                <a:spcPts val="0"/>
              </a:spcAft>
              <a:buClr>
                <a:schemeClr val="dk1"/>
              </a:buClr>
              <a:buSzPts val="2400"/>
              <a:buChar char="•"/>
            </a:pPr>
            <a:r>
              <a:rPr lang="zh-TW"/>
              <a:t>以OpenSea目前這一最大的NFT交易平台為例，</a:t>
            </a:r>
            <a:br>
              <a:rPr lang="zh-TW"/>
            </a:br>
            <a:r>
              <a:rPr lang="zh-TW"/>
              <a:t>其對商品的底價限制為1ETH，並且會收取商品2.5%的手續費，收取手續費也是目前NFT交易平台和交易所的盈利模式</a:t>
            </a:r>
            <a:endParaRPr/>
          </a:p>
        </p:txBody>
      </p:sp>
      <p:grpSp>
        <p:nvGrpSpPr>
          <p:cNvPr id="750" name="Google Shape;750;p32"/>
          <p:cNvGrpSpPr/>
          <p:nvPr/>
        </p:nvGrpSpPr>
        <p:grpSpPr>
          <a:xfrm>
            <a:off x="1488" y="-12459"/>
            <a:ext cx="12189023" cy="377586"/>
            <a:chOff x="1488" y="0"/>
            <a:chExt cx="12189023" cy="377586"/>
          </a:xfrm>
        </p:grpSpPr>
        <p:sp>
          <p:nvSpPr>
            <p:cNvPr id="751" name="Google Shape;751;p32"/>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753" name="Google Shape;753;p3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755" name="Google Shape;755;p32"/>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57" name="Google Shape;757;p32"/>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59" name="Google Shape;759;p32"/>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61" name="Google Shape;761;p3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32</a:t>
            </a:fld>
            <a:endParaRPr/>
          </a:p>
        </p:txBody>
      </p:sp>
      <p:sp>
        <p:nvSpPr>
          <p:cNvPr id="762" name="Google Shape;762;p32"/>
          <p:cNvSpPr txBox="1"/>
          <p:nvPr/>
        </p:nvSpPr>
        <p:spPr>
          <a:xfrm>
            <a:off x="514085" y="3727211"/>
            <a:ext cx="5903042" cy="2694870"/>
          </a:xfrm>
          <a:prstGeom prst="rect">
            <a:avLst/>
          </a:prstGeom>
          <a:noFill/>
          <a:ln>
            <a:noFill/>
          </a:ln>
        </p:spPr>
        <p:txBody>
          <a:bodyPr spcFirstLastPara="1" wrap="square" lIns="91425" tIns="45700" rIns="91425" bIns="45700" anchor="t" anchorCtr="0">
            <a:normAutofit/>
          </a:bodyPr>
          <a:lstStyle/>
          <a:p>
            <a:pPr marL="265113" marR="0" lvl="1" indent="-100013" algn="l" rtl="0">
              <a:lnSpc>
                <a:spcPct val="100000"/>
              </a:lnSpc>
              <a:spcBef>
                <a:spcPts val="0"/>
              </a:spcBef>
              <a:spcAft>
                <a:spcPts val="0"/>
              </a:spcAft>
              <a:buClr>
                <a:schemeClr val="dk1"/>
              </a:buClr>
              <a:buSzPts val="2600"/>
              <a:buFont typeface="Arial"/>
              <a:buNone/>
            </a:pPr>
            <a:endParaRPr sz="2600" b="0" i="0" u="none" strike="noStrike" cap="none">
              <a:solidFill>
                <a:schemeClr val="dk1"/>
              </a:solidFill>
              <a:latin typeface="Corbel"/>
              <a:ea typeface="Corbel"/>
              <a:cs typeface="Corbel"/>
              <a:sym typeface="Corbel"/>
            </a:endParaRPr>
          </a:p>
        </p:txBody>
      </p:sp>
      <p:sp>
        <p:nvSpPr>
          <p:cNvPr id="763" name="Google Shape;763;p3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764" name="Google Shape;764;p32"/>
          <p:cNvPicPr preferRelativeResize="0"/>
          <p:nvPr/>
        </p:nvPicPr>
        <p:blipFill rotWithShape="1">
          <a:blip r:embed="rId4">
            <a:alphaModFix/>
          </a:blip>
          <a:srcRect/>
          <a:stretch/>
        </p:blipFill>
        <p:spPr>
          <a:xfrm>
            <a:off x="1158900" y="3263839"/>
            <a:ext cx="2598347" cy="1810807"/>
          </a:xfrm>
          <a:prstGeom prst="rect">
            <a:avLst/>
          </a:prstGeom>
          <a:noFill/>
          <a:ln>
            <a:noFill/>
          </a:ln>
        </p:spPr>
      </p:pic>
      <p:pic>
        <p:nvPicPr>
          <p:cNvPr id="765" name="Google Shape;765;p32"/>
          <p:cNvPicPr preferRelativeResize="0"/>
          <p:nvPr/>
        </p:nvPicPr>
        <p:blipFill rotWithShape="1">
          <a:blip r:embed="rId5">
            <a:alphaModFix/>
          </a:blip>
          <a:srcRect/>
          <a:stretch/>
        </p:blipFill>
        <p:spPr>
          <a:xfrm>
            <a:off x="979018" y="5184832"/>
            <a:ext cx="2793219" cy="94426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3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國際</a:t>
            </a:r>
            <a:endParaRPr/>
          </a:p>
        </p:txBody>
      </p:sp>
      <p:sp>
        <p:nvSpPr>
          <p:cNvPr id="771" name="Google Shape;771;p33"/>
          <p:cNvSpPr txBox="1">
            <a:spLocks noGrp="1"/>
          </p:cNvSpPr>
          <p:nvPr>
            <p:ph type="body" idx="1"/>
          </p:nvPr>
        </p:nvSpPr>
        <p:spPr>
          <a:xfrm>
            <a:off x="612058" y="1474839"/>
            <a:ext cx="11284570"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亞馬遜公司</a:t>
            </a:r>
            <a:endParaRPr/>
          </a:p>
          <a:p>
            <a:pPr marL="685800" lvl="1" indent="-228600" algn="l" rtl="0">
              <a:lnSpc>
                <a:spcPct val="100000"/>
              </a:lnSpc>
              <a:spcBef>
                <a:spcPts val="500"/>
              </a:spcBef>
              <a:spcAft>
                <a:spcPts val="0"/>
              </a:spcAft>
              <a:buClr>
                <a:schemeClr val="dk1"/>
              </a:buClr>
              <a:buSzPts val="2400"/>
              <a:buChar char="•"/>
            </a:pPr>
            <a:r>
              <a:rPr lang="zh-TW"/>
              <a:t>2013年五月推出新款虛擬貨幣「亞馬遜錢幣」（Amazon Coins）</a:t>
            </a:r>
            <a:endParaRPr/>
          </a:p>
          <a:p>
            <a:pPr marL="685800" lvl="1" indent="-228600" algn="l" rtl="0">
              <a:lnSpc>
                <a:spcPct val="100000"/>
              </a:lnSpc>
              <a:spcBef>
                <a:spcPts val="500"/>
              </a:spcBef>
              <a:spcAft>
                <a:spcPts val="0"/>
              </a:spcAft>
              <a:buClr>
                <a:schemeClr val="dk1"/>
              </a:buClr>
              <a:buSzPts val="2400"/>
              <a:buChar char="•"/>
            </a:pPr>
            <a:r>
              <a:rPr lang="zh-TW"/>
              <a:t>讓Kindle Fire用戶可在平板上用於購買App、遊戲、以及App內購買</a:t>
            </a:r>
            <a:endParaRPr/>
          </a:p>
          <a:p>
            <a:pPr marL="685800" lvl="1" indent="-228600" algn="l" rtl="0">
              <a:lnSpc>
                <a:spcPct val="100000"/>
              </a:lnSpc>
              <a:spcBef>
                <a:spcPts val="500"/>
              </a:spcBef>
              <a:spcAft>
                <a:spcPts val="0"/>
              </a:spcAft>
              <a:buClr>
                <a:schemeClr val="dk1"/>
              </a:buClr>
              <a:buSzPts val="2400"/>
              <a:buChar char="•"/>
            </a:pPr>
            <a:r>
              <a:rPr lang="zh-TW"/>
              <a:t>雖然亞馬遜先前只允許用戶以信用卡與Kindle Fire裝置連結作為購買方式，之後用戶也可以「亞馬遜錢幣」付費</a:t>
            </a:r>
            <a:endParaRPr/>
          </a:p>
          <a:p>
            <a:pPr marL="228600" lvl="0" indent="-228600" algn="l" rtl="0">
              <a:lnSpc>
                <a:spcPct val="100000"/>
              </a:lnSpc>
              <a:spcBef>
                <a:spcPts val="1000"/>
              </a:spcBef>
              <a:spcAft>
                <a:spcPts val="0"/>
              </a:spcAft>
              <a:buClr>
                <a:schemeClr val="dk1"/>
              </a:buClr>
              <a:buSzPts val="2600"/>
              <a:buChar char="•"/>
            </a:pPr>
            <a:r>
              <a:rPr lang="zh-TW"/>
              <a:t>PayPal公司</a:t>
            </a:r>
            <a:endParaRPr/>
          </a:p>
          <a:p>
            <a:pPr marL="685800" lvl="1" indent="-228600" algn="l" rtl="0">
              <a:lnSpc>
                <a:spcPct val="100000"/>
              </a:lnSpc>
              <a:spcBef>
                <a:spcPts val="500"/>
              </a:spcBef>
              <a:spcAft>
                <a:spcPts val="0"/>
              </a:spcAft>
              <a:buClr>
                <a:schemeClr val="dk1"/>
              </a:buClr>
              <a:buSzPts val="2400"/>
              <a:buChar char="•"/>
            </a:pPr>
            <a:r>
              <a:rPr lang="zh-TW"/>
              <a:t>宣佈和BitPay、Coinbase和GoCoin等三家頂級比特幣的支付服務提供商合作，開放用戶可以使用比特幣來購買虛擬商品</a:t>
            </a:r>
            <a:endParaRPr/>
          </a:p>
          <a:p>
            <a:pPr marL="685800" lvl="1" indent="-228600" algn="l" rtl="0">
              <a:lnSpc>
                <a:spcPct val="100000"/>
              </a:lnSpc>
              <a:spcBef>
                <a:spcPts val="500"/>
              </a:spcBef>
              <a:spcAft>
                <a:spcPts val="0"/>
              </a:spcAft>
              <a:buClr>
                <a:schemeClr val="dk1"/>
              </a:buClr>
              <a:buSzPts val="2400"/>
              <a:buChar char="•"/>
            </a:pPr>
            <a:r>
              <a:rPr lang="zh-TW"/>
              <a:t>PayPal需要遵循全球每個市場法規，因此他們採取比較謹慎的態度來面對，所以計畫逐步開放對於比特幣等虛擬貨幣的支持，以確保用戶的交易安全無虞</a:t>
            </a:r>
            <a:endParaRPr/>
          </a:p>
          <a:p>
            <a:pPr marL="685800" lvl="1" indent="-76200" algn="l" rtl="0">
              <a:lnSpc>
                <a:spcPct val="100000"/>
              </a:lnSpc>
              <a:spcBef>
                <a:spcPts val="500"/>
              </a:spcBef>
              <a:spcAft>
                <a:spcPts val="0"/>
              </a:spcAft>
              <a:buClr>
                <a:schemeClr val="dk1"/>
              </a:buClr>
              <a:buSzPts val="2400"/>
              <a:buNone/>
            </a:pPr>
            <a:endParaRPr/>
          </a:p>
        </p:txBody>
      </p:sp>
      <p:sp>
        <p:nvSpPr>
          <p:cNvPr id="772" name="Google Shape;772;p3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33</a:t>
            </a:fld>
            <a:endParaRPr/>
          </a:p>
        </p:txBody>
      </p:sp>
      <p:grpSp>
        <p:nvGrpSpPr>
          <p:cNvPr id="773" name="Google Shape;773;p33"/>
          <p:cNvGrpSpPr/>
          <p:nvPr/>
        </p:nvGrpSpPr>
        <p:grpSpPr>
          <a:xfrm>
            <a:off x="1488" y="-12459"/>
            <a:ext cx="12189023" cy="377586"/>
            <a:chOff x="1488" y="0"/>
            <a:chExt cx="12189023" cy="377586"/>
          </a:xfrm>
        </p:grpSpPr>
        <p:sp>
          <p:nvSpPr>
            <p:cNvPr id="774" name="Google Shape;774;p3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776" name="Google Shape;776;p33"/>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778" name="Google Shape;778;p33"/>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80" name="Google Shape;780;p33"/>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82" name="Google Shape;782;p33"/>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84" name="Google Shape;784;p3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3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中國</a:t>
            </a:r>
            <a:endParaRPr/>
          </a:p>
        </p:txBody>
      </p:sp>
      <p:sp>
        <p:nvSpPr>
          <p:cNvPr id="790" name="Google Shape;790;p3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lnSpcReduction="10000"/>
          </a:bodyPr>
          <a:lstStyle/>
          <a:p>
            <a:pPr marL="228600" lvl="1" indent="-228600" algn="l" rtl="0">
              <a:lnSpc>
                <a:spcPct val="100000"/>
              </a:lnSpc>
              <a:spcBef>
                <a:spcPts val="0"/>
              </a:spcBef>
              <a:spcAft>
                <a:spcPts val="0"/>
              </a:spcAft>
              <a:buClr>
                <a:schemeClr val="dk1"/>
              </a:buClr>
              <a:buSzPts val="2600"/>
              <a:buChar char="•"/>
            </a:pPr>
            <a:r>
              <a:rPr lang="zh-TW" sz="2600"/>
              <a:t>騰訊公司</a:t>
            </a:r>
            <a:endParaRPr sz="2600"/>
          </a:p>
          <a:p>
            <a:pPr marL="685800" lvl="1" indent="-228600" algn="l" rtl="0">
              <a:lnSpc>
                <a:spcPct val="100000"/>
              </a:lnSpc>
              <a:spcBef>
                <a:spcPts val="500"/>
              </a:spcBef>
              <a:spcAft>
                <a:spcPts val="0"/>
              </a:spcAft>
              <a:buClr>
                <a:schemeClr val="dk1"/>
              </a:buClr>
              <a:buSzPts val="2400"/>
              <a:buChar char="•"/>
            </a:pPr>
            <a:r>
              <a:rPr lang="zh-TW"/>
              <a:t>推出虛擬貨幣Q幣，Q幣可以購買騰訊公司提供的網絡虛擬商品，或者增值服務</a:t>
            </a:r>
            <a:endParaRPr/>
          </a:p>
          <a:p>
            <a:pPr marL="685800" lvl="1" indent="-76200" algn="l" rtl="0">
              <a:lnSpc>
                <a:spcPct val="100000"/>
              </a:lnSpc>
              <a:spcBef>
                <a:spcPts val="500"/>
              </a:spcBef>
              <a:spcAft>
                <a:spcPts val="0"/>
              </a:spcAft>
              <a:buClr>
                <a:schemeClr val="dk1"/>
              </a:buClr>
              <a:buSzPts val="2400"/>
              <a:buNone/>
            </a:pP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a:p>
            <a:pPr marL="228600" lvl="0" indent="-228600" algn="l" rtl="0">
              <a:lnSpc>
                <a:spcPct val="100000"/>
              </a:lnSpc>
              <a:spcBef>
                <a:spcPts val="1000"/>
              </a:spcBef>
              <a:spcAft>
                <a:spcPts val="0"/>
              </a:spcAft>
              <a:buClr>
                <a:schemeClr val="dk1"/>
              </a:buClr>
              <a:buSzPts val="2600"/>
              <a:buChar char="•"/>
            </a:pPr>
            <a:r>
              <a:rPr lang="zh-TW"/>
              <a:t>中國比特幣交易平台OKCoin</a:t>
            </a:r>
            <a:endParaRPr/>
          </a:p>
          <a:p>
            <a:pPr marL="685800" lvl="1" indent="-228600" algn="l" rtl="0">
              <a:lnSpc>
                <a:spcPct val="100000"/>
              </a:lnSpc>
              <a:spcBef>
                <a:spcPts val="500"/>
              </a:spcBef>
              <a:spcAft>
                <a:spcPts val="0"/>
              </a:spcAft>
              <a:buClr>
                <a:schemeClr val="dk1"/>
              </a:buClr>
              <a:buSzPts val="2400"/>
              <a:buChar char="•"/>
            </a:pPr>
            <a:r>
              <a:rPr lang="zh-TW"/>
              <a:t>2014年宣布完成高達千萬美元等級的融資</a:t>
            </a:r>
            <a:endParaRPr/>
          </a:p>
          <a:p>
            <a:pPr marL="685800" lvl="1" indent="-228600" algn="l" rtl="0">
              <a:lnSpc>
                <a:spcPct val="100000"/>
              </a:lnSpc>
              <a:spcBef>
                <a:spcPts val="500"/>
              </a:spcBef>
              <a:spcAft>
                <a:spcPts val="0"/>
              </a:spcAft>
              <a:buClr>
                <a:schemeClr val="dk1"/>
              </a:buClr>
              <a:buSzPts val="2400"/>
              <a:buChar char="•"/>
            </a:pPr>
            <a:r>
              <a:rPr lang="zh-TW"/>
              <a:t>參與投資者除了策源創投、曼圖資本、創業工場等風險投資基金之外，還有其他天使投資人，是目前全球比特幣領域中，規模最大的融資案例之一</a:t>
            </a:r>
            <a:endParaRPr/>
          </a:p>
          <a:p>
            <a:pPr marL="228600" lvl="0" indent="-63500" algn="l" rtl="0">
              <a:lnSpc>
                <a:spcPct val="100000"/>
              </a:lnSpc>
              <a:spcBef>
                <a:spcPts val="1000"/>
              </a:spcBef>
              <a:spcAft>
                <a:spcPts val="0"/>
              </a:spcAft>
              <a:buClr>
                <a:schemeClr val="dk1"/>
              </a:buClr>
              <a:buSzPts val="2600"/>
              <a:buNone/>
            </a:pPr>
            <a:endParaRPr/>
          </a:p>
        </p:txBody>
      </p:sp>
      <p:pic>
        <p:nvPicPr>
          <p:cNvPr id="791" name="Google Shape;791;p34"/>
          <p:cNvPicPr preferRelativeResize="0"/>
          <p:nvPr/>
        </p:nvPicPr>
        <p:blipFill rotWithShape="1">
          <a:blip r:embed="rId3">
            <a:alphaModFix/>
          </a:blip>
          <a:srcRect b="4277"/>
          <a:stretch/>
        </p:blipFill>
        <p:spPr>
          <a:xfrm>
            <a:off x="3437239" y="2419816"/>
            <a:ext cx="7066005" cy="1923591"/>
          </a:xfrm>
          <a:prstGeom prst="rect">
            <a:avLst/>
          </a:prstGeom>
          <a:noFill/>
          <a:ln>
            <a:noFill/>
          </a:ln>
        </p:spPr>
      </p:pic>
      <p:sp>
        <p:nvSpPr>
          <p:cNvPr id="792" name="Google Shape;792;p3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34</a:t>
            </a:fld>
            <a:endParaRPr/>
          </a:p>
        </p:txBody>
      </p:sp>
      <p:grpSp>
        <p:nvGrpSpPr>
          <p:cNvPr id="793" name="Google Shape;793;p34"/>
          <p:cNvGrpSpPr/>
          <p:nvPr/>
        </p:nvGrpSpPr>
        <p:grpSpPr>
          <a:xfrm>
            <a:off x="1488" y="-12459"/>
            <a:ext cx="12189023" cy="377586"/>
            <a:chOff x="1488" y="0"/>
            <a:chExt cx="12189023" cy="377586"/>
          </a:xfrm>
        </p:grpSpPr>
        <p:sp>
          <p:nvSpPr>
            <p:cNvPr id="794" name="Google Shape;794;p3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796" name="Google Shape;796;p34"/>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798" name="Google Shape;798;p34"/>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00" name="Google Shape;800;p34"/>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02" name="Google Shape;802;p34"/>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804" name="Google Shape;804;p3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3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台灣</a:t>
            </a:r>
            <a:endParaRPr/>
          </a:p>
        </p:txBody>
      </p:sp>
      <p:sp>
        <p:nvSpPr>
          <p:cNvPr id="810" name="Google Shape;810;p3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台灣沒有相關法規，業者採用更嚴謹的方式規範，例如註冊帳戶，透過身分證、手機、email等認證，才能透過銀行匯款購買較大金額的比特幣</a:t>
            </a:r>
            <a:endParaRPr/>
          </a:p>
          <a:p>
            <a:pPr marL="228600" lvl="0" indent="-228600" algn="l" rtl="0">
              <a:lnSpc>
                <a:spcPct val="100000"/>
              </a:lnSpc>
              <a:spcBef>
                <a:spcPts val="1000"/>
              </a:spcBef>
              <a:spcAft>
                <a:spcPts val="0"/>
              </a:spcAft>
              <a:buClr>
                <a:schemeClr val="dk1"/>
              </a:buClr>
              <a:buSzPts val="2600"/>
              <a:buChar char="•"/>
            </a:pPr>
            <a:r>
              <a:rPr lang="zh-TW"/>
              <a:t>特幣交易平台Maicoin </a:t>
            </a:r>
            <a:endParaRPr/>
          </a:p>
          <a:p>
            <a:pPr marL="685800" lvl="1" indent="-228600" algn="l" rtl="0">
              <a:lnSpc>
                <a:spcPct val="100000"/>
              </a:lnSpc>
              <a:spcBef>
                <a:spcPts val="500"/>
              </a:spcBef>
              <a:spcAft>
                <a:spcPts val="0"/>
              </a:spcAft>
              <a:buClr>
                <a:schemeClr val="dk1"/>
              </a:buClr>
              <a:buSzPts val="2400"/>
              <a:buChar char="•"/>
            </a:pPr>
            <a:r>
              <a:rPr lang="zh-TW"/>
              <a:t>台灣第一個比特幣買賣交易平台，積極推動實體商家採用比特幣付款</a:t>
            </a:r>
            <a:endParaRPr/>
          </a:p>
          <a:p>
            <a:pPr marL="685800" lvl="1" indent="-228600" algn="l" rtl="0">
              <a:lnSpc>
                <a:spcPct val="100000"/>
              </a:lnSpc>
              <a:spcBef>
                <a:spcPts val="500"/>
              </a:spcBef>
              <a:spcAft>
                <a:spcPts val="0"/>
              </a:spcAft>
              <a:buClr>
                <a:schemeClr val="dk1"/>
              </a:buClr>
              <a:buSzPts val="2400"/>
              <a:buChar char="•"/>
            </a:pPr>
            <a:r>
              <a:rPr lang="zh-TW"/>
              <a:t>台灣從2015起正式成為東北亞國家中接受比特幣人均商家數目最高的經濟體</a:t>
            </a:r>
            <a:endParaRPr/>
          </a:p>
          <a:p>
            <a:pPr marL="228600" lvl="0" indent="-228600" algn="l" rtl="0">
              <a:lnSpc>
                <a:spcPct val="100000"/>
              </a:lnSpc>
              <a:spcBef>
                <a:spcPts val="1000"/>
              </a:spcBef>
              <a:spcAft>
                <a:spcPts val="0"/>
              </a:spcAft>
              <a:buClr>
                <a:schemeClr val="dk1"/>
              </a:buClr>
              <a:buSzPts val="2600"/>
              <a:buChar char="•"/>
            </a:pPr>
            <a:r>
              <a:rPr lang="zh-TW"/>
              <a:t>比特幣小額購買服務的BitoEx「幣託」</a:t>
            </a:r>
            <a:endParaRPr/>
          </a:p>
          <a:p>
            <a:pPr marL="685800" lvl="1" indent="-228600" algn="l" rtl="0">
              <a:lnSpc>
                <a:spcPct val="100000"/>
              </a:lnSpc>
              <a:spcBef>
                <a:spcPts val="500"/>
              </a:spcBef>
              <a:spcAft>
                <a:spcPts val="0"/>
              </a:spcAft>
              <a:buClr>
                <a:schemeClr val="dk1"/>
              </a:buClr>
              <a:buSzPts val="2400"/>
              <a:buChar char="•"/>
            </a:pPr>
            <a:r>
              <a:rPr lang="zh-TW"/>
              <a:t>購買人分為兩種，一種是想購買國外遊戲點數，卻沒有信用卡能支付的年輕人，在全家就能小額購買比特幣，再藉由比特幣購買點數；</a:t>
            </a:r>
            <a:endParaRPr/>
          </a:p>
          <a:p>
            <a:pPr marL="685800" lvl="1" indent="-228600" algn="l" rtl="0">
              <a:lnSpc>
                <a:spcPct val="100000"/>
              </a:lnSpc>
              <a:spcBef>
                <a:spcPts val="500"/>
              </a:spcBef>
              <a:spcAft>
                <a:spcPts val="0"/>
              </a:spcAft>
              <a:buClr>
                <a:schemeClr val="dk1"/>
              </a:buClr>
              <a:buSzPts val="2400"/>
              <a:buChar char="•"/>
            </a:pPr>
            <a:r>
              <a:rPr lang="zh-TW"/>
              <a:t>另一種就是投資客</a:t>
            </a:r>
            <a:endParaRPr/>
          </a:p>
        </p:txBody>
      </p:sp>
      <p:grpSp>
        <p:nvGrpSpPr>
          <p:cNvPr id="811" name="Google Shape;811;p35"/>
          <p:cNvGrpSpPr/>
          <p:nvPr/>
        </p:nvGrpSpPr>
        <p:grpSpPr>
          <a:xfrm>
            <a:off x="1488" y="-12459"/>
            <a:ext cx="12189023" cy="377586"/>
            <a:chOff x="1488" y="0"/>
            <a:chExt cx="12189023" cy="377586"/>
          </a:xfrm>
        </p:grpSpPr>
        <p:sp>
          <p:nvSpPr>
            <p:cNvPr id="812" name="Google Shape;812;p3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814" name="Google Shape;814;p35"/>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816" name="Google Shape;816;p35"/>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18" name="Google Shape;818;p35"/>
            <p:cNvSpPr/>
            <p:nvPr/>
          </p:nvSpPr>
          <p:spPr>
            <a:xfrm>
              <a:off x="6966644"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20" name="Google Shape;820;p35"/>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822" name="Google Shape;822;p3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35</a:t>
            </a:fld>
            <a:endParaRPr/>
          </a:p>
        </p:txBody>
      </p:sp>
      <p:sp>
        <p:nvSpPr>
          <p:cNvPr id="823" name="Google Shape;823;p3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3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機會-傳統公司的應對策略</a:t>
            </a:r>
            <a:endParaRPr/>
          </a:p>
        </p:txBody>
      </p:sp>
      <p:sp>
        <p:nvSpPr>
          <p:cNvPr id="829" name="Google Shape;829;p36"/>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b="1"/>
              <a:t>開發區塊鏈技術拚業務轉型</a:t>
            </a:r>
            <a:endParaRPr b="1"/>
          </a:p>
          <a:p>
            <a:pPr marL="685800" lvl="1" indent="-228600" algn="l" rtl="0">
              <a:lnSpc>
                <a:spcPct val="100000"/>
              </a:lnSpc>
              <a:spcBef>
                <a:spcPts val="500"/>
              </a:spcBef>
              <a:spcAft>
                <a:spcPts val="0"/>
              </a:spcAft>
              <a:buClr>
                <a:schemeClr val="dk1"/>
              </a:buClr>
              <a:buSzPts val="2600"/>
              <a:buChar char="•"/>
            </a:pPr>
            <a:r>
              <a:rPr lang="zh-TW" sz="2600"/>
              <a:t>全球最大半導體製造商Intel宣布全球將裁員1萬2000人，表態將投資更多在區塊鏈的領域—推出區塊鏈開發平台Sawtooth Lake，希望透過區塊鏈去中心、透明化、永久記錄的特性，為</a:t>
            </a:r>
            <a:r>
              <a:rPr lang="zh-TW" sz="2600" b="1"/>
              <a:t>跨產業交易</a:t>
            </a:r>
            <a:r>
              <a:rPr lang="zh-TW" sz="2600"/>
              <a:t>提供更多可能</a:t>
            </a:r>
            <a:endParaRPr sz="2600"/>
          </a:p>
          <a:p>
            <a:pPr marL="685800" lvl="1" indent="-228600" algn="l" rtl="0">
              <a:lnSpc>
                <a:spcPct val="100000"/>
              </a:lnSpc>
              <a:spcBef>
                <a:spcPts val="500"/>
              </a:spcBef>
              <a:spcAft>
                <a:spcPts val="0"/>
              </a:spcAft>
              <a:buClr>
                <a:schemeClr val="dk1"/>
              </a:buClr>
              <a:buSzPts val="2600"/>
              <a:buChar char="•"/>
            </a:pPr>
            <a:r>
              <a:rPr lang="zh-TW" sz="2600"/>
              <a:t>IBM、摩根大通公司（JPMorgan）、倫敦證券交易所（London Stock Exchange）以及富國銀行（Wells Fargo Bank）共同宣佈「開放帳本計畫」（Open Ledger Project），一個新的聯營企業會使企業能簡單的建立自己的</a:t>
            </a:r>
            <a:r>
              <a:rPr lang="zh-TW" sz="2600" b="1"/>
              <a:t>網路錢包</a:t>
            </a:r>
            <a:r>
              <a:rPr lang="zh-TW" sz="2600"/>
              <a:t>技術</a:t>
            </a:r>
            <a:endParaRPr sz="2600"/>
          </a:p>
          <a:p>
            <a:pPr marL="685800" lvl="1" indent="-76200" algn="l" rtl="0">
              <a:lnSpc>
                <a:spcPct val="100000"/>
              </a:lnSpc>
              <a:spcBef>
                <a:spcPts val="500"/>
              </a:spcBef>
              <a:spcAft>
                <a:spcPts val="0"/>
              </a:spcAft>
              <a:buClr>
                <a:schemeClr val="dk1"/>
              </a:buClr>
              <a:buSzPts val="2400"/>
              <a:buNone/>
            </a:pPr>
            <a:endParaRPr/>
          </a:p>
        </p:txBody>
      </p:sp>
      <p:grpSp>
        <p:nvGrpSpPr>
          <p:cNvPr id="830" name="Google Shape;830;p36"/>
          <p:cNvGrpSpPr/>
          <p:nvPr/>
        </p:nvGrpSpPr>
        <p:grpSpPr>
          <a:xfrm>
            <a:off x="1488" y="-12459"/>
            <a:ext cx="12189023" cy="377586"/>
            <a:chOff x="1488" y="0"/>
            <a:chExt cx="12189023" cy="377586"/>
          </a:xfrm>
        </p:grpSpPr>
        <p:sp>
          <p:nvSpPr>
            <p:cNvPr id="831" name="Google Shape;831;p3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833" name="Google Shape;833;p36"/>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835" name="Google Shape;835;p36"/>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37" name="Google Shape;837;p36"/>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39" name="Google Shape;839;p36"/>
            <p:cNvSpPr/>
            <p:nvPr/>
          </p:nvSpPr>
          <p:spPr>
            <a:xfrm>
              <a:off x="9288363" y="0"/>
              <a:ext cx="2902148" cy="377586"/>
            </a:xfrm>
            <a:prstGeom prst="chevron">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841" name="Google Shape;841;p3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36</a:t>
            </a:fld>
            <a:endParaRPr/>
          </a:p>
        </p:txBody>
      </p:sp>
      <p:sp>
        <p:nvSpPr>
          <p:cNvPr id="842" name="Google Shape;842;p3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3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虛擬貨幣的議題</a:t>
            </a:r>
            <a:endParaRPr/>
          </a:p>
        </p:txBody>
      </p:sp>
      <p:sp>
        <p:nvSpPr>
          <p:cNvPr id="849" name="Google Shape;849;p37"/>
          <p:cNvSpPr txBox="1">
            <a:spLocks noGrp="1"/>
          </p:cNvSpPr>
          <p:nvPr>
            <p:ph type="body" idx="1"/>
          </p:nvPr>
        </p:nvSpPr>
        <p:spPr>
          <a:xfrm>
            <a:off x="612057" y="1511910"/>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zh-TW" sz="2800"/>
              <a:t>比特幣對金融體系的衝擊</a:t>
            </a:r>
            <a:endParaRPr sz="2800"/>
          </a:p>
          <a:p>
            <a:pPr marL="685800" lvl="1" indent="-228600" algn="l" rtl="0">
              <a:lnSpc>
                <a:spcPct val="100000"/>
              </a:lnSpc>
              <a:spcBef>
                <a:spcPts val="500"/>
              </a:spcBef>
              <a:spcAft>
                <a:spcPts val="0"/>
              </a:spcAft>
              <a:buClr>
                <a:srgbClr val="222222"/>
              </a:buClr>
              <a:buSzPts val="2400"/>
              <a:buChar char="•"/>
            </a:pPr>
            <a:r>
              <a:rPr lang="zh-TW">
                <a:solidFill>
                  <a:srgbClr val="222222"/>
                </a:solidFill>
                <a:highlight>
                  <a:srgbClr val="FFFFFF"/>
                </a:highlight>
              </a:rPr>
              <a:t>無國界的虛擬貨幣卻帶來很大挑戰，因為政府無權監管</a:t>
            </a:r>
            <a:endParaRPr/>
          </a:p>
          <a:p>
            <a:pPr marL="685800" lvl="1" indent="-228600" algn="l" rtl="0">
              <a:lnSpc>
                <a:spcPct val="100000"/>
              </a:lnSpc>
              <a:spcBef>
                <a:spcPts val="500"/>
              </a:spcBef>
              <a:spcAft>
                <a:spcPts val="0"/>
              </a:spcAft>
              <a:buClr>
                <a:schemeClr val="dk1"/>
              </a:buClr>
              <a:buSzPts val="2400"/>
              <a:buChar char="•"/>
            </a:pPr>
            <a:r>
              <a:rPr lang="zh-TW"/>
              <a:t>挑戰美元霸權</a:t>
            </a:r>
            <a:endParaRPr/>
          </a:p>
          <a:p>
            <a:pPr marL="685800" lvl="1" indent="-228600" algn="l" rtl="0">
              <a:lnSpc>
                <a:spcPct val="100000"/>
              </a:lnSpc>
              <a:spcBef>
                <a:spcPts val="500"/>
              </a:spcBef>
              <a:spcAft>
                <a:spcPts val="0"/>
              </a:spcAft>
              <a:buClr>
                <a:schemeClr val="dk1"/>
              </a:buClr>
              <a:buSzPts val="2400"/>
              <a:buChar char="•"/>
            </a:pPr>
            <a:r>
              <a:rPr lang="zh-TW"/>
              <a:t>挑戰國家主權</a:t>
            </a:r>
            <a:endParaRPr/>
          </a:p>
          <a:p>
            <a:pPr marL="228600" lvl="0" indent="-228600" algn="l" rtl="0">
              <a:lnSpc>
                <a:spcPct val="100000"/>
              </a:lnSpc>
              <a:spcBef>
                <a:spcPts val="1000"/>
              </a:spcBef>
              <a:spcAft>
                <a:spcPts val="0"/>
              </a:spcAft>
              <a:buClr>
                <a:schemeClr val="dk1"/>
              </a:buClr>
              <a:buSzPts val="2800"/>
              <a:buChar char="•"/>
            </a:pPr>
            <a:r>
              <a:rPr lang="zh-TW" sz="2800"/>
              <a:t>各國對虛擬貨幣的政策</a:t>
            </a:r>
            <a:endParaRPr sz="2800"/>
          </a:p>
          <a:p>
            <a:pPr marL="685800" lvl="1" indent="-228600" algn="l" rtl="0">
              <a:lnSpc>
                <a:spcPct val="100000"/>
              </a:lnSpc>
              <a:spcBef>
                <a:spcPts val="500"/>
              </a:spcBef>
              <a:spcAft>
                <a:spcPts val="0"/>
              </a:spcAft>
              <a:buClr>
                <a:schemeClr val="dk1"/>
              </a:buClr>
              <a:buSzPts val="2400"/>
              <a:buChar char="•"/>
            </a:pPr>
            <a:r>
              <a:rPr lang="zh-TW"/>
              <a:t>歐盟</a:t>
            </a:r>
            <a:r>
              <a:rPr lang="zh-TW">
                <a:latin typeface="DFKai-SB"/>
                <a:ea typeface="DFKai-SB"/>
                <a:cs typeface="DFKai-SB"/>
                <a:sym typeface="DFKai-SB"/>
              </a:rPr>
              <a:t>：</a:t>
            </a:r>
            <a:r>
              <a:rPr lang="zh-TW"/>
              <a:t>視為一種貨幣，無須收取加值稅</a:t>
            </a:r>
            <a:endParaRPr/>
          </a:p>
          <a:p>
            <a:pPr marL="685800" lvl="1" indent="-228600" algn="l" rtl="0">
              <a:lnSpc>
                <a:spcPct val="100000"/>
              </a:lnSpc>
              <a:spcBef>
                <a:spcPts val="500"/>
              </a:spcBef>
              <a:spcAft>
                <a:spcPts val="0"/>
              </a:spcAft>
              <a:buClr>
                <a:schemeClr val="dk1"/>
              </a:buClr>
              <a:buSzPts val="2400"/>
              <a:buChar char="•"/>
            </a:pPr>
            <a:r>
              <a:rPr lang="zh-TW"/>
              <a:t>美國</a:t>
            </a:r>
            <a:r>
              <a:rPr lang="zh-TW">
                <a:latin typeface="DFKai-SB"/>
                <a:ea typeface="DFKai-SB"/>
                <a:cs typeface="DFKai-SB"/>
                <a:sym typeface="DFKai-SB"/>
              </a:rPr>
              <a:t>：</a:t>
            </a:r>
            <a:r>
              <a:rPr lang="zh-TW"/>
              <a:t>視為一種商品，交易需課稅</a:t>
            </a:r>
            <a:endParaRPr/>
          </a:p>
          <a:p>
            <a:pPr marL="685800" lvl="1" indent="-228600" algn="l" rtl="0">
              <a:lnSpc>
                <a:spcPct val="100000"/>
              </a:lnSpc>
              <a:spcBef>
                <a:spcPts val="500"/>
              </a:spcBef>
              <a:spcAft>
                <a:spcPts val="0"/>
              </a:spcAft>
              <a:buClr>
                <a:schemeClr val="dk1"/>
              </a:buClr>
              <a:buSzPts val="2400"/>
              <a:buChar char="•"/>
            </a:pPr>
            <a:r>
              <a:rPr lang="zh-TW"/>
              <a:t>台灣</a:t>
            </a:r>
            <a:r>
              <a:rPr lang="zh-TW">
                <a:latin typeface="DFKai-SB"/>
                <a:ea typeface="DFKai-SB"/>
                <a:cs typeface="DFKai-SB"/>
                <a:sym typeface="DFKai-SB"/>
              </a:rPr>
              <a:t>：</a:t>
            </a:r>
            <a:r>
              <a:rPr lang="zh-TW"/>
              <a:t>虛擬商品，不受官方管制</a:t>
            </a:r>
            <a:endParaRPr/>
          </a:p>
          <a:p>
            <a:pPr marL="685800" lvl="1" indent="-228600" algn="l" rtl="0">
              <a:lnSpc>
                <a:spcPct val="100000"/>
              </a:lnSpc>
              <a:spcBef>
                <a:spcPts val="500"/>
              </a:spcBef>
              <a:spcAft>
                <a:spcPts val="0"/>
              </a:spcAft>
              <a:buClr>
                <a:schemeClr val="dk1"/>
              </a:buClr>
              <a:buSzPts val="2400"/>
              <a:buChar char="•"/>
            </a:pPr>
            <a:r>
              <a:rPr lang="zh-TW"/>
              <a:t>中國：不視為貨幣，不能夠在市場上流通</a:t>
            </a:r>
            <a:endParaRPr/>
          </a:p>
          <a:p>
            <a:pPr marL="685800" lvl="1" indent="-76200" algn="l" rtl="0">
              <a:lnSpc>
                <a:spcPct val="100000"/>
              </a:lnSpc>
              <a:spcBef>
                <a:spcPts val="500"/>
              </a:spcBef>
              <a:spcAft>
                <a:spcPts val="0"/>
              </a:spcAft>
              <a:buClr>
                <a:schemeClr val="dk1"/>
              </a:buClr>
              <a:buSzPts val="2400"/>
              <a:buNone/>
            </a:pPr>
            <a:endParaRPr/>
          </a:p>
        </p:txBody>
      </p:sp>
      <p:grpSp>
        <p:nvGrpSpPr>
          <p:cNvPr id="850" name="Google Shape;850;p37"/>
          <p:cNvGrpSpPr/>
          <p:nvPr/>
        </p:nvGrpSpPr>
        <p:grpSpPr>
          <a:xfrm>
            <a:off x="1488" y="-12459"/>
            <a:ext cx="12189023" cy="377586"/>
            <a:chOff x="1488" y="0"/>
            <a:chExt cx="12189023" cy="377586"/>
          </a:xfrm>
        </p:grpSpPr>
        <p:sp>
          <p:nvSpPr>
            <p:cNvPr id="851" name="Google Shape;851;p37"/>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853" name="Google Shape;853;p3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855" name="Google Shape;855;p3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57" name="Google Shape;857;p37"/>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59" name="Google Shape;859;p37"/>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861" name="Google Shape;861;p3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37</a:t>
            </a:fld>
            <a:endParaRPr/>
          </a:p>
        </p:txBody>
      </p:sp>
      <p:sp>
        <p:nvSpPr>
          <p:cNvPr id="862" name="Google Shape;862;p3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3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虛擬貨幣的議題</a:t>
            </a:r>
            <a:endParaRPr/>
          </a:p>
        </p:txBody>
      </p:sp>
      <p:sp>
        <p:nvSpPr>
          <p:cNvPr id="869" name="Google Shape;869;p38"/>
          <p:cNvSpPr txBox="1">
            <a:spLocks noGrp="1"/>
          </p:cNvSpPr>
          <p:nvPr>
            <p:ph type="body" idx="1"/>
          </p:nvPr>
        </p:nvSpPr>
        <p:spPr>
          <a:xfrm>
            <a:off x="661042" y="1442182"/>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3600"/>
              <a:buChar char="•"/>
            </a:pPr>
            <a:r>
              <a:rPr lang="zh-TW" sz="3600"/>
              <a:t>比特幣難以取代傳統貨幣</a:t>
            </a:r>
            <a:endParaRPr sz="3600"/>
          </a:p>
          <a:p>
            <a:pPr marL="685800" lvl="1" indent="-228600" algn="l" rtl="0">
              <a:lnSpc>
                <a:spcPct val="100000"/>
              </a:lnSpc>
              <a:spcBef>
                <a:spcPts val="500"/>
              </a:spcBef>
              <a:spcAft>
                <a:spcPts val="0"/>
              </a:spcAft>
              <a:buClr>
                <a:schemeClr val="dk1"/>
              </a:buClr>
              <a:buSzPts val="2800"/>
              <a:buChar char="•"/>
            </a:pPr>
            <a:r>
              <a:rPr lang="zh-TW" sz="2800"/>
              <a:t>比特幣缺乏價值穩定的基礎</a:t>
            </a:r>
            <a:endParaRPr sz="2800"/>
          </a:p>
          <a:p>
            <a:pPr marL="685800" lvl="1" indent="-228600" algn="l" rtl="0">
              <a:lnSpc>
                <a:spcPct val="100000"/>
              </a:lnSpc>
              <a:spcBef>
                <a:spcPts val="500"/>
              </a:spcBef>
              <a:spcAft>
                <a:spcPts val="0"/>
              </a:spcAft>
              <a:buClr>
                <a:schemeClr val="dk1"/>
              </a:buClr>
              <a:buSzPts val="2800"/>
              <a:buChar char="•"/>
            </a:pPr>
            <a:r>
              <a:rPr lang="zh-TW" sz="2800"/>
              <a:t>央行的作用不可替代</a:t>
            </a:r>
            <a:endParaRPr sz="2800"/>
          </a:p>
          <a:p>
            <a:pPr marL="685800" lvl="1" indent="-228600" algn="l" rtl="0">
              <a:lnSpc>
                <a:spcPct val="100000"/>
              </a:lnSpc>
              <a:spcBef>
                <a:spcPts val="500"/>
              </a:spcBef>
              <a:spcAft>
                <a:spcPts val="0"/>
              </a:spcAft>
              <a:buClr>
                <a:schemeClr val="dk1"/>
              </a:buClr>
              <a:buSzPts val="2800"/>
              <a:buChar char="•"/>
            </a:pPr>
            <a:r>
              <a:rPr lang="zh-TW" sz="2800"/>
              <a:t>比特幣總量固定 不利財富增長</a:t>
            </a:r>
            <a:endParaRPr sz="2800"/>
          </a:p>
          <a:p>
            <a:pPr marL="685800" lvl="1" indent="-228600" algn="l" rtl="0">
              <a:lnSpc>
                <a:spcPct val="100000"/>
              </a:lnSpc>
              <a:spcBef>
                <a:spcPts val="500"/>
              </a:spcBef>
              <a:spcAft>
                <a:spcPts val="0"/>
              </a:spcAft>
              <a:buClr>
                <a:schemeClr val="dk1"/>
              </a:buClr>
              <a:buSzPts val="2800"/>
              <a:buChar char="•"/>
            </a:pPr>
            <a:r>
              <a:rPr lang="zh-TW" sz="2800"/>
              <a:t>經濟發展不可缺少信念和信譽</a:t>
            </a:r>
            <a:endParaRPr sz="2800"/>
          </a:p>
          <a:p>
            <a:pPr marL="0" lvl="1" indent="0" algn="l" rtl="0">
              <a:lnSpc>
                <a:spcPct val="100000"/>
              </a:lnSpc>
              <a:spcBef>
                <a:spcPts val="1000"/>
              </a:spcBef>
              <a:spcAft>
                <a:spcPts val="0"/>
              </a:spcAft>
              <a:buClr>
                <a:schemeClr val="dk1"/>
              </a:buClr>
              <a:buSzPts val="1600"/>
              <a:buNone/>
            </a:pPr>
            <a:endParaRPr sz="1600"/>
          </a:p>
          <a:p>
            <a:pPr marL="685800" lvl="1" indent="-114300" algn="l" rtl="0">
              <a:lnSpc>
                <a:spcPct val="100000"/>
              </a:lnSpc>
              <a:spcBef>
                <a:spcPts val="500"/>
              </a:spcBef>
              <a:spcAft>
                <a:spcPts val="0"/>
              </a:spcAft>
              <a:buClr>
                <a:schemeClr val="dk1"/>
              </a:buClr>
              <a:buSzPts val="1800"/>
              <a:buNone/>
            </a:pPr>
            <a:endParaRPr sz="1800"/>
          </a:p>
          <a:p>
            <a:pPr marL="685800" lvl="1" indent="-114300" algn="l" rtl="0">
              <a:lnSpc>
                <a:spcPct val="100000"/>
              </a:lnSpc>
              <a:spcBef>
                <a:spcPts val="500"/>
              </a:spcBef>
              <a:spcAft>
                <a:spcPts val="0"/>
              </a:spcAft>
              <a:buClr>
                <a:schemeClr val="dk1"/>
              </a:buClr>
              <a:buSzPts val="1800"/>
              <a:buNone/>
            </a:pPr>
            <a:endParaRPr sz="1800"/>
          </a:p>
        </p:txBody>
      </p:sp>
      <p:grpSp>
        <p:nvGrpSpPr>
          <p:cNvPr id="870" name="Google Shape;870;p38"/>
          <p:cNvGrpSpPr/>
          <p:nvPr/>
        </p:nvGrpSpPr>
        <p:grpSpPr>
          <a:xfrm>
            <a:off x="1488" y="-12459"/>
            <a:ext cx="12189023" cy="377586"/>
            <a:chOff x="1488" y="0"/>
            <a:chExt cx="12189023" cy="377586"/>
          </a:xfrm>
        </p:grpSpPr>
        <p:sp>
          <p:nvSpPr>
            <p:cNvPr id="871" name="Google Shape;871;p38"/>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873" name="Google Shape;873;p3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互聯網貨幣的運作</a:t>
              </a:r>
              <a:endParaRPr/>
            </a:p>
          </p:txBody>
        </p:sp>
        <p:sp>
          <p:nvSpPr>
            <p:cNvPr id="875" name="Google Shape;875;p38"/>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77" name="Google Shape;877;p38"/>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79" name="Google Shape;879;p38"/>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881" name="Google Shape;881;p3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38</a:t>
            </a:fld>
            <a:endParaRPr/>
          </a:p>
        </p:txBody>
      </p:sp>
      <p:sp>
        <p:nvSpPr>
          <p:cNvPr id="882" name="Google Shape;882;p3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3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虛擬通貨發展之挑戰</a:t>
            </a:r>
            <a:endParaRPr/>
          </a:p>
        </p:txBody>
      </p:sp>
      <p:sp>
        <p:nvSpPr>
          <p:cNvPr id="889" name="Google Shape;889;p39"/>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514350" lvl="0" indent="-514350" algn="l" rtl="0">
              <a:lnSpc>
                <a:spcPct val="100000"/>
              </a:lnSpc>
              <a:spcBef>
                <a:spcPts val="0"/>
              </a:spcBef>
              <a:spcAft>
                <a:spcPts val="0"/>
              </a:spcAft>
              <a:buClr>
                <a:schemeClr val="dk1"/>
              </a:buClr>
              <a:buSzPts val="2600"/>
              <a:buFont typeface="Corbel"/>
              <a:buAutoNum type="arabicParenR"/>
            </a:pPr>
            <a:r>
              <a:rPr lang="zh-TW"/>
              <a:t>虛擬通貨難以監管：其匿名性與網路跨國流通特性，增加監管複雜度；且無中心管理機構，難以針對特定對象進行規範</a:t>
            </a:r>
            <a:endParaRPr/>
          </a:p>
          <a:p>
            <a:pPr marL="514350" lvl="0" indent="-514350" algn="l" rtl="0">
              <a:lnSpc>
                <a:spcPct val="100000"/>
              </a:lnSpc>
              <a:spcBef>
                <a:spcPts val="1000"/>
              </a:spcBef>
              <a:spcAft>
                <a:spcPts val="0"/>
              </a:spcAft>
              <a:buClr>
                <a:schemeClr val="dk1"/>
              </a:buClr>
              <a:buSzPts val="2600"/>
              <a:buFont typeface="Corbel"/>
              <a:buAutoNum type="arabicParenR"/>
            </a:pPr>
            <a:r>
              <a:rPr lang="zh-TW"/>
              <a:t>有礙洗錢防制與資助恐怖主義疑慮：虛擬通貨的不透明性，可隱藏或偽裝資金來源或目的，從而有利於洗錢、資助恐怖分子和逃避制裁</a:t>
            </a:r>
            <a:endParaRPr/>
          </a:p>
        </p:txBody>
      </p:sp>
      <p:grpSp>
        <p:nvGrpSpPr>
          <p:cNvPr id="890" name="Google Shape;890;p39"/>
          <p:cNvGrpSpPr/>
          <p:nvPr/>
        </p:nvGrpSpPr>
        <p:grpSpPr>
          <a:xfrm>
            <a:off x="1488" y="-12459"/>
            <a:ext cx="12189023" cy="377586"/>
            <a:chOff x="1488" y="0"/>
            <a:chExt cx="12189023" cy="377586"/>
          </a:xfrm>
        </p:grpSpPr>
        <p:sp>
          <p:nvSpPr>
            <p:cNvPr id="891" name="Google Shape;891;p39"/>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893" name="Google Shape;893;p3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895" name="Google Shape;895;p3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97" name="Google Shape;897;p3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99" name="Google Shape;899;p39"/>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901" name="Google Shape;901;p3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39</a:t>
            </a:fld>
            <a:endParaRPr/>
          </a:p>
        </p:txBody>
      </p:sp>
      <p:pic>
        <p:nvPicPr>
          <p:cNvPr id="902" name="Google Shape;902;p39"/>
          <p:cNvPicPr preferRelativeResize="0"/>
          <p:nvPr/>
        </p:nvPicPr>
        <p:blipFill rotWithShape="1">
          <a:blip r:embed="rId3">
            <a:alphaModFix/>
          </a:blip>
          <a:srcRect/>
          <a:stretch/>
        </p:blipFill>
        <p:spPr>
          <a:xfrm>
            <a:off x="2562830" y="3373570"/>
            <a:ext cx="6762402" cy="3090175"/>
          </a:xfrm>
          <a:prstGeom prst="rect">
            <a:avLst/>
          </a:prstGeom>
          <a:noFill/>
          <a:ln>
            <a:noFill/>
          </a:ln>
        </p:spPr>
      </p:pic>
      <p:sp>
        <p:nvSpPr>
          <p:cNvPr id="903" name="Google Shape;903;p3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200"/>
              <a:buFont typeface="Corbel"/>
              <a:buNone/>
            </a:pPr>
            <a:r>
              <a:rPr lang="zh-TW">
                <a:solidFill>
                  <a:schemeClr val="accent1"/>
                </a:solidFill>
              </a:rPr>
              <a:t>貨幣是甚麼？</a:t>
            </a:r>
            <a:endParaRPr/>
          </a:p>
        </p:txBody>
      </p:sp>
      <p:sp>
        <p:nvSpPr>
          <p:cNvPr id="131" name="Google Shape;131;p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貨幣(Currency)是一種支付系統，為了使不同性質的商品與服務，有共同的衡量基礎，使人們能在公平的衡量單位下，更快速便利的進行交易</a:t>
            </a:r>
            <a:endParaRPr/>
          </a:p>
          <a:p>
            <a:pPr marL="228600" lvl="0" indent="-228600" algn="l" rtl="0">
              <a:lnSpc>
                <a:spcPct val="100000"/>
              </a:lnSpc>
              <a:spcBef>
                <a:spcPts val="1000"/>
              </a:spcBef>
              <a:spcAft>
                <a:spcPts val="0"/>
              </a:spcAft>
              <a:buClr>
                <a:schemeClr val="dk1"/>
              </a:buClr>
              <a:buSzPts val="2800"/>
              <a:buChar char="•"/>
            </a:pPr>
            <a:r>
              <a:rPr lang="zh-TW" sz="2800"/>
              <a:t>貨幣的功能</a:t>
            </a:r>
            <a:endParaRPr/>
          </a:p>
          <a:p>
            <a:pPr marL="685800" lvl="1" indent="-228600" algn="l" rtl="0">
              <a:lnSpc>
                <a:spcPct val="100000"/>
              </a:lnSpc>
              <a:spcBef>
                <a:spcPts val="500"/>
              </a:spcBef>
              <a:spcAft>
                <a:spcPts val="0"/>
              </a:spcAft>
              <a:buClr>
                <a:schemeClr val="dk1"/>
              </a:buClr>
              <a:buSzPts val="2600"/>
              <a:buChar char="•"/>
            </a:pPr>
            <a:r>
              <a:rPr lang="zh-TW" sz="2600"/>
              <a:t>交換媒介（medium of exchange）</a:t>
            </a:r>
            <a:endParaRPr sz="2600"/>
          </a:p>
          <a:p>
            <a:pPr marL="1143000" lvl="2" indent="-228600" algn="l" rtl="0">
              <a:lnSpc>
                <a:spcPct val="100000"/>
              </a:lnSpc>
              <a:spcBef>
                <a:spcPts val="500"/>
              </a:spcBef>
              <a:spcAft>
                <a:spcPts val="0"/>
              </a:spcAft>
              <a:buClr>
                <a:schemeClr val="dk1"/>
              </a:buClr>
              <a:buSzPts val="2600"/>
              <a:buChar char="•"/>
            </a:pPr>
            <a:r>
              <a:rPr lang="zh-TW" sz="2600"/>
              <a:t>某項物品或資產可供買方向賣方交換商品或服務</a:t>
            </a:r>
            <a:endParaRPr/>
          </a:p>
          <a:p>
            <a:pPr marL="685800" lvl="1" indent="-228600" algn="l" rtl="0">
              <a:lnSpc>
                <a:spcPct val="100000"/>
              </a:lnSpc>
              <a:spcBef>
                <a:spcPts val="500"/>
              </a:spcBef>
              <a:spcAft>
                <a:spcPts val="0"/>
              </a:spcAft>
              <a:buClr>
                <a:schemeClr val="dk1"/>
              </a:buClr>
              <a:buSzPts val="2600"/>
              <a:buChar char="•"/>
            </a:pPr>
            <a:r>
              <a:rPr lang="zh-TW" sz="2600"/>
              <a:t>價值衡量 （ standard of value）</a:t>
            </a:r>
            <a:endParaRPr sz="2600"/>
          </a:p>
          <a:p>
            <a:pPr marL="1143000" lvl="2" indent="-228600" algn="l" rtl="0">
              <a:lnSpc>
                <a:spcPct val="100000"/>
              </a:lnSpc>
              <a:spcBef>
                <a:spcPts val="500"/>
              </a:spcBef>
              <a:spcAft>
                <a:spcPts val="0"/>
              </a:spcAft>
              <a:buClr>
                <a:schemeClr val="dk1"/>
              </a:buClr>
              <a:buSzPts val="2600"/>
              <a:buChar char="•"/>
            </a:pPr>
            <a:r>
              <a:rPr lang="zh-TW" sz="2600"/>
              <a:t>將價值的衡量標準畫，為衡量商品與服務價值的共同單位</a:t>
            </a:r>
            <a:endParaRPr/>
          </a:p>
          <a:p>
            <a:pPr marL="685800" lvl="1" indent="-228600" algn="l" rtl="0">
              <a:lnSpc>
                <a:spcPct val="100000"/>
              </a:lnSpc>
              <a:spcBef>
                <a:spcPts val="500"/>
              </a:spcBef>
              <a:spcAft>
                <a:spcPts val="0"/>
              </a:spcAft>
              <a:buClr>
                <a:schemeClr val="dk1"/>
              </a:buClr>
              <a:buSzPts val="2600"/>
              <a:buChar char="•"/>
            </a:pPr>
            <a:r>
              <a:rPr lang="zh-TW" sz="2600"/>
              <a:t>延期支付（deferred payment）</a:t>
            </a:r>
            <a:endParaRPr/>
          </a:p>
          <a:p>
            <a:pPr marL="685800" lvl="1" indent="-228600" algn="l" rtl="0">
              <a:lnSpc>
                <a:spcPct val="100000"/>
              </a:lnSpc>
              <a:spcBef>
                <a:spcPts val="500"/>
              </a:spcBef>
              <a:spcAft>
                <a:spcPts val="0"/>
              </a:spcAft>
              <a:buClr>
                <a:schemeClr val="dk1"/>
              </a:buClr>
              <a:buSzPts val="2600"/>
              <a:buChar char="•"/>
            </a:pPr>
            <a:r>
              <a:rPr lang="zh-TW" sz="2600"/>
              <a:t>價值儲存（store of value）</a:t>
            </a:r>
            <a:endParaRPr sz="2600"/>
          </a:p>
          <a:p>
            <a:pPr marL="1143000" lvl="2" indent="-228600" algn="l" rtl="0">
              <a:lnSpc>
                <a:spcPct val="100000"/>
              </a:lnSpc>
              <a:spcBef>
                <a:spcPts val="500"/>
              </a:spcBef>
              <a:spcAft>
                <a:spcPts val="0"/>
              </a:spcAft>
              <a:buClr>
                <a:schemeClr val="dk1"/>
              </a:buClr>
              <a:buSzPts val="2600"/>
              <a:buChar char="•"/>
            </a:pPr>
            <a:r>
              <a:rPr lang="zh-TW" sz="2600"/>
              <a:t>資產的購買力能夠從一段期間轉移到將來的另一段期間</a:t>
            </a:r>
            <a:endParaRPr/>
          </a:p>
          <a:p>
            <a:pPr marL="685800" lvl="1" indent="-76200" algn="l" rtl="0">
              <a:lnSpc>
                <a:spcPct val="100000"/>
              </a:lnSpc>
              <a:spcBef>
                <a:spcPts val="5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600"/>
              <a:buNone/>
            </a:pPr>
            <a:endParaRPr/>
          </a:p>
        </p:txBody>
      </p:sp>
      <p:sp>
        <p:nvSpPr>
          <p:cNvPr id="132" name="Google Shape;132;p4"/>
          <p:cNvSpPr txBox="1"/>
          <p:nvPr/>
        </p:nvSpPr>
        <p:spPr>
          <a:xfrm>
            <a:off x="6145967" y="500671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grpSp>
        <p:nvGrpSpPr>
          <p:cNvPr id="133" name="Google Shape;133;p4"/>
          <p:cNvGrpSpPr/>
          <p:nvPr/>
        </p:nvGrpSpPr>
        <p:grpSpPr>
          <a:xfrm>
            <a:off x="1488" y="-12459"/>
            <a:ext cx="12189023" cy="377586"/>
            <a:chOff x="1488" y="0"/>
            <a:chExt cx="12189023" cy="377586"/>
          </a:xfrm>
        </p:grpSpPr>
        <p:sp>
          <p:nvSpPr>
            <p:cNvPr id="134" name="Google Shape;134;p4"/>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136" name="Google Shape;136;p4"/>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138" name="Google Shape;138;p4"/>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40" name="Google Shape;140;p4"/>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42" name="Google Shape;142;p4"/>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44" name="Google Shape;144;p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a:t>
            </a:fld>
            <a:endParaRPr/>
          </a:p>
        </p:txBody>
      </p:sp>
      <p:sp>
        <p:nvSpPr>
          <p:cNvPr id="145" name="Google Shape;145;p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4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虛擬通貨發展之挑戰</a:t>
            </a:r>
            <a:endParaRPr/>
          </a:p>
        </p:txBody>
      </p:sp>
      <p:sp>
        <p:nvSpPr>
          <p:cNvPr id="910" name="Google Shape;910;p4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514350" lvl="0" indent="-514350" algn="l" rtl="0">
              <a:lnSpc>
                <a:spcPct val="100000"/>
              </a:lnSpc>
              <a:spcBef>
                <a:spcPts val="0"/>
              </a:spcBef>
              <a:spcAft>
                <a:spcPts val="0"/>
              </a:spcAft>
              <a:buClr>
                <a:schemeClr val="dk1"/>
              </a:buClr>
              <a:buSzPts val="2600"/>
              <a:buFont typeface="Corbel"/>
              <a:buAutoNum type="arabicParenR" startAt="3"/>
            </a:pPr>
            <a:r>
              <a:rPr lang="zh-TW"/>
              <a:t>消費者保護議題：包括系統本身癱瘓、交易平台惡意倒閉、網路盜竊或駭客攻擊，以及錯誤交易無法修正等風險，對消費者缺乏相關保障機制</a:t>
            </a:r>
            <a:endParaRPr/>
          </a:p>
          <a:p>
            <a:pPr marL="514350" lvl="0" indent="-514350" algn="l" rtl="0">
              <a:lnSpc>
                <a:spcPct val="100000"/>
              </a:lnSpc>
              <a:spcBef>
                <a:spcPts val="1000"/>
              </a:spcBef>
              <a:spcAft>
                <a:spcPts val="0"/>
              </a:spcAft>
              <a:buClr>
                <a:schemeClr val="dk1"/>
              </a:buClr>
              <a:buSzPts val="2600"/>
              <a:buFont typeface="Corbel"/>
              <a:buAutoNum type="arabicParenR" startAt="3"/>
            </a:pPr>
            <a:r>
              <a:rPr lang="zh-TW"/>
              <a:t>稅務問題：虛擬通貨除可能被利用作為逃漏稅工具外，各國對其如何課稅，作法不一</a:t>
            </a:r>
            <a:endParaRPr/>
          </a:p>
          <a:p>
            <a:pPr marL="514350" lvl="0" indent="-514350" algn="l" rtl="0">
              <a:lnSpc>
                <a:spcPct val="100000"/>
              </a:lnSpc>
              <a:spcBef>
                <a:spcPts val="1000"/>
              </a:spcBef>
              <a:spcAft>
                <a:spcPts val="0"/>
              </a:spcAft>
              <a:buClr>
                <a:schemeClr val="dk1"/>
              </a:buClr>
              <a:buSzPts val="2600"/>
              <a:buFont typeface="Corbel"/>
              <a:buAutoNum type="arabicParenR" startAt="3"/>
            </a:pPr>
            <a:r>
              <a:rPr lang="zh-TW"/>
              <a:t>外匯管制與資金移動管理問題：目前各國外匯管制體系對虛擬通貨系統的適用性並不明確，因此透過虛擬通貨跨國交易以規避資本管制之潛在可能性極高</a:t>
            </a:r>
            <a:endParaRPr/>
          </a:p>
        </p:txBody>
      </p:sp>
      <p:grpSp>
        <p:nvGrpSpPr>
          <p:cNvPr id="911" name="Google Shape;911;p40"/>
          <p:cNvGrpSpPr/>
          <p:nvPr/>
        </p:nvGrpSpPr>
        <p:grpSpPr>
          <a:xfrm>
            <a:off x="1488" y="-12459"/>
            <a:ext cx="12189023" cy="377586"/>
            <a:chOff x="1488" y="0"/>
            <a:chExt cx="12189023" cy="377586"/>
          </a:xfrm>
        </p:grpSpPr>
        <p:sp>
          <p:nvSpPr>
            <p:cNvPr id="912" name="Google Shape;912;p40"/>
            <p:cNvSpPr/>
            <p:nvPr/>
          </p:nvSpPr>
          <p:spPr>
            <a:xfrm>
              <a:off x="1488" y="0"/>
              <a:ext cx="2902148" cy="377586"/>
            </a:xfrm>
            <a:prstGeom prst="homePlate">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914" name="Google Shape;914;p4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916" name="Google Shape;916;p4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918" name="Google Shape;918;p4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920" name="Google Shape;920;p40"/>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922" name="Google Shape;922;p4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40</a:t>
            </a:fld>
            <a:endParaRPr/>
          </a:p>
        </p:txBody>
      </p:sp>
      <p:sp>
        <p:nvSpPr>
          <p:cNvPr id="923" name="Google Shape;923;p4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200"/>
              <a:buFont typeface="Corbel"/>
              <a:buNone/>
            </a:pPr>
            <a:r>
              <a:rPr lang="zh-TW">
                <a:solidFill>
                  <a:schemeClr val="accent1"/>
                </a:solidFill>
              </a:rPr>
              <a:t>貨幣是甚麼？</a:t>
            </a:r>
            <a:endParaRPr/>
          </a:p>
        </p:txBody>
      </p:sp>
      <p:sp>
        <p:nvSpPr>
          <p:cNvPr id="152" name="Google Shape;152;p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理想貨幣特性</a:t>
            </a:r>
            <a:endParaRPr/>
          </a:p>
          <a:p>
            <a:pPr marL="685800" lvl="1" indent="-228600" algn="l" rtl="0">
              <a:lnSpc>
                <a:spcPct val="100000"/>
              </a:lnSpc>
              <a:spcBef>
                <a:spcPts val="500"/>
              </a:spcBef>
              <a:spcAft>
                <a:spcPts val="0"/>
              </a:spcAft>
              <a:buClr>
                <a:schemeClr val="dk1"/>
              </a:buClr>
              <a:buSzPts val="2600"/>
              <a:buChar char="•"/>
            </a:pPr>
            <a:r>
              <a:rPr lang="zh-TW" sz="2600"/>
              <a:t>可儲存性(storability)：可長期使用而不易毀損</a:t>
            </a:r>
            <a:endParaRPr/>
          </a:p>
          <a:p>
            <a:pPr marL="685800" lvl="1" indent="-228600" algn="l" rtl="0">
              <a:lnSpc>
                <a:spcPct val="100000"/>
              </a:lnSpc>
              <a:spcBef>
                <a:spcPts val="500"/>
              </a:spcBef>
              <a:spcAft>
                <a:spcPts val="0"/>
              </a:spcAft>
              <a:buClr>
                <a:schemeClr val="dk1"/>
              </a:buClr>
              <a:buSzPts val="2600"/>
              <a:buChar char="•"/>
            </a:pPr>
            <a:r>
              <a:rPr lang="zh-TW" sz="2600"/>
              <a:t>可攜帶性(portability)：體積與重量是中，易於攜帶</a:t>
            </a:r>
            <a:endParaRPr/>
          </a:p>
          <a:p>
            <a:pPr marL="685800" lvl="1" indent="-228600" algn="l" rtl="0">
              <a:lnSpc>
                <a:spcPct val="100000"/>
              </a:lnSpc>
              <a:spcBef>
                <a:spcPts val="500"/>
              </a:spcBef>
              <a:spcAft>
                <a:spcPts val="0"/>
              </a:spcAft>
              <a:buClr>
                <a:schemeClr val="dk1"/>
              </a:buClr>
              <a:buSzPts val="2600"/>
              <a:buChar char="•"/>
            </a:pPr>
            <a:r>
              <a:rPr lang="zh-TW" sz="2600"/>
              <a:t>可辨識性(recognizability)：品質一致且易於辨識</a:t>
            </a:r>
            <a:endParaRPr/>
          </a:p>
          <a:p>
            <a:pPr marL="685800" lvl="1" indent="-228600" algn="l" rtl="0">
              <a:lnSpc>
                <a:spcPct val="100000"/>
              </a:lnSpc>
              <a:spcBef>
                <a:spcPts val="500"/>
              </a:spcBef>
              <a:spcAft>
                <a:spcPts val="0"/>
              </a:spcAft>
              <a:buClr>
                <a:schemeClr val="dk1"/>
              </a:buClr>
              <a:buSzPts val="2600"/>
              <a:buChar char="•"/>
            </a:pPr>
            <a:r>
              <a:rPr lang="zh-TW" sz="2600"/>
              <a:t>可分割性(divisibility)：價值適中且易於分割</a:t>
            </a:r>
            <a:endParaRPr sz="2600"/>
          </a:p>
          <a:p>
            <a:pPr marL="228600" lvl="0" indent="-228600" algn="l" rtl="0">
              <a:lnSpc>
                <a:spcPct val="100000"/>
              </a:lnSpc>
              <a:spcBef>
                <a:spcPts val="1000"/>
              </a:spcBef>
              <a:spcAft>
                <a:spcPts val="0"/>
              </a:spcAft>
              <a:buClr>
                <a:schemeClr val="dk1"/>
              </a:buClr>
              <a:buSzPts val="2600"/>
              <a:buChar char="•"/>
            </a:pPr>
            <a:r>
              <a:rPr lang="zh-TW"/>
              <a:t>貨幣的演進</a:t>
            </a:r>
            <a:endParaRPr/>
          </a:p>
          <a:p>
            <a:pPr marL="0" lvl="0" indent="0" algn="l" rtl="0">
              <a:lnSpc>
                <a:spcPct val="100000"/>
              </a:lnSpc>
              <a:spcBef>
                <a:spcPts val="1000"/>
              </a:spcBef>
              <a:spcAft>
                <a:spcPts val="0"/>
              </a:spcAft>
              <a:buClr>
                <a:schemeClr val="dk1"/>
              </a:buClr>
              <a:buSzPts val="2600"/>
              <a:buNone/>
            </a:pPr>
            <a:endParaRPr/>
          </a:p>
        </p:txBody>
      </p:sp>
      <p:sp>
        <p:nvSpPr>
          <p:cNvPr id="153" name="Google Shape;153;p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5</a:t>
            </a:fld>
            <a:endParaRPr/>
          </a:p>
        </p:txBody>
      </p:sp>
      <p:grpSp>
        <p:nvGrpSpPr>
          <p:cNvPr id="154" name="Google Shape;154;p5"/>
          <p:cNvGrpSpPr/>
          <p:nvPr/>
        </p:nvGrpSpPr>
        <p:grpSpPr>
          <a:xfrm>
            <a:off x="1488" y="-12459"/>
            <a:ext cx="12189023" cy="377586"/>
            <a:chOff x="1488" y="0"/>
            <a:chExt cx="12189023" cy="377586"/>
          </a:xfrm>
        </p:grpSpPr>
        <p:sp>
          <p:nvSpPr>
            <p:cNvPr id="155" name="Google Shape;155;p5"/>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157" name="Google Shape;157;p5"/>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159" name="Google Shape;159;p5"/>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61" name="Google Shape;161;p5"/>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63" name="Google Shape;163;p5"/>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65" name="Google Shape;165;p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166" name="Google Shape;166;p5"/>
          <p:cNvPicPr preferRelativeResize="0"/>
          <p:nvPr/>
        </p:nvPicPr>
        <p:blipFill rotWithShape="1">
          <a:blip r:embed="rId3">
            <a:alphaModFix/>
          </a:blip>
          <a:srcRect/>
          <a:stretch/>
        </p:blipFill>
        <p:spPr>
          <a:xfrm>
            <a:off x="1289570" y="4460677"/>
            <a:ext cx="9612859" cy="124464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貨幣的演進對比</a:t>
            </a:r>
            <a:endParaRPr/>
          </a:p>
        </p:txBody>
      </p:sp>
      <p:sp>
        <p:nvSpPr>
          <p:cNvPr id="172" name="Google Shape;172;p6"/>
          <p:cNvSpPr txBox="1">
            <a:spLocks noGrp="1"/>
          </p:cNvSpPr>
          <p:nvPr>
            <p:ph type="ftr" idx="11"/>
          </p:nvPr>
        </p:nvSpPr>
        <p:spPr>
          <a:xfrm>
            <a:off x="133864" y="6478310"/>
            <a:ext cx="11714915"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《105-1網路經濟與數位金融》                                                                                                                                             NCTU.IIM.IEBI Lab</a:t>
            </a:r>
            <a:endParaRPr/>
          </a:p>
        </p:txBody>
      </p:sp>
      <p:sp>
        <p:nvSpPr>
          <p:cNvPr id="173" name="Google Shape;173;p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a:t>
            </a:fld>
            <a:endParaRPr/>
          </a:p>
        </p:txBody>
      </p:sp>
      <p:pic>
        <p:nvPicPr>
          <p:cNvPr id="174" name="Google Shape;174;p6"/>
          <p:cNvPicPr preferRelativeResize="0"/>
          <p:nvPr/>
        </p:nvPicPr>
        <p:blipFill rotWithShape="1">
          <a:blip r:embed="rId3">
            <a:alphaModFix/>
          </a:blip>
          <a:srcRect t="969"/>
          <a:stretch/>
        </p:blipFill>
        <p:spPr>
          <a:xfrm>
            <a:off x="5735993" y="617086"/>
            <a:ext cx="6322143" cy="5623827"/>
          </a:xfrm>
          <a:prstGeom prst="rect">
            <a:avLst/>
          </a:prstGeom>
          <a:noFill/>
          <a:ln>
            <a:noFill/>
          </a:ln>
        </p:spPr>
      </p:pic>
      <p:pic>
        <p:nvPicPr>
          <p:cNvPr id="175" name="Google Shape;175;p6"/>
          <p:cNvPicPr preferRelativeResize="0"/>
          <p:nvPr/>
        </p:nvPicPr>
        <p:blipFill rotWithShape="1">
          <a:blip r:embed="rId4">
            <a:alphaModFix/>
          </a:blip>
          <a:srcRect/>
          <a:stretch/>
        </p:blipFill>
        <p:spPr>
          <a:xfrm>
            <a:off x="612057" y="2223332"/>
            <a:ext cx="5122697" cy="3351627"/>
          </a:xfrm>
          <a:prstGeom prst="rect">
            <a:avLst/>
          </a:prstGeom>
          <a:noFill/>
          <a:ln>
            <a:noFill/>
          </a:ln>
        </p:spPr>
      </p:pic>
      <p:grpSp>
        <p:nvGrpSpPr>
          <p:cNvPr id="2" name="Google Shape;154;p5">
            <a:extLst>
              <a:ext uri="{FF2B5EF4-FFF2-40B4-BE49-F238E27FC236}">
                <a16:creationId xmlns:a16="http://schemas.microsoft.com/office/drawing/2014/main" id="{9C28FFA5-A5E9-1DAF-ED38-A6BEDCD6FF6C}"/>
              </a:ext>
            </a:extLst>
          </p:cNvPr>
          <p:cNvGrpSpPr/>
          <p:nvPr/>
        </p:nvGrpSpPr>
        <p:grpSpPr>
          <a:xfrm>
            <a:off x="1488" y="-12459"/>
            <a:ext cx="12189023" cy="377586"/>
            <a:chOff x="1488" y="0"/>
            <a:chExt cx="12189023" cy="377586"/>
          </a:xfrm>
        </p:grpSpPr>
        <p:sp>
          <p:nvSpPr>
            <p:cNvPr id="3" name="Google Shape;155;p5">
              <a:extLst>
                <a:ext uri="{FF2B5EF4-FFF2-40B4-BE49-F238E27FC236}">
                  <a16:creationId xmlns:a16="http://schemas.microsoft.com/office/drawing/2014/main" id="{87293863-FE2C-824A-A012-3E1B8F4175D4}"/>
                </a:ext>
              </a:extLst>
            </p:cNvPr>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56;p5">
              <a:extLst>
                <a:ext uri="{FF2B5EF4-FFF2-40B4-BE49-F238E27FC236}">
                  <a16:creationId xmlns:a16="http://schemas.microsoft.com/office/drawing/2014/main" id="{A8A16BFF-C89E-65D7-ABF3-CAAEDE5EDB1C}"/>
                </a:ext>
              </a:extLst>
            </p:cNvPr>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5" name="Google Shape;157;p5">
              <a:extLst>
                <a:ext uri="{FF2B5EF4-FFF2-40B4-BE49-F238E27FC236}">
                  <a16:creationId xmlns:a16="http://schemas.microsoft.com/office/drawing/2014/main" id="{3114E0B2-B95A-0A89-7B7A-EE88BC6D3F86}"/>
                </a:ext>
              </a:extLst>
            </p:cNvPr>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8;p5">
              <a:extLst>
                <a:ext uri="{FF2B5EF4-FFF2-40B4-BE49-F238E27FC236}">
                  <a16:creationId xmlns:a16="http://schemas.microsoft.com/office/drawing/2014/main" id="{E69DA1B9-C432-DD66-A76D-37BE808FA2C1}"/>
                </a:ext>
              </a:extLst>
            </p:cNvPr>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7" name="Google Shape;159;p5">
              <a:extLst>
                <a:ext uri="{FF2B5EF4-FFF2-40B4-BE49-F238E27FC236}">
                  <a16:creationId xmlns:a16="http://schemas.microsoft.com/office/drawing/2014/main" id="{E2726D15-6387-6A27-6A56-21DDAF46D5B0}"/>
                </a:ext>
              </a:extLst>
            </p:cNvPr>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0;p5">
              <a:extLst>
                <a:ext uri="{FF2B5EF4-FFF2-40B4-BE49-F238E27FC236}">
                  <a16:creationId xmlns:a16="http://schemas.microsoft.com/office/drawing/2014/main" id="{159CF58E-9B0B-EB73-4133-E2775BD9396B}"/>
                </a:ext>
              </a:extLst>
            </p:cNvPr>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9" name="Google Shape;161;p5">
              <a:extLst>
                <a:ext uri="{FF2B5EF4-FFF2-40B4-BE49-F238E27FC236}">
                  <a16:creationId xmlns:a16="http://schemas.microsoft.com/office/drawing/2014/main" id="{FE345855-1833-9E0A-C252-A20B4F529BA6}"/>
                </a:ext>
              </a:extLst>
            </p:cNvPr>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2;p5">
              <a:extLst>
                <a:ext uri="{FF2B5EF4-FFF2-40B4-BE49-F238E27FC236}">
                  <a16:creationId xmlns:a16="http://schemas.microsoft.com/office/drawing/2014/main" id="{950393EE-93EC-9B4F-6680-B5C217C0FFB5}"/>
                </a:ext>
              </a:extLst>
            </p:cNvPr>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 name="Google Shape;163;p5">
              <a:extLst>
                <a:ext uri="{FF2B5EF4-FFF2-40B4-BE49-F238E27FC236}">
                  <a16:creationId xmlns:a16="http://schemas.microsoft.com/office/drawing/2014/main" id="{373DDFC7-9C07-62AC-D53C-E00DC140471E}"/>
                </a:ext>
              </a:extLst>
            </p:cNvPr>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4;p5">
              <a:extLst>
                <a:ext uri="{FF2B5EF4-FFF2-40B4-BE49-F238E27FC236}">
                  <a16:creationId xmlns:a16="http://schemas.microsoft.com/office/drawing/2014/main" id="{1A431201-FF86-534F-7D82-6B07EDD69C68}"/>
                </a:ext>
              </a:extLst>
            </p:cNvPr>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200"/>
              <a:buFont typeface="Corbel"/>
              <a:buNone/>
            </a:pPr>
            <a:r>
              <a:rPr lang="zh-TW">
                <a:solidFill>
                  <a:schemeClr val="accent1"/>
                </a:solidFill>
              </a:rPr>
              <a:t>貨幣分類</a:t>
            </a:r>
            <a:endParaRPr/>
          </a:p>
        </p:txBody>
      </p:sp>
      <p:sp>
        <p:nvSpPr>
          <p:cNvPr id="182" name="Google Shape;182;p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7</a:t>
            </a:fld>
            <a:endParaRPr/>
          </a:p>
        </p:txBody>
      </p:sp>
      <p:grpSp>
        <p:nvGrpSpPr>
          <p:cNvPr id="183" name="Google Shape;183;p7"/>
          <p:cNvGrpSpPr/>
          <p:nvPr/>
        </p:nvGrpSpPr>
        <p:grpSpPr>
          <a:xfrm>
            <a:off x="1488" y="-12459"/>
            <a:ext cx="12189023" cy="377586"/>
            <a:chOff x="1488" y="0"/>
            <a:chExt cx="12189023" cy="377586"/>
          </a:xfrm>
        </p:grpSpPr>
        <p:sp>
          <p:nvSpPr>
            <p:cNvPr id="184" name="Google Shape;184;p7"/>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186" name="Google Shape;186;p7"/>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188" name="Google Shape;188;p7"/>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90" name="Google Shape;190;p7"/>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92" name="Google Shape;192;p7"/>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grpSp>
        <p:nvGrpSpPr>
          <p:cNvPr id="194" name="Google Shape;194;p7"/>
          <p:cNvGrpSpPr/>
          <p:nvPr/>
        </p:nvGrpSpPr>
        <p:grpSpPr>
          <a:xfrm>
            <a:off x="618728" y="1684450"/>
            <a:ext cx="10988852" cy="3893694"/>
            <a:chOff x="5749" y="1663"/>
            <a:chExt cx="10988852" cy="3893694"/>
          </a:xfrm>
        </p:grpSpPr>
        <p:sp>
          <p:nvSpPr>
            <p:cNvPr id="195" name="Google Shape;195;p7"/>
            <p:cNvSpPr/>
            <p:nvPr/>
          </p:nvSpPr>
          <p:spPr>
            <a:xfrm>
              <a:off x="6773" y="1663"/>
              <a:ext cx="4321870" cy="1052845"/>
            </a:xfrm>
            <a:prstGeom prst="roundRect">
              <a:avLst>
                <a:gd name="adj" fmla="val 10000"/>
              </a:avLst>
            </a:prstGeom>
            <a:solidFill>
              <a:schemeClr val="dk2">
                <a:alpha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txBox="1"/>
            <p:nvPr/>
          </p:nvSpPr>
          <p:spPr>
            <a:xfrm>
              <a:off x="37610" y="32500"/>
              <a:ext cx="4260196" cy="991171"/>
            </a:xfrm>
            <a:prstGeom prst="rect">
              <a:avLst/>
            </a:prstGeom>
            <a:noFill/>
            <a:ln>
              <a:noFill/>
            </a:ln>
          </p:spPr>
          <p:txBody>
            <a:bodyPr spcFirstLastPara="1" wrap="square" lIns="133350" tIns="133350" rIns="133350" bIns="133350" anchor="ctr" anchorCtr="0">
              <a:noAutofit/>
            </a:bodyPr>
            <a:lstStyle/>
            <a:p>
              <a:pPr marL="0" marR="0" lvl="0" indent="0" algn="ctr" rtl="0">
                <a:lnSpc>
                  <a:spcPct val="90000"/>
                </a:lnSpc>
                <a:spcBef>
                  <a:spcPts val="0"/>
                </a:spcBef>
                <a:spcAft>
                  <a:spcPts val="0"/>
                </a:spcAft>
                <a:buClr>
                  <a:schemeClr val="lt1"/>
                </a:buClr>
                <a:buSzPts val="3500"/>
                <a:buFont typeface="Corbel"/>
                <a:buNone/>
              </a:pPr>
              <a:r>
                <a:rPr lang="zh-TW" sz="3500" b="1">
                  <a:solidFill>
                    <a:schemeClr val="lt1"/>
                  </a:solidFill>
                  <a:latin typeface="Corbel"/>
                  <a:ea typeface="Corbel"/>
                  <a:cs typeface="Corbel"/>
                  <a:sym typeface="Corbel"/>
                </a:rPr>
                <a:t>法定貨幣</a:t>
              </a:r>
              <a:endParaRPr/>
            </a:p>
          </p:txBody>
        </p:sp>
        <p:sp>
          <p:nvSpPr>
            <p:cNvPr id="197" name="Google Shape;197;p7"/>
            <p:cNvSpPr/>
            <p:nvPr/>
          </p:nvSpPr>
          <p:spPr>
            <a:xfrm>
              <a:off x="5749" y="1120593"/>
              <a:ext cx="1373825" cy="818372"/>
            </a:xfrm>
            <a:prstGeom prst="roundRect">
              <a:avLst>
                <a:gd name="adj" fmla="val 10000"/>
              </a:avLst>
            </a:prstGeom>
            <a:solidFill>
              <a:srgbClr val="006A6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txBox="1"/>
            <p:nvPr/>
          </p:nvSpPr>
          <p:spPr>
            <a:xfrm>
              <a:off x="29718" y="1144562"/>
              <a:ext cx="1325887" cy="770434"/>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2400"/>
                <a:buFont typeface="Corbel"/>
                <a:buNone/>
              </a:pPr>
              <a:r>
                <a:rPr lang="zh-TW" sz="2400">
                  <a:solidFill>
                    <a:schemeClr val="lt1"/>
                  </a:solidFill>
                  <a:latin typeface="Corbel"/>
                  <a:ea typeface="Corbel"/>
                  <a:cs typeface="Corbel"/>
                  <a:sym typeface="Corbel"/>
                </a:rPr>
                <a:t>傳統</a:t>
              </a:r>
              <a:endParaRPr/>
            </a:p>
          </p:txBody>
        </p:sp>
        <p:sp>
          <p:nvSpPr>
            <p:cNvPr id="199" name="Google Shape;199;p7"/>
            <p:cNvSpPr/>
            <p:nvPr/>
          </p:nvSpPr>
          <p:spPr>
            <a:xfrm>
              <a:off x="18072" y="2055201"/>
              <a:ext cx="1373825" cy="1840156"/>
            </a:xfrm>
            <a:prstGeom prst="roundRect">
              <a:avLst>
                <a:gd name="adj" fmla="val 10000"/>
              </a:avLst>
            </a:prstGeom>
            <a:solidFill>
              <a:srgbClr val="008E8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7"/>
            <p:cNvSpPr txBox="1"/>
            <p:nvPr/>
          </p:nvSpPr>
          <p:spPr>
            <a:xfrm>
              <a:off x="58310" y="2095439"/>
              <a:ext cx="1293349" cy="175968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商品貨幣 金屬貨幣</a:t>
              </a:r>
              <a:endParaRPr sz="1800">
                <a:solidFill>
                  <a:schemeClr val="lt1"/>
                </a:solidFill>
                <a:latin typeface="Corbel"/>
                <a:ea typeface="Corbel"/>
                <a:cs typeface="Corbel"/>
                <a:sym typeface="Corbel"/>
              </a:endParaRPr>
            </a:p>
          </p:txBody>
        </p:sp>
        <p:sp>
          <p:nvSpPr>
            <p:cNvPr id="201" name="Google Shape;201;p7"/>
            <p:cNvSpPr/>
            <p:nvPr/>
          </p:nvSpPr>
          <p:spPr>
            <a:xfrm>
              <a:off x="1494849" y="1120593"/>
              <a:ext cx="2819994" cy="818372"/>
            </a:xfrm>
            <a:prstGeom prst="roundRect">
              <a:avLst>
                <a:gd name="adj" fmla="val 10000"/>
              </a:avLst>
            </a:prstGeom>
            <a:solidFill>
              <a:srgbClr val="00698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7"/>
            <p:cNvSpPr txBox="1"/>
            <p:nvPr/>
          </p:nvSpPr>
          <p:spPr>
            <a:xfrm>
              <a:off x="1518818" y="1144562"/>
              <a:ext cx="2772056" cy="770434"/>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2400"/>
                <a:buFont typeface="Corbel"/>
                <a:buNone/>
              </a:pPr>
              <a:r>
                <a:rPr lang="zh-TW" sz="2400">
                  <a:solidFill>
                    <a:schemeClr val="lt1"/>
                  </a:solidFill>
                  <a:latin typeface="Corbel"/>
                  <a:ea typeface="Corbel"/>
                  <a:cs typeface="Corbel"/>
                  <a:sym typeface="Corbel"/>
                </a:rPr>
                <a:t>數位化 (電子貨幣)</a:t>
              </a:r>
              <a:endParaRPr sz="2400">
                <a:solidFill>
                  <a:schemeClr val="lt1"/>
                </a:solidFill>
                <a:latin typeface="Corbel"/>
                <a:ea typeface="Corbel"/>
                <a:cs typeface="Corbel"/>
                <a:sym typeface="Corbel"/>
              </a:endParaRPr>
            </a:p>
          </p:txBody>
        </p:sp>
        <p:sp>
          <p:nvSpPr>
            <p:cNvPr id="203" name="Google Shape;203;p7"/>
            <p:cNvSpPr/>
            <p:nvPr/>
          </p:nvSpPr>
          <p:spPr>
            <a:xfrm>
              <a:off x="1512216" y="2055201"/>
              <a:ext cx="1373825" cy="1840156"/>
            </a:xfrm>
            <a:prstGeom prst="roundRect">
              <a:avLst>
                <a:gd name="adj" fmla="val 10000"/>
              </a:avLst>
            </a:prstGeom>
            <a:solidFill>
              <a:srgbClr val="008BB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txBox="1"/>
            <p:nvPr/>
          </p:nvSpPr>
          <p:spPr>
            <a:xfrm>
              <a:off x="1552454" y="2095439"/>
              <a:ext cx="1293349" cy="175968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【實體形式】</a:t>
              </a:r>
              <a:br>
                <a:rPr lang="zh-TW" sz="1800">
                  <a:solidFill>
                    <a:schemeClr val="lt1"/>
                  </a:solidFill>
                  <a:latin typeface="Corbel"/>
                  <a:ea typeface="Corbel"/>
                  <a:cs typeface="Corbel"/>
                  <a:sym typeface="Corbel"/>
                </a:rPr>
              </a:br>
              <a:r>
                <a:rPr lang="zh-TW" sz="1800">
                  <a:solidFill>
                    <a:schemeClr val="lt1"/>
                  </a:solidFill>
                  <a:latin typeface="Corbel"/>
                  <a:ea typeface="Corbel"/>
                  <a:cs typeface="Corbel"/>
                  <a:sym typeface="Corbel"/>
                </a:rPr>
                <a:t>  塑膠貨幣 信用貨幣</a:t>
              </a:r>
              <a:endParaRPr/>
            </a:p>
          </p:txBody>
        </p:sp>
        <p:sp>
          <p:nvSpPr>
            <p:cNvPr id="205" name="Google Shape;205;p7"/>
            <p:cNvSpPr/>
            <p:nvPr/>
          </p:nvSpPr>
          <p:spPr>
            <a:xfrm>
              <a:off x="2943517" y="2055201"/>
              <a:ext cx="1378633" cy="1840156"/>
            </a:xfrm>
            <a:prstGeom prst="roundRect">
              <a:avLst>
                <a:gd name="adj" fmla="val 10000"/>
              </a:avLst>
            </a:prstGeom>
            <a:solidFill>
              <a:srgbClr val="008BB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txBox="1"/>
            <p:nvPr/>
          </p:nvSpPr>
          <p:spPr>
            <a:xfrm>
              <a:off x="2983896" y="2095580"/>
              <a:ext cx="1297875" cy="175939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【網路形式】</a:t>
              </a:r>
              <a:br>
                <a:rPr lang="zh-TW" sz="1800">
                  <a:solidFill>
                    <a:schemeClr val="lt1"/>
                  </a:solidFill>
                  <a:latin typeface="Corbel"/>
                  <a:ea typeface="Corbel"/>
                  <a:cs typeface="Corbel"/>
                  <a:sym typeface="Corbel"/>
                </a:rPr>
              </a:br>
              <a:r>
                <a:rPr lang="zh-TW" sz="1800">
                  <a:solidFill>
                    <a:schemeClr val="lt1"/>
                  </a:solidFill>
                  <a:latin typeface="Corbel"/>
                  <a:ea typeface="Corbel"/>
                  <a:cs typeface="Corbel"/>
                  <a:sym typeface="Corbel"/>
                </a:rPr>
                <a:t>  第三方支付平台帳戶</a:t>
              </a:r>
              <a:endParaRPr/>
            </a:p>
          </p:txBody>
        </p:sp>
        <p:sp>
          <p:nvSpPr>
            <p:cNvPr id="207" name="Google Shape;207;p7"/>
            <p:cNvSpPr/>
            <p:nvPr/>
          </p:nvSpPr>
          <p:spPr>
            <a:xfrm>
              <a:off x="4558995" y="1663"/>
              <a:ext cx="6435606" cy="1052845"/>
            </a:xfrm>
            <a:prstGeom prst="roundRect">
              <a:avLst>
                <a:gd name="adj" fmla="val 10000"/>
              </a:avLst>
            </a:prstGeom>
            <a:solidFill>
              <a:schemeClr val="dk2">
                <a:alpha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7"/>
            <p:cNvSpPr txBox="1"/>
            <p:nvPr/>
          </p:nvSpPr>
          <p:spPr>
            <a:xfrm>
              <a:off x="4589832" y="32500"/>
              <a:ext cx="6373932" cy="991171"/>
            </a:xfrm>
            <a:prstGeom prst="rect">
              <a:avLst/>
            </a:prstGeom>
            <a:noFill/>
            <a:ln>
              <a:noFill/>
            </a:ln>
          </p:spPr>
          <p:txBody>
            <a:bodyPr spcFirstLastPara="1" wrap="square" lIns="133350" tIns="133350" rIns="133350" bIns="133350" anchor="ctr" anchorCtr="0">
              <a:noAutofit/>
            </a:bodyPr>
            <a:lstStyle/>
            <a:p>
              <a:pPr marL="0" marR="0" lvl="0" indent="0" algn="ctr" rtl="0">
                <a:lnSpc>
                  <a:spcPct val="90000"/>
                </a:lnSpc>
                <a:spcBef>
                  <a:spcPts val="0"/>
                </a:spcBef>
                <a:spcAft>
                  <a:spcPts val="0"/>
                </a:spcAft>
                <a:buClr>
                  <a:schemeClr val="lt1"/>
                </a:buClr>
                <a:buSzPts val="3500"/>
                <a:buFont typeface="Corbel"/>
                <a:buNone/>
              </a:pPr>
              <a:r>
                <a:rPr lang="zh-TW" sz="3500" b="1">
                  <a:solidFill>
                    <a:schemeClr val="lt1"/>
                  </a:solidFill>
                  <a:latin typeface="Corbel"/>
                  <a:ea typeface="Corbel"/>
                  <a:cs typeface="Corbel"/>
                  <a:sym typeface="Corbel"/>
                </a:rPr>
                <a:t>非法定貨幣</a:t>
              </a:r>
              <a:endParaRPr/>
            </a:p>
          </p:txBody>
        </p:sp>
        <p:sp>
          <p:nvSpPr>
            <p:cNvPr id="209" name="Google Shape;209;p7"/>
            <p:cNvSpPr/>
            <p:nvPr/>
          </p:nvSpPr>
          <p:spPr>
            <a:xfrm>
              <a:off x="4548010" y="1140702"/>
              <a:ext cx="1833860" cy="818372"/>
            </a:xfrm>
            <a:prstGeom prst="roundRect">
              <a:avLst>
                <a:gd name="adj" fmla="val 10000"/>
              </a:avLst>
            </a:prstGeom>
            <a:solidFill>
              <a:srgbClr val="922633">
                <a:alpha val="8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7"/>
            <p:cNvSpPr txBox="1"/>
            <p:nvPr/>
          </p:nvSpPr>
          <p:spPr>
            <a:xfrm>
              <a:off x="4571979" y="1164671"/>
              <a:ext cx="1785922" cy="770434"/>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orbel"/>
                <a:buNone/>
              </a:pPr>
              <a:r>
                <a:rPr lang="zh-TW" sz="2200">
                  <a:solidFill>
                    <a:schemeClr val="lt1"/>
                  </a:solidFill>
                  <a:latin typeface="Corbel"/>
                  <a:ea typeface="Corbel"/>
                  <a:cs typeface="Corbel"/>
                  <a:sym typeface="Corbel"/>
                </a:rPr>
                <a:t>傳統</a:t>
              </a:r>
              <a:endParaRPr/>
            </a:p>
          </p:txBody>
        </p:sp>
        <p:sp>
          <p:nvSpPr>
            <p:cNvPr id="211" name="Google Shape;211;p7"/>
            <p:cNvSpPr/>
            <p:nvPr/>
          </p:nvSpPr>
          <p:spPr>
            <a:xfrm>
              <a:off x="4528301" y="2044546"/>
              <a:ext cx="1847290" cy="1840156"/>
            </a:xfrm>
            <a:prstGeom prst="roundRect">
              <a:avLst>
                <a:gd name="adj" fmla="val 10000"/>
              </a:avLst>
            </a:prstGeom>
            <a:solidFill>
              <a:srgbClr val="DA6C7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7"/>
            <p:cNvSpPr txBox="1"/>
            <p:nvPr/>
          </p:nvSpPr>
          <p:spPr>
            <a:xfrm>
              <a:off x="4582197" y="2098442"/>
              <a:ext cx="1739498" cy="173236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EX. </a:t>
              </a:r>
              <a:r>
                <a:rPr lang="zh-TW" sz="2200" b="0">
                  <a:solidFill>
                    <a:srgbClr val="FFFFFF"/>
                  </a:solidFill>
                  <a:latin typeface="Corbel"/>
                  <a:ea typeface="Corbel"/>
                  <a:cs typeface="Corbel"/>
                  <a:sym typeface="Corbel"/>
                </a:rPr>
                <a:t>賭場代幣</a:t>
              </a:r>
              <a:endParaRPr/>
            </a:p>
          </p:txBody>
        </p:sp>
        <p:sp>
          <p:nvSpPr>
            <p:cNvPr id="213" name="Google Shape;213;p7"/>
            <p:cNvSpPr/>
            <p:nvPr/>
          </p:nvSpPr>
          <p:spPr>
            <a:xfrm>
              <a:off x="6546713" y="1120593"/>
              <a:ext cx="4399367" cy="818372"/>
            </a:xfrm>
            <a:prstGeom prst="roundRect">
              <a:avLst>
                <a:gd name="adj" fmla="val 10000"/>
              </a:avLst>
            </a:prstGeom>
            <a:solidFill>
              <a:srgbClr val="00698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7"/>
            <p:cNvSpPr txBox="1"/>
            <p:nvPr/>
          </p:nvSpPr>
          <p:spPr>
            <a:xfrm>
              <a:off x="6570682" y="1144562"/>
              <a:ext cx="4351429" cy="770434"/>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2400"/>
                <a:buFont typeface="Corbel"/>
                <a:buNone/>
              </a:pPr>
              <a:r>
                <a:rPr lang="zh-TW" sz="2400">
                  <a:solidFill>
                    <a:schemeClr val="lt1"/>
                  </a:solidFill>
                  <a:latin typeface="Corbel"/>
                  <a:ea typeface="Corbel"/>
                  <a:cs typeface="Corbel"/>
                  <a:sym typeface="Corbel"/>
                </a:rPr>
                <a:t>數位化 (虛擬貨幣)</a:t>
              </a:r>
              <a:endParaRPr sz="2400">
                <a:solidFill>
                  <a:schemeClr val="lt1"/>
                </a:solidFill>
                <a:latin typeface="Corbel"/>
                <a:ea typeface="Corbel"/>
                <a:cs typeface="Corbel"/>
                <a:sym typeface="Corbel"/>
              </a:endParaRPr>
            </a:p>
          </p:txBody>
        </p:sp>
        <p:sp>
          <p:nvSpPr>
            <p:cNvPr id="215" name="Google Shape;215;p7"/>
            <p:cNvSpPr/>
            <p:nvPr/>
          </p:nvSpPr>
          <p:spPr>
            <a:xfrm>
              <a:off x="6536460" y="2043626"/>
              <a:ext cx="1469746" cy="1840156"/>
            </a:xfrm>
            <a:prstGeom prst="roundRect">
              <a:avLst>
                <a:gd name="adj" fmla="val 10000"/>
              </a:avLst>
            </a:prstGeom>
            <a:solidFill>
              <a:srgbClr val="008BB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7"/>
            <p:cNvSpPr txBox="1"/>
            <p:nvPr/>
          </p:nvSpPr>
          <p:spPr>
            <a:xfrm>
              <a:off x="6579507" y="2086673"/>
              <a:ext cx="1383652" cy="175406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orbel"/>
                <a:buNone/>
              </a:pPr>
              <a:r>
                <a:rPr lang="zh-TW" sz="2200">
                  <a:solidFill>
                    <a:schemeClr val="lt1"/>
                  </a:solidFill>
                  <a:latin typeface="Corbel"/>
                  <a:ea typeface="Corbel"/>
                  <a:cs typeface="Corbel"/>
                  <a:sym typeface="Corbel"/>
                </a:rPr>
                <a:t>【封閉式】</a:t>
              </a:r>
              <a:r>
                <a:rPr lang="zh-TW" sz="2000">
                  <a:solidFill>
                    <a:srgbClr val="FFFFFF"/>
                  </a:solidFill>
                  <a:latin typeface="Corbel"/>
                  <a:ea typeface="Corbel"/>
                  <a:cs typeface="Corbel"/>
                  <a:sym typeface="Corbel"/>
                </a:rPr>
                <a:t>EX. 遊戲幣</a:t>
              </a:r>
              <a:endParaRPr/>
            </a:p>
          </p:txBody>
        </p:sp>
        <p:sp>
          <p:nvSpPr>
            <p:cNvPr id="217" name="Google Shape;217;p7"/>
            <p:cNvSpPr/>
            <p:nvPr/>
          </p:nvSpPr>
          <p:spPr>
            <a:xfrm>
              <a:off x="8068778" y="2050188"/>
              <a:ext cx="2879715" cy="626334"/>
            </a:xfrm>
            <a:prstGeom prst="roundRect">
              <a:avLst>
                <a:gd name="adj" fmla="val 10000"/>
              </a:avLst>
            </a:prstGeom>
            <a:solidFill>
              <a:srgbClr val="008BB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7"/>
            <p:cNvSpPr txBox="1"/>
            <p:nvPr/>
          </p:nvSpPr>
          <p:spPr>
            <a:xfrm>
              <a:off x="8087123" y="2068533"/>
              <a:ext cx="2843025" cy="589644"/>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【開放式】</a:t>
              </a:r>
              <a:endParaRPr sz="1800">
                <a:solidFill>
                  <a:schemeClr val="lt1"/>
                </a:solidFill>
                <a:latin typeface="Corbel"/>
                <a:ea typeface="Corbel"/>
                <a:cs typeface="Corbel"/>
                <a:sym typeface="Corbel"/>
              </a:endParaRPr>
            </a:p>
          </p:txBody>
        </p:sp>
        <p:sp>
          <p:nvSpPr>
            <p:cNvPr id="219" name="Google Shape;219;p7"/>
            <p:cNvSpPr/>
            <p:nvPr/>
          </p:nvSpPr>
          <p:spPr>
            <a:xfrm>
              <a:off x="8101710" y="2724308"/>
              <a:ext cx="1378291" cy="1164579"/>
            </a:xfrm>
            <a:prstGeom prst="roundRect">
              <a:avLst>
                <a:gd name="adj" fmla="val 10000"/>
              </a:avLst>
            </a:prstGeom>
            <a:solidFill>
              <a:srgbClr val="008BB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txBox="1"/>
            <p:nvPr/>
          </p:nvSpPr>
          <p:spPr>
            <a:xfrm>
              <a:off x="8135819" y="2758417"/>
              <a:ext cx="1310073" cy="1096361"/>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lt1"/>
                </a:buClr>
                <a:buSzPts val="1600"/>
                <a:buFont typeface="Corbel"/>
                <a:buNone/>
              </a:pPr>
              <a:r>
                <a:rPr lang="zh-TW" sz="1600">
                  <a:solidFill>
                    <a:schemeClr val="lt1"/>
                  </a:solidFill>
                  <a:latin typeface="Corbel"/>
                  <a:ea typeface="Corbel"/>
                  <a:cs typeface="Corbel"/>
                  <a:sym typeface="Corbel"/>
                </a:rPr>
                <a:t>【有中介發行機構】     EX. 亞馬遜幣</a:t>
              </a:r>
              <a:endParaRPr/>
            </a:p>
          </p:txBody>
        </p:sp>
        <p:sp>
          <p:nvSpPr>
            <p:cNvPr id="221" name="Google Shape;221;p7"/>
            <p:cNvSpPr/>
            <p:nvPr/>
          </p:nvSpPr>
          <p:spPr>
            <a:xfrm>
              <a:off x="9554008" y="2712715"/>
              <a:ext cx="1378291" cy="1164579"/>
            </a:xfrm>
            <a:prstGeom prst="roundRect">
              <a:avLst>
                <a:gd name="adj" fmla="val 10000"/>
              </a:avLst>
            </a:prstGeom>
            <a:solidFill>
              <a:srgbClr val="008BB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txBox="1"/>
            <p:nvPr/>
          </p:nvSpPr>
          <p:spPr>
            <a:xfrm>
              <a:off x="9588117" y="2746824"/>
              <a:ext cx="1310073" cy="1096361"/>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lt1"/>
                </a:buClr>
                <a:buSzPts val="1600"/>
                <a:buFont typeface="Corbel"/>
                <a:buNone/>
              </a:pPr>
              <a:r>
                <a:rPr lang="zh-TW" sz="1600">
                  <a:solidFill>
                    <a:schemeClr val="lt1"/>
                  </a:solidFill>
                  <a:latin typeface="Corbel"/>
                  <a:ea typeface="Corbel"/>
                  <a:cs typeface="Corbel"/>
                  <a:sym typeface="Corbel"/>
                </a:rPr>
                <a:t>【去中心化】加密貨幣     EX. 比特幣</a:t>
              </a:r>
              <a:endParaRPr/>
            </a:p>
          </p:txBody>
        </p:sp>
      </p:grpSp>
      <p:sp>
        <p:nvSpPr>
          <p:cNvPr id="223" name="Google Shape;223;p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數位貨幣</a:t>
            </a:r>
            <a:endParaRPr/>
          </a:p>
        </p:txBody>
      </p:sp>
      <p:sp>
        <p:nvSpPr>
          <p:cNvPr id="230" name="Google Shape;230;p8"/>
          <p:cNvSpPr txBox="1">
            <a:spLocks noGrp="1"/>
          </p:cNvSpPr>
          <p:nvPr>
            <p:ph type="body" idx="1"/>
          </p:nvPr>
        </p:nvSpPr>
        <p:spPr>
          <a:xfrm>
            <a:off x="574986"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800"/>
              <a:buChar char="•"/>
            </a:pPr>
            <a:r>
              <a:rPr lang="zh-TW" sz="2800" b="1">
                <a:solidFill>
                  <a:schemeClr val="accent1"/>
                </a:solidFill>
              </a:rPr>
              <a:t>電子貨幣: 傳統法定貨幣數位化</a:t>
            </a:r>
            <a:endParaRPr sz="2800" b="1">
              <a:solidFill>
                <a:schemeClr val="accent1"/>
              </a:solidFill>
            </a:endParaRPr>
          </a:p>
          <a:p>
            <a:pPr marL="685800" lvl="1" indent="-228600" algn="l" rtl="0">
              <a:lnSpc>
                <a:spcPct val="100000"/>
              </a:lnSpc>
              <a:spcBef>
                <a:spcPts val="500"/>
              </a:spcBef>
              <a:spcAft>
                <a:spcPts val="0"/>
              </a:spcAft>
              <a:buClr>
                <a:schemeClr val="dk1"/>
              </a:buClr>
              <a:buSzPts val="2400"/>
              <a:buChar char="•"/>
            </a:pPr>
            <a:r>
              <a:rPr lang="zh-TW"/>
              <a:t>以數碼記帳的方式代替使用現金交易的貨幣系統</a:t>
            </a:r>
            <a:endParaRPr/>
          </a:p>
          <a:p>
            <a:pPr marL="685800" lvl="1" indent="-228600" algn="l" rtl="0">
              <a:lnSpc>
                <a:spcPct val="100000"/>
              </a:lnSpc>
              <a:spcBef>
                <a:spcPts val="500"/>
              </a:spcBef>
              <a:spcAft>
                <a:spcPts val="0"/>
              </a:spcAft>
              <a:buClr>
                <a:schemeClr val="dk1"/>
              </a:buClr>
              <a:buSzPts val="2400"/>
              <a:buChar char="•"/>
            </a:pPr>
            <a:r>
              <a:rPr lang="zh-TW"/>
              <a:t>狹義：只能用於實體場所的磁條卡片或IC感應元件</a:t>
            </a:r>
            <a:endParaRPr/>
          </a:p>
          <a:p>
            <a:pPr marL="1143000" lvl="2" indent="-228600" algn="l" rtl="0">
              <a:lnSpc>
                <a:spcPct val="100000"/>
              </a:lnSpc>
              <a:spcBef>
                <a:spcPts val="500"/>
              </a:spcBef>
              <a:spcAft>
                <a:spcPts val="0"/>
              </a:spcAft>
              <a:buClr>
                <a:schemeClr val="dk1"/>
              </a:buClr>
              <a:buSzPts val="2000"/>
              <a:buChar char="•"/>
            </a:pPr>
            <a:r>
              <a:rPr lang="zh-TW" sz="2000"/>
              <a:t>主要指具有網上銀行功能的銀行卡、用於小額消費的電子卡片（車卡）</a:t>
            </a:r>
            <a:endParaRPr sz="2000"/>
          </a:p>
          <a:p>
            <a:pPr marL="685800" lvl="1" indent="-228600" algn="l" rtl="0">
              <a:lnSpc>
                <a:spcPct val="100000"/>
              </a:lnSpc>
              <a:spcBef>
                <a:spcPts val="500"/>
              </a:spcBef>
              <a:spcAft>
                <a:spcPts val="0"/>
              </a:spcAft>
              <a:buClr>
                <a:schemeClr val="dk1"/>
              </a:buClr>
              <a:buSzPts val="2400"/>
              <a:buChar char="•"/>
            </a:pPr>
            <a:r>
              <a:rPr lang="zh-TW"/>
              <a:t>廣義：</a:t>
            </a:r>
            <a:endParaRPr/>
          </a:p>
          <a:p>
            <a:pPr marL="1143000" lvl="2" indent="-228600" algn="l" rtl="0">
              <a:lnSpc>
                <a:spcPct val="100000"/>
              </a:lnSpc>
              <a:spcBef>
                <a:spcPts val="500"/>
              </a:spcBef>
              <a:spcAft>
                <a:spcPts val="0"/>
              </a:spcAft>
              <a:buClr>
                <a:schemeClr val="dk1"/>
              </a:buClr>
              <a:buSzPts val="2000"/>
              <a:buChar char="•"/>
            </a:pPr>
            <a:r>
              <a:rPr lang="zh-TW" sz="2000"/>
              <a:t>擴指網路消費用的虛擬錢包，包括網上銀行、第三方支付平台（支付寶、Paypal等）</a:t>
            </a:r>
            <a:endParaRPr sz="2000"/>
          </a:p>
          <a:p>
            <a:pPr marL="228600" lvl="0" indent="-228600" algn="l" rtl="0">
              <a:lnSpc>
                <a:spcPct val="100000"/>
              </a:lnSpc>
              <a:spcBef>
                <a:spcPts val="1000"/>
              </a:spcBef>
              <a:spcAft>
                <a:spcPts val="0"/>
              </a:spcAft>
              <a:buClr>
                <a:schemeClr val="accent1"/>
              </a:buClr>
              <a:buSzPts val="2800"/>
              <a:buChar char="•"/>
            </a:pPr>
            <a:r>
              <a:rPr lang="zh-TW" sz="2800" b="1">
                <a:solidFill>
                  <a:schemeClr val="accent1"/>
                </a:solidFill>
              </a:rPr>
              <a:t>虛擬貨幣</a:t>
            </a:r>
            <a:endParaRPr sz="2800" b="1">
              <a:solidFill>
                <a:schemeClr val="accent1"/>
              </a:solidFill>
            </a:endParaRPr>
          </a:p>
          <a:p>
            <a:pPr marL="685800" lvl="1" indent="-228600" algn="l" rtl="0">
              <a:lnSpc>
                <a:spcPct val="100000"/>
              </a:lnSpc>
              <a:spcBef>
                <a:spcPts val="500"/>
              </a:spcBef>
              <a:spcAft>
                <a:spcPts val="0"/>
              </a:spcAft>
              <a:buClr>
                <a:schemeClr val="dk1"/>
              </a:buClr>
              <a:buSzPts val="2400"/>
              <a:buChar char="•"/>
            </a:pPr>
            <a:r>
              <a:rPr lang="zh-TW"/>
              <a:t>特定虛擬社群成員價值記帳與交換媒介</a:t>
            </a:r>
            <a:endParaRPr/>
          </a:p>
          <a:p>
            <a:pPr marL="685800" lvl="1" indent="-228600" algn="l" rtl="0">
              <a:lnSpc>
                <a:spcPct val="100000"/>
              </a:lnSpc>
              <a:spcBef>
                <a:spcPts val="500"/>
              </a:spcBef>
              <a:spcAft>
                <a:spcPts val="0"/>
              </a:spcAft>
              <a:buClr>
                <a:schemeClr val="dk1"/>
              </a:buClr>
              <a:buSzPts val="2400"/>
              <a:buChar char="•"/>
            </a:pPr>
            <a:r>
              <a:rPr lang="zh-TW"/>
              <a:t>各類商業機構自行發行，如航空公司里程積分、亞馬遜幣、臉書幣</a:t>
            </a:r>
            <a:endParaRPr/>
          </a:p>
          <a:p>
            <a:pPr marL="685800" lvl="1" indent="-228600" algn="l" rtl="0">
              <a:lnSpc>
                <a:spcPct val="100000"/>
              </a:lnSpc>
              <a:spcBef>
                <a:spcPts val="500"/>
              </a:spcBef>
              <a:spcAft>
                <a:spcPts val="0"/>
              </a:spcAft>
              <a:buClr>
                <a:schemeClr val="dk1"/>
              </a:buClr>
              <a:buSzPts val="2400"/>
              <a:buChar char="•"/>
            </a:pPr>
            <a:r>
              <a:rPr lang="zh-TW"/>
              <a:t>虛擬貨幣加密貨幣（如比特幣、萊特幣、瑞波幣等）</a:t>
            </a:r>
            <a:endParaRPr/>
          </a:p>
          <a:p>
            <a:pPr marL="457200" lvl="1" indent="0" algn="l" rtl="0">
              <a:lnSpc>
                <a:spcPct val="100000"/>
              </a:lnSpc>
              <a:spcBef>
                <a:spcPts val="500"/>
              </a:spcBef>
              <a:spcAft>
                <a:spcPts val="0"/>
              </a:spcAft>
              <a:buClr>
                <a:schemeClr val="dk1"/>
              </a:buClr>
              <a:buSzPts val="2400"/>
              <a:buNone/>
            </a:pPr>
            <a:endParaRPr/>
          </a:p>
          <a:p>
            <a:pPr marL="685800" lvl="1" indent="-76200" algn="l" rtl="0">
              <a:lnSpc>
                <a:spcPct val="100000"/>
              </a:lnSpc>
              <a:spcBef>
                <a:spcPts val="500"/>
              </a:spcBef>
              <a:spcAft>
                <a:spcPts val="0"/>
              </a:spcAft>
              <a:buClr>
                <a:schemeClr val="dk1"/>
              </a:buClr>
              <a:buSzPts val="24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231" name="Google Shape;231;p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8</a:t>
            </a:fld>
            <a:endParaRPr/>
          </a:p>
        </p:txBody>
      </p:sp>
      <p:grpSp>
        <p:nvGrpSpPr>
          <p:cNvPr id="232" name="Google Shape;232;p8"/>
          <p:cNvGrpSpPr/>
          <p:nvPr/>
        </p:nvGrpSpPr>
        <p:grpSpPr>
          <a:xfrm>
            <a:off x="1488" y="-12459"/>
            <a:ext cx="12189023" cy="377586"/>
            <a:chOff x="1488" y="0"/>
            <a:chExt cx="12189023" cy="377586"/>
          </a:xfrm>
        </p:grpSpPr>
        <p:sp>
          <p:nvSpPr>
            <p:cNvPr id="233" name="Google Shape;233;p8"/>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235" name="Google Shape;235;p8"/>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237" name="Google Shape;237;p8"/>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239" name="Google Shape;239;p8"/>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241" name="Google Shape;241;p8"/>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243" name="Google Shape;243;p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虛擬貨幣</a:t>
            </a:r>
            <a:endParaRPr/>
          </a:p>
        </p:txBody>
      </p:sp>
      <p:sp>
        <p:nvSpPr>
          <p:cNvPr id="250" name="Google Shape;250;p9"/>
          <p:cNvSpPr txBox="1">
            <a:spLocks noGrp="1"/>
          </p:cNvSpPr>
          <p:nvPr>
            <p:ph type="body" idx="1"/>
          </p:nvPr>
        </p:nvSpPr>
        <p:spPr>
          <a:xfrm>
            <a:off x="612057" y="1474839"/>
            <a:ext cx="112939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800"/>
              <a:buChar char="•"/>
            </a:pPr>
            <a:r>
              <a:rPr lang="zh-TW" sz="2800"/>
              <a:t>傳統貨幣的信用來自黃金</a:t>
            </a:r>
            <a:endParaRPr sz="2800"/>
          </a:p>
          <a:p>
            <a:pPr marL="228600" lvl="0" indent="-228600" algn="l" rtl="0">
              <a:lnSpc>
                <a:spcPct val="100000"/>
              </a:lnSpc>
              <a:spcBef>
                <a:spcPts val="1000"/>
              </a:spcBef>
              <a:spcAft>
                <a:spcPts val="0"/>
              </a:spcAft>
              <a:buClr>
                <a:schemeClr val="dk1"/>
              </a:buClr>
              <a:buSzPts val="2800"/>
              <a:buChar char="•"/>
            </a:pPr>
            <a:r>
              <a:rPr lang="zh-TW" sz="2800"/>
              <a:t>虛擬貨幣的信用</a:t>
            </a:r>
            <a:endParaRPr sz="2800"/>
          </a:p>
          <a:p>
            <a:pPr marL="971550" lvl="1" indent="-514350" algn="l" rtl="0">
              <a:lnSpc>
                <a:spcPct val="100000"/>
              </a:lnSpc>
              <a:spcBef>
                <a:spcPts val="500"/>
              </a:spcBef>
              <a:spcAft>
                <a:spcPts val="0"/>
              </a:spcAft>
              <a:buClr>
                <a:schemeClr val="dk1"/>
              </a:buClr>
              <a:buSzPts val="2600"/>
              <a:buFont typeface="Corbel"/>
              <a:buAutoNum type="arabicPeriod"/>
            </a:pPr>
            <a:r>
              <a:rPr lang="zh-TW" sz="2600"/>
              <a:t>不可偽造或篡改</a:t>
            </a:r>
            <a:endParaRPr sz="2600"/>
          </a:p>
          <a:p>
            <a:pPr marL="914400" lvl="1" indent="-457200" algn="l" rtl="0">
              <a:lnSpc>
                <a:spcPct val="100000"/>
              </a:lnSpc>
              <a:spcBef>
                <a:spcPts val="500"/>
              </a:spcBef>
              <a:spcAft>
                <a:spcPts val="0"/>
              </a:spcAft>
              <a:buClr>
                <a:schemeClr val="dk1"/>
              </a:buClr>
              <a:buSzPts val="2800"/>
              <a:buFont typeface="Corbel"/>
              <a:buAutoNum type="arabicPeriod"/>
            </a:pPr>
            <a:r>
              <a:rPr lang="zh-TW" sz="2800"/>
              <a:t>不受特定國家或企業思想影響</a:t>
            </a:r>
            <a:endParaRPr sz="2800"/>
          </a:p>
          <a:p>
            <a:pPr marL="914400" lvl="1" indent="-457200" algn="l" rtl="0">
              <a:lnSpc>
                <a:spcPct val="100000"/>
              </a:lnSpc>
              <a:spcBef>
                <a:spcPts val="500"/>
              </a:spcBef>
              <a:spcAft>
                <a:spcPts val="0"/>
              </a:spcAft>
              <a:buClr>
                <a:schemeClr val="dk1"/>
              </a:buClr>
              <a:buSzPts val="2800"/>
              <a:buFont typeface="Corbel"/>
              <a:buAutoNum type="arabicPeriod"/>
            </a:pPr>
            <a:r>
              <a:rPr lang="zh-TW" sz="2800"/>
              <a:t>總數有限</a:t>
            </a:r>
            <a:endParaRPr/>
          </a:p>
        </p:txBody>
      </p:sp>
      <p:sp>
        <p:nvSpPr>
          <p:cNvPr id="251" name="Google Shape;251;p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9</a:t>
            </a:fld>
            <a:endParaRPr/>
          </a:p>
        </p:txBody>
      </p:sp>
      <p:grpSp>
        <p:nvGrpSpPr>
          <p:cNvPr id="252" name="Google Shape;252;p9"/>
          <p:cNvGrpSpPr/>
          <p:nvPr/>
        </p:nvGrpSpPr>
        <p:grpSpPr>
          <a:xfrm>
            <a:off x="1488" y="-12459"/>
            <a:ext cx="12189023" cy="377586"/>
            <a:chOff x="1488" y="0"/>
            <a:chExt cx="12189023" cy="377586"/>
          </a:xfrm>
        </p:grpSpPr>
        <p:sp>
          <p:nvSpPr>
            <p:cNvPr id="253" name="Google Shape;253;p9"/>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關於貨幣</a:t>
              </a:r>
              <a:endParaRPr/>
            </a:p>
          </p:txBody>
        </p:sp>
        <p:sp>
          <p:nvSpPr>
            <p:cNvPr id="255" name="Google Shape;255;p9"/>
            <p:cNvSpPr/>
            <p:nvPr/>
          </p:nvSpPr>
          <p:spPr>
            <a:xfrm>
              <a:off x="2323207"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虛擬貨幣的運作</a:t>
              </a:r>
              <a:endParaRPr/>
            </a:p>
          </p:txBody>
        </p:sp>
        <p:sp>
          <p:nvSpPr>
            <p:cNvPr id="257" name="Google Shape;257;p9"/>
            <p:cNvSpPr/>
            <p:nvPr/>
          </p:nvSpPr>
          <p:spPr>
            <a:xfrm>
              <a:off x="4644925"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259" name="Google Shape;259;p9"/>
            <p:cNvSpPr/>
            <p:nvPr/>
          </p:nvSpPr>
          <p:spPr>
            <a:xfrm>
              <a:off x="6966644"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261" name="Google Shape;261;p9"/>
            <p:cNvSpPr/>
            <p:nvPr/>
          </p:nvSpPr>
          <p:spPr>
            <a:xfrm>
              <a:off x="9288363" y="0"/>
              <a:ext cx="2902148" cy="377586"/>
            </a:xfrm>
            <a:prstGeom prst="chevron">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263" name="Google Shape;263;p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264" name="Google Shape;264;p9"/>
          <p:cNvPicPr preferRelativeResize="0"/>
          <p:nvPr/>
        </p:nvPicPr>
        <p:blipFill rotWithShape="1">
          <a:blip r:embed="rId3">
            <a:alphaModFix/>
          </a:blip>
          <a:srcRect/>
          <a:stretch/>
        </p:blipFill>
        <p:spPr>
          <a:xfrm>
            <a:off x="3040750" y="4550620"/>
            <a:ext cx="8997536" cy="1626343"/>
          </a:xfrm>
          <a:prstGeom prst="rect">
            <a:avLst/>
          </a:prstGeom>
          <a:noFill/>
          <a:ln>
            <a:noFill/>
          </a:ln>
        </p:spPr>
      </p:pic>
      <p:pic>
        <p:nvPicPr>
          <p:cNvPr id="265" name="Google Shape;265;p9"/>
          <p:cNvPicPr preferRelativeResize="0"/>
          <p:nvPr/>
        </p:nvPicPr>
        <p:blipFill rotWithShape="1">
          <a:blip r:embed="rId4">
            <a:alphaModFix/>
          </a:blip>
          <a:srcRect/>
          <a:stretch/>
        </p:blipFill>
        <p:spPr>
          <a:xfrm>
            <a:off x="3033401" y="3825901"/>
            <a:ext cx="8974133" cy="795621"/>
          </a:xfrm>
          <a:prstGeom prst="rect">
            <a:avLst/>
          </a:prstGeom>
          <a:noFill/>
          <a:ln>
            <a:noFill/>
          </a:ln>
        </p:spPr>
      </p:pic>
    </p:spTree>
  </p:cSld>
  <p:clrMapOvr>
    <a:masterClrMapping/>
  </p:clrMapOvr>
</p:sld>
</file>

<file path=ppt/theme/theme1.xml><?xml version="1.0" encoding="utf-8"?>
<a:theme xmlns:a="http://schemas.openxmlformats.org/drawingml/2006/main" name="Office 佈景主題">
  <a:themeElements>
    <a:clrScheme name="自訂 5">
      <a:dk1>
        <a:srgbClr val="000000"/>
      </a:dk1>
      <a:lt1>
        <a:srgbClr val="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5536</Words>
  <Application>Microsoft Office PowerPoint</Application>
  <PresentationFormat>寬螢幕</PresentationFormat>
  <Paragraphs>624</Paragraphs>
  <Slides>40</Slides>
  <Notes>40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40</vt:i4>
      </vt:variant>
    </vt:vector>
  </HeadingPairs>
  <TitlesOfParts>
    <vt:vector size="46" baseType="lpstr">
      <vt:lpstr>Arial</vt:lpstr>
      <vt:lpstr>Noto Sans Symbols</vt:lpstr>
      <vt:lpstr>Corbel</vt:lpstr>
      <vt:lpstr>Calibri</vt:lpstr>
      <vt:lpstr>DFKai-SB</vt:lpstr>
      <vt:lpstr>Office 佈景主題</vt:lpstr>
      <vt:lpstr>第九章 虛擬貨幣</vt:lpstr>
      <vt:lpstr>OUTLINE</vt:lpstr>
      <vt:lpstr>早期的貨幣</vt:lpstr>
      <vt:lpstr>貨幣是甚麼？</vt:lpstr>
      <vt:lpstr>貨幣是甚麼？</vt:lpstr>
      <vt:lpstr>貨幣的演進對比</vt:lpstr>
      <vt:lpstr>貨幣分類</vt:lpstr>
      <vt:lpstr>數位貨幣</vt:lpstr>
      <vt:lpstr>虛擬貨幣</vt:lpstr>
      <vt:lpstr>虛擬貨幣</vt:lpstr>
      <vt:lpstr>比特幣 (一)</vt:lpstr>
      <vt:lpstr>比特幣 (二)</vt:lpstr>
      <vt:lpstr>比特幣 (三)</vt:lpstr>
      <vt:lpstr>加密數位貨幣的運作</vt:lpstr>
      <vt:lpstr>比特幣的運作核心: 區塊鏈技術</vt:lpstr>
      <vt:lpstr>區塊鏈技術演化</vt:lpstr>
      <vt:lpstr>區塊鏈技術特性</vt:lpstr>
      <vt:lpstr>PowerPoint 簡報</vt:lpstr>
      <vt:lpstr>區塊鏈四大構成要素</vt:lpstr>
      <vt:lpstr>區塊鏈應用</vt:lpstr>
      <vt:lpstr>區塊鏈應用</vt:lpstr>
      <vt:lpstr>區塊鏈應用</vt:lpstr>
      <vt:lpstr>區塊鏈應用</vt:lpstr>
      <vt:lpstr>區塊鏈應用</vt:lpstr>
      <vt:lpstr>FinTech-區塊鏈技術</vt:lpstr>
      <vt:lpstr>國際發展</vt:lpstr>
      <vt:lpstr>貨幣服務創新模式</vt:lpstr>
      <vt:lpstr>(1) P2P匯款創新模式</vt:lpstr>
      <vt:lpstr>(2) P2P匯兌創新模式：顧客參與創新</vt:lpstr>
      <vt:lpstr>(3) 微匯兌創新模式</vt:lpstr>
      <vt:lpstr>(4) 比特幣商業模式</vt:lpstr>
      <vt:lpstr>(4) 非同質化代幣 (NFT) 商業模式</vt:lpstr>
      <vt:lpstr>國際</vt:lpstr>
      <vt:lpstr>中國</vt:lpstr>
      <vt:lpstr>台灣</vt:lpstr>
      <vt:lpstr>機會-傳統公司的應對策略</vt:lpstr>
      <vt:lpstr>虛擬貨幣的議題</vt:lpstr>
      <vt:lpstr>虛擬貨幣的議題</vt:lpstr>
      <vt:lpstr>虛擬通貨發展之挑戰</vt:lpstr>
      <vt:lpstr>虛擬通貨發展之挑戰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第九章 虛擬貨幣</dc:title>
  <dc:creator>yen lin</dc:creator>
  <cp:lastModifiedBy>德全 林</cp:lastModifiedBy>
  <cp:revision>1</cp:revision>
  <dcterms:created xsi:type="dcterms:W3CDTF">2016-06-16T05:53:04Z</dcterms:created>
  <dcterms:modified xsi:type="dcterms:W3CDTF">2023-06-27T10:08:47Z</dcterms:modified>
</cp:coreProperties>
</file>