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7.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8.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9.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8" r:id="rId2"/>
    <p:sldId id="266" r:id="rId3"/>
    <p:sldId id="310" r:id="rId4"/>
    <p:sldId id="343" r:id="rId5"/>
    <p:sldId id="311" r:id="rId6"/>
    <p:sldId id="344" r:id="rId7"/>
    <p:sldId id="330" r:id="rId8"/>
    <p:sldId id="345" r:id="rId9"/>
    <p:sldId id="346" r:id="rId10"/>
    <p:sldId id="354" r:id="rId11"/>
    <p:sldId id="348" r:id="rId12"/>
    <p:sldId id="349" r:id="rId13"/>
    <p:sldId id="350" r:id="rId14"/>
    <p:sldId id="352" r:id="rId15"/>
    <p:sldId id="353" r:id="rId16"/>
    <p:sldId id="351" r:id="rId17"/>
    <p:sldId id="342" r:id="rId18"/>
    <p:sldId id="293" r:id="rId19"/>
    <p:sldId id="294" r:id="rId20"/>
    <p:sldId id="307" r:id="rId21"/>
    <p:sldId id="308" r:id="rId22"/>
    <p:sldId id="319" r:id="rId23"/>
    <p:sldId id="259" r:id="rId24"/>
    <p:sldId id="320" r:id="rId25"/>
    <p:sldId id="340" r:id="rId26"/>
    <p:sldId id="328" r:id="rId27"/>
    <p:sldId id="338" r:id="rId28"/>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6)互聯網保險" id="{89B00DD7-205C-438E-AC7F-76FBB27A3EA7}">
          <p14:sldIdLst>
            <p14:sldId id="258"/>
            <p14:sldId id="266"/>
            <p14:sldId id="310"/>
            <p14:sldId id="343"/>
            <p14:sldId id="311"/>
            <p14:sldId id="344"/>
            <p14:sldId id="330"/>
            <p14:sldId id="345"/>
            <p14:sldId id="346"/>
            <p14:sldId id="354"/>
            <p14:sldId id="348"/>
            <p14:sldId id="349"/>
            <p14:sldId id="350"/>
            <p14:sldId id="352"/>
            <p14:sldId id="353"/>
            <p14:sldId id="351"/>
            <p14:sldId id="342"/>
            <p14:sldId id="293"/>
            <p14:sldId id="294"/>
            <p14:sldId id="307"/>
            <p14:sldId id="308"/>
            <p14:sldId id="319"/>
            <p14:sldId id="259"/>
            <p14:sldId id="320"/>
            <p14:sldId id="340"/>
            <p14:sldId id="328"/>
            <p14:sldId id="338"/>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D6D1E2-6448-4257-9D33-25C0CF618B09}" v="28" dt="2023-06-14T10:23:30.732"/>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01" autoAdjust="0"/>
    <p:restoredTop sz="84015" autoAdjust="0"/>
  </p:normalViewPr>
  <p:slideViewPr>
    <p:cSldViewPr snapToGrid="0">
      <p:cViewPr varScale="1">
        <p:scale>
          <a:sx n="64" d="100"/>
          <a:sy n="64" d="100"/>
        </p:scale>
        <p:origin x="979"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倪又晞" userId="11fca9b4-ae36-4462-8518-4199451dd2f0" providerId="ADAL" clId="{67D6D1E2-6448-4257-9D33-25C0CF618B09}"/>
    <pc:docChg chg="undo custSel addSld delSld modSld sldOrd modSection">
      <pc:chgData name="倪又晞" userId="11fca9b4-ae36-4462-8518-4199451dd2f0" providerId="ADAL" clId="{67D6D1E2-6448-4257-9D33-25C0CF618B09}" dt="2023-06-14T10:23:30.731" v="317"/>
      <pc:docMkLst>
        <pc:docMk/>
      </pc:docMkLst>
      <pc:sldChg chg="modSp mod">
        <pc:chgData name="倪又晞" userId="11fca9b4-ae36-4462-8518-4199451dd2f0" providerId="ADAL" clId="{67D6D1E2-6448-4257-9D33-25C0CF618B09}" dt="2023-06-14T10:23:30.731" v="317"/>
        <pc:sldMkLst>
          <pc:docMk/>
          <pc:sldMk cId="845208262" sldId="258"/>
        </pc:sldMkLst>
        <pc:spChg chg="mod">
          <ac:chgData name="倪又晞" userId="11fca9b4-ae36-4462-8518-4199451dd2f0" providerId="ADAL" clId="{67D6D1E2-6448-4257-9D33-25C0CF618B09}" dt="2023-06-14T10:23:30.731" v="317"/>
          <ac:spMkLst>
            <pc:docMk/>
            <pc:sldMk cId="845208262" sldId="258"/>
            <ac:spMk id="2" creationId="{00000000-0000-0000-0000-000000000000}"/>
          </ac:spMkLst>
        </pc:spChg>
      </pc:sldChg>
      <pc:sldChg chg="del">
        <pc:chgData name="倪又晞" userId="11fca9b4-ae36-4462-8518-4199451dd2f0" providerId="ADAL" clId="{67D6D1E2-6448-4257-9D33-25C0CF618B09}" dt="2023-06-14T08:27:07.441" v="147" actId="47"/>
        <pc:sldMkLst>
          <pc:docMk/>
          <pc:sldMk cId="849420572" sldId="283"/>
        </pc:sldMkLst>
      </pc:sldChg>
      <pc:sldChg chg="addSp delSp modSp del mod">
        <pc:chgData name="倪又晞" userId="11fca9b4-ae36-4462-8518-4199451dd2f0" providerId="ADAL" clId="{67D6D1E2-6448-4257-9D33-25C0CF618B09}" dt="2023-06-14T08:19:28.785" v="29" actId="47"/>
        <pc:sldMkLst>
          <pc:docMk/>
          <pc:sldMk cId="2681723901" sldId="290"/>
        </pc:sldMkLst>
        <pc:spChg chg="add del mod">
          <ac:chgData name="倪又晞" userId="11fca9b4-ae36-4462-8518-4199451dd2f0" providerId="ADAL" clId="{67D6D1E2-6448-4257-9D33-25C0CF618B09}" dt="2023-06-14T08:18:14.614" v="4" actId="478"/>
          <ac:spMkLst>
            <pc:docMk/>
            <pc:sldMk cId="2681723901" sldId="290"/>
            <ac:spMk id="12" creationId="{261D1766-047F-676A-1135-3090AFF9189B}"/>
          </ac:spMkLst>
        </pc:spChg>
        <pc:spChg chg="mod">
          <ac:chgData name="倪又晞" userId="11fca9b4-ae36-4462-8518-4199451dd2f0" providerId="ADAL" clId="{67D6D1E2-6448-4257-9D33-25C0CF618B09}" dt="2023-06-14T08:18:18.091" v="7" actId="6549"/>
          <ac:spMkLst>
            <pc:docMk/>
            <pc:sldMk cId="2681723901" sldId="290"/>
            <ac:spMk id="16" creationId="{00000000-0000-0000-0000-000000000000}"/>
          </ac:spMkLst>
        </pc:spChg>
        <pc:spChg chg="add del mod">
          <ac:chgData name="倪又晞" userId="11fca9b4-ae36-4462-8518-4199451dd2f0" providerId="ADAL" clId="{67D6D1E2-6448-4257-9D33-25C0CF618B09}" dt="2023-06-14T08:19:09.185" v="28" actId="255"/>
          <ac:spMkLst>
            <pc:docMk/>
            <pc:sldMk cId="2681723901" sldId="290"/>
            <ac:spMk id="23" creationId="{00000000-0000-0000-0000-000000000000}"/>
          </ac:spMkLst>
        </pc:spChg>
        <pc:grpChg chg="add del">
          <ac:chgData name="倪又晞" userId="11fca9b4-ae36-4462-8518-4199451dd2f0" providerId="ADAL" clId="{67D6D1E2-6448-4257-9D33-25C0CF618B09}" dt="2023-06-14T08:18:46.125" v="18" actId="478"/>
          <ac:grpSpMkLst>
            <pc:docMk/>
            <pc:sldMk cId="2681723901" sldId="290"/>
            <ac:grpSpMk id="3" creationId="{00000000-0000-0000-0000-000000000000}"/>
          </ac:grpSpMkLst>
        </pc:grpChg>
        <pc:picChg chg="add del mod">
          <ac:chgData name="倪又晞" userId="11fca9b4-ae36-4462-8518-4199451dd2f0" providerId="ADAL" clId="{67D6D1E2-6448-4257-9D33-25C0CF618B09}" dt="2023-06-14T08:18:43.841" v="16" actId="22"/>
          <ac:picMkLst>
            <pc:docMk/>
            <pc:sldMk cId="2681723901" sldId="290"/>
            <ac:picMk id="19" creationId="{0C9D232A-3646-18C4-52D0-92CB37118452}"/>
          </ac:picMkLst>
        </pc:picChg>
      </pc:sldChg>
      <pc:sldChg chg="del">
        <pc:chgData name="倪又晞" userId="11fca9b4-ae36-4462-8518-4199451dd2f0" providerId="ADAL" clId="{67D6D1E2-6448-4257-9D33-25C0CF618B09}" dt="2023-06-14T08:27:08.928" v="149" actId="47"/>
        <pc:sldMkLst>
          <pc:docMk/>
          <pc:sldMk cId="1533558788" sldId="292"/>
        </pc:sldMkLst>
      </pc:sldChg>
      <pc:sldChg chg="addSp delSp modSp mod">
        <pc:chgData name="倪又晞" userId="11fca9b4-ae36-4462-8518-4199451dd2f0" providerId="ADAL" clId="{67D6D1E2-6448-4257-9D33-25C0CF618B09}" dt="2023-06-14T08:55:12.110" v="182" actId="1076"/>
        <pc:sldMkLst>
          <pc:docMk/>
          <pc:sldMk cId="567583563" sldId="294"/>
        </pc:sldMkLst>
        <pc:picChg chg="del">
          <ac:chgData name="倪又晞" userId="11fca9b4-ae36-4462-8518-4199451dd2f0" providerId="ADAL" clId="{67D6D1E2-6448-4257-9D33-25C0CF618B09}" dt="2023-06-14T08:54:55.220" v="176" actId="478"/>
          <ac:picMkLst>
            <pc:docMk/>
            <pc:sldMk cId="567583563" sldId="294"/>
            <ac:picMk id="6" creationId="{00000000-0000-0000-0000-000000000000}"/>
          </ac:picMkLst>
        </pc:picChg>
        <pc:picChg chg="add mod">
          <ac:chgData name="倪又晞" userId="11fca9b4-ae36-4462-8518-4199451dd2f0" providerId="ADAL" clId="{67D6D1E2-6448-4257-9D33-25C0CF618B09}" dt="2023-06-14T08:55:12.110" v="182" actId="1076"/>
          <ac:picMkLst>
            <pc:docMk/>
            <pc:sldMk cId="567583563" sldId="294"/>
            <ac:picMk id="7" creationId="{11548641-5BCF-CA80-0226-116E3C6E1345}"/>
          </ac:picMkLst>
        </pc:picChg>
      </pc:sldChg>
      <pc:sldChg chg="del">
        <pc:chgData name="倪又晞" userId="11fca9b4-ae36-4462-8518-4199451dd2f0" providerId="ADAL" clId="{67D6D1E2-6448-4257-9D33-25C0CF618B09}" dt="2023-06-14T08:27:50.218" v="151" actId="47"/>
        <pc:sldMkLst>
          <pc:docMk/>
          <pc:sldMk cId="736770853" sldId="300"/>
        </pc:sldMkLst>
      </pc:sldChg>
      <pc:sldChg chg="del">
        <pc:chgData name="倪又晞" userId="11fca9b4-ae36-4462-8518-4199451dd2f0" providerId="ADAL" clId="{67D6D1E2-6448-4257-9D33-25C0CF618B09}" dt="2023-06-14T08:27:08.169" v="148" actId="47"/>
        <pc:sldMkLst>
          <pc:docMk/>
          <pc:sldMk cId="3475808077" sldId="305"/>
        </pc:sldMkLst>
      </pc:sldChg>
      <pc:sldChg chg="modSp mod">
        <pc:chgData name="倪又晞" userId="11fca9b4-ae36-4462-8518-4199451dd2f0" providerId="ADAL" clId="{67D6D1E2-6448-4257-9D33-25C0CF618B09}" dt="2023-06-14T08:58:55.996" v="198" actId="20577"/>
        <pc:sldMkLst>
          <pc:docMk/>
          <pc:sldMk cId="1183113121" sldId="307"/>
        </pc:sldMkLst>
        <pc:spChg chg="mod">
          <ac:chgData name="倪又晞" userId="11fca9b4-ae36-4462-8518-4199451dd2f0" providerId="ADAL" clId="{67D6D1E2-6448-4257-9D33-25C0CF618B09}" dt="2023-06-14T08:58:55.996" v="198" actId="20577"/>
          <ac:spMkLst>
            <pc:docMk/>
            <pc:sldMk cId="1183113121" sldId="307"/>
            <ac:spMk id="3" creationId="{00000000-0000-0000-0000-000000000000}"/>
          </ac:spMkLst>
        </pc:spChg>
      </pc:sldChg>
      <pc:sldChg chg="modSp mod">
        <pc:chgData name="倪又晞" userId="11fca9b4-ae36-4462-8518-4199451dd2f0" providerId="ADAL" clId="{67D6D1E2-6448-4257-9D33-25C0CF618B09}" dt="2023-06-14T09:00:50.625" v="299"/>
        <pc:sldMkLst>
          <pc:docMk/>
          <pc:sldMk cId="358130688" sldId="311"/>
        </pc:sldMkLst>
        <pc:spChg chg="mod">
          <ac:chgData name="倪又晞" userId="11fca9b4-ae36-4462-8518-4199451dd2f0" providerId="ADAL" clId="{67D6D1E2-6448-4257-9D33-25C0CF618B09}" dt="2023-06-14T09:00:50.625" v="299"/>
          <ac:spMkLst>
            <pc:docMk/>
            <pc:sldMk cId="358130688" sldId="311"/>
            <ac:spMk id="2" creationId="{00000000-0000-0000-0000-000000000000}"/>
          </ac:spMkLst>
        </pc:spChg>
      </pc:sldChg>
      <pc:sldChg chg="del">
        <pc:chgData name="倪又晞" userId="11fca9b4-ae36-4462-8518-4199451dd2f0" providerId="ADAL" clId="{67D6D1E2-6448-4257-9D33-25C0CF618B09}" dt="2023-06-14T08:27:53.967" v="152" actId="47"/>
        <pc:sldMkLst>
          <pc:docMk/>
          <pc:sldMk cId="510743879" sldId="325"/>
        </pc:sldMkLst>
      </pc:sldChg>
      <pc:sldChg chg="addSp delSp modSp mod">
        <pc:chgData name="倪又晞" userId="11fca9b4-ae36-4462-8518-4199451dd2f0" providerId="ADAL" clId="{67D6D1E2-6448-4257-9D33-25C0CF618B09}" dt="2023-06-14T08:20:27.262" v="43" actId="1076"/>
        <pc:sldMkLst>
          <pc:docMk/>
          <pc:sldMk cId="428024845" sldId="330"/>
        </pc:sldMkLst>
        <pc:spChg chg="del mod">
          <ac:chgData name="倪又晞" userId="11fca9b4-ae36-4462-8518-4199451dd2f0" providerId="ADAL" clId="{67D6D1E2-6448-4257-9D33-25C0CF618B09}" dt="2023-06-14T08:20:13.363" v="39" actId="478"/>
          <ac:spMkLst>
            <pc:docMk/>
            <pc:sldMk cId="428024845" sldId="330"/>
            <ac:spMk id="11" creationId="{B2E8ED77-C539-091E-FC23-BDD4445D8955}"/>
          </ac:spMkLst>
        </pc:spChg>
        <pc:picChg chg="del">
          <ac:chgData name="倪又晞" userId="11fca9b4-ae36-4462-8518-4199451dd2f0" providerId="ADAL" clId="{67D6D1E2-6448-4257-9D33-25C0CF618B09}" dt="2023-06-14T08:19:54.016" v="36" actId="478"/>
          <ac:picMkLst>
            <pc:docMk/>
            <pc:sldMk cId="428024845" sldId="330"/>
            <ac:picMk id="6" creationId="{9FF50347-10CD-CC69-974C-B2B03429CAF9}"/>
          </ac:picMkLst>
        </pc:picChg>
        <pc:picChg chg="add mod">
          <ac:chgData name="倪又晞" userId="11fca9b4-ae36-4462-8518-4199451dd2f0" providerId="ADAL" clId="{67D6D1E2-6448-4257-9D33-25C0CF618B09}" dt="2023-06-14T08:20:27.262" v="43" actId="1076"/>
          <ac:picMkLst>
            <pc:docMk/>
            <pc:sldMk cId="428024845" sldId="330"/>
            <ac:picMk id="12" creationId="{5CB1374C-1ED9-B19F-2679-7C189ADA4C03}"/>
          </ac:picMkLst>
        </pc:picChg>
        <pc:picChg chg="del">
          <ac:chgData name="倪又晞" userId="11fca9b4-ae36-4462-8518-4199451dd2f0" providerId="ADAL" clId="{67D6D1E2-6448-4257-9D33-25C0CF618B09}" dt="2023-06-14T08:19:52.408" v="35" actId="478"/>
          <ac:picMkLst>
            <pc:docMk/>
            <pc:sldMk cId="428024845" sldId="330"/>
            <ac:picMk id="2049" creationId="{EF1A2A23-6281-471A-EF76-A5D12E0DAF4B}"/>
          </ac:picMkLst>
        </pc:picChg>
      </pc:sldChg>
      <pc:sldChg chg="del ord">
        <pc:chgData name="倪又晞" userId="11fca9b4-ae36-4462-8518-4199451dd2f0" providerId="ADAL" clId="{67D6D1E2-6448-4257-9D33-25C0CF618B09}" dt="2023-06-14T08:27:37.087" v="150" actId="47"/>
        <pc:sldMkLst>
          <pc:docMk/>
          <pc:sldMk cId="805042834" sldId="341"/>
        </pc:sldMkLst>
      </pc:sldChg>
      <pc:sldChg chg="addSp delSp modSp mod">
        <pc:chgData name="倪又晞" userId="11fca9b4-ae36-4462-8518-4199451dd2f0" providerId="ADAL" clId="{67D6D1E2-6448-4257-9D33-25C0CF618B09}" dt="2023-06-14T08:19:47.315" v="34" actId="1076"/>
        <pc:sldMkLst>
          <pc:docMk/>
          <pc:sldMk cId="1314150179" sldId="344"/>
        </pc:sldMkLst>
        <pc:picChg chg="del">
          <ac:chgData name="倪又晞" userId="11fca9b4-ae36-4462-8518-4199451dd2f0" providerId="ADAL" clId="{67D6D1E2-6448-4257-9D33-25C0CF618B09}" dt="2023-06-14T08:19:30.371" v="30" actId="478"/>
          <ac:picMkLst>
            <pc:docMk/>
            <pc:sldMk cId="1314150179" sldId="344"/>
            <ac:picMk id="3" creationId="{AF9EE65D-5234-67CB-63EF-418B86FB86FE}"/>
          </ac:picMkLst>
        </pc:picChg>
        <pc:picChg chg="add mod">
          <ac:chgData name="倪又晞" userId="11fca9b4-ae36-4462-8518-4199451dd2f0" providerId="ADAL" clId="{67D6D1E2-6448-4257-9D33-25C0CF618B09}" dt="2023-06-14T08:19:47.315" v="34" actId="1076"/>
          <ac:picMkLst>
            <pc:docMk/>
            <pc:sldMk cId="1314150179" sldId="344"/>
            <ac:picMk id="5" creationId="{61A4818D-F13D-5F31-351F-6267B617C4D5}"/>
          </ac:picMkLst>
        </pc:picChg>
      </pc:sldChg>
      <pc:sldChg chg="addSp delSp modSp mod modNotesTx">
        <pc:chgData name="倪又晞" userId="11fca9b4-ae36-4462-8518-4199451dd2f0" providerId="ADAL" clId="{67D6D1E2-6448-4257-9D33-25C0CF618B09}" dt="2023-06-14T09:01:57.272" v="303" actId="5793"/>
        <pc:sldMkLst>
          <pc:docMk/>
          <pc:sldMk cId="1174370389" sldId="345"/>
        </pc:sldMkLst>
        <pc:spChg chg="del">
          <ac:chgData name="倪又晞" userId="11fca9b4-ae36-4462-8518-4199451dd2f0" providerId="ADAL" clId="{67D6D1E2-6448-4257-9D33-25C0CF618B09}" dt="2023-06-14T08:21:31.158" v="59" actId="478"/>
          <ac:spMkLst>
            <pc:docMk/>
            <pc:sldMk cId="1174370389" sldId="345"/>
            <ac:spMk id="3" creationId="{9BC5C220-938B-F7BB-4E87-43C6F6ECBE13}"/>
          </ac:spMkLst>
        </pc:spChg>
        <pc:spChg chg="del">
          <ac:chgData name="倪又晞" userId="11fca9b4-ae36-4462-8518-4199451dd2f0" providerId="ADAL" clId="{67D6D1E2-6448-4257-9D33-25C0CF618B09}" dt="2023-06-14T08:21:31.158" v="59" actId="478"/>
          <ac:spMkLst>
            <pc:docMk/>
            <pc:sldMk cId="1174370389" sldId="345"/>
            <ac:spMk id="4" creationId="{9F7C83F6-93C3-9871-56CA-CC7C2856778A}"/>
          </ac:spMkLst>
        </pc:spChg>
        <pc:spChg chg="mod">
          <ac:chgData name="倪又晞" userId="11fca9b4-ae36-4462-8518-4199451dd2f0" providerId="ADAL" clId="{67D6D1E2-6448-4257-9D33-25C0CF618B09}" dt="2023-06-14T08:21:27.582" v="58"/>
          <ac:spMkLst>
            <pc:docMk/>
            <pc:sldMk cId="1174370389" sldId="345"/>
            <ac:spMk id="11" creationId="{9497C3DD-1B9C-0748-9B56-0BA14D674644}"/>
          </ac:spMkLst>
        </pc:spChg>
        <pc:spChg chg="del">
          <ac:chgData name="倪又晞" userId="11fca9b4-ae36-4462-8518-4199451dd2f0" providerId="ADAL" clId="{67D6D1E2-6448-4257-9D33-25C0CF618B09}" dt="2023-06-14T08:21:31.158" v="59" actId="478"/>
          <ac:spMkLst>
            <pc:docMk/>
            <pc:sldMk cId="1174370389" sldId="345"/>
            <ac:spMk id="14" creationId="{D986E43B-8019-B366-249A-DB73D6328B23}"/>
          </ac:spMkLst>
        </pc:spChg>
        <pc:spChg chg="del">
          <ac:chgData name="倪又晞" userId="11fca9b4-ae36-4462-8518-4199451dd2f0" providerId="ADAL" clId="{67D6D1E2-6448-4257-9D33-25C0CF618B09}" dt="2023-06-14T08:21:31.158" v="59" actId="478"/>
          <ac:spMkLst>
            <pc:docMk/>
            <pc:sldMk cId="1174370389" sldId="345"/>
            <ac:spMk id="15" creationId="{FC51833C-C112-2F92-D824-2529DD243A12}"/>
          </ac:spMkLst>
        </pc:spChg>
        <pc:spChg chg="del">
          <ac:chgData name="倪又晞" userId="11fca9b4-ae36-4462-8518-4199451dd2f0" providerId="ADAL" clId="{67D6D1E2-6448-4257-9D33-25C0CF618B09}" dt="2023-06-14T08:21:31.158" v="59" actId="478"/>
          <ac:spMkLst>
            <pc:docMk/>
            <pc:sldMk cId="1174370389" sldId="345"/>
            <ac:spMk id="16" creationId="{FD864737-7050-8BA7-C0A1-0F97EFD5BF6B}"/>
          </ac:spMkLst>
        </pc:spChg>
        <pc:spChg chg="add del">
          <ac:chgData name="倪又晞" userId="11fca9b4-ae36-4462-8518-4199451dd2f0" providerId="ADAL" clId="{67D6D1E2-6448-4257-9D33-25C0CF618B09}" dt="2023-06-14T09:01:52.204" v="301" actId="22"/>
          <ac:spMkLst>
            <pc:docMk/>
            <pc:sldMk cId="1174370389" sldId="345"/>
            <ac:spMk id="17" creationId="{02D2FF9A-B42F-BF27-F9D4-35DF1E4F8D78}"/>
          </ac:spMkLst>
        </pc:spChg>
        <pc:picChg chg="add del mod">
          <ac:chgData name="倪又晞" userId="11fca9b4-ae36-4462-8518-4199451dd2f0" providerId="ADAL" clId="{67D6D1E2-6448-4257-9D33-25C0CF618B09}" dt="2023-06-14T08:21:51.668" v="62" actId="478"/>
          <ac:picMkLst>
            <pc:docMk/>
            <pc:sldMk cId="1174370389" sldId="345"/>
            <ac:picMk id="7" creationId="{EEB45DC9-B616-9636-FECF-2E38445F74A3}"/>
          </ac:picMkLst>
        </pc:picChg>
        <pc:picChg chg="add mod ord">
          <ac:chgData name="倪又晞" userId="11fca9b4-ae36-4462-8518-4199451dd2f0" providerId="ADAL" clId="{67D6D1E2-6448-4257-9D33-25C0CF618B09}" dt="2023-06-14T08:22:11.437" v="68" actId="14100"/>
          <ac:picMkLst>
            <pc:docMk/>
            <pc:sldMk cId="1174370389" sldId="345"/>
            <ac:picMk id="12" creationId="{57662558-8948-5D2A-4DE5-1472C6A6011E}"/>
          </ac:picMkLst>
        </pc:picChg>
      </pc:sldChg>
      <pc:sldChg chg="addSp delSp modSp mod">
        <pc:chgData name="倪又晞" userId="11fca9b4-ae36-4462-8518-4199451dd2f0" providerId="ADAL" clId="{67D6D1E2-6448-4257-9D33-25C0CF618B09}" dt="2023-06-14T08:23:29.833" v="96" actId="14100"/>
        <pc:sldMkLst>
          <pc:docMk/>
          <pc:sldMk cId="499910504" sldId="346"/>
        </pc:sldMkLst>
        <pc:spChg chg="mod">
          <ac:chgData name="倪又晞" userId="11fca9b4-ae36-4462-8518-4199451dd2f0" providerId="ADAL" clId="{67D6D1E2-6448-4257-9D33-25C0CF618B09}" dt="2023-06-14T08:23:09.111" v="92"/>
          <ac:spMkLst>
            <pc:docMk/>
            <pc:sldMk cId="499910504" sldId="346"/>
            <ac:spMk id="7" creationId="{00000000-0000-0000-0000-000000000000}"/>
          </ac:spMkLst>
        </pc:spChg>
        <pc:picChg chg="del">
          <ac:chgData name="倪又晞" userId="11fca9b4-ae36-4462-8518-4199451dd2f0" providerId="ADAL" clId="{67D6D1E2-6448-4257-9D33-25C0CF618B09}" dt="2023-06-14T08:22:36.158" v="69" actId="478"/>
          <ac:picMkLst>
            <pc:docMk/>
            <pc:sldMk cId="499910504" sldId="346"/>
            <ac:picMk id="3" creationId="{AC22223B-27EB-2CC9-CE30-9975A207EC55}"/>
          </ac:picMkLst>
        </pc:picChg>
        <pc:picChg chg="add del mod">
          <ac:chgData name="倪又晞" userId="11fca9b4-ae36-4462-8518-4199451dd2f0" providerId="ADAL" clId="{67D6D1E2-6448-4257-9D33-25C0CF618B09}" dt="2023-06-14T08:23:24.500" v="93" actId="478"/>
          <ac:picMkLst>
            <pc:docMk/>
            <pc:sldMk cId="499910504" sldId="346"/>
            <ac:picMk id="6" creationId="{5D96685F-13A0-A8E5-F5EC-C3F86F731380}"/>
          </ac:picMkLst>
        </pc:picChg>
        <pc:picChg chg="add mod">
          <ac:chgData name="倪又晞" userId="11fca9b4-ae36-4462-8518-4199451dd2f0" providerId="ADAL" clId="{67D6D1E2-6448-4257-9D33-25C0CF618B09}" dt="2023-06-14T08:23:29.833" v="96" actId="14100"/>
          <ac:picMkLst>
            <pc:docMk/>
            <pc:sldMk cId="499910504" sldId="346"/>
            <ac:picMk id="11" creationId="{B201D740-77D4-E406-F263-34EBE0466E63}"/>
          </ac:picMkLst>
        </pc:picChg>
      </pc:sldChg>
      <pc:sldChg chg="addSp delSp modSp mod">
        <pc:chgData name="倪又晞" userId="11fca9b4-ae36-4462-8518-4199451dd2f0" providerId="ADAL" clId="{67D6D1E2-6448-4257-9D33-25C0CF618B09}" dt="2023-06-14T08:24:48.229" v="138" actId="1076"/>
        <pc:sldMkLst>
          <pc:docMk/>
          <pc:sldMk cId="335941021" sldId="348"/>
        </pc:sldMkLst>
        <pc:spChg chg="mod">
          <ac:chgData name="倪又晞" userId="11fca9b4-ae36-4462-8518-4199451dd2f0" providerId="ADAL" clId="{67D6D1E2-6448-4257-9D33-25C0CF618B09}" dt="2023-06-14T08:23:45.628" v="120" actId="20577"/>
          <ac:spMkLst>
            <pc:docMk/>
            <pc:sldMk cId="335941021" sldId="348"/>
            <ac:spMk id="2" creationId="{00000000-0000-0000-0000-000000000000}"/>
          </ac:spMkLst>
        </pc:spChg>
        <pc:picChg chg="del">
          <ac:chgData name="倪又晞" userId="11fca9b4-ae36-4462-8518-4199451dd2f0" providerId="ADAL" clId="{67D6D1E2-6448-4257-9D33-25C0CF618B09}" dt="2023-06-14T08:24:43.987" v="135" actId="478"/>
          <ac:picMkLst>
            <pc:docMk/>
            <pc:sldMk cId="335941021" sldId="348"/>
            <ac:picMk id="4" creationId="{C206735C-92E5-8D66-6B36-65CD7F1DA6E5}"/>
          </ac:picMkLst>
        </pc:picChg>
        <pc:picChg chg="add mod">
          <ac:chgData name="倪又晞" userId="11fca9b4-ae36-4462-8518-4199451dd2f0" providerId="ADAL" clId="{67D6D1E2-6448-4257-9D33-25C0CF618B09}" dt="2023-06-14T08:24:48.229" v="138" actId="1076"/>
          <ac:picMkLst>
            <pc:docMk/>
            <pc:sldMk cId="335941021" sldId="348"/>
            <ac:picMk id="6" creationId="{244D2D08-ADCE-988A-4D9E-5C968A6C363A}"/>
          </ac:picMkLst>
        </pc:picChg>
      </pc:sldChg>
      <pc:sldChg chg="addSp delSp modSp mod">
        <pc:chgData name="倪又晞" userId="11fca9b4-ae36-4462-8518-4199451dd2f0" providerId="ADAL" clId="{67D6D1E2-6448-4257-9D33-25C0CF618B09}" dt="2023-06-14T08:25:11.072" v="142" actId="14100"/>
        <pc:sldMkLst>
          <pc:docMk/>
          <pc:sldMk cId="4261995783" sldId="349"/>
        </pc:sldMkLst>
        <pc:spChg chg="mod">
          <ac:chgData name="倪又晞" userId="11fca9b4-ae36-4462-8518-4199451dd2f0" providerId="ADAL" clId="{67D6D1E2-6448-4257-9D33-25C0CF618B09}" dt="2023-06-14T08:23:49.257" v="122" actId="20577"/>
          <ac:spMkLst>
            <pc:docMk/>
            <pc:sldMk cId="4261995783" sldId="349"/>
            <ac:spMk id="2" creationId="{00000000-0000-0000-0000-000000000000}"/>
          </ac:spMkLst>
        </pc:spChg>
        <pc:picChg chg="del">
          <ac:chgData name="倪又晞" userId="11fca9b4-ae36-4462-8518-4199451dd2f0" providerId="ADAL" clId="{67D6D1E2-6448-4257-9D33-25C0CF618B09}" dt="2023-06-14T08:24:58.950" v="139" actId="478"/>
          <ac:picMkLst>
            <pc:docMk/>
            <pc:sldMk cId="4261995783" sldId="349"/>
            <ac:picMk id="3" creationId="{1595F444-2FFC-0BC0-F842-92DE6534FE1F}"/>
          </ac:picMkLst>
        </pc:picChg>
        <pc:picChg chg="add mod">
          <ac:chgData name="倪又晞" userId="11fca9b4-ae36-4462-8518-4199451dd2f0" providerId="ADAL" clId="{67D6D1E2-6448-4257-9D33-25C0CF618B09}" dt="2023-06-14T08:25:11.072" v="142" actId="14100"/>
          <ac:picMkLst>
            <pc:docMk/>
            <pc:sldMk cId="4261995783" sldId="349"/>
            <ac:picMk id="10" creationId="{B281A03B-2C3F-17B1-2862-B4DB11DEC11E}"/>
          </ac:picMkLst>
        </pc:picChg>
      </pc:sldChg>
      <pc:sldChg chg="addSp delSp modSp mod">
        <pc:chgData name="倪又晞" userId="11fca9b4-ae36-4462-8518-4199451dd2f0" providerId="ADAL" clId="{67D6D1E2-6448-4257-9D33-25C0CF618B09}" dt="2023-06-14T08:25:54.288" v="146" actId="1076"/>
        <pc:sldMkLst>
          <pc:docMk/>
          <pc:sldMk cId="167208679" sldId="350"/>
        </pc:sldMkLst>
        <pc:spChg chg="mod">
          <ac:chgData name="倪又晞" userId="11fca9b4-ae36-4462-8518-4199451dd2f0" providerId="ADAL" clId="{67D6D1E2-6448-4257-9D33-25C0CF618B09}" dt="2023-06-14T08:23:52.321" v="124" actId="20577"/>
          <ac:spMkLst>
            <pc:docMk/>
            <pc:sldMk cId="167208679" sldId="350"/>
            <ac:spMk id="2" creationId="{00000000-0000-0000-0000-000000000000}"/>
          </ac:spMkLst>
        </pc:spChg>
        <pc:picChg chg="del">
          <ac:chgData name="倪又晞" userId="11fca9b4-ae36-4462-8518-4199451dd2f0" providerId="ADAL" clId="{67D6D1E2-6448-4257-9D33-25C0CF618B09}" dt="2023-06-14T08:25:49.102" v="143" actId="478"/>
          <ac:picMkLst>
            <pc:docMk/>
            <pc:sldMk cId="167208679" sldId="350"/>
            <ac:picMk id="3" creationId="{025D35A9-935F-5E8E-B00E-CF94DB93031A}"/>
          </ac:picMkLst>
        </pc:picChg>
        <pc:picChg chg="add mod">
          <ac:chgData name="倪又晞" userId="11fca9b4-ae36-4462-8518-4199451dd2f0" providerId="ADAL" clId="{67D6D1E2-6448-4257-9D33-25C0CF618B09}" dt="2023-06-14T08:25:54.288" v="146" actId="1076"/>
          <ac:picMkLst>
            <pc:docMk/>
            <pc:sldMk cId="167208679" sldId="350"/>
            <ac:picMk id="6" creationId="{7CB032F2-0129-91AC-0A8D-3214C8AAA6D9}"/>
          </ac:picMkLst>
        </pc:picChg>
      </pc:sldChg>
      <pc:sldChg chg="modSp mod ord">
        <pc:chgData name="倪又晞" userId="11fca9b4-ae36-4462-8518-4199451dd2f0" providerId="ADAL" clId="{67D6D1E2-6448-4257-9D33-25C0CF618B09}" dt="2023-06-14T08:24:08.128" v="132" actId="20577"/>
        <pc:sldMkLst>
          <pc:docMk/>
          <pc:sldMk cId="2624280265" sldId="352"/>
        </pc:sldMkLst>
        <pc:spChg chg="mod">
          <ac:chgData name="倪又晞" userId="11fca9b4-ae36-4462-8518-4199451dd2f0" providerId="ADAL" clId="{67D6D1E2-6448-4257-9D33-25C0CF618B09}" dt="2023-06-14T08:24:08.128" v="132" actId="20577"/>
          <ac:spMkLst>
            <pc:docMk/>
            <pc:sldMk cId="2624280265" sldId="352"/>
            <ac:spMk id="2" creationId="{00000000-0000-0000-0000-000000000000}"/>
          </ac:spMkLst>
        </pc:spChg>
      </pc:sldChg>
      <pc:sldChg chg="modSp mod">
        <pc:chgData name="倪又晞" userId="11fca9b4-ae36-4462-8518-4199451dd2f0" providerId="ADAL" clId="{67D6D1E2-6448-4257-9D33-25C0CF618B09}" dt="2023-06-14T09:00:14.548" v="286" actId="1076"/>
        <pc:sldMkLst>
          <pc:docMk/>
          <pc:sldMk cId="1765124070" sldId="353"/>
        </pc:sldMkLst>
        <pc:spChg chg="mod">
          <ac:chgData name="倪又晞" userId="11fca9b4-ae36-4462-8518-4199451dd2f0" providerId="ADAL" clId="{67D6D1E2-6448-4257-9D33-25C0CF618B09}" dt="2023-06-14T08:24:11.199" v="134" actId="20577"/>
          <ac:spMkLst>
            <pc:docMk/>
            <pc:sldMk cId="1765124070" sldId="353"/>
            <ac:spMk id="2" creationId="{00000000-0000-0000-0000-000000000000}"/>
          </ac:spMkLst>
        </pc:spChg>
        <pc:spChg chg="mod">
          <ac:chgData name="倪又晞" userId="11fca9b4-ae36-4462-8518-4199451dd2f0" providerId="ADAL" clId="{67D6D1E2-6448-4257-9D33-25C0CF618B09}" dt="2023-06-14T09:00:11.008" v="285" actId="20577"/>
          <ac:spMkLst>
            <pc:docMk/>
            <pc:sldMk cId="1765124070" sldId="353"/>
            <ac:spMk id="7" creationId="{00000000-0000-0000-0000-000000000000}"/>
          </ac:spMkLst>
        </pc:spChg>
        <pc:picChg chg="mod">
          <ac:chgData name="倪又晞" userId="11fca9b4-ae36-4462-8518-4199451dd2f0" providerId="ADAL" clId="{67D6D1E2-6448-4257-9D33-25C0CF618B09}" dt="2023-06-14T09:00:14.548" v="286" actId="1076"/>
          <ac:picMkLst>
            <pc:docMk/>
            <pc:sldMk cId="1765124070" sldId="353"/>
            <ac:picMk id="9218" creationId="{9FC00C10-81F1-21B1-DD57-AFFD83A440AA}"/>
          </ac:picMkLst>
        </pc:picChg>
      </pc:sldChg>
      <pc:sldChg chg="addSp delSp modSp add mod">
        <pc:chgData name="倪又晞" userId="11fca9b4-ae36-4462-8518-4199451dd2f0" providerId="ADAL" clId="{67D6D1E2-6448-4257-9D33-25C0CF618B09}" dt="2023-06-14T08:34:28.616" v="175" actId="1076"/>
        <pc:sldMkLst>
          <pc:docMk/>
          <pc:sldMk cId="3121396479" sldId="354"/>
        </pc:sldMkLst>
        <pc:spChg chg="mod">
          <ac:chgData name="倪又晞" userId="11fca9b4-ae36-4462-8518-4199451dd2f0" providerId="ADAL" clId="{67D6D1E2-6448-4257-9D33-25C0CF618B09}" dt="2023-06-14T08:23:42.040" v="116" actId="20577"/>
          <ac:spMkLst>
            <pc:docMk/>
            <pc:sldMk cId="3121396479" sldId="354"/>
            <ac:spMk id="2" creationId="{00000000-0000-0000-0000-000000000000}"/>
          </ac:spMkLst>
        </pc:spChg>
        <pc:spChg chg="mod">
          <ac:chgData name="倪又晞" userId="11fca9b4-ae36-4462-8518-4199451dd2f0" providerId="ADAL" clId="{67D6D1E2-6448-4257-9D33-25C0CF618B09}" dt="2023-06-14T08:34:13.185" v="171" actId="14100"/>
          <ac:spMkLst>
            <pc:docMk/>
            <pc:sldMk cId="3121396479" sldId="354"/>
            <ac:spMk id="7" creationId="{00000000-0000-0000-0000-000000000000}"/>
          </ac:spMkLst>
        </pc:spChg>
        <pc:picChg chg="add mod">
          <ac:chgData name="倪又晞" userId="11fca9b4-ae36-4462-8518-4199451dd2f0" providerId="ADAL" clId="{67D6D1E2-6448-4257-9D33-25C0CF618B09}" dt="2023-06-14T08:34:28.616" v="175" actId="1076"/>
          <ac:picMkLst>
            <pc:docMk/>
            <pc:sldMk cId="3121396479" sldId="354"/>
            <ac:picMk id="4" creationId="{71DEAE73-E935-985A-B8D9-061C9FF2931D}"/>
          </ac:picMkLst>
        </pc:picChg>
        <pc:picChg chg="del">
          <ac:chgData name="倪又晞" userId="11fca9b4-ae36-4462-8518-4199451dd2f0" providerId="ADAL" clId="{67D6D1E2-6448-4257-9D33-25C0CF618B09}" dt="2023-06-14T08:32:24.740" v="166" actId="478"/>
          <ac:picMkLst>
            <pc:docMk/>
            <pc:sldMk cId="3121396479" sldId="354"/>
            <ac:picMk id="11" creationId="{B201D740-77D4-E406-F263-34EBE0466E63}"/>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539CD206-FE12-4AB7-BF42-2C22157EC66A}" type="presOf" srcId="{78C93022-0465-4021-8276-F5832288DE5D}" destId="{C36245D8-3606-4BBC-B44C-508E01E5A8A2}" srcOrd="0" destOrd="0" presId="urn:microsoft.com/office/officeart/2005/8/layout/hChevron3"/>
    <dgm:cxn modelId="{3D2AEB16-DCCD-453E-8B06-93E78678E7AE}"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776D2C39-5B21-47FB-8346-936D9311C33C}" srcId="{252357BE-30EA-49F7-9DBD-B5F30B4F4A9D}" destId="{E5406759-0E0F-406F-9A84-B3B904C7ED8A}" srcOrd="3" destOrd="0" parTransId="{F82DCB37-9090-4F37-8BD2-00F05D1F4A3E}" sibTransId="{F230A5CA-8EC0-4B0F-A6B8-5FBE9C832B5A}"/>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C410D0A1-F917-400B-B161-B58BFA226B14}"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9A115B3-9547-4D75-B7AF-9769D87A1002}" type="presOf" srcId="{E5406759-0E0F-406F-9A84-B3B904C7ED8A}" destId="{064BFF56-AC47-42BD-B34D-5B486805362B}" srcOrd="0" destOrd="0" presId="urn:microsoft.com/office/officeart/2005/8/layout/hChevron3"/>
    <dgm:cxn modelId="{AC666FEE-A91B-4068-8816-7E7877AA8F16}" type="presOf" srcId="{9E0F2420-2F7C-4BC9-B3B1-41D079D7B9BA}" destId="{B6154193-CFF1-422A-A0B1-99E4EAC26EDE}" srcOrd="0" destOrd="0" presId="urn:microsoft.com/office/officeart/2005/8/layout/hChevron3"/>
    <dgm:cxn modelId="{C8662CF1-EDC1-4E8C-A8A8-554045E65245}" type="presOf" srcId="{252357BE-30EA-49F7-9DBD-B5F30B4F4A9D}" destId="{AFF030F6-8D1D-42AA-8527-70CC9827071F}" srcOrd="0" destOrd="0" presId="urn:microsoft.com/office/officeart/2005/8/layout/hChevron3"/>
    <dgm:cxn modelId="{5A484678-843A-4BDE-8DB3-7C44FC7F974E}" type="presParOf" srcId="{AFF030F6-8D1D-42AA-8527-70CC9827071F}" destId="{371DF444-DDBC-427E-9FEE-DFE4E6239109}" srcOrd="0" destOrd="0" presId="urn:microsoft.com/office/officeart/2005/8/layout/hChevron3"/>
    <dgm:cxn modelId="{7AF55514-8332-4B0E-B737-35E9E277C3A0}" type="presParOf" srcId="{AFF030F6-8D1D-42AA-8527-70CC9827071F}" destId="{ADC953D7-9E50-47BF-933D-60204B80E8FB}" srcOrd="1" destOrd="0" presId="urn:microsoft.com/office/officeart/2005/8/layout/hChevron3"/>
    <dgm:cxn modelId="{30E7674B-007C-411F-9FA7-757AEC20E61B}" type="presParOf" srcId="{AFF030F6-8D1D-42AA-8527-70CC9827071F}" destId="{B6154193-CFF1-422A-A0B1-99E4EAC26EDE}" srcOrd="2" destOrd="0" presId="urn:microsoft.com/office/officeart/2005/8/layout/hChevron3"/>
    <dgm:cxn modelId="{792AE23D-10B4-40F8-82F0-4C449751FB36}" type="presParOf" srcId="{AFF030F6-8D1D-42AA-8527-70CC9827071F}" destId="{B0D14E24-9419-4779-91B2-FCCDE3A94F4A}" srcOrd="3" destOrd="0" presId="urn:microsoft.com/office/officeart/2005/8/layout/hChevron3"/>
    <dgm:cxn modelId="{A0873D2C-6230-4CC5-9DC7-7EE80B79EF84}" type="presParOf" srcId="{AFF030F6-8D1D-42AA-8527-70CC9827071F}" destId="{565F66ED-5189-46DB-A579-BEA28FE6D986}" srcOrd="4" destOrd="0" presId="urn:microsoft.com/office/officeart/2005/8/layout/hChevron3"/>
    <dgm:cxn modelId="{E81C0DE3-0923-4F1D-B365-4809A5456B84}" type="presParOf" srcId="{AFF030F6-8D1D-42AA-8527-70CC9827071F}" destId="{44DDB77A-C1AA-4E0B-AEB0-28CE33DC3A72}" srcOrd="5" destOrd="0" presId="urn:microsoft.com/office/officeart/2005/8/layout/hChevron3"/>
    <dgm:cxn modelId="{B9A6BDBB-E90E-4085-95FE-766B484FB344}" type="presParOf" srcId="{AFF030F6-8D1D-42AA-8527-70CC9827071F}" destId="{064BFF56-AC47-42BD-B34D-5B486805362B}" srcOrd="6" destOrd="0" presId="urn:microsoft.com/office/officeart/2005/8/layout/hChevron3"/>
    <dgm:cxn modelId="{881D980A-DC8B-4560-8532-2A944B5AA239}" type="presParOf" srcId="{AFF030F6-8D1D-42AA-8527-70CC9827071F}" destId="{8DF100ED-F598-4A70-9976-F40741CCFAC7}" srcOrd="7" destOrd="0" presId="urn:microsoft.com/office/officeart/2005/8/layout/hChevron3"/>
    <dgm:cxn modelId="{C38D63FC-6BC4-4619-80D5-BAAD6A5CC90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8D61B13-29FE-43E9-9E09-70827851B8CA}" type="doc">
      <dgm:prSet loTypeId="urn:microsoft.com/office/officeart/2008/layout/HorizontalMultiLevelHierarchy" loCatId="hierarchy" qsTypeId="urn:microsoft.com/office/officeart/2005/8/quickstyle/simple1" qsCatId="simple" csTypeId="urn:microsoft.com/office/officeart/2005/8/colors/accent0_1" csCatId="mainScheme" phldr="1"/>
      <dgm:spPr/>
      <dgm:t>
        <a:bodyPr/>
        <a:lstStyle/>
        <a:p>
          <a:endParaRPr lang="zh-TW" altLang="en-US"/>
        </a:p>
      </dgm:t>
    </dgm:pt>
    <dgm:pt modelId="{0AFC6FB1-484F-4AF0-A20A-FAC85211C2E5}">
      <dgm:prSet phldrT="[文字]"/>
      <dgm:spPr/>
      <dgm:t>
        <a:bodyPr vert="vert"/>
        <a:lstStyle/>
        <a:p>
          <a:r>
            <a:rPr lang="zh-TW" altLang="en-US" dirty="0"/>
            <a:t>網路保險</a:t>
          </a:r>
        </a:p>
      </dgm:t>
    </dgm:pt>
    <dgm:pt modelId="{45774851-68A6-4B10-BF21-0B22CC5A2D46}" type="parTrans" cxnId="{2D60D803-EDA8-4730-A124-5A3574D9A40A}">
      <dgm:prSet/>
      <dgm:spPr/>
      <dgm:t>
        <a:bodyPr/>
        <a:lstStyle/>
        <a:p>
          <a:endParaRPr lang="zh-TW" altLang="en-US"/>
        </a:p>
      </dgm:t>
    </dgm:pt>
    <dgm:pt modelId="{943C8EA7-A550-4482-AAF2-B852E442A86E}" type="sibTrans" cxnId="{2D60D803-EDA8-4730-A124-5A3574D9A40A}">
      <dgm:prSet/>
      <dgm:spPr/>
      <dgm:t>
        <a:bodyPr/>
        <a:lstStyle/>
        <a:p>
          <a:endParaRPr lang="zh-TW" altLang="en-US"/>
        </a:p>
      </dgm:t>
    </dgm:pt>
    <dgm:pt modelId="{6AAF480C-FD98-4F53-87B2-3CBBB8E710BC}">
      <dgm:prSet phldrT="[文字]"/>
      <dgm:spPr/>
      <dgm:t>
        <a:bodyPr/>
        <a:lstStyle/>
        <a:p>
          <a:r>
            <a:rPr lang="zh-TW" altLang="en-US" dirty="0"/>
            <a:t>保險公司網站</a:t>
          </a:r>
        </a:p>
      </dgm:t>
    </dgm:pt>
    <dgm:pt modelId="{A76BE046-BF24-4CC1-B885-744FB65D85E1}" type="parTrans" cxnId="{A0C08D55-2680-4E0A-B5EE-64480C34DC17}">
      <dgm:prSet/>
      <dgm:spPr/>
      <dgm:t>
        <a:bodyPr/>
        <a:lstStyle/>
        <a:p>
          <a:endParaRPr lang="zh-TW" altLang="en-US"/>
        </a:p>
      </dgm:t>
    </dgm:pt>
    <dgm:pt modelId="{C9B2F956-B7FB-4A35-9FBE-BEDC058CA2D3}" type="sibTrans" cxnId="{A0C08D55-2680-4E0A-B5EE-64480C34DC17}">
      <dgm:prSet/>
      <dgm:spPr/>
      <dgm:t>
        <a:bodyPr/>
        <a:lstStyle/>
        <a:p>
          <a:endParaRPr lang="zh-TW" altLang="en-US"/>
        </a:p>
      </dgm:t>
    </dgm:pt>
    <dgm:pt modelId="{EC71CB75-1115-4536-B926-D9C361ADF309}">
      <dgm:prSet phldrT="[文字]"/>
      <dgm:spPr/>
      <dgm:t>
        <a:bodyPr/>
        <a:lstStyle/>
        <a:p>
          <a:r>
            <a:rPr lang="zh-TW" altLang="en-US" dirty="0"/>
            <a:t>電子商務網站</a:t>
          </a:r>
        </a:p>
      </dgm:t>
    </dgm:pt>
    <dgm:pt modelId="{AA47BF59-F637-4765-AEB2-FB2906DE9E62}" type="parTrans" cxnId="{A4D61F1B-0351-43CC-A0F7-A959799A6804}">
      <dgm:prSet/>
      <dgm:spPr/>
      <dgm:t>
        <a:bodyPr/>
        <a:lstStyle/>
        <a:p>
          <a:endParaRPr lang="zh-TW" altLang="en-US"/>
        </a:p>
      </dgm:t>
    </dgm:pt>
    <dgm:pt modelId="{B0A5021D-942C-4CB3-97B4-55F2AD96D256}" type="sibTrans" cxnId="{A4D61F1B-0351-43CC-A0F7-A959799A6804}">
      <dgm:prSet/>
      <dgm:spPr/>
      <dgm:t>
        <a:bodyPr/>
        <a:lstStyle/>
        <a:p>
          <a:endParaRPr lang="zh-TW" altLang="en-US"/>
        </a:p>
      </dgm:t>
    </dgm:pt>
    <dgm:pt modelId="{CEC12E30-E0CF-498A-8562-EAFA9C19E7F8}">
      <dgm:prSet phldrT="[文字]"/>
      <dgm:spPr/>
      <dgm:t>
        <a:bodyPr/>
        <a:lstStyle/>
        <a:p>
          <a:r>
            <a:rPr lang="zh-TW" altLang="en-US" dirty="0"/>
            <a:t>第三方支付平台</a:t>
          </a:r>
        </a:p>
      </dgm:t>
    </dgm:pt>
    <dgm:pt modelId="{4C5A0E49-5A17-482A-9489-579F4CB27D3B}" type="parTrans" cxnId="{00365C73-F41B-43ED-9FFD-DCE39AD5D87C}">
      <dgm:prSet/>
      <dgm:spPr/>
      <dgm:t>
        <a:bodyPr/>
        <a:lstStyle/>
        <a:p>
          <a:endParaRPr lang="zh-TW" altLang="en-US"/>
        </a:p>
      </dgm:t>
    </dgm:pt>
    <dgm:pt modelId="{EDEC19D8-FA9E-4ACD-81E8-95A822687130}" type="sibTrans" cxnId="{00365C73-F41B-43ED-9FFD-DCE39AD5D87C}">
      <dgm:prSet/>
      <dgm:spPr/>
      <dgm:t>
        <a:bodyPr/>
        <a:lstStyle/>
        <a:p>
          <a:endParaRPr lang="zh-TW" altLang="en-US"/>
        </a:p>
      </dgm:t>
    </dgm:pt>
    <dgm:pt modelId="{E478CC1F-5EF0-46FD-8683-97297DEE40ED}">
      <dgm:prSet phldrT="[文字]"/>
      <dgm:spPr/>
      <dgm:t>
        <a:bodyPr/>
        <a:lstStyle/>
        <a:p>
          <a:r>
            <a:rPr lang="zh-TW" altLang="en-US" dirty="0"/>
            <a:t>中國平安</a:t>
          </a:r>
        </a:p>
      </dgm:t>
    </dgm:pt>
    <dgm:pt modelId="{6ACEA273-84BE-4D68-98E5-C9FC7C0B63A4}" type="parTrans" cxnId="{AC4A8F25-7C84-4007-BE66-ADAEE0D6EEBD}">
      <dgm:prSet/>
      <dgm:spPr/>
      <dgm:t>
        <a:bodyPr/>
        <a:lstStyle/>
        <a:p>
          <a:endParaRPr lang="zh-TW" altLang="en-US"/>
        </a:p>
      </dgm:t>
    </dgm:pt>
    <dgm:pt modelId="{D88C61FD-A1D7-4A4C-B865-6DD86DC9356A}" type="sibTrans" cxnId="{AC4A8F25-7C84-4007-BE66-ADAEE0D6EEBD}">
      <dgm:prSet/>
      <dgm:spPr/>
      <dgm:t>
        <a:bodyPr/>
        <a:lstStyle/>
        <a:p>
          <a:endParaRPr lang="zh-TW" altLang="en-US"/>
        </a:p>
      </dgm:t>
    </dgm:pt>
    <dgm:pt modelId="{886361FC-95FD-4CE4-BF28-8E4A948B2DE9}">
      <dgm:prSet phldrT="[文字]"/>
      <dgm:spPr/>
      <dgm:t>
        <a:bodyPr/>
        <a:lstStyle/>
        <a:p>
          <a:r>
            <a:rPr lang="zh-TW" altLang="en-US" dirty="0"/>
            <a:t>太平洋保險</a:t>
          </a:r>
        </a:p>
      </dgm:t>
    </dgm:pt>
    <dgm:pt modelId="{401CB640-983A-41D6-A70D-6E2F9DB699EA}" type="parTrans" cxnId="{145CB35A-3FD8-4295-BF90-925E0A2EDA48}">
      <dgm:prSet/>
      <dgm:spPr/>
      <dgm:t>
        <a:bodyPr/>
        <a:lstStyle/>
        <a:p>
          <a:endParaRPr lang="zh-TW" altLang="en-US"/>
        </a:p>
      </dgm:t>
    </dgm:pt>
    <dgm:pt modelId="{B1BB7DC5-0E61-4E43-B24C-E90DC867FFE2}" type="sibTrans" cxnId="{145CB35A-3FD8-4295-BF90-925E0A2EDA48}">
      <dgm:prSet/>
      <dgm:spPr/>
      <dgm:t>
        <a:bodyPr/>
        <a:lstStyle/>
        <a:p>
          <a:endParaRPr lang="zh-TW" altLang="en-US"/>
        </a:p>
      </dgm:t>
    </dgm:pt>
    <dgm:pt modelId="{31C12A6F-FC33-4DF1-8675-A07985501D43}">
      <dgm:prSet phldrT="[文字]"/>
      <dgm:spPr/>
      <dgm:t>
        <a:bodyPr/>
        <a:lstStyle/>
        <a:p>
          <a:r>
            <a:rPr lang="zh-TW" altLang="en-US" dirty="0"/>
            <a:t>中國人壽</a:t>
          </a:r>
        </a:p>
      </dgm:t>
    </dgm:pt>
    <dgm:pt modelId="{083C3840-C00F-417B-BD13-3BEAF3282E10}" type="parTrans" cxnId="{8CBD9D64-1079-4BE5-B92C-9E9747848B51}">
      <dgm:prSet/>
      <dgm:spPr/>
      <dgm:t>
        <a:bodyPr/>
        <a:lstStyle/>
        <a:p>
          <a:endParaRPr lang="zh-TW" altLang="en-US"/>
        </a:p>
      </dgm:t>
    </dgm:pt>
    <dgm:pt modelId="{FDABE558-1247-4B9C-8B0F-6CCA222EF645}" type="sibTrans" cxnId="{8CBD9D64-1079-4BE5-B92C-9E9747848B51}">
      <dgm:prSet/>
      <dgm:spPr/>
      <dgm:t>
        <a:bodyPr/>
        <a:lstStyle/>
        <a:p>
          <a:endParaRPr lang="zh-TW" altLang="en-US"/>
        </a:p>
      </dgm:t>
    </dgm:pt>
    <dgm:pt modelId="{84A10DA7-C9CA-403D-B059-201081199E92}">
      <dgm:prSet phldrT="[文字]"/>
      <dgm:spPr/>
      <dgm:t>
        <a:bodyPr/>
        <a:lstStyle/>
        <a:p>
          <a:r>
            <a:rPr lang="zh-TW" altLang="en-US" dirty="0"/>
            <a:t>買保險網</a:t>
          </a:r>
        </a:p>
      </dgm:t>
    </dgm:pt>
    <dgm:pt modelId="{DED99E4E-5A1E-4F25-8AEE-ACCDE82D7EA8}" type="parTrans" cxnId="{5956846A-7AF8-456F-AA36-FE05D5721547}">
      <dgm:prSet/>
      <dgm:spPr/>
      <dgm:t>
        <a:bodyPr/>
        <a:lstStyle/>
        <a:p>
          <a:endParaRPr lang="zh-TW" altLang="en-US"/>
        </a:p>
      </dgm:t>
    </dgm:pt>
    <dgm:pt modelId="{235F3CD8-8B76-4178-925A-15A7A3FF8B45}" type="sibTrans" cxnId="{5956846A-7AF8-456F-AA36-FE05D5721547}">
      <dgm:prSet/>
      <dgm:spPr/>
      <dgm:t>
        <a:bodyPr/>
        <a:lstStyle/>
        <a:p>
          <a:endParaRPr lang="zh-TW" altLang="en-US"/>
        </a:p>
      </dgm:t>
    </dgm:pt>
    <dgm:pt modelId="{0DC29F0D-F5B1-40A9-BC77-B9251D13A3B8}">
      <dgm:prSet phldrT="[文字]"/>
      <dgm:spPr/>
      <dgm:t>
        <a:bodyPr/>
        <a:lstStyle/>
        <a:p>
          <a:r>
            <a:rPr lang="zh-TW" altLang="en-US" dirty="0"/>
            <a:t>中民保險網</a:t>
          </a:r>
        </a:p>
      </dgm:t>
    </dgm:pt>
    <dgm:pt modelId="{048D0D49-1D70-4BD5-98A5-E1D134AAE21E}" type="parTrans" cxnId="{18E00503-410E-49F4-9B00-F414DDD21632}">
      <dgm:prSet/>
      <dgm:spPr/>
      <dgm:t>
        <a:bodyPr/>
        <a:lstStyle/>
        <a:p>
          <a:endParaRPr lang="zh-TW" altLang="en-US"/>
        </a:p>
      </dgm:t>
    </dgm:pt>
    <dgm:pt modelId="{84AA8D7A-1485-4832-BBED-BB4B089E74CF}" type="sibTrans" cxnId="{18E00503-410E-49F4-9B00-F414DDD21632}">
      <dgm:prSet/>
      <dgm:spPr/>
      <dgm:t>
        <a:bodyPr/>
        <a:lstStyle/>
        <a:p>
          <a:endParaRPr lang="zh-TW" altLang="en-US"/>
        </a:p>
      </dgm:t>
    </dgm:pt>
    <dgm:pt modelId="{A286643F-15DA-4B60-A8BF-DE904F1FBEF1}">
      <dgm:prSet phldrT="[文字]"/>
      <dgm:spPr/>
      <dgm:t>
        <a:bodyPr/>
        <a:lstStyle/>
        <a:p>
          <a:r>
            <a:rPr lang="zh-TW" altLang="en-US" dirty="0"/>
            <a:t>慧擇保險網</a:t>
          </a:r>
        </a:p>
      </dgm:t>
    </dgm:pt>
    <dgm:pt modelId="{D075A360-A60E-4462-BAF0-540932C6AB28}" type="parTrans" cxnId="{D976617A-C6AA-49A5-8DEC-368FCBC315A0}">
      <dgm:prSet/>
      <dgm:spPr/>
      <dgm:t>
        <a:bodyPr/>
        <a:lstStyle/>
        <a:p>
          <a:endParaRPr lang="zh-TW" altLang="en-US"/>
        </a:p>
      </dgm:t>
    </dgm:pt>
    <dgm:pt modelId="{ABC7C7E6-B1A6-4C19-B2DE-FAC24A16D4E4}" type="sibTrans" cxnId="{D976617A-C6AA-49A5-8DEC-368FCBC315A0}">
      <dgm:prSet/>
      <dgm:spPr/>
      <dgm:t>
        <a:bodyPr/>
        <a:lstStyle/>
        <a:p>
          <a:endParaRPr lang="zh-TW" altLang="en-US"/>
        </a:p>
      </dgm:t>
    </dgm:pt>
    <dgm:pt modelId="{135B8B90-C220-4B97-8616-3EC4DE0262D2}">
      <dgm:prSet phldrT="[文字]"/>
      <dgm:spPr/>
      <dgm:t>
        <a:bodyPr/>
        <a:lstStyle/>
        <a:p>
          <a:r>
            <a:rPr lang="zh-TW" altLang="en-US" dirty="0"/>
            <a:t>搜狐理財</a:t>
          </a:r>
        </a:p>
      </dgm:t>
    </dgm:pt>
    <dgm:pt modelId="{5476CBE0-D28E-4A29-B5E9-970B1795817C}" type="parTrans" cxnId="{311F9B17-04E1-4829-BF45-E5EF95A6D015}">
      <dgm:prSet/>
      <dgm:spPr/>
      <dgm:t>
        <a:bodyPr/>
        <a:lstStyle/>
        <a:p>
          <a:endParaRPr lang="zh-TW" altLang="en-US"/>
        </a:p>
      </dgm:t>
    </dgm:pt>
    <dgm:pt modelId="{98E2DACB-8500-40CB-93E9-EB5753780A4A}" type="sibTrans" cxnId="{311F9B17-04E1-4829-BF45-E5EF95A6D015}">
      <dgm:prSet/>
      <dgm:spPr/>
      <dgm:t>
        <a:bodyPr/>
        <a:lstStyle/>
        <a:p>
          <a:endParaRPr lang="zh-TW" altLang="en-US"/>
        </a:p>
      </dgm:t>
    </dgm:pt>
    <dgm:pt modelId="{E62E9C47-E63B-4850-8E21-C9EF8FDC505D}">
      <dgm:prSet phldrT="[文字]"/>
      <dgm:spPr/>
      <dgm:t>
        <a:bodyPr/>
        <a:lstStyle/>
        <a:p>
          <a:r>
            <a:rPr lang="zh-TW" altLang="en-US" dirty="0"/>
            <a:t>淘寶網</a:t>
          </a:r>
          <a:r>
            <a:rPr lang="en-US" altLang="zh-TW" dirty="0"/>
            <a:t>(</a:t>
          </a:r>
          <a:r>
            <a:rPr lang="zh-TW" altLang="en-US" dirty="0"/>
            <a:t>支付寶</a:t>
          </a:r>
          <a:r>
            <a:rPr lang="en-US" altLang="zh-TW" dirty="0"/>
            <a:t>)</a:t>
          </a:r>
          <a:endParaRPr lang="zh-TW" altLang="en-US" dirty="0"/>
        </a:p>
      </dgm:t>
    </dgm:pt>
    <dgm:pt modelId="{C1144137-E44E-42DD-8F19-C6405226EE5E}" type="parTrans" cxnId="{0F3F8988-EABB-4211-84E8-6292F883C474}">
      <dgm:prSet/>
      <dgm:spPr/>
      <dgm:t>
        <a:bodyPr/>
        <a:lstStyle/>
        <a:p>
          <a:endParaRPr lang="zh-TW" altLang="en-US"/>
        </a:p>
      </dgm:t>
    </dgm:pt>
    <dgm:pt modelId="{61FEBEEC-8884-4455-BE05-C9FE816C4B04}" type="sibTrans" cxnId="{0F3F8988-EABB-4211-84E8-6292F883C474}">
      <dgm:prSet/>
      <dgm:spPr/>
      <dgm:t>
        <a:bodyPr/>
        <a:lstStyle/>
        <a:p>
          <a:endParaRPr lang="zh-TW" altLang="en-US"/>
        </a:p>
      </dgm:t>
    </dgm:pt>
    <dgm:pt modelId="{4B57A24D-7E53-463A-AD5E-60DDA1B662F1}" type="pres">
      <dgm:prSet presAssocID="{78D61B13-29FE-43E9-9E09-70827851B8CA}" presName="Name0" presStyleCnt="0">
        <dgm:presLayoutVars>
          <dgm:chPref val="1"/>
          <dgm:dir/>
          <dgm:animOne val="branch"/>
          <dgm:animLvl val="lvl"/>
          <dgm:resizeHandles val="exact"/>
        </dgm:presLayoutVars>
      </dgm:prSet>
      <dgm:spPr/>
    </dgm:pt>
    <dgm:pt modelId="{27A4D5B0-D1C8-4AE9-A169-89581E718DA6}" type="pres">
      <dgm:prSet presAssocID="{0AFC6FB1-484F-4AF0-A20A-FAC85211C2E5}" presName="root1" presStyleCnt="0"/>
      <dgm:spPr/>
    </dgm:pt>
    <dgm:pt modelId="{4792DBE4-2C1A-4D56-8881-BC7D0EC16150}" type="pres">
      <dgm:prSet presAssocID="{0AFC6FB1-484F-4AF0-A20A-FAC85211C2E5}" presName="LevelOneTextNode" presStyleLbl="node0" presStyleIdx="0" presStyleCnt="1">
        <dgm:presLayoutVars>
          <dgm:chPref val="3"/>
        </dgm:presLayoutVars>
      </dgm:prSet>
      <dgm:spPr/>
    </dgm:pt>
    <dgm:pt modelId="{E1F3671C-3872-4044-BC89-E8017731577F}" type="pres">
      <dgm:prSet presAssocID="{0AFC6FB1-484F-4AF0-A20A-FAC85211C2E5}" presName="level2hierChild" presStyleCnt="0"/>
      <dgm:spPr/>
    </dgm:pt>
    <dgm:pt modelId="{C3DF49BB-9E3E-4704-96A8-7B49386F8072}" type="pres">
      <dgm:prSet presAssocID="{A76BE046-BF24-4CC1-B885-744FB65D85E1}" presName="conn2-1" presStyleLbl="parChTrans1D2" presStyleIdx="0" presStyleCnt="3"/>
      <dgm:spPr/>
    </dgm:pt>
    <dgm:pt modelId="{C14C8CCB-4988-49B4-8643-B10AA1E00A0B}" type="pres">
      <dgm:prSet presAssocID="{A76BE046-BF24-4CC1-B885-744FB65D85E1}" presName="connTx" presStyleLbl="parChTrans1D2" presStyleIdx="0" presStyleCnt="3"/>
      <dgm:spPr/>
    </dgm:pt>
    <dgm:pt modelId="{F3D46AEC-A7E5-4514-9A30-52DD8832EA0F}" type="pres">
      <dgm:prSet presAssocID="{6AAF480C-FD98-4F53-87B2-3CBBB8E710BC}" presName="root2" presStyleCnt="0"/>
      <dgm:spPr/>
    </dgm:pt>
    <dgm:pt modelId="{EB8490A9-EC37-4211-8E18-418F34DE99AA}" type="pres">
      <dgm:prSet presAssocID="{6AAF480C-FD98-4F53-87B2-3CBBB8E710BC}" presName="LevelTwoTextNode" presStyleLbl="node2" presStyleIdx="0" presStyleCnt="3">
        <dgm:presLayoutVars>
          <dgm:chPref val="3"/>
        </dgm:presLayoutVars>
      </dgm:prSet>
      <dgm:spPr/>
    </dgm:pt>
    <dgm:pt modelId="{029E5754-17D2-4C89-9F1A-C881ADF10F98}" type="pres">
      <dgm:prSet presAssocID="{6AAF480C-FD98-4F53-87B2-3CBBB8E710BC}" presName="level3hierChild" presStyleCnt="0"/>
      <dgm:spPr/>
    </dgm:pt>
    <dgm:pt modelId="{1C3A157E-320A-4133-A1C8-055A94E75921}" type="pres">
      <dgm:prSet presAssocID="{6ACEA273-84BE-4D68-98E5-C9FC7C0B63A4}" presName="conn2-1" presStyleLbl="parChTrans1D3" presStyleIdx="0" presStyleCnt="8"/>
      <dgm:spPr/>
    </dgm:pt>
    <dgm:pt modelId="{28A2519C-15C5-4CE9-BDE2-681E150776F1}" type="pres">
      <dgm:prSet presAssocID="{6ACEA273-84BE-4D68-98E5-C9FC7C0B63A4}" presName="connTx" presStyleLbl="parChTrans1D3" presStyleIdx="0" presStyleCnt="8"/>
      <dgm:spPr/>
    </dgm:pt>
    <dgm:pt modelId="{10CF8FEC-9961-4AE8-9A86-368BC3A88408}" type="pres">
      <dgm:prSet presAssocID="{E478CC1F-5EF0-46FD-8683-97297DEE40ED}" presName="root2" presStyleCnt="0"/>
      <dgm:spPr/>
    </dgm:pt>
    <dgm:pt modelId="{71400167-B56B-4354-B911-18112B492C25}" type="pres">
      <dgm:prSet presAssocID="{E478CC1F-5EF0-46FD-8683-97297DEE40ED}" presName="LevelTwoTextNode" presStyleLbl="node3" presStyleIdx="0" presStyleCnt="8">
        <dgm:presLayoutVars>
          <dgm:chPref val="3"/>
        </dgm:presLayoutVars>
      </dgm:prSet>
      <dgm:spPr/>
    </dgm:pt>
    <dgm:pt modelId="{52A61188-9B14-4B7D-B818-27D8C027A49F}" type="pres">
      <dgm:prSet presAssocID="{E478CC1F-5EF0-46FD-8683-97297DEE40ED}" presName="level3hierChild" presStyleCnt="0"/>
      <dgm:spPr/>
    </dgm:pt>
    <dgm:pt modelId="{541E4EFB-DC0D-4F2E-9CAB-65B1A7226346}" type="pres">
      <dgm:prSet presAssocID="{401CB640-983A-41D6-A70D-6E2F9DB699EA}" presName="conn2-1" presStyleLbl="parChTrans1D3" presStyleIdx="1" presStyleCnt="8"/>
      <dgm:spPr/>
    </dgm:pt>
    <dgm:pt modelId="{AE575B79-0A65-41EF-8418-9A39812BA50A}" type="pres">
      <dgm:prSet presAssocID="{401CB640-983A-41D6-A70D-6E2F9DB699EA}" presName="connTx" presStyleLbl="parChTrans1D3" presStyleIdx="1" presStyleCnt="8"/>
      <dgm:spPr/>
    </dgm:pt>
    <dgm:pt modelId="{6E3AB347-00FC-4F69-A7B8-28271493624A}" type="pres">
      <dgm:prSet presAssocID="{886361FC-95FD-4CE4-BF28-8E4A948B2DE9}" presName="root2" presStyleCnt="0"/>
      <dgm:spPr/>
    </dgm:pt>
    <dgm:pt modelId="{20CC2352-B383-4300-B7D5-9E3837AB920A}" type="pres">
      <dgm:prSet presAssocID="{886361FC-95FD-4CE4-BF28-8E4A948B2DE9}" presName="LevelTwoTextNode" presStyleLbl="node3" presStyleIdx="1" presStyleCnt="8">
        <dgm:presLayoutVars>
          <dgm:chPref val="3"/>
        </dgm:presLayoutVars>
      </dgm:prSet>
      <dgm:spPr/>
    </dgm:pt>
    <dgm:pt modelId="{06567ED3-B33A-44D1-AE04-9DF0E199228E}" type="pres">
      <dgm:prSet presAssocID="{886361FC-95FD-4CE4-BF28-8E4A948B2DE9}" presName="level3hierChild" presStyleCnt="0"/>
      <dgm:spPr/>
    </dgm:pt>
    <dgm:pt modelId="{CC19D055-4363-4BB3-AABC-0D9821A65BAC}" type="pres">
      <dgm:prSet presAssocID="{083C3840-C00F-417B-BD13-3BEAF3282E10}" presName="conn2-1" presStyleLbl="parChTrans1D3" presStyleIdx="2" presStyleCnt="8"/>
      <dgm:spPr/>
    </dgm:pt>
    <dgm:pt modelId="{F87A9E16-24B6-4BDA-8EB0-76B132CA10DB}" type="pres">
      <dgm:prSet presAssocID="{083C3840-C00F-417B-BD13-3BEAF3282E10}" presName="connTx" presStyleLbl="parChTrans1D3" presStyleIdx="2" presStyleCnt="8"/>
      <dgm:spPr/>
    </dgm:pt>
    <dgm:pt modelId="{E0E70303-3344-403B-8601-6C514C8AFCA4}" type="pres">
      <dgm:prSet presAssocID="{31C12A6F-FC33-4DF1-8675-A07985501D43}" presName="root2" presStyleCnt="0"/>
      <dgm:spPr/>
    </dgm:pt>
    <dgm:pt modelId="{90FEC99E-3C9B-4D75-86B1-76AB6347EC0E}" type="pres">
      <dgm:prSet presAssocID="{31C12A6F-FC33-4DF1-8675-A07985501D43}" presName="LevelTwoTextNode" presStyleLbl="node3" presStyleIdx="2" presStyleCnt="8">
        <dgm:presLayoutVars>
          <dgm:chPref val="3"/>
        </dgm:presLayoutVars>
      </dgm:prSet>
      <dgm:spPr/>
    </dgm:pt>
    <dgm:pt modelId="{AA0BE721-82DB-410D-BE7C-7906DEFFFABA}" type="pres">
      <dgm:prSet presAssocID="{31C12A6F-FC33-4DF1-8675-A07985501D43}" presName="level3hierChild" presStyleCnt="0"/>
      <dgm:spPr/>
    </dgm:pt>
    <dgm:pt modelId="{0668B502-73B5-4A09-8298-CB3F26A12DF1}" type="pres">
      <dgm:prSet presAssocID="{AA47BF59-F637-4765-AEB2-FB2906DE9E62}" presName="conn2-1" presStyleLbl="parChTrans1D2" presStyleIdx="1" presStyleCnt="3"/>
      <dgm:spPr/>
    </dgm:pt>
    <dgm:pt modelId="{8C3549D0-D3C0-4779-AE2F-98A96BD32CF5}" type="pres">
      <dgm:prSet presAssocID="{AA47BF59-F637-4765-AEB2-FB2906DE9E62}" presName="connTx" presStyleLbl="parChTrans1D2" presStyleIdx="1" presStyleCnt="3"/>
      <dgm:spPr/>
    </dgm:pt>
    <dgm:pt modelId="{FC311FED-108C-4C1E-BC41-856C58154EC9}" type="pres">
      <dgm:prSet presAssocID="{EC71CB75-1115-4536-B926-D9C361ADF309}" presName="root2" presStyleCnt="0"/>
      <dgm:spPr/>
    </dgm:pt>
    <dgm:pt modelId="{EE6F8EA9-80A1-492F-8385-F45DE2B1AFE9}" type="pres">
      <dgm:prSet presAssocID="{EC71CB75-1115-4536-B926-D9C361ADF309}" presName="LevelTwoTextNode" presStyleLbl="node2" presStyleIdx="1" presStyleCnt="3">
        <dgm:presLayoutVars>
          <dgm:chPref val="3"/>
        </dgm:presLayoutVars>
      </dgm:prSet>
      <dgm:spPr/>
    </dgm:pt>
    <dgm:pt modelId="{8C6B634B-6BA2-4449-ACF7-157414F6A767}" type="pres">
      <dgm:prSet presAssocID="{EC71CB75-1115-4536-B926-D9C361ADF309}" presName="level3hierChild" presStyleCnt="0"/>
      <dgm:spPr/>
    </dgm:pt>
    <dgm:pt modelId="{98B49490-7AD4-42E8-877F-5C4826EE9DFE}" type="pres">
      <dgm:prSet presAssocID="{DED99E4E-5A1E-4F25-8AEE-ACCDE82D7EA8}" presName="conn2-1" presStyleLbl="parChTrans1D3" presStyleIdx="3" presStyleCnt="8"/>
      <dgm:spPr/>
    </dgm:pt>
    <dgm:pt modelId="{D2FA15F5-36C9-499D-91CA-B60CBB7B4644}" type="pres">
      <dgm:prSet presAssocID="{DED99E4E-5A1E-4F25-8AEE-ACCDE82D7EA8}" presName="connTx" presStyleLbl="parChTrans1D3" presStyleIdx="3" presStyleCnt="8"/>
      <dgm:spPr/>
    </dgm:pt>
    <dgm:pt modelId="{0D1E7897-B2EC-45A1-A878-4BF992273047}" type="pres">
      <dgm:prSet presAssocID="{84A10DA7-C9CA-403D-B059-201081199E92}" presName="root2" presStyleCnt="0"/>
      <dgm:spPr/>
    </dgm:pt>
    <dgm:pt modelId="{896360F7-860C-4C42-B840-504E7F656C28}" type="pres">
      <dgm:prSet presAssocID="{84A10DA7-C9CA-403D-B059-201081199E92}" presName="LevelTwoTextNode" presStyleLbl="node3" presStyleIdx="3" presStyleCnt="8">
        <dgm:presLayoutVars>
          <dgm:chPref val="3"/>
        </dgm:presLayoutVars>
      </dgm:prSet>
      <dgm:spPr/>
    </dgm:pt>
    <dgm:pt modelId="{C9619383-D1E6-422D-B0A2-50A56AF8E221}" type="pres">
      <dgm:prSet presAssocID="{84A10DA7-C9CA-403D-B059-201081199E92}" presName="level3hierChild" presStyleCnt="0"/>
      <dgm:spPr/>
    </dgm:pt>
    <dgm:pt modelId="{FB12BDAD-99D4-426C-8C42-2DEEEE253679}" type="pres">
      <dgm:prSet presAssocID="{048D0D49-1D70-4BD5-98A5-E1D134AAE21E}" presName="conn2-1" presStyleLbl="parChTrans1D3" presStyleIdx="4" presStyleCnt="8"/>
      <dgm:spPr/>
    </dgm:pt>
    <dgm:pt modelId="{53F3C939-B1FD-40F6-8135-D570AF14F85F}" type="pres">
      <dgm:prSet presAssocID="{048D0D49-1D70-4BD5-98A5-E1D134AAE21E}" presName="connTx" presStyleLbl="parChTrans1D3" presStyleIdx="4" presStyleCnt="8"/>
      <dgm:spPr/>
    </dgm:pt>
    <dgm:pt modelId="{AC358746-15B4-4C5E-8198-06C4B3385CEE}" type="pres">
      <dgm:prSet presAssocID="{0DC29F0D-F5B1-40A9-BC77-B9251D13A3B8}" presName="root2" presStyleCnt="0"/>
      <dgm:spPr/>
    </dgm:pt>
    <dgm:pt modelId="{A96230FC-BF1A-4A72-84D2-CFC2ECC6BA6A}" type="pres">
      <dgm:prSet presAssocID="{0DC29F0D-F5B1-40A9-BC77-B9251D13A3B8}" presName="LevelTwoTextNode" presStyleLbl="node3" presStyleIdx="4" presStyleCnt="8">
        <dgm:presLayoutVars>
          <dgm:chPref val="3"/>
        </dgm:presLayoutVars>
      </dgm:prSet>
      <dgm:spPr/>
    </dgm:pt>
    <dgm:pt modelId="{1EB69817-A3BC-43FD-BC34-049B51B79123}" type="pres">
      <dgm:prSet presAssocID="{0DC29F0D-F5B1-40A9-BC77-B9251D13A3B8}" presName="level3hierChild" presStyleCnt="0"/>
      <dgm:spPr/>
    </dgm:pt>
    <dgm:pt modelId="{1A13B902-04F6-4C16-8FE5-4CB2CC34635B}" type="pres">
      <dgm:prSet presAssocID="{D075A360-A60E-4462-BAF0-540932C6AB28}" presName="conn2-1" presStyleLbl="parChTrans1D3" presStyleIdx="5" presStyleCnt="8"/>
      <dgm:spPr/>
    </dgm:pt>
    <dgm:pt modelId="{2BFF1EBE-93A5-4F84-AE1B-D949E2BA4843}" type="pres">
      <dgm:prSet presAssocID="{D075A360-A60E-4462-BAF0-540932C6AB28}" presName="connTx" presStyleLbl="parChTrans1D3" presStyleIdx="5" presStyleCnt="8"/>
      <dgm:spPr/>
    </dgm:pt>
    <dgm:pt modelId="{6F03CC7C-ED64-45F4-B11B-39AB2D4C5997}" type="pres">
      <dgm:prSet presAssocID="{A286643F-15DA-4B60-A8BF-DE904F1FBEF1}" presName="root2" presStyleCnt="0"/>
      <dgm:spPr/>
    </dgm:pt>
    <dgm:pt modelId="{9866C4C0-45A9-426A-BA5D-34E0F05C748D}" type="pres">
      <dgm:prSet presAssocID="{A286643F-15DA-4B60-A8BF-DE904F1FBEF1}" presName="LevelTwoTextNode" presStyleLbl="node3" presStyleIdx="5" presStyleCnt="8">
        <dgm:presLayoutVars>
          <dgm:chPref val="3"/>
        </dgm:presLayoutVars>
      </dgm:prSet>
      <dgm:spPr/>
    </dgm:pt>
    <dgm:pt modelId="{C36CA090-BAC6-4BB5-9840-5EAC80B0A2BF}" type="pres">
      <dgm:prSet presAssocID="{A286643F-15DA-4B60-A8BF-DE904F1FBEF1}" presName="level3hierChild" presStyleCnt="0"/>
      <dgm:spPr/>
    </dgm:pt>
    <dgm:pt modelId="{DAB6EDB9-0655-4101-8AB0-3FCA6B390C1C}" type="pres">
      <dgm:prSet presAssocID="{4C5A0E49-5A17-482A-9489-579F4CB27D3B}" presName="conn2-1" presStyleLbl="parChTrans1D2" presStyleIdx="2" presStyleCnt="3"/>
      <dgm:spPr/>
    </dgm:pt>
    <dgm:pt modelId="{219C0B69-D556-41FB-B553-B655552F8D0B}" type="pres">
      <dgm:prSet presAssocID="{4C5A0E49-5A17-482A-9489-579F4CB27D3B}" presName="connTx" presStyleLbl="parChTrans1D2" presStyleIdx="2" presStyleCnt="3"/>
      <dgm:spPr/>
    </dgm:pt>
    <dgm:pt modelId="{CE93DA16-0AC5-43C4-B4D9-50A5CCBB317D}" type="pres">
      <dgm:prSet presAssocID="{CEC12E30-E0CF-498A-8562-EAFA9C19E7F8}" presName="root2" presStyleCnt="0"/>
      <dgm:spPr/>
    </dgm:pt>
    <dgm:pt modelId="{2120BF93-B49E-4241-8C47-BC70C6C1182E}" type="pres">
      <dgm:prSet presAssocID="{CEC12E30-E0CF-498A-8562-EAFA9C19E7F8}" presName="LevelTwoTextNode" presStyleLbl="node2" presStyleIdx="2" presStyleCnt="3">
        <dgm:presLayoutVars>
          <dgm:chPref val="3"/>
        </dgm:presLayoutVars>
      </dgm:prSet>
      <dgm:spPr/>
    </dgm:pt>
    <dgm:pt modelId="{8F75E09A-721C-47E4-B40F-09356EE9D67A}" type="pres">
      <dgm:prSet presAssocID="{CEC12E30-E0CF-498A-8562-EAFA9C19E7F8}" presName="level3hierChild" presStyleCnt="0"/>
      <dgm:spPr/>
    </dgm:pt>
    <dgm:pt modelId="{DC1E0C76-98BD-4D1F-B7BA-1D241AFBB3C4}" type="pres">
      <dgm:prSet presAssocID="{5476CBE0-D28E-4A29-B5E9-970B1795817C}" presName="conn2-1" presStyleLbl="parChTrans1D3" presStyleIdx="6" presStyleCnt="8"/>
      <dgm:spPr/>
    </dgm:pt>
    <dgm:pt modelId="{0B905DF2-6D7F-4472-82A8-F45558080563}" type="pres">
      <dgm:prSet presAssocID="{5476CBE0-D28E-4A29-B5E9-970B1795817C}" presName="connTx" presStyleLbl="parChTrans1D3" presStyleIdx="6" presStyleCnt="8"/>
      <dgm:spPr/>
    </dgm:pt>
    <dgm:pt modelId="{6927EB85-B71E-44D7-AAC6-C96E07D2F89C}" type="pres">
      <dgm:prSet presAssocID="{135B8B90-C220-4B97-8616-3EC4DE0262D2}" presName="root2" presStyleCnt="0"/>
      <dgm:spPr/>
    </dgm:pt>
    <dgm:pt modelId="{60C38261-BEE5-4ABA-A13D-997A40ED68A3}" type="pres">
      <dgm:prSet presAssocID="{135B8B90-C220-4B97-8616-3EC4DE0262D2}" presName="LevelTwoTextNode" presStyleLbl="node3" presStyleIdx="6" presStyleCnt="8">
        <dgm:presLayoutVars>
          <dgm:chPref val="3"/>
        </dgm:presLayoutVars>
      </dgm:prSet>
      <dgm:spPr/>
    </dgm:pt>
    <dgm:pt modelId="{A624574F-4021-4FF9-8FE0-5F4DCD3BB970}" type="pres">
      <dgm:prSet presAssocID="{135B8B90-C220-4B97-8616-3EC4DE0262D2}" presName="level3hierChild" presStyleCnt="0"/>
      <dgm:spPr/>
    </dgm:pt>
    <dgm:pt modelId="{76FB9E00-79BD-4D16-9D03-BC64F3BB9F1B}" type="pres">
      <dgm:prSet presAssocID="{C1144137-E44E-42DD-8F19-C6405226EE5E}" presName="conn2-1" presStyleLbl="parChTrans1D3" presStyleIdx="7" presStyleCnt="8"/>
      <dgm:spPr/>
    </dgm:pt>
    <dgm:pt modelId="{FD70FA50-E3C6-4D65-98AB-91D46F0C38BE}" type="pres">
      <dgm:prSet presAssocID="{C1144137-E44E-42DD-8F19-C6405226EE5E}" presName="connTx" presStyleLbl="parChTrans1D3" presStyleIdx="7" presStyleCnt="8"/>
      <dgm:spPr/>
    </dgm:pt>
    <dgm:pt modelId="{DEE88B98-F926-480A-B087-730D61440001}" type="pres">
      <dgm:prSet presAssocID="{E62E9C47-E63B-4850-8E21-C9EF8FDC505D}" presName="root2" presStyleCnt="0"/>
      <dgm:spPr/>
    </dgm:pt>
    <dgm:pt modelId="{46DBB01C-7084-4F02-928C-A9FC5F666B5A}" type="pres">
      <dgm:prSet presAssocID="{E62E9C47-E63B-4850-8E21-C9EF8FDC505D}" presName="LevelTwoTextNode" presStyleLbl="node3" presStyleIdx="7" presStyleCnt="8">
        <dgm:presLayoutVars>
          <dgm:chPref val="3"/>
        </dgm:presLayoutVars>
      </dgm:prSet>
      <dgm:spPr/>
    </dgm:pt>
    <dgm:pt modelId="{DDA4875D-BD9E-4460-B857-7BA671DDDE56}" type="pres">
      <dgm:prSet presAssocID="{E62E9C47-E63B-4850-8E21-C9EF8FDC505D}" presName="level3hierChild" presStyleCnt="0"/>
      <dgm:spPr/>
    </dgm:pt>
  </dgm:ptLst>
  <dgm:cxnLst>
    <dgm:cxn modelId="{18E00503-410E-49F4-9B00-F414DDD21632}" srcId="{EC71CB75-1115-4536-B926-D9C361ADF309}" destId="{0DC29F0D-F5B1-40A9-BC77-B9251D13A3B8}" srcOrd="1" destOrd="0" parTransId="{048D0D49-1D70-4BD5-98A5-E1D134AAE21E}" sibTransId="{84AA8D7A-1485-4832-BBED-BB4B089E74CF}"/>
    <dgm:cxn modelId="{2D60D803-EDA8-4730-A124-5A3574D9A40A}" srcId="{78D61B13-29FE-43E9-9E09-70827851B8CA}" destId="{0AFC6FB1-484F-4AF0-A20A-FAC85211C2E5}" srcOrd="0" destOrd="0" parTransId="{45774851-68A6-4B10-BF21-0B22CC5A2D46}" sibTransId="{943C8EA7-A550-4482-AAF2-B852E442A86E}"/>
    <dgm:cxn modelId="{0F210B09-8B79-4317-9C48-83A25119D9D2}" type="presOf" srcId="{31C12A6F-FC33-4DF1-8675-A07985501D43}" destId="{90FEC99E-3C9B-4D75-86B1-76AB6347EC0E}" srcOrd="0" destOrd="0" presId="urn:microsoft.com/office/officeart/2008/layout/HorizontalMultiLevelHierarchy"/>
    <dgm:cxn modelId="{8F2FD009-ECEA-47FB-9FB2-F7B517EC53B9}" type="presOf" srcId="{78D61B13-29FE-43E9-9E09-70827851B8CA}" destId="{4B57A24D-7E53-463A-AD5E-60DDA1B662F1}" srcOrd="0" destOrd="0" presId="urn:microsoft.com/office/officeart/2008/layout/HorizontalMultiLevelHierarchy"/>
    <dgm:cxn modelId="{863B3A0B-A089-4612-AB95-42BFC36713D3}" type="presOf" srcId="{D075A360-A60E-4462-BAF0-540932C6AB28}" destId="{2BFF1EBE-93A5-4F84-AE1B-D949E2BA4843}" srcOrd="1" destOrd="0" presId="urn:microsoft.com/office/officeart/2008/layout/HorizontalMultiLevelHierarchy"/>
    <dgm:cxn modelId="{9A91930B-F1A6-4960-B862-0D5D9A13A867}" type="presOf" srcId="{E62E9C47-E63B-4850-8E21-C9EF8FDC505D}" destId="{46DBB01C-7084-4F02-928C-A9FC5F666B5A}" srcOrd="0" destOrd="0" presId="urn:microsoft.com/office/officeart/2008/layout/HorizontalMultiLevelHierarchy"/>
    <dgm:cxn modelId="{58BD0610-71E4-4BBF-9B0E-19BDC059093E}" type="presOf" srcId="{C1144137-E44E-42DD-8F19-C6405226EE5E}" destId="{76FB9E00-79BD-4D16-9D03-BC64F3BB9F1B}" srcOrd="0" destOrd="0" presId="urn:microsoft.com/office/officeart/2008/layout/HorizontalMultiLevelHierarchy"/>
    <dgm:cxn modelId="{A58A6A10-4CA8-4F3D-84A4-2D05DEA8DA9B}" type="presOf" srcId="{AA47BF59-F637-4765-AEB2-FB2906DE9E62}" destId="{0668B502-73B5-4A09-8298-CB3F26A12DF1}" srcOrd="0" destOrd="0" presId="urn:microsoft.com/office/officeart/2008/layout/HorizontalMultiLevelHierarchy"/>
    <dgm:cxn modelId="{4F3CD210-C548-4273-A5F9-FA8A9BE08D11}" type="presOf" srcId="{5476CBE0-D28E-4A29-B5E9-970B1795817C}" destId="{0B905DF2-6D7F-4472-82A8-F45558080563}" srcOrd="1" destOrd="0" presId="urn:microsoft.com/office/officeart/2008/layout/HorizontalMultiLevelHierarchy"/>
    <dgm:cxn modelId="{311F9B17-04E1-4829-BF45-E5EF95A6D015}" srcId="{CEC12E30-E0CF-498A-8562-EAFA9C19E7F8}" destId="{135B8B90-C220-4B97-8616-3EC4DE0262D2}" srcOrd="0" destOrd="0" parTransId="{5476CBE0-D28E-4A29-B5E9-970B1795817C}" sibTransId="{98E2DACB-8500-40CB-93E9-EB5753780A4A}"/>
    <dgm:cxn modelId="{A4D61F1B-0351-43CC-A0F7-A959799A6804}" srcId="{0AFC6FB1-484F-4AF0-A20A-FAC85211C2E5}" destId="{EC71CB75-1115-4536-B926-D9C361ADF309}" srcOrd="1" destOrd="0" parTransId="{AA47BF59-F637-4765-AEB2-FB2906DE9E62}" sibTransId="{B0A5021D-942C-4CB3-97B4-55F2AD96D256}"/>
    <dgm:cxn modelId="{AC4A8F25-7C84-4007-BE66-ADAEE0D6EEBD}" srcId="{6AAF480C-FD98-4F53-87B2-3CBBB8E710BC}" destId="{E478CC1F-5EF0-46FD-8683-97297DEE40ED}" srcOrd="0" destOrd="0" parTransId="{6ACEA273-84BE-4D68-98E5-C9FC7C0B63A4}" sibTransId="{D88C61FD-A1D7-4A4C-B865-6DD86DC9356A}"/>
    <dgm:cxn modelId="{13A5C831-59D1-45DF-90D6-496903F5F65A}" type="presOf" srcId="{DED99E4E-5A1E-4F25-8AEE-ACCDE82D7EA8}" destId="{98B49490-7AD4-42E8-877F-5C4826EE9DFE}" srcOrd="0" destOrd="0" presId="urn:microsoft.com/office/officeart/2008/layout/HorizontalMultiLevelHierarchy"/>
    <dgm:cxn modelId="{BD92A736-8401-4BA8-A6BE-79962000DE04}" type="presOf" srcId="{401CB640-983A-41D6-A70D-6E2F9DB699EA}" destId="{541E4EFB-DC0D-4F2E-9CAB-65B1A7226346}" srcOrd="0" destOrd="0" presId="urn:microsoft.com/office/officeart/2008/layout/HorizontalMultiLevelHierarchy"/>
    <dgm:cxn modelId="{2B96F83E-BFB0-48D0-AA56-969D6AA9F63F}" type="presOf" srcId="{083C3840-C00F-417B-BD13-3BEAF3282E10}" destId="{F87A9E16-24B6-4BDA-8EB0-76B132CA10DB}" srcOrd="1" destOrd="0" presId="urn:microsoft.com/office/officeart/2008/layout/HorizontalMultiLevelHierarchy"/>
    <dgm:cxn modelId="{5D67DD5B-566A-4595-BD59-5BB3D58A633A}" type="presOf" srcId="{84A10DA7-C9CA-403D-B059-201081199E92}" destId="{896360F7-860C-4C42-B840-504E7F656C28}" srcOrd="0" destOrd="0" presId="urn:microsoft.com/office/officeart/2008/layout/HorizontalMultiLevelHierarchy"/>
    <dgm:cxn modelId="{F7DF7C60-010D-4B4D-8FD6-729ADAC4499B}" type="presOf" srcId="{EC71CB75-1115-4536-B926-D9C361ADF309}" destId="{EE6F8EA9-80A1-492F-8385-F45DE2B1AFE9}" srcOrd="0" destOrd="0" presId="urn:microsoft.com/office/officeart/2008/layout/HorizontalMultiLevelHierarchy"/>
    <dgm:cxn modelId="{A0386741-40D5-448B-8807-D88918E98D53}" type="presOf" srcId="{4C5A0E49-5A17-482A-9489-579F4CB27D3B}" destId="{DAB6EDB9-0655-4101-8AB0-3FCA6B390C1C}" srcOrd="0" destOrd="0" presId="urn:microsoft.com/office/officeart/2008/layout/HorizontalMultiLevelHierarchy"/>
    <dgm:cxn modelId="{8CBD9D64-1079-4BE5-B92C-9E9747848B51}" srcId="{6AAF480C-FD98-4F53-87B2-3CBBB8E710BC}" destId="{31C12A6F-FC33-4DF1-8675-A07985501D43}" srcOrd="2" destOrd="0" parTransId="{083C3840-C00F-417B-BD13-3BEAF3282E10}" sibTransId="{FDABE558-1247-4B9C-8B0F-6CCA222EF645}"/>
    <dgm:cxn modelId="{9C0F4866-435E-43E2-A4A7-A979C2651BCA}" type="presOf" srcId="{CEC12E30-E0CF-498A-8562-EAFA9C19E7F8}" destId="{2120BF93-B49E-4241-8C47-BC70C6C1182E}" srcOrd="0" destOrd="0" presId="urn:microsoft.com/office/officeart/2008/layout/HorizontalMultiLevelHierarchy"/>
    <dgm:cxn modelId="{27E58168-227C-49E7-B99E-2191DF960603}" type="presOf" srcId="{A286643F-15DA-4B60-A8BF-DE904F1FBEF1}" destId="{9866C4C0-45A9-426A-BA5D-34E0F05C748D}" srcOrd="0" destOrd="0" presId="urn:microsoft.com/office/officeart/2008/layout/HorizontalMultiLevelHierarchy"/>
    <dgm:cxn modelId="{5956846A-7AF8-456F-AA36-FE05D5721547}" srcId="{EC71CB75-1115-4536-B926-D9C361ADF309}" destId="{84A10DA7-C9CA-403D-B059-201081199E92}" srcOrd="0" destOrd="0" parTransId="{DED99E4E-5A1E-4F25-8AEE-ACCDE82D7EA8}" sibTransId="{235F3CD8-8B76-4178-925A-15A7A3FF8B45}"/>
    <dgm:cxn modelId="{00E40570-A9C7-41C6-AE86-CBFF9057447A}" type="presOf" srcId="{A76BE046-BF24-4CC1-B885-744FB65D85E1}" destId="{C14C8CCB-4988-49B4-8643-B10AA1E00A0B}" srcOrd="1" destOrd="0" presId="urn:microsoft.com/office/officeart/2008/layout/HorizontalMultiLevelHierarchy"/>
    <dgm:cxn modelId="{00365C73-F41B-43ED-9FFD-DCE39AD5D87C}" srcId="{0AFC6FB1-484F-4AF0-A20A-FAC85211C2E5}" destId="{CEC12E30-E0CF-498A-8562-EAFA9C19E7F8}" srcOrd="2" destOrd="0" parTransId="{4C5A0E49-5A17-482A-9489-579F4CB27D3B}" sibTransId="{EDEC19D8-FA9E-4ACD-81E8-95A822687130}"/>
    <dgm:cxn modelId="{A0C08D55-2680-4E0A-B5EE-64480C34DC17}" srcId="{0AFC6FB1-484F-4AF0-A20A-FAC85211C2E5}" destId="{6AAF480C-FD98-4F53-87B2-3CBBB8E710BC}" srcOrd="0" destOrd="0" parTransId="{A76BE046-BF24-4CC1-B885-744FB65D85E1}" sibTransId="{C9B2F956-B7FB-4A35-9FBE-BEDC058CA2D3}"/>
    <dgm:cxn modelId="{DD292978-1CC4-48B5-B778-8987E4AE1CA3}" type="presOf" srcId="{A76BE046-BF24-4CC1-B885-744FB65D85E1}" destId="{C3DF49BB-9E3E-4704-96A8-7B49386F8072}" srcOrd="0" destOrd="0" presId="urn:microsoft.com/office/officeart/2008/layout/HorizontalMultiLevelHierarchy"/>
    <dgm:cxn modelId="{D976617A-C6AA-49A5-8DEC-368FCBC315A0}" srcId="{EC71CB75-1115-4536-B926-D9C361ADF309}" destId="{A286643F-15DA-4B60-A8BF-DE904F1FBEF1}" srcOrd="2" destOrd="0" parTransId="{D075A360-A60E-4462-BAF0-540932C6AB28}" sibTransId="{ABC7C7E6-B1A6-4C19-B2DE-FAC24A16D4E4}"/>
    <dgm:cxn modelId="{145CB35A-3FD8-4295-BF90-925E0A2EDA48}" srcId="{6AAF480C-FD98-4F53-87B2-3CBBB8E710BC}" destId="{886361FC-95FD-4CE4-BF28-8E4A948B2DE9}" srcOrd="1" destOrd="0" parTransId="{401CB640-983A-41D6-A70D-6E2F9DB699EA}" sibTransId="{B1BB7DC5-0E61-4E43-B24C-E90DC867FFE2}"/>
    <dgm:cxn modelId="{4F54D47F-3872-4B59-8B78-11F3CF9784D1}" type="presOf" srcId="{E478CC1F-5EF0-46FD-8683-97297DEE40ED}" destId="{71400167-B56B-4354-B911-18112B492C25}" srcOrd="0" destOrd="0" presId="urn:microsoft.com/office/officeart/2008/layout/HorizontalMultiLevelHierarchy"/>
    <dgm:cxn modelId="{D629AB80-B403-4F47-93C6-2BBE49C5CF8C}" type="presOf" srcId="{135B8B90-C220-4B97-8616-3EC4DE0262D2}" destId="{60C38261-BEE5-4ABA-A13D-997A40ED68A3}" srcOrd="0" destOrd="0" presId="urn:microsoft.com/office/officeart/2008/layout/HorizontalMultiLevelHierarchy"/>
    <dgm:cxn modelId="{DE2A7A82-4233-4BB0-8E34-7DE18929EB10}" type="presOf" srcId="{0DC29F0D-F5B1-40A9-BC77-B9251D13A3B8}" destId="{A96230FC-BF1A-4A72-84D2-CFC2ECC6BA6A}" srcOrd="0" destOrd="0" presId="urn:microsoft.com/office/officeart/2008/layout/HorizontalMultiLevelHierarchy"/>
    <dgm:cxn modelId="{0F3F8988-EABB-4211-84E8-6292F883C474}" srcId="{CEC12E30-E0CF-498A-8562-EAFA9C19E7F8}" destId="{E62E9C47-E63B-4850-8E21-C9EF8FDC505D}" srcOrd="1" destOrd="0" parTransId="{C1144137-E44E-42DD-8F19-C6405226EE5E}" sibTransId="{61FEBEEC-8884-4455-BE05-C9FE816C4B04}"/>
    <dgm:cxn modelId="{E9F4988E-E704-4264-AFDE-D56B87A08397}" type="presOf" srcId="{048D0D49-1D70-4BD5-98A5-E1D134AAE21E}" destId="{FB12BDAD-99D4-426C-8C42-2DEEEE253679}" srcOrd="0" destOrd="0" presId="urn:microsoft.com/office/officeart/2008/layout/HorizontalMultiLevelHierarchy"/>
    <dgm:cxn modelId="{E82FFD9C-EC6F-45F1-9F9E-F0A73117C1BD}" type="presOf" srcId="{886361FC-95FD-4CE4-BF28-8E4A948B2DE9}" destId="{20CC2352-B383-4300-B7D5-9E3837AB920A}" srcOrd="0" destOrd="0" presId="urn:microsoft.com/office/officeart/2008/layout/HorizontalMultiLevelHierarchy"/>
    <dgm:cxn modelId="{AE123F9E-D7F5-49DE-BB9A-9949FAB82E49}" type="presOf" srcId="{C1144137-E44E-42DD-8F19-C6405226EE5E}" destId="{FD70FA50-E3C6-4D65-98AB-91D46F0C38BE}" srcOrd="1" destOrd="0" presId="urn:microsoft.com/office/officeart/2008/layout/HorizontalMultiLevelHierarchy"/>
    <dgm:cxn modelId="{44DCDCA7-B61A-4AF6-A77F-E704381B49B3}" type="presOf" srcId="{AA47BF59-F637-4765-AEB2-FB2906DE9E62}" destId="{8C3549D0-D3C0-4779-AE2F-98A96BD32CF5}" srcOrd="1" destOrd="0" presId="urn:microsoft.com/office/officeart/2008/layout/HorizontalMultiLevelHierarchy"/>
    <dgm:cxn modelId="{8EFFABB2-2FD0-44D5-B431-BFAF3B5E1AD3}" type="presOf" srcId="{6ACEA273-84BE-4D68-98E5-C9FC7C0B63A4}" destId="{28A2519C-15C5-4CE9-BDE2-681E150776F1}" srcOrd="1" destOrd="0" presId="urn:microsoft.com/office/officeart/2008/layout/HorizontalMultiLevelHierarchy"/>
    <dgm:cxn modelId="{40C5B9B8-22AA-4446-A50D-823CEEB51C28}" type="presOf" srcId="{083C3840-C00F-417B-BD13-3BEAF3282E10}" destId="{CC19D055-4363-4BB3-AABC-0D9821A65BAC}" srcOrd="0" destOrd="0" presId="urn:microsoft.com/office/officeart/2008/layout/HorizontalMultiLevelHierarchy"/>
    <dgm:cxn modelId="{99B4F9CB-87DC-49AA-BF62-B75443142B92}" type="presOf" srcId="{0AFC6FB1-484F-4AF0-A20A-FAC85211C2E5}" destId="{4792DBE4-2C1A-4D56-8881-BC7D0EC16150}" srcOrd="0" destOrd="0" presId="urn:microsoft.com/office/officeart/2008/layout/HorizontalMultiLevelHierarchy"/>
    <dgm:cxn modelId="{7A3467CE-0F47-47FD-A794-6AF49CEB93C2}" type="presOf" srcId="{5476CBE0-D28E-4A29-B5E9-970B1795817C}" destId="{DC1E0C76-98BD-4D1F-B7BA-1D241AFBB3C4}" srcOrd="0" destOrd="0" presId="urn:microsoft.com/office/officeart/2008/layout/HorizontalMultiLevelHierarchy"/>
    <dgm:cxn modelId="{694822CF-9725-4B94-91F9-5D58CDAD97EA}" type="presOf" srcId="{6ACEA273-84BE-4D68-98E5-C9FC7C0B63A4}" destId="{1C3A157E-320A-4133-A1C8-055A94E75921}" srcOrd="0" destOrd="0" presId="urn:microsoft.com/office/officeart/2008/layout/HorizontalMultiLevelHierarchy"/>
    <dgm:cxn modelId="{C76B0BDD-9234-4DA6-B41C-1BC6182A66AB}" type="presOf" srcId="{D075A360-A60E-4462-BAF0-540932C6AB28}" destId="{1A13B902-04F6-4C16-8FE5-4CB2CC34635B}" srcOrd="0" destOrd="0" presId="urn:microsoft.com/office/officeart/2008/layout/HorizontalMultiLevelHierarchy"/>
    <dgm:cxn modelId="{08421FE2-2BBB-4720-B059-A51B841D6821}" type="presOf" srcId="{6AAF480C-FD98-4F53-87B2-3CBBB8E710BC}" destId="{EB8490A9-EC37-4211-8E18-418F34DE99AA}" srcOrd="0" destOrd="0" presId="urn:microsoft.com/office/officeart/2008/layout/HorizontalMultiLevelHierarchy"/>
    <dgm:cxn modelId="{648E25E3-CA8C-4787-9907-EC333E7AB9D0}" type="presOf" srcId="{048D0D49-1D70-4BD5-98A5-E1D134AAE21E}" destId="{53F3C939-B1FD-40F6-8135-D570AF14F85F}" srcOrd="1" destOrd="0" presId="urn:microsoft.com/office/officeart/2008/layout/HorizontalMultiLevelHierarchy"/>
    <dgm:cxn modelId="{F32AE8EB-821C-4FF6-B3C1-ED5D954B412B}" type="presOf" srcId="{401CB640-983A-41D6-A70D-6E2F9DB699EA}" destId="{AE575B79-0A65-41EF-8418-9A39812BA50A}" srcOrd="1" destOrd="0" presId="urn:microsoft.com/office/officeart/2008/layout/HorizontalMultiLevelHierarchy"/>
    <dgm:cxn modelId="{7D34B4FE-A675-487B-854F-D97D40FC3819}" type="presOf" srcId="{4C5A0E49-5A17-482A-9489-579F4CB27D3B}" destId="{219C0B69-D556-41FB-B553-B655552F8D0B}" srcOrd="1" destOrd="0" presId="urn:microsoft.com/office/officeart/2008/layout/HorizontalMultiLevelHierarchy"/>
    <dgm:cxn modelId="{495C3CFF-4DA2-4514-BBC7-42BC61F01696}" type="presOf" srcId="{DED99E4E-5A1E-4F25-8AEE-ACCDE82D7EA8}" destId="{D2FA15F5-36C9-499D-91CA-B60CBB7B4644}" srcOrd="1" destOrd="0" presId="urn:microsoft.com/office/officeart/2008/layout/HorizontalMultiLevelHierarchy"/>
    <dgm:cxn modelId="{CF4883BD-4616-466D-877C-102F062064F6}" type="presParOf" srcId="{4B57A24D-7E53-463A-AD5E-60DDA1B662F1}" destId="{27A4D5B0-D1C8-4AE9-A169-89581E718DA6}" srcOrd="0" destOrd="0" presId="urn:microsoft.com/office/officeart/2008/layout/HorizontalMultiLevelHierarchy"/>
    <dgm:cxn modelId="{3B005EC7-69D3-41EE-B7B6-CFAA98DB88DC}" type="presParOf" srcId="{27A4D5B0-D1C8-4AE9-A169-89581E718DA6}" destId="{4792DBE4-2C1A-4D56-8881-BC7D0EC16150}" srcOrd="0" destOrd="0" presId="urn:microsoft.com/office/officeart/2008/layout/HorizontalMultiLevelHierarchy"/>
    <dgm:cxn modelId="{7917858A-BF85-440A-8CEF-91DF5BE5603E}" type="presParOf" srcId="{27A4D5B0-D1C8-4AE9-A169-89581E718DA6}" destId="{E1F3671C-3872-4044-BC89-E8017731577F}" srcOrd="1" destOrd="0" presId="urn:microsoft.com/office/officeart/2008/layout/HorizontalMultiLevelHierarchy"/>
    <dgm:cxn modelId="{4FB06A1E-F72C-4DD9-B82D-E028888E559E}" type="presParOf" srcId="{E1F3671C-3872-4044-BC89-E8017731577F}" destId="{C3DF49BB-9E3E-4704-96A8-7B49386F8072}" srcOrd="0" destOrd="0" presId="urn:microsoft.com/office/officeart/2008/layout/HorizontalMultiLevelHierarchy"/>
    <dgm:cxn modelId="{33D15350-B858-47FB-BC85-BF4059A61346}" type="presParOf" srcId="{C3DF49BB-9E3E-4704-96A8-7B49386F8072}" destId="{C14C8CCB-4988-49B4-8643-B10AA1E00A0B}" srcOrd="0" destOrd="0" presId="urn:microsoft.com/office/officeart/2008/layout/HorizontalMultiLevelHierarchy"/>
    <dgm:cxn modelId="{34086501-E72D-4E98-B7E5-C10B917DB710}" type="presParOf" srcId="{E1F3671C-3872-4044-BC89-E8017731577F}" destId="{F3D46AEC-A7E5-4514-9A30-52DD8832EA0F}" srcOrd="1" destOrd="0" presId="urn:microsoft.com/office/officeart/2008/layout/HorizontalMultiLevelHierarchy"/>
    <dgm:cxn modelId="{8C69008D-C9A9-477D-A928-A065360F5268}" type="presParOf" srcId="{F3D46AEC-A7E5-4514-9A30-52DD8832EA0F}" destId="{EB8490A9-EC37-4211-8E18-418F34DE99AA}" srcOrd="0" destOrd="0" presId="urn:microsoft.com/office/officeart/2008/layout/HorizontalMultiLevelHierarchy"/>
    <dgm:cxn modelId="{F63E97D8-BD83-436E-BDC2-440A8F563545}" type="presParOf" srcId="{F3D46AEC-A7E5-4514-9A30-52DD8832EA0F}" destId="{029E5754-17D2-4C89-9F1A-C881ADF10F98}" srcOrd="1" destOrd="0" presId="urn:microsoft.com/office/officeart/2008/layout/HorizontalMultiLevelHierarchy"/>
    <dgm:cxn modelId="{518A9368-71D6-4A59-8B4B-60ADEE49B2FA}" type="presParOf" srcId="{029E5754-17D2-4C89-9F1A-C881ADF10F98}" destId="{1C3A157E-320A-4133-A1C8-055A94E75921}" srcOrd="0" destOrd="0" presId="urn:microsoft.com/office/officeart/2008/layout/HorizontalMultiLevelHierarchy"/>
    <dgm:cxn modelId="{85F19CF2-F66A-4361-A52E-D45B5CB73698}" type="presParOf" srcId="{1C3A157E-320A-4133-A1C8-055A94E75921}" destId="{28A2519C-15C5-4CE9-BDE2-681E150776F1}" srcOrd="0" destOrd="0" presId="urn:microsoft.com/office/officeart/2008/layout/HorizontalMultiLevelHierarchy"/>
    <dgm:cxn modelId="{2EACCF8D-F42A-42CE-828B-2F1769EDC740}" type="presParOf" srcId="{029E5754-17D2-4C89-9F1A-C881ADF10F98}" destId="{10CF8FEC-9961-4AE8-9A86-368BC3A88408}" srcOrd="1" destOrd="0" presId="urn:microsoft.com/office/officeart/2008/layout/HorizontalMultiLevelHierarchy"/>
    <dgm:cxn modelId="{EF8FEE75-D1DD-433A-A740-2ACE31AD7557}" type="presParOf" srcId="{10CF8FEC-9961-4AE8-9A86-368BC3A88408}" destId="{71400167-B56B-4354-B911-18112B492C25}" srcOrd="0" destOrd="0" presId="urn:microsoft.com/office/officeart/2008/layout/HorizontalMultiLevelHierarchy"/>
    <dgm:cxn modelId="{EF83620B-7B61-42F9-9724-BB054E86F068}" type="presParOf" srcId="{10CF8FEC-9961-4AE8-9A86-368BC3A88408}" destId="{52A61188-9B14-4B7D-B818-27D8C027A49F}" srcOrd="1" destOrd="0" presId="urn:microsoft.com/office/officeart/2008/layout/HorizontalMultiLevelHierarchy"/>
    <dgm:cxn modelId="{2B62AF45-D39C-4951-A70F-CB823BCA6713}" type="presParOf" srcId="{029E5754-17D2-4C89-9F1A-C881ADF10F98}" destId="{541E4EFB-DC0D-4F2E-9CAB-65B1A7226346}" srcOrd="2" destOrd="0" presId="urn:microsoft.com/office/officeart/2008/layout/HorizontalMultiLevelHierarchy"/>
    <dgm:cxn modelId="{343CDC16-EB03-4C52-816D-943C83777F7D}" type="presParOf" srcId="{541E4EFB-DC0D-4F2E-9CAB-65B1A7226346}" destId="{AE575B79-0A65-41EF-8418-9A39812BA50A}" srcOrd="0" destOrd="0" presId="urn:microsoft.com/office/officeart/2008/layout/HorizontalMultiLevelHierarchy"/>
    <dgm:cxn modelId="{8E92383A-FB75-4EE1-B329-98D870CE8C66}" type="presParOf" srcId="{029E5754-17D2-4C89-9F1A-C881ADF10F98}" destId="{6E3AB347-00FC-4F69-A7B8-28271493624A}" srcOrd="3" destOrd="0" presId="urn:microsoft.com/office/officeart/2008/layout/HorizontalMultiLevelHierarchy"/>
    <dgm:cxn modelId="{6E743863-2FB2-41CF-8383-04D2D52D8D0D}" type="presParOf" srcId="{6E3AB347-00FC-4F69-A7B8-28271493624A}" destId="{20CC2352-B383-4300-B7D5-9E3837AB920A}" srcOrd="0" destOrd="0" presId="urn:microsoft.com/office/officeart/2008/layout/HorizontalMultiLevelHierarchy"/>
    <dgm:cxn modelId="{7346365B-6654-4D60-8202-A181308E6326}" type="presParOf" srcId="{6E3AB347-00FC-4F69-A7B8-28271493624A}" destId="{06567ED3-B33A-44D1-AE04-9DF0E199228E}" srcOrd="1" destOrd="0" presId="urn:microsoft.com/office/officeart/2008/layout/HorizontalMultiLevelHierarchy"/>
    <dgm:cxn modelId="{553A4280-A83E-4BBF-BCED-67AA4CBB9918}" type="presParOf" srcId="{029E5754-17D2-4C89-9F1A-C881ADF10F98}" destId="{CC19D055-4363-4BB3-AABC-0D9821A65BAC}" srcOrd="4" destOrd="0" presId="urn:microsoft.com/office/officeart/2008/layout/HorizontalMultiLevelHierarchy"/>
    <dgm:cxn modelId="{C099E11E-1CB2-4AB0-8513-B09BD5F069F2}" type="presParOf" srcId="{CC19D055-4363-4BB3-AABC-0D9821A65BAC}" destId="{F87A9E16-24B6-4BDA-8EB0-76B132CA10DB}" srcOrd="0" destOrd="0" presId="urn:microsoft.com/office/officeart/2008/layout/HorizontalMultiLevelHierarchy"/>
    <dgm:cxn modelId="{4E97F9CB-6E99-4044-92F0-6B8DA54923F6}" type="presParOf" srcId="{029E5754-17D2-4C89-9F1A-C881ADF10F98}" destId="{E0E70303-3344-403B-8601-6C514C8AFCA4}" srcOrd="5" destOrd="0" presId="urn:microsoft.com/office/officeart/2008/layout/HorizontalMultiLevelHierarchy"/>
    <dgm:cxn modelId="{A9479C74-4B1D-4DA1-A9C3-F3E96C462A90}" type="presParOf" srcId="{E0E70303-3344-403B-8601-6C514C8AFCA4}" destId="{90FEC99E-3C9B-4D75-86B1-76AB6347EC0E}" srcOrd="0" destOrd="0" presId="urn:microsoft.com/office/officeart/2008/layout/HorizontalMultiLevelHierarchy"/>
    <dgm:cxn modelId="{7B80F761-DEBB-43C9-BC35-1E9CA55F7AC7}" type="presParOf" srcId="{E0E70303-3344-403B-8601-6C514C8AFCA4}" destId="{AA0BE721-82DB-410D-BE7C-7906DEFFFABA}" srcOrd="1" destOrd="0" presId="urn:microsoft.com/office/officeart/2008/layout/HorizontalMultiLevelHierarchy"/>
    <dgm:cxn modelId="{CE6891D6-7FC4-4300-A865-B1BD0D4F6A43}" type="presParOf" srcId="{E1F3671C-3872-4044-BC89-E8017731577F}" destId="{0668B502-73B5-4A09-8298-CB3F26A12DF1}" srcOrd="2" destOrd="0" presId="urn:microsoft.com/office/officeart/2008/layout/HorizontalMultiLevelHierarchy"/>
    <dgm:cxn modelId="{04BE8633-F067-42DD-91CB-A99B7170157A}" type="presParOf" srcId="{0668B502-73B5-4A09-8298-CB3F26A12DF1}" destId="{8C3549D0-D3C0-4779-AE2F-98A96BD32CF5}" srcOrd="0" destOrd="0" presId="urn:microsoft.com/office/officeart/2008/layout/HorizontalMultiLevelHierarchy"/>
    <dgm:cxn modelId="{86EBE924-C51F-4CAB-A8DB-760EE4747A4B}" type="presParOf" srcId="{E1F3671C-3872-4044-BC89-E8017731577F}" destId="{FC311FED-108C-4C1E-BC41-856C58154EC9}" srcOrd="3" destOrd="0" presId="urn:microsoft.com/office/officeart/2008/layout/HorizontalMultiLevelHierarchy"/>
    <dgm:cxn modelId="{EB5F02C0-D019-4153-A2D1-8475F3E51970}" type="presParOf" srcId="{FC311FED-108C-4C1E-BC41-856C58154EC9}" destId="{EE6F8EA9-80A1-492F-8385-F45DE2B1AFE9}" srcOrd="0" destOrd="0" presId="urn:microsoft.com/office/officeart/2008/layout/HorizontalMultiLevelHierarchy"/>
    <dgm:cxn modelId="{900B0080-81B2-45DF-A962-F55184D69A8F}" type="presParOf" srcId="{FC311FED-108C-4C1E-BC41-856C58154EC9}" destId="{8C6B634B-6BA2-4449-ACF7-157414F6A767}" srcOrd="1" destOrd="0" presId="urn:microsoft.com/office/officeart/2008/layout/HorizontalMultiLevelHierarchy"/>
    <dgm:cxn modelId="{E41C64B2-C8C5-46A4-B7DC-541D495083D2}" type="presParOf" srcId="{8C6B634B-6BA2-4449-ACF7-157414F6A767}" destId="{98B49490-7AD4-42E8-877F-5C4826EE9DFE}" srcOrd="0" destOrd="0" presId="urn:microsoft.com/office/officeart/2008/layout/HorizontalMultiLevelHierarchy"/>
    <dgm:cxn modelId="{E922649C-49C1-4D4E-A168-550671430110}" type="presParOf" srcId="{98B49490-7AD4-42E8-877F-5C4826EE9DFE}" destId="{D2FA15F5-36C9-499D-91CA-B60CBB7B4644}" srcOrd="0" destOrd="0" presId="urn:microsoft.com/office/officeart/2008/layout/HorizontalMultiLevelHierarchy"/>
    <dgm:cxn modelId="{872D94A3-CEE8-437E-9FFC-25508CE32D55}" type="presParOf" srcId="{8C6B634B-6BA2-4449-ACF7-157414F6A767}" destId="{0D1E7897-B2EC-45A1-A878-4BF992273047}" srcOrd="1" destOrd="0" presId="urn:microsoft.com/office/officeart/2008/layout/HorizontalMultiLevelHierarchy"/>
    <dgm:cxn modelId="{42507153-E0AA-4BEB-9254-9D59FFA558E3}" type="presParOf" srcId="{0D1E7897-B2EC-45A1-A878-4BF992273047}" destId="{896360F7-860C-4C42-B840-504E7F656C28}" srcOrd="0" destOrd="0" presId="urn:microsoft.com/office/officeart/2008/layout/HorizontalMultiLevelHierarchy"/>
    <dgm:cxn modelId="{1BA7C36C-8784-4F67-A040-255416AB23C3}" type="presParOf" srcId="{0D1E7897-B2EC-45A1-A878-4BF992273047}" destId="{C9619383-D1E6-422D-B0A2-50A56AF8E221}" srcOrd="1" destOrd="0" presId="urn:microsoft.com/office/officeart/2008/layout/HorizontalMultiLevelHierarchy"/>
    <dgm:cxn modelId="{81799460-62EB-4B27-BC54-DEDFA08AB05C}" type="presParOf" srcId="{8C6B634B-6BA2-4449-ACF7-157414F6A767}" destId="{FB12BDAD-99D4-426C-8C42-2DEEEE253679}" srcOrd="2" destOrd="0" presId="urn:microsoft.com/office/officeart/2008/layout/HorizontalMultiLevelHierarchy"/>
    <dgm:cxn modelId="{07BE2852-9C50-4521-89BC-DBEF75752E5E}" type="presParOf" srcId="{FB12BDAD-99D4-426C-8C42-2DEEEE253679}" destId="{53F3C939-B1FD-40F6-8135-D570AF14F85F}" srcOrd="0" destOrd="0" presId="urn:microsoft.com/office/officeart/2008/layout/HorizontalMultiLevelHierarchy"/>
    <dgm:cxn modelId="{D2386F66-648C-452D-A3E4-887BB36B24A5}" type="presParOf" srcId="{8C6B634B-6BA2-4449-ACF7-157414F6A767}" destId="{AC358746-15B4-4C5E-8198-06C4B3385CEE}" srcOrd="3" destOrd="0" presId="urn:microsoft.com/office/officeart/2008/layout/HorizontalMultiLevelHierarchy"/>
    <dgm:cxn modelId="{AE20BF7A-B667-416F-ABA3-523920748820}" type="presParOf" srcId="{AC358746-15B4-4C5E-8198-06C4B3385CEE}" destId="{A96230FC-BF1A-4A72-84D2-CFC2ECC6BA6A}" srcOrd="0" destOrd="0" presId="urn:microsoft.com/office/officeart/2008/layout/HorizontalMultiLevelHierarchy"/>
    <dgm:cxn modelId="{581F8CB0-6DA5-42A2-816C-F90D4ED72501}" type="presParOf" srcId="{AC358746-15B4-4C5E-8198-06C4B3385CEE}" destId="{1EB69817-A3BC-43FD-BC34-049B51B79123}" srcOrd="1" destOrd="0" presId="urn:microsoft.com/office/officeart/2008/layout/HorizontalMultiLevelHierarchy"/>
    <dgm:cxn modelId="{5D16CDCB-4500-4EBD-A97D-015DDD674A4B}" type="presParOf" srcId="{8C6B634B-6BA2-4449-ACF7-157414F6A767}" destId="{1A13B902-04F6-4C16-8FE5-4CB2CC34635B}" srcOrd="4" destOrd="0" presId="urn:microsoft.com/office/officeart/2008/layout/HorizontalMultiLevelHierarchy"/>
    <dgm:cxn modelId="{DD85B692-0AFD-4814-93C6-AFAC27B60E98}" type="presParOf" srcId="{1A13B902-04F6-4C16-8FE5-4CB2CC34635B}" destId="{2BFF1EBE-93A5-4F84-AE1B-D949E2BA4843}" srcOrd="0" destOrd="0" presId="urn:microsoft.com/office/officeart/2008/layout/HorizontalMultiLevelHierarchy"/>
    <dgm:cxn modelId="{C9E2255E-80D2-41FA-BA30-6AEAA155BA60}" type="presParOf" srcId="{8C6B634B-6BA2-4449-ACF7-157414F6A767}" destId="{6F03CC7C-ED64-45F4-B11B-39AB2D4C5997}" srcOrd="5" destOrd="0" presId="urn:microsoft.com/office/officeart/2008/layout/HorizontalMultiLevelHierarchy"/>
    <dgm:cxn modelId="{91CB3AEC-D79B-4153-830A-51F3B3E4A506}" type="presParOf" srcId="{6F03CC7C-ED64-45F4-B11B-39AB2D4C5997}" destId="{9866C4C0-45A9-426A-BA5D-34E0F05C748D}" srcOrd="0" destOrd="0" presId="urn:microsoft.com/office/officeart/2008/layout/HorizontalMultiLevelHierarchy"/>
    <dgm:cxn modelId="{B4E5E7C7-CBB5-41FE-BCBB-50CBAEAB32A4}" type="presParOf" srcId="{6F03CC7C-ED64-45F4-B11B-39AB2D4C5997}" destId="{C36CA090-BAC6-4BB5-9840-5EAC80B0A2BF}" srcOrd="1" destOrd="0" presId="urn:microsoft.com/office/officeart/2008/layout/HorizontalMultiLevelHierarchy"/>
    <dgm:cxn modelId="{E1CDD425-275B-4B27-9E29-80D292AEBE31}" type="presParOf" srcId="{E1F3671C-3872-4044-BC89-E8017731577F}" destId="{DAB6EDB9-0655-4101-8AB0-3FCA6B390C1C}" srcOrd="4" destOrd="0" presId="urn:microsoft.com/office/officeart/2008/layout/HorizontalMultiLevelHierarchy"/>
    <dgm:cxn modelId="{996C5D06-816E-40B4-B157-FD2AAEB1A93A}" type="presParOf" srcId="{DAB6EDB9-0655-4101-8AB0-3FCA6B390C1C}" destId="{219C0B69-D556-41FB-B553-B655552F8D0B}" srcOrd="0" destOrd="0" presId="urn:microsoft.com/office/officeart/2008/layout/HorizontalMultiLevelHierarchy"/>
    <dgm:cxn modelId="{A215B0DC-9BA3-4067-8E82-33015E9D4781}" type="presParOf" srcId="{E1F3671C-3872-4044-BC89-E8017731577F}" destId="{CE93DA16-0AC5-43C4-B4D9-50A5CCBB317D}" srcOrd="5" destOrd="0" presId="urn:microsoft.com/office/officeart/2008/layout/HorizontalMultiLevelHierarchy"/>
    <dgm:cxn modelId="{9198E8A1-0EB3-4169-B9A8-A636B4A957F1}" type="presParOf" srcId="{CE93DA16-0AC5-43C4-B4D9-50A5CCBB317D}" destId="{2120BF93-B49E-4241-8C47-BC70C6C1182E}" srcOrd="0" destOrd="0" presId="urn:microsoft.com/office/officeart/2008/layout/HorizontalMultiLevelHierarchy"/>
    <dgm:cxn modelId="{07878D18-82BE-4E26-B579-EC6F14C30808}" type="presParOf" srcId="{CE93DA16-0AC5-43C4-B4D9-50A5CCBB317D}" destId="{8F75E09A-721C-47E4-B40F-09356EE9D67A}" srcOrd="1" destOrd="0" presId="urn:microsoft.com/office/officeart/2008/layout/HorizontalMultiLevelHierarchy"/>
    <dgm:cxn modelId="{EC84E90B-235E-4872-82B0-D3958B592593}" type="presParOf" srcId="{8F75E09A-721C-47E4-B40F-09356EE9D67A}" destId="{DC1E0C76-98BD-4D1F-B7BA-1D241AFBB3C4}" srcOrd="0" destOrd="0" presId="urn:microsoft.com/office/officeart/2008/layout/HorizontalMultiLevelHierarchy"/>
    <dgm:cxn modelId="{3D9340FB-BED9-491B-9B59-6AF302088186}" type="presParOf" srcId="{DC1E0C76-98BD-4D1F-B7BA-1D241AFBB3C4}" destId="{0B905DF2-6D7F-4472-82A8-F45558080563}" srcOrd="0" destOrd="0" presId="urn:microsoft.com/office/officeart/2008/layout/HorizontalMultiLevelHierarchy"/>
    <dgm:cxn modelId="{D6623DE6-DBDC-45B8-85DD-7F083F6ADEDF}" type="presParOf" srcId="{8F75E09A-721C-47E4-B40F-09356EE9D67A}" destId="{6927EB85-B71E-44D7-AAC6-C96E07D2F89C}" srcOrd="1" destOrd="0" presId="urn:microsoft.com/office/officeart/2008/layout/HorizontalMultiLevelHierarchy"/>
    <dgm:cxn modelId="{2E804C60-262C-498D-9572-EED5CC3D46CE}" type="presParOf" srcId="{6927EB85-B71E-44D7-AAC6-C96E07D2F89C}" destId="{60C38261-BEE5-4ABA-A13D-997A40ED68A3}" srcOrd="0" destOrd="0" presId="urn:microsoft.com/office/officeart/2008/layout/HorizontalMultiLevelHierarchy"/>
    <dgm:cxn modelId="{723DD38E-5595-46B3-915D-BAC8CE1A0872}" type="presParOf" srcId="{6927EB85-B71E-44D7-AAC6-C96E07D2F89C}" destId="{A624574F-4021-4FF9-8FE0-5F4DCD3BB970}" srcOrd="1" destOrd="0" presId="urn:microsoft.com/office/officeart/2008/layout/HorizontalMultiLevelHierarchy"/>
    <dgm:cxn modelId="{A0C0D3D3-32CA-42DA-9BBD-ABDDD410E49C}" type="presParOf" srcId="{8F75E09A-721C-47E4-B40F-09356EE9D67A}" destId="{76FB9E00-79BD-4D16-9D03-BC64F3BB9F1B}" srcOrd="2" destOrd="0" presId="urn:microsoft.com/office/officeart/2008/layout/HorizontalMultiLevelHierarchy"/>
    <dgm:cxn modelId="{60C73CD8-A446-456B-A6F7-AEB66561DEEE}" type="presParOf" srcId="{76FB9E00-79BD-4D16-9D03-BC64F3BB9F1B}" destId="{FD70FA50-E3C6-4D65-98AB-91D46F0C38BE}" srcOrd="0" destOrd="0" presId="urn:microsoft.com/office/officeart/2008/layout/HorizontalMultiLevelHierarchy"/>
    <dgm:cxn modelId="{675F125D-A9F4-413A-ACCF-D213C64715C9}" type="presParOf" srcId="{8F75E09A-721C-47E4-B40F-09356EE9D67A}" destId="{DEE88B98-F926-480A-B087-730D61440001}" srcOrd="3" destOrd="0" presId="urn:microsoft.com/office/officeart/2008/layout/HorizontalMultiLevelHierarchy"/>
    <dgm:cxn modelId="{46F4A47A-9C2F-4C9E-B1CA-839FC49215D6}" type="presParOf" srcId="{DEE88B98-F926-480A-B087-730D61440001}" destId="{46DBB01C-7084-4F02-928C-A9FC5F666B5A}" srcOrd="0" destOrd="0" presId="urn:microsoft.com/office/officeart/2008/layout/HorizontalMultiLevelHierarchy"/>
    <dgm:cxn modelId="{E0A8DFA7-A216-40BE-B20C-75E4F41625AF}" type="presParOf" srcId="{DEE88B98-F926-480A-B087-730D61440001}" destId="{DDA4875D-BD9E-4460-B857-7BA671DDDE56}"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2"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傳統保險業</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科技發展下的保險</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pt>
  </dgm:ptLst>
  <dgm:cxnLst>
    <dgm:cxn modelId="{4599E31A-E3E5-C14B-9125-4D6752CC68C0}" type="presOf" srcId="{53D53256-A754-4BBD-AA8A-3E51EF6B7332}" destId="{371DF444-DDBC-427E-9FEE-DFE4E6239109}"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F808535-BD7D-D44B-81CD-CF9EE20A1335}"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84CDB42-81F3-4470-819E-EE747A7DA904}"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9B65A99-BB2F-0547-9740-7967CBDC9FA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84A0EFA6-635C-8148-ACE6-F4BED4391A48}" type="presOf" srcId="{252357BE-30EA-49F7-9DBD-B5F30B4F4A9D}" destId="{AFF030F6-8D1D-42AA-8527-70CC9827071F}" srcOrd="0" destOrd="0" presId="urn:microsoft.com/office/officeart/2005/8/layout/hChevron3"/>
    <dgm:cxn modelId="{F8C5E7F8-74CD-6D4F-90B4-E580939896A4}" type="presOf" srcId="{5FF2D4FE-A551-4F3F-AAC9-90D5FFA8619A}" destId="{565F66ED-5189-46DB-A579-BEA28FE6D986}" srcOrd="0" destOrd="0" presId="urn:microsoft.com/office/officeart/2005/8/layout/hChevron3"/>
    <dgm:cxn modelId="{0223B767-D5F7-E345-8398-C7E64707C4E3}" type="presParOf" srcId="{AFF030F6-8D1D-42AA-8527-70CC9827071F}" destId="{371DF444-DDBC-427E-9FEE-DFE4E6239109}" srcOrd="0" destOrd="0" presId="urn:microsoft.com/office/officeart/2005/8/layout/hChevron3"/>
    <dgm:cxn modelId="{541CC3F1-FB07-6448-B251-5C6407C73F9C}" type="presParOf" srcId="{AFF030F6-8D1D-42AA-8527-70CC9827071F}" destId="{ADC953D7-9E50-47BF-933D-60204B80E8FB}" srcOrd="1" destOrd="0" presId="urn:microsoft.com/office/officeart/2005/8/layout/hChevron3"/>
    <dgm:cxn modelId="{21222692-B095-6B4E-AC49-63E500214958}" type="presParOf" srcId="{AFF030F6-8D1D-42AA-8527-70CC9827071F}" destId="{B6154193-CFF1-422A-A0B1-99E4EAC26EDE}" srcOrd="2" destOrd="0" presId="urn:microsoft.com/office/officeart/2005/8/layout/hChevron3"/>
    <dgm:cxn modelId="{A1F550A2-F416-E84F-90C1-3C30AB686B47}" type="presParOf" srcId="{AFF030F6-8D1D-42AA-8527-70CC9827071F}" destId="{B0D14E24-9419-4779-91B2-FCCDE3A94F4A}" srcOrd="3" destOrd="0" presId="urn:microsoft.com/office/officeart/2005/8/layout/hChevron3"/>
    <dgm:cxn modelId="{30A8A68B-1F3C-E047-9985-BDA09F586FAA}" type="presParOf" srcId="{AFF030F6-8D1D-42AA-8527-70CC9827071F}" destId="{565F66ED-5189-46DB-A579-BEA28FE6D986}" srcOrd="4" destOrd="0" presId="urn:microsoft.com/office/officeart/2005/8/layout/hChevron3"/>
    <dgm:cxn modelId="{5302D2E2-5505-3840-B080-8D73C57CCAF2}" type="presParOf" srcId="{AFF030F6-8D1D-42AA-8527-70CC9827071F}" destId="{44DDB77A-C1AA-4E0B-AEB0-28CE33DC3A72}" srcOrd="5" destOrd="0" presId="urn:microsoft.com/office/officeart/2005/8/layout/hChevron3"/>
    <dgm:cxn modelId="{4806E3D3-DA42-495A-9D21-A7649165FD53}" type="presParOf" srcId="{AFF030F6-8D1D-42AA-8527-70CC9827071F}" destId="{064BFF56-AC47-42BD-B34D-5B486805362B}" srcOrd="6" destOrd="0" presId="urn:microsoft.com/office/officeart/2005/8/layout/hChevron3"/>
    <dgm:cxn modelId="{F6F09722-DC98-4586-87F5-45B134549276}" type="presParOf" srcId="{AFF030F6-8D1D-42AA-8527-70CC9827071F}" destId="{8DF100ED-F598-4A70-9976-F40741CCFAC7}" srcOrd="7" destOrd="0" presId="urn:microsoft.com/office/officeart/2005/8/layout/hChevron3"/>
    <dgm:cxn modelId="{F79C612D-599B-044A-93EF-9313C36284F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B9E00-79BD-4D16-9D03-BC64F3BB9F1B}">
      <dsp:nvSpPr>
        <dsp:cNvPr id="0" name=""/>
        <dsp:cNvSpPr/>
      </dsp:nvSpPr>
      <dsp:spPr>
        <a:xfrm>
          <a:off x="3150427" y="4293969"/>
          <a:ext cx="326334" cy="310913"/>
        </a:xfrm>
        <a:custGeom>
          <a:avLst/>
          <a:gdLst/>
          <a:ahLst/>
          <a:cxnLst/>
          <a:rect l="0" t="0" r="0" b="0"/>
          <a:pathLst>
            <a:path>
              <a:moveTo>
                <a:pt x="0" y="0"/>
              </a:moveTo>
              <a:lnTo>
                <a:pt x="163167" y="0"/>
              </a:lnTo>
              <a:lnTo>
                <a:pt x="163167" y="310913"/>
              </a:lnTo>
              <a:lnTo>
                <a:pt x="326334" y="31091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302325" y="4438157"/>
        <a:ext cx="22536" cy="22536"/>
      </dsp:txXfrm>
    </dsp:sp>
    <dsp:sp modelId="{DC1E0C76-98BD-4D1F-B7BA-1D241AFBB3C4}">
      <dsp:nvSpPr>
        <dsp:cNvPr id="0" name=""/>
        <dsp:cNvSpPr/>
      </dsp:nvSpPr>
      <dsp:spPr>
        <a:xfrm>
          <a:off x="3150427" y="3983056"/>
          <a:ext cx="326334" cy="310913"/>
        </a:xfrm>
        <a:custGeom>
          <a:avLst/>
          <a:gdLst/>
          <a:ahLst/>
          <a:cxnLst/>
          <a:rect l="0" t="0" r="0" b="0"/>
          <a:pathLst>
            <a:path>
              <a:moveTo>
                <a:pt x="0" y="310913"/>
              </a:moveTo>
              <a:lnTo>
                <a:pt x="163167" y="310913"/>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302325" y="4127244"/>
        <a:ext cx="22536" cy="22536"/>
      </dsp:txXfrm>
    </dsp:sp>
    <dsp:sp modelId="{DAB6EDB9-0655-4101-8AB0-3FCA6B390C1C}">
      <dsp:nvSpPr>
        <dsp:cNvPr id="0" name=""/>
        <dsp:cNvSpPr/>
      </dsp:nvSpPr>
      <dsp:spPr>
        <a:xfrm>
          <a:off x="1192420" y="2583947"/>
          <a:ext cx="326334" cy="1710022"/>
        </a:xfrm>
        <a:custGeom>
          <a:avLst/>
          <a:gdLst/>
          <a:ahLst/>
          <a:cxnLst/>
          <a:rect l="0" t="0" r="0" b="0"/>
          <a:pathLst>
            <a:path>
              <a:moveTo>
                <a:pt x="0" y="0"/>
              </a:moveTo>
              <a:lnTo>
                <a:pt x="163167" y="0"/>
              </a:lnTo>
              <a:lnTo>
                <a:pt x="163167" y="1710022"/>
              </a:lnTo>
              <a:lnTo>
                <a:pt x="326334" y="17100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zh-TW" altLang="en-US" sz="600" kern="1200"/>
        </a:p>
      </dsp:txBody>
      <dsp:txXfrm>
        <a:off x="1312065" y="3395436"/>
        <a:ext cx="87044" cy="87044"/>
      </dsp:txXfrm>
    </dsp:sp>
    <dsp:sp modelId="{1A13B902-04F6-4C16-8FE5-4CB2CC34635B}">
      <dsp:nvSpPr>
        <dsp:cNvPr id="0" name=""/>
        <dsp:cNvSpPr/>
      </dsp:nvSpPr>
      <dsp:spPr>
        <a:xfrm>
          <a:off x="3150427" y="2739403"/>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296037" y="3032760"/>
        <a:ext cx="35112" cy="35112"/>
      </dsp:txXfrm>
    </dsp:sp>
    <dsp:sp modelId="{FB12BDAD-99D4-426C-8C42-2DEEEE253679}">
      <dsp:nvSpPr>
        <dsp:cNvPr id="0" name=""/>
        <dsp:cNvSpPr/>
      </dsp:nvSpPr>
      <dsp:spPr>
        <a:xfrm>
          <a:off x="3150427" y="2693683"/>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305435" y="2731245"/>
        <a:ext cx="16316" cy="16316"/>
      </dsp:txXfrm>
    </dsp:sp>
    <dsp:sp modelId="{98B49490-7AD4-42E8-877F-5C4826EE9DFE}">
      <dsp:nvSpPr>
        <dsp:cNvPr id="0" name=""/>
        <dsp:cNvSpPr/>
      </dsp:nvSpPr>
      <dsp:spPr>
        <a:xfrm>
          <a:off x="3150427" y="2117577"/>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296037" y="2410934"/>
        <a:ext cx="35112" cy="35112"/>
      </dsp:txXfrm>
    </dsp:sp>
    <dsp:sp modelId="{0668B502-73B5-4A09-8298-CB3F26A12DF1}">
      <dsp:nvSpPr>
        <dsp:cNvPr id="0" name=""/>
        <dsp:cNvSpPr/>
      </dsp:nvSpPr>
      <dsp:spPr>
        <a:xfrm>
          <a:off x="1192420" y="2583947"/>
          <a:ext cx="326334" cy="155456"/>
        </a:xfrm>
        <a:custGeom>
          <a:avLst/>
          <a:gdLst/>
          <a:ahLst/>
          <a:cxnLst/>
          <a:rect l="0" t="0" r="0" b="0"/>
          <a:pathLst>
            <a:path>
              <a:moveTo>
                <a:pt x="0" y="0"/>
              </a:moveTo>
              <a:lnTo>
                <a:pt x="163167" y="0"/>
              </a:lnTo>
              <a:lnTo>
                <a:pt x="163167" y="155456"/>
              </a:lnTo>
              <a:lnTo>
                <a:pt x="326334" y="1554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1346550" y="2652638"/>
        <a:ext cx="18073" cy="18073"/>
      </dsp:txXfrm>
    </dsp:sp>
    <dsp:sp modelId="{CC19D055-4363-4BB3-AABC-0D9821A65BAC}">
      <dsp:nvSpPr>
        <dsp:cNvPr id="0" name=""/>
        <dsp:cNvSpPr/>
      </dsp:nvSpPr>
      <dsp:spPr>
        <a:xfrm>
          <a:off x="3150427" y="873924"/>
          <a:ext cx="326334" cy="621826"/>
        </a:xfrm>
        <a:custGeom>
          <a:avLst/>
          <a:gdLst/>
          <a:ahLst/>
          <a:cxnLst/>
          <a:rect l="0" t="0" r="0" b="0"/>
          <a:pathLst>
            <a:path>
              <a:moveTo>
                <a:pt x="0" y="0"/>
              </a:moveTo>
              <a:lnTo>
                <a:pt x="163167" y="0"/>
              </a:lnTo>
              <a:lnTo>
                <a:pt x="163167" y="621826"/>
              </a:lnTo>
              <a:lnTo>
                <a:pt x="326334" y="621826"/>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296037" y="1167281"/>
        <a:ext cx="35112" cy="35112"/>
      </dsp:txXfrm>
    </dsp:sp>
    <dsp:sp modelId="{541E4EFB-DC0D-4F2E-9CAB-65B1A7226346}">
      <dsp:nvSpPr>
        <dsp:cNvPr id="0" name=""/>
        <dsp:cNvSpPr/>
      </dsp:nvSpPr>
      <dsp:spPr>
        <a:xfrm>
          <a:off x="3150427" y="828204"/>
          <a:ext cx="326334" cy="91440"/>
        </a:xfrm>
        <a:custGeom>
          <a:avLst/>
          <a:gdLst/>
          <a:ahLst/>
          <a:cxnLst/>
          <a:rect l="0" t="0" r="0" b="0"/>
          <a:pathLst>
            <a:path>
              <a:moveTo>
                <a:pt x="0" y="45720"/>
              </a:moveTo>
              <a:lnTo>
                <a:pt x="326334" y="4572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305435" y="865766"/>
        <a:ext cx="16316" cy="16316"/>
      </dsp:txXfrm>
    </dsp:sp>
    <dsp:sp modelId="{1C3A157E-320A-4133-A1C8-055A94E75921}">
      <dsp:nvSpPr>
        <dsp:cNvPr id="0" name=""/>
        <dsp:cNvSpPr/>
      </dsp:nvSpPr>
      <dsp:spPr>
        <a:xfrm>
          <a:off x="3150427" y="252098"/>
          <a:ext cx="326334" cy="621826"/>
        </a:xfrm>
        <a:custGeom>
          <a:avLst/>
          <a:gdLst/>
          <a:ahLst/>
          <a:cxnLst/>
          <a:rect l="0" t="0" r="0" b="0"/>
          <a:pathLst>
            <a:path>
              <a:moveTo>
                <a:pt x="0" y="621826"/>
              </a:moveTo>
              <a:lnTo>
                <a:pt x="163167" y="621826"/>
              </a:lnTo>
              <a:lnTo>
                <a:pt x="163167" y="0"/>
              </a:lnTo>
              <a:lnTo>
                <a:pt x="326334" y="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zh-TW" altLang="en-US" sz="500" kern="1200"/>
        </a:p>
      </dsp:txBody>
      <dsp:txXfrm>
        <a:off x="3296037" y="545454"/>
        <a:ext cx="35112" cy="35112"/>
      </dsp:txXfrm>
    </dsp:sp>
    <dsp:sp modelId="{C3DF49BB-9E3E-4704-96A8-7B49386F8072}">
      <dsp:nvSpPr>
        <dsp:cNvPr id="0" name=""/>
        <dsp:cNvSpPr/>
      </dsp:nvSpPr>
      <dsp:spPr>
        <a:xfrm>
          <a:off x="1192420" y="873924"/>
          <a:ext cx="326334" cy="1710022"/>
        </a:xfrm>
        <a:custGeom>
          <a:avLst/>
          <a:gdLst/>
          <a:ahLst/>
          <a:cxnLst/>
          <a:rect l="0" t="0" r="0" b="0"/>
          <a:pathLst>
            <a:path>
              <a:moveTo>
                <a:pt x="0" y="1710022"/>
              </a:moveTo>
              <a:lnTo>
                <a:pt x="163167" y="1710022"/>
              </a:lnTo>
              <a:lnTo>
                <a:pt x="163167" y="0"/>
              </a:lnTo>
              <a:lnTo>
                <a:pt x="326334" y="0"/>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zh-TW" altLang="en-US" sz="600" kern="1200"/>
        </a:p>
      </dsp:txBody>
      <dsp:txXfrm>
        <a:off x="1312065" y="1685413"/>
        <a:ext cx="87044" cy="87044"/>
      </dsp:txXfrm>
    </dsp:sp>
    <dsp:sp modelId="{4792DBE4-2C1A-4D56-8881-BC7D0EC16150}">
      <dsp:nvSpPr>
        <dsp:cNvPr id="0" name=""/>
        <dsp:cNvSpPr/>
      </dsp:nvSpPr>
      <dsp:spPr>
        <a:xfrm rot="16200000">
          <a:off x="-365418" y="2335216"/>
          <a:ext cx="2618216"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vert"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zh-TW" altLang="en-US" sz="3200" kern="1200" dirty="0"/>
            <a:t>網路保險</a:t>
          </a:r>
        </a:p>
      </dsp:txBody>
      <dsp:txXfrm>
        <a:off x="-365418" y="2335216"/>
        <a:ext cx="2618216" cy="497461"/>
      </dsp:txXfrm>
    </dsp:sp>
    <dsp:sp modelId="{EB8490A9-EC37-4211-8E18-418F34DE99AA}">
      <dsp:nvSpPr>
        <dsp:cNvPr id="0" name=""/>
        <dsp:cNvSpPr/>
      </dsp:nvSpPr>
      <dsp:spPr>
        <a:xfrm>
          <a:off x="1518754"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保險公司網站</a:t>
          </a:r>
        </a:p>
      </dsp:txBody>
      <dsp:txXfrm>
        <a:off x="1518754" y="625194"/>
        <a:ext cx="1631672" cy="497461"/>
      </dsp:txXfrm>
    </dsp:sp>
    <dsp:sp modelId="{71400167-B56B-4354-B911-18112B492C25}">
      <dsp:nvSpPr>
        <dsp:cNvPr id="0" name=""/>
        <dsp:cNvSpPr/>
      </dsp:nvSpPr>
      <dsp:spPr>
        <a:xfrm>
          <a:off x="3476761" y="3367"/>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中國平安</a:t>
          </a:r>
        </a:p>
      </dsp:txBody>
      <dsp:txXfrm>
        <a:off x="3476761" y="3367"/>
        <a:ext cx="1631672" cy="497461"/>
      </dsp:txXfrm>
    </dsp:sp>
    <dsp:sp modelId="{20CC2352-B383-4300-B7D5-9E3837AB920A}">
      <dsp:nvSpPr>
        <dsp:cNvPr id="0" name=""/>
        <dsp:cNvSpPr/>
      </dsp:nvSpPr>
      <dsp:spPr>
        <a:xfrm>
          <a:off x="3476761" y="625194"/>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太平洋保險</a:t>
          </a:r>
        </a:p>
      </dsp:txBody>
      <dsp:txXfrm>
        <a:off x="3476761" y="625194"/>
        <a:ext cx="1631672" cy="497461"/>
      </dsp:txXfrm>
    </dsp:sp>
    <dsp:sp modelId="{90FEC99E-3C9B-4D75-86B1-76AB6347EC0E}">
      <dsp:nvSpPr>
        <dsp:cNvPr id="0" name=""/>
        <dsp:cNvSpPr/>
      </dsp:nvSpPr>
      <dsp:spPr>
        <a:xfrm>
          <a:off x="3476761" y="1247020"/>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中國人壽</a:t>
          </a:r>
        </a:p>
      </dsp:txBody>
      <dsp:txXfrm>
        <a:off x="3476761" y="1247020"/>
        <a:ext cx="1631672" cy="497461"/>
      </dsp:txXfrm>
    </dsp:sp>
    <dsp:sp modelId="{EE6F8EA9-80A1-492F-8385-F45DE2B1AFE9}">
      <dsp:nvSpPr>
        <dsp:cNvPr id="0" name=""/>
        <dsp:cNvSpPr/>
      </dsp:nvSpPr>
      <dsp:spPr>
        <a:xfrm>
          <a:off x="1518754"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電子商務網站</a:t>
          </a:r>
        </a:p>
      </dsp:txBody>
      <dsp:txXfrm>
        <a:off x="1518754" y="2490673"/>
        <a:ext cx="1631672" cy="497461"/>
      </dsp:txXfrm>
    </dsp:sp>
    <dsp:sp modelId="{896360F7-860C-4C42-B840-504E7F656C28}">
      <dsp:nvSpPr>
        <dsp:cNvPr id="0" name=""/>
        <dsp:cNvSpPr/>
      </dsp:nvSpPr>
      <dsp:spPr>
        <a:xfrm>
          <a:off x="3476761" y="1868846"/>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買保險網</a:t>
          </a:r>
        </a:p>
      </dsp:txBody>
      <dsp:txXfrm>
        <a:off x="3476761" y="1868846"/>
        <a:ext cx="1631672" cy="497461"/>
      </dsp:txXfrm>
    </dsp:sp>
    <dsp:sp modelId="{A96230FC-BF1A-4A72-84D2-CFC2ECC6BA6A}">
      <dsp:nvSpPr>
        <dsp:cNvPr id="0" name=""/>
        <dsp:cNvSpPr/>
      </dsp:nvSpPr>
      <dsp:spPr>
        <a:xfrm>
          <a:off x="3476761" y="2490673"/>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中民保險網</a:t>
          </a:r>
        </a:p>
      </dsp:txBody>
      <dsp:txXfrm>
        <a:off x="3476761" y="2490673"/>
        <a:ext cx="1631672" cy="497461"/>
      </dsp:txXfrm>
    </dsp:sp>
    <dsp:sp modelId="{9866C4C0-45A9-426A-BA5D-34E0F05C748D}">
      <dsp:nvSpPr>
        <dsp:cNvPr id="0" name=""/>
        <dsp:cNvSpPr/>
      </dsp:nvSpPr>
      <dsp:spPr>
        <a:xfrm>
          <a:off x="3476761" y="311249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慧擇保險網</a:t>
          </a:r>
        </a:p>
      </dsp:txBody>
      <dsp:txXfrm>
        <a:off x="3476761" y="3112499"/>
        <a:ext cx="1631672" cy="497461"/>
      </dsp:txXfrm>
    </dsp:sp>
    <dsp:sp modelId="{2120BF93-B49E-4241-8C47-BC70C6C1182E}">
      <dsp:nvSpPr>
        <dsp:cNvPr id="0" name=""/>
        <dsp:cNvSpPr/>
      </dsp:nvSpPr>
      <dsp:spPr>
        <a:xfrm>
          <a:off x="1518754" y="4045239"/>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第三方支付平台</a:t>
          </a:r>
        </a:p>
      </dsp:txBody>
      <dsp:txXfrm>
        <a:off x="1518754" y="4045239"/>
        <a:ext cx="1631672" cy="497461"/>
      </dsp:txXfrm>
    </dsp:sp>
    <dsp:sp modelId="{60C38261-BEE5-4ABA-A13D-997A40ED68A3}">
      <dsp:nvSpPr>
        <dsp:cNvPr id="0" name=""/>
        <dsp:cNvSpPr/>
      </dsp:nvSpPr>
      <dsp:spPr>
        <a:xfrm>
          <a:off x="3476761" y="3734325"/>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搜狐理財</a:t>
          </a:r>
        </a:p>
      </dsp:txBody>
      <dsp:txXfrm>
        <a:off x="3476761" y="3734325"/>
        <a:ext cx="1631672" cy="497461"/>
      </dsp:txXfrm>
    </dsp:sp>
    <dsp:sp modelId="{46DBB01C-7084-4F02-928C-A9FC5F666B5A}">
      <dsp:nvSpPr>
        <dsp:cNvPr id="0" name=""/>
        <dsp:cNvSpPr/>
      </dsp:nvSpPr>
      <dsp:spPr>
        <a:xfrm>
          <a:off x="3476761" y="4356152"/>
          <a:ext cx="1631672" cy="49746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kern="1200" dirty="0"/>
            <a:t>淘寶網</a:t>
          </a:r>
          <a:r>
            <a:rPr lang="en-US" altLang="zh-TW" sz="1800" kern="1200" dirty="0"/>
            <a:t>(</a:t>
          </a:r>
          <a:r>
            <a:rPr lang="zh-TW" altLang="en-US" sz="1800" kern="1200" dirty="0"/>
            <a:t>支付寶</a:t>
          </a:r>
          <a:r>
            <a:rPr lang="en-US" altLang="zh-TW" sz="1800" kern="1200" dirty="0"/>
            <a:t>)</a:t>
          </a:r>
          <a:endParaRPr lang="zh-TW" altLang="en-US" sz="1800" kern="1200" dirty="0"/>
        </a:p>
      </dsp:txBody>
      <dsp:txXfrm>
        <a:off x="3476761" y="4356152"/>
        <a:ext cx="1631672" cy="497461"/>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傳統保險業</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科技發展下的保險</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2023/6/14</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2023/6/14</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read01.com/nznmRy.html"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zh.wikipedia.org/wiki/%E7%A4%BE%E4%BC%9A%E4%BF%9D%E9%99%A9" TargetMode="External"/><Relationship Id="rId3" Type="http://schemas.openxmlformats.org/officeDocument/2006/relationships/hyperlink" Target="https://zh.wikipedia.org/wiki/%E6%B3%95%E5%BE%8B" TargetMode="External"/><Relationship Id="rId7" Type="http://schemas.openxmlformats.org/officeDocument/2006/relationships/hyperlink" Target="https://zh.wikipedia.org/wiki/%E9%A3%8E%E9%99%A9"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zh.wikipedia.org/wiki/%E7%BB%8F%E6%B5%8E" TargetMode="External"/><Relationship Id="rId5" Type="http://schemas.openxmlformats.org/officeDocument/2006/relationships/hyperlink" Target="https://zh.wikipedia.org/wiki/%E9%A3%8E%E9%99%A9%E7%AE%A1%E7%90%86" TargetMode="External"/><Relationship Id="rId10" Type="http://schemas.openxmlformats.org/officeDocument/2006/relationships/hyperlink" Target="https://zh.wikipedia.org/wiki/%E5%B7%A5%E4%BA%BA%E9%98%B6%E7%BA%A7" TargetMode="External"/><Relationship Id="rId4" Type="http://schemas.openxmlformats.org/officeDocument/2006/relationships/hyperlink" Target="https://zh.wikipedia.org/wiki/%E7%BB%8F%E6%B5%8E%E5%AD%A6" TargetMode="External"/><Relationship Id="rId9" Type="http://schemas.openxmlformats.org/officeDocument/2006/relationships/hyperlink" Target="https://zh.wikipedia.org/wiki/%E5%A5%A5%E6%89%98%C2%B7%E5%86%AF%C2%B7%E4%BF%BE%E6%96%AF%E9%BA%A6" TargetMode="External"/></Relationships>
</file>

<file path=ppt/notesSlides/_rels/notesSlide4.xml.rels><?xml version="1.0" encoding="UTF-8" standalone="yes"?>
<Relationships xmlns="http://schemas.openxmlformats.org/package/2006/relationships"><Relationship Id="rId8" Type="http://schemas.openxmlformats.org/officeDocument/2006/relationships/hyperlink" Target="http://wiki.mbalib.com/zh-tw/%E4%BF%9D%E9%99%A9%E5%90%88%E5%90%8C" TargetMode="External"/><Relationship Id="rId13" Type="http://schemas.openxmlformats.org/officeDocument/2006/relationships/hyperlink" Target="http://wiki.mbalib.com/w/index.php?title=%E6%8A%95%E8%B5%84%E5%8A%9F%E8%83%BD&amp;action=edit" TargetMode="External"/><Relationship Id="rId3" Type="http://schemas.openxmlformats.org/officeDocument/2006/relationships/hyperlink" Target="http://wiki.mbalib.com/zh-tw/%E8%B4%A2%E5%8A%9B" TargetMode="External"/><Relationship Id="rId7" Type="http://schemas.openxmlformats.org/officeDocument/2006/relationships/hyperlink" Target="http://wiki.mbalib.com/zh-tw/%E6%8A%95%E8%B5%84%E6%94%B6%E7%9B%8A" TargetMode="External"/><Relationship Id="rId12" Type="http://schemas.openxmlformats.org/officeDocument/2006/relationships/hyperlink" Target="http://wiki.mbalib.com/zh-tw/%E4%BF%9D%E9%99%A9%E5%8A%9F%E8%83%BD"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wiki.mbalib.com/zh-tw/%E6%8A%B5%E6%8A%BC%E8%B4%B7%E6%AC%BE" TargetMode="External"/><Relationship Id="rId11" Type="http://schemas.openxmlformats.org/officeDocument/2006/relationships/hyperlink" Target="http://wiki.mbalib.com/zh-tw/%E4%BF%9D%E9%99%A9%E5%8D%95" TargetMode="External"/><Relationship Id="rId5" Type="http://schemas.openxmlformats.org/officeDocument/2006/relationships/hyperlink" Target="http://wiki.mbalib.com/zh-tw/%E8%B4%A2%E4%BA%A7%E6%8D%9F%E5%A4%B1" TargetMode="External"/><Relationship Id="rId10" Type="http://schemas.openxmlformats.org/officeDocument/2006/relationships/hyperlink" Target="http://wiki.mbalib.com/zh-tw/%E8%B4%B7%E6%AC%BE" TargetMode="External"/><Relationship Id="rId4" Type="http://schemas.openxmlformats.org/officeDocument/2006/relationships/hyperlink" Target="http://wiki.mbalib.com/zh-tw/%E8%A2%AB%E4%BF%9D%E9%99%A9%E4%BA%BA" TargetMode="External"/><Relationship Id="rId9" Type="http://schemas.openxmlformats.org/officeDocument/2006/relationships/hyperlink" Target="http://wiki.mbalib.com/zh-tw/%E9%80%80%E4%BF%9D%E9%87%91"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zh.wikipedia.org/wiki/%E7%A4%BE%E4%BC%9A%E4%BF%9D%E9%99%A9"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zh.wikipedia.org/wiki/%E5%B7%A5%E4%BA%BA%E9%98%B6%E7%BA%A7" TargetMode="External"/><Relationship Id="rId4" Type="http://schemas.openxmlformats.org/officeDocument/2006/relationships/hyperlink" Target="https://zh.wikipedia.org/wiki/%E5%A5%A5%E6%89%98%C2%B7%E5%86%AF%C2%B7%E4%BF%BE%E6%96%AF%E9%BA%A6"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24790510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sz="1200" dirty="0"/>
              <a:t>對保險產業來說，物聯網透過行動感應裝置，即時偵測保險標的，將資料上傳至雲端分析系統，不但能有效控管風險，甚至達到預測、預防風險的功能，大幅降低保險公司的理賠成本，而個人化的風險評估，則讓消費者獲得更公平的保費。</a:t>
            </a:r>
          </a:p>
          <a:p>
            <a:r>
              <a:rPr lang="zh-TW" altLang="en-US" sz="1200" dirty="0"/>
              <a:t>近年來，物聯網結合保險的創新商業模式，在國外逐漸興起。全球第一家推出物聯網車險概念的美國進步保險公司（</a:t>
            </a:r>
            <a:r>
              <a:rPr lang="en-US" altLang="zh-TW" sz="1200" dirty="0"/>
              <a:t>Progressive</a:t>
            </a:r>
            <a:r>
              <a:rPr lang="zh-TW" altLang="en-US" sz="1200" dirty="0"/>
              <a:t>），首開</a:t>
            </a:r>
            <a:r>
              <a:rPr lang="en-US" altLang="zh-TW" sz="1200" dirty="0"/>
              <a:t>UBI</a:t>
            </a:r>
            <a:r>
              <a:rPr lang="zh-TW" altLang="en-US" sz="1200" dirty="0"/>
              <a:t>（</a:t>
            </a:r>
            <a:r>
              <a:rPr lang="en-US" altLang="zh-TW" sz="1200" dirty="0"/>
              <a:t>Usage Based Insurance</a:t>
            </a:r>
            <a:r>
              <a:rPr lang="zh-TW" altLang="en-US" sz="1200" dirty="0"/>
              <a:t>）先河，根據駕駛人的行車習慣，例如緊急剎車、超速，或駕駛時間、里程長短等因素，來決定車險保費。駕駛習慣愈好，就能獲得愈多保費優惠。</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11</a:t>
            </a:fld>
            <a:endParaRPr lang="zh-TW" altLang="en-US"/>
          </a:p>
        </p:txBody>
      </p:sp>
    </p:spTree>
    <p:extLst>
      <p:ext uri="{BB962C8B-B14F-4D97-AF65-F5344CB8AC3E}">
        <p14:creationId xmlns:p14="http://schemas.microsoft.com/office/powerpoint/2010/main" val="23673238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endParaRPr lang="zh-TW" altLang="en-US" sz="1200"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12</a:t>
            </a:fld>
            <a:endParaRPr lang="zh-TW" altLang="en-US"/>
          </a:p>
        </p:txBody>
      </p:sp>
    </p:spTree>
    <p:extLst>
      <p:ext uri="{BB962C8B-B14F-4D97-AF65-F5344CB8AC3E}">
        <p14:creationId xmlns:p14="http://schemas.microsoft.com/office/powerpoint/2010/main" val="940240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endParaRPr lang="zh-TW" altLang="en-US" sz="1200"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13</a:t>
            </a:fld>
            <a:endParaRPr lang="zh-TW" altLang="en-US"/>
          </a:p>
        </p:txBody>
      </p:sp>
    </p:spTree>
    <p:extLst>
      <p:ext uri="{BB962C8B-B14F-4D97-AF65-F5344CB8AC3E}">
        <p14:creationId xmlns:p14="http://schemas.microsoft.com/office/powerpoint/2010/main" val="1632326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endParaRPr lang="zh-TW" altLang="en-US" sz="1200"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14</a:t>
            </a:fld>
            <a:endParaRPr lang="zh-TW" altLang="en-US"/>
          </a:p>
        </p:txBody>
      </p:sp>
    </p:spTree>
    <p:extLst>
      <p:ext uri="{BB962C8B-B14F-4D97-AF65-F5344CB8AC3E}">
        <p14:creationId xmlns:p14="http://schemas.microsoft.com/office/powerpoint/2010/main" val="3220541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endParaRPr lang="zh-TW" altLang="en-US" sz="1200"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15</a:t>
            </a:fld>
            <a:endParaRPr lang="zh-TW" altLang="en-US"/>
          </a:p>
        </p:txBody>
      </p:sp>
    </p:spTree>
    <p:extLst>
      <p:ext uri="{BB962C8B-B14F-4D97-AF65-F5344CB8AC3E}">
        <p14:creationId xmlns:p14="http://schemas.microsoft.com/office/powerpoint/2010/main" val="3058771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endParaRPr lang="zh-TW" altLang="en-US" sz="1200"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16</a:t>
            </a:fld>
            <a:endParaRPr lang="zh-TW" altLang="en-US"/>
          </a:p>
        </p:txBody>
      </p:sp>
    </p:spTree>
    <p:extLst>
      <p:ext uri="{BB962C8B-B14F-4D97-AF65-F5344CB8AC3E}">
        <p14:creationId xmlns:p14="http://schemas.microsoft.com/office/powerpoint/2010/main" val="3918273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dirty="0"/>
              <a:t>投保之後，還將敦促用戶每天上傳測血糖記錄</a:t>
            </a:r>
            <a:r>
              <a:rPr lang="en-US" altLang="zh-TW" sz="1300" dirty="0"/>
              <a:t>——</a:t>
            </a:r>
            <a:r>
              <a:rPr lang="zh-TW" altLang="en-US" sz="1300" dirty="0"/>
              <a:t>會提醒用戶每天註意控制飲食，如果有什麼不舒服盡早檢查，盡早治療。這樣就能夠有效幫助病人控制病情，盡量減少並發癥，也就可以提高保險利潤率。</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19</a:t>
            </a:fld>
            <a:endParaRPr kumimoji="1" lang="zh-TW" altLang="en-US"/>
          </a:p>
        </p:txBody>
      </p:sp>
    </p:spTree>
    <p:extLst>
      <p:ext uri="{BB962C8B-B14F-4D97-AF65-F5344CB8AC3E}">
        <p14:creationId xmlns:p14="http://schemas.microsoft.com/office/powerpoint/2010/main" val="18993756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lvl="1" defTabSz="990478">
              <a:defRPr/>
            </a:pPr>
            <a:r>
              <a:rPr lang="zh-TW" altLang="en-US" dirty="0"/>
              <a:t>發展歷程：創立於德國柏林，</a:t>
            </a:r>
            <a:r>
              <a:rPr lang="en-US" altLang="zh-TW" dirty="0" err="1"/>
              <a:t>friendsurance</a:t>
            </a:r>
            <a:r>
              <a:rPr lang="zh-TW" altLang="en-US" dirty="0"/>
              <a:t> 作為保險中介，與傳統保險公司合作提供保險產品</a:t>
            </a:r>
          </a:p>
          <a:p>
            <a:pPr marL="0" lvl="1" defTabSz="990478">
              <a:defRPr/>
            </a:pPr>
            <a:endParaRPr lang="zh-TW" altLang="en-US" dirty="0"/>
          </a:p>
          <a:p>
            <a:pPr marL="0" lvl="1" defTabSz="990478">
              <a:defRPr/>
            </a:pPr>
            <a:r>
              <a:rPr lang="zh-TW" altLang="en-US" dirty="0"/>
              <a:t>在平台上購買產品後，擁有相同類型的客戶（可通過</a:t>
            </a:r>
            <a:r>
              <a:rPr lang="en-US" altLang="zh-TW" dirty="0"/>
              <a:t>fb</a:t>
            </a:r>
            <a:r>
              <a:rPr lang="zh-TW" altLang="en-US" dirty="0"/>
              <a:t>等社交網路邀請朋友組團）可以組成一個群組行程保險互助關係，他們保費中的一部分放入回報資金池，若年底該群組零索賠，組員就可以拿回一部分錢，如果發生索賠，現今返回發展歷程：創立於德國柏林，</a:t>
            </a:r>
            <a:r>
              <a:rPr lang="en-US" altLang="zh-TW" dirty="0" err="1"/>
              <a:t>friendsurance</a:t>
            </a:r>
            <a:r>
              <a:rPr lang="zh-TW" altLang="en-US" dirty="0"/>
              <a:t> 作為保險中介，與傳統保險公司合作提供保險產品</a:t>
            </a:r>
          </a:p>
          <a:p>
            <a:pPr marL="0" lvl="1" defTabSz="990478">
              <a:defRPr/>
            </a:pPr>
            <a:r>
              <a:rPr lang="zh-TW" altLang="en-US" dirty="0"/>
              <a:t>與獎勵都將會降低。</a:t>
            </a:r>
          </a:p>
          <a:p>
            <a:pPr marL="0" lvl="1" defTabSz="990478">
              <a:defRPr/>
            </a:pPr>
            <a:r>
              <a:rPr lang="zh-TW" altLang="en-US" sz="1300" dirty="0"/>
              <a:t>持有相同類型保險的客戶將通過網上自動匹配的方式分組，不過，他們的保險公司和保險服務內容可能不同。想要和認識的人分在一組也是可以的，用戶可以直接或者通過</a:t>
            </a:r>
            <a:r>
              <a:rPr lang="en-US" altLang="zh-TW" sz="1300" dirty="0"/>
              <a:t>Facebook</a:t>
            </a:r>
            <a:r>
              <a:rPr lang="zh-TW" altLang="en-US" sz="1300" dirty="0"/>
              <a:t>和</a:t>
            </a:r>
            <a:r>
              <a:rPr lang="en-US" altLang="zh-TW" sz="1300" dirty="0"/>
              <a:t>LinkedIn</a:t>
            </a:r>
            <a:r>
              <a:rPr lang="zh-TW" altLang="en-US" sz="1300" dirty="0"/>
              <a:t>邀請朋友、家人加入</a:t>
            </a:r>
            <a:r>
              <a:rPr lang="en-US" altLang="zh-TW" sz="1300" dirty="0" err="1"/>
              <a:t>Friendsurance</a:t>
            </a:r>
            <a:r>
              <a:rPr lang="zh-TW" altLang="en-US" sz="1300" dirty="0"/>
              <a:t>。同一社群成員的保費全部進入資金池，其中約 </a:t>
            </a:r>
            <a:r>
              <a:rPr lang="en-US" altLang="zh-TW" sz="1300" dirty="0"/>
              <a:t>60%</a:t>
            </a:r>
            <a:r>
              <a:rPr lang="zh-TW" altLang="en-US" sz="1300" dirty="0"/>
              <a:t>的資金用於支付保險費，另外的</a:t>
            </a:r>
            <a:r>
              <a:rPr lang="en-US" altLang="zh-TW" sz="1300" dirty="0"/>
              <a:t>40%</a:t>
            </a:r>
            <a:r>
              <a:rPr lang="zh-TW" altLang="en-US" sz="1300" dirty="0"/>
              <a:t>成為「收回資金」。</a:t>
            </a:r>
            <a:br>
              <a:rPr lang="zh-TW" altLang="en-US" dirty="0"/>
            </a:br>
            <a:br>
              <a:rPr lang="zh-TW" altLang="en-US" dirty="0"/>
            </a:br>
            <a:r>
              <a:rPr lang="zh-TW" altLang="en-US" sz="1300" dirty="0"/>
              <a:t>原文連結：</a:t>
            </a:r>
            <a:r>
              <a:rPr lang="en-US" altLang="zh-TW" sz="1300" dirty="0">
                <a:hlinkClick r:id="rId3"/>
              </a:rPr>
              <a:t>https://read01.com/N5B05E.html</a:t>
            </a:r>
            <a:endParaRPr lang="zh-TW" altLang="en-US" dirty="0"/>
          </a:p>
          <a:p>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20</a:t>
            </a:fld>
            <a:endParaRPr kumimoji="1" lang="zh-TW" altLang="en-US"/>
          </a:p>
        </p:txBody>
      </p:sp>
    </p:spTree>
    <p:extLst>
      <p:ext uri="{BB962C8B-B14F-4D97-AF65-F5344CB8AC3E}">
        <p14:creationId xmlns:p14="http://schemas.microsoft.com/office/powerpoint/2010/main" val="3919259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sz="1300" dirty="0" err="1"/>
              <a:t>Friendsurance</a:t>
            </a:r>
            <a:r>
              <a:rPr lang="en-US" altLang="zh-TW" sz="1300" dirty="0"/>
              <a:t> </a:t>
            </a:r>
            <a:r>
              <a:rPr lang="zh-TW" altLang="en-US" sz="1300" dirty="0"/>
              <a:t>商業模式的創新是因為它將社群和基於社交的信任帶入了保險產業。由於與朋友共享保險池，人們騙保的可能性降低了，需要支付的保險費就降低了。</a:t>
            </a:r>
            <a:r>
              <a:rPr lang="en-US" altLang="zh-TW" sz="1300" dirty="0" err="1"/>
              <a:t>Friendsurance</a:t>
            </a:r>
            <a:r>
              <a:rPr lang="en-US" altLang="zh-TW" sz="1300" dirty="0"/>
              <a:t> </a:t>
            </a:r>
            <a:r>
              <a:rPr lang="zh-TW" altLang="en-US" sz="1300" dirty="0"/>
              <a:t>則成為了保險公司與客戶之間的中介方。</a:t>
            </a:r>
            <a:br>
              <a:rPr lang="zh-TW" altLang="en-US" dirty="0"/>
            </a:br>
            <a:br>
              <a:rPr lang="zh-TW" altLang="en-US" dirty="0"/>
            </a:br>
            <a:r>
              <a:rPr lang="zh-TW" altLang="en-US" sz="1300" dirty="0"/>
              <a:t>原文連結：</a:t>
            </a:r>
            <a:r>
              <a:rPr lang="en-US" altLang="zh-TW" sz="1300" dirty="0">
                <a:hlinkClick r:id="rId3"/>
              </a:rPr>
              <a:t>https://read01.com/N5B05E.html</a:t>
            </a: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21</a:t>
            </a:fld>
            <a:endParaRPr kumimoji="1" lang="zh-TW" altLang="en-US"/>
          </a:p>
        </p:txBody>
      </p:sp>
    </p:spTree>
    <p:extLst>
      <p:ext uri="{BB962C8B-B14F-4D97-AF65-F5344CB8AC3E}">
        <p14:creationId xmlns:p14="http://schemas.microsoft.com/office/powerpoint/2010/main" val="12012527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互聯網保險最早出現在美國，美國國民第一證券銀行首創通過因特網來銷售保險單。</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年，美國加利福尼亞州的網絡保險服務公司</a:t>
            </a:r>
            <a:r>
              <a:rPr lang="en-US" altLang="zh-TW" sz="1200" b="0" i="0" kern="1200" dirty="0">
                <a:solidFill>
                  <a:schemeClr val="tx1"/>
                </a:solidFill>
                <a:effectLst/>
                <a:latin typeface="+mn-lt"/>
                <a:ea typeface="+mn-ea"/>
                <a:cs typeface="+mn-cs"/>
              </a:rPr>
              <a:t>INSWEB</a:t>
            </a:r>
            <a:r>
              <a:rPr lang="zh-TW" altLang="en-US" sz="1200" b="0" i="0" kern="1200" dirty="0">
                <a:solidFill>
                  <a:schemeClr val="tx1"/>
                </a:solidFill>
                <a:effectLst/>
                <a:latin typeface="+mn-lt"/>
                <a:ea typeface="+mn-ea"/>
                <a:cs typeface="+mn-cs"/>
              </a:rPr>
              <a:t>用戶數是</a:t>
            </a:r>
            <a:r>
              <a:rPr lang="en-US" altLang="zh-TW" sz="1200" b="0" i="0" kern="1200" dirty="0">
                <a:solidFill>
                  <a:schemeClr val="tx1"/>
                </a:solidFill>
                <a:effectLst/>
                <a:latin typeface="+mn-lt"/>
                <a:ea typeface="+mn-ea"/>
                <a:cs typeface="+mn-cs"/>
              </a:rPr>
              <a:t>66</a:t>
            </a:r>
            <a:r>
              <a:rPr lang="zh-TW" altLang="en-US" sz="1200" b="0" i="0" kern="1200" dirty="0">
                <a:solidFill>
                  <a:schemeClr val="tx1"/>
                </a:solidFill>
                <a:effectLst/>
                <a:latin typeface="+mn-lt"/>
                <a:ea typeface="+mn-ea"/>
                <a:cs typeface="+mn-cs"/>
              </a:rPr>
              <a:t>萬，兩年後就增加到了</a:t>
            </a:r>
            <a:r>
              <a:rPr lang="en-US" altLang="zh-TW" sz="1200" b="0" i="0" kern="1200" dirty="0">
                <a:solidFill>
                  <a:schemeClr val="tx1"/>
                </a:solidFill>
                <a:effectLst/>
                <a:latin typeface="+mn-lt"/>
                <a:ea typeface="+mn-ea"/>
                <a:cs typeface="+mn-cs"/>
              </a:rPr>
              <a:t>300</a:t>
            </a:r>
            <a:r>
              <a:rPr lang="zh-TW" altLang="en-US" sz="1200" b="0" i="0" kern="1200" dirty="0">
                <a:solidFill>
                  <a:schemeClr val="tx1"/>
                </a:solidFill>
                <a:effectLst/>
                <a:latin typeface="+mn-lt"/>
                <a:ea typeface="+mn-ea"/>
                <a:cs typeface="+mn-cs"/>
              </a:rPr>
              <a:t>萬。</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年，全美大約有</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萬戶家庭在網上購買了價值</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億美元的汽車保險。</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1997</a:t>
            </a:r>
            <a:r>
              <a:rPr lang="zh-TW" altLang="en-US" sz="1200" b="0" i="0" kern="1200" dirty="0">
                <a:solidFill>
                  <a:schemeClr val="tx1"/>
                </a:solidFill>
                <a:effectLst/>
                <a:latin typeface="+mn-lt"/>
                <a:ea typeface="+mn-ea"/>
                <a:cs typeface="+mn-cs"/>
              </a:rPr>
              <a:t>年，意大利</a:t>
            </a:r>
            <a:r>
              <a:rPr lang="en-US" altLang="zh-TW" sz="1200" b="0" i="0" kern="1200" dirty="0">
                <a:solidFill>
                  <a:schemeClr val="tx1"/>
                </a:solidFill>
                <a:effectLst/>
                <a:latin typeface="+mn-lt"/>
                <a:ea typeface="+mn-ea"/>
                <a:cs typeface="+mn-cs"/>
              </a:rPr>
              <a:t>KAS</a:t>
            </a:r>
            <a:r>
              <a:rPr lang="zh-TW" altLang="en-US" sz="1200" b="0" i="0" kern="1200" dirty="0">
                <a:solidFill>
                  <a:schemeClr val="tx1"/>
                </a:solidFill>
                <a:effectLst/>
                <a:latin typeface="+mn-lt"/>
                <a:ea typeface="+mn-ea"/>
                <a:cs typeface="+mn-cs"/>
              </a:rPr>
              <a:t>保險公司用微軟技術建立了一套造價為</a:t>
            </a:r>
            <a:r>
              <a:rPr lang="en-US" altLang="zh-TW" sz="1200" b="0" i="0" kern="1200" dirty="0">
                <a:solidFill>
                  <a:schemeClr val="tx1"/>
                </a:solidFill>
                <a:effectLst/>
                <a:latin typeface="+mn-lt"/>
                <a:ea typeface="+mn-ea"/>
                <a:cs typeface="+mn-cs"/>
              </a:rPr>
              <a:t>110</a:t>
            </a:r>
            <a:r>
              <a:rPr lang="zh-TW" altLang="en-US" sz="1200" b="0" i="0" kern="1200" dirty="0">
                <a:solidFill>
                  <a:schemeClr val="tx1"/>
                </a:solidFill>
                <a:effectLst/>
                <a:latin typeface="+mn-lt"/>
                <a:ea typeface="+mn-ea"/>
                <a:cs typeface="+mn-cs"/>
              </a:rPr>
              <a:t>萬美元的網絡保險服務系統，並在網絡上提供最新報價。該公司月售保單從當初的</a:t>
            </a:r>
            <a:r>
              <a:rPr lang="en-US" altLang="zh-TW" sz="1200" b="0" i="0" kern="1200" dirty="0">
                <a:solidFill>
                  <a:schemeClr val="tx1"/>
                </a:solidFill>
                <a:effectLst/>
                <a:latin typeface="+mn-lt"/>
                <a:ea typeface="+mn-ea"/>
                <a:cs typeface="+mn-cs"/>
              </a:rPr>
              <a:t>170</a:t>
            </a:r>
            <a:r>
              <a:rPr lang="zh-TW" altLang="en-US" sz="1200" b="0" i="0" kern="1200" dirty="0">
                <a:solidFill>
                  <a:schemeClr val="tx1"/>
                </a:solidFill>
                <a:effectLst/>
                <a:latin typeface="+mn-lt"/>
                <a:ea typeface="+mn-ea"/>
                <a:cs typeface="+mn-cs"/>
              </a:rPr>
              <a:t>套快速上升到了</a:t>
            </a:r>
            <a:r>
              <a:rPr lang="en-US" altLang="zh-TW" sz="1200" b="0" i="0" kern="1200" dirty="0">
                <a:solidFill>
                  <a:schemeClr val="tx1"/>
                </a:solidFill>
                <a:effectLst/>
                <a:latin typeface="+mn-lt"/>
                <a:ea typeface="+mn-ea"/>
                <a:cs typeface="+mn-cs"/>
              </a:rPr>
              <a:t>1700</a:t>
            </a:r>
            <a:r>
              <a:rPr lang="zh-TW" altLang="en-US" sz="1200" b="0" i="0" kern="1200" dirty="0">
                <a:solidFill>
                  <a:schemeClr val="tx1"/>
                </a:solidFill>
                <a:effectLst/>
                <a:latin typeface="+mn-lt"/>
                <a:ea typeface="+mn-ea"/>
                <a:cs typeface="+mn-cs"/>
              </a:rPr>
              <a:t>套。英國於</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年建立的“屏幕交易”網站提供了</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家本國保險商的汽車和旅遊保險產品，用戶數量每個月以</a:t>
            </a:r>
            <a:r>
              <a:rPr lang="en-US" altLang="zh-TW" sz="1200" b="0" i="0" kern="1200" dirty="0">
                <a:solidFill>
                  <a:schemeClr val="tx1"/>
                </a:solidFill>
                <a:effectLst/>
                <a:latin typeface="+mn-lt"/>
                <a:ea typeface="+mn-ea"/>
                <a:cs typeface="+mn-cs"/>
              </a:rPr>
              <a:t>70%</a:t>
            </a:r>
            <a:r>
              <a:rPr lang="zh-TW" altLang="en-US" sz="1200" b="0" i="0" kern="1200" dirty="0">
                <a:solidFill>
                  <a:schemeClr val="tx1"/>
                </a:solidFill>
                <a:effectLst/>
                <a:latin typeface="+mn-lt"/>
                <a:ea typeface="+mn-ea"/>
                <a:cs typeface="+mn-cs"/>
              </a:rPr>
              <a:t>的速度遞增。</a:t>
            </a:r>
            <a:r>
              <a:rPr lang="en-US" altLang="zh-TW" sz="1200" b="0" i="0" kern="1200" dirty="0">
                <a:solidFill>
                  <a:schemeClr val="tx1"/>
                </a:solidFill>
                <a:effectLst/>
                <a:latin typeface="+mn-lt"/>
                <a:ea typeface="+mn-ea"/>
                <a:cs typeface="+mn-cs"/>
              </a:rPr>
              <a:t>1999</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月，日本的</a:t>
            </a:r>
            <a:r>
              <a:rPr lang="en-US" altLang="zh-TW" sz="1200" b="0" i="0" kern="1200" dirty="0">
                <a:solidFill>
                  <a:schemeClr val="tx1"/>
                </a:solidFill>
                <a:effectLst/>
                <a:latin typeface="+mn-lt"/>
                <a:ea typeface="+mn-ea"/>
                <a:cs typeface="+mn-cs"/>
              </a:rPr>
              <a:t>American Family</a:t>
            </a:r>
            <a:r>
              <a:rPr lang="zh-TW" altLang="en-US" sz="1200" b="0" i="0" kern="1200" dirty="0">
                <a:solidFill>
                  <a:schemeClr val="tx1"/>
                </a:solidFill>
                <a:effectLst/>
                <a:latin typeface="+mn-lt"/>
                <a:ea typeface="+mn-ea"/>
                <a:cs typeface="+mn-cs"/>
              </a:rPr>
              <a:t>保險公司開始提供可以在網上申請及結算的汽車保險，到</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6</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19</a:t>
            </a:r>
            <a:r>
              <a:rPr lang="zh-TW" altLang="en-US" sz="1200" b="0" i="0" kern="1200" dirty="0">
                <a:solidFill>
                  <a:schemeClr val="tx1"/>
                </a:solidFill>
                <a:effectLst/>
                <a:latin typeface="+mn-lt"/>
                <a:ea typeface="+mn-ea"/>
                <a:cs typeface="+mn-cs"/>
              </a:rPr>
              <a:t>日通過因特網簽訂的合同數累計已突破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萬件。日本朝日生命保險公司於</a:t>
            </a:r>
            <a:r>
              <a:rPr lang="en-US" altLang="zh-TW" sz="1200" b="0" i="0" kern="1200" dirty="0">
                <a:solidFill>
                  <a:schemeClr val="tx1"/>
                </a:solidFill>
                <a:effectLst/>
                <a:latin typeface="+mn-lt"/>
                <a:ea typeface="+mn-ea"/>
                <a:cs typeface="+mn-cs"/>
              </a:rPr>
              <a:t>2000</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月</a:t>
            </a:r>
            <a:r>
              <a:rPr lang="en-US" altLang="zh-TW" sz="1200" b="0" i="0" kern="1200" dirty="0">
                <a:solidFill>
                  <a:schemeClr val="tx1"/>
                </a:solidFill>
                <a:effectLst/>
                <a:latin typeface="+mn-lt"/>
                <a:ea typeface="+mn-ea"/>
                <a:cs typeface="+mn-cs"/>
              </a:rPr>
              <a:t>7</a:t>
            </a:r>
            <a:r>
              <a:rPr lang="zh-TW" altLang="en-US" sz="1200" b="0" i="0" kern="1200" dirty="0">
                <a:solidFill>
                  <a:schemeClr val="tx1"/>
                </a:solidFill>
                <a:effectLst/>
                <a:latin typeface="+mn-lt"/>
                <a:ea typeface="+mn-ea"/>
                <a:cs typeface="+mn-cs"/>
              </a:rPr>
              <a:t>日宣布，該保險公司決定與第一勸業銀行、伊藤忠商事等共同出資設立網絡公司，專門從事保險銷售活動，並於</a:t>
            </a:r>
            <a:r>
              <a:rPr lang="en-US" altLang="zh-TW" sz="1200" b="0" i="0" kern="1200" dirty="0">
                <a:solidFill>
                  <a:schemeClr val="tx1"/>
                </a:solidFill>
                <a:effectLst/>
                <a:latin typeface="+mn-lt"/>
                <a:ea typeface="+mn-ea"/>
                <a:cs typeface="+mn-cs"/>
              </a:rPr>
              <a:t>2001</a:t>
            </a:r>
            <a:r>
              <a:rPr lang="zh-TW" altLang="en-US" sz="1200" b="0" i="0" kern="1200" dirty="0">
                <a:solidFill>
                  <a:schemeClr val="tx1"/>
                </a:solidFill>
                <a:effectLst/>
                <a:latin typeface="+mn-lt"/>
                <a:ea typeface="+mn-ea"/>
                <a:cs typeface="+mn-cs"/>
              </a:rPr>
              <a:t>年</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月開始正式營業。</a:t>
            </a:r>
          </a:p>
          <a:p>
            <a:r>
              <a:rPr lang="zh-TW" altLang="en-US" sz="1200" b="0" i="0" kern="1200" dirty="0">
                <a:solidFill>
                  <a:schemeClr val="tx1"/>
                </a:solidFill>
                <a:effectLst/>
                <a:latin typeface="+mn-lt"/>
                <a:ea typeface="+mn-ea"/>
                <a:cs typeface="+mn-cs"/>
              </a:rPr>
              <a:t>　　時至今日，美國部分險種網上交易額已經占到</a:t>
            </a:r>
            <a:r>
              <a:rPr lang="en-US" altLang="zh-TW" sz="1200" b="0" i="0" kern="1200" dirty="0">
                <a:solidFill>
                  <a:schemeClr val="tx1"/>
                </a:solidFill>
                <a:effectLst/>
                <a:latin typeface="+mn-lt"/>
                <a:ea typeface="+mn-ea"/>
                <a:cs typeface="+mn-cs"/>
              </a:rPr>
              <a:t>30%—50%</a:t>
            </a:r>
            <a:r>
              <a:rPr lang="zh-TW" altLang="en-US" sz="1200" b="0" i="0" kern="1200" dirty="0">
                <a:solidFill>
                  <a:schemeClr val="tx1"/>
                </a:solidFill>
                <a:effectLst/>
                <a:latin typeface="+mn-lt"/>
                <a:ea typeface="+mn-ea"/>
                <a:cs typeface="+mn-cs"/>
              </a:rPr>
              <a:t>。英國</a:t>
            </a:r>
            <a:r>
              <a:rPr lang="en-US" altLang="zh-TW" sz="1200" b="0" i="0" kern="1200" dirty="0">
                <a:solidFill>
                  <a:schemeClr val="tx1"/>
                </a:solidFill>
                <a:effectLst/>
                <a:latin typeface="+mn-lt"/>
                <a:ea typeface="+mn-ea"/>
                <a:cs typeface="+mn-cs"/>
              </a:rPr>
              <a:t>2010</a:t>
            </a:r>
            <a:r>
              <a:rPr lang="zh-TW" altLang="en-US" sz="1200" b="0" i="0" kern="1200" dirty="0">
                <a:solidFill>
                  <a:schemeClr val="tx1"/>
                </a:solidFill>
                <a:effectLst/>
                <a:latin typeface="+mn-lt"/>
                <a:ea typeface="+mn-ea"/>
                <a:cs typeface="+mn-cs"/>
              </a:rPr>
              <a:t>年車險和家財險的網絡銷售保費占到</a:t>
            </a:r>
            <a:r>
              <a:rPr lang="en-US" altLang="zh-TW" sz="1200" b="0" i="0" kern="1200" dirty="0">
                <a:solidFill>
                  <a:schemeClr val="tx1"/>
                </a:solidFill>
                <a:effectLst/>
                <a:latin typeface="+mn-lt"/>
                <a:ea typeface="+mn-ea"/>
                <a:cs typeface="+mn-cs"/>
              </a:rPr>
              <a:t>47%</a:t>
            </a:r>
            <a:r>
              <a:rPr lang="zh-TW" altLang="en-US" sz="1200" b="0" i="0" kern="1200" dirty="0">
                <a:solidFill>
                  <a:schemeClr val="tx1"/>
                </a:solidFill>
                <a:effectLst/>
                <a:latin typeface="+mn-lt"/>
                <a:ea typeface="+mn-ea"/>
                <a:cs typeface="+mn-cs"/>
              </a:rPr>
              <a:t>和</a:t>
            </a:r>
            <a:r>
              <a:rPr lang="en-US" altLang="zh-TW" sz="1200" b="0" i="0" kern="1200" dirty="0">
                <a:solidFill>
                  <a:schemeClr val="tx1"/>
                </a:solidFill>
                <a:effectLst/>
                <a:latin typeface="+mn-lt"/>
                <a:ea typeface="+mn-ea"/>
                <a:cs typeface="+mn-cs"/>
              </a:rPr>
              <a:t>32%</a:t>
            </a:r>
            <a:r>
              <a:rPr lang="zh-TW" altLang="en-US" sz="1200" b="0" i="0" kern="1200" dirty="0">
                <a:solidFill>
                  <a:schemeClr val="tx1"/>
                </a:solidFill>
                <a:effectLst/>
                <a:latin typeface="+mn-lt"/>
                <a:ea typeface="+mn-ea"/>
                <a:cs typeface="+mn-cs"/>
              </a:rPr>
              <a:t>，韓國網上額車險銷售已經占到總體市場</a:t>
            </a:r>
            <a:r>
              <a:rPr lang="en-US" altLang="zh-TW" sz="1200" b="0" i="0" kern="1200" dirty="0">
                <a:solidFill>
                  <a:schemeClr val="tx1"/>
                </a:solidFill>
                <a:effectLst/>
                <a:latin typeface="+mn-lt"/>
                <a:ea typeface="+mn-ea"/>
                <a:cs typeface="+mn-cs"/>
              </a:rPr>
              <a:t>20%</a:t>
            </a:r>
            <a:r>
              <a:rPr lang="zh-TW" altLang="en-US" sz="1200" b="0" i="0" kern="1200" dirty="0">
                <a:solidFill>
                  <a:schemeClr val="tx1"/>
                </a:solidFill>
                <a:effectLst/>
                <a:latin typeface="+mn-lt"/>
                <a:ea typeface="+mn-ea"/>
                <a:cs typeface="+mn-cs"/>
              </a:rPr>
              <a:t>以上，日本車險業務電子商務渠道的佔比</a:t>
            </a:r>
            <a:r>
              <a:rPr lang="en-US" altLang="zh-TW" sz="1200" b="0" i="0" kern="1200" dirty="0">
                <a:solidFill>
                  <a:schemeClr val="tx1"/>
                </a:solidFill>
                <a:effectLst/>
                <a:latin typeface="+mn-lt"/>
                <a:ea typeface="+mn-ea"/>
                <a:cs typeface="+mn-cs"/>
              </a:rPr>
              <a:t>41%</a:t>
            </a:r>
            <a:r>
              <a:rPr lang="zh-TW" altLang="en-US" sz="1200" b="0" i="0" kern="1200" dirty="0">
                <a:solidFill>
                  <a:schemeClr val="tx1"/>
                </a:solidFill>
                <a:effectLst/>
                <a:latin typeface="+mn-lt"/>
                <a:ea typeface="+mn-ea"/>
                <a:cs typeface="+mn-cs"/>
              </a:rPr>
              <a:t>，網銷保險在各國的增速都相當可觀。</a:t>
            </a:r>
            <a:endParaRPr lang="en-US" altLang="zh-TW" sz="1200" b="0" i="0" kern="1200" dirty="0">
              <a:solidFill>
                <a:schemeClr val="tx1"/>
              </a:solidFill>
              <a:effectLst/>
              <a:latin typeface="+mn-lt"/>
              <a:ea typeface="+mn-ea"/>
              <a:cs typeface="+mn-cs"/>
            </a:endParaRPr>
          </a:p>
          <a:p>
            <a:r>
              <a:rPr lang="en-US" altLang="zh-TW" sz="1200" b="0" i="0" kern="1200" dirty="0">
                <a:solidFill>
                  <a:schemeClr val="tx1"/>
                </a:solidFill>
                <a:effectLst/>
                <a:latin typeface="+mn-lt"/>
                <a:ea typeface="+mn-ea"/>
                <a:cs typeface="+mn-cs"/>
              </a:rPr>
              <a:t>http://tw.112seo.com/article-1305692.html</a:t>
            </a:r>
            <a:endParaRPr lang="zh-TW" altLang="en-US"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22</a:t>
            </a:fld>
            <a:endParaRPr lang="zh-TW" altLang="en-US"/>
          </a:p>
        </p:txBody>
      </p:sp>
    </p:spTree>
    <p:extLst>
      <p:ext uri="{BB962C8B-B14F-4D97-AF65-F5344CB8AC3E}">
        <p14:creationId xmlns:p14="http://schemas.microsoft.com/office/powerpoint/2010/main" val="3906966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關於貨幣</a:t>
            </a:r>
            <a:r>
              <a:rPr lang="en-US" altLang="zh-TW" dirty="0"/>
              <a:t>2</a:t>
            </a:r>
          </a:p>
          <a:p>
            <a:r>
              <a:rPr lang="zh-TW" altLang="en-US" dirty="0"/>
              <a:t>傳統貨幣</a:t>
            </a:r>
            <a:r>
              <a:rPr lang="en-US" altLang="zh-TW" dirty="0"/>
              <a:t>2</a:t>
            </a:r>
          </a:p>
          <a:p>
            <a:r>
              <a:rPr lang="en-US" altLang="zh-TW" dirty="0"/>
              <a:t>(TECH)3</a:t>
            </a:r>
          </a:p>
          <a:p>
            <a:r>
              <a:rPr lang="zh-TW" altLang="en-US" dirty="0"/>
              <a:t>互聯網貨幣</a:t>
            </a:r>
            <a:r>
              <a:rPr lang="en-US" altLang="zh-TW" dirty="0"/>
              <a:t>4</a:t>
            </a:r>
          </a:p>
          <a:p>
            <a:r>
              <a:rPr lang="zh-TW" altLang="en-US" dirty="0"/>
              <a:t>互聯網貨幣的運作</a:t>
            </a:r>
            <a:r>
              <a:rPr lang="en-US" altLang="zh-TW" dirty="0"/>
              <a:t>(</a:t>
            </a:r>
            <a:r>
              <a:rPr lang="zh-TW" altLang="en-US" dirty="0"/>
              <a:t>流程</a:t>
            </a:r>
            <a:r>
              <a:rPr lang="en-US" altLang="zh-TW" dirty="0"/>
              <a:t>)3</a:t>
            </a:r>
          </a:p>
          <a:p>
            <a:r>
              <a:rPr lang="zh-TW" altLang="en-US" dirty="0"/>
              <a:t>目前市場</a:t>
            </a:r>
            <a:r>
              <a:rPr lang="en-US" altLang="zh-TW" dirty="0"/>
              <a:t>3</a:t>
            </a:r>
          </a:p>
          <a:p>
            <a:r>
              <a:rPr lang="zh-TW" altLang="en-US" dirty="0"/>
              <a:t>創新模式</a:t>
            </a:r>
            <a:r>
              <a:rPr lang="en-US" altLang="zh-TW" dirty="0"/>
              <a:t>5</a:t>
            </a:r>
          </a:p>
          <a:p>
            <a:r>
              <a:rPr lang="zh-TW" altLang="en-US" dirty="0"/>
              <a:t>挑戰</a:t>
            </a:r>
          </a:p>
          <a:p>
            <a:r>
              <a:rPr lang="zh-TW" altLang="en-US" dirty="0"/>
              <a:t>傳統公司的應對策略</a:t>
            </a:r>
            <a:r>
              <a:rPr lang="en-US" altLang="zh-TW" dirty="0"/>
              <a:t>3</a:t>
            </a:r>
          </a:p>
          <a:p>
            <a:r>
              <a:rPr lang="zh-TW" altLang="en-US" dirty="0"/>
              <a:t>互聯網貨幣的議題</a:t>
            </a:r>
            <a:r>
              <a:rPr lang="en-US" altLang="zh-TW" dirty="0"/>
              <a:t>3</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a:t>
            </a:fld>
            <a:endParaRPr lang="zh-TW" altLang="en-US"/>
          </a:p>
        </p:txBody>
      </p:sp>
    </p:spTree>
    <p:extLst>
      <p:ext uri="{BB962C8B-B14F-4D97-AF65-F5344CB8AC3E}">
        <p14:creationId xmlns:p14="http://schemas.microsoft.com/office/powerpoint/2010/main" val="42764702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23</a:t>
            </a:fld>
            <a:endParaRPr lang="zh-TW" altLang="en-US"/>
          </a:p>
        </p:txBody>
      </p:sp>
    </p:spTree>
    <p:extLst>
      <p:ext uri="{BB962C8B-B14F-4D97-AF65-F5344CB8AC3E}">
        <p14:creationId xmlns:p14="http://schemas.microsoft.com/office/powerpoint/2010/main" val="29851581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目前線上投保壽險業務已開放一年期醫療險、定期險、傷害險以及旅平險等險種，林昭廷直言，部分額度還是沒有很高，無法滿足民眾真正的需求，影響民眾線上投保的意願</a:t>
            </a:r>
            <a:br>
              <a:rPr lang="zh-TW" altLang="en-US" sz="1200" b="0" i="0" kern="1200" dirty="0">
                <a:solidFill>
                  <a:schemeClr val="tx1"/>
                </a:solidFill>
                <a:effectLst/>
                <a:latin typeface="+mn-lt"/>
                <a:ea typeface="+mn-ea"/>
                <a:cs typeface="+mn-cs"/>
              </a:rPr>
            </a:br>
            <a:r>
              <a:rPr lang="zh-TW" altLang="en-US" sz="1200" b="1" i="0" kern="1200" dirty="0">
                <a:solidFill>
                  <a:schemeClr val="tx1"/>
                </a:solidFill>
                <a:effectLst/>
                <a:latin typeface="+mn-lt"/>
                <a:ea typeface="+mn-ea"/>
                <a:cs typeface="+mn-cs"/>
              </a:rPr>
              <a:t>螞蟻金服和台灣國泰金控的本次戰略合作，是中國“互聯網</a:t>
            </a:r>
            <a:r>
              <a:rPr lang="en-US" altLang="zh-TW" sz="1200" b="1" i="0" kern="1200" dirty="0">
                <a:solidFill>
                  <a:schemeClr val="tx1"/>
                </a:solidFill>
                <a:effectLst/>
                <a:latin typeface="+mn-lt"/>
                <a:ea typeface="+mn-ea"/>
                <a:cs typeface="+mn-cs"/>
              </a:rPr>
              <a:t>+</a:t>
            </a:r>
            <a:r>
              <a:rPr lang="zh-TW" altLang="en-US" sz="1200" b="1" i="0" kern="1200" dirty="0">
                <a:solidFill>
                  <a:schemeClr val="tx1"/>
                </a:solidFill>
                <a:effectLst/>
                <a:latin typeface="+mn-lt"/>
                <a:ea typeface="+mn-ea"/>
                <a:cs typeface="+mn-cs"/>
              </a:rPr>
              <a:t>保險”的一次有意義的嚐試。</a:t>
            </a:r>
            <a:r>
              <a:rPr lang="zh-TW" altLang="en-US" sz="1200" b="0" i="0" kern="1200" dirty="0">
                <a:solidFill>
                  <a:schemeClr val="tx1"/>
                </a:solidFill>
                <a:effectLst/>
                <a:latin typeface="+mn-lt"/>
                <a:ea typeface="+mn-ea"/>
                <a:cs typeface="+mn-cs"/>
              </a:rPr>
              <a:t>台灣國泰金控和螞蟻金服雙方表示，“這次合作是基於對保險市場的樂觀判斷，尤其是看好互聯網新經濟帶來的大量新的保險服務需求，希望做出更多探索，創造更多好用、實用的‘國民保險’服務。”</a:t>
            </a:r>
          </a:p>
          <a:p>
            <a:br>
              <a:rPr lang="zh-TW" altLang="en-US" sz="1200" b="0" i="0" kern="1200" dirty="0">
                <a:solidFill>
                  <a:schemeClr val="tx1"/>
                </a:solidFill>
                <a:effectLst/>
                <a:latin typeface="+mn-lt"/>
                <a:ea typeface="+mn-ea"/>
                <a:cs typeface="+mn-cs"/>
              </a:rPr>
            </a:b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在保險領域，螞蟻金服此前與保險業合作夥伴一起推出了全球單日銷量最多的退運費險，保障支付寶賬戶安全的賬戶安全險，保障網上商戶信用責任的信用責任險等等。但這些還隻是開始。</a:t>
            </a:r>
          </a:p>
          <a:p>
            <a:br>
              <a:rPr lang="zh-TW" altLang="en-US" dirty="0"/>
            </a:br>
            <a:br>
              <a:rPr lang="zh-TW" altLang="en-US" sz="1200" b="0" i="0" kern="1200" dirty="0">
                <a:solidFill>
                  <a:schemeClr val="tx1"/>
                </a:solidFill>
                <a:effectLst/>
                <a:latin typeface="+mn-lt"/>
                <a:ea typeface="+mn-ea"/>
                <a:cs typeface="+mn-cs"/>
              </a:rPr>
            </a:b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24</a:t>
            </a:fld>
            <a:endParaRPr lang="zh-TW" altLang="en-US"/>
          </a:p>
        </p:txBody>
      </p:sp>
    </p:spTree>
    <p:extLst>
      <p:ext uri="{BB962C8B-B14F-4D97-AF65-F5344CB8AC3E}">
        <p14:creationId xmlns:p14="http://schemas.microsoft.com/office/powerpoint/2010/main" val="15544207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電子商務企業憑藉巨大的用戶流量以及人氣積累帶來的數據資源，在與保險企業的合作中占據有利地位。目前的金融分業監管模式以及監管制度尚不健全，對於電子商務企業跨界銷售未形成有效約束，存在監管套利風險；</a:t>
            </a:r>
          </a:p>
          <a:p>
            <a:endParaRPr lang="zh-TW" altLang="en-US" sz="1200" b="0" i="0" kern="1200" dirty="0">
              <a:solidFill>
                <a:schemeClr val="tx1"/>
              </a:solidFill>
              <a:effectLst/>
              <a:latin typeface="+mn-lt"/>
              <a:ea typeface="+mn-ea"/>
              <a:cs typeface="+mn-cs"/>
            </a:endParaRPr>
          </a:p>
          <a:p>
            <a:r>
              <a:rPr lang="zh-TW" altLang="en-US" dirty="0"/>
              <a:t>傳統保險企業在市場應注重風險管控，強調逐級審批流程，但在網際網路競爭時往往應對遲緩</a:t>
            </a:r>
          </a:p>
          <a:p>
            <a:r>
              <a:rPr lang="zh-TW" altLang="en-US" dirty="0"/>
              <a:t>傳統保險企業普遍存在創新活力不足問題，如何在創新機制上，建立容錯、平等、協作、分享的網際網路精神值得保險業深思</a:t>
            </a:r>
          </a:p>
          <a:p>
            <a:r>
              <a:rPr lang="zh-TW" altLang="en-US" dirty="0"/>
              <a:t>保險業由於保險消費屬性特徵，客戶粘性不足，要發展好網際網路保險，需要立足保險主業，加快整合上下游產業鏈，加快打造網際網路保險生態圈</a:t>
            </a:r>
            <a:br>
              <a:rPr lang="zh-TW" altLang="en-US" dirty="0"/>
            </a:br>
            <a:br>
              <a:rPr lang="zh-TW" altLang="en-US" dirty="0"/>
            </a:br>
            <a:r>
              <a:rPr lang="zh-TW" altLang="en-US" sz="1200" b="0" i="0" kern="1200" dirty="0">
                <a:solidFill>
                  <a:schemeClr val="tx1"/>
                </a:solidFill>
                <a:effectLst/>
                <a:latin typeface="+mn-lt"/>
                <a:ea typeface="+mn-ea"/>
                <a:cs typeface="+mn-cs"/>
              </a:rPr>
              <a:t>原文連結：</a:t>
            </a:r>
            <a:r>
              <a:rPr lang="en-US" altLang="zh-TW" sz="1200" b="0" i="0" u="none" strike="noStrike" kern="1200" dirty="0">
                <a:solidFill>
                  <a:schemeClr val="tx1"/>
                </a:solidFill>
                <a:effectLst/>
                <a:latin typeface="+mn-lt"/>
                <a:ea typeface="+mn-ea"/>
                <a:cs typeface="+mn-cs"/>
                <a:hlinkClick r:id="rId3"/>
              </a:rPr>
              <a:t>https://read01.com/nznmRy.html</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26</a:t>
            </a:fld>
            <a:endParaRPr lang="zh-TW" altLang="en-US"/>
          </a:p>
        </p:txBody>
      </p:sp>
    </p:spTree>
    <p:extLst>
      <p:ext uri="{BB962C8B-B14F-4D97-AF65-F5344CB8AC3E}">
        <p14:creationId xmlns:p14="http://schemas.microsoft.com/office/powerpoint/2010/main" val="4473777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http://www.pwc.tw/zh/news/press-release/press-20160622-1.html</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27</a:t>
            </a:fld>
            <a:endParaRPr lang="zh-TW" altLang="en-US"/>
          </a:p>
        </p:txBody>
      </p:sp>
    </p:spTree>
    <p:extLst>
      <p:ext uri="{BB962C8B-B14F-4D97-AF65-F5344CB8AC3E}">
        <p14:creationId xmlns:p14="http://schemas.microsoft.com/office/powerpoint/2010/main" val="2601061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a:t>
            </a:r>
            <a:r>
              <a:rPr lang="zh-TW" altLang="en-US" dirty="0">
                <a:hlinkClick r:id="rId3" tooltip="法律"/>
              </a:rPr>
              <a:t>法律</a:t>
            </a:r>
            <a:r>
              <a:rPr lang="zh-TW" altLang="en-US" dirty="0"/>
              <a:t>和</a:t>
            </a:r>
            <a:r>
              <a:rPr lang="zh-TW" altLang="en-US" dirty="0">
                <a:hlinkClick r:id="rId4" tooltip="經濟學"/>
              </a:rPr>
              <a:t>經濟學</a:t>
            </a:r>
            <a:r>
              <a:rPr lang="zh-TW" altLang="en-US" dirty="0"/>
              <a:t>意義上，是一種</a:t>
            </a:r>
            <a:r>
              <a:rPr lang="zh-TW" altLang="en-US" dirty="0">
                <a:hlinkClick r:id="rId5" tooltip="風險管理"/>
              </a:rPr>
              <a:t>風險管理</a:t>
            </a:r>
            <a:r>
              <a:rPr lang="zh-TW" altLang="en-US" dirty="0"/>
              <a:t>方式，主要用於</a:t>
            </a:r>
            <a:r>
              <a:rPr lang="zh-TW" altLang="en-US" dirty="0">
                <a:hlinkClick r:id="rId6" tooltip="經濟"/>
              </a:rPr>
              <a:t>經濟</a:t>
            </a:r>
            <a:r>
              <a:rPr lang="zh-TW" altLang="en-US" dirty="0"/>
              <a:t>損失的</a:t>
            </a:r>
            <a:r>
              <a:rPr lang="zh-TW" altLang="en-US" dirty="0">
                <a:hlinkClick r:id="rId7" tooltip="風險"/>
              </a:rPr>
              <a:t>風險</a:t>
            </a:r>
            <a:endParaRPr lang="en-US" altLang="zh-TW" dirty="0"/>
          </a:p>
          <a:p>
            <a:r>
              <a:rPr lang="zh-TW" altLang="en-US" dirty="0"/>
              <a:t>以集中起來的保險費建立保險基金，用於補償被保險人因自然災害或意外事故所造成的損失，或對個人因死亡、傷殘、疾病或者達到合同約定的年齡期限時，承擔給付保險金責任的商業行為。</a:t>
            </a:r>
            <a:endParaRPr lang="en-US" altLang="zh-TW" dirty="0"/>
          </a:p>
          <a:p>
            <a:r>
              <a:rPr lang="zh-TW" altLang="en-US" dirty="0"/>
              <a:t>定義</a:t>
            </a:r>
            <a:r>
              <a:rPr lang="en-US" altLang="zh-TW" dirty="0"/>
              <a:t>:</a:t>
            </a:r>
            <a:r>
              <a:rPr lang="zh-TW" altLang="en-US" dirty="0"/>
              <a:t>通過繳納一定的費用，將一個實體潛在損失的風險向一個實體集合的平均轉嫁</a:t>
            </a:r>
            <a:endParaRPr lang="en-US" altLang="zh-TW" dirty="0"/>
          </a:p>
          <a:p>
            <a:r>
              <a:rPr lang="zh-TW" altLang="en-US" dirty="0"/>
              <a:t>一旦加入某個團體，就「一人有難，大家平攤」，是以貨幣形式平攤的社會風險轉嫁機制</a:t>
            </a:r>
            <a:endParaRPr lang="en-US" altLang="zh-TW" dirty="0"/>
          </a:p>
          <a:p>
            <a:r>
              <a:rPr lang="zh-TW" altLang="en-US" dirty="0"/>
              <a:t>現代的</a:t>
            </a:r>
            <a:r>
              <a:rPr lang="zh-TW" altLang="en-US" dirty="0">
                <a:hlinkClick r:id="rId8" tooltip="社會保險"/>
              </a:rPr>
              <a:t>社會保險</a:t>
            </a:r>
            <a:r>
              <a:rPr lang="zh-TW" altLang="en-US" dirty="0"/>
              <a:t>制度是由</a:t>
            </a:r>
            <a:r>
              <a:rPr lang="en-US" altLang="zh-TW" dirty="0"/>
              <a:t>19</a:t>
            </a:r>
            <a:r>
              <a:rPr lang="zh-TW" altLang="en-US" dirty="0"/>
              <a:t>世紀德國的鐵血宰相</a:t>
            </a:r>
            <a:r>
              <a:rPr lang="zh-TW" altLang="en-US" dirty="0">
                <a:hlinkClick r:id="rId9" tooltip="奧托·馮·俾斯麥"/>
              </a:rPr>
              <a:t>奧托</a:t>
            </a:r>
            <a:r>
              <a:rPr lang="en-US" altLang="zh-TW" dirty="0">
                <a:hlinkClick r:id="rId9" tooltip="奧托·馮·俾斯麥"/>
              </a:rPr>
              <a:t>·</a:t>
            </a:r>
            <a:r>
              <a:rPr lang="zh-TW" altLang="en-US" dirty="0">
                <a:hlinkClick r:id="rId9" tooltip="奧托·馮·俾斯麥"/>
              </a:rPr>
              <a:t>馮</a:t>
            </a:r>
            <a:r>
              <a:rPr lang="en-US" altLang="zh-TW" dirty="0">
                <a:hlinkClick r:id="rId9" tooltip="奧托·馮·俾斯麥"/>
              </a:rPr>
              <a:t>·</a:t>
            </a:r>
            <a:r>
              <a:rPr lang="zh-TW" altLang="en-US" dirty="0">
                <a:hlinkClick r:id="rId9" tooltip="奧托·馮·俾斯麥"/>
              </a:rPr>
              <a:t>俾斯麥</a:t>
            </a:r>
            <a:r>
              <a:rPr lang="zh-TW" altLang="en-US" dirty="0"/>
              <a:t>為了與社會主義運動爭奪</a:t>
            </a:r>
            <a:r>
              <a:rPr lang="zh-TW" altLang="en-US" dirty="0">
                <a:hlinkClick r:id="rId10"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2931744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http://</a:t>
            </a:r>
            <a:r>
              <a:rPr kumimoji="1" lang="en-US" altLang="zh-TW" dirty="0" err="1"/>
              <a:t>wiki.mbalib.com</a:t>
            </a:r>
            <a:r>
              <a:rPr kumimoji="1" lang="en-US" altLang="zh-TW" dirty="0"/>
              <a:t>/</a:t>
            </a:r>
            <a:r>
              <a:rPr kumimoji="1" lang="en-US" altLang="zh-TW" dirty="0" err="1"/>
              <a:t>zh-tw</a:t>
            </a:r>
            <a:r>
              <a:rPr kumimoji="1" lang="en-US" altLang="zh-TW" dirty="0"/>
              <a:t>/%E4%BF%9D%E9%99%A9</a:t>
            </a:r>
            <a:endParaRPr kumimoji="1" lang="zh-TW" altLang="en-US" dirty="0"/>
          </a:p>
          <a:p>
            <a:r>
              <a:rPr lang="zh-TW" altLang="en-US" sz="1200" b="1" i="0" kern="1200" dirty="0">
                <a:solidFill>
                  <a:schemeClr val="tx1"/>
                </a:solidFill>
                <a:effectLst/>
                <a:latin typeface="+mn-lt"/>
                <a:ea typeface="+mn-ea"/>
                <a:cs typeface="+mn-cs"/>
              </a:rPr>
              <a:t>保險的作用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1</a:t>
            </a:r>
            <a:r>
              <a:rPr lang="zh-TW" altLang="en-US" sz="1200" b="1" i="0" kern="1200" dirty="0">
                <a:solidFill>
                  <a:schemeClr val="tx1"/>
                </a:solidFill>
                <a:effectLst/>
                <a:latin typeface="+mn-lt"/>
                <a:ea typeface="+mn-ea"/>
                <a:cs typeface="+mn-cs"/>
              </a:rPr>
              <a:t>、轉移風險</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買保險就是把自己的風險轉移出去，而接受風險的機構就是保險公司。保險公司接受風險轉移是因為可保風險還是有規律可循的。通過研究風險的偶然性去尋找其必然性，掌握風險發生、發展的規律，為眾多有危險顧慮的人提供了保險保障。</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2</a:t>
            </a:r>
            <a:r>
              <a:rPr lang="zh-TW" altLang="en-US" sz="1200" b="1" i="0" kern="1200" dirty="0">
                <a:solidFill>
                  <a:schemeClr val="tx1"/>
                </a:solidFill>
                <a:effectLst/>
                <a:latin typeface="+mn-lt"/>
                <a:ea typeface="+mn-ea"/>
                <a:cs typeface="+mn-cs"/>
              </a:rPr>
              <a:t>、均攤損失</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轉移風險並非災害事故真正離開了投保人，而是保險人藉助眾人的</a:t>
            </a:r>
            <a:r>
              <a:rPr lang="zh-TW" altLang="en-US" sz="1200" b="0" i="0" u="none" strike="noStrike" kern="1200" dirty="0">
                <a:solidFill>
                  <a:schemeClr val="tx1"/>
                </a:solidFill>
                <a:effectLst/>
                <a:latin typeface="+mn-lt"/>
                <a:ea typeface="+mn-ea"/>
                <a:cs typeface="+mn-cs"/>
                <a:hlinkClick r:id="rId3" tooltip="财力"/>
              </a:rPr>
              <a:t>財力</a:t>
            </a:r>
            <a:r>
              <a:rPr lang="zh-TW" altLang="en-US" sz="1200" b="0" i="0" kern="1200" dirty="0">
                <a:solidFill>
                  <a:schemeClr val="tx1"/>
                </a:solidFill>
                <a:effectLst/>
                <a:latin typeface="+mn-lt"/>
                <a:ea typeface="+mn-ea"/>
                <a:cs typeface="+mn-cs"/>
              </a:rPr>
              <a:t>，給遭災受損的投保人補償經濟損失，為其排憂解難。保險人以收取保險費用和支付賠款的形式，將少數人的巨額損失分散給眾多的</a:t>
            </a:r>
            <a:r>
              <a:rPr lang="zh-TW" altLang="en-US" sz="1200" b="0" i="0" u="none" strike="noStrike" kern="1200" dirty="0">
                <a:solidFill>
                  <a:schemeClr val="tx1"/>
                </a:solidFill>
                <a:effectLst/>
                <a:latin typeface="+mn-lt"/>
                <a:ea typeface="+mn-ea"/>
                <a:cs typeface="+mn-cs"/>
                <a:hlinkClick r:id="rId4" tooltip="被保险人"/>
              </a:rPr>
              <a:t>被保險人</a:t>
            </a:r>
            <a:r>
              <a:rPr lang="zh-TW" altLang="en-US" sz="1200" b="0" i="0" kern="1200" dirty="0">
                <a:solidFill>
                  <a:schemeClr val="tx1"/>
                </a:solidFill>
                <a:effectLst/>
                <a:latin typeface="+mn-lt"/>
                <a:ea typeface="+mn-ea"/>
                <a:cs typeface="+mn-cs"/>
              </a:rPr>
              <a:t>，從而使個人難以承受的損失，變成多數人可以承擔的損失，這實際上是把損失均攤給有相同風險的投保人。所以，保險只有均攤損失的功能，而沒有減少損失的功能。</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3</a:t>
            </a:r>
            <a:r>
              <a:rPr lang="zh-TW" altLang="en-US" sz="1200" b="1" i="0" kern="1200" dirty="0">
                <a:solidFill>
                  <a:schemeClr val="tx1"/>
                </a:solidFill>
                <a:effectLst/>
                <a:latin typeface="+mn-lt"/>
                <a:ea typeface="+mn-ea"/>
                <a:cs typeface="+mn-cs"/>
              </a:rPr>
              <a:t>、實施補償</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分攤損失是實施補償的前提和手段，實施補償是分攤損失的目的。其補償的範圍主要有以下幾個方面：</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）投保人因災害事故所遭受的</a:t>
            </a:r>
            <a:r>
              <a:rPr lang="zh-TW" altLang="en-US" sz="1200" b="0" i="0" u="none" strike="noStrike" kern="1200" dirty="0">
                <a:solidFill>
                  <a:schemeClr val="tx1"/>
                </a:solidFill>
                <a:effectLst/>
                <a:latin typeface="+mn-lt"/>
                <a:ea typeface="+mn-ea"/>
                <a:cs typeface="+mn-cs"/>
                <a:hlinkClick r:id="rId5" tooltip="财产损失"/>
              </a:rPr>
              <a:t>財產損失</a:t>
            </a:r>
            <a:r>
              <a:rPr lang="zh-TW" altLang="en-US" sz="1200" b="0" i="0" kern="1200" dirty="0">
                <a:solidFill>
                  <a:schemeClr val="tx1"/>
                </a:solidFill>
                <a:effectLst/>
                <a:latin typeface="+mn-lt"/>
                <a:ea typeface="+mn-ea"/>
                <a:cs typeface="+mn-cs"/>
              </a:rPr>
              <a:t>。</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）投保人因災害事故使自己身體遭受的傷亡或保險期滿應結付的保險金。</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）投保人因災害事故依法對他人應付的經濟賠償。</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）投保人因另方當事人不履行合同所蒙受的經濟損失。</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）災害事故發生後，投保人因施救保險標的所發生的一切費用。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4</a:t>
            </a:r>
            <a:r>
              <a:rPr lang="zh-TW" altLang="en-US" sz="1200" b="1" i="0" kern="1200" dirty="0">
                <a:solidFill>
                  <a:schemeClr val="tx1"/>
                </a:solidFill>
                <a:effectLst/>
                <a:latin typeface="+mn-lt"/>
                <a:ea typeface="+mn-ea"/>
                <a:cs typeface="+mn-cs"/>
              </a:rPr>
              <a:t>、</a:t>
            </a:r>
            <a:r>
              <a:rPr lang="zh-TW" altLang="en-US" sz="1200" b="1" i="0" u="none" strike="noStrike" kern="1200" dirty="0">
                <a:solidFill>
                  <a:schemeClr val="tx1"/>
                </a:solidFill>
                <a:effectLst/>
                <a:latin typeface="+mn-lt"/>
                <a:ea typeface="+mn-ea"/>
                <a:cs typeface="+mn-cs"/>
                <a:hlinkClick r:id="rId6" tooltip="抵押贷款"/>
              </a:rPr>
              <a:t>抵押貸款</a:t>
            </a:r>
            <a:r>
              <a:rPr lang="zh-TW" altLang="en-US" sz="1200" b="1" i="0" kern="1200" dirty="0">
                <a:solidFill>
                  <a:schemeClr val="tx1"/>
                </a:solidFill>
                <a:effectLst/>
                <a:latin typeface="+mn-lt"/>
                <a:ea typeface="+mn-ea"/>
                <a:cs typeface="+mn-cs"/>
              </a:rPr>
              <a:t>和</a:t>
            </a:r>
            <a:r>
              <a:rPr lang="zh-TW" altLang="en-US" sz="1200" b="1" i="0" u="none" strike="noStrike" kern="1200" dirty="0">
                <a:solidFill>
                  <a:schemeClr val="tx1"/>
                </a:solidFill>
                <a:effectLst/>
                <a:latin typeface="+mn-lt"/>
                <a:ea typeface="+mn-ea"/>
                <a:cs typeface="+mn-cs"/>
                <a:hlinkClick r:id="rId7" tooltip="投资收益"/>
              </a:rPr>
              <a:t>投資收益</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保險法中明確規定：“現金價值不喪失條款”，客戶雖然與保險公司簽定合同，但客戶有權中止這個合同，並得到退保金額。</a:t>
            </a:r>
            <a:r>
              <a:rPr lang="zh-TW" altLang="en-US" sz="1200" b="0" i="0" u="none" strike="noStrike" kern="1200" dirty="0">
                <a:solidFill>
                  <a:schemeClr val="tx1"/>
                </a:solidFill>
                <a:effectLst/>
                <a:latin typeface="+mn-lt"/>
                <a:ea typeface="+mn-ea"/>
                <a:cs typeface="+mn-cs"/>
                <a:hlinkClick r:id="rId8" tooltip="保险合同"/>
              </a:rPr>
              <a:t>保險合同</a:t>
            </a:r>
            <a:r>
              <a:rPr lang="zh-TW" altLang="en-US" sz="1200" b="0" i="0" kern="1200" dirty="0">
                <a:solidFill>
                  <a:schemeClr val="tx1"/>
                </a:solidFill>
                <a:effectLst/>
                <a:latin typeface="+mn-lt"/>
                <a:ea typeface="+mn-ea"/>
                <a:cs typeface="+mn-cs"/>
              </a:rPr>
              <a:t>中也規定客戶資金緊缺時可申請相當於</a:t>
            </a:r>
            <a:r>
              <a:rPr lang="zh-TW" altLang="en-US" sz="1200" b="0" i="0" u="none" strike="noStrike" kern="1200" dirty="0">
                <a:solidFill>
                  <a:schemeClr val="tx1"/>
                </a:solidFill>
                <a:effectLst/>
                <a:latin typeface="+mn-lt"/>
                <a:ea typeface="+mn-ea"/>
                <a:cs typeface="+mn-cs"/>
                <a:hlinkClick r:id="rId9" tooltip="退保金"/>
              </a:rPr>
              <a:t>退保金</a:t>
            </a:r>
            <a:r>
              <a:rPr lang="zh-TW" altLang="en-US" sz="1200" b="0" i="0" kern="1200" dirty="0">
                <a:solidFill>
                  <a:schemeClr val="tx1"/>
                </a:solidFill>
                <a:effectLst/>
                <a:latin typeface="+mn-lt"/>
                <a:ea typeface="+mn-ea"/>
                <a:cs typeface="+mn-cs"/>
              </a:rPr>
              <a:t>的</a:t>
            </a:r>
            <a:r>
              <a:rPr lang="en-US" altLang="zh-TW" sz="1200" b="0" i="0" kern="1200" dirty="0">
                <a:solidFill>
                  <a:schemeClr val="tx1"/>
                </a:solidFill>
                <a:effectLst/>
                <a:latin typeface="+mn-lt"/>
                <a:ea typeface="+mn-ea"/>
                <a:cs typeface="+mn-cs"/>
              </a:rPr>
              <a:t>70-80</a:t>
            </a:r>
            <a:r>
              <a:rPr lang="zh-TW" altLang="en-US" sz="1200" b="0" i="0" kern="1200" dirty="0">
                <a:solidFill>
                  <a:schemeClr val="tx1"/>
                </a:solidFill>
                <a:effectLst/>
                <a:latin typeface="+mn-lt"/>
                <a:ea typeface="+mn-ea"/>
                <a:cs typeface="+mn-cs"/>
              </a:rPr>
              <a:t>％左右（依照保險合同條款確定）作為</a:t>
            </a:r>
            <a:r>
              <a:rPr lang="zh-TW" altLang="en-US" sz="1200" b="0" i="0" u="none" strike="noStrike" kern="1200" dirty="0">
                <a:solidFill>
                  <a:schemeClr val="tx1"/>
                </a:solidFill>
                <a:effectLst/>
                <a:latin typeface="+mn-lt"/>
                <a:ea typeface="+mn-ea"/>
                <a:cs typeface="+mn-cs"/>
                <a:hlinkClick r:id="rId10" tooltip="贷款"/>
              </a:rPr>
              <a:t>貸款</a:t>
            </a:r>
            <a:r>
              <a:rPr lang="zh-TW" altLang="en-US" sz="1200" b="0" i="0" kern="1200" dirty="0">
                <a:solidFill>
                  <a:schemeClr val="tx1"/>
                </a:solidFill>
                <a:effectLst/>
                <a:latin typeface="+mn-lt"/>
                <a:ea typeface="+mn-ea"/>
                <a:cs typeface="+mn-cs"/>
              </a:rPr>
              <a:t>。如果急需資金，又一時籌措不到，便可以將</a:t>
            </a:r>
            <a:r>
              <a:rPr lang="zh-TW" altLang="en-US" sz="1200" b="0" i="0" u="none" strike="noStrike" kern="1200" dirty="0">
                <a:solidFill>
                  <a:schemeClr val="tx1"/>
                </a:solidFill>
                <a:effectLst/>
                <a:latin typeface="+mn-lt"/>
                <a:ea typeface="+mn-ea"/>
                <a:cs typeface="+mn-cs"/>
                <a:hlinkClick r:id="rId11" tooltip="保险单"/>
              </a:rPr>
              <a:t>保險單</a:t>
            </a:r>
            <a:r>
              <a:rPr lang="zh-TW" altLang="en-US" sz="1200" b="0" i="0" kern="1200" dirty="0">
                <a:solidFill>
                  <a:schemeClr val="tx1"/>
                </a:solidFill>
                <a:effectLst/>
                <a:latin typeface="+mn-lt"/>
                <a:ea typeface="+mn-ea"/>
                <a:cs typeface="+mn-cs"/>
              </a:rPr>
              <a:t>抵押在保險公司，從保險公司取得相應數額的貸款。</a:t>
            </a:r>
          </a:p>
          <a:p>
            <a:r>
              <a:rPr lang="zh-TW" altLang="en-US" sz="1200" b="0" i="0" kern="1200" dirty="0">
                <a:solidFill>
                  <a:schemeClr val="tx1"/>
                </a:solidFill>
                <a:effectLst/>
                <a:latin typeface="+mn-lt"/>
                <a:ea typeface="+mn-ea"/>
                <a:cs typeface="+mn-cs"/>
              </a:rPr>
              <a:t>　　同時，一些人壽保險產品不僅具有</a:t>
            </a:r>
            <a:r>
              <a:rPr lang="zh-TW" altLang="en-US" sz="1200" b="0" i="0" u="none" strike="noStrike" kern="1200" dirty="0">
                <a:solidFill>
                  <a:schemeClr val="tx1"/>
                </a:solidFill>
                <a:effectLst/>
                <a:latin typeface="+mn-lt"/>
                <a:ea typeface="+mn-ea"/>
                <a:cs typeface="+mn-cs"/>
                <a:hlinkClick r:id="rId12" tooltip="保险功能"/>
              </a:rPr>
              <a:t>保險功能</a:t>
            </a:r>
            <a:r>
              <a:rPr lang="zh-TW" altLang="en-US" sz="1200" b="0" i="0" kern="1200" dirty="0">
                <a:solidFill>
                  <a:schemeClr val="tx1"/>
                </a:solidFill>
                <a:effectLst/>
                <a:latin typeface="+mn-lt"/>
                <a:ea typeface="+mn-ea"/>
                <a:cs typeface="+mn-cs"/>
              </a:rPr>
              <a:t>，而且具有一定的</a:t>
            </a:r>
            <a:r>
              <a:rPr lang="zh-TW" altLang="en-US" sz="1200" b="0" i="0" u="none" strike="noStrike" kern="1200" dirty="0">
                <a:solidFill>
                  <a:schemeClr val="tx1"/>
                </a:solidFill>
                <a:effectLst/>
                <a:latin typeface="+mn-lt"/>
                <a:ea typeface="+mn-ea"/>
                <a:cs typeface="+mn-cs"/>
                <a:hlinkClick r:id="rId13" tooltip="投资功能"/>
              </a:rPr>
              <a:t>投資功能</a:t>
            </a:r>
            <a:r>
              <a:rPr lang="zh-TW" altLang="en-US" sz="1200" b="0" i="0" kern="1200" dirty="0">
                <a:solidFill>
                  <a:schemeClr val="tx1"/>
                </a:solidFill>
                <a:effectLst/>
                <a:latin typeface="+mn-lt"/>
                <a:ea typeface="+mn-ea"/>
                <a:cs typeface="+mn-cs"/>
              </a:rPr>
              <a:t>，就是說部分保險產品的設計中會捆綁類似儲蓄或基金功能的賬戶，使其看上去兼有保障與保值的功能。而實質上就是為吸引投資者購買保險產品，而進行的保險功能與投資功能的組合</a:t>
            </a:r>
          </a:p>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a:t>
            </a:fld>
            <a:endParaRPr lang="zh-TW" altLang="en-US"/>
          </a:p>
        </p:txBody>
      </p:sp>
    </p:spTree>
    <p:extLst>
      <p:ext uri="{BB962C8B-B14F-4D97-AF65-F5344CB8AC3E}">
        <p14:creationId xmlns:p14="http://schemas.microsoft.com/office/powerpoint/2010/main" val="1680394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人類社會從開始就面臨著自然災害和意外事故的侵擾，在與大自然抗爭的過程中，古代人們就萌生了對付災害事故的保險思想和原始形態的保險方法</a:t>
            </a:r>
            <a:endParaRPr lang="en-US" altLang="zh-TW" sz="1200" b="0" i="0" kern="1200" dirty="0">
              <a:solidFill>
                <a:schemeClr val="tx1"/>
              </a:solidFill>
              <a:effectLst/>
              <a:latin typeface="+mn-lt"/>
              <a:ea typeface="+mn-ea"/>
              <a:cs typeface="+mn-cs"/>
            </a:endParaRPr>
          </a:p>
          <a:p>
            <a:endParaRPr lang="en-US" altLang="zh-TW" sz="1200" b="0" i="0" kern="1200" dirty="0">
              <a:solidFill>
                <a:schemeClr val="tx1"/>
              </a:solidFill>
              <a:effectLst/>
              <a:latin typeface="+mn-lt"/>
              <a:ea typeface="+mn-ea"/>
              <a:cs typeface="+mn-cs"/>
            </a:endParaRPr>
          </a:p>
          <a:p>
            <a:r>
              <a:rPr lang="zh-TW" altLang="en-US" dirty="0"/>
              <a:t>我國曆代王朝都非常重視積谷備荒。春秋時期孔子的“拼三餘一”的思想是頗有代表性的見解。孔子認為，每年如能將收穫糧食的三分之一積儲起來，這樣連續積儲</a:t>
            </a:r>
            <a:r>
              <a:rPr lang="en-US" altLang="zh-TW" dirty="0"/>
              <a:t>3</a:t>
            </a:r>
            <a:r>
              <a:rPr lang="zh-TW" altLang="en-US" dirty="0"/>
              <a:t>年，便可存足</a:t>
            </a:r>
            <a:r>
              <a:rPr lang="en-US" altLang="zh-TW" dirty="0"/>
              <a:t>1</a:t>
            </a:r>
            <a:r>
              <a:rPr lang="zh-TW" altLang="en-US" dirty="0"/>
              <a:t>年的糧食，即“餘一”。如果不斷地積儲糧食，經過</a:t>
            </a:r>
            <a:r>
              <a:rPr lang="en-US" altLang="zh-TW" dirty="0"/>
              <a:t>27</a:t>
            </a:r>
            <a:r>
              <a:rPr lang="zh-TW" altLang="en-US" dirty="0"/>
              <a:t>年可積存</a:t>
            </a:r>
            <a:r>
              <a:rPr lang="en-US" altLang="zh-TW" dirty="0"/>
              <a:t>9</a:t>
            </a:r>
            <a:r>
              <a:rPr lang="zh-TW" altLang="en-US" dirty="0"/>
              <a:t>年的糧食，就可達到太平盛世。</a:t>
            </a:r>
            <a:endParaRPr lang="en-US" altLang="zh-TW" dirty="0"/>
          </a:p>
          <a:p>
            <a:endParaRPr lang="en-US" altLang="zh-TW" dirty="0"/>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a:t>現代的</a:t>
            </a:r>
            <a:r>
              <a:rPr lang="zh-TW" altLang="en-US" dirty="0">
                <a:hlinkClick r:id="rId3" tooltip="社會保險"/>
              </a:rPr>
              <a:t>社會保險</a:t>
            </a:r>
            <a:r>
              <a:rPr lang="zh-TW" altLang="en-US" dirty="0"/>
              <a:t>制度是由</a:t>
            </a:r>
            <a:r>
              <a:rPr lang="en-US" altLang="zh-TW" dirty="0"/>
              <a:t>19</a:t>
            </a:r>
            <a:r>
              <a:rPr lang="zh-TW" altLang="en-US" dirty="0"/>
              <a:t>世紀德國的鐵血宰相</a:t>
            </a:r>
            <a:r>
              <a:rPr lang="zh-TW" altLang="en-US" dirty="0">
                <a:hlinkClick r:id="rId4" tooltip="奧托·馮·俾斯麥"/>
              </a:rPr>
              <a:t>奧托</a:t>
            </a:r>
            <a:r>
              <a:rPr lang="en-US" altLang="zh-TW" dirty="0">
                <a:hlinkClick r:id="rId4" tooltip="奧托·馮·俾斯麥"/>
              </a:rPr>
              <a:t>·</a:t>
            </a:r>
            <a:r>
              <a:rPr lang="zh-TW" altLang="en-US" dirty="0">
                <a:hlinkClick r:id="rId4" tooltip="奧托·馮·俾斯麥"/>
              </a:rPr>
              <a:t>馮</a:t>
            </a:r>
            <a:r>
              <a:rPr lang="en-US" altLang="zh-TW" dirty="0">
                <a:hlinkClick r:id="rId4" tooltip="奧托·馮·俾斯麥"/>
              </a:rPr>
              <a:t>·</a:t>
            </a:r>
            <a:r>
              <a:rPr lang="zh-TW" altLang="en-US" dirty="0">
                <a:hlinkClick r:id="rId4" tooltip="奧托·馮·俾斯麥"/>
              </a:rPr>
              <a:t>俾斯麥</a:t>
            </a:r>
            <a:r>
              <a:rPr lang="zh-TW" altLang="en-US" dirty="0"/>
              <a:t>為了與社會主義運動爭奪</a:t>
            </a:r>
            <a:r>
              <a:rPr lang="zh-TW" altLang="en-US" dirty="0">
                <a:hlinkClick r:id="rId5"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a:t>
            </a:fld>
            <a:endParaRPr lang="zh-TW" altLang="en-US"/>
          </a:p>
        </p:txBody>
      </p:sp>
    </p:spTree>
    <p:extLst>
      <p:ext uri="{BB962C8B-B14F-4D97-AF65-F5344CB8AC3E}">
        <p14:creationId xmlns:p14="http://schemas.microsoft.com/office/powerpoint/2010/main" val="10103677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300" b="1" dirty="0"/>
              <a:t>保險的主要盈利模式就是賣出保險前計算出險概率，賣出保險後，如果賠付低於這個概率，就能賺錢！</a:t>
            </a:r>
            <a:endParaRPr lang="zh-TW" altLang="en-US" sz="1300" dirty="0"/>
          </a:p>
          <a:p>
            <a:br>
              <a:rPr lang="zh-TW" altLang="en-US" dirty="0"/>
            </a:br>
            <a:endParaRPr kumimoji="1" lang="zh-TW" altLang="en-US" dirty="0"/>
          </a:p>
        </p:txBody>
      </p:sp>
      <p:sp>
        <p:nvSpPr>
          <p:cNvPr id="4" name="投影片編號版面配置區 3"/>
          <p:cNvSpPr>
            <a:spLocks noGrp="1"/>
          </p:cNvSpPr>
          <p:nvPr>
            <p:ph type="sldNum" sz="quarter" idx="10"/>
          </p:nvPr>
        </p:nvSpPr>
        <p:spPr/>
        <p:txBody>
          <a:bodyPr/>
          <a:lstStyle/>
          <a:p>
            <a:fld id="{B9740ACD-C215-BF4A-8EA7-E945951C618D}" type="slidenum">
              <a:rPr kumimoji="1" lang="zh-TW" altLang="en-US" smtClean="0"/>
              <a:t>6</a:t>
            </a:fld>
            <a:endParaRPr kumimoji="1" lang="zh-TW" altLang="en-US"/>
          </a:p>
        </p:txBody>
      </p:sp>
    </p:spTree>
    <p:extLst>
      <p:ext uri="{BB962C8B-B14F-4D97-AF65-F5344CB8AC3E}">
        <p14:creationId xmlns:p14="http://schemas.microsoft.com/office/powerpoint/2010/main" val="4143408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228600" rtl="0" fontAlgn="base">
              <a:spcBef>
                <a:spcPts val="1200"/>
              </a:spcBef>
              <a:spcAft>
                <a:spcPts val="1200"/>
              </a:spcAft>
              <a:buFont typeface="+mj-lt"/>
              <a:buNone/>
            </a:pPr>
            <a:r>
              <a:rPr lang="zh-TW" altLang="en-US" sz="1800" b="1" i="0" u="none" strike="noStrike" dirty="0">
                <a:solidFill>
                  <a:srgbClr val="000000"/>
                </a:solidFill>
                <a:effectLst/>
                <a:latin typeface="LXGW WenKai"/>
              </a:rPr>
              <a:t>應對時事：</a:t>
            </a:r>
          </a:p>
          <a:p>
            <a:pPr marL="762000" algn="just" rtl="0">
              <a:spcBef>
                <a:spcPts val="1200"/>
              </a:spcBef>
              <a:spcAft>
                <a:spcPts val="1200"/>
              </a:spcAft>
            </a:pPr>
            <a:r>
              <a:rPr lang="zh-TW" altLang="en-US" sz="1800" b="1" i="0" u="none" strike="noStrike" dirty="0">
                <a:solidFill>
                  <a:srgbClr val="000000"/>
                </a:solidFill>
                <a:effectLst/>
                <a:latin typeface="LXGW WenKai"/>
              </a:rPr>
              <a:t>    </a:t>
            </a:r>
            <a:r>
              <a:rPr lang="zh-TW" altLang="en-US" sz="1800" b="0" i="0" u="none" strike="noStrike" dirty="0">
                <a:solidFill>
                  <a:srgbClr val="000000"/>
                </a:solidFill>
                <a:effectLst/>
                <a:latin typeface="LXGW WenKai"/>
              </a:rPr>
              <a:t>自去年</a:t>
            </a:r>
            <a:r>
              <a:rPr lang="en-US" altLang="zh-TW" sz="1800" b="0" i="0" u="none" strike="noStrike" dirty="0">
                <a:solidFill>
                  <a:srgbClr val="000000"/>
                </a:solidFill>
                <a:effectLst/>
                <a:latin typeface="LXGW WenKai"/>
              </a:rPr>
              <a:t>2020</a:t>
            </a:r>
            <a:r>
              <a:rPr lang="zh-TW" altLang="en-US" sz="1800" b="0" i="0" u="none" strike="noStrike" dirty="0">
                <a:solidFill>
                  <a:srgbClr val="000000"/>
                </a:solidFill>
                <a:effectLst/>
                <a:latin typeface="LXGW WenKai"/>
              </a:rPr>
              <a:t>年一月起，衛生福利部宣布要將武漢肺炎列入法定傳染病後、壽險業便紛紛放寬舊保單之中法定傳染病除外不納入的規定，迅速的調整保險商品，讓廣大民眾能在嚴峻的疫情中得到保障。但種種改變仍然不能徹底涵蓋武漢肺炎所帶來的風險，原因是確診者必須入住特殊的負壓病房，可由於往年相關條款都沒有一定的賠付標準，導致各保險者雖都從寬判定、仍容易產生疑慮。過去各公司皆無能保障人民因確診導致薪水中斷和能補償企業因為法定傳染病而造成營業中斷損失的相關保險商品。因應這波疫情、有許多業者看準人民與企業的防疫需求相繼推出所謂的「防疫保單」，若投保人確診了，除了入住負壓病房的賠付外，也會得到保險公司給付的補償金或是療養金。而若是因為強制性的檢疫隔離而造成投保人失去工作或企業的營運中斷，也皆能夠獲得理賠、大幅的降低這波疫情下人民以及公司的成本及壓力。</a:t>
            </a:r>
            <a:endParaRPr lang="zh-TW" altLang="en-US" b="0" dirty="0">
              <a:effectLst/>
            </a:endParaRPr>
          </a:p>
          <a:p>
            <a:br>
              <a:rPr lang="zh-TW" altLang="en-US" dirty="0"/>
            </a:br>
            <a:endParaRPr lang="zh-TW" altLang="en-US" dirty="0"/>
          </a:p>
        </p:txBody>
      </p:sp>
      <p:sp>
        <p:nvSpPr>
          <p:cNvPr id="4" name="投影片編號版面配置區 3"/>
          <p:cNvSpPr>
            <a:spLocks noGrp="1"/>
          </p:cNvSpPr>
          <p:nvPr>
            <p:ph type="sldNum" sz="quarter" idx="5"/>
          </p:nvPr>
        </p:nvSpPr>
        <p:spPr/>
        <p:txBody>
          <a:bodyPr/>
          <a:lstStyle/>
          <a:p>
            <a:fld id="{00C42748-69DF-4C6E-A652-E07A698A4EEE}" type="slidenum">
              <a:rPr lang="zh-TW" altLang="en-US" smtClean="0"/>
              <a:t>8</a:t>
            </a:fld>
            <a:endParaRPr lang="zh-TW" altLang="en-US"/>
          </a:p>
        </p:txBody>
      </p:sp>
    </p:spTree>
    <p:extLst>
      <p:ext uri="{BB962C8B-B14F-4D97-AF65-F5344CB8AC3E}">
        <p14:creationId xmlns:p14="http://schemas.microsoft.com/office/powerpoint/2010/main" val="3256325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sz="1200" dirty="0"/>
              <a:t>對保險產業來說，物聯網透過行動感應裝置，即時偵測保險標的，將資料上傳至雲端分析系統，不但能有效控管風險，甚至達到預測、預防風險的功能，大幅降低保險公司的理賠成本，而個人化的風險評估，則讓消費者獲得更公平的保費。</a:t>
            </a:r>
          </a:p>
          <a:p>
            <a:r>
              <a:rPr lang="zh-TW" altLang="en-US" sz="1200" dirty="0"/>
              <a:t>近年來，物聯網結合保險的創新商業模式，在國外逐漸興起。全球第一家推出物聯網車險概念的美國進步保險公司（</a:t>
            </a:r>
            <a:r>
              <a:rPr lang="en-US" altLang="zh-TW" sz="1200" dirty="0"/>
              <a:t>Progressive</a:t>
            </a:r>
            <a:r>
              <a:rPr lang="zh-TW" altLang="en-US" sz="1200" dirty="0"/>
              <a:t>），首開</a:t>
            </a:r>
            <a:r>
              <a:rPr lang="en-US" altLang="zh-TW" sz="1200" dirty="0"/>
              <a:t>UBI</a:t>
            </a:r>
            <a:r>
              <a:rPr lang="zh-TW" altLang="en-US" sz="1200" dirty="0"/>
              <a:t>（</a:t>
            </a:r>
            <a:r>
              <a:rPr lang="en-US" altLang="zh-TW" sz="1200" dirty="0"/>
              <a:t>Usage Based Insurance</a:t>
            </a:r>
            <a:r>
              <a:rPr lang="zh-TW" altLang="en-US" sz="1200" dirty="0"/>
              <a:t>）先河，根據駕駛人的行車習慣，例如緊急剎車、超速，或駕駛時間、里程長短等因素，來決定車險保費。駕駛習慣愈好，就能獲得愈多保費優惠。</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9</a:t>
            </a:fld>
            <a:endParaRPr lang="zh-TW" altLang="en-US"/>
          </a:p>
        </p:txBody>
      </p:sp>
    </p:spTree>
    <p:extLst>
      <p:ext uri="{BB962C8B-B14F-4D97-AF65-F5344CB8AC3E}">
        <p14:creationId xmlns:p14="http://schemas.microsoft.com/office/powerpoint/2010/main" val="6426874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indent="0">
              <a:buNone/>
            </a:pPr>
            <a:r>
              <a:rPr lang="zh-TW" altLang="en-US" sz="1200" dirty="0"/>
              <a:t>對保險產業來說，物聯網透過行動感應裝置，即時偵測保險標的，將資料上傳至雲端分析系統，不但能有效控管風險，甚至達到預測、預防風險的功能，大幅降低保險公司的理賠成本，而個人化的風險評估，則讓消費者獲得更公平的保費。</a:t>
            </a:r>
          </a:p>
          <a:p>
            <a:r>
              <a:rPr lang="zh-TW" altLang="en-US" sz="1200" dirty="0"/>
              <a:t>近年來，物聯網結合保險的創新商業模式，在國外逐漸興起。全球第一家推出物聯網車險概念的美國進步保險公司（</a:t>
            </a:r>
            <a:r>
              <a:rPr lang="en-US" altLang="zh-TW" sz="1200" dirty="0"/>
              <a:t>Progressive</a:t>
            </a:r>
            <a:r>
              <a:rPr lang="zh-TW" altLang="en-US" sz="1200" dirty="0"/>
              <a:t>），首開</a:t>
            </a:r>
            <a:r>
              <a:rPr lang="en-US" altLang="zh-TW" sz="1200" dirty="0"/>
              <a:t>UBI</a:t>
            </a:r>
            <a:r>
              <a:rPr lang="zh-TW" altLang="en-US" sz="1200" dirty="0"/>
              <a:t>（</a:t>
            </a:r>
            <a:r>
              <a:rPr lang="en-US" altLang="zh-TW" sz="1200" dirty="0"/>
              <a:t>Usage Based Insurance</a:t>
            </a:r>
            <a:r>
              <a:rPr lang="zh-TW" altLang="en-US" sz="1200" dirty="0"/>
              <a:t>）先河，根據駕駛人的行車習慣，例如緊急剎車、超速，或駕駛時間、里程長短等因素，來決定車險保費。駕駛習慣愈好，就能獲得愈多保費優惠。</a:t>
            </a:r>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10</a:t>
            </a:fld>
            <a:endParaRPr lang="zh-TW" altLang="en-US"/>
          </a:p>
        </p:txBody>
      </p:sp>
    </p:spTree>
    <p:extLst>
      <p:ext uri="{BB962C8B-B14F-4D97-AF65-F5344CB8AC3E}">
        <p14:creationId xmlns:p14="http://schemas.microsoft.com/office/powerpoint/2010/main" val="1190017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22599"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 Id="rId9"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image" Target="../media/image16.png"/><Relationship Id="rId7" Type="http://schemas.openxmlformats.org/officeDocument/2006/relationships/diagramQuickStyle" Target="../diagrams/quickStyle15.xm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17.png"/><Relationship Id="rId9" Type="http://schemas.microsoft.com/office/2007/relationships/diagramDrawing" Target="../diagrams/drawing15.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18.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20.jpeg"/><Relationship Id="rId7" Type="http://schemas.openxmlformats.org/officeDocument/2006/relationships/diagramQuickStyle" Target="../diagrams/quickStyle1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21.png"/><Relationship Id="rId9" Type="http://schemas.microsoft.com/office/2007/relationships/diagramDrawing" Target="../diagrams/drawing1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3.xml.rels><?xml version="1.0" encoding="UTF-8" standalone="yes"?>
<Relationships xmlns="http://schemas.openxmlformats.org/package/2006/relationships"><Relationship Id="rId8" Type="http://schemas.openxmlformats.org/officeDocument/2006/relationships/diagramData" Target="../diagrams/data22.xml"/><Relationship Id="rId3" Type="http://schemas.openxmlformats.org/officeDocument/2006/relationships/diagramData" Target="../diagrams/data21.xml"/><Relationship Id="rId7" Type="http://schemas.microsoft.com/office/2007/relationships/diagramDrawing" Target="../diagrams/drawing21.xml"/><Relationship Id="rId12" Type="http://schemas.microsoft.com/office/2007/relationships/diagramDrawing" Target="../diagrams/drawing2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1.xml"/><Relationship Id="rId11" Type="http://schemas.openxmlformats.org/officeDocument/2006/relationships/diagramColors" Target="../diagrams/colors22.xml"/><Relationship Id="rId5" Type="http://schemas.openxmlformats.org/officeDocument/2006/relationships/diagramQuickStyle" Target="../diagrams/quickStyle21.xml"/><Relationship Id="rId10" Type="http://schemas.openxmlformats.org/officeDocument/2006/relationships/diagramQuickStyle" Target="../diagrams/quickStyle22.xml"/><Relationship Id="rId4" Type="http://schemas.openxmlformats.org/officeDocument/2006/relationships/diagramLayout" Target="../diagrams/layout21.xml"/><Relationship Id="rId9" Type="http://schemas.openxmlformats.org/officeDocument/2006/relationships/diagramLayout" Target="../diagrams/layout2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5.xml"/><Relationship Id="rId7" Type="http://schemas.openxmlformats.org/officeDocument/2006/relationships/image" Target="../media/image3.jp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5.png"/><Relationship Id="rId7" Type="http://schemas.openxmlformats.org/officeDocument/2006/relationships/diagramColors" Target="../diagrams/colors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338867" y="2335685"/>
            <a:ext cx="9515600" cy="1572172"/>
          </a:xfrm>
        </p:spPr>
        <p:txBody>
          <a:bodyPr>
            <a:normAutofit/>
          </a:bodyPr>
          <a:lstStyle/>
          <a:p>
            <a:r>
              <a:rPr lang="zh-TW" altLang="en-US"/>
              <a:t>第八章 保險</a:t>
            </a:r>
            <a:r>
              <a:rPr lang="zh-TW" altLang="en-US" dirty="0"/>
              <a:t>科技</a:t>
            </a:r>
            <a:endParaRPr lang="zh-TW" altLang="en-US" sz="40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5" name="子標題 1"/>
          <p:cNvSpPr>
            <a:spLocks noGrp="1"/>
          </p:cNvSpPr>
          <p:nvPr>
            <p:ph type="subTitle" idx="1"/>
          </p:nvPr>
        </p:nvSpPr>
        <p:spPr>
          <a:xfrm>
            <a:off x="2849633" y="3800052"/>
            <a:ext cx="6494000" cy="1056800"/>
          </a:xfrm>
        </p:spPr>
        <p:txBody>
          <a:bodyPr>
            <a:noAutofit/>
          </a:bodyPr>
          <a:lstStyle/>
          <a:p>
            <a:r>
              <a:rPr lang="en-US" altLang="zh-TW" sz="4000" b="1" dirty="0" err="1">
                <a:solidFill>
                  <a:srgbClr val="9F2936"/>
                </a:solidFill>
              </a:rPr>
              <a:t>InsurTech</a:t>
            </a:r>
            <a:endParaRPr kumimoji="1" lang="en-US" altLang="zh-TW" sz="4000" b="1" dirty="0">
              <a:solidFill>
                <a:schemeClr val="accent2"/>
              </a:solidFill>
              <a:latin typeface="+mn-ea"/>
            </a:endParaRPr>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a:t>《2023</a:t>
            </a:r>
            <a:r>
              <a:rPr lang="zh-TW" altLang="en-US" sz="2000" dirty="0"/>
              <a:t>數位金融</a:t>
            </a:r>
            <a:r>
              <a:rPr lang="en-US" altLang="zh-TW" sz="2000" dirty="0"/>
              <a:t>》                                                                                                                                             NYCU.IIM.IEBI Lab</a:t>
            </a:r>
            <a:endParaRPr lang="zh-TW" altLang="en-US" sz="2000" dirty="0"/>
          </a:p>
        </p:txBody>
      </p:sp>
    </p:spTree>
    <p:extLst>
      <p:ext uri="{BB962C8B-B14F-4D97-AF65-F5344CB8AC3E}">
        <p14:creationId xmlns:p14="http://schemas.microsoft.com/office/powerpoint/2010/main" val="845208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2"/>
          <p:cNvSpPr>
            <a:spLocks noGrp="1"/>
          </p:cNvSpPr>
          <p:nvPr>
            <p:ph idx="1"/>
          </p:nvPr>
        </p:nvSpPr>
        <p:spPr>
          <a:xfrm>
            <a:off x="612058" y="1474839"/>
            <a:ext cx="6427371" cy="4702124"/>
          </a:xfrm>
        </p:spPr>
        <p:txBody>
          <a:bodyPr>
            <a:normAutofit/>
          </a:bodyPr>
          <a:lstStyle/>
          <a:p>
            <a:r>
              <a:rPr lang="zh-TW" altLang="en-US" sz="2800" dirty="0"/>
              <a:t>保險公司和第三方保險網絡以互聯網和電子商務為工具，支持保險銷售經營和管理活動的經濟活動</a:t>
            </a:r>
            <a:endParaRPr lang="en-US" altLang="zh-TW" sz="2800" dirty="0"/>
          </a:p>
          <a:p>
            <a:r>
              <a:rPr lang="zh-TW" altLang="en-US" sz="2800" dirty="0"/>
              <a:t>通過自營網絡平台、第三方網絡平台等訂立保險合同、提供業務</a:t>
            </a:r>
            <a:endParaRPr lang="en-US" altLang="zh-TW" sz="2800" dirty="0"/>
          </a:p>
          <a:p>
            <a:pPr lvl="1"/>
            <a:endParaRPr lang="en-US" altLang="zh-TW" dirty="0"/>
          </a:p>
          <a:p>
            <a:pPr lvl="1"/>
            <a:endParaRPr lang="zh-TW" altLang="en-US" sz="2600" dirty="0"/>
          </a:p>
        </p:txBody>
      </p:sp>
      <p:sp>
        <p:nvSpPr>
          <p:cNvPr id="2" name="標題 1"/>
          <p:cNvSpPr>
            <a:spLocks noGrp="1"/>
          </p:cNvSpPr>
          <p:nvPr>
            <p:ph type="title"/>
          </p:nvPr>
        </p:nvSpPr>
        <p:spPr/>
        <p:txBody>
          <a:bodyPr>
            <a:normAutofit/>
          </a:bodyPr>
          <a:lstStyle/>
          <a:p>
            <a:r>
              <a:rPr lang="en-US" altLang="zh-TW" dirty="0"/>
              <a:t>2.</a:t>
            </a:r>
            <a:r>
              <a:rPr lang="zh-TW" altLang="en-US" dirty="0"/>
              <a:t> 互聯網保險</a:t>
            </a:r>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10</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4" name="圖片 3">
            <a:extLst>
              <a:ext uri="{FF2B5EF4-FFF2-40B4-BE49-F238E27FC236}">
                <a16:creationId xmlns:a16="http://schemas.microsoft.com/office/drawing/2014/main" id="{71DEAE73-E935-985A-B8D9-061C9FF2931D}"/>
              </a:ext>
            </a:extLst>
          </p:cNvPr>
          <p:cNvPicPr>
            <a:picLocks noChangeAspect="1"/>
          </p:cNvPicPr>
          <p:nvPr/>
        </p:nvPicPr>
        <p:blipFill>
          <a:blip r:embed="rId8"/>
          <a:stretch>
            <a:fillRect/>
          </a:stretch>
        </p:blipFill>
        <p:spPr>
          <a:xfrm>
            <a:off x="6803533" y="598419"/>
            <a:ext cx="5388467" cy="5661162"/>
          </a:xfrm>
          <a:prstGeom prst="rect">
            <a:avLst/>
          </a:prstGeom>
        </p:spPr>
      </p:pic>
    </p:spTree>
    <p:extLst>
      <p:ext uri="{BB962C8B-B14F-4D97-AF65-F5344CB8AC3E}">
        <p14:creationId xmlns:p14="http://schemas.microsoft.com/office/powerpoint/2010/main" val="3121396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2"/>
          <p:cNvSpPr>
            <a:spLocks noGrp="1"/>
          </p:cNvSpPr>
          <p:nvPr>
            <p:ph idx="1"/>
          </p:nvPr>
        </p:nvSpPr>
        <p:spPr>
          <a:xfrm>
            <a:off x="612057" y="1474839"/>
            <a:ext cx="10775522" cy="4702124"/>
          </a:xfrm>
        </p:spPr>
        <p:txBody>
          <a:bodyPr>
            <a:normAutofit/>
          </a:bodyPr>
          <a:lstStyle/>
          <a:p>
            <a:r>
              <a:rPr lang="zh-TW" altLang="en-US" dirty="0"/>
              <a:t>採納即時的</a:t>
            </a:r>
            <a:r>
              <a:rPr lang="zh-TW" altLang="en-US" b="1" dirty="0"/>
              <a:t>大數據</a:t>
            </a:r>
            <a:r>
              <a:rPr lang="zh-TW" altLang="en-US" dirty="0"/>
              <a:t>以及波動定價為客戶提供客製化服務</a:t>
            </a:r>
            <a:endParaRPr lang="en-US" altLang="zh-TW" dirty="0"/>
          </a:p>
          <a:p>
            <a:r>
              <a:rPr lang="zh-TW" altLang="en-US" dirty="0"/>
              <a:t>特性</a:t>
            </a:r>
            <a:endParaRPr lang="en-US" altLang="zh-TW" dirty="0"/>
          </a:p>
          <a:p>
            <a:pPr lvl="1"/>
            <a:r>
              <a:rPr lang="zh-TW" altLang="en-US" dirty="0"/>
              <a:t>相對公正客觀</a:t>
            </a:r>
            <a:endParaRPr lang="en-US" altLang="zh-TW" dirty="0"/>
          </a:p>
          <a:p>
            <a:pPr lvl="1"/>
            <a:r>
              <a:rPr lang="zh-TW" altLang="en-US" dirty="0"/>
              <a:t>全面掌握顧客需求</a:t>
            </a:r>
            <a:endParaRPr lang="en-US" altLang="zh-TW" dirty="0"/>
          </a:p>
          <a:p>
            <a:pPr lvl="1"/>
            <a:r>
              <a:rPr lang="zh-TW" altLang="en-US" dirty="0"/>
              <a:t>不受時空限制</a:t>
            </a:r>
            <a:endParaRPr lang="en-US" altLang="zh-TW" dirty="0"/>
          </a:p>
          <a:p>
            <a:endParaRPr lang="en-US" altLang="zh-TW" dirty="0"/>
          </a:p>
          <a:p>
            <a:pPr lvl="1"/>
            <a:endParaRPr lang="zh-TW" altLang="en-US" sz="2600" dirty="0"/>
          </a:p>
        </p:txBody>
      </p:sp>
      <p:sp>
        <p:nvSpPr>
          <p:cNvPr id="2" name="標題 1"/>
          <p:cNvSpPr>
            <a:spLocks noGrp="1"/>
          </p:cNvSpPr>
          <p:nvPr>
            <p:ph type="title"/>
          </p:nvPr>
        </p:nvSpPr>
        <p:spPr/>
        <p:txBody>
          <a:bodyPr>
            <a:normAutofit/>
          </a:bodyPr>
          <a:lstStyle/>
          <a:p>
            <a:r>
              <a:rPr lang="en-US" altLang="zh-TW" dirty="0"/>
              <a:t>3. </a:t>
            </a:r>
            <a:r>
              <a:rPr lang="zh-TW" altLang="en-US" dirty="0"/>
              <a:t>保險推薦系統</a:t>
            </a:r>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11</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6" name="圖片 5">
            <a:extLst>
              <a:ext uri="{FF2B5EF4-FFF2-40B4-BE49-F238E27FC236}">
                <a16:creationId xmlns:a16="http://schemas.microsoft.com/office/drawing/2014/main" id="{244D2D08-ADCE-988A-4D9E-5C968A6C363A}"/>
              </a:ext>
            </a:extLst>
          </p:cNvPr>
          <p:cNvPicPr>
            <a:picLocks noChangeAspect="1"/>
          </p:cNvPicPr>
          <p:nvPr/>
        </p:nvPicPr>
        <p:blipFill>
          <a:blip r:embed="rId8"/>
          <a:stretch>
            <a:fillRect/>
          </a:stretch>
        </p:blipFill>
        <p:spPr>
          <a:xfrm>
            <a:off x="3307352" y="4021517"/>
            <a:ext cx="8761080" cy="1869330"/>
          </a:xfrm>
          <a:prstGeom prst="rect">
            <a:avLst/>
          </a:prstGeom>
        </p:spPr>
      </p:pic>
    </p:spTree>
    <p:extLst>
      <p:ext uri="{BB962C8B-B14F-4D97-AF65-F5344CB8AC3E}">
        <p14:creationId xmlns:p14="http://schemas.microsoft.com/office/powerpoint/2010/main" val="335941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a:t>4. AI</a:t>
            </a:r>
            <a:r>
              <a:rPr lang="zh-TW" altLang="en-US" dirty="0"/>
              <a:t> 應用保險</a:t>
            </a:r>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12</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graphicFrame>
        <p:nvGraphicFramePr>
          <p:cNvPr id="4" name="表格 3">
            <a:extLst>
              <a:ext uri="{FF2B5EF4-FFF2-40B4-BE49-F238E27FC236}">
                <a16:creationId xmlns:a16="http://schemas.microsoft.com/office/drawing/2014/main" id="{1FDA6A33-CB10-6579-A67A-1F950F7C85A9}"/>
              </a:ext>
            </a:extLst>
          </p:cNvPr>
          <p:cNvGraphicFramePr>
            <a:graphicFrameLocks noGrp="1"/>
          </p:cNvGraphicFramePr>
          <p:nvPr>
            <p:extLst>
              <p:ext uri="{D42A27DB-BD31-4B8C-83A1-F6EECF244321}">
                <p14:modId xmlns:p14="http://schemas.microsoft.com/office/powerpoint/2010/main" val="282842562"/>
              </p:ext>
            </p:extLst>
          </p:nvPr>
        </p:nvGraphicFramePr>
        <p:xfrm>
          <a:off x="7338141" y="1458176"/>
          <a:ext cx="3391968" cy="1645920"/>
        </p:xfrm>
        <a:graphic>
          <a:graphicData uri="http://schemas.openxmlformats.org/drawingml/2006/table">
            <a:tbl>
              <a:tblPr firstRow="1" bandRow="1">
                <a:tableStyleId>{5C22544A-7EE6-4342-B048-85BDC9FD1C3A}</a:tableStyleId>
              </a:tblPr>
              <a:tblGrid>
                <a:gridCol w="3391968">
                  <a:extLst>
                    <a:ext uri="{9D8B030D-6E8A-4147-A177-3AD203B41FA5}">
                      <a16:colId xmlns:a16="http://schemas.microsoft.com/office/drawing/2014/main" val="3048381649"/>
                    </a:ext>
                  </a:extLst>
                </a:gridCol>
              </a:tblGrid>
              <a:tr h="426967">
                <a:tc>
                  <a:txBody>
                    <a:bodyPr/>
                    <a:lstStyle/>
                    <a:p>
                      <a:r>
                        <a:rPr lang="zh-TW" altLang="en-US" sz="2400" dirty="0"/>
                        <a:t>優勢</a:t>
                      </a:r>
                    </a:p>
                  </a:txBody>
                  <a:tcPr anchor="ctr"/>
                </a:tc>
                <a:extLst>
                  <a:ext uri="{0D108BD9-81ED-4DB2-BD59-A6C34878D82A}">
                    <a16:rowId xmlns:a16="http://schemas.microsoft.com/office/drawing/2014/main" val="3530758886"/>
                  </a:ext>
                </a:extLst>
              </a:tr>
              <a:tr h="853934">
                <a:tc>
                  <a:txBody>
                    <a:bodyPr/>
                    <a:lstStyle/>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400" dirty="0"/>
                        <a:t>客戶體驗個人化</a:t>
                      </a:r>
                      <a:endParaRPr lang="en-US" altLang="zh-TW" sz="2400" dirty="0"/>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400" dirty="0"/>
                        <a:t>資料分析</a:t>
                      </a:r>
                      <a:endParaRPr lang="en-US" altLang="zh-TW" sz="2400" dirty="0"/>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400" dirty="0"/>
                        <a:t>自動化處理</a:t>
                      </a:r>
                      <a:endParaRPr lang="en-US" altLang="zh-TW" sz="2400" dirty="0"/>
                    </a:p>
                  </a:txBody>
                  <a:tcPr/>
                </a:tc>
                <a:extLst>
                  <a:ext uri="{0D108BD9-81ED-4DB2-BD59-A6C34878D82A}">
                    <a16:rowId xmlns:a16="http://schemas.microsoft.com/office/drawing/2014/main" val="2099138296"/>
                  </a:ext>
                </a:extLst>
              </a:tr>
            </a:tbl>
          </a:graphicData>
        </a:graphic>
      </p:graphicFrame>
      <p:graphicFrame>
        <p:nvGraphicFramePr>
          <p:cNvPr id="6" name="表格 5">
            <a:extLst>
              <a:ext uri="{FF2B5EF4-FFF2-40B4-BE49-F238E27FC236}">
                <a16:creationId xmlns:a16="http://schemas.microsoft.com/office/drawing/2014/main" id="{593CE41B-0411-949E-A066-6D50BD021493}"/>
              </a:ext>
            </a:extLst>
          </p:cNvPr>
          <p:cNvGraphicFramePr>
            <a:graphicFrameLocks noGrp="1"/>
          </p:cNvGraphicFramePr>
          <p:nvPr>
            <p:extLst>
              <p:ext uri="{D42A27DB-BD31-4B8C-83A1-F6EECF244321}">
                <p14:modId xmlns:p14="http://schemas.microsoft.com/office/powerpoint/2010/main" val="1897654441"/>
              </p:ext>
            </p:extLst>
          </p:nvPr>
        </p:nvGraphicFramePr>
        <p:xfrm>
          <a:off x="7338141" y="3781463"/>
          <a:ext cx="3391968" cy="2011680"/>
        </p:xfrm>
        <a:graphic>
          <a:graphicData uri="http://schemas.openxmlformats.org/drawingml/2006/table">
            <a:tbl>
              <a:tblPr firstRow="1" bandRow="1">
                <a:tableStyleId>{5C22544A-7EE6-4342-B048-85BDC9FD1C3A}</a:tableStyleId>
              </a:tblPr>
              <a:tblGrid>
                <a:gridCol w="3391968">
                  <a:extLst>
                    <a:ext uri="{9D8B030D-6E8A-4147-A177-3AD203B41FA5}">
                      <a16:colId xmlns:a16="http://schemas.microsoft.com/office/drawing/2014/main" val="3048381649"/>
                    </a:ext>
                  </a:extLst>
                </a:gridCol>
              </a:tblGrid>
              <a:tr h="0">
                <a:tc>
                  <a:txBody>
                    <a:bodyPr/>
                    <a:lstStyle/>
                    <a:p>
                      <a:r>
                        <a:rPr lang="zh-TW" altLang="en-US" sz="2400" dirty="0"/>
                        <a:t>缺點</a:t>
                      </a:r>
                    </a:p>
                  </a:txBody>
                  <a:tcPr anchor="ctr"/>
                </a:tc>
                <a:extLst>
                  <a:ext uri="{0D108BD9-81ED-4DB2-BD59-A6C34878D82A}">
                    <a16:rowId xmlns:a16="http://schemas.microsoft.com/office/drawing/2014/main" val="3530758886"/>
                  </a:ext>
                </a:extLst>
              </a:tr>
              <a:tr h="853934">
                <a:tc>
                  <a:txBody>
                    <a:bodyPr/>
                    <a:lstStyle/>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400" dirty="0"/>
                        <a:t>對</a:t>
                      </a:r>
                      <a:r>
                        <a:rPr lang="en-US" altLang="zh-TW" sz="2400" dirty="0"/>
                        <a:t>AI</a:t>
                      </a:r>
                      <a:r>
                        <a:rPr lang="zh-TW" altLang="en-US" sz="2400" dirty="0"/>
                        <a:t>的信任程度</a:t>
                      </a:r>
                      <a:endParaRPr lang="en-US" altLang="zh-TW" sz="2400" dirty="0"/>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400" dirty="0"/>
                        <a:t>語言支援</a:t>
                      </a:r>
                      <a:endParaRPr lang="en-US" altLang="zh-TW" sz="2400" dirty="0"/>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400" dirty="0"/>
                        <a:t>採用率不高</a:t>
                      </a:r>
                      <a:endParaRPr lang="en-US" altLang="zh-TW" sz="2400" dirty="0"/>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400" dirty="0"/>
                        <a:t>工作流程整合</a:t>
                      </a:r>
                      <a:endParaRPr lang="en-US" altLang="zh-TW" sz="2400" dirty="0"/>
                    </a:p>
                  </a:txBody>
                  <a:tcPr/>
                </a:tc>
                <a:extLst>
                  <a:ext uri="{0D108BD9-81ED-4DB2-BD59-A6C34878D82A}">
                    <a16:rowId xmlns:a16="http://schemas.microsoft.com/office/drawing/2014/main" val="2099138296"/>
                  </a:ext>
                </a:extLst>
              </a:tr>
            </a:tbl>
          </a:graphicData>
        </a:graphic>
      </p:graphicFrame>
      <p:pic>
        <p:nvPicPr>
          <p:cNvPr id="10" name="圖片 9">
            <a:extLst>
              <a:ext uri="{FF2B5EF4-FFF2-40B4-BE49-F238E27FC236}">
                <a16:creationId xmlns:a16="http://schemas.microsoft.com/office/drawing/2014/main" id="{B281A03B-2C3F-17B1-2862-B4DB11DEC11E}"/>
              </a:ext>
            </a:extLst>
          </p:cNvPr>
          <p:cNvPicPr>
            <a:picLocks noChangeAspect="1"/>
          </p:cNvPicPr>
          <p:nvPr/>
        </p:nvPicPr>
        <p:blipFill>
          <a:blip r:embed="rId8"/>
          <a:stretch>
            <a:fillRect/>
          </a:stretch>
        </p:blipFill>
        <p:spPr>
          <a:xfrm>
            <a:off x="816167" y="1319982"/>
            <a:ext cx="5944328" cy="4857553"/>
          </a:xfrm>
          <a:prstGeom prst="rect">
            <a:avLst/>
          </a:prstGeom>
        </p:spPr>
      </p:pic>
    </p:spTree>
    <p:extLst>
      <p:ext uri="{BB962C8B-B14F-4D97-AF65-F5344CB8AC3E}">
        <p14:creationId xmlns:p14="http://schemas.microsoft.com/office/powerpoint/2010/main" val="426199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2"/>
          <p:cNvSpPr>
            <a:spLocks noGrp="1"/>
          </p:cNvSpPr>
          <p:nvPr>
            <p:ph idx="1"/>
          </p:nvPr>
        </p:nvSpPr>
        <p:spPr>
          <a:xfrm>
            <a:off x="612057" y="1474839"/>
            <a:ext cx="10775522" cy="4702124"/>
          </a:xfrm>
        </p:spPr>
        <p:txBody>
          <a:bodyPr>
            <a:normAutofit/>
          </a:bodyPr>
          <a:lstStyle/>
          <a:p>
            <a:pPr lvl="1"/>
            <a:r>
              <a:rPr lang="zh-TW" altLang="en-US" sz="2600" dirty="0"/>
              <a:t>區塊鏈之重要技術，特定事件發生後立即自動觸發賠償</a:t>
            </a:r>
            <a:endParaRPr lang="en-US" altLang="zh-TW" sz="2600" dirty="0"/>
          </a:p>
          <a:p>
            <a:pPr lvl="1"/>
            <a:endParaRPr lang="zh-TW" altLang="en-US" sz="2600" dirty="0"/>
          </a:p>
        </p:txBody>
      </p:sp>
      <p:sp>
        <p:nvSpPr>
          <p:cNvPr id="2" name="標題 1"/>
          <p:cNvSpPr>
            <a:spLocks noGrp="1"/>
          </p:cNvSpPr>
          <p:nvPr>
            <p:ph type="title"/>
          </p:nvPr>
        </p:nvSpPr>
        <p:spPr/>
        <p:txBody>
          <a:bodyPr>
            <a:normAutofit/>
          </a:bodyPr>
          <a:lstStyle/>
          <a:p>
            <a:r>
              <a:rPr lang="en-US" altLang="zh-TW" dirty="0"/>
              <a:t>5. </a:t>
            </a:r>
            <a:r>
              <a:rPr lang="zh-TW" altLang="en-US" dirty="0"/>
              <a:t>智慧合約保險</a:t>
            </a:r>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13</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6" name="圖片 5">
            <a:extLst>
              <a:ext uri="{FF2B5EF4-FFF2-40B4-BE49-F238E27FC236}">
                <a16:creationId xmlns:a16="http://schemas.microsoft.com/office/drawing/2014/main" id="{7CB032F2-0129-91AC-0A8D-3214C8AAA6D9}"/>
              </a:ext>
            </a:extLst>
          </p:cNvPr>
          <p:cNvPicPr>
            <a:picLocks noChangeAspect="1"/>
          </p:cNvPicPr>
          <p:nvPr/>
        </p:nvPicPr>
        <p:blipFill>
          <a:blip r:embed="rId8"/>
          <a:stretch>
            <a:fillRect/>
          </a:stretch>
        </p:blipFill>
        <p:spPr>
          <a:xfrm>
            <a:off x="2422397" y="2006834"/>
            <a:ext cx="7154841" cy="4170129"/>
          </a:xfrm>
          <a:prstGeom prst="rect">
            <a:avLst/>
          </a:prstGeom>
        </p:spPr>
      </p:pic>
    </p:spTree>
    <p:extLst>
      <p:ext uri="{BB962C8B-B14F-4D97-AF65-F5344CB8AC3E}">
        <p14:creationId xmlns:p14="http://schemas.microsoft.com/office/powerpoint/2010/main" val="167208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2"/>
          <p:cNvSpPr>
            <a:spLocks noGrp="1"/>
          </p:cNvSpPr>
          <p:nvPr>
            <p:ph idx="1"/>
          </p:nvPr>
        </p:nvSpPr>
        <p:spPr>
          <a:xfrm>
            <a:off x="612057" y="1474839"/>
            <a:ext cx="4329594" cy="4702124"/>
          </a:xfrm>
        </p:spPr>
        <p:txBody>
          <a:bodyPr>
            <a:normAutofit/>
          </a:bodyPr>
          <a:lstStyle/>
          <a:p>
            <a:pPr marL="228600" lvl="1"/>
            <a:r>
              <a:rPr lang="en-US" altLang="zh-TW" sz="2800" dirty="0"/>
              <a:t>P2P</a:t>
            </a:r>
          </a:p>
          <a:p>
            <a:pPr marL="622300" lvl="2"/>
            <a:r>
              <a:rPr lang="zh-TW" altLang="en-US" sz="2600" dirty="0"/>
              <a:t>一種對等式的網路（</a:t>
            </a:r>
            <a:r>
              <a:rPr lang="en-US" altLang="zh-TW" sz="2600" dirty="0"/>
              <a:t>Peer to Peer</a:t>
            </a:r>
            <a:r>
              <a:rPr lang="zh-TW" altLang="en-US" sz="2600" dirty="0"/>
              <a:t>），</a:t>
            </a:r>
            <a:br>
              <a:rPr lang="en-US" altLang="zh-TW" sz="2600" dirty="0"/>
            </a:br>
            <a:r>
              <a:rPr lang="zh-TW" altLang="en-US" sz="2600" dirty="0"/>
              <a:t>也被稱為點對點技術</a:t>
            </a:r>
            <a:endParaRPr lang="en-US" altLang="zh-TW" sz="2600" dirty="0"/>
          </a:p>
          <a:p>
            <a:pPr marL="622300" lvl="2"/>
            <a:r>
              <a:rPr lang="zh-TW" altLang="en-US" sz="2600" dirty="0"/>
              <a:t>為無中心伺服器依靠用戶群來交換資訊的網際網路體系</a:t>
            </a:r>
          </a:p>
        </p:txBody>
      </p:sp>
      <p:sp>
        <p:nvSpPr>
          <p:cNvPr id="2" name="標題 1"/>
          <p:cNvSpPr>
            <a:spLocks noGrp="1"/>
          </p:cNvSpPr>
          <p:nvPr>
            <p:ph type="title"/>
          </p:nvPr>
        </p:nvSpPr>
        <p:spPr/>
        <p:txBody>
          <a:bodyPr>
            <a:normAutofit/>
          </a:bodyPr>
          <a:lstStyle/>
          <a:p>
            <a:r>
              <a:rPr lang="en-US" altLang="zh-TW" dirty="0"/>
              <a:t>6. P2P</a:t>
            </a:r>
            <a:r>
              <a:rPr lang="zh-TW" altLang="en-US" dirty="0"/>
              <a:t>保險</a:t>
            </a:r>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14</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6" name="圖片 5">
            <a:extLst>
              <a:ext uri="{FF2B5EF4-FFF2-40B4-BE49-F238E27FC236}">
                <a16:creationId xmlns:a16="http://schemas.microsoft.com/office/drawing/2014/main" id="{E72550DD-8B03-67CB-031B-9E312E7BF621}"/>
              </a:ext>
            </a:extLst>
          </p:cNvPr>
          <p:cNvPicPr>
            <a:picLocks noChangeAspect="1"/>
          </p:cNvPicPr>
          <p:nvPr/>
        </p:nvPicPr>
        <p:blipFill>
          <a:blip r:embed="rId8"/>
          <a:stretch>
            <a:fillRect/>
          </a:stretch>
        </p:blipFill>
        <p:spPr>
          <a:xfrm>
            <a:off x="4737370" y="1233163"/>
            <a:ext cx="7274794" cy="5094473"/>
          </a:xfrm>
          <a:prstGeom prst="rect">
            <a:avLst/>
          </a:prstGeom>
        </p:spPr>
      </p:pic>
    </p:spTree>
    <p:extLst>
      <p:ext uri="{BB962C8B-B14F-4D97-AF65-F5344CB8AC3E}">
        <p14:creationId xmlns:p14="http://schemas.microsoft.com/office/powerpoint/2010/main" val="26242802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2"/>
          <p:cNvSpPr>
            <a:spLocks noGrp="1"/>
          </p:cNvSpPr>
          <p:nvPr>
            <p:ph idx="1"/>
          </p:nvPr>
        </p:nvSpPr>
        <p:spPr>
          <a:xfrm>
            <a:off x="612057" y="1474839"/>
            <a:ext cx="5781676" cy="4702124"/>
          </a:xfrm>
        </p:spPr>
        <p:txBody>
          <a:bodyPr>
            <a:normAutofit/>
          </a:bodyPr>
          <a:lstStyle/>
          <a:p>
            <a:pPr marL="228600" lvl="1"/>
            <a:r>
              <a:rPr lang="zh-TW" altLang="en-US" sz="2600" dirty="0"/>
              <a:t>保戶組成小組來共同擔當風險並共同享有保費資金</a:t>
            </a:r>
            <a:endParaRPr lang="en-US" altLang="zh-TW" sz="2600" dirty="0"/>
          </a:p>
          <a:p>
            <a:pPr marL="228600" lvl="1"/>
            <a:r>
              <a:rPr lang="zh-TW" altLang="en-US" sz="2600" dirty="0"/>
              <a:t>發展重點</a:t>
            </a:r>
            <a:endParaRPr lang="en-US" altLang="zh-TW" sz="2600" dirty="0"/>
          </a:p>
          <a:p>
            <a:pPr marL="685800" lvl="2"/>
            <a:r>
              <a:rPr lang="zh-TW" altLang="en-US" sz="2000" dirty="0"/>
              <a:t>降低保費</a:t>
            </a:r>
            <a:endParaRPr lang="en-US" altLang="zh-TW" sz="2000" dirty="0"/>
          </a:p>
          <a:p>
            <a:pPr marL="685800" lvl="2"/>
            <a:r>
              <a:rPr lang="zh-TW" altLang="en-US" sz="2000" dirty="0"/>
              <a:t>善用行動裝置</a:t>
            </a:r>
            <a:endParaRPr lang="en-US" altLang="zh-TW" sz="2000" dirty="0"/>
          </a:p>
          <a:p>
            <a:pPr marL="685800" lvl="2"/>
            <a:r>
              <a:rPr lang="zh-TW" altLang="en-US" sz="1800" b="1" i="0" u="none" strike="noStrike" dirty="0">
                <a:solidFill>
                  <a:srgbClr val="000000"/>
                </a:solidFill>
                <a:effectLst/>
                <a:latin typeface="LXGW WenKai"/>
              </a:rPr>
              <a:t>提供更完整保單資訊</a:t>
            </a:r>
            <a:endParaRPr lang="en-US" altLang="zh-TW" sz="2000" b="1" i="0" u="none" strike="noStrike" dirty="0">
              <a:solidFill>
                <a:srgbClr val="000000"/>
              </a:solidFill>
              <a:effectLst/>
              <a:latin typeface="LXGW WenKai"/>
            </a:endParaRPr>
          </a:p>
          <a:p>
            <a:pPr marL="685800" lvl="2"/>
            <a:r>
              <a:rPr lang="zh-TW" altLang="en-US" sz="1800" b="1" i="0" u="none" strike="noStrike" dirty="0">
                <a:solidFill>
                  <a:srgbClr val="000000"/>
                </a:solidFill>
                <a:effectLst/>
                <a:latin typeface="LXGW WenKai"/>
              </a:rPr>
              <a:t>促進傳統保險公司和新創公司合作</a:t>
            </a:r>
            <a:endParaRPr lang="en-US" altLang="zh-TW" sz="2000" b="1" dirty="0">
              <a:solidFill>
                <a:srgbClr val="000000"/>
              </a:solidFill>
              <a:latin typeface="LXGW WenKai"/>
            </a:endParaRPr>
          </a:p>
        </p:txBody>
      </p:sp>
      <p:sp>
        <p:nvSpPr>
          <p:cNvPr id="2" name="標題 1"/>
          <p:cNvSpPr>
            <a:spLocks noGrp="1"/>
          </p:cNvSpPr>
          <p:nvPr>
            <p:ph type="title"/>
          </p:nvPr>
        </p:nvSpPr>
        <p:spPr/>
        <p:txBody>
          <a:bodyPr>
            <a:normAutofit/>
          </a:bodyPr>
          <a:lstStyle/>
          <a:p>
            <a:r>
              <a:rPr lang="en-US" altLang="zh-TW" dirty="0"/>
              <a:t>7. </a:t>
            </a:r>
            <a:r>
              <a:rPr lang="zh-TW" altLang="en-US" dirty="0"/>
              <a:t>社群保險</a:t>
            </a:r>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15</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9218" name="Picture 2">
            <a:extLst>
              <a:ext uri="{FF2B5EF4-FFF2-40B4-BE49-F238E27FC236}">
                <a16:creationId xmlns:a16="http://schemas.microsoft.com/office/drawing/2014/main" id="{9FC00C10-81F1-21B1-DD57-AFFD83A440A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286757" y="1976635"/>
            <a:ext cx="5781675" cy="3343275"/>
          </a:xfrm>
          <a:prstGeom prst="rect">
            <a:avLst/>
          </a:prstGeom>
          <a:noFill/>
          <a:extLst>
            <a:ext uri="{909E8E84-426E-40DD-AFC4-6F175D3DCCD1}">
              <a14:hiddenFill xmlns:a14="http://schemas.microsoft.com/office/drawing/2010/main">
                <a:solidFill>
                  <a:srgbClr val="FFFFFF"/>
                </a:solidFill>
              </a14:hiddenFill>
            </a:ext>
          </a:extLst>
        </p:spPr>
      </p:pic>
      <p:pic>
        <p:nvPicPr>
          <p:cNvPr id="4" name="圖片 3">
            <a:extLst>
              <a:ext uri="{FF2B5EF4-FFF2-40B4-BE49-F238E27FC236}">
                <a16:creationId xmlns:a16="http://schemas.microsoft.com/office/drawing/2014/main" id="{6178F084-9F5D-5234-91E1-D45421871201}"/>
              </a:ext>
            </a:extLst>
          </p:cNvPr>
          <p:cNvPicPr>
            <a:picLocks noChangeAspect="1"/>
          </p:cNvPicPr>
          <p:nvPr/>
        </p:nvPicPr>
        <p:blipFill rotWithShape="1">
          <a:blip r:embed="rId9"/>
          <a:srcRect t="2287"/>
          <a:stretch/>
        </p:blipFill>
        <p:spPr>
          <a:xfrm>
            <a:off x="300356" y="4312183"/>
            <a:ext cx="6298103" cy="2015454"/>
          </a:xfrm>
          <a:prstGeom prst="rect">
            <a:avLst/>
          </a:prstGeom>
        </p:spPr>
      </p:pic>
    </p:spTree>
    <p:extLst>
      <p:ext uri="{BB962C8B-B14F-4D97-AF65-F5344CB8AC3E}">
        <p14:creationId xmlns:p14="http://schemas.microsoft.com/office/powerpoint/2010/main" val="1765124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2"/>
          <p:cNvSpPr>
            <a:spLocks noGrp="1"/>
          </p:cNvSpPr>
          <p:nvPr>
            <p:ph idx="1"/>
          </p:nvPr>
        </p:nvSpPr>
        <p:spPr>
          <a:xfrm>
            <a:off x="612057" y="1474839"/>
            <a:ext cx="10775522" cy="4702124"/>
          </a:xfrm>
        </p:spPr>
        <p:txBody>
          <a:bodyPr>
            <a:normAutofit/>
          </a:bodyPr>
          <a:lstStyle/>
          <a:p>
            <a:pPr lvl="1"/>
            <a:endParaRPr lang="zh-TW" altLang="en-US" sz="2600" dirty="0"/>
          </a:p>
        </p:txBody>
      </p:sp>
      <p:sp>
        <p:nvSpPr>
          <p:cNvPr id="2" name="標題 1"/>
          <p:cNvSpPr>
            <a:spLocks noGrp="1"/>
          </p:cNvSpPr>
          <p:nvPr>
            <p:ph type="title"/>
          </p:nvPr>
        </p:nvSpPr>
        <p:spPr/>
        <p:txBody>
          <a:bodyPr>
            <a:normAutofit/>
          </a:bodyPr>
          <a:lstStyle/>
          <a:p>
            <a:r>
              <a:rPr lang="zh-TW" altLang="en-US" dirty="0"/>
              <a:t>傳統保險</a:t>
            </a:r>
            <a:r>
              <a:rPr lang="en-US" altLang="zh-TW" dirty="0"/>
              <a:t>vs</a:t>
            </a:r>
            <a:r>
              <a:rPr lang="zh-TW" altLang="en-US" dirty="0"/>
              <a:t>科技發展下的保險</a:t>
            </a:r>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16</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6" name="圖片 5">
            <a:extLst>
              <a:ext uri="{FF2B5EF4-FFF2-40B4-BE49-F238E27FC236}">
                <a16:creationId xmlns:a16="http://schemas.microsoft.com/office/drawing/2014/main" id="{7D42C2FC-AC82-29A4-6203-12841BEB534D}"/>
              </a:ext>
            </a:extLst>
          </p:cNvPr>
          <p:cNvPicPr>
            <a:picLocks noChangeAspect="1"/>
          </p:cNvPicPr>
          <p:nvPr/>
        </p:nvPicPr>
        <p:blipFill>
          <a:blip r:embed="rId8"/>
          <a:stretch>
            <a:fillRect/>
          </a:stretch>
        </p:blipFill>
        <p:spPr>
          <a:xfrm>
            <a:off x="2092811" y="1249490"/>
            <a:ext cx="8006378" cy="5152822"/>
          </a:xfrm>
          <a:prstGeom prst="rect">
            <a:avLst/>
          </a:prstGeom>
        </p:spPr>
      </p:pic>
    </p:spTree>
    <p:extLst>
      <p:ext uri="{BB962C8B-B14F-4D97-AF65-F5344CB8AC3E}">
        <p14:creationId xmlns:p14="http://schemas.microsoft.com/office/powerpoint/2010/main" val="31504013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客戶服務創新：英國車險線上比價網站</a:t>
            </a:r>
          </a:p>
        </p:txBody>
      </p:sp>
      <p:sp>
        <p:nvSpPr>
          <p:cNvPr id="3" name="內容版面配置區 2"/>
          <p:cNvSpPr>
            <a:spLocks noGrp="1"/>
          </p:cNvSpPr>
          <p:nvPr>
            <p:ph idx="1"/>
          </p:nvPr>
        </p:nvSpPr>
        <p:spPr/>
        <p:txBody>
          <a:bodyPr>
            <a:normAutofit/>
          </a:bodyPr>
          <a:lstStyle/>
          <a:p>
            <a:pPr fontAlgn="base"/>
            <a:r>
              <a:rPr lang="zh-TW" altLang="en-US" dirty="0"/>
              <a:t>在英國買汽車保險基本上會用到比價網站，但現有比價網站沒有任何一個是把市場上所有的保險商都包括在內，每家比價網覆蓋的保險商也有些不同，幾家大保險商不在任何一家比價網站上，所以要想在整個市場中找到最便宜的價格，除了需要多用幾家比價網站，還需要直接拜訪這幾家保險商的網站</a:t>
            </a:r>
            <a:r>
              <a:rPr lang="en-US" altLang="zh-TW" dirty="0"/>
              <a:t>:</a:t>
            </a:r>
            <a:endParaRPr lang="en-US" altLang="zh-TW" b="1" dirty="0"/>
          </a:p>
          <a:p>
            <a:pPr fontAlgn="base"/>
            <a:r>
              <a:rPr lang="zh-TW" altLang="en-US" dirty="0"/>
              <a:t> 準確率在</a:t>
            </a:r>
            <a:r>
              <a:rPr lang="en-US" altLang="zh-TW" dirty="0"/>
              <a:t>90%</a:t>
            </a:r>
            <a:r>
              <a:rPr lang="zh-TW" altLang="en-US" dirty="0"/>
              <a:t>以上： </a:t>
            </a:r>
            <a:r>
              <a:rPr lang="en-US" altLang="zh-TW" b="1" dirty="0" err="1"/>
              <a:t>GoCompare</a:t>
            </a:r>
            <a:endParaRPr lang="en-US" altLang="zh-TW" b="1" dirty="0"/>
          </a:p>
          <a:p>
            <a:pPr marL="0" indent="0" fontAlgn="base">
              <a:buNone/>
            </a:pPr>
            <a:endParaRPr lang="en-US" altLang="zh-TW" b="1" dirty="0"/>
          </a:p>
          <a:p>
            <a:pPr fontAlgn="base"/>
            <a:r>
              <a:rPr lang="zh-TW" altLang="en-US" dirty="0"/>
              <a:t>准確率超過</a:t>
            </a:r>
            <a:r>
              <a:rPr lang="en-US" altLang="zh-TW" dirty="0"/>
              <a:t>80%</a:t>
            </a:r>
            <a:r>
              <a:rPr lang="zh-TW" altLang="en-US" dirty="0"/>
              <a:t>：</a:t>
            </a:r>
            <a:r>
              <a:rPr lang="en-US" altLang="zh-TW" b="1" dirty="0"/>
              <a:t> Confused.com</a:t>
            </a:r>
            <a:r>
              <a:rPr lang="zh-TW" altLang="en-US" b="1" dirty="0"/>
              <a:t>、 </a:t>
            </a:r>
            <a:r>
              <a:rPr lang="en-US" altLang="zh-TW" b="1" dirty="0" err="1"/>
              <a:t>MoneySuperMarket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17</a:t>
            </a:fld>
            <a:endParaRPr lang="zh-TW" altLang="en-US" dirty="0"/>
          </a:p>
        </p:txBody>
      </p:sp>
      <p:pic>
        <p:nvPicPr>
          <p:cNvPr id="8" name="圖片 7"/>
          <p:cNvPicPr>
            <a:picLocks noChangeAspect="1"/>
          </p:cNvPicPr>
          <p:nvPr/>
        </p:nvPicPr>
        <p:blipFill>
          <a:blip r:embed="rId2"/>
          <a:stretch>
            <a:fillRect/>
          </a:stretch>
        </p:blipFill>
        <p:spPr>
          <a:xfrm>
            <a:off x="6097837" y="3219189"/>
            <a:ext cx="3292052" cy="1366512"/>
          </a:xfrm>
          <a:prstGeom prst="rect">
            <a:avLst/>
          </a:prstGeom>
        </p:spPr>
      </p:pic>
      <p:pic>
        <p:nvPicPr>
          <p:cNvPr id="9" name="圖片 8"/>
          <p:cNvPicPr>
            <a:picLocks noChangeAspect="1"/>
          </p:cNvPicPr>
          <p:nvPr/>
        </p:nvPicPr>
        <p:blipFill rotWithShape="1">
          <a:blip r:embed="rId3"/>
          <a:srcRect t="20834" b="28626"/>
          <a:stretch/>
        </p:blipFill>
        <p:spPr>
          <a:xfrm>
            <a:off x="2746242" y="5140619"/>
            <a:ext cx="3520062" cy="1091133"/>
          </a:xfrm>
          <a:prstGeom prst="rect">
            <a:avLst/>
          </a:prstGeom>
        </p:spPr>
      </p:pic>
      <p:pic>
        <p:nvPicPr>
          <p:cNvPr id="1026" name="Picture 2" descr="http://www.moneysupermarket.com/travel-insurance/img/nav/msm-logo-2013.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9357" y="4611080"/>
            <a:ext cx="2857500" cy="161925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資料庫圖表 18"/>
          <p:cNvGraphicFramePr/>
          <p:nvPr>
            <p:extLst>
              <p:ext uri="{D42A27DB-BD31-4B8C-83A1-F6EECF244321}">
                <p14:modId xmlns:p14="http://schemas.microsoft.com/office/powerpoint/2010/main" val="5352493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677032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資訊取得創新：移動式保險</a:t>
            </a:r>
            <a:r>
              <a:rPr lang="en-US" altLang="zh-TW" dirty="0"/>
              <a:t>–</a:t>
            </a:r>
            <a:r>
              <a:rPr lang="zh-TW" altLang="en-US" dirty="0"/>
              <a:t>車聯網</a:t>
            </a:r>
            <a:endParaRPr kumimoji="1" lang="zh-TW" altLang="en-US" dirty="0"/>
          </a:p>
        </p:txBody>
      </p:sp>
      <p:sp>
        <p:nvSpPr>
          <p:cNvPr id="3" name="內容版面配置區 2"/>
          <p:cNvSpPr>
            <a:spLocks noGrp="1"/>
          </p:cNvSpPr>
          <p:nvPr>
            <p:ph idx="1"/>
          </p:nvPr>
        </p:nvSpPr>
        <p:spPr>
          <a:xfrm>
            <a:off x="594851" y="1319982"/>
            <a:ext cx="11002297" cy="2539893"/>
          </a:xfrm>
        </p:spPr>
        <p:txBody>
          <a:bodyPr>
            <a:noAutofit/>
          </a:bodyPr>
          <a:lstStyle/>
          <a:p>
            <a:pPr marL="228600" lvl="2">
              <a:lnSpc>
                <a:spcPct val="120000"/>
              </a:lnSpc>
              <a:spcBef>
                <a:spcPts val="600"/>
              </a:spcBef>
            </a:pPr>
            <a:r>
              <a:rPr lang="zh-TW" altLang="en-US" sz="2400" dirty="0"/>
              <a:t>商業模式</a:t>
            </a:r>
            <a:r>
              <a:rPr lang="en-US" altLang="zh-TW" sz="2400" dirty="0"/>
              <a:t>-</a:t>
            </a:r>
            <a:r>
              <a:rPr lang="en-US" altLang="zh-TW" sz="2400" b="1" dirty="0"/>
              <a:t>UBI(Usage Based Insurance)</a:t>
            </a:r>
            <a:endParaRPr lang="zh-TW" altLang="en-US" sz="2400" b="1" dirty="0"/>
          </a:p>
          <a:p>
            <a:pPr marL="800100" lvl="3" indent="-342900">
              <a:spcBef>
                <a:spcPts val="600"/>
              </a:spcBef>
            </a:pPr>
            <a:r>
              <a:rPr lang="zh-TW" altLang="en-US" sz="2400" dirty="0"/>
              <a:t>從“車”定價，逐漸向“人”定價轉變</a:t>
            </a:r>
            <a:endParaRPr lang="en-US" altLang="zh-TW" sz="2400" dirty="0"/>
          </a:p>
          <a:p>
            <a:pPr marL="1257300" lvl="4" indent="-342900">
              <a:spcBef>
                <a:spcPts val="600"/>
              </a:spcBef>
            </a:pPr>
            <a:r>
              <a:rPr lang="zh-TW" altLang="en-US" sz="2400" dirty="0"/>
              <a:t>基於駕駛行為的車險：按照車型、乘車時間、行車距離、駕駛情形、乘車地方等決定費用類型的保險</a:t>
            </a:r>
            <a:endParaRPr lang="en-US" altLang="zh-TW" sz="2400" dirty="0"/>
          </a:p>
          <a:p>
            <a:pPr marL="1257300" lvl="4" indent="-342900">
              <a:spcBef>
                <a:spcPts val="600"/>
              </a:spcBef>
            </a:pPr>
            <a:r>
              <a:rPr lang="zh-TW" altLang="en-US" sz="2400" dirty="0"/>
              <a:t>駕駛行為表現較安全的駕駛員應該獲得保費優惠</a:t>
            </a:r>
            <a:endParaRPr kumimoji="1" lang="zh-TW" altLang="en-US" sz="2400" dirty="0"/>
          </a:p>
        </p:txBody>
      </p:sp>
      <p:graphicFrame>
        <p:nvGraphicFramePr>
          <p:cNvPr id="6" name="資料庫圖表 18"/>
          <p:cNvGraphicFramePr/>
          <p:nvPr>
            <p:extLst>
              <p:ext uri="{D42A27DB-BD31-4B8C-83A1-F6EECF244321}">
                <p14:modId xmlns:p14="http://schemas.microsoft.com/office/powerpoint/2010/main" val="414874311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圖片 4"/>
          <p:cNvPicPr>
            <a:picLocks noChangeAspect="1"/>
          </p:cNvPicPr>
          <p:nvPr/>
        </p:nvPicPr>
        <p:blipFill rotWithShape="1">
          <a:blip r:embed="rId7">
            <a:extLst>
              <a:ext uri="{28A0092B-C50C-407E-A947-70E740481C1C}">
                <a14:useLocalDpi xmlns:a14="http://schemas.microsoft.com/office/drawing/2010/main" val="0"/>
              </a:ext>
            </a:extLst>
          </a:blip>
          <a:srcRect r="33753" b="26506"/>
          <a:stretch/>
        </p:blipFill>
        <p:spPr>
          <a:xfrm>
            <a:off x="6367340" y="4577547"/>
            <a:ext cx="3724520" cy="1339941"/>
          </a:xfrm>
          <a:prstGeom prst="rect">
            <a:avLst/>
          </a:prstGeom>
        </p:spPr>
      </p:pic>
      <p:sp>
        <p:nvSpPr>
          <p:cNvPr id="7" name="內容版面配置區 2"/>
          <p:cNvSpPr txBox="1">
            <a:spLocks/>
          </p:cNvSpPr>
          <p:nvPr/>
        </p:nvSpPr>
        <p:spPr>
          <a:xfrm>
            <a:off x="612057" y="3482187"/>
            <a:ext cx="7446627" cy="3057972"/>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0100" lvl="3" indent="-342900">
              <a:spcBef>
                <a:spcPts val="1000"/>
              </a:spcBef>
            </a:pPr>
            <a:r>
              <a:rPr lang="zh-TW" altLang="en-US" sz="2400" dirty="0"/>
              <a:t>類型</a:t>
            </a:r>
          </a:p>
          <a:p>
            <a:pPr marL="1257300" lvl="4" indent="-342900">
              <a:spcBef>
                <a:spcPts val="600"/>
              </a:spcBef>
            </a:pPr>
            <a:r>
              <a:rPr lang="zh-TW" altLang="en-US" sz="2400" dirty="0"/>
              <a:t>監測駕駛行為的汽車搭載診斷、監測設備</a:t>
            </a:r>
            <a:endParaRPr lang="en-US" altLang="zh-TW" sz="2400" dirty="0"/>
          </a:p>
          <a:p>
            <a:pPr marL="1714500" lvl="5" indent="-342900">
              <a:spcBef>
                <a:spcPts val="600"/>
              </a:spcBef>
            </a:pPr>
            <a:r>
              <a:rPr lang="en-US" altLang="zh-TW" sz="2400" dirty="0"/>
              <a:t>OBD (On-Board Diagnostics) </a:t>
            </a:r>
            <a:endParaRPr lang="zh-TW" altLang="en-US" sz="2400" dirty="0"/>
          </a:p>
          <a:p>
            <a:pPr marL="1257300" lvl="4" indent="-342900">
              <a:spcBef>
                <a:spcPts val="600"/>
              </a:spcBef>
            </a:pPr>
            <a:r>
              <a:rPr lang="zh-TW" altLang="en-US" sz="2400" dirty="0"/>
              <a:t>行車距離連鎖式保險費付款</a:t>
            </a:r>
            <a:endParaRPr lang="en-US" altLang="zh-TW" sz="2400" dirty="0"/>
          </a:p>
          <a:p>
            <a:pPr marL="1714500" lvl="5" indent="-342900">
              <a:spcBef>
                <a:spcPts val="600"/>
              </a:spcBef>
            </a:pPr>
            <a:r>
              <a:rPr lang="zh-TW" altLang="en-US" sz="2400" dirty="0"/>
              <a:t> </a:t>
            </a:r>
            <a:r>
              <a:rPr lang="en-US" altLang="zh-TW" sz="2400" dirty="0"/>
              <a:t>PAYD (Pay As You Drive) </a:t>
            </a:r>
            <a:endParaRPr lang="zh-TW" altLang="en-US" sz="2400" dirty="0"/>
          </a:p>
          <a:p>
            <a:pPr marL="1257300" lvl="4" indent="-342900">
              <a:spcBef>
                <a:spcPts val="600"/>
              </a:spcBef>
            </a:pPr>
            <a:r>
              <a:rPr lang="zh-TW" altLang="en-US" sz="2400" dirty="0"/>
              <a:t>駕駛行為連鎖式保險費付款  </a:t>
            </a:r>
            <a:endParaRPr lang="en-US" altLang="zh-TW" sz="2400" dirty="0"/>
          </a:p>
          <a:p>
            <a:pPr marL="1714500" lvl="5" indent="-342900">
              <a:spcBef>
                <a:spcPts val="600"/>
              </a:spcBef>
            </a:pPr>
            <a:r>
              <a:rPr lang="en-US" altLang="zh-TW" sz="2400" dirty="0"/>
              <a:t>PHYD (Pay How You Drive</a:t>
            </a:r>
            <a:r>
              <a:rPr lang="zh-TW" altLang="en-US" sz="2400" dirty="0"/>
              <a:t> </a:t>
            </a:r>
            <a:r>
              <a:rPr lang="en-US" altLang="zh-TW" sz="2400" dirty="0"/>
              <a:t>)</a:t>
            </a:r>
            <a:endParaRPr lang="zh-TW" altLang="en-US" sz="2400" dirty="0"/>
          </a:p>
          <a:p>
            <a:pPr marL="0" indent="0">
              <a:buFont typeface="Arial" panose="020B0604020202020204" pitchFamily="34" charset="0"/>
              <a:buNone/>
            </a:pPr>
            <a:endParaRPr kumimoji="1" lang="zh-TW" altLang="en-US" dirty="0"/>
          </a:p>
        </p:txBody>
      </p:sp>
      <p:pic>
        <p:nvPicPr>
          <p:cNvPr id="8" name="圖片 7"/>
          <p:cNvPicPr>
            <a:picLocks noChangeAspect="1"/>
          </p:cNvPicPr>
          <p:nvPr/>
        </p:nvPicPr>
        <p:blipFill rotWithShape="1">
          <a:blip r:embed="rId7">
            <a:extLst>
              <a:ext uri="{28A0092B-C50C-407E-A947-70E740481C1C}">
                <a14:useLocalDpi xmlns:a14="http://schemas.microsoft.com/office/drawing/2010/main" val="0"/>
              </a:ext>
            </a:extLst>
          </a:blip>
          <a:srcRect l="66104"/>
          <a:stretch/>
        </p:blipFill>
        <p:spPr>
          <a:xfrm>
            <a:off x="9997881" y="4257047"/>
            <a:ext cx="2070551" cy="1980940"/>
          </a:xfrm>
          <a:prstGeom prst="rect">
            <a:avLst/>
          </a:prstGeom>
        </p:spPr>
      </p:pic>
      <p:sp>
        <p:nvSpPr>
          <p:cNvPr id="9" name="投影片編號版面配置區 8"/>
          <p:cNvSpPr>
            <a:spLocks noGrp="1"/>
          </p:cNvSpPr>
          <p:nvPr>
            <p:ph type="sldNum" sz="quarter" idx="12"/>
          </p:nvPr>
        </p:nvSpPr>
        <p:spPr/>
        <p:txBody>
          <a:bodyPr/>
          <a:lstStyle/>
          <a:p>
            <a:fld id="{B7A223AD-9DE0-49EC-B40D-C8FE98D1D69B}" type="slidenum">
              <a:rPr lang="zh-TW" altLang="en-US" smtClean="0"/>
              <a:t>18</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1790263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車險 </a:t>
            </a:r>
            <a:r>
              <a:rPr lang="en-US" altLang="zh-TW" dirty="0"/>
              <a:t>–UBI(Usage</a:t>
            </a:r>
            <a:r>
              <a:rPr lang="zh-TW" altLang="en-US" dirty="0"/>
              <a:t> </a:t>
            </a:r>
            <a:r>
              <a:rPr lang="en-US" altLang="zh-TW" dirty="0"/>
              <a:t>Based</a:t>
            </a:r>
            <a:r>
              <a:rPr lang="zh-TW" altLang="en-US" dirty="0"/>
              <a:t> </a:t>
            </a:r>
            <a:r>
              <a:rPr lang="en-US" altLang="zh-TW" dirty="0"/>
              <a:t>Insurance)</a:t>
            </a:r>
            <a:endParaRPr kumimoji="1" lang="zh-TW" altLang="en-US" dirty="0"/>
          </a:p>
        </p:txBody>
      </p:sp>
      <p:sp>
        <p:nvSpPr>
          <p:cNvPr id="3" name="內容版面配置區 2"/>
          <p:cNvSpPr>
            <a:spLocks noGrp="1"/>
          </p:cNvSpPr>
          <p:nvPr>
            <p:ph idx="1"/>
          </p:nvPr>
        </p:nvSpPr>
        <p:spPr>
          <a:xfrm>
            <a:off x="612058" y="1474839"/>
            <a:ext cx="11219724" cy="4702124"/>
          </a:xfrm>
        </p:spPr>
        <p:txBody>
          <a:bodyPr/>
          <a:lstStyle/>
          <a:p>
            <a:r>
              <a:rPr lang="zh-TW" altLang="en-US" sz="2400" dirty="0"/>
              <a:t>監測駕駛行為的</a:t>
            </a:r>
            <a:r>
              <a:rPr lang="en-US" altLang="zh-TW" sz="2400" dirty="0"/>
              <a:t>OBD (On-Board Diagnostics</a:t>
            </a:r>
            <a:r>
              <a:rPr lang="zh-TW" altLang="en-US" sz="2400" dirty="0"/>
              <a:t>汽車搭載診斷、監測設備</a:t>
            </a:r>
            <a:r>
              <a:rPr lang="en-US" altLang="zh-TW" sz="2400" dirty="0"/>
              <a:t>)</a:t>
            </a:r>
            <a:endParaRPr kumimoji="1" lang="zh-TW" altLang="en-US" dirty="0"/>
          </a:p>
        </p:txBody>
      </p:sp>
      <p:graphicFrame>
        <p:nvGraphicFramePr>
          <p:cNvPr id="9" name="資料庫圖表 18"/>
          <p:cNvGraphicFramePr/>
          <p:nvPr>
            <p:extLst>
              <p:ext uri="{D42A27DB-BD31-4B8C-83A1-F6EECF244321}">
                <p14:modId xmlns:p14="http://schemas.microsoft.com/office/powerpoint/2010/main" val="2827734374"/>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19</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7" name="圖片 6">
            <a:extLst>
              <a:ext uri="{FF2B5EF4-FFF2-40B4-BE49-F238E27FC236}">
                <a16:creationId xmlns:a16="http://schemas.microsoft.com/office/drawing/2014/main" id="{11548641-5BCF-CA80-0226-116E3C6E1345}"/>
              </a:ext>
            </a:extLst>
          </p:cNvPr>
          <p:cNvPicPr>
            <a:picLocks noChangeAspect="1"/>
          </p:cNvPicPr>
          <p:nvPr/>
        </p:nvPicPr>
        <p:blipFill>
          <a:blip r:embed="rId8"/>
          <a:stretch>
            <a:fillRect/>
          </a:stretch>
        </p:blipFill>
        <p:spPr>
          <a:xfrm>
            <a:off x="1991991" y="1959429"/>
            <a:ext cx="8208017" cy="4372391"/>
          </a:xfrm>
          <a:prstGeom prst="rect">
            <a:avLst/>
          </a:prstGeom>
        </p:spPr>
      </p:pic>
    </p:spTree>
    <p:extLst>
      <p:ext uri="{BB962C8B-B14F-4D97-AF65-F5344CB8AC3E}">
        <p14:creationId xmlns:p14="http://schemas.microsoft.com/office/powerpoint/2010/main" val="567583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傳統保險</a:t>
            </a:r>
            <a:endParaRPr lang="zh-TW" altLang="en-US" dirty="0"/>
          </a:p>
          <a:p>
            <a:r>
              <a:rPr lang="zh-TW" altLang="en-US" sz="2800" dirty="0"/>
              <a:t>互聯網保險 </a:t>
            </a:r>
          </a:p>
          <a:p>
            <a:pPr lvl="1"/>
            <a:r>
              <a:rPr lang="zh-TW" altLang="en-US" sz="2600" dirty="0"/>
              <a:t>互聯網保險技術</a:t>
            </a:r>
            <a:endParaRPr lang="en-US" altLang="zh-TW" sz="2600" dirty="0"/>
          </a:p>
          <a:p>
            <a:pPr lvl="1"/>
            <a:r>
              <a:rPr lang="zh-TW" altLang="en-US" sz="2600" dirty="0"/>
              <a:t>互聯網保險的發展與運作</a:t>
            </a:r>
            <a:endParaRPr lang="en-US" altLang="zh-TW" sz="2600" dirty="0"/>
          </a:p>
          <a:p>
            <a:r>
              <a:rPr lang="zh-TW" altLang="en-US" sz="2800" dirty="0"/>
              <a:t>創新模式</a:t>
            </a:r>
            <a:endParaRPr lang="en-US" altLang="zh-TW" sz="2800" dirty="0"/>
          </a:p>
          <a:p>
            <a:r>
              <a:rPr lang="zh-TW" altLang="en-US" sz="2800" dirty="0"/>
              <a:t>市場與案例</a:t>
            </a:r>
            <a:endParaRPr lang="en-US" altLang="zh-TW" sz="2800" dirty="0"/>
          </a:p>
          <a:p>
            <a:r>
              <a:rPr lang="zh-TW" altLang="en-US" sz="2800" dirty="0"/>
              <a:t>機會與挑戰</a:t>
            </a:r>
          </a:p>
          <a:p>
            <a:pPr marL="0" indent="0">
              <a:buNone/>
            </a:pPr>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
        <p:nvSpPr>
          <p:cNvPr id="6"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742844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社群網路創新： </a:t>
            </a:r>
            <a:r>
              <a:rPr kumimoji="1" lang="en-US" altLang="zh-TW" dirty="0" err="1"/>
              <a:t>Friendsurance</a:t>
            </a:r>
            <a:endParaRPr kumimoji="1" lang="zh-TW" altLang="en-US" dirty="0"/>
          </a:p>
        </p:txBody>
      </p:sp>
      <p:sp>
        <p:nvSpPr>
          <p:cNvPr id="3" name="內容版面配置區 2"/>
          <p:cNvSpPr>
            <a:spLocks noGrp="1"/>
          </p:cNvSpPr>
          <p:nvPr>
            <p:ph idx="1"/>
          </p:nvPr>
        </p:nvSpPr>
        <p:spPr/>
        <p:txBody>
          <a:bodyPr>
            <a:normAutofit/>
          </a:bodyPr>
          <a:lstStyle/>
          <a:p>
            <a:r>
              <a:rPr lang="zh-TW" altLang="en-US" dirty="0"/>
              <a:t>創立於德國柏林，作為保險中介，與傳統保險公司合作提供保險產品</a:t>
            </a:r>
          </a:p>
          <a:p>
            <a:r>
              <a:rPr lang="zh-TW" altLang="en-US" dirty="0"/>
              <a:t>商業模式</a:t>
            </a:r>
            <a:endParaRPr lang="en-US" altLang="zh-TW" dirty="0"/>
          </a:p>
          <a:p>
            <a:pPr lvl="1"/>
            <a:r>
              <a:rPr lang="zh-TW" altLang="en-US" dirty="0"/>
              <a:t>小組投保，緩解道德風險：根據客戶需要的保險類型將他們分為財產、個人責任、可保產物和訴訟保險小組</a:t>
            </a:r>
          </a:p>
          <a:p>
            <a:pPr lvl="1"/>
            <a:r>
              <a:rPr lang="zh-TW" altLang="en-US" dirty="0"/>
              <a:t>採用了基於 </a:t>
            </a:r>
            <a:r>
              <a:rPr lang="en-US" altLang="zh-TW" dirty="0"/>
              <a:t>P2P </a:t>
            </a:r>
            <a:r>
              <a:rPr lang="zh-TW" altLang="en-US" dirty="0"/>
              <a:t>的社區形式</a:t>
            </a:r>
          </a:p>
          <a:p>
            <a:pPr lvl="2"/>
            <a:r>
              <a:rPr lang="zh-TW" altLang="en-US" sz="2400" dirty="0"/>
              <a:t>持有相同類型保險的客戶將通過自動匹配的方式分組</a:t>
            </a:r>
          </a:p>
          <a:p>
            <a:pPr lvl="2"/>
            <a:r>
              <a:rPr lang="zh-TW" altLang="en-US" sz="2400" dirty="0"/>
              <a:t>用戶可以直接或者通過</a:t>
            </a:r>
            <a:r>
              <a:rPr lang="en-US" altLang="zh-TW" sz="2400" dirty="0"/>
              <a:t>Facebook</a:t>
            </a:r>
            <a:r>
              <a:rPr lang="zh-TW" altLang="en-US" sz="2400" dirty="0"/>
              <a:t>和</a:t>
            </a:r>
            <a:r>
              <a:rPr lang="en-US" altLang="zh-TW" sz="2400" dirty="0"/>
              <a:t>LinkedIn</a:t>
            </a:r>
            <a:r>
              <a:rPr lang="zh-TW" altLang="en-US" sz="2400" dirty="0"/>
              <a:t>邀請朋友、家人加入</a:t>
            </a:r>
            <a:r>
              <a:rPr lang="en-US" altLang="zh-TW" sz="2400" dirty="0" err="1"/>
              <a:t>Friendsurance</a:t>
            </a:r>
            <a:endParaRPr lang="zh-TW" altLang="en-US" sz="2400" dirty="0"/>
          </a:p>
          <a:p>
            <a:pPr lvl="1"/>
            <a:r>
              <a:rPr lang="zh-TW" altLang="en-US" sz="2600" dirty="0"/>
              <a:t>機制：同一社群成員的保費全部進入資金池</a:t>
            </a:r>
            <a:r>
              <a:rPr lang="zh-TW" altLang="en-US" dirty="0"/>
              <a:t>若小組零索賠，組員就可以拿回收回資金</a:t>
            </a:r>
          </a:p>
        </p:txBody>
      </p:sp>
      <p:graphicFrame>
        <p:nvGraphicFramePr>
          <p:cNvPr id="6" name="資料庫圖表 18"/>
          <p:cNvGraphicFramePr/>
          <p:nvPr>
            <p:extLst>
              <p:ext uri="{D42A27DB-BD31-4B8C-83A1-F6EECF244321}">
                <p14:modId xmlns:p14="http://schemas.microsoft.com/office/powerpoint/2010/main" val="1050095581"/>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20</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1183113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err="1"/>
              <a:t>Friendsurance</a:t>
            </a:r>
            <a:r>
              <a:rPr kumimoji="1" lang="zh-TW" altLang="en-US" dirty="0"/>
              <a:t>：共享經濟保險模式</a:t>
            </a:r>
          </a:p>
        </p:txBody>
      </p:sp>
      <p:sp>
        <p:nvSpPr>
          <p:cNvPr id="3" name="內容版面配置區 2"/>
          <p:cNvSpPr>
            <a:spLocks noGrp="1"/>
          </p:cNvSpPr>
          <p:nvPr>
            <p:ph idx="1"/>
          </p:nvPr>
        </p:nvSpPr>
        <p:spPr/>
        <p:txBody>
          <a:bodyPr/>
          <a:lstStyle/>
          <a:p>
            <a:r>
              <a:rPr kumimoji="1" lang="zh-TW" altLang="en-US" dirty="0"/>
              <a:t>特色</a:t>
            </a:r>
          </a:p>
          <a:p>
            <a:pPr lvl="1"/>
            <a:r>
              <a:rPr lang="zh-TW" altLang="en-US" dirty="0"/>
              <a:t>社群和社交信任帶入了保險產業：由於與朋友共享保險池，人們騙保的可能性降低了，需要支付的保險費就降低了</a:t>
            </a:r>
          </a:p>
          <a:p>
            <a:pPr lvl="1"/>
            <a:r>
              <a:rPr lang="zh-TW" altLang="en-US" dirty="0"/>
              <a:t>新的技術核心驅動傳統的保險機制，通過保險業與共享經濟的結合，完成對傳統行業的顛覆</a:t>
            </a:r>
            <a:endParaRPr kumimoji="1" lang="zh-TW" altLang="en-US" dirty="0"/>
          </a:p>
        </p:txBody>
      </p:sp>
      <p:grpSp>
        <p:nvGrpSpPr>
          <p:cNvPr id="32" name="群組 31"/>
          <p:cNvGrpSpPr/>
          <p:nvPr/>
        </p:nvGrpSpPr>
        <p:grpSpPr>
          <a:xfrm>
            <a:off x="7662176" y="3235568"/>
            <a:ext cx="3242360" cy="3072352"/>
            <a:chOff x="6797842" y="3390459"/>
            <a:chExt cx="3242360" cy="3072352"/>
          </a:xfrm>
        </p:grpSpPr>
        <p:sp>
          <p:nvSpPr>
            <p:cNvPr id="7" name="橢圓圖說文字 6"/>
            <p:cNvSpPr/>
            <p:nvPr/>
          </p:nvSpPr>
          <p:spPr>
            <a:xfrm rot="18877196">
              <a:off x="7248627" y="3821777"/>
              <a:ext cx="1312238" cy="1295026"/>
            </a:xfrm>
            <a:prstGeom prst="wedgeEllipseCallout">
              <a:avLst>
                <a:gd name="adj1" fmla="val -9296"/>
                <a:gd name="adj2" fmla="val 68241"/>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4" name="橢圓 3"/>
            <p:cNvSpPr/>
            <p:nvPr/>
          </p:nvSpPr>
          <p:spPr>
            <a:xfrm>
              <a:off x="6982999" y="3390459"/>
              <a:ext cx="921748" cy="80842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dirty="0"/>
                <a:t>通點</a:t>
              </a:r>
            </a:p>
          </p:txBody>
        </p:sp>
        <p:sp>
          <p:nvSpPr>
            <p:cNvPr id="5" name="橢圓 4"/>
            <p:cNvSpPr/>
            <p:nvPr/>
          </p:nvSpPr>
          <p:spPr>
            <a:xfrm>
              <a:off x="6797842" y="3561347"/>
              <a:ext cx="3031958" cy="2887579"/>
            </a:xfrm>
            <a:prstGeom prst="ellipse">
              <a:avLst/>
            </a:prstGeom>
            <a:no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文字方塊 7"/>
            <p:cNvSpPr txBox="1"/>
            <p:nvPr/>
          </p:nvSpPr>
          <p:spPr>
            <a:xfrm>
              <a:off x="7297816" y="4176304"/>
              <a:ext cx="1353554" cy="830997"/>
            </a:xfrm>
            <a:prstGeom prst="rect">
              <a:avLst/>
            </a:prstGeom>
            <a:noFill/>
          </p:spPr>
          <p:txBody>
            <a:bodyPr wrap="square" rtlCol="0">
              <a:spAutoFit/>
            </a:bodyPr>
            <a:lstStyle/>
            <a:p>
              <a:r>
                <a:rPr kumimoji="1" lang="zh-TW" altLang="en-US" sz="1600" dirty="0"/>
                <a:t>高保險欺詐風險：高銷售成本</a:t>
              </a:r>
            </a:p>
          </p:txBody>
        </p:sp>
        <p:sp>
          <p:nvSpPr>
            <p:cNvPr id="9" name="橢圓圖說文字 8"/>
            <p:cNvSpPr/>
            <p:nvPr/>
          </p:nvSpPr>
          <p:spPr>
            <a:xfrm rot="8074140">
              <a:off x="8309400" y="4893472"/>
              <a:ext cx="1312238" cy="1295026"/>
            </a:xfrm>
            <a:prstGeom prst="wedgeEllipseCallout">
              <a:avLst>
                <a:gd name="adj1" fmla="val -9296"/>
                <a:gd name="adj2" fmla="val 68241"/>
              </a:avLst>
            </a:prstGeom>
            <a:solidFill>
              <a:srgbClr val="9F2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dirty="0"/>
            </a:p>
          </p:txBody>
        </p:sp>
        <p:sp>
          <p:nvSpPr>
            <p:cNvPr id="11" name="文字方塊 10"/>
            <p:cNvSpPr txBox="1"/>
            <p:nvPr/>
          </p:nvSpPr>
          <p:spPr>
            <a:xfrm>
              <a:off x="8365216" y="5209374"/>
              <a:ext cx="1353554" cy="584775"/>
            </a:xfrm>
            <a:prstGeom prst="rect">
              <a:avLst/>
            </a:prstGeom>
            <a:noFill/>
          </p:spPr>
          <p:txBody>
            <a:bodyPr wrap="square" rtlCol="0">
              <a:spAutoFit/>
            </a:bodyPr>
            <a:lstStyle/>
            <a:p>
              <a:r>
                <a:rPr kumimoji="1" lang="zh-TW" altLang="en-US" sz="1600" dirty="0">
                  <a:solidFill>
                    <a:schemeClr val="bg1"/>
                  </a:solidFill>
                </a:rPr>
                <a:t>社群和基於社交的信任</a:t>
              </a:r>
            </a:p>
          </p:txBody>
        </p:sp>
        <p:sp>
          <p:nvSpPr>
            <p:cNvPr id="12" name="橢圓 11"/>
            <p:cNvSpPr/>
            <p:nvPr/>
          </p:nvSpPr>
          <p:spPr>
            <a:xfrm>
              <a:off x="9196811" y="5649391"/>
              <a:ext cx="843391" cy="813420"/>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zh-TW" altLang="en-US" sz="1400" dirty="0">
                  <a:solidFill>
                    <a:schemeClr val="tx1"/>
                  </a:solidFill>
                </a:rPr>
                <a:t>解決方案</a:t>
              </a:r>
            </a:p>
          </p:txBody>
        </p:sp>
      </p:grpSp>
      <p:grpSp>
        <p:nvGrpSpPr>
          <p:cNvPr id="31" name="群組 30"/>
          <p:cNvGrpSpPr/>
          <p:nvPr/>
        </p:nvGrpSpPr>
        <p:grpSpPr>
          <a:xfrm>
            <a:off x="913272" y="3318635"/>
            <a:ext cx="6039087" cy="3016267"/>
            <a:chOff x="600756" y="3569574"/>
            <a:chExt cx="6039087" cy="3016267"/>
          </a:xfrm>
        </p:grpSpPr>
        <p:pic>
          <p:nvPicPr>
            <p:cNvPr id="26" name="圖片 25"/>
            <p:cNvPicPr>
              <a:picLocks noChangeAspect="1"/>
            </p:cNvPicPr>
            <p:nvPr/>
          </p:nvPicPr>
          <p:blipFill rotWithShape="1">
            <a:blip r:embed="rId3" cstate="print">
              <a:extLst>
                <a:ext uri="{28A0092B-C50C-407E-A947-70E740481C1C}">
                  <a14:useLocalDpi xmlns:a14="http://schemas.microsoft.com/office/drawing/2010/main" val="0"/>
                </a:ext>
              </a:extLst>
            </a:blip>
            <a:srcRect t="6178" b="7126"/>
            <a:stretch/>
          </p:blipFill>
          <p:spPr>
            <a:xfrm>
              <a:off x="3391839" y="5535332"/>
              <a:ext cx="1102014" cy="889850"/>
            </a:xfrm>
            <a:prstGeom prst="rect">
              <a:avLst/>
            </a:prstGeom>
          </p:spPr>
        </p:pic>
        <p:sp>
          <p:nvSpPr>
            <p:cNvPr id="29" name="橢圓 28"/>
            <p:cNvSpPr/>
            <p:nvPr/>
          </p:nvSpPr>
          <p:spPr>
            <a:xfrm>
              <a:off x="3318832" y="5390164"/>
              <a:ext cx="1234009" cy="1195677"/>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4" name="向右箭號 23"/>
            <p:cNvSpPr/>
            <p:nvPr/>
          </p:nvSpPr>
          <p:spPr>
            <a:xfrm rot="3234564">
              <a:off x="3208580" y="4816021"/>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16" name="向右箭號 15"/>
            <p:cNvSpPr/>
            <p:nvPr/>
          </p:nvSpPr>
          <p:spPr>
            <a:xfrm rot="18226814">
              <a:off x="3253766" y="4095918"/>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pic>
          <p:nvPicPr>
            <p:cNvPr id="13" name="圖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756" y="4101192"/>
              <a:ext cx="1248410" cy="1248410"/>
            </a:xfrm>
            <a:prstGeom prst="rect">
              <a:avLst/>
            </a:prstGeom>
          </p:spPr>
        </p:pic>
        <p:sp>
          <p:nvSpPr>
            <p:cNvPr id="14" name="向右箭號 13"/>
            <p:cNvSpPr/>
            <p:nvPr/>
          </p:nvSpPr>
          <p:spPr>
            <a:xfrm>
              <a:off x="1685799" y="4483343"/>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100</a:t>
              </a:r>
              <a:r>
                <a:rPr kumimoji="1" lang="zh-TW" altLang="en-US" sz="1600" dirty="0"/>
                <a:t>元</a:t>
              </a:r>
            </a:p>
          </p:txBody>
        </p:sp>
        <p:sp>
          <p:nvSpPr>
            <p:cNvPr id="15" name="圓角矩形 14"/>
            <p:cNvSpPr/>
            <p:nvPr/>
          </p:nvSpPr>
          <p:spPr>
            <a:xfrm>
              <a:off x="2714278" y="4568811"/>
              <a:ext cx="2222339" cy="453872"/>
            </a:xfrm>
            <a:prstGeom prst="round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dirty="0"/>
                <a:t>FRIENDSURANCE</a:t>
              </a:r>
              <a:endParaRPr kumimoji="1" lang="zh-TW" altLang="en-US" dirty="0"/>
            </a:p>
          </p:txBody>
        </p:sp>
        <p:sp>
          <p:nvSpPr>
            <p:cNvPr id="21" name="文字方塊 20"/>
            <p:cNvSpPr txBox="1"/>
            <p:nvPr/>
          </p:nvSpPr>
          <p:spPr>
            <a:xfrm>
              <a:off x="3318832" y="4241746"/>
              <a:ext cx="659757" cy="369332"/>
            </a:xfrm>
            <a:prstGeom prst="rect">
              <a:avLst/>
            </a:prstGeom>
            <a:noFill/>
          </p:spPr>
          <p:txBody>
            <a:bodyPr wrap="square" rtlCol="0">
              <a:spAutoFit/>
            </a:bodyPr>
            <a:lstStyle/>
            <a:p>
              <a:r>
                <a:rPr kumimoji="1" lang="en-US" altLang="zh-TW" dirty="0"/>
                <a:t>40</a:t>
              </a:r>
              <a:r>
                <a:rPr kumimoji="1" lang="zh-TW" altLang="en-US" dirty="0"/>
                <a:t>元</a:t>
              </a:r>
            </a:p>
          </p:txBody>
        </p:sp>
        <p:sp>
          <p:nvSpPr>
            <p:cNvPr id="23" name="文字方塊 22"/>
            <p:cNvSpPr txBox="1"/>
            <p:nvPr/>
          </p:nvSpPr>
          <p:spPr>
            <a:xfrm>
              <a:off x="3386304" y="4936292"/>
              <a:ext cx="659757" cy="369332"/>
            </a:xfrm>
            <a:prstGeom prst="rect">
              <a:avLst/>
            </a:prstGeom>
            <a:noFill/>
          </p:spPr>
          <p:txBody>
            <a:bodyPr wrap="square" rtlCol="0">
              <a:spAutoFit/>
            </a:bodyPr>
            <a:lstStyle/>
            <a:p>
              <a:r>
                <a:rPr kumimoji="1" lang="en-US" altLang="zh-TW" dirty="0"/>
                <a:t>60</a:t>
              </a:r>
              <a:r>
                <a:rPr kumimoji="1" lang="zh-TW" altLang="en-US" dirty="0"/>
                <a:t>元</a:t>
              </a:r>
            </a:p>
          </p:txBody>
        </p:sp>
        <p:sp>
          <p:nvSpPr>
            <p:cNvPr id="25" name="文字方塊 24"/>
            <p:cNvSpPr txBox="1"/>
            <p:nvPr/>
          </p:nvSpPr>
          <p:spPr>
            <a:xfrm>
              <a:off x="3572817" y="3569574"/>
              <a:ext cx="1497926" cy="369332"/>
            </a:xfrm>
            <a:prstGeom prst="rect">
              <a:avLst/>
            </a:prstGeom>
            <a:noFill/>
          </p:spPr>
          <p:txBody>
            <a:bodyPr wrap="square" rtlCol="0">
              <a:spAutoFit/>
            </a:bodyPr>
            <a:lstStyle/>
            <a:p>
              <a:r>
                <a:rPr kumimoji="1" lang="zh-TW" altLang="en-US" dirty="0"/>
                <a:t>收回保費</a:t>
              </a:r>
            </a:p>
          </p:txBody>
        </p:sp>
        <p:sp>
          <p:nvSpPr>
            <p:cNvPr id="28" name="向右箭號 27"/>
            <p:cNvSpPr/>
            <p:nvPr/>
          </p:nvSpPr>
          <p:spPr>
            <a:xfrm rot="16200000">
              <a:off x="1055236" y="5419349"/>
              <a:ext cx="969600" cy="624808"/>
            </a:xfrm>
            <a:prstGeom prst="rightArrow">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600" dirty="0"/>
            </a:p>
          </p:txBody>
        </p:sp>
        <p:sp>
          <p:nvSpPr>
            <p:cNvPr id="27" name="矩形 26"/>
            <p:cNvSpPr/>
            <p:nvPr/>
          </p:nvSpPr>
          <p:spPr>
            <a:xfrm>
              <a:off x="1426613" y="5940663"/>
              <a:ext cx="1811197" cy="28020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600" dirty="0"/>
                <a:t>claims-free</a:t>
              </a:r>
              <a:r>
                <a:rPr kumimoji="1" lang="zh-TW" altLang="en-US" sz="1600" dirty="0"/>
                <a:t> </a:t>
              </a:r>
              <a:r>
                <a:rPr kumimoji="1" lang="en-US" altLang="zh-TW" sz="1600" dirty="0"/>
                <a:t>bonus</a:t>
              </a:r>
              <a:endParaRPr kumimoji="1" lang="zh-TW" altLang="en-US" sz="1600" dirty="0"/>
            </a:p>
          </p:txBody>
        </p:sp>
        <p:sp>
          <p:nvSpPr>
            <p:cNvPr id="30" name="文字方塊 29"/>
            <p:cNvSpPr txBox="1"/>
            <p:nvPr/>
          </p:nvSpPr>
          <p:spPr>
            <a:xfrm>
              <a:off x="4625848" y="5642146"/>
              <a:ext cx="2013995" cy="646331"/>
            </a:xfrm>
            <a:prstGeom prst="rect">
              <a:avLst/>
            </a:prstGeom>
            <a:noFill/>
          </p:spPr>
          <p:txBody>
            <a:bodyPr wrap="square" rtlCol="0">
              <a:spAutoFit/>
            </a:bodyPr>
            <a:lstStyle/>
            <a:p>
              <a:r>
                <a:rPr kumimoji="1" lang="zh-TW" altLang="en-US" dirty="0"/>
                <a:t>共享保險池，降低騙保的可能性</a:t>
              </a:r>
            </a:p>
          </p:txBody>
        </p:sp>
      </p:grpSp>
      <p:graphicFrame>
        <p:nvGraphicFramePr>
          <p:cNvPr id="33" name="資料庫圖表 18"/>
          <p:cNvGraphicFramePr/>
          <p:nvPr>
            <p:extLst>
              <p:ext uri="{D42A27DB-BD31-4B8C-83A1-F6EECF244321}">
                <p14:modId xmlns:p14="http://schemas.microsoft.com/office/powerpoint/2010/main" val="65351674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投影片編號版面配置區 9"/>
          <p:cNvSpPr>
            <a:spLocks noGrp="1"/>
          </p:cNvSpPr>
          <p:nvPr>
            <p:ph type="sldNum" sz="quarter" idx="12"/>
          </p:nvPr>
        </p:nvSpPr>
        <p:spPr/>
        <p:txBody>
          <a:bodyPr/>
          <a:lstStyle/>
          <a:p>
            <a:fld id="{B7A223AD-9DE0-49EC-B40D-C8FE98D1D69B}" type="slidenum">
              <a:rPr lang="zh-TW" altLang="en-US" smtClean="0"/>
              <a:t>21</a:t>
            </a:fld>
            <a:endParaRPr lang="zh-TW" altLang="en-US"/>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232212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國外</a:t>
            </a:r>
          </a:p>
        </p:txBody>
      </p:sp>
      <p:sp>
        <p:nvSpPr>
          <p:cNvPr id="3" name="內容版面配置區 2"/>
          <p:cNvSpPr>
            <a:spLocks noGrp="1"/>
          </p:cNvSpPr>
          <p:nvPr>
            <p:ph idx="1"/>
          </p:nvPr>
        </p:nvSpPr>
        <p:spPr/>
        <p:txBody>
          <a:bodyPr/>
          <a:lstStyle/>
          <a:p>
            <a:r>
              <a:rPr lang="zh-TW" altLang="en-US" sz="2800" dirty="0"/>
              <a:t>美國：網路保險最早的國家</a:t>
            </a:r>
            <a:endParaRPr lang="en-US" altLang="zh-TW" sz="2800" dirty="0"/>
          </a:p>
          <a:p>
            <a:pPr lvl="1"/>
            <a:r>
              <a:rPr lang="en-US" altLang="zh-TW" sz="2600" dirty="0" err="1"/>
              <a:t>Insweb</a:t>
            </a:r>
            <a:r>
              <a:rPr lang="zh-TW" altLang="en-US" sz="2600" dirty="0"/>
              <a:t>：全球最大的保險電子商務公司，</a:t>
            </a:r>
            <a:r>
              <a:rPr lang="en-US" altLang="zh-TW" sz="2600" dirty="0"/>
              <a:t>2011</a:t>
            </a:r>
            <a:r>
              <a:rPr lang="zh-TW" altLang="en-US" sz="2600" dirty="0"/>
              <a:t>被</a:t>
            </a:r>
            <a:r>
              <a:rPr lang="en-US" altLang="zh-TW" sz="2600" dirty="0" err="1"/>
              <a:t>bankrate</a:t>
            </a:r>
            <a:r>
              <a:rPr lang="zh-TW" altLang="en-US" sz="2600" dirty="0"/>
              <a:t>收購</a:t>
            </a:r>
            <a:endParaRPr lang="en-US" altLang="zh-TW" dirty="0"/>
          </a:p>
          <a:p>
            <a:pPr marL="228600" lvl="1">
              <a:spcBef>
                <a:spcPts val="1000"/>
              </a:spcBef>
            </a:pPr>
            <a:r>
              <a:rPr lang="zh-TW" altLang="en-US" sz="2800" dirty="0"/>
              <a:t>歐洲：非壽險產品的交易增長迅速</a:t>
            </a:r>
            <a:endParaRPr lang="en-US" altLang="zh-TW" sz="2800" dirty="0"/>
          </a:p>
          <a:p>
            <a:pPr lvl="1"/>
            <a:r>
              <a:rPr lang="zh-TW" altLang="en-US" sz="2600" dirty="0"/>
              <a:t>英國：網路保險最大的消費國之一</a:t>
            </a:r>
            <a:endParaRPr lang="en-US" altLang="zh-TW" sz="2600" dirty="0"/>
          </a:p>
          <a:p>
            <a:pPr lvl="1"/>
            <a:r>
              <a:rPr lang="zh-TW" altLang="en-US" sz="2600" dirty="0"/>
              <a:t>義大利：</a:t>
            </a:r>
            <a:r>
              <a:rPr lang="en-US" altLang="zh-TW" sz="2600" dirty="0"/>
              <a:t>KAS</a:t>
            </a:r>
            <a:r>
              <a:rPr lang="zh-TW" altLang="en-US" sz="2600" dirty="0"/>
              <a:t>保險公司建立網路保險服務系統</a:t>
            </a:r>
            <a:endParaRPr lang="en-US" altLang="zh-TW" sz="2600" dirty="0"/>
          </a:p>
          <a:p>
            <a:pPr marL="228600" lvl="1">
              <a:spcBef>
                <a:spcPts val="1000"/>
              </a:spcBef>
            </a:pPr>
            <a:r>
              <a:rPr lang="zh-TW" altLang="en-US" sz="2600" dirty="0"/>
              <a:t>韓國：線上車險保費占</a:t>
            </a:r>
            <a:r>
              <a:rPr lang="en-US" altLang="zh-TW" sz="2600" dirty="0"/>
              <a:t>25%</a:t>
            </a:r>
            <a:r>
              <a:rPr lang="zh-TW" altLang="en-US" sz="2600" dirty="0"/>
              <a:t>以上</a:t>
            </a:r>
            <a:endParaRPr lang="en-US" altLang="zh-TW" sz="2600" dirty="0"/>
          </a:p>
          <a:p>
            <a:pPr marL="685800" lvl="2">
              <a:spcBef>
                <a:spcPts val="1000"/>
              </a:spcBef>
            </a:pPr>
            <a:r>
              <a:rPr lang="zh-TW" altLang="en-US" sz="2400" dirty="0"/>
              <a:t>三星火災海上保險公司分布全球</a:t>
            </a:r>
            <a:r>
              <a:rPr lang="en-US" altLang="zh-TW" sz="2400" dirty="0"/>
              <a:t>11</a:t>
            </a:r>
            <a:r>
              <a:rPr lang="zh-TW" altLang="en-US" sz="2400" dirty="0"/>
              <a:t>個國家和</a:t>
            </a:r>
            <a:r>
              <a:rPr lang="en-US" altLang="zh-TW" sz="2400" dirty="0"/>
              <a:t>19</a:t>
            </a:r>
            <a:r>
              <a:rPr lang="zh-TW" altLang="en-US" sz="2400" dirty="0"/>
              <a:t>個城市</a:t>
            </a:r>
            <a:endParaRPr lang="en-US" altLang="zh-TW" sz="2400" dirty="0"/>
          </a:p>
        </p:txBody>
      </p:sp>
      <p:graphicFrame>
        <p:nvGraphicFramePr>
          <p:cNvPr id="6" name="資料庫圖表 18"/>
          <p:cNvGraphicFramePr/>
          <p:nvPr>
            <p:extLst>
              <p:ext uri="{D42A27DB-BD31-4B8C-83A1-F6EECF244321}">
                <p14:modId xmlns:p14="http://schemas.microsoft.com/office/powerpoint/2010/main" val="108276363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22</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058877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中國</a:t>
            </a:r>
          </a:p>
        </p:txBody>
      </p:sp>
      <p:sp>
        <p:nvSpPr>
          <p:cNvPr id="3" name="內容版面配置區 2"/>
          <p:cNvSpPr>
            <a:spLocks noGrp="1"/>
          </p:cNvSpPr>
          <p:nvPr>
            <p:ph idx="1"/>
          </p:nvPr>
        </p:nvSpPr>
        <p:spPr>
          <a:xfrm>
            <a:off x="612057" y="1571223"/>
            <a:ext cx="5660555" cy="4605740"/>
          </a:xfrm>
        </p:spPr>
        <p:txBody>
          <a:bodyPr>
            <a:normAutofit/>
          </a:bodyPr>
          <a:lstStyle/>
          <a:p>
            <a:r>
              <a:rPr lang="zh-TW" altLang="en-US" sz="2800" dirty="0"/>
              <a:t>中國保險公司官方網站最早在網路銷售保險，而互聯網保險平台正在不斷建立</a:t>
            </a:r>
            <a:endParaRPr lang="en-US" altLang="zh-TW" sz="2800" dirty="0"/>
          </a:p>
          <a:p>
            <a:r>
              <a:rPr lang="zh-TW" altLang="en-US" sz="2800" dirty="0"/>
              <a:t>第三方平台成為互聯網保險的主要銷售管道之一</a:t>
            </a:r>
            <a:endParaRPr lang="en-US" altLang="zh-TW" sz="2800" dirty="0"/>
          </a:p>
          <a:p>
            <a:r>
              <a:rPr lang="zh-TW" altLang="zh-TW" dirty="0"/>
              <a:t>「三馬」結盟</a:t>
            </a:r>
            <a:r>
              <a:rPr lang="en-US" altLang="zh-TW" dirty="0"/>
              <a:t>—</a:t>
            </a:r>
            <a:r>
              <a:rPr lang="zh-TW" altLang="en-US" dirty="0"/>
              <a:t>眾安保險</a:t>
            </a:r>
            <a:endParaRPr lang="en-US" altLang="zh-TW" dirty="0"/>
          </a:p>
          <a:p>
            <a:pPr lvl="1"/>
            <a:r>
              <a:rPr lang="zh-TW" altLang="zh-TW" dirty="0"/>
              <a:t>由阿里巴巴、中國平安保險、騰訊聯手創辦</a:t>
            </a:r>
            <a:r>
              <a:rPr lang="zh-TW" altLang="en-US" dirty="0"/>
              <a:t>，</a:t>
            </a:r>
            <a:r>
              <a:rPr lang="zh-TW" altLang="zh-TW" dirty="0"/>
              <a:t>資本額達</a:t>
            </a:r>
            <a:r>
              <a:rPr lang="en-US" altLang="zh-TW" dirty="0"/>
              <a:t>10</a:t>
            </a:r>
            <a:r>
              <a:rPr lang="zh-TW" altLang="zh-TW" dirty="0"/>
              <a:t>億元人民幣</a:t>
            </a:r>
            <a:r>
              <a:rPr lang="zh-TW" altLang="en-US" dirty="0"/>
              <a:t>，</a:t>
            </a:r>
            <a:r>
              <a:rPr lang="zh-TW" altLang="zh-TW" dirty="0"/>
              <a:t>成立大陸首家網路保險公司</a:t>
            </a:r>
            <a:endParaRPr lang="zh-TW" altLang="en-US" sz="2600" dirty="0"/>
          </a:p>
          <a:p>
            <a:endParaRPr lang="en-US" altLang="zh-TW" sz="2800" dirty="0"/>
          </a:p>
          <a:p>
            <a:endParaRPr lang="zh-TW" altLang="en-US" dirty="0"/>
          </a:p>
        </p:txBody>
      </p:sp>
      <p:graphicFrame>
        <p:nvGraphicFramePr>
          <p:cNvPr id="4" name="內容版面配置區 3"/>
          <p:cNvGraphicFramePr>
            <a:graphicFrameLocks/>
          </p:cNvGraphicFramePr>
          <p:nvPr>
            <p:extLst>
              <p:ext uri="{D42A27DB-BD31-4B8C-83A1-F6EECF244321}">
                <p14:modId xmlns:p14="http://schemas.microsoft.com/office/powerpoint/2010/main" val="2894351703"/>
              </p:ext>
            </p:extLst>
          </p:nvPr>
        </p:nvGraphicFramePr>
        <p:xfrm>
          <a:off x="5810961" y="1080700"/>
          <a:ext cx="5803393" cy="4856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資料庫圖表 18"/>
          <p:cNvGraphicFramePr/>
          <p:nvPr>
            <p:extLst>
              <p:ext uri="{D42A27DB-BD31-4B8C-83A1-F6EECF244321}">
                <p14:modId xmlns:p14="http://schemas.microsoft.com/office/powerpoint/2010/main" val="2027390822"/>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23</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408458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台灣</a:t>
            </a:r>
          </a:p>
        </p:txBody>
      </p:sp>
      <p:sp>
        <p:nvSpPr>
          <p:cNvPr id="3" name="內容版面配置區 2"/>
          <p:cNvSpPr>
            <a:spLocks noGrp="1"/>
          </p:cNvSpPr>
          <p:nvPr>
            <p:ph idx="1"/>
          </p:nvPr>
        </p:nvSpPr>
        <p:spPr>
          <a:xfrm>
            <a:off x="612058" y="1474839"/>
            <a:ext cx="10830762" cy="4702124"/>
          </a:xfrm>
        </p:spPr>
        <p:txBody>
          <a:bodyPr>
            <a:noAutofit/>
          </a:bodyPr>
          <a:lstStyle/>
          <a:p>
            <a:pPr>
              <a:lnSpc>
                <a:spcPct val="120000"/>
              </a:lnSpc>
            </a:pPr>
            <a:r>
              <a:rPr lang="zh-TW" altLang="en-US" dirty="0"/>
              <a:t>現狀</a:t>
            </a:r>
            <a:endParaRPr lang="en-US" altLang="zh-TW" dirty="0"/>
          </a:p>
          <a:p>
            <a:pPr lvl="1">
              <a:lnSpc>
                <a:spcPct val="120000"/>
              </a:lnSpc>
            </a:pPr>
            <a:r>
              <a:rPr lang="zh-TW" altLang="en-US" dirty="0"/>
              <a:t>目前線上投保壽險業務已開放一年期醫療險、定期險、傷害險以及旅平險等險種</a:t>
            </a:r>
            <a:endParaRPr lang="en-US" altLang="zh-TW" dirty="0"/>
          </a:p>
          <a:p>
            <a:pPr lvl="1">
              <a:lnSpc>
                <a:spcPct val="120000"/>
              </a:lnSpc>
            </a:pPr>
            <a:r>
              <a:rPr lang="zh-TW" altLang="en-US" dirty="0"/>
              <a:t>部分額度不高，無法滿足民眾真正的需求，影響民眾線上投保的意願</a:t>
            </a:r>
            <a:endParaRPr lang="en-US" altLang="zh-TW" dirty="0"/>
          </a:p>
          <a:p>
            <a:pPr>
              <a:lnSpc>
                <a:spcPct val="120000"/>
              </a:lnSpc>
            </a:pPr>
            <a:r>
              <a:rPr lang="zh-TW" altLang="en-US" dirty="0"/>
              <a:t>新趨勢</a:t>
            </a:r>
            <a:endParaRPr lang="en-US" altLang="zh-TW" dirty="0"/>
          </a:p>
          <a:p>
            <a:pPr lvl="1">
              <a:lnSpc>
                <a:spcPct val="120000"/>
              </a:lnSpc>
            </a:pPr>
            <a:r>
              <a:rPr lang="zh-TW" altLang="en-US" b="1" dirty="0"/>
              <a:t>螞蟻金服</a:t>
            </a:r>
            <a:r>
              <a:rPr lang="zh-TW" altLang="en-US" dirty="0"/>
              <a:t>攜手台灣</a:t>
            </a:r>
            <a:r>
              <a:rPr lang="zh-TW" altLang="en-US" b="1" dirty="0"/>
              <a:t>國泰金控</a:t>
            </a:r>
            <a:r>
              <a:rPr lang="zh-TW" altLang="en-US" dirty="0"/>
              <a:t>探索互聯網保險新業態</a:t>
            </a:r>
            <a:endParaRPr lang="en-US" altLang="zh-TW" dirty="0"/>
          </a:p>
          <a:p>
            <a:pPr lvl="2">
              <a:lnSpc>
                <a:spcPct val="120000"/>
              </a:lnSpc>
            </a:pPr>
            <a:r>
              <a:rPr lang="zh-TW" altLang="en-US" sz="2400" dirty="0"/>
              <a:t>服務於互聯網產業所產生的新經濟、新業態的保險需求，通過互聯網服務小微企業和廣大消費者</a:t>
            </a:r>
            <a:endParaRPr lang="en-US" altLang="zh-TW" sz="2400" dirty="0"/>
          </a:p>
          <a:p>
            <a:pPr lvl="2">
              <a:lnSpc>
                <a:spcPct val="120000"/>
              </a:lnSpc>
            </a:pPr>
            <a:r>
              <a:rPr lang="zh-TW" altLang="en-US" sz="2400" dirty="0"/>
              <a:t>螞蟻金服</a:t>
            </a:r>
            <a:r>
              <a:rPr lang="en-US" altLang="zh-TW" sz="2400" dirty="0"/>
              <a:t>:</a:t>
            </a:r>
            <a:r>
              <a:rPr lang="zh-TW" altLang="en-US" sz="2400" dirty="0"/>
              <a:t>與保險業合作夥伴一起推出了全球單日銷量最多的退運費險</a:t>
            </a:r>
          </a:p>
        </p:txBody>
      </p:sp>
      <p:graphicFrame>
        <p:nvGraphicFramePr>
          <p:cNvPr id="6" name="資料庫圖表 18"/>
          <p:cNvGraphicFramePr/>
          <p:nvPr>
            <p:extLst>
              <p:ext uri="{D42A27DB-BD31-4B8C-83A1-F6EECF244321}">
                <p14:modId xmlns:p14="http://schemas.microsoft.com/office/powerpoint/2010/main" val="1382688893"/>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24</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2201667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保險業  </a:t>
            </a:r>
            <a:r>
              <a:rPr lang="en-US" altLang="zh-TW" dirty="0"/>
              <a:t>vs. </a:t>
            </a:r>
            <a:r>
              <a:rPr lang="zh-TW" altLang="en-US" dirty="0"/>
              <a:t>金融科技</a:t>
            </a:r>
          </a:p>
        </p:txBody>
      </p:sp>
      <p:sp>
        <p:nvSpPr>
          <p:cNvPr id="3" name="內容版面配置區 2"/>
          <p:cNvSpPr>
            <a:spLocks noGrp="1"/>
          </p:cNvSpPr>
          <p:nvPr>
            <p:ph idx="1"/>
          </p:nvPr>
        </p:nvSpPr>
        <p:spPr>
          <a:xfrm>
            <a:off x="612057" y="1474839"/>
            <a:ext cx="11155070" cy="4702124"/>
          </a:xfrm>
        </p:spPr>
        <p:txBody>
          <a:bodyPr>
            <a:normAutofit/>
          </a:bodyPr>
          <a:lstStyle/>
          <a:p>
            <a:r>
              <a:rPr lang="zh-TW" altLang="en-US" sz="2800" dirty="0"/>
              <a:t>金融科技對保險業的首要威脅是利潤率（</a:t>
            </a:r>
            <a:r>
              <a:rPr lang="en-US" altLang="zh-TW" sz="2800" dirty="0"/>
              <a:t>73%</a:t>
            </a:r>
            <a:r>
              <a:rPr lang="zh-TW" altLang="en-US" sz="2800" dirty="0"/>
              <a:t>）和市場佔有率（</a:t>
            </a:r>
            <a:r>
              <a:rPr lang="en-US" altLang="zh-TW" sz="2800" dirty="0"/>
              <a:t>69%</a:t>
            </a:r>
            <a:r>
              <a:rPr lang="zh-TW" altLang="en-US" sz="2800" dirty="0"/>
              <a:t>）的損失</a:t>
            </a:r>
          </a:p>
          <a:p>
            <a:r>
              <a:rPr lang="zh-TW" altLang="en-US" sz="2800" dirty="0"/>
              <a:t>保險業者認為金融科技帶來最為顯著的助益是降低成本（</a:t>
            </a:r>
            <a:r>
              <a:rPr lang="en-US" altLang="zh-TW" sz="2800" dirty="0"/>
              <a:t>81%</a:t>
            </a:r>
            <a:r>
              <a:rPr lang="zh-TW" altLang="en-US" sz="2800" dirty="0"/>
              <a:t>）和差異化（</a:t>
            </a:r>
            <a:r>
              <a:rPr lang="en-US" altLang="zh-TW" sz="2800" dirty="0"/>
              <a:t>65%</a:t>
            </a:r>
            <a:r>
              <a:rPr lang="zh-TW" altLang="en-US" sz="2800" dirty="0"/>
              <a:t>）</a:t>
            </a:r>
          </a:p>
          <a:p>
            <a:r>
              <a:rPr lang="zh-TW" altLang="en-US" sz="2800" dirty="0"/>
              <a:t>傳統保險業者認為資訊安全是與新創公司共同合作的最大障礙</a:t>
            </a:r>
            <a:endParaRPr lang="en-US" altLang="zh-TW" sz="2800" dirty="0"/>
          </a:p>
          <a:p>
            <a:r>
              <a:rPr lang="zh-TW" altLang="en-US" sz="2800" dirty="0"/>
              <a:t>新創保險公司則認為，在管理與文化上的差異是雙方關係的最大挑戰</a:t>
            </a:r>
          </a:p>
          <a:p>
            <a:pPr marL="0" indent="0">
              <a:buNone/>
            </a:pPr>
            <a:endParaRPr lang="zh-TW" altLang="en-US" sz="2800" dirty="0"/>
          </a:p>
        </p:txBody>
      </p:sp>
      <p:graphicFrame>
        <p:nvGraphicFramePr>
          <p:cNvPr id="4" name="資料庫圖表 18"/>
          <p:cNvGraphicFramePr/>
          <p:nvPr>
            <p:extLst>
              <p:ext uri="{D42A27DB-BD31-4B8C-83A1-F6EECF244321}">
                <p14:modId xmlns:p14="http://schemas.microsoft.com/office/powerpoint/2010/main" val="239301041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25</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256394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傳統保險挑戰</a:t>
            </a:r>
          </a:p>
        </p:txBody>
      </p:sp>
      <p:sp>
        <p:nvSpPr>
          <p:cNvPr id="3" name="內容版面配置區 2"/>
          <p:cNvSpPr>
            <a:spLocks noGrp="1"/>
          </p:cNvSpPr>
          <p:nvPr>
            <p:ph idx="1"/>
          </p:nvPr>
        </p:nvSpPr>
        <p:spPr/>
        <p:txBody>
          <a:bodyPr>
            <a:normAutofit/>
          </a:bodyPr>
          <a:lstStyle/>
          <a:p>
            <a:r>
              <a:rPr lang="zh-TW" altLang="en-US" dirty="0"/>
              <a:t>高達</a:t>
            </a:r>
            <a:r>
              <a:rPr lang="en-US" altLang="zh-TW" dirty="0"/>
              <a:t>90%</a:t>
            </a:r>
            <a:r>
              <a:rPr lang="zh-TW" altLang="en-US" dirty="0"/>
              <a:t>的傳統保險業者認為，在未來五年內，某些業務恐怕會被金融科技業搶走</a:t>
            </a:r>
          </a:p>
          <a:p>
            <a:r>
              <a:rPr lang="zh-TW" altLang="en-US" dirty="0"/>
              <a:t>近半數 </a:t>
            </a:r>
            <a:r>
              <a:rPr lang="en-US" altLang="zh-TW" dirty="0"/>
              <a:t>(48%) </a:t>
            </a:r>
            <a:r>
              <a:rPr lang="zh-TW" altLang="en-US" dirty="0"/>
              <a:t>的傳統保險業者擔憂</a:t>
            </a:r>
            <a:r>
              <a:rPr lang="en-US" altLang="zh-TW" dirty="0"/>
              <a:t>20%</a:t>
            </a:r>
            <a:r>
              <a:rPr lang="zh-TW" altLang="en-US" dirty="0"/>
              <a:t>的業務將被獨立的金融科技公司所取代</a:t>
            </a:r>
          </a:p>
          <a:p>
            <a:r>
              <a:rPr lang="zh-TW" altLang="en-US" dirty="0"/>
              <a:t>創辦保險科技業的資金於過去三年已激增至五倍之多，其累計的金額自</a:t>
            </a:r>
            <a:r>
              <a:rPr lang="en-US" altLang="zh-TW" dirty="0"/>
              <a:t>2010</a:t>
            </a:r>
            <a:r>
              <a:rPr lang="zh-TW" altLang="en-US" dirty="0"/>
              <a:t>年起，已達</a:t>
            </a:r>
            <a:r>
              <a:rPr lang="en-US" altLang="zh-TW" dirty="0"/>
              <a:t>34</a:t>
            </a:r>
            <a:r>
              <a:rPr lang="zh-TW" altLang="en-US" dirty="0"/>
              <a:t>億美金</a:t>
            </a:r>
          </a:p>
          <a:p>
            <a:r>
              <a:rPr lang="zh-TW" altLang="en-US" dirty="0"/>
              <a:t>超過</a:t>
            </a:r>
            <a:r>
              <a:rPr lang="en-US" altLang="zh-TW" dirty="0"/>
              <a:t>2/3 (68%) </a:t>
            </a:r>
            <a:r>
              <a:rPr lang="zh-TW" altLang="en-US" dirty="0"/>
              <a:t>的保險公司表示已開始採取具體措施，來因應由金融科技帶來的各種挑戰與機會</a:t>
            </a:r>
            <a:br>
              <a:rPr lang="zh-TW" altLang="en-US" dirty="0"/>
            </a:br>
            <a:br>
              <a:rPr lang="zh-TW" altLang="en-US" dirty="0"/>
            </a:br>
            <a:endParaRPr kumimoji="1" lang="zh-TW" altLang="en-US" dirty="0"/>
          </a:p>
        </p:txBody>
      </p:sp>
      <p:graphicFrame>
        <p:nvGraphicFramePr>
          <p:cNvPr id="6" name="資料庫圖表 18"/>
          <p:cNvGraphicFramePr/>
          <p:nvPr>
            <p:extLst>
              <p:ext uri="{D42A27DB-BD31-4B8C-83A1-F6EECF244321}">
                <p14:modId xmlns:p14="http://schemas.microsoft.com/office/powerpoint/2010/main" val="224855206"/>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26</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1071082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傳統保險的對策</a:t>
            </a:r>
          </a:p>
        </p:txBody>
      </p:sp>
      <p:sp>
        <p:nvSpPr>
          <p:cNvPr id="3" name="內容版面配置區 2"/>
          <p:cNvSpPr>
            <a:spLocks noGrp="1"/>
          </p:cNvSpPr>
          <p:nvPr>
            <p:ph idx="1"/>
          </p:nvPr>
        </p:nvSpPr>
        <p:spPr/>
        <p:txBody>
          <a:bodyPr>
            <a:normAutofit lnSpcReduction="10000"/>
          </a:bodyPr>
          <a:lstStyle/>
          <a:p>
            <a:r>
              <a:rPr lang="zh-TW" altLang="en-US" dirty="0"/>
              <a:t>勘察 </a:t>
            </a:r>
            <a:endParaRPr lang="en-US" altLang="zh-TW" dirty="0"/>
          </a:p>
          <a:p>
            <a:pPr lvl="1"/>
            <a:r>
              <a:rPr lang="zh-TW" altLang="en-US" dirty="0"/>
              <a:t>掌握致勝先機，有先見之明的業者已在觀望發展趨勢和創新走向，並建立創新熱點，如矽谷、新加坡與倫敦</a:t>
            </a:r>
          </a:p>
          <a:p>
            <a:r>
              <a:rPr lang="zh-TW" altLang="en-US" dirty="0"/>
              <a:t>策略性合夥 </a:t>
            </a:r>
            <a:endParaRPr lang="en-US" altLang="zh-TW" dirty="0"/>
          </a:p>
          <a:p>
            <a:pPr lvl="1"/>
            <a:r>
              <a:rPr lang="zh-TW" altLang="en-US" dirty="0"/>
              <a:t>越來越多期望能從創新技術中受益的保險業者，將會選擇與新創公司合夥，並建立測試解決方案</a:t>
            </a:r>
          </a:p>
          <a:p>
            <a:r>
              <a:rPr lang="zh-TW" altLang="en-US" dirty="0"/>
              <a:t>保險金融的參與 </a:t>
            </a:r>
            <a:endParaRPr lang="en-US" altLang="zh-TW" dirty="0"/>
          </a:p>
          <a:p>
            <a:pPr lvl="1"/>
            <a:r>
              <a:rPr lang="zh-TW" altLang="en-US" dirty="0"/>
              <a:t>透過創業培育計劃與策略性併購，能讓保險業者極有效率的處理特定的問題</a:t>
            </a:r>
          </a:p>
          <a:p>
            <a:r>
              <a:rPr lang="zh-TW" altLang="en-US" dirty="0"/>
              <a:t>新產品開發 </a:t>
            </a:r>
            <a:endParaRPr lang="en-US" altLang="zh-TW" dirty="0"/>
          </a:p>
          <a:p>
            <a:pPr lvl="1"/>
            <a:r>
              <a:rPr lang="zh-TW" altLang="en-US" dirty="0"/>
              <a:t>透過與現存和新創保險公司的交流，能發掘各種已存在與新興的風險和保險需求，進而調整和完善自己的產品組合</a:t>
            </a:r>
          </a:p>
        </p:txBody>
      </p:sp>
      <p:graphicFrame>
        <p:nvGraphicFramePr>
          <p:cNvPr id="4" name="資料庫圖表 18"/>
          <p:cNvGraphicFramePr/>
          <p:nvPr>
            <p:extLst>
              <p:ext uri="{D42A27DB-BD31-4B8C-83A1-F6EECF244321}">
                <p14:modId xmlns:p14="http://schemas.microsoft.com/office/powerpoint/2010/main" val="407285705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27</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3284347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 </a:t>
            </a:r>
            <a:r>
              <a:rPr lang="en-US" altLang="zh-TW" dirty="0"/>
              <a:t>(Insurance)</a:t>
            </a:r>
            <a:endParaRPr lang="zh-TW" altLang="en-US" dirty="0"/>
          </a:p>
        </p:txBody>
      </p:sp>
      <p:sp>
        <p:nvSpPr>
          <p:cNvPr id="3" name="內容版面配置區 2"/>
          <p:cNvSpPr>
            <a:spLocks noGrp="1"/>
          </p:cNvSpPr>
          <p:nvPr>
            <p:ph idx="1"/>
          </p:nvPr>
        </p:nvSpPr>
        <p:spPr>
          <a:xfrm>
            <a:off x="612057" y="1474839"/>
            <a:ext cx="11002297" cy="4988906"/>
          </a:xfrm>
        </p:spPr>
        <p:txBody>
          <a:bodyPr>
            <a:normAutofit/>
          </a:bodyPr>
          <a:lstStyle/>
          <a:p>
            <a:r>
              <a:rPr lang="zh-TW" altLang="en-US" sz="2800" dirty="0"/>
              <a:t>法律和經濟學意義</a:t>
            </a:r>
            <a:endParaRPr lang="en-US" altLang="zh-TW" sz="2800" dirty="0"/>
          </a:p>
          <a:p>
            <a:pPr lvl="1"/>
            <a:r>
              <a:rPr lang="zh-TW" altLang="en-US" sz="2800" dirty="0"/>
              <a:t>一種</a:t>
            </a:r>
            <a:r>
              <a:rPr lang="zh-TW" altLang="en-US" sz="2800" b="1" dirty="0"/>
              <a:t>風險管理</a:t>
            </a:r>
            <a:r>
              <a:rPr lang="zh-TW" altLang="en-US" sz="2800" dirty="0"/>
              <a:t>方式，主要用於經濟損失的風險</a:t>
            </a:r>
            <a:endParaRPr lang="en-US" altLang="zh-TW" sz="2800" dirty="0"/>
          </a:p>
          <a:p>
            <a:r>
              <a:rPr lang="zh-TW" altLang="en-US" sz="2800" dirty="0"/>
              <a:t>定義</a:t>
            </a:r>
            <a:endParaRPr lang="en-US" altLang="zh-TW" sz="2800" b="1" dirty="0"/>
          </a:p>
          <a:p>
            <a:pPr marL="457200" lvl="1" indent="0">
              <a:buNone/>
            </a:pPr>
            <a:r>
              <a:rPr lang="zh-TW" altLang="en-US" sz="2800" dirty="0"/>
              <a:t>透過繳納費用，將實體潛在損失的風險平均轉嫁到一個實體集合，並在時間點補償保費，補償保費為承擔給付保險金責任的商業行為</a:t>
            </a:r>
            <a:endParaRPr lang="en-US" altLang="zh-TW" sz="2800" dirty="0"/>
          </a:p>
          <a:p>
            <a:r>
              <a:rPr lang="zh-TW" altLang="en-US" sz="2800" dirty="0"/>
              <a:t>作用</a:t>
            </a:r>
            <a:endParaRPr lang="en-US" altLang="zh-TW" sz="2800" dirty="0"/>
          </a:p>
          <a:p>
            <a:pPr lvl="1"/>
            <a:r>
              <a:rPr lang="zh-TW" altLang="en-US" dirty="0"/>
              <a:t>轉移風險</a:t>
            </a:r>
            <a:endParaRPr lang="en-US" altLang="zh-TW" dirty="0"/>
          </a:p>
          <a:p>
            <a:pPr lvl="1"/>
            <a:r>
              <a:rPr lang="zh-TW" altLang="en-US" dirty="0"/>
              <a:t>均攤損失</a:t>
            </a:r>
          </a:p>
          <a:p>
            <a:pPr lvl="1"/>
            <a:r>
              <a:rPr lang="zh-TW" altLang="en-US" dirty="0"/>
              <a:t>實施補償</a:t>
            </a:r>
          </a:p>
          <a:p>
            <a:pPr lvl="1"/>
            <a:r>
              <a:rPr lang="zh-TW" altLang="en-US" dirty="0"/>
              <a:t>抵押貸款和投資收益</a:t>
            </a:r>
            <a:endParaRPr lang="zh-TW" altLang="en-US" sz="2800" dirty="0"/>
          </a:p>
        </p:txBody>
      </p:sp>
      <p:graphicFrame>
        <p:nvGraphicFramePr>
          <p:cNvPr id="6" name="資料庫圖表 18"/>
          <p:cNvGraphicFramePr/>
          <p:nvPr>
            <p:extLst>
              <p:ext uri="{D42A27DB-BD31-4B8C-83A1-F6EECF244321}">
                <p14:modId xmlns:p14="http://schemas.microsoft.com/office/powerpoint/2010/main" val="199170353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3</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Tree>
    <p:extLst>
      <p:ext uri="{BB962C8B-B14F-4D97-AF65-F5344CB8AC3E}">
        <p14:creationId xmlns:p14="http://schemas.microsoft.com/office/powerpoint/2010/main" val="2483389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保險的功能</a:t>
            </a:r>
          </a:p>
        </p:txBody>
      </p:sp>
      <p:sp>
        <p:nvSpPr>
          <p:cNvPr id="6" name="內容版面配置區 5"/>
          <p:cNvSpPr>
            <a:spLocks noGrp="1"/>
          </p:cNvSpPr>
          <p:nvPr>
            <p:ph idx="1"/>
          </p:nvPr>
        </p:nvSpPr>
        <p:spPr>
          <a:xfrm>
            <a:off x="612057" y="1474839"/>
            <a:ext cx="11075358" cy="4702124"/>
          </a:xfrm>
        </p:spPr>
        <p:txBody>
          <a:bodyPr>
            <a:normAutofit/>
          </a:bodyPr>
          <a:lstStyle/>
          <a:p>
            <a:r>
              <a:rPr lang="zh-TW" altLang="en-US" sz="2800" dirty="0"/>
              <a:t>保障功能</a:t>
            </a:r>
            <a:endParaRPr lang="en-US" altLang="zh-TW" sz="2800" dirty="0"/>
          </a:p>
          <a:p>
            <a:pPr lvl="1"/>
            <a:r>
              <a:rPr lang="zh-TW" altLang="en-US" sz="2600" dirty="0"/>
              <a:t>分為財產損失賠償與人身保險給付</a:t>
            </a:r>
            <a:endParaRPr lang="en-US" altLang="zh-TW" sz="2600" dirty="0"/>
          </a:p>
          <a:p>
            <a:r>
              <a:rPr lang="zh-TW" altLang="en-US" sz="2800" dirty="0"/>
              <a:t>資金融通功能</a:t>
            </a:r>
            <a:endParaRPr lang="en-US" altLang="zh-TW" sz="2800" dirty="0"/>
          </a:p>
          <a:p>
            <a:pPr lvl="1"/>
            <a:r>
              <a:rPr lang="zh-TW" altLang="en-US" sz="2600" b="0" i="0" u="none" strike="noStrike" dirty="0">
                <a:solidFill>
                  <a:srgbClr val="000000"/>
                </a:solidFill>
                <a:effectLst/>
                <a:latin typeface="Times New Roman" panose="02020603050405020304" pitchFamily="18" charset="0"/>
              </a:rPr>
              <a:t>使保險當中閒置的資金再度投入到社會中</a:t>
            </a:r>
            <a:endParaRPr lang="en-US" altLang="zh-TW" sz="2600" dirty="0"/>
          </a:p>
          <a:p>
            <a:r>
              <a:rPr lang="zh-TW" altLang="en-US" sz="2800" dirty="0"/>
              <a:t>社會管理功能</a:t>
            </a:r>
            <a:endParaRPr lang="en-US" altLang="zh-TW" sz="2800" dirty="0"/>
          </a:p>
          <a:p>
            <a:pPr lvl="1"/>
            <a:r>
              <a:rPr lang="zh-TW" altLang="en-US" sz="2600" dirty="0"/>
              <a:t>使社會中各個環節或部門，例如：社會保障、社會風險、社會關係和社會信用等，發揮正常功能，進而實現更和諧的社會關係，讓社會上的每個環節能夠運行的更順暢和能夠有效的管理</a:t>
            </a:r>
          </a:p>
        </p:txBody>
      </p:sp>
      <p:graphicFrame>
        <p:nvGraphicFramePr>
          <p:cNvPr id="9" name="資料庫圖表 18"/>
          <p:cNvGraphicFramePr/>
          <p:nvPr>
            <p:extLst>
              <p:ext uri="{D42A27DB-BD31-4B8C-83A1-F6EECF244321}">
                <p14:modId xmlns:p14="http://schemas.microsoft.com/office/powerpoint/2010/main" val="1500172578"/>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4</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3" name="圖片 2">
            <a:extLst>
              <a:ext uri="{FF2B5EF4-FFF2-40B4-BE49-F238E27FC236}">
                <a16:creationId xmlns:a16="http://schemas.microsoft.com/office/drawing/2014/main" id="{33263A0A-FFB6-59FD-E1D8-F5EB84EFD5C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28479" y="904017"/>
            <a:ext cx="3993505" cy="2995129"/>
          </a:xfrm>
          <a:prstGeom prst="rect">
            <a:avLst/>
          </a:prstGeom>
        </p:spPr>
      </p:pic>
    </p:spTree>
    <p:extLst>
      <p:ext uri="{BB962C8B-B14F-4D97-AF65-F5344CB8AC3E}">
        <p14:creationId xmlns:p14="http://schemas.microsoft.com/office/powerpoint/2010/main" val="951919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傳統保險的起源</a:t>
            </a:r>
          </a:p>
        </p:txBody>
      </p:sp>
      <p:sp>
        <p:nvSpPr>
          <p:cNvPr id="3" name="內容版面配置區 2"/>
          <p:cNvSpPr>
            <a:spLocks noGrp="1"/>
          </p:cNvSpPr>
          <p:nvPr>
            <p:ph idx="1"/>
          </p:nvPr>
        </p:nvSpPr>
        <p:spPr/>
        <p:txBody>
          <a:bodyPr>
            <a:normAutofit/>
          </a:bodyPr>
          <a:lstStyle/>
          <a:p>
            <a:pPr marL="342900" lvl="1" indent="-342900">
              <a:spcBef>
                <a:spcPts val="1000"/>
              </a:spcBef>
            </a:pPr>
            <a:r>
              <a:rPr lang="zh-TW" altLang="en-US" sz="2600" dirty="0">
                <a:latin typeface="+mn-ea"/>
              </a:rPr>
              <a:t>人類面臨自然災害和意外事故的侵擾，萌生了對災害事故的保險思想</a:t>
            </a:r>
            <a:endParaRPr lang="en-US" altLang="zh-TW" sz="2600" b="1" dirty="0">
              <a:latin typeface="+mn-ea"/>
            </a:endParaRPr>
          </a:p>
          <a:p>
            <a:pPr marL="342900" lvl="1" indent="-342900">
              <a:spcBef>
                <a:spcPts val="1000"/>
              </a:spcBef>
            </a:pPr>
            <a:r>
              <a:rPr lang="zh-TW" altLang="en-US" sz="2600" dirty="0">
                <a:latin typeface="+mn-ea"/>
              </a:rPr>
              <a:t>原始的保險型態</a:t>
            </a:r>
            <a:endParaRPr lang="en-US" altLang="zh-TW" sz="2600" dirty="0">
              <a:latin typeface="+mn-ea"/>
            </a:endParaRPr>
          </a:p>
          <a:p>
            <a:pPr marL="800100" lvl="2" indent="-342900">
              <a:spcBef>
                <a:spcPts val="1000"/>
              </a:spcBef>
            </a:pPr>
            <a:r>
              <a:rPr lang="zh-TW" altLang="en-US" sz="2400" dirty="0">
                <a:latin typeface="+mn-ea"/>
              </a:rPr>
              <a:t>春秋時期</a:t>
            </a:r>
            <a:r>
              <a:rPr lang="en-US" altLang="zh-TW" sz="2400" dirty="0">
                <a:latin typeface="+mn-ea"/>
              </a:rPr>
              <a:t>—</a:t>
            </a:r>
            <a:r>
              <a:rPr lang="zh-TW" altLang="en-US" sz="2400" dirty="0">
                <a:latin typeface="+mn-ea"/>
              </a:rPr>
              <a:t>積穀備荒</a:t>
            </a:r>
            <a:endParaRPr lang="en-US" altLang="zh-TW" sz="2400" dirty="0">
              <a:latin typeface="+mn-ea"/>
            </a:endParaRPr>
          </a:p>
          <a:p>
            <a:pPr marL="800100" lvl="2" indent="-342900">
              <a:spcBef>
                <a:spcPts val="1000"/>
              </a:spcBef>
            </a:pPr>
            <a:r>
              <a:rPr lang="zh-TW" altLang="en-US" sz="2400" dirty="0">
                <a:latin typeface="+mn-ea"/>
              </a:rPr>
              <a:t>古埃及互助基金組織</a:t>
            </a:r>
            <a:r>
              <a:rPr lang="en-US" altLang="zh-TW" sz="2400" dirty="0">
                <a:latin typeface="+mn-ea"/>
              </a:rPr>
              <a:t>—</a:t>
            </a:r>
            <a:r>
              <a:rPr lang="zh-TW" altLang="en-US" sz="2400" dirty="0">
                <a:latin typeface="+mn-ea"/>
              </a:rPr>
              <a:t>向成員收取會費以支付個別成員死亡後的喪葬費</a:t>
            </a:r>
            <a:endParaRPr lang="en-US" altLang="zh-TW" sz="2400" dirty="0">
              <a:latin typeface="+mn-ea"/>
            </a:endParaRPr>
          </a:p>
          <a:p>
            <a:pPr marL="342900" lvl="1" indent="-342900">
              <a:spcBef>
                <a:spcPts val="1000"/>
              </a:spcBef>
            </a:pPr>
            <a:r>
              <a:rPr lang="zh-TW" altLang="en-US" sz="2600" dirty="0">
                <a:latin typeface="+mn-ea"/>
              </a:rPr>
              <a:t>現代社會保險制度</a:t>
            </a:r>
            <a:endParaRPr lang="en-US" altLang="zh-TW" sz="2600" dirty="0">
              <a:latin typeface="+mn-ea"/>
            </a:endParaRPr>
          </a:p>
          <a:p>
            <a:pPr marL="800100" lvl="2" indent="-342900">
              <a:spcBef>
                <a:spcPts val="1000"/>
              </a:spcBef>
            </a:pPr>
            <a:r>
              <a:rPr lang="en-US" altLang="zh-TW" sz="2400" dirty="0">
                <a:latin typeface="+mn-ea"/>
              </a:rPr>
              <a:t>19 </a:t>
            </a:r>
            <a:r>
              <a:rPr lang="zh-TW" altLang="en-US" sz="2400" dirty="0">
                <a:latin typeface="+mn-ea"/>
              </a:rPr>
              <a:t>世紀德國鐵血宰相俾斯麥 </a:t>
            </a:r>
            <a:r>
              <a:rPr lang="en-US" altLang="zh-TW" sz="2400" dirty="0">
                <a:latin typeface="+mn-ea"/>
              </a:rPr>
              <a:t>(Otto Von Bismarck) </a:t>
            </a:r>
            <a:r>
              <a:rPr lang="zh-TW" altLang="en-US" sz="2400" dirty="0">
                <a:latin typeface="+mn-ea"/>
              </a:rPr>
              <a:t>與社會主義運動爭奪工人階級而創建的，此後歐洲各國紛紛效仿，維護現代社會正常運轉</a:t>
            </a:r>
            <a:endParaRPr lang="en-US" altLang="zh-TW" sz="2400" dirty="0">
              <a:latin typeface="+mn-ea"/>
            </a:endParaRPr>
          </a:p>
        </p:txBody>
      </p:sp>
      <p:graphicFrame>
        <p:nvGraphicFramePr>
          <p:cNvPr id="7" name="資料庫圖表 18"/>
          <p:cNvGraphicFramePr/>
          <p:nvPr>
            <p:extLst>
              <p:ext uri="{D42A27DB-BD31-4B8C-83A1-F6EECF244321}">
                <p14:modId xmlns:p14="http://schemas.microsoft.com/office/powerpoint/2010/main" val="905788369"/>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5</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p>
        </p:txBody>
      </p:sp>
    </p:spTree>
    <p:extLst>
      <p:ext uri="{BB962C8B-B14F-4D97-AF65-F5344CB8AC3E}">
        <p14:creationId xmlns:p14="http://schemas.microsoft.com/office/powerpoint/2010/main" val="358130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內容版面配置區 2"/>
          <p:cNvSpPr>
            <a:spLocks noGrp="1"/>
          </p:cNvSpPr>
          <p:nvPr>
            <p:ph idx="1"/>
          </p:nvPr>
        </p:nvSpPr>
        <p:spPr>
          <a:xfrm>
            <a:off x="612057" y="1474840"/>
            <a:ext cx="11002296" cy="4548888"/>
          </a:xfrm>
        </p:spPr>
        <p:txBody>
          <a:bodyPr>
            <a:normAutofit/>
          </a:bodyPr>
          <a:lstStyle/>
          <a:p>
            <a:pPr marL="514350" indent="-514350">
              <a:buFont typeface="+mj-lt"/>
              <a:buAutoNum type="arabicPeriod"/>
            </a:pPr>
            <a:r>
              <a:rPr lang="zh-TW" altLang="en-US" dirty="0"/>
              <a:t>保險契約當事人：保險人（</a:t>
            </a:r>
            <a:r>
              <a:rPr lang="en-US" altLang="zh-TW" dirty="0"/>
              <a:t>insurer</a:t>
            </a:r>
            <a:r>
              <a:rPr lang="zh-TW" altLang="en-US" dirty="0"/>
              <a:t>）</a:t>
            </a:r>
            <a:endParaRPr lang="en-US" altLang="zh-TW" dirty="0"/>
          </a:p>
          <a:p>
            <a:pPr marL="514350" indent="-514350">
              <a:buFont typeface="+mj-lt"/>
              <a:buAutoNum type="arabicPeriod"/>
            </a:pPr>
            <a:r>
              <a:rPr lang="zh-TW" altLang="en-US" dirty="0"/>
              <a:t>保險契約關係人：被保險人（</a:t>
            </a:r>
            <a:r>
              <a:rPr lang="en-US" altLang="zh-TW" dirty="0"/>
              <a:t>insured</a:t>
            </a:r>
            <a:r>
              <a:rPr lang="zh-TW" altLang="en-US" dirty="0"/>
              <a:t>）</a:t>
            </a:r>
          </a:p>
          <a:p>
            <a:pPr marL="514350" indent="-514350">
              <a:buFont typeface="+mj-lt"/>
              <a:buAutoNum type="arabicPeriod"/>
            </a:pPr>
            <a:r>
              <a:rPr lang="zh-TW" altLang="en-US" dirty="0"/>
              <a:t>保險契約輔助人（中介人員）</a:t>
            </a:r>
            <a:endParaRPr lang="en-US" altLang="zh-TW" dirty="0"/>
          </a:p>
          <a:p>
            <a:pPr marL="514350" indent="-514350">
              <a:buFont typeface="+mj-lt"/>
              <a:buAutoNum type="arabicPeriod"/>
            </a:pPr>
            <a:r>
              <a:rPr lang="zh-TW" altLang="en-US" dirty="0"/>
              <a:t>主要盈利模式：賣出保險前計算出險概率；賣出保險後，如果賠付低於這個概率，就能賺錢</a:t>
            </a:r>
          </a:p>
          <a:p>
            <a:pPr marL="0" indent="0">
              <a:buNone/>
            </a:pPr>
            <a:br>
              <a:rPr lang="zh-TW" altLang="en-US" dirty="0"/>
            </a:br>
            <a:endParaRPr lang="en-US" altLang="zh-TW" dirty="0"/>
          </a:p>
          <a:p>
            <a:pPr marL="0" indent="0">
              <a:buNone/>
            </a:pPr>
            <a:endParaRPr lang="zh-TW" altLang="en-US" dirty="0"/>
          </a:p>
        </p:txBody>
      </p:sp>
      <p:sp>
        <p:nvSpPr>
          <p:cNvPr id="2" name="標題 1"/>
          <p:cNvSpPr>
            <a:spLocks noGrp="1"/>
          </p:cNvSpPr>
          <p:nvPr>
            <p:ph type="title"/>
          </p:nvPr>
        </p:nvSpPr>
        <p:spPr/>
        <p:txBody>
          <a:bodyPr/>
          <a:lstStyle/>
          <a:p>
            <a:r>
              <a:rPr lang="zh-TW" altLang="en-US" dirty="0"/>
              <a:t>傳統保險運作</a:t>
            </a:r>
            <a:endParaRPr kumimoji="1" lang="zh-TW" altLang="en-US" dirty="0"/>
          </a:p>
        </p:txBody>
      </p:sp>
      <p:graphicFrame>
        <p:nvGraphicFramePr>
          <p:cNvPr id="24" name="資料庫圖表 18"/>
          <p:cNvGraphicFramePr/>
          <p:nvPr>
            <p:extLst>
              <p:ext uri="{D42A27DB-BD31-4B8C-83A1-F6EECF244321}">
                <p14:modId xmlns:p14="http://schemas.microsoft.com/office/powerpoint/2010/main" val="729922177"/>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投影片編號版面配置區 5"/>
          <p:cNvSpPr>
            <a:spLocks noGrp="1"/>
          </p:cNvSpPr>
          <p:nvPr>
            <p:ph type="sldNum" sz="quarter" idx="12"/>
          </p:nvPr>
        </p:nvSpPr>
        <p:spPr/>
        <p:txBody>
          <a:bodyPr/>
          <a:lstStyle/>
          <a:p>
            <a:fld id="{B7A223AD-9DE0-49EC-B40D-C8FE98D1D69B}" type="slidenum">
              <a:rPr lang="zh-TW" altLang="en-US" smtClean="0"/>
              <a:t>6</a:t>
            </a:fld>
            <a:endParaRPr lang="zh-TW" altLang="en-US"/>
          </a:p>
        </p:txBody>
      </p:sp>
      <p:sp>
        <p:nvSpPr>
          <p:cNvPr id="21"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5" name="圖片 4">
            <a:extLst>
              <a:ext uri="{FF2B5EF4-FFF2-40B4-BE49-F238E27FC236}">
                <a16:creationId xmlns:a16="http://schemas.microsoft.com/office/drawing/2014/main" id="{61A4818D-F13D-5F31-351F-6267B617C4D5}"/>
              </a:ext>
            </a:extLst>
          </p:cNvPr>
          <p:cNvPicPr>
            <a:picLocks noChangeAspect="1"/>
          </p:cNvPicPr>
          <p:nvPr/>
        </p:nvPicPr>
        <p:blipFill>
          <a:blip r:embed="rId8"/>
          <a:stretch>
            <a:fillRect/>
          </a:stretch>
        </p:blipFill>
        <p:spPr>
          <a:xfrm>
            <a:off x="2159336" y="4013887"/>
            <a:ext cx="7502607" cy="2051404"/>
          </a:xfrm>
          <a:prstGeom prst="rect">
            <a:avLst/>
          </a:prstGeom>
        </p:spPr>
      </p:pic>
    </p:spTree>
    <p:extLst>
      <p:ext uri="{BB962C8B-B14F-4D97-AF65-F5344CB8AC3E}">
        <p14:creationId xmlns:p14="http://schemas.microsoft.com/office/powerpoint/2010/main" val="1314150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傳統保險營利模式</a:t>
            </a:r>
          </a:p>
        </p:txBody>
      </p:sp>
      <p:graphicFrame>
        <p:nvGraphicFramePr>
          <p:cNvPr id="7" name="表格 6"/>
          <p:cNvGraphicFramePr>
            <a:graphicFrameLocks noGrp="1"/>
          </p:cNvGraphicFramePr>
          <p:nvPr>
            <p:extLst>
              <p:ext uri="{D42A27DB-BD31-4B8C-83A1-F6EECF244321}">
                <p14:modId xmlns:p14="http://schemas.microsoft.com/office/powerpoint/2010/main" val="2187648709"/>
              </p:ext>
            </p:extLst>
          </p:nvPr>
        </p:nvGraphicFramePr>
        <p:xfrm>
          <a:off x="8224259" y="1458176"/>
          <a:ext cx="3391968" cy="1737607"/>
        </p:xfrm>
        <a:graphic>
          <a:graphicData uri="http://schemas.openxmlformats.org/drawingml/2006/table">
            <a:tbl>
              <a:tblPr firstRow="1" bandRow="1">
                <a:tableStyleId>{5C22544A-7EE6-4342-B048-85BDC9FD1C3A}</a:tableStyleId>
              </a:tblPr>
              <a:tblGrid>
                <a:gridCol w="3391968">
                  <a:extLst>
                    <a:ext uri="{9D8B030D-6E8A-4147-A177-3AD203B41FA5}">
                      <a16:colId xmlns:a16="http://schemas.microsoft.com/office/drawing/2014/main" val="3048381649"/>
                    </a:ext>
                  </a:extLst>
                </a:gridCol>
              </a:tblGrid>
              <a:tr h="426967">
                <a:tc>
                  <a:txBody>
                    <a:bodyPr/>
                    <a:lstStyle/>
                    <a:p>
                      <a:r>
                        <a:rPr lang="zh-TW" altLang="en-US" sz="2000" dirty="0"/>
                        <a:t>缺點</a:t>
                      </a:r>
                    </a:p>
                  </a:txBody>
                  <a:tcPr anchor="ctr"/>
                </a:tc>
                <a:extLst>
                  <a:ext uri="{0D108BD9-81ED-4DB2-BD59-A6C34878D82A}">
                    <a16:rowId xmlns:a16="http://schemas.microsoft.com/office/drawing/2014/main" val="3530758886"/>
                  </a:ext>
                </a:extLst>
              </a:tr>
              <a:tr h="853934">
                <a:tc>
                  <a:txBody>
                    <a:bodyPr/>
                    <a:lstStyle/>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000" dirty="0"/>
                        <a:t>資訊不對稱</a:t>
                      </a:r>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000" dirty="0"/>
                        <a:t>產品複雜，資訊超載</a:t>
                      </a:r>
                      <a:endParaRPr lang="en-US" altLang="zh-TW" sz="2000" dirty="0"/>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000" dirty="0"/>
                        <a:t>保險組織</a:t>
                      </a:r>
                      <a:endParaRPr lang="en-US" altLang="zh-TW" sz="2000" dirty="0"/>
                    </a:p>
                    <a:p>
                      <a:pPr marL="285750" marR="0" lvl="0" indent="-285750" algn="l" defTabSz="914400" rtl="0" eaLnBrk="1" fontAlgn="auto" latinLnBrk="0" hangingPunct="1">
                        <a:lnSpc>
                          <a:spcPct val="100000"/>
                        </a:lnSpc>
                        <a:spcBef>
                          <a:spcPts val="0"/>
                        </a:spcBef>
                        <a:spcAft>
                          <a:spcPts val="0"/>
                        </a:spcAft>
                        <a:buClrTx/>
                        <a:buSzTx/>
                        <a:buFont typeface="Arial" charset="0"/>
                        <a:buChar char="•"/>
                        <a:tabLst/>
                        <a:defRPr/>
                      </a:pPr>
                      <a:r>
                        <a:rPr lang="zh-TW" altLang="en-US" sz="2000" dirty="0"/>
                        <a:t>保險契約的信任</a:t>
                      </a:r>
                      <a:endParaRPr lang="en-US" altLang="zh-TW" sz="2000" dirty="0"/>
                    </a:p>
                  </a:txBody>
                  <a:tcPr/>
                </a:tc>
                <a:extLst>
                  <a:ext uri="{0D108BD9-81ED-4DB2-BD59-A6C34878D82A}">
                    <a16:rowId xmlns:a16="http://schemas.microsoft.com/office/drawing/2014/main" val="2099138296"/>
                  </a:ext>
                </a:extLst>
              </a:tr>
            </a:tbl>
          </a:graphicData>
        </a:graphic>
      </p:graphicFrame>
      <p:graphicFrame>
        <p:nvGraphicFramePr>
          <p:cNvPr id="9" name="資料庫圖表 18"/>
          <p:cNvGraphicFramePr/>
          <p:nvPr>
            <p:extLst>
              <p:ext uri="{D42A27DB-BD31-4B8C-83A1-F6EECF244321}">
                <p14:modId xmlns:p14="http://schemas.microsoft.com/office/powerpoint/2010/main" val="512877080"/>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7</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3" name="圖片 2">
            <a:extLst>
              <a:ext uri="{FF2B5EF4-FFF2-40B4-BE49-F238E27FC236}">
                <a16:creationId xmlns:a16="http://schemas.microsoft.com/office/drawing/2014/main" id="{86C9A19B-AA1D-A8BD-0555-45ADB8D9E7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24257" y="3343537"/>
            <a:ext cx="3391969" cy="2844877"/>
          </a:xfrm>
          <a:prstGeom prst="rect">
            <a:avLst/>
          </a:prstGeom>
        </p:spPr>
      </p:pic>
      <p:sp>
        <p:nvSpPr>
          <p:cNvPr id="8" name="Rectangle 3">
            <a:extLst>
              <a:ext uri="{FF2B5EF4-FFF2-40B4-BE49-F238E27FC236}">
                <a16:creationId xmlns:a16="http://schemas.microsoft.com/office/drawing/2014/main" id="{D3A5BB0F-7D4B-5FA7-F1C2-F4F92A153836}"/>
              </a:ext>
            </a:extLst>
          </p:cNvPr>
          <p:cNvSpPr>
            <a:spLocks noChangeArrowheads="1"/>
          </p:cNvSpPr>
          <p:nvPr/>
        </p:nvSpPr>
        <p:spPr bwMode="auto">
          <a:xfrm>
            <a:off x="1284869" y="65502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dirty="0"/>
          </a:p>
        </p:txBody>
      </p:sp>
      <p:pic>
        <p:nvPicPr>
          <p:cNvPr id="12" name="圖片 11">
            <a:extLst>
              <a:ext uri="{FF2B5EF4-FFF2-40B4-BE49-F238E27FC236}">
                <a16:creationId xmlns:a16="http://schemas.microsoft.com/office/drawing/2014/main" id="{5CB1374C-1ED9-B19F-2679-7C189ADA4C03}"/>
              </a:ext>
            </a:extLst>
          </p:cNvPr>
          <p:cNvPicPr>
            <a:picLocks noChangeAspect="1"/>
          </p:cNvPicPr>
          <p:nvPr/>
        </p:nvPicPr>
        <p:blipFill>
          <a:blip r:embed="rId8"/>
          <a:stretch>
            <a:fillRect/>
          </a:stretch>
        </p:blipFill>
        <p:spPr>
          <a:xfrm>
            <a:off x="575773" y="1694085"/>
            <a:ext cx="7557309" cy="4037129"/>
          </a:xfrm>
          <a:prstGeom prst="rect">
            <a:avLst/>
          </a:prstGeom>
        </p:spPr>
      </p:pic>
    </p:spTree>
    <p:extLst>
      <p:ext uri="{BB962C8B-B14F-4D97-AF65-F5344CB8AC3E}">
        <p14:creationId xmlns:p14="http://schemas.microsoft.com/office/powerpoint/2010/main" val="428024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57662558-8948-5D2A-4DE5-1472C6A6011E}"/>
              </a:ext>
            </a:extLst>
          </p:cNvPr>
          <p:cNvPicPr>
            <a:picLocks noChangeAspect="1"/>
          </p:cNvPicPr>
          <p:nvPr/>
        </p:nvPicPr>
        <p:blipFill>
          <a:blip r:embed="rId3"/>
          <a:stretch>
            <a:fillRect/>
          </a:stretch>
        </p:blipFill>
        <p:spPr>
          <a:xfrm>
            <a:off x="5286129" y="2756264"/>
            <a:ext cx="6450185" cy="3554184"/>
          </a:xfrm>
          <a:prstGeom prst="rect">
            <a:avLst/>
          </a:prstGeom>
        </p:spPr>
      </p:pic>
      <p:sp>
        <p:nvSpPr>
          <p:cNvPr id="2" name="標題 1"/>
          <p:cNvSpPr>
            <a:spLocks noGrp="1"/>
          </p:cNvSpPr>
          <p:nvPr>
            <p:ph type="title"/>
          </p:nvPr>
        </p:nvSpPr>
        <p:spPr/>
        <p:txBody>
          <a:bodyPr/>
          <a:lstStyle/>
          <a:p>
            <a:r>
              <a:rPr lang="zh-TW" altLang="en-US" dirty="0"/>
              <a:t>科技帶動保險的趨勢</a:t>
            </a:r>
          </a:p>
        </p:txBody>
      </p:sp>
      <p:graphicFrame>
        <p:nvGraphicFramePr>
          <p:cNvPr id="9" name="資料庫圖表 18"/>
          <p:cNvGraphicFramePr/>
          <p:nvPr>
            <p:extLst>
              <p:ext uri="{D42A27DB-BD31-4B8C-83A1-F6EECF244321}">
                <p14:modId xmlns:p14="http://schemas.microsoft.com/office/powerpoint/2010/main" val="3589130655"/>
              </p:ext>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8</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sp>
        <p:nvSpPr>
          <p:cNvPr id="11" name="內容版面配置區 2">
            <a:extLst>
              <a:ext uri="{FF2B5EF4-FFF2-40B4-BE49-F238E27FC236}">
                <a16:creationId xmlns:a16="http://schemas.microsoft.com/office/drawing/2014/main" id="{9497C3DD-1B9C-0748-9B56-0BA14D674644}"/>
              </a:ext>
            </a:extLst>
          </p:cNvPr>
          <p:cNvSpPr txBox="1">
            <a:spLocks/>
          </p:cNvSpPr>
          <p:nvPr/>
        </p:nvSpPr>
        <p:spPr>
          <a:xfrm>
            <a:off x="764457" y="1627240"/>
            <a:ext cx="11002297" cy="4548888"/>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dirty="0"/>
              <a:t>新的保險商品需求</a:t>
            </a:r>
            <a:endParaRPr lang="en-US" altLang="zh-TW" dirty="0"/>
          </a:p>
          <a:p>
            <a:pPr lvl="1"/>
            <a:r>
              <a:rPr lang="zh-TW" altLang="en-US" sz="2600" dirty="0"/>
              <a:t>科技與共享經濟逐漸引進與發展</a:t>
            </a:r>
            <a:endParaRPr lang="en-US" altLang="zh-TW" sz="2600" dirty="0"/>
          </a:p>
          <a:p>
            <a:pPr lvl="1"/>
            <a:r>
              <a:rPr lang="zh-TW" altLang="en-US" sz="2600" dirty="0"/>
              <a:t>新興保險產品必須擴大</a:t>
            </a:r>
            <a:r>
              <a:rPr lang="zh-TW" altLang="en-US" sz="2600" b="1" dirty="0"/>
              <a:t>使用狀況</a:t>
            </a:r>
            <a:r>
              <a:rPr lang="zh-TW" altLang="en-US" sz="2600" dirty="0"/>
              <a:t>、</a:t>
            </a:r>
            <a:r>
              <a:rPr lang="zh-TW" altLang="en-US" sz="2600" b="1" dirty="0"/>
              <a:t>保險時間的範圍</a:t>
            </a:r>
            <a:r>
              <a:rPr lang="zh-TW" altLang="en-US" sz="2600" dirty="0"/>
              <a:t>並</a:t>
            </a:r>
            <a:r>
              <a:rPr lang="zh-TW" altLang="en-US" sz="2600" b="1" dirty="0"/>
              <a:t>增加多元化的項目</a:t>
            </a:r>
            <a:r>
              <a:rPr lang="zh-TW" altLang="en-US" sz="2600" dirty="0"/>
              <a:t>，才能符合現今社會的需求</a:t>
            </a:r>
            <a:endParaRPr lang="en-US" altLang="zh-TW" sz="2600" dirty="0"/>
          </a:p>
          <a:p>
            <a:pPr lvl="1"/>
            <a:r>
              <a:rPr lang="zh-TW" altLang="en-US" sz="2600" dirty="0"/>
              <a:t>從標準化走向客製化，發展出</a:t>
            </a:r>
            <a:br>
              <a:rPr lang="en-US" altLang="zh-TW" sz="2600" dirty="0"/>
            </a:br>
            <a:r>
              <a:rPr lang="zh-TW" altLang="en-US" sz="2600" dirty="0"/>
              <a:t>七大趨勢</a:t>
            </a:r>
            <a:br>
              <a:rPr lang="zh-TW" altLang="en-US" sz="2600" dirty="0"/>
            </a:br>
            <a:endParaRPr lang="en-US" altLang="zh-TW" sz="2600" dirty="0"/>
          </a:p>
          <a:p>
            <a:pPr marL="0" indent="0">
              <a:buFont typeface="Arial" panose="020B0604020202020204" pitchFamily="34" charset="0"/>
              <a:buNone/>
            </a:pPr>
            <a:endParaRPr lang="zh-TW" altLang="en-US" dirty="0"/>
          </a:p>
        </p:txBody>
      </p:sp>
    </p:spTree>
    <p:extLst>
      <p:ext uri="{BB962C8B-B14F-4D97-AF65-F5344CB8AC3E}">
        <p14:creationId xmlns:p14="http://schemas.microsoft.com/office/powerpoint/2010/main" val="11743703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內容版面配置區 2"/>
          <p:cNvSpPr>
            <a:spLocks noGrp="1"/>
          </p:cNvSpPr>
          <p:nvPr>
            <p:ph idx="1"/>
          </p:nvPr>
        </p:nvSpPr>
        <p:spPr>
          <a:xfrm>
            <a:off x="612058" y="1474839"/>
            <a:ext cx="10257226" cy="4702124"/>
          </a:xfrm>
        </p:spPr>
        <p:txBody>
          <a:bodyPr>
            <a:normAutofit/>
          </a:bodyPr>
          <a:lstStyle/>
          <a:p>
            <a:r>
              <a:rPr lang="zh-TW" altLang="en-US" sz="2800" dirty="0"/>
              <a:t>行動感應裝置即時偵測保險標的，將資料上傳至雲端分析系統</a:t>
            </a:r>
            <a:endParaRPr lang="en-US" altLang="zh-TW" sz="2800" dirty="0"/>
          </a:p>
          <a:p>
            <a:pPr lvl="1"/>
            <a:r>
              <a:rPr lang="zh-TW" altLang="en-US" sz="2600" dirty="0"/>
              <a:t>根據偵測使用者的使用習慣，來評估保費</a:t>
            </a:r>
            <a:endParaRPr lang="en-US" altLang="zh-TW" sz="2600" dirty="0"/>
          </a:p>
          <a:p>
            <a:pPr lvl="1"/>
            <a:r>
              <a:rPr lang="zh-TW" altLang="en-US" sz="2600" dirty="0"/>
              <a:t>達到預測、預防風險的功能，降低保險公司的理賠成本</a:t>
            </a:r>
            <a:endParaRPr lang="en-US" altLang="zh-TW" sz="2600" dirty="0"/>
          </a:p>
          <a:p>
            <a:pPr lvl="1"/>
            <a:r>
              <a:rPr lang="zh-TW" altLang="en-US" sz="2600" dirty="0"/>
              <a:t>個人化風險評估</a:t>
            </a:r>
          </a:p>
          <a:p>
            <a:r>
              <a:rPr lang="zh-TW" altLang="en-US" sz="2800" dirty="0"/>
              <a:t>特性</a:t>
            </a:r>
            <a:endParaRPr lang="en-US" altLang="zh-TW" sz="2800" dirty="0"/>
          </a:p>
          <a:p>
            <a:pPr lvl="1"/>
            <a:r>
              <a:rPr lang="zh-TW" altLang="en-US" dirty="0"/>
              <a:t>服務客製化</a:t>
            </a:r>
            <a:endParaRPr lang="en-US" altLang="zh-TW" dirty="0"/>
          </a:p>
          <a:p>
            <a:pPr lvl="1"/>
            <a:r>
              <a:rPr lang="zh-TW" altLang="en-US" dirty="0"/>
              <a:t>定價精準</a:t>
            </a:r>
            <a:endParaRPr lang="en-US" altLang="zh-TW" dirty="0"/>
          </a:p>
          <a:p>
            <a:pPr lvl="1"/>
            <a:r>
              <a:rPr lang="zh-TW" altLang="en-US" dirty="0"/>
              <a:t>來源多元化</a:t>
            </a:r>
            <a:endParaRPr lang="en-US" altLang="zh-TW" dirty="0"/>
          </a:p>
          <a:p>
            <a:pPr lvl="1"/>
            <a:r>
              <a:rPr lang="zh-TW" altLang="en-US" dirty="0"/>
              <a:t>資訊透明</a:t>
            </a:r>
            <a:endParaRPr lang="en-US" altLang="zh-TW" dirty="0"/>
          </a:p>
          <a:p>
            <a:pPr lvl="1"/>
            <a:r>
              <a:rPr lang="zh-TW" altLang="en-US" dirty="0"/>
              <a:t>即時回報</a:t>
            </a:r>
            <a:endParaRPr lang="en-US" altLang="zh-TW" dirty="0"/>
          </a:p>
          <a:p>
            <a:pPr lvl="1"/>
            <a:endParaRPr lang="en-US" altLang="zh-TW" dirty="0"/>
          </a:p>
          <a:p>
            <a:pPr lvl="1"/>
            <a:endParaRPr lang="zh-TW" altLang="en-US" sz="2600" dirty="0"/>
          </a:p>
        </p:txBody>
      </p:sp>
      <p:sp>
        <p:nvSpPr>
          <p:cNvPr id="2" name="標題 1"/>
          <p:cNvSpPr>
            <a:spLocks noGrp="1"/>
          </p:cNvSpPr>
          <p:nvPr>
            <p:ph type="title"/>
          </p:nvPr>
        </p:nvSpPr>
        <p:spPr/>
        <p:txBody>
          <a:bodyPr>
            <a:normAutofit/>
          </a:bodyPr>
          <a:lstStyle/>
          <a:p>
            <a:r>
              <a:rPr lang="en-US" altLang="zh-TW" dirty="0"/>
              <a:t>1.</a:t>
            </a:r>
            <a:r>
              <a:rPr lang="zh-TW" altLang="en-US" dirty="0"/>
              <a:t> 物聯網保險</a:t>
            </a:r>
          </a:p>
        </p:txBody>
      </p:sp>
      <p:graphicFrame>
        <p:nvGraphicFramePr>
          <p:cNvPr id="8" name="資料庫圖表 18"/>
          <p:cNvGraphicFramePr/>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9</a:t>
            </a:fld>
            <a:endParaRPr lang="zh-TW" altLang="en-US"/>
          </a:p>
        </p:txBody>
      </p:sp>
      <p:sp>
        <p:nvSpPr>
          <p:cNvPr id="9" name="頁尾版面配置區 3"/>
          <p:cNvSpPr>
            <a:spLocks noGrp="1"/>
          </p:cNvSpPr>
          <p:nvPr>
            <p:ph type="ftr" sz="quarter" idx="11"/>
          </p:nvPr>
        </p:nvSpPr>
        <p:spPr>
          <a:xfrm>
            <a:off x="133865" y="6478310"/>
            <a:ext cx="11553550" cy="379690"/>
          </a:xfrm>
        </p:spPr>
        <p:txBody>
          <a:bodyPr/>
          <a:lstStyle/>
          <a:p>
            <a:r>
              <a:rPr lang="en-US" altLang="zh-TW" dirty="0"/>
              <a:t>《 2023</a:t>
            </a:r>
            <a:r>
              <a:rPr lang="zh-TW" altLang="en-US" dirty="0"/>
              <a:t>數位金融</a:t>
            </a:r>
            <a:r>
              <a:rPr lang="en-US" altLang="zh-TW" dirty="0"/>
              <a:t>》                                                                                                                                             </a:t>
            </a:r>
            <a:r>
              <a:rPr lang="zh-TW" altLang="en-US" dirty="0"/>
              <a:t>	</a:t>
            </a:r>
            <a:r>
              <a:rPr lang="en-US" altLang="zh-TW" dirty="0"/>
              <a:t>NYCU.IIM.IEBI Lab</a:t>
            </a:r>
            <a:endParaRPr lang="zh-TW" altLang="en-US" dirty="0"/>
          </a:p>
        </p:txBody>
      </p:sp>
      <p:pic>
        <p:nvPicPr>
          <p:cNvPr id="11" name="圖片 10">
            <a:extLst>
              <a:ext uri="{FF2B5EF4-FFF2-40B4-BE49-F238E27FC236}">
                <a16:creationId xmlns:a16="http://schemas.microsoft.com/office/drawing/2014/main" id="{B201D740-77D4-E406-F263-34EBE0466E63}"/>
              </a:ext>
            </a:extLst>
          </p:cNvPr>
          <p:cNvPicPr>
            <a:picLocks noChangeAspect="1"/>
          </p:cNvPicPr>
          <p:nvPr/>
        </p:nvPicPr>
        <p:blipFill>
          <a:blip r:embed="rId8"/>
          <a:stretch>
            <a:fillRect/>
          </a:stretch>
        </p:blipFill>
        <p:spPr>
          <a:xfrm>
            <a:off x="4303986" y="2895112"/>
            <a:ext cx="7542409" cy="3252231"/>
          </a:xfrm>
          <a:prstGeom prst="rect">
            <a:avLst/>
          </a:prstGeom>
        </p:spPr>
      </p:pic>
    </p:spTree>
    <p:extLst>
      <p:ext uri="{BB962C8B-B14F-4D97-AF65-F5344CB8AC3E}">
        <p14:creationId xmlns:p14="http://schemas.microsoft.com/office/powerpoint/2010/main" val="499910504"/>
      </p:ext>
    </p:extLst>
  </p:cSld>
  <p:clrMapOvr>
    <a:masterClrMapping/>
  </p:clrMapOvr>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13639</TotalTime>
  <Words>5124</Words>
  <Application>Microsoft Office PowerPoint</Application>
  <PresentationFormat>寬螢幕</PresentationFormat>
  <Paragraphs>459</Paragraphs>
  <Slides>27</Slides>
  <Notes>23</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27</vt:i4>
      </vt:variant>
    </vt:vector>
  </HeadingPairs>
  <TitlesOfParts>
    <vt:vector size="34" baseType="lpstr">
      <vt:lpstr>LXGW WenKai</vt:lpstr>
      <vt:lpstr>微軟正黑體</vt:lpstr>
      <vt:lpstr>Arial</vt:lpstr>
      <vt:lpstr>Calibri</vt:lpstr>
      <vt:lpstr>Corbel</vt:lpstr>
      <vt:lpstr>Times New Roman</vt:lpstr>
      <vt:lpstr>Office 佈景主題</vt:lpstr>
      <vt:lpstr>第八章 保險科技</vt:lpstr>
      <vt:lpstr>OUTLINE</vt:lpstr>
      <vt:lpstr>保險 (Insurance)</vt:lpstr>
      <vt:lpstr>保險的功能</vt:lpstr>
      <vt:lpstr>傳統保險的起源</vt:lpstr>
      <vt:lpstr>傳統保險運作</vt:lpstr>
      <vt:lpstr>傳統保險營利模式</vt:lpstr>
      <vt:lpstr>科技帶動保險的趨勢</vt:lpstr>
      <vt:lpstr>1. 物聯網保險</vt:lpstr>
      <vt:lpstr>2. 互聯網保險</vt:lpstr>
      <vt:lpstr>3. 保險推薦系統</vt:lpstr>
      <vt:lpstr>4. AI 應用保險</vt:lpstr>
      <vt:lpstr>5. 智慧合約保險</vt:lpstr>
      <vt:lpstr>6. P2P保險</vt:lpstr>
      <vt:lpstr>7. 社群保險</vt:lpstr>
      <vt:lpstr>傳統保險vs科技發展下的保險</vt:lpstr>
      <vt:lpstr>客戶服務創新：英國車險線上比價網站</vt:lpstr>
      <vt:lpstr>資訊取得創新：移動式保險–車聯網</vt:lpstr>
      <vt:lpstr>車險 –UBI(Usage Based Insurance)</vt:lpstr>
      <vt:lpstr>社群網路創新： Friendsurance</vt:lpstr>
      <vt:lpstr>Friendsurance：共享經濟保險模式</vt:lpstr>
      <vt:lpstr>國外</vt:lpstr>
      <vt:lpstr>中國</vt:lpstr>
      <vt:lpstr>台灣</vt:lpstr>
      <vt:lpstr>保險業  vs. 金融科技</vt:lpstr>
      <vt:lpstr>傳統保險挑戰</vt:lpstr>
      <vt:lpstr>傳統保險的對策</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倪又晞</cp:lastModifiedBy>
  <cp:revision>456</cp:revision>
  <cp:lastPrinted>2016-06-22T08:11:44Z</cp:lastPrinted>
  <dcterms:created xsi:type="dcterms:W3CDTF">2016-06-16T05:53:04Z</dcterms:created>
  <dcterms:modified xsi:type="dcterms:W3CDTF">2023-06-14T10:23:31Z</dcterms:modified>
</cp:coreProperties>
</file>