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45"/>
  </p:notesMasterIdLst>
  <p:sldIdLst>
    <p:sldId id="256" r:id="rId2"/>
    <p:sldId id="257" r:id="rId3"/>
    <p:sldId id="258" r:id="rId4"/>
    <p:sldId id="260" r:id="rId5"/>
    <p:sldId id="261" r:id="rId6"/>
    <p:sldId id="262" r:id="rId7"/>
    <p:sldId id="263" r:id="rId8"/>
    <p:sldId id="264" r:id="rId9"/>
    <p:sldId id="265" r:id="rId10"/>
    <p:sldId id="267" r:id="rId11"/>
    <p:sldId id="266" r:id="rId12"/>
    <p:sldId id="308" r:id="rId13"/>
    <p:sldId id="271" r:id="rId14"/>
    <p:sldId id="272" r:id="rId15"/>
    <p:sldId id="273" r:id="rId16"/>
    <p:sldId id="274" r:id="rId17"/>
    <p:sldId id="275" r:id="rId18"/>
    <p:sldId id="276" r:id="rId19"/>
    <p:sldId id="278" r:id="rId20"/>
    <p:sldId id="280" r:id="rId21"/>
    <p:sldId id="282" r:id="rId22"/>
    <p:sldId id="283" r:id="rId23"/>
    <p:sldId id="284" r:id="rId24"/>
    <p:sldId id="285" r:id="rId25"/>
    <p:sldId id="286" r:id="rId26"/>
    <p:sldId id="287" r:id="rId27"/>
    <p:sldId id="288" r:id="rId28"/>
    <p:sldId id="289" r:id="rId29"/>
    <p:sldId id="290" r:id="rId30"/>
    <p:sldId id="291" r:id="rId31"/>
    <p:sldId id="294" r:id="rId32"/>
    <p:sldId id="295" r:id="rId33"/>
    <p:sldId id="296" r:id="rId34"/>
    <p:sldId id="297" r:id="rId35"/>
    <p:sldId id="299" r:id="rId36"/>
    <p:sldId id="300" r:id="rId37"/>
    <p:sldId id="301" r:id="rId38"/>
    <p:sldId id="302" r:id="rId39"/>
    <p:sldId id="303" r:id="rId40"/>
    <p:sldId id="306" r:id="rId41"/>
    <p:sldId id="304" r:id="rId42"/>
    <p:sldId id="307" r:id="rId43"/>
    <p:sldId id="305" r:id="rId44"/>
  </p:sldIdLst>
  <p:sldSz cx="12192000" cy="6858000"/>
  <p:notesSz cx="10234613" cy="7099300"/>
  <p:embeddedFontLst>
    <p:embeddedFont>
      <p:font typeface="DFKai-SB" panose="03000509000000000000" pitchFamily="65" charset="-120"/>
      <p:regular r:id="rId46"/>
    </p:embeddedFont>
    <p:embeddedFont>
      <p:font typeface="Calibri" panose="020F0502020204030204" pitchFamily="34" charset="0"/>
      <p:regular r:id="rId47"/>
      <p:bold r:id="rId48"/>
      <p:italic r:id="rId49"/>
      <p:boldItalic r:id="rId50"/>
    </p:embeddedFont>
    <p:embeddedFont>
      <p:font typeface="Corbel" panose="020B0503020204020204" pitchFamily="34" charset="0"/>
      <p:regular r:id="rId51"/>
      <p:bold r:id="rId52"/>
      <p:italic r:id="rId53"/>
      <p:boldItalic r:id="rId54"/>
    </p:embeddedFont>
    <p:embeddedFont>
      <p:font typeface="Lato" panose="02020500000000000000" charset="0"/>
      <p:regular r:id="rId55"/>
      <p:bold r:id="rId56"/>
      <p:italic r:id="rId57"/>
      <p:boldItalic r:id="rId58"/>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65" roundtripDataSignature="AMtx7mis5TuldX1COxTd5aOgZcww8dL3ug=="/>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DC97851C-E06C-4A04-A2CC-914A7E05B509}">
  <a:tblStyle styleId="{DC97851C-E06C-4A04-A2CC-914A7E05B509}" styleName="Table_0">
    <a:wholeTbl>
      <a:tcTxStyle b="off" i="off">
        <a:font>
          <a:latin typeface="Corbel"/>
          <a:ea typeface="Corbel"/>
          <a:cs typeface="Corbel"/>
        </a:font>
        <a:schemeClr val="dk1"/>
      </a:tcTxStyle>
      <a:tcStyle>
        <a:tcBdr>
          <a:left>
            <a:ln w="9525" cap="flat" cmpd="sng">
              <a:solidFill>
                <a:srgbClr val="000000">
                  <a:alpha val="0"/>
                </a:srgbClr>
              </a:solidFill>
              <a:prstDash val="solid"/>
              <a:round/>
              <a:headEnd type="none" w="sm" len="sm"/>
              <a:tailEnd type="none" w="sm" len="sm"/>
            </a:ln>
          </a:left>
          <a:right>
            <a:ln w="9525" cap="flat" cmpd="sng">
              <a:solidFill>
                <a:srgbClr val="000000">
                  <a:alpha val="0"/>
                </a:srgbClr>
              </a:solidFill>
              <a:prstDash val="solid"/>
              <a:round/>
              <a:headEnd type="none" w="sm" len="sm"/>
              <a:tailEnd type="none" w="sm" len="sm"/>
            </a:ln>
          </a:right>
          <a:top>
            <a:ln w="12700" cap="flat" cmpd="sng">
              <a:solidFill>
                <a:schemeClr val="accent6"/>
              </a:solidFill>
              <a:prstDash val="solid"/>
              <a:round/>
              <a:headEnd type="none" w="sm" len="sm"/>
              <a:tailEnd type="none" w="sm" len="sm"/>
            </a:ln>
          </a:top>
          <a:bottom>
            <a:ln w="12700" cap="flat" cmpd="sng">
              <a:solidFill>
                <a:schemeClr val="accent6"/>
              </a:solidFill>
              <a:prstDash val="solid"/>
              <a:round/>
              <a:headEnd type="none" w="sm" len="sm"/>
              <a:tailEnd type="none" w="sm" len="sm"/>
            </a:ln>
          </a:bottom>
          <a:insideH>
            <a:ln w="9525" cap="flat" cmpd="sng">
              <a:solidFill>
                <a:srgbClr val="000000">
                  <a:alpha val="0"/>
                </a:srgbClr>
              </a:solidFill>
              <a:prstDash val="solid"/>
              <a:round/>
              <a:headEnd type="none" w="sm" len="sm"/>
              <a:tailEnd type="none" w="sm" len="sm"/>
            </a:ln>
          </a:insideH>
          <a:insideV>
            <a:ln w="9525" cap="flat" cmpd="sng">
              <a:solidFill>
                <a:srgbClr val="000000">
                  <a:alpha val="0"/>
                </a:srgbClr>
              </a:solidFill>
              <a:prstDash val="solid"/>
              <a:round/>
              <a:headEnd type="none" w="sm" len="sm"/>
              <a:tailEnd type="none" w="sm" len="sm"/>
            </a:ln>
          </a:insideV>
        </a:tcBdr>
        <a:fill>
          <a:solidFill>
            <a:srgbClr val="FFFFFF">
              <a:alpha val="0"/>
            </a:srgbClr>
          </a:solidFill>
        </a:fill>
      </a:tcStyle>
    </a:wholeTbl>
    <a:band1H>
      <a:tcTxStyle/>
      <a:tcStyle>
        <a:tcBdr/>
        <a:fill>
          <a:solidFill>
            <a:schemeClr val="accent6">
              <a:alpha val="20000"/>
            </a:schemeClr>
          </a:solidFill>
        </a:fill>
      </a:tcStyle>
    </a:band1H>
    <a:band2H>
      <a:tcTxStyle/>
      <a:tcStyle>
        <a:tcBdr/>
      </a:tcStyle>
    </a:band2H>
    <a:band1V>
      <a:tcTxStyle/>
      <a:tcStyle>
        <a:tcBdr/>
        <a:fill>
          <a:solidFill>
            <a:schemeClr val="accent6">
              <a:alpha val="20000"/>
            </a:schemeClr>
          </a:solidFill>
        </a:fill>
      </a:tcStyle>
    </a:band1V>
    <a:band2V>
      <a:tcTxStyle/>
      <a:tcStyle>
        <a:tcBdr/>
      </a:tcStyle>
    </a:band2V>
    <a:lastCol>
      <a:tcTxStyle b="on" i="off"/>
      <a:tcStyle>
        <a:tcBdr/>
      </a:tcStyle>
    </a:lastCol>
    <a:firstCol>
      <a:tcTxStyle b="on" i="off"/>
      <a:tcStyle>
        <a:tcBdr/>
      </a:tcStyle>
    </a:firstCol>
    <a:lastRow>
      <a:tcTxStyle b="on" i="off"/>
      <a:tcStyle>
        <a:tcBdr>
          <a:top>
            <a:ln w="12700" cap="flat" cmpd="sng">
              <a:solidFill>
                <a:schemeClr val="accent6"/>
              </a:solidFill>
              <a:prstDash val="solid"/>
              <a:round/>
              <a:headEnd type="none" w="sm" len="sm"/>
              <a:tailEnd type="none" w="sm" len="sm"/>
            </a:ln>
          </a:top>
        </a:tcBdr>
        <a:fill>
          <a:solidFill>
            <a:srgbClr val="FFFFFF">
              <a:alpha val="0"/>
            </a:srgbClr>
          </a:solidFill>
        </a:fill>
      </a:tcStyle>
    </a:lastRow>
    <a:seCell>
      <a:tcTxStyle/>
      <a:tcStyle>
        <a:tcBdr/>
      </a:tcStyle>
    </a:seCell>
    <a:swCell>
      <a:tcTxStyle/>
      <a:tcStyle>
        <a:tcBdr/>
      </a:tcStyle>
    </a:swCell>
    <a:firstRow>
      <a:tcTxStyle b="on" i="off"/>
      <a:tcStyle>
        <a:tcBdr>
          <a:bottom>
            <a:ln w="12700" cap="flat" cmpd="sng">
              <a:solidFill>
                <a:schemeClr val="accent6"/>
              </a:solidFill>
              <a:prstDash val="solid"/>
              <a:round/>
              <a:headEnd type="none" w="sm" len="sm"/>
              <a:tailEnd type="none" w="sm" len="sm"/>
            </a:ln>
          </a:bottom>
        </a:tcBdr>
        <a:fill>
          <a:solidFill>
            <a:srgbClr val="FFFFFF">
              <a:alpha val="0"/>
            </a:srgbClr>
          </a:solidFill>
        </a:fill>
      </a:tcStyle>
    </a:firstRow>
    <a:neCell>
      <a:tcTxStyle/>
      <a:tcStyle>
        <a:tcBdr/>
      </a:tcStyle>
    </a:neCell>
    <a:nwCell>
      <a:tcTxStyle/>
      <a:tcStyle>
        <a:tcBdr/>
      </a:tcStyle>
    </a:nwCell>
  </a:tblStyle>
  <a:tblStyle styleId="{1FE547F9-02F1-4699-9127-C07FF369A6D3}" styleName="Table_1">
    <a:wholeTbl>
      <a:tcTxStyle b="off" i="off">
        <a:font>
          <a:latin typeface="Corbel"/>
          <a:ea typeface="Corbel"/>
          <a:cs typeface="Corbel"/>
        </a:font>
        <a:schemeClr val="dk1"/>
      </a:tcTxStyle>
      <a:tcStyle>
        <a:tcBdr>
          <a:left>
            <a:ln w="12700" cap="flat" cmpd="sng">
              <a:solidFill>
                <a:schemeClr val="lt1"/>
              </a:solidFill>
              <a:prstDash val="solid"/>
              <a:round/>
              <a:headEnd type="none" w="sm" len="sm"/>
              <a:tailEnd type="none" w="sm" len="sm"/>
            </a:ln>
          </a:left>
          <a:right>
            <a:ln w="12700" cap="flat" cmpd="sng">
              <a:solidFill>
                <a:schemeClr val="lt1"/>
              </a:solidFill>
              <a:prstDash val="solid"/>
              <a:round/>
              <a:headEnd type="none" w="sm" len="sm"/>
              <a:tailEnd type="none" w="sm" len="sm"/>
            </a:ln>
          </a:right>
          <a:top>
            <a:ln w="12700" cap="flat" cmpd="sng">
              <a:solidFill>
                <a:schemeClr val="lt1"/>
              </a:solidFill>
              <a:prstDash val="solid"/>
              <a:round/>
              <a:headEnd type="none" w="sm" len="sm"/>
              <a:tailEnd type="none" w="sm" len="sm"/>
            </a:ln>
          </a:top>
          <a:bottom>
            <a:ln w="12700" cap="flat" cmpd="sng">
              <a:solidFill>
                <a:schemeClr val="lt1"/>
              </a:solidFill>
              <a:prstDash val="solid"/>
              <a:round/>
              <a:headEnd type="none" w="sm" len="sm"/>
              <a:tailEnd type="none" w="sm" len="sm"/>
            </a:ln>
          </a:bottom>
          <a:insideH>
            <a:ln w="12700" cap="flat" cmpd="sng">
              <a:solidFill>
                <a:schemeClr val="lt1"/>
              </a:solidFill>
              <a:prstDash val="solid"/>
              <a:round/>
              <a:headEnd type="none" w="sm" len="sm"/>
              <a:tailEnd type="none" w="sm" len="sm"/>
            </a:ln>
          </a:insideH>
          <a:insideV>
            <a:ln w="12700" cap="flat" cmpd="sng">
              <a:solidFill>
                <a:schemeClr val="lt1"/>
              </a:solidFill>
              <a:prstDash val="solid"/>
              <a:round/>
              <a:headEnd type="none" w="sm" len="sm"/>
              <a:tailEnd type="none" w="sm" len="sm"/>
            </a:ln>
          </a:insideV>
        </a:tcBdr>
        <a:fill>
          <a:solidFill>
            <a:srgbClr val="EFE7E7"/>
          </a:solidFill>
        </a:fill>
      </a:tcStyle>
    </a:wholeTbl>
    <a:band1H>
      <a:tcTxStyle/>
      <a:tcStyle>
        <a:tcBdr/>
        <a:fill>
          <a:solidFill>
            <a:srgbClr val="DFCBCC"/>
          </a:solidFill>
        </a:fill>
      </a:tcStyle>
    </a:band1H>
    <a:band2H>
      <a:tcTxStyle/>
      <a:tcStyle>
        <a:tcBdr/>
      </a:tcStyle>
    </a:band2H>
    <a:band1V>
      <a:tcTxStyle/>
      <a:tcStyle>
        <a:tcBdr/>
        <a:fill>
          <a:solidFill>
            <a:srgbClr val="DFCBCC"/>
          </a:solidFill>
        </a:fill>
      </a:tcStyle>
    </a:band1V>
    <a:band2V>
      <a:tcTxStyle/>
      <a:tcStyle>
        <a:tcBdr/>
      </a:tcStyle>
    </a:band2V>
    <a:lastCol>
      <a:tcTxStyle b="on" i="off">
        <a:font>
          <a:latin typeface="Corbel"/>
          <a:ea typeface="Corbel"/>
          <a:cs typeface="Corbel"/>
        </a:font>
        <a:schemeClr val="lt1"/>
      </a:tcTxStyle>
      <a:tcStyle>
        <a:tcBdr/>
        <a:fill>
          <a:solidFill>
            <a:schemeClr val="accent1"/>
          </a:solidFill>
        </a:fill>
      </a:tcStyle>
    </a:lastCol>
    <a:firstCol>
      <a:tcTxStyle b="on" i="off">
        <a:font>
          <a:latin typeface="Corbel"/>
          <a:ea typeface="Corbel"/>
          <a:cs typeface="Corbel"/>
        </a:font>
        <a:schemeClr val="lt1"/>
      </a:tcTxStyle>
      <a:tcStyle>
        <a:tcBdr/>
        <a:fill>
          <a:solidFill>
            <a:schemeClr val="accent1"/>
          </a:solidFill>
        </a:fill>
      </a:tcStyle>
    </a:firstCol>
    <a:lastRow>
      <a:tcTxStyle b="on" i="off">
        <a:font>
          <a:latin typeface="Corbel"/>
          <a:ea typeface="Corbel"/>
          <a:cs typeface="Corbel"/>
        </a:font>
        <a:schemeClr val="lt1"/>
      </a:tcTxStyle>
      <a:tcStyle>
        <a:tcBdr>
          <a:top>
            <a:ln w="38100" cap="flat" cmpd="sng">
              <a:solidFill>
                <a:schemeClr val="lt1"/>
              </a:solidFill>
              <a:prstDash val="solid"/>
              <a:round/>
              <a:headEnd type="none" w="sm" len="sm"/>
              <a:tailEnd type="none" w="sm" len="sm"/>
            </a:ln>
          </a:top>
        </a:tcBdr>
        <a:fill>
          <a:solidFill>
            <a:schemeClr val="accent1"/>
          </a:solidFill>
        </a:fill>
      </a:tcStyle>
    </a:lastRow>
    <a:seCell>
      <a:tcTxStyle/>
      <a:tcStyle>
        <a:tcBdr/>
      </a:tcStyle>
    </a:seCell>
    <a:swCell>
      <a:tcTxStyle/>
      <a:tcStyle>
        <a:tcBdr/>
      </a:tcStyle>
    </a:swCell>
    <a:firstRow>
      <a:tcTxStyle b="on" i="off">
        <a:font>
          <a:latin typeface="Corbel"/>
          <a:ea typeface="Corbel"/>
          <a:cs typeface="Corbel"/>
        </a:font>
        <a:schemeClr val="lt1"/>
      </a:tcTxStyle>
      <a:tcStyle>
        <a:tcBdr>
          <a:bottom>
            <a:ln w="38100" cap="flat" cmpd="sng">
              <a:solidFill>
                <a:schemeClr val="lt1"/>
              </a:solidFill>
              <a:prstDash val="solid"/>
              <a:round/>
              <a:headEnd type="none" w="sm" len="sm"/>
              <a:tailEnd type="none" w="sm" len="sm"/>
            </a:ln>
          </a:bottom>
        </a:tcBdr>
        <a:fill>
          <a:solidFill>
            <a:schemeClr val="accent1"/>
          </a:solidFill>
        </a:fill>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0547" autoAdjust="0"/>
    <p:restoredTop sz="69605" autoAdjust="0"/>
  </p:normalViewPr>
  <p:slideViewPr>
    <p:cSldViewPr snapToGrid="0">
      <p:cViewPr varScale="1">
        <p:scale>
          <a:sx n="57" d="100"/>
          <a:sy n="57" d="100"/>
        </p:scale>
        <p:origin x="1349" y="38"/>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font" Target="fonts/font2.fntdata"/><Relationship Id="rId50" Type="http://schemas.openxmlformats.org/officeDocument/2006/relationships/font" Target="fonts/font5.fntdata"/><Relationship Id="rId55" Type="http://schemas.openxmlformats.org/officeDocument/2006/relationships/font" Target="fonts/font10.fntdata"/><Relationship Id="rId68"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notesMaster" Target="notesMasters/notesMaster1.xml"/><Relationship Id="rId53" Type="http://schemas.openxmlformats.org/officeDocument/2006/relationships/font" Target="fonts/font8.fntdata"/><Relationship Id="rId58" Type="http://schemas.openxmlformats.org/officeDocument/2006/relationships/font" Target="fonts/font13.fntdata"/><Relationship Id="rId66" Type="http://schemas.openxmlformats.org/officeDocument/2006/relationships/presProps" Target="presProps.xml"/><Relationship Id="rId5" Type="http://schemas.openxmlformats.org/officeDocument/2006/relationships/slide" Target="slides/slide4.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font" Target="fonts/font3.fntdata"/><Relationship Id="rId56" Type="http://schemas.openxmlformats.org/officeDocument/2006/relationships/font" Target="fonts/font11.fntdata"/><Relationship Id="rId69"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font" Target="fonts/font6.fntdata"/><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font" Target="fonts/font1.fntdata"/><Relationship Id="rId67"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font" Target="fonts/font9.fntdata"/><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font" Target="fonts/font4.fntdata"/><Relationship Id="rId57" Type="http://schemas.openxmlformats.org/officeDocument/2006/relationships/font" Target="fonts/font12.fntdata"/><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font" Target="fonts/font7.fntdata"/><Relationship Id="rId65" Type="http://customschemas.google.com/relationships/presentationmetadata" Target="metadata"/><Relationship Id="rId4" Type="http://schemas.openxmlformats.org/officeDocument/2006/relationships/slide" Target="slides/slide3.xml"/><Relationship Id="rId9" Type="http://schemas.openxmlformats.org/officeDocument/2006/relationships/slide" Target="slides/slide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1" y="0"/>
            <a:ext cx="4434998" cy="356198"/>
          </a:xfrm>
          <a:prstGeom prst="rect">
            <a:avLst/>
          </a:prstGeom>
          <a:noFill/>
          <a:ln>
            <a:noFill/>
          </a:ln>
        </p:spPr>
        <p:txBody>
          <a:bodyPr spcFirstLastPara="1" wrap="square" lIns="99025" tIns="49500" rIns="99025" bIns="49500" anchor="t" anchorCtr="0">
            <a:noAutofit/>
          </a:bodyPr>
          <a:lstStyle>
            <a:lvl1pPr marR="0" lvl="0" algn="l" rtl="0">
              <a:spcBef>
                <a:spcPts val="0"/>
              </a:spcBef>
              <a:spcAft>
                <a:spcPts val="0"/>
              </a:spcAft>
              <a:buSzPts val="1400"/>
              <a:buNone/>
              <a:defRPr sz="13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5797247" y="0"/>
            <a:ext cx="4434998" cy="356198"/>
          </a:xfrm>
          <a:prstGeom prst="rect">
            <a:avLst/>
          </a:prstGeom>
          <a:noFill/>
          <a:ln>
            <a:noFill/>
          </a:ln>
        </p:spPr>
        <p:txBody>
          <a:bodyPr spcFirstLastPara="1" wrap="square" lIns="99025" tIns="49500" rIns="99025" bIns="49500" anchor="t" anchorCtr="0">
            <a:noAutofit/>
          </a:bodyPr>
          <a:lstStyle>
            <a:lvl1pPr marR="0" lvl="0" algn="r" rtl="0">
              <a:spcBef>
                <a:spcPts val="0"/>
              </a:spcBef>
              <a:spcAft>
                <a:spcPts val="0"/>
              </a:spcAft>
              <a:buSzPts val="1400"/>
              <a:buNone/>
              <a:defRPr sz="13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2987675" y="887413"/>
            <a:ext cx="4259263" cy="239553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1023462" y="3416538"/>
            <a:ext cx="8187690" cy="2795349"/>
          </a:xfrm>
          <a:prstGeom prst="rect">
            <a:avLst/>
          </a:prstGeom>
          <a:noFill/>
          <a:ln>
            <a:noFill/>
          </a:ln>
        </p:spPr>
        <p:txBody>
          <a:bodyPr spcFirstLastPara="1" wrap="square" lIns="99025" tIns="49500" rIns="99025" bIns="495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1" y="6743104"/>
            <a:ext cx="4434998" cy="356197"/>
          </a:xfrm>
          <a:prstGeom prst="rect">
            <a:avLst/>
          </a:prstGeom>
          <a:noFill/>
          <a:ln>
            <a:noFill/>
          </a:ln>
        </p:spPr>
        <p:txBody>
          <a:bodyPr spcFirstLastPara="1" wrap="square" lIns="99025" tIns="49500" rIns="99025" bIns="49500" anchor="b" anchorCtr="0">
            <a:noAutofit/>
          </a:bodyPr>
          <a:lstStyle>
            <a:lvl1pPr marR="0" lvl="0" algn="l" rtl="0">
              <a:spcBef>
                <a:spcPts val="0"/>
              </a:spcBef>
              <a:spcAft>
                <a:spcPts val="0"/>
              </a:spcAft>
              <a:buSzPts val="1400"/>
              <a:buNone/>
              <a:defRPr sz="13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5797247" y="6743104"/>
            <a:ext cx="4434998" cy="356197"/>
          </a:xfrm>
          <a:prstGeom prst="rect">
            <a:avLst/>
          </a:prstGeom>
          <a:noFill/>
          <a:ln>
            <a:noFill/>
          </a:ln>
        </p:spPr>
        <p:txBody>
          <a:bodyPr spcFirstLastPara="1" wrap="square" lIns="99025" tIns="49500" rIns="99025" bIns="49500" anchor="b" anchorCtr="0">
            <a:noAutofit/>
          </a:bodyPr>
          <a:lstStyle/>
          <a:p>
            <a:pPr marL="0" marR="0" lvl="0" indent="0" algn="r" rtl="0">
              <a:spcBef>
                <a:spcPts val="0"/>
              </a:spcBef>
              <a:spcAft>
                <a:spcPts val="0"/>
              </a:spcAft>
              <a:buNone/>
            </a:pPr>
            <a:fld id="{00000000-1234-1234-1234-123412341234}" type="slidenum">
              <a:rPr lang="zh-TW" sz="1300" b="0" i="0" u="none" strike="noStrike" cap="none">
                <a:solidFill>
                  <a:schemeClr val="dk1"/>
                </a:solidFill>
                <a:latin typeface="Calibri"/>
                <a:ea typeface="Calibri"/>
                <a:cs typeface="Calibri"/>
                <a:sym typeface="Calibri"/>
              </a:rPr>
              <a:t>‹#›</a:t>
            </a:fld>
            <a:endParaRPr sz="13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0"/>
        <p:cNvGrpSpPr/>
        <p:nvPr/>
      </p:nvGrpSpPr>
      <p:grpSpPr>
        <a:xfrm>
          <a:off x="0" y="0"/>
          <a:ext cx="0" cy="0"/>
          <a:chOff x="0" y="0"/>
          <a:chExt cx="0" cy="0"/>
        </a:xfrm>
      </p:grpSpPr>
      <p:sp>
        <p:nvSpPr>
          <p:cNvPr id="91" name="Google Shape;91;p1:notes"/>
          <p:cNvSpPr>
            <a:spLocks noGrp="1" noRot="1" noChangeAspect="1"/>
          </p:cNvSpPr>
          <p:nvPr>
            <p:ph type="sldImg" idx="2"/>
          </p:nvPr>
        </p:nvSpPr>
        <p:spPr>
          <a:xfrm>
            <a:off x="2987675" y="887413"/>
            <a:ext cx="4259263" cy="239553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2" name="Google Shape;92;p1:notes"/>
          <p:cNvSpPr txBox="1">
            <a:spLocks noGrp="1"/>
          </p:cNvSpPr>
          <p:nvPr>
            <p:ph type="body" idx="1"/>
          </p:nvPr>
        </p:nvSpPr>
        <p:spPr>
          <a:xfrm>
            <a:off x="1023462" y="3416538"/>
            <a:ext cx="8187690" cy="2795349"/>
          </a:xfrm>
          <a:prstGeom prst="rect">
            <a:avLst/>
          </a:prstGeom>
          <a:noFill/>
          <a:ln>
            <a:noFill/>
          </a:ln>
        </p:spPr>
        <p:txBody>
          <a:bodyPr spcFirstLastPara="1" wrap="square" lIns="99025" tIns="49500" rIns="99025" bIns="49500" anchor="t" anchorCtr="0">
            <a:noAutofit/>
          </a:bodyPr>
          <a:lstStyle/>
          <a:p>
            <a:pPr marL="0" lvl="0" indent="0" algn="l" rtl="0">
              <a:spcBef>
                <a:spcPts val="0"/>
              </a:spcBef>
              <a:spcAft>
                <a:spcPts val="0"/>
              </a:spcAft>
              <a:buNone/>
            </a:pPr>
            <a:endParaRPr/>
          </a:p>
        </p:txBody>
      </p:sp>
      <p:sp>
        <p:nvSpPr>
          <p:cNvPr id="93" name="Google Shape;93;p1:notes"/>
          <p:cNvSpPr txBox="1">
            <a:spLocks noGrp="1"/>
          </p:cNvSpPr>
          <p:nvPr>
            <p:ph type="sldNum" idx="12"/>
          </p:nvPr>
        </p:nvSpPr>
        <p:spPr>
          <a:xfrm>
            <a:off x="5797247" y="6743104"/>
            <a:ext cx="4434998" cy="356197"/>
          </a:xfrm>
          <a:prstGeom prst="rect">
            <a:avLst/>
          </a:prstGeom>
          <a:noFill/>
          <a:ln>
            <a:noFill/>
          </a:ln>
        </p:spPr>
        <p:txBody>
          <a:bodyPr spcFirstLastPara="1" wrap="square" lIns="99025" tIns="49500" rIns="99025" bIns="49500" anchor="b" anchorCtr="0">
            <a:noAutofit/>
          </a:bodyPr>
          <a:lstStyle/>
          <a:p>
            <a:pPr marL="0" lvl="0" indent="0" algn="r" rtl="0">
              <a:spcBef>
                <a:spcPts val="0"/>
              </a:spcBef>
              <a:spcAft>
                <a:spcPts val="0"/>
              </a:spcAft>
              <a:buNone/>
            </a:pPr>
            <a:fld id="{00000000-1234-1234-1234-123412341234}" type="slidenum">
              <a:rPr lang="en-US" altLang="zh-TW"/>
              <a:t>1</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3"/>
        <p:cNvGrpSpPr/>
        <p:nvPr/>
      </p:nvGrpSpPr>
      <p:grpSpPr>
        <a:xfrm>
          <a:off x="0" y="0"/>
          <a:ext cx="0" cy="0"/>
          <a:chOff x="0" y="0"/>
          <a:chExt cx="0" cy="0"/>
        </a:xfrm>
      </p:grpSpPr>
      <p:sp>
        <p:nvSpPr>
          <p:cNvPr id="314" name="Google Shape;314;g251dc24ff40_0_171:notes"/>
          <p:cNvSpPr>
            <a:spLocks noGrp="1" noRot="1" noChangeAspect="1"/>
          </p:cNvSpPr>
          <p:nvPr>
            <p:ph type="sldImg" idx="2"/>
          </p:nvPr>
        </p:nvSpPr>
        <p:spPr>
          <a:xfrm>
            <a:off x="2987675" y="887413"/>
            <a:ext cx="4259263" cy="239553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15" name="Google Shape;315;g251dc24ff40_0_171:notes"/>
          <p:cNvSpPr txBox="1">
            <a:spLocks noGrp="1"/>
          </p:cNvSpPr>
          <p:nvPr>
            <p:ph type="body" idx="1"/>
          </p:nvPr>
        </p:nvSpPr>
        <p:spPr>
          <a:xfrm>
            <a:off x="1023462" y="3416538"/>
            <a:ext cx="8187600" cy="2795400"/>
          </a:xfrm>
          <a:prstGeom prst="rect">
            <a:avLst/>
          </a:prstGeom>
          <a:noFill/>
          <a:ln>
            <a:noFill/>
          </a:ln>
        </p:spPr>
        <p:txBody>
          <a:bodyPr spcFirstLastPara="1" wrap="square" lIns="99025" tIns="49500" rIns="99025" bIns="49500" anchor="t" anchorCtr="0">
            <a:noAutofit/>
          </a:bodyPr>
          <a:lstStyle/>
          <a:p>
            <a:pPr marL="0" lvl="0" indent="0" algn="l" rtl="0">
              <a:spcBef>
                <a:spcPts val="0"/>
              </a:spcBef>
              <a:spcAft>
                <a:spcPts val="0"/>
              </a:spcAft>
              <a:buNone/>
            </a:pPr>
            <a:r>
              <a:rPr lang="en-US" altLang="zh-TW" dirty="0"/>
              <a:t>2023</a:t>
            </a:r>
            <a:r>
              <a:rPr lang="zh-TW" altLang="en-US" dirty="0"/>
              <a:t>新增</a:t>
            </a:r>
            <a:endParaRPr lang="en-US" altLang="zh-TW" dirty="0"/>
          </a:p>
          <a:p>
            <a:pPr marL="0" lvl="0" indent="0" algn="l" rtl="0">
              <a:spcBef>
                <a:spcPts val="0"/>
              </a:spcBef>
              <a:spcAft>
                <a:spcPts val="0"/>
              </a:spcAft>
              <a:buNone/>
            </a:pPr>
            <a:r>
              <a:rPr lang="zh-TW" altLang="en-US" dirty="0"/>
              <a:t>書：</a:t>
            </a:r>
            <a:r>
              <a:rPr lang="en-US" altLang="zh-TW" dirty="0"/>
              <a:t>6.5 </a:t>
            </a:r>
            <a:r>
              <a:rPr lang="zh-TW" altLang="en-US" dirty="0"/>
              <a:t>群眾募資對比傳統募資 </a:t>
            </a:r>
            <a:endParaRPr lang="en-US" altLang="zh-TW" dirty="0"/>
          </a:p>
        </p:txBody>
      </p:sp>
      <p:sp>
        <p:nvSpPr>
          <p:cNvPr id="316" name="Google Shape;316;g251dc24ff40_0_171:notes"/>
          <p:cNvSpPr txBox="1">
            <a:spLocks noGrp="1"/>
          </p:cNvSpPr>
          <p:nvPr>
            <p:ph type="sldNum" idx="12"/>
          </p:nvPr>
        </p:nvSpPr>
        <p:spPr>
          <a:xfrm>
            <a:off x="5797247" y="6743104"/>
            <a:ext cx="4434900" cy="356100"/>
          </a:xfrm>
          <a:prstGeom prst="rect">
            <a:avLst/>
          </a:prstGeom>
          <a:noFill/>
          <a:ln>
            <a:noFill/>
          </a:ln>
        </p:spPr>
        <p:txBody>
          <a:bodyPr spcFirstLastPara="1" wrap="square" lIns="99025" tIns="49500" rIns="99025" bIns="49500" anchor="b" anchorCtr="0">
            <a:noAutofit/>
          </a:bodyPr>
          <a:lstStyle/>
          <a:p>
            <a:pPr marL="0" lvl="0" indent="0" algn="r" rtl="0">
              <a:spcBef>
                <a:spcPts val="0"/>
              </a:spcBef>
              <a:spcAft>
                <a:spcPts val="0"/>
              </a:spcAft>
              <a:buNone/>
            </a:pPr>
            <a:fld id="{00000000-1234-1234-1234-123412341234}" type="slidenum">
              <a:rPr lang="en-US" altLang="zh-TW"/>
              <a:t>10</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3"/>
        <p:cNvGrpSpPr/>
        <p:nvPr/>
      </p:nvGrpSpPr>
      <p:grpSpPr>
        <a:xfrm>
          <a:off x="0" y="0"/>
          <a:ext cx="0" cy="0"/>
          <a:chOff x="0" y="0"/>
          <a:chExt cx="0" cy="0"/>
        </a:xfrm>
      </p:grpSpPr>
      <p:sp>
        <p:nvSpPr>
          <p:cNvPr id="294" name="Google Shape;294;p9:notes"/>
          <p:cNvSpPr>
            <a:spLocks noGrp="1" noRot="1" noChangeAspect="1"/>
          </p:cNvSpPr>
          <p:nvPr>
            <p:ph type="sldImg" idx="2"/>
          </p:nvPr>
        </p:nvSpPr>
        <p:spPr>
          <a:xfrm>
            <a:off x="2987675" y="887413"/>
            <a:ext cx="4259263" cy="239553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95" name="Google Shape;295;p9:notes"/>
          <p:cNvSpPr txBox="1">
            <a:spLocks noGrp="1"/>
          </p:cNvSpPr>
          <p:nvPr>
            <p:ph type="body" idx="1"/>
          </p:nvPr>
        </p:nvSpPr>
        <p:spPr>
          <a:xfrm>
            <a:off x="1023462" y="3416538"/>
            <a:ext cx="8187690" cy="2795349"/>
          </a:xfrm>
          <a:prstGeom prst="rect">
            <a:avLst/>
          </a:prstGeom>
          <a:noFill/>
          <a:ln>
            <a:noFill/>
          </a:ln>
        </p:spPr>
        <p:txBody>
          <a:bodyPr spcFirstLastPara="1" wrap="square" lIns="99025" tIns="49500" rIns="99025" bIns="49500" anchor="t" anchorCtr="0">
            <a:noAutofit/>
          </a:bodyPr>
          <a:lstStyle/>
          <a:p>
            <a:pPr marL="0" lvl="0" indent="0" algn="l" rtl="0">
              <a:spcBef>
                <a:spcPts val="0"/>
              </a:spcBef>
              <a:spcAft>
                <a:spcPts val="0"/>
              </a:spcAft>
              <a:buNone/>
            </a:pPr>
            <a:r>
              <a:rPr lang="zh-TW" altLang="en-US" dirty="0"/>
              <a:t>書：表 </a:t>
            </a:r>
            <a:r>
              <a:rPr lang="en-US" altLang="zh-TW" dirty="0"/>
              <a:t>6.1 </a:t>
            </a:r>
            <a:r>
              <a:rPr lang="zh-TW" altLang="en-US" dirty="0"/>
              <a:t>傳統創業募資與群眾募資比較</a:t>
            </a:r>
            <a:endParaRPr dirty="0"/>
          </a:p>
        </p:txBody>
      </p:sp>
      <p:sp>
        <p:nvSpPr>
          <p:cNvPr id="296" name="Google Shape;296;p9:notes"/>
          <p:cNvSpPr txBox="1">
            <a:spLocks noGrp="1"/>
          </p:cNvSpPr>
          <p:nvPr>
            <p:ph type="sldNum" idx="12"/>
          </p:nvPr>
        </p:nvSpPr>
        <p:spPr>
          <a:xfrm>
            <a:off x="5797247" y="6743104"/>
            <a:ext cx="4434998" cy="356197"/>
          </a:xfrm>
          <a:prstGeom prst="rect">
            <a:avLst/>
          </a:prstGeom>
          <a:noFill/>
          <a:ln>
            <a:noFill/>
          </a:ln>
        </p:spPr>
        <p:txBody>
          <a:bodyPr spcFirstLastPara="1" wrap="square" lIns="99025" tIns="49500" rIns="99025" bIns="49500" anchor="b" anchorCtr="0">
            <a:noAutofit/>
          </a:bodyPr>
          <a:lstStyle/>
          <a:p>
            <a:pPr marL="0" lvl="0" indent="0" algn="r" rtl="0">
              <a:spcBef>
                <a:spcPts val="0"/>
              </a:spcBef>
              <a:spcAft>
                <a:spcPts val="0"/>
              </a:spcAft>
              <a:buNone/>
            </a:pPr>
            <a:fld id="{00000000-1234-1234-1234-123412341234}" type="slidenum">
              <a:rPr lang="en-US" altLang="zh-TW"/>
              <a:t>11</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6"/>
        <p:cNvGrpSpPr/>
        <p:nvPr/>
      </p:nvGrpSpPr>
      <p:grpSpPr>
        <a:xfrm>
          <a:off x="0" y="0"/>
          <a:ext cx="0" cy="0"/>
          <a:chOff x="0" y="0"/>
          <a:chExt cx="0" cy="0"/>
        </a:xfrm>
      </p:grpSpPr>
      <p:sp>
        <p:nvSpPr>
          <p:cNvPr id="377" name="Google Shape;377;p12:notes"/>
          <p:cNvSpPr>
            <a:spLocks noGrp="1" noRot="1" noChangeAspect="1"/>
          </p:cNvSpPr>
          <p:nvPr>
            <p:ph type="sldImg" idx="2"/>
          </p:nvPr>
        </p:nvSpPr>
        <p:spPr>
          <a:xfrm>
            <a:off x="2987675" y="887413"/>
            <a:ext cx="4259263" cy="239553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78" name="Google Shape;378;p12:notes"/>
          <p:cNvSpPr txBox="1">
            <a:spLocks noGrp="1"/>
          </p:cNvSpPr>
          <p:nvPr>
            <p:ph type="body" idx="1"/>
          </p:nvPr>
        </p:nvSpPr>
        <p:spPr>
          <a:xfrm>
            <a:off x="1023462" y="3416538"/>
            <a:ext cx="8187690" cy="2795349"/>
          </a:xfrm>
          <a:prstGeom prst="rect">
            <a:avLst/>
          </a:prstGeom>
          <a:noFill/>
          <a:ln>
            <a:noFill/>
          </a:ln>
        </p:spPr>
        <p:txBody>
          <a:bodyPr spcFirstLastPara="1" wrap="square" lIns="99025" tIns="49500" rIns="99025" bIns="49500" anchor="t" anchorCtr="0">
            <a:noAutofit/>
          </a:bodyPr>
          <a:lstStyle/>
          <a:p>
            <a:pPr marL="0" lvl="0" indent="0" algn="l" rtl="0">
              <a:spcBef>
                <a:spcPts val="0"/>
              </a:spcBef>
              <a:spcAft>
                <a:spcPts val="0"/>
              </a:spcAft>
              <a:buNone/>
            </a:pPr>
            <a:r>
              <a:rPr lang="zh-TW" altLang="en-US" dirty="0"/>
              <a:t>書：</a:t>
            </a:r>
            <a:r>
              <a:rPr lang="en-US" altLang="zh-TW" dirty="0"/>
              <a:t>6.3 </a:t>
            </a:r>
            <a:r>
              <a:rPr lang="zh-TW" altLang="en-US" dirty="0"/>
              <a:t>群眾募資</a:t>
            </a:r>
            <a:endParaRPr dirty="0"/>
          </a:p>
        </p:txBody>
      </p:sp>
      <p:sp>
        <p:nvSpPr>
          <p:cNvPr id="379" name="Google Shape;379;p12:notes"/>
          <p:cNvSpPr txBox="1">
            <a:spLocks noGrp="1"/>
          </p:cNvSpPr>
          <p:nvPr>
            <p:ph type="sldNum" idx="12"/>
          </p:nvPr>
        </p:nvSpPr>
        <p:spPr>
          <a:xfrm>
            <a:off x="5797247" y="6743104"/>
            <a:ext cx="4434998" cy="356197"/>
          </a:xfrm>
          <a:prstGeom prst="rect">
            <a:avLst/>
          </a:prstGeom>
          <a:noFill/>
          <a:ln>
            <a:noFill/>
          </a:ln>
        </p:spPr>
        <p:txBody>
          <a:bodyPr spcFirstLastPara="1" wrap="square" lIns="99025" tIns="49500" rIns="99025" bIns="49500" anchor="b" anchorCtr="0">
            <a:noAutofit/>
          </a:bodyPr>
          <a:lstStyle/>
          <a:p>
            <a:pPr marL="0" lvl="0" indent="0" algn="r" rtl="0">
              <a:spcBef>
                <a:spcPts val="0"/>
              </a:spcBef>
              <a:spcAft>
                <a:spcPts val="0"/>
              </a:spcAft>
              <a:buNone/>
            </a:pPr>
            <a:fld id="{00000000-1234-1234-1234-123412341234}" type="slidenum">
              <a:rPr lang="en-US" altLang="zh-TW"/>
              <a:t>12</a:t>
            </a:fld>
            <a:endParaRPr/>
          </a:p>
        </p:txBody>
      </p:sp>
    </p:spTree>
    <p:extLst>
      <p:ext uri="{BB962C8B-B14F-4D97-AF65-F5344CB8AC3E}">
        <p14:creationId xmlns:p14="http://schemas.microsoft.com/office/powerpoint/2010/main" val="287881036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6"/>
        <p:cNvGrpSpPr/>
        <p:nvPr/>
      </p:nvGrpSpPr>
      <p:grpSpPr>
        <a:xfrm>
          <a:off x="0" y="0"/>
          <a:ext cx="0" cy="0"/>
          <a:chOff x="0" y="0"/>
          <a:chExt cx="0" cy="0"/>
        </a:xfrm>
      </p:grpSpPr>
      <p:sp>
        <p:nvSpPr>
          <p:cNvPr id="397" name="Google Shape;397;p13:notes"/>
          <p:cNvSpPr>
            <a:spLocks noGrp="1" noRot="1" noChangeAspect="1"/>
          </p:cNvSpPr>
          <p:nvPr>
            <p:ph type="sldImg" idx="2"/>
          </p:nvPr>
        </p:nvSpPr>
        <p:spPr>
          <a:xfrm>
            <a:off x="2987675" y="887413"/>
            <a:ext cx="4259263" cy="239553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98" name="Google Shape;398;p13:notes"/>
          <p:cNvSpPr txBox="1">
            <a:spLocks noGrp="1"/>
          </p:cNvSpPr>
          <p:nvPr>
            <p:ph type="body" idx="1"/>
          </p:nvPr>
        </p:nvSpPr>
        <p:spPr>
          <a:xfrm>
            <a:off x="1023462" y="3416538"/>
            <a:ext cx="8187690" cy="2795349"/>
          </a:xfrm>
          <a:prstGeom prst="rect">
            <a:avLst/>
          </a:prstGeom>
          <a:noFill/>
          <a:ln>
            <a:noFill/>
          </a:ln>
        </p:spPr>
        <p:txBody>
          <a:bodyPr spcFirstLastPara="1" wrap="square" lIns="99025" tIns="49500" rIns="99025" bIns="49500" anchor="t" anchorCtr="0">
            <a:noAutofit/>
          </a:bodyPr>
          <a:lstStyle/>
          <a:p>
            <a:pPr marL="0" lvl="0" indent="0" algn="l" rtl="0">
              <a:spcBef>
                <a:spcPts val="0"/>
              </a:spcBef>
              <a:spcAft>
                <a:spcPts val="0"/>
              </a:spcAft>
              <a:buNone/>
            </a:pPr>
            <a:r>
              <a:rPr lang="zh-TW" dirty="0"/>
              <a:t>2023修改</a:t>
            </a:r>
            <a:r>
              <a:rPr lang="zh-TW" altLang="zh-TW" dirty="0"/>
              <a:t>文字內容</a:t>
            </a:r>
            <a:endParaRPr lang="en-US" altLang="zh-TW" dirty="0"/>
          </a:p>
          <a:p>
            <a:pPr marL="0" lvl="0" indent="0" algn="l" rtl="0">
              <a:spcBef>
                <a:spcPts val="0"/>
              </a:spcBef>
              <a:spcAft>
                <a:spcPts val="0"/>
              </a:spcAft>
              <a:buNone/>
            </a:pPr>
            <a:r>
              <a:rPr lang="zh-TW" altLang="en-US" dirty="0"/>
              <a:t>書：</a:t>
            </a:r>
            <a:r>
              <a:rPr lang="en-US" altLang="zh-TW" dirty="0"/>
              <a:t>6.4 </a:t>
            </a:r>
            <a:r>
              <a:rPr lang="zh-TW" altLang="en-US" dirty="0"/>
              <a:t>群眾募資的類型</a:t>
            </a:r>
            <a:r>
              <a:rPr lang="en-US" altLang="zh-TW" dirty="0"/>
              <a:t>(1)</a:t>
            </a:r>
            <a:endParaRPr dirty="0"/>
          </a:p>
        </p:txBody>
      </p:sp>
      <p:sp>
        <p:nvSpPr>
          <p:cNvPr id="399" name="Google Shape;399;p13:notes"/>
          <p:cNvSpPr txBox="1">
            <a:spLocks noGrp="1"/>
          </p:cNvSpPr>
          <p:nvPr>
            <p:ph type="sldNum" idx="12"/>
          </p:nvPr>
        </p:nvSpPr>
        <p:spPr>
          <a:xfrm>
            <a:off x="5797247" y="6743104"/>
            <a:ext cx="4434998" cy="356197"/>
          </a:xfrm>
          <a:prstGeom prst="rect">
            <a:avLst/>
          </a:prstGeom>
          <a:noFill/>
          <a:ln>
            <a:noFill/>
          </a:ln>
        </p:spPr>
        <p:txBody>
          <a:bodyPr spcFirstLastPara="1" wrap="square" lIns="99025" tIns="49500" rIns="99025" bIns="49500" anchor="b" anchorCtr="0">
            <a:noAutofit/>
          </a:bodyPr>
          <a:lstStyle/>
          <a:p>
            <a:pPr marL="0" lvl="0" indent="0" algn="r" rtl="0">
              <a:spcBef>
                <a:spcPts val="0"/>
              </a:spcBef>
              <a:spcAft>
                <a:spcPts val="0"/>
              </a:spcAft>
              <a:buNone/>
            </a:pPr>
            <a:fld id="{00000000-1234-1234-1234-123412341234}" type="slidenum">
              <a:rPr lang="en-US" altLang="zh-TW"/>
              <a:t>13</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6"/>
        <p:cNvGrpSpPr/>
        <p:nvPr/>
      </p:nvGrpSpPr>
      <p:grpSpPr>
        <a:xfrm>
          <a:off x="0" y="0"/>
          <a:ext cx="0" cy="0"/>
          <a:chOff x="0" y="0"/>
          <a:chExt cx="0" cy="0"/>
        </a:xfrm>
      </p:grpSpPr>
      <p:sp>
        <p:nvSpPr>
          <p:cNvPr id="417" name="Google Shape;417;g251dc24ff40_0_45:notes"/>
          <p:cNvSpPr>
            <a:spLocks noGrp="1" noRot="1" noChangeAspect="1"/>
          </p:cNvSpPr>
          <p:nvPr>
            <p:ph type="sldImg" idx="2"/>
          </p:nvPr>
        </p:nvSpPr>
        <p:spPr>
          <a:xfrm>
            <a:off x="2987675" y="887413"/>
            <a:ext cx="4259263" cy="239553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18" name="Google Shape;418;g251dc24ff40_0_45:notes"/>
          <p:cNvSpPr txBox="1">
            <a:spLocks noGrp="1"/>
          </p:cNvSpPr>
          <p:nvPr>
            <p:ph type="body" idx="1"/>
          </p:nvPr>
        </p:nvSpPr>
        <p:spPr>
          <a:xfrm>
            <a:off x="1023462" y="3416538"/>
            <a:ext cx="8187600" cy="2795400"/>
          </a:xfrm>
          <a:prstGeom prst="rect">
            <a:avLst/>
          </a:prstGeom>
          <a:noFill/>
          <a:ln>
            <a:noFill/>
          </a:ln>
        </p:spPr>
        <p:txBody>
          <a:bodyPr spcFirstLastPara="1" wrap="square" lIns="99025" tIns="49500" rIns="99025" bIns="49500" anchor="t" anchorCtr="0">
            <a:noAutofit/>
          </a:bodyPr>
          <a:lstStyle/>
          <a:p>
            <a:pPr marL="0" lvl="0" indent="0" algn="l" rtl="0">
              <a:spcBef>
                <a:spcPts val="0"/>
              </a:spcBef>
              <a:spcAft>
                <a:spcPts val="0"/>
              </a:spcAft>
              <a:buNone/>
            </a:pPr>
            <a:r>
              <a:rPr lang="zh-TW" dirty="0"/>
              <a:t>2023修改文字內容</a:t>
            </a:r>
            <a:endParaRPr lang="en-US" altLang="zh-TW" dirty="0"/>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zh-TW" altLang="en-US" dirty="0"/>
              <a:t>書：</a:t>
            </a:r>
            <a:r>
              <a:rPr lang="en-US" altLang="zh-TW" dirty="0"/>
              <a:t>6.4 </a:t>
            </a:r>
            <a:r>
              <a:rPr lang="zh-TW" altLang="en-US" dirty="0"/>
              <a:t>群眾募資的類型</a:t>
            </a:r>
            <a:r>
              <a:rPr lang="en-US" altLang="zh-TW" dirty="0"/>
              <a:t>(2)</a:t>
            </a:r>
            <a:endParaRPr lang="zh-TW" altLang="en-US" dirty="0"/>
          </a:p>
          <a:p>
            <a:pPr marL="0" lvl="0" indent="0" algn="l" rtl="0">
              <a:spcBef>
                <a:spcPts val="0"/>
              </a:spcBef>
              <a:spcAft>
                <a:spcPts val="0"/>
              </a:spcAft>
              <a:buNone/>
            </a:pPr>
            <a:endParaRPr dirty="0"/>
          </a:p>
        </p:txBody>
      </p:sp>
      <p:sp>
        <p:nvSpPr>
          <p:cNvPr id="419" name="Google Shape;419;g251dc24ff40_0_45:notes"/>
          <p:cNvSpPr txBox="1">
            <a:spLocks noGrp="1"/>
          </p:cNvSpPr>
          <p:nvPr>
            <p:ph type="sldNum" idx="12"/>
          </p:nvPr>
        </p:nvSpPr>
        <p:spPr>
          <a:xfrm>
            <a:off x="5797247" y="6743104"/>
            <a:ext cx="4434900" cy="356100"/>
          </a:xfrm>
          <a:prstGeom prst="rect">
            <a:avLst/>
          </a:prstGeom>
          <a:noFill/>
          <a:ln>
            <a:noFill/>
          </a:ln>
        </p:spPr>
        <p:txBody>
          <a:bodyPr spcFirstLastPara="1" wrap="square" lIns="99025" tIns="49500" rIns="99025" bIns="49500" anchor="b" anchorCtr="0">
            <a:noAutofit/>
          </a:bodyPr>
          <a:lstStyle/>
          <a:p>
            <a:pPr marL="0" lvl="0" indent="0" algn="r" rtl="0">
              <a:spcBef>
                <a:spcPts val="0"/>
              </a:spcBef>
              <a:spcAft>
                <a:spcPts val="0"/>
              </a:spcAft>
              <a:buNone/>
            </a:pPr>
            <a:fld id="{00000000-1234-1234-1234-123412341234}" type="slidenum">
              <a:rPr lang="en-US" altLang="zh-TW"/>
              <a:t>14</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7"/>
        <p:cNvGrpSpPr/>
        <p:nvPr/>
      </p:nvGrpSpPr>
      <p:grpSpPr>
        <a:xfrm>
          <a:off x="0" y="0"/>
          <a:ext cx="0" cy="0"/>
          <a:chOff x="0" y="0"/>
          <a:chExt cx="0" cy="0"/>
        </a:xfrm>
      </p:grpSpPr>
      <p:sp>
        <p:nvSpPr>
          <p:cNvPr id="438" name="Google Shape;438;p14:notes"/>
          <p:cNvSpPr>
            <a:spLocks noGrp="1" noRot="1" noChangeAspect="1"/>
          </p:cNvSpPr>
          <p:nvPr>
            <p:ph type="sldImg" idx="2"/>
          </p:nvPr>
        </p:nvSpPr>
        <p:spPr>
          <a:xfrm>
            <a:off x="2987675" y="887413"/>
            <a:ext cx="4259263" cy="239553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39" name="Google Shape;439;p14:notes"/>
          <p:cNvSpPr txBox="1">
            <a:spLocks noGrp="1"/>
          </p:cNvSpPr>
          <p:nvPr>
            <p:ph type="body" idx="1"/>
          </p:nvPr>
        </p:nvSpPr>
        <p:spPr>
          <a:xfrm>
            <a:off x="1023462" y="3416538"/>
            <a:ext cx="8187690" cy="2795349"/>
          </a:xfrm>
          <a:prstGeom prst="rect">
            <a:avLst/>
          </a:prstGeom>
          <a:noFill/>
          <a:ln>
            <a:noFill/>
          </a:ln>
        </p:spPr>
        <p:txBody>
          <a:bodyPr spcFirstLastPara="1" wrap="square" lIns="99025" tIns="49500" rIns="99025" bIns="4950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zh-TW" dirty="0"/>
              <a:t>2023修改文字內容</a:t>
            </a:r>
            <a:endParaRPr dirty="0"/>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zh-TW" altLang="en-US" dirty="0"/>
              <a:t>書：</a:t>
            </a:r>
            <a:r>
              <a:rPr lang="en-US" altLang="zh-TW" dirty="0"/>
              <a:t>6.4 </a:t>
            </a:r>
            <a:r>
              <a:rPr lang="zh-TW" altLang="en-US" dirty="0"/>
              <a:t>群眾募資的類型</a:t>
            </a:r>
            <a:r>
              <a:rPr lang="en-US" altLang="zh-TW" dirty="0"/>
              <a:t>(3)</a:t>
            </a:r>
            <a:endParaRPr lang="zh-TW" altLang="en-US" dirty="0"/>
          </a:p>
          <a:p>
            <a:pPr marL="0" lvl="0" indent="0" algn="l" rtl="0">
              <a:spcBef>
                <a:spcPts val="0"/>
              </a:spcBef>
              <a:spcAft>
                <a:spcPts val="0"/>
              </a:spcAft>
              <a:buNone/>
            </a:pPr>
            <a:endParaRPr dirty="0"/>
          </a:p>
        </p:txBody>
      </p:sp>
      <p:sp>
        <p:nvSpPr>
          <p:cNvPr id="440" name="Google Shape;440;p14:notes"/>
          <p:cNvSpPr txBox="1">
            <a:spLocks noGrp="1"/>
          </p:cNvSpPr>
          <p:nvPr>
            <p:ph type="sldNum" idx="12"/>
          </p:nvPr>
        </p:nvSpPr>
        <p:spPr>
          <a:xfrm>
            <a:off x="5797247" y="6743104"/>
            <a:ext cx="4434998" cy="356197"/>
          </a:xfrm>
          <a:prstGeom prst="rect">
            <a:avLst/>
          </a:prstGeom>
          <a:noFill/>
          <a:ln>
            <a:noFill/>
          </a:ln>
        </p:spPr>
        <p:txBody>
          <a:bodyPr spcFirstLastPara="1" wrap="square" lIns="99025" tIns="49500" rIns="99025" bIns="49500" anchor="b" anchorCtr="0">
            <a:noAutofit/>
          </a:bodyPr>
          <a:lstStyle/>
          <a:p>
            <a:pPr marL="0" lvl="0" indent="0" algn="r" rtl="0">
              <a:spcBef>
                <a:spcPts val="0"/>
              </a:spcBef>
              <a:spcAft>
                <a:spcPts val="0"/>
              </a:spcAft>
              <a:buNone/>
            </a:pPr>
            <a:fld id="{00000000-1234-1234-1234-123412341234}" type="slidenum">
              <a:rPr lang="en-US" altLang="zh-TW"/>
              <a:t>15</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7"/>
        <p:cNvGrpSpPr/>
        <p:nvPr/>
      </p:nvGrpSpPr>
      <p:grpSpPr>
        <a:xfrm>
          <a:off x="0" y="0"/>
          <a:ext cx="0" cy="0"/>
          <a:chOff x="0" y="0"/>
          <a:chExt cx="0" cy="0"/>
        </a:xfrm>
      </p:grpSpPr>
      <p:sp>
        <p:nvSpPr>
          <p:cNvPr id="458" name="Google Shape;458;g251dc24ff40_0_67:notes"/>
          <p:cNvSpPr>
            <a:spLocks noGrp="1" noRot="1" noChangeAspect="1"/>
          </p:cNvSpPr>
          <p:nvPr>
            <p:ph type="sldImg" idx="2"/>
          </p:nvPr>
        </p:nvSpPr>
        <p:spPr>
          <a:xfrm>
            <a:off x="2987675" y="887413"/>
            <a:ext cx="4259263" cy="239553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59" name="Google Shape;459;g251dc24ff40_0_67:notes"/>
          <p:cNvSpPr txBox="1">
            <a:spLocks noGrp="1"/>
          </p:cNvSpPr>
          <p:nvPr>
            <p:ph type="body" idx="1"/>
          </p:nvPr>
        </p:nvSpPr>
        <p:spPr>
          <a:xfrm>
            <a:off x="1023462" y="3416538"/>
            <a:ext cx="8187600" cy="2795400"/>
          </a:xfrm>
          <a:prstGeom prst="rect">
            <a:avLst/>
          </a:prstGeom>
          <a:noFill/>
          <a:ln>
            <a:noFill/>
          </a:ln>
        </p:spPr>
        <p:txBody>
          <a:bodyPr spcFirstLastPara="1" wrap="square" lIns="99025" tIns="49500" rIns="99025" bIns="4950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zh-TW" dirty="0"/>
              <a:t>2023修改文字內容</a:t>
            </a:r>
            <a:endParaRPr dirty="0"/>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zh-TW" altLang="en-US" dirty="0"/>
              <a:t>書：</a:t>
            </a:r>
            <a:r>
              <a:rPr lang="en-US" altLang="zh-TW" dirty="0"/>
              <a:t>6.4 </a:t>
            </a:r>
            <a:r>
              <a:rPr lang="zh-TW" altLang="en-US" dirty="0"/>
              <a:t>群眾募資的類型</a:t>
            </a:r>
            <a:r>
              <a:rPr lang="en-US" altLang="zh-TW" dirty="0"/>
              <a:t>(4)</a:t>
            </a:r>
            <a:endParaRPr lang="zh-TW" altLang="en-US" dirty="0"/>
          </a:p>
          <a:p>
            <a:pPr marL="0" lvl="0" indent="0" algn="l" rtl="0">
              <a:spcBef>
                <a:spcPts val="0"/>
              </a:spcBef>
              <a:spcAft>
                <a:spcPts val="0"/>
              </a:spcAft>
              <a:buNone/>
            </a:pPr>
            <a:endParaRPr dirty="0"/>
          </a:p>
        </p:txBody>
      </p:sp>
      <p:sp>
        <p:nvSpPr>
          <p:cNvPr id="460" name="Google Shape;460;g251dc24ff40_0_67:notes"/>
          <p:cNvSpPr txBox="1">
            <a:spLocks noGrp="1"/>
          </p:cNvSpPr>
          <p:nvPr>
            <p:ph type="sldNum" idx="12"/>
          </p:nvPr>
        </p:nvSpPr>
        <p:spPr>
          <a:xfrm>
            <a:off x="5797247" y="6743104"/>
            <a:ext cx="4434900" cy="356100"/>
          </a:xfrm>
          <a:prstGeom prst="rect">
            <a:avLst/>
          </a:prstGeom>
          <a:noFill/>
          <a:ln>
            <a:noFill/>
          </a:ln>
        </p:spPr>
        <p:txBody>
          <a:bodyPr spcFirstLastPara="1" wrap="square" lIns="99025" tIns="49500" rIns="99025" bIns="49500" anchor="b" anchorCtr="0">
            <a:noAutofit/>
          </a:bodyPr>
          <a:lstStyle/>
          <a:p>
            <a:pPr marL="0" lvl="0" indent="0" algn="r" rtl="0">
              <a:spcBef>
                <a:spcPts val="0"/>
              </a:spcBef>
              <a:spcAft>
                <a:spcPts val="0"/>
              </a:spcAft>
              <a:buNone/>
            </a:pPr>
            <a:fld id="{00000000-1234-1234-1234-123412341234}" type="slidenum">
              <a:rPr lang="en-US" altLang="zh-TW"/>
              <a:t>16</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7"/>
        <p:cNvGrpSpPr/>
        <p:nvPr/>
      </p:nvGrpSpPr>
      <p:grpSpPr>
        <a:xfrm>
          <a:off x="0" y="0"/>
          <a:ext cx="0" cy="0"/>
          <a:chOff x="0" y="0"/>
          <a:chExt cx="0" cy="0"/>
        </a:xfrm>
      </p:grpSpPr>
      <p:sp>
        <p:nvSpPr>
          <p:cNvPr id="478" name="Google Shape;478;g251dc24ff40_0_87:notes"/>
          <p:cNvSpPr>
            <a:spLocks noGrp="1" noRot="1" noChangeAspect="1"/>
          </p:cNvSpPr>
          <p:nvPr>
            <p:ph type="sldImg" idx="2"/>
          </p:nvPr>
        </p:nvSpPr>
        <p:spPr>
          <a:xfrm>
            <a:off x="2987675" y="887413"/>
            <a:ext cx="4259263" cy="239553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79" name="Google Shape;479;g251dc24ff40_0_87:notes"/>
          <p:cNvSpPr txBox="1">
            <a:spLocks noGrp="1"/>
          </p:cNvSpPr>
          <p:nvPr>
            <p:ph type="body" idx="1"/>
          </p:nvPr>
        </p:nvSpPr>
        <p:spPr>
          <a:xfrm>
            <a:off x="1023462" y="3416538"/>
            <a:ext cx="8187600" cy="2795400"/>
          </a:xfrm>
          <a:prstGeom prst="rect">
            <a:avLst/>
          </a:prstGeom>
          <a:noFill/>
          <a:ln>
            <a:noFill/>
          </a:ln>
        </p:spPr>
        <p:txBody>
          <a:bodyPr spcFirstLastPara="1" wrap="square" lIns="99025" tIns="49500" rIns="99025" bIns="4950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zh-TW" altLang="en-US" dirty="0"/>
              <a:t>書：圖 </a:t>
            </a:r>
            <a:r>
              <a:rPr lang="en-US" altLang="zh-TW" dirty="0"/>
              <a:t>6.7 </a:t>
            </a:r>
            <a:r>
              <a:rPr lang="zh-TW" altLang="en-US" dirty="0"/>
              <a:t>傳統群眾募資性質分類</a:t>
            </a:r>
            <a:endParaRPr dirty="0"/>
          </a:p>
          <a:p>
            <a:pPr marL="0" lvl="0" indent="0" algn="l" rtl="0">
              <a:spcBef>
                <a:spcPts val="0"/>
              </a:spcBef>
              <a:spcAft>
                <a:spcPts val="0"/>
              </a:spcAft>
              <a:buNone/>
            </a:pPr>
            <a:endParaRPr dirty="0"/>
          </a:p>
        </p:txBody>
      </p:sp>
      <p:sp>
        <p:nvSpPr>
          <p:cNvPr id="480" name="Google Shape;480;g251dc24ff40_0_87:notes"/>
          <p:cNvSpPr txBox="1">
            <a:spLocks noGrp="1"/>
          </p:cNvSpPr>
          <p:nvPr>
            <p:ph type="sldNum" idx="12"/>
          </p:nvPr>
        </p:nvSpPr>
        <p:spPr>
          <a:xfrm>
            <a:off x="5797247" y="6743104"/>
            <a:ext cx="4434900" cy="356100"/>
          </a:xfrm>
          <a:prstGeom prst="rect">
            <a:avLst/>
          </a:prstGeom>
          <a:noFill/>
          <a:ln>
            <a:noFill/>
          </a:ln>
        </p:spPr>
        <p:txBody>
          <a:bodyPr spcFirstLastPara="1" wrap="square" lIns="99025" tIns="49500" rIns="99025" bIns="49500" anchor="b" anchorCtr="0">
            <a:noAutofit/>
          </a:bodyPr>
          <a:lstStyle/>
          <a:p>
            <a:pPr marL="0" lvl="0" indent="0" algn="r" rtl="0">
              <a:spcBef>
                <a:spcPts val="0"/>
              </a:spcBef>
              <a:spcAft>
                <a:spcPts val="0"/>
              </a:spcAft>
              <a:buNone/>
            </a:pPr>
            <a:fld id="{00000000-1234-1234-1234-123412341234}" type="slidenum">
              <a:rPr lang="en-US" altLang="zh-TW"/>
              <a:t>17</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8"/>
        <p:cNvGrpSpPr/>
        <p:nvPr/>
      </p:nvGrpSpPr>
      <p:grpSpPr>
        <a:xfrm>
          <a:off x="0" y="0"/>
          <a:ext cx="0" cy="0"/>
          <a:chOff x="0" y="0"/>
          <a:chExt cx="0" cy="0"/>
        </a:xfrm>
      </p:grpSpPr>
      <p:sp>
        <p:nvSpPr>
          <p:cNvPr id="499" name="Google Shape;499;p15:notes"/>
          <p:cNvSpPr>
            <a:spLocks noGrp="1" noRot="1" noChangeAspect="1"/>
          </p:cNvSpPr>
          <p:nvPr>
            <p:ph type="sldImg" idx="2"/>
          </p:nvPr>
        </p:nvSpPr>
        <p:spPr>
          <a:xfrm>
            <a:off x="2987675" y="887413"/>
            <a:ext cx="4259263" cy="239553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00" name="Google Shape;500;p15:notes"/>
          <p:cNvSpPr txBox="1">
            <a:spLocks noGrp="1"/>
          </p:cNvSpPr>
          <p:nvPr>
            <p:ph type="body" idx="1"/>
          </p:nvPr>
        </p:nvSpPr>
        <p:spPr>
          <a:xfrm>
            <a:off x="1023462" y="3416538"/>
            <a:ext cx="8187690" cy="2795349"/>
          </a:xfrm>
          <a:prstGeom prst="rect">
            <a:avLst/>
          </a:prstGeom>
          <a:noFill/>
          <a:ln>
            <a:noFill/>
          </a:ln>
        </p:spPr>
        <p:txBody>
          <a:bodyPr spcFirstLastPara="1" wrap="square" lIns="99025" tIns="49500" rIns="99025" bIns="4950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zh-TW" dirty="0"/>
              <a:t>2023修改文字內容</a:t>
            </a:r>
            <a:endParaRPr dirty="0"/>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zh-TW" altLang="en-US" dirty="0"/>
              <a:t>書：</a:t>
            </a:r>
            <a:r>
              <a:rPr lang="en-US" altLang="zh-TW" dirty="0"/>
              <a:t>6.4 </a:t>
            </a:r>
            <a:r>
              <a:rPr lang="zh-TW" altLang="en-US" dirty="0"/>
              <a:t>群眾募資的類型</a:t>
            </a:r>
            <a:r>
              <a:rPr lang="en-US" altLang="zh-TW" dirty="0"/>
              <a:t>(5)</a:t>
            </a:r>
            <a:endParaRPr lang="zh-TW" altLang="en-US" dirty="0"/>
          </a:p>
          <a:p>
            <a:pPr marL="0" lvl="0" indent="0" algn="l" rtl="0">
              <a:spcBef>
                <a:spcPts val="0"/>
              </a:spcBef>
              <a:spcAft>
                <a:spcPts val="0"/>
              </a:spcAft>
              <a:buNone/>
            </a:pPr>
            <a:endParaRPr dirty="0"/>
          </a:p>
        </p:txBody>
      </p:sp>
      <p:sp>
        <p:nvSpPr>
          <p:cNvPr id="501" name="Google Shape;501;p15:notes"/>
          <p:cNvSpPr txBox="1">
            <a:spLocks noGrp="1"/>
          </p:cNvSpPr>
          <p:nvPr>
            <p:ph type="sldNum" idx="12"/>
          </p:nvPr>
        </p:nvSpPr>
        <p:spPr>
          <a:xfrm>
            <a:off x="5797247" y="6743104"/>
            <a:ext cx="4434998" cy="356197"/>
          </a:xfrm>
          <a:prstGeom prst="rect">
            <a:avLst/>
          </a:prstGeom>
          <a:noFill/>
          <a:ln>
            <a:noFill/>
          </a:ln>
        </p:spPr>
        <p:txBody>
          <a:bodyPr spcFirstLastPara="1" wrap="square" lIns="99025" tIns="49500" rIns="99025" bIns="49500" anchor="b" anchorCtr="0">
            <a:noAutofit/>
          </a:bodyPr>
          <a:lstStyle/>
          <a:p>
            <a:pPr marL="0" lvl="0" indent="0" algn="r" rtl="0">
              <a:spcBef>
                <a:spcPts val="0"/>
              </a:spcBef>
              <a:spcAft>
                <a:spcPts val="0"/>
              </a:spcAft>
              <a:buNone/>
            </a:pPr>
            <a:fld id="{00000000-1234-1234-1234-123412341234}" type="slidenum">
              <a:rPr lang="en-US" altLang="zh-TW"/>
              <a:t>18</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5"/>
        <p:cNvGrpSpPr/>
        <p:nvPr/>
      </p:nvGrpSpPr>
      <p:grpSpPr>
        <a:xfrm>
          <a:off x="0" y="0"/>
          <a:ext cx="0" cy="0"/>
          <a:chOff x="0" y="0"/>
          <a:chExt cx="0" cy="0"/>
        </a:xfrm>
      </p:grpSpPr>
      <p:sp>
        <p:nvSpPr>
          <p:cNvPr id="546" name="Google Shape;546;p17:notes"/>
          <p:cNvSpPr>
            <a:spLocks noGrp="1" noRot="1" noChangeAspect="1"/>
          </p:cNvSpPr>
          <p:nvPr>
            <p:ph type="sldImg" idx="2"/>
          </p:nvPr>
        </p:nvSpPr>
        <p:spPr>
          <a:xfrm>
            <a:off x="2987675" y="887413"/>
            <a:ext cx="4259263" cy="239553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47" name="Google Shape;547;p17:notes"/>
          <p:cNvSpPr txBox="1">
            <a:spLocks noGrp="1"/>
          </p:cNvSpPr>
          <p:nvPr>
            <p:ph type="body" idx="1"/>
          </p:nvPr>
        </p:nvSpPr>
        <p:spPr>
          <a:xfrm>
            <a:off x="1023462" y="3416538"/>
            <a:ext cx="8187690" cy="2795349"/>
          </a:xfrm>
          <a:prstGeom prst="rect">
            <a:avLst/>
          </a:prstGeom>
          <a:noFill/>
          <a:ln>
            <a:noFill/>
          </a:ln>
        </p:spPr>
        <p:txBody>
          <a:bodyPr spcFirstLastPara="1" wrap="square" lIns="99025" tIns="49500" rIns="99025" bIns="4950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zh-TW" dirty="0"/>
              <a:t>2023新增投影片</a:t>
            </a:r>
            <a:endParaRPr lang="en-US" altLang="zh-TW" dirty="0"/>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zh-TW" altLang="en-US" dirty="0"/>
              <a:t>書：</a:t>
            </a:r>
            <a:r>
              <a:rPr lang="en-US" altLang="zh-TW" dirty="0"/>
              <a:t>6.4 </a:t>
            </a:r>
            <a:r>
              <a:rPr lang="zh-TW" altLang="en-US" dirty="0"/>
              <a:t>群眾募資的類型 </a:t>
            </a:r>
            <a:r>
              <a:rPr lang="en-US" altLang="zh-TW" dirty="0"/>
              <a:t>(</a:t>
            </a:r>
            <a:r>
              <a:rPr lang="zh-TW" altLang="en-US" dirty="0"/>
              <a:t>針對「提案人」分成兩種類型</a:t>
            </a:r>
            <a:r>
              <a:rPr lang="en-US" altLang="zh-TW" dirty="0"/>
              <a:t>)</a:t>
            </a:r>
            <a:endParaRPr lang="zh-TW" altLang="en-US" dirty="0"/>
          </a:p>
        </p:txBody>
      </p:sp>
      <p:sp>
        <p:nvSpPr>
          <p:cNvPr id="548" name="Google Shape;548;p17:notes"/>
          <p:cNvSpPr txBox="1">
            <a:spLocks noGrp="1"/>
          </p:cNvSpPr>
          <p:nvPr>
            <p:ph type="sldNum" idx="12"/>
          </p:nvPr>
        </p:nvSpPr>
        <p:spPr>
          <a:xfrm>
            <a:off x="5797247" y="6743104"/>
            <a:ext cx="4434998" cy="356197"/>
          </a:xfrm>
          <a:prstGeom prst="rect">
            <a:avLst/>
          </a:prstGeom>
          <a:noFill/>
          <a:ln>
            <a:noFill/>
          </a:ln>
        </p:spPr>
        <p:txBody>
          <a:bodyPr spcFirstLastPara="1" wrap="square" lIns="99025" tIns="49500" rIns="99025" bIns="49500" anchor="b" anchorCtr="0">
            <a:noAutofit/>
          </a:bodyPr>
          <a:lstStyle/>
          <a:p>
            <a:pPr marL="0" lvl="0" indent="0" algn="r" rtl="0">
              <a:spcBef>
                <a:spcPts val="0"/>
              </a:spcBef>
              <a:spcAft>
                <a:spcPts val="0"/>
              </a:spcAft>
              <a:buNone/>
            </a:pPr>
            <a:fld id="{00000000-1234-1234-1234-123412341234}" type="slidenum">
              <a:rPr lang="en-US" altLang="zh-TW"/>
              <a:t>19</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9"/>
        <p:cNvGrpSpPr/>
        <p:nvPr/>
      </p:nvGrpSpPr>
      <p:grpSpPr>
        <a:xfrm>
          <a:off x="0" y="0"/>
          <a:ext cx="0" cy="0"/>
          <a:chOff x="0" y="0"/>
          <a:chExt cx="0" cy="0"/>
        </a:xfrm>
      </p:grpSpPr>
      <p:sp>
        <p:nvSpPr>
          <p:cNvPr id="100" name="Google Shape;100;p2:notes"/>
          <p:cNvSpPr txBox="1">
            <a:spLocks noGrp="1"/>
          </p:cNvSpPr>
          <p:nvPr>
            <p:ph type="body" idx="1"/>
          </p:nvPr>
        </p:nvSpPr>
        <p:spPr>
          <a:xfrm>
            <a:off x="1023462" y="3416538"/>
            <a:ext cx="8187690" cy="2795349"/>
          </a:xfrm>
          <a:prstGeom prst="rect">
            <a:avLst/>
          </a:prstGeom>
        </p:spPr>
        <p:txBody>
          <a:bodyPr spcFirstLastPara="1" wrap="square" lIns="99025" tIns="49500" rIns="99025" bIns="49500" anchor="t" anchorCtr="0">
            <a:noAutofit/>
          </a:bodyPr>
          <a:lstStyle/>
          <a:p>
            <a:pPr marL="0" lvl="0" indent="0" algn="l" rtl="0">
              <a:spcBef>
                <a:spcPts val="0"/>
              </a:spcBef>
              <a:spcAft>
                <a:spcPts val="0"/>
              </a:spcAft>
              <a:buNone/>
            </a:pPr>
            <a:endParaRPr/>
          </a:p>
        </p:txBody>
      </p:sp>
      <p:sp>
        <p:nvSpPr>
          <p:cNvPr id="101" name="Google Shape;101;p2:notes"/>
          <p:cNvSpPr>
            <a:spLocks noGrp="1" noRot="1" noChangeAspect="1"/>
          </p:cNvSpPr>
          <p:nvPr>
            <p:ph type="sldImg" idx="2"/>
          </p:nvPr>
        </p:nvSpPr>
        <p:spPr>
          <a:xfrm>
            <a:off x="2987675" y="887413"/>
            <a:ext cx="4259263" cy="2395537"/>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6"/>
        <p:cNvGrpSpPr/>
        <p:nvPr/>
      </p:nvGrpSpPr>
      <p:grpSpPr>
        <a:xfrm>
          <a:off x="0" y="0"/>
          <a:ext cx="0" cy="0"/>
          <a:chOff x="0" y="0"/>
          <a:chExt cx="0" cy="0"/>
        </a:xfrm>
      </p:grpSpPr>
      <p:sp>
        <p:nvSpPr>
          <p:cNvPr id="587" name="Google Shape;587;p19:notes"/>
          <p:cNvSpPr>
            <a:spLocks noGrp="1" noRot="1" noChangeAspect="1"/>
          </p:cNvSpPr>
          <p:nvPr>
            <p:ph type="sldImg" idx="2"/>
          </p:nvPr>
        </p:nvSpPr>
        <p:spPr>
          <a:xfrm>
            <a:off x="2987675" y="887413"/>
            <a:ext cx="4259263" cy="239553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88" name="Google Shape;588;p19:notes"/>
          <p:cNvSpPr txBox="1">
            <a:spLocks noGrp="1"/>
          </p:cNvSpPr>
          <p:nvPr>
            <p:ph type="body" idx="1"/>
          </p:nvPr>
        </p:nvSpPr>
        <p:spPr>
          <a:xfrm>
            <a:off x="1023462" y="3416538"/>
            <a:ext cx="8187690" cy="2795349"/>
          </a:xfrm>
          <a:prstGeom prst="rect">
            <a:avLst/>
          </a:prstGeom>
          <a:noFill/>
          <a:ln>
            <a:noFill/>
          </a:ln>
        </p:spPr>
        <p:txBody>
          <a:bodyPr spcFirstLastPara="1" wrap="square" lIns="99025" tIns="49500" rIns="99025" bIns="49500" anchor="t" anchorCtr="0">
            <a:noAutofit/>
          </a:bodyPr>
          <a:lstStyle/>
          <a:p>
            <a:pPr marL="0" lvl="0" indent="0" algn="l" rtl="0">
              <a:spcBef>
                <a:spcPts val="0"/>
              </a:spcBef>
              <a:spcAft>
                <a:spcPts val="0"/>
              </a:spcAft>
              <a:buNone/>
            </a:pPr>
            <a:r>
              <a:rPr lang="zh-TW" dirty="0"/>
              <a:t>2023改為中文</a:t>
            </a:r>
            <a:endParaRPr lang="en-US" altLang="zh-TW" dirty="0"/>
          </a:p>
          <a:p>
            <a:pPr marL="0" lvl="0" indent="0" algn="l" rtl="0">
              <a:spcBef>
                <a:spcPts val="0"/>
              </a:spcBef>
              <a:spcAft>
                <a:spcPts val="0"/>
              </a:spcAft>
              <a:buNone/>
            </a:pPr>
            <a:r>
              <a:rPr lang="zh-TW" altLang="en-US" dirty="0"/>
              <a:t>書：圖 </a:t>
            </a:r>
            <a:r>
              <a:rPr lang="en-US" altLang="zh-TW" dirty="0"/>
              <a:t>6.2 </a:t>
            </a:r>
            <a:r>
              <a:rPr lang="zh-TW" altLang="en-US" dirty="0"/>
              <a:t>群眾募資流程</a:t>
            </a:r>
            <a:endParaRPr dirty="0"/>
          </a:p>
        </p:txBody>
      </p:sp>
      <p:sp>
        <p:nvSpPr>
          <p:cNvPr id="589" name="Google Shape;589;p19:notes"/>
          <p:cNvSpPr txBox="1">
            <a:spLocks noGrp="1"/>
          </p:cNvSpPr>
          <p:nvPr>
            <p:ph type="sldNum" idx="12"/>
          </p:nvPr>
        </p:nvSpPr>
        <p:spPr>
          <a:xfrm>
            <a:off x="5797247" y="6743104"/>
            <a:ext cx="4434998" cy="356197"/>
          </a:xfrm>
          <a:prstGeom prst="rect">
            <a:avLst/>
          </a:prstGeom>
          <a:noFill/>
          <a:ln>
            <a:noFill/>
          </a:ln>
        </p:spPr>
        <p:txBody>
          <a:bodyPr spcFirstLastPara="1" wrap="square" lIns="99025" tIns="49500" rIns="99025" bIns="49500" anchor="b" anchorCtr="0">
            <a:noAutofit/>
          </a:bodyPr>
          <a:lstStyle/>
          <a:p>
            <a:pPr marL="0" lvl="0" indent="0" algn="r" rtl="0">
              <a:spcBef>
                <a:spcPts val="0"/>
              </a:spcBef>
              <a:spcAft>
                <a:spcPts val="0"/>
              </a:spcAft>
              <a:buNone/>
            </a:pPr>
            <a:fld id="{00000000-1234-1234-1234-123412341234}" type="slidenum">
              <a:rPr lang="en-US" altLang="zh-TW"/>
              <a:t>20</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8"/>
        <p:cNvGrpSpPr/>
        <p:nvPr/>
      </p:nvGrpSpPr>
      <p:grpSpPr>
        <a:xfrm>
          <a:off x="0" y="0"/>
          <a:ext cx="0" cy="0"/>
          <a:chOff x="0" y="0"/>
          <a:chExt cx="0" cy="0"/>
        </a:xfrm>
      </p:grpSpPr>
      <p:sp>
        <p:nvSpPr>
          <p:cNvPr id="679" name="Google Shape;679;p20:notes"/>
          <p:cNvSpPr>
            <a:spLocks noGrp="1" noRot="1" noChangeAspect="1"/>
          </p:cNvSpPr>
          <p:nvPr>
            <p:ph type="sldImg" idx="2"/>
          </p:nvPr>
        </p:nvSpPr>
        <p:spPr>
          <a:xfrm>
            <a:off x="2987675" y="887413"/>
            <a:ext cx="4259263" cy="239553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80" name="Google Shape;680;p20:notes"/>
          <p:cNvSpPr txBox="1">
            <a:spLocks noGrp="1"/>
          </p:cNvSpPr>
          <p:nvPr>
            <p:ph type="body" idx="1"/>
          </p:nvPr>
        </p:nvSpPr>
        <p:spPr>
          <a:xfrm>
            <a:off x="1023462" y="3416538"/>
            <a:ext cx="8187690" cy="2795349"/>
          </a:xfrm>
          <a:prstGeom prst="rect">
            <a:avLst/>
          </a:prstGeom>
          <a:noFill/>
          <a:ln>
            <a:noFill/>
          </a:ln>
        </p:spPr>
        <p:txBody>
          <a:bodyPr spcFirstLastPara="1" wrap="square" lIns="99025" tIns="49500" rIns="99025" bIns="49500" anchor="t" anchorCtr="0">
            <a:noAutofit/>
          </a:bodyPr>
          <a:lstStyle/>
          <a:p>
            <a:pPr marL="0" lvl="0" indent="0" algn="l" rtl="0">
              <a:spcBef>
                <a:spcPts val="0"/>
              </a:spcBef>
              <a:spcAft>
                <a:spcPts val="0"/>
              </a:spcAft>
              <a:buNone/>
            </a:pPr>
            <a:r>
              <a:rPr lang="zh-TW" altLang="en-US" dirty="0"/>
              <a:t>書：</a:t>
            </a:r>
            <a:r>
              <a:rPr lang="en-US" altLang="zh-TW" dirty="0"/>
              <a:t>6.3 </a:t>
            </a:r>
            <a:r>
              <a:rPr lang="zh-TW" altLang="en-US" dirty="0"/>
              <a:t>群眾募資資金流程 </a:t>
            </a:r>
            <a:endParaRPr dirty="0"/>
          </a:p>
        </p:txBody>
      </p:sp>
      <p:sp>
        <p:nvSpPr>
          <p:cNvPr id="681" name="Google Shape;681;p20:notes"/>
          <p:cNvSpPr txBox="1">
            <a:spLocks noGrp="1"/>
          </p:cNvSpPr>
          <p:nvPr>
            <p:ph type="sldNum" idx="12"/>
          </p:nvPr>
        </p:nvSpPr>
        <p:spPr>
          <a:xfrm>
            <a:off x="5797247" y="6743104"/>
            <a:ext cx="4434998" cy="356197"/>
          </a:xfrm>
          <a:prstGeom prst="rect">
            <a:avLst/>
          </a:prstGeom>
          <a:noFill/>
          <a:ln>
            <a:noFill/>
          </a:ln>
        </p:spPr>
        <p:txBody>
          <a:bodyPr spcFirstLastPara="1" wrap="square" lIns="99025" tIns="49500" rIns="99025" bIns="49500" anchor="b" anchorCtr="0">
            <a:noAutofit/>
          </a:bodyPr>
          <a:lstStyle/>
          <a:p>
            <a:pPr marL="0" lvl="0" indent="0" algn="r" rtl="0">
              <a:spcBef>
                <a:spcPts val="0"/>
              </a:spcBef>
              <a:spcAft>
                <a:spcPts val="0"/>
              </a:spcAft>
              <a:buNone/>
            </a:pPr>
            <a:fld id="{00000000-1234-1234-1234-123412341234}" type="slidenum">
              <a:rPr lang="en-US" altLang="zh-TW"/>
              <a:t>21</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9"/>
        <p:cNvGrpSpPr/>
        <p:nvPr/>
      </p:nvGrpSpPr>
      <p:grpSpPr>
        <a:xfrm>
          <a:off x="0" y="0"/>
          <a:ext cx="0" cy="0"/>
          <a:chOff x="0" y="0"/>
          <a:chExt cx="0" cy="0"/>
        </a:xfrm>
      </p:grpSpPr>
      <p:sp>
        <p:nvSpPr>
          <p:cNvPr id="720" name="Google Shape;720;p21:notes"/>
          <p:cNvSpPr>
            <a:spLocks noGrp="1" noRot="1" noChangeAspect="1"/>
          </p:cNvSpPr>
          <p:nvPr>
            <p:ph type="sldImg" idx="2"/>
          </p:nvPr>
        </p:nvSpPr>
        <p:spPr>
          <a:xfrm>
            <a:off x="2987675" y="887413"/>
            <a:ext cx="4259263" cy="239553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21" name="Google Shape;721;p21:notes"/>
          <p:cNvSpPr txBox="1">
            <a:spLocks noGrp="1"/>
          </p:cNvSpPr>
          <p:nvPr>
            <p:ph type="body" idx="1"/>
          </p:nvPr>
        </p:nvSpPr>
        <p:spPr>
          <a:xfrm>
            <a:off x="1023462" y="3416538"/>
            <a:ext cx="8187690" cy="2795349"/>
          </a:xfrm>
          <a:prstGeom prst="rect">
            <a:avLst/>
          </a:prstGeom>
          <a:noFill/>
          <a:ln>
            <a:noFill/>
          </a:ln>
        </p:spPr>
        <p:txBody>
          <a:bodyPr spcFirstLastPara="1" wrap="square" lIns="99025" tIns="49500" rIns="99025" bIns="49500" anchor="t" anchorCtr="0">
            <a:noAutofit/>
          </a:bodyPr>
          <a:lstStyle/>
          <a:p>
            <a:pPr marL="0" lvl="0" indent="0" algn="l" rtl="0">
              <a:spcBef>
                <a:spcPts val="0"/>
              </a:spcBef>
              <a:spcAft>
                <a:spcPts val="0"/>
              </a:spcAft>
              <a:buNone/>
            </a:pPr>
            <a:r>
              <a:rPr lang="zh-TW" altLang="en-US" dirty="0"/>
              <a:t>書：</a:t>
            </a:r>
            <a:r>
              <a:rPr lang="en-US" altLang="zh-TW" dirty="0"/>
              <a:t>6.5 </a:t>
            </a:r>
            <a:r>
              <a:rPr lang="zh-TW" altLang="en-US" dirty="0"/>
              <a:t>群眾募資對比傳統募資</a:t>
            </a:r>
            <a:endParaRPr dirty="0"/>
          </a:p>
        </p:txBody>
      </p:sp>
      <p:sp>
        <p:nvSpPr>
          <p:cNvPr id="722" name="Google Shape;722;p21:notes"/>
          <p:cNvSpPr txBox="1">
            <a:spLocks noGrp="1"/>
          </p:cNvSpPr>
          <p:nvPr>
            <p:ph type="sldNum" idx="12"/>
          </p:nvPr>
        </p:nvSpPr>
        <p:spPr>
          <a:xfrm>
            <a:off x="5797247" y="6743104"/>
            <a:ext cx="4434998" cy="356197"/>
          </a:xfrm>
          <a:prstGeom prst="rect">
            <a:avLst/>
          </a:prstGeom>
          <a:noFill/>
          <a:ln>
            <a:noFill/>
          </a:ln>
        </p:spPr>
        <p:txBody>
          <a:bodyPr spcFirstLastPara="1" wrap="square" lIns="99025" tIns="49500" rIns="99025" bIns="49500" anchor="b" anchorCtr="0">
            <a:noAutofit/>
          </a:bodyPr>
          <a:lstStyle/>
          <a:p>
            <a:pPr marL="0" lvl="0" indent="0" algn="r" rtl="0">
              <a:spcBef>
                <a:spcPts val="0"/>
              </a:spcBef>
              <a:spcAft>
                <a:spcPts val="0"/>
              </a:spcAft>
              <a:buNone/>
            </a:pPr>
            <a:fld id="{00000000-1234-1234-1234-123412341234}" type="slidenum">
              <a:rPr lang="en-US" altLang="zh-TW"/>
              <a:t>22</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4"/>
        <p:cNvGrpSpPr/>
        <p:nvPr/>
      </p:nvGrpSpPr>
      <p:grpSpPr>
        <a:xfrm>
          <a:off x="0" y="0"/>
          <a:ext cx="0" cy="0"/>
          <a:chOff x="0" y="0"/>
          <a:chExt cx="0" cy="0"/>
        </a:xfrm>
      </p:grpSpPr>
      <p:sp>
        <p:nvSpPr>
          <p:cNvPr id="755" name="Google Shape;755;p22:notes"/>
          <p:cNvSpPr>
            <a:spLocks noGrp="1" noRot="1" noChangeAspect="1"/>
          </p:cNvSpPr>
          <p:nvPr>
            <p:ph type="sldImg" idx="2"/>
          </p:nvPr>
        </p:nvSpPr>
        <p:spPr>
          <a:xfrm>
            <a:off x="2987675" y="887413"/>
            <a:ext cx="4259263" cy="239553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56" name="Google Shape;756;p22:notes"/>
          <p:cNvSpPr txBox="1">
            <a:spLocks noGrp="1"/>
          </p:cNvSpPr>
          <p:nvPr>
            <p:ph type="body" idx="1"/>
          </p:nvPr>
        </p:nvSpPr>
        <p:spPr>
          <a:xfrm>
            <a:off x="1023462" y="3416538"/>
            <a:ext cx="8187690" cy="2795349"/>
          </a:xfrm>
          <a:prstGeom prst="rect">
            <a:avLst/>
          </a:prstGeom>
          <a:noFill/>
          <a:ln>
            <a:noFill/>
          </a:ln>
        </p:spPr>
        <p:txBody>
          <a:bodyPr spcFirstLastPara="1" wrap="square" lIns="99025" tIns="49500" rIns="99025" bIns="49500" anchor="t" anchorCtr="0">
            <a:noAutofit/>
          </a:bodyPr>
          <a:lstStyle/>
          <a:p>
            <a:pPr marL="0" lvl="0" indent="0" algn="l" rtl="0">
              <a:spcBef>
                <a:spcPts val="0"/>
              </a:spcBef>
              <a:spcAft>
                <a:spcPts val="0"/>
              </a:spcAft>
              <a:buNone/>
            </a:pPr>
            <a:r>
              <a:rPr lang="zh-TW" altLang="en-US" dirty="0"/>
              <a:t>書：第六章 群眾募資 </a:t>
            </a:r>
            <a:r>
              <a:rPr lang="en-US" altLang="zh-TW" dirty="0"/>
              <a:t>(</a:t>
            </a:r>
            <a:r>
              <a:rPr lang="zh-TW" altLang="en-US" dirty="0"/>
              <a:t>最最前面</a:t>
            </a:r>
            <a:r>
              <a:rPr lang="en-US" altLang="zh-TW" dirty="0"/>
              <a:t>)</a:t>
            </a:r>
            <a:endParaRPr dirty="0"/>
          </a:p>
        </p:txBody>
      </p:sp>
      <p:sp>
        <p:nvSpPr>
          <p:cNvPr id="757" name="Google Shape;757;p22:notes"/>
          <p:cNvSpPr txBox="1">
            <a:spLocks noGrp="1"/>
          </p:cNvSpPr>
          <p:nvPr>
            <p:ph type="sldNum" idx="12"/>
          </p:nvPr>
        </p:nvSpPr>
        <p:spPr>
          <a:xfrm>
            <a:off x="5797247" y="6743104"/>
            <a:ext cx="4434998" cy="356197"/>
          </a:xfrm>
          <a:prstGeom prst="rect">
            <a:avLst/>
          </a:prstGeom>
          <a:noFill/>
          <a:ln>
            <a:noFill/>
          </a:ln>
        </p:spPr>
        <p:txBody>
          <a:bodyPr spcFirstLastPara="1" wrap="square" lIns="99025" tIns="49500" rIns="99025" bIns="49500" anchor="b" anchorCtr="0">
            <a:noAutofit/>
          </a:bodyPr>
          <a:lstStyle/>
          <a:p>
            <a:pPr marL="0" lvl="0" indent="0" algn="r" rtl="0">
              <a:spcBef>
                <a:spcPts val="0"/>
              </a:spcBef>
              <a:spcAft>
                <a:spcPts val="0"/>
              </a:spcAft>
              <a:buNone/>
            </a:pPr>
            <a:fld id="{00000000-1234-1234-1234-123412341234}" type="slidenum">
              <a:rPr lang="en-US" altLang="zh-TW"/>
              <a:t>23</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75"/>
        <p:cNvGrpSpPr/>
        <p:nvPr/>
      </p:nvGrpSpPr>
      <p:grpSpPr>
        <a:xfrm>
          <a:off x="0" y="0"/>
          <a:ext cx="0" cy="0"/>
          <a:chOff x="0" y="0"/>
          <a:chExt cx="0" cy="0"/>
        </a:xfrm>
      </p:grpSpPr>
      <p:sp>
        <p:nvSpPr>
          <p:cNvPr id="776" name="Google Shape;776;p23:notes"/>
          <p:cNvSpPr>
            <a:spLocks noGrp="1" noRot="1" noChangeAspect="1"/>
          </p:cNvSpPr>
          <p:nvPr>
            <p:ph type="sldImg" idx="2"/>
          </p:nvPr>
        </p:nvSpPr>
        <p:spPr>
          <a:xfrm>
            <a:off x="2987675" y="887413"/>
            <a:ext cx="4259263" cy="239553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77" name="Google Shape;777;p23:notes"/>
          <p:cNvSpPr txBox="1">
            <a:spLocks noGrp="1"/>
          </p:cNvSpPr>
          <p:nvPr>
            <p:ph type="body" idx="1"/>
          </p:nvPr>
        </p:nvSpPr>
        <p:spPr>
          <a:xfrm>
            <a:off x="1023462" y="3416538"/>
            <a:ext cx="8187690" cy="2795349"/>
          </a:xfrm>
          <a:prstGeom prst="rect">
            <a:avLst/>
          </a:prstGeom>
          <a:noFill/>
          <a:ln>
            <a:noFill/>
          </a:ln>
        </p:spPr>
        <p:txBody>
          <a:bodyPr spcFirstLastPara="1" wrap="square" lIns="99025" tIns="49500" rIns="99025" bIns="49500" anchor="t" anchorCtr="0">
            <a:noAutofit/>
          </a:bodyPr>
          <a:lstStyle/>
          <a:p>
            <a:pPr marL="0" lvl="0" indent="0" algn="l" rtl="0">
              <a:spcBef>
                <a:spcPts val="0"/>
              </a:spcBef>
              <a:spcAft>
                <a:spcPts val="0"/>
              </a:spcAft>
              <a:buNone/>
            </a:pPr>
            <a:r>
              <a:rPr lang="zh-TW" dirty="0"/>
              <a:t>2023修改文字內容</a:t>
            </a:r>
            <a:endParaRPr lang="en-US" altLang="zh-TW" dirty="0"/>
          </a:p>
          <a:p>
            <a:pPr marL="0" lvl="0" indent="0" algn="l" rtl="0">
              <a:spcBef>
                <a:spcPts val="0"/>
              </a:spcBef>
              <a:spcAft>
                <a:spcPts val="0"/>
              </a:spcAft>
              <a:buNone/>
            </a:pPr>
            <a:r>
              <a:rPr lang="zh-TW" altLang="en-US" dirty="0"/>
              <a:t>書：</a:t>
            </a:r>
            <a:r>
              <a:rPr lang="en-US" altLang="zh-TW" dirty="0"/>
              <a:t>6.4 </a:t>
            </a:r>
            <a:r>
              <a:rPr lang="zh-TW" altLang="en-US" dirty="0"/>
              <a:t>群眾募資平台營利機制</a:t>
            </a:r>
            <a:endParaRPr dirty="0"/>
          </a:p>
        </p:txBody>
      </p:sp>
      <p:sp>
        <p:nvSpPr>
          <p:cNvPr id="778" name="Google Shape;778;p23:notes"/>
          <p:cNvSpPr txBox="1">
            <a:spLocks noGrp="1"/>
          </p:cNvSpPr>
          <p:nvPr>
            <p:ph type="sldNum" idx="12"/>
          </p:nvPr>
        </p:nvSpPr>
        <p:spPr>
          <a:xfrm>
            <a:off x="5797247" y="6743104"/>
            <a:ext cx="4434998" cy="356197"/>
          </a:xfrm>
          <a:prstGeom prst="rect">
            <a:avLst/>
          </a:prstGeom>
          <a:noFill/>
          <a:ln>
            <a:noFill/>
          </a:ln>
        </p:spPr>
        <p:txBody>
          <a:bodyPr spcFirstLastPara="1" wrap="square" lIns="99025" tIns="49500" rIns="99025" bIns="49500" anchor="b" anchorCtr="0">
            <a:noAutofit/>
          </a:bodyPr>
          <a:lstStyle/>
          <a:p>
            <a:pPr marL="0" lvl="0" indent="0" algn="r" rtl="0">
              <a:spcBef>
                <a:spcPts val="0"/>
              </a:spcBef>
              <a:spcAft>
                <a:spcPts val="0"/>
              </a:spcAft>
              <a:buNone/>
            </a:pPr>
            <a:fld id="{00000000-1234-1234-1234-123412341234}" type="slidenum">
              <a:rPr lang="en-US" altLang="zh-TW"/>
              <a:t>24</a:t>
            </a:fld>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2"/>
        <p:cNvGrpSpPr/>
        <p:nvPr/>
      </p:nvGrpSpPr>
      <p:grpSpPr>
        <a:xfrm>
          <a:off x="0" y="0"/>
          <a:ext cx="0" cy="0"/>
          <a:chOff x="0" y="0"/>
          <a:chExt cx="0" cy="0"/>
        </a:xfrm>
      </p:grpSpPr>
      <p:sp>
        <p:nvSpPr>
          <p:cNvPr id="803" name="Google Shape;803;p24:notes"/>
          <p:cNvSpPr>
            <a:spLocks noGrp="1" noRot="1" noChangeAspect="1"/>
          </p:cNvSpPr>
          <p:nvPr>
            <p:ph type="sldImg" idx="2"/>
          </p:nvPr>
        </p:nvSpPr>
        <p:spPr>
          <a:xfrm>
            <a:off x="2987675" y="887413"/>
            <a:ext cx="4259263" cy="239553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04" name="Google Shape;804;p24:notes"/>
          <p:cNvSpPr txBox="1">
            <a:spLocks noGrp="1"/>
          </p:cNvSpPr>
          <p:nvPr>
            <p:ph type="body" idx="1"/>
          </p:nvPr>
        </p:nvSpPr>
        <p:spPr>
          <a:xfrm>
            <a:off x="1023462" y="3416538"/>
            <a:ext cx="8187690" cy="2795349"/>
          </a:xfrm>
          <a:prstGeom prst="rect">
            <a:avLst/>
          </a:prstGeom>
          <a:noFill/>
          <a:ln>
            <a:noFill/>
          </a:ln>
        </p:spPr>
        <p:txBody>
          <a:bodyPr spcFirstLastPara="1" wrap="square" lIns="99025" tIns="49500" rIns="99025" bIns="49500" anchor="t" anchorCtr="0">
            <a:noAutofit/>
          </a:bodyPr>
          <a:lstStyle/>
          <a:p>
            <a:pPr marL="0" lvl="0" indent="0" algn="l" rtl="0">
              <a:spcBef>
                <a:spcPts val="0"/>
              </a:spcBef>
              <a:spcAft>
                <a:spcPts val="0"/>
              </a:spcAft>
              <a:buNone/>
            </a:pPr>
            <a:r>
              <a:rPr lang="zh-TW" altLang="en-US" dirty="0"/>
              <a:t>書：</a:t>
            </a:r>
            <a:r>
              <a:rPr lang="en-US" altLang="zh-TW" dirty="0"/>
              <a:t>6.6.1 Kickstarter</a:t>
            </a:r>
            <a:endParaRPr dirty="0"/>
          </a:p>
        </p:txBody>
      </p:sp>
      <p:sp>
        <p:nvSpPr>
          <p:cNvPr id="805" name="Google Shape;805;p24:notes"/>
          <p:cNvSpPr txBox="1">
            <a:spLocks noGrp="1"/>
          </p:cNvSpPr>
          <p:nvPr>
            <p:ph type="sldNum" idx="12"/>
          </p:nvPr>
        </p:nvSpPr>
        <p:spPr>
          <a:xfrm>
            <a:off x="5797247" y="6743104"/>
            <a:ext cx="4434998" cy="356197"/>
          </a:xfrm>
          <a:prstGeom prst="rect">
            <a:avLst/>
          </a:prstGeom>
          <a:noFill/>
          <a:ln>
            <a:noFill/>
          </a:ln>
        </p:spPr>
        <p:txBody>
          <a:bodyPr spcFirstLastPara="1" wrap="square" lIns="99025" tIns="49500" rIns="99025" bIns="49500" anchor="b" anchorCtr="0">
            <a:noAutofit/>
          </a:bodyPr>
          <a:lstStyle/>
          <a:p>
            <a:pPr marL="0" lvl="0" indent="0" algn="r" rtl="0">
              <a:spcBef>
                <a:spcPts val="0"/>
              </a:spcBef>
              <a:spcAft>
                <a:spcPts val="0"/>
              </a:spcAft>
              <a:buNone/>
            </a:pPr>
            <a:fld id="{00000000-1234-1234-1234-123412341234}" type="slidenum">
              <a:rPr lang="en-US" altLang="zh-TW"/>
              <a:t>25</a:t>
            </a:fld>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23"/>
        <p:cNvGrpSpPr/>
        <p:nvPr/>
      </p:nvGrpSpPr>
      <p:grpSpPr>
        <a:xfrm>
          <a:off x="0" y="0"/>
          <a:ext cx="0" cy="0"/>
          <a:chOff x="0" y="0"/>
          <a:chExt cx="0" cy="0"/>
        </a:xfrm>
      </p:grpSpPr>
      <p:sp>
        <p:nvSpPr>
          <p:cNvPr id="824" name="Google Shape;824;p25:notes"/>
          <p:cNvSpPr>
            <a:spLocks noGrp="1" noRot="1" noChangeAspect="1"/>
          </p:cNvSpPr>
          <p:nvPr>
            <p:ph type="sldImg" idx="2"/>
          </p:nvPr>
        </p:nvSpPr>
        <p:spPr>
          <a:xfrm>
            <a:off x="2987675" y="887413"/>
            <a:ext cx="4259263" cy="239553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25" name="Google Shape;825;p25:notes"/>
          <p:cNvSpPr txBox="1">
            <a:spLocks noGrp="1"/>
          </p:cNvSpPr>
          <p:nvPr>
            <p:ph type="body" idx="1"/>
          </p:nvPr>
        </p:nvSpPr>
        <p:spPr>
          <a:xfrm>
            <a:off x="1023462" y="3416538"/>
            <a:ext cx="8187690" cy="2795349"/>
          </a:xfrm>
          <a:prstGeom prst="rect">
            <a:avLst/>
          </a:prstGeom>
          <a:noFill/>
          <a:ln>
            <a:noFill/>
          </a:ln>
        </p:spPr>
        <p:txBody>
          <a:bodyPr spcFirstLastPara="1" wrap="square" lIns="99025" tIns="49500" rIns="99025" bIns="49500" anchor="t" anchorCtr="0">
            <a:noAutofit/>
          </a:bodyPr>
          <a:lstStyle/>
          <a:p>
            <a:pPr marL="0" lvl="0" indent="0" algn="l" rtl="0">
              <a:spcBef>
                <a:spcPts val="0"/>
              </a:spcBef>
              <a:spcAft>
                <a:spcPts val="0"/>
              </a:spcAft>
              <a:buNone/>
            </a:pPr>
            <a:endParaRPr/>
          </a:p>
        </p:txBody>
      </p:sp>
      <p:sp>
        <p:nvSpPr>
          <p:cNvPr id="826" name="Google Shape;826;p25:notes"/>
          <p:cNvSpPr txBox="1">
            <a:spLocks noGrp="1"/>
          </p:cNvSpPr>
          <p:nvPr>
            <p:ph type="sldNum" idx="12"/>
          </p:nvPr>
        </p:nvSpPr>
        <p:spPr>
          <a:xfrm>
            <a:off x="5797247" y="6743104"/>
            <a:ext cx="4434998" cy="356197"/>
          </a:xfrm>
          <a:prstGeom prst="rect">
            <a:avLst/>
          </a:prstGeom>
          <a:noFill/>
          <a:ln>
            <a:noFill/>
          </a:ln>
        </p:spPr>
        <p:txBody>
          <a:bodyPr spcFirstLastPara="1" wrap="square" lIns="99025" tIns="49500" rIns="99025" bIns="49500" anchor="b" anchorCtr="0">
            <a:noAutofit/>
          </a:bodyPr>
          <a:lstStyle/>
          <a:p>
            <a:pPr marL="0" lvl="0" indent="0" algn="r" rtl="0">
              <a:spcBef>
                <a:spcPts val="0"/>
              </a:spcBef>
              <a:spcAft>
                <a:spcPts val="0"/>
              </a:spcAft>
              <a:buNone/>
            </a:pPr>
            <a:fld id="{00000000-1234-1234-1234-123412341234}" type="slidenum">
              <a:rPr lang="en-US" altLang="zh-TW"/>
              <a:t>26</a:t>
            </a:fld>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4"/>
        <p:cNvGrpSpPr/>
        <p:nvPr/>
      </p:nvGrpSpPr>
      <p:grpSpPr>
        <a:xfrm>
          <a:off x="0" y="0"/>
          <a:ext cx="0" cy="0"/>
          <a:chOff x="0" y="0"/>
          <a:chExt cx="0" cy="0"/>
        </a:xfrm>
      </p:grpSpPr>
      <p:sp>
        <p:nvSpPr>
          <p:cNvPr id="845" name="Google Shape;845;p26:notes"/>
          <p:cNvSpPr>
            <a:spLocks noGrp="1" noRot="1" noChangeAspect="1"/>
          </p:cNvSpPr>
          <p:nvPr>
            <p:ph type="sldImg" idx="2"/>
          </p:nvPr>
        </p:nvSpPr>
        <p:spPr>
          <a:xfrm>
            <a:off x="2987675" y="887413"/>
            <a:ext cx="4259263" cy="239553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46" name="Google Shape;846;p26:notes"/>
          <p:cNvSpPr txBox="1">
            <a:spLocks noGrp="1"/>
          </p:cNvSpPr>
          <p:nvPr>
            <p:ph type="body" idx="1"/>
          </p:nvPr>
        </p:nvSpPr>
        <p:spPr>
          <a:xfrm>
            <a:off x="1023462" y="3416538"/>
            <a:ext cx="8187690" cy="2795349"/>
          </a:xfrm>
          <a:prstGeom prst="rect">
            <a:avLst/>
          </a:prstGeom>
          <a:noFill/>
          <a:ln>
            <a:noFill/>
          </a:ln>
        </p:spPr>
        <p:txBody>
          <a:bodyPr spcFirstLastPara="1" wrap="square" lIns="99025" tIns="49500" rIns="99025" bIns="49500" anchor="t" anchorCtr="0">
            <a:noAutofit/>
          </a:bodyPr>
          <a:lstStyle/>
          <a:p>
            <a:pPr marL="0" lvl="0" indent="0" algn="l" rtl="0">
              <a:spcBef>
                <a:spcPts val="0"/>
              </a:spcBef>
              <a:spcAft>
                <a:spcPts val="0"/>
              </a:spcAft>
              <a:buNone/>
            </a:pPr>
            <a:r>
              <a:rPr lang="zh-TW" altLang="en-US" dirty="0"/>
              <a:t>書：</a:t>
            </a:r>
            <a:r>
              <a:rPr lang="en-US" altLang="zh-TW" dirty="0"/>
              <a:t>6.6.2 </a:t>
            </a:r>
            <a:r>
              <a:rPr lang="en-US" altLang="zh-TW" dirty="0" err="1"/>
              <a:t>IndieGoGo</a:t>
            </a:r>
            <a:endParaRPr dirty="0"/>
          </a:p>
        </p:txBody>
      </p:sp>
      <p:sp>
        <p:nvSpPr>
          <p:cNvPr id="847" name="Google Shape;847;p26:notes"/>
          <p:cNvSpPr txBox="1">
            <a:spLocks noGrp="1"/>
          </p:cNvSpPr>
          <p:nvPr>
            <p:ph type="sldNum" idx="12"/>
          </p:nvPr>
        </p:nvSpPr>
        <p:spPr>
          <a:xfrm>
            <a:off x="5797247" y="6743104"/>
            <a:ext cx="4434998" cy="356197"/>
          </a:xfrm>
          <a:prstGeom prst="rect">
            <a:avLst/>
          </a:prstGeom>
          <a:noFill/>
          <a:ln>
            <a:noFill/>
          </a:ln>
        </p:spPr>
        <p:txBody>
          <a:bodyPr spcFirstLastPara="1" wrap="square" lIns="99025" tIns="49500" rIns="99025" bIns="49500" anchor="b" anchorCtr="0">
            <a:noAutofit/>
          </a:bodyPr>
          <a:lstStyle/>
          <a:p>
            <a:pPr marL="0" lvl="0" indent="0" algn="r" rtl="0">
              <a:spcBef>
                <a:spcPts val="0"/>
              </a:spcBef>
              <a:spcAft>
                <a:spcPts val="0"/>
              </a:spcAft>
              <a:buNone/>
            </a:pPr>
            <a:fld id="{00000000-1234-1234-1234-123412341234}" type="slidenum">
              <a:rPr lang="en-US" altLang="zh-TW"/>
              <a:t>27</a:t>
            </a:fld>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5"/>
        <p:cNvGrpSpPr/>
        <p:nvPr/>
      </p:nvGrpSpPr>
      <p:grpSpPr>
        <a:xfrm>
          <a:off x="0" y="0"/>
          <a:ext cx="0" cy="0"/>
          <a:chOff x="0" y="0"/>
          <a:chExt cx="0" cy="0"/>
        </a:xfrm>
      </p:grpSpPr>
      <p:sp>
        <p:nvSpPr>
          <p:cNvPr id="866" name="Google Shape;866;p27:notes"/>
          <p:cNvSpPr>
            <a:spLocks noGrp="1" noRot="1" noChangeAspect="1"/>
          </p:cNvSpPr>
          <p:nvPr>
            <p:ph type="sldImg" idx="2"/>
          </p:nvPr>
        </p:nvSpPr>
        <p:spPr>
          <a:xfrm>
            <a:off x="2987675" y="887413"/>
            <a:ext cx="4259263" cy="239553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67" name="Google Shape;867;p27:notes"/>
          <p:cNvSpPr txBox="1">
            <a:spLocks noGrp="1"/>
          </p:cNvSpPr>
          <p:nvPr>
            <p:ph type="body" idx="1"/>
          </p:nvPr>
        </p:nvSpPr>
        <p:spPr>
          <a:xfrm>
            <a:off x="1023462" y="3416538"/>
            <a:ext cx="8187690" cy="2795349"/>
          </a:xfrm>
          <a:prstGeom prst="rect">
            <a:avLst/>
          </a:prstGeom>
          <a:noFill/>
          <a:ln>
            <a:noFill/>
          </a:ln>
        </p:spPr>
        <p:txBody>
          <a:bodyPr spcFirstLastPara="1" wrap="square" lIns="99025" tIns="49500" rIns="99025" bIns="49500" anchor="t" anchorCtr="0">
            <a:noAutofit/>
          </a:bodyPr>
          <a:lstStyle/>
          <a:p>
            <a:pPr marL="0" lvl="0" indent="0" algn="l" rtl="0">
              <a:spcBef>
                <a:spcPts val="0"/>
              </a:spcBef>
              <a:spcAft>
                <a:spcPts val="0"/>
              </a:spcAft>
              <a:buNone/>
            </a:pPr>
            <a:endParaRPr/>
          </a:p>
        </p:txBody>
      </p:sp>
      <p:sp>
        <p:nvSpPr>
          <p:cNvPr id="868" name="Google Shape;868;p27:notes"/>
          <p:cNvSpPr txBox="1">
            <a:spLocks noGrp="1"/>
          </p:cNvSpPr>
          <p:nvPr>
            <p:ph type="sldNum" idx="12"/>
          </p:nvPr>
        </p:nvSpPr>
        <p:spPr>
          <a:xfrm>
            <a:off x="5797247" y="6743104"/>
            <a:ext cx="4434998" cy="356197"/>
          </a:xfrm>
          <a:prstGeom prst="rect">
            <a:avLst/>
          </a:prstGeom>
          <a:noFill/>
          <a:ln>
            <a:noFill/>
          </a:ln>
        </p:spPr>
        <p:txBody>
          <a:bodyPr spcFirstLastPara="1" wrap="square" lIns="99025" tIns="49500" rIns="99025" bIns="49500" anchor="b" anchorCtr="0">
            <a:noAutofit/>
          </a:bodyPr>
          <a:lstStyle/>
          <a:p>
            <a:pPr marL="0" lvl="0" indent="0" algn="r" rtl="0">
              <a:spcBef>
                <a:spcPts val="0"/>
              </a:spcBef>
              <a:spcAft>
                <a:spcPts val="0"/>
              </a:spcAft>
              <a:buNone/>
            </a:pPr>
            <a:fld id="{00000000-1234-1234-1234-123412341234}" type="slidenum">
              <a:rPr lang="en-US" altLang="zh-TW"/>
              <a:t>28</a:t>
            </a:fld>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5"/>
        <p:cNvGrpSpPr/>
        <p:nvPr/>
      </p:nvGrpSpPr>
      <p:grpSpPr>
        <a:xfrm>
          <a:off x="0" y="0"/>
          <a:ext cx="0" cy="0"/>
          <a:chOff x="0" y="0"/>
          <a:chExt cx="0" cy="0"/>
        </a:xfrm>
      </p:grpSpPr>
      <p:sp>
        <p:nvSpPr>
          <p:cNvPr id="886" name="Google Shape;886;p28:notes"/>
          <p:cNvSpPr>
            <a:spLocks noGrp="1" noRot="1" noChangeAspect="1"/>
          </p:cNvSpPr>
          <p:nvPr>
            <p:ph type="sldImg" idx="2"/>
          </p:nvPr>
        </p:nvSpPr>
        <p:spPr>
          <a:xfrm>
            <a:off x="2987675" y="887413"/>
            <a:ext cx="4259263" cy="239553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87" name="Google Shape;887;p28:notes"/>
          <p:cNvSpPr txBox="1">
            <a:spLocks noGrp="1"/>
          </p:cNvSpPr>
          <p:nvPr>
            <p:ph type="body" idx="1"/>
          </p:nvPr>
        </p:nvSpPr>
        <p:spPr>
          <a:xfrm>
            <a:off x="1023462" y="3416538"/>
            <a:ext cx="8187690" cy="2795349"/>
          </a:xfrm>
          <a:prstGeom prst="rect">
            <a:avLst/>
          </a:prstGeom>
          <a:noFill/>
          <a:ln>
            <a:noFill/>
          </a:ln>
        </p:spPr>
        <p:txBody>
          <a:bodyPr spcFirstLastPara="1" wrap="square" lIns="99025" tIns="49500" rIns="99025" bIns="49500" anchor="t" anchorCtr="0">
            <a:noAutofit/>
          </a:bodyPr>
          <a:lstStyle/>
          <a:p>
            <a:pPr marL="0" lvl="0" indent="0" algn="l" rtl="0">
              <a:spcBef>
                <a:spcPts val="0"/>
              </a:spcBef>
              <a:spcAft>
                <a:spcPts val="0"/>
              </a:spcAft>
              <a:buNone/>
            </a:pPr>
            <a:endParaRPr/>
          </a:p>
        </p:txBody>
      </p:sp>
      <p:sp>
        <p:nvSpPr>
          <p:cNvPr id="888" name="Google Shape;888;p28:notes"/>
          <p:cNvSpPr txBox="1">
            <a:spLocks noGrp="1"/>
          </p:cNvSpPr>
          <p:nvPr>
            <p:ph type="sldNum" idx="12"/>
          </p:nvPr>
        </p:nvSpPr>
        <p:spPr>
          <a:xfrm>
            <a:off x="5797247" y="6743104"/>
            <a:ext cx="4434998" cy="356197"/>
          </a:xfrm>
          <a:prstGeom prst="rect">
            <a:avLst/>
          </a:prstGeom>
          <a:noFill/>
          <a:ln>
            <a:noFill/>
          </a:ln>
        </p:spPr>
        <p:txBody>
          <a:bodyPr spcFirstLastPara="1" wrap="square" lIns="99025" tIns="49500" rIns="99025" bIns="49500" anchor="b" anchorCtr="0">
            <a:noAutofit/>
          </a:bodyPr>
          <a:lstStyle/>
          <a:p>
            <a:pPr marL="0" lvl="0" indent="0" algn="r" rtl="0">
              <a:spcBef>
                <a:spcPts val="0"/>
              </a:spcBef>
              <a:spcAft>
                <a:spcPts val="0"/>
              </a:spcAft>
              <a:buNone/>
            </a:pPr>
            <a:fld id="{00000000-1234-1234-1234-123412341234}" type="slidenum">
              <a:rPr lang="en-US" altLang="zh-TW"/>
              <a:t>29</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8"/>
        <p:cNvGrpSpPr/>
        <p:nvPr/>
      </p:nvGrpSpPr>
      <p:grpSpPr>
        <a:xfrm>
          <a:off x="0" y="0"/>
          <a:ext cx="0" cy="0"/>
          <a:chOff x="0" y="0"/>
          <a:chExt cx="0" cy="0"/>
        </a:xfrm>
      </p:grpSpPr>
      <p:sp>
        <p:nvSpPr>
          <p:cNvPr id="109" name="Google Shape;109;p3:notes"/>
          <p:cNvSpPr>
            <a:spLocks noGrp="1" noRot="1" noChangeAspect="1"/>
          </p:cNvSpPr>
          <p:nvPr>
            <p:ph type="sldImg" idx="2"/>
          </p:nvPr>
        </p:nvSpPr>
        <p:spPr>
          <a:xfrm>
            <a:off x="2987675" y="887413"/>
            <a:ext cx="4259263" cy="239553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0" name="Google Shape;110;p3:notes"/>
          <p:cNvSpPr txBox="1">
            <a:spLocks noGrp="1"/>
          </p:cNvSpPr>
          <p:nvPr>
            <p:ph type="body" idx="1"/>
          </p:nvPr>
        </p:nvSpPr>
        <p:spPr>
          <a:xfrm>
            <a:off x="1023462" y="3416538"/>
            <a:ext cx="8187690" cy="2795349"/>
          </a:xfrm>
          <a:prstGeom prst="rect">
            <a:avLst/>
          </a:prstGeom>
          <a:noFill/>
          <a:ln>
            <a:noFill/>
          </a:ln>
        </p:spPr>
        <p:txBody>
          <a:bodyPr spcFirstLastPara="1" wrap="square" lIns="99025" tIns="49500" rIns="99025" bIns="49500" anchor="t" anchorCtr="0">
            <a:noAutofit/>
          </a:bodyPr>
          <a:lstStyle/>
          <a:p>
            <a:pPr marL="0" lvl="0" indent="0" algn="l" rtl="0">
              <a:spcBef>
                <a:spcPts val="0"/>
              </a:spcBef>
              <a:spcAft>
                <a:spcPts val="0"/>
              </a:spcAft>
              <a:buNone/>
            </a:pPr>
            <a:r>
              <a:rPr lang="zh-TW"/>
              <a:t>2023調整版面</a:t>
            </a:r>
            <a:endParaRPr/>
          </a:p>
          <a:p>
            <a:pPr marL="0" lvl="0" indent="0" algn="l" rtl="0">
              <a:spcBef>
                <a:spcPts val="0"/>
              </a:spcBef>
              <a:spcAft>
                <a:spcPts val="0"/>
              </a:spcAft>
              <a:buNone/>
            </a:pPr>
            <a:r>
              <a:rPr lang="zh-TW"/>
              <a:t>影片"可以"播放</a:t>
            </a:r>
            <a:endParaRPr/>
          </a:p>
        </p:txBody>
      </p:sp>
      <p:sp>
        <p:nvSpPr>
          <p:cNvPr id="111" name="Google Shape;111;p3:notes"/>
          <p:cNvSpPr txBox="1">
            <a:spLocks noGrp="1"/>
          </p:cNvSpPr>
          <p:nvPr>
            <p:ph type="sldNum" idx="12"/>
          </p:nvPr>
        </p:nvSpPr>
        <p:spPr>
          <a:xfrm>
            <a:off x="5797247" y="6743104"/>
            <a:ext cx="4434998" cy="356197"/>
          </a:xfrm>
          <a:prstGeom prst="rect">
            <a:avLst/>
          </a:prstGeom>
          <a:noFill/>
          <a:ln>
            <a:noFill/>
          </a:ln>
        </p:spPr>
        <p:txBody>
          <a:bodyPr spcFirstLastPara="1" wrap="square" lIns="99025" tIns="49500" rIns="99025" bIns="49500" anchor="b" anchorCtr="0">
            <a:noAutofit/>
          </a:bodyPr>
          <a:lstStyle/>
          <a:p>
            <a:pPr marL="0" lvl="0" indent="0" algn="r" rtl="0">
              <a:spcBef>
                <a:spcPts val="0"/>
              </a:spcBef>
              <a:spcAft>
                <a:spcPts val="0"/>
              </a:spcAft>
              <a:buNone/>
            </a:pPr>
            <a:fld id="{00000000-1234-1234-1234-123412341234}" type="slidenum">
              <a:rPr lang="en-US" altLang="zh-TW"/>
              <a:t>3</a:t>
            </a:fld>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07"/>
        <p:cNvGrpSpPr/>
        <p:nvPr/>
      </p:nvGrpSpPr>
      <p:grpSpPr>
        <a:xfrm>
          <a:off x="0" y="0"/>
          <a:ext cx="0" cy="0"/>
          <a:chOff x="0" y="0"/>
          <a:chExt cx="0" cy="0"/>
        </a:xfrm>
      </p:grpSpPr>
      <p:sp>
        <p:nvSpPr>
          <p:cNvPr id="908" name="Google Shape;908;p29:notes"/>
          <p:cNvSpPr>
            <a:spLocks noGrp="1" noRot="1" noChangeAspect="1"/>
          </p:cNvSpPr>
          <p:nvPr>
            <p:ph type="sldImg" idx="2"/>
          </p:nvPr>
        </p:nvSpPr>
        <p:spPr>
          <a:xfrm>
            <a:off x="2987675" y="887413"/>
            <a:ext cx="4259263" cy="239553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09" name="Google Shape;909;p29:notes"/>
          <p:cNvSpPr txBox="1">
            <a:spLocks noGrp="1"/>
          </p:cNvSpPr>
          <p:nvPr>
            <p:ph type="body" idx="1"/>
          </p:nvPr>
        </p:nvSpPr>
        <p:spPr>
          <a:xfrm>
            <a:off x="1023462" y="3416538"/>
            <a:ext cx="8187690" cy="2795349"/>
          </a:xfrm>
          <a:prstGeom prst="rect">
            <a:avLst/>
          </a:prstGeom>
          <a:noFill/>
          <a:ln>
            <a:noFill/>
          </a:ln>
        </p:spPr>
        <p:txBody>
          <a:bodyPr spcFirstLastPara="1" wrap="square" lIns="99025" tIns="49500" rIns="99025" bIns="49500" anchor="t" anchorCtr="0">
            <a:noAutofit/>
          </a:bodyPr>
          <a:lstStyle/>
          <a:p>
            <a:pPr marL="0" lvl="0" indent="0" algn="l" rtl="0">
              <a:spcBef>
                <a:spcPts val="0"/>
              </a:spcBef>
              <a:spcAft>
                <a:spcPts val="0"/>
              </a:spcAft>
              <a:buNone/>
            </a:pPr>
            <a:endParaRPr/>
          </a:p>
        </p:txBody>
      </p:sp>
      <p:sp>
        <p:nvSpPr>
          <p:cNvPr id="910" name="Google Shape;910;p29:notes"/>
          <p:cNvSpPr txBox="1">
            <a:spLocks noGrp="1"/>
          </p:cNvSpPr>
          <p:nvPr>
            <p:ph type="sldNum" idx="12"/>
          </p:nvPr>
        </p:nvSpPr>
        <p:spPr>
          <a:xfrm>
            <a:off x="5797247" y="6743104"/>
            <a:ext cx="4434998" cy="356197"/>
          </a:xfrm>
          <a:prstGeom prst="rect">
            <a:avLst/>
          </a:prstGeom>
          <a:noFill/>
          <a:ln>
            <a:noFill/>
          </a:ln>
        </p:spPr>
        <p:txBody>
          <a:bodyPr spcFirstLastPara="1" wrap="square" lIns="99025" tIns="49500" rIns="99025" bIns="49500" anchor="b" anchorCtr="0">
            <a:noAutofit/>
          </a:bodyPr>
          <a:lstStyle/>
          <a:p>
            <a:pPr marL="0" lvl="0" indent="0" algn="r" rtl="0">
              <a:spcBef>
                <a:spcPts val="0"/>
              </a:spcBef>
              <a:spcAft>
                <a:spcPts val="0"/>
              </a:spcAft>
              <a:buNone/>
            </a:pPr>
            <a:fld id="{00000000-1234-1234-1234-123412341234}" type="slidenum">
              <a:rPr lang="en-US" altLang="zh-TW"/>
              <a:t>30</a:t>
            </a:fld>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1"/>
        <p:cNvGrpSpPr/>
        <p:nvPr/>
      </p:nvGrpSpPr>
      <p:grpSpPr>
        <a:xfrm>
          <a:off x="0" y="0"/>
          <a:ext cx="0" cy="0"/>
          <a:chOff x="0" y="0"/>
          <a:chExt cx="0" cy="0"/>
        </a:xfrm>
      </p:grpSpPr>
      <p:sp>
        <p:nvSpPr>
          <p:cNvPr id="972" name="Google Shape;972;p32:notes"/>
          <p:cNvSpPr>
            <a:spLocks noGrp="1" noRot="1" noChangeAspect="1"/>
          </p:cNvSpPr>
          <p:nvPr>
            <p:ph type="sldImg" idx="2"/>
          </p:nvPr>
        </p:nvSpPr>
        <p:spPr>
          <a:xfrm>
            <a:off x="2987675" y="887413"/>
            <a:ext cx="4259263" cy="239553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73" name="Google Shape;973;p32:notes"/>
          <p:cNvSpPr txBox="1">
            <a:spLocks noGrp="1"/>
          </p:cNvSpPr>
          <p:nvPr>
            <p:ph type="body" idx="1"/>
          </p:nvPr>
        </p:nvSpPr>
        <p:spPr>
          <a:xfrm>
            <a:off x="1023462" y="3416538"/>
            <a:ext cx="8187690" cy="2795349"/>
          </a:xfrm>
          <a:prstGeom prst="rect">
            <a:avLst/>
          </a:prstGeom>
          <a:noFill/>
          <a:ln>
            <a:noFill/>
          </a:ln>
        </p:spPr>
        <p:txBody>
          <a:bodyPr spcFirstLastPara="1" wrap="square" lIns="99025" tIns="49500" rIns="99025" bIns="49500" anchor="t" anchorCtr="0">
            <a:noAutofit/>
          </a:bodyPr>
          <a:lstStyle/>
          <a:p>
            <a:pPr marL="0" lvl="0" indent="0" algn="l" rtl="0">
              <a:spcBef>
                <a:spcPts val="0"/>
              </a:spcBef>
              <a:spcAft>
                <a:spcPts val="0"/>
              </a:spcAft>
              <a:buNone/>
            </a:pPr>
            <a:endParaRPr/>
          </a:p>
        </p:txBody>
      </p:sp>
      <p:sp>
        <p:nvSpPr>
          <p:cNvPr id="974" name="Google Shape;974;p32:notes"/>
          <p:cNvSpPr txBox="1">
            <a:spLocks noGrp="1"/>
          </p:cNvSpPr>
          <p:nvPr>
            <p:ph type="sldNum" idx="12"/>
          </p:nvPr>
        </p:nvSpPr>
        <p:spPr>
          <a:xfrm>
            <a:off x="5797247" y="6743104"/>
            <a:ext cx="4434998" cy="356197"/>
          </a:xfrm>
          <a:prstGeom prst="rect">
            <a:avLst/>
          </a:prstGeom>
          <a:noFill/>
          <a:ln>
            <a:noFill/>
          </a:ln>
        </p:spPr>
        <p:txBody>
          <a:bodyPr spcFirstLastPara="1" wrap="square" lIns="99025" tIns="49500" rIns="99025" bIns="49500" anchor="b" anchorCtr="0">
            <a:noAutofit/>
          </a:bodyPr>
          <a:lstStyle/>
          <a:p>
            <a:pPr marL="0" lvl="0" indent="0" algn="r" rtl="0">
              <a:spcBef>
                <a:spcPts val="0"/>
              </a:spcBef>
              <a:spcAft>
                <a:spcPts val="0"/>
              </a:spcAft>
              <a:buNone/>
            </a:pPr>
            <a:fld id="{00000000-1234-1234-1234-123412341234}" type="slidenum">
              <a:rPr lang="en-US" altLang="zh-TW"/>
              <a:t>31</a:t>
            </a:fld>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92"/>
        <p:cNvGrpSpPr/>
        <p:nvPr/>
      </p:nvGrpSpPr>
      <p:grpSpPr>
        <a:xfrm>
          <a:off x="0" y="0"/>
          <a:ext cx="0" cy="0"/>
          <a:chOff x="0" y="0"/>
          <a:chExt cx="0" cy="0"/>
        </a:xfrm>
      </p:grpSpPr>
      <p:sp>
        <p:nvSpPr>
          <p:cNvPr id="993" name="Google Shape;993;p33:notes"/>
          <p:cNvSpPr>
            <a:spLocks noGrp="1" noRot="1" noChangeAspect="1"/>
          </p:cNvSpPr>
          <p:nvPr>
            <p:ph type="sldImg" idx="2"/>
          </p:nvPr>
        </p:nvSpPr>
        <p:spPr>
          <a:xfrm>
            <a:off x="2987675" y="887413"/>
            <a:ext cx="4259263" cy="239553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94" name="Google Shape;994;p33:notes"/>
          <p:cNvSpPr txBox="1">
            <a:spLocks noGrp="1"/>
          </p:cNvSpPr>
          <p:nvPr>
            <p:ph type="body" idx="1"/>
          </p:nvPr>
        </p:nvSpPr>
        <p:spPr>
          <a:xfrm>
            <a:off x="1023462" y="3416538"/>
            <a:ext cx="8187690" cy="2795349"/>
          </a:xfrm>
          <a:prstGeom prst="rect">
            <a:avLst/>
          </a:prstGeom>
          <a:noFill/>
          <a:ln>
            <a:noFill/>
          </a:ln>
        </p:spPr>
        <p:txBody>
          <a:bodyPr spcFirstLastPara="1" wrap="square" lIns="99025" tIns="49500" rIns="99025" bIns="49500" anchor="t" anchorCtr="0">
            <a:noAutofit/>
          </a:bodyPr>
          <a:lstStyle/>
          <a:p>
            <a:pPr marL="0" lvl="0" indent="0" algn="l" rtl="0">
              <a:spcBef>
                <a:spcPts val="0"/>
              </a:spcBef>
              <a:spcAft>
                <a:spcPts val="0"/>
              </a:spcAft>
              <a:buNone/>
            </a:pPr>
            <a:endParaRPr/>
          </a:p>
        </p:txBody>
      </p:sp>
      <p:sp>
        <p:nvSpPr>
          <p:cNvPr id="995" name="Google Shape;995;p33:notes"/>
          <p:cNvSpPr txBox="1">
            <a:spLocks noGrp="1"/>
          </p:cNvSpPr>
          <p:nvPr>
            <p:ph type="sldNum" idx="12"/>
          </p:nvPr>
        </p:nvSpPr>
        <p:spPr>
          <a:xfrm>
            <a:off x="5797247" y="6743104"/>
            <a:ext cx="4434998" cy="356197"/>
          </a:xfrm>
          <a:prstGeom prst="rect">
            <a:avLst/>
          </a:prstGeom>
          <a:noFill/>
          <a:ln>
            <a:noFill/>
          </a:ln>
        </p:spPr>
        <p:txBody>
          <a:bodyPr spcFirstLastPara="1" wrap="square" lIns="99025" tIns="49500" rIns="99025" bIns="49500" anchor="b" anchorCtr="0">
            <a:noAutofit/>
          </a:bodyPr>
          <a:lstStyle/>
          <a:p>
            <a:pPr marL="0" lvl="0" indent="0" algn="r" rtl="0">
              <a:spcBef>
                <a:spcPts val="0"/>
              </a:spcBef>
              <a:spcAft>
                <a:spcPts val="0"/>
              </a:spcAft>
              <a:buNone/>
            </a:pPr>
            <a:fld id="{00000000-1234-1234-1234-123412341234}" type="slidenum">
              <a:rPr lang="en-US" altLang="zh-TW"/>
              <a:t>32</a:t>
            </a:fld>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13"/>
        <p:cNvGrpSpPr/>
        <p:nvPr/>
      </p:nvGrpSpPr>
      <p:grpSpPr>
        <a:xfrm>
          <a:off x="0" y="0"/>
          <a:ext cx="0" cy="0"/>
          <a:chOff x="0" y="0"/>
          <a:chExt cx="0" cy="0"/>
        </a:xfrm>
      </p:grpSpPr>
      <p:sp>
        <p:nvSpPr>
          <p:cNvPr id="1014" name="Google Shape;1014;p34:notes"/>
          <p:cNvSpPr>
            <a:spLocks noGrp="1" noRot="1" noChangeAspect="1"/>
          </p:cNvSpPr>
          <p:nvPr>
            <p:ph type="sldImg" idx="2"/>
          </p:nvPr>
        </p:nvSpPr>
        <p:spPr>
          <a:xfrm>
            <a:off x="2987675" y="887413"/>
            <a:ext cx="4259263" cy="239553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15" name="Google Shape;1015;p34:notes"/>
          <p:cNvSpPr txBox="1">
            <a:spLocks noGrp="1"/>
          </p:cNvSpPr>
          <p:nvPr>
            <p:ph type="body" idx="1"/>
          </p:nvPr>
        </p:nvSpPr>
        <p:spPr>
          <a:xfrm>
            <a:off x="1023462" y="3416538"/>
            <a:ext cx="8187690" cy="2795349"/>
          </a:xfrm>
          <a:prstGeom prst="rect">
            <a:avLst/>
          </a:prstGeom>
          <a:noFill/>
          <a:ln>
            <a:noFill/>
          </a:ln>
        </p:spPr>
        <p:txBody>
          <a:bodyPr spcFirstLastPara="1" wrap="square" lIns="99025" tIns="49500" rIns="99025" bIns="49500" anchor="t" anchorCtr="0">
            <a:noAutofit/>
          </a:bodyPr>
          <a:lstStyle/>
          <a:p>
            <a:pPr marL="0" lvl="0" indent="0" algn="l" rtl="0">
              <a:spcBef>
                <a:spcPts val="0"/>
              </a:spcBef>
              <a:spcAft>
                <a:spcPts val="0"/>
              </a:spcAft>
              <a:buNone/>
            </a:pPr>
            <a:endParaRPr/>
          </a:p>
        </p:txBody>
      </p:sp>
      <p:sp>
        <p:nvSpPr>
          <p:cNvPr id="1016" name="Google Shape;1016;p34:notes"/>
          <p:cNvSpPr txBox="1">
            <a:spLocks noGrp="1"/>
          </p:cNvSpPr>
          <p:nvPr>
            <p:ph type="sldNum" idx="12"/>
          </p:nvPr>
        </p:nvSpPr>
        <p:spPr>
          <a:xfrm>
            <a:off x="5797247" y="6743104"/>
            <a:ext cx="4434998" cy="356197"/>
          </a:xfrm>
          <a:prstGeom prst="rect">
            <a:avLst/>
          </a:prstGeom>
          <a:noFill/>
          <a:ln>
            <a:noFill/>
          </a:ln>
        </p:spPr>
        <p:txBody>
          <a:bodyPr spcFirstLastPara="1" wrap="square" lIns="99025" tIns="49500" rIns="99025" bIns="49500" anchor="b" anchorCtr="0">
            <a:noAutofit/>
          </a:bodyPr>
          <a:lstStyle/>
          <a:p>
            <a:pPr marL="0" lvl="0" indent="0" algn="r" rtl="0">
              <a:spcBef>
                <a:spcPts val="0"/>
              </a:spcBef>
              <a:spcAft>
                <a:spcPts val="0"/>
              </a:spcAft>
              <a:buNone/>
            </a:pPr>
            <a:fld id="{00000000-1234-1234-1234-123412341234}" type="slidenum">
              <a:rPr lang="en-US" altLang="zh-TW"/>
              <a:t>33</a:t>
            </a:fld>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34"/>
        <p:cNvGrpSpPr/>
        <p:nvPr/>
      </p:nvGrpSpPr>
      <p:grpSpPr>
        <a:xfrm>
          <a:off x="0" y="0"/>
          <a:ext cx="0" cy="0"/>
          <a:chOff x="0" y="0"/>
          <a:chExt cx="0" cy="0"/>
        </a:xfrm>
      </p:grpSpPr>
      <p:sp>
        <p:nvSpPr>
          <p:cNvPr id="1035" name="Google Shape;1035;p35:notes"/>
          <p:cNvSpPr>
            <a:spLocks noGrp="1" noRot="1" noChangeAspect="1"/>
          </p:cNvSpPr>
          <p:nvPr>
            <p:ph type="sldImg" idx="2"/>
          </p:nvPr>
        </p:nvSpPr>
        <p:spPr>
          <a:xfrm>
            <a:off x="2987675" y="887413"/>
            <a:ext cx="4259263" cy="239553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36" name="Google Shape;1036;p35:notes"/>
          <p:cNvSpPr txBox="1">
            <a:spLocks noGrp="1"/>
          </p:cNvSpPr>
          <p:nvPr>
            <p:ph type="body" idx="1"/>
          </p:nvPr>
        </p:nvSpPr>
        <p:spPr>
          <a:xfrm>
            <a:off x="1023462" y="3416538"/>
            <a:ext cx="8187690" cy="2795349"/>
          </a:xfrm>
          <a:prstGeom prst="rect">
            <a:avLst/>
          </a:prstGeom>
          <a:noFill/>
          <a:ln>
            <a:noFill/>
          </a:ln>
        </p:spPr>
        <p:txBody>
          <a:bodyPr spcFirstLastPara="1" wrap="square" lIns="99025" tIns="49500" rIns="99025" bIns="49500" anchor="t" anchorCtr="0">
            <a:noAutofit/>
          </a:bodyPr>
          <a:lstStyle/>
          <a:p>
            <a:pPr marL="0" lvl="0" indent="0" algn="l" rtl="0">
              <a:spcBef>
                <a:spcPts val="0"/>
              </a:spcBef>
              <a:spcAft>
                <a:spcPts val="0"/>
              </a:spcAft>
              <a:buNone/>
            </a:pPr>
            <a:r>
              <a:rPr lang="zh-TW"/>
              <a:t>http://news.ltn.com.tw/news/weeklybiz/paper/1145493</a:t>
            </a:r>
            <a:endParaRPr/>
          </a:p>
          <a:p>
            <a:pPr marL="0" lvl="0" indent="0" algn="l" rtl="0">
              <a:spcBef>
                <a:spcPts val="0"/>
              </a:spcBef>
              <a:spcAft>
                <a:spcPts val="0"/>
              </a:spcAft>
              <a:buNone/>
            </a:pPr>
            <a:r>
              <a:rPr lang="zh-TW"/>
              <a:t>https://newtalk.tw/news/view/2017-10-23/101396</a:t>
            </a:r>
            <a:endParaRPr/>
          </a:p>
        </p:txBody>
      </p:sp>
      <p:sp>
        <p:nvSpPr>
          <p:cNvPr id="1037" name="Google Shape;1037;p35:notes"/>
          <p:cNvSpPr txBox="1">
            <a:spLocks noGrp="1"/>
          </p:cNvSpPr>
          <p:nvPr>
            <p:ph type="sldNum" idx="12"/>
          </p:nvPr>
        </p:nvSpPr>
        <p:spPr>
          <a:xfrm>
            <a:off x="5797247" y="6743104"/>
            <a:ext cx="4434998" cy="356197"/>
          </a:xfrm>
          <a:prstGeom prst="rect">
            <a:avLst/>
          </a:prstGeom>
          <a:noFill/>
          <a:ln>
            <a:noFill/>
          </a:ln>
        </p:spPr>
        <p:txBody>
          <a:bodyPr spcFirstLastPara="1" wrap="square" lIns="99025" tIns="49500" rIns="99025" bIns="49500" anchor="b" anchorCtr="0">
            <a:noAutofit/>
          </a:bodyPr>
          <a:lstStyle/>
          <a:p>
            <a:pPr marL="0" lvl="0" indent="0" algn="r" rtl="0">
              <a:spcBef>
                <a:spcPts val="0"/>
              </a:spcBef>
              <a:spcAft>
                <a:spcPts val="0"/>
              </a:spcAft>
              <a:buNone/>
            </a:pPr>
            <a:fld id="{00000000-1234-1234-1234-123412341234}" type="slidenum">
              <a:rPr lang="en-US" altLang="zh-TW"/>
              <a:t>34</a:t>
            </a:fld>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8"/>
        <p:cNvGrpSpPr/>
        <p:nvPr/>
      </p:nvGrpSpPr>
      <p:grpSpPr>
        <a:xfrm>
          <a:off x="0" y="0"/>
          <a:ext cx="0" cy="0"/>
          <a:chOff x="0" y="0"/>
          <a:chExt cx="0" cy="0"/>
        </a:xfrm>
      </p:grpSpPr>
      <p:sp>
        <p:nvSpPr>
          <p:cNvPr id="1079" name="Google Shape;1079;p37:notes"/>
          <p:cNvSpPr txBox="1">
            <a:spLocks noGrp="1"/>
          </p:cNvSpPr>
          <p:nvPr>
            <p:ph type="body" idx="1"/>
          </p:nvPr>
        </p:nvSpPr>
        <p:spPr>
          <a:xfrm>
            <a:off x="1023462" y="3416538"/>
            <a:ext cx="8187690" cy="2795349"/>
          </a:xfrm>
          <a:prstGeom prst="rect">
            <a:avLst/>
          </a:prstGeom>
        </p:spPr>
        <p:txBody>
          <a:bodyPr spcFirstLastPara="1" wrap="square" lIns="99025" tIns="49500" rIns="99025" bIns="49500" anchor="t" anchorCtr="0">
            <a:noAutofit/>
          </a:bodyPr>
          <a:lstStyle/>
          <a:p>
            <a:pPr marL="0" lvl="0" indent="0" algn="l" rtl="0">
              <a:spcBef>
                <a:spcPts val="0"/>
              </a:spcBef>
              <a:spcAft>
                <a:spcPts val="0"/>
              </a:spcAft>
              <a:buNone/>
            </a:pPr>
            <a:r>
              <a:rPr lang="zh-TW" altLang="en-US" dirty="0"/>
              <a:t>書：表 </a:t>
            </a:r>
            <a:r>
              <a:rPr lang="en-US" altLang="zh-TW" dirty="0"/>
              <a:t>6.2 </a:t>
            </a:r>
            <a:r>
              <a:rPr lang="zh-TW" altLang="en-US" dirty="0"/>
              <a:t>募資平台總比較</a:t>
            </a:r>
            <a:r>
              <a:rPr lang="en-US" altLang="zh-TW" dirty="0"/>
              <a:t>-1</a:t>
            </a:r>
            <a:r>
              <a:rPr lang="zh-TW" altLang="en-US" dirty="0"/>
              <a:t>   </a:t>
            </a:r>
            <a:r>
              <a:rPr lang="en-US" altLang="zh-TW" dirty="0"/>
              <a:t>&amp;</a:t>
            </a:r>
            <a:r>
              <a:rPr lang="zh-TW" altLang="en-US" dirty="0"/>
              <a:t>  表 </a:t>
            </a:r>
            <a:r>
              <a:rPr lang="en-US" altLang="zh-TW" dirty="0"/>
              <a:t>6.3 </a:t>
            </a:r>
            <a:r>
              <a:rPr lang="zh-TW" altLang="en-US" dirty="0"/>
              <a:t>募資平台總比較</a:t>
            </a:r>
            <a:r>
              <a:rPr lang="en-US" altLang="zh-TW" dirty="0"/>
              <a:t>-2</a:t>
            </a:r>
            <a:endParaRPr dirty="0"/>
          </a:p>
        </p:txBody>
      </p:sp>
      <p:sp>
        <p:nvSpPr>
          <p:cNvPr id="1080" name="Google Shape;1080;p37:notes"/>
          <p:cNvSpPr>
            <a:spLocks noGrp="1" noRot="1" noChangeAspect="1"/>
          </p:cNvSpPr>
          <p:nvPr>
            <p:ph type="sldImg" idx="2"/>
          </p:nvPr>
        </p:nvSpPr>
        <p:spPr>
          <a:xfrm>
            <a:off x="2987675" y="887413"/>
            <a:ext cx="4259263" cy="2395537"/>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98"/>
        <p:cNvGrpSpPr/>
        <p:nvPr/>
      </p:nvGrpSpPr>
      <p:grpSpPr>
        <a:xfrm>
          <a:off x="0" y="0"/>
          <a:ext cx="0" cy="0"/>
          <a:chOff x="0" y="0"/>
          <a:chExt cx="0" cy="0"/>
        </a:xfrm>
      </p:grpSpPr>
      <p:sp>
        <p:nvSpPr>
          <p:cNvPr id="1099" name="Google Shape;1099;p38:notes"/>
          <p:cNvSpPr>
            <a:spLocks noGrp="1" noRot="1" noChangeAspect="1"/>
          </p:cNvSpPr>
          <p:nvPr>
            <p:ph type="sldImg" idx="2"/>
          </p:nvPr>
        </p:nvSpPr>
        <p:spPr>
          <a:xfrm>
            <a:off x="2987675" y="887413"/>
            <a:ext cx="4259263" cy="239553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00" name="Google Shape;1100;p38:notes"/>
          <p:cNvSpPr txBox="1">
            <a:spLocks noGrp="1"/>
          </p:cNvSpPr>
          <p:nvPr>
            <p:ph type="body" idx="1"/>
          </p:nvPr>
        </p:nvSpPr>
        <p:spPr>
          <a:xfrm>
            <a:off x="1023462" y="3416538"/>
            <a:ext cx="8187690" cy="2795349"/>
          </a:xfrm>
          <a:prstGeom prst="rect">
            <a:avLst/>
          </a:prstGeom>
          <a:noFill/>
          <a:ln>
            <a:noFill/>
          </a:ln>
        </p:spPr>
        <p:txBody>
          <a:bodyPr spcFirstLastPara="1" wrap="square" lIns="99025" tIns="49500" rIns="99025" bIns="49500" anchor="t" anchorCtr="0">
            <a:noAutofit/>
          </a:bodyPr>
          <a:lstStyle/>
          <a:p>
            <a:pPr marL="0" lvl="0" indent="0" algn="l" rtl="0">
              <a:spcBef>
                <a:spcPts val="0"/>
              </a:spcBef>
              <a:spcAft>
                <a:spcPts val="0"/>
              </a:spcAft>
              <a:buNone/>
            </a:pPr>
            <a:r>
              <a:rPr lang="zh-TW" altLang="en-US" dirty="0"/>
              <a:t>書：圖 </a:t>
            </a:r>
            <a:r>
              <a:rPr lang="en-US" altLang="zh-TW" dirty="0"/>
              <a:t>6.5 </a:t>
            </a:r>
            <a:r>
              <a:rPr lang="zh-TW" altLang="en-US" dirty="0"/>
              <a:t>群眾募資成功因素</a:t>
            </a:r>
            <a:endParaRPr dirty="0"/>
          </a:p>
        </p:txBody>
      </p:sp>
      <p:sp>
        <p:nvSpPr>
          <p:cNvPr id="1101" name="Google Shape;1101;p38:notes"/>
          <p:cNvSpPr txBox="1">
            <a:spLocks noGrp="1"/>
          </p:cNvSpPr>
          <p:nvPr>
            <p:ph type="sldNum" idx="12"/>
          </p:nvPr>
        </p:nvSpPr>
        <p:spPr>
          <a:xfrm>
            <a:off x="5797247" y="6743104"/>
            <a:ext cx="4434998" cy="356197"/>
          </a:xfrm>
          <a:prstGeom prst="rect">
            <a:avLst/>
          </a:prstGeom>
          <a:noFill/>
          <a:ln>
            <a:noFill/>
          </a:ln>
        </p:spPr>
        <p:txBody>
          <a:bodyPr spcFirstLastPara="1" wrap="square" lIns="99025" tIns="49500" rIns="99025" bIns="49500" anchor="b" anchorCtr="0">
            <a:noAutofit/>
          </a:bodyPr>
          <a:lstStyle/>
          <a:p>
            <a:pPr marL="0" lvl="0" indent="0" algn="r" rtl="0">
              <a:spcBef>
                <a:spcPts val="0"/>
              </a:spcBef>
              <a:spcAft>
                <a:spcPts val="0"/>
              </a:spcAft>
              <a:buNone/>
            </a:pPr>
            <a:fld id="{00000000-1234-1234-1234-123412341234}" type="slidenum">
              <a:rPr lang="en-US" altLang="zh-TW"/>
              <a:t>36</a:t>
            </a:fld>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52"/>
        <p:cNvGrpSpPr/>
        <p:nvPr/>
      </p:nvGrpSpPr>
      <p:grpSpPr>
        <a:xfrm>
          <a:off x="0" y="0"/>
          <a:ext cx="0" cy="0"/>
          <a:chOff x="0" y="0"/>
          <a:chExt cx="0" cy="0"/>
        </a:xfrm>
      </p:grpSpPr>
      <p:sp>
        <p:nvSpPr>
          <p:cNvPr id="1153" name="Google Shape;1153;p39:notes"/>
          <p:cNvSpPr>
            <a:spLocks noGrp="1" noRot="1" noChangeAspect="1"/>
          </p:cNvSpPr>
          <p:nvPr>
            <p:ph type="sldImg" idx="2"/>
          </p:nvPr>
        </p:nvSpPr>
        <p:spPr>
          <a:xfrm>
            <a:off x="2987675" y="887413"/>
            <a:ext cx="4259263" cy="239553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54" name="Google Shape;1154;p39:notes"/>
          <p:cNvSpPr txBox="1">
            <a:spLocks noGrp="1"/>
          </p:cNvSpPr>
          <p:nvPr>
            <p:ph type="body" idx="1"/>
          </p:nvPr>
        </p:nvSpPr>
        <p:spPr>
          <a:xfrm>
            <a:off x="1023462" y="3416538"/>
            <a:ext cx="8187690" cy="2795349"/>
          </a:xfrm>
          <a:prstGeom prst="rect">
            <a:avLst/>
          </a:prstGeom>
          <a:noFill/>
          <a:ln>
            <a:noFill/>
          </a:ln>
        </p:spPr>
        <p:txBody>
          <a:bodyPr spcFirstLastPara="1" wrap="square" lIns="99025" tIns="49500" rIns="99025" bIns="49500" anchor="t" anchorCtr="0">
            <a:noAutofit/>
          </a:bodyPr>
          <a:lstStyle/>
          <a:p>
            <a:pPr marL="0" lvl="0" indent="0" algn="l" rtl="0">
              <a:spcBef>
                <a:spcPts val="0"/>
              </a:spcBef>
              <a:spcAft>
                <a:spcPts val="0"/>
              </a:spcAft>
              <a:buNone/>
            </a:pPr>
            <a:r>
              <a:rPr lang="zh-TW" altLang="en-US" dirty="0"/>
              <a:t>書：</a:t>
            </a:r>
            <a:r>
              <a:rPr lang="en-US" altLang="zh-TW" dirty="0"/>
              <a:t>6.7 </a:t>
            </a:r>
            <a:r>
              <a:rPr lang="zh-TW" altLang="en-US" dirty="0"/>
              <a:t>群眾募資未來發展 </a:t>
            </a:r>
            <a:r>
              <a:rPr lang="en-US" altLang="zh-TW" dirty="0"/>
              <a:t>(1)</a:t>
            </a:r>
            <a:endParaRPr dirty="0"/>
          </a:p>
        </p:txBody>
      </p:sp>
      <p:sp>
        <p:nvSpPr>
          <p:cNvPr id="1155" name="Google Shape;1155;p39:notes"/>
          <p:cNvSpPr txBox="1">
            <a:spLocks noGrp="1"/>
          </p:cNvSpPr>
          <p:nvPr>
            <p:ph type="sldNum" idx="12"/>
          </p:nvPr>
        </p:nvSpPr>
        <p:spPr>
          <a:xfrm>
            <a:off x="5797247" y="6743104"/>
            <a:ext cx="4434998" cy="356197"/>
          </a:xfrm>
          <a:prstGeom prst="rect">
            <a:avLst/>
          </a:prstGeom>
          <a:noFill/>
          <a:ln>
            <a:noFill/>
          </a:ln>
        </p:spPr>
        <p:txBody>
          <a:bodyPr spcFirstLastPara="1" wrap="square" lIns="99025" tIns="49500" rIns="99025" bIns="49500" anchor="b" anchorCtr="0">
            <a:noAutofit/>
          </a:bodyPr>
          <a:lstStyle/>
          <a:p>
            <a:pPr marL="0" lvl="0" indent="0" algn="r" rtl="0">
              <a:spcBef>
                <a:spcPts val="0"/>
              </a:spcBef>
              <a:spcAft>
                <a:spcPts val="0"/>
              </a:spcAft>
              <a:buNone/>
            </a:pPr>
            <a:fld id="{00000000-1234-1234-1234-123412341234}" type="slidenum">
              <a:rPr lang="en-US" altLang="zh-TW"/>
              <a:t>37</a:t>
            </a:fld>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73"/>
        <p:cNvGrpSpPr/>
        <p:nvPr/>
      </p:nvGrpSpPr>
      <p:grpSpPr>
        <a:xfrm>
          <a:off x="0" y="0"/>
          <a:ext cx="0" cy="0"/>
          <a:chOff x="0" y="0"/>
          <a:chExt cx="0" cy="0"/>
        </a:xfrm>
      </p:grpSpPr>
      <p:sp>
        <p:nvSpPr>
          <p:cNvPr id="1174" name="Google Shape;1174;p40:notes"/>
          <p:cNvSpPr>
            <a:spLocks noGrp="1" noRot="1" noChangeAspect="1"/>
          </p:cNvSpPr>
          <p:nvPr>
            <p:ph type="sldImg" idx="2"/>
          </p:nvPr>
        </p:nvSpPr>
        <p:spPr>
          <a:xfrm>
            <a:off x="2987675" y="887413"/>
            <a:ext cx="4259263" cy="239553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75" name="Google Shape;1175;p40:notes"/>
          <p:cNvSpPr txBox="1">
            <a:spLocks noGrp="1"/>
          </p:cNvSpPr>
          <p:nvPr>
            <p:ph type="body" idx="1"/>
          </p:nvPr>
        </p:nvSpPr>
        <p:spPr>
          <a:xfrm>
            <a:off x="1023462" y="3416538"/>
            <a:ext cx="8187690" cy="2795349"/>
          </a:xfrm>
          <a:prstGeom prst="rect">
            <a:avLst/>
          </a:prstGeom>
          <a:noFill/>
          <a:ln>
            <a:noFill/>
          </a:ln>
        </p:spPr>
        <p:txBody>
          <a:bodyPr spcFirstLastPara="1" wrap="square" lIns="99025" tIns="49500" rIns="99025" bIns="495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altLang="zh-TW" dirty="0"/>
              <a:t>2023</a:t>
            </a:r>
            <a:r>
              <a:rPr lang="zh-TW" altLang="en-US" dirty="0"/>
              <a:t>換案例</a:t>
            </a:r>
            <a:endParaRPr lang="en-US" altLang="zh-TW" dirty="0"/>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zh-TW" altLang="en-US" dirty="0"/>
              <a:t>書：</a:t>
            </a:r>
            <a:r>
              <a:rPr lang="en-US" altLang="zh-TW" dirty="0"/>
              <a:t>6.7 </a:t>
            </a:r>
            <a:r>
              <a:rPr lang="zh-TW" altLang="en-US" dirty="0"/>
              <a:t>群眾募資未來發展 </a:t>
            </a:r>
            <a:r>
              <a:rPr lang="en-US" altLang="zh-TW" dirty="0"/>
              <a:t>(2)</a:t>
            </a:r>
            <a:endParaRPr lang="zh-TW" altLang="en-US" dirty="0"/>
          </a:p>
          <a:p>
            <a:pPr marL="0" lvl="0" indent="0" algn="l" rtl="0">
              <a:spcBef>
                <a:spcPts val="0"/>
              </a:spcBef>
              <a:spcAft>
                <a:spcPts val="0"/>
              </a:spcAft>
              <a:buNone/>
            </a:pPr>
            <a:endParaRPr dirty="0"/>
          </a:p>
        </p:txBody>
      </p:sp>
      <p:sp>
        <p:nvSpPr>
          <p:cNvPr id="1176" name="Google Shape;1176;p40:notes"/>
          <p:cNvSpPr txBox="1">
            <a:spLocks noGrp="1"/>
          </p:cNvSpPr>
          <p:nvPr>
            <p:ph type="sldNum" idx="12"/>
          </p:nvPr>
        </p:nvSpPr>
        <p:spPr>
          <a:xfrm>
            <a:off x="5797247" y="6743104"/>
            <a:ext cx="4434998" cy="356197"/>
          </a:xfrm>
          <a:prstGeom prst="rect">
            <a:avLst/>
          </a:prstGeom>
          <a:noFill/>
          <a:ln>
            <a:noFill/>
          </a:ln>
        </p:spPr>
        <p:txBody>
          <a:bodyPr spcFirstLastPara="1" wrap="square" lIns="99025" tIns="49500" rIns="99025" bIns="49500" anchor="b" anchorCtr="0">
            <a:noAutofit/>
          </a:bodyPr>
          <a:lstStyle/>
          <a:p>
            <a:pPr marL="0" lvl="0" indent="0" algn="r" rtl="0">
              <a:spcBef>
                <a:spcPts val="0"/>
              </a:spcBef>
              <a:spcAft>
                <a:spcPts val="0"/>
              </a:spcAft>
              <a:buNone/>
            </a:pPr>
            <a:fld id="{00000000-1234-1234-1234-123412341234}" type="slidenum">
              <a:rPr lang="en-US" altLang="zh-TW"/>
              <a:t>38</a:t>
            </a:fld>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95"/>
        <p:cNvGrpSpPr/>
        <p:nvPr/>
      </p:nvGrpSpPr>
      <p:grpSpPr>
        <a:xfrm>
          <a:off x="0" y="0"/>
          <a:ext cx="0" cy="0"/>
          <a:chOff x="0" y="0"/>
          <a:chExt cx="0" cy="0"/>
        </a:xfrm>
      </p:grpSpPr>
      <p:sp>
        <p:nvSpPr>
          <p:cNvPr id="1196" name="Google Shape;1196;p41:notes"/>
          <p:cNvSpPr>
            <a:spLocks noGrp="1" noRot="1" noChangeAspect="1"/>
          </p:cNvSpPr>
          <p:nvPr>
            <p:ph type="sldImg" idx="2"/>
          </p:nvPr>
        </p:nvSpPr>
        <p:spPr>
          <a:xfrm>
            <a:off x="2987675" y="887413"/>
            <a:ext cx="4259263" cy="239553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97" name="Google Shape;1197;p41:notes"/>
          <p:cNvSpPr txBox="1">
            <a:spLocks noGrp="1"/>
          </p:cNvSpPr>
          <p:nvPr>
            <p:ph type="body" idx="1"/>
          </p:nvPr>
        </p:nvSpPr>
        <p:spPr>
          <a:xfrm>
            <a:off x="1023462" y="3416538"/>
            <a:ext cx="8187690" cy="2795349"/>
          </a:xfrm>
          <a:prstGeom prst="rect">
            <a:avLst/>
          </a:prstGeom>
          <a:noFill/>
          <a:ln>
            <a:noFill/>
          </a:ln>
        </p:spPr>
        <p:txBody>
          <a:bodyPr spcFirstLastPara="1" wrap="square" lIns="99025" tIns="49500" rIns="99025" bIns="495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altLang="zh-TW" dirty="0"/>
              <a:t>2023</a:t>
            </a:r>
            <a:r>
              <a:rPr lang="zh-TW" altLang="en-US" dirty="0"/>
              <a:t>修改內容</a:t>
            </a:r>
            <a:endParaRPr lang="en-US" altLang="zh-TW" dirty="0"/>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zh-TW" altLang="en-US" dirty="0"/>
              <a:t>書：</a:t>
            </a:r>
            <a:r>
              <a:rPr lang="en-US" altLang="zh-TW" dirty="0"/>
              <a:t>6.7 </a:t>
            </a:r>
            <a:r>
              <a:rPr lang="zh-TW" altLang="en-US" dirty="0"/>
              <a:t>群眾募資未來發展 </a:t>
            </a:r>
            <a:r>
              <a:rPr lang="en-US" altLang="zh-TW" dirty="0"/>
              <a:t>(3)</a:t>
            </a:r>
            <a:endParaRPr lang="zh-TW" altLang="en-US" dirty="0"/>
          </a:p>
          <a:p>
            <a:pPr marL="0" lvl="0" indent="0" algn="l" rtl="0">
              <a:spcBef>
                <a:spcPts val="0"/>
              </a:spcBef>
              <a:spcAft>
                <a:spcPts val="0"/>
              </a:spcAft>
              <a:buNone/>
            </a:pPr>
            <a:endParaRPr dirty="0"/>
          </a:p>
        </p:txBody>
      </p:sp>
      <p:sp>
        <p:nvSpPr>
          <p:cNvPr id="1198" name="Google Shape;1198;p41:notes"/>
          <p:cNvSpPr txBox="1">
            <a:spLocks noGrp="1"/>
          </p:cNvSpPr>
          <p:nvPr>
            <p:ph type="sldNum" idx="12"/>
          </p:nvPr>
        </p:nvSpPr>
        <p:spPr>
          <a:xfrm>
            <a:off x="5797247" y="6743104"/>
            <a:ext cx="4434998" cy="356197"/>
          </a:xfrm>
          <a:prstGeom prst="rect">
            <a:avLst/>
          </a:prstGeom>
          <a:noFill/>
          <a:ln>
            <a:noFill/>
          </a:ln>
        </p:spPr>
        <p:txBody>
          <a:bodyPr spcFirstLastPara="1" wrap="square" lIns="99025" tIns="49500" rIns="99025" bIns="49500" anchor="b" anchorCtr="0">
            <a:noAutofit/>
          </a:bodyPr>
          <a:lstStyle/>
          <a:p>
            <a:pPr marL="0" lvl="0" indent="0" algn="r" rtl="0">
              <a:spcBef>
                <a:spcPts val="0"/>
              </a:spcBef>
              <a:spcAft>
                <a:spcPts val="0"/>
              </a:spcAft>
              <a:buNone/>
            </a:pPr>
            <a:fld id="{00000000-1234-1234-1234-123412341234}" type="slidenum">
              <a:rPr lang="en-US" altLang="zh-TW"/>
              <a:t>39</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9"/>
        <p:cNvGrpSpPr/>
        <p:nvPr/>
      </p:nvGrpSpPr>
      <p:grpSpPr>
        <a:xfrm>
          <a:off x="0" y="0"/>
          <a:ext cx="0" cy="0"/>
          <a:chOff x="0" y="0"/>
          <a:chExt cx="0" cy="0"/>
        </a:xfrm>
      </p:grpSpPr>
      <p:sp>
        <p:nvSpPr>
          <p:cNvPr id="150" name="Google Shape;150;g251dc24ff40_0_25:notes"/>
          <p:cNvSpPr>
            <a:spLocks noGrp="1" noRot="1" noChangeAspect="1"/>
          </p:cNvSpPr>
          <p:nvPr>
            <p:ph type="sldImg" idx="2"/>
          </p:nvPr>
        </p:nvSpPr>
        <p:spPr>
          <a:xfrm>
            <a:off x="2987675" y="887413"/>
            <a:ext cx="4259263" cy="239553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51" name="Google Shape;151;g251dc24ff40_0_25:notes"/>
          <p:cNvSpPr txBox="1">
            <a:spLocks noGrp="1"/>
          </p:cNvSpPr>
          <p:nvPr>
            <p:ph type="body" idx="1"/>
          </p:nvPr>
        </p:nvSpPr>
        <p:spPr>
          <a:xfrm>
            <a:off x="1023462" y="3416538"/>
            <a:ext cx="8187600" cy="2795400"/>
          </a:xfrm>
          <a:prstGeom prst="rect">
            <a:avLst/>
          </a:prstGeom>
          <a:noFill/>
          <a:ln>
            <a:noFill/>
          </a:ln>
        </p:spPr>
        <p:txBody>
          <a:bodyPr spcFirstLastPara="1" wrap="square" lIns="99025" tIns="49500" rIns="99025" bIns="49500" anchor="t" anchorCtr="0">
            <a:noAutofit/>
          </a:bodyPr>
          <a:lstStyle/>
          <a:p>
            <a:pPr marL="0" lvl="0" indent="0" algn="l" rtl="0">
              <a:spcBef>
                <a:spcPts val="0"/>
              </a:spcBef>
              <a:spcAft>
                <a:spcPts val="0"/>
              </a:spcAft>
              <a:buNone/>
            </a:pPr>
            <a:r>
              <a:rPr lang="zh-TW" dirty="0"/>
              <a:t>2023修改文字內容</a:t>
            </a:r>
            <a:endParaRPr lang="en-US" altLang="zh-TW" dirty="0"/>
          </a:p>
          <a:p>
            <a:pPr marL="0" lvl="0" indent="0" algn="l" rtl="0">
              <a:spcBef>
                <a:spcPts val="0"/>
              </a:spcBef>
              <a:spcAft>
                <a:spcPts val="0"/>
              </a:spcAft>
              <a:buNone/>
            </a:pPr>
            <a:endParaRPr lang="en-US" altLang="zh-TW" dirty="0"/>
          </a:p>
          <a:p>
            <a:pPr marL="0" lvl="0" indent="0" algn="l" rtl="0">
              <a:spcBef>
                <a:spcPts val="0"/>
              </a:spcBef>
              <a:spcAft>
                <a:spcPts val="0"/>
              </a:spcAft>
              <a:buNone/>
            </a:pPr>
            <a:r>
              <a:rPr lang="zh-TW" altLang="en-US" dirty="0"/>
              <a:t>書：</a:t>
            </a:r>
            <a:r>
              <a:rPr lang="en-US" altLang="zh-TW" dirty="0"/>
              <a:t>6.3 </a:t>
            </a:r>
            <a:r>
              <a:rPr lang="zh-TW" altLang="en-US" dirty="0"/>
              <a:t>群眾募資</a:t>
            </a:r>
            <a:endParaRPr dirty="0"/>
          </a:p>
        </p:txBody>
      </p:sp>
      <p:sp>
        <p:nvSpPr>
          <p:cNvPr id="152" name="Google Shape;152;g251dc24ff40_0_25:notes"/>
          <p:cNvSpPr txBox="1">
            <a:spLocks noGrp="1"/>
          </p:cNvSpPr>
          <p:nvPr>
            <p:ph type="sldNum" idx="12"/>
          </p:nvPr>
        </p:nvSpPr>
        <p:spPr>
          <a:xfrm>
            <a:off x="5797247" y="6743104"/>
            <a:ext cx="4434900" cy="356100"/>
          </a:xfrm>
          <a:prstGeom prst="rect">
            <a:avLst/>
          </a:prstGeom>
          <a:noFill/>
          <a:ln>
            <a:noFill/>
          </a:ln>
        </p:spPr>
        <p:txBody>
          <a:bodyPr spcFirstLastPara="1" wrap="square" lIns="99025" tIns="49500" rIns="99025" bIns="49500" anchor="b" anchorCtr="0">
            <a:noAutofit/>
          </a:bodyPr>
          <a:lstStyle/>
          <a:p>
            <a:pPr marL="0" lvl="0" indent="0" algn="r" rtl="0">
              <a:spcBef>
                <a:spcPts val="0"/>
              </a:spcBef>
              <a:spcAft>
                <a:spcPts val="0"/>
              </a:spcAft>
              <a:buNone/>
            </a:pPr>
            <a:fld id="{00000000-1234-1234-1234-123412341234}" type="slidenum">
              <a:rPr lang="en-US" altLang="zh-TW"/>
              <a:t>4</a:t>
            </a:fld>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95"/>
        <p:cNvGrpSpPr/>
        <p:nvPr/>
      </p:nvGrpSpPr>
      <p:grpSpPr>
        <a:xfrm>
          <a:off x="0" y="0"/>
          <a:ext cx="0" cy="0"/>
          <a:chOff x="0" y="0"/>
          <a:chExt cx="0" cy="0"/>
        </a:xfrm>
      </p:grpSpPr>
      <p:sp>
        <p:nvSpPr>
          <p:cNvPr id="1196" name="Google Shape;1196;p41:notes"/>
          <p:cNvSpPr>
            <a:spLocks noGrp="1" noRot="1" noChangeAspect="1"/>
          </p:cNvSpPr>
          <p:nvPr>
            <p:ph type="sldImg" idx="2"/>
          </p:nvPr>
        </p:nvSpPr>
        <p:spPr>
          <a:xfrm>
            <a:off x="2987675" y="887413"/>
            <a:ext cx="4259263" cy="239553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97" name="Google Shape;1197;p41:notes"/>
          <p:cNvSpPr txBox="1">
            <a:spLocks noGrp="1"/>
          </p:cNvSpPr>
          <p:nvPr>
            <p:ph type="body" idx="1"/>
          </p:nvPr>
        </p:nvSpPr>
        <p:spPr>
          <a:xfrm>
            <a:off x="1023462" y="3416538"/>
            <a:ext cx="8187690" cy="2795349"/>
          </a:xfrm>
          <a:prstGeom prst="rect">
            <a:avLst/>
          </a:prstGeom>
          <a:noFill/>
          <a:ln>
            <a:noFill/>
          </a:ln>
        </p:spPr>
        <p:txBody>
          <a:bodyPr spcFirstLastPara="1" wrap="square" lIns="99025" tIns="49500" rIns="99025" bIns="49500" anchor="t" anchorCtr="0">
            <a:noAutofit/>
          </a:bodyPr>
          <a:lstStyle/>
          <a:p>
            <a:pPr marL="0" lvl="0" indent="0" algn="l" rtl="0">
              <a:spcBef>
                <a:spcPts val="0"/>
              </a:spcBef>
              <a:spcAft>
                <a:spcPts val="0"/>
              </a:spcAft>
              <a:buNone/>
            </a:pPr>
            <a:r>
              <a:rPr lang="en-US" altLang="zh-TW" dirty="0"/>
              <a:t>2023</a:t>
            </a:r>
            <a:r>
              <a:rPr lang="zh-TW" altLang="en-US" dirty="0"/>
              <a:t>增加</a:t>
            </a:r>
            <a:endParaRPr lang="en-US" altLang="zh-TW" dirty="0"/>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zh-TW" altLang="en-US" dirty="0"/>
              <a:t>書：</a:t>
            </a:r>
            <a:r>
              <a:rPr lang="en-US" altLang="zh-TW" dirty="0"/>
              <a:t>6.7 </a:t>
            </a:r>
            <a:r>
              <a:rPr lang="zh-TW" altLang="en-US" dirty="0"/>
              <a:t>群眾募資未來發展 </a:t>
            </a:r>
            <a:r>
              <a:rPr lang="en-US" altLang="zh-TW" dirty="0"/>
              <a:t>(4)</a:t>
            </a:r>
            <a:endParaRPr lang="zh-TW" altLang="en-US" dirty="0"/>
          </a:p>
          <a:p>
            <a:pPr marL="0" lvl="0" indent="0" algn="l" rtl="0">
              <a:spcBef>
                <a:spcPts val="0"/>
              </a:spcBef>
              <a:spcAft>
                <a:spcPts val="0"/>
              </a:spcAft>
              <a:buNone/>
            </a:pPr>
            <a:endParaRPr dirty="0"/>
          </a:p>
        </p:txBody>
      </p:sp>
      <p:sp>
        <p:nvSpPr>
          <p:cNvPr id="1198" name="Google Shape;1198;p41:notes"/>
          <p:cNvSpPr txBox="1">
            <a:spLocks noGrp="1"/>
          </p:cNvSpPr>
          <p:nvPr>
            <p:ph type="sldNum" idx="12"/>
          </p:nvPr>
        </p:nvSpPr>
        <p:spPr>
          <a:xfrm>
            <a:off x="5797247" y="6743104"/>
            <a:ext cx="4434998" cy="356197"/>
          </a:xfrm>
          <a:prstGeom prst="rect">
            <a:avLst/>
          </a:prstGeom>
          <a:noFill/>
          <a:ln>
            <a:noFill/>
          </a:ln>
        </p:spPr>
        <p:txBody>
          <a:bodyPr spcFirstLastPara="1" wrap="square" lIns="99025" tIns="49500" rIns="99025" bIns="49500" anchor="b" anchorCtr="0">
            <a:noAutofit/>
          </a:bodyPr>
          <a:lstStyle/>
          <a:p>
            <a:pPr marL="0" lvl="0" indent="0" algn="r" rtl="0">
              <a:spcBef>
                <a:spcPts val="0"/>
              </a:spcBef>
              <a:spcAft>
                <a:spcPts val="0"/>
              </a:spcAft>
              <a:buNone/>
            </a:pPr>
            <a:fld id="{00000000-1234-1234-1234-123412341234}" type="slidenum">
              <a:rPr lang="en-US" altLang="zh-TW"/>
              <a:t>40</a:t>
            </a:fld>
            <a:endParaRPr/>
          </a:p>
        </p:txBody>
      </p:sp>
    </p:spTree>
    <p:extLst>
      <p:ext uri="{BB962C8B-B14F-4D97-AF65-F5344CB8AC3E}">
        <p14:creationId xmlns:p14="http://schemas.microsoft.com/office/powerpoint/2010/main" val="1428729952"/>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15"/>
        <p:cNvGrpSpPr/>
        <p:nvPr/>
      </p:nvGrpSpPr>
      <p:grpSpPr>
        <a:xfrm>
          <a:off x="0" y="0"/>
          <a:ext cx="0" cy="0"/>
          <a:chOff x="0" y="0"/>
          <a:chExt cx="0" cy="0"/>
        </a:xfrm>
      </p:grpSpPr>
      <p:sp>
        <p:nvSpPr>
          <p:cNvPr id="1216" name="Google Shape;1216;p42:notes"/>
          <p:cNvSpPr>
            <a:spLocks noGrp="1" noRot="1" noChangeAspect="1"/>
          </p:cNvSpPr>
          <p:nvPr>
            <p:ph type="sldImg" idx="2"/>
          </p:nvPr>
        </p:nvSpPr>
        <p:spPr>
          <a:xfrm>
            <a:off x="2987675" y="887413"/>
            <a:ext cx="4259263" cy="239553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17" name="Google Shape;1217;p42:notes"/>
          <p:cNvSpPr txBox="1">
            <a:spLocks noGrp="1"/>
          </p:cNvSpPr>
          <p:nvPr>
            <p:ph type="body" idx="1"/>
          </p:nvPr>
        </p:nvSpPr>
        <p:spPr>
          <a:xfrm>
            <a:off x="1023462" y="3416538"/>
            <a:ext cx="8187690" cy="2795349"/>
          </a:xfrm>
          <a:prstGeom prst="rect">
            <a:avLst/>
          </a:prstGeom>
          <a:noFill/>
          <a:ln>
            <a:noFill/>
          </a:ln>
        </p:spPr>
        <p:txBody>
          <a:bodyPr spcFirstLastPara="1" wrap="square" lIns="99025" tIns="49500" rIns="99025" bIns="49500" anchor="t" anchorCtr="0">
            <a:noAutofit/>
          </a:bodyPr>
          <a:lstStyle/>
          <a:p>
            <a:pPr marL="0" lvl="0" indent="0" algn="l" rtl="0">
              <a:spcBef>
                <a:spcPts val="0"/>
              </a:spcBef>
              <a:spcAft>
                <a:spcPts val="0"/>
              </a:spcAft>
              <a:buNone/>
            </a:pPr>
            <a:r>
              <a:rPr lang="zh-TW" altLang="en-US" dirty="0"/>
              <a:t>書：</a:t>
            </a:r>
            <a:r>
              <a:rPr lang="en-US" altLang="zh-TW" dirty="0"/>
              <a:t>6.7 </a:t>
            </a:r>
            <a:r>
              <a:rPr lang="zh-TW" altLang="en-US" dirty="0"/>
              <a:t>群眾募資未來發展 </a:t>
            </a:r>
            <a:endParaRPr dirty="0"/>
          </a:p>
        </p:txBody>
      </p:sp>
      <p:sp>
        <p:nvSpPr>
          <p:cNvPr id="1218" name="Google Shape;1218;p42:notes"/>
          <p:cNvSpPr txBox="1">
            <a:spLocks noGrp="1"/>
          </p:cNvSpPr>
          <p:nvPr>
            <p:ph type="sldNum" idx="12"/>
          </p:nvPr>
        </p:nvSpPr>
        <p:spPr>
          <a:xfrm>
            <a:off x="5797247" y="6743104"/>
            <a:ext cx="4434998" cy="356197"/>
          </a:xfrm>
          <a:prstGeom prst="rect">
            <a:avLst/>
          </a:prstGeom>
          <a:noFill/>
          <a:ln>
            <a:noFill/>
          </a:ln>
        </p:spPr>
        <p:txBody>
          <a:bodyPr spcFirstLastPara="1" wrap="square" lIns="99025" tIns="49500" rIns="99025" bIns="49500" anchor="b" anchorCtr="0">
            <a:noAutofit/>
          </a:bodyPr>
          <a:lstStyle/>
          <a:p>
            <a:pPr marL="0" lvl="0" indent="0" algn="r" rtl="0">
              <a:spcBef>
                <a:spcPts val="0"/>
              </a:spcBef>
              <a:spcAft>
                <a:spcPts val="0"/>
              </a:spcAft>
              <a:buNone/>
            </a:pPr>
            <a:fld id="{00000000-1234-1234-1234-123412341234}" type="slidenum">
              <a:rPr lang="en-US" altLang="zh-TW"/>
              <a:t>41</a:t>
            </a:fld>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15"/>
        <p:cNvGrpSpPr/>
        <p:nvPr/>
      </p:nvGrpSpPr>
      <p:grpSpPr>
        <a:xfrm>
          <a:off x="0" y="0"/>
          <a:ext cx="0" cy="0"/>
          <a:chOff x="0" y="0"/>
          <a:chExt cx="0" cy="0"/>
        </a:xfrm>
      </p:grpSpPr>
      <p:sp>
        <p:nvSpPr>
          <p:cNvPr id="1216" name="Google Shape;1216;p42:notes"/>
          <p:cNvSpPr>
            <a:spLocks noGrp="1" noRot="1" noChangeAspect="1"/>
          </p:cNvSpPr>
          <p:nvPr>
            <p:ph type="sldImg" idx="2"/>
          </p:nvPr>
        </p:nvSpPr>
        <p:spPr>
          <a:xfrm>
            <a:off x="2987675" y="887413"/>
            <a:ext cx="4259263" cy="239553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17" name="Google Shape;1217;p42:notes"/>
          <p:cNvSpPr txBox="1">
            <a:spLocks noGrp="1"/>
          </p:cNvSpPr>
          <p:nvPr>
            <p:ph type="body" idx="1"/>
          </p:nvPr>
        </p:nvSpPr>
        <p:spPr>
          <a:xfrm>
            <a:off x="1023462" y="3416538"/>
            <a:ext cx="8187690" cy="2795349"/>
          </a:xfrm>
          <a:prstGeom prst="rect">
            <a:avLst/>
          </a:prstGeom>
          <a:noFill/>
          <a:ln>
            <a:noFill/>
          </a:ln>
        </p:spPr>
        <p:txBody>
          <a:bodyPr spcFirstLastPara="1" wrap="square" lIns="99025" tIns="49500" rIns="99025" bIns="49500" anchor="t" anchorCtr="0">
            <a:noAutofit/>
          </a:bodyPr>
          <a:lstStyle/>
          <a:p>
            <a:pPr marL="0" lvl="0" indent="0" algn="l" rtl="0">
              <a:spcBef>
                <a:spcPts val="0"/>
              </a:spcBef>
              <a:spcAft>
                <a:spcPts val="0"/>
              </a:spcAft>
              <a:buNone/>
            </a:pPr>
            <a:r>
              <a:rPr lang="zh-TW" altLang="en-US" dirty="0"/>
              <a:t>書</a:t>
            </a:r>
            <a:r>
              <a:rPr lang="en-US" dirty="0"/>
              <a:t> </a:t>
            </a:r>
            <a:r>
              <a:rPr lang="zh-TW" altLang="en-US" dirty="0"/>
              <a:t>：圖 </a:t>
            </a:r>
            <a:r>
              <a:rPr lang="en-US" altLang="zh-TW" dirty="0"/>
              <a:t>6.11 </a:t>
            </a:r>
            <a:r>
              <a:rPr lang="zh-TW" altLang="en-US" dirty="0"/>
              <a:t>群眾募資推薦系統</a:t>
            </a:r>
            <a:endParaRPr dirty="0"/>
          </a:p>
        </p:txBody>
      </p:sp>
      <p:sp>
        <p:nvSpPr>
          <p:cNvPr id="1218" name="Google Shape;1218;p42:notes"/>
          <p:cNvSpPr txBox="1">
            <a:spLocks noGrp="1"/>
          </p:cNvSpPr>
          <p:nvPr>
            <p:ph type="sldNum" idx="12"/>
          </p:nvPr>
        </p:nvSpPr>
        <p:spPr>
          <a:xfrm>
            <a:off x="5797247" y="6743104"/>
            <a:ext cx="4434998" cy="356197"/>
          </a:xfrm>
          <a:prstGeom prst="rect">
            <a:avLst/>
          </a:prstGeom>
          <a:noFill/>
          <a:ln>
            <a:noFill/>
          </a:ln>
        </p:spPr>
        <p:txBody>
          <a:bodyPr spcFirstLastPara="1" wrap="square" lIns="99025" tIns="49500" rIns="99025" bIns="49500" anchor="b" anchorCtr="0">
            <a:noAutofit/>
          </a:bodyPr>
          <a:lstStyle/>
          <a:p>
            <a:pPr marL="0" lvl="0" indent="0" algn="r" rtl="0">
              <a:spcBef>
                <a:spcPts val="0"/>
              </a:spcBef>
              <a:spcAft>
                <a:spcPts val="0"/>
              </a:spcAft>
              <a:buNone/>
            </a:pPr>
            <a:fld id="{00000000-1234-1234-1234-123412341234}" type="slidenum">
              <a:rPr lang="en-US" altLang="zh-TW"/>
              <a:t>42</a:t>
            </a:fld>
            <a:endParaRPr/>
          </a:p>
        </p:txBody>
      </p:sp>
    </p:spTree>
    <p:extLst>
      <p:ext uri="{BB962C8B-B14F-4D97-AF65-F5344CB8AC3E}">
        <p14:creationId xmlns:p14="http://schemas.microsoft.com/office/powerpoint/2010/main" val="945236315"/>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35"/>
        <p:cNvGrpSpPr/>
        <p:nvPr/>
      </p:nvGrpSpPr>
      <p:grpSpPr>
        <a:xfrm>
          <a:off x="0" y="0"/>
          <a:ext cx="0" cy="0"/>
          <a:chOff x="0" y="0"/>
          <a:chExt cx="0" cy="0"/>
        </a:xfrm>
      </p:grpSpPr>
      <p:sp>
        <p:nvSpPr>
          <p:cNvPr id="1236" name="Google Shape;1236;p43:notes"/>
          <p:cNvSpPr>
            <a:spLocks noGrp="1" noRot="1" noChangeAspect="1"/>
          </p:cNvSpPr>
          <p:nvPr>
            <p:ph type="sldImg" idx="2"/>
          </p:nvPr>
        </p:nvSpPr>
        <p:spPr>
          <a:xfrm>
            <a:off x="2987675" y="887413"/>
            <a:ext cx="4259263" cy="239553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37" name="Google Shape;1237;p43:notes"/>
          <p:cNvSpPr txBox="1">
            <a:spLocks noGrp="1"/>
          </p:cNvSpPr>
          <p:nvPr>
            <p:ph type="body" idx="1"/>
          </p:nvPr>
        </p:nvSpPr>
        <p:spPr>
          <a:xfrm>
            <a:off x="1023462" y="3416538"/>
            <a:ext cx="8187690" cy="2795349"/>
          </a:xfrm>
          <a:prstGeom prst="rect">
            <a:avLst/>
          </a:prstGeom>
          <a:noFill/>
          <a:ln>
            <a:noFill/>
          </a:ln>
        </p:spPr>
        <p:txBody>
          <a:bodyPr spcFirstLastPara="1" wrap="square" lIns="99025" tIns="49500" rIns="99025" bIns="495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zh-TW" altLang="en-US" sz="9600" b="0" dirty="0">
                <a:solidFill>
                  <a:srgbClr val="FF0000"/>
                </a:solidFill>
                <a:latin typeface="Corbel"/>
                <a:ea typeface="Corbel"/>
                <a:cs typeface="Corbel"/>
                <a:sym typeface="Corbel"/>
              </a:rPr>
              <a:t>舊投影片原有內容</a:t>
            </a:r>
            <a:endParaRPr lang="en-US" altLang="zh-TW" sz="9600" b="0" dirty="0">
              <a:solidFill>
                <a:srgbClr val="FF0000"/>
              </a:solidFill>
              <a:latin typeface="Corbel"/>
              <a:ea typeface="Corbel"/>
              <a:cs typeface="Corbel"/>
              <a:sym typeface="Corbel"/>
            </a:endParaRPr>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zh-TW" altLang="en-US" sz="9600" b="0" dirty="0">
                <a:solidFill>
                  <a:srgbClr val="FF0000"/>
                </a:solidFill>
                <a:latin typeface="Corbel"/>
                <a:ea typeface="Corbel"/>
                <a:cs typeface="Corbel"/>
                <a:sym typeface="Corbel"/>
              </a:rPr>
              <a:t>書裡沒有，</a:t>
            </a:r>
            <a:r>
              <a:rPr lang="zh-TW" altLang="en-US" sz="9600" b="0" dirty="0">
                <a:solidFill>
                  <a:srgbClr val="FF0000"/>
                </a:solidFill>
                <a:latin typeface="Corbel"/>
                <a:sym typeface="Corbel"/>
              </a:rPr>
              <a:t>但我覺得可以補充</a:t>
            </a:r>
            <a:endParaRPr lang="zh-TW" altLang="en-US" b="0" dirty="0"/>
          </a:p>
          <a:p>
            <a:pPr marL="0" lvl="0" indent="0" algn="l" rtl="0">
              <a:spcBef>
                <a:spcPts val="0"/>
              </a:spcBef>
              <a:spcAft>
                <a:spcPts val="0"/>
              </a:spcAft>
              <a:buNone/>
            </a:pPr>
            <a:endParaRPr dirty="0"/>
          </a:p>
        </p:txBody>
      </p:sp>
      <p:sp>
        <p:nvSpPr>
          <p:cNvPr id="1238" name="Google Shape;1238;p43:notes"/>
          <p:cNvSpPr txBox="1">
            <a:spLocks noGrp="1"/>
          </p:cNvSpPr>
          <p:nvPr>
            <p:ph type="sldNum" idx="12"/>
          </p:nvPr>
        </p:nvSpPr>
        <p:spPr>
          <a:xfrm>
            <a:off x="5797247" y="6743104"/>
            <a:ext cx="4434998" cy="356197"/>
          </a:xfrm>
          <a:prstGeom prst="rect">
            <a:avLst/>
          </a:prstGeom>
          <a:noFill/>
          <a:ln>
            <a:noFill/>
          </a:ln>
        </p:spPr>
        <p:txBody>
          <a:bodyPr spcFirstLastPara="1" wrap="square" lIns="99025" tIns="49500" rIns="99025" bIns="49500" anchor="b" anchorCtr="0">
            <a:noAutofit/>
          </a:bodyPr>
          <a:lstStyle/>
          <a:p>
            <a:pPr marL="0" lvl="0" indent="0" algn="r" rtl="0">
              <a:spcBef>
                <a:spcPts val="0"/>
              </a:spcBef>
              <a:spcAft>
                <a:spcPts val="0"/>
              </a:spcAft>
              <a:buNone/>
            </a:pPr>
            <a:fld id="{00000000-1234-1234-1234-123412341234}" type="slidenum">
              <a:rPr lang="en-US" altLang="zh-TW"/>
              <a:t>43</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0"/>
        <p:cNvGrpSpPr/>
        <p:nvPr/>
      </p:nvGrpSpPr>
      <p:grpSpPr>
        <a:xfrm>
          <a:off x="0" y="0"/>
          <a:ext cx="0" cy="0"/>
          <a:chOff x="0" y="0"/>
          <a:chExt cx="0" cy="0"/>
        </a:xfrm>
      </p:grpSpPr>
      <p:sp>
        <p:nvSpPr>
          <p:cNvPr id="171" name="Google Shape;171;p5:notes"/>
          <p:cNvSpPr>
            <a:spLocks noGrp="1" noRot="1" noChangeAspect="1"/>
          </p:cNvSpPr>
          <p:nvPr>
            <p:ph type="sldImg" idx="2"/>
          </p:nvPr>
        </p:nvSpPr>
        <p:spPr>
          <a:xfrm>
            <a:off x="2987675" y="887413"/>
            <a:ext cx="4259263" cy="239553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72" name="Google Shape;172;p5:notes"/>
          <p:cNvSpPr txBox="1">
            <a:spLocks noGrp="1"/>
          </p:cNvSpPr>
          <p:nvPr>
            <p:ph type="body" idx="1"/>
          </p:nvPr>
        </p:nvSpPr>
        <p:spPr>
          <a:xfrm>
            <a:off x="1023462" y="3416538"/>
            <a:ext cx="8187690" cy="2795349"/>
          </a:xfrm>
          <a:prstGeom prst="rect">
            <a:avLst/>
          </a:prstGeom>
          <a:noFill/>
          <a:ln>
            <a:noFill/>
          </a:ln>
        </p:spPr>
        <p:txBody>
          <a:bodyPr spcFirstLastPara="1" wrap="square" lIns="99025" tIns="49500" rIns="99025" bIns="495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zh-TW" altLang="en-US" sz="1200" b="0" dirty="0">
                <a:solidFill>
                  <a:srgbClr val="FF0000"/>
                </a:solidFill>
                <a:latin typeface="Corbel"/>
                <a:ea typeface="Corbel"/>
                <a:cs typeface="Corbel"/>
                <a:sym typeface="Corbel"/>
              </a:rPr>
              <a:t>舊投影片原有內容</a:t>
            </a:r>
            <a:endParaRPr lang="en-US" altLang="zh-TW" sz="1200" b="0" dirty="0">
              <a:solidFill>
                <a:srgbClr val="FF0000"/>
              </a:solidFill>
              <a:latin typeface="Corbel"/>
              <a:ea typeface="Corbel"/>
              <a:cs typeface="Corbel"/>
              <a:sym typeface="Corbel"/>
            </a:endParaRPr>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zh-TW" altLang="en-US" sz="1200" b="0" dirty="0">
                <a:solidFill>
                  <a:srgbClr val="FF0000"/>
                </a:solidFill>
                <a:latin typeface="Corbel"/>
                <a:ea typeface="Corbel"/>
                <a:cs typeface="Corbel"/>
                <a:sym typeface="Corbel"/>
              </a:rPr>
              <a:t>書裡沒有，</a:t>
            </a:r>
            <a:r>
              <a:rPr lang="zh-TW" altLang="en-US" sz="1200" b="0" dirty="0">
                <a:solidFill>
                  <a:srgbClr val="FF0000"/>
                </a:solidFill>
                <a:latin typeface="Corbel"/>
                <a:sym typeface="Corbel"/>
              </a:rPr>
              <a:t>但我覺得可以補充</a:t>
            </a:r>
            <a:endParaRPr lang="zh-TW" altLang="en-US" b="0" dirty="0"/>
          </a:p>
          <a:p>
            <a:pPr marL="0" lvl="0" indent="0" algn="l" rtl="0">
              <a:spcBef>
                <a:spcPts val="0"/>
              </a:spcBef>
              <a:spcAft>
                <a:spcPts val="0"/>
              </a:spcAft>
              <a:buNone/>
            </a:pPr>
            <a:endParaRPr dirty="0"/>
          </a:p>
        </p:txBody>
      </p:sp>
      <p:sp>
        <p:nvSpPr>
          <p:cNvPr id="173" name="Google Shape;173;p5:notes"/>
          <p:cNvSpPr txBox="1">
            <a:spLocks noGrp="1"/>
          </p:cNvSpPr>
          <p:nvPr>
            <p:ph type="sldNum" idx="12"/>
          </p:nvPr>
        </p:nvSpPr>
        <p:spPr>
          <a:xfrm>
            <a:off x="5797247" y="6743104"/>
            <a:ext cx="4434998" cy="356197"/>
          </a:xfrm>
          <a:prstGeom prst="rect">
            <a:avLst/>
          </a:prstGeom>
          <a:noFill/>
          <a:ln>
            <a:noFill/>
          </a:ln>
        </p:spPr>
        <p:txBody>
          <a:bodyPr spcFirstLastPara="1" wrap="square" lIns="99025" tIns="49500" rIns="99025" bIns="49500" anchor="b" anchorCtr="0">
            <a:noAutofit/>
          </a:bodyPr>
          <a:lstStyle/>
          <a:p>
            <a:pPr marL="0" lvl="0" indent="0" algn="r" rtl="0">
              <a:spcBef>
                <a:spcPts val="0"/>
              </a:spcBef>
              <a:spcAft>
                <a:spcPts val="0"/>
              </a:spcAft>
              <a:buNone/>
            </a:pPr>
            <a:fld id="{00000000-1234-1234-1234-123412341234}" type="slidenum">
              <a:rPr lang="en-US" altLang="zh-TW"/>
              <a:t>5</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1"/>
        <p:cNvGrpSpPr/>
        <p:nvPr/>
      </p:nvGrpSpPr>
      <p:grpSpPr>
        <a:xfrm>
          <a:off x="0" y="0"/>
          <a:ext cx="0" cy="0"/>
          <a:chOff x="0" y="0"/>
          <a:chExt cx="0" cy="0"/>
        </a:xfrm>
      </p:grpSpPr>
      <p:sp>
        <p:nvSpPr>
          <p:cNvPr id="212" name="Google Shape;212;p6:notes"/>
          <p:cNvSpPr>
            <a:spLocks noGrp="1" noRot="1" noChangeAspect="1"/>
          </p:cNvSpPr>
          <p:nvPr>
            <p:ph type="sldImg" idx="2"/>
          </p:nvPr>
        </p:nvSpPr>
        <p:spPr>
          <a:xfrm>
            <a:off x="2987675" y="887413"/>
            <a:ext cx="4259263" cy="239553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13" name="Google Shape;213;p6:notes"/>
          <p:cNvSpPr txBox="1">
            <a:spLocks noGrp="1"/>
          </p:cNvSpPr>
          <p:nvPr>
            <p:ph type="body" idx="1"/>
          </p:nvPr>
        </p:nvSpPr>
        <p:spPr>
          <a:xfrm>
            <a:off x="1023462" y="3416538"/>
            <a:ext cx="8187690" cy="2795349"/>
          </a:xfrm>
          <a:prstGeom prst="rect">
            <a:avLst/>
          </a:prstGeom>
          <a:noFill/>
          <a:ln>
            <a:noFill/>
          </a:ln>
        </p:spPr>
        <p:txBody>
          <a:bodyPr spcFirstLastPara="1" wrap="square" lIns="99025" tIns="49500" rIns="99025" bIns="49500" anchor="t" anchorCtr="0">
            <a:noAutofit/>
          </a:bodyPr>
          <a:lstStyle/>
          <a:p>
            <a:pPr marL="0" lvl="0" indent="0" algn="l" rtl="0">
              <a:spcBef>
                <a:spcPts val="0"/>
              </a:spcBef>
              <a:spcAft>
                <a:spcPts val="0"/>
              </a:spcAft>
              <a:buNone/>
            </a:pPr>
            <a:r>
              <a:rPr lang="zh-TW" dirty="0"/>
              <a:t>2023 微調文字內容</a:t>
            </a:r>
            <a:endParaRPr dirty="0"/>
          </a:p>
          <a:p>
            <a:pPr marL="0" lvl="0" indent="0" algn="l" rtl="0">
              <a:spcBef>
                <a:spcPts val="0"/>
              </a:spcBef>
              <a:spcAft>
                <a:spcPts val="0"/>
              </a:spcAft>
              <a:buNone/>
            </a:pPr>
            <a:endParaRPr lang="en-US" altLang="zh-TW" dirty="0"/>
          </a:p>
          <a:p>
            <a:pPr marL="0" lvl="0" indent="0" algn="l" rtl="0">
              <a:spcBef>
                <a:spcPts val="0"/>
              </a:spcBef>
              <a:spcAft>
                <a:spcPts val="0"/>
              </a:spcAft>
              <a:buNone/>
            </a:pPr>
            <a:r>
              <a:rPr lang="zh-TW" altLang="en-US" dirty="0"/>
              <a:t>書：</a:t>
            </a:r>
            <a:r>
              <a:rPr lang="en-US" altLang="zh-TW" dirty="0"/>
              <a:t>6.5 </a:t>
            </a:r>
            <a:r>
              <a:rPr lang="zh-TW" altLang="en-US" dirty="0"/>
              <a:t>群眾募資對比傳統募資</a:t>
            </a:r>
            <a:endParaRPr lang="en-US" altLang="zh-TW" dirty="0"/>
          </a:p>
        </p:txBody>
      </p:sp>
      <p:sp>
        <p:nvSpPr>
          <p:cNvPr id="214" name="Google Shape;214;p6:notes"/>
          <p:cNvSpPr txBox="1">
            <a:spLocks noGrp="1"/>
          </p:cNvSpPr>
          <p:nvPr>
            <p:ph type="sldNum" idx="12"/>
          </p:nvPr>
        </p:nvSpPr>
        <p:spPr>
          <a:xfrm>
            <a:off x="5797247" y="6743104"/>
            <a:ext cx="4434998" cy="356197"/>
          </a:xfrm>
          <a:prstGeom prst="rect">
            <a:avLst/>
          </a:prstGeom>
          <a:noFill/>
          <a:ln>
            <a:noFill/>
          </a:ln>
        </p:spPr>
        <p:txBody>
          <a:bodyPr spcFirstLastPara="1" wrap="square" lIns="99025" tIns="49500" rIns="99025" bIns="49500" anchor="b" anchorCtr="0">
            <a:noAutofit/>
          </a:bodyPr>
          <a:lstStyle/>
          <a:p>
            <a:pPr marL="0" lvl="0" indent="0" algn="r" rtl="0">
              <a:spcBef>
                <a:spcPts val="0"/>
              </a:spcBef>
              <a:spcAft>
                <a:spcPts val="0"/>
              </a:spcAft>
              <a:buNone/>
            </a:pPr>
            <a:fld id="{00000000-1234-1234-1234-123412341234}" type="slidenum">
              <a:rPr lang="en-US" altLang="zh-TW"/>
              <a:t>6</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2"/>
        <p:cNvGrpSpPr/>
        <p:nvPr/>
      </p:nvGrpSpPr>
      <p:grpSpPr>
        <a:xfrm>
          <a:off x="0" y="0"/>
          <a:ext cx="0" cy="0"/>
          <a:chOff x="0" y="0"/>
          <a:chExt cx="0" cy="0"/>
        </a:xfrm>
      </p:grpSpPr>
      <p:sp>
        <p:nvSpPr>
          <p:cNvPr id="233" name="Google Shape;233;p7:notes"/>
          <p:cNvSpPr>
            <a:spLocks noGrp="1" noRot="1" noChangeAspect="1"/>
          </p:cNvSpPr>
          <p:nvPr>
            <p:ph type="sldImg" idx="2"/>
          </p:nvPr>
        </p:nvSpPr>
        <p:spPr>
          <a:xfrm>
            <a:off x="2987675" y="887413"/>
            <a:ext cx="4259263" cy="239553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34" name="Google Shape;234;p7:notes"/>
          <p:cNvSpPr txBox="1">
            <a:spLocks noGrp="1"/>
          </p:cNvSpPr>
          <p:nvPr>
            <p:ph type="body" idx="1"/>
          </p:nvPr>
        </p:nvSpPr>
        <p:spPr>
          <a:xfrm>
            <a:off x="1023462" y="3416538"/>
            <a:ext cx="8187690" cy="2795349"/>
          </a:xfrm>
          <a:prstGeom prst="rect">
            <a:avLst/>
          </a:prstGeom>
          <a:noFill/>
          <a:ln>
            <a:noFill/>
          </a:ln>
        </p:spPr>
        <p:txBody>
          <a:bodyPr spcFirstLastPara="1" wrap="square" lIns="99025" tIns="49500" rIns="99025" bIns="49500" anchor="t" anchorCtr="0">
            <a:noAutofit/>
          </a:bodyPr>
          <a:lstStyle/>
          <a:p>
            <a:pPr marL="0" lvl="0" indent="0" algn="l" rtl="0">
              <a:spcBef>
                <a:spcPts val="0"/>
              </a:spcBef>
              <a:spcAft>
                <a:spcPts val="0"/>
              </a:spcAft>
              <a:buNone/>
            </a:pPr>
            <a:endParaRPr/>
          </a:p>
        </p:txBody>
      </p:sp>
      <p:sp>
        <p:nvSpPr>
          <p:cNvPr id="235" name="Google Shape;235;p7:notes"/>
          <p:cNvSpPr txBox="1">
            <a:spLocks noGrp="1"/>
          </p:cNvSpPr>
          <p:nvPr>
            <p:ph type="sldNum" idx="12"/>
          </p:nvPr>
        </p:nvSpPr>
        <p:spPr>
          <a:xfrm>
            <a:off x="5797247" y="6743104"/>
            <a:ext cx="4434998" cy="356197"/>
          </a:xfrm>
          <a:prstGeom prst="rect">
            <a:avLst/>
          </a:prstGeom>
          <a:noFill/>
          <a:ln>
            <a:noFill/>
          </a:ln>
        </p:spPr>
        <p:txBody>
          <a:bodyPr spcFirstLastPara="1" wrap="square" lIns="99025" tIns="49500" rIns="99025" bIns="49500" anchor="b" anchorCtr="0">
            <a:noAutofit/>
          </a:bodyPr>
          <a:lstStyle/>
          <a:p>
            <a:pPr marL="0" lvl="0" indent="0" algn="r" rtl="0">
              <a:spcBef>
                <a:spcPts val="0"/>
              </a:spcBef>
              <a:spcAft>
                <a:spcPts val="0"/>
              </a:spcAft>
              <a:buNone/>
            </a:pPr>
            <a:fld id="{00000000-1234-1234-1234-123412341234}" type="slidenum">
              <a:rPr lang="en-US" altLang="zh-TW"/>
              <a:t>7</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2"/>
        <p:cNvGrpSpPr/>
        <p:nvPr/>
      </p:nvGrpSpPr>
      <p:grpSpPr>
        <a:xfrm>
          <a:off x="0" y="0"/>
          <a:ext cx="0" cy="0"/>
          <a:chOff x="0" y="0"/>
          <a:chExt cx="0" cy="0"/>
        </a:xfrm>
      </p:grpSpPr>
      <p:sp>
        <p:nvSpPr>
          <p:cNvPr id="253" name="Google Shape;253;p8:notes"/>
          <p:cNvSpPr>
            <a:spLocks noGrp="1" noRot="1" noChangeAspect="1"/>
          </p:cNvSpPr>
          <p:nvPr>
            <p:ph type="sldImg" idx="2"/>
          </p:nvPr>
        </p:nvSpPr>
        <p:spPr>
          <a:xfrm>
            <a:off x="2987675" y="887413"/>
            <a:ext cx="4259263" cy="239553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54" name="Google Shape;254;p8:notes"/>
          <p:cNvSpPr txBox="1">
            <a:spLocks noGrp="1"/>
          </p:cNvSpPr>
          <p:nvPr>
            <p:ph type="body" idx="1"/>
          </p:nvPr>
        </p:nvSpPr>
        <p:spPr>
          <a:xfrm>
            <a:off x="1023462" y="3416538"/>
            <a:ext cx="8187690" cy="2795349"/>
          </a:xfrm>
          <a:prstGeom prst="rect">
            <a:avLst/>
          </a:prstGeom>
          <a:noFill/>
          <a:ln>
            <a:noFill/>
          </a:ln>
        </p:spPr>
        <p:txBody>
          <a:bodyPr spcFirstLastPara="1" wrap="square" lIns="99025" tIns="49500" rIns="99025" bIns="49500" anchor="t" anchorCtr="0">
            <a:noAutofit/>
          </a:bodyPr>
          <a:lstStyle/>
          <a:p>
            <a:pPr marL="0" lvl="0" indent="0" algn="l" rtl="0">
              <a:spcBef>
                <a:spcPts val="0"/>
              </a:spcBef>
              <a:spcAft>
                <a:spcPts val="0"/>
              </a:spcAft>
              <a:buNone/>
            </a:pPr>
            <a:endParaRPr/>
          </a:p>
        </p:txBody>
      </p:sp>
      <p:sp>
        <p:nvSpPr>
          <p:cNvPr id="255" name="Google Shape;255;p8:notes"/>
          <p:cNvSpPr txBox="1">
            <a:spLocks noGrp="1"/>
          </p:cNvSpPr>
          <p:nvPr>
            <p:ph type="sldNum" idx="12"/>
          </p:nvPr>
        </p:nvSpPr>
        <p:spPr>
          <a:xfrm>
            <a:off x="5797247" y="6743104"/>
            <a:ext cx="4434998" cy="356197"/>
          </a:xfrm>
          <a:prstGeom prst="rect">
            <a:avLst/>
          </a:prstGeom>
          <a:noFill/>
          <a:ln>
            <a:noFill/>
          </a:ln>
        </p:spPr>
        <p:txBody>
          <a:bodyPr spcFirstLastPara="1" wrap="square" lIns="99025" tIns="49500" rIns="99025" bIns="49500" anchor="b" anchorCtr="0">
            <a:noAutofit/>
          </a:bodyPr>
          <a:lstStyle/>
          <a:p>
            <a:pPr marL="0" lvl="0" indent="0" algn="r" rtl="0">
              <a:spcBef>
                <a:spcPts val="0"/>
              </a:spcBef>
              <a:spcAft>
                <a:spcPts val="0"/>
              </a:spcAft>
              <a:buNone/>
            </a:pPr>
            <a:fld id="{00000000-1234-1234-1234-123412341234}" type="slidenum">
              <a:rPr lang="en-US" altLang="zh-TW"/>
              <a:t>8</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2"/>
        <p:cNvGrpSpPr/>
        <p:nvPr/>
      </p:nvGrpSpPr>
      <p:grpSpPr>
        <a:xfrm>
          <a:off x="0" y="0"/>
          <a:ext cx="0" cy="0"/>
          <a:chOff x="0" y="0"/>
          <a:chExt cx="0" cy="0"/>
        </a:xfrm>
      </p:grpSpPr>
      <p:sp>
        <p:nvSpPr>
          <p:cNvPr id="273" name="Google Shape;273;g251dc24ff40_0_0:notes"/>
          <p:cNvSpPr>
            <a:spLocks noGrp="1" noRot="1" noChangeAspect="1"/>
          </p:cNvSpPr>
          <p:nvPr>
            <p:ph type="sldImg" idx="2"/>
          </p:nvPr>
        </p:nvSpPr>
        <p:spPr>
          <a:xfrm>
            <a:off x="2987675" y="887413"/>
            <a:ext cx="4259263" cy="239553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74" name="Google Shape;274;g251dc24ff40_0_0:notes"/>
          <p:cNvSpPr txBox="1">
            <a:spLocks noGrp="1"/>
          </p:cNvSpPr>
          <p:nvPr>
            <p:ph type="body" idx="1"/>
          </p:nvPr>
        </p:nvSpPr>
        <p:spPr>
          <a:xfrm>
            <a:off x="1023462" y="3416538"/>
            <a:ext cx="8187600" cy="2795400"/>
          </a:xfrm>
          <a:prstGeom prst="rect">
            <a:avLst/>
          </a:prstGeom>
          <a:noFill/>
          <a:ln>
            <a:noFill/>
          </a:ln>
        </p:spPr>
        <p:txBody>
          <a:bodyPr spcFirstLastPara="1" wrap="square" lIns="99025" tIns="49500" rIns="99025" bIns="49500" anchor="t" anchorCtr="0">
            <a:noAutofit/>
          </a:bodyPr>
          <a:lstStyle/>
          <a:p>
            <a:pPr marL="0" lvl="0" indent="0" algn="l" rtl="0">
              <a:spcBef>
                <a:spcPts val="0"/>
              </a:spcBef>
              <a:spcAft>
                <a:spcPts val="0"/>
              </a:spcAft>
              <a:buNone/>
            </a:pPr>
            <a:r>
              <a:rPr lang="zh-TW" dirty="0"/>
              <a:t>2023新增</a:t>
            </a:r>
            <a:endParaRPr lang="en-US" altLang="zh-TW" dirty="0"/>
          </a:p>
          <a:p>
            <a:pPr marL="0" lvl="0" indent="0" algn="l" rtl="0">
              <a:spcBef>
                <a:spcPts val="0"/>
              </a:spcBef>
              <a:spcAft>
                <a:spcPts val="0"/>
              </a:spcAft>
              <a:buNone/>
            </a:pPr>
            <a:endParaRPr lang="en-US" altLang="zh-TW" dirty="0"/>
          </a:p>
          <a:p>
            <a:pPr marL="0" lvl="0" indent="0" algn="l" rtl="0">
              <a:spcBef>
                <a:spcPts val="0"/>
              </a:spcBef>
              <a:spcAft>
                <a:spcPts val="0"/>
              </a:spcAft>
              <a:buNone/>
            </a:pPr>
            <a:r>
              <a:rPr lang="zh-TW" altLang="en-US" dirty="0"/>
              <a:t>書：</a:t>
            </a:r>
            <a:r>
              <a:rPr lang="en-US" altLang="zh-TW" dirty="0"/>
              <a:t>6.2 </a:t>
            </a:r>
            <a:r>
              <a:rPr lang="zh-TW" altLang="en-US" dirty="0"/>
              <a:t>傳統募資 </a:t>
            </a:r>
            <a:endParaRPr dirty="0"/>
          </a:p>
        </p:txBody>
      </p:sp>
      <p:sp>
        <p:nvSpPr>
          <p:cNvPr id="275" name="Google Shape;275;g251dc24ff40_0_0:notes"/>
          <p:cNvSpPr txBox="1">
            <a:spLocks noGrp="1"/>
          </p:cNvSpPr>
          <p:nvPr>
            <p:ph type="sldNum" idx="12"/>
          </p:nvPr>
        </p:nvSpPr>
        <p:spPr>
          <a:xfrm>
            <a:off x="5797247" y="6743104"/>
            <a:ext cx="4434900" cy="356100"/>
          </a:xfrm>
          <a:prstGeom prst="rect">
            <a:avLst/>
          </a:prstGeom>
          <a:noFill/>
          <a:ln>
            <a:noFill/>
          </a:ln>
        </p:spPr>
        <p:txBody>
          <a:bodyPr spcFirstLastPara="1" wrap="square" lIns="99025" tIns="49500" rIns="99025" bIns="49500" anchor="b" anchorCtr="0">
            <a:noAutofit/>
          </a:bodyPr>
          <a:lstStyle/>
          <a:p>
            <a:pPr marL="0" lvl="0" indent="0" algn="r" rtl="0">
              <a:spcBef>
                <a:spcPts val="0"/>
              </a:spcBef>
              <a:spcAft>
                <a:spcPts val="0"/>
              </a:spcAft>
              <a:buNone/>
            </a:pPr>
            <a:fld id="{00000000-1234-1234-1234-123412341234}" type="slidenum">
              <a:rPr lang="en-US" altLang="zh-TW"/>
              <a:t>9</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標題投影片">
  <p:cSld name="標題投影片">
    <p:spTree>
      <p:nvGrpSpPr>
        <p:cNvPr id="1" name="Shape 13"/>
        <p:cNvGrpSpPr/>
        <p:nvPr/>
      </p:nvGrpSpPr>
      <p:grpSpPr>
        <a:xfrm>
          <a:off x="0" y="0"/>
          <a:ext cx="0" cy="0"/>
          <a:chOff x="0" y="0"/>
          <a:chExt cx="0" cy="0"/>
        </a:xfrm>
      </p:grpSpPr>
      <p:sp>
        <p:nvSpPr>
          <p:cNvPr id="14" name="Google Shape;14;p4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b="0" i="0" u="none" strike="noStrike" cap="none">
                <a:solidFill>
                  <a:schemeClr val="dk1"/>
                </a:solidFill>
                <a:latin typeface="Corbel"/>
                <a:ea typeface="Corbel"/>
                <a:cs typeface="Corbel"/>
                <a:sym typeface="Corbel"/>
              </a:defRPr>
            </a:lvl1pPr>
            <a:lvl2pPr marR="0" lvl="1" algn="l" rtl="0">
              <a:spcBef>
                <a:spcPts val="0"/>
              </a:spcBef>
              <a:spcAft>
                <a:spcPts val="0"/>
              </a:spcAft>
              <a:buSzPts val="1400"/>
              <a:buNone/>
              <a:defRPr sz="1800" b="0" i="0" u="none" strike="noStrike" cap="none">
                <a:solidFill>
                  <a:schemeClr val="dk1"/>
                </a:solidFill>
                <a:latin typeface="Corbel"/>
                <a:ea typeface="Corbel"/>
                <a:cs typeface="Corbel"/>
                <a:sym typeface="Corbel"/>
              </a:defRPr>
            </a:lvl2pPr>
            <a:lvl3pPr marR="0" lvl="2" algn="l" rtl="0">
              <a:spcBef>
                <a:spcPts val="0"/>
              </a:spcBef>
              <a:spcAft>
                <a:spcPts val="0"/>
              </a:spcAft>
              <a:buSzPts val="1400"/>
              <a:buNone/>
              <a:defRPr sz="1800" b="0" i="0" u="none" strike="noStrike" cap="none">
                <a:solidFill>
                  <a:schemeClr val="dk1"/>
                </a:solidFill>
                <a:latin typeface="Corbel"/>
                <a:ea typeface="Corbel"/>
                <a:cs typeface="Corbel"/>
                <a:sym typeface="Corbel"/>
              </a:defRPr>
            </a:lvl3pPr>
            <a:lvl4pPr marR="0" lvl="3" algn="l" rtl="0">
              <a:spcBef>
                <a:spcPts val="0"/>
              </a:spcBef>
              <a:spcAft>
                <a:spcPts val="0"/>
              </a:spcAft>
              <a:buSzPts val="1400"/>
              <a:buNone/>
              <a:defRPr sz="1800" b="0" i="0" u="none" strike="noStrike" cap="none">
                <a:solidFill>
                  <a:schemeClr val="dk1"/>
                </a:solidFill>
                <a:latin typeface="Corbel"/>
                <a:ea typeface="Corbel"/>
                <a:cs typeface="Corbel"/>
                <a:sym typeface="Corbel"/>
              </a:defRPr>
            </a:lvl4pPr>
            <a:lvl5pPr marR="0" lvl="4" algn="l" rtl="0">
              <a:spcBef>
                <a:spcPts val="0"/>
              </a:spcBef>
              <a:spcAft>
                <a:spcPts val="0"/>
              </a:spcAft>
              <a:buSzPts val="1400"/>
              <a:buNone/>
              <a:defRPr sz="1800" b="0" i="0" u="none" strike="noStrike" cap="none">
                <a:solidFill>
                  <a:schemeClr val="dk1"/>
                </a:solidFill>
                <a:latin typeface="Corbel"/>
                <a:ea typeface="Corbel"/>
                <a:cs typeface="Corbel"/>
                <a:sym typeface="Corbel"/>
              </a:defRPr>
            </a:lvl5pPr>
            <a:lvl6pPr marR="0" lvl="5" algn="l" rtl="0">
              <a:spcBef>
                <a:spcPts val="0"/>
              </a:spcBef>
              <a:spcAft>
                <a:spcPts val="0"/>
              </a:spcAft>
              <a:buSzPts val="1400"/>
              <a:buNone/>
              <a:defRPr sz="1800" b="0" i="0" u="none" strike="noStrike" cap="none">
                <a:solidFill>
                  <a:schemeClr val="dk1"/>
                </a:solidFill>
                <a:latin typeface="Corbel"/>
                <a:ea typeface="Corbel"/>
                <a:cs typeface="Corbel"/>
                <a:sym typeface="Corbel"/>
              </a:defRPr>
            </a:lvl6pPr>
            <a:lvl7pPr marR="0" lvl="6" algn="l" rtl="0">
              <a:spcBef>
                <a:spcPts val="0"/>
              </a:spcBef>
              <a:spcAft>
                <a:spcPts val="0"/>
              </a:spcAft>
              <a:buSzPts val="1400"/>
              <a:buNone/>
              <a:defRPr sz="1800" b="0" i="0" u="none" strike="noStrike" cap="none">
                <a:solidFill>
                  <a:schemeClr val="dk1"/>
                </a:solidFill>
                <a:latin typeface="Corbel"/>
                <a:ea typeface="Corbel"/>
                <a:cs typeface="Corbel"/>
                <a:sym typeface="Corbel"/>
              </a:defRPr>
            </a:lvl7pPr>
            <a:lvl8pPr marR="0" lvl="7" algn="l" rtl="0">
              <a:spcBef>
                <a:spcPts val="0"/>
              </a:spcBef>
              <a:spcAft>
                <a:spcPts val="0"/>
              </a:spcAft>
              <a:buSzPts val="1400"/>
              <a:buNone/>
              <a:defRPr sz="1800" b="0" i="0" u="none" strike="noStrike" cap="none">
                <a:solidFill>
                  <a:schemeClr val="dk1"/>
                </a:solidFill>
                <a:latin typeface="Corbel"/>
                <a:ea typeface="Corbel"/>
                <a:cs typeface="Corbel"/>
                <a:sym typeface="Corbel"/>
              </a:defRPr>
            </a:lvl8pPr>
            <a:lvl9pPr marR="0" lvl="8" algn="l" rtl="0">
              <a:spcBef>
                <a:spcPts val="0"/>
              </a:spcBef>
              <a:spcAft>
                <a:spcPts val="0"/>
              </a:spcAft>
              <a:buSzPts val="1400"/>
              <a:buNone/>
              <a:defRPr sz="1800" b="0" i="0" u="none" strike="noStrike" cap="none">
                <a:solidFill>
                  <a:schemeClr val="dk1"/>
                </a:solidFill>
                <a:latin typeface="Corbel"/>
                <a:ea typeface="Corbel"/>
                <a:cs typeface="Corbel"/>
                <a:sym typeface="Corbel"/>
              </a:defRPr>
            </a:lvl9pPr>
          </a:lstStyle>
          <a:p>
            <a:endParaRPr/>
          </a:p>
        </p:txBody>
      </p:sp>
      <p:sp>
        <p:nvSpPr>
          <p:cNvPr id="15" name="Google Shape;15;p4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b="0" i="0" u="none" strike="noStrike" cap="none">
                <a:solidFill>
                  <a:schemeClr val="dk1"/>
                </a:solidFill>
                <a:latin typeface="Corbel"/>
                <a:ea typeface="Corbel"/>
                <a:cs typeface="Corbel"/>
                <a:sym typeface="Corbel"/>
              </a:defRPr>
            </a:lvl1pPr>
            <a:lvl2pPr marR="0" lvl="1" algn="l" rtl="0">
              <a:spcBef>
                <a:spcPts val="0"/>
              </a:spcBef>
              <a:spcAft>
                <a:spcPts val="0"/>
              </a:spcAft>
              <a:buSzPts val="1400"/>
              <a:buNone/>
              <a:defRPr sz="1800" b="0" i="0" u="none" strike="noStrike" cap="none">
                <a:solidFill>
                  <a:schemeClr val="dk1"/>
                </a:solidFill>
                <a:latin typeface="Corbel"/>
                <a:ea typeface="Corbel"/>
                <a:cs typeface="Corbel"/>
                <a:sym typeface="Corbel"/>
              </a:defRPr>
            </a:lvl2pPr>
            <a:lvl3pPr marR="0" lvl="2" algn="l" rtl="0">
              <a:spcBef>
                <a:spcPts val="0"/>
              </a:spcBef>
              <a:spcAft>
                <a:spcPts val="0"/>
              </a:spcAft>
              <a:buSzPts val="1400"/>
              <a:buNone/>
              <a:defRPr sz="1800" b="0" i="0" u="none" strike="noStrike" cap="none">
                <a:solidFill>
                  <a:schemeClr val="dk1"/>
                </a:solidFill>
                <a:latin typeface="Corbel"/>
                <a:ea typeface="Corbel"/>
                <a:cs typeface="Corbel"/>
                <a:sym typeface="Corbel"/>
              </a:defRPr>
            </a:lvl3pPr>
            <a:lvl4pPr marR="0" lvl="3" algn="l" rtl="0">
              <a:spcBef>
                <a:spcPts val="0"/>
              </a:spcBef>
              <a:spcAft>
                <a:spcPts val="0"/>
              </a:spcAft>
              <a:buSzPts val="1400"/>
              <a:buNone/>
              <a:defRPr sz="1800" b="0" i="0" u="none" strike="noStrike" cap="none">
                <a:solidFill>
                  <a:schemeClr val="dk1"/>
                </a:solidFill>
                <a:latin typeface="Corbel"/>
                <a:ea typeface="Corbel"/>
                <a:cs typeface="Corbel"/>
                <a:sym typeface="Corbel"/>
              </a:defRPr>
            </a:lvl4pPr>
            <a:lvl5pPr marR="0" lvl="4" algn="l" rtl="0">
              <a:spcBef>
                <a:spcPts val="0"/>
              </a:spcBef>
              <a:spcAft>
                <a:spcPts val="0"/>
              </a:spcAft>
              <a:buSzPts val="1400"/>
              <a:buNone/>
              <a:defRPr sz="1800" b="0" i="0" u="none" strike="noStrike" cap="none">
                <a:solidFill>
                  <a:schemeClr val="dk1"/>
                </a:solidFill>
                <a:latin typeface="Corbel"/>
                <a:ea typeface="Corbel"/>
                <a:cs typeface="Corbel"/>
                <a:sym typeface="Corbel"/>
              </a:defRPr>
            </a:lvl5pPr>
            <a:lvl6pPr marR="0" lvl="5" algn="l" rtl="0">
              <a:spcBef>
                <a:spcPts val="0"/>
              </a:spcBef>
              <a:spcAft>
                <a:spcPts val="0"/>
              </a:spcAft>
              <a:buSzPts val="1400"/>
              <a:buNone/>
              <a:defRPr sz="1800" b="0" i="0" u="none" strike="noStrike" cap="none">
                <a:solidFill>
                  <a:schemeClr val="dk1"/>
                </a:solidFill>
                <a:latin typeface="Corbel"/>
                <a:ea typeface="Corbel"/>
                <a:cs typeface="Corbel"/>
                <a:sym typeface="Corbel"/>
              </a:defRPr>
            </a:lvl6pPr>
            <a:lvl7pPr marR="0" lvl="6" algn="l" rtl="0">
              <a:spcBef>
                <a:spcPts val="0"/>
              </a:spcBef>
              <a:spcAft>
                <a:spcPts val="0"/>
              </a:spcAft>
              <a:buSzPts val="1400"/>
              <a:buNone/>
              <a:defRPr sz="1800" b="0" i="0" u="none" strike="noStrike" cap="none">
                <a:solidFill>
                  <a:schemeClr val="dk1"/>
                </a:solidFill>
                <a:latin typeface="Corbel"/>
                <a:ea typeface="Corbel"/>
                <a:cs typeface="Corbel"/>
                <a:sym typeface="Corbel"/>
              </a:defRPr>
            </a:lvl7pPr>
            <a:lvl8pPr marR="0" lvl="7" algn="l" rtl="0">
              <a:spcBef>
                <a:spcPts val="0"/>
              </a:spcBef>
              <a:spcAft>
                <a:spcPts val="0"/>
              </a:spcAft>
              <a:buSzPts val="1400"/>
              <a:buNone/>
              <a:defRPr sz="1800" b="0" i="0" u="none" strike="noStrike" cap="none">
                <a:solidFill>
                  <a:schemeClr val="dk1"/>
                </a:solidFill>
                <a:latin typeface="Corbel"/>
                <a:ea typeface="Corbel"/>
                <a:cs typeface="Corbel"/>
                <a:sym typeface="Corbel"/>
              </a:defRPr>
            </a:lvl8pPr>
            <a:lvl9pPr marR="0" lvl="8" algn="l" rtl="0">
              <a:spcBef>
                <a:spcPts val="0"/>
              </a:spcBef>
              <a:spcAft>
                <a:spcPts val="0"/>
              </a:spcAft>
              <a:buSzPts val="1400"/>
              <a:buNone/>
              <a:defRPr sz="1800" b="0" i="0" u="none" strike="noStrike" cap="none">
                <a:solidFill>
                  <a:schemeClr val="dk1"/>
                </a:solidFill>
                <a:latin typeface="Corbel"/>
                <a:ea typeface="Corbel"/>
                <a:cs typeface="Corbel"/>
                <a:sym typeface="Corbel"/>
              </a:defRPr>
            </a:lvl9pPr>
          </a:lstStyle>
          <a:p>
            <a:endParaRPr/>
          </a:p>
        </p:txBody>
      </p:sp>
      <p:sp>
        <p:nvSpPr>
          <p:cNvPr id="16" name="Google Shape;16;p4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zh-TW"/>
              <a:t>‹#›</a:t>
            </a:fld>
            <a:endParaRPr/>
          </a:p>
        </p:txBody>
      </p:sp>
      <p:cxnSp>
        <p:nvCxnSpPr>
          <p:cNvPr id="17" name="Google Shape;17;p45"/>
          <p:cNvCxnSpPr/>
          <p:nvPr/>
        </p:nvCxnSpPr>
        <p:spPr>
          <a:xfrm>
            <a:off x="9343647" y="4235849"/>
            <a:ext cx="749600" cy="0"/>
          </a:xfrm>
          <a:prstGeom prst="straightConnector1">
            <a:avLst/>
          </a:prstGeom>
          <a:noFill/>
          <a:ln w="76200" cap="flat" cmpd="sng">
            <a:solidFill>
              <a:schemeClr val="lt2"/>
            </a:solidFill>
            <a:prstDash val="solid"/>
            <a:round/>
            <a:headEnd type="none" w="sm" len="sm"/>
            <a:tailEnd type="none" w="sm" len="sm"/>
          </a:ln>
        </p:spPr>
      </p:cxnSp>
      <p:cxnSp>
        <p:nvCxnSpPr>
          <p:cNvPr id="18" name="Google Shape;18;p45"/>
          <p:cNvCxnSpPr/>
          <p:nvPr/>
        </p:nvCxnSpPr>
        <p:spPr>
          <a:xfrm>
            <a:off x="2100045" y="4211001"/>
            <a:ext cx="749600" cy="0"/>
          </a:xfrm>
          <a:prstGeom prst="straightConnector1">
            <a:avLst/>
          </a:prstGeom>
          <a:noFill/>
          <a:ln w="76200" cap="flat" cmpd="sng">
            <a:solidFill>
              <a:schemeClr val="lt2"/>
            </a:solidFill>
            <a:prstDash val="solid"/>
            <a:round/>
            <a:headEnd type="none" w="sm" len="sm"/>
            <a:tailEnd type="none" w="sm" len="sm"/>
          </a:ln>
        </p:spPr>
      </p:cxnSp>
      <p:grpSp>
        <p:nvGrpSpPr>
          <p:cNvPr id="19" name="Google Shape;19;p45"/>
          <p:cNvGrpSpPr/>
          <p:nvPr/>
        </p:nvGrpSpPr>
        <p:grpSpPr>
          <a:xfrm>
            <a:off x="1338859" y="1362700"/>
            <a:ext cx="9515556" cy="203200"/>
            <a:chOff x="1346428" y="1011300"/>
            <a:chExt cx="6452100" cy="152400"/>
          </a:xfrm>
        </p:grpSpPr>
        <p:cxnSp>
          <p:nvCxnSpPr>
            <p:cNvPr id="20" name="Google Shape;20;p45"/>
            <p:cNvCxnSpPr/>
            <p:nvPr/>
          </p:nvCxnSpPr>
          <p:spPr>
            <a:xfrm rot="10800000">
              <a:off x="1346428" y="1011300"/>
              <a:ext cx="6452100" cy="0"/>
            </a:xfrm>
            <a:prstGeom prst="straightConnector1">
              <a:avLst/>
            </a:prstGeom>
            <a:noFill/>
            <a:ln w="76200" cap="flat" cmpd="sng">
              <a:solidFill>
                <a:schemeClr val="accent3"/>
              </a:solidFill>
              <a:prstDash val="solid"/>
              <a:round/>
              <a:headEnd type="none" w="sm" len="sm"/>
              <a:tailEnd type="none" w="sm" len="sm"/>
            </a:ln>
          </p:spPr>
        </p:cxnSp>
        <p:cxnSp>
          <p:nvCxnSpPr>
            <p:cNvPr id="21" name="Google Shape;21;p45"/>
            <p:cNvCxnSpPr/>
            <p:nvPr/>
          </p:nvCxnSpPr>
          <p:spPr>
            <a:xfrm rot="10800000">
              <a:off x="1346428" y="1163700"/>
              <a:ext cx="6452100" cy="0"/>
            </a:xfrm>
            <a:prstGeom prst="straightConnector1">
              <a:avLst/>
            </a:prstGeom>
            <a:noFill/>
            <a:ln w="9525" cap="flat" cmpd="sng">
              <a:solidFill>
                <a:schemeClr val="accent3"/>
              </a:solidFill>
              <a:prstDash val="solid"/>
              <a:round/>
              <a:headEnd type="none" w="sm" len="sm"/>
              <a:tailEnd type="none" w="sm" len="sm"/>
            </a:ln>
          </p:spPr>
        </p:cxnSp>
      </p:grpSp>
      <p:grpSp>
        <p:nvGrpSpPr>
          <p:cNvPr id="22" name="Google Shape;22;p45"/>
          <p:cNvGrpSpPr/>
          <p:nvPr/>
        </p:nvGrpSpPr>
        <p:grpSpPr>
          <a:xfrm>
            <a:off x="1338869" y="5292133"/>
            <a:ext cx="9515556" cy="203200"/>
            <a:chOff x="1346435" y="3969087"/>
            <a:chExt cx="6452100" cy="152400"/>
          </a:xfrm>
        </p:grpSpPr>
        <p:cxnSp>
          <p:nvCxnSpPr>
            <p:cNvPr id="23" name="Google Shape;23;p45"/>
            <p:cNvCxnSpPr/>
            <p:nvPr/>
          </p:nvCxnSpPr>
          <p:spPr>
            <a:xfrm>
              <a:off x="1346435" y="4121487"/>
              <a:ext cx="6452100" cy="0"/>
            </a:xfrm>
            <a:prstGeom prst="straightConnector1">
              <a:avLst/>
            </a:prstGeom>
            <a:noFill/>
            <a:ln w="76200" cap="flat" cmpd="sng">
              <a:solidFill>
                <a:schemeClr val="accent3"/>
              </a:solidFill>
              <a:prstDash val="solid"/>
              <a:round/>
              <a:headEnd type="none" w="sm" len="sm"/>
              <a:tailEnd type="none" w="sm" len="sm"/>
            </a:ln>
          </p:spPr>
        </p:cxnSp>
        <p:cxnSp>
          <p:nvCxnSpPr>
            <p:cNvPr id="24" name="Google Shape;24;p45"/>
            <p:cNvCxnSpPr/>
            <p:nvPr/>
          </p:nvCxnSpPr>
          <p:spPr>
            <a:xfrm>
              <a:off x="1346435" y="3969087"/>
              <a:ext cx="6452100" cy="0"/>
            </a:xfrm>
            <a:prstGeom prst="straightConnector1">
              <a:avLst/>
            </a:prstGeom>
            <a:noFill/>
            <a:ln w="9525" cap="flat" cmpd="sng">
              <a:solidFill>
                <a:schemeClr val="accent3"/>
              </a:solidFill>
              <a:prstDash val="solid"/>
              <a:round/>
              <a:headEnd type="none" w="sm" len="sm"/>
              <a:tailEnd type="none" w="sm" len="sm"/>
            </a:ln>
          </p:spPr>
        </p:cxnSp>
      </p:grpSp>
      <p:sp>
        <p:nvSpPr>
          <p:cNvPr id="25" name="Google Shape;25;p45"/>
          <p:cNvSpPr txBox="1">
            <a:spLocks noGrp="1"/>
          </p:cNvSpPr>
          <p:nvPr>
            <p:ph type="ctrTitle"/>
          </p:nvPr>
        </p:nvSpPr>
        <p:spPr>
          <a:xfrm>
            <a:off x="1338867" y="2335685"/>
            <a:ext cx="9515600" cy="1363200"/>
          </a:xfrm>
          <a:prstGeom prst="rect">
            <a:avLst/>
          </a:prstGeom>
          <a:noFill/>
          <a:ln>
            <a:noFill/>
          </a:ln>
        </p:spPr>
        <p:txBody>
          <a:bodyPr spcFirstLastPara="1" wrap="square" lIns="91425" tIns="91425" rIns="91425" bIns="91425" anchor="b" anchorCtr="0">
            <a:normAutofit/>
          </a:bodyPr>
          <a:lstStyle>
            <a:lvl1pPr lvl="0" algn="ctr">
              <a:lnSpc>
                <a:spcPct val="90000"/>
              </a:lnSpc>
              <a:spcBef>
                <a:spcPts val="0"/>
              </a:spcBef>
              <a:spcAft>
                <a:spcPts val="0"/>
              </a:spcAft>
              <a:buClr>
                <a:schemeClr val="accent2"/>
              </a:buClr>
              <a:buSzPts val="7200"/>
              <a:buFont typeface="Corbel"/>
              <a:buNone/>
              <a:defRPr sz="7200"/>
            </a:lvl1pPr>
            <a:lvl2pPr lvl="1" algn="ctr">
              <a:spcBef>
                <a:spcPts val="0"/>
              </a:spcBef>
              <a:spcAft>
                <a:spcPts val="0"/>
              </a:spcAft>
              <a:buSzPts val="1400"/>
              <a:buNone/>
              <a:defRPr sz="7200"/>
            </a:lvl2pPr>
            <a:lvl3pPr lvl="2" algn="ctr">
              <a:spcBef>
                <a:spcPts val="0"/>
              </a:spcBef>
              <a:spcAft>
                <a:spcPts val="0"/>
              </a:spcAft>
              <a:buSzPts val="1400"/>
              <a:buNone/>
              <a:defRPr sz="7200"/>
            </a:lvl3pPr>
            <a:lvl4pPr lvl="3" algn="ctr">
              <a:spcBef>
                <a:spcPts val="0"/>
              </a:spcBef>
              <a:spcAft>
                <a:spcPts val="0"/>
              </a:spcAft>
              <a:buSzPts val="1400"/>
              <a:buNone/>
              <a:defRPr sz="7200"/>
            </a:lvl4pPr>
            <a:lvl5pPr lvl="4" algn="ctr">
              <a:spcBef>
                <a:spcPts val="0"/>
              </a:spcBef>
              <a:spcAft>
                <a:spcPts val="0"/>
              </a:spcAft>
              <a:buSzPts val="1400"/>
              <a:buNone/>
              <a:defRPr sz="7200"/>
            </a:lvl5pPr>
            <a:lvl6pPr lvl="5" algn="ctr">
              <a:spcBef>
                <a:spcPts val="0"/>
              </a:spcBef>
              <a:spcAft>
                <a:spcPts val="0"/>
              </a:spcAft>
              <a:buSzPts val="1400"/>
              <a:buNone/>
              <a:defRPr sz="7200"/>
            </a:lvl6pPr>
            <a:lvl7pPr lvl="6" algn="ctr">
              <a:spcBef>
                <a:spcPts val="0"/>
              </a:spcBef>
              <a:spcAft>
                <a:spcPts val="0"/>
              </a:spcAft>
              <a:buSzPts val="1400"/>
              <a:buNone/>
              <a:defRPr sz="7200"/>
            </a:lvl7pPr>
            <a:lvl8pPr lvl="7" algn="ctr">
              <a:spcBef>
                <a:spcPts val="0"/>
              </a:spcBef>
              <a:spcAft>
                <a:spcPts val="0"/>
              </a:spcAft>
              <a:buSzPts val="1400"/>
              <a:buNone/>
              <a:defRPr sz="7200"/>
            </a:lvl8pPr>
            <a:lvl9pPr lvl="8" algn="ctr">
              <a:spcBef>
                <a:spcPts val="0"/>
              </a:spcBef>
              <a:spcAft>
                <a:spcPts val="0"/>
              </a:spcAft>
              <a:buSzPts val="1400"/>
              <a:buNone/>
              <a:defRPr sz="7200"/>
            </a:lvl9pPr>
          </a:lstStyle>
          <a:p>
            <a:endParaRPr/>
          </a:p>
        </p:txBody>
      </p:sp>
      <p:sp>
        <p:nvSpPr>
          <p:cNvPr id="26" name="Google Shape;26;p45"/>
          <p:cNvSpPr txBox="1">
            <a:spLocks noGrp="1"/>
          </p:cNvSpPr>
          <p:nvPr>
            <p:ph type="subTitle" idx="1"/>
          </p:nvPr>
        </p:nvSpPr>
        <p:spPr>
          <a:xfrm>
            <a:off x="2849633" y="3800052"/>
            <a:ext cx="6494000" cy="1056800"/>
          </a:xfrm>
          <a:prstGeom prst="rect">
            <a:avLst/>
          </a:prstGeom>
          <a:noFill/>
          <a:ln>
            <a:noFill/>
          </a:ln>
        </p:spPr>
        <p:txBody>
          <a:bodyPr spcFirstLastPara="1" wrap="square" lIns="91425" tIns="91425" rIns="91425" bIns="91425" anchor="t" anchorCtr="0">
            <a:normAutofit/>
          </a:bodyPr>
          <a:lstStyle>
            <a:lvl1pPr lvl="0" algn="ctr">
              <a:lnSpc>
                <a:spcPct val="100000"/>
              </a:lnSpc>
              <a:spcBef>
                <a:spcPts val="0"/>
              </a:spcBef>
              <a:spcAft>
                <a:spcPts val="0"/>
              </a:spcAft>
              <a:buClr>
                <a:schemeClr val="dk1"/>
              </a:buClr>
              <a:buSzPts val="3200"/>
              <a:buNone/>
              <a:defRPr sz="3200"/>
            </a:lvl1pPr>
            <a:lvl2pPr lvl="1" algn="ctr">
              <a:lnSpc>
                <a:spcPct val="100000"/>
              </a:lnSpc>
              <a:spcBef>
                <a:spcPts val="0"/>
              </a:spcBef>
              <a:spcAft>
                <a:spcPts val="0"/>
              </a:spcAft>
              <a:buClr>
                <a:schemeClr val="dk1"/>
              </a:buClr>
              <a:buSzPts val="3200"/>
              <a:buNone/>
              <a:defRPr sz="3200"/>
            </a:lvl2pPr>
            <a:lvl3pPr lvl="2" algn="ctr">
              <a:lnSpc>
                <a:spcPct val="100000"/>
              </a:lnSpc>
              <a:spcBef>
                <a:spcPts val="0"/>
              </a:spcBef>
              <a:spcAft>
                <a:spcPts val="0"/>
              </a:spcAft>
              <a:buClr>
                <a:schemeClr val="dk1"/>
              </a:buClr>
              <a:buSzPts val="3200"/>
              <a:buNone/>
              <a:defRPr sz="3200"/>
            </a:lvl3pPr>
            <a:lvl4pPr lvl="3" algn="ctr">
              <a:lnSpc>
                <a:spcPct val="100000"/>
              </a:lnSpc>
              <a:spcBef>
                <a:spcPts val="0"/>
              </a:spcBef>
              <a:spcAft>
                <a:spcPts val="0"/>
              </a:spcAft>
              <a:buClr>
                <a:schemeClr val="dk1"/>
              </a:buClr>
              <a:buSzPts val="3200"/>
              <a:buNone/>
              <a:defRPr sz="3200"/>
            </a:lvl4pPr>
            <a:lvl5pPr lvl="4" algn="ctr">
              <a:lnSpc>
                <a:spcPct val="100000"/>
              </a:lnSpc>
              <a:spcBef>
                <a:spcPts val="0"/>
              </a:spcBef>
              <a:spcAft>
                <a:spcPts val="0"/>
              </a:spcAft>
              <a:buClr>
                <a:schemeClr val="dk1"/>
              </a:buClr>
              <a:buSzPts val="3200"/>
              <a:buNone/>
              <a:defRPr sz="3200"/>
            </a:lvl5pPr>
            <a:lvl6pPr lvl="5" algn="ctr">
              <a:lnSpc>
                <a:spcPct val="100000"/>
              </a:lnSpc>
              <a:spcBef>
                <a:spcPts val="0"/>
              </a:spcBef>
              <a:spcAft>
                <a:spcPts val="0"/>
              </a:spcAft>
              <a:buClr>
                <a:schemeClr val="dk1"/>
              </a:buClr>
              <a:buSzPts val="3200"/>
              <a:buNone/>
              <a:defRPr sz="3200"/>
            </a:lvl6pPr>
            <a:lvl7pPr lvl="6" algn="ctr">
              <a:lnSpc>
                <a:spcPct val="100000"/>
              </a:lnSpc>
              <a:spcBef>
                <a:spcPts val="0"/>
              </a:spcBef>
              <a:spcAft>
                <a:spcPts val="0"/>
              </a:spcAft>
              <a:buClr>
                <a:schemeClr val="dk1"/>
              </a:buClr>
              <a:buSzPts val="3200"/>
              <a:buNone/>
              <a:defRPr sz="3200"/>
            </a:lvl7pPr>
            <a:lvl8pPr lvl="7" algn="ctr">
              <a:lnSpc>
                <a:spcPct val="100000"/>
              </a:lnSpc>
              <a:spcBef>
                <a:spcPts val="0"/>
              </a:spcBef>
              <a:spcAft>
                <a:spcPts val="0"/>
              </a:spcAft>
              <a:buClr>
                <a:schemeClr val="dk1"/>
              </a:buClr>
              <a:buSzPts val="3200"/>
              <a:buNone/>
              <a:defRPr sz="3200"/>
            </a:lvl8pPr>
            <a:lvl9pPr lvl="8" algn="ctr">
              <a:lnSpc>
                <a:spcPct val="100000"/>
              </a:lnSpc>
              <a:spcBef>
                <a:spcPts val="0"/>
              </a:spcBef>
              <a:spcAft>
                <a:spcPts val="0"/>
              </a:spcAft>
              <a:buClr>
                <a:schemeClr val="dk1"/>
              </a:buClr>
              <a:buSzPts val="3200"/>
              <a:buNone/>
              <a:defRPr sz="3200"/>
            </a:lvl9pPr>
          </a:lstStyle>
          <a:p>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標題及直排文字" type="vertTx">
  <p:cSld name="VERTICAL_TEXT">
    <p:spTree>
      <p:nvGrpSpPr>
        <p:cNvPr id="1" name="Shape 78"/>
        <p:cNvGrpSpPr/>
        <p:nvPr/>
      </p:nvGrpSpPr>
      <p:grpSpPr>
        <a:xfrm>
          <a:off x="0" y="0"/>
          <a:ext cx="0" cy="0"/>
          <a:chOff x="0" y="0"/>
          <a:chExt cx="0" cy="0"/>
        </a:xfrm>
      </p:grpSpPr>
      <p:sp>
        <p:nvSpPr>
          <p:cNvPr id="79" name="Google Shape;79;p54"/>
          <p:cNvSpPr txBox="1">
            <a:spLocks noGrp="1"/>
          </p:cNvSpPr>
          <p:nvPr>
            <p:ph type="title"/>
          </p:nvPr>
        </p:nvSpPr>
        <p:spPr>
          <a:xfrm>
            <a:off x="612057" y="365126"/>
            <a:ext cx="10975465" cy="954856"/>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2"/>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0" name="Google Shape;80;p54"/>
          <p:cNvSpPr txBox="1">
            <a:spLocks noGrp="1"/>
          </p:cNvSpPr>
          <p:nvPr>
            <p:ph type="body" idx="1"/>
          </p:nvPr>
        </p:nvSpPr>
        <p:spPr>
          <a:xfrm rot="5400000">
            <a:off x="3748728" y="-1661832"/>
            <a:ext cx="4702124" cy="10975465"/>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1" name="Google Shape;81;p5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a:solidFill>
                  <a:schemeClr val="dk1"/>
                </a:solidFill>
                <a:latin typeface="Corbel"/>
                <a:ea typeface="Corbel"/>
                <a:cs typeface="Corbel"/>
                <a:sym typeface="Corbel"/>
              </a:defRPr>
            </a:lvl1pPr>
            <a:lvl2pPr marR="0" lvl="1" algn="l" rtl="0">
              <a:spcBef>
                <a:spcPts val="0"/>
              </a:spcBef>
              <a:spcAft>
                <a:spcPts val="0"/>
              </a:spcAft>
              <a:buSzPts val="1400"/>
              <a:buNone/>
              <a:defRPr sz="1800" b="0" i="0" u="none" strike="noStrike" cap="none">
                <a:solidFill>
                  <a:schemeClr val="dk1"/>
                </a:solidFill>
                <a:latin typeface="Corbel"/>
                <a:ea typeface="Corbel"/>
                <a:cs typeface="Corbel"/>
                <a:sym typeface="Corbel"/>
              </a:defRPr>
            </a:lvl2pPr>
            <a:lvl3pPr marR="0" lvl="2" algn="l" rtl="0">
              <a:spcBef>
                <a:spcPts val="0"/>
              </a:spcBef>
              <a:spcAft>
                <a:spcPts val="0"/>
              </a:spcAft>
              <a:buSzPts val="1400"/>
              <a:buNone/>
              <a:defRPr sz="1800" b="0" i="0" u="none" strike="noStrike" cap="none">
                <a:solidFill>
                  <a:schemeClr val="dk1"/>
                </a:solidFill>
                <a:latin typeface="Corbel"/>
                <a:ea typeface="Corbel"/>
                <a:cs typeface="Corbel"/>
                <a:sym typeface="Corbel"/>
              </a:defRPr>
            </a:lvl3pPr>
            <a:lvl4pPr marR="0" lvl="3" algn="l" rtl="0">
              <a:spcBef>
                <a:spcPts val="0"/>
              </a:spcBef>
              <a:spcAft>
                <a:spcPts val="0"/>
              </a:spcAft>
              <a:buSzPts val="1400"/>
              <a:buNone/>
              <a:defRPr sz="1800" b="0" i="0" u="none" strike="noStrike" cap="none">
                <a:solidFill>
                  <a:schemeClr val="dk1"/>
                </a:solidFill>
                <a:latin typeface="Corbel"/>
                <a:ea typeface="Corbel"/>
                <a:cs typeface="Corbel"/>
                <a:sym typeface="Corbel"/>
              </a:defRPr>
            </a:lvl4pPr>
            <a:lvl5pPr marR="0" lvl="4" algn="l" rtl="0">
              <a:spcBef>
                <a:spcPts val="0"/>
              </a:spcBef>
              <a:spcAft>
                <a:spcPts val="0"/>
              </a:spcAft>
              <a:buSzPts val="1400"/>
              <a:buNone/>
              <a:defRPr sz="1800" b="0" i="0" u="none" strike="noStrike" cap="none">
                <a:solidFill>
                  <a:schemeClr val="dk1"/>
                </a:solidFill>
                <a:latin typeface="Corbel"/>
                <a:ea typeface="Corbel"/>
                <a:cs typeface="Corbel"/>
                <a:sym typeface="Corbel"/>
              </a:defRPr>
            </a:lvl5pPr>
            <a:lvl6pPr marR="0" lvl="5" algn="l" rtl="0">
              <a:spcBef>
                <a:spcPts val="0"/>
              </a:spcBef>
              <a:spcAft>
                <a:spcPts val="0"/>
              </a:spcAft>
              <a:buSzPts val="1400"/>
              <a:buNone/>
              <a:defRPr sz="1800" b="0" i="0" u="none" strike="noStrike" cap="none">
                <a:solidFill>
                  <a:schemeClr val="dk1"/>
                </a:solidFill>
                <a:latin typeface="Corbel"/>
                <a:ea typeface="Corbel"/>
                <a:cs typeface="Corbel"/>
                <a:sym typeface="Corbel"/>
              </a:defRPr>
            </a:lvl6pPr>
            <a:lvl7pPr marR="0" lvl="6" algn="l" rtl="0">
              <a:spcBef>
                <a:spcPts val="0"/>
              </a:spcBef>
              <a:spcAft>
                <a:spcPts val="0"/>
              </a:spcAft>
              <a:buSzPts val="1400"/>
              <a:buNone/>
              <a:defRPr sz="1800" b="0" i="0" u="none" strike="noStrike" cap="none">
                <a:solidFill>
                  <a:schemeClr val="dk1"/>
                </a:solidFill>
                <a:latin typeface="Corbel"/>
                <a:ea typeface="Corbel"/>
                <a:cs typeface="Corbel"/>
                <a:sym typeface="Corbel"/>
              </a:defRPr>
            </a:lvl7pPr>
            <a:lvl8pPr marR="0" lvl="7" algn="l" rtl="0">
              <a:spcBef>
                <a:spcPts val="0"/>
              </a:spcBef>
              <a:spcAft>
                <a:spcPts val="0"/>
              </a:spcAft>
              <a:buSzPts val="1400"/>
              <a:buNone/>
              <a:defRPr sz="1800" b="0" i="0" u="none" strike="noStrike" cap="none">
                <a:solidFill>
                  <a:schemeClr val="dk1"/>
                </a:solidFill>
                <a:latin typeface="Corbel"/>
                <a:ea typeface="Corbel"/>
                <a:cs typeface="Corbel"/>
                <a:sym typeface="Corbel"/>
              </a:defRPr>
            </a:lvl8pPr>
            <a:lvl9pPr marR="0" lvl="8" algn="l" rtl="0">
              <a:spcBef>
                <a:spcPts val="0"/>
              </a:spcBef>
              <a:spcAft>
                <a:spcPts val="0"/>
              </a:spcAft>
              <a:buSzPts val="1400"/>
              <a:buNone/>
              <a:defRPr sz="1800" b="0" i="0" u="none" strike="noStrike" cap="none">
                <a:solidFill>
                  <a:schemeClr val="dk1"/>
                </a:solidFill>
                <a:latin typeface="Corbel"/>
                <a:ea typeface="Corbel"/>
                <a:cs typeface="Corbel"/>
                <a:sym typeface="Corbel"/>
              </a:defRPr>
            </a:lvl9pPr>
          </a:lstStyle>
          <a:p>
            <a:endParaRPr/>
          </a:p>
        </p:txBody>
      </p:sp>
      <p:sp>
        <p:nvSpPr>
          <p:cNvPr id="82" name="Google Shape;82;p5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a:solidFill>
                  <a:schemeClr val="dk1"/>
                </a:solidFill>
                <a:latin typeface="Corbel"/>
                <a:ea typeface="Corbel"/>
                <a:cs typeface="Corbel"/>
                <a:sym typeface="Corbel"/>
              </a:defRPr>
            </a:lvl1pPr>
            <a:lvl2pPr marR="0" lvl="1" algn="l" rtl="0">
              <a:spcBef>
                <a:spcPts val="0"/>
              </a:spcBef>
              <a:spcAft>
                <a:spcPts val="0"/>
              </a:spcAft>
              <a:buSzPts val="1400"/>
              <a:buNone/>
              <a:defRPr sz="1800" b="0" i="0" u="none" strike="noStrike" cap="none">
                <a:solidFill>
                  <a:schemeClr val="dk1"/>
                </a:solidFill>
                <a:latin typeface="Corbel"/>
                <a:ea typeface="Corbel"/>
                <a:cs typeface="Corbel"/>
                <a:sym typeface="Corbel"/>
              </a:defRPr>
            </a:lvl2pPr>
            <a:lvl3pPr marR="0" lvl="2" algn="l" rtl="0">
              <a:spcBef>
                <a:spcPts val="0"/>
              </a:spcBef>
              <a:spcAft>
                <a:spcPts val="0"/>
              </a:spcAft>
              <a:buSzPts val="1400"/>
              <a:buNone/>
              <a:defRPr sz="1800" b="0" i="0" u="none" strike="noStrike" cap="none">
                <a:solidFill>
                  <a:schemeClr val="dk1"/>
                </a:solidFill>
                <a:latin typeface="Corbel"/>
                <a:ea typeface="Corbel"/>
                <a:cs typeface="Corbel"/>
                <a:sym typeface="Corbel"/>
              </a:defRPr>
            </a:lvl3pPr>
            <a:lvl4pPr marR="0" lvl="3" algn="l" rtl="0">
              <a:spcBef>
                <a:spcPts val="0"/>
              </a:spcBef>
              <a:spcAft>
                <a:spcPts val="0"/>
              </a:spcAft>
              <a:buSzPts val="1400"/>
              <a:buNone/>
              <a:defRPr sz="1800" b="0" i="0" u="none" strike="noStrike" cap="none">
                <a:solidFill>
                  <a:schemeClr val="dk1"/>
                </a:solidFill>
                <a:latin typeface="Corbel"/>
                <a:ea typeface="Corbel"/>
                <a:cs typeface="Corbel"/>
                <a:sym typeface="Corbel"/>
              </a:defRPr>
            </a:lvl4pPr>
            <a:lvl5pPr marR="0" lvl="4" algn="l" rtl="0">
              <a:spcBef>
                <a:spcPts val="0"/>
              </a:spcBef>
              <a:spcAft>
                <a:spcPts val="0"/>
              </a:spcAft>
              <a:buSzPts val="1400"/>
              <a:buNone/>
              <a:defRPr sz="1800" b="0" i="0" u="none" strike="noStrike" cap="none">
                <a:solidFill>
                  <a:schemeClr val="dk1"/>
                </a:solidFill>
                <a:latin typeface="Corbel"/>
                <a:ea typeface="Corbel"/>
                <a:cs typeface="Corbel"/>
                <a:sym typeface="Corbel"/>
              </a:defRPr>
            </a:lvl5pPr>
            <a:lvl6pPr marR="0" lvl="5" algn="l" rtl="0">
              <a:spcBef>
                <a:spcPts val="0"/>
              </a:spcBef>
              <a:spcAft>
                <a:spcPts val="0"/>
              </a:spcAft>
              <a:buSzPts val="1400"/>
              <a:buNone/>
              <a:defRPr sz="1800" b="0" i="0" u="none" strike="noStrike" cap="none">
                <a:solidFill>
                  <a:schemeClr val="dk1"/>
                </a:solidFill>
                <a:latin typeface="Corbel"/>
                <a:ea typeface="Corbel"/>
                <a:cs typeface="Corbel"/>
                <a:sym typeface="Corbel"/>
              </a:defRPr>
            </a:lvl6pPr>
            <a:lvl7pPr marR="0" lvl="6" algn="l" rtl="0">
              <a:spcBef>
                <a:spcPts val="0"/>
              </a:spcBef>
              <a:spcAft>
                <a:spcPts val="0"/>
              </a:spcAft>
              <a:buSzPts val="1400"/>
              <a:buNone/>
              <a:defRPr sz="1800" b="0" i="0" u="none" strike="noStrike" cap="none">
                <a:solidFill>
                  <a:schemeClr val="dk1"/>
                </a:solidFill>
                <a:latin typeface="Corbel"/>
                <a:ea typeface="Corbel"/>
                <a:cs typeface="Corbel"/>
                <a:sym typeface="Corbel"/>
              </a:defRPr>
            </a:lvl7pPr>
            <a:lvl8pPr marR="0" lvl="7" algn="l" rtl="0">
              <a:spcBef>
                <a:spcPts val="0"/>
              </a:spcBef>
              <a:spcAft>
                <a:spcPts val="0"/>
              </a:spcAft>
              <a:buSzPts val="1400"/>
              <a:buNone/>
              <a:defRPr sz="1800" b="0" i="0" u="none" strike="noStrike" cap="none">
                <a:solidFill>
                  <a:schemeClr val="dk1"/>
                </a:solidFill>
                <a:latin typeface="Corbel"/>
                <a:ea typeface="Corbel"/>
                <a:cs typeface="Corbel"/>
                <a:sym typeface="Corbel"/>
              </a:defRPr>
            </a:lvl8pPr>
            <a:lvl9pPr marR="0" lvl="8" algn="l" rtl="0">
              <a:spcBef>
                <a:spcPts val="0"/>
              </a:spcBef>
              <a:spcAft>
                <a:spcPts val="0"/>
              </a:spcAft>
              <a:buSzPts val="1400"/>
              <a:buNone/>
              <a:defRPr sz="1800" b="0" i="0" u="none" strike="noStrike" cap="none">
                <a:solidFill>
                  <a:schemeClr val="dk1"/>
                </a:solidFill>
                <a:latin typeface="Corbel"/>
                <a:ea typeface="Corbel"/>
                <a:cs typeface="Corbel"/>
                <a:sym typeface="Corbel"/>
              </a:defRPr>
            </a:lvl9pPr>
          </a:lstStyle>
          <a:p>
            <a:endParaRPr/>
          </a:p>
        </p:txBody>
      </p:sp>
      <p:sp>
        <p:nvSpPr>
          <p:cNvPr id="83" name="Google Shape;83;p5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zh-TW"/>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直排標題及文字" type="vertTitleAndTx">
  <p:cSld name="VERTICAL_TITLE_AND_VERTICAL_TEXT">
    <p:spTree>
      <p:nvGrpSpPr>
        <p:cNvPr id="1" name="Shape 84"/>
        <p:cNvGrpSpPr/>
        <p:nvPr/>
      </p:nvGrpSpPr>
      <p:grpSpPr>
        <a:xfrm>
          <a:off x="0" y="0"/>
          <a:ext cx="0" cy="0"/>
          <a:chOff x="0" y="0"/>
          <a:chExt cx="0" cy="0"/>
        </a:xfrm>
      </p:grpSpPr>
      <p:sp>
        <p:nvSpPr>
          <p:cNvPr id="85" name="Google Shape;85;p55"/>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2"/>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6" name="Google Shape;86;p55"/>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7" name="Google Shape;87;p5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a:solidFill>
                  <a:schemeClr val="dk1"/>
                </a:solidFill>
                <a:latin typeface="Corbel"/>
                <a:ea typeface="Corbel"/>
                <a:cs typeface="Corbel"/>
                <a:sym typeface="Corbel"/>
              </a:defRPr>
            </a:lvl1pPr>
            <a:lvl2pPr marR="0" lvl="1" algn="l" rtl="0">
              <a:spcBef>
                <a:spcPts val="0"/>
              </a:spcBef>
              <a:spcAft>
                <a:spcPts val="0"/>
              </a:spcAft>
              <a:buSzPts val="1400"/>
              <a:buNone/>
              <a:defRPr sz="1800" b="0" i="0" u="none" strike="noStrike" cap="none">
                <a:solidFill>
                  <a:schemeClr val="dk1"/>
                </a:solidFill>
                <a:latin typeface="Corbel"/>
                <a:ea typeface="Corbel"/>
                <a:cs typeface="Corbel"/>
                <a:sym typeface="Corbel"/>
              </a:defRPr>
            </a:lvl2pPr>
            <a:lvl3pPr marR="0" lvl="2" algn="l" rtl="0">
              <a:spcBef>
                <a:spcPts val="0"/>
              </a:spcBef>
              <a:spcAft>
                <a:spcPts val="0"/>
              </a:spcAft>
              <a:buSzPts val="1400"/>
              <a:buNone/>
              <a:defRPr sz="1800" b="0" i="0" u="none" strike="noStrike" cap="none">
                <a:solidFill>
                  <a:schemeClr val="dk1"/>
                </a:solidFill>
                <a:latin typeface="Corbel"/>
                <a:ea typeface="Corbel"/>
                <a:cs typeface="Corbel"/>
                <a:sym typeface="Corbel"/>
              </a:defRPr>
            </a:lvl3pPr>
            <a:lvl4pPr marR="0" lvl="3" algn="l" rtl="0">
              <a:spcBef>
                <a:spcPts val="0"/>
              </a:spcBef>
              <a:spcAft>
                <a:spcPts val="0"/>
              </a:spcAft>
              <a:buSzPts val="1400"/>
              <a:buNone/>
              <a:defRPr sz="1800" b="0" i="0" u="none" strike="noStrike" cap="none">
                <a:solidFill>
                  <a:schemeClr val="dk1"/>
                </a:solidFill>
                <a:latin typeface="Corbel"/>
                <a:ea typeface="Corbel"/>
                <a:cs typeface="Corbel"/>
                <a:sym typeface="Corbel"/>
              </a:defRPr>
            </a:lvl4pPr>
            <a:lvl5pPr marR="0" lvl="4" algn="l" rtl="0">
              <a:spcBef>
                <a:spcPts val="0"/>
              </a:spcBef>
              <a:spcAft>
                <a:spcPts val="0"/>
              </a:spcAft>
              <a:buSzPts val="1400"/>
              <a:buNone/>
              <a:defRPr sz="1800" b="0" i="0" u="none" strike="noStrike" cap="none">
                <a:solidFill>
                  <a:schemeClr val="dk1"/>
                </a:solidFill>
                <a:latin typeface="Corbel"/>
                <a:ea typeface="Corbel"/>
                <a:cs typeface="Corbel"/>
                <a:sym typeface="Corbel"/>
              </a:defRPr>
            </a:lvl5pPr>
            <a:lvl6pPr marR="0" lvl="5" algn="l" rtl="0">
              <a:spcBef>
                <a:spcPts val="0"/>
              </a:spcBef>
              <a:spcAft>
                <a:spcPts val="0"/>
              </a:spcAft>
              <a:buSzPts val="1400"/>
              <a:buNone/>
              <a:defRPr sz="1800" b="0" i="0" u="none" strike="noStrike" cap="none">
                <a:solidFill>
                  <a:schemeClr val="dk1"/>
                </a:solidFill>
                <a:latin typeface="Corbel"/>
                <a:ea typeface="Corbel"/>
                <a:cs typeface="Corbel"/>
                <a:sym typeface="Corbel"/>
              </a:defRPr>
            </a:lvl6pPr>
            <a:lvl7pPr marR="0" lvl="6" algn="l" rtl="0">
              <a:spcBef>
                <a:spcPts val="0"/>
              </a:spcBef>
              <a:spcAft>
                <a:spcPts val="0"/>
              </a:spcAft>
              <a:buSzPts val="1400"/>
              <a:buNone/>
              <a:defRPr sz="1800" b="0" i="0" u="none" strike="noStrike" cap="none">
                <a:solidFill>
                  <a:schemeClr val="dk1"/>
                </a:solidFill>
                <a:latin typeface="Corbel"/>
                <a:ea typeface="Corbel"/>
                <a:cs typeface="Corbel"/>
                <a:sym typeface="Corbel"/>
              </a:defRPr>
            </a:lvl7pPr>
            <a:lvl8pPr marR="0" lvl="7" algn="l" rtl="0">
              <a:spcBef>
                <a:spcPts val="0"/>
              </a:spcBef>
              <a:spcAft>
                <a:spcPts val="0"/>
              </a:spcAft>
              <a:buSzPts val="1400"/>
              <a:buNone/>
              <a:defRPr sz="1800" b="0" i="0" u="none" strike="noStrike" cap="none">
                <a:solidFill>
                  <a:schemeClr val="dk1"/>
                </a:solidFill>
                <a:latin typeface="Corbel"/>
                <a:ea typeface="Corbel"/>
                <a:cs typeface="Corbel"/>
                <a:sym typeface="Corbel"/>
              </a:defRPr>
            </a:lvl8pPr>
            <a:lvl9pPr marR="0" lvl="8" algn="l" rtl="0">
              <a:spcBef>
                <a:spcPts val="0"/>
              </a:spcBef>
              <a:spcAft>
                <a:spcPts val="0"/>
              </a:spcAft>
              <a:buSzPts val="1400"/>
              <a:buNone/>
              <a:defRPr sz="1800" b="0" i="0" u="none" strike="noStrike" cap="none">
                <a:solidFill>
                  <a:schemeClr val="dk1"/>
                </a:solidFill>
                <a:latin typeface="Corbel"/>
                <a:ea typeface="Corbel"/>
                <a:cs typeface="Corbel"/>
                <a:sym typeface="Corbel"/>
              </a:defRPr>
            </a:lvl9pPr>
          </a:lstStyle>
          <a:p>
            <a:endParaRPr/>
          </a:p>
        </p:txBody>
      </p:sp>
      <p:sp>
        <p:nvSpPr>
          <p:cNvPr id="88" name="Google Shape;88;p5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a:solidFill>
                  <a:schemeClr val="dk1"/>
                </a:solidFill>
                <a:latin typeface="Corbel"/>
                <a:ea typeface="Corbel"/>
                <a:cs typeface="Corbel"/>
                <a:sym typeface="Corbel"/>
              </a:defRPr>
            </a:lvl1pPr>
            <a:lvl2pPr marR="0" lvl="1" algn="l" rtl="0">
              <a:spcBef>
                <a:spcPts val="0"/>
              </a:spcBef>
              <a:spcAft>
                <a:spcPts val="0"/>
              </a:spcAft>
              <a:buSzPts val="1400"/>
              <a:buNone/>
              <a:defRPr sz="1800" b="0" i="0" u="none" strike="noStrike" cap="none">
                <a:solidFill>
                  <a:schemeClr val="dk1"/>
                </a:solidFill>
                <a:latin typeface="Corbel"/>
                <a:ea typeface="Corbel"/>
                <a:cs typeface="Corbel"/>
                <a:sym typeface="Corbel"/>
              </a:defRPr>
            </a:lvl2pPr>
            <a:lvl3pPr marR="0" lvl="2" algn="l" rtl="0">
              <a:spcBef>
                <a:spcPts val="0"/>
              </a:spcBef>
              <a:spcAft>
                <a:spcPts val="0"/>
              </a:spcAft>
              <a:buSzPts val="1400"/>
              <a:buNone/>
              <a:defRPr sz="1800" b="0" i="0" u="none" strike="noStrike" cap="none">
                <a:solidFill>
                  <a:schemeClr val="dk1"/>
                </a:solidFill>
                <a:latin typeface="Corbel"/>
                <a:ea typeface="Corbel"/>
                <a:cs typeface="Corbel"/>
                <a:sym typeface="Corbel"/>
              </a:defRPr>
            </a:lvl3pPr>
            <a:lvl4pPr marR="0" lvl="3" algn="l" rtl="0">
              <a:spcBef>
                <a:spcPts val="0"/>
              </a:spcBef>
              <a:spcAft>
                <a:spcPts val="0"/>
              </a:spcAft>
              <a:buSzPts val="1400"/>
              <a:buNone/>
              <a:defRPr sz="1800" b="0" i="0" u="none" strike="noStrike" cap="none">
                <a:solidFill>
                  <a:schemeClr val="dk1"/>
                </a:solidFill>
                <a:latin typeface="Corbel"/>
                <a:ea typeface="Corbel"/>
                <a:cs typeface="Corbel"/>
                <a:sym typeface="Corbel"/>
              </a:defRPr>
            </a:lvl4pPr>
            <a:lvl5pPr marR="0" lvl="4" algn="l" rtl="0">
              <a:spcBef>
                <a:spcPts val="0"/>
              </a:spcBef>
              <a:spcAft>
                <a:spcPts val="0"/>
              </a:spcAft>
              <a:buSzPts val="1400"/>
              <a:buNone/>
              <a:defRPr sz="1800" b="0" i="0" u="none" strike="noStrike" cap="none">
                <a:solidFill>
                  <a:schemeClr val="dk1"/>
                </a:solidFill>
                <a:latin typeface="Corbel"/>
                <a:ea typeface="Corbel"/>
                <a:cs typeface="Corbel"/>
                <a:sym typeface="Corbel"/>
              </a:defRPr>
            </a:lvl5pPr>
            <a:lvl6pPr marR="0" lvl="5" algn="l" rtl="0">
              <a:spcBef>
                <a:spcPts val="0"/>
              </a:spcBef>
              <a:spcAft>
                <a:spcPts val="0"/>
              </a:spcAft>
              <a:buSzPts val="1400"/>
              <a:buNone/>
              <a:defRPr sz="1800" b="0" i="0" u="none" strike="noStrike" cap="none">
                <a:solidFill>
                  <a:schemeClr val="dk1"/>
                </a:solidFill>
                <a:latin typeface="Corbel"/>
                <a:ea typeface="Corbel"/>
                <a:cs typeface="Corbel"/>
                <a:sym typeface="Corbel"/>
              </a:defRPr>
            </a:lvl6pPr>
            <a:lvl7pPr marR="0" lvl="6" algn="l" rtl="0">
              <a:spcBef>
                <a:spcPts val="0"/>
              </a:spcBef>
              <a:spcAft>
                <a:spcPts val="0"/>
              </a:spcAft>
              <a:buSzPts val="1400"/>
              <a:buNone/>
              <a:defRPr sz="1800" b="0" i="0" u="none" strike="noStrike" cap="none">
                <a:solidFill>
                  <a:schemeClr val="dk1"/>
                </a:solidFill>
                <a:latin typeface="Corbel"/>
                <a:ea typeface="Corbel"/>
                <a:cs typeface="Corbel"/>
                <a:sym typeface="Corbel"/>
              </a:defRPr>
            </a:lvl7pPr>
            <a:lvl8pPr marR="0" lvl="7" algn="l" rtl="0">
              <a:spcBef>
                <a:spcPts val="0"/>
              </a:spcBef>
              <a:spcAft>
                <a:spcPts val="0"/>
              </a:spcAft>
              <a:buSzPts val="1400"/>
              <a:buNone/>
              <a:defRPr sz="1800" b="0" i="0" u="none" strike="noStrike" cap="none">
                <a:solidFill>
                  <a:schemeClr val="dk1"/>
                </a:solidFill>
                <a:latin typeface="Corbel"/>
                <a:ea typeface="Corbel"/>
                <a:cs typeface="Corbel"/>
                <a:sym typeface="Corbel"/>
              </a:defRPr>
            </a:lvl8pPr>
            <a:lvl9pPr marR="0" lvl="8" algn="l" rtl="0">
              <a:spcBef>
                <a:spcPts val="0"/>
              </a:spcBef>
              <a:spcAft>
                <a:spcPts val="0"/>
              </a:spcAft>
              <a:buSzPts val="1400"/>
              <a:buNone/>
              <a:defRPr sz="1800" b="0" i="0" u="none" strike="noStrike" cap="none">
                <a:solidFill>
                  <a:schemeClr val="dk1"/>
                </a:solidFill>
                <a:latin typeface="Corbel"/>
                <a:ea typeface="Corbel"/>
                <a:cs typeface="Corbel"/>
                <a:sym typeface="Corbel"/>
              </a:defRPr>
            </a:lvl9pPr>
          </a:lstStyle>
          <a:p>
            <a:endParaRPr/>
          </a:p>
        </p:txBody>
      </p:sp>
      <p:sp>
        <p:nvSpPr>
          <p:cNvPr id="89" name="Google Shape;89;p5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zh-TW"/>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標題及內容" type="obj">
  <p:cSld name="OBJECT">
    <p:spTree>
      <p:nvGrpSpPr>
        <p:cNvPr id="1" name="Shape 27"/>
        <p:cNvGrpSpPr/>
        <p:nvPr/>
      </p:nvGrpSpPr>
      <p:grpSpPr>
        <a:xfrm>
          <a:off x="0" y="0"/>
          <a:ext cx="0" cy="0"/>
          <a:chOff x="0" y="0"/>
          <a:chExt cx="0" cy="0"/>
        </a:xfrm>
      </p:grpSpPr>
      <p:sp>
        <p:nvSpPr>
          <p:cNvPr id="28" name="Google Shape;28;p46"/>
          <p:cNvSpPr/>
          <p:nvPr/>
        </p:nvSpPr>
        <p:spPr>
          <a:xfrm>
            <a:off x="0" y="6423852"/>
            <a:ext cx="12192000" cy="434148"/>
          </a:xfrm>
          <a:prstGeom prst="rect">
            <a:avLst/>
          </a:prstGeom>
          <a:solidFill>
            <a:schemeClr val="accent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orbel"/>
              <a:buNone/>
            </a:pPr>
            <a:r>
              <a:rPr lang="zh-TW" sz="1800" b="0" i="0" u="none" strike="noStrike" cap="none">
                <a:solidFill>
                  <a:schemeClr val="dk1"/>
                </a:solidFill>
                <a:latin typeface="Corbel"/>
                <a:ea typeface="Corbel"/>
                <a:cs typeface="Corbel"/>
                <a:sym typeface="Corbel"/>
              </a:rPr>
              <a:t>   </a:t>
            </a:r>
            <a:endParaRPr sz="1800" b="0" i="0" u="none" strike="noStrike" cap="none">
              <a:solidFill>
                <a:schemeClr val="dk1"/>
              </a:solidFill>
              <a:latin typeface="Corbel"/>
              <a:ea typeface="Corbel"/>
              <a:cs typeface="Corbel"/>
              <a:sym typeface="Corbel"/>
            </a:endParaRPr>
          </a:p>
        </p:txBody>
      </p:sp>
      <p:sp>
        <p:nvSpPr>
          <p:cNvPr id="29" name="Google Shape;29;p46"/>
          <p:cNvSpPr txBox="1">
            <a:spLocks noGrp="1"/>
          </p:cNvSpPr>
          <p:nvPr>
            <p:ph type="title"/>
          </p:nvPr>
        </p:nvSpPr>
        <p:spPr>
          <a:xfrm>
            <a:off x="612057" y="365126"/>
            <a:ext cx="11002297" cy="954856"/>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2"/>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0" name="Google Shape;30;p46"/>
          <p:cNvSpPr txBox="1">
            <a:spLocks noGrp="1"/>
          </p:cNvSpPr>
          <p:nvPr>
            <p:ph type="body" idx="1"/>
          </p:nvPr>
        </p:nvSpPr>
        <p:spPr>
          <a:xfrm>
            <a:off x="612057" y="1474839"/>
            <a:ext cx="11002297" cy="4702124"/>
          </a:xfrm>
          <a:prstGeom prst="rect">
            <a:avLst/>
          </a:prstGeom>
          <a:noFill/>
          <a:ln>
            <a:noFill/>
          </a:ln>
        </p:spPr>
        <p:txBody>
          <a:bodyPr spcFirstLastPara="1" wrap="square" lIns="91425" tIns="45700" rIns="91425" bIns="45700" anchor="t" anchorCtr="0">
            <a:normAutofit/>
          </a:bodyPr>
          <a:lstStyle>
            <a:lvl1pPr marL="457200" lvl="0" indent="-393700" algn="l">
              <a:lnSpc>
                <a:spcPct val="100000"/>
              </a:lnSpc>
              <a:spcBef>
                <a:spcPts val="1000"/>
              </a:spcBef>
              <a:spcAft>
                <a:spcPts val="0"/>
              </a:spcAft>
              <a:buClr>
                <a:schemeClr val="dk1"/>
              </a:buClr>
              <a:buSzPts val="2600"/>
              <a:buChar char="•"/>
              <a:defRPr sz="2600"/>
            </a:lvl1pPr>
            <a:lvl2pPr marL="914400" lvl="1" indent="-381000" algn="l">
              <a:lnSpc>
                <a:spcPct val="100000"/>
              </a:lnSpc>
              <a:spcBef>
                <a:spcPts val="500"/>
              </a:spcBef>
              <a:spcAft>
                <a:spcPts val="0"/>
              </a:spcAft>
              <a:buClr>
                <a:schemeClr val="dk1"/>
              </a:buClr>
              <a:buSzPts val="2400"/>
              <a:buChar char="•"/>
              <a:defRPr/>
            </a:lvl2pPr>
            <a:lvl3pPr marL="1371600" lvl="2" indent="-342900" algn="l">
              <a:lnSpc>
                <a:spcPct val="100000"/>
              </a:lnSpc>
              <a:spcBef>
                <a:spcPts val="500"/>
              </a:spcBef>
              <a:spcAft>
                <a:spcPts val="0"/>
              </a:spcAft>
              <a:buClr>
                <a:schemeClr val="dk1"/>
              </a:buClr>
              <a:buSzPts val="1800"/>
              <a:buChar char="•"/>
              <a:defRPr sz="1800"/>
            </a:lvl3pPr>
            <a:lvl4pPr marL="1828800" lvl="3" indent="-342900" algn="l">
              <a:lnSpc>
                <a:spcPct val="100000"/>
              </a:lnSpc>
              <a:spcBef>
                <a:spcPts val="500"/>
              </a:spcBef>
              <a:spcAft>
                <a:spcPts val="0"/>
              </a:spcAft>
              <a:buClr>
                <a:schemeClr val="dk1"/>
              </a:buClr>
              <a:buSzPts val="1800"/>
              <a:buChar char="•"/>
              <a:defRPr sz="1800"/>
            </a:lvl4pPr>
            <a:lvl5pPr marL="2286000" lvl="4" indent="-342900" algn="l">
              <a:lnSpc>
                <a:spcPct val="100000"/>
              </a:lnSpc>
              <a:spcBef>
                <a:spcPts val="500"/>
              </a:spcBef>
              <a:spcAft>
                <a:spcPts val="0"/>
              </a:spcAft>
              <a:buClr>
                <a:schemeClr val="dk1"/>
              </a:buClr>
              <a:buSzPts val="1800"/>
              <a:buChar char="•"/>
              <a:defRPr sz="1800"/>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1" name="Google Shape;31;p46"/>
          <p:cNvSpPr txBox="1">
            <a:spLocks noGrp="1"/>
          </p:cNvSpPr>
          <p:nvPr>
            <p:ph type="ftr" idx="11"/>
          </p:nvPr>
        </p:nvSpPr>
        <p:spPr>
          <a:xfrm>
            <a:off x="133865" y="6478310"/>
            <a:ext cx="11538182" cy="365125"/>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b="0" i="0" u="none" strike="noStrike" cap="none">
                <a:solidFill>
                  <a:schemeClr val="lt1"/>
                </a:solidFill>
                <a:latin typeface="Corbel"/>
                <a:ea typeface="Corbel"/>
                <a:cs typeface="Corbel"/>
                <a:sym typeface="Corbel"/>
              </a:defRPr>
            </a:lvl1pPr>
            <a:lvl2pPr marR="0" lvl="1" algn="l" rtl="0">
              <a:spcBef>
                <a:spcPts val="0"/>
              </a:spcBef>
              <a:spcAft>
                <a:spcPts val="0"/>
              </a:spcAft>
              <a:buSzPts val="1400"/>
              <a:buNone/>
              <a:defRPr sz="1800" b="0" i="0" u="none" strike="noStrike" cap="none">
                <a:solidFill>
                  <a:schemeClr val="dk1"/>
                </a:solidFill>
                <a:latin typeface="Corbel"/>
                <a:ea typeface="Corbel"/>
                <a:cs typeface="Corbel"/>
                <a:sym typeface="Corbel"/>
              </a:defRPr>
            </a:lvl2pPr>
            <a:lvl3pPr marR="0" lvl="2" algn="l" rtl="0">
              <a:spcBef>
                <a:spcPts val="0"/>
              </a:spcBef>
              <a:spcAft>
                <a:spcPts val="0"/>
              </a:spcAft>
              <a:buSzPts val="1400"/>
              <a:buNone/>
              <a:defRPr sz="1800" b="0" i="0" u="none" strike="noStrike" cap="none">
                <a:solidFill>
                  <a:schemeClr val="dk1"/>
                </a:solidFill>
                <a:latin typeface="Corbel"/>
                <a:ea typeface="Corbel"/>
                <a:cs typeface="Corbel"/>
                <a:sym typeface="Corbel"/>
              </a:defRPr>
            </a:lvl3pPr>
            <a:lvl4pPr marR="0" lvl="3" algn="l" rtl="0">
              <a:spcBef>
                <a:spcPts val="0"/>
              </a:spcBef>
              <a:spcAft>
                <a:spcPts val="0"/>
              </a:spcAft>
              <a:buSzPts val="1400"/>
              <a:buNone/>
              <a:defRPr sz="1800" b="0" i="0" u="none" strike="noStrike" cap="none">
                <a:solidFill>
                  <a:schemeClr val="dk1"/>
                </a:solidFill>
                <a:latin typeface="Corbel"/>
                <a:ea typeface="Corbel"/>
                <a:cs typeface="Corbel"/>
                <a:sym typeface="Corbel"/>
              </a:defRPr>
            </a:lvl4pPr>
            <a:lvl5pPr marR="0" lvl="4" algn="l" rtl="0">
              <a:spcBef>
                <a:spcPts val="0"/>
              </a:spcBef>
              <a:spcAft>
                <a:spcPts val="0"/>
              </a:spcAft>
              <a:buSzPts val="1400"/>
              <a:buNone/>
              <a:defRPr sz="1800" b="0" i="0" u="none" strike="noStrike" cap="none">
                <a:solidFill>
                  <a:schemeClr val="dk1"/>
                </a:solidFill>
                <a:latin typeface="Corbel"/>
                <a:ea typeface="Corbel"/>
                <a:cs typeface="Corbel"/>
                <a:sym typeface="Corbel"/>
              </a:defRPr>
            </a:lvl5pPr>
            <a:lvl6pPr marR="0" lvl="5" algn="l" rtl="0">
              <a:spcBef>
                <a:spcPts val="0"/>
              </a:spcBef>
              <a:spcAft>
                <a:spcPts val="0"/>
              </a:spcAft>
              <a:buSzPts val="1400"/>
              <a:buNone/>
              <a:defRPr sz="1800" b="0" i="0" u="none" strike="noStrike" cap="none">
                <a:solidFill>
                  <a:schemeClr val="dk1"/>
                </a:solidFill>
                <a:latin typeface="Corbel"/>
                <a:ea typeface="Corbel"/>
                <a:cs typeface="Corbel"/>
                <a:sym typeface="Corbel"/>
              </a:defRPr>
            </a:lvl6pPr>
            <a:lvl7pPr marR="0" lvl="6" algn="l" rtl="0">
              <a:spcBef>
                <a:spcPts val="0"/>
              </a:spcBef>
              <a:spcAft>
                <a:spcPts val="0"/>
              </a:spcAft>
              <a:buSzPts val="1400"/>
              <a:buNone/>
              <a:defRPr sz="1800" b="0" i="0" u="none" strike="noStrike" cap="none">
                <a:solidFill>
                  <a:schemeClr val="dk1"/>
                </a:solidFill>
                <a:latin typeface="Corbel"/>
                <a:ea typeface="Corbel"/>
                <a:cs typeface="Corbel"/>
                <a:sym typeface="Corbel"/>
              </a:defRPr>
            </a:lvl7pPr>
            <a:lvl8pPr marR="0" lvl="7" algn="l" rtl="0">
              <a:spcBef>
                <a:spcPts val="0"/>
              </a:spcBef>
              <a:spcAft>
                <a:spcPts val="0"/>
              </a:spcAft>
              <a:buSzPts val="1400"/>
              <a:buNone/>
              <a:defRPr sz="1800" b="0" i="0" u="none" strike="noStrike" cap="none">
                <a:solidFill>
                  <a:schemeClr val="dk1"/>
                </a:solidFill>
                <a:latin typeface="Corbel"/>
                <a:ea typeface="Corbel"/>
                <a:cs typeface="Corbel"/>
                <a:sym typeface="Corbel"/>
              </a:defRPr>
            </a:lvl8pPr>
            <a:lvl9pPr marR="0" lvl="8" algn="l" rtl="0">
              <a:spcBef>
                <a:spcPts val="0"/>
              </a:spcBef>
              <a:spcAft>
                <a:spcPts val="0"/>
              </a:spcAft>
              <a:buSzPts val="1400"/>
              <a:buNone/>
              <a:defRPr sz="1800" b="0" i="0" u="none" strike="noStrike" cap="none">
                <a:solidFill>
                  <a:schemeClr val="dk1"/>
                </a:solidFill>
                <a:latin typeface="Corbel"/>
                <a:ea typeface="Corbel"/>
                <a:cs typeface="Corbel"/>
                <a:sym typeface="Corbel"/>
              </a:defRPr>
            </a:lvl9pPr>
          </a:lstStyle>
          <a:p>
            <a:endParaRPr/>
          </a:p>
        </p:txBody>
      </p:sp>
      <p:sp>
        <p:nvSpPr>
          <p:cNvPr id="32" name="Google Shape;32;p46"/>
          <p:cNvSpPr txBox="1">
            <a:spLocks noGrp="1"/>
          </p:cNvSpPr>
          <p:nvPr>
            <p:ph type="sldNum" idx="12"/>
          </p:nvPr>
        </p:nvSpPr>
        <p:spPr>
          <a:xfrm>
            <a:off x="9325232" y="647831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sz="1200" b="0" i="0" u="none" strike="noStrike" cap="none">
                <a:solidFill>
                  <a:schemeClr val="lt1"/>
                </a:solidFill>
                <a:latin typeface="Corbel"/>
                <a:ea typeface="Corbel"/>
                <a:cs typeface="Corbel"/>
                <a:sym typeface="Corbel"/>
              </a:defRPr>
            </a:lvl1pPr>
            <a:lvl2pPr marL="0" lvl="1" indent="0" algn="r">
              <a:spcBef>
                <a:spcPts val="0"/>
              </a:spcBef>
              <a:buNone/>
              <a:defRPr sz="1200" b="0" i="0" u="none" strike="noStrike" cap="none">
                <a:solidFill>
                  <a:schemeClr val="lt1"/>
                </a:solidFill>
                <a:latin typeface="Corbel"/>
                <a:ea typeface="Corbel"/>
                <a:cs typeface="Corbel"/>
                <a:sym typeface="Corbel"/>
              </a:defRPr>
            </a:lvl2pPr>
            <a:lvl3pPr marL="0" lvl="2" indent="0" algn="r">
              <a:spcBef>
                <a:spcPts val="0"/>
              </a:spcBef>
              <a:buNone/>
              <a:defRPr sz="1200" b="0" i="0" u="none" strike="noStrike" cap="none">
                <a:solidFill>
                  <a:schemeClr val="lt1"/>
                </a:solidFill>
                <a:latin typeface="Corbel"/>
                <a:ea typeface="Corbel"/>
                <a:cs typeface="Corbel"/>
                <a:sym typeface="Corbel"/>
              </a:defRPr>
            </a:lvl3pPr>
            <a:lvl4pPr marL="0" lvl="3" indent="0" algn="r">
              <a:spcBef>
                <a:spcPts val="0"/>
              </a:spcBef>
              <a:buNone/>
              <a:defRPr sz="1200" b="0" i="0" u="none" strike="noStrike" cap="none">
                <a:solidFill>
                  <a:schemeClr val="lt1"/>
                </a:solidFill>
                <a:latin typeface="Corbel"/>
                <a:ea typeface="Corbel"/>
                <a:cs typeface="Corbel"/>
                <a:sym typeface="Corbel"/>
              </a:defRPr>
            </a:lvl4pPr>
            <a:lvl5pPr marL="0" lvl="4" indent="0" algn="r">
              <a:spcBef>
                <a:spcPts val="0"/>
              </a:spcBef>
              <a:buNone/>
              <a:defRPr sz="1200" b="0" i="0" u="none" strike="noStrike" cap="none">
                <a:solidFill>
                  <a:schemeClr val="lt1"/>
                </a:solidFill>
                <a:latin typeface="Corbel"/>
                <a:ea typeface="Corbel"/>
                <a:cs typeface="Corbel"/>
                <a:sym typeface="Corbel"/>
              </a:defRPr>
            </a:lvl5pPr>
            <a:lvl6pPr marL="0" lvl="5" indent="0" algn="r">
              <a:spcBef>
                <a:spcPts val="0"/>
              </a:spcBef>
              <a:buNone/>
              <a:defRPr sz="1200" b="0" i="0" u="none" strike="noStrike" cap="none">
                <a:solidFill>
                  <a:schemeClr val="lt1"/>
                </a:solidFill>
                <a:latin typeface="Corbel"/>
                <a:ea typeface="Corbel"/>
                <a:cs typeface="Corbel"/>
                <a:sym typeface="Corbel"/>
              </a:defRPr>
            </a:lvl6pPr>
            <a:lvl7pPr marL="0" lvl="6" indent="0" algn="r">
              <a:spcBef>
                <a:spcPts val="0"/>
              </a:spcBef>
              <a:buNone/>
              <a:defRPr sz="1200" b="0" i="0" u="none" strike="noStrike" cap="none">
                <a:solidFill>
                  <a:schemeClr val="lt1"/>
                </a:solidFill>
                <a:latin typeface="Corbel"/>
                <a:ea typeface="Corbel"/>
                <a:cs typeface="Corbel"/>
                <a:sym typeface="Corbel"/>
              </a:defRPr>
            </a:lvl7pPr>
            <a:lvl8pPr marL="0" lvl="7" indent="0" algn="r">
              <a:spcBef>
                <a:spcPts val="0"/>
              </a:spcBef>
              <a:buNone/>
              <a:defRPr sz="1200" b="0" i="0" u="none" strike="noStrike" cap="none">
                <a:solidFill>
                  <a:schemeClr val="lt1"/>
                </a:solidFill>
                <a:latin typeface="Corbel"/>
                <a:ea typeface="Corbel"/>
                <a:cs typeface="Corbel"/>
                <a:sym typeface="Corbel"/>
              </a:defRPr>
            </a:lvl8pPr>
            <a:lvl9pPr marL="0" lvl="8" indent="0" algn="r">
              <a:spcBef>
                <a:spcPts val="0"/>
              </a:spcBef>
              <a:buNone/>
              <a:defRPr sz="1200" b="0" i="0" u="none" strike="noStrike" cap="none">
                <a:solidFill>
                  <a:schemeClr val="lt1"/>
                </a:solidFill>
                <a:latin typeface="Corbel"/>
                <a:ea typeface="Corbel"/>
                <a:cs typeface="Corbel"/>
                <a:sym typeface="Corbel"/>
              </a:defRPr>
            </a:lvl9pPr>
          </a:lstStyle>
          <a:p>
            <a:pPr marL="0" lvl="0" indent="0" algn="r" rtl="0">
              <a:spcBef>
                <a:spcPts val="0"/>
              </a:spcBef>
              <a:spcAft>
                <a:spcPts val="0"/>
              </a:spcAft>
              <a:buNone/>
            </a:pPr>
            <a:fld id="{00000000-1234-1234-1234-123412341234}" type="slidenum">
              <a:rPr lang="zh-TW"/>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章節標題" type="secHead">
  <p:cSld name="SECTION_HEADER">
    <p:spTree>
      <p:nvGrpSpPr>
        <p:cNvPr id="1" name="Shape 33"/>
        <p:cNvGrpSpPr/>
        <p:nvPr/>
      </p:nvGrpSpPr>
      <p:grpSpPr>
        <a:xfrm>
          <a:off x="0" y="0"/>
          <a:ext cx="0" cy="0"/>
          <a:chOff x="0" y="0"/>
          <a:chExt cx="0" cy="0"/>
        </a:xfrm>
      </p:grpSpPr>
      <p:sp>
        <p:nvSpPr>
          <p:cNvPr id="34" name="Google Shape;34;p47"/>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2"/>
              </a:buClr>
              <a:buSzPts val="6000"/>
              <a:buFont typeface="Corbel"/>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5" name="Google Shape;35;p47"/>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36" name="Google Shape;36;p4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a:solidFill>
                  <a:schemeClr val="dk1"/>
                </a:solidFill>
                <a:latin typeface="Corbel"/>
                <a:ea typeface="Corbel"/>
                <a:cs typeface="Corbel"/>
                <a:sym typeface="Corbel"/>
              </a:defRPr>
            </a:lvl1pPr>
            <a:lvl2pPr marR="0" lvl="1" algn="l" rtl="0">
              <a:spcBef>
                <a:spcPts val="0"/>
              </a:spcBef>
              <a:spcAft>
                <a:spcPts val="0"/>
              </a:spcAft>
              <a:buSzPts val="1400"/>
              <a:buNone/>
              <a:defRPr sz="1800" b="0" i="0" u="none" strike="noStrike" cap="none">
                <a:solidFill>
                  <a:schemeClr val="dk1"/>
                </a:solidFill>
                <a:latin typeface="Corbel"/>
                <a:ea typeface="Corbel"/>
                <a:cs typeface="Corbel"/>
                <a:sym typeface="Corbel"/>
              </a:defRPr>
            </a:lvl2pPr>
            <a:lvl3pPr marR="0" lvl="2" algn="l" rtl="0">
              <a:spcBef>
                <a:spcPts val="0"/>
              </a:spcBef>
              <a:spcAft>
                <a:spcPts val="0"/>
              </a:spcAft>
              <a:buSzPts val="1400"/>
              <a:buNone/>
              <a:defRPr sz="1800" b="0" i="0" u="none" strike="noStrike" cap="none">
                <a:solidFill>
                  <a:schemeClr val="dk1"/>
                </a:solidFill>
                <a:latin typeface="Corbel"/>
                <a:ea typeface="Corbel"/>
                <a:cs typeface="Corbel"/>
                <a:sym typeface="Corbel"/>
              </a:defRPr>
            </a:lvl3pPr>
            <a:lvl4pPr marR="0" lvl="3" algn="l" rtl="0">
              <a:spcBef>
                <a:spcPts val="0"/>
              </a:spcBef>
              <a:spcAft>
                <a:spcPts val="0"/>
              </a:spcAft>
              <a:buSzPts val="1400"/>
              <a:buNone/>
              <a:defRPr sz="1800" b="0" i="0" u="none" strike="noStrike" cap="none">
                <a:solidFill>
                  <a:schemeClr val="dk1"/>
                </a:solidFill>
                <a:latin typeface="Corbel"/>
                <a:ea typeface="Corbel"/>
                <a:cs typeface="Corbel"/>
                <a:sym typeface="Corbel"/>
              </a:defRPr>
            </a:lvl4pPr>
            <a:lvl5pPr marR="0" lvl="4" algn="l" rtl="0">
              <a:spcBef>
                <a:spcPts val="0"/>
              </a:spcBef>
              <a:spcAft>
                <a:spcPts val="0"/>
              </a:spcAft>
              <a:buSzPts val="1400"/>
              <a:buNone/>
              <a:defRPr sz="1800" b="0" i="0" u="none" strike="noStrike" cap="none">
                <a:solidFill>
                  <a:schemeClr val="dk1"/>
                </a:solidFill>
                <a:latin typeface="Corbel"/>
                <a:ea typeface="Corbel"/>
                <a:cs typeface="Corbel"/>
                <a:sym typeface="Corbel"/>
              </a:defRPr>
            </a:lvl5pPr>
            <a:lvl6pPr marR="0" lvl="5" algn="l" rtl="0">
              <a:spcBef>
                <a:spcPts val="0"/>
              </a:spcBef>
              <a:spcAft>
                <a:spcPts val="0"/>
              </a:spcAft>
              <a:buSzPts val="1400"/>
              <a:buNone/>
              <a:defRPr sz="1800" b="0" i="0" u="none" strike="noStrike" cap="none">
                <a:solidFill>
                  <a:schemeClr val="dk1"/>
                </a:solidFill>
                <a:latin typeface="Corbel"/>
                <a:ea typeface="Corbel"/>
                <a:cs typeface="Corbel"/>
                <a:sym typeface="Corbel"/>
              </a:defRPr>
            </a:lvl6pPr>
            <a:lvl7pPr marR="0" lvl="6" algn="l" rtl="0">
              <a:spcBef>
                <a:spcPts val="0"/>
              </a:spcBef>
              <a:spcAft>
                <a:spcPts val="0"/>
              </a:spcAft>
              <a:buSzPts val="1400"/>
              <a:buNone/>
              <a:defRPr sz="1800" b="0" i="0" u="none" strike="noStrike" cap="none">
                <a:solidFill>
                  <a:schemeClr val="dk1"/>
                </a:solidFill>
                <a:latin typeface="Corbel"/>
                <a:ea typeface="Corbel"/>
                <a:cs typeface="Corbel"/>
                <a:sym typeface="Corbel"/>
              </a:defRPr>
            </a:lvl7pPr>
            <a:lvl8pPr marR="0" lvl="7" algn="l" rtl="0">
              <a:spcBef>
                <a:spcPts val="0"/>
              </a:spcBef>
              <a:spcAft>
                <a:spcPts val="0"/>
              </a:spcAft>
              <a:buSzPts val="1400"/>
              <a:buNone/>
              <a:defRPr sz="1800" b="0" i="0" u="none" strike="noStrike" cap="none">
                <a:solidFill>
                  <a:schemeClr val="dk1"/>
                </a:solidFill>
                <a:latin typeface="Corbel"/>
                <a:ea typeface="Corbel"/>
                <a:cs typeface="Corbel"/>
                <a:sym typeface="Corbel"/>
              </a:defRPr>
            </a:lvl8pPr>
            <a:lvl9pPr marR="0" lvl="8" algn="l" rtl="0">
              <a:spcBef>
                <a:spcPts val="0"/>
              </a:spcBef>
              <a:spcAft>
                <a:spcPts val="0"/>
              </a:spcAft>
              <a:buSzPts val="1400"/>
              <a:buNone/>
              <a:defRPr sz="1800" b="0" i="0" u="none" strike="noStrike" cap="none">
                <a:solidFill>
                  <a:schemeClr val="dk1"/>
                </a:solidFill>
                <a:latin typeface="Corbel"/>
                <a:ea typeface="Corbel"/>
                <a:cs typeface="Corbel"/>
                <a:sym typeface="Corbel"/>
              </a:defRPr>
            </a:lvl9pPr>
          </a:lstStyle>
          <a:p>
            <a:endParaRPr/>
          </a:p>
        </p:txBody>
      </p:sp>
      <p:sp>
        <p:nvSpPr>
          <p:cNvPr id="37" name="Google Shape;37;p4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a:solidFill>
                  <a:schemeClr val="dk1"/>
                </a:solidFill>
                <a:latin typeface="Corbel"/>
                <a:ea typeface="Corbel"/>
                <a:cs typeface="Corbel"/>
                <a:sym typeface="Corbel"/>
              </a:defRPr>
            </a:lvl1pPr>
            <a:lvl2pPr marR="0" lvl="1" algn="l" rtl="0">
              <a:spcBef>
                <a:spcPts val="0"/>
              </a:spcBef>
              <a:spcAft>
                <a:spcPts val="0"/>
              </a:spcAft>
              <a:buSzPts val="1400"/>
              <a:buNone/>
              <a:defRPr sz="1800" b="0" i="0" u="none" strike="noStrike" cap="none">
                <a:solidFill>
                  <a:schemeClr val="dk1"/>
                </a:solidFill>
                <a:latin typeface="Corbel"/>
                <a:ea typeface="Corbel"/>
                <a:cs typeface="Corbel"/>
                <a:sym typeface="Corbel"/>
              </a:defRPr>
            </a:lvl2pPr>
            <a:lvl3pPr marR="0" lvl="2" algn="l" rtl="0">
              <a:spcBef>
                <a:spcPts val="0"/>
              </a:spcBef>
              <a:spcAft>
                <a:spcPts val="0"/>
              </a:spcAft>
              <a:buSzPts val="1400"/>
              <a:buNone/>
              <a:defRPr sz="1800" b="0" i="0" u="none" strike="noStrike" cap="none">
                <a:solidFill>
                  <a:schemeClr val="dk1"/>
                </a:solidFill>
                <a:latin typeface="Corbel"/>
                <a:ea typeface="Corbel"/>
                <a:cs typeface="Corbel"/>
                <a:sym typeface="Corbel"/>
              </a:defRPr>
            </a:lvl3pPr>
            <a:lvl4pPr marR="0" lvl="3" algn="l" rtl="0">
              <a:spcBef>
                <a:spcPts val="0"/>
              </a:spcBef>
              <a:spcAft>
                <a:spcPts val="0"/>
              </a:spcAft>
              <a:buSzPts val="1400"/>
              <a:buNone/>
              <a:defRPr sz="1800" b="0" i="0" u="none" strike="noStrike" cap="none">
                <a:solidFill>
                  <a:schemeClr val="dk1"/>
                </a:solidFill>
                <a:latin typeface="Corbel"/>
                <a:ea typeface="Corbel"/>
                <a:cs typeface="Corbel"/>
                <a:sym typeface="Corbel"/>
              </a:defRPr>
            </a:lvl4pPr>
            <a:lvl5pPr marR="0" lvl="4" algn="l" rtl="0">
              <a:spcBef>
                <a:spcPts val="0"/>
              </a:spcBef>
              <a:spcAft>
                <a:spcPts val="0"/>
              </a:spcAft>
              <a:buSzPts val="1400"/>
              <a:buNone/>
              <a:defRPr sz="1800" b="0" i="0" u="none" strike="noStrike" cap="none">
                <a:solidFill>
                  <a:schemeClr val="dk1"/>
                </a:solidFill>
                <a:latin typeface="Corbel"/>
                <a:ea typeface="Corbel"/>
                <a:cs typeface="Corbel"/>
                <a:sym typeface="Corbel"/>
              </a:defRPr>
            </a:lvl5pPr>
            <a:lvl6pPr marR="0" lvl="5" algn="l" rtl="0">
              <a:spcBef>
                <a:spcPts val="0"/>
              </a:spcBef>
              <a:spcAft>
                <a:spcPts val="0"/>
              </a:spcAft>
              <a:buSzPts val="1400"/>
              <a:buNone/>
              <a:defRPr sz="1800" b="0" i="0" u="none" strike="noStrike" cap="none">
                <a:solidFill>
                  <a:schemeClr val="dk1"/>
                </a:solidFill>
                <a:latin typeface="Corbel"/>
                <a:ea typeface="Corbel"/>
                <a:cs typeface="Corbel"/>
                <a:sym typeface="Corbel"/>
              </a:defRPr>
            </a:lvl6pPr>
            <a:lvl7pPr marR="0" lvl="6" algn="l" rtl="0">
              <a:spcBef>
                <a:spcPts val="0"/>
              </a:spcBef>
              <a:spcAft>
                <a:spcPts val="0"/>
              </a:spcAft>
              <a:buSzPts val="1400"/>
              <a:buNone/>
              <a:defRPr sz="1800" b="0" i="0" u="none" strike="noStrike" cap="none">
                <a:solidFill>
                  <a:schemeClr val="dk1"/>
                </a:solidFill>
                <a:latin typeface="Corbel"/>
                <a:ea typeface="Corbel"/>
                <a:cs typeface="Corbel"/>
                <a:sym typeface="Corbel"/>
              </a:defRPr>
            </a:lvl7pPr>
            <a:lvl8pPr marR="0" lvl="7" algn="l" rtl="0">
              <a:spcBef>
                <a:spcPts val="0"/>
              </a:spcBef>
              <a:spcAft>
                <a:spcPts val="0"/>
              </a:spcAft>
              <a:buSzPts val="1400"/>
              <a:buNone/>
              <a:defRPr sz="1800" b="0" i="0" u="none" strike="noStrike" cap="none">
                <a:solidFill>
                  <a:schemeClr val="dk1"/>
                </a:solidFill>
                <a:latin typeface="Corbel"/>
                <a:ea typeface="Corbel"/>
                <a:cs typeface="Corbel"/>
                <a:sym typeface="Corbel"/>
              </a:defRPr>
            </a:lvl8pPr>
            <a:lvl9pPr marR="0" lvl="8" algn="l" rtl="0">
              <a:spcBef>
                <a:spcPts val="0"/>
              </a:spcBef>
              <a:spcAft>
                <a:spcPts val="0"/>
              </a:spcAft>
              <a:buSzPts val="1400"/>
              <a:buNone/>
              <a:defRPr sz="1800" b="0" i="0" u="none" strike="noStrike" cap="none">
                <a:solidFill>
                  <a:schemeClr val="dk1"/>
                </a:solidFill>
                <a:latin typeface="Corbel"/>
                <a:ea typeface="Corbel"/>
                <a:cs typeface="Corbel"/>
                <a:sym typeface="Corbel"/>
              </a:defRPr>
            </a:lvl9pPr>
          </a:lstStyle>
          <a:p>
            <a:endParaRPr/>
          </a:p>
        </p:txBody>
      </p:sp>
      <p:sp>
        <p:nvSpPr>
          <p:cNvPr id="38" name="Google Shape;38;p4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zh-TW"/>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兩個內容" type="twoObj">
  <p:cSld name="TWO_OBJECTS">
    <p:spTree>
      <p:nvGrpSpPr>
        <p:cNvPr id="1" name="Shape 39"/>
        <p:cNvGrpSpPr/>
        <p:nvPr/>
      </p:nvGrpSpPr>
      <p:grpSpPr>
        <a:xfrm>
          <a:off x="0" y="0"/>
          <a:ext cx="0" cy="0"/>
          <a:chOff x="0" y="0"/>
          <a:chExt cx="0" cy="0"/>
        </a:xfrm>
      </p:grpSpPr>
      <p:sp>
        <p:nvSpPr>
          <p:cNvPr id="40" name="Google Shape;40;p48"/>
          <p:cNvSpPr txBox="1">
            <a:spLocks noGrp="1"/>
          </p:cNvSpPr>
          <p:nvPr>
            <p:ph type="title"/>
          </p:nvPr>
        </p:nvSpPr>
        <p:spPr>
          <a:xfrm>
            <a:off x="612057" y="365126"/>
            <a:ext cx="10975465" cy="954856"/>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2"/>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1" name="Google Shape;41;p48"/>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2" name="Google Shape;42;p48"/>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3" name="Google Shape;43;p4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a:solidFill>
                  <a:schemeClr val="dk1"/>
                </a:solidFill>
                <a:latin typeface="Corbel"/>
                <a:ea typeface="Corbel"/>
                <a:cs typeface="Corbel"/>
                <a:sym typeface="Corbel"/>
              </a:defRPr>
            </a:lvl1pPr>
            <a:lvl2pPr marR="0" lvl="1" algn="l" rtl="0">
              <a:spcBef>
                <a:spcPts val="0"/>
              </a:spcBef>
              <a:spcAft>
                <a:spcPts val="0"/>
              </a:spcAft>
              <a:buSzPts val="1400"/>
              <a:buNone/>
              <a:defRPr sz="1800" b="0" i="0" u="none" strike="noStrike" cap="none">
                <a:solidFill>
                  <a:schemeClr val="dk1"/>
                </a:solidFill>
                <a:latin typeface="Corbel"/>
                <a:ea typeface="Corbel"/>
                <a:cs typeface="Corbel"/>
                <a:sym typeface="Corbel"/>
              </a:defRPr>
            </a:lvl2pPr>
            <a:lvl3pPr marR="0" lvl="2" algn="l" rtl="0">
              <a:spcBef>
                <a:spcPts val="0"/>
              </a:spcBef>
              <a:spcAft>
                <a:spcPts val="0"/>
              </a:spcAft>
              <a:buSzPts val="1400"/>
              <a:buNone/>
              <a:defRPr sz="1800" b="0" i="0" u="none" strike="noStrike" cap="none">
                <a:solidFill>
                  <a:schemeClr val="dk1"/>
                </a:solidFill>
                <a:latin typeface="Corbel"/>
                <a:ea typeface="Corbel"/>
                <a:cs typeface="Corbel"/>
                <a:sym typeface="Corbel"/>
              </a:defRPr>
            </a:lvl3pPr>
            <a:lvl4pPr marR="0" lvl="3" algn="l" rtl="0">
              <a:spcBef>
                <a:spcPts val="0"/>
              </a:spcBef>
              <a:spcAft>
                <a:spcPts val="0"/>
              </a:spcAft>
              <a:buSzPts val="1400"/>
              <a:buNone/>
              <a:defRPr sz="1800" b="0" i="0" u="none" strike="noStrike" cap="none">
                <a:solidFill>
                  <a:schemeClr val="dk1"/>
                </a:solidFill>
                <a:latin typeface="Corbel"/>
                <a:ea typeface="Corbel"/>
                <a:cs typeface="Corbel"/>
                <a:sym typeface="Corbel"/>
              </a:defRPr>
            </a:lvl4pPr>
            <a:lvl5pPr marR="0" lvl="4" algn="l" rtl="0">
              <a:spcBef>
                <a:spcPts val="0"/>
              </a:spcBef>
              <a:spcAft>
                <a:spcPts val="0"/>
              </a:spcAft>
              <a:buSzPts val="1400"/>
              <a:buNone/>
              <a:defRPr sz="1800" b="0" i="0" u="none" strike="noStrike" cap="none">
                <a:solidFill>
                  <a:schemeClr val="dk1"/>
                </a:solidFill>
                <a:latin typeface="Corbel"/>
                <a:ea typeface="Corbel"/>
                <a:cs typeface="Corbel"/>
                <a:sym typeface="Corbel"/>
              </a:defRPr>
            </a:lvl5pPr>
            <a:lvl6pPr marR="0" lvl="5" algn="l" rtl="0">
              <a:spcBef>
                <a:spcPts val="0"/>
              </a:spcBef>
              <a:spcAft>
                <a:spcPts val="0"/>
              </a:spcAft>
              <a:buSzPts val="1400"/>
              <a:buNone/>
              <a:defRPr sz="1800" b="0" i="0" u="none" strike="noStrike" cap="none">
                <a:solidFill>
                  <a:schemeClr val="dk1"/>
                </a:solidFill>
                <a:latin typeface="Corbel"/>
                <a:ea typeface="Corbel"/>
                <a:cs typeface="Corbel"/>
                <a:sym typeface="Corbel"/>
              </a:defRPr>
            </a:lvl6pPr>
            <a:lvl7pPr marR="0" lvl="6" algn="l" rtl="0">
              <a:spcBef>
                <a:spcPts val="0"/>
              </a:spcBef>
              <a:spcAft>
                <a:spcPts val="0"/>
              </a:spcAft>
              <a:buSzPts val="1400"/>
              <a:buNone/>
              <a:defRPr sz="1800" b="0" i="0" u="none" strike="noStrike" cap="none">
                <a:solidFill>
                  <a:schemeClr val="dk1"/>
                </a:solidFill>
                <a:latin typeface="Corbel"/>
                <a:ea typeface="Corbel"/>
                <a:cs typeface="Corbel"/>
                <a:sym typeface="Corbel"/>
              </a:defRPr>
            </a:lvl7pPr>
            <a:lvl8pPr marR="0" lvl="7" algn="l" rtl="0">
              <a:spcBef>
                <a:spcPts val="0"/>
              </a:spcBef>
              <a:spcAft>
                <a:spcPts val="0"/>
              </a:spcAft>
              <a:buSzPts val="1400"/>
              <a:buNone/>
              <a:defRPr sz="1800" b="0" i="0" u="none" strike="noStrike" cap="none">
                <a:solidFill>
                  <a:schemeClr val="dk1"/>
                </a:solidFill>
                <a:latin typeface="Corbel"/>
                <a:ea typeface="Corbel"/>
                <a:cs typeface="Corbel"/>
                <a:sym typeface="Corbel"/>
              </a:defRPr>
            </a:lvl8pPr>
            <a:lvl9pPr marR="0" lvl="8" algn="l" rtl="0">
              <a:spcBef>
                <a:spcPts val="0"/>
              </a:spcBef>
              <a:spcAft>
                <a:spcPts val="0"/>
              </a:spcAft>
              <a:buSzPts val="1400"/>
              <a:buNone/>
              <a:defRPr sz="1800" b="0" i="0" u="none" strike="noStrike" cap="none">
                <a:solidFill>
                  <a:schemeClr val="dk1"/>
                </a:solidFill>
                <a:latin typeface="Corbel"/>
                <a:ea typeface="Corbel"/>
                <a:cs typeface="Corbel"/>
                <a:sym typeface="Corbel"/>
              </a:defRPr>
            </a:lvl9pPr>
          </a:lstStyle>
          <a:p>
            <a:endParaRPr/>
          </a:p>
        </p:txBody>
      </p:sp>
      <p:sp>
        <p:nvSpPr>
          <p:cNvPr id="44" name="Google Shape;44;p4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a:solidFill>
                  <a:schemeClr val="dk1"/>
                </a:solidFill>
                <a:latin typeface="Corbel"/>
                <a:ea typeface="Corbel"/>
                <a:cs typeface="Corbel"/>
                <a:sym typeface="Corbel"/>
              </a:defRPr>
            </a:lvl1pPr>
            <a:lvl2pPr marR="0" lvl="1" algn="l" rtl="0">
              <a:spcBef>
                <a:spcPts val="0"/>
              </a:spcBef>
              <a:spcAft>
                <a:spcPts val="0"/>
              </a:spcAft>
              <a:buSzPts val="1400"/>
              <a:buNone/>
              <a:defRPr sz="1800" b="0" i="0" u="none" strike="noStrike" cap="none">
                <a:solidFill>
                  <a:schemeClr val="dk1"/>
                </a:solidFill>
                <a:latin typeface="Corbel"/>
                <a:ea typeface="Corbel"/>
                <a:cs typeface="Corbel"/>
                <a:sym typeface="Corbel"/>
              </a:defRPr>
            </a:lvl2pPr>
            <a:lvl3pPr marR="0" lvl="2" algn="l" rtl="0">
              <a:spcBef>
                <a:spcPts val="0"/>
              </a:spcBef>
              <a:spcAft>
                <a:spcPts val="0"/>
              </a:spcAft>
              <a:buSzPts val="1400"/>
              <a:buNone/>
              <a:defRPr sz="1800" b="0" i="0" u="none" strike="noStrike" cap="none">
                <a:solidFill>
                  <a:schemeClr val="dk1"/>
                </a:solidFill>
                <a:latin typeface="Corbel"/>
                <a:ea typeface="Corbel"/>
                <a:cs typeface="Corbel"/>
                <a:sym typeface="Corbel"/>
              </a:defRPr>
            </a:lvl3pPr>
            <a:lvl4pPr marR="0" lvl="3" algn="l" rtl="0">
              <a:spcBef>
                <a:spcPts val="0"/>
              </a:spcBef>
              <a:spcAft>
                <a:spcPts val="0"/>
              </a:spcAft>
              <a:buSzPts val="1400"/>
              <a:buNone/>
              <a:defRPr sz="1800" b="0" i="0" u="none" strike="noStrike" cap="none">
                <a:solidFill>
                  <a:schemeClr val="dk1"/>
                </a:solidFill>
                <a:latin typeface="Corbel"/>
                <a:ea typeface="Corbel"/>
                <a:cs typeface="Corbel"/>
                <a:sym typeface="Corbel"/>
              </a:defRPr>
            </a:lvl4pPr>
            <a:lvl5pPr marR="0" lvl="4" algn="l" rtl="0">
              <a:spcBef>
                <a:spcPts val="0"/>
              </a:spcBef>
              <a:spcAft>
                <a:spcPts val="0"/>
              </a:spcAft>
              <a:buSzPts val="1400"/>
              <a:buNone/>
              <a:defRPr sz="1800" b="0" i="0" u="none" strike="noStrike" cap="none">
                <a:solidFill>
                  <a:schemeClr val="dk1"/>
                </a:solidFill>
                <a:latin typeface="Corbel"/>
                <a:ea typeface="Corbel"/>
                <a:cs typeface="Corbel"/>
                <a:sym typeface="Corbel"/>
              </a:defRPr>
            </a:lvl5pPr>
            <a:lvl6pPr marR="0" lvl="5" algn="l" rtl="0">
              <a:spcBef>
                <a:spcPts val="0"/>
              </a:spcBef>
              <a:spcAft>
                <a:spcPts val="0"/>
              </a:spcAft>
              <a:buSzPts val="1400"/>
              <a:buNone/>
              <a:defRPr sz="1800" b="0" i="0" u="none" strike="noStrike" cap="none">
                <a:solidFill>
                  <a:schemeClr val="dk1"/>
                </a:solidFill>
                <a:latin typeface="Corbel"/>
                <a:ea typeface="Corbel"/>
                <a:cs typeface="Corbel"/>
                <a:sym typeface="Corbel"/>
              </a:defRPr>
            </a:lvl6pPr>
            <a:lvl7pPr marR="0" lvl="6" algn="l" rtl="0">
              <a:spcBef>
                <a:spcPts val="0"/>
              </a:spcBef>
              <a:spcAft>
                <a:spcPts val="0"/>
              </a:spcAft>
              <a:buSzPts val="1400"/>
              <a:buNone/>
              <a:defRPr sz="1800" b="0" i="0" u="none" strike="noStrike" cap="none">
                <a:solidFill>
                  <a:schemeClr val="dk1"/>
                </a:solidFill>
                <a:latin typeface="Corbel"/>
                <a:ea typeface="Corbel"/>
                <a:cs typeface="Corbel"/>
                <a:sym typeface="Corbel"/>
              </a:defRPr>
            </a:lvl7pPr>
            <a:lvl8pPr marR="0" lvl="7" algn="l" rtl="0">
              <a:spcBef>
                <a:spcPts val="0"/>
              </a:spcBef>
              <a:spcAft>
                <a:spcPts val="0"/>
              </a:spcAft>
              <a:buSzPts val="1400"/>
              <a:buNone/>
              <a:defRPr sz="1800" b="0" i="0" u="none" strike="noStrike" cap="none">
                <a:solidFill>
                  <a:schemeClr val="dk1"/>
                </a:solidFill>
                <a:latin typeface="Corbel"/>
                <a:ea typeface="Corbel"/>
                <a:cs typeface="Corbel"/>
                <a:sym typeface="Corbel"/>
              </a:defRPr>
            </a:lvl8pPr>
            <a:lvl9pPr marR="0" lvl="8" algn="l" rtl="0">
              <a:spcBef>
                <a:spcPts val="0"/>
              </a:spcBef>
              <a:spcAft>
                <a:spcPts val="0"/>
              </a:spcAft>
              <a:buSzPts val="1400"/>
              <a:buNone/>
              <a:defRPr sz="1800" b="0" i="0" u="none" strike="noStrike" cap="none">
                <a:solidFill>
                  <a:schemeClr val="dk1"/>
                </a:solidFill>
                <a:latin typeface="Corbel"/>
                <a:ea typeface="Corbel"/>
                <a:cs typeface="Corbel"/>
                <a:sym typeface="Corbel"/>
              </a:defRPr>
            </a:lvl9pPr>
          </a:lstStyle>
          <a:p>
            <a:endParaRPr/>
          </a:p>
        </p:txBody>
      </p:sp>
      <p:sp>
        <p:nvSpPr>
          <p:cNvPr id="45" name="Google Shape;45;p4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zh-TW"/>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比對" type="twoTxTwoObj">
  <p:cSld name="TWO_OBJECTS_WITH_TEXT">
    <p:spTree>
      <p:nvGrpSpPr>
        <p:cNvPr id="1" name="Shape 46"/>
        <p:cNvGrpSpPr/>
        <p:nvPr/>
      </p:nvGrpSpPr>
      <p:grpSpPr>
        <a:xfrm>
          <a:off x="0" y="0"/>
          <a:ext cx="0" cy="0"/>
          <a:chOff x="0" y="0"/>
          <a:chExt cx="0" cy="0"/>
        </a:xfrm>
      </p:grpSpPr>
      <p:sp>
        <p:nvSpPr>
          <p:cNvPr id="47" name="Google Shape;47;p49"/>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2"/>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8" name="Google Shape;48;p49"/>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9" name="Google Shape;49;p49"/>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0" name="Google Shape;50;p49"/>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51" name="Google Shape;51;p49"/>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2" name="Google Shape;52;p4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a:solidFill>
                  <a:schemeClr val="dk1"/>
                </a:solidFill>
                <a:latin typeface="Corbel"/>
                <a:ea typeface="Corbel"/>
                <a:cs typeface="Corbel"/>
                <a:sym typeface="Corbel"/>
              </a:defRPr>
            </a:lvl1pPr>
            <a:lvl2pPr marR="0" lvl="1" algn="l" rtl="0">
              <a:spcBef>
                <a:spcPts val="0"/>
              </a:spcBef>
              <a:spcAft>
                <a:spcPts val="0"/>
              </a:spcAft>
              <a:buSzPts val="1400"/>
              <a:buNone/>
              <a:defRPr sz="1800" b="0" i="0" u="none" strike="noStrike" cap="none">
                <a:solidFill>
                  <a:schemeClr val="dk1"/>
                </a:solidFill>
                <a:latin typeface="Corbel"/>
                <a:ea typeface="Corbel"/>
                <a:cs typeface="Corbel"/>
                <a:sym typeface="Corbel"/>
              </a:defRPr>
            </a:lvl2pPr>
            <a:lvl3pPr marR="0" lvl="2" algn="l" rtl="0">
              <a:spcBef>
                <a:spcPts val="0"/>
              </a:spcBef>
              <a:spcAft>
                <a:spcPts val="0"/>
              </a:spcAft>
              <a:buSzPts val="1400"/>
              <a:buNone/>
              <a:defRPr sz="1800" b="0" i="0" u="none" strike="noStrike" cap="none">
                <a:solidFill>
                  <a:schemeClr val="dk1"/>
                </a:solidFill>
                <a:latin typeface="Corbel"/>
                <a:ea typeface="Corbel"/>
                <a:cs typeface="Corbel"/>
                <a:sym typeface="Corbel"/>
              </a:defRPr>
            </a:lvl3pPr>
            <a:lvl4pPr marR="0" lvl="3" algn="l" rtl="0">
              <a:spcBef>
                <a:spcPts val="0"/>
              </a:spcBef>
              <a:spcAft>
                <a:spcPts val="0"/>
              </a:spcAft>
              <a:buSzPts val="1400"/>
              <a:buNone/>
              <a:defRPr sz="1800" b="0" i="0" u="none" strike="noStrike" cap="none">
                <a:solidFill>
                  <a:schemeClr val="dk1"/>
                </a:solidFill>
                <a:latin typeface="Corbel"/>
                <a:ea typeface="Corbel"/>
                <a:cs typeface="Corbel"/>
                <a:sym typeface="Corbel"/>
              </a:defRPr>
            </a:lvl4pPr>
            <a:lvl5pPr marR="0" lvl="4" algn="l" rtl="0">
              <a:spcBef>
                <a:spcPts val="0"/>
              </a:spcBef>
              <a:spcAft>
                <a:spcPts val="0"/>
              </a:spcAft>
              <a:buSzPts val="1400"/>
              <a:buNone/>
              <a:defRPr sz="1800" b="0" i="0" u="none" strike="noStrike" cap="none">
                <a:solidFill>
                  <a:schemeClr val="dk1"/>
                </a:solidFill>
                <a:latin typeface="Corbel"/>
                <a:ea typeface="Corbel"/>
                <a:cs typeface="Corbel"/>
                <a:sym typeface="Corbel"/>
              </a:defRPr>
            </a:lvl5pPr>
            <a:lvl6pPr marR="0" lvl="5" algn="l" rtl="0">
              <a:spcBef>
                <a:spcPts val="0"/>
              </a:spcBef>
              <a:spcAft>
                <a:spcPts val="0"/>
              </a:spcAft>
              <a:buSzPts val="1400"/>
              <a:buNone/>
              <a:defRPr sz="1800" b="0" i="0" u="none" strike="noStrike" cap="none">
                <a:solidFill>
                  <a:schemeClr val="dk1"/>
                </a:solidFill>
                <a:latin typeface="Corbel"/>
                <a:ea typeface="Corbel"/>
                <a:cs typeface="Corbel"/>
                <a:sym typeface="Corbel"/>
              </a:defRPr>
            </a:lvl6pPr>
            <a:lvl7pPr marR="0" lvl="6" algn="l" rtl="0">
              <a:spcBef>
                <a:spcPts val="0"/>
              </a:spcBef>
              <a:spcAft>
                <a:spcPts val="0"/>
              </a:spcAft>
              <a:buSzPts val="1400"/>
              <a:buNone/>
              <a:defRPr sz="1800" b="0" i="0" u="none" strike="noStrike" cap="none">
                <a:solidFill>
                  <a:schemeClr val="dk1"/>
                </a:solidFill>
                <a:latin typeface="Corbel"/>
                <a:ea typeface="Corbel"/>
                <a:cs typeface="Corbel"/>
                <a:sym typeface="Corbel"/>
              </a:defRPr>
            </a:lvl7pPr>
            <a:lvl8pPr marR="0" lvl="7" algn="l" rtl="0">
              <a:spcBef>
                <a:spcPts val="0"/>
              </a:spcBef>
              <a:spcAft>
                <a:spcPts val="0"/>
              </a:spcAft>
              <a:buSzPts val="1400"/>
              <a:buNone/>
              <a:defRPr sz="1800" b="0" i="0" u="none" strike="noStrike" cap="none">
                <a:solidFill>
                  <a:schemeClr val="dk1"/>
                </a:solidFill>
                <a:latin typeface="Corbel"/>
                <a:ea typeface="Corbel"/>
                <a:cs typeface="Corbel"/>
                <a:sym typeface="Corbel"/>
              </a:defRPr>
            </a:lvl8pPr>
            <a:lvl9pPr marR="0" lvl="8" algn="l" rtl="0">
              <a:spcBef>
                <a:spcPts val="0"/>
              </a:spcBef>
              <a:spcAft>
                <a:spcPts val="0"/>
              </a:spcAft>
              <a:buSzPts val="1400"/>
              <a:buNone/>
              <a:defRPr sz="1800" b="0" i="0" u="none" strike="noStrike" cap="none">
                <a:solidFill>
                  <a:schemeClr val="dk1"/>
                </a:solidFill>
                <a:latin typeface="Corbel"/>
                <a:ea typeface="Corbel"/>
                <a:cs typeface="Corbel"/>
                <a:sym typeface="Corbel"/>
              </a:defRPr>
            </a:lvl9pPr>
          </a:lstStyle>
          <a:p>
            <a:endParaRPr/>
          </a:p>
        </p:txBody>
      </p:sp>
      <p:sp>
        <p:nvSpPr>
          <p:cNvPr id="53" name="Google Shape;53;p4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a:solidFill>
                  <a:schemeClr val="dk1"/>
                </a:solidFill>
                <a:latin typeface="Corbel"/>
                <a:ea typeface="Corbel"/>
                <a:cs typeface="Corbel"/>
                <a:sym typeface="Corbel"/>
              </a:defRPr>
            </a:lvl1pPr>
            <a:lvl2pPr marR="0" lvl="1" algn="l" rtl="0">
              <a:spcBef>
                <a:spcPts val="0"/>
              </a:spcBef>
              <a:spcAft>
                <a:spcPts val="0"/>
              </a:spcAft>
              <a:buSzPts val="1400"/>
              <a:buNone/>
              <a:defRPr sz="1800" b="0" i="0" u="none" strike="noStrike" cap="none">
                <a:solidFill>
                  <a:schemeClr val="dk1"/>
                </a:solidFill>
                <a:latin typeface="Corbel"/>
                <a:ea typeface="Corbel"/>
                <a:cs typeface="Corbel"/>
                <a:sym typeface="Corbel"/>
              </a:defRPr>
            </a:lvl2pPr>
            <a:lvl3pPr marR="0" lvl="2" algn="l" rtl="0">
              <a:spcBef>
                <a:spcPts val="0"/>
              </a:spcBef>
              <a:spcAft>
                <a:spcPts val="0"/>
              </a:spcAft>
              <a:buSzPts val="1400"/>
              <a:buNone/>
              <a:defRPr sz="1800" b="0" i="0" u="none" strike="noStrike" cap="none">
                <a:solidFill>
                  <a:schemeClr val="dk1"/>
                </a:solidFill>
                <a:latin typeface="Corbel"/>
                <a:ea typeface="Corbel"/>
                <a:cs typeface="Corbel"/>
                <a:sym typeface="Corbel"/>
              </a:defRPr>
            </a:lvl3pPr>
            <a:lvl4pPr marR="0" lvl="3" algn="l" rtl="0">
              <a:spcBef>
                <a:spcPts val="0"/>
              </a:spcBef>
              <a:spcAft>
                <a:spcPts val="0"/>
              </a:spcAft>
              <a:buSzPts val="1400"/>
              <a:buNone/>
              <a:defRPr sz="1800" b="0" i="0" u="none" strike="noStrike" cap="none">
                <a:solidFill>
                  <a:schemeClr val="dk1"/>
                </a:solidFill>
                <a:latin typeface="Corbel"/>
                <a:ea typeface="Corbel"/>
                <a:cs typeface="Corbel"/>
                <a:sym typeface="Corbel"/>
              </a:defRPr>
            </a:lvl4pPr>
            <a:lvl5pPr marR="0" lvl="4" algn="l" rtl="0">
              <a:spcBef>
                <a:spcPts val="0"/>
              </a:spcBef>
              <a:spcAft>
                <a:spcPts val="0"/>
              </a:spcAft>
              <a:buSzPts val="1400"/>
              <a:buNone/>
              <a:defRPr sz="1800" b="0" i="0" u="none" strike="noStrike" cap="none">
                <a:solidFill>
                  <a:schemeClr val="dk1"/>
                </a:solidFill>
                <a:latin typeface="Corbel"/>
                <a:ea typeface="Corbel"/>
                <a:cs typeface="Corbel"/>
                <a:sym typeface="Corbel"/>
              </a:defRPr>
            </a:lvl5pPr>
            <a:lvl6pPr marR="0" lvl="5" algn="l" rtl="0">
              <a:spcBef>
                <a:spcPts val="0"/>
              </a:spcBef>
              <a:spcAft>
                <a:spcPts val="0"/>
              </a:spcAft>
              <a:buSzPts val="1400"/>
              <a:buNone/>
              <a:defRPr sz="1800" b="0" i="0" u="none" strike="noStrike" cap="none">
                <a:solidFill>
                  <a:schemeClr val="dk1"/>
                </a:solidFill>
                <a:latin typeface="Corbel"/>
                <a:ea typeface="Corbel"/>
                <a:cs typeface="Corbel"/>
                <a:sym typeface="Corbel"/>
              </a:defRPr>
            </a:lvl6pPr>
            <a:lvl7pPr marR="0" lvl="6" algn="l" rtl="0">
              <a:spcBef>
                <a:spcPts val="0"/>
              </a:spcBef>
              <a:spcAft>
                <a:spcPts val="0"/>
              </a:spcAft>
              <a:buSzPts val="1400"/>
              <a:buNone/>
              <a:defRPr sz="1800" b="0" i="0" u="none" strike="noStrike" cap="none">
                <a:solidFill>
                  <a:schemeClr val="dk1"/>
                </a:solidFill>
                <a:latin typeface="Corbel"/>
                <a:ea typeface="Corbel"/>
                <a:cs typeface="Corbel"/>
                <a:sym typeface="Corbel"/>
              </a:defRPr>
            </a:lvl7pPr>
            <a:lvl8pPr marR="0" lvl="7" algn="l" rtl="0">
              <a:spcBef>
                <a:spcPts val="0"/>
              </a:spcBef>
              <a:spcAft>
                <a:spcPts val="0"/>
              </a:spcAft>
              <a:buSzPts val="1400"/>
              <a:buNone/>
              <a:defRPr sz="1800" b="0" i="0" u="none" strike="noStrike" cap="none">
                <a:solidFill>
                  <a:schemeClr val="dk1"/>
                </a:solidFill>
                <a:latin typeface="Corbel"/>
                <a:ea typeface="Corbel"/>
                <a:cs typeface="Corbel"/>
                <a:sym typeface="Corbel"/>
              </a:defRPr>
            </a:lvl8pPr>
            <a:lvl9pPr marR="0" lvl="8" algn="l" rtl="0">
              <a:spcBef>
                <a:spcPts val="0"/>
              </a:spcBef>
              <a:spcAft>
                <a:spcPts val="0"/>
              </a:spcAft>
              <a:buSzPts val="1400"/>
              <a:buNone/>
              <a:defRPr sz="1800" b="0" i="0" u="none" strike="noStrike" cap="none">
                <a:solidFill>
                  <a:schemeClr val="dk1"/>
                </a:solidFill>
                <a:latin typeface="Corbel"/>
                <a:ea typeface="Corbel"/>
                <a:cs typeface="Corbel"/>
                <a:sym typeface="Corbel"/>
              </a:defRPr>
            </a:lvl9pPr>
          </a:lstStyle>
          <a:p>
            <a:endParaRPr/>
          </a:p>
        </p:txBody>
      </p:sp>
      <p:sp>
        <p:nvSpPr>
          <p:cNvPr id="54" name="Google Shape;54;p4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zh-TW"/>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只有標題" type="titleOnly">
  <p:cSld name="TITLE_ONLY">
    <p:spTree>
      <p:nvGrpSpPr>
        <p:cNvPr id="1" name="Shape 55"/>
        <p:cNvGrpSpPr/>
        <p:nvPr/>
      </p:nvGrpSpPr>
      <p:grpSpPr>
        <a:xfrm>
          <a:off x="0" y="0"/>
          <a:ext cx="0" cy="0"/>
          <a:chOff x="0" y="0"/>
          <a:chExt cx="0" cy="0"/>
        </a:xfrm>
      </p:grpSpPr>
      <p:sp>
        <p:nvSpPr>
          <p:cNvPr id="56" name="Google Shape;56;p50"/>
          <p:cNvSpPr txBox="1">
            <a:spLocks noGrp="1"/>
          </p:cNvSpPr>
          <p:nvPr>
            <p:ph type="title"/>
          </p:nvPr>
        </p:nvSpPr>
        <p:spPr>
          <a:xfrm>
            <a:off x="612057" y="365126"/>
            <a:ext cx="10975465" cy="954856"/>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2"/>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7" name="Google Shape;57;p5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a:solidFill>
                  <a:schemeClr val="dk1"/>
                </a:solidFill>
                <a:latin typeface="Corbel"/>
                <a:ea typeface="Corbel"/>
                <a:cs typeface="Corbel"/>
                <a:sym typeface="Corbel"/>
              </a:defRPr>
            </a:lvl1pPr>
            <a:lvl2pPr marR="0" lvl="1" algn="l" rtl="0">
              <a:spcBef>
                <a:spcPts val="0"/>
              </a:spcBef>
              <a:spcAft>
                <a:spcPts val="0"/>
              </a:spcAft>
              <a:buSzPts val="1400"/>
              <a:buNone/>
              <a:defRPr sz="1800" b="0" i="0" u="none" strike="noStrike" cap="none">
                <a:solidFill>
                  <a:schemeClr val="dk1"/>
                </a:solidFill>
                <a:latin typeface="Corbel"/>
                <a:ea typeface="Corbel"/>
                <a:cs typeface="Corbel"/>
                <a:sym typeface="Corbel"/>
              </a:defRPr>
            </a:lvl2pPr>
            <a:lvl3pPr marR="0" lvl="2" algn="l" rtl="0">
              <a:spcBef>
                <a:spcPts val="0"/>
              </a:spcBef>
              <a:spcAft>
                <a:spcPts val="0"/>
              </a:spcAft>
              <a:buSzPts val="1400"/>
              <a:buNone/>
              <a:defRPr sz="1800" b="0" i="0" u="none" strike="noStrike" cap="none">
                <a:solidFill>
                  <a:schemeClr val="dk1"/>
                </a:solidFill>
                <a:latin typeface="Corbel"/>
                <a:ea typeface="Corbel"/>
                <a:cs typeface="Corbel"/>
                <a:sym typeface="Corbel"/>
              </a:defRPr>
            </a:lvl3pPr>
            <a:lvl4pPr marR="0" lvl="3" algn="l" rtl="0">
              <a:spcBef>
                <a:spcPts val="0"/>
              </a:spcBef>
              <a:spcAft>
                <a:spcPts val="0"/>
              </a:spcAft>
              <a:buSzPts val="1400"/>
              <a:buNone/>
              <a:defRPr sz="1800" b="0" i="0" u="none" strike="noStrike" cap="none">
                <a:solidFill>
                  <a:schemeClr val="dk1"/>
                </a:solidFill>
                <a:latin typeface="Corbel"/>
                <a:ea typeface="Corbel"/>
                <a:cs typeface="Corbel"/>
                <a:sym typeface="Corbel"/>
              </a:defRPr>
            </a:lvl4pPr>
            <a:lvl5pPr marR="0" lvl="4" algn="l" rtl="0">
              <a:spcBef>
                <a:spcPts val="0"/>
              </a:spcBef>
              <a:spcAft>
                <a:spcPts val="0"/>
              </a:spcAft>
              <a:buSzPts val="1400"/>
              <a:buNone/>
              <a:defRPr sz="1800" b="0" i="0" u="none" strike="noStrike" cap="none">
                <a:solidFill>
                  <a:schemeClr val="dk1"/>
                </a:solidFill>
                <a:latin typeface="Corbel"/>
                <a:ea typeface="Corbel"/>
                <a:cs typeface="Corbel"/>
                <a:sym typeface="Corbel"/>
              </a:defRPr>
            </a:lvl5pPr>
            <a:lvl6pPr marR="0" lvl="5" algn="l" rtl="0">
              <a:spcBef>
                <a:spcPts val="0"/>
              </a:spcBef>
              <a:spcAft>
                <a:spcPts val="0"/>
              </a:spcAft>
              <a:buSzPts val="1400"/>
              <a:buNone/>
              <a:defRPr sz="1800" b="0" i="0" u="none" strike="noStrike" cap="none">
                <a:solidFill>
                  <a:schemeClr val="dk1"/>
                </a:solidFill>
                <a:latin typeface="Corbel"/>
                <a:ea typeface="Corbel"/>
                <a:cs typeface="Corbel"/>
                <a:sym typeface="Corbel"/>
              </a:defRPr>
            </a:lvl6pPr>
            <a:lvl7pPr marR="0" lvl="6" algn="l" rtl="0">
              <a:spcBef>
                <a:spcPts val="0"/>
              </a:spcBef>
              <a:spcAft>
                <a:spcPts val="0"/>
              </a:spcAft>
              <a:buSzPts val="1400"/>
              <a:buNone/>
              <a:defRPr sz="1800" b="0" i="0" u="none" strike="noStrike" cap="none">
                <a:solidFill>
                  <a:schemeClr val="dk1"/>
                </a:solidFill>
                <a:latin typeface="Corbel"/>
                <a:ea typeface="Corbel"/>
                <a:cs typeface="Corbel"/>
                <a:sym typeface="Corbel"/>
              </a:defRPr>
            </a:lvl7pPr>
            <a:lvl8pPr marR="0" lvl="7" algn="l" rtl="0">
              <a:spcBef>
                <a:spcPts val="0"/>
              </a:spcBef>
              <a:spcAft>
                <a:spcPts val="0"/>
              </a:spcAft>
              <a:buSzPts val="1400"/>
              <a:buNone/>
              <a:defRPr sz="1800" b="0" i="0" u="none" strike="noStrike" cap="none">
                <a:solidFill>
                  <a:schemeClr val="dk1"/>
                </a:solidFill>
                <a:latin typeface="Corbel"/>
                <a:ea typeface="Corbel"/>
                <a:cs typeface="Corbel"/>
                <a:sym typeface="Corbel"/>
              </a:defRPr>
            </a:lvl8pPr>
            <a:lvl9pPr marR="0" lvl="8" algn="l" rtl="0">
              <a:spcBef>
                <a:spcPts val="0"/>
              </a:spcBef>
              <a:spcAft>
                <a:spcPts val="0"/>
              </a:spcAft>
              <a:buSzPts val="1400"/>
              <a:buNone/>
              <a:defRPr sz="1800" b="0" i="0" u="none" strike="noStrike" cap="none">
                <a:solidFill>
                  <a:schemeClr val="dk1"/>
                </a:solidFill>
                <a:latin typeface="Corbel"/>
                <a:ea typeface="Corbel"/>
                <a:cs typeface="Corbel"/>
                <a:sym typeface="Corbel"/>
              </a:defRPr>
            </a:lvl9pPr>
          </a:lstStyle>
          <a:p>
            <a:endParaRPr/>
          </a:p>
        </p:txBody>
      </p:sp>
      <p:sp>
        <p:nvSpPr>
          <p:cNvPr id="58" name="Google Shape;58;p5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a:solidFill>
                  <a:schemeClr val="dk1"/>
                </a:solidFill>
                <a:latin typeface="Corbel"/>
                <a:ea typeface="Corbel"/>
                <a:cs typeface="Corbel"/>
                <a:sym typeface="Corbel"/>
              </a:defRPr>
            </a:lvl1pPr>
            <a:lvl2pPr marR="0" lvl="1" algn="l" rtl="0">
              <a:spcBef>
                <a:spcPts val="0"/>
              </a:spcBef>
              <a:spcAft>
                <a:spcPts val="0"/>
              </a:spcAft>
              <a:buSzPts val="1400"/>
              <a:buNone/>
              <a:defRPr sz="1800" b="0" i="0" u="none" strike="noStrike" cap="none">
                <a:solidFill>
                  <a:schemeClr val="dk1"/>
                </a:solidFill>
                <a:latin typeface="Corbel"/>
                <a:ea typeface="Corbel"/>
                <a:cs typeface="Corbel"/>
                <a:sym typeface="Corbel"/>
              </a:defRPr>
            </a:lvl2pPr>
            <a:lvl3pPr marR="0" lvl="2" algn="l" rtl="0">
              <a:spcBef>
                <a:spcPts val="0"/>
              </a:spcBef>
              <a:spcAft>
                <a:spcPts val="0"/>
              </a:spcAft>
              <a:buSzPts val="1400"/>
              <a:buNone/>
              <a:defRPr sz="1800" b="0" i="0" u="none" strike="noStrike" cap="none">
                <a:solidFill>
                  <a:schemeClr val="dk1"/>
                </a:solidFill>
                <a:latin typeface="Corbel"/>
                <a:ea typeface="Corbel"/>
                <a:cs typeface="Corbel"/>
                <a:sym typeface="Corbel"/>
              </a:defRPr>
            </a:lvl3pPr>
            <a:lvl4pPr marR="0" lvl="3" algn="l" rtl="0">
              <a:spcBef>
                <a:spcPts val="0"/>
              </a:spcBef>
              <a:spcAft>
                <a:spcPts val="0"/>
              </a:spcAft>
              <a:buSzPts val="1400"/>
              <a:buNone/>
              <a:defRPr sz="1800" b="0" i="0" u="none" strike="noStrike" cap="none">
                <a:solidFill>
                  <a:schemeClr val="dk1"/>
                </a:solidFill>
                <a:latin typeface="Corbel"/>
                <a:ea typeface="Corbel"/>
                <a:cs typeface="Corbel"/>
                <a:sym typeface="Corbel"/>
              </a:defRPr>
            </a:lvl4pPr>
            <a:lvl5pPr marR="0" lvl="4" algn="l" rtl="0">
              <a:spcBef>
                <a:spcPts val="0"/>
              </a:spcBef>
              <a:spcAft>
                <a:spcPts val="0"/>
              </a:spcAft>
              <a:buSzPts val="1400"/>
              <a:buNone/>
              <a:defRPr sz="1800" b="0" i="0" u="none" strike="noStrike" cap="none">
                <a:solidFill>
                  <a:schemeClr val="dk1"/>
                </a:solidFill>
                <a:latin typeface="Corbel"/>
                <a:ea typeface="Corbel"/>
                <a:cs typeface="Corbel"/>
                <a:sym typeface="Corbel"/>
              </a:defRPr>
            </a:lvl5pPr>
            <a:lvl6pPr marR="0" lvl="5" algn="l" rtl="0">
              <a:spcBef>
                <a:spcPts val="0"/>
              </a:spcBef>
              <a:spcAft>
                <a:spcPts val="0"/>
              </a:spcAft>
              <a:buSzPts val="1400"/>
              <a:buNone/>
              <a:defRPr sz="1800" b="0" i="0" u="none" strike="noStrike" cap="none">
                <a:solidFill>
                  <a:schemeClr val="dk1"/>
                </a:solidFill>
                <a:latin typeface="Corbel"/>
                <a:ea typeface="Corbel"/>
                <a:cs typeface="Corbel"/>
                <a:sym typeface="Corbel"/>
              </a:defRPr>
            </a:lvl6pPr>
            <a:lvl7pPr marR="0" lvl="6" algn="l" rtl="0">
              <a:spcBef>
                <a:spcPts val="0"/>
              </a:spcBef>
              <a:spcAft>
                <a:spcPts val="0"/>
              </a:spcAft>
              <a:buSzPts val="1400"/>
              <a:buNone/>
              <a:defRPr sz="1800" b="0" i="0" u="none" strike="noStrike" cap="none">
                <a:solidFill>
                  <a:schemeClr val="dk1"/>
                </a:solidFill>
                <a:latin typeface="Corbel"/>
                <a:ea typeface="Corbel"/>
                <a:cs typeface="Corbel"/>
                <a:sym typeface="Corbel"/>
              </a:defRPr>
            </a:lvl7pPr>
            <a:lvl8pPr marR="0" lvl="7" algn="l" rtl="0">
              <a:spcBef>
                <a:spcPts val="0"/>
              </a:spcBef>
              <a:spcAft>
                <a:spcPts val="0"/>
              </a:spcAft>
              <a:buSzPts val="1400"/>
              <a:buNone/>
              <a:defRPr sz="1800" b="0" i="0" u="none" strike="noStrike" cap="none">
                <a:solidFill>
                  <a:schemeClr val="dk1"/>
                </a:solidFill>
                <a:latin typeface="Corbel"/>
                <a:ea typeface="Corbel"/>
                <a:cs typeface="Corbel"/>
                <a:sym typeface="Corbel"/>
              </a:defRPr>
            </a:lvl8pPr>
            <a:lvl9pPr marR="0" lvl="8" algn="l" rtl="0">
              <a:spcBef>
                <a:spcPts val="0"/>
              </a:spcBef>
              <a:spcAft>
                <a:spcPts val="0"/>
              </a:spcAft>
              <a:buSzPts val="1400"/>
              <a:buNone/>
              <a:defRPr sz="1800" b="0" i="0" u="none" strike="noStrike" cap="none">
                <a:solidFill>
                  <a:schemeClr val="dk1"/>
                </a:solidFill>
                <a:latin typeface="Corbel"/>
                <a:ea typeface="Corbel"/>
                <a:cs typeface="Corbel"/>
                <a:sym typeface="Corbel"/>
              </a:defRPr>
            </a:lvl9pPr>
          </a:lstStyle>
          <a:p>
            <a:endParaRPr/>
          </a:p>
        </p:txBody>
      </p:sp>
      <p:sp>
        <p:nvSpPr>
          <p:cNvPr id="59" name="Google Shape;59;p5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zh-TW"/>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空白" type="blank">
  <p:cSld name="BLANK">
    <p:spTree>
      <p:nvGrpSpPr>
        <p:cNvPr id="1" name="Shape 60"/>
        <p:cNvGrpSpPr/>
        <p:nvPr/>
      </p:nvGrpSpPr>
      <p:grpSpPr>
        <a:xfrm>
          <a:off x="0" y="0"/>
          <a:ext cx="0" cy="0"/>
          <a:chOff x="0" y="0"/>
          <a:chExt cx="0" cy="0"/>
        </a:xfrm>
      </p:grpSpPr>
      <p:sp>
        <p:nvSpPr>
          <p:cNvPr id="61" name="Google Shape;61;p5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a:solidFill>
                  <a:schemeClr val="dk1"/>
                </a:solidFill>
                <a:latin typeface="Corbel"/>
                <a:ea typeface="Corbel"/>
                <a:cs typeface="Corbel"/>
                <a:sym typeface="Corbel"/>
              </a:defRPr>
            </a:lvl1pPr>
            <a:lvl2pPr marR="0" lvl="1" algn="l" rtl="0">
              <a:spcBef>
                <a:spcPts val="0"/>
              </a:spcBef>
              <a:spcAft>
                <a:spcPts val="0"/>
              </a:spcAft>
              <a:buSzPts val="1400"/>
              <a:buNone/>
              <a:defRPr sz="1800" b="0" i="0" u="none" strike="noStrike" cap="none">
                <a:solidFill>
                  <a:schemeClr val="dk1"/>
                </a:solidFill>
                <a:latin typeface="Corbel"/>
                <a:ea typeface="Corbel"/>
                <a:cs typeface="Corbel"/>
                <a:sym typeface="Corbel"/>
              </a:defRPr>
            </a:lvl2pPr>
            <a:lvl3pPr marR="0" lvl="2" algn="l" rtl="0">
              <a:spcBef>
                <a:spcPts val="0"/>
              </a:spcBef>
              <a:spcAft>
                <a:spcPts val="0"/>
              </a:spcAft>
              <a:buSzPts val="1400"/>
              <a:buNone/>
              <a:defRPr sz="1800" b="0" i="0" u="none" strike="noStrike" cap="none">
                <a:solidFill>
                  <a:schemeClr val="dk1"/>
                </a:solidFill>
                <a:latin typeface="Corbel"/>
                <a:ea typeface="Corbel"/>
                <a:cs typeface="Corbel"/>
                <a:sym typeface="Corbel"/>
              </a:defRPr>
            </a:lvl3pPr>
            <a:lvl4pPr marR="0" lvl="3" algn="l" rtl="0">
              <a:spcBef>
                <a:spcPts val="0"/>
              </a:spcBef>
              <a:spcAft>
                <a:spcPts val="0"/>
              </a:spcAft>
              <a:buSzPts val="1400"/>
              <a:buNone/>
              <a:defRPr sz="1800" b="0" i="0" u="none" strike="noStrike" cap="none">
                <a:solidFill>
                  <a:schemeClr val="dk1"/>
                </a:solidFill>
                <a:latin typeface="Corbel"/>
                <a:ea typeface="Corbel"/>
                <a:cs typeface="Corbel"/>
                <a:sym typeface="Corbel"/>
              </a:defRPr>
            </a:lvl4pPr>
            <a:lvl5pPr marR="0" lvl="4" algn="l" rtl="0">
              <a:spcBef>
                <a:spcPts val="0"/>
              </a:spcBef>
              <a:spcAft>
                <a:spcPts val="0"/>
              </a:spcAft>
              <a:buSzPts val="1400"/>
              <a:buNone/>
              <a:defRPr sz="1800" b="0" i="0" u="none" strike="noStrike" cap="none">
                <a:solidFill>
                  <a:schemeClr val="dk1"/>
                </a:solidFill>
                <a:latin typeface="Corbel"/>
                <a:ea typeface="Corbel"/>
                <a:cs typeface="Corbel"/>
                <a:sym typeface="Corbel"/>
              </a:defRPr>
            </a:lvl5pPr>
            <a:lvl6pPr marR="0" lvl="5" algn="l" rtl="0">
              <a:spcBef>
                <a:spcPts val="0"/>
              </a:spcBef>
              <a:spcAft>
                <a:spcPts val="0"/>
              </a:spcAft>
              <a:buSzPts val="1400"/>
              <a:buNone/>
              <a:defRPr sz="1800" b="0" i="0" u="none" strike="noStrike" cap="none">
                <a:solidFill>
                  <a:schemeClr val="dk1"/>
                </a:solidFill>
                <a:latin typeface="Corbel"/>
                <a:ea typeface="Corbel"/>
                <a:cs typeface="Corbel"/>
                <a:sym typeface="Corbel"/>
              </a:defRPr>
            </a:lvl6pPr>
            <a:lvl7pPr marR="0" lvl="6" algn="l" rtl="0">
              <a:spcBef>
                <a:spcPts val="0"/>
              </a:spcBef>
              <a:spcAft>
                <a:spcPts val="0"/>
              </a:spcAft>
              <a:buSzPts val="1400"/>
              <a:buNone/>
              <a:defRPr sz="1800" b="0" i="0" u="none" strike="noStrike" cap="none">
                <a:solidFill>
                  <a:schemeClr val="dk1"/>
                </a:solidFill>
                <a:latin typeface="Corbel"/>
                <a:ea typeface="Corbel"/>
                <a:cs typeface="Corbel"/>
                <a:sym typeface="Corbel"/>
              </a:defRPr>
            </a:lvl7pPr>
            <a:lvl8pPr marR="0" lvl="7" algn="l" rtl="0">
              <a:spcBef>
                <a:spcPts val="0"/>
              </a:spcBef>
              <a:spcAft>
                <a:spcPts val="0"/>
              </a:spcAft>
              <a:buSzPts val="1400"/>
              <a:buNone/>
              <a:defRPr sz="1800" b="0" i="0" u="none" strike="noStrike" cap="none">
                <a:solidFill>
                  <a:schemeClr val="dk1"/>
                </a:solidFill>
                <a:latin typeface="Corbel"/>
                <a:ea typeface="Corbel"/>
                <a:cs typeface="Corbel"/>
                <a:sym typeface="Corbel"/>
              </a:defRPr>
            </a:lvl8pPr>
            <a:lvl9pPr marR="0" lvl="8" algn="l" rtl="0">
              <a:spcBef>
                <a:spcPts val="0"/>
              </a:spcBef>
              <a:spcAft>
                <a:spcPts val="0"/>
              </a:spcAft>
              <a:buSzPts val="1400"/>
              <a:buNone/>
              <a:defRPr sz="1800" b="0" i="0" u="none" strike="noStrike" cap="none">
                <a:solidFill>
                  <a:schemeClr val="dk1"/>
                </a:solidFill>
                <a:latin typeface="Corbel"/>
                <a:ea typeface="Corbel"/>
                <a:cs typeface="Corbel"/>
                <a:sym typeface="Corbel"/>
              </a:defRPr>
            </a:lvl9pPr>
          </a:lstStyle>
          <a:p>
            <a:endParaRPr/>
          </a:p>
        </p:txBody>
      </p:sp>
      <p:sp>
        <p:nvSpPr>
          <p:cNvPr id="62" name="Google Shape;62;p5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a:solidFill>
                  <a:schemeClr val="dk1"/>
                </a:solidFill>
                <a:latin typeface="Corbel"/>
                <a:ea typeface="Corbel"/>
                <a:cs typeface="Corbel"/>
                <a:sym typeface="Corbel"/>
              </a:defRPr>
            </a:lvl1pPr>
            <a:lvl2pPr marR="0" lvl="1" algn="l" rtl="0">
              <a:spcBef>
                <a:spcPts val="0"/>
              </a:spcBef>
              <a:spcAft>
                <a:spcPts val="0"/>
              </a:spcAft>
              <a:buSzPts val="1400"/>
              <a:buNone/>
              <a:defRPr sz="1800" b="0" i="0" u="none" strike="noStrike" cap="none">
                <a:solidFill>
                  <a:schemeClr val="dk1"/>
                </a:solidFill>
                <a:latin typeface="Corbel"/>
                <a:ea typeface="Corbel"/>
                <a:cs typeface="Corbel"/>
                <a:sym typeface="Corbel"/>
              </a:defRPr>
            </a:lvl2pPr>
            <a:lvl3pPr marR="0" lvl="2" algn="l" rtl="0">
              <a:spcBef>
                <a:spcPts val="0"/>
              </a:spcBef>
              <a:spcAft>
                <a:spcPts val="0"/>
              </a:spcAft>
              <a:buSzPts val="1400"/>
              <a:buNone/>
              <a:defRPr sz="1800" b="0" i="0" u="none" strike="noStrike" cap="none">
                <a:solidFill>
                  <a:schemeClr val="dk1"/>
                </a:solidFill>
                <a:latin typeface="Corbel"/>
                <a:ea typeface="Corbel"/>
                <a:cs typeface="Corbel"/>
                <a:sym typeface="Corbel"/>
              </a:defRPr>
            </a:lvl3pPr>
            <a:lvl4pPr marR="0" lvl="3" algn="l" rtl="0">
              <a:spcBef>
                <a:spcPts val="0"/>
              </a:spcBef>
              <a:spcAft>
                <a:spcPts val="0"/>
              </a:spcAft>
              <a:buSzPts val="1400"/>
              <a:buNone/>
              <a:defRPr sz="1800" b="0" i="0" u="none" strike="noStrike" cap="none">
                <a:solidFill>
                  <a:schemeClr val="dk1"/>
                </a:solidFill>
                <a:latin typeface="Corbel"/>
                <a:ea typeface="Corbel"/>
                <a:cs typeface="Corbel"/>
                <a:sym typeface="Corbel"/>
              </a:defRPr>
            </a:lvl4pPr>
            <a:lvl5pPr marR="0" lvl="4" algn="l" rtl="0">
              <a:spcBef>
                <a:spcPts val="0"/>
              </a:spcBef>
              <a:spcAft>
                <a:spcPts val="0"/>
              </a:spcAft>
              <a:buSzPts val="1400"/>
              <a:buNone/>
              <a:defRPr sz="1800" b="0" i="0" u="none" strike="noStrike" cap="none">
                <a:solidFill>
                  <a:schemeClr val="dk1"/>
                </a:solidFill>
                <a:latin typeface="Corbel"/>
                <a:ea typeface="Corbel"/>
                <a:cs typeface="Corbel"/>
                <a:sym typeface="Corbel"/>
              </a:defRPr>
            </a:lvl5pPr>
            <a:lvl6pPr marR="0" lvl="5" algn="l" rtl="0">
              <a:spcBef>
                <a:spcPts val="0"/>
              </a:spcBef>
              <a:spcAft>
                <a:spcPts val="0"/>
              </a:spcAft>
              <a:buSzPts val="1400"/>
              <a:buNone/>
              <a:defRPr sz="1800" b="0" i="0" u="none" strike="noStrike" cap="none">
                <a:solidFill>
                  <a:schemeClr val="dk1"/>
                </a:solidFill>
                <a:latin typeface="Corbel"/>
                <a:ea typeface="Corbel"/>
                <a:cs typeface="Corbel"/>
                <a:sym typeface="Corbel"/>
              </a:defRPr>
            </a:lvl6pPr>
            <a:lvl7pPr marR="0" lvl="6" algn="l" rtl="0">
              <a:spcBef>
                <a:spcPts val="0"/>
              </a:spcBef>
              <a:spcAft>
                <a:spcPts val="0"/>
              </a:spcAft>
              <a:buSzPts val="1400"/>
              <a:buNone/>
              <a:defRPr sz="1800" b="0" i="0" u="none" strike="noStrike" cap="none">
                <a:solidFill>
                  <a:schemeClr val="dk1"/>
                </a:solidFill>
                <a:latin typeface="Corbel"/>
                <a:ea typeface="Corbel"/>
                <a:cs typeface="Corbel"/>
                <a:sym typeface="Corbel"/>
              </a:defRPr>
            </a:lvl7pPr>
            <a:lvl8pPr marR="0" lvl="7" algn="l" rtl="0">
              <a:spcBef>
                <a:spcPts val="0"/>
              </a:spcBef>
              <a:spcAft>
                <a:spcPts val="0"/>
              </a:spcAft>
              <a:buSzPts val="1400"/>
              <a:buNone/>
              <a:defRPr sz="1800" b="0" i="0" u="none" strike="noStrike" cap="none">
                <a:solidFill>
                  <a:schemeClr val="dk1"/>
                </a:solidFill>
                <a:latin typeface="Corbel"/>
                <a:ea typeface="Corbel"/>
                <a:cs typeface="Corbel"/>
                <a:sym typeface="Corbel"/>
              </a:defRPr>
            </a:lvl8pPr>
            <a:lvl9pPr marR="0" lvl="8" algn="l" rtl="0">
              <a:spcBef>
                <a:spcPts val="0"/>
              </a:spcBef>
              <a:spcAft>
                <a:spcPts val="0"/>
              </a:spcAft>
              <a:buSzPts val="1400"/>
              <a:buNone/>
              <a:defRPr sz="1800" b="0" i="0" u="none" strike="noStrike" cap="none">
                <a:solidFill>
                  <a:schemeClr val="dk1"/>
                </a:solidFill>
                <a:latin typeface="Corbel"/>
                <a:ea typeface="Corbel"/>
                <a:cs typeface="Corbel"/>
                <a:sym typeface="Corbel"/>
              </a:defRPr>
            </a:lvl9pPr>
          </a:lstStyle>
          <a:p>
            <a:endParaRPr/>
          </a:p>
        </p:txBody>
      </p:sp>
      <p:sp>
        <p:nvSpPr>
          <p:cNvPr id="63" name="Google Shape;63;p5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zh-TW"/>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含標題的內容" type="objTx">
  <p:cSld name="OBJECT_WITH_CAPTION_TEXT">
    <p:spTree>
      <p:nvGrpSpPr>
        <p:cNvPr id="1" name="Shape 64"/>
        <p:cNvGrpSpPr/>
        <p:nvPr/>
      </p:nvGrpSpPr>
      <p:grpSpPr>
        <a:xfrm>
          <a:off x="0" y="0"/>
          <a:ext cx="0" cy="0"/>
          <a:chOff x="0" y="0"/>
          <a:chExt cx="0" cy="0"/>
        </a:xfrm>
      </p:grpSpPr>
      <p:sp>
        <p:nvSpPr>
          <p:cNvPr id="65" name="Google Shape;65;p52"/>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2"/>
              </a:buClr>
              <a:buSzPts val="3200"/>
              <a:buFont typeface="Corbel"/>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6" name="Google Shape;66;p52"/>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67" name="Google Shape;67;p52"/>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8" name="Google Shape;68;p5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a:solidFill>
                  <a:schemeClr val="dk1"/>
                </a:solidFill>
                <a:latin typeface="Corbel"/>
                <a:ea typeface="Corbel"/>
                <a:cs typeface="Corbel"/>
                <a:sym typeface="Corbel"/>
              </a:defRPr>
            </a:lvl1pPr>
            <a:lvl2pPr marR="0" lvl="1" algn="l" rtl="0">
              <a:spcBef>
                <a:spcPts val="0"/>
              </a:spcBef>
              <a:spcAft>
                <a:spcPts val="0"/>
              </a:spcAft>
              <a:buSzPts val="1400"/>
              <a:buNone/>
              <a:defRPr sz="1800" b="0" i="0" u="none" strike="noStrike" cap="none">
                <a:solidFill>
                  <a:schemeClr val="dk1"/>
                </a:solidFill>
                <a:latin typeface="Corbel"/>
                <a:ea typeface="Corbel"/>
                <a:cs typeface="Corbel"/>
                <a:sym typeface="Corbel"/>
              </a:defRPr>
            </a:lvl2pPr>
            <a:lvl3pPr marR="0" lvl="2" algn="l" rtl="0">
              <a:spcBef>
                <a:spcPts val="0"/>
              </a:spcBef>
              <a:spcAft>
                <a:spcPts val="0"/>
              </a:spcAft>
              <a:buSzPts val="1400"/>
              <a:buNone/>
              <a:defRPr sz="1800" b="0" i="0" u="none" strike="noStrike" cap="none">
                <a:solidFill>
                  <a:schemeClr val="dk1"/>
                </a:solidFill>
                <a:latin typeface="Corbel"/>
                <a:ea typeface="Corbel"/>
                <a:cs typeface="Corbel"/>
                <a:sym typeface="Corbel"/>
              </a:defRPr>
            </a:lvl3pPr>
            <a:lvl4pPr marR="0" lvl="3" algn="l" rtl="0">
              <a:spcBef>
                <a:spcPts val="0"/>
              </a:spcBef>
              <a:spcAft>
                <a:spcPts val="0"/>
              </a:spcAft>
              <a:buSzPts val="1400"/>
              <a:buNone/>
              <a:defRPr sz="1800" b="0" i="0" u="none" strike="noStrike" cap="none">
                <a:solidFill>
                  <a:schemeClr val="dk1"/>
                </a:solidFill>
                <a:latin typeface="Corbel"/>
                <a:ea typeface="Corbel"/>
                <a:cs typeface="Corbel"/>
                <a:sym typeface="Corbel"/>
              </a:defRPr>
            </a:lvl4pPr>
            <a:lvl5pPr marR="0" lvl="4" algn="l" rtl="0">
              <a:spcBef>
                <a:spcPts val="0"/>
              </a:spcBef>
              <a:spcAft>
                <a:spcPts val="0"/>
              </a:spcAft>
              <a:buSzPts val="1400"/>
              <a:buNone/>
              <a:defRPr sz="1800" b="0" i="0" u="none" strike="noStrike" cap="none">
                <a:solidFill>
                  <a:schemeClr val="dk1"/>
                </a:solidFill>
                <a:latin typeface="Corbel"/>
                <a:ea typeface="Corbel"/>
                <a:cs typeface="Corbel"/>
                <a:sym typeface="Corbel"/>
              </a:defRPr>
            </a:lvl5pPr>
            <a:lvl6pPr marR="0" lvl="5" algn="l" rtl="0">
              <a:spcBef>
                <a:spcPts val="0"/>
              </a:spcBef>
              <a:spcAft>
                <a:spcPts val="0"/>
              </a:spcAft>
              <a:buSzPts val="1400"/>
              <a:buNone/>
              <a:defRPr sz="1800" b="0" i="0" u="none" strike="noStrike" cap="none">
                <a:solidFill>
                  <a:schemeClr val="dk1"/>
                </a:solidFill>
                <a:latin typeface="Corbel"/>
                <a:ea typeface="Corbel"/>
                <a:cs typeface="Corbel"/>
                <a:sym typeface="Corbel"/>
              </a:defRPr>
            </a:lvl6pPr>
            <a:lvl7pPr marR="0" lvl="6" algn="l" rtl="0">
              <a:spcBef>
                <a:spcPts val="0"/>
              </a:spcBef>
              <a:spcAft>
                <a:spcPts val="0"/>
              </a:spcAft>
              <a:buSzPts val="1400"/>
              <a:buNone/>
              <a:defRPr sz="1800" b="0" i="0" u="none" strike="noStrike" cap="none">
                <a:solidFill>
                  <a:schemeClr val="dk1"/>
                </a:solidFill>
                <a:latin typeface="Corbel"/>
                <a:ea typeface="Corbel"/>
                <a:cs typeface="Corbel"/>
                <a:sym typeface="Corbel"/>
              </a:defRPr>
            </a:lvl7pPr>
            <a:lvl8pPr marR="0" lvl="7" algn="l" rtl="0">
              <a:spcBef>
                <a:spcPts val="0"/>
              </a:spcBef>
              <a:spcAft>
                <a:spcPts val="0"/>
              </a:spcAft>
              <a:buSzPts val="1400"/>
              <a:buNone/>
              <a:defRPr sz="1800" b="0" i="0" u="none" strike="noStrike" cap="none">
                <a:solidFill>
                  <a:schemeClr val="dk1"/>
                </a:solidFill>
                <a:latin typeface="Corbel"/>
                <a:ea typeface="Corbel"/>
                <a:cs typeface="Corbel"/>
                <a:sym typeface="Corbel"/>
              </a:defRPr>
            </a:lvl8pPr>
            <a:lvl9pPr marR="0" lvl="8" algn="l" rtl="0">
              <a:spcBef>
                <a:spcPts val="0"/>
              </a:spcBef>
              <a:spcAft>
                <a:spcPts val="0"/>
              </a:spcAft>
              <a:buSzPts val="1400"/>
              <a:buNone/>
              <a:defRPr sz="1800" b="0" i="0" u="none" strike="noStrike" cap="none">
                <a:solidFill>
                  <a:schemeClr val="dk1"/>
                </a:solidFill>
                <a:latin typeface="Corbel"/>
                <a:ea typeface="Corbel"/>
                <a:cs typeface="Corbel"/>
                <a:sym typeface="Corbel"/>
              </a:defRPr>
            </a:lvl9pPr>
          </a:lstStyle>
          <a:p>
            <a:endParaRPr/>
          </a:p>
        </p:txBody>
      </p:sp>
      <p:sp>
        <p:nvSpPr>
          <p:cNvPr id="69" name="Google Shape;69;p5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a:solidFill>
                  <a:schemeClr val="dk1"/>
                </a:solidFill>
                <a:latin typeface="Corbel"/>
                <a:ea typeface="Corbel"/>
                <a:cs typeface="Corbel"/>
                <a:sym typeface="Corbel"/>
              </a:defRPr>
            </a:lvl1pPr>
            <a:lvl2pPr marR="0" lvl="1" algn="l" rtl="0">
              <a:spcBef>
                <a:spcPts val="0"/>
              </a:spcBef>
              <a:spcAft>
                <a:spcPts val="0"/>
              </a:spcAft>
              <a:buSzPts val="1400"/>
              <a:buNone/>
              <a:defRPr sz="1800" b="0" i="0" u="none" strike="noStrike" cap="none">
                <a:solidFill>
                  <a:schemeClr val="dk1"/>
                </a:solidFill>
                <a:latin typeface="Corbel"/>
                <a:ea typeface="Corbel"/>
                <a:cs typeface="Corbel"/>
                <a:sym typeface="Corbel"/>
              </a:defRPr>
            </a:lvl2pPr>
            <a:lvl3pPr marR="0" lvl="2" algn="l" rtl="0">
              <a:spcBef>
                <a:spcPts val="0"/>
              </a:spcBef>
              <a:spcAft>
                <a:spcPts val="0"/>
              </a:spcAft>
              <a:buSzPts val="1400"/>
              <a:buNone/>
              <a:defRPr sz="1800" b="0" i="0" u="none" strike="noStrike" cap="none">
                <a:solidFill>
                  <a:schemeClr val="dk1"/>
                </a:solidFill>
                <a:latin typeface="Corbel"/>
                <a:ea typeface="Corbel"/>
                <a:cs typeface="Corbel"/>
                <a:sym typeface="Corbel"/>
              </a:defRPr>
            </a:lvl3pPr>
            <a:lvl4pPr marR="0" lvl="3" algn="l" rtl="0">
              <a:spcBef>
                <a:spcPts val="0"/>
              </a:spcBef>
              <a:spcAft>
                <a:spcPts val="0"/>
              </a:spcAft>
              <a:buSzPts val="1400"/>
              <a:buNone/>
              <a:defRPr sz="1800" b="0" i="0" u="none" strike="noStrike" cap="none">
                <a:solidFill>
                  <a:schemeClr val="dk1"/>
                </a:solidFill>
                <a:latin typeface="Corbel"/>
                <a:ea typeface="Corbel"/>
                <a:cs typeface="Corbel"/>
                <a:sym typeface="Corbel"/>
              </a:defRPr>
            </a:lvl4pPr>
            <a:lvl5pPr marR="0" lvl="4" algn="l" rtl="0">
              <a:spcBef>
                <a:spcPts val="0"/>
              </a:spcBef>
              <a:spcAft>
                <a:spcPts val="0"/>
              </a:spcAft>
              <a:buSzPts val="1400"/>
              <a:buNone/>
              <a:defRPr sz="1800" b="0" i="0" u="none" strike="noStrike" cap="none">
                <a:solidFill>
                  <a:schemeClr val="dk1"/>
                </a:solidFill>
                <a:latin typeface="Corbel"/>
                <a:ea typeface="Corbel"/>
                <a:cs typeface="Corbel"/>
                <a:sym typeface="Corbel"/>
              </a:defRPr>
            </a:lvl5pPr>
            <a:lvl6pPr marR="0" lvl="5" algn="l" rtl="0">
              <a:spcBef>
                <a:spcPts val="0"/>
              </a:spcBef>
              <a:spcAft>
                <a:spcPts val="0"/>
              </a:spcAft>
              <a:buSzPts val="1400"/>
              <a:buNone/>
              <a:defRPr sz="1800" b="0" i="0" u="none" strike="noStrike" cap="none">
                <a:solidFill>
                  <a:schemeClr val="dk1"/>
                </a:solidFill>
                <a:latin typeface="Corbel"/>
                <a:ea typeface="Corbel"/>
                <a:cs typeface="Corbel"/>
                <a:sym typeface="Corbel"/>
              </a:defRPr>
            </a:lvl6pPr>
            <a:lvl7pPr marR="0" lvl="6" algn="l" rtl="0">
              <a:spcBef>
                <a:spcPts val="0"/>
              </a:spcBef>
              <a:spcAft>
                <a:spcPts val="0"/>
              </a:spcAft>
              <a:buSzPts val="1400"/>
              <a:buNone/>
              <a:defRPr sz="1800" b="0" i="0" u="none" strike="noStrike" cap="none">
                <a:solidFill>
                  <a:schemeClr val="dk1"/>
                </a:solidFill>
                <a:latin typeface="Corbel"/>
                <a:ea typeface="Corbel"/>
                <a:cs typeface="Corbel"/>
                <a:sym typeface="Corbel"/>
              </a:defRPr>
            </a:lvl7pPr>
            <a:lvl8pPr marR="0" lvl="7" algn="l" rtl="0">
              <a:spcBef>
                <a:spcPts val="0"/>
              </a:spcBef>
              <a:spcAft>
                <a:spcPts val="0"/>
              </a:spcAft>
              <a:buSzPts val="1400"/>
              <a:buNone/>
              <a:defRPr sz="1800" b="0" i="0" u="none" strike="noStrike" cap="none">
                <a:solidFill>
                  <a:schemeClr val="dk1"/>
                </a:solidFill>
                <a:latin typeface="Corbel"/>
                <a:ea typeface="Corbel"/>
                <a:cs typeface="Corbel"/>
                <a:sym typeface="Corbel"/>
              </a:defRPr>
            </a:lvl8pPr>
            <a:lvl9pPr marR="0" lvl="8" algn="l" rtl="0">
              <a:spcBef>
                <a:spcPts val="0"/>
              </a:spcBef>
              <a:spcAft>
                <a:spcPts val="0"/>
              </a:spcAft>
              <a:buSzPts val="1400"/>
              <a:buNone/>
              <a:defRPr sz="1800" b="0" i="0" u="none" strike="noStrike" cap="none">
                <a:solidFill>
                  <a:schemeClr val="dk1"/>
                </a:solidFill>
                <a:latin typeface="Corbel"/>
                <a:ea typeface="Corbel"/>
                <a:cs typeface="Corbel"/>
                <a:sym typeface="Corbel"/>
              </a:defRPr>
            </a:lvl9pPr>
          </a:lstStyle>
          <a:p>
            <a:endParaRPr/>
          </a:p>
        </p:txBody>
      </p:sp>
      <p:sp>
        <p:nvSpPr>
          <p:cNvPr id="70" name="Google Shape;70;p5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zh-TW"/>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含標題的圖片" type="picTx">
  <p:cSld name="PICTURE_WITH_CAPTION_TEXT">
    <p:spTree>
      <p:nvGrpSpPr>
        <p:cNvPr id="1" name="Shape 71"/>
        <p:cNvGrpSpPr/>
        <p:nvPr/>
      </p:nvGrpSpPr>
      <p:grpSpPr>
        <a:xfrm>
          <a:off x="0" y="0"/>
          <a:ext cx="0" cy="0"/>
          <a:chOff x="0" y="0"/>
          <a:chExt cx="0" cy="0"/>
        </a:xfrm>
      </p:grpSpPr>
      <p:sp>
        <p:nvSpPr>
          <p:cNvPr id="72" name="Google Shape;72;p53"/>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2"/>
              </a:buClr>
              <a:buSzPts val="3200"/>
              <a:buFont typeface="Corbel"/>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3" name="Google Shape;73;p53"/>
          <p:cNvSpPr>
            <a:spLocks noGrp="1"/>
          </p:cNvSpPr>
          <p:nvPr>
            <p:ph type="pic" idx="2"/>
          </p:nvPr>
        </p:nvSpPr>
        <p:spPr>
          <a:xfrm>
            <a:off x="5183188" y="987425"/>
            <a:ext cx="6172200" cy="4873625"/>
          </a:xfrm>
          <a:prstGeom prst="rect">
            <a:avLst/>
          </a:prstGeom>
          <a:noFill/>
          <a:ln>
            <a:noFill/>
          </a:ln>
        </p:spPr>
      </p:sp>
      <p:sp>
        <p:nvSpPr>
          <p:cNvPr id="74" name="Google Shape;74;p53"/>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75" name="Google Shape;75;p5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a:solidFill>
                  <a:schemeClr val="dk1"/>
                </a:solidFill>
                <a:latin typeface="Corbel"/>
                <a:ea typeface="Corbel"/>
                <a:cs typeface="Corbel"/>
                <a:sym typeface="Corbel"/>
              </a:defRPr>
            </a:lvl1pPr>
            <a:lvl2pPr marR="0" lvl="1" algn="l" rtl="0">
              <a:spcBef>
                <a:spcPts val="0"/>
              </a:spcBef>
              <a:spcAft>
                <a:spcPts val="0"/>
              </a:spcAft>
              <a:buSzPts val="1400"/>
              <a:buNone/>
              <a:defRPr sz="1800" b="0" i="0" u="none" strike="noStrike" cap="none">
                <a:solidFill>
                  <a:schemeClr val="dk1"/>
                </a:solidFill>
                <a:latin typeface="Corbel"/>
                <a:ea typeface="Corbel"/>
                <a:cs typeface="Corbel"/>
                <a:sym typeface="Corbel"/>
              </a:defRPr>
            </a:lvl2pPr>
            <a:lvl3pPr marR="0" lvl="2" algn="l" rtl="0">
              <a:spcBef>
                <a:spcPts val="0"/>
              </a:spcBef>
              <a:spcAft>
                <a:spcPts val="0"/>
              </a:spcAft>
              <a:buSzPts val="1400"/>
              <a:buNone/>
              <a:defRPr sz="1800" b="0" i="0" u="none" strike="noStrike" cap="none">
                <a:solidFill>
                  <a:schemeClr val="dk1"/>
                </a:solidFill>
                <a:latin typeface="Corbel"/>
                <a:ea typeface="Corbel"/>
                <a:cs typeface="Corbel"/>
                <a:sym typeface="Corbel"/>
              </a:defRPr>
            </a:lvl3pPr>
            <a:lvl4pPr marR="0" lvl="3" algn="l" rtl="0">
              <a:spcBef>
                <a:spcPts val="0"/>
              </a:spcBef>
              <a:spcAft>
                <a:spcPts val="0"/>
              </a:spcAft>
              <a:buSzPts val="1400"/>
              <a:buNone/>
              <a:defRPr sz="1800" b="0" i="0" u="none" strike="noStrike" cap="none">
                <a:solidFill>
                  <a:schemeClr val="dk1"/>
                </a:solidFill>
                <a:latin typeface="Corbel"/>
                <a:ea typeface="Corbel"/>
                <a:cs typeface="Corbel"/>
                <a:sym typeface="Corbel"/>
              </a:defRPr>
            </a:lvl4pPr>
            <a:lvl5pPr marR="0" lvl="4" algn="l" rtl="0">
              <a:spcBef>
                <a:spcPts val="0"/>
              </a:spcBef>
              <a:spcAft>
                <a:spcPts val="0"/>
              </a:spcAft>
              <a:buSzPts val="1400"/>
              <a:buNone/>
              <a:defRPr sz="1800" b="0" i="0" u="none" strike="noStrike" cap="none">
                <a:solidFill>
                  <a:schemeClr val="dk1"/>
                </a:solidFill>
                <a:latin typeface="Corbel"/>
                <a:ea typeface="Corbel"/>
                <a:cs typeface="Corbel"/>
                <a:sym typeface="Corbel"/>
              </a:defRPr>
            </a:lvl5pPr>
            <a:lvl6pPr marR="0" lvl="5" algn="l" rtl="0">
              <a:spcBef>
                <a:spcPts val="0"/>
              </a:spcBef>
              <a:spcAft>
                <a:spcPts val="0"/>
              </a:spcAft>
              <a:buSzPts val="1400"/>
              <a:buNone/>
              <a:defRPr sz="1800" b="0" i="0" u="none" strike="noStrike" cap="none">
                <a:solidFill>
                  <a:schemeClr val="dk1"/>
                </a:solidFill>
                <a:latin typeface="Corbel"/>
                <a:ea typeface="Corbel"/>
                <a:cs typeface="Corbel"/>
                <a:sym typeface="Corbel"/>
              </a:defRPr>
            </a:lvl6pPr>
            <a:lvl7pPr marR="0" lvl="6" algn="l" rtl="0">
              <a:spcBef>
                <a:spcPts val="0"/>
              </a:spcBef>
              <a:spcAft>
                <a:spcPts val="0"/>
              </a:spcAft>
              <a:buSzPts val="1400"/>
              <a:buNone/>
              <a:defRPr sz="1800" b="0" i="0" u="none" strike="noStrike" cap="none">
                <a:solidFill>
                  <a:schemeClr val="dk1"/>
                </a:solidFill>
                <a:latin typeface="Corbel"/>
                <a:ea typeface="Corbel"/>
                <a:cs typeface="Corbel"/>
                <a:sym typeface="Corbel"/>
              </a:defRPr>
            </a:lvl7pPr>
            <a:lvl8pPr marR="0" lvl="7" algn="l" rtl="0">
              <a:spcBef>
                <a:spcPts val="0"/>
              </a:spcBef>
              <a:spcAft>
                <a:spcPts val="0"/>
              </a:spcAft>
              <a:buSzPts val="1400"/>
              <a:buNone/>
              <a:defRPr sz="1800" b="0" i="0" u="none" strike="noStrike" cap="none">
                <a:solidFill>
                  <a:schemeClr val="dk1"/>
                </a:solidFill>
                <a:latin typeface="Corbel"/>
                <a:ea typeface="Corbel"/>
                <a:cs typeface="Corbel"/>
                <a:sym typeface="Corbel"/>
              </a:defRPr>
            </a:lvl8pPr>
            <a:lvl9pPr marR="0" lvl="8" algn="l" rtl="0">
              <a:spcBef>
                <a:spcPts val="0"/>
              </a:spcBef>
              <a:spcAft>
                <a:spcPts val="0"/>
              </a:spcAft>
              <a:buSzPts val="1400"/>
              <a:buNone/>
              <a:defRPr sz="1800" b="0" i="0" u="none" strike="noStrike" cap="none">
                <a:solidFill>
                  <a:schemeClr val="dk1"/>
                </a:solidFill>
                <a:latin typeface="Corbel"/>
                <a:ea typeface="Corbel"/>
                <a:cs typeface="Corbel"/>
                <a:sym typeface="Corbel"/>
              </a:defRPr>
            </a:lvl9pPr>
          </a:lstStyle>
          <a:p>
            <a:endParaRPr/>
          </a:p>
        </p:txBody>
      </p:sp>
      <p:sp>
        <p:nvSpPr>
          <p:cNvPr id="76" name="Google Shape;76;p5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a:solidFill>
                  <a:schemeClr val="dk1"/>
                </a:solidFill>
                <a:latin typeface="Corbel"/>
                <a:ea typeface="Corbel"/>
                <a:cs typeface="Corbel"/>
                <a:sym typeface="Corbel"/>
              </a:defRPr>
            </a:lvl1pPr>
            <a:lvl2pPr marR="0" lvl="1" algn="l" rtl="0">
              <a:spcBef>
                <a:spcPts val="0"/>
              </a:spcBef>
              <a:spcAft>
                <a:spcPts val="0"/>
              </a:spcAft>
              <a:buSzPts val="1400"/>
              <a:buNone/>
              <a:defRPr sz="1800" b="0" i="0" u="none" strike="noStrike" cap="none">
                <a:solidFill>
                  <a:schemeClr val="dk1"/>
                </a:solidFill>
                <a:latin typeface="Corbel"/>
                <a:ea typeface="Corbel"/>
                <a:cs typeface="Corbel"/>
                <a:sym typeface="Corbel"/>
              </a:defRPr>
            </a:lvl2pPr>
            <a:lvl3pPr marR="0" lvl="2" algn="l" rtl="0">
              <a:spcBef>
                <a:spcPts val="0"/>
              </a:spcBef>
              <a:spcAft>
                <a:spcPts val="0"/>
              </a:spcAft>
              <a:buSzPts val="1400"/>
              <a:buNone/>
              <a:defRPr sz="1800" b="0" i="0" u="none" strike="noStrike" cap="none">
                <a:solidFill>
                  <a:schemeClr val="dk1"/>
                </a:solidFill>
                <a:latin typeface="Corbel"/>
                <a:ea typeface="Corbel"/>
                <a:cs typeface="Corbel"/>
                <a:sym typeface="Corbel"/>
              </a:defRPr>
            </a:lvl3pPr>
            <a:lvl4pPr marR="0" lvl="3" algn="l" rtl="0">
              <a:spcBef>
                <a:spcPts val="0"/>
              </a:spcBef>
              <a:spcAft>
                <a:spcPts val="0"/>
              </a:spcAft>
              <a:buSzPts val="1400"/>
              <a:buNone/>
              <a:defRPr sz="1800" b="0" i="0" u="none" strike="noStrike" cap="none">
                <a:solidFill>
                  <a:schemeClr val="dk1"/>
                </a:solidFill>
                <a:latin typeface="Corbel"/>
                <a:ea typeface="Corbel"/>
                <a:cs typeface="Corbel"/>
                <a:sym typeface="Corbel"/>
              </a:defRPr>
            </a:lvl4pPr>
            <a:lvl5pPr marR="0" lvl="4" algn="l" rtl="0">
              <a:spcBef>
                <a:spcPts val="0"/>
              </a:spcBef>
              <a:spcAft>
                <a:spcPts val="0"/>
              </a:spcAft>
              <a:buSzPts val="1400"/>
              <a:buNone/>
              <a:defRPr sz="1800" b="0" i="0" u="none" strike="noStrike" cap="none">
                <a:solidFill>
                  <a:schemeClr val="dk1"/>
                </a:solidFill>
                <a:latin typeface="Corbel"/>
                <a:ea typeface="Corbel"/>
                <a:cs typeface="Corbel"/>
                <a:sym typeface="Corbel"/>
              </a:defRPr>
            </a:lvl5pPr>
            <a:lvl6pPr marR="0" lvl="5" algn="l" rtl="0">
              <a:spcBef>
                <a:spcPts val="0"/>
              </a:spcBef>
              <a:spcAft>
                <a:spcPts val="0"/>
              </a:spcAft>
              <a:buSzPts val="1400"/>
              <a:buNone/>
              <a:defRPr sz="1800" b="0" i="0" u="none" strike="noStrike" cap="none">
                <a:solidFill>
                  <a:schemeClr val="dk1"/>
                </a:solidFill>
                <a:latin typeface="Corbel"/>
                <a:ea typeface="Corbel"/>
                <a:cs typeface="Corbel"/>
                <a:sym typeface="Corbel"/>
              </a:defRPr>
            </a:lvl6pPr>
            <a:lvl7pPr marR="0" lvl="6" algn="l" rtl="0">
              <a:spcBef>
                <a:spcPts val="0"/>
              </a:spcBef>
              <a:spcAft>
                <a:spcPts val="0"/>
              </a:spcAft>
              <a:buSzPts val="1400"/>
              <a:buNone/>
              <a:defRPr sz="1800" b="0" i="0" u="none" strike="noStrike" cap="none">
                <a:solidFill>
                  <a:schemeClr val="dk1"/>
                </a:solidFill>
                <a:latin typeface="Corbel"/>
                <a:ea typeface="Corbel"/>
                <a:cs typeface="Corbel"/>
                <a:sym typeface="Corbel"/>
              </a:defRPr>
            </a:lvl7pPr>
            <a:lvl8pPr marR="0" lvl="7" algn="l" rtl="0">
              <a:spcBef>
                <a:spcPts val="0"/>
              </a:spcBef>
              <a:spcAft>
                <a:spcPts val="0"/>
              </a:spcAft>
              <a:buSzPts val="1400"/>
              <a:buNone/>
              <a:defRPr sz="1800" b="0" i="0" u="none" strike="noStrike" cap="none">
                <a:solidFill>
                  <a:schemeClr val="dk1"/>
                </a:solidFill>
                <a:latin typeface="Corbel"/>
                <a:ea typeface="Corbel"/>
                <a:cs typeface="Corbel"/>
                <a:sym typeface="Corbel"/>
              </a:defRPr>
            </a:lvl8pPr>
            <a:lvl9pPr marR="0" lvl="8" algn="l" rtl="0">
              <a:spcBef>
                <a:spcPts val="0"/>
              </a:spcBef>
              <a:spcAft>
                <a:spcPts val="0"/>
              </a:spcAft>
              <a:buSzPts val="1400"/>
              <a:buNone/>
              <a:defRPr sz="1800" b="0" i="0" u="none" strike="noStrike" cap="none">
                <a:solidFill>
                  <a:schemeClr val="dk1"/>
                </a:solidFill>
                <a:latin typeface="Corbel"/>
                <a:ea typeface="Corbel"/>
                <a:cs typeface="Corbel"/>
                <a:sym typeface="Corbel"/>
              </a:defRPr>
            </a:lvl9pPr>
          </a:lstStyle>
          <a:p>
            <a:endParaRPr/>
          </a:p>
        </p:txBody>
      </p:sp>
      <p:sp>
        <p:nvSpPr>
          <p:cNvPr id="77" name="Google Shape;77;p5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zh-TW"/>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44"/>
          <p:cNvSpPr txBox="1">
            <a:spLocks noGrp="1"/>
          </p:cNvSpPr>
          <p:nvPr>
            <p:ph type="title"/>
          </p:nvPr>
        </p:nvSpPr>
        <p:spPr>
          <a:xfrm>
            <a:off x="612057" y="365126"/>
            <a:ext cx="10975465" cy="954856"/>
          </a:xfrm>
          <a:prstGeom prst="rect">
            <a:avLst/>
          </a:prstGeom>
          <a:noFill/>
          <a:ln>
            <a:noFill/>
          </a:ln>
        </p:spPr>
        <p:txBody>
          <a:bodyPr spcFirstLastPara="1" wrap="square" lIns="91425" tIns="45700" rIns="91425" bIns="45700" anchor="b" anchorCtr="0">
            <a:normAutofit/>
          </a:bodyPr>
          <a:lstStyle>
            <a:lvl1pPr marR="0" lvl="0" algn="l" rtl="0">
              <a:lnSpc>
                <a:spcPct val="90000"/>
              </a:lnSpc>
              <a:spcBef>
                <a:spcPts val="0"/>
              </a:spcBef>
              <a:spcAft>
                <a:spcPts val="0"/>
              </a:spcAft>
              <a:buClr>
                <a:schemeClr val="accent2"/>
              </a:buClr>
              <a:buSzPts val="4200"/>
              <a:buFont typeface="Corbel"/>
              <a:buNone/>
              <a:defRPr sz="4200" b="1" i="0" u="none" strike="noStrike" cap="none">
                <a:solidFill>
                  <a:schemeClr val="accent2"/>
                </a:solidFill>
                <a:latin typeface="Corbel"/>
                <a:ea typeface="Corbel"/>
                <a:cs typeface="Corbel"/>
                <a:sym typeface="Corbe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44"/>
          <p:cNvSpPr txBox="1">
            <a:spLocks noGrp="1"/>
          </p:cNvSpPr>
          <p:nvPr>
            <p:ph type="body" idx="1"/>
          </p:nvPr>
        </p:nvSpPr>
        <p:spPr>
          <a:xfrm>
            <a:off x="612057" y="1474839"/>
            <a:ext cx="10975465" cy="4702124"/>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orbel"/>
                <a:ea typeface="Corbel"/>
                <a:cs typeface="Corbel"/>
                <a:sym typeface="Corbel"/>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orbel"/>
                <a:ea typeface="Corbel"/>
                <a:cs typeface="Corbel"/>
                <a:sym typeface="Corbel"/>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orbel"/>
                <a:ea typeface="Corbel"/>
                <a:cs typeface="Corbel"/>
                <a:sym typeface="Corbel"/>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orbel"/>
                <a:ea typeface="Corbel"/>
                <a:cs typeface="Corbel"/>
                <a:sym typeface="Corbel"/>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orbel"/>
                <a:ea typeface="Corbel"/>
                <a:cs typeface="Corbel"/>
                <a:sym typeface="Corbe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orbel"/>
                <a:ea typeface="Corbel"/>
                <a:cs typeface="Corbel"/>
                <a:sym typeface="Corbe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orbel"/>
                <a:ea typeface="Corbel"/>
                <a:cs typeface="Corbel"/>
                <a:sym typeface="Corbe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orbel"/>
                <a:ea typeface="Corbel"/>
                <a:cs typeface="Corbel"/>
                <a:sym typeface="Corbe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orbel"/>
                <a:ea typeface="Corbel"/>
                <a:cs typeface="Corbel"/>
                <a:sym typeface="Corbel"/>
              </a:defRPr>
            </a:lvl9pPr>
          </a:lstStyle>
          <a:p>
            <a:endParaRPr/>
          </a:p>
        </p:txBody>
      </p:sp>
      <p:sp>
        <p:nvSpPr>
          <p:cNvPr id="12" name="Google Shape;12;p4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orbel"/>
                <a:ea typeface="Corbel"/>
                <a:cs typeface="Corbel"/>
                <a:sym typeface="Corbel"/>
              </a:defRPr>
            </a:lvl1pPr>
            <a:lvl2pPr marL="0" marR="0" lvl="1" indent="0" algn="r" rtl="0">
              <a:spcBef>
                <a:spcPts val="0"/>
              </a:spcBef>
              <a:buNone/>
              <a:defRPr sz="1200" b="0" i="0" u="none" strike="noStrike" cap="none">
                <a:solidFill>
                  <a:srgbClr val="888888"/>
                </a:solidFill>
                <a:latin typeface="Corbel"/>
                <a:ea typeface="Corbel"/>
                <a:cs typeface="Corbel"/>
                <a:sym typeface="Corbel"/>
              </a:defRPr>
            </a:lvl2pPr>
            <a:lvl3pPr marL="0" marR="0" lvl="2" indent="0" algn="r" rtl="0">
              <a:spcBef>
                <a:spcPts val="0"/>
              </a:spcBef>
              <a:buNone/>
              <a:defRPr sz="1200" b="0" i="0" u="none" strike="noStrike" cap="none">
                <a:solidFill>
                  <a:srgbClr val="888888"/>
                </a:solidFill>
                <a:latin typeface="Corbel"/>
                <a:ea typeface="Corbel"/>
                <a:cs typeface="Corbel"/>
                <a:sym typeface="Corbel"/>
              </a:defRPr>
            </a:lvl3pPr>
            <a:lvl4pPr marL="0" marR="0" lvl="3" indent="0" algn="r" rtl="0">
              <a:spcBef>
                <a:spcPts val="0"/>
              </a:spcBef>
              <a:buNone/>
              <a:defRPr sz="1200" b="0" i="0" u="none" strike="noStrike" cap="none">
                <a:solidFill>
                  <a:srgbClr val="888888"/>
                </a:solidFill>
                <a:latin typeface="Corbel"/>
                <a:ea typeface="Corbel"/>
                <a:cs typeface="Corbel"/>
                <a:sym typeface="Corbel"/>
              </a:defRPr>
            </a:lvl4pPr>
            <a:lvl5pPr marL="0" marR="0" lvl="4" indent="0" algn="r" rtl="0">
              <a:spcBef>
                <a:spcPts val="0"/>
              </a:spcBef>
              <a:buNone/>
              <a:defRPr sz="1200" b="0" i="0" u="none" strike="noStrike" cap="none">
                <a:solidFill>
                  <a:srgbClr val="888888"/>
                </a:solidFill>
                <a:latin typeface="Corbel"/>
                <a:ea typeface="Corbel"/>
                <a:cs typeface="Corbel"/>
                <a:sym typeface="Corbel"/>
              </a:defRPr>
            </a:lvl5pPr>
            <a:lvl6pPr marL="0" marR="0" lvl="5" indent="0" algn="r" rtl="0">
              <a:spcBef>
                <a:spcPts val="0"/>
              </a:spcBef>
              <a:buNone/>
              <a:defRPr sz="1200" b="0" i="0" u="none" strike="noStrike" cap="none">
                <a:solidFill>
                  <a:srgbClr val="888888"/>
                </a:solidFill>
                <a:latin typeface="Corbel"/>
                <a:ea typeface="Corbel"/>
                <a:cs typeface="Corbel"/>
                <a:sym typeface="Corbel"/>
              </a:defRPr>
            </a:lvl6pPr>
            <a:lvl7pPr marL="0" marR="0" lvl="6" indent="0" algn="r" rtl="0">
              <a:spcBef>
                <a:spcPts val="0"/>
              </a:spcBef>
              <a:buNone/>
              <a:defRPr sz="1200" b="0" i="0" u="none" strike="noStrike" cap="none">
                <a:solidFill>
                  <a:srgbClr val="888888"/>
                </a:solidFill>
                <a:latin typeface="Corbel"/>
                <a:ea typeface="Corbel"/>
                <a:cs typeface="Corbel"/>
                <a:sym typeface="Corbel"/>
              </a:defRPr>
            </a:lvl7pPr>
            <a:lvl8pPr marL="0" marR="0" lvl="7" indent="0" algn="r" rtl="0">
              <a:spcBef>
                <a:spcPts val="0"/>
              </a:spcBef>
              <a:buNone/>
              <a:defRPr sz="1200" b="0" i="0" u="none" strike="noStrike" cap="none">
                <a:solidFill>
                  <a:srgbClr val="888888"/>
                </a:solidFill>
                <a:latin typeface="Corbel"/>
                <a:ea typeface="Corbel"/>
                <a:cs typeface="Corbel"/>
                <a:sym typeface="Corbel"/>
              </a:defRPr>
            </a:lvl8pPr>
            <a:lvl9pPr marL="0" marR="0" lvl="8" indent="0" algn="r" rtl="0">
              <a:spcBef>
                <a:spcPts val="0"/>
              </a:spcBef>
              <a:buNone/>
              <a:defRPr sz="1200" b="0" i="0" u="none" strike="noStrike" cap="none">
                <a:solidFill>
                  <a:srgbClr val="888888"/>
                </a:solidFill>
                <a:latin typeface="Corbel"/>
                <a:ea typeface="Corbel"/>
                <a:cs typeface="Corbel"/>
                <a:sym typeface="Corbel"/>
              </a:defRPr>
            </a:lvl9pPr>
          </a:lstStyle>
          <a:p>
            <a:pPr marL="0" lvl="0" indent="0" algn="r" rtl="0">
              <a:spcBef>
                <a:spcPts val="0"/>
              </a:spcBef>
              <a:spcAft>
                <a:spcPts val="0"/>
              </a:spcAft>
              <a:buNone/>
            </a:pPr>
            <a:fld id="{00000000-1234-1234-1234-123412341234}" type="slidenum">
              <a:rPr lang="zh-TW"/>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2.xml"/><Relationship Id="rId1" Type="http://schemas.openxmlformats.org/officeDocument/2006/relationships/slideLayout" Target="../slideLayouts/slideLayout2.xml"/><Relationship Id="rId6" Type="http://schemas.openxmlformats.org/officeDocument/2006/relationships/image" Target="../media/image12.jpg"/><Relationship Id="rId5" Type="http://schemas.openxmlformats.org/officeDocument/2006/relationships/image" Target="../media/image11.jpg"/><Relationship Id="rId4" Type="http://schemas.openxmlformats.org/officeDocument/2006/relationships/image" Target="../media/image10.png"/></Relationships>
</file>

<file path=ppt/slides/_rels/slide23.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9.xml"/><Relationship Id="rId1" Type="http://schemas.openxmlformats.org/officeDocument/2006/relationships/slideLayout" Target="../slideLayouts/slideLayout2.xml"/><Relationship Id="rId4" Type="http://schemas.openxmlformats.org/officeDocument/2006/relationships/image" Target="../media/image18.png"/></Relationships>
</file>

<file path=ppt/slides/_rels/slide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94"/>
        <p:cNvGrpSpPr/>
        <p:nvPr/>
      </p:nvGrpSpPr>
      <p:grpSpPr>
        <a:xfrm>
          <a:off x="0" y="0"/>
          <a:ext cx="0" cy="0"/>
          <a:chOff x="0" y="0"/>
          <a:chExt cx="0" cy="0"/>
        </a:xfrm>
      </p:grpSpPr>
      <p:sp>
        <p:nvSpPr>
          <p:cNvPr id="95" name="Google Shape;95;p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ltLang="zh-TW">
                <a:latin typeface="Corbel" panose="020B0503020204020204" pitchFamily="34" charset="0"/>
              </a:rPr>
              <a:t>1</a:t>
            </a:fld>
            <a:endParaRPr>
              <a:latin typeface="Corbel" panose="020B0503020204020204" pitchFamily="34" charset="0"/>
            </a:endParaRPr>
          </a:p>
        </p:txBody>
      </p:sp>
      <p:sp>
        <p:nvSpPr>
          <p:cNvPr id="96" name="Google Shape;96;p1"/>
          <p:cNvSpPr txBox="1">
            <a:spLocks noGrp="1"/>
          </p:cNvSpPr>
          <p:nvPr>
            <p:ph type="ctrTitle"/>
          </p:nvPr>
        </p:nvSpPr>
        <p:spPr>
          <a:xfrm>
            <a:off x="1338867" y="2335685"/>
            <a:ext cx="9515600" cy="1363200"/>
          </a:xfrm>
          <a:prstGeom prst="rect">
            <a:avLst/>
          </a:prstGeom>
          <a:noFill/>
          <a:ln>
            <a:noFill/>
          </a:ln>
        </p:spPr>
        <p:txBody>
          <a:bodyPr spcFirstLastPara="1" wrap="square" lIns="91425" tIns="91425" rIns="91425" bIns="91425" anchor="b" anchorCtr="0">
            <a:normAutofit/>
          </a:bodyPr>
          <a:lstStyle/>
          <a:p>
            <a:pPr marL="0" lvl="0" indent="0" algn="ctr" rtl="0">
              <a:lnSpc>
                <a:spcPct val="90000"/>
              </a:lnSpc>
              <a:spcBef>
                <a:spcPts val="0"/>
              </a:spcBef>
              <a:spcAft>
                <a:spcPts val="0"/>
              </a:spcAft>
              <a:buClr>
                <a:schemeClr val="accent2"/>
              </a:buClr>
              <a:buSzPts val="7200"/>
              <a:buFont typeface="Corbel"/>
              <a:buNone/>
            </a:pPr>
            <a:r>
              <a:rPr lang="zh-TW" altLang="en-US" dirty="0">
                <a:latin typeface="Corbel" panose="020B0503020204020204" pitchFamily="34" charset="0"/>
              </a:rPr>
              <a:t>第六章 </a:t>
            </a:r>
            <a:r>
              <a:rPr lang="zh-TW" dirty="0">
                <a:latin typeface="Corbel" panose="020B0503020204020204" pitchFamily="34" charset="0"/>
              </a:rPr>
              <a:t>群眾募資</a:t>
            </a:r>
            <a:endParaRPr dirty="0">
              <a:latin typeface="Corbel" panose="020B0503020204020204" pitchFamily="34" charset="0"/>
            </a:endParaRPr>
          </a:p>
        </p:txBody>
      </p:sp>
      <p:sp>
        <p:nvSpPr>
          <p:cNvPr id="97" name="Google Shape;97;p1"/>
          <p:cNvSpPr txBox="1">
            <a:spLocks noGrp="1"/>
          </p:cNvSpPr>
          <p:nvPr>
            <p:ph type="subTitle" idx="1"/>
          </p:nvPr>
        </p:nvSpPr>
        <p:spPr>
          <a:xfrm>
            <a:off x="2973234" y="3786469"/>
            <a:ext cx="6494000" cy="1056800"/>
          </a:xfrm>
          <a:prstGeom prst="rect">
            <a:avLst/>
          </a:prstGeom>
          <a:noFill/>
          <a:ln>
            <a:noFill/>
          </a:ln>
        </p:spPr>
        <p:txBody>
          <a:bodyPr spcFirstLastPara="1" wrap="square" lIns="91425" tIns="91425" rIns="91425" bIns="91425" anchor="t" anchorCtr="0">
            <a:noAutofit/>
          </a:bodyPr>
          <a:lstStyle/>
          <a:p>
            <a:pPr marL="228600" lvl="0" indent="-228600" algn="ctr" rtl="0">
              <a:lnSpc>
                <a:spcPct val="100000"/>
              </a:lnSpc>
              <a:spcBef>
                <a:spcPts val="0"/>
              </a:spcBef>
              <a:spcAft>
                <a:spcPts val="0"/>
              </a:spcAft>
              <a:buClr>
                <a:schemeClr val="accent2"/>
              </a:buClr>
              <a:buSzPts val="3600"/>
              <a:buNone/>
            </a:pPr>
            <a:r>
              <a:rPr lang="zh-TW" sz="3600" b="1">
                <a:solidFill>
                  <a:schemeClr val="accent2"/>
                </a:solidFill>
                <a:latin typeface="Corbel" panose="020B0503020204020204" pitchFamily="34" charset="0"/>
                <a:sym typeface="Corbel"/>
              </a:rPr>
              <a:t>Crowdfunding</a:t>
            </a:r>
            <a:endParaRPr sz="3600" b="1">
              <a:solidFill>
                <a:schemeClr val="accent2"/>
              </a:solidFill>
              <a:latin typeface="Corbel" panose="020B0503020204020204" pitchFamily="34" charset="0"/>
              <a:sym typeface="Corbel"/>
            </a:endParaRPr>
          </a:p>
        </p:txBody>
      </p:sp>
      <p:sp>
        <p:nvSpPr>
          <p:cNvPr id="98" name="Google Shape;98;p1"/>
          <p:cNvSpPr txBox="1">
            <a:spLocks noGrp="1"/>
          </p:cNvSpPr>
          <p:nvPr>
            <p:ph type="ftr" idx="11"/>
          </p:nvPr>
        </p:nvSpPr>
        <p:spPr>
          <a:xfrm>
            <a:off x="1728302" y="5717310"/>
            <a:ext cx="9095510" cy="748146"/>
          </a:xfrm>
          <a:prstGeom prst="rect">
            <a:avLst/>
          </a:prstGeom>
          <a:noFill/>
          <a:ln>
            <a:noFill/>
          </a:ln>
        </p:spPr>
        <p:txBody>
          <a:bodyPr spcFirstLastPara="1" wrap="square" lIns="91425" tIns="45700" rIns="91425" bIns="45700" anchor="t" anchorCtr="0">
            <a:noAutofit/>
          </a:bodyPr>
          <a:lstStyle/>
          <a:p>
            <a:pPr marL="0" lvl="0" indent="0" algn="ctr" rtl="0">
              <a:spcBef>
                <a:spcPts val="0"/>
              </a:spcBef>
              <a:spcAft>
                <a:spcPts val="0"/>
              </a:spcAft>
              <a:buNone/>
            </a:pPr>
            <a:r>
              <a:rPr lang="zh-TW" sz="2000" dirty="0">
                <a:latin typeface="Corbel" panose="020B0503020204020204" pitchFamily="34" charset="0"/>
              </a:rPr>
              <a:t>《2023數位金融》                                                                                                                                             NYCU.IIM.IEBI Lab</a:t>
            </a:r>
            <a:endParaRPr sz="2000" dirty="0">
              <a:latin typeface="Corbel" panose="020B0503020204020204" pitchFamily="34"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317"/>
        <p:cNvGrpSpPr/>
        <p:nvPr/>
      </p:nvGrpSpPr>
      <p:grpSpPr>
        <a:xfrm>
          <a:off x="0" y="0"/>
          <a:ext cx="0" cy="0"/>
          <a:chOff x="0" y="0"/>
          <a:chExt cx="0" cy="0"/>
        </a:xfrm>
      </p:grpSpPr>
      <p:sp>
        <p:nvSpPr>
          <p:cNvPr id="318" name="Google Shape;318;g251dc24ff40_0_171"/>
          <p:cNvSpPr txBox="1">
            <a:spLocks noGrp="1"/>
          </p:cNvSpPr>
          <p:nvPr>
            <p:ph type="title"/>
          </p:nvPr>
        </p:nvSpPr>
        <p:spPr>
          <a:xfrm>
            <a:off x="612057" y="365126"/>
            <a:ext cx="11002200" cy="95490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accent2"/>
              </a:buClr>
              <a:buSzPts val="4200"/>
              <a:buFont typeface="Corbel"/>
              <a:buNone/>
            </a:pPr>
            <a:r>
              <a:rPr lang="zh-TW" dirty="0"/>
              <a:t>傳統募資渠道之侷限性</a:t>
            </a:r>
            <a:endParaRPr dirty="0"/>
          </a:p>
        </p:txBody>
      </p:sp>
      <p:sp>
        <p:nvSpPr>
          <p:cNvPr id="320" name="Google Shape;320;g251dc24ff40_0_171"/>
          <p:cNvSpPr txBox="1">
            <a:spLocks noGrp="1"/>
          </p:cNvSpPr>
          <p:nvPr>
            <p:ph type="sldNum" idx="12"/>
          </p:nvPr>
        </p:nvSpPr>
        <p:spPr>
          <a:xfrm>
            <a:off x="9325232" y="6478310"/>
            <a:ext cx="27432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ltLang="zh-TW"/>
              <a:t>10</a:t>
            </a:fld>
            <a:endParaRPr/>
          </a:p>
        </p:txBody>
      </p:sp>
      <p:grpSp>
        <p:nvGrpSpPr>
          <p:cNvPr id="321" name="Google Shape;321;g251dc24ff40_0_171"/>
          <p:cNvGrpSpPr/>
          <p:nvPr/>
        </p:nvGrpSpPr>
        <p:grpSpPr>
          <a:xfrm>
            <a:off x="1488" y="-34511"/>
            <a:ext cx="12189075" cy="377700"/>
            <a:chOff x="1488" y="0"/>
            <a:chExt cx="12189075" cy="377700"/>
          </a:xfrm>
        </p:grpSpPr>
        <p:sp>
          <p:nvSpPr>
            <p:cNvPr id="322" name="Google Shape;322;g251dc24ff40_0_171"/>
            <p:cNvSpPr/>
            <p:nvPr/>
          </p:nvSpPr>
          <p:spPr>
            <a:xfrm>
              <a:off x="1488" y="0"/>
              <a:ext cx="2902200" cy="377700"/>
            </a:xfrm>
            <a:prstGeom prst="homePlate">
              <a:avLst>
                <a:gd name="adj" fmla="val 50000"/>
              </a:avLst>
            </a:prstGeom>
            <a:solidFill>
              <a:srgbClr val="CBCBCB"/>
            </a:solidFill>
            <a:ln w="12700" cap="flat" cmpd="sng">
              <a:solidFill>
                <a:srgbClr val="CBCBCB"/>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3" name="Google Shape;323;g251dc24ff40_0_171"/>
            <p:cNvSpPr txBox="1"/>
            <p:nvPr/>
          </p:nvSpPr>
          <p:spPr>
            <a:xfrm>
              <a:off x="1488" y="0"/>
              <a:ext cx="2807700" cy="377700"/>
            </a:xfrm>
            <a:prstGeom prst="rect">
              <a:avLst/>
            </a:prstGeom>
            <a:noFill/>
            <a:ln>
              <a:noFill/>
            </a:ln>
          </p:spPr>
          <p:txBody>
            <a:bodyPr spcFirstLastPara="1" wrap="square" lIns="74675"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關於募資</a:t>
              </a:r>
              <a:endParaRPr/>
            </a:p>
          </p:txBody>
        </p:sp>
        <p:sp>
          <p:nvSpPr>
            <p:cNvPr id="324" name="Google Shape;324;g251dc24ff40_0_171"/>
            <p:cNvSpPr/>
            <p:nvPr/>
          </p:nvSpPr>
          <p:spPr>
            <a:xfrm>
              <a:off x="2323207" y="0"/>
              <a:ext cx="2902200" cy="377700"/>
            </a:xfrm>
            <a:prstGeom prst="chevron">
              <a:avLst>
                <a:gd name="adj" fmla="val 50000"/>
              </a:avLst>
            </a:prstGeom>
            <a:solidFill>
              <a:schemeClr val="lt1"/>
            </a:solidFill>
            <a:ln w="12700" cap="flat" cmpd="sng">
              <a:solidFill>
                <a:srgbClr val="CBCBCB"/>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5" name="Google Shape;325;g251dc24ff40_0_171"/>
            <p:cNvSpPr txBox="1"/>
            <p:nvPr/>
          </p:nvSpPr>
          <p:spPr>
            <a:xfrm>
              <a:off x="2512000" y="0"/>
              <a:ext cx="2524500" cy="377700"/>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群眾募資流程</a:t>
              </a:r>
              <a:endParaRPr/>
            </a:p>
          </p:txBody>
        </p:sp>
        <p:sp>
          <p:nvSpPr>
            <p:cNvPr id="326" name="Google Shape;326;g251dc24ff40_0_171"/>
            <p:cNvSpPr/>
            <p:nvPr/>
          </p:nvSpPr>
          <p:spPr>
            <a:xfrm>
              <a:off x="4644925" y="0"/>
              <a:ext cx="2902200" cy="377700"/>
            </a:xfrm>
            <a:prstGeom prst="chevron">
              <a:avLst>
                <a:gd name="adj" fmla="val 50000"/>
              </a:avLst>
            </a:prstGeom>
            <a:solidFill>
              <a:schemeClr val="lt1"/>
            </a:solidFill>
            <a:ln w="12700" cap="flat" cmpd="sng">
              <a:solidFill>
                <a:srgbClr val="CBCBCB"/>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7" name="Google Shape;327;g251dc24ff40_0_171"/>
            <p:cNvSpPr txBox="1"/>
            <p:nvPr/>
          </p:nvSpPr>
          <p:spPr>
            <a:xfrm>
              <a:off x="4833718" y="0"/>
              <a:ext cx="2524500" cy="377700"/>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創新模式</a:t>
              </a:r>
              <a:endParaRPr/>
            </a:p>
          </p:txBody>
        </p:sp>
        <p:sp>
          <p:nvSpPr>
            <p:cNvPr id="328" name="Google Shape;328;g251dc24ff40_0_171"/>
            <p:cNvSpPr/>
            <p:nvPr/>
          </p:nvSpPr>
          <p:spPr>
            <a:xfrm>
              <a:off x="6966644" y="0"/>
              <a:ext cx="2902200" cy="377700"/>
            </a:xfrm>
            <a:prstGeom prst="chevron">
              <a:avLst>
                <a:gd name="adj" fmla="val 50000"/>
              </a:avLst>
            </a:prstGeom>
            <a:solidFill>
              <a:schemeClr val="lt1"/>
            </a:solidFill>
            <a:ln w="12700" cap="flat" cmpd="sng">
              <a:solidFill>
                <a:srgbClr val="CBCBCB"/>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9" name="Google Shape;329;g251dc24ff40_0_171"/>
            <p:cNvSpPr txBox="1"/>
            <p:nvPr/>
          </p:nvSpPr>
          <p:spPr>
            <a:xfrm>
              <a:off x="7155437" y="0"/>
              <a:ext cx="2524500" cy="377700"/>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市場與案例</a:t>
              </a:r>
              <a:endParaRPr/>
            </a:p>
          </p:txBody>
        </p:sp>
        <p:sp>
          <p:nvSpPr>
            <p:cNvPr id="330" name="Google Shape;330;g251dc24ff40_0_171"/>
            <p:cNvSpPr/>
            <p:nvPr/>
          </p:nvSpPr>
          <p:spPr>
            <a:xfrm>
              <a:off x="9288363" y="0"/>
              <a:ext cx="2902200" cy="377700"/>
            </a:xfrm>
            <a:prstGeom prst="chevron">
              <a:avLst>
                <a:gd name="adj" fmla="val 50000"/>
              </a:avLst>
            </a:prstGeom>
            <a:solidFill>
              <a:schemeClr val="lt1"/>
            </a:solidFill>
            <a:ln w="12700" cap="flat" cmpd="sng">
              <a:solidFill>
                <a:srgbClr val="CBCBCB"/>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1" name="Google Shape;331;g251dc24ff40_0_171"/>
            <p:cNvSpPr txBox="1"/>
            <p:nvPr/>
          </p:nvSpPr>
          <p:spPr>
            <a:xfrm>
              <a:off x="9477156" y="0"/>
              <a:ext cx="2524500" cy="377700"/>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機會與挑戰</a:t>
              </a:r>
              <a:endParaRPr/>
            </a:p>
          </p:txBody>
        </p:sp>
      </p:grpSp>
      <p:sp>
        <p:nvSpPr>
          <p:cNvPr id="332" name="Google Shape;332;g251dc24ff40_0_171"/>
          <p:cNvSpPr txBox="1">
            <a:spLocks noGrp="1"/>
          </p:cNvSpPr>
          <p:nvPr>
            <p:ph type="ftr" idx="11"/>
          </p:nvPr>
        </p:nvSpPr>
        <p:spPr>
          <a:xfrm>
            <a:off x="133865" y="6478310"/>
            <a:ext cx="11553600" cy="379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zh-TW"/>
              <a:t>《 2023數位金融》                                                                                                                                             	NYCU.IIM.IEBI Lab</a:t>
            </a:r>
            <a:endParaRPr/>
          </a:p>
        </p:txBody>
      </p:sp>
      <p:sp>
        <p:nvSpPr>
          <p:cNvPr id="19" name="Google Shape;402;p13">
            <a:extLst>
              <a:ext uri="{FF2B5EF4-FFF2-40B4-BE49-F238E27FC236}">
                <a16:creationId xmlns:a16="http://schemas.microsoft.com/office/drawing/2014/main" id="{64013B87-0395-482E-A33A-7C8ACE9218C1}"/>
              </a:ext>
            </a:extLst>
          </p:cNvPr>
          <p:cNvSpPr txBox="1">
            <a:spLocks/>
          </p:cNvSpPr>
          <p:nvPr/>
        </p:nvSpPr>
        <p:spPr>
          <a:xfrm>
            <a:off x="612057" y="1474839"/>
            <a:ext cx="11002297" cy="4780818"/>
          </a:xfrm>
          <a:prstGeom prst="rect">
            <a:avLst/>
          </a:prstGeom>
          <a:noFill/>
          <a:ln>
            <a:noFill/>
          </a:ln>
        </p:spPr>
        <p:txBody>
          <a:bodyPr spcFirstLastPara="1" wrap="square" lIns="91425" tIns="45700" rIns="91425" bIns="45700" anchor="t" anchorCtr="0">
            <a:normAutofit fontScale="92500"/>
          </a:bodyPr>
          <a:lstStyle>
            <a:defPPr marR="0" lvl="0" algn="l" rtl="0">
              <a:lnSpc>
                <a:spcPct val="100000"/>
              </a:lnSpc>
              <a:spcBef>
                <a:spcPts val="0"/>
              </a:spcBef>
              <a:spcAft>
                <a:spcPts val="0"/>
              </a:spcAft>
            </a:defPPr>
            <a:lvl1pPr marL="457200" marR="0" lvl="0" indent="-393700" algn="l" rtl="0">
              <a:lnSpc>
                <a:spcPct val="100000"/>
              </a:lnSpc>
              <a:spcBef>
                <a:spcPts val="1000"/>
              </a:spcBef>
              <a:spcAft>
                <a:spcPts val="0"/>
              </a:spcAft>
              <a:buClr>
                <a:schemeClr val="dk1"/>
              </a:buClr>
              <a:buSzPts val="2600"/>
              <a:buFont typeface="Arial"/>
              <a:buChar char="•"/>
              <a:defRPr sz="2600" b="0" i="0" u="none" strike="noStrike" cap="none">
                <a:solidFill>
                  <a:schemeClr val="dk1"/>
                </a:solidFill>
                <a:latin typeface="Corbel"/>
                <a:ea typeface="Corbel"/>
                <a:cs typeface="Corbel"/>
                <a:sym typeface="Corbel"/>
              </a:defRPr>
            </a:lvl1pPr>
            <a:lvl2pPr marL="914400" marR="0" lvl="1" indent="-381000" algn="l" rtl="0">
              <a:lnSpc>
                <a:spcPct val="100000"/>
              </a:lnSpc>
              <a:spcBef>
                <a:spcPts val="500"/>
              </a:spcBef>
              <a:spcAft>
                <a:spcPts val="0"/>
              </a:spcAft>
              <a:buClr>
                <a:schemeClr val="dk1"/>
              </a:buClr>
              <a:buSzPts val="2400"/>
              <a:buFont typeface="Arial"/>
              <a:buChar char="•"/>
              <a:defRPr sz="2400" b="0" i="0" u="none" strike="noStrike" cap="none">
                <a:solidFill>
                  <a:schemeClr val="dk1"/>
                </a:solidFill>
                <a:latin typeface="Corbel"/>
                <a:ea typeface="Corbel"/>
                <a:cs typeface="Corbel"/>
                <a:sym typeface="Corbel"/>
              </a:defRPr>
            </a:lvl2pPr>
            <a:lvl3pPr marL="1371600" marR="0" lvl="2" indent="-342900" algn="l" rtl="0">
              <a:lnSpc>
                <a:spcPct val="100000"/>
              </a:lnSpc>
              <a:spcBef>
                <a:spcPts val="500"/>
              </a:spcBef>
              <a:spcAft>
                <a:spcPts val="0"/>
              </a:spcAft>
              <a:buClr>
                <a:schemeClr val="dk1"/>
              </a:buClr>
              <a:buSzPts val="1800"/>
              <a:buFont typeface="Arial"/>
              <a:buChar char="•"/>
              <a:defRPr sz="1800" b="0" i="0" u="none" strike="noStrike" cap="none">
                <a:solidFill>
                  <a:schemeClr val="dk1"/>
                </a:solidFill>
                <a:latin typeface="Corbel"/>
                <a:ea typeface="Corbel"/>
                <a:cs typeface="Corbel"/>
                <a:sym typeface="Corbel"/>
              </a:defRPr>
            </a:lvl3pPr>
            <a:lvl4pPr marL="1828800" marR="0" lvl="3" indent="-342900" algn="l" rtl="0">
              <a:lnSpc>
                <a:spcPct val="100000"/>
              </a:lnSpc>
              <a:spcBef>
                <a:spcPts val="500"/>
              </a:spcBef>
              <a:spcAft>
                <a:spcPts val="0"/>
              </a:spcAft>
              <a:buClr>
                <a:schemeClr val="dk1"/>
              </a:buClr>
              <a:buSzPts val="1800"/>
              <a:buFont typeface="Arial"/>
              <a:buChar char="•"/>
              <a:defRPr sz="1800" b="0" i="0" u="none" strike="noStrike" cap="none">
                <a:solidFill>
                  <a:schemeClr val="dk1"/>
                </a:solidFill>
                <a:latin typeface="Corbel"/>
                <a:ea typeface="Corbel"/>
                <a:cs typeface="Corbel"/>
                <a:sym typeface="Corbel"/>
              </a:defRPr>
            </a:lvl4pPr>
            <a:lvl5pPr marL="2286000" marR="0" lvl="4" indent="-342900" algn="l" rtl="0">
              <a:lnSpc>
                <a:spcPct val="100000"/>
              </a:lnSpc>
              <a:spcBef>
                <a:spcPts val="500"/>
              </a:spcBef>
              <a:spcAft>
                <a:spcPts val="0"/>
              </a:spcAft>
              <a:buClr>
                <a:schemeClr val="dk1"/>
              </a:buClr>
              <a:buSzPts val="1800"/>
              <a:buFont typeface="Arial"/>
              <a:buChar char="•"/>
              <a:defRPr sz="1800" b="0" i="0" u="none" strike="noStrike" cap="none">
                <a:solidFill>
                  <a:schemeClr val="dk1"/>
                </a:solidFill>
                <a:latin typeface="Corbel"/>
                <a:ea typeface="Corbel"/>
                <a:cs typeface="Corbel"/>
                <a:sym typeface="Corbe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orbel"/>
                <a:ea typeface="Corbel"/>
                <a:cs typeface="Corbel"/>
                <a:sym typeface="Corbe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orbel"/>
                <a:ea typeface="Corbel"/>
                <a:cs typeface="Corbel"/>
                <a:sym typeface="Corbe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orbel"/>
                <a:ea typeface="Corbel"/>
                <a:cs typeface="Corbel"/>
                <a:sym typeface="Corbe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orbel"/>
                <a:ea typeface="Corbel"/>
                <a:cs typeface="Corbel"/>
                <a:sym typeface="Corbel"/>
              </a:defRPr>
            </a:lvl9pPr>
          </a:lstStyle>
          <a:p>
            <a:pPr marL="228600" indent="-228600">
              <a:spcAft>
                <a:spcPts val="600"/>
              </a:spcAft>
            </a:pPr>
            <a:r>
              <a:rPr lang="zh-TW" altLang="en-US" dirty="0"/>
              <a:t>風險投資的資本動能下降：</a:t>
            </a:r>
            <a:endParaRPr lang="en-US" altLang="zh-TW" dirty="0"/>
          </a:p>
          <a:p>
            <a:pPr marL="685800" lvl="1" indent="-228600">
              <a:spcAft>
                <a:spcPts val="600"/>
              </a:spcAft>
            </a:pPr>
            <a:r>
              <a:rPr lang="zh-TW" altLang="en-US" dirty="0"/>
              <a:t>風險投資對成熟團隊、市場規模、競爭優勢和「出場機制」的要求越來越高。但缺乏早期啟動的相關條件，會使獲得資金的門檻變高。</a:t>
            </a:r>
            <a:endParaRPr lang="en-US" altLang="zh-TW" dirty="0"/>
          </a:p>
          <a:p>
            <a:pPr marL="228600" indent="-228600">
              <a:spcAft>
                <a:spcPts val="600"/>
              </a:spcAft>
            </a:pPr>
            <a:r>
              <a:rPr lang="zh-TW" altLang="en-US" dirty="0"/>
              <a:t>金融機構借貸：</a:t>
            </a:r>
            <a:endParaRPr lang="en-US" altLang="zh-TW" dirty="0"/>
          </a:p>
          <a:p>
            <a:pPr marL="685800" lvl="1" indent="-228600">
              <a:spcAft>
                <a:spcPts val="600"/>
              </a:spcAft>
            </a:pPr>
            <a:r>
              <a:rPr lang="zh-TW" altLang="en-US" dirty="0"/>
              <a:t>年輕的創業者通常缺乏實物產權作為抵押。</a:t>
            </a:r>
            <a:endParaRPr lang="en-US" altLang="zh-TW" dirty="0"/>
          </a:p>
          <a:p>
            <a:pPr marL="228600" indent="-228600">
              <a:spcAft>
                <a:spcPts val="600"/>
              </a:spcAft>
            </a:pPr>
            <a:r>
              <a:rPr lang="zh-TW" altLang="en-US" dirty="0"/>
              <a:t>政府補貼與平台：</a:t>
            </a:r>
            <a:endParaRPr lang="en-US" altLang="zh-TW" dirty="0"/>
          </a:p>
          <a:p>
            <a:pPr marL="685800" lvl="1" indent="-228600">
              <a:spcAft>
                <a:spcPts val="600"/>
              </a:spcAft>
            </a:pPr>
            <a:r>
              <a:rPr lang="zh-TW" altLang="en-US" dirty="0"/>
              <a:t>政府的補貼和平台必須向納稅人說明，因此需要繁瑣的申請和報告，流程也很耗時。</a:t>
            </a:r>
            <a:endParaRPr lang="en-US" altLang="zh-TW" dirty="0"/>
          </a:p>
          <a:p>
            <a:pPr marL="228600" indent="-228600">
              <a:spcAft>
                <a:spcPts val="600"/>
              </a:spcAft>
            </a:pPr>
            <a:r>
              <a:rPr lang="zh-TW" altLang="en-US" dirty="0"/>
              <a:t>天使投資人：</a:t>
            </a:r>
            <a:endParaRPr lang="en-US" altLang="zh-TW" dirty="0"/>
          </a:p>
          <a:p>
            <a:pPr marL="685800" lvl="1" indent="-228600">
              <a:spcAft>
                <a:spcPts val="600"/>
              </a:spcAft>
            </a:pPr>
            <a:r>
              <a:rPr lang="zh-TW" altLang="en-US" dirty="0"/>
              <a:t>許多新創業者不知道哪裡可以找到天使投資人</a:t>
            </a:r>
          </a:p>
          <a:p>
            <a:pPr marL="0" indent="0">
              <a:spcAft>
                <a:spcPts val="600"/>
              </a:spcAft>
              <a:buFont typeface="Arial"/>
              <a:buNone/>
            </a:pPr>
            <a:endParaRPr lang="zh-TW" altLang="en-US" b="1"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97"/>
        <p:cNvGrpSpPr/>
        <p:nvPr/>
      </p:nvGrpSpPr>
      <p:grpSpPr>
        <a:xfrm>
          <a:off x="0" y="0"/>
          <a:ext cx="0" cy="0"/>
          <a:chOff x="0" y="0"/>
          <a:chExt cx="0" cy="0"/>
        </a:xfrm>
      </p:grpSpPr>
      <p:sp>
        <p:nvSpPr>
          <p:cNvPr id="298" name="Google Shape;298;p9"/>
          <p:cNvSpPr txBox="1">
            <a:spLocks noGrp="1"/>
          </p:cNvSpPr>
          <p:nvPr>
            <p:ph type="title"/>
          </p:nvPr>
        </p:nvSpPr>
        <p:spPr>
          <a:xfrm>
            <a:off x="612057" y="365126"/>
            <a:ext cx="11002297" cy="954856"/>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accent2"/>
              </a:buClr>
              <a:buSzPts val="4200"/>
              <a:buFont typeface="Corbel"/>
              <a:buNone/>
            </a:pPr>
            <a:r>
              <a:rPr lang="zh-TW"/>
              <a:t>傳統創業募資與群眾募資比較</a:t>
            </a:r>
            <a:endParaRPr/>
          </a:p>
        </p:txBody>
      </p:sp>
      <p:sp>
        <p:nvSpPr>
          <p:cNvPr id="299" name="Google Shape;299;p9"/>
          <p:cNvSpPr txBox="1">
            <a:spLocks noGrp="1"/>
          </p:cNvSpPr>
          <p:nvPr>
            <p:ph type="sldNum" idx="12"/>
          </p:nvPr>
        </p:nvSpPr>
        <p:spPr>
          <a:xfrm>
            <a:off x="9325232" y="647831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ltLang="zh-TW"/>
              <a:t>11</a:t>
            </a:fld>
            <a:endParaRPr/>
          </a:p>
        </p:txBody>
      </p:sp>
      <p:graphicFrame>
        <p:nvGraphicFramePr>
          <p:cNvPr id="300" name="Google Shape;300;p9"/>
          <p:cNvGraphicFramePr/>
          <p:nvPr/>
        </p:nvGraphicFramePr>
        <p:xfrm>
          <a:off x="1424857" y="1608157"/>
          <a:ext cx="8801800" cy="4394880"/>
        </p:xfrm>
        <a:graphic>
          <a:graphicData uri="http://schemas.openxmlformats.org/drawingml/2006/table">
            <a:tbl>
              <a:tblPr firstRow="1" bandRow="1">
                <a:noFill/>
                <a:tableStyleId>{DC97851C-E06C-4A04-A2CC-914A7E05B509}</a:tableStyleId>
              </a:tblPr>
              <a:tblGrid>
                <a:gridCol w="1604675">
                  <a:extLst>
                    <a:ext uri="{9D8B030D-6E8A-4147-A177-3AD203B41FA5}">
                      <a16:colId xmlns:a16="http://schemas.microsoft.com/office/drawing/2014/main" val="20000"/>
                    </a:ext>
                  </a:extLst>
                </a:gridCol>
                <a:gridCol w="2796225">
                  <a:extLst>
                    <a:ext uri="{9D8B030D-6E8A-4147-A177-3AD203B41FA5}">
                      <a16:colId xmlns:a16="http://schemas.microsoft.com/office/drawing/2014/main" val="20001"/>
                    </a:ext>
                  </a:extLst>
                </a:gridCol>
                <a:gridCol w="2200450">
                  <a:extLst>
                    <a:ext uri="{9D8B030D-6E8A-4147-A177-3AD203B41FA5}">
                      <a16:colId xmlns:a16="http://schemas.microsoft.com/office/drawing/2014/main" val="20002"/>
                    </a:ext>
                  </a:extLst>
                </a:gridCol>
                <a:gridCol w="2200450">
                  <a:extLst>
                    <a:ext uri="{9D8B030D-6E8A-4147-A177-3AD203B41FA5}">
                      <a16:colId xmlns:a16="http://schemas.microsoft.com/office/drawing/2014/main" val="20003"/>
                    </a:ext>
                  </a:extLst>
                </a:gridCol>
              </a:tblGrid>
              <a:tr h="551500">
                <a:tc>
                  <a:txBody>
                    <a:bodyPr/>
                    <a:lstStyle/>
                    <a:p>
                      <a:pPr marL="0" marR="0" lvl="0" indent="0" algn="ctr" rtl="0">
                        <a:spcBef>
                          <a:spcPts val="0"/>
                        </a:spcBef>
                        <a:spcAft>
                          <a:spcPts val="0"/>
                        </a:spcAft>
                        <a:buNone/>
                      </a:pPr>
                      <a:r>
                        <a:rPr lang="zh-TW" sz="2400" u="none" strike="noStrike" cap="none"/>
                        <a:t>項目</a:t>
                      </a:r>
                      <a:endParaRPr/>
                    </a:p>
                  </a:txBody>
                  <a:tcPr marL="91450" marR="91450" marT="45725" marB="45725" anchor="ctr">
                    <a:lnR w="12700" cap="flat" cmpd="sng">
                      <a:solidFill>
                        <a:schemeClr val="accent6"/>
                      </a:solidFill>
                      <a:prstDash val="solid"/>
                      <a:round/>
                      <a:headEnd type="none" w="sm" len="sm"/>
                      <a:tailEnd type="none" w="sm" len="sm"/>
                    </a:lnR>
                  </a:tcPr>
                </a:tc>
                <a:tc>
                  <a:txBody>
                    <a:bodyPr/>
                    <a:lstStyle/>
                    <a:p>
                      <a:pPr marL="0" marR="0" lvl="0" indent="0" algn="ctr" rtl="0">
                        <a:spcBef>
                          <a:spcPts val="0"/>
                        </a:spcBef>
                        <a:spcAft>
                          <a:spcPts val="0"/>
                        </a:spcAft>
                        <a:buNone/>
                      </a:pPr>
                      <a:r>
                        <a:rPr lang="zh-TW" sz="2400" u="none" strike="noStrike" cap="none"/>
                        <a:t>銀行創業貸款</a:t>
                      </a:r>
                      <a:endParaRPr/>
                    </a:p>
                  </a:txBody>
                  <a:tcPr marL="91450" marR="91450" marT="45725" marB="45725" anchor="ctr">
                    <a:lnL w="12700" cap="flat" cmpd="sng">
                      <a:solidFill>
                        <a:schemeClr val="accent6"/>
                      </a:solidFill>
                      <a:prstDash val="solid"/>
                      <a:round/>
                      <a:headEnd type="none" w="sm" len="sm"/>
                      <a:tailEnd type="none" w="sm" len="sm"/>
                    </a:lnL>
                  </a:tcPr>
                </a:tc>
                <a:tc>
                  <a:txBody>
                    <a:bodyPr/>
                    <a:lstStyle/>
                    <a:p>
                      <a:pPr marL="0" marR="0" lvl="0" indent="0" algn="ctr" rtl="0">
                        <a:spcBef>
                          <a:spcPts val="0"/>
                        </a:spcBef>
                        <a:spcAft>
                          <a:spcPts val="0"/>
                        </a:spcAft>
                        <a:buNone/>
                      </a:pPr>
                      <a:r>
                        <a:rPr lang="zh-TW" sz="2400" u="none" strike="noStrike" cap="none"/>
                        <a:t>天使投資人</a:t>
                      </a:r>
                      <a:endParaRPr/>
                    </a:p>
                  </a:txBody>
                  <a:tcPr marL="91450" marR="91450" marT="45725" marB="45725" anchor="ctr"/>
                </a:tc>
                <a:tc>
                  <a:txBody>
                    <a:bodyPr/>
                    <a:lstStyle/>
                    <a:p>
                      <a:pPr marL="0" marR="0" lvl="0" indent="0" algn="ctr" rtl="0">
                        <a:spcBef>
                          <a:spcPts val="0"/>
                        </a:spcBef>
                        <a:spcAft>
                          <a:spcPts val="0"/>
                        </a:spcAft>
                        <a:buNone/>
                      </a:pPr>
                      <a:r>
                        <a:rPr lang="zh-TW" sz="2400" u="none" strike="noStrike" cap="none"/>
                        <a:t>群眾募資</a:t>
                      </a:r>
                      <a:endParaRPr/>
                    </a:p>
                  </a:txBody>
                  <a:tcPr marL="91450" marR="91450" marT="45725" marB="45725" anchor="ctr"/>
                </a:tc>
                <a:extLst>
                  <a:ext uri="{0D108BD9-81ED-4DB2-BD59-A6C34878D82A}">
                    <a16:rowId xmlns:a16="http://schemas.microsoft.com/office/drawing/2014/main" val="10000"/>
                  </a:ext>
                </a:extLst>
              </a:tr>
              <a:tr h="551500">
                <a:tc>
                  <a:txBody>
                    <a:bodyPr/>
                    <a:lstStyle/>
                    <a:p>
                      <a:pPr marL="0" marR="0" lvl="0" indent="0" algn="ctr" rtl="0">
                        <a:spcBef>
                          <a:spcPts val="0"/>
                        </a:spcBef>
                        <a:spcAft>
                          <a:spcPts val="0"/>
                        </a:spcAft>
                        <a:buNone/>
                      </a:pPr>
                      <a:r>
                        <a:rPr lang="zh-TW" sz="2400" u="none" strike="noStrike" cap="none"/>
                        <a:t>系統核心</a:t>
                      </a:r>
                      <a:endParaRPr/>
                    </a:p>
                  </a:txBody>
                  <a:tcPr marL="91450" marR="91450" marT="45725" marB="45725" anchor="ctr">
                    <a:lnR w="12700" cap="flat" cmpd="sng">
                      <a:solidFill>
                        <a:schemeClr val="accent6"/>
                      </a:solidFill>
                      <a:prstDash val="solid"/>
                      <a:round/>
                      <a:headEnd type="none" w="sm" len="sm"/>
                      <a:tailEnd type="none" w="sm" len="sm"/>
                    </a:lnR>
                  </a:tcPr>
                </a:tc>
                <a:tc>
                  <a:txBody>
                    <a:bodyPr/>
                    <a:lstStyle/>
                    <a:p>
                      <a:pPr marL="0" marR="0" lvl="0" indent="0" algn="ctr" rtl="0">
                        <a:spcBef>
                          <a:spcPts val="0"/>
                        </a:spcBef>
                        <a:spcAft>
                          <a:spcPts val="0"/>
                        </a:spcAft>
                        <a:buNone/>
                      </a:pPr>
                      <a:r>
                        <a:rPr lang="zh-TW" sz="2400" u="none" strike="noStrike" cap="none"/>
                        <a:t>以銀行為中心</a:t>
                      </a:r>
                      <a:endParaRPr/>
                    </a:p>
                  </a:txBody>
                  <a:tcPr marL="91450" marR="91450" marT="45725" marB="45725" anchor="ctr">
                    <a:lnL w="12700" cap="flat" cmpd="sng">
                      <a:solidFill>
                        <a:schemeClr val="accent6"/>
                      </a:solidFill>
                      <a:prstDash val="solid"/>
                      <a:round/>
                      <a:headEnd type="none" w="sm" len="sm"/>
                      <a:tailEnd type="none" w="sm" len="sm"/>
                    </a:lnL>
                  </a:tcPr>
                </a:tc>
                <a:tc>
                  <a:txBody>
                    <a:bodyPr/>
                    <a:lstStyle/>
                    <a:p>
                      <a:pPr marL="0" marR="0" lvl="0" indent="0" algn="ctr" rtl="0">
                        <a:spcBef>
                          <a:spcPts val="0"/>
                        </a:spcBef>
                        <a:spcAft>
                          <a:spcPts val="0"/>
                        </a:spcAft>
                        <a:buNone/>
                      </a:pPr>
                      <a:r>
                        <a:rPr lang="zh-TW" sz="2400" u="none" strike="noStrike" cap="none"/>
                        <a:t>天使投資人</a:t>
                      </a:r>
                      <a:endParaRPr/>
                    </a:p>
                  </a:txBody>
                  <a:tcPr marL="91450" marR="91450" marT="45725" marB="45725" anchor="ctr"/>
                </a:tc>
                <a:tc>
                  <a:txBody>
                    <a:bodyPr/>
                    <a:lstStyle/>
                    <a:p>
                      <a:pPr marL="0" marR="0" lvl="0" indent="0" algn="ctr" rtl="0">
                        <a:spcBef>
                          <a:spcPts val="0"/>
                        </a:spcBef>
                        <a:spcAft>
                          <a:spcPts val="0"/>
                        </a:spcAft>
                        <a:buNone/>
                      </a:pPr>
                      <a:r>
                        <a:rPr lang="zh-TW" sz="2400" u="none" strike="noStrike" cap="none"/>
                        <a:t>去中心化</a:t>
                      </a:r>
                      <a:endParaRPr/>
                    </a:p>
                  </a:txBody>
                  <a:tcPr marL="91450" marR="91450" marT="45725" marB="45725" anchor="ctr"/>
                </a:tc>
                <a:extLst>
                  <a:ext uri="{0D108BD9-81ED-4DB2-BD59-A6C34878D82A}">
                    <a16:rowId xmlns:a16="http://schemas.microsoft.com/office/drawing/2014/main" val="10001"/>
                  </a:ext>
                </a:extLst>
              </a:tr>
              <a:tr h="551500">
                <a:tc>
                  <a:txBody>
                    <a:bodyPr/>
                    <a:lstStyle/>
                    <a:p>
                      <a:pPr marL="0" marR="0" lvl="0" indent="0" algn="ctr" rtl="0">
                        <a:spcBef>
                          <a:spcPts val="0"/>
                        </a:spcBef>
                        <a:spcAft>
                          <a:spcPts val="0"/>
                        </a:spcAft>
                        <a:buNone/>
                      </a:pPr>
                      <a:r>
                        <a:rPr lang="zh-TW" sz="2400" u="none" strike="noStrike" cap="none" dirty="0"/>
                        <a:t>籌資門檻</a:t>
                      </a:r>
                      <a:endParaRPr dirty="0"/>
                    </a:p>
                  </a:txBody>
                  <a:tcPr marL="91450" marR="91450" marT="45725" marB="45725" anchor="ctr">
                    <a:lnR w="12700" cap="flat" cmpd="sng">
                      <a:solidFill>
                        <a:schemeClr val="accent6"/>
                      </a:solidFill>
                      <a:prstDash val="solid"/>
                      <a:round/>
                      <a:headEnd type="none" w="sm" len="sm"/>
                      <a:tailEnd type="none" w="sm" len="sm"/>
                    </a:lnR>
                  </a:tcPr>
                </a:tc>
                <a:tc>
                  <a:txBody>
                    <a:bodyPr/>
                    <a:lstStyle/>
                    <a:p>
                      <a:pPr marL="0" marR="0" lvl="0" indent="0" algn="ctr" rtl="0">
                        <a:spcBef>
                          <a:spcPts val="0"/>
                        </a:spcBef>
                        <a:spcAft>
                          <a:spcPts val="0"/>
                        </a:spcAft>
                        <a:buNone/>
                      </a:pPr>
                      <a:r>
                        <a:rPr lang="zh-TW" sz="2400" u="none" strike="noStrike" cap="none"/>
                        <a:t>創業提案與募資人信用額度</a:t>
                      </a:r>
                      <a:endParaRPr/>
                    </a:p>
                  </a:txBody>
                  <a:tcPr marL="91450" marR="91450" marT="45725" marB="45725" anchor="ctr">
                    <a:lnL w="12700" cap="flat" cmpd="sng">
                      <a:solidFill>
                        <a:schemeClr val="accent6"/>
                      </a:solidFill>
                      <a:prstDash val="solid"/>
                      <a:round/>
                      <a:headEnd type="none" w="sm" len="sm"/>
                      <a:tailEnd type="none" w="sm" len="sm"/>
                    </a:lnL>
                  </a:tcPr>
                </a:tc>
                <a:tc>
                  <a:txBody>
                    <a:bodyPr/>
                    <a:lstStyle/>
                    <a:p>
                      <a:pPr marL="0" marR="0" lvl="0" indent="0" algn="ctr" rtl="0">
                        <a:spcBef>
                          <a:spcPts val="0"/>
                        </a:spcBef>
                        <a:spcAft>
                          <a:spcPts val="0"/>
                        </a:spcAft>
                        <a:buNone/>
                      </a:pPr>
                      <a:r>
                        <a:rPr lang="zh-TW" sz="2400" u="none" strike="noStrike" cap="none"/>
                        <a:t>需要與投資人協商</a:t>
                      </a:r>
                      <a:endParaRPr/>
                    </a:p>
                  </a:txBody>
                  <a:tcPr marL="91450" marR="91450" marT="45725" marB="45725" anchor="ctr"/>
                </a:tc>
                <a:tc>
                  <a:txBody>
                    <a:bodyPr/>
                    <a:lstStyle/>
                    <a:p>
                      <a:pPr marL="0" marR="0" lvl="0" indent="0" algn="ctr" rtl="0">
                        <a:lnSpc>
                          <a:spcPct val="100000"/>
                        </a:lnSpc>
                        <a:spcBef>
                          <a:spcPts val="0"/>
                        </a:spcBef>
                        <a:spcAft>
                          <a:spcPts val="0"/>
                        </a:spcAft>
                        <a:buClr>
                          <a:schemeClr val="dk1"/>
                        </a:buClr>
                        <a:buSzPts val="2400"/>
                        <a:buFont typeface="Corbel"/>
                        <a:buNone/>
                      </a:pPr>
                      <a:r>
                        <a:rPr lang="zh-TW" sz="2400" b="0" u="none" strike="noStrike" cap="none">
                          <a:latin typeface="Corbel"/>
                          <a:ea typeface="Corbel"/>
                          <a:cs typeface="Corbel"/>
                          <a:sym typeface="Corbel"/>
                        </a:rPr>
                        <a:t>較低，</a:t>
                      </a:r>
                      <a:r>
                        <a:rPr lang="zh-TW" sz="2400" b="0" u="none" strike="noStrike" cap="none">
                          <a:solidFill>
                            <a:schemeClr val="dk1"/>
                          </a:solidFill>
                          <a:latin typeface="Corbel"/>
                          <a:ea typeface="Corbel"/>
                          <a:cs typeface="Corbel"/>
                          <a:sym typeface="Corbel"/>
                        </a:rPr>
                        <a:t>自由，</a:t>
                      </a:r>
                      <a:endParaRPr/>
                    </a:p>
                    <a:p>
                      <a:pPr marL="0" marR="0" lvl="0" indent="0" algn="ctr" rtl="0">
                        <a:spcBef>
                          <a:spcPts val="0"/>
                        </a:spcBef>
                        <a:spcAft>
                          <a:spcPts val="0"/>
                        </a:spcAft>
                        <a:buNone/>
                      </a:pPr>
                      <a:r>
                        <a:rPr lang="zh-TW" sz="2400" b="0" u="none" strike="noStrike" cap="none">
                          <a:latin typeface="Corbel"/>
                          <a:ea typeface="Corbel"/>
                          <a:cs typeface="Corbel"/>
                          <a:sym typeface="Corbel"/>
                        </a:rPr>
                        <a:t>根據籌資計劃</a:t>
                      </a:r>
                      <a:endParaRPr/>
                    </a:p>
                  </a:txBody>
                  <a:tcPr marL="91450" marR="91450" marT="45725" marB="45725" anchor="ctr"/>
                </a:tc>
                <a:extLst>
                  <a:ext uri="{0D108BD9-81ED-4DB2-BD59-A6C34878D82A}">
                    <a16:rowId xmlns:a16="http://schemas.microsoft.com/office/drawing/2014/main" val="10002"/>
                  </a:ext>
                </a:extLst>
              </a:tr>
              <a:tr h="551500">
                <a:tc>
                  <a:txBody>
                    <a:bodyPr/>
                    <a:lstStyle/>
                    <a:p>
                      <a:pPr marL="0" marR="0" lvl="0" indent="0" algn="ctr" rtl="0">
                        <a:spcBef>
                          <a:spcPts val="0"/>
                        </a:spcBef>
                        <a:spcAft>
                          <a:spcPts val="0"/>
                        </a:spcAft>
                        <a:buNone/>
                      </a:pPr>
                      <a:r>
                        <a:rPr lang="zh-TW" sz="2400" u="none" strike="noStrike" cap="none"/>
                        <a:t>交易額度</a:t>
                      </a:r>
                      <a:endParaRPr/>
                    </a:p>
                  </a:txBody>
                  <a:tcPr marL="91450" marR="91450" marT="45725" marB="45725" anchor="ctr">
                    <a:lnR w="12700" cap="flat" cmpd="sng">
                      <a:solidFill>
                        <a:schemeClr val="accent6"/>
                      </a:solidFill>
                      <a:prstDash val="solid"/>
                      <a:round/>
                      <a:headEnd type="none" w="sm" len="sm"/>
                      <a:tailEnd type="none" w="sm" len="sm"/>
                    </a:lnR>
                  </a:tcPr>
                </a:tc>
                <a:tc>
                  <a:txBody>
                    <a:bodyPr/>
                    <a:lstStyle/>
                    <a:p>
                      <a:pPr marL="0" marR="0" lvl="0" indent="0" algn="ctr" rtl="0">
                        <a:spcBef>
                          <a:spcPts val="0"/>
                        </a:spcBef>
                        <a:spcAft>
                          <a:spcPts val="0"/>
                        </a:spcAft>
                        <a:buNone/>
                      </a:pPr>
                      <a:r>
                        <a:rPr lang="zh-TW" sz="2400" u="none" strike="noStrike" cap="none"/>
                        <a:t>由募資人還款能力決定</a:t>
                      </a:r>
                      <a:endParaRPr/>
                    </a:p>
                  </a:txBody>
                  <a:tcPr marL="91450" marR="91450" marT="45725" marB="45725" anchor="ctr">
                    <a:lnL w="12700" cap="flat" cmpd="sng">
                      <a:solidFill>
                        <a:schemeClr val="accent6"/>
                      </a:solidFill>
                      <a:prstDash val="solid"/>
                      <a:round/>
                      <a:headEnd type="none" w="sm" len="sm"/>
                      <a:tailEnd type="none" w="sm" len="sm"/>
                    </a:lnL>
                  </a:tcPr>
                </a:tc>
                <a:tc>
                  <a:txBody>
                    <a:bodyPr/>
                    <a:lstStyle/>
                    <a:p>
                      <a:pPr marL="0" marR="0" lvl="0" indent="0" algn="ctr" rtl="0">
                        <a:spcBef>
                          <a:spcPts val="0"/>
                        </a:spcBef>
                        <a:spcAft>
                          <a:spcPts val="0"/>
                        </a:spcAft>
                        <a:buNone/>
                      </a:pPr>
                      <a:r>
                        <a:rPr lang="zh-TW" sz="2400" u="none" strike="noStrike" cap="none"/>
                        <a:t>由投資人決定</a:t>
                      </a:r>
                      <a:endParaRPr/>
                    </a:p>
                  </a:txBody>
                  <a:tcPr marL="91450" marR="91450" marT="45725" marB="45725" anchor="ctr"/>
                </a:tc>
                <a:tc>
                  <a:txBody>
                    <a:bodyPr/>
                    <a:lstStyle/>
                    <a:p>
                      <a:pPr marL="0" marR="0" lvl="0" indent="0" algn="ctr" rtl="0">
                        <a:spcBef>
                          <a:spcPts val="0"/>
                        </a:spcBef>
                        <a:spcAft>
                          <a:spcPts val="0"/>
                        </a:spcAft>
                        <a:buNone/>
                      </a:pPr>
                      <a:r>
                        <a:rPr lang="zh-TW" sz="2400" u="none" strike="noStrike" cap="none"/>
                        <a:t>由募資人決定</a:t>
                      </a:r>
                      <a:endParaRPr/>
                    </a:p>
                  </a:txBody>
                  <a:tcPr marL="91450" marR="91450" marT="45725" marB="45725" anchor="ctr"/>
                </a:tc>
                <a:extLst>
                  <a:ext uri="{0D108BD9-81ED-4DB2-BD59-A6C34878D82A}">
                    <a16:rowId xmlns:a16="http://schemas.microsoft.com/office/drawing/2014/main" val="10003"/>
                  </a:ext>
                </a:extLst>
              </a:tr>
              <a:tr h="551500">
                <a:tc>
                  <a:txBody>
                    <a:bodyPr/>
                    <a:lstStyle/>
                    <a:p>
                      <a:pPr marL="0" marR="0" lvl="0" indent="0" algn="ctr" rtl="0">
                        <a:spcBef>
                          <a:spcPts val="0"/>
                        </a:spcBef>
                        <a:spcAft>
                          <a:spcPts val="0"/>
                        </a:spcAft>
                        <a:buNone/>
                      </a:pPr>
                      <a:r>
                        <a:rPr lang="zh-TW" sz="2400" u="none" strike="noStrike" cap="none"/>
                        <a:t>控制權</a:t>
                      </a:r>
                      <a:endParaRPr/>
                    </a:p>
                  </a:txBody>
                  <a:tcPr marL="91450" marR="91450" marT="45725" marB="45725" anchor="ctr">
                    <a:lnR w="12700" cap="flat" cmpd="sng">
                      <a:solidFill>
                        <a:schemeClr val="accent6"/>
                      </a:solidFill>
                      <a:prstDash val="solid"/>
                      <a:round/>
                      <a:headEnd type="none" w="sm" len="sm"/>
                      <a:tailEnd type="none" w="sm" len="sm"/>
                    </a:lnR>
                  </a:tcPr>
                </a:tc>
                <a:tc>
                  <a:txBody>
                    <a:bodyPr/>
                    <a:lstStyle/>
                    <a:p>
                      <a:pPr marL="0" marR="0" lvl="0" indent="0" algn="ctr" rtl="0">
                        <a:spcBef>
                          <a:spcPts val="0"/>
                        </a:spcBef>
                        <a:spcAft>
                          <a:spcPts val="0"/>
                        </a:spcAft>
                        <a:buNone/>
                      </a:pPr>
                      <a:r>
                        <a:rPr lang="zh-TW" sz="2400" u="none" strike="noStrike" cap="none"/>
                        <a:t>自由</a:t>
                      </a:r>
                      <a:endParaRPr/>
                    </a:p>
                  </a:txBody>
                  <a:tcPr marL="91450" marR="91450" marT="45725" marB="45725" anchor="ctr">
                    <a:lnL w="12700" cap="flat" cmpd="sng">
                      <a:solidFill>
                        <a:schemeClr val="accent6"/>
                      </a:solidFill>
                      <a:prstDash val="solid"/>
                      <a:round/>
                      <a:headEnd type="none" w="sm" len="sm"/>
                      <a:tailEnd type="none" w="sm" len="sm"/>
                    </a:lnL>
                  </a:tcPr>
                </a:tc>
                <a:tc>
                  <a:txBody>
                    <a:bodyPr/>
                    <a:lstStyle/>
                    <a:p>
                      <a:pPr marL="0" marR="0" lvl="0" indent="0" algn="ctr" rtl="0">
                        <a:spcBef>
                          <a:spcPts val="0"/>
                        </a:spcBef>
                        <a:spcAft>
                          <a:spcPts val="0"/>
                        </a:spcAft>
                        <a:buNone/>
                      </a:pPr>
                      <a:r>
                        <a:rPr lang="zh-TW" sz="2400" u="none" strike="noStrike" cap="none"/>
                        <a:t>投資人可能參與經營</a:t>
                      </a:r>
                      <a:endParaRPr/>
                    </a:p>
                  </a:txBody>
                  <a:tcPr marL="91450" marR="91450" marT="45725" marB="45725" anchor="ctr"/>
                </a:tc>
                <a:tc>
                  <a:txBody>
                    <a:bodyPr/>
                    <a:lstStyle/>
                    <a:p>
                      <a:pPr marL="0" marR="0" lvl="0" indent="0" algn="ctr" rtl="0">
                        <a:spcBef>
                          <a:spcPts val="0"/>
                        </a:spcBef>
                        <a:spcAft>
                          <a:spcPts val="0"/>
                        </a:spcAft>
                        <a:buNone/>
                      </a:pPr>
                      <a:r>
                        <a:rPr lang="zh-TW" sz="2400" u="none" strike="noStrike" cap="none"/>
                        <a:t>依募資種類有所不同</a:t>
                      </a:r>
                      <a:endParaRPr/>
                    </a:p>
                  </a:txBody>
                  <a:tcPr marL="91450" marR="91450" marT="45725" marB="45725" anchor="ctr"/>
                </a:tc>
                <a:extLst>
                  <a:ext uri="{0D108BD9-81ED-4DB2-BD59-A6C34878D82A}">
                    <a16:rowId xmlns:a16="http://schemas.microsoft.com/office/drawing/2014/main" val="10004"/>
                  </a:ext>
                </a:extLst>
              </a:tr>
              <a:tr h="551500">
                <a:tc>
                  <a:txBody>
                    <a:bodyPr/>
                    <a:lstStyle/>
                    <a:p>
                      <a:pPr marL="0" marR="0" lvl="0" indent="0" algn="ctr" rtl="0">
                        <a:spcBef>
                          <a:spcPts val="0"/>
                        </a:spcBef>
                        <a:spcAft>
                          <a:spcPts val="0"/>
                        </a:spcAft>
                        <a:buNone/>
                      </a:pPr>
                      <a:r>
                        <a:rPr lang="zh-TW" sz="2400" u="none" strike="noStrike" cap="none"/>
                        <a:t>困難挑戰</a:t>
                      </a:r>
                      <a:endParaRPr/>
                    </a:p>
                  </a:txBody>
                  <a:tcPr marL="91450" marR="91450" marT="45725" marB="45725" anchor="ctr">
                    <a:lnR w="12700" cap="flat" cmpd="sng">
                      <a:solidFill>
                        <a:schemeClr val="accent6"/>
                      </a:solidFill>
                      <a:prstDash val="solid"/>
                      <a:round/>
                      <a:headEnd type="none" w="sm" len="sm"/>
                      <a:tailEnd type="none" w="sm" len="sm"/>
                    </a:lnR>
                  </a:tcPr>
                </a:tc>
                <a:tc>
                  <a:txBody>
                    <a:bodyPr/>
                    <a:lstStyle/>
                    <a:p>
                      <a:pPr marL="0" marR="0" lvl="0" indent="0" algn="ctr" rtl="0">
                        <a:spcBef>
                          <a:spcPts val="0"/>
                        </a:spcBef>
                        <a:spcAft>
                          <a:spcPts val="0"/>
                        </a:spcAft>
                        <a:buNone/>
                      </a:pPr>
                      <a:r>
                        <a:rPr lang="zh-TW" sz="2400" u="none" strike="noStrike" cap="none"/>
                        <a:t>還款能力不足</a:t>
                      </a:r>
                      <a:endParaRPr/>
                    </a:p>
                  </a:txBody>
                  <a:tcPr marL="91450" marR="91450" marT="45725" marB="45725" anchor="ctr">
                    <a:lnL w="12700" cap="flat" cmpd="sng">
                      <a:solidFill>
                        <a:schemeClr val="accent6"/>
                      </a:solidFill>
                      <a:prstDash val="solid"/>
                      <a:round/>
                      <a:headEnd type="none" w="sm" len="sm"/>
                      <a:tailEnd type="none" w="sm" len="sm"/>
                    </a:lnL>
                  </a:tcPr>
                </a:tc>
                <a:tc>
                  <a:txBody>
                    <a:bodyPr/>
                    <a:lstStyle/>
                    <a:p>
                      <a:pPr marL="0" marR="0" lvl="0" indent="0" algn="ctr" rtl="0">
                        <a:spcBef>
                          <a:spcPts val="0"/>
                        </a:spcBef>
                        <a:spcAft>
                          <a:spcPts val="0"/>
                        </a:spcAft>
                        <a:buNone/>
                      </a:pPr>
                      <a:r>
                        <a:rPr lang="zh-TW" sz="2400" u="none" strike="noStrike" cap="none"/>
                        <a:t>說服成本高</a:t>
                      </a:r>
                      <a:endParaRPr/>
                    </a:p>
                  </a:txBody>
                  <a:tcPr marL="91450" marR="91450" marT="45725" marB="45725" anchor="ctr"/>
                </a:tc>
                <a:tc>
                  <a:txBody>
                    <a:bodyPr/>
                    <a:lstStyle/>
                    <a:p>
                      <a:pPr marL="0" marR="0" lvl="0" indent="0" algn="ctr" rtl="0">
                        <a:spcBef>
                          <a:spcPts val="0"/>
                        </a:spcBef>
                        <a:spcAft>
                          <a:spcPts val="0"/>
                        </a:spcAft>
                        <a:buNone/>
                      </a:pPr>
                      <a:r>
                        <a:rPr lang="zh-TW" sz="2400" u="none" strike="noStrike" cap="none" dirty="0"/>
                        <a:t>無法達到募資金額</a:t>
                      </a:r>
                      <a:endParaRPr dirty="0"/>
                    </a:p>
                  </a:txBody>
                  <a:tcPr marL="91450" marR="91450" marT="45725" marB="45725" anchor="ctr"/>
                </a:tc>
                <a:extLst>
                  <a:ext uri="{0D108BD9-81ED-4DB2-BD59-A6C34878D82A}">
                    <a16:rowId xmlns:a16="http://schemas.microsoft.com/office/drawing/2014/main" val="10005"/>
                  </a:ext>
                </a:extLst>
              </a:tr>
            </a:tbl>
          </a:graphicData>
        </a:graphic>
      </p:graphicFrame>
      <p:grpSp>
        <p:nvGrpSpPr>
          <p:cNvPr id="301" name="Google Shape;301;p9"/>
          <p:cNvGrpSpPr/>
          <p:nvPr/>
        </p:nvGrpSpPr>
        <p:grpSpPr>
          <a:xfrm>
            <a:off x="1488" y="-34511"/>
            <a:ext cx="12189023" cy="377586"/>
            <a:chOff x="1488" y="0"/>
            <a:chExt cx="12189023" cy="377586"/>
          </a:xfrm>
        </p:grpSpPr>
        <p:sp>
          <p:nvSpPr>
            <p:cNvPr id="302" name="Google Shape;302;p9"/>
            <p:cNvSpPr/>
            <p:nvPr/>
          </p:nvSpPr>
          <p:spPr>
            <a:xfrm>
              <a:off x="1488" y="0"/>
              <a:ext cx="2902148" cy="377586"/>
            </a:xfrm>
            <a:prstGeom prst="homePlate">
              <a:avLst>
                <a:gd name="adj" fmla="val 50000"/>
              </a:avLst>
            </a:prstGeom>
            <a:solidFill>
              <a:srgbClr val="CBCBCB"/>
            </a:solidFill>
            <a:ln w="12700" cap="flat" cmpd="sng">
              <a:solidFill>
                <a:srgbClr val="CBCBCB"/>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3" name="Google Shape;303;p9"/>
            <p:cNvSpPr txBox="1"/>
            <p:nvPr/>
          </p:nvSpPr>
          <p:spPr>
            <a:xfrm>
              <a:off x="1488" y="0"/>
              <a:ext cx="2807752" cy="377586"/>
            </a:xfrm>
            <a:prstGeom prst="rect">
              <a:avLst/>
            </a:prstGeom>
            <a:noFill/>
            <a:ln>
              <a:noFill/>
            </a:ln>
          </p:spPr>
          <p:txBody>
            <a:bodyPr spcFirstLastPara="1" wrap="square" lIns="74675"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關於募資</a:t>
              </a:r>
              <a:endParaRPr/>
            </a:p>
          </p:txBody>
        </p:sp>
        <p:sp>
          <p:nvSpPr>
            <p:cNvPr id="304" name="Google Shape;304;p9"/>
            <p:cNvSpPr/>
            <p:nvPr/>
          </p:nvSpPr>
          <p:spPr>
            <a:xfrm>
              <a:off x="2323207" y="0"/>
              <a:ext cx="2902148" cy="377586"/>
            </a:xfrm>
            <a:prstGeom prst="chevron">
              <a:avLst>
                <a:gd name="adj" fmla="val 50000"/>
              </a:avLst>
            </a:prstGeom>
            <a:solidFill>
              <a:schemeClr val="lt1"/>
            </a:solidFill>
            <a:ln w="12700" cap="flat" cmpd="sng">
              <a:solidFill>
                <a:srgbClr val="CBCBCB"/>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5" name="Google Shape;305;p9"/>
            <p:cNvSpPr txBox="1"/>
            <p:nvPr/>
          </p:nvSpPr>
          <p:spPr>
            <a:xfrm>
              <a:off x="2512000"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群眾募資流程</a:t>
              </a:r>
              <a:endParaRPr/>
            </a:p>
          </p:txBody>
        </p:sp>
        <p:sp>
          <p:nvSpPr>
            <p:cNvPr id="306" name="Google Shape;306;p9"/>
            <p:cNvSpPr/>
            <p:nvPr/>
          </p:nvSpPr>
          <p:spPr>
            <a:xfrm>
              <a:off x="4644925" y="0"/>
              <a:ext cx="2902148" cy="377586"/>
            </a:xfrm>
            <a:prstGeom prst="chevron">
              <a:avLst>
                <a:gd name="adj" fmla="val 50000"/>
              </a:avLst>
            </a:prstGeom>
            <a:solidFill>
              <a:schemeClr val="lt1"/>
            </a:solidFill>
            <a:ln w="12700" cap="flat" cmpd="sng">
              <a:solidFill>
                <a:srgbClr val="CBCBCB"/>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7" name="Google Shape;307;p9"/>
            <p:cNvSpPr txBox="1"/>
            <p:nvPr/>
          </p:nvSpPr>
          <p:spPr>
            <a:xfrm>
              <a:off x="4833718"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創新模式</a:t>
              </a:r>
              <a:endParaRPr/>
            </a:p>
          </p:txBody>
        </p:sp>
        <p:sp>
          <p:nvSpPr>
            <p:cNvPr id="308" name="Google Shape;308;p9"/>
            <p:cNvSpPr/>
            <p:nvPr/>
          </p:nvSpPr>
          <p:spPr>
            <a:xfrm>
              <a:off x="6966644" y="0"/>
              <a:ext cx="2902148" cy="377586"/>
            </a:xfrm>
            <a:prstGeom prst="chevron">
              <a:avLst>
                <a:gd name="adj" fmla="val 50000"/>
              </a:avLst>
            </a:prstGeom>
            <a:solidFill>
              <a:schemeClr val="lt1"/>
            </a:solidFill>
            <a:ln w="12700" cap="flat" cmpd="sng">
              <a:solidFill>
                <a:srgbClr val="CBCBCB"/>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9" name="Google Shape;309;p9"/>
            <p:cNvSpPr txBox="1"/>
            <p:nvPr/>
          </p:nvSpPr>
          <p:spPr>
            <a:xfrm>
              <a:off x="7155437"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市場與案例</a:t>
              </a:r>
              <a:endParaRPr/>
            </a:p>
          </p:txBody>
        </p:sp>
        <p:sp>
          <p:nvSpPr>
            <p:cNvPr id="310" name="Google Shape;310;p9"/>
            <p:cNvSpPr/>
            <p:nvPr/>
          </p:nvSpPr>
          <p:spPr>
            <a:xfrm>
              <a:off x="9288363" y="0"/>
              <a:ext cx="2902148" cy="377586"/>
            </a:xfrm>
            <a:prstGeom prst="chevron">
              <a:avLst>
                <a:gd name="adj" fmla="val 50000"/>
              </a:avLst>
            </a:prstGeom>
            <a:solidFill>
              <a:schemeClr val="lt1"/>
            </a:solidFill>
            <a:ln w="12700" cap="flat" cmpd="sng">
              <a:solidFill>
                <a:srgbClr val="CBCBCB"/>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1" name="Google Shape;311;p9"/>
            <p:cNvSpPr txBox="1"/>
            <p:nvPr/>
          </p:nvSpPr>
          <p:spPr>
            <a:xfrm>
              <a:off x="9477156"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機會與挑戰</a:t>
              </a:r>
              <a:endParaRPr/>
            </a:p>
          </p:txBody>
        </p:sp>
      </p:grpSp>
      <p:sp>
        <p:nvSpPr>
          <p:cNvPr id="312" name="Google Shape;312;p9"/>
          <p:cNvSpPr txBox="1">
            <a:spLocks noGrp="1"/>
          </p:cNvSpPr>
          <p:nvPr>
            <p:ph type="ftr" idx="11"/>
          </p:nvPr>
        </p:nvSpPr>
        <p:spPr>
          <a:xfrm>
            <a:off x="133865" y="6478310"/>
            <a:ext cx="11553550" cy="37969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zh-TW"/>
              <a:t>《 2023數位金融》                                                                                                                                             	NYCU.IIM.IEBI Lab</a:t>
            </a:r>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380"/>
        <p:cNvGrpSpPr/>
        <p:nvPr/>
      </p:nvGrpSpPr>
      <p:grpSpPr>
        <a:xfrm>
          <a:off x="0" y="0"/>
          <a:ext cx="0" cy="0"/>
          <a:chOff x="0" y="0"/>
          <a:chExt cx="0" cy="0"/>
        </a:xfrm>
      </p:grpSpPr>
      <p:sp>
        <p:nvSpPr>
          <p:cNvPr id="381" name="Google Shape;381;p12"/>
          <p:cNvSpPr txBox="1">
            <a:spLocks noGrp="1"/>
          </p:cNvSpPr>
          <p:nvPr>
            <p:ph type="title"/>
          </p:nvPr>
        </p:nvSpPr>
        <p:spPr>
          <a:xfrm>
            <a:off x="612057" y="365126"/>
            <a:ext cx="11002297" cy="954856"/>
          </a:xfrm>
          <a:prstGeom prst="rect">
            <a:avLst/>
          </a:prstGeom>
          <a:noFill/>
          <a:ln>
            <a:noFill/>
          </a:ln>
        </p:spPr>
        <p:txBody>
          <a:bodyPr spcFirstLastPara="1" wrap="square" lIns="91425" tIns="45700" rIns="91425" bIns="45700" anchor="b" anchorCtr="0">
            <a:normAutofit/>
          </a:bodyPr>
          <a:lstStyle/>
          <a:p>
            <a:pPr lvl="0">
              <a:buSzPts val="4200"/>
            </a:pPr>
            <a:r>
              <a:rPr lang="zh-TW" altLang="en-US" dirty="0"/>
              <a:t>群眾募資平台的影響</a:t>
            </a:r>
            <a:endParaRPr dirty="0"/>
          </a:p>
        </p:txBody>
      </p:sp>
      <p:sp>
        <p:nvSpPr>
          <p:cNvPr id="382" name="Google Shape;382;p12"/>
          <p:cNvSpPr txBox="1">
            <a:spLocks noGrp="1"/>
          </p:cNvSpPr>
          <p:nvPr>
            <p:ph type="body" idx="1"/>
          </p:nvPr>
        </p:nvSpPr>
        <p:spPr>
          <a:xfrm>
            <a:off x="628990" y="1474839"/>
            <a:ext cx="11002297" cy="4702124"/>
          </a:xfrm>
          <a:prstGeom prst="rect">
            <a:avLst/>
          </a:prstGeom>
          <a:noFill/>
          <a:ln>
            <a:noFill/>
          </a:ln>
        </p:spPr>
        <p:txBody>
          <a:bodyPr spcFirstLastPara="1" wrap="square" lIns="91425" tIns="45700" rIns="91425" bIns="45700" anchor="t" anchorCtr="0">
            <a:normAutofit fontScale="85000" lnSpcReduction="10000"/>
          </a:bodyPr>
          <a:lstStyle/>
          <a:p>
            <a:pPr indent="-457200">
              <a:lnSpc>
                <a:spcPct val="120000"/>
              </a:lnSpc>
              <a:spcBef>
                <a:spcPts val="0"/>
              </a:spcBef>
              <a:spcAft>
                <a:spcPts val="600"/>
              </a:spcAft>
              <a:buSzPts val="2800"/>
            </a:pPr>
            <a:r>
              <a:rPr lang="zh-TW" altLang="en-US" sz="3200" b="1" dirty="0"/>
              <a:t>功能</a:t>
            </a:r>
          </a:p>
          <a:p>
            <a:pPr lvl="1" indent="-457200">
              <a:lnSpc>
                <a:spcPct val="120000"/>
              </a:lnSpc>
              <a:spcBef>
                <a:spcPts val="0"/>
              </a:spcBef>
              <a:spcAft>
                <a:spcPts val="600"/>
              </a:spcAft>
              <a:buSzPts val="2800"/>
            </a:pPr>
            <a:r>
              <a:rPr lang="zh-TW" altLang="en-US" sz="2800" dirty="0"/>
              <a:t>商品團購、公益捐助、社群借貸、投資經營、群眾資源、群眾行銷</a:t>
            </a:r>
            <a:r>
              <a:rPr lang="en-US" altLang="zh-TW" sz="2800" dirty="0"/>
              <a:t>……</a:t>
            </a:r>
          </a:p>
          <a:p>
            <a:pPr lvl="1" indent="-457200">
              <a:lnSpc>
                <a:spcPct val="120000"/>
              </a:lnSpc>
              <a:spcBef>
                <a:spcPts val="0"/>
              </a:spcBef>
              <a:spcAft>
                <a:spcPts val="600"/>
              </a:spcAft>
              <a:buSzPts val="2800"/>
            </a:pPr>
            <a:endParaRPr lang="en-US" altLang="zh-TW" sz="2800" dirty="0"/>
          </a:p>
          <a:p>
            <a:pPr indent="-457200">
              <a:lnSpc>
                <a:spcPct val="120000"/>
              </a:lnSpc>
              <a:spcBef>
                <a:spcPts val="0"/>
              </a:spcBef>
              <a:spcAft>
                <a:spcPts val="600"/>
              </a:spcAft>
              <a:buSzPts val="2800"/>
            </a:pPr>
            <a:r>
              <a:rPr lang="zh-TW" altLang="en-US" sz="3200" b="1" dirty="0"/>
              <a:t>影響</a:t>
            </a:r>
            <a:endParaRPr lang="en-US" altLang="zh-TW" sz="3200" b="1" dirty="0"/>
          </a:p>
          <a:p>
            <a:pPr marL="971550" lvl="1" indent="-514350">
              <a:lnSpc>
                <a:spcPct val="120000"/>
              </a:lnSpc>
              <a:spcBef>
                <a:spcPts val="0"/>
              </a:spcBef>
              <a:spcAft>
                <a:spcPts val="600"/>
              </a:spcAft>
              <a:buSzPts val="2800"/>
              <a:buFont typeface="+mj-lt"/>
              <a:buAutoNum type="arabicPeriod"/>
            </a:pPr>
            <a:r>
              <a:rPr lang="zh-TW" altLang="en-US" sz="2800" dirty="0"/>
              <a:t>改變融資方式，而不再需要介於出資人和專案發起人之間的中介機構</a:t>
            </a:r>
            <a:endParaRPr lang="en-US" altLang="zh-TW" sz="2800" dirty="0"/>
          </a:p>
          <a:p>
            <a:pPr marL="971550" lvl="1" indent="-514350">
              <a:lnSpc>
                <a:spcPct val="120000"/>
              </a:lnSpc>
              <a:spcBef>
                <a:spcPts val="0"/>
              </a:spcBef>
              <a:spcAft>
                <a:spcPts val="600"/>
              </a:spcAft>
              <a:buSzPts val="2800"/>
              <a:buFont typeface="+mj-lt"/>
              <a:buAutoNum type="arabicPeriod"/>
            </a:pPr>
            <a:r>
              <a:rPr lang="zh-TW" altLang="en-US" sz="2800" dirty="0"/>
              <a:t>是電子商務的一個變種，也可以是資金流</a:t>
            </a:r>
            <a:r>
              <a:rPr lang="en-US" altLang="zh-TW" sz="2800" dirty="0"/>
              <a:t>/</a:t>
            </a:r>
            <a:r>
              <a:rPr lang="zh-TW" altLang="en-US" sz="2800" dirty="0"/>
              <a:t>支付工具部門的協同</a:t>
            </a:r>
            <a:endParaRPr lang="en-US" altLang="zh-TW" sz="2800" dirty="0"/>
          </a:p>
          <a:p>
            <a:pPr marL="971550" lvl="1" indent="-514350">
              <a:lnSpc>
                <a:spcPct val="120000"/>
              </a:lnSpc>
              <a:spcBef>
                <a:spcPts val="0"/>
              </a:spcBef>
              <a:spcAft>
                <a:spcPts val="600"/>
              </a:spcAft>
              <a:buSzPts val="2800"/>
              <a:buFont typeface="+mj-lt"/>
              <a:buAutoNum type="arabicPeriod"/>
            </a:pPr>
            <a:r>
              <a:rPr lang="zh-TW" altLang="en-US" sz="2800" dirty="0"/>
              <a:t>是內容媒體的一種，透過強大的內容策劃和執行能力可在社會媒體中營銷</a:t>
            </a:r>
            <a:endParaRPr lang="en-US" altLang="zh-TW" sz="2800" dirty="0"/>
          </a:p>
          <a:p>
            <a:pPr marL="971550" lvl="1" indent="-514350">
              <a:lnSpc>
                <a:spcPct val="120000"/>
              </a:lnSpc>
              <a:spcBef>
                <a:spcPts val="0"/>
              </a:spcBef>
              <a:spcAft>
                <a:spcPts val="600"/>
              </a:spcAft>
              <a:buSzPts val="2800"/>
              <a:buFont typeface="+mj-lt"/>
              <a:buAutoNum type="arabicPeriod"/>
            </a:pPr>
            <a:r>
              <a:rPr lang="zh-TW" altLang="en-US" sz="2800" dirty="0"/>
              <a:t>是銷售渠道的一個變種，例如類似團購的預購方式</a:t>
            </a:r>
            <a:endParaRPr sz="2800" dirty="0"/>
          </a:p>
        </p:txBody>
      </p:sp>
      <p:sp>
        <p:nvSpPr>
          <p:cNvPr id="383" name="Google Shape;383;p12"/>
          <p:cNvSpPr txBox="1">
            <a:spLocks noGrp="1"/>
          </p:cNvSpPr>
          <p:nvPr>
            <p:ph type="sldNum" idx="12"/>
          </p:nvPr>
        </p:nvSpPr>
        <p:spPr>
          <a:xfrm>
            <a:off x="9325232" y="647831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ltLang="zh-TW"/>
              <a:t>12</a:t>
            </a:fld>
            <a:endParaRPr/>
          </a:p>
        </p:txBody>
      </p:sp>
      <p:grpSp>
        <p:nvGrpSpPr>
          <p:cNvPr id="384" name="Google Shape;384;p12"/>
          <p:cNvGrpSpPr/>
          <p:nvPr/>
        </p:nvGrpSpPr>
        <p:grpSpPr>
          <a:xfrm>
            <a:off x="1488" y="-34511"/>
            <a:ext cx="12189023" cy="377586"/>
            <a:chOff x="1488" y="0"/>
            <a:chExt cx="12189023" cy="377586"/>
          </a:xfrm>
        </p:grpSpPr>
        <p:sp>
          <p:nvSpPr>
            <p:cNvPr id="385" name="Google Shape;385;p12"/>
            <p:cNvSpPr/>
            <p:nvPr/>
          </p:nvSpPr>
          <p:spPr>
            <a:xfrm>
              <a:off x="1488" y="0"/>
              <a:ext cx="2902148" cy="377586"/>
            </a:xfrm>
            <a:prstGeom prst="homePlate">
              <a:avLst>
                <a:gd name="adj" fmla="val 50000"/>
              </a:avLst>
            </a:prstGeom>
            <a:solidFill>
              <a:srgbClr val="CBCBCB"/>
            </a:solidFill>
            <a:ln w="12700" cap="flat" cmpd="sng">
              <a:solidFill>
                <a:srgbClr val="CBCBCB"/>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6" name="Google Shape;386;p12"/>
            <p:cNvSpPr txBox="1"/>
            <p:nvPr/>
          </p:nvSpPr>
          <p:spPr>
            <a:xfrm>
              <a:off x="1488" y="0"/>
              <a:ext cx="2807752" cy="377586"/>
            </a:xfrm>
            <a:prstGeom prst="rect">
              <a:avLst/>
            </a:prstGeom>
            <a:noFill/>
            <a:ln>
              <a:noFill/>
            </a:ln>
          </p:spPr>
          <p:txBody>
            <a:bodyPr spcFirstLastPara="1" wrap="square" lIns="74675"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關於募資</a:t>
              </a:r>
              <a:endParaRPr/>
            </a:p>
          </p:txBody>
        </p:sp>
        <p:sp>
          <p:nvSpPr>
            <p:cNvPr id="387" name="Google Shape;387;p12"/>
            <p:cNvSpPr/>
            <p:nvPr/>
          </p:nvSpPr>
          <p:spPr>
            <a:xfrm>
              <a:off x="2323207" y="0"/>
              <a:ext cx="2902148" cy="377586"/>
            </a:xfrm>
            <a:prstGeom prst="chevron">
              <a:avLst>
                <a:gd name="adj" fmla="val 50000"/>
              </a:avLst>
            </a:prstGeom>
            <a:solidFill>
              <a:schemeClr val="lt1"/>
            </a:solidFill>
            <a:ln w="12700" cap="flat" cmpd="sng">
              <a:solidFill>
                <a:srgbClr val="CBCBCB"/>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8" name="Google Shape;388;p12"/>
            <p:cNvSpPr txBox="1"/>
            <p:nvPr/>
          </p:nvSpPr>
          <p:spPr>
            <a:xfrm>
              <a:off x="2512000"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群眾募資流程</a:t>
              </a:r>
              <a:endParaRPr/>
            </a:p>
          </p:txBody>
        </p:sp>
        <p:sp>
          <p:nvSpPr>
            <p:cNvPr id="389" name="Google Shape;389;p12"/>
            <p:cNvSpPr/>
            <p:nvPr/>
          </p:nvSpPr>
          <p:spPr>
            <a:xfrm>
              <a:off x="4644925" y="0"/>
              <a:ext cx="2902148" cy="377586"/>
            </a:xfrm>
            <a:prstGeom prst="chevron">
              <a:avLst>
                <a:gd name="adj" fmla="val 50000"/>
              </a:avLst>
            </a:prstGeom>
            <a:solidFill>
              <a:schemeClr val="lt1"/>
            </a:solidFill>
            <a:ln w="12700" cap="flat" cmpd="sng">
              <a:solidFill>
                <a:srgbClr val="CBCBCB"/>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0" name="Google Shape;390;p12"/>
            <p:cNvSpPr txBox="1"/>
            <p:nvPr/>
          </p:nvSpPr>
          <p:spPr>
            <a:xfrm>
              <a:off x="4833718"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創新模式</a:t>
              </a:r>
              <a:endParaRPr/>
            </a:p>
          </p:txBody>
        </p:sp>
        <p:sp>
          <p:nvSpPr>
            <p:cNvPr id="391" name="Google Shape;391;p12"/>
            <p:cNvSpPr/>
            <p:nvPr/>
          </p:nvSpPr>
          <p:spPr>
            <a:xfrm>
              <a:off x="6966644" y="0"/>
              <a:ext cx="2902148" cy="377586"/>
            </a:xfrm>
            <a:prstGeom prst="chevron">
              <a:avLst>
                <a:gd name="adj" fmla="val 50000"/>
              </a:avLst>
            </a:prstGeom>
            <a:solidFill>
              <a:schemeClr val="lt1"/>
            </a:solidFill>
            <a:ln w="12700" cap="flat" cmpd="sng">
              <a:solidFill>
                <a:srgbClr val="CBCBCB"/>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2" name="Google Shape;392;p12"/>
            <p:cNvSpPr txBox="1"/>
            <p:nvPr/>
          </p:nvSpPr>
          <p:spPr>
            <a:xfrm>
              <a:off x="7155437"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市場與案例</a:t>
              </a:r>
              <a:endParaRPr/>
            </a:p>
          </p:txBody>
        </p:sp>
        <p:sp>
          <p:nvSpPr>
            <p:cNvPr id="393" name="Google Shape;393;p12"/>
            <p:cNvSpPr/>
            <p:nvPr/>
          </p:nvSpPr>
          <p:spPr>
            <a:xfrm>
              <a:off x="9288363" y="0"/>
              <a:ext cx="2902148" cy="377586"/>
            </a:xfrm>
            <a:prstGeom prst="chevron">
              <a:avLst>
                <a:gd name="adj" fmla="val 50000"/>
              </a:avLst>
            </a:prstGeom>
            <a:solidFill>
              <a:schemeClr val="lt1"/>
            </a:solidFill>
            <a:ln w="12700" cap="flat" cmpd="sng">
              <a:solidFill>
                <a:srgbClr val="CBCBCB"/>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4" name="Google Shape;394;p12"/>
            <p:cNvSpPr txBox="1"/>
            <p:nvPr/>
          </p:nvSpPr>
          <p:spPr>
            <a:xfrm>
              <a:off x="9477156"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機會與挑戰</a:t>
              </a:r>
              <a:endParaRPr/>
            </a:p>
          </p:txBody>
        </p:sp>
      </p:grpSp>
      <p:sp>
        <p:nvSpPr>
          <p:cNvPr id="395" name="Google Shape;395;p12"/>
          <p:cNvSpPr txBox="1">
            <a:spLocks noGrp="1"/>
          </p:cNvSpPr>
          <p:nvPr>
            <p:ph type="ftr" idx="11"/>
          </p:nvPr>
        </p:nvSpPr>
        <p:spPr>
          <a:xfrm>
            <a:off x="133865" y="6478310"/>
            <a:ext cx="11553550" cy="37969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zh-TW"/>
              <a:t>《 2023數位金融》                                                                                                                                             	NYCU.IIM.IEBI Lab</a:t>
            </a:r>
            <a:endParaRPr/>
          </a:p>
        </p:txBody>
      </p:sp>
    </p:spTree>
    <p:extLst>
      <p:ext uri="{BB962C8B-B14F-4D97-AF65-F5344CB8AC3E}">
        <p14:creationId xmlns:p14="http://schemas.microsoft.com/office/powerpoint/2010/main" val="238556556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400"/>
        <p:cNvGrpSpPr/>
        <p:nvPr/>
      </p:nvGrpSpPr>
      <p:grpSpPr>
        <a:xfrm>
          <a:off x="0" y="0"/>
          <a:ext cx="0" cy="0"/>
          <a:chOff x="0" y="0"/>
          <a:chExt cx="0" cy="0"/>
        </a:xfrm>
      </p:grpSpPr>
      <p:sp>
        <p:nvSpPr>
          <p:cNvPr id="401" name="Google Shape;401;p13"/>
          <p:cNvSpPr txBox="1">
            <a:spLocks noGrp="1"/>
          </p:cNvSpPr>
          <p:nvPr>
            <p:ph type="title"/>
          </p:nvPr>
        </p:nvSpPr>
        <p:spPr>
          <a:xfrm>
            <a:off x="612057" y="365126"/>
            <a:ext cx="11002297" cy="954856"/>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accent2"/>
              </a:buClr>
              <a:buSzPts val="4200"/>
              <a:buFont typeface="Corbel"/>
              <a:buNone/>
            </a:pPr>
            <a:r>
              <a:rPr lang="zh-TW"/>
              <a:t>群眾募資的類型</a:t>
            </a:r>
            <a:r>
              <a:rPr lang="zh-TW" sz="2400">
                <a:latin typeface="Lato"/>
                <a:ea typeface="Lato"/>
                <a:cs typeface="Lato"/>
                <a:sym typeface="Lato"/>
              </a:rPr>
              <a:t>（對於「投資者」而言）</a:t>
            </a:r>
            <a:endParaRPr/>
          </a:p>
        </p:txBody>
      </p:sp>
      <p:sp>
        <p:nvSpPr>
          <p:cNvPr id="402" name="Google Shape;402;p13"/>
          <p:cNvSpPr txBox="1">
            <a:spLocks noGrp="1"/>
          </p:cNvSpPr>
          <p:nvPr>
            <p:ph type="body" idx="1"/>
          </p:nvPr>
        </p:nvSpPr>
        <p:spPr>
          <a:xfrm>
            <a:off x="612057" y="1474839"/>
            <a:ext cx="11002297" cy="4643573"/>
          </a:xfrm>
          <a:prstGeom prst="rect">
            <a:avLst/>
          </a:prstGeom>
          <a:noFill/>
          <a:ln>
            <a:noFill/>
          </a:ln>
        </p:spPr>
        <p:txBody>
          <a:bodyPr spcFirstLastPara="1" wrap="square" lIns="91425" tIns="45700" rIns="91425" bIns="45700" anchor="t" anchorCtr="0">
            <a:normAutofit/>
          </a:bodyPr>
          <a:lstStyle/>
          <a:p>
            <a:pPr marL="0" lvl="0" indent="0" algn="l" rtl="0">
              <a:lnSpc>
                <a:spcPct val="110000"/>
              </a:lnSpc>
              <a:spcBef>
                <a:spcPts val="0"/>
              </a:spcBef>
              <a:spcAft>
                <a:spcPts val="600"/>
              </a:spcAft>
              <a:buClr>
                <a:schemeClr val="dk1"/>
              </a:buClr>
              <a:buSzPts val="2600"/>
              <a:buNone/>
            </a:pPr>
            <a:r>
              <a:rPr lang="zh-TW" sz="2800" b="1" dirty="0"/>
              <a:t>回饋捐贈性質</a:t>
            </a:r>
            <a:endParaRPr sz="2800" b="1" dirty="0"/>
          </a:p>
          <a:p>
            <a:pPr marL="228600" lvl="0" indent="-228600" algn="l" rtl="0">
              <a:lnSpc>
                <a:spcPct val="110000"/>
              </a:lnSpc>
              <a:spcBef>
                <a:spcPts val="1000"/>
              </a:spcBef>
              <a:spcAft>
                <a:spcPts val="600"/>
              </a:spcAft>
              <a:buClr>
                <a:schemeClr val="dk1"/>
              </a:buClr>
              <a:buSzPts val="2600"/>
              <a:buChar char="•"/>
            </a:pPr>
            <a:r>
              <a:rPr lang="zh-TW" sz="2800" dirty="0"/>
              <a:t>贊助者投入資金後，可以獲得提案者承諾的回饋，屬於</a:t>
            </a:r>
            <a:r>
              <a:rPr lang="zh-TW" sz="2800" b="1" dirty="0"/>
              <a:t>附條件式的捐贈</a:t>
            </a:r>
            <a:endParaRPr sz="2800" b="1" dirty="0"/>
          </a:p>
          <a:p>
            <a:pPr marL="228600" lvl="0" indent="-228600" algn="l" rtl="0">
              <a:lnSpc>
                <a:spcPct val="110000"/>
              </a:lnSpc>
              <a:spcBef>
                <a:spcPts val="1000"/>
              </a:spcBef>
              <a:spcAft>
                <a:spcPts val="600"/>
              </a:spcAft>
              <a:buClr>
                <a:schemeClr val="dk1"/>
              </a:buClr>
              <a:buSzPts val="2600"/>
              <a:buChar char="•"/>
            </a:pPr>
            <a:r>
              <a:rPr lang="zh-TW" sz="2800" dirty="0"/>
              <a:t>目前最常見的募資方式，發起人需要集資製造物品時，以</a:t>
            </a:r>
            <a:r>
              <a:rPr lang="zh-TW" sz="2800" b="1" dirty="0"/>
              <a:t>預售</a:t>
            </a:r>
            <a:r>
              <a:rPr lang="zh-TW" sz="2800" dirty="0"/>
              <a:t>的方式跟其他人索取金錢，而出資者則可以用較便宜的價格預購物品，或是得到某些限量紀念性商品</a:t>
            </a:r>
            <a:endParaRPr sz="2800" dirty="0"/>
          </a:p>
          <a:p>
            <a:pPr marL="0" lvl="0" indent="0" algn="l" rtl="0">
              <a:lnSpc>
                <a:spcPct val="110000"/>
              </a:lnSpc>
              <a:spcBef>
                <a:spcPts val="1000"/>
              </a:spcBef>
              <a:spcAft>
                <a:spcPts val="600"/>
              </a:spcAft>
              <a:buClr>
                <a:schemeClr val="dk1"/>
              </a:buClr>
              <a:buSzPts val="2600"/>
              <a:buNone/>
            </a:pPr>
            <a:endParaRPr sz="2800" b="1" dirty="0"/>
          </a:p>
        </p:txBody>
      </p:sp>
      <p:sp>
        <p:nvSpPr>
          <p:cNvPr id="403" name="Google Shape;403;p13"/>
          <p:cNvSpPr txBox="1">
            <a:spLocks noGrp="1"/>
          </p:cNvSpPr>
          <p:nvPr>
            <p:ph type="sldNum" idx="12"/>
          </p:nvPr>
        </p:nvSpPr>
        <p:spPr>
          <a:xfrm>
            <a:off x="9325232" y="647831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ltLang="zh-TW"/>
              <a:t>13</a:t>
            </a:fld>
            <a:endParaRPr/>
          </a:p>
        </p:txBody>
      </p:sp>
      <p:grpSp>
        <p:nvGrpSpPr>
          <p:cNvPr id="404" name="Google Shape;404;p13"/>
          <p:cNvGrpSpPr/>
          <p:nvPr/>
        </p:nvGrpSpPr>
        <p:grpSpPr>
          <a:xfrm>
            <a:off x="1488" y="-34511"/>
            <a:ext cx="12189023" cy="377586"/>
            <a:chOff x="1488" y="0"/>
            <a:chExt cx="12189023" cy="377586"/>
          </a:xfrm>
        </p:grpSpPr>
        <p:sp>
          <p:nvSpPr>
            <p:cNvPr id="405" name="Google Shape;405;p13"/>
            <p:cNvSpPr/>
            <p:nvPr/>
          </p:nvSpPr>
          <p:spPr>
            <a:xfrm>
              <a:off x="1488" y="0"/>
              <a:ext cx="2902148" cy="377586"/>
            </a:xfrm>
            <a:prstGeom prst="homePlate">
              <a:avLst>
                <a:gd name="adj" fmla="val 50000"/>
              </a:avLst>
            </a:prstGeom>
            <a:solidFill>
              <a:srgbClr val="CBCBCB"/>
            </a:solidFill>
            <a:ln w="12700" cap="flat" cmpd="sng">
              <a:solidFill>
                <a:srgbClr val="CBCBCB"/>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6" name="Google Shape;406;p13"/>
            <p:cNvSpPr txBox="1"/>
            <p:nvPr/>
          </p:nvSpPr>
          <p:spPr>
            <a:xfrm>
              <a:off x="1488" y="0"/>
              <a:ext cx="2807752" cy="377586"/>
            </a:xfrm>
            <a:prstGeom prst="rect">
              <a:avLst/>
            </a:prstGeom>
            <a:noFill/>
            <a:ln>
              <a:noFill/>
            </a:ln>
          </p:spPr>
          <p:txBody>
            <a:bodyPr spcFirstLastPara="1" wrap="square" lIns="74675"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關於募資</a:t>
              </a:r>
              <a:endParaRPr/>
            </a:p>
          </p:txBody>
        </p:sp>
        <p:sp>
          <p:nvSpPr>
            <p:cNvPr id="407" name="Google Shape;407;p13"/>
            <p:cNvSpPr/>
            <p:nvPr/>
          </p:nvSpPr>
          <p:spPr>
            <a:xfrm>
              <a:off x="2323207" y="0"/>
              <a:ext cx="2902148" cy="377586"/>
            </a:xfrm>
            <a:prstGeom prst="chevron">
              <a:avLst>
                <a:gd name="adj" fmla="val 50000"/>
              </a:avLst>
            </a:prstGeom>
            <a:solidFill>
              <a:schemeClr val="lt1"/>
            </a:solidFill>
            <a:ln w="12700" cap="flat" cmpd="sng">
              <a:solidFill>
                <a:srgbClr val="CBCBCB"/>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8" name="Google Shape;408;p13"/>
            <p:cNvSpPr txBox="1"/>
            <p:nvPr/>
          </p:nvSpPr>
          <p:spPr>
            <a:xfrm>
              <a:off x="2512000"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群眾募資流程</a:t>
              </a:r>
              <a:endParaRPr/>
            </a:p>
          </p:txBody>
        </p:sp>
        <p:sp>
          <p:nvSpPr>
            <p:cNvPr id="409" name="Google Shape;409;p13"/>
            <p:cNvSpPr/>
            <p:nvPr/>
          </p:nvSpPr>
          <p:spPr>
            <a:xfrm>
              <a:off x="4644925" y="0"/>
              <a:ext cx="2902148" cy="377586"/>
            </a:xfrm>
            <a:prstGeom prst="chevron">
              <a:avLst>
                <a:gd name="adj" fmla="val 50000"/>
              </a:avLst>
            </a:prstGeom>
            <a:solidFill>
              <a:schemeClr val="lt1"/>
            </a:solidFill>
            <a:ln w="12700" cap="flat" cmpd="sng">
              <a:solidFill>
                <a:srgbClr val="CBCBCB"/>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0" name="Google Shape;410;p13"/>
            <p:cNvSpPr txBox="1"/>
            <p:nvPr/>
          </p:nvSpPr>
          <p:spPr>
            <a:xfrm>
              <a:off x="4833718"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創新模式</a:t>
              </a:r>
              <a:endParaRPr/>
            </a:p>
          </p:txBody>
        </p:sp>
        <p:sp>
          <p:nvSpPr>
            <p:cNvPr id="411" name="Google Shape;411;p13"/>
            <p:cNvSpPr/>
            <p:nvPr/>
          </p:nvSpPr>
          <p:spPr>
            <a:xfrm>
              <a:off x="6966644" y="0"/>
              <a:ext cx="2902148" cy="377586"/>
            </a:xfrm>
            <a:prstGeom prst="chevron">
              <a:avLst>
                <a:gd name="adj" fmla="val 50000"/>
              </a:avLst>
            </a:prstGeom>
            <a:solidFill>
              <a:schemeClr val="lt1"/>
            </a:solidFill>
            <a:ln w="12700" cap="flat" cmpd="sng">
              <a:solidFill>
                <a:srgbClr val="CBCBCB"/>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2" name="Google Shape;412;p13"/>
            <p:cNvSpPr txBox="1"/>
            <p:nvPr/>
          </p:nvSpPr>
          <p:spPr>
            <a:xfrm>
              <a:off x="7155437"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市場與案例</a:t>
              </a:r>
              <a:endParaRPr/>
            </a:p>
          </p:txBody>
        </p:sp>
        <p:sp>
          <p:nvSpPr>
            <p:cNvPr id="413" name="Google Shape;413;p13"/>
            <p:cNvSpPr/>
            <p:nvPr/>
          </p:nvSpPr>
          <p:spPr>
            <a:xfrm>
              <a:off x="9288363" y="0"/>
              <a:ext cx="2902148" cy="377586"/>
            </a:xfrm>
            <a:prstGeom prst="chevron">
              <a:avLst>
                <a:gd name="adj" fmla="val 50000"/>
              </a:avLst>
            </a:prstGeom>
            <a:solidFill>
              <a:schemeClr val="lt1"/>
            </a:solidFill>
            <a:ln w="12700" cap="flat" cmpd="sng">
              <a:solidFill>
                <a:srgbClr val="CBCBCB"/>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 name="Google Shape;414;p13"/>
            <p:cNvSpPr txBox="1"/>
            <p:nvPr/>
          </p:nvSpPr>
          <p:spPr>
            <a:xfrm>
              <a:off x="9477156"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機會與挑戰</a:t>
              </a:r>
              <a:endParaRPr/>
            </a:p>
          </p:txBody>
        </p:sp>
      </p:grpSp>
      <p:sp>
        <p:nvSpPr>
          <p:cNvPr id="415" name="Google Shape;415;p13"/>
          <p:cNvSpPr txBox="1">
            <a:spLocks noGrp="1"/>
          </p:cNvSpPr>
          <p:nvPr>
            <p:ph type="ftr" idx="11"/>
          </p:nvPr>
        </p:nvSpPr>
        <p:spPr>
          <a:xfrm>
            <a:off x="133865" y="6478310"/>
            <a:ext cx="11553550" cy="37969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zh-TW"/>
              <a:t>《 2023數位金融》                                                                                                                                             	NYCU.IIM.IEBI Lab</a:t>
            </a:r>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420"/>
        <p:cNvGrpSpPr/>
        <p:nvPr/>
      </p:nvGrpSpPr>
      <p:grpSpPr>
        <a:xfrm>
          <a:off x="0" y="0"/>
          <a:ext cx="0" cy="0"/>
          <a:chOff x="0" y="0"/>
          <a:chExt cx="0" cy="0"/>
        </a:xfrm>
      </p:grpSpPr>
      <p:sp>
        <p:nvSpPr>
          <p:cNvPr id="421" name="Google Shape;421;g251dc24ff40_0_45"/>
          <p:cNvSpPr txBox="1">
            <a:spLocks noGrp="1"/>
          </p:cNvSpPr>
          <p:nvPr>
            <p:ph type="title"/>
          </p:nvPr>
        </p:nvSpPr>
        <p:spPr>
          <a:xfrm>
            <a:off x="612057" y="365126"/>
            <a:ext cx="11002200" cy="95490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accent2"/>
              </a:buClr>
              <a:buSzPts val="4200"/>
              <a:buFont typeface="Corbel"/>
              <a:buNone/>
            </a:pPr>
            <a:r>
              <a:rPr lang="zh-TW"/>
              <a:t>群眾募資的類型</a:t>
            </a:r>
            <a:r>
              <a:rPr lang="zh-TW" sz="2400">
                <a:latin typeface="Lato"/>
                <a:ea typeface="Lato"/>
                <a:cs typeface="Lato"/>
                <a:sym typeface="Lato"/>
              </a:rPr>
              <a:t>（對於「投資者」而言）</a:t>
            </a:r>
            <a:endParaRPr/>
          </a:p>
        </p:txBody>
      </p:sp>
      <p:sp>
        <p:nvSpPr>
          <p:cNvPr id="422" name="Google Shape;422;g251dc24ff40_0_45"/>
          <p:cNvSpPr txBox="1">
            <a:spLocks noGrp="1"/>
          </p:cNvSpPr>
          <p:nvPr>
            <p:ph type="body" idx="1"/>
          </p:nvPr>
        </p:nvSpPr>
        <p:spPr>
          <a:xfrm>
            <a:off x="612050" y="1474850"/>
            <a:ext cx="4425000" cy="4401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600"/>
              </a:spcAft>
              <a:buSzPts val="770"/>
              <a:buNone/>
            </a:pPr>
            <a:r>
              <a:rPr lang="zh-TW" sz="2520" b="1" dirty="0"/>
              <a:t>債權性質</a:t>
            </a:r>
            <a:endParaRPr sz="1679" dirty="0">
              <a:latin typeface="Arial"/>
              <a:ea typeface="Arial"/>
              <a:cs typeface="Arial"/>
              <a:sym typeface="Arial"/>
            </a:endParaRPr>
          </a:p>
          <a:p>
            <a:pPr marL="228600" lvl="0" indent="-235902" algn="l" rtl="0">
              <a:spcBef>
                <a:spcPts val="1000"/>
              </a:spcBef>
              <a:spcAft>
                <a:spcPts val="600"/>
              </a:spcAft>
              <a:buSzPts val="2520"/>
              <a:buChar char="•"/>
            </a:pPr>
            <a:r>
              <a:rPr lang="zh-TW" sz="2520" dirty="0"/>
              <a:t>提案者向個人或組織募集資金，並在未來某個承諾的時點償付本金與</a:t>
            </a:r>
            <a:r>
              <a:rPr lang="zh-TW" sz="2520" b="1" dirty="0"/>
              <a:t>利息</a:t>
            </a:r>
            <a:endParaRPr sz="1679" dirty="0">
              <a:latin typeface="Arial"/>
              <a:ea typeface="Arial"/>
              <a:cs typeface="Arial"/>
              <a:sym typeface="Arial"/>
            </a:endParaRPr>
          </a:p>
          <a:p>
            <a:pPr marL="228600" lvl="0" indent="-235902" algn="l" rtl="0">
              <a:spcBef>
                <a:spcPts val="1000"/>
              </a:spcBef>
              <a:spcAft>
                <a:spcPts val="600"/>
              </a:spcAft>
              <a:buSzPts val="2520"/>
              <a:buChar char="•"/>
            </a:pPr>
            <a:r>
              <a:rPr lang="zh-TW" sz="2520" dirty="0"/>
              <a:t>提案者必須證明自身的信用及還款能力，以取得他人的信任</a:t>
            </a:r>
            <a:endParaRPr sz="2520" dirty="0"/>
          </a:p>
          <a:p>
            <a:pPr marL="228600" lvl="0" indent="-235902" algn="l" rtl="0">
              <a:spcBef>
                <a:spcPts val="1000"/>
              </a:spcBef>
              <a:spcAft>
                <a:spcPts val="600"/>
              </a:spcAft>
              <a:buSzPts val="2520"/>
              <a:buChar char="•"/>
            </a:pPr>
            <a:r>
              <a:rPr lang="zh-TW" sz="2520" dirty="0"/>
              <a:t>群體的P2P 借貸</a:t>
            </a:r>
            <a:endParaRPr sz="2520" b="1" dirty="0"/>
          </a:p>
          <a:p>
            <a:pPr marL="0" lvl="0" indent="0" algn="l" rtl="0">
              <a:spcBef>
                <a:spcPts val="1000"/>
              </a:spcBef>
              <a:spcAft>
                <a:spcPts val="600"/>
              </a:spcAft>
              <a:buClr>
                <a:schemeClr val="dk1"/>
              </a:buClr>
              <a:buSzPts val="1820"/>
              <a:buNone/>
            </a:pPr>
            <a:endParaRPr sz="2520" b="1" dirty="0"/>
          </a:p>
        </p:txBody>
      </p:sp>
      <p:sp>
        <p:nvSpPr>
          <p:cNvPr id="423" name="Google Shape;423;g251dc24ff40_0_45"/>
          <p:cNvSpPr txBox="1">
            <a:spLocks noGrp="1"/>
          </p:cNvSpPr>
          <p:nvPr>
            <p:ph type="sldNum" idx="12"/>
          </p:nvPr>
        </p:nvSpPr>
        <p:spPr>
          <a:xfrm>
            <a:off x="9325232" y="6478310"/>
            <a:ext cx="27432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ltLang="zh-TW"/>
              <a:t>14</a:t>
            </a:fld>
            <a:endParaRPr/>
          </a:p>
        </p:txBody>
      </p:sp>
      <p:grpSp>
        <p:nvGrpSpPr>
          <p:cNvPr id="424" name="Google Shape;424;g251dc24ff40_0_45"/>
          <p:cNvGrpSpPr/>
          <p:nvPr/>
        </p:nvGrpSpPr>
        <p:grpSpPr>
          <a:xfrm>
            <a:off x="1488" y="-34511"/>
            <a:ext cx="12189075" cy="377700"/>
            <a:chOff x="1488" y="0"/>
            <a:chExt cx="12189075" cy="377700"/>
          </a:xfrm>
        </p:grpSpPr>
        <p:sp>
          <p:nvSpPr>
            <p:cNvPr id="425" name="Google Shape;425;g251dc24ff40_0_45"/>
            <p:cNvSpPr/>
            <p:nvPr/>
          </p:nvSpPr>
          <p:spPr>
            <a:xfrm>
              <a:off x="1488" y="0"/>
              <a:ext cx="2902200" cy="377700"/>
            </a:xfrm>
            <a:prstGeom prst="homePlate">
              <a:avLst>
                <a:gd name="adj" fmla="val 50000"/>
              </a:avLst>
            </a:prstGeom>
            <a:solidFill>
              <a:srgbClr val="CBCBCB"/>
            </a:solidFill>
            <a:ln w="12700" cap="flat" cmpd="sng">
              <a:solidFill>
                <a:srgbClr val="CBCBCB"/>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6" name="Google Shape;426;g251dc24ff40_0_45"/>
            <p:cNvSpPr txBox="1"/>
            <p:nvPr/>
          </p:nvSpPr>
          <p:spPr>
            <a:xfrm>
              <a:off x="1488" y="0"/>
              <a:ext cx="2807700" cy="377700"/>
            </a:xfrm>
            <a:prstGeom prst="rect">
              <a:avLst/>
            </a:prstGeom>
            <a:noFill/>
            <a:ln>
              <a:noFill/>
            </a:ln>
          </p:spPr>
          <p:txBody>
            <a:bodyPr spcFirstLastPara="1" wrap="square" lIns="74675"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關於募資</a:t>
              </a:r>
              <a:endParaRPr/>
            </a:p>
          </p:txBody>
        </p:sp>
        <p:sp>
          <p:nvSpPr>
            <p:cNvPr id="427" name="Google Shape;427;g251dc24ff40_0_45"/>
            <p:cNvSpPr/>
            <p:nvPr/>
          </p:nvSpPr>
          <p:spPr>
            <a:xfrm>
              <a:off x="2323207" y="0"/>
              <a:ext cx="2902200" cy="377700"/>
            </a:xfrm>
            <a:prstGeom prst="chevron">
              <a:avLst>
                <a:gd name="adj" fmla="val 50000"/>
              </a:avLst>
            </a:prstGeom>
            <a:solidFill>
              <a:schemeClr val="lt1"/>
            </a:solidFill>
            <a:ln w="12700" cap="flat" cmpd="sng">
              <a:solidFill>
                <a:srgbClr val="CBCBCB"/>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8" name="Google Shape;428;g251dc24ff40_0_45"/>
            <p:cNvSpPr txBox="1"/>
            <p:nvPr/>
          </p:nvSpPr>
          <p:spPr>
            <a:xfrm>
              <a:off x="2512000" y="0"/>
              <a:ext cx="2524500" cy="377700"/>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群眾募資流程</a:t>
              </a:r>
              <a:endParaRPr/>
            </a:p>
          </p:txBody>
        </p:sp>
        <p:sp>
          <p:nvSpPr>
            <p:cNvPr id="429" name="Google Shape;429;g251dc24ff40_0_45"/>
            <p:cNvSpPr/>
            <p:nvPr/>
          </p:nvSpPr>
          <p:spPr>
            <a:xfrm>
              <a:off x="4644925" y="0"/>
              <a:ext cx="2902200" cy="377700"/>
            </a:xfrm>
            <a:prstGeom prst="chevron">
              <a:avLst>
                <a:gd name="adj" fmla="val 50000"/>
              </a:avLst>
            </a:prstGeom>
            <a:solidFill>
              <a:schemeClr val="lt1"/>
            </a:solidFill>
            <a:ln w="12700" cap="flat" cmpd="sng">
              <a:solidFill>
                <a:srgbClr val="CBCBCB"/>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0" name="Google Shape;430;g251dc24ff40_0_45"/>
            <p:cNvSpPr txBox="1"/>
            <p:nvPr/>
          </p:nvSpPr>
          <p:spPr>
            <a:xfrm>
              <a:off x="4833718" y="0"/>
              <a:ext cx="2524500" cy="377700"/>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創新模式</a:t>
              </a:r>
              <a:endParaRPr/>
            </a:p>
          </p:txBody>
        </p:sp>
        <p:sp>
          <p:nvSpPr>
            <p:cNvPr id="431" name="Google Shape;431;g251dc24ff40_0_45"/>
            <p:cNvSpPr/>
            <p:nvPr/>
          </p:nvSpPr>
          <p:spPr>
            <a:xfrm>
              <a:off x="6966644" y="0"/>
              <a:ext cx="2902200" cy="377700"/>
            </a:xfrm>
            <a:prstGeom prst="chevron">
              <a:avLst>
                <a:gd name="adj" fmla="val 50000"/>
              </a:avLst>
            </a:prstGeom>
            <a:solidFill>
              <a:schemeClr val="lt1"/>
            </a:solidFill>
            <a:ln w="12700" cap="flat" cmpd="sng">
              <a:solidFill>
                <a:srgbClr val="CBCBCB"/>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2" name="Google Shape;432;g251dc24ff40_0_45"/>
            <p:cNvSpPr txBox="1"/>
            <p:nvPr/>
          </p:nvSpPr>
          <p:spPr>
            <a:xfrm>
              <a:off x="7155437" y="0"/>
              <a:ext cx="2524500" cy="377700"/>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市場與案例</a:t>
              </a:r>
              <a:endParaRPr/>
            </a:p>
          </p:txBody>
        </p:sp>
        <p:sp>
          <p:nvSpPr>
            <p:cNvPr id="433" name="Google Shape;433;g251dc24ff40_0_45"/>
            <p:cNvSpPr/>
            <p:nvPr/>
          </p:nvSpPr>
          <p:spPr>
            <a:xfrm>
              <a:off x="9288363" y="0"/>
              <a:ext cx="2902200" cy="377700"/>
            </a:xfrm>
            <a:prstGeom prst="chevron">
              <a:avLst>
                <a:gd name="adj" fmla="val 50000"/>
              </a:avLst>
            </a:prstGeom>
            <a:solidFill>
              <a:schemeClr val="lt1"/>
            </a:solidFill>
            <a:ln w="12700" cap="flat" cmpd="sng">
              <a:solidFill>
                <a:srgbClr val="CBCBCB"/>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4" name="Google Shape;434;g251dc24ff40_0_45"/>
            <p:cNvSpPr txBox="1"/>
            <p:nvPr/>
          </p:nvSpPr>
          <p:spPr>
            <a:xfrm>
              <a:off x="9477156" y="0"/>
              <a:ext cx="2524500" cy="377700"/>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機會與挑戰</a:t>
              </a:r>
              <a:endParaRPr/>
            </a:p>
          </p:txBody>
        </p:sp>
      </p:grpSp>
      <p:sp>
        <p:nvSpPr>
          <p:cNvPr id="435" name="Google Shape;435;g251dc24ff40_0_45"/>
          <p:cNvSpPr txBox="1">
            <a:spLocks noGrp="1"/>
          </p:cNvSpPr>
          <p:nvPr>
            <p:ph type="ftr" idx="11"/>
          </p:nvPr>
        </p:nvSpPr>
        <p:spPr>
          <a:xfrm>
            <a:off x="133865" y="6478310"/>
            <a:ext cx="11553600" cy="379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zh-TW"/>
              <a:t>《 2023數位金融》                                                                                                                                             	NYCU.IIM.IEBI Lab</a:t>
            </a:r>
            <a:endParaRPr/>
          </a:p>
        </p:txBody>
      </p:sp>
      <p:pic>
        <p:nvPicPr>
          <p:cNvPr id="436" name="Google Shape;436;g251dc24ff40_0_45"/>
          <p:cNvPicPr preferRelativeResize="0"/>
          <p:nvPr/>
        </p:nvPicPr>
        <p:blipFill>
          <a:blip r:embed="rId3">
            <a:alphaModFix/>
          </a:blip>
          <a:stretch>
            <a:fillRect/>
          </a:stretch>
        </p:blipFill>
        <p:spPr>
          <a:xfrm>
            <a:off x="4959525" y="1474854"/>
            <a:ext cx="6939850" cy="4501250"/>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441"/>
        <p:cNvGrpSpPr/>
        <p:nvPr/>
      </p:nvGrpSpPr>
      <p:grpSpPr>
        <a:xfrm>
          <a:off x="0" y="0"/>
          <a:ext cx="0" cy="0"/>
          <a:chOff x="0" y="0"/>
          <a:chExt cx="0" cy="0"/>
        </a:xfrm>
      </p:grpSpPr>
      <p:sp>
        <p:nvSpPr>
          <p:cNvPr id="442" name="Google Shape;442;p14"/>
          <p:cNvSpPr txBox="1">
            <a:spLocks noGrp="1"/>
          </p:cNvSpPr>
          <p:nvPr>
            <p:ph type="title"/>
          </p:nvPr>
        </p:nvSpPr>
        <p:spPr>
          <a:xfrm>
            <a:off x="612057" y="365126"/>
            <a:ext cx="11002297" cy="954856"/>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accent2"/>
              </a:buClr>
              <a:buSzPts val="4200"/>
              <a:buFont typeface="Corbel"/>
              <a:buNone/>
            </a:pPr>
            <a:r>
              <a:rPr lang="zh-TW"/>
              <a:t>群眾募資的類型</a:t>
            </a:r>
            <a:r>
              <a:rPr lang="zh-TW" sz="2400"/>
              <a:t>（對於「投資者」而言）</a:t>
            </a:r>
            <a:endParaRPr/>
          </a:p>
        </p:txBody>
      </p:sp>
      <p:sp>
        <p:nvSpPr>
          <p:cNvPr id="443" name="Google Shape;443;p14"/>
          <p:cNvSpPr txBox="1">
            <a:spLocks noGrp="1"/>
          </p:cNvSpPr>
          <p:nvPr>
            <p:ph type="body" idx="1"/>
          </p:nvPr>
        </p:nvSpPr>
        <p:spPr>
          <a:xfrm>
            <a:off x="612057" y="1474839"/>
            <a:ext cx="11002297" cy="4702124"/>
          </a:xfrm>
          <a:prstGeom prst="rect">
            <a:avLst/>
          </a:prstGeom>
          <a:noFill/>
          <a:ln>
            <a:noFill/>
          </a:ln>
        </p:spPr>
        <p:txBody>
          <a:bodyPr spcFirstLastPara="1" wrap="square" lIns="91425" tIns="45700" rIns="91425" bIns="45700" anchor="t" anchorCtr="0">
            <a:normAutofit/>
          </a:bodyPr>
          <a:lstStyle/>
          <a:p>
            <a:pPr marL="0" lvl="0" indent="0" algn="l" rtl="0">
              <a:lnSpc>
                <a:spcPct val="100000"/>
              </a:lnSpc>
              <a:spcBef>
                <a:spcPts val="0"/>
              </a:spcBef>
              <a:spcAft>
                <a:spcPts val="600"/>
              </a:spcAft>
              <a:buClr>
                <a:schemeClr val="dk1"/>
              </a:buClr>
              <a:buSzPts val="2600"/>
              <a:buNone/>
            </a:pPr>
            <a:r>
              <a:rPr lang="zh-TW" b="1" dirty="0"/>
              <a:t>股權性質</a:t>
            </a:r>
            <a:endParaRPr dirty="0"/>
          </a:p>
          <a:p>
            <a:pPr marL="228600" lvl="0" indent="-240982" algn="l" rtl="0">
              <a:lnSpc>
                <a:spcPct val="100000"/>
              </a:lnSpc>
              <a:spcBef>
                <a:spcPts val="1000"/>
              </a:spcBef>
              <a:spcAft>
                <a:spcPts val="600"/>
              </a:spcAft>
              <a:buClr>
                <a:schemeClr val="dk1"/>
              </a:buClr>
              <a:buSzPts val="2600"/>
              <a:buChar char="•"/>
            </a:pPr>
            <a:r>
              <a:rPr lang="zh-TW" dirty="0"/>
              <a:t>贊助者投入資金後，獲得組織的股權</a:t>
            </a:r>
            <a:endParaRPr dirty="0"/>
          </a:p>
          <a:p>
            <a:pPr marL="228600" lvl="0" indent="-240982" algn="l" rtl="0">
              <a:lnSpc>
                <a:spcPct val="100000"/>
              </a:lnSpc>
              <a:spcBef>
                <a:spcPts val="1000"/>
              </a:spcBef>
              <a:spcAft>
                <a:spcPts val="600"/>
              </a:spcAft>
              <a:buClr>
                <a:schemeClr val="dk1"/>
              </a:buClr>
              <a:buSzPts val="2600"/>
              <a:buChar char="•"/>
            </a:pPr>
            <a:r>
              <a:rPr lang="zh-TW" dirty="0"/>
              <a:t>若未來該組織營運狀況良好，價值提昇，則贊助者獲得的股權價值也相對應地提高</a:t>
            </a:r>
            <a:endParaRPr b="1" dirty="0"/>
          </a:p>
          <a:p>
            <a:pPr marL="228600" lvl="0" indent="-240982" algn="l" rtl="0">
              <a:lnSpc>
                <a:spcPct val="100000"/>
              </a:lnSpc>
              <a:spcBef>
                <a:spcPts val="1000"/>
              </a:spcBef>
              <a:spcAft>
                <a:spcPts val="600"/>
              </a:spcAft>
              <a:buClr>
                <a:schemeClr val="dk1"/>
              </a:buClr>
              <a:buSzPts val="2600"/>
              <a:buChar char="•"/>
            </a:pPr>
            <a:r>
              <a:rPr lang="zh-TW" b="1" dirty="0"/>
              <a:t>新創公司能夠直接向個體投資人出售股份 </a:t>
            </a:r>
            <a:r>
              <a:rPr lang="zh-TW" dirty="0"/>
              <a:t>→ 避開創投家所開繁瑣條件。</a:t>
            </a:r>
            <a:endParaRPr dirty="0"/>
          </a:p>
          <a:p>
            <a:pPr marL="228600" lvl="1" indent="-240982" algn="l" rtl="0">
              <a:lnSpc>
                <a:spcPct val="100000"/>
              </a:lnSpc>
              <a:spcBef>
                <a:spcPts val="1000"/>
              </a:spcBef>
              <a:spcAft>
                <a:spcPts val="600"/>
              </a:spcAft>
              <a:buClr>
                <a:schemeClr val="dk1"/>
              </a:buClr>
              <a:buSzPts val="2600"/>
              <a:buChar char="•"/>
            </a:pPr>
            <a:r>
              <a:rPr lang="zh-TW" sz="2600" b="1" dirty="0">
                <a:latin typeface="Corbel"/>
                <a:ea typeface="Corbel"/>
                <a:cs typeface="Corbel"/>
                <a:sym typeface="Corbel"/>
              </a:rPr>
              <a:t>合夥人可直接找到投資的企業 </a:t>
            </a:r>
            <a:r>
              <a:rPr lang="zh-TW" sz="2600" dirty="0">
                <a:latin typeface="Corbel"/>
                <a:ea typeface="Corbel"/>
                <a:cs typeface="Corbel"/>
                <a:sym typeface="Corbel"/>
              </a:rPr>
              <a:t>→ 不需承擔創投的高額管理費。 </a:t>
            </a:r>
            <a:endParaRPr sz="2600" dirty="0">
              <a:latin typeface="Corbel"/>
              <a:ea typeface="Corbel"/>
              <a:cs typeface="Corbel"/>
              <a:sym typeface="Corbel"/>
            </a:endParaRPr>
          </a:p>
          <a:p>
            <a:pPr marL="228600" lvl="0" indent="-240982" algn="l" rtl="0">
              <a:lnSpc>
                <a:spcPct val="100000"/>
              </a:lnSpc>
              <a:spcBef>
                <a:spcPts val="1000"/>
              </a:spcBef>
              <a:spcAft>
                <a:spcPts val="600"/>
              </a:spcAft>
              <a:buClr>
                <a:schemeClr val="dk1"/>
              </a:buClr>
              <a:buSzPts val="2600"/>
              <a:buChar char="•"/>
            </a:pPr>
            <a:r>
              <a:rPr lang="zh-TW" dirty="0">
                <a:latin typeface="Corbel"/>
                <a:ea typeface="Corbel"/>
                <a:cs typeface="Corbel"/>
                <a:sym typeface="Corbel"/>
              </a:rPr>
              <a:t>2015年金管會公布實施「證券商經營股權性質群眾募資管理辦法」，將股權型群眾募資業者納入監理 (2015 年底創夢市集 startupshares成立) 。</a:t>
            </a:r>
            <a:endParaRPr dirty="0">
              <a:latin typeface="Corbel"/>
              <a:ea typeface="Corbel"/>
              <a:cs typeface="Corbel"/>
              <a:sym typeface="Corbel"/>
            </a:endParaRPr>
          </a:p>
        </p:txBody>
      </p:sp>
      <p:sp>
        <p:nvSpPr>
          <p:cNvPr id="444" name="Google Shape;444;p14"/>
          <p:cNvSpPr txBox="1">
            <a:spLocks noGrp="1"/>
          </p:cNvSpPr>
          <p:nvPr>
            <p:ph type="sldNum" idx="12"/>
          </p:nvPr>
        </p:nvSpPr>
        <p:spPr>
          <a:xfrm>
            <a:off x="9325232" y="647831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ltLang="zh-TW"/>
              <a:t>15</a:t>
            </a:fld>
            <a:endParaRPr/>
          </a:p>
        </p:txBody>
      </p:sp>
      <p:grpSp>
        <p:nvGrpSpPr>
          <p:cNvPr id="445" name="Google Shape;445;p14"/>
          <p:cNvGrpSpPr/>
          <p:nvPr/>
        </p:nvGrpSpPr>
        <p:grpSpPr>
          <a:xfrm>
            <a:off x="1488" y="-34511"/>
            <a:ext cx="12189023" cy="377586"/>
            <a:chOff x="1488" y="0"/>
            <a:chExt cx="12189023" cy="377586"/>
          </a:xfrm>
        </p:grpSpPr>
        <p:sp>
          <p:nvSpPr>
            <p:cNvPr id="446" name="Google Shape;446;p14"/>
            <p:cNvSpPr/>
            <p:nvPr/>
          </p:nvSpPr>
          <p:spPr>
            <a:xfrm>
              <a:off x="1488" y="0"/>
              <a:ext cx="2902148" cy="377586"/>
            </a:xfrm>
            <a:prstGeom prst="homePlate">
              <a:avLst>
                <a:gd name="adj" fmla="val 50000"/>
              </a:avLst>
            </a:prstGeom>
            <a:solidFill>
              <a:srgbClr val="CBCBCB"/>
            </a:solidFill>
            <a:ln w="12700" cap="flat" cmpd="sng">
              <a:solidFill>
                <a:srgbClr val="CBCBCB"/>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7" name="Google Shape;447;p14"/>
            <p:cNvSpPr txBox="1"/>
            <p:nvPr/>
          </p:nvSpPr>
          <p:spPr>
            <a:xfrm>
              <a:off x="1488" y="0"/>
              <a:ext cx="2807752" cy="377586"/>
            </a:xfrm>
            <a:prstGeom prst="rect">
              <a:avLst/>
            </a:prstGeom>
            <a:noFill/>
            <a:ln>
              <a:noFill/>
            </a:ln>
          </p:spPr>
          <p:txBody>
            <a:bodyPr spcFirstLastPara="1" wrap="square" lIns="74675"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關於募資</a:t>
              </a:r>
              <a:endParaRPr/>
            </a:p>
          </p:txBody>
        </p:sp>
        <p:sp>
          <p:nvSpPr>
            <p:cNvPr id="448" name="Google Shape;448;p14"/>
            <p:cNvSpPr/>
            <p:nvPr/>
          </p:nvSpPr>
          <p:spPr>
            <a:xfrm>
              <a:off x="2323207" y="0"/>
              <a:ext cx="2902148" cy="377586"/>
            </a:xfrm>
            <a:prstGeom prst="chevron">
              <a:avLst>
                <a:gd name="adj" fmla="val 50000"/>
              </a:avLst>
            </a:prstGeom>
            <a:solidFill>
              <a:schemeClr val="lt1"/>
            </a:solidFill>
            <a:ln w="12700" cap="flat" cmpd="sng">
              <a:solidFill>
                <a:srgbClr val="CBCBCB"/>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9" name="Google Shape;449;p14"/>
            <p:cNvSpPr txBox="1"/>
            <p:nvPr/>
          </p:nvSpPr>
          <p:spPr>
            <a:xfrm>
              <a:off x="2512000"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群眾募資流程</a:t>
              </a:r>
              <a:endParaRPr/>
            </a:p>
          </p:txBody>
        </p:sp>
        <p:sp>
          <p:nvSpPr>
            <p:cNvPr id="450" name="Google Shape;450;p14"/>
            <p:cNvSpPr/>
            <p:nvPr/>
          </p:nvSpPr>
          <p:spPr>
            <a:xfrm>
              <a:off x="4644925" y="0"/>
              <a:ext cx="2902148" cy="377586"/>
            </a:xfrm>
            <a:prstGeom prst="chevron">
              <a:avLst>
                <a:gd name="adj" fmla="val 50000"/>
              </a:avLst>
            </a:prstGeom>
            <a:solidFill>
              <a:schemeClr val="lt1"/>
            </a:solidFill>
            <a:ln w="12700" cap="flat" cmpd="sng">
              <a:solidFill>
                <a:srgbClr val="CBCBCB"/>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1" name="Google Shape;451;p14"/>
            <p:cNvSpPr txBox="1"/>
            <p:nvPr/>
          </p:nvSpPr>
          <p:spPr>
            <a:xfrm>
              <a:off x="4833718"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創新模式</a:t>
              </a:r>
              <a:endParaRPr/>
            </a:p>
          </p:txBody>
        </p:sp>
        <p:sp>
          <p:nvSpPr>
            <p:cNvPr id="452" name="Google Shape;452;p14"/>
            <p:cNvSpPr/>
            <p:nvPr/>
          </p:nvSpPr>
          <p:spPr>
            <a:xfrm>
              <a:off x="6966644" y="0"/>
              <a:ext cx="2902148" cy="377586"/>
            </a:xfrm>
            <a:prstGeom prst="chevron">
              <a:avLst>
                <a:gd name="adj" fmla="val 50000"/>
              </a:avLst>
            </a:prstGeom>
            <a:solidFill>
              <a:schemeClr val="lt1"/>
            </a:solidFill>
            <a:ln w="12700" cap="flat" cmpd="sng">
              <a:solidFill>
                <a:srgbClr val="CBCBCB"/>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3" name="Google Shape;453;p14"/>
            <p:cNvSpPr txBox="1"/>
            <p:nvPr/>
          </p:nvSpPr>
          <p:spPr>
            <a:xfrm>
              <a:off x="7155437"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市場與案例</a:t>
              </a:r>
              <a:endParaRPr/>
            </a:p>
          </p:txBody>
        </p:sp>
        <p:sp>
          <p:nvSpPr>
            <p:cNvPr id="454" name="Google Shape;454;p14"/>
            <p:cNvSpPr/>
            <p:nvPr/>
          </p:nvSpPr>
          <p:spPr>
            <a:xfrm>
              <a:off x="9288363" y="0"/>
              <a:ext cx="2902148" cy="377586"/>
            </a:xfrm>
            <a:prstGeom prst="chevron">
              <a:avLst>
                <a:gd name="adj" fmla="val 50000"/>
              </a:avLst>
            </a:prstGeom>
            <a:solidFill>
              <a:schemeClr val="lt1"/>
            </a:solidFill>
            <a:ln w="12700" cap="flat" cmpd="sng">
              <a:solidFill>
                <a:srgbClr val="CBCBCB"/>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5" name="Google Shape;455;p14"/>
            <p:cNvSpPr txBox="1"/>
            <p:nvPr/>
          </p:nvSpPr>
          <p:spPr>
            <a:xfrm>
              <a:off x="9477156"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機會與挑戰</a:t>
              </a:r>
              <a:endParaRPr/>
            </a:p>
          </p:txBody>
        </p:sp>
      </p:grpSp>
      <p:sp>
        <p:nvSpPr>
          <p:cNvPr id="456" name="Google Shape;456;p14"/>
          <p:cNvSpPr txBox="1">
            <a:spLocks noGrp="1"/>
          </p:cNvSpPr>
          <p:nvPr>
            <p:ph type="ftr" idx="11"/>
          </p:nvPr>
        </p:nvSpPr>
        <p:spPr>
          <a:xfrm>
            <a:off x="133865" y="6478310"/>
            <a:ext cx="11553550" cy="37969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zh-TW"/>
              <a:t>《 2023數位金融》                                                                                                                                             	NYCU.IIM.IEBI Lab</a:t>
            </a:r>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461"/>
        <p:cNvGrpSpPr/>
        <p:nvPr/>
      </p:nvGrpSpPr>
      <p:grpSpPr>
        <a:xfrm>
          <a:off x="0" y="0"/>
          <a:ext cx="0" cy="0"/>
          <a:chOff x="0" y="0"/>
          <a:chExt cx="0" cy="0"/>
        </a:xfrm>
      </p:grpSpPr>
      <p:sp>
        <p:nvSpPr>
          <p:cNvPr id="462" name="Google Shape;462;g251dc24ff40_0_67"/>
          <p:cNvSpPr txBox="1">
            <a:spLocks noGrp="1"/>
          </p:cNvSpPr>
          <p:nvPr>
            <p:ph type="title"/>
          </p:nvPr>
        </p:nvSpPr>
        <p:spPr>
          <a:xfrm>
            <a:off x="612057" y="365126"/>
            <a:ext cx="11002200" cy="95490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accent2"/>
              </a:buClr>
              <a:buSzPts val="4200"/>
              <a:buFont typeface="Corbel"/>
              <a:buNone/>
            </a:pPr>
            <a:r>
              <a:rPr lang="zh-TW"/>
              <a:t>群眾募資的類型</a:t>
            </a:r>
            <a:r>
              <a:rPr lang="zh-TW" sz="2400"/>
              <a:t>（對於「投資者」而言）</a:t>
            </a:r>
            <a:endParaRPr/>
          </a:p>
        </p:txBody>
      </p:sp>
      <p:sp>
        <p:nvSpPr>
          <p:cNvPr id="463" name="Google Shape;463;g251dc24ff40_0_67"/>
          <p:cNvSpPr txBox="1">
            <a:spLocks noGrp="1"/>
          </p:cNvSpPr>
          <p:nvPr>
            <p:ph type="body" idx="1"/>
          </p:nvPr>
        </p:nvSpPr>
        <p:spPr>
          <a:xfrm>
            <a:off x="612057" y="1474839"/>
            <a:ext cx="11002200" cy="4702200"/>
          </a:xfrm>
          <a:prstGeom prst="rect">
            <a:avLst/>
          </a:prstGeom>
          <a:noFill/>
          <a:ln>
            <a:noFill/>
          </a:ln>
        </p:spPr>
        <p:txBody>
          <a:bodyPr spcFirstLastPara="1" wrap="square" lIns="91425" tIns="45700" rIns="91425" bIns="45700" anchor="t" anchorCtr="0">
            <a:normAutofit/>
          </a:bodyPr>
          <a:lstStyle/>
          <a:p>
            <a:pPr marL="0" lvl="0" indent="0" algn="l" rtl="0">
              <a:lnSpc>
                <a:spcPct val="100000"/>
              </a:lnSpc>
              <a:spcBef>
                <a:spcPts val="0"/>
              </a:spcBef>
              <a:spcAft>
                <a:spcPts val="1200"/>
              </a:spcAft>
              <a:buClr>
                <a:schemeClr val="dk1"/>
              </a:buClr>
              <a:buSzPts val="2600"/>
              <a:buNone/>
            </a:pPr>
            <a:r>
              <a:rPr lang="zh-TW" b="1" dirty="0"/>
              <a:t>捐贈性質</a:t>
            </a:r>
            <a:endParaRPr dirty="0"/>
          </a:p>
          <a:p>
            <a:pPr marL="228600" lvl="0" indent="-240982" algn="l" rtl="0">
              <a:lnSpc>
                <a:spcPct val="100000"/>
              </a:lnSpc>
              <a:spcBef>
                <a:spcPts val="0"/>
              </a:spcBef>
              <a:spcAft>
                <a:spcPts val="1200"/>
              </a:spcAft>
              <a:buClr>
                <a:schemeClr val="dk1"/>
              </a:buClr>
              <a:buSzPts val="2600"/>
              <a:buChar char="•"/>
            </a:pPr>
            <a:r>
              <a:rPr lang="zh-TW" dirty="0"/>
              <a:t>贊助者投入資金後，不要求任何回報</a:t>
            </a:r>
            <a:endParaRPr dirty="0"/>
          </a:p>
          <a:p>
            <a:pPr marL="228600" lvl="0" indent="-240982" algn="l" rtl="0">
              <a:lnSpc>
                <a:spcPct val="100000"/>
              </a:lnSpc>
              <a:spcBef>
                <a:spcPts val="0"/>
              </a:spcBef>
              <a:spcAft>
                <a:spcPts val="1200"/>
              </a:spcAft>
              <a:buClr>
                <a:schemeClr val="dk1"/>
              </a:buClr>
              <a:buSzPts val="2600"/>
              <a:buChar char="•"/>
            </a:pPr>
            <a:r>
              <a:rPr lang="zh-TW" dirty="0"/>
              <a:t>帶有公益色彩，往往適合慈善活動</a:t>
            </a:r>
            <a:endParaRPr dirty="0">
              <a:latin typeface="Corbel"/>
              <a:ea typeface="Corbel"/>
              <a:cs typeface="Corbel"/>
              <a:sym typeface="Corbel"/>
            </a:endParaRPr>
          </a:p>
        </p:txBody>
      </p:sp>
      <p:sp>
        <p:nvSpPr>
          <p:cNvPr id="464" name="Google Shape;464;g251dc24ff40_0_67"/>
          <p:cNvSpPr txBox="1">
            <a:spLocks noGrp="1"/>
          </p:cNvSpPr>
          <p:nvPr>
            <p:ph type="sldNum" idx="12"/>
          </p:nvPr>
        </p:nvSpPr>
        <p:spPr>
          <a:xfrm>
            <a:off x="9325232" y="6478310"/>
            <a:ext cx="27432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ltLang="zh-TW"/>
              <a:t>16</a:t>
            </a:fld>
            <a:endParaRPr/>
          </a:p>
        </p:txBody>
      </p:sp>
      <p:grpSp>
        <p:nvGrpSpPr>
          <p:cNvPr id="465" name="Google Shape;465;g251dc24ff40_0_67"/>
          <p:cNvGrpSpPr/>
          <p:nvPr/>
        </p:nvGrpSpPr>
        <p:grpSpPr>
          <a:xfrm>
            <a:off x="1488" y="-34511"/>
            <a:ext cx="12189075" cy="377700"/>
            <a:chOff x="1488" y="0"/>
            <a:chExt cx="12189075" cy="377700"/>
          </a:xfrm>
        </p:grpSpPr>
        <p:sp>
          <p:nvSpPr>
            <p:cNvPr id="466" name="Google Shape;466;g251dc24ff40_0_67"/>
            <p:cNvSpPr/>
            <p:nvPr/>
          </p:nvSpPr>
          <p:spPr>
            <a:xfrm>
              <a:off x="1488" y="0"/>
              <a:ext cx="2902200" cy="377700"/>
            </a:xfrm>
            <a:prstGeom prst="homePlate">
              <a:avLst>
                <a:gd name="adj" fmla="val 50000"/>
              </a:avLst>
            </a:prstGeom>
            <a:solidFill>
              <a:srgbClr val="CBCBCB"/>
            </a:solidFill>
            <a:ln w="12700" cap="flat" cmpd="sng">
              <a:solidFill>
                <a:srgbClr val="CBCBCB"/>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7" name="Google Shape;467;g251dc24ff40_0_67"/>
            <p:cNvSpPr txBox="1"/>
            <p:nvPr/>
          </p:nvSpPr>
          <p:spPr>
            <a:xfrm>
              <a:off x="1488" y="0"/>
              <a:ext cx="2807700" cy="377700"/>
            </a:xfrm>
            <a:prstGeom prst="rect">
              <a:avLst/>
            </a:prstGeom>
            <a:noFill/>
            <a:ln>
              <a:noFill/>
            </a:ln>
          </p:spPr>
          <p:txBody>
            <a:bodyPr spcFirstLastPara="1" wrap="square" lIns="74675"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關於募資</a:t>
              </a:r>
              <a:endParaRPr/>
            </a:p>
          </p:txBody>
        </p:sp>
        <p:sp>
          <p:nvSpPr>
            <p:cNvPr id="468" name="Google Shape;468;g251dc24ff40_0_67"/>
            <p:cNvSpPr/>
            <p:nvPr/>
          </p:nvSpPr>
          <p:spPr>
            <a:xfrm>
              <a:off x="2323207" y="0"/>
              <a:ext cx="2902200" cy="377700"/>
            </a:xfrm>
            <a:prstGeom prst="chevron">
              <a:avLst>
                <a:gd name="adj" fmla="val 50000"/>
              </a:avLst>
            </a:prstGeom>
            <a:solidFill>
              <a:schemeClr val="lt1"/>
            </a:solidFill>
            <a:ln w="12700" cap="flat" cmpd="sng">
              <a:solidFill>
                <a:srgbClr val="CBCBCB"/>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9" name="Google Shape;469;g251dc24ff40_0_67"/>
            <p:cNvSpPr txBox="1"/>
            <p:nvPr/>
          </p:nvSpPr>
          <p:spPr>
            <a:xfrm>
              <a:off x="2512000" y="0"/>
              <a:ext cx="2524500" cy="377700"/>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群眾募資流程</a:t>
              </a:r>
              <a:endParaRPr/>
            </a:p>
          </p:txBody>
        </p:sp>
        <p:sp>
          <p:nvSpPr>
            <p:cNvPr id="470" name="Google Shape;470;g251dc24ff40_0_67"/>
            <p:cNvSpPr/>
            <p:nvPr/>
          </p:nvSpPr>
          <p:spPr>
            <a:xfrm>
              <a:off x="4644925" y="0"/>
              <a:ext cx="2902200" cy="377700"/>
            </a:xfrm>
            <a:prstGeom prst="chevron">
              <a:avLst>
                <a:gd name="adj" fmla="val 50000"/>
              </a:avLst>
            </a:prstGeom>
            <a:solidFill>
              <a:schemeClr val="lt1"/>
            </a:solidFill>
            <a:ln w="12700" cap="flat" cmpd="sng">
              <a:solidFill>
                <a:srgbClr val="CBCBCB"/>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1" name="Google Shape;471;g251dc24ff40_0_67"/>
            <p:cNvSpPr txBox="1"/>
            <p:nvPr/>
          </p:nvSpPr>
          <p:spPr>
            <a:xfrm>
              <a:off x="4833718" y="0"/>
              <a:ext cx="2524500" cy="377700"/>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創新模式</a:t>
              </a:r>
              <a:endParaRPr/>
            </a:p>
          </p:txBody>
        </p:sp>
        <p:sp>
          <p:nvSpPr>
            <p:cNvPr id="472" name="Google Shape;472;g251dc24ff40_0_67"/>
            <p:cNvSpPr/>
            <p:nvPr/>
          </p:nvSpPr>
          <p:spPr>
            <a:xfrm>
              <a:off x="6966644" y="0"/>
              <a:ext cx="2902200" cy="377700"/>
            </a:xfrm>
            <a:prstGeom prst="chevron">
              <a:avLst>
                <a:gd name="adj" fmla="val 50000"/>
              </a:avLst>
            </a:prstGeom>
            <a:solidFill>
              <a:schemeClr val="lt1"/>
            </a:solidFill>
            <a:ln w="12700" cap="flat" cmpd="sng">
              <a:solidFill>
                <a:srgbClr val="CBCBCB"/>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3" name="Google Shape;473;g251dc24ff40_0_67"/>
            <p:cNvSpPr txBox="1"/>
            <p:nvPr/>
          </p:nvSpPr>
          <p:spPr>
            <a:xfrm>
              <a:off x="7155437" y="0"/>
              <a:ext cx="2524500" cy="377700"/>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市場與案例</a:t>
              </a:r>
              <a:endParaRPr/>
            </a:p>
          </p:txBody>
        </p:sp>
        <p:sp>
          <p:nvSpPr>
            <p:cNvPr id="474" name="Google Shape;474;g251dc24ff40_0_67"/>
            <p:cNvSpPr/>
            <p:nvPr/>
          </p:nvSpPr>
          <p:spPr>
            <a:xfrm>
              <a:off x="9288363" y="0"/>
              <a:ext cx="2902200" cy="377700"/>
            </a:xfrm>
            <a:prstGeom prst="chevron">
              <a:avLst>
                <a:gd name="adj" fmla="val 50000"/>
              </a:avLst>
            </a:prstGeom>
            <a:solidFill>
              <a:schemeClr val="lt1"/>
            </a:solidFill>
            <a:ln w="12700" cap="flat" cmpd="sng">
              <a:solidFill>
                <a:srgbClr val="CBCBCB"/>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5" name="Google Shape;475;g251dc24ff40_0_67"/>
            <p:cNvSpPr txBox="1"/>
            <p:nvPr/>
          </p:nvSpPr>
          <p:spPr>
            <a:xfrm>
              <a:off x="9477156" y="0"/>
              <a:ext cx="2524500" cy="377700"/>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機會與挑戰</a:t>
              </a:r>
              <a:endParaRPr/>
            </a:p>
          </p:txBody>
        </p:sp>
      </p:grpSp>
      <p:sp>
        <p:nvSpPr>
          <p:cNvPr id="476" name="Google Shape;476;g251dc24ff40_0_67"/>
          <p:cNvSpPr txBox="1">
            <a:spLocks noGrp="1"/>
          </p:cNvSpPr>
          <p:nvPr>
            <p:ph type="ftr" idx="11"/>
          </p:nvPr>
        </p:nvSpPr>
        <p:spPr>
          <a:xfrm>
            <a:off x="133865" y="6478310"/>
            <a:ext cx="11553600" cy="379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zh-TW"/>
              <a:t>《 2023數位金融》                                                                                                                                             	NYCU.IIM.IEBI Lab</a:t>
            </a:r>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481"/>
        <p:cNvGrpSpPr/>
        <p:nvPr/>
      </p:nvGrpSpPr>
      <p:grpSpPr>
        <a:xfrm>
          <a:off x="0" y="0"/>
          <a:ext cx="0" cy="0"/>
          <a:chOff x="0" y="0"/>
          <a:chExt cx="0" cy="0"/>
        </a:xfrm>
      </p:grpSpPr>
      <p:sp>
        <p:nvSpPr>
          <p:cNvPr id="482" name="Google Shape;482;g251dc24ff40_0_87"/>
          <p:cNvSpPr txBox="1">
            <a:spLocks noGrp="1"/>
          </p:cNvSpPr>
          <p:nvPr>
            <p:ph type="title"/>
          </p:nvPr>
        </p:nvSpPr>
        <p:spPr>
          <a:xfrm>
            <a:off x="612057" y="365126"/>
            <a:ext cx="11002200" cy="95490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accent2"/>
              </a:buClr>
              <a:buSzPts val="4200"/>
              <a:buFont typeface="Corbel"/>
              <a:buNone/>
            </a:pPr>
            <a:r>
              <a:rPr lang="zh-TW"/>
              <a:t>傳統群眾募資性質分類</a:t>
            </a:r>
            <a:endParaRPr/>
          </a:p>
        </p:txBody>
      </p:sp>
      <p:sp>
        <p:nvSpPr>
          <p:cNvPr id="484" name="Google Shape;484;g251dc24ff40_0_87"/>
          <p:cNvSpPr txBox="1">
            <a:spLocks noGrp="1"/>
          </p:cNvSpPr>
          <p:nvPr>
            <p:ph type="sldNum" idx="12"/>
          </p:nvPr>
        </p:nvSpPr>
        <p:spPr>
          <a:xfrm>
            <a:off x="9325232" y="6478310"/>
            <a:ext cx="27432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ltLang="zh-TW"/>
              <a:t>17</a:t>
            </a:fld>
            <a:endParaRPr/>
          </a:p>
        </p:txBody>
      </p:sp>
      <p:grpSp>
        <p:nvGrpSpPr>
          <p:cNvPr id="485" name="Google Shape;485;g251dc24ff40_0_87"/>
          <p:cNvGrpSpPr/>
          <p:nvPr/>
        </p:nvGrpSpPr>
        <p:grpSpPr>
          <a:xfrm>
            <a:off x="1488" y="-34511"/>
            <a:ext cx="12189075" cy="377700"/>
            <a:chOff x="1488" y="0"/>
            <a:chExt cx="12189075" cy="377700"/>
          </a:xfrm>
        </p:grpSpPr>
        <p:sp>
          <p:nvSpPr>
            <p:cNvPr id="486" name="Google Shape;486;g251dc24ff40_0_87"/>
            <p:cNvSpPr/>
            <p:nvPr/>
          </p:nvSpPr>
          <p:spPr>
            <a:xfrm>
              <a:off x="1488" y="0"/>
              <a:ext cx="2902200" cy="377700"/>
            </a:xfrm>
            <a:prstGeom prst="homePlate">
              <a:avLst>
                <a:gd name="adj" fmla="val 50000"/>
              </a:avLst>
            </a:prstGeom>
            <a:solidFill>
              <a:srgbClr val="CBCBCB"/>
            </a:solidFill>
            <a:ln w="12700" cap="flat" cmpd="sng">
              <a:solidFill>
                <a:srgbClr val="CBCBCB"/>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7" name="Google Shape;487;g251dc24ff40_0_87"/>
            <p:cNvSpPr txBox="1"/>
            <p:nvPr/>
          </p:nvSpPr>
          <p:spPr>
            <a:xfrm>
              <a:off x="1488" y="0"/>
              <a:ext cx="2807700" cy="377700"/>
            </a:xfrm>
            <a:prstGeom prst="rect">
              <a:avLst/>
            </a:prstGeom>
            <a:noFill/>
            <a:ln>
              <a:noFill/>
            </a:ln>
          </p:spPr>
          <p:txBody>
            <a:bodyPr spcFirstLastPara="1" wrap="square" lIns="74675"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關於募資</a:t>
              </a:r>
              <a:endParaRPr/>
            </a:p>
          </p:txBody>
        </p:sp>
        <p:sp>
          <p:nvSpPr>
            <p:cNvPr id="488" name="Google Shape;488;g251dc24ff40_0_87"/>
            <p:cNvSpPr/>
            <p:nvPr/>
          </p:nvSpPr>
          <p:spPr>
            <a:xfrm>
              <a:off x="2323207" y="0"/>
              <a:ext cx="2902200" cy="377700"/>
            </a:xfrm>
            <a:prstGeom prst="chevron">
              <a:avLst>
                <a:gd name="adj" fmla="val 50000"/>
              </a:avLst>
            </a:prstGeom>
            <a:solidFill>
              <a:schemeClr val="lt1"/>
            </a:solidFill>
            <a:ln w="12700" cap="flat" cmpd="sng">
              <a:solidFill>
                <a:srgbClr val="CBCBCB"/>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9" name="Google Shape;489;g251dc24ff40_0_87"/>
            <p:cNvSpPr txBox="1"/>
            <p:nvPr/>
          </p:nvSpPr>
          <p:spPr>
            <a:xfrm>
              <a:off x="2512000" y="0"/>
              <a:ext cx="2524500" cy="377700"/>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群眾募資流程</a:t>
              </a:r>
              <a:endParaRPr/>
            </a:p>
          </p:txBody>
        </p:sp>
        <p:sp>
          <p:nvSpPr>
            <p:cNvPr id="490" name="Google Shape;490;g251dc24ff40_0_87"/>
            <p:cNvSpPr/>
            <p:nvPr/>
          </p:nvSpPr>
          <p:spPr>
            <a:xfrm>
              <a:off x="4644925" y="0"/>
              <a:ext cx="2902200" cy="377700"/>
            </a:xfrm>
            <a:prstGeom prst="chevron">
              <a:avLst>
                <a:gd name="adj" fmla="val 50000"/>
              </a:avLst>
            </a:prstGeom>
            <a:solidFill>
              <a:schemeClr val="lt1"/>
            </a:solidFill>
            <a:ln w="12700" cap="flat" cmpd="sng">
              <a:solidFill>
                <a:srgbClr val="CBCBCB"/>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1" name="Google Shape;491;g251dc24ff40_0_87"/>
            <p:cNvSpPr txBox="1"/>
            <p:nvPr/>
          </p:nvSpPr>
          <p:spPr>
            <a:xfrm>
              <a:off x="4833718" y="0"/>
              <a:ext cx="2524500" cy="377700"/>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創新模式</a:t>
              </a:r>
              <a:endParaRPr/>
            </a:p>
          </p:txBody>
        </p:sp>
        <p:sp>
          <p:nvSpPr>
            <p:cNvPr id="492" name="Google Shape;492;g251dc24ff40_0_87"/>
            <p:cNvSpPr/>
            <p:nvPr/>
          </p:nvSpPr>
          <p:spPr>
            <a:xfrm>
              <a:off x="6966644" y="0"/>
              <a:ext cx="2902200" cy="377700"/>
            </a:xfrm>
            <a:prstGeom prst="chevron">
              <a:avLst>
                <a:gd name="adj" fmla="val 50000"/>
              </a:avLst>
            </a:prstGeom>
            <a:solidFill>
              <a:schemeClr val="lt1"/>
            </a:solidFill>
            <a:ln w="12700" cap="flat" cmpd="sng">
              <a:solidFill>
                <a:srgbClr val="CBCBCB"/>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3" name="Google Shape;493;g251dc24ff40_0_87"/>
            <p:cNvSpPr txBox="1"/>
            <p:nvPr/>
          </p:nvSpPr>
          <p:spPr>
            <a:xfrm>
              <a:off x="7155437" y="0"/>
              <a:ext cx="2524500" cy="377700"/>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市場與案例</a:t>
              </a:r>
              <a:endParaRPr/>
            </a:p>
          </p:txBody>
        </p:sp>
        <p:sp>
          <p:nvSpPr>
            <p:cNvPr id="494" name="Google Shape;494;g251dc24ff40_0_87"/>
            <p:cNvSpPr/>
            <p:nvPr/>
          </p:nvSpPr>
          <p:spPr>
            <a:xfrm>
              <a:off x="9288363" y="0"/>
              <a:ext cx="2902200" cy="377700"/>
            </a:xfrm>
            <a:prstGeom prst="chevron">
              <a:avLst>
                <a:gd name="adj" fmla="val 50000"/>
              </a:avLst>
            </a:prstGeom>
            <a:solidFill>
              <a:schemeClr val="lt1"/>
            </a:solidFill>
            <a:ln w="12700" cap="flat" cmpd="sng">
              <a:solidFill>
                <a:srgbClr val="CBCBCB"/>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5" name="Google Shape;495;g251dc24ff40_0_87"/>
            <p:cNvSpPr txBox="1"/>
            <p:nvPr/>
          </p:nvSpPr>
          <p:spPr>
            <a:xfrm>
              <a:off x="9477156" y="0"/>
              <a:ext cx="2524500" cy="377700"/>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機會與挑戰</a:t>
              </a:r>
              <a:endParaRPr/>
            </a:p>
          </p:txBody>
        </p:sp>
      </p:grpSp>
      <p:sp>
        <p:nvSpPr>
          <p:cNvPr id="496" name="Google Shape;496;g251dc24ff40_0_87"/>
          <p:cNvSpPr txBox="1">
            <a:spLocks noGrp="1"/>
          </p:cNvSpPr>
          <p:nvPr>
            <p:ph type="ftr" idx="11"/>
          </p:nvPr>
        </p:nvSpPr>
        <p:spPr>
          <a:xfrm>
            <a:off x="133865" y="6478310"/>
            <a:ext cx="11553600" cy="379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zh-TW"/>
              <a:t>《 2023數位金融》                                                                                                                                             	NYCU.IIM.IEBI Lab</a:t>
            </a:r>
            <a:endParaRPr/>
          </a:p>
        </p:txBody>
      </p:sp>
      <p:pic>
        <p:nvPicPr>
          <p:cNvPr id="497" name="Google Shape;497;g251dc24ff40_0_87"/>
          <p:cNvPicPr preferRelativeResize="0"/>
          <p:nvPr/>
        </p:nvPicPr>
        <p:blipFill>
          <a:blip r:embed="rId3">
            <a:alphaModFix/>
          </a:blip>
          <a:stretch>
            <a:fillRect/>
          </a:stretch>
        </p:blipFill>
        <p:spPr>
          <a:xfrm>
            <a:off x="2041680" y="1475612"/>
            <a:ext cx="8108576" cy="4442465"/>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502"/>
        <p:cNvGrpSpPr/>
        <p:nvPr/>
      </p:nvGrpSpPr>
      <p:grpSpPr>
        <a:xfrm>
          <a:off x="0" y="0"/>
          <a:ext cx="0" cy="0"/>
          <a:chOff x="0" y="0"/>
          <a:chExt cx="0" cy="0"/>
        </a:xfrm>
      </p:grpSpPr>
      <p:sp>
        <p:nvSpPr>
          <p:cNvPr id="503" name="Google Shape;503;p15"/>
          <p:cNvSpPr txBox="1">
            <a:spLocks noGrp="1"/>
          </p:cNvSpPr>
          <p:nvPr>
            <p:ph type="title"/>
          </p:nvPr>
        </p:nvSpPr>
        <p:spPr>
          <a:xfrm>
            <a:off x="612057" y="365126"/>
            <a:ext cx="11002297" cy="954856"/>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accent2"/>
              </a:buClr>
              <a:buSzPts val="4200"/>
              <a:buFont typeface="Corbel"/>
              <a:buNone/>
            </a:pPr>
            <a:r>
              <a:rPr lang="zh-TW"/>
              <a:t>群眾募資的類型</a:t>
            </a:r>
            <a:r>
              <a:rPr lang="zh-TW" sz="2600">
                <a:latin typeface="Lato"/>
                <a:ea typeface="Lato"/>
                <a:cs typeface="Lato"/>
                <a:sym typeface="Lato"/>
              </a:rPr>
              <a:t>（對於「投資者」而言）</a:t>
            </a:r>
            <a:endParaRPr sz="4000"/>
          </a:p>
        </p:txBody>
      </p:sp>
      <p:sp>
        <p:nvSpPr>
          <p:cNvPr id="504" name="Google Shape;504;p15"/>
          <p:cNvSpPr txBox="1">
            <a:spLocks noGrp="1"/>
          </p:cNvSpPr>
          <p:nvPr>
            <p:ph type="body" idx="1"/>
          </p:nvPr>
        </p:nvSpPr>
        <p:spPr>
          <a:xfrm>
            <a:off x="612057" y="1474839"/>
            <a:ext cx="11002297" cy="4702124"/>
          </a:xfrm>
          <a:prstGeom prst="rect">
            <a:avLst/>
          </a:prstGeom>
          <a:noFill/>
          <a:ln>
            <a:noFill/>
          </a:ln>
        </p:spPr>
        <p:txBody>
          <a:bodyPr spcFirstLastPara="1" wrap="square" lIns="91425" tIns="45700" rIns="91425" bIns="45700" anchor="t" anchorCtr="0">
            <a:normAutofit/>
          </a:bodyPr>
          <a:lstStyle/>
          <a:p>
            <a:pPr marL="0" lvl="0" indent="0" algn="l" rtl="0">
              <a:lnSpc>
                <a:spcPct val="100000"/>
              </a:lnSpc>
              <a:spcBef>
                <a:spcPts val="0"/>
              </a:spcBef>
              <a:spcAft>
                <a:spcPts val="0"/>
              </a:spcAft>
              <a:buClr>
                <a:schemeClr val="dk1"/>
              </a:buClr>
              <a:buSzPts val="2600"/>
              <a:buNone/>
            </a:pPr>
            <a:r>
              <a:rPr lang="zh-TW" b="1"/>
              <a:t>數位代幣性質</a:t>
            </a:r>
            <a:endParaRPr/>
          </a:p>
          <a:p>
            <a:pPr marL="228600" lvl="0" indent="-228600" algn="l" rtl="0">
              <a:lnSpc>
                <a:spcPct val="100000"/>
              </a:lnSpc>
              <a:spcBef>
                <a:spcPts val="1000"/>
              </a:spcBef>
              <a:spcAft>
                <a:spcPts val="0"/>
              </a:spcAft>
              <a:buClr>
                <a:schemeClr val="dk1"/>
              </a:buClr>
              <a:buSzPts val="2600"/>
              <a:buChar char="•"/>
            </a:pPr>
            <a:r>
              <a:rPr lang="zh-TW"/>
              <a:t>向贊助者提供數字或基於軟體的價值代幣作為獎勵</a:t>
            </a:r>
            <a:endParaRPr/>
          </a:p>
          <a:p>
            <a:pPr marL="228600" lvl="0" indent="-228600" algn="l" rtl="0">
              <a:lnSpc>
                <a:spcPct val="100000"/>
              </a:lnSpc>
              <a:spcBef>
                <a:spcPts val="1000"/>
              </a:spcBef>
              <a:spcAft>
                <a:spcPts val="0"/>
              </a:spcAft>
              <a:buClr>
                <a:schemeClr val="dk1"/>
              </a:buClr>
              <a:buSzPts val="2600"/>
              <a:buChar char="•"/>
            </a:pPr>
            <a:r>
              <a:rPr lang="zh-TW"/>
              <a:t>代幣是通過特定的開放、去中心化的網絡產生的</a:t>
            </a:r>
            <a:endParaRPr/>
          </a:p>
          <a:p>
            <a:pPr marL="228600" lvl="0" indent="-228600" algn="l" rtl="0">
              <a:lnSpc>
                <a:spcPct val="100000"/>
              </a:lnSpc>
              <a:spcBef>
                <a:spcPts val="1000"/>
              </a:spcBef>
              <a:spcAft>
                <a:spcPts val="0"/>
              </a:spcAft>
              <a:buClr>
                <a:schemeClr val="dk1"/>
              </a:buClr>
              <a:buSzPts val="2600"/>
              <a:buChar char="•"/>
            </a:pPr>
            <a:r>
              <a:rPr lang="zh-TW"/>
              <a:t>在法律法規確定之前，數位代幣的市場規模無法準確估計</a:t>
            </a:r>
            <a:br>
              <a:rPr lang="zh-TW"/>
            </a:br>
            <a:endParaRPr/>
          </a:p>
        </p:txBody>
      </p:sp>
      <p:sp>
        <p:nvSpPr>
          <p:cNvPr id="505" name="Google Shape;505;p15"/>
          <p:cNvSpPr txBox="1">
            <a:spLocks noGrp="1"/>
          </p:cNvSpPr>
          <p:nvPr>
            <p:ph type="sldNum" idx="12"/>
          </p:nvPr>
        </p:nvSpPr>
        <p:spPr>
          <a:xfrm>
            <a:off x="9325232" y="647831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ltLang="zh-TW"/>
              <a:t>18</a:t>
            </a:fld>
            <a:endParaRPr/>
          </a:p>
        </p:txBody>
      </p:sp>
      <p:grpSp>
        <p:nvGrpSpPr>
          <p:cNvPr id="506" name="Google Shape;506;p15"/>
          <p:cNvGrpSpPr/>
          <p:nvPr/>
        </p:nvGrpSpPr>
        <p:grpSpPr>
          <a:xfrm>
            <a:off x="1488" y="-34511"/>
            <a:ext cx="12189023" cy="377586"/>
            <a:chOff x="1488" y="0"/>
            <a:chExt cx="12189023" cy="377586"/>
          </a:xfrm>
        </p:grpSpPr>
        <p:sp>
          <p:nvSpPr>
            <p:cNvPr id="507" name="Google Shape;507;p15"/>
            <p:cNvSpPr/>
            <p:nvPr/>
          </p:nvSpPr>
          <p:spPr>
            <a:xfrm>
              <a:off x="1488" y="0"/>
              <a:ext cx="2902148" cy="377586"/>
            </a:xfrm>
            <a:prstGeom prst="homePlate">
              <a:avLst>
                <a:gd name="adj" fmla="val 50000"/>
              </a:avLst>
            </a:prstGeom>
            <a:solidFill>
              <a:srgbClr val="CBCBCB"/>
            </a:solidFill>
            <a:ln w="12700" cap="flat" cmpd="sng">
              <a:solidFill>
                <a:srgbClr val="CBCBCB"/>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8" name="Google Shape;508;p15"/>
            <p:cNvSpPr txBox="1"/>
            <p:nvPr/>
          </p:nvSpPr>
          <p:spPr>
            <a:xfrm>
              <a:off x="1488" y="0"/>
              <a:ext cx="2807752" cy="377586"/>
            </a:xfrm>
            <a:prstGeom prst="rect">
              <a:avLst/>
            </a:prstGeom>
            <a:noFill/>
            <a:ln>
              <a:noFill/>
            </a:ln>
          </p:spPr>
          <p:txBody>
            <a:bodyPr spcFirstLastPara="1" wrap="square" lIns="74675"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關於募資</a:t>
              </a:r>
              <a:endParaRPr/>
            </a:p>
          </p:txBody>
        </p:sp>
        <p:sp>
          <p:nvSpPr>
            <p:cNvPr id="509" name="Google Shape;509;p15"/>
            <p:cNvSpPr/>
            <p:nvPr/>
          </p:nvSpPr>
          <p:spPr>
            <a:xfrm>
              <a:off x="2323207" y="0"/>
              <a:ext cx="2902148" cy="377586"/>
            </a:xfrm>
            <a:prstGeom prst="chevron">
              <a:avLst>
                <a:gd name="adj" fmla="val 50000"/>
              </a:avLst>
            </a:prstGeom>
            <a:solidFill>
              <a:schemeClr val="lt1"/>
            </a:solidFill>
            <a:ln w="12700" cap="flat" cmpd="sng">
              <a:solidFill>
                <a:srgbClr val="CBCBCB"/>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0" name="Google Shape;510;p15"/>
            <p:cNvSpPr txBox="1"/>
            <p:nvPr/>
          </p:nvSpPr>
          <p:spPr>
            <a:xfrm>
              <a:off x="2512000"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群眾募資流程</a:t>
              </a:r>
              <a:endParaRPr/>
            </a:p>
          </p:txBody>
        </p:sp>
        <p:sp>
          <p:nvSpPr>
            <p:cNvPr id="511" name="Google Shape;511;p15"/>
            <p:cNvSpPr/>
            <p:nvPr/>
          </p:nvSpPr>
          <p:spPr>
            <a:xfrm>
              <a:off x="4644925" y="0"/>
              <a:ext cx="2902148" cy="377586"/>
            </a:xfrm>
            <a:prstGeom prst="chevron">
              <a:avLst>
                <a:gd name="adj" fmla="val 50000"/>
              </a:avLst>
            </a:prstGeom>
            <a:solidFill>
              <a:schemeClr val="lt1"/>
            </a:solidFill>
            <a:ln w="12700" cap="flat" cmpd="sng">
              <a:solidFill>
                <a:srgbClr val="CBCBCB"/>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2" name="Google Shape;512;p15"/>
            <p:cNvSpPr txBox="1"/>
            <p:nvPr/>
          </p:nvSpPr>
          <p:spPr>
            <a:xfrm>
              <a:off x="4833718"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創新模式</a:t>
              </a:r>
              <a:endParaRPr/>
            </a:p>
          </p:txBody>
        </p:sp>
        <p:sp>
          <p:nvSpPr>
            <p:cNvPr id="513" name="Google Shape;513;p15"/>
            <p:cNvSpPr/>
            <p:nvPr/>
          </p:nvSpPr>
          <p:spPr>
            <a:xfrm>
              <a:off x="6966644" y="0"/>
              <a:ext cx="2902148" cy="377586"/>
            </a:xfrm>
            <a:prstGeom prst="chevron">
              <a:avLst>
                <a:gd name="adj" fmla="val 50000"/>
              </a:avLst>
            </a:prstGeom>
            <a:solidFill>
              <a:schemeClr val="lt1"/>
            </a:solidFill>
            <a:ln w="12700" cap="flat" cmpd="sng">
              <a:solidFill>
                <a:srgbClr val="CBCBCB"/>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4" name="Google Shape;514;p15"/>
            <p:cNvSpPr txBox="1"/>
            <p:nvPr/>
          </p:nvSpPr>
          <p:spPr>
            <a:xfrm>
              <a:off x="7155437"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市場與案例</a:t>
              </a:r>
              <a:endParaRPr/>
            </a:p>
          </p:txBody>
        </p:sp>
        <p:sp>
          <p:nvSpPr>
            <p:cNvPr id="515" name="Google Shape;515;p15"/>
            <p:cNvSpPr/>
            <p:nvPr/>
          </p:nvSpPr>
          <p:spPr>
            <a:xfrm>
              <a:off x="9288363" y="0"/>
              <a:ext cx="2902148" cy="377586"/>
            </a:xfrm>
            <a:prstGeom prst="chevron">
              <a:avLst>
                <a:gd name="adj" fmla="val 50000"/>
              </a:avLst>
            </a:prstGeom>
            <a:solidFill>
              <a:schemeClr val="lt1"/>
            </a:solidFill>
            <a:ln w="12700" cap="flat" cmpd="sng">
              <a:solidFill>
                <a:srgbClr val="CBCBCB"/>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6" name="Google Shape;516;p15"/>
            <p:cNvSpPr txBox="1"/>
            <p:nvPr/>
          </p:nvSpPr>
          <p:spPr>
            <a:xfrm>
              <a:off x="9477156"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機會與挑戰</a:t>
              </a:r>
              <a:endParaRPr/>
            </a:p>
          </p:txBody>
        </p:sp>
      </p:grpSp>
      <p:sp>
        <p:nvSpPr>
          <p:cNvPr id="517" name="Google Shape;517;p15"/>
          <p:cNvSpPr txBox="1">
            <a:spLocks noGrp="1"/>
          </p:cNvSpPr>
          <p:nvPr>
            <p:ph type="ftr" idx="11"/>
          </p:nvPr>
        </p:nvSpPr>
        <p:spPr>
          <a:xfrm>
            <a:off x="133865" y="6478310"/>
            <a:ext cx="11553550" cy="37969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zh-TW"/>
              <a:t>《 2023數位金融》                                                                                                                                             	NYCU.IIM.IEBI Lab</a:t>
            </a:r>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549"/>
        <p:cNvGrpSpPr/>
        <p:nvPr/>
      </p:nvGrpSpPr>
      <p:grpSpPr>
        <a:xfrm>
          <a:off x="0" y="0"/>
          <a:ext cx="0" cy="0"/>
          <a:chOff x="0" y="0"/>
          <a:chExt cx="0" cy="0"/>
        </a:xfrm>
      </p:grpSpPr>
      <p:sp>
        <p:nvSpPr>
          <p:cNvPr id="550" name="Google Shape;550;p17"/>
          <p:cNvSpPr txBox="1">
            <a:spLocks noGrp="1"/>
          </p:cNvSpPr>
          <p:nvPr>
            <p:ph type="title"/>
          </p:nvPr>
        </p:nvSpPr>
        <p:spPr>
          <a:xfrm>
            <a:off x="612057" y="365126"/>
            <a:ext cx="11002297" cy="954856"/>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accent2"/>
              </a:buClr>
              <a:buSzPts val="4200"/>
              <a:buFont typeface="Corbel"/>
              <a:buNone/>
            </a:pPr>
            <a:r>
              <a:rPr lang="zh-TW"/>
              <a:t>群眾募資的類型</a:t>
            </a:r>
            <a:r>
              <a:rPr lang="zh-TW" sz="2800">
                <a:latin typeface="Lato"/>
                <a:ea typeface="Lato"/>
                <a:cs typeface="Lato"/>
                <a:sym typeface="Lato"/>
              </a:rPr>
              <a:t>（對於「提案者」而言）</a:t>
            </a:r>
            <a:endParaRPr/>
          </a:p>
        </p:txBody>
      </p:sp>
      <p:sp>
        <p:nvSpPr>
          <p:cNvPr id="551" name="Google Shape;551;p17"/>
          <p:cNvSpPr txBox="1">
            <a:spLocks noGrp="1"/>
          </p:cNvSpPr>
          <p:nvPr>
            <p:ph type="body" idx="1"/>
          </p:nvPr>
        </p:nvSpPr>
        <p:spPr>
          <a:xfrm>
            <a:off x="612057" y="1474839"/>
            <a:ext cx="11002297" cy="4702124"/>
          </a:xfrm>
          <a:prstGeom prst="rect">
            <a:avLst/>
          </a:prstGeom>
          <a:noFill/>
          <a:ln>
            <a:noFill/>
          </a:ln>
        </p:spPr>
        <p:txBody>
          <a:bodyPr spcFirstLastPara="1" wrap="square" lIns="91425" tIns="45700" rIns="91425" bIns="45700" anchor="t" anchorCtr="0">
            <a:normAutofit/>
          </a:bodyPr>
          <a:lstStyle/>
          <a:p>
            <a:pPr marL="0" lvl="0" indent="0" algn="l" rtl="0">
              <a:lnSpc>
                <a:spcPct val="100000"/>
              </a:lnSpc>
              <a:spcBef>
                <a:spcPts val="0"/>
              </a:spcBef>
              <a:spcAft>
                <a:spcPts val="0"/>
              </a:spcAft>
              <a:buClr>
                <a:schemeClr val="dk1"/>
              </a:buClr>
              <a:buSzPts val="2600"/>
              <a:buNone/>
            </a:pPr>
            <a:r>
              <a:rPr lang="zh-TW" sz="2800" b="1" dirty="0"/>
              <a:t>keep it all</a:t>
            </a:r>
            <a:endParaRPr sz="2800" b="1" dirty="0"/>
          </a:p>
          <a:p>
            <a:pPr marL="228600" lvl="0" indent="-228600" algn="l" rtl="0">
              <a:lnSpc>
                <a:spcPct val="100000"/>
              </a:lnSpc>
              <a:spcBef>
                <a:spcPts val="1000"/>
              </a:spcBef>
              <a:spcAft>
                <a:spcPts val="0"/>
              </a:spcAft>
              <a:buClr>
                <a:schemeClr val="dk1"/>
              </a:buClr>
              <a:buSzPts val="2600"/>
              <a:buChar char="•"/>
            </a:pPr>
            <a:r>
              <a:rPr lang="zh-TW" dirty="0"/>
              <a:t>不管募款門檻有沒有達成，提案人都可以獲得已達成的募款金額</a:t>
            </a:r>
            <a:endParaRPr dirty="0"/>
          </a:p>
          <a:p>
            <a:pPr marL="228600" lvl="0" indent="-228600" algn="l" rtl="0">
              <a:lnSpc>
                <a:spcPct val="100000"/>
              </a:lnSpc>
              <a:spcBef>
                <a:spcPts val="1000"/>
              </a:spcBef>
              <a:spcAft>
                <a:spcPts val="0"/>
              </a:spcAft>
              <a:buClr>
                <a:schemeClr val="dk1"/>
              </a:buClr>
              <a:buSzPts val="2600"/>
              <a:buChar char="•"/>
            </a:pPr>
            <a:r>
              <a:rPr lang="zh-TW" dirty="0"/>
              <a:t>適合用於慈善型的群眾募資</a:t>
            </a:r>
            <a:endParaRPr lang="en-US" altLang="zh-TW" dirty="0"/>
          </a:p>
          <a:p>
            <a:pPr marL="228600" lvl="0" indent="-228600" algn="l" rtl="0">
              <a:lnSpc>
                <a:spcPct val="100000"/>
              </a:lnSpc>
              <a:spcBef>
                <a:spcPts val="1000"/>
              </a:spcBef>
              <a:spcAft>
                <a:spcPts val="0"/>
              </a:spcAft>
              <a:buClr>
                <a:schemeClr val="dk1"/>
              </a:buClr>
              <a:buSzPts val="2600"/>
              <a:buChar char="•"/>
            </a:pPr>
            <a:endParaRPr dirty="0"/>
          </a:p>
          <a:p>
            <a:pPr marL="0" lvl="0" indent="0" algn="l" rtl="0">
              <a:lnSpc>
                <a:spcPct val="100000"/>
              </a:lnSpc>
              <a:spcBef>
                <a:spcPts val="1000"/>
              </a:spcBef>
              <a:spcAft>
                <a:spcPts val="0"/>
              </a:spcAft>
              <a:buClr>
                <a:schemeClr val="dk1"/>
              </a:buClr>
              <a:buSzPts val="2600"/>
              <a:buNone/>
            </a:pPr>
            <a:r>
              <a:rPr lang="zh-TW" sz="2800" b="1" dirty="0"/>
              <a:t>All or nothing</a:t>
            </a:r>
            <a:endParaRPr sz="2800" dirty="0"/>
          </a:p>
          <a:p>
            <a:pPr marL="228600" lvl="0" indent="-228600" algn="l" rtl="0">
              <a:lnSpc>
                <a:spcPct val="100000"/>
              </a:lnSpc>
              <a:spcBef>
                <a:spcPts val="1000"/>
              </a:spcBef>
              <a:spcAft>
                <a:spcPts val="0"/>
              </a:spcAft>
              <a:buClr>
                <a:schemeClr val="dk1"/>
              </a:buClr>
              <a:buSzPts val="2600"/>
              <a:buChar char="•"/>
            </a:pPr>
            <a:r>
              <a:rPr lang="zh-TW" dirty="0"/>
              <a:t>如果在期限內沒有達到籌資的目標門檻，就無法獲得資金</a:t>
            </a:r>
            <a:br>
              <a:rPr lang="zh-TW" dirty="0"/>
            </a:br>
            <a:endParaRPr dirty="0"/>
          </a:p>
        </p:txBody>
      </p:sp>
      <p:sp>
        <p:nvSpPr>
          <p:cNvPr id="552" name="Google Shape;552;p17"/>
          <p:cNvSpPr txBox="1">
            <a:spLocks noGrp="1"/>
          </p:cNvSpPr>
          <p:nvPr>
            <p:ph type="sldNum" idx="12"/>
          </p:nvPr>
        </p:nvSpPr>
        <p:spPr>
          <a:xfrm>
            <a:off x="9325232" y="647831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ltLang="zh-TW"/>
              <a:t>19</a:t>
            </a:fld>
            <a:endParaRPr/>
          </a:p>
        </p:txBody>
      </p:sp>
      <p:sp>
        <p:nvSpPr>
          <p:cNvPr id="564" name="Google Shape;564;p17"/>
          <p:cNvSpPr txBox="1">
            <a:spLocks noGrp="1"/>
          </p:cNvSpPr>
          <p:nvPr>
            <p:ph type="ftr" idx="11"/>
          </p:nvPr>
        </p:nvSpPr>
        <p:spPr>
          <a:xfrm>
            <a:off x="133865" y="6478310"/>
            <a:ext cx="11553550" cy="37969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zh-TW"/>
              <a:t>《 2023數位金融》                                                                                                                                             	NYCU.IIM.IEBI Lab</a:t>
            </a:r>
            <a:endParaRPr/>
          </a:p>
        </p:txBody>
      </p:sp>
      <p:grpSp>
        <p:nvGrpSpPr>
          <p:cNvPr id="28" name="Google Shape;424;g251dc24ff40_0_45">
            <a:extLst>
              <a:ext uri="{FF2B5EF4-FFF2-40B4-BE49-F238E27FC236}">
                <a16:creationId xmlns:a16="http://schemas.microsoft.com/office/drawing/2014/main" id="{3F462E05-C8C6-49ED-8D73-F60726392842}"/>
              </a:ext>
            </a:extLst>
          </p:cNvPr>
          <p:cNvGrpSpPr/>
          <p:nvPr/>
        </p:nvGrpSpPr>
        <p:grpSpPr>
          <a:xfrm>
            <a:off x="1488" y="-34511"/>
            <a:ext cx="12189075" cy="377700"/>
            <a:chOff x="1488" y="0"/>
            <a:chExt cx="12189075" cy="377700"/>
          </a:xfrm>
        </p:grpSpPr>
        <p:sp>
          <p:nvSpPr>
            <p:cNvPr id="29" name="Google Shape;425;g251dc24ff40_0_45">
              <a:extLst>
                <a:ext uri="{FF2B5EF4-FFF2-40B4-BE49-F238E27FC236}">
                  <a16:creationId xmlns:a16="http://schemas.microsoft.com/office/drawing/2014/main" id="{6C4F6E5C-008F-41B9-9641-8D250AC55BB9}"/>
                </a:ext>
              </a:extLst>
            </p:cNvPr>
            <p:cNvSpPr/>
            <p:nvPr/>
          </p:nvSpPr>
          <p:spPr>
            <a:xfrm>
              <a:off x="1488" y="0"/>
              <a:ext cx="2902200" cy="377700"/>
            </a:xfrm>
            <a:prstGeom prst="homePlate">
              <a:avLst>
                <a:gd name="adj" fmla="val 50000"/>
              </a:avLst>
            </a:prstGeom>
            <a:solidFill>
              <a:srgbClr val="CBCBCB"/>
            </a:solidFill>
            <a:ln w="12700" cap="flat" cmpd="sng">
              <a:solidFill>
                <a:srgbClr val="CBCBCB"/>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426;g251dc24ff40_0_45">
              <a:extLst>
                <a:ext uri="{FF2B5EF4-FFF2-40B4-BE49-F238E27FC236}">
                  <a16:creationId xmlns:a16="http://schemas.microsoft.com/office/drawing/2014/main" id="{757C3114-B683-4D39-81DD-F26B289867EA}"/>
                </a:ext>
              </a:extLst>
            </p:cNvPr>
            <p:cNvSpPr txBox="1"/>
            <p:nvPr/>
          </p:nvSpPr>
          <p:spPr>
            <a:xfrm>
              <a:off x="1488" y="0"/>
              <a:ext cx="2807700" cy="377700"/>
            </a:xfrm>
            <a:prstGeom prst="rect">
              <a:avLst/>
            </a:prstGeom>
            <a:noFill/>
            <a:ln>
              <a:noFill/>
            </a:ln>
          </p:spPr>
          <p:txBody>
            <a:bodyPr spcFirstLastPara="1" wrap="square" lIns="74675"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關於募資</a:t>
              </a:r>
              <a:endParaRPr/>
            </a:p>
          </p:txBody>
        </p:sp>
        <p:sp>
          <p:nvSpPr>
            <p:cNvPr id="31" name="Google Shape;427;g251dc24ff40_0_45">
              <a:extLst>
                <a:ext uri="{FF2B5EF4-FFF2-40B4-BE49-F238E27FC236}">
                  <a16:creationId xmlns:a16="http://schemas.microsoft.com/office/drawing/2014/main" id="{0537A928-2171-422E-9F40-C9E7B9AB47ED}"/>
                </a:ext>
              </a:extLst>
            </p:cNvPr>
            <p:cNvSpPr/>
            <p:nvPr/>
          </p:nvSpPr>
          <p:spPr>
            <a:xfrm>
              <a:off x="2323207" y="0"/>
              <a:ext cx="2902200" cy="377700"/>
            </a:xfrm>
            <a:prstGeom prst="chevron">
              <a:avLst>
                <a:gd name="adj" fmla="val 50000"/>
              </a:avLst>
            </a:prstGeom>
            <a:solidFill>
              <a:schemeClr val="lt1"/>
            </a:solidFill>
            <a:ln w="12700" cap="flat" cmpd="sng">
              <a:solidFill>
                <a:srgbClr val="CBCBCB"/>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428;g251dc24ff40_0_45">
              <a:extLst>
                <a:ext uri="{FF2B5EF4-FFF2-40B4-BE49-F238E27FC236}">
                  <a16:creationId xmlns:a16="http://schemas.microsoft.com/office/drawing/2014/main" id="{93D605CC-6888-41DD-B44C-A0FEB6C7264A}"/>
                </a:ext>
              </a:extLst>
            </p:cNvPr>
            <p:cNvSpPr txBox="1"/>
            <p:nvPr/>
          </p:nvSpPr>
          <p:spPr>
            <a:xfrm>
              <a:off x="2512000" y="0"/>
              <a:ext cx="2524500" cy="377700"/>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群眾募資流程</a:t>
              </a:r>
              <a:endParaRPr/>
            </a:p>
          </p:txBody>
        </p:sp>
        <p:sp>
          <p:nvSpPr>
            <p:cNvPr id="33" name="Google Shape;429;g251dc24ff40_0_45">
              <a:extLst>
                <a:ext uri="{FF2B5EF4-FFF2-40B4-BE49-F238E27FC236}">
                  <a16:creationId xmlns:a16="http://schemas.microsoft.com/office/drawing/2014/main" id="{38EB3BF7-EA57-4237-83FA-18B8C9677FB8}"/>
                </a:ext>
              </a:extLst>
            </p:cNvPr>
            <p:cNvSpPr/>
            <p:nvPr/>
          </p:nvSpPr>
          <p:spPr>
            <a:xfrm>
              <a:off x="4644925" y="0"/>
              <a:ext cx="2902200" cy="377700"/>
            </a:xfrm>
            <a:prstGeom prst="chevron">
              <a:avLst>
                <a:gd name="adj" fmla="val 50000"/>
              </a:avLst>
            </a:prstGeom>
            <a:solidFill>
              <a:schemeClr val="lt1"/>
            </a:solidFill>
            <a:ln w="12700" cap="flat" cmpd="sng">
              <a:solidFill>
                <a:srgbClr val="CBCBCB"/>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430;g251dc24ff40_0_45">
              <a:extLst>
                <a:ext uri="{FF2B5EF4-FFF2-40B4-BE49-F238E27FC236}">
                  <a16:creationId xmlns:a16="http://schemas.microsoft.com/office/drawing/2014/main" id="{1EF30013-EFEA-4A4C-BCC1-6210316CCE7A}"/>
                </a:ext>
              </a:extLst>
            </p:cNvPr>
            <p:cNvSpPr txBox="1"/>
            <p:nvPr/>
          </p:nvSpPr>
          <p:spPr>
            <a:xfrm>
              <a:off x="4833718" y="0"/>
              <a:ext cx="2524500" cy="377700"/>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創新模式</a:t>
              </a:r>
              <a:endParaRPr/>
            </a:p>
          </p:txBody>
        </p:sp>
        <p:sp>
          <p:nvSpPr>
            <p:cNvPr id="35" name="Google Shape;431;g251dc24ff40_0_45">
              <a:extLst>
                <a:ext uri="{FF2B5EF4-FFF2-40B4-BE49-F238E27FC236}">
                  <a16:creationId xmlns:a16="http://schemas.microsoft.com/office/drawing/2014/main" id="{08DB576C-BD33-449A-8CBC-9C80BE6F1B1F}"/>
                </a:ext>
              </a:extLst>
            </p:cNvPr>
            <p:cNvSpPr/>
            <p:nvPr/>
          </p:nvSpPr>
          <p:spPr>
            <a:xfrm>
              <a:off x="6966644" y="0"/>
              <a:ext cx="2902200" cy="377700"/>
            </a:xfrm>
            <a:prstGeom prst="chevron">
              <a:avLst>
                <a:gd name="adj" fmla="val 50000"/>
              </a:avLst>
            </a:prstGeom>
            <a:solidFill>
              <a:schemeClr val="lt1"/>
            </a:solidFill>
            <a:ln w="12700" cap="flat" cmpd="sng">
              <a:solidFill>
                <a:srgbClr val="CBCBCB"/>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432;g251dc24ff40_0_45">
              <a:extLst>
                <a:ext uri="{FF2B5EF4-FFF2-40B4-BE49-F238E27FC236}">
                  <a16:creationId xmlns:a16="http://schemas.microsoft.com/office/drawing/2014/main" id="{8B5FD098-BF11-479B-8BE1-2C2EC38423D1}"/>
                </a:ext>
              </a:extLst>
            </p:cNvPr>
            <p:cNvSpPr txBox="1"/>
            <p:nvPr/>
          </p:nvSpPr>
          <p:spPr>
            <a:xfrm>
              <a:off x="7155437" y="0"/>
              <a:ext cx="2524500" cy="377700"/>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市場與案例</a:t>
              </a:r>
              <a:endParaRPr/>
            </a:p>
          </p:txBody>
        </p:sp>
        <p:sp>
          <p:nvSpPr>
            <p:cNvPr id="37" name="Google Shape;433;g251dc24ff40_0_45">
              <a:extLst>
                <a:ext uri="{FF2B5EF4-FFF2-40B4-BE49-F238E27FC236}">
                  <a16:creationId xmlns:a16="http://schemas.microsoft.com/office/drawing/2014/main" id="{CF5D7611-C93E-473C-939A-DBB42D782BED}"/>
                </a:ext>
              </a:extLst>
            </p:cNvPr>
            <p:cNvSpPr/>
            <p:nvPr/>
          </p:nvSpPr>
          <p:spPr>
            <a:xfrm>
              <a:off x="9288363" y="0"/>
              <a:ext cx="2902200" cy="377700"/>
            </a:xfrm>
            <a:prstGeom prst="chevron">
              <a:avLst>
                <a:gd name="adj" fmla="val 50000"/>
              </a:avLst>
            </a:prstGeom>
            <a:solidFill>
              <a:schemeClr val="lt1"/>
            </a:solidFill>
            <a:ln w="12700" cap="flat" cmpd="sng">
              <a:solidFill>
                <a:srgbClr val="CBCBCB"/>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434;g251dc24ff40_0_45">
              <a:extLst>
                <a:ext uri="{FF2B5EF4-FFF2-40B4-BE49-F238E27FC236}">
                  <a16:creationId xmlns:a16="http://schemas.microsoft.com/office/drawing/2014/main" id="{493B96B3-4537-4A90-90E2-D5A46EF60446}"/>
                </a:ext>
              </a:extLst>
            </p:cNvPr>
            <p:cNvSpPr txBox="1"/>
            <p:nvPr/>
          </p:nvSpPr>
          <p:spPr>
            <a:xfrm>
              <a:off x="9477156" y="0"/>
              <a:ext cx="2524500" cy="377700"/>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機會與挑戰</a:t>
              </a:r>
              <a:endParaRPr/>
            </a:p>
          </p:txBody>
        </p:sp>
      </p:gr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02"/>
        <p:cNvGrpSpPr/>
        <p:nvPr/>
      </p:nvGrpSpPr>
      <p:grpSpPr>
        <a:xfrm>
          <a:off x="0" y="0"/>
          <a:ext cx="0" cy="0"/>
          <a:chOff x="0" y="0"/>
          <a:chExt cx="0" cy="0"/>
        </a:xfrm>
      </p:grpSpPr>
      <p:sp>
        <p:nvSpPr>
          <p:cNvPr id="103" name="Google Shape;103;p2"/>
          <p:cNvSpPr txBox="1">
            <a:spLocks noGrp="1"/>
          </p:cNvSpPr>
          <p:nvPr>
            <p:ph type="title"/>
          </p:nvPr>
        </p:nvSpPr>
        <p:spPr>
          <a:xfrm>
            <a:off x="612057" y="365126"/>
            <a:ext cx="11002297" cy="954856"/>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accent2"/>
              </a:buClr>
              <a:buSzPts val="4200"/>
              <a:buFont typeface="Corbel"/>
              <a:buNone/>
            </a:pPr>
            <a:r>
              <a:rPr lang="zh-TW" dirty="0"/>
              <a:t>OUTLINE</a:t>
            </a:r>
            <a:endParaRPr dirty="0"/>
          </a:p>
        </p:txBody>
      </p:sp>
      <p:sp>
        <p:nvSpPr>
          <p:cNvPr id="104" name="Google Shape;104;p2"/>
          <p:cNvSpPr txBox="1">
            <a:spLocks noGrp="1"/>
          </p:cNvSpPr>
          <p:nvPr>
            <p:ph type="body" idx="1"/>
          </p:nvPr>
        </p:nvSpPr>
        <p:spPr>
          <a:xfrm>
            <a:off x="612057" y="1474839"/>
            <a:ext cx="11002297" cy="4702124"/>
          </a:xfrm>
          <a:prstGeom prst="rect">
            <a:avLst/>
          </a:prstGeom>
          <a:noFill/>
          <a:ln>
            <a:noFill/>
          </a:ln>
        </p:spPr>
        <p:txBody>
          <a:bodyPr spcFirstLastPara="1" wrap="square" lIns="91425" tIns="45700" rIns="91425" bIns="45700" anchor="t" anchorCtr="0">
            <a:normAutofit/>
          </a:bodyPr>
          <a:lstStyle/>
          <a:p>
            <a:pPr marL="228600" lvl="0" indent="-228600" algn="l" rtl="0">
              <a:lnSpc>
                <a:spcPct val="100000"/>
              </a:lnSpc>
              <a:spcBef>
                <a:spcPts val="0"/>
              </a:spcBef>
              <a:spcAft>
                <a:spcPts val="0"/>
              </a:spcAft>
              <a:buClr>
                <a:schemeClr val="dk1"/>
              </a:buClr>
              <a:buSzPts val="2800"/>
              <a:buChar char="•"/>
            </a:pPr>
            <a:r>
              <a:rPr lang="zh-TW" sz="2800" dirty="0"/>
              <a:t>關於募資</a:t>
            </a:r>
            <a:endParaRPr sz="2800" dirty="0"/>
          </a:p>
          <a:p>
            <a:pPr marL="228600" lvl="0" indent="-228600" algn="l" rtl="0">
              <a:lnSpc>
                <a:spcPct val="100000"/>
              </a:lnSpc>
              <a:spcBef>
                <a:spcPts val="1000"/>
              </a:spcBef>
              <a:spcAft>
                <a:spcPts val="0"/>
              </a:spcAft>
              <a:buClr>
                <a:schemeClr val="dk1"/>
              </a:buClr>
              <a:buSzPts val="2800"/>
              <a:buChar char="•"/>
            </a:pPr>
            <a:r>
              <a:rPr lang="zh-TW" sz="2800" dirty="0"/>
              <a:t>群眾募資流程</a:t>
            </a:r>
            <a:endParaRPr sz="2800" dirty="0"/>
          </a:p>
          <a:p>
            <a:pPr marL="228600" lvl="0" indent="-228600" algn="l" rtl="0">
              <a:lnSpc>
                <a:spcPct val="100000"/>
              </a:lnSpc>
              <a:spcBef>
                <a:spcPts val="1000"/>
              </a:spcBef>
              <a:spcAft>
                <a:spcPts val="0"/>
              </a:spcAft>
              <a:buClr>
                <a:schemeClr val="dk1"/>
              </a:buClr>
              <a:buSzPts val="2800"/>
              <a:buChar char="•"/>
            </a:pPr>
            <a:r>
              <a:rPr lang="zh-TW" sz="2800" dirty="0"/>
              <a:t>創新模式</a:t>
            </a:r>
            <a:endParaRPr sz="2800" dirty="0"/>
          </a:p>
          <a:p>
            <a:pPr marL="228600" lvl="0" indent="-228600" algn="l" rtl="0">
              <a:lnSpc>
                <a:spcPct val="100000"/>
              </a:lnSpc>
              <a:spcBef>
                <a:spcPts val="1000"/>
              </a:spcBef>
              <a:spcAft>
                <a:spcPts val="0"/>
              </a:spcAft>
              <a:buClr>
                <a:schemeClr val="dk1"/>
              </a:buClr>
              <a:buSzPts val="2800"/>
              <a:buChar char="•"/>
            </a:pPr>
            <a:r>
              <a:rPr lang="zh-TW" sz="2800" dirty="0"/>
              <a:t>市場與案例</a:t>
            </a:r>
            <a:endParaRPr sz="2800" dirty="0"/>
          </a:p>
          <a:p>
            <a:pPr marL="228600" lvl="0" indent="-228600" algn="l" rtl="0">
              <a:lnSpc>
                <a:spcPct val="100000"/>
              </a:lnSpc>
              <a:spcBef>
                <a:spcPts val="1000"/>
              </a:spcBef>
              <a:spcAft>
                <a:spcPts val="0"/>
              </a:spcAft>
              <a:buClr>
                <a:schemeClr val="dk1"/>
              </a:buClr>
              <a:buSzPts val="2800"/>
              <a:buChar char="•"/>
            </a:pPr>
            <a:r>
              <a:rPr lang="zh-TW" sz="2800" dirty="0"/>
              <a:t>機會與挑戰</a:t>
            </a:r>
            <a:endParaRPr sz="2800" dirty="0"/>
          </a:p>
          <a:p>
            <a:pPr marL="0" lvl="0" indent="0" algn="l" rtl="0">
              <a:lnSpc>
                <a:spcPct val="100000"/>
              </a:lnSpc>
              <a:spcBef>
                <a:spcPts val="1000"/>
              </a:spcBef>
              <a:spcAft>
                <a:spcPts val="0"/>
              </a:spcAft>
              <a:buClr>
                <a:schemeClr val="dk1"/>
              </a:buClr>
              <a:buSzPts val="2800"/>
              <a:buNone/>
            </a:pPr>
            <a:r>
              <a:rPr lang="zh-TW" sz="2800" dirty="0"/>
              <a:t> </a:t>
            </a:r>
            <a:endParaRPr dirty="0"/>
          </a:p>
          <a:p>
            <a:pPr marL="228600" lvl="0" indent="-50800" algn="l" rtl="0">
              <a:lnSpc>
                <a:spcPct val="100000"/>
              </a:lnSpc>
              <a:spcBef>
                <a:spcPts val="1000"/>
              </a:spcBef>
              <a:spcAft>
                <a:spcPts val="0"/>
              </a:spcAft>
              <a:buClr>
                <a:schemeClr val="dk1"/>
              </a:buClr>
              <a:buSzPts val="2800"/>
              <a:buNone/>
            </a:pPr>
            <a:endParaRPr sz="2800" dirty="0"/>
          </a:p>
        </p:txBody>
      </p:sp>
      <p:sp>
        <p:nvSpPr>
          <p:cNvPr id="105" name="Google Shape;105;p2"/>
          <p:cNvSpPr txBox="1">
            <a:spLocks noGrp="1"/>
          </p:cNvSpPr>
          <p:nvPr>
            <p:ph type="sldNum" idx="12"/>
          </p:nvPr>
        </p:nvSpPr>
        <p:spPr>
          <a:xfrm>
            <a:off x="9325232" y="647831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ltLang="zh-TW"/>
              <a:t>2</a:t>
            </a:fld>
            <a:endParaRPr/>
          </a:p>
        </p:txBody>
      </p:sp>
      <p:pic>
        <p:nvPicPr>
          <p:cNvPr id="106" name="Google Shape;106;p2" descr="http://www.30.com.tw/images/blog/0_30-ea-128-030.jpg"/>
          <p:cNvPicPr preferRelativeResize="0"/>
          <p:nvPr/>
        </p:nvPicPr>
        <p:blipFill rotWithShape="1">
          <a:blip r:embed="rId3">
            <a:alphaModFix/>
          </a:blip>
          <a:srcRect/>
          <a:stretch/>
        </p:blipFill>
        <p:spPr>
          <a:xfrm>
            <a:off x="5501299" y="1474839"/>
            <a:ext cx="5715000" cy="3429001"/>
          </a:xfrm>
          <a:prstGeom prst="rect">
            <a:avLst/>
          </a:prstGeom>
          <a:noFill/>
          <a:ln>
            <a:noFill/>
          </a:ln>
        </p:spPr>
      </p:pic>
      <p:sp>
        <p:nvSpPr>
          <p:cNvPr id="107" name="Google Shape;107;p2"/>
          <p:cNvSpPr txBox="1">
            <a:spLocks noGrp="1"/>
          </p:cNvSpPr>
          <p:nvPr>
            <p:ph type="ftr" idx="11"/>
          </p:nvPr>
        </p:nvSpPr>
        <p:spPr>
          <a:xfrm>
            <a:off x="133865" y="6478310"/>
            <a:ext cx="11553550" cy="37969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zh-TW"/>
              <a:t>《 2023數位金融》                                                                                                                                             	NYCU.IIM.IEBI Lab</a:t>
            </a:r>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590"/>
        <p:cNvGrpSpPr/>
        <p:nvPr/>
      </p:nvGrpSpPr>
      <p:grpSpPr>
        <a:xfrm>
          <a:off x="0" y="0"/>
          <a:ext cx="0" cy="0"/>
          <a:chOff x="0" y="0"/>
          <a:chExt cx="0" cy="0"/>
        </a:xfrm>
      </p:grpSpPr>
      <p:sp>
        <p:nvSpPr>
          <p:cNvPr id="591" name="Google Shape;591;p19"/>
          <p:cNvSpPr txBox="1">
            <a:spLocks noGrp="1"/>
          </p:cNvSpPr>
          <p:nvPr>
            <p:ph type="title"/>
          </p:nvPr>
        </p:nvSpPr>
        <p:spPr>
          <a:xfrm>
            <a:off x="612057" y="365126"/>
            <a:ext cx="11002297" cy="954856"/>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accent2"/>
              </a:buClr>
              <a:buSzPts val="4200"/>
              <a:buFont typeface="Corbel"/>
              <a:buNone/>
            </a:pPr>
            <a:r>
              <a:rPr lang="zh-TW"/>
              <a:t>運作流程</a:t>
            </a:r>
            <a:endParaRPr/>
          </a:p>
        </p:txBody>
      </p:sp>
      <p:sp>
        <p:nvSpPr>
          <p:cNvPr id="592" name="Google Shape;592;p19"/>
          <p:cNvSpPr txBox="1">
            <a:spLocks noGrp="1"/>
          </p:cNvSpPr>
          <p:nvPr>
            <p:ph type="sldNum" idx="12"/>
          </p:nvPr>
        </p:nvSpPr>
        <p:spPr>
          <a:xfrm>
            <a:off x="9325232" y="647831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ltLang="zh-TW"/>
              <a:t>20</a:t>
            </a:fld>
            <a:endParaRPr/>
          </a:p>
        </p:txBody>
      </p:sp>
      <p:grpSp>
        <p:nvGrpSpPr>
          <p:cNvPr id="594" name="Google Shape;594;p19"/>
          <p:cNvGrpSpPr/>
          <p:nvPr/>
        </p:nvGrpSpPr>
        <p:grpSpPr>
          <a:xfrm>
            <a:off x="1488" y="-34511"/>
            <a:ext cx="12189023" cy="377586"/>
            <a:chOff x="1488" y="0"/>
            <a:chExt cx="12189023" cy="377586"/>
          </a:xfrm>
        </p:grpSpPr>
        <p:sp>
          <p:nvSpPr>
            <p:cNvPr id="595" name="Google Shape;595;p19"/>
            <p:cNvSpPr/>
            <p:nvPr/>
          </p:nvSpPr>
          <p:spPr>
            <a:xfrm>
              <a:off x="1488" y="0"/>
              <a:ext cx="2902148" cy="377586"/>
            </a:xfrm>
            <a:prstGeom prst="homePlate">
              <a:avLst>
                <a:gd name="adj" fmla="val 50000"/>
              </a:avLst>
            </a:prstGeom>
            <a:solidFill>
              <a:schemeClr val="lt1"/>
            </a:solidFill>
            <a:ln w="12700" cap="flat" cmpd="sng">
              <a:solidFill>
                <a:srgbClr val="CBCBCB"/>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6" name="Google Shape;596;p19"/>
            <p:cNvSpPr txBox="1"/>
            <p:nvPr/>
          </p:nvSpPr>
          <p:spPr>
            <a:xfrm>
              <a:off x="1488" y="0"/>
              <a:ext cx="2807752" cy="377586"/>
            </a:xfrm>
            <a:prstGeom prst="rect">
              <a:avLst/>
            </a:prstGeom>
            <a:noFill/>
            <a:ln>
              <a:noFill/>
            </a:ln>
          </p:spPr>
          <p:txBody>
            <a:bodyPr spcFirstLastPara="1" wrap="square" lIns="74675"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關於募資</a:t>
              </a:r>
              <a:endParaRPr/>
            </a:p>
          </p:txBody>
        </p:sp>
        <p:sp>
          <p:nvSpPr>
            <p:cNvPr id="597" name="Google Shape;597;p19"/>
            <p:cNvSpPr/>
            <p:nvPr/>
          </p:nvSpPr>
          <p:spPr>
            <a:xfrm>
              <a:off x="2323207" y="0"/>
              <a:ext cx="2902148" cy="377586"/>
            </a:xfrm>
            <a:prstGeom prst="chevron">
              <a:avLst>
                <a:gd name="adj" fmla="val 50000"/>
              </a:avLst>
            </a:prstGeom>
            <a:solidFill>
              <a:srgbClr val="CBCBCB"/>
            </a:solidFill>
            <a:ln w="12700" cap="flat" cmpd="sng">
              <a:solidFill>
                <a:srgbClr val="CBCBCB"/>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8" name="Google Shape;598;p19"/>
            <p:cNvSpPr txBox="1"/>
            <p:nvPr/>
          </p:nvSpPr>
          <p:spPr>
            <a:xfrm>
              <a:off x="2512000"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群眾募資流程</a:t>
              </a:r>
              <a:endParaRPr/>
            </a:p>
          </p:txBody>
        </p:sp>
        <p:sp>
          <p:nvSpPr>
            <p:cNvPr id="599" name="Google Shape;599;p19"/>
            <p:cNvSpPr/>
            <p:nvPr/>
          </p:nvSpPr>
          <p:spPr>
            <a:xfrm>
              <a:off x="4644925" y="0"/>
              <a:ext cx="2902148" cy="377586"/>
            </a:xfrm>
            <a:prstGeom prst="chevron">
              <a:avLst>
                <a:gd name="adj" fmla="val 50000"/>
              </a:avLst>
            </a:prstGeom>
            <a:solidFill>
              <a:schemeClr val="lt1"/>
            </a:solidFill>
            <a:ln w="12700" cap="flat" cmpd="sng">
              <a:solidFill>
                <a:srgbClr val="CBCBCB"/>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0" name="Google Shape;600;p19"/>
            <p:cNvSpPr txBox="1"/>
            <p:nvPr/>
          </p:nvSpPr>
          <p:spPr>
            <a:xfrm>
              <a:off x="4833718"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創新模式</a:t>
              </a:r>
              <a:endParaRPr/>
            </a:p>
          </p:txBody>
        </p:sp>
        <p:sp>
          <p:nvSpPr>
            <p:cNvPr id="601" name="Google Shape;601;p19"/>
            <p:cNvSpPr/>
            <p:nvPr/>
          </p:nvSpPr>
          <p:spPr>
            <a:xfrm>
              <a:off x="6966644" y="0"/>
              <a:ext cx="2902148" cy="377586"/>
            </a:xfrm>
            <a:prstGeom prst="chevron">
              <a:avLst>
                <a:gd name="adj" fmla="val 50000"/>
              </a:avLst>
            </a:prstGeom>
            <a:solidFill>
              <a:schemeClr val="lt1"/>
            </a:solidFill>
            <a:ln w="12700" cap="flat" cmpd="sng">
              <a:solidFill>
                <a:srgbClr val="CBCBCB"/>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2" name="Google Shape;602;p19"/>
            <p:cNvSpPr txBox="1"/>
            <p:nvPr/>
          </p:nvSpPr>
          <p:spPr>
            <a:xfrm>
              <a:off x="7155437"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市場與案例</a:t>
              </a:r>
              <a:endParaRPr/>
            </a:p>
          </p:txBody>
        </p:sp>
        <p:sp>
          <p:nvSpPr>
            <p:cNvPr id="603" name="Google Shape;603;p19"/>
            <p:cNvSpPr/>
            <p:nvPr/>
          </p:nvSpPr>
          <p:spPr>
            <a:xfrm>
              <a:off x="9288363" y="0"/>
              <a:ext cx="2902148" cy="377586"/>
            </a:xfrm>
            <a:prstGeom prst="chevron">
              <a:avLst>
                <a:gd name="adj" fmla="val 50000"/>
              </a:avLst>
            </a:prstGeom>
            <a:solidFill>
              <a:schemeClr val="lt1"/>
            </a:solidFill>
            <a:ln w="12700" cap="flat" cmpd="sng">
              <a:solidFill>
                <a:srgbClr val="CBCBCB"/>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4" name="Google Shape;604;p19"/>
            <p:cNvSpPr txBox="1"/>
            <p:nvPr/>
          </p:nvSpPr>
          <p:spPr>
            <a:xfrm>
              <a:off x="9477156"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機會與挑戰</a:t>
              </a:r>
              <a:endParaRPr/>
            </a:p>
          </p:txBody>
        </p:sp>
      </p:grpSp>
      <p:sp>
        <p:nvSpPr>
          <p:cNvPr id="605" name="Google Shape;605;p19"/>
          <p:cNvSpPr txBox="1">
            <a:spLocks noGrp="1"/>
          </p:cNvSpPr>
          <p:nvPr>
            <p:ph type="ftr" idx="11"/>
          </p:nvPr>
        </p:nvSpPr>
        <p:spPr>
          <a:xfrm>
            <a:off x="133865" y="6478310"/>
            <a:ext cx="11553550" cy="37969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zh-TW"/>
              <a:t>《 2023數位金融》                                                                                                                                             	NYCU.IIM.IEBI Lab</a:t>
            </a:r>
            <a:endParaRPr/>
          </a:p>
        </p:txBody>
      </p:sp>
      <p:grpSp>
        <p:nvGrpSpPr>
          <p:cNvPr id="2" name="群組 1">
            <a:extLst>
              <a:ext uri="{FF2B5EF4-FFF2-40B4-BE49-F238E27FC236}">
                <a16:creationId xmlns:a16="http://schemas.microsoft.com/office/drawing/2014/main" id="{1E57C55F-02E5-4B74-9F49-80319FC0DFFD}"/>
              </a:ext>
            </a:extLst>
          </p:cNvPr>
          <p:cNvGrpSpPr/>
          <p:nvPr/>
        </p:nvGrpSpPr>
        <p:grpSpPr>
          <a:xfrm>
            <a:off x="1317828" y="3239418"/>
            <a:ext cx="9886587" cy="3173588"/>
            <a:chOff x="612057" y="1834768"/>
            <a:chExt cx="11419923" cy="3666635"/>
          </a:xfrm>
        </p:grpSpPr>
        <p:pic>
          <p:nvPicPr>
            <p:cNvPr id="593" name="Google Shape;593;p19"/>
            <p:cNvPicPr preferRelativeResize="0"/>
            <p:nvPr/>
          </p:nvPicPr>
          <p:blipFill rotWithShape="1">
            <a:blip r:embed="rId3">
              <a:alphaModFix/>
            </a:blip>
            <a:srcRect/>
            <a:stretch/>
          </p:blipFill>
          <p:spPr>
            <a:xfrm>
              <a:off x="612057" y="1834768"/>
              <a:ext cx="11183236" cy="3666635"/>
            </a:xfrm>
            <a:prstGeom prst="rect">
              <a:avLst/>
            </a:prstGeom>
            <a:noFill/>
            <a:ln>
              <a:noFill/>
            </a:ln>
          </p:spPr>
        </p:pic>
        <p:sp>
          <p:nvSpPr>
            <p:cNvPr id="606" name="Google Shape;606;p19"/>
            <p:cNvSpPr txBox="1"/>
            <p:nvPr/>
          </p:nvSpPr>
          <p:spPr>
            <a:xfrm>
              <a:off x="822960" y="2536115"/>
              <a:ext cx="1021976" cy="379690"/>
            </a:xfrm>
            <a:prstGeom prst="rect">
              <a:avLst/>
            </a:prstGeom>
            <a:solidFill>
              <a:srgbClr val="00AEEF"/>
            </a:solid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zh-TW" sz="1800">
                  <a:solidFill>
                    <a:schemeClr val="lt1"/>
                  </a:solidFill>
                  <a:latin typeface="Corbel"/>
                  <a:ea typeface="Corbel"/>
                  <a:cs typeface="Corbel"/>
                  <a:sym typeface="Corbel"/>
                </a:rPr>
                <a:t>提案</a:t>
              </a:r>
              <a:endParaRPr/>
            </a:p>
          </p:txBody>
        </p:sp>
        <p:sp>
          <p:nvSpPr>
            <p:cNvPr id="607" name="Google Shape;607;p19"/>
            <p:cNvSpPr txBox="1"/>
            <p:nvPr/>
          </p:nvSpPr>
          <p:spPr>
            <a:xfrm>
              <a:off x="2552700" y="2536115"/>
              <a:ext cx="1021976" cy="379690"/>
            </a:xfrm>
            <a:prstGeom prst="rect">
              <a:avLst/>
            </a:prstGeom>
            <a:solidFill>
              <a:srgbClr val="00AEEF"/>
            </a:solid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zh-TW" sz="1800">
                  <a:solidFill>
                    <a:schemeClr val="lt1"/>
                  </a:solidFill>
                  <a:latin typeface="Corbel"/>
                  <a:ea typeface="Corbel"/>
                  <a:cs typeface="Corbel"/>
                  <a:sym typeface="Corbel"/>
                </a:rPr>
                <a:t>瀏覽</a:t>
              </a:r>
              <a:endParaRPr/>
            </a:p>
          </p:txBody>
        </p:sp>
        <p:sp>
          <p:nvSpPr>
            <p:cNvPr id="608" name="Google Shape;608;p19"/>
            <p:cNvSpPr txBox="1"/>
            <p:nvPr/>
          </p:nvSpPr>
          <p:spPr>
            <a:xfrm>
              <a:off x="2552700" y="3535630"/>
              <a:ext cx="1021976" cy="907941"/>
            </a:xfrm>
            <a:prstGeom prst="rect">
              <a:avLst/>
            </a:prstGeom>
            <a:solidFill>
              <a:srgbClr val="005E7E"/>
            </a:solidFill>
            <a:ln>
              <a:noFill/>
            </a:ln>
          </p:spPr>
          <p:txBody>
            <a:bodyPr spcFirstLastPara="1" wrap="square" lIns="91425" tIns="45700" rIns="91425" bIns="45700" anchor="ctr" anchorCtr="0">
              <a:spAutoFit/>
            </a:bodyPr>
            <a:lstStyle/>
            <a:p>
              <a:pPr marL="0" marR="0" lvl="0" indent="0" algn="ctr" rtl="0">
                <a:spcBef>
                  <a:spcPts val="0"/>
                </a:spcBef>
                <a:spcAft>
                  <a:spcPts val="0"/>
                </a:spcAft>
                <a:buNone/>
              </a:pPr>
              <a:endParaRPr sz="900" dirty="0">
                <a:solidFill>
                  <a:schemeClr val="lt1"/>
                </a:solidFill>
                <a:latin typeface="Corbel"/>
                <a:ea typeface="Corbel"/>
                <a:cs typeface="Corbel"/>
                <a:sym typeface="Corbel"/>
              </a:endParaRPr>
            </a:p>
            <a:p>
              <a:pPr marL="0" marR="0" lvl="0" indent="0" algn="ctr" rtl="0">
                <a:spcBef>
                  <a:spcPts val="0"/>
                </a:spcBef>
                <a:spcAft>
                  <a:spcPts val="0"/>
                </a:spcAft>
                <a:buNone/>
              </a:pPr>
              <a:r>
                <a:rPr lang="zh-TW" sz="1800" dirty="0">
                  <a:solidFill>
                    <a:schemeClr val="lt1"/>
                  </a:solidFill>
                  <a:latin typeface="Corbel"/>
                  <a:ea typeface="Corbel"/>
                  <a:cs typeface="Corbel"/>
                  <a:sym typeface="Corbel"/>
                </a:rPr>
                <a:t>募資</a:t>
              </a:r>
              <a:endParaRPr sz="1800" dirty="0">
                <a:solidFill>
                  <a:schemeClr val="lt1"/>
                </a:solidFill>
                <a:latin typeface="Corbel"/>
                <a:ea typeface="Corbel"/>
                <a:cs typeface="Corbel"/>
                <a:sym typeface="Corbel"/>
              </a:endParaRPr>
            </a:p>
            <a:p>
              <a:pPr marL="0" marR="0" lvl="0" indent="0" algn="ctr" rtl="0">
                <a:spcBef>
                  <a:spcPts val="0"/>
                </a:spcBef>
                <a:spcAft>
                  <a:spcPts val="0"/>
                </a:spcAft>
                <a:buNone/>
              </a:pPr>
              <a:r>
                <a:rPr lang="zh-TW" sz="1800" dirty="0">
                  <a:solidFill>
                    <a:schemeClr val="lt1"/>
                  </a:solidFill>
                  <a:latin typeface="Corbel"/>
                  <a:ea typeface="Corbel"/>
                  <a:cs typeface="Corbel"/>
                  <a:sym typeface="Corbel"/>
                </a:rPr>
                <a:t>平台</a:t>
              </a:r>
              <a:endParaRPr sz="1800" dirty="0">
                <a:solidFill>
                  <a:schemeClr val="lt1"/>
                </a:solidFill>
                <a:latin typeface="Corbel"/>
                <a:ea typeface="Corbel"/>
                <a:cs typeface="Corbel"/>
                <a:sym typeface="Corbel"/>
              </a:endParaRPr>
            </a:p>
            <a:p>
              <a:pPr marL="0" marR="0" lvl="0" indent="0" algn="ctr" rtl="0">
                <a:spcBef>
                  <a:spcPts val="0"/>
                </a:spcBef>
                <a:spcAft>
                  <a:spcPts val="0"/>
                </a:spcAft>
                <a:buNone/>
              </a:pPr>
              <a:endParaRPr sz="800" dirty="0">
                <a:solidFill>
                  <a:schemeClr val="lt1"/>
                </a:solidFill>
                <a:latin typeface="Corbel"/>
                <a:ea typeface="Corbel"/>
                <a:cs typeface="Corbel"/>
                <a:sym typeface="Corbel"/>
              </a:endParaRPr>
            </a:p>
          </p:txBody>
        </p:sp>
        <p:sp>
          <p:nvSpPr>
            <p:cNvPr id="609" name="Google Shape;609;p19"/>
            <p:cNvSpPr txBox="1"/>
            <p:nvPr/>
          </p:nvSpPr>
          <p:spPr>
            <a:xfrm>
              <a:off x="4255516" y="3535630"/>
              <a:ext cx="1655124" cy="907941"/>
            </a:xfrm>
            <a:prstGeom prst="rect">
              <a:avLst/>
            </a:prstGeom>
            <a:solidFill>
              <a:srgbClr val="005E7E"/>
            </a:solidFill>
            <a:ln>
              <a:noFill/>
            </a:ln>
          </p:spPr>
          <p:txBody>
            <a:bodyPr spcFirstLastPara="1" wrap="square" lIns="91425" tIns="45700" rIns="91425" bIns="45700" anchor="ctr" anchorCtr="0">
              <a:spAutoFit/>
            </a:bodyPr>
            <a:lstStyle/>
            <a:p>
              <a:pPr marL="0" marR="0" lvl="0" indent="0" algn="ctr" rtl="0">
                <a:spcBef>
                  <a:spcPts val="0"/>
                </a:spcBef>
                <a:spcAft>
                  <a:spcPts val="0"/>
                </a:spcAft>
                <a:buNone/>
              </a:pPr>
              <a:endParaRPr sz="900" dirty="0">
                <a:solidFill>
                  <a:schemeClr val="lt1"/>
                </a:solidFill>
                <a:latin typeface="Corbel"/>
                <a:ea typeface="Corbel"/>
                <a:cs typeface="Corbel"/>
                <a:sym typeface="Corbel"/>
              </a:endParaRPr>
            </a:p>
            <a:p>
              <a:pPr marL="0" marR="0" lvl="0" indent="0" algn="ctr" rtl="0">
                <a:spcBef>
                  <a:spcPts val="0"/>
                </a:spcBef>
                <a:spcAft>
                  <a:spcPts val="0"/>
                </a:spcAft>
                <a:buNone/>
              </a:pPr>
              <a:r>
                <a:rPr lang="zh-TW" sz="1800" dirty="0">
                  <a:solidFill>
                    <a:schemeClr val="lt1"/>
                  </a:solidFill>
                  <a:latin typeface="Corbel"/>
                  <a:ea typeface="Corbel"/>
                  <a:cs typeface="Corbel"/>
                  <a:sym typeface="Corbel"/>
                </a:rPr>
                <a:t>創意提案</a:t>
              </a:r>
              <a:endParaRPr sz="1800" dirty="0">
                <a:solidFill>
                  <a:schemeClr val="lt1"/>
                </a:solidFill>
                <a:latin typeface="Corbel"/>
                <a:ea typeface="Corbel"/>
                <a:cs typeface="Corbel"/>
                <a:sym typeface="Corbel"/>
              </a:endParaRPr>
            </a:p>
            <a:p>
              <a:pPr marL="0" marR="0" lvl="0" indent="0" algn="ctr" rtl="0">
                <a:spcBef>
                  <a:spcPts val="0"/>
                </a:spcBef>
                <a:spcAft>
                  <a:spcPts val="0"/>
                </a:spcAft>
                <a:buNone/>
              </a:pPr>
              <a:r>
                <a:rPr lang="zh-TW" sz="1800" dirty="0">
                  <a:solidFill>
                    <a:schemeClr val="lt1"/>
                  </a:solidFill>
                  <a:latin typeface="Corbel"/>
                  <a:ea typeface="Corbel"/>
                  <a:cs typeface="Corbel"/>
                  <a:sym typeface="Corbel"/>
                </a:rPr>
                <a:t>被大眾看到</a:t>
              </a:r>
              <a:endParaRPr sz="1800" dirty="0">
                <a:solidFill>
                  <a:schemeClr val="lt1"/>
                </a:solidFill>
                <a:latin typeface="Corbel"/>
                <a:ea typeface="Corbel"/>
                <a:cs typeface="Corbel"/>
                <a:sym typeface="Corbel"/>
              </a:endParaRPr>
            </a:p>
            <a:p>
              <a:pPr marL="0" marR="0" lvl="0" indent="0" algn="ctr" rtl="0">
                <a:spcBef>
                  <a:spcPts val="0"/>
                </a:spcBef>
                <a:spcAft>
                  <a:spcPts val="0"/>
                </a:spcAft>
                <a:buNone/>
              </a:pPr>
              <a:endParaRPr sz="800" dirty="0">
                <a:solidFill>
                  <a:schemeClr val="lt1"/>
                </a:solidFill>
                <a:latin typeface="Corbel"/>
                <a:ea typeface="Corbel"/>
                <a:cs typeface="Corbel"/>
                <a:sym typeface="Corbel"/>
              </a:endParaRPr>
            </a:p>
          </p:txBody>
        </p:sp>
        <p:sp>
          <p:nvSpPr>
            <p:cNvPr id="610" name="Google Shape;610;p19"/>
            <p:cNvSpPr txBox="1"/>
            <p:nvPr/>
          </p:nvSpPr>
          <p:spPr>
            <a:xfrm>
              <a:off x="6484619" y="3535630"/>
              <a:ext cx="1516381" cy="907941"/>
            </a:xfrm>
            <a:prstGeom prst="rect">
              <a:avLst/>
            </a:prstGeom>
            <a:solidFill>
              <a:srgbClr val="005E7E"/>
            </a:solidFill>
            <a:ln>
              <a:noFill/>
            </a:ln>
          </p:spPr>
          <p:txBody>
            <a:bodyPr spcFirstLastPara="1" wrap="square" lIns="91425" tIns="45700" rIns="91425" bIns="45700" anchor="ctr" anchorCtr="0">
              <a:spAutoFit/>
            </a:bodyPr>
            <a:lstStyle/>
            <a:p>
              <a:pPr marL="0" marR="0" lvl="0" indent="0" algn="ctr" rtl="0">
                <a:spcBef>
                  <a:spcPts val="0"/>
                </a:spcBef>
                <a:spcAft>
                  <a:spcPts val="0"/>
                </a:spcAft>
                <a:buNone/>
              </a:pPr>
              <a:endParaRPr sz="900" dirty="0">
                <a:solidFill>
                  <a:schemeClr val="lt1"/>
                </a:solidFill>
                <a:latin typeface="Corbel"/>
                <a:ea typeface="Corbel"/>
                <a:cs typeface="Corbel"/>
                <a:sym typeface="Corbel"/>
              </a:endParaRPr>
            </a:p>
            <a:p>
              <a:pPr marL="0" marR="0" lvl="0" indent="0" algn="ctr" rtl="0">
                <a:spcBef>
                  <a:spcPts val="0"/>
                </a:spcBef>
                <a:spcAft>
                  <a:spcPts val="0"/>
                </a:spcAft>
                <a:buNone/>
              </a:pPr>
              <a:r>
                <a:rPr lang="zh-TW" sz="1800" dirty="0">
                  <a:solidFill>
                    <a:schemeClr val="lt1"/>
                  </a:solidFill>
                  <a:latin typeface="Corbel"/>
                  <a:ea typeface="Corbel"/>
                  <a:cs typeface="Corbel"/>
                  <a:sym typeface="Corbel"/>
                </a:rPr>
                <a:t>提案獲得大眾金錢支持</a:t>
              </a:r>
              <a:endParaRPr sz="1800" dirty="0">
                <a:solidFill>
                  <a:schemeClr val="lt1"/>
                </a:solidFill>
                <a:latin typeface="Corbel"/>
                <a:ea typeface="Corbel"/>
                <a:cs typeface="Corbel"/>
                <a:sym typeface="Corbel"/>
              </a:endParaRPr>
            </a:p>
            <a:p>
              <a:pPr marL="0" marR="0" lvl="0" indent="0" algn="ctr" rtl="0">
                <a:spcBef>
                  <a:spcPts val="0"/>
                </a:spcBef>
                <a:spcAft>
                  <a:spcPts val="0"/>
                </a:spcAft>
                <a:buNone/>
              </a:pPr>
              <a:endParaRPr sz="800" dirty="0">
                <a:solidFill>
                  <a:schemeClr val="lt1"/>
                </a:solidFill>
                <a:latin typeface="Corbel"/>
                <a:ea typeface="Corbel"/>
                <a:cs typeface="Corbel"/>
                <a:sym typeface="Corbel"/>
              </a:endParaRPr>
            </a:p>
          </p:txBody>
        </p:sp>
        <p:sp>
          <p:nvSpPr>
            <p:cNvPr id="611" name="Google Shape;611;p19"/>
            <p:cNvSpPr txBox="1"/>
            <p:nvPr/>
          </p:nvSpPr>
          <p:spPr>
            <a:xfrm>
              <a:off x="8671559" y="2606094"/>
              <a:ext cx="2804161" cy="646331"/>
            </a:xfrm>
            <a:prstGeom prst="rect">
              <a:avLst/>
            </a:prstGeom>
            <a:solidFill>
              <a:srgbClr val="8EC640"/>
            </a:solidFill>
            <a:ln>
              <a:noFill/>
            </a:ln>
          </p:spPr>
          <p:txBody>
            <a:bodyPr spcFirstLastPara="1" wrap="square" lIns="91425" tIns="45700" rIns="91425" bIns="45700" anchor="ctr" anchorCtr="0">
              <a:spAutoFit/>
            </a:bodyPr>
            <a:lstStyle/>
            <a:p>
              <a:pPr marL="0" marR="0" lvl="0" indent="0" algn="ctr" rtl="0">
                <a:spcBef>
                  <a:spcPts val="0"/>
                </a:spcBef>
                <a:spcAft>
                  <a:spcPts val="0"/>
                </a:spcAft>
                <a:buNone/>
              </a:pPr>
              <a:r>
                <a:rPr lang="zh-TW" sz="1800">
                  <a:solidFill>
                    <a:schemeClr val="lt1"/>
                  </a:solidFill>
                  <a:latin typeface="Corbel"/>
                  <a:ea typeface="Corbel"/>
                  <a:cs typeface="Corbel"/>
                  <a:sym typeface="Corbel"/>
                </a:rPr>
                <a:t>募集成功</a:t>
              </a:r>
              <a:endParaRPr sz="1800">
                <a:solidFill>
                  <a:schemeClr val="lt1"/>
                </a:solidFill>
                <a:latin typeface="Corbel"/>
                <a:ea typeface="Corbel"/>
                <a:cs typeface="Corbel"/>
                <a:sym typeface="Corbel"/>
              </a:endParaRPr>
            </a:p>
            <a:p>
              <a:pPr marL="0" marR="0" lvl="0" indent="0" algn="ctr" rtl="0">
                <a:spcBef>
                  <a:spcPts val="0"/>
                </a:spcBef>
                <a:spcAft>
                  <a:spcPts val="0"/>
                </a:spcAft>
                <a:buNone/>
              </a:pPr>
              <a:r>
                <a:rPr lang="zh-TW" sz="1800">
                  <a:solidFill>
                    <a:schemeClr val="lt1"/>
                  </a:solidFill>
                  <a:latin typeface="Corbel"/>
                  <a:ea typeface="Corbel"/>
                  <a:cs typeface="Corbel"/>
                  <a:sym typeface="Corbel"/>
                </a:rPr>
                <a:t>提案繼續進行</a:t>
              </a:r>
              <a:endParaRPr sz="1800">
                <a:solidFill>
                  <a:schemeClr val="lt1"/>
                </a:solidFill>
                <a:latin typeface="Corbel"/>
                <a:ea typeface="Corbel"/>
                <a:cs typeface="Corbel"/>
                <a:sym typeface="Corbel"/>
              </a:endParaRPr>
            </a:p>
          </p:txBody>
        </p:sp>
        <p:sp>
          <p:nvSpPr>
            <p:cNvPr id="612" name="Google Shape;612;p19"/>
            <p:cNvSpPr txBox="1"/>
            <p:nvPr/>
          </p:nvSpPr>
          <p:spPr>
            <a:xfrm>
              <a:off x="8671559" y="4744118"/>
              <a:ext cx="2804161" cy="646331"/>
            </a:xfrm>
            <a:prstGeom prst="rect">
              <a:avLst/>
            </a:prstGeom>
            <a:solidFill>
              <a:srgbClr val="F15A29"/>
            </a:solidFill>
            <a:ln>
              <a:noFill/>
            </a:ln>
          </p:spPr>
          <p:txBody>
            <a:bodyPr spcFirstLastPara="1" wrap="square" lIns="91425" tIns="45700" rIns="91425" bIns="45700" anchor="ctr" anchorCtr="0">
              <a:spAutoFit/>
            </a:bodyPr>
            <a:lstStyle/>
            <a:p>
              <a:pPr marL="0" marR="0" lvl="0" indent="0" algn="ctr" rtl="0">
                <a:spcBef>
                  <a:spcPts val="0"/>
                </a:spcBef>
                <a:spcAft>
                  <a:spcPts val="0"/>
                </a:spcAft>
                <a:buNone/>
              </a:pPr>
              <a:r>
                <a:rPr lang="zh-TW" sz="1800">
                  <a:solidFill>
                    <a:schemeClr val="lt1"/>
                  </a:solidFill>
                  <a:latin typeface="Corbel"/>
                  <a:ea typeface="Corbel"/>
                  <a:cs typeface="Corbel"/>
                  <a:sym typeface="Corbel"/>
                </a:rPr>
                <a:t>募集失敗</a:t>
              </a:r>
              <a:endParaRPr sz="1800">
                <a:solidFill>
                  <a:schemeClr val="lt1"/>
                </a:solidFill>
                <a:latin typeface="Corbel"/>
                <a:ea typeface="Corbel"/>
                <a:cs typeface="Corbel"/>
                <a:sym typeface="Corbel"/>
              </a:endParaRPr>
            </a:p>
            <a:p>
              <a:pPr marL="0" marR="0" lvl="0" indent="0" algn="ctr" rtl="0">
                <a:spcBef>
                  <a:spcPts val="0"/>
                </a:spcBef>
                <a:spcAft>
                  <a:spcPts val="0"/>
                </a:spcAft>
                <a:buNone/>
              </a:pPr>
              <a:r>
                <a:rPr lang="zh-TW" sz="1800">
                  <a:solidFill>
                    <a:schemeClr val="lt1"/>
                  </a:solidFill>
                  <a:latin typeface="Corbel"/>
                  <a:ea typeface="Corbel"/>
                  <a:cs typeface="Corbel"/>
                  <a:sym typeface="Corbel"/>
                </a:rPr>
                <a:t>提案中止</a:t>
              </a:r>
              <a:endParaRPr sz="1800">
                <a:solidFill>
                  <a:schemeClr val="lt1"/>
                </a:solidFill>
                <a:latin typeface="Corbel"/>
                <a:ea typeface="Corbel"/>
                <a:cs typeface="Corbel"/>
                <a:sym typeface="Corbel"/>
              </a:endParaRPr>
            </a:p>
          </p:txBody>
        </p:sp>
        <p:sp>
          <p:nvSpPr>
            <p:cNvPr id="613" name="Google Shape;613;p19"/>
            <p:cNvSpPr txBox="1"/>
            <p:nvPr/>
          </p:nvSpPr>
          <p:spPr>
            <a:xfrm>
              <a:off x="10515600" y="3414186"/>
              <a:ext cx="1516380" cy="1066731"/>
            </a:xfrm>
            <a:prstGeom prst="rect">
              <a:avLst/>
            </a:prstGeom>
            <a:solidFill>
              <a:schemeClr val="lt1"/>
            </a:solidFill>
            <a:ln>
              <a:noFill/>
            </a:ln>
          </p:spPr>
          <p:txBody>
            <a:bodyPr spcFirstLastPara="1" wrap="square" lIns="91425" tIns="45700" rIns="91425" bIns="45700" anchor="ctr" anchorCtr="0">
              <a:spAutoFit/>
            </a:bodyPr>
            <a:lstStyle/>
            <a:p>
              <a:pPr marL="0" marR="0" lvl="0" indent="0" algn="ctr" rtl="0">
                <a:spcBef>
                  <a:spcPts val="0"/>
                </a:spcBef>
                <a:spcAft>
                  <a:spcPts val="0"/>
                </a:spcAft>
                <a:buNone/>
              </a:pPr>
              <a:endParaRPr sz="1800" dirty="0">
                <a:solidFill>
                  <a:srgbClr val="818285"/>
                </a:solidFill>
                <a:latin typeface="Corbel"/>
                <a:ea typeface="Corbel"/>
                <a:cs typeface="Corbel"/>
                <a:sym typeface="Corbel"/>
              </a:endParaRPr>
            </a:p>
            <a:p>
              <a:pPr marL="0" marR="0" lvl="0" indent="0" algn="ctr" rtl="0">
                <a:spcBef>
                  <a:spcPts val="0"/>
                </a:spcBef>
                <a:spcAft>
                  <a:spcPts val="0"/>
                </a:spcAft>
                <a:buNone/>
              </a:pPr>
              <a:r>
                <a:rPr lang="zh-TW" sz="1800" dirty="0">
                  <a:solidFill>
                    <a:srgbClr val="818285"/>
                  </a:solidFill>
                  <a:latin typeface="Corbel"/>
                  <a:ea typeface="Corbel"/>
                  <a:cs typeface="Corbel"/>
                  <a:sym typeface="Corbel"/>
                </a:rPr>
                <a:t>提案到期</a:t>
              </a:r>
              <a:endParaRPr sz="1800" dirty="0">
                <a:solidFill>
                  <a:srgbClr val="818285"/>
                </a:solidFill>
                <a:latin typeface="Corbel"/>
                <a:ea typeface="Corbel"/>
                <a:cs typeface="Corbel"/>
                <a:sym typeface="Corbel"/>
              </a:endParaRPr>
            </a:p>
            <a:p>
              <a:pPr marL="0" marR="0" lvl="0" indent="0" algn="ctr" rtl="0">
                <a:spcBef>
                  <a:spcPts val="0"/>
                </a:spcBef>
                <a:spcAft>
                  <a:spcPts val="0"/>
                </a:spcAft>
                <a:buNone/>
              </a:pPr>
              <a:endParaRPr sz="1800" dirty="0">
                <a:solidFill>
                  <a:srgbClr val="818285"/>
                </a:solidFill>
                <a:latin typeface="Corbel"/>
                <a:ea typeface="Corbel"/>
                <a:cs typeface="Corbel"/>
                <a:sym typeface="Corbel"/>
              </a:endParaRPr>
            </a:p>
          </p:txBody>
        </p:sp>
      </p:grpSp>
      <p:sp>
        <p:nvSpPr>
          <p:cNvPr id="27" name="Google Shape;572;p18">
            <a:extLst>
              <a:ext uri="{FF2B5EF4-FFF2-40B4-BE49-F238E27FC236}">
                <a16:creationId xmlns:a16="http://schemas.microsoft.com/office/drawing/2014/main" id="{6D5AF57A-3C41-4D89-A4E2-0B78B32BA943}"/>
              </a:ext>
            </a:extLst>
          </p:cNvPr>
          <p:cNvSpPr txBox="1"/>
          <p:nvPr/>
        </p:nvSpPr>
        <p:spPr>
          <a:xfrm>
            <a:off x="870945" y="1469050"/>
            <a:ext cx="10079390" cy="1877397"/>
          </a:xfrm>
          <a:prstGeom prst="rect">
            <a:avLst/>
          </a:prstGeom>
          <a:noFill/>
          <a:ln>
            <a:noFill/>
          </a:ln>
        </p:spPr>
        <p:txBody>
          <a:bodyPr spcFirstLastPara="1" wrap="square" lIns="91425" tIns="45700" rIns="91425" bIns="45700" anchor="t" anchorCtr="0">
            <a:spAutoFit/>
          </a:bodyPr>
          <a:lstStyle/>
          <a:p>
            <a:pPr lvl="0">
              <a:spcAft>
                <a:spcPts val="600"/>
              </a:spcAft>
            </a:pPr>
            <a:r>
              <a:rPr lang="zh-TW" sz="2400" dirty="0">
                <a:solidFill>
                  <a:schemeClr val="dk1"/>
                </a:solidFill>
                <a:latin typeface="Corbel"/>
                <a:ea typeface="Corbel"/>
                <a:cs typeface="Corbel"/>
                <a:sym typeface="Corbel"/>
              </a:rPr>
              <a:t>1.</a:t>
            </a:r>
            <a:r>
              <a:rPr lang="zh-TW" altLang="en-US" sz="2400" dirty="0">
                <a:solidFill>
                  <a:schemeClr val="dk1"/>
                </a:solidFill>
                <a:latin typeface="Corbel"/>
                <a:ea typeface="Corbel"/>
                <a:cs typeface="Corbel"/>
                <a:sym typeface="Corbel"/>
              </a:rPr>
              <a:t> </a:t>
            </a:r>
            <a:r>
              <a:rPr lang="zh-TW" altLang="en-US" sz="2400" dirty="0"/>
              <a:t>提案人利用網路平台將其想法發表於網站平台中清楚呈現</a:t>
            </a:r>
            <a:endParaRPr sz="2400" dirty="0">
              <a:solidFill>
                <a:schemeClr val="dk1"/>
              </a:solidFill>
              <a:latin typeface="Corbel"/>
              <a:ea typeface="Corbel"/>
              <a:cs typeface="Corbel"/>
              <a:sym typeface="Corbel"/>
            </a:endParaRPr>
          </a:p>
          <a:p>
            <a:pPr lvl="0">
              <a:spcAft>
                <a:spcPts val="600"/>
              </a:spcAft>
            </a:pPr>
            <a:r>
              <a:rPr lang="zh-TW" sz="2400" dirty="0">
                <a:solidFill>
                  <a:schemeClr val="dk1"/>
                </a:solidFill>
                <a:latin typeface="Corbel"/>
                <a:ea typeface="Corbel"/>
                <a:cs typeface="Corbel"/>
                <a:sym typeface="Corbel"/>
              </a:rPr>
              <a:t>2.</a:t>
            </a:r>
            <a:r>
              <a:rPr lang="zh-TW" altLang="en-US" sz="2400" dirty="0">
                <a:solidFill>
                  <a:schemeClr val="dk1"/>
                </a:solidFill>
                <a:latin typeface="Corbel"/>
                <a:ea typeface="Corbel"/>
                <a:cs typeface="Corbel"/>
                <a:sym typeface="Corbel"/>
              </a:rPr>
              <a:t> </a:t>
            </a:r>
            <a:r>
              <a:rPr lang="zh-TW" altLang="en-US" sz="2400" dirty="0"/>
              <a:t>藉由拍攝影片或圖像來傳達理念吸引群眾目光</a:t>
            </a:r>
            <a:endParaRPr lang="en-US" altLang="zh-TW" sz="2400" dirty="0">
              <a:solidFill>
                <a:schemeClr val="dk1"/>
              </a:solidFill>
              <a:latin typeface="Corbel"/>
              <a:ea typeface="Corbel"/>
              <a:cs typeface="Corbel"/>
              <a:sym typeface="Corbel"/>
            </a:endParaRPr>
          </a:p>
          <a:p>
            <a:pPr lvl="0">
              <a:spcAft>
                <a:spcPts val="600"/>
              </a:spcAft>
            </a:pPr>
            <a:r>
              <a:rPr lang="zh-TW" sz="2400" dirty="0">
                <a:solidFill>
                  <a:schemeClr val="dk1"/>
                </a:solidFill>
                <a:latin typeface="Corbel"/>
                <a:ea typeface="Corbel"/>
                <a:cs typeface="Corbel"/>
                <a:sym typeface="Corbel"/>
              </a:rPr>
              <a:t>3.</a:t>
            </a:r>
            <a:r>
              <a:rPr lang="zh-TW" altLang="en-US" sz="2400" dirty="0">
                <a:solidFill>
                  <a:schemeClr val="dk1"/>
                </a:solidFill>
                <a:latin typeface="Corbel"/>
                <a:ea typeface="Corbel"/>
                <a:cs typeface="Corbel"/>
                <a:sym typeface="Corbel"/>
              </a:rPr>
              <a:t> </a:t>
            </a:r>
            <a:r>
              <a:rPr lang="zh-TW" altLang="en-US" sz="2400" dirty="0"/>
              <a:t>對於專案想法有興趣者藉由贊助讓專案順利進</a:t>
            </a:r>
            <a:r>
              <a:rPr lang="zh-TW" sz="2400" dirty="0">
                <a:solidFill>
                  <a:schemeClr val="dk1"/>
                </a:solidFill>
                <a:latin typeface="Corbel"/>
                <a:ea typeface="Corbel"/>
                <a:cs typeface="Corbel"/>
                <a:sym typeface="Corbel"/>
              </a:rPr>
              <a:t>行</a:t>
            </a:r>
            <a:endParaRPr sz="2400" dirty="0">
              <a:solidFill>
                <a:schemeClr val="dk1"/>
              </a:solidFill>
              <a:latin typeface="Corbel"/>
              <a:ea typeface="Corbel"/>
              <a:cs typeface="Corbel"/>
              <a:sym typeface="Corbel"/>
            </a:endParaRPr>
          </a:p>
          <a:p>
            <a:pPr marL="0" marR="0" lvl="0" indent="0" algn="l" rtl="0">
              <a:spcBef>
                <a:spcPts val="0"/>
              </a:spcBef>
              <a:spcAft>
                <a:spcPts val="600"/>
              </a:spcAft>
              <a:buNone/>
            </a:pPr>
            <a:r>
              <a:rPr lang="zh-TW" sz="2400" dirty="0">
                <a:solidFill>
                  <a:schemeClr val="dk1"/>
                </a:solidFill>
                <a:latin typeface="Corbel"/>
                <a:ea typeface="Corbel"/>
                <a:cs typeface="Corbel"/>
                <a:sym typeface="Corbel"/>
              </a:rPr>
              <a:t>4.</a:t>
            </a:r>
            <a:r>
              <a:rPr lang="zh-TW" altLang="en-US" sz="2400" dirty="0">
                <a:solidFill>
                  <a:schemeClr val="dk1"/>
                </a:solidFill>
                <a:latin typeface="Corbel"/>
                <a:ea typeface="Corbel"/>
                <a:cs typeface="Corbel"/>
                <a:sym typeface="Corbel"/>
              </a:rPr>
              <a:t> </a:t>
            </a:r>
            <a:r>
              <a:rPr lang="zh-TW" sz="2400" dirty="0">
                <a:solidFill>
                  <a:schemeClr val="dk1"/>
                </a:solidFill>
                <a:latin typeface="Corbel"/>
                <a:ea typeface="Corbel"/>
                <a:cs typeface="Corbel"/>
                <a:sym typeface="Corbel"/>
              </a:rPr>
              <a:t>贊助人可以隨時在平台上留意</a:t>
            </a:r>
            <a:r>
              <a:rPr lang="zh-TW" altLang="en-US" sz="2400" dirty="0">
                <a:solidFill>
                  <a:schemeClr val="dk1"/>
                </a:solidFill>
                <a:latin typeface="Corbel"/>
                <a:ea typeface="Corbel"/>
                <a:cs typeface="Corbel"/>
                <a:sym typeface="Corbel"/>
              </a:rPr>
              <a:t>投資</a:t>
            </a:r>
            <a:r>
              <a:rPr lang="zh-TW" sz="2400" dirty="0">
                <a:solidFill>
                  <a:schemeClr val="dk1"/>
                </a:solidFill>
                <a:latin typeface="Corbel"/>
                <a:ea typeface="Corbel"/>
                <a:cs typeface="Corbel"/>
                <a:sym typeface="Corbel"/>
              </a:rPr>
              <a:t>專案的進度</a:t>
            </a:r>
            <a:endParaRPr sz="120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682"/>
        <p:cNvGrpSpPr/>
        <p:nvPr/>
      </p:nvGrpSpPr>
      <p:grpSpPr>
        <a:xfrm>
          <a:off x="0" y="0"/>
          <a:ext cx="0" cy="0"/>
          <a:chOff x="0" y="0"/>
          <a:chExt cx="0" cy="0"/>
        </a:xfrm>
      </p:grpSpPr>
      <p:sp>
        <p:nvSpPr>
          <p:cNvPr id="683" name="Google Shape;683;p20"/>
          <p:cNvSpPr txBox="1">
            <a:spLocks noGrp="1"/>
          </p:cNvSpPr>
          <p:nvPr>
            <p:ph type="title"/>
          </p:nvPr>
        </p:nvSpPr>
        <p:spPr>
          <a:xfrm>
            <a:off x="51793" y="346852"/>
            <a:ext cx="11002297" cy="954856"/>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accent2"/>
              </a:buClr>
              <a:buSzPts val="4200"/>
              <a:buFont typeface="Corbel"/>
              <a:buNone/>
            </a:pPr>
            <a:r>
              <a:rPr lang="zh-TW">
                <a:latin typeface="Corbel" panose="020B0503020204020204" pitchFamily="34" charset="0"/>
              </a:rPr>
              <a:t>資金流程</a:t>
            </a:r>
            <a:endParaRPr>
              <a:latin typeface="Corbel" panose="020B0503020204020204" pitchFamily="34" charset="0"/>
            </a:endParaRPr>
          </a:p>
        </p:txBody>
      </p:sp>
      <p:sp>
        <p:nvSpPr>
          <p:cNvPr id="684" name="Google Shape;684;p20"/>
          <p:cNvSpPr txBox="1">
            <a:spLocks noGrp="1"/>
          </p:cNvSpPr>
          <p:nvPr>
            <p:ph type="sldNum" idx="12"/>
          </p:nvPr>
        </p:nvSpPr>
        <p:spPr>
          <a:xfrm>
            <a:off x="9325232" y="647831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ltLang="zh-TW"/>
              <a:t>21</a:t>
            </a:fld>
            <a:endParaRPr/>
          </a:p>
        </p:txBody>
      </p:sp>
      <p:grpSp>
        <p:nvGrpSpPr>
          <p:cNvPr id="685" name="Google Shape;685;p20"/>
          <p:cNvGrpSpPr/>
          <p:nvPr/>
        </p:nvGrpSpPr>
        <p:grpSpPr>
          <a:xfrm>
            <a:off x="1488" y="-34511"/>
            <a:ext cx="12189023" cy="377586"/>
            <a:chOff x="1488" y="0"/>
            <a:chExt cx="12189023" cy="377586"/>
          </a:xfrm>
        </p:grpSpPr>
        <p:sp>
          <p:nvSpPr>
            <p:cNvPr id="686" name="Google Shape;686;p20"/>
            <p:cNvSpPr/>
            <p:nvPr/>
          </p:nvSpPr>
          <p:spPr>
            <a:xfrm>
              <a:off x="1488" y="0"/>
              <a:ext cx="2902148" cy="377586"/>
            </a:xfrm>
            <a:prstGeom prst="homePlate">
              <a:avLst>
                <a:gd name="adj" fmla="val 50000"/>
              </a:avLst>
            </a:prstGeom>
            <a:solidFill>
              <a:schemeClr val="lt1"/>
            </a:solidFill>
            <a:ln w="12700" cap="flat" cmpd="sng">
              <a:solidFill>
                <a:srgbClr val="CBCBCB"/>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7" name="Google Shape;687;p20"/>
            <p:cNvSpPr txBox="1"/>
            <p:nvPr/>
          </p:nvSpPr>
          <p:spPr>
            <a:xfrm>
              <a:off x="1488" y="0"/>
              <a:ext cx="2807752" cy="377586"/>
            </a:xfrm>
            <a:prstGeom prst="rect">
              <a:avLst/>
            </a:prstGeom>
            <a:noFill/>
            <a:ln>
              <a:noFill/>
            </a:ln>
          </p:spPr>
          <p:txBody>
            <a:bodyPr spcFirstLastPara="1" wrap="square" lIns="74675"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關於募資</a:t>
              </a:r>
              <a:endParaRPr/>
            </a:p>
          </p:txBody>
        </p:sp>
        <p:sp>
          <p:nvSpPr>
            <p:cNvPr id="688" name="Google Shape;688;p20"/>
            <p:cNvSpPr/>
            <p:nvPr/>
          </p:nvSpPr>
          <p:spPr>
            <a:xfrm>
              <a:off x="2323207" y="0"/>
              <a:ext cx="2902148" cy="377586"/>
            </a:xfrm>
            <a:prstGeom prst="chevron">
              <a:avLst>
                <a:gd name="adj" fmla="val 50000"/>
              </a:avLst>
            </a:prstGeom>
            <a:solidFill>
              <a:srgbClr val="CBCBCB"/>
            </a:solidFill>
            <a:ln w="12700" cap="flat" cmpd="sng">
              <a:solidFill>
                <a:srgbClr val="CBCBCB"/>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9" name="Google Shape;689;p20"/>
            <p:cNvSpPr txBox="1"/>
            <p:nvPr/>
          </p:nvSpPr>
          <p:spPr>
            <a:xfrm>
              <a:off x="2512000"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群眾募資流程</a:t>
              </a:r>
              <a:endParaRPr/>
            </a:p>
          </p:txBody>
        </p:sp>
        <p:sp>
          <p:nvSpPr>
            <p:cNvPr id="690" name="Google Shape;690;p20"/>
            <p:cNvSpPr/>
            <p:nvPr/>
          </p:nvSpPr>
          <p:spPr>
            <a:xfrm>
              <a:off x="4644925" y="0"/>
              <a:ext cx="2902148" cy="377586"/>
            </a:xfrm>
            <a:prstGeom prst="chevron">
              <a:avLst>
                <a:gd name="adj" fmla="val 50000"/>
              </a:avLst>
            </a:prstGeom>
            <a:solidFill>
              <a:schemeClr val="lt1"/>
            </a:solidFill>
            <a:ln w="12700" cap="flat" cmpd="sng">
              <a:solidFill>
                <a:srgbClr val="CBCBCB"/>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1" name="Google Shape;691;p20"/>
            <p:cNvSpPr txBox="1"/>
            <p:nvPr/>
          </p:nvSpPr>
          <p:spPr>
            <a:xfrm>
              <a:off x="4833718"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創新模式</a:t>
              </a:r>
              <a:endParaRPr/>
            </a:p>
          </p:txBody>
        </p:sp>
        <p:sp>
          <p:nvSpPr>
            <p:cNvPr id="692" name="Google Shape;692;p20"/>
            <p:cNvSpPr/>
            <p:nvPr/>
          </p:nvSpPr>
          <p:spPr>
            <a:xfrm>
              <a:off x="6966644" y="0"/>
              <a:ext cx="2902148" cy="377586"/>
            </a:xfrm>
            <a:prstGeom prst="chevron">
              <a:avLst>
                <a:gd name="adj" fmla="val 50000"/>
              </a:avLst>
            </a:prstGeom>
            <a:solidFill>
              <a:schemeClr val="lt1"/>
            </a:solidFill>
            <a:ln w="12700" cap="flat" cmpd="sng">
              <a:solidFill>
                <a:srgbClr val="CBCBCB"/>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3" name="Google Shape;693;p20"/>
            <p:cNvSpPr txBox="1"/>
            <p:nvPr/>
          </p:nvSpPr>
          <p:spPr>
            <a:xfrm>
              <a:off x="7155437"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市場與案例</a:t>
              </a:r>
              <a:endParaRPr/>
            </a:p>
          </p:txBody>
        </p:sp>
        <p:sp>
          <p:nvSpPr>
            <p:cNvPr id="694" name="Google Shape;694;p20"/>
            <p:cNvSpPr/>
            <p:nvPr/>
          </p:nvSpPr>
          <p:spPr>
            <a:xfrm>
              <a:off x="9288363" y="0"/>
              <a:ext cx="2902148" cy="377586"/>
            </a:xfrm>
            <a:prstGeom prst="chevron">
              <a:avLst>
                <a:gd name="adj" fmla="val 50000"/>
              </a:avLst>
            </a:prstGeom>
            <a:solidFill>
              <a:schemeClr val="lt1"/>
            </a:solidFill>
            <a:ln w="12700" cap="flat" cmpd="sng">
              <a:solidFill>
                <a:srgbClr val="CBCBCB"/>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5" name="Google Shape;695;p20"/>
            <p:cNvSpPr txBox="1"/>
            <p:nvPr/>
          </p:nvSpPr>
          <p:spPr>
            <a:xfrm>
              <a:off x="9477156"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機會與挑戰</a:t>
              </a:r>
              <a:endParaRPr/>
            </a:p>
          </p:txBody>
        </p:sp>
      </p:grpSp>
      <p:grpSp>
        <p:nvGrpSpPr>
          <p:cNvPr id="696" name="Google Shape;696;p20"/>
          <p:cNvGrpSpPr/>
          <p:nvPr/>
        </p:nvGrpSpPr>
        <p:grpSpPr>
          <a:xfrm>
            <a:off x="139632" y="1602051"/>
            <a:ext cx="11805624" cy="1157323"/>
            <a:chOff x="5767" y="0"/>
            <a:chExt cx="11805624" cy="1157323"/>
          </a:xfrm>
        </p:grpSpPr>
        <p:sp>
          <p:nvSpPr>
            <p:cNvPr id="697" name="Google Shape;697;p20"/>
            <p:cNvSpPr/>
            <p:nvPr/>
          </p:nvSpPr>
          <p:spPr>
            <a:xfrm>
              <a:off x="5767" y="0"/>
              <a:ext cx="1787857" cy="1157323"/>
            </a:xfrm>
            <a:prstGeom prst="roundRect">
              <a:avLst>
                <a:gd name="adj" fmla="val 10000"/>
              </a:avLst>
            </a:prstGeom>
            <a:solidFill>
              <a:srgbClr val="9F2635"/>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orbel" panose="020B0503020204020204" pitchFamily="34" charset="0"/>
              </a:endParaRPr>
            </a:p>
          </p:txBody>
        </p:sp>
        <p:sp>
          <p:nvSpPr>
            <p:cNvPr id="698" name="Google Shape;698;p20"/>
            <p:cNvSpPr txBox="1"/>
            <p:nvPr/>
          </p:nvSpPr>
          <p:spPr>
            <a:xfrm>
              <a:off x="39664" y="33897"/>
              <a:ext cx="1720063" cy="1089529"/>
            </a:xfrm>
            <a:prstGeom prst="rect">
              <a:avLst/>
            </a:prstGeom>
            <a:noFill/>
            <a:ln>
              <a:noFill/>
            </a:ln>
          </p:spPr>
          <p:txBody>
            <a:bodyPr spcFirstLastPara="1" wrap="square" lIns="60950" tIns="60950" rIns="60950" bIns="60950" anchor="ctr" anchorCtr="0">
              <a:noAutofit/>
            </a:bodyPr>
            <a:lstStyle/>
            <a:p>
              <a:pPr marL="0" marR="0" lvl="0" indent="0" algn="ctr" rtl="0">
                <a:lnSpc>
                  <a:spcPct val="90000"/>
                </a:lnSpc>
                <a:spcBef>
                  <a:spcPts val="0"/>
                </a:spcBef>
                <a:spcAft>
                  <a:spcPts val="0"/>
                </a:spcAft>
                <a:buClr>
                  <a:schemeClr val="lt1"/>
                </a:buClr>
                <a:buSzPts val="1600"/>
                <a:buFont typeface="Corbel"/>
                <a:buNone/>
              </a:pPr>
              <a:r>
                <a:rPr lang="zh-TW" sz="1600">
                  <a:solidFill>
                    <a:schemeClr val="lt1"/>
                  </a:solidFill>
                  <a:latin typeface="Corbel" panose="020B0503020204020204" pitchFamily="34" charset="0"/>
                  <a:ea typeface="Corbel"/>
                  <a:cs typeface="Corbel"/>
                  <a:sym typeface="Corbel"/>
                </a:rPr>
                <a:t>1.挑選感興趣籌資項目</a:t>
              </a:r>
              <a:endParaRPr>
                <a:latin typeface="Corbel" panose="020B0503020204020204" pitchFamily="34" charset="0"/>
              </a:endParaRPr>
            </a:p>
          </p:txBody>
        </p:sp>
        <p:sp>
          <p:nvSpPr>
            <p:cNvPr id="699" name="Google Shape;699;p20"/>
            <p:cNvSpPr/>
            <p:nvPr/>
          </p:nvSpPr>
          <p:spPr>
            <a:xfrm>
              <a:off x="1972410" y="356967"/>
              <a:ext cx="379025" cy="443388"/>
            </a:xfrm>
            <a:prstGeom prst="rightArrow">
              <a:avLst>
                <a:gd name="adj1" fmla="val 60000"/>
                <a:gd name="adj2" fmla="val 50000"/>
              </a:avLst>
            </a:prstGeom>
            <a:solidFill>
              <a:srgbClr val="9F263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orbel" panose="020B0503020204020204" pitchFamily="34" charset="0"/>
              </a:endParaRPr>
            </a:p>
          </p:txBody>
        </p:sp>
        <p:sp>
          <p:nvSpPr>
            <p:cNvPr id="700" name="Google Shape;700;p20"/>
            <p:cNvSpPr txBox="1"/>
            <p:nvPr/>
          </p:nvSpPr>
          <p:spPr>
            <a:xfrm>
              <a:off x="1972410" y="445645"/>
              <a:ext cx="265318" cy="266032"/>
            </a:xfrm>
            <a:prstGeom prst="rect">
              <a:avLst/>
            </a:prstGeom>
            <a:noFill/>
            <a:ln>
              <a:noFill/>
            </a:ln>
          </p:spPr>
          <p:txBody>
            <a:bodyPr spcFirstLastPara="1" wrap="square" lIns="0" tIns="0" rIns="0" bIns="0" anchor="ctr" anchorCtr="0">
              <a:noAutofit/>
            </a:bodyPr>
            <a:lstStyle/>
            <a:p>
              <a:pPr marL="0" marR="0" lvl="0" indent="0" algn="ctr" rtl="0">
                <a:lnSpc>
                  <a:spcPct val="90000"/>
                </a:lnSpc>
                <a:spcBef>
                  <a:spcPts val="0"/>
                </a:spcBef>
                <a:spcAft>
                  <a:spcPts val="0"/>
                </a:spcAft>
                <a:buClr>
                  <a:schemeClr val="dk1"/>
                </a:buClr>
                <a:buSzPts val="1300"/>
                <a:buFont typeface="Corbel"/>
                <a:buNone/>
              </a:pPr>
              <a:endParaRPr sz="1300">
                <a:solidFill>
                  <a:schemeClr val="lt1"/>
                </a:solidFill>
                <a:latin typeface="Corbel" panose="020B0503020204020204" pitchFamily="34" charset="0"/>
                <a:ea typeface="Corbel"/>
                <a:cs typeface="Corbel"/>
                <a:sym typeface="Corbel"/>
              </a:endParaRPr>
            </a:p>
          </p:txBody>
        </p:sp>
        <p:sp>
          <p:nvSpPr>
            <p:cNvPr id="701" name="Google Shape;701;p20"/>
            <p:cNvSpPr/>
            <p:nvPr/>
          </p:nvSpPr>
          <p:spPr>
            <a:xfrm>
              <a:off x="2508767" y="0"/>
              <a:ext cx="1787857" cy="1157323"/>
            </a:xfrm>
            <a:prstGeom prst="roundRect">
              <a:avLst>
                <a:gd name="adj" fmla="val 10000"/>
              </a:avLst>
            </a:prstGeom>
            <a:solidFill>
              <a:srgbClr val="962378"/>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orbel" panose="020B0503020204020204" pitchFamily="34" charset="0"/>
              </a:endParaRPr>
            </a:p>
          </p:txBody>
        </p:sp>
        <p:sp>
          <p:nvSpPr>
            <p:cNvPr id="702" name="Google Shape;702;p20"/>
            <p:cNvSpPr txBox="1"/>
            <p:nvPr/>
          </p:nvSpPr>
          <p:spPr>
            <a:xfrm>
              <a:off x="2542664" y="33897"/>
              <a:ext cx="1720063" cy="1089529"/>
            </a:xfrm>
            <a:prstGeom prst="rect">
              <a:avLst/>
            </a:prstGeom>
            <a:noFill/>
            <a:ln>
              <a:noFill/>
            </a:ln>
          </p:spPr>
          <p:txBody>
            <a:bodyPr spcFirstLastPara="1" wrap="square" lIns="60950" tIns="60950" rIns="60950" bIns="60950" anchor="ctr" anchorCtr="0">
              <a:noAutofit/>
            </a:bodyPr>
            <a:lstStyle/>
            <a:p>
              <a:pPr marL="0" marR="0" lvl="0" indent="0" algn="ctr" rtl="0">
                <a:lnSpc>
                  <a:spcPct val="90000"/>
                </a:lnSpc>
                <a:spcBef>
                  <a:spcPts val="0"/>
                </a:spcBef>
                <a:spcAft>
                  <a:spcPts val="0"/>
                </a:spcAft>
                <a:buClr>
                  <a:schemeClr val="lt1"/>
                </a:buClr>
                <a:buSzPts val="1600"/>
                <a:buFont typeface="Corbel"/>
                <a:buNone/>
              </a:pPr>
              <a:r>
                <a:rPr lang="zh-TW" sz="1600">
                  <a:solidFill>
                    <a:schemeClr val="lt1"/>
                  </a:solidFill>
                  <a:latin typeface="Corbel" panose="020B0503020204020204" pitchFamily="34" charset="0"/>
                  <a:ea typeface="Corbel"/>
                  <a:cs typeface="Corbel"/>
                  <a:sym typeface="Corbel"/>
                </a:rPr>
                <a:t>2.投入資金</a:t>
              </a:r>
              <a:endParaRPr>
                <a:latin typeface="Corbel" panose="020B0503020204020204" pitchFamily="34" charset="0"/>
              </a:endParaRPr>
            </a:p>
          </p:txBody>
        </p:sp>
        <p:sp>
          <p:nvSpPr>
            <p:cNvPr id="703" name="Google Shape;703;p20"/>
            <p:cNvSpPr/>
            <p:nvPr/>
          </p:nvSpPr>
          <p:spPr>
            <a:xfrm>
              <a:off x="4475410" y="356967"/>
              <a:ext cx="379025" cy="443388"/>
            </a:xfrm>
            <a:prstGeom prst="rightArrow">
              <a:avLst>
                <a:gd name="adj1" fmla="val 60000"/>
                <a:gd name="adj2" fmla="val 50000"/>
              </a:avLst>
            </a:prstGeom>
            <a:solidFill>
              <a:srgbClr val="92228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orbel" panose="020B0503020204020204" pitchFamily="34" charset="0"/>
              </a:endParaRPr>
            </a:p>
          </p:txBody>
        </p:sp>
        <p:sp>
          <p:nvSpPr>
            <p:cNvPr id="704" name="Google Shape;704;p20"/>
            <p:cNvSpPr txBox="1"/>
            <p:nvPr/>
          </p:nvSpPr>
          <p:spPr>
            <a:xfrm>
              <a:off x="4475410" y="445645"/>
              <a:ext cx="265318" cy="266032"/>
            </a:xfrm>
            <a:prstGeom prst="rect">
              <a:avLst/>
            </a:prstGeom>
            <a:noFill/>
            <a:ln>
              <a:noFill/>
            </a:ln>
          </p:spPr>
          <p:txBody>
            <a:bodyPr spcFirstLastPara="1" wrap="square" lIns="0" tIns="0" rIns="0" bIns="0" anchor="ctr" anchorCtr="0">
              <a:noAutofit/>
            </a:bodyPr>
            <a:lstStyle/>
            <a:p>
              <a:pPr marL="0" marR="0" lvl="0" indent="0" algn="ctr" rtl="0">
                <a:lnSpc>
                  <a:spcPct val="90000"/>
                </a:lnSpc>
                <a:spcBef>
                  <a:spcPts val="0"/>
                </a:spcBef>
                <a:spcAft>
                  <a:spcPts val="0"/>
                </a:spcAft>
                <a:buClr>
                  <a:schemeClr val="dk1"/>
                </a:buClr>
                <a:buSzPts val="1300"/>
                <a:buFont typeface="Corbel"/>
                <a:buNone/>
              </a:pPr>
              <a:endParaRPr sz="1300">
                <a:solidFill>
                  <a:schemeClr val="lt1"/>
                </a:solidFill>
                <a:latin typeface="Corbel" panose="020B0503020204020204" pitchFamily="34" charset="0"/>
                <a:ea typeface="Corbel"/>
                <a:cs typeface="Corbel"/>
                <a:sym typeface="Corbel"/>
              </a:endParaRPr>
            </a:p>
          </p:txBody>
        </p:sp>
        <p:sp>
          <p:nvSpPr>
            <p:cNvPr id="705" name="Google Shape;705;p20"/>
            <p:cNvSpPr/>
            <p:nvPr/>
          </p:nvSpPr>
          <p:spPr>
            <a:xfrm>
              <a:off x="5011767" y="0"/>
              <a:ext cx="1787857" cy="1157323"/>
            </a:xfrm>
            <a:prstGeom prst="roundRect">
              <a:avLst>
                <a:gd name="adj" fmla="val 10000"/>
              </a:avLst>
            </a:prstGeom>
            <a:solidFill>
              <a:srgbClr val="64208D"/>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orbel" panose="020B0503020204020204" pitchFamily="34" charset="0"/>
              </a:endParaRPr>
            </a:p>
          </p:txBody>
        </p:sp>
        <p:sp>
          <p:nvSpPr>
            <p:cNvPr id="706" name="Google Shape;706;p20"/>
            <p:cNvSpPr txBox="1"/>
            <p:nvPr/>
          </p:nvSpPr>
          <p:spPr>
            <a:xfrm>
              <a:off x="5045664" y="33897"/>
              <a:ext cx="1720063" cy="1089529"/>
            </a:xfrm>
            <a:prstGeom prst="rect">
              <a:avLst/>
            </a:prstGeom>
            <a:noFill/>
            <a:ln>
              <a:noFill/>
            </a:ln>
          </p:spPr>
          <p:txBody>
            <a:bodyPr spcFirstLastPara="1" wrap="square" lIns="60950" tIns="60950" rIns="60950" bIns="60950" anchor="ctr" anchorCtr="0">
              <a:noAutofit/>
            </a:bodyPr>
            <a:lstStyle/>
            <a:p>
              <a:pPr marL="0" marR="0" lvl="0" indent="0" algn="ctr" rtl="0">
                <a:lnSpc>
                  <a:spcPct val="90000"/>
                </a:lnSpc>
                <a:spcBef>
                  <a:spcPts val="0"/>
                </a:spcBef>
                <a:spcAft>
                  <a:spcPts val="0"/>
                </a:spcAft>
                <a:buClr>
                  <a:schemeClr val="lt1"/>
                </a:buClr>
                <a:buSzPts val="1600"/>
                <a:buFont typeface="Corbel"/>
                <a:buNone/>
              </a:pPr>
              <a:r>
                <a:rPr lang="zh-TW" sz="1600">
                  <a:solidFill>
                    <a:schemeClr val="lt1"/>
                  </a:solidFill>
                  <a:latin typeface="Corbel" panose="020B0503020204020204" pitchFamily="34" charset="0"/>
                  <a:ea typeface="Corbel"/>
                  <a:cs typeface="Corbel"/>
                  <a:sym typeface="Corbel"/>
                </a:rPr>
                <a:t>3.募資網站協助管理資金、統計項目籌資金額</a:t>
              </a:r>
              <a:endParaRPr>
                <a:latin typeface="Corbel" panose="020B0503020204020204" pitchFamily="34" charset="0"/>
              </a:endParaRPr>
            </a:p>
          </p:txBody>
        </p:sp>
        <p:sp>
          <p:nvSpPr>
            <p:cNvPr id="707" name="Google Shape;707;p20"/>
            <p:cNvSpPr/>
            <p:nvPr/>
          </p:nvSpPr>
          <p:spPr>
            <a:xfrm>
              <a:off x="6978410" y="356967"/>
              <a:ext cx="379025" cy="443388"/>
            </a:xfrm>
            <a:prstGeom prst="rightArrow">
              <a:avLst>
                <a:gd name="adj1" fmla="val 60000"/>
                <a:gd name="adj2" fmla="val 50000"/>
              </a:avLst>
            </a:prstGeom>
            <a:solidFill>
              <a:srgbClr val="331E8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orbel" panose="020B0503020204020204" pitchFamily="34" charset="0"/>
              </a:endParaRPr>
            </a:p>
          </p:txBody>
        </p:sp>
        <p:sp>
          <p:nvSpPr>
            <p:cNvPr id="708" name="Google Shape;708;p20"/>
            <p:cNvSpPr txBox="1"/>
            <p:nvPr/>
          </p:nvSpPr>
          <p:spPr>
            <a:xfrm>
              <a:off x="6978410" y="445645"/>
              <a:ext cx="265318" cy="266032"/>
            </a:xfrm>
            <a:prstGeom prst="rect">
              <a:avLst/>
            </a:prstGeom>
            <a:noFill/>
            <a:ln>
              <a:noFill/>
            </a:ln>
          </p:spPr>
          <p:txBody>
            <a:bodyPr spcFirstLastPara="1" wrap="square" lIns="0" tIns="0" rIns="0" bIns="0" anchor="ctr" anchorCtr="0">
              <a:noAutofit/>
            </a:bodyPr>
            <a:lstStyle/>
            <a:p>
              <a:pPr marL="0" marR="0" lvl="0" indent="0" algn="ctr" rtl="0">
                <a:lnSpc>
                  <a:spcPct val="90000"/>
                </a:lnSpc>
                <a:spcBef>
                  <a:spcPts val="0"/>
                </a:spcBef>
                <a:spcAft>
                  <a:spcPts val="0"/>
                </a:spcAft>
                <a:buClr>
                  <a:schemeClr val="dk1"/>
                </a:buClr>
                <a:buSzPts val="1300"/>
                <a:buFont typeface="Corbel"/>
                <a:buNone/>
              </a:pPr>
              <a:endParaRPr sz="1300">
                <a:solidFill>
                  <a:schemeClr val="lt1"/>
                </a:solidFill>
                <a:latin typeface="Corbel" panose="020B0503020204020204" pitchFamily="34" charset="0"/>
                <a:ea typeface="Corbel"/>
                <a:cs typeface="Corbel"/>
                <a:sym typeface="Corbel"/>
              </a:endParaRPr>
            </a:p>
          </p:txBody>
        </p:sp>
        <p:sp>
          <p:nvSpPr>
            <p:cNvPr id="709" name="Google Shape;709;p20"/>
            <p:cNvSpPr/>
            <p:nvPr/>
          </p:nvSpPr>
          <p:spPr>
            <a:xfrm>
              <a:off x="7514767" y="0"/>
              <a:ext cx="1787857" cy="1157323"/>
            </a:xfrm>
            <a:prstGeom prst="roundRect">
              <a:avLst>
                <a:gd name="adj" fmla="val 10000"/>
              </a:avLst>
            </a:prstGeom>
            <a:solidFill>
              <a:srgbClr val="1E1D83"/>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orbel" panose="020B0503020204020204" pitchFamily="34" charset="0"/>
              </a:endParaRPr>
            </a:p>
          </p:txBody>
        </p:sp>
        <p:sp>
          <p:nvSpPr>
            <p:cNvPr id="710" name="Google Shape;710;p20"/>
            <p:cNvSpPr txBox="1"/>
            <p:nvPr/>
          </p:nvSpPr>
          <p:spPr>
            <a:xfrm>
              <a:off x="7548664" y="33897"/>
              <a:ext cx="1720063" cy="1089529"/>
            </a:xfrm>
            <a:prstGeom prst="rect">
              <a:avLst/>
            </a:prstGeom>
            <a:noFill/>
            <a:ln>
              <a:noFill/>
            </a:ln>
          </p:spPr>
          <p:txBody>
            <a:bodyPr spcFirstLastPara="1" wrap="square" lIns="60950" tIns="60950" rIns="60950" bIns="60950" anchor="ctr" anchorCtr="0">
              <a:noAutofit/>
            </a:bodyPr>
            <a:lstStyle/>
            <a:p>
              <a:pPr marL="0" marR="0" lvl="0" indent="0" algn="ctr" rtl="0">
                <a:lnSpc>
                  <a:spcPct val="90000"/>
                </a:lnSpc>
                <a:spcBef>
                  <a:spcPts val="0"/>
                </a:spcBef>
                <a:spcAft>
                  <a:spcPts val="0"/>
                </a:spcAft>
                <a:buClr>
                  <a:schemeClr val="lt1"/>
                </a:buClr>
                <a:buSzPts val="1600"/>
                <a:buFont typeface="Corbel"/>
                <a:buNone/>
              </a:pPr>
              <a:r>
                <a:rPr lang="zh-TW" sz="1600">
                  <a:solidFill>
                    <a:schemeClr val="lt1"/>
                  </a:solidFill>
                  <a:latin typeface="Corbel" panose="020B0503020204020204" pitchFamily="34" charset="0"/>
                  <a:ea typeface="Corbel"/>
                  <a:cs typeface="Corbel"/>
                  <a:sym typeface="Corbel"/>
                </a:rPr>
                <a:t>4.達到預期資金，將資金轉給募資人</a:t>
              </a:r>
              <a:endParaRPr>
                <a:latin typeface="Corbel" panose="020B0503020204020204" pitchFamily="34" charset="0"/>
              </a:endParaRPr>
            </a:p>
          </p:txBody>
        </p:sp>
        <p:sp>
          <p:nvSpPr>
            <p:cNvPr id="711" name="Google Shape;711;p20"/>
            <p:cNvSpPr/>
            <p:nvPr/>
          </p:nvSpPr>
          <p:spPr>
            <a:xfrm>
              <a:off x="9482852" y="356967"/>
              <a:ext cx="382082" cy="443388"/>
            </a:xfrm>
            <a:prstGeom prst="rightArrow">
              <a:avLst>
                <a:gd name="adj1" fmla="val 60000"/>
                <a:gd name="adj2" fmla="val 50000"/>
              </a:avLst>
            </a:prstGeom>
            <a:solidFill>
              <a:srgbClr val="19577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orbel" panose="020B0503020204020204" pitchFamily="34" charset="0"/>
              </a:endParaRPr>
            </a:p>
          </p:txBody>
        </p:sp>
        <p:sp>
          <p:nvSpPr>
            <p:cNvPr id="712" name="Google Shape;712;p20"/>
            <p:cNvSpPr txBox="1"/>
            <p:nvPr/>
          </p:nvSpPr>
          <p:spPr>
            <a:xfrm>
              <a:off x="9482852" y="445645"/>
              <a:ext cx="267457" cy="266032"/>
            </a:xfrm>
            <a:prstGeom prst="rect">
              <a:avLst/>
            </a:prstGeom>
            <a:noFill/>
            <a:ln>
              <a:noFill/>
            </a:ln>
          </p:spPr>
          <p:txBody>
            <a:bodyPr spcFirstLastPara="1" wrap="square" lIns="0" tIns="0" rIns="0" bIns="0" anchor="ctr" anchorCtr="0">
              <a:noAutofit/>
            </a:bodyPr>
            <a:lstStyle/>
            <a:p>
              <a:pPr marL="0" marR="0" lvl="0" indent="0" algn="ctr" rtl="0">
                <a:lnSpc>
                  <a:spcPct val="90000"/>
                </a:lnSpc>
                <a:spcBef>
                  <a:spcPts val="0"/>
                </a:spcBef>
                <a:spcAft>
                  <a:spcPts val="0"/>
                </a:spcAft>
                <a:buClr>
                  <a:schemeClr val="dk1"/>
                </a:buClr>
                <a:buSzPts val="1300"/>
                <a:buFont typeface="Corbel"/>
                <a:buNone/>
              </a:pPr>
              <a:endParaRPr sz="1300">
                <a:solidFill>
                  <a:schemeClr val="lt1"/>
                </a:solidFill>
                <a:latin typeface="Corbel" panose="020B0503020204020204" pitchFamily="34" charset="0"/>
                <a:ea typeface="Corbel"/>
                <a:cs typeface="Corbel"/>
                <a:sym typeface="Corbel"/>
              </a:endParaRPr>
            </a:p>
          </p:txBody>
        </p:sp>
        <p:sp>
          <p:nvSpPr>
            <p:cNvPr id="713" name="Google Shape;713;p20"/>
            <p:cNvSpPr/>
            <p:nvPr/>
          </p:nvSpPr>
          <p:spPr>
            <a:xfrm>
              <a:off x="10023534" y="0"/>
              <a:ext cx="1787857" cy="1157323"/>
            </a:xfrm>
            <a:prstGeom prst="roundRect">
              <a:avLst>
                <a:gd name="adj" fmla="val 10000"/>
              </a:avLst>
            </a:prstGeom>
            <a:solidFill>
              <a:srgbClr val="19577B"/>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orbel" panose="020B0503020204020204" pitchFamily="34" charset="0"/>
              </a:endParaRPr>
            </a:p>
          </p:txBody>
        </p:sp>
        <p:sp>
          <p:nvSpPr>
            <p:cNvPr id="714" name="Google Shape;714;p20"/>
            <p:cNvSpPr txBox="1"/>
            <p:nvPr/>
          </p:nvSpPr>
          <p:spPr>
            <a:xfrm>
              <a:off x="10057431" y="33897"/>
              <a:ext cx="1720063" cy="1089529"/>
            </a:xfrm>
            <a:prstGeom prst="rect">
              <a:avLst/>
            </a:prstGeom>
            <a:noFill/>
            <a:ln>
              <a:noFill/>
            </a:ln>
          </p:spPr>
          <p:txBody>
            <a:bodyPr spcFirstLastPara="1" wrap="square" lIns="60950" tIns="60950" rIns="60950" bIns="60950" anchor="ctr" anchorCtr="0">
              <a:noAutofit/>
            </a:bodyPr>
            <a:lstStyle/>
            <a:p>
              <a:pPr marL="0" marR="0" lvl="0" indent="0" algn="ctr" rtl="0">
                <a:lnSpc>
                  <a:spcPct val="90000"/>
                </a:lnSpc>
                <a:spcBef>
                  <a:spcPts val="0"/>
                </a:spcBef>
                <a:spcAft>
                  <a:spcPts val="0"/>
                </a:spcAft>
                <a:buClr>
                  <a:schemeClr val="lt1"/>
                </a:buClr>
                <a:buSzPts val="1600"/>
                <a:buFont typeface="Corbel"/>
                <a:buNone/>
              </a:pPr>
              <a:r>
                <a:rPr lang="zh-TW" sz="1600">
                  <a:solidFill>
                    <a:schemeClr val="lt1"/>
                  </a:solidFill>
                  <a:latin typeface="Corbel" panose="020B0503020204020204" pitchFamily="34" charset="0"/>
                  <a:ea typeface="Corbel"/>
                  <a:cs typeface="Corbel"/>
                  <a:sym typeface="Corbel"/>
                </a:rPr>
                <a:t>5.達一定條件發放投資回報</a:t>
              </a:r>
              <a:endParaRPr>
                <a:latin typeface="Corbel" panose="020B0503020204020204" pitchFamily="34" charset="0"/>
              </a:endParaRPr>
            </a:p>
          </p:txBody>
        </p:sp>
      </p:grpSp>
      <p:sp>
        <p:nvSpPr>
          <p:cNvPr id="715" name="Google Shape;715;p20"/>
          <p:cNvSpPr/>
          <p:nvPr/>
        </p:nvSpPr>
        <p:spPr>
          <a:xfrm>
            <a:off x="5902956" y="815544"/>
            <a:ext cx="1575582" cy="654881"/>
          </a:xfrm>
          <a:prstGeom prst="bentArrow">
            <a:avLst>
              <a:gd name="adj1" fmla="val 35819"/>
              <a:gd name="adj2" fmla="val 26027"/>
              <a:gd name="adj3" fmla="val 25000"/>
              <a:gd name="adj4" fmla="val 43750"/>
            </a:avLst>
          </a:prstGeom>
          <a:solidFill>
            <a:schemeClr val="accent5"/>
          </a:solidFill>
          <a:ln w="12700" cap="flat" cmpd="sng">
            <a:solidFill>
              <a:srgbClr val="463457"/>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Corbel" panose="020B0503020204020204" pitchFamily="34" charset="0"/>
              <a:ea typeface="Corbel"/>
              <a:cs typeface="Corbel"/>
              <a:sym typeface="Corbel"/>
            </a:endParaRPr>
          </a:p>
        </p:txBody>
      </p:sp>
      <p:sp>
        <p:nvSpPr>
          <p:cNvPr id="716" name="Google Shape;716;p20"/>
          <p:cNvSpPr/>
          <p:nvPr/>
        </p:nvSpPr>
        <p:spPr>
          <a:xfrm>
            <a:off x="7635686" y="410701"/>
            <a:ext cx="1770512" cy="1145026"/>
          </a:xfrm>
          <a:prstGeom prst="roundRect">
            <a:avLst>
              <a:gd name="adj" fmla="val 16667"/>
            </a:avLst>
          </a:prstGeom>
          <a:solidFill>
            <a:schemeClr val="accent1"/>
          </a:solidFill>
          <a:ln w="12700" cap="flat" cmpd="sng">
            <a:solidFill>
              <a:srgbClr val="741D27"/>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zh-TW" sz="1600">
                <a:solidFill>
                  <a:schemeClr val="lt1"/>
                </a:solidFill>
                <a:latin typeface="Corbel" panose="020B0503020204020204" pitchFamily="34" charset="0"/>
                <a:ea typeface="Corbel"/>
                <a:cs typeface="Corbel"/>
                <a:sym typeface="Corbel"/>
              </a:rPr>
              <a:t>4.未達預期資金，宣告募資失敗，將款項退還投資人</a:t>
            </a:r>
            <a:endParaRPr>
              <a:latin typeface="Corbel" panose="020B0503020204020204" pitchFamily="34" charset="0"/>
            </a:endParaRPr>
          </a:p>
        </p:txBody>
      </p:sp>
      <p:sp>
        <p:nvSpPr>
          <p:cNvPr id="717" name="Google Shape;717;p20"/>
          <p:cNvSpPr txBox="1">
            <a:spLocks noGrp="1"/>
          </p:cNvSpPr>
          <p:nvPr>
            <p:ph type="ftr" idx="11"/>
          </p:nvPr>
        </p:nvSpPr>
        <p:spPr>
          <a:xfrm>
            <a:off x="133865" y="6478310"/>
            <a:ext cx="11553550" cy="37969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zh-TW"/>
              <a:t>《 2023數位金融》                                                                                                                                             	NYCU.IIM.IEBI Lab</a:t>
            </a:r>
            <a:endParaRPr/>
          </a:p>
        </p:txBody>
      </p:sp>
      <p:pic>
        <p:nvPicPr>
          <p:cNvPr id="718" name="Google Shape;718;p20"/>
          <p:cNvPicPr preferRelativeResize="0"/>
          <p:nvPr/>
        </p:nvPicPr>
        <p:blipFill>
          <a:blip r:embed="rId3">
            <a:alphaModFix/>
          </a:blip>
          <a:stretch>
            <a:fillRect/>
          </a:stretch>
        </p:blipFill>
        <p:spPr>
          <a:xfrm>
            <a:off x="2209375" y="2825187"/>
            <a:ext cx="7666116" cy="3587300"/>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723"/>
        <p:cNvGrpSpPr/>
        <p:nvPr/>
      </p:nvGrpSpPr>
      <p:grpSpPr>
        <a:xfrm>
          <a:off x="0" y="0"/>
          <a:ext cx="0" cy="0"/>
          <a:chOff x="0" y="0"/>
          <a:chExt cx="0" cy="0"/>
        </a:xfrm>
      </p:grpSpPr>
      <p:sp>
        <p:nvSpPr>
          <p:cNvPr id="724" name="Google Shape;724;p21"/>
          <p:cNvSpPr txBox="1">
            <a:spLocks noGrp="1"/>
          </p:cNvSpPr>
          <p:nvPr>
            <p:ph type="title"/>
          </p:nvPr>
        </p:nvSpPr>
        <p:spPr>
          <a:xfrm>
            <a:off x="612057" y="365126"/>
            <a:ext cx="11002297" cy="954856"/>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accent2"/>
              </a:buClr>
              <a:buSzPts val="4200"/>
              <a:buFont typeface="Corbel"/>
              <a:buNone/>
            </a:pPr>
            <a:r>
              <a:rPr lang="zh-TW"/>
              <a:t>群眾募資之創新</a:t>
            </a:r>
            <a:endParaRPr/>
          </a:p>
        </p:txBody>
      </p:sp>
      <p:sp>
        <p:nvSpPr>
          <p:cNvPr id="725" name="Google Shape;725;p21"/>
          <p:cNvSpPr txBox="1">
            <a:spLocks noGrp="1"/>
          </p:cNvSpPr>
          <p:nvPr>
            <p:ph type="body" idx="1"/>
          </p:nvPr>
        </p:nvSpPr>
        <p:spPr>
          <a:xfrm>
            <a:off x="612057" y="1474839"/>
            <a:ext cx="11002297" cy="683475"/>
          </a:xfrm>
          <a:prstGeom prst="rect">
            <a:avLst/>
          </a:prstGeom>
          <a:noFill/>
          <a:ln>
            <a:noFill/>
          </a:ln>
        </p:spPr>
        <p:txBody>
          <a:bodyPr spcFirstLastPara="1" wrap="square" lIns="91425" tIns="45700" rIns="91425" bIns="45700" anchor="t" anchorCtr="0">
            <a:normAutofit/>
          </a:bodyPr>
          <a:lstStyle/>
          <a:p>
            <a:pPr marL="228600" lvl="0" indent="-228600" algn="l" rtl="0">
              <a:lnSpc>
                <a:spcPct val="100000"/>
              </a:lnSpc>
              <a:spcBef>
                <a:spcPts val="0"/>
              </a:spcBef>
              <a:spcAft>
                <a:spcPts val="600"/>
              </a:spcAft>
              <a:buClr>
                <a:schemeClr val="dk1"/>
              </a:buClr>
              <a:buSzPts val="2600"/>
              <a:buFont typeface="Corbel"/>
              <a:buChar char="•"/>
            </a:pPr>
            <a:r>
              <a:rPr lang="zh-TW" dirty="0">
                <a:latin typeface="Corbel" panose="020B0503020204020204" pitchFamily="34" charset="0"/>
              </a:rPr>
              <a:t>隨著網際網路的發展，結合了網</a:t>
            </a:r>
            <a:r>
              <a:rPr lang="zh-TW" altLang="en-US" dirty="0">
                <a:latin typeface="Corbel" panose="020B0503020204020204" pitchFamily="34" charset="0"/>
              </a:rPr>
              <a:t>路</a:t>
            </a:r>
            <a:r>
              <a:rPr lang="zh-TW" dirty="0">
                <a:latin typeface="Corbel" panose="020B0503020204020204" pitchFamily="34" charset="0"/>
              </a:rPr>
              <a:t>技術的募資活動逐漸發展為兩大類別</a:t>
            </a:r>
            <a:endParaRPr dirty="0">
              <a:latin typeface="Corbel" panose="020B0503020204020204" pitchFamily="34" charset="0"/>
            </a:endParaRPr>
          </a:p>
        </p:txBody>
      </p:sp>
      <p:sp>
        <p:nvSpPr>
          <p:cNvPr id="726" name="Google Shape;726;p21"/>
          <p:cNvSpPr txBox="1">
            <a:spLocks noGrp="1"/>
          </p:cNvSpPr>
          <p:nvPr>
            <p:ph type="sldNum" idx="12"/>
          </p:nvPr>
        </p:nvSpPr>
        <p:spPr>
          <a:xfrm>
            <a:off x="9325232" y="647831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ltLang="zh-TW"/>
              <a:t>22</a:t>
            </a:fld>
            <a:endParaRPr/>
          </a:p>
        </p:txBody>
      </p:sp>
      <p:sp>
        <p:nvSpPr>
          <p:cNvPr id="727" name="Google Shape;727;p21"/>
          <p:cNvSpPr txBox="1"/>
          <p:nvPr/>
        </p:nvSpPr>
        <p:spPr>
          <a:xfrm>
            <a:off x="612057" y="2067697"/>
            <a:ext cx="5500419" cy="4109266"/>
          </a:xfrm>
          <a:prstGeom prst="rect">
            <a:avLst/>
          </a:prstGeom>
          <a:noFill/>
          <a:ln>
            <a:noFill/>
          </a:ln>
        </p:spPr>
        <p:txBody>
          <a:bodyPr spcFirstLastPara="1" wrap="square" lIns="91425" tIns="45700" rIns="91425" bIns="45700" anchor="t" anchorCtr="0">
            <a:normAutofit/>
          </a:bodyPr>
          <a:lstStyle/>
          <a:p>
            <a:pPr marL="514350" lvl="0" indent="-514350">
              <a:spcBef>
                <a:spcPts val="1000"/>
              </a:spcBef>
              <a:spcAft>
                <a:spcPts val="600"/>
              </a:spcAft>
              <a:buClr>
                <a:schemeClr val="dk1"/>
              </a:buClr>
              <a:buSzPts val="2600"/>
              <a:buFont typeface="Corbel"/>
              <a:buAutoNum type="arabicPeriod"/>
            </a:pPr>
            <a:r>
              <a:rPr lang="zh-TW" sz="2600" dirty="0">
                <a:solidFill>
                  <a:schemeClr val="dk1"/>
                </a:solidFill>
                <a:latin typeface="Corbel" panose="020B0503020204020204" pitchFamily="34" charset="0"/>
                <a:ea typeface="Corbel"/>
                <a:cs typeface="Corbel"/>
                <a:sym typeface="Corbel"/>
              </a:rPr>
              <a:t>平台創新</a:t>
            </a:r>
            <a:r>
              <a:rPr lang="zh-TW" altLang="en-US" sz="2600" dirty="0">
                <a:solidFill>
                  <a:schemeClr val="dk1"/>
                </a:solidFill>
                <a:latin typeface="Corbel" panose="020B0503020204020204" pitchFamily="34" charset="0"/>
                <a:ea typeface="Corbel"/>
                <a:cs typeface="Corbel"/>
                <a:sym typeface="Corbel"/>
              </a:rPr>
              <a:t>（</a:t>
            </a:r>
            <a:r>
              <a:rPr lang="zh-TW" sz="2600" dirty="0">
                <a:solidFill>
                  <a:schemeClr val="dk1"/>
                </a:solidFill>
                <a:latin typeface="Corbel" panose="020B0503020204020204" pitchFamily="34" charset="0"/>
                <a:ea typeface="Corbel"/>
                <a:cs typeface="Corbel"/>
                <a:sym typeface="Corbel"/>
              </a:rPr>
              <a:t>去中心化</a:t>
            </a:r>
            <a:r>
              <a:rPr lang="zh-TW" altLang="en-US" sz="2600" dirty="0">
                <a:solidFill>
                  <a:schemeClr val="dk1"/>
                </a:solidFill>
                <a:latin typeface="Corbel" panose="020B0503020204020204" pitchFamily="34" charset="0"/>
                <a:ea typeface="Corbel"/>
                <a:cs typeface="Corbel"/>
                <a:sym typeface="Corbel"/>
              </a:rPr>
              <a:t>）</a:t>
            </a:r>
            <a:endParaRPr sz="2600" dirty="0">
              <a:solidFill>
                <a:schemeClr val="dk1"/>
              </a:solidFill>
              <a:latin typeface="Corbel" panose="020B0503020204020204" pitchFamily="34" charset="0"/>
              <a:ea typeface="Corbel"/>
              <a:cs typeface="Corbel"/>
              <a:sym typeface="Corbel"/>
            </a:endParaRPr>
          </a:p>
          <a:p>
            <a:pPr marL="457200" lvl="1">
              <a:spcBef>
                <a:spcPts val="500"/>
              </a:spcBef>
              <a:spcAft>
                <a:spcPts val="600"/>
              </a:spcAft>
              <a:buClr>
                <a:schemeClr val="dk1"/>
              </a:buClr>
              <a:buSzPts val="2400"/>
            </a:pPr>
            <a:r>
              <a:rPr lang="zh-TW" sz="2400" b="0" i="0" u="none" strike="noStrike" cap="none" dirty="0">
                <a:solidFill>
                  <a:schemeClr val="dk1"/>
                </a:solidFill>
                <a:latin typeface="Corbel" panose="020B0503020204020204" pitchFamily="34" charset="0"/>
                <a:ea typeface="Corbel"/>
                <a:cs typeface="Corbel"/>
                <a:sym typeface="Corbel"/>
              </a:rPr>
              <a:t>跳過</a:t>
            </a:r>
            <a:r>
              <a:rPr lang="zh-TW" sz="2400" i="0" u="none" strike="noStrike" cap="none" dirty="0">
                <a:solidFill>
                  <a:schemeClr val="dk1"/>
                </a:solidFill>
                <a:latin typeface="Corbel" panose="020B0503020204020204" pitchFamily="34" charset="0"/>
                <a:ea typeface="Corbel"/>
                <a:cs typeface="Corbel"/>
                <a:sym typeface="Corbel"/>
              </a:rPr>
              <a:t>傳統投資機構</a:t>
            </a:r>
            <a:r>
              <a:rPr lang="zh-TW" altLang="en-US" sz="2400" b="1" i="0" u="none" strike="noStrike" cap="none" dirty="0">
                <a:solidFill>
                  <a:schemeClr val="dk1"/>
                </a:solidFill>
                <a:latin typeface="Corbel" panose="020B0503020204020204" pitchFamily="34" charset="0"/>
                <a:ea typeface="Corbel"/>
                <a:cs typeface="Corbel"/>
                <a:sym typeface="Corbel"/>
              </a:rPr>
              <a:t>，</a:t>
            </a:r>
            <a:r>
              <a:rPr lang="zh-TW" altLang="en-US" sz="2400" dirty="0">
                <a:latin typeface="Corbel" panose="020B0503020204020204" pitchFamily="34" charset="0"/>
              </a:rPr>
              <a:t>個人可以直接向個人借款</a:t>
            </a:r>
            <a:r>
              <a:rPr lang="zh-TW" sz="2400" b="0" i="0" u="none" strike="noStrike" cap="none" dirty="0">
                <a:solidFill>
                  <a:schemeClr val="dk1"/>
                </a:solidFill>
                <a:latin typeface="Corbel" panose="020B0503020204020204" pitchFamily="34" charset="0"/>
                <a:ea typeface="Corbel"/>
                <a:cs typeface="Corbel"/>
                <a:sym typeface="Corbel"/>
              </a:rPr>
              <a:t>。</a:t>
            </a:r>
            <a:r>
              <a:rPr lang="zh-TW" altLang="en-US" sz="2400" b="0" i="0" u="none" strike="noStrike" cap="none" dirty="0">
                <a:solidFill>
                  <a:schemeClr val="dk1"/>
                </a:solidFill>
                <a:latin typeface="Corbel" panose="020B0503020204020204" pitchFamily="34" charset="0"/>
                <a:ea typeface="Corbel"/>
                <a:cs typeface="Corbel"/>
                <a:sym typeface="Corbel"/>
              </a:rPr>
              <a:t>利用</a:t>
            </a:r>
            <a:r>
              <a:rPr lang="zh-TW" sz="2400" b="0" i="0" u="none" strike="noStrike" cap="none" dirty="0">
                <a:solidFill>
                  <a:schemeClr val="dk1"/>
                </a:solidFill>
                <a:latin typeface="Corbel" panose="020B0503020204020204" pitchFamily="34" charset="0"/>
                <a:ea typeface="Corbel"/>
                <a:cs typeface="Corbel"/>
                <a:sym typeface="Corbel"/>
              </a:rPr>
              <a:t>透明的社群運作，提升資源的使用效率。</a:t>
            </a:r>
            <a:endParaRPr dirty="0">
              <a:latin typeface="Corbel" panose="020B0503020204020204" pitchFamily="34" charset="0"/>
            </a:endParaRPr>
          </a:p>
          <a:p>
            <a:pPr marL="514350" lvl="0" indent="-514350">
              <a:spcBef>
                <a:spcPts val="1000"/>
              </a:spcBef>
              <a:spcAft>
                <a:spcPts val="600"/>
              </a:spcAft>
              <a:buClr>
                <a:schemeClr val="dk1"/>
              </a:buClr>
              <a:buSzPts val="2600"/>
              <a:buFont typeface="Corbel"/>
              <a:buAutoNum type="arabicPeriod"/>
            </a:pPr>
            <a:r>
              <a:rPr lang="zh-TW" sz="2600" dirty="0">
                <a:solidFill>
                  <a:schemeClr val="dk1"/>
                </a:solidFill>
                <a:latin typeface="Corbel" panose="020B0503020204020204" pitchFamily="34" charset="0"/>
                <a:ea typeface="Corbel"/>
                <a:cs typeface="Corbel"/>
                <a:sym typeface="Corbel"/>
              </a:rPr>
              <a:t>社群創新</a:t>
            </a:r>
            <a:r>
              <a:rPr lang="zh-TW" altLang="en-US" sz="2600" dirty="0">
                <a:solidFill>
                  <a:schemeClr val="dk1"/>
                </a:solidFill>
                <a:latin typeface="Corbel" panose="020B0503020204020204" pitchFamily="34" charset="0"/>
                <a:ea typeface="Corbel"/>
                <a:cs typeface="Corbel"/>
                <a:sym typeface="Corbel"/>
              </a:rPr>
              <a:t>（平台）</a:t>
            </a:r>
            <a:endParaRPr sz="2600" dirty="0">
              <a:solidFill>
                <a:schemeClr val="dk1"/>
              </a:solidFill>
              <a:latin typeface="Corbel" panose="020B0503020204020204" pitchFamily="34" charset="0"/>
              <a:ea typeface="Corbel"/>
              <a:cs typeface="Corbel"/>
              <a:sym typeface="Corbel"/>
            </a:endParaRPr>
          </a:p>
          <a:p>
            <a:pPr marL="457200" lvl="1">
              <a:spcBef>
                <a:spcPts val="500"/>
              </a:spcBef>
              <a:spcAft>
                <a:spcPts val="600"/>
              </a:spcAft>
              <a:buClr>
                <a:schemeClr val="dk1"/>
              </a:buClr>
              <a:buSzPts val="2400"/>
            </a:pPr>
            <a:r>
              <a:rPr lang="zh-TW" altLang="en-US" sz="2400" dirty="0">
                <a:solidFill>
                  <a:schemeClr val="dk1"/>
                </a:solidFill>
                <a:latin typeface="Corbel" panose="020B0503020204020204" pitchFamily="34" charset="0"/>
                <a:ea typeface="Corbel"/>
                <a:cs typeface="Corbel"/>
                <a:sym typeface="Corbel"/>
              </a:rPr>
              <a:t>從網民那裡收集適度的捐款，以幫助人們或團體實現其目標或完成其提議。</a:t>
            </a:r>
            <a:endParaRPr dirty="0">
              <a:latin typeface="Corbel" panose="020B0503020204020204" pitchFamily="34" charset="0"/>
            </a:endParaRPr>
          </a:p>
        </p:txBody>
      </p:sp>
      <p:grpSp>
        <p:nvGrpSpPr>
          <p:cNvPr id="728" name="Google Shape;728;p21"/>
          <p:cNvGrpSpPr/>
          <p:nvPr/>
        </p:nvGrpSpPr>
        <p:grpSpPr>
          <a:xfrm>
            <a:off x="1488" y="-34511"/>
            <a:ext cx="12189023" cy="377586"/>
            <a:chOff x="1488" y="0"/>
            <a:chExt cx="12189023" cy="377586"/>
          </a:xfrm>
        </p:grpSpPr>
        <p:sp>
          <p:nvSpPr>
            <p:cNvPr id="729" name="Google Shape;729;p21"/>
            <p:cNvSpPr/>
            <p:nvPr/>
          </p:nvSpPr>
          <p:spPr>
            <a:xfrm>
              <a:off x="1488" y="0"/>
              <a:ext cx="2902148" cy="377586"/>
            </a:xfrm>
            <a:prstGeom prst="homePlate">
              <a:avLst>
                <a:gd name="adj" fmla="val 50000"/>
              </a:avLst>
            </a:prstGeom>
            <a:solidFill>
              <a:schemeClr val="lt1"/>
            </a:solidFill>
            <a:ln w="12700" cap="flat" cmpd="sng">
              <a:solidFill>
                <a:srgbClr val="CBCBCB"/>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0" name="Google Shape;730;p21"/>
            <p:cNvSpPr txBox="1"/>
            <p:nvPr/>
          </p:nvSpPr>
          <p:spPr>
            <a:xfrm>
              <a:off x="1488" y="0"/>
              <a:ext cx="2807752" cy="377586"/>
            </a:xfrm>
            <a:prstGeom prst="rect">
              <a:avLst/>
            </a:prstGeom>
            <a:noFill/>
            <a:ln>
              <a:noFill/>
            </a:ln>
          </p:spPr>
          <p:txBody>
            <a:bodyPr spcFirstLastPara="1" wrap="square" lIns="74675"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關於募資</a:t>
              </a:r>
              <a:endParaRPr/>
            </a:p>
          </p:txBody>
        </p:sp>
        <p:sp>
          <p:nvSpPr>
            <p:cNvPr id="731" name="Google Shape;731;p21"/>
            <p:cNvSpPr/>
            <p:nvPr/>
          </p:nvSpPr>
          <p:spPr>
            <a:xfrm>
              <a:off x="2323207" y="0"/>
              <a:ext cx="2902148" cy="377586"/>
            </a:xfrm>
            <a:prstGeom prst="chevron">
              <a:avLst>
                <a:gd name="adj" fmla="val 50000"/>
              </a:avLst>
            </a:prstGeom>
            <a:solidFill>
              <a:schemeClr val="lt1"/>
            </a:solidFill>
            <a:ln w="12700" cap="flat" cmpd="sng">
              <a:solidFill>
                <a:srgbClr val="CBCBCB"/>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2" name="Google Shape;732;p21"/>
            <p:cNvSpPr txBox="1"/>
            <p:nvPr/>
          </p:nvSpPr>
          <p:spPr>
            <a:xfrm>
              <a:off x="2512000"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群眾募資流程</a:t>
              </a:r>
              <a:endParaRPr/>
            </a:p>
          </p:txBody>
        </p:sp>
        <p:sp>
          <p:nvSpPr>
            <p:cNvPr id="733" name="Google Shape;733;p21"/>
            <p:cNvSpPr/>
            <p:nvPr/>
          </p:nvSpPr>
          <p:spPr>
            <a:xfrm>
              <a:off x="4644925" y="0"/>
              <a:ext cx="2902148" cy="377586"/>
            </a:xfrm>
            <a:prstGeom prst="chevron">
              <a:avLst>
                <a:gd name="adj" fmla="val 50000"/>
              </a:avLst>
            </a:prstGeom>
            <a:solidFill>
              <a:srgbClr val="CBCBCB"/>
            </a:solidFill>
            <a:ln w="12700" cap="flat" cmpd="sng">
              <a:solidFill>
                <a:srgbClr val="CBCBCB"/>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4" name="Google Shape;734;p21"/>
            <p:cNvSpPr txBox="1"/>
            <p:nvPr/>
          </p:nvSpPr>
          <p:spPr>
            <a:xfrm>
              <a:off x="4833718"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創新模式</a:t>
              </a:r>
              <a:endParaRPr/>
            </a:p>
          </p:txBody>
        </p:sp>
        <p:sp>
          <p:nvSpPr>
            <p:cNvPr id="735" name="Google Shape;735;p21"/>
            <p:cNvSpPr/>
            <p:nvPr/>
          </p:nvSpPr>
          <p:spPr>
            <a:xfrm>
              <a:off x="6966644" y="0"/>
              <a:ext cx="2902148" cy="377586"/>
            </a:xfrm>
            <a:prstGeom prst="chevron">
              <a:avLst>
                <a:gd name="adj" fmla="val 50000"/>
              </a:avLst>
            </a:prstGeom>
            <a:solidFill>
              <a:schemeClr val="lt1"/>
            </a:solidFill>
            <a:ln w="12700" cap="flat" cmpd="sng">
              <a:solidFill>
                <a:srgbClr val="CBCBCB"/>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6" name="Google Shape;736;p21"/>
            <p:cNvSpPr txBox="1"/>
            <p:nvPr/>
          </p:nvSpPr>
          <p:spPr>
            <a:xfrm>
              <a:off x="7155437"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市場與案例</a:t>
              </a:r>
              <a:endParaRPr/>
            </a:p>
          </p:txBody>
        </p:sp>
        <p:sp>
          <p:nvSpPr>
            <p:cNvPr id="737" name="Google Shape;737;p21"/>
            <p:cNvSpPr/>
            <p:nvPr/>
          </p:nvSpPr>
          <p:spPr>
            <a:xfrm>
              <a:off x="9288363" y="0"/>
              <a:ext cx="2902148" cy="377586"/>
            </a:xfrm>
            <a:prstGeom prst="chevron">
              <a:avLst>
                <a:gd name="adj" fmla="val 50000"/>
              </a:avLst>
            </a:prstGeom>
            <a:solidFill>
              <a:schemeClr val="lt1"/>
            </a:solidFill>
            <a:ln w="12700" cap="flat" cmpd="sng">
              <a:solidFill>
                <a:srgbClr val="CBCBCB"/>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8" name="Google Shape;738;p21"/>
            <p:cNvSpPr txBox="1"/>
            <p:nvPr/>
          </p:nvSpPr>
          <p:spPr>
            <a:xfrm>
              <a:off x="9477156"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機會與挑戰</a:t>
              </a:r>
              <a:endParaRPr/>
            </a:p>
          </p:txBody>
        </p:sp>
      </p:grpSp>
      <p:pic>
        <p:nvPicPr>
          <p:cNvPr id="739" name="Google Shape;739;p21"/>
          <p:cNvPicPr preferRelativeResize="0"/>
          <p:nvPr/>
        </p:nvPicPr>
        <p:blipFill rotWithShape="1">
          <a:blip r:embed="rId3">
            <a:alphaModFix/>
          </a:blip>
          <a:srcRect/>
          <a:stretch/>
        </p:blipFill>
        <p:spPr>
          <a:xfrm>
            <a:off x="6367878" y="2993246"/>
            <a:ext cx="665192" cy="665192"/>
          </a:xfrm>
          <a:prstGeom prst="rect">
            <a:avLst/>
          </a:prstGeom>
          <a:noFill/>
          <a:ln>
            <a:noFill/>
          </a:ln>
        </p:spPr>
      </p:pic>
      <p:grpSp>
        <p:nvGrpSpPr>
          <p:cNvPr id="740" name="Google Shape;740;p21"/>
          <p:cNvGrpSpPr/>
          <p:nvPr/>
        </p:nvGrpSpPr>
        <p:grpSpPr>
          <a:xfrm>
            <a:off x="6367878" y="3210046"/>
            <a:ext cx="5534687" cy="2295625"/>
            <a:chOff x="2694387" y="3530588"/>
            <a:chExt cx="7272587" cy="2608998"/>
          </a:xfrm>
        </p:grpSpPr>
        <p:pic>
          <p:nvPicPr>
            <p:cNvPr id="741" name="Google Shape;741;p21"/>
            <p:cNvPicPr preferRelativeResize="0"/>
            <p:nvPr/>
          </p:nvPicPr>
          <p:blipFill rotWithShape="1">
            <a:blip r:embed="rId4">
              <a:alphaModFix/>
            </a:blip>
            <a:srcRect/>
            <a:stretch/>
          </p:blipFill>
          <p:spPr>
            <a:xfrm>
              <a:off x="5121218" y="3964372"/>
              <a:ext cx="1607911" cy="1607911"/>
            </a:xfrm>
            <a:prstGeom prst="rect">
              <a:avLst/>
            </a:prstGeom>
            <a:noFill/>
            <a:ln>
              <a:noFill/>
            </a:ln>
          </p:spPr>
        </p:pic>
        <p:grpSp>
          <p:nvGrpSpPr>
            <p:cNvPr id="742" name="Google Shape;742;p21"/>
            <p:cNvGrpSpPr/>
            <p:nvPr/>
          </p:nvGrpSpPr>
          <p:grpSpPr>
            <a:xfrm>
              <a:off x="2694387" y="3530588"/>
              <a:ext cx="2426908" cy="2608998"/>
              <a:chOff x="2694387" y="3530588"/>
              <a:chExt cx="2426908" cy="2608998"/>
            </a:xfrm>
          </p:grpSpPr>
          <p:pic>
            <p:nvPicPr>
              <p:cNvPr id="743" name="Google Shape;743;p21"/>
              <p:cNvPicPr preferRelativeResize="0"/>
              <p:nvPr/>
            </p:nvPicPr>
            <p:blipFill rotWithShape="1">
              <a:blip r:embed="rId3">
                <a:alphaModFix/>
              </a:blip>
              <a:srcRect/>
              <a:stretch/>
            </p:blipFill>
            <p:spPr>
              <a:xfrm>
                <a:off x="2694387" y="4378290"/>
                <a:ext cx="733408" cy="733408"/>
              </a:xfrm>
              <a:prstGeom prst="rect">
                <a:avLst/>
              </a:prstGeom>
              <a:noFill/>
              <a:ln>
                <a:noFill/>
              </a:ln>
            </p:spPr>
          </p:pic>
          <p:pic>
            <p:nvPicPr>
              <p:cNvPr id="744" name="Google Shape;744;p21"/>
              <p:cNvPicPr preferRelativeResize="0"/>
              <p:nvPr/>
            </p:nvPicPr>
            <p:blipFill rotWithShape="1">
              <a:blip r:embed="rId3">
                <a:alphaModFix/>
              </a:blip>
              <a:srcRect/>
              <a:stretch/>
            </p:blipFill>
            <p:spPr>
              <a:xfrm>
                <a:off x="2694387" y="5406178"/>
                <a:ext cx="733408" cy="733408"/>
              </a:xfrm>
              <a:prstGeom prst="rect">
                <a:avLst/>
              </a:prstGeom>
              <a:noFill/>
              <a:ln>
                <a:noFill/>
              </a:ln>
            </p:spPr>
          </p:pic>
          <p:cxnSp>
            <p:nvCxnSpPr>
              <p:cNvPr id="745" name="Google Shape;745;p21"/>
              <p:cNvCxnSpPr>
                <a:cxnSpLocks/>
                <a:endCxn id="741" idx="1"/>
              </p:cNvCxnSpPr>
              <p:nvPr/>
            </p:nvCxnSpPr>
            <p:spPr>
              <a:xfrm>
                <a:off x="3995777" y="3779431"/>
                <a:ext cx="1125441" cy="988897"/>
              </a:xfrm>
              <a:prstGeom prst="straightConnector1">
                <a:avLst/>
              </a:prstGeom>
              <a:noFill/>
              <a:ln w="19050" cap="flat" cmpd="sng">
                <a:solidFill>
                  <a:schemeClr val="accent1"/>
                </a:solidFill>
                <a:prstDash val="solid"/>
                <a:miter lim="800000"/>
                <a:headEnd type="none" w="sm" len="sm"/>
                <a:tailEnd type="none" w="sm" len="sm"/>
              </a:ln>
            </p:spPr>
          </p:cxnSp>
          <p:cxnSp>
            <p:nvCxnSpPr>
              <p:cNvPr id="746" name="Google Shape;746;p21"/>
              <p:cNvCxnSpPr>
                <a:stCxn id="743" idx="3"/>
                <a:endCxn id="741" idx="1"/>
              </p:cNvCxnSpPr>
              <p:nvPr/>
            </p:nvCxnSpPr>
            <p:spPr>
              <a:xfrm>
                <a:off x="3427795" y="4744994"/>
                <a:ext cx="1693500" cy="23400"/>
              </a:xfrm>
              <a:prstGeom prst="straightConnector1">
                <a:avLst/>
              </a:prstGeom>
              <a:noFill/>
              <a:ln w="19050" cap="flat" cmpd="sng">
                <a:solidFill>
                  <a:schemeClr val="accent1"/>
                </a:solidFill>
                <a:prstDash val="solid"/>
                <a:miter lim="800000"/>
                <a:headEnd type="none" w="sm" len="sm"/>
                <a:tailEnd type="none" w="sm" len="sm"/>
              </a:ln>
            </p:spPr>
          </p:cxnSp>
          <p:cxnSp>
            <p:nvCxnSpPr>
              <p:cNvPr id="747" name="Google Shape;747;p21"/>
              <p:cNvCxnSpPr>
                <a:stCxn id="744" idx="3"/>
                <a:endCxn id="741" idx="1"/>
              </p:cNvCxnSpPr>
              <p:nvPr/>
            </p:nvCxnSpPr>
            <p:spPr>
              <a:xfrm rot="10800000" flipH="1">
                <a:off x="3427795" y="4768182"/>
                <a:ext cx="1693500" cy="1004700"/>
              </a:xfrm>
              <a:prstGeom prst="straightConnector1">
                <a:avLst/>
              </a:prstGeom>
              <a:noFill/>
              <a:ln w="19050" cap="flat" cmpd="sng">
                <a:solidFill>
                  <a:schemeClr val="accent1"/>
                </a:solidFill>
                <a:prstDash val="solid"/>
                <a:miter lim="800000"/>
                <a:headEnd type="none" w="sm" len="sm"/>
                <a:tailEnd type="none" w="sm" len="sm"/>
              </a:ln>
            </p:spPr>
          </p:cxnSp>
          <p:pic>
            <p:nvPicPr>
              <p:cNvPr id="748" name="Google Shape;748;p21"/>
              <p:cNvPicPr preferRelativeResize="0"/>
              <p:nvPr/>
            </p:nvPicPr>
            <p:blipFill rotWithShape="1">
              <a:blip r:embed="rId5">
                <a:alphaModFix/>
              </a:blip>
              <a:srcRect/>
              <a:stretch/>
            </p:blipFill>
            <p:spPr>
              <a:xfrm>
                <a:off x="3427795" y="4332230"/>
                <a:ext cx="475210" cy="519075"/>
              </a:xfrm>
              <a:prstGeom prst="rect">
                <a:avLst/>
              </a:prstGeom>
              <a:noFill/>
              <a:ln>
                <a:noFill/>
              </a:ln>
            </p:spPr>
          </p:pic>
          <p:pic>
            <p:nvPicPr>
              <p:cNvPr id="749" name="Google Shape;749;p21"/>
              <p:cNvPicPr preferRelativeResize="0"/>
              <p:nvPr/>
            </p:nvPicPr>
            <p:blipFill rotWithShape="1">
              <a:blip r:embed="rId5">
                <a:alphaModFix/>
              </a:blip>
              <a:srcRect/>
              <a:stretch/>
            </p:blipFill>
            <p:spPr>
              <a:xfrm>
                <a:off x="3427795" y="5273994"/>
                <a:ext cx="475210" cy="519075"/>
              </a:xfrm>
              <a:prstGeom prst="rect">
                <a:avLst/>
              </a:prstGeom>
              <a:noFill/>
              <a:ln>
                <a:noFill/>
              </a:ln>
            </p:spPr>
          </p:pic>
          <p:pic>
            <p:nvPicPr>
              <p:cNvPr id="750" name="Google Shape;750;p21"/>
              <p:cNvPicPr preferRelativeResize="0"/>
              <p:nvPr/>
            </p:nvPicPr>
            <p:blipFill rotWithShape="1">
              <a:blip r:embed="rId5">
                <a:alphaModFix/>
              </a:blip>
              <a:srcRect/>
              <a:stretch/>
            </p:blipFill>
            <p:spPr>
              <a:xfrm>
                <a:off x="3427795" y="3530588"/>
                <a:ext cx="475210" cy="519075"/>
              </a:xfrm>
              <a:prstGeom prst="rect">
                <a:avLst/>
              </a:prstGeom>
              <a:noFill/>
              <a:ln>
                <a:noFill/>
              </a:ln>
            </p:spPr>
          </p:pic>
        </p:grpSp>
        <p:cxnSp>
          <p:nvCxnSpPr>
            <p:cNvPr id="751" name="Google Shape;751;p21"/>
            <p:cNvCxnSpPr/>
            <p:nvPr/>
          </p:nvCxnSpPr>
          <p:spPr>
            <a:xfrm>
              <a:off x="6814641" y="4768327"/>
              <a:ext cx="859123" cy="1"/>
            </a:xfrm>
            <a:prstGeom prst="straightConnector1">
              <a:avLst/>
            </a:prstGeom>
            <a:noFill/>
            <a:ln w="19050" cap="flat" cmpd="sng">
              <a:solidFill>
                <a:schemeClr val="accent1"/>
              </a:solidFill>
              <a:prstDash val="solid"/>
              <a:miter lim="800000"/>
              <a:headEnd type="none" w="sm" len="sm"/>
              <a:tailEnd type="none" w="sm" len="sm"/>
            </a:ln>
          </p:spPr>
        </p:cxnSp>
        <p:pic>
          <p:nvPicPr>
            <p:cNvPr id="752" name="Google Shape;752;p21" descr="http://www.dreamcubic.net/images/news/b5a0dee9-d8ea-b340-dabe-e8a0488841a4/440b68fe-11c6-af6b-98aa-6a99e7e91a31"/>
            <p:cNvPicPr preferRelativeResize="0"/>
            <p:nvPr/>
          </p:nvPicPr>
          <p:blipFill rotWithShape="1">
            <a:blip r:embed="rId6">
              <a:alphaModFix/>
            </a:blip>
            <a:srcRect l="24529"/>
            <a:stretch/>
          </p:blipFill>
          <p:spPr>
            <a:xfrm>
              <a:off x="7844590" y="3705467"/>
              <a:ext cx="2122384" cy="2079054"/>
            </a:xfrm>
            <a:prstGeom prst="rect">
              <a:avLst/>
            </a:prstGeom>
            <a:noFill/>
            <a:ln>
              <a:noFill/>
            </a:ln>
          </p:spPr>
        </p:pic>
      </p:grpSp>
      <p:sp>
        <p:nvSpPr>
          <p:cNvPr id="753" name="Google Shape;753;p21"/>
          <p:cNvSpPr txBox="1">
            <a:spLocks noGrp="1"/>
          </p:cNvSpPr>
          <p:nvPr>
            <p:ph type="ftr" idx="11"/>
          </p:nvPr>
        </p:nvSpPr>
        <p:spPr>
          <a:xfrm>
            <a:off x="133865" y="6478310"/>
            <a:ext cx="11553550" cy="37969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zh-TW"/>
              <a:t>《 2023數位金融》                                                                                                                                             	NYCU.IIM.IEBI Lab</a:t>
            </a:r>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758"/>
        <p:cNvGrpSpPr/>
        <p:nvPr/>
      </p:nvGrpSpPr>
      <p:grpSpPr>
        <a:xfrm>
          <a:off x="0" y="0"/>
          <a:ext cx="0" cy="0"/>
          <a:chOff x="0" y="0"/>
          <a:chExt cx="0" cy="0"/>
        </a:xfrm>
      </p:grpSpPr>
      <p:sp>
        <p:nvSpPr>
          <p:cNvPr id="759" name="Google Shape;759;p22"/>
          <p:cNvSpPr txBox="1">
            <a:spLocks noGrp="1"/>
          </p:cNvSpPr>
          <p:nvPr>
            <p:ph type="title"/>
          </p:nvPr>
        </p:nvSpPr>
        <p:spPr>
          <a:xfrm>
            <a:off x="612057" y="365126"/>
            <a:ext cx="11002297" cy="954856"/>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accent2"/>
              </a:buClr>
              <a:buSzPts val="4200"/>
              <a:buFont typeface="Corbel"/>
              <a:buNone/>
            </a:pPr>
            <a:r>
              <a:rPr lang="zh-TW"/>
              <a:t>群眾募資+網際網路之商業模式特徵</a:t>
            </a:r>
            <a:endParaRPr/>
          </a:p>
        </p:txBody>
      </p:sp>
      <p:sp>
        <p:nvSpPr>
          <p:cNvPr id="760" name="Google Shape;760;p22"/>
          <p:cNvSpPr txBox="1">
            <a:spLocks noGrp="1"/>
          </p:cNvSpPr>
          <p:nvPr>
            <p:ph type="body" idx="1"/>
          </p:nvPr>
        </p:nvSpPr>
        <p:spPr>
          <a:xfrm>
            <a:off x="612057" y="1474839"/>
            <a:ext cx="11002297" cy="4702124"/>
          </a:xfrm>
          <a:prstGeom prst="rect">
            <a:avLst/>
          </a:prstGeom>
          <a:noFill/>
          <a:ln>
            <a:noFill/>
          </a:ln>
        </p:spPr>
        <p:txBody>
          <a:bodyPr spcFirstLastPara="1" wrap="square" lIns="91425" tIns="45700" rIns="91425" bIns="45700" anchor="t" anchorCtr="0">
            <a:normAutofit/>
          </a:bodyPr>
          <a:lstStyle/>
          <a:p>
            <a:pPr indent="-457200">
              <a:spcBef>
                <a:spcPts val="0"/>
              </a:spcBef>
            </a:pPr>
            <a:r>
              <a:rPr lang="zh-TW" dirty="0"/>
              <a:t>透過網際網路，由以往「</a:t>
            </a:r>
            <a:r>
              <a:rPr lang="zh-TW" b="1" dirty="0"/>
              <a:t>募資中間人</a:t>
            </a:r>
            <a:r>
              <a:rPr lang="zh-TW" dirty="0"/>
              <a:t>」轉變為「</a:t>
            </a:r>
            <a:r>
              <a:rPr lang="zh-TW" b="1" dirty="0"/>
              <a:t>募資媒合平台</a:t>
            </a:r>
            <a:r>
              <a:rPr lang="zh-TW" dirty="0"/>
              <a:t>」</a:t>
            </a:r>
            <a:endParaRPr dirty="0"/>
          </a:p>
          <a:p>
            <a:pPr indent="-457200"/>
            <a:r>
              <a:rPr lang="zh-TW" dirty="0"/>
              <a:t>透過網路社群提高專案知名度，快速並大量累積贊助人</a:t>
            </a:r>
            <a:endParaRPr dirty="0"/>
          </a:p>
          <a:p>
            <a:pPr indent="-457200"/>
            <a:r>
              <a:rPr lang="zh-TW" dirty="0"/>
              <a:t>利用電子商務網路平台，提供相關基金資訊，並且聯繫相關的合作公司</a:t>
            </a:r>
            <a:endParaRPr dirty="0"/>
          </a:p>
          <a:p>
            <a:pPr indent="-457200"/>
            <a:r>
              <a:rPr lang="zh-TW" dirty="0"/>
              <a:t>客戶能夠利用平台即時對自己所支持的專案提出改善意見或追蹤專案進行的現況</a:t>
            </a:r>
            <a:endParaRPr dirty="0"/>
          </a:p>
        </p:txBody>
      </p:sp>
      <p:sp>
        <p:nvSpPr>
          <p:cNvPr id="761" name="Google Shape;761;p22"/>
          <p:cNvSpPr txBox="1">
            <a:spLocks noGrp="1"/>
          </p:cNvSpPr>
          <p:nvPr>
            <p:ph type="sldNum" idx="12"/>
          </p:nvPr>
        </p:nvSpPr>
        <p:spPr>
          <a:xfrm>
            <a:off x="9325232" y="647831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ltLang="zh-TW"/>
              <a:t>23</a:t>
            </a:fld>
            <a:endParaRPr/>
          </a:p>
        </p:txBody>
      </p:sp>
      <p:grpSp>
        <p:nvGrpSpPr>
          <p:cNvPr id="762" name="Google Shape;762;p22"/>
          <p:cNvGrpSpPr/>
          <p:nvPr/>
        </p:nvGrpSpPr>
        <p:grpSpPr>
          <a:xfrm>
            <a:off x="1488" y="-12459"/>
            <a:ext cx="12189023" cy="377586"/>
            <a:chOff x="1488" y="0"/>
            <a:chExt cx="12189023" cy="377586"/>
          </a:xfrm>
        </p:grpSpPr>
        <p:sp>
          <p:nvSpPr>
            <p:cNvPr id="763" name="Google Shape;763;p22"/>
            <p:cNvSpPr/>
            <p:nvPr/>
          </p:nvSpPr>
          <p:spPr>
            <a:xfrm>
              <a:off x="1488" y="0"/>
              <a:ext cx="2902148" cy="377586"/>
            </a:xfrm>
            <a:prstGeom prst="homePlate">
              <a:avLst>
                <a:gd name="adj" fmla="val 50000"/>
              </a:avLst>
            </a:prstGeom>
            <a:solidFill>
              <a:schemeClr val="lt1"/>
            </a:solidFill>
            <a:ln w="12700" cap="flat" cmpd="sng">
              <a:solidFill>
                <a:srgbClr val="989898"/>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4" name="Google Shape;764;p22"/>
            <p:cNvSpPr txBox="1"/>
            <p:nvPr/>
          </p:nvSpPr>
          <p:spPr>
            <a:xfrm>
              <a:off x="1488" y="0"/>
              <a:ext cx="2807752" cy="377586"/>
            </a:xfrm>
            <a:prstGeom prst="rect">
              <a:avLst/>
            </a:prstGeom>
            <a:noFill/>
            <a:ln>
              <a:noFill/>
            </a:ln>
          </p:spPr>
          <p:txBody>
            <a:bodyPr spcFirstLastPara="1" wrap="square" lIns="74675"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群眾募資關於募資</a:t>
              </a:r>
              <a:endParaRPr/>
            </a:p>
          </p:txBody>
        </p:sp>
        <p:sp>
          <p:nvSpPr>
            <p:cNvPr id="765" name="Google Shape;765;p22"/>
            <p:cNvSpPr/>
            <p:nvPr/>
          </p:nvSpPr>
          <p:spPr>
            <a:xfrm>
              <a:off x="2323207" y="0"/>
              <a:ext cx="2902148" cy="377586"/>
            </a:xfrm>
            <a:prstGeom prst="chevron">
              <a:avLst>
                <a:gd name="adj" fmla="val 50000"/>
              </a:avLst>
            </a:prstGeom>
            <a:solidFill>
              <a:schemeClr val="lt1"/>
            </a:solidFill>
            <a:ln w="12700" cap="flat" cmpd="sng">
              <a:solidFill>
                <a:srgbClr val="CBCBCB"/>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6" name="Google Shape;766;p22"/>
            <p:cNvSpPr txBox="1"/>
            <p:nvPr/>
          </p:nvSpPr>
          <p:spPr>
            <a:xfrm>
              <a:off x="2512000"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群眾募資流程</a:t>
              </a:r>
              <a:endParaRPr/>
            </a:p>
          </p:txBody>
        </p:sp>
        <p:sp>
          <p:nvSpPr>
            <p:cNvPr id="767" name="Google Shape;767;p22"/>
            <p:cNvSpPr/>
            <p:nvPr/>
          </p:nvSpPr>
          <p:spPr>
            <a:xfrm>
              <a:off x="4644925" y="0"/>
              <a:ext cx="2902148" cy="377586"/>
            </a:xfrm>
            <a:prstGeom prst="chevron">
              <a:avLst>
                <a:gd name="adj" fmla="val 50000"/>
              </a:avLst>
            </a:prstGeom>
            <a:solidFill>
              <a:srgbClr val="CBCBCB"/>
            </a:solidFill>
            <a:ln w="12700" cap="flat" cmpd="sng">
              <a:solidFill>
                <a:srgbClr val="CBCBCB"/>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8" name="Google Shape;768;p22"/>
            <p:cNvSpPr txBox="1"/>
            <p:nvPr/>
          </p:nvSpPr>
          <p:spPr>
            <a:xfrm>
              <a:off x="4833718"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創新模式</a:t>
              </a:r>
              <a:endParaRPr/>
            </a:p>
          </p:txBody>
        </p:sp>
        <p:sp>
          <p:nvSpPr>
            <p:cNvPr id="769" name="Google Shape;769;p22"/>
            <p:cNvSpPr/>
            <p:nvPr/>
          </p:nvSpPr>
          <p:spPr>
            <a:xfrm>
              <a:off x="6966644" y="0"/>
              <a:ext cx="2902148" cy="377586"/>
            </a:xfrm>
            <a:prstGeom prst="chevron">
              <a:avLst>
                <a:gd name="adj" fmla="val 50000"/>
              </a:avLst>
            </a:prstGeom>
            <a:solidFill>
              <a:schemeClr val="lt1"/>
            </a:solidFill>
            <a:ln w="12700" cap="flat" cmpd="sng">
              <a:solidFill>
                <a:srgbClr val="CBCBCB"/>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0" name="Google Shape;770;p22"/>
            <p:cNvSpPr txBox="1"/>
            <p:nvPr/>
          </p:nvSpPr>
          <p:spPr>
            <a:xfrm>
              <a:off x="7155437"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市場與案例</a:t>
              </a:r>
              <a:endParaRPr/>
            </a:p>
          </p:txBody>
        </p:sp>
        <p:sp>
          <p:nvSpPr>
            <p:cNvPr id="771" name="Google Shape;771;p22"/>
            <p:cNvSpPr/>
            <p:nvPr/>
          </p:nvSpPr>
          <p:spPr>
            <a:xfrm>
              <a:off x="9288363" y="0"/>
              <a:ext cx="2902148" cy="377586"/>
            </a:xfrm>
            <a:prstGeom prst="chevron">
              <a:avLst>
                <a:gd name="adj" fmla="val 50000"/>
              </a:avLst>
            </a:prstGeom>
            <a:solidFill>
              <a:schemeClr val="lt1"/>
            </a:solidFill>
            <a:ln w="12700" cap="flat" cmpd="sng">
              <a:solidFill>
                <a:srgbClr val="CBCBCB"/>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2" name="Google Shape;772;p22"/>
            <p:cNvSpPr txBox="1"/>
            <p:nvPr/>
          </p:nvSpPr>
          <p:spPr>
            <a:xfrm>
              <a:off x="9477156"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機會與挑戰</a:t>
              </a:r>
              <a:endParaRPr/>
            </a:p>
          </p:txBody>
        </p:sp>
      </p:grpSp>
      <p:pic>
        <p:nvPicPr>
          <p:cNvPr id="773" name="Google Shape;773;p22" descr="http://castnet.nctu.edu.tw/files/images_db/28/20121014111300.jpg"/>
          <p:cNvPicPr preferRelativeResize="0"/>
          <p:nvPr/>
        </p:nvPicPr>
        <p:blipFill rotWithShape="1">
          <a:blip r:embed="rId3">
            <a:alphaModFix/>
          </a:blip>
          <a:srcRect l="2800" t="16455" r="4219" b="17900"/>
          <a:stretch/>
        </p:blipFill>
        <p:spPr>
          <a:xfrm>
            <a:off x="2940907" y="3944509"/>
            <a:ext cx="6310185" cy="2232454"/>
          </a:xfrm>
          <a:prstGeom prst="rect">
            <a:avLst/>
          </a:prstGeom>
          <a:noFill/>
          <a:ln>
            <a:noFill/>
          </a:ln>
        </p:spPr>
      </p:pic>
      <p:sp>
        <p:nvSpPr>
          <p:cNvPr id="774" name="Google Shape;774;p22"/>
          <p:cNvSpPr txBox="1">
            <a:spLocks noGrp="1"/>
          </p:cNvSpPr>
          <p:nvPr>
            <p:ph type="ftr" idx="11"/>
          </p:nvPr>
        </p:nvSpPr>
        <p:spPr>
          <a:xfrm>
            <a:off x="133865" y="6478310"/>
            <a:ext cx="11553550" cy="37969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zh-TW"/>
              <a:t>《 2023數位金融》                                                                                                                                             	NYCU.IIM.IEBI Lab</a:t>
            </a:r>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779"/>
        <p:cNvGrpSpPr/>
        <p:nvPr/>
      </p:nvGrpSpPr>
      <p:grpSpPr>
        <a:xfrm>
          <a:off x="0" y="0"/>
          <a:ext cx="0" cy="0"/>
          <a:chOff x="0" y="0"/>
          <a:chExt cx="0" cy="0"/>
        </a:xfrm>
      </p:grpSpPr>
      <p:sp>
        <p:nvSpPr>
          <p:cNvPr id="780" name="Google Shape;780;p23"/>
          <p:cNvSpPr txBox="1">
            <a:spLocks noGrp="1"/>
          </p:cNvSpPr>
          <p:nvPr>
            <p:ph type="title"/>
          </p:nvPr>
        </p:nvSpPr>
        <p:spPr>
          <a:xfrm>
            <a:off x="612057" y="365126"/>
            <a:ext cx="11002297" cy="954856"/>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accent2"/>
              </a:buClr>
              <a:buSzPts val="4200"/>
              <a:buFont typeface="Corbel"/>
              <a:buNone/>
            </a:pPr>
            <a:r>
              <a:rPr lang="zh-TW"/>
              <a:t>平台營利機制</a:t>
            </a:r>
            <a:endParaRPr/>
          </a:p>
        </p:txBody>
      </p:sp>
      <p:sp>
        <p:nvSpPr>
          <p:cNvPr id="781" name="Google Shape;781;p23"/>
          <p:cNvSpPr txBox="1">
            <a:spLocks noGrp="1"/>
          </p:cNvSpPr>
          <p:nvPr>
            <p:ph type="sldNum" idx="12"/>
          </p:nvPr>
        </p:nvSpPr>
        <p:spPr>
          <a:xfrm>
            <a:off x="9325232" y="647831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ltLang="zh-TW"/>
              <a:t>24</a:t>
            </a:fld>
            <a:endParaRPr/>
          </a:p>
        </p:txBody>
      </p:sp>
      <p:sp>
        <p:nvSpPr>
          <p:cNvPr id="782" name="Google Shape;782;p23"/>
          <p:cNvSpPr/>
          <p:nvPr/>
        </p:nvSpPr>
        <p:spPr>
          <a:xfrm>
            <a:off x="1068402" y="4812631"/>
            <a:ext cx="2844571" cy="1192753"/>
          </a:xfrm>
          <a:prstGeom prst="roundRect">
            <a:avLst>
              <a:gd name="adj" fmla="val 16667"/>
            </a:avLst>
          </a:prstGeom>
          <a:solidFill>
            <a:schemeClr val="accent1"/>
          </a:solidFill>
          <a:ln w="12700" cap="flat" cmpd="sng">
            <a:solidFill>
              <a:srgbClr val="741D27"/>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zh-TW" sz="2400">
                <a:solidFill>
                  <a:schemeClr val="lt1"/>
                </a:solidFill>
                <a:latin typeface="Corbel"/>
                <a:ea typeface="Corbel"/>
                <a:cs typeface="Corbel"/>
                <a:sym typeface="Corbel"/>
              </a:rPr>
              <a:t>成功募資後平台收取部分募資費用</a:t>
            </a:r>
            <a:endParaRPr/>
          </a:p>
        </p:txBody>
      </p:sp>
      <p:sp>
        <p:nvSpPr>
          <p:cNvPr id="783" name="Google Shape;783;p23"/>
          <p:cNvSpPr/>
          <p:nvPr/>
        </p:nvSpPr>
        <p:spPr>
          <a:xfrm rot="5400000">
            <a:off x="2146114" y="2716731"/>
            <a:ext cx="489565" cy="264694"/>
          </a:xfrm>
          <a:prstGeom prst="rightArrow">
            <a:avLst>
              <a:gd name="adj1" fmla="val 50000"/>
              <a:gd name="adj2" fmla="val 50000"/>
            </a:avLst>
          </a:prstGeom>
          <a:solidFill>
            <a:schemeClr val="accent2"/>
          </a:solidFill>
          <a:ln w="12700" cap="flat" cmpd="sng">
            <a:solidFill>
              <a:schemeClr val="accen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2400">
              <a:solidFill>
                <a:schemeClr val="lt1"/>
              </a:solidFill>
              <a:latin typeface="Corbel"/>
              <a:ea typeface="Corbel"/>
              <a:cs typeface="Corbel"/>
              <a:sym typeface="Corbel"/>
            </a:endParaRPr>
          </a:p>
        </p:txBody>
      </p:sp>
      <p:sp>
        <p:nvSpPr>
          <p:cNvPr id="784" name="Google Shape;784;p23"/>
          <p:cNvSpPr/>
          <p:nvPr/>
        </p:nvSpPr>
        <p:spPr>
          <a:xfrm rot="5400000">
            <a:off x="2146114" y="4324148"/>
            <a:ext cx="489565" cy="264694"/>
          </a:xfrm>
          <a:prstGeom prst="rightArrow">
            <a:avLst>
              <a:gd name="adj1" fmla="val 50000"/>
              <a:gd name="adj2" fmla="val 50000"/>
            </a:avLst>
          </a:prstGeom>
          <a:solidFill>
            <a:schemeClr val="accent2"/>
          </a:solidFill>
          <a:ln w="12700" cap="flat" cmpd="sng">
            <a:solidFill>
              <a:schemeClr val="accent2"/>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2400">
              <a:solidFill>
                <a:schemeClr val="lt1"/>
              </a:solidFill>
              <a:latin typeface="Corbel"/>
              <a:ea typeface="Corbel"/>
              <a:cs typeface="Corbel"/>
              <a:sym typeface="Corbel"/>
            </a:endParaRPr>
          </a:p>
        </p:txBody>
      </p:sp>
      <p:sp>
        <p:nvSpPr>
          <p:cNvPr id="785" name="Google Shape;785;p23"/>
          <p:cNvSpPr/>
          <p:nvPr/>
        </p:nvSpPr>
        <p:spPr>
          <a:xfrm>
            <a:off x="4446872" y="4722423"/>
            <a:ext cx="5717406" cy="1418863"/>
          </a:xfrm>
          <a:prstGeom prst="roundRect">
            <a:avLst>
              <a:gd name="adj" fmla="val 16667"/>
            </a:avLst>
          </a:prstGeom>
          <a:solidFill>
            <a:schemeClr val="lt1"/>
          </a:solidFill>
          <a:ln w="12700" cap="flat" cmpd="sng">
            <a:solidFill>
              <a:srgbClr val="741D27"/>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rtl="0">
              <a:spcBef>
                <a:spcPts val="0"/>
              </a:spcBef>
              <a:spcAft>
                <a:spcPts val="0"/>
              </a:spcAft>
              <a:buNone/>
            </a:pPr>
            <a:r>
              <a:rPr lang="zh-TW" sz="2400" dirty="0">
                <a:solidFill>
                  <a:schemeClr val="accent2"/>
                </a:solidFill>
                <a:latin typeface="Corbel"/>
                <a:ea typeface="Corbel"/>
                <a:cs typeface="Corbel"/>
                <a:sym typeface="Corbel"/>
              </a:rPr>
              <a:t>募資時限結束後，平台經營者會根據募</a:t>
            </a:r>
            <a:endParaRPr sz="2400" dirty="0">
              <a:solidFill>
                <a:schemeClr val="accent2"/>
              </a:solidFill>
              <a:latin typeface="Corbel"/>
              <a:ea typeface="Corbel"/>
              <a:cs typeface="Corbel"/>
              <a:sym typeface="Corbel"/>
            </a:endParaRPr>
          </a:p>
          <a:p>
            <a:pPr marL="0" marR="0" lvl="0" indent="0" rtl="0">
              <a:spcBef>
                <a:spcPts val="0"/>
              </a:spcBef>
              <a:spcAft>
                <a:spcPts val="0"/>
              </a:spcAft>
              <a:buNone/>
            </a:pPr>
            <a:r>
              <a:rPr lang="zh-TW" sz="2400" dirty="0">
                <a:solidFill>
                  <a:schemeClr val="accent2"/>
                </a:solidFill>
                <a:latin typeface="Corbel"/>
                <a:ea typeface="Corbel"/>
                <a:cs typeface="Corbel"/>
                <a:sym typeface="Corbel"/>
              </a:rPr>
              <a:t>資狀況收許部收費用 </a:t>
            </a:r>
            <a:endParaRPr sz="2400" dirty="0">
              <a:solidFill>
                <a:schemeClr val="accent2"/>
              </a:solidFill>
              <a:latin typeface="Corbel"/>
              <a:ea typeface="Corbel"/>
              <a:cs typeface="Corbel"/>
              <a:sym typeface="Corbel"/>
            </a:endParaRPr>
          </a:p>
          <a:p>
            <a:pPr marL="0" marR="0" lvl="0" indent="0" rtl="0">
              <a:spcBef>
                <a:spcPts val="0"/>
              </a:spcBef>
              <a:spcAft>
                <a:spcPts val="0"/>
              </a:spcAft>
              <a:buNone/>
            </a:pPr>
            <a:r>
              <a:rPr lang="zh-TW" sz="2400" dirty="0">
                <a:solidFill>
                  <a:schemeClr val="accent2"/>
                </a:solidFill>
                <a:latin typeface="Corbel"/>
                <a:ea typeface="Corbel"/>
                <a:cs typeface="Corbel"/>
                <a:sym typeface="Corbel"/>
              </a:rPr>
              <a:t>(例如 Kickstarter 收手續費5%)</a:t>
            </a:r>
            <a:endParaRPr sz="2400" dirty="0">
              <a:solidFill>
                <a:schemeClr val="accent2"/>
              </a:solidFill>
              <a:latin typeface="Corbel"/>
              <a:ea typeface="Corbel"/>
              <a:cs typeface="Corbel"/>
              <a:sym typeface="Corbel"/>
            </a:endParaRPr>
          </a:p>
        </p:txBody>
      </p:sp>
      <p:sp>
        <p:nvSpPr>
          <p:cNvPr id="786" name="Google Shape;786;p23"/>
          <p:cNvSpPr/>
          <p:nvPr/>
        </p:nvSpPr>
        <p:spPr>
          <a:xfrm>
            <a:off x="1129988" y="1597793"/>
            <a:ext cx="2663339" cy="895149"/>
          </a:xfrm>
          <a:prstGeom prst="roundRect">
            <a:avLst>
              <a:gd name="adj" fmla="val 16667"/>
            </a:avLst>
          </a:prstGeom>
          <a:solidFill>
            <a:schemeClr val="accent1"/>
          </a:solidFill>
          <a:ln w="12700" cap="flat" cmpd="sng">
            <a:solidFill>
              <a:srgbClr val="741D27"/>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zh-TW" sz="2400" dirty="0">
                <a:solidFill>
                  <a:schemeClr val="lt1"/>
                </a:solidFill>
                <a:latin typeface="Corbel"/>
                <a:ea typeface="Corbel"/>
                <a:cs typeface="Corbel"/>
                <a:sym typeface="Corbel"/>
              </a:rPr>
              <a:t>募資者前往平台提案</a:t>
            </a:r>
            <a:endParaRPr dirty="0"/>
          </a:p>
        </p:txBody>
      </p:sp>
      <p:sp>
        <p:nvSpPr>
          <p:cNvPr id="787" name="Google Shape;787;p23"/>
          <p:cNvSpPr/>
          <p:nvPr/>
        </p:nvSpPr>
        <p:spPr>
          <a:xfrm>
            <a:off x="1129988" y="3205212"/>
            <a:ext cx="2663339" cy="895149"/>
          </a:xfrm>
          <a:prstGeom prst="roundRect">
            <a:avLst>
              <a:gd name="adj" fmla="val 16667"/>
            </a:avLst>
          </a:prstGeom>
          <a:solidFill>
            <a:schemeClr val="accent1"/>
          </a:solidFill>
          <a:ln w="12700" cap="flat" cmpd="sng">
            <a:solidFill>
              <a:srgbClr val="741D27"/>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zh-TW" sz="2400">
                <a:solidFill>
                  <a:schemeClr val="lt1"/>
                </a:solidFill>
                <a:latin typeface="Corbel"/>
                <a:ea typeface="Corbel"/>
                <a:cs typeface="Corbel"/>
                <a:sym typeface="Corbel"/>
              </a:rPr>
              <a:t>平台進行審核與發表</a:t>
            </a:r>
            <a:endParaRPr/>
          </a:p>
        </p:txBody>
      </p:sp>
      <p:sp>
        <p:nvSpPr>
          <p:cNvPr id="788" name="Google Shape;788;p23"/>
          <p:cNvSpPr/>
          <p:nvPr/>
        </p:nvSpPr>
        <p:spPr>
          <a:xfrm>
            <a:off x="4446872" y="1597792"/>
            <a:ext cx="5717406" cy="895149"/>
          </a:xfrm>
          <a:prstGeom prst="roundRect">
            <a:avLst>
              <a:gd name="adj" fmla="val 16667"/>
            </a:avLst>
          </a:prstGeom>
          <a:solidFill>
            <a:schemeClr val="lt1"/>
          </a:solidFill>
          <a:ln w="12700" cap="flat" cmpd="sng">
            <a:solidFill>
              <a:srgbClr val="741D27"/>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rtl="0">
              <a:spcBef>
                <a:spcPts val="0"/>
              </a:spcBef>
              <a:spcAft>
                <a:spcPts val="0"/>
              </a:spcAft>
              <a:buNone/>
            </a:pPr>
            <a:r>
              <a:rPr lang="zh-TW" sz="2400">
                <a:solidFill>
                  <a:schemeClr val="accent2"/>
                </a:solidFill>
                <a:latin typeface="Corbel"/>
                <a:ea typeface="Corbel"/>
                <a:cs typeface="Corbel"/>
                <a:sym typeface="Corbel"/>
              </a:rPr>
              <a:t>募資人可選擇平台發表募資提案</a:t>
            </a:r>
            <a:endParaRPr sz="2400">
              <a:solidFill>
                <a:schemeClr val="accent2"/>
              </a:solidFill>
              <a:latin typeface="Corbel"/>
              <a:ea typeface="Corbel"/>
              <a:cs typeface="Corbel"/>
              <a:sym typeface="Corbel"/>
            </a:endParaRPr>
          </a:p>
        </p:txBody>
      </p:sp>
      <p:sp>
        <p:nvSpPr>
          <p:cNvPr id="789" name="Google Shape;789;p23"/>
          <p:cNvSpPr/>
          <p:nvPr/>
        </p:nvSpPr>
        <p:spPr>
          <a:xfrm>
            <a:off x="4446872" y="2866768"/>
            <a:ext cx="5717406" cy="1418864"/>
          </a:xfrm>
          <a:prstGeom prst="roundRect">
            <a:avLst>
              <a:gd name="adj" fmla="val 16667"/>
            </a:avLst>
          </a:prstGeom>
          <a:solidFill>
            <a:schemeClr val="lt1"/>
          </a:solidFill>
          <a:ln w="12700" cap="flat" cmpd="sng">
            <a:solidFill>
              <a:srgbClr val="741D27"/>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rtl="0">
              <a:spcBef>
                <a:spcPts val="0"/>
              </a:spcBef>
              <a:spcAft>
                <a:spcPts val="0"/>
              </a:spcAft>
              <a:buNone/>
            </a:pPr>
            <a:r>
              <a:rPr lang="zh-TW" sz="2400">
                <a:solidFill>
                  <a:schemeClr val="accent2"/>
                </a:solidFill>
                <a:latin typeface="Corbel"/>
                <a:ea typeface="Corbel"/>
                <a:cs typeface="Corbel"/>
                <a:sym typeface="Corbel"/>
              </a:rPr>
              <a:t>平台會根據募資人所提案的內容進行審查、驗證，並發表於平台網站吸引使用者目光</a:t>
            </a:r>
            <a:endParaRPr sz="2400">
              <a:solidFill>
                <a:schemeClr val="accent2"/>
              </a:solidFill>
              <a:latin typeface="Corbel"/>
              <a:ea typeface="Corbel"/>
              <a:cs typeface="Corbel"/>
              <a:sym typeface="Corbel"/>
            </a:endParaRPr>
          </a:p>
        </p:txBody>
      </p:sp>
      <p:grpSp>
        <p:nvGrpSpPr>
          <p:cNvPr id="790" name="Google Shape;790;p23"/>
          <p:cNvGrpSpPr/>
          <p:nvPr/>
        </p:nvGrpSpPr>
        <p:grpSpPr>
          <a:xfrm>
            <a:off x="1488" y="-12459"/>
            <a:ext cx="12189023" cy="377586"/>
            <a:chOff x="1488" y="0"/>
            <a:chExt cx="12189023" cy="377586"/>
          </a:xfrm>
        </p:grpSpPr>
        <p:sp>
          <p:nvSpPr>
            <p:cNvPr id="791" name="Google Shape;791;p23"/>
            <p:cNvSpPr/>
            <p:nvPr/>
          </p:nvSpPr>
          <p:spPr>
            <a:xfrm>
              <a:off x="1488" y="0"/>
              <a:ext cx="2902148" cy="377586"/>
            </a:xfrm>
            <a:prstGeom prst="homePlate">
              <a:avLst>
                <a:gd name="adj" fmla="val 50000"/>
              </a:avLst>
            </a:prstGeom>
            <a:noFill/>
            <a:ln w="12700" cap="flat" cmpd="sng">
              <a:solidFill>
                <a:srgbClr val="989898"/>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2" name="Google Shape;792;p23"/>
            <p:cNvSpPr txBox="1"/>
            <p:nvPr/>
          </p:nvSpPr>
          <p:spPr>
            <a:xfrm>
              <a:off x="1488" y="0"/>
              <a:ext cx="2807752" cy="377586"/>
            </a:xfrm>
            <a:prstGeom prst="rect">
              <a:avLst/>
            </a:prstGeom>
            <a:noFill/>
            <a:ln>
              <a:noFill/>
            </a:ln>
          </p:spPr>
          <p:txBody>
            <a:bodyPr spcFirstLastPara="1" wrap="square" lIns="74675"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關於募資</a:t>
              </a:r>
              <a:endParaRPr/>
            </a:p>
          </p:txBody>
        </p:sp>
        <p:sp>
          <p:nvSpPr>
            <p:cNvPr id="793" name="Google Shape;793;p23"/>
            <p:cNvSpPr/>
            <p:nvPr/>
          </p:nvSpPr>
          <p:spPr>
            <a:xfrm>
              <a:off x="2323207" y="0"/>
              <a:ext cx="2902148" cy="377586"/>
            </a:xfrm>
            <a:prstGeom prst="chevron">
              <a:avLst>
                <a:gd name="adj" fmla="val 50000"/>
              </a:avLst>
            </a:prstGeom>
            <a:solidFill>
              <a:schemeClr val="lt1"/>
            </a:solidFill>
            <a:ln w="12700" cap="flat" cmpd="sng">
              <a:solidFill>
                <a:srgbClr val="CBCBCB"/>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4" name="Google Shape;794;p23"/>
            <p:cNvSpPr txBox="1"/>
            <p:nvPr/>
          </p:nvSpPr>
          <p:spPr>
            <a:xfrm>
              <a:off x="2512000"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群眾募資流程</a:t>
              </a:r>
              <a:endParaRPr/>
            </a:p>
          </p:txBody>
        </p:sp>
        <p:sp>
          <p:nvSpPr>
            <p:cNvPr id="795" name="Google Shape;795;p23"/>
            <p:cNvSpPr/>
            <p:nvPr/>
          </p:nvSpPr>
          <p:spPr>
            <a:xfrm>
              <a:off x="4644925" y="0"/>
              <a:ext cx="2902148" cy="377586"/>
            </a:xfrm>
            <a:prstGeom prst="chevron">
              <a:avLst>
                <a:gd name="adj" fmla="val 50000"/>
              </a:avLst>
            </a:prstGeom>
            <a:solidFill>
              <a:srgbClr val="CBCBCB"/>
            </a:solidFill>
            <a:ln w="12700" cap="flat" cmpd="sng">
              <a:solidFill>
                <a:srgbClr val="CBCBCB"/>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6" name="Google Shape;796;p23"/>
            <p:cNvSpPr txBox="1"/>
            <p:nvPr/>
          </p:nvSpPr>
          <p:spPr>
            <a:xfrm>
              <a:off x="4833718"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創新模式</a:t>
              </a:r>
              <a:endParaRPr/>
            </a:p>
          </p:txBody>
        </p:sp>
        <p:sp>
          <p:nvSpPr>
            <p:cNvPr id="797" name="Google Shape;797;p23"/>
            <p:cNvSpPr/>
            <p:nvPr/>
          </p:nvSpPr>
          <p:spPr>
            <a:xfrm>
              <a:off x="6966644" y="0"/>
              <a:ext cx="2902148" cy="377586"/>
            </a:xfrm>
            <a:prstGeom prst="chevron">
              <a:avLst>
                <a:gd name="adj" fmla="val 50000"/>
              </a:avLst>
            </a:prstGeom>
            <a:solidFill>
              <a:schemeClr val="lt1"/>
            </a:solidFill>
            <a:ln w="12700" cap="flat" cmpd="sng">
              <a:solidFill>
                <a:srgbClr val="CBCBCB"/>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8" name="Google Shape;798;p23"/>
            <p:cNvSpPr txBox="1"/>
            <p:nvPr/>
          </p:nvSpPr>
          <p:spPr>
            <a:xfrm>
              <a:off x="7155437"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市場與案例</a:t>
              </a:r>
              <a:endParaRPr/>
            </a:p>
          </p:txBody>
        </p:sp>
        <p:sp>
          <p:nvSpPr>
            <p:cNvPr id="799" name="Google Shape;799;p23"/>
            <p:cNvSpPr/>
            <p:nvPr/>
          </p:nvSpPr>
          <p:spPr>
            <a:xfrm>
              <a:off x="9288363" y="0"/>
              <a:ext cx="2902148" cy="377586"/>
            </a:xfrm>
            <a:prstGeom prst="chevron">
              <a:avLst>
                <a:gd name="adj" fmla="val 50000"/>
              </a:avLst>
            </a:prstGeom>
            <a:solidFill>
              <a:schemeClr val="lt1"/>
            </a:solidFill>
            <a:ln w="12700" cap="flat" cmpd="sng">
              <a:solidFill>
                <a:srgbClr val="CBCBCB"/>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0" name="Google Shape;800;p23"/>
            <p:cNvSpPr txBox="1"/>
            <p:nvPr/>
          </p:nvSpPr>
          <p:spPr>
            <a:xfrm>
              <a:off x="9477156"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機會與挑戰</a:t>
              </a:r>
              <a:endParaRPr/>
            </a:p>
          </p:txBody>
        </p:sp>
      </p:grpSp>
      <p:sp>
        <p:nvSpPr>
          <p:cNvPr id="801" name="Google Shape;801;p23"/>
          <p:cNvSpPr txBox="1">
            <a:spLocks noGrp="1"/>
          </p:cNvSpPr>
          <p:nvPr>
            <p:ph type="ftr" idx="11"/>
          </p:nvPr>
        </p:nvSpPr>
        <p:spPr>
          <a:xfrm>
            <a:off x="133865" y="6478310"/>
            <a:ext cx="11553550" cy="37969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zh-TW"/>
              <a:t>《 2023數位金融》                                                                                                                                             	NYCU.IIM.IEBI Lab</a:t>
            </a:r>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806"/>
        <p:cNvGrpSpPr/>
        <p:nvPr/>
      </p:nvGrpSpPr>
      <p:grpSpPr>
        <a:xfrm>
          <a:off x="0" y="0"/>
          <a:ext cx="0" cy="0"/>
          <a:chOff x="0" y="0"/>
          <a:chExt cx="0" cy="0"/>
        </a:xfrm>
      </p:grpSpPr>
      <p:sp>
        <p:nvSpPr>
          <p:cNvPr id="807" name="Google Shape;807;p24"/>
          <p:cNvSpPr txBox="1">
            <a:spLocks noGrp="1"/>
          </p:cNvSpPr>
          <p:nvPr>
            <p:ph type="title"/>
          </p:nvPr>
        </p:nvSpPr>
        <p:spPr>
          <a:xfrm>
            <a:off x="612057" y="365126"/>
            <a:ext cx="11002297" cy="954856"/>
          </a:xfrm>
          <a:prstGeom prst="rect">
            <a:avLst/>
          </a:prstGeom>
          <a:noFill/>
          <a:ln>
            <a:noFill/>
          </a:ln>
        </p:spPr>
        <p:txBody>
          <a:bodyPr spcFirstLastPara="1" wrap="square" lIns="91425" tIns="45700" rIns="91425" bIns="45700" anchor="b" anchorCtr="0">
            <a:normAutofit fontScale="90000"/>
          </a:bodyPr>
          <a:lstStyle/>
          <a:p>
            <a:pPr marL="0" lvl="0" indent="0" algn="l" rtl="0">
              <a:lnSpc>
                <a:spcPct val="90000"/>
              </a:lnSpc>
              <a:spcBef>
                <a:spcPts val="0"/>
              </a:spcBef>
              <a:spcAft>
                <a:spcPts val="0"/>
              </a:spcAft>
              <a:buClr>
                <a:schemeClr val="accent2"/>
              </a:buClr>
              <a:buSzPct val="100000"/>
              <a:buFont typeface="Corbel"/>
              <a:buNone/>
            </a:pPr>
            <a:r>
              <a:rPr lang="zh-TW"/>
              <a:t>美國市場—kickstarter</a:t>
            </a:r>
            <a:r>
              <a:rPr lang="zh-TW" sz="4400"/>
              <a:t>（Rewards Crowdfunding）</a:t>
            </a:r>
            <a:endParaRPr/>
          </a:p>
        </p:txBody>
      </p:sp>
      <p:sp>
        <p:nvSpPr>
          <p:cNvPr id="808" name="Google Shape;808;p24"/>
          <p:cNvSpPr txBox="1">
            <a:spLocks noGrp="1"/>
          </p:cNvSpPr>
          <p:nvPr>
            <p:ph type="body" idx="1"/>
          </p:nvPr>
        </p:nvSpPr>
        <p:spPr>
          <a:xfrm>
            <a:off x="612058" y="1434498"/>
            <a:ext cx="10354858" cy="4988906"/>
          </a:xfrm>
          <a:prstGeom prst="rect">
            <a:avLst/>
          </a:prstGeom>
          <a:noFill/>
          <a:ln>
            <a:noFill/>
          </a:ln>
        </p:spPr>
        <p:txBody>
          <a:bodyPr spcFirstLastPara="1" wrap="square" lIns="91425" tIns="45700" rIns="91425" bIns="45700" anchor="t" anchorCtr="0">
            <a:noAutofit/>
          </a:bodyPr>
          <a:lstStyle/>
          <a:p>
            <a:pPr marL="228600" lvl="0" indent="-228600" algn="l" rtl="0">
              <a:lnSpc>
                <a:spcPct val="120000"/>
              </a:lnSpc>
              <a:spcBef>
                <a:spcPts val="0"/>
              </a:spcBef>
              <a:spcAft>
                <a:spcPts val="600"/>
              </a:spcAft>
              <a:buClr>
                <a:schemeClr val="dk1"/>
              </a:buClr>
              <a:buSzPts val="2600"/>
              <a:buChar char="•"/>
            </a:pPr>
            <a:r>
              <a:rPr lang="zh-TW" sz="2000" dirty="0"/>
              <a:t>2009年在美國紐約成立，通過該網站進行公眾集資以提供人們進行創意專案的籌集資金</a:t>
            </a:r>
            <a:endParaRPr sz="2000" dirty="0"/>
          </a:p>
          <a:p>
            <a:pPr marL="228600" lvl="0" indent="-228600" algn="l" rtl="0">
              <a:lnSpc>
                <a:spcPct val="120000"/>
              </a:lnSpc>
              <a:spcBef>
                <a:spcPts val="1000"/>
              </a:spcBef>
              <a:buClr>
                <a:schemeClr val="dk1"/>
              </a:buClr>
              <a:buSzPts val="2600"/>
              <a:buChar char="•"/>
            </a:pPr>
            <a:r>
              <a:rPr lang="zh-TW" sz="2000" dirty="0"/>
              <a:t>創立理念</a:t>
            </a:r>
            <a:endParaRPr sz="2000" dirty="0"/>
          </a:p>
          <a:p>
            <a:pPr marL="685800" lvl="1" indent="-228600" algn="l" rtl="0">
              <a:lnSpc>
                <a:spcPct val="120000"/>
              </a:lnSpc>
              <a:spcBef>
                <a:spcPts val="500"/>
              </a:spcBef>
              <a:buClr>
                <a:schemeClr val="dk1"/>
              </a:buClr>
              <a:buSzPts val="2400"/>
              <a:buChar char="•"/>
            </a:pPr>
            <a:r>
              <a:rPr lang="zh-TW" sz="2000" dirty="0"/>
              <a:t>支持和激勵創新、創意性的活動</a:t>
            </a:r>
            <a:endParaRPr sz="2000" dirty="0"/>
          </a:p>
          <a:p>
            <a:pPr marL="685800" lvl="1" indent="-228600" algn="l" rtl="0">
              <a:lnSpc>
                <a:spcPct val="120000"/>
              </a:lnSpc>
              <a:spcBef>
                <a:spcPts val="500"/>
              </a:spcBef>
              <a:buClr>
                <a:schemeClr val="dk1"/>
              </a:buClr>
              <a:buSzPts val="2400"/>
              <a:buChar char="•"/>
            </a:pPr>
            <a:r>
              <a:rPr lang="zh-TW" sz="2000" dirty="0"/>
              <a:t>透過網路平臺和公眾集資</a:t>
            </a:r>
            <a:endParaRPr sz="2000" dirty="0"/>
          </a:p>
          <a:p>
            <a:pPr marL="685800" lvl="1" indent="-228600" algn="l" rtl="0">
              <a:lnSpc>
                <a:spcPct val="120000"/>
              </a:lnSpc>
              <a:spcBef>
                <a:spcPts val="500"/>
              </a:spcBef>
              <a:spcAft>
                <a:spcPts val="600"/>
              </a:spcAft>
              <a:buClr>
                <a:schemeClr val="dk1"/>
              </a:buClr>
              <a:buSzPts val="2400"/>
              <a:buChar char="•"/>
            </a:pPr>
            <a:r>
              <a:rPr lang="zh-TW" sz="2000" dirty="0"/>
              <a:t>有創造力的人可以獲得所需的資金，而夢想也能實現</a:t>
            </a:r>
            <a:endParaRPr lang="en-US" altLang="zh-TW" sz="2000" dirty="0"/>
          </a:p>
          <a:p>
            <a:pPr marL="228600" indent="-228600">
              <a:lnSpc>
                <a:spcPct val="120000"/>
              </a:lnSpc>
              <a:spcBef>
                <a:spcPts val="500"/>
              </a:spcBef>
              <a:buSzPts val="2400"/>
            </a:pPr>
            <a:r>
              <a:rPr lang="en-US" altLang="zh-TW" sz="2000" dirty="0"/>
              <a:t>5</a:t>
            </a:r>
            <a:r>
              <a:rPr lang="zh-TW" altLang="en-US" sz="2000" dirty="0"/>
              <a:t>條規則</a:t>
            </a:r>
            <a:endParaRPr lang="en-US" altLang="zh-TW" sz="2000" dirty="0"/>
          </a:p>
          <a:p>
            <a:pPr marL="685800" lvl="1" indent="-228600">
              <a:lnSpc>
                <a:spcPct val="120000"/>
              </a:lnSpc>
            </a:pPr>
            <a:r>
              <a:rPr lang="zh-TW" altLang="en-US" sz="2000" dirty="0"/>
              <a:t>專案必須製造能與他人分享的事物</a:t>
            </a:r>
            <a:endParaRPr lang="en-US" altLang="zh-TW" sz="2000" dirty="0"/>
          </a:p>
          <a:p>
            <a:pPr marL="685800" lvl="1" indent="-228600">
              <a:lnSpc>
                <a:spcPct val="120000"/>
              </a:lnSpc>
            </a:pPr>
            <a:r>
              <a:rPr lang="zh-TW" altLang="en-US" sz="2000" dirty="0"/>
              <a:t>專案必須保持誠信，並清楚呈現</a:t>
            </a:r>
            <a:endParaRPr lang="en-US" altLang="zh-TW" sz="2000" dirty="0"/>
          </a:p>
          <a:p>
            <a:pPr marL="685800" lvl="1" indent="-228600">
              <a:lnSpc>
                <a:spcPct val="120000"/>
              </a:lnSpc>
            </a:pPr>
            <a:r>
              <a:rPr lang="zh-TW" altLang="en-US" sz="2000" dirty="0"/>
              <a:t>專案不得為慈善籌款</a:t>
            </a:r>
            <a:endParaRPr lang="en-US" altLang="zh-TW" sz="2000" dirty="0"/>
          </a:p>
          <a:p>
            <a:pPr marL="685800" lvl="1" indent="-228600">
              <a:lnSpc>
                <a:spcPct val="120000"/>
              </a:lnSpc>
            </a:pPr>
            <a:r>
              <a:rPr lang="zh-TW" altLang="en-US" sz="2000" dirty="0"/>
              <a:t>專案不得提供股權</a:t>
            </a:r>
            <a:endParaRPr lang="en-US" altLang="zh-TW" sz="2000" dirty="0"/>
          </a:p>
          <a:p>
            <a:pPr marL="685800" lvl="1" indent="-228600">
              <a:lnSpc>
                <a:spcPct val="120000"/>
              </a:lnSpc>
              <a:spcAft>
                <a:spcPts val="600"/>
              </a:spcAft>
            </a:pPr>
            <a:r>
              <a:rPr lang="zh-TW" altLang="en-US" sz="2000" dirty="0"/>
              <a:t>專案不可涉及違禁項目</a:t>
            </a:r>
            <a:endParaRPr sz="2000" dirty="0"/>
          </a:p>
        </p:txBody>
      </p:sp>
      <p:sp>
        <p:nvSpPr>
          <p:cNvPr id="809" name="Google Shape;809;p24"/>
          <p:cNvSpPr txBox="1">
            <a:spLocks noGrp="1"/>
          </p:cNvSpPr>
          <p:nvPr>
            <p:ph type="sldNum" idx="12"/>
          </p:nvPr>
        </p:nvSpPr>
        <p:spPr>
          <a:xfrm>
            <a:off x="9325232" y="647831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ltLang="zh-TW"/>
              <a:t>25</a:t>
            </a:fld>
            <a:endParaRPr/>
          </a:p>
        </p:txBody>
      </p:sp>
      <p:grpSp>
        <p:nvGrpSpPr>
          <p:cNvPr id="810" name="Google Shape;810;p24"/>
          <p:cNvGrpSpPr/>
          <p:nvPr/>
        </p:nvGrpSpPr>
        <p:grpSpPr>
          <a:xfrm>
            <a:off x="1488" y="-12459"/>
            <a:ext cx="12189023" cy="377586"/>
            <a:chOff x="1488" y="0"/>
            <a:chExt cx="12189023" cy="377586"/>
          </a:xfrm>
        </p:grpSpPr>
        <p:sp>
          <p:nvSpPr>
            <p:cNvPr id="811" name="Google Shape;811;p24"/>
            <p:cNvSpPr/>
            <p:nvPr/>
          </p:nvSpPr>
          <p:spPr>
            <a:xfrm>
              <a:off x="1488" y="0"/>
              <a:ext cx="2902148" cy="377586"/>
            </a:xfrm>
            <a:prstGeom prst="homePlate">
              <a:avLst>
                <a:gd name="adj" fmla="val 50000"/>
              </a:avLst>
            </a:prstGeom>
            <a:noFill/>
            <a:ln w="12700" cap="flat" cmpd="sng">
              <a:solidFill>
                <a:srgbClr val="989898"/>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2" name="Google Shape;812;p24"/>
            <p:cNvSpPr txBox="1"/>
            <p:nvPr/>
          </p:nvSpPr>
          <p:spPr>
            <a:xfrm>
              <a:off x="1488" y="0"/>
              <a:ext cx="2807752" cy="377586"/>
            </a:xfrm>
            <a:prstGeom prst="rect">
              <a:avLst/>
            </a:prstGeom>
            <a:noFill/>
            <a:ln>
              <a:noFill/>
            </a:ln>
          </p:spPr>
          <p:txBody>
            <a:bodyPr spcFirstLastPara="1" wrap="square" lIns="74675"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關於募資</a:t>
              </a:r>
              <a:endParaRPr sz="1400">
                <a:solidFill>
                  <a:schemeClr val="lt1"/>
                </a:solidFill>
                <a:latin typeface="Corbel"/>
                <a:ea typeface="Corbel"/>
                <a:cs typeface="Corbel"/>
                <a:sym typeface="Corbel"/>
              </a:endParaRPr>
            </a:p>
          </p:txBody>
        </p:sp>
        <p:sp>
          <p:nvSpPr>
            <p:cNvPr id="813" name="Google Shape;813;p24"/>
            <p:cNvSpPr/>
            <p:nvPr/>
          </p:nvSpPr>
          <p:spPr>
            <a:xfrm>
              <a:off x="2323207" y="0"/>
              <a:ext cx="2902148" cy="377586"/>
            </a:xfrm>
            <a:prstGeom prst="chevron">
              <a:avLst>
                <a:gd name="adj" fmla="val 50000"/>
              </a:avLst>
            </a:prstGeom>
            <a:solidFill>
              <a:schemeClr val="lt1"/>
            </a:solidFill>
            <a:ln w="12700" cap="flat" cmpd="sng">
              <a:solidFill>
                <a:srgbClr val="CBCBCB"/>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4" name="Google Shape;814;p24"/>
            <p:cNvSpPr txBox="1"/>
            <p:nvPr/>
          </p:nvSpPr>
          <p:spPr>
            <a:xfrm>
              <a:off x="2512000"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群眾募資流程</a:t>
              </a:r>
              <a:endParaRPr/>
            </a:p>
          </p:txBody>
        </p:sp>
        <p:sp>
          <p:nvSpPr>
            <p:cNvPr id="815" name="Google Shape;815;p24"/>
            <p:cNvSpPr/>
            <p:nvPr/>
          </p:nvSpPr>
          <p:spPr>
            <a:xfrm>
              <a:off x="4644925" y="0"/>
              <a:ext cx="2902148" cy="377586"/>
            </a:xfrm>
            <a:prstGeom prst="chevron">
              <a:avLst>
                <a:gd name="adj" fmla="val 50000"/>
              </a:avLst>
            </a:prstGeom>
            <a:solidFill>
              <a:schemeClr val="lt1"/>
            </a:solidFill>
            <a:ln w="12700" cap="flat" cmpd="sng">
              <a:solidFill>
                <a:srgbClr val="CBCBCB"/>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6" name="Google Shape;816;p24"/>
            <p:cNvSpPr txBox="1"/>
            <p:nvPr/>
          </p:nvSpPr>
          <p:spPr>
            <a:xfrm>
              <a:off x="4833718"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創新模式</a:t>
              </a:r>
              <a:endParaRPr/>
            </a:p>
          </p:txBody>
        </p:sp>
        <p:sp>
          <p:nvSpPr>
            <p:cNvPr id="817" name="Google Shape;817;p24"/>
            <p:cNvSpPr/>
            <p:nvPr/>
          </p:nvSpPr>
          <p:spPr>
            <a:xfrm>
              <a:off x="6966644" y="0"/>
              <a:ext cx="2902148" cy="377586"/>
            </a:xfrm>
            <a:prstGeom prst="chevron">
              <a:avLst>
                <a:gd name="adj" fmla="val 50000"/>
              </a:avLst>
            </a:prstGeom>
            <a:solidFill>
              <a:srgbClr val="CBCBCB"/>
            </a:solidFill>
            <a:ln w="12700" cap="flat" cmpd="sng">
              <a:solidFill>
                <a:srgbClr val="CBCBCB"/>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8" name="Google Shape;818;p24"/>
            <p:cNvSpPr txBox="1"/>
            <p:nvPr/>
          </p:nvSpPr>
          <p:spPr>
            <a:xfrm>
              <a:off x="7155437"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市場與案例</a:t>
              </a:r>
              <a:endParaRPr/>
            </a:p>
          </p:txBody>
        </p:sp>
        <p:sp>
          <p:nvSpPr>
            <p:cNvPr id="819" name="Google Shape;819;p24"/>
            <p:cNvSpPr/>
            <p:nvPr/>
          </p:nvSpPr>
          <p:spPr>
            <a:xfrm>
              <a:off x="9288363" y="0"/>
              <a:ext cx="2902148" cy="377586"/>
            </a:xfrm>
            <a:prstGeom prst="chevron">
              <a:avLst>
                <a:gd name="adj" fmla="val 50000"/>
              </a:avLst>
            </a:prstGeom>
            <a:solidFill>
              <a:schemeClr val="lt1"/>
            </a:solidFill>
            <a:ln w="12700" cap="flat" cmpd="sng">
              <a:solidFill>
                <a:srgbClr val="CBCBCB"/>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0" name="Google Shape;820;p24"/>
            <p:cNvSpPr txBox="1"/>
            <p:nvPr/>
          </p:nvSpPr>
          <p:spPr>
            <a:xfrm>
              <a:off x="9477156"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機會與挑戰</a:t>
              </a:r>
              <a:endParaRPr/>
            </a:p>
          </p:txBody>
        </p:sp>
      </p:grpSp>
      <p:pic>
        <p:nvPicPr>
          <p:cNvPr id="821" name="Google Shape;821;p24" descr="http://icopartners.com/newblog/wp-content/uploads/2014/03/kickstarter_header.png"/>
          <p:cNvPicPr preferRelativeResize="0"/>
          <p:nvPr/>
        </p:nvPicPr>
        <p:blipFill rotWithShape="1">
          <a:blip r:embed="rId3">
            <a:alphaModFix/>
          </a:blip>
          <a:srcRect/>
          <a:stretch/>
        </p:blipFill>
        <p:spPr>
          <a:xfrm>
            <a:off x="7726827" y="4600477"/>
            <a:ext cx="3240088" cy="1168400"/>
          </a:xfrm>
          <a:prstGeom prst="rect">
            <a:avLst/>
          </a:prstGeom>
          <a:noFill/>
          <a:ln w="38100" cap="sq" cmpd="sng">
            <a:solidFill>
              <a:srgbClr val="000000"/>
            </a:solidFill>
            <a:prstDash val="solid"/>
            <a:miter lim="800000"/>
            <a:headEnd type="none" w="sm" len="sm"/>
            <a:tailEnd type="none" w="sm" len="sm"/>
          </a:ln>
          <a:effectLst>
            <a:outerShdw blurRad="50800" dist="38100" dir="2700000" algn="tl" rotWithShape="0">
              <a:srgbClr val="000000">
                <a:alpha val="42745"/>
              </a:srgbClr>
            </a:outerShdw>
          </a:effectLst>
        </p:spPr>
      </p:pic>
      <p:sp>
        <p:nvSpPr>
          <p:cNvPr id="822" name="Google Shape;822;p24"/>
          <p:cNvSpPr txBox="1">
            <a:spLocks noGrp="1"/>
          </p:cNvSpPr>
          <p:nvPr>
            <p:ph type="ftr" idx="11"/>
          </p:nvPr>
        </p:nvSpPr>
        <p:spPr>
          <a:xfrm>
            <a:off x="133865" y="6478310"/>
            <a:ext cx="11553550" cy="37969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zh-TW"/>
              <a:t>《 2023數位金融》                                                                                                                                             	NYCU.IIM.IEBI Lab</a:t>
            </a:r>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827"/>
        <p:cNvGrpSpPr/>
        <p:nvPr/>
      </p:nvGrpSpPr>
      <p:grpSpPr>
        <a:xfrm>
          <a:off x="0" y="0"/>
          <a:ext cx="0" cy="0"/>
          <a:chOff x="0" y="0"/>
          <a:chExt cx="0" cy="0"/>
        </a:xfrm>
      </p:grpSpPr>
      <p:sp>
        <p:nvSpPr>
          <p:cNvPr id="828" name="Google Shape;828;p25"/>
          <p:cNvSpPr txBox="1">
            <a:spLocks noGrp="1"/>
          </p:cNvSpPr>
          <p:nvPr>
            <p:ph type="title"/>
          </p:nvPr>
        </p:nvSpPr>
        <p:spPr>
          <a:xfrm>
            <a:off x="612057" y="365126"/>
            <a:ext cx="11002297" cy="954856"/>
          </a:xfrm>
          <a:prstGeom prst="rect">
            <a:avLst/>
          </a:prstGeom>
          <a:noFill/>
          <a:ln>
            <a:noFill/>
          </a:ln>
        </p:spPr>
        <p:txBody>
          <a:bodyPr spcFirstLastPara="1" wrap="square" lIns="91425" tIns="45700" rIns="91425" bIns="45700" anchor="b" anchorCtr="0">
            <a:normAutofit fontScale="90000"/>
          </a:bodyPr>
          <a:lstStyle/>
          <a:p>
            <a:pPr marL="0" lvl="0" indent="0" algn="l" rtl="0">
              <a:lnSpc>
                <a:spcPct val="90000"/>
              </a:lnSpc>
              <a:spcBef>
                <a:spcPts val="0"/>
              </a:spcBef>
              <a:spcAft>
                <a:spcPts val="0"/>
              </a:spcAft>
              <a:buClr>
                <a:schemeClr val="accent2"/>
              </a:buClr>
              <a:buSzPct val="100000"/>
              <a:buFont typeface="Corbel"/>
              <a:buNone/>
            </a:pPr>
            <a:r>
              <a:rPr lang="zh-TW"/>
              <a:t>美國市場—kickstarter</a:t>
            </a:r>
            <a:r>
              <a:rPr lang="zh-TW" sz="4400"/>
              <a:t>（Rewards Crowdfunding）</a:t>
            </a:r>
            <a:endParaRPr/>
          </a:p>
        </p:txBody>
      </p:sp>
      <p:sp>
        <p:nvSpPr>
          <p:cNvPr id="829" name="Google Shape;829;p25"/>
          <p:cNvSpPr txBox="1">
            <a:spLocks noGrp="1"/>
          </p:cNvSpPr>
          <p:nvPr>
            <p:ph type="body" idx="1"/>
          </p:nvPr>
        </p:nvSpPr>
        <p:spPr>
          <a:xfrm>
            <a:off x="612057" y="1474839"/>
            <a:ext cx="11002297" cy="5052570"/>
          </a:xfrm>
          <a:prstGeom prst="rect">
            <a:avLst/>
          </a:prstGeom>
          <a:noFill/>
          <a:ln>
            <a:noFill/>
          </a:ln>
        </p:spPr>
        <p:txBody>
          <a:bodyPr spcFirstLastPara="1" wrap="square" lIns="91425" tIns="45700" rIns="91425" bIns="45700" anchor="t" anchorCtr="0">
            <a:normAutofit/>
          </a:bodyPr>
          <a:lstStyle/>
          <a:p>
            <a:pPr marL="228600" lvl="0" indent="-228600" algn="l" rtl="0">
              <a:lnSpc>
                <a:spcPct val="100000"/>
              </a:lnSpc>
              <a:spcBef>
                <a:spcPts val="0"/>
              </a:spcBef>
              <a:spcAft>
                <a:spcPts val="600"/>
              </a:spcAft>
              <a:buClr>
                <a:schemeClr val="dk1"/>
              </a:buClr>
              <a:buSzPts val="2600"/>
              <a:buChar char="•"/>
            </a:pPr>
            <a:r>
              <a:rPr lang="zh-TW" dirty="0"/>
              <a:t>募款方式：</a:t>
            </a:r>
            <a:endParaRPr dirty="0"/>
          </a:p>
          <a:p>
            <a:pPr marL="685800" lvl="1" indent="-228600" algn="l" rtl="0">
              <a:lnSpc>
                <a:spcPct val="100000"/>
              </a:lnSpc>
              <a:spcBef>
                <a:spcPts val="500"/>
              </a:spcBef>
              <a:spcAft>
                <a:spcPts val="600"/>
              </a:spcAft>
              <a:buClr>
                <a:schemeClr val="dk1"/>
              </a:buClr>
              <a:buSzPts val="2400"/>
              <a:buChar char="•"/>
            </a:pPr>
            <a:r>
              <a:rPr lang="zh-TW" dirty="0"/>
              <a:t>all-or-nothing，如果沒有達成募款目標，則款項全數退回給捐款人</a:t>
            </a:r>
            <a:endParaRPr dirty="0"/>
          </a:p>
          <a:p>
            <a:pPr marL="228600" lvl="0" indent="-228600" algn="l" rtl="0">
              <a:lnSpc>
                <a:spcPct val="100000"/>
              </a:lnSpc>
              <a:spcBef>
                <a:spcPts val="1000"/>
              </a:spcBef>
              <a:spcAft>
                <a:spcPts val="600"/>
              </a:spcAft>
              <a:buClr>
                <a:srgbClr val="000000"/>
              </a:buClr>
              <a:buSzPts val="2600"/>
              <a:buChar char="•"/>
            </a:pPr>
            <a:r>
              <a:rPr lang="zh-TW" dirty="0">
                <a:solidFill>
                  <a:srgbClr val="000000"/>
                </a:solidFill>
              </a:rPr>
              <a:t>區域性</a:t>
            </a:r>
            <a:endParaRPr dirty="0">
              <a:solidFill>
                <a:srgbClr val="000000"/>
              </a:solidFill>
            </a:endParaRPr>
          </a:p>
          <a:p>
            <a:pPr marL="685800" lvl="1" indent="-228600" algn="l" rtl="0">
              <a:lnSpc>
                <a:spcPct val="100000"/>
              </a:lnSpc>
              <a:spcBef>
                <a:spcPts val="500"/>
              </a:spcBef>
              <a:spcAft>
                <a:spcPts val="600"/>
              </a:spcAft>
              <a:buClr>
                <a:schemeClr val="dk1"/>
              </a:buClr>
              <a:buSzPts val="2400"/>
              <a:buChar char="•"/>
            </a:pPr>
            <a:r>
              <a:rPr lang="zh-TW" dirty="0"/>
              <a:t>專案發起人須有美國或英國帳戶，美國採Amazon Payments收款，於2012年10月31日啟用英國服務。</a:t>
            </a:r>
            <a:endParaRPr dirty="0"/>
          </a:p>
          <a:p>
            <a:pPr marL="228600" lvl="0" indent="-228600" algn="l" rtl="0">
              <a:lnSpc>
                <a:spcPct val="100000"/>
              </a:lnSpc>
              <a:spcBef>
                <a:spcPts val="1000"/>
              </a:spcBef>
              <a:spcAft>
                <a:spcPts val="600"/>
              </a:spcAft>
              <a:buClr>
                <a:srgbClr val="000000"/>
              </a:buClr>
              <a:buSzPts val="2600"/>
              <a:buChar char="•"/>
            </a:pPr>
            <a:r>
              <a:rPr lang="zh-TW" dirty="0">
                <a:solidFill>
                  <a:srgbClr val="000000"/>
                </a:solidFill>
              </a:rPr>
              <a:t>專案審核</a:t>
            </a:r>
            <a:endParaRPr dirty="0">
              <a:solidFill>
                <a:srgbClr val="000000"/>
              </a:solidFill>
            </a:endParaRPr>
          </a:p>
          <a:p>
            <a:pPr marL="685800" lvl="1" indent="-228600" algn="l" rtl="0">
              <a:lnSpc>
                <a:spcPct val="100000"/>
              </a:lnSpc>
              <a:spcBef>
                <a:spcPts val="500"/>
              </a:spcBef>
              <a:spcAft>
                <a:spcPts val="600"/>
              </a:spcAft>
              <a:buClr>
                <a:srgbClr val="000000"/>
              </a:buClr>
              <a:buSzPts val="2400"/>
              <a:buChar char="•"/>
            </a:pPr>
            <a:r>
              <a:rPr lang="zh-TW" dirty="0">
                <a:solidFill>
                  <a:srgbClr val="000000"/>
                </a:solidFill>
              </a:rPr>
              <a:t>須經審核</a:t>
            </a:r>
            <a:endParaRPr dirty="0"/>
          </a:p>
          <a:p>
            <a:pPr marL="228600" lvl="0" indent="-228600" algn="l" rtl="0">
              <a:lnSpc>
                <a:spcPct val="100000"/>
              </a:lnSpc>
              <a:spcBef>
                <a:spcPts val="1000"/>
              </a:spcBef>
              <a:spcAft>
                <a:spcPts val="600"/>
              </a:spcAft>
              <a:buClr>
                <a:srgbClr val="000000"/>
              </a:buClr>
              <a:buSzPts val="2600"/>
              <a:buChar char="•"/>
            </a:pPr>
            <a:r>
              <a:rPr lang="zh-TW" dirty="0">
                <a:solidFill>
                  <a:srgbClr val="000000"/>
                </a:solidFill>
              </a:rPr>
              <a:t>專案範圍</a:t>
            </a:r>
            <a:endParaRPr dirty="0">
              <a:solidFill>
                <a:srgbClr val="000000"/>
              </a:solidFill>
            </a:endParaRPr>
          </a:p>
          <a:p>
            <a:pPr marL="685800" lvl="1" indent="-228600" algn="l" rtl="0">
              <a:lnSpc>
                <a:spcPct val="100000"/>
              </a:lnSpc>
              <a:spcBef>
                <a:spcPts val="500"/>
              </a:spcBef>
              <a:spcAft>
                <a:spcPts val="600"/>
              </a:spcAft>
              <a:buClr>
                <a:srgbClr val="000000"/>
              </a:buClr>
              <a:buSzPts val="2400"/>
              <a:buChar char="•"/>
            </a:pPr>
            <a:r>
              <a:rPr lang="zh-TW" dirty="0">
                <a:solidFill>
                  <a:srgbClr val="000000"/>
                </a:solidFill>
              </a:rPr>
              <a:t>專注於創意相關的專案和活動</a:t>
            </a:r>
            <a:endParaRPr dirty="0"/>
          </a:p>
          <a:p>
            <a:pPr marL="228600" lvl="0" indent="-63500" algn="l" rtl="0">
              <a:lnSpc>
                <a:spcPct val="100000"/>
              </a:lnSpc>
              <a:spcBef>
                <a:spcPts val="1000"/>
              </a:spcBef>
              <a:spcAft>
                <a:spcPts val="600"/>
              </a:spcAft>
              <a:buClr>
                <a:schemeClr val="dk1"/>
              </a:buClr>
              <a:buSzPts val="2600"/>
              <a:buNone/>
            </a:pPr>
            <a:endParaRPr dirty="0"/>
          </a:p>
        </p:txBody>
      </p:sp>
      <p:sp>
        <p:nvSpPr>
          <p:cNvPr id="830" name="Google Shape;830;p25"/>
          <p:cNvSpPr txBox="1">
            <a:spLocks noGrp="1"/>
          </p:cNvSpPr>
          <p:nvPr>
            <p:ph type="sldNum" idx="12"/>
          </p:nvPr>
        </p:nvSpPr>
        <p:spPr>
          <a:xfrm>
            <a:off x="9325232" y="647831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ltLang="zh-TW"/>
              <a:t>26</a:t>
            </a:fld>
            <a:endParaRPr/>
          </a:p>
        </p:txBody>
      </p:sp>
      <p:grpSp>
        <p:nvGrpSpPr>
          <p:cNvPr id="831" name="Google Shape;831;p25"/>
          <p:cNvGrpSpPr/>
          <p:nvPr/>
        </p:nvGrpSpPr>
        <p:grpSpPr>
          <a:xfrm>
            <a:off x="1488" y="-12459"/>
            <a:ext cx="12189023" cy="377586"/>
            <a:chOff x="1488" y="0"/>
            <a:chExt cx="12189023" cy="377586"/>
          </a:xfrm>
        </p:grpSpPr>
        <p:sp>
          <p:nvSpPr>
            <p:cNvPr id="832" name="Google Shape;832;p25"/>
            <p:cNvSpPr/>
            <p:nvPr/>
          </p:nvSpPr>
          <p:spPr>
            <a:xfrm>
              <a:off x="1488" y="0"/>
              <a:ext cx="2902148" cy="377586"/>
            </a:xfrm>
            <a:prstGeom prst="homePlate">
              <a:avLst>
                <a:gd name="adj" fmla="val 50000"/>
              </a:avLst>
            </a:prstGeom>
            <a:noFill/>
            <a:ln w="12700" cap="flat" cmpd="sng">
              <a:solidFill>
                <a:srgbClr val="989898"/>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3" name="Google Shape;833;p25"/>
            <p:cNvSpPr txBox="1"/>
            <p:nvPr/>
          </p:nvSpPr>
          <p:spPr>
            <a:xfrm>
              <a:off x="1488" y="0"/>
              <a:ext cx="2807752" cy="377586"/>
            </a:xfrm>
            <a:prstGeom prst="rect">
              <a:avLst/>
            </a:prstGeom>
            <a:noFill/>
            <a:ln>
              <a:noFill/>
            </a:ln>
          </p:spPr>
          <p:txBody>
            <a:bodyPr spcFirstLastPara="1" wrap="square" lIns="74675"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關於募資</a:t>
              </a:r>
              <a:endParaRPr sz="1400">
                <a:solidFill>
                  <a:schemeClr val="lt1"/>
                </a:solidFill>
                <a:latin typeface="Corbel"/>
                <a:ea typeface="Corbel"/>
                <a:cs typeface="Corbel"/>
                <a:sym typeface="Corbel"/>
              </a:endParaRPr>
            </a:p>
          </p:txBody>
        </p:sp>
        <p:sp>
          <p:nvSpPr>
            <p:cNvPr id="834" name="Google Shape;834;p25"/>
            <p:cNvSpPr/>
            <p:nvPr/>
          </p:nvSpPr>
          <p:spPr>
            <a:xfrm>
              <a:off x="2323207" y="0"/>
              <a:ext cx="2902148" cy="377586"/>
            </a:xfrm>
            <a:prstGeom prst="chevron">
              <a:avLst>
                <a:gd name="adj" fmla="val 50000"/>
              </a:avLst>
            </a:prstGeom>
            <a:solidFill>
              <a:schemeClr val="lt1"/>
            </a:solidFill>
            <a:ln w="12700" cap="flat" cmpd="sng">
              <a:solidFill>
                <a:srgbClr val="CBCBCB"/>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5" name="Google Shape;835;p25"/>
            <p:cNvSpPr txBox="1"/>
            <p:nvPr/>
          </p:nvSpPr>
          <p:spPr>
            <a:xfrm>
              <a:off x="2512000"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群眾募資流程</a:t>
              </a:r>
              <a:endParaRPr/>
            </a:p>
          </p:txBody>
        </p:sp>
        <p:sp>
          <p:nvSpPr>
            <p:cNvPr id="836" name="Google Shape;836;p25"/>
            <p:cNvSpPr/>
            <p:nvPr/>
          </p:nvSpPr>
          <p:spPr>
            <a:xfrm>
              <a:off x="4644925" y="0"/>
              <a:ext cx="2902148" cy="377586"/>
            </a:xfrm>
            <a:prstGeom prst="chevron">
              <a:avLst>
                <a:gd name="adj" fmla="val 50000"/>
              </a:avLst>
            </a:prstGeom>
            <a:solidFill>
              <a:schemeClr val="lt1"/>
            </a:solidFill>
            <a:ln w="12700" cap="flat" cmpd="sng">
              <a:solidFill>
                <a:srgbClr val="CBCBCB"/>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7" name="Google Shape;837;p25"/>
            <p:cNvSpPr txBox="1"/>
            <p:nvPr/>
          </p:nvSpPr>
          <p:spPr>
            <a:xfrm>
              <a:off x="4833718"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創新模式</a:t>
              </a:r>
              <a:endParaRPr/>
            </a:p>
          </p:txBody>
        </p:sp>
        <p:sp>
          <p:nvSpPr>
            <p:cNvPr id="838" name="Google Shape;838;p25"/>
            <p:cNvSpPr/>
            <p:nvPr/>
          </p:nvSpPr>
          <p:spPr>
            <a:xfrm>
              <a:off x="6966644" y="0"/>
              <a:ext cx="2902148" cy="377586"/>
            </a:xfrm>
            <a:prstGeom prst="chevron">
              <a:avLst>
                <a:gd name="adj" fmla="val 50000"/>
              </a:avLst>
            </a:prstGeom>
            <a:solidFill>
              <a:srgbClr val="CBCBCB"/>
            </a:solidFill>
            <a:ln w="12700" cap="flat" cmpd="sng">
              <a:solidFill>
                <a:srgbClr val="CBCBCB"/>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9" name="Google Shape;839;p25"/>
            <p:cNvSpPr txBox="1"/>
            <p:nvPr/>
          </p:nvSpPr>
          <p:spPr>
            <a:xfrm>
              <a:off x="7155437"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市場與案例</a:t>
              </a:r>
              <a:endParaRPr/>
            </a:p>
          </p:txBody>
        </p:sp>
        <p:sp>
          <p:nvSpPr>
            <p:cNvPr id="840" name="Google Shape;840;p25"/>
            <p:cNvSpPr/>
            <p:nvPr/>
          </p:nvSpPr>
          <p:spPr>
            <a:xfrm>
              <a:off x="9288363" y="0"/>
              <a:ext cx="2902148" cy="377586"/>
            </a:xfrm>
            <a:prstGeom prst="chevron">
              <a:avLst>
                <a:gd name="adj" fmla="val 50000"/>
              </a:avLst>
            </a:prstGeom>
            <a:solidFill>
              <a:schemeClr val="lt1"/>
            </a:solidFill>
            <a:ln w="12700" cap="flat" cmpd="sng">
              <a:solidFill>
                <a:srgbClr val="CBCBCB"/>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1" name="Google Shape;841;p25"/>
            <p:cNvSpPr txBox="1"/>
            <p:nvPr/>
          </p:nvSpPr>
          <p:spPr>
            <a:xfrm>
              <a:off x="9477156"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機會與挑戰</a:t>
              </a:r>
              <a:endParaRPr/>
            </a:p>
          </p:txBody>
        </p:sp>
      </p:grpSp>
      <p:pic>
        <p:nvPicPr>
          <p:cNvPr id="842" name="Google Shape;842;p25" descr="http://cdn.bgr.com/2014/02/kickstarter.jpg"/>
          <p:cNvPicPr preferRelativeResize="0"/>
          <p:nvPr/>
        </p:nvPicPr>
        <p:blipFill rotWithShape="1">
          <a:blip r:embed="rId3">
            <a:alphaModFix/>
          </a:blip>
          <a:srcRect/>
          <a:stretch/>
        </p:blipFill>
        <p:spPr>
          <a:xfrm>
            <a:off x="7536805" y="3894161"/>
            <a:ext cx="4077549" cy="2429292"/>
          </a:xfrm>
          <a:prstGeom prst="rect">
            <a:avLst/>
          </a:prstGeom>
          <a:noFill/>
          <a:ln>
            <a:noFill/>
          </a:ln>
        </p:spPr>
      </p:pic>
      <p:sp>
        <p:nvSpPr>
          <p:cNvPr id="843" name="Google Shape;843;p25"/>
          <p:cNvSpPr txBox="1">
            <a:spLocks noGrp="1"/>
          </p:cNvSpPr>
          <p:nvPr>
            <p:ph type="ftr" idx="11"/>
          </p:nvPr>
        </p:nvSpPr>
        <p:spPr>
          <a:xfrm>
            <a:off x="133865" y="6478310"/>
            <a:ext cx="11553550" cy="37969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zh-TW"/>
              <a:t>《 2023數位金融》                                                                                                                                             	NYCU.IIM.IEBI Lab</a:t>
            </a:r>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848"/>
        <p:cNvGrpSpPr/>
        <p:nvPr/>
      </p:nvGrpSpPr>
      <p:grpSpPr>
        <a:xfrm>
          <a:off x="0" y="0"/>
          <a:ext cx="0" cy="0"/>
          <a:chOff x="0" y="0"/>
          <a:chExt cx="0" cy="0"/>
        </a:xfrm>
      </p:grpSpPr>
      <p:sp>
        <p:nvSpPr>
          <p:cNvPr id="849" name="Google Shape;849;p26"/>
          <p:cNvSpPr txBox="1">
            <a:spLocks noGrp="1"/>
          </p:cNvSpPr>
          <p:nvPr>
            <p:ph type="title"/>
          </p:nvPr>
        </p:nvSpPr>
        <p:spPr>
          <a:xfrm>
            <a:off x="612057" y="365126"/>
            <a:ext cx="11002297" cy="954856"/>
          </a:xfrm>
          <a:prstGeom prst="rect">
            <a:avLst/>
          </a:prstGeom>
          <a:noFill/>
          <a:ln>
            <a:noFill/>
          </a:ln>
        </p:spPr>
        <p:txBody>
          <a:bodyPr spcFirstLastPara="1" wrap="square" lIns="91425" tIns="45700" rIns="91425" bIns="45700" anchor="b" anchorCtr="0">
            <a:normAutofit fontScale="90000"/>
          </a:bodyPr>
          <a:lstStyle/>
          <a:p>
            <a:pPr marL="0" lvl="0" indent="0" algn="l" rtl="0">
              <a:lnSpc>
                <a:spcPct val="90000"/>
              </a:lnSpc>
              <a:spcBef>
                <a:spcPts val="0"/>
              </a:spcBef>
              <a:spcAft>
                <a:spcPts val="0"/>
              </a:spcAft>
              <a:buClr>
                <a:schemeClr val="accent2"/>
              </a:buClr>
              <a:buSzPct val="100000"/>
              <a:buFont typeface="Corbel"/>
              <a:buNone/>
            </a:pPr>
            <a:r>
              <a:rPr lang="zh-TW"/>
              <a:t>美國市場—Indiegogo</a:t>
            </a:r>
            <a:r>
              <a:rPr lang="zh-TW" sz="4400"/>
              <a:t>（Rewards Crowdfunding）</a:t>
            </a:r>
            <a:endParaRPr/>
          </a:p>
        </p:txBody>
      </p:sp>
      <p:sp>
        <p:nvSpPr>
          <p:cNvPr id="850" name="Google Shape;850;p26"/>
          <p:cNvSpPr txBox="1">
            <a:spLocks noGrp="1"/>
          </p:cNvSpPr>
          <p:nvPr>
            <p:ph type="body" idx="1"/>
          </p:nvPr>
        </p:nvSpPr>
        <p:spPr>
          <a:xfrm>
            <a:off x="612057" y="1474839"/>
            <a:ext cx="11002297" cy="4702124"/>
          </a:xfrm>
          <a:prstGeom prst="rect">
            <a:avLst/>
          </a:prstGeom>
          <a:noFill/>
          <a:ln>
            <a:noFill/>
          </a:ln>
        </p:spPr>
        <p:txBody>
          <a:bodyPr spcFirstLastPara="1" wrap="square" lIns="91425" tIns="45700" rIns="91425" bIns="45700" anchor="t" anchorCtr="0">
            <a:normAutofit/>
          </a:bodyPr>
          <a:lstStyle/>
          <a:p>
            <a:pPr marL="228600" lvl="0" indent="-228600">
              <a:spcBef>
                <a:spcPts val="0"/>
              </a:spcBef>
              <a:spcAft>
                <a:spcPts val="600"/>
              </a:spcAft>
            </a:pPr>
            <a:r>
              <a:rPr lang="zh-TW" dirty="0"/>
              <a:t>成立於2008年的</a:t>
            </a:r>
            <a:r>
              <a:rPr lang="zh-TW" altLang="en-US" dirty="0"/>
              <a:t>協作式專案融資平台</a:t>
            </a:r>
            <a:r>
              <a:rPr lang="zh-TW" dirty="0"/>
              <a:t>，</a:t>
            </a:r>
            <a:r>
              <a:rPr lang="zh-TW" altLang="en-US" dirty="0"/>
              <a:t>也是美國第一個基於反饋的群眾 募資平台</a:t>
            </a:r>
            <a:endParaRPr dirty="0"/>
          </a:p>
          <a:p>
            <a:pPr marL="228600" lvl="0" indent="-228600" algn="l" rtl="0">
              <a:lnSpc>
                <a:spcPct val="100000"/>
              </a:lnSpc>
              <a:spcBef>
                <a:spcPts val="1000"/>
              </a:spcBef>
              <a:spcAft>
                <a:spcPts val="600"/>
              </a:spcAft>
              <a:buClr>
                <a:schemeClr val="dk1"/>
              </a:buClr>
              <a:buSzPts val="2600"/>
              <a:buChar char="•"/>
            </a:pPr>
            <a:r>
              <a:rPr lang="zh-TW" dirty="0"/>
              <a:t>不限定客戶類型</a:t>
            </a:r>
            <a:endParaRPr dirty="0"/>
          </a:p>
          <a:p>
            <a:pPr marL="228600" lvl="0" indent="-228600" algn="l" rtl="0">
              <a:lnSpc>
                <a:spcPct val="100000"/>
              </a:lnSpc>
              <a:spcBef>
                <a:spcPts val="1000"/>
              </a:spcBef>
              <a:spcAft>
                <a:spcPts val="600"/>
              </a:spcAft>
              <a:buClr>
                <a:schemeClr val="dk1"/>
              </a:buClr>
              <a:buSzPts val="2600"/>
              <a:buChar char="•"/>
            </a:pPr>
            <a:r>
              <a:rPr lang="zh-TW" dirty="0"/>
              <a:t>以多元化的融資方式中獲得商機</a:t>
            </a:r>
            <a:endParaRPr dirty="0"/>
          </a:p>
          <a:p>
            <a:pPr marL="0" lvl="0" indent="0" algn="l" rtl="0">
              <a:lnSpc>
                <a:spcPct val="100000"/>
              </a:lnSpc>
              <a:spcBef>
                <a:spcPts val="1000"/>
              </a:spcBef>
              <a:spcAft>
                <a:spcPts val="600"/>
              </a:spcAft>
              <a:buClr>
                <a:schemeClr val="dk1"/>
              </a:buClr>
              <a:buSzPts val="2600"/>
              <a:buNone/>
            </a:pPr>
            <a:endParaRPr dirty="0"/>
          </a:p>
        </p:txBody>
      </p:sp>
      <p:sp>
        <p:nvSpPr>
          <p:cNvPr id="851" name="Google Shape;851;p26"/>
          <p:cNvSpPr txBox="1">
            <a:spLocks noGrp="1"/>
          </p:cNvSpPr>
          <p:nvPr>
            <p:ph type="sldNum" idx="12"/>
          </p:nvPr>
        </p:nvSpPr>
        <p:spPr>
          <a:xfrm>
            <a:off x="9325232" y="647831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ltLang="zh-TW"/>
              <a:t>27</a:t>
            </a:fld>
            <a:endParaRPr/>
          </a:p>
        </p:txBody>
      </p:sp>
      <p:grpSp>
        <p:nvGrpSpPr>
          <p:cNvPr id="852" name="Google Shape;852;p26"/>
          <p:cNvGrpSpPr/>
          <p:nvPr/>
        </p:nvGrpSpPr>
        <p:grpSpPr>
          <a:xfrm>
            <a:off x="1488" y="-12459"/>
            <a:ext cx="12189023" cy="377586"/>
            <a:chOff x="1488" y="0"/>
            <a:chExt cx="12189023" cy="377586"/>
          </a:xfrm>
        </p:grpSpPr>
        <p:sp>
          <p:nvSpPr>
            <p:cNvPr id="853" name="Google Shape;853;p26"/>
            <p:cNvSpPr/>
            <p:nvPr/>
          </p:nvSpPr>
          <p:spPr>
            <a:xfrm>
              <a:off x="1488" y="0"/>
              <a:ext cx="2902148" cy="377586"/>
            </a:xfrm>
            <a:prstGeom prst="homePlate">
              <a:avLst>
                <a:gd name="adj" fmla="val 50000"/>
              </a:avLst>
            </a:prstGeom>
            <a:noFill/>
            <a:ln w="12700" cap="flat" cmpd="sng">
              <a:solidFill>
                <a:srgbClr val="989898"/>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4" name="Google Shape;854;p26"/>
            <p:cNvSpPr txBox="1"/>
            <p:nvPr/>
          </p:nvSpPr>
          <p:spPr>
            <a:xfrm>
              <a:off x="1488" y="0"/>
              <a:ext cx="2807752" cy="377586"/>
            </a:xfrm>
            <a:prstGeom prst="rect">
              <a:avLst/>
            </a:prstGeom>
            <a:noFill/>
            <a:ln>
              <a:noFill/>
            </a:ln>
          </p:spPr>
          <p:txBody>
            <a:bodyPr spcFirstLastPara="1" wrap="square" lIns="74675"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關於募資</a:t>
              </a:r>
              <a:endParaRPr sz="1400">
                <a:solidFill>
                  <a:schemeClr val="lt1"/>
                </a:solidFill>
                <a:latin typeface="Corbel"/>
                <a:ea typeface="Corbel"/>
                <a:cs typeface="Corbel"/>
                <a:sym typeface="Corbel"/>
              </a:endParaRPr>
            </a:p>
          </p:txBody>
        </p:sp>
        <p:sp>
          <p:nvSpPr>
            <p:cNvPr id="855" name="Google Shape;855;p26"/>
            <p:cNvSpPr/>
            <p:nvPr/>
          </p:nvSpPr>
          <p:spPr>
            <a:xfrm>
              <a:off x="2323207" y="0"/>
              <a:ext cx="2902148" cy="377586"/>
            </a:xfrm>
            <a:prstGeom prst="chevron">
              <a:avLst>
                <a:gd name="adj" fmla="val 50000"/>
              </a:avLst>
            </a:prstGeom>
            <a:solidFill>
              <a:schemeClr val="lt1"/>
            </a:solidFill>
            <a:ln w="12700" cap="flat" cmpd="sng">
              <a:solidFill>
                <a:srgbClr val="CBCBCB"/>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6" name="Google Shape;856;p26"/>
            <p:cNvSpPr txBox="1"/>
            <p:nvPr/>
          </p:nvSpPr>
          <p:spPr>
            <a:xfrm>
              <a:off x="2512000"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群眾募資流程</a:t>
              </a:r>
              <a:endParaRPr/>
            </a:p>
          </p:txBody>
        </p:sp>
        <p:sp>
          <p:nvSpPr>
            <p:cNvPr id="857" name="Google Shape;857;p26"/>
            <p:cNvSpPr/>
            <p:nvPr/>
          </p:nvSpPr>
          <p:spPr>
            <a:xfrm>
              <a:off x="4644925" y="0"/>
              <a:ext cx="2902148" cy="377586"/>
            </a:xfrm>
            <a:prstGeom prst="chevron">
              <a:avLst>
                <a:gd name="adj" fmla="val 50000"/>
              </a:avLst>
            </a:prstGeom>
            <a:solidFill>
              <a:schemeClr val="lt1"/>
            </a:solidFill>
            <a:ln w="12700" cap="flat" cmpd="sng">
              <a:solidFill>
                <a:srgbClr val="CBCBCB"/>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8" name="Google Shape;858;p26"/>
            <p:cNvSpPr txBox="1"/>
            <p:nvPr/>
          </p:nvSpPr>
          <p:spPr>
            <a:xfrm>
              <a:off x="4833718"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創新模式</a:t>
              </a:r>
              <a:endParaRPr/>
            </a:p>
          </p:txBody>
        </p:sp>
        <p:sp>
          <p:nvSpPr>
            <p:cNvPr id="859" name="Google Shape;859;p26"/>
            <p:cNvSpPr/>
            <p:nvPr/>
          </p:nvSpPr>
          <p:spPr>
            <a:xfrm>
              <a:off x="6966644" y="0"/>
              <a:ext cx="2902148" cy="377586"/>
            </a:xfrm>
            <a:prstGeom prst="chevron">
              <a:avLst>
                <a:gd name="adj" fmla="val 50000"/>
              </a:avLst>
            </a:prstGeom>
            <a:solidFill>
              <a:srgbClr val="CBCBCB"/>
            </a:solidFill>
            <a:ln w="12700" cap="flat" cmpd="sng">
              <a:solidFill>
                <a:srgbClr val="CBCBCB"/>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0" name="Google Shape;860;p26"/>
            <p:cNvSpPr txBox="1"/>
            <p:nvPr/>
          </p:nvSpPr>
          <p:spPr>
            <a:xfrm>
              <a:off x="7155437"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市場與案例</a:t>
              </a:r>
              <a:endParaRPr/>
            </a:p>
          </p:txBody>
        </p:sp>
        <p:sp>
          <p:nvSpPr>
            <p:cNvPr id="861" name="Google Shape;861;p26"/>
            <p:cNvSpPr/>
            <p:nvPr/>
          </p:nvSpPr>
          <p:spPr>
            <a:xfrm>
              <a:off x="9288363" y="0"/>
              <a:ext cx="2902148" cy="377586"/>
            </a:xfrm>
            <a:prstGeom prst="chevron">
              <a:avLst>
                <a:gd name="adj" fmla="val 50000"/>
              </a:avLst>
            </a:prstGeom>
            <a:solidFill>
              <a:schemeClr val="lt1"/>
            </a:solidFill>
            <a:ln w="12700" cap="flat" cmpd="sng">
              <a:solidFill>
                <a:srgbClr val="CBCBCB"/>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2" name="Google Shape;862;p26"/>
            <p:cNvSpPr txBox="1"/>
            <p:nvPr/>
          </p:nvSpPr>
          <p:spPr>
            <a:xfrm>
              <a:off x="9477156"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機會與挑戰</a:t>
              </a:r>
              <a:endParaRPr/>
            </a:p>
          </p:txBody>
        </p:sp>
      </p:grpSp>
      <p:pic>
        <p:nvPicPr>
          <p:cNvPr id="863" name="Google Shape;863;p26" descr="https://images.indiegogo.com/file_attachments/774249/files/20140808052947-indie.png?1407500987"/>
          <p:cNvPicPr preferRelativeResize="0"/>
          <p:nvPr/>
        </p:nvPicPr>
        <p:blipFill rotWithShape="1">
          <a:blip r:embed="rId3">
            <a:alphaModFix/>
          </a:blip>
          <a:srcRect/>
          <a:stretch/>
        </p:blipFill>
        <p:spPr>
          <a:xfrm>
            <a:off x="4402138" y="4133557"/>
            <a:ext cx="7000470" cy="1451317"/>
          </a:xfrm>
          <a:prstGeom prst="rect">
            <a:avLst/>
          </a:prstGeom>
          <a:noFill/>
          <a:ln>
            <a:noFill/>
          </a:ln>
        </p:spPr>
      </p:pic>
      <p:sp>
        <p:nvSpPr>
          <p:cNvPr id="864" name="Google Shape;864;p26"/>
          <p:cNvSpPr txBox="1">
            <a:spLocks noGrp="1"/>
          </p:cNvSpPr>
          <p:nvPr>
            <p:ph type="ftr" idx="11"/>
          </p:nvPr>
        </p:nvSpPr>
        <p:spPr>
          <a:xfrm>
            <a:off x="133865" y="6478310"/>
            <a:ext cx="11553550" cy="37969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zh-TW"/>
              <a:t>《 2023數位金融》                                                                                                                                             	NYCU.IIM.IEBI Lab</a:t>
            </a:r>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869"/>
        <p:cNvGrpSpPr/>
        <p:nvPr/>
      </p:nvGrpSpPr>
      <p:grpSpPr>
        <a:xfrm>
          <a:off x="0" y="0"/>
          <a:ext cx="0" cy="0"/>
          <a:chOff x="0" y="0"/>
          <a:chExt cx="0" cy="0"/>
        </a:xfrm>
      </p:grpSpPr>
      <p:sp>
        <p:nvSpPr>
          <p:cNvPr id="870" name="Google Shape;870;p27"/>
          <p:cNvSpPr txBox="1">
            <a:spLocks noGrp="1"/>
          </p:cNvSpPr>
          <p:nvPr>
            <p:ph type="title"/>
          </p:nvPr>
        </p:nvSpPr>
        <p:spPr>
          <a:xfrm>
            <a:off x="612057" y="365126"/>
            <a:ext cx="11002297" cy="954856"/>
          </a:xfrm>
          <a:prstGeom prst="rect">
            <a:avLst/>
          </a:prstGeom>
          <a:noFill/>
          <a:ln>
            <a:noFill/>
          </a:ln>
        </p:spPr>
        <p:txBody>
          <a:bodyPr spcFirstLastPara="1" wrap="square" lIns="91425" tIns="45700" rIns="91425" bIns="45700" anchor="b" anchorCtr="0">
            <a:normAutofit fontScale="90000"/>
          </a:bodyPr>
          <a:lstStyle/>
          <a:p>
            <a:pPr marL="0" lvl="0" indent="0" algn="l" rtl="0">
              <a:lnSpc>
                <a:spcPct val="90000"/>
              </a:lnSpc>
              <a:spcBef>
                <a:spcPts val="0"/>
              </a:spcBef>
              <a:spcAft>
                <a:spcPts val="0"/>
              </a:spcAft>
              <a:buClr>
                <a:schemeClr val="accent2"/>
              </a:buClr>
              <a:buSzPct val="100000"/>
              <a:buFont typeface="Corbel"/>
              <a:buNone/>
            </a:pPr>
            <a:r>
              <a:rPr lang="zh-TW"/>
              <a:t>美國市場—Indiegogo</a:t>
            </a:r>
            <a:r>
              <a:rPr lang="zh-TW" sz="4400"/>
              <a:t>（Rewards Crowdfunding）</a:t>
            </a:r>
            <a:endParaRPr/>
          </a:p>
        </p:txBody>
      </p:sp>
      <p:sp>
        <p:nvSpPr>
          <p:cNvPr id="871" name="Google Shape;871;p27"/>
          <p:cNvSpPr txBox="1">
            <a:spLocks noGrp="1"/>
          </p:cNvSpPr>
          <p:nvPr>
            <p:ph type="body" idx="1"/>
          </p:nvPr>
        </p:nvSpPr>
        <p:spPr>
          <a:xfrm>
            <a:off x="612057" y="1474839"/>
            <a:ext cx="11002297" cy="4702124"/>
          </a:xfrm>
          <a:prstGeom prst="rect">
            <a:avLst/>
          </a:prstGeom>
          <a:noFill/>
          <a:ln>
            <a:noFill/>
          </a:ln>
        </p:spPr>
        <p:txBody>
          <a:bodyPr spcFirstLastPara="1" wrap="square" lIns="91425" tIns="45700" rIns="91425" bIns="45700" anchor="t" anchorCtr="0">
            <a:normAutofit lnSpcReduction="10000"/>
          </a:bodyPr>
          <a:lstStyle/>
          <a:p>
            <a:pPr marL="228600" lvl="0" indent="-228600" algn="l" rtl="0">
              <a:lnSpc>
                <a:spcPct val="100000"/>
              </a:lnSpc>
              <a:spcBef>
                <a:spcPts val="0"/>
              </a:spcBef>
              <a:spcAft>
                <a:spcPts val="600"/>
              </a:spcAft>
              <a:buClr>
                <a:schemeClr val="dk1"/>
              </a:buClr>
              <a:buSzPts val="2600"/>
              <a:buChar char="•"/>
            </a:pPr>
            <a:r>
              <a:rPr lang="zh-TW" dirty="0"/>
              <a:t>募款方式</a:t>
            </a:r>
            <a:endParaRPr dirty="0"/>
          </a:p>
          <a:p>
            <a:pPr marL="685800" lvl="1" indent="-228600" algn="l" rtl="0">
              <a:lnSpc>
                <a:spcPct val="100000"/>
              </a:lnSpc>
              <a:spcBef>
                <a:spcPts val="500"/>
              </a:spcBef>
              <a:spcAft>
                <a:spcPts val="600"/>
              </a:spcAft>
              <a:buClr>
                <a:schemeClr val="dk1"/>
              </a:buClr>
              <a:buSzPts val="2400"/>
              <a:buChar char="•"/>
            </a:pPr>
            <a:r>
              <a:rPr lang="zh-TW" dirty="0"/>
              <a:t>採all-or-nothing和keep-it-all兩者並行</a:t>
            </a:r>
            <a:endParaRPr dirty="0"/>
          </a:p>
          <a:p>
            <a:pPr marL="228600" lvl="0" indent="-228600" algn="l" rtl="0">
              <a:lnSpc>
                <a:spcPct val="100000"/>
              </a:lnSpc>
              <a:spcBef>
                <a:spcPts val="1000"/>
              </a:spcBef>
              <a:spcAft>
                <a:spcPts val="600"/>
              </a:spcAft>
              <a:buClr>
                <a:schemeClr val="dk1"/>
              </a:buClr>
              <a:buSzPts val="2600"/>
              <a:buChar char="•"/>
            </a:pPr>
            <a:r>
              <a:rPr lang="zh-TW" dirty="0"/>
              <a:t>區域性</a:t>
            </a:r>
            <a:endParaRPr dirty="0"/>
          </a:p>
          <a:p>
            <a:pPr marL="685800" lvl="1" indent="-228600" algn="l" rtl="0">
              <a:lnSpc>
                <a:spcPct val="100000"/>
              </a:lnSpc>
              <a:spcBef>
                <a:spcPts val="500"/>
              </a:spcBef>
              <a:spcAft>
                <a:spcPts val="600"/>
              </a:spcAft>
              <a:buClr>
                <a:schemeClr val="dk1"/>
              </a:buClr>
              <a:buSzPts val="2400"/>
              <a:buChar char="•"/>
            </a:pPr>
            <a:r>
              <a:rPr lang="zh-TW" dirty="0"/>
              <a:t>沒有限制，採信用卡或Paypal收款</a:t>
            </a:r>
            <a:endParaRPr dirty="0"/>
          </a:p>
          <a:p>
            <a:pPr marL="228600" lvl="0" indent="-228600" algn="l" rtl="0">
              <a:lnSpc>
                <a:spcPct val="100000"/>
              </a:lnSpc>
              <a:spcBef>
                <a:spcPts val="1000"/>
              </a:spcBef>
              <a:spcAft>
                <a:spcPts val="600"/>
              </a:spcAft>
              <a:buClr>
                <a:schemeClr val="dk1"/>
              </a:buClr>
              <a:buSzPts val="2600"/>
              <a:buChar char="•"/>
            </a:pPr>
            <a:r>
              <a:rPr lang="zh-TW" dirty="0"/>
              <a:t>專案審核</a:t>
            </a:r>
            <a:endParaRPr dirty="0"/>
          </a:p>
          <a:p>
            <a:pPr marL="685800" lvl="1" indent="-228600" algn="l" rtl="0">
              <a:lnSpc>
                <a:spcPct val="100000"/>
              </a:lnSpc>
              <a:spcBef>
                <a:spcPts val="500"/>
              </a:spcBef>
              <a:spcAft>
                <a:spcPts val="600"/>
              </a:spcAft>
              <a:buClr>
                <a:schemeClr val="dk1"/>
              </a:buClr>
              <a:buSzPts val="2400"/>
              <a:buChar char="•"/>
            </a:pPr>
            <a:r>
              <a:rPr lang="zh-TW" dirty="0"/>
              <a:t>採開放態度，沒有審核流程</a:t>
            </a:r>
            <a:endParaRPr dirty="0"/>
          </a:p>
          <a:p>
            <a:pPr marL="228600" lvl="0" indent="-228600" algn="l" rtl="0">
              <a:lnSpc>
                <a:spcPct val="100000"/>
              </a:lnSpc>
              <a:spcBef>
                <a:spcPts val="1000"/>
              </a:spcBef>
              <a:spcAft>
                <a:spcPts val="600"/>
              </a:spcAft>
              <a:buClr>
                <a:schemeClr val="dk1"/>
              </a:buClr>
              <a:buSzPts val="2600"/>
              <a:buChar char="•"/>
            </a:pPr>
            <a:r>
              <a:rPr lang="zh-TW" dirty="0"/>
              <a:t>專案範圍</a:t>
            </a:r>
            <a:endParaRPr dirty="0"/>
          </a:p>
          <a:p>
            <a:pPr marL="685800" lvl="1" indent="-228600" algn="l" rtl="0">
              <a:lnSpc>
                <a:spcPct val="100000"/>
              </a:lnSpc>
              <a:spcBef>
                <a:spcPts val="500"/>
              </a:spcBef>
              <a:spcAft>
                <a:spcPts val="600"/>
              </a:spcAft>
              <a:buClr>
                <a:schemeClr val="dk1"/>
              </a:buClr>
              <a:buSzPts val="2400"/>
              <a:buChar char="•"/>
            </a:pPr>
            <a:r>
              <a:rPr lang="zh-TW" dirty="0"/>
              <a:t>以創業型專案為主</a:t>
            </a:r>
            <a:endParaRPr dirty="0"/>
          </a:p>
          <a:p>
            <a:pPr marL="685800" lvl="1" indent="-228600" algn="l" rtl="0">
              <a:lnSpc>
                <a:spcPct val="100000"/>
              </a:lnSpc>
              <a:spcBef>
                <a:spcPts val="500"/>
              </a:spcBef>
              <a:spcAft>
                <a:spcPts val="600"/>
              </a:spcAft>
              <a:buClr>
                <a:schemeClr val="dk1"/>
              </a:buClr>
              <a:buSzPts val="2400"/>
              <a:buChar char="•"/>
            </a:pPr>
            <a:r>
              <a:rPr lang="zh-TW" dirty="0"/>
              <a:t>分為Food、Small Bussiness、Sports和Technology四大類</a:t>
            </a:r>
            <a:endParaRPr dirty="0"/>
          </a:p>
          <a:p>
            <a:pPr marL="0" lvl="0" indent="0" algn="l" rtl="0">
              <a:lnSpc>
                <a:spcPct val="100000"/>
              </a:lnSpc>
              <a:spcBef>
                <a:spcPts val="1000"/>
              </a:spcBef>
              <a:spcAft>
                <a:spcPts val="600"/>
              </a:spcAft>
              <a:buClr>
                <a:schemeClr val="dk1"/>
              </a:buClr>
              <a:buSzPts val="2600"/>
              <a:buNone/>
            </a:pPr>
            <a:endParaRPr dirty="0"/>
          </a:p>
        </p:txBody>
      </p:sp>
      <p:sp>
        <p:nvSpPr>
          <p:cNvPr id="872" name="Google Shape;872;p27"/>
          <p:cNvSpPr txBox="1">
            <a:spLocks noGrp="1"/>
          </p:cNvSpPr>
          <p:nvPr>
            <p:ph type="sldNum" idx="12"/>
          </p:nvPr>
        </p:nvSpPr>
        <p:spPr>
          <a:xfrm>
            <a:off x="9325232" y="647831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ltLang="zh-TW"/>
              <a:t>28</a:t>
            </a:fld>
            <a:endParaRPr/>
          </a:p>
        </p:txBody>
      </p:sp>
      <p:grpSp>
        <p:nvGrpSpPr>
          <p:cNvPr id="873" name="Google Shape;873;p27"/>
          <p:cNvGrpSpPr/>
          <p:nvPr/>
        </p:nvGrpSpPr>
        <p:grpSpPr>
          <a:xfrm>
            <a:off x="1488" y="-12459"/>
            <a:ext cx="12189023" cy="377586"/>
            <a:chOff x="1488" y="0"/>
            <a:chExt cx="12189023" cy="377586"/>
          </a:xfrm>
        </p:grpSpPr>
        <p:sp>
          <p:nvSpPr>
            <p:cNvPr id="874" name="Google Shape;874;p27"/>
            <p:cNvSpPr/>
            <p:nvPr/>
          </p:nvSpPr>
          <p:spPr>
            <a:xfrm>
              <a:off x="1488" y="0"/>
              <a:ext cx="2902148" cy="377586"/>
            </a:xfrm>
            <a:prstGeom prst="homePlate">
              <a:avLst>
                <a:gd name="adj" fmla="val 50000"/>
              </a:avLst>
            </a:prstGeom>
            <a:noFill/>
            <a:ln w="12700" cap="flat" cmpd="sng">
              <a:solidFill>
                <a:srgbClr val="989898"/>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5" name="Google Shape;875;p27"/>
            <p:cNvSpPr txBox="1"/>
            <p:nvPr/>
          </p:nvSpPr>
          <p:spPr>
            <a:xfrm>
              <a:off x="1488" y="0"/>
              <a:ext cx="2807752" cy="377586"/>
            </a:xfrm>
            <a:prstGeom prst="rect">
              <a:avLst/>
            </a:prstGeom>
            <a:noFill/>
            <a:ln>
              <a:noFill/>
            </a:ln>
          </p:spPr>
          <p:txBody>
            <a:bodyPr spcFirstLastPara="1" wrap="square" lIns="74675"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關於募資</a:t>
              </a:r>
              <a:endParaRPr/>
            </a:p>
          </p:txBody>
        </p:sp>
        <p:sp>
          <p:nvSpPr>
            <p:cNvPr id="876" name="Google Shape;876;p27"/>
            <p:cNvSpPr/>
            <p:nvPr/>
          </p:nvSpPr>
          <p:spPr>
            <a:xfrm>
              <a:off x="2323207" y="0"/>
              <a:ext cx="2902148" cy="377586"/>
            </a:xfrm>
            <a:prstGeom prst="chevron">
              <a:avLst>
                <a:gd name="adj" fmla="val 50000"/>
              </a:avLst>
            </a:prstGeom>
            <a:solidFill>
              <a:schemeClr val="lt1"/>
            </a:solidFill>
            <a:ln w="12700" cap="flat" cmpd="sng">
              <a:solidFill>
                <a:srgbClr val="CBCBCB"/>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7" name="Google Shape;877;p27"/>
            <p:cNvSpPr txBox="1"/>
            <p:nvPr/>
          </p:nvSpPr>
          <p:spPr>
            <a:xfrm>
              <a:off x="2512000"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群眾募資流程</a:t>
              </a:r>
              <a:endParaRPr/>
            </a:p>
          </p:txBody>
        </p:sp>
        <p:sp>
          <p:nvSpPr>
            <p:cNvPr id="878" name="Google Shape;878;p27"/>
            <p:cNvSpPr/>
            <p:nvPr/>
          </p:nvSpPr>
          <p:spPr>
            <a:xfrm>
              <a:off x="4644925" y="0"/>
              <a:ext cx="2902148" cy="377586"/>
            </a:xfrm>
            <a:prstGeom prst="chevron">
              <a:avLst>
                <a:gd name="adj" fmla="val 50000"/>
              </a:avLst>
            </a:prstGeom>
            <a:solidFill>
              <a:schemeClr val="lt1"/>
            </a:solidFill>
            <a:ln w="12700" cap="flat" cmpd="sng">
              <a:solidFill>
                <a:srgbClr val="CBCBCB"/>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9" name="Google Shape;879;p27"/>
            <p:cNvSpPr txBox="1"/>
            <p:nvPr/>
          </p:nvSpPr>
          <p:spPr>
            <a:xfrm>
              <a:off x="4833718"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創新模式</a:t>
              </a:r>
              <a:endParaRPr/>
            </a:p>
          </p:txBody>
        </p:sp>
        <p:sp>
          <p:nvSpPr>
            <p:cNvPr id="880" name="Google Shape;880;p27"/>
            <p:cNvSpPr/>
            <p:nvPr/>
          </p:nvSpPr>
          <p:spPr>
            <a:xfrm>
              <a:off x="6966644" y="0"/>
              <a:ext cx="2902148" cy="377586"/>
            </a:xfrm>
            <a:prstGeom prst="chevron">
              <a:avLst>
                <a:gd name="adj" fmla="val 50000"/>
              </a:avLst>
            </a:prstGeom>
            <a:solidFill>
              <a:srgbClr val="CBCBCB"/>
            </a:solidFill>
            <a:ln w="12700" cap="flat" cmpd="sng">
              <a:solidFill>
                <a:srgbClr val="CBCBCB"/>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1" name="Google Shape;881;p27"/>
            <p:cNvSpPr txBox="1"/>
            <p:nvPr/>
          </p:nvSpPr>
          <p:spPr>
            <a:xfrm>
              <a:off x="7155437"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市場與案例</a:t>
              </a:r>
              <a:endParaRPr/>
            </a:p>
          </p:txBody>
        </p:sp>
        <p:sp>
          <p:nvSpPr>
            <p:cNvPr id="882" name="Google Shape;882;p27"/>
            <p:cNvSpPr/>
            <p:nvPr/>
          </p:nvSpPr>
          <p:spPr>
            <a:xfrm>
              <a:off x="9288363" y="0"/>
              <a:ext cx="2902148" cy="377586"/>
            </a:xfrm>
            <a:prstGeom prst="chevron">
              <a:avLst>
                <a:gd name="adj" fmla="val 50000"/>
              </a:avLst>
            </a:prstGeom>
            <a:solidFill>
              <a:schemeClr val="lt1"/>
            </a:solidFill>
            <a:ln w="12700" cap="flat" cmpd="sng">
              <a:solidFill>
                <a:srgbClr val="CBCBCB"/>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3" name="Google Shape;883;p27"/>
            <p:cNvSpPr txBox="1"/>
            <p:nvPr/>
          </p:nvSpPr>
          <p:spPr>
            <a:xfrm>
              <a:off x="9477156"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機會與挑戰</a:t>
              </a:r>
              <a:endParaRPr/>
            </a:p>
          </p:txBody>
        </p:sp>
      </p:grpSp>
      <p:sp>
        <p:nvSpPr>
          <p:cNvPr id="884" name="Google Shape;884;p27"/>
          <p:cNvSpPr txBox="1">
            <a:spLocks noGrp="1"/>
          </p:cNvSpPr>
          <p:nvPr>
            <p:ph type="ftr" idx="11"/>
          </p:nvPr>
        </p:nvSpPr>
        <p:spPr>
          <a:xfrm>
            <a:off x="133865" y="6478310"/>
            <a:ext cx="11553550" cy="37969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zh-TW"/>
              <a:t>《 2023數位金融》                                                                                                                                             	NYCU.IIM.IEBI Lab</a:t>
            </a:r>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889"/>
        <p:cNvGrpSpPr/>
        <p:nvPr/>
      </p:nvGrpSpPr>
      <p:grpSpPr>
        <a:xfrm>
          <a:off x="0" y="0"/>
          <a:ext cx="0" cy="0"/>
          <a:chOff x="0" y="0"/>
          <a:chExt cx="0" cy="0"/>
        </a:xfrm>
      </p:grpSpPr>
      <p:sp>
        <p:nvSpPr>
          <p:cNvPr id="890" name="Google Shape;890;p28"/>
          <p:cNvSpPr txBox="1">
            <a:spLocks noGrp="1"/>
          </p:cNvSpPr>
          <p:nvPr>
            <p:ph type="title"/>
          </p:nvPr>
        </p:nvSpPr>
        <p:spPr>
          <a:xfrm>
            <a:off x="612057" y="365126"/>
            <a:ext cx="11002297" cy="954856"/>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accent2"/>
              </a:buClr>
              <a:buSzPts val="4200"/>
              <a:buFont typeface="Corbel"/>
              <a:buNone/>
            </a:pPr>
            <a:r>
              <a:rPr lang="zh-TW"/>
              <a:t>台灣市場—flyingV</a:t>
            </a:r>
            <a:r>
              <a:rPr lang="zh-TW" sz="4400"/>
              <a:t>（Rewards Crowdfunding）</a:t>
            </a:r>
            <a:endParaRPr/>
          </a:p>
        </p:txBody>
      </p:sp>
      <p:sp>
        <p:nvSpPr>
          <p:cNvPr id="891" name="Google Shape;891;p28"/>
          <p:cNvSpPr txBox="1">
            <a:spLocks noGrp="1"/>
          </p:cNvSpPr>
          <p:nvPr>
            <p:ph type="body" idx="1"/>
          </p:nvPr>
        </p:nvSpPr>
        <p:spPr>
          <a:xfrm>
            <a:off x="612057" y="1474839"/>
            <a:ext cx="11002297" cy="4702124"/>
          </a:xfrm>
          <a:prstGeom prst="rect">
            <a:avLst/>
          </a:prstGeom>
          <a:noFill/>
          <a:ln>
            <a:noFill/>
          </a:ln>
        </p:spPr>
        <p:txBody>
          <a:bodyPr spcFirstLastPara="1" wrap="square" lIns="91425" tIns="45700" rIns="91425" bIns="45700" anchor="t" anchorCtr="0">
            <a:normAutofit/>
          </a:bodyPr>
          <a:lstStyle/>
          <a:p>
            <a:pPr marL="228600" lvl="0" indent="-228600" algn="l" rtl="0">
              <a:lnSpc>
                <a:spcPct val="100000"/>
              </a:lnSpc>
              <a:spcBef>
                <a:spcPts val="0"/>
              </a:spcBef>
              <a:spcAft>
                <a:spcPts val="600"/>
              </a:spcAft>
              <a:buClr>
                <a:schemeClr val="dk1"/>
              </a:buClr>
              <a:buSzPts val="2600"/>
              <a:buChar char="•"/>
            </a:pPr>
            <a:r>
              <a:rPr lang="zh-TW" dirty="0"/>
              <a:t>成立於2012年 </a:t>
            </a:r>
            <a:endParaRPr dirty="0"/>
          </a:p>
          <a:p>
            <a:pPr marL="228600" lvl="0" indent="-228600" algn="l" rtl="0">
              <a:lnSpc>
                <a:spcPct val="100000"/>
              </a:lnSpc>
              <a:spcBef>
                <a:spcPts val="1000"/>
              </a:spcBef>
              <a:spcAft>
                <a:spcPts val="600"/>
              </a:spcAft>
              <a:buClr>
                <a:schemeClr val="dk1"/>
              </a:buClr>
              <a:buSzPts val="2600"/>
              <a:buChar char="•"/>
            </a:pPr>
            <a:r>
              <a:rPr lang="zh-TW" dirty="0"/>
              <a:t>flyingV 是台灣最大的</a:t>
            </a:r>
            <a:r>
              <a:rPr lang="zh-TW" b="1" dirty="0"/>
              <a:t>回饋型</a:t>
            </a:r>
            <a:r>
              <a:rPr lang="zh-TW" dirty="0"/>
              <a:t>群眾募資平台</a:t>
            </a:r>
            <a:endParaRPr dirty="0"/>
          </a:p>
          <a:p>
            <a:pPr marL="228600" lvl="0" indent="-228600" algn="l" rtl="0">
              <a:lnSpc>
                <a:spcPct val="100000"/>
              </a:lnSpc>
              <a:spcBef>
                <a:spcPts val="1000"/>
              </a:spcBef>
              <a:spcAft>
                <a:spcPts val="600"/>
              </a:spcAft>
              <a:buClr>
                <a:schemeClr val="dk1"/>
              </a:buClr>
              <a:buSzPts val="2600"/>
              <a:buChar char="•"/>
            </a:pPr>
            <a:r>
              <a:rPr lang="zh-TW" dirty="0"/>
              <a:t>致力於建立一個獨立、透明與永續的平台環境，讓所有創新的想法能夠以最直接的方式接觸大眾</a:t>
            </a:r>
            <a:endParaRPr dirty="0"/>
          </a:p>
        </p:txBody>
      </p:sp>
      <p:sp>
        <p:nvSpPr>
          <p:cNvPr id="892" name="Google Shape;892;p28"/>
          <p:cNvSpPr txBox="1">
            <a:spLocks noGrp="1"/>
          </p:cNvSpPr>
          <p:nvPr>
            <p:ph type="sldNum" idx="12"/>
          </p:nvPr>
        </p:nvSpPr>
        <p:spPr>
          <a:xfrm>
            <a:off x="9325232" y="647831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ltLang="zh-TW"/>
              <a:t>29</a:t>
            </a:fld>
            <a:endParaRPr/>
          </a:p>
        </p:txBody>
      </p:sp>
      <p:grpSp>
        <p:nvGrpSpPr>
          <p:cNvPr id="893" name="Google Shape;893;p28"/>
          <p:cNvGrpSpPr/>
          <p:nvPr/>
        </p:nvGrpSpPr>
        <p:grpSpPr>
          <a:xfrm>
            <a:off x="1488" y="-12459"/>
            <a:ext cx="12189023" cy="377586"/>
            <a:chOff x="1488" y="0"/>
            <a:chExt cx="12189023" cy="377586"/>
          </a:xfrm>
        </p:grpSpPr>
        <p:sp>
          <p:nvSpPr>
            <p:cNvPr id="894" name="Google Shape;894;p28"/>
            <p:cNvSpPr/>
            <p:nvPr/>
          </p:nvSpPr>
          <p:spPr>
            <a:xfrm>
              <a:off x="1488" y="0"/>
              <a:ext cx="2902148" cy="377586"/>
            </a:xfrm>
            <a:prstGeom prst="homePlate">
              <a:avLst>
                <a:gd name="adj" fmla="val 50000"/>
              </a:avLst>
            </a:prstGeom>
            <a:noFill/>
            <a:ln w="12700" cap="flat" cmpd="sng">
              <a:solidFill>
                <a:srgbClr val="989898"/>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5" name="Google Shape;895;p28"/>
            <p:cNvSpPr txBox="1"/>
            <p:nvPr/>
          </p:nvSpPr>
          <p:spPr>
            <a:xfrm>
              <a:off x="1488" y="0"/>
              <a:ext cx="2807752" cy="377586"/>
            </a:xfrm>
            <a:prstGeom prst="rect">
              <a:avLst/>
            </a:prstGeom>
            <a:noFill/>
            <a:ln>
              <a:noFill/>
            </a:ln>
          </p:spPr>
          <p:txBody>
            <a:bodyPr spcFirstLastPara="1" wrap="square" lIns="74675"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關於募資</a:t>
              </a:r>
              <a:endParaRPr/>
            </a:p>
          </p:txBody>
        </p:sp>
        <p:sp>
          <p:nvSpPr>
            <p:cNvPr id="896" name="Google Shape;896;p28"/>
            <p:cNvSpPr/>
            <p:nvPr/>
          </p:nvSpPr>
          <p:spPr>
            <a:xfrm>
              <a:off x="2323207" y="0"/>
              <a:ext cx="2902148" cy="377586"/>
            </a:xfrm>
            <a:prstGeom prst="chevron">
              <a:avLst>
                <a:gd name="adj" fmla="val 50000"/>
              </a:avLst>
            </a:prstGeom>
            <a:solidFill>
              <a:schemeClr val="lt1"/>
            </a:solidFill>
            <a:ln w="12700" cap="flat" cmpd="sng">
              <a:solidFill>
                <a:srgbClr val="CBCBCB"/>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7" name="Google Shape;897;p28"/>
            <p:cNvSpPr txBox="1"/>
            <p:nvPr/>
          </p:nvSpPr>
          <p:spPr>
            <a:xfrm>
              <a:off x="2512000"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群眾募資流程</a:t>
              </a:r>
              <a:endParaRPr/>
            </a:p>
          </p:txBody>
        </p:sp>
        <p:sp>
          <p:nvSpPr>
            <p:cNvPr id="898" name="Google Shape;898;p28"/>
            <p:cNvSpPr/>
            <p:nvPr/>
          </p:nvSpPr>
          <p:spPr>
            <a:xfrm>
              <a:off x="4644925" y="0"/>
              <a:ext cx="2902148" cy="377586"/>
            </a:xfrm>
            <a:prstGeom prst="chevron">
              <a:avLst>
                <a:gd name="adj" fmla="val 50000"/>
              </a:avLst>
            </a:prstGeom>
            <a:solidFill>
              <a:schemeClr val="lt1"/>
            </a:solidFill>
            <a:ln w="12700" cap="flat" cmpd="sng">
              <a:solidFill>
                <a:srgbClr val="CBCBCB"/>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9" name="Google Shape;899;p28"/>
            <p:cNvSpPr txBox="1"/>
            <p:nvPr/>
          </p:nvSpPr>
          <p:spPr>
            <a:xfrm>
              <a:off x="4833718"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創新模式</a:t>
              </a:r>
              <a:endParaRPr/>
            </a:p>
          </p:txBody>
        </p:sp>
        <p:sp>
          <p:nvSpPr>
            <p:cNvPr id="900" name="Google Shape;900;p28"/>
            <p:cNvSpPr/>
            <p:nvPr/>
          </p:nvSpPr>
          <p:spPr>
            <a:xfrm>
              <a:off x="6966644" y="0"/>
              <a:ext cx="2902148" cy="377586"/>
            </a:xfrm>
            <a:prstGeom prst="chevron">
              <a:avLst>
                <a:gd name="adj" fmla="val 50000"/>
              </a:avLst>
            </a:prstGeom>
            <a:solidFill>
              <a:srgbClr val="CBCBCB"/>
            </a:solidFill>
            <a:ln w="12700" cap="flat" cmpd="sng">
              <a:solidFill>
                <a:srgbClr val="CBCBCB"/>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1" name="Google Shape;901;p28"/>
            <p:cNvSpPr txBox="1"/>
            <p:nvPr/>
          </p:nvSpPr>
          <p:spPr>
            <a:xfrm>
              <a:off x="7155437"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市場與案例</a:t>
              </a:r>
              <a:endParaRPr/>
            </a:p>
          </p:txBody>
        </p:sp>
        <p:sp>
          <p:nvSpPr>
            <p:cNvPr id="902" name="Google Shape;902;p28"/>
            <p:cNvSpPr/>
            <p:nvPr/>
          </p:nvSpPr>
          <p:spPr>
            <a:xfrm>
              <a:off x="9288363" y="0"/>
              <a:ext cx="2902148" cy="377586"/>
            </a:xfrm>
            <a:prstGeom prst="chevron">
              <a:avLst>
                <a:gd name="adj" fmla="val 50000"/>
              </a:avLst>
            </a:prstGeom>
            <a:solidFill>
              <a:schemeClr val="lt1"/>
            </a:solidFill>
            <a:ln w="12700" cap="flat" cmpd="sng">
              <a:solidFill>
                <a:srgbClr val="CBCBCB"/>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3" name="Google Shape;903;p28"/>
            <p:cNvSpPr txBox="1"/>
            <p:nvPr/>
          </p:nvSpPr>
          <p:spPr>
            <a:xfrm>
              <a:off x="9477156"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機會與挑戰</a:t>
              </a:r>
              <a:endParaRPr/>
            </a:p>
          </p:txBody>
        </p:sp>
      </p:grpSp>
      <p:pic>
        <p:nvPicPr>
          <p:cNvPr id="904" name="Google Shape;904;p28" descr="https://s3.amazonaws.com/vstory/wp-content/uploads/2016/05/05145949/.png"/>
          <p:cNvPicPr preferRelativeResize="0"/>
          <p:nvPr/>
        </p:nvPicPr>
        <p:blipFill rotWithShape="1">
          <a:blip r:embed="rId3">
            <a:alphaModFix/>
          </a:blip>
          <a:srcRect/>
          <a:stretch/>
        </p:blipFill>
        <p:spPr>
          <a:xfrm>
            <a:off x="1154920" y="3714111"/>
            <a:ext cx="4707998" cy="2609342"/>
          </a:xfrm>
          <a:prstGeom prst="rect">
            <a:avLst/>
          </a:prstGeom>
          <a:noFill/>
          <a:ln>
            <a:noFill/>
          </a:ln>
        </p:spPr>
      </p:pic>
      <p:pic>
        <p:nvPicPr>
          <p:cNvPr id="905" name="Google Shape;905;p28" descr="http://innovation.itmonth.org.tw/uploads/53488557_1563/flyingv-v2-logo.png"/>
          <p:cNvPicPr preferRelativeResize="0"/>
          <p:nvPr/>
        </p:nvPicPr>
        <p:blipFill rotWithShape="1">
          <a:blip r:embed="rId4">
            <a:alphaModFix/>
          </a:blip>
          <a:srcRect/>
          <a:stretch/>
        </p:blipFill>
        <p:spPr>
          <a:xfrm>
            <a:off x="7315200" y="2725725"/>
            <a:ext cx="3606095" cy="3606095"/>
          </a:xfrm>
          <a:prstGeom prst="rect">
            <a:avLst/>
          </a:prstGeom>
          <a:noFill/>
          <a:ln>
            <a:noFill/>
          </a:ln>
        </p:spPr>
      </p:pic>
      <p:sp>
        <p:nvSpPr>
          <p:cNvPr id="906" name="Google Shape;906;p28"/>
          <p:cNvSpPr txBox="1">
            <a:spLocks noGrp="1"/>
          </p:cNvSpPr>
          <p:nvPr>
            <p:ph type="ftr" idx="11"/>
          </p:nvPr>
        </p:nvSpPr>
        <p:spPr>
          <a:xfrm>
            <a:off x="133865" y="6478310"/>
            <a:ext cx="11553550" cy="37969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zh-TW"/>
              <a:t>《 2023數位金融》                                                                                                                                             	NYCU.IIM.IEBI Lab</a:t>
            </a:r>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12"/>
        <p:cNvGrpSpPr/>
        <p:nvPr/>
      </p:nvGrpSpPr>
      <p:grpSpPr>
        <a:xfrm>
          <a:off x="0" y="0"/>
          <a:ext cx="0" cy="0"/>
          <a:chOff x="0" y="0"/>
          <a:chExt cx="0" cy="0"/>
        </a:xfrm>
      </p:grpSpPr>
      <p:pic>
        <p:nvPicPr>
          <p:cNvPr id="113" name="Google Shape;113;p3"/>
          <p:cNvPicPr preferRelativeResize="0">
            <a:picLocks noGrp="1"/>
          </p:cNvPicPr>
          <p:nvPr>
            <p:ph type="body" idx="1"/>
          </p:nvPr>
        </p:nvPicPr>
        <p:blipFill rotWithShape="1">
          <a:blip r:embed="rId3">
            <a:alphaModFix/>
          </a:blip>
          <a:srcRect/>
          <a:stretch/>
        </p:blipFill>
        <p:spPr>
          <a:xfrm>
            <a:off x="1543253" y="626674"/>
            <a:ext cx="9105493" cy="5121427"/>
          </a:xfrm>
          <a:prstGeom prst="rect">
            <a:avLst/>
          </a:prstGeom>
          <a:noFill/>
          <a:ln>
            <a:noFill/>
          </a:ln>
        </p:spPr>
      </p:pic>
      <p:sp>
        <p:nvSpPr>
          <p:cNvPr id="114" name="Google Shape;114;p3"/>
          <p:cNvSpPr txBox="1">
            <a:spLocks noGrp="1"/>
          </p:cNvSpPr>
          <p:nvPr>
            <p:ph type="sldNum" idx="12"/>
          </p:nvPr>
        </p:nvSpPr>
        <p:spPr>
          <a:xfrm>
            <a:off x="9325232" y="647831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ltLang="zh-TW"/>
              <a:t>3</a:t>
            </a:fld>
            <a:endParaRPr/>
          </a:p>
        </p:txBody>
      </p:sp>
      <p:sp>
        <p:nvSpPr>
          <p:cNvPr id="115" name="Google Shape;115;p3"/>
          <p:cNvSpPr txBox="1"/>
          <p:nvPr/>
        </p:nvSpPr>
        <p:spPr>
          <a:xfrm>
            <a:off x="7115014" y="5997189"/>
            <a:ext cx="5076986" cy="37758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zh-TW" sz="1800" b="0" i="0" u="none" strike="noStrike" cap="none" dirty="0">
                <a:solidFill>
                  <a:schemeClr val="dk1"/>
                </a:solidFill>
                <a:latin typeface="Corbel"/>
                <a:ea typeface="Corbel"/>
                <a:cs typeface="Corbel"/>
                <a:sym typeface="Corbel"/>
              </a:rPr>
              <a:t>https://www.youtube.com/watch?v=OI-bTpbkH4Y</a:t>
            </a:r>
            <a:endParaRPr sz="1800" dirty="0">
              <a:solidFill>
                <a:schemeClr val="dk1"/>
              </a:solidFill>
              <a:latin typeface="Corbel"/>
              <a:ea typeface="Corbel"/>
              <a:cs typeface="Corbel"/>
              <a:sym typeface="Corbel"/>
            </a:endParaRPr>
          </a:p>
        </p:txBody>
      </p:sp>
      <p:grpSp>
        <p:nvGrpSpPr>
          <p:cNvPr id="116" name="Google Shape;116;p3"/>
          <p:cNvGrpSpPr/>
          <p:nvPr/>
        </p:nvGrpSpPr>
        <p:grpSpPr>
          <a:xfrm>
            <a:off x="1488" y="0"/>
            <a:ext cx="12190511" cy="377586"/>
            <a:chOff x="1488" y="0"/>
            <a:chExt cx="12190511" cy="377586"/>
          </a:xfrm>
        </p:grpSpPr>
        <p:sp>
          <p:nvSpPr>
            <p:cNvPr id="117" name="Google Shape;117;p3"/>
            <p:cNvSpPr/>
            <p:nvPr/>
          </p:nvSpPr>
          <p:spPr>
            <a:xfrm>
              <a:off x="1488" y="0"/>
              <a:ext cx="2902148" cy="377586"/>
            </a:xfrm>
            <a:prstGeom prst="homePlate">
              <a:avLst>
                <a:gd name="adj" fmla="val 50000"/>
              </a:avLst>
            </a:prstGeom>
            <a:solidFill>
              <a:srgbClr val="CBCBCB"/>
            </a:solidFill>
            <a:ln w="12700" cap="flat" cmpd="sng">
              <a:solidFill>
                <a:srgbClr val="CBCBCB"/>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118;p3"/>
            <p:cNvSpPr txBox="1"/>
            <p:nvPr/>
          </p:nvSpPr>
          <p:spPr>
            <a:xfrm>
              <a:off x="1488" y="0"/>
              <a:ext cx="2807752" cy="377586"/>
            </a:xfrm>
            <a:prstGeom prst="rect">
              <a:avLst/>
            </a:prstGeom>
            <a:noFill/>
            <a:ln>
              <a:noFill/>
            </a:ln>
          </p:spPr>
          <p:txBody>
            <a:bodyPr spcFirstLastPara="1" wrap="square" lIns="74675"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關於募資</a:t>
              </a:r>
              <a:endParaRPr/>
            </a:p>
          </p:txBody>
        </p:sp>
        <p:sp>
          <p:nvSpPr>
            <p:cNvPr id="119" name="Google Shape;119;p3"/>
            <p:cNvSpPr/>
            <p:nvPr/>
          </p:nvSpPr>
          <p:spPr>
            <a:xfrm>
              <a:off x="2323207" y="0"/>
              <a:ext cx="2902148" cy="377586"/>
            </a:xfrm>
            <a:prstGeom prst="chevron">
              <a:avLst>
                <a:gd name="adj" fmla="val 50000"/>
              </a:avLst>
            </a:prstGeom>
            <a:solidFill>
              <a:schemeClr val="lt1"/>
            </a:solidFill>
            <a:ln w="12700" cap="flat" cmpd="sng">
              <a:solidFill>
                <a:srgbClr val="CBCBCB"/>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 name="Google Shape;120;p3"/>
            <p:cNvSpPr txBox="1"/>
            <p:nvPr/>
          </p:nvSpPr>
          <p:spPr>
            <a:xfrm>
              <a:off x="2512000"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群眾募資流程</a:t>
              </a:r>
              <a:endParaRPr/>
            </a:p>
          </p:txBody>
        </p:sp>
        <p:sp>
          <p:nvSpPr>
            <p:cNvPr id="121" name="Google Shape;121;p3"/>
            <p:cNvSpPr/>
            <p:nvPr/>
          </p:nvSpPr>
          <p:spPr>
            <a:xfrm>
              <a:off x="4644925" y="0"/>
              <a:ext cx="2902148" cy="377586"/>
            </a:xfrm>
            <a:prstGeom prst="chevron">
              <a:avLst>
                <a:gd name="adj" fmla="val 50000"/>
              </a:avLst>
            </a:prstGeom>
            <a:solidFill>
              <a:schemeClr val="lt1"/>
            </a:solidFill>
            <a:ln w="12700" cap="flat" cmpd="sng">
              <a:solidFill>
                <a:srgbClr val="CBCBCB"/>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 name="Google Shape;122;p3"/>
            <p:cNvSpPr txBox="1"/>
            <p:nvPr/>
          </p:nvSpPr>
          <p:spPr>
            <a:xfrm>
              <a:off x="4833718"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創新模式</a:t>
              </a:r>
              <a:endParaRPr/>
            </a:p>
          </p:txBody>
        </p:sp>
        <p:sp>
          <p:nvSpPr>
            <p:cNvPr id="123" name="Google Shape;123;p3"/>
            <p:cNvSpPr/>
            <p:nvPr/>
          </p:nvSpPr>
          <p:spPr>
            <a:xfrm>
              <a:off x="6966644" y="0"/>
              <a:ext cx="2902148" cy="377586"/>
            </a:xfrm>
            <a:prstGeom prst="chevron">
              <a:avLst>
                <a:gd name="adj" fmla="val 50000"/>
              </a:avLst>
            </a:prstGeom>
            <a:solidFill>
              <a:schemeClr val="lt1"/>
            </a:solidFill>
            <a:ln w="12700" cap="flat" cmpd="sng">
              <a:solidFill>
                <a:srgbClr val="CBCBCB"/>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 name="Google Shape;124;p3"/>
            <p:cNvSpPr txBox="1"/>
            <p:nvPr/>
          </p:nvSpPr>
          <p:spPr>
            <a:xfrm>
              <a:off x="7155437"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市場與案例</a:t>
              </a:r>
              <a:endParaRPr/>
            </a:p>
          </p:txBody>
        </p:sp>
        <p:sp>
          <p:nvSpPr>
            <p:cNvPr id="125" name="Google Shape;125;p3"/>
            <p:cNvSpPr/>
            <p:nvPr/>
          </p:nvSpPr>
          <p:spPr>
            <a:xfrm>
              <a:off x="9289851" y="0"/>
              <a:ext cx="2902148" cy="377586"/>
            </a:xfrm>
            <a:prstGeom prst="chevron">
              <a:avLst>
                <a:gd name="adj" fmla="val 50000"/>
              </a:avLst>
            </a:prstGeom>
            <a:solidFill>
              <a:schemeClr val="lt1"/>
            </a:solidFill>
            <a:ln w="12700" cap="flat" cmpd="sng">
              <a:solidFill>
                <a:srgbClr val="CBCBCB"/>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126;p3"/>
            <p:cNvSpPr txBox="1"/>
            <p:nvPr/>
          </p:nvSpPr>
          <p:spPr>
            <a:xfrm>
              <a:off x="9478644"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機會與挑戰</a:t>
              </a:r>
              <a:endParaRPr/>
            </a:p>
          </p:txBody>
        </p:sp>
      </p:grpSp>
      <p:sp>
        <p:nvSpPr>
          <p:cNvPr id="127" name="Google Shape;127;p3"/>
          <p:cNvSpPr txBox="1">
            <a:spLocks noGrp="1"/>
          </p:cNvSpPr>
          <p:nvPr>
            <p:ph type="ftr" idx="11"/>
          </p:nvPr>
        </p:nvSpPr>
        <p:spPr>
          <a:xfrm>
            <a:off x="133865" y="6478310"/>
            <a:ext cx="11553550" cy="37969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zh-TW"/>
              <a:t>《 2023數位金融》                                                                                                                                             	NYCU.IIM.IEBI Lab</a:t>
            </a:r>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911"/>
        <p:cNvGrpSpPr/>
        <p:nvPr/>
      </p:nvGrpSpPr>
      <p:grpSpPr>
        <a:xfrm>
          <a:off x="0" y="0"/>
          <a:ext cx="0" cy="0"/>
          <a:chOff x="0" y="0"/>
          <a:chExt cx="0" cy="0"/>
        </a:xfrm>
      </p:grpSpPr>
      <p:sp>
        <p:nvSpPr>
          <p:cNvPr id="912" name="Google Shape;912;p29"/>
          <p:cNvSpPr txBox="1">
            <a:spLocks noGrp="1"/>
          </p:cNvSpPr>
          <p:nvPr>
            <p:ph type="title"/>
          </p:nvPr>
        </p:nvSpPr>
        <p:spPr>
          <a:xfrm>
            <a:off x="612057" y="365126"/>
            <a:ext cx="11002297" cy="954856"/>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accent2"/>
              </a:buClr>
              <a:buSzPts val="4200"/>
              <a:buFont typeface="Corbel"/>
              <a:buNone/>
            </a:pPr>
            <a:r>
              <a:rPr lang="zh-TW"/>
              <a:t>台灣市場—flyingV</a:t>
            </a:r>
            <a:r>
              <a:rPr lang="zh-TW" sz="4400"/>
              <a:t>（Rewards Crowdfunding）</a:t>
            </a:r>
            <a:endParaRPr/>
          </a:p>
        </p:txBody>
      </p:sp>
      <p:sp>
        <p:nvSpPr>
          <p:cNvPr id="913" name="Google Shape;913;p29"/>
          <p:cNvSpPr txBox="1">
            <a:spLocks noGrp="1"/>
          </p:cNvSpPr>
          <p:nvPr>
            <p:ph type="body" idx="1"/>
          </p:nvPr>
        </p:nvSpPr>
        <p:spPr>
          <a:xfrm>
            <a:off x="612057" y="1474839"/>
            <a:ext cx="11002297" cy="4702124"/>
          </a:xfrm>
          <a:prstGeom prst="rect">
            <a:avLst/>
          </a:prstGeom>
          <a:noFill/>
          <a:ln>
            <a:noFill/>
          </a:ln>
        </p:spPr>
        <p:txBody>
          <a:bodyPr spcFirstLastPara="1" wrap="square" lIns="91425" tIns="45700" rIns="91425" bIns="45700" anchor="t" anchorCtr="0">
            <a:normAutofit lnSpcReduction="10000"/>
          </a:bodyPr>
          <a:lstStyle/>
          <a:p>
            <a:pPr marL="228600" lvl="0" indent="-228600" algn="l" rtl="0">
              <a:lnSpc>
                <a:spcPct val="100000"/>
              </a:lnSpc>
              <a:spcBef>
                <a:spcPts val="0"/>
              </a:spcBef>
              <a:spcAft>
                <a:spcPts val="600"/>
              </a:spcAft>
              <a:buClr>
                <a:schemeClr val="dk1"/>
              </a:buClr>
              <a:buSzPts val="2600"/>
              <a:buChar char="•"/>
            </a:pPr>
            <a:r>
              <a:rPr lang="zh-TW" dirty="0"/>
              <a:t>募款方式</a:t>
            </a:r>
            <a:endParaRPr dirty="0"/>
          </a:p>
          <a:p>
            <a:pPr marL="685800" lvl="1" indent="-228600" algn="l" rtl="0">
              <a:lnSpc>
                <a:spcPct val="100000"/>
              </a:lnSpc>
              <a:spcBef>
                <a:spcPts val="500"/>
              </a:spcBef>
              <a:spcAft>
                <a:spcPts val="600"/>
              </a:spcAft>
              <a:buClr>
                <a:schemeClr val="dk1"/>
              </a:buClr>
              <a:buSzPts val="2400"/>
              <a:buChar char="•"/>
            </a:pPr>
            <a:r>
              <a:rPr lang="zh-TW" dirty="0"/>
              <a:t>採all-or-nothing</a:t>
            </a:r>
            <a:endParaRPr dirty="0"/>
          </a:p>
          <a:p>
            <a:pPr marL="228600" lvl="0" indent="-228600" algn="l" rtl="0">
              <a:lnSpc>
                <a:spcPct val="100000"/>
              </a:lnSpc>
              <a:spcBef>
                <a:spcPts val="1000"/>
              </a:spcBef>
              <a:spcAft>
                <a:spcPts val="600"/>
              </a:spcAft>
              <a:buClr>
                <a:schemeClr val="dk1"/>
              </a:buClr>
              <a:buSzPts val="2600"/>
              <a:buChar char="•"/>
            </a:pPr>
            <a:r>
              <a:rPr lang="zh-TW" dirty="0"/>
              <a:t>區域性</a:t>
            </a:r>
            <a:endParaRPr dirty="0"/>
          </a:p>
          <a:p>
            <a:pPr marL="685800" lvl="1" indent="-228600" algn="l" rtl="0">
              <a:lnSpc>
                <a:spcPct val="100000"/>
              </a:lnSpc>
              <a:spcBef>
                <a:spcPts val="500"/>
              </a:spcBef>
              <a:spcAft>
                <a:spcPts val="600"/>
              </a:spcAft>
              <a:buClr>
                <a:schemeClr val="dk1"/>
              </a:buClr>
              <a:buSzPts val="2400"/>
              <a:buChar char="•"/>
            </a:pPr>
            <a:r>
              <a:rPr lang="zh-TW" dirty="0"/>
              <a:t>沒有限制，採支付寶或Paypal收款</a:t>
            </a:r>
            <a:endParaRPr dirty="0"/>
          </a:p>
          <a:p>
            <a:pPr marL="228600" lvl="0" indent="-228600" algn="l" rtl="0">
              <a:lnSpc>
                <a:spcPct val="100000"/>
              </a:lnSpc>
              <a:spcBef>
                <a:spcPts val="1000"/>
              </a:spcBef>
              <a:spcAft>
                <a:spcPts val="600"/>
              </a:spcAft>
              <a:buClr>
                <a:schemeClr val="dk1"/>
              </a:buClr>
              <a:buSzPts val="2600"/>
              <a:buChar char="•"/>
            </a:pPr>
            <a:r>
              <a:rPr lang="zh-TW" dirty="0"/>
              <a:t>專案審核</a:t>
            </a:r>
            <a:endParaRPr dirty="0"/>
          </a:p>
          <a:p>
            <a:pPr marL="685800" lvl="1" indent="-228600" algn="l" rtl="0">
              <a:lnSpc>
                <a:spcPct val="100000"/>
              </a:lnSpc>
              <a:spcBef>
                <a:spcPts val="500"/>
              </a:spcBef>
              <a:spcAft>
                <a:spcPts val="600"/>
              </a:spcAft>
              <a:buClr>
                <a:schemeClr val="dk1"/>
              </a:buClr>
              <a:buSzPts val="2400"/>
              <a:buChar char="•"/>
            </a:pPr>
            <a:r>
              <a:rPr lang="zh-TW" dirty="0"/>
              <a:t>採開放態度，僅就提案的必須內容進行檢視及建議，而非對內容進行審核。</a:t>
            </a:r>
            <a:endParaRPr dirty="0"/>
          </a:p>
          <a:p>
            <a:pPr marL="228600" lvl="0" indent="-228600" algn="l" rtl="0">
              <a:lnSpc>
                <a:spcPct val="100000"/>
              </a:lnSpc>
              <a:spcBef>
                <a:spcPts val="1000"/>
              </a:spcBef>
              <a:spcAft>
                <a:spcPts val="600"/>
              </a:spcAft>
              <a:buClr>
                <a:schemeClr val="dk1"/>
              </a:buClr>
              <a:buSzPts val="2600"/>
              <a:buChar char="•"/>
            </a:pPr>
            <a:r>
              <a:rPr lang="zh-TW" dirty="0"/>
              <a:t>專案範圍</a:t>
            </a:r>
            <a:endParaRPr dirty="0"/>
          </a:p>
          <a:p>
            <a:pPr marL="685800" lvl="1" indent="-228600" algn="l" rtl="0">
              <a:lnSpc>
                <a:spcPct val="100000"/>
              </a:lnSpc>
              <a:spcBef>
                <a:spcPts val="500"/>
              </a:spcBef>
              <a:spcAft>
                <a:spcPts val="600"/>
              </a:spcAft>
              <a:buClr>
                <a:schemeClr val="dk1"/>
              </a:buClr>
              <a:buSzPts val="2400"/>
              <a:buChar char="•"/>
            </a:pPr>
            <a:r>
              <a:rPr lang="zh-TW" dirty="0"/>
              <a:t>各類型專案皆有</a:t>
            </a:r>
            <a:endParaRPr dirty="0"/>
          </a:p>
          <a:p>
            <a:pPr marL="685800" lvl="1" indent="-228600" algn="l" rtl="0">
              <a:lnSpc>
                <a:spcPct val="100000"/>
              </a:lnSpc>
              <a:spcBef>
                <a:spcPts val="500"/>
              </a:spcBef>
              <a:spcAft>
                <a:spcPts val="600"/>
              </a:spcAft>
              <a:buClr>
                <a:schemeClr val="dk1"/>
              </a:buClr>
              <a:buSzPts val="2400"/>
              <a:buChar char="•"/>
            </a:pPr>
            <a:r>
              <a:rPr lang="zh-TW" dirty="0"/>
              <a:t>以專案永續性為最大宗旨</a:t>
            </a:r>
            <a:endParaRPr dirty="0"/>
          </a:p>
          <a:p>
            <a:pPr marL="0" lvl="0" indent="0" algn="l" rtl="0">
              <a:lnSpc>
                <a:spcPct val="100000"/>
              </a:lnSpc>
              <a:spcBef>
                <a:spcPts val="1000"/>
              </a:spcBef>
              <a:spcAft>
                <a:spcPts val="600"/>
              </a:spcAft>
              <a:buClr>
                <a:schemeClr val="dk1"/>
              </a:buClr>
              <a:buSzPts val="2600"/>
              <a:buNone/>
            </a:pPr>
            <a:endParaRPr dirty="0"/>
          </a:p>
        </p:txBody>
      </p:sp>
      <p:sp>
        <p:nvSpPr>
          <p:cNvPr id="914" name="Google Shape;914;p29"/>
          <p:cNvSpPr txBox="1">
            <a:spLocks noGrp="1"/>
          </p:cNvSpPr>
          <p:nvPr>
            <p:ph type="sldNum" idx="12"/>
          </p:nvPr>
        </p:nvSpPr>
        <p:spPr>
          <a:xfrm>
            <a:off x="9325232" y="647831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ltLang="zh-TW"/>
              <a:t>30</a:t>
            </a:fld>
            <a:endParaRPr/>
          </a:p>
        </p:txBody>
      </p:sp>
      <p:grpSp>
        <p:nvGrpSpPr>
          <p:cNvPr id="915" name="Google Shape;915;p29"/>
          <p:cNvGrpSpPr/>
          <p:nvPr/>
        </p:nvGrpSpPr>
        <p:grpSpPr>
          <a:xfrm>
            <a:off x="1488" y="-12459"/>
            <a:ext cx="12189023" cy="377586"/>
            <a:chOff x="1488" y="0"/>
            <a:chExt cx="12189023" cy="377586"/>
          </a:xfrm>
        </p:grpSpPr>
        <p:sp>
          <p:nvSpPr>
            <p:cNvPr id="916" name="Google Shape;916;p29"/>
            <p:cNvSpPr/>
            <p:nvPr/>
          </p:nvSpPr>
          <p:spPr>
            <a:xfrm>
              <a:off x="1488" y="0"/>
              <a:ext cx="2902148" cy="377586"/>
            </a:xfrm>
            <a:prstGeom prst="homePlate">
              <a:avLst>
                <a:gd name="adj" fmla="val 50000"/>
              </a:avLst>
            </a:prstGeom>
            <a:noFill/>
            <a:ln w="12700" cap="flat" cmpd="sng">
              <a:solidFill>
                <a:srgbClr val="989898"/>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7" name="Google Shape;917;p29"/>
            <p:cNvSpPr txBox="1"/>
            <p:nvPr/>
          </p:nvSpPr>
          <p:spPr>
            <a:xfrm>
              <a:off x="1488" y="0"/>
              <a:ext cx="2807752" cy="377586"/>
            </a:xfrm>
            <a:prstGeom prst="rect">
              <a:avLst/>
            </a:prstGeom>
            <a:noFill/>
            <a:ln>
              <a:noFill/>
            </a:ln>
          </p:spPr>
          <p:txBody>
            <a:bodyPr spcFirstLastPara="1" wrap="square" lIns="74675"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關於募資</a:t>
              </a:r>
              <a:endParaRPr/>
            </a:p>
          </p:txBody>
        </p:sp>
        <p:sp>
          <p:nvSpPr>
            <p:cNvPr id="918" name="Google Shape;918;p29"/>
            <p:cNvSpPr/>
            <p:nvPr/>
          </p:nvSpPr>
          <p:spPr>
            <a:xfrm>
              <a:off x="2323207" y="0"/>
              <a:ext cx="2902148" cy="377586"/>
            </a:xfrm>
            <a:prstGeom prst="chevron">
              <a:avLst>
                <a:gd name="adj" fmla="val 50000"/>
              </a:avLst>
            </a:prstGeom>
            <a:solidFill>
              <a:schemeClr val="lt1"/>
            </a:solidFill>
            <a:ln w="12700" cap="flat" cmpd="sng">
              <a:solidFill>
                <a:srgbClr val="CBCBCB"/>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9" name="Google Shape;919;p29"/>
            <p:cNvSpPr txBox="1"/>
            <p:nvPr/>
          </p:nvSpPr>
          <p:spPr>
            <a:xfrm>
              <a:off x="2512000"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群眾募資流程</a:t>
              </a:r>
              <a:endParaRPr/>
            </a:p>
          </p:txBody>
        </p:sp>
        <p:sp>
          <p:nvSpPr>
            <p:cNvPr id="920" name="Google Shape;920;p29"/>
            <p:cNvSpPr/>
            <p:nvPr/>
          </p:nvSpPr>
          <p:spPr>
            <a:xfrm>
              <a:off x="4644925" y="0"/>
              <a:ext cx="2902148" cy="377586"/>
            </a:xfrm>
            <a:prstGeom prst="chevron">
              <a:avLst>
                <a:gd name="adj" fmla="val 50000"/>
              </a:avLst>
            </a:prstGeom>
            <a:solidFill>
              <a:schemeClr val="lt1"/>
            </a:solidFill>
            <a:ln w="12700" cap="flat" cmpd="sng">
              <a:solidFill>
                <a:srgbClr val="CBCBCB"/>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1" name="Google Shape;921;p29"/>
            <p:cNvSpPr txBox="1"/>
            <p:nvPr/>
          </p:nvSpPr>
          <p:spPr>
            <a:xfrm>
              <a:off x="4833718"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創新模式</a:t>
              </a:r>
              <a:endParaRPr/>
            </a:p>
          </p:txBody>
        </p:sp>
        <p:sp>
          <p:nvSpPr>
            <p:cNvPr id="922" name="Google Shape;922;p29"/>
            <p:cNvSpPr/>
            <p:nvPr/>
          </p:nvSpPr>
          <p:spPr>
            <a:xfrm>
              <a:off x="6966644" y="0"/>
              <a:ext cx="2902148" cy="377586"/>
            </a:xfrm>
            <a:prstGeom prst="chevron">
              <a:avLst>
                <a:gd name="adj" fmla="val 50000"/>
              </a:avLst>
            </a:prstGeom>
            <a:solidFill>
              <a:srgbClr val="CBCBCB"/>
            </a:solidFill>
            <a:ln w="12700" cap="flat" cmpd="sng">
              <a:solidFill>
                <a:srgbClr val="CBCBCB"/>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3" name="Google Shape;923;p29"/>
            <p:cNvSpPr txBox="1"/>
            <p:nvPr/>
          </p:nvSpPr>
          <p:spPr>
            <a:xfrm>
              <a:off x="7155437"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市場與案例</a:t>
              </a:r>
              <a:endParaRPr/>
            </a:p>
          </p:txBody>
        </p:sp>
        <p:sp>
          <p:nvSpPr>
            <p:cNvPr id="924" name="Google Shape;924;p29"/>
            <p:cNvSpPr/>
            <p:nvPr/>
          </p:nvSpPr>
          <p:spPr>
            <a:xfrm>
              <a:off x="9288363" y="0"/>
              <a:ext cx="2902148" cy="377586"/>
            </a:xfrm>
            <a:prstGeom prst="chevron">
              <a:avLst>
                <a:gd name="adj" fmla="val 50000"/>
              </a:avLst>
            </a:prstGeom>
            <a:solidFill>
              <a:schemeClr val="lt1"/>
            </a:solidFill>
            <a:ln w="12700" cap="flat" cmpd="sng">
              <a:solidFill>
                <a:srgbClr val="CBCBCB"/>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5" name="Google Shape;925;p29"/>
            <p:cNvSpPr txBox="1"/>
            <p:nvPr/>
          </p:nvSpPr>
          <p:spPr>
            <a:xfrm>
              <a:off x="9477156"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機會與挑戰</a:t>
              </a:r>
              <a:endParaRPr/>
            </a:p>
          </p:txBody>
        </p:sp>
      </p:grpSp>
      <p:sp>
        <p:nvSpPr>
          <p:cNvPr id="926" name="Google Shape;926;p29"/>
          <p:cNvSpPr txBox="1">
            <a:spLocks noGrp="1"/>
          </p:cNvSpPr>
          <p:nvPr>
            <p:ph type="ftr" idx="11"/>
          </p:nvPr>
        </p:nvSpPr>
        <p:spPr>
          <a:xfrm>
            <a:off x="133865" y="6478310"/>
            <a:ext cx="11553550" cy="37969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zh-TW"/>
              <a:t>《 2023數位金融》                                                                                                                                             	NYCU.IIM.IEBI Lab</a:t>
            </a:r>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975"/>
        <p:cNvGrpSpPr/>
        <p:nvPr/>
      </p:nvGrpSpPr>
      <p:grpSpPr>
        <a:xfrm>
          <a:off x="0" y="0"/>
          <a:ext cx="0" cy="0"/>
          <a:chOff x="0" y="0"/>
          <a:chExt cx="0" cy="0"/>
        </a:xfrm>
      </p:grpSpPr>
      <p:sp>
        <p:nvSpPr>
          <p:cNvPr id="976" name="Google Shape;976;p32"/>
          <p:cNvSpPr txBox="1">
            <a:spLocks noGrp="1"/>
          </p:cNvSpPr>
          <p:nvPr>
            <p:ph type="title"/>
          </p:nvPr>
        </p:nvSpPr>
        <p:spPr>
          <a:xfrm>
            <a:off x="612057" y="365126"/>
            <a:ext cx="11002297" cy="954856"/>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accent2"/>
              </a:buClr>
              <a:buSzPts val="4200"/>
              <a:buFont typeface="Corbel"/>
              <a:buNone/>
            </a:pPr>
            <a:r>
              <a:rPr lang="zh-TW"/>
              <a:t>美國市場—AngelList</a:t>
            </a:r>
            <a:r>
              <a:rPr lang="zh-TW" sz="4400"/>
              <a:t>(Equity Crowdfunding)</a:t>
            </a:r>
            <a:endParaRPr/>
          </a:p>
        </p:txBody>
      </p:sp>
      <p:sp>
        <p:nvSpPr>
          <p:cNvPr id="977" name="Google Shape;977;p32"/>
          <p:cNvSpPr txBox="1">
            <a:spLocks noGrp="1"/>
          </p:cNvSpPr>
          <p:nvPr>
            <p:ph type="body" idx="1"/>
          </p:nvPr>
        </p:nvSpPr>
        <p:spPr>
          <a:xfrm>
            <a:off x="612057" y="1474839"/>
            <a:ext cx="11002297" cy="4702124"/>
          </a:xfrm>
          <a:prstGeom prst="rect">
            <a:avLst/>
          </a:prstGeom>
          <a:noFill/>
          <a:ln>
            <a:noFill/>
          </a:ln>
        </p:spPr>
        <p:txBody>
          <a:bodyPr spcFirstLastPara="1" wrap="square" lIns="91425" tIns="45700" rIns="91425" bIns="45700" anchor="t" anchorCtr="0">
            <a:normAutofit/>
          </a:bodyPr>
          <a:lstStyle/>
          <a:p>
            <a:pPr marL="228600" lvl="0" indent="-228600" algn="l" rtl="0">
              <a:lnSpc>
                <a:spcPct val="100000"/>
              </a:lnSpc>
              <a:spcBef>
                <a:spcPts val="0"/>
              </a:spcBef>
              <a:spcAft>
                <a:spcPts val="600"/>
              </a:spcAft>
              <a:buClr>
                <a:schemeClr val="dk1"/>
              </a:buClr>
              <a:buSzPts val="2600"/>
              <a:buChar char="•"/>
            </a:pPr>
            <a:r>
              <a:rPr lang="zh-TW" dirty="0"/>
              <a:t>於2009年在美國成立，通過該網站連接早期創業企業和投資者的融資平臺和社交網絡</a:t>
            </a:r>
            <a:endParaRPr dirty="0"/>
          </a:p>
          <a:p>
            <a:pPr marL="228600" lvl="0" indent="-228600" algn="l" rtl="0">
              <a:lnSpc>
                <a:spcPct val="100000"/>
              </a:lnSpc>
              <a:spcBef>
                <a:spcPts val="1000"/>
              </a:spcBef>
              <a:spcAft>
                <a:spcPts val="600"/>
              </a:spcAft>
              <a:buClr>
                <a:schemeClr val="dk1"/>
              </a:buClr>
              <a:buSzPts val="2600"/>
              <a:buChar char="•"/>
            </a:pPr>
            <a:r>
              <a:rPr lang="zh-TW" dirty="0"/>
              <a:t>創立理念</a:t>
            </a:r>
            <a:endParaRPr dirty="0"/>
          </a:p>
          <a:p>
            <a:pPr marL="685800" lvl="1" indent="-228600" algn="l" rtl="0">
              <a:lnSpc>
                <a:spcPct val="100000"/>
              </a:lnSpc>
              <a:spcBef>
                <a:spcPts val="500"/>
              </a:spcBef>
              <a:spcAft>
                <a:spcPts val="600"/>
              </a:spcAft>
              <a:buClr>
                <a:schemeClr val="dk1"/>
              </a:buClr>
              <a:buSzPts val="2400"/>
              <a:buChar char="•"/>
            </a:pPr>
            <a:r>
              <a:rPr lang="zh-TW" dirty="0"/>
              <a:t>支持和激勵創新、創意性的活動</a:t>
            </a:r>
            <a:endParaRPr dirty="0"/>
          </a:p>
          <a:p>
            <a:pPr marL="685800" lvl="1" indent="-228600" algn="l" rtl="0">
              <a:lnSpc>
                <a:spcPct val="100000"/>
              </a:lnSpc>
              <a:spcBef>
                <a:spcPts val="500"/>
              </a:spcBef>
              <a:spcAft>
                <a:spcPts val="600"/>
              </a:spcAft>
              <a:buClr>
                <a:schemeClr val="dk1"/>
              </a:buClr>
              <a:buSzPts val="2400"/>
              <a:buChar char="•"/>
            </a:pPr>
            <a:r>
              <a:rPr lang="zh-TW" dirty="0"/>
              <a:t>充分發揮領投人的專業能力和聲望資本</a:t>
            </a:r>
            <a:endParaRPr dirty="0"/>
          </a:p>
          <a:p>
            <a:pPr marL="685800" lvl="1" indent="-228600" algn="l" rtl="0">
              <a:lnSpc>
                <a:spcPct val="100000"/>
              </a:lnSpc>
              <a:spcBef>
                <a:spcPts val="500"/>
              </a:spcBef>
              <a:spcAft>
                <a:spcPts val="600"/>
              </a:spcAft>
              <a:buClr>
                <a:schemeClr val="dk1"/>
              </a:buClr>
              <a:buSzPts val="2400"/>
              <a:buChar char="•"/>
            </a:pPr>
            <a:r>
              <a:rPr lang="zh-TW" dirty="0"/>
              <a:t>解決企業和普通投資人之間的信息不對稱</a:t>
            </a:r>
            <a:endParaRPr dirty="0"/>
          </a:p>
          <a:p>
            <a:pPr marL="228600" lvl="0" indent="-228600" algn="l" rtl="0">
              <a:lnSpc>
                <a:spcPct val="100000"/>
              </a:lnSpc>
              <a:spcBef>
                <a:spcPts val="1000"/>
              </a:spcBef>
              <a:spcAft>
                <a:spcPts val="600"/>
              </a:spcAft>
              <a:buClr>
                <a:schemeClr val="dk1"/>
              </a:buClr>
              <a:buSzPts val="2600"/>
              <a:buChar char="•"/>
            </a:pPr>
            <a:r>
              <a:rPr lang="zh-TW" dirty="0"/>
              <a:t>知名例子</a:t>
            </a:r>
            <a:endParaRPr dirty="0"/>
          </a:p>
          <a:p>
            <a:pPr marL="685800" lvl="1" indent="-228600" algn="l" rtl="0">
              <a:lnSpc>
                <a:spcPct val="100000"/>
              </a:lnSpc>
              <a:spcBef>
                <a:spcPts val="500"/>
              </a:spcBef>
              <a:spcAft>
                <a:spcPts val="600"/>
              </a:spcAft>
              <a:buClr>
                <a:schemeClr val="dk1"/>
              </a:buClr>
              <a:buSzPts val="2400"/>
              <a:buChar char="•"/>
            </a:pPr>
            <a:r>
              <a:rPr lang="zh-TW" dirty="0"/>
              <a:t>Uber</a:t>
            </a:r>
            <a:endParaRPr dirty="0"/>
          </a:p>
          <a:p>
            <a:pPr marL="457200" lvl="1" indent="0" algn="l" rtl="0">
              <a:lnSpc>
                <a:spcPct val="100000"/>
              </a:lnSpc>
              <a:spcBef>
                <a:spcPts val="500"/>
              </a:spcBef>
              <a:spcAft>
                <a:spcPts val="600"/>
              </a:spcAft>
              <a:buClr>
                <a:schemeClr val="dk1"/>
              </a:buClr>
              <a:buSzPts val="2400"/>
              <a:buNone/>
            </a:pPr>
            <a:endParaRPr dirty="0"/>
          </a:p>
        </p:txBody>
      </p:sp>
      <p:sp>
        <p:nvSpPr>
          <p:cNvPr id="978" name="Google Shape;978;p32"/>
          <p:cNvSpPr txBox="1">
            <a:spLocks noGrp="1"/>
          </p:cNvSpPr>
          <p:nvPr>
            <p:ph type="sldNum" idx="12"/>
          </p:nvPr>
        </p:nvSpPr>
        <p:spPr>
          <a:xfrm>
            <a:off x="9325232" y="647831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ltLang="zh-TW"/>
              <a:t>31</a:t>
            </a:fld>
            <a:endParaRPr/>
          </a:p>
        </p:txBody>
      </p:sp>
      <p:grpSp>
        <p:nvGrpSpPr>
          <p:cNvPr id="979" name="Google Shape;979;p32"/>
          <p:cNvGrpSpPr/>
          <p:nvPr/>
        </p:nvGrpSpPr>
        <p:grpSpPr>
          <a:xfrm>
            <a:off x="1488" y="-12459"/>
            <a:ext cx="12189023" cy="377586"/>
            <a:chOff x="1488" y="0"/>
            <a:chExt cx="12189023" cy="377586"/>
          </a:xfrm>
        </p:grpSpPr>
        <p:sp>
          <p:nvSpPr>
            <p:cNvPr id="980" name="Google Shape;980;p32"/>
            <p:cNvSpPr/>
            <p:nvPr/>
          </p:nvSpPr>
          <p:spPr>
            <a:xfrm>
              <a:off x="1488" y="0"/>
              <a:ext cx="2902148" cy="377586"/>
            </a:xfrm>
            <a:prstGeom prst="homePlate">
              <a:avLst>
                <a:gd name="adj" fmla="val 50000"/>
              </a:avLst>
            </a:prstGeom>
            <a:noFill/>
            <a:ln w="12700" cap="flat" cmpd="sng">
              <a:solidFill>
                <a:srgbClr val="989898"/>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1" name="Google Shape;981;p32"/>
            <p:cNvSpPr txBox="1"/>
            <p:nvPr/>
          </p:nvSpPr>
          <p:spPr>
            <a:xfrm>
              <a:off x="1488" y="0"/>
              <a:ext cx="2807752" cy="377586"/>
            </a:xfrm>
            <a:prstGeom prst="rect">
              <a:avLst/>
            </a:prstGeom>
            <a:noFill/>
            <a:ln>
              <a:noFill/>
            </a:ln>
          </p:spPr>
          <p:txBody>
            <a:bodyPr spcFirstLastPara="1" wrap="square" lIns="74675"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關於募資</a:t>
              </a:r>
              <a:endParaRPr sz="1400">
                <a:solidFill>
                  <a:schemeClr val="lt1"/>
                </a:solidFill>
                <a:latin typeface="Corbel"/>
                <a:ea typeface="Corbel"/>
                <a:cs typeface="Corbel"/>
                <a:sym typeface="Corbel"/>
              </a:endParaRPr>
            </a:p>
          </p:txBody>
        </p:sp>
        <p:sp>
          <p:nvSpPr>
            <p:cNvPr id="982" name="Google Shape;982;p32"/>
            <p:cNvSpPr/>
            <p:nvPr/>
          </p:nvSpPr>
          <p:spPr>
            <a:xfrm>
              <a:off x="2323207" y="0"/>
              <a:ext cx="2902148" cy="377586"/>
            </a:xfrm>
            <a:prstGeom prst="chevron">
              <a:avLst>
                <a:gd name="adj" fmla="val 50000"/>
              </a:avLst>
            </a:prstGeom>
            <a:solidFill>
              <a:schemeClr val="lt1"/>
            </a:solidFill>
            <a:ln w="12700" cap="flat" cmpd="sng">
              <a:solidFill>
                <a:srgbClr val="CBCBCB"/>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3" name="Google Shape;983;p32"/>
            <p:cNvSpPr txBox="1"/>
            <p:nvPr/>
          </p:nvSpPr>
          <p:spPr>
            <a:xfrm>
              <a:off x="2512000"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群眾募資流程</a:t>
              </a:r>
              <a:endParaRPr/>
            </a:p>
          </p:txBody>
        </p:sp>
        <p:sp>
          <p:nvSpPr>
            <p:cNvPr id="984" name="Google Shape;984;p32"/>
            <p:cNvSpPr/>
            <p:nvPr/>
          </p:nvSpPr>
          <p:spPr>
            <a:xfrm>
              <a:off x="4644925" y="0"/>
              <a:ext cx="2902148" cy="377586"/>
            </a:xfrm>
            <a:prstGeom prst="chevron">
              <a:avLst>
                <a:gd name="adj" fmla="val 50000"/>
              </a:avLst>
            </a:prstGeom>
            <a:solidFill>
              <a:schemeClr val="lt1"/>
            </a:solidFill>
            <a:ln w="12700" cap="flat" cmpd="sng">
              <a:solidFill>
                <a:srgbClr val="CBCBCB"/>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5" name="Google Shape;985;p32"/>
            <p:cNvSpPr txBox="1"/>
            <p:nvPr/>
          </p:nvSpPr>
          <p:spPr>
            <a:xfrm>
              <a:off x="4833718"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創新模式</a:t>
              </a:r>
              <a:endParaRPr/>
            </a:p>
          </p:txBody>
        </p:sp>
        <p:sp>
          <p:nvSpPr>
            <p:cNvPr id="986" name="Google Shape;986;p32"/>
            <p:cNvSpPr/>
            <p:nvPr/>
          </p:nvSpPr>
          <p:spPr>
            <a:xfrm>
              <a:off x="6966644" y="0"/>
              <a:ext cx="2902148" cy="377586"/>
            </a:xfrm>
            <a:prstGeom prst="chevron">
              <a:avLst>
                <a:gd name="adj" fmla="val 50000"/>
              </a:avLst>
            </a:prstGeom>
            <a:solidFill>
              <a:srgbClr val="CBCBCB"/>
            </a:solidFill>
            <a:ln w="12700" cap="flat" cmpd="sng">
              <a:solidFill>
                <a:srgbClr val="CBCBCB"/>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7" name="Google Shape;987;p32"/>
            <p:cNvSpPr txBox="1"/>
            <p:nvPr/>
          </p:nvSpPr>
          <p:spPr>
            <a:xfrm>
              <a:off x="7155437"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市場與案例</a:t>
              </a:r>
              <a:endParaRPr/>
            </a:p>
          </p:txBody>
        </p:sp>
        <p:sp>
          <p:nvSpPr>
            <p:cNvPr id="988" name="Google Shape;988;p32"/>
            <p:cNvSpPr/>
            <p:nvPr/>
          </p:nvSpPr>
          <p:spPr>
            <a:xfrm>
              <a:off x="9288363" y="0"/>
              <a:ext cx="2902148" cy="377586"/>
            </a:xfrm>
            <a:prstGeom prst="chevron">
              <a:avLst>
                <a:gd name="adj" fmla="val 50000"/>
              </a:avLst>
            </a:prstGeom>
            <a:solidFill>
              <a:schemeClr val="lt1"/>
            </a:solidFill>
            <a:ln w="12700" cap="flat" cmpd="sng">
              <a:solidFill>
                <a:srgbClr val="CBCBCB"/>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9" name="Google Shape;989;p32"/>
            <p:cNvSpPr txBox="1"/>
            <p:nvPr/>
          </p:nvSpPr>
          <p:spPr>
            <a:xfrm>
              <a:off x="9477156"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機會與挑戰</a:t>
              </a:r>
              <a:endParaRPr/>
            </a:p>
          </p:txBody>
        </p:sp>
      </p:grpSp>
      <p:pic>
        <p:nvPicPr>
          <p:cNvPr id="990" name="Google Shape;990;p32" descr="「AngelList」的圖片搜尋結果"/>
          <p:cNvPicPr preferRelativeResize="0"/>
          <p:nvPr/>
        </p:nvPicPr>
        <p:blipFill rotWithShape="1">
          <a:blip r:embed="rId3">
            <a:alphaModFix/>
          </a:blip>
          <a:srcRect/>
          <a:stretch/>
        </p:blipFill>
        <p:spPr>
          <a:xfrm>
            <a:off x="8195134" y="4702766"/>
            <a:ext cx="3670043" cy="1431968"/>
          </a:xfrm>
          <a:prstGeom prst="rect">
            <a:avLst/>
          </a:prstGeom>
          <a:noFill/>
          <a:ln>
            <a:noFill/>
          </a:ln>
        </p:spPr>
      </p:pic>
      <p:sp>
        <p:nvSpPr>
          <p:cNvPr id="991" name="Google Shape;991;p32"/>
          <p:cNvSpPr txBox="1">
            <a:spLocks noGrp="1"/>
          </p:cNvSpPr>
          <p:nvPr>
            <p:ph type="ftr" idx="11"/>
          </p:nvPr>
        </p:nvSpPr>
        <p:spPr>
          <a:xfrm>
            <a:off x="133865" y="6478310"/>
            <a:ext cx="11553550" cy="37969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zh-TW"/>
              <a:t>《 2023數位金融》                                                                                                                                             	NYCU.IIM.IEBI Lab</a:t>
            </a:r>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996"/>
        <p:cNvGrpSpPr/>
        <p:nvPr/>
      </p:nvGrpSpPr>
      <p:grpSpPr>
        <a:xfrm>
          <a:off x="0" y="0"/>
          <a:ext cx="0" cy="0"/>
          <a:chOff x="0" y="0"/>
          <a:chExt cx="0" cy="0"/>
        </a:xfrm>
      </p:grpSpPr>
      <p:sp>
        <p:nvSpPr>
          <p:cNvPr id="997" name="Google Shape;997;p33"/>
          <p:cNvSpPr txBox="1">
            <a:spLocks noGrp="1"/>
          </p:cNvSpPr>
          <p:nvPr>
            <p:ph type="title"/>
          </p:nvPr>
        </p:nvSpPr>
        <p:spPr>
          <a:xfrm>
            <a:off x="612057" y="365126"/>
            <a:ext cx="11002297" cy="954856"/>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accent2"/>
              </a:buClr>
              <a:buSzPts val="4200"/>
              <a:buFont typeface="Corbel"/>
              <a:buNone/>
            </a:pPr>
            <a:r>
              <a:rPr lang="zh-TW" dirty="0"/>
              <a:t>大陸市場—天使匯</a:t>
            </a:r>
            <a:r>
              <a:rPr lang="zh-TW" sz="4400" dirty="0"/>
              <a:t>(Equity Crowdfunding)</a:t>
            </a:r>
            <a:endParaRPr dirty="0"/>
          </a:p>
        </p:txBody>
      </p:sp>
      <p:sp>
        <p:nvSpPr>
          <p:cNvPr id="998" name="Google Shape;998;p33"/>
          <p:cNvSpPr txBox="1">
            <a:spLocks noGrp="1"/>
          </p:cNvSpPr>
          <p:nvPr>
            <p:ph type="body" idx="1"/>
          </p:nvPr>
        </p:nvSpPr>
        <p:spPr>
          <a:xfrm>
            <a:off x="612057" y="1474839"/>
            <a:ext cx="11002297" cy="4702124"/>
          </a:xfrm>
          <a:prstGeom prst="rect">
            <a:avLst/>
          </a:prstGeom>
          <a:noFill/>
          <a:ln>
            <a:noFill/>
          </a:ln>
        </p:spPr>
        <p:txBody>
          <a:bodyPr spcFirstLastPara="1" wrap="square" lIns="91425" tIns="45700" rIns="91425" bIns="45700" anchor="t" anchorCtr="0">
            <a:normAutofit/>
          </a:bodyPr>
          <a:lstStyle/>
          <a:p>
            <a:pPr marL="228600" lvl="0" indent="-228600" algn="l" rtl="0">
              <a:lnSpc>
                <a:spcPct val="100000"/>
              </a:lnSpc>
              <a:spcBef>
                <a:spcPts val="0"/>
              </a:spcBef>
              <a:spcAft>
                <a:spcPts val="600"/>
              </a:spcAft>
              <a:buClr>
                <a:schemeClr val="dk1"/>
              </a:buClr>
              <a:buSzPts val="2600"/>
              <a:buChar char="•"/>
            </a:pPr>
            <a:r>
              <a:rPr lang="zh-TW" dirty="0"/>
              <a:t>於2011年在大陸成立，為新創企業創造退場機制，並透過與證券商的合作，協助新創企業串接資本市場</a:t>
            </a:r>
            <a:endParaRPr dirty="0"/>
          </a:p>
          <a:p>
            <a:pPr marL="228600" lvl="0" indent="-228600" algn="l" rtl="0">
              <a:lnSpc>
                <a:spcPct val="100000"/>
              </a:lnSpc>
              <a:spcBef>
                <a:spcPts val="1000"/>
              </a:spcBef>
              <a:spcAft>
                <a:spcPts val="600"/>
              </a:spcAft>
              <a:buClr>
                <a:schemeClr val="dk1"/>
              </a:buClr>
              <a:buSzPts val="2600"/>
              <a:buChar char="•"/>
            </a:pPr>
            <a:r>
              <a:rPr lang="zh-TW" dirty="0"/>
              <a:t>創立理念</a:t>
            </a:r>
            <a:endParaRPr dirty="0"/>
          </a:p>
          <a:p>
            <a:pPr marL="685800" lvl="1" indent="-228600" algn="l" rtl="0">
              <a:lnSpc>
                <a:spcPct val="100000"/>
              </a:lnSpc>
              <a:spcBef>
                <a:spcPts val="500"/>
              </a:spcBef>
              <a:spcAft>
                <a:spcPts val="600"/>
              </a:spcAft>
              <a:buClr>
                <a:schemeClr val="dk1"/>
              </a:buClr>
              <a:buSzPts val="2400"/>
              <a:buChar char="•"/>
            </a:pPr>
            <a:r>
              <a:rPr lang="zh-TW" dirty="0"/>
              <a:t>快速合投概念，是為其解決錢和人脈資源等問題</a:t>
            </a:r>
            <a:endParaRPr dirty="0"/>
          </a:p>
          <a:p>
            <a:pPr marL="685800" lvl="1" indent="-228600" algn="l" rtl="0">
              <a:lnSpc>
                <a:spcPct val="100000"/>
              </a:lnSpc>
              <a:spcBef>
                <a:spcPts val="500"/>
              </a:spcBef>
              <a:spcAft>
                <a:spcPts val="600"/>
              </a:spcAft>
              <a:buClr>
                <a:schemeClr val="dk1"/>
              </a:buClr>
              <a:buSzPts val="2400"/>
              <a:buChar char="•"/>
            </a:pPr>
            <a:r>
              <a:rPr lang="zh-TW" dirty="0"/>
              <a:t>讓創業者一次性面對50位以上相關領域投資人</a:t>
            </a:r>
            <a:endParaRPr dirty="0"/>
          </a:p>
          <a:p>
            <a:pPr marL="685800" lvl="1" indent="-228600" algn="l" rtl="0">
              <a:lnSpc>
                <a:spcPct val="100000"/>
              </a:lnSpc>
              <a:spcBef>
                <a:spcPts val="500"/>
              </a:spcBef>
              <a:spcAft>
                <a:spcPts val="600"/>
              </a:spcAft>
              <a:buClr>
                <a:schemeClr val="dk1"/>
              </a:buClr>
              <a:buSzPts val="2400"/>
              <a:buChar char="•"/>
            </a:pPr>
            <a:r>
              <a:rPr lang="zh-TW" dirty="0"/>
              <a:t>知道創業者和投資人的「痛點」</a:t>
            </a:r>
            <a:endParaRPr dirty="0"/>
          </a:p>
          <a:p>
            <a:pPr marL="228600" lvl="0" indent="-228600" algn="l" rtl="0">
              <a:lnSpc>
                <a:spcPct val="100000"/>
              </a:lnSpc>
              <a:spcBef>
                <a:spcPts val="1000"/>
              </a:spcBef>
              <a:spcAft>
                <a:spcPts val="600"/>
              </a:spcAft>
              <a:buClr>
                <a:schemeClr val="dk1"/>
              </a:buClr>
              <a:buSzPts val="2600"/>
              <a:buChar char="•"/>
            </a:pPr>
            <a:r>
              <a:rPr lang="zh-TW" dirty="0"/>
              <a:t>知名例子</a:t>
            </a:r>
            <a:endParaRPr dirty="0"/>
          </a:p>
          <a:p>
            <a:pPr marL="685800" lvl="1" indent="-228600" algn="l" rtl="0">
              <a:lnSpc>
                <a:spcPct val="100000"/>
              </a:lnSpc>
              <a:spcBef>
                <a:spcPts val="500"/>
              </a:spcBef>
              <a:spcAft>
                <a:spcPts val="600"/>
              </a:spcAft>
              <a:buClr>
                <a:schemeClr val="dk1"/>
              </a:buClr>
              <a:buSzPts val="2400"/>
              <a:buChar char="•"/>
            </a:pPr>
            <a:r>
              <a:rPr lang="zh-TW" dirty="0"/>
              <a:t>滴滴打車</a:t>
            </a:r>
            <a:endParaRPr dirty="0"/>
          </a:p>
        </p:txBody>
      </p:sp>
      <p:sp>
        <p:nvSpPr>
          <p:cNvPr id="999" name="Google Shape;999;p33"/>
          <p:cNvSpPr txBox="1">
            <a:spLocks noGrp="1"/>
          </p:cNvSpPr>
          <p:nvPr>
            <p:ph type="sldNum" idx="12"/>
          </p:nvPr>
        </p:nvSpPr>
        <p:spPr>
          <a:xfrm>
            <a:off x="9325232" y="647831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ltLang="zh-TW"/>
              <a:t>32</a:t>
            </a:fld>
            <a:endParaRPr/>
          </a:p>
        </p:txBody>
      </p:sp>
      <p:grpSp>
        <p:nvGrpSpPr>
          <p:cNvPr id="1000" name="Google Shape;1000;p33"/>
          <p:cNvGrpSpPr/>
          <p:nvPr/>
        </p:nvGrpSpPr>
        <p:grpSpPr>
          <a:xfrm>
            <a:off x="1488" y="-12459"/>
            <a:ext cx="12189023" cy="377586"/>
            <a:chOff x="1488" y="0"/>
            <a:chExt cx="12189023" cy="377586"/>
          </a:xfrm>
        </p:grpSpPr>
        <p:sp>
          <p:nvSpPr>
            <p:cNvPr id="1001" name="Google Shape;1001;p33"/>
            <p:cNvSpPr/>
            <p:nvPr/>
          </p:nvSpPr>
          <p:spPr>
            <a:xfrm>
              <a:off x="1488" y="0"/>
              <a:ext cx="2902148" cy="377586"/>
            </a:xfrm>
            <a:prstGeom prst="homePlate">
              <a:avLst>
                <a:gd name="adj" fmla="val 50000"/>
              </a:avLst>
            </a:prstGeom>
            <a:noFill/>
            <a:ln w="12700" cap="flat" cmpd="sng">
              <a:solidFill>
                <a:srgbClr val="989898"/>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2" name="Google Shape;1002;p33"/>
            <p:cNvSpPr txBox="1"/>
            <p:nvPr/>
          </p:nvSpPr>
          <p:spPr>
            <a:xfrm>
              <a:off x="1488" y="0"/>
              <a:ext cx="2807752" cy="377586"/>
            </a:xfrm>
            <a:prstGeom prst="rect">
              <a:avLst/>
            </a:prstGeom>
            <a:noFill/>
            <a:ln>
              <a:noFill/>
            </a:ln>
          </p:spPr>
          <p:txBody>
            <a:bodyPr spcFirstLastPara="1" wrap="square" lIns="74675"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關於募資</a:t>
              </a:r>
              <a:endParaRPr sz="1400">
                <a:solidFill>
                  <a:schemeClr val="lt1"/>
                </a:solidFill>
                <a:latin typeface="Corbel"/>
                <a:ea typeface="Corbel"/>
                <a:cs typeface="Corbel"/>
                <a:sym typeface="Corbel"/>
              </a:endParaRPr>
            </a:p>
          </p:txBody>
        </p:sp>
        <p:sp>
          <p:nvSpPr>
            <p:cNvPr id="1003" name="Google Shape;1003;p33"/>
            <p:cNvSpPr/>
            <p:nvPr/>
          </p:nvSpPr>
          <p:spPr>
            <a:xfrm>
              <a:off x="2323207" y="0"/>
              <a:ext cx="2902148" cy="377586"/>
            </a:xfrm>
            <a:prstGeom prst="chevron">
              <a:avLst>
                <a:gd name="adj" fmla="val 50000"/>
              </a:avLst>
            </a:prstGeom>
            <a:solidFill>
              <a:schemeClr val="lt1"/>
            </a:solidFill>
            <a:ln w="12700" cap="flat" cmpd="sng">
              <a:solidFill>
                <a:srgbClr val="CBCBCB"/>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4" name="Google Shape;1004;p33"/>
            <p:cNvSpPr txBox="1"/>
            <p:nvPr/>
          </p:nvSpPr>
          <p:spPr>
            <a:xfrm>
              <a:off x="2512000"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群眾募資流程</a:t>
              </a:r>
              <a:endParaRPr/>
            </a:p>
          </p:txBody>
        </p:sp>
        <p:sp>
          <p:nvSpPr>
            <p:cNvPr id="1005" name="Google Shape;1005;p33"/>
            <p:cNvSpPr/>
            <p:nvPr/>
          </p:nvSpPr>
          <p:spPr>
            <a:xfrm>
              <a:off x="4644925" y="0"/>
              <a:ext cx="2902148" cy="377586"/>
            </a:xfrm>
            <a:prstGeom prst="chevron">
              <a:avLst>
                <a:gd name="adj" fmla="val 50000"/>
              </a:avLst>
            </a:prstGeom>
            <a:solidFill>
              <a:schemeClr val="lt1"/>
            </a:solidFill>
            <a:ln w="12700" cap="flat" cmpd="sng">
              <a:solidFill>
                <a:srgbClr val="CBCBCB"/>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6" name="Google Shape;1006;p33"/>
            <p:cNvSpPr txBox="1"/>
            <p:nvPr/>
          </p:nvSpPr>
          <p:spPr>
            <a:xfrm>
              <a:off x="4833718"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創新模式</a:t>
              </a:r>
              <a:endParaRPr/>
            </a:p>
          </p:txBody>
        </p:sp>
        <p:sp>
          <p:nvSpPr>
            <p:cNvPr id="1007" name="Google Shape;1007;p33"/>
            <p:cNvSpPr/>
            <p:nvPr/>
          </p:nvSpPr>
          <p:spPr>
            <a:xfrm>
              <a:off x="6966644" y="0"/>
              <a:ext cx="2902148" cy="377586"/>
            </a:xfrm>
            <a:prstGeom prst="chevron">
              <a:avLst>
                <a:gd name="adj" fmla="val 50000"/>
              </a:avLst>
            </a:prstGeom>
            <a:solidFill>
              <a:srgbClr val="CBCBCB"/>
            </a:solidFill>
            <a:ln w="12700" cap="flat" cmpd="sng">
              <a:solidFill>
                <a:srgbClr val="CBCBCB"/>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8" name="Google Shape;1008;p33"/>
            <p:cNvSpPr txBox="1"/>
            <p:nvPr/>
          </p:nvSpPr>
          <p:spPr>
            <a:xfrm>
              <a:off x="7155437"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市場與案例</a:t>
              </a:r>
              <a:endParaRPr/>
            </a:p>
          </p:txBody>
        </p:sp>
        <p:sp>
          <p:nvSpPr>
            <p:cNvPr id="1009" name="Google Shape;1009;p33"/>
            <p:cNvSpPr/>
            <p:nvPr/>
          </p:nvSpPr>
          <p:spPr>
            <a:xfrm>
              <a:off x="9288363" y="0"/>
              <a:ext cx="2902148" cy="377586"/>
            </a:xfrm>
            <a:prstGeom prst="chevron">
              <a:avLst>
                <a:gd name="adj" fmla="val 50000"/>
              </a:avLst>
            </a:prstGeom>
            <a:solidFill>
              <a:schemeClr val="lt1"/>
            </a:solidFill>
            <a:ln w="12700" cap="flat" cmpd="sng">
              <a:solidFill>
                <a:srgbClr val="CBCBCB"/>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0" name="Google Shape;1010;p33"/>
            <p:cNvSpPr txBox="1"/>
            <p:nvPr/>
          </p:nvSpPr>
          <p:spPr>
            <a:xfrm>
              <a:off x="9477156"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機會與挑戰</a:t>
              </a:r>
              <a:endParaRPr/>
            </a:p>
          </p:txBody>
        </p:sp>
      </p:grpSp>
      <p:pic>
        <p:nvPicPr>
          <p:cNvPr id="1011" name="Google Shape;1011;p33" descr="「天使匯」的圖片搜尋結果"/>
          <p:cNvPicPr preferRelativeResize="0"/>
          <p:nvPr/>
        </p:nvPicPr>
        <p:blipFill rotWithShape="1">
          <a:blip r:embed="rId3">
            <a:alphaModFix/>
          </a:blip>
          <a:srcRect/>
          <a:stretch/>
        </p:blipFill>
        <p:spPr>
          <a:xfrm>
            <a:off x="9325232" y="4650444"/>
            <a:ext cx="2784475" cy="1681376"/>
          </a:xfrm>
          <a:prstGeom prst="rect">
            <a:avLst/>
          </a:prstGeom>
          <a:noFill/>
          <a:ln>
            <a:noFill/>
          </a:ln>
        </p:spPr>
      </p:pic>
      <p:sp>
        <p:nvSpPr>
          <p:cNvPr id="1012" name="Google Shape;1012;p33"/>
          <p:cNvSpPr txBox="1">
            <a:spLocks noGrp="1"/>
          </p:cNvSpPr>
          <p:nvPr>
            <p:ph type="ftr" idx="11"/>
          </p:nvPr>
        </p:nvSpPr>
        <p:spPr>
          <a:xfrm>
            <a:off x="133865" y="6478310"/>
            <a:ext cx="11553550" cy="37969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zh-TW"/>
              <a:t>《 2023數位金融》                                                                                                                                             	NYCU.IIM.IEBI Lab</a:t>
            </a:r>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1017"/>
        <p:cNvGrpSpPr/>
        <p:nvPr/>
      </p:nvGrpSpPr>
      <p:grpSpPr>
        <a:xfrm>
          <a:off x="0" y="0"/>
          <a:ext cx="0" cy="0"/>
          <a:chOff x="0" y="0"/>
          <a:chExt cx="0" cy="0"/>
        </a:xfrm>
      </p:grpSpPr>
      <p:sp>
        <p:nvSpPr>
          <p:cNvPr id="1018" name="Google Shape;1018;p34"/>
          <p:cNvSpPr txBox="1">
            <a:spLocks noGrp="1"/>
          </p:cNvSpPr>
          <p:nvPr>
            <p:ph type="title"/>
          </p:nvPr>
        </p:nvSpPr>
        <p:spPr>
          <a:xfrm>
            <a:off x="612057" y="365126"/>
            <a:ext cx="11002297" cy="954856"/>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accent2"/>
              </a:buClr>
              <a:buSzPts val="4200"/>
              <a:buFont typeface="Corbel"/>
              <a:buNone/>
            </a:pPr>
            <a:r>
              <a:rPr lang="zh-TW"/>
              <a:t>以色列市場—OurCrowd</a:t>
            </a:r>
            <a:r>
              <a:rPr lang="zh-TW" sz="4400"/>
              <a:t>(Equity Crowdfunding)</a:t>
            </a:r>
            <a:endParaRPr/>
          </a:p>
        </p:txBody>
      </p:sp>
      <p:sp>
        <p:nvSpPr>
          <p:cNvPr id="1019" name="Google Shape;1019;p34"/>
          <p:cNvSpPr txBox="1">
            <a:spLocks noGrp="1"/>
          </p:cNvSpPr>
          <p:nvPr>
            <p:ph type="body" idx="1"/>
          </p:nvPr>
        </p:nvSpPr>
        <p:spPr>
          <a:xfrm>
            <a:off x="612057" y="1474839"/>
            <a:ext cx="11002297" cy="4702124"/>
          </a:xfrm>
          <a:prstGeom prst="rect">
            <a:avLst/>
          </a:prstGeom>
          <a:noFill/>
          <a:ln>
            <a:noFill/>
          </a:ln>
        </p:spPr>
        <p:txBody>
          <a:bodyPr spcFirstLastPara="1" wrap="square" lIns="91425" tIns="45700" rIns="91425" bIns="45700" anchor="t" anchorCtr="0">
            <a:normAutofit fontScale="92500" lnSpcReduction="10000"/>
          </a:bodyPr>
          <a:lstStyle/>
          <a:p>
            <a:pPr marL="228600" lvl="0" indent="-228600" algn="l" rtl="0">
              <a:lnSpc>
                <a:spcPct val="110000"/>
              </a:lnSpc>
              <a:spcBef>
                <a:spcPts val="0"/>
              </a:spcBef>
              <a:spcAft>
                <a:spcPts val="600"/>
              </a:spcAft>
              <a:buClr>
                <a:schemeClr val="dk1"/>
              </a:buClr>
              <a:buSzPts val="2600"/>
              <a:buChar char="•"/>
            </a:pPr>
            <a:r>
              <a:rPr lang="zh-TW" dirty="0"/>
              <a:t>於2013年在以色列成立，融合傳統風投與天使投資的優點，一方面將股權募資民主化，另一方面卻又保持一定專業門檻，杜絕現在許多股權群募產生的弊病。</a:t>
            </a:r>
            <a:endParaRPr dirty="0"/>
          </a:p>
          <a:p>
            <a:pPr marL="228600" lvl="0" indent="-228600" algn="l" rtl="0">
              <a:lnSpc>
                <a:spcPct val="110000"/>
              </a:lnSpc>
              <a:spcBef>
                <a:spcPts val="1000"/>
              </a:spcBef>
              <a:spcAft>
                <a:spcPts val="600"/>
              </a:spcAft>
              <a:buClr>
                <a:schemeClr val="dk1"/>
              </a:buClr>
              <a:buSzPts val="2600"/>
              <a:buChar char="•"/>
            </a:pPr>
            <a:r>
              <a:rPr lang="zh-TW" dirty="0"/>
              <a:t>創立理念</a:t>
            </a:r>
            <a:endParaRPr dirty="0"/>
          </a:p>
          <a:p>
            <a:pPr marL="685800" lvl="1" indent="-228600" algn="l" rtl="0">
              <a:lnSpc>
                <a:spcPct val="110000"/>
              </a:lnSpc>
              <a:spcBef>
                <a:spcPts val="500"/>
              </a:spcBef>
              <a:spcAft>
                <a:spcPts val="600"/>
              </a:spcAft>
              <a:buClr>
                <a:schemeClr val="dk1"/>
              </a:buClr>
              <a:buSzPts val="2400"/>
              <a:buChar char="•"/>
            </a:pPr>
            <a:r>
              <a:rPr lang="zh-TW" dirty="0"/>
              <a:t>一方面審核投資人的身份，確保他們是高淨值投資人，擁有較高風險承擔能力、有經驗而且有資源，足以幫助籌資公司成長</a:t>
            </a:r>
            <a:endParaRPr dirty="0"/>
          </a:p>
          <a:p>
            <a:pPr marL="685800" lvl="1" indent="-228600" algn="l" rtl="0">
              <a:lnSpc>
                <a:spcPct val="110000"/>
              </a:lnSpc>
              <a:spcBef>
                <a:spcPts val="500"/>
              </a:spcBef>
              <a:spcAft>
                <a:spcPts val="600"/>
              </a:spcAft>
              <a:buClr>
                <a:schemeClr val="dk1"/>
              </a:buClr>
              <a:buSzPts val="2400"/>
              <a:buChar char="•"/>
            </a:pPr>
            <a:r>
              <a:rPr lang="zh-TW" dirty="0"/>
              <a:t>一方面嚴格審核可以登上OurCrowd平台籌資的公司，確保這些公司是有獲利潛力且具前景的讓創業者</a:t>
            </a:r>
            <a:endParaRPr dirty="0"/>
          </a:p>
          <a:p>
            <a:pPr marL="685800" lvl="1" indent="-228600" algn="l" rtl="0">
              <a:lnSpc>
                <a:spcPct val="110000"/>
              </a:lnSpc>
              <a:spcBef>
                <a:spcPts val="500"/>
              </a:spcBef>
              <a:spcAft>
                <a:spcPts val="600"/>
              </a:spcAft>
              <a:buClr>
                <a:schemeClr val="dk1"/>
              </a:buClr>
              <a:buSzPts val="2400"/>
              <a:buChar char="•"/>
            </a:pPr>
            <a:r>
              <a:rPr lang="zh-TW" dirty="0"/>
              <a:t>OurCrowd本身一定會投資每一個在其平台上架的募資案</a:t>
            </a:r>
            <a:endParaRPr dirty="0"/>
          </a:p>
          <a:p>
            <a:pPr marL="228600" lvl="0" indent="-228600" algn="l" rtl="0">
              <a:lnSpc>
                <a:spcPct val="110000"/>
              </a:lnSpc>
              <a:spcBef>
                <a:spcPts val="1000"/>
              </a:spcBef>
              <a:spcAft>
                <a:spcPts val="600"/>
              </a:spcAft>
              <a:buClr>
                <a:schemeClr val="dk1"/>
              </a:buClr>
              <a:buSzPts val="2600"/>
              <a:buChar char="•"/>
            </a:pPr>
            <a:r>
              <a:rPr lang="zh-TW" dirty="0"/>
              <a:t>知名例子</a:t>
            </a:r>
            <a:endParaRPr dirty="0"/>
          </a:p>
          <a:p>
            <a:pPr marL="685800" lvl="1" indent="-228600" algn="l" rtl="0">
              <a:lnSpc>
                <a:spcPct val="110000"/>
              </a:lnSpc>
              <a:spcBef>
                <a:spcPts val="500"/>
              </a:spcBef>
              <a:spcAft>
                <a:spcPts val="600"/>
              </a:spcAft>
              <a:buClr>
                <a:schemeClr val="dk1"/>
              </a:buClr>
              <a:buSzPts val="2400"/>
              <a:buChar char="•"/>
            </a:pPr>
            <a:r>
              <a:rPr lang="zh-TW" dirty="0"/>
              <a:t>線上奢侈品典當平台Borro</a:t>
            </a:r>
            <a:endParaRPr dirty="0"/>
          </a:p>
        </p:txBody>
      </p:sp>
      <p:sp>
        <p:nvSpPr>
          <p:cNvPr id="1020" name="Google Shape;1020;p34"/>
          <p:cNvSpPr txBox="1">
            <a:spLocks noGrp="1"/>
          </p:cNvSpPr>
          <p:nvPr>
            <p:ph type="sldNum" idx="12"/>
          </p:nvPr>
        </p:nvSpPr>
        <p:spPr>
          <a:xfrm>
            <a:off x="9325232" y="647831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ltLang="zh-TW"/>
              <a:t>33</a:t>
            </a:fld>
            <a:endParaRPr/>
          </a:p>
        </p:txBody>
      </p:sp>
      <p:grpSp>
        <p:nvGrpSpPr>
          <p:cNvPr id="1021" name="Google Shape;1021;p34"/>
          <p:cNvGrpSpPr/>
          <p:nvPr/>
        </p:nvGrpSpPr>
        <p:grpSpPr>
          <a:xfrm>
            <a:off x="1488" y="-12459"/>
            <a:ext cx="12189023" cy="377586"/>
            <a:chOff x="1488" y="0"/>
            <a:chExt cx="12189023" cy="377586"/>
          </a:xfrm>
        </p:grpSpPr>
        <p:sp>
          <p:nvSpPr>
            <p:cNvPr id="1022" name="Google Shape;1022;p34"/>
            <p:cNvSpPr/>
            <p:nvPr/>
          </p:nvSpPr>
          <p:spPr>
            <a:xfrm>
              <a:off x="1488" y="0"/>
              <a:ext cx="2902148" cy="377586"/>
            </a:xfrm>
            <a:prstGeom prst="homePlate">
              <a:avLst>
                <a:gd name="adj" fmla="val 50000"/>
              </a:avLst>
            </a:prstGeom>
            <a:noFill/>
            <a:ln w="12700" cap="flat" cmpd="sng">
              <a:solidFill>
                <a:srgbClr val="989898"/>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3" name="Google Shape;1023;p34"/>
            <p:cNvSpPr txBox="1"/>
            <p:nvPr/>
          </p:nvSpPr>
          <p:spPr>
            <a:xfrm>
              <a:off x="1488" y="0"/>
              <a:ext cx="2807752" cy="377586"/>
            </a:xfrm>
            <a:prstGeom prst="rect">
              <a:avLst/>
            </a:prstGeom>
            <a:noFill/>
            <a:ln>
              <a:noFill/>
            </a:ln>
          </p:spPr>
          <p:txBody>
            <a:bodyPr spcFirstLastPara="1" wrap="square" lIns="74675"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關於募資</a:t>
              </a:r>
              <a:endParaRPr sz="1400">
                <a:solidFill>
                  <a:schemeClr val="lt1"/>
                </a:solidFill>
                <a:latin typeface="Corbel"/>
                <a:ea typeface="Corbel"/>
                <a:cs typeface="Corbel"/>
                <a:sym typeface="Corbel"/>
              </a:endParaRPr>
            </a:p>
          </p:txBody>
        </p:sp>
        <p:sp>
          <p:nvSpPr>
            <p:cNvPr id="1024" name="Google Shape;1024;p34"/>
            <p:cNvSpPr/>
            <p:nvPr/>
          </p:nvSpPr>
          <p:spPr>
            <a:xfrm>
              <a:off x="2323207" y="0"/>
              <a:ext cx="2902148" cy="377586"/>
            </a:xfrm>
            <a:prstGeom prst="chevron">
              <a:avLst>
                <a:gd name="adj" fmla="val 50000"/>
              </a:avLst>
            </a:prstGeom>
            <a:solidFill>
              <a:schemeClr val="lt1"/>
            </a:solidFill>
            <a:ln w="12700" cap="flat" cmpd="sng">
              <a:solidFill>
                <a:srgbClr val="CBCBCB"/>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5" name="Google Shape;1025;p34"/>
            <p:cNvSpPr txBox="1"/>
            <p:nvPr/>
          </p:nvSpPr>
          <p:spPr>
            <a:xfrm>
              <a:off x="2512000"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群眾募資流程</a:t>
              </a:r>
              <a:endParaRPr/>
            </a:p>
          </p:txBody>
        </p:sp>
        <p:sp>
          <p:nvSpPr>
            <p:cNvPr id="1026" name="Google Shape;1026;p34"/>
            <p:cNvSpPr/>
            <p:nvPr/>
          </p:nvSpPr>
          <p:spPr>
            <a:xfrm>
              <a:off x="4644925" y="0"/>
              <a:ext cx="2902148" cy="377586"/>
            </a:xfrm>
            <a:prstGeom prst="chevron">
              <a:avLst>
                <a:gd name="adj" fmla="val 50000"/>
              </a:avLst>
            </a:prstGeom>
            <a:solidFill>
              <a:schemeClr val="lt1"/>
            </a:solidFill>
            <a:ln w="12700" cap="flat" cmpd="sng">
              <a:solidFill>
                <a:srgbClr val="CBCBCB"/>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7" name="Google Shape;1027;p34"/>
            <p:cNvSpPr txBox="1"/>
            <p:nvPr/>
          </p:nvSpPr>
          <p:spPr>
            <a:xfrm>
              <a:off x="4833718"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創新模式</a:t>
              </a:r>
              <a:endParaRPr/>
            </a:p>
          </p:txBody>
        </p:sp>
        <p:sp>
          <p:nvSpPr>
            <p:cNvPr id="1028" name="Google Shape;1028;p34"/>
            <p:cNvSpPr/>
            <p:nvPr/>
          </p:nvSpPr>
          <p:spPr>
            <a:xfrm>
              <a:off x="6966644" y="0"/>
              <a:ext cx="2902148" cy="377586"/>
            </a:xfrm>
            <a:prstGeom prst="chevron">
              <a:avLst>
                <a:gd name="adj" fmla="val 50000"/>
              </a:avLst>
            </a:prstGeom>
            <a:solidFill>
              <a:srgbClr val="CBCBCB"/>
            </a:solidFill>
            <a:ln w="12700" cap="flat" cmpd="sng">
              <a:solidFill>
                <a:srgbClr val="CBCBCB"/>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9" name="Google Shape;1029;p34"/>
            <p:cNvSpPr txBox="1"/>
            <p:nvPr/>
          </p:nvSpPr>
          <p:spPr>
            <a:xfrm>
              <a:off x="7155437"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市場與案例</a:t>
              </a:r>
              <a:endParaRPr/>
            </a:p>
          </p:txBody>
        </p:sp>
        <p:sp>
          <p:nvSpPr>
            <p:cNvPr id="1030" name="Google Shape;1030;p34"/>
            <p:cNvSpPr/>
            <p:nvPr/>
          </p:nvSpPr>
          <p:spPr>
            <a:xfrm>
              <a:off x="9288363" y="0"/>
              <a:ext cx="2902148" cy="377586"/>
            </a:xfrm>
            <a:prstGeom prst="chevron">
              <a:avLst>
                <a:gd name="adj" fmla="val 50000"/>
              </a:avLst>
            </a:prstGeom>
            <a:solidFill>
              <a:schemeClr val="lt1"/>
            </a:solidFill>
            <a:ln w="12700" cap="flat" cmpd="sng">
              <a:solidFill>
                <a:srgbClr val="CBCBCB"/>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1" name="Google Shape;1031;p34"/>
            <p:cNvSpPr txBox="1"/>
            <p:nvPr/>
          </p:nvSpPr>
          <p:spPr>
            <a:xfrm>
              <a:off x="9477156"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機會與挑戰</a:t>
              </a:r>
              <a:endParaRPr/>
            </a:p>
          </p:txBody>
        </p:sp>
      </p:grpSp>
      <p:pic>
        <p:nvPicPr>
          <p:cNvPr id="1032" name="Google Shape;1032;p34" descr="「OurCrowd」的圖片搜尋結果"/>
          <p:cNvPicPr preferRelativeResize="0"/>
          <p:nvPr/>
        </p:nvPicPr>
        <p:blipFill rotWithShape="1">
          <a:blip r:embed="rId3">
            <a:alphaModFix/>
          </a:blip>
          <a:srcRect/>
          <a:stretch/>
        </p:blipFill>
        <p:spPr>
          <a:xfrm>
            <a:off x="7839332" y="5572838"/>
            <a:ext cx="4229100" cy="611408"/>
          </a:xfrm>
          <a:prstGeom prst="rect">
            <a:avLst/>
          </a:prstGeom>
          <a:noFill/>
          <a:ln>
            <a:noFill/>
          </a:ln>
        </p:spPr>
      </p:pic>
      <p:sp>
        <p:nvSpPr>
          <p:cNvPr id="1033" name="Google Shape;1033;p34"/>
          <p:cNvSpPr txBox="1">
            <a:spLocks noGrp="1"/>
          </p:cNvSpPr>
          <p:nvPr>
            <p:ph type="ftr" idx="11"/>
          </p:nvPr>
        </p:nvSpPr>
        <p:spPr>
          <a:xfrm>
            <a:off x="133865" y="6478310"/>
            <a:ext cx="11553550" cy="37969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zh-TW"/>
              <a:t>《 2023數位金融》                                                                                                                                             	NYCU.IIM.IEBI Lab</a:t>
            </a:r>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1038"/>
        <p:cNvGrpSpPr/>
        <p:nvPr/>
      </p:nvGrpSpPr>
      <p:grpSpPr>
        <a:xfrm>
          <a:off x="0" y="0"/>
          <a:ext cx="0" cy="0"/>
          <a:chOff x="0" y="0"/>
          <a:chExt cx="0" cy="0"/>
        </a:xfrm>
      </p:grpSpPr>
      <p:sp>
        <p:nvSpPr>
          <p:cNvPr id="1039" name="Google Shape;1039;p35"/>
          <p:cNvSpPr txBox="1">
            <a:spLocks noGrp="1"/>
          </p:cNvSpPr>
          <p:nvPr>
            <p:ph type="title"/>
          </p:nvPr>
        </p:nvSpPr>
        <p:spPr>
          <a:xfrm>
            <a:off x="612057" y="365126"/>
            <a:ext cx="11002297" cy="954856"/>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accent2"/>
              </a:buClr>
              <a:buSzPts val="4200"/>
              <a:buFont typeface="Corbel"/>
              <a:buNone/>
            </a:pPr>
            <a:r>
              <a:rPr lang="zh-TW"/>
              <a:t>台灣市場—創夢市集</a:t>
            </a:r>
            <a:r>
              <a:rPr lang="zh-TW" sz="4400"/>
              <a:t>(Equity Crowdfunding)</a:t>
            </a:r>
            <a:endParaRPr/>
          </a:p>
        </p:txBody>
      </p:sp>
      <p:sp>
        <p:nvSpPr>
          <p:cNvPr id="1040" name="Google Shape;1040;p35"/>
          <p:cNvSpPr txBox="1">
            <a:spLocks noGrp="1"/>
          </p:cNvSpPr>
          <p:nvPr>
            <p:ph type="body" idx="1"/>
          </p:nvPr>
        </p:nvSpPr>
        <p:spPr>
          <a:xfrm>
            <a:off x="612057" y="1474839"/>
            <a:ext cx="11002297" cy="4702124"/>
          </a:xfrm>
          <a:prstGeom prst="rect">
            <a:avLst/>
          </a:prstGeom>
          <a:noFill/>
          <a:ln>
            <a:noFill/>
          </a:ln>
        </p:spPr>
        <p:txBody>
          <a:bodyPr spcFirstLastPara="1" wrap="square" lIns="91425" tIns="45700" rIns="91425" bIns="45700" anchor="t" anchorCtr="0">
            <a:normAutofit fontScale="92500" lnSpcReduction="20000"/>
          </a:bodyPr>
          <a:lstStyle/>
          <a:p>
            <a:pPr marL="228600" lvl="0" indent="-228600" algn="l" rtl="0">
              <a:lnSpc>
                <a:spcPct val="110000"/>
              </a:lnSpc>
              <a:spcBef>
                <a:spcPts val="0"/>
              </a:spcBef>
              <a:spcAft>
                <a:spcPts val="600"/>
              </a:spcAft>
              <a:buClr>
                <a:schemeClr val="dk1"/>
              </a:buClr>
              <a:buSzPts val="2600"/>
              <a:buChar char="•"/>
            </a:pPr>
            <a:r>
              <a:rPr lang="zh-TW" dirty="0"/>
              <a:t>於2015年在台灣成立，當投資者和欲進行股權募資公司的橋樑，為新創公司及中小企業提供專業服務。</a:t>
            </a:r>
            <a:endParaRPr dirty="0"/>
          </a:p>
          <a:p>
            <a:pPr marL="228600" lvl="0" indent="-228600" algn="l" rtl="0">
              <a:lnSpc>
                <a:spcPct val="110000"/>
              </a:lnSpc>
              <a:spcBef>
                <a:spcPts val="1000"/>
              </a:spcBef>
              <a:spcAft>
                <a:spcPts val="600"/>
              </a:spcAft>
              <a:buClr>
                <a:schemeClr val="dk1"/>
              </a:buClr>
              <a:buSzPts val="2600"/>
              <a:buChar char="•"/>
            </a:pPr>
            <a:r>
              <a:rPr lang="zh-TW" dirty="0"/>
              <a:t>創立理念</a:t>
            </a:r>
            <a:endParaRPr dirty="0"/>
          </a:p>
          <a:p>
            <a:pPr marL="685800" lvl="1" indent="-228600" algn="l" rtl="0">
              <a:lnSpc>
                <a:spcPct val="110000"/>
              </a:lnSpc>
              <a:spcBef>
                <a:spcPts val="500"/>
              </a:spcBef>
              <a:spcAft>
                <a:spcPts val="600"/>
              </a:spcAft>
              <a:buClr>
                <a:schemeClr val="dk1"/>
              </a:buClr>
              <a:buSzPts val="2400"/>
              <a:buChar char="•"/>
            </a:pPr>
            <a:r>
              <a:rPr lang="zh-TW" dirty="0"/>
              <a:t>透過建立育成、群募與投資等全方位創業服務機制，協助有志投入新創產業、手機遊戲、行動應用及文創產業的創業者，一站到位的服務與支持</a:t>
            </a:r>
            <a:endParaRPr dirty="0"/>
          </a:p>
          <a:p>
            <a:pPr marL="685800" lvl="1" indent="-228600" algn="l" rtl="0">
              <a:lnSpc>
                <a:spcPct val="110000"/>
              </a:lnSpc>
              <a:spcBef>
                <a:spcPts val="500"/>
              </a:spcBef>
              <a:spcAft>
                <a:spcPts val="600"/>
              </a:spcAft>
              <a:buClr>
                <a:schemeClr val="dk1"/>
              </a:buClr>
              <a:buSzPts val="2400"/>
              <a:buChar char="•"/>
            </a:pPr>
            <a:r>
              <a:rPr lang="zh-TW" dirty="0"/>
              <a:t>創業生態體系是個淺碟市場，必須真的花心力、人員投入，去理解新創團隊的需求</a:t>
            </a:r>
            <a:endParaRPr dirty="0"/>
          </a:p>
          <a:p>
            <a:pPr marL="685800" lvl="1" indent="-228600" algn="l" rtl="0">
              <a:lnSpc>
                <a:spcPct val="110000"/>
              </a:lnSpc>
              <a:spcBef>
                <a:spcPts val="500"/>
              </a:spcBef>
              <a:spcAft>
                <a:spcPts val="600"/>
              </a:spcAft>
              <a:buClr>
                <a:schemeClr val="dk1"/>
              </a:buClr>
              <a:buSzPts val="2400"/>
              <a:buChar char="•"/>
            </a:pPr>
            <a:r>
              <a:rPr lang="zh-TW" dirty="0"/>
              <a:t>聚集育成、投資、群募、股權群募的創業一條龍生態系</a:t>
            </a:r>
            <a:endParaRPr dirty="0"/>
          </a:p>
          <a:p>
            <a:pPr marL="228600" lvl="0" indent="-228600" algn="l" rtl="0">
              <a:lnSpc>
                <a:spcPct val="110000"/>
              </a:lnSpc>
              <a:spcBef>
                <a:spcPts val="1000"/>
              </a:spcBef>
              <a:spcAft>
                <a:spcPts val="600"/>
              </a:spcAft>
              <a:buClr>
                <a:schemeClr val="dk1"/>
              </a:buClr>
              <a:buSzPts val="2600"/>
              <a:buChar char="•"/>
            </a:pPr>
            <a:r>
              <a:rPr lang="zh-TW" dirty="0"/>
              <a:t>目前轉型為以「娛樂科技」為核心範疇的新創加速器：「創夢實驗室」</a:t>
            </a:r>
            <a:endParaRPr dirty="0"/>
          </a:p>
          <a:p>
            <a:pPr marL="228600" lvl="0" indent="-228600" algn="l" rtl="0">
              <a:lnSpc>
                <a:spcPct val="110000"/>
              </a:lnSpc>
              <a:spcBef>
                <a:spcPts val="1000"/>
              </a:spcBef>
              <a:spcAft>
                <a:spcPts val="600"/>
              </a:spcAft>
              <a:buClr>
                <a:schemeClr val="dk1"/>
              </a:buClr>
              <a:buSzPts val="2600"/>
              <a:buChar char="•"/>
            </a:pPr>
            <a:r>
              <a:rPr lang="zh-TW" dirty="0"/>
              <a:t>主要目標：聚焦娛樂科技領域，為台灣新創提供更擴大、更深入的加速器與早期投資服務，持續與台灣新創團隊一起創夢。</a:t>
            </a:r>
            <a:endParaRPr dirty="0"/>
          </a:p>
          <a:p>
            <a:pPr marL="228600" lvl="0" indent="-63500" algn="l" rtl="0">
              <a:lnSpc>
                <a:spcPct val="110000"/>
              </a:lnSpc>
              <a:spcBef>
                <a:spcPts val="1000"/>
              </a:spcBef>
              <a:spcAft>
                <a:spcPts val="600"/>
              </a:spcAft>
              <a:buClr>
                <a:schemeClr val="dk1"/>
              </a:buClr>
              <a:buSzPts val="2600"/>
              <a:buNone/>
            </a:pPr>
            <a:endParaRPr dirty="0"/>
          </a:p>
        </p:txBody>
      </p:sp>
      <p:sp>
        <p:nvSpPr>
          <p:cNvPr id="1041" name="Google Shape;1041;p35"/>
          <p:cNvSpPr txBox="1">
            <a:spLocks noGrp="1"/>
          </p:cNvSpPr>
          <p:nvPr>
            <p:ph type="sldNum" idx="12"/>
          </p:nvPr>
        </p:nvSpPr>
        <p:spPr>
          <a:xfrm>
            <a:off x="9325232" y="647831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ltLang="zh-TW"/>
              <a:t>34</a:t>
            </a:fld>
            <a:endParaRPr/>
          </a:p>
        </p:txBody>
      </p:sp>
      <p:grpSp>
        <p:nvGrpSpPr>
          <p:cNvPr id="1042" name="Google Shape;1042;p35"/>
          <p:cNvGrpSpPr/>
          <p:nvPr/>
        </p:nvGrpSpPr>
        <p:grpSpPr>
          <a:xfrm>
            <a:off x="1488" y="-12459"/>
            <a:ext cx="12189023" cy="377586"/>
            <a:chOff x="1488" y="0"/>
            <a:chExt cx="12189023" cy="377586"/>
          </a:xfrm>
        </p:grpSpPr>
        <p:sp>
          <p:nvSpPr>
            <p:cNvPr id="1043" name="Google Shape;1043;p35"/>
            <p:cNvSpPr/>
            <p:nvPr/>
          </p:nvSpPr>
          <p:spPr>
            <a:xfrm>
              <a:off x="1488" y="0"/>
              <a:ext cx="2902148" cy="377586"/>
            </a:xfrm>
            <a:prstGeom prst="homePlate">
              <a:avLst>
                <a:gd name="adj" fmla="val 50000"/>
              </a:avLst>
            </a:prstGeom>
            <a:noFill/>
            <a:ln w="12700" cap="flat" cmpd="sng">
              <a:solidFill>
                <a:srgbClr val="989898"/>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4" name="Google Shape;1044;p35"/>
            <p:cNvSpPr txBox="1"/>
            <p:nvPr/>
          </p:nvSpPr>
          <p:spPr>
            <a:xfrm>
              <a:off x="1488" y="0"/>
              <a:ext cx="2807752" cy="377586"/>
            </a:xfrm>
            <a:prstGeom prst="rect">
              <a:avLst/>
            </a:prstGeom>
            <a:noFill/>
            <a:ln>
              <a:noFill/>
            </a:ln>
          </p:spPr>
          <p:txBody>
            <a:bodyPr spcFirstLastPara="1" wrap="square" lIns="74675"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關於募資</a:t>
              </a:r>
              <a:endParaRPr sz="1400">
                <a:solidFill>
                  <a:schemeClr val="lt1"/>
                </a:solidFill>
                <a:latin typeface="Corbel"/>
                <a:ea typeface="Corbel"/>
                <a:cs typeface="Corbel"/>
                <a:sym typeface="Corbel"/>
              </a:endParaRPr>
            </a:p>
          </p:txBody>
        </p:sp>
        <p:sp>
          <p:nvSpPr>
            <p:cNvPr id="1045" name="Google Shape;1045;p35"/>
            <p:cNvSpPr/>
            <p:nvPr/>
          </p:nvSpPr>
          <p:spPr>
            <a:xfrm>
              <a:off x="2323207" y="0"/>
              <a:ext cx="2902148" cy="377586"/>
            </a:xfrm>
            <a:prstGeom prst="chevron">
              <a:avLst>
                <a:gd name="adj" fmla="val 50000"/>
              </a:avLst>
            </a:prstGeom>
            <a:solidFill>
              <a:schemeClr val="lt1"/>
            </a:solidFill>
            <a:ln w="12700" cap="flat" cmpd="sng">
              <a:solidFill>
                <a:srgbClr val="CBCBCB"/>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6" name="Google Shape;1046;p35"/>
            <p:cNvSpPr txBox="1"/>
            <p:nvPr/>
          </p:nvSpPr>
          <p:spPr>
            <a:xfrm>
              <a:off x="2512000"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群眾募資流程</a:t>
              </a:r>
              <a:endParaRPr/>
            </a:p>
          </p:txBody>
        </p:sp>
        <p:sp>
          <p:nvSpPr>
            <p:cNvPr id="1047" name="Google Shape;1047;p35"/>
            <p:cNvSpPr/>
            <p:nvPr/>
          </p:nvSpPr>
          <p:spPr>
            <a:xfrm>
              <a:off x="4644925" y="0"/>
              <a:ext cx="2902148" cy="377586"/>
            </a:xfrm>
            <a:prstGeom prst="chevron">
              <a:avLst>
                <a:gd name="adj" fmla="val 50000"/>
              </a:avLst>
            </a:prstGeom>
            <a:solidFill>
              <a:schemeClr val="lt1"/>
            </a:solidFill>
            <a:ln w="12700" cap="flat" cmpd="sng">
              <a:solidFill>
                <a:srgbClr val="CBCBCB"/>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 name="Google Shape;1048;p35"/>
            <p:cNvSpPr txBox="1"/>
            <p:nvPr/>
          </p:nvSpPr>
          <p:spPr>
            <a:xfrm>
              <a:off x="4833718"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創新模式</a:t>
              </a:r>
              <a:endParaRPr/>
            </a:p>
          </p:txBody>
        </p:sp>
        <p:sp>
          <p:nvSpPr>
            <p:cNvPr id="1049" name="Google Shape;1049;p35"/>
            <p:cNvSpPr/>
            <p:nvPr/>
          </p:nvSpPr>
          <p:spPr>
            <a:xfrm>
              <a:off x="6966644" y="0"/>
              <a:ext cx="2902148" cy="377586"/>
            </a:xfrm>
            <a:prstGeom prst="chevron">
              <a:avLst>
                <a:gd name="adj" fmla="val 50000"/>
              </a:avLst>
            </a:prstGeom>
            <a:solidFill>
              <a:srgbClr val="CBCBCB"/>
            </a:solidFill>
            <a:ln w="12700" cap="flat" cmpd="sng">
              <a:solidFill>
                <a:srgbClr val="CBCBCB"/>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0" name="Google Shape;1050;p35"/>
            <p:cNvSpPr txBox="1"/>
            <p:nvPr/>
          </p:nvSpPr>
          <p:spPr>
            <a:xfrm>
              <a:off x="7155437"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市場與案例</a:t>
              </a:r>
              <a:endParaRPr/>
            </a:p>
          </p:txBody>
        </p:sp>
        <p:sp>
          <p:nvSpPr>
            <p:cNvPr id="1051" name="Google Shape;1051;p35"/>
            <p:cNvSpPr/>
            <p:nvPr/>
          </p:nvSpPr>
          <p:spPr>
            <a:xfrm>
              <a:off x="9288363" y="0"/>
              <a:ext cx="2902148" cy="377586"/>
            </a:xfrm>
            <a:prstGeom prst="chevron">
              <a:avLst>
                <a:gd name="adj" fmla="val 50000"/>
              </a:avLst>
            </a:prstGeom>
            <a:solidFill>
              <a:schemeClr val="lt1"/>
            </a:solidFill>
            <a:ln w="12700" cap="flat" cmpd="sng">
              <a:solidFill>
                <a:srgbClr val="CBCBCB"/>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2" name="Google Shape;1052;p35"/>
            <p:cNvSpPr txBox="1"/>
            <p:nvPr/>
          </p:nvSpPr>
          <p:spPr>
            <a:xfrm>
              <a:off x="9477156"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機會與挑戰</a:t>
              </a:r>
              <a:endParaRPr/>
            </a:p>
          </p:txBody>
        </p:sp>
      </p:grpSp>
      <p:sp>
        <p:nvSpPr>
          <p:cNvPr id="1053" name="Google Shape;1053;p35"/>
          <p:cNvSpPr txBox="1">
            <a:spLocks noGrp="1"/>
          </p:cNvSpPr>
          <p:nvPr>
            <p:ph type="ftr" idx="11"/>
          </p:nvPr>
        </p:nvSpPr>
        <p:spPr>
          <a:xfrm>
            <a:off x="133865" y="6478310"/>
            <a:ext cx="11553550" cy="37969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zh-TW"/>
              <a:t>《 2018數位金融》                                                                                                                                             	NCTU.IIM.IEBI Lab</a:t>
            </a:r>
            <a:endParaRPr/>
          </a:p>
        </p:txBody>
      </p:sp>
      <p:sp>
        <p:nvSpPr>
          <p:cNvPr id="1054" name="Google Shape;1054;p35" descr="「創夢市集」的圖片搜尋結果"/>
          <p:cNvSpPr/>
          <p:nvPr/>
        </p:nvSpPr>
        <p:spPr>
          <a:xfrm>
            <a:off x="5943600" y="3276600"/>
            <a:ext cx="304800" cy="3048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orbel"/>
              <a:ea typeface="Corbel"/>
              <a:cs typeface="Corbel"/>
              <a:sym typeface="Corbel"/>
            </a:endParaRPr>
          </a:p>
        </p:txBody>
      </p:sp>
      <p:pic>
        <p:nvPicPr>
          <p:cNvPr id="1055" name="Google Shape;1055;p35"/>
          <p:cNvPicPr preferRelativeResize="0"/>
          <p:nvPr/>
        </p:nvPicPr>
        <p:blipFill rotWithShape="1">
          <a:blip r:embed="rId3">
            <a:alphaModFix/>
          </a:blip>
          <a:srcRect/>
          <a:stretch/>
        </p:blipFill>
        <p:spPr>
          <a:xfrm>
            <a:off x="9923065" y="5573529"/>
            <a:ext cx="1547533" cy="758291"/>
          </a:xfrm>
          <a:prstGeom prst="rect">
            <a:avLst/>
          </a:prstGeom>
          <a:noFill/>
          <a:ln>
            <a:noFill/>
          </a:ln>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1081"/>
        <p:cNvGrpSpPr/>
        <p:nvPr/>
      </p:nvGrpSpPr>
      <p:grpSpPr>
        <a:xfrm>
          <a:off x="0" y="0"/>
          <a:ext cx="0" cy="0"/>
          <a:chOff x="0" y="0"/>
          <a:chExt cx="0" cy="0"/>
        </a:xfrm>
      </p:grpSpPr>
      <p:sp>
        <p:nvSpPr>
          <p:cNvPr id="1082" name="Google Shape;1082;p37"/>
          <p:cNvSpPr txBox="1">
            <a:spLocks noGrp="1"/>
          </p:cNvSpPr>
          <p:nvPr>
            <p:ph type="title"/>
          </p:nvPr>
        </p:nvSpPr>
        <p:spPr>
          <a:xfrm>
            <a:off x="171355" y="46345"/>
            <a:ext cx="3333843" cy="864106"/>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accent2"/>
              </a:buClr>
              <a:buSzPts val="4000"/>
              <a:buFont typeface="Corbel"/>
              <a:buNone/>
            </a:pPr>
            <a:r>
              <a:rPr lang="zh-TW" sz="4000"/>
              <a:t>募資平台比較</a:t>
            </a:r>
            <a:endParaRPr/>
          </a:p>
        </p:txBody>
      </p:sp>
      <p:sp>
        <p:nvSpPr>
          <p:cNvPr id="1083" name="Google Shape;1083;p37"/>
          <p:cNvSpPr txBox="1">
            <a:spLocks noGrp="1"/>
          </p:cNvSpPr>
          <p:nvPr>
            <p:ph type="sldNum" idx="12"/>
          </p:nvPr>
        </p:nvSpPr>
        <p:spPr>
          <a:xfrm>
            <a:off x="9325232" y="647831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ltLang="zh-TW"/>
              <a:t>35</a:t>
            </a:fld>
            <a:endParaRPr/>
          </a:p>
        </p:txBody>
      </p:sp>
      <p:graphicFrame>
        <p:nvGraphicFramePr>
          <p:cNvPr id="1084" name="Google Shape;1084;p37"/>
          <p:cNvGraphicFramePr/>
          <p:nvPr/>
        </p:nvGraphicFramePr>
        <p:xfrm>
          <a:off x="216181" y="798590"/>
          <a:ext cx="11741700" cy="5282205"/>
        </p:xfrm>
        <a:graphic>
          <a:graphicData uri="http://schemas.openxmlformats.org/drawingml/2006/table">
            <a:tbl>
              <a:tblPr firstRow="1" bandRow="1">
                <a:noFill/>
                <a:tableStyleId>{1FE547F9-02F1-4699-9127-C07FF369A6D3}</a:tableStyleId>
              </a:tblPr>
              <a:tblGrid>
                <a:gridCol w="1835100">
                  <a:extLst>
                    <a:ext uri="{9D8B030D-6E8A-4147-A177-3AD203B41FA5}">
                      <a16:colId xmlns:a16="http://schemas.microsoft.com/office/drawing/2014/main" val="20000"/>
                    </a:ext>
                  </a:extLst>
                </a:gridCol>
                <a:gridCol w="1159200">
                  <a:extLst>
                    <a:ext uri="{9D8B030D-6E8A-4147-A177-3AD203B41FA5}">
                      <a16:colId xmlns:a16="http://schemas.microsoft.com/office/drawing/2014/main" val="20001"/>
                    </a:ext>
                  </a:extLst>
                </a:gridCol>
                <a:gridCol w="1857375">
                  <a:extLst>
                    <a:ext uri="{9D8B030D-6E8A-4147-A177-3AD203B41FA5}">
                      <a16:colId xmlns:a16="http://schemas.microsoft.com/office/drawing/2014/main" val="20002"/>
                    </a:ext>
                  </a:extLst>
                </a:gridCol>
                <a:gridCol w="1819275">
                  <a:extLst>
                    <a:ext uri="{9D8B030D-6E8A-4147-A177-3AD203B41FA5}">
                      <a16:colId xmlns:a16="http://schemas.microsoft.com/office/drawing/2014/main" val="20003"/>
                    </a:ext>
                  </a:extLst>
                </a:gridCol>
                <a:gridCol w="3056500">
                  <a:extLst>
                    <a:ext uri="{9D8B030D-6E8A-4147-A177-3AD203B41FA5}">
                      <a16:colId xmlns:a16="http://schemas.microsoft.com/office/drawing/2014/main" val="20004"/>
                    </a:ext>
                  </a:extLst>
                </a:gridCol>
                <a:gridCol w="2014250">
                  <a:extLst>
                    <a:ext uri="{9D8B030D-6E8A-4147-A177-3AD203B41FA5}">
                      <a16:colId xmlns:a16="http://schemas.microsoft.com/office/drawing/2014/main" val="20005"/>
                    </a:ext>
                  </a:extLst>
                </a:gridCol>
              </a:tblGrid>
              <a:tr h="405325">
                <a:tc>
                  <a:txBody>
                    <a:bodyPr/>
                    <a:lstStyle/>
                    <a:p>
                      <a:pPr marL="0" marR="0" lvl="0" indent="0" algn="ctr" rtl="0">
                        <a:spcBef>
                          <a:spcPts val="0"/>
                        </a:spcBef>
                        <a:spcAft>
                          <a:spcPts val="0"/>
                        </a:spcAft>
                        <a:buNone/>
                      </a:pPr>
                      <a:r>
                        <a:rPr lang="zh-TW" sz="1600" u="none" strike="noStrike" cap="none"/>
                        <a:t>特徵/平台</a:t>
                      </a:r>
                      <a:endParaRPr/>
                    </a:p>
                  </a:txBody>
                  <a:tcPr marL="91450" marR="91450" marT="45725" marB="45725"/>
                </a:tc>
                <a:tc>
                  <a:txBody>
                    <a:bodyPr/>
                    <a:lstStyle/>
                    <a:p>
                      <a:pPr marL="0" marR="0" lvl="0" indent="0" algn="ctr" rtl="0">
                        <a:spcBef>
                          <a:spcPts val="0"/>
                        </a:spcBef>
                        <a:spcAft>
                          <a:spcPts val="0"/>
                        </a:spcAft>
                        <a:buNone/>
                      </a:pPr>
                      <a:r>
                        <a:rPr lang="zh-TW" sz="1600" u="none" strike="noStrike" cap="none"/>
                        <a:t>所屬國家</a:t>
                      </a:r>
                      <a:endParaRPr/>
                    </a:p>
                  </a:txBody>
                  <a:tcPr marL="91450" marR="91450" marT="45725" marB="45725"/>
                </a:tc>
                <a:tc>
                  <a:txBody>
                    <a:bodyPr/>
                    <a:lstStyle/>
                    <a:p>
                      <a:pPr marL="0" marR="0" lvl="0" indent="0" algn="ctr" rtl="0">
                        <a:spcBef>
                          <a:spcPts val="0"/>
                        </a:spcBef>
                        <a:spcAft>
                          <a:spcPts val="0"/>
                        </a:spcAft>
                        <a:buNone/>
                      </a:pPr>
                      <a:r>
                        <a:rPr lang="zh-TW" sz="1600" u="none" strike="noStrike" cap="none"/>
                        <a:t>募款方式</a:t>
                      </a:r>
                      <a:endParaRPr/>
                    </a:p>
                  </a:txBody>
                  <a:tcPr marL="91450" marR="91450" marT="45725" marB="45725"/>
                </a:tc>
                <a:tc>
                  <a:txBody>
                    <a:bodyPr/>
                    <a:lstStyle/>
                    <a:p>
                      <a:pPr marL="0" marR="0" lvl="0" indent="0" algn="ctr" rtl="0">
                        <a:spcBef>
                          <a:spcPts val="0"/>
                        </a:spcBef>
                        <a:spcAft>
                          <a:spcPts val="0"/>
                        </a:spcAft>
                        <a:buNone/>
                      </a:pPr>
                      <a:r>
                        <a:rPr lang="zh-TW" sz="1600" u="none" strike="noStrike" cap="none"/>
                        <a:t>金流模式</a:t>
                      </a:r>
                      <a:endParaRPr/>
                    </a:p>
                  </a:txBody>
                  <a:tcPr marL="91450" marR="91450" marT="45725" marB="45725"/>
                </a:tc>
                <a:tc>
                  <a:txBody>
                    <a:bodyPr/>
                    <a:lstStyle/>
                    <a:p>
                      <a:pPr marL="0" marR="0" lvl="0" indent="0" algn="ctr" rtl="0">
                        <a:spcBef>
                          <a:spcPts val="0"/>
                        </a:spcBef>
                        <a:spcAft>
                          <a:spcPts val="0"/>
                        </a:spcAft>
                        <a:buNone/>
                      </a:pPr>
                      <a:r>
                        <a:rPr lang="zh-TW" sz="1600" u="none" strike="noStrike" cap="none"/>
                        <a:t>收費方式</a:t>
                      </a:r>
                      <a:endParaRPr/>
                    </a:p>
                  </a:txBody>
                  <a:tcPr marL="91450" marR="91450" marT="45725" marB="45725"/>
                </a:tc>
                <a:tc>
                  <a:txBody>
                    <a:bodyPr/>
                    <a:lstStyle/>
                    <a:p>
                      <a:pPr marL="0" marR="0" lvl="0" indent="0" algn="ctr" rtl="0">
                        <a:spcBef>
                          <a:spcPts val="0"/>
                        </a:spcBef>
                        <a:spcAft>
                          <a:spcPts val="0"/>
                        </a:spcAft>
                        <a:buNone/>
                      </a:pPr>
                      <a:r>
                        <a:rPr lang="zh-TW" sz="1600" u="none" strike="noStrike" cap="none"/>
                        <a:t>區域限制</a:t>
                      </a:r>
                      <a:endParaRPr/>
                    </a:p>
                  </a:txBody>
                  <a:tcPr marL="91450" marR="91450" marT="45725" marB="45725"/>
                </a:tc>
                <a:extLst>
                  <a:ext uri="{0D108BD9-81ED-4DB2-BD59-A6C34878D82A}">
                    <a16:rowId xmlns:a16="http://schemas.microsoft.com/office/drawing/2014/main" val="10000"/>
                  </a:ext>
                </a:extLst>
              </a:tr>
              <a:tr h="405325">
                <a:tc>
                  <a:txBody>
                    <a:bodyPr/>
                    <a:lstStyle/>
                    <a:p>
                      <a:pPr marL="0" marR="0" lvl="0" indent="0" algn="ctr" rtl="0">
                        <a:spcBef>
                          <a:spcPts val="0"/>
                        </a:spcBef>
                        <a:spcAft>
                          <a:spcPts val="0"/>
                        </a:spcAft>
                        <a:buNone/>
                      </a:pPr>
                      <a:r>
                        <a:rPr lang="zh-TW" sz="1600" u="none" strike="noStrike" cap="none"/>
                        <a:t>Kickstarter</a:t>
                      </a:r>
                      <a:br>
                        <a:rPr lang="zh-TW" sz="1600" u="none" strike="noStrike" cap="none"/>
                      </a:br>
                      <a:r>
                        <a:rPr lang="zh-TW" sz="1600" u="none" strike="noStrike" cap="none"/>
                        <a:t>(回報型)</a:t>
                      </a:r>
                      <a:endParaRPr sz="1600" u="none" strike="noStrike" cap="none"/>
                    </a:p>
                  </a:txBody>
                  <a:tcPr marL="91450" marR="91450" marT="45725" marB="45725" anchor="ctr"/>
                </a:tc>
                <a:tc>
                  <a:txBody>
                    <a:bodyPr/>
                    <a:lstStyle/>
                    <a:p>
                      <a:pPr marL="0" marR="0" lvl="0" indent="0" algn="ctr" rtl="0">
                        <a:spcBef>
                          <a:spcPts val="0"/>
                        </a:spcBef>
                        <a:spcAft>
                          <a:spcPts val="0"/>
                        </a:spcAft>
                        <a:buNone/>
                      </a:pPr>
                      <a:r>
                        <a:rPr lang="zh-TW" sz="1600" u="none" strike="noStrike" cap="none"/>
                        <a:t>美國</a:t>
                      </a:r>
                      <a:endParaRPr/>
                    </a:p>
                  </a:txBody>
                  <a:tcPr marL="91450" marR="91450" marT="45725" marB="45725" anchor="ctr"/>
                </a:tc>
                <a:tc>
                  <a:txBody>
                    <a:bodyPr/>
                    <a:lstStyle/>
                    <a:p>
                      <a:pPr marL="0" marR="0" lvl="0" indent="0" algn="ctr" rtl="0">
                        <a:spcBef>
                          <a:spcPts val="0"/>
                        </a:spcBef>
                        <a:spcAft>
                          <a:spcPts val="0"/>
                        </a:spcAft>
                        <a:buNone/>
                      </a:pPr>
                      <a:r>
                        <a:rPr lang="zh-TW" sz="1600" u="none" strike="noStrike" cap="none"/>
                        <a:t>全有全無</a:t>
                      </a:r>
                      <a:r>
                        <a:rPr lang="zh-TW" sz="1600" u="none" strike="noStrike" cap="none" baseline="30000"/>
                        <a:t>1</a:t>
                      </a:r>
                      <a:br>
                        <a:rPr lang="zh-TW" sz="1600" u="none" strike="noStrike" cap="none"/>
                      </a:br>
                      <a:r>
                        <a:rPr lang="zh-TW" sz="1600" u="none" strike="noStrike" cap="none"/>
                        <a:t>(all-or-nothing)</a:t>
                      </a:r>
                      <a:endParaRPr sz="1600" u="none" strike="noStrike" cap="none"/>
                    </a:p>
                  </a:txBody>
                  <a:tcPr marL="91450" marR="91450" marT="45725" marB="45725" anchor="ctr"/>
                </a:tc>
                <a:tc>
                  <a:txBody>
                    <a:bodyPr/>
                    <a:lstStyle/>
                    <a:p>
                      <a:pPr marL="0" marR="0" lvl="0" indent="0" algn="ctr" rtl="0">
                        <a:spcBef>
                          <a:spcPts val="0"/>
                        </a:spcBef>
                        <a:spcAft>
                          <a:spcPts val="0"/>
                        </a:spcAft>
                        <a:buNone/>
                      </a:pPr>
                      <a:r>
                        <a:rPr lang="zh-TW" sz="1600" u="none" strike="noStrike" cap="none"/>
                        <a:t>Amazon Payments</a:t>
                      </a:r>
                      <a:endParaRPr sz="1600" u="none" strike="noStrike" cap="none"/>
                    </a:p>
                  </a:txBody>
                  <a:tcPr marL="91450" marR="91450" marT="45725" marB="45725" anchor="ctr"/>
                </a:tc>
                <a:tc>
                  <a:txBody>
                    <a:bodyPr/>
                    <a:lstStyle/>
                    <a:p>
                      <a:pPr marL="0" marR="0" lvl="0" indent="0" algn="ctr" rtl="0">
                        <a:lnSpc>
                          <a:spcPct val="100000"/>
                        </a:lnSpc>
                        <a:spcBef>
                          <a:spcPts val="0"/>
                        </a:spcBef>
                        <a:spcAft>
                          <a:spcPts val="0"/>
                        </a:spcAft>
                        <a:buClr>
                          <a:schemeClr val="dk1"/>
                        </a:buClr>
                        <a:buSzPts val="1600"/>
                        <a:buFont typeface="Corbel"/>
                        <a:buNone/>
                      </a:pPr>
                      <a:r>
                        <a:rPr lang="zh-TW" sz="1600" u="none" strike="noStrike" cap="none"/>
                        <a:t>眾籌成功：項目籌集總額 X (5%+3%) + 獲得支持份數 X $ 0.2</a:t>
                      </a:r>
                      <a:endParaRPr sz="1600" u="none" strike="noStrike" cap="none"/>
                    </a:p>
                  </a:txBody>
                  <a:tcPr marL="91450" marR="91450" marT="45725" marB="45725" anchor="ctr"/>
                </a:tc>
                <a:tc>
                  <a:txBody>
                    <a:bodyPr/>
                    <a:lstStyle/>
                    <a:p>
                      <a:pPr marL="0" marR="0" lvl="0" indent="0" algn="ctr" rtl="0">
                        <a:spcBef>
                          <a:spcPts val="0"/>
                        </a:spcBef>
                        <a:spcAft>
                          <a:spcPts val="0"/>
                        </a:spcAft>
                        <a:buNone/>
                      </a:pPr>
                      <a:r>
                        <a:rPr lang="zh-TW" sz="1600" u="none" strike="noStrike" cap="none"/>
                        <a:t>發起人須有英美帳戶</a:t>
                      </a:r>
                      <a:endParaRPr/>
                    </a:p>
                  </a:txBody>
                  <a:tcPr marL="91450" marR="91450" marT="45725" marB="45725" anchor="ctr"/>
                </a:tc>
                <a:extLst>
                  <a:ext uri="{0D108BD9-81ED-4DB2-BD59-A6C34878D82A}">
                    <a16:rowId xmlns:a16="http://schemas.microsoft.com/office/drawing/2014/main" val="10001"/>
                  </a:ext>
                </a:extLst>
              </a:tr>
              <a:tr h="405325">
                <a:tc>
                  <a:txBody>
                    <a:bodyPr/>
                    <a:lstStyle/>
                    <a:p>
                      <a:pPr marL="0" marR="0" lvl="0" indent="0" algn="ctr" rtl="0">
                        <a:spcBef>
                          <a:spcPts val="0"/>
                        </a:spcBef>
                        <a:spcAft>
                          <a:spcPts val="0"/>
                        </a:spcAft>
                        <a:buNone/>
                      </a:pPr>
                      <a:r>
                        <a:rPr lang="zh-TW" sz="1600" u="none" strike="noStrike" cap="none"/>
                        <a:t>Indiegogo</a:t>
                      </a:r>
                      <a:br>
                        <a:rPr lang="zh-TW" sz="1600" u="none" strike="noStrike" cap="none"/>
                      </a:br>
                      <a:r>
                        <a:rPr lang="zh-TW" sz="1600" u="none" strike="noStrike" cap="none"/>
                        <a:t>(回報型)</a:t>
                      </a:r>
                      <a:endParaRPr sz="1600" u="none" strike="noStrike" cap="none"/>
                    </a:p>
                  </a:txBody>
                  <a:tcPr marL="91450" marR="91450" marT="45725" marB="45725" anchor="ctr"/>
                </a:tc>
                <a:tc>
                  <a:txBody>
                    <a:bodyPr/>
                    <a:lstStyle/>
                    <a:p>
                      <a:pPr marL="0" marR="0" lvl="0" indent="0" algn="ctr" rtl="0">
                        <a:lnSpc>
                          <a:spcPct val="100000"/>
                        </a:lnSpc>
                        <a:spcBef>
                          <a:spcPts val="0"/>
                        </a:spcBef>
                        <a:spcAft>
                          <a:spcPts val="0"/>
                        </a:spcAft>
                        <a:buClr>
                          <a:schemeClr val="dk1"/>
                        </a:buClr>
                        <a:buSzPts val="1600"/>
                        <a:buFont typeface="Corbel"/>
                        <a:buNone/>
                      </a:pPr>
                      <a:r>
                        <a:rPr lang="zh-TW" sz="1600" u="none" strike="noStrike" cap="none"/>
                        <a:t>美國</a:t>
                      </a:r>
                      <a:endParaRPr/>
                    </a:p>
                  </a:txBody>
                  <a:tcPr marL="91450" marR="91450" marT="45725" marB="45725" anchor="ctr"/>
                </a:tc>
                <a:tc>
                  <a:txBody>
                    <a:bodyPr/>
                    <a:lstStyle/>
                    <a:p>
                      <a:pPr marL="0" marR="0" lvl="0" indent="0" algn="ctr" rtl="0">
                        <a:lnSpc>
                          <a:spcPct val="100000"/>
                        </a:lnSpc>
                        <a:spcBef>
                          <a:spcPts val="0"/>
                        </a:spcBef>
                        <a:spcAft>
                          <a:spcPts val="0"/>
                        </a:spcAft>
                        <a:buClr>
                          <a:schemeClr val="dk1"/>
                        </a:buClr>
                        <a:buSzPts val="1600"/>
                        <a:buFont typeface="Corbel"/>
                        <a:buNone/>
                      </a:pPr>
                      <a:r>
                        <a:rPr lang="zh-TW" sz="1600" u="none" strike="noStrike" cap="none"/>
                        <a:t>全有全無+彈性制</a:t>
                      </a:r>
                      <a:r>
                        <a:rPr lang="zh-TW" sz="1600" u="none" strike="noStrike" cap="none" baseline="30000"/>
                        <a:t>2</a:t>
                      </a:r>
                      <a:endParaRPr sz="1600" u="none" strike="noStrike" cap="none"/>
                    </a:p>
                  </a:txBody>
                  <a:tcPr marL="91450" marR="91450" marT="45725" marB="45725" anchor="ctr"/>
                </a:tc>
                <a:tc>
                  <a:txBody>
                    <a:bodyPr/>
                    <a:lstStyle/>
                    <a:p>
                      <a:pPr marL="0" marR="0" lvl="0" indent="0" algn="ctr" rtl="0">
                        <a:spcBef>
                          <a:spcPts val="0"/>
                        </a:spcBef>
                        <a:spcAft>
                          <a:spcPts val="0"/>
                        </a:spcAft>
                        <a:buNone/>
                      </a:pPr>
                      <a:r>
                        <a:rPr lang="zh-TW" sz="1600" u="none" strike="noStrike" cap="none"/>
                        <a:t>PayPal</a:t>
                      </a:r>
                      <a:endParaRPr sz="1600" u="none" strike="noStrike" cap="none"/>
                    </a:p>
                  </a:txBody>
                  <a:tcPr marL="91450" marR="91450" marT="45725" marB="45725" anchor="ctr"/>
                </a:tc>
                <a:tc>
                  <a:txBody>
                    <a:bodyPr/>
                    <a:lstStyle/>
                    <a:p>
                      <a:pPr marL="0" marR="0" lvl="0" indent="0" algn="ctr" rtl="0">
                        <a:spcBef>
                          <a:spcPts val="0"/>
                        </a:spcBef>
                        <a:spcAft>
                          <a:spcPts val="0"/>
                        </a:spcAft>
                        <a:buNone/>
                      </a:pPr>
                      <a:r>
                        <a:rPr lang="zh-TW" sz="1600" b="0" i="0" u="none" strike="noStrike" cap="none">
                          <a:solidFill>
                            <a:schemeClr val="dk1"/>
                          </a:solidFill>
                          <a:latin typeface="Corbel"/>
                          <a:ea typeface="Corbel"/>
                          <a:cs typeface="Corbel"/>
                          <a:sym typeface="Corbel"/>
                        </a:rPr>
                        <a:t>靈活模式：總金額的 5%(有支持)</a:t>
                      </a:r>
                      <a:br>
                        <a:rPr lang="zh-TW" sz="1600" b="0" i="0" u="none" strike="noStrike" cap="none">
                          <a:solidFill>
                            <a:schemeClr val="dk1"/>
                          </a:solidFill>
                          <a:latin typeface="Corbel"/>
                          <a:ea typeface="Corbel"/>
                          <a:cs typeface="Corbel"/>
                          <a:sym typeface="Corbel"/>
                        </a:rPr>
                      </a:br>
                      <a:r>
                        <a:rPr lang="zh-TW" sz="1600" b="0" i="0" u="none" strike="noStrike" cap="none">
                          <a:solidFill>
                            <a:schemeClr val="dk1"/>
                          </a:solidFill>
                          <a:latin typeface="Corbel"/>
                          <a:ea typeface="Corbel"/>
                          <a:cs typeface="Corbel"/>
                          <a:sym typeface="Corbel"/>
                        </a:rPr>
                        <a:t>固定模式：總金額的 5%(達標)</a:t>
                      </a:r>
                      <a:endParaRPr sz="1600" u="none" strike="noStrike" cap="none"/>
                    </a:p>
                  </a:txBody>
                  <a:tcPr marL="91450" marR="91450" marT="45725" marB="45725" anchor="ctr"/>
                </a:tc>
                <a:tc>
                  <a:txBody>
                    <a:bodyPr/>
                    <a:lstStyle/>
                    <a:p>
                      <a:pPr marL="0" marR="0" lvl="0" indent="0" algn="ctr" rtl="0">
                        <a:spcBef>
                          <a:spcPts val="0"/>
                        </a:spcBef>
                        <a:spcAft>
                          <a:spcPts val="0"/>
                        </a:spcAft>
                        <a:buNone/>
                      </a:pPr>
                      <a:r>
                        <a:rPr lang="zh-TW" sz="1600" u="none" strike="noStrike" cap="none"/>
                        <a:t>無</a:t>
                      </a:r>
                      <a:endParaRPr/>
                    </a:p>
                  </a:txBody>
                  <a:tcPr marL="91450" marR="91450" marT="45725" marB="45725" anchor="ctr"/>
                </a:tc>
                <a:extLst>
                  <a:ext uri="{0D108BD9-81ED-4DB2-BD59-A6C34878D82A}">
                    <a16:rowId xmlns:a16="http://schemas.microsoft.com/office/drawing/2014/main" val="10002"/>
                  </a:ext>
                </a:extLst>
              </a:tr>
              <a:tr h="407300">
                <a:tc>
                  <a:txBody>
                    <a:bodyPr/>
                    <a:lstStyle/>
                    <a:p>
                      <a:pPr marL="0" marR="0" lvl="0" indent="0" algn="ctr" rtl="0">
                        <a:spcBef>
                          <a:spcPts val="0"/>
                        </a:spcBef>
                        <a:spcAft>
                          <a:spcPts val="0"/>
                        </a:spcAft>
                        <a:buNone/>
                      </a:pPr>
                      <a:r>
                        <a:rPr lang="zh-TW" sz="1600" u="none" strike="noStrike" cap="none"/>
                        <a:t>FlyingV</a:t>
                      </a:r>
                      <a:br>
                        <a:rPr lang="zh-TW" sz="1600" u="none" strike="noStrike" cap="none"/>
                      </a:br>
                      <a:r>
                        <a:rPr lang="zh-TW" sz="1600" u="none" strike="noStrike" cap="none"/>
                        <a:t>(回報型)</a:t>
                      </a:r>
                      <a:endParaRPr/>
                    </a:p>
                  </a:txBody>
                  <a:tcPr marL="91450" marR="91450" marT="45725" marB="45725" anchor="ctr"/>
                </a:tc>
                <a:tc>
                  <a:txBody>
                    <a:bodyPr/>
                    <a:lstStyle/>
                    <a:p>
                      <a:pPr marL="0" marR="0" lvl="0" indent="0" algn="ctr" rtl="0">
                        <a:spcBef>
                          <a:spcPts val="0"/>
                        </a:spcBef>
                        <a:spcAft>
                          <a:spcPts val="0"/>
                        </a:spcAft>
                        <a:buNone/>
                      </a:pPr>
                      <a:r>
                        <a:rPr lang="zh-TW" sz="1600" u="none" strike="noStrike" cap="none"/>
                        <a:t>台灣</a:t>
                      </a:r>
                      <a:endParaRPr/>
                    </a:p>
                  </a:txBody>
                  <a:tcPr marL="91450" marR="91450" marT="45725" marB="45725" anchor="ctr"/>
                </a:tc>
                <a:tc>
                  <a:txBody>
                    <a:bodyPr/>
                    <a:lstStyle/>
                    <a:p>
                      <a:pPr marL="0" marR="0" lvl="0" indent="0" algn="ctr" rtl="0">
                        <a:lnSpc>
                          <a:spcPct val="100000"/>
                        </a:lnSpc>
                        <a:spcBef>
                          <a:spcPts val="0"/>
                        </a:spcBef>
                        <a:spcAft>
                          <a:spcPts val="0"/>
                        </a:spcAft>
                        <a:buClr>
                          <a:schemeClr val="dk1"/>
                        </a:buClr>
                        <a:buSzPts val="1600"/>
                        <a:buFont typeface="Corbel"/>
                        <a:buNone/>
                      </a:pPr>
                      <a:r>
                        <a:rPr lang="zh-TW" sz="1600" u="none" strike="noStrike" cap="none"/>
                        <a:t>全有全無</a:t>
                      </a:r>
                      <a:br>
                        <a:rPr lang="zh-TW" sz="1600" u="none" strike="noStrike" cap="none"/>
                      </a:br>
                      <a:r>
                        <a:rPr lang="zh-TW" sz="1600" u="none" strike="noStrike" cap="none"/>
                        <a:t>(all-or-nothing)</a:t>
                      </a:r>
                      <a:endParaRPr/>
                    </a:p>
                  </a:txBody>
                  <a:tcPr marL="91450" marR="91450" marT="45725" marB="45725" anchor="ctr"/>
                </a:tc>
                <a:tc>
                  <a:txBody>
                    <a:bodyPr/>
                    <a:lstStyle/>
                    <a:p>
                      <a:pPr marL="0" marR="0" lvl="0" indent="0" algn="ctr" rtl="0">
                        <a:spcBef>
                          <a:spcPts val="0"/>
                        </a:spcBef>
                        <a:spcAft>
                          <a:spcPts val="0"/>
                        </a:spcAft>
                        <a:buNone/>
                      </a:pPr>
                      <a:r>
                        <a:rPr lang="zh-TW" sz="1600" u="none" strike="noStrike" cap="none"/>
                        <a:t> AliPay、PayPal</a:t>
                      </a:r>
                      <a:br>
                        <a:rPr lang="zh-TW" sz="1600" u="none" strike="noStrike" cap="none"/>
                      </a:br>
                      <a:r>
                        <a:rPr lang="zh-TW" sz="1600" u="none" strike="noStrike" cap="none"/>
                        <a:t>信用卡</a:t>
                      </a:r>
                      <a:endParaRPr/>
                    </a:p>
                  </a:txBody>
                  <a:tcPr marL="91450" marR="91450" marT="45725" marB="45725" anchor="ctr"/>
                </a:tc>
                <a:tc>
                  <a:txBody>
                    <a:bodyPr/>
                    <a:lstStyle/>
                    <a:p>
                      <a:pPr marL="0" marR="0" lvl="0" indent="0" algn="ctr" rtl="0">
                        <a:spcBef>
                          <a:spcPts val="0"/>
                        </a:spcBef>
                        <a:spcAft>
                          <a:spcPts val="0"/>
                        </a:spcAft>
                        <a:buNone/>
                      </a:pPr>
                      <a:r>
                        <a:rPr lang="zh-TW" sz="1600" u="none" strike="noStrike" cap="none"/>
                        <a:t>眾籌成功：取募資金額的 8%</a:t>
                      </a:r>
                      <a:endParaRPr sz="1600" u="none" strike="noStrike" cap="none"/>
                    </a:p>
                  </a:txBody>
                  <a:tcPr marL="91450" marR="91450" marT="45725" marB="45725" anchor="ctr"/>
                </a:tc>
                <a:tc>
                  <a:txBody>
                    <a:bodyPr/>
                    <a:lstStyle/>
                    <a:p>
                      <a:pPr marL="0" marR="0" lvl="0" indent="0" algn="ctr" rtl="0">
                        <a:spcBef>
                          <a:spcPts val="0"/>
                        </a:spcBef>
                        <a:spcAft>
                          <a:spcPts val="0"/>
                        </a:spcAft>
                        <a:buNone/>
                      </a:pPr>
                      <a:r>
                        <a:rPr lang="zh-TW" sz="1600" u="none" strike="noStrike" cap="none"/>
                        <a:t>無</a:t>
                      </a:r>
                      <a:endParaRPr/>
                    </a:p>
                  </a:txBody>
                  <a:tcPr marL="91450" marR="91450" marT="45725" marB="45725" anchor="ctr"/>
                </a:tc>
                <a:extLst>
                  <a:ext uri="{0D108BD9-81ED-4DB2-BD59-A6C34878D82A}">
                    <a16:rowId xmlns:a16="http://schemas.microsoft.com/office/drawing/2014/main" val="10003"/>
                  </a:ext>
                </a:extLst>
              </a:tr>
              <a:tr h="509275">
                <a:tc>
                  <a:txBody>
                    <a:bodyPr/>
                    <a:lstStyle/>
                    <a:p>
                      <a:pPr marL="0" marR="0" lvl="0" indent="0" algn="ctr" rtl="0">
                        <a:spcBef>
                          <a:spcPts val="0"/>
                        </a:spcBef>
                        <a:spcAft>
                          <a:spcPts val="0"/>
                        </a:spcAft>
                        <a:buNone/>
                      </a:pPr>
                      <a:r>
                        <a:rPr lang="zh-TW" sz="1600" u="none" strike="noStrike" cap="none"/>
                        <a:t>AngelList</a:t>
                      </a:r>
                      <a:br>
                        <a:rPr lang="zh-TW" sz="1600" u="none" strike="noStrike" cap="none"/>
                      </a:br>
                      <a:r>
                        <a:rPr lang="zh-TW" sz="1600" u="none" strike="noStrike" cap="none"/>
                        <a:t>(股權型)</a:t>
                      </a:r>
                      <a:endParaRPr sz="1600" u="none" strike="noStrike" cap="none"/>
                    </a:p>
                  </a:txBody>
                  <a:tcPr marL="91450" marR="91450" marT="45725" marB="45725" anchor="ctr"/>
                </a:tc>
                <a:tc>
                  <a:txBody>
                    <a:bodyPr/>
                    <a:lstStyle/>
                    <a:p>
                      <a:pPr marL="0" marR="0" lvl="0" indent="0" algn="ctr" rtl="0">
                        <a:spcBef>
                          <a:spcPts val="0"/>
                        </a:spcBef>
                        <a:spcAft>
                          <a:spcPts val="0"/>
                        </a:spcAft>
                        <a:buNone/>
                      </a:pPr>
                      <a:r>
                        <a:rPr lang="zh-TW" sz="1600" u="none" strike="noStrike" cap="none"/>
                        <a:t>美國</a:t>
                      </a:r>
                      <a:endParaRPr/>
                    </a:p>
                  </a:txBody>
                  <a:tcPr marL="91450" marR="91450" marT="45725" marB="45725" anchor="ctr"/>
                </a:tc>
                <a:tc>
                  <a:txBody>
                    <a:bodyPr/>
                    <a:lstStyle/>
                    <a:p>
                      <a:pPr marL="0" marR="0" lvl="0" indent="0" algn="ctr" rtl="0">
                        <a:spcBef>
                          <a:spcPts val="0"/>
                        </a:spcBef>
                        <a:spcAft>
                          <a:spcPts val="0"/>
                        </a:spcAft>
                        <a:buNone/>
                      </a:pPr>
                      <a:r>
                        <a:rPr lang="zh-TW" sz="1600" u="none" strike="noStrike" cap="none"/>
                        <a:t>長期並穩定投資</a:t>
                      </a:r>
                      <a:r>
                        <a:rPr lang="zh-TW" sz="1600" u="none" strike="noStrike" cap="none" baseline="30000"/>
                        <a:t>3</a:t>
                      </a:r>
                      <a:endParaRPr sz="1600" u="none" strike="noStrike" cap="none"/>
                    </a:p>
                  </a:txBody>
                  <a:tcPr marL="91450" marR="91450" marT="45725" marB="45725" anchor="ctr"/>
                </a:tc>
                <a:tc>
                  <a:txBody>
                    <a:bodyPr/>
                    <a:lstStyle/>
                    <a:p>
                      <a:pPr marL="0" marR="0" lvl="0" indent="0" algn="ctr" rtl="0">
                        <a:spcBef>
                          <a:spcPts val="0"/>
                        </a:spcBef>
                        <a:spcAft>
                          <a:spcPts val="0"/>
                        </a:spcAft>
                        <a:buNone/>
                      </a:pPr>
                      <a:r>
                        <a:rPr lang="zh-TW" sz="1600" u="none" strike="noStrike" cap="none"/>
                        <a:t>合作銀行</a:t>
                      </a:r>
                      <a:endParaRPr sz="1600" u="none" strike="noStrike" cap="none"/>
                    </a:p>
                  </a:txBody>
                  <a:tcPr marL="91450" marR="91450" marT="45725" marB="45725" anchor="ctr"/>
                </a:tc>
                <a:tc>
                  <a:txBody>
                    <a:bodyPr/>
                    <a:lstStyle/>
                    <a:p>
                      <a:pPr marL="0" marR="0" lvl="0" indent="0" algn="ctr" rtl="0">
                        <a:spcBef>
                          <a:spcPts val="0"/>
                        </a:spcBef>
                        <a:spcAft>
                          <a:spcPts val="0"/>
                        </a:spcAft>
                        <a:buNone/>
                      </a:pPr>
                      <a:r>
                        <a:rPr lang="zh-TW" sz="1600" u="none" strike="noStrike" cap="none"/>
                        <a:t>5%的投資收益</a:t>
                      </a:r>
                      <a:endParaRPr/>
                    </a:p>
                  </a:txBody>
                  <a:tcPr marL="91450" marR="91450" marT="45725" marB="45725" anchor="ctr"/>
                </a:tc>
                <a:tc>
                  <a:txBody>
                    <a:bodyPr/>
                    <a:lstStyle/>
                    <a:p>
                      <a:pPr marL="0" marR="0" lvl="0" indent="0" algn="ctr" rtl="0">
                        <a:spcBef>
                          <a:spcPts val="0"/>
                        </a:spcBef>
                        <a:spcAft>
                          <a:spcPts val="0"/>
                        </a:spcAft>
                        <a:buNone/>
                      </a:pPr>
                      <a:r>
                        <a:rPr lang="zh-TW" sz="1600" u="none" strike="noStrike" cap="none"/>
                        <a:t>投資人嚴格限制</a:t>
                      </a:r>
                      <a:endParaRPr/>
                    </a:p>
                  </a:txBody>
                  <a:tcPr marL="91450" marR="91450" marT="45725" marB="45725" anchor="ctr"/>
                </a:tc>
                <a:extLst>
                  <a:ext uri="{0D108BD9-81ED-4DB2-BD59-A6C34878D82A}">
                    <a16:rowId xmlns:a16="http://schemas.microsoft.com/office/drawing/2014/main" val="10004"/>
                  </a:ext>
                </a:extLst>
              </a:tr>
              <a:tr h="405325">
                <a:tc>
                  <a:txBody>
                    <a:bodyPr/>
                    <a:lstStyle/>
                    <a:p>
                      <a:pPr marL="0" marR="0" lvl="0" indent="0" algn="ctr" rtl="0">
                        <a:spcBef>
                          <a:spcPts val="0"/>
                        </a:spcBef>
                        <a:spcAft>
                          <a:spcPts val="0"/>
                        </a:spcAft>
                        <a:buNone/>
                      </a:pPr>
                      <a:r>
                        <a:rPr lang="zh-TW" sz="1600" u="none" strike="noStrike" cap="none"/>
                        <a:t>天使匯</a:t>
                      </a:r>
                      <a:br>
                        <a:rPr lang="zh-TW" sz="1600" u="none" strike="noStrike" cap="none"/>
                      </a:br>
                      <a:r>
                        <a:rPr lang="zh-TW" sz="1600" u="none" strike="noStrike" cap="none"/>
                        <a:t>(股權型)</a:t>
                      </a:r>
                      <a:endParaRPr sz="1600" u="none" strike="noStrike" cap="none"/>
                    </a:p>
                  </a:txBody>
                  <a:tcPr marL="91450" marR="91450" marT="45725" marB="45725" anchor="ctr"/>
                </a:tc>
                <a:tc>
                  <a:txBody>
                    <a:bodyPr/>
                    <a:lstStyle/>
                    <a:p>
                      <a:pPr marL="0" marR="0" lvl="0" indent="0" algn="ctr" rtl="0">
                        <a:spcBef>
                          <a:spcPts val="0"/>
                        </a:spcBef>
                        <a:spcAft>
                          <a:spcPts val="0"/>
                        </a:spcAft>
                        <a:buNone/>
                      </a:pPr>
                      <a:r>
                        <a:rPr lang="zh-TW" sz="1600" u="none" strike="noStrike" cap="none"/>
                        <a:t>大陸</a:t>
                      </a:r>
                      <a:endParaRPr/>
                    </a:p>
                  </a:txBody>
                  <a:tcPr marL="91450" marR="91450" marT="45725" marB="45725" anchor="ctr"/>
                </a:tc>
                <a:tc>
                  <a:txBody>
                    <a:bodyPr/>
                    <a:lstStyle/>
                    <a:p>
                      <a:pPr marL="0" marR="0" lvl="0" indent="0" algn="ctr" rtl="0">
                        <a:spcBef>
                          <a:spcPts val="0"/>
                        </a:spcBef>
                        <a:spcAft>
                          <a:spcPts val="0"/>
                        </a:spcAft>
                        <a:buNone/>
                      </a:pPr>
                      <a:r>
                        <a:rPr lang="zh-TW" sz="1600" u="none" strike="noStrike" cap="none">
                          <a:solidFill>
                            <a:schemeClr val="dk1"/>
                          </a:solidFill>
                          <a:latin typeface="Corbel"/>
                          <a:ea typeface="Corbel"/>
                          <a:cs typeface="Corbel"/>
                          <a:sym typeface="Corbel"/>
                        </a:rPr>
                        <a:t>長期並穩定投資</a:t>
                      </a:r>
                      <a:endParaRPr/>
                    </a:p>
                  </a:txBody>
                  <a:tcPr marL="91450" marR="91450" marT="45725" marB="45725" anchor="ctr"/>
                </a:tc>
                <a:tc>
                  <a:txBody>
                    <a:bodyPr/>
                    <a:lstStyle/>
                    <a:p>
                      <a:pPr marL="0" marR="0" lvl="0" indent="0" algn="ctr" rtl="0">
                        <a:lnSpc>
                          <a:spcPct val="100000"/>
                        </a:lnSpc>
                        <a:spcBef>
                          <a:spcPts val="0"/>
                        </a:spcBef>
                        <a:spcAft>
                          <a:spcPts val="0"/>
                        </a:spcAft>
                        <a:buClr>
                          <a:schemeClr val="dk1"/>
                        </a:buClr>
                        <a:buSzPts val="1600"/>
                        <a:buFont typeface="Corbel"/>
                        <a:buNone/>
                      </a:pPr>
                      <a:r>
                        <a:rPr lang="zh-TW" sz="1600" u="none" strike="noStrike" cap="none"/>
                        <a:t>合作銀行</a:t>
                      </a:r>
                      <a:endParaRPr sz="1600" u="none" strike="noStrike" cap="none"/>
                    </a:p>
                  </a:txBody>
                  <a:tcPr marL="91450" marR="91450" marT="45725" marB="45725" anchor="ctr"/>
                </a:tc>
                <a:tc>
                  <a:txBody>
                    <a:bodyPr/>
                    <a:lstStyle/>
                    <a:p>
                      <a:pPr marL="0" marR="0" lvl="0" indent="0" algn="ctr" rtl="0">
                        <a:lnSpc>
                          <a:spcPct val="100000"/>
                        </a:lnSpc>
                        <a:spcBef>
                          <a:spcPts val="0"/>
                        </a:spcBef>
                        <a:spcAft>
                          <a:spcPts val="0"/>
                        </a:spcAft>
                        <a:buClr>
                          <a:schemeClr val="dk1"/>
                        </a:buClr>
                        <a:buSzPts val="1600"/>
                        <a:buFont typeface="Corbel"/>
                        <a:buNone/>
                      </a:pPr>
                      <a:r>
                        <a:rPr lang="zh-TW" sz="1600" u="none" strike="noStrike" cap="none"/>
                        <a:t>融资成功前不收费</a:t>
                      </a:r>
                      <a:endParaRPr/>
                    </a:p>
                    <a:p>
                      <a:pPr marL="0" marR="0" lvl="0" indent="0" algn="ctr" rtl="0">
                        <a:lnSpc>
                          <a:spcPct val="100000"/>
                        </a:lnSpc>
                        <a:spcBef>
                          <a:spcPts val="0"/>
                        </a:spcBef>
                        <a:spcAft>
                          <a:spcPts val="0"/>
                        </a:spcAft>
                        <a:buClr>
                          <a:schemeClr val="dk1"/>
                        </a:buClr>
                        <a:buSzPts val="1600"/>
                        <a:buFont typeface="Corbel"/>
                        <a:buNone/>
                      </a:pPr>
                      <a:r>
                        <a:rPr lang="zh-TW" sz="1600" u="none" strike="noStrike" cap="none"/>
                        <a:t>收取佣金:融资额的2%</a:t>
                      </a:r>
                      <a:endParaRPr/>
                    </a:p>
                    <a:p>
                      <a:pPr marL="0" marR="0" lvl="0" indent="0" algn="ctr" rtl="0">
                        <a:lnSpc>
                          <a:spcPct val="100000"/>
                        </a:lnSpc>
                        <a:spcBef>
                          <a:spcPts val="0"/>
                        </a:spcBef>
                        <a:spcAft>
                          <a:spcPts val="0"/>
                        </a:spcAft>
                        <a:buClr>
                          <a:schemeClr val="dk1"/>
                        </a:buClr>
                        <a:buSzPts val="1600"/>
                        <a:buFont typeface="Corbel"/>
                        <a:buNone/>
                      </a:pPr>
                      <a:r>
                        <a:rPr lang="zh-TW" sz="1600" u="none" strike="noStrike" cap="none"/>
                        <a:t>超募200%，佣金全免</a:t>
                      </a:r>
                      <a:endParaRPr sz="1600" u="none" strike="noStrike" cap="none"/>
                    </a:p>
                  </a:txBody>
                  <a:tcPr marL="91450" marR="91450" marT="45725" marB="45725" anchor="ctr"/>
                </a:tc>
                <a:tc>
                  <a:txBody>
                    <a:bodyPr/>
                    <a:lstStyle/>
                    <a:p>
                      <a:pPr marL="0" marR="0" lvl="0" indent="0" algn="ctr" rtl="0">
                        <a:spcBef>
                          <a:spcPts val="0"/>
                        </a:spcBef>
                        <a:spcAft>
                          <a:spcPts val="0"/>
                        </a:spcAft>
                        <a:buNone/>
                      </a:pPr>
                      <a:r>
                        <a:rPr lang="zh-TW" sz="1600" u="none" strike="noStrike" cap="none"/>
                        <a:t>無</a:t>
                      </a:r>
                      <a:endParaRPr/>
                    </a:p>
                  </a:txBody>
                  <a:tcPr marL="91450" marR="91450" marT="45725" marB="45725" anchor="ctr"/>
                </a:tc>
                <a:extLst>
                  <a:ext uri="{0D108BD9-81ED-4DB2-BD59-A6C34878D82A}">
                    <a16:rowId xmlns:a16="http://schemas.microsoft.com/office/drawing/2014/main" val="10005"/>
                  </a:ext>
                </a:extLst>
              </a:tr>
              <a:tr h="405325">
                <a:tc>
                  <a:txBody>
                    <a:bodyPr/>
                    <a:lstStyle/>
                    <a:p>
                      <a:pPr marL="0" marR="0" lvl="0" indent="0" algn="ctr" rtl="0">
                        <a:spcBef>
                          <a:spcPts val="0"/>
                        </a:spcBef>
                        <a:spcAft>
                          <a:spcPts val="0"/>
                        </a:spcAft>
                        <a:buNone/>
                      </a:pPr>
                      <a:r>
                        <a:rPr lang="zh-TW" sz="1600" u="none" strike="noStrike" cap="none"/>
                        <a:t>OurCrowd</a:t>
                      </a:r>
                      <a:br>
                        <a:rPr lang="zh-TW" sz="1600" u="none" strike="noStrike" cap="none"/>
                      </a:br>
                      <a:r>
                        <a:rPr lang="zh-TW" sz="1600" u="none" strike="noStrike" cap="none"/>
                        <a:t>(股權型)</a:t>
                      </a:r>
                      <a:endParaRPr sz="1600" u="none" strike="noStrike" cap="none"/>
                    </a:p>
                  </a:txBody>
                  <a:tcPr marL="91450" marR="91450" marT="45725" marB="45725" anchor="ctr"/>
                </a:tc>
                <a:tc>
                  <a:txBody>
                    <a:bodyPr/>
                    <a:lstStyle/>
                    <a:p>
                      <a:pPr marL="0" marR="0" lvl="0" indent="0" algn="ctr" rtl="0">
                        <a:spcBef>
                          <a:spcPts val="0"/>
                        </a:spcBef>
                        <a:spcAft>
                          <a:spcPts val="0"/>
                        </a:spcAft>
                        <a:buNone/>
                      </a:pPr>
                      <a:r>
                        <a:rPr lang="zh-TW" sz="1600" u="none" strike="noStrike" cap="none"/>
                        <a:t>以色列</a:t>
                      </a:r>
                      <a:endParaRPr/>
                    </a:p>
                  </a:txBody>
                  <a:tcPr marL="91450" marR="91450" marT="45725" marB="45725" anchor="ctr"/>
                </a:tc>
                <a:tc>
                  <a:txBody>
                    <a:bodyPr/>
                    <a:lstStyle/>
                    <a:p>
                      <a:pPr marL="0" marR="0" lvl="0" indent="0" algn="ctr" rtl="0">
                        <a:spcBef>
                          <a:spcPts val="0"/>
                        </a:spcBef>
                        <a:spcAft>
                          <a:spcPts val="0"/>
                        </a:spcAft>
                        <a:buNone/>
                      </a:pPr>
                      <a:r>
                        <a:rPr lang="zh-TW" sz="1600" u="none" strike="noStrike" cap="none">
                          <a:solidFill>
                            <a:schemeClr val="dk1"/>
                          </a:solidFill>
                          <a:latin typeface="Corbel"/>
                          <a:ea typeface="Corbel"/>
                          <a:cs typeface="Corbel"/>
                          <a:sym typeface="Corbel"/>
                        </a:rPr>
                        <a:t>長期並穩定投資</a:t>
                      </a:r>
                      <a:endParaRPr/>
                    </a:p>
                  </a:txBody>
                  <a:tcPr marL="91450" marR="91450" marT="45725" marB="45725" anchor="ctr"/>
                </a:tc>
                <a:tc>
                  <a:txBody>
                    <a:bodyPr/>
                    <a:lstStyle/>
                    <a:p>
                      <a:pPr marL="0" marR="0" lvl="0" indent="0" algn="ctr" rtl="0">
                        <a:lnSpc>
                          <a:spcPct val="100000"/>
                        </a:lnSpc>
                        <a:spcBef>
                          <a:spcPts val="0"/>
                        </a:spcBef>
                        <a:spcAft>
                          <a:spcPts val="0"/>
                        </a:spcAft>
                        <a:buClr>
                          <a:schemeClr val="dk1"/>
                        </a:buClr>
                        <a:buSzPts val="1600"/>
                        <a:buFont typeface="Corbel"/>
                        <a:buNone/>
                      </a:pPr>
                      <a:r>
                        <a:rPr lang="zh-TW" sz="1600" u="none" strike="noStrike" cap="none"/>
                        <a:t>合作銀行</a:t>
                      </a:r>
                      <a:r>
                        <a:rPr lang="zh-TW" sz="1600" u="none" strike="noStrike" cap="none" baseline="30000"/>
                        <a:t>4</a:t>
                      </a:r>
                      <a:endParaRPr sz="1600" u="none" strike="noStrike" cap="none"/>
                    </a:p>
                  </a:txBody>
                  <a:tcPr marL="91450" marR="91450" marT="45725" marB="45725" anchor="ctr"/>
                </a:tc>
                <a:tc>
                  <a:txBody>
                    <a:bodyPr/>
                    <a:lstStyle/>
                    <a:p>
                      <a:pPr marL="0" marR="0" lvl="0" indent="0" algn="ctr" rtl="0">
                        <a:lnSpc>
                          <a:spcPct val="100000"/>
                        </a:lnSpc>
                        <a:spcBef>
                          <a:spcPts val="0"/>
                        </a:spcBef>
                        <a:spcAft>
                          <a:spcPts val="0"/>
                        </a:spcAft>
                        <a:buClr>
                          <a:schemeClr val="dk1"/>
                        </a:buClr>
                        <a:buSzPts val="1600"/>
                        <a:buFont typeface="Corbel"/>
                        <a:buNone/>
                      </a:pPr>
                      <a:r>
                        <a:rPr lang="zh-TW" sz="1600" u="none" strike="noStrike" cap="none"/>
                        <a:t>2%管理费+退出收益的20%-25%</a:t>
                      </a:r>
                      <a:endParaRPr sz="1600" u="none" strike="noStrike" cap="none"/>
                    </a:p>
                  </a:txBody>
                  <a:tcPr marL="91450" marR="91450" marT="45725" marB="45725" anchor="ctr"/>
                </a:tc>
                <a:tc>
                  <a:txBody>
                    <a:bodyPr/>
                    <a:lstStyle/>
                    <a:p>
                      <a:pPr marL="0" marR="0" lvl="0" indent="0" algn="ctr" rtl="0">
                        <a:spcBef>
                          <a:spcPts val="0"/>
                        </a:spcBef>
                        <a:spcAft>
                          <a:spcPts val="0"/>
                        </a:spcAft>
                        <a:buNone/>
                      </a:pPr>
                      <a:r>
                        <a:rPr lang="zh-TW" sz="1600" u="none" strike="noStrike" cap="none"/>
                        <a:t>以色列、美國及歐洲</a:t>
                      </a:r>
                      <a:endParaRPr/>
                    </a:p>
                  </a:txBody>
                  <a:tcPr marL="91450" marR="91450" marT="45725" marB="45725" anchor="ctr"/>
                </a:tc>
                <a:extLst>
                  <a:ext uri="{0D108BD9-81ED-4DB2-BD59-A6C34878D82A}">
                    <a16:rowId xmlns:a16="http://schemas.microsoft.com/office/drawing/2014/main" val="10006"/>
                  </a:ext>
                </a:extLst>
              </a:tr>
              <a:tr h="405325">
                <a:tc>
                  <a:txBody>
                    <a:bodyPr/>
                    <a:lstStyle/>
                    <a:p>
                      <a:pPr marL="0" marR="0" lvl="0" indent="0" algn="ctr" rtl="0">
                        <a:spcBef>
                          <a:spcPts val="0"/>
                        </a:spcBef>
                        <a:spcAft>
                          <a:spcPts val="0"/>
                        </a:spcAft>
                        <a:buNone/>
                      </a:pPr>
                      <a:r>
                        <a:rPr lang="zh-TW" sz="1600" u="none" strike="noStrike" cap="none"/>
                        <a:t>創夢市集</a:t>
                      </a:r>
                      <a:br>
                        <a:rPr lang="zh-TW" sz="1600" u="none" strike="noStrike" cap="none"/>
                      </a:br>
                      <a:r>
                        <a:rPr lang="zh-TW" sz="1600" u="none" strike="noStrike" cap="none"/>
                        <a:t>(股權型)</a:t>
                      </a:r>
                      <a:endParaRPr sz="1600" u="none" strike="noStrike" cap="none"/>
                    </a:p>
                  </a:txBody>
                  <a:tcPr marL="91450" marR="91450" marT="45725" marB="45725" anchor="ctr"/>
                </a:tc>
                <a:tc>
                  <a:txBody>
                    <a:bodyPr/>
                    <a:lstStyle/>
                    <a:p>
                      <a:pPr marL="0" marR="0" lvl="0" indent="0" algn="ctr" rtl="0">
                        <a:spcBef>
                          <a:spcPts val="0"/>
                        </a:spcBef>
                        <a:spcAft>
                          <a:spcPts val="0"/>
                        </a:spcAft>
                        <a:buNone/>
                      </a:pPr>
                      <a:r>
                        <a:rPr lang="zh-TW" sz="1600" u="none" strike="noStrike" cap="none"/>
                        <a:t>台灣</a:t>
                      </a:r>
                      <a:endParaRPr/>
                    </a:p>
                  </a:txBody>
                  <a:tcPr marL="91450" marR="91450" marT="45725" marB="45725" anchor="ctr"/>
                </a:tc>
                <a:tc>
                  <a:txBody>
                    <a:bodyPr/>
                    <a:lstStyle/>
                    <a:p>
                      <a:pPr marL="0" marR="0" lvl="0" indent="0" algn="ctr" rtl="0">
                        <a:spcBef>
                          <a:spcPts val="0"/>
                        </a:spcBef>
                        <a:spcAft>
                          <a:spcPts val="0"/>
                        </a:spcAft>
                        <a:buNone/>
                      </a:pPr>
                      <a:r>
                        <a:rPr lang="zh-TW" sz="1600" u="none" strike="noStrike" cap="none">
                          <a:solidFill>
                            <a:schemeClr val="dk1"/>
                          </a:solidFill>
                          <a:latin typeface="Corbel"/>
                          <a:ea typeface="Corbel"/>
                          <a:cs typeface="Corbel"/>
                          <a:sym typeface="Corbel"/>
                        </a:rPr>
                        <a:t>長期並穩定投資</a:t>
                      </a:r>
                      <a:endParaRPr/>
                    </a:p>
                  </a:txBody>
                  <a:tcPr marL="91450" marR="91450" marT="45725" marB="45725" anchor="ctr"/>
                </a:tc>
                <a:tc>
                  <a:txBody>
                    <a:bodyPr/>
                    <a:lstStyle/>
                    <a:p>
                      <a:pPr marL="0" marR="0" lvl="0" indent="0" algn="ctr" rtl="0">
                        <a:lnSpc>
                          <a:spcPct val="100000"/>
                        </a:lnSpc>
                        <a:spcBef>
                          <a:spcPts val="0"/>
                        </a:spcBef>
                        <a:spcAft>
                          <a:spcPts val="0"/>
                        </a:spcAft>
                        <a:buClr>
                          <a:schemeClr val="dk1"/>
                        </a:buClr>
                        <a:buSzPts val="1600"/>
                        <a:buFont typeface="Corbel"/>
                        <a:buNone/>
                      </a:pPr>
                      <a:r>
                        <a:rPr lang="zh-TW" sz="1600" u="none" strike="noStrike" cap="none"/>
                        <a:t>合作銀行</a:t>
                      </a:r>
                      <a:endParaRPr sz="1600" u="none" strike="noStrike" cap="none"/>
                    </a:p>
                  </a:txBody>
                  <a:tcPr marL="91450" marR="91450" marT="45725" marB="45725" anchor="ctr"/>
                </a:tc>
                <a:tc>
                  <a:txBody>
                    <a:bodyPr/>
                    <a:lstStyle/>
                    <a:p>
                      <a:pPr marL="0" marR="0" lvl="0" indent="0" algn="ctr" rtl="0">
                        <a:lnSpc>
                          <a:spcPct val="100000"/>
                        </a:lnSpc>
                        <a:spcBef>
                          <a:spcPts val="0"/>
                        </a:spcBef>
                        <a:spcAft>
                          <a:spcPts val="0"/>
                        </a:spcAft>
                        <a:buClr>
                          <a:schemeClr val="dk1"/>
                        </a:buClr>
                        <a:buSzPts val="1600"/>
                        <a:buFont typeface="Corbel"/>
                        <a:buNone/>
                      </a:pPr>
                      <a:r>
                        <a:rPr lang="zh-TW" sz="1600" u="none" strike="noStrike" cap="none"/>
                        <a:t>總金額中收取 8 % 作為服務費</a:t>
                      </a:r>
                      <a:endParaRPr/>
                    </a:p>
                  </a:txBody>
                  <a:tcPr marL="91450" marR="91450" marT="45725" marB="45725" anchor="ctr"/>
                </a:tc>
                <a:tc>
                  <a:txBody>
                    <a:bodyPr/>
                    <a:lstStyle/>
                    <a:p>
                      <a:pPr marL="0" marR="0" lvl="0" indent="0" algn="ctr" rtl="0">
                        <a:spcBef>
                          <a:spcPts val="0"/>
                        </a:spcBef>
                        <a:spcAft>
                          <a:spcPts val="0"/>
                        </a:spcAft>
                        <a:buNone/>
                      </a:pPr>
                      <a:r>
                        <a:rPr lang="zh-TW" sz="1600" u="none" strike="noStrike" cap="none"/>
                        <a:t>無</a:t>
                      </a:r>
                      <a:endParaRPr/>
                    </a:p>
                  </a:txBody>
                  <a:tcPr marL="91450" marR="91450" marT="45725" marB="45725" anchor="ctr"/>
                </a:tc>
                <a:extLst>
                  <a:ext uri="{0D108BD9-81ED-4DB2-BD59-A6C34878D82A}">
                    <a16:rowId xmlns:a16="http://schemas.microsoft.com/office/drawing/2014/main" val="10007"/>
                  </a:ext>
                </a:extLst>
              </a:tr>
              <a:tr h="405325">
                <a:tc>
                  <a:txBody>
                    <a:bodyPr/>
                    <a:lstStyle/>
                    <a:p>
                      <a:pPr marL="0" marR="0" lvl="0" indent="0" algn="ctr" rtl="0">
                        <a:spcBef>
                          <a:spcPts val="0"/>
                        </a:spcBef>
                        <a:spcAft>
                          <a:spcPts val="0"/>
                        </a:spcAft>
                        <a:buNone/>
                      </a:pPr>
                      <a:r>
                        <a:rPr lang="zh-TW" sz="1600" u="none" strike="noStrike" cap="none"/>
                        <a:t>LendingClub</a:t>
                      </a:r>
                      <a:br>
                        <a:rPr lang="zh-TW" sz="1600" u="none" strike="noStrike" cap="none"/>
                      </a:br>
                      <a:r>
                        <a:rPr lang="zh-TW" sz="1600" u="none" strike="noStrike" cap="none"/>
                        <a:t>(債權型)</a:t>
                      </a:r>
                      <a:endParaRPr sz="1600" u="none" strike="noStrike" cap="none"/>
                    </a:p>
                  </a:txBody>
                  <a:tcPr marL="91450" marR="91450" marT="45725" marB="45725" anchor="ctr"/>
                </a:tc>
                <a:tc>
                  <a:txBody>
                    <a:bodyPr/>
                    <a:lstStyle/>
                    <a:p>
                      <a:pPr marL="0" marR="0" lvl="0" indent="0" algn="ctr" rtl="0">
                        <a:spcBef>
                          <a:spcPts val="0"/>
                        </a:spcBef>
                        <a:spcAft>
                          <a:spcPts val="0"/>
                        </a:spcAft>
                        <a:buNone/>
                      </a:pPr>
                      <a:r>
                        <a:rPr lang="zh-TW" sz="1600" u="none" strike="noStrike" cap="none"/>
                        <a:t>美國</a:t>
                      </a:r>
                      <a:endParaRPr/>
                    </a:p>
                  </a:txBody>
                  <a:tcPr marL="91450" marR="91450" marT="45725" marB="45725" anchor="ctr"/>
                </a:tc>
                <a:tc>
                  <a:txBody>
                    <a:bodyPr/>
                    <a:lstStyle/>
                    <a:p>
                      <a:pPr marL="0" marR="0" lvl="0" indent="0" algn="ctr" rtl="0">
                        <a:spcBef>
                          <a:spcPts val="0"/>
                        </a:spcBef>
                        <a:spcAft>
                          <a:spcPts val="0"/>
                        </a:spcAft>
                        <a:buNone/>
                      </a:pPr>
                      <a:r>
                        <a:rPr lang="zh-TW" sz="1600" u="none" strike="noStrike" cap="none"/>
                        <a:t>借貸關係</a:t>
                      </a:r>
                      <a:endParaRPr/>
                    </a:p>
                  </a:txBody>
                  <a:tcPr marL="91450" marR="91450" marT="45725" marB="45725" anchor="ctr"/>
                </a:tc>
                <a:tc>
                  <a:txBody>
                    <a:bodyPr/>
                    <a:lstStyle/>
                    <a:p>
                      <a:pPr marL="0" marR="0" lvl="0" indent="0" algn="ctr" rtl="0">
                        <a:spcBef>
                          <a:spcPts val="0"/>
                        </a:spcBef>
                        <a:spcAft>
                          <a:spcPts val="0"/>
                        </a:spcAft>
                        <a:buNone/>
                      </a:pPr>
                      <a:r>
                        <a:rPr lang="zh-TW" sz="1600" u="none" strike="noStrike" cap="none"/>
                        <a:t>rent-a-charter</a:t>
                      </a:r>
                      <a:endParaRPr sz="1600" u="none" strike="noStrike" cap="none"/>
                    </a:p>
                  </a:txBody>
                  <a:tcPr marL="91450" marR="91450" marT="45725" marB="45725" anchor="ctr"/>
                </a:tc>
                <a:tc>
                  <a:txBody>
                    <a:bodyPr/>
                    <a:lstStyle/>
                    <a:p>
                      <a:pPr marL="0" marR="0" lvl="0" indent="0" algn="ctr" rtl="0">
                        <a:lnSpc>
                          <a:spcPct val="100000"/>
                        </a:lnSpc>
                        <a:spcBef>
                          <a:spcPts val="0"/>
                        </a:spcBef>
                        <a:spcAft>
                          <a:spcPts val="0"/>
                        </a:spcAft>
                        <a:buClr>
                          <a:schemeClr val="dk1"/>
                        </a:buClr>
                        <a:buSzPts val="1600"/>
                        <a:buFont typeface="Corbel"/>
                        <a:buNone/>
                      </a:pPr>
                      <a:r>
                        <a:rPr lang="zh-TW" sz="1600" u="none" strike="noStrike" cap="none"/>
                        <a:t>分期還款金額繳納1%的服務費</a:t>
                      </a:r>
                      <a:endParaRPr/>
                    </a:p>
                  </a:txBody>
                  <a:tcPr marL="91450" marR="91450" marT="45725" marB="45725" anchor="ctr"/>
                </a:tc>
                <a:tc>
                  <a:txBody>
                    <a:bodyPr/>
                    <a:lstStyle/>
                    <a:p>
                      <a:pPr marL="0" marR="0" lvl="0" indent="0" algn="ctr" rtl="0">
                        <a:spcBef>
                          <a:spcPts val="0"/>
                        </a:spcBef>
                        <a:spcAft>
                          <a:spcPts val="0"/>
                        </a:spcAft>
                        <a:buNone/>
                      </a:pPr>
                      <a:r>
                        <a:rPr lang="zh-TW" sz="1600" u="none" strike="noStrike" cap="none"/>
                        <a:t>信評分數</a:t>
                      </a:r>
                      <a:endParaRPr/>
                    </a:p>
                  </a:txBody>
                  <a:tcPr marL="91450" marR="91450" marT="45725" marB="45725" anchor="ctr"/>
                </a:tc>
                <a:extLst>
                  <a:ext uri="{0D108BD9-81ED-4DB2-BD59-A6C34878D82A}">
                    <a16:rowId xmlns:a16="http://schemas.microsoft.com/office/drawing/2014/main" val="10008"/>
                  </a:ext>
                </a:extLst>
              </a:tr>
            </a:tbl>
          </a:graphicData>
        </a:graphic>
      </p:graphicFrame>
      <p:sp>
        <p:nvSpPr>
          <p:cNvPr id="1085" name="Google Shape;1085;p37"/>
          <p:cNvSpPr txBox="1"/>
          <p:nvPr/>
        </p:nvSpPr>
        <p:spPr>
          <a:xfrm>
            <a:off x="260209" y="6047423"/>
            <a:ext cx="11671579" cy="43088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zh-TW" sz="1100">
                <a:solidFill>
                  <a:schemeClr val="dk1"/>
                </a:solidFill>
                <a:latin typeface="Corbel"/>
                <a:ea typeface="Corbel"/>
                <a:cs typeface="Corbel"/>
                <a:sym typeface="Corbel"/>
              </a:rPr>
              <a:t>1.達標或超標才能拿到款項，未達目標將退還給每位贊助者。2.募資達標或超標，抽總額的4%；若否，提案者仍可拿到資金，但抽9%。</a:t>
            </a:r>
            <a:endParaRPr sz="1100">
              <a:solidFill>
                <a:schemeClr val="dk1"/>
              </a:solidFill>
              <a:latin typeface="Corbel"/>
              <a:ea typeface="Corbel"/>
              <a:cs typeface="Corbel"/>
              <a:sym typeface="Corbel"/>
            </a:endParaRPr>
          </a:p>
          <a:p>
            <a:pPr marL="0" marR="0" lvl="0" indent="0" algn="l" rtl="0">
              <a:spcBef>
                <a:spcPts val="0"/>
              </a:spcBef>
              <a:spcAft>
                <a:spcPts val="0"/>
              </a:spcAft>
              <a:buNone/>
            </a:pPr>
            <a:r>
              <a:rPr lang="zh-TW" sz="1100">
                <a:solidFill>
                  <a:schemeClr val="dk1"/>
                </a:solidFill>
                <a:latin typeface="Corbel"/>
                <a:ea typeface="Corbel"/>
                <a:cs typeface="Corbel"/>
                <a:sym typeface="Corbel"/>
              </a:rPr>
              <a:t>3.投資人經由募資程序之後成為公司的股東，未來將參與或監督公司的營運。4.上海商業儲蓄銀行(SCSB)</a:t>
            </a:r>
            <a:endParaRPr sz="1100">
              <a:solidFill>
                <a:schemeClr val="dk1"/>
              </a:solidFill>
              <a:latin typeface="Corbel"/>
              <a:ea typeface="Corbel"/>
              <a:cs typeface="Corbel"/>
              <a:sym typeface="Corbel"/>
            </a:endParaRPr>
          </a:p>
        </p:txBody>
      </p:sp>
      <p:grpSp>
        <p:nvGrpSpPr>
          <p:cNvPr id="1086" name="Google Shape;1086;p37"/>
          <p:cNvGrpSpPr/>
          <p:nvPr/>
        </p:nvGrpSpPr>
        <p:grpSpPr>
          <a:xfrm>
            <a:off x="1488" y="-12459"/>
            <a:ext cx="12189023" cy="308293"/>
            <a:chOff x="1488" y="0"/>
            <a:chExt cx="12189023" cy="308293"/>
          </a:xfrm>
        </p:grpSpPr>
        <p:sp>
          <p:nvSpPr>
            <p:cNvPr id="1087" name="Google Shape;1087;p37"/>
            <p:cNvSpPr/>
            <p:nvPr/>
          </p:nvSpPr>
          <p:spPr>
            <a:xfrm>
              <a:off x="1488" y="0"/>
              <a:ext cx="2902148" cy="308293"/>
            </a:xfrm>
            <a:prstGeom prst="homePlate">
              <a:avLst>
                <a:gd name="adj" fmla="val 50000"/>
              </a:avLst>
            </a:prstGeom>
            <a:noFill/>
            <a:ln w="12700" cap="flat" cmpd="sng">
              <a:solidFill>
                <a:srgbClr val="989898"/>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8" name="Google Shape;1088;p37"/>
            <p:cNvSpPr txBox="1"/>
            <p:nvPr/>
          </p:nvSpPr>
          <p:spPr>
            <a:xfrm>
              <a:off x="1488" y="0"/>
              <a:ext cx="2825075" cy="308293"/>
            </a:xfrm>
            <a:prstGeom prst="rect">
              <a:avLst/>
            </a:prstGeom>
            <a:noFill/>
            <a:ln>
              <a:noFill/>
            </a:ln>
          </p:spPr>
          <p:txBody>
            <a:bodyPr spcFirstLastPara="1" wrap="square" lIns="64000" tIns="32000" rIns="16000" bIns="32000" anchor="ctr" anchorCtr="0">
              <a:noAutofit/>
            </a:bodyPr>
            <a:lstStyle/>
            <a:p>
              <a:pPr marL="0" marR="0" lvl="0" indent="0" algn="ctr" rtl="0">
                <a:lnSpc>
                  <a:spcPct val="90000"/>
                </a:lnSpc>
                <a:spcBef>
                  <a:spcPts val="0"/>
                </a:spcBef>
                <a:spcAft>
                  <a:spcPts val="0"/>
                </a:spcAft>
                <a:buClr>
                  <a:schemeClr val="lt1"/>
                </a:buClr>
                <a:buSzPts val="1200"/>
                <a:buFont typeface="Corbel"/>
                <a:buNone/>
              </a:pPr>
              <a:r>
                <a:rPr lang="zh-TW" sz="1200">
                  <a:solidFill>
                    <a:schemeClr val="lt1"/>
                  </a:solidFill>
                  <a:latin typeface="Corbel"/>
                  <a:ea typeface="Corbel"/>
                  <a:cs typeface="Corbel"/>
                  <a:sym typeface="Corbel"/>
                </a:rPr>
                <a:t>關於募資</a:t>
              </a:r>
              <a:endParaRPr sz="1200">
                <a:solidFill>
                  <a:schemeClr val="lt1"/>
                </a:solidFill>
                <a:latin typeface="Corbel"/>
                <a:ea typeface="Corbel"/>
                <a:cs typeface="Corbel"/>
                <a:sym typeface="Corbel"/>
              </a:endParaRPr>
            </a:p>
          </p:txBody>
        </p:sp>
        <p:sp>
          <p:nvSpPr>
            <p:cNvPr id="1089" name="Google Shape;1089;p37"/>
            <p:cNvSpPr/>
            <p:nvPr/>
          </p:nvSpPr>
          <p:spPr>
            <a:xfrm>
              <a:off x="2323207" y="0"/>
              <a:ext cx="2902148" cy="308293"/>
            </a:xfrm>
            <a:prstGeom prst="chevron">
              <a:avLst>
                <a:gd name="adj" fmla="val 50000"/>
              </a:avLst>
            </a:prstGeom>
            <a:solidFill>
              <a:schemeClr val="lt1"/>
            </a:solidFill>
            <a:ln w="12700" cap="flat" cmpd="sng">
              <a:solidFill>
                <a:srgbClr val="CBCBCB"/>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0" name="Google Shape;1090;p37"/>
            <p:cNvSpPr txBox="1"/>
            <p:nvPr/>
          </p:nvSpPr>
          <p:spPr>
            <a:xfrm>
              <a:off x="2477354" y="0"/>
              <a:ext cx="2593855" cy="308293"/>
            </a:xfrm>
            <a:prstGeom prst="rect">
              <a:avLst/>
            </a:prstGeom>
            <a:noFill/>
            <a:ln>
              <a:noFill/>
            </a:ln>
          </p:spPr>
          <p:txBody>
            <a:bodyPr spcFirstLastPara="1" wrap="square" lIns="48000" tIns="32000" rIns="16000" bIns="32000" anchor="ctr" anchorCtr="0">
              <a:noAutofit/>
            </a:bodyPr>
            <a:lstStyle/>
            <a:p>
              <a:pPr marL="0" marR="0" lvl="0" indent="0" algn="ctr" rtl="0">
                <a:lnSpc>
                  <a:spcPct val="90000"/>
                </a:lnSpc>
                <a:spcBef>
                  <a:spcPts val="0"/>
                </a:spcBef>
                <a:spcAft>
                  <a:spcPts val="0"/>
                </a:spcAft>
                <a:buClr>
                  <a:schemeClr val="lt1"/>
                </a:buClr>
                <a:buSzPts val="1200"/>
                <a:buFont typeface="Corbel"/>
                <a:buNone/>
              </a:pPr>
              <a:r>
                <a:rPr lang="zh-TW" sz="1200">
                  <a:solidFill>
                    <a:schemeClr val="lt1"/>
                  </a:solidFill>
                  <a:latin typeface="Corbel"/>
                  <a:ea typeface="Corbel"/>
                  <a:cs typeface="Corbel"/>
                  <a:sym typeface="Corbel"/>
                </a:rPr>
                <a:t>群眾募資流程</a:t>
              </a:r>
              <a:endParaRPr/>
            </a:p>
          </p:txBody>
        </p:sp>
        <p:sp>
          <p:nvSpPr>
            <p:cNvPr id="1091" name="Google Shape;1091;p37"/>
            <p:cNvSpPr/>
            <p:nvPr/>
          </p:nvSpPr>
          <p:spPr>
            <a:xfrm>
              <a:off x="4644925" y="0"/>
              <a:ext cx="2902148" cy="308293"/>
            </a:xfrm>
            <a:prstGeom prst="chevron">
              <a:avLst>
                <a:gd name="adj" fmla="val 50000"/>
              </a:avLst>
            </a:prstGeom>
            <a:solidFill>
              <a:schemeClr val="lt1"/>
            </a:solidFill>
            <a:ln w="12700" cap="flat" cmpd="sng">
              <a:solidFill>
                <a:srgbClr val="CBCBCB"/>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2" name="Google Shape;1092;p37"/>
            <p:cNvSpPr txBox="1"/>
            <p:nvPr/>
          </p:nvSpPr>
          <p:spPr>
            <a:xfrm>
              <a:off x="4799072" y="0"/>
              <a:ext cx="2593855" cy="308293"/>
            </a:xfrm>
            <a:prstGeom prst="rect">
              <a:avLst/>
            </a:prstGeom>
            <a:noFill/>
            <a:ln>
              <a:noFill/>
            </a:ln>
          </p:spPr>
          <p:txBody>
            <a:bodyPr spcFirstLastPara="1" wrap="square" lIns="48000" tIns="32000" rIns="16000" bIns="32000" anchor="ctr" anchorCtr="0">
              <a:noAutofit/>
            </a:bodyPr>
            <a:lstStyle/>
            <a:p>
              <a:pPr marL="0" marR="0" lvl="0" indent="0" algn="ctr" rtl="0">
                <a:lnSpc>
                  <a:spcPct val="90000"/>
                </a:lnSpc>
                <a:spcBef>
                  <a:spcPts val="0"/>
                </a:spcBef>
                <a:spcAft>
                  <a:spcPts val="0"/>
                </a:spcAft>
                <a:buClr>
                  <a:schemeClr val="lt1"/>
                </a:buClr>
                <a:buSzPts val="1200"/>
                <a:buFont typeface="Corbel"/>
                <a:buNone/>
              </a:pPr>
              <a:r>
                <a:rPr lang="zh-TW" sz="1200">
                  <a:solidFill>
                    <a:schemeClr val="lt1"/>
                  </a:solidFill>
                  <a:latin typeface="Corbel"/>
                  <a:ea typeface="Corbel"/>
                  <a:cs typeface="Corbel"/>
                  <a:sym typeface="Corbel"/>
                </a:rPr>
                <a:t>創新模式</a:t>
              </a:r>
              <a:endParaRPr/>
            </a:p>
          </p:txBody>
        </p:sp>
        <p:sp>
          <p:nvSpPr>
            <p:cNvPr id="1093" name="Google Shape;1093;p37"/>
            <p:cNvSpPr/>
            <p:nvPr/>
          </p:nvSpPr>
          <p:spPr>
            <a:xfrm>
              <a:off x="6966644" y="0"/>
              <a:ext cx="2902148" cy="308293"/>
            </a:xfrm>
            <a:prstGeom prst="chevron">
              <a:avLst>
                <a:gd name="adj" fmla="val 50000"/>
              </a:avLst>
            </a:prstGeom>
            <a:solidFill>
              <a:srgbClr val="CBCBCB"/>
            </a:solidFill>
            <a:ln w="12700" cap="flat" cmpd="sng">
              <a:solidFill>
                <a:srgbClr val="CBCBCB"/>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4" name="Google Shape;1094;p37"/>
            <p:cNvSpPr txBox="1"/>
            <p:nvPr/>
          </p:nvSpPr>
          <p:spPr>
            <a:xfrm>
              <a:off x="7120791" y="0"/>
              <a:ext cx="2593855" cy="308293"/>
            </a:xfrm>
            <a:prstGeom prst="rect">
              <a:avLst/>
            </a:prstGeom>
            <a:noFill/>
            <a:ln>
              <a:noFill/>
            </a:ln>
          </p:spPr>
          <p:txBody>
            <a:bodyPr spcFirstLastPara="1" wrap="square" lIns="48000" tIns="32000" rIns="16000" bIns="32000" anchor="ctr" anchorCtr="0">
              <a:noAutofit/>
            </a:bodyPr>
            <a:lstStyle/>
            <a:p>
              <a:pPr marL="0" marR="0" lvl="0" indent="0" algn="ctr" rtl="0">
                <a:lnSpc>
                  <a:spcPct val="90000"/>
                </a:lnSpc>
                <a:spcBef>
                  <a:spcPts val="0"/>
                </a:spcBef>
                <a:spcAft>
                  <a:spcPts val="0"/>
                </a:spcAft>
                <a:buClr>
                  <a:schemeClr val="lt1"/>
                </a:buClr>
                <a:buSzPts val="1200"/>
                <a:buFont typeface="Corbel"/>
                <a:buNone/>
              </a:pPr>
              <a:r>
                <a:rPr lang="zh-TW" sz="1200">
                  <a:solidFill>
                    <a:schemeClr val="lt1"/>
                  </a:solidFill>
                  <a:latin typeface="Corbel"/>
                  <a:ea typeface="Corbel"/>
                  <a:cs typeface="Corbel"/>
                  <a:sym typeface="Corbel"/>
                </a:rPr>
                <a:t>市場與案例</a:t>
              </a:r>
              <a:endParaRPr/>
            </a:p>
          </p:txBody>
        </p:sp>
        <p:sp>
          <p:nvSpPr>
            <p:cNvPr id="1095" name="Google Shape;1095;p37"/>
            <p:cNvSpPr/>
            <p:nvPr/>
          </p:nvSpPr>
          <p:spPr>
            <a:xfrm>
              <a:off x="9288363" y="0"/>
              <a:ext cx="2902148" cy="308293"/>
            </a:xfrm>
            <a:prstGeom prst="chevron">
              <a:avLst>
                <a:gd name="adj" fmla="val 50000"/>
              </a:avLst>
            </a:prstGeom>
            <a:solidFill>
              <a:schemeClr val="lt1"/>
            </a:solidFill>
            <a:ln w="12700" cap="flat" cmpd="sng">
              <a:solidFill>
                <a:srgbClr val="CBCBCB"/>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6" name="Google Shape;1096;p37"/>
            <p:cNvSpPr txBox="1"/>
            <p:nvPr/>
          </p:nvSpPr>
          <p:spPr>
            <a:xfrm>
              <a:off x="9442510" y="0"/>
              <a:ext cx="2593855" cy="308293"/>
            </a:xfrm>
            <a:prstGeom prst="rect">
              <a:avLst/>
            </a:prstGeom>
            <a:noFill/>
            <a:ln>
              <a:noFill/>
            </a:ln>
          </p:spPr>
          <p:txBody>
            <a:bodyPr spcFirstLastPara="1" wrap="square" lIns="48000" tIns="32000" rIns="16000" bIns="32000" anchor="ctr" anchorCtr="0">
              <a:noAutofit/>
            </a:bodyPr>
            <a:lstStyle/>
            <a:p>
              <a:pPr marL="0" marR="0" lvl="0" indent="0" algn="ctr" rtl="0">
                <a:lnSpc>
                  <a:spcPct val="90000"/>
                </a:lnSpc>
                <a:spcBef>
                  <a:spcPts val="0"/>
                </a:spcBef>
                <a:spcAft>
                  <a:spcPts val="0"/>
                </a:spcAft>
                <a:buClr>
                  <a:schemeClr val="lt1"/>
                </a:buClr>
                <a:buSzPts val="1200"/>
                <a:buFont typeface="Corbel"/>
                <a:buNone/>
              </a:pPr>
              <a:r>
                <a:rPr lang="zh-TW" sz="1200">
                  <a:solidFill>
                    <a:schemeClr val="lt1"/>
                  </a:solidFill>
                  <a:latin typeface="Corbel"/>
                  <a:ea typeface="Corbel"/>
                  <a:cs typeface="Corbel"/>
                  <a:sym typeface="Corbel"/>
                </a:rPr>
                <a:t>機會與挑戰</a:t>
              </a:r>
              <a:endParaRPr/>
            </a:p>
          </p:txBody>
        </p:sp>
      </p:grpSp>
      <p:sp>
        <p:nvSpPr>
          <p:cNvPr id="1097" name="Google Shape;1097;p37"/>
          <p:cNvSpPr txBox="1">
            <a:spLocks noGrp="1"/>
          </p:cNvSpPr>
          <p:nvPr>
            <p:ph type="ftr" idx="11"/>
          </p:nvPr>
        </p:nvSpPr>
        <p:spPr>
          <a:xfrm>
            <a:off x="133865" y="6478310"/>
            <a:ext cx="11553550" cy="37969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zh-TW"/>
              <a:t>《 2023數位金融》                                                                                                                                             	NYCU.IIM.IEBI Lab</a:t>
            </a:r>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1102"/>
        <p:cNvGrpSpPr/>
        <p:nvPr/>
      </p:nvGrpSpPr>
      <p:grpSpPr>
        <a:xfrm>
          <a:off x="0" y="0"/>
          <a:ext cx="0" cy="0"/>
          <a:chOff x="0" y="0"/>
          <a:chExt cx="0" cy="0"/>
        </a:xfrm>
      </p:grpSpPr>
      <p:sp>
        <p:nvSpPr>
          <p:cNvPr id="1103" name="Google Shape;1103;p38"/>
          <p:cNvSpPr txBox="1">
            <a:spLocks noGrp="1"/>
          </p:cNvSpPr>
          <p:nvPr>
            <p:ph type="title"/>
          </p:nvPr>
        </p:nvSpPr>
        <p:spPr>
          <a:xfrm>
            <a:off x="612057" y="365126"/>
            <a:ext cx="11002297" cy="954856"/>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accent2"/>
              </a:buClr>
              <a:buSzPts val="4200"/>
              <a:buFont typeface="Corbel"/>
              <a:buNone/>
            </a:pPr>
            <a:r>
              <a:rPr lang="zh-TW"/>
              <a:t>群眾募資成功因素</a:t>
            </a:r>
            <a:endParaRPr/>
          </a:p>
        </p:txBody>
      </p:sp>
      <p:sp>
        <p:nvSpPr>
          <p:cNvPr id="1104" name="Google Shape;1104;p38"/>
          <p:cNvSpPr txBox="1">
            <a:spLocks noGrp="1"/>
          </p:cNvSpPr>
          <p:nvPr>
            <p:ph type="sldNum" idx="12"/>
          </p:nvPr>
        </p:nvSpPr>
        <p:spPr>
          <a:xfrm>
            <a:off x="9325232" y="647831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ltLang="zh-TW"/>
              <a:t>36</a:t>
            </a:fld>
            <a:endParaRPr/>
          </a:p>
        </p:txBody>
      </p:sp>
      <p:grpSp>
        <p:nvGrpSpPr>
          <p:cNvPr id="1105" name="Google Shape;1105;p38"/>
          <p:cNvGrpSpPr/>
          <p:nvPr/>
        </p:nvGrpSpPr>
        <p:grpSpPr>
          <a:xfrm>
            <a:off x="1488" y="-12459"/>
            <a:ext cx="12189023" cy="377586"/>
            <a:chOff x="1488" y="0"/>
            <a:chExt cx="12189023" cy="377586"/>
          </a:xfrm>
        </p:grpSpPr>
        <p:sp>
          <p:nvSpPr>
            <p:cNvPr id="1106" name="Google Shape;1106;p38"/>
            <p:cNvSpPr/>
            <p:nvPr/>
          </p:nvSpPr>
          <p:spPr>
            <a:xfrm>
              <a:off x="1488" y="0"/>
              <a:ext cx="2902148" cy="377586"/>
            </a:xfrm>
            <a:prstGeom prst="homePlate">
              <a:avLst>
                <a:gd name="adj" fmla="val 50000"/>
              </a:avLst>
            </a:prstGeom>
            <a:noFill/>
            <a:ln w="12700" cap="flat" cmpd="sng">
              <a:solidFill>
                <a:srgbClr val="989898"/>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7" name="Google Shape;1107;p38"/>
            <p:cNvSpPr txBox="1"/>
            <p:nvPr/>
          </p:nvSpPr>
          <p:spPr>
            <a:xfrm>
              <a:off x="1488" y="0"/>
              <a:ext cx="2807752" cy="377586"/>
            </a:xfrm>
            <a:prstGeom prst="rect">
              <a:avLst/>
            </a:prstGeom>
            <a:noFill/>
            <a:ln>
              <a:noFill/>
            </a:ln>
          </p:spPr>
          <p:txBody>
            <a:bodyPr spcFirstLastPara="1" wrap="square" lIns="74675"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關於募資</a:t>
              </a:r>
              <a:endParaRPr/>
            </a:p>
          </p:txBody>
        </p:sp>
        <p:sp>
          <p:nvSpPr>
            <p:cNvPr id="1108" name="Google Shape;1108;p38"/>
            <p:cNvSpPr/>
            <p:nvPr/>
          </p:nvSpPr>
          <p:spPr>
            <a:xfrm>
              <a:off x="2323207" y="0"/>
              <a:ext cx="2902148" cy="377586"/>
            </a:xfrm>
            <a:prstGeom prst="chevron">
              <a:avLst>
                <a:gd name="adj" fmla="val 50000"/>
              </a:avLst>
            </a:prstGeom>
            <a:solidFill>
              <a:schemeClr val="lt1"/>
            </a:solidFill>
            <a:ln w="12700" cap="flat" cmpd="sng">
              <a:solidFill>
                <a:srgbClr val="CBCBCB"/>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9" name="Google Shape;1109;p38"/>
            <p:cNvSpPr txBox="1"/>
            <p:nvPr/>
          </p:nvSpPr>
          <p:spPr>
            <a:xfrm>
              <a:off x="2512000"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群眾募資流程</a:t>
              </a:r>
              <a:endParaRPr/>
            </a:p>
          </p:txBody>
        </p:sp>
        <p:sp>
          <p:nvSpPr>
            <p:cNvPr id="1110" name="Google Shape;1110;p38"/>
            <p:cNvSpPr/>
            <p:nvPr/>
          </p:nvSpPr>
          <p:spPr>
            <a:xfrm>
              <a:off x="4644925" y="0"/>
              <a:ext cx="2902148" cy="377586"/>
            </a:xfrm>
            <a:prstGeom prst="chevron">
              <a:avLst>
                <a:gd name="adj" fmla="val 50000"/>
              </a:avLst>
            </a:prstGeom>
            <a:solidFill>
              <a:schemeClr val="lt1"/>
            </a:solidFill>
            <a:ln w="12700" cap="flat" cmpd="sng">
              <a:solidFill>
                <a:srgbClr val="CBCBCB"/>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1" name="Google Shape;1111;p38"/>
            <p:cNvSpPr txBox="1"/>
            <p:nvPr/>
          </p:nvSpPr>
          <p:spPr>
            <a:xfrm>
              <a:off x="4833718"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創新模式</a:t>
              </a:r>
              <a:endParaRPr/>
            </a:p>
          </p:txBody>
        </p:sp>
        <p:sp>
          <p:nvSpPr>
            <p:cNvPr id="1112" name="Google Shape;1112;p38"/>
            <p:cNvSpPr/>
            <p:nvPr/>
          </p:nvSpPr>
          <p:spPr>
            <a:xfrm>
              <a:off x="6966644" y="0"/>
              <a:ext cx="2902148" cy="377586"/>
            </a:xfrm>
            <a:prstGeom prst="chevron">
              <a:avLst>
                <a:gd name="adj" fmla="val 50000"/>
              </a:avLst>
            </a:prstGeom>
            <a:solidFill>
              <a:schemeClr val="lt1"/>
            </a:solidFill>
            <a:ln w="12700" cap="flat" cmpd="sng">
              <a:solidFill>
                <a:srgbClr val="CBCBCB"/>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3" name="Google Shape;1113;p38"/>
            <p:cNvSpPr txBox="1"/>
            <p:nvPr/>
          </p:nvSpPr>
          <p:spPr>
            <a:xfrm>
              <a:off x="7155437"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市場與案例</a:t>
              </a:r>
              <a:endParaRPr/>
            </a:p>
          </p:txBody>
        </p:sp>
        <p:sp>
          <p:nvSpPr>
            <p:cNvPr id="1114" name="Google Shape;1114;p38"/>
            <p:cNvSpPr/>
            <p:nvPr/>
          </p:nvSpPr>
          <p:spPr>
            <a:xfrm>
              <a:off x="9288363" y="0"/>
              <a:ext cx="2902148" cy="377586"/>
            </a:xfrm>
            <a:prstGeom prst="chevron">
              <a:avLst>
                <a:gd name="adj" fmla="val 50000"/>
              </a:avLst>
            </a:prstGeom>
            <a:solidFill>
              <a:srgbClr val="CBCBCB"/>
            </a:solidFill>
            <a:ln w="12700" cap="flat" cmpd="sng">
              <a:solidFill>
                <a:srgbClr val="CBCBCB"/>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5" name="Google Shape;1115;p38"/>
            <p:cNvSpPr txBox="1"/>
            <p:nvPr/>
          </p:nvSpPr>
          <p:spPr>
            <a:xfrm>
              <a:off x="9477156"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機會與挑戰</a:t>
              </a:r>
              <a:endParaRPr/>
            </a:p>
          </p:txBody>
        </p:sp>
      </p:grpSp>
      <p:grpSp>
        <p:nvGrpSpPr>
          <p:cNvPr id="1116" name="Google Shape;1116;p38"/>
          <p:cNvGrpSpPr/>
          <p:nvPr/>
        </p:nvGrpSpPr>
        <p:grpSpPr>
          <a:xfrm>
            <a:off x="3746555" y="1320855"/>
            <a:ext cx="4698890" cy="4698890"/>
            <a:chOff x="3151242" y="1642"/>
            <a:chExt cx="4698890" cy="4698890"/>
          </a:xfrm>
        </p:grpSpPr>
        <p:sp>
          <p:nvSpPr>
            <p:cNvPr id="1117" name="Google Shape;1117;p38"/>
            <p:cNvSpPr/>
            <p:nvPr/>
          </p:nvSpPr>
          <p:spPr>
            <a:xfrm>
              <a:off x="3576961" y="427361"/>
              <a:ext cx="3847452" cy="3847452"/>
            </a:xfrm>
            <a:prstGeom prst="blockArc">
              <a:avLst>
                <a:gd name="adj1" fmla="val 13500000"/>
                <a:gd name="adj2" fmla="val 16200000"/>
                <a:gd name="adj3" fmla="val 3434"/>
              </a:avLst>
            </a:prstGeom>
            <a:solidFill>
              <a:srgbClr val="4E85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8" name="Google Shape;1118;p38"/>
            <p:cNvSpPr/>
            <p:nvPr/>
          </p:nvSpPr>
          <p:spPr>
            <a:xfrm>
              <a:off x="3576961" y="427361"/>
              <a:ext cx="3847452" cy="3847452"/>
            </a:xfrm>
            <a:prstGeom prst="blockArc">
              <a:avLst>
                <a:gd name="adj1" fmla="val 10800000"/>
                <a:gd name="adj2" fmla="val 13500000"/>
                <a:gd name="adj3" fmla="val 3434"/>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9" name="Google Shape;1119;p38"/>
            <p:cNvSpPr/>
            <p:nvPr/>
          </p:nvSpPr>
          <p:spPr>
            <a:xfrm>
              <a:off x="3576961" y="427361"/>
              <a:ext cx="3847452" cy="3847452"/>
            </a:xfrm>
            <a:prstGeom prst="blockArc">
              <a:avLst>
                <a:gd name="adj1" fmla="val 8100000"/>
                <a:gd name="adj2" fmla="val 10800000"/>
                <a:gd name="adj3" fmla="val 3434"/>
              </a:avLst>
            </a:prstGeom>
            <a:solidFill>
              <a:srgbClr val="9F263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0" name="Google Shape;1120;p38"/>
            <p:cNvSpPr/>
            <p:nvPr/>
          </p:nvSpPr>
          <p:spPr>
            <a:xfrm>
              <a:off x="3576961" y="427361"/>
              <a:ext cx="3847452" cy="3847452"/>
            </a:xfrm>
            <a:prstGeom prst="blockArc">
              <a:avLst>
                <a:gd name="adj1" fmla="val 5400000"/>
                <a:gd name="adj2" fmla="val 8100000"/>
                <a:gd name="adj3" fmla="val 3434"/>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1" name="Google Shape;1121;p38"/>
            <p:cNvSpPr/>
            <p:nvPr/>
          </p:nvSpPr>
          <p:spPr>
            <a:xfrm>
              <a:off x="3576961" y="427361"/>
              <a:ext cx="3847452" cy="3847452"/>
            </a:xfrm>
            <a:prstGeom prst="blockArc">
              <a:avLst>
                <a:gd name="adj1" fmla="val 2700000"/>
                <a:gd name="adj2" fmla="val 5400000"/>
                <a:gd name="adj3" fmla="val 3434"/>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2" name="Google Shape;1122;p38"/>
            <p:cNvSpPr/>
            <p:nvPr/>
          </p:nvSpPr>
          <p:spPr>
            <a:xfrm>
              <a:off x="3576961" y="427361"/>
              <a:ext cx="3847452" cy="3847452"/>
            </a:xfrm>
            <a:prstGeom prst="blockArc">
              <a:avLst>
                <a:gd name="adj1" fmla="val 0"/>
                <a:gd name="adj2" fmla="val 2700000"/>
                <a:gd name="adj3" fmla="val 3434"/>
              </a:avLst>
            </a:prstGeom>
            <a:solidFill>
              <a:srgbClr val="4E85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3" name="Google Shape;1123;p38"/>
            <p:cNvSpPr/>
            <p:nvPr/>
          </p:nvSpPr>
          <p:spPr>
            <a:xfrm>
              <a:off x="3576961" y="427361"/>
              <a:ext cx="3847452" cy="3847452"/>
            </a:xfrm>
            <a:prstGeom prst="blockArc">
              <a:avLst>
                <a:gd name="adj1" fmla="val 18900000"/>
                <a:gd name="adj2" fmla="val 0"/>
                <a:gd name="adj3" fmla="val 3434"/>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4" name="Google Shape;1124;p38"/>
            <p:cNvSpPr/>
            <p:nvPr/>
          </p:nvSpPr>
          <p:spPr>
            <a:xfrm>
              <a:off x="3576961" y="427361"/>
              <a:ext cx="3847452" cy="3847452"/>
            </a:xfrm>
            <a:prstGeom prst="blockArc">
              <a:avLst>
                <a:gd name="adj1" fmla="val 16200000"/>
                <a:gd name="adj2" fmla="val 18900000"/>
                <a:gd name="adj3" fmla="val 3434"/>
              </a:avLst>
            </a:prstGeom>
            <a:solidFill>
              <a:srgbClr val="9F263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5" name="Google Shape;1125;p38"/>
            <p:cNvSpPr/>
            <p:nvPr/>
          </p:nvSpPr>
          <p:spPr>
            <a:xfrm>
              <a:off x="4845332" y="1695732"/>
              <a:ext cx="1310710" cy="1310710"/>
            </a:xfrm>
            <a:prstGeom prst="ellipse">
              <a:avLst/>
            </a:prstGeom>
            <a:solidFill>
              <a:srgbClr val="9F2635"/>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6" name="Google Shape;1126;p38"/>
            <p:cNvSpPr txBox="1"/>
            <p:nvPr/>
          </p:nvSpPr>
          <p:spPr>
            <a:xfrm>
              <a:off x="5037281" y="1887681"/>
              <a:ext cx="926812" cy="926812"/>
            </a:xfrm>
            <a:prstGeom prst="rect">
              <a:avLst/>
            </a:prstGeom>
            <a:noFill/>
            <a:ln>
              <a:noFill/>
            </a:ln>
          </p:spPr>
          <p:txBody>
            <a:bodyPr spcFirstLastPara="1" wrap="square" lIns="21575" tIns="21575" rIns="21575" bIns="21575" anchor="ctr" anchorCtr="0">
              <a:noAutofit/>
            </a:bodyPr>
            <a:lstStyle/>
            <a:p>
              <a:pPr marL="0" marR="0" lvl="0" indent="0" algn="ctr" rtl="0">
                <a:lnSpc>
                  <a:spcPct val="90000"/>
                </a:lnSpc>
                <a:spcBef>
                  <a:spcPts val="0"/>
                </a:spcBef>
                <a:spcAft>
                  <a:spcPts val="0"/>
                </a:spcAft>
                <a:buClr>
                  <a:schemeClr val="lt1"/>
                </a:buClr>
                <a:buSzPts val="1700"/>
                <a:buFont typeface="Corbel"/>
                <a:buNone/>
              </a:pPr>
              <a:r>
                <a:rPr lang="zh-TW" sz="1700">
                  <a:solidFill>
                    <a:schemeClr val="lt1"/>
                  </a:solidFill>
                  <a:latin typeface="Corbel"/>
                  <a:ea typeface="Corbel"/>
                  <a:cs typeface="Corbel"/>
                  <a:sym typeface="Corbel"/>
                </a:rPr>
                <a:t>群眾募資成功因素</a:t>
              </a:r>
              <a:endParaRPr/>
            </a:p>
          </p:txBody>
        </p:sp>
        <p:sp>
          <p:nvSpPr>
            <p:cNvPr id="1127" name="Google Shape;1127;p38"/>
            <p:cNvSpPr/>
            <p:nvPr/>
          </p:nvSpPr>
          <p:spPr>
            <a:xfrm>
              <a:off x="5041938" y="1642"/>
              <a:ext cx="917497" cy="917497"/>
            </a:xfrm>
            <a:prstGeom prst="ellipse">
              <a:avLst/>
            </a:prstGeom>
            <a:solidFill>
              <a:srgbClr val="9F2635"/>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8" name="Google Shape;1128;p38"/>
            <p:cNvSpPr txBox="1"/>
            <p:nvPr/>
          </p:nvSpPr>
          <p:spPr>
            <a:xfrm>
              <a:off x="5176302" y="136006"/>
              <a:ext cx="648769" cy="648769"/>
            </a:xfrm>
            <a:prstGeom prst="rect">
              <a:avLst/>
            </a:prstGeom>
            <a:noFill/>
            <a:ln>
              <a:noFill/>
            </a:ln>
          </p:spPr>
          <p:txBody>
            <a:bodyPr spcFirstLastPara="1" wrap="square" lIns="19050" tIns="19050" rIns="19050" bIns="19050" anchor="ctr" anchorCtr="0">
              <a:noAutofit/>
            </a:bodyPr>
            <a:lstStyle/>
            <a:p>
              <a:pPr marL="0" marR="0" lvl="0" indent="0" algn="ctr" rtl="0">
                <a:lnSpc>
                  <a:spcPct val="90000"/>
                </a:lnSpc>
                <a:spcBef>
                  <a:spcPts val="0"/>
                </a:spcBef>
                <a:spcAft>
                  <a:spcPts val="0"/>
                </a:spcAft>
                <a:buClr>
                  <a:schemeClr val="lt1"/>
                </a:buClr>
                <a:buSzPts val="1500"/>
                <a:buFont typeface="Corbel"/>
                <a:buNone/>
              </a:pPr>
              <a:r>
                <a:rPr lang="zh-TW" sz="1500">
                  <a:solidFill>
                    <a:schemeClr val="lt1"/>
                  </a:solidFill>
                  <a:latin typeface="Corbel"/>
                  <a:ea typeface="Corbel"/>
                  <a:cs typeface="Corbel"/>
                  <a:sym typeface="Corbel"/>
                </a:rPr>
                <a:t>時間</a:t>
              </a:r>
              <a:endParaRPr/>
            </a:p>
          </p:txBody>
        </p:sp>
        <p:sp>
          <p:nvSpPr>
            <p:cNvPr id="1129" name="Google Shape;1129;p38"/>
            <p:cNvSpPr/>
            <p:nvPr/>
          </p:nvSpPr>
          <p:spPr>
            <a:xfrm>
              <a:off x="6378862" y="555414"/>
              <a:ext cx="917497" cy="917497"/>
            </a:xfrm>
            <a:prstGeom prst="ellipse">
              <a:avLst/>
            </a:prstGeom>
            <a:solidFill>
              <a:schemeClr val="accent3"/>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0" name="Google Shape;1130;p38"/>
            <p:cNvSpPr txBox="1"/>
            <p:nvPr/>
          </p:nvSpPr>
          <p:spPr>
            <a:xfrm>
              <a:off x="6513226" y="689778"/>
              <a:ext cx="648769" cy="648769"/>
            </a:xfrm>
            <a:prstGeom prst="rect">
              <a:avLst/>
            </a:prstGeom>
            <a:noFill/>
            <a:ln>
              <a:noFill/>
            </a:ln>
          </p:spPr>
          <p:txBody>
            <a:bodyPr spcFirstLastPara="1" wrap="square" lIns="19050" tIns="19050" rIns="19050" bIns="19050" anchor="ctr" anchorCtr="0">
              <a:noAutofit/>
            </a:bodyPr>
            <a:lstStyle/>
            <a:p>
              <a:pPr marL="0" marR="0" lvl="0" indent="0" algn="ctr" rtl="0">
                <a:lnSpc>
                  <a:spcPct val="90000"/>
                </a:lnSpc>
                <a:spcBef>
                  <a:spcPts val="0"/>
                </a:spcBef>
                <a:spcAft>
                  <a:spcPts val="0"/>
                </a:spcAft>
                <a:buClr>
                  <a:schemeClr val="lt1"/>
                </a:buClr>
                <a:buSzPts val="1500"/>
                <a:buFont typeface="Corbel"/>
                <a:buNone/>
              </a:pPr>
              <a:r>
                <a:rPr lang="zh-TW" sz="1500">
                  <a:solidFill>
                    <a:schemeClr val="lt1"/>
                  </a:solidFill>
                  <a:latin typeface="Corbel"/>
                  <a:ea typeface="Corbel"/>
                  <a:cs typeface="Corbel"/>
                  <a:sym typeface="Corbel"/>
                </a:rPr>
                <a:t>目標  金額</a:t>
              </a:r>
              <a:endParaRPr sz="1500">
                <a:solidFill>
                  <a:schemeClr val="lt1"/>
                </a:solidFill>
                <a:latin typeface="Corbel"/>
                <a:ea typeface="Corbel"/>
                <a:cs typeface="Corbel"/>
                <a:sym typeface="Corbel"/>
              </a:endParaRPr>
            </a:p>
          </p:txBody>
        </p:sp>
        <p:sp>
          <p:nvSpPr>
            <p:cNvPr id="1131" name="Google Shape;1131;p38"/>
            <p:cNvSpPr/>
            <p:nvPr/>
          </p:nvSpPr>
          <p:spPr>
            <a:xfrm>
              <a:off x="6932635" y="1892338"/>
              <a:ext cx="917497" cy="917497"/>
            </a:xfrm>
            <a:prstGeom prst="ellipse">
              <a:avLst/>
            </a:prstGeom>
            <a:solidFill>
              <a:srgbClr val="4E8541"/>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2" name="Google Shape;1132;p38"/>
            <p:cNvSpPr txBox="1"/>
            <p:nvPr/>
          </p:nvSpPr>
          <p:spPr>
            <a:xfrm>
              <a:off x="7066999" y="2026702"/>
              <a:ext cx="648769" cy="648769"/>
            </a:xfrm>
            <a:prstGeom prst="rect">
              <a:avLst/>
            </a:prstGeom>
            <a:noFill/>
            <a:ln>
              <a:noFill/>
            </a:ln>
          </p:spPr>
          <p:txBody>
            <a:bodyPr spcFirstLastPara="1" wrap="square" lIns="19050" tIns="19050" rIns="19050" bIns="19050" anchor="ctr" anchorCtr="0">
              <a:noAutofit/>
            </a:bodyPr>
            <a:lstStyle/>
            <a:p>
              <a:pPr marL="0" marR="0" lvl="0" indent="0" algn="ctr" rtl="0">
                <a:lnSpc>
                  <a:spcPct val="90000"/>
                </a:lnSpc>
                <a:spcBef>
                  <a:spcPts val="0"/>
                </a:spcBef>
                <a:spcAft>
                  <a:spcPts val="0"/>
                </a:spcAft>
                <a:buClr>
                  <a:schemeClr val="lt1"/>
                </a:buClr>
                <a:buSzPts val="1500"/>
                <a:buFont typeface="Corbel"/>
                <a:buNone/>
              </a:pPr>
              <a:r>
                <a:rPr lang="zh-TW" sz="1500">
                  <a:solidFill>
                    <a:schemeClr val="lt1"/>
                  </a:solidFill>
                  <a:latin typeface="Corbel"/>
                  <a:ea typeface="Corbel"/>
                  <a:cs typeface="Corbel"/>
                  <a:sym typeface="Corbel"/>
                </a:rPr>
                <a:t>網站</a:t>
              </a:r>
              <a:endParaRPr/>
            </a:p>
          </p:txBody>
        </p:sp>
        <p:sp>
          <p:nvSpPr>
            <p:cNvPr id="1133" name="Google Shape;1133;p38"/>
            <p:cNvSpPr/>
            <p:nvPr/>
          </p:nvSpPr>
          <p:spPr>
            <a:xfrm>
              <a:off x="6378862" y="3229262"/>
              <a:ext cx="917497" cy="917497"/>
            </a:xfrm>
            <a:prstGeom prst="ellipse">
              <a:avLst/>
            </a:prstGeom>
            <a:solidFill>
              <a:schemeClr val="accent5"/>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4" name="Google Shape;1134;p38"/>
            <p:cNvSpPr txBox="1"/>
            <p:nvPr/>
          </p:nvSpPr>
          <p:spPr>
            <a:xfrm>
              <a:off x="6513226" y="3363626"/>
              <a:ext cx="648769" cy="648769"/>
            </a:xfrm>
            <a:prstGeom prst="rect">
              <a:avLst/>
            </a:prstGeom>
            <a:noFill/>
            <a:ln>
              <a:noFill/>
            </a:ln>
          </p:spPr>
          <p:txBody>
            <a:bodyPr spcFirstLastPara="1" wrap="square" lIns="19050" tIns="19050" rIns="19050" bIns="19050" anchor="ctr" anchorCtr="0">
              <a:noAutofit/>
            </a:bodyPr>
            <a:lstStyle/>
            <a:p>
              <a:pPr marL="0" marR="0" lvl="0" indent="0" algn="ctr" rtl="0">
                <a:lnSpc>
                  <a:spcPct val="90000"/>
                </a:lnSpc>
                <a:spcBef>
                  <a:spcPts val="0"/>
                </a:spcBef>
                <a:spcAft>
                  <a:spcPts val="0"/>
                </a:spcAft>
                <a:buClr>
                  <a:schemeClr val="lt1"/>
                </a:buClr>
                <a:buSzPts val="1500"/>
                <a:buFont typeface="Corbel"/>
                <a:buNone/>
              </a:pPr>
              <a:r>
                <a:rPr lang="zh-TW" sz="1500">
                  <a:solidFill>
                    <a:schemeClr val="lt1"/>
                  </a:solidFill>
                  <a:latin typeface="Corbel"/>
                  <a:ea typeface="Corbel"/>
                  <a:cs typeface="Corbel"/>
                  <a:sym typeface="Corbel"/>
                </a:rPr>
                <a:t>產業</a:t>
              </a:r>
              <a:endParaRPr/>
            </a:p>
          </p:txBody>
        </p:sp>
        <p:sp>
          <p:nvSpPr>
            <p:cNvPr id="1135" name="Google Shape;1135;p38"/>
            <p:cNvSpPr/>
            <p:nvPr/>
          </p:nvSpPr>
          <p:spPr>
            <a:xfrm>
              <a:off x="5041938" y="3783035"/>
              <a:ext cx="917497" cy="917497"/>
            </a:xfrm>
            <a:prstGeom prst="ellipse">
              <a:avLst/>
            </a:prstGeom>
            <a:solidFill>
              <a:schemeClr val="accent6"/>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6" name="Google Shape;1136;p38"/>
            <p:cNvSpPr txBox="1"/>
            <p:nvPr/>
          </p:nvSpPr>
          <p:spPr>
            <a:xfrm>
              <a:off x="5176302" y="3917399"/>
              <a:ext cx="648769" cy="648769"/>
            </a:xfrm>
            <a:prstGeom prst="rect">
              <a:avLst/>
            </a:prstGeom>
            <a:noFill/>
            <a:ln>
              <a:noFill/>
            </a:ln>
          </p:spPr>
          <p:txBody>
            <a:bodyPr spcFirstLastPara="1" wrap="square" lIns="19050" tIns="19050" rIns="19050" bIns="19050" anchor="ctr" anchorCtr="0">
              <a:noAutofit/>
            </a:bodyPr>
            <a:lstStyle/>
            <a:p>
              <a:pPr marL="0" marR="0" lvl="0" indent="0" algn="ctr" rtl="0">
                <a:lnSpc>
                  <a:spcPct val="90000"/>
                </a:lnSpc>
                <a:spcBef>
                  <a:spcPts val="0"/>
                </a:spcBef>
                <a:spcAft>
                  <a:spcPts val="0"/>
                </a:spcAft>
                <a:buClr>
                  <a:schemeClr val="lt1"/>
                </a:buClr>
                <a:buSzPts val="1500"/>
                <a:buFont typeface="Corbel"/>
                <a:buNone/>
              </a:pPr>
              <a:r>
                <a:rPr lang="zh-TW" sz="1500">
                  <a:solidFill>
                    <a:schemeClr val="lt1"/>
                  </a:solidFill>
                  <a:latin typeface="Corbel"/>
                  <a:ea typeface="Corbel"/>
                  <a:cs typeface="Corbel"/>
                  <a:sym typeface="Corbel"/>
                </a:rPr>
                <a:t>產品</a:t>
              </a:r>
              <a:endParaRPr/>
            </a:p>
          </p:txBody>
        </p:sp>
        <p:sp>
          <p:nvSpPr>
            <p:cNvPr id="1137" name="Google Shape;1137;p38"/>
            <p:cNvSpPr/>
            <p:nvPr/>
          </p:nvSpPr>
          <p:spPr>
            <a:xfrm>
              <a:off x="3705014" y="3229262"/>
              <a:ext cx="917497" cy="917497"/>
            </a:xfrm>
            <a:prstGeom prst="ellipse">
              <a:avLst/>
            </a:prstGeom>
            <a:solidFill>
              <a:srgbClr val="9F2635"/>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8" name="Google Shape;1138;p38"/>
            <p:cNvSpPr txBox="1"/>
            <p:nvPr/>
          </p:nvSpPr>
          <p:spPr>
            <a:xfrm>
              <a:off x="3839378" y="3363626"/>
              <a:ext cx="648769" cy="648769"/>
            </a:xfrm>
            <a:prstGeom prst="rect">
              <a:avLst/>
            </a:prstGeom>
            <a:noFill/>
            <a:ln>
              <a:noFill/>
            </a:ln>
          </p:spPr>
          <p:txBody>
            <a:bodyPr spcFirstLastPara="1" wrap="square" lIns="19050" tIns="19050" rIns="19050" bIns="19050" anchor="ctr" anchorCtr="0">
              <a:noAutofit/>
            </a:bodyPr>
            <a:lstStyle/>
            <a:p>
              <a:pPr marL="0" marR="0" lvl="0" indent="0" algn="ctr" rtl="0">
                <a:lnSpc>
                  <a:spcPct val="90000"/>
                </a:lnSpc>
                <a:spcBef>
                  <a:spcPts val="0"/>
                </a:spcBef>
                <a:spcAft>
                  <a:spcPts val="0"/>
                </a:spcAft>
                <a:buClr>
                  <a:schemeClr val="lt1"/>
                </a:buClr>
                <a:buSzPts val="1500"/>
                <a:buFont typeface="Corbel"/>
                <a:buNone/>
              </a:pPr>
              <a:r>
                <a:rPr lang="zh-TW" sz="1500">
                  <a:solidFill>
                    <a:schemeClr val="lt1"/>
                  </a:solidFill>
                  <a:latin typeface="Corbel"/>
                  <a:ea typeface="Corbel"/>
                  <a:cs typeface="Corbel"/>
                  <a:sym typeface="Corbel"/>
                </a:rPr>
                <a:t>前景</a:t>
              </a:r>
              <a:endParaRPr/>
            </a:p>
          </p:txBody>
        </p:sp>
        <p:sp>
          <p:nvSpPr>
            <p:cNvPr id="1139" name="Google Shape;1139;p38"/>
            <p:cNvSpPr/>
            <p:nvPr/>
          </p:nvSpPr>
          <p:spPr>
            <a:xfrm>
              <a:off x="3151242" y="1892338"/>
              <a:ext cx="917497" cy="917497"/>
            </a:xfrm>
            <a:prstGeom prst="ellipse">
              <a:avLst/>
            </a:prstGeom>
            <a:solidFill>
              <a:schemeClr val="accent3"/>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0" name="Google Shape;1140;p38"/>
            <p:cNvSpPr txBox="1"/>
            <p:nvPr/>
          </p:nvSpPr>
          <p:spPr>
            <a:xfrm>
              <a:off x="3285606" y="2026702"/>
              <a:ext cx="648769" cy="648769"/>
            </a:xfrm>
            <a:prstGeom prst="rect">
              <a:avLst/>
            </a:prstGeom>
            <a:noFill/>
            <a:ln>
              <a:noFill/>
            </a:ln>
          </p:spPr>
          <p:txBody>
            <a:bodyPr spcFirstLastPara="1" wrap="square" lIns="19050" tIns="19050" rIns="19050" bIns="19050" anchor="ctr" anchorCtr="0">
              <a:noAutofit/>
            </a:bodyPr>
            <a:lstStyle/>
            <a:p>
              <a:pPr marL="0" marR="0" lvl="0" indent="0" algn="ctr" rtl="0">
                <a:lnSpc>
                  <a:spcPct val="90000"/>
                </a:lnSpc>
                <a:spcBef>
                  <a:spcPts val="0"/>
                </a:spcBef>
                <a:spcAft>
                  <a:spcPts val="0"/>
                </a:spcAft>
                <a:buClr>
                  <a:schemeClr val="lt1"/>
                </a:buClr>
                <a:buSzPts val="1500"/>
                <a:buFont typeface="Corbel"/>
                <a:buNone/>
              </a:pPr>
              <a:r>
                <a:rPr lang="zh-TW" sz="1500">
                  <a:solidFill>
                    <a:schemeClr val="lt1"/>
                  </a:solidFill>
                  <a:latin typeface="Corbel"/>
                  <a:ea typeface="Corbel"/>
                  <a:cs typeface="Corbel"/>
                  <a:sym typeface="Corbel"/>
                </a:rPr>
                <a:t>回報</a:t>
              </a:r>
              <a:endParaRPr/>
            </a:p>
          </p:txBody>
        </p:sp>
        <p:sp>
          <p:nvSpPr>
            <p:cNvPr id="1141" name="Google Shape;1141;p38"/>
            <p:cNvSpPr/>
            <p:nvPr/>
          </p:nvSpPr>
          <p:spPr>
            <a:xfrm>
              <a:off x="3705014" y="555414"/>
              <a:ext cx="917497" cy="917497"/>
            </a:xfrm>
            <a:prstGeom prst="ellipse">
              <a:avLst/>
            </a:prstGeom>
            <a:solidFill>
              <a:srgbClr val="4E8541"/>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2" name="Google Shape;1142;p38"/>
            <p:cNvSpPr txBox="1"/>
            <p:nvPr/>
          </p:nvSpPr>
          <p:spPr>
            <a:xfrm>
              <a:off x="3839378" y="689778"/>
              <a:ext cx="648769" cy="648769"/>
            </a:xfrm>
            <a:prstGeom prst="rect">
              <a:avLst/>
            </a:prstGeom>
            <a:noFill/>
            <a:ln>
              <a:noFill/>
            </a:ln>
          </p:spPr>
          <p:txBody>
            <a:bodyPr spcFirstLastPara="1" wrap="square" lIns="19050" tIns="19050" rIns="19050" bIns="19050" anchor="ctr" anchorCtr="0">
              <a:noAutofit/>
            </a:bodyPr>
            <a:lstStyle/>
            <a:p>
              <a:pPr marL="0" marR="0" lvl="0" indent="0" algn="ctr" rtl="0">
                <a:lnSpc>
                  <a:spcPct val="90000"/>
                </a:lnSpc>
                <a:spcBef>
                  <a:spcPts val="0"/>
                </a:spcBef>
                <a:spcAft>
                  <a:spcPts val="0"/>
                </a:spcAft>
                <a:buClr>
                  <a:schemeClr val="lt1"/>
                </a:buClr>
                <a:buSzPts val="1500"/>
                <a:buFont typeface="Corbel"/>
                <a:buNone/>
              </a:pPr>
              <a:r>
                <a:rPr lang="zh-TW" sz="1500">
                  <a:solidFill>
                    <a:schemeClr val="lt1"/>
                  </a:solidFill>
                  <a:latin typeface="Corbel"/>
                  <a:ea typeface="Corbel"/>
                  <a:cs typeface="Corbel"/>
                  <a:sym typeface="Corbel"/>
                </a:rPr>
                <a:t>項目</a:t>
              </a:r>
              <a:endParaRPr/>
            </a:p>
          </p:txBody>
        </p:sp>
      </p:grpSp>
      <p:sp>
        <p:nvSpPr>
          <p:cNvPr id="1143" name="Google Shape;1143;p38"/>
          <p:cNvSpPr/>
          <p:nvPr/>
        </p:nvSpPr>
        <p:spPr>
          <a:xfrm>
            <a:off x="9325232" y="585178"/>
            <a:ext cx="2202873" cy="963265"/>
          </a:xfrm>
          <a:custGeom>
            <a:avLst/>
            <a:gdLst/>
            <a:ahLst/>
            <a:cxnLst/>
            <a:rect l="l" t="t" r="r" b="b"/>
            <a:pathLst>
              <a:path w="120000" h="120000" extrusionOk="0">
                <a:moveTo>
                  <a:pt x="0" y="0"/>
                </a:moveTo>
                <a:lnTo>
                  <a:pt x="120000" y="0"/>
                </a:lnTo>
                <a:lnTo>
                  <a:pt x="120000" y="120000"/>
                </a:lnTo>
                <a:lnTo>
                  <a:pt x="0" y="120000"/>
                </a:lnTo>
                <a:close/>
              </a:path>
              <a:path w="120000" h="120000" fill="none" extrusionOk="0">
                <a:moveTo>
                  <a:pt x="-10000" y="22500"/>
                </a:moveTo>
                <a:lnTo>
                  <a:pt x="-20000" y="22500"/>
                </a:lnTo>
                <a:lnTo>
                  <a:pt x="-151734" y="117624"/>
                </a:lnTo>
              </a:path>
            </a:pathLst>
          </a:custGeom>
          <a:solidFill>
            <a:schemeClr val="accent1"/>
          </a:solidFill>
          <a:ln w="12700" cap="flat" cmpd="sng">
            <a:solidFill>
              <a:srgbClr val="741D27"/>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zh-TW" sz="1800">
                <a:solidFill>
                  <a:schemeClr val="lt1"/>
                </a:solidFill>
                <a:latin typeface="Corbel"/>
                <a:ea typeface="Corbel"/>
                <a:cs typeface="Corbel"/>
                <a:sym typeface="Corbel"/>
              </a:rPr>
              <a:t>資金籌集時間要足夠，但又不能太長</a:t>
            </a:r>
            <a:endParaRPr/>
          </a:p>
        </p:txBody>
      </p:sp>
      <p:sp>
        <p:nvSpPr>
          <p:cNvPr id="1144" name="Google Shape;1144;p38"/>
          <p:cNvSpPr/>
          <p:nvPr/>
        </p:nvSpPr>
        <p:spPr>
          <a:xfrm>
            <a:off x="9325232" y="1768494"/>
            <a:ext cx="2202873" cy="963265"/>
          </a:xfrm>
          <a:custGeom>
            <a:avLst/>
            <a:gdLst/>
            <a:ahLst/>
            <a:cxnLst/>
            <a:rect l="l" t="t" r="r" b="b"/>
            <a:pathLst>
              <a:path w="120000" h="120000" extrusionOk="0">
                <a:moveTo>
                  <a:pt x="0" y="0"/>
                </a:moveTo>
                <a:lnTo>
                  <a:pt x="120000" y="0"/>
                </a:lnTo>
                <a:lnTo>
                  <a:pt x="120000" y="120000"/>
                </a:lnTo>
                <a:lnTo>
                  <a:pt x="0" y="120000"/>
                </a:lnTo>
                <a:close/>
              </a:path>
              <a:path w="120000" h="120000" fill="none" extrusionOk="0">
                <a:moveTo>
                  <a:pt x="-3208" y="51841"/>
                </a:moveTo>
                <a:lnTo>
                  <a:pt x="-26038" y="81182"/>
                </a:lnTo>
                <a:lnTo>
                  <a:pt x="-72488" y="81379"/>
                </a:lnTo>
              </a:path>
            </a:pathLst>
          </a:custGeom>
          <a:solidFill>
            <a:schemeClr val="accent3"/>
          </a:solidFill>
          <a:ln w="12700" cap="flat" cmpd="sng">
            <a:solidFill>
              <a:schemeClr val="accent3"/>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zh-TW" sz="1800">
                <a:solidFill>
                  <a:schemeClr val="lt1"/>
                </a:solidFill>
                <a:latin typeface="Corbel"/>
                <a:ea typeface="Corbel"/>
                <a:cs typeface="Corbel"/>
                <a:sym typeface="Corbel"/>
              </a:rPr>
              <a:t>金額不能太大，又要夠項目的使用</a:t>
            </a:r>
            <a:endParaRPr/>
          </a:p>
        </p:txBody>
      </p:sp>
      <p:sp>
        <p:nvSpPr>
          <p:cNvPr id="1145" name="Google Shape;1145;p38"/>
          <p:cNvSpPr/>
          <p:nvPr/>
        </p:nvSpPr>
        <p:spPr>
          <a:xfrm>
            <a:off x="9325231" y="2984161"/>
            <a:ext cx="2202873" cy="963265"/>
          </a:xfrm>
          <a:custGeom>
            <a:avLst/>
            <a:gdLst/>
            <a:ahLst/>
            <a:cxnLst/>
            <a:rect l="l" t="t" r="r" b="b"/>
            <a:pathLst>
              <a:path w="120000" h="120000" extrusionOk="0">
                <a:moveTo>
                  <a:pt x="0" y="0"/>
                </a:moveTo>
                <a:lnTo>
                  <a:pt x="120000" y="0"/>
                </a:lnTo>
                <a:lnTo>
                  <a:pt x="120000" y="120000"/>
                </a:lnTo>
                <a:lnTo>
                  <a:pt x="0" y="120000"/>
                </a:lnTo>
                <a:close/>
              </a:path>
              <a:path w="120000" h="120000" fill="none" extrusionOk="0">
                <a:moveTo>
                  <a:pt x="-1698" y="67375"/>
                </a:moveTo>
                <a:lnTo>
                  <a:pt x="-17736" y="65648"/>
                </a:lnTo>
                <a:lnTo>
                  <a:pt x="-46829" y="67572"/>
                </a:lnTo>
              </a:path>
            </a:pathLst>
          </a:custGeom>
          <a:solidFill>
            <a:schemeClr val="accent4"/>
          </a:solidFill>
          <a:ln w="12700" cap="flat" cmpd="sng">
            <a:solidFill>
              <a:schemeClr val="accent4"/>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zh-TW" sz="1800">
                <a:solidFill>
                  <a:schemeClr val="lt1"/>
                </a:solidFill>
                <a:latin typeface="Corbel"/>
                <a:ea typeface="Corbel"/>
                <a:cs typeface="Corbel"/>
                <a:sym typeface="Corbel"/>
              </a:rPr>
              <a:t>越是大型網站就越容易成功</a:t>
            </a:r>
            <a:endParaRPr/>
          </a:p>
        </p:txBody>
      </p:sp>
      <p:sp>
        <p:nvSpPr>
          <p:cNvPr id="1146" name="Google Shape;1146;p38"/>
          <p:cNvSpPr/>
          <p:nvPr/>
        </p:nvSpPr>
        <p:spPr>
          <a:xfrm>
            <a:off x="9366105" y="4199828"/>
            <a:ext cx="2202873" cy="963265"/>
          </a:xfrm>
          <a:custGeom>
            <a:avLst/>
            <a:gdLst/>
            <a:ahLst/>
            <a:cxnLst/>
            <a:rect l="l" t="t" r="r" b="b"/>
            <a:pathLst>
              <a:path w="120000" h="120000" extrusionOk="0">
                <a:moveTo>
                  <a:pt x="0" y="0"/>
                </a:moveTo>
                <a:lnTo>
                  <a:pt x="120000" y="0"/>
                </a:lnTo>
                <a:lnTo>
                  <a:pt x="120000" y="120000"/>
                </a:lnTo>
                <a:lnTo>
                  <a:pt x="0" y="120000"/>
                </a:lnTo>
                <a:close/>
              </a:path>
              <a:path w="120000" h="120000" fill="none" extrusionOk="0">
                <a:moveTo>
                  <a:pt x="-1698" y="67375"/>
                </a:moveTo>
                <a:lnTo>
                  <a:pt x="-18491" y="129509"/>
                </a:lnTo>
                <a:lnTo>
                  <a:pt x="-79282" y="129706"/>
                </a:lnTo>
              </a:path>
            </a:pathLst>
          </a:custGeom>
          <a:solidFill>
            <a:schemeClr val="accent5"/>
          </a:solidFill>
          <a:ln w="12700" cap="flat" cmpd="sng">
            <a:solidFill>
              <a:schemeClr val="accent5"/>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zh-TW" sz="1800">
                <a:solidFill>
                  <a:schemeClr val="lt1"/>
                </a:solidFill>
                <a:latin typeface="Corbel"/>
                <a:ea typeface="Corbel"/>
                <a:cs typeface="Corbel"/>
                <a:sym typeface="Corbel"/>
              </a:rPr>
              <a:t>產業最好是大眾普遍了解的</a:t>
            </a:r>
            <a:endParaRPr/>
          </a:p>
        </p:txBody>
      </p:sp>
      <p:sp>
        <p:nvSpPr>
          <p:cNvPr id="1147" name="Google Shape;1147;p38"/>
          <p:cNvSpPr/>
          <p:nvPr/>
        </p:nvSpPr>
        <p:spPr>
          <a:xfrm>
            <a:off x="662795" y="1461374"/>
            <a:ext cx="2202873" cy="963265"/>
          </a:xfrm>
          <a:custGeom>
            <a:avLst/>
            <a:gdLst/>
            <a:ahLst/>
            <a:cxnLst/>
            <a:rect l="l" t="t" r="r" b="b"/>
            <a:pathLst>
              <a:path w="120000" h="120000" extrusionOk="0">
                <a:moveTo>
                  <a:pt x="0" y="0"/>
                </a:moveTo>
                <a:lnTo>
                  <a:pt x="120000" y="0"/>
                </a:lnTo>
                <a:lnTo>
                  <a:pt x="120000" y="120000"/>
                </a:lnTo>
                <a:lnTo>
                  <a:pt x="0" y="120000"/>
                </a:lnTo>
                <a:close/>
              </a:path>
              <a:path w="120000" h="120000" fill="none" extrusionOk="0">
                <a:moveTo>
                  <a:pt x="125094" y="27679"/>
                </a:moveTo>
                <a:lnTo>
                  <a:pt x="183773" y="29404"/>
                </a:lnTo>
                <a:lnTo>
                  <a:pt x="199208" y="81380"/>
                </a:lnTo>
              </a:path>
            </a:pathLst>
          </a:custGeom>
          <a:solidFill>
            <a:schemeClr val="accent4"/>
          </a:solidFill>
          <a:ln w="12700" cap="flat" cmpd="sng">
            <a:solidFill>
              <a:schemeClr val="accent4"/>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zh-TW" sz="1800">
                <a:solidFill>
                  <a:schemeClr val="lt1"/>
                </a:solidFill>
                <a:latin typeface="Corbel"/>
                <a:ea typeface="Corbel"/>
                <a:cs typeface="Corbel"/>
                <a:sym typeface="Corbel"/>
              </a:rPr>
              <a:t>項目一定要有意思</a:t>
            </a:r>
            <a:endParaRPr/>
          </a:p>
        </p:txBody>
      </p:sp>
      <p:sp>
        <p:nvSpPr>
          <p:cNvPr id="1148" name="Google Shape;1148;p38"/>
          <p:cNvSpPr/>
          <p:nvPr/>
        </p:nvSpPr>
        <p:spPr>
          <a:xfrm>
            <a:off x="662795" y="2642414"/>
            <a:ext cx="2202873" cy="963265"/>
          </a:xfrm>
          <a:custGeom>
            <a:avLst/>
            <a:gdLst/>
            <a:ahLst/>
            <a:cxnLst/>
            <a:rect l="l" t="t" r="r" b="b"/>
            <a:pathLst>
              <a:path w="120000" h="120000" extrusionOk="0">
                <a:moveTo>
                  <a:pt x="0" y="0"/>
                </a:moveTo>
                <a:lnTo>
                  <a:pt x="120000" y="0"/>
                </a:lnTo>
                <a:lnTo>
                  <a:pt x="120000" y="120000"/>
                </a:lnTo>
                <a:lnTo>
                  <a:pt x="0" y="120000"/>
                </a:lnTo>
                <a:close/>
              </a:path>
              <a:path w="120000" h="120000" fill="none" extrusionOk="0">
                <a:moveTo>
                  <a:pt x="123584" y="38034"/>
                </a:moveTo>
                <a:lnTo>
                  <a:pt x="145283" y="41486"/>
                </a:lnTo>
                <a:lnTo>
                  <a:pt x="164492" y="98638"/>
                </a:lnTo>
              </a:path>
            </a:pathLst>
          </a:custGeom>
          <a:solidFill>
            <a:schemeClr val="accent3"/>
          </a:solidFill>
          <a:ln w="12700" cap="flat" cmpd="sng">
            <a:solidFill>
              <a:schemeClr val="accent3"/>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zh-TW" sz="1800">
                <a:solidFill>
                  <a:schemeClr val="lt1"/>
                </a:solidFill>
                <a:latin typeface="Corbel"/>
                <a:ea typeface="Corbel"/>
                <a:cs typeface="Corbel"/>
                <a:sym typeface="Corbel"/>
              </a:rPr>
              <a:t>回報的方式要獨特且吸引人</a:t>
            </a:r>
            <a:endParaRPr/>
          </a:p>
        </p:txBody>
      </p:sp>
      <p:sp>
        <p:nvSpPr>
          <p:cNvPr id="1149" name="Google Shape;1149;p38"/>
          <p:cNvSpPr/>
          <p:nvPr/>
        </p:nvSpPr>
        <p:spPr>
          <a:xfrm>
            <a:off x="662795" y="3823454"/>
            <a:ext cx="2202873" cy="963265"/>
          </a:xfrm>
          <a:custGeom>
            <a:avLst/>
            <a:gdLst/>
            <a:ahLst/>
            <a:cxnLst/>
            <a:rect l="l" t="t" r="r" b="b"/>
            <a:pathLst>
              <a:path w="120000" h="120000" extrusionOk="0">
                <a:moveTo>
                  <a:pt x="0" y="0"/>
                </a:moveTo>
                <a:lnTo>
                  <a:pt x="120000" y="0"/>
                </a:lnTo>
                <a:lnTo>
                  <a:pt x="120000" y="120000"/>
                </a:lnTo>
                <a:lnTo>
                  <a:pt x="0" y="120000"/>
                </a:lnTo>
                <a:close/>
              </a:path>
              <a:path w="120000" h="120000" fill="none" extrusionOk="0">
                <a:moveTo>
                  <a:pt x="126604" y="51841"/>
                </a:moveTo>
                <a:lnTo>
                  <a:pt x="155849" y="53567"/>
                </a:lnTo>
                <a:lnTo>
                  <a:pt x="189397" y="150418"/>
                </a:lnTo>
              </a:path>
            </a:pathLst>
          </a:custGeom>
          <a:solidFill>
            <a:schemeClr val="accent1"/>
          </a:solidFill>
          <a:ln w="12700" cap="flat" cmpd="sng">
            <a:solidFill>
              <a:srgbClr val="741D27"/>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zh-TW" sz="1800">
                <a:solidFill>
                  <a:schemeClr val="lt1"/>
                </a:solidFill>
                <a:latin typeface="Corbel"/>
                <a:ea typeface="Corbel"/>
                <a:cs typeface="Corbel"/>
                <a:sym typeface="Corbel"/>
              </a:rPr>
              <a:t>發展前景要十分值得看好</a:t>
            </a:r>
            <a:endParaRPr/>
          </a:p>
        </p:txBody>
      </p:sp>
      <p:sp>
        <p:nvSpPr>
          <p:cNvPr id="1150" name="Google Shape;1150;p38"/>
          <p:cNvSpPr/>
          <p:nvPr/>
        </p:nvSpPr>
        <p:spPr>
          <a:xfrm>
            <a:off x="662795" y="4977841"/>
            <a:ext cx="2202873" cy="963265"/>
          </a:xfrm>
          <a:custGeom>
            <a:avLst/>
            <a:gdLst/>
            <a:ahLst/>
            <a:cxnLst/>
            <a:rect l="l" t="t" r="r" b="b"/>
            <a:pathLst>
              <a:path w="120000" h="120000" extrusionOk="0">
                <a:moveTo>
                  <a:pt x="0" y="0"/>
                </a:moveTo>
                <a:lnTo>
                  <a:pt x="120000" y="0"/>
                </a:lnTo>
                <a:lnTo>
                  <a:pt x="120000" y="120000"/>
                </a:lnTo>
                <a:lnTo>
                  <a:pt x="0" y="120000"/>
                </a:lnTo>
                <a:close/>
              </a:path>
              <a:path w="120000" h="120000" fill="none" extrusionOk="0">
                <a:moveTo>
                  <a:pt x="126604" y="51841"/>
                </a:moveTo>
                <a:lnTo>
                  <a:pt x="164906" y="101894"/>
                </a:lnTo>
                <a:lnTo>
                  <a:pt x="270152" y="107269"/>
                </a:lnTo>
              </a:path>
            </a:pathLst>
          </a:custGeom>
          <a:solidFill>
            <a:schemeClr val="accent6"/>
          </a:solidFill>
          <a:ln w="12700" cap="flat" cmpd="sng">
            <a:solidFill>
              <a:schemeClr val="accent6"/>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zh-TW" sz="1800">
                <a:solidFill>
                  <a:schemeClr val="lt1"/>
                </a:solidFill>
                <a:latin typeface="Corbel"/>
                <a:ea typeface="Corbel"/>
                <a:cs typeface="Corbel"/>
                <a:sym typeface="Corbel"/>
              </a:rPr>
              <a:t>產品要足夠吸引人</a:t>
            </a:r>
            <a:endParaRPr/>
          </a:p>
        </p:txBody>
      </p:sp>
      <p:sp>
        <p:nvSpPr>
          <p:cNvPr id="1151" name="Google Shape;1151;p38"/>
          <p:cNvSpPr txBox="1">
            <a:spLocks noGrp="1"/>
          </p:cNvSpPr>
          <p:nvPr>
            <p:ph type="ftr" idx="11"/>
          </p:nvPr>
        </p:nvSpPr>
        <p:spPr>
          <a:xfrm>
            <a:off x="133865" y="6478310"/>
            <a:ext cx="11553550" cy="37969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zh-TW"/>
              <a:t>《 2023數位金融》                                                                                                                                             	NYCU.IIM.IEBI Lab</a:t>
            </a:r>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1156"/>
        <p:cNvGrpSpPr/>
        <p:nvPr/>
      </p:nvGrpSpPr>
      <p:grpSpPr>
        <a:xfrm>
          <a:off x="0" y="0"/>
          <a:ext cx="0" cy="0"/>
          <a:chOff x="0" y="0"/>
          <a:chExt cx="0" cy="0"/>
        </a:xfrm>
      </p:grpSpPr>
      <p:sp>
        <p:nvSpPr>
          <p:cNvPr id="1157" name="Google Shape;1157;p39"/>
          <p:cNvSpPr txBox="1">
            <a:spLocks noGrp="1"/>
          </p:cNvSpPr>
          <p:nvPr>
            <p:ph type="title"/>
          </p:nvPr>
        </p:nvSpPr>
        <p:spPr>
          <a:xfrm>
            <a:off x="612057" y="365126"/>
            <a:ext cx="11002297" cy="954856"/>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accent2"/>
              </a:buClr>
              <a:buSzPts val="4200"/>
              <a:buFont typeface="Corbel"/>
              <a:buNone/>
            </a:pPr>
            <a:r>
              <a:rPr lang="zh-TW" dirty="0"/>
              <a:t>衍生議題</a:t>
            </a:r>
            <a:r>
              <a:rPr lang="zh-TW" altLang="en-US" dirty="0"/>
              <a:t> </a:t>
            </a:r>
            <a:r>
              <a:rPr lang="en-US" altLang="zh-TW" dirty="0"/>
              <a:t>–</a:t>
            </a:r>
            <a:r>
              <a:rPr lang="zh-TW" altLang="en-US" dirty="0"/>
              <a:t> 專案品質不佳</a:t>
            </a:r>
            <a:endParaRPr dirty="0"/>
          </a:p>
        </p:txBody>
      </p:sp>
      <p:sp>
        <p:nvSpPr>
          <p:cNvPr id="1158" name="Google Shape;1158;p39"/>
          <p:cNvSpPr txBox="1">
            <a:spLocks noGrp="1"/>
          </p:cNvSpPr>
          <p:nvPr>
            <p:ph type="body" idx="1"/>
          </p:nvPr>
        </p:nvSpPr>
        <p:spPr>
          <a:xfrm>
            <a:off x="612057" y="1474839"/>
            <a:ext cx="11002297" cy="4702124"/>
          </a:xfrm>
          <a:prstGeom prst="rect">
            <a:avLst/>
          </a:prstGeom>
          <a:noFill/>
          <a:ln>
            <a:noFill/>
          </a:ln>
        </p:spPr>
        <p:txBody>
          <a:bodyPr spcFirstLastPara="1" wrap="square" lIns="91425" tIns="45700" rIns="91425" bIns="45700" anchor="t" anchorCtr="0">
            <a:normAutofit/>
          </a:bodyPr>
          <a:lstStyle/>
          <a:p>
            <a:pPr marL="0" lvl="0" indent="0" algn="just" rtl="0">
              <a:lnSpc>
                <a:spcPct val="100000"/>
              </a:lnSpc>
              <a:spcBef>
                <a:spcPts val="0"/>
              </a:spcBef>
              <a:spcAft>
                <a:spcPts val="600"/>
              </a:spcAft>
              <a:buClr>
                <a:schemeClr val="dk1"/>
              </a:buClr>
              <a:buSzPts val="2600"/>
              <a:buNone/>
            </a:pPr>
            <a:r>
              <a:rPr lang="zh-TW" dirty="0"/>
              <a:t>失敗案例</a:t>
            </a:r>
            <a:r>
              <a:rPr lang="zh-TW" altLang="en-US" dirty="0"/>
              <a:t>：</a:t>
            </a:r>
            <a:r>
              <a:rPr lang="zh-TW" dirty="0"/>
              <a:t>MyIDkey (聲控指紋加 密隨身碟)</a:t>
            </a:r>
            <a:endParaRPr dirty="0"/>
          </a:p>
          <a:p>
            <a:pPr marL="685800" lvl="1" indent="-228600">
              <a:spcBef>
                <a:spcPts val="0"/>
              </a:spcBef>
              <a:spcAft>
                <a:spcPts val="600"/>
              </a:spcAft>
              <a:buSzPts val="2600"/>
              <a:buFont typeface="Corbel"/>
              <a:buChar char="•"/>
            </a:pPr>
            <a:r>
              <a:rPr lang="zh-TW" dirty="0"/>
              <a:t>在 Kicksarter 上募集到超過目標三倍的資金 ($3.5M)，卻沒有成功發售，母公司 Arkami 也因資金不足而停止營運。</a:t>
            </a:r>
            <a:endParaRPr lang="en-US" altLang="zh-TW" dirty="0"/>
          </a:p>
          <a:p>
            <a:pPr marL="685800" lvl="1" indent="-228600">
              <a:spcBef>
                <a:spcPts val="0"/>
              </a:spcBef>
              <a:spcAft>
                <a:spcPts val="600"/>
              </a:spcAft>
              <a:buSzPts val="2600"/>
              <a:buFont typeface="Corbel"/>
              <a:buChar char="•"/>
            </a:pPr>
            <a:endParaRPr dirty="0"/>
          </a:p>
          <a:p>
            <a:pPr marL="0" lvl="0" indent="0" algn="l" rtl="0">
              <a:lnSpc>
                <a:spcPct val="100000"/>
              </a:lnSpc>
              <a:spcBef>
                <a:spcPts val="0"/>
              </a:spcBef>
              <a:spcAft>
                <a:spcPts val="600"/>
              </a:spcAft>
              <a:buClr>
                <a:schemeClr val="dk1"/>
              </a:buClr>
              <a:buSzPts val="2600"/>
              <a:buNone/>
            </a:pPr>
            <a:r>
              <a:rPr lang="zh-TW" dirty="0"/>
              <a:t>失敗原因:</a:t>
            </a:r>
            <a:endParaRPr dirty="0"/>
          </a:p>
          <a:p>
            <a:pPr marL="685800" lvl="1" indent="-228600">
              <a:spcBef>
                <a:spcPts val="0"/>
              </a:spcBef>
              <a:spcAft>
                <a:spcPts val="600"/>
              </a:spcAft>
              <a:buSzPts val="2600"/>
              <a:buFont typeface="Corbel"/>
              <a:buChar char="•"/>
            </a:pPr>
            <a:r>
              <a:rPr lang="zh-TW" dirty="0"/>
              <a:t>產品的重新設計未經過妥善的評估</a:t>
            </a:r>
            <a:endParaRPr dirty="0"/>
          </a:p>
          <a:p>
            <a:pPr marL="685800" lvl="1" indent="-228600">
              <a:spcBef>
                <a:spcPts val="0"/>
              </a:spcBef>
              <a:spcAft>
                <a:spcPts val="600"/>
              </a:spcAft>
              <a:buSzPts val="2600"/>
              <a:buFont typeface="Corbel"/>
              <a:buChar char="•"/>
            </a:pPr>
            <a:r>
              <a:rPr lang="zh-TW" dirty="0"/>
              <a:t>生產時程延宕</a:t>
            </a:r>
            <a:endParaRPr dirty="0"/>
          </a:p>
          <a:p>
            <a:pPr marL="685800" lvl="1" indent="-228600">
              <a:spcBef>
                <a:spcPts val="0"/>
              </a:spcBef>
              <a:spcAft>
                <a:spcPts val="600"/>
              </a:spcAft>
              <a:buSzPts val="2600"/>
              <a:buFont typeface="Corbel"/>
              <a:buChar char="•"/>
            </a:pPr>
            <a:r>
              <a:rPr lang="zh-TW" dirty="0"/>
              <a:t>修改後的設計不符使用者需求</a:t>
            </a:r>
            <a:endParaRPr dirty="0"/>
          </a:p>
          <a:p>
            <a:pPr marL="685800" lvl="1" indent="-228600">
              <a:spcBef>
                <a:spcPts val="0"/>
              </a:spcBef>
              <a:spcAft>
                <a:spcPts val="600"/>
              </a:spcAft>
              <a:buSzPts val="2600"/>
              <a:buFont typeface="Corbel"/>
              <a:buChar char="•"/>
            </a:pPr>
            <a:r>
              <a:rPr lang="zh-TW" dirty="0"/>
              <a:t>將修改過後品質不佳的產品寄給使用者</a:t>
            </a:r>
            <a:endParaRPr dirty="0"/>
          </a:p>
        </p:txBody>
      </p:sp>
      <p:sp>
        <p:nvSpPr>
          <p:cNvPr id="1159" name="Google Shape;1159;p39"/>
          <p:cNvSpPr txBox="1">
            <a:spLocks noGrp="1"/>
          </p:cNvSpPr>
          <p:nvPr>
            <p:ph type="sldNum" idx="12"/>
          </p:nvPr>
        </p:nvSpPr>
        <p:spPr>
          <a:xfrm>
            <a:off x="9325232" y="647831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ltLang="zh-TW"/>
              <a:t>37</a:t>
            </a:fld>
            <a:endParaRPr/>
          </a:p>
        </p:txBody>
      </p:sp>
      <p:grpSp>
        <p:nvGrpSpPr>
          <p:cNvPr id="1160" name="Google Shape;1160;p39"/>
          <p:cNvGrpSpPr/>
          <p:nvPr/>
        </p:nvGrpSpPr>
        <p:grpSpPr>
          <a:xfrm>
            <a:off x="1488" y="-12459"/>
            <a:ext cx="12189023" cy="377586"/>
            <a:chOff x="1488" y="0"/>
            <a:chExt cx="12189023" cy="377586"/>
          </a:xfrm>
        </p:grpSpPr>
        <p:sp>
          <p:nvSpPr>
            <p:cNvPr id="1161" name="Google Shape;1161;p39"/>
            <p:cNvSpPr/>
            <p:nvPr/>
          </p:nvSpPr>
          <p:spPr>
            <a:xfrm>
              <a:off x="1488" y="0"/>
              <a:ext cx="2902148" cy="377586"/>
            </a:xfrm>
            <a:prstGeom prst="homePlate">
              <a:avLst>
                <a:gd name="adj" fmla="val 50000"/>
              </a:avLst>
            </a:prstGeom>
            <a:noFill/>
            <a:ln w="12700" cap="flat" cmpd="sng">
              <a:solidFill>
                <a:srgbClr val="989898"/>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2" name="Google Shape;1162;p39"/>
            <p:cNvSpPr txBox="1"/>
            <p:nvPr/>
          </p:nvSpPr>
          <p:spPr>
            <a:xfrm>
              <a:off x="1488" y="0"/>
              <a:ext cx="2807752" cy="377586"/>
            </a:xfrm>
            <a:prstGeom prst="rect">
              <a:avLst/>
            </a:prstGeom>
            <a:noFill/>
            <a:ln>
              <a:noFill/>
            </a:ln>
          </p:spPr>
          <p:txBody>
            <a:bodyPr spcFirstLastPara="1" wrap="square" lIns="74675"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關於募資</a:t>
              </a:r>
              <a:endParaRPr/>
            </a:p>
          </p:txBody>
        </p:sp>
        <p:sp>
          <p:nvSpPr>
            <p:cNvPr id="1163" name="Google Shape;1163;p39"/>
            <p:cNvSpPr/>
            <p:nvPr/>
          </p:nvSpPr>
          <p:spPr>
            <a:xfrm>
              <a:off x="2323207" y="0"/>
              <a:ext cx="2902148" cy="377586"/>
            </a:xfrm>
            <a:prstGeom prst="chevron">
              <a:avLst>
                <a:gd name="adj" fmla="val 50000"/>
              </a:avLst>
            </a:prstGeom>
            <a:solidFill>
              <a:schemeClr val="lt1"/>
            </a:solidFill>
            <a:ln w="12700" cap="flat" cmpd="sng">
              <a:solidFill>
                <a:srgbClr val="CBCBCB"/>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4" name="Google Shape;1164;p39"/>
            <p:cNvSpPr txBox="1"/>
            <p:nvPr/>
          </p:nvSpPr>
          <p:spPr>
            <a:xfrm>
              <a:off x="2512000"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群眾募資流程</a:t>
              </a:r>
              <a:endParaRPr/>
            </a:p>
          </p:txBody>
        </p:sp>
        <p:sp>
          <p:nvSpPr>
            <p:cNvPr id="1165" name="Google Shape;1165;p39"/>
            <p:cNvSpPr/>
            <p:nvPr/>
          </p:nvSpPr>
          <p:spPr>
            <a:xfrm>
              <a:off x="4644925" y="0"/>
              <a:ext cx="2902148" cy="377586"/>
            </a:xfrm>
            <a:prstGeom prst="chevron">
              <a:avLst>
                <a:gd name="adj" fmla="val 50000"/>
              </a:avLst>
            </a:prstGeom>
            <a:solidFill>
              <a:schemeClr val="lt1"/>
            </a:solidFill>
            <a:ln w="12700" cap="flat" cmpd="sng">
              <a:solidFill>
                <a:srgbClr val="CBCBCB"/>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6" name="Google Shape;1166;p39"/>
            <p:cNvSpPr txBox="1"/>
            <p:nvPr/>
          </p:nvSpPr>
          <p:spPr>
            <a:xfrm>
              <a:off x="4833718"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創新模式</a:t>
              </a:r>
              <a:endParaRPr/>
            </a:p>
          </p:txBody>
        </p:sp>
        <p:sp>
          <p:nvSpPr>
            <p:cNvPr id="1167" name="Google Shape;1167;p39"/>
            <p:cNvSpPr/>
            <p:nvPr/>
          </p:nvSpPr>
          <p:spPr>
            <a:xfrm>
              <a:off x="6966644" y="0"/>
              <a:ext cx="2902148" cy="377586"/>
            </a:xfrm>
            <a:prstGeom prst="chevron">
              <a:avLst>
                <a:gd name="adj" fmla="val 50000"/>
              </a:avLst>
            </a:prstGeom>
            <a:solidFill>
              <a:schemeClr val="lt1"/>
            </a:solidFill>
            <a:ln w="12700" cap="flat" cmpd="sng">
              <a:solidFill>
                <a:srgbClr val="CBCBCB"/>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8" name="Google Shape;1168;p39"/>
            <p:cNvSpPr txBox="1"/>
            <p:nvPr/>
          </p:nvSpPr>
          <p:spPr>
            <a:xfrm>
              <a:off x="7155437"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市場與案例</a:t>
              </a:r>
              <a:endParaRPr/>
            </a:p>
          </p:txBody>
        </p:sp>
        <p:sp>
          <p:nvSpPr>
            <p:cNvPr id="1169" name="Google Shape;1169;p39"/>
            <p:cNvSpPr/>
            <p:nvPr/>
          </p:nvSpPr>
          <p:spPr>
            <a:xfrm>
              <a:off x="9288363" y="0"/>
              <a:ext cx="2902148" cy="377586"/>
            </a:xfrm>
            <a:prstGeom prst="chevron">
              <a:avLst>
                <a:gd name="adj" fmla="val 50000"/>
              </a:avLst>
            </a:prstGeom>
            <a:solidFill>
              <a:srgbClr val="CBCBCB"/>
            </a:solidFill>
            <a:ln w="12700" cap="flat" cmpd="sng">
              <a:solidFill>
                <a:srgbClr val="CBCBCB"/>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0" name="Google Shape;1170;p39"/>
            <p:cNvSpPr txBox="1"/>
            <p:nvPr/>
          </p:nvSpPr>
          <p:spPr>
            <a:xfrm>
              <a:off x="9477156"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機會與挑戰</a:t>
              </a:r>
              <a:endParaRPr/>
            </a:p>
          </p:txBody>
        </p:sp>
      </p:grpSp>
      <p:pic>
        <p:nvPicPr>
          <p:cNvPr id="1171" name="Google Shape;1171;p39" descr="myidkey-2"/>
          <p:cNvPicPr preferRelativeResize="0"/>
          <p:nvPr/>
        </p:nvPicPr>
        <p:blipFill rotWithShape="1">
          <a:blip r:embed="rId3">
            <a:alphaModFix/>
          </a:blip>
          <a:srcRect/>
          <a:stretch/>
        </p:blipFill>
        <p:spPr>
          <a:xfrm>
            <a:off x="6783188" y="3292725"/>
            <a:ext cx="4865489" cy="2805015"/>
          </a:xfrm>
          <a:prstGeom prst="rect">
            <a:avLst/>
          </a:prstGeom>
          <a:noFill/>
          <a:ln>
            <a:noFill/>
          </a:ln>
        </p:spPr>
      </p:pic>
      <p:sp>
        <p:nvSpPr>
          <p:cNvPr id="1172" name="Google Shape;1172;p39"/>
          <p:cNvSpPr txBox="1">
            <a:spLocks noGrp="1"/>
          </p:cNvSpPr>
          <p:nvPr>
            <p:ph type="ftr" idx="11"/>
          </p:nvPr>
        </p:nvSpPr>
        <p:spPr>
          <a:xfrm>
            <a:off x="133865" y="6478310"/>
            <a:ext cx="11553550" cy="37969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zh-TW"/>
              <a:t>《 2023數位金融》                                                                                                                                             	NYCU.IIM.IEBI Lab</a:t>
            </a:r>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1177"/>
        <p:cNvGrpSpPr/>
        <p:nvPr/>
      </p:nvGrpSpPr>
      <p:grpSpPr>
        <a:xfrm>
          <a:off x="0" y="0"/>
          <a:ext cx="0" cy="0"/>
          <a:chOff x="0" y="0"/>
          <a:chExt cx="0" cy="0"/>
        </a:xfrm>
      </p:grpSpPr>
      <p:sp>
        <p:nvSpPr>
          <p:cNvPr id="1178" name="Google Shape;1178;p40"/>
          <p:cNvSpPr txBox="1">
            <a:spLocks noGrp="1"/>
          </p:cNvSpPr>
          <p:nvPr>
            <p:ph type="title"/>
          </p:nvPr>
        </p:nvSpPr>
        <p:spPr>
          <a:xfrm>
            <a:off x="612057" y="365126"/>
            <a:ext cx="11002297" cy="954856"/>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accent2"/>
              </a:buClr>
              <a:buSzPts val="4200"/>
              <a:buFont typeface="Corbel"/>
              <a:buNone/>
            </a:pPr>
            <a:r>
              <a:rPr lang="zh-TW" dirty="0">
                <a:latin typeface="Corbel" panose="020B0503020204020204" pitchFamily="34" charset="0"/>
              </a:rPr>
              <a:t>衍生議題-</a:t>
            </a:r>
            <a:r>
              <a:rPr lang="zh-TW" altLang="en-US" dirty="0">
                <a:latin typeface="Corbel" panose="020B0503020204020204" pitchFamily="34" charset="0"/>
              </a:rPr>
              <a:t>版權問題</a:t>
            </a:r>
            <a:endParaRPr dirty="0">
              <a:latin typeface="Corbel" panose="020B0503020204020204" pitchFamily="34" charset="0"/>
            </a:endParaRPr>
          </a:p>
        </p:txBody>
      </p:sp>
      <p:sp>
        <p:nvSpPr>
          <p:cNvPr id="1179" name="Google Shape;1179;p40"/>
          <p:cNvSpPr txBox="1">
            <a:spLocks noGrp="1"/>
          </p:cNvSpPr>
          <p:nvPr>
            <p:ph type="body" idx="1"/>
          </p:nvPr>
        </p:nvSpPr>
        <p:spPr>
          <a:xfrm>
            <a:off x="612057" y="1474839"/>
            <a:ext cx="11002297" cy="4702124"/>
          </a:xfrm>
          <a:prstGeom prst="rect">
            <a:avLst/>
          </a:prstGeom>
          <a:noFill/>
          <a:ln>
            <a:noFill/>
          </a:ln>
        </p:spPr>
        <p:txBody>
          <a:bodyPr spcFirstLastPara="1" wrap="square" lIns="91425" tIns="45700" rIns="91425" bIns="45700" anchor="t" anchorCtr="0">
            <a:normAutofit/>
          </a:bodyPr>
          <a:lstStyle/>
          <a:p>
            <a:pPr marL="0" lvl="0" indent="0">
              <a:spcBef>
                <a:spcPts val="0"/>
              </a:spcBef>
              <a:spcAft>
                <a:spcPts val="600"/>
              </a:spcAft>
              <a:buNone/>
            </a:pPr>
            <a:r>
              <a:rPr lang="zh-TW" dirty="0">
                <a:latin typeface="Corbel"/>
                <a:ea typeface="Corbel"/>
                <a:cs typeface="Corbel"/>
                <a:sym typeface="Corbel"/>
              </a:rPr>
              <a:t>失敗案例</a:t>
            </a:r>
            <a:r>
              <a:rPr lang="zh-TW" altLang="en-US" dirty="0">
                <a:solidFill>
                  <a:srgbClr val="000000"/>
                </a:solidFill>
                <a:latin typeface="DFKai-SB"/>
                <a:ea typeface="DFKai-SB"/>
                <a:cs typeface="DFKai-SB"/>
                <a:sym typeface="DFKai-SB"/>
              </a:rPr>
              <a:t>：</a:t>
            </a:r>
            <a:r>
              <a:rPr lang="zh-TW" dirty="0"/>
              <a:t> </a:t>
            </a:r>
            <a:r>
              <a:rPr lang="zh-TW" altLang="en-US" dirty="0"/>
              <a:t>嘖嘖杯 </a:t>
            </a:r>
            <a:r>
              <a:rPr lang="zh-TW" dirty="0"/>
              <a:t>VS.</a:t>
            </a:r>
            <a:r>
              <a:rPr lang="zh-TW" altLang="en-US" dirty="0"/>
              <a:t>巧立杯</a:t>
            </a:r>
            <a:endParaRPr dirty="0"/>
          </a:p>
          <a:p>
            <a:pPr marL="228600" lvl="0" indent="-228600" algn="l" rtl="0">
              <a:lnSpc>
                <a:spcPct val="100000"/>
              </a:lnSpc>
              <a:spcBef>
                <a:spcPts val="1000"/>
              </a:spcBef>
              <a:spcAft>
                <a:spcPts val="600"/>
              </a:spcAft>
              <a:buClr>
                <a:schemeClr val="dk1"/>
              </a:buClr>
              <a:buSzPts val="2600"/>
              <a:buChar char="•"/>
            </a:pPr>
            <a:r>
              <a:rPr lang="zh-TW" dirty="0">
                <a:latin typeface="Corbel"/>
                <a:ea typeface="Corbel"/>
                <a:cs typeface="Corbel"/>
                <a:sym typeface="Corbel"/>
              </a:rPr>
              <a:t>尚在募資的產品，因為未受智財權的保障因而遭其他競爭對手抄襲。</a:t>
            </a:r>
            <a:endParaRPr dirty="0"/>
          </a:p>
          <a:p>
            <a:pPr marL="228600" lvl="0" indent="-228600">
              <a:spcAft>
                <a:spcPts val="600"/>
              </a:spcAft>
            </a:pPr>
            <a:r>
              <a:rPr lang="zh-TW" altLang="en-US" dirty="0"/>
              <a:t>「嘖嘖杯」響應環保且充滿了設計感，最重要的是，它可以折疊，便於裝在你的包裡。嘖嘖杯在臺灣獲得廣大響應，並在群眾募資集資超過新臺幣 </a:t>
            </a:r>
            <a:r>
              <a:rPr lang="en-US" altLang="zh-TW" dirty="0"/>
              <a:t>6 </a:t>
            </a:r>
            <a:r>
              <a:rPr lang="zh-TW" altLang="en-US" dirty="0"/>
              <a:t>千萬，卻被代工協力廠商搶先推出相似商品「巧立杯」，且用比出資回饋價還要更低的售價上市。</a:t>
            </a:r>
            <a:endParaRPr dirty="0">
              <a:latin typeface="DFKai-SB"/>
              <a:ea typeface="DFKai-SB"/>
              <a:cs typeface="DFKai-SB"/>
              <a:sym typeface="DFKai-SB"/>
            </a:endParaRPr>
          </a:p>
        </p:txBody>
      </p:sp>
      <p:sp>
        <p:nvSpPr>
          <p:cNvPr id="1180" name="Google Shape;1180;p40"/>
          <p:cNvSpPr txBox="1">
            <a:spLocks noGrp="1"/>
          </p:cNvSpPr>
          <p:nvPr>
            <p:ph type="sldNum" idx="12"/>
          </p:nvPr>
        </p:nvSpPr>
        <p:spPr>
          <a:xfrm>
            <a:off x="9325232" y="647831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ltLang="zh-TW"/>
              <a:t>38</a:t>
            </a:fld>
            <a:endParaRPr/>
          </a:p>
        </p:txBody>
      </p:sp>
      <p:grpSp>
        <p:nvGrpSpPr>
          <p:cNvPr id="1181" name="Google Shape;1181;p40"/>
          <p:cNvGrpSpPr/>
          <p:nvPr/>
        </p:nvGrpSpPr>
        <p:grpSpPr>
          <a:xfrm>
            <a:off x="1488" y="-12459"/>
            <a:ext cx="12189023" cy="377586"/>
            <a:chOff x="1488" y="0"/>
            <a:chExt cx="12189023" cy="377586"/>
          </a:xfrm>
        </p:grpSpPr>
        <p:sp>
          <p:nvSpPr>
            <p:cNvPr id="1182" name="Google Shape;1182;p40"/>
            <p:cNvSpPr/>
            <p:nvPr/>
          </p:nvSpPr>
          <p:spPr>
            <a:xfrm>
              <a:off x="1488" y="0"/>
              <a:ext cx="2902148" cy="377586"/>
            </a:xfrm>
            <a:prstGeom prst="homePlate">
              <a:avLst>
                <a:gd name="adj" fmla="val 50000"/>
              </a:avLst>
            </a:prstGeom>
            <a:noFill/>
            <a:ln w="12700" cap="flat" cmpd="sng">
              <a:solidFill>
                <a:srgbClr val="989898"/>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3" name="Google Shape;1183;p40"/>
            <p:cNvSpPr txBox="1"/>
            <p:nvPr/>
          </p:nvSpPr>
          <p:spPr>
            <a:xfrm>
              <a:off x="1488" y="0"/>
              <a:ext cx="2807752" cy="377586"/>
            </a:xfrm>
            <a:prstGeom prst="rect">
              <a:avLst/>
            </a:prstGeom>
            <a:noFill/>
            <a:ln>
              <a:noFill/>
            </a:ln>
          </p:spPr>
          <p:txBody>
            <a:bodyPr spcFirstLastPara="1" wrap="square" lIns="74675"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關於募資</a:t>
              </a:r>
              <a:endParaRPr/>
            </a:p>
          </p:txBody>
        </p:sp>
        <p:sp>
          <p:nvSpPr>
            <p:cNvPr id="1184" name="Google Shape;1184;p40"/>
            <p:cNvSpPr/>
            <p:nvPr/>
          </p:nvSpPr>
          <p:spPr>
            <a:xfrm>
              <a:off x="2323207" y="0"/>
              <a:ext cx="2902148" cy="377586"/>
            </a:xfrm>
            <a:prstGeom prst="chevron">
              <a:avLst>
                <a:gd name="adj" fmla="val 50000"/>
              </a:avLst>
            </a:prstGeom>
            <a:solidFill>
              <a:schemeClr val="lt1"/>
            </a:solidFill>
            <a:ln w="12700" cap="flat" cmpd="sng">
              <a:solidFill>
                <a:srgbClr val="CBCBCB"/>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5" name="Google Shape;1185;p40"/>
            <p:cNvSpPr txBox="1"/>
            <p:nvPr/>
          </p:nvSpPr>
          <p:spPr>
            <a:xfrm>
              <a:off x="2512000"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群眾募資流程</a:t>
              </a:r>
              <a:endParaRPr/>
            </a:p>
          </p:txBody>
        </p:sp>
        <p:sp>
          <p:nvSpPr>
            <p:cNvPr id="1186" name="Google Shape;1186;p40"/>
            <p:cNvSpPr/>
            <p:nvPr/>
          </p:nvSpPr>
          <p:spPr>
            <a:xfrm>
              <a:off x="4644925" y="0"/>
              <a:ext cx="2902148" cy="377586"/>
            </a:xfrm>
            <a:prstGeom prst="chevron">
              <a:avLst>
                <a:gd name="adj" fmla="val 50000"/>
              </a:avLst>
            </a:prstGeom>
            <a:solidFill>
              <a:schemeClr val="lt1"/>
            </a:solidFill>
            <a:ln w="12700" cap="flat" cmpd="sng">
              <a:solidFill>
                <a:srgbClr val="CBCBCB"/>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7" name="Google Shape;1187;p40"/>
            <p:cNvSpPr txBox="1"/>
            <p:nvPr/>
          </p:nvSpPr>
          <p:spPr>
            <a:xfrm>
              <a:off x="4833718"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創新模式</a:t>
              </a:r>
              <a:endParaRPr/>
            </a:p>
          </p:txBody>
        </p:sp>
        <p:sp>
          <p:nvSpPr>
            <p:cNvPr id="1188" name="Google Shape;1188;p40"/>
            <p:cNvSpPr/>
            <p:nvPr/>
          </p:nvSpPr>
          <p:spPr>
            <a:xfrm>
              <a:off x="6966644" y="0"/>
              <a:ext cx="2902148" cy="377586"/>
            </a:xfrm>
            <a:prstGeom prst="chevron">
              <a:avLst>
                <a:gd name="adj" fmla="val 50000"/>
              </a:avLst>
            </a:prstGeom>
            <a:solidFill>
              <a:schemeClr val="lt1"/>
            </a:solidFill>
            <a:ln w="12700" cap="flat" cmpd="sng">
              <a:solidFill>
                <a:srgbClr val="CBCBCB"/>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9" name="Google Shape;1189;p40"/>
            <p:cNvSpPr txBox="1"/>
            <p:nvPr/>
          </p:nvSpPr>
          <p:spPr>
            <a:xfrm>
              <a:off x="7155437"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市場與案例</a:t>
              </a:r>
              <a:endParaRPr/>
            </a:p>
          </p:txBody>
        </p:sp>
        <p:sp>
          <p:nvSpPr>
            <p:cNvPr id="1190" name="Google Shape;1190;p40"/>
            <p:cNvSpPr/>
            <p:nvPr/>
          </p:nvSpPr>
          <p:spPr>
            <a:xfrm>
              <a:off x="9288363" y="0"/>
              <a:ext cx="2902148" cy="377586"/>
            </a:xfrm>
            <a:prstGeom prst="chevron">
              <a:avLst>
                <a:gd name="adj" fmla="val 50000"/>
              </a:avLst>
            </a:prstGeom>
            <a:solidFill>
              <a:srgbClr val="CBCBCB"/>
            </a:solidFill>
            <a:ln w="12700" cap="flat" cmpd="sng">
              <a:solidFill>
                <a:srgbClr val="CBCBCB"/>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1" name="Google Shape;1191;p40"/>
            <p:cNvSpPr txBox="1"/>
            <p:nvPr/>
          </p:nvSpPr>
          <p:spPr>
            <a:xfrm>
              <a:off x="9477156"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機會與挑戰</a:t>
              </a:r>
              <a:endParaRPr/>
            </a:p>
          </p:txBody>
        </p:sp>
      </p:grpSp>
      <p:sp>
        <p:nvSpPr>
          <p:cNvPr id="1194" name="Google Shape;1194;p40"/>
          <p:cNvSpPr txBox="1">
            <a:spLocks noGrp="1"/>
          </p:cNvSpPr>
          <p:nvPr>
            <p:ph type="ftr" idx="11"/>
          </p:nvPr>
        </p:nvSpPr>
        <p:spPr>
          <a:xfrm>
            <a:off x="133865" y="6478310"/>
            <a:ext cx="11553550" cy="37969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zh-TW"/>
              <a:t>《 2023數位金融》                                                                                                                                             	NYCU.IIM.IEBI Lab</a:t>
            </a:r>
            <a:endParaRPr/>
          </a:p>
        </p:txBody>
      </p:sp>
      <p:pic>
        <p:nvPicPr>
          <p:cNvPr id="1026" name="Picture 2" descr="從話題到現實，「嘖嘖杯」所引出的台灣群募問題（下） | 大數聚Big Data Group">
            <a:extLst>
              <a:ext uri="{FF2B5EF4-FFF2-40B4-BE49-F238E27FC236}">
                <a16:creationId xmlns:a16="http://schemas.microsoft.com/office/drawing/2014/main" id="{1F5A4272-AF0B-4EE3-9E28-C0807AD2F5F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997192" y="4042533"/>
            <a:ext cx="3365614" cy="187212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1199"/>
        <p:cNvGrpSpPr/>
        <p:nvPr/>
      </p:nvGrpSpPr>
      <p:grpSpPr>
        <a:xfrm>
          <a:off x="0" y="0"/>
          <a:ext cx="0" cy="0"/>
          <a:chOff x="0" y="0"/>
          <a:chExt cx="0" cy="0"/>
        </a:xfrm>
      </p:grpSpPr>
      <p:sp>
        <p:nvSpPr>
          <p:cNvPr id="1200" name="Google Shape;1200;p41"/>
          <p:cNvSpPr txBox="1">
            <a:spLocks noGrp="1"/>
          </p:cNvSpPr>
          <p:nvPr>
            <p:ph type="title"/>
          </p:nvPr>
        </p:nvSpPr>
        <p:spPr>
          <a:xfrm>
            <a:off x="612057" y="365126"/>
            <a:ext cx="11002297" cy="954856"/>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accent2"/>
              </a:buClr>
              <a:buSzPts val="4200"/>
              <a:buFont typeface="Corbel"/>
              <a:buNone/>
            </a:pPr>
            <a:r>
              <a:rPr lang="zh-TW"/>
              <a:t>衍生議題-法律問題</a:t>
            </a:r>
            <a:endParaRPr/>
          </a:p>
        </p:txBody>
      </p:sp>
      <p:sp>
        <p:nvSpPr>
          <p:cNvPr id="1201" name="Google Shape;1201;p41"/>
          <p:cNvSpPr txBox="1">
            <a:spLocks noGrp="1"/>
          </p:cNvSpPr>
          <p:nvPr>
            <p:ph type="body" idx="1"/>
          </p:nvPr>
        </p:nvSpPr>
        <p:spPr>
          <a:xfrm>
            <a:off x="612057" y="1474839"/>
            <a:ext cx="11002297" cy="4702124"/>
          </a:xfrm>
          <a:prstGeom prst="rect">
            <a:avLst/>
          </a:prstGeom>
          <a:noFill/>
          <a:ln>
            <a:noFill/>
          </a:ln>
        </p:spPr>
        <p:txBody>
          <a:bodyPr spcFirstLastPara="1" wrap="square" lIns="91425" tIns="45700" rIns="91425" bIns="45700" anchor="t" anchorCtr="0">
            <a:normAutofit/>
          </a:bodyPr>
          <a:lstStyle/>
          <a:p>
            <a:pPr indent="-457200">
              <a:spcBef>
                <a:spcPts val="0"/>
              </a:spcBef>
              <a:spcAft>
                <a:spcPts val="600"/>
              </a:spcAft>
            </a:pPr>
            <a:r>
              <a:rPr lang="zh-TW" dirty="0"/>
              <a:t>群眾募資行業的的法律風險也開始受到監管層關注</a:t>
            </a:r>
            <a:endParaRPr dirty="0"/>
          </a:p>
          <a:p>
            <a:pPr indent="-457200">
              <a:spcAft>
                <a:spcPts val="600"/>
              </a:spcAft>
            </a:pPr>
            <a:r>
              <a:rPr lang="zh-TW" altLang="en-US" dirty="0"/>
              <a:t>「還款模式」的群眾募資平台，在臺灣和其他地方的法律地位較模糊，不能直接適用</a:t>
            </a:r>
            <a:r>
              <a:rPr lang="en-US" altLang="zh-TW" dirty="0"/>
              <a:t>《</a:t>
            </a:r>
            <a:r>
              <a:rPr lang="zh-TW" altLang="en-US" dirty="0"/>
              <a:t>消費者保護法</a:t>
            </a:r>
            <a:r>
              <a:rPr lang="en-US" altLang="zh-TW" dirty="0"/>
              <a:t>》</a:t>
            </a:r>
            <a:r>
              <a:rPr lang="zh-TW" altLang="en-US" dirty="0"/>
              <a:t>的適用法律。</a:t>
            </a:r>
            <a:endParaRPr lang="en-US" altLang="zh-TW" dirty="0"/>
          </a:p>
          <a:p>
            <a:pPr indent="-457200">
              <a:spcAft>
                <a:spcPts val="600"/>
              </a:spcAft>
            </a:pPr>
            <a:r>
              <a:rPr lang="zh-TW" altLang="en-US" dirty="0"/>
              <a:t>金融監督管理委員會目前只監管「股權模式」之群眾募資平台，</a:t>
            </a:r>
            <a:endParaRPr lang="en-US" altLang="zh-TW" dirty="0"/>
          </a:p>
          <a:p>
            <a:pPr indent="-457200">
              <a:spcAft>
                <a:spcPts val="600"/>
              </a:spcAft>
            </a:pPr>
            <a:r>
              <a:rPr lang="zh-TW" altLang="en-US" dirty="0"/>
              <a:t>「捐款模式」和「還款模式」之群眾募資平台未受到監管，因此使用該類型平台的出資人可能不受台灣法律的保護。</a:t>
            </a:r>
            <a:endParaRPr dirty="0"/>
          </a:p>
        </p:txBody>
      </p:sp>
      <p:sp>
        <p:nvSpPr>
          <p:cNvPr id="1202" name="Google Shape;1202;p41"/>
          <p:cNvSpPr txBox="1">
            <a:spLocks noGrp="1"/>
          </p:cNvSpPr>
          <p:nvPr>
            <p:ph type="sldNum" idx="12"/>
          </p:nvPr>
        </p:nvSpPr>
        <p:spPr>
          <a:xfrm>
            <a:off x="9325232" y="647831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ltLang="zh-TW"/>
              <a:t>39</a:t>
            </a:fld>
            <a:endParaRPr/>
          </a:p>
        </p:txBody>
      </p:sp>
      <p:grpSp>
        <p:nvGrpSpPr>
          <p:cNvPr id="1203" name="Google Shape;1203;p41"/>
          <p:cNvGrpSpPr/>
          <p:nvPr/>
        </p:nvGrpSpPr>
        <p:grpSpPr>
          <a:xfrm>
            <a:off x="1488" y="-12459"/>
            <a:ext cx="12189023" cy="377586"/>
            <a:chOff x="1488" y="0"/>
            <a:chExt cx="12189023" cy="377586"/>
          </a:xfrm>
        </p:grpSpPr>
        <p:sp>
          <p:nvSpPr>
            <p:cNvPr id="1204" name="Google Shape;1204;p41"/>
            <p:cNvSpPr/>
            <p:nvPr/>
          </p:nvSpPr>
          <p:spPr>
            <a:xfrm>
              <a:off x="1488" y="0"/>
              <a:ext cx="2902148" cy="377586"/>
            </a:xfrm>
            <a:prstGeom prst="homePlate">
              <a:avLst>
                <a:gd name="adj" fmla="val 50000"/>
              </a:avLst>
            </a:prstGeom>
            <a:noFill/>
            <a:ln w="12700" cap="flat" cmpd="sng">
              <a:solidFill>
                <a:srgbClr val="989898"/>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5" name="Google Shape;1205;p41"/>
            <p:cNvSpPr txBox="1"/>
            <p:nvPr/>
          </p:nvSpPr>
          <p:spPr>
            <a:xfrm>
              <a:off x="1488" y="0"/>
              <a:ext cx="2807752" cy="377586"/>
            </a:xfrm>
            <a:prstGeom prst="rect">
              <a:avLst/>
            </a:prstGeom>
            <a:noFill/>
            <a:ln>
              <a:noFill/>
            </a:ln>
          </p:spPr>
          <p:txBody>
            <a:bodyPr spcFirstLastPara="1" wrap="square" lIns="74675"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關於募資</a:t>
              </a:r>
              <a:endParaRPr/>
            </a:p>
          </p:txBody>
        </p:sp>
        <p:sp>
          <p:nvSpPr>
            <p:cNvPr id="1206" name="Google Shape;1206;p41"/>
            <p:cNvSpPr/>
            <p:nvPr/>
          </p:nvSpPr>
          <p:spPr>
            <a:xfrm>
              <a:off x="2323207" y="0"/>
              <a:ext cx="2902148" cy="377586"/>
            </a:xfrm>
            <a:prstGeom prst="chevron">
              <a:avLst>
                <a:gd name="adj" fmla="val 50000"/>
              </a:avLst>
            </a:prstGeom>
            <a:solidFill>
              <a:schemeClr val="lt1"/>
            </a:solidFill>
            <a:ln w="12700" cap="flat" cmpd="sng">
              <a:solidFill>
                <a:srgbClr val="CBCBCB"/>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7" name="Google Shape;1207;p41"/>
            <p:cNvSpPr txBox="1"/>
            <p:nvPr/>
          </p:nvSpPr>
          <p:spPr>
            <a:xfrm>
              <a:off x="2512000"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群眾募資流程</a:t>
              </a:r>
              <a:endParaRPr/>
            </a:p>
          </p:txBody>
        </p:sp>
        <p:sp>
          <p:nvSpPr>
            <p:cNvPr id="1208" name="Google Shape;1208;p41"/>
            <p:cNvSpPr/>
            <p:nvPr/>
          </p:nvSpPr>
          <p:spPr>
            <a:xfrm>
              <a:off x="4644925" y="0"/>
              <a:ext cx="2902148" cy="377586"/>
            </a:xfrm>
            <a:prstGeom prst="chevron">
              <a:avLst>
                <a:gd name="adj" fmla="val 50000"/>
              </a:avLst>
            </a:prstGeom>
            <a:solidFill>
              <a:schemeClr val="lt1"/>
            </a:solidFill>
            <a:ln w="12700" cap="flat" cmpd="sng">
              <a:solidFill>
                <a:srgbClr val="CBCBCB"/>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9" name="Google Shape;1209;p41"/>
            <p:cNvSpPr txBox="1"/>
            <p:nvPr/>
          </p:nvSpPr>
          <p:spPr>
            <a:xfrm>
              <a:off x="4833718"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創新模式</a:t>
              </a:r>
              <a:endParaRPr/>
            </a:p>
          </p:txBody>
        </p:sp>
        <p:sp>
          <p:nvSpPr>
            <p:cNvPr id="1210" name="Google Shape;1210;p41"/>
            <p:cNvSpPr/>
            <p:nvPr/>
          </p:nvSpPr>
          <p:spPr>
            <a:xfrm>
              <a:off x="6966644" y="0"/>
              <a:ext cx="2902148" cy="377586"/>
            </a:xfrm>
            <a:prstGeom prst="chevron">
              <a:avLst>
                <a:gd name="adj" fmla="val 50000"/>
              </a:avLst>
            </a:prstGeom>
            <a:solidFill>
              <a:schemeClr val="lt1"/>
            </a:solidFill>
            <a:ln w="12700" cap="flat" cmpd="sng">
              <a:solidFill>
                <a:srgbClr val="CBCBCB"/>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1" name="Google Shape;1211;p41"/>
            <p:cNvSpPr txBox="1"/>
            <p:nvPr/>
          </p:nvSpPr>
          <p:spPr>
            <a:xfrm>
              <a:off x="7155437"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市場與案例</a:t>
              </a:r>
              <a:endParaRPr/>
            </a:p>
          </p:txBody>
        </p:sp>
        <p:sp>
          <p:nvSpPr>
            <p:cNvPr id="1212" name="Google Shape;1212;p41"/>
            <p:cNvSpPr/>
            <p:nvPr/>
          </p:nvSpPr>
          <p:spPr>
            <a:xfrm>
              <a:off x="9288363" y="0"/>
              <a:ext cx="2902148" cy="377586"/>
            </a:xfrm>
            <a:prstGeom prst="chevron">
              <a:avLst>
                <a:gd name="adj" fmla="val 50000"/>
              </a:avLst>
            </a:prstGeom>
            <a:solidFill>
              <a:srgbClr val="CBCBCB"/>
            </a:solidFill>
            <a:ln w="12700" cap="flat" cmpd="sng">
              <a:solidFill>
                <a:srgbClr val="CBCBCB"/>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3" name="Google Shape;1213;p41"/>
            <p:cNvSpPr txBox="1"/>
            <p:nvPr/>
          </p:nvSpPr>
          <p:spPr>
            <a:xfrm>
              <a:off x="9477156"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機會與挑戰</a:t>
              </a:r>
              <a:endParaRPr/>
            </a:p>
          </p:txBody>
        </p:sp>
      </p:grpSp>
      <p:sp>
        <p:nvSpPr>
          <p:cNvPr id="1214" name="Google Shape;1214;p41"/>
          <p:cNvSpPr txBox="1">
            <a:spLocks noGrp="1"/>
          </p:cNvSpPr>
          <p:nvPr>
            <p:ph type="ftr" idx="11"/>
          </p:nvPr>
        </p:nvSpPr>
        <p:spPr>
          <a:xfrm>
            <a:off x="133865" y="6478310"/>
            <a:ext cx="11553550" cy="37969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zh-TW"/>
              <a:t>《 2023數位金融》                                                                                                                                             	NYCU.IIM.IEBI Lab</a:t>
            </a:r>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53"/>
        <p:cNvGrpSpPr/>
        <p:nvPr/>
      </p:nvGrpSpPr>
      <p:grpSpPr>
        <a:xfrm>
          <a:off x="0" y="0"/>
          <a:ext cx="0" cy="0"/>
          <a:chOff x="0" y="0"/>
          <a:chExt cx="0" cy="0"/>
        </a:xfrm>
      </p:grpSpPr>
      <p:sp>
        <p:nvSpPr>
          <p:cNvPr id="154" name="Google Shape;154;g251dc24ff40_0_25"/>
          <p:cNvSpPr txBox="1">
            <a:spLocks noGrp="1"/>
          </p:cNvSpPr>
          <p:nvPr>
            <p:ph type="title"/>
          </p:nvPr>
        </p:nvSpPr>
        <p:spPr>
          <a:xfrm>
            <a:off x="612057" y="337417"/>
            <a:ext cx="11002200" cy="95490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accent2"/>
              </a:buClr>
              <a:buSzPts val="4200"/>
              <a:buFont typeface="Corbel"/>
              <a:buNone/>
            </a:pPr>
            <a:r>
              <a:rPr lang="zh-TW"/>
              <a:t>什麼是群眾募資?</a:t>
            </a:r>
            <a:endParaRPr/>
          </a:p>
        </p:txBody>
      </p:sp>
      <p:sp>
        <p:nvSpPr>
          <p:cNvPr id="155" name="Google Shape;155;g251dc24ff40_0_25"/>
          <p:cNvSpPr txBox="1">
            <a:spLocks noGrp="1"/>
          </p:cNvSpPr>
          <p:nvPr>
            <p:ph type="body" idx="1"/>
          </p:nvPr>
        </p:nvSpPr>
        <p:spPr>
          <a:xfrm>
            <a:off x="612057" y="1474839"/>
            <a:ext cx="11002200" cy="4702200"/>
          </a:xfrm>
          <a:prstGeom prst="rect">
            <a:avLst/>
          </a:prstGeom>
          <a:noFill/>
          <a:ln>
            <a:noFill/>
          </a:ln>
        </p:spPr>
        <p:txBody>
          <a:bodyPr spcFirstLastPara="1" wrap="square" lIns="91425" tIns="45700" rIns="91425" bIns="45700" anchor="t" anchorCtr="0">
            <a:normAutofit/>
          </a:bodyPr>
          <a:lstStyle/>
          <a:p>
            <a:pPr marL="228600" lvl="0" indent="-228600" algn="l" rtl="0">
              <a:lnSpc>
                <a:spcPct val="100000"/>
              </a:lnSpc>
              <a:spcBef>
                <a:spcPts val="0"/>
              </a:spcBef>
              <a:spcAft>
                <a:spcPts val="600"/>
              </a:spcAft>
              <a:buClr>
                <a:schemeClr val="dk1"/>
              </a:buClr>
              <a:buSzPts val="2600"/>
              <a:buChar char="•"/>
            </a:pPr>
            <a:r>
              <a:rPr lang="zh-TW" dirty="0"/>
              <a:t>透過網際網路向大眾展示、宣傳</a:t>
            </a:r>
            <a:r>
              <a:rPr lang="zh-TW" b="1" dirty="0"/>
              <a:t>計畫內容、原生設計與創意作品</a:t>
            </a:r>
            <a:r>
              <a:rPr lang="zh-TW" dirty="0"/>
              <a:t>，以籌集現金，讓作品得以量產或計劃能夠實現</a:t>
            </a:r>
            <a:endParaRPr dirty="0"/>
          </a:p>
          <a:p>
            <a:pPr marL="228600" lvl="0" indent="-228600" algn="l" rtl="0">
              <a:lnSpc>
                <a:spcPct val="100000"/>
              </a:lnSpc>
              <a:spcBef>
                <a:spcPts val="1000"/>
              </a:spcBef>
              <a:spcAft>
                <a:spcPts val="600"/>
              </a:spcAft>
              <a:buClr>
                <a:schemeClr val="dk1"/>
              </a:buClr>
              <a:buSzPts val="2600"/>
              <a:buChar char="•"/>
            </a:pPr>
            <a:r>
              <a:rPr lang="zh-TW" dirty="0"/>
              <a:t>群眾募資起源於1997年的英國樂團Marillion。他們透過從廣大的群眾中募集款項，成功的募集了6萬美金，成功地完成了美國的</a:t>
            </a:r>
            <a:r>
              <a:rPr lang="zh-TW" b="1" dirty="0"/>
              <a:t>巡迴演出</a:t>
            </a:r>
            <a:endParaRPr b="1" dirty="0"/>
          </a:p>
          <a:p>
            <a:pPr marL="228600" lvl="0" indent="-228600" algn="l" rtl="0">
              <a:lnSpc>
                <a:spcPct val="100000"/>
              </a:lnSpc>
              <a:spcBef>
                <a:spcPts val="1000"/>
              </a:spcBef>
              <a:spcAft>
                <a:spcPts val="600"/>
              </a:spcAft>
              <a:buClr>
                <a:schemeClr val="dk1"/>
              </a:buClr>
              <a:buSzPts val="2600"/>
              <a:buChar char="•"/>
            </a:pPr>
            <a:r>
              <a:rPr lang="zh-TW" dirty="0"/>
              <a:t>募資發展的契機</a:t>
            </a:r>
            <a:endParaRPr dirty="0"/>
          </a:p>
          <a:p>
            <a:pPr marL="685800" lvl="1" indent="-215900" algn="l" rtl="0">
              <a:lnSpc>
                <a:spcPct val="100000"/>
              </a:lnSpc>
              <a:spcBef>
                <a:spcPts val="500"/>
              </a:spcBef>
              <a:spcAft>
                <a:spcPts val="600"/>
              </a:spcAft>
              <a:buClr>
                <a:schemeClr val="dk1"/>
              </a:buClr>
              <a:buSzPts val="2200"/>
              <a:buChar char="•"/>
            </a:pPr>
            <a:r>
              <a:rPr lang="zh-TW" sz="2200" dirty="0"/>
              <a:t>有創意點子，但沒有足夠的資金去實作</a:t>
            </a:r>
            <a:endParaRPr sz="2200" dirty="0"/>
          </a:p>
          <a:p>
            <a:pPr marL="685800" lvl="1" indent="-215900" algn="l" rtl="0">
              <a:lnSpc>
                <a:spcPct val="100000"/>
              </a:lnSpc>
              <a:spcBef>
                <a:spcPts val="500"/>
              </a:spcBef>
              <a:spcAft>
                <a:spcPts val="600"/>
              </a:spcAft>
              <a:buClr>
                <a:schemeClr val="dk1"/>
              </a:buClr>
              <a:buSzPts val="2200"/>
              <a:buChar char="•"/>
            </a:pPr>
            <a:r>
              <a:rPr lang="zh-TW" sz="2200" dirty="0"/>
              <a:t>透過網路平台連結贊助者與提案者</a:t>
            </a:r>
            <a:endParaRPr sz="2200" dirty="0"/>
          </a:p>
          <a:p>
            <a:pPr marL="685800" lvl="1" indent="-215900" algn="l" rtl="0">
              <a:lnSpc>
                <a:spcPct val="100000"/>
              </a:lnSpc>
              <a:spcBef>
                <a:spcPts val="500"/>
              </a:spcBef>
              <a:spcAft>
                <a:spcPts val="600"/>
              </a:spcAft>
              <a:buClr>
                <a:schemeClr val="dk1"/>
              </a:buClr>
              <a:buSzPts val="2200"/>
              <a:buChar char="•"/>
            </a:pPr>
            <a:r>
              <a:rPr lang="zh-TW" sz="2200" dirty="0"/>
              <a:t>希望增加點子的知名度</a:t>
            </a:r>
            <a:endParaRPr sz="2200" dirty="0"/>
          </a:p>
        </p:txBody>
      </p:sp>
      <p:sp>
        <p:nvSpPr>
          <p:cNvPr id="156" name="Google Shape;156;g251dc24ff40_0_25"/>
          <p:cNvSpPr txBox="1">
            <a:spLocks noGrp="1"/>
          </p:cNvSpPr>
          <p:nvPr>
            <p:ph type="sldNum" idx="12"/>
          </p:nvPr>
        </p:nvSpPr>
        <p:spPr>
          <a:xfrm>
            <a:off x="9325232" y="6478310"/>
            <a:ext cx="27432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ltLang="zh-TW"/>
              <a:t>4</a:t>
            </a:fld>
            <a:endParaRPr/>
          </a:p>
        </p:txBody>
      </p:sp>
      <p:grpSp>
        <p:nvGrpSpPr>
          <p:cNvPr id="157" name="Google Shape;157;g251dc24ff40_0_25"/>
          <p:cNvGrpSpPr/>
          <p:nvPr/>
        </p:nvGrpSpPr>
        <p:grpSpPr>
          <a:xfrm>
            <a:off x="1488" y="0"/>
            <a:ext cx="12189075" cy="377700"/>
            <a:chOff x="1488" y="0"/>
            <a:chExt cx="12189075" cy="377700"/>
          </a:xfrm>
        </p:grpSpPr>
        <p:sp>
          <p:nvSpPr>
            <p:cNvPr id="158" name="Google Shape;158;g251dc24ff40_0_25"/>
            <p:cNvSpPr/>
            <p:nvPr/>
          </p:nvSpPr>
          <p:spPr>
            <a:xfrm>
              <a:off x="1488" y="0"/>
              <a:ext cx="2902200" cy="377700"/>
            </a:xfrm>
            <a:prstGeom prst="homePlate">
              <a:avLst>
                <a:gd name="adj" fmla="val 50000"/>
              </a:avLst>
            </a:prstGeom>
            <a:solidFill>
              <a:srgbClr val="CBCBCB"/>
            </a:solidFill>
            <a:ln w="12700" cap="flat" cmpd="sng">
              <a:solidFill>
                <a:srgbClr val="CBCBCB"/>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159;g251dc24ff40_0_25"/>
            <p:cNvSpPr txBox="1"/>
            <p:nvPr/>
          </p:nvSpPr>
          <p:spPr>
            <a:xfrm>
              <a:off x="1488" y="0"/>
              <a:ext cx="2807700" cy="377700"/>
            </a:xfrm>
            <a:prstGeom prst="rect">
              <a:avLst/>
            </a:prstGeom>
            <a:noFill/>
            <a:ln>
              <a:noFill/>
            </a:ln>
          </p:spPr>
          <p:txBody>
            <a:bodyPr spcFirstLastPara="1" wrap="square" lIns="74675"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關於募資</a:t>
              </a:r>
              <a:endParaRPr/>
            </a:p>
          </p:txBody>
        </p:sp>
        <p:sp>
          <p:nvSpPr>
            <p:cNvPr id="160" name="Google Shape;160;g251dc24ff40_0_25"/>
            <p:cNvSpPr/>
            <p:nvPr/>
          </p:nvSpPr>
          <p:spPr>
            <a:xfrm>
              <a:off x="2323207" y="0"/>
              <a:ext cx="2902200" cy="377700"/>
            </a:xfrm>
            <a:prstGeom prst="chevron">
              <a:avLst>
                <a:gd name="adj" fmla="val 50000"/>
              </a:avLst>
            </a:prstGeom>
            <a:solidFill>
              <a:schemeClr val="lt1"/>
            </a:solidFill>
            <a:ln w="12700" cap="flat" cmpd="sng">
              <a:solidFill>
                <a:srgbClr val="CBCBCB"/>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161;g251dc24ff40_0_25"/>
            <p:cNvSpPr txBox="1"/>
            <p:nvPr/>
          </p:nvSpPr>
          <p:spPr>
            <a:xfrm>
              <a:off x="2512000" y="0"/>
              <a:ext cx="2524500" cy="377700"/>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群眾募資流程</a:t>
              </a:r>
              <a:endParaRPr/>
            </a:p>
          </p:txBody>
        </p:sp>
        <p:sp>
          <p:nvSpPr>
            <p:cNvPr id="162" name="Google Shape;162;g251dc24ff40_0_25"/>
            <p:cNvSpPr/>
            <p:nvPr/>
          </p:nvSpPr>
          <p:spPr>
            <a:xfrm>
              <a:off x="4644925" y="0"/>
              <a:ext cx="2902200" cy="377700"/>
            </a:xfrm>
            <a:prstGeom prst="chevron">
              <a:avLst>
                <a:gd name="adj" fmla="val 50000"/>
              </a:avLst>
            </a:prstGeom>
            <a:solidFill>
              <a:schemeClr val="lt1"/>
            </a:solidFill>
            <a:ln w="12700" cap="flat" cmpd="sng">
              <a:solidFill>
                <a:srgbClr val="CBCBCB"/>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163;g251dc24ff40_0_25"/>
            <p:cNvSpPr txBox="1"/>
            <p:nvPr/>
          </p:nvSpPr>
          <p:spPr>
            <a:xfrm>
              <a:off x="4833718" y="0"/>
              <a:ext cx="2524500" cy="377700"/>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創新模式</a:t>
              </a:r>
              <a:endParaRPr/>
            </a:p>
          </p:txBody>
        </p:sp>
        <p:sp>
          <p:nvSpPr>
            <p:cNvPr id="164" name="Google Shape;164;g251dc24ff40_0_25"/>
            <p:cNvSpPr/>
            <p:nvPr/>
          </p:nvSpPr>
          <p:spPr>
            <a:xfrm>
              <a:off x="6966644" y="0"/>
              <a:ext cx="2902200" cy="377700"/>
            </a:xfrm>
            <a:prstGeom prst="chevron">
              <a:avLst>
                <a:gd name="adj" fmla="val 50000"/>
              </a:avLst>
            </a:prstGeom>
            <a:solidFill>
              <a:schemeClr val="lt1"/>
            </a:solidFill>
            <a:ln w="12700" cap="flat" cmpd="sng">
              <a:solidFill>
                <a:srgbClr val="CBCBCB"/>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165;g251dc24ff40_0_25"/>
            <p:cNvSpPr txBox="1"/>
            <p:nvPr/>
          </p:nvSpPr>
          <p:spPr>
            <a:xfrm>
              <a:off x="7155437" y="0"/>
              <a:ext cx="2524500" cy="377700"/>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市場與案例</a:t>
              </a:r>
              <a:endParaRPr/>
            </a:p>
          </p:txBody>
        </p:sp>
        <p:sp>
          <p:nvSpPr>
            <p:cNvPr id="166" name="Google Shape;166;g251dc24ff40_0_25"/>
            <p:cNvSpPr/>
            <p:nvPr/>
          </p:nvSpPr>
          <p:spPr>
            <a:xfrm>
              <a:off x="9288363" y="0"/>
              <a:ext cx="2902200" cy="377700"/>
            </a:xfrm>
            <a:prstGeom prst="chevron">
              <a:avLst>
                <a:gd name="adj" fmla="val 50000"/>
              </a:avLst>
            </a:prstGeom>
            <a:solidFill>
              <a:schemeClr val="lt1"/>
            </a:solidFill>
            <a:ln w="12700" cap="flat" cmpd="sng">
              <a:solidFill>
                <a:srgbClr val="CBCBCB"/>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167;g251dc24ff40_0_25"/>
            <p:cNvSpPr txBox="1"/>
            <p:nvPr/>
          </p:nvSpPr>
          <p:spPr>
            <a:xfrm>
              <a:off x="9477156" y="0"/>
              <a:ext cx="2524500" cy="377700"/>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機會與挑戰</a:t>
              </a:r>
              <a:endParaRPr/>
            </a:p>
          </p:txBody>
        </p:sp>
      </p:grpSp>
      <p:sp>
        <p:nvSpPr>
          <p:cNvPr id="168" name="Google Shape;168;g251dc24ff40_0_25"/>
          <p:cNvSpPr txBox="1">
            <a:spLocks noGrp="1"/>
          </p:cNvSpPr>
          <p:nvPr>
            <p:ph type="ftr" idx="11"/>
          </p:nvPr>
        </p:nvSpPr>
        <p:spPr>
          <a:xfrm>
            <a:off x="133865" y="6478310"/>
            <a:ext cx="11553600" cy="379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zh-TW"/>
              <a:t>《 2023數位金融》                                                                                                                                             	NYCU.IIM.IEBI Lab</a:t>
            </a:r>
            <a:endParaRPr/>
          </a:p>
        </p:txBody>
      </p:sp>
      <p:pic>
        <p:nvPicPr>
          <p:cNvPr id="169" name="Google Shape;169;g251dc24ff40_0_25"/>
          <p:cNvPicPr preferRelativeResize="0"/>
          <p:nvPr/>
        </p:nvPicPr>
        <p:blipFill>
          <a:blip r:embed="rId3">
            <a:alphaModFix/>
          </a:blip>
          <a:stretch>
            <a:fillRect/>
          </a:stretch>
        </p:blipFill>
        <p:spPr>
          <a:xfrm>
            <a:off x="6186575" y="4202800"/>
            <a:ext cx="5881851" cy="2091325"/>
          </a:xfrm>
          <a:prstGeom prst="rect">
            <a:avLst/>
          </a:prstGeom>
          <a:noFill/>
          <a:ln>
            <a:noFill/>
          </a:ln>
        </p:spPr>
      </p:pic>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1199"/>
        <p:cNvGrpSpPr/>
        <p:nvPr/>
      </p:nvGrpSpPr>
      <p:grpSpPr>
        <a:xfrm>
          <a:off x="0" y="0"/>
          <a:ext cx="0" cy="0"/>
          <a:chOff x="0" y="0"/>
          <a:chExt cx="0" cy="0"/>
        </a:xfrm>
      </p:grpSpPr>
      <p:sp>
        <p:nvSpPr>
          <p:cNvPr id="1200" name="Google Shape;1200;p41"/>
          <p:cNvSpPr txBox="1">
            <a:spLocks noGrp="1"/>
          </p:cNvSpPr>
          <p:nvPr>
            <p:ph type="title"/>
          </p:nvPr>
        </p:nvSpPr>
        <p:spPr>
          <a:xfrm>
            <a:off x="612057" y="365126"/>
            <a:ext cx="11002297" cy="954856"/>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accent2"/>
              </a:buClr>
              <a:buSzPts val="4200"/>
              <a:buFont typeface="Corbel"/>
              <a:buNone/>
            </a:pPr>
            <a:r>
              <a:rPr lang="zh-TW" dirty="0"/>
              <a:t>衍生議題-</a:t>
            </a:r>
            <a:r>
              <a:rPr lang="zh-TW" altLang="en-US" dirty="0"/>
              <a:t>資安</a:t>
            </a:r>
            <a:r>
              <a:rPr lang="zh-TW" dirty="0"/>
              <a:t>問題</a:t>
            </a:r>
            <a:endParaRPr dirty="0"/>
          </a:p>
        </p:txBody>
      </p:sp>
      <p:sp>
        <p:nvSpPr>
          <p:cNvPr id="1201" name="Google Shape;1201;p41"/>
          <p:cNvSpPr txBox="1">
            <a:spLocks noGrp="1"/>
          </p:cNvSpPr>
          <p:nvPr>
            <p:ph type="body" idx="1"/>
          </p:nvPr>
        </p:nvSpPr>
        <p:spPr>
          <a:xfrm>
            <a:off x="612057" y="1474839"/>
            <a:ext cx="11002297" cy="4702124"/>
          </a:xfrm>
          <a:prstGeom prst="rect">
            <a:avLst/>
          </a:prstGeom>
          <a:noFill/>
          <a:ln>
            <a:noFill/>
          </a:ln>
        </p:spPr>
        <p:txBody>
          <a:bodyPr spcFirstLastPara="1" wrap="square" lIns="91425" tIns="45700" rIns="91425" bIns="45700" anchor="t" anchorCtr="0">
            <a:normAutofit/>
          </a:bodyPr>
          <a:lstStyle/>
          <a:p>
            <a:pPr marL="0" lvl="0" indent="0">
              <a:spcBef>
                <a:spcPts val="0"/>
              </a:spcBef>
              <a:spcAft>
                <a:spcPts val="1200"/>
              </a:spcAft>
              <a:buNone/>
            </a:pPr>
            <a:r>
              <a:rPr lang="zh-TW" altLang="en-US" dirty="0"/>
              <a:t>案例：募資平台 </a:t>
            </a:r>
            <a:r>
              <a:rPr lang="en-US" altLang="zh-TW" dirty="0"/>
              <a:t>Kickstarter </a:t>
            </a:r>
            <a:r>
              <a:rPr lang="zh-TW" altLang="en-US" dirty="0"/>
              <a:t>遭駭客入侵</a:t>
            </a:r>
          </a:p>
          <a:p>
            <a:pPr indent="-457200">
              <a:spcBef>
                <a:spcPts val="0"/>
              </a:spcBef>
              <a:spcAft>
                <a:spcPts val="1200"/>
              </a:spcAft>
            </a:pPr>
            <a:r>
              <a:rPr lang="zh-TW" altLang="en-US" dirty="0"/>
              <a:t>用戶姓名、地址等個人資料遭到不法人士所竊取</a:t>
            </a:r>
            <a:endParaRPr lang="en-US" altLang="zh-TW" dirty="0"/>
          </a:p>
          <a:p>
            <a:pPr indent="-457200">
              <a:spcBef>
                <a:spcPts val="0"/>
              </a:spcBef>
              <a:spcAft>
                <a:spcPts val="1200"/>
              </a:spcAft>
            </a:pPr>
            <a:r>
              <a:rPr lang="zh-TW" altLang="en-US" dirty="0"/>
              <a:t>平台表示，雖然每組用戶密碼都經過加密，但仍可能遭有心人士破解</a:t>
            </a:r>
            <a:endParaRPr lang="en-US" altLang="zh-TW" dirty="0"/>
          </a:p>
          <a:p>
            <a:pPr indent="-457200">
              <a:spcBef>
                <a:spcPts val="0"/>
              </a:spcBef>
              <a:spcAft>
                <a:spcPts val="1200"/>
              </a:spcAft>
            </a:pPr>
            <a:r>
              <a:rPr lang="zh-TW" altLang="en-US" dirty="0"/>
              <a:t>所幸並沒有客戶的信用卡資訊被盜</a:t>
            </a:r>
          </a:p>
          <a:p>
            <a:pPr marL="228600" lvl="0" indent="-228600" algn="l" rtl="0">
              <a:lnSpc>
                <a:spcPct val="100000"/>
              </a:lnSpc>
              <a:spcBef>
                <a:spcPts val="0"/>
              </a:spcBef>
              <a:spcAft>
                <a:spcPts val="1200"/>
              </a:spcAft>
              <a:buClr>
                <a:schemeClr val="dk1"/>
              </a:buClr>
              <a:buSzPts val="2600"/>
              <a:buFont typeface="Corbel"/>
              <a:buChar char="•"/>
            </a:pPr>
            <a:endParaRPr lang="zh-TW" altLang="en-US" dirty="0"/>
          </a:p>
          <a:p>
            <a:pPr marL="228600" lvl="0" indent="-63500" algn="l" rtl="0">
              <a:lnSpc>
                <a:spcPct val="100000"/>
              </a:lnSpc>
              <a:spcBef>
                <a:spcPts val="0"/>
              </a:spcBef>
              <a:spcAft>
                <a:spcPts val="1200"/>
              </a:spcAft>
              <a:buClr>
                <a:schemeClr val="dk1"/>
              </a:buClr>
              <a:buSzPts val="2600"/>
              <a:buNone/>
            </a:pPr>
            <a:endParaRPr lang="zh-TW" altLang="en-US" dirty="0"/>
          </a:p>
        </p:txBody>
      </p:sp>
      <p:sp>
        <p:nvSpPr>
          <p:cNvPr id="1202" name="Google Shape;1202;p41"/>
          <p:cNvSpPr txBox="1">
            <a:spLocks noGrp="1"/>
          </p:cNvSpPr>
          <p:nvPr>
            <p:ph type="sldNum" idx="12"/>
          </p:nvPr>
        </p:nvSpPr>
        <p:spPr>
          <a:xfrm>
            <a:off x="9325232" y="647831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ltLang="zh-TW"/>
              <a:t>40</a:t>
            </a:fld>
            <a:endParaRPr/>
          </a:p>
        </p:txBody>
      </p:sp>
      <p:grpSp>
        <p:nvGrpSpPr>
          <p:cNvPr id="1203" name="Google Shape;1203;p41"/>
          <p:cNvGrpSpPr/>
          <p:nvPr/>
        </p:nvGrpSpPr>
        <p:grpSpPr>
          <a:xfrm>
            <a:off x="1488" y="-12459"/>
            <a:ext cx="12189023" cy="377586"/>
            <a:chOff x="1488" y="0"/>
            <a:chExt cx="12189023" cy="377586"/>
          </a:xfrm>
        </p:grpSpPr>
        <p:sp>
          <p:nvSpPr>
            <p:cNvPr id="1204" name="Google Shape;1204;p41"/>
            <p:cNvSpPr/>
            <p:nvPr/>
          </p:nvSpPr>
          <p:spPr>
            <a:xfrm>
              <a:off x="1488" y="0"/>
              <a:ext cx="2902148" cy="377586"/>
            </a:xfrm>
            <a:prstGeom prst="homePlate">
              <a:avLst>
                <a:gd name="adj" fmla="val 50000"/>
              </a:avLst>
            </a:prstGeom>
            <a:noFill/>
            <a:ln w="12700" cap="flat" cmpd="sng">
              <a:solidFill>
                <a:srgbClr val="989898"/>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5" name="Google Shape;1205;p41"/>
            <p:cNvSpPr txBox="1"/>
            <p:nvPr/>
          </p:nvSpPr>
          <p:spPr>
            <a:xfrm>
              <a:off x="1488" y="0"/>
              <a:ext cx="2807752" cy="377586"/>
            </a:xfrm>
            <a:prstGeom prst="rect">
              <a:avLst/>
            </a:prstGeom>
            <a:noFill/>
            <a:ln>
              <a:noFill/>
            </a:ln>
          </p:spPr>
          <p:txBody>
            <a:bodyPr spcFirstLastPara="1" wrap="square" lIns="74675"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關於募資</a:t>
              </a:r>
              <a:endParaRPr/>
            </a:p>
          </p:txBody>
        </p:sp>
        <p:sp>
          <p:nvSpPr>
            <p:cNvPr id="1206" name="Google Shape;1206;p41"/>
            <p:cNvSpPr/>
            <p:nvPr/>
          </p:nvSpPr>
          <p:spPr>
            <a:xfrm>
              <a:off x="2323207" y="0"/>
              <a:ext cx="2902148" cy="377586"/>
            </a:xfrm>
            <a:prstGeom prst="chevron">
              <a:avLst>
                <a:gd name="adj" fmla="val 50000"/>
              </a:avLst>
            </a:prstGeom>
            <a:solidFill>
              <a:schemeClr val="lt1"/>
            </a:solidFill>
            <a:ln w="12700" cap="flat" cmpd="sng">
              <a:solidFill>
                <a:srgbClr val="CBCBCB"/>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7" name="Google Shape;1207;p41"/>
            <p:cNvSpPr txBox="1"/>
            <p:nvPr/>
          </p:nvSpPr>
          <p:spPr>
            <a:xfrm>
              <a:off x="2512000"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群眾募資流程</a:t>
              </a:r>
              <a:endParaRPr/>
            </a:p>
          </p:txBody>
        </p:sp>
        <p:sp>
          <p:nvSpPr>
            <p:cNvPr id="1208" name="Google Shape;1208;p41"/>
            <p:cNvSpPr/>
            <p:nvPr/>
          </p:nvSpPr>
          <p:spPr>
            <a:xfrm>
              <a:off x="4644925" y="0"/>
              <a:ext cx="2902148" cy="377586"/>
            </a:xfrm>
            <a:prstGeom prst="chevron">
              <a:avLst>
                <a:gd name="adj" fmla="val 50000"/>
              </a:avLst>
            </a:prstGeom>
            <a:solidFill>
              <a:schemeClr val="lt1"/>
            </a:solidFill>
            <a:ln w="12700" cap="flat" cmpd="sng">
              <a:solidFill>
                <a:srgbClr val="CBCBCB"/>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9" name="Google Shape;1209;p41"/>
            <p:cNvSpPr txBox="1"/>
            <p:nvPr/>
          </p:nvSpPr>
          <p:spPr>
            <a:xfrm>
              <a:off x="4833718"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創新模式</a:t>
              </a:r>
              <a:endParaRPr/>
            </a:p>
          </p:txBody>
        </p:sp>
        <p:sp>
          <p:nvSpPr>
            <p:cNvPr id="1210" name="Google Shape;1210;p41"/>
            <p:cNvSpPr/>
            <p:nvPr/>
          </p:nvSpPr>
          <p:spPr>
            <a:xfrm>
              <a:off x="6966644" y="0"/>
              <a:ext cx="2902148" cy="377586"/>
            </a:xfrm>
            <a:prstGeom prst="chevron">
              <a:avLst>
                <a:gd name="adj" fmla="val 50000"/>
              </a:avLst>
            </a:prstGeom>
            <a:solidFill>
              <a:schemeClr val="lt1"/>
            </a:solidFill>
            <a:ln w="12700" cap="flat" cmpd="sng">
              <a:solidFill>
                <a:srgbClr val="CBCBCB"/>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1" name="Google Shape;1211;p41"/>
            <p:cNvSpPr txBox="1"/>
            <p:nvPr/>
          </p:nvSpPr>
          <p:spPr>
            <a:xfrm>
              <a:off x="7155437"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市場與案例</a:t>
              </a:r>
              <a:endParaRPr/>
            </a:p>
          </p:txBody>
        </p:sp>
        <p:sp>
          <p:nvSpPr>
            <p:cNvPr id="1212" name="Google Shape;1212;p41"/>
            <p:cNvSpPr/>
            <p:nvPr/>
          </p:nvSpPr>
          <p:spPr>
            <a:xfrm>
              <a:off x="9288363" y="0"/>
              <a:ext cx="2902148" cy="377586"/>
            </a:xfrm>
            <a:prstGeom prst="chevron">
              <a:avLst>
                <a:gd name="adj" fmla="val 50000"/>
              </a:avLst>
            </a:prstGeom>
            <a:solidFill>
              <a:srgbClr val="CBCBCB"/>
            </a:solidFill>
            <a:ln w="12700" cap="flat" cmpd="sng">
              <a:solidFill>
                <a:srgbClr val="CBCBCB"/>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3" name="Google Shape;1213;p41"/>
            <p:cNvSpPr txBox="1"/>
            <p:nvPr/>
          </p:nvSpPr>
          <p:spPr>
            <a:xfrm>
              <a:off x="9477156"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機會與挑戰</a:t>
              </a:r>
              <a:endParaRPr/>
            </a:p>
          </p:txBody>
        </p:sp>
      </p:grpSp>
      <p:sp>
        <p:nvSpPr>
          <p:cNvPr id="1214" name="Google Shape;1214;p41"/>
          <p:cNvSpPr txBox="1">
            <a:spLocks noGrp="1"/>
          </p:cNvSpPr>
          <p:nvPr>
            <p:ph type="ftr" idx="11"/>
          </p:nvPr>
        </p:nvSpPr>
        <p:spPr>
          <a:xfrm>
            <a:off x="133865" y="6478310"/>
            <a:ext cx="11553550" cy="37969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zh-TW"/>
              <a:t>《 2023數位金融》                                                                                                                                             	NYCU.IIM.IEBI Lab</a:t>
            </a:r>
            <a:endParaRPr/>
          </a:p>
        </p:txBody>
      </p:sp>
    </p:spTree>
    <p:extLst>
      <p:ext uri="{BB962C8B-B14F-4D97-AF65-F5344CB8AC3E}">
        <p14:creationId xmlns:p14="http://schemas.microsoft.com/office/powerpoint/2010/main" val="90478383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1219"/>
        <p:cNvGrpSpPr/>
        <p:nvPr/>
      </p:nvGrpSpPr>
      <p:grpSpPr>
        <a:xfrm>
          <a:off x="0" y="0"/>
          <a:ext cx="0" cy="0"/>
          <a:chOff x="0" y="0"/>
          <a:chExt cx="0" cy="0"/>
        </a:xfrm>
      </p:grpSpPr>
      <p:sp>
        <p:nvSpPr>
          <p:cNvPr id="1220" name="Google Shape;1220;p42"/>
          <p:cNvSpPr txBox="1">
            <a:spLocks noGrp="1"/>
          </p:cNvSpPr>
          <p:nvPr>
            <p:ph type="title"/>
          </p:nvPr>
        </p:nvSpPr>
        <p:spPr>
          <a:xfrm>
            <a:off x="612057" y="365126"/>
            <a:ext cx="11002297" cy="954856"/>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accent2"/>
              </a:buClr>
              <a:buSzPts val="4200"/>
              <a:buFont typeface="Corbel"/>
              <a:buNone/>
            </a:pPr>
            <a:r>
              <a:rPr lang="zh-TW"/>
              <a:t>群眾募資發展趨勢</a:t>
            </a:r>
            <a:endParaRPr/>
          </a:p>
        </p:txBody>
      </p:sp>
      <p:sp>
        <p:nvSpPr>
          <p:cNvPr id="1221" name="Google Shape;1221;p42"/>
          <p:cNvSpPr txBox="1">
            <a:spLocks noGrp="1"/>
          </p:cNvSpPr>
          <p:nvPr>
            <p:ph type="body" idx="1"/>
          </p:nvPr>
        </p:nvSpPr>
        <p:spPr>
          <a:xfrm>
            <a:off x="612057" y="1474838"/>
            <a:ext cx="11002297" cy="4666080"/>
          </a:xfrm>
          <a:prstGeom prst="rect">
            <a:avLst/>
          </a:prstGeom>
          <a:noFill/>
          <a:ln>
            <a:noFill/>
          </a:ln>
        </p:spPr>
        <p:txBody>
          <a:bodyPr spcFirstLastPara="1" wrap="square" lIns="91425" tIns="45700" rIns="91425" bIns="45700" anchor="t" anchorCtr="0">
            <a:normAutofit/>
          </a:bodyPr>
          <a:lstStyle/>
          <a:p>
            <a:pPr marL="228600" lvl="0" indent="-228600" algn="l" rtl="0">
              <a:lnSpc>
                <a:spcPct val="100000"/>
              </a:lnSpc>
              <a:spcBef>
                <a:spcPts val="0"/>
              </a:spcBef>
              <a:spcAft>
                <a:spcPts val="0"/>
              </a:spcAft>
              <a:buClr>
                <a:schemeClr val="dk1"/>
              </a:buClr>
              <a:buSzPts val="2600"/>
              <a:buChar char="•"/>
            </a:pPr>
            <a:r>
              <a:rPr lang="zh-TW" altLang="en-US" sz="2800" dirty="0">
                <a:latin typeface="Corbel"/>
                <a:ea typeface="Corbel"/>
                <a:cs typeface="Corbel"/>
                <a:sym typeface="Corbel"/>
              </a:rPr>
              <a:t>機會</a:t>
            </a:r>
          </a:p>
          <a:p>
            <a:pPr marL="685800" lvl="1" indent="-228600" algn="l" rtl="0">
              <a:lnSpc>
                <a:spcPct val="100000"/>
              </a:lnSpc>
              <a:spcBef>
                <a:spcPts val="500"/>
              </a:spcBef>
              <a:spcAft>
                <a:spcPts val="0"/>
              </a:spcAft>
              <a:buClr>
                <a:schemeClr val="dk1"/>
              </a:buClr>
              <a:buSzPts val="2400"/>
              <a:buChar char="•"/>
            </a:pPr>
            <a:r>
              <a:rPr lang="zh-TW" altLang="en-US" sz="2800" dirty="0">
                <a:latin typeface="Corbel"/>
                <a:ea typeface="Corbel"/>
                <a:cs typeface="Corbel"/>
                <a:sym typeface="Corbel"/>
              </a:rPr>
              <a:t>資訊中介：傳統籌資訊息發佈</a:t>
            </a:r>
            <a:endParaRPr lang="zh-TW" altLang="en-US" sz="2800" b="1" dirty="0">
              <a:latin typeface="Corbel"/>
              <a:ea typeface="Corbel"/>
              <a:cs typeface="Corbel"/>
              <a:sym typeface="Corbel"/>
            </a:endParaRPr>
          </a:p>
          <a:p>
            <a:pPr marL="685800" lvl="1" indent="-228600" algn="l" rtl="0">
              <a:lnSpc>
                <a:spcPct val="100000"/>
              </a:lnSpc>
              <a:spcBef>
                <a:spcPts val="500"/>
              </a:spcBef>
              <a:spcAft>
                <a:spcPts val="0"/>
              </a:spcAft>
              <a:buClr>
                <a:schemeClr val="dk1"/>
              </a:buClr>
              <a:buSzPts val="2400"/>
              <a:buChar char="•"/>
            </a:pPr>
            <a:r>
              <a:rPr lang="zh-TW" sz="2800" dirty="0">
                <a:latin typeface="Corbel"/>
                <a:ea typeface="Corbel"/>
                <a:cs typeface="Corbel"/>
                <a:sym typeface="Corbel"/>
              </a:rPr>
              <a:t>資源平台：整合創意、產品、生產商、風險投資</a:t>
            </a:r>
            <a:endParaRPr sz="2800" dirty="0">
              <a:latin typeface="Corbel"/>
              <a:ea typeface="Corbel"/>
              <a:cs typeface="Corbel"/>
              <a:sym typeface="Corbel"/>
            </a:endParaRPr>
          </a:p>
          <a:p>
            <a:pPr marL="685800" lvl="1" indent="-228600"/>
            <a:r>
              <a:rPr lang="zh-TW" sz="2800" dirty="0">
                <a:latin typeface="Corbel"/>
                <a:ea typeface="Corbel"/>
                <a:cs typeface="Corbel"/>
                <a:sym typeface="Corbel"/>
              </a:rPr>
              <a:t>創業孵化器：參與項目之生產經營</a:t>
            </a:r>
            <a:r>
              <a:rPr lang="zh-TW" altLang="en-US" sz="2800" dirty="0">
                <a:latin typeface="Corbel"/>
                <a:ea typeface="Corbel"/>
                <a:cs typeface="Corbel"/>
                <a:sym typeface="Corbel"/>
              </a:rPr>
              <a:t>、</a:t>
            </a:r>
            <a:r>
              <a:rPr lang="zh-TW" altLang="en-US" sz="2800" dirty="0"/>
              <a:t>試探市場水溫</a:t>
            </a:r>
            <a:endParaRPr lang="en-US" altLang="zh-TW" sz="2800" dirty="0"/>
          </a:p>
          <a:p>
            <a:pPr marL="685800" lvl="1" indent="-228600"/>
            <a:endParaRPr lang="en-US" altLang="zh-TW" sz="2800" dirty="0"/>
          </a:p>
          <a:p>
            <a:pPr marL="228600" lvl="0" indent="-228600">
              <a:spcBef>
                <a:spcPts val="0"/>
              </a:spcBef>
            </a:pPr>
            <a:r>
              <a:rPr lang="zh-TW" altLang="en-US" sz="2800" dirty="0"/>
              <a:t>挑戰</a:t>
            </a:r>
          </a:p>
          <a:p>
            <a:pPr marL="685800" lvl="1" indent="-228600"/>
            <a:r>
              <a:rPr lang="zh-TW" altLang="en-US" sz="2800" dirty="0"/>
              <a:t>募資計劃成功率有待提升</a:t>
            </a:r>
            <a:endParaRPr lang="en-US" altLang="zh-TW" sz="2800" dirty="0"/>
          </a:p>
          <a:p>
            <a:pPr marL="685800" lvl="1" indent="-228600"/>
            <a:r>
              <a:rPr lang="zh-TW" altLang="en-US" sz="2800" dirty="0"/>
              <a:t>冷啟動問題</a:t>
            </a:r>
            <a:endParaRPr sz="2800" dirty="0"/>
          </a:p>
          <a:p>
            <a:pPr marL="0" lvl="0" indent="0" algn="l" rtl="0">
              <a:lnSpc>
                <a:spcPct val="100000"/>
              </a:lnSpc>
              <a:spcBef>
                <a:spcPts val="1000"/>
              </a:spcBef>
              <a:spcAft>
                <a:spcPts val="0"/>
              </a:spcAft>
              <a:buClr>
                <a:schemeClr val="dk1"/>
              </a:buClr>
              <a:buSzPts val="2600"/>
              <a:buNone/>
            </a:pPr>
            <a:endParaRPr sz="2800" dirty="0"/>
          </a:p>
          <a:p>
            <a:pPr marL="228600" lvl="0" indent="-63500" algn="l" rtl="0">
              <a:lnSpc>
                <a:spcPct val="100000"/>
              </a:lnSpc>
              <a:spcBef>
                <a:spcPts val="1000"/>
              </a:spcBef>
              <a:spcAft>
                <a:spcPts val="0"/>
              </a:spcAft>
              <a:buClr>
                <a:schemeClr val="dk1"/>
              </a:buClr>
              <a:buSzPts val="2600"/>
              <a:buNone/>
            </a:pPr>
            <a:endParaRPr sz="2800" dirty="0"/>
          </a:p>
          <a:p>
            <a:pPr marL="685800" lvl="1" indent="-76200" algn="l" rtl="0">
              <a:lnSpc>
                <a:spcPct val="100000"/>
              </a:lnSpc>
              <a:spcBef>
                <a:spcPts val="500"/>
              </a:spcBef>
              <a:spcAft>
                <a:spcPts val="0"/>
              </a:spcAft>
              <a:buClr>
                <a:schemeClr val="dk1"/>
              </a:buClr>
              <a:buSzPts val="2400"/>
              <a:buNone/>
            </a:pPr>
            <a:endParaRPr sz="2800" dirty="0"/>
          </a:p>
        </p:txBody>
      </p:sp>
      <p:sp>
        <p:nvSpPr>
          <p:cNvPr id="1222" name="Google Shape;1222;p42"/>
          <p:cNvSpPr txBox="1">
            <a:spLocks noGrp="1"/>
          </p:cNvSpPr>
          <p:nvPr>
            <p:ph type="sldNum" idx="12"/>
          </p:nvPr>
        </p:nvSpPr>
        <p:spPr>
          <a:xfrm>
            <a:off x="9325232" y="647831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ltLang="zh-TW"/>
              <a:t>41</a:t>
            </a:fld>
            <a:endParaRPr/>
          </a:p>
        </p:txBody>
      </p:sp>
      <p:grpSp>
        <p:nvGrpSpPr>
          <p:cNvPr id="1223" name="Google Shape;1223;p42"/>
          <p:cNvGrpSpPr/>
          <p:nvPr/>
        </p:nvGrpSpPr>
        <p:grpSpPr>
          <a:xfrm>
            <a:off x="1488" y="-12459"/>
            <a:ext cx="12189023" cy="377586"/>
            <a:chOff x="1488" y="0"/>
            <a:chExt cx="12189023" cy="377586"/>
          </a:xfrm>
        </p:grpSpPr>
        <p:sp>
          <p:nvSpPr>
            <p:cNvPr id="1224" name="Google Shape;1224;p42"/>
            <p:cNvSpPr/>
            <p:nvPr/>
          </p:nvSpPr>
          <p:spPr>
            <a:xfrm>
              <a:off x="1488" y="0"/>
              <a:ext cx="2902148" cy="377586"/>
            </a:xfrm>
            <a:prstGeom prst="homePlate">
              <a:avLst>
                <a:gd name="adj" fmla="val 50000"/>
              </a:avLst>
            </a:prstGeom>
            <a:noFill/>
            <a:ln w="12700" cap="flat" cmpd="sng">
              <a:solidFill>
                <a:srgbClr val="989898"/>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5" name="Google Shape;1225;p42"/>
            <p:cNvSpPr txBox="1"/>
            <p:nvPr/>
          </p:nvSpPr>
          <p:spPr>
            <a:xfrm>
              <a:off x="1488" y="0"/>
              <a:ext cx="2807752" cy="377586"/>
            </a:xfrm>
            <a:prstGeom prst="rect">
              <a:avLst/>
            </a:prstGeom>
            <a:noFill/>
            <a:ln>
              <a:noFill/>
            </a:ln>
          </p:spPr>
          <p:txBody>
            <a:bodyPr spcFirstLastPara="1" wrap="square" lIns="74675"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關於募資</a:t>
              </a:r>
              <a:endParaRPr sz="1400">
                <a:solidFill>
                  <a:schemeClr val="lt1"/>
                </a:solidFill>
                <a:latin typeface="Corbel"/>
                <a:ea typeface="Corbel"/>
                <a:cs typeface="Corbel"/>
                <a:sym typeface="Corbel"/>
              </a:endParaRPr>
            </a:p>
          </p:txBody>
        </p:sp>
        <p:sp>
          <p:nvSpPr>
            <p:cNvPr id="1226" name="Google Shape;1226;p42"/>
            <p:cNvSpPr/>
            <p:nvPr/>
          </p:nvSpPr>
          <p:spPr>
            <a:xfrm>
              <a:off x="2323207" y="0"/>
              <a:ext cx="2902148" cy="377586"/>
            </a:xfrm>
            <a:prstGeom prst="chevron">
              <a:avLst>
                <a:gd name="adj" fmla="val 50000"/>
              </a:avLst>
            </a:prstGeom>
            <a:solidFill>
              <a:schemeClr val="lt1"/>
            </a:solidFill>
            <a:ln w="12700" cap="flat" cmpd="sng">
              <a:solidFill>
                <a:srgbClr val="CBCBCB"/>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7" name="Google Shape;1227;p42"/>
            <p:cNvSpPr txBox="1"/>
            <p:nvPr/>
          </p:nvSpPr>
          <p:spPr>
            <a:xfrm>
              <a:off x="2512000"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群眾募資流程</a:t>
              </a:r>
              <a:endParaRPr/>
            </a:p>
          </p:txBody>
        </p:sp>
        <p:sp>
          <p:nvSpPr>
            <p:cNvPr id="1228" name="Google Shape;1228;p42"/>
            <p:cNvSpPr/>
            <p:nvPr/>
          </p:nvSpPr>
          <p:spPr>
            <a:xfrm>
              <a:off x="4644925" y="0"/>
              <a:ext cx="2902148" cy="377586"/>
            </a:xfrm>
            <a:prstGeom prst="chevron">
              <a:avLst>
                <a:gd name="adj" fmla="val 50000"/>
              </a:avLst>
            </a:prstGeom>
            <a:solidFill>
              <a:schemeClr val="lt1"/>
            </a:solidFill>
            <a:ln w="12700" cap="flat" cmpd="sng">
              <a:solidFill>
                <a:srgbClr val="CBCBCB"/>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9" name="Google Shape;1229;p42"/>
            <p:cNvSpPr txBox="1"/>
            <p:nvPr/>
          </p:nvSpPr>
          <p:spPr>
            <a:xfrm>
              <a:off x="4833718"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創新模式</a:t>
              </a:r>
              <a:endParaRPr/>
            </a:p>
          </p:txBody>
        </p:sp>
        <p:sp>
          <p:nvSpPr>
            <p:cNvPr id="1230" name="Google Shape;1230;p42"/>
            <p:cNvSpPr/>
            <p:nvPr/>
          </p:nvSpPr>
          <p:spPr>
            <a:xfrm>
              <a:off x="6966644" y="0"/>
              <a:ext cx="2902148" cy="377586"/>
            </a:xfrm>
            <a:prstGeom prst="chevron">
              <a:avLst>
                <a:gd name="adj" fmla="val 50000"/>
              </a:avLst>
            </a:prstGeom>
            <a:solidFill>
              <a:schemeClr val="lt1"/>
            </a:solidFill>
            <a:ln w="12700" cap="flat" cmpd="sng">
              <a:solidFill>
                <a:srgbClr val="CBCBCB"/>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1" name="Google Shape;1231;p42"/>
            <p:cNvSpPr txBox="1"/>
            <p:nvPr/>
          </p:nvSpPr>
          <p:spPr>
            <a:xfrm>
              <a:off x="7155437"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市場與案例</a:t>
              </a:r>
              <a:endParaRPr/>
            </a:p>
          </p:txBody>
        </p:sp>
        <p:sp>
          <p:nvSpPr>
            <p:cNvPr id="1232" name="Google Shape;1232;p42"/>
            <p:cNvSpPr/>
            <p:nvPr/>
          </p:nvSpPr>
          <p:spPr>
            <a:xfrm>
              <a:off x="9288363" y="0"/>
              <a:ext cx="2902148" cy="377586"/>
            </a:xfrm>
            <a:prstGeom prst="chevron">
              <a:avLst>
                <a:gd name="adj" fmla="val 50000"/>
              </a:avLst>
            </a:prstGeom>
            <a:solidFill>
              <a:srgbClr val="CBCBCB"/>
            </a:solidFill>
            <a:ln w="12700" cap="flat" cmpd="sng">
              <a:solidFill>
                <a:srgbClr val="CBCBCB"/>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3" name="Google Shape;1233;p42"/>
            <p:cNvSpPr txBox="1"/>
            <p:nvPr/>
          </p:nvSpPr>
          <p:spPr>
            <a:xfrm>
              <a:off x="9477156"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機會與挑戰</a:t>
              </a:r>
              <a:endParaRPr/>
            </a:p>
          </p:txBody>
        </p:sp>
      </p:grpSp>
      <p:sp>
        <p:nvSpPr>
          <p:cNvPr id="1234" name="Google Shape;1234;p42"/>
          <p:cNvSpPr txBox="1">
            <a:spLocks noGrp="1"/>
          </p:cNvSpPr>
          <p:nvPr>
            <p:ph type="ftr" idx="11"/>
          </p:nvPr>
        </p:nvSpPr>
        <p:spPr>
          <a:xfrm>
            <a:off x="133865" y="6478310"/>
            <a:ext cx="11553550" cy="37969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zh-TW"/>
              <a:t>《 2023數位金融》                                                                                                                                             	NYCU.IIM.IEBI Lab</a:t>
            </a:r>
            <a:endParaRP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1219"/>
        <p:cNvGrpSpPr/>
        <p:nvPr/>
      </p:nvGrpSpPr>
      <p:grpSpPr>
        <a:xfrm>
          <a:off x="0" y="0"/>
          <a:ext cx="0" cy="0"/>
          <a:chOff x="0" y="0"/>
          <a:chExt cx="0" cy="0"/>
        </a:xfrm>
      </p:grpSpPr>
      <p:sp>
        <p:nvSpPr>
          <p:cNvPr id="1220" name="Google Shape;1220;p42"/>
          <p:cNvSpPr txBox="1">
            <a:spLocks noGrp="1"/>
          </p:cNvSpPr>
          <p:nvPr>
            <p:ph type="title"/>
          </p:nvPr>
        </p:nvSpPr>
        <p:spPr>
          <a:xfrm>
            <a:off x="612057" y="365126"/>
            <a:ext cx="11002297" cy="954856"/>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accent2"/>
              </a:buClr>
              <a:buSzPts val="4200"/>
              <a:buFont typeface="Corbel"/>
              <a:buNone/>
            </a:pPr>
            <a:r>
              <a:rPr lang="zh-TW"/>
              <a:t>群眾募資發展趨勢</a:t>
            </a:r>
            <a:endParaRPr/>
          </a:p>
        </p:txBody>
      </p:sp>
      <p:sp>
        <p:nvSpPr>
          <p:cNvPr id="1221" name="Google Shape;1221;p42"/>
          <p:cNvSpPr txBox="1">
            <a:spLocks noGrp="1"/>
          </p:cNvSpPr>
          <p:nvPr>
            <p:ph type="body" idx="1"/>
          </p:nvPr>
        </p:nvSpPr>
        <p:spPr>
          <a:xfrm>
            <a:off x="612057" y="1474838"/>
            <a:ext cx="4221661" cy="4666080"/>
          </a:xfrm>
          <a:prstGeom prst="rect">
            <a:avLst/>
          </a:prstGeom>
          <a:noFill/>
          <a:ln>
            <a:noFill/>
          </a:ln>
        </p:spPr>
        <p:txBody>
          <a:bodyPr spcFirstLastPara="1" wrap="square" lIns="91425" tIns="45700" rIns="91425" bIns="45700" anchor="t" anchorCtr="0">
            <a:normAutofit/>
          </a:bodyPr>
          <a:lstStyle/>
          <a:p>
            <a:pPr marL="228600" lvl="0" indent="-228600">
              <a:spcBef>
                <a:spcPts val="0"/>
              </a:spcBef>
              <a:spcAft>
                <a:spcPts val="600"/>
              </a:spcAft>
            </a:pPr>
            <a:r>
              <a:rPr lang="zh-TW" altLang="en-US" b="1" dirty="0"/>
              <a:t>群眾募資推薦系統</a:t>
            </a:r>
            <a:endParaRPr lang="en-US" altLang="zh-TW" b="1" dirty="0"/>
          </a:p>
          <a:p>
            <a:pPr marL="685800" lvl="1" indent="-228600">
              <a:spcAft>
                <a:spcPts val="600"/>
              </a:spcAft>
            </a:pPr>
            <a:r>
              <a:rPr lang="zh-TW" altLang="en-US" dirty="0"/>
              <a:t>透過在社群平台上的資料探勘，可以更了解使用者的背景、喜好、社交圈和社交關係，從中獲得一些有用的資訊，並將群眾募資和社群網路結合。</a:t>
            </a:r>
            <a:endParaRPr lang="en-US" altLang="zh-TW" dirty="0"/>
          </a:p>
          <a:p>
            <a:pPr marL="685800" lvl="1" indent="-228600">
              <a:spcAft>
                <a:spcPts val="600"/>
              </a:spcAft>
            </a:pPr>
            <a:r>
              <a:rPr lang="zh-TW" altLang="en-US" dirty="0"/>
              <a:t>提升群眾募資成功率</a:t>
            </a:r>
            <a:endParaRPr dirty="0"/>
          </a:p>
          <a:p>
            <a:pPr marL="228600" lvl="0" indent="-63500" algn="l" rtl="0">
              <a:lnSpc>
                <a:spcPct val="100000"/>
              </a:lnSpc>
              <a:spcBef>
                <a:spcPts val="1000"/>
              </a:spcBef>
              <a:spcAft>
                <a:spcPts val="600"/>
              </a:spcAft>
              <a:buClr>
                <a:schemeClr val="dk1"/>
              </a:buClr>
              <a:buSzPts val="2600"/>
              <a:buNone/>
            </a:pPr>
            <a:endParaRPr dirty="0"/>
          </a:p>
          <a:p>
            <a:pPr marL="685800" lvl="1" indent="-76200" algn="l" rtl="0">
              <a:lnSpc>
                <a:spcPct val="100000"/>
              </a:lnSpc>
              <a:spcBef>
                <a:spcPts val="500"/>
              </a:spcBef>
              <a:spcAft>
                <a:spcPts val="600"/>
              </a:spcAft>
              <a:buClr>
                <a:schemeClr val="dk1"/>
              </a:buClr>
              <a:buSzPts val="2400"/>
              <a:buNone/>
            </a:pPr>
            <a:endParaRPr dirty="0"/>
          </a:p>
        </p:txBody>
      </p:sp>
      <p:sp>
        <p:nvSpPr>
          <p:cNvPr id="1222" name="Google Shape;1222;p42"/>
          <p:cNvSpPr txBox="1">
            <a:spLocks noGrp="1"/>
          </p:cNvSpPr>
          <p:nvPr>
            <p:ph type="sldNum" idx="12"/>
          </p:nvPr>
        </p:nvSpPr>
        <p:spPr>
          <a:xfrm>
            <a:off x="9325232" y="647831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ltLang="zh-TW"/>
              <a:t>42</a:t>
            </a:fld>
            <a:endParaRPr/>
          </a:p>
        </p:txBody>
      </p:sp>
      <p:grpSp>
        <p:nvGrpSpPr>
          <p:cNvPr id="1223" name="Google Shape;1223;p42"/>
          <p:cNvGrpSpPr/>
          <p:nvPr/>
        </p:nvGrpSpPr>
        <p:grpSpPr>
          <a:xfrm>
            <a:off x="1488" y="-12459"/>
            <a:ext cx="12189023" cy="377586"/>
            <a:chOff x="1488" y="0"/>
            <a:chExt cx="12189023" cy="377586"/>
          </a:xfrm>
        </p:grpSpPr>
        <p:sp>
          <p:nvSpPr>
            <p:cNvPr id="1224" name="Google Shape;1224;p42"/>
            <p:cNvSpPr/>
            <p:nvPr/>
          </p:nvSpPr>
          <p:spPr>
            <a:xfrm>
              <a:off x="1488" y="0"/>
              <a:ext cx="2902148" cy="377586"/>
            </a:xfrm>
            <a:prstGeom prst="homePlate">
              <a:avLst>
                <a:gd name="adj" fmla="val 50000"/>
              </a:avLst>
            </a:prstGeom>
            <a:noFill/>
            <a:ln w="12700" cap="flat" cmpd="sng">
              <a:solidFill>
                <a:srgbClr val="989898"/>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5" name="Google Shape;1225;p42"/>
            <p:cNvSpPr txBox="1"/>
            <p:nvPr/>
          </p:nvSpPr>
          <p:spPr>
            <a:xfrm>
              <a:off x="1488" y="0"/>
              <a:ext cx="2807752" cy="377586"/>
            </a:xfrm>
            <a:prstGeom prst="rect">
              <a:avLst/>
            </a:prstGeom>
            <a:noFill/>
            <a:ln>
              <a:noFill/>
            </a:ln>
          </p:spPr>
          <p:txBody>
            <a:bodyPr spcFirstLastPara="1" wrap="square" lIns="74675"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關於募資</a:t>
              </a:r>
              <a:endParaRPr sz="1400">
                <a:solidFill>
                  <a:schemeClr val="lt1"/>
                </a:solidFill>
                <a:latin typeface="Corbel"/>
                <a:ea typeface="Corbel"/>
                <a:cs typeface="Corbel"/>
                <a:sym typeface="Corbel"/>
              </a:endParaRPr>
            </a:p>
          </p:txBody>
        </p:sp>
        <p:sp>
          <p:nvSpPr>
            <p:cNvPr id="1226" name="Google Shape;1226;p42"/>
            <p:cNvSpPr/>
            <p:nvPr/>
          </p:nvSpPr>
          <p:spPr>
            <a:xfrm>
              <a:off x="2323207" y="0"/>
              <a:ext cx="2902148" cy="377586"/>
            </a:xfrm>
            <a:prstGeom prst="chevron">
              <a:avLst>
                <a:gd name="adj" fmla="val 50000"/>
              </a:avLst>
            </a:prstGeom>
            <a:solidFill>
              <a:schemeClr val="lt1"/>
            </a:solidFill>
            <a:ln w="12700" cap="flat" cmpd="sng">
              <a:solidFill>
                <a:srgbClr val="CBCBCB"/>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7" name="Google Shape;1227;p42"/>
            <p:cNvSpPr txBox="1"/>
            <p:nvPr/>
          </p:nvSpPr>
          <p:spPr>
            <a:xfrm>
              <a:off x="2512000"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群眾募資流程</a:t>
              </a:r>
              <a:endParaRPr/>
            </a:p>
          </p:txBody>
        </p:sp>
        <p:sp>
          <p:nvSpPr>
            <p:cNvPr id="1228" name="Google Shape;1228;p42"/>
            <p:cNvSpPr/>
            <p:nvPr/>
          </p:nvSpPr>
          <p:spPr>
            <a:xfrm>
              <a:off x="4644925" y="0"/>
              <a:ext cx="2902148" cy="377586"/>
            </a:xfrm>
            <a:prstGeom prst="chevron">
              <a:avLst>
                <a:gd name="adj" fmla="val 50000"/>
              </a:avLst>
            </a:prstGeom>
            <a:solidFill>
              <a:schemeClr val="lt1"/>
            </a:solidFill>
            <a:ln w="12700" cap="flat" cmpd="sng">
              <a:solidFill>
                <a:srgbClr val="CBCBCB"/>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9" name="Google Shape;1229;p42"/>
            <p:cNvSpPr txBox="1"/>
            <p:nvPr/>
          </p:nvSpPr>
          <p:spPr>
            <a:xfrm>
              <a:off x="4833718"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創新模式</a:t>
              </a:r>
              <a:endParaRPr/>
            </a:p>
          </p:txBody>
        </p:sp>
        <p:sp>
          <p:nvSpPr>
            <p:cNvPr id="1230" name="Google Shape;1230;p42"/>
            <p:cNvSpPr/>
            <p:nvPr/>
          </p:nvSpPr>
          <p:spPr>
            <a:xfrm>
              <a:off x="6966644" y="0"/>
              <a:ext cx="2902148" cy="377586"/>
            </a:xfrm>
            <a:prstGeom prst="chevron">
              <a:avLst>
                <a:gd name="adj" fmla="val 50000"/>
              </a:avLst>
            </a:prstGeom>
            <a:solidFill>
              <a:schemeClr val="lt1"/>
            </a:solidFill>
            <a:ln w="12700" cap="flat" cmpd="sng">
              <a:solidFill>
                <a:srgbClr val="CBCBCB"/>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1" name="Google Shape;1231;p42"/>
            <p:cNvSpPr txBox="1"/>
            <p:nvPr/>
          </p:nvSpPr>
          <p:spPr>
            <a:xfrm>
              <a:off x="7155437"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市場與案例</a:t>
              </a:r>
              <a:endParaRPr/>
            </a:p>
          </p:txBody>
        </p:sp>
        <p:sp>
          <p:nvSpPr>
            <p:cNvPr id="1232" name="Google Shape;1232;p42"/>
            <p:cNvSpPr/>
            <p:nvPr/>
          </p:nvSpPr>
          <p:spPr>
            <a:xfrm>
              <a:off x="9288363" y="0"/>
              <a:ext cx="2902148" cy="377586"/>
            </a:xfrm>
            <a:prstGeom prst="chevron">
              <a:avLst>
                <a:gd name="adj" fmla="val 50000"/>
              </a:avLst>
            </a:prstGeom>
            <a:solidFill>
              <a:srgbClr val="CBCBCB"/>
            </a:solidFill>
            <a:ln w="12700" cap="flat" cmpd="sng">
              <a:solidFill>
                <a:srgbClr val="CBCBCB"/>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3" name="Google Shape;1233;p42"/>
            <p:cNvSpPr txBox="1"/>
            <p:nvPr/>
          </p:nvSpPr>
          <p:spPr>
            <a:xfrm>
              <a:off x="9477156"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機會與挑戰</a:t>
              </a:r>
              <a:endParaRPr/>
            </a:p>
          </p:txBody>
        </p:sp>
      </p:grpSp>
      <p:sp>
        <p:nvSpPr>
          <p:cNvPr id="1234" name="Google Shape;1234;p42"/>
          <p:cNvSpPr txBox="1">
            <a:spLocks noGrp="1"/>
          </p:cNvSpPr>
          <p:nvPr>
            <p:ph type="ftr" idx="11"/>
          </p:nvPr>
        </p:nvSpPr>
        <p:spPr>
          <a:xfrm>
            <a:off x="133865" y="6478310"/>
            <a:ext cx="11553550" cy="37969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zh-TW"/>
              <a:t>《 2023數位金融》                                                                                                                                             	NYCU.IIM.IEBI Lab</a:t>
            </a:r>
            <a:endParaRPr/>
          </a:p>
        </p:txBody>
      </p:sp>
      <p:pic>
        <p:nvPicPr>
          <p:cNvPr id="17" name="圖片 16">
            <a:extLst>
              <a:ext uri="{FF2B5EF4-FFF2-40B4-BE49-F238E27FC236}">
                <a16:creationId xmlns:a16="http://schemas.microsoft.com/office/drawing/2014/main" id="{9798C04E-E69F-4CE8-9835-4CFDF2A680E1}"/>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5036562" y="1445237"/>
            <a:ext cx="6997050" cy="4725281"/>
          </a:xfrm>
          <a:prstGeom prst="rect">
            <a:avLst/>
          </a:prstGeom>
          <a:noFill/>
          <a:ln>
            <a:noFill/>
          </a:ln>
        </p:spPr>
      </p:pic>
    </p:spTree>
    <p:extLst>
      <p:ext uri="{BB962C8B-B14F-4D97-AF65-F5344CB8AC3E}">
        <p14:creationId xmlns:p14="http://schemas.microsoft.com/office/powerpoint/2010/main" val="428461066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1239"/>
        <p:cNvGrpSpPr/>
        <p:nvPr/>
      </p:nvGrpSpPr>
      <p:grpSpPr>
        <a:xfrm>
          <a:off x="0" y="0"/>
          <a:ext cx="0" cy="0"/>
          <a:chOff x="0" y="0"/>
          <a:chExt cx="0" cy="0"/>
        </a:xfrm>
      </p:grpSpPr>
      <p:sp>
        <p:nvSpPr>
          <p:cNvPr id="1240" name="Google Shape;1240;p43"/>
          <p:cNvSpPr txBox="1">
            <a:spLocks noGrp="1"/>
          </p:cNvSpPr>
          <p:nvPr>
            <p:ph type="title"/>
          </p:nvPr>
        </p:nvSpPr>
        <p:spPr>
          <a:xfrm>
            <a:off x="612057" y="365126"/>
            <a:ext cx="11002297" cy="954856"/>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accent2"/>
              </a:buClr>
              <a:buSzPts val="4200"/>
              <a:buFont typeface="Corbel"/>
              <a:buNone/>
            </a:pPr>
            <a:r>
              <a:rPr lang="zh-TW"/>
              <a:t>群眾募資發展趨勢</a:t>
            </a:r>
            <a:endParaRPr/>
          </a:p>
        </p:txBody>
      </p:sp>
      <p:sp>
        <p:nvSpPr>
          <p:cNvPr id="1241" name="Google Shape;1241;p43"/>
          <p:cNvSpPr txBox="1">
            <a:spLocks noGrp="1"/>
          </p:cNvSpPr>
          <p:nvPr>
            <p:ph type="body" idx="1"/>
          </p:nvPr>
        </p:nvSpPr>
        <p:spPr>
          <a:xfrm>
            <a:off x="612057" y="1474838"/>
            <a:ext cx="11002297" cy="4666080"/>
          </a:xfrm>
          <a:prstGeom prst="rect">
            <a:avLst/>
          </a:prstGeom>
          <a:noFill/>
          <a:ln>
            <a:noFill/>
          </a:ln>
        </p:spPr>
        <p:txBody>
          <a:bodyPr spcFirstLastPara="1" wrap="square" lIns="91425" tIns="45700" rIns="91425" bIns="45700" anchor="t" anchorCtr="0">
            <a:normAutofit/>
          </a:bodyPr>
          <a:lstStyle/>
          <a:p>
            <a:pPr marL="228600" lvl="0" indent="-228600" algn="l" rtl="0">
              <a:lnSpc>
                <a:spcPct val="100000"/>
              </a:lnSpc>
              <a:spcBef>
                <a:spcPts val="0"/>
              </a:spcBef>
              <a:spcAft>
                <a:spcPts val="600"/>
              </a:spcAft>
              <a:buClr>
                <a:schemeClr val="dk1"/>
              </a:buClr>
              <a:buSzPts val="2600"/>
              <a:buChar char="•"/>
            </a:pPr>
            <a:r>
              <a:rPr lang="zh-TW" dirty="0"/>
              <a:t>募資機制將逐漸發展成</a:t>
            </a:r>
            <a:r>
              <a:rPr lang="zh-TW" b="1" dirty="0"/>
              <a:t>訂閱募資</a:t>
            </a:r>
            <a:endParaRPr b="1" dirty="0"/>
          </a:p>
          <a:p>
            <a:pPr marL="685800" lvl="1" indent="-228600" algn="l" rtl="0">
              <a:lnSpc>
                <a:spcPct val="100000"/>
              </a:lnSpc>
              <a:spcBef>
                <a:spcPts val="500"/>
              </a:spcBef>
              <a:spcAft>
                <a:spcPts val="600"/>
              </a:spcAft>
              <a:buClr>
                <a:schemeClr val="dk1"/>
              </a:buClr>
              <a:buSzPts val="2400"/>
              <a:buChar char="•"/>
            </a:pPr>
            <a:r>
              <a:rPr lang="zh-TW" dirty="0"/>
              <a:t>改採持續性集資，透過被訂閱者所制定的時間（通常是每月）與資助門檻</a:t>
            </a:r>
            <a:endParaRPr dirty="0"/>
          </a:p>
          <a:p>
            <a:pPr marL="685800" lvl="1" indent="-228600" algn="l" rtl="0">
              <a:lnSpc>
                <a:spcPct val="100000"/>
              </a:lnSpc>
              <a:spcBef>
                <a:spcPts val="500"/>
              </a:spcBef>
              <a:spcAft>
                <a:spcPts val="600"/>
              </a:spcAft>
              <a:buClr>
                <a:schemeClr val="dk1"/>
              </a:buClr>
              <a:buSzPts val="2400"/>
              <a:buChar char="•"/>
            </a:pPr>
            <a:r>
              <a:rPr lang="zh-TW" dirty="0"/>
              <a:t>訂閱者可以按照不同的資助級別而獲得相對應的回饋</a:t>
            </a:r>
            <a:endParaRPr dirty="0"/>
          </a:p>
          <a:p>
            <a:pPr marL="685800" lvl="1" indent="-228600" algn="l" rtl="0">
              <a:lnSpc>
                <a:spcPct val="100000"/>
              </a:lnSpc>
              <a:spcBef>
                <a:spcPts val="500"/>
              </a:spcBef>
              <a:spcAft>
                <a:spcPts val="600"/>
              </a:spcAft>
              <a:buClr>
                <a:schemeClr val="dk1"/>
              </a:buClr>
              <a:buSzPts val="2400"/>
              <a:buChar char="•"/>
            </a:pPr>
            <a:r>
              <a:rPr lang="zh-TW" dirty="0"/>
              <a:t>適合小眾募資市場</a:t>
            </a:r>
            <a:endParaRPr dirty="0"/>
          </a:p>
          <a:p>
            <a:pPr marL="228600" lvl="0" indent="-228600" algn="l" rtl="0">
              <a:lnSpc>
                <a:spcPct val="100000"/>
              </a:lnSpc>
              <a:spcBef>
                <a:spcPts val="1000"/>
              </a:spcBef>
              <a:spcAft>
                <a:spcPts val="600"/>
              </a:spcAft>
              <a:buClr>
                <a:schemeClr val="dk1"/>
              </a:buClr>
              <a:buSzPts val="2600"/>
              <a:buChar char="•"/>
            </a:pPr>
            <a:r>
              <a:rPr lang="zh-TW" dirty="0"/>
              <a:t>募資行為不再只因應特定專案產生</a:t>
            </a:r>
            <a:endParaRPr dirty="0"/>
          </a:p>
          <a:p>
            <a:pPr marL="228600" lvl="0" indent="-228600" algn="l" rtl="0">
              <a:lnSpc>
                <a:spcPct val="100000"/>
              </a:lnSpc>
              <a:spcBef>
                <a:spcPts val="1000"/>
              </a:spcBef>
              <a:spcAft>
                <a:spcPts val="600"/>
              </a:spcAft>
              <a:buClr>
                <a:schemeClr val="dk1"/>
              </a:buClr>
              <a:buSzPts val="2600"/>
              <a:buChar char="•"/>
            </a:pPr>
            <a:r>
              <a:rPr lang="zh-TW" dirty="0"/>
              <a:t>PressPlay是全亞洲第一個開始採用訂閱眾籌概念的群眾募資網站</a:t>
            </a:r>
            <a:endParaRPr dirty="0"/>
          </a:p>
          <a:p>
            <a:pPr marL="228600" lvl="0" indent="-63500" algn="l" rtl="0">
              <a:lnSpc>
                <a:spcPct val="100000"/>
              </a:lnSpc>
              <a:spcBef>
                <a:spcPts val="1000"/>
              </a:spcBef>
              <a:spcAft>
                <a:spcPts val="600"/>
              </a:spcAft>
              <a:buClr>
                <a:schemeClr val="dk1"/>
              </a:buClr>
              <a:buSzPts val="2600"/>
              <a:buNone/>
            </a:pPr>
            <a:endParaRPr dirty="0"/>
          </a:p>
          <a:p>
            <a:pPr marL="685800" lvl="1" indent="-76200" algn="l" rtl="0">
              <a:lnSpc>
                <a:spcPct val="100000"/>
              </a:lnSpc>
              <a:spcBef>
                <a:spcPts val="500"/>
              </a:spcBef>
              <a:spcAft>
                <a:spcPts val="600"/>
              </a:spcAft>
              <a:buClr>
                <a:schemeClr val="dk1"/>
              </a:buClr>
              <a:buSzPts val="2400"/>
              <a:buNone/>
            </a:pPr>
            <a:endParaRPr dirty="0"/>
          </a:p>
        </p:txBody>
      </p:sp>
      <p:sp>
        <p:nvSpPr>
          <p:cNvPr id="1242" name="Google Shape;1242;p43"/>
          <p:cNvSpPr txBox="1">
            <a:spLocks noGrp="1"/>
          </p:cNvSpPr>
          <p:nvPr>
            <p:ph type="sldNum" idx="12"/>
          </p:nvPr>
        </p:nvSpPr>
        <p:spPr>
          <a:xfrm>
            <a:off x="9325232" y="647831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ltLang="zh-TW"/>
              <a:t>43</a:t>
            </a:fld>
            <a:endParaRPr/>
          </a:p>
        </p:txBody>
      </p:sp>
      <p:grpSp>
        <p:nvGrpSpPr>
          <p:cNvPr id="1243" name="Google Shape;1243;p43"/>
          <p:cNvGrpSpPr/>
          <p:nvPr/>
        </p:nvGrpSpPr>
        <p:grpSpPr>
          <a:xfrm>
            <a:off x="1488" y="-12459"/>
            <a:ext cx="12189023" cy="377586"/>
            <a:chOff x="1488" y="0"/>
            <a:chExt cx="12189023" cy="377586"/>
          </a:xfrm>
        </p:grpSpPr>
        <p:sp>
          <p:nvSpPr>
            <p:cNvPr id="1244" name="Google Shape;1244;p43"/>
            <p:cNvSpPr/>
            <p:nvPr/>
          </p:nvSpPr>
          <p:spPr>
            <a:xfrm>
              <a:off x="1488" y="0"/>
              <a:ext cx="2902148" cy="377586"/>
            </a:xfrm>
            <a:prstGeom prst="homePlate">
              <a:avLst>
                <a:gd name="adj" fmla="val 50000"/>
              </a:avLst>
            </a:prstGeom>
            <a:noFill/>
            <a:ln w="12700" cap="flat" cmpd="sng">
              <a:solidFill>
                <a:srgbClr val="989898"/>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5" name="Google Shape;1245;p43"/>
            <p:cNvSpPr txBox="1"/>
            <p:nvPr/>
          </p:nvSpPr>
          <p:spPr>
            <a:xfrm>
              <a:off x="1488" y="0"/>
              <a:ext cx="2807752" cy="377586"/>
            </a:xfrm>
            <a:prstGeom prst="rect">
              <a:avLst/>
            </a:prstGeom>
            <a:noFill/>
            <a:ln>
              <a:noFill/>
            </a:ln>
          </p:spPr>
          <p:txBody>
            <a:bodyPr spcFirstLastPara="1" wrap="square" lIns="74675"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關於募資</a:t>
              </a:r>
              <a:endParaRPr sz="1400">
                <a:solidFill>
                  <a:schemeClr val="lt1"/>
                </a:solidFill>
                <a:latin typeface="Corbel"/>
                <a:ea typeface="Corbel"/>
                <a:cs typeface="Corbel"/>
                <a:sym typeface="Corbel"/>
              </a:endParaRPr>
            </a:p>
          </p:txBody>
        </p:sp>
        <p:sp>
          <p:nvSpPr>
            <p:cNvPr id="1246" name="Google Shape;1246;p43"/>
            <p:cNvSpPr/>
            <p:nvPr/>
          </p:nvSpPr>
          <p:spPr>
            <a:xfrm>
              <a:off x="2323207" y="0"/>
              <a:ext cx="2902148" cy="377586"/>
            </a:xfrm>
            <a:prstGeom prst="chevron">
              <a:avLst>
                <a:gd name="adj" fmla="val 50000"/>
              </a:avLst>
            </a:prstGeom>
            <a:solidFill>
              <a:schemeClr val="lt1"/>
            </a:solidFill>
            <a:ln w="12700" cap="flat" cmpd="sng">
              <a:solidFill>
                <a:srgbClr val="CBCBCB"/>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7" name="Google Shape;1247;p43"/>
            <p:cNvSpPr txBox="1"/>
            <p:nvPr/>
          </p:nvSpPr>
          <p:spPr>
            <a:xfrm>
              <a:off x="2512000"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群眾募資流程</a:t>
              </a:r>
              <a:endParaRPr/>
            </a:p>
          </p:txBody>
        </p:sp>
        <p:sp>
          <p:nvSpPr>
            <p:cNvPr id="1248" name="Google Shape;1248;p43"/>
            <p:cNvSpPr/>
            <p:nvPr/>
          </p:nvSpPr>
          <p:spPr>
            <a:xfrm>
              <a:off x="4644925" y="0"/>
              <a:ext cx="2902148" cy="377586"/>
            </a:xfrm>
            <a:prstGeom prst="chevron">
              <a:avLst>
                <a:gd name="adj" fmla="val 50000"/>
              </a:avLst>
            </a:prstGeom>
            <a:solidFill>
              <a:schemeClr val="lt1"/>
            </a:solidFill>
            <a:ln w="12700" cap="flat" cmpd="sng">
              <a:solidFill>
                <a:srgbClr val="CBCBCB"/>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9" name="Google Shape;1249;p43"/>
            <p:cNvSpPr txBox="1"/>
            <p:nvPr/>
          </p:nvSpPr>
          <p:spPr>
            <a:xfrm>
              <a:off x="4833718"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創新模式</a:t>
              </a:r>
              <a:endParaRPr/>
            </a:p>
          </p:txBody>
        </p:sp>
        <p:sp>
          <p:nvSpPr>
            <p:cNvPr id="1250" name="Google Shape;1250;p43"/>
            <p:cNvSpPr/>
            <p:nvPr/>
          </p:nvSpPr>
          <p:spPr>
            <a:xfrm>
              <a:off x="6966644" y="0"/>
              <a:ext cx="2902148" cy="377586"/>
            </a:xfrm>
            <a:prstGeom prst="chevron">
              <a:avLst>
                <a:gd name="adj" fmla="val 50000"/>
              </a:avLst>
            </a:prstGeom>
            <a:solidFill>
              <a:schemeClr val="lt1"/>
            </a:solidFill>
            <a:ln w="12700" cap="flat" cmpd="sng">
              <a:solidFill>
                <a:srgbClr val="CBCBCB"/>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1" name="Google Shape;1251;p43"/>
            <p:cNvSpPr txBox="1"/>
            <p:nvPr/>
          </p:nvSpPr>
          <p:spPr>
            <a:xfrm>
              <a:off x="7155437"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市場與案例</a:t>
              </a:r>
              <a:endParaRPr/>
            </a:p>
          </p:txBody>
        </p:sp>
        <p:sp>
          <p:nvSpPr>
            <p:cNvPr id="1252" name="Google Shape;1252;p43"/>
            <p:cNvSpPr/>
            <p:nvPr/>
          </p:nvSpPr>
          <p:spPr>
            <a:xfrm>
              <a:off x="9288363" y="0"/>
              <a:ext cx="2902148" cy="377586"/>
            </a:xfrm>
            <a:prstGeom prst="chevron">
              <a:avLst>
                <a:gd name="adj" fmla="val 50000"/>
              </a:avLst>
            </a:prstGeom>
            <a:solidFill>
              <a:srgbClr val="CBCBCB"/>
            </a:solidFill>
            <a:ln w="12700" cap="flat" cmpd="sng">
              <a:solidFill>
                <a:srgbClr val="CBCBCB"/>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3" name="Google Shape;1253;p43"/>
            <p:cNvSpPr txBox="1"/>
            <p:nvPr/>
          </p:nvSpPr>
          <p:spPr>
            <a:xfrm>
              <a:off x="9477156"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機會與挑戰</a:t>
              </a:r>
              <a:endParaRPr/>
            </a:p>
          </p:txBody>
        </p:sp>
      </p:grpSp>
      <p:grpSp>
        <p:nvGrpSpPr>
          <p:cNvPr id="1254" name="Google Shape;1254;p43"/>
          <p:cNvGrpSpPr/>
          <p:nvPr/>
        </p:nvGrpSpPr>
        <p:grpSpPr>
          <a:xfrm>
            <a:off x="6582182" y="4867835"/>
            <a:ext cx="4801512" cy="1329656"/>
            <a:chOff x="3770039" y="3217601"/>
            <a:chExt cx="5904656" cy="1600421"/>
          </a:xfrm>
        </p:grpSpPr>
        <p:sp>
          <p:nvSpPr>
            <p:cNvPr id="1255" name="Google Shape;1255;p43"/>
            <p:cNvSpPr/>
            <p:nvPr/>
          </p:nvSpPr>
          <p:spPr>
            <a:xfrm>
              <a:off x="3770039" y="3217601"/>
              <a:ext cx="5904656" cy="1600421"/>
            </a:xfrm>
            <a:prstGeom prst="rect">
              <a:avLst/>
            </a:prstGeom>
            <a:solidFill>
              <a:schemeClr val="dk1"/>
            </a:solidFill>
            <a:ln w="9525" cap="flat" cmpd="sng">
              <a:solidFill>
                <a:schemeClr val="dk1"/>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93000"/>
                </a:lnSpc>
                <a:spcBef>
                  <a:spcPts val="0"/>
                </a:spcBef>
                <a:spcAft>
                  <a:spcPts val="0"/>
                </a:spcAft>
                <a:buClr>
                  <a:schemeClr val="dk1"/>
                </a:buClr>
                <a:buSzPts val="1800"/>
                <a:buFont typeface="Times New Roman"/>
                <a:buNone/>
              </a:pPr>
              <a:endParaRPr sz="1800">
                <a:solidFill>
                  <a:schemeClr val="dk1"/>
                </a:solidFill>
                <a:latin typeface="Corbel"/>
                <a:ea typeface="Corbel"/>
                <a:cs typeface="Corbel"/>
                <a:sym typeface="Corbel"/>
              </a:endParaRPr>
            </a:p>
          </p:txBody>
        </p:sp>
        <p:pic>
          <p:nvPicPr>
            <p:cNvPr id="1256" name="Google Shape;1256;p43" descr="http://pressplay.cc/icon/logo.png"/>
            <p:cNvPicPr preferRelativeResize="0"/>
            <p:nvPr/>
          </p:nvPicPr>
          <p:blipFill rotWithShape="1">
            <a:blip r:embed="rId3">
              <a:alphaModFix/>
            </a:blip>
            <a:srcRect/>
            <a:stretch/>
          </p:blipFill>
          <p:spPr>
            <a:xfrm>
              <a:off x="3960192" y="3308198"/>
              <a:ext cx="5276850" cy="1419226"/>
            </a:xfrm>
            <a:prstGeom prst="rect">
              <a:avLst/>
            </a:prstGeom>
            <a:noFill/>
            <a:ln>
              <a:noFill/>
            </a:ln>
          </p:spPr>
        </p:pic>
      </p:grpSp>
      <p:sp>
        <p:nvSpPr>
          <p:cNvPr id="1257" name="Google Shape;1257;p43"/>
          <p:cNvSpPr txBox="1">
            <a:spLocks noGrp="1"/>
          </p:cNvSpPr>
          <p:nvPr>
            <p:ph type="ftr" idx="11"/>
          </p:nvPr>
        </p:nvSpPr>
        <p:spPr>
          <a:xfrm>
            <a:off x="133865" y="6478310"/>
            <a:ext cx="11553550" cy="37969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zh-TW"/>
              <a:t>《 2023數位金融》                                                                                                                                             	NYCU.IIM.IEBI Lab</a:t>
            </a:r>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74"/>
        <p:cNvGrpSpPr/>
        <p:nvPr/>
      </p:nvGrpSpPr>
      <p:grpSpPr>
        <a:xfrm>
          <a:off x="0" y="0"/>
          <a:ext cx="0" cy="0"/>
          <a:chOff x="0" y="0"/>
          <a:chExt cx="0" cy="0"/>
        </a:xfrm>
      </p:grpSpPr>
      <p:sp>
        <p:nvSpPr>
          <p:cNvPr id="175" name="Google Shape;175;p5"/>
          <p:cNvSpPr txBox="1">
            <a:spLocks noGrp="1"/>
          </p:cNvSpPr>
          <p:nvPr>
            <p:ph type="title"/>
          </p:nvPr>
        </p:nvSpPr>
        <p:spPr>
          <a:xfrm>
            <a:off x="612057" y="365126"/>
            <a:ext cx="11002297" cy="954856"/>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accent2"/>
              </a:buClr>
              <a:buSzPts val="4200"/>
              <a:buFont typeface="Corbel"/>
              <a:buNone/>
            </a:pPr>
            <a:r>
              <a:rPr lang="zh-TW"/>
              <a:t>為什麼需要群眾募資?</a:t>
            </a:r>
            <a:endParaRPr/>
          </a:p>
        </p:txBody>
      </p:sp>
      <p:sp>
        <p:nvSpPr>
          <p:cNvPr id="176" name="Google Shape;176;p5"/>
          <p:cNvSpPr txBox="1">
            <a:spLocks noGrp="1"/>
          </p:cNvSpPr>
          <p:nvPr>
            <p:ph type="sldNum" idx="12"/>
          </p:nvPr>
        </p:nvSpPr>
        <p:spPr>
          <a:xfrm>
            <a:off x="9325232" y="647831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ltLang="zh-TW"/>
              <a:t>5</a:t>
            </a:fld>
            <a:endParaRPr/>
          </a:p>
        </p:txBody>
      </p:sp>
      <p:grpSp>
        <p:nvGrpSpPr>
          <p:cNvPr id="177" name="Google Shape;177;p5"/>
          <p:cNvGrpSpPr/>
          <p:nvPr/>
        </p:nvGrpSpPr>
        <p:grpSpPr>
          <a:xfrm>
            <a:off x="1488" y="-34511"/>
            <a:ext cx="12189023" cy="377586"/>
            <a:chOff x="1488" y="0"/>
            <a:chExt cx="12189023" cy="377586"/>
          </a:xfrm>
        </p:grpSpPr>
        <p:sp>
          <p:nvSpPr>
            <p:cNvPr id="178" name="Google Shape;178;p5"/>
            <p:cNvSpPr/>
            <p:nvPr/>
          </p:nvSpPr>
          <p:spPr>
            <a:xfrm>
              <a:off x="1488" y="0"/>
              <a:ext cx="2902148" cy="377586"/>
            </a:xfrm>
            <a:prstGeom prst="homePlate">
              <a:avLst>
                <a:gd name="adj" fmla="val 50000"/>
              </a:avLst>
            </a:prstGeom>
            <a:solidFill>
              <a:srgbClr val="CBCBCB"/>
            </a:solidFill>
            <a:ln w="12700" cap="flat" cmpd="sng">
              <a:solidFill>
                <a:srgbClr val="CBCBCB"/>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 name="Google Shape;179;p5"/>
            <p:cNvSpPr txBox="1"/>
            <p:nvPr/>
          </p:nvSpPr>
          <p:spPr>
            <a:xfrm>
              <a:off x="1488" y="0"/>
              <a:ext cx="2807752" cy="377586"/>
            </a:xfrm>
            <a:prstGeom prst="rect">
              <a:avLst/>
            </a:prstGeom>
            <a:noFill/>
            <a:ln>
              <a:noFill/>
            </a:ln>
          </p:spPr>
          <p:txBody>
            <a:bodyPr spcFirstLastPara="1" wrap="square" lIns="74675"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關於募資</a:t>
              </a:r>
              <a:endParaRPr/>
            </a:p>
          </p:txBody>
        </p:sp>
        <p:sp>
          <p:nvSpPr>
            <p:cNvPr id="180" name="Google Shape;180;p5"/>
            <p:cNvSpPr/>
            <p:nvPr/>
          </p:nvSpPr>
          <p:spPr>
            <a:xfrm>
              <a:off x="2323207" y="0"/>
              <a:ext cx="2902148" cy="377586"/>
            </a:xfrm>
            <a:prstGeom prst="chevron">
              <a:avLst>
                <a:gd name="adj" fmla="val 50000"/>
              </a:avLst>
            </a:prstGeom>
            <a:solidFill>
              <a:schemeClr val="lt1"/>
            </a:solidFill>
            <a:ln w="12700" cap="flat" cmpd="sng">
              <a:solidFill>
                <a:srgbClr val="CBCBCB"/>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181;p5"/>
            <p:cNvSpPr txBox="1"/>
            <p:nvPr/>
          </p:nvSpPr>
          <p:spPr>
            <a:xfrm>
              <a:off x="2512000"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群眾募資流程</a:t>
              </a:r>
              <a:endParaRPr/>
            </a:p>
          </p:txBody>
        </p:sp>
        <p:sp>
          <p:nvSpPr>
            <p:cNvPr id="182" name="Google Shape;182;p5"/>
            <p:cNvSpPr/>
            <p:nvPr/>
          </p:nvSpPr>
          <p:spPr>
            <a:xfrm>
              <a:off x="4644925" y="0"/>
              <a:ext cx="2902148" cy="377586"/>
            </a:xfrm>
            <a:prstGeom prst="chevron">
              <a:avLst>
                <a:gd name="adj" fmla="val 50000"/>
              </a:avLst>
            </a:prstGeom>
            <a:solidFill>
              <a:schemeClr val="lt1"/>
            </a:solidFill>
            <a:ln w="12700" cap="flat" cmpd="sng">
              <a:solidFill>
                <a:srgbClr val="CBCBCB"/>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183;p5"/>
            <p:cNvSpPr txBox="1"/>
            <p:nvPr/>
          </p:nvSpPr>
          <p:spPr>
            <a:xfrm>
              <a:off x="4833718"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創新模式</a:t>
              </a:r>
              <a:endParaRPr/>
            </a:p>
          </p:txBody>
        </p:sp>
        <p:sp>
          <p:nvSpPr>
            <p:cNvPr id="184" name="Google Shape;184;p5"/>
            <p:cNvSpPr/>
            <p:nvPr/>
          </p:nvSpPr>
          <p:spPr>
            <a:xfrm>
              <a:off x="6966644" y="0"/>
              <a:ext cx="2902148" cy="377586"/>
            </a:xfrm>
            <a:prstGeom prst="chevron">
              <a:avLst>
                <a:gd name="adj" fmla="val 50000"/>
              </a:avLst>
            </a:prstGeom>
            <a:solidFill>
              <a:schemeClr val="lt1"/>
            </a:solidFill>
            <a:ln w="12700" cap="flat" cmpd="sng">
              <a:solidFill>
                <a:srgbClr val="CBCBCB"/>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185;p5"/>
            <p:cNvSpPr txBox="1"/>
            <p:nvPr/>
          </p:nvSpPr>
          <p:spPr>
            <a:xfrm>
              <a:off x="7155437"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市場與案例</a:t>
              </a:r>
              <a:endParaRPr/>
            </a:p>
          </p:txBody>
        </p:sp>
        <p:sp>
          <p:nvSpPr>
            <p:cNvPr id="186" name="Google Shape;186;p5"/>
            <p:cNvSpPr/>
            <p:nvPr/>
          </p:nvSpPr>
          <p:spPr>
            <a:xfrm>
              <a:off x="9288363" y="0"/>
              <a:ext cx="2902148" cy="377586"/>
            </a:xfrm>
            <a:prstGeom prst="chevron">
              <a:avLst>
                <a:gd name="adj" fmla="val 50000"/>
              </a:avLst>
            </a:prstGeom>
            <a:solidFill>
              <a:schemeClr val="lt1"/>
            </a:solidFill>
            <a:ln w="12700" cap="flat" cmpd="sng">
              <a:solidFill>
                <a:srgbClr val="CBCBCB"/>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187;p5"/>
            <p:cNvSpPr txBox="1"/>
            <p:nvPr/>
          </p:nvSpPr>
          <p:spPr>
            <a:xfrm>
              <a:off x="9477156"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機會與挑戰</a:t>
              </a:r>
              <a:endParaRPr/>
            </a:p>
          </p:txBody>
        </p:sp>
      </p:grpSp>
      <p:grpSp>
        <p:nvGrpSpPr>
          <p:cNvPr id="188" name="Google Shape;188;p5"/>
          <p:cNvGrpSpPr/>
          <p:nvPr/>
        </p:nvGrpSpPr>
        <p:grpSpPr>
          <a:xfrm>
            <a:off x="1269782" y="1525698"/>
            <a:ext cx="9422329" cy="3766272"/>
            <a:chOff x="4720" y="0"/>
            <a:chExt cx="9422329" cy="3766272"/>
          </a:xfrm>
        </p:grpSpPr>
        <p:sp>
          <p:nvSpPr>
            <p:cNvPr id="189" name="Google Shape;189;p5"/>
            <p:cNvSpPr/>
            <p:nvPr/>
          </p:nvSpPr>
          <p:spPr>
            <a:xfrm>
              <a:off x="4720" y="0"/>
              <a:ext cx="4540881" cy="3766272"/>
            </a:xfrm>
            <a:prstGeom prst="roundRect">
              <a:avLst>
                <a:gd name="adj" fmla="val 10000"/>
              </a:avLst>
            </a:prstGeom>
            <a:solidFill>
              <a:srgbClr val="D0CED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orbel" panose="020B0503020204020204" pitchFamily="34" charset="0"/>
              </a:endParaRPr>
            </a:p>
          </p:txBody>
        </p:sp>
        <p:sp>
          <p:nvSpPr>
            <p:cNvPr id="190" name="Google Shape;190;p5"/>
            <p:cNvSpPr txBox="1"/>
            <p:nvPr/>
          </p:nvSpPr>
          <p:spPr>
            <a:xfrm>
              <a:off x="4720" y="0"/>
              <a:ext cx="4540881" cy="1129881"/>
            </a:xfrm>
            <a:prstGeom prst="rect">
              <a:avLst/>
            </a:prstGeom>
            <a:noFill/>
            <a:ln>
              <a:noFill/>
            </a:ln>
          </p:spPr>
          <p:txBody>
            <a:bodyPr spcFirstLastPara="1" wrap="square" lIns="152400" tIns="152400" rIns="152400" bIns="152400" anchor="ctr" anchorCtr="0">
              <a:noAutofit/>
            </a:bodyPr>
            <a:lstStyle/>
            <a:p>
              <a:pPr marL="0" marR="0" lvl="0" indent="0" algn="ctr" rtl="0">
                <a:lnSpc>
                  <a:spcPct val="90000"/>
                </a:lnSpc>
                <a:spcBef>
                  <a:spcPts val="0"/>
                </a:spcBef>
                <a:spcAft>
                  <a:spcPts val="0"/>
                </a:spcAft>
                <a:buClr>
                  <a:schemeClr val="dk1"/>
                </a:buClr>
                <a:buSzPts val="4000"/>
                <a:buFont typeface="Corbel"/>
                <a:buNone/>
              </a:pPr>
              <a:r>
                <a:rPr lang="zh-TW" sz="4000">
                  <a:solidFill>
                    <a:schemeClr val="dk1"/>
                  </a:solidFill>
                  <a:latin typeface="Corbel" panose="020B0503020204020204" pitchFamily="34" charset="0"/>
                  <a:ea typeface="Corbel"/>
                  <a:cs typeface="Corbel"/>
                  <a:sym typeface="Corbel"/>
                </a:rPr>
                <a:t>籌資人動機</a:t>
              </a:r>
              <a:endParaRPr>
                <a:latin typeface="Corbel" panose="020B0503020204020204" pitchFamily="34" charset="0"/>
              </a:endParaRPr>
            </a:p>
          </p:txBody>
        </p:sp>
        <p:sp>
          <p:nvSpPr>
            <p:cNvPr id="191" name="Google Shape;191;p5"/>
            <p:cNvSpPr/>
            <p:nvPr/>
          </p:nvSpPr>
          <p:spPr>
            <a:xfrm>
              <a:off x="458808" y="1129973"/>
              <a:ext cx="3632705" cy="548665"/>
            </a:xfrm>
            <a:prstGeom prst="roundRect">
              <a:avLst>
                <a:gd name="adj" fmla="val 10000"/>
              </a:avLst>
            </a:prstGeom>
            <a:solidFill>
              <a:schemeClr val="accent5"/>
            </a:solidFill>
            <a:ln w="1905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orbel" panose="020B0503020204020204" pitchFamily="34" charset="0"/>
              </a:endParaRPr>
            </a:p>
          </p:txBody>
        </p:sp>
        <p:sp>
          <p:nvSpPr>
            <p:cNvPr id="192" name="Google Shape;192;p5"/>
            <p:cNvSpPr txBox="1"/>
            <p:nvPr/>
          </p:nvSpPr>
          <p:spPr>
            <a:xfrm>
              <a:off x="474878" y="1146043"/>
              <a:ext cx="3600565" cy="516525"/>
            </a:xfrm>
            <a:prstGeom prst="rect">
              <a:avLst/>
            </a:prstGeom>
            <a:noFill/>
            <a:ln>
              <a:noFill/>
            </a:ln>
          </p:spPr>
          <p:txBody>
            <a:bodyPr spcFirstLastPara="1" wrap="square" lIns="53325" tIns="40000" rIns="53325" bIns="40000" anchor="ctr" anchorCtr="0">
              <a:noAutofit/>
            </a:bodyPr>
            <a:lstStyle/>
            <a:p>
              <a:pPr marL="0" marR="0" lvl="0" indent="0" algn="ctr" rtl="0">
                <a:lnSpc>
                  <a:spcPct val="90000"/>
                </a:lnSpc>
                <a:spcBef>
                  <a:spcPts val="0"/>
                </a:spcBef>
                <a:spcAft>
                  <a:spcPts val="0"/>
                </a:spcAft>
                <a:buClr>
                  <a:schemeClr val="lt1"/>
                </a:buClr>
                <a:buSzPts val="2100"/>
                <a:buFont typeface="Corbel"/>
                <a:buNone/>
              </a:pPr>
              <a:r>
                <a:rPr lang="zh-TW" sz="2100">
                  <a:solidFill>
                    <a:schemeClr val="lt1"/>
                  </a:solidFill>
                  <a:latin typeface="Corbel" panose="020B0503020204020204" pitchFamily="34" charset="0"/>
                  <a:ea typeface="Corbel"/>
                  <a:cs typeface="Corbel"/>
                  <a:sym typeface="Corbel"/>
                </a:rPr>
                <a:t>籌募資金</a:t>
              </a:r>
              <a:endParaRPr>
                <a:latin typeface="Corbel" panose="020B0503020204020204" pitchFamily="34" charset="0"/>
              </a:endParaRPr>
            </a:p>
          </p:txBody>
        </p:sp>
        <p:sp>
          <p:nvSpPr>
            <p:cNvPr id="193" name="Google Shape;193;p5"/>
            <p:cNvSpPr/>
            <p:nvPr/>
          </p:nvSpPr>
          <p:spPr>
            <a:xfrm>
              <a:off x="458808" y="1763049"/>
              <a:ext cx="3632705" cy="548665"/>
            </a:xfrm>
            <a:prstGeom prst="roundRect">
              <a:avLst>
                <a:gd name="adj" fmla="val 10000"/>
              </a:avLst>
            </a:prstGeom>
            <a:solidFill>
              <a:srgbClr val="494B82"/>
            </a:solidFill>
            <a:ln w="1905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orbel" panose="020B0503020204020204" pitchFamily="34" charset="0"/>
              </a:endParaRPr>
            </a:p>
          </p:txBody>
        </p:sp>
        <p:sp>
          <p:nvSpPr>
            <p:cNvPr id="194" name="Google Shape;194;p5"/>
            <p:cNvSpPr txBox="1"/>
            <p:nvPr/>
          </p:nvSpPr>
          <p:spPr>
            <a:xfrm>
              <a:off x="474878" y="1779119"/>
              <a:ext cx="3600565" cy="516525"/>
            </a:xfrm>
            <a:prstGeom prst="rect">
              <a:avLst/>
            </a:prstGeom>
            <a:noFill/>
            <a:ln>
              <a:noFill/>
            </a:ln>
          </p:spPr>
          <p:txBody>
            <a:bodyPr spcFirstLastPara="1" wrap="square" lIns="53325" tIns="40000" rIns="53325" bIns="40000" anchor="ctr" anchorCtr="0">
              <a:noAutofit/>
            </a:bodyPr>
            <a:lstStyle/>
            <a:p>
              <a:pPr marL="0" marR="0" lvl="0" indent="0" algn="ctr" rtl="0">
                <a:lnSpc>
                  <a:spcPct val="90000"/>
                </a:lnSpc>
                <a:spcBef>
                  <a:spcPts val="0"/>
                </a:spcBef>
                <a:spcAft>
                  <a:spcPts val="0"/>
                </a:spcAft>
                <a:buClr>
                  <a:schemeClr val="lt1"/>
                </a:buClr>
                <a:buSzPts val="2100"/>
                <a:buFont typeface="Corbel"/>
                <a:buNone/>
              </a:pPr>
              <a:r>
                <a:rPr lang="zh-TW" sz="2100">
                  <a:solidFill>
                    <a:schemeClr val="lt1"/>
                  </a:solidFill>
                  <a:latin typeface="Corbel" panose="020B0503020204020204" pitchFamily="34" charset="0"/>
                  <a:ea typeface="Corbel"/>
                  <a:cs typeface="Corbel"/>
                  <a:sym typeface="Corbel"/>
                </a:rPr>
                <a:t>接受投資人經營指導</a:t>
              </a:r>
              <a:endParaRPr>
                <a:latin typeface="Corbel" panose="020B0503020204020204" pitchFamily="34" charset="0"/>
              </a:endParaRPr>
            </a:p>
          </p:txBody>
        </p:sp>
        <p:sp>
          <p:nvSpPr>
            <p:cNvPr id="195" name="Google Shape;195;p5"/>
            <p:cNvSpPr/>
            <p:nvPr/>
          </p:nvSpPr>
          <p:spPr>
            <a:xfrm>
              <a:off x="458808" y="2396125"/>
              <a:ext cx="3632705" cy="548665"/>
            </a:xfrm>
            <a:prstGeom prst="roundRect">
              <a:avLst>
                <a:gd name="adj" fmla="val 10000"/>
              </a:avLst>
            </a:prstGeom>
            <a:solidFill>
              <a:srgbClr val="4A738D"/>
            </a:solidFill>
            <a:ln w="1905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orbel" panose="020B0503020204020204" pitchFamily="34" charset="0"/>
              </a:endParaRPr>
            </a:p>
          </p:txBody>
        </p:sp>
        <p:sp>
          <p:nvSpPr>
            <p:cNvPr id="196" name="Google Shape;196;p5"/>
            <p:cNvSpPr txBox="1"/>
            <p:nvPr/>
          </p:nvSpPr>
          <p:spPr>
            <a:xfrm>
              <a:off x="474878" y="2412195"/>
              <a:ext cx="3600565" cy="516525"/>
            </a:xfrm>
            <a:prstGeom prst="rect">
              <a:avLst/>
            </a:prstGeom>
            <a:noFill/>
            <a:ln>
              <a:noFill/>
            </a:ln>
          </p:spPr>
          <p:txBody>
            <a:bodyPr spcFirstLastPara="1" wrap="square" lIns="53325" tIns="40000" rIns="53325" bIns="40000" anchor="ctr" anchorCtr="0">
              <a:noAutofit/>
            </a:bodyPr>
            <a:lstStyle/>
            <a:p>
              <a:pPr marL="0" marR="0" lvl="0" indent="0" algn="ctr" rtl="0">
                <a:lnSpc>
                  <a:spcPct val="90000"/>
                </a:lnSpc>
                <a:spcBef>
                  <a:spcPts val="0"/>
                </a:spcBef>
                <a:spcAft>
                  <a:spcPts val="0"/>
                </a:spcAft>
                <a:buClr>
                  <a:schemeClr val="lt1"/>
                </a:buClr>
                <a:buSzPts val="2100"/>
                <a:buFont typeface="Corbel"/>
                <a:buNone/>
              </a:pPr>
              <a:r>
                <a:rPr lang="zh-TW" sz="2100">
                  <a:solidFill>
                    <a:schemeClr val="lt1"/>
                  </a:solidFill>
                  <a:latin typeface="Corbel" panose="020B0503020204020204" pitchFamily="34" charset="0"/>
                  <a:ea typeface="Corbel"/>
                  <a:cs typeface="Corbel"/>
                  <a:sym typeface="Corbel"/>
                </a:rPr>
                <a:t>達成行銷宣傳手法</a:t>
              </a:r>
              <a:endParaRPr>
                <a:latin typeface="Corbel" panose="020B0503020204020204" pitchFamily="34" charset="0"/>
              </a:endParaRPr>
            </a:p>
          </p:txBody>
        </p:sp>
        <p:sp>
          <p:nvSpPr>
            <p:cNvPr id="197" name="Google Shape;197;p5"/>
            <p:cNvSpPr/>
            <p:nvPr/>
          </p:nvSpPr>
          <p:spPr>
            <a:xfrm>
              <a:off x="458808" y="3029200"/>
              <a:ext cx="3632705" cy="548665"/>
            </a:xfrm>
            <a:prstGeom prst="roundRect">
              <a:avLst>
                <a:gd name="adj" fmla="val 10000"/>
              </a:avLst>
            </a:prstGeom>
            <a:solidFill>
              <a:srgbClr val="4B998B"/>
            </a:solidFill>
            <a:ln w="1905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orbel" panose="020B0503020204020204" pitchFamily="34" charset="0"/>
              </a:endParaRPr>
            </a:p>
          </p:txBody>
        </p:sp>
        <p:sp>
          <p:nvSpPr>
            <p:cNvPr id="198" name="Google Shape;198;p5"/>
            <p:cNvSpPr txBox="1"/>
            <p:nvPr/>
          </p:nvSpPr>
          <p:spPr>
            <a:xfrm>
              <a:off x="474878" y="3045270"/>
              <a:ext cx="3600565" cy="516525"/>
            </a:xfrm>
            <a:prstGeom prst="rect">
              <a:avLst/>
            </a:prstGeom>
            <a:noFill/>
            <a:ln>
              <a:noFill/>
            </a:ln>
          </p:spPr>
          <p:txBody>
            <a:bodyPr spcFirstLastPara="1" wrap="square" lIns="53325" tIns="40000" rIns="53325" bIns="40000" anchor="ctr" anchorCtr="0">
              <a:noAutofit/>
            </a:bodyPr>
            <a:lstStyle/>
            <a:p>
              <a:pPr marL="0" marR="0" lvl="0" indent="0" algn="ctr" rtl="0">
                <a:lnSpc>
                  <a:spcPct val="90000"/>
                </a:lnSpc>
                <a:spcBef>
                  <a:spcPts val="0"/>
                </a:spcBef>
                <a:spcAft>
                  <a:spcPts val="0"/>
                </a:spcAft>
                <a:buClr>
                  <a:schemeClr val="lt1"/>
                </a:buClr>
                <a:buSzPts val="2100"/>
                <a:buFont typeface="Corbel"/>
                <a:buNone/>
              </a:pPr>
              <a:r>
                <a:rPr lang="zh-TW" sz="2100">
                  <a:solidFill>
                    <a:schemeClr val="lt1"/>
                  </a:solidFill>
                  <a:latin typeface="Corbel" panose="020B0503020204020204" pitchFamily="34" charset="0"/>
                  <a:ea typeface="Corbel"/>
                  <a:cs typeface="Corbel"/>
                  <a:sym typeface="Corbel"/>
                </a:rPr>
                <a:t>測試創新專案的市場</a:t>
              </a:r>
              <a:endParaRPr>
                <a:latin typeface="Corbel" panose="020B0503020204020204" pitchFamily="34" charset="0"/>
              </a:endParaRPr>
            </a:p>
          </p:txBody>
        </p:sp>
        <p:sp>
          <p:nvSpPr>
            <p:cNvPr id="199" name="Google Shape;199;p5"/>
            <p:cNvSpPr/>
            <p:nvPr/>
          </p:nvSpPr>
          <p:spPr>
            <a:xfrm>
              <a:off x="4886168" y="0"/>
              <a:ext cx="4540881" cy="3766272"/>
            </a:xfrm>
            <a:prstGeom prst="roundRect">
              <a:avLst>
                <a:gd name="adj" fmla="val 10000"/>
              </a:avLst>
            </a:prstGeom>
            <a:solidFill>
              <a:srgbClr val="D0CED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orbel" panose="020B0503020204020204" pitchFamily="34" charset="0"/>
              </a:endParaRPr>
            </a:p>
          </p:txBody>
        </p:sp>
        <p:sp>
          <p:nvSpPr>
            <p:cNvPr id="200" name="Google Shape;200;p5"/>
            <p:cNvSpPr txBox="1"/>
            <p:nvPr/>
          </p:nvSpPr>
          <p:spPr>
            <a:xfrm>
              <a:off x="4886168" y="0"/>
              <a:ext cx="4540881" cy="1129881"/>
            </a:xfrm>
            <a:prstGeom prst="rect">
              <a:avLst/>
            </a:prstGeom>
            <a:noFill/>
            <a:ln>
              <a:noFill/>
            </a:ln>
          </p:spPr>
          <p:txBody>
            <a:bodyPr spcFirstLastPara="1" wrap="square" lIns="152400" tIns="152400" rIns="152400" bIns="152400" anchor="ctr" anchorCtr="0">
              <a:noAutofit/>
            </a:bodyPr>
            <a:lstStyle/>
            <a:p>
              <a:pPr marL="0" marR="0" lvl="0" indent="0" algn="ctr" rtl="0">
                <a:lnSpc>
                  <a:spcPct val="90000"/>
                </a:lnSpc>
                <a:spcBef>
                  <a:spcPts val="0"/>
                </a:spcBef>
                <a:spcAft>
                  <a:spcPts val="0"/>
                </a:spcAft>
                <a:buClr>
                  <a:schemeClr val="dk1"/>
                </a:buClr>
                <a:buSzPts val="4000"/>
                <a:buFont typeface="Corbel"/>
                <a:buNone/>
              </a:pPr>
              <a:r>
                <a:rPr lang="zh-TW" sz="4000">
                  <a:solidFill>
                    <a:schemeClr val="dk1"/>
                  </a:solidFill>
                  <a:latin typeface="Corbel" panose="020B0503020204020204" pitchFamily="34" charset="0"/>
                  <a:ea typeface="Corbel"/>
                  <a:cs typeface="Corbel"/>
                  <a:sym typeface="Corbel"/>
                </a:rPr>
                <a:t>投資者動機</a:t>
              </a:r>
              <a:endParaRPr>
                <a:latin typeface="Corbel" panose="020B0503020204020204" pitchFamily="34" charset="0"/>
              </a:endParaRPr>
            </a:p>
          </p:txBody>
        </p:sp>
        <p:sp>
          <p:nvSpPr>
            <p:cNvPr id="201" name="Google Shape;201;p5"/>
            <p:cNvSpPr/>
            <p:nvPr/>
          </p:nvSpPr>
          <p:spPr>
            <a:xfrm>
              <a:off x="5340256" y="1129973"/>
              <a:ext cx="3632705" cy="548665"/>
            </a:xfrm>
            <a:prstGeom prst="roundRect">
              <a:avLst>
                <a:gd name="adj" fmla="val 10000"/>
              </a:avLst>
            </a:prstGeom>
            <a:solidFill>
              <a:srgbClr val="4CA664"/>
            </a:solidFill>
            <a:ln w="1905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orbel" panose="020B0503020204020204" pitchFamily="34" charset="0"/>
              </a:endParaRPr>
            </a:p>
          </p:txBody>
        </p:sp>
        <p:sp>
          <p:nvSpPr>
            <p:cNvPr id="202" name="Google Shape;202;p5"/>
            <p:cNvSpPr txBox="1"/>
            <p:nvPr/>
          </p:nvSpPr>
          <p:spPr>
            <a:xfrm>
              <a:off x="5356326" y="1146043"/>
              <a:ext cx="3600565" cy="516525"/>
            </a:xfrm>
            <a:prstGeom prst="rect">
              <a:avLst/>
            </a:prstGeom>
            <a:noFill/>
            <a:ln>
              <a:noFill/>
            </a:ln>
          </p:spPr>
          <p:txBody>
            <a:bodyPr spcFirstLastPara="1" wrap="square" lIns="53325" tIns="40000" rIns="53325" bIns="40000" anchor="ctr" anchorCtr="0">
              <a:noAutofit/>
            </a:bodyPr>
            <a:lstStyle/>
            <a:p>
              <a:pPr marL="0" marR="0" lvl="0" indent="0" algn="ctr" rtl="0">
                <a:lnSpc>
                  <a:spcPct val="90000"/>
                </a:lnSpc>
                <a:spcBef>
                  <a:spcPts val="0"/>
                </a:spcBef>
                <a:spcAft>
                  <a:spcPts val="0"/>
                </a:spcAft>
                <a:buClr>
                  <a:schemeClr val="lt1"/>
                </a:buClr>
                <a:buSzPts val="2100"/>
                <a:buFont typeface="Corbel"/>
                <a:buNone/>
              </a:pPr>
              <a:r>
                <a:rPr lang="zh-TW" sz="2100">
                  <a:solidFill>
                    <a:schemeClr val="lt1"/>
                  </a:solidFill>
                  <a:latin typeface="Corbel" panose="020B0503020204020204" pitchFamily="34" charset="0"/>
                  <a:ea typeface="Corbel"/>
                  <a:cs typeface="Corbel"/>
                  <a:sym typeface="Corbel"/>
                </a:rPr>
                <a:t>提前獲得投資機會</a:t>
              </a:r>
              <a:endParaRPr>
                <a:latin typeface="Corbel" panose="020B0503020204020204" pitchFamily="34" charset="0"/>
              </a:endParaRPr>
            </a:p>
          </p:txBody>
        </p:sp>
        <p:sp>
          <p:nvSpPr>
            <p:cNvPr id="203" name="Google Shape;203;p5"/>
            <p:cNvSpPr/>
            <p:nvPr/>
          </p:nvSpPr>
          <p:spPr>
            <a:xfrm>
              <a:off x="5340256" y="1763049"/>
              <a:ext cx="3632705" cy="548665"/>
            </a:xfrm>
            <a:prstGeom prst="roundRect">
              <a:avLst>
                <a:gd name="adj" fmla="val 10000"/>
              </a:avLst>
            </a:prstGeom>
            <a:solidFill>
              <a:srgbClr val="68B24C"/>
            </a:solidFill>
            <a:ln w="1905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orbel" panose="020B0503020204020204" pitchFamily="34" charset="0"/>
              </a:endParaRPr>
            </a:p>
          </p:txBody>
        </p:sp>
        <p:sp>
          <p:nvSpPr>
            <p:cNvPr id="204" name="Google Shape;204;p5"/>
            <p:cNvSpPr txBox="1"/>
            <p:nvPr/>
          </p:nvSpPr>
          <p:spPr>
            <a:xfrm>
              <a:off x="5356326" y="1779119"/>
              <a:ext cx="3600565" cy="516525"/>
            </a:xfrm>
            <a:prstGeom prst="rect">
              <a:avLst/>
            </a:prstGeom>
            <a:noFill/>
            <a:ln>
              <a:noFill/>
            </a:ln>
          </p:spPr>
          <p:txBody>
            <a:bodyPr spcFirstLastPara="1" wrap="square" lIns="53325" tIns="40000" rIns="53325" bIns="40000" anchor="ctr" anchorCtr="0">
              <a:noAutofit/>
            </a:bodyPr>
            <a:lstStyle/>
            <a:p>
              <a:pPr marL="0" marR="0" lvl="0" indent="0" algn="ctr" rtl="0">
                <a:lnSpc>
                  <a:spcPct val="90000"/>
                </a:lnSpc>
                <a:spcBef>
                  <a:spcPts val="0"/>
                </a:spcBef>
                <a:spcAft>
                  <a:spcPts val="0"/>
                </a:spcAft>
                <a:buClr>
                  <a:schemeClr val="lt1"/>
                </a:buClr>
                <a:buSzPts val="2100"/>
                <a:buFont typeface="Corbel"/>
                <a:buNone/>
              </a:pPr>
              <a:r>
                <a:rPr lang="zh-TW" sz="2100">
                  <a:solidFill>
                    <a:schemeClr val="lt1"/>
                  </a:solidFill>
                  <a:latin typeface="Corbel" panose="020B0503020204020204" pitchFamily="34" charset="0"/>
                  <a:ea typeface="Corbel"/>
                  <a:cs typeface="Corbel"/>
                  <a:sym typeface="Corbel"/>
                </a:rPr>
                <a:t>透過優先購買獲得創新產品</a:t>
              </a:r>
              <a:endParaRPr>
                <a:latin typeface="Corbel" panose="020B0503020204020204" pitchFamily="34" charset="0"/>
              </a:endParaRPr>
            </a:p>
          </p:txBody>
        </p:sp>
        <p:sp>
          <p:nvSpPr>
            <p:cNvPr id="205" name="Google Shape;205;p5"/>
            <p:cNvSpPr/>
            <p:nvPr/>
          </p:nvSpPr>
          <p:spPr>
            <a:xfrm>
              <a:off x="5340256" y="2396125"/>
              <a:ext cx="3632705" cy="548665"/>
            </a:xfrm>
            <a:prstGeom prst="roundRect">
              <a:avLst>
                <a:gd name="adj" fmla="val 10000"/>
              </a:avLst>
            </a:prstGeom>
            <a:solidFill>
              <a:srgbClr val="A8B952"/>
            </a:solidFill>
            <a:ln w="1905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orbel" panose="020B0503020204020204" pitchFamily="34" charset="0"/>
              </a:endParaRPr>
            </a:p>
          </p:txBody>
        </p:sp>
        <p:sp>
          <p:nvSpPr>
            <p:cNvPr id="206" name="Google Shape;206;p5"/>
            <p:cNvSpPr txBox="1"/>
            <p:nvPr/>
          </p:nvSpPr>
          <p:spPr>
            <a:xfrm>
              <a:off x="5356326" y="2412195"/>
              <a:ext cx="3600565" cy="516525"/>
            </a:xfrm>
            <a:prstGeom prst="rect">
              <a:avLst/>
            </a:prstGeom>
            <a:noFill/>
            <a:ln>
              <a:noFill/>
            </a:ln>
          </p:spPr>
          <p:txBody>
            <a:bodyPr spcFirstLastPara="1" wrap="square" lIns="53325" tIns="40000" rIns="53325" bIns="40000" anchor="ctr" anchorCtr="0">
              <a:noAutofit/>
            </a:bodyPr>
            <a:lstStyle/>
            <a:p>
              <a:pPr marL="0" marR="0" lvl="0" indent="0" algn="ctr" rtl="0">
                <a:lnSpc>
                  <a:spcPct val="90000"/>
                </a:lnSpc>
                <a:spcBef>
                  <a:spcPts val="0"/>
                </a:spcBef>
                <a:spcAft>
                  <a:spcPts val="0"/>
                </a:spcAft>
                <a:buClr>
                  <a:schemeClr val="lt1"/>
                </a:buClr>
                <a:buSzPts val="2100"/>
                <a:buFont typeface="Corbel"/>
                <a:buNone/>
              </a:pPr>
              <a:r>
                <a:rPr lang="zh-TW" sz="2100">
                  <a:solidFill>
                    <a:schemeClr val="lt1"/>
                  </a:solidFill>
                  <a:latin typeface="Corbel" panose="020B0503020204020204" pitchFamily="34" charset="0"/>
                  <a:ea typeface="Corbel"/>
                  <a:cs typeface="Corbel"/>
                  <a:sym typeface="Corbel"/>
                </a:rPr>
                <a:t>成為潛在新公司股東</a:t>
              </a:r>
              <a:endParaRPr>
                <a:latin typeface="Corbel" panose="020B0503020204020204" pitchFamily="34" charset="0"/>
              </a:endParaRPr>
            </a:p>
          </p:txBody>
        </p:sp>
        <p:sp>
          <p:nvSpPr>
            <p:cNvPr id="207" name="Google Shape;207;p5"/>
            <p:cNvSpPr/>
            <p:nvPr/>
          </p:nvSpPr>
          <p:spPr>
            <a:xfrm>
              <a:off x="5340256" y="3029200"/>
              <a:ext cx="3632705" cy="548665"/>
            </a:xfrm>
            <a:prstGeom prst="roundRect">
              <a:avLst>
                <a:gd name="adj" fmla="val 10000"/>
              </a:avLst>
            </a:prstGeom>
            <a:solidFill>
              <a:srgbClr val="C09758"/>
            </a:solidFill>
            <a:ln w="1905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orbel" panose="020B0503020204020204" pitchFamily="34" charset="0"/>
              </a:endParaRPr>
            </a:p>
          </p:txBody>
        </p:sp>
        <p:sp>
          <p:nvSpPr>
            <p:cNvPr id="208" name="Google Shape;208;p5"/>
            <p:cNvSpPr txBox="1"/>
            <p:nvPr/>
          </p:nvSpPr>
          <p:spPr>
            <a:xfrm>
              <a:off x="5356326" y="3045270"/>
              <a:ext cx="3600565" cy="516525"/>
            </a:xfrm>
            <a:prstGeom prst="rect">
              <a:avLst/>
            </a:prstGeom>
            <a:noFill/>
            <a:ln>
              <a:noFill/>
            </a:ln>
          </p:spPr>
          <p:txBody>
            <a:bodyPr spcFirstLastPara="1" wrap="square" lIns="53325" tIns="40000" rIns="53325" bIns="40000" anchor="ctr" anchorCtr="0">
              <a:noAutofit/>
            </a:bodyPr>
            <a:lstStyle/>
            <a:p>
              <a:pPr marL="0" marR="0" lvl="0" indent="0" algn="ctr" rtl="0">
                <a:lnSpc>
                  <a:spcPct val="90000"/>
                </a:lnSpc>
                <a:spcBef>
                  <a:spcPts val="0"/>
                </a:spcBef>
                <a:spcAft>
                  <a:spcPts val="0"/>
                </a:spcAft>
                <a:buClr>
                  <a:schemeClr val="lt1"/>
                </a:buClr>
                <a:buSzPts val="2100"/>
                <a:buFont typeface="Corbel"/>
                <a:buNone/>
              </a:pPr>
              <a:r>
                <a:rPr lang="zh-TW" sz="2100">
                  <a:solidFill>
                    <a:schemeClr val="lt1"/>
                  </a:solidFill>
                  <a:latin typeface="Corbel" panose="020B0503020204020204" pitchFamily="34" charset="0"/>
                  <a:ea typeface="Corbel"/>
                  <a:cs typeface="Corbel"/>
                  <a:sym typeface="Corbel"/>
                </a:rPr>
                <a:t>成為公司管理者</a:t>
              </a:r>
              <a:endParaRPr>
                <a:latin typeface="Corbel" panose="020B0503020204020204" pitchFamily="34" charset="0"/>
              </a:endParaRPr>
            </a:p>
          </p:txBody>
        </p:sp>
      </p:grpSp>
      <p:sp>
        <p:nvSpPr>
          <p:cNvPr id="209" name="Google Shape;209;p5"/>
          <p:cNvSpPr txBox="1">
            <a:spLocks noGrp="1"/>
          </p:cNvSpPr>
          <p:nvPr>
            <p:ph type="ftr" idx="11"/>
          </p:nvPr>
        </p:nvSpPr>
        <p:spPr>
          <a:xfrm>
            <a:off x="133865" y="6478310"/>
            <a:ext cx="11553550" cy="37969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zh-TW"/>
              <a:t>《 2023數位金融》                                                                                                                                             	NYCU.IIM.IEBI Lab</a:t>
            </a:r>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15"/>
        <p:cNvGrpSpPr/>
        <p:nvPr/>
      </p:nvGrpSpPr>
      <p:grpSpPr>
        <a:xfrm>
          <a:off x="0" y="0"/>
          <a:ext cx="0" cy="0"/>
          <a:chOff x="0" y="0"/>
          <a:chExt cx="0" cy="0"/>
        </a:xfrm>
      </p:grpSpPr>
      <p:sp>
        <p:nvSpPr>
          <p:cNvPr id="216" name="Google Shape;216;p6"/>
          <p:cNvSpPr txBox="1">
            <a:spLocks noGrp="1"/>
          </p:cNvSpPr>
          <p:nvPr>
            <p:ph type="title"/>
          </p:nvPr>
        </p:nvSpPr>
        <p:spPr>
          <a:xfrm>
            <a:off x="612057" y="365126"/>
            <a:ext cx="11002297" cy="954856"/>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accent2"/>
              </a:buClr>
              <a:buSzPts val="4200"/>
              <a:buFont typeface="Corbel"/>
              <a:buNone/>
            </a:pPr>
            <a:r>
              <a:rPr lang="zh-TW"/>
              <a:t>傳統的募資管道</a:t>
            </a:r>
            <a:endParaRPr/>
          </a:p>
        </p:txBody>
      </p:sp>
      <p:sp>
        <p:nvSpPr>
          <p:cNvPr id="217" name="Google Shape;217;p6"/>
          <p:cNvSpPr txBox="1">
            <a:spLocks noGrp="1"/>
          </p:cNvSpPr>
          <p:nvPr>
            <p:ph type="body" idx="1"/>
          </p:nvPr>
        </p:nvSpPr>
        <p:spPr>
          <a:xfrm>
            <a:off x="628990" y="1474839"/>
            <a:ext cx="11002297" cy="4702124"/>
          </a:xfrm>
          <a:prstGeom prst="rect">
            <a:avLst/>
          </a:prstGeom>
          <a:noFill/>
          <a:ln>
            <a:noFill/>
          </a:ln>
        </p:spPr>
        <p:txBody>
          <a:bodyPr spcFirstLastPara="1" wrap="square" lIns="91425" tIns="45700" rIns="91425" bIns="45700" anchor="t" anchorCtr="0">
            <a:normAutofit/>
          </a:bodyPr>
          <a:lstStyle/>
          <a:p>
            <a:pPr marL="228600" lvl="0" indent="-228600" algn="l" rtl="0">
              <a:lnSpc>
                <a:spcPct val="100000"/>
              </a:lnSpc>
              <a:spcBef>
                <a:spcPts val="0"/>
              </a:spcBef>
              <a:spcAft>
                <a:spcPts val="0"/>
              </a:spcAft>
              <a:buClr>
                <a:schemeClr val="dk1"/>
              </a:buClr>
              <a:buSzPts val="2600"/>
              <a:buChar char="•"/>
            </a:pPr>
            <a:r>
              <a:rPr lang="zh-TW" dirty="0"/>
              <a:t>群眾募資起源於創投募資，由於募資人籌信用額度較小或規模不大，因此而向</a:t>
            </a:r>
            <a:r>
              <a:rPr lang="zh-TW" b="1" dirty="0"/>
              <a:t>特定出資群體</a:t>
            </a:r>
            <a:r>
              <a:rPr lang="zh-TW" dirty="0"/>
              <a:t>提供資金，來幫助募資人達成目標或協助</a:t>
            </a:r>
            <a:r>
              <a:rPr lang="zh-TW" b="1" dirty="0"/>
              <a:t>微型企業</a:t>
            </a:r>
            <a:r>
              <a:rPr lang="zh-TW" dirty="0"/>
              <a:t>的創立</a:t>
            </a:r>
            <a:endParaRPr dirty="0"/>
          </a:p>
          <a:p>
            <a:pPr marL="228600" lvl="0" indent="-63500" algn="l" rtl="0">
              <a:lnSpc>
                <a:spcPct val="100000"/>
              </a:lnSpc>
              <a:spcBef>
                <a:spcPts val="1000"/>
              </a:spcBef>
              <a:spcAft>
                <a:spcPts val="0"/>
              </a:spcAft>
              <a:buClr>
                <a:schemeClr val="dk1"/>
              </a:buClr>
              <a:buSzPts val="2600"/>
              <a:buNone/>
            </a:pPr>
            <a:endParaRPr dirty="0"/>
          </a:p>
          <a:p>
            <a:pPr marL="228600" lvl="0" indent="-228600" algn="l" rtl="0">
              <a:lnSpc>
                <a:spcPct val="100000"/>
              </a:lnSpc>
              <a:spcBef>
                <a:spcPts val="1000"/>
              </a:spcBef>
              <a:spcAft>
                <a:spcPts val="0"/>
              </a:spcAft>
              <a:buClr>
                <a:schemeClr val="dk1"/>
              </a:buClr>
              <a:buSzPts val="2600"/>
              <a:buChar char="•"/>
            </a:pPr>
            <a:r>
              <a:rPr lang="zh-TW" dirty="0"/>
              <a:t>主要的傳統創業募資管道包括</a:t>
            </a:r>
            <a:endParaRPr dirty="0"/>
          </a:p>
          <a:p>
            <a:pPr marL="685800" lvl="1" indent="-228600" algn="l" rtl="0">
              <a:lnSpc>
                <a:spcPct val="100000"/>
              </a:lnSpc>
              <a:spcBef>
                <a:spcPts val="500"/>
              </a:spcBef>
              <a:spcAft>
                <a:spcPts val="0"/>
              </a:spcAft>
              <a:buClr>
                <a:schemeClr val="dk1"/>
              </a:buClr>
              <a:buSzPts val="2800"/>
              <a:buChar char="•"/>
            </a:pPr>
            <a:r>
              <a:rPr lang="zh-TW" sz="2800" dirty="0"/>
              <a:t>銀行創業貸款</a:t>
            </a:r>
            <a:endParaRPr sz="2800" dirty="0"/>
          </a:p>
          <a:p>
            <a:pPr marL="685800" lvl="1" indent="-228600" algn="l" rtl="0">
              <a:lnSpc>
                <a:spcPct val="100000"/>
              </a:lnSpc>
              <a:spcBef>
                <a:spcPts val="500"/>
              </a:spcBef>
              <a:spcAft>
                <a:spcPts val="0"/>
              </a:spcAft>
              <a:buClr>
                <a:schemeClr val="dk1"/>
              </a:buClr>
              <a:buSzPts val="2800"/>
              <a:buChar char="•"/>
            </a:pPr>
            <a:r>
              <a:rPr lang="zh-TW" sz="2800" dirty="0"/>
              <a:t>天使投資人</a:t>
            </a:r>
            <a:endParaRPr sz="2800" dirty="0"/>
          </a:p>
        </p:txBody>
      </p:sp>
      <p:sp>
        <p:nvSpPr>
          <p:cNvPr id="218" name="Google Shape;218;p6"/>
          <p:cNvSpPr txBox="1">
            <a:spLocks noGrp="1"/>
          </p:cNvSpPr>
          <p:nvPr>
            <p:ph type="sldNum" idx="12"/>
          </p:nvPr>
        </p:nvSpPr>
        <p:spPr>
          <a:xfrm>
            <a:off x="9325232" y="647831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ltLang="zh-TW"/>
              <a:t>6</a:t>
            </a:fld>
            <a:endParaRPr/>
          </a:p>
        </p:txBody>
      </p:sp>
      <p:grpSp>
        <p:nvGrpSpPr>
          <p:cNvPr id="219" name="Google Shape;219;p6"/>
          <p:cNvGrpSpPr/>
          <p:nvPr/>
        </p:nvGrpSpPr>
        <p:grpSpPr>
          <a:xfrm>
            <a:off x="1488" y="-34511"/>
            <a:ext cx="12189023" cy="377586"/>
            <a:chOff x="1488" y="0"/>
            <a:chExt cx="12189023" cy="377586"/>
          </a:xfrm>
        </p:grpSpPr>
        <p:sp>
          <p:nvSpPr>
            <p:cNvPr id="220" name="Google Shape;220;p6"/>
            <p:cNvSpPr/>
            <p:nvPr/>
          </p:nvSpPr>
          <p:spPr>
            <a:xfrm>
              <a:off x="1488" y="0"/>
              <a:ext cx="2902148" cy="377586"/>
            </a:xfrm>
            <a:prstGeom prst="homePlate">
              <a:avLst>
                <a:gd name="adj" fmla="val 50000"/>
              </a:avLst>
            </a:prstGeom>
            <a:solidFill>
              <a:srgbClr val="CBCBCB"/>
            </a:solidFill>
            <a:ln w="12700" cap="flat" cmpd="sng">
              <a:solidFill>
                <a:srgbClr val="CBCBCB"/>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 name="Google Shape;221;p6"/>
            <p:cNvSpPr txBox="1"/>
            <p:nvPr/>
          </p:nvSpPr>
          <p:spPr>
            <a:xfrm>
              <a:off x="1488" y="0"/>
              <a:ext cx="2807752" cy="377586"/>
            </a:xfrm>
            <a:prstGeom prst="rect">
              <a:avLst/>
            </a:prstGeom>
            <a:noFill/>
            <a:ln>
              <a:noFill/>
            </a:ln>
          </p:spPr>
          <p:txBody>
            <a:bodyPr spcFirstLastPara="1" wrap="square" lIns="74675"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關於募資</a:t>
              </a:r>
              <a:endParaRPr/>
            </a:p>
          </p:txBody>
        </p:sp>
        <p:sp>
          <p:nvSpPr>
            <p:cNvPr id="222" name="Google Shape;222;p6"/>
            <p:cNvSpPr/>
            <p:nvPr/>
          </p:nvSpPr>
          <p:spPr>
            <a:xfrm>
              <a:off x="2323207" y="0"/>
              <a:ext cx="2902148" cy="377586"/>
            </a:xfrm>
            <a:prstGeom prst="chevron">
              <a:avLst>
                <a:gd name="adj" fmla="val 50000"/>
              </a:avLst>
            </a:prstGeom>
            <a:solidFill>
              <a:schemeClr val="lt1"/>
            </a:solidFill>
            <a:ln w="12700" cap="flat" cmpd="sng">
              <a:solidFill>
                <a:srgbClr val="CBCBCB"/>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223;p6"/>
            <p:cNvSpPr txBox="1"/>
            <p:nvPr/>
          </p:nvSpPr>
          <p:spPr>
            <a:xfrm>
              <a:off x="2512000"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群眾募資流程</a:t>
              </a:r>
              <a:endParaRPr/>
            </a:p>
          </p:txBody>
        </p:sp>
        <p:sp>
          <p:nvSpPr>
            <p:cNvPr id="224" name="Google Shape;224;p6"/>
            <p:cNvSpPr/>
            <p:nvPr/>
          </p:nvSpPr>
          <p:spPr>
            <a:xfrm>
              <a:off x="4644925" y="0"/>
              <a:ext cx="2902148" cy="377586"/>
            </a:xfrm>
            <a:prstGeom prst="chevron">
              <a:avLst>
                <a:gd name="adj" fmla="val 50000"/>
              </a:avLst>
            </a:prstGeom>
            <a:solidFill>
              <a:schemeClr val="lt1"/>
            </a:solidFill>
            <a:ln w="12700" cap="flat" cmpd="sng">
              <a:solidFill>
                <a:srgbClr val="CBCBCB"/>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 name="Google Shape;225;p6"/>
            <p:cNvSpPr txBox="1"/>
            <p:nvPr/>
          </p:nvSpPr>
          <p:spPr>
            <a:xfrm>
              <a:off x="4833718"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創新模式</a:t>
              </a:r>
              <a:endParaRPr/>
            </a:p>
          </p:txBody>
        </p:sp>
        <p:sp>
          <p:nvSpPr>
            <p:cNvPr id="226" name="Google Shape;226;p6"/>
            <p:cNvSpPr/>
            <p:nvPr/>
          </p:nvSpPr>
          <p:spPr>
            <a:xfrm>
              <a:off x="6966644" y="0"/>
              <a:ext cx="2902148" cy="377586"/>
            </a:xfrm>
            <a:prstGeom prst="chevron">
              <a:avLst>
                <a:gd name="adj" fmla="val 50000"/>
              </a:avLst>
            </a:prstGeom>
            <a:solidFill>
              <a:schemeClr val="lt1"/>
            </a:solidFill>
            <a:ln w="12700" cap="flat" cmpd="sng">
              <a:solidFill>
                <a:srgbClr val="CBCBCB"/>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 name="Google Shape;227;p6"/>
            <p:cNvSpPr txBox="1"/>
            <p:nvPr/>
          </p:nvSpPr>
          <p:spPr>
            <a:xfrm>
              <a:off x="7155437"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市場與案例</a:t>
              </a:r>
              <a:endParaRPr/>
            </a:p>
          </p:txBody>
        </p:sp>
        <p:sp>
          <p:nvSpPr>
            <p:cNvPr id="228" name="Google Shape;228;p6"/>
            <p:cNvSpPr/>
            <p:nvPr/>
          </p:nvSpPr>
          <p:spPr>
            <a:xfrm>
              <a:off x="9288363" y="0"/>
              <a:ext cx="2902148" cy="377586"/>
            </a:xfrm>
            <a:prstGeom prst="chevron">
              <a:avLst>
                <a:gd name="adj" fmla="val 50000"/>
              </a:avLst>
            </a:prstGeom>
            <a:solidFill>
              <a:schemeClr val="lt1"/>
            </a:solidFill>
            <a:ln w="12700" cap="flat" cmpd="sng">
              <a:solidFill>
                <a:srgbClr val="CBCBCB"/>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 name="Google Shape;229;p6"/>
            <p:cNvSpPr txBox="1"/>
            <p:nvPr/>
          </p:nvSpPr>
          <p:spPr>
            <a:xfrm>
              <a:off x="9477156"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機會與挑戰</a:t>
              </a:r>
              <a:endParaRPr/>
            </a:p>
          </p:txBody>
        </p:sp>
      </p:grpSp>
      <p:pic>
        <p:nvPicPr>
          <p:cNvPr id="230" name="Google Shape;230;p6" descr="「微型企業」的圖片搜尋結果"/>
          <p:cNvPicPr preferRelativeResize="0"/>
          <p:nvPr/>
        </p:nvPicPr>
        <p:blipFill rotWithShape="1">
          <a:blip r:embed="rId3">
            <a:alphaModFix/>
          </a:blip>
          <a:srcRect/>
          <a:stretch/>
        </p:blipFill>
        <p:spPr>
          <a:xfrm>
            <a:off x="5619842" y="3338286"/>
            <a:ext cx="5994512" cy="2673868"/>
          </a:xfrm>
          <a:prstGeom prst="rect">
            <a:avLst/>
          </a:prstGeom>
          <a:noFill/>
          <a:ln>
            <a:noFill/>
          </a:ln>
        </p:spPr>
      </p:pic>
      <p:sp>
        <p:nvSpPr>
          <p:cNvPr id="231" name="Google Shape;231;p6"/>
          <p:cNvSpPr txBox="1">
            <a:spLocks noGrp="1"/>
          </p:cNvSpPr>
          <p:nvPr>
            <p:ph type="ftr" idx="11"/>
          </p:nvPr>
        </p:nvSpPr>
        <p:spPr>
          <a:xfrm>
            <a:off x="133865" y="6478310"/>
            <a:ext cx="11553550" cy="37969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zh-TW"/>
              <a:t>《 2023數位金融》                                                                                                                                             	NYCU.IIM.IEBI Lab</a:t>
            </a:r>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36"/>
        <p:cNvGrpSpPr/>
        <p:nvPr/>
      </p:nvGrpSpPr>
      <p:grpSpPr>
        <a:xfrm>
          <a:off x="0" y="0"/>
          <a:ext cx="0" cy="0"/>
          <a:chOff x="0" y="0"/>
          <a:chExt cx="0" cy="0"/>
        </a:xfrm>
      </p:grpSpPr>
      <p:sp>
        <p:nvSpPr>
          <p:cNvPr id="237" name="Google Shape;237;p7"/>
          <p:cNvSpPr txBox="1">
            <a:spLocks noGrp="1"/>
          </p:cNvSpPr>
          <p:nvPr>
            <p:ph type="title"/>
          </p:nvPr>
        </p:nvSpPr>
        <p:spPr>
          <a:xfrm>
            <a:off x="612057" y="365126"/>
            <a:ext cx="11002297" cy="954856"/>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accent2"/>
              </a:buClr>
              <a:buSzPts val="4200"/>
              <a:buFont typeface="Corbel"/>
              <a:buNone/>
            </a:pPr>
            <a:r>
              <a:rPr lang="zh-TW"/>
              <a:t>傳統募資—銀行創業貸款</a:t>
            </a:r>
            <a:endParaRPr/>
          </a:p>
        </p:txBody>
      </p:sp>
      <p:sp>
        <p:nvSpPr>
          <p:cNvPr id="238" name="Google Shape;238;p7"/>
          <p:cNvSpPr txBox="1">
            <a:spLocks noGrp="1"/>
          </p:cNvSpPr>
          <p:nvPr>
            <p:ph type="body" idx="1"/>
          </p:nvPr>
        </p:nvSpPr>
        <p:spPr>
          <a:xfrm>
            <a:off x="612057" y="1474839"/>
            <a:ext cx="11002297" cy="4702124"/>
          </a:xfrm>
          <a:prstGeom prst="rect">
            <a:avLst/>
          </a:prstGeom>
          <a:noFill/>
          <a:ln>
            <a:noFill/>
          </a:ln>
        </p:spPr>
        <p:txBody>
          <a:bodyPr spcFirstLastPara="1" wrap="square" lIns="91425" tIns="45700" rIns="91425" bIns="45700" anchor="t" anchorCtr="0">
            <a:normAutofit lnSpcReduction="10000"/>
          </a:bodyPr>
          <a:lstStyle/>
          <a:p>
            <a:pPr indent="-457200">
              <a:lnSpc>
                <a:spcPct val="110000"/>
              </a:lnSpc>
              <a:spcBef>
                <a:spcPts val="0"/>
              </a:spcBef>
              <a:spcAft>
                <a:spcPts val="600"/>
              </a:spcAft>
            </a:pPr>
            <a:r>
              <a:rPr lang="zh-TW" dirty="0"/>
              <a:t>指創業者透過撰寫</a:t>
            </a:r>
            <a:r>
              <a:rPr lang="zh-TW" b="1" dirty="0"/>
              <a:t>創業計劃書</a:t>
            </a:r>
            <a:r>
              <a:rPr lang="zh-TW" dirty="0"/>
              <a:t>，直接向銀行提出資金需求申請，經銀行認可有效</a:t>
            </a:r>
            <a:r>
              <a:rPr lang="zh-TW" b="1" dirty="0"/>
              <a:t>擔保</a:t>
            </a:r>
            <a:r>
              <a:rPr lang="zh-TW" dirty="0"/>
              <a:t>後而發放的一種專項貸款</a:t>
            </a:r>
            <a:endParaRPr dirty="0"/>
          </a:p>
          <a:p>
            <a:pPr marL="228600" lvl="0" indent="-63500" algn="l" rtl="0">
              <a:lnSpc>
                <a:spcPct val="110000"/>
              </a:lnSpc>
              <a:spcBef>
                <a:spcPts val="1000"/>
              </a:spcBef>
              <a:spcAft>
                <a:spcPts val="600"/>
              </a:spcAft>
              <a:buClr>
                <a:schemeClr val="dk1"/>
              </a:buClr>
              <a:buSzPts val="2600"/>
              <a:buNone/>
            </a:pPr>
            <a:endParaRPr dirty="0"/>
          </a:p>
          <a:p>
            <a:pPr indent="-457200">
              <a:lnSpc>
                <a:spcPct val="110000"/>
              </a:lnSpc>
              <a:spcAft>
                <a:spcPts val="600"/>
              </a:spcAft>
            </a:pPr>
            <a:r>
              <a:rPr lang="zh-TW" dirty="0"/>
              <a:t>創業貸款主要有以下三種選擇方式：</a:t>
            </a:r>
            <a:endParaRPr dirty="0"/>
          </a:p>
          <a:p>
            <a:pPr marL="685800" lvl="1" indent="-228600" algn="l" rtl="0">
              <a:lnSpc>
                <a:spcPct val="110000"/>
              </a:lnSpc>
              <a:spcBef>
                <a:spcPts val="500"/>
              </a:spcBef>
              <a:spcAft>
                <a:spcPts val="600"/>
              </a:spcAft>
              <a:buClr>
                <a:schemeClr val="dk1"/>
              </a:buClr>
              <a:buSzPts val="2400"/>
              <a:buChar char="•"/>
            </a:pPr>
            <a:r>
              <a:rPr lang="zh-TW" dirty="0"/>
              <a:t>個人創業貸款：具有一定生產經營能力的個人，因創業或再創業提出資金需求申請，經銀行認可有效擔保後而發放的一種專項貸款</a:t>
            </a:r>
            <a:endParaRPr dirty="0"/>
          </a:p>
          <a:p>
            <a:pPr marL="685800" lvl="1" indent="-228600" algn="l" rtl="0">
              <a:lnSpc>
                <a:spcPct val="110000"/>
              </a:lnSpc>
              <a:spcBef>
                <a:spcPts val="500"/>
              </a:spcBef>
              <a:spcAft>
                <a:spcPts val="600"/>
              </a:spcAft>
              <a:buClr>
                <a:schemeClr val="dk1"/>
              </a:buClr>
              <a:buSzPts val="2400"/>
              <a:buChar char="•"/>
            </a:pPr>
            <a:r>
              <a:rPr lang="zh-TW" dirty="0"/>
              <a:t>保證貸款：若借款人沒有存單、國債，也沒有保單，但重要</a:t>
            </a:r>
            <a:r>
              <a:rPr lang="zh-TW" b="1" dirty="0"/>
              <a:t>關係人</a:t>
            </a:r>
            <a:r>
              <a:rPr lang="zh-TW" dirty="0"/>
              <a:t>有穩定的收入，那麼這也能成為絕好的信貸資源</a:t>
            </a:r>
            <a:endParaRPr dirty="0"/>
          </a:p>
          <a:p>
            <a:pPr marL="685800" lvl="1" indent="-228600" algn="l" rtl="0">
              <a:lnSpc>
                <a:spcPct val="110000"/>
              </a:lnSpc>
              <a:spcBef>
                <a:spcPts val="500"/>
              </a:spcBef>
              <a:spcAft>
                <a:spcPts val="600"/>
              </a:spcAft>
              <a:buClr>
                <a:schemeClr val="dk1"/>
              </a:buClr>
              <a:buSzPts val="2400"/>
              <a:buFont typeface="Corbel"/>
              <a:buChar char="•"/>
            </a:pPr>
            <a:r>
              <a:rPr lang="zh-TW" dirty="0"/>
              <a:t>政府貸款：由政府推出扶持學生創業的扶持創業政策</a:t>
            </a:r>
            <a:endParaRPr dirty="0"/>
          </a:p>
        </p:txBody>
      </p:sp>
      <p:sp>
        <p:nvSpPr>
          <p:cNvPr id="239" name="Google Shape;239;p7"/>
          <p:cNvSpPr txBox="1">
            <a:spLocks noGrp="1"/>
          </p:cNvSpPr>
          <p:nvPr>
            <p:ph type="sldNum" idx="12"/>
          </p:nvPr>
        </p:nvSpPr>
        <p:spPr>
          <a:xfrm>
            <a:off x="9325232" y="647831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ltLang="zh-TW"/>
              <a:t>7</a:t>
            </a:fld>
            <a:endParaRPr/>
          </a:p>
        </p:txBody>
      </p:sp>
      <p:grpSp>
        <p:nvGrpSpPr>
          <p:cNvPr id="240" name="Google Shape;240;p7"/>
          <p:cNvGrpSpPr/>
          <p:nvPr/>
        </p:nvGrpSpPr>
        <p:grpSpPr>
          <a:xfrm>
            <a:off x="1488" y="-34511"/>
            <a:ext cx="12189023" cy="377586"/>
            <a:chOff x="1488" y="0"/>
            <a:chExt cx="12189023" cy="377586"/>
          </a:xfrm>
        </p:grpSpPr>
        <p:sp>
          <p:nvSpPr>
            <p:cNvPr id="241" name="Google Shape;241;p7"/>
            <p:cNvSpPr/>
            <p:nvPr/>
          </p:nvSpPr>
          <p:spPr>
            <a:xfrm>
              <a:off x="1488" y="0"/>
              <a:ext cx="2902148" cy="377586"/>
            </a:xfrm>
            <a:prstGeom prst="homePlate">
              <a:avLst>
                <a:gd name="adj" fmla="val 50000"/>
              </a:avLst>
            </a:prstGeom>
            <a:solidFill>
              <a:srgbClr val="CBCBCB"/>
            </a:solidFill>
            <a:ln w="12700" cap="flat" cmpd="sng">
              <a:solidFill>
                <a:srgbClr val="CBCBCB"/>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 name="Google Shape;242;p7"/>
            <p:cNvSpPr txBox="1"/>
            <p:nvPr/>
          </p:nvSpPr>
          <p:spPr>
            <a:xfrm>
              <a:off x="1488" y="0"/>
              <a:ext cx="2807752" cy="377586"/>
            </a:xfrm>
            <a:prstGeom prst="rect">
              <a:avLst/>
            </a:prstGeom>
            <a:noFill/>
            <a:ln>
              <a:noFill/>
            </a:ln>
          </p:spPr>
          <p:txBody>
            <a:bodyPr spcFirstLastPara="1" wrap="square" lIns="74675"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關於募資</a:t>
              </a:r>
              <a:endParaRPr/>
            </a:p>
          </p:txBody>
        </p:sp>
        <p:sp>
          <p:nvSpPr>
            <p:cNvPr id="243" name="Google Shape;243;p7"/>
            <p:cNvSpPr/>
            <p:nvPr/>
          </p:nvSpPr>
          <p:spPr>
            <a:xfrm>
              <a:off x="2323207" y="0"/>
              <a:ext cx="2902148" cy="377586"/>
            </a:xfrm>
            <a:prstGeom prst="chevron">
              <a:avLst>
                <a:gd name="adj" fmla="val 50000"/>
              </a:avLst>
            </a:prstGeom>
            <a:solidFill>
              <a:schemeClr val="lt1"/>
            </a:solidFill>
            <a:ln w="12700" cap="flat" cmpd="sng">
              <a:solidFill>
                <a:srgbClr val="CBCBCB"/>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 name="Google Shape;244;p7"/>
            <p:cNvSpPr txBox="1"/>
            <p:nvPr/>
          </p:nvSpPr>
          <p:spPr>
            <a:xfrm>
              <a:off x="2512000"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群眾募資流程</a:t>
              </a:r>
              <a:endParaRPr/>
            </a:p>
          </p:txBody>
        </p:sp>
        <p:sp>
          <p:nvSpPr>
            <p:cNvPr id="245" name="Google Shape;245;p7"/>
            <p:cNvSpPr/>
            <p:nvPr/>
          </p:nvSpPr>
          <p:spPr>
            <a:xfrm>
              <a:off x="4644925" y="0"/>
              <a:ext cx="2902148" cy="377586"/>
            </a:xfrm>
            <a:prstGeom prst="chevron">
              <a:avLst>
                <a:gd name="adj" fmla="val 50000"/>
              </a:avLst>
            </a:prstGeom>
            <a:solidFill>
              <a:schemeClr val="lt1"/>
            </a:solidFill>
            <a:ln w="12700" cap="flat" cmpd="sng">
              <a:solidFill>
                <a:srgbClr val="CBCBCB"/>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 name="Google Shape;246;p7"/>
            <p:cNvSpPr txBox="1"/>
            <p:nvPr/>
          </p:nvSpPr>
          <p:spPr>
            <a:xfrm>
              <a:off x="4833718"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創新模式</a:t>
              </a:r>
              <a:endParaRPr/>
            </a:p>
          </p:txBody>
        </p:sp>
        <p:sp>
          <p:nvSpPr>
            <p:cNvPr id="247" name="Google Shape;247;p7"/>
            <p:cNvSpPr/>
            <p:nvPr/>
          </p:nvSpPr>
          <p:spPr>
            <a:xfrm>
              <a:off x="6966644" y="0"/>
              <a:ext cx="2902148" cy="377586"/>
            </a:xfrm>
            <a:prstGeom prst="chevron">
              <a:avLst>
                <a:gd name="adj" fmla="val 50000"/>
              </a:avLst>
            </a:prstGeom>
            <a:solidFill>
              <a:schemeClr val="lt1"/>
            </a:solidFill>
            <a:ln w="12700" cap="flat" cmpd="sng">
              <a:solidFill>
                <a:srgbClr val="CBCBCB"/>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 name="Google Shape;248;p7"/>
            <p:cNvSpPr txBox="1"/>
            <p:nvPr/>
          </p:nvSpPr>
          <p:spPr>
            <a:xfrm>
              <a:off x="7155437"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市場與案例</a:t>
              </a:r>
              <a:endParaRPr/>
            </a:p>
          </p:txBody>
        </p:sp>
        <p:sp>
          <p:nvSpPr>
            <p:cNvPr id="249" name="Google Shape;249;p7"/>
            <p:cNvSpPr/>
            <p:nvPr/>
          </p:nvSpPr>
          <p:spPr>
            <a:xfrm>
              <a:off x="9288363" y="0"/>
              <a:ext cx="2902148" cy="377586"/>
            </a:xfrm>
            <a:prstGeom prst="chevron">
              <a:avLst>
                <a:gd name="adj" fmla="val 50000"/>
              </a:avLst>
            </a:prstGeom>
            <a:solidFill>
              <a:schemeClr val="lt1"/>
            </a:solidFill>
            <a:ln w="12700" cap="flat" cmpd="sng">
              <a:solidFill>
                <a:srgbClr val="CBCBCB"/>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 name="Google Shape;250;p7"/>
            <p:cNvSpPr txBox="1"/>
            <p:nvPr/>
          </p:nvSpPr>
          <p:spPr>
            <a:xfrm>
              <a:off x="9477156"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機會與挑戰</a:t>
              </a:r>
              <a:endParaRPr/>
            </a:p>
          </p:txBody>
        </p:sp>
      </p:grpSp>
      <p:sp>
        <p:nvSpPr>
          <p:cNvPr id="251" name="Google Shape;251;p7"/>
          <p:cNvSpPr txBox="1">
            <a:spLocks noGrp="1"/>
          </p:cNvSpPr>
          <p:nvPr>
            <p:ph type="ftr" idx="11"/>
          </p:nvPr>
        </p:nvSpPr>
        <p:spPr>
          <a:xfrm>
            <a:off x="133865" y="6478310"/>
            <a:ext cx="11553550" cy="37969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zh-TW"/>
              <a:t>《 2023數位金融》                                                                                                                                             	NYCU.IIM.IEBI Lab</a:t>
            </a:r>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56"/>
        <p:cNvGrpSpPr/>
        <p:nvPr/>
      </p:nvGrpSpPr>
      <p:grpSpPr>
        <a:xfrm>
          <a:off x="0" y="0"/>
          <a:ext cx="0" cy="0"/>
          <a:chOff x="0" y="0"/>
          <a:chExt cx="0" cy="0"/>
        </a:xfrm>
      </p:grpSpPr>
      <p:sp>
        <p:nvSpPr>
          <p:cNvPr id="257" name="Google Shape;257;p8"/>
          <p:cNvSpPr txBox="1">
            <a:spLocks noGrp="1"/>
          </p:cNvSpPr>
          <p:nvPr>
            <p:ph type="title"/>
          </p:nvPr>
        </p:nvSpPr>
        <p:spPr>
          <a:xfrm>
            <a:off x="612057" y="365126"/>
            <a:ext cx="11002297" cy="954856"/>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accent2"/>
              </a:buClr>
              <a:buSzPts val="4200"/>
              <a:buFont typeface="Corbel"/>
              <a:buNone/>
            </a:pPr>
            <a:r>
              <a:rPr lang="zh-TW"/>
              <a:t>傳統募資—天使投資人</a:t>
            </a:r>
            <a:endParaRPr/>
          </a:p>
        </p:txBody>
      </p:sp>
      <p:sp>
        <p:nvSpPr>
          <p:cNvPr id="258" name="Google Shape;258;p8"/>
          <p:cNvSpPr txBox="1">
            <a:spLocks noGrp="1"/>
          </p:cNvSpPr>
          <p:nvPr>
            <p:ph type="body" idx="1"/>
          </p:nvPr>
        </p:nvSpPr>
        <p:spPr>
          <a:xfrm>
            <a:off x="612057" y="1474839"/>
            <a:ext cx="11002297" cy="4702124"/>
          </a:xfrm>
          <a:prstGeom prst="rect">
            <a:avLst/>
          </a:prstGeom>
          <a:noFill/>
          <a:ln>
            <a:noFill/>
          </a:ln>
        </p:spPr>
        <p:txBody>
          <a:bodyPr spcFirstLastPara="1" wrap="square" lIns="91425" tIns="45700" rIns="91425" bIns="45700" anchor="t" anchorCtr="0">
            <a:noAutofit/>
          </a:bodyPr>
          <a:lstStyle/>
          <a:p>
            <a:pPr marL="355600" indent="-342900">
              <a:spcBef>
                <a:spcPts val="0"/>
              </a:spcBef>
              <a:spcAft>
                <a:spcPts val="600"/>
              </a:spcAft>
              <a:buSzPts val="2400"/>
            </a:pPr>
            <a:r>
              <a:rPr lang="zh-TW" sz="2400" dirty="0"/>
              <a:t>指具有一定凈財富的個人,對具有巨大發展潛力的初創企業進行早期的直接投資,屬於一種自發而又分散的民間投資方式。</a:t>
            </a:r>
            <a:endParaRPr sz="2400" dirty="0"/>
          </a:p>
          <a:p>
            <a:pPr marL="228600" lvl="0" indent="-63500" algn="l" rtl="0">
              <a:lnSpc>
                <a:spcPct val="100000"/>
              </a:lnSpc>
              <a:spcBef>
                <a:spcPts val="1000"/>
              </a:spcBef>
              <a:spcAft>
                <a:spcPts val="600"/>
              </a:spcAft>
              <a:buClr>
                <a:schemeClr val="dk1"/>
              </a:buClr>
              <a:buSzPts val="2600"/>
              <a:buNone/>
            </a:pPr>
            <a:endParaRPr sz="2400" dirty="0"/>
          </a:p>
          <a:p>
            <a:pPr marL="355600" indent="-342900">
              <a:spcAft>
                <a:spcPts val="600"/>
              </a:spcAft>
              <a:buSzPts val="2400"/>
            </a:pPr>
            <a:r>
              <a:rPr lang="zh-TW" sz="2400" dirty="0"/>
              <a:t>獲利與風險:</a:t>
            </a:r>
            <a:endParaRPr sz="2400" dirty="0"/>
          </a:p>
          <a:p>
            <a:pPr marL="800100" lvl="1" indent="-342900">
              <a:spcAft>
                <a:spcPts val="600"/>
              </a:spcAft>
            </a:pPr>
            <a:r>
              <a:rPr lang="zh-TW" dirty="0"/>
              <a:t>這些在公司創立初期就開始投資的投資者，這可以在未來獲得有</a:t>
            </a:r>
            <a:r>
              <a:rPr lang="zh-TW" b="1" dirty="0"/>
              <a:t>價債券或所有權益</a:t>
            </a:r>
            <a:r>
              <a:rPr lang="zh-TW" dirty="0"/>
              <a:t>。</a:t>
            </a:r>
            <a:endParaRPr dirty="0"/>
          </a:p>
          <a:p>
            <a:pPr marL="800100" lvl="1" indent="-342900">
              <a:spcAft>
                <a:spcPts val="600"/>
              </a:spcAft>
            </a:pPr>
            <a:r>
              <a:rPr lang="zh-TW" dirty="0"/>
              <a:t>投資人承擔極高的風險，因為新創公司很有可能倒閉、就算撐下來也股份可能在未來受到後來投資者的稀釋，所以天使投資人需要較高的投資報酬。</a:t>
            </a:r>
            <a:endParaRPr dirty="0"/>
          </a:p>
          <a:p>
            <a:pPr marL="228600" lvl="0" indent="-63500" algn="l" rtl="0">
              <a:lnSpc>
                <a:spcPct val="100000"/>
              </a:lnSpc>
              <a:spcBef>
                <a:spcPts val="1000"/>
              </a:spcBef>
              <a:spcAft>
                <a:spcPts val="600"/>
              </a:spcAft>
              <a:buClr>
                <a:schemeClr val="dk1"/>
              </a:buClr>
              <a:buSzPts val="2600"/>
              <a:buNone/>
            </a:pPr>
            <a:endParaRPr sz="2400" dirty="0"/>
          </a:p>
          <a:p>
            <a:pPr marL="228600" lvl="0" indent="-63500" algn="l" rtl="0">
              <a:lnSpc>
                <a:spcPct val="100000"/>
              </a:lnSpc>
              <a:spcBef>
                <a:spcPts val="1000"/>
              </a:spcBef>
              <a:spcAft>
                <a:spcPts val="600"/>
              </a:spcAft>
              <a:buClr>
                <a:schemeClr val="dk1"/>
              </a:buClr>
              <a:buSzPts val="2600"/>
              <a:buNone/>
            </a:pPr>
            <a:endParaRPr sz="2400" dirty="0"/>
          </a:p>
          <a:p>
            <a:pPr marL="685800" lvl="1" indent="-76200" algn="l" rtl="0">
              <a:lnSpc>
                <a:spcPct val="100000"/>
              </a:lnSpc>
              <a:spcBef>
                <a:spcPts val="500"/>
              </a:spcBef>
              <a:spcAft>
                <a:spcPts val="600"/>
              </a:spcAft>
              <a:buClr>
                <a:schemeClr val="dk1"/>
              </a:buClr>
              <a:buSzPts val="2400"/>
              <a:buNone/>
            </a:pPr>
            <a:endParaRPr dirty="0"/>
          </a:p>
          <a:p>
            <a:pPr marL="685800" lvl="1" indent="-76200" algn="l" rtl="0">
              <a:lnSpc>
                <a:spcPct val="100000"/>
              </a:lnSpc>
              <a:spcBef>
                <a:spcPts val="500"/>
              </a:spcBef>
              <a:spcAft>
                <a:spcPts val="600"/>
              </a:spcAft>
              <a:buClr>
                <a:schemeClr val="dk1"/>
              </a:buClr>
              <a:buSzPts val="2400"/>
              <a:buNone/>
            </a:pPr>
            <a:endParaRPr dirty="0"/>
          </a:p>
          <a:p>
            <a:pPr marL="685800" lvl="1" indent="-76200" algn="l" rtl="0">
              <a:lnSpc>
                <a:spcPct val="100000"/>
              </a:lnSpc>
              <a:spcBef>
                <a:spcPts val="500"/>
              </a:spcBef>
              <a:spcAft>
                <a:spcPts val="600"/>
              </a:spcAft>
              <a:buClr>
                <a:schemeClr val="dk1"/>
              </a:buClr>
              <a:buSzPts val="2400"/>
              <a:buNone/>
            </a:pPr>
            <a:endParaRPr dirty="0"/>
          </a:p>
          <a:p>
            <a:pPr marL="685800" lvl="1" indent="-76200" algn="l" rtl="0">
              <a:lnSpc>
                <a:spcPct val="100000"/>
              </a:lnSpc>
              <a:spcBef>
                <a:spcPts val="500"/>
              </a:spcBef>
              <a:spcAft>
                <a:spcPts val="600"/>
              </a:spcAft>
              <a:buClr>
                <a:schemeClr val="dk1"/>
              </a:buClr>
              <a:buSzPts val="2400"/>
              <a:buNone/>
            </a:pPr>
            <a:endParaRPr dirty="0"/>
          </a:p>
        </p:txBody>
      </p:sp>
      <p:sp>
        <p:nvSpPr>
          <p:cNvPr id="259" name="Google Shape;259;p8"/>
          <p:cNvSpPr txBox="1">
            <a:spLocks noGrp="1"/>
          </p:cNvSpPr>
          <p:nvPr>
            <p:ph type="sldNum" idx="12"/>
          </p:nvPr>
        </p:nvSpPr>
        <p:spPr>
          <a:xfrm>
            <a:off x="9325232" y="647831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ltLang="zh-TW"/>
              <a:t>8</a:t>
            </a:fld>
            <a:endParaRPr/>
          </a:p>
        </p:txBody>
      </p:sp>
      <p:grpSp>
        <p:nvGrpSpPr>
          <p:cNvPr id="260" name="Google Shape;260;p8"/>
          <p:cNvGrpSpPr/>
          <p:nvPr/>
        </p:nvGrpSpPr>
        <p:grpSpPr>
          <a:xfrm>
            <a:off x="1488" y="-34511"/>
            <a:ext cx="12189023" cy="377586"/>
            <a:chOff x="1488" y="0"/>
            <a:chExt cx="12189023" cy="377586"/>
          </a:xfrm>
        </p:grpSpPr>
        <p:sp>
          <p:nvSpPr>
            <p:cNvPr id="261" name="Google Shape;261;p8"/>
            <p:cNvSpPr/>
            <p:nvPr/>
          </p:nvSpPr>
          <p:spPr>
            <a:xfrm>
              <a:off x="1488" y="0"/>
              <a:ext cx="2902148" cy="377586"/>
            </a:xfrm>
            <a:prstGeom prst="homePlate">
              <a:avLst>
                <a:gd name="adj" fmla="val 50000"/>
              </a:avLst>
            </a:prstGeom>
            <a:solidFill>
              <a:srgbClr val="CBCBCB"/>
            </a:solidFill>
            <a:ln w="12700" cap="flat" cmpd="sng">
              <a:solidFill>
                <a:srgbClr val="CBCBCB"/>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 name="Google Shape;262;p8"/>
            <p:cNvSpPr txBox="1"/>
            <p:nvPr/>
          </p:nvSpPr>
          <p:spPr>
            <a:xfrm>
              <a:off x="1488" y="0"/>
              <a:ext cx="2807752" cy="377586"/>
            </a:xfrm>
            <a:prstGeom prst="rect">
              <a:avLst/>
            </a:prstGeom>
            <a:noFill/>
            <a:ln>
              <a:noFill/>
            </a:ln>
          </p:spPr>
          <p:txBody>
            <a:bodyPr spcFirstLastPara="1" wrap="square" lIns="74675"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關於募資</a:t>
              </a:r>
              <a:endParaRPr/>
            </a:p>
          </p:txBody>
        </p:sp>
        <p:sp>
          <p:nvSpPr>
            <p:cNvPr id="263" name="Google Shape;263;p8"/>
            <p:cNvSpPr/>
            <p:nvPr/>
          </p:nvSpPr>
          <p:spPr>
            <a:xfrm>
              <a:off x="2323207" y="0"/>
              <a:ext cx="2902148" cy="377586"/>
            </a:xfrm>
            <a:prstGeom prst="chevron">
              <a:avLst>
                <a:gd name="adj" fmla="val 50000"/>
              </a:avLst>
            </a:prstGeom>
            <a:solidFill>
              <a:schemeClr val="lt1"/>
            </a:solidFill>
            <a:ln w="12700" cap="flat" cmpd="sng">
              <a:solidFill>
                <a:srgbClr val="CBCBCB"/>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 name="Google Shape;264;p8"/>
            <p:cNvSpPr txBox="1"/>
            <p:nvPr/>
          </p:nvSpPr>
          <p:spPr>
            <a:xfrm>
              <a:off x="2512000"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群眾募資流程</a:t>
              </a:r>
              <a:endParaRPr/>
            </a:p>
          </p:txBody>
        </p:sp>
        <p:sp>
          <p:nvSpPr>
            <p:cNvPr id="265" name="Google Shape;265;p8"/>
            <p:cNvSpPr/>
            <p:nvPr/>
          </p:nvSpPr>
          <p:spPr>
            <a:xfrm>
              <a:off x="4644925" y="0"/>
              <a:ext cx="2902148" cy="377586"/>
            </a:xfrm>
            <a:prstGeom prst="chevron">
              <a:avLst>
                <a:gd name="adj" fmla="val 50000"/>
              </a:avLst>
            </a:prstGeom>
            <a:solidFill>
              <a:schemeClr val="lt1"/>
            </a:solidFill>
            <a:ln w="12700" cap="flat" cmpd="sng">
              <a:solidFill>
                <a:srgbClr val="CBCBCB"/>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 name="Google Shape;266;p8"/>
            <p:cNvSpPr txBox="1"/>
            <p:nvPr/>
          </p:nvSpPr>
          <p:spPr>
            <a:xfrm>
              <a:off x="4833718"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創新模式</a:t>
              </a:r>
              <a:endParaRPr/>
            </a:p>
          </p:txBody>
        </p:sp>
        <p:sp>
          <p:nvSpPr>
            <p:cNvPr id="267" name="Google Shape;267;p8"/>
            <p:cNvSpPr/>
            <p:nvPr/>
          </p:nvSpPr>
          <p:spPr>
            <a:xfrm>
              <a:off x="6966644" y="0"/>
              <a:ext cx="2902148" cy="377586"/>
            </a:xfrm>
            <a:prstGeom prst="chevron">
              <a:avLst>
                <a:gd name="adj" fmla="val 50000"/>
              </a:avLst>
            </a:prstGeom>
            <a:solidFill>
              <a:schemeClr val="lt1"/>
            </a:solidFill>
            <a:ln w="12700" cap="flat" cmpd="sng">
              <a:solidFill>
                <a:srgbClr val="CBCBCB"/>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 name="Google Shape;268;p8"/>
            <p:cNvSpPr txBox="1"/>
            <p:nvPr/>
          </p:nvSpPr>
          <p:spPr>
            <a:xfrm>
              <a:off x="7155437"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市場與案例</a:t>
              </a:r>
              <a:endParaRPr/>
            </a:p>
          </p:txBody>
        </p:sp>
        <p:sp>
          <p:nvSpPr>
            <p:cNvPr id="269" name="Google Shape;269;p8"/>
            <p:cNvSpPr/>
            <p:nvPr/>
          </p:nvSpPr>
          <p:spPr>
            <a:xfrm>
              <a:off x="9288363" y="0"/>
              <a:ext cx="2902148" cy="377586"/>
            </a:xfrm>
            <a:prstGeom prst="chevron">
              <a:avLst>
                <a:gd name="adj" fmla="val 50000"/>
              </a:avLst>
            </a:prstGeom>
            <a:solidFill>
              <a:schemeClr val="lt1"/>
            </a:solidFill>
            <a:ln w="12700" cap="flat" cmpd="sng">
              <a:solidFill>
                <a:srgbClr val="CBCBCB"/>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 name="Google Shape;270;p8"/>
            <p:cNvSpPr txBox="1"/>
            <p:nvPr/>
          </p:nvSpPr>
          <p:spPr>
            <a:xfrm>
              <a:off x="9477156"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機會與挑戰</a:t>
              </a:r>
              <a:endParaRPr/>
            </a:p>
          </p:txBody>
        </p:sp>
      </p:grpSp>
      <p:sp>
        <p:nvSpPr>
          <p:cNvPr id="271" name="Google Shape;271;p8"/>
          <p:cNvSpPr txBox="1">
            <a:spLocks noGrp="1"/>
          </p:cNvSpPr>
          <p:nvPr>
            <p:ph type="ftr" idx="11"/>
          </p:nvPr>
        </p:nvSpPr>
        <p:spPr>
          <a:xfrm>
            <a:off x="133865" y="6478310"/>
            <a:ext cx="11553550" cy="37969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zh-TW"/>
              <a:t>《 2023數位金融》                                                                                                                                             	NYCU.IIM.IEBI Lab</a:t>
            </a:r>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76"/>
        <p:cNvGrpSpPr/>
        <p:nvPr/>
      </p:nvGrpSpPr>
      <p:grpSpPr>
        <a:xfrm>
          <a:off x="0" y="0"/>
          <a:ext cx="0" cy="0"/>
          <a:chOff x="0" y="0"/>
          <a:chExt cx="0" cy="0"/>
        </a:xfrm>
      </p:grpSpPr>
      <p:sp>
        <p:nvSpPr>
          <p:cNvPr id="277" name="Google Shape;277;g251dc24ff40_0_0"/>
          <p:cNvSpPr txBox="1">
            <a:spLocks noGrp="1"/>
          </p:cNvSpPr>
          <p:nvPr>
            <p:ph type="title"/>
          </p:nvPr>
        </p:nvSpPr>
        <p:spPr>
          <a:xfrm>
            <a:off x="612057" y="365126"/>
            <a:ext cx="11002200" cy="95490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accent2"/>
              </a:buClr>
              <a:buSzPts val="4200"/>
              <a:buFont typeface="Corbel"/>
              <a:buNone/>
            </a:pPr>
            <a:r>
              <a:rPr lang="zh-TW"/>
              <a:t>傳統募資—天使投資人</a:t>
            </a:r>
            <a:endParaRPr/>
          </a:p>
        </p:txBody>
      </p:sp>
      <p:sp>
        <p:nvSpPr>
          <p:cNvPr id="278" name="Google Shape;278;g251dc24ff40_0_0"/>
          <p:cNvSpPr txBox="1">
            <a:spLocks noGrp="1"/>
          </p:cNvSpPr>
          <p:nvPr>
            <p:ph type="body" idx="1"/>
          </p:nvPr>
        </p:nvSpPr>
        <p:spPr>
          <a:xfrm>
            <a:off x="612057" y="1779639"/>
            <a:ext cx="11002200" cy="4702200"/>
          </a:xfrm>
          <a:prstGeom prst="rect">
            <a:avLst/>
          </a:prstGeom>
          <a:noFill/>
          <a:ln>
            <a:noFill/>
          </a:ln>
        </p:spPr>
        <p:txBody>
          <a:bodyPr spcFirstLastPara="1" wrap="square" lIns="91425" tIns="45700" rIns="91425" bIns="45700" anchor="t" anchorCtr="0">
            <a:noAutofit/>
          </a:bodyPr>
          <a:lstStyle/>
          <a:p>
            <a:pPr marL="228600" lvl="0" indent="-215900" algn="l" rtl="0">
              <a:lnSpc>
                <a:spcPct val="100000"/>
              </a:lnSpc>
              <a:spcBef>
                <a:spcPts val="1000"/>
              </a:spcBef>
              <a:spcAft>
                <a:spcPts val="600"/>
              </a:spcAft>
              <a:buClr>
                <a:schemeClr val="dk1"/>
              </a:buClr>
              <a:buSzPts val="2400"/>
              <a:buFont typeface="Corbel"/>
              <a:buChar char="•"/>
            </a:pPr>
            <a:r>
              <a:rPr lang="zh-TW" sz="2800" b="1" dirty="0"/>
              <a:t>特點：</a:t>
            </a:r>
            <a:endParaRPr sz="2800" b="1" dirty="0"/>
          </a:p>
          <a:p>
            <a:pPr marL="685800" lvl="1" indent="-228600" algn="l" rtl="0">
              <a:lnSpc>
                <a:spcPct val="100000"/>
              </a:lnSpc>
              <a:spcBef>
                <a:spcPts val="500"/>
              </a:spcBef>
              <a:spcAft>
                <a:spcPts val="600"/>
              </a:spcAft>
              <a:buSzPts val="2400"/>
              <a:buChar char="•"/>
            </a:pPr>
            <a:r>
              <a:rPr lang="zh-TW" dirty="0"/>
              <a:t>使用自己銀行戶頭中的財產</a:t>
            </a:r>
            <a:endParaRPr dirty="0"/>
          </a:p>
          <a:p>
            <a:pPr marL="685800" lvl="1" indent="-228600" algn="l" rtl="0">
              <a:lnSpc>
                <a:spcPct val="100000"/>
              </a:lnSpc>
              <a:spcBef>
                <a:spcPts val="500"/>
              </a:spcBef>
              <a:spcAft>
                <a:spcPts val="600"/>
              </a:spcAft>
              <a:buSzPts val="2400"/>
              <a:buChar char="•"/>
            </a:pPr>
            <a:r>
              <a:rPr lang="zh-TW" dirty="0"/>
              <a:t>於公司創業階段就投資</a:t>
            </a:r>
            <a:endParaRPr dirty="0"/>
          </a:p>
          <a:p>
            <a:pPr marL="685800" lvl="1" indent="-228600" algn="l" rtl="0">
              <a:lnSpc>
                <a:spcPct val="100000"/>
              </a:lnSpc>
              <a:spcBef>
                <a:spcPts val="500"/>
              </a:spcBef>
              <a:spcAft>
                <a:spcPts val="600"/>
              </a:spcAft>
              <a:buSzPts val="2400"/>
              <a:buChar char="•"/>
            </a:pPr>
            <a:r>
              <a:rPr lang="zh-TW" dirty="0"/>
              <a:t>只掌握公司的部份股權，佔小股</a:t>
            </a:r>
            <a:endParaRPr dirty="0"/>
          </a:p>
          <a:p>
            <a:pPr marL="685800" lvl="1" indent="-228600" algn="l" rtl="0">
              <a:lnSpc>
                <a:spcPct val="100000"/>
              </a:lnSpc>
              <a:spcBef>
                <a:spcPts val="500"/>
              </a:spcBef>
              <a:spcAft>
                <a:spcPts val="600"/>
              </a:spcAft>
              <a:buSzPts val="2400"/>
              <a:buChar char="•"/>
            </a:pPr>
            <a:r>
              <a:rPr lang="zh-TW" dirty="0"/>
              <a:t>基於對團隊、產品或整體產業的熱忱</a:t>
            </a:r>
            <a:endParaRPr dirty="0"/>
          </a:p>
          <a:p>
            <a:pPr marL="685800" lvl="1" indent="-228600" algn="l" rtl="0">
              <a:lnSpc>
                <a:spcPct val="100000"/>
              </a:lnSpc>
              <a:spcBef>
                <a:spcPts val="500"/>
              </a:spcBef>
              <a:spcAft>
                <a:spcPts val="600"/>
              </a:spcAft>
              <a:buSzPts val="2400"/>
              <a:buChar char="•"/>
            </a:pPr>
            <a:r>
              <a:rPr lang="zh-TW" dirty="0"/>
              <a:t>後續將持續與股權不符的不等比增資</a:t>
            </a:r>
            <a:endParaRPr dirty="0"/>
          </a:p>
          <a:p>
            <a:pPr marL="0" lvl="0" indent="0" algn="l" rtl="0">
              <a:spcBef>
                <a:spcPts val="1000"/>
              </a:spcBef>
              <a:spcAft>
                <a:spcPts val="600"/>
              </a:spcAft>
              <a:buNone/>
            </a:pPr>
            <a:endParaRPr sz="2400" dirty="0"/>
          </a:p>
        </p:txBody>
      </p:sp>
      <p:sp>
        <p:nvSpPr>
          <p:cNvPr id="279" name="Google Shape;279;g251dc24ff40_0_0"/>
          <p:cNvSpPr txBox="1">
            <a:spLocks noGrp="1"/>
          </p:cNvSpPr>
          <p:nvPr>
            <p:ph type="sldNum" idx="12"/>
          </p:nvPr>
        </p:nvSpPr>
        <p:spPr>
          <a:xfrm>
            <a:off x="9325232" y="6478310"/>
            <a:ext cx="27432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ltLang="zh-TW"/>
              <a:t>9</a:t>
            </a:fld>
            <a:endParaRPr/>
          </a:p>
        </p:txBody>
      </p:sp>
      <p:grpSp>
        <p:nvGrpSpPr>
          <p:cNvPr id="280" name="Google Shape;280;g251dc24ff40_0_0"/>
          <p:cNvGrpSpPr/>
          <p:nvPr/>
        </p:nvGrpSpPr>
        <p:grpSpPr>
          <a:xfrm>
            <a:off x="1488" y="-34511"/>
            <a:ext cx="12189075" cy="377700"/>
            <a:chOff x="1488" y="0"/>
            <a:chExt cx="12189075" cy="377700"/>
          </a:xfrm>
        </p:grpSpPr>
        <p:sp>
          <p:nvSpPr>
            <p:cNvPr id="281" name="Google Shape;281;g251dc24ff40_0_0"/>
            <p:cNvSpPr/>
            <p:nvPr/>
          </p:nvSpPr>
          <p:spPr>
            <a:xfrm>
              <a:off x="1488" y="0"/>
              <a:ext cx="2902200" cy="377700"/>
            </a:xfrm>
            <a:prstGeom prst="homePlate">
              <a:avLst>
                <a:gd name="adj" fmla="val 50000"/>
              </a:avLst>
            </a:prstGeom>
            <a:solidFill>
              <a:srgbClr val="CBCBCB"/>
            </a:solidFill>
            <a:ln w="12700" cap="flat" cmpd="sng">
              <a:solidFill>
                <a:srgbClr val="CBCBCB"/>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 name="Google Shape;282;g251dc24ff40_0_0"/>
            <p:cNvSpPr txBox="1"/>
            <p:nvPr/>
          </p:nvSpPr>
          <p:spPr>
            <a:xfrm>
              <a:off x="1488" y="0"/>
              <a:ext cx="2807700" cy="377700"/>
            </a:xfrm>
            <a:prstGeom prst="rect">
              <a:avLst/>
            </a:prstGeom>
            <a:noFill/>
            <a:ln>
              <a:noFill/>
            </a:ln>
          </p:spPr>
          <p:txBody>
            <a:bodyPr spcFirstLastPara="1" wrap="square" lIns="74675"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關於募資</a:t>
              </a:r>
              <a:endParaRPr/>
            </a:p>
          </p:txBody>
        </p:sp>
        <p:sp>
          <p:nvSpPr>
            <p:cNvPr id="283" name="Google Shape;283;g251dc24ff40_0_0"/>
            <p:cNvSpPr/>
            <p:nvPr/>
          </p:nvSpPr>
          <p:spPr>
            <a:xfrm>
              <a:off x="2323207" y="0"/>
              <a:ext cx="2902200" cy="377700"/>
            </a:xfrm>
            <a:prstGeom prst="chevron">
              <a:avLst>
                <a:gd name="adj" fmla="val 50000"/>
              </a:avLst>
            </a:prstGeom>
            <a:solidFill>
              <a:schemeClr val="lt1"/>
            </a:solidFill>
            <a:ln w="12700" cap="flat" cmpd="sng">
              <a:solidFill>
                <a:srgbClr val="CBCBCB"/>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 name="Google Shape;284;g251dc24ff40_0_0"/>
            <p:cNvSpPr txBox="1"/>
            <p:nvPr/>
          </p:nvSpPr>
          <p:spPr>
            <a:xfrm>
              <a:off x="2512000" y="0"/>
              <a:ext cx="2524500" cy="377700"/>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群眾募資流程</a:t>
              </a:r>
              <a:endParaRPr/>
            </a:p>
          </p:txBody>
        </p:sp>
        <p:sp>
          <p:nvSpPr>
            <p:cNvPr id="285" name="Google Shape;285;g251dc24ff40_0_0"/>
            <p:cNvSpPr/>
            <p:nvPr/>
          </p:nvSpPr>
          <p:spPr>
            <a:xfrm>
              <a:off x="4644925" y="0"/>
              <a:ext cx="2902200" cy="377700"/>
            </a:xfrm>
            <a:prstGeom prst="chevron">
              <a:avLst>
                <a:gd name="adj" fmla="val 50000"/>
              </a:avLst>
            </a:prstGeom>
            <a:solidFill>
              <a:schemeClr val="lt1"/>
            </a:solidFill>
            <a:ln w="12700" cap="flat" cmpd="sng">
              <a:solidFill>
                <a:srgbClr val="CBCBCB"/>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 name="Google Shape;286;g251dc24ff40_0_0"/>
            <p:cNvSpPr txBox="1"/>
            <p:nvPr/>
          </p:nvSpPr>
          <p:spPr>
            <a:xfrm>
              <a:off x="4833718" y="0"/>
              <a:ext cx="2524500" cy="377700"/>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創新模式</a:t>
              </a:r>
              <a:endParaRPr/>
            </a:p>
          </p:txBody>
        </p:sp>
        <p:sp>
          <p:nvSpPr>
            <p:cNvPr id="287" name="Google Shape;287;g251dc24ff40_0_0"/>
            <p:cNvSpPr/>
            <p:nvPr/>
          </p:nvSpPr>
          <p:spPr>
            <a:xfrm>
              <a:off x="6966644" y="0"/>
              <a:ext cx="2902200" cy="377700"/>
            </a:xfrm>
            <a:prstGeom prst="chevron">
              <a:avLst>
                <a:gd name="adj" fmla="val 50000"/>
              </a:avLst>
            </a:prstGeom>
            <a:solidFill>
              <a:schemeClr val="lt1"/>
            </a:solidFill>
            <a:ln w="12700" cap="flat" cmpd="sng">
              <a:solidFill>
                <a:srgbClr val="CBCBCB"/>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 name="Google Shape;288;g251dc24ff40_0_0"/>
            <p:cNvSpPr txBox="1"/>
            <p:nvPr/>
          </p:nvSpPr>
          <p:spPr>
            <a:xfrm>
              <a:off x="7155437" y="0"/>
              <a:ext cx="2524500" cy="377700"/>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市場與案例</a:t>
              </a:r>
              <a:endParaRPr/>
            </a:p>
          </p:txBody>
        </p:sp>
        <p:sp>
          <p:nvSpPr>
            <p:cNvPr id="289" name="Google Shape;289;g251dc24ff40_0_0"/>
            <p:cNvSpPr/>
            <p:nvPr/>
          </p:nvSpPr>
          <p:spPr>
            <a:xfrm>
              <a:off x="9288363" y="0"/>
              <a:ext cx="2902200" cy="377700"/>
            </a:xfrm>
            <a:prstGeom prst="chevron">
              <a:avLst>
                <a:gd name="adj" fmla="val 50000"/>
              </a:avLst>
            </a:prstGeom>
            <a:solidFill>
              <a:schemeClr val="lt1"/>
            </a:solidFill>
            <a:ln w="12700" cap="flat" cmpd="sng">
              <a:solidFill>
                <a:srgbClr val="CBCBCB"/>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 name="Google Shape;290;g251dc24ff40_0_0"/>
            <p:cNvSpPr txBox="1"/>
            <p:nvPr/>
          </p:nvSpPr>
          <p:spPr>
            <a:xfrm>
              <a:off x="9477156" y="0"/>
              <a:ext cx="2524500" cy="377700"/>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機會與挑戰</a:t>
              </a:r>
              <a:endParaRPr/>
            </a:p>
          </p:txBody>
        </p:sp>
      </p:grpSp>
      <p:sp>
        <p:nvSpPr>
          <p:cNvPr id="291" name="Google Shape;291;g251dc24ff40_0_0"/>
          <p:cNvSpPr txBox="1">
            <a:spLocks noGrp="1"/>
          </p:cNvSpPr>
          <p:nvPr>
            <p:ph type="ftr" idx="11"/>
          </p:nvPr>
        </p:nvSpPr>
        <p:spPr>
          <a:xfrm>
            <a:off x="133865" y="6478310"/>
            <a:ext cx="11553600" cy="379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zh-TW"/>
              <a:t>《 2023數位金融》                                                                                                                                             	NYCU.IIM.IEBI Lab</a:t>
            </a:r>
            <a:endParaRPr/>
          </a:p>
        </p:txBody>
      </p:sp>
      <p:sp>
        <p:nvSpPr>
          <p:cNvPr id="292" name="Google Shape;292;g251dc24ff40_0_0"/>
          <p:cNvSpPr txBox="1">
            <a:spLocks noGrp="1"/>
          </p:cNvSpPr>
          <p:nvPr>
            <p:ph type="body" idx="1"/>
          </p:nvPr>
        </p:nvSpPr>
        <p:spPr>
          <a:xfrm>
            <a:off x="6494701" y="1779649"/>
            <a:ext cx="4596600" cy="4337089"/>
          </a:xfrm>
          <a:prstGeom prst="rect">
            <a:avLst/>
          </a:prstGeom>
          <a:noFill/>
          <a:ln>
            <a:noFill/>
          </a:ln>
        </p:spPr>
        <p:txBody>
          <a:bodyPr spcFirstLastPara="1" wrap="square" lIns="91425" tIns="45700" rIns="91425" bIns="45700" anchor="t" anchorCtr="0">
            <a:noAutofit/>
          </a:bodyPr>
          <a:lstStyle/>
          <a:p>
            <a:pPr marL="228600" lvl="0" indent="-215900" algn="l" rtl="0">
              <a:spcBef>
                <a:spcPts val="1000"/>
              </a:spcBef>
              <a:spcAft>
                <a:spcPts val="600"/>
              </a:spcAft>
              <a:buSzPts val="2400"/>
              <a:buFont typeface="Corbel"/>
              <a:buChar char="•"/>
            </a:pPr>
            <a:r>
              <a:rPr lang="zh-TW" sz="2800" b="1" dirty="0"/>
              <a:t>種類：</a:t>
            </a:r>
            <a:endParaRPr sz="2800" b="1" dirty="0"/>
          </a:p>
          <a:p>
            <a:pPr marL="685800" lvl="1" indent="-228600" algn="l" rtl="0">
              <a:spcBef>
                <a:spcPts val="500"/>
              </a:spcBef>
              <a:spcAft>
                <a:spcPts val="600"/>
              </a:spcAft>
              <a:buSzPts val="2400"/>
              <a:buChar char="•"/>
            </a:pPr>
            <a:r>
              <a:rPr lang="zh-TW" dirty="0"/>
              <a:t>自己</a:t>
            </a:r>
            <a:endParaRPr dirty="0"/>
          </a:p>
          <a:p>
            <a:pPr marL="685800" lvl="1" indent="-228600" algn="l" rtl="0">
              <a:spcBef>
                <a:spcPts val="500"/>
              </a:spcBef>
              <a:spcAft>
                <a:spcPts val="600"/>
              </a:spcAft>
              <a:buSzPts val="2400"/>
              <a:buChar char="•"/>
            </a:pPr>
            <a:r>
              <a:rPr lang="zh-TW" dirty="0"/>
              <a:t>父母、親戚</a:t>
            </a:r>
            <a:endParaRPr dirty="0"/>
          </a:p>
          <a:p>
            <a:pPr marL="685800" lvl="1" indent="-228600" algn="l" rtl="0">
              <a:spcBef>
                <a:spcPts val="500"/>
              </a:spcBef>
              <a:spcAft>
                <a:spcPts val="600"/>
              </a:spcAft>
              <a:buSzPts val="2400"/>
              <a:buChar char="•"/>
            </a:pPr>
            <a:r>
              <a:rPr lang="zh-TW" dirty="0"/>
              <a:t>前老闆、前同事</a:t>
            </a:r>
            <a:endParaRPr dirty="0"/>
          </a:p>
          <a:p>
            <a:pPr marL="685800" lvl="1" indent="-228600" algn="l" rtl="0">
              <a:spcBef>
                <a:spcPts val="500"/>
              </a:spcBef>
              <a:spcAft>
                <a:spcPts val="600"/>
              </a:spcAft>
              <a:buSzPts val="2400"/>
              <a:buChar char="•"/>
            </a:pPr>
            <a:r>
              <a:rPr lang="zh-TW" dirty="0"/>
              <a:t>業界先進</a:t>
            </a:r>
            <a:endParaRPr dirty="0"/>
          </a:p>
          <a:p>
            <a:pPr marL="685800" lvl="1" indent="-228600" algn="l" rtl="0">
              <a:spcBef>
                <a:spcPts val="500"/>
              </a:spcBef>
              <a:spcAft>
                <a:spcPts val="600"/>
              </a:spcAft>
              <a:buSzPts val="2400"/>
              <a:buChar char="•"/>
            </a:pPr>
            <a:r>
              <a:rPr lang="zh-TW" dirty="0"/>
              <a:t>創投基金代理人</a:t>
            </a:r>
            <a:endParaRPr dirty="0"/>
          </a:p>
        </p:txBody>
      </p:sp>
    </p:spTree>
  </p:cSld>
  <p:clrMapOvr>
    <a:masterClrMapping/>
  </p:clrMapOvr>
</p:sld>
</file>

<file path=ppt/theme/theme1.xml><?xml version="1.0" encoding="utf-8"?>
<a:theme xmlns:a="http://schemas.openxmlformats.org/drawingml/2006/main" name="Office 佈景主題">
  <a:themeElements>
    <a:clrScheme name="自訂 5">
      <a:dk1>
        <a:srgbClr val="000000"/>
      </a:dk1>
      <a:lt1>
        <a:srgbClr val="FFFFFF"/>
      </a:lt1>
      <a:dk2>
        <a:srgbClr val="323232"/>
      </a:dk2>
      <a:lt2>
        <a:srgbClr val="E3DED1"/>
      </a:lt2>
      <a:accent1>
        <a:srgbClr val="9F2936"/>
      </a:accent1>
      <a:accent2>
        <a:srgbClr val="9F2936"/>
      </a:accent2>
      <a:accent3>
        <a:srgbClr val="1B587C"/>
      </a:accent3>
      <a:accent4>
        <a:srgbClr val="4E8542"/>
      </a:accent4>
      <a:accent5>
        <a:srgbClr val="604878"/>
      </a:accent5>
      <a:accent6>
        <a:srgbClr val="C19859"/>
      </a:accent6>
      <a:hlink>
        <a:srgbClr val="6B9F25"/>
      </a:hlink>
      <a:folHlink>
        <a:srgbClr val="B26B0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佈景主題">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591</TotalTime>
  <Words>5218</Words>
  <Application>Microsoft Office PowerPoint</Application>
  <PresentationFormat>寬螢幕</PresentationFormat>
  <Paragraphs>777</Paragraphs>
  <Slides>43</Slides>
  <Notes>43</Notes>
  <HiddenSlides>0</HiddenSlides>
  <MMClips>0</MMClips>
  <ScaleCrop>false</ScaleCrop>
  <HeadingPairs>
    <vt:vector size="6" baseType="variant">
      <vt:variant>
        <vt:lpstr>使用字型</vt:lpstr>
      </vt:variant>
      <vt:variant>
        <vt:i4>6</vt:i4>
      </vt:variant>
      <vt:variant>
        <vt:lpstr>佈景主題</vt:lpstr>
      </vt:variant>
      <vt:variant>
        <vt:i4>1</vt:i4>
      </vt:variant>
      <vt:variant>
        <vt:lpstr>投影片標題</vt:lpstr>
      </vt:variant>
      <vt:variant>
        <vt:i4>43</vt:i4>
      </vt:variant>
    </vt:vector>
  </HeadingPairs>
  <TitlesOfParts>
    <vt:vector size="50" baseType="lpstr">
      <vt:lpstr>Arial</vt:lpstr>
      <vt:lpstr>Calibri</vt:lpstr>
      <vt:lpstr>DFKai-SB</vt:lpstr>
      <vt:lpstr>Corbel</vt:lpstr>
      <vt:lpstr>Times New Roman</vt:lpstr>
      <vt:lpstr>Lato</vt:lpstr>
      <vt:lpstr>Office 佈景主題</vt:lpstr>
      <vt:lpstr>第六章 群眾募資</vt:lpstr>
      <vt:lpstr>OUTLINE</vt:lpstr>
      <vt:lpstr>PowerPoint 簡報</vt:lpstr>
      <vt:lpstr>什麼是群眾募資?</vt:lpstr>
      <vt:lpstr>為什麼需要群眾募資?</vt:lpstr>
      <vt:lpstr>傳統的募資管道</vt:lpstr>
      <vt:lpstr>傳統募資—銀行創業貸款</vt:lpstr>
      <vt:lpstr>傳統募資—天使投資人</vt:lpstr>
      <vt:lpstr>傳統募資—天使投資人</vt:lpstr>
      <vt:lpstr>傳統募資渠道之侷限性</vt:lpstr>
      <vt:lpstr>傳統創業募資與群眾募資比較</vt:lpstr>
      <vt:lpstr>群眾募資平台的影響</vt:lpstr>
      <vt:lpstr>群眾募資的類型（對於「投資者」而言）</vt:lpstr>
      <vt:lpstr>群眾募資的類型（對於「投資者」而言）</vt:lpstr>
      <vt:lpstr>群眾募資的類型（對於「投資者」而言）</vt:lpstr>
      <vt:lpstr>群眾募資的類型（對於「投資者」而言）</vt:lpstr>
      <vt:lpstr>傳統群眾募資性質分類</vt:lpstr>
      <vt:lpstr>群眾募資的類型（對於「投資者」而言）</vt:lpstr>
      <vt:lpstr>群眾募資的類型（對於「提案者」而言）</vt:lpstr>
      <vt:lpstr>運作流程</vt:lpstr>
      <vt:lpstr>資金流程</vt:lpstr>
      <vt:lpstr>群眾募資之創新</vt:lpstr>
      <vt:lpstr>群眾募資+網際網路之商業模式特徵</vt:lpstr>
      <vt:lpstr>平台營利機制</vt:lpstr>
      <vt:lpstr>美國市場—kickstarter（Rewards Crowdfunding）</vt:lpstr>
      <vt:lpstr>美國市場—kickstarter（Rewards Crowdfunding）</vt:lpstr>
      <vt:lpstr>美國市場—Indiegogo（Rewards Crowdfunding）</vt:lpstr>
      <vt:lpstr>美國市場—Indiegogo（Rewards Crowdfunding）</vt:lpstr>
      <vt:lpstr>台灣市場—flyingV（Rewards Crowdfunding）</vt:lpstr>
      <vt:lpstr>台灣市場—flyingV（Rewards Crowdfunding）</vt:lpstr>
      <vt:lpstr>美國市場—AngelList(Equity Crowdfunding)</vt:lpstr>
      <vt:lpstr>大陸市場—天使匯(Equity Crowdfunding)</vt:lpstr>
      <vt:lpstr>以色列市場—OurCrowd(Equity Crowdfunding)</vt:lpstr>
      <vt:lpstr>台灣市場—創夢市集(Equity Crowdfunding)</vt:lpstr>
      <vt:lpstr>募資平台比較</vt:lpstr>
      <vt:lpstr>群眾募資成功因素</vt:lpstr>
      <vt:lpstr>衍生議題 – 專案品質不佳</vt:lpstr>
      <vt:lpstr>衍生議題-版權問題</vt:lpstr>
      <vt:lpstr>衍生議題-法律問題</vt:lpstr>
      <vt:lpstr>衍生議題-資安問題</vt:lpstr>
      <vt:lpstr>群眾募資發展趨勢</vt:lpstr>
      <vt:lpstr>群眾募資發展趨勢</vt:lpstr>
      <vt:lpstr>群眾募資發展趨勢</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群眾募資</dc:title>
  <dc:creator>yen lin</dc:creator>
  <cp:lastModifiedBy>user</cp:lastModifiedBy>
  <cp:revision>18</cp:revision>
  <dcterms:created xsi:type="dcterms:W3CDTF">2016-06-16T05:53:04Z</dcterms:created>
  <dcterms:modified xsi:type="dcterms:W3CDTF">2023-06-20T14:06:54Z</dcterms:modified>
</cp:coreProperties>
</file>