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576" r:id="rId2"/>
    <p:sldId id="577" r:id="rId3"/>
    <p:sldId id="630" r:id="rId4"/>
    <p:sldId id="629" r:id="rId5"/>
    <p:sldId id="628" r:id="rId6"/>
    <p:sldId id="579" r:id="rId7"/>
    <p:sldId id="580" r:id="rId8"/>
    <p:sldId id="631" r:id="rId9"/>
    <p:sldId id="582" r:id="rId10"/>
    <p:sldId id="583" r:id="rId11"/>
    <p:sldId id="616" r:id="rId12"/>
    <p:sldId id="617" r:id="rId13"/>
    <p:sldId id="618" r:id="rId14"/>
    <p:sldId id="619" r:id="rId15"/>
    <p:sldId id="620" r:id="rId16"/>
    <p:sldId id="605" r:id="rId17"/>
    <p:sldId id="606" r:id="rId18"/>
    <p:sldId id="607" r:id="rId19"/>
    <p:sldId id="624" r:id="rId20"/>
    <p:sldId id="626" r:id="rId21"/>
    <p:sldId id="612" r:id="rId22"/>
    <p:sldId id="613" r:id="rId23"/>
    <p:sldId id="585" r:id="rId24"/>
    <p:sldId id="586" r:id="rId25"/>
    <p:sldId id="588" r:id="rId26"/>
    <p:sldId id="600" r:id="rId27"/>
    <p:sldId id="601" r:id="rId28"/>
    <p:sldId id="602" r:id="rId29"/>
    <p:sldId id="603" r:id="rId30"/>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698B"/>
    <a:srgbClr val="9FCBDF"/>
    <a:srgbClr val="A3D0E5"/>
    <a:srgbClr val="8AC2D9"/>
    <a:srgbClr val="9AC7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74" autoAdjust="0"/>
    <p:restoredTop sz="85844" autoAdjust="0"/>
  </p:normalViewPr>
  <p:slideViewPr>
    <p:cSldViewPr snapToGrid="0">
      <p:cViewPr varScale="1">
        <p:scale>
          <a:sx n="56" d="100"/>
          <a:sy n="56" d="100"/>
        </p:scale>
        <p:origin x="976" y="3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5F942F0A-ABF8-4939-9450-528CF4C6616C}"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797322F-C434-47CF-8625-A780FD98B9F4}"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61F1F45B-72AC-4629-B0CB-E96C556315A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B24D9382-9DC3-4CB8-AE67-F590200934FA}" type="presOf" srcId="{E5406759-0E0F-406F-9A84-B3B904C7ED8A}" destId="{064BFF56-AC47-42BD-B34D-5B486805362B}" srcOrd="0" destOrd="0" presId="urn:microsoft.com/office/officeart/2005/8/layout/hChevron3"/>
    <dgm:cxn modelId="{6F44F187-2BE6-43F2-9BA1-82A45F5C550C}"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1092AA5-0236-4DE7-8157-CFAE40F99314}" type="presOf" srcId="{252357BE-30EA-49F7-9DBD-B5F30B4F4A9D}" destId="{AFF030F6-8D1D-42AA-8527-70CC9827071F}" srcOrd="0" destOrd="0" presId="urn:microsoft.com/office/officeart/2005/8/layout/hChevron3"/>
    <dgm:cxn modelId="{12378B09-CE0C-45EB-8851-8BAB82E430F6}" type="presParOf" srcId="{AFF030F6-8D1D-42AA-8527-70CC9827071F}" destId="{371DF444-DDBC-427E-9FEE-DFE4E6239109}" srcOrd="0" destOrd="0" presId="urn:microsoft.com/office/officeart/2005/8/layout/hChevron3"/>
    <dgm:cxn modelId="{8405A0AC-702A-4009-82E0-66ED7A840541}" type="presParOf" srcId="{AFF030F6-8D1D-42AA-8527-70CC9827071F}" destId="{ADC953D7-9E50-47BF-933D-60204B80E8FB}" srcOrd="1" destOrd="0" presId="urn:microsoft.com/office/officeart/2005/8/layout/hChevron3"/>
    <dgm:cxn modelId="{F2652C00-21E4-4900-B40C-4F1789F90ECE}" type="presParOf" srcId="{AFF030F6-8D1D-42AA-8527-70CC9827071F}" destId="{B6154193-CFF1-422A-A0B1-99E4EAC26EDE}" srcOrd="2" destOrd="0" presId="urn:microsoft.com/office/officeart/2005/8/layout/hChevron3"/>
    <dgm:cxn modelId="{C5448C9B-8834-410D-91E1-B968B4E55AB1}" type="presParOf" srcId="{AFF030F6-8D1D-42AA-8527-70CC9827071F}" destId="{B0D14E24-9419-4779-91B2-FCCDE3A94F4A}" srcOrd="3" destOrd="0" presId="urn:microsoft.com/office/officeart/2005/8/layout/hChevron3"/>
    <dgm:cxn modelId="{98834D4A-6A31-4CA5-9CE4-CF5C4D86F9AA}" type="presParOf" srcId="{AFF030F6-8D1D-42AA-8527-70CC9827071F}" destId="{565F66ED-5189-46DB-A579-BEA28FE6D986}" srcOrd="4" destOrd="0" presId="urn:microsoft.com/office/officeart/2005/8/layout/hChevron3"/>
    <dgm:cxn modelId="{AEC5297E-1F6A-41A3-A749-352EC1BAA4A8}" type="presParOf" srcId="{AFF030F6-8D1D-42AA-8527-70CC9827071F}" destId="{44DDB77A-C1AA-4E0B-AEB0-28CE33DC3A72}" srcOrd="5" destOrd="0" presId="urn:microsoft.com/office/officeart/2005/8/layout/hChevron3"/>
    <dgm:cxn modelId="{48DA4C2D-C198-40CD-BA13-153FF19AE747}" type="presParOf" srcId="{AFF030F6-8D1D-42AA-8527-70CC9827071F}" destId="{064BFF56-AC47-42BD-B34D-5B486805362B}" srcOrd="6" destOrd="0" presId="urn:microsoft.com/office/officeart/2005/8/layout/hChevron3"/>
    <dgm:cxn modelId="{B250B834-4D06-47EB-A833-9861976C2352}" type="presParOf" srcId="{AFF030F6-8D1D-42AA-8527-70CC9827071F}" destId="{8DF100ED-F598-4A70-9976-F40741CCFAC7}" srcOrd="7" destOrd="0" presId="urn:microsoft.com/office/officeart/2005/8/layout/hChevron3"/>
    <dgm:cxn modelId="{D976874F-CE96-4AE0-84C3-48C27BF6AF6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318E50-678E-4BCD-85EE-819FDE20B2F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TW" altLang="en-US"/>
        </a:p>
      </dgm:t>
    </dgm:pt>
    <dgm:pt modelId="{B8E9A680-C275-4AB1-9DEC-60CFF47A1458}">
      <dgm:prSet phldrT="[文字]" custT="1"/>
      <dgm:spPr/>
      <dgm:t>
        <a:bodyPr/>
        <a:lstStyle/>
        <a:p>
          <a:r>
            <a:rPr lang="zh-TW" altLang="en-US" sz="2400" dirty="0"/>
            <a:t>智慧信評</a:t>
          </a:r>
        </a:p>
      </dgm:t>
    </dgm:pt>
    <dgm:pt modelId="{87B7BB0B-F26F-434C-9EA3-2FD1C2CA401A}" type="parTrans" cxnId="{92C86EC8-9879-4130-86AF-F402EEAF2FD3}">
      <dgm:prSet/>
      <dgm:spPr/>
      <dgm:t>
        <a:bodyPr/>
        <a:lstStyle/>
        <a:p>
          <a:endParaRPr lang="zh-TW" altLang="en-US" sz="1400"/>
        </a:p>
      </dgm:t>
    </dgm:pt>
    <dgm:pt modelId="{82FA9DDF-AC4D-4632-B016-4FF3B0CEC172}" type="sibTrans" cxnId="{92C86EC8-9879-4130-86AF-F402EEAF2FD3}">
      <dgm:prSet/>
      <dgm:spPr/>
      <dgm:t>
        <a:bodyPr/>
        <a:lstStyle/>
        <a:p>
          <a:endParaRPr lang="zh-TW" altLang="en-US" sz="1400"/>
        </a:p>
      </dgm:t>
    </dgm:pt>
    <dgm:pt modelId="{B8230DFC-C0EC-4995-9279-016582C9FA55}">
      <dgm:prSet phldrT="[文字]" custT="1"/>
      <dgm:spPr/>
      <dgm:t>
        <a:bodyPr/>
        <a:lstStyle/>
        <a:p>
          <a:pPr>
            <a:lnSpc>
              <a:spcPct val="90000"/>
            </a:lnSpc>
          </a:pPr>
          <a:r>
            <a:rPr lang="zh-TW" altLang="en-US" sz="1800" dirty="0"/>
            <a:t>網路</a:t>
          </a:r>
          <a:endParaRPr lang="en-US" altLang="zh-TW" sz="1800" dirty="0"/>
        </a:p>
        <a:p>
          <a:pPr>
            <a:lnSpc>
              <a:spcPct val="30000"/>
            </a:lnSpc>
          </a:pPr>
          <a:r>
            <a:rPr lang="zh-TW" altLang="en-US" sz="1800" dirty="0"/>
            <a:t>借貸</a:t>
          </a:r>
        </a:p>
      </dgm:t>
    </dgm:pt>
    <dgm:pt modelId="{12F43338-0969-43FB-B295-FFC36597954F}" type="parTrans" cxnId="{2005AD5E-4CC8-439F-81A7-F922A4C317ED}">
      <dgm:prSet/>
      <dgm:spPr/>
      <dgm:t>
        <a:bodyPr/>
        <a:lstStyle/>
        <a:p>
          <a:endParaRPr lang="zh-TW" altLang="en-US" sz="1400"/>
        </a:p>
      </dgm:t>
    </dgm:pt>
    <dgm:pt modelId="{8364F742-EC44-4A1A-A8E0-E47DC730ACBE}" type="sibTrans" cxnId="{2005AD5E-4CC8-439F-81A7-F922A4C317ED}">
      <dgm:prSet/>
      <dgm:spPr/>
      <dgm:t>
        <a:bodyPr/>
        <a:lstStyle/>
        <a:p>
          <a:endParaRPr lang="zh-TW" altLang="en-US" sz="1400"/>
        </a:p>
      </dgm:t>
    </dgm:pt>
    <dgm:pt modelId="{67B8FC7C-4FDB-43D6-A0B9-A1F9915D0D6E}">
      <dgm:prSet phldrT="[文字]" custT="1"/>
      <dgm:spPr/>
      <dgm:t>
        <a:bodyPr/>
        <a:lstStyle/>
        <a:p>
          <a:pPr>
            <a:lnSpc>
              <a:spcPct val="90000"/>
            </a:lnSpc>
            <a:spcAft>
              <a:spcPct val="35000"/>
            </a:spcAft>
          </a:pPr>
          <a:r>
            <a:rPr lang="zh-TW" altLang="en-US" sz="1800" dirty="0"/>
            <a:t>保險</a:t>
          </a:r>
          <a:endParaRPr lang="en-US" altLang="zh-TW" sz="1800" dirty="0"/>
        </a:p>
        <a:p>
          <a:pPr>
            <a:lnSpc>
              <a:spcPct val="30000"/>
            </a:lnSpc>
            <a:spcAft>
              <a:spcPts val="0"/>
            </a:spcAft>
          </a:pPr>
          <a:r>
            <a:rPr lang="zh-TW" altLang="en-US" sz="1800" dirty="0"/>
            <a:t>科技</a:t>
          </a:r>
        </a:p>
      </dgm:t>
    </dgm:pt>
    <dgm:pt modelId="{65461E9D-CD3C-4ACF-BAB7-193B16A2771D}" type="parTrans" cxnId="{00966D4C-698F-4145-8003-031B8076018D}">
      <dgm:prSet/>
      <dgm:spPr/>
      <dgm:t>
        <a:bodyPr/>
        <a:lstStyle/>
        <a:p>
          <a:endParaRPr lang="zh-TW" altLang="en-US" sz="1400"/>
        </a:p>
      </dgm:t>
    </dgm:pt>
    <dgm:pt modelId="{1A7F1A55-BA3F-4075-9547-AD227066F831}" type="sibTrans" cxnId="{00966D4C-698F-4145-8003-031B8076018D}">
      <dgm:prSet/>
      <dgm:spPr/>
      <dgm:t>
        <a:bodyPr/>
        <a:lstStyle/>
        <a:p>
          <a:endParaRPr lang="zh-TW" altLang="en-US" sz="1400"/>
        </a:p>
      </dgm:t>
    </dgm:pt>
    <dgm:pt modelId="{2929826F-BDFF-4525-9911-1061E668AAAF}">
      <dgm:prSet phldrT="[文字]" custT="1"/>
      <dgm:spPr/>
      <dgm:t>
        <a:bodyPr/>
        <a:lstStyle/>
        <a:p>
          <a:pPr>
            <a:lnSpc>
              <a:spcPct val="90000"/>
            </a:lnSpc>
          </a:pPr>
          <a:r>
            <a:rPr lang="zh-TW" altLang="en-US" sz="1800" dirty="0"/>
            <a:t>理財</a:t>
          </a:r>
          <a:endParaRPr lang="en-US" altLang="zh-TW" sz="1800" dirty="0"/>
        </a:p>
        <a:p>
          <a:pPr>
            <a:lnSpc>
              <a:spcPct val="30000"/>
            </a:lnSpc>
          </a:pPr>
          <a:r>
            <a:rPr lang="zh-TW" altLang="en-US" sz="1800" dirty="0"/>
            <a:t>投資</a:t>
          </a:r>
        </a:p>
      </dgm:t>
    </dgm:pt>
    <dgm:pt modelId="{41B414B0-2F77-4A77-9D3B-1EC07F4DD015}" type="parTrans" cxnId="{16EB7033-CEE4-43E0-93CC-1D1A648DF373}">
      <dgm:prSet/>
      <dgm:spPr/>
      <dgm:t>
        <a:bodyPr/>
        <a:lstStyle/>
        <a:p>
          <a:endParaRPr lang="zh-TW" altLang="en-US" sz="1400"/>
        </a:p>
      </dgm:t>
    </dgm:pt>
    <dgm:pt modelId="{F4E95F50-81C4-41EC-960A-5494558E23B7}" type="sibTrans" cxnId="{16EB7033-CEE4-43E0-93CC-1D1A648DF373}">
      <dgm:prSet/>
      <dgm:spPr/>
      <dgm:t>
        <a:bodyPr/>
        <a:lstStyle/>
        <a:p>
          <a:endParaRPr lang="zh-TW" altLang="en-US" sz="1400"/>
        </a:p>
      </dgm:t>
    </dgm:pt>
    <dgm:pt modelId="{05CEB8D0-E8AC-4BBE-87CB-0AD9C929C4E9}">
      <dgm:prSet phldrT="[文字]" custT="1"/>
      <dgm:spPr/>
      <dgm:t>
        <a:bodyPr/>
        <a:lstStyle/>
        <a:p>
          <a:r>
            <a:rPr lang="zh-TW" altLang="en-US" sz="1800" dirty="0"/>
            <a:t>第三方支付</a:t>
          </a:r>
        </a:p>
      </dgm:t>
    </dgm:pt>
    <dgm:pt modelId="{08018E54-F80A-481E-ABD1-928CFF47031D}" type="parTrans" cxnId="{19B51F4F-084B-4840-8E2A-ECD657747CCE}">
      <dgm:prSet/>
      <dgm:spPr/>
      <dgm:t>
        <a:bodyPr/>
        <a:lstStyle/>
        <a:p>
          <a:endParaRPr lang="zh-TW" altLang="en-US" sz="1400"/>
        </a:p>
      </dgm:t>
    </dgm:pt>
    <dgm:pt modelId="{71902615-1BD7-4F1A-ABD8-B0DD9EC44F0A}" type="sibTrans" cxnId="{19B51F4F-084B-4840-8E2A-ECD657747CCE}">
      <dgm:prSet/>
      <dgm:spPr/>
      <dgm:t>
        <a:bodyPr/>
        <a:lstStyle/>
        <a:p>
          <a:endParaRPr lang="zh-TW" altLang="en-US" sz="1400"/>
        </a:p>
      </dgm:t>
    </dgm:pt>
    <dgm:pt modelId="{9F93B347-428B-481B-A72A-2A5133BFD11D}" type="pres">
      <dgm:prSet presAssocID="{20318E50-678E-4BCD-85EE-819FDE20B2F4}" presName="Name0" presStyleCnt="0">
        <dgm:presLayoutVars>
          <dgm:chMax val="1"/>
          <dgm:dir/>
          <dgm:animLvl val="ctr"/>
          <dgm:resizeHandles val="exact"/>
        </dgm:presLayoutVars>
      </dgm:prSet>
      <dgm:spPr/>
    </dgm:pt>
    <dgm:pt modelId="{4797CE56-E90E-42C9-B428-D2FA3A2E8469}" type="pres">
      <dgm:prSet presAssocID="{B8E9A680-C275-4AB1-9DEC-60CFF47A1458}" presName="centerShape" presStyleLbl="node0" presStyleIdx="0" presStyleCnt="1"/>
      <dgm:spPr/>
    </dgm:pt>
    <dgm:pt modelId="{7456DBAC-A9C4-4E0A-A811-B8C186747F7F}" type="pres">
      <dgm:prSet presAssocID="{B8230DFC-C0EC-4995-9279-016582C9FA55}" presName="node" presStyleLbl="node1" presStyleIdx="0" presStyleCnt="4">
        <dgm:presLayoutVars>
          <dgm:bulletEnabled val="1"/>
        </dgm:presLayoutVars>
      </dgm:prSet>
      <dgm:spPr/>
    </dgm:pt>
    <dgm:pt modelId="{DAE615F4-593E-4D23-9C1B-6A03CCE4E701}" type="pres">
      <dgm:prSet presAssocID="{B8230DFC-C0EC-4995-9279-016582C9FA55}" presName="dummy" presStyleCnt="0"/>
      <dgm:spPr/>
    </dgm:pt>
    <dgm:pt modelId="{43EA6D84-8EF9-4C2C-A464-1D29EC4F2138}" type="pres">
      <dgm:prSet presAssocID="{8364F742-EC44-4A1A-A8E0-E47DC730ACBE}" presName="sibTrans" presStyleLbl="sibTrans2D1" presStyleIdx="0" presStyleCnt="4"/>
      <dgm:spPr/>
    </dgm:pt>
    <dgm:pt modelId="{E2F99307-22B3-4603-BDC0-A2AB71C78FAA}" type="pres">
      <dgm:prSet presAssocID="{67B8FC7C-4FDB-43D6-A0B9-A1F9915D0D6E}" presName="node" presStyleLbl="node1" presStyleIdx="1" presStyleCnt="4">
        <dgm:presLayoutVars>
          <dgm:bulletEnabled val="1"/>
        </dgm:presLayoutVars>
      </dgm:prSet>
      <dgm:spPr/>
    </dgm:pt>
    <dgm:pt modelId="{45362552-5B79-4FD1-88A3-7F0A69652849}" type="pres">
      <dgm:prSet presAssocID="{67B8FC7C-4FDB-43D6-A0B9-A1F9915D0D6E}" presName="dummy" presStyleCnt="0"/>
      <dgm:spPr/>
    </dgm:pt>
    <dgm:pt modelId="{440D9CDF-584D-4BD1-BF2A-FA9E8EB47ADB}" type="pres">
      <dgm:prSet presAssocID="{1A7F1A55-BA3F-4075-9547-AD227066F831}" presName="sibTrans" presStyleLbl="sibTrans2D1" presStyleIdx="1" presStyleCnt="4"/>
      <dgm:spPr/>
    </dgm:pt>
    <dgm:pt modelId="{26719678-0151-4832-BD4B-838F1E703725}" type="pres">
      <dgm:prSet presAssocID="{2929826F-BDFF-4525-9911-1061E668AAAF}" presName="node" presStyleLbl="node1" presStyleIdx="2" presStyleCnt="4">
        <dgm:presLayoutVars>
          <dgm:bulletEnabled val="1"/>
        </dgm:presLayoutVars>
      </dgm:prSet>
      <dgm:spPr/>
    </dgm:pt>
    <dgm:pt modelId="{D882410E-D51A-42EB-B3FD-350301A03358}" type="pres">
      <dgm:prSet presAssocID="{2929826F-BDFF-4525-9911-1061E668AAAF}" presName="dummy" presStyleCnt="0"/>
      <dgm:spPr/>
    </dgm:pt>
    <dgm:pt modelId="{B4C39BED-7802-4683-948D-FC611DEC721F}" type="pres">
      <dgm:prSet presAssocID="{F4E95F50-81C4-41EC-960A-5494558E23B7}" presName="sibTrans" presStyleLbl="sibTrans2D1" presStyleIdx="2" presStyleCnt="4"/>
      <dgm:spPr/>
    </dgm:pt>
    <dgm:pt modelId="{CDE267A7-0348-49E7-83F6-464257232572}" type="pres">
      <dgm:prSet presAssocID="{05CEB8D0-E8AC-4BBE-87CB-0AD9C929C4E9}" presName="node" presStyleLbl="node1" presStyleIdx="3" presStyleCnt="4">
        <dgm:presLayoutVars>
          <dgm:bulletEnabled val="1"/>
        </dgm:presLayoutVars>
      </dgm:prSet>
      <dgm:spPr/>
    </dgm:pt>
    <dgm:pt modelId="{458C52BD-C6A7-44F4-B079-6F3F6EB6D86E}" type="pres">
      <dgm:prSet presAssocID="{05CEB8D0-E8AC-4BBE-87CB-0AD9C929C4E9}" presName="dummy" presStyleCnt="0"/>
      <dgm:spPr/>
    </dgm:pt>
    <dgm:pt modelId="{7CDF9E32-A7FB-4D80-94DF-5635ACD59D9D}" type="pres">
      <dgm:prSet presAssocID="{71902615-1BD7-4F1A-ABD8-B0DD9EC44F0A}" presName="sibTrans" presStyleLbl="sibTrans2D1" presStyleIdx="3" presStyleCnt="4"/>
      <dgm:spPr/>
    </dgm:pt>
  </dgm:ptLst>
  <dgm:cxnLst>
    <dgm:cxn modelId="{E6267414-37AC-40EA-AC02-937210D4822B}" type="presOf" srcId="{20318E50-678E-4BCD-85EE-819FDE20B2F4}" destId="{9F93B347-428B-481B-A72A-2A5133BFD11D}" srcOrd="0" destOrd="0" presId="urn:microsoft.com/office/officeart/2005/8/layout/radial6"/>
    <dgm:cxn modelId="{2B384F21-98A8-4298-B332-CBDF1D053B26}" type="presOf" srcId="{B8230DFC-C0EC-4995-9279-016582C9FA55}" destId="{7456DBAC-A9C4-4E0A-A811-B8C186747F7F}" srcOrd="0" destOrd="0" presId="urn:microsoft.com/office/officeart/2005/8/layout/radial6"/>
    <dgm:cxn modelId="{83791D33-C781-41BD-A4EE-CB6302DD9414}" type="presOf" srcId="{71902615-1BD7-4F1A-ABD8-B0DD9EC44F0A}" destId="{7CDF9E32-A7FB-4D80-94DF-5635ACD59D9D}" srcOrd="0" destOrd="0" presId="urn:microsoft.com/office/officeart/2005/8/layout/radial6"/>
    <dgm:cxn modelId="{16EB7033-CEE4-43E0-93CC-1D1A648DF373}" srcId="{B8E9A680-C275-4AB1-9DEC-60CFF47A1458}" destId="{2929826F-BDFF-4525-9911-1061E668AAAF}" srcOrd="2" destOrd="0" parTransId="{41B414B0-2F77-4A77-9D3B-1EC07F4DD015}" sibTransId="{F4E95F50-81C4-41EC-960A-5494558E23B7}"/>
    <dgm:cxn modelId="{706D415B-7BDC-4AB9-B93F-E09F175EC116}" type="presOf" srcId="{8364F742-EC44-4A1A-A8E0-E47DC730ACBE}" destId="{43EA6D84-8EF9-4C2C-A464-1D29EC4F2138}" srcOrd="0" destOrd="0" presId="urn:microsoft.com/office/officeart/2005/8/layout/radial6"/>
    <dgm:cxn modelId="{8E5C875C-C5C0-4751-9710-5217B28074D6}" type="presOf" srcId="{F4E95F50-81C4-41EC-960A-5494558E23B7}" destId="{B4C39BED-7802-4683-948D-FC611DEC721F}" srcOrd="0" destOrd="0" presId="urn:microsoft.com/office/officeart/2005/8/layout/radial6"/>
    <dgm:cxn modelId="{AB7D0D5D-A139-4983-B9DB-626EC4ED6626}" type="presOf" srcId="{2929826F-BDFF-4525-9911-1061E668AAAF}" destId="{26719678-0151-4832-BD4B-838F1E703725}" srcOrd="0" destOrd="0" presId="urn:microsoft.com/office/officeart/2005/8/layout/radial6"/>
    <dgm:cxn modelId="{2005AD5E-4CC8-439F-81A7-F922A4C317ED}" srcId="{B8E9A680-C275-4AB1-9DEC-60CFF47A1458}" destId="{B8230DFC-C0EC-4995-9279-016582C9FA55}" srcOrd="0" destOrd="0" parTransId="{12F43338-0969-43FB-B295-FFC36597954F}" sibTransId="{8364F742-EC44-4A1A-A8E0-E47DC730ACBE}"/>
    <dgm:cxn modelId="{00966D4C-698F-4145-8003-031B8076018D}" srcId="{B8E9A680-C275-4AB1-9DEC-60CFF47A1458}" destId="{67B8FC7C-4FDB-43D6-A0B9-A1F9915D0D6E}" srcOrd="1" destOrd="0" parTransId="{65461E9D-CD3C-4ACF-BAB7-193B16A2771D}" sibTransId="{1A7F1A55-BA3F-4075-9547-AD227066F831}"/>
    <dgm:cxn modelId="{19B51F4F-084B-4840-8E2A-ECD657747CCE}" srcId="{B8E9A680-C275-4AB1-9DEC-60CFF47A1458}" destId="{05CEB8D0-E8AC-4BBE-87CB-0AD9C929C4E9}" srcOrd="3" destOrd="0" parTransId="{08018E54-F80A-481E-ABD1-928CFF47031D}" sibTransId="{71902615-1BD7-4F1A-ABD8-B0DD9EC44F0A}"/>
    <dgm:cxn modelId="{624BFD85-2B13-489D-8C48-F2BADEE7297A}" type="presOf" srcId="{1A7F1A55-BA3F-4075-9547-AD227066F831}" destId="{440D9CDF-584D-4BD1-BF2A-FA9E8EB47ADB}" srcOrd="0" destOrd="0" presId="urn:microsoft.com/office/officeart/2005/8/layout/radial6"/>
    <dgm:cxn modelId="{12DECF8B-91D0-40CB-83E8-8C97D8E0B238}" type="presOf" srcId="{05CEB8D0-E8AC-4BBE-87CB-0AD9C929C4E9}" destId="{CDE267A7-0348-49E7-83F6-464257232572}" srcOrd="0" destOrd="0" presId="urn:microsoft.com/office/officeart/2005/8/layout/radial6"/>
    <dgm:cxn modelId="{AF1F2995-0EE0-4FFA-BF66-DD8DBB0904BC}" type="presOf" srcId="{67B8FC7C-4FDB-43D6-A0B9-A1F9915D0D6E}" destId="{E2F99307-22B3-4603-BDC0-A2AB71C78FAA}" srcOrd="0" destOrd="0" presId="urn:microsoft.com/office/officeart/2005/8/layout/radial6"/>
    <dgm:cxn modelId="{EB7BFCB2-8C91-4181-8A06-08D573BF0FB5}" type="presOf" srcId="{B8E9A680-C275-4AB1-9DEC-60CFF47A1458}" destId="{4797CE56-E90E-42C9-B428-D2FA3A2E8469}" srcOrd="0" destOrd="0" presId="urn:microsoft.com/office/officeart/2005/8/layout/radial6"/>
    <dgm:cxn modelId="{92C86EC8-9879-4130-86AF-F402EEAF2FD3}" srcId="{20318E50-678E-4BCD-85EE-819FDE20B2F4}" destId="{B8E9A680-C275-4AB1-9DEC-60CFF47A1458}" srcOrd="0" destOrd="0" parTransId="{87B7BB0B-F26F-434C-9EA3-2FD1C2CA401A}" sibTransId="{82FA9DDF-AC4D-4632-B016-4FF3B0CEC172}"/>
    <dgm:cxn modelId="{92BD8024-0EB3-4609-A8E6-6C480EC5211D}" type="presParOf" srcId="{9F93B347-428B-481B-A72A-2A5133BFD11D}" destId="{4797CE56-E90E-42C9-B428-D2FA3A2E8469}" srcOrd="0" destOrd="0" presId="urn:microsoft.com/office/officeart/2005/8/layout/radial6"/>
    <dgm:cxn modelId="{E69DDA15-E0B9-4B77-9034-F19B5F981853}" type="presParOf" srcId="{9F93B347-428B-481B-A72A-2A5133BFD11D}" destId="{7456DBAC-A9C4-4E0A-A811-B8C186747F7F}" srcOrd="1" destOrd="0" presId="urn:microsoft.com/office/officeart/2005/8/layout/radial6"/>
    <dgm:cxn modelId="{015664EB-F9CC-4F16-813D-5C4BCD6306FE}" type="presParOf" srcId="{9F93B347-428B-481B-A72A-2A5133BFD11D}" destId="{DAE615F4-593E-4D23-9C1B-6A03CCE4E701}" srcOrd="2" destOrd="0" presId="urn:microsoft.com/office/officeart/2005/8/layout/radial6"/>
    <dgm:cxn modelId="{10F81BCD-EB5C-43AD-AB0A-843B4D8AAEB2}" type="presParOf" srcId="{9F93B347-428B-481B-A72A-2A5133BFD11D}" destId="{43EA6D84-8EF9-4C2C-A464-1D29EC4F2138}" srcOrd="3" destOrd="0" presId="urn:microsoft.com/office/officeart/2005/8/layout/radial6"/>
    <dgm:cxn modelId="{05AEE7EC-941B-411B-BE34-39CCEC0D040D}" type="presParOf" srcId="{9F93B347-428B-481B-A72A-2A5133BFD11D}" destId="{E2F99307-22B3-4603-BDC0-A2AB71C78FAA}" srcOrd="4" destOrd="0" presId="urn:microsoft.com/office/officeart/2005/8/layout/radial6"/>
    <dgm:cxn modelId="{86414DD9-EC23-4F76-8147-858546C87D40}" type="presParOf" srcId="{9F93B347-428B-481B-A72A-2A5133BFD11D}" destId="{45362552-5B79-4FD1-88A3-7F0A69652849}" srcOrd="5" destOrd="0" presId="urn:microsoft.com/office/officeart/2005/8/layout/radial6"/>
    <dgm:cxn modelId="{2E8A2345-18FB-4230-83AD-F150E8622023}" type="presParOf" srcId="{9F93B347-428B-481B-A72A-2A5133BFD11D}" destId="{440D9CDF-584D-4BD1-BF2A-FA9E8EB47ADB}" srcOrd="6" destOrd="0" presId="urn:microsoft.com/office/officeart/2005/8/layout/radial6"/>
    <dgm:cxn modelId="{D4E17A72-9123-4F24-9808-D35912B21F30}" type="presParOf" srcId="{9F93B347-428B-481B-A72A-2A5133BFD11D}" destId="{26719678-0151-4832-BD4B-838F1E703725}" srcOrd="7" destOrd="0" presId="urn:microsoft.com/office/officeart/2005/8/layout/radial6"/>
    <dgm:cxn modelId="{05356E1C-2B01-47F6-BD1A-DB9FFEC7E0A0}" type="presParOf" srcId="{9F93B347-428B-481B-A72A-2A5133BFD11D}" destId="{D882410E-D51A-42EB-B3FD-350301A03358}" srcOrd="8" destOrd="0" presId="urn:microsoft.com/office/officeart/2005/8/layout/radial6"/>
    <dgm:cxn modelId="{88A8C326-D24F-4686-8D0B-463E537485BF}" type="presParOf" srcId="{9F93B347-428B-481B-A72A-2A5133BFD11D}" destId="{B4C39BED-7802-4683-948D-FC611DEC721F}" srcOrd="9" destOrd="0" presId="urn:microsoft.com/office/officeart/2005/8/layout/radial6"/>
    <dgm:cxn modelId="{8BC8E94B-174E-422F-BB02-EAF33BF3EA94}" type="presParOf" srcId="{9F93B347-428B-481B-A72A-2A5133BFD11D}" destId="{CDE267A7-0348-49E7-83F6-464257232572}" srcOrd="10" destOrd="0" presId="urn:microsoft.com/office/officeart/2005/8/layout/radial6"/>
    <dgm:cxn modelId="{2ED99650-6748-4445-B91A-2C7663A3DB74}" type="presParOf" srcId="{9F93B347-428B-481B-A72A-2A5133BFD11D}" destId="{458C52BD-C6A7-44F4-B079-6F3F6EB6D86E}" srcOrd="11" destOrd="0" presId="urn:microsoft.com/office/officeart/2005/8/layout/radial6"/>
    <dgm:cxn modelId="{49D131F9-3042-4C7C-979D-26A2FAC58CD9}" type="presParOf" srcId="{9F93B347-428B-481B-A72A-2A5133BFD11D}" destId="{7CDF9E32-A7FB-4D80-94DF-5635ACD59D9D}"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07C6643A-C016-4BF0-9B9E-5D8FE2241711}" type="presOf" srcId="{78C93022-0465-4021-8276-F5832288DE5D}" destId="{C36245D8-3606-4BBC-B44C-508E01E5A8A2}" srcOrd="0" destOrd="0" presId="urn:microsoft.com/office/officeart/2005/8/layout/hChevron3"/>
    <dgm:cxn modelId="{A0B2A13F-7B1D-4A03-B357-CC7356E3A6A4}" type="presOf" srcId="{53D53256-A754-4BBD-AA8A-3E51EF6B7332}" destId="{371DF444-DDBC-427E-9FEE-DFE4E6239109}" srcOrd="0" destOrd="0" presId="urn:microsoft.com/office/officeart/2005/8/layout/hChevron3"/>
    <dgm:cxn modelId="{DA977D5D-2AD7-4571-B890-064956FC21FE}"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DACE7D78-196D-44D9-AB8E-304C6127BDCB}"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1FD6CAE-79A8-484F-AA71-24BCBEB27E51}" type="presOf" srcId="{E5406759-0E0F-406F-9A84-B3B904C7ED8A}" destId="{064BFF56-AC47-42BD-B34D-5B486805362B}" srcOrd="0" destOrd="0" presId="urn:microsoft.com/office/officeart/2005/8/layout/hChevron3"/>
    <dgm:cxn modelId="{6DB8B9E6-DC20-4509-B511-68C33CC1F9A9}" type="presOf" srcId="{5FF2D4FE-A551-4F3F-AAC9-90D5FFA8619A}" destId="{565F66ED-5189-46DB-A579-BEA28FE6D986}" srcOrd="0" destOrd="0" presId="urn:microsoft.com/office/officeart/2005/8/layout/hChevron3"/>
    <dgm:cxn modelId="{5512B9A5-323B-447D-848F-0C8C81E75103}" type="presParOf" srcId="{AFF030F6-8D1D-42AA-8527-70CC9827071F}" destId="{371DF444-DDBC-427E-9FEE-DFE4E6239109}" srcOrd="0" destOrd="0" presId="urn:microsoft.com/office/officeart/2005/8/layout/hChevron3"/>
    <dgm:cxn modelId="{39F6C378-2F20-4568-AE61-F834ABC63E3F}" type="presParOf" srcId="{AFF030F6-8D1D-42AA-8527-70CC9827071F}" destId="{ADC953D7-9E50-47BF-933D-60204B80E8FB}" srcOrd="1" destOrd="0" presId="urn:microsoft.com/office/officeart/2005/8/layout/hChevron3"/>
    <dgm:cxn modelId="{5E97ACDE-7B13-4D9F-BD11-3A68A3ECCBE8}" type="presParOf" srcId="{AFF030F6-8D1D-42AA-8527-70CC9827071F}" destId="{B6154193-CFF1-422A-A0B1-99E4EAC26EDE}" srcOrd="2" destOrd="0" presId="urn:microsoft.com/office/officeart/2005/8/layout/hChevron3"/>
    <dgm:cxn modelId="{571DE549-0951-4371-8980-C37A850A7B73}" type="presParOf" srcId="{AFF030F6-8D1D-42AA-8527-70CC9827071F}" destId="{B0D14E24-9419-4779-91B2-FCCDE3A94F4A}" srcOrd="3" destOrd="0" presId="urn:microsoft.com/office/officeart/2005/8/layout/hChevron3"/>
    <dgm:cxn modelId="{E7094E59-72EE-4526-BB41-30D2887C8890}" type="presParOf" srcId="{AFF030F6-8D1D-42AA-8527-70CC9827071F}" destId="{565F66ED-5189-46DB-A579-BEA28FE6D986}" srcOrd="4" destOrd="0" presId="urn:microsoft.com/office/officeart/2005/8/layout/hChevron3"/>
    <dgm:cxn modelId="{91B1AD20-1A69-4793-AF01-367706C527FF}" type="presParOf" srcId="{AFF030F6-8D1D-42AA-8527-70CC9827071F}" destId="{44DDB77A-C1AA-4E0B-AEB0-28CE33DC3A72}" srcOrd="5" destOrd="0" presId="urn:microsoft.com/office/officeart/2005/8/layout/hChevron3"/>
    <dgm:cxn modelId="{3C796EC5-5610-44B6-A396-631DEF8ABE1C}" type="presParOf" srcId="{AFF030F6-8D1D-42AA-8527-70CC9827071F}" destId="{064BFF56-AC47-42BD-B34D-5B486805362B}" srcOrd="6" destOrd="0" presId="urn:microsoft.com/office/officeart/2005/8/layout/hChevron3"/>
    <dgm:cxn modelId="{A5C8126F-92BE-4174-A3B8-C92BD947D75B}" type="presParOf" srcId="{AFF030F6-8D1D-42AA-8527-70CC9827071F}" destId="{8DF100ED-F598-4A70-9976-F40741CCFAC7}" srcOrd="7" destOrd="0" presId="urn:microsoft.com/office/officeart/2005/8/layout/hChevron3"/>
    <dgm:cxn modelId="{6A7387CC-08A2-4B3E-A179-04643C0EAC4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7165B427-19CF-44AD-831F-25921482E0CF}"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4260A044-21A4-49F7-A131-F859E01EDDCC}" type="presOf" srcId="{53D53256-A754-4BBD-AA8A-3E51EF6B7332}" destId="{371DF444-DDBC-427E-9FEE-DFE4E6239109}" srcOrd="0" destOrd="0" presId="urn:microsoft.com/office/officeart/2005/8/layout/hChevron3"/>
    <dgm:cxn modelId="{92E3BE66-C38C-4916-AAD8-E0EF8710912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387B5553-FE7F-466B-8931-05562A527440}"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D602DA9-EBCC-4136-8E1D-2611D8A566E7}" type="presOf" srcId="{78C93022-0465-4021-8276-F5832288DE5D}" destId="{C36245D8-3606-4BBC-B44C-508E01E5A8A2}" srcOrd="0" destOrd="0" presId="urn:microsoft.com/office/officeart/2005/8/layout/hChevron3"/>
    <dgm:cxn modelId="{AB7642F5-A6C9-4CC1-970D-E90BD53EA1BF}" type="presOf" srcId="{E5406759-0E0F-406F-9A84-B3B904C7ED8A}" destId="{064BFF56-AC47-42BD-B34D-5B486805362B}" srcOrd="0" destOrd="0" presId="urn:microsoft.com/office/officeart/2005/8/layout/hChevron3"/>
    <dgm:cxn modelId="{2D357490-5916-4708-BBC8-86C6EC6BBE7B}" type="presParOf" srcId="{AFF030F6-8D1D-42AA-8527-70CC9827071F}" destId="{371DF444-DDBC-427E-9FEE-DFE4E6239109}" srcOrd="0" destOrd="0" presId="urn:microsoft.com/office/officeart/2005/8/layout/hChevron3"/>
    <dgm:cxn modelId="{632EEC2F-5665-4433-9A69-2FE3F60A9807}" type="presParOf" srcId="{AFF030F6-8D1D-42AA-8527-70CC9827071F}" destId="{ADC953D7-9E50-47BF-933D-60204B80E8FB}" srcOrd="1" destOrd="0" presId="urn:microsoft.com/office/officeart/2005/8/layout/hChevron3"/>
    <dgm:cxn modelId="{F065A602-F9AF-406E-8A94-3D2F817D0286}" type="presParOf" srcId="{AFF030F6-8D1D-42AA-8527-70CC9827071F}" destId="{B6154193-CFF1-422A-A0B1-99E4EAC26EDE}" srcOrd="2" destOrd="0" presId="urn:microsoft.com/office/officeart/2005/8/layout/hChevron3"/>
    <dgm:cxn modelId="{30D1142E-3AF7-47B2-8513-F783058DEDDB}" type="presParOf" srcId="{AFF030F6-8D1D-42AA-8527-70CC9827071F}" destId="{B0D14E24-9419-4779-91B2-FCCDE3A94F4A}" srcOrd="3" destOrd="0" presId="urn:microsoft.com/office/officeart/2005/8/layout/hChevron3"/>
    <dgm:cxn modelId="{21D22F9F-C7E1-4FB8-B8E1-E48FFAF92EBD}" type="presParOf" srcId="{AFF030F6-8D1D-42AA-8527-70CC9827071F}" destId="{565F66ED-5189-46DB-A579-BEA28FE6D986}" srcOrd="4" destOrd="0" presId="urn:microsoft.com/office/officeart/2005/8/layout/hChevron3"/>
    <dgm:cxn modelId="{E37E21C0-7E22-43FE-B254-7C581255E0C4}" type="presParOf" srcId="{AFF030F6-8D1D-42AA-8527-70CC9827071F}" destId="{44DDB77A-C1AA-4E0B-AEB0-28CE33DC3A72}" srcOrd="5" destOrd="0" presId="urn:microsoft.com/office/officeart/2005/8/layout/hChevron3"/>
    <dgm:cxn modelId="{B69ED2DC-98FA-40B2-9990-3F3287860ECF}" type="presParOf" srcId="{AFF030F6-8D1D-42AA-8527-70CC9827071F}" destId="{064BFF56-AC47-42BD-B34D-5B486805362B}" srcOrd="6" destOrd="0" presId="urn:microsoft.com/office/officeart/2005/8/layout/hChevron3"/>
    <dgm:cxn modelId="{5F4EACFE-35DE-418F-91AA-EC84550F81A0}" type="presParOf" srcId="{AFF030F6-8D1D-42AA-8527-70CC9827071F}" destId="{8DF100ED-F598-4A70-9976-F40741CCFAC7}" srcOrd="7" destOrd="0" presId="urn:microsoft.com/office/officeart/2005/8/layout/hChevron3"/>
    <dgm:cxn modelId="{BB094D6A-6B26-4E83-837A-ACDAA9802EE2}"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00055B0F-51AF-4061-BD26-76A1119BB14A}" type="presOf" srcId="{9E0F2420-2F7C-4BC9-B3B1-41D079D7B9BA}" destId="{B6154193-CFF1-422A-A0B1-99E4EAC26EDE}" srcOrd="0" destOrd="0" presId="urn:microsoft.com/office/officeart/2005/8/layout/hChevron3"/>
    <dgm:cxn modelId="{3065F814-BE8D-45E5-B695-F948F58D778A}"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9DB7130-B13E-4F62-B561-011113FB36BD}"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A61F5AA0-0BD9-4044-9E13-05884EEE6A3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42BAAC-A83E-4AC5-B58F-08DF4C49D599}" type="presOf" srcId="{53D53256-A754-4BBD-AA8A-3E51EF6B7332}" destId="{371DF444-DDBC-427E-9FEE-DFE4E6239109}" srcOrd="0" destOrd="0" presId="urn:microsoft.com/office/officeart/2005/8/layout/hChevron3"/>
    <dgm:cxn modelId="{254822F4-035B-4BC8-A04D-EAE76A244276}" type="presOf" srcId="{78C93022-0465-4021-8276-F5832288DE5D}" destId="{C36245D8-3606-4BBC-B44C-508E01E5A8A2}" srcOrd="0" destOrd="0" presId="urn:microsoft.com/office/officeart/2005/8/layout/hChevron3"/>
    <dgm:cxn modelId="{06D59F68-EEAE-460B-96DE-5F143CEEAFD2}" type="presParOf" srcId="{AFF030F6-8D1D-42AA-8527-70CC9827071F}" destId="{371DF444-DDBC-427E-9FEE-DFE4E6239109}" srcOrd="0" destOrd="0" presId="urn:microsoft.com/office/officeart/2005/8/layout/hChevron3"/>
    <dgm:cxn modelId="{18688A60-4D51-4B70-AFC2-843CD7A5E583}" type="presParOf" srcId="{AFF030F6-8D1D-42AA-8527-70CC9827071F}" destId="{ADC953D7-9E50-47BF-933D-60204B80E8FB}" srcOrd="1" destOrd="0" presId="urn:microsoft.com/office/officeart/2005/8/layout/hChevron3"/>
    <dgm:cxn modelId="{5246B4CB-B45A-418A-962E-06164ABF72FB}" type="presParOf" srcId="{AFF030F6-8D1D-42AA-8527-70CC9827071F}" destId="{B6154193-CFF1-422A-A0B1-99E4EAC26EDE}" srcOrd="2" destOrd="0" presId="urn:microsoft.com/office/officeart/2005/8/layout/hChevron3"/>
    <dgm:cxn modelId="{17E02242-8FF0-4897-8110-54492BBB87F6}" type="presParOf" srcId="{AFF030F6-8D1D-42AA-8527-70CC9827071F}" destId="{B0D14E24-9419-4779-91B2-FCCDE3A94F4A}" srcOrd="3" destOrd="0" presId="urn:microsoft.com/office/officeart/2005/8/layout/hChevron3"/>
    <dgm:cxn modelId="{F4EFCA37-A754-4554-81A6-EF8D0568FA76}" type="presParOf" srcId="{AFF030F6-8D1D-42AA-8527-70CC9827071F}" destId="{565F66ED-5189-46DB-A579-BEA28FE6D986}" srcOrd="4" destOrd="0" presId="urn:microsoft.com/office/officeart/2005/8/layout/hChevron3"/>
    <dgm:cxn modelId="{DA37BB7A-5236-487A-94A8-47525D9714A0}" type="presParOf" srcId="{AFF030F6-8D1D-42AA-8527-70CC9827071F}" destId="{44DDB77A-C1AA-4E0B-AEB0-28CE33DC3A72}" srcOrd="5" destOrd="0" presId="urn:microsoft.com/office/officeart/2005/8/layout/hChevron3"/>
    <dgm:cxn modelId="{A8A41362-0A78-4BAA-AB74-019E8DBC1801}" type="presParOf" srcId="{AFF030F6-8D1D-42AA-8527-70CC9827071F}" destId="{064BFF56-AC47-42BD-B34D-5B486805362B}" srcOrd="6" destOrd="0" presId="urn:microsoft.com/office/officeart/2005/8/layout/hChevron3"/>
    <dgm:cxn modelId="{ACAFA78B-244A-4BD5-9F94-99413986C1F8}" type="presParOf" srcId="{AFF030F6-8D1D-42AA-8527-70CC9827071F}" destId="{8DF100ED-F598-4A70-9976-F40741CCFAC7}" srcOrd="7" destOrd="0" presId="urn:microsoft.com/office/officeart/2005/8/layout/hChevron3"/>
    <dgm:cxn modelId="{E82904E9-2EB1-4544-B036-D91956F7B82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816BF539-DC6C-4261-BE98-CB11110D33F7}"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EBDA96E-23C1-47E5-8164-EED3DFCAB15E}"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D709B8A-5A0F-4D22-B3AF-3E9AAFB2C7FB}"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67E30B5-A9DD-4651-9B4B-47B7CBD0BF2C}" type="presOf" srcId="{252357BE-30EA-49F7-9DBD-B5F30B4F4A9D}" destId="{AFF030F6-8D1D-42AA-8527-70CC9827071F}" srcOrd="0" destOrd="0" presId="urn:microsoft.com/office/officeart/2005/8/layout/hChevron3"/>
    <dgm:cxn modelId="{D6A6A6D4-8014-42C1-9A68-0BBDDA385031}" type="presOf" srcId="{53D53256-A754-4BBD-AA8A-3E51EF6B7332}" destId="{371DF444-DDBC-427E-9FEE-DFE4E6239109}" srcOrd="0" destOrd="0" presId="urn:microsoft.com/office/officeart/2005/8/layout/hChevron3"/>
    <dgm:cxn modelId="{8759C1E9-6D32-45A5-9EA0-A93F395B0EAE}" type="presOf" srcId="{5FF2D4FE-A551-4F3F-AAC9-90D5FFA8619A}" destId="{565F66ED-5189-46DB-A579-BEA28FE6D986}" srcOrd="0" destOrd="0" presId="urn:microsoft.com/office/officeart/2005/8/layout/hChevron3"/>
    <dgm:cxn modelId="{D4F1D8CF-A37F-4CC3-A3B4-678D5470438E}" type="presParOf" srcId="{AFF030F6-8D1D-42AA-8527-70CC9827071F}" destId="{371DF444-DDBC-427E-9FEE-DFE4E6239109}" srcOrd="0" destOrd="0" presId="urn:microsoft.com/office/officeart/2005/8/layout/hChevron3"/>
    <dgm:cxn modelId="{B4C34A57-C6D6-4D32-81F5-0184E9520696}" type="presParOf" srcId="{AFF030F6-8D1D-42AA-8527-70CC9827071F}" destId="{ADC953D7-9E50-47BF-933D-60204B80E8FB}" srcOrd="1" destOrd="0" presId="urn:microsoft.com/office/officeart/2005/8/layout/hChevron3"/>
    <dgm:cxn modelId="{3CF81CD6-AF08-4FD5-A3D3-EC92D345DE58}" type="presParOf" srcId="{AFF030F6-8D1D-42AA-8527-70CC9827071F}" destId="{B6154193-CFF1-422A-A0B1-99E4EAC26EDE}" srcOrd="2" destOrd="0" presId="urn:microsoft.com/office/officeart/2005/8/layout/hChevron3"/>
    <dgm:cxn modelId="{CE429B79-4DCC-48F0-A8D1-A0A72858BA7B}" type="presParOf" srcId="{AFF030F6-8D1D-42AA-8527-70CC9827071F}" destId="{B0D14E24-9419-4779-91B2-FCCDE3A94F4A}" srcOrd="3" destOrd="0" presId="urn:microsoft.com/office/officeart/2005/8/layout/hChevron3"/>
    <dgm:cxn modelId="{FC8AE584-5CAF-430D-B169-DFC770135BE8}" type="presParOf" srcId="{AFF030F6-8D1D-42AA-8527-70CC9827071F}" destId="{565F66ED-5189-46DB-A579-BEA28FE6D986}" srcOrd="4" destOrd="0" presId="urn:microsoft.com/office/officeart/2005/8/layout/hChevron3"/>
    <dgm:cxn modelId="{DBBB4E6F-B813-4A5B-99B1-DBF335B82AD0}" type="presParOf" srcId="{AFF030F6-8D1D-42AA-8527-70CC9827071F}" destId="{44DDB77A-C1AA-4E0B-AEB0-28CE33DC3A72}" srcOrd="5" destOrd="0" presId="urn:microsoft.com/office/officeart/2005/8/layout/hChevron3"/>
    <dgm:cxn modelId="{94485980-801A-41BC-AECA-505379A07714}" type="presParOf" srcId="{AFF030F6-8D1D-42AA-8527-70CC9827071F}" destId="{064BFF56-AC47-42BD-B34D-5B486805362B}" srcOrd="6" destOrd="0" presId="urn:microsoft.com/office/officeart/2005/8/layout/hChevron3"/>
    <dgm:cxn modelId="{2928114E-ABDA-41AE-8CA4-D04EA723E3CA}" type="presParOf" srcId="{AFF030F6-8D1D-42AA-8527-70CC9827071F}" destId="{8DF100ED-F598-4A70-9976-F40741CCFAC7}" srcOrd="7" destOrd="0" presId="urn:microsoft.com/office/officeart/2005/8/layout/hChevron3"/>
    <dgm:cxn modelId="{3DBF900B-A333-49AC-AFC3-F0131CAFD8E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17EE6414-4D1E-4A39-928A-BA5DCBDF1ABA}"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BFF34946-8B3D-4D18-9040-6F811A5CC234}" type="presOf" srcId="{78C93022-0465-4021-8276-F5832288DE5D}" destId="{C36245D8-3606-4BBC-B44C-508E01E5A8A2}" srcOrd="0" destOrd="0" presId="urn:microsoft.com/office/officeart/2005/8/layout/hChevron3"/>
    <dgm:cxn modelId="{D3EB506C-00D3-4B71-B86F-328B85C1582B}"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00E341CB-0083-46DB-8EC2-BDFE1A8905DE}" type="presOf" srcId="{252357BE-30EA-49F7-9DBD-B5F30B4F4A9D}" destId="{AFF030F6-8D1D-42AA-8527-70CC9827071F}" srcOrd="0" destOrd="0" presId="urn:microsoft.com/office/officeart/2005/8/layout/hChevron3"/>
    <dgm:cxn modelId="{D4312CE0-3B04-4499-A95A-D6EFD3B53931}" type="presOf" srcId="{9E0F2420-2F7C-4BC9-B3B1-41D079D7B9BA}" destId="{B6154193-CFF1-422A-A0B1-99E4EAC26EDE}" srcOrd="0" destOrd="0" presId="urn:microsoft.com/office/officeart/2005/8/layout/hChevron3"/>
    <dgm:cxn modelId="{9AAF56F4-5726-4FE7-8AAC-F7B0335012A3}" type="presOf" srcId="{5FF2D4FE-A551-4F3F-AAC9-90D5FFA8619A}" destId="{565F66ED-5189-46DB-A579-BEA28FE6D986}" srcOrd="0" destOrd="0" presId="urn:microsoft.com/office/officeart/2005/8/layout/hChevron3"/>
    <dgm:cxn modelId="{12965DE9-B2CD-49AA-B85A-ED97AF60048C}" type="presParOf" srcId="{AFF030F6-8D1D-42AA-8527-70CC9827071F}" destId="{371DF444-DDBC-427E-9FEE-DFE4E6239109}" srcOrd="0" destOrd="0" presId="urn:microsoft.com/office/officeart/2005/8/layout/hChevron3"/>
    <dgm:cxn modelId="{93321DAF-19C9-4156-84FF-50CC2999EADF}" type="presParOf" srcId="{AFF030F6-8D1D-42AA-8527-70CC9827071F}" destId="{ADC953D7-9E50-47BF-933D-60204B80E8FB}" srcOrd="1" destOrd="0" presId="urn:microsoft.com/office/officeart/2005/8/layout/hChevron3"/>
    <dgm:cxn modelId="{1C0F59F1-DAC7-4CED-94F8-1115294D4253}" type="presParOf" srcId="{AFF030F6-8D1D-42AA-8527-70CC9827071F}" destId="{B6154193-CFF1-422A-A0B1-99E4EAC26EDE}" srcOrd="2" destOrd="0" presId="urn:microsoft.com/office/officeart/2005/8/layout/hChevron3"/>
    <dgm:cxn modelId="{955C7ACF-2FAB-4793-B2AD-52C190116D68}" type="presParOf" srcId="{AFF030F6-8D1D-42AA-8527-70CC9827071F}" destId="{B0D14E24-9419-4779-91B2-FCCDE3A94F4A}" srcOrd="3" destOrd="0" presId="urn:microsoft.com/office/officeart/2005/8/layout/hChevron3"/>
    <dgm:cxn modelId="{2833517E-D770-48A7-911F-FCB9C6C2B974}" type="presParOf" srcId="{AFF030F6-8D1D-42AA-8527-70CC9827071F}" destId="{565F66ED-5189-46DB-A579-BEA28FE6D986}" srcOrd="4" destOrd="0" presId="urn:microsoft.com/office/officeart/2005/8/layout/hChevron3"/>
    <dgm:cxn modelId="{C962A98F-D3A1-48BF-99CF-5D863FFF0AC8}" type="presParOf" srcId="{AFF030F6-8D1D-42AA-8527-70CC9827071F}" destId="{44DDB77A-C1AA-4E0B-AEB0-28CE33DC3A72}" srcOrd="5" destOrd="0" presId="urn:microsoft.com/office/officeart/2005/8/layout/hChevron3"/>
    <dgm:cxn modelId="{59C0A500-4870-4604-AC92-9DE4A8C7F029}" type="presParOf" srcId="{AFF030F6-8D1D-42AA-8527-70CC9827071F}" destId="{064BFF56-AC47-42BD-B34D-5B486805362B}" srcOrd="6" destOrd="0" presId="urn:microsoft.com/office/officeart/2005/8/layout/hChevron3"/>
    <dgm:cxn modelId="{18A11E46-DCC5-40A1-AED9-0E9C5E1E2B93}" type="presParOf" srcId="{AFF030F6-8D1D-42AA-8527-70CC9827071F}" destId="{8DF100ED-F598-4A70-9976-F40741CCFAC7}" srcOrd="7" destOrd="0" presId="urn:microsoft.com/office/officeart/2005/8/layout/hChevron3"/>
    <dgm:cxn modelId="{BA301687-F0F8-4090-95F8-1BE1407C1E5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CEB6080F-FAB0-494D-B2B4-EED8297BB57C}"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AD71B07D-F2F3-427F-A3CB-D161E09C5041}" type="presOf" srcId="{78C93022-0465-4021-8276-F5832288DE5D}" destId="{C36245D8-3606-4BBC-B44C-508E01E5A8A2}" srcOrd="0" destOrd="0" presId="urn:microsoft.com/office/officeart/2005/8/layout/hChevron3"/>
    <dgm:cxn modelId="{DDBC9780-77B7-4014-A14C-4AE766389718}"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41B2BA7-0AA7-4335-A47E-882418E18E25}" type="presOf" srcId="{5FF2D4FE-A551-4F3F-AAC9-90D5FFA8619A}" destId="{565F66ED-5189-46DB-A579-BEA28FE6D986}" srcOrd="0" destOrd="0" presId="urn:microsoft.com/office/officeart/2005/8/layout/hChevron3"/>
    <dgm:cxn modelId="{5AAAB8E4-1D9F-4C28-BAA5-FACA7A050608}" type="presOf" srcId="{E5406759-0E0F-406F-9A84-B3B904C7ED8A}" destId="{064BFF56-AC47-42BD-B34D-5B486805362B}" srcOrd="0" destOrd="0" presId="urn:microsoft.com/office/officeart/2005/8/layout/hChevron3"/>
    <dgm:cxn modelId="{1BBE4FE8-6983-47E6-9F9B-35765C4B1F0F}" type="presOf" srcId="{9E0F2420-2F7C-4BC9-B3B1-41D079D7B9BA}" destId="{B6154193-CFF1-422A-A0B1-99E4EAC26EDE}" srcOrd="0" destOrd="0" presId="urn:microsoft.com/office/officeart/2005/8/layout/hChevron3"/>
    <dgm:cxn modelId="{E0EB7A3A-489B-4BC2-877D-BC6F65EB6C09}" type="presParOf" srcId="{AFF030F6-8D1D-42AA-8527-70CC9827071F}" destId="{371DF444-DDBC-427E-9FEE-DFE4E6239109}" srcOrd="0" destOrd="0" presId="urn:microsoft.com/office/officeart/2005/8/layout/hChevron3"/>
    <dgm:cxn modelId="{D96B8431-D8AA-4C92-BD05-322C759D8092}" type="presParOf" srcId="{AFF030F6-8D1D-42AA-8527-70CC9827071F}" destId="{ADC953D7-9E50-47BF-933D-60204B80E8FB}" srcOrd="1" destOrd="0" presId="urn:microsoft.com/office/officeart/2005/8/layout/hChevron3"/>
    <dgm:cxn modelId="{7E080744-C449-4453-898F-B863EA0785AE}" type="presParOf" srcId="{AFF030F6-8D1D-42AA-8527-70CC9827071F}" destId="{B6154193-CFF1-422A-A0B1-99E4EAC26EDE}" srcOrd="2" destOrd="0" presId="urn:microsoft.com/office/officeart/2005/8/layout/hChevron3"/>
    <dgm:cxn modelId="{07103DBD-1F02-4B3C-9875-752A5C93530B}" type="presParOf" srcId="{AFF030F6-8D1D-42AA-8527-70CC9827071F}" destId="{B0D14E24-9419-4779-91B2-FCCDE3A94F4A}" srcOrd="3" destOrd="0" presId="urn:microsoft.com/office/officeart/2005/8/layout/hChevron3"/>
    <dgm:cxn modelId="{9511ABC0-2BE1-4463-BD38-131BD87D5E71}" type="presParOf" srcId="{AFF030F6-8D1D-42AA-8527-70CC9827071F}" destId="{565F66ED-5189-46DB-A579-BEA28FE6D986}" srcOrd="4" destOrd="0" presId="urn:microsoft.com/office/officeart/2005/8/layout/hChevron3"/>
    <dgm:cxn modelId="{3D2A26DD-1FBF-46FD-814A-92D671B5D244}" type="presParOf" srcId="{AFF030F6-8D1D-42AA-8527-70CC9827071F}" destId="{44DDB77A-C1AA-4E0B-AEB0-28CE33DC3A72}" srcOrd="5" destOrd="0" presId="urn:microsoft.com/office/officeart/2005/8/layout/hChevron3"/>
    <dgm:cxn modelId="{6BC73F97-3E4F-4B1A-8E7D-A7D318AADC9D}" type="presParOf" srcId="{AFF030F6-8D1D-42AA-8527-70CC9827071F}" destId="{064BFF56-AC47-42BD-B34D-5B486805362B}" srcOrd="6" destOrd="0" presId="urn:microsoft.com/office/officeart/2005/8/layout/hChevron3"/>
    <dgm:cxn modelId="{261A61C0-96CE-4F74-933E-85D4E8CB3D1C}" type="presParOf" srcId="{AFF030F6-8D1D-42AA-8527-70CC9827071F}" destId="{8DF100ED-F598-4A70-9976-F40741CCFAC7}" srcOrd="7" destOrd="0" presId="urn:microsoft.com/office/officeart/2005/8/layout/hChevron3"/>
    <dgm:cxn modelId="{2C6BB4CC-7080-4578-A21A-3516394D7C6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5F942F0A-ABF8-4939-9450-528CF4C6616C}"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797322F-C434-47CF-8625-A780FD98B9F4}"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61F1F45B-72AC-4629-B0CB-E96C556315A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B24D9382-9DC3-4CB8-AE67-F590200934FA}" type="presOf" srcId="{E5406759-0E0F-406F-9A84-B3B904C7ED8A}" destId="{064BFF56-AC47-42BD-B34D-5B486805362B}" srcOrd="0" destOrd="0" presId="urn:microsoft.com/office/officeart/2005/8/layout/hChevron3"/>
    <dgm:cxn modelId="{6F44F187-2BE6-43F2-9BA1-82A45F5C550C}"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1092AA5-0236-4DE7-8157-CFAE40F99314}" type="presOf" srcId="{252357BE-30EA-49F7-9DBD-B5F30B4F4A9D}" destId="{AFF030F6-8D1D-42AA-8527-70CC9827071F}" srcOrd="0" destOrd="0" presId="urn:microsoft.com/office/officeart/2005/8/layout/hChevron3"/>
    <dgm:cxn modelId="{12378B09-CE0C-45EB-8851-8BAB82E430F6}" type="presParOf" srcId="{AFF030F6-8D1D-42AA-8527-70CC9827071F}" destId="{371DF444-DDBC-427E-9FEE-DFE4E6239109}" srcOrd="0" destOrd="0" presId="urn:microsoft.com/office/officeart/2005/8/layout/hChevron3"/>
    <dgm:cxn modelId="{8405A0AC-702A-4009-82E0-66ED7A840541}" type="presParOf" srcId="{AFF030F6-8D1D-42AA-8527-70CC9827071F}" destId="{ADC953D7-9E50-47BF-933D-60204B80E8FB}" srcOrd="1" destOrd="0" presId="urn:microsoft.com/office/officeart/2005/8/layout/hChevron3"/>
    <dgm:cxn modelId="{F2652C00-21E4-4900-B40C-4F1789F90ECE}" type="presParOf" srcId="{AFF030F6-8D1D-42AA-8527-70CC9827071F}" destId="{B6154193-CFF1-422A-A0B1-99E4EAC26EDE}" srcOrd="2" destOrd="0" presId="urn:microsoft.com/office/officeart/2005/8/layout/hChevron3"/>
    <dgm:cxn modelId="{C5448C9B-8834-410D-91E1-B968B4E55AB1}" type="presParOf" srcId="{AFF030F6-8D1D-42AA-8527-70CC9827071F}" destId="{B0D14E24-9419-4779-91B2-FCCDE3A94F4A}" srcOrd="3" destOrd="0" presId="urn:microsoft.com/office/officeart/2005/8/layout/hChevron3"/>
    <dgm:cxn modelId="{98834D4A-6A31-4CA5-9CE4-CF5C4D86F9AA}" type="presParOf" srcId="{AFF030F6-8D1D-42AA-8527-70CC9827071F}" destId="{565F66ED-5189-46DB-A579-BEA28FE6D986}" srcOrd="4" destOrd="0" presId="urn:microsoft.com/office/officeart/2005/8/layout/hChevron3"/>
    <dgm:cxn modelId="{AEC5297E-1F6A-41A3-A749-352EC1BAA4A8}" type="presParOf" srcId="{AFF030F6-8D1D-42AA-8527-70CC9827071F}" destId="{44DDB77A-C1AA-4E0B-AEB0-28CE33DC3A72}" srcOrd="5" destOrd="0" presId="urn:microsoft.com/office/officeart/2005/8/layout/hChevron3"/>
    <dgm:cxn modelId="{48DA4C2D-C198-40CD-BA13-153FF19AE747}" type="presParOf" srcId="{AFF030F6-8D1D-42AA-8527-70CC9827071F}" destId="{064BFF56-AC47-42BD-B34D-5B486805362B}" srcOrd="6" destOrd="0" presId="urn:microsoft.com/office/officeart/2005/8/layout/hChevron3"/>
    <dgm:cxn modelId="{B250B834-4D06-47EB-A833-9861976C2352}" type="presParOf" srcId="{AFF030F6-8D1D-42AA-8527-70CC9827071F}" destId="{8DF100ED-F598-4A70-9976-F40741CCFAC7}" srcOrd="7" destOrd="0" presId="urn:microsoft.com/office/officeart/2005/8/layout/hChevron3"/>
    <dgm:cxn modelId="{D976874F-CE96-4AE0-84C3-48C27BF6AF6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E33BA509-8F1E-420C-8001-EA97F8EB8A5A}" type="presOf" srcId="{E5406759-0E0F-406F-9A84-B3B904C7ED8A}" destId="{064BFF56-AC47-42BD-B34D-5B486805362B}" srcOrd="0" destOrd="0" presId="urn:microsoft.com/office/officeart/2005/8/layout/hChevron3"/>
    <dgm:cxn modelId="{EC7A190F-7596-4BCC-B1E2-07C011FA6AF4}"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0B223A42-AF45-47C4-87BF-00D7555C2461}"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83947046-3E71-43E7-B9F1-E7FBEF5546C0}" type="presOf" srcId="{252357BE-30EA-49F7-9DBD-B5F30B4F4A9D}" destId="{AFF030F6-8D1D-42AA-8527-70CC9827071F}" srcOrd="0" destOrd="0" presId="urn:microsoft.com/office/officeart/2005/8/layout/hChevron3"/>
    <dgm:cxn modelId="{66A62D6A-ADDF-4745-8ED1-19710C367A6E}"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C74ED4B9-7411-44C4-B85D-6599BFEF00FA}" type="presOf" srcId="{9E0F2420-2F7C-4BC9-B3B1-41D079D7B9BA}" destId="{B6154193-CFF1-422A-A0B1-99E4EAC26EDE}" srcOrd="0" destOrd="0" presId="urn:microsoft.com/office/officeart/2005/8/layout/hChevron3"/>
    <dgm:cxn modelId="{10A88384-D510-406E-B4E4-504DF821AF0A}" type="presParOf" srcId="{AFF030F6-8D1D-42AA-8527-70CC9827071F}" destId="{371DF444-DDBC-427E-9FEE-DFE4E6239109}" srcOrd="0" destOrd="0" presId="urn:microsoft.com/office/officeart/2005/8/layout/hChevron3"/>
    <dgm:cxn modelId="{19F6D9E8-50C7-45FB-8263-81C20C5456CE}" type="presParOf" srcId="{AFF030F6-8D1D-42AA-8527-70CC9827071F}" destId="{ADC953D7-9E50-47BF-933D-60204B80E8FB}" srcOrd="1" destOrd="0" presId="urn:microsoft.com/office/officeart/2005/8/layout/hChevron3"/>
    <dgm:cxn modelId="{E3852CF9-CB38-472E-A816-E5FAA58F826F}" type="presParOf" srcId="{AFF030F6-8D1D-42AA-8527-70CC9827071F}" destId="{B6154193-CFF1-422A-A0B1-99E4EAC26EDE}" srcOrd="2" destOrd="0" presId="urn:microsoft.com/office/officeart/2005/8/layout/hChevron3"/>
    <dgm:cxn modelId="{9C01DDFD-38C9-49A8-ABE2-7504C9658C06}" type="presParOf" srcId="{AFF030F6-8D1D-42AA-8527-70CC9827071F}" destId="{B0D14E24-9419-4779-91B2-FCCDE3A94F4A}" srcOrd="3" destOrd="0" presId="urn:microsoft.com/office/officeart/2005/8/layout/hChevron3"/>
    <dgm:cxn modelId="{29B9EFF1-D52D-43AD-A1C7-FCF870CF380F}" type="presParOf" srcId="{AFF030F6-8D1D-42AA-8527-70CC9827071F}" destId="{565F66ED-5189-46DB-A579-BEA28FE6D986}" srcOrd="4" destOrd="0" presId="urn:microsoft.com/office/officeart/2005/8/layout/hChevron3"/>
    <dgm:cxn modelId="{2367BA54-77F4-412F-94F6-41E43C798F9D}" type="presParOf" srcId="{AFF030F6-8D1D-42AA-8527-70CC9827071F}" destId="{44DDB77A-C1AA-4E0B-AEB0-28CE33DC3A72}" srcOrd="5" destOrd="0" presId="urn:microsoft.com/office/officeart/2005/8/layout/hChevron3"/>
    <dgm:cxn modelId="{FF2D3922-05B9-407F-9D8C-4923C50394C9}" type="presParOf" srcId="{AFF030F6-8D1D-42AA-8527-70CC9827071F}" destId="{064BFF56-AC47-42BD-B34D-5B486805362B}" srcOrd="6" destOrd="0" presId="urn:microsoft.com/office/officeart/2005/8/layout/hChevron3"/>
    <dgm:cxn modelId="{869AFC7C-0ADA-485A-BBA5-1B0560D383BE}" type="presParOf" srcId="{AFF030F6-8D1D-42AA-8527-70CC9827071F}" destId="{8DF100ED-F598-4A70-9976-F40741CCFAC7}" srcOrd="7" destOrd="0" presId="urn:microsoft.com/office/officeart/2005/8/layout/hChevron3"/>
    <dgm:cxn modelId="{43F79FEB-D783-48E7-834B-2F6824E6D6C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83EF1E31-44E7-4202-A87C-F5A81802698A}"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64CEFD39-9087-4A7E-8E7E-5B66DEDBC481}"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1610CD70-F4A4-4A94-8C26-3E3079E23CBE}" type="presOf" srcId="{252357BE-30EA-49F7-9DBD-B5F30B4F4A9D}" destId="{AFF030F6-8D1D-42AA-8527-70CC9827071F}" srcOrd="0" destOrd="0" presId="urn:microsoft.com/office/officeart/2005/8/layout/hChevron3"/>
    <dgm:cxn modelId="{7F7D348F-30EE-433B-8BA3-10F57AA89EA4}"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C11C3DC-662A-4061-8724-38BDD7306174}" type="presOf" srcId="{E5406759-0E0F-406F-9A84-B3B904C7ED8A}" destId="{064BFF56-AC47-42BD-B34D-5B486805362B}" srcOrd="0" destOrd="0" presId="urn:microsoft.com/office/officeart/2005/8/layout/hChevron3"/>
    <dgm:cxn modelId="{AC9CD5EF-60AC-45D0-AAE3-8DD4288B8EE2}" type="presOf" srcId="{9E0F2420-2F7C-4BC9-B3B1-41D079D7B9BA}" destId="{B6154193-CFF1-422A-A0B1-99E4EAC26EDE}" srcOrd="0" destOrd="0" presId="urn:microsoft.com/office/officeart/2005/8/layout/hChevron3"/>
    <dgm:cxn modelId="{94995274-BB83-4055-A3DC-F5DEF913C9B7}" type="presParOf" srcId="{AFF030F6-8D1D-42AA-8527-70CC9827071F}" destId="{371DF444-DDBC-427E-9FEE-DFE4E6239109}" srcOrd="0" destOrd="0" presId="urn:microsoft.com/office/officeart/2005/8/layout/hChevron3"/>
    <dgm:cxn modelId="{E3C5A788-FAB2-4404-B880-AEF95BCC34F4}" type="presParOf" srcId="{AFF030F6-8D1D-42AA-8527-70CC9827071F}" destId="{ADC953D7-9E50-47BF-933D-60204B80E8FB}" srcOrd="1" destOrd="0" presId="urn:microsoft.com/office/officeart/2005/8/layout/hChevron3"/>
    <dgm:cxn modelId="{F2387CD0-5981-4606-B227-A4EDDDD9FAE0}" type="presParOf" srcId="{AFF030F6-8D1D-42AA-8527-70CC9827071F}" destId="{B6154193-CFF1-422A-A0B1-99E4EAC26EDE}" srcOrd="2" destOrd="0" presId="urn:microsoft.com/office/officeart/2005/8/layout/hChevron3"/>
    <dgm:cxn modelId="{F721418A-BC3F-40F2-9F49-5F4FBDF4DB3F}" type="presParOf" srcId="{AFF030F6-8D1D-42AA-8527-70CC9827071F}" destId="{B0D14E24-9419-4779-91B2-FCCDE3A94F4A}" srcOrd="3" destOrd="0" presId="urn:microsoft.com/office/officeart/2005/8/layout/hChevron3"/>
    <dgm:cxn modelId="{E5699EE0-6C95-4EA4-AE85-7F4BDD9E0DB1}" type="presParOf" srcId="{AFF030F6-8D1D-42AA-8527-70CC9827071F}" destId="{565F66ED-5189-46DB-A579-BEA28FE6D986}" srcOrd="4" destOrd="0" presId="urn:microsoft.com/office/officeart/2005/8/layout/hChevron3"/>
    <dgm:cxn modelId="{CB4D8C40-FD34-4613-8ADB-FE9E49895F51}" type="presParOf" srcId="{AFF030F6-8D1D-42AA-8527-70CC9827071F}" destId="{44DDB77A-C1AA-4E0B-AEB0-28CE33DC3A72}" srcOrd="5" destOrd="0" presId="urn:microsoft.com/office/officeart/2005/8/layout/hChevron3"/>
    <dgm:cxn modelId="{5C3D0140-5124-4913-8001-32872E4069FF}" type="presParOf" srcId="{AFF030F6-8D1D-42AA-8527-70CC9827071F}" destId="{064BFF56-AC47-42BD-B34D-5B486805362B}" srcOrd="6" destOrd="0" presId="urn:microsoft.com/office/officeart/2005/8/layout/hChevron3"/>
    <dgm:cxn modelId="{A9F9D67A-1ED8-442C-AE0A-03C3DC58EFD6}" type="presParOf" srcId="{AFF030F6-8D1D-42AA-8527-70CC9827071F}" destId="{8DF100ED-F598-4A70-9976-F40741CCFAC7}" srcOrd="7" destOrd="0" presId="urn:microsoft.com/office/officeart/2005/8/layout/hChevron3"/>
    <dgm:cxn modelId="{3384FF58-1ED8-4E11-B5E8-5D307EE576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4F250E-87BE-433E-A9F0-A4FCCF9F4075}" type="doc">
      <dgm:prSet loTypeId="urn:microsoft.com/office/officeart/2008/layout/VerticalAccentList" loCatId="list" qsTypeId="urn:microsoft.com/office/officeart/2005/8/quickstyle/simple1" qsCatId="simple" csTypeId="urn:microsoft.com/office/officeart/2005/8/colors/accent3_5" csCatId="accent3" phldr="1"/>
      <dgm:spPr/>
      <dgm:t>
        <a:bodyPr/>
        <a:lstStyle/>
        <a:p>
          <a:endParaRPr lang="zh-TW" altLang="en-US"/>
        </a:p>
      </dgm:t>
    </dgm:pt>
    <dgm:pt modelId="{9F740E5F-754F-4495-AD0D-B253E4932BB0}">
      <dgm:prSet phldrT="[文字]" custT="1"/>
      <dgm:spPr/>
      <dgm:t>
        <a:bodyPr/>
        <a:lstStyle/>
        <a:p>
          <a:r>
            <a:rPr lang="zh-CN" altLang="en-US" sz="2400" dirty="0"/>
            <a:t>封閉、資料不夠完善</a:t>
          </a:r>
          <a:endParaRPr lang="zh-TW" altLang="en-US" sz="2400" dirty="0"/>
        </a:p>
      </dgm:t>
    </dgm:pt>
    <dgm:pt modelId="{C2240CFC-3594-44B4-B9C0-15DCACAFEA09}" type="parTrans" cxnId="{B802A7F8-75F3-4C51-AB41-D20F47443920}">
      <dgm:prSet/>
      <dgm:spPr/>
      <dgm:t>
        <a:bodyPr/>
        <a:lstStyle/>
        <a:p>
          <a:endParaRPr lang="zh-TW" altLang="en-US" sz="2600"/>
        </a:p>
      </dgm:t>
    </dgm:pt>
    <dgm:pt modelId="{30AD629B-4DF4-4C3B-9D57-EE47AFF1741D}" type="sibTrans" cxnId="{B802A7F8-75F3-4C51-AB41-D20F47443920}">
      <dgm:prSet/>
      <dgm:spPr/>
      <dgm:t>
        <a:bodyPr/>
        <a:lstStyle/>
        <a:p>
          <a:endParaRPr lang="zh-TW" altLang="en-US" sz="2600"/>
        </a:p>
      </dgm:t>
    </dgm:pt>
    <dgm:pt modelId="{65E78B4B-18F0-434D-A4BF-5ABF0EF45C94}">
      <dgm:prSet custT="1"/>
      <dgm:spPr/>
      <dgm:t>
        <a:bodyPr/>
        <a:lstStyle/>
        <a:p>
          <a:r>
            <a:rPr lang="zh-CN" altLang="en-US" sz="2400"/>
            <a:t>資料容易失真產生偏差</a:t>
          </a:r>
          <a:endParaRPr lang="en-US" altLang="zh-CN" sz="2400" dirty="0"/>
        </a:p>
      </dgm:t>
    </dgm:pt>
    <dgm:pt modelId="{6EC37A42-4DA7-4777-8F69-78354D396AB6}" type="parTrans" cxnId="{A144333E-3DF3-4288-A921-954D8B7E874E}">
      <dgm:prSet/>
      <dgm:spPr/>
      <dgm:t>
        <a:bodyPr/>
        <a:lstStyle/>
        <a:p>
          <a:endParaRPr lang="zh-TW" altLang="en-US" sz="2600"/>
        </a:p>
      </dgm:t>
    </dgm:pt>
    <dgm:pt modelId="{5B1B040D-98C1-4E2E-B8C0-ABE04EF74370}" type="sibTrans" cxnId="{A144333E-3DF3-4288-A921-954D8B7E874E}">
      <dgm:prSet/>
      <dgm:spPr/>
      <dgm:t>
        <a:bodyPr/>
        <a:lstStyle/>
        <a:p>
          <a:endParaRPr lang="zh-TW" altLang="en-US" sz="2600"/>
        </a:p>
      </dgm:t>
    </dgm:pt>
    <dgm:pt modelId="{D02F813B-6118-4320-B94B-6935DC92AFD9}">
      <dgm:prSet custT="1"/>
      <dgm:spPr/>
      <dgm:t>
        <a:bodyPr/>
        <a:lstStyle/>
        <a:p>
          <a:r>
            <a:rPr lang="zh-CN" altLang="en-US" sz="2400"/>
            <a:t>即時性差、後續難以更正</a:t>
          </a:r>
          <a:endParaRPr lang="en-US" sz="2400" dirty="0"/>
        </a:p>
      </dgm:t>
    </dgm:pt>
    <dgm:pt modelId="{325DBEF2-0176-4AD0-8F58-C975CFBC9DCC}" type="parTrans" cxnId="{2D9FE116-EC61-4B72-8008-0477B31323D0}">
      <dgm:prSet/>
      <dgm:spPr/>
      <dgm:t>
        <a:bodyPr/>
        <a:lstStyle/>
        <a:p>
          <a:endParaRPr lang="zh-TW" altLang="en-US" sz="2600"/>
        </a:p>
      </dgm:t>
    </dgm:pt>
    <dgm:pt modelId="{36A53B37-9313-44DE-A897-06234838E738}" type="sibTrans" cxnId="{2D9FE116-EC61-4B72-8008-0477B31323D0}">
      <dgm:prSet/>
      <dgm:spPr/>
      <dgm:t>
        <a:bodyPr/>
        <a:lstStyle/>
        <a:p>
          <a:endParaRPr lang="zh-TW" altLang="en-US" sz="2600"/>
        </a:p>
      </dgm:t>
    </dgm:pt>
    <dgm:pt modelId="{C17562F7-9DB8-4013-A0FB-73092D4A2EC6}">
      <dgm:prSet custT="1"/>
      <dgm:spPr/>
      <dgm:t>
        <a:bodyPr/>
        <a:lstStyle/>
        <a:p>
          <a:r>
            <a:rPr lang="zh-CN" altLang="en-US" sz="2400" dirty="0"/>
            <a:t>方便性差</a:t>
          </a:r>
          <a:endParaRPr lang="en-US" altLang="zh-CN" sz="2400" dirty="0"/>
        </a:p>
      </dgm:t>
    </dgm:pt>
    <dgm:pt modelId="{468C1F9B-CF8C-4F2A-BDED-9860E7AB22D8}" type="parTrans" cxnId="{C7E0C4E6-ACB5-4DE7-9C9F-0FC742A8C543}">
      <dgm:prSet/>
      <dgm:spPr/>
      <dgm:t>
        <a:bodyPr/>
        <a:lstStyle/>
        <a:p>
          <a:endParaRPr lang="zh-TW" altLang="en-US" sz="2600"/>
        </a:p>
      </dgm:t>
    </dgm:pt>
    <dgm:pt modelId="{3F1F256E-255D-448D-A57A-379D9751D984}" type="sibTrans" cxnId="{C7E0C4E6-ACB5-4DE7-9C9F-0FC742A8C543}">
      <dgm:prSet/>
      <dgm:spPr/>
      <dgm:t>
        <a:bodyPr/>
        <a:lstStyle/>
        <a:p>
          <a:endParaRPr lang="zh-TW" altLang="en-US" sz="2600"/>
        </a:p>
      </dgm:t>
    </dgm:pt>
    <dgm:pt modelId="{D842E70C-067A-44BE-AC79-3703A33B5315}">
      <dgm:prSet custT="1"/>
      <dgm:spPr/>
      <dgm:t>
        <a:bodyPr/>
        <a:lstStyle/>
        <a:p>
          <a:r>
            <a:rPr lang="zh-CN" altLang="en-US" sz="2400" dirty="0"/>
            <a:t>人力資源成本巨大</a:t>
          </a:r>
          <a:endParaRPr lang="en-US" sz="2400" dirty="0"/>
        </a:p>
      </dgm:t>
    </dgm:pt>
    <dgm:pt modelId="{838C0C68-88DF-4FF6-807E-AF6945B73B17}" type="parTrans" cxnId="{AD0A9E4B-C375-448B-B76A-C8840284B338}">
      <dgm:prSet/>
      <dgm:spPr/>
      <dgm:t>
        <a:bodyPr/>
        <a:lstStyle/>
        <a:p>
          <a:endParaRPr lang="zh-TW" altLang="en-US" sz="2600"/>
        </a:p>
      </dgm:t>
    </dgm:pt>
    <dgm:pt modelId="{82711074-D81B-494A-A065-CF843CD49F29}" type="sibTrans" cxnId="{AD0A9E4B-C375-448B-B76A-C8840284B338}">
      <dgm:prSet/>
      <dgm:spPr/>
      <dgm:t>
        <a:bodyPr/>
        <a:lstStyle/>
        <a:p>
          <a:endParaRPr lang="zh-TW" altLang="en-US" sz="2600"/>
        </a:p>
      </dgm:t>
    </dgm:pt>
    <dgm:pt modelId="{EAF273BC-C0DE-4791-B87D-C5A4CDF2BFEC}" type="pres">
      <dgm:prSet presAssocID="{7A4F250E-87BE-433E-A9F0-A4FCCF9F4075}" presName="Name0" presStyleCnt="0">
        <dgm:presLayoutVars>
          <dgm:chMax/>
          <dgm:chPref/>
          <dgm:dir/>
        </dgm:presLayoutVars>
      </dgm:prSet>
      <dgm:spPr/>
    </dgm:pt>
    <dgm:pt modelId="{1BABA495-D508-4669-847B-BF97B183BCA4}" type="pres">
      <dgm:prSet presAssocID="{9F740E5F-754F-4495-AD0D-B253E4932BB0}" presName="parenttextcomposite" presStyleCnt="0"/>
      <dgm:spPr/>
    </dgm:pt>
    <dgm:pt modelId="{3A9A52A6-0B4B-470B-8D1B-541F90F449AC}" type="pres">
      <dgm:prSet presAssocID="{9F740E5F-754F-4495-AD0D-B253E4932BB0}" presName="parenttext" presStyleLbl="revTx" presStyleIdx="0" presStyleCnt="5">
        <dgm:presLayoutVars>
          <dgm:chMax/>
          <dgm:chPref val="2"/>
          <dgm:bulletEnabled val="1"/>
        </dgm:presLayoutVars>
      </dgm:prSet>
      <dgm:spPr/>
    </dgm:pt>
    <dgm:pt modelId="{6682D73E-AC19-4CA1-85FD-A223560611CE}" type="pres">
      <dgm:prSet presAssocID="{9F740E5F-754F-4495-AD0D-B253E4932BB0}" presName="parallelogramComposite" presStyleCnt="0"/>
      <dgm:spPr/>
    </dgm:pt>
    <dgm:pt modelId="{CAEFF66F-32B5-4D49-877F-5894BC062B27}" type="pres">
      <dgm:prSet presAssocID="{9F740E5F-754F-4495-AD0D-B253E4932BB0}" presName="parallelogram1" presStyleLbl="alignNode1" presStyleIdx="0" presStyleCnt="35"/>
      <dgm:spPr/>
    </dgm:pt>
    <dgm:pt modelId="{8756B287-2F3E-4571-B942-E0998A97F1DA}" type="pres">
      <dgm:prSet presAssocID="{9F740E5F-754F-4495-AD0D-B253E4932BB0}" presName="parallelogram2" presStyleLbl="alignNode1" presStyleIdx="1" presStyleCnt="35"/>
      <dgm:spPr/>
    </dgm:pt>
    <dgm:pt modelId="{0485ECF2-F726-4E82-AD56-83BB37F23E35}" type="pres">
      <dgm:prSet presAssocID="{9F740E5F-754F-4495-AD0D-B253E4932BB0}" presName="parallelogram3" presStyleLbl="alignNode1" presStyleIdx="2" presStyleCnt="35"/>
      <dgm:spPr/>
    </dgm:pt>
    <dgm:pt modelId="{62518857-4508-49D3-974F-C99496327295}" type="pres">
      <dgm:prSet presAssocID="{9F740E5F-754F-4495-AD0D-B253E4932BB0}" presName="parallelogram4" presStyleLbl="alignNode1" presStyleIdx="3" presStyleCnt="35"/>
      <dgm:spPr/>
    </dgm:pt>
    <dgm:pt modelId="{CC6D23A0-FEEB-49C8-BACF-6D880E7EDAFB}" type="pres">
      <dgm:prSet presAssocID="{9F740E5F-754F-4495-AD0D-B253E4932BB0}" presName="parallelogram5" presStyleLbl="alignNode1" presStyleIdx="4" presStyleCnt="35"/>
      <dgm:spPr/>
    </dgm:pt>
    <dgm:pt modelId="{03B7EA7C-128F-4F09-8403-F8CB032EED35}" type="pres">
      <dgm:prSet presAssocID="{9F740E5F-754F-4495-AD0D-B253E4932BB0}" presName="parallelogram6" presStyleLbl="alignNode1" presStyleIdx="5" presStyleCnt="35"/>
      <dgm:spPr/>
    </dgm:pt>
    <dgm:pt modelId="{64DD5E5A-9EC8-4CF2-9CD5-8646892CAB18}" type="pres">
      <dgm:prSet presAssocID="{9F740E5F-754F-4495-AD0D-B253E4932BB0}" presName="parallelogram7" presStyleLbl="alignNode1" presStyleIdx="6" presStyleCnt="35"/>
      <dgm:spPr/>
    </dgm:pt>
    <dgm:pt modelId="{D17F7249-5B3A-4919-8079-1F85E06F091F}" type="pres">
      <dgm:prSet presAssocID="{30AD629B-4DF4-4C3B-9D57-EE47AFF1741D}" presName="sibTrans" presStyleCnt="0"/>
      <dgm:spPr/>
    </dgm:pt>
    <dgm:pt modelId="{15B73D6C-4DE0-44D2-B11C-3AD9D96F0E61}" type="pres">
      <dgm:prSet presAssocID="{65E78B4B-18F0-434D-A4BF-5ABF0EF45C94}" presName="parenttextcomposite" presStyleCnt="0"/>
      <dgm:spPr/>
    </dgm:pt>
    <dgm:pt modelId="{815A325D-2F55-4F84-8F7F-7F0B514E930A}" type="pres">
      <dgm:prSet presAssocID="{65E78B4B-18F0-434D-A4BF-5ABF0EF45C94}" presName="parenttext" presStyleLbl="revTx" presStyleIdx="1" presStyleCnt="5">
        <dgm:presLayoutVars>
          <dgm:chMax/>
          <dgm:chPref val="2"/>
          <dgm:bulletEnabled val="1"/>
        </dgm:presLayoutVars>
      </dgm:prSet>
      <dgm:spPr/>
    </dgm:pt>
    <dgm:pt modelId="{E2102502-2341-4B3A-9B2D-3832B020E3A9}" type="pres">
      <dgm:prSet presAssocID="{65E78B4B-18F0-434D-A4BF-5ABF0EF45C94}" presName="parallelogramComposite" presStyleCnt="0"/>
      <dgm:spPr/>
    </dgm:pt>
    <dgm:pt modelId="{0DAAE72E-2A4D-4A63-9E54-FEBE87930759}" type="pres">
      <dgm:prSet presAssocID="{65E78B4B-18F0-434D-A4BF-5ABF0EF45C94}" presName="parallelogram1" presStyleLbl="alignNode1" presStyleIdx="7" presStyleCnt="35"/>
      <dgm:spPr/>
    </dgm:pt>
    <dgm:pt modelId="{9F36E8AD-EC7A-4E5A-BD1C-14211F886D38}" type="pres">
      <dgm:prSet presAssocID="{65E78B4B-18F0-434D-A4BF-5ABF0EF45C94}" presName="parallelogram2" presStyleLbl="alignNode1" presStyleIdx="8" presStyleCnt="35"/>
      <dgm:spPr/>
    </dgm:pt>
    <dgm:pt modelId="{FCB07BC8-FC28-4435-ACF2-109119432654}" type="pres">
      <dgm:prSet presAssocID="{65E78B4B-18F0-434D-A4BF-5ABF0EF45C94}" presName="parallelogram3" presStyleLbl="alignNode1" presStyleIdx="9" presStyleCnt="35"/>
      <dgm:spPr/>
    </dgm:pt>
    <dgm:pt modelId="{65C0D96A-BC6D-4958-A284-CDF176D5D146}" type="pres">
      <dgm:prSet presAssocID="{65E78B4B-18F0-434D-A4BF-5ABF0EF45C94}" presName="parallelogram4" presStyleLbl="alignNode1" presStyleIdx="10" presStyleCnt="35"/>
      <dgm:spPr/>
    </dgm:pt>
    <dgm:pt modelId="{BB91F7FC-490C-4543-96AE-3045C6C0C3EF}" type="pres">
      <dgm:prSet presAssocID="{65E78B4B-18F0-434D-A4BF-5ABF0EF45C94}" presName="parallelogram5" presStyleLbl="alignNode1" presStyleIdx="11" presStyleCnt="35"/>
      <dgm:spPr/>
    </dgm:pt>
    <dgm:pt modelId="{00576578-8F43-4CB1-A33C-A42794AA0B3D}" type="pres">
      <dgm:prSet presAssocID="{65E78B4B-18F0-434D-A4BF-5ABF0EF45C94}" presName="parallelogram6" presStyleLbl="alignNode1" presStyleIdx="12" presStyleCnt="35"/>
      <dgm:spPr/>
    </dgm:pt>
    <dgm:pt modelId="{5CA0E946-54A8-463F-99B5-A90516E8D50C}" type="pres">
      <dgm:prSet presAssocID="{65E78B4B-18F0-434D-A4BF-5ABF0EF45C94}" presName="parallelogram7" presStyleLbl="alignNode1" presStyleIdx="13" presStyleCnt="35"/>
      <dgm:spPr/>
    </dgm:pt>
    <dgm:pt modelId="{73BB5C2D-CC11-4246-9C3E-1747A6AEB9DD}" type="pres">
      <dgm:prSet presAssocID="{5B1B040D-98C1-4E2E-B8C0-ABE04EF74370}" presName="sibTrans" presStyleCnt="0"/>
      <dgm:spPr/>
    </dgm:pt>
    <dgm:pt modelId="{77B64551-AF1A-48B6-9E87-8778EC8FBCB0}" type="pres">
      <dgm:prSet presAssocID="{D02F813B-6118-4320-B94B-6935DC92AFD9}" presName="parenttextcomposite" presStyleCnt="0"/>
      <dgm:spPr/>
    </dgm:pt>
    <dgm:pt modelId="{2E59E0A5-DEEF-43C3-8D63-6C1F1CAAB1D6}" type="pres">
      <dgm:prSet presAssocID="{D02F813B-6118-4320-B94B-6935DC92AFD9}" presName="parenttext" presStyleLbl="revTx" presStyleIdx="2" presStyleCnt="5">
        <dgm:presLayoutVars>
          <dgm:chMax/>
          <dgm:chPref val="2"/>
          <dgm:bulletEnabled val="1"/>
        </dgm:presLayoutVars>
      </dgm:prSet>
      <dgm:spPr/>
    </dgm:pt>
    <dgm:pt modelId="{8EA2E8C7-8079-4486-8D07-F7A86789D840}" type="pres">
      <dgm:prSet presAssocID="{D02F813B-6118-4320-B94B-6935DC92AFD9}" presName="parallelogramComposite" presStyleCnt="0"/>
      <dgm:spPr/>
    </dgm:pt>
    <dgm:pt modelId="{AF25F451-8E96-4FC9-BF98-5EBF070643ED}" type="pres">
      <dgm:prSet presAssocID="{D02F813B-6118-4320-B94B-6935DC92AFD9}" presName="parallelogram1" presStyleLbl="alignNode1" presStyleIdx="14" presStyleCnt="35"/>
      <dgm:spPr/>
    </dgm:pt>
    <dgm:pt modelId="{DA8C0D45-94FD-4701-A62B-51B2ECEF238F}" type="pres">
      <dgm:prSet presAssocID="{D02F813B-6118-4320-B94B-6935DC92AFD9}" presName="parallelogram2" presStyleLbl="alignNode1" presStyleIdx="15" presStyleCnt="35"/>
      <dgm:spPr/>
    </dgm:pt>
    <dgm:pt modelId="{EE6F5586-75D8-47F3-83BB-C9A576C3E5F1}" type="pres">
      <dgm:prSet presAssocID="{D02F813B-6118-4320-B94B-6935DC92AFD9}" presName="parallelogram3" presStyleLbl="alignNode1" presStyleIdx="16" presStyleCnt="35"/>
      <dgm:spPr/>
    </dgm:pt>
    <dgm:pt modelId="{2D45C05D-A56D-4D9F-910B-C6E3832E6012}" type="pres">
      <dgm:prSet presAssocID="{D02F813B-6118-4320-B94B-6935DC92AFD9}" presName="parallelogram4" presStyleLbl="alignNode1" presStyleIdx="17" presStyleCnt="35"/>
      <dgm:spPr/>
    </dgm:pt>
    <dgm:pt modelId="{884B7FEB-86CC-40D0-8370-5CFE4903814C}" type="pres">
      <dgm:prSet presAssocID="{D02F813B-6118-4320-B94B-6935DC92AFD9}" presName="parallelogram5" presStyleLbl="alignNode1" presStyleIdx="18" presStyleCnt="35"/>
      <dgm:spPr/>
    </dgm:pt>
    <dgm:pt modelId="{AD08CF58-7475-4975-B9FA-1159426CE9FD}" type="pres">
      <dgm:prSet presAssocID="{D02F813B-6118-4320-B94B-6935DC92AFD9}" presName="parallelogram6" presStyleLbl="alignNode1" presStyleIdx="19" presStyleCnt="35"/>
      <dgm:spPr/>
    </dgm:pt>
    <dgm:pt modelId="{8F595AF8-7CB7-4048-BF6C-D9ABA3C45094}" type="pres">
      <dgm:prSet presAssocID="{D02F813B-6118-4320-B94B-6935DC92AFD9}" presName="parallelogram7" presStyleLbl="alignNode1" presStyleIdx="20" presStyleCnt="35"/>
      <dgm:spPr/>
    </dgm:pt>
    <dgm:pt modelId="{60A56247-ACC5-412C-9991-06E4CFBED459}" type="pres">
      <dgm:prSet presAssocID="{36A53B37-9313-44DE-A897-06234838E738}" presName="sibTrans" presStyleCnt="0"/>
      <dgm:spPr/>
    </dgm:pt>
    <dgm:pt modelId="{B71CB698-4F6B-4AA7-A235-C37212270E1C}" type="pres">
      <dgm:prSet presAssocID="{C17562F7-9DB8-4013-A0FB-73092D4A2EC6}" presName="parenttextcomposite" presStyleCnt="0"/>
      <dgm:spPr/>
    </dgm:pt>
    <dgm:pt modelId="{255D265C-D67B-4173-AD1A-FB47412618DD}" type="pres">
      <dgm:prSet presAssocID="{C17562F7-9DB8-4013-A0FB-73092D4A2EC6}" presName="parenttext" presStyleLbl="revTx" presStyleIdx="3" presStyleCnt="5">
        <dgm:presLayoutVars>
          <dgm:chMax/>
          <dgm:chPref val="2"/>
          <dgm:bulletEnabled val="1"/>
        </dgm:presLayoutVars>
      </dgm:prSet>
      <dgm:spPr/>
    </dgm:pt>
    <dgm:pt modelId="{9D4E0DD1-0594-46A1-810B-8CCC0E83DE89}" type="pres">
      <dgm:prSet presAssocID="{C17562F7-9DB8-4013-A0FB-73092D4A2EC6}" presName="parallelogramComposite" presStyleCnt="0"/>
      <dgm:spPr/>
    </dgm:pt>
    <dgm:pt modelId="{66A1702C-51CC-430A-8677-A08E02A1495C}" type="pres">
      <dgm:prSet presAssocID="{C17562F7-9DB8-4013-A0FB-73092D4A2EC6}" presName="parallelogram1" presStyleLbl="alignNode1" presStyleIdx="21" presStyleCnt="35"/>
      <dgm:spPr/>
    </dgm:pt>
    <dgm:pt modelId="{3497238A-19DE-451A-862F-B9C5E2431770}" type="pres">
      <dgm:prSet presAssocID="{C17562F7-9DB8-4013-A0FB-73092D4A2EC6}" presName="parallelogram2" presStyleLbl="alignNode1" presStyleIdx="22" presStyleCnt="35"/>
      <dgm:spPr/>
    </dgm:pt>
    <dgm:pt modelId="{F7492403-38D7-4CE3-9D20-2C21BD1CE5E4}" type="pres">
      <dgm:prSet presAssocID="{C17562F7-9DB8-4013-A0FB-73092D4A2EC6}" presName="parallelogram3" presStyleLbl="alignNode1" presStyleIdx="23" presStyleCnt="35"/>
      <dgm:spPr/>
    </dgm:pt>
    <dgm:pt modelId="{33DC9CD8-FC54-4BD0-B4EB-B34C9027D5A2}" type="pres">
      <dgm:prSet presAssocID="{C17562F7-9DB8-4013-A0FB-73092D4A2EC6}" presName="parallelogram4" presStyleLbl="alignNode1" presStyleIdx="24" presStyleCnt="35"/>
      <dgm:spPr/>
    </dgm:pt>
    <dgm:pt modelId="{B5925E87-5A3C-4CF9-9B8E-34DDCE0A7909}" type="pres">
      <dgm:prSet presAssocID="{C17562F7-9DB8-4013-A0FB-73092D4A2EC6}" presName="parallelogram5" presStyleLbl="alignNode1" presStyleIdx="25" presStyleCnt="35"/>
      <dgm:spPr/>
    </dgm:pt>
    <dgm:pt modelId="{4D3B783E-D85B-4DA1-A070-19CF914A72BF}" type="pres">
      <dgm:prSet presAssocID="{C17562F7-9DB8-4013-A0FB-73092D4A2EC6}" presName="parallelogram6" presStyleLbl="alignNode1" presStyleIdx="26" presStyleCnt="35"/>
      <dgm:spPr/>
    </dgm:pt>
    <dgm:pt modelId="{350296CB-0D1B-41EB-85E9-552634DA24F7}" type="pres">
      <dgm:prSet presAssocID="{C17562F7-9DB8-4013-A0FB-73092D4A2EC6}" presName="parallelogram7" presStyleLbl="alignNode1" presStyleIdx="27" presStyleCnt="35"/>
      <dgm:spPr/>
    </dgm:pt>
    <dgm:pt modelId="{692EB0DB-FA4D-432B-97D3-4435BEE4F026}" type="pres">
      <dgm:prSet presAssocID="{3F1F256E-255D-448D-A57A-379D9751D984}" presName="sibTrans" presStyleCnt="0"/>
      <dgm:spPr/>
    </dgm:pt>
    <dgm:pt modelId="{7DC4750A-BE08-4424-9569-88F9BB68B9A9}" type="pres">
      <dgm:prSet presAssocID="{D842E70C-067A-44BE-AC79-3703A33B5315}" presName="parenttextcomposite" presStyleCnt="0"/>
      <dgm:spPr/>
    </dgm:pt>
    <dgm:pt modelId="{5C77E23D-4745-43B7-96A3-2A4A624C3B64}" type="pres">
      <dgm:prSet presAssocID="{D842E70C-067A-44BE-AC79-3703A33B5315}" presName="parenttext" presStyleLbl="revTx" presStyleIdx="4" presStyleCnt="5">
        <dgm:presLayoutVars>
          <dgm:chMax/>
          <dgm:chPref val="2"/>
          <dgm:bulletEnabled val="1"/>
        </dgm:presLayoutVars>
      </dgm:prSet>
      <dgm:spPr/>
    </dgm:pt>
    <dgm:pt modelId="{A2D96A4B-5FA8-444C-8F15-B9B5585DAF0A}" type="pres">
      <dgm:prSet presAssocID="{D842E70C-067A-44BE-AC79-3703A33B5315}" presName="parallelogramComposite" presStyleCnt="0"/>
      <dgm:spPr/>
    </dgm:pt>
    <dgm:pt modelId="{81203417-8AE2-4DE1-84AC-DEA3FDEA9A88}" type="pres">
      <dgm:prSet presAssocID="{D842E70C-067A-44BE-AC79-3703A33B5315}" presName="parallelogram1" presStyleLbl="alignNode1" presStyleIdx="28" presStyleCnt="35"/>
      <dgm:spPr/>
    </dgm:pt>
    <dgm:pt modelId="{C6EDF146-CE2A-47B1-96D1-7BF1FEDAEA73}" type="pres">
      <dgm:prSet presAssocID="{D842E70C-067A-44BE-AC79-3703A33B5315}" presName="parallelogram2" presStyleLbl="alignNode1" presStyleIdx="29" presStyleCnt="35"/>
      <dgm:spPr/>
    </dgm:pt>
    <dgm:pt modelId="{0F71B5A2-86FD-4D92-B18F-6F29C170FEDA}" type="pres">
      <dgm:prSet presAssocID="{D842E70C-067A-44BE-AC79-3703A33B5315}" presName="parallelogram3" presStyleLbl="alignNode1" presStyleIdx="30" presStyleCnt="35"/>
      <dgm:spPr/>
    </dgm:pt>
    <dgm:pt modelId="{E5FDA783-A923-4278-B4D8-DB39C6F72821}" type="pres">
      <dgm:prSet presAssocID="{D842E70C-067A-44BE-AC79-3703A33B5315}" presName="parallelogram4" presStyleLbl="alignNode1" presStyleIdx="31" presStyleCnt="35"/>
      <dgm:spPr/>
    </dgm:pt>
    <dgm:pt modelId="{7CF3D606-35D8-441E-972A-870772227F1E}" type="pres">
      <dgm:prSet presAssocID="{D842E70C-067A-44BE-AC79-3703A33B5315}" presName="parallelogram5" presStyleLbl="alignNode1" presStyleIdx="32" presStyleCnt="35"/>
      <dgm:spPr/>
    </dgm:pt>
    <dgm:pt modelId="{BB838555-850F-4266-A3E9-ACBABA5C9AEE}" type="pres">
      <dgm:prSet presAssocID="{D842E70C-067A-44BE-AC79-3703A33B5315}" presName="parallelogram6" presStyleLbl="alignNode1" presStyleIdx="33" presStyleCnt="35"/>
      <dgm:spPr/>
    </dgm:pt>
    <dgm:pt modelId="{3247B348-BBE9-4DBC-9448-D9C4EE53CEBF}" type="pres">
      <dgm:prSet presAssocID="{D842E70C-067A-44BE-AC79-3703A33B5315}" presName="parallelogram7" presStyleLbl="alignNode1" presStyleIdx="34" presStyleCnt="35"/>
      <dgm:spPr/>
    </dgm:pt>
  </dgm:ptLst>
  <dgm:cxnLst>
    <dgm:cxn modelId="{905A9809-6F96-4A21-8336-F7E7C6166905}" type="presOf" srcId="{D02F813B-6118-4320-B94B-6935DC92AFD9}" destId="{2E59E0A5-DEEF-43C3-8D63-6C1F1CAAB1D6}" srcOrd="0" destOrd="0" presId="urn:microsoft.com/office/officeart/2008/layout/VerticalAccentList"/>
    <dgm:cxn modelId="{2D9FE116-EC61-4B72-8008-0477B31323D0}" srcId="{7A4F250E-87BE-433E-A9F0-A4FCCF9F4075}" destId="{D02F813B-6118-4320-B94B-6935DC92AFD9}" srcOrd="2" destOrd="0" parTransId="{325DBEF2-0176-4AD0-8F58-C975CFBC9DCC}" sibTransId="{36A53B37-9313-44DE-A897-06234838E738}"/>
    <dgm:cxn modelId="{A144333E-3DF3-4288-A921-954D8B7E874E}" srcId="{7A4F250E-87BE-433E-A9F0-A4FCCF9F4075}" destId="{65E78B4B-18F0-434D-A4BF-5ABF0EF45C94}" srcOrd="1" destOrd="0" parTransId="{6EC37A42-4DA7-4777-8F69-78354D396AB6}" sibTransId="{5B1B040D-98C1-4E2E-B8C0-ABE04EF74370}"/>
    <dgm:cxn modelId="{EFA67A41-4CC0-4CB8-B305-26080E00C2E5}" type="presOf" srcId="{7A4F250E-87BE-433E-A9F0-A4FCCF9F4075}" destId="{EAF273BC-C0DE-4791-B87D-C5A4CDF2BFEC}" srcOrd="0" destOrd="0" presId="urn:microsoft.com/office/officeart/2008/layout/VerticalAccentList"/>
    <dgm:cxn modelId="{A7EAF662-ADBE-4DC0-9AB1-2EDD66B139BB}" type="presOf" srcId="{C17562F7-9DB8-4013-A0FB-73092D4A2EC6}" destId="{255D265C-D67B-4173-AD1A-FB47412618DD}" srcOrd="0" destOrd="0" presId="urn:microsoft.com/office/officeart/2008/layout/VerticalAccentList"/>
    <dgm:cxn modelId="{FE1B4B6A-8070-428D-A700-E7CB784BE4E1}" type="presOf" srcId="{65E78B4B-18F0-434D-A4BF-5ABF0EF45C94}" destId="{815A325D-2F55-4F84-8F7F-7F0B514E930A}" srcOrd="0" destOrd="0" presId="urn:microsoft.com/office/officeart/2008/layout/VerticalAccentList"/>
    <dgm:cxn modelId="{AD0A9E4B-C375-448B-B76A-C8840284B338}" srcId="{7A4F250E-87BE-433E-A9F0-A4FCCF9F4075}" destId="{D842E70C-067A-44BE-AC79-3703A33B5315}" srcOrd="4" destOrd="0" parTransId="{838C0C68-88DF-4FF6-807E-AF6945B73B17}" sibTransId="{82711074-D81B-494A-A065-CF843CD49F29}"/>
    <dgm:cxn modelId="{A628D571-27A0-4740-9403-7CAE97F60905}" type="presOf" srcId="{9F740E5F-754F-4495-AD0D-B253E4932BB0}" destId="{3A9A52A6-0B4B-470B-8D1B-541F90F449AC}" srcOrd="0" destOrd="0" presId="urn:microsoft.com/office/officeart/2008/layout/VerticalAccentList"/>
    <dgm:cxn modelId="{7C8CECD4-2AE6-4F1B-928C-3CD4C70ABD52}" type="presOf" srcId="{D842E70C-067A-44BE-AC79-3703A33B5315}" destId="{5C77E23D-4745-43B7-96A3-2A4A624C3B64}" srcOrd="0" destOrd="0" presId="urn:microsoft.com/office/officeart/2008/layout/VerticalAccentList"/>
    <dgm:cxn modelId="{C7E0C4E6-ACB5-4DE7-9C9F-0FC742A8C543}" srcId="{7A4F250E-87BE-433E-A9F0-A4FCCF9F4075}" destId="{C17562F7-9DB8-4013-A0FB-73092D4A2EC6}" srcOrd="3" destOrd="0" parTransId="{468C1F9B-CF8C-4F2A-BDED-9860E7AB22D8}" sibTransId="{3F1F256E-255D-448D-A57A-379D9751D984}"/>
    <dgm:cxn modelId="{B802A7F8-75F3-4C51-AB41-D20F47443920}" srcId="{7A4F250E-87BE-433E-A9F0-A4FCCF9F4075}" destId="{9F740E5F-754F-4495-AD0D-B253E4932BB0}" srcOrd="0" destOrd="0" parTransId="{C2240CFC-3594-44B4-B9C0-15DCACAFEA09}" sibTransId="{30AD629B-4DF4-4C3B-9D57-EE47AFF1741D}"/>
    <dgm:cxn modelId="{3BB6EB49-0821-433A-B24D-DDCCADC78F1E}" type="presParOf" srcId="{EAF273BC-C0DE-4791-B87D-C5A4CDF2BFEC}" destId="{1BABA495-D508-4669-847B-BF97B183BCA4}" srcOrd="0" destOrd="0" presId="urn:microsoft.com/office/officeart/2008/layout/VerticalAccentList"/>
    <dgm:cxn modelId="{79575816-60AB-4863-B272-121270FC5C1D}" type="presParOf" srcId="{1BABA495-D508-4669-847B-BF97B183BCA4}" destId="{3A9A52A6-0B4B-470B-8D1B-541F90F449AC}" srcOrd="0" destOrd="0" presId="urn:microsoft.com/office/officeart/2008/layout/VerticalAccentList"/>
    <dgm:cxn modelId="{5E241CC6-54AE-4A0F-9D0C-0A148D6D3081}" type="presParOf" srcId="{EAF273BC-C0DE-4791-B87D-C5A4CDF2BFEC}" destId="{6682D73E-AC19-4CA1-85FD-A223560611CE}" srcOrd="1" destOrd="0" presId="urn:microsoft.com/office/officeart/2008/layout/VerticalAccentList"/>
    <dgm:cxn modelId="{EDBEFE19-BF3A-4AA2-948D-B471EA9418D8}" type="presParOf" srcId="{6682D73E-AC19-4CA1-85FD-A223560611CE}" destId="{CAEFF66F-32B5-4D49-877F-5894BC062B27}" srcOrd="0" destOrd="0" presId="urn:microsoft.com/office/officeart/2008/layout/VerticalAccentList"/>
    <dgm:cxn modelId="{86F61892-F90A-434D-9AA3-DFBFC2A8E0E1}" type="presParOf" srcId="{6682D73E-AC19-4CA1-85FD-A223560611CE}" destId="{8756B287-2F3E-4571-B942-E0998A97F1DA}" srcOrd="1" destOrd="0" presId="urn:microsoft.com/office/officeart/2008/layout/VerticalAccentList"/>
    <dgm:cxn modelId="{83A472A9-A908-4FE4-9F5D-BC148A537820}" type="presParOf" srcId="{6682D73E-AC19-4CA1-85FD-A223560611CE}" destId="{0485ECF2-F726-4E82-AD56-83BB37F23E35}" srcOrd="2" destOrd="0" presId="urn:microsoft.com/office/officeart/2008/layout/VerticalAccentList"/>
    <dgm:cxn modelId="{264DB861-90DB-48C2-B744-8B2DD4173B32}" type="presParOf" srcId="{6682D73E-AC19-4CA1-85FD-A223560611CE}" destId="{62518857-4508-49D3-974F-C99496327295}" srcOrd="3" destOrd="0" presId="urn:microsoft.com/office/officeart/2008/layout/VerticalAccentList"/>
    <dgm:cxn modelId="{76271878-9CE0-4EB8-85A3-D4C45C497CFF}" type="presParOf" srcId="{6682D73E-AC19-4CA1-85FD-A223560611CE}" destId="{CC6D23A0-FEEB-49C8-BACF-6D880E7EDAFB}" srcOrd="4" destOrd="0" presId="urn:microsoft.com/office/officeart/2008/layout/VerticalAccentList"/>
    <dgm:cxn modelId="{10B063F6-24C0-4266-BF5E-9B90326FA2A1}" type="presParOf" srcId="{6682D73E-AC19-4CA1-85FD-A223560611CE}" destId="{03B7EA7C-128F-4F09-8403-F8CB032EED35}" srcOrd="5" destOrd="0" presId="urn:microsoft.com/office/officeart/2008/layout/VerticalAccentList"/>
    <dgm:cxn modelId="{843E4462-ED95-4577-929B-8499F94DAF41}" type="presParOf" srcId="{6682D73E-AC19-4CA1-85FD-A223560611CE}" destId="{64DD5E5A-9EC8-4CF2-9CD5-8646892CAB18}" srcOrd="6" destOrd="0" presId="urn:microsoft.com/office/officeart/2008/layout/VerticalAccentList"/>
    <dgm:cxn modelId="{13B79C9B-4C42-4FAE-9A85-825ACC611243}" type="presParOf" srcId="{EAF273BC-C0DE-4791-B87D-C5A4CDF2BFEC}" destId="{D17F7249-5B3A-4919-8079-1F85E06F091F}" srcOrd="2" destOrd="0" presId="urn:microsoft.com/office/officeart/2008/layout/VerticalAccentList"/>
    <dgm:cxn modelId="{152E12F5-F608-4396-A033-64AC21958919}" type="presParOf" srcId="{EAF273BC-C0DE-4791-B87D-C5A4CDF2BFEC}" destId="{15B73D6C-4DE0-44D2-B11C-3AD9D96F0E61}" srcOrd="3" destOrd="0" presId="urn:microsoft.com/office/officeart/2008/layout/VerticalAccentList"/>
    <dgm:cxn modelId="{E8C01627-2DD8-414B-B6A6-242EEE3102B6}" type="presParOf" srcId="{15B73D6C-4DE0-44D2-B11C-3AD9D96F0E61}" destId="{815A325D-2F55-4F84-8F7F-7F0B514E930A}" srcOrd="0" destOrd="0" presId="urn:microsoft.com/office/officeart/2008/layout/VerticalAccentList"/>
    <dgm:cxn modelId="{1589B004-A50A-4BB5-845E-D42353CF0C1C}" type="presParOf" srcId="{EAF273BC-C0DE-4791-B87D-C5A4CDF2BFEC}" destId="{E2102502-2341-4B3A-9B2D-3832B020E3A9}" srcOrd="4" destOrd="0" presId="urn:microsoft.com/office/officeart/2008/layout/VerticalAccentList"/>
    <dgm:cxn modelId="{5758CB09-B551-48AF-A081-5877191B5CDC}" type="presParOf" srcId="{E2102502-2341-4B3A-9B2D-3832B020E3A9}" destId="{0DAAE72E-2A4D-4A63-9E54-FEBE87930759}" srcOrd="0" destOrd="0" presId="urn:microsoft.com/office/officeart/2008/layout/VerticalAccentList"/>
    <dgm:cxn modelId="{267AEDC2-3FB9-47B9-A297-B70E4D020FF0}" type="presParOf" srcId="{E2102502-2341-4B3A-9B2D-3832B020E3A9}" destId="{9F36E8AD-EC7A-4E5A-BD1C-14211F886D38}" srcOrd="1" destOrd="0" presId="urn:microsoft.com/office/officeart/2008/layout/VerticalAccentList"/>
    <dgm:cxn modelId="{3AE7240E-E339-4499-81B1-9F25BF8C80CF}" type="presParOf" srcId="{E2102502-2341-4B3A-9B2D-3832B020E3A9}" destId="{FCB07BC8-FC28-4435-ACF2-109119432654}" srcOrd="2" destOrd="0" presId="urn:microsoft.com/office/officeart/2008/layout/VerticalAccentList"/>
    <dgm:cxn modelId="{01AE90F9-6D77-4B58-B050-DE77735735CE}" type="presParOf" srcId="{E2102502-2341-4B3A-9B2D-3832B020E3A9}" destId="{65C0D96A-BC6D-4958-A284-CDF176D5D146}" srcOrd="3" destOrd="0" presId="urn:microsoft.com/office/officeart/2008/layout/VerticalAccentList"/>
    <dgm:cxn modelId="{A7AB1A06-1EF4-4C04-8065-DE8A842A08B1}" type="presParOf" srcId="{E2102502-2341-4B3A-9B2D-3832B020E3A9}" destId="{BB91F7FC-490C-4543-96AE-3045C6C0C3EF}" srcOrd="4" destOrd="0" presId="urn:microsoft.com/office/officeart/2008/layout/VerticalAccentList"/>
    <dgm:cxn modelId="{5FCEB404-1E79-4DBE-88A8-1B5CBCF19747}" type="presParOf" srcId="{E2102502-2341-4B3A-9B2D-3832B020E3A9}" destId="{00576578-8F43-4CB1-A33C-A42794AA0B3D}" srcOrd="5" destOrd="0" presId="urn:microsoft.com/office/officeart/2008/layout/VerticalAccentList"/>
    <dgm:cxn modelId="{D468A74E-98DB-443F-973B-4B948EA33533}" type="presParOf" srcId="{E2102502-2341-4B3A-9B2D-3832B020E3A9}" destId="{5CA0E946-54A8-463F-99B5-A90516E8D50C}" srcOrd="6" destOrd="0" presId="urn:microsoft.com/office/officeart/2008/layout/VerticalAccentList"/>
    <dgm:cxn modelId="{65723FEC-91A3-4DCD-86E0-D50695376AC6}" type="presParOf" srcId="{EAF273BC-C0DE-4791-B87D-C5A4CDF2BFEC}" destId="{73BB5C2D-CC11-4246-9C3E-1747A6AEB9DD}" srcOrd="5" destOrd="0" presId="urn:microsoft.com/office/officeart/2008/layout/VerticalAccentList"/>
    <dgm:cxn modelId="{A1005067-8AF7-4C11-9D04-6377E344E786}" type="presParOf" srcId="{EAF273BC-C0DE-4791-B87D-C5A4CDF2BFEC}" destId="{77B64551-AF1A-48B6-9E87-8778EC8FBCB0}" srcOrd="6" destOrd="0" presId="urn:microsoft.com/office/officeart/2008/layout/VerticalAccentList"/>
    <dgm:cxn modelId="{1D7A26D7-FB34-4244-B1A1-105DBB6FBC0C}" type="presParOf" srcId="{77B64551-AF1A-48B6-9E87-8778EC8FBCB0}" destId="{2E59E0A5-DEEF-43C3-8D63-6C1F1CAAB1D6}" srcOrd="0" destOrd="0" presId="urn:microsoft.com/office/officeart/2008/layout/VerticalAccentList"/>
    <dgm:cxn modelId="{0DF1BE35-9799-4707-AC1D-8A29AEDE3AD8}" type="presParOf" srcId="{EAF273BC-C0DE-4791-B87D-C5A4CDF2BFEC}" destId="{8EA2E8C7-8079-4486-8D07-F7A86789D840}" srcOrd="7" destOrd="0" presId="urn:microsoft.com/office/officeart/2008/layout/VerticalAccentList"/>
    <dgm:cxn modelId="{37E8B4E4-7224-4440-86AF-B5902990CF50}" type="presParOf" srcId="{8EA2E8C7-8079-4486-8D07-F7A86789D840}" destId="{AF25F451-8E96-4FC9-BF98-5EBF070643ED}" srcOrd="0" destOrd="0" presId="urn:microsoft.com/office/officeart/2008/layout/VerticalAccentList"/>
    <dgm:cxn modelId="{E916CDC1-01D2-4478-B790-8F72E503EAE9}" type="presParOf" srcId="{8EA2E8C7-8079-4486-8D07-F7A86789D840}" destId="{DA8C0D45-94FD-4701-A62B-51B2ECEF238F}" srcOrd="1" destOrd="0" presId="urn:microsoft.com/office/officeart/2008/layout/VerticalAccentList"/>
    <dgm:cxn modelId="{8B247663-E533-4E01-BDC1-612FD95A93D4}" type="presParOf" srcId="{8EA2E8C7-8079-4486-8D07-F7A86789D840}" destId="{EE6F5586-75D8-47F3-83BB-C9A576C3E5F1}" srcOrd="2" destOrd="0" presId="urn:microsoft.com/office/officeart/2008/layout/VerticalAccentList"/>
    <dgm:cxn modelId="{C0EF455F-9653-4490-8437-3C42C0807C43}" type="presParOf" srcId="{8EA2E8C7-8079-4486-8D07-F7A86789D840}" destId="{2D45C05D-A56D-4D9F-910B-C6E3832E6012}" srcOrd="3" destOrd="0" presId="urn:microsoft.com/office/officeart/2008/layout/VerticalAccentList"/>
    <dgm:cxn modelId="{B61A2FD4-896D-4873-8B39-776511A99210}" type="presParOf" srcId="{8EA2E8C7-8079-4486-8D07-F7A86789D840}" destId="{884B7FEB-86CC-40D0-8370-5CFE4903814C}" srcOrd="4" destOrd="0" presId="urn:microsoft.com/office/officeart/2008/layout/VerticalAccentList"/>
    <dgm:cxn modelId="{4D62F6C3-3602-4CAD-B208-2348427446D5}" type="presParOf" srcId="{8EA2E8C7-8079-4486-8D07-F7A86789D840}" destId="{AD08CF58-7475-4975-B9FA-1159426CE9FD}" srcOrd="5" destOrd="0" presId="urn:microsoft.com/office/officeart/2008/layout/VerticalAccentList"/>
    <dgm:cxn modelId="{9A010E65-80C1-40B4-9D46-068DE00CCF73}" type="presParOf" srcId="{8EA2E8C7-8079-4486-8D07-F7A86789D840}" destId="{8F595AF8-7CB7-4048-BF6C-D9ABA3C45094}" srcOrd="6" destOrd="0" presId="urn:microsoft.com/office/officeart/2008/layout/VerticalAccentList"/>
    <dgm:cxn modelId="{1CF8C997-60B9-41C7-B918-12C27E638FF7}" type="presParOf" srcId="{EAF273BC-C0DE-4791-B87D-C5A4CDF2BFEC}" destId="{60A56247-ACC5-412C-9991-06E4CFBED459}" srcOrd="8" destOrd="0" presId="urn:microsoft.com/office/officeart/2008/layout/VerticalAccentList"/>
    <dgm:cxn modelId="{4A1C3AFD-B20E-4E03-A668-2E1106A63C6F}" type="presParOf" srcId="{EAF273BC-C0DE-4791-B87D-C5A4CDF2BFEC}" destId="{B71CB698-4F6B-4AA7-A235-C37212270E1C}" srcOrd="9" destOrd="0" presId="urn:microsoft.com/office/officeart/2008/layout/VerticalAccentList"/>
    <dgm:cxn modelId="{F3AF137E-BA92-48C8-958C-463C25CCC753}" type="presParOf" srcId="{B71CB698-4F6B-4AA7-A235-C37212270E1C}" destId="{255D265C-D67B-4173-AD1A-FB47412618DD}" srcOrd="0" destOrd="0" presId="urn:microsoft.com/office/officeart/2008/layout/VerticalAccentList"/>
    <dgm:cxn modelId="{6E04FF7B-4049-4E75-B0C4-1335B70CA499}" type="presParOf" srcId="{EAF273BC-C0DE-4791-B87D-C5A4CDF2BFEC}" destId="{9D4E0DD1-0594-46A1-810B-8CCC0E83DE89}" srcOrd="10" destOrd="0" presId="urn:microsoft.com/office/officeart/2008/layout/VerticalAccentList"/>
    <dgm:cxn modelId="{54BF99E8-25B2-40F6-937B-4EB98821EA47}" type="presParOf" srcId="{9D4E0DD1-0594-46A1-810B-8CCC0E83DE89}" destId="{66A1702C-51CC-430A-8677-A08E02A1495C}" srcOrd="0" destOrd="0" presId="urn:microsoft.com/office/officeart/2008/layout/VerticalAccentList"/>
    <dgm:cxn modelId="{2CFA5E69-8B75-4E05-A5AF-2B8316F22682}" type="presParOf" srcId="{9D4E0DD1-0594-46A1-810B-8CCC0E83DE89}" destId="{3497238A-19DE-451A-862F-B9C5E2431770}" srcOrd="1" destOrd="0" presId="urn:microsoft.com/office/officeart/2008/layout/VerticalAccentList"/>
    <dgm:cxn modelId="{54D8C263-E9F6-47E3-9001-547FC6C46683}" type="presParOf" srcId="{9D4E0DD1-0594-46A1-810B-8CCC0E83DE89}" destId="{F7492403-38D7-4CE3-9D20-2C21BD1CE5E4}" srcOrd="2" destOrd="0" presId="urn:microsoft.com/office/officeart/2008/layout/VerticalAccentList"/>
    <dgm:cxn modelId="{C81D23F0-E5AD-445D-A1F6-A62E582179AC}" type="presParOf" srcId="{9D4E0DD1-0594-46A1-810B-8CCC0E83DE89}" destId="{33DC9CD8-FC54-4BD0-B4EB-B34C9027D5A2}" srcOrd="3" destOrd="0" presId="urn:microsoft.com/office/officeart/2008/layout/VerticalAccentList"/>
    <dgm:cxn modelId="{1965AA54-B499-49E7-9282-AF3CD98A2844}" type="presParOf" srcId="{9D4E0DD1-0594-46A1-810B-8CCC0E83DE89}" destId="{B5925E87-5A3C-4CF9-9B8E-34DDCE0A7909}" srcOrd="4" destOrd="0" presId="urn:microsoft.com/office/officeart/2008/layout/VerticalAccentList"/>
    <dgm:cxn modelId="{989B3DDA-566D-4781-BCCF-33A15DE03A92}" type="presParOf" srcId="{9D4E0DD1-0594-46A1-810B-8CCC0E83DE89}" destId="{4D3B783E-D85B-4DA1-A070-19CF914A72BF}" srcOrd="5" destOrd="0" presId="urn:microsoft.com/office/officeart/2008/layout/VerticalAccentList"/>
    <dgm:cxn modelId="{ACC306FD-A3EC-422C-B705-53CCDD73F728}" type="presParOf" srcId="{9D4E0DD1-0594-46A1-810B-8CCC0E83DE89}" destId="{350296CB-0D1B-41EB-85E9-552634DA24F7}" srcOrd="6" destOrd="0" presId="urn:microsoft.com/office/officeart/2008/layout/VerticalAccentList"/>
    <dgm:cxn modelId="{2CFD0D6A-114F-48F0-994B-7B2853880802}" type="presParOf" srcId="{EAF273BC-C0DE-4791-B87D-C5A4CDF2BFEC}" destId="{692EB0DB-FA4D-432B-97D3-4435BEE4F026}" srcOrd="11" destOrd="0" presId="urn:microsoft.com/office/officeart/2008/layout/VerticalAccentList"/>
    <dgm:cxn modelId="{5239373D-9596-4F45-9D7E-D66420A1D94C}" type="presParOf" srcId="{EAF273BC-C0DE-4791-B87D-C5A4CDF2BFEC}" destId="{7DC4750A-BE08-4424-9569-88F9BB68B9A9}" srcOrd="12" destOrd="0" presId="urn:microsoft.com/office/officeart/2008/layout/VerticalAccentList"/>
    <dgm:cxn modelId="{EA568C65-9108-4174-8031-3834929B500C}" type="presParOf" srcId="{7DC4750A-BE08-4424-9569-88F9BB68B9A9}" destId="{5C77E23D-4745-43B7-96A3-2A4A624C3B64}" srcOrd="0" destOrd="0" presId="urn:microsoft.com/office/officeart/2008/layout/VerticalAccentList"/>
    <dgm:cxn modelId="{3BF7CA5A-A1DE-4DB4-800C-4CE1063BE463}" type="presParOf" srcId="{EAF273BC-C0DE-4791-B87D-C5A4CDF2BFEC}" destId="{A2D96A4B-5FA8-444C-8F15-B9B5585DAF0A}" srcOrd="13" destOrd="0" presId="urn:microsoft.com/office/officeart/2008/layout/VerticalAccentList"/>
    <dgm:cxn modelId="{0B719F18-96E6-4B26-BFE4-BC7B3AE660DE}" type="presParOf" srcId="{A2D96A4B-5FA8-444C-8F15-B9B5585DAF0A}" destId="{81203417-8AE2-4DE1-84AC-DEA3FDEA9A88}" srcOrd="0" destOrd="0" presId="urn:microsoft.com/office/officeart/2008/layout/VerticalAccentList"/>
    <dgm:cxn modelId="{C0B21820-F071-48CB-A909-D02908B4F120}" type="presParOf" srcId="{A2D96A4B-5FA8-444C-8F15-B9B5585DAF0A}" destId="{C6EDF146-CE2A-47B1-96D1-7BF1FEDAEA73}" srcOrd="1" destOrd="0" presId="urn:microsoft.com/office/officeart/2008/layout/VerticalAccentList"/>
    <dgm:cxn modelId="{A0A022DE-6698-43A4-91B5-FC333BB172A6}" type="presParOf" srcId="{A2D96A4B-5FA8-444C-8F15-B9B5585DAF0A}" destId="{0F71B5A2-86FD-4D92-B18F-6F29C170FEDA}" srcOrd="2" destOrd="0" presId="urn:microsoft.com/office/officeart/2008/layout/VerticalAccentList"/>
    <dgm:cxn modelId="{670AFD82-CB2A-4AB3-A940-9A5CF47B3998}" type="presParOf" srcId="{A2D96A4B-5FA8-444C-8F15-B9B5585DAF0A}" destId="{E5FDA783-A923-4278-B4D8-DB39C6F72821}" srcOrd="3" destOrd="0" presId="urn:microsoft.com/office/officeart/2008/layout/VerticalAccentList"/>
    <dgm:cxn modelId="{F22E00C1-EB65-4224-8E5E-B137D8B98DB8}" type="presParOf" srcId="{A2D96A4B-5FA8-444C-8F15-B9B5585DAF0A}" destId="{7CF3D606-35D8-441E-972A-870772227F1E}" srcOrd="4" destOrd="0" presId="urn:microsoft.com/office/officeart/2008/layout/VerticalAccentList"/>
    <dgm:cxn modelId="{F65BEE9C-10FD-4159-B4C1-AE8D7F265079}" type="presParOf" srcId="{A2D96A4B-5FA8-444C-8F15-B9B5585DAF0A}" destId="{BB838555-850F-4266-A3E9-ACBABA5C9AEE}" srcOrd="5" destOrd="0" presId="urn:microsoft.com/office/officeart/2008/layout/VerticalAccentList"/>
    <dgm:cxn modelId="{DDA9DDF6-E18B-4B3D-B721-09B015460304}" type="presParOf" srcId="{A2D96A4B-5FA8-444C-8F15-B9B5585DAF0A}" destId="{3247B348-BBE9-4DBC-9448-D9C4EE53CEBF}"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a:t>智慧信評的運作</a:t>
          </a:r>
          <a:endParaRPr lang="zh-TW" altLang="en-US" dirty="0"/>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9926492C-DCD5-4A7B-A2A7-46D5A9980E6C}" srcId="{252357BE-30EA-49F7-9DBD-B5F30B4F4A9D}" destId="{53D53256-A754-4BBD-AA8A-3E51EF6B7332}" srcOrd="0" destOrd="0" parTransId="{C3E4354D-F9EE-4E3F-9BA8-9DF1EB710091}" sibTransId="{4FD9CFA0-B560-4378-8716-6829ECDA22C7}"/>
    <dgm:cxn modelId="{27F0A730-F274-4AF5-B80B-078E0C4E993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73C80452-6541-4E4B-84EE-F83301B1B472}" type="presOf" srcId="{252357BE-30EA-49F7-9DBD-B5F30B4F4A9D}" destId="{AFF030F6-8D1D-42AA-8527-70CC9827071F}" srcOrd="0" destOrd="0" presId="urn:microsoft.com/office/officeart/2005/8/layout/hChevron3"/>
    <dgm:cxn modelId="{A76B948A-9268-4990-902F-422D94D89AE5}" type="presOf" srcId="{9E0F2420-2F7C-4BC9-B3B1-41D079D7B9BA}" destId="{B6154193-CFF1-422A-A0B1-99E4EAC26EDE}" srcOrd="0" destOrd="0" presId="urn:microsoft.com/office/officeart/2005/8/layout/hChevron3"/>
    <dgm:cxn modelId="{B62DEC8B-3834-4885-AEA9-1EA5D8DE9B0A}" type="presOf" srcId="{53D53256-A754-4BBD-AA8A-3E51EF6B7332}" destId="{371DF444-DDBC-427E-9FEE-DFE4E6239109}" srcOrd="0" destOrd="0" presId="urn:microsoft.com/office/officeart/2005/8/layout/hChevron3"/>
    <dgm:cxn modelId="{DF1205A1-DF33-4F77-A9F6-26E62FDBEFE1}"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059B4DC4-FFE5-4A71-806F-D8A079170C4C}" type="presOf" srcId="{5FF2D4FE-A551-4F3F-AAC9-90D5FFA8619A}" destId="{565F66ED-5189-46DB-A579-BEA28FE6D986}"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F9E32-A7FB-4D80-94DF-5635ACD59D9D}">
      <dsp:nvSpPr>
        <dsp:cNvPr id="0" name=""/>
        <dsp:cNvSpPr/>
      </dsp:nvSpPr>
      <dsp:spPr>
        <a:xfrm>
          <a:off x="1404673" y="594353"/>
          <a:ext cx="3966581" cy="3966581"/>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C39BED-7802-4683-948D-FC611DEC721F}">
      <dsp:nvSpPr>
        <dsp:cNvPr id="0" name=""/>
        <dsp:cNvSpPr/>
      </dsp:nvSpPr>
      <dsp:spPr>
        <a:xfrm>
          <a:off x="1404673" y="594353"/>
          <a:ext cx="3966581" cy="3966581"/>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0D9CDF-584D-4BD1-BF2A-FA9E8EB47ADB}">
      <dsp:nvSpPr>
        <dsp:cNvPr id="0" name=""/>
        <dsp:cNvSpPr/>
      </dsp:nvSpPr>
      <dsp:spPr>
        <a:xfrm>
          <a:off x="1404673" y="594353"/>
          <a:ext cx="3966581" cy="3966581"/>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EA6D84-8EF9-4C2C-A464-1D29EC4F2138}">
      <dsp:nvSpPr>
        <dsp:cNvPr id="0" name=""/>
        <dsp:cNvSpPr/>
      </dsp:nvSpPr>
      <dsp:spPr>
        <a:xfrm>
          <a:off x="1404673" y="594353"/>
          <a:ext cx="3966581" cy="3966581"/>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97CE56-E90E-42C9-B428-D2FA3A2E8469}">
      <dsp:nvSpPr>
        <dsp:cNvPr id="0" name=""/>
        <dsp:cNvSpPr/>
      </dsp:nvSpPr>
      <dsp:spPr>
        <a:xfrm>
          <a:off x="2474802" y="1664481"/>
          <a:ext cx="1826324" cy="18263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智慧信評</a:t>
          </a:r>
        </a:p>
      </dsp:txBody>
      <dsp:txXfrm>
        <a:off x="2742261" y="1931940"/>
        <a:ext cx="1291406" cy="1291406"/>
      </dsp:txXfrm>
    </dsp:sp>
    <dsp:sp modelId="{7456DBAC-A9C4-4E0A-A811-B8C186747F7F}">
      <dsp:nvSpPr>
        <dsp:cNvPr id="0" name=""/>
        <dsp:cNvSpPr/>
      </dsp:nvSpPr>
      <dsp:spPr>
        <a:xfrm>
          <a:off x="2748750" y="1163"/>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網路</a:t>
          </a:r>
          <a:endParaRPr lang="en-US" altLang="zh-TW" sz="1800" kern="1200" dirty="0"/>
        </a:p>
        <a:p>
          <a:pPr marL="0" lvl="0" indent="0" algn="ctr" defTabSz="800100">
            <a:lnSpc>
              <a:spcPct val="30000"/>
            </a:lnSpc>
            <a:spcBef>
              <a:spcPct val="0"/>
            </a:spcBef>
            <a:spcAft>
              <a:spcPct val="35000"/>
            </a:spcAft>
            <a:buNone/>
          </a:pPr>
          <a:r>
            <a:rPr lang="zh-TW" altLang="en-US" sz="1800" kern="1200" dirty="0"/>
            <a:t>借貸</a:t>
          </a:r>
        </a:p>
      </dsp:txBody>
      <dsp:txXfrm>
        <a:off x="2935971" y="188384"/>
        <a:ext cx="903985" cy="903985"/>
      </dsp:txXfrm>
    </dsp:sp>
    <dsp:sp modelId="{E2F99307-22B3-4603-BDC0-A2AB71C78FAA}">
      <dsp:nvSpPr>
        <dsp:cNvPr id="0" name=""/>
        <dsp:cNvSpPr/>
      </dsp:nvSpPr>
      <dsp:spPr>
        <a:xfrm>
          <a:off x="4686018"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保險</a:t>
          </a:r>
          <a:endParaRPr lang="en-US" altLang="zh-TW" sz="1800" kern="1200" dirty="0"/>
        </a:p>
        <a:p>
          <a:pPr marL="0" lvl="0" indent="0" algn="ctr" defTabSz="800100">
            <a:lnSpc>
              <a:spcPct val="30000"/>
            </a:lnSpc>
            <a:spcBef>
              <a:spcPct val="0"/>
            </a:spcBef>
            <a:spcAft>
              <a:spcPts val="0"/>
            </a:spcAft>
            <a:buNone/>
          </a:pPr>
          <a:r>
            <a:rPr lang="zh-TW" altLang="en-US" sz="1800" kern="1200" dirty="0"/>
            <a:t>科技</a:t>
          </a:r>
        </a:p>
      </dsp:txBody>
      <dsp:txXfrm>
        <a:off x="4873239" y="2125651"/>
        <a:ext cx="903985" cy="903985"/>
      </dsp:txXfrm>
    </dsp:sp>
    <dsp:sp modelId="{26719678-0151-4832-BD4B-838F1E703725}">
      <dsp:nvSpPr>
        <dsp:cNvPr id="0" name=""/>
        <dsp:cNvSpPr/>
      </dsp:nvSpPr>
      <dsp:spPr>
        <a:xfrm>
          <a:off x="2748750" y="3875697"/>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理財</a:t>
          </a:r>
          <a:endParaRPr lang="en-US" altLang="zh-TW" sz="1800" kern="1200" dirty="0"/>
        </a:p>
        <a:p>
          <a:pPr marL="0" lvl="0" indent="0" algn="ctr" defTabSz="800100">
            <a:lnSpc>
              <a:spcPct val="30000"/>
            </a:lnSpc>
            <a:spcBef>
              <a:spcPct val="0"/>
            </a:spcBef>
            <a:spcAft>
              <a:spcPct val="35000"/>
            </a:spcAft>
            <a:buNone/>
          </a:pPr>
          <a:r>
            <a:rPr lang="zh-TW" altLang="en-US" sz="1800" kern="1200" dirty="0"/>
            <a:t>投資</a:t>
          </a:r>
        </a:p>
      </dsp:txBody>
      <dsp:txXfrm>
        <a:off x="2935971" y="4062918"/>
        <a:ext cx="903985" cy="903985"/>
      </dsp:txXfrm>
    </dsp:sp>
    <dsp:sp modelId="{CDE267A7-0348-49E7-83F6-464257232572}">
      <dsp:nvSpPr>
        <dsp:cNvPr id="0" name=""/>
        <dsp:cNvSpPr/>
      </dsp:nvSpPr>
      <dsp:spPr>
        <a:xfrm>
          <a:off x="811483"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第三方支付</a:t>
          </a:r>
        </a:p>
      </dsp:txBody>
      <dsp:txXfrm>
        <a:off x="998704" y="2125651"/>
        <a:ext cx="903985" cy="9039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A52A6-0B4B-470B-8D1B-541F90F449AC}">
      <dsp:nvSpPr>
        <dsp:cNvPr id="0" name=""/>
        <dsp:cNvSpPr/>
      </dsp:nvSpPr>
      <dsp:spPr>
        <a:xfrm>
          <a:off x="326354" y="517828"/>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zh-CN" altLang="en-US" sz="2400" kern="1200" dirty="0"/>
            <a:t>封閉、資料不夠完善</a:t>
          </a:r>
          <a:endParaRPr lang="zh-TW" altLang="en-US" sz="2400" kern="1200" dirty="0"/>
        </a:p>
      </dsp:txBody>
      <dsp:txXfrm>
        <a:off x="326354" y="517828"/>
        <a:ext cx="5817508" cy="528864"/>
      </dsp:txXfrm>
    </dsp:sp>
    <dsp:sp modelId="{CAEFF66F-32B5-4D49-877F-5894BC062B27}">
      <dsp:nvSpPr>
        <dsp:cNvPr id="0" name=""/>
        <dsp:cNvSpPr/>
      </dsp:nvSpPr>
      <dsp:spPr>
        <a:xfrm>
          <a:off x="326354" y="1046692"/>
          <a:ext cx="775667" cy="129277"/>
        </a:xfrm>
        <a:prstGeom prst="parallelogram">
          <a:avLst>
            <a:gd name="adj" fmla="val 140840"/>
          </a:avLst>
        </a:prstGeom>
        <a:solidFill>
          <a:schemeClr val="accent3">
            <a:alpha val="9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6B287-2F3E-4571-B942-E0998A97F1DA}">
      <dsp:nvSpPr>
        <dsp:cNvPr id="0" name=""/>
        <dsp:cNvSpPr/>
      </dsp:nvSpPr>
      <dsp:spPr>
        <a:xfrm>
          <a:off x="1147269" y="1046692"/>
          <a:ext cx="775667" cy="129277"/>
        </a:xfrm>
        <a:prstGeom prst="parallelogram">
          <a:avLst>
            <a:gd name="adj" fmla="val 140840"/>
          </a:avLst>
        </a:prstGeom>
        <a:solidFill>
          <a:schemeClr val="accent3">
            <a:alpha val="90000"/>
            <a:hueOff val="0"/>
            <a:satOff val="0"/>
            <a:lumOff val="0"/>
            <a:alphaOff val="-1176"/>
          </a:schemeClr>
        </a:solidFill>
        <a:ln w="12700" cap="flat" cmpd="sng" algn="ctr">
          <a:solidFill>
            <a:schemeClr val="accent3">
              <a:alpha val="90000"/>
              <a:hueOff val="0"/>
              <a:satOff val="0"/>
              <a:lumOff val="0"/>
              <a:alphaOff val="-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85ECF2-F726-4E82-AD56-83BB37F23E35}">
      <dsp:nvSpPr>
        <dsp:cNvPr id="0" name=""/>
        <dsp:cNvSpPr/>
      </dsp:nvSpPr>
      <dsp:spPr>
        <a:xfrm>
          <a:off x="1968184" y="1046692"/>
          <a:ext cx="775667" cy="129277"/>
        </a:xfrm>
        <a:prstGeom prst="parallelogram">
          <a:avLst>
            <a:gd name="adj" fmla="val 140840"/>
          </a:avLst>
        </a:prstGeom>
        <a:solidFill>
          <a:schemeClr val="accent3">
            <a:alpha val="90000"/>
            <a:hueOff val="0"/>
            <a:satOff val="0"/>
            <a:lumOff val="0"/>
            <a:alphaOff val="-2353"/>
          </a:schemeClr>
        </a:solidFill>
        <a:ln w="12700" cap="flat" cmpd="sng" algn="ctr">
          <a:solidFill>
            <a:schemeClr val="accent3">
              <a:alpha val="90000"/>
              <a:hueOff val="0"/>
              <a:satOff val="0"/>
              <a:lumOff val="0"/>
              <a:alphaOff val="-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518857-4508-49D3-974F-C99496327295}">
      <dsp:nvSpPr>
        <dsp:cNvPr id="0" name=""/>
        <dsp:cNvSpPr/>
      </dsp:nvSpPr>
      <dsp:spPr>
        <a:xfrm>
          <a:off x="2789099" y="1046692"/>
          <a:ext cx="775667" cy="129277"/>
        </a:xfrm>
        <a:prstGeom prst="parallelogram">
          <a:avLst>
            <a:gd name="adj" fmla="val 140840"/>
          </a:avLst>
        </a:prstGeom>
        <a:solidFill>
          <a:schemeClr val="accent3">
            <a:alpha val="90000"/>
            <a:hueOff val="0"/>
            <a:satOff val="0"/>
            <a:lumOff val="0"/>
            <a:alphaOff val="-3529"/>
          </a:schemeClr>
        </a:solidFill>
        <a:ln w="12700" cap="flat" cmpd="sng" algn="ctr">
          <a:solidFill>
            <a:schemeClr val="accent3">
              <a:alpha val="90000"/>
              <a:hueOff val="0"/>
              <a:satOff val="0"/>
              <a:lumOff val="0"/>
              <a:alphaOff val="-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6D23A0-FEEB-49C8-BACF-6D880E7EDAFB}">
      <dsp:nvSpPr>
        <dsp:cNvPr id="0" name=""/>
        <dsp:cNvSpPr/>
      </dsp:nvSpPr>
      <dsp:spPr>
        <a:xfrm>
          <a:off x="3610014" y="1046692"/>
          <a:ext cx="775667" cy="129277"/>
        </a:xfrm>
        <a:prstGeom prst="parallelogram">
          <a:avLst>
            <a:gd name="adj" fmla="val 140840"/>
          </a:avLst>
        </a:prstGeom>
        <a:solidFill>
          <a:schemeClr val="accent3">
            <a:alpha val="90000"/>
            <a:hueOff val="0"/>
            <a:satOff val="0"/>
            <a:lumOff val="0"/>
            <a:alphaOff val="-4706"/>
          </a:schemeClr>
        </a:solidFill>
        <a:ln w="12700" cap="flat" cmpd="sng" algn="ctr">
          <a:solidFill>
            <a:schemeClr val="accent3">
              <a:alpha val="90000"/>
              <a:hueOff val="0"/>
              <a:satOff val="0"/>
              <a:lumOff val="0"/>
              <a:alphaOff val="-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7EA7C-128F-4F09-8403-F8CB032EED35}">
      <dsp:nvSpPr>
        <dsp:cNvPr id="0" name=""/>
        <dsp:cNvSpPr/>
      </dsp:nvSpPr>
      <dsp:spPr>
        <a:xfrm>
          <a:off x="4430929" y="1046692"/>
          <a:ext cx="775667" cy="129277"/>
        </a:xfrm>
        <a:prstGeom prst="parallelogram">
          <a:avLst>
            <a:gd name="adj" fmla="val 140840"/>
          </a:avLst>
        </a:prstGeom>
        <a:solidFill>
          <a:schemeClr val="accent3">
            <a:alpha val="90000"/>
            <a:hueOff val="0"/>
            <a:satOff val="0"/>
            <a:lumOff val="0"/>
            <a:alphaOff val="-5882"/>
          </a:schemeClr>
        </a:solidFill>
        <a:ln w="12700" cap="flat" cmpd="sng" algn="ctr">
          <a:solidFill>
            <a:schemeClr val="accent3">
              <a:alpha val="90000"/>
              <a:hueOff val="0"/>
              <a:satOff val="0"/>
              <a:lumOff val="0"/>
              <a:alphaOff val="-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DD5E5A-9EC8-4CF2-9CD5-8646892CAB18}">
      <dsp:nvSpPr>
        <dsp:cNvPr id="0" name=""/>
        <dsp:cNvSpPr/>
      </dsp:nvSpPr>
      <dsp:spPr>
        <a:xfrm>
          <a:off x="5251844" y="1046692"/>
          <a:ext cx="775667" cy="129277"/>
        </a:xfrm>
        <a:prstGeom prst="parallelogram">
          <a:avLst>
            <a:gd name="adj" fmla="val 140840"/>
          </a:avLst>
        </a:prstGeom>
        <a:solidFill>
          <a:schemeClr val="accent3">
            <a:alpha val="90000"/>
            <a:hueOff val="0"/>
            <a:satOff val="0"/>
            <a:lumOff val="0"/>
            <a:alphaOff val="-7059"/>
          </a:schemeClr>
        </a:solidFill>
        <a:ln w="12700" cap="flat" cmpd="sng" algn="ctr">
          <a:solidFill>
            <a:schemeClr val="accent3">
              <a:alpha val="90000"/>
              <a:hueOff val="0"/>
              <a:satOff val="0"/>
              <a:lumOff val="0"/>
              <a:alphaOff val="-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A325D-2F55-4F84-8F7F-7F0B514E930A}">
      <dsp:nvSpPr>
        <dsp:cNvPr id="0" name=""/>
        <dsp:cNvSpPr/>
      </dsp:nvSpPr>
      <dsp:spPr>
        <a:xfrm>
          <a:off x="326354" y="1269922"/>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zh-CN" altLang="en-US" sz="2400" kern="1200"/>
            <a:t>資料容易失真產生偏差</a:t>
          </a:r>
          <a:endParaRPr lang="en-US" altLang="zh-CN" sz="2400" kern="1200" dirty="0"/>
        </a:p>
      </dsp:txBody>
      <dsp:txXfrm>
        <a:off x="326354" y="1269922"/>
        <a:ext cx="5817508" cy="528864"/>
      </dsp:txXfrm>
    </dsp:sp>
    <dsp:sp modelId="{0DAAE72E-2A4D-4A63-9E54-FEBE87930759}">
      <dsp:nvSpPr>
        <dsp:cNvPr id="0" name=""/>
        <dsp:cNvSpPr/>
      </dsp:nvSpPr>
      <dsp:spPr>
        <a:xfrm>
          <a:off x="326354" y="1798786"/>
          <a:ext cx="775667" cy="129277"/>
        </a:xfrm>
        <a:prstGeom prst="parallelogram">
          <a:avLst>
            <a:gd name="adj" fmla="val 140840"/>
          </a:avLst>
        </a:prstGeom>
        <a:solidFill>
          <a:schemeClr val="accent3">
            <a:alpha val="90000"/>
            <a:hueOff val="0"/>
            <a:satOff val="0"/>
            <a:lumOff val="0"/>
            <a:alphaOff val="-8235"/>
          </a:schemeClr>
        </a:solidFill>
        <a:ln w="12700" cap="flat" cmpd="sng" algn="ctr">
          <a:solidFill>
            <a:schemeClr val="accent3">
              <a:alpha val="90000"/>
              <a:hueOff val="0"/>
              <a:satOff val="0"/>
              <a:lumOff val="0"/>
              <a:alphaOff val="-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6E8AD-EC7A-4E5A-BD1C-14211F886D38}">
      <dsp:nvSpPr>
        <dsp:cNvPr id="0" name=""/>
        <dsp:cNvSpPr/>
      </dsp:nvSpPr>
      <dsp:spPr>
        <a:xfrm>
          <a:off x="1147269" y="1798786"/>
          <a:ext cx="775667" cy="129277"/>
        </a:xfrm>
        <a:prstGeom prst="parallelogram">
          <a:avLst>
            <a:gd name="adj" fmla="val 140840"/>
          </a:avLst>
        </a:prstGeom>
        <a:solidFill>
          <a:schemeClr val="accent3">
            <a:alpha val="90000"/>
            <a:hueOff val="0"/>
            <a:satOff val="0"/>
            <a:lumOff val="0"/>
            <a:alphaOff val="-9412"/>
          </a:schemeClr>
        </a:solidFill>
        <a:ln w="12700" cap="flat" cmpd="sng" algn="ctr">
          <a:solidFill>
            <a:schemeClr val="accent3">
              <a:alpha val="90000"/>
              <a:hueOff val="0"/>
              <a:satOff val="0"/>
              <a:lumOff val="0"/>
              <a:alphaOff val="-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B07BC8-FC28-4435-ACF2-109119432654}">
      <dsp:nvSpPr>
        <dsp:cNvPr id="0" name=""/>
        <dsp:cNvSpPr/>
      </dsp:nvSpPr>
      <dsp:spPr>
        <a:xfrm>
          <a:off x="1968184" y="1798786"/>
          <a:ext cx="775667" cy="129277"/>
        </a:xfrm>
        <a:prstGeom prst="parallelogram">
          <a:avLst>
            <a:gd name="adj" fmla="val 140840"/>
          </a:avLst>
        </a:prstGeom>
        <a:solidFill>
          <a:schemeClr val="accent3">
            <a:alpha val="90000"/>
            <a:hueOff val="0"/>
            <a:satOff val="0"/>
            <a:lumOff val="0"/>
            <a:alphaOff val="-10588"/>
          </a:schemeClr>
        </a:solidFill>
        <a:ln w="12700" cap="flat" cmpd="sng" algn="ctr">
          <a:solidFill>
            <a:schemeClr val="accent3">
              <a:alpha val="90000"/>
              <a:hueOff val="0"/>
              <a:satOff val="0"/>
              <a:lumOff val="0"/>
              <a:alphaOff val="-1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0D96A-BC6D-4958-A284-CDF176D5D146}">
      <dsp:nvSpPr>
        <dsp:cNvPr id="0" name=""/>
        <dsp:cNvSpPr/>
      </dsp:nvSpPr>
      <dsp:spPr>
        <a:xfrm>
          <a:off x="2789099" y="1798786"/>
          <a:ext cx="775667" cy="129277"/>
        </a:xfrm>
        <a:prstGeom prst="parallelogram">
          <a:avLst>
            <a:gd name="adj" fmla="val 140840"/>
          </a:avLst>
        </a:prstGeom>
        <a:solidFill>
          <a:schemeClr val="accent3">
            <a:alpha val="90000"/>
            <a:hueOff val="0"/>
            <a:satOff val="0"/>
            <a:lumOff val="0"/>
            <a:alphaOff val="-11765"/>
          </a:schemeClr>
        </a:solidFill>
        <a:ln w="12700" cap="flat" cmpd="sng" algn="ctr">
          <a:solidFill>
            <a:schemeClr val="accent3">
              <a:alpha val="90000"/>
              <a:hueOff val="0"/>
              <a:satOff val="0"/>
              <a:lumOff val="0"/>
              <a:alphaOff val="-1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1F7FC-490C-4543-96AE-3045C6C0C3EF}">
      <dsp:nvSpPr>
        <dsp:cNvPr id="0" name=""/>
        <dsp:cNvSpPr/>
      </dsp:nvSpPr>
      <dsp:spPr>
        <a:xfrm>
          <a:off x="3610014" y="1798786"/>
          <a:ext cx="775667" cy="129277"/>
        </a:xfrm>
        <a:prstGeom prst="parallelogram">
          <a:avLst>
            <a:gd name="adj" fmla="val 140840"/>
          </a:avLst>
        </a:prstGeom>
        <a:solidFill>
          <a:schemeClr val="accent3">
            <a:alpha val="90000"/>
            <a:hueOff val="0"/>
            <a:satOff val="0"/>
            <a:lumOff val="0"/>
            <a:alphaOff val="-12941"/>
          </a:schemeClr>
        </a:solidFill>
        <a:ln w="12700" cap="flat" cmpd="sng" algn="ctr">
          <a:solidFill>
            <a:schemeClr val="accent3">
              <a:alpha val="90000"/>
              <a:hueOff val="0"/>
              <a:satOff val="0"/>
              <a:lumOff val="0"/>
              <a:alphaOff val="-1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76578-8F43-4CB1-A33C-A42794AA0B3D}">
      <dsp:nvSpPr>
        <dsp:cNvPr id="0" name=""/>
        <dsp:cNvSpPr/>
      </dsp:nvSpPr>
      <dsp:spPr>
        <a:xfrm>
          <a:off x="4430929" y="1798786"/>
          <a:ext cx="775667" cy="129277"/>
        </a:xfrm>
        <a:prstGeom prst="parallelogram">
          <a:avLst>
            <a:gd name="adj" fmla="val 140840"/>
          </a:avLst>
        </a:prstGeom>
        <a:solidFill>
          <a:schemeClr val="accent3">
            <a:alpha val="90000"/>
            <a:hueOff val="0"/>
            <a:satOff val="0"/>
            <a:lumOff val="0"/>
            <a:alphaOff val="-14118"/>
          </a:schemeClr>
        </a:solidFill>
        <a:ln w="12700" cap="flat" cmpd="sng" algn="ctr">
          <a:solidFill>
            <a:schemeClr val="accent3">
              <a:alpha val="90000"/>
              <a:hueOff val="0"/>
              <a:satOff val="0"/>
              <a:lumOff val="0"/>
              <a:alphaOff val="-1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A0E946-54A8-463F-99B5-A90516E8D50C}">
      <dsp:nvSpPr>
        <dsp:cNvPr id="0" name=""/>
        <dsp:cNvSpPr/>
      </dsp:nvSpPr>
      <dsp:spPr>
        <a:xfrm>
          <a:off x="5251844" y="1798786"/>
          <a:ext cx="775667" cy="129277"/>
        </a:xfrm>
        <a:prstGeom prst="parallelogram">
          <a:avLst>
            <a:gd name="adj" fmla="val 140840"/>
          </a:avLst>
        </a:prstGeom>
        <a:solidFill>
          <a:schemeClr val="accent3">
            <a:alpha val="90000"/>
            <a:hueOff val="0"/>
            <a:satOff val="0"/>
            <a:lumOff val="0"/>
            <a:alphaOff val="-15294"/>
          </a:schemeClr>
        </a:solidFill>
        <a:ln w="12700" cap="flat" cmpd="sng" algn="ctr">
          <a:solidFill>
            <a:schemeClr val="accent3">
              <a:alpha val="90000"/>
              <a:hueOff val="0"/>
              <a:satOff val="0"/>
              <a:lumOff val="0"/>
              <a:alphaOff val="-1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59E0A5-DEEF-43C3-8D63-6C1F1CAAB1D6}">
      <dsp:nvSpPr>
        <dsp:cNvPr id="0" name=""/>
        <dsp:cNvSpPr/>
      </dsp:nvSpPr>
      <dsp:spPr>
        <a:xfrm>
          <a:off x="326354" y="2022016"/>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zh-CN" altLang="en-US" sz="2400" kern="1200"/>
            <a:t>即時性差、後續難以更正</a:t>
          </a:r>
          <a:endParaRPr lang="en-US" sz="2400" kern="1200" dirty="0"/>
        </a:p>
      </dsp:txBody>
      <dsp:txXfrm>
        <a:off x="326354" y="2022016"/>
        <a:ext cx="5817508" cy="528864"/>
      </dsp:txXfrm>
    </dsp:sp>
    <dsp:sp modelId="{AF25F451-8E96-4FC9-BF98-5EBF070643ED}">
      <dsp:nvSpPr>
        <dsp:cNvPr id="0" name=""/>
        <dsp:cNvSpPr/>
      </dsp:nvSpPr>
      <dsp:spPr>
        <a:xfrm>
          <a:off x="326354" y="2550880"/>
          <a:ext cx="775667" cy="129277"/>
        </a:xfrm>
        <a:prstGeom prst="parallelogram">
          <a:avLst>
            <a:gd name="adj" fmla="val 140840"/>
          </a:avLst>
        </a:prstGeom>
        <a:solidFill>
          <a:schemeClr val="accent3">
            <a:alpha val="90000"/>
            <a:hueOff val="0"/>
            <a:satOff val="0"/>
            <a:lumOff val="0"/>
            <a:alphaOff val="-16471"/>
          </a:schemeClr>
        </a:solidFill>
        <a:ln w="12700" cap="flat" cmpd="sng" algn="ctr">
          <a:solidFill>
            <a:schemeClr val="accent3">
              <a:alpha val="90000"/>
              <a:hueOff val="0"/>
              <a:satOff val="0"/>
              <a:lumOff val="0"/>
              <a:alphaOff val="-1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8C0D45-94FD-4701-A62B-51B2ECEF238F}">
      <dsp:nvSpPr>
        <dsp:cNvPr id="0" name=""/>
        <dsp:cNvSpPr/>
      </dsp:nvSpPr>
      <dsp:spPr>
        <a:xfrm>
          <a:off x="1147269" y="2550880"/>
          <a:ext cx="775667" cy="129277"/>
        </a:xfrm>
        <a:prstGeom prst="parallelogram">
          <a:avLst>
            <a:gd name="adj" fmla="val 140840"/>
          </a:avLst>
        </a:prstGeom>
        <a:solidFill>
          <a:schemeClr val="accent3">
            <a:alpha val="90000"/>
            <a:hueOff val="0"/>
            <a:satOff val="0"/>
            <a:lumOff val="0"/>
            <a:alphaOff val="-17647"/>
          </a:schemeClr>
        </a:solidFill>
        <a:ln w="12700" cap="flat" cmpd="sng" algn="ctr">
          <a:solidFill>
            <a:schemeClr val="accent3">
              <a:alpha val="90000"/>
              <a:hueOff val="0"/>
              <a:satOff val="0"/>
              <a:lumOff val="0"/>
              <a:alphaOff val="-1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F5586-75D8-47F3-83BB-C9A576C3E5F1}">
      <dsp:nvSpPr>
        <dsp:cNvPr id="0" name=""/>
        <dsp:cNvSpPr/>
      </dsp:nvSpPr>
      <dsp:spPr>
        <a:xfrm>
          <a:off x="1968184" y="2550880"/>
          <a:ext cx="775667" cy="129277"/>
        </a:xfrm>
        <a:prstGeom prst="parallelogram">
          <a:avLst>
            <a:gd name="adj" fmla="val 140840"/>
          </a:avLst>
        </a:prstGeom>
        <a:solidFill>
          <a:schemeClr val="accent3">
            <a:alpha val="90000"/>
            <a:hueOff val="0"/>
            <a:satOff val="0"/>
            <a:lumOff val="0"/>
            <a:alphaOff val="-18824"/>
          </a:schemeClr>
        </a:solidFill>
        <a:ln w="12700" cap="flat" cmpd="sng" algn="ctr">
          <a:solidFill>
            <a:schemeClr val="accent3">
              <a:alpha val="90000"/>
              <a:hueOff val="0"/>
              <a:satOff val="0"/>
              <a:lumOff val="0"/>
              <a:alphaOff val="-1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45C05D-A56D-4D9F-910B-C6E3832E6012}">
      <dsp:nvSpPr>
        <dsp:cNvPr id="0" name=""/>
        <dsp:cNvSpPr/>
      </dsp:nvSpPr>
      <dsp:spPr>
        <a:xfrm>
          <a:off x="2789099" y="2550880"/>
          <a:ext cx="775667" cy="129277"/>
        </a:xfrm>
        <a:prstGeom prst="parallelogram">
          <a:avLst>
            <a:gd name="adj" fmla="val 140840"/>
          </a:avLst>
        </a:prstGeom>
        <a:solidFill>
          <a:schemeClr val="accent3">
            <a:alpha val="90000"/>
            <a:hueOff val="0"/>
            <a:satOff val="0"/>
            <a:lumOff val="0"/>
            <a:alphaOff val="-20000"/>
          </a:schemeClr>
        </a:solidFill>
        <a:ln w="12700" cap="flat" cmpd="sng" algn="ctr">
          <a:solidFill>
            <a:schemeClr val="accent3">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B7FEB-86CC-40D0-8370-5CFE4903814C}">
      <dsp:nvSpPr>
        <dsp:cNvPr id="0" name=""/>
        <dsp:cNvSpPr/>
      </dsp:nvSpPr>
      <dsp:spPr>
        <a:xfrm>
          <a:off x="3610014" y="2550880"/>
          <a:ext cx="775667" cy="129277"/>
        </a:xfrm>
        <a:prstGeom prst="parallelogram">
          <a:avLst>
            <a:gd name="adj" fmla="val 140840"/>
          </a:avLst>
        </a:prstGeom>
        <a:solidFill>
          <a:schemeClr val="accent3">
            <a:alpha val="90000"/>
            <a:hueOff val="0"/>
            <a:satOff val="0"/>
            <a:lumOff val="0"/>
            <a:alphaOff val="-21176"/>
          </a:schemeClr>
        </a:solidFill>
        <a:ln w="12700" cap="flat" cmpd="sng" algn="ctr">
          <a:solidFill>
            <a:schemeClr val="accent3">
              <a:alpha val="90000"/>
              <a:hueOff val="0"/>
              <a:satOff val="0"/>
              <a:lumOff val="0"/>
              <a:alphaOff val="-2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08CF58-7475-4975-B9FA-1159426CE9FD}">
      <dsp:nvSpPr>
        <dsp:cNvPr id="0" name=""/>
        <dsp:cNvSpPr/>
      </dsp:nvSpPr>
      <dsp:spPr>
        <a:xfrm>
          <a:off x="4430929" y="2550880"/>
          <a:ext cx="775667" cy="129277"/>
        </a:xfrm>
        <a:prstGeom prst="parallelogram">
          <a:avLst>
            <a:gd name="adj" fmla="val 140840"/>
          </a:avLst>
        </a:prstGeom>
        <a:solidFill>
          <a:schemeClr val="accent3">
            <a:alpha val="90000"/>
            <a:hueOff val="0"/>
            <a:satOff val="0"/>
            <a:lumOff val="0"/>
            <a:alphaOff val="-22353"/>
          </a:schemeClr>
        </a:solidFill>
        <a:ln w="12700" cap="flat" cmpd="sng" algn="ctr">
          <a:solidFill>
            <a:schemeClr val="accent3">
              <a:alpha val="90000"/>
              <a:hueOff val="0"/>
              <a:satOff val="0"/>
              <a:lumOff val="0"/>
              <a:alphaOff val="-2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95AF8-7CB7-4048-BF6C-D9ABA3C45094}">
      <dsp:nvSpPr>
        <dsp:cNvPr id="0" name=""/>
        <dsp:cNvSpPr/>
      </dsp:nvSpPr>
      <dsp:spPr>
        <a:xfrm>
          <a:off x="5251844" y="2550880"/>
          <a:ext cx="775667" cy="129277"/>
        </a:xfrm>
        <a:prstGeom prst="parallelogram">
          <a:avLst>
            <a:gd name="adj" fmla="val 140840"/>
          </a:avLst>
        </a:prstGeom>
        <a:solidFill>
          <a:schemeClr val="accent3">
            <a:alpha val="90000"/>
            <a:hueOff val="0"/>
            <a:satOff val="0"/>
            <a:lumOff val="0"/>
            <a:alphaOff val="-23529"/>
          </a:schemeClr>
        </a:solidFill>
        <a:ln w="12700" cap="flat" cmpd="sng" algn="ctr">
          <a:solidFill>
            <a:schemeClr val="accent3">
              <a:alpha val="90000"/>
              <a:hueOff val="0"/>
              <a:satOff val="0"/>
              <a:lumOff val="0"/>
              <a:alphaOff val="-2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5D265C-D67B-4173-AD1A-FB47412618DD}">
      <dsp:nvSpPr>
        <dsp:cNvPr id="0" name=""/>
        <dsp:cNvSpPr/>
      </dsp:nvSpPr>
      <dsp:spPr>
        <a:xfrm>
          <a:off x="326354" y="2774110"/>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zh-CN" altLang="en-US" sz="2400" kern="1200" dirty="0"/>
            <a:t>方便性差</a:t>
          </a:r>
          <a:endParaRPr lang="en-US" altLang="zh-CN" sz="2400" kern="1200" dirty="0"/>
        </a:p>
      </dsp:txBody>
      <dsp:txXfrm>
        <a:off x="326354" y="2774110"/>
        <a:ext cx="5817508" cy="528864"/>
      </dsp:txXfrm>
    </dsp:sp>
    <dsp:sp modelId="{66A1702C-51CC-430A-8677-A08E02A1495C}">
      <dsp:nvSpPr>
        <dsp:cNvPr id="0" name=""/>
        <dsp:cNvSpPr/>
      </dsp:nvSpPr>
      <dsp:spPr>
        <a:xfrm>
          <a:off x="326354" y="3302974"/>
          <a:ext cx="775667" cy="129277"/>
        </a:xfrm>
        <a:prstGeom prst="parallelogram">
          <a:avLst>
            <a:gd name="adj" fmla="val 140840"/>
          </a:avLst>
        </a:prstGeom>
        <a:solidFill>
          <a:schemeClr val="accent3">
            <a:alpha val="90000"/>
            <a:hueOff val="0"/>
            <a:satOff val="0"/>
            <a:lumOff val="0"/>
            <a:alphaOff val="-24706"/>
          </a:schemeClr>
        </a:solidFill>
        <a:ln w="12700" cap="flat" cmpd="sng" algn="ctr">
          <a:solidFill>
            <a:schemeClr val="accent3">
              <a:alpha val="90000"/>
              <a:hueOff val="0"/>
              <a:satOff val="0"/>
              <a:lumOff val="0"/>
              <a:alphaOff val="-2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97238A-19DE-451A-862F-B9C5E2431770}">
      <dsp:nvSpPr>
        <dsp:cNvPr id="0" name=""/>
        <dsp:cNvSpPr/>
      </dsp:nvSpPr>
      <dsp:spPr>
        <a:xfrm>
          <a:off x="1147269" y="3302974"/>
          <a:ext cx="775667" cy="129277"/>
        </a:xfrm>
        <a:prstGeom prst="parallelogram">
          <a:avLst>
            <a:gd name="adj" fmla="val 140840"/>
          </a:avLst>
        </a:prstGeom>
        <a:solidFill>
          <a:schemeClr val="accent3">
            <a:alpha val="90000"/>
            <a:hueOff val="0"/>
            <a:satOff val="0"/>
            <a:lumOff val="0"/>
            <a:alphaOff val="-25882"/>
          </a:schemeClr>
        </a:solidFill>
        <a:ln w="12700" cap="flat" cmpd="sng" algn="ctr">
          <a:solidFill>
            <a:schemeClr val="accent3">
              <a:alpha val="90000"/>
              <a:hueOff val="0"/>
              <a:satOff val="0"/>
              <a:lumOff val="0"/>
              <a:alphaOff val="-2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92403-38D7-4CE3-9D20-2C21BD1CE5E4}">
      <dsp:nvSpPr>
        <dsp:cNvPr id="0" name=""/>
        <dsp:cNvSpPr/>
      </dsp:nvSpPr>
      <dsp:spPr>
        <a:xfrm>
          <a:off x="1968184" y="3302974"/>
          <a:ext cx="775667" cy="129277"/>
        </a:xfrm>
        <a:prstGeom prst="parallelogram">
          <a:avLst>
            <a:gd name="adj" fmla="val 140840"/>
          </a:avLst>
        </a:prstGeom>
        <a:solidFill>
          <a:schemeClr val="accent3">
            <a:alpha val="90000"/>
            <a:hueOff val="0"/>
            <a:satOff val="0"/>
            <a:lumOff val="0"/>
            <a:alphaOff val="-27059"/>
          </a:schemeClr>
        </a:solidFill>
        <a:ln w="12700" cap="flat" cmpd="sng" algn="ctr">
          <a:solidFill>
            <a:schemeClr val="accent3">
              <a:alpha val="90000"/>
              <a:hueOff val="0"/>
              <a:satOff val="0"/>
              <a:lumOff val="0"/>
              <a:alphaOff val="-2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DC9CD8-FC54-4BD0-B4EB-B34C9027D5A2}">
      <dsp:nvSpPr>
        <dsp:cNvPr id="0" name=""/>
        <dsp:cNvSpPr/>
      </dsp:nvSpPr>
      <dsp:spPr>
        <a:xfrm>
          <a:off x="2789099" y="3302974"/>
          <a:ext cx="775667" cy="129277"/>
        </a:xfrm>
        <a:prstGeom prst="parallelogram">
          <a:avLst>
            <a:gd name="adj" fmla="val 140840"/>
          </a:avLst>
        </a:prstGeom>
        <a:solidFill>
          <a:schemeClr val="accent3">
            <a:alpha val="90000"/>
            <a:hueOff val="0"/>
            <a:satOff val="0"/>
            <a:lumOff val="0"/>
            <a:alphaOff val="-28235"/>
          </a:schemeClr>
        </a:solidFill>
        <a:ln w="12700" cap="flat" cmpd="sng" algn="ctr">
          <a:solidFill>
            <a:schemeClr val="accent3">
              <a:alpha val="90000"/>
              <a:hueOff val="0"/>
              <a:satOff val="0"/>
              <a:lumOff val="0"/>
              <a:alphaOff val="-2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925E87-5A3C-4CF9-9B8E-34DDCE0A7909}">
      <dsp:nvSpPr>
        <dsp:cNvPr id="0" name=""/>
        <dsp:cNvSpPr/>
      </dsp:nvSpPr>
      <dsp:spPr>
        <a:xfrm>
          <a:off x="3610014" y="3302974"/>
          <a:ext cx="775667" cy="129277"/>
        </a:xfrm>
        <a:prstGeom prst="parallelogram">
          <a:avLst>
            <a:gd name="adj" fmla="val 140840"/>
          </a:avLst>
        </a:prstGeom>
        <a:solidFill>
          <a:schemeClr val="accent3">
            <a:alpha val="90000"/>
            <a:hueOff val="0"/>
            <a:satOff val="0"/>
            <a:lumOff val="0"/>
            <a:alphaOff val="-29412"/>
          </a:schemeClr>
        </a:solidFill>
        <a:ln w="12700" cap="flat" cmpd="sng" algn="ctr">
          <a:solidFill>
            <a:schemeClr val="accent3">
              <a:alpha val="90000"/>
              <a:hueOff val="0"/>
              <a:satOff val="0"/>
              <a:lumOff val="0"/>
              <a:alphaOff val="-2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B783E-D85B-4DA1-A070-19CF914A72BF}">
      <dsp:nvSpPr>
        <dsp:cNvPr id="0" name=""/>
        <dsp:cNvSpPr/>
      </dsp:nvSpPr>
      <dsp:spPr>
        <a:xfrm>
          <a:off x="4430929" y="3302974"/>
          <a:ext cx="775667" cy="129277"/>
        </a:xfrm>
        <a:prstGeom prst="parallelogram">
          <a:avLst>
            <a:gd name="adj" fmla="val 140840"/>
          </a:avLst>
        </a:prstGeom>
        <a:solidFill>
          <a:schemeClr val="accent3">
            <a:alpha val="90000"/>
            <a:hueOff val="0"/>
            <a:satOff val="0"/>
            <a:lumOff val="0"/>
            <a:alphaOff val="-30588"/>
          </a:schemeClr>
        </a:solidFill>
        <a:ln w="12700" cap="flat" cmpd="sng" algn="ctr">
          <a:solidFill>
            <a:schemeClr val="accent3">
              <a:alpha val="90000"/>
              <a:hueOff val="0"/>
              <a:satOff val="0"/>
              <a:lumOff val="0"/>
              <a:alphaOff val="-3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0296CB-0D1B-41EB-85E9-552634DA24F7}">
      <dsp:nvSpPr>
        <dsp:cNvPr id="0" name=""/>
        <dsp:cNvSpPr/>
      </dsp:nvSpPr>
      <dsp:spPr>
        <a:xfrm>
          <a:off x="5251844" y="3302974"/>
          <a:ext cx="775667" cy="129277"/>
        </a:xfrm>
        <a:prstGeom prst="parallelogram">
          <a:avLst>
            <a:gd name="adj" fmla="val 140840"/>
          </a:avLst>
        </a:prstGeom>
        <a:solidFill>
          <a:schemeClr val="accent3">
            <a:alpha val="90000"/>
            <a:hueOff val="0"/>
            <a:satOff val="0"/>
            <a:lumOff val="0"/>
            <a:alphaOff val="-31765"/>
          </a:schemeClr>
        </a:solidFill>
        <a:ln w="12700" cap="flat" cmpd="sng" algn="ctr">
          <a:solidFill>
            <a:schemeClr val="accent3">
              <a:alpha val="90000"/>
              <a:hueOff val="0"/>
              <a:satOff val="0"/>
              <a:lumOff val="0"/>
              <a:alphaOff val="-3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77E23D-4745-43B7-96A3-2A4A624C3B64}">
      <dsp:nvSpPr>
        <dsp:cNvPr id="0" name=""/>
        <dsp:cNvSpPr/>
      </dsp:nvSpPr>
      <dsp:spPr>
        <a:xfrm>
          <a:off x="326354" y="3526204"/>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zh-CN" altLang="en-US" sz="2400" kern="1200" dirty="0"/>
            <a:t>人力資源成本巨大</a:t>
          </a:r>
          <a:endParaRPr lang="en-US" sz="2400" kern="1200" dirty="0"/>
        </a:p>
      </dsp:txBody>
      <dsp:txXfrm>
        <a:off x="326354" y="3526204"/>
        <a:ext cx="5817508" cy="528864"/>
      </dsp:txXfrm>
    </dsp:sp>
    <dsp:sp modelId="{81203417-8AE2-4DE1-84AC-DEA3FDEA9A88}">
      <dsp:nvSpPr>
        <dsp:cNvPr id="0" name=""/>
        <dsp:cNvSpPr/>
      </dsp:nvSpPr>
      <dsp:spPr>
        <a:xfrm>
          <a:off x="326354" y="4055068"/>
          <a:ext cx="775667" cy="129277"/>
        </a:xfrm>
        <a:prstGeom prst="parallelogram">
          <a:avLst>
            <a:gd name="adj" fmla="val 140840"/>
          </a:avLst>
        </a:prstGeom>
        <a:solidFill>
          <a:schemeClr val="accent3">
            <a:alpha val="90000"/>
            <a:hueOff val="0"/>
            <a:satOff val="0"/>
            <a:lumOff val="0"/>
            <a:alphaOff val="-32941"/>
          </a:schemeClr>
        </a:solidFill>
        <a:ln w="12700" cap="flat" cmpd="sng" algn="ctr">
          <a:solidFill>
            <a:schemeClr val="accent3">
              <a:alpha val="90000"/>
              <a:hueOff val="0"/>
              <a:satOff val="0"/>
              <a:lumOff val="0"/>
              <a:alphaOff val="-3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EDF146-CE2A-47B1-96D1-7BF1FEDAEA73}">
      <dsp:nvSpPr>
        <dsp:cNvPr id="0" name=""/>
        <dsp:cNvSpPr/>
      </dsp:nvSpPr>
      <dsp:spPr>
        <a:xfrm>
          <a:off x="1147269" y="4055068"/>
          <a:ext cx="775667" cy="129277"/>
        </a:xfrm>
        <a:prstGeom prst="parallelogram">
          <a:avLst>
            <a:gd name="adj" fmla="val 140840"/>
          </a:avLst>
        </a:prstGeom>
        <a:solidFill>
          <a:schemeClr val="accent3">
            <a:alpha val="90000"/>
            <a:hueOff val="0"/>
            <a:satOff val="0"/>
            <a:lumOff val="0"/>
            <a:alphaOff val="-34118"/>
          </a:schemeClr>
        </a:solidFill>
        <a:ln w="12700" cap="flat" cmpd="sng" algn="ctr">
          <a:solidFill>
            <a:schemeClr val="accent3">
              <a:alpha val="90000"/>
              <a:hueOff val="0"/>
              <a:satOff val="0"/>
              <a:lumOff val="0"/>
              <a:alphaOff val="-3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71B5A2-86FD-4D92-B18F-6F29C170FEDA}">
      <dsp:nvSpPr>
        <dsp:cNvPr id="0" name=""/>
        <dsp:cNvSpPr/>
      </dsp:nvSpPr>
      <dsp:spPr>
        <a:xfrm>
          <a:off x="1968184" y="4055068"/>
          <a:ext cx="775667" cy="129277"/>
        </a:xfrm>
        <a:prstGeom prst="parallelogram">
          <a:avLst>
            <a:gd name="adj" fmla="val 140840"/>
          </a:avLst>
        </a:prstGeom>
        <a:solidFill>
          <a:schemeClr val="accent3">
            <a:alpha val="90000"/>
            <a:hueOff val="0"/>
            <a:satOff val="0"/>
            <a:lumOff val="0"/>
            <a:alphaOff val="-35294"/>
          </a:schemeClr>
        </a:solidFill>
        <a:ln w="12700" cap="flat" cmpd="sng" algn="ctr">
          <a:solidFill>
            <a:schemeClr val="accent3">
              <a:alpha val="90000"/>
              <a:hueOff val="0"/>
              <a:satOff val="0"/>
              <a:lumOff val="0"/>
              <a:alphaOff val="-3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FDA783-A923-4278-B4D8-DB39C6F72821}">
      <dsp:nvSpPr>
        <dsp:cNvPr id="0" name=""/>
        <dsp:cNvSpPr/>
      </dsp:nvSpPr>
      <dsp:spPr>
        <a:xfrm>
          <a:off x="2789099" y="4055068"/>
          <a:ext cx="775667" cy="129277"/>
        </a:xfrm>
        <a:prstGeom prst="parallelogram">
          <a:avLst>
            <a:gd name="adj" fmla="val 140840"/>
          </a:avLst>
        </a:prstGeom>
        <a:solidFill>
          <a:schemeClr val="accent3">
            <a:alpha val="90000"/>
            <a:hueOff val="0"/>
            <a:satOff val="0"/>
            <a:lumOff val="0"/>
            <a:alphaOff val="-36471"/>
          </a:schemeClr>
        </a:solidFill>
        <a:ln w="12700" cap="flat" cmpd="sng" algn="ctr">
          <a:solidFill>
            <a:schemeClr val="accent3">
              <a:alpha val="90000"/>
              <a:hueOff val="0"/>
              <a:satOff val="0"/>
              <a:lumOff val="0"/>
              <a:alphaOff val="-3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F3D606-35D8-441E-972A-870772227F1E}">
      <dsp:nvSpPr>
        <dsp:cNvPr id="0" name=""/>
        <dsp:cNvSpPr/>
      </dsp:nvSpPr>
      <dsp:spPr>
        <a:xfrm>
          <a:off x="3610014" y="4055068"/>
          <a:ext cx="775667" cy="129277"/>
        </a:xfrm>
        <a:prstGeom prst="parallelogram">
          <a:avLst>
            <a:gd name="adj" fmla="val 140840"/>
          </a:avLst>
        </a:prstGeom>
        <a:solidFill>
          <a:schemeClr val="accent3">
            <a:alpha val="90000"/>
            <a:hueOff val="0"/>
            <a:satOff val="0"/>
            <a:lumOff val="0"/>
            <a:alphaOff val="-37647"/>
          </a:schemeClr>
        </a:solidFill>
        <a:ln w="12700" cap="flat" cmpd="sng" algn="ctr">
          <a:solidFill>
            <a:schemeClr val="accent3">
              <a:alpha val="90000"/>
              <a:hueOff val="0"/>
              <a:satOff val="0"/>
              <a:lumOff val="0"/>
              <a:alphaOff val="-3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38555-850F-4266-A3E9-ACBABA5C9AEE}">
      <dsp:nvSpPr>
        <dsp:cNvPr id="0" name=""/>
        <dsp:cNvSpPr/>
      </dsp:nvSpPr>
      <dsp:spPr>
        <a:xfrm>
          <a:off x="4430929" y="4055068"/>
          <a:ext cx="775667" cy="129277"/>
        </a:xfrm>
        <a:prstGeom prst="parallelogram">
          <a:avLst>
            <a:gd name="adj" fmla="val 140840"/>
          </a:avLst>
        </a:prstGeom>
        <a:solidFill>
          <a:schemeClr val="accent3">
            <a:alpha val="90000"/>
            <a:hueOff val="0"/>
            <a:satOff val="0"/>
            <a:lumOff val="0"/>
            <a:alphaOff val="-38824"/>
          </a:schemeClr>
        </a:solidFill>
        <a:ln w="12700" cap="flat" cmpd="sng" algn="ctr">
          <a:solidFill>
            <a:schemeClr val="accent3">
              <a:alpha val="90000"/>
              <a:hueOff val="0"/>
              <a:satOff val="0"/>
              <a:lumOff val="0"/>
              <a:alphaOff val="-3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7B348-BBE9-4DBC-9448-D9C4EE53CEBF}">
      <dsp:nvSpPr>
        <dsp:cNvPr id="0" name=""/>
        <dsp:cNvSpPr/>
      </dsp:nvSpPr>
      <dsp:spPr>
        <a:xfrm>
          <a:off x="5251844" y="4055068"/>
          <a:ext cx="775667" cy="129277"/>
        </a:xfrm>
        <a:prstGeom prst="parallelogram">
          <a:avLst>
            <a:gd name="adj" fmla="val 140840"/>
          </a:avLst>
        </a:prstGeom>
        <a:solidFill>
          <a:schemeClr val="accent3">
            <a:alpha val="90000"/>
            <a:hueOff val="0"/>
            <a:satOff val="0"/>
            <a:lumOff val="0"/>
            <a:alphaOff val="-40000"/>
          </a:schemeClr>
        </a:solidFill>
        <a:ln w="12700" cap="flat" cmpd="sng" algn="ctr">
          <a:solidFill>
            <a:schemeClr val="accent3">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a:t>智慧信評的運作</a:t>
          </a:r>
          <a:endParaRPr lang="zh-TW" altLang="en-US" sz="1400" kern="1200" dirty="0"/>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2023/6/30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2023/6/30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a:t>
            </a:fld>
            <a:endParaRPr lang="en-US"/>
          </a:p>
        </p:txBody>
      </p:sp>
    </p:spTree>
    <p:extLst>
      <p:ext uri="{BB962C8B-B14F-4D97-AF65-F5344CB8AC3E}">
        <p14:creationId xmlns:p14="http://schemas.microsoft.com/office/powerpoint/2010/main" val="1652519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「支付」改為「第三方支付」</a:t>
            </a:r>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13</a:t>
            </a:fld>
            <a:endParaRPr lang="zh-TW" altLang="en-US"/>
          </a:p>
        </p:txBody>
      </p:sp>
    </p:spTree>
    <p:extLst>
      <p:ext uri="{BB962C8B-B14F-4D97-AF65-F5344CB8AC3E}">
        <p14:creationId xmlns:p14="http://schemas.microsoft.com/office/powerpoint/2010/main" val="1153410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a:t>
            </a:r>
            <a:r>
              <a:rPr lang="zh-TW" altLang="en-US" sz="1200" dirty="0"/>
              <a:t>保險方面</a:t>
            </a:r>
            <a:r>
              <a:rPr lang="zh-TW" altLang="en-US" dirty="0"/>
              <a:t>」改為「保險科技</a:t>
            </a:r>
            <a:r>
              <a:rPr lang="zh-TW" altLang="en-US" sz="1200" dirty="0"/>
              <a:t>方面</a:t>
            </a:r>
            <a:r>
              <a:rPr lang="zh-TW" altLang="en-US" dirty="0"/>
              <a:t>」</a:t>
            </a:r>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2699962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400" dirty="0"/>
              <a:t>芝麻信用，是螞蟻金服旗下獨立的協力廠商信用評估及管理機構，通過雲計算、機器學習等技術客觀呈現個人的信用狀況。在公測中的芝麻信用，已經在消費金融、融資租賃、信用卡、酒店、租房、出行、學生服務、公共事業服務等近百個場景為用戶、商戶提供信用服務。</a:t>
            </a:r>
            <a:endParaRPr lang="en-US" sz="1400"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17</a:t>
            </a:fld>
            <a:endParaRPr lang="en-US"/>
          </a:p>
        </p:txBody>
      </p:sp>
    </p:spTree>
    <p:extLst>
      <p:ext uri="{BB962C8B-B14F-4D97-AF65-F5344CB8AC3E}">
        <p14:creationId xmlns:p14="http://schemas.microsoft.com/office/powerpoint/2010/main" val="3339993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a:t>螞蟻花唄和螞蟻借唄的預支額度與貸款額度都是根據用戶的芝麻信用分數評級而定，信用越好，享受的服務也就更完善</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18</a:t>
            </a:fld>
            <a:endParaRPr lang="en-US"/>
          </a:p>
        </p:txBody>
      </p:sp>
    </p:spTree>
    <p:extLst>
      <p:ext uri="{BB962C8B-B14F-4D97-AF65-F5344CB8AC3E}">
        <p14:creationId xmlns:p14="http://schemas.microsoft.com/office/powerpoint/2010/main" val="2341612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124411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490018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21</a:t>
            </a:fld>
            <a:endParaRPr lang="en-US" dirty="0"/>
          </a:p>
        </p:txBody>
      </p:sp>
    </p:spTree>
    <p:extLst>
      <p:ext uri="{BB962C8B-B14F-4D97-AF65-F5344CB8AC3E}">
        <p14:creationId xmlns:p14="http://schemas.microsoft.com/office/powerpoint/2010/main" val="1677571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22</a:t>
            </a:fld>
            <a:endParaRPr lang="en-US" dirty="0"/>
          </a:p>
        </p:txBody>
      </p:sp>
    </p:spTree>
    <p:extLst>
      <p:ext uri="{BB962C8B-B14F-4D97-AF65-F5344CB8AC3E}">
        <p14:creationId xmlns:p14="http://schemas.microsoft.com/office/powerpoint/2010/main" val="2310944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*電子書無，建議可補充</a:t>
            </a:r>
            <a:endParaRPr lang="en-US" altLang="zh-TW" dirty="0"/>
          </a:p>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23</a:t>
            </a:fld>
            <a:endParaRPr lang="en-US"/>
          </a:p>
        </p:txBody>
      </p:sp>
    </p:spTree>
    <p:extLst>
      <p:ext uri="{BB962C8B-B14F-4D97-AF65-F5344CB8AC3E}">
        <p14:creationId xmlns:p14="http://schemas.microsoft.com/office/powerpoint/2010/main" val="1467141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*電子書無，建議可補充</a:t>
            </a:r>
            <a:endParaRPr lang="en-US" altLang="zh-TW" dirty="0"/>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2642194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a:t>
            </a:fld>
            <a:endParaRPr lang="en-US"/>
          </a:p>
        </p:txBody>
      </p:sp>
    </p:spTree>
    <p:extLst>
      <p:ext uri="{BB962C8B-B14F-4D97-AF65-F5344CB8AC3E}">
        <p14:creationId xmlns:p14="http://schemas.microsoft.com/office/powerpoint/2010/main" val="2388529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kern="1200" dirty="0">
                <a:solidFill>
                  <a:schemeClr val="tx1"/>
                </a:solidFill>
                <a:effectLst/>
                <a:latin typeface="+mn-lt"/>
                <a:ea typeface="+mn-ea"/>
                <a:cs typeface="+mn-cs"/>
              </a:rPr>
              <a:t>*電子書無，建議可補充</a:t>
            </a:r>
            <a:endParaRPr lang="en-US" altLang="zh-TW"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25</a:t>
            </a:fld>
            <a:endParaRPr lang="en-US" dirty="0"/>
          </a:p>
        </p:txBody>
      </p:sp>
    </p:spTree>
    <p:extLst>
      <p:ext uri="{BB962C8B-B14F-4D97-AF65-F5344CB8AC3E}">
        <p14:creationId xmlns:p14="http://schemas.microsoft.com/office/powerpoint/2010/main" val="93202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26</a:t>
            </a:fld>
            <a:endParaRPr lang="en-US" dirty="0"/>
          </a:p>
        </p:txBody>
      </p:sp>
    </p:spTree>
    <p:extLst>
      <p:ext uri="{BB962C8B-B14F-4D97-AF65-F5344CB8AC3E}">
        <p14:creationId xmlns:p14="http://schemas.microsoft.com/office/powerpoint/2010/main" val="2807726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27</a:t>
            </a:fld>
            <a:endParaRPr lang="en-US" dirty="0"/>
          </a:p>
        </p:txBody>
      </p:sp>
    </p:spTree>
    <p:extLst>
      <p:ext uri="{BB962C8B-B14F-4D97-AF65-F5344CB8AC3E}">
        <p14:creationId xmlns:p14="http://schemas.microsoft.com/office/powerpoint/2010/main" val="23121735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b="0"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28</a:t>
            </a:fld>
            <a:endParaRPr lang="en-US" dirty="0"/>
          </a:p>
        </p:txBody>
      </p:sp>
    </p:spTree>
    <p:extLst>
      <p:ext uri="{BB962C8B-B14F-4D97-AF65-F5344CB8AC3E}">
        <p14:creationId xmlns:p14="http://schemas.microsoft.com/office/powerpoint/2010/main" val="36212406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（一）不僅要關注資料的採集，還要關注資料的服務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評是一個專業性很強的行業，主要的難點在於兩端：輸入端的信評資料獲取和輸出端的信評服務。資料是信評機構的核心資產，不能採集足夠多的資料，信評機構就不能提供對外服務，但是我們重視信評資料獲取的同時不能忽視信評服務模式的創新和研究，這決定著信評的價值和作用是否能夠充分地發揮。</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（二）不僅要關注信用評估，還要關注基本的信評產品和服務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用評估只是信評產品和服務的一種，信用報告和信用監測是更基礎的信評服務，其重要性不亞于信用評估。就信用報告而言，所提供的個人消費者的信用資訊更加全面、客觀和真實。而用來進行信用評估的內容往往就是根據信用報告的基本資料進行挖掘、分析得到的。</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（三）不僅為機構服務，還要為個人消費者服務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除了央行信評中心免費給個人消費者提供每年兩次的信用報告查詢，國內大部分個人信評機構都把業務的重點定位於和信貸機構的合作，而對個人消費者本身的需求重視不夠，缺乏相應的產品和服務。作為個人信評的資訊主體，同樣需要信評服務，每一個消費者只有瞭解自己的信用狀況才能管理好自己的信用，進而才能管理好自己的財富。</a:t>
            </a:r>
            <a:endParaRPr lang="en-US"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BDA8B7E4-2B85-4A1E-AE1F-19818E091B05}" type="slidenum">
              <a:rPr lang="en-US" smtClean="0"/>
              <a:t>29</a:t>
            </a:fld>
            <a:endParaRPr lang="en-US" dirty="0"/>
          </a:p>
        </p:txBody>
      </p:sp>
    </p:spTree>
    <p:extLst>
      <p:ext uri="{BB962C8B-B14F-4D97-AF65-F5344CB8AC3E}">
        <p14:creationId xmlns:p14="http://schemas.microsoft.com/office/powerpoint/2010/main" val="71732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1336538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6</a:t>
            </a:fld>
            <a:endParaRPr lang="en-US" dirty="0"/>
          </a:p>
        </p:txBody>
      </p:sp>
    </p:spTree>
    <p:extLst>
      <p:ext uri="{BB962C8B-B14F-4D97-AF65-F5344CB8AC3E}">
        <p14:creationId xmlns:p14="http://schemas.microsoft.com/office/powerpoint/2010/main" val="2663901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7</a:t>
            </a:fld>
            <a:endParaRPr lang="en-US" dirty="0"/>
          </a:p>
        </p:txBody>
      </p:sp>
    </p:spTree>
    <p:extLst>
      <p:ext uri="{BB962C8B-B14F-4D97-AF65-F5344CB8AC3E}">
        <p14:creationId xmlns:p14="http://schemas.microsoft.com/office/powerpoint/2010/main" val="229189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8</a:t>
            </a:fld>
            <a:endParaRPr lang="en-US" dirty="0"/>
          </a:p>
        </p:txBody>
      </p:sp>
    </p:spTree>
    <p:extLst>
      <p:ext uri="{BB962C8B-B14F-4D97-AF65-F5344CB8AC3E}">
        <p14:creationId xmlns:p14="http://schemas.microsoft.com/office/powerpoint/2010/main" val="980702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9</a:t>
            </a:fld>
            <a:endParaRPr lang="en-US"/>
          </a:p>
        </p:txBody>
      </p:sp>
    </p:spTree>
    <p:extLst>
      <p:ext uri="{BB962C8B-B14F-4D97-AF65-F5344CB8AC3E}">
        <p14:creationId xmlns:p14="http://schemas.microsoft.com/office/powerpoint/2010/main" val="1074089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2026067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a:t>
            </a:r>
            <a:r>
              <a:rPr lang="zh-TW" altLang="en-US" sz="1200" dirty="0"/>
              <a:t>借貸</a:t>
            </a:r>
            <a:r>
              <a:rPr lang="zh-TW" altLang="en-US" dirty="0"/>
              <a:t>」改為「網路借貸」</a:t>
            </a:r>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1299047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
        <p:nvSpPr>
          <p:cNvPr id="8" name="頁尾版面配置區 3"/>
          <p:cNvSpPr txBox="1">
            <a:spLocks/>
          </p:cNvSpPr>
          <p:nvPr userDrawn="1"/>
        </p:nvSpPr>
        <p:spPr>
          <a:xfrm>
            <a:off x="60803" y="6505672"/>
            <a:ext cx="11553550" cy="379690"/>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42604545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dirty="0"/>
              <a:t>《105-1</a:t>
            </a:r>
            <a:r>
              <a:rPr lang="zh-TW" altLang="en-US" dirty="0"/>
              <a:t>網路經濟與數位金融</a:t>
            </a:r>
            <a:r>
              <a:rPr lang="en-US" altLang="zh-TW" dirty="0"/>
              <a:t>》                                                                                                                                             NYCU.IIM.IEBI Lab</a:t>
            </a:r>
            <a:endParaRPr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6.jpeg"/><Relationship Id="rId7" Type="http://schemas.openxmlformats.org/officeDocument/2006/relationships/diagramColors" Target="../diagrams/colors1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image" Target="../media/image9.png"/><Relationship Id="rId7" Type="http://schemas.openxmlformats.org/officeDocument/2006/relationships/diagramLayout" Target="../diagrams/layout1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Data" Target="../diagrams/data18.xml"/><Relationship Id="rId5" Type="http://schemas.openxmlformats.org/officeDocument/2006/relationships/image" Target="../media/image11.png"/><Relationship Id="rId10" Type="http://schemas.microsoft.com/office/2007/relationships/diagramDrawing" Target="../diagrams/drawing18.xml"/><Relationship Id="rId4" Type="http://schemas.openxmlformats.org/officeDocument/2006/relationships/image" Target="../media/image10.png"/><Relationship Id="rId9" Type="http://schemas.openxmlformats.org/officeDocument/2006/relationships/diagramColors" Target="../diagrams/colors18.xml"/></Relationships>
</file>

<file path=ppt/slides/_rels/slide19.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12.jpeg"/><Relationship Id="rId7" Type="http://schemas.openxmlformats.org/officeDocument/2006/relationships/diagramColors" Target="../diagrams/colors1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13.png"/><Relationship Id="rId7" Type="http://schemas.openxmlformats.org/officeDocument/2006/relationships/diagramColors" Target="../diagrams/colors2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image" Target="../media/image14.png"/><Relationship Id="rId7" Type="http://schemas.openxmlformats.org/officeDocument/2006/relationships/diagramData" Target="../diagrams/data2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jpeg"/><Relationship Id="rId11" Type="http://schemas.microsoft.com/office/2007/relationships/diagramDrawing" Target="../diagrams/drawing25.xml"/><Relationship Id="rId5" Type="http://schemas.openxmlformats.org/officeDocument/2006/relationships/image" Target="../media/image16.png"/><Relationship Id="rId10" Type="http://schemas.openxmlformats.org/officeDocument/2006/relationships/diagramColors" Target="../diagrams/colors25.xml"/><Relationship Id="rId4" Type="http://schemas.openxmlformats.org/officeDocument/2006/relationships/image" Target="../media/image15.png"/><Relationship Id="rId9" Type="http://schemas.openxmlformats.org/officeDocument/2006/relationships/diagramQuickStyle" Target="../diagrams/quickStyle25.xml"/></Relationships>
</file>

<file path=ppt/slides/_rels/slide26.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18.png"/><Relationship Id="rId7" Type="http://schemas.openxmlformats.org/officeDocument/2006/relationships/diagramColors" Target="../diagrams/colors2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7.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19.png"/><Relationship Id="rId7" Type="http://schemas.openxmlformats.org/officeDocument/2006/relationships/diagramColors" Target="../diagrams/colors2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28.xml"/><Relationship Id="rId3" Type="http://schemas.openxmlformats.org/officeDocument/2006/relationships/image" Target="../media/image20.png"/><Relationship Id="rId7" Type="http://schemas.openxmlformats.org/officeDocument/2006/relationships/diagramQuickStyle" Target="../diagrams/quickStyle2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Layout" Target="../diagrams/layout28.xml"/><Relationship Id="rId5" Type="http://schemas.openxmlformats.org/officeDocument/2006/relationships/diagramData" Target="../diagrams/data28.xml"/><Relationship Id="rId4" Type="http://schemas.microsoft.com/office/2007/relationships/hdphoto" Target="../media/hdphoto2.wdp"/><Relationship Id="rId9" Type="http://schemas.microsoft.com/office/2007/relationships/diagramDrawing" Target="../diagrams/drawing2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diagramDrawing" Target="../diagrams/drawing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Colors" Target="../diagrams/colors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QuickStyle" Target="../diagrams/quickStyle6.xml"/><Relationship Id="rId5" Type="http://schemas.openxmlformats.org/officeDocument/2006/relationships/diagramQuickStyle" Target="../diagrams/quickStyle5.xml"/><Relationship Id="rId10" Type="http://schemas.openxmlformats.org/officeDocument/2006/relationships/diagramLayout" Target="../diagrams/layout6.xml"/><Relationship Id="rId4" Type="http://schemas.openxmlformats.org/officeDocument/2006/relationships/diagramLayout" Target="../diagrams/layout5.xml"/><Relationship Id="rId9" Type="http://schemas.openxmlformats.org/officeDocument/2006/relationships/diagramData" Target="../diagrams/data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24110"/>
            <a:ext cx="9515600" cy="1363200"/>
          </a:xfrm>
        </p:spPr>
        <p:txBody>
          <a:bodyPr/>
          <a:lstStyle/>
          <a:p>
            <a:r>
              <a:rPr lang="zh-TW" altLang="en-US"/>
              <a:t>第四章 智慧</a:t>
            </a:r>
            <a:r>
              <a:rPr lang="zh-TW" altLang="en-US" dirty="0"/>
              <a:t>信評</a:t>
            </a:r>
            <a:endParaRPr lang="en-US" sz="3600" b="0" dirty="0">
              <a:solidFill>
                <a:schemeClr val="tx1">
                  <a:lumMod val="65000"/>
                  <a:lumOff val="35000"/>
                </a:schemeClr>
              </a:solidFill>
            </a:endParaRPr>
          </a:p>
        </p:txBody>
      </p:sp>
      <p:sp>
        <p:nvSpPr>
          <p:cNvPr id="5" name="副標題 4"/>
          <p:cNvSpPr>
            <a:spLocks noGrp="1"/>
          </p:cNvSpPr>
          <p:nvPr>
            <p:ph type="subTitle" idx="1"/>
          </p:nvPr>
        </p:nvSpPr>
        <p:spPr/>
        <p:txBody>
          <a:bodyPr>
            <a:noAutofit/>
          </a:bodyPr>
          <a:lstStyle/>
          <a:p>
            <a:r>
              <a:rPr lang="en-US" sz="4000" b="1" dirty="0">
                <a:solidFill>
                  <a:schemeClr val="accent2"/>
                </a:solidFill>
                <a:latin typeface="+mj-lt"/>
                <a:ea typeface="+mj-ea"/>
                <a:cs typeface="+mj-cs"/>
              </a:rPr>
              <a:t>Intelligent  Credit Investigation</a:t>
            </a: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《2023</a:t>
            </a:r>
            <a:r>
              <a:rPr lang="zh-TW" altLang="en-US" sz="2000" dirty="0"/>
              <a:t>數位金融</a:t>
            </a:r>
            <a:r>
              <a:rPr lang="en-US" altLang="zh-TW" sz="2000" dirty="0"/>
              <a:t>》                                                                                                                                             NYCU.IIM.IEBI Lab</a:t>
            </a:r>
            <a:endParaRPr lang="zh-TW" altLang="en-US" sz="2000" dirty="0"/>
          </a:p>
        </p:txBody>
      </p:sp>
    </p:spTree>
    <p:extLst>
      <p:ext uri="{BB962C8B-B14F-4D97-AF65-F5344CB8AC3E}">
        <p14:creationId xmlns:p14="http://schemas.microsoft.com/office/powerpoint/2010/main" val="2655062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運作流程</a:t>
            </a:r>
            <a:endParaRPr lang="en-US" dirty="0"/>
          </a:p>
        </p:txBody>
      </p:sp>
      <p:grpSp>
        <p:nvGrpSpPr>
          <p:cNvPr id="11" name="群組 10"/>
          <p:cNvGrpSpPr/>
          <p:nvPr/>
        </p:nvGrpSpPr>
        <p:grpSpPr>
          <a:xfrm>
            <a:off x="1108805" y="2259928"/>
            <a:ext cx="10008800" cy="906216"/>
            <a:chOff x="717631" y="2919685"/>
            <a:chExt cx="10008800" cy="906216"/>
          </a:xfrm>
        </p:grpSpPr>
        <p:sp>
          <p:nvSpPr>
            <p:cNvPr id="4" name="圓角矩形 3"/>
            <p:cNvSpPr/>
            <p:nvPr/>
          </p:nvSpPr>
          <p:spPr>
            <a:xfrm>
              <a:off x="717631" y="2923076"/>
              <a:ext cx="2013994"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資訊收集</a:t>
              </a:r>
              <a:endParaRPr lang="en-US" sz="2800" b="1" dirty="0"/>
            </a:p>
          </p:txBody>
        </p:sp>
        <p:sp>
          <p:nvSpPr>
            <p:cNvPr id="5" name="圓角矩形 4"/>
            <p:cNvSpPr/>
            <p:nvPr/>
          </p:nvSpPr>
          <p:spPr>
            <a:xfrm>
              <a:off x="3441197" y="2919685"/>
              <a:ext cx="1977341"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數據清洗</a:t>
              </a:r>
              <a:endParaRPr lang="en-US" sz="2800" b="1" dirty="0"/>
            </a:p>
          </p:txBody>
        </p:sp>
        <p:sp>
          <p:nvSpPr>
            <p:cNvPr id="6" name="圓角矩形 5"/>
            <p:cNvSpPr/>
            <p:nvPr/>
          </p:nvSpPr>
          <p:spPr>
            <a:xfrm>
              <a:off x="8732414" y="2919685"/>
              <a:ext cx="1994017"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信用評級</a:t>
              </a:r>
              <a:endParaRPr lang="en-US" sz="2800" b="1" dirty="0"/>
            </a:p>
          </p:txBody>
        </p:sp>
        <p:sp>
          <p:nvSpPr>
            <p:cNvPr id="7" name="圓角矩形 6"/>
            <p:cNvSpPr/>
            <p:nvPr/>
          </p:nvSpPr>
          <p:spPr>
            <a:xfrm>
              <a:off x="6128110" y="2919685"/>
              <a:ext cx="1954350"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資料勘探</a:t>
              </a:r>
              <a:endParaRPr lang="en-US" sz="2800" b="1" dirty="0"/>
            </a:p>
          </p:txBody>
        </p:sp>
        <p:sp>
          <p:nvSpPr>
            <p:cNvPr id="8" name="向右箭號 7"/>
            <p:cNvSpPr/>
            <p:nvPr/>
          </p:nvSpPr>
          <p:spPr>
            <a:xfrm>
              <a:off x="2789498" y="3274144"/>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9" name="向右箭號 8"/>
            <p:cNvSpPr/>
            <p:nvPr/>
          </p:nvSpPr>
          <p:spPr>
            <a:xfrm>
              <a:off x="8138589"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10" name="向右箭號 9"/>
            <p:cNvSpPr/>
            <p:nvPr/>
          </p:nvSpPr>
          <p:spPr>
            <a:xfrm>
              <a:off x="5465208"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grpSp>
      <p:cxnSp>
        <p:nvCxnSpPr>
          <p:cNvPr id="13" name="直線單箭頭接點 12"/>
          <p:cNvCxnSpPr/>
          <p:nvPr/>
        </p:nvCxnSpPr>
        <p:spPr>
          <a:xfrm flipV="1">
            <a:off x="2115802"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645817" y="4460549"/>
            <a:ext cx="2939970" cy="830997"/>
          </a:xfrm>
          <a:prstGeom prst="rect">
            <a:avLst/>
          </a:prstGeom>
          <a:noFill/>
        </p:spPr>
        <p:txBody>
          <a:bodyPr wrap="square" rtlCol="0">
            <a:spAutoFit/>
          </a:bodyPr>
          <a:lstStyle/>
          <a:p>
            <a:pPr algn="ctr"/>
            <a:r>
              <a:rPr lang="zh-CN" altLang="en-US" sz="2400" dirty="0"/>
              <a:t>網路中結構化與</a:t>
            </a:r>
            <a:endParaRPr lang="en-US" altLang="zh-CN" sz="2400" dirty="0"/>
          </a:p>
          <a:p>
            <a:pPr algn="ctr"/>
            <a:r>
              <a:rPr lang="zh-CN" altLang="en-US" sz="2400" dirty="0"/>
              <a:t>非結構化數據</a:t>
            </a:r>
            <a:endParaRPr lang="en-US" sz="2400" dirty="0"/>
          </a:p>
        </p:txBody>
      </p:sp>
      <p:cxnSp>
        <p:nvCxnSpPr>
          <p:cNvPr id="16" name="直線單箭頭接點 15"/>
          <p:cNvCxnSpPr/>
          <p:nvPr/>
        </p:nvCxnSpPr>
        <p:spPr>
          <a:xfrm flipV="1">
            <a:off x="4884081" y="3330118"/>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3414096" y="4457158"/>
            <a:ext cx="2939970" cy="830997"/>
          </a:xfrm>
          <a:prstGeom prst="rect">
            <a:avLst/>
          </a:prstGeom>
          <a:noFill/>
        </p:spPr>
        <p:txBody>
          <a:bodyPr wrap="square" rtlCol="0">
            <a:spAutoFit/>
          </a:bodyPr>
          <a:lstStyle/>
          <a:p>
            <a:pPr algn="ctr"/>
            <a:r>
              <a:rPr lang="zh-CN" altLang="en-US" sz="2400" dirty="0"/>
              <a:t>過濾</a:t>
            </a:r>
            <a:endParaRPr lang="en-US" altLang="zh-CN" sz="2400" dirty="0"/>
          </a:p>
          <a:p>
            <a:pPr algn="ctr"/>
            <a:r>
              <a:rPr lang="zh-CN" altLang="en-US" sz="2400" dirty="0"/>
              <a:t>不相關信息</a:t>
            </a:r>
            <a:endParaRPr lang="en-US" sz="2400" dirty="0"/>
          </a:p>
        </p:txBody>
      </p:sp>
      <p:cxnSp>
        <p:nvCxnSpPr>
          <p:cNvPr id="18" name="直線單箭頭接點 17"/>
          <p:cNvCxnSpPr/>
          <p:nvPr/>
        </p:nvCxnSpPr>
        <p:spPr>
          <a:xfrm flipV="1">
            <a:off x="7557833"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6087848" y="4460549"/>
            <a:ext cx="2939970" cy="830997"/>
          </a:xfrm>
          <a:prstGeom prst="rect">
            <a:avLst/>
          </a:prstGeom>
          <a:noFill/>
        </p:spPr>
        <p:txBody>
          <a:bodyPr wrap="square" rtlCol="0">
            <a:spAutoFit/>
          </a:bodyPr>
          <a:lstStyle/>
          <a:p>
            <a:pPr algn="ctr"/>
            <a:r>
              <a:rPr lang="zh-CN" altLang="en-US" sz="2400" dirty="0"/>
              <a:t>運用模型</a:t>
            </a:r>
            <a:endParaRPr lang="en-US" altLang="zh-CN" sz="2400" dirty="0"/>
          </a:p>
          <a:p>
            <a:pPr algn="ctr"/>
            <a:r>
              <a:rPr lang="zh-CN" altLang="en-US" sz="2400" dirty="0"/>
              <a:t>進行數據分析</a:t>
            </a:r>
            <a:endParaRPr lang="en-US" sz="2400" dirty="0"/>
          </a:p>
        </p:txBody>
      </p:sp>
      <p:cxnSp>
        <p:nvCxnSpPr>
          <p:cNvPr id="20" name="直線單箭頭接點 19"/>
          <p:cNvCxnSpPr/>
          <p:nvPr/>
        </p:nvCxnSpPr>
        <p:spPr>
          <a:xfrm flipV="1">
            <a:off x="10144369" y="3308947"/>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8674384" y="4435987"/>
            <a:ext cx="2939970" cy="830997"/>
          </a:xfrm>
          <a:prstGeom prst="rect">
            <a:avLst/>
          </a:prstGeom>
          <a:noFill/>
        </p:spPr>
        <p:txBody>
          <a:bodyPr wrap="square" rtlCol="0">
            <a:spAutoFit/>
          </a:bodyPr>
          <a:lstStyle/>
          <a:p>
            <a:pPr algn="ctr"/>
            <a:r>
              <a:rPr lang="zh-CN" altLang="en-US" sz="2400" dirty="0"/>
              <a:t>進行信用</a:t>
            </a:r>
            <a:endParaRPr lang="en-US" altLang="zh-CN" sz="2400" dirty="0"/>
          </a:p>
          <a:p>
            <a:pPr algn="ctr"/>
            <a:r>
              <a:rPr lang="zh-CN" altLang="en-US" sz="2400" dirty="0"/>
              <a:t>風險預測</a:t>
            </a:r>
            <a:endParaRPr lang="en-US" sz="2400" dirty="0"/>
          </a:p>
        </p:txBody>
      </p:sp>
      <p:graphicFrame>
        <p:nvGraphicFramePr>
          <p:cNvPr id="22" name="資料庫圖表 21"/>
          <p:cNvGraphicFramePr/>
          <p:nvPr>
            <p:extLst>
              <p:ext uri="{D42A27DB-BD31-4B8C-83A1-F6EECF244321}">
                <p14:modId xmlns:p14="http://schemas.microsoft.com/office/powerpoint/2010/main" val="2998229326"/>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投影片編號版面配置區 3"/>
          <p:cNvSpPr>
            <a:spLocks noGrp="1"/>
          </p:cNvSpPr>
          <p:nvPr>
            <p:ph type="sldNum" sz="quarter" idx="12"/>
          </p:nvPr>
        </p:nvSpPr>
        <p:spPr>
          <a:xfrm>
            <a:off x="9325232" y="6478310"/>
            <a:ext cx="2743200" cy="365125"/>
          </a:xfrm>
        </p:spPr>
        <p:txBody>
          <a:bodyPr/>
          <a:lstStyle/>
          <a:p>
            <a:r>
              <a:rPr lang="en-US" altLang="zh-TW" dirty="0"/>
              <a:t>11</a:t>
            </a:r>
            <a:endParaRPr lang="zh-TW" altLang="en-US" dirty="0"/>
          </a:p>
        </p:txBody>
      </p:sp>
    </p:spTree>
    <p:extLst>
      <p:ext uri="{BB962C8B-B14F-4D97-AF65-F5344CB8AC3E}">
        <p14:creationId xmlns:p14="http://schemas.microsoft.com/office/powerpoint/2010/main" val="2945479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3837" y="1613207"/>
            <a:ext cx="4864484" cy="4097782"/>
          </a:xfrm>
        </p:spPr>
        <p:txBody>
          <a:bodyPr>
            <a:normAutofit fontScale="92500"/>
          </a:bodyPr>
          <a:lstStyle/>
          <a:p>
            <a:pPr>
              <a:lnSpc>
                <a:spcPct val="150000"/>
              </a:lnSpc>
            </a:pPr>
            <a:r>
              <a:rPr lang="zh-TW" altLang="en-US" sz="2800" dirty="0"/>
              <a:t>為了應數位金融時代，透過客觀公平的專業外部機構所提供的信用評分，創新金融機構和傳統金融機構都必須準確的評估客戶的信用風險，以應尌客戶對於金融服務的需求</a:t>
            </a:r>
            <a:endParaRPr lang="en-US" altLang="zh-TW" sz="2800" dirty="0"/>
          </a:p>
        </p:txBody>
      </p:sp>
      <p:graphicFrame>
        <p:nvGraphicFramePr>
          <p:cNvPr id="5" name="資料庫圖表 4"/>
          <p:cNvGraphicFramePr/>
          <p:nvPr>
            <p:extLst>
              <p:ext uri="{D42A27DB-BD31-4B8C-83A1-F6EECF244321}">
                <p14:modId xmlns:p14="http://schemas.microsoft.com/office/powerpoint/2010/main" val="3418871044"/>
              </p:ext>
            </p:extLst>
          </p:nvPr>
        </p:nvGraphicFramePr>
        <p:xfrm>
          <a:off x="5180101" y="841551"/>
          <a:ext cx="6775929" cy="5155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9FA2A5A4-1BD3-49CB-9F14-57A997E9B19A}" type="slidenum">
              <a:rPr lang="zh-TW" altLang="en-US" smtClean="0"/>
              <a:t>11</a:t>
            </a:fld>
            <a:endParaRPr lang="zh-TW" altLang="en-US"/>
          </a:p>
        </p:txBody>
      </p:sp>
      <p:graphicFrame>
        <p:nvGraphicFramePr>
          <p:cNvPr id="7" name="資料庫圖表 6"/>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標題 1">
            <a:extLst>
              <a:ext uri="{FF2B5EF4-FFF2-40B4-BE49-F238E27FC236}">
                <a16:creationId xmlns:a16="http://schemas.microsoft.com/office/drawing/2014/main" id="{CF771F1B-415B-EB8A-C1BD-B97CC0FA9C0B}"/>
              </a:ext>
            </a:extLst>
          </p:cNvPr>
          <p:cNvSpPr txBox="1">
            <a:spLocks/>
          </p:cNvSpPr>
          <p:nvPr/>
        </p:nvSpPr>
        <p:spPr>
          <a:xfrm>
            <a:off x="612057" y="365126"/>
            <a:ext cx="11002297"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智慧信評的應用</a:t>
            </a:r>
            <a:endParaRPr lang="en-US" dirty="0"/>
          </a:p>
        </p:txBody>
      </p:sp>
    </p:spTree>
    <p:extLst>
      <p:ext uri="{BB962C8B-B14F-4D97-AF65-F5344CB8AC3E}">
        <p14:creationId xmlns:p14="http://schemas.microsoft.com/office/powerpoint/2010/main" val="296428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9FA2A5A4-1BD3-49CB-9F14-57A997E9B19A}" type="slidenum">
              <a:rPr lang="zh-TW" altLang="en-US" smtClean="0"/>
              <a:t>12</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標題 6">
            <a:extLst>
              <a:ext uri="{FF2B5EF4-FFF2-40B4-BE49-F238E27FC236}">
                <a16:creationId xmlns:a16="http://schemas.microsoft.com/office/drawing/2014/main" id="{3AAF2256-B82C-3D0B-CFF8-3B2AE1913961}"/>
              </a:ext>
            </a:extLst>
          </p:cNvPr>
          <p:cNvSpPr>
            <a:spLocks noGrp="1"/>
          </p:cNvSpPr>
          <p:nvPr>
            <p:ph type="title"/>
          </p:nvPr>
        </p:nvSpPr>
        <p:spPr/>
        <p:txBody>
          <a:bodyPr>
            <a:normAutofit/>
          </a:bodyPr>
          <a:lstStyle/>
          <a:p>
            <a:r>
              <a:rPr lang="zh-TW" altLang="en-US" dirty="0"/>
              <a:t>智慧信評的應用</a:t>
            </a:r>
          </a:p>
        </p:txBody>
      </p:sp>
      <p:sp>
        <p:nvSpPr>
          <p:cNvPr id="11" name="內容版面配置區 2">
            <a:extLst>
              <a:ext uri="{FF2B5EF4-FFF2-40B4-BE49-F238E27FC236}">
                <a16:creationId xmlns:a16="http://schemas.microsoft.com/office/drawing/2014/main" id="{BF2836AC-F64D-8B7C-860D-403E81056BF4}"/>
              </a:ext>
            </a:extLst>
          </p:cNvPr>
          <p:cNvSpPr>
            <a:spLocks noGrp="1"/>
          </p:cNvSpPr>
          <p:nvPr>
            <p:ph idx="1"/>
          </p:nvPr>
        </p:nvSpPr>
        <p:spPr>
          <a:xfrm>
            <a:off x="463837" y="1708180"/>
            <a:ext cx="6790403" cy="4518384"/>
          </a:xfrm>
        </p:spPr>
        <p:txBody>
          <a:bodyPr>
            <a:noAutofit/>
          </a:bodyPr>
          <a:lstStyle/>
          <a:p>
            <a:r>
              <a:rPr lang="zh-TW" altLang="en-US" sz="2800" dirty="0"/>
              <a:t>網路借貸方面的應用</a:t>
            </a:r>
            <a:endParaRPr lang="en-US" altLang="zh-TW" sz="2800" dirty="0"/>
          </a:p>
          <a:p>
            <a:pPr lvl="1"/>
            <a:r>
              <a:rPr lang="zh-TW" altLang="en-US" dirty="0"/>
              <a:t>為</a:t>
            </a:r>
            <a:r>
              <a:rPr lang="en-US" altLang="zh-TW" dirty="0"/>
              <a:t>P2P</a:t>
            </a:r>
            <a:r>
              <a:rPr lang="zh-TW" altLang="en-US" dirty="0"/>
              <a:t>借貸平台提供貸款人信用評等狀況，以協助借款人釐清對方的還款能力</a:t>
            </a:r>
            <a:endParaRPr lang="en-US" altLang="zh-TW" dirty="0"/>
          </a:p>
          <a:p>
            <a:pPr lvl="1"/>
            <a:r>
              <a:rPr lang="zh-TW" altLang="en-US" dirty="0"/>
              <a:t>作為銀行信用貸款的衡量依據</a:t>
            </a:r>
            <a:endParaRPr lang="en-US" altLang="zh-TW" dirty="0"/>
          </a:p>
          <a:p>
            <a:pPr lvl="1"/>
            <a:endParaRPr lang="en-US" altLang="zh-TW" dirty="0"/>
          </a:p>
          <a:p>
            <a:r>
              <a:rPr lang="zh-TW" altLang="en-US" sz="2800" dirty="0"/>
              <a:t>優點</a:t>
            </a:r>
            <a:endParaRPr lang="en-US" altLang="zh-TW" sz="2800" dirty="0"/>
          </a:p>
          <a:p>
            <a:pPr lvl="1"/>
            <a:r>
              <a:rPr lang="zh-TW" altLang="en-US" dirty="0"/>
              <a:t>方便、快速的反映使用者的經濟能力</a:t>
            </a:r>
            <a:endParaRPr lang="en-US" altLang="zh-TW" dirty="0"/>
          </a:p>
          <a:p>
            <a:pPr lvl="1"/>
            <a:r>
              <a:rPr lang="zh-TW" altLang="en-US" dirty="0"/>
              <a:t>提供除了個人資產證明書之外另一個證明還款能力的管道</a:t>
            </a:r>
            <a:endParaRPr lang="en-US" altLang="zh-TW" dirty="0"/>
          </a:p>
          <a:p>
            <a:pPr lvl="1"/>
            <a:r>
              <a:rPr lang="zh-TW" altLang="en-US" dirty="0"/>
              <a:t>分析大量與使用者相關的資料提高準確率</a:t>
            </a:r>
            <a:endParaRPr lang="en-US" altLang="zh-TW" dirty="0"/>
          </a:p>
        </p:txBody>
      </p:sp>
      <p:grpSp>
        <p:nvGrpSpPr>
          <p:cNvPr id="12" name="群組 11">
            <a:extLst>
              <a:ext uri="{FF2B5EF4-FFF2-40B4-BE49-F238E27FC236}">
                <a16:creationId xmlns:a16="http://schemas.microsoft.com/office/drawing/2014/main" id="{3BD72A01-AC8E-187C-3E6E-F6145A0E6B03}"/>
              </a:ext>
            </a:extLst>
          </p:cNvPr>
          <p:cNvGrpSpPr/>
          <p:nvPr/>
        </p:nvGrpSpPr>
        <p:grpSpPr>
          <a:xfrm>
            <a:off x="6814917" y="1496379"/>
            <a:ext cx="5253515" cy="3865242"/>
            <a:chOff x="6814917" y="1496379"/>
            <a:chExt cx="5253515" cy="3865242"/>
          </a:xfrm>
        </p:grpSpPr>
        <p:pic>
          <p:nvPicPr>
            <p:cNvPr id="3" name="圖片 2">
              <a:extLst>
                <a:ext uri="{FF2B5EF4-FFF2-40B4-BE49-F238E27FC236}">
                  <a16:creationId xmlns:a16="http://schemas.microsoft.com/office/drawing/2014/main" id="{63A30E7F-CD58-496E-0CF3-27ADACAE2D46}"/>
                </a:ext>
              </a:extLst>
            </p:cNvPr>
            <p:cNvPicPr>
              <a:picLocks noChangeAspect="1"/>
            </p:cNvPicPr>
            <p:nvPr/>
          </p:nvPicPr>
          <p:blipFill>
            <a:blip r:embed="rId8"/>
            <a:stretch>
              <a:fillRect/>
            </a:stretch>
          </p:blipFill>
          <p:spPr>
            <a:xfrm>
              <a:off x="6814917" y="1496379"/>
              <a:ext cx="5253515" cy="3865242"/>
            </a:xfrm>
            <a:prstGeom prst="rect">
              <a:avLst/>
            </a:prstGeom>
          </p:spPr>
        </p:pic>
        <p:sp>
          <p:nvSpPr>
            <p:cNvPr id="2" name="文字方塊 1">
              <a:extLst>
                <a:ext uri="{FF2B5EF4-FFF2-40B4-BE49-F238E27FC236}">
                  <a16:creationId xmlns:a16="http://schemas.microsoft.com/office/drawing/2014/main" id="{B4E16ACC-B25A-DCD5-BBDC-7D8320CA4FF3}"/>
                </a:ext>
              </a:extLst>
            </p:cNvPr>
            <p:cNvSpPr txBox="1"/>
            <p:nvPr/>
          </p:nvSpPr>
          <p:spPr>
            <a:xfrm>
              <a:off x="8342473" y="1598565"/>
              <a:ext cx="2354359" cy="307777"/>
            </a:xfrm>
            <a:prstGeom prst="rect">
              <a:avLst/>
            </a:prstGeom>
            <a:solidFill>
              <a:schemeClr val="bg1"/>
            </a:solidFill>
          </p:spPr>
          <p:txBody>
            <a:bodyPr wrap="square">
              <a:spAutoFit/>
            </a:bodyPr>
            <a:lstStyle/>
            <a:p>
              <a:pPr algn="ctr"/>
              <a:r>
                <a:rPr lang="zh-TW" altLang="en-US" sz="1400" b="1" dirty="0"/>
                <a:t>透過平台，理財人放款</a:t>
              </a:r>
              <a:endParaRPr lang="zh-TW" altLang="en-US" sz="1400" b="1" dirty="0">
                <a:effectLst/>
              </a:endParaRPr>
            </a:p>
          </p:txBody>
        </p:sp>
        <p:sp>
          <p:nvSpPr>
            <p:cNvPr id="10" name="文字方塊 9">
              <a:extLst>
                <a:ext uri="{FF2B5EF4-FFF2-40B4-BE49-F238E27FC236}">
                  <a16:creationId xmlns:a16="http://schemas.microsoft.com/office/drawing/2014/main" id="{C7125F2D-0978-AC24-CFF0-97B1C8BFA847}"/>
                </a:ext>
              </a:extLst>
            </p:cNvPr>
            <p:cNvSpPr txBox="1"/>
            <p:nvPr/>
          </p:nvSpPr>
          <p:spPr>
            <a:xfrm>
              <a:off x="10166864" y="3549235"/>
              <a:ext cx="1077625" cy="523220"/>
            </a:xfrm>
            <a:prstGeom prst="rect">
              <a:avLst/>
            </a:prstGeom>
            <a:solidFill>
              <a:schemeClr val="bg1"/>
            </a:solidFill>
          </p:spPr>
          <p:txBody>
            <a:bodyPr wrap="square">
              <a:spAutoFit/>
            </a:bodyPr>
            <a:lstStyle/>
            <a:p>
              <a:pPr algn="ctr"/>
              <a:r>
                <a:rPr lang="zh-TW" altLang="en-US" sz="1400" b="1" dirty="0"/>
                <a:t>理財人尋找</a:t>
              </a:r>
              <a:endParaRPr lang="en-US" altLang="zh-TW" sz="1400" b="1" dirty="0"/>
            </a:p>
            <a:p>
              <a:pPr algn="ctr"/>
              <a:r>
                <a:rPr lang="zh-TW" altLang="en-US" sz="1400" b="1" dirty="0">
                  <a:effectLst/>
                </a:rPr>
                <a:t>借款項目</a:t>
              </a:r>
            </a:p>
          </p:txBody>
        </p:sp>
        <p:sp>
          <p:nvSpPr>
            <p:cNvPr id="5" name="文字方塊 4">
              <a:extLst>
                <a:ext uri="{FF2B5EF4-FFF2-40B4-BE49-F238E27FC236}">
                  <a16:creationId xmlns:a16="http://schemas.microsoft.com/office/drawing/2014/main" id="{8AEDB3A7-BBB9-C17A-3224-50904BC157EB}"/>
                </a:ext>
              </a:extLst>
            </p:cNvPr>
            <p:cNvSpPr txBox="1"/>
            <p:nvPr/>
          </p:nvSpPr>
          <p:spPr>
            <a:xfrm>
              <a:off x="7944455" y="3560022"/>
              <a:ext cx="1077625" cy="523220"/>
            </a:xfrm>
            <a:prstGeom prst="rect">
              <a:avLst/>
            </a:prstGeom>
            <a:solidFill>
              <a:schemeClr val="bg1"/>
            </a:solidFill>
          </p:spPr>
          <p:txBody>
            <a:bodyPr wrap="square">
              <a:spAutoFit/>
            </a:bodyPr>
            <a:lstStyle/>
            <a:p>
              <a:pPr algn="ctr"/>
              <a:r>
                <a:rPr lang="zh-TW" altLang="en-US" sz="1400" b="1" dirty="0"/>
                <a:t>借款人公布</a:t>
              </a:r>
              <a:endParaRPr lang="en-US" altLang="zh-TW" sz="1400" b="1" dirty="0"/>
            </a:p>
            <a:p>
              <a:pPr algn="ctr"/>
              <a:r>
                <a:rPr lang="zh-TW" altLang="en-US" sz="1400" b="1" dirty="0"/>
                <a:t>貸款項目</a:t>
              </a:r>
              <a:endParaRPr lang="zh-TW" altLang="en-US" sz="1400" b="1" dirty="0">
                <a:effectLst/>
              </a:endParaRPr>
            </a:p>
          </p:txBody>
        </p:sp>
        <p:sp>
          <p:nvSpPr>
            <p:cNvPr id="8" name="橢圓 7">
              <a:extLst>
                <a:ext uri="{FF2B5EF4-FFF2-40B4-BE49-F238E27FC236}">
                  <a16:creationId xmlns:a16="http://schemas.microsoft.com/office/drawing/2014/main" id="{AEF7279C-28F0-2FF1-7FE4-383D141A1679}"/>
                </a:ext>
              </a:extLst>
            </p:cNvPr>
            <p:cNvSpPr/>
            <p:nvPr/>
          </p:nvSpPr>
          <p:spPr>
            <a:xfrm>
              <a:off x="8962012" y="2778232"/>
              <a:ext cx="1264920" cy="1264920"/>
            </a:xfrm>
            <a:prstGeom prst="ellipse">
              <a:avLst/>
            </a:prstGeom>
            <a:solidFill>
              <a:srgbClr val="9FCB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t>P2P</a:t>
              </a:r>
            </a:p>
            <a:p>
              <a:pPr algn="ctr"/>
              <a:r>
                <a:rPr lang="zh-TW" altLang="en-US" sz="1400" dirty="0"/>
                <a:t>網路借貸平台</a:t>
              </a:r>
            </a:p>
          </p:txBody>
        </p:sp>
        <p:sp>
          <p:nvSpPr>
            <p:cNvPr id="9" name="文字方塊 8">
              <a:extLst>
                <a:ext uri="{FF2B5EF4-FFF2-40B4-BE49-F238E27FC236}">
                  <a16:creationId xmlns:a16="http://schemas.microsoft.com/office/drawing/2014/main" id="{A97914F3-A03B-833C-FAD6-04BBC3A6BDE1}"/>
                </a:ext>
              </a:extLst>
            </p:cNvPr>
            <p:cNvSpPr txBox="1"/>
            <p:nvPr/>
          </p:nvSpPr>
          <p:spPr>
            <a:xfrm>
              <a:off x="8167483" y="4937398"/>
              <a:ext cx="2987706" cy="307777"/>
            </a:xfrm>
            <a:prstGeom prst="rect">
              <a:avLst/>
            </a:prstGeom>
            <a:solidFill>
              <a:schemeClr val="bg1"/>
            </a:solidFill>
          </p:spPr>
          <p:txBody>
            <a:bodyPr wrap="square">
              <a:spAutoFit/>
            </a:bodyPr>
            <a:lstStyle/>
            <a:p>
              <a:pPr algn="ctr"/>
              <a:r>
                <a:rPr lang="zh-TW" altLang="en-US" sz="1400" b="1" dirty="0"/>
                <a:t>透過平台，借款人還款（本金</a:t>
              </a:r>
              <a:r>
                <a:rPr lang="en-US" altLang="zh-TW" sz="1400" b="1" dirty="0"/>
                <a:t>+</a:t>
              </a:r>
              <a:r>
                <a:rPr lang="zh-TW" altLang="en-US" sz="1400" b="1" dirty="0"/>
                <a:t>利息）</a:t>
              </a:r>
              <a:endParaRPr lang="zh-TW" altLang="en-US" sz="1400" b="1" dirty="0">
                <a:effectLst/>
              </a:endParaRPr>
            </a:p>
          </p:txBody>
        </p:sp>
      </p:grpSp>
    </p:spTree>
    <p:extLst>
      <p:ext uri="{BB962C8B-B14F-4D97-AF65-F5344CB8AC3E}">
        <p14:creationId xmlns:p14="http://schemas.microsoft.com/office/powerpoint/2010/main" val="2701418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內容版面配置區 2">
            <a:extLst>
              <a:ext uri="{FF2B5EF4-FFF2-40B4-BE49-F238E27FC236}">
                <a16:creationId xmlns:a16="http://schemas.microsoft.com/office/drawing/2014/main" id="{51D3B6DC-EC08-9638-788B-0F15C27E5E6D}"/>
              </a:ext>
            </a:extLst>
          </p:cNvPr>
          <p:cNvSpPr txBox="1">
            <a:spLocks/>
          </p:cNvSpPr>
          <p:nvPr/>
        </p:nvSpPr>
        <p:spPr>
          <a:xfrm>
            <a:off x="463837" y="1708180"/>
            <a:ext cx="7046435" cy="451838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800" dirty="0"/>
              <a:t>第三方支付方面的應用</a:t>
            </a:r>
            <a:endParaRPr lang="en-US" altLang="zh-TW" sz="2800" dirty="0"/>
          </a:p>
          <a:p>
            <a:pPr lvl="1"/>
            <a:r>
              <a:rPr lang="zh-TW" altLang="en-US" dirty="0"/>
              <a:t>將個人的信用評等狀態作為</a:t>
            </a:r>
            <a:r>
              <a:rPr lang="zh-TW" altLang="en-US" b="1" dirty="0"/>
              <a:t>預支帳款</a:t>
            </a:r>
            <a:r>
              <a:rPr lang="zh-TW" altLang="en-US" dirty="0"/>
              <a:t>的額度</a:t>
            </a:r>
            <a:endParaRPr lang="en-US" altLang="zh-TW" dirty="0"/>
          </a:p>
          <a:p>
            <a:pPr lvl="1"/>
            <a:r>
              <a:rPr lang="zh-TW" altLang="en-US" dirty="0"/>
              <a:t>提供買賣雙方評斷交易誠信的依據</a:t>
            </a:r>
            <a:endParaRPr lang="en-US" altLang="zh-TW" dirty="0"/>
          </a:p>
          <a:p>
            <a:pPr lvl="1"/>
            <a:endParaRPr lang="en-US" altLang="zh-TW" sz="2800" dirty="0"/>
          </a:p>
          <a:p>
            <a:r>
              <a:rPr lang="zh-TW" altLang="en-US" sz="2800" dirty="0"/>
              <a:t>優點</a:t>
            </a:r>
            <a:endParaRPr lang="en-US" altLang="zh-TW" sz="2800" dirty="0"/>
          </a:p>
          <a:p>
            <a:pPr lvl="1"/>
            <a:r>
              <a:rPr lang="zh-TW" altLang="en-US" dirty="0"/>
              <a:t>分析大量與使用者相關的交易資料減少誤判率</a:t>
            </a:r>
            <a:endParaRPr lang="en-US" altLang="zh-TW" dirty="0"/>
          </a:p>
          <a:p>
            <a:pPr lvl="1"/>
            <a:r>
              <a:rPr lang="zh-TW" altLang="en-US" dirty="0"/>
              <a:t>減少買賣雙方分析對方信用評價的成本</a:t>
            </a:r>
            <a:endParaRPr lang="en-US" altLang="zh-TW" dirty="0"/>
          </a:p>
          <a:p>
            <a:pPr lvl="1"/>
            <a:r>
              <a:rPr lang="zh-TW" altLang="en-US" dirty="0"/>
              <a:t>即時更新、反映使用者最新的信用狀態</a:t>
            </a:r>
            <a:endParaRPr lang="en-US" altLang="zh-TW"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13</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標題 6">
            <a:extLst>
              <a:ext uri="{FF2B5EF4-FFF2-40B4-BE49-F238E27FC236}">
                <a16:creationId xmlns:a16="http://schemas.microsoft.com/office/drawing/2014/main" id="{F02BDDC9-4687-2C81-9ACB-3181E155B373}"/>
              </a:ext>
            </a:extLst>
          </p:cNvPr>
          <p:cNvSpPr>
            <a:spLocks noGrp="1"/>
          </p:cNvSpPr>
          <p:nvPr>
            <p:ph type="title"/>
          </p:nvPr>
        </p:nvSpPr>
        <p:spPr/>
        <p:txBody>
          <a:bodyPr>
            <a:normAutofit/>
          </a:bodyPr>
          <a:lstStyle/>
          <a:p>
            <a:r>
              <a:rPr lang="zh-TW" altLang="en-US" dirty="0"/>
              <a:t>智慧信評的應用</a:t>
            </a:r>
          </a:p>
        </p:txBody>
      </p:sp>
      <p:grpSp>
        <p:nvGrpSpPr>
          <p:cNvPr id="13" name="群組 12">
            <a:extLst>
              <a:ext uri="{FF2B5EF4-FFF2-40B4-BE49-F238E27FC236}">
                <a16:creationId xmlns:a16="http://schemas.microsoft.com/office/drawing/2014/main" id="{679C7368-1CEB-26E7-5D23-B40F2A471B31}"/>
              </a:ext>
            </a:extLst>
          </p:cNvPr>
          <p:cNvGrpSpPr/>
          <p:nvPr/>
        </p:nvGrpSpPr>
        <p:grpSpPr>
          <a:xfrm>
            <a:off x="7060580" y="1783072"/>
            <a:ext cx="5131420" cy="3291855"/>
            <a:chOff x="7060580" y="1783072"/>
            <a:chExt cx="5131420" cy="3291855"/>
          </a:xfrm>
        </p:grpSpPr>
        <p:pic>
          <p:nvPicPr>
            <p:cNvPr id="3" name="圖片 2">
              <a:extLst>
                <a:ext uri="{FF2B5EF4-FFF2-40B4-BE49-F238E27FC236}">
                  <a16:creationId xmlns:a16="http://schemas.microsoft.com/office/drawing/2014/main" id="{6B307E5F-A30D-ED1A-1D0B-A6311B121B91}"/>
                </a:ext>
              </a:extLst>
            </p:cNvPr>
            <p:cNvPicPr>
              <a:picLocks noChangeAspect="1"/>
            </p:cNvPicPr>
            <p:nvPr/>
          </p:nvPicPr>
          <p:blipFill>
            <a:blip r:embed="rId8"/>
            <a:stretch>
              <a:fillRect/>
            </a:stretch>
          </p:blipFill>
          <p:spPr>
            <a:xfrm>
              <a:off x="7060580" y="1783072"/>
              <a:ext cx="5131420" cy="3291855"/>
            </a:xfrm>
            <a:prstGeom prst="rect">
              <a:avLst/>
            </a:prstGeom>
          </p:spPr>
        </p:pic>
        <p:sp>
          <p:nvSpPr>
            <p:cNvPr id="2" name="文字方塊 1">
              <a:extLst>
                <a:ext uri="{FF2B5EF4-FFF2-40B4-BE49-F238E27FC236}">
                  <a16:creationId xmlns:a16="http://schemas.microsoft.com/office/drawing/2014/main" id="{8B836FC5-DAEE-988A-A38B-C127C416695F}"/>
                </a:ext>
              </a:extLst>
            </p:cNvPr>
            <p:cNvSpPr txBox="1"/>
            <p:nvPr/>
          </p:nvSpPr>
          <p:spPr>
            <a:xfrm>
              <a:off x="8002207" y="3429000"/>
              <a:ext cx="1077625" cy="307777"/>
            </a:xfrm>
            <a:prstGeom prst="rect">
              <a:avLst/>
            </a:prstGeom>
            <a:solidFill>
              <a:schemeClr val="bg1"/>
            </a:solidFill>
          </p:spPr>
          <p:txBody>
            <a:bodyPr wrap="square">
              <a:spAutoFit/>
            </a:bodyPr>
            <a:lstStyle/>
            <a:p>
              <a:pPr algn="ctr"/>
              <a:r>
                <a:rPr lang="zh-TW" altLang="en-US" sz="1400" b="1" dirty="0"/>
                <a:t>買家付款</a:t>
              </a:r>
              <a:endParaRPr lang="zh-TW" altLang="en-US" sz="1400" b="1" dirty="0">
                <a:effectLst/>
              </a:endParaRPr>
            </a:p>
          </p:txBody>
        </p:sp>
        <p:sp>
          <p:nvSpPr>
            <p:cNvPr id="5" name="文字方塊 4">
              <a:extLst>
                <a:ext uri="{FF2B5EF4-FFF2-40B4-BE49-F238E27FC236}">
                  <a16:creationId xmlns:a16="http://schemas.microsoft.com/office/drawing/2014/main" id="{33B74E6C-C622-E47E-B68D-FAB64B72A2FF}"/>
                </a:ext>
              </a:extLst>
            </p:cNvPr>
            <p:cNvSpPr txBox="1"/>
            <p:nvPr/>
          </p:nvSpPr>
          <p:spPr>
            <a:xfrm>
              <a:off x="10158019" y="3428999"/>
              <a:ext cx="1077625" cy="523220"/>
            </a:xfrm>
            <a:prstGeom prst="rect">
              <a:avLst/>
            </a:prstGeom>
            <a:solidFill>
              <a:schemeClr val="bg1"/>
            </a:solidFill>
          </p:spPr>
          <p:txBody>
            <a:bodyPr wrap="square">
              <a:spAutoFit/>
            </a:bodyPr>
            <a:lstStyle/>
            <a:p>
              <a:pPr algn="ctr"/>
              <a:r>
                <a:rPr lang="zh-TW" altLang="en-US" sz="1400" b="1" dirty="0"/>
                <a:t>通知</a:t>
              </a:r>
              <a:endParaRPr lang="en-US" altLang="zh-TW" sz="1400" b="1" dirty="0"/>
            </a:p>
            <a:p>
              <a:pPr algn="ctr"/>
              <a:r>
                <a:rPr lang="zh-TW" altLang="en-US" sz="1400" b="1" dirty="0">
                  <a:effectLst/>
                </a:rPr>
                <a:t>收到款項</a:t>
              </a:r>
            </a:p>
          </p:txBody>
        </p:sp>
        <p:sp>
          <p:nvSpPr>
            <p:cNvPr id="9" name="文字方塊 8">
              <a:extLst>
                <a:ext uri="{FF2B5EF4-FFF2-40B4-BE49-F238E27FC236}">
                  <a16:creationId xmlns:a16="http://schemas.microsoft.com/office/drawing/2014/main" id="{1920B23E-BC92-4A29-3848-F127C5803E3A}"/>
                </a:ext>
              </a:extLst>
            </p:cNvPr>
            <p:cNvSpPr txBox="1"/>
            <p:nvPr/>
          </p:nvSpPr>
          <p:spPr>
            <a:xfrm>
              <a:off x="7874622" y="1871728"/>
              <a:ext cx="1450206" cy="307777"/>
            </a:xfrm>
            <a:prstGeom prst="rect">
              <a:avLst/>
            </a:prstGeom>
            <a:solidFill>
              <a:schemeClr val="bg1"/>
            </a:solidFill>
          </p:spPr>
          <p:txBody>
            <a:bodyPr wrap="square">
              <a:spAutoFit/>
            </a:bodyPr>
            <a:lstStyle/>
            <a:p>
              <a:pPr algn="ctr"/>
              <a:r>
                <a:rPr lang="zh-TW" altLang="en-US" sz="1400" b="1" dirty="0"/>
                <a:t>商品猶豫期結束</a:t>
              </a:r>
              <a:endParaRPr lang="zh-TW" altLang="en-US" sz="1400" b="1" dirty="0">
                <a:effectLst/>
              </a:endParaRPr>
            </a:p>
          </p:txBody>
        </p:sp>
        <p:sp>
          <p:nvSpPr>
            <p:cNvPr id="10" name="文字方塊 9">
              <a:extLst>
                <a:ext uri="{FF2B5EF4-FFF2-40B4-BE49-F238E27FC236}">
                  <a16:creationId xmlns:a16="http://schemas.microsoft.com/office/drawing/2014/main" id="{8EACCC49-C976-9662-2CED-DDE15A488868}"/>
                </a:ext>
              </a:extLst>
            </p:cNvPr>
            <p:cNvSpPr txBox="1"/>
            <p:nvPr/>
          </p:nvSpPr>
          <p:spPr>
            <a:xfrm>
              <a:off x="10158018" y="1835113"/>
              <a:ext cx="1077625" cy="307777"/>
            </a:xfrm>
            <a:prstGeom prst="rect">
              <a:avLst/>
            </a:prstGeom>
            <a:solidFill>
              <a:schemeClr val="bg1"/>
            </a:solidFill>
          </p:spPr>
          <p:txBody>
            <a:bodyPr wrap="square">
              <a:spAutoFit/>
            </a:bodyPr>
            <a:lstStyle/>
            <a:p>
              <a:pPr algn="ctr"/>
              <a:r>
                <a:rPr lang="zh-TW" altLang="en-US" sz="1400" b="1" dirty="0"/>
                <a:t>款項撥付</a:t>
              </a:r>
              <a:endParaRPr lang="zh-TW" altLang="en-US" sz="1400" b="1" dirty="0">
                <a:effectLst/>
              </a:endParaRPr>
            </a:p>
          </p:txBody>
        </p:sp>
        <p:sp>
          <p:nvSpPr>
            <p:cNvPr id="11" name="文字方塊 10">
              <a:extLst>
                <a:ext uri="{FF2B5EF4-FFF2-40B4-BE49-F238E27FC236}">
                  <a16:creationId xmlns:a16="http://schemas.microsoft.com/office/drawing/2014/main" id="{6EECCD5C-F866-2A8F-F1AC-859D8CE86254}"/>
                </a:ext>
              </a:extLst>
            </p:cNvPr>
            <p:cNvSpPr txBox="1"/>
            <p:nvPr/>
          </p:nvSpPr>
          <p:spPr>
            <a:xfrm>
              <a:off x="9169622" y="4754553"/>
              <a:ext cx="1450206" cy="307777"/>
            </a:xfrm>
            <a:prstGeom prst="rect">
              <a:avLst/>
            </a:prstGeom>
            <a:solidFill>
              <a:schemeClr val="bg1"/>
            </a:solidFill>
          </p:spPr>
          <p:txBody>
            <a:bodyPr wrap="square">
              <a:spAutoFit/>
            </a:bodyPr>
            <a:lstStyle/>
            <a:p>
              <a:pPr algn="ctr"/>
              <a:r>
                <a:rPr lang="zh-TW" altLang="en-US" sz="1400" b="1" dirty="0"/>
                <a:t>寄送商品給買家</a:t>
              </a:r>
              <a:endParaRPr lang="zh-TW" altLang="en-US" sz="1400" b="1" dirty="0">
                <a:effectLst/>
              </a:endParaRPr>
            </a:p>
          </p:txBody>
        </p:sp>
        <p:sp>
          <p:nvSpPr>
            <p:cNvPr id="12" name="橢圓 11">
              <a:extLst>
                <a:ext uri="{FF2B5EF4-FFF2-40B4-BE49-F238E27FC236}">
                  <a16:creationId xmlns:a16="http://schemas.microsoft.com/office/drawing/2014/main" id="{528FC9FA-628E-C700-5C1D-7D8BC672BBEB}"/>
                </a:ext>
              </a:extLst>
            </p:cNvPr>
            <p:cNvSpPr/>
            <p:nvPr/>
          </p:nvSpPr>
          <p:spPr>
            <a:xfrm>
              <a:off x="8993830" y="2605980"/>
              <a:ext cx="1264920" cy="1264920"/>
            </a:xfrm>
            <a:prstGeom prst="ellipse">
              <a:avLst/>
            </a:prstGeom>
            <a:solidFill>
              <a:srgbClr val="9FCB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t>第三方</a:t>
              </a:r>
              <a:endParaRPr lang="en-US" altLang="zh-TW" sz="1400" dirty="0"/>
            </a:p>
            <a:p>
              <a:pPr algn="ctr"/>
              <a:r>
                <a:rPr lang="zh-TW" altLang="en-US" sz="1400" dirty="0"/>
                <a:t>支付平臺</a:t>
              </a:r>
            </a:p>
          </p:txBody>
        </p:sp>
      </p:grpSp>
    </p:spTree>
    <p:extLst>
      <p:ext uri="{BB962C8B-B14F-4D97-AF65-F5344CB8AC3E}">
        <p14:creationId xmlns:p14="http://schemas.microsoft.com/office/powerpoint/2010/main" val="508343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保險」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3964" y="3808296"/>
            <a:ext cx="2552698" cy="1856508"/>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14</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標題 6">
            <a:extLst>
              <a:ext uri="{FF2B5EF4-FFF2-40B4-BE49-F238E27FC236}">
                <a16:creationId xmlns:a16="http://schemas.microsoft.com/office/drawing/2014/main" id="{BD011992-C86A-A68C-A818-1386973DA640}"/>
              </a:ext>
            </a:extLst>
          </p:cNvPr>
          <p:cNvSpPr>
            <a:spLocks noGrp="1"/>
          </p:cNvSpPr>
          <p:nvPr>
            <p:ph type="title"/>
          </p:nvPr>
        </p:nvSpPr>
        <p:spPr/>
        <p:txBody>
          <a:bodyPr>
            <a:normAutofit/>
          </a:bodyPr>
          <a:lstStyle/>
          <a:p>
            <a:r>
              <a:rPr lang="zh-TW" altLang="en-US" dirty="0"/>
              <a:t>智慧信評的應用</a:t>
            </a:r>
          </a:p>
        </p:txBody>
      </p:sp>
      <p:sp>
        <p:nvSpPr>
          <p:cNvPr id="9" name="內容版面配置區 2">
            <a:extLst>
              <a:ext uri="{FF2B5EF4-FFF2-40B4-BE49-F238E27FC236}">
                <a16:creationId xmlns:a16="http://schemas.microsoft.com/office/drawing/2014/main" id="{44227C4C-D7C2-73DD-D584-4D1878332577}"/>
              </a:ext>
            </a:extLst>
          </p:cNvPr>
          <p:cNvSpPr>
            <a:spLocks noGrp="1"/>
          </p:cNvSpPr>
          <p:nvPr>
            <p:ph idx="1"/>
          </p:nvPr>
        </p:nvSpPr>
        <p:spPr>
          <a:xfrm>
            <a:off x="463837" y="1708180"/>
            <a:ext cx="9219762" cy="3880773"/>
          </a:xfrm>
        </p:spPr>
        <p:txBody>
          <a:bodyPr>
            <a:normAutofit/>
          </a:bodyPr>
          <a:lstStyle/>
          <a:p>
            <a:r>
              <a:rPr lang="zh-TW" altLang="en-US" sz="2800" dirty="0"/>
              <a:t>保險科技方面的應用</a:t>
            </a:r>
            <a:endParaRPr lang="en-US" altLang="zh-TW" sz="2800" dirty="0"/>
          </a:p>
          <a:p>
            <a:pPr lvl="1"/>
            <a:r>
              <a:rPr lang="zh-TW" altLang="en-US" dirty="0"/>
              <a:t>利用保險公司的信用評價作為</a:t>
            </a:r>
            <a:r>
              <a:rPr lang="zh-TW" altLang="en-US" b="1" dirty="0"/>
              <a:t>公司財務</a:t>
            </a:r>
            <a:r>
              <a:rPr lang="zh-TW" altLang="en-US" dirty="0"/>
              <a:t>狀況的衡量指標</a:t>
            </a:r>
            <a:endParaRPr lang="en-US" altLang="zh-TW" dirty="0"/>
          </a:p>
          <a:p>
            <a:pPr lvl="1"/>
            <a:r>
              <a:rPr lang="zh-TW" altLang="en-US" dirty="0"/>
              <a:t>作為客戶經濟能力的衡量標準，以幫助其選擇適合的保險方案</a:t>
            </a:r>
            <a:endParaRPr lang="en-US" altLang="zh-TW" dirty="0"/>
          </a:p>
          <a:p>
            <a:endParaRPr lang="en-US" altLang="zh-TW" sz="2800" dirty="0"/>
          </a:p>
          <a:p>
            <a:r>
              <a:rPr lang="zh-TW" altLang="en-US" sz="2800" dirty="0"/>
              <a:t>優點</a:t>
            </a:r>
            <a:endParaRPr lang="en-US" altLang="zh-TW" sz="2800" dirty="0"/>
          </a:p>
          <a:p>
            <a:pPr lvl="1"/>
            <a:r>
              <a:rPr lang="zh-TW" altLang="en-US" dirty="0"/>
              <a:t>提供一個公正公開的信用評價結果作為使用者的參考依據</a:t>
            </a:r>
            <a:endParaRPr lang="en-US" altLang="zh-TW" dirty="0"/>
          </a:p>
          <a:p>
            <a:pPr lvl="1"/>
            <a:r>
              <a:rPr lang="zh-TW" altLang="en-US" dirty="0"/>
              <a:t>降低保險公司支付徵信公司進行公司內部信用評價的額外成本</a:t>
            </a:r>
            <a:endParaRPr lang="en-US" altLang="zh-TW" dirty="0"/>
          </a:p>
        </p:txBody>
      </p:sp>
    </p:spTree>
    <p:extLst>
      <p:ext uri="{BB962C8B-B14F-4D97-AF65-F5344CB8AC3E}">
        <p14:creationId xmlns:p14="http://schemas.microsoft.com/office/powerpoint/2010/main" val="32753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9FA2A5A4-1BD3-49CB-9F14-57A997E9B19A}" type="slidenum">
              <a:rPr lang="zh-TW" altLang="en-US" smtClean="0"/>
              <a:t>15</a:t>
            </a:fld>
            <a:endParaRPr lang="zh-TW" altLang="en-US"/>
          </a:p>
        </p:txBody>
      </p:sp>
      <p:graphicFrame>
        <p:nvGraphicFramePr>
          <p:cNvPr id="5" name="資料庫圖表 4"/>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標題 6">
            <a:extLst>
              <a:ext uri="{FF2B5EF4-FFF2-40B4-BE49-F238E27FC236}">
                <a16:creationId xmlns:a16="http://schemas.microsoft.com/office/drawing/2014/main" id="{DEEF055B-9FB1-11D1-D811-7DBE53A44262}"/>
              </a:ext>
            </a:extLst>
          </p:cNvPr>
          <p:cNvSpPr>
            <a:spLocks noGrp="1"/>
          </p:cNvSpPr>
          <p:nvPr>
            <p:ph type="title"/>
          </p:nvPr>
        </p:nvSpPr>
        <p:spPr/>
        <p:txBody>
          <a:bodyPr>
            <a:normAutofit/>
          </a:bodyPr>
          <a:lstStyle/>
          <a:p>
            <a:r>
              <a:rPr lang="zh-TW" altLang="en-US" dirty="0"/>
              <a:t>智慧信評的應用</a:t>
            </a:r>
          </a:p>
        </p:txBody>
      </p:sp>
      <p:sp>
        <p:nvSpPr>
          <p:cNvPr id="9" name="內容版面配置區 2">
            <a:extLst>
              <a:ext uri="{FF2B5EF4-FFF2-40B4-BE49-F238E27FC236}">
                <a16:creationId xmlns:a16="http://schemas.microsoft.com/office/drawing/2014/main" id="{8C4144B7-A0CB-5C6B-6DAD-01BBD1F25ED0}"/>
              </a:ext>
            </a:extLst>
          </p:cNvPr>
          <p:cNvSpPr>
            <a:spLocks noGrp="1"/>
          </p:cNvSpPr>
          <p:nvPr>
            <p:ph idx="1"/>
          </p:nvPr>
        </p:nvSpPr>
        <p:spPr>
          <a:xfrm>
            <a:off x="463837" y="1708180"/>
            <a:ext cx="10528851" cy="3880773"/>
          </a:xfrm>
        </p:spPr>
        <p:txBody>
          <a:bodyPr>
            <a:noAutofit/>
          </a:bodyPr>
          <a:lstStyle/>
          <a:p>
            <a:r>
              <a:rPr lang="zh-TW" altLang="en-US" sz="2800" dirty="0"/>
              <a:t>理財投資方面的應用</a:t>
            </a:r>
            <a:endParaRPr lang="en-US" altLang="zh-TW" sz="2800" dirty="0"/>
          </a:p>
          <a:p>
            <a:pPr lvl="1"/>
            <a:r>
              <a:rPr lang="zh-TW" altLang="en-US" dirty="0"/>
              <a:t>以信用評等作為債券發行公司的</a:t>
            </a:r>
            <a:r>
              <a:rPr lang="zh-TW" altLang="en-US" b="1" dirty="0"/>
              <a:t>投資風險</a:t>
            </a:r>
            <a:r>
              <a:rPr lang="zh-TW" altLang="en-US" dirty="0"/>
              <a:t>考量依據</a:t>
            </a:r>
            <a:endParaRPr lang="en-US" altLang="zh-TW" dirty="0"/>
          </a:p>
          <a:p>
            <a:pPr lvl="1"/>
            <a:r>
              <a:rPr lang="zh-TW" altLang="en-US" dirty="0"/>
              <a:t>作為散戶投資者的經濟狀況衡量指標</a:t>
            </a:r>
            <a:endParaRPr lang="en-US" altLang="zh-TW" dirty="0"/>
          </a:p>
          <a:p>
            <a:endParaRPr lang="en-US" altLang="zh-TW" sz="2800" dirty="0"/>
          </a:p>
          <a:p>
            <a:r>
              <a:rPr lang="zh-TW" altLang="en-US" sz="2800" dirty="0"/>
              <a:t>優點</a:t>
            </a:r>
            <a:endParaRPr lang="en-US" altLang="zh-TW" sz="2800" dirty="0"/>
          </a:p>
          <a:p>
            <a:pPr lvl="1"/>
            <a:r>
              <a:rPr lang="zh-TW" altLang="en-US" dirty="0"/>
              <a:t>可結合理財決策系統，幫助使用者根據自身狀況打造適合的理財投資決策</a:t>
            </a:r>
            <a:endParaRPr lang="en-US" altLang="zh-TW" dirty="0"/>
          </a:p>
          <a:p>
            <a:pPr lvl="1"/>
            <a:r>
              <a:rPr lang="zh-TW" altLang="en-US" dirty="0"/>
              <a:t>公司信用評等與投資風險息息相關，透過智慧信評可幫助投資者判斷所投資企業的營運狀況</a:t>
            </a:r>
            <a:endParaRPr lang="en-US" altLang="zh-TW" dirty="0"/>
          </a:p>
        </p:txBody>
      </p:sp>
    </p:spTree>
    <p:extLst>
      <p:ext uri="{BB962C8B-B14F-4D97-AF65-F5344CB8AC3E}">
        <p14:creationId xmlns:p14="http://schemas.microsoft.com/office/powerpoint/2010/main" val="2058153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創新模式案例</a:t>
            </a:r>
            <a:endParaRPr 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3202873236"/>
              </p:ext>
            </p:extLst>
          </p:nvPr>
        </p:nvGraphicFramePr>
        <p:xfrm>
          <a:off x="941647" y="1813915"/>
          <a:ext cx="10343115" cy="3911774"/>
        </p:xfrm>
        <a:graphic>
          <a:graphicData uri="http://schemas.openxmlformats.org/drawingml/2006/table">
            <a:tbl>
              <a:tblPr firstRow="1" bandRow="1">
                <a:tableStyleId>{5DA37D80-6434-44D0-A028-1B22A696006F}</a:tableStyleId>
              </a:tblPr>
              <a:tblGrid>
                <a:gridCol w="3447705">
                  <a:extLst>
                    <a:ext uri="{9D8B030D-6E8A-4147-A177-3AD203B41FA5}">
                      <a16:colId xmlns:a16="http://schemas.microsoft.com/office/drawing/2014/main" val="2590012386"/>
                    </a:ext>
                  </a:extLst>
                </a:gridCol>
                <a:gridCol w="3447705">
                  <a:extLst>
                    <a:ext uri="{9D8B030D-6E8A-4147-A177-3AD203B41FA5}">
                      <a16:colId xmlns:a16="http://schemas.microsoft.com/office/drawing/2014/main" val="2263518079"/>
                    </a:ext>
                  </a:extLst>
                </a:gridCol>
                <a:gridCol w="3447705">
                  <a:extLst>
                    <a:ext uri="{9D8B030D-6E8A-4147-A177-3AD203B41FA5}">
                      <a16:colId xmlns:a16="http://schemas.microsoft.com/office/drawing/2014/main" val="4270548938"/>
                    </a:ext>
                  </a:extLst>
                </a:gridCol>
              </a:tblGrid>
              <a:tr h="922794">
                <a:tc>
                  <a:txBody>
                    <a:bodyPr/>
                    <a:lstStyle/>
                    <a:p>
                      <a:pPr algn="ctr"/>
                      <a:r>
                        <a:rPr lang="zh-CN" altLang="en-US" sz="2400" dirty="0">
                          <a:latin typeface="+mj-lt"/>
                        </a:rPr>
                        <a:t>產品與服務</a:t>
                      </a:r>
                      <a:endParaRPr lang="en-US" sz="2400" dirty="0">
                        <a:latin typeface="+mj-lt"/>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latin typeface="+mj-lt"/>
                        </a:rPr>
                        <a:t>芝麻信用</a:t>
                      </a:r>
                      <a:endParaRPr lang="en-US" sz="2400" dirty="0">
                        <a:latin typeface="+mj-lt"/>
                      </a:endParaRPr>
                    </a:p>
                  </a:txBody>
                  <a:tcPr anchor="ctr"/>
                </a:tc>
                <a:tc>
                  <a:txBody>
                    <a:bodyPr/>
                    <a:lstStyle/>
                    <a:p>
                      <a:pPr algn="ctr"/>
                      <a:r>
                        <a:rPr lang="en-US" altLang="zh-CN" sz="2400" dirty="0">
                          <a:latin typeface="+mj-lt"/>
                        </a:rPr>
                        <a:t>Credit Karma</a:t>
                      </a:r>
                      <a:endParaRPr lang="en-US" sz="2400" dirty="0">
                        <a:latin typeface="+mj-lt"/>
                      </a:endParaRPr>
                    </a:p>
                  </a:txBody>
                  <a:tcPr anchor="ctr"/>
                </a:tc>
                <a:extLst>
                  <a:ext uri="{0D108BD9-81ED-4DB2-BD59-A6C34878D82A}">
                    <a16:rowId xmlns:a16="http://schemas.microsoft.com/office/drawing/2014/main" val="3754954367"/>
                  </a:ext>
                </a:extLst>
              </a:tr>
              <a:tr h="922794">
                <a:tc>
                  <a:txBody>
                    <a:bodyPr/>
                    <a:lstStyle/>
                    <a:p>
                      <a:pPr algn="ctr"/>
                      <a:r>
                        <a:rPr lang="zh-CN" altLang="en-US" sz="2400" dirty="0">
                          <a:latin typeface="+mj-lt"/>
                        </a:rPr>
                        <a:t>創新點</a:t>
                      </a:r>
                      <a:endParaRPr lang="en-US" sz="2400" dirty="0">
                        <a:latin typeface="+mj-lt"/>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latin typeface="+mj-lt"/>
                        </a:rPr>
                        <a:t>數據來源創新</a:t>
                      </a:r>
                      <a:endParaRPr lang="en-US" sz="2400" dirty="0">
                        <a:latin typeface="+mj-lt"/>
                      </a:endParaRPr>
                    </a:p>
                  </a:txBody>
                  <a:tcPr anchor="ctr"/>
                </a:tc>
                <a:tc>
                  <a:txBody>
                    <a:bodyPr/>
                    <a:lstStyle/>
                    <a:p>
                      <a:pPr algn="ctr"/>
                      <a:r>
                        <a:rPr lang="zh-CN" altLang="en-US" sz="2400" dirty="0">
                          <a:latin typeface="+mj-lt"/>
                        </a:rPr>
                        <a:t>產業鏈創新</a:t>
                      </a:r>
                      <a:endParaRPr lang="en-US" sz="2400" dirty="0">
                        <a:latin typeface="+mj-lt"/>
                      </a:endParaRPr>
                    </a:p>
                  </a:txBody>
                  <a:tcPr anchor="ctr"/>
                </a:tc>
                <a:extLst>
                  <a:ext uri="{0D108BD9-81ED-4DB2-BD59-A6C34878D82A}">
                    <a16:rowId xmlns:a16="http://schemas.microsoft.com/office/drawing/2014/main" val="2528523235"/>
                  </a:ext>
                </a:extLst>
              </a:tr>
              <a:tr h="1143392">
                <a:tc>
                  <a:txBody>
                    <a:bodyPr/>
                    <a:lstStyle/>
                    <a:p>
                      <a:pPr algn="ctr"/>
                      <a:r>
                        <a:rPr lang="zh-CN" altLang="en-US" sz="2400" dirty="0">
                          <a:latin typeface="+mj-lt"/>
                        </a:rPr>
                        <a:t>特點</a:t>
                      </a:r>
                      <a:endParaRPr lang="en-US" sz="2400" dirty="0">
                        <a:latin typeface="+mj-lt"/>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latin typeface="+mj-lt"/>
                        </a:rPr>
                        <a:t>阿里系</a:t>
                      </a:r>
                      <a:r>
                        <a:rPr lang="zh-TW" altLang="en-US" sz="2400" dirty="0">
                          <a:latin typeface="+mj-lt"/>
                        </a:rPr>
                        <a:t>互聯網金融</a:t>
                      </a:r>
                      <a:r>
                        <a:rPr lang="zh-CN" altLang="en-US" sz="2400" dirty="0">
                          <a:latin typeface="+mj-lt"/>
                        </a:rPr>
                        <a:t>和</a:t>
                      </a:r>
                      <a:r>
                        <a:rPr lang="zh-TW" altLang="en-US" sz="2400" dirty="0">
                          <a:latin typeface="+mj-lt"/>
                        </a:rPr>
                        <a:t>電商數據</a:t>
                      </a:r>
                      <a:endParaRPr lang="en-US" sz="2400" dirty="0">
                        <a:latin typeface="+mj-lt"/>
                      </a:endParaRPr>
                    </a:p>
                  </a:txBody>
                  <a:tcPr anchor="ctr"/>
                </a:tc>
                <a:tc>
                  <a:txBody>
                    <a:bodyPr/>
                    <a:lstStyle/>
                    <a:p>
                      <a:pPr algn="ctr"/>
                      <a:r>
                        <a:rPr lang="zh-CN" altLang="en-US" sz="2400" dirty="0">
                          <a:latin typeface="+mj-lt"/>
                        </a:rPr>
                        <a:t>免費查詢</a:t>
                      </a:r>
                      <a:endParaRPr lang="en-US" altLang="zh-CN" sz="2400" dirty="0">
                        <a:latin typeface="+mj-lt"/>
                      </a:endParaRPr>
                    </a:p>
                    <a:p>
                      <a:pPr algn="ctr"/>
                      <a:r>
                        <a:rPr lang="zh-CN" altLang="en-US" sz="2400" dirty="0">
                          <a:latin typeface="+mj-lt"/>
                        </a:rPr>
                        <a:t>產品推薦</a:t>
                      </a:r>
                      <a:endParaRPr lang="en-US" sz="2400" dirty="0">
                        <a:latin typeface="+mj-lt"/>
                      </a:endParaRPr>
                    </a:p>
                  </a:txBody>
                  <a:tcPr anchor="ctr"/>
                </a:tc>
                <a:extLst>
                  <a:ext uri="{0D108BD9-81ED-4DB2-BD59-A6C34878D82A}">
                    <a16:rowId xmlns:a16="http://schemas.microsoft.com/office/drawing/2014/main" val="2432117655"/>
                  </a:ext>
                </a:extLst>
              </a:tr>
              <a:tr h="922794">
                <a:tc>
                  <a:txBody>
                    <a:bodyPr/>
                    <a:lstStyle/>
                    <a:p>
                      <a:pPr algn="ctr"/>
                      <a:r>
                        <a:rPr lang="zh-CN" altLang="en-US" sz="2400" dirty="0">
                          <a:latin typeface="+mj-lt"/>
                        </a:rPr>
                        <a:t>客戶</a:t>
                      </a:r>
                      <a:r>
                        <a:rPr lang="zh-TW" altLang="en-US" sz="2400" dirty="0">
                          <a:latin typeface="+mj-lt"/>
                        </a:rPr>
                        <a:t>群</a:t>
                      </a:r>
                      <a:endParaRPr lang="en-US" sz="2400" dirty="0">
                        <a:latin typeface="+mj-lt"/>
                      </a:endParaRPr>
                    </a:p>
                  </a:txBody>
                  <a:tcPr anchor="ctr"/>
                </a:tc>
                <a:tc>
                  <a:txBody>
                    <a:bodyPr/>
                    <a:lstStyle/>
                    <a:p>
                      <a:pPr algn="ctr"/>
                      <a:r>
                        <a:rPr lang="en-US" sz="2400" dirty="0">
                          <a:latin typeface="+mj-lt"/>
                        </a:rPr>
                        <a:t>C</a:t>
                      </a:r>
                      <a:r>
                        <a:rPr lang="zh-CN" altLang="en-US" sz="2400" dirty="0">
                          <a:latin typeface="+mj-lt"/>
                        </a:rPr>
                        <a:t>端</a:t>
                      </a:r>
                      <a:endParaRPr lang="en-US" sz="2400" dirty="0">
                        <a:latin typeface="+mj-lt"/>
                      </a:endParaRPr>
                    </a:p>
                  </a:txBody>
                  <a:tcPr anchor="ctr"/>
                </a:tc>
                <a:tc>
                  <a:txBody>
                    <a:bodyPr/>
                    <a:lstStyle/>
                    <a:p>
                      <a:pPr algn="ctr"/>
                      <a:r>
                        <a:rPr lang="en-US" sz="2400" dirty="0">
                          <a:latin typeface="+mj-lt"/>
                        </a:rPr>
                        <a:t>B/C</a:t>
                      </a:r>
                      <a:r>
                        <a:rPr lang="zh-CN" altLang="en-US" sz="2400" dirty="0">
                          <a:latin typeface="+mj-lt"/>
                        </a:rPr>
                        <a:t>端</a:t>
                      </a:r>
                      <a:endParaRPr lang="en-US" sz="2400" dirty="0">
                        <a:latin typeface="+mj-lt"/>
                      </a:endParaRPr>
                    </a:p>
                  </a:txBody>
                  <a:tcPr anchor="ctr"/>
                </a:tc>
                <a:extLst>
                  <a:ext uri="{0D108BD9-81ED-4DB2-BD59-A6C34878D82A}">
                    <a16:rowId xmlns:a16="http://schemas.microsoft.com/office/drawing/2014/main" val="2373741513"/>
                  </a:ext>
                </a:extLst>
              </a:tr>
            </a:tbl>
          </a:graphicData>
        </a:graphic>
      </p:graphicFrame>
      <p:graphicFrame>
        <p:nvGraphicFramePr>
          <p:cNvPr id="5" name="資料庫圖表 4"/>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a:t>18</a:t>
            </a:r>
            <a:endParaRPr lang="zh-TW" altLang="en-US" dirty="0"/>
          </a:p>
        </p:txBody>
      </p:sp>
    </p:spTree>
    <p:extLst>
      <p:ext uri="{BB962C8B-B14F-4D97-AF65-F5344CB8AC3E}">
        <p14:creationId xmlns:p14="http://schemas.microsoft.com/office/powerpoint/2010/main" val="3383258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a:t>
            </a:r>
            <a:endParaRPr lang="en-US" dirty="0"/>
          </a:p>
        </p:txBody>
      </p:sp>
      <p:graphicFrame>
        <p:nvGraphicFramePr>
          <p:cNvPr id="14" name="資料庫圖表 13"/>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2" descr="http://www.antspw.com/cht/wp-content/uploads/2015/06/%E8%8A%9D%E9%BA%BB%E4%BF%A1%E7%94%A8201506050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0929" y="919859"/>
            <a:ext cx="5727907" cy="5273866"/>
          </a:xfrm>
          <a:prstGeom prst="rect">
            <a:avLst/>
          </a:prstGeom>
          <a:noFill/>
          <a:extLst>
            <a:ext uri="{909E8E84-426E-40DD-AFC4-6F175D3DCCD1}">
              <a14:hiddenFill xmlns:a14="http://schemas.microsoft.com/office/drawing/2010/main">
                <a:solidFill>
                  <a:srgbClr val="FFFFFF"/>
                </a:solidFill>
              </a14:hiddenFill>
            </a:ext>
          </a:extLst>
        </p:spPr>
      </p:pic>
      <p:sp>
        <p:nvSpPr>
          <p:cNvPr id="17" name="投影片編號版面配置區 3"/>
          <p:cNvSpPr>
            <a:spLocks noGrp="1"/>
          </p:cNvSpPr>
          <p:nvPr>
            <p:ph type="sldNum" sz="quarter" idx="12"/>
          </p:nvPr>
        </p:nvSpPr>
        <p:spPr>
          <a:xfrm>
            <a:off x="9325232" y="6478310"/>
            <a:ext cx="2743200" cy="365125"/>
          </a:xfrm>
        </p:spPr>
        <p:txBody>
          <a:bodyPr/>
          <a:lstStyle/>
          <a:p>
            <a:r>
              <a:rPr lang="en-US" altLang="zh-TW" dirty="0"/>
              <a:t>19</a:t>
            </a:r>
            <a:endParaRPr lang="zh-TW" altLang="en-US" dirty="0"/>
          </a:p>
        </p:txBody>
      </p:sp>
      <p:pic>
        <p:nvPicPr>
          <p:cNvPr id="4" name="圖片 3">
            <a:extLst>
              <a:ext uri="{FF2B5EF4-FFF2-40B4-BE49-F238E27FC236}">
                <a16:creationId xmlns:a16="http://schemas.microsoft.com/office/drawing/2014/main" id="{DD5D16B9-A64C-4641-BC3F-5BE138B2E8C0}"/>
              </a:ext>
            </a:extLst>
          </p:cNvPr>
          <p:cNvPicPr>
            <a:picLocks noChangeAspect="1"/>
          </p:cNvPicPr>
          <p:nvPr/>
        </p:nvPicPr>
        <p:blipFill>
          <a:blip r:embed="rId9"/>
          <a:stretch>
            <a:fillRect/>
          </a:stretch>
        </p:blipFill>
        <p:spPr>
          <a:xfrm>
            <a:off x="738615" y="2380280"/>
            <a:ext cx="4782217" cy="3677163"/>
          </a:xfrm>
          <a:prstGeom prst="rect">
            <a:avLst/>
          </a:prstGeom>
        </p:spPr>
      </p:pic>
      <p:sp>
        <p:nvSpPr>
          <p:cNvPr id="16" name="文字方塊 15">
            <a:extLst>
              <a:ext uri="{FF2B5EF4-FFF2-40B4-BE49-F238E27FC236}">
                <a16:creationId xmlns:a16="http://schemas.microsoft.com/office/drawing/2014/main" id="{D13235E3-3AE0-A231-AC17-D8D8F81FD860}"/>
              </a:ext>
            </a:extLst>
          </p:cNvPr>
          <p:cNvSpPr txBox="1"/>
          <p:nvPr/>
        </p:nvSpPr>
        <p:spPr>
          <a:xfrm>
            <a:off x="2566198" y="2490907"/>
            <a:ext cx="1133933" cy="369332"/>
          </a:xfrm>
          <a:prstGeom prst="rect">
            <a:avLst/>
          </a:prstGeom>
          <a:solidFill>
            <a:schemeClr val="bg1"/>
          </a:solidFill>
        </p:spPr>
        <p:txBody>
          <a:bodyPr wrap="square" rtlCol="0">
            <a:spAutoFit/>
          </a:bodyPr>
          <a:lstStyle/>
          <a:p>
            <a:pPr algn="ctr"/>
            <a:r>
              <a:rPr lang="zh-TW" altLang="en-US" dirty="0"/>
              <a:t>行為偏好</a:t>
            </a:r>
          </a:p>
        </p:txBody>
      </p:sp>
      <p:sp>
        <p:nvSpPr>
          <p:cNvPr id="18" name="文字方塊 17">
            <a:extLst>
              <a:ext uri="{FF2B5EF4-FFF2-40B4-BE49-F238E27FC236}">
                <a16:creationId xmlns:a16="http://schemas.microsoft.com/office/drawing/2014/main" id="{BEB19774-06A3-565B-C6EA-06D4C509AA52}"/>
              </a:ext>
            </a:extLst>
          </p:cNvPr>
          <p:cNvSpPr txBox="1"/>
          <p:nvPr/>
        </p:nvSpPr>
        <p:spPr>
          <a:xfrm>
            <a:off x="4560835" y="3849530"/>
            <a:ext cx="1133933" cy="369332"/>
          </a:xfrm>
          <a:prstGeom prst="rect">
            <a:avLst/>
          </a:prstGeom>
          <a:solidFill>
            <a:schemeClr val="bg1"/>
          </a:solidFill>
        </p:spPr>
        <p:txBody>
          <a:bodyPr wrap="square" rtlCol="0">
            <a:spAutoFit/>
          </a:bodyPr>
          <a:lstStyle/>
          <a:p>
            <a:pPr algn="ctr"/>
            <a:r>
              <a:rPr lang="zh-TW" altLang="en-US" dirty="0"/>
              <a:t>人脈關係</a:t>
            </a:r>
          </a:p>
        </p:txBody>
      </p:sp>
      <p:sp>
        <p:nvSpPr>
          <p:cNvPr id="19" name="文字方塊 18">
            <a:extLst>
              <a:ext uri="{FF2B5EF4-FFF2-40B4-BE49-F238E27FC236}">
                <a16:creationId xmlns:a16="http://schemas.microsoft.com/office/drawing/2014/main" id="{8AA66329-C1DD-DD05-D365-4362D5832E45}"/>
              </a:ext>
            </a:extLst>
          </p:cNvPr>
          <p:cNvSpPr txBox="1"/>
          <p:nvPr/>
        </p:nvSpPr>
        <p:spPr>
          <a:xfrm>
            <a:off x="4085914" y="5503446"/>
            <a:ext cx="1133933" cy="369332"/>
          </a:xfrm>
          <a:prstGeom prst="rect">
            <a:avLst/>
          </a:prstGeom>
          <a:solidFill>
            <a:schemeClr val="bg1"/>
          </a:solidFill>
        </p:spPr>
        <p:txBody>
          <a:bodyPr wrap="square" rtlCol="0">
            <a:spAutoFit/>
          </a:bodyPr>
          <a:lstStyle/>
          <a:p>
            <a:pPr algn="ctr"/>
            <a:r>
              <a:rPr lang="zh-TW" altLang="en-US" dirty="0"/>
              <a:t>信用歷史</a:t>
            </a:r>
          </a:p>
        </p:txBody>
      </p:sp>
      <p:sp>
        <p:nvSpPr>
          <p:cNvPr id="20" name="文字方塊 19">
            <a:extLst>
              <a:ext uri="{FF2B5EF4-FFF2-40B4-BE49-F238E27FC236}">
                <a16:creationId xmlns:a16="http://schemas.microsoft.com/office/drawing/2014/main" id="{04135442-DE8E-E4DF-4F78-DD707DF352F6}"/>
              </a:ext>
            </a:extLst>
          </p:cNvPr>
          <p:cNvSpPr txBox="1"/>
          <p:nvPr/>
        </p:nvSpPr>
        <p:spPr>
          <a:xfrm>
            <a:off x="1069812" y="5468433"/>
            <a:ext cx="1133933" cy="369332"/>
          </a:xfrm>
          <a:prstGeom prst="rect">
            <a:avLst/>
          </a:prstGeom>
          <a:solidFill>
            <a:schemeClr val="bg1"/>
          </a:solidFill>
        </p:spPr>
        <p:txBody>
          <a:bodyPr wrap="square" rtlCol="0">
            <a:spAutoFit/>
          </a:bodyPr>
          <a:lstStyle/>
          <a:p>
            <a:pPr algn="ctr"/>
            <a:r>
              <a:rPr lang="zh-TW" altLang="en-US" dirty="0"/>
              <a:t>履行能力</a:t>
            </a:r>
          </a:p>
        </p:txBody>
      </p:sp>
      <p:sp>
        <p:nvSpPr>
          <p:cNvPr id="21" name="文字方塊 20">
            <a:extLst>
              <a:ext uri="{FF2B5EF4-FFF2-40B4-BE49-F238E27FC236}">
                <a16:creationId xmlns:a16="http://schemas.microsoft.com/office/drawing/2014/main" id="{6637FFC9-7B03-7AE5-D501-548868F112B2}"/>
              </a:ext>
            </a:extLst>
          </p:cNvPr>
          <p:cNvSpPr txBox="1"/>
          <p:nvPr/>
        </p:nvSpPr>
        <p:spPr>
          <a:xfrm>
            <a:off x="494486" y="3858711"/>
            <a:ext cx="1133933" cy="369332"/>
          </a:xfrm>
          <a:prstGeom prst="rect">
            <a:avLst/>
          </a:prstGeom>
          <a:solidFill>
            <a:schemeClr val="bg1"/>
          </a:solidFill>
        </p:spPr>
        <p:txBody>
          <a:bodyPr wrap="square" rtlCol="0">
            <a:spAutoFit/>
          </a:bodyPr>
          <a:lstStyle/>
          <a:p>
            <a:pPr algn="ctr"/>
            <a:r>
              <a:rPr lang="zh-TW" altLang="en-US" dirty="0"/>
              <a:t>身分特質</a:t>
            </a:r>
          </a:p>
        </p:txBody>
      </p:sp>
      <p:sp>
        <p:nvSpPr>
          <p:cNvPr id="22" name="文字方塊 21">
            <a:extLst>
              <a:ext uri="{FF2B5EF4-FFF2-40B4-BE49-F238E27FC236}">
                <a16:creationId xmlns:a16="http://schemas.microsoft.com/office/drawing/2014/main" id="{2ECB7FFB-D2D6-50A4-2A7A-AB62BAA2046F}"/>
              </a:ext>
            </a:extLst>
          </p:cNvPr>
          <p:cNvSpPr txBox="1"/>
          <p:nvPr/>
        </p:nvSpPr>
        <p:spPr>
          <a:xfrm>
            <a:off x="2515309" y="4215439"/>
            <a:ext cx="1133933" cy="369332"/>
          </a:xfrm>
          <a:prstGeom prst="rect">
            <a:avLst/>
          </a:prstGeom>
          <a:solidFill>
            <a:srgbClr val="9AC7D9"/>
          </a:solidFill>
        </p:spPr>
        <p:txBody>
          <a:bodyPr wrap="square" rtlCol="0">
            <a:spAutoFit/>
          </a:bodyPr>
          <a:lstStyle/>
          <a:p>
            <a:pPr algn="ctr"/>
            <a:r>
              <a:rPr lang="zh-TW" altLang="en-US" dirty="0"/>
              <a:t>分數統計</a:t>
            </a:r>
          </a:p>
        </p:txBody>
      </p:sp>
      <p:sp>
        <p:nvSpPr>
          <p:cNvPr id="9" name="文字方塊 8">
            <a:extLst>
              <a:ext uri="{FF2B5EF4-FFF2-40B4-BE49-F238E27FC236}">
                <a16:creationId xmlns:a16="http://schemas.microsoft.com/office/drawing/2014/main" id="{A6FF7DD0-51DF-FA58-7F35-18323A3EA168}"/>
              </a:ext>
            </a:extLst>
          </p:cNvPr>
          <p:cNvSpPr txBox="1"/>
          <p:nvPr/>
        </p:nvSpPr>
        <p:spPr>
          <a:xfrm>
            <a:off x="463837" y="1705936"/>
            <a:ext cx="7650866" cy="461665"/>
          </a:xfrm>
          <a:prstGeom prst="rect">
            <a:avLst/>
          </a:prstGeom>
          <a:noFill/>
        </p:spPr>
        <p:txBody>
          <a:bodyPr wrap="square" rtlCol="0">
            <a:spAutoFit/>
          </a:bodyPr>
          <a:lstStyle/>
          <a:p>
            <a:pPr marL="457200" indent="-457200">
              <a:buFont typeface="Arial" panose="020B0604020202020204" pitchFamily="34" charset="0"/>
              <a:buChar char="•"/>
            </a:pPr>
            <a:r>
              <a:rPr lang="zh-CN" altLang="en-US" sz="2400" dirty="0"/>
              <a:t>根據以下五個維度綜合評估而來：</a:t>
            </a:r>
            <a:endParaRPr lang="en-US" sz="2400" dirty="0"/>
          </a:p>
        </p:txBody>
      </p:sp>
    </p:spTree>
    <p:extLst>
      <p:ext uri="{BB962C8B-B14F-4D97-AF65-F5344CB8AC3E}">
        <p14:creationId xmlns:p14="http://schemas.microsoft.com/office/powerpoint/2010/main" val="830376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芝麻信用之應用</a:t>
            </a:r>
            <a:endParaRPr lang="en-US" dirty="0"/>
          </a:p>
        </p:txBody>
      </p:sp>
      <p:grpSp>
        <p:nvGrpSpPr>
          <p:cNvPr id="20" name="群組 19"/>
          <p:cNvGrpSpPr/>
          <p:nvPr/>
        </p:nvGrpSpPr>
        <p:grpSpPr>
          <a:xfrm>
            <a:off x="4896092" y="1773096"/>
            <a:ext cx="5370652" cy="4104201"/>
            <a:chOff x="4317358" y="2120337"/>
            <a:chExt cx="5370652" cy="4104201"/>
          </a:xfrm>
        </p:grpSpPr>
        <p:cxnSp>
          <p:nvCxnSpPr>
            <p:cNvPr id="7" name="直線單箭頭接點 6"/>
            <p:cNvCxnSpPr/>
            <p:nvPr/>
          </p:nvCxnSpPr>
          <p:spPr>
            <a:xfrm flipV="1">
              <a:off x="4317358" y="2763333"/>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4317358" y="3707126"/>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圖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91" y="2120337"/>
              <a:ext cx="898485" cy="898485"/>
            </a:xfrm>
            <a:prstGeom prst="rect">
              <a:avLst/>
            </a:prstGeom>
          </p:spPr>
        </p:pic>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543" y="4386326"/>
              <a:ext cx="914882" cy="914882"/>
            </a:xfrm>
            <a:prstGeom prst="rect">
              <a:avLst/>
            </a:prstGeom>
          </p:spPr>
        </p:pic>
        <p:sp>
          <p:nvSpPr>
            <p:cNvPr id="16" name="文字方塊 15"/>
            <p:cNvSpPr txBox="1"/>
            <p:nvPr/>
          </p:nvSpPr>
          <p:spPr>
            <a:xfrm>
              <a:off x="6748041" y="2294396"/>
              <a:ext cx="2349661" cy="523220"/>
            </a:xfrm>
            <a:prstGeom prst="rect">
              <a:avLst/>
            </a:prstGeom>
            <a:noFill/>
          </p:spPr>
          <p:txBody>
            <a:bodyPr wrap="square" rtlCol="0">
              <a:spAutoFit/>
            </a:bodyPr>
            <a:lstStyle/>
            <a:p>
              <a:r>
                <a:rPr lang="zh-CN" altLang="en-US" sz="2800" b="1" dirty="0"/>
                <a:t>螞蟻花唄</a:t>
              </a:r>
              <a:endParaRPr lang="en-US" sz="2800" b="1" dirty="0"/>
            </a:p>
          </p:txBody>
        </p:sp>
        <p:sp>
          <p:nvSpPr>
            <p:cNvPr id="17" name="文字方塊 16"/>
            <p:cNvSpPr txBox="1"/>
            <p:nvPr/>
          </p:nvSpPr>
          <p:spPr>
            <a:xfrm>
              <a:off x="6748041" y="4650919"/>
              <a:ext cx="2349661" cy="523220"/>
            </a:xfrm>
            <a:prstGeom prst="rect">
              <a:avLst/>
            </a:prstGeom>
            <a:noFill/>
          </p:spPr>
          <p:txBody>
            <a:bodyPr wrap="square" rtlCol="0">
              <a:spAutoFit/>
            </a:bodyPr>
            <a:lstStyle/>
            <a:p>
              <a:r>
                <a:rPr lang="zh-CN" altLang="en-US" sz="2800" b="1" dirty="0"/>
                <a:t>螞蟻借唄</a:t>
              </a:r>
              <a:endParaRPr lang="en-US" sz="2800" b="1" dirty="0"/>
            </a:p>
          </p:txBody>
        </p:sp>
        <p:sp>
          <p:nvSpPr>
            <p:cNvPr id="18" name="文字方塊 17"/>
            <p:cNvSpPr txBox="1"/>
            <p:nvPr/>
          </p:nvSpPr>
          <p:spPr>
            <a:xfrm>
              <a:off x="6748041" y="2868700"/>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用戶在消費時，可以預支螞蟻花唄的額度，享受“先消費，後付款”的購物體驗</a:t>
              </a:r>
              <a:endParaRPr lang="en-US" b="1" dirty="0">
                <a:solidFill>
                  <a:schemeClr val="tx1">
                    <a:lumMod val="65000"/>
                    <a:lumOff val="35000"/>
                  </a:schemeClr>
                </a:solidFill>
              </a:endParaRPr>
            </a:p>
          </p:txBody>
        </p:sp>
        <p:sp>
          <p:nvSpPr>
            <p:cNvPr id="19" name="文字方塊 18"/>
            <p:cNvSpPr txBox="1"/>
            <p:nvPr/>
          </p:nvSpPr>
          <p:spPr>
            <a:xfrm>
              <a:off x="6748041" y="5301208"/>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用戶可以享受一定額度的小額貸款，利率較低，且按天計算</a:t>
              </a:r>
              <a:endParaRPr lang="en-US" b="1" dirty="0">
                <a:solidFill>
                  <a:schemeClr val="tx1">
                    <a:lumMod val="65000"/>
                    <a:lumOff val="35000"/>
                  </a:schemeClr>
                </a:solidFill>
              </a:endParaRPr>
            </a:p>
          </p:txBody>
        </p:sp>
      </p:gr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0472" y="2807268"/>
            <a:ext cx="3187788" cy="1089842"/>
          </a:xfrm>
          <a:prstGeom prst="rect">
            <a:avLst/>
          </a:prstGeom>
        </p:spPr>
      </p:pic>
      <p:graphicFrame>
        <p:nvGraphicFramePr>
          <p:cNvPr id="13" name="資料庫圖表 12"/>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2" name="投影片編號版面配置區 3"/>
          <p:cNvSpPr>
            <a:spLocks noGrp="1"/>
          </p:cNvSpPr>
          <p:nvPr>
            <p:ph type="sldNum" sz="quarter" idx="12"/>
          </p:nvPr>
        </p:nvSpPr>
        <p:spPr>
          <a:xfrm>
            <a:off x="9325232" y="6478310"/>
            <a:ext cx="2743200" cy="365125"/>
          </a:xfrm>
        </p:spPr>
        <p:txBody>
          <a:bodyPr/>
          <a:lstStyle/>
          <a:p>
            <a:r>
              <a:rPr lang="en-US" altLang="zh-TW" dirty="0"/>
              <a:t>20</a:t>
            </a:r>
            <a:endParaRPr lang="zh-TW" altLang="en-US" dirty="0"/>
          </a:p>
        </p:txBody>
      </p:sp>
    </p:spTree>
    <p:extLst>
      <p:ext uri="{BB962C8B-B14F-4D97-AF65-F5344CB8AC3E}">
        <p14:creationId xmlns:p14="http://schemas.microsoft.com/office/powerpoint/2010/main" val="593373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98062" y="1971161"/>
            <a:ext cx="10074737" cy="4344579"/>
          </a:xfrm>
        </p:spPr>
        <p:txBody>
          <a:bodyPr>
            <a:normAutofit fontScale="92500" lnSpcReduction="10000"/>
          </a:bodyPr>
          <a:lstStyle/>
          <a:p>
            <a:pPr>
              <a:lnSpc>
                <a:spcPct val="150000"/>
              </a:lnSpc>
            </a:pPr>
            <a:r>
              <a:rPr lang="en-US" altLang="zh-TW" sz="2800" dirty="0"/>
              <a:t>Credit Karma</a:t>
            </a:r>
            <a:r>
              <a:rPr lang="zh-TW" altLang="en-US" sz="2800" dirty="0"/>
              <a:t>，直到 </a:t>
            </a:r>
            <a:r>
              <a:rPr lang="en-US" altLang="zh-TW" sz="2800" dirty="0"/>
              <a:t>2016 </a:t>
            </a:r>
            <a:r>
              <a:rPr lang="zh-TW" altLang="en-US" sz="2800" dirty="0"/>
              <a:t>年 </a:t>
            </a:r>
            <a:r>
              <a:rPr lang="en-US" altLang="zh-TW" sz="2800" dirty="0"/>
              <a:t>3 </a:t>
            </a:r>
            <a:r>
              <a:rPr lang="zh-TW" altLang="en-US" sz="2800" dirty="0"/>
              <a:t>月，</a:t>
            </a:r>
            <a:r>
              <a:rPr lang="en-US" altLang="zh-TW" sz="2800" dirty="0"/>
              <a:t>Credit Karma </a:t>
            </a:r>
            <a:r>
              <a:rPr lang="zh-TW" altLang="en-US" sz="2800" dirty="0"/>
              <a:t>的員工數已經超過 </a:t>
            </a:r>
            <a:r>
              <a:rPr lang="en-US" altLang="zh-TW" sz="2800" dirty="0"/>
              <a:t>250 </a:t>
            </a:r>
            <a:r>
              <a:rPr lang="zh-TW" altLang="en-US" sz="2800" dirty="0"/>
              <a:t>人，並且擁有超過 </a:t>
            </a:r>
            <a:r>
              <a:rPr lang="en-US" altLang="zh-TW" sz="2800" dirty="0"/>
              <a:t>4500 </a:t>
            </a:r>
            <a:r>
              <a:rPr lang="zh-TW" altLang="en-US" sz="2800" dirty="0"/>
              <a:t>萬美國用戶以及 </a:t>
            </a:r>
            <a:r>
              <a:rPr lang="en-US" altLang="zh-TW" sz="2800" dirty="0"/>
              <a:t>100 </a:t>
            </a:r>
            <a:r>
              <a:rPr lang="zh-TW" altLang="en-US" sz="2800" dirty="0"/>
              <a:t>家付費的企業顧客</a:t>
            </a:r>
            <a:endParaRPr lang="en-US" altLang="zh-TW" sz="2800" dirty="0"/>
          </a:p>
          <a:p>
            <a:pPr>
              <a:lnSpc>
                <a:spcPct val="150000"/>
              </a:lnSpc>
            </a:pPr>
            <a:r>
              <a:rPr lang="zh-TW" altLang="en-US" sz="2800" dirty="0"/>
              <a:t>基於互聯網，向美國消費者提供信用和金融管理服務，主要向個人消費者提供免費的</a:t>
            </a:r>
            <a:r>
              <a:rPr lang="zh-TW" altLang="en-US" sz="2800" b="1" dirty="0"/>
              <a:t>信用評分和信用報告</a:t>
            </a:r>
            <a:endParaRPr lang="en-US" altLang="zh-TW" sz="2800" dirty="0"/>
          </a:p>
          <a:p>
            <a:pPr>
              <a:lnSpc>
                <a:spcPct val="150000"/>
              </a:lnSpc>
            </a:pPr>
            <a:r>
              <a:rPr lang="zh-TW" altLang="en-US" sz="2800" dirty="0"/>
              <a:t>同時也可以讓消費者監控他們的信用報告和信用評分，同時根據這些消費者的信用特徵給這些消費者提供工具和建議，以便提高消費者的信用狀況</a:t>
            </a:r>
          </a:p>
        </p:txBody>
      </p:sp>
      <p:pic>
        <p:nvPicPr>
          <p:cNvPr id="1026" name="Picture 2" descr="「Credit Karma」的圖片搜尋結果"/>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2574" y="456220"/>
            <a:ext cx="2800134" cy="1811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投影片編號版面配置區 12"/>
          <p:cNvSpPr>
            <a:spLocks noGrp="1"/>
          </p:cNvSpPr>
          <p:nvPr>
            <p:ph type="sldNum" sz="quarter" idx="12"/>
          </p:nvPr>
        </p:nvSpPr>
        <p:spPr/>
        <p:txBody>
          <a:bodyPr/>
          <a:lstStyle/>
          <a:p>
            <a:fld id="{9FA2A5A4-1BD3-49CB-9F14-57A997E9B19A}" type="slidenum">
              <a:rPr lang="zh-TW" altLang="en-US" smtClean="0"/>
              <a:t>19</a:t>
            </a:fld>
            <a:endParaRPr lang="zh-TW" altLang="en-US"/>
          </a:p>
        </p:txBody>
      </p:sp>
      <p:graphicFrame>
        <p:nvGraphicFramePr>
          <p:cNvPr id="6" name="資料庫圖表 5"/>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標題 1">
            <a:extLst>
              <a:ext uri="{FF2B5EF4-FFF2-40B4-BE49-F238E27FC236}">
                <a16:creationId xmlns:a16="http://schemas.microsoft.com/office/drawing/2014/main" id="{5CF24505-4494-242E-9220-908A66632CEF}"/>
              </a:ext>
            </a:extLst>
          </p:cNvPr>
          <p:cNvSpPr txBox="1">
            <a:spLocks/>
          </p:cNvSpPr>
          <p:nvPr/>
        </p:nvSpPr>
        <p:spPr>
          <a:xfrm>
            <a:off x="612057" y="365126"/>
            <a:ext cx="11002297"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sz="4000" dirty="0"/>
              <a:t>美國市場</a:t>
            </a:r>
            <a:r>
              <a:rPr lang="en-US" altLang="zh-TW" sz="4000" dirty="0"/>
              <a:t>—Credit Karma</a:t>
            </a:r>
            <a:endParaRPr lang="en-US" dirty="0"/>
          </a:p>
        </p:txBody>
      </p:sp>
    </p:spTree>
    <p:extLst>
      <p:ext uri="{BB962C8B-B14F-4D97-AF65-F5344CB8AC3E}">
        <p14:creationId xmlns:p14="http://schemas.microsoft.com/office/powerpoint/2010/main" val="1775514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9703" y="319406"/>
            <a:ext cx="11002297" cy="954856"/>
          </a:xfrm>
        </p:spPr>
        <p:txBody>
          <a:bodyPr>
            <a:normAutofit/>
          </a:bodyPr>
          <a:lstStyle/>
          <a:p>
            <a:r>
              <a:rPr lang="en-US" altLang="zh-TW" dirty="0"/>
              <a:t>OUTLINE</a:t>
            </a:r>
            <a:endParaRPr lang="en-US" dirty="0"/>
          </a:p>
        </p:txBody>
      </p:sp>
      <p:sp>
        <p:nvSpPr>
          <p:cNvPr id="3" name="內容版面配置區 2"/>
          <p:cNvSpPr>
            <a:spLocks noGrp="1"/>
          </p:cNvSpPr>
          <p:nvPr>
            <p:ph idx="1"/>
          </p:nvPr>
        </p:nvSpPr>
        <p:spPr>
          <a:xfrm>
            <a:off x="1023537" y="1962519"/>
            <a:ext cx="5072463" cy="3640839"/>
          </a:xfrm>
        </p:spPr>
        <p:txBody>
          <a:bodyPr>
            <a:normAutofit/>
          </a:bodyPr>
          <a:lstStyle/>
          <a:p>
            <a:r>
              <a:rPr lang="zh-CN" altLang="en-US" sz="3200" dirty="0"/>
              <a:t>關於</a:t>
            </a:r>
            <a:r>
              <a:rPr lang="zh-TW" altLang="en-US" sz="3200" dirty="0"/>
              <a:t>信用評價</a:t>
            </a:r>
            <a:endParaRPr lang="en-US" altLang="zh-CN" sz="3200" dirty="0"/>
          </a:p>
          <a:p>
            <a:r>
              <a:rPr lang="zh-TW" altLang="en-US" sz="3200" dirty="0"/>
              <a:t>智慧信評的運作</a:t>
            </a:r>
            <a:endParaRPr lang="en-US" altLang="zh-CN" sz="3200" dirty="0"/>
          </a:p>
          <a:p>
            <a:r>
              <a:rPr lang="zh-CN" altLang="en-US" sz="3200" dirty="0"/>
              <a:t>創新模式</a:t>
            </a:r>
            <a:endParaRPr lang="en-US" altLang="zh-CN" sz="3200" dirty="0"/>
          </a:p>
          <a:p>
            <a:r>
              <a:rPr lang="zh-CN" altLang="en-US" sz="3200" dirty="0"/>
              <a:t>市場與案例</a:t>
            </a:r>
            <a:endParaRPr lang="en-US" altLang="zh-CN" sz="3200" dirty="0"/>
          </a:p>
          <a:p>
            <a:r>
              <a:rPr lang="zh-CN" altLang="en-US" sz="3200" dirty="0"/>
              <a:t>機會與挑戰</a:t>
            </a:r>
            <a:endParaRPr lang="en-US" altLang="zh-CN" sz="32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940917" y="1816742"/>
            <a:ext cx="2796733" cy="2796733"/>
          </a:xfrm>
          <a:prstGeom prst="rect">
            <a:avLst/>
          </a:prstGeom>
        </p:spPr>
      </p:pic>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2</a:t>
            </a:r>
            <a:endParaRPr lang="zh-TW" altLang="en-US" dirty="0"/>
          </a:p>
        </p:txBody>
      </p:sp>
    </p:spTree>
    <p:extLst>
      <p:ext uri="{BB962C8B-B14F-4D97-AF65-F5344CB8AC3E}">
        <p14:creationId xmlns:p14="http://schemas.microsoft.com/office/powerpoint/2010/main" val="1180841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77E55DEF-B250-21D7-9D49-DB89EDADCEAB}"/>
              </a:ext>
            </a:extLst>
          </p:cNvPr>
          <p:cNvPicPr>
            <a:picLocks noChangeAspect="1"/>
          </p:cNvPicPr>
          <p:nvPr/>
        </p:nvPicPr>
        <p:blipFill>
          <a:blip r:embed="rId3"/>
          <a:stretch>
            <a:fillRect/>
          </a:stretch>
        </p:blipFill>
        <p:spPr>
          <a:xfrm>
            <a:off x="4447094" y="3503816"/>
            <a:ext cx="7744906" cy="2886478"/>
          </a:xfrm>
          <a:prstGeom prst="rect">
            <a:avLst/>
          </a:prstGeom>
        </p:spPr>
      </p:pic>
      <p:sp>
        <p:nvSpPr>
          <p:cNvPr id="3" name="內容版面配置區 2"/>
          <p:cNvSpPr>
            <a:spLocks noGrp="1"/>
          </p:cNvSpPr>
          <p:nvPr>
            <p:ph idx="1"/>
          </p:nvPr>
        </p:nvSpPr>
        <p:spPr>
          <a:xfrm>
            <a:off x="423334" y="1426298"/>
            <a:ext cx="11463866" cy="3880773"/>
          </a:xfrm>
        </p:spPr>
        <p:txBody>
          <a:bodyPr>
            <a:normAutofit/>
          </a:bodyPr>
          <a:lstStyle/>
          <a:p>
            <a:pPr marL="914400" lvl="1" indent="-457200">
              <a:lnSpc>
                <a:spcPct val="130000"/>
              </a:lnSpc>
              <a:buFont typeface="+mj-lt"/>
              <a:buAutoNum type="arabicPeriod"/>
            </a:pPr>
            <a:r>
              <a:rPr lang="zh-TW" altLang="en-US" dirty="0"/>
              <a:t>信用警示通知：定期提醒用戶管理帳戶和財務</a:t>
            </a:r>
            <a:endParaRPr lang="en-US" altLang="zh-TW" dirty="0"/>
          </a:p>
          <a:p>
            <a:pPr marL="914400" lvl="1" indent="-457200">
              <a:lnSpc>
                <a:spcPct val="130000"/>
              </a:lnSpc>
              <a:buFont typeface="+mj-lt"/>
              <a:buAutoNum type="arabicPeriod"/>
            </a:pPr>
            <a:r>
              <a:rPr lang="zh-TW" altLang="en-US" dirty="0"/>
              <a:t>用戶個人信用評分報告：提供一站追蹤所有帳戶並且可以查詢個人信用評分</a:t>
            </a:r>
            <a:endParaRPr lang="en-US" altLang="zh-TW" dirty="0"/>
          </a:p>
          <a:p>
            <a:pPr marL="914400" lvl="1" indent="-457200">
              <a:lnSpc>
                <a:spcPct val="130000"/>
              </a:lnSpc>
              <a:buFont typeface="+mj-lt"/>
              <a:buAutoNum type="arabicPeriod"/>
            </a:pPr>
            <a:r>
              <a:rPr lang="zh-TW" altLang="en-US" dirty="0"/>
              <a:t>推薦客製化金融方案：依據用戶的信用狀況推薦合適的金融方案，如：人壽保險等、貸款、 信用卡等</a:t>
            </a:r>
            <a:endParaRPr lang="en-US" altLang="zh-TW" dirty="0"/>
          </a:p>
        </p:txBody>
      </p:sp>
      <p:graphicFrame>
        <p:nvGraphicFramePr>
          <p:cNvPr id="17" name="資料庫圖表 16"/>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投影片編號版面配置區 3"/>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t>27</a:t>
            </a:r>
            <a:endParaRPr lang="zh-TW" altLang="en-US" dirty="0"/>
          </a:p>
        </p:txBody>
      </p:sp>
      <p:sp>
        <p:nvSpPr>
          <p:cNvPr id="5" name="標題 1">
            <a:extLst>
              <a:ext uri="{FF2B5EF4-FFF2-40B4-BE49-F238E27FC236}">
                <a16:creationId xmlns:a16="http://schemas.microsoft.com/office/drawing/2014/main" id="{3E083D39-C761-D00D-C2F2-EBFFB33F083E}"/>
              </a:ext>
            </a:extLst>
          </p:cNvPr>
          <p:cNvSpPr txBox="1">
            <a:spLocks/>
          </p:cNvSpPr>
          <p:nvPr/>
        </p:nvSpPr>
        <p:spPr>
          <a:xfrm>
            <a:off x="764457" y="517526"/>
            <a:ext cx="11002297"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endParaRPr lang="zh-TW" altLang="en-US" dirty="0"/>
          </a:p>
        </p:txBody>
      </p:sp>
      <p:sp>
        <p:nvSpPr>
          <p:cNvPr id="6" name="標題 1">
            <a:extLst>
              <a:ext uri="{FF2B5EF4-FFF2-40B4-BE49-F238E27FC236}">
                <a16:creationId xmlns:a16="http://schemas.microsoft.com/office/drawing/2014/main" id="{DEA29262-AF88-CF47-9159-7AEEDCC6F60C}"/>
              </a:ext>
            </a:extLst>
          </p:cNvPr>
          <p:cNvSpPr>
            <a:spLocks noGrp="1"/>
          </p:cNvSpPr>
          <p:nvPr>
            <p:ph type="title"/>
          </p:nvPr>
        </p:nvSpPr>
        <p:spPr>
          <a:xfrm>
            <a:off x="612057" y="365126"/>
            <a:ext cx="11002297" cy="954856"/>
          </a:xfrm>
        </p:spPr>
        <p:txBody>
          <a:bodyPr anchor="ctr">
            <a:normAutofit/>
          </a:bodyPr>
          <a:lstStyle/>
          <a:p>
            <a:pPr>
              <a:lnSpc>
                <a:spcPct val="100000"/>
              </a:lnSpc>
            </a:pPr>
            <a:r>
              <a:rPr lang="en-US" altLang="zh-CN" dirty="0"/>
              <a:t>Credit Karma</a:t>
            </a:r>
            <a:r>
              <a:rPr lang="zh-CN" altLang="en-US" dirty="0"/>
              <a:t>平台所供的服務</a:t>
            </a:r>
            <a:endParaRPr lang="zh-TW" altLang="en-US" dirty="0"/>
          </a:p>
        </p:txBody>
      </p:sp>
      <p:sp>
        <p:nvSpPr>
          <p:cNvPr id="4" name="文字方塊 3">
            <a:extLst>
              <a:ext uri="{FF2B5EF4-FFF2-40B4-BE49-F238E27FC236}">
                <a16:creationId xmlns:a16="http://schemas.microsoft.com/office/drawing/2014/main" id="{0DF90C9E-8E0E-40C2-FAC8-A895B2DBEEB2}"/>
              </a:ext>
            </a:extLst>
          </p:cNvPr>
          <p:cNvSpPr txBox="1"/>
          <p:nvPr/>
        </p:nvSpPr>
        <p:spPr>
          <a:xfrm>
            <a:off x="6722045" y="3709793"/>
            <a:ext cx="2855091" cy="923330"/>
          </a:xfrm>
          <a:prstGeom prst="rect">
            <a:avLst/>
          </a:prstGeom>
          <a:solidFill>
            <a:schemeClr val="bg1"/>
          </a:solidFill>
        </p:spPr>
        <p:txBody>
          <a:bodyPr wrap="square">
            <a:spAutoFit/>
          </a:bodyPr>
          <a:lstStyle/>
          <a:p>
            <a:r>
              <a:rPr lang="zh-TW" altLang="en-US" b="1" dirty="0"/>
              <a:t>基本信評產品：</a:t>
            </a:r>
            <a:endParaRPr lang="en-US" altLang="zh-TW" b="1" dirty="0"/>
          </a:p>
          <a:p>
            <a:r>
              <a:rPr lang="zh-TW" altLang="en-US" b="1" dirty="0">
                <a:effectLst/>
              </a:rPr>
              <a:t>信用報告、信用評分</a:t>
            </a:r>
            <a:endParaRPr lang="en-US" altLang="zh-TW" b="1" dirty="0">
              <a:effectLst/>
            </a:endParaRPr>
          </a:p>
          <a:p>
            <a:r>
              <a:rPr lang="zh-TW" altLang="en-US" b="1" dirty="0"/>
              <a:t>信用監測、模擬信用分析</a:t>
            </a:r>
            <a:endParaRPr lang="zh-TW" altLang="en-US" b="1" dirty="0">
              <a:effectLst/>
            </a:endParaRPr>
          </a:p>
        </p:txBody>
      </p:sp>
      <p:sp>
        <p:nvSpPr>
          <p:cNvPr id="7" name="文字方塊 6">
            <a:extLst>
              <a:ext uri="{FF2B5EF4-FFF2-40B4-BE49-F238E27FC236}">
                <a16:creationId xmlns:a16="http://schemas.microsoft.com/office/drawing/2014/main" id="{7E74522B-3659-D45F-A823-7EEE3555101D}"/>
              </a:ext>
            </a:extLst>
          </p:cNvPr>
          <p:cNvSpPr txBox="1"/>
          <p:nvPr/>
        </p:nvSpPr>
        <p:spPr>
          <a:xfrm>
            <a:off x="7439839" y="5031965"/>
            <a:ext cx="1759416" cy="369332"/>
          </a:xfrm>
          <a:prstGeom prst="rect">
            <a:avLst/>
          </a:prstGeom>
          <a:solidFill>
            <a:schemeClr val="bg1"/>
          </a:solidFill>
        </p:spPr>
        <p:txBody>
          <a:bodyPr wrap="square">
            <a:spAutoFit/>
          </a:bodyPr>
          <a:lstStyle/>
          <a:p>
            <a:pPr algn="ctr"/>
            <a:r>
              <a:rPr lang="zh-TW" altLang="en-US" b="1" dirty="0"/>
              <a:t>個人財務信息</a:t>
            </a:r>
            <a:endParaRPr lang="zh-TW" altLang="en-US" b="1" dirty="0">
              <a:effectLst/>
            </a:endParaRPr>
          </a:p>
        </p:txBody>
      </p:sp>
      <p:sp>
        <p:nvSpPr>
          <p:cNvPr id="9" name="文字方塊 8">
            <a:extLst>
              <a:ext uri="{FF2B5EF4-FFF2-40B4-BE49-F238E27FC236}">
                <a16:creationId xmlns:a16="http://schemas.microsoft.com/office/drawing/2014/main" id="{8C10CCA6-855B-D8B0-0CE6-CA1CA7564226}"/>
              </a:ext>
            </a:extLst>
          </p:cNvPr>
          <p:cNvSpPr txBox="1"/>
          <p:nvPr/>
        </p:nvSpPr>
        <p:spPr>
          <a:xfrm>
            <a:off x="6877000" y="5800139"/>
            <a:ext cx="2523913" cy="369332"/>
          </a:xfrm>
          <a:prstGeom prst="rect">
            <a:avLst/>
          </a:prstGeom>
          <a:solidFill>
            <a:schemeClr val="bg1"/>
          </a:solidFill>
        </p:spPr>
        <p:txBody>
          <a:bodyPr wrap="square">
            <a:spAutoFit/>
          </a:bodyPr>
          <a:lstStyle/>
          <a:p>
            <a:pPr algn="ctr"/>
            <a:r>
              <a:rPr lang="zh-TW" altLang="en-US" b="1" dirty="0"/>
              <a:t>金融產品推薦（手續費）</a:t>
            </a:r>
            <a:endParaRPr lang="zh-TW" altLang="en-US" b="1" dirty="0">
              <a:effectLst/>
            </a:endParaRPr>
          </a:p>
        </p:txBody>
      </p:sp>
      <p:sp>
        <p:nvSpPr>
          <p:cNvPr id="10" name="文字方塊 9">
            <a:extLst>
              <a:ext uri="{FF2B5EF4-FFF2-40B4-BE49-F238E27FC236}">
                <a16:creationId xmlns:a16="http://schemas.microsoft.com/office/drawing/2014/main" id="{9EAF9058-FAC8-9E80-87E7-293B714C308E}"/>
              </a:ext>
            </a:extLst>
          </p:cNvPr>
          <p:cNvSpPr txBox="1"/>
          <p:nvPr/>
        </p:nvSpPr>
        <p:spPr>
          <a:xfrm>
            <a:off x="10627163" y="4819529"/>
            <a:ext cx="1260037" cy="954107"/>
          </a:xfrm>
          <a:prstGeom prst="rect">
            <a:avLst/>
          </a:prstGeom>
          <a:solidFill>
            <a:srgbClr val="4C698B"/>
          </a:solidFill>
        </p:spPr>
        <p:txBody>
          <a:bodyPr wrap="square">
            <a:spAutoFit/>
          </a:bodyPr>
          <a:lstStyle/>
          <a:p>
            <a:pPr algn="ctr"/>
            <a:r>
              <a:rPr lang="zh-TW" altLang="en-US" sz="2800" b="1" dirty="0">
                <a:solidFill>
                  <a:schemeClr val="bg1"/>
                </a:solidFill>
              </a:rPr>
              <a:t>個人</a:t>
            </a:r>
            <a:endParaRPr lang="en-US" altLang="zh-TW" sz="2800" b="1" dirty="0">
              <a:solidFill>
                <a:schemeClr val="bg1"/>
              </a:solidFill>
            </a:endParaRPr>
          </a:p>
          <a:p>
            <a:pPr algn="ctr"/>
            <a:r>
              <a:rPr lang="zh-TW" altLang="en-US" sz="2800" b="1" dirty="0">
                <a:solidFill>
                  <a:schemeClr val="bg1"/>
                </a:solidFill>
                <a:effectLst/>
              </a:rPr>
              <a:t>消費</a:t>
            </a:r>
            <a:r>
              <a:rPr lang="zh-TW" altLang="en-US" sz="2800" b="1" dirty="0">
                <a:solidFill>
                  <a:schemeClr val="bg1"/>
                </a:solidFill>
              </a:rPr>
              <a:t>者</a:t>
            </a:r>
            <a:endParaRPr lang="zh-TW" altLang="en-US" sz="2800" b="1" dirty="0">
              <a:solidFill>
                <a:schemeClr val="bg1"/>
              </a:solidFill>
              <a:effectLst/>
            </a:endParaRPr>
          </a:p>
        </p:txBody>
      </p:sp>
    </p:spTree>
    <p:extLst>
      <p:ext uri="{BB962C8B-B14F-4D97-AF65-F5344CB8AC3E}">
        <p14:creationId xmlns:p14="http://schemas.microsoft.com/office/powerpoint/2010/main" val="207366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TW" altLang="en-US" dirty="0"/>
              <a:t>提供的產品和服務</a:t>
            </a:r>
            <a:endParaRPr lang="en-US" dirty="0"/>
          </a:p>
        </p:txBody>
      </p:sp>
      <p:graphicFrame>
        <p:nvGraphicFramePr>
          <p:cNvPr id="4" name="內容版面配置區 3"/>
          <p:cNvGraphicFramePr>
            <a:graphicFrameLocks noGrp="1"/>
          </p:cNvGraphicFramePr>
          <p:nvPr>
            <p:ph idx="1"/>
          </p:nvPr>
        </p:nvGraphicFramePr>
        <p:xfrm>
          <a:off x="1018573" y="2384384"/>
          <a:ext cx="10351738" cy="3803058"/>
        </p:xfrm>
        <a:graphic>
          <a:graphicData uri="http://schemas.openxmlformats.org/drawingml/2006/table">
            <a:tbl>
              <a:tblPr firstRow="1" bandRow="1">
                <a:tableStyleId>{5DA37D80-6434-44D0-A028-1B22A696006F}</a:tableStyleId>
              </a:tblPr>
              <a:tblGrid>
                <a:gridCol w="3248111">
                  <a:extLst>
                    <a:ext uri="{9D8B030D-6E8A-4147-A177-3AD203B41FA5}">
                      <a16:colId xmlns:a16="http://schemas.microsoft.com/office/drawing/2014/main" val="2590012386"/>
                    </a:ext>
                  </a:extLst>
                </a:gridCol>
                <a:gridCol w="5066434">
                  <a:extLst>
                    <a:ext uri="{9D8B030D-6E8A-4147-A177-3AD203B41FA5}">
                      <a16:colId xmlns:a16="http://schemas.microsoft.com/office/drawing/2014/main" val="3278835509"/>
                    </a:ext>
                  </a:extLst>
                </a:gridCol>
                <a:gridCol w="2037193">
                  <a:extLst>
                    <a:ext uri="{9D8B030D-6E8A-4147-A177-3AD203B41FA5}">
                      <a16:colId xmlns:a16="http://schemas.microsoft.com/office/drawing/2014/main" val="4270548938"/>
                    </a:ext>
                  </a:extLst>
                </a:gridCol>
              </a:tblGrid>
              <a:tr h="633843">
                <a:tc>
                  <a:txBody>
                    <a:bodyPr/>
                    <a:lstStyle/>
                    <a:p>
                      <a:pPr algn="ctr"/>
                      <a:r>
                        <a:rPr lang="zh-CN" altLang="en-US" sz="2400" dirty="0"/>
                        <a:t>產品和服務</a:t>
                      </a:r>
                      <a:endParaRPr lang="en-US" sz="2400" dirty="0"/>
                    </a:p>
                  </a:txBody>
                  <a:tcPr anchor="ctr"/>
                </a:tc>
                <a:tc>
                  <a:txBody>
                    <a:bodyPr/>
                    <a:lstStyle/>
                    <a:p>
                      <a:pPr algn="ctr"/>
                      <a:r>
                        <a:rPr lang="zh-CN" altLang="en-US" sz="2400" dirty="0"/>
                        <a:t>內容</a:t>
                      </a:r>
                      <a:endParaRPr lang="en-US" sz="2400" dirty="0"/>
                    </a:p>
                  </a:txBody>
                  <a:tcPr anchor="ctr"/>
                </a:tc>
                <a:tc>
                  <a:txBody>
                    <a:bodyPr/>
                    <a:lstStyle/>
                    <a:p>
                      <a:pPr algn="ctr"/>
                      <a:r>
                        <a:rPr lang="zh-CN" altLang="en-US" sz="2400" dirty="0"/>
                        <a:t>是否付費</a:t>
                      </a:r>
                      <a:endParaRPr lang="en-US" sz="2400" dirty="0"/>
                    </a:p>
                  </a:txBody>
                  <a:tcPr anchor="ctr"/>
                </a:tc>
                <a:extLst>
                  <a:ext uri="{0D108BD9-81ED-4DB2-BD59-A6C34878D82A}">
                    <a16:rowId xmlns:a16="http://schemas.microsoft.com/office/drawing/2014/main" val="1118731827"/>
                  </a:ext>
                </a:extLst>
              </a:tr>
              <a:tr h="633843">
                <a:tc>
                  <a:txBody>
                    <a:bodyPr/>
                    <a:lstStyle/>
                    <a:p>
                      <a:pPr algn="ctr"/>
                      <a:r>
                        <a:rPr lang="zh-CN" altLang="en-US" sz="2400" dirty="0"/>
                        <a:t>簡版信用報告</a:t>
                      </a:r>
                      <a:endParaRPr lang="en-US" sz="2400" dirty="0"/>
                    </a:p>
                  </a:txBody>
                  <a:tcPr anchor="ctr"/>
                </a:tc>
                <a:tc>
                  <a:txBody>
                    <a:bodyPr/>
                    <a:lstStyle/>
                    <a:p>
                      <a:pPr algn="ctr"/>
                      <a:r>
                        <a:rPr lang="zh-CN" altLang="en-US" sz="2400" dirty="0"/>
                        <a:t>提供免費的匯總版的信用報告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3754954367"/>
                  </a:ext>
                </a:extLst>
              </a:tr>
              <a:tr h="633843">
                <a:tc>
                  <a:txBody>
                    <a:bodyPr/>
                    <a:lstStyle/>
                    <a:p>
                      <a:pPr algn="ctr"/>
                      <a:r>
                        <a:rPr lang="zh-CN" altLang="en-US" sz="2400" dirty="0"/>
                        <a:t>信用評分</a:t>
                      </a:r>
                      <a:endParaRPr lang="en-US" sz="2400" dirty="0"/>
                    </a:p>
                  </a:txBody>
                  <a:tcPr anchor="ctr"/>
                </a:tc>
                <a:tc>
                  <a:txBody>
                    <a:bodyPr/>
                    <a:lstStyle/>
                    <a:p>
                      <a:pPr algn="ctr"/>
                      <a:r>
                        <a:rPr lang="zh-CN" altLang="en-US" sz="2400" dirty="0"/>
                        <a:t>用戶一周可免費查看一次</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2528523235"/>
                  </a:ext>
                </a:extLst>
              </a:tr>
              <a:tr h="633843">
                <a:tc>
                  <a:txBody>
                    <a:bodyPr/>
                    <a:lstStyle/>
                    <a:p>
                      <a:pPr algn="ctr"/>
                      <a:r>
                        <a:rPr lang="zh-CN" altLang="en-US" sz="2400" dirty="0"/>
                        <a:t>模擬信用分析</a:t>
                      </a:r>
                      <a:endParaRPr lang="en-US" sz="2400" dirty="0"/>
                    </a:p>
                  </a:txBody>
                  <a:tcPr anchor="ctr"/>
                </a:tc>
                <a:tc>
                  <a:txBody>
                    <a:bodyPr/>
                    <a:lstStyle/>
                    <a:p>
                      <a:pPr algn="ctr"/>
                      <a:r>
                        <a:rPr lang="zh-CN" altLang="en-US" sz="2400" dirty="0"/>
                        <a:t>模擬出消費者新的信用評分</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2432117655"/>
                  </a:ext>
                </a:extLst>
              </a:tr>
              <a:tr h="633843">
                <a:tc>
                  <a:txBody>
                    <a:bodyPr/>
                    <a:lstStyle/>
                    <a:p>
                      <a:pPr algn="ctr"/>
                      <a:r>
                        <a:rPr lang="zh-CN" altLang="en-US" sz="2400" dirty="0"/>
                        <a:t>信用監測</a:t>
                      </a:r>
                      <a:endParaRPr lang="en-US" sz="2400" dirty="0"/>
                    </a:p>
                  </a:txBody>
                  <a:tcPr anchor="ctr"/>
                </a:tc>
                <a:tc>
                  <a:txBody>
                    <a:bodyPr/>
                    <a:lstStyle/>
                    <a:p>
                      <a:pPr algn="ctr"/>
                      <a:r>
                        <a:rPr lang="zh-CN" altLang="en-US" sz="2400" dirty="0"/>
                        <a:t>避免身份被竊取以及錯誤信用資訊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2373741513"/>
                  </a:ext>
                </a:extLst>
              </a:tr>
              <a:tr h="633843">
                <a:tc>
                  <a:txBody>
                    <a:bodyPr/>
                    <a:lstStyle/>
                    <a:p>
                      <a:pPr algn="ctr"/>
                      <a:r>
                        <a:rPr lang="zh-CN" altLang="en-US" sz="2400" dirty="0"/>
                        <a:t>信貸產品推薦</a:t>
                      </a:r>
                      <a:endParaRPr lang="en-US" sz="2400" dirty="0"/>
                    </a:p>
                  </a:txBody>
                  <a:tcPr anchor="ctr"/>
                </a:tc>
                <a:tc>
                  <a:txBody>
                    <a:bodyPr/>
                    <a:lstStyle/>
                    <a:p>
                      <a:pPr algn="ctr"/>
                      <a:r>
                        <a:rPr lang="zh-CN" altLang="en-US" sz="2400" dirty="0"/>
                        <a:t>推薦符合信用特徵的信貸產品</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4206987547"/>
                  </a:ext>
                </a:extLst>
              </a:tr>
            </a:tbl>
          </a:graphicData>
        </a:graphic>
      </p:graphicFrame>
      <p:sp>
        <p:nvSpPr>
          <p:cNvPr id="3" name="矩形 2"/>
          <p:cNvSpPr/>
          <p:nvPr/>
        </p:nvSpPr>
        <p:spPr>
          <a:xfrm>
            <a:off x="833604" y="1436684"/>
            <a:ext cx="10575403"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基於互聯網，向美國消費者提供信用和金融管理服務，主要向個人消費者提供免費的信用評分和信用報告</a:t>
            </a:r>
            <a:endParaRPr lang="en-US" sz="2400" dirty="0"/>
          </a:p>
        </p:txBody>
      </p:sp>
      <p:graphicFrame>
        <p:nvGraphicFramePr>
          <p:cNvPr id="5" name="資料庫圖表 4"/>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a:t>28</a:t>
            </a:r>
            <a:endParaRPr lang="zh-TW" altLang="en-US" dirty="0"/>
          </a:p>
        </p:txBody>
      </p:sp>
    </p:spTree>
    <p:extLst>
      <p:ext uri="{BB962C8B-B14F-4D97-AF65-F5344CB8AC3E}">
        <p14:creationId xmlns:p14="http://schemas.microsoft.com/office/powerpoint/2010/main" val="832094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盈利模式</a:t>
            </a:r>
            <a:endParaRPr lang="en-US" dirty="0"/>
          </a:p>
        </p:txBody>
      </p:sp>
      <p:sp>
        <p:nvSpPr>
          <p:cNvPr id="3" name="內容版面配置區 2"/>
          <p:cNvSpPr>
            <a:spLocks noGrp="1"/>
          </p:cNvSpPr>
          <p:nvPr>
            <p:ph idx="1"/>
          </p:nvPr>
        </p:nvSpPr>
        <p:spPr>
          <a:xfrm>
            <a:off x="759838" y="1795658"/>
            <a:ext cx="11002297" cy="4702124"/>
          </a:xfrm>
        </p:spPr>
        <p:txBody>
          <a:bodyPr>
            <a:normAutofit/>
          </a:bodyPr>
          <a:lstStyle/>
          <a:p>
            <a:r>
              <a:rPr lang="zh-CN" altLang="en-US" sz="2800" b="1" dirty="0"/>
              <a:t>主要成本</a:t>
            </a:r>
            <a:r>
              <a:rPr lang="zh-CN" altLang="en-US" sz="2800" dirty="0"/>
              <a:t>：從信評機構</a:t>
            </a:r>
            <a:r>
              <a:rPr lang="en-US" altLang="zh-CN" sz="2800" dirty="0"/>
              <a:t>TransUnion</a:t>
            </a:r>
            <a:r>
              <a:rPr lang="zh-CN" altLang="en-US" sz="2800" dirty="0"/>
              <a:t>購買基礎的信評產品和服務，</a:t>
            </a:r>
            <a:endParaRPr lang="en-US" altLang="zh-CN" sz="2800" dirty="0"/>
          </a:p>
          <a:p>
            <a:pPr marL="0" indent="0">
              <a:buNone/>
            </a:pPr>
            <a:r>
              <a:rPr lang="en-US" altLang="zh-CN" sz="2800" dirty="0"/>
              <a:t>		  </a:t>
            </a:r>
            <a:r>
              <a:rPr lang="zh-CN" altLang="en-US" sz="2800" dirty="0"/>
              <a:t>自身開發的信評產品和服務的成本以及公司和互聯</a:t>
            </a:r>
            <a:endParaRPr lang="en-US" altLang="zh-CN" sz="2800" dirty="0"/>
          </a:p>
          <a:p>
            <a:pPr marL="0" indent="0">
              <a:buNone/>
            </a:pPr>
            <a:r>
              <a:rPr lang="en-US" altLang="zh-CN" sz="2800" dirty="0"/>
              <a:t>		  </a:t>
            </a:r>
            <a:r>
              <a:rPr lang="zh-CN" altLang="en-US" sz="2800" dirty="0"/>
              <a:t>網站的運營</a:t>
            </a:r>
            <a:endParaRPr lang="en-US" altLang="zh-CN" sz="2800" dirty="0"/>
          </a:p>
          <a:p>
            <a:endParaRPr lang="en-US" altLang="zh-CN" sz="2800" dirty="0"/>
          </a:p>
          <a:p>
            <a:r>
              <a:rPr lang="zh-CN" altLang="en-US" sz="2800" b="1" dirty="0"/>
              <a:t>主要收入</a:t>
            </a:r>
            <a:r>
              <a:rPr lang="zh-CN" altLang="en-US" sz="2800" dirty="0"/>
              <a:t>：消費性金融機構的廣告和信貸產品的推薦</a:t>
            </a:r>
            <a:endParaRPr lang="en-US" sz="2800" dirty="0"/>
          </a:p>
        </p:txBody>
      </p:sp>
      <p:graphicFrame>
        <p:nvGraphicFramePr>
          <p:cNvPr id="4" name="資料庫圖表 3"/>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29</a:t>
            </a:r>
            <a:endParaRPr lang="zh-TW" altLang="en-US" dirty="0"/>
          </a:p>
        </p:txBody>
      </p:sp>
    </p:spTree>
    <p:extLst>
      <p:ext uri="{BB962C8B-B14F-4D97-AF65-F5344CB8AC3E}">
        <p14:creationId xmlns:p14="http://schemas.microsoft.com/office/powerpoint/2010/main" val="143149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2609" y="70971"/>
            <a:ext cx="11002297" cy="954856"/>
          </a:xfrm>
        </p:spPr>
        <p:txBody>
          <a:bodyPr/>
          <a:lstStyle/>
          <a:p>
            <a:r>
              <a:rPr lang="en-US" dirty="0" err="1"/>
              <a:t>ZestFinance</a:t>
            </a:r>
            <a:r>
              <a:rPr lang="zh-CN" altLang="en-US" dirty="0"/>
              <a:t>的大數據源</a:t>
            </a:r>
            <a:endParaRPr lang="en-US" dirty="0"/>
          </a:p>
        </p:txBody>
      </p:sp>
      <p:grpSp>
        <p:nvGrpSpPr>
          <p:cNvPr id="56" name="群組 55"/>
          <p:cNvGrpSpPr/>
          <p:nvPr/>
        </p:nvGrpSpPr>
        <p:grpSpPr>
          <a:xfrm>
            <a:off x="1255033" y="1912443"/>
            <a:ext cx="9577448" cy="4366796"/>
            <a:chOff x="889743" y="1461392"/>
            <a:chExt cx="9577448" cy="4710943"/>
          </a:xfrm>
        </p:grpSpPr>
        <p:sp>
          <p:nvSpPr>
            <p:cNvPr id="4" name="圓角矩形 3"/>
            <p:cNvSpPr/>
            <p:nvPr/>
          </p:nvSpPr>
          <p:spPr>
            <a:xfrm>
              <a:off x="889743" y="3395595"/>
              <a:ext cx="1949823" cy="86061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大數據信評</a:t>
              </a:r>
              <a:endParaRPr lang="en-US" sz="2400" b="1" dirty="0"/>
            </a:p>
          </p:txBody>
        </p:sp>
        <p:sp>
          <p:nvSpPr>
            <p:cNvPr id="5" name="圓角矩形 4"/>
            <p:cNvSpPr/>
            <p:nvPr/>
          </p:nvSpPr>
          <p:spPr>
            <a:xfrm>
              <a:off x="3823445" y="1817666"/>
              <a:ext cx="2160494"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第三方數據</a:t>
              </a:r>
              <a:endParaRPr lang="en-US" sz="2400" b="1" dirty="0"/>
            </a:p>
          </p:txBody>
        </p:sp>
        <p:sp>
          <p:nvSpPr>
            <p:cNvPr id="6" name="圓角矩形 5"/>
            <p:cNvSpPr/>
            <p:nvPr/>
          </p:nvSpPr>
          <p:spPr>
            <a:xfrm>
              <a:off x="3823445" y="3414396"/>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用戶提交數據</a:t>
              </a:r>
              <a:endParaRPr lang="en-US" sz="2400" b="1" dirty="0"/>
            </a:p>
          </p:txBody>
        </p:sp>
        <p:sp>
          <p:nvSpPr>
            <p:cNvPr id="7" name="圓角矩形 6"/>
            <p:cNvSpPr/>
            <p:nvPr/>
          </p:nvSpPr>
          <p:spPr>
            <a:xfrm>
              <a:off x="3823445" y="4932377"/>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互聯網數據</a:t>
              </a:r>
              <a:endParaRPr lang="en-US" sz="2400" b="1" dirty="0"/>
            </a:p>
          </p:txBody>
        </p:sp>
        <p:sp>
          <p:nvSpPr>
            <p:cNvPr id="8" name="圓角矩形 7"/>
            <p:cNvSpPr/>
            <p:nvPr/>
          </p:nvSpPr>
          <p:spPr>
            <a:xfrm>
              <a:off x="7942730" y="146139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傳統信貸數據</a:t>
              </a:r>
              <a:endParaRPr lang="en-US" sz="2000" dirty="0"/>
            </a:p>
          </p:txBody>
        </p:sp>
        <p:sp>
          <p:nvSpPr>
            <p:cNvPr id="9" name="圓角矩形 8"/>
            <p:cNvSpPr/>
            <p:nvPr/>
          </p:nvSpPr>
          <p:spPr>
            <a:xfrm>
              <a:off x="7942730" y="194331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搬家次數</a:t>
              </a:r>
              <a:endParaRPr lang="en-US" sz="2000" dirty="0"/>
            </a:p>
          </p:txBody>
        </p:sp>
        <p:sp>
          <p:nvSpPr>
            <p:cNvPr id="11" name="圓角矩形 10"/>
            <p:cNvSpPr/>
            <p:nvPr/>
          </p:nvSpPr>
          <p:spPr>
            <a:xfrm>
              <a:off x="7942730" y="341439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電話賬單</a:t>
              </a:r>
              <a:endParaRPr lang="en-US" sz="2000" dirty="0"/>
            </a:p>
          </p:txBody>
        </p:sp>
        <p:sp>
          <p:nvSpPr>
            <p:cNvPr id="12" name="圓角矩形 11"/>
            <p:cNvSpPr/>
            <p:nvPr/>
          </p:nvSpPr>
          <p:spPr>
            <a:xfrm>
              <a:off x="7942730" y="3950608"/>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水電燃氣賬單</a:t>
              </a:r>
              <a:endParaRPr lang="en-US" sz="2000" dirty="0"/>
            </a:p>
          </p:txBody>
        </p:sp>
        <p:sp>
          <p:nvSpPr>
            <p:cNvPr id="13" name="圓角矩形 12"/>
            <p:cNvSpPr/>
            <p:nvPr/>
          </p:nvSpPr>
          <p:spPr>
            <a:xfrm>
              <a:off x="7960660" y="4636407"/>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IP</a:t>
              </a:r>
              <a:r>
                <a:rPr lang="zh-CN" altLang="en-US" sz="2000" dirty="0"/>
                <a:t>地址</a:t>
              </a:r>
              <a:endParaRPr lang="en-US" sz="2000" dirty="0"/>
            </a:p>
          </p:txBody>
        </p:sp>
        <p:sp>
          <p:nvSpPr>
            <p:cNvPr id="14" name="圓角矩形 13"/>
            <p:cNvSpPr/>
            <p:nvPr/>
          </p:nvSpPr>
          <p:spPr>
            <a:xfrm>
              <a:off x="7960660" y="5119624"/>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社交網絡</a:t>
              </a:r>
              <a:endParaRPr lang="en-US" sz="2000" dirty="0"/>
            </a:p>
          </p:txBody>
        </p:sp>
        <p:sp>
          <p:nvSpPr>
            <p:cNvPr id="15" name="圓角矩形 14"/>
            <p:cNvSpPr/>
            <p:nvPr/>
          </p:nvSpPr>
          <p:spPr>
            <a:xfrm>
              <a:off x="7960660" y="5791480"/>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網路行爲</a:t>
              </a:r>
              <a:endParaRPr lang="en-US" sz="2000" dirty="0"/>
            </a:p>
          </p:txBody>
        </p:sp>
        <p:sp>
          <p:nvSpPr>
            <p:cNvPr id="16" name="圓角矩形 15"/>
            <p:cNvSpPr/>
            <p:nvPr/>
          </p:nvSpPr>
          <p:spPr>
            <a:xfrm>
              <a:off x="7942730" y="270517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法律紀律</a:t>
              </a:r>
              <a:endParaRPr lang="en-US" sz="2000" dirty="0"/>
            </a:p>
          </p:txBody>
        </p:sp>
        <p:cxnSp>
          <p:nvCxnSpPr>
            <p:cNvPr id="18" name="直線單箭頭接點 17"/>
            <p:cNvCxnSpPr/>
            <p:nvPr/>
          </p:nvCxnSpPr>
          <p:spPr>
            <a:xfrm flipH="1">
              <a:off x="5983939" y="1651819"/>
              <a:ext cx="1958792" cy="421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a:stCxn id="9" idx="1"/>
            </p:cNvCxnSpPr>
            <p:nvPr/>
          </p:nvCxnSpPr>
          <p:spPr>
            <a:xfrm flipH="1">
              <a:off x="6067873" y="2133744"/>
              <a:ext cx="1874857" cy="148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a:stCxn id="16" idx="1"/>
            </p:cNvCxnSpPr>
            <p:nvPr/>
          </p:nvCxnSpPr>
          <p:spPr>
            <a:xfrm flipH="1" flipV="1">
              <a:off x="6025906" y="2496081"/>
              <a:ext cx="1916824" cy="399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線單箭頭接點 26"/>
            <p:cNvCxnSpPr>
              <a:stCxn id="11" idx="1"/>
            </p:cNvCxnSpPr>
            <p:nvPr/>
          </p:nvCxnSpPr>
          <p:spPr>
            <a:xfrm flipH="1">
              <a:off x="6025906" y="3604824"/>
              <a:ext cx="1916824" cy="190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a:stCxn id="12" idx="1"/>
            </p:cNvCxnSpPr>
            <p:nvPr/>
          </p:nvCxnSpPr>
          <p:spPr>
            <a:xfrm flipH="1" flipV="1">
              <a:off x="6025906" y="3985679"/>
              <a:ext cx="1916824" cy="155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a:stCxn id="13" idx="1"/>
            </p:cNvCxnSpPr>
            <p:nvPr/>
          </p:nvCxnSpPr>
          <p:spPr>
            <a:xfrm flipH="1">
              <a:off x="6025906" y="4826835"/>
              <a:ext cx="1934754" cy="35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stCxn id="14" idx="1"/>
              <a:endCxn id="7" idx="3"/>
            </p:cNvCxnSpPr>
            <p:nvPr/>
          </p:nvCxnSpPr>
          <p:spPr>
            <a:xfrm flipH="1">
              <a:off x="5983940" y="5310052"/>
              <a:ext cx="1976720" cy="52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a:stCxn id="15" idx="1"/>
            </p:cNvCxnSpPr>
            <p:nvPr/>
          </p:nvCxnSpPr>
          <p:spPr>
            <a:xfrm flipH="1" flipV="1">
              <a:off x="6025906" y="5540821"/>
              <a:ext cx="1934754" cy="441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單箭頭接點 36"/>
            <p:cNvCxnSpPr>
              <a:stCxn id="5" idx="1"/>
            </p:cNvCxnSpPr>
            <p:nvPr/>
          </p:nvCxnSpPr>
          <p:spPr>
            <a:xfrm flipH="1">
              <a:off x="2856485" y="2247972"/>
              <a:ext cx="966960" cy="1253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stCxn id="6" idx="1"/>
              <a:endCxn id="4" idx="3"/>
            </p:cNvCxnSpPr>
            <p:nvPr/>
          </p:nvCxnSpPr>
          <p:spPr>
            <a:xfrm flipH="1" flipV="1">
              <a:off x="2839566" y="3825901"/>
              <a:ext cx="983879" cy="18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a:stCxn id="7" idx="1"/>
            </p:cNvCxnSpPr>
            <p:nvPr/>
          </p:nvCxnSpPr>
          <p:spPr>
            <a:xfrm flipH="1" flipV="1">
              <a:off x="2856485" y="4168728"/>
              <a:ext cx="966960" cy="1193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文字方塊 53"/>
            <p:cNvSpPr txBox="1"/>
            <p:nvPr/>
          </p:nvSpPr>
          <p:spPr>
            <a:xfrm>
              <a:off x="8633013" y="1928923"/>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sp>
          <p:nvSpPr>
            <p:cNvPr id="55" name="文字方塊 54"/>
            <p:cNvSpPr txBox="1"/>
            <p:nvPr/>
          </p:nvSpPr>
          <p:spPr>
            <a:xfrm>
              <a:off x="8633013" y="5052856"/>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grpSp>
      <p:sp>
        <p:nvSpPr>
          <p:cNvPr id="10" name="矩形 9"/>
          <p:cNvSpPr/>
          <p:nvPr/>
        </p:nvSpPr>
        <p:spPr>
          <a:xfrm>
            <a:off x="542609" y="1115192"/>
            <a:ext cx="10773105" cy="707886"/>
          </a:xfrm>
          <a:prstGeom prst="rect">
            <a:avLst/>
          </a:prstGeom>
        </p:spPr>
        <p:txBody>
          <a:bodyPr wrap="square">
            <a:spAutoFit/>
          </a:bodyPr>
          <a:lstStyle/>
          <a:p>
            <a:r>
              <a:rPr lang="en-US" altLang="zh-CN" sz="2000" dirty="0"/>
              <a:t>Z</a:t>
            </a:r>
            <a:r>
              <a:rPr lang="zh-TW" altLang="en-US" sz="2000" dirty="0"/>
              <a:t> </a:t>
            </a:r>
            <a:r>
              <a:rPr lang="zh-CN" altLang="en-US" sz="2000" dirty="0"/>
              <a:t>最初的服務對象是只能使用高利貸的人群，通過三個方面的大數據採擷出他們的信用資訊，從而使他們享受正常的金融服務</a:t>
            </a:r>
            <a:endParaRPr lang="en-US" altLang="zh-CN" sz="2000" dirty="0"/>
          </a:p>
        </p:txBody>
      </p:sp>
      <p:graphicFrame>
        <p:nvGraphicFramePr>
          <p:cNvPr id="30" name="資料庫圖表 29"/>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投影片編號版面配置區 3"/>
          <p:cNvSpPr>
            <a:spLocks noGrp="1"/>
          </p:cNvSpPr>
          <p:nvPr>
            <p:ph type="sldNum" sz="quarter" idx="12"/>
          </p:nvPr>
        </p:nvSpPr>
        <p:spPr>
          <a:xfrm>
            <a:off x="9325232" y="6478310"/>
            <a:ext cx="2743200" cy="365125"/>
          </a:xfrm>
        </p:spPr>
        <p:txBody>
          <a:bodyPr/>
          <a:lstStyle/>
          <a:p>
            <a:r>
              <a:rPr lang="en-US" altLang="zh-TW" dirty="0"/>
              <a:t>31</a:t>
            </a:r>
            <a:endParaRPr lang="zh-TW" altLang="en-US" dirty="0"/>
          </a:p>
        </p:txBody>
      </p:sp>
    </p:spTree>
    <p:extLst>
      <p:ext uri="{BB962C8B-B14F-4D97-AF65-F5344CB8AC3E}">
        <p14:creationId xmlns:p14="http://schemas.microsoft.com/office/powerpoint/2010/main" val="79236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美國信評業對比 </a:t>
            </a:r>
            <a:r>
              <a:rPr lang="en-US" altLang="zh-CN" dirty="0"/>
              <a:t>— </a:t>
            </a:r>
            <a:r>
              <a:rPr lang="en-US" altLang="zh-CN" sz="4000" dirty="0"/>
              <a:t>FICO</a:t>
            </a:r>
            <a:r>
              <a:rPr lang="zh-CN" altLang="en-US" sz="4000" dirty="0"/>
              <a:t> </a:t>
            </a:r>
            <a:r>
              <a:rPr lang="en-US" altLang="zh-CN" sz="4000" dirty="0"/>
              <a:t>vs</a:t>
            </a:r>
            <a:r>
              <a:rPr lang="en-US" sz="4000" dirty="0"/>
              <a:t>  </a:t>
            </a:r>
            <a:r>
              <a:rPr lang="en-US" sz="4000" dirty="0" err="1"/>
              <a:t>ZestFinance</a:t>
            </a:r>
            <a:r>
              <a:rPr lang="en-US" altLang="zh-CN" sz="4000" dirty="0"/>
              <a:t> </a:t>
            </a:r>
            <a:endParaRPr lang="en-US" sz="4400" dirty="0"/>
          </a:p>
        </p:txBody>
      </p:sp>
      <p:graphicFrame>
        <p:nvGraphicFramePr>
          <p:cNvPr id="4" name="內容版面配置區 3"/>
          <p:cNvGraphicFramePr>
            <a:graphicFrameLocks/>
          </p:cNvGraphicFramePr>
          <p:nvPr/>
        </p:nvGraphicFramePr>
        <p:xfrm>
          <a:off x="1030147" y="1875567"/>
          <a:ext cx="10475088" cy="4297680"/>
        </p:xfrm>
        <a:graphic>
          <a:graphicData uri="http://schemas.openxmlformats.org/drawingml/2006/table">
            <a:tbl>
              <a:tblPr firstRow="1" bandRow="1">
                <a:tableStyleId>{5DA37D80-6434-44D0-A028-1B22A696006F}</a:tableStyleId>
              </a:tblPr>
              <a:tblGrid>
                <a:gridCol w="2065375">
                  <a:extLst>
                    <a:ext uri="{9D8B030D-6E8A-4147-A177-3AD203B41FA5}">
                      <a16:colId xmlns:a16="http://schemas.microsoft.com/office/drawing/2014/main" val="2590012386"/>
                    </a:ext>
                  </a:extLst>
                </a:gridCol>
                <a:gridCol w="4277552">
                  <a:extLst>
                    <a:ext uri="{9D8B030D-6E8A-4147-A177-3AD203B41FA5}">
                      <a16:colId xmlns:a16="http://schemas.microsoft.com/office/drawing/2014/main" val="3278835509"/>
                    </a:ext>
                  </a:extLst>
                </a:gridCol>
                <a:gridCol w="4132161">
                  <a:extLst>
                    <a:ext uri="{9D8B030D-6E8A-4147-A177-3AD203B41FA5}">
                      <a16:colId xmlns:a16="http://schemas.microsoft.com/office/drawing/2014/main" val="4270548938"/>
                    </a:ext>
                  </a:extLst>
                </a:gridCol>
              </a:tblGrid>
              <a:tr h="411049">
                <a:tc gridSpan="2">
                  <a:txBody>
                    <a:bodyPr/>
                    <a:lstStyle/>
                    <a:p>
                      <a:pPr algn="ctr"/>
                      <a:r>
                        <a:rPr lang="zh-CN" altLang="en-US" sz="2400" dirty="0"/>
                        <a:t>                                傳統信用評估</a:t>
                      </a:r>
                      <a:endParaRPr lang="en-US" sz="2400" dirty="0"/>
                    </a:p>
                  </a:txBody>
                  <a:tcPr anchor="ctr"/>
                </a:tc>
                <a:tc hMerge="1">
                  <a:txBody>
                    <a:bodyPr/>
                    <a:lstStyle/>
                    <a:p>
                      <a:pPr algn="ctr"/>
                      <a:endParaRPr lang="en-US" sz="2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t>互聯網信用評估</a:t>
                      </a:r>
                    </a:p>
                  </a:txBody>
                  <a:tcPr anchor="ctr"/>
                </a:tc>
                <a:extLst>
                  <a:ext uri="{0D108BD9-81ED-4DB2-BD59-A6C34878D82A}">
                    <a16:rowId xmlns:a16="http://schemas.microsoft.com/office/drawing/2014/main" val="1118731827"/>
                  </a:ext>
                </a:extLst>
              </a:tr>
              <a:tr h="279300">
                <a:tc>
                  <a:txBody>
                    <a:bodyPr/>
                    <a:lstStyle/>
                    <a:p>
                      <a:pPr algn="ctr"/>
                      <a:r>
                        <a:rPr lang="zh-CN" altLang="en-US" sz="2400" dirty="0"/>
                        <a:t>代表企業</a:t>
                      </a:r>
                      <a:endParaRPr lang="en-US" sz="2400" dirty="0"/>
                    </a:p>
                  </a:txBody>
                  <a:tcPr anchor="ctr"/>
                </a:tc>
                <a:tc>
                  <a:txBody>
                    <a:bodyPr/>
                    <a:lstStyle/>
                    <a:p>
                      <a:pPr algn="ctr"/>
                      <a:r>
                        <a:rPr lang="en-US" altLang="zh-CN" sz="2400" dirty="0"/>
                        <a:t>FICO</a:t>
                      </a:r>
                      <a:endParaRPr lang="en-US" sz="2400" dirty="0"/>
                    </a:p>
                  </a:txBody>
                  <a:tcPr anchor="ctr"/>
                </a:tc>
                <a:tc>
                  <a:txBody>
                    <a:bodyPr/>
                    <a:lstStyle/>
                    <a:p>
                      <a:pPr algn="ctr"/>
                      <a:r>
                        <a:rPr lang="en-US" sz="2400" dirty="0" err="1"/>
                        <a:t>ZestFinance</a:t>
                      </a:r>
                      <a:r>
                        <a:rPr lang="en-US" altLang="zh-CN" sz="2400" dirty="0"/>
                        <a:t> </a:t>
                      </a:r>
                      <a:endParaRPr lang="en-US" sz="2400" dirty="0"/>
                    </a:p>
                  </a:txBody>
                  <a:tcPr anchor="ctr"/>
                </a:tc>
                <a:extLst>
                  <a:ext uri="{0D108BD9-81ED-4DB2-BD59-A6C34878D82A}">
                    <a16:rowId xmlns:a16="http://schemas.microsoft.com/office/drawing/2014/main" val="3754954367"/>
                  </a:ext>
                </a:extLst>
              </a:tr>
              <a:tr h="279300">
                <a:tc>
                  <a:txBody>
                    <a:bodyPr/>
                    <a:lstStyle/>
                    <a:p>
                      <a:pPr algn="ctr"/>
                      <a:r>
                        <a:rPr lang="zh-CN" altLang="en-US" sz="2400" dirty="0"/>
                        <a:t>服務人羣</a:t>
                      </a:r>
                      <a:endParaRPr lang="en-US" sz="2400" dirty="0"/>
                    </a:p>
                  </a:txBody>
                  <a:tcPr anchor="ctr"/>
                </a:tc>
                <a:tc>
                  <a:txBody>
                    <a:bodyPr/>
                    <a:lstStyle/>
                    <a:p>
                      <a:pPr algn="ctr"/>
                      <a:r>
                        <a:rPr lang="zh-CN" altLang="en-US" sz="2400" dirty="0"/>
                        <a:t>豐富信貸記錄者（</a:t>
                      </a:r>
                      <a:r>
                        <a:rPr lang="en-US" altLang="zh-CN" sz="2400" dirty="0"/>
                        <a:t>85%</a:t>
                      </a:r>
                      <a:r>
                        <a:rPr lang="zh-CN" altLang="en-US" sz="2400" dirty="0"/>
                        <a:t>）</a:t>
                      </a:r>
                      <a:endParaRPr lang="en-US" sz="2400" dirty="0"/>
                    </a:p>
                  </a:txBody>
                  <a:tcPr anchor="ctr"/>
                </a:tc>
                <a:tc>
                  <a:txBody>
                    <a:bodyPr/>
                    <a:lstStyle/>
                    <a:p>
                      <a:pPr algn="ctr"/>
                      <a:r>
                        <a:rPr lang="zh-CN" altLang="en-US" sz="2400" dirty="0"/>
                        <a:t>缺乏或無信貸記錄者（</a:t>
                      </a:r>
                      <a:r>
                        <a:rPr lang="en-US" altLang="zh-CN" sz="2400" dirty="0"/>
                        <a:t>15%</a:t>
                      </a:r>
                      <a:r>
                        <a:rPr lang="zh-CN" altLang="en-US" sz="2400" dirty="0"/>
                        <a:t>）</a:t>
                      </a:r>
                      <a:endParaRPr lang="en-US" sz="2400" dirty="0"/>
                    </a:p>
                  </a:txBody>
                  <a:tcPr anchor="ctr"/>
                </a:tc>
                <a:extLst>
                  <a:ext uri="{0D108BD9-81ED-4DB2-BD59-A6C34878D82A}">
                    <a16:rowId xmlns:a16="http://schemas.microsoft.com/office/drawing/2014/main" val="3036610996"/>
                  </a:ext>
                </a:extLst>
              </a:tr>
              <a:tr h="279300">
                <a:tc>
                  <a:txBody>
                    <a:bodyPr/>
                    <a:lstStyle/>
                    <a:p>
                      <a:pPr algn="ctr"/>
                      <a:r>
                        <a:rPr lang="zh-CN" altLang="en-US" sz="2400" dirty="0"/>
                        <a:t>數據來源</a:t>
                      </a:r>
                      <a:endParaRPr lang="en-US" sz="2400" dirty="0"/>
                    </a:p>
                  </a:txBody>
                  <a:tcPr anchor="ctr"/>
                </a:tc>
                <a:tc>
                  <a:txBody>
                    <a:bodyPr/>
                    <a:lstStyle/>
                    <a:p>
                      <a:pPr algn="ctr"/>
                      <a:r>
                        <a:rPr lang="zh-CN" altLang="en-US" sz="2400" dirty="0"/>
                        <a:t>信貸數據</a:t>
                      </a:r>
                      <a:endParaRPr lang="en-US" sz="2400" dirty="0"/>
                    </a:p>
                  </a:txBody>
                  <a:tcPr anchor="ctr"/>
                </a:tc>
                <a:tc>
                  <a:txBody>
                    <a:bodyPr/>
                    <a:lstStyle/>
                    <a:p>
                      <a:pPr algn="ctr"/>
                      <a:r>
                        <a:rPr lang="zh-CN" altLang="en-US" sz="2400" dirty="0"/>
                        <a:t>信貸數據、網絡數據、社交數據</a:t>
                      </a:r>
                      <a:endParaRPr lang="en-US" sz="2400" dirty="0"/>
                    </a:p>
                  </a:txBody>
                  <a:tcPr anchor="ctr"/>
                </a:tc>
                <a:extLst>
                  <a:ext uri="{0D108BD9-81ED-4DB2-BD59-A6C34878D82A}">
                    <a16:rowId xmlns:a16="http://schemas.microsoft.com/office/drawing/2014/main" val="2528523235"/>
                  </a:ext>
                </a:extLst>
              </a:tr>
              <a:tr h="279300">
                <a:tc>
                  <a:txBody>
                    <a:bodyPr/>
                    <a:lstStyle/>
                    <a:p>
                      <a:pPr algn="ctr"/>
                      <a:r>
                        <a:rPr lang="zh-CN" altLang="en-US" sz="2400" dirty="0"/>
                        <a:t>數據格式</a:t>
                      </a:r>
                      <a:endParaRPr lang="en-US" sz="2400" dirty="0"/>
                    </a:p>
                  </a:txBody>
                  <a:tcPr anchor="ctr"/>
                </a:tc>
                <a:tc>
                  <a:txBody>
                    <a:bodyPr/>
                    <a:lstStyle/>
                    <a:p>
                      <a:pPr algn="ctr"/>
                      <a:r>
                        <a:rPr lang="zh-CN" altLang="en-US" sz="2400" dirty="0"/>
                        <a:t>結構化數據</a:t>
                      </a:r>
                      <a:endParaRPr lang="en-US" sz="2400" dirty="0"/>
                    </a:p>
                  </a:txBody>
                  <a:tcPr anchor="ctr"/>
                </a:tc>
                <a:tc>
                  <a:txBody>
                    <a:bodyPr/>
                    <a:lstStyle/>
                    <a:p>
                      <a:pPr algn="ctr"/>
                      <a:r>
                        <a:rPr lang="zh-CN" altLang="en-US" sz="2400" dirty="0"/>
                        <a:t>結構化數據、大量非結構化數據</a:t>
                      </a:r>
                      <a:endParaRPr lang="en-US" sz="2400" dirty="0"/>
                    </a:p>
                  </a:txBody>
                  <a:tcPr anchor="ctr"/>
                </a:tc>
                <a:extLst>
                  <a:ext uri="{0D108BD9-81ED-4DB2-BD59-A6C34878D82A}">
                    <a16:rowId xmlns:a16="http://schemas.microsoft.com/office/drawing/2014/main" val="2183183537"/>
                  </a:ext>
                </a:extLst>
              </a:tr>
              <a:tr h="279300">
                <a:tc>
                  <a:txBody>
                    <a:bodyPr/>
                    <a:lstStyle/>
                    <a:p>
                      <a:pPr algn="ctr"/>
                      <a:r>
                        <a:rPr lang="zh-CN" altLang="en-US" sz="2400" dirty="0"/>
                        <a:t>理論基礎</a:t>
                      </a:r>
                      <a:endParaRPr lang="en-US" sz="2400" dirty="0"/>
                    </a:p>
                  </a:txBody>
                  <a:tcPr anchor="ctr"/>
                </a:tc>
                <a:tc>
                  <a:txBody>
                    <a:bodyPr/>
                    <a:lstStyle/>
                    <a:p>
                      <a:pPr algn="ctr"/>
                      <a:r>
                        <a:rPr lang="zh-CN" altLang="en-US" sz="2400" dirty="0"/>
                        <a:t>邏輯迴歸</a:t>
                      </a:r>
                      <a:endParaRPr lang="en-US" sz="2400" dirty="0"/>
                    </a:p>
                  </a:txBody>
                  <a:tcPr anchor="ctr"/>
                </a:tc>
                <a:tc>
                  <a:txBody>
                    <a:bodyPr/>
                    <a:lstStyle/>
                    <a:p>
                      <a:pPr algn="ctr"/>
                      <a:r>
                        <a:rPr lang="zh-CN" altLang="en-US" sz="2400" dirty="0"/>
                        <a:t>機器學習</a:t>
                      </a:r>
                      <a:endParaRPr lang="en-US" sz="2400" dirty="0"/>
                    </a:p>
                  </a:txBody>
                  <a:tcPr anchor="ctr"/>
                </a:tc>
                <a:extLst>
                  <a:ext uri="{0D108BD9-81ED-4DB2-BD59-A6C34878D82A}">
                    <a16:rowId xmlns:a16="http://schemas.microsoft.com/office/drawing/2014/main" val="2432117655"/>
                  </a:ext>
                </a:extLst>
              </a:tr>
              <a:tr h="279300">
                <a:tc>
                  <a:txBody>
                    <a:bodyPr/>
                    <a:lstStyle/>
                    <a:p>
                      <a:pPr algn="ctr"/>
                      <a:r>
                        <a:rPr lang="zh-CN" altLang="en-US" sz="2400" dirty="0"/>
                        <a:t>變量特徵</a:t>
                      </a:r>
                      <a:endParaRPr lang="en-US" sz="2400" dirty="0"/>
                    </a:p>
                  </a:txBody>
                  <a:tcPr anchor="ctr"/>
                </a:tc>
                <a:tc>
                  <a:txBody>
                    <a:bodyPr/>
                    <a:lstStyle/>
                    <a:p>
                      <a:pPr algn="ctr"/>
                      <a:r>
                        <a:rPr lang="zh-CN" altLang="en-US" sz="2400" dirty="0"/>
                        <a:t>還款記錄、金額、貸款類別</a:t>
                      </a:r>
                      <a:endParaRPr lang="en-US" sz="2400" dirty="0"/>
                    </a:p>
                  </a:txBody>
                  <a:tcPr anchor="ctr"/>
                </a:tc>
                <a:tc>
                  <a:txBody>
                    <a:bodyPr/>
                    <a:lstStyle/>
                    <a:p>
                      <a:pPr algn="ctr"/>
                      <a:r>
                        <a:rPr lang="zh-CN" altLang="en-US" sz="2400" dirty="0"/>
                        <a:t>傳統數據、</a:t>
                      </a:r>
                      <a:r>
                        <a:rPr lang="en-US" altLang="zh-CN" sz="2400" dirty="0"/>
                        <a:t>IP</a:t>
                      </a:r>
                      <a:r>
                        <a:rPr lang="zh-CN" altLang="en-US" sz="2400" dirty="0"/>
                        <a:t>地址、郵箱姓名等網絡行爲</a:t>
                      </a:r>
                      <a:endParaRPr lang="en-US" sz="2400" dirty="0"/>
                    </a:p>
                  </a:txBody>
                  <a:tcPr anchor="ctr"/>
                </a:tc>
                <a:extLst>
                  <a:ext uri="{0D108BD9-81ED-4DB2-BD59-A6C34878D82A}">
                    <a16:rowId xmlns:a16="http://schemas.microsoft.com/office/drawing/2014/main" val="2682203069"/>
                  </a:ext>
                </a:extLst>
              </a:tr>
            </a:tbl>
          </a:graphicData>
        </a:graphic>
      </p:graphicFrame>
      <p:graphicFrame>
        <p:nvGraphicFramePr>
          <p:cNvPr id="5" name="資料庫圖表 4"/>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32</a:t>
            </a:r>
            <a:endParaRPr lang="zh-TW" altLang="en-US" dirty="0"/>
          </a:p>
        </p:txBody>
      </p:sp>
    </p:spTree>
    <p:extLst>
      <p:ext uri="{BB962C8B-B14F-4D97-AF65-F5344CB8AC3E}">
        <p14:creationId xmlns:p14="http://schemas.microsoft.com/office/powerpoint/2010/main" val="1772474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各國信評模式對比</a:t>
            </a:r>
            <a:endParaRPr lang="en-US" dirty="0"/>
          </a:p>
        </p:txBody>
      </p:sp>
      <p:graphicFrame>
        <p:nvGraphicFramePr>
          <p:cNvPr id="4" name="表格 3"/>
          <p:cNvGraphicFramePr>
            <a:graphicFrameLocks noGrp="1"/>
          </p:cNvGraphicFramePr>
          <p:nvPr/>
        </p:nvGraphicFramePr>
        <p:xfrm>
          <a:off x="2321254" y="2612304"/>
          <a:ext cx="8498042" cy="3208268"/>
        </p:xfrm>
        <a:graphic>
          <a:graphicData uri="http://schemas.openxmlformats.org/drawingml/2006/table">
            <a:tbl>
              <a:tblPr firstRow="1" bandRow="1">
                <a:tableStyleId>{2D5ABB26-0587-4C30-8999-92F81FD0307C}</a:tableStyleId>
              </a:tblPr>
              <a:tblGrid>
                <a:gridCol w="4249021">
                  <a:extLst>
                    <a:ext uri="{9D8B030D-6E8A-4147-A177-3AD203B41FA5}">
                      <a16:colId xmlns:a16="http://schemas.microsoft.com/office/drawing/2014/main" val="1705912366"/>
                    </a:ext>
                  </a:extLst>
                </a:gridCol>
                <a:gridCol w="4249021">
                  <a:extLst>
                    <a:ext uri="{9D8B030D-6E8A-4147-A177-3AD203B41FA5}">
                      <a16:colId xmlns:a16="http://schemas.microsoft.com/office/drawing/2014/main" val="820478550"/>
                    </a:ext>
                  </a:extLst>
                </a:gridCol>
              </a:tblGrid>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146989529"/>
                  </a:ext>
                </a:extLst>
              </a:tr>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2401229300"/>
                  </a:ext>
                </a:extLst>
              </a:tr>
            </a:tbl>
          </a:graphicData>
        </a:graphic>
      </p:graphicFrame>
      <p:sp>
        <p:nvSpPr>
          <p:cNvPr id="5" name="上-下雙向箭號 4"/>
          <p:cNvSpPr/>
          <p:nvPr/>
        </p:nvSpPr>
        <p:spPr>
          <a:xfrm>
            <a:off x="1616136" y="2612304"/>
            <a:ext cx="494675" cy="325286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上-下雙向箭號 5"/>
          <p:cNvSpPr/>
          <p:nvPr/>
        </p:nvSpPr>
        <p:spPr>
          <a:xfrm rot="16200000">
            <a:off x="6249789" y="-1965764"/>
            <a:ext cx="494675" cy="835174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字方塊 6"/>
          <p:cNvSpPr txBox="1"/>
          <p:nvPr/>
        </p:nvSpPr>
        <p:spPr>
          <a:xfrm>
            <a:off x="514490" y="2631310"/>
            <a:ext cx="1169233" cy="461665"/>
          </a:xfrm>
          <a:prstGeom prst="rect">
            <a:avLst/>
          </a:prstGeom>
          <a:noFill/>
        </p:spPr>
        <p:txBody>
          <a:bodyPr wrap="square" rtlCol="0">
            <a:spAutoFit/>
          </a:bodyPr>
          <a:lstStyle/>
          <a:p>
            <a:r>
              <a:rPr lang="zh-CN" altLang="en-US" sz="2400" b="1" dirty="0">
                <a:solidFill>
                  <a:schemeClr val="accent3">
                    <a:lumMod val="75000"/>
                  </a:schemeClr>
                </a:solidFill>
              </a:rPr>
              <a:t>封閉</a:t>
            </a:r>
            <a:endParaRPr lang="en-US" sz="2400" b="1" dirty="0">
              <a:solidFill>
                <a:schemeClr val="accent3">
                  <a:lumMod val="75000"/>
                </a:schemeClr>
              </a:solidFill>
            </a:endParaRPr>
          </a:p>
        </p:txBody>
      </p:sp>
      <p:sp>
        <p:nvSpPr>
          <p:cNvPr id="8" name="文字方塊 7"/>
          <p:cNvSpPr txBox="1"/>
          <p:nvPr/>
        </p:nvSpPr>
        <p:spPr>
          <a:xfrm>
            <a:off x="514489" y="5358907"/>
            <a:ext cx="1169233" cy="461665"/>
          </a:xfrm>
          <a:prstGeom prst="rect">
            <a:avLst/>
          </a:prstGeom>
          <a:noFill/>
        </p:spPr>
        <p:txBody>
          <a:bodyPr wrap="square" rtlCol="0">
            <a:spAutoFit/>
          </a:bodyPr>
          <a:lstStyle/>
          <a:p>
            <a:r>
              <a:rPr lang="zh-CN" altLang="en-US" sz="2400" b="1" dirty="0">
                <a:solidFill>
                  <a:schemeClr val="accent3">
                    <a:lumMod val="75000"/>
                  </a:schemeClr>
                </a:solidFill>
              </a:rPr>
              <a:t>開放</a:t>
            </a:r>
            <a:endParaRPr lang="en-US" sz="2400" b="1" dirty="0">
              <a:solidFill>
                <a:schemeClr val="accent3">
                  <a:lumMod val="75000"/>
                </a:schemeClr>
              </a:solidFill>
            </a:endParaRPr>
          </a:p>
        </p:txBody>
      </p:sp>
      <p:sp>
        <p:nvSpPr>
          <p:cNvPr id="9" name="文字方塊 8"/>
          <p:cNvSpPr txBox="1"/>
          <p:nvPr/>
        </p:nvSpPr>
        <p:spPr>
          <a:xfrm>
            <a:off x="2321254" y="1504085"/>
            <a:ext cx="1486248" cy="461665"/>
          </a:xfrm>
          <a:prstGeom prst="rect">
            <a:avLst/>
          </a:prstGeom>
          <a:noFill/>
        </p:spPr>
        <p:txBody>
          <a:bodyPr wrap="square" rtlCol="0">
            <a:spAutoFit/>
          </a:bodyPr>
          <a:lstStyle/>
          <a:p>
            <a:r>
              <a:rPr lang="zh-CN" altLang="en-US" sz="2400" b="1" dirty="0">
                <a:solidFill>
                  <a:schemeClr val="accent3">
                    <a:lumMod val="75000"/>
                  </a:schemeClr>
                </a:solidFill>
              </a:rPr>
              <a:t>政府主導</a:t>
            </a:r>
            <a:endParaRPr lang="en-US" sz="2400" b="1" dirty="0">
              <a:solidFill>
                <a:schemeClr val="accent3">
                  <a:lumMod val="75000"/>
                </a:schemeClr>
              </a:solidFill>
            </a:endParaRPr>
          </a:p>
        </p:txBody>
      </p:sp>
      <p:sp>
        <p:nvSpPr>
          <p:cNvPr id="10" name="文字方塊 9"/>
          <p:cNvSpPr txBox="1"/>
          <p:nvPr/>
        </p:nvSpPr>
        <p:spPr>
          <a:xfrm>
            <a:off x="9024356" y="1501105"/>
            <a:ext cx="1486248" cy="461665"/>
          </a:xfrm>
          <a:prstGeom prst="rect">
            <a:avLst/>
          </a:prstGeom>
          <a:noFill/>
        </p:spPr>
        <p:txBody>
          <a:bodyPr wrap="square" rtlCol="0">
            <a:spAutoFit/>
          </a:bodyPr>
          <a:lstStyle/>
          <a:p>
            <a:r>
              <a:rPr lang="zh-CN" altLang="en-US" sz="2400" b="1" dirty="0">
                <a:solidFill>
                  <a:schemeClr val="accent3">
                    <a:lumMod val="75000"/>
                  </a:schemeClr>
                </a:solidFill>
              </a:rPr>
              <a:t>市場主導</a:t>
            </a:r>
            <a:endParaRPr lang="en-US" sz="2400" b="1" dirty="0">
              <a:solidFill>
                <a:schemeClr val="accent3">
                  <a:lumMod val="75000"/>
                </a:schemeClr>
              </a:solidFill>
            </a:endParaRPr>
          </a:p>
        </p:txBody>
      </p:sp>
      <p:pic>
        <p:nvPicPr>
          <p:cNvPr id="12" name="Picture 2" descr="https://upload.wikimedia.org/wikipedia/commons/thumb/a/a4/Flag_of_the_United_States.svg/2000px-Flag_of_the_United_States.svg.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204619" y="4960292"/>
            <a:ext cx="1125721" cy="59269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4" descr="http://www.bz55.com/uploads/allimg/140619/1-14061921302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4171" y="2648153"/>
            <a:ext cx="1337927" cy="8362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2" descr="https://upload.wikimedia.org/wikipedia/commons/thumb/9/9e/Flag_of_Japan.svg/2000px-Flag_of_Jap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4574" y="2968262"/>
            <a:ext cx="1172552" cy="78150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6" descr="http://img.8tiny.com/upload/7/59/759227fbc4ca4d52420ac97f0856437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019" y="4250405"/>
            <a:ext cx="1037846" cy="7098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文字方塊 10"/>
          <p:cNvSpPr txBox="1"/>
          <p:nvPr/>
        </p:nvSpPr>
        <p:spPr>
          <a:xfrm>
            <a:off x="6931149" y="3231300"/>
            <a:ext cx="1379095" cy="400110"/>
          </a:xfrm>
          <a:prstGeom prst="rect">
            <a:avLst/>
          </a:prstGeom>
          <a:noFill/>
        </p:spPr>
        <p:txBody>
          <a:bodyPr wrap="square" rtlCol="0">
            <a:spAutoFit/>
          </a:bodyPr>
          <a:lstStyle/>
          <a:p>
            <a:r>
              <a:rPr lang="zh-CN" altLang="en-US" sz="2000" b="1" i="1" dirty="0"/>
              <a:t>混合型</a:t>
            </a:r>
            <a:endParaRPr lang="en-US" sz="2000" b="1" i="1" dirty="0"/>
          </a:p>
        </p:txBody>
      </p:sp>
      <p:sp>
        <p:nvSpPr>
          <p:cNvPr id="17" name="文字方塊 16"/>
          <p:cNvSpPr txBox="1"/>
          <p:nvPr/>
        </p:nvSpPr>
        <p:spPr>
          <a:xfrm>
            <a:off x="9024356" y="4492649"/>
            <a:ext cx="1648643" cy="400110"/>
          </a:xfrm>
          <a:prstGeom prst="rect">
            <a:avLst/>
          </a:prstGeom>
          <a:noFill/>
        </p:spPr>
        <p:txBody>
          <a:bodyPr wrap="square" rtlCol="0">
            <a:spAutoFit/>
          </a:bodyPr>
          <a:lstStyle/>
          <a:p>
            <a:r>
              <a:rPr lang="zh-CN" altLang="en-US" sz="2000" b="1" i="1" dirty="0"/>
              <a:t>市場主導型</a:t>
            </a:r>
            <a:endParaRPr lang="en-US" sz="2000" b="1" i="1" dirty="0"/>
          </a:p>
        </p:txBody>
      </p:sp>
      <p:sp>
        <p:nvSpPr>
          <p:cNvPr id="18" name="文字方塊 17"/>
          <p:cNvSpPr txBox="1"/>
          <p:nvPr/>
        </p:nvSpPr>
        <p:spPr>
          <a:xfrm>
            <a:off x="2998593" y="3660171"/>
            <a:ext cx="1648643" cy="400110"/>
          </a:xfrm>
          <a:prstGeom prst="rect">
            <a:avLst/>
          </a:prstGeom>
          <a:noFill/>
        </p:spPr>
        <p:txBody>
          <a:bodyPr wrap="square" rtlCol="0">
            <a:spAutoFit/>
          </a:bodyPr>
          <a:lstStyle/>
          <a:p>
            <a:r>
              <a:rPr lang="zh-CN" altLang="en-US" sz="2000" b="1" i="1" dirty="0"/>
              <a:t>政府主導型</a:t>
            </a:r>
            <a:endParaRPr lang="en-US" sz="2000" b="1" i="1" dirty="0"/>
          </a:p>
        </p:txBody>
      </p:sp>
      <p:graphicFrame>
        <p:nvGraphicFramePr>
          <p:cNvPr id="19" name="資料庫圖表 18"/>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投影片編號版面配置區 3"/>
          <p:cNvSpPr>
            <a:spLocks noGrp="1"/>
          </p:cNvSpPr>
          <p:nvPr>
            <p:ph type="sldNum" sz="quarter" idx="12"/>
          </p:nvPr>
        </p:nvSpPr>
        <p:spPr>
          <a:xfrm>
            <a:off x="9325232" y="6478310"/>
            <a:ext cx="2743200" cy="365125"/>
          </a:xfrm>
        </p:spPr>
        <p:txBody>
          <a:bodyPr/>
          <a:lstStyle/>
          <a:p>
            <a:r>
              <a:rPr lang="en-US" altLang="zh-TW" dirty="0"/>
              <a:t>34</a:t>
            </a:r>
            <a:endParaRPr lang="zh-TW" altLang="en-US" dirty="0"/>
          </a:p>
        </p:txBody>
      </p:sp>
    </p:spTree>
    <p:extLst>
      <p:ext uri="{BB962C8B-B14F-4D97-AF65-F5344CB8AC3E}">
        <p14:creationId xmlns:p14="http://schemas.microsoft.com/office/powerpoint/2010/main" val="2911189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機</a:t>
            </a:r>
            <a:r>
              <a:rPr lang="zh-TW" altLang="en-US" dirty="0"/>
              <a:t>會</a:t>
            </a:r>
            <a:r>
              <a:rPr lang="en-US" altLang="zh-CN" dirty="0"/>
              <a:t>—</a:t>
            </a:r>
            <a:r>
              <a:rPr lang="zh-CN" altLang="en-US" dirty="0"/>
              <a:t>信評應用場景增加</a:t>
            </a:r>
            <a:endParaRPr lang="en-US" dirty="0"/>
          </a:p>
        </p:txBody>
      </p:sp>
      <p:sp>
        <p:nvSpPr>
          <p:cNvPr id="3" name="內容版面配置區 2"/>
          <p:cNvSpPr>
            <a:spLocks noGrp="1"/>
          </p:cNvSpPr>
          <p:nvPr>
            <p:ph idx="1"/>
          </p:nvPr>
        </p:nvSpPr>
        <p:spPr>
          <a:xfrm>
            <a:off x="612056" y="1516750"/>
            <a:ext cx="11002297" cy="4702124"/>
          </a:xfrm>
        </p:spPr>
        <p:txBody>
          <a:bodyPr>
            <a:noAutofit/>
          </a:bodyPr>
          <a:lstStyle/>
          <a:p>
            <a:r>
              <a:rPr lang="zh-CN" altLang="en-US" sz="2800" dirty="0"/>
              <a:t>被越來越多的其他消費金融生態鏈上的企業所接受</a:t>
            </a:r>
            <a:endParaRPr lang="en-US" altLang="zh-CN" sz="2800" dirty="0"/>
          </a:p>
          <a:p>
            <a:pPr lvl="1"/>
            <a:r>
              <a:rPr lang="zh-CN" altLang="en-US" dirty="0"/>
              <a:t>例如芝麻信用各場景的合作夥伴已超過</a:t>
            </a:r>
            <a:r>
              <a:rPr lang="en-US" altLang="zh-CN" dirty="0"/>
              <a:t>200</a:t>
            </a:r>
            <a:r>
              <a:rPr lang="zh-CN" altLang="en-US" dirty="0"/>
              <a:t>家，</a:t>
            </a:r>
            <a:r>
              <a:rPr lang="en-US" altLang="zh-CN" dirty="0"/>
              <a:t>90%</a:t>
            </a:r>
            <a:r>
              <a:rPr lang="zh-CN" altLang="en-US" dirty="0"/>
              <a:t>和螞蟻金服、阿</a:t>
            </a:r>
            <a:r>
              <a:rPr lang="zh-TW" altLang="en-US" dirty="0"/>
              <a:t>里</a:t>
            </a:r>
            <a:r>
              <a:rPr lang="zh-CN" altLang="en-US" dirty="0"/>
              <a:t>沒有關系</a:t>
            </a:r>
            <a:endParaRPr lang="en-US" altLang="zh-CN" dirty="0"/>
          </a:p>
          <a:p>
            <a:r>
              <a:rPr lang="zh-CN" altLang="en-US" sz="2800" dirty="0"/>
              <a:t>將原先的線下信審轉為線上和機器信審</a:t>
            </a:r>
            <a:endParaRPr lang="en-US" altLang="zh-CN" sz="2800" dirty="0"/>
          </a:p>
          <a:p>
            <a:pPr lvl="1"/>
            <a:r>
              <a:rPr lang="zh-CN" altLang="en-US" dirty="0"/>
              <a:t>提高信審效率，提升用戶體驗</a:t>
            </a:r>
            <a:endParaRPr lang="en-US" altLang="zh-CN" dirty="0"/>
          </a:p>
          <a:p>
            <a:r>
              <a:rPr lang="zh-CN" altLang="en-US" sz="2800" dirty="0"/>
              <a:t>原有信評業務執行方發生變化</a:t>
            </a:r>
            <a:endParaRPr lang="en-US" altLang="zh-CN" sz="2800" dirty="0"/>
          </a:p>
          <a:p>
            <a:pPr lvl="1"/>
            <a:r>
              <a:rPr lang="zh-CN" altLang="en-US" dirty="0"/>
              <a:t>螞蟻金服的芝麻信用推廣的新加坡和盧森堡簽證活動，信評業務的執行方從大使館變成了芝麻信用</a:t>
            </a:r>
            <a:endParaRPr lang="en-US" altLang="zh-CN" dirty="0"/>
          </a:p>
          <a:p>
            <a:r>
              <a:rPr lang="zh-CN" altLang="en-US" sz="2800" dirty="0"/>
              <a:t>授信模式發生變化</a:t>
            </a:r>
            <a:endParaRPr lang="en-US" altLang="zh-CN" sz="2800" dirty="0"/>
          </a:p>
          <a:p>
            <a:pPr lvl="1"/>
            <a:r>
              <a:rPr lang="zh-CN" altLang="en-US" dirty="0"/>
              <a:t>例如租賃、住酒店，原先的授信方式是通過押金之類的，現在可以通過信評機構的調查評級進行授信</a:t>
            </a:r>
            <a:endParaRPr lang="en-US"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709" y="561894"/>
            <a:ext cx="1650838" cy="1650838"/>
          </a:xfrm>
          <a:prstGeom prst="rect">
            <a:avLst/>
          </a:prstGeom>
        </p:spPr>
      </p:pic>
      <p:graphicFrame>
        <p:nvGraphicFramePr>
          <p:cNvPr id="5" name="資料庫圖表 4"/>
          <p:cNvGraphicFramePr/>
          <p:nvPr>
            <p:extLst>
              <p:ext uri="{D42A27DB-BD31-4B8C-83A1-F6EECF244321}">
                <p14:modId xmlns:p14="http://schemas.microsoft.com/office/powerpoint/2010/main" val="44578724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a:t>35</a:t>
            </a:r>
            <a:endParaRPr lang="zh-TW" altLang="en-US" dirty="0"/>
          </a:p>
        </p:txBody>
      </p:sp>
    </p:spTree>
    <p:extLst>
      <p:ext uri="{BB962C8B-B14F-4D97-AF65-F5344CB8AC3E}">
        <p14:creationId xmlns:p14="http://schemas.microsoft.com/office/powerpoint/2010/main" val="8704694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社交資料作為信審依據的風險</a:t>
            </a:r>
            <a:endParaRPr lang="en-US" dirty="0"/>
          </a:p>
        </p:txBody>
      </p:sp>
      <p:sp>
        <p:nvSpPr>
          <p:cNvPr id="3" name="內容版面配置區 2"/>
          <p:cNvSpPr>
            <a:spLocks noGrp="1"/>
          </p:cNvSpPr>
          <p:nvPr>
            <p:ph idx="1"/>
          </p:nvPr>
        </p:nvSpPr>
        <p:spPr>
          <a:xfrm>
            <a:off x="594851" y="1403080"/>
            <a:ext cx="11002297" cy="4702124"/>
          </a:xfrm>
        </p:spPr>
        <p:txBody>
          <a:bodyPr>
            <a:noAutofit/>
          </a:bodyPr>
          <a:lstStyle/>
          <a:p>
            <a:r>
              <a:rPr lang="zh-CN" altLang="en-US" sz="2800" dirty="0"/>
              <a:t>隱私問題</a:t>
            </a:r>
            <a:endParaRPr lang="en-US" altLang="zh-CN" sz="2800" dirty="0"/>
          </a:p>
          <a:p>
            <a:pPr lvl="1"/>
            <a:r>
              <a:rPr lang="zh-CN" altLang="en-US" dirty="0"/>
              <a:t>進行信用評估需要遵循非常嚴格的標準，而在這一過程中，應該抓取哪些資料，哪些資料屬於使用者隱私，是一個很難界定的問題</a:t>
            </a:r>
            <a:endParaRPr lang="en-US" altLang="zh-CN" dirty="0"/>
          </a:p>
          <a:p>
            <a:r>
              <a:rPr lang="zh-CN" altLang="en-US" sz="2800" dirty="0"/>
              <a:t>社交網路資料容易被操縱</a:t>
            </a:r>
            <a:endParaRPr lang="en-US" altLang="zh-CN" sz="2800" dirty="0"/>
          </a:p>
          <a:p>
            <a:pPr lvl="1"/>
            <a:r>
              <a:rPr lang="zh-CN" altLang="en-US" dirty="0"/>
              <a:t>為了獲得更好的信用評價，隨之而生的必然是虛假資料的誕生</a:t>
            </a:r>
            <a:endParaRPr lang="en-US" altLang="zh-CN" dirty="0"/>
          </a:p>
          <a:p>
            <a:r>
              <a:rPr lang="zh-CN" altLang="en-US" sz="2800" dirty="0"/>
              <a:t>社交網路資料並不能全面反映人的還貸能力</a:t>
            </a:r>
            <a:endParaRPr lang="en-US" altLang="zh-CN" sz="2800" dirty="0"/>
          </a:p>
          <a:p>
            <a:pPr lvl="1"/>
            <a:r>
              <a:rPr lang="zh-CN" altLang="en-US" dirty="0"/>
              <a:t>目前對社交網路資料的應用還只停留在用戶註冊時間、粉絲數、活躍度等層面，根本沒達到大資料應用的水準</a:t>
            </a:r>
            <a:endParaRPr lang="en-US" altLang="zh-CN" dirty="0"/>
          </a:p>
          <a:p>
            <a:r>
              <a:rPr lang="zh-TW" altLang="en-US" sz="2800" dirty="0"/>
              <a:t>演算法歧視</a:t>
            </a:r>
            <a:endParaRPr lang="en-US" altLang="zh-TW" sz="2800" dirty="0"/>
          </a:p>
          <a:p>
            <a:pPr lvl="1"/>
            <a:r>
              <a:rPr lang="zh-TW" altLang="en-US" dirty="0"/>
              <a:t>根據研究顯示，每十個普通的美國白人公民中，就 有九個人的朋友都是白人，而此做法則會重現並加劇已經消失的貸款歧視</a:t>
            </a:r>
            <a:endParaRPr lang="en-US" altLang="zh-CN"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5232" y="635645"/>
            <a:ext cx="767435" cy="767435"/>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a:t>36</a:t>
            </a:r>
            <a:endParaRPr lang="zh-TW" altLang="en-US" dirty="0"/>
          </a:p>
        </p:txBody>
      </p:sp>
    </p:spTree>
    <p:extLst>
      <p:ext uri="{BB962C8B-B14F-4D97-AF65-F5344CB8AC3E}">
        <p14:creationId xmlns:p14="http://schemas.microsoft.com/office/powerpoint/2010/main" val="1894818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安全有效的數據共享機制</a:t>
            </a:r>
            <a:endParaRPr lang="en-US" dirty="0"/>
          </a:p>
        </p:txBody>
      </p:sp>
      <p:sp>
        <p:nvSpPr>
          <p:cNvPr id="3" name="內容版面配置區 2"/>
          <p:cNvSpPr>
            <a:spLocks noGrp="1"/>
          </p:cNvSpPr>
          <p:nvPr>
            <p:ph idx="1"/>
          </p:nvPr>
        </p:nvSpPr>
        <p:spPr>
          <a:xfrm>
            <a:off x="474896" y="1776186"/>
            <a:ext cx="11002297" cy="4702124"/>
          </a:xfrm>
        </p:spPr>
        <p:txBody>
          <a:bodyPr>
            <a:normAutofit lnSpcReduction="10000"/>
          </a:bodyPr>
          <a:lstStyle/>
          <a:p>
            <a:r>
              <a:rPr lang="zh-CN" altLang="en-US" sz="2800" dirty="0"/>
              <a:t>智慧信評企業的核心競爭力來源於信評數據</a:t>
            </a:r>
            <a:endParaRPr lang="en-US" altLang="zh-CN" sz="2800" dirty="0"/>
          </a:p>
          <a:p>
            <a:pPr lvl="1"/>
            <a:r>
              <a:rPr lang="zh-CN" altLang="en-US" dirty="0"/>
              <a:t>這會減弱部分企業與其他信評平臺共享數據的意願，最終導致重複信評或者信評資源浪費</a:t>
            </a:r>
            <a:endParaRPr lang="en-US" altLang="zh-CN" sz="2800" dirty="0"/>
          </a:p>
          <a:p>
            <a:r>
              <a:rPr lang="zh-CN" altLang="en-US" sz="2800" dirty="0"/>
              <a:t>缺乏統一的數據標準</a:t>
            </a:r>
            <a:endParaRPr lang="en-US" altLang="zh-CN" sz="2800" dirty="0"/>
          </a:p>
          <a:p>
            <a:pPr lvl="1"/>
            <a:r>
              <a:rPr lang="zh-CN" altLang="en-US" dirty="0"/>
              <a:t>不同企業在不同經營環節中從事信評業務，按照各自標準採集與運用，不同的數據標準會影響大數據的整合速度</a:t>
            </a:r>
            <a:endParaRPr lang="en-US" altLang="zh-CN" dirty="0"/>
          </a:p>
          <a:p>
            <a:r>
              <a:rPr lang="zh-TW" altLang="en-US" sz="2800" dirty="0"/>
              <a:t>用戶心理及法律層面</a:t>
            </a:r>
            <a:endParaRPr lang="en-US" altLang="zh-TW" sz="2800" dirty="0"/>
          </a:p>
          <a:p>
            <a:pPr lvl="1"/>
            <a:r>
              <a:rPr lang="zh-TW" altLang="en-US" dirty="0"/>
              <a:t>目前，</a:t>
            </a:r>
            <a:r>
              <a:rPr lang="en-US" altLang="zh-TW" dirty="0"/>
              <a:t>Facebook </a:t>
            </a:r>
            <a:r>
              <a:rPr lang="zh-TW" altLang="en-US" dirty="0"/>
              <a:t>還需要透遍用戶的自願來同意 </a:t>
            </a:r>
            <a:r>
              <a:rPr lang="en-US" altLang="zh-TW" dirty="0"/>
              <a:t>Facebook </a:t>
            </a:r>
            <a:r>
              <a:rPr lang="zh-TW" altLang="en-US" dirty="0"/>
              <a:t>使用他們的數據</a:t>
            </a:r>
            <a:endParaRPr lang="en-US" altLang="zh-TW" dirty="0"/>
          </a:p>
          <a:p>
            <a:pPr lvl="1"/>
            <a:r>
              <a:rPr lang="zh-TW" altLang="en-US" dirty="0"/>
              <a:t>如果銀行根據 </a:t>
            </a:r>
            <a:r>
              <a:rPr lang="en-US" altLang="zh-TW" dirty="0"/>
              <a:t>Facebook </a:t>
            </a:r>
            <a:r>
              <a:rPr lang="zh-TW" altLang="en-US" dirty="0"/>
              <a:t>所提供的信用評等核准或拒絕貸款，它必須確認貸款符合 </a:t>
            </a:r>
            <a:r>
              <a:rPr lang="en-US" altLang="zh-TW" dirty="0"/>
              <a:t>1974 </a:t>
            </a:r>
            <a:r>
              <a:rPr lang="zh-TW" altLang="en-US" dirty="0"/>
              <a:t>年通所遍的</a:t>
            </a:r>
            <a:r>
              <a:rPr lang="en-US" altLang="zh-TW" dirty="0"/>
              <a:t>《</a:t>
            </a:r>
            <a:r>
              <a:rPr lang="zh-TW" altLang="en-US" dirty="0"/>
              <a:t>美國信貸機會均等法</a:t>
            </a:r>
            <a:r>
              <a:rPr lang="en-US" altLang="zh-TW" dirty="0"/>
              <a:t>》</a:t>
            </a:r>
            <a:r>
              <a:rPr lang="zh-TW" altLang="en-US" dirty="0"/>
              <a:t>（平等信貸機會法案），該法案禁止基於一系列原因的歧視， 如種族、性別和宗教</a:t>
            </a:r>
            <a:endParaRPr lang="en-US" altLang="zh-CN"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9325232" y="458561"/>
            <a:ext cx="1905000" cy="1905000"/>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a:t>37</a:t>
            </a:r>
            <a:endParaRPr lang="zh-TW" altLang="en-US" dirty="0"/>
          </a:p>
        </p:txBody>
      </p:sp>
    </p:spTree>
    <p:extLst>
      <p:ext uri="{BB962C8B-B14F-4D97-AF65-F5344CB8AC3E}">
        <p14:creationId xmlns:p14="http://schemas.microsoft.com/office/powerpoint/2010/main" val="2812057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信評業發展啟示</a:t>
            </a:r>
            <a:endParaRPr lang="en-US" dirty="0"/>
          </a:p>
        </p:txBody>
      </p:sp>
      <p:sp>
        <p:nvSpPr>
          <p:cNvPr id="3" name="內容版面配置區 2"/>
          <p:cNvSpPr>
            <a:spLocks noGrp="1"/>
          </p:cNvSpPr>
          <p:nvPr>
            <p:ph idx="1"/>
          </p:nvPr>
        </p:nvSpPr>
        <p:spPr>
          <a:xfrm>
            <a:off x="612056" y="1977759"/>
            <a:ext cx="11002297" cy="4702124"/>
          </a:xfrm>
        </p:spPr>
        <p:txBody>
          <a:bodyPr>
            <a:normAutofit/>
          </a:bodyPr>
          <a:lstStyle/>
          <a:p>
            <a:pPr>
              <a:lnSpc>
                <a:spcPct val="120000"/>
              </a:lnSpc>
            </a:pPr>
            <a:r>
              <a:rPr lang="zh-CN" altLang="en-US" sz="2800" dirty="0"/>
              <a:t>不僅要關注資料的採集，還要關注資料的服務</a:t>
            </a:r>
            <a:endParaRPr lang="en-US" altLang="zh-CN" sz="2800" dirty="0"/>
          </a:p>
          <a:p>
            <a:pPr>
              <a:lnSpc>
                <a:spcPct val="120000"/>
              </a:lnSpc>
            </a:pPr>
            <a:r>
              <a:rPr lang="zh-CN" altLang="en-US" sz="2800" dirty="0"/>
              <a:t>不僅要關注信用評估，還要關注基本的信評產品和服務</a:t>
            </a:r>
            <a:endParaRPr lang="en-US" altLang="zh-CN" sz="2800" dirty="0"/>
          </a:p>
          <a:p>
            <a:pPr>
              <a:lnSpc>
                <a:spcPct val="120000"/>
              </a:lnSpc>
            </a:pPr>
            <a:r>
              <a:rPr lang="zh-CN" altLang="en-US" sz="2800" dirty="0"/>
              <a:t>不僅為機構服務，還要為個人消費者服務</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a:t>38</a:t>
            </a:r>
            <a:endParaRPr lang="zh-TW" altLang="en-US"/>
          </a:p>
        </p:txBody>
      </p:sp>
    </p:spTree>
    <p:extLst>
      <p:ext uri="{BB962C8B-B14F-4D97-AF65-F5344CB8AC3E}">
        <p14:creationId xmlns:p14="http://schemas.microsoft.com/office/powerpoint/2010/main" val="216075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3</a:t>
            </a:r>
            <a:endParaRPr lang="zh-TW" altLang="en-US" dirty="0"/>
          </a:p>
        </p:txBody>
      </p:sp>
      <p:sp>
        <p:nvSpPr>
          <p:cNvPr id="8" name="標題 1">
            <a:extLst>
              <a:ext uri="{FF2B5EF4-FFF2-40B4-BE49-F238E27FC236}">
                <a16:creationId xmlns:a16="http://schemas.microsoft.com/office/drawing/2014/main" id="{AEDB222E-4491-7AE6-B36F-BC941E5FC242}"/>
              </a:ext>
            </a:extLst>
          </p:cNvPr>
          <p:cNvSpPr txBox="1">
            <a:spLocks/>
          </p:cNvSpPr>
          <p:nvPr/>
        </p:nvSpPr>
        <p:spPr>
          <a:xfrm>
            <a:off x="612057" y="377869"/>
            <a:ext cx="11002297" cy="104978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endParaRPr lang="en-US" b="0" dirty="0"/>
          </a:p>
        </p:txBody>
      </p:sp>
      <p:sp>
        <p:nvSpPr>
          <p:cNvPr id="10" name="標題 1">
            <a:extLst>
              <a:ext uri="{FF2B5EF4-FFF2-40B4-BE49-F238E27FC236}">
                <a16:creationId xmlns:a16="http://schemas.microsoft.com/office/drawing/2014/main" id="{1DAE561E-F5C6-D97D-2D22-4A8060EE89EB}"/>
              </a:ext>
            </a:extLst>
          </p:cNvPr>
          <p:cNvSpPr txBox="1">
            <a:spLocks/>
          </p:cNvSpPr>
          <p:nvPr/>
        </p:nvSpPr>
        <p:spPr>
          <a:xfrm>
            <a:off x="612057" y="365126"/>
            <a:ext cx="11002297"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什</a:t>
            </a:r>
            <a:r>
              <a:rPr lang="zh-TW" altLang="en-US"/>
              <a:t>麼</a:t>
            </a:r>
            <a:r>
              <a:rPr lang="zh-TW" altLang="en-US" dirty="0"/>
              <a:t>是智慧信評</a:t>
            </a:r>
            <a:r>
              <a:rPr lang="en-US" altLang="zh-TW" dirty="0"/>
              <a:t>?</a:t>
            </a:r>
            <a:endParaRPr lang="en-US" altLang="zh-TW" b="0" dirty="0"/>
          </a:p>
        </p:txBody>
      </p:sp>
      <p:pic>
        <p:nvPicPr>
          <p:cNvPr id="6" name="內容版面配置區 5">
            <a:extLst>
              <a:ext uri="{FF2B5EF4-FFF2-40B4-BE49-F238E27FC236}">
                <a16:creationId xmlns:a16="http://schemas.microsoft.com/office/drawing/2014/main" id="{C193BF38-4808-A68F-FFB4-305CA0F1604E}"/>
              </a:ext>
            </a:extLst>
          </p:cNvPr>
          <p:cNvPicPr>
            <a:picLocks noGrp="1" noChangeAspect="1"/>
          </p:cNvPicPr>
          <p:nvPr>
            <p:ph idx="1"/>
          </p:nvPr>
        </p:nvPicPr>
        <p:blipFill>
          <a:blip r:embed="rId3"/>
          <a:stretch>
            <a:fillRect/>
          </a:stretch>
        </p:blipFill>
        <p:spPr>
          <a:xfrm>
            <a:off x="3378808" y="1859392"/>
            <a:ext cx="5434383" cy="3971831"/>
          </a:xfrm>
        </p:spPr>
      </p:pic>
      <p:sp>
        <p:nvSpPr>
          <p:cNvPr id="3" name="文字方塊 2">
            <a:extLst>
              <a:ext uri="{FF2B5EF4-FFF2-40B4-BE49-F238E27FC236}">
                <a16:creationId xmlns:a16="http://schemas.microsoft.com/office/drawing/2014/main" id="{BAD762EF-6492-8B1E-7AF4-389AD1111D68}"/>
              </a:ext>
            </a:extLst>
          </p:cNvPr>
          <p:cNvSpPr txBox="1"/>
          <p:nvPr/>
        </p:nvSpPr>
        <p:spPr>
          <a:xfrm>
            <a:off x="5866512" y="2348489"/>
            <a:ext cx="2022847" cy="461665"/>
          </a:xfrm>
          <a:prstGeom prst="rect">
            <a:avLst/>
          </a:prstGeom>
          <a:solidFill>
            <a:srgbClr val="8AC2D9"/>
          </a:solidFill>
        </p:spPr>
        <p:txBody>
          <a:bodyPr wrap="square">
            <a:spAutoFit/>
          </a:bodyPr>
          <a:lstStyle/>
          <a:p>
            <a:pPr algn="ctr"/>
            <a:r>
              <a:rPr lang="zh-TW" altLang="en-US" sz="2400" dirty="0"/>
              <a:t>信評場景應用</a:t>
            </a:r>
            <a:endParaRPr lang="en-US" altLang="zh-CN" sz="2400" dirty="0"/>
          </a:p>
        </p:txBody>
      </p:sp>
      <p:sp>
        <p:nvSpPr>
          <p:cNvPr id="4" name="文字方塊 3">
            <a:extLst>
              <a:ext uri="{FF2B5EF4-FFF2-40B4-BE49-F238E27FC236}">
                <a16:creationId xmlns:a16="http://schemas.microsoft.com/office/drawing/2014/main" id="{82A48BDD-996D-22A4-3E64-FB7A1FE09059}"/>
              </a:ext>
            </a:extLst>
          </p:cNvPr>
          <p:cNvSpPr txBox="1"/>
          <p:nvPr/>
        </p:nvSpPr>
        <p:spPr>
          <a:xfrm>
            <a:off x="5866511" y="3679619"/>
            <a:ext cx="2022847" cy="461665"/>
          </a:xfrm>
          <a:prstGeom prst="rect">
            <a:avLst/>
          </a:prstGeom>
          <a:solidFill>
            <a:srgbClr val="8AC2D9"/>
          </a:solidFill>
        </p:spPr>
        <p:txBody>
          <a:bodyPr wrap="square">
            <a:spAutoFit/>
          </a:bodyPr>
          <a:lstStyle/>
          <a:p>
            <a:pPr algn="ctr"/>
            <a:r>
              <a:rPr lang="zh-TW" altLang="en-US" sz="2400" dirty="0"/>
              <a:t>信評計算方法</a:t>
            </a:r>
            <a:endParaRPr lang="en-US" altLang="zh-CN" sz="2400" dirty="0"/>
          </a:p>
        </p:txBody>
      </p:sp>
      <p:sp>
        <p:nvSpPr>
          <p:cNvPr id="5" name="文字方塊 4">
            <a:extLst>
              <a:ext uri="{FF2B5EF4-FFF2-40B4-BE49-F238E27FC236}">
                <a16:creationId xmlns:a16="http://schemas.microsoft.com/office/drawing/2014/main" id="{E0E67D94-080F-ECC1-48B7-BF027A6932CA}"/>
              </a:ext>
            </a:extLst>
          </p:cNvPr>
          <p:cNvSpPr txBox="1"/>
          <p:nvPr/>
        </p:nvSpPr>
        <p:spPr>
          <a:xfrm>
            <a:off x="5866510" y="5010749"/>
            <a:ext cx="2022847" cy="461665"/>
          </a:xfrm>
          <a:prstGeom prst="rect">
            <a:avLst/>
          </a:prstGeom>
          <a:solidFill>
            <a:srgbClr val="8AC2D9"/>
          </a:solidFill>
        </p:spPr>
        <p:txBody>
          <a:bodyPr wrap="square">
            <a:spAutoFit/>
          </a:bodyPr>
          <a:lstStyle/>
          <a:p>
            <a:pPr algn="ctr"/>
            <a:r>
              <a:rPr lang="zh-TW" altLang="en-US" sz="2400" dirty="0"/>
              <a:t>信評資料來源</a:t>
            </a:r>
            <a:endParaRPr lang="en-US" altLang="zh-CN" sz="2400" dirty="0"/>
          </a:p>
        </p:txBody>
      </p:sp>
      <p:graphicFrame>
        <p:nvGraphicFramePr>
          <p:cNvPr id="2" name="資料庫圖表 1">
            <a:extLst>
              <a:ext uri="{FF2B5EF4-FFF2-40B4-BE49-F238E27FC236}">
                <a16:creationId xmlns:a16="http://schemas.microsoft.com/office/drawing/2014/main" id="{E1795742-1CA9-4C10-04A6-B2659AFA8C8A}"/>
              </a:ext>
            </a:extLst>
          </p:cNvPr>
          <p:cNvGraphicFramePr/>
          <p:nvPr>
            <p:extLst>
              <p:ext uri="{D42A27DB-BD31-4B8C-83A1-F6EECF244321}">
                <p14:modId xmlns:p14="http://schemas.microsoft.com/office/powerpoint/2010/main" val="3837433219"/>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215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23054" y="1716649"/>
            <a:ext cx="10490338" cy="3880773"/>
          </a:xfrm>
        </p:spPr>
        <p:txBody>
          <a:bodyPr>
            <a:normAutofit fontScale="92500"/>
          </a:bodyPr>
          <a:lstStyle/>
          <a:p>
            <a:pPr>
              <a:lnSpc>
                <a:spcPct val="200000"/>
              </a:lnSpc>
            </a:pPr>
            <a:r>
              <a:rPr lang="zh-TW" altLang="en-US" sz="3200" dirty="0"/>
              <a:t>透過公正的評估機構，對受評對象金融狀況相關的歷史數據進行調查、分析</a:t>
            </a:r>
            <a:endParaRPr lang="en-US" altLang="zh-TW" sz="3200" dirty="0"/>
          </a:p>
          <a:p>
            <a:pPr>
              <a:lnSpc>
                <a:spcPct val="200000"/>
              </a:lnSpc>
            </a:pPr>
            <a:r>
              <a:rPr lang="zh-TW" altLang="en-US" sz="3200" dirty="0"/>
              <a:t>對受評對象的金融信用狀況給出一個總體的評價</a:t>
            </a:r>
            <a:endParaRPr lang="en-US" altLang="zh-TW" sz="3200" dirty="0"/>
          </a:p>
          <a:p>
            <a:pPr>
              <a:lnSpc>
                <a:spcPct val="200000"/>
              </a:lnSpc>
            </a:pPr>
            <a:r>
              <a:rPr lang="zh-TW" altLang="en-US" sz="3200" dirty="0"/>
              <a:t>顯示受評對象</a:t>
            </a:r>
            <a:r>
              <a:rPr lang="zh-TW" altLang="en-US" sz="3200" b="1" dirty="0"/>
              <a:t>信貸違約風險</a:t>
            </a:r>
            <a:r>
              <a:rPr lang="zh-TW" altLang="en-US" sz="3200" dirty="0"/>
              <a:t>的大小</a:t>
            </a:r>
            <a:endParaRPr lang="en-US" altLang="zh-TW" sz="32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4</a:t>
            </a:fld>
            <a:endParaRPr lang="zh-TW" altLang="en-US"/>
          </a:p>
        </p:txBody>
      </p:sp>
      <p:graphicFrame>
        <p:nvGraphicFramePr>
          <p:cNvPr id="6" name="資料庫圖表 5"/>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標題 1">
            <a:extLst>
              <a:ext uri="{FF2B5EF4-FFF2-40B4-BE49-F238E27FC236}">
                <a16:creationId xmlns:a16="http://schemas.microsoft.com/office/drawing/2014/main" id="{58B53711-1C73-0F42-73B7-DACC8A0FA7F6}"/>
              </a:ext>
            </a:extLst>
          </p:cNvPr>
          <p:cNvSpPr txBox="1">
            <a:spLocks/>
          </p:cNvSpPr>
          <p:nvPr/>
        </p:nvSpPr>
        <p:spPr>
          <a:xfrm>
            <a:off x="612057" y="365126"/>
            <a:ext cx="11002297"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信用評價服務</a:t>
            </a:r>
          </a:p>
        </p:txBody>
      </p:sp>
    </p:spTree>
    <p:extLst>
      <p:ext uri="{BB962C8B-B14F-4D97-AF65-F5344CB8AC3E}">
        <p14:creationId xmlns:p14="http://schemas.microsoft.com/office/powerpoint/2010/main" val="3122847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信用評價發展背景</a:t>
            </a:r>
          </a:p>
        </p:txBody>
      </p:sp>
      <p:sp>
        <p:nvSpPr>
          <p:cNvPr id="3" name="內容版面配置區 2"/>
          <p:cNvSpPr>
            <a:spLocks noGrp="1"/>
          </p:cNvSpPr>
          <p:nvPr>
            <p:ph idx="1"/>
          </p:nvPr>
        </p:nvSpPr>
        <p:spPr>
          <a:xfrm>
            <a:off x="677334" y="1620262"/>
            <a:ext cx="10340436" cy="4732412"/>
          </a:xfrm>
        </p:spPr>
        <p:txBody>
          <a:bodyPr>
            <a:noAutofit/>
          </a:bodyPr>
          <a:lstStyle/>
          <a:p>
            <a:pPr marL="0" indent="0">
              <a:lnSpc>
                <a:spcPct val="120000"/>
              </a:lnSpc>
              <a:buNone/>
            </a:pPr>
            <a:r>
              <a:rPr lang="zh-TW" altLang="en-US" sz="2400" dirty="0">
                <a:latin typeface="+mj-lt"/>
                <a:ea typeface="+mj-ea"/>
              </a:rPr>
              <a:t>早期的信用評價：</a:t>
            </a:r>
            <a:endParaRPr lang="en-US" altLang="zh-TW" sz="2400" dirty="0">
              <a:latin typeface="+mj-lt"/>
              <a:ea typeface="+mj-ea"/>
            </a:endParaRPr>
          </a:p>
          <a:p>
            <a:pPr>
              <a:lnSpc>
                <a:spcPct val="120000"/>
              </a:lnSpc>
            </a:pPr>
            <a:r>
              <a:rPr lang="zh-TW" altLang="en-US" sz="2400" dirty="0">
                <a:latin typeface="+mj-lt"/>
                <a:ea typeface="+mj-ea"/>
              </a:rPr>
              <a:t>信用評估最初產生於 </a:t>
            </a:r>
            <a:r>
              <a:rPr lang="en-US" altLang="zh-TW" sz="2400" dirty="0">
                <a:latin typeface="+mj-lt"/>
                <a:ea typeface="+mj-ea"/>
              </a:rPr>
              <a:t>20</a:t>
            </a:r>
            <a:r>
              <a:rPr lang="zh-TW" altLang="en-US" sz="2400" dirty="0">
                <a:latin typeface="+mj-lt"/>
                <a:ea typeface="+mj-ea"/>
              </a:rPr>
              <a:t> 世紀初期的美國，穆迪公司開始對當時發行的鐵路債券進行評級。</a:t>
            </a:r>
            <a:endParaRPr lang="en-US" altLang="zh-TW" sz="2400" dirty="0">
              <a:latin typeface="+mj-lt"/>
              <a:ea typeface="+mj-ea"/>
            </a:endParaRPr>
          </a:p>
          <a:p>
            <a:pPr>
              <a:lnSpc>
                <a:spcPct val="120000"/>
              </a:lnSpc>
            </a:pPr>
            <a:r>
              <a:rPr lang="zh-TW" altLang="en-US" sz="2400" dirty="0">
                <a:latin typeface="+mj-lt"/>
                <a:ea typeface="+mj-ea"/>
              </a:rPr>
              <a:t>延伸到各種金融產品及各種評估對象，現在大體分類為：</a:t>
            </a:r>
          </a:p>
          <a:p>
            <a:pPr marL="914400" lvl="1" indent="-457200">
              <a:lnSpc>
                <a:spcPct val="120000"/>
              </a:lnSpc>
              <a:buFont typeface="+mj-lt"/>
              <a:buAutoNum type="arabicPeriod"/>
            </a:pPr>
            <a:r>
              <a:rPr lang="zh-TW" altLang="en-US" sz="2200" b="1" dirty="0">
                <a:latin typeface="+mj-lt"/>
                <a:ea typeface="+mj-ea"/>
              </a:rPr>
              <a:t>資本市場</a:t>
            </a:r>
            <a:r>
              <a:rPr lang="zh-TW" altLang="en-US" sz="2200" dirty="0">
                <a:latin typeface="+mj-lt"/>
                <a:ea typeface="+mj-ea"/>
              </a:rPr>
              <a:t>上的信用評估機構：對國家、銀行、證券公司、基金、債券及上市公司進行信用評等，如：穆迪（</a:t>
            </a:r>
            <a:r>
              <a:rPr lang="en-US" altLang="zh-TW" sz="2200" dirty="0">
                <a:latin typeface="+mj-lt"/>
                <a:ea typeface="+mj-ea"/>
              </a:rPr>
              <a:t>Moody's</a:t>
            </a:r>
            <a:r>
              <a:rPr lang="zh-TW" altLang="en-US" sz="2200" dirty="0">
                <a:latin typeface="+mj-lt"/>
                <a:ea typeface="+mj-ea"/>
              </a:rPr>
              <a:t>）</a:t>
            </a:r>
          </a:p>
          <a:p>
            <a:pPr marL="914400" lvl="1" indent="-457200">
              <a:lnSpc>
                <a:spcPct val="120000"/>
              </a:lnSpc>
              <a:buFont typeface="+mj-lt"/>
              <a:buAutoNum type="arabicPeriod"/>
            </a:pPr>
            <a:r>
              <a:rPr lang="zh-TW" altLang="en-US" sz="2200" b="1" dirty="0">
                <a:latin typeface="+mj-lt"/>
                <a:ea typeface="+mj-ea"/>
              </a:rPr>
              <a:t>商業市場</a:t>
            </a:r>
            <a:r>
              <a:rPr lang="zh-TW" altLang="en-US" sz="2200" dirty="0">
                <a:latin typeface="+mj-lt"/>
                <a:ea typeface="+mj-ea"/>
              </a:rPr>
              <a:t>上的信用評估機構：他們對商業企業進行信用調查和評估，著名企業有鄧白氏公司（</a:t>
            </a:r>
            <a:r>
              <a:rPr lang="en-US" altLang="zh-TW" sz="2200" dirty="0">
                <a:latin typeface="+mj-lt"/>
                <a:ea typeface="+mj-ea"/>
              </a:rPr>
              <a:t>Dun &amp; Bradstreet</a:t>
            </a:r>
            <a:r>
              <a:rPr lang="zh-TW" altLang="en-US" sz="2200" dirty="0">
                <a:latin typeface="+mj-lt"/>
                <a:ea typeface="+mj-ea"/>
              </a:rPr>
              <a:t>）</a:t>
            </a:r>
          </a:p>
          <a:p>
            <a:pPr marL="914400" lvl="1" indent="-457200">
              <a:lnSpc>
                <a:spcPct val="120000"/>
              </a:lnSpc>
              <a:buFont typeface="+mj-lt"/>
              <a:buAutoNum type="arabicPeriod"/>
            </a:pPr>
            <a:r>
              <a:rPr lang="zh-TW" altLang="en-US" sz="2200" b="1" dirty="0">
                <a:latin typeface="+mj-lt"/>
                <a:ea typeface="+mj-ea"/>
              </a:rPr>
              <a:t>消費者</a:t>
            </a:r>
            <a:r>
              <a:rPr lang="zh-TW" altLang="en-US" sz="2200" dirty="0">
                <a:latin typeface="+mj-lt"/>
                <a:ea typeface="+mj-ea"/>
              </a:rPr>
              <a:t>信用評估機構：提供消費者個人信用調查情況。著名消費者信用評估機構有</a:t>
            </a:r>
            <a:r>
              <a:rPr lang="en-US" altLang="zh-TW" sz="2200" dirty="0">
                <a:latin typeface="+mj-lt"/>
                <a:ea typeface="+mj-ea"/>
              </a:rPr>
              <a:t>Equifax</a:t>
            </a:r>
            <a:r>
              <a:rPr lang="zh-TW" altLang="en-US" sz="2200" dirty="0">
                <a:latin typeface="+mj-lt"/>
                <a:ea typeface="+mj-ea"/>
              </a:rPr>
              <a:t>公司</a:t>
            </a:r>
            <a:endParaRPr lang="en-US" altLang="zh-TW" sz="2200" dirty="0">
              <a:latin typeface="+mj-lt"/>
              <a:ea typeface="+mj-ea"/>
            </a:endParaRPr>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5</a:t>
            </a:fld>
            <a:endParaRPr lang="zh-TW" altLang="en-US"/>
          </a:p>
        </p:txBody>
      </p:sp>
      <p:graphicFrame>
        <p:nvGraphicFramePr>
          <p:cNvPr id="5" name="資料庫圖表 4"/>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3316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a:t>
            </a:r>
            <a:r>
              <a:rPr lang="zh-TW" altLang="en-US" dirty="0"/>
              <a:t>信評</a:t>
            </a:r>
            <a:endParaRPr lang="en-US" dirty="0"/>
          </a:p>
        </p:txBody>
      </p:sp>
      <p:sp>
        <p:nvSpPr>
          <p:cNvPr id="3" name="內容版面配置區 2"/>
          <p:cNvSpPr>
            <a:spLocks noGrp="1"/>
          </p:cNvSpPr>
          <p:nvPr>
            <p:ph idx="1"/>
          </p:nvPr>
        </p:nvSpPr>
        <p:spPr>
          <a:xfrm>
            <a:off x="612056" y="1521866"/>
            <a:ext cx="5016999" cy="4702124"/>
          </a:xfrm>
        </p:spPr>
        <p:txBody>
          <a:bodyPr>
            <a:noAutofit/>
          </a:bodyPr>
          <a:lstStyle/>
          <a:p>
            <a:pPr>
              <a:lnSpc>
                <a:spcPct val="120000"/>
              </a:lnSpc>
            </a:pPr>
            <a:r>
              <a:rPr lang="zh-CN" altLang="en-US" sz="2800" b="1" dirty="0"/>
              <a:t>資料來源多且複雜</a:t>
            </a:r>
            <a:endParaRPr lang="en-US" altLang="zh-CN" sz="2800" b="1" dirty="0"/>
          </a:p>
          <a:p>
            <a:pPr lvl="1">
              <a:lnSpc>
                <a:spcPct val="120000"/>
              </a:lnSpc>
            </a:pPr>
            <a:r>
              <a:rPr lang="zh-CN" altLang="en-US" dirty="0"/>
              <a:t>個人基本資料 </a:t>
            </a:r>
            <a:endParaRPr lang="en-US" altLang="zh-CN" dirty="0"/>
          </a:p>
          <a:p>
            <a:pPr lvl="1"/>
            <a:r>
              <a:rPr lang="zh-CN" altLang="en-US" dirty="0"/>
              <a:t>金融資料</a:t>
            </a:r>
            <a:endParaRPr lang="en-US" altLang="zh-CN" dirty="0"/>
          </a:p>
          <a:p>
            <a:pPr lvl="1"/>
            <a:r>
              <a:rPr lang="zh-CN" altLang="en-US" dirty="0"/>
              <a:t>公共資料</a:t>
            </a:r>
            <a:endParaRPr lang="en-US" altLang="zh-CN" dirty="0"/>
          </a:p>
          <a:p>
            <a:pPr lvl="1"/>
            <a:r>
              <a:rPr lang="zh-CN" altLang="en-US" dirty="0"/>
              <a:t>個人信用報告</a:t>
            </a:r>
            <a:endParaRPr lang="en-US" altLang="zh-CN" b="1" dirty="0"/>
          </a:p>
          <a:p>
            <a:pPr>
              <a:lnSpc>
                <a:spcPct val="120000"/>
              </a:lnSpc>
            </a:pPr>
            <a:r>
              <a:rPr lang="zh-CN" altLang="en-US" sz="2800" b="1" dirty="0"/>
              <a:t>盈利模式：</a:t>
            </a:r>
            <a:r>
              <a:rPr lang="zh-CN" altLang="en-US" sz="2800" dirty="0"/>
              <a:t>出售信用產品和服務給授信機構和個人消費者</a:t>
            </a:r>
            <a:endParaRPr lang="en-US" altLang="zh-CN" sz="2800" dirty="0"/>
          </a:p>
          <a:p>
            <a:pPr>
              <a:lnSpc>
                <a:spcPct val="120000"/>
              </a:lnSpc>
            </a:pPr>
            <a:r>
              <a:rPr lang="zh-CN" altLang="en-US" sz="2800" b="1" dirty="0"/>
              <a:t>服務對象：</a:t>
            </a:r>
            <a:r>
              <a:rPr lang="zh-CN" altLang="en-US" sz="2800" dirty="0"/>
              <a:t>各大機構</a:t>
            </a:r>
            <a:endParaRPr lang="en-US" altLang="zh-CN" sz="2800" dirty="0"/>
          </a:p>
        </p:txBody>
      </p:sp>
      <p:graphicFrame>
        <p:nvGraphicFramePr>
          <p:cNvPr id="5" name="資料庫圖表 4"/>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7</a:t>
            </a:r>
            <a:endParaRPr lang="zh-TW" altLang="en-US" dirty="0"/>
          </a:p>
        </p:txBody>
      </p:sp>
      <p:sp>
        <p:nvSpPr>
          <p:cNvPr id="9" name="文字方塊 8">
            <a:extLst>
              <a:ext uri="{FF2B5EF4-FFF2-40B4-BE49-F238E27FC236}">
                <a16:creationId xmlns:a16="http://schemas.microsoft.com/office/drawing/2014/main" id="{3A3C6911-0BDC-C353-3FB6-22427DB0C4D7}"/>
              </a:ext>
            </a:extLst>
          </p:cNvPr>
          <p:cNvSpPr txBox="1"/>
          <p:nvPr/>
        </p:nvSpPr>
        <p:spPr>
          <a:xfrm>
            <a:off x="6562947" y="1523276"/>
            <a:ext cx="4675668" cy="4128823"/>
          </a:xfrm>
          <a:prstGeom prst="rect">
            <a:avLst/>
          </a:prstGeom>
          <a:noFill/>
        </p:spPr>
        <p:txBody>
          <a:bodyPr wrap="square">
            <a:spAutoFit/>
          </a:body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zh-CN" altLang="en-US" sz="2800" b="1" i="0" u="none" strike="noStrike" kern="1200" cap="none" spc="0" normalizeH="0" baseline="0" noProof="0" dirty="0">
                <a:ln>
                  <a:noFill/>
                </a:ln>
                <a:solidFill>
                  <a:prstClr val="black"/>
                </a:solidFill>
                <a:effectLst/>
                <a:uLnTx/>
                <a:uFillTx/>
                <a:latin typeface="Corbel"/>
                <a:ea typeface="微軟正黑體"/>
                <a:cs typeface="+mn-cs"/>
              </a:rPr>
              <a:t>主要產品與服務：</a:t>
            </a:r>
            <a:endParaRPr kumimoji="0" lang="en-US" altLang="zh-CN" sz="2800" b="1"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信用報告</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信用評分</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信用監測</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防欺詐</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風險決策</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市場行銷</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a:p>
            <a:pPr marL="6858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orbel"/>
                <a:ea typeface="微軟正黑體"/>
                <a:cs typeface="+mn-cs"/>
              </a:rPr>
              <a:t>個人身份防盜用</a:t>
            </a:r>
            <a:endParaRPr kumimoji="0" lang="en-US" altLang="zh-CN" sz="2400" b="0" i="0" u="none" strike="noStrike" kern="1200" cap="none" spc="0" normalizeH="0" baseline="0" noProof="0" dirty="0">
              <a:ln>
                <a:noFill/>
              </a:ln>
              <a:solidFill>
                <a:prstClr val="black"/>
              </a:solidFill>
              <a:effectLst/>
              <a:uLnTx/>
              <a:uFillTx/>
              <a:latin typeface="Corbel"/>
              <a:ea typeface="微軟正黑體"/>
              <a:cs typeface="+mn-cs"/>
            </a:endParaRPr>
          </a:p>
        </p:txBody>
      </p:sp>
    </p:spTree>
    <p:extLst>
      <p:ext uri="{BB962C8B-B14F-4D97-AF65-F5344CB8AC3E}">
        <p14:creationId xmlns:p14="http://schemas.microsoft.com/office/powerpoint/2010/main" val="3423745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傳統信評模式的弊端</a:t>
            </a:r>
            <a:endParaRPr lang="en-US" dirty="0"/>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3880334058"/>
              </p:ext>
            </p:extLst>
          </p:nvPr>
        </p:nvGraphicFramePr>
        <p:xfrm>
          <a:off x="844983" y="1528186"/>
          <a:ext cx="6470217"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圖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7589" y="2369123"/>
            <a:ext cx="2510824" cy="2510824"/>
          </a:xfrm>
          <a:prstGeom prst="rect">
            <a:avLst/>
          </a:prstGeom>
        </p:spPr>
      </p:pic>
      <p:graphicFrame>
        <p:nvGraphicFramePr>
          <p:cNvPr id="6" name="資料庫圖表 5"/>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a:t>8</a:t>
            </a:r>
            <a:endParaRPr lang="zh-TW" altLang="en-US" dirty="0"/>
          </a:p>
        </p:txBody>
      </p:sp>
    </p:spTree>
    <p:extLst>
      <p:ext uri="{BB962C8B-B14F-4D97-AF65-F5344CB8AC3E}">
        <p14:creationId xmlns:p14="http://schemas.microsoft.com/office/powerpoint/2010/main" val="3988165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智慧信評</a:t>
            </a:r>
            <a:endParaRPr lang="en-US" dirty="0"/>
          </a:p>
        </p:txBody>
      </p:sp>
      <p:sp>
        <p:nvSpPr>
          <p:cNvPr id="3" name="內容版面配置區 2"/>
          <p:cNvSpPr>
            <a:spLocks noGrp="1"/>
          </p:cNvSpPr>
          <p:nvPr>
            <p:ph idx="1"/>
          </p:nvPr>
        </p:nvSpPr>
        <p:spPr>
          <a:xfrm>
            <a:off x="612056" y="1775974"/>
            <a:ext cx="11002297" cy="4512531"/>
          </a:xfrm>
        </p:spPr>
        <p:txBody>
          <a:bodyPr>
            <a:normAutofit/>
          </a:bodyPr>
          <a:lstStyle/>
          <a:p>
            <a:pPr marL="0" indent="0">
              <a:lnSpc>
                <a:spcPct val="130000"/>
              </a:lnSpc>
              <a:buNone/>
            </a:pPr>
            <a:r>
              <a:rPr lang="zh-TW" altLang="en-US" sz="2800" dirty="0">
                <a:latin typeface="+mj-lt"/>
              </a:rPr>
              <a:t>可分為下列三種面向：</a:t>
            </a:r>
            <a:endParaRPr lang="en-US" altLang="zh-TW" sz="2800" dirty="0">
              <a:latin typeface="+mj-lt"/>
            </a:endParaRPr>
          </a:p>
          <a:p>
            <a:pPr marL="971550" lvl="1" indent="-514350">
              <a:lnSpc>
                <a:spcPct val="130000"/>
              </a:lnSpc>
              <a:buAutoNum type="arabicPeriod"/>
            </a:pPr>
            <a:r>
              <a:rPr lang="zh-TW" altLang="en-US" b="1" dirty="0">
                <a:latin typeface="+mj-lt"/>
                <a:ea typeface="+mj-ea"/>
              </a:rPr>
              <a:t>信評資料來源</a:t>
            </a:r>
            <a:r>
              <a:rPr lang="zh-TW" altLang="en-US" dirty="0">
                <a:latin typeface="+mj-lt"/>
                <a:ea typeface="+mj-ea"/>
              </a:rPr>
              <a:t>：線下管道採集的公共以及公開資訊、用戶在社交平臺上的社群資料及網路上所留下的數位足跡</a:t>
            </a:r>
            <a:endParaRPr lang="en-US" altLang="zh-TW" dirty="0">
              <a:latin typeface="+mj-lt"/>
              <a:ea typeface="+mj-ea"/>
            </a:endParaRPr>
          </a:p>
          <a:p>
            <a:pPr marL="971550" lvl="1" indent="-514350">
              <a:lnSpc>
                <a:spcPct val="130000"/>
              </a:lnSpc>
              <a:buAutoNum type="arabicPeriod"/>
            </a:pPr>
            <a:r>
              <a:rPr lang="zh-TW" altLang="en-US" b="1" dirty="0">
                <a:latin typeface="+mj-lt"/>
                <a:ea typeface="+mj-ea"/>
              </a:rPr>
              <a:t>信評計算方法</a:t>
            </a:r>
            <a:r>
              <a:rPr lang="zh-TW" altLang="en-US" dirty="0">
                <a:latin typeface="+mj-lt"/>
                <a:ea typeface="+mj-ea"/>
              </a:rPr>
              <a:t>：透過數據清洗和資料探勘等步驟，進而分析出用戶的信用評價，進行受評者的信用狀況評估，並給予一個分數評級</a:t>
            </a:r>
            <a:endParaRPr lang="en-US" altLang="zh-TW" dirty="0">
              <a:latin typeface="+mj-lt"/>
              <a:ea typeface="+mj-ea"/>
            </a:endParaRPr>
          </a:p>
          <a:p>
            <a:pPr marL="971550" lvl="1" indent="-514350">
              <a:lnSpc>
                <a:spcPct val="130000"/>
              </a:lnSpc>
              <a:buAutoNum type="arabicPeriod"/>
            </a:pPr>
            <a:r>
              <a:rPr lang="zh-TW" altLang="en-US" b="1" dirty="0">
                <a:latin typeface="+mj-lt"/>
                <a:ea typeface="+mj-ea"/>
              </a:rPr>
              <a:t>信評應用領域</a:t>
            </a:r>
            <a:r>
              <a:rPr lang="zh-TW" altLang="en-US" dirty="0">
                <a:latin typeface="+mj-lt"/>
                <a:ea typeface="+mj-ea"/>
              </a:rPr>
              <a:t>：採集個人或企業在線上交易或服務中所留下的行為資料，並經由演算法的分析後，利用計算完的結果為受評者提供更正確、公正的評級</a:t>
            </a:r>
            <a:endParaRPr lang="en-US" altLang="zh-TW" dirty="0">
              <a:latin typeface="+mj-lt"/>
              <a:ea typeface="+mj-ea"/>
            </a:endParaRPr>
          </a:p>
        </p:txBody>
      </p:sp>
      <p:graphicFrame>
        <p:nvGraphicFramePr>
          <p:cNvPr id="4" name="資料庫圖表 3"/>
          <p:cNvGraphicFramePr/>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9</a:t>
            </a:r>
            <a:endParaRPr lang="zh-TW" altLang="en-US" dirty="0"/>
          </a:p>
        </p:txBody>
      </p:sp>
    </p:spTree>
    <p:extLst>
      <p:ext uri="{BB962C8B-B14F-4D97-AF65-F5344CB8AC3E}">
        <p14:creationId xmlns:p14="http://schemas.microsoft.com/office/powerpoint/2010/main" val="1041076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a:t>
            </a:r>
            <a:r>
              <a:rPr lang="en-US" altLang="zh-CN" dirty="0"/>
              <a:t>vs</a:t>
            </a:r>
            <a:r>
              <a:rPr lang="zh-CN" altLang="en-US" dirty="0"/>
              <a:t>智慧信評</a:t>
            </a:r>
            <a:endParaRPr lang="en-US" dirty="0"/>
          </a:p>
        </p:txBody>
      </p:sp>
      <p:graphicFrame>
        <p:nvGraphicFramePr>
          <p:cNvPr id="5" name="內容版面配置區 3"/>
          <p:cNvGraphicFramePr>
            <a:graphicFrameLocks/>
          </p:cNvGraphicFramePr>
          <p:nvPr>
            <p:extLst>
              <p:ext uri="{D42A27DB-BD31-4B8C-83A1-F6EECF244321}">
                <p14:modId xmlns:p14="http://schemas.microsoft.com/office/powerpoint/2010/main" val="2273993882"/>
              </p:ext>
            </p:extLst>
          </p:nvPr>
        </p:nvGraphicFramePr>
        <p:xfrm>
          <a:off x="1020445" y="1826506"/>
          <a:ext cx="10151109" cy="4145280"/>
        </p:xfrm>
        <a:graphic>
          <a:graphicData uri="http://schemas.openxmlformats.org/drawingml/2006/table">
            <a:tbl>
              <a:tblPr firstRow="1" bandRow="1">
                <a:tableStyleId>{5DA37D80-6434-44D0-A028-1B22A696006F}</a:tableStyleId>
              </a:tblPr>
              <a:tblGrid>
                <a:gridCol w="3383703">
                  <a:extLst>
                    <a:ext uri="{9D8B030D-6E8A-4147-A177-3AD203B41FA5}">
                      <a16:colId xmlns:a16="http://schemas.microsoft.com/office/drawing/2014/main" val="20000"/>
                    </a:ext>
                  </a:extLst>
                </a:gridCol>
                <a:gridCol w="3383703">
                  <a:extLst>
                    <a:ext uri="{9D8B030D-6E8A-4147-A177-3AD203B41FA5}">
                      <a16:colId xmlns:a16="http://schemas.microsoft.com/office/drawing/2014/main" val="2590012386"/>
                    </a:ext>
                  </a:extLst>
                </a:gridCol>
                <a:gridCol w="3383703">
                  <a:extLst>
                    <a:ext uri="{9D8B030D-6E8A-4147-A177-3AD203B41FA5}">
                      <a16:colId xmlns:a16="http://schemas.microsoft.com/office/drawing/2014/main" val="4270548938"/>
                    </a:ext>
                  </a:extLst>
                </a:gridCol>
              </a:tblGrid>
              <a:tr h="518160">
                <a:tc>
                  <a:txBody>
                    <a:bodyPr/>
                    <a:lstStyle/>
                    <a:p>
                      <a:pPr algn="ctr"/>
                      <a:endParaRPr lang="en-US" sz="2400" dirty="0"/>
                    </a:p>
                  </a:txBody>
                  <a:tcPr anchor="ctr"/>
                </a:tc>
                <a:tc>
                  <a:txBody>
                    <a:bodyPr/>
                    <a:lstStyle/>
                    <a:p>
                      <a:pPr algn="ctr"/>
                      <a:r>
                        <a:rPr lang="zh-CN" altLang="en-US" sz="2400" dirty="0"/>
                        <a:t>傳統信評</a:t>
                      </a:r>
                      <a:endParaRPr lang="en-US" sz="2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t>智慧信評</a:t>
                      </a:r>
                    </a:p>
                  </a:txBody>
                  <a:tcPr anchor="ctr"/>
                </a:tc>
                <a:extLst>
                  <a:ext uri="{0D108BD9-81ED-4DB2-BD59-A6C34878D82A}">
                    <a16:rowId xmlns:a16="http://schemas.microsoft.com/office/drawing/2014/main" val="1118731827"/>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kern="1200" dirty="0">
                          <a:solidFill>
                            <a:schemeClr val="tx1"/>
                          </a:solidFill>
                          <a:latin typeface="+mn-lt"/>
                          <a:ea typeface="+mn-ea"/>
                          <a:cs typeface="+mn-cs"/>
                        </a:rPr>
                        <a:t>資料來源</a:t>
                      </a:r>
                      <a:endParaRPr lang="en-US" sz="2400" kern="1200" dirty="0">
                        <a:solidFill>
                          <a:schemeClr val="tx1"/>
                        </a:solidFill>
                        <a:latin typeface="+mn-lt"/>
                        <a:ea typeface="+mn-ea"/>
                        <a:cs typeface="+mn-cs"/>
                      </a:endParaRPr>
                    </a:p>
                  </a:txBody>
                  <a:tcPr anchor="ctr"/>
                </a:tc>
                <a:tc>
                  <a:txBody>
                    <a:bodyPr/>
                    <a:lstStyle/>
                    <a:p>
                      <a:pPr algn="ctr"/>
                      <a:r>
                        <a:rPr lang="zh-CN" altLang="en-US" sz="2400" kern="1200" dirty="0">
                          <a:solidFill>
                            <a:schemeClr val="tx1"/>
                          </a:solidFill>
                          <a:latin typeface="+mn-lt"/>
                          <a:ea typeface="+mn-ea"/>
                          <a:cs typeface="+mn-cs"/>
                        </a:rPr>
                        <a:t>線下</a:t>
                      </a:r>
                      <a:endParaRPr lang="en-US" sz="2400" kern="1200" dirty="0">
                        <a:solidFill>
                          <a:schemeClr val="tx1"/>
                        </a:solidFill>
                        <a:latin typeface="+mn-lt"/>
                        <a:ea typeface="+mn-ea"/>
                        <a:cs typeface="+mn-cs"/>
                      </a:endParaRPr>
                    </a:p>
                  </a:txBody>
                  <a:tcPr anchor="ctr"/>
                </a:tc>
                <a:tc>
                  <a:txBody>
                    <a:bodyPr/>
                    <a:lstStyle/>
                    <a:p>
                      <a:pPr algn="ctr"/>
                      <a:r>
                        <a:rPr lang="zh-CN" altLang="en-US" sz="2400" kern="1200" dirty="0">
                          <a:solidFill>
                            <a:schemeClr val="tx1"/>
                          </a:solidFill>
                          <a:latin typeface="+mn-lt"/>
                          <a:ea typeface="+mn-ea"/>
                          <a:cs typeface="+mn-cs"/>
                        </a:rPr>
                        <a:t>網路</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3754954367"/>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kern="1200" dirty="0">
                          <a:solidFill>
                            <a:schemeClr val="tx1"/>
                          </a:solidFill>
                          <a:latin typeface="+mn-lt"/>
                          <a:ea typeface="+mn-ea"/>
                          <a:cs typeface="+mn-cs"/>
                        </a:rPr>
                        <a:t>即時性</a:t>
                      </a:r>
                      <a:endParaRPr lang="en-US" altLang="zh-TW"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弱</a:t>
                      </a:r>
                      <a:endParaRPr lang="en-US"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強</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2528523235"/>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kern="1200" dirty="0">
                          <a:solidFill>
                            <a:schemeClr val="tx1"/>
                          </a:solidFill>
                          <a:latin typeface="+mn-lt"/>
                          <a:ea typeface="+mn-ea"/>
                          <a:cs typeface="+mn-cs"/>
                        </a:rPr>
                        <a:t>用戶使用成本</a:t>
                      </a:r>
                      <a:endParaRPr lang="en-US" altLang="zh-TW"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高</a:t>
                      </a:r>
                      <a:endParaRPr lang="en-US"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低</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2432117655"/>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kern="1200" dirty="0">
                          <a:solidFill>
                            <a:schemeClr val="tx1"/>
                          </a:solidFill>
                          <a:latin typeface="+mn-lt"/>
                          <a:ea typeface="+mn-ea"/>
                          <a:cs typeface="+mn-cs"/>
                        </a:rPr>
                        <a:t>客群涵蓋量</a:t>
                      </a:r>
                      <a:endParaRPr lang="en-US" altLang="zh-TW" sz="2400" kern="1200" dirty="0">
                        <a:solidFill>
                          <a:schemeClr val="tx1"/>
                        </a:solidFill>
                        <a:latin typeface="+mn-lt"/>
                        <a:ea typeface="+mn-ea"/>
                        <a:cs typeface="+mn-cs"/>
                      </a:endParaRPr>
                    </a:p>
                  </a:txBody>
                  <a:tcPr anchor="ctr"/>
                </a:tc>
                <a:tc>
                  <a:txBody>
                    <a:bodyPr/>
                    <a:lstStyle/>
                    <a:p>
                      <a:pPr algn="ctr"/>
                      <a:r>
                        <a:rPr lang="zh-CN" altLang="en-US" sz="2400" kern="1200" dirty="0">
                          <a:solidFill>
                            <a:schemeClr val="tx1"/>
                          </a:solidFill>
                          <a:latin typeface="+mn-lt"/>
                          <a:ea typeface="+mn-ea"/>
                          <a:cs typeface="+mn-cs"/>
                        </a:rPr>
                        <a:t>侷限在信貸</a:t>
                      </a:r>
                      <a:endParaRPr lang="en-US" sz="2400" kern="1200" dirty="0">
                        <a:solidFill>
                          <a:schemeClr val="tx1"/>
                        </a:solidFill>
                        <a:latin typeface="+mn-lt"/>
                        <a:ea typeface="+mn-ea"/>
                        <a:cs typeface="+mn-cs"/>
                      </a:endParaRPr>
                    </a:p>
                  </a:txBody>
                  <a:tcPr anchor="ctr"/>
                </a:tc>
                <a:tc>
                  <a:txBody>
                    <a:bodyPr/>
                    <a:lstStyle/>
                    <a:p>
                      <a:pPr algn="ctr"/>
                      <a:r>
                        <a:rPr lang="zh-CN" altLang="en-US" sz="2400" kern="1200" dirty="0">
                          <a:solidFill>
                            <a:schemeClr val="tx1"/>
                          </a:solidFill>
                          <a:latin typeface="+mn-lt"/>
                          <a:ea typeface="+mn-ea"/>
                          <a:cs typeface="+mn-cs"/>
                        </a:rPr>
                        <a:t>生活日常化，非常廣</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2373741513"/>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kern="1200" dirty="0">
                          <a:solidFill>
                            <a:schemeClr val="tx1"/>
                          </a:solidFill>
                          <a:latin typeface="+mn-lt"/>
                          <a:ea typeface="+mn-ea"/>
                          <a:cs typeface="+mn-cs"/>
                        </a:rPr>
                        <a:t>資</a:t>
                      </a:r>
                      <a:r>
                        <a:rPr lang="zh-CN" altLang="en-US" sz="2400" kern="1200" dirty="0">
                          <a:solidFill>
                            <a:schemeClr val="tx1"/>
                          </a:solidFill>
                          <a:latin typeface="+mn-lt"/>
                          <a:ea typeface="+mn-ea"/>
                          <a:cs typeface="+mn-cs"/>
                        </a:rPr>
                        <a:t>料涵蓋量 </a:t>
                      </a:r>
                      <a:endParaRPr lang="en-US" sz="2400" kern="1200" dirty="0">
                        <a:solidFill>
                          <a:schemeClr val="tx1"/>
                        </a:solidFill>
                        <a:latin typeface="+mn-lt"/>
                        <a:ea typeface="+mn-ea"/>
                        <a:cs typeface="+mn-cs"/>
                      </a:endParaRPr>
                    </a:p>
                  </a:txBody>
                  <a:tcPr anchor="ctr"/>
                </a:tc>
                <a:tc>
                  <a:txBody>
                    <a:bodyPr/>
                    <a:lstStyle/>
                    <a:p>
                      <a:pPr algn="ctr"/>
                      <a:r>
                        <a:rPr lang="zh-TW" altLang="en-US" sz="2400" dirty="0"/>
                        <a:t>低</a:t>
                      </a:r>
                      <a:endParaRPr lang="en-US" sz="2400" kern="1200" dirty="0">
                        <a:solidFill>
                          <a:schemeClr val="tx1"/>
                        </a:solidFill>
                        <a:latin typeface="+mn-lt"/>
                        <a:ea typeface="+mn-ea"/>
                        <a:cs typeface="+mn-cs"/>
                      </a:endParaRPr>
                    </a:p>
                  </a:txBody>
                  <a:tcPr anchor="ctr"/>
                </a:tc>
                <a:tc>
                  <a:txBody>
                    <a:bodyPr/>
                    <a:lstStyle/>
                    <a:p>
                      <a:pPr algn="ctr"/>
                      <a:r>
                        <a:rPr lang="zh-CN" altLang="en-US" sz="2400" kern="1200" dirty="0">
                          <a:solidFill>
                            <a:schemeClr val="tx1"/>
                          </a:solidFill>
                          <a:latin typeface="+mn-lt"/>
                          <a:ea typeface="+mn-ea"/>
                          <a:cs typeface="+mn-cs"/>
                        </a:rPr>
                        <a:t>高</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4206987547"/>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kern="1200" dirty="0">
                          <a:solidFill>
                            <a:schemeClr val="tx1"/>
                          </a:solidFill>
                          <a:latin typeface="+mn-lt"/>
                          <a:ea typeface="+mn-ea"/>
                          <a:cs typeface="+mn-cs"/>
                        </a:rPr>
                        <a:t>應用場景</a:t>
                      </a:r>
                      <a:endParaRPr lang="en-US"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窄</a:t>
                      </a:r>
                      <a:endParaRPr lang="en-US"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廣</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1579713340"/>
                  </a:ext>
                </a:extLst>
              </a:tr>
              <a:tr h="5181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kern="1200" dirty="0">
                          <a:solidFill>
                            <a:schemeClr val="tx1"/>
                          </a:solidFill>
                          <a:latin typeface="+mn-lt"/>
                          <a:ea typeface="+mn-ea"/>
                          <a:cs typeface="+mn-cs"/>
                        </a:rPr>
                        <a:t>評估面向 </a:t>
                      </a:r>
                      <a:endParaRPr lang="en-US"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少</a:t>
                      </a:r>
                      <a:endParaRPr lang="en-US" sz="2400" kern="1200" dirty="0">
                        <a:solidFill>
                          <a:schemeClr val="tx1"/>
                        </a:solidFill>
                        <a:latin typeface="+mn-lt"/>
                        <a:ea typeface="+mn-ea"/>
                        <a:cs typeface="+mn-cs"/>
                      </a:endParaRPr>
                    </a:p>
                  </a:txBody>
                  <a:tcPr anchor="ctr"/>
                </a:tc>
                <a:tc>
                  <a:txBody>
                    <a:bodyPr/>
                    <a:lstStyle/>
                    <a:p>
                      <a:pPr algn="ctr"/>
                      <a:r>
                        <a:rPr lang="zh-TW" altLang="en-US" sz="2400" kern="1200" dirty="0">
                          <a:solidFill>
                            <a:schemeClr val="tx1"/>
                          </a:solidFill>
                          <a:latin typeface="+mn-lt"/>
                          <a:ea typeface="+mn-ea"/>
                          <a:cs typeface="+mn-cs"/>
                        </a:rPr>
                        <a:t>多</a:t>
                      </a:r>
                      <a:endParaRPr lang="en-US" sz="2400" kern="1200" dirty="0">
                        <a:solidFill>
                          <a:schemeClr val="tx1"/>
                        </a:solidFill>
                        <a:latin typeface="+mn-lt"/>
                        <a:ea typeface="+mn-ea"/>
                        <a:cs typeface="+mn-cs"/>
                      </a:endParaRPr>
                    </a:p>
                  </a:txBody>
                  <a:tcPr anchor="ctr"/>
                </a:tc>
                <a:extLst>
                  <a:ext uri="{0D108BD9-81ED-4DB2-BD59-A6C34878D82A}">
                    <a16:rowId xmlns:a16="http://schemas.microsoft.com/office/drawing/2014/main" val="3828913325"/>
                  </a:ext>
                </a:extLst>
              </a:tr>
            </a:tbl>
          </a:graphicData>
        </a:graphic>
      </p:graphicFrame>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10</a:t>
            </a:r>
            <a:endParaRPr lang="zh-TW" altLang="en-US" dirty="0"/>
          </a:p>
        </p:txBody>
      </p:sp>
    </p:spTree>
    <p:extLst>
      <p:ext uri="{BB962C8B-B14F-4D97-AF65-F5344CB8AC3E}">
        <p14:creationId xmlns:p14="http://schemas.microsoft.com/office/powerpoint/2010/main" val="1578419693"/>
      </p:ext>
    </p:extLst>
  </p:cSld>
  <p:clrMapOvr>
    <a:masterClrMapping/>
  </p:clrMapOvr>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11537</TotalTime>
  <Words>3014</Words>
  <Application>Microsoft Office PowerPoint</Application>
  <PresentationFormat>寬螢幕</PresentationFormat>
  <Paragraphs>492</Paragraphs>
  <Slides>29</Slides>
  <Notes>24</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29</vt:i4>
      </vt:variant>
    </vt:vector>
  </HeadingPairs>
  <TitlesOfParts>
    <vt:vector size="33" baseType="lpstr">
      <vt:lpstr>Arial</vt:lpstr>
      <vt:lpstr>Calibri</vt:lpstr>
      <vt:lpstr>Corbel</vt:lpstr>
      <vt:lpstr>Office 佈景主題</vt:lpstr>
      <vt:lpstr>第四章 智慧信評</vt:lpstr>
      <vt:lpstr>OUTLINE</vt:lpstr>
      <vt:lpstr>PowerPoint 簡報</vt:lpstr>
      <vt:lpstr>PowerPoint 簡報</vt:lpstr>
      <vt:lpstr>信用評價發展背景</vt:lpstr>
      <vt:lpstr>傳統信評</vt:lpstr>
      <vt:lpstr>傳統信評模式的弊端</vt:lpstr>
      <vt:lpstr>智慧信評</vt:lpstr>
      <vt:lpstr>傳統信評vs智慧信評</vt:lpstr>
      <vt:lpstr>運作流程</vt:lpstr>
      <vt:lpstr>PowerPoint 簡報</vt:lpstr>
      <vt:lpstr>智慧信評的應用</vt:lpstr>
      <vt:lpstr>智慧信評的應用</vt:lpstr>
      <vt:lpstr>智慧信評的應用</vt:lpstr>
      <vt:lpstr>智慧信評的應用</vt:lpstr>
      <vt:lpstr>創新模式案例</vt:lpstr>
      <vt:lpstr>芝麻信用</vt:lpstr>
      <vt:lpstr>芝麻信用之應用</vt:lpstr>
      <vt:lpstr>PowerPoint 簡報</vt:lpstr>
      <vt:lpstr>Credit Karma平台所供的服務</vt:lpstr>
      <vt:lpstr>Credit Karma提供的產品和服務</vt:lpstr>
      <vt:lpstr>Credit Karma盈利模式</vt:lpstr>
      <vt:lpstr>ZestFinance的大數據源</vt:lpstr>
      <vt:lpstr>美國信評業對比 — FICO vs  ZestFinance </vt:lpstr>
      <vt:lpstr>各國信評模式對比</vt:lpstr>
      <vt:lpstr>機會—信評應用場景增加</vt:lpstr>
      <vt:lpstr>挑戰—社交資料作為信審依據的風險</vt:lpstr>
      <vt:lpstr>挑戰—安全有效的數據共享機制</vt:lpstr>
      <vt:lpstr>信評業發展啟示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User</cp:lastModifiedBy>
  <cp:revision>603</cp:revision>
  <cp:lastPrinted>2016-06-22T08:11:44Z</cp:lastPrinted>
  <dcterms:created xsi:type="dcterms:W3CDTF">2016-06-16T05:53:04Z</dcterms:created>
  <dcterms:modified xsi:type="dcterms:W3CDTF">2023-06-29T16:57:37Z</dcterms:modified>
</cp:coreProperties>
</file>