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6"/>
  </p:notesMasterIdLst>
  <p:sldIdLst>
    <p:sldId id="256" r:id="rId2"/>
    <p:sldId id="257" r:id="rId3"/>
    <p:sldId id="305" r:id="rId4"/>
    <p:sldId id="258" r:id="rId5"/>
    <p:sldId id="266" r:id="rId6"/>
    <p:sldId id="306" r:id="rId7"/>
    <p:sldId id="302" r:id="rId8"/>
    <p:sldId id="259" r:id="rId9"/>
    <p:sldId id="294" r:id="rId10"/>
    <p:sldId id="261" r:id="rId11"/>
    <p:sldId id="262" r:id="rId12"/>
    <p:sldId id="263" r:id="rId13"/>
    <p:sldId id="264" r:id="rId14"/>
    <p:sldId id="265" r:id="rId15"/>
    <p:sldId id="267" r:id="rId16"/>
    <p:sldId id="300" r:id="rId17"/>
    <p:sldId id="271" r:id="rId18"/>
    <p:sldId id="273" r:id="rId19"/>
    <p:sldId id="269" r:id="rId20"/>
    <p:sldId id="272" r:id="rId21"/>
    <p:sldId id="277" r:id="rId22"/>
    <p:sldId id="278" r:id="rId23"/>
    <p:sldId id="279" r:id="rId24"/>
    <p:sldId id="280" r:id="rId25"/>
    <p:sldId id="281" r:id="rId26"/>
    <p:sldId id="282" r:id="rId27"/>
    <p:sldId id="283" r:id="rId28"/>
    <p:sldId id="287" r:id="rId29"/>
    <p:sldId id="285" r:id="rId30"/>
    <p:sldId id="299" r:id="rId31"/>
    <p:sldId id="286" r:id="rId32"/>
    <p:sldId id="288" r:id="rId33"/>
    <p:sldId id="289" r:id="rId34"/>
    <p:sldId id="303" r:id="rId35"/>
  </p:sldIdLst>
  <p:sldSz cx="12192000" cy="6858000"/>
  <p:notesSz cx="10234613" cy="7099300"/>
  <p:embeddedFontLst>
    <p:embeddedFont>
      <p:font typeface="Calibri" panose="020F0502020204030204" pitchFamily="34" charset="0"/>
      <p:regular r:id="rId37"/>
      <p:bold r:id="rId38"/>
      <p:italic r:id="rId39"/>
      <p:boldItalic r:id="rId40"/>
    </p:embeddedFont>
    <p:embeddedFont>
      <p:font typeface="Corbel" panose="020B0503020204020204" pitchFamily="34" charset="0"/>
      <p:regular r:id="rId41"/>
      <p:bold r:id="rId42"/>
      <p:italic r:id="rId43"/>
      <p:boldItalic r:id="rId44"/>
    </p:embeddedFont>
    <p:embeddedFont>
      <p:font typeface="微軟正黑體" panose="020B0604030504040204" pitchFamily="34" charset="-120"/>
      <p:regular r:id="rId45"/>
      <p:bold r:id="rId46"/>
    </p:embeddedFont>
    <p:embeddedFont>
      <p:font typeface="微軟正黑體" panose="020B0604030504040204" pitchFamily="34" charset="-120"/>
      <p:regular r:id="rId45"/>
      <p:bold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0" roundtripDataSignature="AMtx7mhiDRGcdyBp3cpt6zmfEBDggM0oj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1FB0F3B-FCBD-44C2-A7BD-866CFDC86523}">
  <a:tblStyle styleId="{E1FB0F3B-FCBD-44C2-A7BD-866CFDC86523}" styleName="Table_0">
    <a:wholeTbl>
      <a:tcTxStyle b="off" i="off">
        <a:font>
          <a:latin typeface="Corbel"/>
          <a:ea typeface="Corbel"/>
          <a:cs typeface="Corbel"/>
        </a:font>
        <a:schemeClr val="dk1"/>
      </a:tcTxStyle>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op>
            <a:ln w="9525" cap="flat" cmpd="sng">
              <a:solidFill>
                <a:schemeClr val="accent1"/>
              </a:solidFill>
              <a:prstDash val="solid"/>
              <a:round/>
              <a:headEnd type="none" w="sm" len="sm"/>
              <a:tailEnd type="none" w="sm" len="sm"/>
            </a:ln>
          </a:top>
          <a:bottom>
            <a:ln w="9525" cap="flat" cmpd="sng">
              <a:solidFill>
                <a:schemeClr val="accent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op>
            <a:ln w="9525" cap="flat" cmpd="sng">
              <a:solidFill>
                <a:schemeClr val="accent1"/>
              </a:solidFill>
              <a:prstDash val="solid"/>
              <a:round/>
              <a:headEnd type="none" w="sm" len="sm"/>
              <a:tailEnd type="none" w="sm" len="sm"/>
            </a:ln>
          </a:top>
          <a:bottom>
            <a:ln w="9525" cap="flat" cmpd="sng">
              <a:solidFill>
                <a:schemeClr val="accent1"/>
              </a:solidFill>
              <a:prstDash val="solid"/>
              <a:round/>
              <a:headEnd type="none" w="sm" len="sm"/>
              <a:tailEnd type="none" w="sm" len="sm"/>
            </a:ln>
          </a:bottom>
        </a:tcBdr>
      </a:tcStyle>
    </a:band1H>
    <a:band2H>
      <a:tcTxStyle/>
      <a:tcStyle>
        <a:tcBdr/>
      </a:tcStyle>
    </a:band2H>
    <a:band1V>
      <a:tcTxStyle/>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cBdr>
      </a:tcStyle>
    </a:band1V>
    <a:band2V>
      <a:tcTxStyle/>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cBdr>
      </a:tcStyle>
    </a:band2V>
    <a:lastCol>
      <a:tcTxStyle b="on" i="off"/>
      <a:tcStyle>
        <a:tcBdr/>
      </a:tcStyle>
    </a:lastCol>
    <a:firstCol>
      <a:tcTxStyle b="on" i="off"/>
      <a:tcStyle>
        <a:tcBdr/>
      </a:tcStyle>
    </a:firstCol>
    <a:lastRow>
      <a:tcTxStyle b="on" i="off"/>
      <a:tcStyle>
        <a:tcBdr>
          <a:top>
            <a:ln w="50800" cap="flat" cmpd="sng">
              <a:solidFill>
                <a:schemeClr val="accent1"/>
              </a:solidFill>
              <a:prstDash val="solid"/>
              <a:round/>
              <a:headEnd type="none" w="sm" len="sm"/>
              <a:tailEnd type="none" w="sm" len="sm"/>
            </a:ln>
          </a:top>
        </a:tcBdr>
      </a:tcStyle>
    </a:lastRow>
    <a:seCell>
      <a:tcTxStyle/>
      <a:tcStyle>
        <a:tcBdr/>
      </a:tcStyle>
    </a:seCell>
    <a:swCell>
      <a:tcTxStyle/>
      <a:tcStyle>
        <a:tcBdr/>
      </a:tcStyle>
    </a:swCell>
    <a:firstRow>
      <a:tcTxStyle b="on" i="off">
        <a:font>
          <a:latin typeface="Corbel"/>
          <a:ea typeface="Corbel"/>
          <a:cs typeface="Corbel"/>
        </a:font>
        <a:schemeClr val="lt1"/>
      </a:tcTxStyle>
      <a:tcStyle>
        <a:tcBdr/>
        <a:fill>
          <a:solidFill>
            <a:schemeClr val="accent1"/>
          </a:solidFill>
        </a:fill>
      </a:tcStyle>
    </a:firstRow>
    <a:neCell>
      <a:tcTxStyle/>
      <a:tcStyle>
        <a:tcBdr/>
      </a:tcStyle>
    </a:neCell>
    <a:nwCell>
      <a:tcTxStyle/>
      <a:tcStyle>
        <a:tcBdr/>
      </a:tcStyle>
    </a:nwCell>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930" autoAdjust="0"/>
    <p:restoredTop sz="76724" autoAdjust="0"/>
  </p:normalViewPr>
  <p:slideViewPr>
    <p:cSldViewPr snapToGrid="0">
      <p:cViewPr varScale="1">
        <p:scale>
          <a:sx n="74" d="100"/>
          <a:sy n="74" d="100"/>
        </p:scale>
        <p:origin x="232" y="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50" Type="http://customschemas.google.com/relationships/presentationmetadata" Target="meta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8.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9.xml"/><Relationship Id="rId41" Type="http://schemas.openxmlformats.org/officeDocument/2006/relationships/font" Target="fonts/font5.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0"/>
            <a:ext cx="4434998" cy="356198"/>
          </a:xfrm>
          <a:prstGeom prst="rect">
            <a:avLst/>
          </a:prstGeom>
          <a:noFill/>
          <a:ln>
            <a:noFill/>
          </a:ln>
        </p:spPr>
        <p:txBody>
          <a:bodyPr spcFirstLastPara="1" wrap="square" lIns="99025" tIns="49500" rIns="99025" bIns="49500" anchor="t" anchorCtr="0">
            <a:noAutofit/>
          </a:bodyPr>
          <a:lstStyle>
            <a:lvl1pPr marR="0" lvl="0" algn="l"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797247" y="0"/>
            <a:ext cx="4434998" cy="356198"/>
          </a:xfrm>
          <a:prstGeom prst="rect">
            <a:avLst/>
          </a:prstGeom>
          <a:noFill/>
          <a:ln>
            <a:noFill/>
          </a:ln>
        </p:spPr>
        <p:txBody>
          <a:bodyPr spcFirstLastPara="1" wrap="square" lIns="99025" tIns="49500" rIns="99025" bIns="49500" anchor="t" anchorCtr="0">
            <a:noAutofit/>
          </a:bodyPr>
          <a:lstStyle>
            <a:lvl1pPr marR="0" lvl="0" algn="r"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6743104"/>
            <a:ext cx="4434998" cy="356197"/>
          </a:xfrm>
          <a:prstGeom prst="rect">
            <a:avLst/>
          </a:prstGeom>
          <a:noFill/>
          <a:ln>
            <a:noFill/>
          </a:ln>
        </p:spPr>
        <p:txBody>
          <a:bodyPr spcFirstLastPara="1" wrap="square" lIns="99025" tIns="49500" rIns="99025" bIns="49500" anchor="b" anchorCtr="0">
            <a:noAutofit/>
          </a:bodyPr>
          <a:lstStyle>
            <a:lvl1pPr marR="0" lvl="0" algn="l"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None/>
            </a:pPr>
            <a:fld id="{00000000-1234-1234-1234-123412341234}" type="slidenum">
              <a:rPr lang="zh-TW" sz="1300" b="0" i="0" u="none" strike="noStrike" cap="none">
                <a:solidFill>
                  <a:schemeClr val="dk1"/>
                </a:solidFill>
                <a:latin typeface="Calibri"/>
                <a:ea typeface="Calibri"/>
                <a:cs typeface="Calibri"/>
                <a:sym typeface="Calibri"/>
              </a:rPr>
              <a:t>‹#›</a:t>
            </a:fld>
            <a:endParaRPr sz="13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iki.mbalib.com/zh-tw/%E5%8F%91%E8%B4%A7"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www.moneydj.com/KMDJ/Wiki/WikiViewer.aspx?KeyID=98d278cc-2d65-4f36-9b9e-33d234ad992b"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www.moneydj.com/KMDJ/Wiki/WikiViewer.aspx?KeyID=98d278cc-2d65-4f36-9b9e-33d234ad992b"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 name="Google Shape;92;p1: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rmAutofit/>
          </a:bodyPr>
          <a:lstStyle/>
          <a:p>
            <a:pPr marL="0" lvl="0" indent="0" algn="l" rtl="0">
              <a:spcBef>
                <a:spcPts val="0"/>
              </a:spcBef>
              <a:spcAft>
                <a:spcPts val="0"/>
              </a:spcAft>
              <a:buNone/>
            </a:pPr>
            <a:endParaRPr/>
          </a:p>
        </p:txBody>
      </p:sp>
      <p:sp>
        <p:nvSpPr>
          <p:cNvPr id="93" name="Google Shape;93;p1: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p6: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dirty="0"/>
              <a:t>清算系統會將資料整批處理，並且計算出每個銀行要付款或者收款的淨額。這個清算過程通常都需要兩到三天甚至更久，所有透過這家銀行做清算的付款人，在這段時間中都會有清算風險，例如銀行在這個過程中倒閉等。</a:t>
            </a:r>
            <a:endParaRPr dirty="0"/>
          </a:p>
          <a:p>
            <a:pPr marL="0" marR="0" lvl="0" indent="0" algn="l" rtl="0">
              <a:lnSpc>
                <a:spcPct val="100000"/>
              </a:lnSpc>
              <a:spcBef>
                <a:spcPts val="0"/>
              </a:spcBef>
              <a:spcAft>
                <a:spcPts val="0"/>
              </a:spcAft>
              <a:buClr>
                <a:schemeClr val="dk1"/>
              </a:buClr>
              <a:buSzPts val="1200"/>
              <a:buFont typeface="Calibri"/>
              <a:buNone/>
            </a:pPr>
            <a:r>
              <a:rPr lang="zh-TW" dirty="0"/>
              <a:t>主要適用於 B2B 大額交易；即時清算方式可以大幅降低清算風險，而且還可以清楚地回溯特定交易。當然，即時總額清算的成本也相對高，所以大部分銀行針對零售支付，都是採用成本較低的定時淨額清算；</a:t>
            </a:r>
            <a:endParaRPr dirty="0"/>
          </a:p>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p7: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a:t>商家是根據授權的訊息來確認交易是否完成，授權只是一個即時的資訊流，金流的部份則會是稍後透過國際組織去計算所有參與的會員銀行當日的交易淨額，會員銀行則會在當日確認淨額後，用「即時總額清算」把資金轉給國際組織，由國際組織將資金轉給淨收入的銀行。</a:t>
            </a:r>
            <a:endParaRPr/>
          </a:p>
          <a:p>
            <a:pPr marL="0" marR="0" lvl="0" indent="0" algn="l" rtl="0">
              <a:lnSpc>
                <a:spcPct val="100000"/>
              </a:lnSpc>
              <a:spcBef>
                <a:spcPts val="0"/>
              </a:spcBef>
              <a:spcAft>
                <a:spcPts val="0"/>
              </a:spcAft>
              <a:buClr>
                <a:schemeClr val="dk1"/>
              </a:buClr>
              <a:buSzPts val="1200"/>
              <a:buFont typeface="Calibri"/>
              <a:buNone/>
            </a:pPr>
            <a:r>
              <a:rPr lang="zh-TW"/>
              <a:t>交易不再受限於清算系統的時間差，銀行以及新的契約關係介入後，資訊流跟金流隔離，資訊流藉著科技的輔助，可以即時確認交易授權，讓交易可以在第一時間完成。雖然商家必須要付出 3% 左右的代價，但是這個機制卻能大大提昇銷售的機會。</a:t>
            </a:r>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8: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222" name="Google Shape;222;p8: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p9: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a:t>遠端支付就是電子商務及行動商務，用筆電或手機完成購物程序，在網路上刷信用卡、金融卡或是以電子優惠券支付費用，即可算是遠端的行動支付。</a:t>
            </a:r>
            <a:endParaRPr/>
          </a:p>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Google Shape;282;p10: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a:t>遠端支付就是電子商務及行動商務，用筆電或手機完成購物程序，在網路上刷信用卡、金融卡或是以電子優惠券支付費用，即可算是遠端的行動支付。</a:t>
            </a:r>
            <a:endParaRPr/>
          </a:p>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1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4" name="Google Shape;324;p11: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b="0">
                <a:latin typeface="Calibri"/>
                <a:ea typeface="Calibri"/>
                <a:cs typeface="Calibri"/>
                <a:sym typeface="Calibri"/>
              </a:rPr>
              <a:t>為什麼第三方支付會出現? Internet</a:t>
            </a:r>
            <a:endParaRPr/>
          </a:p>
          <a:p>
            <a:pPr marL="0" lvl="0" indent="0" algn="l" rtl="0">
              <a:spcBef>
                <a:spcPts val="0"/>
              </a:spcBef>
              <a:spcAft>
                <a:spcPts val="0"/>
              </a:spcAft>
              <a:buNone/>
            </a:pPr>
            <a:r>
              <a:rPr lang="zh-TW" b="0">
                <a:latin typeface="Calibri"/>
                <a:ea typeface="Calibri"/>
                <a:cs typeface="Calibri"/>
                <a:sym typeface="Calibri"/>
              </a:rPr>
              <a:t>支付的問題</a:t>
            </a:r>
            <a:endParaRPr b="0">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1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4" name="Google Shape;324;p11: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b="0">
                <a:latin typeface="Calibri"/>
                <a:ea typeface="Calibri"/>
                <a:cs typeface="Calibri"/>
                <a:sym typeface="Calibri"/>
              </a:rPr>
              <a:t>為什麼第三方支付會出現? Internet</a:t>
            </a:r>
            <a:endParaRPr/>
          </a:p>
          <a:p>
            <a:pPr marL="0" lvl="0" indent="0" algn="l" rtl="0">
              <a:spcBef>
                <a:spcPts val="0"/>
              </a:spcBef>
              <a:spcAft>
                <a:spcPts val="0"/>
              </a:spcAft>
              <a:buNone/>
            </a:pPr>
            <a:r>
              <a:rPr lang="zh-TW" b="0">
                <a:latin typeface="Calibri"/>
                <a:ea typeface="Calibri"/>
                <a:cs typeface="Calibri"/>
                <a:sym typeface="Calibri"/>
              </a:rPr>
              <a:t>支付的問題</a:t>
            </a:r>
            <a:endParaRPr b="0">
              <a:latin typeface="Calibri"/>
              <a:ea typeface="Calibri"/>
              <a:cs typeface="Calibri"/>
              <a:sym typeface="Calibri"/>
            </a:endParaRPr>
          </a:p>
        </p:txBody>
      </p:sp>
    </p:spTree>
    <p:extLst>
      <p:ext uri="{BB962C8B-B14F-4D97-AF65-F5344CB8AC3E}">
        <p14:creationId xmlns:p14="http://schemas.microsoft.com/office/powerpoint/2010/main" val="31382690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15: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1" name="Google Shape;411;p15: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latin typeface="Calibri"/>
                <a:ea typeface="Calibri"/>
                <a:cs typeface="Calibri"/>
                <a:sym typeface="Calibri"/>
              </a:rPr>
              <a:t>在</a:t>
            </a:r>
            <a:r>
              <a:rPr lang="zh-TW"/>
              <a:t>“</a:t>
            </a:r>
            <a:r>
              <a:rPr lang="zh-TW">
                <a:latin typeface="Calibri"/>
                <a:ea typeface="Calibri"/>
                <a:cs typeface="Calibri"/>
                <a:sym typeface="Calibri"/>
              </a:rPr>
              <a:t>第三方支付</a:t>
            </a:r>
            <a:r>
              <a:rPr lang="zh-TW"/>
              <a:t>” </a:t>
            </a:r>
            <a:r>
              <a:rPr lang="zh-TW">
                <a:latin typeface="Calibri"/>
                <a:ea typeface="Calibri"/>
                <a:cs typeface="Calibri"/>
                <a:sym typeface="Calibri"/>
              </a:rPr>
              <a:t>模式中，買方選購商品後，使用第三方平臺提供的賬戶進行貨款支付，並由第三方通知賣家貨款到賬、要求</a:t>
            </a:r>
            <a:r>
              <a:rPr lang="zh-TW" u="sng">
                <a:solidFill>
                  <a:srgbClr val="8E58B6"/>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發貨</a:t>
            </a:r>
            <a:r>
              <a:rPr lang="zh-TW">
                <a:latin typeface="Calibri"/>
                <a:ea typeface="Calibri"/>
                <a:cs typeface="Calibri"/>
                <a:sym typeface="Calibri"/>
              </a:rPr>
              <a:t>；買方收到貨物，並檢驗商品進行確認後，就可以通知第三方付款給賣家，第三方再將款項轉至賣家賬戶上。</a:t>
            </a: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r>
              <a:rPr lang="zh-TW" sz="1200" b="1" i="0" u="none" strike="noStrike">
                <a:solidFill>
                  <a:schemeClr val="dk1"/>
                </a:solidFill>
                <a:latin typeface="Calibri"/>
                <a:ea typeface="Calibri"/>
                <a:cs typeface="Calibri"/>
                <a:sym typeface="Calibri"/>
              </a:rPr>
              <a:t>買家付款：</a:t>
            </a:r>
            <a:endParaRPr/>
          </a:p>
          <a:p>
            <a:pPr marL="0" lvl="0" indent="0" algn="l" rtl="0">
              <a:spcBef>
                <a:spcPts val="0"/>
              </a:spcBef>
              <a:spcAft>
                <a:spcPts val="0"/>
              </a:spcAft>
              <a:buNone/>
            </a:pPr>
            <a:r>
              <a:rPr lang="zh-TW" sz="1200" b="0" i="0" u="none" strike="noStrike">
                <a:solidFill>
                  <a:schemeClr val="dk1"/>
                </a:solidFill>
                <a:latin typeface="Calibri"/>
                <a:ea typeface="Calibri"/>
                <a:cs typeface="Calibri"/>
                <a:sym typeface="Calibri"/>
              </a:rPr>
              <a:t>當買家確定要購買商品後，第三方支付平台會提供買方許多種付款方法，例如：ATM轉帳、郵局無摺存款、超商代碼支付等等，買家可以自由選擇其中一個方法來付款。然後平台還會設定匯款時限（通常為五到七天），超時未完成匯款的話則會被取消交易，買家若還有意願購買的話可以再次下單。</a:t>
            </a:r>
            <a:endParaRPr b="0"/>
          </a:p>
          <a:p>
            <a:pPr marL="0" lvl="0" indent="0" algn="l" rtl="0">
              <a:spcBef>
                <a:spcPts val="0"/>
              </a:spcBef>
              <a:spcAft>
                <a:spcPts val="0"/>
              </a:spcAft>
              <a:buNone/>
            </a:pPr>
            <a:r>
              <a:rPr lang="zh-TW" sz="1200" b="1" i="0" u="none" strike="noStrike">
                <a:solidFill>
                  <a:schemeClr val="dk1"/>
                </a:solidFill>
                <a:latin typeface="Calibri"/>
                <a:ea typeface="Calibri"/>
                <a:cs typeface="Calibri"/>
                <a:sym typeface="Calibri"/>
              </a:rPr>
              <a:t>通知收到款項：</a:t>
            </a:r>
            <a:endParaRPr/>
          </a:p>
          <a:p>
            <a:pPr marL="0" lvl="0" indent="0" algn="l" rtl="0">
              <a:spcBef>
                <a:spcPts val="0"/>
              </a:spcBef>
              <a:spcAft>
                <a:spcPts val="0"/>
              </a:spcAft>
              <a:buNone/>
            </a:pPr>
            <a:r>
              <a:rPr lang="zh-TW" sz="1200" b="0" i="0" u="none" strike="noStrike">
                <a:solidFill>
                  <a:schemeClr val="dk1"/>
                </a:solidFill>
                <a:latin typeface="Calibri"/>
                <a:ea typeface="Calibri"/>
                <a:cs typeface="Calibri"/>
                <a:sym typeface="Calibri"/>
              </a:rPr>
              <a:t>買方透過前述方式完成匯款給第三方支付平台後，平台會暫時代為保管金錢，並同時通知賣方對方已經順利完成匯款、可以開始準備將貨物商品寄送出去了。</a:t>
            </a:r>
            <a:endParaRPr b="0"/>
          </a:p>
          <a:p>
            <a:pPr marL="0" lvl="0" indent="0" algn="l" rtl="0">
              <a:spcBef>
                <a:spcPts val="0"/>
              </a:spcBef>
              <a:spcAft>
                <a:spcPts val="0"/>
              </a:spcAft>
              <a:buNone/>
            </a:pPr>
            <a:r>
              <a:rPr lang="zh-TW" sz="1200" b="1" i="0" u="none" strike="noStrike">
                <a:solidFill>
                  <a:schemeClr val="dk1"/>
                </a:solidFill>
                <a:latin typeface="Calibri"/>
                <a:ea typeface="Calibri"/>
                <a:cs typeface="Calibri"/>
                <a:sym typeface="Calibri"/>
              </a:rPr>
              <a:t>寄送商品給買家：</a:t>
            </a:r>
            <a:endParaRPr/>
          </a:p>
          <a:p>
            <a:pPr marL="0" lvl="0" indent="0" algn="l" rtl="0">
              <a:spcBef>
                <a:spcPts val="0"/>
              </a:spcBef>
              <a:spcAft>
                <a:spcPts val="0"/>
              </a:spcAft>
              <a:buNone/>
            </a:pPr>
            <a:r>
              <a:rPr lang="zh-TW" sz="1200" b="0" i="0" u="none" strike="noStrike">
                <a:solidFill>
                  <a:schemeClr val="dk1"/>
                </a:solidFill>
                <a:latin typeface="Calibri"/>
                <a:ea typeface="Calibri"/>
                <a:cs typeface="Calibri"/>
                <a:sym typeface="Calibri"/>
              </a:rPr>
              <a:t>當賣家收到訊息得知買家已經將錢付清後，就可以開始將貨物打包，準備寄送到買家那邊。而寄送方式一般分為下列三種：</a:t>
            </a:r>
            <a:endParaRPr b="0"/>
          </a:p>
          <a:p>
            <a:pPr marL="0" lvl="0" indent="0" algn="l" rtl="0">
              <a:spcBef>
                <a:spcPts val="0"/>
              </a:spcBef>
              <a:spcAft>
                <a:spcPts val="0"/>
              </a:spcAft>
              <a:buNone/>
            </a:pPr>
            <a:r>
              <a:rPr lang="zh-TW" sz="1200" b="0" i="0" u="none" strike="noStrike">
                <a:solidFill>
                  <a:schemeClr val="dk1"/>
                </a:solidFill>
                <a:latin typeface="Calibri"/>
                <a:ea typeface="Calibri"/>
                <a:cs typeface="Calibri"/>
                <a:sym typeface="Calibri"/>
              </a:rPr>
              <a:t>超商取貨（店到店）</a:t>
            </a:r>
            <a:endParaRPr sz="1200" b="1" i="0" u="none" strike="noStrike">
              <a:solidFill>
                <a:schemeClr val="dk1"/>
              </a:solidFill>
              <a:latin typeface="Calibri"/>
              <a:ea typeface="Calibri"/>
              <a:cs typeface="Calibri"/>
              <a:sym typeface="Calibri"/>
            </a:endParaRPr>
          </a:p>
          <a:p>
            <a:pPr marL="0" lvl="0" indent="0" algn="l" rtl="0">
              <a:spcBef>
                <a:spcPts val="0"/>
              </a:spcBef>
              <a:spcAft>
                <a:spcPts val="0"/>
              </a:spcAft>
              <a:buNone/>
            </a:pPr>
            <a:r>
              <a:rPr lang="zh-TW" sz="1200" b="0" i="0" u="none" strike="noStrike">
                <a:solidFill>
                  <a:schemeClr val="dk1"/>
                </a:solidFill>
                <a:latin typeface="Calibri"/>
                <a:ea typeface="Calibri"/>
                <a:cs typeface="Calibri"/>
                <a:sym typeface="Calibri"/>
              </a:rPr>
              <a:t>郵寄寄送</a:t>
            </a:r>
            <a:endParaRPr sz="1200" b="1" i="0" u="none" strike="noStrike">
              <a:solidFill>
                <a:schemeClr val="dk1"/>
              </a:solidFill>
              <a:latin typeface="Calibri"/>
              <a:ea typeface="Calibri"/>
              <a:cs typeface="Calibri"/>
              <a:sym typeface="Calibri"/>
            </a:endParaRPr>
          </a:p>
          <a:p>
            <a:pPr marL="0" lvl="0" indent="0" algn="l" rtl="0">
              <a:spcBef>
                <a:spcPts val="0"/>
              </a:spcBef>
              <a:spcAft>
                <a:spcPts val="0"/>
              </a:spcAft>
              <a:buNone/>
            </a:pPr>
            <a:r>
              <a:rPr lang="zh-TW" sz="1200" b="0" i="0" u="none" strike="noStrike">
                <a:solidFill>
                  <a:schemeClr val="dk1"/>
                </a:solidFill>
                <a:latin typeface="Calibri"/>
                <a:ea typeface="Calibri"/>
                <a:cs typeface="Calibri"/>
                <a:sym typeface="Calibri"/>
              </a:rPr>
              <a:t>快遞寄貨</a:t>
            </a:r>
            <a:endParaRPr sz="1200" b="1" i="0" u="none" strike="noStrike">
              <a:solidFill>
                <a:schemeClr val="dk1"/>
              </a:solidFill>
              <a:latin typeface="Calibri"/>
              <a:ea typeface="Calibri"/>
              <a:cs typeface="Calibri"/>
              <a:sym typeface="Calibri"/>
            </a:endParaRPr>
          </a:p>
          <a:p>
            <a:pPr marL="0" lvl="0" indent="0" algn="l" rtl="0">
              <a:spcBef>
                <a:spcPts val="0"/>
              </a:spcBef>
              <a:spcAft>
                <a:spcPts val="0"/>
              </a:spcAft>
              <a:buNone/>
            </a:pPr>
            <a:r>
              <a:rPr lang="zh-TW" sz="1200" b="1" i="0" u="none" strike="noStrike">
                <a:solidFill>
                  <a:schemeClr val="dk1"/>
                </a:solidFill>
                <a:latin typeface="Calibri"/>
                <a:ea typeface="Calibri"/>
                <a:cs typeface="Calibri"/>
                <a:sym typeface="Calibri"/>
              </a:rPr>
              <a:t>商品鑑賞期結束：</a:t>
            </a:r>
            <a:endParaRPr/>
          </a:p>
          <a:p>
            <a:pPr marL="0" lvl="0" indent="0" algn="l" rtl="0">
              <a:spcBef>
                <a:spcPts val="0"/>
              </a:spcBef>
              <a:spcAft>
                <a:spcPts val="0"/>
              </a:spcAft>
              <a:buNone/>
            </a:pPr>
            <a:r>
              <a:rPr lang="zh-TW" sz="1200" b="0" i="0" u="none" strike="noStrike">
                <a:solidFill>
                  <a:schemeClr val="dk1"/>
                </a:solidFill>
                <a:latin typeface="Calibri"/>
                <a:ea typeface="Calibri"/>
                <a:cs typeface="Calibri"/>
                <a:sym typeface="Calibri"/>
              </a:rPr>
              <a:t>買方收到貨物賣方寄來的商品後可以進行商品評估。許多購物網站都會設有商品鑑賞期，而在這鑑賞期期間，如果商品有瑕疵、破損的狀況發生，就可以要求退換貨或是退款，以避免賣方故意寄給買家不良品。（各個購物網站的規定都不同）而在商品鑑賞期結束後，就不得再另外提出要求說想要退換貨、退費。</a:t>
            </a:r>
            <a:endParaRPr b="0"/>
          </a:p>
          <a:p>
            <a:pPr marL="0" lvl="0" indent="0" algn="l" rtl="0">
              <a:spcBef>
                <a:spcPts val="0"/>
              </a:spcBef>
              <a:spcAft>
                <a:spcPts val="0"/>
              </a:spcAft>
              <a:buNone/>
            </a:pPr>
            <a:r>
              <a:rPr lang="zh-TW" sz="1200" b="1" i="0" u="none" strike="noStrike">
                <a:solidFill>
                  <a:schemeClr val="dk1"/>
                </a:solidFill>
                <a:latin typeface="Calibri"/>
                <a:ea typeface="Calibri"/>
                <a:cs typeface="Calibri"/>
                <a:sym typeface="Calibri"/>
              </a:rPr>
              <a:t>款項支付：</a:t>
            </a:r>
            <a:endParaRPr/>
          </a:p>
          <a:p>
            <a:pPr marL="0" lvl="0" indent="0" algn="l" rtl="0">
              <a:spcBef>
                <a:spcPts val="0"/>
              </a:spcBef>
              <a:spcAft>
                <a:spcPts val="0"/>
              </a:spcAft>
              <a:buNone/>
            </a:pPr>
            <a:r>
              <a:rPr lang="zh-TW" sz="1200" b="0" i="0" u="none" strike="noStrike">
                <a:solidFill>
                  <a:schemeClr val="dk1"/>
                </a:solidFill>
                <a:latin typeface="Calibri"/>
                <a:ea typeface="Calibri"/>
                <a:cs typeface="Calibri"/>
                <a:sym typeface="Calibri"/>
              </a:rPr>
              <a:t>待確認期結束後，第三方支付平台會把先前代為保管的款項轉交給賣方，而這時交易才算是正式完畢。</a:t>
            </a:r>
            <a:endParaRPr b="0"/>
          </a:p>
          <a:p>
            <a:pPr marL="0" lvl="0" indent="0" algn="l" rtl="0">
              <a:spcBef>
                <a:spcPts val="0"/>
              </a:spcBef>
              <a:spcAft>
                <a:spcPts val="0"/>
              </a:spcAft>
              <a:buNone/>
            </a:pPr>
            <a:r>
              <a:rPr lang="zh-TW" sz="1200" b="1" i="0" u="none" strike="noStrike">
                <a:solidFill>
                  <a:schemeClr val="dk1"/>
                </a:solidFill>
                <a:latin typeface="Calibri"/>
                <a:ea typeface="Calibri"/>
                <a:cs typeface="Calibri"/>
                <a:sym typeface="Calibri"/>
              </a:rPr>
              <a:t>情況處理：</a:t>
            </a:r>
            <a:endParaRPr/>
          </a:p>
          <a:p>
            <a:pPr marL="0" lvl="0" indent="0" algn="l" rtl="0">
              <a:spcBef>
                <a:spcPts val="0"/>
              </a:spcBef>
              <a:spcAft>
                <a:spcPts val="0"/>
              </a:spcAft>
              <a:buNone/>
            </a:pPr>
            <a:r>
              <a:rPr lang="zh-TW" sz="1200" b="0" i="0" u="none" strike="noStrike">
                <a:solidFill>
                  <a:schemeClr val="dk1"/>
                </a:solidFill>
                <a:latin typeface="Calibri"/>
                <a:ea typeface="Calibri"/>
                <a:cs typeface="Calibri"/>
                <a:sym typeface="Calibri"/>
              </a:rPr>
              <a:t>如果買方拿到貨物後對貨物不滿意，或者認為與賣方的承諾不符，可以向第三方支付平台提出異議，將貨物完全退還給賣方。第三方支付平台在確認賣方已正確拿到退貨後，將金額退還給買方。如果買賣雙方對上述處理意見不一致，一方應提交法院協調判決，第三方支付平台應根據判決內容確認向買方退款或分配給賣方的金額。</a:t>
            </a:r>
            <a:endParaRPr b="0"/>
          </a:p>
          <a:p>
            <a:pPr marL="0" lvl="0" indent="0" algn="l" rtl="0">
              <a:spcBef>
                <a:spcPts val="0"/>
              </a:spcBef>
              <a:spcAft>
                <a:spcPts val="0"/>
              </a:spcAft>
              <a:buNone/>
            </a:pPr>
            <a:br>
              <a:rPr lang="zh-TW"/>
            </a:br>
            <a:endParaRPr>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17: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2" name="Google Shape;482;p17: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以公司名義在銀行開立一個賬戶，用戶把錢轉給支付寶的過程相當於支付寶從你的賬戶上扣款，然後轉到支付寶公司賬戶上。支付寶公司賬戶屬於第三方支付平台性質，需要向銀行保證一定數量的備付金。因為賬戶性質比較特殊，所以具體的規定比較複雜，但是總體來說是你把錢給了支付寶公司，支付寶公司存在銀行。</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13: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372" name="Google Shape;372;p13: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2: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02" name="Google Shape;102;p2: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p16: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9" name="Google Shape;449;p16: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買家喜歡的付款方式，目前 50% 是快捷支付（透過綁定的信用卡、銀行卡或銀行帳戶直接付款）；利用餘額支付者約佔支付寶使用者的 30%。</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2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3" name="Google Shape;563;p21: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會先講集中在講分散在講混和</a:t>
            </a:r>
            <a:endParaRPr/>
          </a:p>
        </p:txBody>
      </p:sp>
      <p:sp>
        <p:nvSpPr>
          <p:cNvPr id="564" name="Google Shape;564;p21: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2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1" name="Google Shape;601;p22: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集中型的營運模式，主要透過淘寶網、天貓網站來提通第三方中介信用服務。</a:t>
            </a:r>
            <a:endParaRPr/>
          </a:p>
          <a:p>
            <a:pPr marL="0" lvl="0" indent="0" algn="l" rtl="0">
              <a:spcBef>
                <a:spcPts val="0"/>
              </a:spcBef>
              <a:spcAft>
                <a:spcPts val="0"/>
              </a:spcAft>
              <a:buNone/>
            </a:pPr>
            <a:r>
              <a:rPr lang="zh-TW"/>
              <a:t>意旨為所有客戶要集中到淘寶網或天貓中，由支付寶提供統一的服務。</a:t>
            </a:r>
            <a:endParaRPr/>
          </a:p>
          <a:p>
            <a:pPr marL="0" lvl="0" indent="0" algn="l" rtl="0">
              <a:spcBef>
                <a:spcPts val="0"/>
              </a:spcBef>
              <a:spcAft>
                <a:spcPts val="0"/>
              </a:spcAft>
              <a:buNone/>
            </a:pPr>
            <a:r>
              <a:rPr lang="zh-TW"/>
              <a:t>好處：最大限度聚集同類型的客戶。</a:t>
            </a:r>
            <a:endParaRPr/>
          </a:p>
          <a:p>
            <a:pPr marL="0" lvl="0" indent="0" algn="l" rtl="0">
              <a:spcBef>
                <a:spcPts val="0"/>
              </a:spcBef>
              <a:spcAft>
                <a:spcPts val="0"/>
              </a:spcAft>
              <a:buNone/>
            </a:pPr>
            <a:r>
              <a:rPr lang="zh-TW"/>
              <a:t>缺點：限制的業務種類。</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p23: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6" name="Google Shape;646;p23: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財富通也有自己的優勢，首先騰訊全部的付費採用了財富通，從需求點來說，雖然不是日常消費，但憑藉騰訊產品強大的吸金能力（IM和遊戲），佔有率也是很可觀的。可能有人說財富通只覆蓋了騰訊產品的用戶（外部商戶也有，不過確實比例不多），但是騰訊產品的覆蓋面在國內電腦的植入率確是第一，這也是為什麼現在財富通可以坐穩第二把交椅的原因。</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p24: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9" name="Google Shape;669;p24: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集中型的營運模式，主要透過淘寶網、天貓網站來提通第三方中介信用服務。</a:t>
            </a:r>
            <a:endParaRPr/>
          </a:p>
          <a:p>
            <a:pPr marL="0" lvl="0" indent="0" algn="l" rtl="0">
              <a:spcBef>
                <a:spcPts val="0"/>
              </a:spcBef>
              <a:spcAft>
                <a:spcPts val="0"/>
              </a:spcAft>
              <a:buNone/>
            </a:pPr>
            <a:r>
              <a:rPr lang="zh-TW"/>
              <a:t>意旨為所有客戶要集中到淘寶網或天貓中，由支付寶提供統一的服務。</a:t>
            </a:r>
            <a:endParaRPr/>
          </a:p>
          <a:p>
            <a:pPr marL="0" lvl="0" indent="0" algn="l" rtl="0">
              <a:spcBef>
                <a:spcPts val="0"/>
              </a:spcBef>
              <a:spcAft>
                <a:spcPts val="0"/>
              </a:spcAft>
              <a:buNone/>
            </a:pPr>
            <a:r>
              <a:rPr lang="zh-TW"/>
              <a:t>好處：最大限度聚集同類型的客戶。</a:t>
            </a:r>
            <a:endParaRPr/>
          </a:p>
          <a:p>
            <a:pPr marL="0" lvl="0" indent="0" algn="l" rtl="0">
              <a:spcBef>
                <a:spcPts val="0"/>
              </a:spcBef>
              <a:spcAft>
                <a:spcPts val="0"/>
              </a:spcAft>
              <a:buNone/>
            </a:pPr>
            <a:r>
              <a:rPr lang="zh-TW"/>
              <a:t>缺點：限制的業務種類。</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p25: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706" name="Google Shape;706;p25: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p26: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727" name="Google Shape;727;p26: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p27: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7" name="Google Shape;747;p27: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1"/>
        <p:cNvGrpSpPr/>
        <p:nvPr/>
      </p:nvGrpSpPr>
      <p:grpSpPr>
        <a:xfrm>
          <a:off x="0" y="0"/>
          <a:ext cx="0" cy="0"/>
          <a:chOff x="0" y="0"/>
          <a:chExt cx="0" cy="0"/>
        </a:xfrm>
      </p:grpSpPr>
      <p:sp>
        <p:nvSpPr>
          <p:cNvPr id="832" name="Google Shape;832;p3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3" name="Google Shape;833;p31: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dirty="0"/>
              <a:t>:</a:t>
            </a:r>
            <a:endParaRPr dirty="0"/>
          </a:p>
          <a:p>
            <a:pPr marL="0" lvl="0" indent="0" algn="l" rtl="0">
              <a:spcBef>
                <a:spcPts val="0"/>
              </a:spcBef>
              <a:spcAft>
                <a:spcPts val="0"/>
              </a:spcAft>
              <a:buNone/>
            </a:pPr>
            <a:r>
              <a:rPr lang="zh-TW" dirty="0"/>
              <a:t>第三方支付平台大多可以代行銀行職能直接支配交易款項，這部份可能會出現不受有關部門的監管。</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zh-TW" dirty="0">
                <a:latin typeface="Calibri"/>
                <a:ea typeface="Calibri"/>
                <a:cs typeface="Calibri"/>
                <a:sym typeface="Calibri"/>
              </a:rPr>
              <a:t>一、買家將資金存入第三方支付的帳戶，第三方平台就起了「資金保管人」的作用，始終不具備對資金的所有權，但隨著用戶數量的增加，這項資金沉澱量將會非常的巨大，加上結算週期的不同，第三方支付公司會取得一筆定期存款或短期存款的利息，對於這部份的利息分配，就成了一個大問題。</a:t>
            </a:r>
            <a:endParaRPr dirty="0"/>
          </a:p>
          <a:p>
            <a:pPr marL="0" lvl="0" indent="0" algn="l" rtl="0">
              <a:spcBef>
                <a:spcPts val="0"/>
              </a:spcBef>
              <a:spcAft>
                <a:spcPts val="0"/>
              </a:spcAft>
              <a:buNone/>
            </a:pPr>
            <a:r>
              <a:rPr lang="zh-TW" dirty="0">
                <a:latin typeface="Calibri"/>
                <a:ea typeface="Calibri"/>
                <a:cs typeface="Calibri"/>
                <a:sym typeface="Calibri"/>
              </a:rPr>
              <a:t>二、第三方支付平台大多可以代行銀行職能，直接支配交易款項，這部份可能會出現不受有關部門的監管，而越權調用交易資金的風險。</a:t>
            </a:r>
            <a:endParaRPr dirty="0"/>
          </a:p>
          <a:p>
            <a:pPr marL="0" lvl="0" indent="0" algn="l" rtl="0">
              <a:spcBef>
                <a:spcPts val="0"/>
              </a:spcBef>
              <a:spcAft>
                <a:spcPts val="0"/>
              </a:spcAft>
              <a:buNone/>
            </a:pPr>
            <a:r>
              <a:rPr lang="zh-TW" dirty="0">
                <a:latin typeface="Calibri"/>
                <a:ea typeface="Calibri"/>
                <a:cs typeface="Calibri"/>
                <a:sym typeface="Calibri"/>
              </a:rPr>
              <a:t>三、第三方支付平台可能成為虛假交易實現資金非法轉移套現或是洗錢的管道。</a:t>
            </a:r>
            <a:endParaRPr dirty="0"/>
          </a:p>
          <a:p>
            <a:pPr marL="0" lvl="0" indent="0" algn="l" rtl="0">
              <a:spcBef>
                <a:spcPts val="0"/>
              </a:spcBef>
              <a:spcAft>
                <a:spcPts val="0"/>
              </a:spcAft>
              <a:buNone/>
            </a:pPr>
            <a:br>
              <a:rPr lang="zh-TW" dirty="0">
                <a:latin typeface="Calibri"/>
                <a:ea typeface="Calibri"/>
                <a:cs typeface="Calibri"/>
                <a:sym typeface="Calibri"/>
              </a:rPr>
            </a:br>
            <a:br>
              <a:rPr lang="zh-TW" dirty="0">
                <a:latin typeface="Calibri"/>
                <a:ea typeface="Calibri"/>
                <a:cs typeface="Calibri"/>
                <a:sym typeface="Calibri"/>
              </a:rPr>
            </a:br>
            <a:r>
              <a:rPr lang="zh-TW" dirty="0">
                <a:latin typeface="Calibri"/>
                <a:ea typeface="Calibri"/>
                <a:cs typeface="Calibri"/>
                <a:sym typeface="Calibri"/>
              </a:rPr>
              <a:t>全文網址</a:t>
            </a:r>
            <a:r>
              <a:rPr lang="zh-TW" dirty="0"/>
              <a:t>: </a:t>
            </a:r>
            <a:r>
              <a:rPr lang="zh-TW" u="sng" dirty="0">
                <a:solidFill>
                  <a:srgbClr val="8E58B6"/>
                </a:solidFill>
                <a:hlinkClick r:id="rId3">
                  <a:extLst>
                    <a:ext uri="{A12FA001-AC4F-418D-AE19-62706E023703}">
                      <ahyp:hlinkClr xmlns:ahyp="http://schemas.microsoft.com/office/drawing/2018/hyperlinkcolor" val="tx"/>
                    </a:ext>
                  </a:extLst>
                </a:hlinkClick>
              </a:rPr>
              <a:t>http://www.moneydj.com/KMDJ/Wiki/WikiViewer.aspx?KeyID=98d278cc-2d65-4f36-9b9e-33d234ad992b#ixzz4BRIdi7jl</a:t>
            </a:r>
            <a:r>
              <a:rPr lang="zh-TW" dirty="0"/>
              <a:t> </a:t>
            </a:r>
            <a:br>
              <a:rPr lang="zh-TW" dirty="0"/>
            </a:br>
            <a:r>
              <a:rPr lang="zh-TW" dirty="0"/>
              <a:t>MoneyDJ </a:t>
            </a:r>
            <a:r>
              <a:rPr lang="zh-TW" dirty="0">
                <a:latin typeface="Calibri"/>
                <a:ea typeface="Calibri"/>
                <a:cs typeface="Calibri"/>
                <a:sym typeface="Calibri"/>
              </a:rPr>
              <a:t>財經知識庫</a:t>
            </a:r>
            <a:r>
              <a:rPr lang="zh-TW" dirty="0"/>
              <a:t> </a:t>
            </a: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2"/>
        <p:cNvGrpSpPr/>
        <p:nvPr/>
      </p:nvGrpSpPr>
      <p:grpSpPr>
        <a:xfrm>
          <a:off x="0" y="0"/>
          <a:ext cx="0" cy="0"/>
          <a:chOff x="0" y="0"/>
          <a:chExt cx="0" cy="0"/>
        </a:xfrm>
      </p:grpSpPr>
      <p:sp>
        <p:nvSpPr>
          <p:cNvPr id="793" name="Google Shape;793;p29: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794" name="Google Shape;794;p29: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10" name="Google Shape;110;p3: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596858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14: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1" name="Google Shape;391;p14: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dirty="0"/>
          </a:p>
        </p:txBody>
      </p:sp>
      <p:sp>
        <p:nvSpPr>
          <p:cNvPr id="392" name="Google Shape;392;p14: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30</a:t>
            </a:fld>
            <a:endParaRPr/>
          </a:p>
        </p:txBody>
      </p:sp>
    </p:spTree>
    <p:extLst>
      <p:ext uri="{BB962C8B-B14F-4D97-AF65-F5344CB8AC3E}">
        <p14:creationId xmlns:p14="http://schemas.microsoft.com/office/powerpoint/2010/main" val="14146149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2"/>
        <p:cNvGrpSpPr/>
        <p:nvPr/>
      </p:nvGrpSpPr>
      <p:grpSpPr>
        <a:xfrm>
          <a:off x="0" y="0"/>
          <a:ext cx="0" cy="0"/>
          <a:chOff x="0" y="0"/>
          <a:chExt cx="0" cy="0"/>
        </a:xfrm>
      </p:grpSpPr>
      <p:sp>
        <p:nvSpPr>
          <p:cNvPr id="813" name="Google Shape;813;p3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4" name="Google Shape;814;p30: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越權調用交易資金:</a:t>
            </a:r>
            <a:endParaRPr/>
          </a:p>
          <a:p>
            <a:pPr marL="0" lvl="0" indent="0" algn="l" rtl="0">
              <a:spcBef>
                <a:spcPts val="0"/>
              </a:spcBef>
              <a:spcAft>
                <a:spcPts val="0"/>
              </a:spcAft>
              <a:buNone/>
            </a:pPr>
            <a:r>
              <a:rPr lang="zh-TW"/>
              <a:t>第三方支付平台大多可以代行銀行職能直接支配交易款項，這部份可能會出現不受有關部門的監管。</a:t>
            </a:r>
            <a:endParaRPr/>
          </a:p>
          <a:p>
            <a:pPr marL="0" lvl="0" indent="0" algn="l" rtl="0">
              <a:spcBef>
                <a:spcPts val="0"/>
              </a:spcBef>
              <a:spcAft>
                <a:spcPts val="0"/>
              </a:spcAft>
              <a:buNone/>
            </a:pPr>
            <a:r>
              <a:rPr lang="zh-TW"/>
              <a:t>第三方支付平台可能成為洗錢的管道:</a:t>
            </a:r>
            <a:endParaRPr/>
          </a:p>
          <a:p>
            <a:pPr marL="0" lvl="0" indent="0" algn="l" rtl="0">
              <a:spcBef>
                <a:spcPts val="0"/>
              </a:spcBef>
              <a:spcAft>
                <a:spcPts val="0"/>
              </a:spcAft>
              <a:buNone/>
            </a:pPr>
            <a:r>
              <a:rPr lang="zh-TW"/>
              <a:t>虛假交易、實現資金非法轉移套現。</a:t>
            </a:r>
            <a:endParaRPr/>
          </a:p>
          <a:p>
            <a:pPr marL="0" lvl="0" indent="0" algn="l" rtl="0">
              <a:spcBef>
                <a:spcPts val="0"/>
              </a:spcBef>
              <a:spcAft>
                <a:spcPts val="0"/>
              </a:spcAft>
              <a:buNone/>
            </a:pPr>
            <a:endParaRPr/>
          </a:p>
          <a:p>
            <a:pPr marL="0" lvl="0" indent="0" algn="l" rtl="0">
              <a:spcBef>
                <a:spcPts val="0"/>
              </a:spcBef>
              <a:spcAft>
                <a:spcPts val="0"/>
              </a:spcAft>
              <a:buNone/>
            </a:pPr>
            <a:r>
              <a:rPr lang="zh-TW">
                <a:latin typeface="Calibri"/>
                <a:ea typeface="Calibri"/>
                <a:cs typeface="Calibri"/>
                <a:sym typeface="Calibri"/>
              </a:rPr>
              <a:t>一、買家將資金存入第三方支付的帳戶，第三方平台就起了「資金保管人」的作用，始終不具備對資金的所有權，但隨著用戶數量的增加，這項資金沉澱量將會非常的巨大，加上結算週期的不同，第三方支付公司會取得一筆定期存款或短期存款的利息，對於這部份的利息分配，就成了一個大問題。</a:t>
            </a:r>
            <a:endParaRPr/>
          </a:p>
          <a:p>
            <a:pPr marL="0" lvl="0" indent="0" algn="l" rtl="0">
              <a:spcBef>
                <a:spcPts val="0"/>
              </a:spcBef>
              <a:spcAft>
                <a:spcPts val="0"/>
              </a:spcAft>
              <a:buNone/>
            </a:pPr>
            <a:r>
              <a:rPr lang="zh-TW">
                <a:latin typeface="Calibri"/>
                <a:ea typeface="Calibri"/>
                <a:cs typeface="Calibri"/>
                <a:sym typeface="Calibri"/>
              </a:rPr>
              <a:t>二、第三方支付平台大多可以代行銀行職能，直接支配交易款項，這部份可能會出現不受有關部門的監管，而越權調用交易資金的風險。</a:t>
            </a:r>
            <a:endParaRPr/>
          </a:p>
          <a:p>
            <a:pPr marL="0" lvl="0" indent="0" algn="l" rtl="0">
              <a:spcBef>
                <a:spcPts val="0"/>
              </a:spcBef>
              <a:spcAft>
                <a:spcPts val="0"/>
              </a:spcAft>
              <a:buNone/>
            </a:pPr>
            <a:r>
              <a:rPr lang="zh-TW">
                <a:latin typeface="Calibri"/>
                <a:ea typeface="Calibri"/>
                <a:cs typeface="Calibri"/>
                <a:sym typeface="Calibri"/>
              </a:rPr>
              <a:t>三、第三方支付平台可能成為虛假交易實現資金非法轉移套現或是洗錢的管道。</a:t>
            </a:r>
            <a:endParaRPr/>
          </a:p>
          <a:p>
            <a:pPr marL="0" lvl="0" indent="0" algn="l" rtl="0">
              <a:spcBef>
                <a:spcPts val="0"/>
              </a:spcBef>
              <a:spcAft>
                <a:spcPts val="0"/>
              </a:spcAft>
              <a:buNone/>
            </a:pPr>
            <a:br>
              <a:rPr lang="zh-TW">
                <a:latin typeface="Calibri"/>
                <a:ea typeface="Calibri"/>
                <a:cs typeface="Calibri"/>
                <a:sym typeface="Calibri"/>
              </a:rPr>
            </a:br>
            <a:br>
              <a:rPr lang="zh-TW">
                <a:latin typeface="Calibri"/>
                <a:ea typeface="Calibri"/>
                <a:cs typeface="Calibri"/>
                <a:sym typeface="Calibri"/>
              </a:rPr>
            </a:br>
            <a:r>
              <a:rPr lang="zh-TW">
                <a:latin typeface="Calibri"/>
                <a:ea typeface="Calibri"/>
                <a:cs typeface="Calibri"/>
                <a:sym typeface="Calibri"/>
              </a:rPr>
              <a:t>全文網址</a:t>
            </a:r>
            <a:r>
              <a:rPr lang="zh-TW"/>
              <a:t>: </a:t>
            </a:r>
            <a:r>
              <a:rPr lang="zh-TW" u="sng">
                <a:solidFill>
                  <a:srgbClr val="8E58B6"/>
                </a:solidFill>
                <a:hlinkClick r:id="rId3">
                  <a:extLst>
                    <a:ext uri="{A12FA001-AC4F-418D-AE19-62706E023703}">
                      <ahyp:hlinkClr xmlns:ahyp="http://schemas.microsoft.com/office/drawing/2018/hyperlinkcolor" val="tx"/>
                    </a:ext>
                  </a:extLst>
                </a:hlinkClick>
              </a:rPr>
              <a:t>http://www.moneydj.com/KMDJ/Wiki/WikiViewer.aspx?KeyID=98d278cc-2d65-4f36-9b9e-33d234ad992b#ixzz4BRIdi7jl</a:t>
            </a:r>
            <a:r>
              <a:rPr lang="zh-TW"/>
              <a:t> </a:t>
            </a:r>
            <a:br>
              <a:rPr lang="zh-TW"/>
            </a:br>
            <a:r>
              <a:rPr lang="zh-TW"/>
              <a:t>MoneyDJ </a:t>
            </a:r>
            <a:r>
              <a:rPr lang="zh-TW">
                <a:latin typeface="Calibri"/>
                <a:ea typeface="Calibri"/>
                <a:cs typeface="Calibri"/>
                <a:sym typeface="Calibri"/>
              </a:rPr>
              <a:t>財經知識庫</a:t>
            </a:r>
            <a:r>
              <a:rPr lang="zh-TW"/>
              <a:t>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0"/>
        <p:cNvGrpSpPr/>
        <p:nvPr/>
      </p:nvGrpSpPr>
      <p:grpSpPr>
        <a:xfrm>
          <a:off x="0" y="0"/>
          <a:ext cx="0" cy="0"/>
          <a:chOff x="0" y="0"/>
          <a:chExt cx="0" cy="0"/>
        </a:xfrm>
      </p:grpSpPr>
      <p:sp>
        <p:nvSpPr>
          <p:cNvPr id="851" name="Google Shape;851;p3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2" name="Google Shape;852;p32: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台灣一直都能作第三方支付保障型，從民國 99 年起都可以！  非金融機構第三方支付儲值型</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9"/>
        <p:cNvGrpSpPr/>
        <p:nvPr/>
      </p:nvGrpSpPr>
      <p:grpSpPr>
        <a:xfrm>
          <a:off x="0" y="0"/>
          <a:ext cx="0" cy="0"/>
          <a:chOff x="0" y="0"/>
          <a:chExt cx="0" cy="0"/>
        </a:xfrm>
      </p:grpSpPr>
      <p:sp>
        <p:nvSpPr>
          <p:cNvPr id="870" name="Google Shape;870;p33: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1" name="Google Shape;871;p33: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第三方支付採取「實名制」，也就是必須用真實的身分，才能申請註冊第三方支付帳戶。</a:t>
            </a:r>
            <a:endParaRPr/>
          </a:p>
          <a:p>
            <a:pPr marL="0" lvl="0" indent="0" algn="l" rtl="0">
              <a:spcBef>
                <a:spcPts val="0"/>
              </a:spcBef>
              <a:spcAft>
                <a:spcPts val="0"/>
              </a:spcAft>
              <a:buNone/>
            </a:pPr>
            <a:endParaRPr/>
          </a:p>
          <a:p>
            <a:pPr marL="0" lvl="0" indent="0" algn="l" rtl="0">
              <a:spcBef>
                <a:spcPts val="0"/>
              </a:spcBef>
              <a:spcAft>
                <a:spcPts val="0"/>
              </a:spcAft>
              <a:buNone/>
            </a:pPr>
            <a:r>
              <a:rPr lang="zh-TW"/>
              <a:t>大陸制定的「非銀行支付機構網絡支付業務管理辦法」，在架構上其實是參考台灣的「電子支付機構使用者身分確認機制及交易限額管理辦法」。比如依據驗證身分的強度不同，劃分為三類型的支付帳戶，驗證身分強度愈強（即能提供驗證真實身分的證件愈多），能開設的帳戶功能愈多，帳戶儲值金額的上限也愈高，反之亦然。</a:t>
            </a:r>
            <a:endParaRPr/>
          </a:p>
          <a:p>
            <a:pPr marL="0" lvl="0" indent="0" algn="l" rtl="0">
              <a:spcBef>
                <a:spcPts val="0"/>
              </a:spcBef>
              <a:spcAft>
                <a:spcPts val="0"/>
              </a:spcAft>
              <a:buNone/>
            </a:pPr>
            <a:r>
              <a:rPr lang="zh-TW"/>
              <a:t>舉例來說，大陸儲值餘額上限最低（人民幣1，000元）的第一類帳戶規定，驗證身分的證件為中華人民共和國身份證（台灣人則為台胞證）、大陸銀行的銀行卡、大陸手機門號；若能提供更多證件，儲值上限愈高。官員強調，從人民銀行參照台灣法規架構來訂定第三方支付規範，足見台灣金融監理技術的先進。</a:t>
            </a:r>
            <a:endParaRPr/>
          </a:p>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p28: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774" name="Google Shape;774;p28: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80892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10" name="Google Shape;110;p3: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226df10d8fa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2" name="Google Shape;302;g226df10d8fa_0_13:notes"/>
          <p:cNvSpPr txBox="1">
            <a:spLocks noGrp="1"/>
          </p:cNvSpPr>
          <p:nvPr>
            <p:ph type="body" idx="1"/>
          </p:nvPr>
        </p:nvSpPr>
        <p:spPr>
          <a:xfrm>
            <a:off x="1023462" y="3416538"/>
            <a:ext cx="8187600" cy="2795400"/>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a:t>遠端支付就是電子商務及行動商務，用筆電或手機完成購物程序，在網路上刷信用卡、金融卡或是以電子優惠券支付費用，即可算是遠端的行動支付。</a:t>
            </a:r>
            <a:endParaRPr/>
          </a:p>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zh-TW" altLang="en-US" dirty="0"/>
              <a:t>信任機制前面有一頁是信任的問題，經濟金融運作的基礎，</a:t>
            </a:r>
            <a:endParaRPr lang="en-US" altLang="zh-TW" dirty="0"/>
          </a:p>
          <a:p>
            <a:pPr marL="0" lvl="0" indent="0" algn="l" rtl="0">
              <a:spcBef>
                <a:spcPts val="0"/>
              </a:spcBef>
              <a:spcAft>
                <a:spcPts val="0"/>
              </a:spcAft>
              <a:buNone/>
            </a:pPr>
            <a:r>
              <a:rPr lang="zh-TW" altLang="en-US" dirty="0"/>
              <a:t>如電子商務（金流、物流不同步）</a:t>
            </a:r>
            <a:endParaRPr lang="en-US" altLang="zh-TW" dirty="0"/>
          </a:p>
          <a:p>
            <a:pPr marL="0" lvl="0" indent="0" algn="l" rtl="0">
              <a:spcBef>
                <a:spcPts val="0"/>
              </a:spcBef>
              <a:spcAft>
                <a:spcPts val="0"/>
              </a:spcAft>
              <a:buNone/>
            </a:pPr>
            <a:r>
              <a:rPr lang="zh-TW" altLang="en-US" dirty="0"/>
              <a:t>與支付工具（可信度）</a:t>
            </a:r>
            <a:r>
              <a:rPr lang="zh-TW" altLang="en-US" sz="1200" b="0" i="0" u="none" strike="noStrike" cap="none" dirty="0">
                <a:solidFill>
                  <a:schemeClr val="dk1"/>
                </a:solidFill>
                <a:effectLst/>
                <a:latin typeface="Calibri"/>
                <a:ea typeface="Calibri"/>
                <a:cs typeface="Calibri"/>
                <a:sym typeface="Calibri"/>
              </a:rPr>
              <a:t>避免賣家收到假鈔</a:t>
            </a:r>
          </a:p>
          <a:p>
            <a:pPr marL="171450" lvl="0" indent="-171450" algn="l" rtl="0">
              <a:spcBef>
                <a:spcPts val="0"/>
              </a:spcBef>
              <a:spcAft>
                <a:spcPts val="0"/>
              </a:spcAft>
              <a:buFontTx/>
              <a:buChar char="-"/>
            </a:pPr>
            <a:endParaRPr dirty="0"/>
          </a:p>
        </p:txBody>
      </p:sp>
      <p:sp>
        <p:nvSpPr>
          <p:cNvPr id="110" name="Google Shape;110;p3: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68000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226df10d8fa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2" name="Google Shape;302;g226df10d8fa_0_13:notes"/>
          <p:cNvSpPr txBox="1">
            <a:spLocks noGrp="1"/>
          </p:cNvSpPr>
          <p:nvPr>
            <p:ph type="body" idx="1"/>
          </p:nvPr>
        </p:nvSpPr>
        <p:spPr>
          <a:xfrm>
            <a:off x="1023462" y="3416538"/>
            <a:ext cx="8187600" cy="2795400"/>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a:t>遠端支付就是電子商務及行動商務，用筆電或手機完成購物程序，在網路上刷信用卡、金融卡或是以電子優惠券支付費用，即可算是遠端的行動支付。</a:t>
            </a:r>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1358747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4: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p4: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dirty="0"/>
          </a:p>
        </p:txBody>
      </p:sp>
      <p:sp>
        <p:nvSpPr>
          <p:cNvPr id="145" name="Google Shape;145;p4: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226df10d8fa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2" name="Google Shape;302;g226df10d8fa_0_13:notes"/>
          <p:cNvSpPr txBox="1">
            <a:spLocks noGrp="1"/>
          </p:cNvSpPr>
          <p:nvPr>
            <p:ph type="body" idx="1"/>
          </p:nvPr>
        </p:nvSpPr>
        <p:spPr>
          <a:xfrm>
            <a:off x="1023462" y="3416538"/>
            <a:ext cx="8187600" cy="2795400"/>
          </a:xfrm>
          <a:prstGeom prst="rect">
            <a:avLst/>
          </a:prstGeom>
          <a:noFill/>
          <a:ln>
            <a:noFill/>
          </a:ln>
        </p:spPr>
        <p:txBody>
          <a:bodyPr spcFirstLastPara="1" wrap="square" lIns="99025" tIns="49500" rIns="99025" bIns="49500" anchor="t" anchorCtr="0">
            <a:noAutofit/>
          </a:bodyPr>
          <a:lstStyle/>
          <a:p>
            <a:pPr rtl="0"/>
            <a:r>
              <a:rPr lang="zh-TW" altLang="en-US" sz="1200" b="0" i="0" u="none" strike="noStrike" cap="none" dirty="0">
                <a:solidFill>
                  <a:schemeClr val="dk1"/>
                </a:solidFill>
                <a:effectLst/>
                <a:latin typeface="Calibri"/>
                <a:ea typeface="Calibri"/>
                <a:cs typeface="Calibri"/>
                <a:sym typeface="Calibri"/>
              </a:rPr>
              <a:t>而第三方信任的演進也可以利用支付的演進來加以解釋，在過去的商品支付階段，從在很久很久以前的一頭牛可以換取什麼物品，到現今的交易，人們能夠看到實體的商品，也能一手交錢一手交貨，故其上不需要第三方支付的從旁協助。</a:t>
            </a:r>
            <a:endParaRPr lang="en-US" altLang="zh-TW" sz="1200" b="0" i="0" u="none" strike="noStrike" cap="none" dirty="0">
              <a:solidFill>
                <a:schemeClr val="dk1"/>
              </a:solidFill>
              <a:effectLst/>
              <a:latin typeface="Calibri"/>
              <a:ea typeface="Calibri"/>
              <a:cs typeface="Calibri"/>
              <a:sym typeface="Calibri"/>
            </a:endParaRPr>
          </a:p>
          <a:p>
            <a:pPr rtl="0"/>
            <a:endParaRPr lang="en-US" altLang="zh-TW" sz="1200" b="0" i="0" u="none" strike="noStrike" cap="none" dirty="0">
              <a:solidFill>
                <a:schemeClr val="dk1"/>
              </a:solidFill>
              <a:effectLst/>
              <a:latin typeface="Calibri"/>
              <a:ea typeface="Calibri"/>
              <a:cs typeface="Calibri"/>
              <a:sym typeface="Calibri"/>
            </a:endParaRPr>
          </a:p>
          <a:p>
            <a:pPr rtl="0"/>
            <a:r>
              <a:rPr lang="zh-TW" altLang="en-US" sz="1200" b="0" i="0" u="none" strike="noStrike" cap="none" dirty="0">
                <a:solidFill>
                  <a:schemeClr val="dk1"/>
                </a:solidFill>
                <a:effectLst/>
                <a:latin typeface="Calibri"/>
                <a:ea typeface="Calibri"/>
                <a:cs typeface="Calibri"/>
                <a:sym typeface="Calibri"/>
              </a:rPr>
              <a:t>接著進入到了信用貨幣的階段，在此階段，第三方信任的雛型已逐漸出現，人們已從過去的商品貨幣階段，進入到了在一張紙上蓋章，而便代表了只要信任了那個章，就是信任了那張紙上的價值的信用貨幣階段，此時已經頗具有第三方的味道出現。</a:t>
            </a:r>
            <a:endParaRPr lang="en-US" altLang="zh-TW" sz="1200" b="0" i="0" u="none" strike="noStrike" cap="none" dirty="0">
              <a:solidFill>
                <a:schemeClr val="dk1"/>
              </a:solidFill>
              <a:effectLst/>
              <a:latin typeface="Calibri"/>
              <a:ea typeface="Calibri"/>
              <a:cs typeface="Calibri"/>
              <a:sym typeface="Calibri"/>
            </a:endParaRPr>
          </a:p>
          <a:p>
            <a:pPr rtl="0"/>
            <a:endParaRPr lang="en-US" altLang="zh-TW" sz="1200" b="0" i="0" u="none" strike="noStrike" cap="none" dirty="0">
              <a:solidFill>
                <a:schemeClr val="dk1"/>
              </a:solidFill>
              <a:effectLst/>
              <a:latin typeface="Calibri"/>
              <a:ea typeface="Calibri"/>
              <a:cs typeface="Calibri"/>
              <a:sym typeface="Calibri"/>
            </a:endParaRPr>
          </a:p>
          <a:p>
            <a:pPr rtl="0"/>
            <a:r>
              <a:rPr lang="zh-TW" altLang="en-US" sz="1200" b="0" i="0" u="none" strike="noStrike" cap="none" dirty="0">
                <a:solidFill>
                  <a:schemeClr val="dk1"/>
                </a:solidFill>
                <a:effectLst/>
                <a:latin typeface="Calibri"/>
                <a:ea typeface="Calibri"/>
                <a:cs typeface="Calibri"/>
                <a:sym typeface="Calibri"/>
              </a:rPr>
              <a:t>接著是塑膠貨幣的出現，此時的第三方的發展已臻於完備，這個時期的第三方已具有一定的規模，例如銀行等，商家和民眾透過信用卡來做交易，即使沒有實體貨幣的出現，人們也能夠信任這個「法定」第三方。</a:t>
            </a:r>
            <a:endParaRPr lang="en-US" altLang="zh-TW" sz="1200" b="0" i="0" u="none" strike="noStrike" cap="none" dirty="0">
              <a:solidFill>
                <a:schemeClr val="dk1"/>
              </a:solidFill>
              <a:effectLst/>
              <a:latin typeface="Calibri"/>
              <a:ea typeface="Calibri"/>
              <a:cs typeface="Calibri"/>
              <a:sym typeface="Calibri"/>
            </a:endParaRPr>
          </a:p>
          <a:p>
            <a:pPr rtl="0"/>
            <a:r>
              <a:rPr lang="zh-TW" altLang="en-US" sz="1200" b="0" i="0" u="none" strike="noStrike" cap="none" dirty="0">
                <a:solidFill>
                  <a:schemeClr val="dk1"/>
                </a:solidFill>
                <a:effectLst/>
                <a:latin typeface="Calibri"/>
                <a:ea typeface="Calibri"/>
                <a:cs typeface="Calibri"/>
                <a:sym typeface="Calibri"/>
              </a:rPr>
              <a:t>最後進入到了電子貨幣與虛擬貨幣的階段了，此時的第三方已經代入了科技的應用，而最成功的應用莫過於在電商之上了，最成功的應用是電子商務。舉例來說，淘寶的前期成功是因為在中間建立了第三方信任機制，就是支付寶。</a:t>
            </a:r>
            <a:endParaRPr lang="zh-TW" altLang="en-US" b="0" dirty="0">
              <a:effectLst/>
            </a:endParaRPr>
          </a:p>
          <a:p>
            <a:br>
              <a:rPr lang="zh-TW" altLang="en-US" dirty="0"/>
            </a:br>
            <a:endParaRPr dirty="0"/>
          </a:p>
        </p:txBody>
      </p:sp>
    </p:spTree>
    <p:extLst>
      <p:ext uri="{BB962C8B-B14F-4D97-AF65-F5344CB8AC3E}">
        <p14:creationId xmlns:p14="http://schemas.microsoft.com/office/powerpoint/2010/main" val="4272493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標題投影片">
  <p:cSld name="標題投影片">
    <p:spTree>
      <p:nvGrpSpPr>
        <p:cNvPr id="1" name="Shape 13"/>
        <p:cNvGrpSpPr/>
        <p:nvPr/>
      </p:nvGrpSpPr>
      <p:grpSpPr>
        <a:xfrm>
          <a:off x="0" y="0"/>
          <a:ext cx="0" cy="0"/>
          <a:chOff x="0" y="0"/>
          <a:chExt cx="0" cy="0"/>
        </a:xfrm>
      </p:grpSpPr>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cxnSp>
        <p:nvCxnSpPr>
          <p:cNvPr id="17" name="Google Shape;17;p35"/>
          <p:cNvCxnSpPr/>
          <p:nvPr/>
        </p:nvCxnSpPr>
        <p:spPr>
          <a:xfrm>
            <a:off x="9343647" y="4235849"/>
            <a:ext cx="749600" cy="0"/>
          </a:xfrm>
          <a:prstGeom prst="straightConnector1">
            <a:avLst/>
          </a:prstGeom>
          <a:noFill/>
          <a:ln w="76200" cap="flat" cmpd="sng">
            <a:solidFill>
              <a:schemeClr val="lt2"/>
            </a:solidFill>
            <a:prstDash val="solid"/>
            <a:round/>
            <a:headEnd type="none" w="sm" len="sm"/>
            <a:tailEnd type="none" w="sm" len="sm"/>
          </a:ln>
        </p:spPr>
      </p:cxnSp>
      <p:cxnSp>
        <p:nvCxnSpPr>
          <p:cNvPr id="18" name="Google Shape;18;p35"/>
          <p:cNvCxnSpPr/>
          <p:nvPr/>
        </p:nvCxnSpPr>
        <p:spPr>
          <a:xfrm>
            <a:off x="2100045" y="4211001"/>
            <a:ext cx="749600" cy="0"/>
          </a:xfrm>
          <a:prstGeom prst="straightConnector1">
            <a:avLst/>
          </a:prstGeom>
          <a:noFill/>
          <a:ln w="76200" cap="flat" cmpd="sng">
            <a:solidFill>
              <a:schemeClr val="lt2"/>
            </a:solidFill>
            <a:prstDash val="solid"/>
            <a:round/>
            <a:headEnd type="none" w="sm" len="sm"/>
            <a:tailEnd type="none" w="sm" len="sm"/>
          </a:ln>
        </p:spPr>
      </p:cxnSp>
      <p:grpSp>
        <p:nvGrpSpPr>
          <p:cNvPr id="19" name="Google Shape;19;p35"/>
          <p:cNvGrpSpPr/>
          <p:nvPr/>
        </p:nvGrpSpPr>
        <p:grpSpPr>
          <a:xfrm>
            <a:off x="1338859" y="1362700"/>
            <a:ext cx="9515556" cy="203200"/>
            <a:chOff x="1346428" y="1011300"/>
            <a:chExt cx="6452100" cy="152400"/>
          </a:xfrm>
        </p:grpSpPr>
        <p:cxnSp>
          <p:nvCxnSpPr>
            <p:cNvPr id="20" name="Google Shape;20;p35"/>
            <p:cNvCxnSpPr/>
            <p:nvPr/>
          </p:nvCxnSpPr>
          <p:spPr>
            <a:xfrm rot="10800000">
              <a:off x="1346428" y="1011300"/>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21" name="Google Shape;21;p35"/>
            <p:cNvCxnSpPr/>
            <p:nvPr/>
          </p:nvCxnSpPr>
          <p:spPr>
            <a:xfrm rot="10800000">
              <a:off x="1346428" y="1163700"/>
              <a:ext cx="6452100" cy="0"/>
            </a:xfrm>
            <a:prstGeom prst="straightConnector1">
              <a:avLst/>
            </a:prstGeom>
            <a:noFill/>
            <a:ln w="9525" cap="flat" cmpd="sng">
              <a:solidFill>
                <a:schemeClr val="accent3"/>
              </a:solidFill>
              <a:prstDash val="solid"/>
              <a:round/>
              <a:headEnd type="none" w="sm" len="sm"/>
              <a:tailEnd type="none" w="sm" len="sm"/>
            </a:ln>
          </p:spPr>
        </p:cxnSp>
      </p:grpSp>
      <p:grpSp>
        <p:nvGrpSpPr>
          <p:cNvPr id="22" name="Google Shape;22;p35"/>
          <p:cNvGrpSpPr/>
          <p:nvPr/>
        </p:nvGrpSpPr>
        <p:grpSpPr>
          <a:xfrm>
            <a:off x="1338869" y="5292133"/>
            <a:ext cx="9515556" cy="203200"/>
            <a:chOff x="1346435" y="3969087"/>
            <a:chExt cx="6452100" cy="152400"/>
          </a:xfrm>
        </p:grpSpPr>
        <p:cxnSp>
          <p:nvCxnSpPr>
            <p:cNvPr id="23" name="Google Shape;23;p35"/>
            <p:cNvCxnSpPr/>
            <p:nvPr/>
          </p:nvCxnSpPr>
          <p:spPr>
            <a:xfrm>
              <a:off x="1346435" y="4121487"/>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24" name="Google Shape;24;p35"/>
            <p:cNvCxnSpPr/>
            <p:nvPr/>
          </p:nvCxnSpPr>
          <p:spPr>
            <a:xfrm>
              <a:off x="1346435" y="3969087"/>
              <a:ext cx="6452100" cy="0"/>
            </a:xfrm>
            <a:prstGeom prst="straightConnector1">
              <a:avLst/>
            </a:prstGeom>
            <a:noFill/>
            <a:ln w="9525" cap="flat" cmpd="sng">
              <a:solidFill>
                <a:schemeClr val="accent3"/>
              </a:solidFill>
              <a:prstDash val="solid"/>
              <a:round/>
              <a:headEnd type="none" w="sm" len="sm"/>
              <a:tailEnd type="none" w="sm" len="sm"/>
            </a:ln>
          </p:spPr>
        </p:cxnSp>
      </p:grpSp>
      <p:sp>
        <p:nvSpPr>
          <p:cNvPr id="25" name="Google Shape;25;p35"/>
          <p:cNvSpPr txBox="1">
            <a:spLocks noGrp="1"/>
          </p:cNvSpPr>
          <p:nvPr>
            <p:ph type="ctrTitle"/>
          </p:nvPr>
        </p:nvSpPr>
        <p:spPr>
          <a:xfrm>
            <a:off x="1338867" y="2335685"/>
            <a:ext cx="9515600" cy="1363200"/>
          </a:xfrm>
          <a:prstGeom prst="rect">
            <a:avLst/>
          </a:prstGeom>
          <a:noFill/>
          <a:ln>
            <a:noFill/>
          </a:ln>
        </p:spPr>
        <p:txBody>
          <a:bodyPr spcFirstLastPara="1" wrap="square" lIns="91425" tIns="91425" rIns="91425" bIns="91425" anchor="b" anchorCtr="0">
            <a:normAutofit/>
          </a:bodyPr>
          <a:lstStyle>
            <a:lvl1pPr lvl="0" algn="ctr">
              <a:lnSpc>
                <a:spcPct val="90000"/>
              </a:lnSpc>
              <a:spcBef>
                <a:spcPts val="0"/>
              </a:spcBef>
              <a:spcAft>
                <a:spcPts val="0"/>
              </a:spcAft>
              <a:buClr>
                <a:schemeClr val="accent2"/>
              </a:buClr>
              <a:buSzPts val="7200"/>
              <a:buFont typeface="Corbel"/>
              <a:buNone/>
              <a:defRPr sz="7200"/>
            </a:lvl1pPr>
            <a:lvl2pPr lvl="1" algn="ctr">
              <a:spcBef>
                <a:spcPts val="0"/>
              </a:spcBef>
              <a:spcAft>
                <a:spcPts val="0"/>
              </a:spcAft>
              <a:buSzPts val="1400"/>
              <a:buNone/>
              <a:defRPr sz="7200"/>
            </a:lvl2pPr>
            <a:lvl3pPr lvl="2" algn="ctr">
              <a:spcBef>
                <a:spcPts val="0"/>
              </a:spcBef>
              <a:spcAft>
                <a:spcPts val="0"/>
              </a:spcAft>
              <a:buSzPts val="1400"/>
              <a:buNone/>
              <a:defRPr sz="7200"/>
            </a:lvl3pPr>
            <a:lvl4pPr lvl="3" algn="ctr">
              <a:spcBef>
                <a:spcPts val="0"/>
              </a:spcBef>
              <a:spcAft>
                <a:spcPts val="0"/>
              </a:spcAft>
              <a:buSzPts val="1400"/>
              <a:buNone/>
              <a:defRPr sz="7200"/>
            </a:lvl4pPr>
            <a:lvl5pPr lvl="4" algn="ctr">
              <a:spcBef>
                <a:spcPts val="0"/>
              </a:spcBef>
              <a:spcAft>
                <a:spcPts val="0"/>
              </a:spcAft>
              <a:buSzPts val="1400"/>
              <a:buNone/>
              <a:defRPr sz="7200"/>
            </a:lvl5pPr>
            <a:lvl6pPr lvl="5" algn="ctr">
              <a:spcBef>
                <a:spcPts val="0"/>
              </a:spcBef>
              <a:spcAft>
                <a:spcPts val="0"/>
              </a:spcAft>
              <a:buSzPts val="1400"/>
              <a:buNone/>
              <a:defRPr sz="7200"/>
            </a:lvl6pPr>
            <a:lvl7pPr lvl="6" algn="ctr">
              <a:spcBef>
                <a:spcPts val="0"/>
              </a:spcBef>
              <a:spcAft>
                <a:spcPts val="0"/>
              </a:spcAft>
              <a:buSzPts val="1400"/>
              <a:buNone/>
              <a:defRPr sz="7200"/>
            </a:lvl7pPr>
            <a:lvl8pPr lvl="7" algn="ctr">
              <a:spcBef>
                <a:spcPts val="0"/>
              </a:spcBef>
              <a:spcAft>
                <a:spcPts val="0"/>
              </a:spcAft>
              <a:buSzPts val="1400"/>
              <a:buNone/>
              <a:defRPr sz="7200"/>
            </a:lvl8pPr>
            <a:lvl9pPr lvl="8" algn="ctr">
              <a:spcBef>
                <a:spcPts val="0"/>
              </a:spcBef>
              <a:spcAft>
                <a:spcPts val="0"/>
              </a:spcAft>
              <a:buSzPts val="1400"/>
              <a:buNone/>
              <a:defRPr sz="7200"/>
            </a:lvl9pPr>
          </a:lstStyle>
          <a:p>
            <a:endParaRPr/>
          </a:p>
        </p:txBody>
      </p:sp>
      <p:sp>
        <p:nvSpPr>
          <p:cNvPr id="26" name="Google Shape;26;p35"/>
          <p:cNvSpPr txBox="1">
            <a:spLocks noGrp="1"/>
          </p:cNvSpPr>
          <p:nvPr>
            <p:ph type="subTitle" idx="1"/>
          </p:nvPr>
        </p:nvSpPr>
        <p:spPr>
          <a:xfrm>
            <a:off x="2849633" y="3800052"/>
            <a:ext cx="6494000" cy="10568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dk1"/>
              </a:buClr>
              <a:buSzPts val="3200"/>
              <a:buNone/>
              <a:defRPr sz="3200"/>
            </a:lvl1pPr>
            <a:lvl2pPr lvl="1" algn="ctr">
              <a:lnSpc>
                <a:spcPct val="100000"/>
              </a:lnSpc>
              <a:spcBef>
                <a:spcPts val="0"/>
              </a:spcBef>
              <a:spcAft>
                <a:spcPts val="0"/>
              </a:spcAft>
              <a:buClr>
                <a:schemeClr val="dk1"/>
              </a:buClr>
              <a:buSzPts val="3200"/>
              <a:buNone/>
              <a:defRPr sz="3200"/>
            </a:lvl2pPr>
            <a:lvl3pPr lvl="2" algn="ctr">
              <a:lnSpc>
                <a:spcPct val="100000"/>
              </a:lnSpc>
              <a:spcBef>
                <a:spcPts val="0"/>
              </a:spcBef>
              <a:spcAft>
                <a:spcPts val="0"/>
              </a:spcAft>
              <a:buClr>
                <a:schemeClr val="dk1"/>
              </a:buClr>
              <a:buSzPts val="3200"/>
              <a:buNone/>
              <a:defRPr sz="3200"/>
            </a:lvl3pPr>
            <a:lvl4pPr lvl="3" algn="ctr">
              <a:lnSpc>
                <a:spcPct val="100000"/>
              </a:lnSpc>
              <a:spcBef>
                <a:spcPts val="0"/>
              </a:spcBef>
              <a:spcAft>
                <a:spcPts val="0"/>
              </a:spcAft>
              <a:buClr>
                <a:schemeClr val="dk1"/>
              </a:buClr>
              <a:buSzPts val="3200"/>
              <a:buNone/>
              <a:defRPr sz="3200"/>
            </a:lvl4pPr>
            <a:lvl5pPr lvl="4" algn="ctr">
              <a:lnSpc>
                <a:spcPct val="100000"/>
              </a:lnSpc>
              <a:spcBef>
                <a:spcPts val="0"/>
              </a:spcBef>
              <a:spcAft>
                <a:spcPts val="0"/>
              </a:spcAft>
              <a:buClr>
                <a:schemeClr val="dk1"/>
              </a:buClr>
              <a:buSzPts val="3200"/>
              <a:buNone/>
              <a:defRPr sz="3200"/>
            </a:lvl5pPr>
            <a:lvl6pPr lvl="5" algn="ctr">
              <a:lnSpc>
                <a:spcPct val="100000"/>
              </a:lnSpc>
              <a:spcBef>
                <a:spcPts val="0"/>
              </a:spcBef>
              <a:spcAft>
                <a:spcPts val="0"/>
              </a:spcAft>
              <a:buClr>
                <a:schemeClr val="dk1"/>
              </a:buClr>
              <a:buSzPts val="3200"/>
              <a:buNone/>
              <a:defRPr sz="3200"/>
            </a:lvl6pPr>
            <a:lvl7pPr lvl="6" algn="ctr">
              <a:lnSpc>
                <a:spcPct val="100000"/>
              </a:lnSpc>
              <a:spcBef>
                <a:spcPts val="0"/>
              </a:spcBef>
              <a:spcAft>
                <a:spcPts val="0"/>
              </a:spcAft>
              <a:buClr>
                <a:schemeClr val="dk1"/>
              </a:buClr>
              <a:buSzPts val="3200"/>
              <a:buNone/>
              <a:defRPr sz="3200"/>
            </a:lvl7pPr>
            <a:lvl8pPr lvl="7" algn="ctr">
              <a:lnSpc>
                <a:spcPct val="100000"/>
              </a:lnSpc>
              <a:spcBef>
                <a:spcPts val="0"/>
              </a:spcBef>
              <a:spcAft>
                <a:spcPts val="0"/>
              </a:spcAft>
              <a:buClr>
                <a:schemeClr val="dk1"/>
              </a:buClr>
              <a:buSzPts val="3200"/>
              <a:buNone/>
              <a:defRPr sz="3200"/>
            </a:lvl8pPr>
            <a:lvl9pPr lvl="8" algn="ctr">
              <a:lnSpc>
                <a:spcPct val="100000"/>
              </a:lnSpc>
              <a:spcBef>
                <a:spcPts val="0"/>
              </a:spcBef>
              <a:spcAft>
                <a:spcPts val="0"/>
              </a:spcAft>
              <a:buClr>
                <a:schemeClr val="dk1"/>
              </a:buClr>
              <a:buSzPts val="3200"/>
              <a:buNone/>
              <a:defRPr sz="32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標題及直排文字" type="vertTx">
  <p:cSld name="VERTICAL_TEXT">
    <p:spTree>
      <p:nvGrpSpPr>
        <p:cNvPr id="1" name="Shape 78"/>
        <p:cNvGrpSpPr/>
        <p:nvPr/>
      </p:nvGrpSpPr>
      <p:grpSpPr>
        <a:xfrm>
          <a:off x="0" y="0"/>
          <a:ext cx="0" cy="0"/>
          <a:chOff x="0" y="0"/>
          <a:chExt cx="0" cy="0"/>
        </a:xfrm>
      </p:grpSpPr>
      <p:sp>
        <p:nvSpPr>
          <p:cNvPr id="79" name="Google Shape;79;p44"/>
          <p:cNvSpPr txBox="1">
            <a:spLocks noGrp="1"/>
          </p:cNvSpPr>
          <p:nvPr>
            <p:ph type="title"/>
          </p:nvPr>
        </p:nvSpPr>
        <p:spPr>
          <a:xfrm>
            <a:off x="612057" y="365126"/>
            <a:ext cx="10975465" cy="95485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4"/>
          <p:cNvSpPr txBox="1">
            <a:spLocks noGrp="1"/>
          </p:cNvSpPr>
          <p:nvPr>
            <p:ph type="body" idx="1"/>
          </p:nvPr>
        </p:nvSpPr>
        <p:spPr>
          <a:xfrm rot="5400000">
            <a:off x="3748728" y="-1661832"/>
            <a:ext cx="4702124" cy="1097546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82" name="Google Shape;82;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83" name="Google Shape;83;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直排標題及文字" type="vertTitleAndTx">
  <p:cSld name="VERTICAL_TITLE_AND_VERTICAL_TEXT">
    <p:spTree>
      <p:nvGrpSpPr>
        <p:cNvPr id="1" name="Shape 84"/>
        <p:cNvGrpSpPr/>
        <p:nvPr/>
      </p:nvGrpSpPr>
      <p:grpSpPr>
        <a:xfrm>
          <a:off x="0" y="0"/>
          <a:ext cx="0" cy="0"/>
          <a:chOff x="0" y="0"/>
          <a:chExt cx="0" cy="0"/>
        </a:xfrm>
      </p:grpSpPr>
      <p:sp>
        <p:nvSpPr>
          <p:cNvPr id="85" name="Google Shape;85;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88" name="Google Shape;88;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89" name="Google Shape;89;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標題及內容" type="obj">
  <p:cSld name="OBJECT">
    <p:spTree>
      <p:nvGrpSpPr>
        <p:cNvPr id="1" name="Shape 27"/>
        <p:cNvGrpSpPr/>
        <p:nvPr/>
      </p:nvGrpSpPr>
      <p:grpSpPr>
        <a:xfrm>
          <a:off x="0" y="0"/>
          <a:ext cx="0" cy="0"/>
          <a:chOff x="0" y="0"/>
          <a:chExt cx="0" cy="0"/>
        </a:xfrm>
      </p:grpSpPr>
      <p:sp>
        <p:nvSpPr>
          <p:cNvPr id="28" name="Google Shape;28;p36"/>
          <p:cNvSpPr/>
          <p:nvPr/>
        </p:nvSpPr>
        <p:spPr>
          <a:xfrm>
            <a:off x="0" y="6423852"/>
            <a:ext cx="12192000" cy="434148"/>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r>
              <a:rPr lang="zh-TW" sz="1800" b="0" i="0" u="none" strike="noStrike" cap="none">
                <a:solidFill>
                  <a:schemeClr val="dk1"/>
                </a:solidFill>
                <a:latin typeface="Corbel"/>
                <a:ea typeface="Corbel"/>
                <a:cs typeface="Corbel"/>
                <a:sym typeface="Corbel"/>
              </a:rPr>
              <a:t>   </a:t>
            </a:r>
            <a:endParaRPr sz="1800" b="0" i="0" u="none" strike="noStrike" cap="none">
              <a:solidFill>
                <a:schemeClr val="dk1"/>
              </a:solidFill>
              <a:latin typeface="Corbel"/>
              <a:ea typeface="Corbel"/>
              <a:cs typeface="Corbel"/>
              <a:sym typeface="Corbel"/>
            </a:endParaRPr>
          </a:p>
        </p:txBody>
      </p:sp>
      <p:sp>
        <p:nvSpPr>
          <p:cNvPr id="29" name="Google Shape;29;p36"/>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36"/>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lvl1pPr marL="457200" lvl="0" indent="-393700" algn="l">
              <a:lnSpc>
                <a:spcPct val="100000"/>
              </a:lnSpc>
              <a:spcBef>
                <a:spcPts val="1000"/>
              </a:spcBef>
              <a:spcAft>
                <a:spcPts val="0"/>
              </a:spcAft>
              <a:buClr>
                <a:schemeClr val="dk1"/>
              </a:buClr>
              <a:buSzPts val="2600"/>
              <a:buChar char="•"/>
              <a:defRPr sz="2600"/>
            </a:lvl1pPr>
            <a:lvl2pPr marL="914400" lvl="1" indent="-381000" algn="l">
              <a:lnSpc>
                <a:spcPct val="100000"/>
              </a:lnSpc>
              <a:spcBef>
                <a:spcPts val="500"/>
              </a:spcBef>
              <a:spcAft>
                <a:spcPts val="0"/>
              </a:spcAft>
              <a:buClr>
                <a:schemeClr val="dk1"/>
              </a:buClr>
              <a:buSzPts val="2400"/>
              <a:buChar char="•"/>
              <a:defRPr/>
            </a:lvl2pPr>
            <a:lvl3pPr marL="1371600" lvl="2" indent="-342900" algn="l">
              <a:lnSpc>
                <a:spcPct val="100000"/>
              </a:lnSpc>
              <a:spcBef>
                <a:spcPts val="500"/>
              </a:spcBef>
              <a:spcAft>
                <a:spcPts val="0"/>
              </a:spcAft>
              <a:buClr>
                <a:schemeClr val="dk1"/>
              </a:buClr>
              <a:buSzPts val="1800"/>
              <a:buChar char="•"/>
              <a:defRPr sz="1800"/>
            </a:lvl3pPr>
            <a:lvl4pPr marL="1828800" lvl="3" indent="-342900" algn="l">
              <a:lnSpc>
                <a:spcPct val="100000"/>
              </a:lnSpc>
              <a:spcBef>
                <a:spcPts val="500"/>
              </a:spcBef>
              <a:spcAft>
                <a:spcPts val="0"/>
              </a:spcAft>
              <a:buClr>
                <a:schemeClr val="dk1"/>
              </a:buClr>
              <a:buSzPts val="1800"/>
              <a:buChar char="•"/>
              <a:defRPr sz="1800"/>
            </a:lvl4pPr>
            <a:lvl5pPr marL="2286000" lvl="4" indent="-342900" algn="l">
              <a:lnSpc>
                <a:spcPct val="100000"/>
              </a:lnSpc>
              <a:spcBef>
                <a:spcPts val="500"/>
              </a:spcBef>
              <a:spcAft>
                <a:spcPts val="0"/>
              </a:spcAft>
              <a:buClr>
                <a:schemeClr val="dk1"/>
              </a:buClr>
              <a:buSzPts val="1800"/>
              <a:buChar char="•"/>
              <a:defRPr sz="1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36"/>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lt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32" name="Google Shape;32;p36"/>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Corbel"/>
                <a:ea typeface="Corbel"/>
                <a:cs typeface="Corbel"/>
                <a:sym typeface="Corbel"/>
              </a:defRPr>
            </a:lvl1pPr>
            <a:lvl2pPr marL="0" lvl="1" indent="0" algn="r">
              <a:spcBef>
                <a:spcPts val="0"/>
              </a:spcBef>
              <a:buNone/>
              <a:defRPr sz="1200" b="0" i="0" u="none" strike="noStrike" cap="none">
                <a:solidFill>
                  <a:schemeClr val="lt1"/>
                </a:solidFill>
                <a:latin typeface="Corbel"/>
                <a:ea typeface="Corbel"/>
                <a:cs typeface="Corbel"/>
                <a:sym typeface="Corbel"/>
              </a:defRPr>
            </a:lvl2pPr>
            <a:lvl3pPr marL="0" lvl="2" indent="0" algn="r">
              <a:spcBef>
                <a:spcPts val="0"/>
              </a:spcBef>
              <a:buNone/>
              <a:defRPr sz="1200" b="0" i="0" u="none" strike="noStrike" cap="none">
                <a:solidFill>
                  <a:schemeClr val="lt1"/>
                </a:solidFill>
                <a:latin typeface="Corbel"/>
                <a:ea typeface="Corbel"/>
                <a:cs typeface="Corbel"/>
                <a:sym typeface="Corbel"/>
              </a:defRPr>
            </a:lvl3pPr>
            <a:lvl4pPr marL="0" lvl="3" indent="0" algn="r">
              <a:spcBef>
                <a:spcPts val="0"/>
              </a:spcBef>
              <a:buNone/>
              <a:defRPr sz="1200" b="0" i="0" u="none" strike="noStrike" cap="none">
                <a:solidFill>
                  <a:schemeClr val="lt1"/>
                </a:solidFill>
                <a:latin typeface="Corbel"/>
                <a:ea typeface="Corbel"/>
                <a:cs typeface="Corbel"/>
                <a:sym typeface="Corbel"/>
              </a:defRPr>
            </a:lvl4pPr>
            <a:lvl5pPr marL="0" lvl="4" indent="0" algn="r">
              <a:spcBef>
                <a:spcPts val="0"/>
              </a:spcBef>
              <a:buNone/>
              <a:defRPr sz="1200" b="0" i="0" u="none" strike="noStrike" cap="none">
                <a:solidFill>
                  <a:schemeClr val="lt1"/>
                </a:solidFill>
                <a:latin typeface="Corbel"/>
                <a:ea typeface="Corbel"/>
                <a:cs typeface="Corbel"/>
                <a:sym typeface="Corbel"/>
              </a:defRPr>
            </a:lvl5pPr>
            <a:lvl6pPr marL="0" lvl="5" indent="0" algn="r">
              <a:spcBef>
                <a:spcPts val="0"/>
              </a:spcBef>
              <a:buNone/>
              <a:defRPr sz="1200" b="0" i="0" u="none" strike="noStrike" cap="none">
                <a:solidFill>
                  <a:schemeClr val="lt1"/>
                </a:solidFill>
                <a:latin typeface="Corbel"/>
                <a:ea typeface="Corbel"/>
                <a:cs typeface="Corbel"/>
                <a:sym typeface="Corbel"/>
              </a:defRPr>
            </a:lvl6pPr>
            <a:lvl7pPr marL="0" lvl="6" indent="0" algn="r">
              <a:spcBef>
                <a:spcPts val="0"/>
              </a:spcBef>
              <a:buNone/>
              <a:defRPr sz="1200" b="0" i="0" u="none" strike="noStrike" cap="none">
                <a:solidFill>
                  <a:schemeClr val="lt1"/>
                </a:solidFill>
                <a:latin typeface="Corbel"/>
                <a:ea typeface="Corbel"/>
                <a:cs typeface="Corbel"/>
                <a:sym typeface="Corbel"/>
              </a:defRPr>
            </a:lvl7pPr>
            <a:lvl8pPr marL="0" lvl="7" indent="0" algn="r">
              <a:spcBef>
                <a:spcPts val="0"/>
              </a:spcBef>
              <a:buNone/>
              <a:defRPr sz="1200" b="0" i="0" u="none" strike="noStrike" cap="none">
                <a:solidFill>
                  <a:schemeClr val="lt1"/>
                </a:solidFill>
                <a:latin typeface="Corbel"/>
                <a:ea typeface="Corbel"/>
                <a:cs typeface="Corbel"/>
                <a:sym typeface="Corbel"/>
              </a:defRPr>
            </a:lvl8pPr>
            <a:lvl9pPr marL="0" lvl="8" indent="0" algn="r">
              <a:spcBef>
                <a:spcPts val="0"/>
              </a:spcBef>
              <a:buNone/>
              <a:defRPr sz="1200" b="0" i="0" u="none" strike="noStrike" cap="none">
                <a:solidFill>
                  <a:schemeClr val="lt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章節標題" type="secHead">
  <p:cSld name="SECTION_HEADER">
    <p:spTree>
      <p:nvGrpSpPr>
        <p:cNvPr id="1" name="Shape 33"/>
        <p:cNvGrpSpPr/>
        <p:nvPr/>
      </p:nvGrpSpPr>
      <p:grpSpPr>
        <a:xfrm>
          <a:off x="0" y="0"/>
          <a:ext cx="0" cy="0"/>
          <a:chOff x="0" y="0"/>
          <a:chExt cx="0" cy="0"/>
        </a:xfrm>
      </p:grpSpPr>
      <p:sp>
        <p:nvSpPr>
          <p:cNvPr id="34" name="Google Shape;34;p3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6000"/>
              <a:buFont typeface="Corbe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3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6" name="Google Shape;36;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37" name="Google Shape;37;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38" name="Google Shape;38;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兩個內容" type="twoObj">
  <p:cSld name="TWO_OBJECTS">
    <p:spTree>
      <p:nvGrpSpPr>
        <p:cNvPr id="1" name="Shape 39"/>
        <p:cNvGrpSpPr/>
        <p:nvPr/>
      </p:nvGrpSpPr>
      <p:grpSpPr>
        <a:xfrm>
          <a:off x="0" y="0"/>
          <a:ext cx="0" cy="0"/>
          <a:chOff x="0" y="0"/>
          <a:chExt cx="0" cy="0"/>
        </a:xfrm>
      </p:grpSpPr>
      <p:sp>
        <p:nvSpPr>
          <p:cNvPr id="40" name="Google Shape;40;p38"/>
          <p:cNvSpPr txBox="1">
            <a:spLocks noGrp="1"/>
          </p:cNvSpPr>
          <p:nvPr>
            <p:ph type="title"/>
          </p:nvPr>
        </p:nvSpPr>
        <p:spPr>
          <a:xfrm>
            <a:off x="612057" y="365126"/>
            <a:ext cx="10975465" cy="95485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3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3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44" name="Google Shape;44;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45" name="Google Shape;45;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對" type="twoTxTwoObj">
  <p:cSld name="TWO_OBJECTS_WITH_TEXT">
    <p:spTree>
      <p:nvGrpSpPr>
        <p:cNvPr id="1" name="Shape 46"/>
        <p:cNvGrpSpPr/>
        <p:nvPr/>
      </p:nvGrpSpPr>
      <p:grpSpPr>
        <a:xfrm>
          <a:off x="0" y="0"/>
          <a:ext cx="0" cy="0"/>
          <a:chOff x="0" y="0"/>
          <a:chExt cx="0" cy="0"/>
        </a:xfrm>
      </p:grpSpPr>
      <p:sp>
        <p:nvSpPr>
          <p:cNvPr id="47" name="Google Shape;47;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 name="Google Shape;51;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53" name="Google Shape;53;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54" name="Google Shape;54;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只有標題" type="titleOnly">
  <p:cSld name="TITLE_ONLY">
    <p:spTree>
      <p:nvGrpSpPr>
        <p:cNvPr id="1" name="Shape 55"/>
        <p:cNvGrpSpPr/>
        <p:nvPr/>
      </p:nvGrpSpPr>
      <p:grpSpPr>
        <a:xfrm>
          <a:off x="0" y="0"/>
          <a:ext cx="0" cy="0"/>
          <a:chOff x="0" y="0"/>
          <a:chExt cx="0" cy="0"/>
        </a:xfrm>
      </p:grpSpPr>
      <p:sp>
        <p:nvSpPr>
          <p:cNvPr id="56" name="Google Shape;56;p40"/>
          <p:cNvSpPr txBox="1">
            <a:spLocks noGrp="1"/>
          </p:cNvSpPr>
          <p:nvPr>
            <p:ph type="title"/>
          </p:nvPr>
        </p:nvSpPr>
        <p:spPr>
          <a:xfrm>
            <a:off x="612057" y="365126"/>
            <a:ext cx="10975465" cy="95485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58" name="Google Shape;58;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59" name="Google Shape;59;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60"/>
        <p:cNvGrpSpPr/>
        <p:nvPr/>
      </p:nvGrpSpPr>
      <p:grpSpPr>
        <a:xfrm>
          <a:off x="0" y="0"/>
          <a:ext cx="0" cy="0"/>
          <a:chOff x="0" y="0"/>
          <a:chExt cx="0" cy="0"/>
        </a:xfrm>
      </p:grpSpPr>
      <p:sp>
        <p:nvSpPr>
          <p:cNvPr id="61" name="Google Shape;61;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62" name="Google Shape;62;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63" name="Google Shape;63;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含標題的內容" type="objTx">
  <p:cSld name="OBJECT_WITH_CAPTION_TEXT">
    <p:spTree>
      <p:nvGrpSpPr>
        <p:cNvPr id="1" name="Shape 64"/>
        <p:cNvGrpSpPr/>
        <p:nvPr/>
      </p:nvGrpSpPr>
      <p:grpSpPr>
        <a:xfrm>
          <a:off x="0" y="0"/>
          <a:ext cx="0" cy="0"/>
          <a:chOff x="0" y="0"/>
          <a:chExt cx="0" cy="0"/>
        </a:xfrm>
      </p:grpSpPr>
      <p:sp>
        <p:nvSpPr>
          <p:cNvPr id="65" name="Google Shape;65;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Corbe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7" name="Google Shape;67;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8" name="Google Shape;68;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69" name="Google Shape;69;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70" name="Google Shape;70;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含標題的圖片" type="picTx">
  <p:cSld name="PICTURE_WITH_CAPTION_TEXT">
    <p:spTree>
      <p:nvGrpSpPr>
        <p:cNvPr id="1" name="Shape 71"/>
        <p:cNvGrpSpPr/>
        <p:nvPr/>
      </p:nvGrpSpPr>
      <p:grpSpPr>
        <a:xfrm>
          <a:off x="0" y="0"/>
          <a:ext cx="0" cy="0"/>
          <a:chOff x="0" y="0"/>
          <a:chExt cx="0" cy="0"/>
        </a:xfrm>
      </p:grpSpPr>
      <p:sp>
        <p:nvSpPr>
          <p:cNvPr id="72" name="Google Shape;72;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Corbe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43"/>
          <p:cNvSpPr>
            <a:spLocks noGrp="1"/>
          </p:cNvSpPr>
          <p:nvPr>
            <p:ph type="pic" idx="2"/>
          </p:nvPr>
        </p:nvSpPr>
        <p:spPr>
          <a:xfrm>
            <a:off x="5183188" y="987425"/>
            <a:ext cx="6172200" cy="4873625"/>
          </a:xfrm>
          <a:prstGeom prst="rect">
            <a:avLst/>
          </a:prstGeom>
          <a:noFill/>
          <a:ln>
            <a:noFill/>
          </a:ln>
        </p:spPr>
      </p:sp>
      <p:sp>
        <p:nvSpPr>
          <p:cNvPr id="74" name="Google Shape;74;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5" name="Google Shape;75;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76" name="Google Shape;76;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77" name="Google Shape;77;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4"/>
          <p:cNvSpPr txBox="1">
            <a:spLocks noGrp="1"/>
          </p:cNvSpPr>
          <p:nvPr>
            <p:ph type="title"/>
          </p:nvPr>
        </p:nvSpPr>
        <p:spPr>
          <a:xfrm>
            <a:off x="612057" y="365126"/>
            <a:ext cx="10975465" cy="954856"/>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2"/>
              </a:buClr>
              <a:buSzPts val="4200"/>
              <a:buFont typeface="Corbel"/>
              <a:buNone/>
              <a:defRPr sz="4200" b="1" i="0" u="none" strike="noStrike" cap="none">
                <a:solidFill>
                  <a:schemeClr val="accent2"/>
                </a:solidFill>
                <a:latin typeface="Corbel"/>
                <a:ea typeface="Corbel"/>
                <a:cs typeface="Corbel"/>
                <a:sym typeface="Corbe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4"/>
          <p:cNvSpPr txBox="1">
            <a:spLocks noGrp="1"/>
          </p:cNvSpPr>
          <p:nvPr>
            <p:ph type="body" idx="1"/>
          </p:nvPr>
        </p:nvSpPr>
        <p:spPr>
          <a:xfrm>
            <a:off x="612057" y="1474839"/>
            <a:ext cx="10975465" cy="470212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orbel"/>
                <a:ea typeface="Corbel"/>
                <a:cs typeface="Corbel"/>
                <a:sym typeface="Corbe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orbel"/>
                <a:ea typeface="Corbel"/>
                <a:cs typeface="Corbel"/>
                <a:sym typeface="Corbe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orbel"/>
                <a:ea typeface="Corbel"/>
                <a:cs typeface="Corbel"/>
                <a:sym typeface="Corbe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12" name="Google Shape;12;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orbel"/>
                <a:ea typeface="Corbel"/>
                <a:cs typeface="Corbel"/>
                <a:sym typeface="Corbel"/>
              </a:defRPr>
            </a:lvl1pPr>
            <a:lvl2pPr marL="0" marR="0" lvl="1" indent="0" algn="r" rtl="0">
              <a:spcBef>
                <a:spcPts val="0"/>
              </a:spcBef>
              <a:buNone/>
              <a:defRPr sz="1200" b="0" i="0" u="none" strike="noStrike" cap="none">
                <a:solidFill>
                  <a:srgbClr val="888888"/>
                </a:solidFill>
                <a:latin typeface="Corbel"/>
                <a:ea typeface="Corbel"/>
                <a:cs typeface="Corbel"/>
                <a:sym typeface="Corbel"/>
              </a:defRPr>
            </a:lvl2pPr>
            <a:lvl3pPr marL="0" marR="0" lvl="2" indent="0" algn="r" rtl="0">
              <a:spcBef>
                <a:spcPts val="0"/>
              </a:spcBef>
              <a:buNone/>
              <a:defRPr sz="1200" b="0" i="0" u="none" strike="noStrike" cap="none">
                <a:solidFill>
                  <a:srgbClr val="888888"/>
                </a:solidFill>
                <a:latin typeface="Corbel"/>
                <a:ea typeface="Corbel"/>
                <a:cs typeface="Corbel"/>
                <a:sym typeface="Corbel"/>
              </a:defRPr>
            </a:lvl3pPr>
            <a:lvl4pPr marL="0" marR="0" lvl="3" indent="0" algn="r" rtl="0">
              <a:spcBef>
                <a:spcPts val="0"/>
              </a:spcBef>
              <a:buNone/>
              <a:defRPr sz="1200" b="0" i="0" u="none" strike="noStrike" cap="none">
                <a:solidFill>
                  <a:srgbClr val="888888"/>
                </a:solidFill>
                <a:latin typeface="Corbel"/>
                <a:ea typeface="Corbel"/>
                <a:cs typeface="Corbel"/>
                <a:sym typeface="Corbel"/>
              </a:defRPr>
            </a:lvl4pPr>
            <a:lvl5pPr marL="0" marR="0" lvl="4" indent="0" algn="r" rtl="0">
              <a:spcBef>
                <a:spcPts val="0"/>
              </a:spcBef>
              <a:buNone/>
              <a:defRPr sz="1200" b="0" i="0" u="none" strike="noStrike" cap="none">
                <a:solidFill>
                  <a:srgbClr val="888888"/>
                </a:solidFill>
                <a:latin typeface="Corbel"/>
                <a:ea typeface="Corbel"/>
                <a:cs typeface="Corbel"/>
                <a:sym typeface="Corbel"/>
              </a:defRPr>
            </a:lvl5pPr>
            <a:lvl6pPr marL="0" marR="0" lvl="5" indent="0" algn="r" rtl="0">
              <a:spcBef>
                <a:spcPts val="0"/>
              </a:spcBef>
              <a:buNone/>
              <a:defRPr sz="1200" b="0" i="0" u="none" strike="noStrike" cap="none">
                <a:solidFill>
                  <a:srgbClr val="888888"/>
                </a:solidFill>
                <a:latin typeface="Corbel"/>
                <a:ea typeface="Corbel"/>
                <a:cs typeface="Corbel"/>
                <a:sym typeface="Corbel"/>
              </a:defRPr>
            </a:lvl6pPr>
            <a:lvl7pPr marL="0" marR="0" lvl="6" indent="0" algn="r" rtl="0">
              <a:spcBef>
                <a:spcPts val="0"/>
              </a:spcBef>
              <a:buNone/>
              <a:defRPr sz="1200" b="0" i="0" u="none" strike="noStrike" cap="none">
                <a:solidFill>
                  <a:srgbClr val="888888"/>
                </a:solidFill>
                <a:latin typeface="Corbel"/>
                <a:ea typeface="Corbel"/>
                <a:cs typeface="Corbel"/>
                <a:sym typeface="Corbel"/>
              </a:defRPr>
            </a:lvl7pPr>
            <a:lvl8pPr marL="0" marR="0" lvl="7" indent="0" algn="r" rtl="0">
              <a:spcBef>
                <a:spcPts val="0"/>
              </a:spcBef>
              <a:buNone/>
              <a:defRPr sz="1200" b="0" i="0" u="none" strike="noStrike" cap="none">
                <a:solidFill>
                  <a:srgbClr val="888888"/>
                </a:solidFill>
                <a:latin typeface="Corbel"/>
                <a:ea typeface="Corbel"/>
                <a:cs typeface="Corbel"/>
                <a:sym typeface="Corbel"/>
              </a:defRPr>
            </a:lvl8pPr>
            <a:lvl9pPr marL="0" marR="0" lvl="8" indent="0" algn="r" rtl="0">
              <a:spcBef>
                <a:spcPts val="0"/>
              </a:spcBef>
              <a:buNone/>
              <a:defRPr sz="1200" b="0" i="0" u="none" strike="noStrike" cap="none">
                <a:solidFill>
                  <a:srgbClr val="888888"/>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zh-TW"/>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a:t>
            </a:fld>
            <a:endParaRPr/>
          </a:p>
        </p:txBody>
      </p:sp>
      <p:sp>
        <p:nvSpPr>
          <p:cNvPr id="96" name="Google Shape;96;p1"/>
          <p:cNvSpPr txBox="1">
            <a:spLocks noGrp="1"/>
          </p:cNvSpPr>
          <p:nvPr>
            <p:ph type="ctrTitle"/>
          </p:nvPr>
        </p:nvSpPr>
        <p:spPr>
          <a:xfrm>
            <a:off x="1338867" y="2335685"/>
            <a:ext cx="9515600" cy="1363200"/>
          </a:xfrm>
          <a:prstGeom prst="rect">
            <a:avLst/>
          </a:prstGeom>
          <a:noFill/>
          <a:ln>
            <a:noFill/>
          </a:ln>
        </p:spPr>
        <p:txBody>
          <a:bodyPr spcFirstLastPara="1" wrap="square" lIns="91425" tIns="91425" rIns="91425" bIns="91425" anchor="b" anchorCtr="0">
            <a:noAutofit/>
          </a:bodyPr>
          <a:lstStyle/>
          <a:p>
            <a:pPr marL="0" marR="0" lvl="0" indent="0" algn="ctr" rtl="0">
              <a:lnSpc>
                <a:spcPct val="150000"/>
              </a:lnSpc>
              <a:spcBef>
                <a:spcPts val="0"/>
              </a:spcBef>
              <a:spcAft>
                <a:spcPts val="0"/>
              </a:spcAft>
              <a:buClr>
                <a:schemeClr val="accent2"/>
              </a:buClr>
              <a:buSzPts val="7200"/>
              <a:buFont typeface="Corbel"/>
              <a:buNone/>
            </a:pPr>
            <a:r>
              <a:rPr lang="zh-TW" altLang="en-US" sz="4800" dirty="0"/>
              <a:t>第二章 </a:t>
            </a:r>
            <a:r>
              <a:rPr lang="zh-TW" sz="4800" dirty="0"/>
              <a:t>第三方信任與支付機制</a:t>
            </a:r>
            <a:endParaRPr sz="4800" dirty="0"/>
          </a:p>
        </p:txBody>
      </p:sp>
      <p:sp>
        <p:nvSpPr>
          <p:cNvPr id="97" name="Google Shape;97;p1"/>
          <p:cNvSpPr txBox="1">
            <a:spLocks noGrp="1"/>
          </p:cNvSpPr>
          <p:nvPr>
            <p:ph type="subTitle" idx="1"/>
          </p:nvPr>
        </p:nvSpPr>
        <p:spPr>
          <a:xfrm>
            <a:off x="2849633" y="3800052"/>
            <a:ext cx="6494000" cy="1056800"/>
          </a:xfrm>
          <a:prstGeom prst="rect">
            <a:avLst/>
          </a:prstGeom>
          <a:noFill/>
          <a:ln>
            <a:noFill/>
          </a:ln>
        </p:spPr>
        <p:txBody>
          <a:bodyPr spcFirstLastPara="1" wrap="square" lIns="91425" tIns="91425" rIns="91425" bIns="91425" anchor="t" anchorCtr="0">
            <a:normAutofit/>
          </a:bodyPr>
          <a:lstStyle/>
          <a:p>
            <a:pPr marL="228600" lvl="0" indent="-228600" algn="ctr" rtl="0">
              <a:lnSpc>
                <a:spcPct val="100000"/>
              </a:lnSpc>
              <a:spcBef>
                <a:spcPts val="0"/>
              </a:spcBef>
              <a:spcAft>
                <a:spcPts val="0"/>
              </a:spcAft>
              <a:buClr>
                <a:schemeClr val="accent2"/>
              </a:buClr>
              <a:buSzPts val="4000"/>
              <a:buNone/>
            </a:pPr>
            <a:r>
              <a:rPr lang="zh-TW" sz="4000" b="1">
                <a:solidFill>
                  <a:schemeClr val="accent2"/>
                </a:solidFill>
                <a:latin typeface="Corbel"/>
                <a:ea typeface="Corbel"/>
                <a:cs typeface="Corbel"/>
                <a:sym typeface="Corbel"/>
              </a:rPr>
              <a:t>Third-Party Payment</a:t>
            </a:r>
            <a:endParaRPr/>
          </a:p>
        </p:txBody>
      </p:sp>
      <p:sp>
        <p:nvSpPr>
          <p:cNvPr id="98" name="Google Shape;98;p1"/>
          <p:cNvSpPr txBox="1"/>
          <p:nvPr/>
        </p:nvSpPr>
        <p:spPr>
          <a:xfrm>
            <a:off x="1728302" y="5717310"/>
            <a:ext cx="9095510" cy="74814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zh-TW" sz="2000" b="0" i="0" u="none" strike="noStrike" cap="none">
                <a:solidFill>
                  <a:srgbClr val="000000"/>
                </a:solidFill>
                <a:latin typeface="Corbel"/>
                <a:ea typeface="Corbel"/>
                <a:cs typeface="Corbel"/>
                <a:sym typeface="Corbel"/>
              </a:rPr>
              <a:t>《20</a:t>
            </a:r>
            <a:r>
              <a:rPr lang="zh-TW" sz="2000">
                <a:latin typeface="Corbel"/>
                <a:ea typeface="Corbel"/>
                <a:cs typeface="Corbel"/>
                <a:sym typeface="Corbel"/>
              </a:rPr>
              <a:t>23</a:t>
            </a:r>
            <a:r>
              <a:rPr lang="zh-TW" sz="2000" b="0" i="0" u="none" strike="noStrike" cap="none">
                <a:solidFill>
                  <a:srgbClr val="000000"/>
                </a:solidFill>
                <a:latin typeface="Corbel"/>
                <a:ea typeface="Corbel"/>
                <a:cs typeface="Corbel"/>
                <a:sym typeface="Corbel"/>
              </a:rPr>
              <a:t>數位金融》                                                                                                                                             N</a:t>
            </a:r>
            <a:r>
              <a:rPr lang="zh-TW" sz="2000">
                <a:latin typeface="Corbel"/>
                <a:ea typeface="Corbel"/>
                <a:cs typeface="Corbel"/>
                <a:sym typeface="Corbel"/>
              </a:rPr>
              <a:t>YC</a:t>
            </a:r>
            <a:r>
              <a:rPr lang="zh-TW" sz="2000" b="0" i="0" u="none" strike="noStrike" cap="none">
                <a:solidFill>
                  <a:srgbClr val="000000"/>
                </a:solidFill>
                <a:latin typeface="Corbel"/>
                <a:ea typeface="Corbel"/>
                <a:cs typeface="Corbel"/>
                <a:sym typeface="Corbel"/>
              </a:rPr>
              <a:t>U.IIM.IEBI Lab</a:t>
            </a:r>
            <a:endParaRPr sz="2000" b="0" i="0" u="none" strike="noStrike" cap="none">
              <a:solidFill>
                <a:srgbClr val="000000"/>
              </a:solidFill>
              <a:latin typeface="Corbel"/>
              <a:ea typeface="Corbel"/>
              <a:cs typeface="Corbel"/>
              <a:sym typeface="Corbe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6"/>
          <p:cNvSpPr txBox="1">
            <a:spLocks noGrp="1"/>
          </p:cNvSpPr>
          <p:nvPr>
            <p:ph type="title"/>
          </p:nvPr>
        </p:nvSpPr>
        <p:spPr>
          <a:xfrm>
            <a:off x="528176" y="365127"/>
            <a:ext cx="11002297" cy="95485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支付演進-銀行導向</a:t>
            </a:r>
            <a:r>
              <a:rPr lang="zh-TW" sz="3000">
                <a:solidFill>
                  <a:srgbClr val="9F2936"/>
                </a:solidFill>
                <a:latin typeface="Microsoft JhengHei"/>
                <a:ea typeface="Microsoft JhengHei"/>
                <a:cs typeface="Microsoft JhengHei"/>
                <a:sym typeface="Microsoft JhengHei"/>
              </a:rPr>
              <a:t>(Bank-driven)</a:t>
            </a:r>
            <a:r>
              <a:rPr lang="zh-TW">
                <a:latin typeface="Corbel"/>
                <a:ea typeface="Corbel"/>
                <a:cs typeface="Corbel"/>
                <a:sym typeface="Corbel"/>
              </a:rPr>
              <a:t>的支付</a:t>
            </a:r>
            <a:endParaRPr sz="3000">
              <a:latin typeface="Corbel"/>
              <a:ea typeface="Corbel"/>
              <a:cs typeface="Corbel"/>
              <a:sym typeface="Corbel"/>
            </a:endParaRPr>
          </a:p>
        </p:txBody>
      </p:sp>
      <p:sp>
        <p:nvSpPr>
          <p:cNvPr id="187" name="Google Shape;187;p6"/>
          <p:cNvSpPr txBox="1">
            <a:spLocks noGrp="1"/>
          </p:cNvSpPr>
          <p:nvPr>
            <p:ph type="body" idx="1"/>
          </p:nvPr>
        </p:nvSpPr>
        <p:spPr>
          <a:xfrm>
            <a:off x="594851" y="1468580"/>
            <a:ext cx="11002297" cy="4500563"/>
          </a:xfrm>
          <a:prstGeom prst="rect">
            <a:avLst/>
          </a:prstGeom>
          <a:noFill/>
          <a:ln>
            <a:noFill/>
          </a:ln>
        </p:spPr>
        <p:txBody>
          <a:bodyPr spcFirstLastPara="1" wrap="square" lIns="91425" tIns="45700" rIns="91425" bIns="45700" anchor="t" anchorCtr="0">
            <a:normAutofit/>
          </a:bodyPr>
          <a:lstStyle/>
          <a:p>
            <a:pPr marL="228600" lvl="0" indent="-228600" algn="l" rtl="0">
              <a:lnSpc>
                <a:spcPct val="120000"/>
              </a:lnSpc>
              <a:spcBef>
                <a:spcPts val="0"/>
              </a:spcBef>
              <a:spcAft>
                <a:spcPts val="0"/>
              </a:spcAft>
              <a:buClr>
                <a:schemeClr val="dk1"/>
              </a:buClr>
              <a:buSzPts val="2800"/>
              <a:buChar char="•"/>
            </a:pPr>
            <a:r>
              <a:rPr lang="zh-TW" sz="2800" dirty="0"/>
              <a:t>銀行轉帳大致可以分為兩大類</a:t>
            </a:r>
            <a:endParaRPr sz="2800" dirty="0"/>
          </a:p>
          <a:p>
            <a:pPr marL="685800" lvl="1" indent="-228600" algn="l" rtl="0">
              <a:lnSpc>
                <a:spcPct val="120000"/>
              </a:lnSpc>
              <a:spcBef>
                <a:spcPts val="500"/>
              </a:spcBef>
              <a:spcAft>
                <a:spcPts val="0"/>
              </a:spcAft>
              <a:buClr>
                <a:schemeClr val="dk1"/>
              </a:buClr>
              <a:buSzPts val="2800"/>
              <a:buChar char="•"/>
            </a:pPr>
            <a:r>
              <a:rPr lang="zh-TW" sz="2800" dirty="0"/>
              <a:t>定時淨額清算 (DNS)</a:t>
            </a:r>
            <a:endParaRPr dirty="0"/>
          </a:p>
          <a:p>
            <a:pPr marL="1143000" lvl="2" indent="-228600" algn="l" rtl="0">
              <a:lnSpc>
                <a:spcPct val="120000"/>
              </a:lnSpc>
              <a:spcBef>
                <a:spcPts val="500"/>
              </a:spcBef>
              <a:spcAft>
                <a:spcPts val="0"/>
              </a:spcAft>
              <a:buClr>
                <a:schemeClr val="dk1"/>
              </a:buClr>
              <a:buSzPts val="2800"/>
              <a:buChar char="•"/>
            </a:pPr>
            <a:r>
              <a:rPr lang="zh-TW" sz="2800" dirty="0"/>
              <a:t>針對小額的交易為主，所有交易會在截止時間前清算</a:t>
            </a:r>
            <a:endParaRPr sz="2800" dirty="0"/>
          </a:p>
          <a:p>
            <a:pPr marL="685800" lvl="1" indent="-228600" algn="l" rtl="0">
              <a:lnSpc>
                <a:spcPct val="120000"/>
              </a:lnSpc>
              <a:spcBef>
                <a:spcPts val="500"/>
              </a:spcBef>
              <a:spcAft>
                <a:spcPts val="0"/>
              </a:spcAft>
              <a:buClr>
                <a:schemeClr val="dk1"/>
              </a:buClr>
              <a:buSzPts val="2800"/>
              <a:buChar char="•"/>
            </a:pPr>
            <a:r>
              <a:rPr lang="zh-TW" sz="2800" dirty="0"/>
              <a:t>即時總額清算 (RTGS) </a:t>
            </a:r>
            <a:endParaRPr dirty="0"/>
          </a:p>
          <a:p>
            <a:pPr marL="1143000" lvl="2" indent="-228600" algn="l" rtl="0">
              <a:lnSpc>
                <a:spcPct val="120000"/>
              </a:lnSpc>
              <a:spcBef>
                <a:spcPts val="500"/>
              </a:spcBef>
              <a:spcAft>
                <a:spcPts val="0"/>
              </a:spcAft>
              <a:buClr>
                <a:schemeClr val="dk1"/>
              </a:buClr>
              <a:buSzPts val="2800"/>
              <a:buChar char="•"/>
            </a:pPr>
            <a:r>
              <a:rPr lang="zh-TW" sz="2800" dirty="0"/>
              <a:t>所有支付交易採連續即時（不延遲）、總額（逐筆交易）處理與清算的支付系統</a:t>
            </a:r>
            <a:endParaRPr dirty="0"/>
          </a:p>
          <a:p>
            <a:pPr marL="685800" lvl="1" indent="-50800" algn="l" rtl="0">
              <a:lnSpc>
                <a:spcPct val="120000"/>
              </a:lnSpc>
              <a:spcBef>
                <a:spcPts val="500"/>
              </a:spcBef>
              <a:spcAft>
                <a:spcPts val="0"/>
              </a:spcAft>
              <a:buClr>
                <a:schemeClr val="dk1"/>
              </a:buClr>
              <a:buSzPts val="2800"/>
              <a:buNone/>
            </a:pPr>
            <a:endParaRPr sz="2800" dirty="0"/>
          </a:p>
          <a:p>
            <a:pPr marL="457200" lvl="1" indent="0" algn="l" rtl="0">
              <a:lnSpc>
                <a:spcPct val="120000"/>
              </a:lnSpc>
              <a:spcBef>
                <a:spcPts val="500"/>
              </a:spcBef>
              <a:spcAft>
                <a:spcPts val="0"/>
              </a:spcAft>
              <a:buClr>
                <a:schemeClr val="dk1"/>
              </a:buClr>
              <a:buSzPts val="2800"/>
              <a:buNone/>
            </a:pPr>
            <a:endParaRPr sz="2800" dirty="0"/>
          </a:p>
          <a:p>
            <a:pPr marL="228600" lvl="0" indent="-50800" algn="l" rtl="0">
              <a:lnSpc>
                <a:spcPct val="120000"/>
              </a:lnSpc>
              <a:spcBef>
                <a:spcPts val="1000"/>
              </a:spcBef>
              <a:spcAft>
                <a:spcPts val="0"/>
              </a:spcAft>
              <a:buClr>
                <a:schemeClr val="dk1"/>
              </a:buClr>
              <a:buSzPts val="2800"/>
              <a:buNone/>
            </a:pPr>
            <a:endParaRPr sz="2800" dirty="0"/>
          </a:p>
          <a:p>
            <a:pPr marL="228600" lvl="0" indent="-50800" algn="l" rtl="0">
              <a:lnSpc>
                <a:spcPct val="120000"/>
              </a:lnSpc>
              <a:spcBef>
                <a:spcPts val="1000"/>
              </a:spcBef>
              <a:spcAft>
                <a:spcPts val="0"/>
              </a:spcAft>
              <a:buClr>
                <a:schemeClr val="dk1"/>
              </a:buClr>
              <a:buSzPts val="2800"/>
              <a:buNone/>
            </a:pPr>
            <a:endParaRPr sz="2800" dirty="0"/>
          </a:p>
        </p:txBody>
      </p:sp>
      <p:sp>
        <p:nvSpPr>
          <p:cNvPr id="188" name="Google Shape;188;p6"/>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10</a:t>
            </a:fld>
            <a:endParaRPr/>
          </a:p>
        </p:txBody>
      </p:sp>
      <p:sp>
        <p:nvSpPr>
          <p:cNvPr id="200" name="Google Shape;200;p6"/>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grpSp>
        <p:nvGrpSpPr>
          <p:cNvPr id="17" name="Google Shape;329;p11"/>
          <p:cNvGrpSpPr/>
          <p:nvPr/>
        </p:nvGrpSpPr>
        <p:grpSpPr>
          <a:xfrm>
            <a:off x="1488" y="-12459"/>
            <a:ext cx="12189023" cy="377586"/>
            <a:chOff x="1488" y="0"/>
            <a:chExt cx="12189023" cy="377586"/>
          </a:xfrm>
        </p:grpSpPr>
        <p:sp>
          <p:nvSpPr>
            <p:cNvPr id="18" name="Google Shape;330;p11"/>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31;p11"/>
            <p:cNvSpPr txBox="1"/>
            <p:nvPr/>
          </p:nvSpPr>
          <p:spPr>
            <a:xfrm>
              <a:off x="1488" y="0"/>
              <a:ext cx="2807752" cy="377586"/>
            </a:xfrm>
            <a:prstGeom prst="rect">
              <a:avLst/>
            </a:prstGeom>
            <a:solidFill>
              <a:schemeClr val="bg1"/>
            </a:solidFill>
            <a:ln>
              <a:solidFill>
                <a:schemeClr val="tx1">
                  <a:lumMod val="50000"/>
                  <a:lumOff val="50000"/>
                </a:schemeClr>
              </a:solidFill>
            </a:ln>
          </p:spPr>
          <p:txBody>
            <a:bodyPr spcFirstLastPara="1" wrap="square" lIns="74675" tIns="37325" rIns="18650" bIns="37325" anchor="ctr" anchorCtr="0">
              <a:noAutofit/>
            </a:bodyPr>
            <a:lstStyle/>
            <a:p>
              <a:pPr lvl="0" algn="ctr">
                <a:lnSpc>
                  <a:spcPct val="90000"/>
                </a:lnSpc>
              </a:pPr>
              <a:r>
                <a:rPr lang="zh-TW" altLang="en-US" dirty="0">
                  <a:solidFill>
                    <a:schemeClr val="lt1"/>
                  </a:solidFill>
                  <a:latin typeface="Corbel"/>
                  <a:ea typeface="Corbel"/>
                  <a:cs typeface="Corbel"/>
                  <a:sym typeface="Corbel"/>
                </a:rPr>
                <a:t>信任機制與支付</a:t>
              </a:r>
              <a:endParaRPr lang="zh-TW" altLang="en-US" dirty="0"/>
            </a:p>
          </p:txBody>
        </p:sp>
        <p:sp>
          <p:nvSpPr>
            <p:cNvPr id="20" name="Google Shape;332;p11"/>
            <p:cNvSpPr/>
            <p:nvPr/>
          </p:nvSpPr>
          <p:spPr>
            <a:xfrm>
              <a:off x="2323207" y="0"/>
              <a:ext cx="2902148" cy="377586"/>
            </a:xfrm>
            <a:prstGeom prst="chevron">
              <a:avLst>
                <a:gd name="adj" fmla="val 50000"/>
              </a:avLst>
            </a:prstGeom>
            <a:solidFill>
              <a:schemeClr val="bg2">
                <a:lumMod val="25000"/>
                <a:lumOff val="75000"/>
              </a:schemeClr>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zh-TW" altLang="en-US" dirty="0">
                  <a:solidFill>
                    <a:schemeClr val="bg1"/>
                  </a:solidFill>
                </a:rPr>
                <a:t>支付</a:t>
              </a:r>
              <a:endParaRPr dirty="0">
                <a:solidFill>
                  <a:schemeClr val="bg1"/>
                </a:solidFill>
              </a:endParaRPr>
            </a:p>
          </p:txBody>
        </p:sp>
        <p:sp>
          <p:nvSpPr>
            <p:cNvPr id="21" name="Google Shape;334;p11"/>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35;p11"/>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23" name="Google Shape;336;p11"/>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37;p11"/>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25" name="Google Shape;338;p11"/>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39;p11"/>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7"/>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支付演進-信用卡</a:t>
            </a:r>
            <a:r>
              <a:rPr lang="zh-TW" sz="3000">
                <a:latin typeface="Corbel"/>
                <a:ea typeface="Corbel"/>
                <a:cs typeface="Corbel"/>
                <a:sym typeface="Corbel"/>
              </a:rPr>
              <a:t>(Credit card payment)</a:t>
            </a:r>
            <a:r>
              <a:rPr lang="zh-TW">
                <a:latin typeface="Corbel"/>
                <a:ea typeface="Corbel"/>
                <a:cs typeface="Corbel"/>
                <a:sym typeface="Corbel"/>
              </a:rPr>
              <a:t>支付</a:t>
            </a:r>
            <a:endParaRPr sz="3000">
              <a:latin typeface="Corbel"/>
              <a:ea typeface="Corbel"/>
              <a:cs typeface="Corbel"/>
              <a:sym typeface="Corbel"/>
            </a:endParaRPr>
          </a:p>
        </p:txBody>
      </p:sp>
      <p:sp>
        <p:nvSpPr>
          <p:cNvPr id="206" name="Google Shape;206;p7"/>
          <p:cNvSpPr txBox="1">
            <a:spLocks noGrp="1"/>
          </p:cNvSpPr>
          <p:nvPr>
            <p:ph type="body" idx="1"/>
          </p:nvPr>
        </p:nvSpPr>
        <p:spPr>
          <a:xfrm>
            <a:off x="612057" y="1558475"/>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20000"/>
              </a:lnSpc>
              <a:spcBef>
                <a:spcPts val="0"/>
              </a:spcBef>
              <a:spcAft>
                <a:spcPts val="0"/>
              </a:spcAft>
              <a:buClr>
                <a:schemeClr val="dk1"/>
              </a:buClr>
              <a:buSzPts val="2600"/>
              <a:buChar char="•"/>
            </a:pPr>
            <a:r>
              <a:rPr lang="zh-TW"/>
              <a:t>數位訊號的傳遞來代替一般貨幣的流動，達到實際支付款項的目的</a:t>
            </a:r>
            <a:endParaRPr/>
          </a:p>
          <a:p>
            <a:pPr marL="228600" lvl="0" indent="-228600" algn="l" rtl="0">
              <a:lnSpc>
                <a:spcPct val="120000"/>
              </a:lnSpc>
              <a:spcBef>
                <a:spcPts val="1000"/>
              </a:spcBef>
              <a:spcAft>
                <a:spcPts val="0"/>
              </a:spcAft>
              <a:buClr>
                <a:schemeClr val="dk1"/>
              </a:buClr>
              <a:buSzPts val="2600"/>
              <a:buChar char="•"/>
            </a:pPr>
            <a:r>
              <a:rPr lang="zh-TW"/>
              <a:t>商家是根據</a:t>
            </a:r>
            <a:r>
              <a:rPr lang="zh-TW" b="1"/>
              <a:t>授權的訊息</a:t>
            </a:r>
            <a:r>
              <a:rPr lang="zh-TW"/>
              <a:t>來確認交易是否完成，最後用「即時總額清算」把資金轉給國際組織，由國際組織將資金轉給淨收入的銀行</a:t>
            </a:r>
            <a:endParaRPr/>
          </a:p>
          <a:p>
            <a:pPr marL="228600" lvl="0" indent="-228600" algn="l" rtl="0">
              <a:lnSpc>
                <a:spcPct val="120000"/>
              </a:lnSpc>
              <a:spcBef>
                <a:spcPts val="1000"/>
              </a:spcBef>
              <a:spcAft>
                <a:spcPts val="0"/>
              </a:spcAft>
              <a:buClr>
                <a:schemeClr val="dk1"/>
              </a:buClr>
              <a:buSzPts val="2600"/>
              <a:buChar char="•"/>
            </a:pPr>
            <a:r>
              <a:rPr lang="zh-TW"/>
              <a:t>交易不再受限於清算系統的時間差</a:t>
            </a:r>
            <a:endParaRPr/>
          </a:p>
          <a:p>
            <a:pPr marL="228600" lvl="0" indent="-228600" algn="l" rtl="0">
              <a:lnSpc>
                <a:spcPct val="120000"/>
              </a:lnSpc>
              <a:spcBef>
                <a:spcPts val="1000"/>
              </a:spcBef>
              <a:spcAft>
                <a:spcPts val="0"/>
              </a:spcAft>
              <a:buClr>
                <a:schemeClr val="dk1"/>
              </a:buClr>
              <a:buSzPts val="2600"/>
              <a:buChar char="•"/>
            </a:pPr>
            <a:r>
              <a:rPr lang="zh-TW"/>
              <a:t>商家必須要付出 3% 左右的代價，但是這個機制卻能大大提昇銷售的機會</a:t>
            </a:r>
            <a:endParaRPr/>
          </a:p>
          <a:p>
            <a:pPr marL="228600" lvl="0" indent="-63500" algn="l" rtl="0">
              <a:lnSpc>
                <a:spcPct val="100000"/>
              </a:lnSpc>
              <a:spcBef>
                <a:spcPts val="1000"/>
              </a:spcBef>
              <a:spcAft>
                <a:spcPts val="0"/>
              </a:spcAft>
              <a:buClr>
                <a:schemeClr val="dk1"/>
              </a:buClr>
              <a:buSzPts val="2600"/>
              <a:buNone/>
            </a:pPr>
            <a:endParaRPr/>
          </a:p>
          <a:p>
            <a:pPr marL="228600" lvl="0" indent="-63500" algn="l" rtl="0">
              <a:lnSpc>
                <a:spcPct val="100000"/>
              </a:lnSpc>
              <a:spcBef>
                <a:spcPts val="1000"/>
              </a:spcBef>
              <a:spcAft>
                <a:spcPts val="0"/>
              </a:spcAft>
              <a:buClr>
                <a:schemeClr val="dk1"/>
              </a:buClr>
              <a:buSzPts val="2600"/>
              <a:buNone/>
            </a:pPr>
            <a:endParaRPr/>
          </a:p>
        </p:txBody>
      </p:sp>
      <p:sp>
        <p:nvSpPr>
          <p:cNvPr id="207" name="Google Shape;207;p7"/>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11</a:t>
            </a:fld>
            <a:endParaRPr/>
          </a:p>
        </p:txBody>
      </p:sp>
      <p:sp>
        <p:nvSpPr>
          <p:cNvPr id="219" name="Google Shape;219;p7"/>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grpSp>
        <p:nvGrpSpPr>
          <p:cNvPr id="17" name="Google Shape;329;p11"/>
          <p:cNvGrpSpPr/>
          <p:nvPr/>
        </p:nvGrpSpPr>
        <p:grpSpPr>
          <a:xfrm>
            <a:off x="1488" y="-12459"/>
            <a:ext cx="12189023" cy="377586"/>
            <a:chOff x="1488" y="0"/>
            <a:chExt cx="12189023" cy="377586"/>
          </a:xfrm>
        </p:grpSpPr>
        <p:sp>
          <p:nvSpPr>
            <p:cNvPr id="18" name="Google Shape;330;p11"/>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31;p11"/>
            <p:cNvSpPr txBox="1"/>
            <p:nvPr/>
          </p:nvSpPr>
          <p:spPr>
            <a:xfrm>
              <a:off x="1488" y="0"/>
              <a:ext cx="2807752" cy="377586"/>
            </a:xfrm>
            <a:prstGeom prst="rect">
              <a:avLst/>
            </a:prstGeom>
            <a:solidFill>
              <a:schemeClr val="bg1"/>
            </a:solidFill>
            <a:ln>
              <a:solidFill>
                <a:schemeClr val="tx1">
                  <a:lumMod val="50000"/>
                  <a:lumOff val="50000"/>
                </a:schemeClr>
              </a:solidFill>
            </a:ln>
          </p:spPr>
          <p:txBody>
            <a:bodyPr spcFirstLastPara="1" wrap="square" lIns="74675" tIns="37325" rIns="18650" bIns="37325" anchor="ctr" anchorCtr="0">
              <a:noAutofit/>
            </a:bodyPr>
            <a:lstStyle/>
            <a:p>
              <a:pPr lvl="0" algn="ctr">
                <a:lnSpc>
                  <a:spcPct val="90000"/>
                </a:lnSpc>
              </a:pPr>
              <a:r>
                <a:rPr lang="zh-TW" altLang="en-US" dirty="0">
                  <a:solidFill>
                    <a:schemeClr val="lt1"/>
                  </a:solidFill>
                  <a:latin typeface="Corbel"/>
                  <a:ea typeface="Corbel"/>
                  <a:cs typeface="Corbel"/>
                  <a:sym typeface="Corbel"/>
                </a:rPr>
                <a:t>信任機制與支付</a:t>
              </a:r>
              <a:endParaRPr lang="zh-TW" altLang="en-US" dirty="0"/>
            </a:p>
          </p:txBody>
        </p:sp>
        <p:sp>
          <p:nvSpPr>
            <p:cNvPr id="20" name="Google Shape;332;p11"/>
            <p:cNvSpPr/>
            <p:nvPr/>
          </p:nvSpPr>
          <p:spPr>
            <a:xfrm>
              <a:off x="2323207" y="0"/>
              <a:ext cx="2902148" cy="377586"/>
            </a:xfrm>
            <a:prstGeom prst="chevron">
              <a:avLst>
                <a:gd name="adj" fmla="val 50000"/>
              </a:avLst>
            </a:prstGeom>
            <a:solidFill>
              <a:schemeClr val="bg2">
                <a:lumMod val="25000"/>
                <a:lumOff val="75000"/>
              </a:schemeClr>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zh-TW" altLang="en-US" dirty="0">
                  <a:solidFill>
                    <a:schemeClr val="bg1"/>
                  </a:solidFill>
                </a:rPr>
                <a:t>支付</a:t>
              </a:r>
              <a:endParaRPr dirty="0">
                <a:solidFill>
                  <a:schemeClr val="bg1"/>
                </a:solidFill>
              </a:endParaRPr>
            </a:p>
          </p:txBody>
        </p:sp>
        <p:sp>
          <p:nvSpPr>
            <p:cNvPr id="21" name="Google Shape;334;p11"/>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35;p11"/>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23" name="Google Shape;336;p11"/>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37;p11"/>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25" name="Google Shape;338;p11"/>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39;p11"/>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8"/>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支付演進-行動支付</a:t>
            </a:r>
            <a:r>
              <a:rPr lang="zh-TW" sz="3000">
                <a:latin typeface="Corbel"/>
                <a:ea typeface="Corbel"/>
                <a:cs typeface="Corbel"/>
                <a:sym typeface="Corbel"/>
              </a:rPr>
              <a:t>(Mobile Payment)</a:t>
            </a:r>
            <a:endParaRPr sz="3000">
              <a:latin typeface="Corbel"/>
              <a:ea typeface="Corbel"/>
              <a:cs typeface="Corbel"/>
              <a:sym typeface="Corbel"/>
            </a:endParaRPr>
          </a:p>
        </p:txBody>
      </p:sp>
      <p:sp>
        <p:nvSpPr>
          <p:cNvPr id="225" name="Google Shape;225;p8"/>
          <p:cNvSpPr txBox="1">
            <a:spLocks noGrp="1"/>
          </p:cNvSpPr>
          <p:nvPr>
            <p:ph type="body" idx="1"/>
          </p:nvPr>
        </p:nvSpPr>
        <p:spPr>
          <a:xfrm>
            <a:off x="612057" y="1581913"/>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600"/>
              <a:buChar char="•"/>
            </a:pPr>
            <a:r>
              <a:rPr lang="zh-TW"/>
              <a:t>電子票證發行管理條例:「以電子、磁力或光學形式儲存金錢價值，並含有資料儲存或計算功能之晶片、卡片、憑證或其他形式之債據，作為多用途支付使用之工具。」</a:t>
            </a:r>
            <a:endParaRPr/>
          </a:p>
          <a:p>
            <a:pPr marL="0" lvl="0" indent="0" algn="l" rtl="0">
              <a:lnSpc>
                <a:spcPct val="100000"/>
              </a:lnSpc>
              <a:spcBef>
                <a:spcPts val="1000"/>
              </a:spcBef>
              <a:spcAft>
                <a:spcPts val="0"/>
              </a:spcAft>
              <a:buClr>
                <a:schemeClr val="dk1"/>
              </a:buClr>
              <a:buSzPts val="2600"/>
              <a:buNone/>
            </a:pPr>
            <a:endParaRPr/>
          </a:p>
          <a:p>
            <a:pPr marL="0" lvl="0" indent="0" algn="l" rtl="0">
              <a:lnSpc>
                <a:spcPct val="100000"/>
              </a:lnSpc>
              <a:spcBef>
                <a:spcPts val="1000"/>
              </a:spcBef>
              <a:spcAft>
                <a:spcPts val="0"/>
              </a:spcAft>
              <a:buClr>
                <a:schemeClr val="dk1"/>
              </a:buClr>
              <a:buSzPts val="2600"/>
              <a:buNone/>
            </a:pPr>
            <a:endParaRPr/>
          </a:p>
          <a:p>
            <a:pPr marL="228600" lvl="0" indent="-63500" algn="l" rtl="0">
              <a:lnSpc>
                <a:spcPct val="100000"/>
              </a:lnSpc>
              <a:spcBef>
                <a:spcPts val="1000"/>
              </a:spcBef>
              <a:spcAft>
                <a:spcPts val="0"/>
              </a:spcAft>
              <a:buClr>
                <a:schemeClr val="dk1"/>
              </a:buClr>
              <a:buSzPts val="2600"/>
              <a:buNone/>
            </a:pPr>
            <a:endParaRPr/>
          </a:p>
        </p:txBody>
      </p:sp>
      <p:sp>
        <p:nvSpPr>
          <p:cNvPr id="226" name="Google Shape;226;p8"/>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12</a:t>
            </a:fld>
            <a:endParaRPr/>
          </a:p>
        </p:txBody>
      </p:sp>
      <p:grpSp>
        <p:nvGrpSpPr>
          <p:cNvPr id="227" name="Google Shape;227;p8"/>
          <p:cNvGrpSpPr/>
          <p:nvPr/>
        </p:nvGrpSpPr>
        <p:grpSpPr>
          <a:xfrm>
            <a:off x="1890123" y="3003501"/>
            <a:ext cx="8878363" cy="2802159"/>
            <a:chOff x="1599462" y="3568259"/>
            <a:chExt cx="8878363" cy="2802159"/>
          </a:xfrm>
        </p:grpSpPr>
        <p:sp>
          <p:nvSpPr>
            <p:cNvPr id="228" name="Google Shape;228;p8"/>
            <p:cNvSpPr/>
            <p:nvPr/>
          </p:nvSpPr>
          <p:spPr>
            <a:xfrm>
              <a:off x="7025078" y="4384028"/>
              <a:ext cx="1545444" cy="1557393"/>
            </a:xfrm>
            <a:prstGeom prst="ellipse">
              <a:avLst/>
            </a:prstGeom>
            <a:solidFill>
              <a:srgbClr val="000090"/>
            </a:solidFill>
            <a:ln w="12700" cap="flat" cmpd="sng">
              <a:solidFill>
                <a:srgbClr val="FFFFF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229" name="Google Shape;229;p8"/>
            <p:cNvSpPr/>
            <p:nvPr/>
          </p:nvSpPr>
          <p:spPr>
            <a:xfrm>
              <a:off x="1599463" y="3568259"/>
              <a:ext cx="3057348" cy="434997"/>
            </a:xfrm>
            <a:prstGeom prst="rect">
              <a:avLst/>
            </a:prstGeom>
            <a:solidFill>
              <a:srgbClr val="F3A447"/>
            </a:solidFill>
            <a:ln w="12700" cap="flat" cmpd="sng">
              <a:solidFill>
                <a:srgbClr val="FFFFF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zh-TW" sz="1800" b="1">
                  <a:solidFill>
                    <a:srgbClr val="000090"/>
                  </a:solidFill>
                  <a:latin typeface="Corbel"/>
                  <a:ea typeface="Corbel"/>
                  <a:cs typeface="Corbel"/>
                  <a:sym typeface="Corbel"/>
                </a:rPr>
                <a:t>遠     端</a:t>
              </a:r>
              <a:endParaRPr/>
            </a:p>
          </p:txBody>
        </p:sp>
        <p:sp>
          <p:nvSpPr>
            <p:cNvPr id="230" name="Google Shape;230;p8"/>
            <p:cNvSpPr/>
            <p:nvPr/>
          </p:nvSpPr>
          <p:spPr>
            <a:xfrm>
              <a:off x="5231353" y="3568259"/>
              <a:ext cx="5246472" cy="434997"/>
            </a:xfrm>
            <a:prstGeom prst="rect">
              <a:avLst/>
            </a:prstGeom>
            <a:solidFill>
              <a:srgbClr val="F3A447"/>
            </a:solidFill>
            <a:ln w="12700" cap="flat" cmpd="sng">
              <a:solidFill>
                <a:srgbClr val="FFFFF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zh-TW" sz="1800" b="1">
                  <a:solidFill>
                    <a:srgbClr val="000090"/>
                  </a:solidFill>
                  <a:latin typeface="Corbel"/>
                  <a:ea typeface="Corbel"/>
                  <a:cs typeface="Corbel"/>
                  <a:sym typeface="Corbel"/>
                </a:rPr>
                <a:t>近      端</a:t>
              </a:r>
              <a:endParaRPr/>
            </a:p>
          </p:txBody>
        </p:sp>
        <p:grpSp>
          <p:nvGrpSpPr>
            <p:cNvPr id="231" name="Google Shape;231;p8"/>
            <p:cNvGrpSpPr/>
            <p:nvPr/>
          </p:nvGrpSpPr>
          <p:grpSpPr>
            <a:xfrm>
              <a:off x="1599462" y="4398234"/>
              <a:ext cx="1545444" cy="1557393"/>
              <a:chOff x="1811088" y="4619570"/>
              <a:chExt cx="1545444" cy="1557393"/>
            </a:xfrm>
          </p:grpSpPr>
          <p:sp>
            <p:nvSpPr>
              <p:cNvPr id="232" name="Google Shape;232;p8"/>
              <p:cNvSpPr/>
              <p:nvPr/>
            </p:nvSpPr>
            <p:spPr>
              <a:xfrm>
                <a:off x="1811088" y="4619570"/>
                <a:ext cx="1545444" cy="1557393"/>
              </a:xfrm>
              <a:prstGeom prst="ellipse">
                <a:avLst/>
              </a:prstGeom>
              <a:solidFill>
                <a:srgbClr val="000090"/>
              </a:solidFill>
              <a:ln w="12700" cap="flat" cmpd="sng">
                <a:solidFill>
                  <a:srgbClr val="FFFFF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pic>
            <p:nvPicPr>
              <p:cNvPr id="233" name="Google Shape;233;p8"/>
              <p:cNvPicPr preferRelativeResize="0"/>
              <p:nvPr/>
            </p:nvPicPr>
            <p:blipFill rotWithShape="1">
              <a:blip r:embed="rId3">
                <a:alphaModFix/>
              </a:blip>
              <a:srcRect/>
              <a:stretch/>
            </p:blipFill>
            <p:spPr>
              <a:xfrm>
                <a:off x="2101749" y="4837828"/>
                <a:ext cx="1043157" cy="1043157"/>
              </a:xfrm>
              <a:prstGeom prst="rect">
                <a:avLst/>
              </a:prstGeom>
              <a:noFill/>
              <a:ln>
                <a:noFill/>
              </a:ln>
            </p:spPr>
          </p:pic>
        </p:grpSp>
        <p:sp>
          <p:nvSpPr>
            <p:cNvPr id="234" name="Google Shape;234;p8"/>
            <p:cNvSpPr txBox="1"/>
            <p:nvPr/>
          </p:nvSpPr>
          <p:spPr>
            <a:xfrm>
              <a:off x="1890123" y="5995545"/>
              <a:ext cx="1043157" cy="36933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000090"/>
                </a:buClr>
                <a:buSzPts val="1800"/>
                <a:buFont typeface="Corbel"/>
                <a:buNone/>
              </a:pPr>
              <a:r>
                <a:rPr lang="zh-TW" sz="1800" b="1">
                  <a:solidFill>
                    <a:srgbClr val="000090"/>
                  </a:solidFill>
                  <a:latin typeface="Corbel"/>
                  <a:ea typeface="Corbel"/>
                  <a:cs typeface="Corbel"/>
                  <a:sym typeface="Corbel"/>
                </a:rPr>
                <a:t>電子商務</a:t>
              </a:r>
              <a:endParaRPr sz="1800" b="1" i="0" u="none" strike="noStrike" cap="none">
                <a:solidFill>
                  <a:srgbClr val="000090"/>
                </a:solidFill>
                <a:latin typeface="Corbel"/>
                <a:ea typeface="Corbel"/>
                <a:cs typeface="Corbel"/>
                <a:sym typeface="Corbel"/>
              </a:endParaRPr>
            </a:p>
          </p:txBody>
        </p:sp>
        <p:grpSp>
          <p:nvGrpSpPr>
            <p:cNvPr id="235" name="Google Shape;235;p8"/>
            <p:cNvGrpSpPr/>
            <p:nvPr/>
          </p:nvGrpSpPr>
          <p:grpSpPr>
            <a:xfrm>
              <a:off x="3382057" y="4398234"/>
              <a:ext cx="1545444" cy="1557393"/>
              <a:chOff x="3531597" y="4398234"/>
              <a:chExt cx="1545444" cy="1557393"/>
            </a:xfrm>
          </p:grpSpPr>
          <p:sp>
            <p:nvSpPr>
              <p:cNvPr id="236" name="Google Shape;236;p8"/>
              <p:cNvSpPr/>
              <p:nvPr/>
            </p:nvSpPr>
            <p:spPr>
              <a:xfrm>
                <a:off x="3531597" y="4398234"/>
                <a:ext cx="1545444" cy="1557393"/>
              </a:xfrm>
              <a:prstGeom prst="ellipse">
                <a:avLst/>
              </a:prstGeom>
              <a:solidFill>
                <a:srgbClr val="000090"/>
              </a:solidFill>
              <a:ln w="12700" cap="flat" cmpd="sng">
                <a:solidFill>
                  <a:srgbClr val="FFFFF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pic>
            <p:nvPicPr>
              <p:cNvPr id="237" name="Google Shape;237;p8"/>
              <p:cNvPicPr preferRelativeResize="0"/>
              <p:nvPr/>
            </p:nvPicPr>
            <p:blipFill rotWithShape="1">
              <a:blip r:embed="rId4">
                <a:alphaModFix/>
              </a:blip>
              <a:srcRect/>
              <a:stretch/>
            </p:blipFill>
            <p:spPr>
              <a:xfrm>
                <a:off x="3734418" y="4595938"/>
                <a:ext cx="1193083" cy="1193083"/>
              </a:xfrm>
              <a:prstGeom prst="rect">
                <a:avLst/>
              </a:prstGeom>
              <a:noFill/>
              <a:ln>
                <a:noFill/>
              </a:ln>
            </p:spPr>
          </p:pic>
        </p:grpSp>
        <p:sp>
          <p:nvSpPr>
            <p:cNvPr id="238" name="Google Shape;238;p8"/>
            <p:cNvSpPr txBox="1"/>
            <p:nvPr/>
          </p:nvSpPr>
          <p:spPr>
            <a:xfrm>
              <a:off x="3734804" y="6001088"/>
              <a:ext cx="1043157" cy="36933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000090"/>
                </a:buClr>
                <a:buSzPts val="1800"/>
                <a:buFont typeface="Corbel"/>
                <a:buNone/>
              </a:pPr>
              <a:r>
                <a:rPr lang="zh-TW" sz="1800" b="1">
                  <a:solidFill>
                    <a:srgbClr val="000090"/>
                  </a:solidFill>
                  <a:latin typeface="Corbel"/>
                  <a:ea typeface="Corbel"/>
                  <a:cs typeface="Corbel"/>
                  <a:sym typeface="Corbel"/>
                </a:rPr>
                <a:t>行動商務</a:t>
              </a:r>
              <a:endParaRPr sz="1800" b="1" i="0" u="none" strike="noStrike" cap="none">
                <a:solidFill>
                  <a:srgbClr val="000090"/>
                </a:solidFill>
                <a:latin typeface="Corbel"/>
                <a:ea typeface="Corbel"/>
                <a:cs typeface="Corbel"/>
                <a:sym typeface="Corbel"/>
              </a:endParaRPr>
            </a:p>
          </p:txBody>
        </p:sp>
        <p:grpSp>
          <p:nvGrpSpPr>
            <p:cNvPr id="239" name="Google Shape;239;p8"/>
            <p:cNvGrpSpPr/>
            <p:nvPr/>
          </p:nvGrpSpPr>
          <p:grpSpPr>
            <a:xfrm>
              <a:off x="5231353" y="4404581"/>
              <a:ext cx="1545444" cy="1557393"/>
              <a:chOff x="5231353" y="4254656"/>
              <a:chExt cx="1545444" cy="1557393"/>
            </a:xfrm>
          </p:grpSpPr>
          <p:sp>
            <p:nvSpPr>
              <p:cNvPr id="240" name="Google Shape;240;p8"/>
              <p:cNvSpPr/>
              <p:nvPr/>
            </p:nvSpPr>
            <p:spPr>
              <a:xfrm>
                <a:off x="5231353" y="4254656"/>
                <a:ext cx="1545444" cy="1557393"/>
              </a:xfrm>
              <a:prstGeom prst="ellipse">
                <a:avLst/>
              </a:prstGeom>
              <a:solidFill>
                <a:srgbClr val="000090"/>
              </a:solidFill>
              <a:ln w="12700" cap="flat" cmpd="sng">
                <a:solidFill>
                  <a:srgbClr val="FFFFF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pic>
            <p:nvPicPr>
              <p:cNvPr id="241" name="Google Shape;241;p8"/>
              <p:cNvPicPr preferRelativeResize="0"/>
              <p:nvPr/>
            </p:nvPicPr>
            <p:blipFill rotWithShape="1">
              <a:blip r:embed="rId5">
                <a:alphaModFix/>
              </a:blip>
              <a:srcRect/>
              <a:stretch/>
            </p:blipFill>
            <p:spPr>
              <a:xfrm>
                <a:off x="5466669" y="4428470"/>
                <a:ext cx="1034723" cy="1034723"/>
              </a:xfrm>
              <a:prstGeom prst="rect">
                <a:avLst/>
              </a:prstGeom>
              <a:noFill/>
              <a:ln>
                <a:noFill/>
              </a:ln>
            </p:spPr>
          </p:pic>
        </p:grpSp>
        <p:sp>
          <p:nvSpPr>
            <p:cNvPr id="242" name="Google Shape;242;p8"/>
            <p:cNvSpPr txBox="1"/>
            <p:nvPr/>
          </p:nvSpPr>
          <p:spPr>
            <a:xfrm>
              <a:off x="5466669" y="5999059"/>
              <a:ext cx="1043157" cy="369330"/>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000090"/>
                </a:buClr>
                <a:buSzPts val="1800"/>
                <a:buFont typeface="Corbel"/>
                <a:buNone/>
              </a:pPr>
              <a:r>
                <a:rPr lang="zh-TW" sz="1800" b="1" i="0" u="none" strike="noStrike" cap="none">
                  <a:solidFill>
                    <a:srgbClr val="000090"/>
                  </a:solidFill>
                  <a:latin typeface="Corbel"/>
                  <a:ea typeface="Corbel"/>
                  <a:cs typeface="Corbel"/>
                  <a:sym typeface="Corbel"/>
                </a:rPr>
                <a:t>NFC</a:t>
              </a:r>
              <a:endParaRPr sz="1800" b="1" i="0" u="none" strike="noStrike" cap="none">
                <a:solidFill>
                  <a:srgbClr val="000090"/>
                </a:solidFill>
                <a:latin typeface="Corbel"/>
                <a:ea typeface="Corbel"/>
                <a:cs typeface="Corbel"/>
                <a:sym typeface="Corbel"/>
              </a:endParaRPr>
            </a:p>
          </p:txBody>
        </p:sp>
        <p:pic>
          <p:nvPicPr>
            <p:cNvPr id="243" name="Google Shape;243;p8"/>
            <p:cNvPicPr preferRelativeResize="0"/>
            <p:nvPr/>
          </p:nvPicPr>
          <p:blipFill rotWithShape="1">
            <a:blip r:embed="rId6">
              <a:alphaModFix/>
            </a:blip>
            <a:srcRect/>
            <a:stretch/>
          </p:blipFill>
          <p:spPr>
            <a:xfrm>
              <a:off x="7258345" y="4595594"/>
              <a:ext cx="1087601" cy="1087601"/>
            </a:xfrm>
            <a:prstGeom prst="rect">
              <a:avLst/>
            </a:prstGeom>
            <a:noFill/>
            <a:ln>
              <a:noFill/>
            </a:ln>
          </p:spPr>
        </p:pic>
        <p:sp>
          <p:nvSpPr>
            <p:cNvPr id="244" name="Google Shape;244;p8"/>
            <p:cNvSpPr txBox="1"/>
            <p:nvPr/>
          </p:nvSpPr>
          <p:spPr>
            <a:xfrm>
              <a:off x="7302789" y="6001088"/>
              <a:ext cx="1043157" cy="369330"/>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000090"/>
                </a:buClr>
                <a:buSzPts val="1800"/>
                <a:buFont typeface="Corbel"/>
                <a:buNone/>
              </a:pPr>
              <a:r>
                <a:rPr lang="zh-TW" sz="1800" b="1" i="0" u="none" strike="noStrike" cap="none">
                  <a:solidFill>
                    <a:srgbClr val="000090"/>
                  </a:solidFill>
                  <a:latin typeface="Corbel"/>
                  <a:ea typeface="Corbel"/>
                  <a:cs typeface="Corbel"/>
                  <a:sym typeface="Corbel"/>
                </a:rPr>
                <a:t>QR code</a:t>
              </a:r>
              <a:endParaRPr sz="1800" b="1" i="0" u="none" strike="noStrike" cap="none">
                <a:solidFill>
                  <a:srgbClr val="000090"/>
                </a:solidFill>
                <a:latin typeface="Corbel"/>
                <a:ea typeface="Corbel"/>
                <a:cs typeface="Corbel"/>
                <a:sym typeface="Corbel"/>
              </a:endParaRPr>
            </a:p>
          </p:txBody>
        </p:sp>
        <p:sp>
          <p:nvSpPr>
            <p:cNvPr id="245" name="Google Shape;245;p8"/>
            <p:cNvSpPr/>
            <p:nvPr/>
          </p:nvSpPr>
          <p:spPr>
            <a:xfrm>
              <a:off x="8795266" y="4337761"/>
              <a:ext cx="1545444" cy="1557393"/>
            </a:xfrm>
            <a:prstGeom prst="ellipse">
              <a:avLst/>
            </a:prstGeom>
            <a:solidFill>
              <a:srgbClr val="000090"/>
            </a:solidFill>
            <a:ln w="12700" cap="flat" cmpd="sng">
              <a:solidFill>
                <a:srgbClr val="FFFFF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pic>
          <p:nvPicPr>
            <p:cNvPr id="246" name="Google Shape;246;p8"/>
            <p:cNvPicPr preferRelativeResize="0"/>
            <p:nvPr/>
          </p:nvPicPr>
          <p:blipFill rotWithShape="1">
            <a:blip r:embed="rId7">
              <a:alphaModFix/>
            </a:blip>
            <a:srcRect/>
            <a:stretch/>
          </p:blipFill>
          <p:spPr>
            <a:xfrm>
              <a:off x="8895864" y="4334720"/>
              <a:ext cx="1324929" cy="1324929"/>
            </a:xfrm>
            <a:prstGeom prst="rect">
              <a:avLst/>
            </a:prstGeom>
            <a:noFill/>
            <a:ln>
              <a:noFill/>
            </a:ln>
          </p:spPr>
        </p:pic>
        <p:sp>
          <p:nvSpPr>
            <p:cNvPr id="247" name="Google Shape;247;p8"/>
            <p:cNvSpPr txBox="1"/>
            <p:nvPr/>
          </p:nvSpPr>
          <p:spPr>
            <a:xfrm>
              <a:off x="9177636" y="5955627"/>
              <a:ext cx="1043157" cy="369330"/>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000090"/>
                </a:buClr>
                <a:buSzPts val="1800"/>
                <a:buFont typeface="Corbel"/>
                <a:buNone/>
              </a:pPr>
              <a:r>
                <a:rPr lang="zh-TW" sz="1800" b="1">
                  <a:solidFill>
                    <a:srgbClr val="000090"/>
                  </a:solidFill>
                  <a:latin typeface="Corbel"/>
                  <a:ea typeface="Corbel"/>
                  <a:cs typeface="Corbel"/>
                  <a:sym typeface="Corbel"/>
                </a:rPr>
                <a:t>未來</a:t>
              </a:r>
              <a:endParaRPr sz="1800" b="1" i="0" u="none" strike="noStrike" cap="none">
                <a:solidFill>
                  <a:srgbClr val="000090"/>
                </a:solidFill>
                <a:latin typeface="Corbel"/>
                <a:ea typeface="Corbel"/>
                <a:cs typeface="Corbel"/>
                <a:sym typeface="Corbel"/>
              </a:endParaRPr>
            </a:p>
          </p:txBody>
        </p:sp>
      </p:grpSp>
      <p:sp>
        <p:nvSpPr>
          <p:cNvPr id="259" name="Google Shape;259;p8"/>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grpSp>
        <p:nvGrpSpPr>
          <p:cNvPr id="38" name="Google Shape;329;p11"/>
          <p:cNvGrpSpPr/>
          <p:nvPr/>
        </p:nvGrpSpPr>
        <p:grpSpPr>
          <a:xfrm>
            <a:off x="1488" y="-12459"/>
            <a:ext cx="12189023" cy="377586"/>
            <a:chOff x="1488" y="0"/>
            <a:chExt cx="12189023" cy="377586"/>
          </a:xfrm>
        </p:grpSpPr>
        <p:sp>
          <p:nvSpPr>
            <p:cNvPr id="39" name="Google Shape;330;p11"/>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31;p11"/>
            <p:cNvSpPr txBox="1"/>
            <p:nvPr/>
          </p:nvSpPr>
          <p:spPr>
            <a:xfrm>
              <a:off x="1488" y="0"/>
              <a:ext cx="2807752" cy="377586"/>
            </a:xfrm>
            <a:prstGeom prst="rect">
              <a:avLst/>
            </a:prstGeom>
            <a:solidFill>
              <a:schemeClr val="bg1"/>
            </a:solidFill>
            <a:ln>
              <a:solidFill>
                <a:schemeClr val="tx1">
                  <a:lumMod val="50000"/>
                  <a:lumOff val="50000"/>
                </a:schemeClr>
              </a:solidFill>
            </a:ln>
          </p:spPr>
          <p:txBody>
            <a:bodyPr spcFirstLastPara="1" wrap="square" lIns="74675" tIns="37325" rIns="18650" bIns="37325" anchor="ctr" anchorCtr="0">
              <a:noAutofit/>
            </a:bodyPr>
            <a:lstStyle/>
            <a:p>
              <a:pPr lvl="0" algn="ctr">
                <a:lnSpc>
                  <a:spcPct val="90000"/>
                </a:lnSpc>
              </a:pPr>
              <a:r>
                <a:rPr lang="zh-TW" altLang="en-US" dirty="0">
                  <a:solidFill>
                    <a:schemeClr val="lt1"/>
                  </a:solidFill>
                  <a:latin typeface="Corbel"/>
                  <a:ea typeface="Corbel"/>
                  <a:cs typeface="Corbel"/>
                  <a:sym typeface="Corbel"/>
                </a:rPr>
                <a:t>信任機制與支付</a:t>
              </a:r>
              <a:endParaRPr lang="zh-TW" altLang="en-US" dirty="0"/>
            </a:p>
          </p:txBody>
        </p:sp>
        <p:sp>
          <p:nvSpPr>
            <p:cNvPr id="41" name="Google Shape;332;p11"/>
            <p:cNvSpPr/>
            <p:nvPr/>
          </p:nvSpPr>
          <p:spPr>
            <a:xfrm>
              <a:off x="2323207" y="0"/>
              <a:ext cx="2902148" cy="377586"/>
            </a:xfrm>
            <a:prstGeom prst="chevron">
              <a:avLst>
                <a:gd name="adj" fmla="val 50000"/>
              </a:avLst>
            </a:prstGeom>
            <a:solidFill>
              <a:schemeClr val="bg2">
                <a:lumMod val="25000"/>
                <a:lumOff val="75000"/>
              </a:schemeClr>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zh-TW" altLang="en-US" dirty="0">
                  <a:solidFill>
                    <a:schemeClr val="bg1"/>
                  </a:solidFill>
                </a:rPr>
                <a:t>支付</a:t>
              </a:r>
              <a:endParaRPr dirty="0">
                <a:solidFill>
                  <a:schemeClr val="bg1"/>
                </a:solidFill>
              </a:endParaRPr>
            </a:p>
          </p:txBody>
        </p:sp>
        <p:sp>
          <p:nvSpPr>
            <p:cNvPr id="42" name="Google Shape;334;p11"/>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35;p11"/>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44" name="Google Shape;336;p11"/>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37;p11"/>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46" name="Google Shape;338;p11"/>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39;p11"/>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9"/>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支付演進-行動支付(2)</a:t>
            </a:r>
            <a:endParaRPr>
              <a:latin typeface="Corbel"/>
              <a:ea typeface="Corbel"/>
              <a:cs typeface="Corbel"/>
              <a:sym typeface="Corbel"/>
            </a:endParaRPr>
          </a:p>
        </p:txBody>
      </p:sp>
      <p:sp>
        <p:nvSpPr>
          <p:cNvPr id="265" name="Google Shape;265;p9"/>
          <p:cNvSpPr txBox="1">
            <a:spLocks noGrp="1"/>
          </p:cNvSpPr>
          <p:nvPr>
            <p:ph type="body" idx="1"/>
          </p:nvPr>
        </p:nvSpPr>
        <p:spPr>
          <a:xfrm>
            <a:off x="612057" y="1488315"/>
            <a:ext cx="7627068"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20000"/>
              </a:lnSpc>
              <a:spcBef>
                <a:spcPts val="0"/>
              </a:spcBef>
              <a:spcAft>
                <a:spcPts val="0"/>
              </a:spcAft>
              <a:buClr>
                <a:schemeClr val="dk1"/>
              </a:buClr>
              <a:buSzPts val="2800"/>
              <a:buChar char="•"/>
            </a:pPr>
            <a:r>
              <a:rPr lang="zh-TW" sz="2800"/>
              <a:t>遠端支付</a:t>
            </a:r>
            <a:endParaRPr/>
          </a:p>
          <a:p>
            <a:pPr marL="685800" lvl="1" indent="-228600" algn="l" rtl="0">
              <a:lnSpc>
                <a:spcPct val="120000"/>
              </a:lnSpc>
              <a:spcBef>
                <a:spcPts val="500"/>
              </a:spcBef>
              <a:spcAft>
                <a:spcPts val="0"/>
              </a:spcAft>
              <a:buClr>
                <a:schemeClr val="dk1"/>
              </a:buClr>
              <a:buSzPts val="2800"/>
              <a:buChar char="•"/>
            </a:pPr>
            <a:r>
              <a:rPr lang="zh-TW" sz="2800"/>
              <a:t>不需將手機或行動裝置靠近任何感應器、讀卡機，就可以完成支付作業稱為遠端支付</a:t>
            </a:r>
            <a:endParaRPr/>
          </a:p>
          <a:p>
            <a:pPr marL="685800" lvl="1" indent="-228600" algn="l" rtl="0">
              <a:lnSpc>
                <a:spcPct val="120000"/>
              </a:lnSpc>
              <a:spcBef>
                <a:spcPts val="500"/>
              </a:spcBef>
              <a:spcAft>
                <a:spcPts val="0"/>
              </a:spcAft>
              <a:buClr>
                <a:schemeClr val="dk1"/>
              </a:buClr>
              <a:buSzPts val="2800"/>
              <a:buChar char="•"/>
            </a:pPr>
            <a:r>
              <a:rPr lang="zh-TW" sz="2800"/>
              <a:t>輸入信用卡或金融卡的資料，搭配消費授權碼的安全措施進行扣款</a:t>
            </a:r>
            <a:endParaRPr/>
          </a:p>
          <a:p>
            <a:pPr marL="685800" lvl="1" indent="-228600" algn="l" rtl="0">
              <a:lnSpc>
                <a:spcPct val="120000"/>
              </a:lnSpc>
              <a:spcBef>
                <a:spcPts val="500"/>
              </a:spcBef>
              <a:spcAft>
                <a:spcPts val="0"/>
              </a:spcAft>
              <a:buClr>
                <a:schemeClr val="dk1"/>
              </a:buClr>
              <a:buSzPts val="2800"/>
              <a:buChar char="•"/>
            </a:pPr>
            <a:r>
              <a:rPr lang="zh-TW" sz="2800"/>
              <a:t>台灣高鐵訂票APP</a:t>
            </a:r>
            <a:endParaRPr sz="2800"/>
          </a:p>
        </p:txBody>
      </p:sp>
      <p:sp>
        <p:nvSpPr>
          <p:cNvPr id="266" name="Google Shape;266;p9"/>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13</a:t>
            </a:fld>
            <a:endParaRPr/>
          </a:p>
        </p:txBody>
      </p:sp>
      <p:pic>
        <p:nvPicPr>
          <p:cNvPr id="267" name="Google Shape;267;p9"/>
          <p:cNvPicPr preferRelativeResize="0"/>
          <p:nvPr/>
        </p:nvPicPr>
        <p:blipFill rotWithShape="1">
          <a:blip r:embed="rId3">
            <a:alphaModFix/>
          </a:blip>
          <a:srcRect/>
          <a:stretch/>
        </p:blipFill>
        <p:spPr>
          <a:xfrm>
            <a:off x="8462075" y="808472"/>
            <a:ext cx="3330180" cy="5550300"/>
          </a:xfrm>
          <a:prstGeom prst="rect">
            <a:avLst/>
          </a:prstGeom>
          <a:noFill/>
          <a:ln>
            <a:noFill/>
          </a:ln>
        </p:spPr>
      </p:pic>
      <p:sp>
        <p:nvSpPr>
          <p:cNvPr id="279" name="Google Shape;279;p9"/>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grpSp>
        <p:nvGrpSpPr>
          <p:cNvPr id="18" name="Google Shape;329;p11"/>
          <p:cNvGrpSpPr/>
          <p:nvPr/>
        </p:nvGrpSpPr>
        <p:grpSpPr>
          <a:xfrm>
            <a:off x="1488" y="-12459"/>
            <a:ext cx="12189023" cy="377586"/>
            <a:chOff x="1488" y="0"/>
            <a:chExt cx="12189023" cy="377586"/>
          </a:xfrm>
        </p:grpSpPr>
        <p:sp>
          <p:nvSpPr>
            <p:cNvPr id="19" name="Google Shape;330;p11"/>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31;p11"/>
            <p:cNvSpPr txBox="1"/>
            <p:nvPr/>
          </p:nvSpPr>
          <p:spPr>
            <a:xfrm>
              <a:off x="1488" y="0"/>
              <a:ext cx="2807752" cy="377586"/>
            </a:xfrm>
            <a:prstGeom prst="rect">
              <a:avLst/>
            </a:prstGeom>
            <a:solidFill>
              <a:schemeClr val="bg1"/>
            </a:solidFill>
            <a:ln>
              <a:solidFill>
                <a:schemeClr val="tx1">
                  <a:lumMod val="50000"/>
                  <a:lumOff val="50000"/>
                </a:schemeClr>
              </a:solidFill>
            </a:ln>
          </p:spPr>
          <p:txBody>
            <a:bodyPr spcFirstLastPara="1" wrap="square" lIns="74675" tIns="37325" rIns="18650" bIns="37325" anchor="ctr" anchorCtr="0">
              <a:noAutofit/>
            </a:bodyPr>
            <a:lstStyle/>
            <a:p>
              <a:pPr lvl="0" algn="ctr">
                <a:lnSpc>
                  <a:spcPct val="90000"/>
                </a:lnSpc>
              </a:pPr>
              <a:r>
                <a:rPr lang="zh-TW" altLang="en-US" dirty="0">
                  <a:solidFill>
                    <a:schemeClr val="lt1"/>
                  </a:solidFill>
                  <a:latin typeface="Corbel"/>
                  <a:ea typeface="Corbel"/>
                  <a:cs typeface="Corbel"/>
                  <a:sym typeface="Corbel"/>
                </a:rPr>
                <a:t>信任機制與支付</a:t>
              </a:r>
              <a:endParaRPr lang="zh-TW" altLang="en-US" dirty="0"/>
            </a:p>
          </p:txBody>
        </p:sp>
        <p:sp>
          <p:nvSpPr>
            <p:cNvPr id="21" name="Google Shape;332;p11"/>
            <p:cNvSpPr/>
            <p:nvPr/>
          </p:nvSpPr>
          <p:spPr>
            <a:xfrm>
              <a:off x="2323207" y="0"/>
              <a:ext cx="2902148" cy="377586"/>
            </a:xfrm>
            <a:prstGeom prst="chevron">
              <a:avLst>
                <a:gd name="adj" fmla="val 50000"/>
              </a:avLst>
            </a:prstGeom>
            <a:solidFill>
              <a:schemeClr val="bg2">
                <a:lumMod val="25000"/>
                <a:lumOff val="75000"/>
              </a:schemeClr>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zh-TW" altLang="en-US" dirty="0">
                  <a:solidFill>
                    <a:schemeClr val="bg1"/>
                  </a:solidFill>
                </a:rPr>
                <a:t>支付</a:t>
              </a:r>
              <a:endParaRPr dirty="0">
                <a:solidFill>
                  <a:schemeClr val="bg1"/>
                </a:solidFill>
              </a:endParaRPr>
            </a:p>
          </p:txBody>
        </p:sp>
        <p:sp>
          <p:nvSpPr>
            <p:cNvPr id="22" name="Google Shape;334;p11"/>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35;p11"/>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24" name="Google Shape;336;p11"/>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37;p11"/>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26" name="Google Shape;338;p11"/>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39;p11"/>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10"/>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支付演進-行動支付(3)</a:t>
            </a:r>
            <a:endParaRPr/>
          </a:p>
        </p:txBody>
      </p:sp>
      <p:sp>
        <p:nvSpPr>
          <p:cNvPr id="285" name="Google Shape;285;p10"/>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20000"/>
              </a:lnSpc>
              <a:spcBef>
                <a:spcPts val="0"/>
              </a:spcBef>
              <a:spcAft>
                <a:spcPts val="0"/>
              </a:spcAft>
              <a:buClr>
                <a:schemeClr val="dk1"/>
              </a:buClr>
              <a:buSzPts val="2800"/>
              <a:buChar char="•"/>
            </a:pPr>
            <a:r>
              <a:rPr lang="zh-TW" sz="2800"/>
              <a:t>近端支付</a:t>
            </a:r>
            <a:endParaRPr/>
          </a:p>
          <a:p>
            <a:pPr marL="685800" lvl="1" indent="-228600" algn="l" rtl="0">
              <a:lnSpc>
                <a:spcPct val="120000"/>
              </a:lnSpc>
              <a:spcBef>
                <a:spcPts val="500"/>
              </a:spcBef>
              <a:spcAft>
                <a:spcPts val="0"/>
              </a:spcAft>
              <a:buClr>
                <a:schemeClr val="dk1"/>
              </a:buClr>
              <a:buSzPts val="2800"/>
              <a:buChar char="•"/>
            </a:pPr>
            <a:r>
              <a:rPr lang="zh-TW" sz="2800"/>
              <a:t>需要進行感應的支付方式，以行動載具靠近資料讀取設備，完成交易程序</a:t>
            </a:r>
            <a:endParaRPr sz="2800"/>
          </a:p>
          <a:p>
            <a:pPr marL="685800" lvl="1" indent="-228600" algn="l" rtl="0">
              <a:lnSpc>
                <a:spcPct val="120000"/>
              </a:lnSpc>
              <a:spcBef>
                <a:spcPts val="500"/>
              </a:spcBef>
              <a:spcAft>
                <a:spcPts val="0"/>
              </a:spcAft>
              <a:buClr>
                <a:schemeClr val="dk1"/>
              </a:buClr>
              <a:buSzPts val="2800"/>
              <a:buChar char="•"/>
            </a:pPr>
            <a:r>
              <a:rPr lang="zh-TW" sz="2800"/>
              <a:t>目前多用於商店的小額交易、或是交通運輸系統，因為台灣仍有交易金額的限制，所以可應用的範圍並不大</a:t>
            </a:r>
            <a:endParaRPr sz="2800"/>
          </a:p>
          <a:p>
            <a:pPr marL="685800" lvl="1" indent="-228600" algn="l" rtl="0">
              <a:lnSpc>
                <a:spcPct val="120000"/>
              </a:lnSpc>
              <a:spcBef>
                <a:spcPts val="500"/>
              </a:spcBef>
              <a:spcAft>
                <a:spcPts val="0"/>
              </a:spcAft>
              <a:buClr>
                <a:schemeClr val="dk1"/>
              </a:buClr>
              <a:buSzPts val="2800"/>
              <a:buChar char="•"/>
            </a:pPr>
            <a:r>
              <a:rPr lang="zh-TW" sz="2800"/>
              <a:t>悠遊卡、手機NFC感應支付</a:t>
            </a:r>
            <a:endParaRPr/>
          </a:p>
        </p:txBody>
      </p:sp>
      <p:sp>
        <p:nvSpPr>
          <p:cNvPr id="286" name="Google Shape;286;p10"/>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14</a:t>
            </a:fld>
            <a:endParaRPr/>
          </a:p>
        </p:txBody>
      </p:sp>
      <p:pic>
        <p:nvPicPr>
          <p:cNvPr id="298" name="Google Shape;298;p10"/>
          <p:cNvPicPr preferRelativeResize="0"/>
          <p:nvPr/>
        </p:nvPicPr>
        <p:blipFill rotWithShape="1">
          <a:blip r:embed="rId3">
            <a:alphaModFix/>
          </a:blip>
          <a:srcRect/>
          <a:stretch/>
        </p:blipFill>
        <p:spPr>
          <a:xfrm>
            <a:off x="8414970" y="3994406"/>
            <a:ext cx="3279932" cy="2182557"/>
          </a:xfrm>
          <a:prstGeom prst="rect">
            <a:avLst/>
          </a:prstGeom>
          <a:noFill/>
          <a:ln>
            <a:noFill/>
          </a:ln>
        </p:spPr>
      </p:pic>
      <p:sp>
        <p:nvSpPr>
          <p:cNvPr id="299" name="Google Shape;299;p10"/>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grpSp>
        <p:nvGrpSpPr>
          <p:cNvPr id="18" name="Google Shape;329;p11"/>
          <p:cNvGrpSpPr/>
          <p:nvPr/>
        </p:nvGrpSpPr>
        <p:grpSpPr>
          <a:xfrm>
            <a:off x="1488" y="-12459"/>
            <a:ext cx="12189023" cy="377586"/>
            <a:chOff x="1488" y="0"/>
            <a:chExt cx="12189023" cy="377586"/>
          </a:xfrm>
        </p:grpSpPr>
        <p:sp>
          <p:nvSpPr>
            <p:cNvPr id="19" name="Google Shape;330;p11"/>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31;p11"/>
            <p:cNvSpPr txBox="1"/>
            <p:nvPr/>
          </p:nvSpPr>
          <p:spPr>
            <a:xfrm>
              <a:off x="1488" y="0"/>
              <a:ext cx="2807752" cy="377586"/>
            </a:xfrm>
            <a:prstGeom prst="rect">
              <a:avLst/>
            </a:prstGeom>
            <a:solidFill>
              <a:schemeClr val="bg1"/>
            </a:solidFill>
            <a:ln>
              <a:solidFill>
                <a:schemeClr val="tx1">
                  <a:lumMod val="50000"/>
                  <a:lumOff val="50000"/>
                </a:schemeClr>
              </a:solidFill>
            </a:ln>
          </p:spPr>
          <p:txBody>
            <a:bodyPr spcFirstLastPara="1" wrap="square" lIns="74675" tIns="37325" rIns="18650" bIns="37325" anchor="ctr" anchorCtr="0">
              <a:noAutofit/>
            </a:bodyPr>
            <a:lstStyle/>
            <a:p>
              <a:pPr lvl="0" algn="ctr">
                <a:lnSpc>
                  <a:spcPct val="90000"/>
                </a:lnSpc>
              </a:pPr>
              <a:r>
                <a:rPr lang="zh-TW" altLang="en-US" dirty="0">
                  <a:solidFill>
                    <a:schemeClr val="lt1"/>
                  </a:solidFill>
                  <a:latin typeface="Corbel"/>
                  <a:ea typeface="Corbel"/>
                  <a:cs typeface="Corbel"/>
                  <a:sym typeface="Corbel"/>
                </a:rPr>
                <a:t>信任機制與支付</a:t>
              </a:r>
              <a:endParaRPr lang="zh-TW" altLang="en-US" dirty="0"/>
            </a:p>
          </p:txBody>
        </p:sp>
        <p:sp>
          <p:nvSpPr>
            <p:cNvPr id="21" name="Google Shape;332;p11"/>
            <p:cNvSpPr/>
            <p:nvPr/>
          </p:nvSpPr>
          <p:spPr>
            <a:xfrm>
              <a:off x="2323207" y="0"/>
              <a:ext cx="2902148" cy="377586"/>
            </a:xfrm>
            <a:prstGeom prst="chevron">
              <a:avLst>
                <a:gd name="adj" fmla="val 50000"/>
              </a:avLst>
            </a:prstGeom>
            <a:solidFill>
              <a:schemeClr val="bg2">
                <a:lumMod val="25000"/>
                <a:lumOff val="75000"/>
              </a:schemeClr>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zh-TW" altLang="en-US" dirty="0">
                  <a:solidFill>
                    <a:schemeClr val="bg1"/>
                  </a:solidFill>
                </a:rPr>
                <a:t>支付</a:t>
              </a:r>
              <a:endParaRPr dirty="0">
                <a:solidFill>
                  <a:schemeClr val="bg1"/>
                </a:solidFill>
              </a:endParaRPr>
            </a:p>
          </p:txBody>
        </p:sp>
        <p:sp>
          <p:nvSpPr>
            <p:cNvPr id="22" name="Google Shape;334;p11"/>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35;p11"/>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24" name="Google Shape;336;p11"/>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37;p11"/>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26" name="Google Shape;338;p11"/>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39;p11"/>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11"/>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2"/>
              </a:buClr>
              <a:buSzPts val="4200"/>
              <a:buFont typeface="Corbel"/>
              <a:buNone/>
            </a:pPr>
            <a:r>
              <a:rPr lang="zh-TW" dirty="0">
                <a:latin typeface="Corbel"/>
                <a:ea typeface="Corbel"/>
                <a:cs typeface="Corbel"/>
                <a:sym typeface="Corbel"/>
              </a:rPr>
              <a:t>第三方支付</a:t>
            </a:r>
            <a:r>
              <a:rPr lang="zh-TW" altLang="en-US" dirty="0"/>
              <a:t>緣起</a:t>
            </a:r>
            <a:endParaRPr dirty="0"/>
          </a:p>
        </p:txBody>
      </p:sp>
      <p:sp>
        <p:nvSpPr>
          <p:cNvPr id="327" name="Google Shape;327;p11"/>
          <p:cNvSpPr txBox="1">
            <a:spLocks noGrp="1"/>
          </p:cNvSpPr>
          <p:nvPr>
            <p:ph type="body" idx="1"/>
          </p:nvPr>
        </p:nvSpPr>
        <p:spPr>
          <a:xfrm>
            <a:off x="680630" y="1475368"/>
            <a:ext cx="11002200" cy="3890100"/>
          </a:xfrm>
          <a:prstGeom prst="rect">
            <a:avLst/>
          </a:prstGeom>
          <a:noFill/>
          <a:ln>
            <a:noFill/>
          </a:ln>
        </p:spPr>
        <p:txBody>
          <a:bodyPr spcFirstLastPara="1" wrap="square" lIns="91425" tIns="45700" rIns="91425" bIns="45700" anchor="t" anchorCtr="0">
            <a:normAutofit/>
          </a:bodyPr>
          <a:lstStyle/>
          <a:p>
            <a:pPr marL="182880" indent="-144780">
              <a:lnSpc>
                <a:spcPct val="150000"/>
              </a:lnSpc>
              <a:spcBef>
                <a:spcPts val="0"/>
              </a:spcBef>
              <a:buSzPts val="1900"/>
            </a:pPr>
            <a:r>
              <a:rPr lang="zh-TW" altLang="en-US" sz="2400" dirty="0"/>
              <a:t>連接買賣雙方和銀行，實現第三方監管和技術保障作用</a:t>
            </a:r>
            <a:endParaRPr lang="en-US" altLang="zh-TW" sz="2400" dirty="0"/>
          </a:p>
          <a:p>
            <a:pPr marL="640080" lvl="1" indent="-144780">
              <a:lnSpc>
                <a:spcPct val="150000"/>
              </a:lnSpc>
              <a:spcBef>
                <a:spcPts val="0"/>
              </a:spcBef>
              <a:buSzPts val="1900"/>
            </a:pPr>
            <a:r>
              <a:rPr lang="zh-TW" altLang="en-US" sz="2200" dirty="0"/>
              <a:t>解決物流與金流不同步的問題</a:t>
            </a:r>
            <a:endParaRPr lang="en-US" altLang="zh-TW" sz="2200" dirty="0"/>
          </a:p>
          <a:p>
            <a:pPr marL="640080" lvl="1" indent="-144780">
              <a:lnSpc>
                <a:spcPct val="150000"/>
              </a:lnSpc>
              <a:spcBef>
                <a:spcPts val="0"/>
              </a:spcBef>
              <a:buSzPts val="1900"/>
            </a:pPr>
            <a:r>
              <a:rPr lang="zh-TW" altLang="en-US" sz="2200" dirty="0"/>
              <a:t>付款不怕被騙，寄出物品不怕沒收到貨款</a:t>
            </a:r>
            <a:endParaRPr lang="en-US" altLang="zh-TW" sz="2200" dirty="0"/>
          </a:p>
          <a:p>
            <a:pPr marL="182880" lvl="0" indent="-144780">
              <a:lnSpc>
                <a:spcPct val="150000"/>
              </a:lnSpc>
              <a:spcBef>
                <a:spcPts val="0"/>
              </a:spcBef>
              <a:buSzPts val="1900"/>
            </a:pPr>
            <a:endParaRPr sz="2400" dirty="0">
              <a:sym typeface="Corbel"/>
            </a:endParaRPr>
          </a:p>
        </p:txBody>
      </p:sp>
      <p:sp>
        <p:nvSpPr>
          <p:cNvPr id="328" name="Google Shape;328;p11"/>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15</a:t>
            </a:fld>
            <a:endParaRPr/>
          </a:p>
        </p:txBody>
      </p:sp>
      <p:sp>
        <p:nvSpPr>
          <p:cNvPr id="340" name="Google Shape;340;p11"/>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pic>
        <p:nvPicPr>
          <p:cNvPr id="2" name="圖片 1"/>
          <p:cNvPicPr>
            <a:picLocks noChangeAspect="1"/>
          </p:cNvPicPr>
          <p:nvPr/>
        </p:nvPicPr>
        <p:blipFill rotWithShape="1">
          <a:blip r:embed="rId3"/>
          <a:srcRect b="11325"/>
          <a:stretch/>
        </p:blipFill>
        <p:spPr>
          <a:xfrm>
            <a:off x="3207619" y="3361166"/>
            <a:ext cx="5811061" cy="2559574"/>
          </a:xfrm>
          <a:prstGeom prst="rect">
            <a:avLst/>
          </a:prstGeom>
        </p:spPr>
      </p:pic>
      <p:sp>
        <p:nvSpPr>
          <p:cNvPr id="18" name="Google Shape;333;p11"/>
          <p:cNvSpPr txBox="1"/>
          <p:nvPr/>
        </p:nvSpPr>
        <p:spPr>
          <a:xfrm>
            <a:off x="2423160" y="-12459"/>
            <a:ext cx="2613402" cy="332499"/>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dirty="0">
                <a:solidFill>
                  <a:schemeClr val="lt1"/>
                </a:solidFill>
                <a:latin typeface="Corbel"/>
                <a:ea typeface="Corbel"/>
                <a:cs typeface="Corbel"/>
                <a:sym typeface="Corbel"/>
              </a:rPr>
              <a:t>第三方支付</a:t>
            </a:r>
            <a:endParaRPr dirty="0"/>
          </a:p>
        </p:txBody>
      </p:sp>
      <p:grpSp>
        <p:nvGrpSpPr>
          <p:cNvPr id="19" name="Google Shape;468;p16"/>
          <p:cNvGrpSpPr/>
          <p:nvPr/>
        </p:nvGrpSpPr>
        <p:grpSpPr>
          <a:xfrm>
            <a:off x="1488" y="-12459"/>
            <a:ext cx="12189023" cy="377586"/>
            <a:chOff x="1488" y="0"/>
            <a:chExt cx="12189023" cy="377586"/>
          </a:xfrm>
        </p:grpSpPr>
        <p:sp>
          <p:nvSpPr>
            <p:cNvPr id="20" name="Google Shape;469;p16"/>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70;p16"/>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關於支付</a:t>
              </a:r>
              <a:endParaRPr/>
            </a:p>
          </p:txBody>
        </p:sp>
        <p:sp>
          <p:nvSpPr>
            <p:cNvPr id="22" name="Google Shape;471;p16"/>
            <p:cNvSpPr/>
            <p:nvPr/>
          </p:nvSpPr>
          <p:spPr>
            <a:xfrm>
              <a:off x="2323207" y="0"/>
              <a:ext cx="2902148" cy="377586"/>
            </a:xfrm>
            <a:prstGeom prst="chevron">
              <a:avLst>
                <a:gd name="adj" fmla="val 50000"/>
              </a:avLst>
            </a:prstGeom>
            <a:solidFill>
              <a:schemeClr val="bg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73;p16"/>
            <p:cNvSpPr/>
            <p:nvPr/>
          </p:nvSpPr>
          <p:spPr>
            <a:xfrm>
              <a:off x="4644925" y="0"/>
              <a:ext cx="2902148" cy="377586"/>
            </a:xfrm>
            <a:prstGeom prst="chevron">
              <a:avLst>
                <a:gd name="adj" fmla="val 50000"/>
              </a:avLst>
            </a:prstGeom>
            <a:solidFill>
              <a:schemeClr val="bg2">
                <a:lumMod val="25000"/>
                <a:lumOff val="75000"/>
              </a:schemeClr>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75;p16"/>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76;p16"/>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26" name="Google Shape;477;p16"/>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78;p16"/>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28" name="Google Shape;474;p16"/>
          <p:cNvSpPr txBox="1"/>
          <p:nvPr/>
        </p:nvSpPr>
        <p:spPr>
          <a:xfrm>
            <a:off x="4833718" y="-12459"/>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altLang="en-US" dirty="0">
                <a:solidFill>
                  <a:schemeClr val="lt1"/>
                </a:solidFill>
                <a:latin typeface="Corbel"/>
                <a:sym typeface="Corbel"/>
              </a:rPr>
              <a:t>第三方支付</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11"/>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2"/>
              </a:buClr>
              <a:buSzPts val="4200"/>
              <a:buFont typeface="Corbel"/>
              <a:buNone/>
            </a:pPr>
            <a:r>
              <a:rPr lang="zh-TW" dirty="0">
                <a:latin typeface="Corbel"/>
                <a:ea typeface="Corbel"/>
                <a:cs typeface="Corbel"/>
                <a:sym typeface="Corbel"/>
              </a:rPr>
              <a:t>第三方支付</a:t>
            </a:r>
            <a:r>
              <a:rPr lang="zh-TW" altLang="en-US" dirty="0">
                <a:latin typeface="Corbel"/>
                <a:ea typeface="Corbel"/>
                <a:cs typeface="Corbel"/>
                <a:sym typeface="Corbel"/>
              </a:rPr>
              <a:t>簡介</a:t>
            </a:r>
            <a:endParaRPr dirty="0"/>
          </a:p>
        </p:txBody>
      </p:sp>
      <p:sp>
        <p:nvSpPr>
          <p:cNvPr id="328" name="Google Shape;328;p11"/>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16</a:t>
            </a:fld>
            <a:endParaRPr/>
          </a:p>
        </p:txBody>
      </p:sp>
      <p:sp>
        <p:nvSpPr>
          <p:cNvPr id="340" name="Google Shape;340;p11"/>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18" name="Google Shape;333;p11"/>
          <p:cNvSpPr txBox="1"/>
          <p:nvPr/>
        </p:nvSpPr>
        <p:spPr>
          <a:xfrm>
            <a:off x="2423160" y="-12459"/>
            <a:ext cx="2613402" cy="332499"/>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dirty="0">
                <a:solidFill>
                  <a:schemeClr val="lt1"/>
                </a:solidFill>
                <a:latin typeface="Corbel"/>
                <a:ea typeface="Corbel"/>
                <a:cs typeface="Corbel"/>
                <a:sym typeface="Corbel"/>
              </a:rPr>
              <a:t>第三方支付</a:t>
            </a:r>
            <a:endParaRPr dirty="0"/>
          </a:p>
        </p:txBody>
      </p:sp>
      <p:sp>
        <p:nvSpPr>
          <p:cNvPr id="19" name="Google Shape;327;p11"/>
          <p:cNvSpPr txBox="1">
            <a:spLocks/>
          </p:cNvSpPr>
          <p:nvPr/>
        </p:nvSpPr>
        <p:spPr>
          <a:xfrm>
            <a:off x="612050" y="2286898"/>
            <a:ext cx="11002200" cy="389010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93700" algn="l" rtl="0">
              <a:lnSpc>
                <a:spcPct val="100000"/>
              </a:lnSpc>
              <a:spcBef>
                <a:spcPts val="1000"/>
              </a:spcBef>
              <a:spcAft>
                <a:spcPts val="0"/>
              </a:spcAft>
              <a:buClr>
                <a:schemeClr val="dk1"/>
              </a:buClr>
              <a:buSzPts val="2600"/>
              <a:buFont typeface="Arial"/>
              <a:buChar char="•"/>
              <a:defRPr sz="2600" b="0" i="0" u="none" strike="noStrike" cap="none">
                <a:solidFill>
                  <a:schemeClr val="dk1"/>
                </a:solidFill>
                <a:latin typeface="Corbel"/>
                <a:ea typeface="Corbel"/>
                <a:cs typeface="Corbel"/>
                <a:sym typeface="Corbel"/>
              </a:defRPr>
            </a:lvl1pPr>
            <a:lvl2pPr marL="914400" marR="0" lvl="1" indent="-381000" algn="l" rtl="0">
              <a:lnSpc>
                <a:spcPct val="100000"/>
              </a:lnSpc>
              <a:spcBef>
                <a:spcPts val="500"/>
              </a:spcBef>
              <a:spcAft>
                <a:spcPts val="0"/>
              </a:spcAft>
              <a:buClr>
                <a:schemeClr val="dk1"/>
              </a:buClr>
              <a:buSzPts val="2400"/>
              <a:buFont typeface="Arial"/>
              <a:buChar char="•"/>
              <a:defRPr sz="2400" b="0" i="0" u="none" strike="noStrike" cap="none">
                <a:solidFill>
                  <a:schemeClr val="dk1"/>
                </a:solidFill>
                <a:latin typeface="Corbel"/>
                <a:ea typeface="Corbel"/>
                <a:cs typeface="Corbel"/>
                <a:sym typeface="Corbel"/>
              </a:defRPr>
            </a:lvl2pPr>
            <a:lvl3pPr marL="1371600" marR="0" lvl="2" indent="-342900"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3pPr>
            <a:lvl4pPr marL="1828800" marR="0" lvl="3" indent="-342900"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4pPr>
            <a:lvl5pPr marL="2286000" marR="0" lvl="4" indent="-342900"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pPr marL="182880" indent="-144780">
              <a:lnSpc>
                <a:spcPct val="110000"/>
              </a:lnSpc>
              <a:spcBef>
                <a:spcPts val="0"/>
              </a:spcBef>
              <a:buSzPts val="1900"/>
            </a:pPr>
            <a:r>
              <a:rPr lang="zh-TW" altLang="en-US" sz="2400" b="1"/>
              <a:t>作用</a:t>
            </a:r>
          </a:p>
          <a:p>
            <a:pPr marL="548640" lvl="1" indent="-144780">
              <a:lnSpc>
                <a:spcPct val="110000"/>
              </a:lnSpc>
              <a:spcBef>
                <a:spcPts val="400"/>
              </a:spcBef>
              <a:buSzPts val="1600"/>
            </a:pPr>
            <a:r>
              <a:rPr lang="zh-TW" altLang="en-US" sz="1800"/>
              <a:t>與銀行簽約，提供與</a:t>
            </a:r>
            <a:r>
              <a:rPr lang="zh-TW" altLang="en-US" sz="1800" b="1"/>
              <a:t>銀行支付結算系統介面的交易平臺</a:t>
            </a:r>
            <a:r>
              <a:rPr lang="zh-TW" altLang="en-US" sz="1800"/>
              <a:t>的網路支付模式</a:t>
            </a:r>
          </a:p>
          <a:p>
            <a:pPr marL="548640" lvl="1" indent="-144780">
              <a:lnSpc>
                <a:spcPct val="110000"/>
              </a:lnSpc>
              <a:spcBef>
                <a:spcPts val="400"/>
              </a:spcBef>
              <a:buSzPts val="1600"/>
            </a:pPr>
            <a:r>
              <a:rPr lang="zh-TW" altLang="en-US" sz="1800"/>
              <a:t>買賣雙方不是直接交易，而是透過第三方支付平台提供的帳戶完成貨款收付</a:t>
            </a:r>
          </a:p>
          <a:p>
            <a:pPr marL="182880" indent="-144780">
              <a:lnSpc>
                <a:spcPct val="110000"/>
              </a:lnSpc>
              <a:spcBef>
                <a:spcPts val="800"/>
              </a:spcBef>
              <a:buSzPts val="1900"/>
            </a:pPr>
            <a:endParaRPr lang="zh-TW" altLang="en-US" sz="2000"/>
          </a:p>
          <a:p>
            <a:pPr marL="182880" indent="-144780">
              <a:lnSpc>
                <a:spcPct val="110000"/>
              </a:lnSpc>
              <a:spcBef>
                <a:spcPts val="400"/>
              </a:spcBef>
              <a:buSzPts val="1900"/>
            </a:pPr>
            <a:r>
              <a:rPr lang="zh-TW" altLang="en-US" sz="2400" b="1"/>
              <a:t>目前國內可辦理第三方支付服務的業者</a:t>
            </a:r>
          </a:p>
          <a:p>
            <a:pPr marL="548640" lvl="1" indent="-144780">
              <a:lnSpc>
                <a:spcPct val="110000"/>
              </a:lnSpc>
              <a:spcBef>
                <a:spcPts val="400"/>
              </a:spcBef>
              <a:buSzPts val="1600"/>
            </a:pPr>
            <a:r>
              <a:rPr lang="zh-TW" altLang="en-US" sz="1800"/>
              <a:t>金融機構：目前金管會同意辦理網路交易代收代付服務之銀行，有中信銀、一銀、玉山銀、永豐銀及中華郵政公司等</a:t>
            </a:r>
            <a:r>
              <a:rPr lang="en-US" altLang="zh-TW" sz="1800"/>
              <a:t>5</a:t>
            </a:r>
            <a:r>
              <a:rPr lang="zh-TW" altLang="en-US" sz="1800"/>
              <a:t>家</a:t>
            </a:r>
          </a:p>
          <a:p>
            <a:pPr marL="548640" lvl="1" indent="-144780">
              <a:lnSpc>
                <a:spcPct val="110000"/>
              </a:lnSpc>
              <a:spcBef>
                <a:spcPts val="400"/>
              </a:spcBef>
              <a:buSzPts val="1600"/>
            </a:pPr>
            <a:r>
              <a:rPr lang="zh-TW" altLang="en-US" sz="1800"/>
              <a:t>非金融機構：目前有在網路平台上辦理第三方支付服務的業者包含支付連 </a:t>
            </a:r>
            <a:r>
              <a:rPr lang="en-US" altLang="zh-TW" sz="1800"/>
              <a:t>(Pchome pay)</a:t>
            </a:r>
            <a:r>
              <a:rPr lang="zh-TW" altLang="en-US" sz="1800"/>
              <a:t>、歐付寶 </a:t>
            </a:r>
            <a:r>
              <a:rPr lang="en-US" altLang="zh-TW" sz="1800"/>
              <a:t>(allPay)</a:t>
            </a:r>
            <a:r>
              <a:rPr lang="zh-TW" altLang="en-US" sz="1800"/>
              <a:t>、財付通等</a:t>
            </a:r>
            <a:endParaRPr lang="zh-TW" altLang="en-US" sz="1800" dirty="0"/>
          </a:p>
        </p:txBody>
      </p:sp>
      <p:pic>
        <p:nvPicPr>
          <p:cNvPr id="20" name="Google Shape;342;p11"/>
          <p:cNvPicPr preferRelativeResize="0"/>
          <p:nvPr/>
        </p:nvPicPr>
        <p:blipFill rotWithShape="1">
          <a:blip r:embed="rId3">
            <a:alphaModFix/>
          </a:blip>
          <a:srcRect l="4616" t="29928" b="31056"/>
          <a:stretch/>
        </p:blipFill>
        <p:spPr>
          <a:xfrm>
            <a:off x="5523346" y="776877"/>
            <a:ext cx="5634181" cy="1688834"/>
          </a:xfrm>
          <a:prstGeom prst="rect">
            <a:avLst/>
          </a:prstGeom>
          <a:noFill/>
          <a:ln w="9525" cap="flat" cmpd="sng">
            <a:noFill/>
            <a:prstDash val="solid"/>
            <a:round/>
            <a:headEnd type="none" w="sm" len="sm"/>
            <a:tailEnd type="none" w="sm" len="sm"/>
          </a:ln>
        </p:spPr>
      </p:pic>
      <p:grpSp>
        <p:nvGrpSpPr>
          <p:cNvPr id="21" name="Google Shape;468;p16"/>
          <p:cNvGrpSpPr/>
          <p:nvPr/>
        </p:nvGrpSpPr>
        <p:grpSpPr>
          <a:xfrm>
            <a:off x="1488" y="-12459"/>
            <a:ext cx="12189023" cy="377586"/>
            <a:chOff x="1488" y="0"/>
            <a:chExt cx="12189023" cy="377586"/>
          </a:xfrm>
        </p:grpSpPr>
        <p:sp>
          <p:nvSpPr>
            <p:cNvPr id="22" name="Google Shape;469;p16"/>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70;p16"/>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關於支付</a:t>
              </a:r>
              <a:endParaRPr/>
            </a:p>
          </p:txBody>
        </p:sp>
        <p:sp>
          <p:nvSpPr>
            <p:cNvPr id="24" name="Google Shape;471;p16"/>
            <p:cNvSpPr/>
            <p:nvPr/>
          </p:nvSpPr>
          <p:spPr>
            <a:xfrm>
              <a:off x="2323207" y="0"/>
              <a:ext cx="2902148" cy="377586"/>
            </a:xfrm>
            <a:prstGeom prst="chevron">
              <a:avLst>
                <a:gd name="adj" fmla="val 50000"/>
              </a:avLst>
            </a:prstGeom>
            <a:solidFill>
              <a:schemeClr val="bg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73;p16"/>
            <p:cNvSpPr/>
            <p:nvPr/>
          </p:nvSpPr>
          <p:spPr>
            <a:xfrm>
              <a:off x="4644925" y="0"/>
              <a:ext cx="2902148" cy="377586"/>
            </a:xfrm>
            <a:prstGeom prst="chevron">
              <a:avLst>
                <a:gd name="adj" fmla="val 50000"/>
              </a:avLst>
            </a:prstGeom>
            <a:solidFill>
              <a:schemeClr val="bg2">
                <a:lumMod val="25000"/>
                <a:lumOff val="75000"/>
              </a:schemeClr>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75;p16"/>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76;p16"/>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28" name="Google Shape;477;p16"/>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78;p16"/>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30" name="Google Shape;474;p16"/>
          <p:cNvSpPr txBox="1"/>
          <p:nvPr/>
        </p:nvSpPr>
        <p:spPr>
          <a:xfrm>
            <a:off x="4833718" y="-12459"/>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altLang="en-US" dirty="0">
                <a:solidFill>
                  <a:schemeClr val="lt1"/>
                </a:solidFill>
                <a:latin typeface="Corbel"/>
                <a:sym typeface="Corbel"/>
              </a:rPr>
              <a:t>第三方支付</a:t>
            </a:r>
            <a:endParaRPr dirty="0"/>
          </a:p>
        </p:txBody>
      </p:sp>
    </p:spTree>
    <p:extLst>
      <p:ext uri="{BB962C8B-B14F-4D97-AF65-F5344CB8AC3E}">
        <p14:creationId xmlns:p14="http://schemas.microsoft.com/office/powerpoint/2010/main" val="23009547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15"/>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dirty="0">
                <a:latin typeface="Corbel"/>
                <a:ea typeface="Corbel"/>
                <a:cs typeface="Corbel"/>
                <a:sym typeface="Corbel"/>
              </a:rPr>
              <a:t>第三方支付運作</a:t>
            </a:r>
            <a:endParaRPr dirty="0">
              <a:latin typeface="Corbel"/>
              <a:ea typeface="Corbel"/>
              <a:cs typeface="Corbel"/>
              <a:sym typeface="Corbel"/>
            </a:endParaRPr>
          </a:p>
        </p:txBody>
      </p:sp>
      <p:sp>
        <p:nvSpPr>
          <p:cNvPr id="414" name="Google Shape;414;p15"/>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17</a:t>
            </a:fld>
            <a:endParaRPr/>
          </a:p>
        </p:txBody>
      </p:sp>
      <p:sp>
        <p:nvSpPr>
          <p:cNvPr id="415" name="Google Shape;415;p15"/>
          <p:cNvSpPr/>
          <p:nvPr/>
        </p:nvSpPr>
        <p:spPr>
          <a:xfrm>
            <a:off x="9804927" y="6330735"/>
            <a:ext cx="1755141" cy="251588"/>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zh-TW" sz="1300">
                <a:solidFill>
                  <a:schemeClr val="dk1"/>
                </a:solidFill>
                <a:latin typeface="Corbel"/>
                <a:ea typeface="Corbel"/>
                <a:cs typeface="Corbel"/>
                <a:sym typeface="Corbel"/>
              </a:rPr>
              <a:t>資料來源：遇見雜誌網</a:t>
            </a:r>
            <a:endParaRPr/>
          </a:p>
        </p:txBody>
      </p:sp>
      <p:sp>
        <p:nvSpPr>
          <p:cNvPr id="446" name="Google Shape;446;p15"/>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pic>
        <p:nvPicPr>
          <p:cNvPr id="2" name="圖片 1"/>
          <p:cNvPicPr>
            <a:picLocks noChangeAspect="1"/>
          </p:cNvPicPr>
          <p:nvPr/>
        </p:nvPicPr>
        <p:blipFill>
          <a:blip r:embed="rId3"/>
          <a:stretch>
            <a:fillRect/>
          </a:stretch>
        </p:blipFill>
        <p:spPr>
          <a:xfrm>
            <a:off x="3452443" y="1539919"/>
            <a:ext cx="5287113" cy="3915321"/>
          </a:xfrm>
          <a:prstGeom prst="rect">
            <a:avLst/>
          </a:prstGeom>
        </p:spPr>
      </p:pic>
      <p:grpSp>
        <p:nvGrpSpPr>
          <p:cNvPr id="18" name="Google Shape;468;p16"/>
          <p:cNvGrpSpPr/>
          <p:nvPr/>
        </p:nvGrpSpPr>
        <p:grpSpPr>
          <a:xfrm>
            <a:off x="1488" y="-12459"/>
            <a:ext cx="12189023" cy="377586"/>
            <a:chOff x="1488" y="0"/>
            <a:chExt cx="12189023" cy="377586"/>
          </a:xfrm>
        </p:grpSpPr>
        <p:sp>
          <p:nvSpPr>
            <p:cNvPr id="19" name="Google Shape;469;p16"/>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70;p16"/>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關於支付</a:t>
              </a:r>
              <a:endParaRPr/>
            </a:p>
          </p:txBody>
        </p:sp>
        <p:sp>
          <p:nvSpPr>
            <p:cNvPr id="21" name="Google Shape;471;p16"/>
            <p:cNvSpPr/>
            <p:nvPr/>
          </p:nvSpPr>
          <p:spPr>
            <a:xfrm>
              <a:off x="2323207" y="0"/>
              <a:ext cx="2902148" cy="377586"/>
            </a:xfrm>
            <a:prstGeom prst="chevron">
              <a:avLst>
                <a:gd name="adj" fmla="val 50000"/>
              </a:avLst>
            </a:prstGeom>
            <a:solidFill>
              <a:schemeClr val="bg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73;p16"/>
            <p:cNvSpPr/>
            <p:nvPr/>
          </p:nvSpPr>
          <p:spPr>
            <a:xfrm>
              <a:off x="4644925" y="0"/>
              <a:ext cx="2902148" cy="377586"/>
            </a:xfrm>
            <a:prstGeom prst="chevron">
              <a:avLst>
                <a:gd name="adj" fmla="val 50000"/>
              </a:avLst>
            </a:prstGeom>
            <a:solidFill>
              <a:schemeClr val="bg2">
                <a:lumMod val="25000"/>
                <a:lumOff val="75000"/>
              </a:schemeClr>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75;p16"/>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76;p16"/>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25" name="Google Shape;477;p16"/>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78;p16"/>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27" name="Google Shape;474;p16"/>
          <p:cNvSpPr txBox="1"/>
          <p:nvPr/>
        </p:nvSpPr>
        <p:spPr>
          <a:xfrm>
            <a:off x="4833718" y="-12459"/>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altLang="en-US" dirty="0">
                <a:solidFill>
                  <a:schemeClr val="lt1"/>
                </a:solidFill>
                <a:latin typeface="Corbel"/>
                <a:sym typeface="Corbel"/>
              </a:rPr>
              <a:t>第三方支付</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17"/>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第三方支付錢存在哪裡？</a:t>
            </a:r>
            <a:endParaRPr/>
          </a:p>
        </p:txBody>
      </p:sp>
      <p:sp>
        <p:nvSpPr>
          <p:cNvPr id="485" name="Google Shape;485;p17"/>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18</a:t>
            </a:fld>
            <a:endParaRPr/>
          </a:p>
        </p:txBody>
      </p:sp>
      <p:sp>
        <p:nvSpPr>
          <p:cNvPr id="486" name="Google Shape;486;p17"/>
          <p:cNvSpPr/>
          <p:nvPr/>
        </p:nvSpPr>
        <p:spPr>
          <a:xfrm>
            <a:off x="703803" y="1404357"/>
            <a:ext cx="10970767" cy="1200329"/>
          </a:xfrm>
          <a:prstGeom prst="rect">
            <a:avLst/>
          </a:prstGeom>
          <a:noFill/>
          <a:ln>
            <a:noFill/>
          </a:ln>
        </p:spPr>
        <p:txBody>
          <a:bodyPr spcFirstLastPara="1" wrap="square" lIns="45700" tIns="45700" rIns="45700" bIns="45700" anchor="t" anchorCtr="0">
            <a:spAutoFit/>
          </a:bodyPr>
          <a:lstStyle/>
          <a:p>
            <a:pPr marL="180473" marR="0" lvl="0" indent="-180473" algn="l" rtl="0">
              <a:lnSpc>
                <a:spcPct val="150000"/>
              </a:lnSpc>
              <a:spcBef>
                <a:spcPts val="0"/>
              </a:spcBef>
              <a:spcAft>
                <a:spcPts val="0"/>
              </a:spcAft>
              <a:buClr>
                <a:schemeClr val="dk1"/>
              </a:buClr>
              <a:buSzPts val="2400"/>
              <a:buFont typeface="Corbel"/>
              <a:buChar char="•"/>
            </a:pPr>
            <a:r>
              <a:rPr lang="zh-TW" sz="2400">
                <a:solidFill>
                  <a:schemeClr val="dk1"/>
                </a:solidFill>
                <a:latin typeface="Corbel"/>
                <a:ea typeface="Corbel"/>
                <a:cs typeface="Corbel"/>
                <a:sym typeface="Corbel"/>
              </a:rPr>
              <a:t>第三方帳戶中的錢獨立存在，以第三方公司作為擔保暫時保存</a:t>
            </a:r>
            <a:endParaRPr sz="1800">
              <a:solidFill>
                <a:schemeClr val="dk1"/>
              </a:solidFill>
              <a:latin typeface="Corbel"/>
              <a:ea typeface="Corbel"/>
              <a:cs typeface="Corbel"/>
              <a:sym typeface="Corbel"/>
            </a:endParaRPr>
          </a:p>
          <a:p>
            <a:pPr marL="180473" marR="0" lvl="0" indent="-180473" algn="l" rtl="0">
              <a:lnSpc>
                <a:spcPct val="150000"/>
              </a:lnSpc>
              <a:spcBef>
                <a:spcPts val="0"/>
              </a:spcBef>
              <a:spcAft>
                <a:spcPts val="0"/>
              </a:spcAft>
              <a:buClr>
                <a:schemeClr val="dk1"/>
              </a:buClr>
              <a:buSzPts val="2400"/>
              <a:buFont typeface="Corbel"/>
              <a:buChar char="•"/>
            </a:pPr>
            <a:r>
              <a:rPr lang="zh-TW" sz="2400">
                <a:solidFill>
                  <a:schemeClr val="dk1"/>
                </a:solidFill>
                <a:latin typeface="Corbel"/>
                <a:ea typeface="Corbel"/>
                <a:cs typeface="Corbel"/>
                <a:sym typeface="Corbel"/>
              </a:rPr>
              <a:t>以支付寶為例，阿里巴巴集團擁有雄厚的資本可作為後盾</a:t>
            </a:r>
            <a:endParaRPr sz="1800">
              <a:solidFill>
                <a:schemeClr val="dk1"/>
              </a:solidFill>
              <a:latin typeface="Corbel"/>
              <a:ea typeface="Corbel"/>
              <a:cs typeface="Corbel"/>
              <a:sym typeface="Corbel"/>
            </a:endParaRPr>
          </a:p>
        </p:txBody>
      </p:sp>
      <p:sp>
        <p:nvSpPr>
          <p:cNvPr id="498" name="Google Shape;498;p17"/>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pic>
        <p:nvPicPr>
          <p:cNvPr id="499" name="Google Shape;499;p17"/>
          <p:cNvPicPr preferRelativeResize="0"/>
          <p:nvPr/>
        </p:nvPicPr>
        <p:blipFill rotWithShape="1">
          <a:blip r:embed="rId3">
            <a:alphaModFix/>
          </a:blip>
          <a:srcRect l="4289" t="32016" r="3254" b="26703"/>
          <a:stretch/>
        </p:blipFill>
        <p:spPr>
          <a:xfrm>
            <a:off x="1425650" y="3042268"/>
            <a:ext cx="9527076" cy="2870550"/>
          </a:xfrm>
          <a:prstGeom prst="rect">
            <a:avLst/>
          </a:prstGeom>
          <a:noFill/>
          <a:ln>
            <a:noFill/>
          </a:ln>
        </p:spPr>
      </p:pic>
      <p:grpSp>
        <p:nvGrpSpPr>
          <p:cNvPr id="18" name="Google Shape;468;p16"/>
          <p:cNvGrpSpPr/>
          <p:nvPr/>
        </p:nvGrpSpPr>
        <p:grpSpPr>
          <a:xfrm>
            <a:off x="1488" y="-12459"/>
            <a:ext cx="12189023" cy="377586"/>
            <a:chOff x="1488" y="0"/>
            <a:chExt cx="12189023" cy="377586"/>
          </a:xfrm>
        </p:grpSpPr>
        <p:sp>
          <p:nvSpPr>
            <p:cNvPr id="19" name="Google Shape;469;p16"/>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70;p16"/>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關於支付</a:t>
              </a:r>
              <a:endParaRPr/>
            </a:p>
          </p:txBody>
        </p:sp>
        <p:sp>
          <p:nvSpPr>
            <p:cNvPr id="21" name="Google Shape;471;p16"/>
            <p:cNvSpPr/>
            <p:nvPr/>
          </p:nvSpPr>
          <p:spPr>
            <a:xfrm>
              <a:off x="2323207" y="0"/>
              <a:ext cx="2902148" cy="377586"/>
            </a:xfrm>
            <a:prstGeom prst="chevron">
              <a:avLst>
                <a:gd name="adj" fmla="val 50000"/>
              </a:avLst>
            </a:prstGeom>
            <a:solidFill>
              <a:schemeClr val="bg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73;p16"/>
            <p:cNvSpPr/>
            <p:nvPr/>
          </p:nvSpPr>
          <p:spPr>
            <a:xfrm>
              <a:off x="4644925" y="0"/>
              <a:ext cx="2902148" cy="377586"/>
            </a:xfrm>
            <a:prstGeom prst="chevron">
              <a:avLst>
                <a:gd name="adj" fmla="val 50000"/>
              </a:avLst>
            </a:prstGeom>
            <a:solidFill>
              <a:schemeClr val="bg2">
                <a:lumMod val="25000"/>
                <a:lumOff val="75000"/>
              </a:schemeClr>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75;p16"/>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76;p16"/>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25" name="Google Shape;477;p16"/>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78;p16"/>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27" name="Google Shape;474;p16"/>
          <p:cNvSpPr txBox="1"/>
          <p:nvPr/>
        </p:nvSpPr>
        <p:spPr>
          <a:xfrm>
            <a:off x="4833718" y="-12459"/>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altLang="en-US" dirty="0">
                <a:solidFill>
                  <a:schemeClr val="lt1"/>
                </a:solidFill>
                <a:latin typeface="Corbel"/>
                <a:sym typeface="Corbel"/>
              </a:rPr>
              <a:t>第三方支付</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13"/>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dirty="0">
                <a:latin typeface="Corbel"/>
                <a:ea typeface="Corbel"/>
                <a:cs typeface="Corbel"/>
                <a:sym typeface="Corbel"/>
              </a:rPr>
              <a:t>第三方支付</a:t>
            </a:r>
            <a:r>
              <a:rPr lang="zh-TW" altLang="en-US" dirty="0"/>
              <a:t>的特點</a:t>
            </a:r>
            <a:endParaRPr dirty="0"/>
          </a:p>
        </p:txBody>
      </p:sp>
      <p:sp>
        <p:nvSpPr>
          <p:cNvPr id="375" name="Google Shape;375;p13"/>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Autofit/>
          </a:bodyPr>
          <a:lstStyle/>
          <a:p>
            <a:pPr marL="228600" lvl="0" indent="-228600" algn="l" rtl="0">
              <a:lnSpc>
                <a:spcPct val="120000"/>
              </a:lnSpc>
              <a:spcBef>
                <a:spcPts val="0"/>
              </a:spcBef>
              <a:spcAft>
                <a:spcPts val="0"/>
              </a:spcAft>
              <a:buClr>
                <a:schemeClr val="dk1"/>
              </a:buClr>
              <a:buSzPts val="2400"/>
              <a:buChar char="•"/>
            </a:pPr>
            <a:r>
              <a:rPr lang="zh-TW" sz="2400" b="1" dirty="0"/>
              <a:t>省時</a:t>
            </a:r>
            <a:endParaRPr sz="2400" b="1" dirty="0"/>
          </a:p>
          <a:p>
            <a:pPr marL="685800" lvl="1" indent="-228600" algn="l" rtl="0">
              <a:lnSpc>
                <a:spcPct val="120000"/>
              </a:lnSpc>
              <a:spcBef>
                <a:spcPts val="700"/>
              </a:spcBef>
              <a:spcAft>
                <a:spcPts val="0"/>
              </a:spcAft>
              <a:buClr>
                <a:schemeClr val="dk1"/>
              </a:buClr>
              <a:buSzPts val="2200"/>
              <a:buChar char="•"/>
            </a:pPr>
            <a:r>
              <a:rPr lang="zh-TW" sz="2200" dirty="0"/>
              <a:t>以往網購、團購的賣家收款使用私人銀行帳號，得逐筆核匯款資料，相當花時間</a:t>
            </a:r>
            <a:endParaRPr sz="2200" dirty="0"/>
          </a:p>
          <a:p>
            <a:pPr marL="685800" lvl="1" indent="-228600" algn="l" rtl="0">
              <a:lnSpc>
                <a:spcPct val="120000"/>
              </a:lnSpc>
              <a:spcBef>
                <a:spcPts val="700"/>
              </a:spcBef>
              <a:spcAft>
                <a:spcPts val="0"/>
              </a:spcAft>
              <a:buClr>
                <a:schemeClr val="dk1"/>
              </a:buClr>
              <a:buSzPts val="2200"/>
              <a:buChar char="•"/>
            </a:pPr>
            <a:r>
              <a:rPr lang="zh-TW" sz="2200" dirty="0"/>
              <a:t>第三方支付幫賣家做商品管理，還能有效快速出貨，也能避免交易糾紛</a:t>
            </a:r>
            <a:endParaRPr sz="2200" dirty="0"/>
          </a:p>
          <a:p>
            <a:pPr marL="228600" lvl="0" indent="-228600" algn="l" rtl="0">
              <a:lnSpc>
                <a:spcPct val="120000"/>
              </a:lnSpc>
              <a:spcBef>
                <a:spcPts val="700"/>
              </a:spcBef>
              <a:spcAft>
                <a:spcPts val="0"/>
              </a:spcAft>
              <a:buClr>
                <a:schemeClr val="dk1"/>
              </a:buClr>
              <a:buSzPts val="2400"/>
              <a:buChar char="•"/>
            </a:pPr>
            <a:r>
              <a:rPr lang="zh-TW" sz="2400" b="1" dirty="0"/>
              <a:t>省成本</a:t>
            </a:r>
            <a:endParaRPr sz="2400" b="1" dirty="0"/>
          </a:p>
          <a:p>
            <a:pPr marL="685800" lvl="1" indent="-228600" algn="l" rtl="0">
              <a:lnSpc>
                <a:spcPct val="120000"/>
              </a:lnSpc>
              <a:spcBef>
                <a:spcPts val="700"/>
              </a:spcBef>
              <a:spcAft>
                <a:spcPts val="0"/>
              </a:spcAft>
              <a:buClr>
                <a:schemeClr val="dk1"/>
              </a:buClr>
              <a:buSzPts val="2200"/>
              <a:buChar char="•"/>
            </a:pPr>
            <a:r>
              <a:rPr lang="zh-TW" sz="2200" dirty="0"/>
              <a:t>大多數規模小的商家，不到銀行合作的門檻，無法在網路上提供讓買方放心的支付管道，不利於開店銷售</a:t>
            </a:r>
            <a:endParaRPr sz="2200" dirty="0"/>
          </a:p>
          <a:p>
            <a:pPr marL="685800" lvl="1" indent="-228600" algn="l" rtl="0">
              <a:lnSpc>
                <a:spcPct val="120000"/>
              </a:lnSpc>
              <a:spcBef>
                <a:spcPts val="700"/>
              </a:spcBef>
              <a:spcAft>
                <a:spcPts val="0"/>
              </a:spcAft>
              <a:buClr>
                <a:schemeClr val="dk1"/>
              </a:buClr>
              <a:buSzPts val="2200"/>
              <a:buChar char="•"/>
            </a:pPr>
            <a:r>
              <a:rPr lang="zh-TW" sz="2200" dirty="0"/>
              <a:t>第三方支付讓中小型商家使用便利的金流</a:t>
            </a:r>
          </a:p>
          <a:p>
            <a:pPr marL="228600" lvl="0" indent="-228600" algn="l" rtl="0">
              <a:lnSpc>
                <a:spcPct val="120000"/>
              </a:lnSpc>
              <a:spcBef>
                <a:spcPts val="700"/>
              </a:spcBef>
              <a:spcAft>
                <a:spcPts val="0"/>
              </a:spcAft>
              <a:buClr>
                <a:schemeClr val="dk1"/>
              </a:buClr>
              <a:buSzPts val="2400"/>
              <a:buChar char="•"/>
            </a:pPr>
            <a:r>
              <a:rPr lang="zh-TW" sz="2400" b="1" dirty="0"/>
              <a:t>多樣化</a:t>
            </a:r>
            <a:endParaRPr lang="en-US" altLang="zh-TW" sz="2400" dirty="0"/>
          </a:p>
          <a:p>
            <a:pPr marL="685800" lvl="1" indent="-228600">
              <a:lnSpc>
                <a:spcPct val="120000"/>
              </a:lnSpc>
              <a:spcBef>
                <a:spcPts val="700"/>
              </a:spcBef>
            </a:pPr>
            <a:r>
              <a:rPr lang="zh-TW" sz="2200" dirty="0"/>
              <a:t>提供用戶網路支付、電話支付、手機簡訊支付等多樣化的支付工具</a:t>
            </a:r>
            <a:endParaRPr sz="2200" dirty="0">
              <a:latin typeface="Corbel"/>
              <a:ea typeface="Corbel"/>
              <a:cs typeface="Corbel"/>
              <a:sym typeface="Corbel"/>
            </a:endParaRPr>
          </a:p>
        </p:txBody>
      </p:sp>
      <p:sp>
        <p:nvSpPr>
          <p:cNvPr id="376" name="Google Shape;376;p13"/>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19</a:t>
            </a:fld>
            <a:endParaRPr/>
          </a:p>
        </p:txBody>
      </p:sp>
      <p:sp>
        <p:nvSpPr>
          <p:cNvPr id="388" name="Google Shape;388;p13"/>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grpSp>
        <p:nvGrpSpPr>
          <p:cNvPr id="28" name="Google Shape;468;p16"/>
          <p:cNvGrpSpPr/>
          <p:nvPr/>
        </p:nvGrpSpPr>
        <p:grpSpPr>
          <a:xfrm>
            <a:off x="1488" y="-12459"/>
            <a:ext cx="12189023" cy="377586"/>
            <a:chOff x="1488" y="0"/>
            <a:chExt cx="12189023" cy="377586"/>
          </a:xfrm>
        </p:grpSpPr>
        <p:sp>
          <p:nvSpPr>
            <p:cNvPr id="29" name="Google Shape;469;p16"/>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70;p16"/>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關於支付</a:t>
              </a:r>
              <a:endParaRPr/>
            </a:p>
          </p:txBody>
        </p:sp>
        <p:sp>
          <p:nvSpPr>
            <p:cNvPr id="31" name="Google Shape;471;p16"/>
            <p:cNvSpPr/>
            <p:nvPr/>
          </p:nvSpPr>
          <p:spPr>
            <a:xfrm>
              <a:off x="2323207" y="0"/>
              <a:ext cx="2902148" cy="377586"/>
            </a:xfrm>
            <a:prstGeom prst="chevron">
              <a:avLst>
                <a:gd name="adj" fmla="val 50000"/>
              </a:avLst>
            </a:prstGeom>
            <a:solidFill>
              <a:schemeClr val="bg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73;p16"/>
            <p:cNvSpPr/>
            <p:nvPr/>
          </p:nvSpPr>
          <p:spPr>
            <a:xfrm>
              <a:off x="4644925" y="0"/>
              <a:ext cx="2902148" cy="377586"/>
            </a:xfrm>
            <a:prstGeom prst="chevron">
              <a:avLst>
                <a:gd name="adj" fmla="val 50000"/>
              </a:avLst>
            </a:prstGeom>
            <a:solidFill>
              <a:schemeClr val="bg2">
                <a:lumMod val="25000"/>
                <a:lumOff val="75000"/>
              </a:schemeClr>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75;p16"/>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76;p16"/>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35" name="Google Shape;477;p16"/>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478;p16"/>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37" name="Google Shape;474;p16"/>
          <p:cNvSpPr txBox="1"/>
          <p:nvPr/>
        </p:nvSpPr>
        <p:spPr>
          <a:xfrm>
            <a:off x="4833718" y="-12459"/>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altLang="en-US" dirty="0">
                <a:solidFill>
                  <a:schemeClr val="lt1"/>
                </a:solidFill>
                <a:latin typeface="Corbel"/>
                <a:sym typeface="Corbel"/>
              </a:rPr>
              <a:t>第三方支付</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txBox="1"/>
          <p:nvPr/>
        </p:nvSpPr>
        <p:spPr>
          <a:xfrm>
            <a:off x="612057" y="365126"/>
            <a:ext cx="11002297" cy="954856"/>
          </a:xfrm>
          <a:prstGeom prst="rect">
            <a:avLst/>
          </a:prstGeom>
          <a:noFill/>
          <a:ln>
            <a:noFill/>
          </a:ln>
        </p:spPr>
        <p:txBody>
          <a:bodyPr spcFirstLastPara="1" wrap="square" lIns="45700" tIns="45700" rIns="45700" bIns="45700" anchor="ctr" anchorCtr="0">
            <a:normAutofit/>
          </a:bodyPr>
          <a:lstStyle/>
          <a:p>
            <a:pPr marL="0" marR="0" lvl="0" indent="0" algn="l" rtl="0">
              <a:lnSpc>
                <a:spcPct val="90000"/>
              </a:lnSpc>
              <a:spcBef>
                <a:spcPts val="0"/>
              </a:spcBef>
              <a:spcAft>
                <a:spcPts val="0"/>
              </a:spcAft>
              <a:buClr>
                <a:srgbClr val="9F2936"/>
              </a:buClr>
              <a:buSzPts val="4200"/>
              <a:buFont typeface="Corbel"/>
              <a:buNone/>
            </a:pPr>
            <a:r>
              <a:rPr lang="zh-TW" sz="4200" b="1" i="0" u="none" strike="noStrike" cap="none">
                <a:solidFill>
                  <a:srgbClr val="9F2936"/>
                </a:solidFill>
                <a:latin typeface="Corbel"/>
                <a:ea typeface="Corbel"/>
                <a:cs typeface="Corbel"/>
                <a:sym typeface="Corbel"/>
              </a:rPr>
              <a:t>OUTLINE</a:t>
            </a:r>
            <a:endParaRPr sz="4400" b="0" i="0" u="none" strike="noStrike" cap="none">
              <a:solidFill>
                <a:schemeClr val="accent1"/>
              </a:solidFill>
              <a:latin typeface="Arial"/>
              <a:ea typeface="Arial"/>
              <a:cs typeface="Arial"/>
              <a:sym typeface="Arial"/>
            </a:endParaRPr>
          </a:p>
        </p:txBody>
      </p:sp>
      <p:sp>
        <p:nvSpPr>
          <p:cNvPr id="105" name="Google Shape;105;p2"/>
          <p:cNvSpPr txBox="1"/>
          <p:nvPr/>
        </p:nvSpPr>
        <p:spPr>
          <a:xfrm>
            <a:off x="612057" y="1549738"/>
            <a:ext cx="11002297" cy="4702124"/>
          </a:xfrm>
          <a:prstGeom prst="rect">
            <a:avLst/>
          </a:prstGeom>
          <a:noFill/>
          <a:ln>
            <a:noFill/>
          </a:ln>
        </p:spPr>
        <p:txBody>
          <a:bodyPr spcFirstLastPara="1" wrap="square" lIns="45700" tIns="45700" rIns="45700" bIns="45700" anchor="t" anchorCtr="0">
            <a:normAutofit/>
          </a:bodyPr>
          <a:lstStyle/>
          <a:p>
            <a:pPr marL="457200" marR="0" lvl="0" indent="-406400" algn="l" rtl="0">
              <a:lnSpc>
                <a:spcPct val="115000"/>
              </a:lnSpc>
              <a:spcBef>
                <a:spcPts val="0"/>
              </a:spcBef>
              <a:spcAft>
                <a:spcPts val="0"/>
              </a:spcAft>
              <a:buClr>
                <a:srgbClr val="000000"/>
              </a:buClr>
              <a:buSzPts val="2800"/>
              <a:buFont typeface="Arial"/>
              <a:buChar char="●"/>
            </a:pPr>
            <a:r>
              <a:rPr lang="zh-TW" altLang="en-US" sz="2400" b="0" i="0" u="none" strike="noStrike" cap="none" dirty="0">
                <a:solidFill>
                  <a:srgbClr val="000000"/>
                </a:solidFill>
                <a:sym typeface="Arial"/>
              </a:rPr>
              <a:t>信任機制</a:t>
            </a:r>
            <a:endParaRPr lang="en-US" altLang="zh-TW" sz="2400" b="0" i="0" u="none" strike="noStrike" cap="none" dirty="0">
              <a:solidFill>
                <a:srgbClr val="000000"/>
              </a:solidFill>
              <a:sym typeface="Arial"/>
            </a:endParaRPr>
          </a:p>
          <a:p>
            <a:pPr marL="457200" marR="0" lvl="0" indent="-406400" algn="l" rtl="0">
              <a:lnSpc>
                <a:spcPct val="115000"/>
              </a:lnSpc>
              <a:spcBef>
                <a:spcPts val="0"/>
              </a:spcBef>
              <a:spcAft>
                <a:spcPts val="0"/>
              </a:spcAft>
              <a:buClr>
                <a:srgbClr val="000000"/>
              </a:buClr>
              <a:buSzPts val="2800"/>
              <a:buFont typeface="Arial"/>
              <a:buChar char="●"/>
            </a:pPr>
            <a:r>
              <a:rPr lang="zh-TW" altLang="en-US" sz="2400" dirty="0"/>
              <a:t>第三方信任</a:t>
            </a:r>
            <a:endParaRPr lang="en-US" altLang="zh-TW" sz="2400" b="0" i="0" u="none" strike="noStrike" cap="none" dirty="0">
              <a:solidFill>
                <a:srgbClr val="000000"/>
              </a:solidFill>
              <a:sym typeface="Arial"/>
            </a:endParaRPr>
          </a:p>
          <a:p>
            <a:pPr marL="457200" marR="0" lvl="0" indent="-406400" algn="l" rtl="0">
              <a:lnSpc>
                <a:spcPct val="115000"/>
              </a:lnSpc>
              <a:spcBef>
                <a:spcPts val="0"/>
              </a:spcBef>
              <a:spcAft>
                <a:spcPts val="0"/>
              </a:spcAft>
              <a:buClr>
                <a:srgbClr val="000000"/>
              </a:buClr>
              <a:buSzPts val="2800"/>
              <a:buFont typeface="Arial"/>
              <a:buChar char="●"/>
            </a:pPr>
            <a:r>
              <a:rPr lang="zh-TW" sz="2400" b="0" i="0" u="none" strike="noStrike" cap="none" dirty="0">
                <a:solidFill>
                  <a:srgbClr val="000000"/>
                </a:solidFill>
                <a:sym typeface="Arial"/>
              </a:rPr>
              <a:t>關於支付</a:t>
            </a:r>
            <a:endParaRPr lang="en-US" altLang="zh-TW" sz="2400" dirty="0"/>
          </a:p>
          <a:p>
            <a:pPr marL="457200" lvl="6" indent="-406400">
              <a:lnSpc>
                <a:spcPct val="115000"/>
              </a:lnSpc>
              <a:buSzPts val="2800"/>
              <a:buFont typeface="Arial"/>
              <a:buChar char="●"/>
            </a:pPr>
            <a:r>
              <a:rPr lang="zh-TW" sz="2400" b="0" i="0" u="none" strike="noStrike" cap="none" dirty="0">
                <a:solidFill>
                  <a:srgbClr val="000000"/>
                </a:solidFill>
                <a:sym typeface="Arial"/>
              </a:rPr>
              <a:t>第三方支付的運作</a:t>
            </a:r>
            <a:endParaRPr sz="2400" b="0" i="0" u="none" strike="noStrike" cap="none" dirty="0">
              <a:solidFill>
                <a:srgbClr val="000000"/>
              </a:solidFill>
              <a:sym typeface="Arial"/>
            </a:endParaRPr>
          </a:p>
          <a:p>
            <a:pPr marL="457200" marR="0" lvl="0" indent="-406400" algn="l" rtl="0">
              <a:lnSpc>
                <a:spcPct val="115000"/>
              </a:lnSpc>
              <a:spcBef>
                <a:spcPts val="0"/>
              </a:spcBef>
              <a:spcAft>
                <a:spcPts val="0"/>
              </a:spcAft>
              <a:buClr>
                <a:srgbClr val="000000"/>
              </a:buClr>
              <a:buSzPts val="2800"/>
              <a:buFont typeface="Arial"/>
              <a:buChar char="●"/>
            </a:pPr>
            <a:r>
              <a:rPr lang="zh-TW" altLang="en-US" sz="2400" dirty="0"/>
              <a:t>營運</a:t>
            </a:r>
            <a:r>
              <a:rPr lang="zh-TW" sz="2400" b="0" i="0" u="none" strike="noStrike" cap="none" dirty="0">
                <a:solidFill>
                  <a:srgbClr val="000000"/>
                </a:solidFill>
                <a:sym typeface="Arial"/>
              </a:rPr>
              <a:t>模式</a:t>
            </a:r>
            <a:endParaRPr sz="2400" b="0" i="0" u="none" strike="noStrike" cap="none" dirty="0">
              <a:solidFill>
                <a:srgbClr val="000000"/>
              </a:solidFill>
              <a:sym typeface="Arial"/>
            </a:endParaRPr>
          </a:p>
          <a:p>
            <a:pPr marL="457200" lvl="1" indent="-406400">
              <a:lnSpc>
                <a:spcPct val="115000"/>
              </a:lnSpc>
              <a:buSzPts val="2800"/>
              <a:buFont typeface="Arial"/>
              <a:buChar char="●"/>
            </a:pPr>
            <a:r>
              <a:rPr lang="zh-TW" sz="2400" b="0" i="0" u="none" strike="noStrike" cap="none" dirty="0">
                <a:solidFill>
                  <a:srgbClr val="000000"/>
                </a:solidFill>
                <a:sym typeface="Arial"/>
              </a:rPr>
              <a:t>案例</a:t>
            </a:r>
            <a:endParaRPr sz="2400" b="0" i="0" u="none" strike="noStrike" cap="none" dirty="0">
              <a:solidFill>
                <a:srgbClr val="000000"/>
              </a:solidFill>
              <a:sym typeface="Arial"/>
            </a:endParaRPr>
          </a:p>
          <a:p>
            <a:pPr marL="457200" marR="0" lvl="0" indent="-406400" algn="l" rtl="0">
              <a:lnSpc>
                <a:spcPct val="115000"/>
              </a:lnSpc>
              <a:spcBef>
                <a:spcPts val="0"/>
              </a:spcBef>
              <a:spcAft>
                <a:spcPts val="0"/>
              </a:spcAft>
              <a:buClr>
                <a:srgbClr val="000000"/>
              </a:buClr>
              <a:buSzPts val="2800"/>
              <a:buFont typeface="Arial"/>
              <a:buChar char="●"/>
            </a:pPr>
            <a:r>
              <a:rPr lang="zh-TW" sz="2400" b="0" i="0" u="none" strike="noStrike" cap="none" dirty="0">
                <a:solidFill>
                  <a:srgbClr val="000000"/>
                </a:solidFill>
                <a:sym typeface="Arial"/>
              </a:rPr>
              <a:t>機會與挑戰</a:t>
            </a:r>
            <a:endParaRPr sz="2400" b="0" i="0" u="none" strike="noStrike" cap="none" dirty="0">
              <a:solidFill>
                <a:srgbClr val="000000"/>
              </a:solidFill>
              <a:sym typeface="Arial"/>
            </a:endParaRPr>
          </a:p>
        </p:txBody>
      </p:sp>
      <p:sp>
        <p:nvSpPr>
          <p:cNvPr id="106" name="Google Shape;106;p2"/>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a:t>
            </a:fld>
            <a:endParaRPr/>
          </a:p>
        </p:txBody>
      </p:sp>
      <p:sp>
        <p:nvSpPr>
          <p:cNvPr id="107" name="Google Shape;107;p2"/>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16"/>
          <p:cNvSpPr txBox="1">
            <a:spLocks noGrp="1"/>
          </p:cNvSpPr>
          <p:nvPr>
            <p:ph type="title"/>
          </p:nvPr>
        </p:nvSpPr>
        <p:spPr>
          <a:xfrm>
            <a:off x="592793" y="369542"/>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付款方式</a:t>
            </a:r>
            <a:endParaRPr>
              <a:latin typeface="Corbel"/>
              <a:ea typeface="Corbel"/>
              <a:cs typeface="Corbel"/>
              <a:sym typeface="Corbel"/>
            </a:endParaRPr>
          </a:p>
        </p:txBody>
      </p:sp>
      <p:sp>
        <p:nvSpPr>
          <p:cNvPr id="452" name="Google Shape;452;p16"/>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20</a:t>
            </a:fld>
            <a:endParaRPr/>
          </a:p>
        </p:txBody>
      </p:sp>
      <p:sp>
        <p:nvSpPr>
          <p:cNvPr id="453" name="Google Shape;453;p16"/>
          <p:cNvSpPr/>
          <p:nvPr/>
        </p:nvSpPr>
        <p:spPr>
          <a:xfrm>
            <a:off x="7928655" y="1887758"/>
            <a:ext cx="3958545" cy="3970318"/>
          </a:xfrm>
          <a:prstGeom prst="rect">
            <a:avLst/>
          </a:prstGeom>
          <a:noFill/>
          <a:ln>
            <a:noFill/>
          </a:ln>
        </p:spPr>
        <p:txBody>
          <a:bodyPr spcFirstLastPara="1" wrap="square" lIns="45700" tIns="45700" rIns="45700" bIns="45700" anchor="t" anchorCtr="0">
            <a:spAutoFit/>
          </a:bodyPr>
          <a:lstStyle/>
          <a:p>
            <a:pPr marL="180473" marR="0" lvl="0" indent="-180473" algn="l" rtl="0">
              <a:lnSpc>
                <a:spcPct val="150000"/>
              </a:lnSpc>
              <a:spcBef>
                <a:spcPts val="0"/>
              </a:spcBef>
              <a:spcAft>
                <a:spcPts val="0"/>
              </a:spcAft>
              <a:buClr>
                <a:schemeClr val="dk1"/>
              </a:buClr>
              <a:buSzPts val="2400"/>
              <a:buFont typeface="Corbel"/>
              <a:buChar char="•"/>
            </a:pPr>
            <a:r>
              <a:rPr lang="zh-TW" sz="2400">
                <a:solidFill>
                  <a:schemeClr val="dk1"/>
                </a:solidFill>
                <a:latin typeface="Corbel"/>
                <a:ea typeface="Corbel"/>
                <a:cs typeface="Corbel"/>
                <a:sym typeface="Corbel"/>
              </a:rPr>
              <a:t>目前第三方支付服務方式：有ATM付款、信用卡付款及儲值付款</a:t>
            </a:r>
            <a:endParaRPr sz="2400">
              <a:solidFill>
                <a:schemeClr val="dk1"/>
              </a:solidFill>
              <a:latin typeface="Corbel"/>
              <a:ea typeface="Corbel"/>
              <a:cs typeface="Corbel"/>
              <a:sym typeface="Corbel"/>
            </a:endParaRPr>
          </a:p>
          <a:p>
            <a:pPr marL="180473" marR="0" lvl="0" indent="-180473" algn="l" rtl="0">
              <a:lnSpc>
                <a:spcPct val="150000"/>
              </a:lnSpc>
              <a:spcBef>
                <a:spcPts val="0"/>
              </a:spcBef>
              <a:spcAft>
                <a:spcPts val="0"/>
              </a:spcAft>
              <a:buClr>
                <a:schemeClr val="dk1"/>
              </a:buClr>
              <a:buSzPts val="2400"/>
              <a:buFont typeface="Corbel"/>
              <a:buChar char="•"/>
            </a:pPr>
            <a:r>
              <a:rPr lang="zh-TW" sz="2400">
                <a:solidFill>
                  <a:schemeClr val="dk1"/>
                </a:solidFill>
                <a:latin typeface="Corbel"/>
                <a:ea typeface="Corbel"/>
                <a:cs typeface="Corbel"/>
                <a:sym typeface="Corbel"/>
              </a:rPr>
              <a:t>消費者若要使用第三方支付服務，需評估自我的風險承受能力，慎選付款工具，以保障自身權益</a:t>
            </a:r>
            <a:endParaRPr sz="2400">
              <a:solidFill>
                <a:schemeClr val="dk1"/>
              </a:solidFill>
              <a:latin typeface="Corbel"/>
              <a:ea typeface="Corbel"/>
              <a:cs typeface="Corbel"/>
              <a:sym typeface="Corbel"/>
            </a:endParaRPr>
          </a:p>
        </p:txBody>
      </p:sp>
      <p:grpSp>
        <p:nvGrpSpPr>
          <p:cNvPr id="454" name="Google Shape;454;p16"/>
          <p:cNvGrpSpPr/>
          <p:nvPr/>
        </p:nvGrpSpPr>
        <p:grpSpPr>
          <a:xfrm>
            <a:off x="592793" y="1562617"/>
            <a:ext cx="6909010" cy="4695318"/>
            <a:chOff x="592793" y="1562617"/>
            <a:chExt cx="6909010" cy="4695318"/>
          </a:xfrm>
        </p:grpSpPr>
        <p:grpSp>
          <p:nvGrpSpPr>
            <p:cNvPr id="455" name="Google Shape;455;p16"/>
            <p:cNvGrpSpPr/>
            <p:nvPr/>
          </p:nvGrpSpPr>
          <p:grpSpPr>
            <a:xfrm>
              <a:off x="931102" y="2322426"/>
              <a:ext cx="6570701" cy="3935509"/>
              <a:chOff x="5828876" y="2213076"/>
              <a:chExt cx="6570701" cy="3935509"/>
            </a:xfrm>
          </p:grpSpPr>
          <p:sp>
            <p:nvSpPr>
              <p:cNvPr id="456" name="Google Shape;456;p16"/>
              <p:cNvSpPr/>
              <p:nvPr/>
            </p:nvSpPr>
            <p:spPr>
              <a:xfrm>
                <a:off x="7172082" y="5279391"/>
                <a:ext cx="2027498" cy="643127"/>
              </a:xfrm>
              <a:prstGeom prst="rect">
                <a:avLst/>
              </a:prstGeom>
              <a:solidFill>
                <a:srgbClr val="8CC081"/>
              </a:solidFill>
              <a:ln w="38100" cap="flat" cmpd="sng">
                <a:solidFill>
                  <a:srgbClr val="B3D6AC"/>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ctr" rtl="0">
                  <a:spcBef>
                    <a:spcPts val="0"/>
                  </a:spcBef>
                  <a:spcAft>
                    <a:spcPts val="0"/>
                  </a:spcAft>
                  <a:buNone/>
                </a:pPr>
                <a:r>
                  <a:rPr lang="zh-TW" sz="2000" b="1">
                    <a:solidFill>
                      <a:srgbClr val="FFFFFF"/>
                    </a:solidFill>
                    <a:latin typeface="Corbel"/>
                    <a:ea typeface="Corbel"/>
                    <a:cs typeface="Corbel"/>
                    <a:sym typeface="Corbel"/>
                  </a:rPr>
                  <a:t>透過支付寶付款</a:t>
                </a:r>
                <a:endParaRPr sz="2000" b="1">
                  <a:solidFill>
                    <a:srgbClr val="FFFFFF"/>
                  </a:solidFill>
                  <a:latin typeface="Corbel"/>
                  <a:ea typeface="Corbel"/>
                  <a:cs typeface="Corbel"/>
                  <a:sym typeface="Corbel"/>
                </a:endParaRPr>
              </a:p>
            </p:txBody>
          </p:sp>
          <p:sp>
            <p:nvSpPr>
              <p:cNvPr id="457" name="Google Shape;457;p16"/>
              <p:cNvSpPr/>
              <p:nvPr/>
            </p:nvSpPr>
            <p:spPr>
              <a:xfrm>
                <a:off x="8972722" y="2628297"/>
                <a:ext cx="2929811" cy="821167"/>
              </a:xfrm>
              <a:prstGeom prst="rect">
                <a:avLst/>
              </a:prstGeom>
              <a:solidFill>
                <a:srgbClr val="8CC081"/>
              </a:solidFill>
              <a:ln w="38100" cap="flat" cmpd="sng">
                <a:solidFill>
                  <a:srgbClr val="B3D5AB"/>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ctr" rtl="0">
                  <a:spcBef>
                    <a:spcPts val="0"/>
                  </a:spcBef>
                  <a:spcAft>
                    <a:spcPts val="0"/>
                  </a:spcAft>
                  <a:buNone/>
                </a:pPr>
                <a:r>
                  <a:rPr lang="zh-TW" sz="2000" b="1">
                    <a:solidFill>
                      <a:srgbClr val="FFFFFF"/>
                    </a:solidFill>
                    <a:latin typeface="Corbel"/>
                    <a:ea typeface="Corbel"/>
                    <a:cs typeface="Corbel"/>
                    <a:sym typeface="Corbel"/>
                  </a:rPr>
                  <a:t>儲值個人的支付寶帳戶</a:t>
                </a:r>
                <a:endParaRPr sz="2000" b="1">
                  <a:solidFill>
                    <a:srgbClr val="FFFFFF"/>
                  </a:solidFill>
                  <a:latin typeface="Corbel"/>
                  <a:ea typeface="Corbel"/>
                  <a:cs typeface="Corbel"/>
                  <a:sym typeface="Corbel"/>
                </a:endParaRPr>
              </a:p>
            </p:txBody>
          </p:sp>
          <p:sp>
            <p:nvSpPr>
              <p:cNvPr id="458" name="Google Shape;458;p16"/>
              <p:cNvSpPr/>
              <p:nvPr/>
            </p:nvSpPr>
            <p:spPr>
              <a:xfrm>
                <a:off x="9897935" y="5541220"/>
                <a:ext cx="1293940" cy="607365"/>
              </a:xfrm>
              <a:prstGeom prst="rect">
                <a:avLst/>
              </a:prstGeom>
              <a:solidFill>
                <a:srgbClr val="8CC081"/>
              </a:solidFill>
              <a:ln w="38100" cap="flat" cmpd="sng">
                <a:solidFill>
                  <a:srgbClr val="B3D6AC"/>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ctr" rtl="0">
                  <a:spcBef>
                    <a:spcPts val="0"/>
                  </a:spcBef>
                  <a:spcAft>
                    <a:spcPts val="0"/>
                  </a:spcAft>
                  <a:buNone/>
                </a:pPr>
                <a:r>
                  <a:rPr lang="zh-TW" sz="2000" b="1">
                    <a:solidFill>
                      <a:srgbClr val="FFFFFF"/>
                    </a:solidFill>
                    <a:latin typeface="Corbel"/>
                    <a:ea typeface="Corbel"/>
                    <a:cs typeface="Corbel"/>
                    <a:sym typeface="Corbel"/>
                  </a:rPr>
                  <a:t>餘額寶</a:t>
                </a:r>
                <a:endParaRPr/>
              </a:p>
            </p:txBody>
          </p:sp>
          <p:sp>
            <p:nvSpPr>
              <p:cNvPr id="459" name="Google Shape;459;p16"/>
              <p:cNvSpPr/>
              <p:nvPr/>
            </p:nvSpPr>
            <p:spPr>
              <a:xfrm>
                <a:off x="6819900" y="2213076"/>
                <a:ext cx="1402359" cy="672441"/>
              </a:xfrm>
              <a:prstGeom prst="rect">
                <a:avLst/>
              </a:prstGeom>
              <a:solidFill>
                <a:srgbClr val="8CC081"/>
              </a:solidFill>
              <a:ln w="38100" cap="flat" cmpd="sng">
                <a:solidFill>
                  <a:srgbClr val="B3D5AB"/>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ctr" rtl="0">
                  <a:spcBef>
                    <a:spcPts val="0"/>
                  </a:spcBef>
                  <a:spcAft>
                    <a:spcPts val="0"/>
                  </a:spcAft>
                  <a:buNone/>
                </a:pPr>
                <a:r>
                  <a:rPr lang="zh-TW" sz="2000" b="1">
                    <a:solidFill>
                      <a:srgbClr val="FFFFFF"/>
                    </a:solidFill>
                    <a:latin typeface="Corbel"/>
                    <a:ea typeface="Corbel"/>
                    <a:cs typeface="Corbel"/>
                    <a:sym typeface="Corbel"/>
                  </a:rPr>
                  <a:t>網銀帳戶</a:t>
                </a:r>
                <a:endParaRPr/>
              </a:p>
            </p:txBody>
          </p:sp>
          <p:cxnSp>
            <p:nvCxnSpPr>
              <p:cNvPr id="460" name="Google Shape;460;p16"/>
              <p:cNvCxnSpPr/>
              <p:nvPr/>
            </p:nvCxnSpPr>
            <p:spPr>
              <a:xfrm>
                <a:off x="7831981" y="2938727"/>
                <a:ext cx="1" cy="2287456"/>
              </a:xfrm>
              <a:prstGeom prst="straightConnector1">
                <a:avLst/>
              </a:prstGeom>
              <a:noFill/>
              <a:ln w="38100" cap="flat" cmpd="sng">
                <a:solidFill>
                  <a:srgbClr val="B3D5AB"/>
                </a:solidFill>
                <a:prstDash val="dashDot"/>
                <a:miter lim="400000"/>
                <a:headEnd type="none" w="sm" len="sm"/>
                <a:tailEnd type="triangle" w="med" len="med"/>
              </a:ln>
            </p:spPr>
          </p:cxnSp>
          <p:cxnSp>
            <p:nvCxnSpPr>
              <p:cNvPr id="461" name="Google Shape;461;p16"/>
              <p:cNvCxnSpPr/>
              <p:nvPr/>
            </p:nvCxnSpPr>
            <p:spPr>
              <a:xfrm>
                <a:off x="10466030" y="3503178"/>
                <a:ext cx="1" cy="1984328"/>
              </a:xfrm>
              <a:prstGeom prst="straightConnector1">
                <a:avLst/>
              </a:prstGeom>
              <a:noFill/>
              <a:ln w="38100" cap="flat" cmpd="sng">
                <a:solidFill>
                  <a:srgbClr val="B3D5AB"/>
                </a:solidFill>
                <a:prstDash val="dashDot"/>
                <a:miter lim="400000"/>
                <a:headEnd type="none" w="sm" len="sm"/>
                <a:tailEnd type="triangle" w="med" len="med"/>
              </a:ln>
            </p:spPr>
          </p:cxnSp>
          <p:cxnSp>
            <p:nvCxnSpPr>
              <p:cNvPr id="462" name="Google Shape;462;p16"/>
              <p:cNvCxnSpPr/>
              <p:nvPr/>
            </p:nvCxnSpPr>
            <p:spPr>
              <a:xfrm flipH="1">
                <a:off x="8787210" y="3513813"/>
                <a:ext cx="956280" cy="1603725"/>
              </a:xfrm>
              <a:prstGeom prst="straightConnector1">
                <a:avLst/>
              </a:prstGeom>
              <a:noFill/>
              <a:ln w="38100" cap="flat" cmpd="sng">
                <a:solidFill>
                  <a:srgbClr val="B3D5AB"/>
                </a:solidFill>
                <a:prstDash val="solid"/>
                <a:miter lim="400000"/>
                <a:headEnd type="none" w="sm" len="sm"/>
                <a:tailEnd type="triangle" w="med" len="med"/>
              </a:ln>
            </p:spPr>
          </p:cxnSp>
          <p:sp>
            <p:nvSpPr>
              <p:cNvPr id="463" name="Google Shape;463;p16"/>
              <p:cNvSpPr/>
              <p:nvPr/>
            </p:nvSpPr>
            <p:spPr>
              <a:xfrm>
                <a:off x="6388830" y="3164798"/>
                <a:ext cx="1374733" cy="707886"/>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zh-TW" sz="2000" b="1">
                    <a:solidFill>
                      <a:schemeClr val="dk1"/>
                    </a:solidFill>
                    <a:latin typeface="Corbel"/>
                    <a:ea typeface="Corbel"/>
                    <a:cs typeface="Corbel"/>
                    <a:sym typeface="Corbel"/>
                  </a:rPr>
                  <a:t>支持轉帳卡</a:t>
                </a:r>
                <a:endParaRPr/>
              </a:p>
              <a:p>
                <a:pPr marL="0" marR="0" lvl="0" indent="0" algn="l" rtl="0">
                  <a:spcBef>
                    <a:spcPts val="0"/>
                  </a:spcBef>
                  <a:spcAft>
                    <a:spcPts val="0"/>
                  </a:spcAft>
                  <a:buNone/>
                </a:pPr>
                <a:r>
                  <a:rPr lang="zh-TW" sz="2000" b="1">
                    <a:solidFill>
                      <a:schemeClr val="dk1"/>
                    </a:solidFill>
                    <a:latin typeface="Corbel"/>
                    <a:ea typeface="Corbel"/>
                    <a:cs typeface="Corbel"/>
                    <a:sym typeface="Corbel"/>
                  </a:rPr>
                  <a:t>和信用卡</a:t>
                </a:r>
                <a:endParaRPr/>
              </a:p>
            </p:txBody>
          </p:sp>
          <p:sp>
            <p:nvSpPr>
              <p:cNvPr id="464" name="Google Shape;464;p16"/>
              <p:cNvSpPr/>
              <p:nvPr/>
            </p:nvSpPr>
            <p:spPr>
              <a:xfrm>
                <a:off x="5828876" y="4090156"/>
                <a:ext cx="2144175" cy="1015663"/>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zh-TW" sz="2000" b="1">
                    <a:solidFill>
                      <a:schemeClr val="dk1"/>
                    </a:solidFill>
                    <a:latin typeface="Corbel"/>
                    <a:ea typeface="Corbel"/>
                    <a:cs typeface="Corbel"/>
                    <a:sym typeface="Corbel"/>
                  </a:rPr>
                  <a:t>完成帳戶綁定後，</a:t>
                </a:r>
                <a:endParaRPr sz="2000" b="1">
                  <a:solidFill>
                    <a:schemeClr val="dk1"/>
                  </a:solidFill>
                  <a:latin typeface="Corbel"/>
                  <a:ea typeface="Corbel"/>
                  <a:cs typeface="Corbel"/>
                  <a:sym typeface="Corbel"/>
                </a:endParaRPr>
              </a:p>
              <a:p>
                <a:pPr marL="0" marR="0" lvl="0" indent="0" algn="l" rtl="0">
                  <a:spcBef>
                    <a:spcPts val="0"/>
                  </a:spcBef>
                  <a:spcAft>
                    <a:spcPts val="0"/>
                  </a:spcAft>
                  <a:buNone/>
                </a:pPr>
                <a:r>
                  <a:rPr lang="zh-TW" sz="2000" b="1">
                    <a:solidFill>
                      <a:schemeClr val="dk1"/>
                    </a:solidFill>
                    <a:latin typeface="Corbel"/>
                    <a:ea typeface="Corbel"/>
                    <a:cs typeface="Corbel"/>
                    <a:sym typeface="Corbel"/>
                  </a:rPr>
                  <a:t>網銀用戶可直接</a:t>
                </a:r>
                <a:endParaRPr sz="2000" b="1">
                  <a:solidFill>
                    <a:schemeClr val="dk1"/>
                  </a:solidFill>
                  <a:latin typeface="Corbel"/>
                  <a:ea typeface="Corbel"/>
                  <a:cs typeface="Corbel"/>
                  <a:sym typeface="Corbel"/>
                </a:endParaRPr>
              </a:p>
              <a:p>
                <a:pPr marL="0" marR="0" lvl="0" indent="0" algn="l" rtl="0">
                  <a:spcBef>
                    <a:spcPts val="0"/>
                  </a:spcBef>
                  <a:spcAft>
                    <a:spcPts val="0"/>
                  </a:spcAft>
                  <a:buNone/>
                </a:pPr>
                <a:r>
                  <a:rPr lang="zh-TW" sz="2000" b="1">
                    <a:solidFill>
                      <a:schemeClr val="dk1"/>
                    </a:solidFill>
                    <a:latin typeface="Corbel"/>
                    <a:ea typeface="Corbel"/>
                    <a:cs typeface="Corbel"/>
                    <a:sym typeface="Corbel"/>
                  </a:rPr>
                  <a:t>進行付款</a:t>
                </a:r>
                <a:endParaRPr sz="2000" b="1">
                  <a:solidFill>
                    <a:schemeClr val="dk1"/>
                  </a:solidFill>
                  <a:latin typeface="Corbel"/>
                  <a:ea typeface="Corbel"/>
                  <a:cs typeface="Corbel"/>
                  <a:sym typeface="Corbel"/>
                </a:endParaRPr>
              </a:p>
            </p:txBody>
          </p:sp>
          <p:sp>
            <p:nvSpPr>
              <p:cNvPr id="465" name="Google Shape;465;p16"/>
              <p:cNvSpPr/>
              <p:nvPr/>
            </p:nvSpPr>
            <p:spPr>
              <a:xfrm>
                <a:off x="8203873" y="3870646"/>
                <a:ext cx="1631214" cy="707886"/>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zh-TW" sz="2000" b="1">
                    <a:solidFill>
                      <a:schemeClr val="dk1"/>
                    </a:solidFill>
                    <a:latin typeface="Corbel"/>
                    <a:ea typeface="Corbel"/>
                    <a:cs typeface="Corbel"/>
                    <a:sym typeface="Corbel"/>
                  </a:rPr>
                  <a:t>用支付寶帳戶</a:t>
                </a:r>
                <a:endParaRPr sz="2000" b="1">
                  <a:solidFill>
                    <a:schemeClr val="dk1"/>
                  </a:solidFill>
                  <a:latin typeface="Corbel"/>
                  <a:ea typeface="Corbel"/>
                  <a:cs typeface="Corbel"/>
                  <a:sym typeface="Corbel"/>
                </a:endParaRPr>
              </a:p>
              <a:p>
                <a:pPr marL="0" marR="0" lvl="0" indent="0" algn="l" rtl="0">
                  <a:spcBef>
                    <a:spcPts val="0"/>
                  </a:spcBef>
                  <a:spcAft>
                    <a:spcPts val="0"/>
                  </a:spcAft>
                  <a:buNone/>
                </a:pPr>
                <a:r>
                  <a:rPr lang="zh-TW" sz="2000" b="1">
                    <a:solidFill>
                      <a:schemeClr val="dk1"/>
                    </a:solidFill>
                    <a:latin typeface="Corbel"/>
                    <a:ea typeface="Corbel"/>
                    <a:cs typeface="Corbel"/>
                    <a:sym typeface="Corbel"/>
                  </a:rPr>
                  <a:t>中的資金付款</a:t>
                </a:r>
                <a:endParaRPr sz="2000" b="1">
                  <a:solidFill>
                    <a:schemeClr val="dk1"/>
                  </a:solidFill>
                  <a:latin typeface="Corbel"/>
                  <a:ea typeface="Corbel"/>
                  <a:cs typeface="Corbel"/>
                  <a:sym typeface="Corbel"/>
                </a:endParaRPr>
              </a:p>
            </p:txBody>
          </p:sp>
          <p:sp>
            <p:nvSpPr>
              <p:cNvPr id="466" name="Google Shape;466;p16"/>
              <p:cNvSpPr/>
              <p:nvPr/>
            </p:nvSpPr>
            <p:spPr>
              <a:xfrm>
                <a:off x="10511883" y="3957882"/>
                <a:ext cx="1887694" cy="1015663"/>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zh-TW" sz="2000" b="1">
                    <a:solidFill>
                      <a:schemeClr val="dk1"/>
                    </a:solidFill>
                    <a:latin typeface="Corbel"/>
                    <a:ea typeface="Corbel"/>
                    <a:cs typeface="Corbel"/>
                    <a:sym typeface="Corbel"/>
                  </a:rPr>
                  <a:t>支付寶帳戶中的</a:t>
                </a:r>
                <a:endParaRPr sz="2000" b="1">
                  <a:solidFill>
                    <a:schemeClr val="dk1"/>
                  </a:solidFill>
                  <a:latin typeface="Corbel"/>
                  <a:ea typeface="Corbel"/>
                  <a:cs typeface="Corbel"/>
                  <a:sym typeface="Corbel"/>
                </a:endParaRPr>
              </a:p>
              <a:p>
                <a:pPr marL="0" marR="0" lvl="0" indent="0" algn="l" rtl="0">
                  <a:spcBef>
                    <a:spcPts val="0"/>
                  </a:spcBef>
                  <a:spcAft>
                    <a:spcPts val="0"/>
                  </a:spcAft>
                  <a:buNone/>
                </a:pPr>
                <a:r>
                  <a:rPr lang="zh-TW" sz="2000" b="1">
                    <a:solidFill>
                      <a:schemeClr val="dk1"/>
                    </a:solidFill>
                    <a:latin typeface="Corbel"/>
                    <a:ea typeface="Corbel"/>
                    <a:cs typeface="Corbel"/>
                    <a:sym typeface="Corbel"/>
                  </a:rPr>
                  <a:t>多餘資金可以</a:t>
                </a:r>
                <a:endParaRPr sz="2000" b="1">
                  <a:solidFill>
                    <a:schemeClr val="dk1"/>
                  </a:solidFill>
                  <a:latin typeface="Corbel"/>
                  <a:ea typeface="Corbel"/>
                  <a:cs typeface="Corbel"/>
                  <a:sym typeface="Corbel"/>
                </a:endParaRPr>
              </a:p>
              <a:p>
                <a:pPr marL="0" marR="0" lvl="0" indent="0" algn="l" rtl="0">
                  <a:spcBef>
                    <a:spcPts val="0"/>
                  </a:spcBef>
                  <a:spcAft>
                    <a:spcPts val="0"/>
                  </a:spcAft>
                  <a:buNone/>
                </a:pPr>
                <a:r>
                  <a:rPr lang="zh-TW" sz="2000" b="1">
                    <a:solidFill>
                      <a:schemeClr val="dk1"/>
                    </a:solidFill>
                    <a:latin typeface="Corbel"/>
                    <a:ea typeface="Corbel"/>
                    <a:cs typeface="Corbel"/>
                    <a:sym typeface="Corbel"/>
                  </a:rPr>
                  <a:t>投資餘額寶</a:t>
                </a:r>
                <a:endParaRPr sz="2000" b="1">
                  <a:solidFill>
                    <a:schemeClr val="dk1"/>
                  </a:solidFill>
                  <a:latin typeface="Corbel"/>
                  <a:ea typeface="Corbel"/>
                  <a:cs typeface="Corbel"/>
                  <a:sym typeface="Corbel"/>
                </a:endParaRPr>
              </a:p>
            </p:txBody>
          </p:sp>
        </p:grpSp>
        <p:sp>
          <p:nvSpPr>
            <p:cNvPr id="467" name="Google Shape;467;p16"/>
            <p:cNvSpPr/>
            <p:nvPr/>
          </p:nvSpPr>
          <p:spPr>
            <a:xfrm>
              <a:off x="592793" y="1562617"/>
              <a:ext cx="2246767" cy="461665"/>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zh-TW" sz="2400" b="1">
                  <a:solidFill>
                    <a:schemeClr val="dk1"/>
                  </a:solidFill>
                  <a:latin typeface="Corbel"/>
                  <a:ea typeface="Corbel"/>
                  <a:cs typeface="Corbel"/>
                  <a:sym typeface="Corbel"/>
                </a:rPr>
                <a:t>以支付寶為例：</a:t>
              </a:r>
              <a:endParaRPr/>
            </a:p>
          </p:txBody>
        </p:sp>
      </p:grpSp>
      <p:grpSp>
        <p:nvGrpSpPr>
          <p:cNvPr id="468" name="Google Shape;468;p16"/>
          <p:cNvGrpSpPr/>
          <p:nvPr/>
        </p:nvGrpSpPr>
        <p:grpSpPr>
          <a:xfrm>
            <a:off x="1488" y="-12459"/>
            <a:ext cx="12189023" cy="377586"/>
            <a:chOff x="1488" y="0"/>
            <a:chExt cx="12189023" cy="377586"/>
          </a:xfrm>
        </p:grpSpPr>
        <p:sp>
          <p:nvSpPr>
            <p:cNvPr id="469" name="Google Shape;469;p16"/>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16"/>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關於支付</a:t>
              </a:r>
              <a:endParaRPr/>
            </a:p>
          </p:txBody>
        </p:sp>
        <p:sp>
          <p:nvSpPr>
            <p:cNvPr id="471" name="Google Shape;471;p16"/>
            <p:cNvSpPr/>
            <p:nvPr/>
          </p:nvSpPr>
          <p:spPr>
            <a:xfrm>
              <a:off x="2323207" y="0"/>
              <a:ext cx="2902148" cy="377586"/>
            </a:xfrm>
            <a:prstGeom prst="chevron">
              <a:avLst>
                <a:gd name="adj" fmla="val 50000"/>
              </a:avLst>
            </a:prstGeom>
            <a:solidFill>
              <a:schemeClr val="bg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16"/>
            <p:cNvSpPr/>
            <p:nvPr/>
          </p:nvSpPr>
          <p:spPr>
            <a:xfrm>
              <a:off x="4644925" y="0"/>
              <a:ext cx="2902148" cy="377586"/>
            </a:xfrm>
            <a:prstGeom prst="chevron">
              <a:avLst>
                <a:gd name="adj" fmla="val 50000"/>
              </a:avLst>
            </a:prstGeom>
            <a:solidFill>
              <a:schemeClr val="bg2">
                <a:lumMod val="25000"/>
                <a:lumOff val="75000"/>
              </a:schemeClr>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6"/>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6"/>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477" name="Google Shape;477;p16"/>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6"/>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479" name="Google Shape;479;p16"/>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31" name="Google Shape;474;p16"/>
          <p:cNvSpPr txBox="1"/>
          <p:nvPr/>
        </p:nvSpPr>
        <p:spPr>
          <a:xfrm>
            <a:off x="4833718" y="-12459"/>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altLang="en-US" dirty="0">
                <a:solidFill>
                  <a:schemeClr val="lt1"/>
                </a:solidFill>
                <a:latin typeface="Corbel"/>
                <a:sym typeface="Corbel"/>
              </a:rPr>
              <a:t>第三方支付</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p21"/>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營運模式</a:t>
            </a:r>
            <a:endParaRPr/>
          </a:p>
        </p:txBody>
      </p:sp>
      <p:sp>
        <p:nvSpPr>
          <p:cNvPr id="567" name="Google Shape;567;p21"/>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21</a:t>
            </a:fld>
            <a:endParaRPr/>
          </a:p>
        </p:txBody>
      </p:sp>
      <p:grpSp>
        <p:nvGrpSpPr>
          <p:cNvPr id="568" name="Google Shape;568;p21"/>
          <p:cNvGrpSpPr/>
          <p:nvPr/>
        </p:nvGrpSpPr>
        <p:grpSpPr>
          <a:xfrm>
            <a:off x="1066653" y="1440334"/>
            <a:ext cx="10820547" cy="4856952"/>
            <a:chOff x="1288472" y="1669924"/>
            <a:chExt cx="10820547" cy="4856952"/>
          </a:xfrm>
        </p:grpSpPr>
        <p:grpSp>
          <p:nvGrpSpPr>
            <p:cNvPr id="569" name="Google Shape;569;p21"/>
            <p:cNvGrpSpPr/>
            <p:nvPr/>
          </p:nvGrpSpPr>
          <p:grpSpPr>
            <a:xfrm>
              <a:off x="2457568" y="1669924"/>
              <a:ext cx="1915803" cy="1888815"/>
              <a:chOff x="2392620" y="3666199"/>
              <a:chExt cx="2304975" cy="2439463"/>
            </a:xfrm>
          </p:grpSpPr>
          <p:sp>
            <p:nvSpPr>
              <p:cNvPr id="570" name="Google Shape;570;p21"/>
              <p:cNvSpPr/>
              <p:nvPr/>
            </p:nvSpPr>
            <p:spPr>
              <a:xfrm>
                <a:off x="2392620" y="3666199"/>
                <a:ext cx="2304975" cy="2439463"/>
              </a:xfrm>
              <a:prstGeom prst="ellipse">
                <a:avLst/>
              </a:prstGeom>
              <a:solidFill>
                <a:srgbClr val="86C4E6">
                  <a:alpha val="48627"/>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orbel"/>
                  <a:ea typeface="Corbel"/>
                  <a:cs typeface="Corbel"/>
                  <a:sym typeface="Corbel"/>
                </a:endParaRPr>
              </a:p>
            </p:txBody>
          </p:sp>
          <p:sp>
            <p:nvSpPr>
              <p:cNvPr id="571" name="Google Shape;571;p21"/>
              <p:cNvSpPr txBox="1"/>
              <p:nvPr/>
            </p:nvSpPr>
            <p:spPr>
              <a:xfrm>
                <a:off x="2522782" y="4526579"/>
                <a:ext cx="2174813" cy="6517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zh-TW" sz="2800">
                    <a:solidFill>
                      <a:srgbClr val="FFFFFF"/>
                    </a:solidFill>
                    <a:latin typeface="Corbel"/>
                    <a:ea typeface="Corbel"/>
                    <a:cs typeface="Corbel"/>
                    <a:sym typeface="Corbel"/>
                  </a:rPr>
                  <a:t>集中型</a:t>
                </a:r>
                <a:endParaRPr/>
              </a:p>
            </p:txBody>
          </p:sp>
        </p:grpSp>
        <p:cxnSp>
          <p:nvCxnSpPr>
            <p:cNvPr id="572" name="Google Shape;572;p21"/>
            <p:cNvCxnSpPr/>
            <p:nvPr/>
          </p:nvCxnSpPr>
          <p:spPr>
            <a:xfrm>
              <a:off x="2087820" y="6262220"/>
              <a:ext cx="8107702" cy="17395"/>
            </a:xfrm>
            <a:prstGeom prst="straightConnector1">
              <a:avLst/>
            </a:prstGeom>
            <a:noFill/>
            <a:ln w="28575" cap="flat" cmpd="sng">
              <a:solidFill>
                <a:schemeClr val="accent1"/>
              </a:solidFill>
              <a:prstDash val="solid"/>
              <a:miter lim="800000"/>
              <a:headEnd type="none" w="sm" len="sm"/>
              <a:tailEnd type="stealth" w="med" len="med"/>
            </a:ln>
          </p:spPr>
        </p:cxnSp>
        <p:cxnSp>
          <p:nvCxnSpPr>
            <p:cNvPr id="573" name="Google Shape;573;p21"/>
            <p:cNvCxnSpPr/>
            <p:nvPr/>
          </p:nvCxnSpPr>
          <p:spPr>
            <a:xfrm rot="10800000">
              <a:off x="2087820" y="1669925"/>
              <a:ext cx="0" cy="4609690"/>
            </a:xfrm>
            <a:prstGeom prst="straightConnector1">
              <a:avLst/>
            </a:prstGeom>
            <a:noFill/>
            <a:ln w="28575" cap="flat" cmpd="sng">
              <a:solidFill>
                <a:schemeClr val="accent1"/>
              </a:solidFill>
              <a:prstDash val="solid"/>
              <a:miter lim="800000"/>
              <a:headEnd type="none" w="sm" len="sm"/>
              <a:tailEnd type="stealth" w="med" len="med"/>
            </a:ln>
          </p:spPr>
        </p:cxnSp>
        <p:sp>
          <p:nvSpPr>
            <p:cNvPr id="574" name="Google Shape;574;p21"/>
            <p:cNvSpPr txBox="1"/>
            <p:nvPr/>
          </p:nvSpPr>
          <p:spPr>
            <a:xfrm>
              <a:off x="10461000" y="6003656"/>
              <a:ext cx="1648019" cy="523220"/>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zh-TW" sz="2800" b="1">
                  <a:solidFill>
                    <a:schemeClr val="accent1"/>
                  </a:solidFill>
                  <a:latin typeface="Corbel"/>
                  <a:ea typeface="Corbel"/>
                  <a:cs typeface="Corbel"/>
                  <a:sym typeface="Corbel"/>
                </a:rPr>
                <a:t>業務種類</a:t>
              </a:r>
              <a:endParaRPr/>
            </a:p>
          </p:txBody>
        </p:sp>
        <p:sp>
          <p:nvSpPr>
            <p:cNvPr id="575" name="Google Shape;575;p21"/>
            <p:cNvSpPr txBox="1"/>
            <p:nvPr/>
          </p:nvSpPr>
          <p:spPr>
            <a:xfrm>
              <a:off x="1288472" y="1669924"/>
              <a:ext cx="729753" cy="2246769"/>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zh-TW" sz="2800" b="1">
                  <a:solidFill>
                    <a:schemeClr val="accent1"/>
                  </a:solidFill>
                  <a:latin typeface="Corbel"/>
                  <a:ea typeface="Corbel"/>
                  <a:cs typeface="Corbel"/>
                  <a:sym typeface="Corbel"/>
                </a:rPr>
                <a:t>集</a:t>
              </a:r>
              <a:endParaRPr sz="2800" b="1">
                <a:solidFill>
                  <a:schemeClr val="accent1"/>
                </a:solidFill>
                <a:latin typeface="Corbel"/>
                <a:ea typeface="Corbel"/>
                <a:cs typeface="Corbel"/>
                <a:sym typeface="Corbel"/>
              </a:endParaRPr>
            </a:p>
            <a:p>
              <a:pPr marL="0" marR="0" lvl="0" indent="0" algn="l" rtl="0">
                <a:spcBef>
                  <a:spcPts val="0"/>
                </a:spcBef>
                <a:spcAft>
                  <a:spcPts val="0"/>
                </a:spcAft>
                <a:buNone/>
              </a:pPr>
              <a:r>
                <a:rPr lang="zh-TW" sz="2800" b="1">
                  <a:solidFill>
                    <a:schemeClr val="accent1"/>
                  </a:solidFill>
                  <a:latin typeface="Corbel"/>
                  <a:ea typeface="Corbel"/>
                  <a:cs typeface="Corbel"/>
                  <a:sym typeface="Corbel"/>
                </a:rPr>
                <a:t>團</a:t>
              </a:r>
              <a:endParaRPr sz="2800" b="1">
                <a:solidFill>
                  <a:schemeClr val="accent1"/>
                </a:solidFill>
                <a:latin typeface="Corbel"/>
                <a:ea typeface="Corbel"/>
                <a:cs typeface="Corbel"/>
                <a:sym typeface="Corbel"/>
              </a:endParaRPr>
            </a:p>
            <a:p>
              <a:pPr marL="0" marR="0" lvl="0" indent="0" algn="l" rtl="0">
                <a:spcBef>
                  <a:spcPts val="0"/>
                </a:spcBef>
                <a:spcAft>
                  <a:spcPts val="0"/>
                </a:spcAft>
                <a:buNone/>
              </a:pPr>
              <a:r>
                <a:rPr lang="zh-TW" sz="2800" b="1">
                  <a:solidFill>
                    <a:schemeClr val="accent1"/>
                  </a:solidFill>
                  <a:latin typeface="Corbel"/>
                  <a:ea typeface="Corbel"/>
                  <a:cs typeface="Corbel"/>
                  <a:sym typeface="Corbel"/>
                </a:rPr>
                <a:t>契</a:t>
              </a:r>
              <a:endParaRPr sz="2800" b="1">
                <a:solidFill>
                  <a:schemeClr val="accent1"/>
                </a:solidFill>
                <a:latin typeface="Corbel"/>
                <a:ea typeface="Corbel"/>
                <a:cs typeface="Corbel"/>
                <a:sym typeface="Corbel"/>
              </a:endParaRPr>
            </a:p>
            <a:p>
              <a:pPr marL="0" marR="0" lvl="0" indent="0" algn="l" rtl="0">
                <a:spcBef>
                  <a:spcPts val="0"/>
                </a:spcBef>
                <a:spcAft>
                  <a:spcPts val="0"/>
                </a:spcAft>
                <a:buNone/>
              </a:pPr>
              <a:r>
                <a:rPr lang="zh-TW" sz="2800" b="1">
                  <a:solidFill>
                    <a:schemeClr val="accent1"/>
                  </a:solidFill>
                  <a:latin typeface="Corbel"/>
                  <a:ea typeface="Corbel"/>
                  <a:cs typeface="Corbel"/>
                  <a:sym typeface="Corbel"/>
                </a:rPr>
                <a:t>合</a:t>
              </a:r>
              <a:endParaRPr sz="2800" b="1">
                <a:solidFill>
                  <a:schemeClr val="accent1"/>
                </a:solidFill>
                <a:latin typeface="Corbel"/>
                <a:ea typeface="Corbel"/>
                <a:cs typeface="Corbel"/>
                <a:sym typeface="Corbel"/>
              </a:endParaRPr>
            </a:p>
            <a:p>
              <a:pPr marL="0" marR="0" lvl="0" indent="0" algn="l" rtl="0">
                <a:spcBef>
                  <a:spcPts val="0"/>
                </a:spcBef>
                <a:spcAft>
                  <a:spcPts val="0"/>
                </a:spcAft>
                <a:buNone/>
              </a:pPr>
              <a:r>
                <a:rPr lang="zh-TW" sz="2800" b="1">
                  <a:solidFill>
                    <a:schemeClr val="accent1"/>
                  </a:solidFill>
                  <a:latin typeface="Corbel"/>
                  <a:ea typeface="Corbel"/>
                  <a:cs typeface="Corbel"/>
                  <a:sym typeface="Corbel"/>
                </a:rPr>
                <a:t>度</a:t>
              </a:r>
              <a:endParaRPr/>
            </a:p>
          </p:txBody>
        </p:sp>
        <p:grpSp>
          <p:nvGrpSpPr>
            <p:cNvPr id="576" name="Google Shape;576;p21"/>
            <p:cNvGrpSpPr/>
            <p:nvPr/>
          </p:nvGrpSpPr>
          <p:grpSpPr>
            <a:xfrm>
              <a:off x="4776214" y="2967308"/>
              <a:ext cx="1900537" cy="1833292"/>
              <a:chOff x="3506125" y="3074768"/>
              <a:chExt cx="1618060" cy="1736416"/>
            </a:xfrm>
          </p:grpSpPr>
          <p:sp>
            <p:nvSpPr>
              <p:cNvPr id="577" name="Google Shape;577;p21"/>
              <p:cNvSpPr/>
              <p:nvPr/>
            </p:nvSpPr>
            <p:spPr>
              <a:xfrm>
                <a:off x="3506125" y="3074768"/>
                <a:ext cx="1618060" cy="1736416"/>
              </a:xfrm>
              <a:prstGeom prst="ellipse">
                <a:avLst/>
              </a:prstGeom>
              <a:solidFill>
                <a:srgbClr val="86C4E6">
                  <a:alpha val="48627"/>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orbel"/>
                  <a:ea typeface="Corbel"/>
                  <a:cs typeface="Corbel"/>
                  <a:sym typeface="Corbel"/>
                </a:endParaRPr>
              </a:p>
            </p:txBody>
          </p:sp>
          <p:sp>
            <p:nvSpPr>
              <p:cNvPr id="578" name="Google Shape;578;p21"/>
              <p:cNvSpPr txBox="1"/>
              <p:nvPr/>
            </p:nvSpPr>
            <p:spPr>
              <a:xfrm>
                <a:off x="3763418" y="3715541"/>
                <a:ext cx="1261066"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2800">
                    <a:solidFill>
                      <a:srgbClr val="FFFFFF"/>
                    </a:solidFill>
                    <a:latin typeface="Corbel"/>
                    <a:ea typeface="Corbel"/>
                    <a:cs typeface="Corbel"/>
                    <a:sym typeface="Corbel"/>
                  </a:rPr>
                  <a:t>混合型</a:t>
                </a:r>
                <a:endParaRPr/>
              </a:p>
            </p:txBody>
          </p:sp>
        </p:grpSp>
        <p:grpSp>
          <p:nvGrpSpPr>
            <p:cNvPr id="579" name="Google Shape;579;p21"/>
            <p:cNvGrpSpPr/>
            <p:nvPr/>
          </p:nvGrpSpPr>
          <p:grpSpPr>
            <a:xfrm>
              <a:off x="7446160" y="3906856"/>
              <a:ext cx="1881385" cy="1791936"/>
              <a:chOff x="9838642" y="2942734"/>
              <a:chExt cx="1618060" cy="1736416"/>
            </a:xfrm>
          </p:grpSpPr>
          <p:sp>
            <p:nvSpPr>
              <p:cNvPr id="580" name="Google Shape;580;p21"/>
              <p:cNvSpPr/>
              <p:nvPr/>
            </p:nvSpPr>
            <p:spPr>
              <a:xfrm>
                <a:off x="9838642" y="2942734"/>
                <a:ext cx="1618060" cy="1736416"/>
              </a:xfrm>
              <a:prstGeom prst="ellipse">
                <a:avLst/>
              </a:prstGeom>
              <a:solidFill>
                <a:srgbClr val="86C4E6">
                  <a:alpha val="48627"/>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orbel"/>
                  <a:ea typeface="Corbel"/>
                  <a:cs typeface="Corbel"/>
                  <a:sym typeface="Corbel"/>
                </a:endParaRPr>
              </a:p>
            </p:txBody>
          </p:sp>
          <p:sp>
            <p:nvSpPr>
              <p:cNvPr id="581" name="Google Shape;581;p21"/>
              <p:cNvSpPr txBox="1"/>
              <p:nvPr/>
            </p:nvSpPr>
            <p:spPr>
              <a:xfrm>
                <a:off x="10093861" y="3586546"/>
                <a:ext cx="1362841"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2800">
                    <a:solidFill>
                      <a:srgbClr val="FFFFFF"/>
                    </a:solidFill>
                    <a:latin typeface="Corbel"/>
                    <a:ea typeface="Corbel"/>
                    <a:cs typeface="Corbel"/>
                    <a:sym typeface="Corbel"/>
                  </a:rPr>
                  <a:t>分散型</a:t>
                </a:r>
                <a:endParaRPr/>
              </a:p>
            </p:txBody>
          </p:sp>
        </p:grpSp>
        <p:pic>
          <p:nvPicPr>
            <p:cNvPr id="582" name="Google Shape;582;p21"/>
            <p:cNvPicPr preferRelativeResize="0"/>
            <p:nvPr/>
          </p:nvPicPr>
          <p:blipFill rotWithShape="1">
            <a:blip r:embed="rId3">
              <a:alphaModFix/>
            </a:blip>
            <a:srcRect/>
            <a:stretch/>
          </p:blipFill>
          <p:spPr>
            <a:xfrm>
              <a:off x="3545765" y="2687541"/>
              <a:ext cx="1060579" cy="956289"/>
            </a:xfrm>
            <a:prstGeom prst="rect">
              <a:avLst/>
            </a:prstGeom>
            <a:noFill/>
            <a:ln>
              <a:noFill/>
            </a:ln>
          </p:spPr>
        </p:pic>
        <p:pic>
          <p:nvPicPr>
            <p:cNvPr id="583" name="Google Shape;583;p21"/>
            <p:cNvPicPr preferRelativeResize="0"/>
            <p:nvPr/>
          </p:nvPicPr>
          <p:blipFill rotWithShape="1">
            <a:blip r:embed="rId4">
              <a:alphaModFix/>
            </a:blip>
            <a:srcRect b="5703"/>
            <a:stretch/>
          </p:blipFill>
          <p:spPr>
            <a:xfrm>
              <a:off x="2396735" y="2823595"/>
              <a:ext cx="1040259" cy="427395"/>
            </a:xfrm>
            <a:prstGeom prst="rect">
              <a:avLst/>
            </a:prstGeom>
            <a:noFill/>
            <a:ln>
              <a:noFill/>
            </a:ln>
          </p:spPr>
        </p:pic>
        <p:pic>
          <p:nvPicPr>
            <p:cNvPr id="584" name="Google Shape;584;p21"/>
            <p:cNvPicPr preferRelativeResize="0"/>
            <p:nvPr/>
          </p:nvPicPr>
          <p:blipFill rotWithShape="1">
            <a:blip r:embed="rId5">
              <a:alphaModFix/>
            </a:blip>
            <a:srcRect/>
            <a:stretch/>
          </p:blipFill>
          <p:spPr>
            <a:xfrm>
              <a:off x="8333256" y="5392916"/>
              <a:ext cx="1214557" cy="653992"/>
            </a:xfrm>
            <a:prstGeom prst="rect">
              <a:avLst/>
            </a:prstGeom>
            <a:noFill/>
            <a:ln>
              <a:noFill/>
            </a:ln>
          </p:spPr>
        </p:pic>
        <p:pic>
          <p:nvPicPr>
            <p:cNvPr id="585" name="Google Shape;585;p21"/>
            <p:cNvPicPr preferRelativeResize="0"/>
            <p:nvPr/>
          </p:nvPicPr>
          <p:blipFill rotWithShape="1">
            <a:blip r:embed="rId6">
              <a:alphaModFix/>
            </a:blip>
            <a:srcRect/>
            <a:stretch/>
          </p:blipFill>
          <p:spPr>
            <a:xfrm>
              <a:off x="6861856" y="4999654"/>
              <a:ext cx="1249972" cy="699138"/>
            </a:xfrm>
            <a:prstGeom prst="rect">
              <a:avLst/>
            </a:prstGeom>
            <a:noFill/>
            <a:ln>
              <a:noFill/>
            </a:ln>
          </p:spPr>
        </p:pic>
        <p:pic>
          <p:nvPicPr>
            <p:cNvPr id="586" name="Google Shape;586;p21"/>
            <p:cNvPicPr preferRelativeResize="0"/>
            <p:nvPr/>
          </p:nvPicPr>
          <p:blipFill rotWithShape="1">
            <a:blip r:embed="rId7">
              <a:alphaModFix/>
            </a:blip>
            <a:srcRect/>
            <a:stretch/>
          </p:blipFill>
          <p:spPr>
            <a:xfrm>
              <a:off x="4967598" y="4128318"/>
              <a:ext cx="1364663" cy="926151"/>
            </a:xfrm>
            <a:prstGeom prst="rect">
              <a:avLst/>
            </a:prstGeom>
            <a:noFill/>
            <a:ln>
              <a:noFill/>
            </a:ln>
          </p:spPr>
        </p:pic>
      </p:grpSp>
      <p:grpSp>
        <p:nvGrpSpPr>
          <p:cNvPr id="587" name="Google Shape;587;p21"/>
          <p:cNvGrpSpPr/>
          <p:nvPr/>
        </p:nvGrpSpPr>
        <p:grpSpPr>
          <a:xfrm>
            <a:off x="1488" y="-12459"/>
            <a:ext cx="12189023" cy="377586"/>
            <a:chOff x="1488" y="0"/>
            <a:chExt cx="12189023" cy="377586"/>
          </a:xfrm>
        </p:grpSpPr>
        <p:sp>
          <p:nvSpPr>
            <p:cNvPr id="588" name="Google Shape;588;p21"/>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21"/>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關於支付</a:t>
              </a:r>
              <a:endParaRPr/>
            </a:p>
          </p:txBody>
        </p:sp>
        <p:sp>
          <p:nvSpPr>
            <p:cNvPr id="590" name="Google Shape;590;p2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1"/>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第三方支付的運作</a:t>
              </a:r>
              <a:endParaRPr/>
            </a:p>
          </p:txBody>
        </p:sp>
        <p:sp>
          <p:nvSpPr>
            <p:cNvPr id="592" name="Google Shape;592;p21"/>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21"/>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594" name="Google Shape;594;p21"/>
            <p:cNvSpPr/>
            <p:nvPr/>
          </p:nvSpPr>
          <p:spPr>
            <a:xfrm>
              <a:off x="6966644"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1"/>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596" name="Google Shape;596;p21"/>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1"/>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598" name="Google Shape;598;p21"/>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22"/>
          <p:cNvSpPr/>
          <p:nvPr/>
        </p:nvSpPr>
        <p:spPr>
          <a:xfrm>
            <a:off x="7287975" y="5662475"/>
            <a:ext cx="1928100" cy="660900"/>
          </a:xfrm>
          <a:prstGeom prst="rect">
            <a:avLst/>
          </a:prstGeom>
          <a:solidFill>
            <a:srgbClr val="FFFFFF"/>
          </a:solidFill>
          <a:ln w="12700" cap="flat" cmpd="sng">
            <a:solidFill>
              <a:srgbClr val="FFFFFF"/>
            </a:solidFill>
            <a:prstDash val="solid"/>
            <a:miter lim="400000"/>
            <a:headEnd type="none" w="sm" len="sm"/>
            <a:tailEnd type="none" w="sm" len="sm"/>
          </a:ln>
        </p:spPr>
        <p:txBody>
          <a:bodyPr spcFirstLastPara="1" wrap="square" lIns="45700" tIns="45700" rIns="45700" bIns="45700" anchor="t" anchorCtr="0">
            <a:noAutofit/>
          </a:bodyPr>
          <a:lstStyle/>
          <a:p>
            <a:pPr marL="0" marR="0" lvl="0" indent="0" algn="l" rtl="0">
              <a:spcBef>
                <a:spcPts val="0"/>
              </a:spcBef>
              <a:spcAft>
                <a:spcPts val="0"/>
              </a:spcAft>
              <a:buNone/>
            </a:pPr>
            <a:r>
              <a:rPr lang="zh-TW" sz="2200" b="1">
                <a:solidFill>
                  <a:srgbClr val="000000"/>
                </a:solidFill>
                <a:latin typeface="Corbel"/>
                <a:ea typeface="Corbel"/>
                <a:cs typeface="Corbel"/>
                <a:sym typeface="Corbel"/>
              </a:rPr>
              <a:t>QQ相關服務</a:t>
            </a:r>
            <a:endParaRPr sz="2200" b="1">
              <a:solidFill>
                <a:srgbClr val="000000"/>
              </a:solidFill>
              <a:latin typeface="Corbel"/>
              <a:ea typeface="Corbel"/>
              <a:cs typeface="Corbel"/>
              <a:sym typeface="Corbel"/>
            </a:endParaRPr>
          </a:p>
        </p:txBody>
      </p:sp>
      <p:sp>
        <p:nvSpPr>
          <p:cNvPr id="604" name="Google Shape;604;p22"/>
          <p:cNvSpPr/>
          <p:nvPr/>
        </p:nvSpPr>
        <p:spPr>
          <a:xfrm>
            <a:off x="6265142" y="2030473"/>
            <a:ext cx="1250851" cy="703914"/>
          </a:xfrm>
          <a:prstGeom prst="rect">
            <a:avLst/>
          </a:prstGeom>
          <a:solidFill>
            <a:schemeClr val="accent5"/>
          </a:solidFill>
          <a:ln w="38100" cap="flat" cmpd="sng">
            <a:solidFill>
              <a:srgbClr val="9E87B7"/>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ctr" rtl="0">
              <a:spcBef>
                <a:spcPts val="0"/>
              </a:spcBef>
              <a:spcAft>
                <a:spcPts val="0"/>
              </a:spcAft>
              <a:buNone/>
            </a:pPr>
            <a:r>
              <a:rPr lang="zh-TW" sz="2200" b="1">
                <a:solidFill>
                  <a:schemeClr val="lt1"/>
                </a:solidFill>
                <a:latin typeface="Corbel"/>
                <a:ea typeface="Corbel"/>
                <a:cs typeface="Corbel"/>
                <a:sym typeface="Corbel"/>
              </a:rPr>
              <a:t>支付寶</a:t>
            </a:r>
            <a:endParaRPr sz="2200" b="1">
              <a:solidFill>
                <a:schemeClr val="lt1"/>
              </a:solidFill>
              <a:latin typeface="Corbel"/>
              <a:ea typeface="Corbel"/>
              <a:cs typeface="Corbel"/>
              <a:sym typeface="Corbel"/>
            </a:endParaRPr>
          </a:p>
        </p:txBody>
      </p:sp>
      <p:sp>
        <p:nvSpPr>
          <p:cNvPr id="605" name="Google Shape;605;p22"/>
          <p:cNvSpPr/>
          <p:nvPr/>
        </p:nvSpPr>
        <p:spPr>
          <a:xfrm>
            <a:off x="6280126" y="4509582"/>
            <a:ext cx="1246542" cy="703120"/>
          </a:xfrm>
          <a:prstGeom prst="rect">
            <a:avLst/>
          </a:prstGeom>
          <a:solidFill>
            <a:schemeClr val="accent5"/>
          </a:solidFill>
          <a:ln w="38100" cap="flat" cmpd="sng">
            <a:solidFill>
              <a:srgbClr val="9E87B7"/>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ctr" rtl="0">
              <a:spcBef>
                <a:spcPts val="0"/>
              </a:spcBef>
              <a:spcAft>
                <a:spcPts val="0"/>
              </a:spcAft>
              <a:buNone/>
            </a:pPr>
            <a:r>
              <a:rPr lang="zh-TW" sz="2200" b="1">
                <a:solidFill>
                  <a:schemeClr val="lt1"/>
                </a:solidFill>
                <a:latin typeface="Corbel"/>
                <a:ea typeface="Corbel"/>
                <a:cs typeface="Corbel"/>
                <a:sym typeface="Corbel"/>
              </a:rPr>
              <a:t>財付通</a:t>
            </a:r>
            <a:endParaRPr/>
          </a:p>
        </p:txBody>
      </p:sp>
      <p:cxnSp>
        <p:nvCxnSpPr>
          <p:cNvPr id="606" name="Google Shape;606;p22"/>
          <p:cNvCxnSpPr/>
          <p:nvPr/>
        </p:nvCxnSpPr>
        <p:spPr>
          <a:xfrm rot="10800000" flipH="1">
            <a:off x="6905831" y="2753177"/>
            <a:ext cx="1" cy="1708078"/>
          </a:xfrm>
          <a:prstGeom prst="straightConnector1">
            <a:avLst/>
          </a:prstGeom>
          <a:noFill/>
          <a:ln w="38100" cap="flat" cmpd="sng">
            <a:solidFill>
              <a:srgbClr val="9E87B7"/>
            </a:solidFill>
            <a:prstDash val="dashDot"/>
            <a:miter lim="400000"/>
            <a:headEnd type="none" w="sm" len="sm"/>
            <a:tailEnd type="none" w="sm" len="sm"/>
          </a:ln>
        </p:spPr>
      </p:cxnSp>
      <p:cxnSp>
        <p:nvCxnSpPr>
          <p:cNvPr id="607" name="Google Shape;607;p22"/>
          <p:cNvCxnSpPr/>
          <p:nvPr/>
        </p:nvCxnSpPr>
        <p:spPr>
          <a:xfrm>
            <a:off x="8352283" y="2039733"/>
            <a:ext cx="550785" cy="1"/>
          </a:xfrm>
          <a:prstGeom prst="straightConnector1">
            <a:avLst/>
          </a:prstGeom>
          <a:noFill/>
          <a:ln w="38100" cap="flat" cmpd="sng">
            <a:solidFill>
              <a:srgbClr val="9E87B7"/>
            </a:solidFill>
            <a:prstDash val="dashDot"/>
            <a:miter lim="400000"/>
            <a:headEnd type="none" w="sm" len="sm"/>
            <a:tailEnd type="none" w="sm" len="sm"/>
          </a:ln>
        </p:spPr>
      </p:cxnSp>
      <p:cxnSp>
        <p:nvCxnSpPr>
          <p:cNvPr id="608" name="Google Shape;608;p22"/>
          <p:cNvCxnSpPr/>
          <p:nvPr/>
        </p:nvCxnSpPr>
        <p:spPr>
          <a:xfrm rot="10800000" flipH="1">
            <a:off x="8348157" y="2054948"/>
            <a:ext cx="1" cy="2681175"/>
          </a:xfrm>
          <a:prstGeom prst="straightConnector1">
            <a:avLst/>
          </a:prstGeom>
          <a:noFill/>
          <a:ln w="38100" cap="flat" cmpd="sng">
            <a:solidFill>
              <a:srgbClr val="9E87B7"/>
            </a:solidFill>
            <a:prstDash val="dashDot"/>
            <a:miter lim="400000"/>
            <a:headEnd type="none" w="sm" len="sm"/>
            <a:tailEnd type="none" w="sm" len="sm"/>
          </a:ln>
        </p:spPr>
      </p:cxnSp>
      <p:cxnSp>
        <p:nvCxnSpPr>
          <p:cNvPr id="609" name="Google Shape;609;p22"/>
          <p:cNvCxnSpPr/>
          <p:nvPr/>
        </p:nvCxnSpPr>
        <p:spPr>
          <a:xfrm>
            <a:off x="6998961" y="3671670"/>
            <a:ext cx="1378083" cy="1"/>
          </a:xfrm>
          <a:prstGeom prst="straightConnector1">
            <a:avLst/>
          </a:prstGeom>
          <a:noFill/>
          <a:ln w="38100" cap="flat" cmpd="sng">
            <a:solidFill>
              <a:srgbClr val="9E87B7"/>
            </a:solidFill>
            <a:prstDash val="dashDot"/>
            <a:miter lim="400000"/>
            <a:headEnd type="none" w="sm" len="sm"/>
            <a:tailEnd type="none" w="sm" len="sm"/>
          </a:ln>
        </p:spPr>
      </p:cxnSp>
      <p:sp>
        <p:nvSpPr>
          <p:cNvPr id="610" name="Google Shape;610;p22"/>
          <p:cNvSpPr/>
          <p:nvPr/>
        </p:nvSpPr>
        <p:spPr>
          <a:xfrm>
            <a:off x="9058238" y="1858644"/>
            <a:ext cx="1579887" cy="447401"/>
          </a:xfrm>
          <a:prstGeom prst="rect">
            <a:avLst/>
          </a:prstGeom>
          <a:solidFill>
            <a:srgbClr val="FFFFFF"/>
          </a:solidFill>
          <a:ln w="12700" cap="flat" cmpd="sng">
            <a:solidFill>
              <a:srgbClr val="FFFFFF"/>
            </a:solidFill>
            <a:prstDash val="solid"/>
            <a:miter lim="400000"/>
            <a:headEnd type="none" w="sm" len="sm"/>
            <a:tailEnd type="none" w="sm" len="sm"/>
          </a:ln>
        </p:spPr>
        <p:txBody>
          <a:bodyPr spcFirstLastPara="1" wrap="square" lIns="45700" tIns="45700" rIns="45700" bIns="45700" anchor="t" anchorCtr="0">
            <a:noAutofit/>
          </a:bodyPr>
          <a:lstStyle/>
          <a:p>
            <a:pPr marL="0" marR="0" lvl="0" indent="0" algn="l" rtl="0">
              <a:spcBef>
                <a:spcPts val="0"/>
              </a:spcBef>
              <a:spcAft>
                <a:spcPts val="0"/>
              </a:spcAft>
              <a:buNone/>
            </a:pPr>
            <a:r>
              <a:rPr lang="zh-TW" sz="2200">
                <a:solidFill>
                  <a:srgbClr val="000000"/>
                </a:solidFill>
                <a:latin typeface="Corbel"/>
                <a:ea typeface="Corbel"/>
                <a:cs typeface="Corbel"/>
                <a:sym typeface="Corbel"/>
              </a:rPr>
              <a:t>支付、收款</a:t>
            </a:r>
            <a:endParaRPr/>
          </a:p>
        </p:txBody>
      </p:sp>
      <p:sp>
        <p:nvSpPr>
          <p:cNvPr id="611" name="Google Shape;611;p22"/>
          <p:cNvSpPr/>
          <p:nvPr/>
        </p:nvSpPr>
        <p:spPr>
          <a:xfrm>
            <a:off x="9033164" y="3363641"/>
            <a:ext cx="1579887" cy="660895"/>
          </a:xfrm>
          <a:prstGeom prst="rect">
            <a:avLst/>
          </a:prstGeom>
          <a:solidFill>
            <a:srgbClr val="FFFFFF"/>
          </a:solidFill>
          <a:ln w="12700" cap="flat" cmpd="sng">
            <a:solidFill>
              <a:srgbClr val="FFFFFF"/>
            </a:solidFill>
            <a:prstDash val="solid"/>
            <a:miter lim="400000"/>
            <a:headEnd type="none" w="sm" len="sm"/>
            <a:tailEnd type="none" w="sm" len="sm"/>
          </a:ln>
        </p:spPr>
        <p:txBody>
          <a:bodyPr spcFirstLastPara="1" wrap="square" lIns="45700" tIns="45700" rIns="45700" bIns="45700" anchor="t" anchorCtr="0">
            <a:noAutofit/>
          </a:bodyPr>
          <a:lstStyle/>
          <a:p>
            <a:pPr marL="0" marR="0" lvl="0" indent="0" algn="l" rtl="0">
              <a:spcBef>
                <a:spcPts val="0"/>
              </a:spcBef>
              <a:spcAft>
                <a:spcPts val="0"/>
              </a:spcAft>
              <a:buNone/>
            </a:pPr>
            <a:r>
              <a:rPr lang="zh-TW" sz="2200">
                <a:solidFill>
                  <a:srgbClr val="000000"/>
                </a:solidFill>
                <a:latin typeface="Corbel"/>
                <a:ea typeface="Corbel"/>
                <a:cs typeface="Corbel"/>
                <a:sym typeface="Corbel"/>
              </a:rPr>
              <a:t>帳戶之間的轉帳</a:t>
            </a:r>
            <a:endParaRPr sz="2200">
              <a:solidFill>
                <a:srgbClr val="000000"/>
              </a:solidFill>
              <a:latin typeface="Corbel"/>
              <a:ea typeface="Corbel"/>
              <a:cs typeface="Corbel"/>
              <a:sym typeface="Corbel"/>
            </a:endParaRPr>
          </a:p>
        </p:txBody>
      </p:sp>
      <p:cxnSp>
        <p:nvCxnSpPr>
          <p:cNvPr id="612" name="Google Shape;612;p22"/>
          <p:cNvCxnSpPr/>
          <p:nvPr/>
        </p:nvCxnSpPr>
        <p:spPr>
          <a:xfrm>
            <a:off x="8352283" y="2575855"/>
            <a:ext cx="550785" cy="1"/>
          </a:xfrm>
          <a:prstGeom prst="straightConnector1">
            <a:avLst/>
          </a:prstGeom>
          <a:noFill/>
          <a:ln w="38100" cap="flat" cmpd="sng">
            <a:solidFill>
              <a:srgbClr val="9E87B7"/>
            </a:solidFill>
            <a:prstDash val="dashDot"/>
            <a:miter lim="400000"/>
            <a:headEnd type="none" w="sm" len="sm"/>
            <a:tailEnd type="none" w="sm" len="sm"/>
          </a:ln>
        </p:spPr>
      </p:cxnSp>
      <p:cxnSp>
        <p:nvCxnSpPr>
          <p:cNvPr id="613" name="Google Shape;613;p22"/>
          <p:cNvCxnSpPr/>
          <p:nvPr/>
        </p:nvCxnSpPr>
        <p:spPr>
          <a:xfrm>
            <a:off x="8352283" y="3111976"/>
            <a:ext cx="550785" cy="1"/>
          </a:xfrm>
          <a:prstGeom prst="straightConnector1">
            <a:avLst/>
          </a:prstGeom>
          <a:noFill/>
          <a:ln w="38100" cap="flat" cmpd="sng">
            <a:solidFill>
              <a:srgbClr val="9E87B7"/>
            </a:solidFill>
            <a:prstDash val="dashDot"/>
            <a:miter lim="400000"/>
            <a:headEnd type="none" w="sm" len="sm"/>
            <a:tailEnd type="none" w="sm" len="sm"/>
          </a:ln>
        </p:spPr>
      </p:cxnSp>
      <p:sp>
        <p:nvSpPr>
          <p:cNvPr id="614" name="Google Shape;614;p22"/>
          <p:cNvSpPr/>
          <p:nvPr/>
        </p:nvSpPr>
        <p:spPr>
          <a:xfrm>
            <a:off x="9043023" y="2893469"/>
            <a:ext cx="711112" cy="447403"/>
          </a:xfrm>
          <a:prstGeom prst="rect">
            <a:avLst/>
          </a:prstGeom>
          <a:solidFill>
            <a:srgbClr val="FFFFFF"/>
          </a:solidFill>
          <a:ln w="12700" cap="flat" cmpd="sng">
            <a:solidFill>
              <a:srgbClr val="FFFFFF"/>
            </a:solidFill>
            <a:prstDash val="solid"/>
            <a:miter lim="400000"/>
            <a:headEnd type="none" w="sm" len="sm"/>
            <a:tailEnd type="none" w="sm" len="sm"/>
          </a:ln>
        </p:spPr>
        <p:txBody>
          <a:bodyPr spcFirstLastPara="1" wrap="square" lIns="45700" tIns="45700" rIns="45700" bIns="45700" anchor="t" anchorCtr="0">
            <a:noAutofit/>
          </a:bodyPr>
          <a:lstStyle/>
          <a:p>
            <a:pPr marL="0" marR="0" lvl="0" indent="0" algn="l" rtl="0">
              <a:spcBef>
                <a:spcPts val="0"/>
              </a:spcBef>
              <a:spcAft>
                <a:spcPts val="0"/>
              </a:spcAft>
              <a:buNone/>
            </a:pPr>
            <a:r>
              <a:rPr lang="zh-TW" sz="2200">
                <a:solidFill>
                  <a:srgbClr val="000000"/>
                </a:solidFill>
                <a:latin typeface="Corbel"/>
                <a:ea typeface="Corbel"/>
                <a:cs typeface="Corbel"/>
                <a:sym typeface="Corbel"/>
              </a:rPr>
              <a:t>儲值</a:t>
            </a:r>
            <a:endParaRPr sz="2200">
              <a:solidFill>
                <a:srgbClr val="000000"/>
              </a:solidFill>
              <a:latin typeface="Corbel"/>
              <a:ea typeface="Corbel"/>
              <a:cs typeface="Corbel"/>
              <a:sym typeface="Corbel"/>
            </a:endParaRPr>
          </a:p>
        </p:txBody>
      </p:sp>
      <p:sp>
        <p:nvSpPr>
          <p:cNvPr id="615" name="Google Shape;615;p22"/>
          <p:cNvSpPr/>
          <p:nvPr/>
        </p:nvSpPr>
        <p:spPr>
          <a:xfrm>
            <a:off x="9010487" y="4077233"/>
            <a:ext cx="1579887" cy="447403"/>
          </a:xfrm>
          <a:prstGeom prst="rect">
            <a:avLst/>
          </a:prstGeom>
          <a:solidFill>
            <a:srgbClr val="FFFFFF"/>
          </a:solidFill>
          <a:ln w="12700" cap="flat" cmpd="sng">
            <a:solidFill>
              <a:srgbClr val="FFFFFF"/>
            </a:solidFill>
            <a:prstDash val="solid"/>
            <a:miter lim="400000"/>
            <a:headEnd type="none" w="sm" len="sm"/>
            <a:tailEnd type="none" w="sm" len="sm"/>
          </a:ln>
        </p:spPr>
        <p:txBody>
          <a:bodyPr spcFirstLastPara="1" wrap="square" lIns="45700" tIns="45700" rIns="45700" bIns="45700" anchor="t" anchorCtr="0">
            <a:noAutofit/>
          </a:bodyPr>
          <a:lstStyle/>
          <a:p>
            <a:pPr marL="0" marR="0" lvl="0" indent="0" algn="l" rtl="0">
              <a:spcBef>
                <a:spcPts val="0"/>
              </a:spcBef>
              <a:spcAft>
                <a:spcPts val="0"/>
              </a:spcAft>
              <a:buNone/>
            </a:pPr>
            <a:r>
              <a:rPr lang="zh-TW" sz="2200">
                <a:solidFill>
                  <a:srgbClr val="000000"/>
                </a:solidFill>
                <a:latin typeface="Corbel"/>
                <a:ea typeface="Corbel"/>
                <a:cs typeface="Corbel"/>
                <a:sym typeface="Corbel"/>
              </a:rPr>
              <a:t>信用卡業務</a:t>
            </a:r>
            <a:endParaRPr sz="2200">
              <a:solidFill>
                <a:srgbClr val="000000"/>
              </a:solidFill>
              <a:latin typeface="Corbel"/>
              <a:ea typeface="Corbel"/>
              <a:cs typeface="Corbel"/>
              <a:sym typeface="Corbel"/>
            </a:endParaRPr>
          </a:p>
        </p:txBody>
      </p:sp>
      <p:cxnSp>
        <p:nvCxnSpPr>
          <p:cNvPr id="616" name="Google Shape;616;p22"/>
          <p:cNvCxnSpPr/>
          <p:nvPr/>
        </p:nvCxnSpPr>
        <p:spPr>
          <a:xfrm>
            <a:off x="8352283" y="3658266"/>
            <a:ext cx="550785" cy="1"/>
          </a:xfrm>
          <a:prstGeom prst="straightConnector1">
            <a:avLst/>
          </a:prstGeom>
          <a:noFill/>
          <a:ln w="38100" cap="flat" cmpd="sng">
            <a:solidFill>
              <a:srgbClr val="9E87B7"/>
            </a:solidFill>
            <a:prstDash val="dashDot"/>
            <a:miter lim="400000"/>
            <a:headEnd type="none" w="sm" len="sm"/>
            <a:tailEnd type="none" w="sm" len="sm"/>
          </a:ln>
        </p:spPr>
      </p:cxnSp>
      <p:cxnSp>
        <p:nvCxnSpPr>
          <p:cNvPr id="617" name="Google Shape;617;p22"/>
          <p:cNvCxnSpPr/>
          <p:nvPr/>
        </p:nvCxnSpPr>
        <p:spPr>
          <a:xfrm>
            <a:off x="8352283" y="4740678"/>
            <a:ext cx="550785" cy="1"/>
          </a:xfrm>
          <a:prstGeom prst="straightConnector1">
            <a:avLst/>
          </a:prstGeom>
          <a:noFill/>
          <a:ln w="38100" cap="flat" cmpd="sng">
            <a:solidFill>
              <a:srgbClr val="9E87B7"/>
            </a:solidFill>
            <a:prstDash val="dashDot"/>
            <a:miter lim="400000"/>
            <a:headEnd type="none" w="sm" len="sm"/>
            <a:tailEnd type="none" w="sm" len="sm"/>
          </a:ln>
        </p:spPr>
      </p:cxnSp>
      <p:sp>
        <p:nvSpPr>
          <p:cNvPr id="618" name="Google Shape;618;p22"/>
          <p:cNvSpPr/>
          <p:nvPr/>
        </p:nvSpPr>
        <p:spPr>
          <a:xfrm>
            <a:off x="9043485" y="2340193"/>
            <a:ext cx="711112" cy="447401"/>
          </a:xfrm>
          <a:prstGeom prst="rect">
            <a:avLst/>
          </a:prstGeom>
          <a:solidFill>
            <a:srgbClr val="FFFFFF"/>
          </a:solidFill>
          <a:ln w="12700" cap="flat" cmpd="sng">
            <a:solidFill>
              <a:srgbClr val="FFFFFF"/>
            </a:solidFill>
            <a:prstDash val="solid"/>
            <a:miter lim="400000"/>
            <a:headEnd type="none" w="sm" len="sm"/>
            <a:tailEnd type="none" w="sm" len="sm"/>
          </a:ln>
        </p:spPr>
        <p:txBody>
          <a:bodyPr spcFirstLastPara="1" wrap="square" lIns="45700" tIns="45700" rIns="45700" bIns="45700" anchor="t" anchorCtr="0">
            <a:noAutofit/>
          </a:bodyPr>
          <a:lstStyle/>
          <a:p>
            <a:pPr marL="0" marR="0" lvl="0" indent="0" algn="l" rtl="0">
              <a:spcBef>
                <a:spcPts val="0"/>
              </a:spcBef>
              <a:spcAft>
                <a:spcPts val="0"/>
              </a:spcAft>
              <a:buNone/>
            </a:pPr>
            <a:r>
              <a:rPr lang="zh-TW" sz="2200">
                <a:solidFill>
                  <a:srgbClr val="000000"/>
                </a:solidFill>
                <a:latin typeface="Corbel"/>
                <a:ea typeface="Corbel"/>
                <a:cs typeface="Corbel"/>
                <a:sym typeface="Corbel"/>
              </a:rPr>
              <a:t>訂票</a:t>
            </a:r>
            <a:endParaRPr sz="2200">
              <a:solidFill>
                <a:srgbClr val="000000"/>
              </a:solidFill>
              <a:latin typeface="Corbel"/>
              <a:ea typeface="Corbel"/>
              <a:cs typeface="Corbel"/>
              <a:sym typeface="Corbel"/>
            </a:endParaRPr>
          </a:p>
        </p:txBody>
      </p:sp>
      <p:sp>
        <p:nvSpPr>
          <p:cNvPr id="619" name="Google Shape;619;p22"/>
          <p:cNvSpPr/>
          <p:nvPr/>
        </p:nvSpPr>
        <p:spPr>
          <a:xfrm>
            <a:off x="9005057" y="4546049"/>
            <a:ext cx="2448663" cy="447403"/>
          </a:xfrm>
          <a:prstGeom prst="rect">
            <a:avLst/>
          </a:prstGeom>
          <a:solidFill>
            <a:srgbClr val="FFFFFF"/>
          </a:solidFill>
          <a:ln w="12700" cap="flat" cmpd="sng">
            <a:solidFill>
              <a:srgbClr val="FFFFFF"/>
            </a:solidFill>
            <a:prstDash val="solid"/>
            <a:miter lim="400000"/>
            <a:headEnd type="none" w="sm" len="sm"/>
            <a:tailEnd type="none" w="sm" len="sm"/>
          </a:ln>
        </p:spPr>
        <p:txBody>
          <a:bodyPr spcFirstLastPara="1" wrap="square" lIns="45700" tIns="45700" rIns="45700" bIns="45700" anchor="t" anchorCtr="0">
            <a:noAutofit/>
          </a:bodyPr>
          <a:lstStyle/>
          <a:p>
            <a:pPr marL="0" marR="0" lvl="0" indent="0" algn="l" rtl="0">
              <a:spcBef>
                <a:spcPts val="0"/>
              </a:spcBef>
              <a:spcAft>
                <a:spcPts val="0"/>
              </a:spcAft>
              <a:buNone/>
            </a:pPr>
            <a:r>
              <a:rPr lang="zh-TW" sz="2200">
                <a:solidFill>
                  <a:srgbClr val="000000"/>
                </a:solidFill>
                <a:latin typeface="Corbel"/>
                <a:ea typeface="Corbel"/>
                <a:cs typeface="Corbel"/>
                <a:sym typeface="Corbel"/>
              </a:rPr>
              <a:t>買彩票、遊戲點數</a:t>
            </a:r>
            <a:endParaRPr sz="2200">
              <a:solidFill>
                <a:srgbClr val="000000"/>
              </a:solidFill>
              <a:latin typeface="Corbel"/>
              <a:ea typeface="Corbel"/>
              <a:cs typeface="Corbel"/>
              <a:sym typeface="Corbel"/>
            </a:endParaRPr>
          </a:p>
        </p:txBody>
      </p:sp>
      <p:cxnSp>
        <p:nvCxnSpPr>
          <p:cNvPr id="620" name="Google Shape;620;p22"/>
          <p:cNvCxnSpPr/>
          <p:nvPr/>
        </p:nvCxnSpPr>
        <p:spPr>
          <a:xfrm>
            <a:off x="8403122" y="4285899"/>
            <a:ext cx="550785" cy="1"/>
          </a:xfrm>
          <a:prstGeom prst="straightConnector1">
            <a:avLst/>
          </a:prstGeom>
          <a:noFill/>
          <a:ln w="38100" cap="flat" cmpd="sng">
            <a:solidFill>
              <a:srgbClr val="9E87B7"/>
            </a:solidFill>
            <a:prstDash val="dashDot"/>
            <a:miter lim="400000"/>
            <a:headEnd type="none" w="sm" len="sm"/>
            <a:tailEnd type="none" w="sm" len="sm"/>
          </a:ln>
        </p:spPr>
      </p:cxnSp>
      <p:cxnSp>
        <p:nvCxnSpPr>
          <p:cNvPr id="621" name="Google Shape;621;p22"/>
          <p:cNvCxnSpPr/>
          <p:nvPr/>
        </p:nvCxnSpPr>
        <p:spPr>
          <a:xfrm rot="10800000">
            <a:off x="6255866" y="1600714"/>
            <a:ext cx="438638" cy="438638"/>
          </a:xfrm>
          <a:prstGeom prst="straightConnector1">
            <a:avLst/>
          </a:prstGeom>
          <a:noFill/>
          <a:ln w="38100" cap="flat" cmpd="sng">
            <a:solidFill>
              <a:srgbClr val="9E87B7"/>
            </a:solidFill>
            <a:prstDash val="solid"/>
            <a:miter lim="400000"/>
            <a:headEnd type="none" w="sm" len="sm"/>
            <a:tailEnd type="triangle" w="med" len="med"/>
          </a:ln>
        </p:spPr>
      </p:cxnSp>
      <p:cxnSp>
        <p:nvCxnSpPr>
          <p:cNvPr id="622" name="Google Shape;622;p22"/>
          <p:cNvCxnSpPr/>
          <p:nvPr/>
        </p:nvCxnSpPr>
        <p:spPr>
          <a:xfrm rot="10800000" flipH="1">
            <a:off x="7028039" y="1602822"/>
            <a:ext cx="438638" cy="438638"/>
          </a:xfrm>
          <a:prstGeom prst="straightConnector1">
            <a:avLst/>
          </a:prstGeom>
          <a:noFill/>
          <a:ln w="38100" cap="flat" cmpd="sng">
            <a:solidFill>
              <a:srgbClr val="9E87B7"/>
            </a:solidFill>
            <a:prstDash val="solid"/>
            <a:miter lim="400000"/>
            <a:headEnd type="none" w="sm" len="sm"/>
            <a:tailEnd type="triangle" w="med" len="med"/>
          </a:ln>
        </p:spPr>
      </p:cxnSp>
      <p:sp>
        <p:nvSpPr>
          <p:cNvPr id="623" name="Google Shape;623;p22"/>
          <p:cNvSpPr/>
          <p:nvPr/>
        </p:nvSpPr>
        <p:spPr>
          <a:xfrm>
            <a:off x="5806757" y="1210861"/>
            <a:ext cx="952316" cy="461308"/>
          </a:xfrm>
          <a:prstGeom prst="rect">
            <a:avLst/>
          </a:prstGeom>
          <a:noFill/>
          <a:ln>
            <a:noFill/>
          </a:ln>
        </p:spPr>
        <p:txBody>
          <a:bodyPr spcFirstLastPara="1" wrap="square" lIns="45700" tIns="45700" rIns="45700" bIns="45700" anchor="t" anchorCtr="0">
            <a:noAutofit/>
          </a:bodyPr>
          <a:lstStyle/>
          <a:p>
            <a:pPr marL="0" marR="0" lvl="0" indent="0" algn="l" rtl="0">
              <a:spcBef>
                <a:spcPts val="0"/>
              </a:spcBef>
              <a:spcAft>
                <a:spcPts val="0"/>
              </a:spcAft>
              <a:buNone/>
            </a:pPr>
            <a:r>
              <a:rPr lang="zh-TW" sz="2200" b="1">
                <a:solidFill>
                  <a:schemeClr val="dk1"/>
                </a:solidFill>
                <a:latin typeface="Corbel"/>
                <a:ea typeface="Corbel"/>
                <a:cs typeface="Corbel"/>
                <a:sym typeface="Corbel"/>
              </a:rPr>
              <a:t>淘寶網</a:t>
            </a:r>
            <a:endParaRPr/>
          </a:p>
        </p:txBody>
      </p:sp>
      <p:sp>
        <p:nvSpPr>
          <p:cNvPr id="624" name="Google Shape;624;p22"/>
          <p:cNvSpPr/>
          <p:nvPr/>
        </p:nvSpPr>
        <p:spPr>
          <a:xfrm>
            <a:off x="7287987" y="1210861"/>
            <a:ext cx="676727" cy="461308"/>
          </a:xfrm>
          <a:prstGeom prst="rect">
            <a:avLst/>
          </a:prstGeom>
          <a:noFill/>
          <a:ln>
            <a:noFill/>
          </a:ln>
        </p:spPr>
        <p:txBody>
          <a:bodyPr spcFirstLastPara="1" wrap="square" lIns="45700" tIns="45700" rIns="45700" bIns="45700" anchor="t" anchorCtr="0">
            <a:noAutofit/>
          </a:bodyPr>
          <a:lstStyle/>
          <a:p>
            <a:pPr marL="0" marR="0" lvl="0" indent="0" algn="l" rtl="0">
              <a:spcBef>
                <a:spcPts val="0"/>
              </a:spcBef>
              <a:spcAft>
                <a:spcPts val="0"/>
              </a:spcAft>
              <a:buNone/>
            </a:pPr>
            <a:r>
              <a:rPr lang="zh-TW" sz="2200" b="1">
                <a:solidFill>
                  <a:schemeClr val="dk1"/>
                </a:solidFill>
                <a:latin typeface="Corbel"/>
                <a:ea typeface="Corbel"/>
                <a:cs typeface="Corbel"/>
                <a:sym typeface="Corbel"/>
              </a:rPr>
              <a:t>天貓</a:t>
            </a:r>
            <a:endParaRPr/>
          </a:p>
        </p:txBody>
      </p:sp>
      <p:cxnSp>
        <p:nvCxnSpPr>
          <p:cNvPr id="625" name="Google Shape;625;p22"/>
          <p:cNvCxnSpPr/>
          <p:nvPr/>
        </p:nvCxnSpPr>
        <p:spPr>
          <a:xfrm flipH="1">
            <a:off x="5946209" y="5234623"/>
            <a:ext cx="438638" cy="438638"/>
          </a:xfrm>
          <a:prstGeom prst="straightConnector1">
            <a:avLst/>
          </a:prstGeom>
          <a:noFill/>
          <a:ln w="38100" cap="flat" cmpd="sng">
            <a:solidFill>
              <a:srgbClr val="9E87B7"/>
            </a:solidFill>
            <a:prstDash val="solid"/>
            <a:miter lim="400000"/>
            <a:headEnd type="none" w="sm" len="sm"/>
            <a:tailEnd type="triangle" w="med" len="med"/>
          </a:ln>
        </p:spPr>
      </p:cxnSp>
      <p:cxnSp>
        <p:nvCxnSpPr>
          <p:cNvPr id="626" name="Google Shape;626;p22"/>
          <p:cNvCxnSpPr/>
          <p:nvPr/>
        </p:nvCxnSpPr>
        <p:spPr>
          <a:xfrm>
            <a:off x="7279824" y="5205192"/>
            <a:ext cx="458348" cy="458348"/>
          </a:xfrm>
          <a:prstGeom prst="straightConnector1">
            <a:avLst/>
          </a:prstGeom>
          <a:noFill/>
          <a:ln w="38100" cap="flat" cmpd="sng">
            <a:solidFill>
              <a:srgbClr val="9E87B7"/>
            </a:solidFill>
            <a:prstDash val="solid"/>
            <a:miter lim="400000"/>
            <a:headEnd type="none" w="sm" len="sm"/>
            <a:tailEnd type="triangle" w="med" len="med"/>
          </a:ln>
        </p:spPr>
      </p:cxnSp>
      <p:sp>
        <p:nvSpPr>
          <p:cNvPr id="627" name="Google Shape;627;p22"/>
          <p:cNvSpPr/>
          <p:nvPr/>
        </p:nvSpPr>
        <p:spPr>
          <a:xfrm>
            <a:off x="5305426" y="5642377"/>
            <a:ext cx="1381784" cy="488473"/>
          </a:xfrm>
          <a:prstGeom prst="rect">
            <a:avLst/>
          </a:prstGeom>
          <a:solidFill>
            <a:srgbClr val="FFFFFF"/>
          </a:solidFill>
          <a:ln w="12700" cap="flat" cmpd="sng">
            <a:solidFill>
              <a:srgbClr val="FFFFFF"/>
            </a:solidFill>
            <a:prstDash val="solid"/>
            <a:miter lim="400000"/>
            <a:headEnd type="none" w="sm" len="sm"/>
            <a:tailEnd type="none" w="sm" len="sm"/>
          </a:ln>
        </p:spPr>
        <p:txBody>
          <a:bodyPr spcFirstLastPara="1" wrap="square" lIns="45700" tIns="45700" rIns="45700" bIns="45700" anchor="t" anchorCtr="0">
            <a:noAutofit/>
          </a:bodyPr>
          <a:lstStyle/>
          <a:p>
            <a:pPr marL="0" marR="0" lvl="0" indent="0" algn="l" rtl="0">
              <a:spcBef>
                <a:spcPts val="0"/>
              </a:spcBef>
              <a:spcAft>
                <a:spcPts val="0"/>
              </a:spcAft>
              <a:buNone/>
            </a:pPr>
            <a:r>
              <a:rPr lang="zh-TW" sz="2200" b="1">
                <a:solidFill>
                  <a:srgbClr val="000000"/>
                </a:solidFill>
                <a:latin typeface="Corbel"/>
                <a:ea typeface="Corbel"/>
                <a:cs typeface="Corbel"/>
                <a:sym typeface="Corbel"/>
              </a:rPr>
              <a:t>拍拍網</a:t>
            </a:r>
            <a:endParaRPr/>
          </a:p>
        </p:txBody>
      </p:sp>
      <p:sp>
        <p:nvSpPr>
          <p:cNvPr id="628" name="Google Shape;628;p22"/>
          <p:cNvSpPr/>
          <p:nvPr/>
        </p:nvSpPr>
        <p:spPr>
          <a:xfrm>
            <a:off x="10715040" y="1767352"/>
            <a:ext cx="1239854" cy="2883425"/>
          </a:xfrm>
          <a:prstGeom prst="ellipse">
            <a:avLst/>
          </a:prstGeom>
          <a:solidFill>
            <a:schemeClr val="accent5"/>
          </a:solidFill>
          <a:ln w="12700" cap="flat" cmpd="sng">
            <a:solidFill>
              <a:srgbClr val="9E87B7"/>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ctr" rtl="0">
              <a:spcBef>
                <a:spcPts val="0"/>
              </a:spcBef>
              <a:spcAft>
                <a:spcPts val="0"/>
              </a:spcAft>
              <a:buNone/>
            </a:pPr>
            <a:r>
              <a:rPr lang="zh-TW" sz="2200">
                <a:solidFill>
                  <a:schemeClr val="lt1"/>
                </a:solidFill>
                <a:latin typeface="Corbel"/>
                <a:ea typeface="Corbel"/>
                <a:cs typeface="Corbel"/>
                <a:sym typeface="Corbel"/>
              </a:rPr>
              <a:t>生</a:t>
            </a:r>
            <a:endParaRPr/>
          </a:p>
          <a:p>
            <a:pPr marL="0" marR="0" lvl="0" indent="0" algn="ctr" rtl="0">
              <a:spcBef>
                <a:spcPts val="0"/>
              </a:spcBef>
              <a:spcAft>
                <a:spcPts val="0"/>
              </a:spcAft>
              <a:buNone/>
            </a:pPr>
            <a:r>
              <a:rPr lang="zh-TW" sz="2200">
                <a:solidFill>
                  <a:schemeClr val="lt1"/>
                </a:solidFill>
                <a:latin typeface="Corbel"/>
                <a:ea typeface="Corbel"/>
                <a:cs typeface="Corbel"/>
                <a:sym typeface="Corbel"/>
              </a:rPr>
              <a:t>活</a:t>
            </a:r>
            <a:endParaRPr/>
          </a:p>
          <a:p>
            <a:pPr marL="0" marR="0" lvl="0" indent="0" algn="ctr" rtl="0">
              <a:spcBef>
                <a:spcPts val="0"/>
              </a:spcBef>
              <a:spcAft>
                <a:spcPts val="0"/>
              </a:spcAft>
              <a:buNone/>
            </a:pPr>
            <a:r>
              <a:rPr lang="zh-TW" sz="2200">
                <a:solidFill>
                  <a:schemeClr val="lt1"/>
                </a:solidFill>
                <a:latin typeface="Corbel"/>
                <a:ea typeface="Corbel"/>
                <a:cs typeface="Corbel"/>
                <a:sym typeface="Corbel"/>
              </a:rPr>
              <a:t>範</a:t>
            </a:r>
            <a:endParaRPr/>
          </a:p>
          <a:p>
            <a:pPr marL="0" marR="0" lvl="0" indent="0" algn="ctr" rtl="0">
              <a:spcBef>
                <a:spcPts val="0"/>
              </a:spcBef>
              <a:spcAft>
                <a:spcPts val="0"/>
              </a:spcAft>
              <a:buNone/>
            </a:pPr>
            <a:r>
              <a:rPr lang="zh-TW" sz="2200">
                <a:solidFill>
                  <a:schemeClr val="lt1"/>
                </a:solidFill>
                <a:latin typeface="Corbel"/>
                <a:ea typeface="Corbel"/>
                <a:cs typeface="Corbel"/>
                <a:sym typeface="Corbel"/>
              </a:rPr>
              <a:t>疇</a:t>
            </a:r>
            <a:endParaRPr/>
          </a:p>
        </p:txBody>
      </p:sp>
      <p:sp>
        <p:nvSpPr>
          <p:cNvPr id="629" name="Google Shape;629;p22"/>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營運模式分析：集中型的營運模式</a:t>
            </a:r>
            <a:endParaRPr>
              <a:latin typeface="Corbel"/>
              <a:ea typeface="Corbel"/>
              <a:cs typeface="Corbel"/>
              <a:sym typeface="Corbel"/>
            </a:endParaRPr>
          </a:p>
        </p:txBody>
      </p:sp>
      <p:sp>
        <p:nvSpPr>
          <p:cNvPr id="630" name="Google Shape;630;p22"/>
          <p:cNvSpPr txBox="1">
            <a:spLocks noGrp="1"/>
          </p:cNvSpPr>
          <p:nvPr>
            <p:ph type="body" idx="1"/>
          </p:nvPr>
        </p:nvSpPr>
        <p:spPr>
          <a:xfrm>
            <a:off x="612057" y="1474839"/>
            <a:ext cx="5305265" cy="4702124"/>
          </a:xfrm>
          <a:prstGeom prst="rect">
            <a:avLst/>
          </a:prstGeom>
          <a:noFill/>
          <a:ln>
            <a:noFill/>
          </a:ln>
        </p:spPr>
        <p:txBody>
          <a:bodyPr spcFirstLastPara="1" wrap="square" lIns="91425" tIns="45700" rIns="91425" bIns="45700" anchor="t" anchorCtr="0">
            <a:normAutofit/>
          </a:bodyPr>
          <a:lstStyle/>
          <a:p>
            <a:pPr marL="228600" lvl="0" indent="-215900" algn="l" rtl="0">
              <a:lnSpc>
                <a:spcPct val="120000"/>
              </a:lnSpc>
              <a:spcBef>
                <a:spcPts val="0"/>
              </a:spcBef>
              <a:spcAft>
                <a:spcPts val="0"/>
              </a:spcAft>
              <a:buClr>
                <a:schemeClr val="dk1"/>
              </a:buClr>
              <a:buSzPts val="2300"/>
              <a:buChar char="•"/>
            </a:pPr>
            <a:r>
              <a:rPr lang="zh-TW" sz="2400">
                <a:latin typeface="Corbel"/>
                <a:ea typeface="Corbel"/>
                <a:cs typeface="Corbel"/>
                <a:sym typeface="Corbel"/>
              </a:rPr>
              <a:t>主要透過集團底下網站提供第三方仲介信用服務</a:t>
            </a:r>
            <a:endParaRPr sz="2400">
              <a:latin typeface="Corbel"/>
              <a:ea typeface="Corbel"/>
              <a:cs typeface="Corbel"/>
              <a:sym typeface="Corbel"/>
            </a:endParaRPr>
          </a:p>
          <a:p>
            <a:pPr marL="228600" lvl="0" indent="-215900" algn="l" rtl="0">
              <a:lnSpc>
                <a:spcPct val="120000"/>
              </a:lnSpc>
              <a:spcBef>
                <a:spcPts val="1000"/>
              </a:spcBef>
              <a:spcAft>
                <a:spcPts val="0"/>
              </a:spcAft>
              <a:buClr>
                <a:schemeClr val="dk1"/>
              </a:buClr>
              <a:buSzPts val="2300"/>
              <a:buChar char="•"/>
            </a:pPr>
            <a:r>
              <a:rPr lang="zh-TW" sz="2400">
                <a:latin typeface="Corbel"/>
                <a:ea typeface="Corbel"/>
                <a:cs typeface="Corbel"/>
                <a:sym typeface="Corbel"/>
              </a:rPr>
              <a:t>好處：最大限度聚集同類型的客戶</a:t>
            </a:r>
            <a:endParaRPr sz="2400">
              <a:latin typeface="Corbel"/>
              <a:ea typeface="Corbel"/>
              <a:cs typeface="Corbel"/>
              <a:sym typeface="Corbel"/>
            </a:endParaRPr>
          </a:p>
          <a:p>
            <a:pPr marL="228600" lvl="0" indent="-215900" algn="l" rtl="0">
              <a:lnSpc>
                <a:spcPct val="120000"/>
              </a:lnSpc>
              <a:spcBef>
                <a:spcPts val="1000"/>
              </a:spcBef>
              <a:spcAft>
                <a:spcPts val="0"/>
              </a:spcAft>
              <a:buClr>
                <a:schemeClr val="dk1"/>
              </a:buClr>
              <a:buSzPts val="2300"/>
              <a:buChar char="•"/>
            </a:pPr>
            <a:r>
              <a:rPr lang="zh-TW" sz="2400">
                <a:latin typeface="Corbel"/>
                <a:ea typeface="Corbel"/>
                <a:cs typeface="Corbel"/>
                <a:sym typeface="Corbel"/>
              </a:rPr>
              <a:t>缺點：限制業務種類</a:t>
            </a:r>
            <a:endParaRPr sz="2400">
              <a:latin typeface="Corbel"/>
              <a:ea typeface="Corbel"/>
              <a:cs typeface="Corbel"/>
              <a:sym typeface="Corbel"/>
            </a:endParaRPr>
          </a:p>
          <a:p>
            <a:pPr marL="228600" lvl="0" indent="-215900" algn="l" rtl="0">
              <a:lnSpc>
                <a:spcPct val="120000"/>
              </a:lnSpc>
              <a:spcBef>
                <a:spcPts val="1000"/>
              </a:spcBef>
              <a:spcAft>
                <a:spcPts val="0"/>
              </a:spcAft>
              <a:buClr>
                <a:schemeClr val="dk1"/>
              </a:buClr>
              <a:buSzPts val="2300"/>
              <a:buChar char="•"/>
            </a:pPr>
            <a:r>
              <a:rPr lang="zh-TW" sz="2400">
                <a:latin typeface="Corbel"/>
                <a:ea typeface="Corbel"/>
                <a:cs typeface="Corbel"/>
                <a:sym typeface="Corbel"/>
              </a:rPr>
              <a:t>支付寶、財付通</a:t>
            </a:r>
            <a:endParaRPr sz="2400">
              <a:latin typeface="Corbel"/>
              <a:ea typeface="Corbel"/>
              <a:cs typeface="Corbel"/>
              <a:sym typeface="Corbel"/>
            </a:endParaRPr>
          </a:p>
        </p:txBody>
      </p:sp>
      <p:sp>
        <p:nvSpPr>
          <p:cNvPr id="631" name="Google Shape;631;p22"/>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22</a:t>
            </a:fld>
            <a:endParaRPr/>
          </a:p>
        </p:txBody>
      </p:sp>
      <p:grpSp>
        <p:nvGrpSpPr>
          <p:cNvPr id="632" name="Google Shape;632;p22"/>
          <p:cNvGrpSpPr/>
          <p:nvPr/>
        </p:nvGrpSpPr>
        <p:grpSpPr>
          <a:xfrm>
            <a:off x="1488" y="-12459"/>
            <a:ext cx="12189023" cy="377586"/>
            <a:chOff x="1488" y="0"/>
            <a:chExt cx="12189023" cy="377586"/>
          </a:xfrm>
        </p:grpSpPr>
        <p:sp>
          <p:nvSpPr>
            <p:cNvPr id="633" name="Google Shape;633;p22"/>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22"/>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關於支付</a:t>
              </a:r>
              <a:endParaRPr/>
            </a:p>
          </p:txBody>
        </p:sp>
        <p:sp>
          <p:nvSpPr>
            <p:cNvPr id="635" name="Google Shape;635;p22"/>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22"/>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第三方支付的運作</a:t>
              </a:r>
              <a:endParaRPr/>
            </a:p>
          </p:txBody>
        </p:sp>
        <p:sp>
          <p:nvSpPr>
            <p:cNvPr id="637" name="Google Shape;637;p22"/>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22"/>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639" name="Google Shape;639;p22"/>
            <p:cNvSpPr/>
            <p:nvPr/>
          </p:nvSpPr>
          <p:spPr>
            <a:xfrm>
              <a:off x="6966644"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22"/>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641" name="Google Shape;641;p22"/>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22"/>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643" name="Google Shape;643;p22"/>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Google Shape;648;p23"/>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2"/>
              </a:buClr>
              <a:buSzPts val="3600"/>
              <a:buFont typeface="Corbel"/>
              <a:buNone/>
            </a:pPr>
            <a:r>
              <a:rPr lang="zh-TW" sz="3600">
                <a:latin typeface="Corbel"/>
                <a:ea typeface="Corbel"/>
                <a:cs typeface="Corbel"/>
                <a:sym typeface="Corbel"/>
              </a:rPr>
              <a:t>支付寶(AliPay)                      </a:t>
            </a:r>
            <a:r>
              <a:rPr lang="zh-TW" altLang="en-US" sz="3600">
                <a:latin typeface="Corbel"/>
                <a:ea typeface="Corbel"/>
                <a:cs typeface="Corbel"/>
                <a:sym typeface="Corbel"/>
              </a:rPr>
              <a:t>       </a:t>
            </a:r>
            <a:r>
              <a:rPr lang="zh-TW" sz="3600">
                <a:latin typeface="Corbel"/>
                <a:ea typeface="Corbel"/>
                <a:cs typeface="Corbel"/>
                <a:sym typeface="Corbel"/>
              </a:rPr>
              <a:t>財付通(TenPay)</a:t>
            </a:r>
            <a:endParaRPr dirty="0"/>
          </a:p>
        </p:txBody>
      </p:sp>
      <p:sp>
        <p:nvSpPr>
          <p:cNvPr id="649" name="Google Shape;649;p23"/>
          <p:cNvSpPr txBox="1">
            <a:spLocks noGrp="1"/>
          </p:cNvSpPr>
          <p:nvPr>
            <p:ph type="body" idx="1"/>
          </p:nvPr>
        </p:nvSpPr>
        <p:spPr>
          <a:xfrm>
            <a:off x="612057" y="1819275"/>
            <a:ext cx="11002297" cy="4357688"/>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Clr>
                <a:schemeClr val="dk1"/>
              </a:buClr>
              <a:buSzPts val="2200"/>
              <a:buChar char="•"/>
            </a:pPr>
            <a:r>
              <a:rPr lang="zh-TW" sz="2200">
                <a:latin typeface="Corbel"/>
                <a:ea typeface="Corbel"/>
                <a:cs typeface="Corbel"/>
                <a:sym typeface="Corbel"/>
              </a:rPr>
              <a:t>CEO：馬雲</a:t>
            </a:r>
            <a:endParaRPr/>
          </a:p>
          <a:p>
            <a:pPr marL="228600" lvl="0" indent="-228600" algn="l" rtl="0">
              <a:lnSpc>
                <a:spcPct val="150000"/>
              </a:lnSpc>
              <a:spcBef>
                <a:spcPts val="1000"/>
              </a:spcBef>
              <a:spcAft>
                <a:spcPts val="0"/>
              </a:spcAft>
              <a:buClr>
                <a:schemeClr val="dk1"/>
              </a:buClr>
              <a:buSzPts val="2200"/>
              <a:buChar char="•"/>
            </a:pPr>
            <a:r>
              <a:rPr lang="zh-TW" sz="2200">
                <a:latin typeface="Corbel"/>
                <a:ea typeface="Corbel"/>
                <a:cs typeface="Corbel"/>
                <a:sym typeface="Corbel"/>
              </a:rPr>
              <a:t>成立時間：2004年12月</a:t>
            </a:r>
            <a:endParaRPr/>
          </a:p>
          <a:p>
            <a:pPr marL="228600" lvl="0" indent="-228600" algn="l" rtl="0">
              <a:lnSpc>
                <a:spcPct val="150000"/>
              </a:lnSpc>
              <a:spcBef>
                <a:spcPts val="1000"/>
              </a:spcBef>
              <a:spcAft>
                <a:spcPts val="0"/>
              </a:spcAft>
              <a:buClr>
                <a:schemeClr val="dk1"/>
              </a:buClr>
              <a:buSzPts val="2200"/>
              <a:buChar char="•"/>
            </a:pPr>
            <a:r>
              <a:rPr lang="zh-TW" sz="2200">
                <a:latin typeface="Corbel"/>
                <a:ea typeface="Corbel"/>
                <a:cs typeface="Corbel"/>
                <a:sym typeface="Corbel"/>
              </a:rPr>
              <a:t>公司：浙江支付寶網路技術有限公司</a:t>
            </a:r>
            <a:endParaRPr sz="2200">
              <a:latin typeface="Corbel"/>
              <a:ea typeface="Corbel"/>
              <a:cs typeface="Corbel"/>
              <a:sym typeface="Corbel"/>
            </a:endParaRPr>
          </a:p>
          <a:p>
            <a:pPr marL="228600" lvl="0" indent="-228600" algn="l" rtl="0">
              <a:lnSpc>
                <a:spcPct val="150000"/>
              </a:lnSpc>
              <a:spcBef>
                <a:spcPts val="1000"/>
              </a:spcBef>
              <a:spcAft>
                <a:spcPts val="0"/>
              </a:spcAft>
              <a:buClr>
                <a:schemeClr val="dk1"/>
              </a:buClr>
              <a:buSzPts val="2200"/>
              <a:buChar char="•"/>
            </a:pPr>
            <a:r>
              <a:rPr lang="zh-TW" sz="2200">
                <a:latin typeface="Corbel"/>
                <a:ea typeface="Corbel"/>
                <a:cs typeface="Corbel"/>
                <a:sym typeface="Corbel"/>
              </a:rPr>
              <a:t>歸屬集團：阿里巴巴集團</a:t>
            </a:r>
            <a:endParaRPr/>
          </a:p>
          <a:p>
            <a:pPr marL="228600" lvl="0" indent="-228600" algn="l" rtl="0">
              <a:lnSpc>
                <a:spcPct val="150000"/>
              </a:lnSpc>
              <a:spcBef>
                <a:spcPts val="1000"/>
              </a:spcBef>
              <a:spcAft>
                <a:spcPts val="0"/>
              </a:spcAft>
              <a:buClr>
                <a:schemeClr val="dk1"/>
              </a:buClr>
              <a:buSzPts val="2200"/>
              <a:buChar char="•"/>
            </a:pPr>
            <a:r>
              <a:rPr lang="zh-TW" sz="2200">
                <a:latin typeface="Corbel"/>
                <a:ea typeface="Corbel"/>
                <a:cs typeface="Corbel"/>
                <a:sym typeface="Corbel"/>
              </a:rPr>
              <a:t>業務領域：網路支付</a:t>
            </a:r>
            <a:endParaRPr sz="2200">
              <a:latin typeface="Corbel"/>
              <a:ea typeface="Corbel"/>
              <a:cs typeface="Corbel"/>
              <a:sym typeface="Corbel"/>
            </a:endParaRPr>
          </a:p>
          <a:p>
            <a:pPr marL="228600" lvl="0" indent="-228600" algn="l" rtl="0">
              <a:lnSpc>
                <a:spcPct val="150000"/>
              </a:lnSpc>
              <a:spcBef>
                <a:spcPts val="1000"/>
              </a:spcBef>
              <a:spcAft>
                <a:spcPts val="0"/>
              </a:spcAft>
              <a:buClr>
                <a:schemeClr val="dk1"/>
              </a:buClr>
              <a:buSzPts val="2200"/>
              <a:buChar char="•"/>
            </a:pPr>
            <a:r>
              <a:rPr lang="zh-TW" sz="2200">
                <a:latin typeface="Corbel"/>
                <a:ea typeface="Corbel"/>
                <a:cs typeface="Corbel"/>
                <a:sym typeface="Corbel"/>
              </a:rPr>
              <a:t>應用網站：淘寶網、天貓等</a:t>
            </a:r>
            <a:endParaRPr sz="2200">
              <a:latin typeface="Corbel"/>
              <a:ea typeface="Corbel"/>
              <a:cs typeface="Corbel"/>
              <a:sym typeface="Corbel"/>
            </a:endParaRPr>
          </a:p>
        </p:txBody>
      </p:sp>
      <p:sp>
        <p:nvSpPr>
          <p:cNvPr id="650" name="Google Shape;650;p23"/>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23</a:t>
            </a:fld>
            <a:endParaRPr/>
          </a:p>
        </p:txBody>
      </p:sp>
      <p:sp>
        <p:nvSpPr>
          <p:cNvPr id="651" name="Google Shape;651;p23"/>
          <p:cNvSpPr/>
          <p:nvPr/>
        </p:nvSpPr>
        <p:spPr>
          <a:xfrm>
            <a:off x="6274564" y="1742025"/>
            <a:ext cx="5475511" cy="4351338"/>
          </a:xfrm>
          <a:prstGeom prst="rect">
            <a:avLst/>
          </a:prstGeom>
          <a:noFill/>
          <a:ln>
            <a:noFill/>
          </a:ln>
        </p:spPr>
        <p:txBody>
          <a:bodyPr spcFirstLastPara="1" wrap="square" lIns="45700" tIns="45700" rIns="45700" bIns="45700" anchor="t" anchorCtr="0">
            <a:normAutofit/>
          </a:bodyPr>
          <a:lstStyle/>
          <a:p>
            <a:pPr marL="228600" marR="0" lvl="0" indent="-228600" algn="l" rtl="0">
              <a:lnSpc>
                <a:spcPct val="150000"/>
              </a:lnSpc>
              <a:spcBef>
                <a:spcPts val="0"/>
              </a:spcBef>
              <a:spcAft>
                <a:spcPts val="0"/>
              </a:spcAft>
              <a:buClr>
                <a:schemeClr val="dk1"/>
              </a:buClr>
              <a:buSzPts val="2200"/>
              <a:buFont typeface="Arial"/>
              <a:buChar char="•"/>
            </a:pPr>
            <a:r>
              <a:rPr lang="zh-TW" sz="2200">
                <a:solidFill>
                  <a:schemeClr val="dk1"/>
                </a:solidFill>
                <a:latin typeface="Corbel"/>
                <a:ea typeface="Corbel"/>
                <a:cs typeface="Corbel"/>
                <a:sym typeface="Corbel"/>
              </a:rPr>
              <a:t>CEO：馬化騰</a:t>
            </a:r>
            <a:endParaRPr/>
          </a:p>
          <a:p>
            <a:pPr marL="228600" marR="0" lvl="0" indent="-228600" algn="l" rtl="0">
              <a:lnSpc>
                <a:spcPct val="150000"/>
              </a:lnSpc>
              <a:spcBef>
                <a:spcPts val="1000"/>
              </a:spcBef>
              <a:spcAft>
                <a:spcPts val="0"/>
              </a:spcAft>
              <a:buClr>
                <a:schemeClr val="dk1"/>
              </a:buClr>
              <a:buSzPts val="2200"/>
              <a:buFont typeface="Arial"/>
              <a:buChar char="•"/>
            </a:pPr>
            <a:r>
              <a:rPr lang="zh-TW" sz="2200">
                <a:solidFill>
                  <a:schemeClr val="dk1"/>
                </a:solidFill>
                <a:latin typeface="Corbel"/>
                <a:ea typeface="Corbel"/>
                <a:cs typeface="Corbel"/>
                <a:sym typeface="Corbel"/>
              </a:rPr>
              <a:t>成立時間：2005年9月</a:t>
            </a:r>
            <a:endParaRPr/>
          </a:p>
          <a:p>
            <a:pPr marL="228600" marR="0" lvl="0" indent="-228600" algn="l" rtl="0">
              <a:lnSpc>
                <a:spcPct val="150000"/>
              </a:lnSpc>
              <a:spcBef>
                <a:spcPts val="1000"/>
              </a:spcBef>
              <a:spcAft>
                <a:spcPts val="0"/>
              </a:spcAft>
              <a:buClr>
                <a:schemeClr val="dk1"/>
              </a:buClr>
              <a:buSzPts val="2200"/>
              <a:buFont typeface="Arial"/>
              <a:buChar char="•"/>
            </a:pPr>
            <a:r>
              <a:rPr lang="zh-TW" sz="2200">
                <a:solidFill>
                  <a:schemeClr val="dk1"/>
                </a:solidFill>
                <a:latin typeface="Corbel"/>
                <a:ea typeface="Corbel"/>
                <a:cs typeface="Corbel"/>
                <a:sym typeface="Corbel"/>
              </a:rPr>
              <a:t>公司：深圳市財付通科技有限公司</a:t>
            </a:r>
            <a:endParaRPr sz="2200">
              <a:solidFill>
                <a:schemeClr val="dk1"/>
              </a:solidFill>
              <a:latin typeface="Corbel"/>
              <a:ea typeface="Corbel"/>
              <a:cs typeface="Corbel"/>
              <a:sym typeface="Corbel"/>
            </a:endParaRPr>
          </a:p>
          <a:p>
            <a:pPr marL="228600" marR="0" lvl="0" indent="-228600" algn="l" rtl="0">
              <a:lnSpc>
                <a:spcPct val="150000"/>
              </a:lnSpc>
              <a:spcBef>
                <a:spcPts val="1000"/>
              </a:spcBef>
              <a:spcAft>
                <a:spcPts val="0"/>
              </a:spcAft>
              <a:buClr>
                <a:schemeClr val="dk1"/>
              </a:buClr>
              <a:buSzPts val="2200"/>
              <a:buFont typeface="Arial"/>
              <a:buChar char="•"/>
            </a:pPr>
            <a:r>
              <a:rPr lang="zh-TW" sz="2200">
                <a:solidFill>
                  <a:schemeClr val="dk1"/>
                </a:solidFill>
                <a:latin typeface="Corbel"/>
                <a:ea typeface="Corbel"/>
                <a:cs typeface="Corbel"/>
                <a:sym typeface="Corbel"/>
              </a:rPr>
              <a:t>歸屬集團：騰訊集團</a:t>
            </a:r>
            <a:endParaRPr/>
          </a:p>
          <a:p>
            <a:pPr marL="228600" marR="0" lvl="0" indent="-228600" algn="l" rtl="0">
              <a:lnSpc>
                <a:spcPct val="150000"/>
              </a:lnSpc>
              <a:spcBef>
                <a:spcPts val="1000"/>
              </a:spcBef>
              <a:spcAft>
                <a:spcPts val="0"/>
              </a:spcAft>
              <a:buClr>
                <a:schemeClr val="dk1"/>
              </a:buClr>
              <a:buSzPts val="2200"/>
              <a:buFont typeface="Arial"/>
              <a:buChar char="•"/>
            </a:pPr>
            <a:r>
              <a:rPr lang="zh-TW" sz="2200">
                <a:solidFill>
                  <a:schemeClr val="dk1"/>
                </a:solidFill>
                <a:latin typeface="Corbel"/>
                <a:ea typeface="Corbel"/>
                <a:cs typeface="Corbel"/>
                <a:sym typeface="Corbel"/>
              </a:rPr>
              <a:t>業務領域：電商、行動、航空支付</a:t>
            </a:r>
            <a:endParaRPr/>
          </a:p>
          <a:p>
            <a:pPr marL="228600" marR="0" lvl="0" indent="-228600" algn="l" rtl="0">
              <a:lnSpc>
                <a:spcPct val="150000"/>
              </a:lnSpc>
              <a:spcBef>
                <a:spcPts val="1000"/>
              </a:spcBef>
              <a:spcAft>
                <a:spcPts val="0"/>
              </a:spcAft>
              <a:buClr>
                <a:schemeClr val="dk1"/>
              </a:buClr>
              <a:buSzPts val="2200"/>
              <a:buFont typeface="Arial"/>
              <a:buChar char="•"/>
            </a:pPr>
            <a:r>
              <a:rPr lang="zh-TW" sz="2200">
                <a:solidFill>
                  <a:schemeClr val="dk1"/>
                </a:solidFill>
                <a:latin typeface="Corbel"/>
                <a:ea typeface="Corbel"/>
                <a:cs typeface="Corbel"/>
                <a:sym typeface="Corbel"/>
              </a:rPr>
              <a:t>應用網站：拍拍網、QQ等</a:t>
            </a:r>
            <a:endParaRPr sz="2200">
              <a:solidFill>
                <a:schemeClr val="dk1"/>
              </a:solidFill>
              <a:latin typeface="Corbel"/>
              <a:ea typeface="Corbel"/>
              <a:cs typeface="Corbel"/>
              <a:sym typeface="Corbel"/>
            </a:endParaRPr>
          </a:p>
        </p:txBody>
      </p:sp>
      <p:pic>
        <p:nvPicPr>
          <p:cNvPr id="652" name="Google Shape;652;p23"/>
          <p:cNvPicPr preferRelativeResize="0"/>
          <p:nvPr/>
        </p:nvPicPr>
        <p:blipFill rotWithShape="1">
          <a:blip r:embed="rId3">
            <a:alphaModFix/>
          </a:blip>
          <a:srcRect b="28059"/>
          <a:stretch/>
        </p:blipFill>
        <p:spPr>
          <a:xfrm>
            <a:off x="3607129" y="1223504"/>
            <a:ext cx="1717833" cy="1114292"/>
          </a:xfrm>
          <a:prstGeom prst="rect">
            <a:avLst/>
          </a:prstGeom>
          <a:noFill/>
          <a:ln>
            <a:noFill/>
          </a:ln>
        </p:spPr>
      </p:pic>
      <p:pic>
        <p:nvPicPr>
          <p:cNvPr id="653" name="Google Shape;653;p23"/>
          <p:cNvPicPr preferRelativeResize="0"/>
          <p:nvPr/>
        </p:nvPicPr>
        <p:blipFill rotWithShape="1">
          <a:blip r:embed="rId4">
            <a:alphaModFix/>
          </a:blip>
          <a:srcRect b="5703"/>
          <a:stretch/>
        </p:blipFill>
        <p:spPr>
          <a:xfrm>
            <a:off x="9901678" y="1395217"/>
            <a:ext cx="1731522" cy="711404"/>
          </a:xfrm>
          <a:prstGeom prst="rect">
            <a:avLst/>
          </a:prstGeom>
          <a:noFill/>
          <a:ln>
            <a:noFill/>
          </a:ln>
        </p:spPr>
      </p:pic>
      <p:pic>
        <p:nvPicPr>
          <p:cNvPr id="654" name="Google Shape;654;p23"/>
          <p:cNvPicPr preferRelativeResize="0"/>
          <p:nvPr/>
        </p:nvPicPr>
        <p:blipFill rotWithShape="1">
          <a:blip r:embed="rId5">
            <a:alphaModFix/>
          </a:blip>
          <a:srcRect/>
          <a:stretch/>
        </p:blipFill>
        <p:spPr>
          <a:xfrm rot="-5400000">
            <a:off x="2691629" y="3390900"/>
            <a:ext cx="6249942" cy="101601"/>
          </a:xfrm>
          <a:prstGeom prst="rect">
            <a:avLst/>
          </a:prstGeom>
          <a:noFill/>
          <a:ln>
            <a:noFill/>
          </a:ln>
        </p:spPr>
      </p:pic>
      <p:grpSp>
        <p:nvGrpSpPr>
          <p:cNvPr id="655" name="Google Shape;655;p23"/>
          <p:cNvGrpSpPr/>
          <p:nvPr/>
        </p:nvGrpSpPr>
        <p:grpSpPr>
          <a:xfrm>
            <a:off x="1488" y="-12459"/>
            <a:ext cx="12189023" cy="377586"/>
            <a:chOff x="1488" y="0"/>
            <a:chExt cx="12189023" cy="377586"/>
          </a:xfrm>
        </p:grpSpPr>
        <p:sp>
          <p:nvSpPr>
            <p:cNvPr id="656" name="Google Shape;656;p23"/>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23"/>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關於支付</a:t>
              </a:r>
              <a:endParaRPr/>
            </a:p>
          </p:txBody>
        </p:sp>
        <p:sp>
          <p:nvSpPr>
            <p:cNvPr id="658" name="Google Shape;658;p23"/>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23"/>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第三方支付的運作</a:t>
              </a:r>
              <a:endParaRPr/>
            </a:p>
          </p:txBody>
        </p:sp>
        <p:sp>
          <p:nvSpPr>
            <p:cNvPr id="660" name="Google Shape;660;p23"/>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23"/>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662" name="Google Shape;662;p23"/>
            <p:cNvSpPr/>
            <p:nvPr/>
          </p:nvSpPr>
          <p:spPr>
            <a:xfrm>
              <a:off x="6966644"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23"/>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664" name="Google Shape;664;p23"/>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23"/>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666" name="Google Shape;666;p23"/>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grpSp>
        <p:nvGrpSpPr>
          <p:cNvPr id="671" name="Google Shape;671;p24"/>
          <p:cNvGrpSpPr/>
          <p:nvPr/>
        </p:nvGrpSpPr>
        <p:grpSpPr>
          <a:xfrm>
            <a:off x="6380594" y="1887975"/>
            <a:ext cx="5658546" cy="3347188"/>
            <a:chOff x="6398976" y="1757521"/>
            <a:chExt cx="5658546" cy="3347188"/>
          </a:xfrm>
        </p:grpSpPr>
        <p:sp>
          <p:nvSpPr>
            <p:cNvPr id="672" name="Google Shape;672;p24"/>
            <p:cNvSpPr/>
            <p:nvPr/>
          </p:nvSpPr>
          <p:spPr>
            <a:xfrm>
              <a:off x="6398976" y="2960221"/>
              <a:ext cx="1115787" cy="629950"/>
            </a:xfrm>
            <a:prstGeom prst="rect">
              <a:avLst/>
            </a:prstGeom>
            <a:solidFill>
              <a:schemeClr val="accent3"/>
            </a:solidFill>
            <a:ln w="38100" cap="flat" cmpd="sng">
              <a:solidFill>
                <a:srgbClr val="4DA3D8"/>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ctr" rtl="0">
                <a:spcBef>
                  <a:spcPts val="0"/>
                </a:spcBef>
                <a:spcAft>
                  <a:spcPts val="0"/>
                </a:spcAft>
                <a:buNone/>
              </a:pPr>
              <a:r>
                <a:rPr lang="zh-TW" sz="2200" b="1">
                  <a:solidFill>
                    <a:schemeClr val="lt1"/>
                  </a:solidFill>
                  <a:latin typeface="Corbel"/>
                  <a:ea typeface="Corbel"/>
                  <a:cs typeface="Corbel"/>
                  <a:sym typeface="Corbel"/>
                </a:rPr>
                <a:t>快錢</a:t>
              </a:r>
              <a:endParaRPr sz="2200" b="1">
                <a:solidFill>
                  <a:schemeClr val="lt1"/>
                </a:solidFill>
                <a:latin typeface="Corbel"/>
                <a:ea typeface="Corbel"/>
                <a:cs typeface="Corbel"/>
                <a:sym typeface="Corbel"/>
              </a:endParaRPr>
            </a:p>
          </p:txBody>
        </p:sp>
        <p:grpSp>
          <p:nvGrpSpPr>
            <p:cNvPr id="673" name="Google Shape;673;p24"/>
            <p:cNvGrpSpPr/>
            <p:nvPr/>
          </p:nvGrpSpPr>
          <p:grpSpPr>
            <a:xfrm>
              <a:off x="7511386" y="1757521"/>
              <a:ext cx="3518563" cy="3347188"/>
              <a:chOff x="7511386" y="1757521"/>
              <a:chExt cx="3518563" cy="3347188"/>
            </a:xfrm>
          </p:grpSpPr>
          <p:cxnSp>
            <p:nvCxnSpPr>
              <p:cNvPr id="674" name="Google Shape;674;p24"/>
              <p:cNvCxnSpPr/>
              <p:nvPr/>
            </p:nvCxnSpPr>
            <p:spPr>
              <a:xfrm>
                <a:off x="8229426" y="1904199"/>
                <a:ext cx="844258" cy="3"/>
              </a:xfrm>
              <a:prstGeom prst="straightConnector1">
                <a:avLst/>
              </a:prstGeom>
              <a:noFill/>
              <a:ln w="38100" cap="flat" cmpd="sng">
                <a:solidFill>
                  <a:srgbClr val="1B587C"/>
                </a:solidFill>
                <a:prstDash val="dashDot"/>
                <a:miter lim="400000"/>
                <a:headEnd type="none" w="sm" len="sm"/>
                <a:tailEnd type="none" w="sm" len="sm"/>
              </a:ln>
            </p:spPr>
          </p:cxnSp>
          <p:cxnSp>
            <p:nvCxnSpPr>
              <p:cNvPr id="675" name="Google Shape;675;p24"/>
              <p:cNvCxnSpPr/>
              <p:nvPr/>
            </p:nvCxnSpPr>
            <p:spPr>
              <a:xfrm rot="10800000">
                <a:off x="8258306" y="1904199"/>
                <a:ext cx="0" cy="2746272"/>
              </a:xfrm>
              <a:prstGeom prst="straightConnector1">
                <a:avLst/>
              </a:prstGeom>
              <a:noFill/>
              <a:ln w="38100" cap="flat" cmpd="sng">
                <a:solidFill>
                  <a:srgbClr val="1B587C"/>
                </a:solidFill>
                <a:prstDash val="dashDot"/>
                <a:miter lim="400000"/>
                <a:headEnd type="none" w="sm" len="sm"/>
                <a:tailEnd type="none" w="sm" len="sm"/>
              </a:ln>
            </p:spPr>
          </p:cxnSp>
          <p:cxnSp>
            <p:nvCxnSpPr>
              <p:cNvPr id="676" name="Google Shape;676;p24"/>
              <p:cNvCxnSpPr/>
              <p:nvPr/>
            </p:nvCxnSpPr>
            <p:spPr>
              <a:xfrm>
                <a:off x="7511386" y="3293559"/>
                <a:ext cx="746920" cy="0"/>
              </a:xfrm>
              <a:prstGeom prst="straightConnector1">
                <a:avLst/>
              </a:prstGeom>
              <a:noFill/>
              <a:ln w="38100" cap="flat" cmpd="sng">
                <a:solidFill>
                  <a:srgbClr val="1B587C"/>
                </a:solidFill>
                <a:prstDash val="dashDot"/>
                <a:miter lim="400000"/>
                <a:headEnd type="none" w="sm" len="sm"/>
                <a:tailEnd type="none" w="sm" len="sm"/>
              </a:ln>
            </p:spPr>
          </p:cxnSp>
          <p:sp>
            <p:nvSpPr>
              <p:cNvPr id="677" name="Google Shape;677;p24"/>
              <p:cNvSpPr/>
              <p:nvPr/>
            </p:nvSpPr>
            <p:spPr>
              <a:xfrm>
                <a:off x="9120411" y="1757521"/>
                <a:ext cx="1530513" cy="666577"/>
              </a:xfrm>
              <a:prstGeom prst="rect">
                <a:avLst/>
              </a:prstGeom>
              <a:noFill/>
              <a:ln>
                <a:noFill/>
              </a:ln>
            </p:spPr>
            <p:txBody>
              <a:bodyPr spcFirstLastPara="1" wrap="square" lIns="45700" tIns="45700" rIns="45700" bIns="45700" anchor="t" anchorCtr="0">
                <a:noAutofit/>
              </a:bodyPr>
              <a:lstStyle/>
              <a:p>
                <a:pPr marL="0" marR="0" lvl="0" indent="0" algn="l" rtl="0">
                  <a:spcBef>
                    <a:spcPts val="0"/>
                  </a:spcBef>
                  <a:spcAft>
                    <a:spcPts val="0"/>
                  </a:spcAft>
                  <a:buNone/>
                </a:pPr>
                <a:r>
                  <a:rPr lang="zh-TW" sz="2200">
                    <a:solidFill>
                      <a:schemeClr val="dk1"/>
                    </a:solidFill>
                    <a:latin typeface="Corbel"/>
                    <a:ea typeface="Corbel"/>
                    <a:cs typeface="Corbel"/>
                    <a:sym typeface="Corbel"/>
                  </a:rPr>
                  <a:t>人民幣支付</a:t>
                </a:r>
                <a:endParaRPr sz="2200">
                  <a:solidFill>
                    <a:schemeClr val="dk1"/>
                  </a:solidFill>
                  <a:latin typeface="Corbel"/>
                  <a:ea typeface="Corbel"/>
                  <a:cs typeface="Corbel"/>
                  <a:sym typeface="Corbel"/>
                </a:endParaRPr>
              </a:p>
            </p:txBody>
          </p:sp>
          <p:sp>
            <p:nvSpPr>
              <p:cNvPr id="678" name="Google Shape;678;p24"/>
              <p:cNvSpPr/>
              <p:nvPr/>
            </p:nvSpPr>
            <p:spPr>
              <a:xfrm>
                <a:off x="9122982" y="2207841"/>
                <a:ext cx="1906967" cy="621919"/>
              </a:xfrm>
              <a:prstGeom prst="rect">
                <a:avLst/>
              </a:prstGeom>
              <a:noFill/>
              <a:ln>
                <a:noFill/>
              </a:ln>
            </p:spPr>
            <p:txBody>
              <a:bodyPr spcFirstLastPara="1" wrap="square" lIns="45700" tIns="45700" rIns="45700" bIns="45700" anchor="t" anchorCtr="0">
                <a:noAutofit/>
              </a:bodyPr>
              <a:lstStyle/>
              <a:p>
                <a:pPr marL="0" marR="0" lvl="0" indent="0" algn="l" rtl="0">
                  <a:spcBef>
                    <a:spcPts val="0"/>
                  </a:spcBef>
                  <a:spcAft>
                    <a:spcPts val="0"/>
                  </a:spcAft>
                  <a:buNone/>
                </a:pPr>
                <a:r>
                  <a:rPr lang="zh-TW" sz="2200">
                    <a:solidFill>
                      <a:schemeClr val="dk1"/>
                    </a:solidFill>
                    <a:latin typeface="Corbel"/>
                    <a:ea typeface="Corbel"/>
                    <a:cs typeface="Corbel"/>
                    <a:sym typeface="Corbel"/>
                  </a:rPr>
                  <a:t>外卡線上支付</a:t>
                </a:r>
                <a:endParaRPr sz="2200">
                  <a:solidFill>
                    <a:schemeClr val="dk1"/>
                  </a:solidFill>
                  <a:latin typeface="Corbel"/>
                  <a:ea typeface="Corbel"/>
                  <a:cs typeface="Corbel"/>
                  <a:sym typeface="Corbel"/>
                </a:endParaRPr>
              </a:p>
            </p:txBody>
          </p:sp>
          <p:cxnSp>
            <p:nvCxnSpPr>
              <p:cNvPr id="679" name="Google Shape;679;p24"/>
              <p:cNvCxnSpPr/>
              <p:nvPr/>
            </p:nvCxnSpPr>
            <p:spPr>
              <a:xfrm>
                <a:off x="8240858" y="2474286"/>
                <a:ext cx="844258" cy="3"/>
              </a:xfrm>
              <a:prstGeom prst="straightConnector1">
                <a:avLst/>
              </a:prstGeom>
              <a:noFill/>
              <a:ln w="38100" cap="flat" cmpd="sng">
                <a:solidFill>
                  <a:srgbClr val="1B587C"/>
                </a:solidFill>
                <a:prstDash val="dashDot"/>
                <a:miter lim="400000"/>
                <a:headEnd type="none" w="sm" len="sm"/>
                <a:tailEnd type="none" w="sm" len="sm"/>
              </a:ln>
            </p:spPr>
          </p:cxnSp>
          <p:cxnSp>
            <p:nvCxnSpPr>
              <p:cNvPr id="680" name="Google Shape;680;p24"/>
              <p:cNvCxnSpPr/>
              <p:nvPr/>
            </p:nvCxnSpPr>
            <p:spPr>
              <a:xfrm>
                <a:off x="8246951" y="2995359"/>
                <a:ext cx="844258" cy="3"/>
              </a:xfrm>
              <a:prstGeom prst="straightConnector1">
                <a:avLst/>
              </a:prstGeom>
              <a:noFill/>
              <a:ln w="38100" cap="flat" cmpd="sng">
                <a:solidFill>
                  <a:srgbClr val="1B587C"/>
                </a:solidFill>
                <a:prstDash val="dashDot"/>
                <a:miter lim="400000"/>
                <a:headEnd type="none" w="sm" len="sm"/>
                <a:tailEnd type="none" w="sm" len="sm"/>
              </a:ln>
            </p:spPr>
          </p:cxnSp>
          <p:sp>
            <p:nvSpPr>
              <p:cNvPr id="681" name="Google Shape;681;p24"/>
              <p:cNvSpPr/>
              <p:nvPr/>
            </p:nvSpPr>
            <p:spPr>
              <a:xfrm>
                <a:off x="9168093" y="2723858"/>
                <a:ext cx="1530513" cy="666580"/>
              </a:xfrm>
              <a:prstGeom prst="rect">
                <a:avLst/>
              </a:prstGeom>
              <a:noFill/>
              <a:ln>
                <a:noFill/>
              </a:ln>
            </p:spPr>
            <p:txBody>
              <a:bodyPr spcFirstLastPara="1" wrap="square" lIns="45700" tIns="45700" rIns="45700" bIns="45700" anchor="t" anchorCtr="0">
                <a:noAutofit/>
              </a:bodyPr>
              <a:lstStyle/>
              <a:p>
                <a:pPr marL="0" marR="0" lvl="0" indent="0" algn="l" rtl="0">
                  <a:spcBef>
                    <a:spcPts val="0"/>
                  </a:spcBef>
                  <a:spcAft>
                    <a:spcPts val="0"/>
                  </a:spcAft>
                  <a:buNone/>
                </a:pPr>
                <a:r>
                  <a:rPr lang="zh-TW" sz="2200">
                    <a:solidFill>
                      <a:schemeClr val="dk1"/>
                    </a:solidFill>
                    <a:latin typeface="Corbel"/>
                    <a:ea typeface="Corbel"/>
                    <a:cs typeface="Corbel"/>
                    <a:sym typeface="Corbel"/>
                  </a:rPr>
                  <a:t>B2B支付</a:t>
                </a:r>
                <a:endParaRPr/>
              </a:p>
            </p:txBody>
          </p:sp>
          <p:sp>
            <p:nvSpPr>
              <p:cNvPr id="682" name="Google Shape;682;p24"/>
              <p:cNvSpPr/>
              <p:nvPr/>
            </p:nvSpPr>
            <p:spPr>
              <a:xfrm>
                <a:off x="9195678" y="3330057"/>
                <a:ext cx="1530513" cy="666580"/>
              </a:xfrm>
              <a:prstGeom prst="rect">
                <a:avLst/>
              </a:prstGeom>
              <a:noFill/>
              <a:ln>
                <a:noFill/>
              </a:ln>
            </p:spPr>
            <p:txBody>
              <a:bodyPr spcFirstLastPara="1" wrap="square" lIns="45700" tIns="45700" rIns="45700" bIns="45700" anchor="t" anchorCtr="0">
                <a:noAutofit/>
              </a:bodyPr>
              <a:lstStyle/>
              <a:p>
                <a:pPr marL="0" marR="0" lvl="0" indent="0" algn="l" rtl="0">
                  <a:spcBef>
                    <a:spcPts val="0"/>
                  </a:spcBef>
                  <a:spcAft>
                    <a:spcPts val="0"/>
                  </a:spcAft>
                  <a:buNone/>
                </a:pPr>
                <a:r>
                  <a:rPr lang="zh-TW" sz="2200">
                    <a:solidFill>
                      <a:schemeClr val="dk1"/>
                    </a:solidFill>
                    <a:latin typeface="Corbel"/>
                    <a:ea typeface="Corbel"/>
                    <a:cs typeface="Corbel"/>
                    <a:sym typeface="Corbel"/>
                  </a:rPr>
                  <a:t>VPOS支付</a:t>
                </a:r>
                <a:endParaRPr/>
              </a:p>
            </p:txBody>
          </p:sp>
          <p:cxnSp>
            <p:nvCxnSpPr>
              <p:cNvPr id="683" name="Google Shape;683;p24"/>
              <p:cNvCxnSpPr/>
              <p:nvPr/>
            </p:nvCxnSpPr>
            <p:spPr>
              <a:xfrm>
                <a:off x="8237554" y="3563352"/>
                <a:ext cx="844258" cy="3"/>
              </a:xfrm>
              <a:prstGeom prst="straightConnector1">
                <a:avLst/>
              </a:prstGeom>
              <a:noFill/>
              <a:ln w="38100" cap="flat" cmpd="sng">
                <a:solidFill>
                  <a:srgbClr val="1B587C"/>
                </a:solidFill>
                <a:prstDash val="dashDot"/>
                <a:miter lim="400000"/>
                <a:headEnd type="none" w="sm" len="sm"/>
                <a:tailEnd type="none" w="sm" len="sm"/>
              </a:ln>
            </p:spPr>
          </p:cxnSp>
          <p:cxnSp>
            <p:nvCxnSpPr>
              <p:cNvPr id="684" name="Google Shape;684;p24"/>
              <p:cNvCxnSpPr/>
              <p:nvPr/>
            </p:nvCxnSpPr>
            <p:spPr>
              <a:xfrm>
                <a:off x="8237554" y="4641821"/>
                <a:ext cx="844258" cy="3"/>
              </a:xfrm>
              <a:prstGeom prst="straightConnector1">
                <a:avLst/>
              </a:prstGeom>
              <a:noFill/>
              <a:ln w="38100" cap="flat" cmpd="sng">
                <a:solidFill>
                  <a:srgbClr val="1B587C"/>
                </a:solidFill>
                <a:prstDash val="dashDot"/>
                <a:miter lim="400000"/>
                <a:headEnd type="none" w="sm" len="sm"/>
                <a:tailEnd type="none" w="sm" len="sm"/>
              </a:ln>
            </p:spPr>
          </p:cxnSp>
          <p:sp>
            <p:nvSpPr>
              <p:cNvPr id="685" name="Google Shape;685;p24"/>
              <p:cNvSpPr/>
              <p:nvPr/>
            </p:nvSpPr>
            <p:spPr>
              <a:xfrm>
                <a:off x="9209867" y="3871560"/>
                <a:ext cx="1032997" cy="666577"/>
              </a:xfrm>
              <a:prstGeom prst="rect">
                <a:avLst/>
              </a:prstGeom>
              <a:noFill/>
              <a:ln>
                <a:noFill/>
              </a:ln>
            </p:spPr>
            <p:txBody>
              <a:bodyPr spcFirstLastPara="1" wrap="square" lIns="45700" tIns="45700" rIns="45700" bIns="45700" anchor="t" anchorCtr="0">
                <a:noAutofit/>
              </a:bodyPr>
              <a:lstStyle/>
              <a:p>
                <a:pPr marL="0" marR="0" lvl="0" indent="0" algn="l" rtl="0">
                  <a:spcBef>
                    <a:spcPts val="0"/>
                  </a:spcBef>
                  <a:spcAft>
                    <a:spcPts val="0"/>
                  </a:spcAft>
                  <a:buNone/>
                </a:pPr>
                <a:r>
                  <a:rPr lang="zh-TW" sz="2200">
                    <a:solidFill>
                      <a:schemeClr val="dk1"/>
                    </a:solidFill>
                    <a:latin typeface="Corbel"/>
                    <a:ea typeface="Corbel"/>
                    <a:cs typeface="Corbel"/>
                    <a:sym typeface="Corbel"/>
                  </a:rPr>
                  <a:t>快易付</a:t>
                </a:r>
                <a:endParaRPr sz="2200">
                  <a:solidFill>
                    <a:schemeClr val="dk1"/>
                  </a:solidFill>
                  <a:latin typeface="Corbel"/>
                  <a:ea typeface="Corbel"/>
                  <a:cs typeface="Corbel"/>
                  <a:sym typeface="Corbel"/>
                </a:endParaRPr>
              </a:p>
            </p:txBody>
          </p:sp>
          <p:sp>
            <p:nvSpPr>
              <p:cNvPr id="686" name="Google Shape;686;p24"/>
              <p:cNvSpPr/>
              <p:nvPr/>
            </p:nvSpPr>
            <p:spPr>
              <a:xfrm>
                <a:off x="9203783" y="4438129"/>
                <a:ext cx="1530513" cy="666580"/>
              </a:xfrm>
              <a:prstGeom prst="rect">
                <a:avLst/>
              </a:prstGeom>
              <a:noFill/>
              <a:ln>
                <a:noFill/>
              </a:ln>
            </p:spPr>
            <p:txBody>
              <a:bodyPr spcFirstLastPara="1" wrap="square" lIns="45700" tIns="45700" rIns="45700" bIns="45700" anchor="t" anchorCtr="0">
                <a:noAutofit/>
              </a:bodyPr>
              <a:lstStyle/>
              <a:p>
                <a:pPr marL="0" marR="0" lvl="0" indent="0" algn="l" rtl="0">
                  <a:spcBef>
                    <a:spcPts val="0"/>
                  </a:spcBef>
                  <a:spcAft>
                    <a:spcPts val="0"/>
                  </a:spcAft>
                  <a:buNone/>
                </a:pPr>
                <a:r>
                  <a:rPr lang="zh-TW" sz="2200">
                    <a:solidFill>
                      <a:schemeClr val="dk1"/>
                    </a:solidFill>
                    <a:latin typeface="Corbel"/>
                    <a:ea typeface="Corbel"/>
                    <a:cs typeface="Corbel"/>
                    <a:sym typeface="Corbel"/>
                  </a:rPr>
                  <a:t>儲值卡支付</a:t>
                </a:r>
                <a:endParaRPr sz="2200">
                  <a:solidFill>
                    <a:schemeClr val="dk1"/>
                  </a:solidFill>
                  <a:latin typeface="Corbel"/>
                  <a:ea typeface="Corbel"/>
                  <a:cs typeface="Corbel"/>
                  <a:sym typeface="Corbel"/>
                </a:endParaRPr>
              </a:p>
            </p:txBody>
          </p:sp>
          <p:cxnSp>
            <p:nvCxnSpPr>
              <p:cNvPr id="687" name="Google Shape;687;p24"/>
              <p:cNvCxnSpPr/>
              <p:nvPr/>
            </p:nvCxnSpPr>
            <p:spPr>
              <a:xfrm>
                <a:off x="8280214" y="4079865"/>
                <a:ext cx="844258" cy="3"/>
              </a:xfrm>
              <a:prstGeom prst="straightConnector1">
                <a:avLst/>
              </a:prstGeom>
              <a:noFill/>
              <a:ln w="38100" cap="flat" cmpd="sng">
                <a:solidFill>
                  <a:srgbClr val="1B587C"/>
                </a:solidFill>
                <a:prstDash val="dashDot"/>
                <a:miter lim="400000"/>
                <a:headEnd type="none" w="sm" len="sm"/>
                <a:tailEnd type="none" w="sm" len="sm"/>
              </a:ln>
            </p:spPr>
          </p:cxnSp>
        </p:grpSp>
        <p:sp>
          <p:nvSpPr>
            <p:cNvPr id="688" name="Google Shape;688;p24"/>
            <p:cNvSpPr/>
            <p:nvPr/>
          </p:nvSpPr>
          <p:spPr>
            <a:xfrm>
              <a:off x="10817668" y="2048734"/>
              <a:ext cx="1239854" cy="2883425"/>
            </a:xfrm>
            <a:prstGeom prst="ellipse">
              <a:avLst/>
            </a:prstGeom>
            <a:solidFill>
              <a:srgbClr val="1B587C"/>
            </a:solidFill>
            <a:ln w="12700" cap="flat" cmpd="sng">
              <a:solidFill>
                <a:srgbClr val="1B587C"/>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ctr" rtl="0">
                <a:spcBef>
                  <a:spcPts val="0"/>
                </a:spcBef>
                <a:spcAft>
                  <a:spcPts val="0"/>
                </a:spcAft>
                <a:buNone/>
              </a:pPr>
              <a:r>
                <a:rPr lang="zh-TW" sz="2200">
                  <a:solidFill>
                    <a:srgbClr val="FFFFFF"/>
                  </a:solidFill>
                  <a:latin typeface="Corbel"/>
                  <a:ea typeface="Corbel"/>
                  <a:cs typeface="Corbel"/>
                  <a:sym typeface="Corbel"/>
                </a:rPr>
                <a:t>多</a:t>
              </a:r>
              <a:endParaRPr/>
            </a:p>
            <a:p>
              <a:pPr marL="0" marR="0" lvl="0" indent="0" algn="ctr" rtl="0">
                <a:spcBef>
                  <a:spcPts val="0"/>
                </a:spcBef>
                <a:spcAft>
                  <a:spcPts val="0"/>
                </a:spcAft>
                <a:buNone/>
              </a:pPr>
              <a:r>
                <a:rPr lang="zh-TW" sz="2200">
                  <a:solidFill>
                    <a:srgbClr val="FFFFFF"/>
                  </a:solidFill>
                  <a:latin typeface="Corbel"/>
                  <a:ea typeface="Corbel"/>
                  <a:cs typeface="Corbel"/>
                  <a:sym typeface="Corbel"/>
                </a:rPr>
                <a:t>樣</a:t>
              </a:r>
              <a:endParaRPr/>
            </a:p>
            <a:p>
              <a:pPr marL="0" marR="0" lvl="0" indent="0" algn="ctr" rtl="0">
                <a:spcBef>
                  <a:spcPts val="0"/>
                </a:spcBef>
                <a:spcAft>
                  <a:spcPts val="0"/>
                </a:spcAft>
                <a:buNone/>
              </a:pPr>
              <a:r>
                <a:rPr lang="zh-TW" sz="2200">
                  <a:solidFill>
                    <a:srgbClr val="FFFFFF"/>
                  </a:solidFill>
                  <a:latin typeface="Corbel"/>
                  <a:ea typeface="Corbel"/>
                  <a:cs typeface="Corbel"/>
                  <a:sym typeface="Corbel"/>
                </a:rPr>
                <a:t>化</a:t>
              </a:r>
              <a:endParaRPr/>
            </a:p>
          </p:txBody>
        </p:sp>
      </p:grpSp>
      <p:sp>
        <p:nvSpPr>
          <p:cNvPr id="689" name="Google Shape;689;p24"/>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營運模式分析：分散型營運模式</a:t>
            </a:r>
            <a:endParaRPr>
              <a:latin typeface="Corbel"/>
              <a:ea typeface="Corbel"/>
              <a:cs typeface="Corbel"/>
              <a:sym typeface="Corbel"/>
            </a:endParaRPr>
          </a:p>
        </p:txBody>
      </p:sp>
      <p:sp>
        <p:nvSpPr>
          <p:cNvPr id="690" name="Google Shape;690;p24"/>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24</a:t>
            </a:fld>
            <a:endParaRPr/>
          </a:p>
        </p:txBody>
      </p:sp>
      <p:sp>
        <p:nvSpPr>
          <p:cNvPr id="691" name="Google Shape;691;p24"/>
          <p:cNvSpPr/>
          <p:nvPr/>
        </p:nvSpPr>
        <p:spPr>
          <a:xfrm>
            <a:off x="709918" y="1544955"/>
            <a:ext cx="5466122" cy="4351339"/>
          </a:xfrm>
          <a:prstGeom prst="rect">
            <a:avLst/>
          </a:prstGeom>
          <a:noFill/>
          <a:ln>
            <a:noFill/>
          </a:ln>
        </p:spPr>
        <p:txBody>
          <a:bodyPr spcFirstLastPara="1" wrap="square" lIns="45700" tIns="45700" rIns="45700" bIns="45700" anchor="t" anchorCtr="0">
            <a:normAutofit/>
          </a:bodyPr>
          <a:lstStyle/>
          <a:p>
            <a:pPr marL="228600" marR="0" lvl="0" indent="-228600" algn="l" rtl="0">
              <a:lnSpc>
                <a:spcPct val="120000"/>
              </a:lnSpc>
              <a:spcBef>
                <a:spcPts val="0"/>
              </a:spcBef>
              <a:spcAft>
                <a:spcPts val="0"/>
              </a:spcAft>
              <a:buClr>
                <a:schemeClr val="dk1"/>
              </a:buClr>
              <a:buSzPts val="2500"/>
              <a:buFont typeface="Arial"/>
              <a:buChar char="•"/>
            </a:pPr>
            <a:r>
              <a:rPr lang="zh-TW" sz="2500">
                <a:solidFill>
                  <a:schemeClr val="dk1"/>
                </a:solidFill>
                <a:latin typeface="Microsoft JhengHei"/>
                <a:ea typeface="Microsoft JhengHei"/>
                <a:cs typeface="Microsoft JhengHei"/>
                <a:sym typeface="Microsoft JhengHei"/>
              </a:rPr>
              <a:t>分散型的營運模式</a:t>
            </a:r>
            <a:endParaRPr sz="1800">
              <a:solidFill>
                <a:schemeClr val="dk1"/>
              </a:solidFill>
              <a:latin typeface="Corbel"/>
              <a:ea typeface="Corbel"/>
              <a:cs typeface="Corbel"/>
              <a:sym typeface="Corbel"/>
            </a:endParaRPr>
          </a:p>
          <a:p>
            <a:pPr marL="228600" marR="0" lvl="0" indent="-228600" algn="l" rtl="0">
              <a:lnSpc>
                <a:spcPct val="120000"/>
              </a:lnSpc>
              <a:spcBef>
                <a:spcPts val="1000"/>
              </a:spcBef>
              <a:spcAft>
                <a:spcPts val="0"/>
              </a:spcAft>
              <a:buClr>
                <a:schemeClr val="dk1"/>
              </a:buClr>
              <a:buSzPts val="2500"/>
              <a:buFont typeface="Arial"/>
              <a:buChar char="•"/>
            </a:pPr>
            <a:r>
              <a:rPr lang="zh-TW" sz="2500">
                <a:solidFill>
                  <a:schemeClr val="dk1"/>
                </a:solidFill>
                <a:latin typeface="Microsoft JhengHei"/>
                <a:ea typeface="Microsoft JhengHei"/>
                <a:cs typeface="Microsoft JhengHei"/>
                <a:sym typeface="Microsoft JhengHei"/>
              </a:rPr>
              <a:t>建立一個獨立的第三方支付平台， 為有需求的客戶提供服務</a:t>
            </a:r>
            <a:endParaRPr sz="1800">
              <a:solidFill>
                <a:schemeClr val="dk1"/>
              </a:solidFill>
              <a:latin typeface="Corbel"/>
              <a:ea typeface="Corbel"/>
              <a:cs typeface="Corbel"/>
              <a:sym typeface="Corbel"/>
            </a:endParaRPr>
          </a:p>
          <a:p>
            <a:pPr marL="228600" marR="0" lvl="0" indent="-228600" algn="l" rtl="0">
              <a:lnSpc>
                <a:spcPct val="120000"/>
              </a:lnSpc>
              <a:spcBef>
                <a:spcPts val="1000"/>
              </a:spcBef>
              <a:spcAft>
                <a:spcPts val="0"/>
              </a:spcAft>
              <a:buClr>
                <a:schemeClr val="dk1"/>
              </a:buClr>
              <a:buSzPts val="2500"/>
              <a:buFont typeface="Arial"/>
              <a:buChar char="•"/>
            </a:pPr>
            <a:r>
              <a:rPr lang="zh-TW" sz="2500">
                <a:solidFill>
                  <a:schemeClr val="dk1"/>
                </a:solidFill>
                <a:latin typeface="Microsoft JhengHei"/>
                <a:ea typeface="Microsoft JhengHei"/>
                <a:cs typeface="Microsoft JhengHei"/>
                <a:sym typeface="Microsoft JhengHei"/>
              </a:rPr>
              <a:t>好處：可以快速與各行各業建立聯繫</a:t>
            </a:r>
            <a:endParaRPr sz="1800">
              <a:solidFill>
                <a:schemeClr val="dk1"/>
              </a:solidFill>
              <a:latin typeface="Corbel"/>
              <a:ea typeface="Corbel"/>
              <a:cs typeface="Corbel"/>
              <a:sym typeface="Corbel"/>
            </a:endParaRPr>
          </a:p>
          <a:p>
            <a:pPr marL="228600" marR="0" lvl="0" indent="-228600" algn="l" rtl="0">
              <a:lnSpc>
                <a:spcPct val="120000"/>
              </a:lnSpc>
              <a:spcBef>
                <a:spcPts val="1000"/>
              </a:spcBef>
              <a:spcAft>
                <a:spcPts val="0"/>
              </a:spcAft>
              <a:buClr>
                <a:schemeClr val="dk1"/>
              </a:buClr>
              <a:buSzPts val="2500"/>
              <a:buFont typeface="Arial"/>
              <a:buChar char="•"/>
            </a:pPr>
            <a:r>
              <a:rPr lang="zh-TW" sz="2500">
                <a:solidFill>
                  <a:schemeClr val="dk1"/>
                </a:solidFill>
                <a:latin typeface="Microsoft JhengHei"/>
                <a:ea typeface="Microsoft JhengHei"/>
                <a:cs typeface="Microsoft JhengHei"/>
                <a:sym typeface="Microsoft JhengHei"/>
              </a:rPr>
              <a:t>缺點：業務種類繁雜</a:t>
            </a:r>
            <a:endParaRPr sz="1800">
              <a:solidFill>
                <a:schemeClr val="dk1"/>
              </a:solidFill>
              <a:latin typeface="Corbel"/>
              <a:ea typeface="Corbel"/>
              <a:cs typeface="Corbel"/>
              <a:sym typeface="Corbel"/>
            </a:endParaRPr>
          </a:p>
          <a:p>
            <a:pPr marL="228600" marR="0" lvl="0" indent="-228600" algn="l" rtl="0">
              <a:lnSpc>
                <a:spcPct val="120000"/>
              </a:lnSpc>
              <a:spcBef>
                <a:spcPts val="1000"/>
              </a:spcBef>
              <a:spcAft>
                <a:spcPts val="0"/>
              </a:spcAft>
              <a:buClr>
                <a:schemeClr val="dk1"/>
              </a:buClr>
              <a:buSzPts val="2500"/>
              <a:buFont typeface="Arial"/>
              <a:buChar char="•"/>
            </a:pPr>
            <a:r>
              <a:rPr lang="zh-TW" sz="2500">
                <a:solidFill>
                  <a:schemeClr val="dk1"/>
                </a:solidFill>
                <a:latin typeface="Microsoft JhengHei"/>
                <a:ea typeface="Microsoft JhengHei"/>
                <a:cs typeface="Microsoft JhengHei"/>
                <a:sym typeface="Microsoft JhengHei"/>
              </a:rPr>
              <a:t>快錢、歐付寶</a:t>
            </a:r>
            <a:endParaRPr sz="1800">
              <a:solidFill>
                <a:schemeClr val="dk1"/>
              </a:solidFill>
              <a:latin typeface="Corbel"/>
              <a:ea typeface="Corbel"/>
              <a:cs typeface="Corbel"/>
              <a:sym typeface="Corbel"/>
            </a:endParaRPr>
          </a:p>
        </p:txBody>
      </p:sp>
      <p:grpSp>
        <p:nvGrpSpPr>
          <p:cNvPr id="692" name="Google Shape;692;p24"/>
          <p:cNvGrpSpPr/>
          <p:nvPr/>
        </p:nvGrpSpPr>
        <p:grpSpPr>
          <a:xfrm>
            <a:off x="1488" y="-12459"/>
            <a:ext cx="12189023" cy="377586"/>
            <a:chOff x="1488" y="0"/>
            <a:chExt cx="12189023" cy="377586"/>
          </a:xfrm>
        </p:grpSpPr>
        <p:sp>
          <p:nvSpPr>
            <p:cNvPr id="693" name="Google Shape;693;p24"/>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24"/>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關於支付</a:t>
              </a:r>
              <a:endParaRPr/>
            </a:p>
          </p:txBody>
        </p:sp>
        <p:sp>
          <p:nvSpPr>
            <p:cNvPr id="695" name="Google Shape;695;p2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24"/>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第三方支付的運作</a:t>
              </a:r>
              <a:endParaRPr/>
            </a:p>
          </p:txBody>
        </p:sp>
        <p:sp>
          <p:nvSpPr>
            <p:cNvPr id="697" name="Google Shape;697;p24"/>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24"/>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699" name="Google Shape;699;p24"/>
            <p:cNvSpPr/>
            <p:nvPr/>
          </p:nvSpPr>
          <p:spPr>
            <a:xfrm>
              <a:off x="6966644"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24"/>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701" name="Google Shape;701;p24"/>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24"/>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703" name="Google Shape;703;p24"/>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sp>
        <p:nvSpPr>
          <p:cNvPr id="708" name="Google Shape;708;p25"/>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快錢(99Bill)</a:t>
            </a:r>
            <a:endParaRPr/>
          </a:p>
        </p:txBody>
      </p:sp>
      <p:sp>
        <p:nvSpPr>
          <p:cNvPr id="709" name="Google Shape;709;p25"/>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chemeClr val="dk1"/>
              </a:buClr>
              <a:buSzPts val="2400"/>
              <a:buChar char="•"/>
            </a:pPr>
            <a:r>
              <a:rPr lang="zh-TW" sz="2400">
                <a:latin typeface="Corbel"/>
                <a:ea typeface="Corbel"/>
                <a:cs typeface="Corbel"/>
                <a:sym typeface="Corbel"/>
              </a:rPr>
              <a:t>CEO：關國光</a:t>
            </a:r>
            <a:endParaRPr/>
          </a:p>
          <a:p>
            <a:pPr marL="228600" lvl="0" indent="-228600" algn="l" rtl="0">
              <a:lnSpc>
                <a:spcPct val="150000"/>
              </a:lnSpc>
              <a:spcBef>
                <a:spcPts val="1000"/>
              </a:spcBef>
              <a:spcAft>
                <a:spcPts val="0"/>
              </a:spcAft>
              <a:buClr>
                <a:schemeClr val="dk1"/>
              </a:buClr>
              <a:buSzPts val="2400"/>
              <a:buChar char="•"/>
            </a:pPr>
            <a:r>
              <a:rPr lang="zh-TW" sz="2400">
                <a:latin typeface="Corbel"/>
                <a:ea typeface="Corbel"/>
                <a:cs typeface="Corbel"/>
                <a:sym typeface="Corbel"/>
              </a:rPr>
              <a:t>成立時間：2005年</a:t>
            </a:r>
            <a:endParaRPr/>
          </a:p>
          <a:p>
            <a:pPr marL="228600" lvl="0" indent="-228600" algn="l" rtl="0">
              <a:lnSpc>
                <a:spcPct val="150000"/>
              </a:lnSpc>
              <a:spcBef>
                <a:spcPts val="1000"/>
              </a:spcBef>
              <a:spcAft>
                <a:spcPts val="0"/>
              </a:spcAft>
              <a:buClr>
                <a:schemeClr val="dk1"/>
              </a:buClr>
              <a:buSzPts val="2400"/>
              <a:buChar char="•"/>
            </a:pPr>
            <a:r>
              <a:rPr lang="zh-TW" sz="2400">
                <a:latin typeface="Corbel"/>
                <a:ea typeface="Corbel"/>
                <a:cs typeface="Corbel"/>
                <a:sym typeface="Corbel"/>
              </a:rPr>
              <a:t>所屬行業：網路支付</a:t>
            </a:r>
            <a:endParaRPr/>
          </a:p>
          <a:p>
            <a:pPr marL="228600" lvl="0" indent="-228600" algn="l" rtl="0">
              <a:lnSpc>
                <a:spcPct val="150000"/>
              </a:lnSpc>
              <a:spcBef>
                <a:spcPts val="1000"/>
              </a:spcBef>
              <a:spcAft>
                <a:spcPts val="0"/>
              </a:spcAft>
              <a:buClr>
                <a:schemeClr val="dk1"/>
              </a:buClr>
              <a:buSzPts val="2400"/>
              <a:buChar char="•"/>
            </a:pPr>
            <a:r>
              <a:rPr lang="zh-TW" sz="2400">
                <a:latin typeface="Corbel"/>
                <a:ea typeface="Corbel"/>
                <a:cs typeface="Corbel"/>
                <a:sym typeface="Corbel"/>
              </a:rPr>
              <a:t>業務領域：</a:t>
            </a:r>
            <a:endParaRPr/>
          </a:p>
          <a:p>
            <a:pPr marL="685800" lvl="1" indent="-228600" algn="l" rtl="0">
              <a:lnSpc>
                <a:spcPct val="100000"/>
              </a:lnSpc>
              <a:spcBef>
                <a:spcPts val="500"/>
              </a:spcBef>
              <a:spcAft>
                <a:spcPts val="0"/>
              </a:spcAft>
              <a:buClr>
                <a:schemeClr val="dk1"/>
              </a:buClr>
              <a:buSzPts val="2000"/>
              <a:buChar char="•"/>
            </a:pPr>
            <a:r>
              <a:rPr lang="zh-TW" sz="2000">
                <a:latin typeface="Corbel"/>
                <a:ea typeface="Corbel"/>
                <a:cs typeface="Corbel"/>
                <a:sym typeface="Corbel"/>
              </a:rPr>
              <a:t>人民幣支付-提供類似支付寶的第三方支付業務</a:t>
            </a:r>
            <a:endParaRPr sz="2000">
              <a:latin typeface="Corbel"/>
              <a:ea typeface="Corbel"/>
              <a:cs typeface="Corbel"/>
              <a:sym typeface="Corbel"/>
            </a:endParaRPr>
          </a:p>
          <a:p>
            <a:pPr marL="685800" lvl="1" indent="-228600" algn="l" rtl="0">
              <a:lnSpc>
                <a:spcPct val="100000"/>
              </a:lnSpc>
              <a:spcBef>
                <a:spcPts val="500"/>
              </a:spcBef>
              <a:spcAft>
                <a:spcPts val="0"/>
              </a:spcAft>
              <a:buClr>
                <a:schemeClr val="dk1"/>
              </a:buClr>
              <a:buSzPts val="2000"/>
              <a:buChar char="•"/>
            </a:pPr>
            <a:r>
              <a:rPr lang="zh-TW" sz="2000">
                <a:latin typeface="Corbel"/>
                <a:ea typeface="Corbel"/>
                <a:cs typeface="Corbel"/>
                <a:sym typeface="Corbel"/>
              </a:rPr>
              <a:t>外卡支付-支持VISA和Master卡線上支付</a:t>
            </a:r>
            <a:endParaRPr sz="2000">
              <a:latin typeface="Corbel"/>
              <a:ea typeface="Corbel"/>
              <a:cs typeface="Corbel"/>
              <a:sym typeface="Corbel"/>
            </a:endParaRPr>
          </a:p>
          <a:p>
            <a:pPr marL="685800" lvl="1" indent="-228600" algn="l" rtl="0">
              <a:lnSpc>
                <a:spcPct val="100000"/>
              </a:lnSpc>
              <a:spcBef>
                <a:spcPts val="500"/>
              </a:spcBef>
              <a:spcAft>
                <a:spcPts val="0"/>
              </a:spcAft>
              <a:buClr>
                <a:schemeClr val="dk1"/>
              </a:buClr>
              <a:buSzPts val="2000"/>
              <a:buChar char="•"/>
            </a:pPr>
            <a:r>
              <a:rPr lang="zh-TW" sz="2000">
                <a:latin typeface="Corbel"/>
                <a:ea typeface="Corbel"/>
                <a:cs typeface="Corbel"/>
                <a:sym typeface="Corbel"/>
              </a:rPr>
              <a:t>B2B支付-提供企業間的支付平台服務</a:t>
            </a:r>
            <a:endParaRPr/>
          </a:p>
          <a:p>
            <a:pPr marL="685800" lvl="1" indent="-228600" algn="l" rtl="0">
              <a:lnSpc>
                <a:spcPct val="100000"/>
              </a:lnSpc>
              <a:spcBef>
                <a:spcPts val="500"/>
              </a:spcBef>
              <a:spcAft>
                <a:spcPts val="0"/>
              </a:spcAft>
              <a:buClr>
                <a:schemeClr val="dk1"/>
              </a:buClr>
              <a:buSzPts val="2000"/>
              <a:buChar char="•"/>
            </a:pPr>
            <a:r>
              <a:rPr lang="zh-TW" sz="2000">
                <a:latin typeface="Corbel"/>
                <a:ea typeface="Corbel"/>
                <a:cs typeface="Corbel"/>
                <a:sym typeface="Corbel"/>
              </a:rPr>
              <a:t>快易付-提供定期自動支付服務</a:t>
            </a:r>
            <a:endParaRPr sz="2000">
              <a:latin typeface="Corbel"/>
              <a:ea typeface="Corbel"/>
              <a:cs typeface="Corbel"/>
              <a:sym typeface="Corbel"/>
            </a:endParaRPr>
          </a:p>
          <a:p>
            <a:pPr marL="685800" lvl="1" indent="-228600" algn="l" rtl="0">
              <a:lnSpc>
                <a:spcPct val="100000"/>
              </a:lnSpc>
              <a:spcBef>
                <a:spcPts val="500"/>
              </a:spcBef>
              <a:spcAft>
                <a:spcPts val="0"/>
              </a:spcAft>
              <a:buClr>
                <a:schemeClr val="dk1"/>
              </a:buClr>
              <a:buSzPts val="2000"/>
              <a:buChar char="•"/>
            </a:pPr>
            <a:r>
              <a:rPr lang="zh-TW" sz="2000">
                <a:latin typeface="Corbel"/>
                <a:ea typeface="Corbel"/>
                <a:cs typeface="Corbel"/>
                <a:sym typeface="Corbel"/>
              </a:rPr>
              <a:t>儲值卡支付-提供神洲等手機儲值卡儲值服務</a:t>
            </a:r>
            <a:endParaRPr sz="2000">
              <a:latin typeface="Corbel"/>
              <a:ea typeface="Corbel"/>
              <a:cs typeface="Corbel"/>
              <a:sym typeface="Corbel"/>
            </a:endParaRPr>
          </a:p>
        </p:txBody>
      </p:sp>
      <p:sp>
        <p:nvSpPr>
          <p:cNvPr id="710" name="Google Shape;710;p25"/>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25</a:t>
            </a:fld>
            <a:endParaRPr/>
          </a:p>
        </p:txBody>
      </p:sp>
      <p:pic>
        <p:nvPicPr>
          <p:cNvPr id="711" name="Google Shape;711;p25"/>
          <p:cNvPicPr preferRelativeResize="0"/>
          <p:nvPr/>
        </p:nvPicPr>
        <p:blipFill rotWithShape="1">
          <a:blip r:embed="rId3">
            <a:alphaModFix/>
          </a:blip>
          <a:srcRect/>
          <a:stretch/>
        </p:blipFill>
        <p:spPr>
          <a:xfrm>
            <a:off x="4092957" y="1630818"/>
            <a:ext cx="2168530" cy="1167670"/>
          </a:xfrm>
          <a:prstGeom prst="rect">
            <a:avLst/>
          </a:prstGeom>
          <a:noFill/>
          <a:ln>
            <a:noFill/>
          </a:ln>
        </p:spPr>
      </p:pic>
      <p:pic>
        <p:nvPicPr>
          <p:cNvPr id="712" name="Google Shape;712;p25"/>
          <p:cNvPicPr preferRelativeResize="0"/>
          <p:nvPr/>
        </p:nvPicPr>
        <p:blipFill rotWithShape="1">
          <a:blip r:embed="rId4">
            <a:alphaModFix/>
          </a:blip>
          <a:srcRect/>
          <a:stretch/>
        </p:blipFill>
        <p:spPr>
          <a:xfrm>
            <a:off x="6781653" y="1319982"/>
            <a:ext cx="5105547" cy="4258338"/>
          </a:xfrm>
          <a:prstGeom prst="rect">
            <a:avLst/>
          </a:prstGeom>
          <a:noFill/>
          <a:ln>
            <a:noFill/>
          </a:ln>
        </p:spPr>
      </p:pic>
      <p:grpSp>
        <p:nvGrpSpPr>
          <p:cNvPr id="713" name="Google Shape;713;p25"/>
          <p:cNvGrpSpPr/>
          <p:nvPr/>
        </p:nvGrpSpPr>
        <p:grpSpPr>
          <a:xfrm>
            <a:off x="1488" y="-12459"/>
            <a:ext cx="12189023" cy="377586"/>
            <a:chOff x="1488" y="0"/>
            <a:chExt cx="12189023" cy="377586"/>
          </a:xfrm>
        </p:grpSpPr>
        <p:sp>
          <p:nvSpPr>
            <p:cNvPr id="714" name="Google Shape;714;p25"/>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25"/>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關於支付</a:t>
              </a:r>
              <a:endParaRPr/>
            </a:p>
          </p:txBody>
        </p:sp>
        <p:sp>
          <p:nvSpPr>
            <p:cNvPr id="716" name="Google Shape;716;p25"/>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25"/>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第三方支付的運作</a:t>
              </a:r>
              <a:endParaRPr/>
            </a:p>
          </p:txBody>
        </p:sp>
        <p:sp>
          <p:nvSpPr>
            <p:cNvPr id="718" name="Google Shape;718;p25"/>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25"/>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720" name="Google Shape;720;p25"/>
            <p:cNvSpPr/>
            <p:nvPr/>
          </p:nvSpPr>
          <p:spPr>
            <a:xfrm>
              <a:off x="6966644"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25"/>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722" name="Google Shape;722;p25"/>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25"/>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724" name="Google Shape;724;p25"/>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p26"/>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歐付寶(allPay)</a:t>
            </a:r>
            <a:endParaRPr>
              <a:latin typeface="Corbel"/>
              <a:ea typeface="Corbel"/>
              <a:cs typeface="Corbel"/>
              <a:sym typeface="Corbel"/>
            </a:endParaRPr>
          </a:p>
        </p:txBody>
      </p:sp>
      <p:sp>
        <p:nvSpPr>
          <p:cNvPr id="730" name="Google Shape;730;p26"/>
          <p:cNvSpPr txBox="1">
            <a:spLocks noGrp="1"/>
          </p:cNvSpPr>
          <p:nvPr>
            <p:ph type="body" idx="1"/>
          </p:nvPr>
        </p:nvSpPr>
        <p:spPr>
          <a:xfrm>
            <a:off x="612057" y="1474839"/>
            <a:ext cx="11002297" cy="5216906"/>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400"/>
              <a:buChar char="•"/>
            </a:pPr>
            <a:r>
              <a:rPr lang="zh-TW" sz="2400">
                <a:latin typeface="Corbel"/>
                <a:ea typeface="Corbel"/>
                <a:cs typeface="Corbel"/>
                <a:sym typeface="Corbel"/>
              </a:rPr>
              <a:t>為台灣第一家第三方支付服務公司，由遊戲公司為歐買尬轉投資成立</a:t>
            </a:r>
            <a:endParaRPr sz="2400">
              <a:latin typeface="Corbel"/>
              <a:ea typeface="Corbel"/>
              <a:cs typeface="Corbel"/>
              <a:sym typeface="Corbel"/>
            </a:endParaRPr>
          </a:p>
          <a:p>
            <a:pPr marL="228600" lvl="0" indent="-228600" algn="l" rtl="0">
              <a:lnSpc>
                <a:spcPct val="100000"/>
              </a:lnSpc>
              <a:spcBef>
                <a:spcPts val="1000"/>
              </a:spcBef>
              <a:spcAft>
                <a:spcPts val="0"/>
              </a:spcAft>
              <a:buClr>
                <a:schemeClr val="dk1"/>
              </a:buClr>
              <a:buSzPts val="2400"/>
              <a:buChar char="•"/>
            </a:pPr>
            <a:r>
              <a:rPr lang="zh-TW" sz="2400">
                <a:latin typeface="Corbel"/>
                <a:ea typeface="Corbel"/>
                <a:cs typeface="Corbel"/>
                <a:sym typeface="Corbel"/>
              </a:rPr>
              <a:t>在地化服務：</a:t>
            </a:r>
            <a:endParaRPr sz="2400">
              <a:latin typeface="Corbel"/>
              <a:ea typeface="Corbel"/>
              <a:cs typeface="Corbel"/>
              <a:sym typeface="Corbel"/>
            </a:endParaRPr>
          </a:p>
          <a:p>
            <a:pPr marL="685800" lvl="1" indent="-228600" algn="l" rtl="0">
              <a:lnSpc>
                <a:spcPct val="100000"/>
              </a:lnSpc>
              <a:spcBef>
                <a:spcPts val="500"/>
              </a:spcBef>
              <a:spcAft>
                <a:spcPts val="0"/>
              </a:spcAft>
              <a:buClr>
                <a:schemeClr val="dk1"/>
              </a:buClr>
              <a:buSzPts val="2200"/>
              <a:buChar char="•"/>
            </a:pPr>
            <a:r>
              <a:rPr lang="zh-TW" sz="2200">
                <a:latin typeface="Corbel"/>
                <a:ea typeface="Corbel"/>
                <a:cs typeface="Corbel"/>
                <a:sym typeface="Corbel"/>
              </a:rPr>
              <a:t>提供四大超商條碼代碼等多元付款方式</a:t>
            </a:r>
            <a:endParaRPr sz="2200">
              <a:latin typeface="Corbel"/>
              <a:ea typeface="Corbel"/>
              <a:cs typeface="Corbel"/>
              <a:sym typeface="Corbel"/>
            </a:endParaRPr>
          </a:p>
          <a:p>
            <a:pPr marL="685800" lvl="1" indent="-228600" algn="l" rtl="0">
              <a:lnSpc>
                <a:spcPct val="100000"/>
              </a:lnSpc>
              <a:spcBef>
                <a:spcPts val="500"/>
              </a:spcBef>
              <a:spcAft>
                <a:spcPts val="0"/>
              </a:spcAft>
              <a:buClr>
                <a:schemeClr val="dk1"/>
              </a:buClr>
              <a:buSzPts val="2200"/>
              <a:buChar char="•"/>
            </a:pPr>
            <a:r>
              <a:rPr lang="zh-TW" sz="2200">
                <a:latin typeface="Corbel"/>
                <a:ea typeface="Corbel"/>
                <a:cs typeface="Corbel"/>
                <a:sym typeface="Corbel"/>
              </a:rPr>
              <a:t>搭配7-ELEVEN、全家及黑貓宅配之物流服務</a:t>
            </a:r>
            <a:endParaRPr/>
          </a:p>
          <a:p>
            <a:pPr marL="228600" lvl="0" indent="-228600" algn="l" rtl="0">
              <a:lnSpc>
                <a:spcPct val="100000"/>
              </a:lnSpc>
              <a:spcBef>
                <a:spcPts val="1000"/>
              </a:spcBef>
              <a:spcAft>
                <a:spcPts val="0"/>
              </a:spcAft>
              <a:buClr>
                <a:schemeClr val="dk1"/>
              </a:buClr>
              <a:buSzPts val="2400"/>
              <a:buChar char="•"/>
            </a:pPr>
            <a:r>
              <a:rPr lang="zh-TW" sz="2400">
                <a:latin typeface="Corbel"/>
                <a:ea typeface="Corbel"/>
                <a:cs typeface="Corbel"/>
                <a:sym typeface="Corbel"/>
              </a:rPr>
              <a:t>多元化業務：</a:t>
            </a:r>
            <a:endParaRPr sz="2400">
              <a:latin typeface="Corbel"/>
              <a:ea typeface="Corbel"/>
              <a:cs typeface="Corbel"/>
              <a:sym typeface="Corbel"/>
            </a:endParaRPr>
          </a:p>
          <a:p>
            <a:pPr marL="685800" lvl="1" indent="-228600" algn="l" rtl="0">
              <a:lnSpc>
                <a:spcPct val="100000"/>
              </a:lnSpc>
              <a:spcBef>
                <a:spcPts val="500"/>
              </a:spcBef>
              <a:spcAft>
                <a:spcPts val="0"/>
              </a:spcAft>
              <a:buClr>
                <a:schemeClr val="dk1"/>
              </a:buClr>
              <a:buSzPts val="2200"/>
              <a:buChar char="•"/>
            </a:pPr>
            <a:r>
              <a:rPr lang="zh-TW" sz="2200">
                <a:latin typeface="Corbel"/>
                <a:ea typeface="Corbel"/>
                <a:cs typeface="Corbel"/>
                <a:sym typeface="Corbel"/>
              </a:rPr>
              <a:t>遊戲寶：依據台灣玩家特性，為遊戲業者量身打造的收款服務</a:t>
            </a:r>
            <a:endParaRPr sz="2200">
              <a:latin typeface="Corbel"/>
              <a:ea typeface="Corbel"/>
              <a:cs typeface="Corbel"/>
              <a:sym typeface="Corbel"/>
            </a:endParaRPr>
          </a:p>
          <a:p>
            <a:pPr marL="685800" lvl="1" indent="-228600" algn="l" rtl="0">
              <a:lnSpc>
                <a:spcPct val="100000"/>
              </a:lnSpc>
              <a:spcBef>
                <a:spcPts val="500"/>
              </a:spcBef>
              <a:spcAft>
                <a:spcPts val="0"/>
              </a:spcAft>
              <a:buClr>
                <a:schemeClr val="dk1"/>
              </a:buClr>
              <a:buSzPts val="2200"/>
              <a:buChar char="•"/>
            </a:pPr>
            <a:r>
              <a:rPr lang="zh-TW" sz="2200">
                <a:latin typeface="Corbel"/>
                <a:ea typeface="Corbel"/>
                <a:cs typeface="Corbel"/>
                <a:sym typeface="Corbel"/>
              </a:rPr>
              <a:t>實況平台功能：提供直播頻道主持人收取觀看直播現場觀眾的贊助金</a:t>
            </a:r>
            <a:endParaRPr sz="2200">
              <a:latin typeface="Corbel"/>
              <a:ea typeface="Corbel"/>
              <a:cs typeface="Corbel"/>
              <a:sym typeface="Corbel"/>
            </a:endParaRPr>
          </a:p>
          <a:p>
            <a:pPr marL="228600" lvl="0" indent="-228600" algn="l" rtl="0">
              <a:lnSpc>
                <a:spcPct val="100000"/>
              </a:lnSpc>
              <a:spcBef>
                <a:spcPts val="1000"/>
              </a:spcBef>
              <a:spcAft>
                <a:spcPts val="0"/>
              </a:spcAft>
              <a:buClr>
                <a:schemeClr val="dk1"/>
              </a:buClr>
              <a:buSzPts val="2400"/>
              <a:buFont typeface="Arial"/>
              <a:buChar char="•"/>
            </a:pPr>
            <a:r>
              <a:rPr lang="zh-TW" sz="2400">
                <a:latin typeface="Corbel"/>
                <a:ea typeface="Corbel"/>
                <a:cs typeface="Corbel"/>
                <a:sym typeface="Corbel"/>
              </a:rPr>
              <a:t>跨界合作：</a:t>
            </a:r>
            <a:endParaRPr sz="2400">
              <a:latin typeface="Corbel"/>
              <a:ea typeface="Corbel"/>
              <a:cs typeface="Corbel"/>
              <a:sym typeface="Corbel"/>
            </a:endParaRPr>
          </a:p>
          <a:p>
            <a:pPr marL="685800" lvl="1" indent="-228600" algn="l" rtl="0">
              <a:lnSpc>
                <a:spcPct val="100000"/>
              </a:lnSpc>
              <a:spcBef>
                <a:spcPts val="500"/>
              </a:spcBef>
              <a:spcAft>
                <a:spcPts val="0"/>
              </a:spcAft>
              <a:buClr>
                <a:schemeClr val="dk1"/>
              </a:buClr>
              <a:buSzPts val="2200"/>
              <a:buChar char="•"/>
            </a:pPr>
            <a:r>
              <a:rPr lang="zh-TW" sz="2200"/>
              <a:t>陸續與永豐銀行、玉山銀行、國泰世華等銀行簽約各項網路業務服務</a:t>
            </a:r>
            <a:endParaRPr sz="2200">
              <a:latin typeface="Corbel"/>
              <a:ea typeface="Corbel"/>
              <a:cs typeface="Corbel"/>
              <a:sym typeface="Corbel"/>
            </a:endParaRPr>
          </a:p>
        </p:txBody>
      </p:sp>
      <p:sp>
        <p:nvSpPr>
          <p:cNvPr id="731" name="Google Shape;731;p26"/>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26</a:t>
            </a:fld>
            <a:endParaRPr/>
          </a:p>
        </p:txBody>
      </p:sp>
      <p:pic>
        <p:nvPicPr>
          <p:cNvPr id="732" name="Google Shape;732;p26"/>
          <p:cNvPicPr preferRelativeResize="0"/>
          <p:nvPr/>
        </p:nvPicPr>
        <p:blipFill rotWithShape="1">
          <a:blip r:embed="rId3">
            <a:alphaModFix/>
          </a:blip>
          <a:srcRect/>
          <a:stretch/>
        </p:blipFill>
        <p:spPr>
          <a:xfrm>
            <a:off x="9776575" y="2212760"/>
            <a:ext cx="2110625" cy="1180521"/>
          </a:xfrm>
          <a:prstGeom prst="rect">
            <a:avLst/>
          </a:prstGeom>
          <a:noFill/>
          <a:ln>
            <a:noFill/>
          </a:ln>
        </p:spPr>
      </p:pic>
      <p:grpSp>
        <p:nvGrpSpPr>
          <p:cNvPr id="733" name="Google Shape;733;p26"/>
          <p:cNvGrpSpPr/>
          <p:nvPr/>
        </p:nvGrpSpPr>
        <p:grpSpPr>
          <a:xfrm>
            <a:off x="1488" y="-12459"/>
            <a:ext cx="12189023" cy="377586"/>
            <a:chOff x="1488" y="0"/>
            <a:chExt cx="12189023" cy="377586"/>
          </a:xfrm>
        </p:grpSpPr>
        <p:sp>
          <p:nvSpPr>
            <p:cNvPr id="734" name="Google Shape;734;p26"/>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26"/>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關於支付</a:t>
              </a:r>
              <a:endParaRPr/>
            </a:p>
          </p:txBody>
        </p:sp>
        <p:sp>
          <p:nvSpPr>
            <p:cNvPr id="736" name="Google Shape;736;p26"/>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26"/>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第三方支付的運作</a:t>
              </a:r>
              <a:endParaRPr/>
            </a:p>
          </p:txBody>
        </p:sp>
        <p:sp>
          <p:nvSpPr>
            <p:cNvPr id="738" name="Google Shape;738;p26"/>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26"/>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740" name="Google Shape;740;p26"/>
            <p:cNvSpPr/>
            <p:nvPr/>
          </p:nvSpPr>
          <p:spPr>
            <a:xfrm>
              <a:off x="6966644"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26"/>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742" name="Google Shape;742;p26"/>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26"/>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744" name="Google Shape;744;p26"/>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48"/>
        <p:cNvGrpSpPr/>
        <p:nvPr/>
      </p:nvGrpSpPr>
      <p:grpSpPr>
        <a:xfrm>
          <a:off x="0" y="0"/>
          <a:ext cx="0" cy="0"/>
          <a:chOff x="0" y="0"/>
          <a:chExt cx="0" cy="0"/>
        </a:xfrm>
      </p:grpSpPr>
      <p:sp>
        <p:nvSpPr>
          <p:cNvPr id="749" name="Google Shape;749;p27"/>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營運模式分析：混合型的營運模式</a:t>
            </a:r>
            <a:endParaRPr>
              <a:latin typeface="Corbel"/>
              <a:ea typeface="Corbel"/>
              <a:cs typeface="Corbel"/>
              <a:sym typeface="Corbel"/>
            </a:endParaRPr>
          </a:p>
        </p:txBody>
      </p:sp>
      <p:sp>
        <p:nvSpPr>
          <p:cNvPr id="750" name="Google Shape;750;p27"/>
          <p:cNvSpPr txBox="1">
            <a:spLocks noGrp="1"/>
          </p:cNvSpPr>
          <p:nvPr>
            <p:ph type="body" idx="1"/>
          </p:nvPr>
        </p:nvSpPr>
        <p:spPr>
          <a:xfrm>
            <a:off x="724057" y="1548084"/>
            <a:ext cx="7883512"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20000"/>
              </a:lnSpc>
              <a:spcBef>
                <a:spcPts val="0"/>
              </a:spcBef>
              <a:spcAft>
                <a:spcPts val="0"/>
              </a:spcAft>
              <a:buClr>
                <a:schemeClr val="dk1"/>
              </a:buClr>
              <a:buSzPts val="2500"/>
              <a:buChar char="•"/>
            </a:pPr>
            <a:r>
              <a:rPr lang="zh-TW">
                <a:latin typeface="Corbel"/>
                <a:ea typeface="Corbel"/>
                <a:cs typeface="Corbel"/>
                <a:sym typeface="Corbel"/>
              </a:rPr>
              <a:t>混合型的營運模式</a:t>
            </a:r>
            <a:endParaRPr>
              <a:latin typeface="Corbel"/>
              <a:ea typeface="Corbel"/>
              <a:cs typeface="Corbel"/>
              <a:sym typeface="Corbel"/>
            </a:endParaRPr>
          </a:p>
          <a:p>
            <a:pPr marL="228600" lvl="0" indent="-228600" algn="l" rtl="0">
              <a:lnSpc>
                <a:spcPct val="120000"/>
              </a:lnSpc>
              <a:spcBef>
                <a:spcPts val="1000"/>
              </a:spcBef>
              <a:spcAft>
                <a:spcPts val="0"/>
              </a:spcAft>
              <a:buClr>
                <a:schemeClr val="dk1"/>
              </a:buClr>
              <a:buSzPts val="2500"/>
              <a:buChar char="•"/>
            </a:pPr>
            <a:r>
              <a:rPr lang="zh-TW">
                <a:latin typeface="Corbel"/>
                <a:ea typeface="Corbel"/>
                <a:cs typeface="Corbel"/>
                <a:sym typeface="Corbel"/>
              </a:rPr>
              <a:t>前期主要提供收購公司 e-bay購物網站支付服務，後期開始與其他電商網站合作，收取較高的手續費，成為它們主要的支付方式</a:t>
            </a:r>
            <a:endParaRPr>
              <a:latin typeface="Corbel"/>
              <a:ea typeface="Corbel"/>
              <a:cs typeface="Corbel"/>
              <a:sym typeface="Corbel"/>
            </a:endParaRPr>
          </a:p>
          <a:p>
            <a:pPr marL="228600" lvl="0" indent="-228600" algn="l" rtl="0">
              <a:lnSpc>
                <a:spcPct val="120000"/>
              </a:lnSpc>
              <a:spcBef>
                <a:spcPts val="1000"/>
              </a:spcBef>
              <a:spcAft>
                <a:spcPts val="0"/>
              </a:spcAft>
              <a:buClr>
                <a:schemeClr val="dk1"/>
              </a:buClr>
              <a:buSzPts val="2500"/>
              <a:buChar char="•"/>
            </a:pPr>
            <a:r>
              <a:rPr lang="zh-TW">
                <a:latin typeface="Corbel"/>
                <a:ea typeface="Corbel"/>
                <a:cs typeface="Corbel"/>
                <a:sym typeface="Corbel"/>
              </a:rPr>
              <a:t>好處：擴展業務範圍但又不失競爭力</a:t>
            </a:r>
            <a:endParaRPr>
              <a:latin typeface="Corbel"/>
              <a:ea typeface="Corbel"/>
              <a:cs typeface="Corbel"/>
              <a:sym typeface="Corbel"/>
            </a:endParaRPr>
          </a:p>
          <a:p>
            <a:pPr marL="228600" lvl="0" indent="-228600" algn="l" rtl="0">
              <a:lnSpc>
                <a:spcPct val="120000"/>
              </a:lnSpc>
              <a:spcBef>
                <a:spcPts val="1000"/>
              </a:spcBef>
              <a:spcAft>
                <a:spcPts val="0"/>
              </a:spcAft>
              <a:buClr>
                <a:schemeClr val="dk1"/>
              </a:buClr>
              <a:buSzPts val="2500"/>
              <a:buChar char="•"/>
            </a:pPr>
            <a:r>
              <a:rPr lang="zh-TW">
                <a:latin typeface="Corbel"/>
                <a:ea typeface="Corbel"/>
                <a:cs typeface="Corbel"/>
                <a:sym typeface="Corbel"/>
              </a:rPr>
              <a:t>PayPal</a:t>
            </a:r>
            <a:endParaRPr/>
          </a:p>
        </p:txBody>
      </p:sp>
      <p:sp>
        <p:nvSpPr>
          <p:cNvPr id="751" name="Google Shape;751;p27"/>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27</a:t>
            </a:fld>
            <a:endParaRPr/>
          </a:p>
        </p:txBody>
      </p:sp>
      <p:pic>
        <p:nvPicPr>
          <p:cNvPr id="752" name="Google Shape;752;p27"/>
          <p:cNvPicPr preferRelativeResize="0"/>
          <p:nvPr/>
        </p:nvPicPr>
        <p:blipFill rotWithShape="1">
          <a:blip r:embed="rId3">
            <a:alphaModFix/>
          </a:blip>
          <a:srcRect/>
          <a:stretch/>
        </p:blipFill>
        <p:spPr>
          <a:xfrm>
            <a:off x="9055892" y="1329596"/>
            <a:ext cx="1782038" cy="680351"/>
          </a:xfrm>
          <a:prstGeom prst="rect">
            <a:avLst/>
          </a:prstGeom>
          <a:noFill/>
          <a:ln>
            <a:noFill/>
          </a:ln>
        </p:spPr>
      </p:pic>
      <p:sp>
        <p:nvSpPr>
          <p:cNvPr id="753" name="Google Shape;753;p27"/>
          <p:cNvSpPr/>
          <p:nvPr/>
        </p:nvSpPr>
        <p:spPr>
          <a:xfrm>
            <a:off x="9389165" y="2964046"/>
            <a:ext cx="1222108" cy="549753"/>
          </a:xfrm>
          <a:prstGeom prst="rect">
            <a:avLst/>
          </a:prstGeom>
          <a:solidFill>
            <a:srgbClr val="86C4E6"/>
          </a:solidFill>
          <a:ln w="38100" cap="flat" cmpd="sng">
            <a:solidFill>
              <a:srgbClr val="C2E0F2"/>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ctr" rtl="0">
              <a:spcBef>
                <a:spcPts val="0"/>
              </a:spcBef>
              <a:spcAft>
                <a:spcPts val="0"/>
              </a:spcAft>
              <a:buNone/>
            </a:pPr>
            <a:r>
              <a:rPr lang="zh-TW" sz="2400" b="1">
                <a:solidFill>
                  <a:schemeClr val="lt1"/>
                </a:solidFill>
                <a:latin typeface="Corbel"/>
                <a:ea typeface="Corbel"/>
                <a:cs typeface="Corbel"/>
                <a:sym typeface="Corbel"/>
              </a:rPr>
              <a:t>PayPal</a:t>
            </a:r>
            <a:endParaRPr sz="2400" b="1">
              <a:solidFill>
                <a:schemeClr val="lt1"/>
              </a:solidFill>
              <a:latin typeface="Corbel"/>
              <a:ea typeface="Corbel"/>
              <a:cs typeface="Corbel"/>
              <a:sym typeface="Corbel"/>
            </a:endParaRPr>
          </a:p>
        </p:txBody>
      </p:sp>
      <p:cxnSp>
        <p:nvCxnSpPr>
          <p:cNvPr id="754" name="Google Shape;754;p27"/>
          <p:cNvCxnSpPr/>
          <p:nvPr/>
        </p:nvCxnSpPr>
        <p:spPr>
          <a:xfrm rot="10800000">
            <a:off x="10000219" y="2170796"/>
            <a:ext cx="0" cy="775855"/>
          </a:xfrm>
          <a:prstGeom prst="straightConnector1">
            <a:avLst/>
          </a:prstGeom>
          <a:noFill/>
          <a:ln w="38100" cap="flat" cmpd="sng">
            <a:solidFill>
              <a:srgbClr val="86C4E6"/>
            </a:solidFill>
            <a:prstDash val="solid"/>
            <a:miter lim="400000"/>
            <a:headEnd type="none" w="sm" len="sm"/>
            <a:tailEnd type="triangle" w="med" len="med"/>
          </a:ln>
        </p:spPr>
      </p:cxnSp>
      <p:cxnSp>
        <p:nvCxnSpPr>
          <p:cNvPr id="755" name="Google Shape;755;p27"/>
          <p:cNvCxnSpPr/>
          <p:nvPr/>
        </p:nvCxnSpPr>
        <p:spPr>
          <a:xfrm flipH="1">
            <a:off x="9182489" y="3513799"/>
            <a:ext cx="592505" cy="1043702"/>
          </a:xfrm>
          <a:prstGeom prst="straightConnector1">
            <a:avLst/>
          </a:prstGeom>
          <a:noFill/>
          <a:ln w="38100" cap="flat" cmpd="sng">
            <a:solidFill>
              <a:srgbClr val="86C4E6"/>
            </a:solidFill>
            <a:prstDash val="dash"/>
            <a:miter lim="400000"/>
            <a:headEnd type="none" w="sm" len="sm"/>
            <a:tailEnd type="triangle" w="med" len="med"/>
          </a:ln>
        </p:spPr>
      </p:cxnSp>
      <p:cxnSp>
        <p:nvCxnSpPr>
          <p:cNvPr id="756" name="Google Shape;756;p27"/>
          <p:cNvCxnSpPr/>
          <p:nvPr/>
        </p:nvCxnSpPr>
        <p:spPr>
          <a:xfrm>
            <a:off x="9963807" y="3513799"/>
            <a:ext cx="0" cy="887150"/>
          </a:xfrm>
          <a:prstGeom prst="straightConnector1">
            <a:avLst/>
          </a:prstGeom>
          <a:noFill/>
          <a:ln w="38100" cap="flat" cmpd="sng">
            <a:solidFill>
              <a:srgbClr val="86C4E6"/>
            </a:solidFill>
            <a:prstDash val="dash"/>
            <a:miter lim="400000"/>
            <a:headEnd type="none" w="sm" len="sm"/>
            <a:tailEnd type="triangle" w="med" len="med"/>
          </a:ln>
        </p:spPr>
      </p:cxnSp>
      <p:cxnSp>
        <p:nvCxnSpPr>
          <p:cNvPr id="757" name="Google Shape;757;p27"/>
          <p:cNvCxnSpPr/>
          <p:nvPr/>
        </p:nvCxnSpPr>
        <p:spPr>
          <a:xfrm>
            <a:off x="10223317" y="3513799"/>
            <a:ext cx="594631" cy="1043702"/>
          </a:xfrm>
          <a:prstGeom prst="straightConnector1">
            <a:avLst/>
          </a:prstGeom>
          <a:noFill/>
          <a:ln w="38100" cap="flat" cmpd="sng">
            <a:solidFill>
              <a:srgbClr val="86C4E6"/>
            </a:solidFill>
            <a:prstDash val="dash"/>
            <a:miter lim="400000"/>
            <a:headEnd type="none" w="sm" len="sm"/>
            <a:tailEnd type="triangle" w="med" len="med"/>
          </a:ln>
        </p:spPr>
      </p:cxnSp>
      <p:sp>
        <p:nvSpPr>
          <p:cNvPr id="758" name="Google Shape;758;p27"/>
          <p:cNvSpPr/>
          <p:nvPr/>
        </p:nvSpPr>
        <p:spPr>
          <a:xfrm>
            <a:off x="10784269" y="3749607"/>
            <a:ext cx="1198888" cy="461308"/>
          </a:xfrm>
          <a:prstGeom prst="rect">
            <a:avLst/>
          </a:prstGeom>
          <a:noFill/>
          <a:ln>
            <a:noFill/>
          </a:ln>
        </p:spPr>
        <p:txBody>
          <a:bodyPr spcFirstLastPara="1" wrap="square" lIns="45700" tIns="45700" rIns="45700" bIns="45700" anchor="t" anchorCtr="0">
            <a:noAutofit/>
          </a:bodyPr>
          <a:lstStyle/>
          <a:p>
            <a:pPr marL="0" marR="0" lvl="0" indent="0" algn="l" rtl="0">
              <a:spcBef>
                <a:spcPts val="0"/>
              </a:spcBef>
              <a:spcAft>
                <a:spcPts val="0"/>
              </a:spcAft>
              <a:buNone/>
            </a:pPr>
            <a:r>
              <a:rPr lang="zh-TW" sz="2000" b="1">
                <a:solidFill>
                  <a:schemeClr val="dk1"/>
                </a:solidFill>
                <a:latin typeface="Corbel"/>
                <a:ea typeface="Corbel"/>
                <a:cs typeface="Corbel"/>
                <a:sym typeface="Corbel"/>
              </a:rPr>
              <a:t>抽手續費</a:t>
            </a:r>
            <a:endParaRPr sz="2000" b="1">
              <a:solidFill>
                <a:schemeClr val="dk1"/>
              </a:solidFill>
              <a:latin typeface="Corbel"/>
              <a:ea typeface="Corbel"/>
              <a:cs typeface="Corbel"/>
              <a:sym typeface="Corbel"/>
            </a:endParaRPr>
          </a:p>
        </p:txBody>
      </p:sp>
      <p:sp>
        <p:nvSpPr>
          <p:cNvPr id="759" name="Google Shape;759;p27"/>
          <p:cNvSpPr/>
          <p:nvPr/>
        </p:nvSpPr>
        <p:spPr>
          <a:xfrm>
            <a:off x="8785824" y="4557500"/>
            <a:ext cx="2497197" cy="1077373"/>
          </a:xfrm>
          <a:prstGeom prst="ellipse">
            <a:avLst/>
          </a:prstGeom>
          <a:solidFill>
            <a:srgbClr val="86C4E6"/>
          </a:solidFill>
          <a:ln w="9525" cap="flat" cmpd="sng">
            <a:solidFill>
              <a:srgbClr val="86C4E6"/>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zh-TW" sz="2400">
                <a:solidFill>
                  <a:schemeClr val="lt1"/>
                </a:solidFill>
                <a:latin typeface="Corbel"/>
                <a:ea typeface="Corbel"/>
                <a:cs typeface="Corbel"/>
                <a:sym typeface="Corbel"/>
              </a:rPr>
              <a:t>其他</a:t>
            </a:r>
            <a:endParaRPr sz="2400">
              <a:solidFill>
                <a:schemeClr val="lt1"/>
              </a:solidFill>
              <a:latin typeface="Corbel"/>
              <a:ea typeface="Corbel"/>
              <a:cs typeface="Corbel"/>
              <a:sym typeface="Corbel"/>
            </a:endParaRPr>
          </a:p>
          <a:p>
            <a:pPr marL="0" marR="0" lvl="0" indent="0" algn="ctr" rtl="0">
              <a:spcBef>
                <a:spcPts val="0"/>
              </a:spcBef>
              <a:spcAft>
                <a:spcPts val="0"/>
              </a:spcAft>
              <a:buNone/>
            </a:pPr>
            <a:r>
              <a:rPr lang="zh-TW" sz="2400">
                <a:solidFill>
                  <a:schemeClr val="lt1"/>
                </a:solidFill>
                <a:latin typeface="Corbel"/>
                <a:ea typeface="Corbel"/>
                <a:cs typeface="Corbel"/>
                <a:sym typeface="Corbel"/>
              </a:rPr>
              <a:t>電商網站</a:t>
            </a:r>
            <a:endParaRPr/>
          </a:p>
        </p:txBody>
      </p:sp>
      <p:grpSp>
        <p:nvGrpSpPr>
          <p:cNvPr id="760" name="Google Shape;760;p27"/>
          <p:cNvGrpSpPr/>
          <p:nvPr/>
        </p:nvGrpSpPr>
        <p:grpSpPr>
          <a:xfrm>
            <a:off x="1488" y="-12459"/>
            <a:ext cx="12189023" cy="377586"/>
            <a:chOff x="1488" y="0"/>
            <a:chExt cx="12189023" cy="377586"/>
          </a:xfrm>
        </p:grpSpPr>
        <p:sp>
          <p:nvSpPr>
            <p:cNvPr id="761" name="Google Shape;761;p27"/>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27"/>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關於支付</a:t>
              </a:r>
              <a:endParaRPr/>
            </a:p>
          </p:txBody>
        </p:sp>
        <p:sp>
          <p:nvSpPr>
            <p:cNvPr id="763" name="Google Shape;763;p27"/>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27"/>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第三方支付的運作</a:t>
              </a:r>
              <a:endParaRPr/>
            </a:p>
          </p:txBody>
        </p:sp>
        <p:sp>
          <p:nvSpPr>
            <p:cNvPr id="765" name="Google Shape;765;p27"/>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27"/>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767" name="Google Shape;767;p27"/>
            <p:cNvSpPr/>
            <p:nvPr/>
          </p:nvSpPr>
          <p:spPr>
            <a:xfrm>
              <a:off x="6966644"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27"/>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769" name="Google Shape;769;p2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27"/>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771" name="Google Shape;771;p27"/>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34"/>
        <p:cNvGrpSpPr/>
        <p:nvPr/>
      </p:nvGrpSpPr>
      <p:grpSpPr>
        <a:xfrm>
          <a:off x="0" y="0"/>
          <a:ext cx="0" cy="0"/>
          <a:chOff x="0" y="0"/>
          <a:chExt cx="0" cy="0"/>
        </a:xfrm>
      </p:grpSpPr>
      <p:sp>
        <p:nvSpPr>
          <p:cNvPr id="835" name="Google Shape;835;p31"/>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lvl="0">
              <a:buSzPts val="4200"/>
            </a:pPr>
            <a:r>
              <a:rPr lang="zh-TW" altLang="en-US" dirty="0"/>
              <a:t>第三方支付的潛在危機</a:t>
            </a:r>
            <a:endParaRPr dirty="0">
              <a:latin typeface="Corbel"/>
              <a:ea typeface="Corbel"/>
              <a:cs typeface="Corbel"/>
              <a:sym typeface="Corbel"/>
            </a:endParaRPr>
          </a:p>
        </p:txBody>
      </p:sp>
      <p:sp>
        <p:nvSpPr>
          <p:cNvPr id="836" name="Google Shape;836;p31"/>
          <p:cNvSpPr txBox="1">
            <a:spLocks noGrp="1"/>
          </p:cNvSpPr>
          <p:nvPr>
            <p:ph type="body" idx="1"/>
          </p:nvPr>
        </p:nvSpPr>
        <p:spPr>
          <a:xfrm>
            <a:off x="341893" y="1548084"/>
            <a:ext cx="11002297" cy="4702124"/>
          </a:xfrm>
          <a:prstGeom prst="rect">
            <a:avLst/>
          </a:prstGeom>
          <a:noFill/>
          <a:ln>
            <a:noFill/>
          </a:ln>
        </p:spPr>
        <p:txBody>
          <a:bodyPr spcFirstLastPara="1" wrap="square" lIns="91425" tIns="45700" rIns="91425" bIns="45700" anchor="t" anchorCtr="0">
            <a:normAutofit/>
          </a:bodyPr>
          <a:lstStyle/>
          <a:p>
            <a:pPr marL="685800" lvl="1" indent="-215900" algn="l" rtl="0">
              <a:lnSpc>
                <a:spcPct val="120000"/>
              </a:lnSpc>
              <a:spcBef>
                <a:spcPts val="0"/>
              </a:spcBef>
              <a:spcAft>
                <a:spcPts val="0"/>
              </a:spcAft>
              <a:buClr>
                <a:schemeClr val="dk1"/>
              </a:buClr>
              <a:buSzPts val="2400"/>
              <a:buChar char="•"/>
            </a:pPr>
            <a:r>
              <a:rPr lang="zh-TW" altLang="en-US" b="1" dirty="0"/>
              <a:t>利息分配問題</a:t>
            </a:r>
            <a:endParaRPr lang="en-US" altLang="zh-TW" b="1" dirty="0"/>
          </a:p>
          <a:p>
            <a:pPr marL="685800" lvl="1" indent="-215900" algn="l" rtl="0">
              <a:lnSpc>
                <a:spcPct val="120000"/>
              </a:lnSpc>
              <a:spcBef>
                <a:spcPts val="0"/>
              </a:spcBef>
              <a:spcAft>
                <a:spcPts val="0"/>
              </a:spcAft>
              <a:buClr>
                <a:schemeClr val="dk1"/>
              </a:buClr>
              <a:buSzPts val="2400"/>
              <a:buChar char="•"/>
            </a:pPr>
            <a:r>
              <a:rPr lang="zh-TW" b="1" dirty="0"/>
              <a:t>越權調用交易資金</a:t>
            </a:r>
            <a:endParaRPr b="1" dirty="0"/>
          </a:p>
          <a:p>
            <a:pPr marL="1143000" lvl="2" indent="-203200" algn="l" rtl="0">
              <a:lnSpc>
                <a:spcPct val="120000"/>
              </a:lnSpc>
              <a:spcBef>
                <a:spcPts val="500"/>
              </a:spcBef>
              <a:spcAft>
                <a:spcPts val="0"/>
              </a:spcAft>
              <a:buClr>
                <a:schemeClr val="dk1"/>
              </a:buClr>
              <a:buSzPts val="2200"/>
              <a:buChar char="•"/>
            </a:pPr>
            <a:r>
              <a:rPr lang="zh-TW" sz="2200" dirty="0">
                <a:latin typeface="Corbel"/>
                <a:ea typeface="Corbel"/>
                <a:cs typeface="Corbel"/>
                <a:sym typeface="Corbel"/>
              </a:rPr>
              <a:t>第三方支付平台大多可以代銀行職能直接支配交易款項，這部份可能會出現不受有關部門的監管</a:t>
            </a:r>
            <a:endParaRPr sz="2200" dirty="0">
              <a:latin typeface="Corbel"/>
              <a:ea typeface="Corbel"/>
              <a:cs typeface="Corbel"/>
              <a:sym typeface="Corbel"/>
            </a:endParaRPr>
          </a:p>
          <a:p>
            <a:pPr marL="1143000" lvl="2" indent="-203200" algn="l" rtl="0">
              <a:lnSpc>
                <a:spcPct val="120000"/>
              </a:lnSpc>
              <a:spcBef>
                <a:spcPts val="500"/>
              </a:spcBef>
              <a:spcAft>
                <a:spcPts val="0"/>
              </a:spcAft>
              <a:buClr>
                <a:schemeClr val="dk1"/>
              </a:buClr>
              <a:buSzPts val="2200"/>
              <a:buChar char="•"/>
            </a:pPr>
            <a:r>
              <a:rPr lang="zh-TW" sz="2200" dirty="0">
                <a:latin typeface="Corbel"/>
                <a:ea typeface="Corbel"/>
                <a:cs typeface="Corbel"/>
                <a:sym typeface="Corbel"/>
              </a:rPr>
              <a:t>第三方支付平台可能成為洗錢的管道，虛假交易、實現資金非法轉移套現</a:t>
            </a:r>
            <a:endParaRPr sz="2200" dirty="0">
              <a:latin typeface="Corbel"/>
              <a:ea typeface="Corbel"/>
              <a:cs typeface="Corbel"/>
              <a:sym typeface="Corbel"/>
            </a:endParaRPr>
          </a:p>
          <a:p>
            <a:pPr marL="1143000" lvl="0" indent="0" algn="l" rtl="0">
              <a:lnSpc>
                <a:spcPct val="120000"/>
              </a:lnSpc>
              <a:spcBef>
                <a:spcPts val="500"/>
              </a:spcBef>
              <a:spcAft>
                <a:spcPts val="0"/>
              </a:spcAft>
              <a:buNone/>
            </a:pPr>
            <a:endParaRPr sz="2300" dirty="0"/>
          </a:p>
          <a:p>
            <a:pPr marL="685800" lvl="1" indent="-215900" algn="l" rtl="0">
              <a:lnSpc>
                <a:spcPct val="120000"/>
              </a:lnSpc>
              <a:spcBef>
                <a:spcPts val="500"/>
              </a:spcBef>
              <a:spcAft>
                <a:spcPts val="0"/>
              </a:spcAft>
              <a:buClr>
                <a:schemeClr val="dk1"/>
              </a:buClr>
              <a:buSzPts val="2400"/>
              <a:buChar char="•"/>
            </a:pPr>
            <a:r>
              <a:rPr lang="zh-TW" b="1" dirty="0"/>
              <a:t>資訊外流疑慮</a:t>
            </a:r>
            <a:endParaRPr b="1" dirty="0"/>
          </a:p>
          <a:p>
            <a:pPr marL="1143000" lvl="2" indent="-203200" algn="l" rtl="0">
              <a:lnSpc>
                <a:spcPct val="120000"/>
              </a:lnSpc>
              <a:spcBef>
                <a:spcPts val="500"/>
              </a:spcBef>
              <a:spcAft>
                <a:spcPts val="0"/>
              </a:spcAft>
              <a:buClr>
                <a:schemeClr val="dk1"/>
              </a:buClr>
              <a:buSzPts val="2200"/>
              <a:buChar char="•"/>
            </a:pPr>
            <a:r>
              <a:rPr lang="zh-TW" sz="2200" dirty="0">
                <a:latin typeface="Corbel"/>
                <a:ea typeface="Corbel"/>
                <a:cs typeface="Corbel"/>
                <a:sym typeface="Corbel"/>
              </a:rPr>
              <a:t>駭客利用木馬程式竊取帳號密碼等資訊</a:t>
            </a:r>
            <a:endParaRPr sz="2200" dirty="0">
              <a:latin typeface="Corbel"/>
              <a:ea typeface="Corbel"/>
              <a:cs typeface="Corbel"/>
              <a:sym typeface="Corbel"/>
            </a:endParaRPr>
          </a:p>
          <a:p>
            <a:pPr marL="1143000" lvl="2" indent="-203200" algn="l" rtl="0">
              <a:lnSpc>
                <a:spcPct val="120000"/>
              </a:lnSpc>
              <a:spcBef>
                <a:spcPts val="500"/>
              </a:spcBef>
              <a:spcAft>
                <a:spcPts val="0"/>
              </a:spcAft>
              <a:buClr>
                <a:schemeClr val="dk1"/>
              </a:buClr>
              <a:buSzPts val="2200"/>
              <a:buChar char="•"/>
            </a:pPr>
            <a:r>
              <a:rPr lang="zh-TW" sz="2200" dirty="0">
                <a:latin typeface="Corbel"/>
                <a:ea typeface="Corbel"/>
                <a:cs typeface="Corbel"/>
                <a:sym typeface="Corbel"/>
              </a:rPr>
              <a:t>黑心商業用戶利用支付寶騙取客戶信任</a:t>
            </a:r>
            <a:endParaRPr sz="2200" dirty="0">
              <a:latin typeface="Corbel"/>
              <a:ea typeface="Corbel"/>
              <a:cs typeface="Corbel"/>
              <a:sym typeface="Corbel"/>
            </a:endParaRPr>
          </a:p>
        </p:txBody>
      </p:sp>
      <p:sp>
        <p:nvSpPr>
          <p:cNvPr id="837" name="Google Shape;837;p31"/>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28</a:t>
            </a:fld>
            <a:endParaRPr/>
          </a:p>
        </p:txBody>
      </p:sp>
      <p:grpSp>
        <p:nvGrpSpPr>
          <p:cNvPr id="838" name="Google Shape;838;p31"/>
          <p:cNvGrpSpPr/>
          <p:nvPr/>
        </p:nvGrpSpPr>
        <p:grpSpPr>
          <a:xfrm>
            <a:off x="1488" y="-12459"/>
            <a:ext cx="12189023" cy="377586"/>
            <a:chOff x="1488" y="0"/>
            <a:chExt cx="12189023" cy="377586"/>
          </a:xfrm>
        </p:grpSpPr>
        <p:sp>
          <p:nvSpPr>
            <p:cNvPr id="839" name="Google Shape;839;p31"/>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31"/>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關於支付</a:t>
              </a:r>
              <a:endParaRPr/>
            </a:p>
          </p:txBody>
        </p:sp>
        <p:sp>
          <p:nvSpPr>
            <p:cNvPr id="841" name="Google Shape;841;p3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31"/>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第三方支付的運作</a:t>
              </a:r>
              <a:endParaRPr/>
            </a:p>
          </p:txBody>
        </p:sp>
        <p:sp>
          <p:nvSpPr>
            <p:cNvPr id="843" name="Google Shape;843;p31"/>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31"/>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845" name="Google Shape;845;p31"/>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31"/>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847" name="Google Shape;847;p31"/>
            <p:cNvSpPr/>
            <p:nvPr/>
          </p:nvSpPr>
          <p:spPr>
            <a:xfrm>
              <a:off x="9288363"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31"/>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849" name="Google Shape;849;p31"/>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sp>
        <p:nvSpPr>
          <p:cNvPr id="796" name="Google Shape;796;p29"/>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2"/>
              </a:buClr>
              <a:buSzPts val="4200"/>
              <a:buFont typeface="Corbel"/>
              <a:buNone/>
            </a:pPr>
            <a:r>
              <a:rPr lang="zh-TW" altLang="en-US" dirty="0"/>
              <a:t>第三方支付的潛在危機</a:t>
            </a:r>
            <a:endParaRPr dirty="0">
              <a:latin typeface="Corbel"/>
              <a:ea typeface="Corbel"/>
              <a:cs typeface="Corbel"/>
              <a:sym typeface="Corbel"/>
            </a:endParaRPr>
          </a:p>
        </p:txBody>
      </p:sp>
      <p:sp>
        <p:nvSpPr>
          <p:cNvPr id="797" name="Google Shape;797;p29"/>
          <p:cNvSpPr txBox="1">
            <a:spLocks noGrp="1"/>
          </p:cNvSpPr>
          <p:nvPr>
            <p:ph type="body" idx="1"/>
          </p:nvPr>
        </p:nvSpPr>
        <p:spPr>
          <a:xfrm>
            <a:off x="526775" y="1474839"/>
            <a:ext cx="11087580" cy="4702124"/>
          </a:xfrm>
          <a:prstGeom prst="rect">
            <a:avLst/>
          </a:prstGeom>
          <a:noFill/>
          <a:ln>
            <a:noFill/>
          </a:ln>
        </p:spPr>
        <p:txBody>
          <a:bodyPr spcFirstLastPara="1" wrap="square" lIns="91425" tIns="45700" rIns="91425" bIns="45700" anchor="t" anchorCtr="0">
            <a:normAutofit/>
          </a:bodyPr>
          <a:lstStyle/>
          <a:p>
            <a:pPr marL="457200" lvl="0" indent="-381000" algn="l" rtl="0">
              <a:lnSpc>
                <a:spcPct val="150000"/>
              </a:lnSpc>
              <a:spcBef>
                <a:spcPts val="0"/>
              </a:spcBef>
              <a:spcAft>
                <a:spcPts val="0"/>
              </a:spcAft>
              <a:buSzPts val="2400"/>
              <a:buChar char="•"/>
            </a:pPr>
            <a:r>
              <a:rPr lang="zh-TW" altLang="en-US" sz="2400" dirty="0">
                <a:latin typeface="Corbel"/>
                <a:ea typeface="Corbel"/>
                <a:cs typeface="Corbel"/>
                <a:sym typeface="Corbel"/>
              </a:rPr>
              <a:t>對金融業帶來威脅</a:t>
            </a:r>
            <a:endParaRPr lang="en-US" altLang="zh-TW" sz="2400" dirty="0">
              <a:latin typeface="Corbel"/>
              <a:ea typeface="Corbel"/>
              <a:cs typeface="Corbel"/>
              <a:sym typeface="Corbel"/>
            </a:endParaRPr>
          </a:p>
          <a:p>
            <a:pPr lvl="1">
              <a:lnSpc>
                <a:spcPct val="150000"/>
              </a:lnSpc>
              <a:spcBef>
                <a:spcPts val="0"/>
              </a:spcBef>
            </a:pPr>
            <a:r>
              <a:rPr lang="zh-TW" sz="2200" dirty="0">
                <a:latin typeface="Corbel"/>
                <a:ea typeface="Corbel"/>
                <a:cs typeface="Corbel"/>
                <a:sym typeface="Corbel"/>
              </a:rPr>
              <a:t>搶佔網路金融流量</a:t>
            </a:r>
            <a:r>
              <a:rPr lang="zh-TW" sz="2200" dirty="0"/>
              <a:t>：</a:t>
            </a:r>
            <a:r>
              <a:rPr lang="zh-TW" sz="2200" dirty="0">
                <a:latin typeface="Corbel"/>
                <a:ea typeface="Corbel"/>
                <a:cs typeface="Corbel"/>
                <a:sym typeface="Corbel"/>
              </a:rPr>
              <a:t>銀行不斷開發更快捷方便的網路銀行服務</a:t>
            </a:r>
            <a:endParaRPr sz="2200" dirty="0">
              <a:latin typeface="Corbel"/>
              <a:ea typeface="Corbel"/>
              <a:cs typeface="Corbel"/>
              <a:sym typeface="Corbel"/>
            </a:endParaRPr>
          </a:p>
          <a:p>
            <a:pPr lvl="1">
              <a:lnSpc>
                <a:spcPct val="150000"/>
              </a:lnSpc>
              <a:spcBef>
                <a:spcPts val="0"/>
              </a:spcBef>
            </a:pPr>
            <a:r>
              <a:rPr lang="zh-TW" sz="2200" dirty="0">
                <a:latin typeface="Corbel"/>
                <a:ea typeface="Corbel"/>
                <a:cs typeface="Corbel"/>
                <a:sym typeface="Corbel"/>
              </a:rPr>
              <a:t>適應互聯網金融新趨勢</a:t>
            </a:r>
            <a:r>
              <a:rPr lang="zh-TW" sz="2200" dirty="0"/>
              <a:t>：</a:t>
            </a:r>
            <a:r>
              <a:rPr lang="zh-TW" sz="2200" dirty="0">
                <a:latin typeface="Corbel"/>
                <a:ea typeface="Corbel"/>
                <a:cs typeface="Corbel"/>
                <a:sym typeface="Corbel"/>
              </a:rPr>
              <a:t>銀行提升自身服務品質</a:t>
            </a:r>
            <a:endParaRPr sz="2200" dirty="0">
              <a:latin typeface="Corbel"/>
              <a:ea typeface="Corbel"/>
              <a:cs typeface="Corbel"/>
              <a:sym typeface="Corbel"/>
            </a:endParaRPr>
          </a:p>
          <a:p>
            <a:pPr lvl="1">
              <a:lnSpc>
                <a:spcPct val="150000"/>
              </a:lnSpc>
              <a:spcBef>
                <a:spcPts val="0"/>
              </a:spcBef>
            </a:pPr>
            <a:r>
              <a:rPr lang="zh-TW" sz="2200" dirty="0">
                <a:latin typeface="Corbel"/>
                <a:ea typeface="Corbel"/>
                <a:cs typeface="Corbel"/>
                <a:sym typeface="Corbel"/>
              </a:rPr>
              <a:t>應對餘額寶等網上理財平台</a:t>
            </a:r>
            <a:r>
              <a:rPr lang="zh-TW" sz="2200" dirty="0"/>
              <a:t>：</a:t>
            </a:r>
            <a:r>
              <a:rPr lang="zh-TW" sz="2200" dirty="0">
                <a:latin typeface="Corbel"/>
                <a:ea typeface="Corbel"/>
                <a:cs typeface="Corbel"/>
                <a:sym typeface="Corbel"/>
              </a:rPr>
              <a:t>影響銀行利率政策制定</a:t>
            </a:r>
            <a:endParaRPr sz="2200" dirty="0">
              <a:latin typeface="Corbel"/>
              <a:ea typeface="Corbel"/>
              <a:cs typeface="Corbel"/>
              <a:sym typeface="Corbel"/>
            </a:endParaRPr>
          </a:p>
        </p:txBody>
      </p:sp>
      <p:sp>
        <p:nvSpPr>
          <p:cNvPr id="798" name="Google Shape;798;p29"/>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29</a:t>
            </a:fld>
            <a:endParaRPr/>
          </a:p>
        </p:txBody>
      </p:sp>
      <p:pic>
        <p:nvPicPr>
          <p:cNvPr id="799" name="Google Shape;799;p29"/>
          <p:cNvPicPr preferRelativeResize="0"/>
          <p:nvPr/>
        </p:nvPicPr>
        <p:blipFill rotWithShape="1">
          <a:blip r:embed="rId3">
            <a:alphaModFix/>
          </a:blip>
          <a:srcRect l="8930" t="1404" r="8924" b="1275"/>
          <a:stretch/>
        </p:blipFill>
        <p:spPr>
          <a:xfrm>
            <a:off x="9438566" y="2289139"/>
            <a:ext cx="2154068" cy="2551951"/>
          </a:xfrm>
          <a:custGeom>
            <a:avLst/>
            <a:gdLst/>
            <a:ahLst/>
            <a:cxnLst/>
            <a:rect l="l" t="t" r="r" b="b"/>
            <a:pathLst>
              <a:path w="21578" h="21597" extrusionOk="0">
                <a:moveTo>
                  <a:pt x="10845" y="0"/>
                </a:moveTo>
                <a:cubicBezTo>
                  <a:pt x="10192" y="-3"/>
                  <a:pt x="9922" y="15"/>
                  <a:pt x="9617" y="84"/>
                </a:cubicBezTo>
                <a:cubicBezTo>
                  <a:pt x="8353" y="370"/>
                  <a:pt x="7308" y="978"/>
                  <a:pt x="6655" y="1807"/>
                </a:cubicBezTo>
                <a:cubicBezTo>
                  <a:pt x="6321" y="2232"/>
                  <a:pt x="6189" y="2463"/>
                  <a:pt x="5999" y="2973"/>
                </a:cubicBezTo>
                <a:cubicBezTo>
                  <a:pt x="5714" y="3737"/>
                  <a:pt x="5689" y="4401"/>
                  <a:pt x="5915" y="5193"/>
                </a:cubicBezTo>
                <a:cubicBezTo>
                  <a:pt x="6406" y="6910"/>
                  <a:pt x="7902" y="8076"/>
                  <a:pt x="10030" y="8407"/>
                </a:cubicBezTo>
                <a:cubicBezTo>
                  <a:pt x="10462" y="8474"/>
                  <a:pt x="11574" y="8421"/>
                  <a:pt x="12070" y="8310"/>
                </a:cubicBezTo>
                <a:cubicBezTo>
                  <a:pt x="13249" y="8046"/>
                  <a:pt x="14317" y="7409"/>
                  <a:pt x="14948" y="6590"/>
                </a:cubicBezTo>
                <a:cubicBezTo>
                  <a:pt x="16091" y="5106"/>
                  <a:pt x="16088" y="3282"/>
                  <a:pt x="14940" y="1831"/>
                </a:cubicBezTo>
                <a:cubicBezTo>
                  <a:pt x="14287" y="1006"/>
                  <a:pt x="13383" y="460"/>
                  <a:pt x="12125" y="125"/>
                </a:cubicBezTo>
                <a:cubicBezTo>
                  <a:pt x="11736" y="21"/>
                  <a:pt x="11576" y="4"/>
                  <a:pt x="10845" y="0"/>
                </a:cubicBezTo>
                <a:close/>
                <a:moveTo>
                  <a:pt x="5478" y="6352"/>
                </a:moveTo>
                <a:cubicBezTo>
                  <a:pt x="5437" y="6365"/>
                  <a:pt x="4935" y="6640"/>
                  <a:pt x="4361" y="6960"/>
                </a:cubicBezTo>
                <a:cubicBezTo>
                  <a:pt x="3787" y="7279"/>
                  <a:pt x="2966" y="7733"/>
                  <a:pt x="2536" y="7971"/>
                </a:cubicBezTo>
                <a:cubicBezTo>
                  <a:pt x="322" y="9194"/>
                  <a:pt x="196" y="9271"/>
                  <a:pt x="87" y="9459"/>
                </a:cubicBezTo>
                <a:cubicBezTo>
                  <a:pt x="-2" y="9613"/>
                  <a:pt x="-7" y="9667"/>
                  <a:pt x="48" y="9821"/>
                </a:cubicBezTo>
                <a:cubicBezTo>
                  <a:pt x="112" y="10003"/>
                  <a:pt x="321" y="10168"/>
                  <a:pt x="525" y="10201"/>
                </a:cubicBezTo>
                <a:cubicBezTo>
                  <a:pt x="584" y="10210"/>
                  <a:pt x="5245" y="10217"/>
                  <a:pt x="10885" y="10214"/>
                </a:cubicBezTo>
                <a:cubicBezTo>
                  <a:pt x="21037" y="10210"/>
                  <a:pt x="21140" y="10210"/>
                  <a:pt x="21289" y="10117"/>
                </a:cubicBezTo>
                <a:cubicBezTo>
                  <a:pt x="21372" y="10065"/>
                  <a:pt x="21476" y="9938"/>
                  <a:pt x="21520" y="9835"/>
                </a:cubicBezTo>
                <a:cubicBezTo>
                  <a:pt x="21591" y="9664"/>
                  <a:pt x="21588" y="9629"/>
                  <a:pt x="21492" y="9462"/>
                </a:cubicBezTo>
                <a:cubicBezTo>
                  <a:pt x="21380" y="9269"/>
                  <a:pt x="21348" y="9246"/>
                  <a:pt x="19011" y="7950"/>
                </a:cubicBezTo>
                <a:cubicBezTo>
                  <a:pt x="18538" y="7688"/>
                  <a:pt x="17706" y="7228"/>
                  <a:pt x="17162" y="6926"/>
                </a:cubicBezTo>
                <a:cubicBezTo>
                  <a:pt x="16619" y="6624"/>
                  <a:pt x="16138" y="6366"/>
                  <a:pt x="16093" y="6352"/>
                </a:cubicBezTo>
                <a:cubicBezTo>
                  <a:pt x="16035" y="6333"/>
                  <a:pt x="15960" y="6406"/>
                  <a:pt x="15842" y="6604"/>
                </a:cubicBezTo>
                <a:cubicBezTo>
                  <a:pt x="15660" y="6908"/>
                  <a:pt x="15142" y="7478"/>
                  <a:pt x="14797" y="7752"/>
                </a:cubicBezTo>
                <a:cubicBezTo>
                  <a:pt x="13566" y="8731"/>
                  <a:pt x="11800" y="9232"/>
                  <a:pt x="10138" y="9072"/>
                </a:cubicBezTo>
                <a:cubicBezTo>
                  <a:pt x="9327" y="8994"/>
                  <a:pt x="8975" y="8906"/>
                  <a:pt x="8277" y="8616"/>
                </a:cubicBezTo>
                <a:cubicBezTo>
                  <a:pt x="7289" y="8205"/>
                  <a:pt x="6431" y="7538"/>
                  <a:pt x="5836" y="6718"/>
                </a:cubicBezTo>
                <a:cubicBezTo>
                  <a:pt x="5652" y="6464"/>
                  <a:pt x="5527" y="6336"/>
                  <a:pt x="5478" y="6352"/>
                </a:cubicBezTo>
                <a:close/>
                <a:moveTo>
                  <a:pt x="7931" y="11084"/>
                </a:moveTo>
                <a:cubicBezTo>
                  <a:pt x="7480" y="11082"/>
                  <a:pt x="7025" y="11105"/>
                  <a:pt x="6945" y="11155"/>
                </a:cubicBezTo>
                <a:cubicBezTo>
                  <a:pt x="6848" y="11215"/>
                  <a:pt x="6841" y="11388"/>
                  <a:pt x="6842" y="15017"/>
                </a:cubicBezTo>
                <a:cubicBezTo>
                  <a:pt x="6842" y="18598"/>
                  <a:pt x="6848" y="18826"/>
                  <a:pt x="6941" y="18913"/>
                </a:cubicBezTo>
                <a:cubicBezTo>
                  <a:pt x="7032" y="18998"/>
                  <a:pt x="7117" y="19007"/>
                  <a:pt x="7907" y="19007"/>
                </a:cubicBezTo>
                <a:cubicBezTo>
                  <a:pt x="8634" y="19007"/>
                  <a:pt x="8788" y="18992"/>
                  <a:pt x="8873" y="18927"/>
                </a:cubicBezTo>
                <a:cubicBezTo>
                  <a:pt x="8970" y="18852"/>
                  <a:pt x="8977" y="18671"/>
                  <a:pt x="8977" y="15044"/>
                </a:cubicBezTo>
                <a:cubicBezTo>
                  <a:pt x="8977" y="11647"/>
                  <a:pt x="8967" y="11231"/>
                  <a:pt x="8889" y="11165"/>
                </a:cubicBezTo>
                <a:cubicBezTo>
                  <a:pt x="8830" y="11115"/>
                  <a:pt x="8383" y="11087"/>
                  <a:pt x="7931" y="11084"/>
                </a:cubicBezTo>
                <a:close/>
                <a:moveTo>
                  <a:pt x="13644" y="11084"/>
                </a:moveTo>
                <a:cubicBezTo>
                  <a:pt x="13193" y="11087"/>
                  <a:pt x="12749" y="11115"/>
                  <a:pt x="12690" y="11165"/>
                </a:cubicBezTo>
                <a:cubicBezTo>
                  <a:pt x="12612" y="11231"/>
                  <a:pt x="12602" y="11648"/>
                  <a:pt x="12602" y="15037"/>
                </a:cubicBezTo>
                <a:cubicBezTo>
                  <a:pt x="12602" y="18505"/>
                  <a:pt x="12610" y="18841"/>
                  <a:pt x="12694" y="18920"/>
                </a:cubicBezTo>
                <a:cubicBezTo>
                  <a:pt x="12776" y="18997"/>
                  <a:pt x="12883" y="19007"/>
                  <a:pt x="13660" y="19007"/>
                </a:cubicBezTo>
                <a:cubicBezTo>
                  <a:pt x="14460" y="19007"/>
                  <a:pt x="14543" y="18999"/>
                  <a:pt x="14634" y="18913"/>
                </a:cubicBezTo>
                <a:cubicBezTo>
                  <a:pt x="14728" y="18826"/>
                  <a:pt x="14735" y="18604"/>
                  <a:pt x="14733" y="15017"/>
                </a:cubicBezTo>
                <a:cubicBezTo>
                  <a:pt x="14732" y="11410"/>
                  <a:pt x="14729" y="11210"/>
                  <a:pt x="14634" y="11151"/>
                </a:cubicBezTo>
                <a:cubicBezTo>
                  <a:pt x="14555" y="11102"/>
                  <a:pt x="14095" y="11081"/>
                  <a:pt x="13644" y="11084"/>
                </a:cubicBezTo>
                <a:close/>
                <a:moveTo>
                  <a:pt x="2170" y="11091"/>
                </a:moveTo>
                <a:cubicBezTo>
                  <a:pt x="1356" y="11091"/>
                  <a:pt x="1271" y="11099"/>
                  <a:pt x="1169" y="11185"/>
                </a:cubicBezTo>
                <a:cubicBezTo>
                  <a:pt x="1059" y="11278"/>
                  <a:pt x="1057" y="11341"/>
                  <a:pt x="1057" y="15047"/>
                </a:cubicBezTo>
                <a:cubicBezTo>
                  <a:pt x="1057" y="18754"/>
                  <a:pt x="1059" y="18821"/>
                  <a:pt x="1169" y="18913"/>
                </a:cubicBezTo>
                <a:cubicBezTo>
                  <a:pt x="1271" y="18999"/>
                  <a:pt x="1353" y="19007"/>
                  <a:pt x="2143" y="19007"/>
                </a:cubicBezTo>
                <a:cubicBezTo>
                  <a:pt x="2933" y="19007"/>
                  <a:pt x="3019" y="18999"/>
                  <a:pt x="3121" y="18913"/>
                </a:cubicBezTo>
                <a:cubicBezTo>
                  <a:pt x="3230" y="18821"/>
                  <a:pt x="3232" y="18754"/>
                  <a:pt x="3232" y="15058"/>
                </a:cubicBezTo>
                <a:cubicBezTo>
                  <a:pt x="3232" y="11732"/>
                  <a:pt x="3221" y="11288"/>
                  <a:pt x="3144" y="11195"/>
                </a:cubicBezTo>
                <a:cubicBezTo>
                  <a:pt x="3061" y="11094"/>
                  <a:pt x="3026" y="11091"/>
                  <a:pt x="2170" y="11091"/>
                </a:cubicBezTo>
                <a:close/>
                <a:moveTo>
                  <a:pt x="19409" y="11091"/>
                </a:moveTo>
                <a:cubicBezTo>
                  <a:pt x="18553" y="11091"/>
                  <a:pt x="18514" y="11094"/>
                  <a:pt x="18431" y="11195"/>
                </a:cubicBezTo>
                <a:cubicBezTo>
                  <a:pt x="18354" y="11288"/>
                  <a:pt x="18347" y="11732"/>
                  <a:pt x="18347" y="15058"/>
                </a:cubicBezTo>
                <a:cubicBezTo>
                  <a:pt x="18347" y="18754"/>
                  <a:pt x="18349" y="18821"/>
                  <a:pt x="18458" y="18913"/>
                </a:cubicBezTo>
                <a:cubicBezTo>
                  <a:pt x="18560" y="18999"/>
                  <a:pt x="18642" y="19007"/>
                  <a:pt x="19432" y="19007"/>
                </a:cubicBezTo>
                <a:cubicBezTo>
                  <a:pt x="20222" y="19007"/>
                  <a:pt x="20308" y="18999"/>
                  <a:pt x="20410" y="18913"/>
                </a:cubicBezTo>
                <a:cubicBezTo>
                  <a:pt x="20520" y="18821"/>
                  <a:pt x="20522" y="18754"/>
                  <a:pt x="20522" y="15047"/>
                </a:cubicBezTo>
                <a:cubicBezTo>
                  <a:pt x="20522" y="11341"/>
                  <a:pt x="20520" y="11278"/>
                  <a:pt x="20410" y="11185"/>
                </a:cubicBezTo>
                <a:cubicBezTo>
                  <a:pt x="20308" y="11099"/>
                  <a:pt x="20223" y="11091"/>
                  <a:pt x="19409" y="11091"/>
                </a:cubicBezTo>
                <a:close/>
                <a:moveTo>
                  <a:pt x="10790" y="19871"/>
                </a:moveTo>
                <a:cubicBezTo>
                  <a:pt x="5471" y="19871"/>
                  <a:pt x="153" y="19893"/>
                  <a:pt x="99" y="19938"/>
                </a:cubicBezTo>
                <a:cubicBezTo>
                  <a:pt x="48" y="19981"/>
                  <a:pt x="20" y="20205"/>
                  <a:pt x="8" y="20700"/>
                </a:cubicBezTo>
                <a:cubicBezTo>
                  <a:pt x="-9" y="21357"/>
                  <a:pt x="-5" y="21408"/>
                  <a:pt x="103" y="21500"/>
                </a:cubicBezTo>
                <a:lnTo>
                  <a:pt x="218" y="21597"/>
                </a:lnTo>
                <a:lnTo>
                  <a:pt x="21357" y="21597"/>
                </a:lnTo>
                <a:lnTo>
                  <a:pt x="21472" y="21500"/>
                </a:lnTo>
                <a:cubicBezTo>
                  <a:pt x="21580" y="21408"/>
                  <a:pt x="21588" y="21357"/>
                  <a:pt x="21571" y="20700"/>
                </a:cubicBezTo>
                <a:cubicBezTo>
                  <a:pt x="21559" y="20205"/>
                  <a:pt x="21531" y="19981"/>
                  <a:pt x="21480" y="19938"/>
                </a:cubicBezTo>
                <a:cubicBezTo>
                  <a:pt x="21426" y="19893"/>
                  <a:pt x="16108" y="19871"/>
                  <a:pt x="10790" y="19871"/>
                </a:cubicBezTo>
                <a:close/>
              </a:path>
            </a:pathLst>
          </a:custGeom>
          <a:noFill/>
          <a:ln>
            <a:noFill/>
          </a:ln>
        </p:spPr>
      </p:pic>
      <p:grpSp>
        <p:nvGrpSpPr>
          <p:cNvPr id="800" name="Google Shape;800;p29"/>
          <p:cNvGrpSpPr/>
          <p:nvPr/>
        </p:nvGrpSpPr>
        <p:grpSpPr>
          <a:xfrm>
            <a:off x="1488" y="-12459"/>
            <a:ext cx="12189023" cy="377586"/>
            <a:chOff x="1488" y="0"/>
            <a:chExt cx="12189023" cy="377586"/>
          </a:xfrm>
        </p:grpSpPr>
        <p:sp>
          <p:nvSpPr>
            <p:cNvPr id="801" name="Google Shape;801;p2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29"/>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關於支付</a:t>
              </a:r>
              <a:endParaRPr/>
            </a:p>
          </p:txBody>
        </p:sp>
        <p:sp>
          <p:nvSpPr>
            <p:cNvPr id="803" name="Google Shape;803;p29"/>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29"/>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第三方支付的運作</a:t>
              </a:r>
              <a:endParaRPr/>
            </a:p>
          </p:txBody>
        </p:sp>
        <p:sp>
          <p:nvSpPr>
            <p:cNvPr id="805" name="Google Shape;805;p29"/>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29"/>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807" name="Google Shape;807;p29"/>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29"/>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809" name="Google Shape;809;p29"/>
            <p:cNvSpPr/>
            <p:nvPr/>
          </p:nvSpPr>
          <p:spPr>
            <a:xfrm>
              <a:off x="9288363"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29"/>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811" name="Google Shape;811;p29"/>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3"/>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ltLang="en-US" dirty="0"/>
              <a:t>信任問題</a:t>
            </a:r>
            <a:endParaRPr dirty="0"/>
          </a:p>
        </p:txBody>
      </p:sp>
      <p:sp>
        <p:nvSpPr>
          <p:cNvPr id="113" name="Google Shape;113;p3"/>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a:t>
            </a:fld>
            <a:endParaRPr/>
          </a:p>
        </p:txBody>
      </p:sp>
      <p:grpSp>
        <p:nvGrpSpPr>
          <p:cNvPr id="114" name="Google Shape;114;p3"/>
          <p:cNvGrpSpPr/>
          <p:nvPr/>
        </p:nvGrpSpPr>
        <p:grpSpPr>
          <a:xfrm>
            <a:off x="1488" y="-12459"/>
            <a:ext cx="12189023" cy="377586"/>
            <a:chOff x="1488" y="0"/>
            <a:chExt cx="12189023" cy="377586"/>
          </a:xfrm>
        </p:grpSpPr>
        <p:sp>
          <p:nvSpPr>
            <p:cNvPr id="115" name="Google Shape;115;p3"/>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3"/>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altLang="en-US" sz="1400" dirty="0">
                  <a:solidFill>
                    <a:schemeClr val="lt1"/>
                  </a:solidFill>
                  <a:latin typeface="Corbel"/>
                  <a:ea typeface="Corbel"/>
                  <a:cs typeface="Corbel"/>
                  <a:sym typeface="Corbel"/>
                </a:rPr>
                <a:t>信任機制</a:t>
              </a:r>
              <a:endParaRPr dirty="0"/>
            </a:p>
          </p:txBody>
        </p:sp>
        <p:sp>
          <p:nvSpPr>
            <p:cNvPr id="117" name="Google Shape;117;p3"/>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3"/>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dirty="0">
                  <a:solidFill>
                    <a:schemeClr val="lt1"/>
                  </a:solidFill>
                  <a:latin typeface="Corbel"/>
                  <a:ea typeface="Corbel"/>
                  <a:cs typeface="Corbel"/>
                  <a:sym typeface="Corbel"/>
                </a:rPr>
                <a:t>第三方支付的運作</a:t>
              </a:r>
              <a:endParaRPr dirty="0"/>
            </a:p>
          </p:txBody>
        </p:sp>
        <p:sp>
          <p:nvSpPr>
            <p:cNvPr id="119" name="Google Shape;119;p3"/>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3"/>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121" name="Google Shape;121;p3"/>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3"/>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dirty="0">
                  <a:solidFill>
                    <a:schemeClr val="lt1"/>
                  </a:solidFill>
                  <a:latin typeface="Corbel"/>
                  <a:ea typeface="Corbel"/>
                  <a:cs typeface="Corbel"/>
                  <a:sym typeface="Corbel"/>
                </a:rPr>
                <a:t>市場與案例</a:t>
              </a:r>
              <a:endParaRPr dirty="0"/>
            </a:p>
          </p:txBody>
        </p:sp>
        <p:sp>
          <p:nvSpPr>
            <p:cNvPr id="123" name="Google Shape;123;p3"/>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3"/>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dirty="0">
                  <a:solidFill>
                    <a:schemeClr val="lt1"/>
                  </a:solidFill>
                  <a:latin typeface="Corbel"/>
                  <a:ea typeface="Corbel"/>
                  <a:cs typeface="Corbel"/>
                  <a:sym typeface="Corbel"/>
                </a:rPr>
                <a:t>機會與挑戰</a:t>
              </a:r>
              <a:endParaRPr dirty="0"/>
            </a:p>
          </p:txBody>
        </p:sp>
      </p:grpSp>
      <p:sp>
        <p:nvSpPr>
          <p:cNvPr id="141" name="Google Shape;141;p3"/>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a:p>
            <a:pPr marL="0" lvl="0" indent="0" algn="l" rtl="0">
              <a:spcBef>
                <a:spcPts val="0"/>
              </a:spcBef>
              <a:spcAft>
                <a:spcPts val="0"/>
              </a:spcAft>
              <a:buNone/>
            </a:pPr>
            <a:endParaRPr/>
          </a:p>
        </p:txBody>
      </p:sp>
      <p:sp>
        <p:nvSpPr>
          <p:cNvPr id="3" name="矩形 2"/>
          <p:cNvSpPr/>
          <p:nvPr/>
        </p:nvSpPr>
        <p:spPr>
          <a:xfrm>
            <a:off x="795264" y="1732937"/>
            <a:ext cx="10230802" cy="2062103"/>
          </a:xfrm>
          <a:prstGeom prst="rect">
            <a:avLst/>
          </a:prstGeom>
        </p:spPr>
        <p:txBody>
          <a:bodyPr wrap="square">
            <a:spAutoFit/>
          </a:bodyPr>
          <a:lstStyle/>
          <a:p>
            <a:pPr marL="457200" indent="-457200">
              <a:buFont typeface="Arial" panose="020B0604020202020204" pitchFamily="34" charset="0"/>
              <a:buChar char="•"/>
            </a:pPr>
            <a:r>
              <a:rPr lang="zh-TW" altLang="en-US" sz="3200" dirty="0">
                <a:latin typeface="微軟正黑體" panose="020B0604030504040204" pitchFamily="34" charset="-120"/>
                <a:ea typeface="微軟正黑體" panose="020B0604030504040204" pitchFamily="34" charset="-120"/>
              </a:rPr>
              <a:t>支付工具</a:t>
            </a:r>
            <a:r>
              <a:rPr lang="en-US" altLang="zh-TW" sz="3200" dirty="0">
                <a:latin typeface="微軟正黑體" panose="020B0604030504040204" pitchFamily="34" charset="-120"/>
                <a:ea typeface="微軟正黑體" panose="020B0604030504040204" pitchFamily="34" charset="-120"/>
              </a:rPr>
              <a:t>: </a:t>
            </a:r>
            <a:r>
              <a:rPr lang="zh-TW" altLang="en-US" sz="3200" dirty="0">
                <a:latin typeface="微軟正黑體" panose="020B0604030504040204" pitchFamily="34" charset="-120"/>
                <a:ea typeface="微軟正黑體" panose="020B0604030504040204" pitchFamily="34" charset="-120"/>
              </a:rPr>
              <a:t>貨幣流通</a:t>
            </a:r>
            <a:endParaRPr lang="en-US" altLang="zh-TW" sz="3200" dirty="0">
              <a:latin typeface="微軟正黑體" panose="020B0604030504040204" pitchFamily="34" charset="-120"/>
              <a:ea typeface="微軟正黑體" panose="020B0604030504040204" pitchFamily="34" charset="-120"/>
            </a:endParaRPr>
          </a:p>
          <a:p>
            <a:pPr marL="457200" indent="-457200">
              <a:buFont typeface="Arial" panose="020B0604020202020204" pitchFamily="34" charset="0"/>
              <a:buChar char="•"/>
            </a:pPr>
            <a:r>
              <a:rPr lang="zh-TW" altLang="en-US" sz="3200" dirty="0">
                <a:latin typeface="微軟正黑體" panose="020B0604030504040204" pitchFamily="34" charset="-120"/>
                <a:ea typeface="微軟正黑體" panose="020B0604030504040204" pitchFamily="34" charset="-120"/>
              </a:rPr>
              <a:t>電子商務</a:t>
            </a:r>
            <a:r>
              <a:rPr lang="en-US" altLang="zh-TW" sz="3200" dirty="0">
                <a:latin typeface="微軟正黑體" panose="020B0604030504040204" pitchFamily="34" charset="-120"/>
                <a:ea typeface="微軟正黑體" panose="020B0604030504040204" pitchFamily="34" charset="-120"/>
              </a:rPr>
              <a:t>:</a:t>
            </a:r>
            <a:r>
              <a:rPr lang="zh-TW" altLang="en-US" sz="3200" dirty="0">
                <a:latin typeface="微軟正黑體" panose="020B0604030504040204" pitchFamily="34" charset="-120"/>
                <a:ea typeface="微軟正黑體" panose="020B0604030504040204" pitchFamily="34" charset="-120"/>
              </a:rPr>
              <a:t> 金流、物流不同步困境</a:t>
            </a:r>
            <a:endParaRPr lang="en-US" altLang="zh-TW" sz="3200" dirty="0">
              <a:latin typeface="微軟正黑體" panose="020B0604030504040204" pitchFamily="34" charset="-120"/>
              <a:ea typeface="微軟正黑體" panose="020B0604030504040204" pitchFamily="34" charset="-120"/>
            </a:endParaRPr>
          </a:p>
          <a:p>
            <a:pPr marL="457200" indent="-457200">
              <a:buFont typeface="Arial" panose="020B0604020202020204" pitchFamily="34" charset="0"/>
              <a:buChar char="•"/>
            </a:pPr>
            <a:r>
              <a:rPr lang="zh-TW" altLang="en-US" sz="3200" dirty="0">
                <a:latin typeface="微軟正黑體" panose="020B0604030504040204" pitchFamily="34" charset="-120"/>
                <a:ea typeface="微軟正黑體" panose="020B0604030504040204" pitchFamily="34" charset="-120"/>
              </a:rPr>
              <a:t>資訊不對稱</a:t>
            </a:r>
            <a:r>
              <a:rPr lang="en-US" altLang="zh-TW" sz="3200" dirty="0">
                <a:latin typeface="微軟正黑體" panose="020B0604030504040204" pitchFamily="34" charset="-120"/>
                <a:ea typeface="微軟正黑體" panose="020B0604030504040204" pitchFamily="34" charset="-120"/>
              </a:rPr>
              <a:t>: </a:t>
            </a:r>
            <a:r>
              <a:rPr lang="zh-TW" altLang="en-US" sz="3200" dirty="0">
                <a:latin typeface="微軟正黑體" panose="020B0604030504040204" pitchFamily="34" charset="-120"/>
                <a:ea typeface="微軟正黑體" panose="020B0604030504040204" pitchFamily="34" charset="-120"/>
              </a:rPr>
              <a:t>風險評估</a:t>
            </a:r>
            <a:endParaRPr lang="en-US" altLang="zh-TW" sz="3200" dirty="0">
              <a:latin typeface="微軟正黑體" panose="020B0604030504040204" pitchFamily="34" charset="-120"/>
              <a:ea typeface="微軟正黑體" panose="020B0604030504040204" pitchFamily="34" charset="-120"/>
            </a:endParaRPr>
          </a:p>
          <a:p>
            <a:pPr marL="457200" indent="-457200">
              <a:buFont typeface="Arial" panose="020B0604020202020204" pitchFamily="34" charset="0"/>
              <a:buChar char="•"/>
            </a:pPr>
            <a:endParaRPr lang="zh-TW" altLang="en-US" sz="32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8095624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14"/>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第三方支付 v.s 傳統銀行支付</a:t>
            </a:r>
            <a:endParaRPr/>
          </a:p>
        </p:txBody>
      </p:sp>
      <p:sp>
        <p:nvSpPr>
          <p:cNvPr id="395" name="Google Shape;395;p14"/>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30</a:t>
            </a:fld>
            <a:endParaRPr/>
          </a:p>
        </p:txBody>
      </p:sp>
      <p:graphicFrame>
        <p:nvGraphicFramePr>
          <p:cNvPr id="396" name="Google Shape;396;p14"/>
          <p:cNvGraphicFramePr/>
          <p:nvPr/>
        </p:nvGraphicFramePr>
        <p:xfrm>
          <a:off x="813549" y="1953394"/>
          <a:ext cx="10599300" cy="3513180"/>
        </p:xfrm>
        <a:graphic>
          <a:graphicData uri="http://schemas.openxmlformats.org/drawingml/2006/table">
            <a:tbl>
              <a:tblPr firstRow="1" bandRow="1">
                <a:noFill/>
                <a:tableStyleId>{E1FB0F3B-FCBD-44C2-A7BD-866CFDC86523}</a:tableStyleId>
              </a:tblPr>
              <a:tblGrid>
                <a:gridCol w="994725">
                  <a:extLst>
                    <a:ext uri="{9D8B030D-6E8A-4147-A177-3AD203B41FA5}">
                      <a16:colId xmlns:a16="http://schemas.microsoft.com/office/drawing/2014/main" val="20000"/>
                    </a:ext>
                  </a:extLst>
                </a:gridCol>
                <a:gridCol w="4750400">
                  <a:extLst>
                    <a:ext uri="{9D8B030D-6E8A-4147-A177-3AD203B41FA5}">
                      <a16:colId xmlns:a16="http://schemas.microsoft.com/office/drawing/2014/main" val="20001"/>
                    </a:ext>
                  </a:extLst>
                </a:gridCol>
                <a:gridCol w="4854175">
                  <a:extLst>
                    <a:ext uri="{9D8B030D-6E8A-4147-A177-3AD203B41FA5}">
                      <a16:colId xmlns:a16="http://schemas.microsoft.com/office/drawing/2014/main" val="20002"/>
                    </a:ext>
                  </a:extLst>
                </a:gridCol>
              </a:tblGrid>
              <a:tr h="562300">
                <a:tc>
                  <a:txBody>
                    <a:bodyPr/>
                    <a:lstStyle/>
                    <a:p>
                      <a:pPr marL="0" marR="0" lvl="0" indent="0" algn="l" rtl="0">
                        <a:spcBef>
                          <a:spcPts val="0"/>
                        </a:spcBef>
                        <a:spcAft>
                          <a:spcPts val="0"/>
                        </a:spcAft>
                        <a:buNone/>
                      </a:pPr>
                      <a:endParaRPr sz="2400"/>
                    </a:p>
                  </a:txBody>
                  <a:tcPr marL="91450" marR="91450" marT="45725" marB="45725" anchor="ctr"/>
                </a:tc>
                <a:tc>
                  <a:txBody>
                    <a:bodyPr/>
                    <a:lstStyle/>
                    <a:p>
                      <a:pPr marL="0" marR="0" lvl="0" indent="0" algn="ctr" rtl="0">
                        <a:spcBef>
                          <a:spcPts val="0"/>
                        </a:spcBef>
                        <a:spcAft>
                          <a:spcPts val="0"/>
                        </a:spcAft>
                        <a:buNone/>
                      </a:pPr>
                      <a:r>
                        <a:rPr lang="zh-TW" sz="2400"/>
                        <a:t>第三方支付</a:t>
                      </a:r>
                      <a:endParaRPr/>
                    </a:p>
                  </a:txBody>
                  <a:tcPr marL="91450" marR="91450" marT="45725" marB="45725" anchor="ctr"/>
                </a:tc>
                <a:tc>
                  <a:txBody>
                    <a:bodyPr/>
                    <a:lstStyle/>
                    <a:p>
                      <a:pPr marL="0" marR="0" lvl="0" indent="0" algn="ctr" rtl="0">
                        <a:spcBef>
                          <a:spcPts val="0"/>
                        </a:spcBef>
                        <a:spcAft>
                          <a:spcPts val="0"/>
                        </a:spcAft>
                        <a:buNone/>
                      </a:pPr>
                      <a:r>
                        <a:rPr lang="zh-TW" sz="2400"/>
                        <a:t>傳統支付(銀行)</a:t>
                      </a:r>
                      <a:endParaRPr sz="2400"/>
                    </a:p>
                  </a:txBody>
                  <a:tcPr marL="91450" marR="91450" marT="45725" marB="45725" anchor="ctr"/>
                </a:tc>
                <a:extLst>
                  <a:ext uri="{0D108BD9-81ED-4DB2-BD59-A6C34878D82A}">
                    <a16:rowId xmlns:a16="http://schemas.microsoft.com/office/drawing/2014/main" val="10000"/>
                  </a:ext>
                </a:extLst>
              </a:tr>
              <a:tr h="562300">
                <a:tc>
                  <a:txBody>
                    <a:bodyPr/>
                    <a:lstStyle/>
                    <a:p>
                      <a:pPr marL="0" marR="0" lvl="0" indent="0" algn="ctr" rtl="0">
                        <a:spcBef>
                          <a:spcPts val="0"/>
                        </a:spcBef>
                        <a:spcAft>
                          <a:spcPts val="0"/>
                        </a:spcAft>
                        <a:buNone/>
                      </a:pPr>
                      <a:r>
                        <a:rPr lang="zh-TW" sz="2400"/>
                        <a:t>媒介</a:t>
                      </a:r>
                      <a:endParaRPr/>
                    </a:p>
                  </a:txBody>
                  <a:tcPr marL="91450" marR="91450" marT="45725" marB="45725" anchor="ctr"/>
                </a:tc>
                <a:tc>
                  <a:txBody>
                    <a:bodyPr/>
                    <a:lstStyle/>
                    <a:p>
                      <a:pPr marL="0" marR="0" lvl="0" indent="0" algn="ctr" rtl="0">
                        <a:spcBef>
                          <a:spcPts val="0"/>
                        </a:spcBef>
                        <a:spcAft>
                          <a:spcPts val="0"/>
                        </a:spcAft>
                        <a:buNone/>
                      </a:pPr>
                      <a:r>
                        <a:rPr lang="zh-TW" sz="2400"/>
                        <a:t>以第三方平台為中心</a:t>
                      </a:r>
                      <a:endParaRPr/>
                    </a:p>
                  </a:txBody>
                  <a:tcPr marL="91450" marR="91450" marT="45725" marB="45725" anchor="ctr"/>
                </a:tc>
                <a:tc>
                  <a:txBody>
                    <a:bodyPr/>
                    <a:lstStyle/>
                    <a:p>
                      <a:pPr marL="0" marR="0" lvl="0" indent="0" algn="ctr" rtl="0">
                        <a:spcBef>
                          <a:spcPts val="0"/>
                        </a:spcBef>
                        <a:spcAft>
                          <a:spcPts val="0"/>
                        </a:spcAft>
                        <a:buNone/>
                      </a:pPr>
                      <a:r>
                        <a:rPr lang="zh-TW" sz="2400"/>
                        <a:t>以銀行為中心</a:t>
                      </a:r>
                      <a:endParaRPr/>
                    </a:p>
                  </a:txBody>
                  <a:tcPr marL="91450" marR="91450" marT="45725" marB="45725" anchor="ctr"/>
                </a:tc>
                <a:extLst>
                  <a:ext uri="{0D108BD9-81ED-4DB2-BD59-A6C34878D82A}">
                    <a16:rowId xmlns:a16="http://schemas.microsoft.com/office/drawing/2014/main" val="10001"/>
                  </a:ext>
                </a:extLst>
              </a:tr>
              <a:tr h="1199850">
                <a:tc>
                  <a:txBody>
                    <a:bodyPr/>
                    <a:lstStyle/>
                    <a:p>
                      <a:pPr marL="0" marR="0" lvl="0" indent="0" algn="ctr" rtl="0">
                        <a:spcBef>
                          <a:spcPts val="0"/>
                        </a:spcBef>
                        <a:spcAft>
                          <a:spcPts val="0"/>
                        </a:spcAft>
                        <a:buNone/>
                      </a:pPr>
                      <a:r>
                        <a:rPr lang="zh-TW" sz="2400"/>
                        <a:t>好處</a:t>
                      </a:r>
                      <a:endParaRPr/>
                    </a:p>
                  </a:txBody>
                  <a:tcPr marL="91450" marR="91450" marT="45725" marB="45725" anchor="ctr"/>
                </a:tc>
                <a:tc>
                  <a:txBody>
                    <a:bodyPr/>
                    <a:lstStyle/>
                    <a:p>
                      <a:pPr marL="285750" marR="0" lvl="0" indent="-285750" algn="l" rtl="0">
                        <a:lnSpc>
                          <a:spcPct val="100000"/>
                        </a:lnSpc>
                        <a:spcBef>
                          <a:spcPts val="0"/>
                        </a:spcBef>
                        <a:spcAft>
                          <a:spcPts val="0"/>
                        </a:spcAft>
                        <a:buClr>
                          <a:schemeClr val="dk1"/>
                        </a:buClr>
                        <a:buSzPts val="2400"/>
                        <a:buFont typeface="Arial"/>
                        <a:buChar char="•"/>
                      </a:pPr>
                      <a:r>
                        <a:rPr lang="zh-TW" sz="2400"/>
                        <a:t>監督買賣雙方的交易履行</a:t>
                      </a:r>
                      <a:endParaRPr sz="2400"/>
                    </a:p>
                    <a:p>
                      <a:pPr marL="285750" marR="0" lvl="0" indent="-285750" algn="l" rtl="0">
                        <a:lnSpc>
                          <a:spcPct val="100000"/>
                        </a:lnSpc>
                        <a:spcBef>
                          <a:spcPts val="0"/>
                        </a:spcBef>
                        <a:spcAft>
                          <a:spcPts val="0"/>
                        </a:spcAft>
                        <a:buClr>
                          <a:schemeClr val="dk1"/>
                        </a:buClr>
                        <a:buSzPts val="2400"/>
                        <a:buFont typeface="Arial"/>
                        <a:buChar char="•"/>
                      </a:pPr>
                      <a:r>
                        <a:rPr lang="zh-TW" sz="2400"/>
                        <a:t>申請不需身份證明與財力文件</a:t>
                      </a:r>
                      <a:endParaRPr sz="2400"/>
                    </a:p>
                    <a:p>
                      <a:pPr marL="285750" marR="0" lvl="0" indent="-285750" algn="l" rtl="0">
                        <a:lnSpc>
                          <a:spcPct val="100000"/>
                        </a:lnSpc>
                        <a:spcBef>
                          <a:spcPts val="0"/>
                        </a:spcBef>
                        <a:spcAft>
                          <a:spcPts val="0"/>
                        </a:spcAft>
                        <a:buClr>
                          <a:schemeClr val="dk1"/>
                        </a:buClr>
                        <a:buSzPts val="2400"/>
                        <a:buFont typeface="Arial"/>
                        <a:buChar char="•"/>
                      </a:pPr>
                      <a:r>
                        <a:rPr lang="zh-TW" sz="2400"/>
                        <a:t>多種支付方式</a:t>
                      </a:r>
                      <a:endParaRPr sz="2400"/>
                    </a:p>
                  </a:txBody>
                  <a:tcPr marL="91450" marR="91450" marT="45725" marB="45725" anchor="ctr"/>
                </a:tc>
                <a:tc>
                  <a:txBody>
                    <a:bodyPr/>
                    <a:lstStyle/>
                    <a:p>
                      <a:pPr marL="285750" marR="0" lvl="0" indent="-285750" algn="l" rtl="0">
                        <a:spcBef>
                          <a:spcPts val="0"/>
                        </a:spcBef>
                        <a:spcAft>
                          <a:spcPts val="0"/>
                        </a:spcAft>
                        <a:buClr>
                          <a:schemeClr val="dk1"/>
                        </a:buClr>
                        <a:buSzPts val="2400"/>
                        <a:buFont typeface="Arial"/>
                        <a:buChar char="•"/>
                      </a:pPr>
                      <a:r>
                        <a:rPr lang="zh-TW" sz="2400"/>
                        <a:t>保障性高，為信用良好金融機構</a:t>
                      </a:r>
                      <a:endParaRPr sz="2400"/>
                    </a:p>
                    <a:p>
                      <a:pPr marL="285750" marR="0" lvl="0" indent="-285750" algn="l" rtl="0">
                        <a:spcBef>
                          <a:spcPts val="0"/>
                        </a:spcBef>
                        <a:spcAft>
                          <a:spcPts val="0"/>
                        </a:spcAft>
                        <a:buClr>
                          <a:schemeClr val="dk1"/>
                        </a:buClr>
                        <a:buSzPts val="2400"/>
                        <a:buFont typeface="Arial"/>
                        <a:buChar char="•"/>
                      </a:pPr>
                      <a:r>
                        <a:rPr lang="zh-TW" sz="2400"/>
                        <a:t>資料外洩風險性低</a:t>
                      </a:r>
                      <a:endParaRPr sz="2400"/>
                    </a:p>
                    <a:p>
                      <a:pPr marL="285750" marR="0" lvl="0" indent="-285750" algn="l" rtl="0">
                        <a:spcBef>
                          <a:spcPts val="0"/>
                        </a:spcBef>
                        <a:spcAft>
                          <a:spcPts val="0"/>
                        </a:spcAft>
                        <a:buClr>
                          <a:schemeClr val="dk1"/>
                        </a:buClr>
                        <a:buSzPts val="2400"/>
                        <a:buFont typeface="Arial"/>
                        <a:buChar char="•"/>
                      </a:pPr>
                      <a:r>
                        <a:rPr lang="zh-TW" sz="2400"/>
                        <a:t>法規的完整保障性</a:t>
                      </a:r>
                      <a:endParaRPr/>
                    </a:p>
                  </a:txBody>
                  <a:tcPr marL="91450" marR="91450" marT="45725" marB="45725" anchor="ctr"/>
                </a:tc>
                <a:extLst>
                  <a:ext uri="{0D108BD9-81ED-4DB2-BD59-A6C34878D82A}">
                    <a16:rowId xmlns:a16="http://schemas.microsoft.com/office/drawing/2014/main" val="10002"/>
                  </a:ext>
                </a:extLst>
              </a:tr>
              <a:tr h="956725">
                <a:tc>
                  <a:txBody>
                    <a:bodyPr/>
                    <a:lstStyle/>
                    <a:p>
                      <a:pPr marL="0" marR="0" lvl="0" indent="0" algn="ctr" rtl="0">
                        <a:spcBef>
                          <a:spcPts val="0"/>
                        </a:spcBef>
                        <a:spcAft>
                          <a:spcPts val="0"/>
                        </a:spcAft>
                        <a:buNone/>
                      </a:pPr>
                      <a:endParaRPr sz="2400"/>
                    </a:p>
                    <a:p>
                      <a:pPr marL="0" marR="0" lvl="0" indent="0" algn="ctr" rtl="0">
                        <a:spcBef>
                          <a:spcPts val="0"/>
                        </a:spcBef>
                        <a:spcAft>
                          <a:spcPts val="0"/>
                        </a:spcAft>
                        <a:buNone/>
                      </a:pPr>
                      <a:r>
                        <a:rPr lang="zh-TW" sz="2400"/>
                        <a:t>缺點</a:t>
                      </a:r>
                      <a:endParaRPr/>
                    </a:p>
                  </a:txBody>
                  <a:tcPr marL="91450" marR="91450" marT="45725" marB="45725" anchor="ctr"/>
                </a:tc>
                <a:tc>
                  <a:txBody>
                    <a:bodyPr/>
                    <a:lstStyle/>
                    <a:p>
                      <a:pPr marL="285750" marR="0" lvl="0" indent="-285750" algn="l" rtl="0">
                        <a:spcBef>
                          <a:spcPts val="0"/>
                        </a:spcBef>
                        <a:spcAft>
                          <a:spcPts val="0"/>
                        </a:spcAft>
                        <a:buClr>
                          <a:schemeClr val="dk1"/>
                        </a:buClr>
                        <a:buSzPts val="2400"/>
                        <a:buFont typeface="Arial"/>
                        <a:buChar char="•"/>
                      </a:pPr>
                      <a:r>
                        <a:rPr lang="zh-TW" sz="2400"/>
                        <a:t>承擔風險高</a:t>
                      </a:r>
                      <a:endParaRPr sz="2400"/>
                    </a:p>
                    <a:p>
                      <a:pPr marL="285750" marR="0" lvl="0" indent="-285750" algn="l" rtl="0">
                        <a:spcBef>
                          <a:spcPts val="0"/>
                        </a:spcBef>
                        <a:spcAft>
                          <a:spcPts val="0"/>
                        </a:spcAft>
                        <a:buClr>
                          <a:schemeClr val="dk1"/>
                        </a:buClr>
                        <a:buSzPts val="2400"/>
                        <a:buFont typeface="Arial"/>
                        <a:buChar char="•"/>
                      </a:pPr>
                      <a:r>
                        <a:rPr lang="zh-TW" sz="2400"/>
                        <a:t>目前缺少法規的保障性</a:t>
                      </a:r>
                      <a:endParaRPr/>
                    </a:p>
                  </a:txBody>
                  <a:tcPr marL="91450" marR="91450" marT="45725" marB="45725" anchor="ctr"/>
                </a:tc>
                <a:tc>
                  <a:txBody>
                    <a:bodyPr/>
                    <a:lstStyle/>
                    <a:p>
                      <a:pPr marL="285750" marR="0" lvl="0" indent="-285750" algn="l" rtl="0">
                        <a:spcBef>
                          <a:spcPts val="0"/>
                        </a:spcBef>
                        <a:spcAft>
                          <a:spcPts val="0"/>
                        </a:spcAft>
                        <a:buClr>
                          <a:schemeClr val="dk1"/>
                        </a:buClr>
                        <a:buSzPts val="2400"/>
                        <a:buFont typeface="Arial"/>
                        <a:buChar char="•"/>
                      </a:pPr>
                      <a:r>
                        <a:rPr lang="zh-TW" sz="2400"/>
                        <a:t>申請手續繁雜</a:t>
                      </a:r>
                      <a:endParaRPr sz="2400"/>
                    </a:p>
                    <a:p>
                      <a:pPr marL="285750" marR="0" lvl="0" indent="-285750" algn="l" rtl="0">
                        <a:spcBef>
                          <a:spcPts val="0"/>
                        </a:spcBef>
                        <a:spcAft>
                          <a:spcPts val="0"/>
                        </a:spcAft>
                        <a:buClr>
                          <a:schemeClr val="dk1"/>
                        </a:buClr>
                        <a:buSzPts val="2400"/>
                        <a:buFont typeface="Arial"/>
                        <a:buChar char="•"/>
                      </a:pPr>
                      <a:r>
                        <a:rPr lang="zh-TW" sz="2400"/>
                        <a:t>帳戶綁定固定帳號，容易有盜刷的風險</a:t>
                      </a:r>
                      <a:endParaRPr/>
                    </a:p>
                  </a:txBody>
                  <a:tcPr marL="91450" marR="91450" marT="45725" marB="45725" anchor="ctr"/>
                </a:tc>
                <a:extLst>
                  <a:ext uri="{0D108BD9-81ED-4DB2-BD59-A6C34878D82A}">
                    <a16:rowId xmlns:a16="http://schemas.microsoft.com/office/drawing/2014/main" val="10003"/>
                  </a:ext>
                </a:extLst>
              </a:tr>
            </a:tbl>
          </a:graphicData>
        </a:graphic>
      </p:graphicFrame>
      <p:sp>
        <p:nvSpPr>
          <p:cNvPr id="408" name="Google Shape;408;p14"/>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grpSp>
        <p:nvGrpSpPr>
          <p:cNvPr id="17" name="Google Shape;838;p31"/>
          <p:cNvGrpSpPr/>
          <p:nvPr/>
        </p:nvGrpSpPr>
        <p:grpSpPr>
          <a:xfrm>
            <a:off x="1488" y="-12459"/>
            <a:ext cx="12189023" cy="377586"/>
            <a:chOff x="1488" y="0"/>
            <a:chExt cx="12189023" cy="377586"/>
          </a:xfrm>
        </p:grpSpPr>
        <p:sp>
          <p:nvSpPr>
            <p:cNvPr id="18" name="Google Shape;839;p31"/>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40;p31"/>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關於支付</a:t>
              </a:r>
              <a:endParaRPr/>
            </a:p>
          </p:txBody>
        </p:sp>
        <p:sp>
          <p:nvSpPr>
            <p:cNvPr id="20" name="Google Shape;841;p3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842;p31"/>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第三方支付的運作</a:t>
              </a:r>
              <a:endParaRPr/>
            </a:p>
          </p:txBody>
        </p:sp>
        <p:sp>
          <p:nvSpPr>
            <p:cNvPr id="22" name="Google Shape;843;p31"/>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44;p31"/>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24" name="Google Shape;845;p31"/>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46;p31"/>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26" name="Google Shape;847;p31"/>
            <p:cNvSpPr/>
            <p:nvPr/>
          </p:nvSpPr>
          <p:spPr>
            <a:xfrm>
              <a:off x="9288363"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48;p31"/>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Tree>
    <p:extLst>
      <p:ext uri="{BB962C8B-B14F-4D97-AF65-F5344CB8AC3E}">
        <p14:creationId xmlns:p14="http://schemas.microsoft.com/office/powerpoint/2010/main" val="50712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815"/>
        <p:cNvGrpSpPr/>
        <p:nvPr/>
      </p:nvGrpSpPr>
      <p:grpSpPr>
        <a:xfrm>
          <a:off x="0" y="0"/>
          <a:ext cx="0" cy="0"/>
          <a:chOff x="0" y="0"/>
          <a:chExt cx="0" cy="0"/>
        </a:xfrm>
      </p:grpSpPr>
      <p:sp>
        <p:nvSpPr>
          <p:cNvPr id="816" name="Google Shape;816;p30"/>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dirty="0">
                <a:latin typeface="Corbel"/>
                <a:ea typeface="Corbel"/>
                <a:cs typeface="Corbel"/>
                <a:sym typeface="Corbel"/>
              </a:rPr>
              <a:t>法規、政策</a:t>
            </a:r>
            <a:r>
              <a:rPr lang="zh-TW" altLang="en-US" dirty="0">
                <a:latin typeface="Corbel"/>
                <a:ea typeface="Corbel"/>
                <a:cs typeface="Corbel"/>
                <a:sym typeface="Corbel"/>
              </a:rPr>
              <a:t>問題</a:t>
            </a:r>
            <a:endParaRPr dirty="0">
              <a:latin typeface="Corbel"/>
              <a:ea typeface="Corbel"/>
              <a:cs typeface="Corbel"/>
              <a:sym typeface="Corbel"/>
            </a:endParaRPr>
          </a:p>
        </p:txBody>
      </p:sp>
      <p:sp>
        <p:nvSpPr>
          <p:cNvPr id="817" name="Google Shape;817;p30"/>
          <p:cNvSpPr txBox="1">
            <a:spLocks noGrp="1"/>
          </p:cNvSpPr>
          <p:nvPr>
            <p:ph type="body" idx="1"/>
          </p:nvPr>
        </p:nvSpPr>
        <p:spPr>
          <a:xfrm>
            <a:off x="248479" y="1474839"/>
            <a:ext cx="11365876" cy="4702124"/>
          </a:xfrm>
          <a:prstGeom prst="rect">
            <a:avLst/>
          </a:prstGeom>
          <a:noFill/>
          <a:ln>
            <a:noFill/>
          </a:ln>
        </p:spPr>
        <p:txBody>
          <a:bodyPr spcFirstLastPara="1" wrap="square" lIns="91425" tIns="45700" rIns="91425" bIns="45700" anchor="t" anchorCtr="0">
            <a:normAutofit/>
          </a:bodyPr>
          <a:lstStyle/>
          <a:p>
            <a:pPr marL="685800" lvl="1" indent="-203200" algn="l" rtl="0">
              <a:lnSpc>
                <a:spcPct val="130000"/>
              </a:lnSpc>
              <a:spcBef>
                <a:spcPts val="0"/>
              </a:spcBef>
              <a:spcAft>
                <a:spcPts val="0"/>
              </a:spcAft>
              <a:buClr>
                <a:schemeClr val="dk1"/>
              </a:buClr>
              <a:buSzPts val="2400"/>
              <a:buChar char="•"/>
            </a:pPr>
            <a:r>
              <a:rPr lang="zh-TW">
                <a:latin typeface="Corbel"/>
                <a:ea typeface="Corbel"/>
                <a:cs typeface="Corbel"/>
                <a:sym typeface="Corbel"/>
              </a:rPr>
              <a:t>第三方支付行業相關法律並不完善</a:t>
            </a:r>
            <a:endParaRPr>
              <a:latin typeface="Corbel"/>
              <a:ea typeface="Corbel"/>
              <a:cs typeface="Corbel"/>
              <a:sym typeface="Corbel"/>
            </a:endParaRPr>
          </a:p>
          <a:p>
            <a:pPr marL="1143000" lvl="2" indent="-190500" algn="l" rtl="0">
              <a:lnSpc>
                <a:spcPct val="130000"/>
              </a:lnSpc>
              <a:spcBef>
                <a:spcPts val="500"/>
              </a:spcBef>
              <a:spcAft>
                <a:spcPts val="0"/>
              </a:spcAft>
              <a:buClr>
                <a:schemeClr val="dk1"/>
              </a:buClr>
              <a:buSzPts val="2200"/>
              <a:buChar char="•"/>
            </a:pPr>
            <a:r>
              <a:rPr lang="zh-TW" sz="2200">
                <a:latin typeface="Corbel"/>
                <a:ea typeface="Corbel"/>
                <a:cs typeface="Corbel"/>
                <a:sym typeface="Corbel"/>
              </a:rPr>
              <a:t>業務升級或新業務上線可能會觸及法律行為</a:t>
            </a:r>
            <a:endParaRPr sz="2200">
              <a:latin typeface="Corbel"/>
              <a:ea typeface="Corbel"/>
              <a:cs typeface="Corbel"/>
              <a:sym typeface="Corbel"/>
            </a:endParaRPr>
          </a:p>
          <a:p>
            <a:pPr marL="1143000" lvl="0" indent="0" algn="l" rtl="0">
              <a:lnSpc>
                <a:spcPct val="130000"/>
              </a:lnSpc>
              <a:spcBef>
                <a:spcPts val="500"/>
              </a:spcBef>
              <a:spcAft>
                <a:spcPts val="0"/>
              </a:spcAft>
              <a:buNone/>
            </a:pPr>
            <a:endParaRPr sz="2200"/>
          </a:p>
          <a:p>
            <a:pPr marL="685800" lvl="1" indent="-203200" algn="l" rtl="0">
              <a:lnSpc>
                <a:spcPct val="130000"/>
              </a:lnSpc>
              <a:spcBef>
                <a:spcPts val="500"/>
              </a:spcBef>
              <a:spcAft>
                <a:spcPts val="0"/>
              </a:spcAft>
              <a:buClr>
                <a:schemeClr val="dk1"/>
              </a:buClr>
              <a:buSzPts val="2400"/>
              <a:buChar char="•"/>
            </a:pPr>
            <a:r>
              <a:rPr lang="zh-TW">
                <a:latin typeface="Corbel"/>
                <a:ea typeface="Corbel"/>
                <a:cs typeface="Corbel"/>
                <a:sym typeface="Corbel"/>
              </a:rPr>
              <a:t>保障傳統銀行業的利益或維護金融穩定</a:t>
            </a:r>
            <a:endParaRPr>
              <a:latin typeface="Corbel"/>
              <a:ea typeface="Corbel"/>
              <a:cs typeface="Corbel"/>
              <a:sym typeface="Corbel"/>
            </a:endParaRPr>
          </a:p>
          <a:p>
            <a:pPr marL="1143000" lvl="2" indent="-190500" algn="l" rtl="0">
              <a:lnSpc>
                <a:spcPct val="130000"/>
              </a:lnSpc>
              <a:spcBef>
                <a:spcPts val="500"/>
              </a:spcBef>
              <a:spcAft>
                <a:spcPts val="0"/>
              </a:spcAft>
              <a:buClr>
                <a:schemeClr val="dk1"/>
              </a:buClr>
              <a:buSzPts val="2200"/>
              <a:buChar char="•"/>
            </a:pPr>
            <a:r>
              <a:rPr lang="zh-TW" sz="2200">
                <a:latin typeface="Corbel"/>
                <a:ea typeface="Corbel"/>
                <a:cs typeface="Corbel"/>
                <a:sym typeface="Corbel"/>
              </a:rPr>
              <a:t>國家透過政策限制，抵制經營活動</a:t>
            </a:r>
            <a:endParaRPr sz="2200">
              <a:latin typeface="Corbel"/>
              <a:ea typeface="Corbel"/>
              <a:cs typeface="Corbel"/>
              <a:sym typeface="Corbel"/>
            </a:endParaRPr>
          </a:p>
          <a:p>
            <a:pPr marL="1143000" lvl="2" indent="-190500" algn="l" rtl="0">
              <a:lnSpc>
                <a:spcPct val="130000"/>
              </a:lnSpc>
              <a:spcBef>
                <a:spcPts val="500"/>
              </a:spcBef>
              <a:spcAft>
                <a:spcPts val="0"/>
              </a:spcAft>
              <a:buClr>
                <a:schemeClr val="dk1"/>
              </a:buClr>
              <a:buSzPts val="2200"/>
              <a:buChar char="•"/>
            </a:pPr>
            <a:r>
              <a:rPr lang="zh-TW" sz="2200">
                <a:latin typeface="Corbel"/>
                <a:ea typeface="Corbel"/>
                <a:cs typeface="Corbel"/>
                <a:sym typeface="Corbel"/>
              </a:rPr>
              <a:t>第三方支付平台資金可能暫時被凍結、客戶資金面臨風險</a:t>
            </a:r>
            <a:endParaRPr sz="2200">
              <a:latin typeface="Corbel"/>
              <a:ea typeface="Corbel"/>
              <a:cs typeface="Corbel"/>
              <a:sym typeface="Corbel"/>
            </a:endParaRPr>
          </a:p>
        </p:txBody>
      </p:sp>
      <p:sp>
        <p:nvSpPr>
          <p:cNvPr id="818" name="Google Shape;818;p30"/>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31</a:t>
            </a:fld>
            <a:endParaRPr/>
          </a:p>
        </p:txBody>
      </p:sp>
      <p:grpSp>
        <p:nvGrpSpPr>
          <p:cNvPr id="819" name="Google Shape;819;p30"/>
          <p:cNvGrpSpPr/>
          <p:nvPr/>
        </p:nvGrpSpPr>
        <p:grpSpPr>
          <a:xfrm>
            <a:off x="1488" y="-12459"/>
            <a:ext cx="12189023" cy="377586"/>
            <a:chOff x="1488" y="0"/>
            <a:chExt cx="12189023" cy="377586"/>
          </a:xfrm>
        </p:grpSpPr>
        <p:sp>
          <p:nvSpPr>
            <p:cNvPr id="820" name="Google Shape;820;p30"/>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30"/>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關於支付</a:t>
              </a:r>
              <a:endParaRPr/>
            </a:p>
          </p:txBody>
        </p:sp>
        <p:sp>
          <p:nvSpPr>
            <p:cNvPr id="822" name="Google Shape;822;p30"/>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30"/>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第三方支付的運作</a:t>
              </a:r>
              <a:endParaRPr/>
            </a:p>
          </p:txBody>
        </p:sp>
        <p:sp>
          <p:nvSpPr>
            <p:cNvPr id="824" name="Google Shape;824;p30"/>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30"/>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826" name="Google Shape;826;p30"/>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30"/>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828" name="Google Shape;828;p30"/>
            <p:cNvSpPr/>
            <p:nvPr/>
          </p:nvSpPr>
          <p:spPr>
            <a:xfrm>
              <a:off x="9288363"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30"/>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830" name="Google Shape;830;p30"/>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53"/>
        <p:cNvGrpSpPr/>
        <p:nvPr/>
      </p:nvGrpSpPr>
      <p:grpSpPr>
        <a:xfrm>
          <a:off x="0" y="0"/>
          <a:ext cx="0" cy="0"/>
          <a:chOff x="0" y="0"/>
          <a:chExt cx="0" cy="0"/>
        </a:xfrm>
      </p:grpSpPr>
      <p:sp>
        <p:nvSpPr>
          <p:cNvPr id="854" name="Google Shape;854;p32"/>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法規議題(1)-電子支付機構管理條例</a:t>
            </a:r>
            <a:endParaRPr>
              <a:latin typeface="Corbel"/>
              <a:ea typeface="Corbel"/>
              <a:cs typeface="Corbel"/>
              <a:sym typeface="Corbel"/>
            </a:endParaRPr>
          </a:p>
        </p:txBody>
      </p:sp>
      <p:sp>
        <p:nvSpPr>
          <p:cNvPr id="855" name="Google Shape;855;p32"/>
          <p:cNvSpPr txBox="1">
            <a:spLocks noGrp="1"/>
          </p:cNvSpPr>
          <p:nvPr>
            <p:ph type="body" idx="1"/>
          </p:nvPr>
        </p:nvSpPr>
        <p:spPr>
          <a:xfrm>
            <a:off x="757530" y="1548084"/>
            <a:ext cx="11002297" cy="4702124"/>
          </a:xfrm>
          <a:prstGeom prst="rect">
            <a:avLst/>
          </a:prstGeom>
          <a:noFill/>
          <a:ln>
            <a:noFill/>
          </a:ln>
        </p:spPr>
        <p:txBody>
          <a:bodyPr spcFirstLastPara="1" wrap="square" lIns="91425" tIns="45700" rIns="91425" bIns="45700" anchor="t" anchorCtr="0">
            <a:normAutofit/>
          </a:bodyPr>
          <a:lstStyle/>
          <a:p>
            <a:pPr marL="228600" lvl="0" indent="-215900" algn="l" rtl="0">
              <a:lnSpc>
                <a:spcPct val="120000"/>
              </a:lnSpc>
              <a:spcBef>
                <a:spcPts val="0"/>
              </a:spcBef>
              <a:spcAft>
                <a:spcPts val="0"/>
              </a:spcAft>
              <a:buClr>
                <a:schemeClr val="dk1"/>
              </a:buClr>
              <a:buSzPts val="2400"/>
              <a:buChar char="•"/>
            </a:pPr>
            <a:r>
              <a:rPr lang="zh-TW" sz="2400">
                <a:latin typeface="Corbel"/>
                <a:ea typeface="Corbel"/>
                <a:cs typeface="Corbel"/>
                <a:sym typeface="Corbel"/>
              </a:rPr>
              <a:t>2015年立法院三讀通過第三方支付專法「電子支付機構管理條例」，開放代收代付、儲值、匯款等金融業務，每戶儲值匯款金額上限5萬元、電子支付機構最低實收資本額5億元</a:t>
            </a:r>
            <a:endParaRPr sz="2400"/>
          </a:p>
          <a:p>
            <a:pPr marL="228600" lvl="0" indent="-215900" algn="l" rtl="0">
              <a:lnSpc>
                <a:spcPct val="120000"/>
              </a:lnSpc>
              <a:spcBef>
                <a:spcPts val="1000"/>
              </a:spcBef>
              <a:spcAft>
                <a:spcPts val="0"/>
              </a:spcAft>
              <a:buClr>
                <a:schemeClr val="dk1"/>
              </a:buClr>
              <a:buSzPts val="2400"/>
              <a:buChar char="•"/>
            </a:pPr>
            <a:r>
              <a:rPr lang="zh-TW" sz="2400">
                <a:latin typeface="Corbel"/>
                <a:ea typeface="Corbel"/>
                <a:cs typeface="Corbel"/>
                <a:sym typeface="Corbel"/>
              </a:rPr>
              <a:t>2016年第三方支付將納入金消法保障消費者，金管會明訂強制貼付門檻為10萬元</a:t>
            </a:r>
            <a:endParaRPr sz="2400"/>
          </a:p>
          <a:p>
            <a:pPr marL="228600" lvl="0" indent="-215900" algn="l" rtl="0">
              <a:lnSpc>
                <a:spcPct val="120000"/>
              </a:lnSpc>
              <a:spcBef>
                <a:spcPts val="1000"/>
              </a:spcBef>
              <a:spcAft>
                <a:spcPts val="0"/>
              </a:spcAft>
              <a:buClr>
                <a:schemeClr val="dk1"/>
              </a:buClr>
              <a:buSzPts val="2400"/>
              <a:buChar char="•"/>
            </a:pPr>
            <a:r>
              <a:rPr lang="zh-TW" sz="2400">
                <a:latin typeface="Corbel"/>
                <a:ea typeface="Corbel"/>
                <a:cs typeface="Corbel"/>
                <a:sym typeface="Corbel"/>
              </a:rPr>
              <a:t>截至2016年4月止，金管會銀行局宣布已核准5家專營電子支付的公司，包括智冠旗下智付寶、橘子旗下樂點、PCHome國際連 (支付連) 、歐買尬旗下歐付寶、台灣第三方支付公司等5家</a:t>
            </a:r>
            <a:endParaRPr sz="2400"/>
          </a:p>
        </p:txBody>
      </p:sp>
      <p:sp>
        <p:nvSpPr>
          <p:cNvPr id="856" name="Google Shape;856;p32"/>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32</a:t>
            </a:fld>
            <a:endParaRPr/>
          </a:p>
        </p:txBody>
      </p:sp>
      <p:grpSp>
        <p:nvGrpSpPr>
          <p:cNvPr id="857" name="Google Shape;857;p32"/>
          <p:cNvGrpSpPr/>
          <p:nvPr/>
        </p:nvGrpSpPr>
        <p:grpSpPr>
          <a:xfrm>
            <a:off x="1488" y="-12459"/>
            <a:ext cx="12189023" cy="377586"/>
            <a:chOff x="1488" y="0"/>
            <a:chExt cx="12189023" cy="377586"/>
          </a:xfrm>
        </p:grpSpPr>
        <p:sp>
          <p:nvSpPr>
            <p:cNvPr id="858" name="Google Shape;858;p32"/>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32"/>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關於支付</a:t>
              </a:r>
              <a:endParaRPr/>
            </a:p>
          </p:txBody>
        </p:sp>
        <p:sp>
          <p:nvSpPr>
            <p:cNvPr id="860" name="Google Shape;860;p32"/>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32"/>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第三方支付的運作</a:t>
              </a:r>
              <a:endParaRPr/>
            </a:p>
          </p:txBody>
        </p:sp>
        <p:sp>
          <p:nvSpPr>
            <p:cNvPr id="862" name="Google Shape;862;p32"/>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32"/>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864" name="Google Shape;864;p32"/>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32"/>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866" name="Google Shape;866;p32"/>
            <p:cNvSpPr/>
            <p:nvPr/>
          </p:nvSpPr>
          <p:spPr>
            <a:xfrm>
              <a:off x="9288363"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32"/>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868" name="Google Shape;868;p32"/>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72"/>
        <p:cNvGrpSpPr/>
        <p:nvPr/>
      </p:nvGrpSpPr>
      <p:grpSpPr>
        <a:xfrm>
          <a:off x="0" y="0"/>
          <a:ext cx="0" cy="0"/>
          <a:chOff x="0" y="0"/>
          <a:chExt cx="0" cy="0"/>
        </a:xfrm>
      </p:grpSpPr>
      <p:sp>
        <p:nvSpPr>
          <p:cNvPr id="873" name="Google Shape;873;p33"/>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法規議題(2)-支付寶實名制風波</a:t>
            </a:r>
            <a:endParaRPr>
              <a:latin typeface="Corbel"/>
              <a:ea typeface="Corbel"/>
              <a:cs typeface="Corbel"/>
              <a:sym typeface="Corbel"/>
            </a:endParaRPr>
          </a:p>
        </p:txBody>
      </p:sp>
      <p:sp>
        <p:nvSpPr>
          <p:cNvPr id="874" name="Google Shape;874;p33"/>
          <p:cNvSpPr txBox="1">
            <a:spLocks noGrp="1"/>
          </p:cNvSpPr>
          <p:nvPr>
            <p:ph type="body" idx="1"/>
          </p:nvPr>
        </p:nvSpPr>
        <p:spPr>
          <a:xfrm>
            <a:off x="761106" y="1548084"/>
            <a:ext cx="11002297" cy="4702124"/>
          </a:xfrm>
          <a:prstGeom prst="rect">
            <a:avLst/>
          </a:prstGeom>
          <a:noFill/>
          <a:ln>
            <a:noFill/>
          </a:ln>
        </p:spPr>
        <p:txBody>
          <a:bodyPr spcFirstLastPara="1" wrap="square" lIns="91425" tIns="45700" rIns="91425" bIns="45700" anchor="t" anchorCtr="0">
            <a:normAutofit/>
          </a:bodyPr>
          <a:lstStyle/>
          <a:p>
            <a:pPr marL="228600" lvl="0" indent="-215900" algn="l" rtl="0">
              <a:lnSpc>
                <a:spcPct val="120000"/>
              </a:lnSpc>
              <a:spcBef>
                <a:spcPts val="0"/>
              </a:spcBef>
              <a:spcAft>
                <a:spcPts val="0"/>
              </a:spcAft>
              <a:buClr>
                <a:schemeClr val="dk1"/>
              </a:buClr>
              <a:buSzPts val="2400"/>
              <a:buChar char="•"/>
            </a:pPr>
            <a:r>
              <a:rPr lang="zh-TW" sz="2400" dirty="0">
                <a:latin typeface="Corbel"/>
                <a:ea typeface="Corbel"/>
                <a:cs typeface="Corbel"/>
                <a:sym typeface="Corbel"/>
              </a:rPr>
              <a:t>在</a:t>
            </a:r>
            <a:r>
              <a:rPr lang="en-US" altLang="zh-TW" sz="2400" dirty="0">
                <a:latin typeface="Corbel"/>
                <a:ea typeface="Corbel"/>
                <a:cs typeface="Corbel"/>
                <a:sym typeface="Corbel"/>
              </a:rPr>
              <a:t>2016 </a:t>
            </a:r>
            <a:r>
              <a:rPr lang="zh-TW" altLang="en-US" sz="2400" dirty="0">
                <a:latin typeface="Corbel"/>
                <a:ea typeface="Corbel"/>
                <a:cs typeface="Corbel"/>
                <a:sym typeface="Corbel"/>
              </a:rPr>
              <a:t>年</a:t>
            </a:r>
            <a:r>
              <a:rPr lang="zh-TW" sz="2400" dirty="0">
                <a:latin typeface="Corbel"/>
                <a:ea typeface="Corbel"/>
                <a:cs typeface="Corbel"/>
                <a:sym typeface="Corbel"/>
              </a:rPr>
              <a:t>5月20日前，必須在大陸銀行開設帳戶，並用銀行卡（類似台灣金融卡）來驗證身分，否則支付寶帳戶將被凍結</a:t>
            </a:r>
            <a:endParaRPr sz="2400" dirty="0"/>
          </a:p>
          <a:p>
            <a:pPr marL="228600" lvl="0" indent="-215900" algn="l" rtl="0">
              <a:lnSpc>
                <a:spcPct val="120000"/>
              </a:lnSpc>
              <a:spcBef>
                <a:spcPts val="1000"/>
              </a:spcBef>
              <a:spcAft>
                <a:spcPts val="0"/>
              </a:spcAft>
              <a:buClr>
                <a:schemeClr val="dk1"/>
              </a:buClr>
              <a:buSzPts val="2400"/>
              <a:buChar char="•"/>
            </a:pPr>
            <a:r>
              <a:rPr lang="zh-TW" sz="2400" dirty="0">
                <a:latin typeface="Corbel"/>
                <a:ea typeface="Corbel"/>
                <a:cs typeface="Corbel"/>
                <a:sym typeface="Corbel"/>
              </a:rPr>
              <a:t>中國人民銀行</a:t>
            </a:r>
            <a:r>
              <a:rPr lang="en-US" altLang="zh-TW" sz="2400" dirty="0">
                <a:latin typeface="Corbel"/>
                <a:ea typeface="Corbel"/>
                <a:cs typeface="Corbel"/>
                <a:sym typeface="Corbel"/>
              </a:rPr>
              <a:t>2015</a:t>
            </a:r>
            <a:r>
              <a:rPr lang="zh-TW" sz="2400" dirty="0">
                <a:latin typeface="Corbel"/>
                <a:ea typeface="Corbel"/>
                <a:cs typeface="Corbel"/>
                <a:sym typeface="Corbel"/>
              </a:rPr>
              <a:t>年12月頒布「非銀行支付機構網絡支付業務管理辦法」，</a:t>
            </a:r>
            <a:r>
              <a:rPr lang="zh-TW" sz="2400" b="1" dirty="0">
                <a:solidFill>
                  <a:schemeClr val="accent1"/>
                </a:solidFill>
                <a:latin typeface="Corbel"/>
                <a:ea typeface="Corbel"/>
                <a:cs typeface="Corbel"/>
                <a:sym typeface="Corbel"/>
              </a:rPr>
              <a:t>要求所有第三方支付帳戶</a:t>
            </a:r>
            <a:r>
              <a:rPr lang="zh-TW" sz="2400" dirty="0">
                <a:latin typeface="Corbel"/>
                <a:ea typeface="Corbel"/>
                <a:cs typeface="Corbel"/>
                <a:sym typeface="Corbel"/>
              </a:rPr>
              <a:t>須提供身分證、銀行帳戶及手機號碼</a:t>
            </a:r>
            <a:r>
              <a:rPr lang="zh-TW" sz="2400" b="1" dirty="0">
                <a:latin typeface="Corbel"/>
                <a:ea typeface="Corbel"/>
                <a:cs typeface="Corbel"/>
                <a:sym typeface="Corbel"/>
              </a:rPr>
              <a:t>，</a:t>
            </a:r>
            <a:r>
              <a:rPr lang="zh-TW" sz="2400" b="1" dirty="0">
                <a:solidFill>
                  <a:schemeClr val="accent1"/>
                </a:solidFill>
                <a:latin typeface="Corbel"/>
                <a:ea typeface="Corbel"/>
                <a:cs typeface="Corbel"/>
                <a:sym typeface="Corbel"/>
              </a:rPr>
              <a:t>採實名認證</a:t>
            </a:r>
            <a:r>
              <a:rPr lang="zh-TW" sz="2400" dirty="0">
                <a:latin typeface="Corbel"/>
                <a:ea typeface="Corbel"/>
                <a:cs typeface="Corbel"/>
                <a:sym typeface="Corbel"/>
              </a:rPr>
              <a:t>，</a:t>
            </a:r>
            <a:endParaRPr sz="2400" dirty="0">
              <a:latin typeface="Corbel"/>
              <a:ea typeface="Corbel"/>
              <a:cs typeface="Corbel"/>
              <a:sym typeface="Corbel"/>
            </a:endParaRPr>
          </a:p>
          <a:p>
            <a:pPr marL="228600" lvl="0" indent="-215900" algn="l" rtl="0">
              <a:lnSpc>
                <a:spcPct val="120000"/>
              </a:lnSpc>
              <a:spcBef>
                <a:spcPts val="1000"/>
              </a:spcBef>
              <a:spcAft>
                <a:spcPts val="0"/>
              </a:spcAft>
              <a:buClr>
                <a:schemeClr val="dk1"/>
              </a:buClr>
              <a:buSzPts val="2400"/>
              <a:buChar char="•"/>
            </a:pPr>
            <a:r>
              <a:rPr lang="zh-TW" sz="2400" dirty="0">
                <a:latin typeface="Corbel"/>
                <a:ea typeface="Corbel"/>
                <a:cs typeface="Corbel"/>
                <a:sym typeface="Corbel"/>
              </a:rPr>
              <a:t>台灣第三方支付機構，也同樣碰到「實名認證」問題，像是歐付寶及智付寶原本不需要實名註冊，但在第三方支付相關法規訂定後，這二家公司必須將大量未實名註冊的用戶，轉換為實名註冊</a:t>
            </a:r>
            <a:endParaRPr sz="2400" dirty="0">
              <a:latin typeface="Corbel"/>
              <a:ea typeface="Corbel"/>
              <a:cs typeface="Corbel"/>
              <a:sym typeface="Corbel"/>
            </a:endParaRPr>
          </a:p>
        </p:txBody>
      </p:sp>
      <p:sp>
        <p:nvSpPr>
          <p:cNvPr id="875" name="Google Shape;875;p33"/>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33</a:t>
            </a:fld>
            <a:endParaRPr/>
          </a:p>
        </p:txBody>
      </p:sp>
      <p:grpSp>
        <p:nvGrpSpPr>
          <p:cNvPr id="876" name="Google Shape;876;p33"/>
          <p:cNvGrpSpPr/>
          <p:nvPr/>
        </p:nvGrpSpPr>
        <p:grpSpPr>
          <a:xfrm>
            <a:off x="1488" y="-12459"/>
            <a:ext cx="12189023" cy="377586"/>
            <a:chOff x="1488" y="0"/>
            <a:chExt cx="12189023" cy="377586"/>
          </a:xfrm>
        </p:grpSpPr>
        <p:sp>
          <p:nvSpPr>
            <p:cNvPr id="877" name="Google Shape;877;p33"/>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33"/>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關於支付</a:t>
              </a:r>
              <a:endParaRPr/>
            </a:p>
          </p:txBody>
        </p:sp>
        <p:sp>
          <p:nvSpPr>
            <p:cNvPr id="879" name="Google Shape;879;p33"/>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33"/>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第三方支付的運作</a:t>
              </a:r>
              <a:endParaRPr/>
            </a:p>
          </p:txBody>
        </p:sp>
        <p:sp>
          <p:nvSpPr>
            <p:cNvPr id="881" name="Google Shape;881;p33"/>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33"/>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883" name="Google Shape;883;p33"/>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33"/>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885" name="Google Shape;885;p33"/>
            <p:cNvSpPr/>
            <p:nvPr/>
          </p:nvSpPr>
          <p:spPr>
            <a:xfrm>
              <a:off x="9288363"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33"/>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887" name="Google Shape;887;p33"/>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75"/>
        <p:cNvGrpSpPr/>
        <p:nvPr/>
      </p:nvGrpSpPr>
      <p:grpSpPr>
        <a:xfrm>
          <a:off x="0" y="0"/>
          <a:ext cx="0" cy="0"/>
          <a:chOff x="0" y="0"/>
          <a:chExt cx="0" cy="0"/>
        </a:xfrm>
      </p:grpSpPr>
      <p:sp>
        <p:nvSpPr>
          <p:cNvPr id="776" name="Google Shape;776;p28"/>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400"/>
              <a:buFont typeface="Corbel"/>
              <a:buNone/>
            </a:pPr>
            <a:r>
              <a:rPr lang="zh-TW" altLang="en-US" sz="4400" dirty="0">
                <a:latin typeface="Corbel"/>
                <a:ea typeface="Corbel"/>
                <a:cs typeface="Corbel"/>
                <a:sym typeface="Corbel"/>
              </a:rPr>
              <a:t>案例分享：</a:t>
            </a:r>
            <a:r>
              <a:rPr lang="zh-TW" sz="4400" dirty="0">
                <a:latin typeface="Corbel"/>
                <a:ea typeface="Corbel"/>
                <a:cs typeface="Corbel"/>
                <a:sym typeface="Corbel"/>
              </a:rPr>
              <a:t>PayPal</a:t>
            </a:r>
            <a:endParaRPr sz="4400" dirty="0">
              <a:latin typeface="Corbel"/>
              <a:ea typeface="Corbel"/>
              <a:cs typeface="Corbel"/>
              <a:sym typeface="Corbel"/>
            </a:endParaRPr>
          </a:p>
        </p:txBody>
      </p:sp>
      <p:sp>
        <p:nvSpPr>
          <p:cNvPr id="777" name="Google Shape;777;p28"/>
          <p:cNvSpPr txBox="1">
            <a:spLocks noGrp="1"/>
          </p:cNvSpPr>
          <p:nvPr>
            <p:ph type="body" idx="1"/>
          </p:nvPr>
        </p:nvSpPr>
        <p:spPr>
          <a:xfrm>
            <a:off x="612057" y="1589753"/>
            <a:ext cx="11002297" cy="4702124"/>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100000"/>
              </a:lnSpc>
              <a:spcBef>
                <a:spcPts val="0"/>
              </a:spcBef>
              <a:spcAft>
                <a:spcPts val="0"/>
              </a:spcAft>
              <a:buClr>
                <a:schemeClr val="dk1"/>
              </a:buClr>
              <a:buSzPct val="100000"/>
              <a:buChar char="•"/>
            </a:pPr>
            <a:r>
              <a:rPr lang="zh-TW"/>
              <a:t>全球知名網際網路第三方支付服務商</a:t>
            </a:r>
            <a:endParaRPr/>
          </a:p>
          <a:p>
            <a:pPr marL="228600" lvl="0" indent="-228600" algn="l" rtl="0">
              <a:lnSpc>
                <a:spcPct val="100000"/>
              </a:lnSpc>
              <a:spcBef>
                <a:spcPts val="1000"/>
              </a:spcBef>
              <a:spcAft>
                <a:spcPts val="0"/>
              </a:spcAft>
              <a:buClr>
                <a:schemeClr val="dk1"/>
              </a:buClr>
              <a:buSzPct val="100000"/>
              <a:buChar char="•"/>
            </a:pPr>
            <a:r>
              <a:rPr lang="zh-TW"/>
              <a:t>前身為PDA 紅外線行動轉帳 Confinity  </a:t>
            </a:r>
            <a:endParaRPr/>
          </a:p>
          <a:p>
            <a:pPr marL="228600" lvl="0" indent="-228600" algn="l" rtl="0">
              <a:lnSpc>
                <a:spcPct val="100000"/>
              </a:lnSpc>
              <a:spcBef>
                <a:spcPts val="1000"/>
              </a:spcBef>
              <a:spcAft>
                <a:spcPts val="0"/>
              </a:spcAft>
              <a:buClr>
                <a:schemeClr val="dk1"/>
              </a:buClr>
              <a:buSzPct val="100000"/>
              <a:buChar char="•"/>
            </a:pPr>
            <a:r>
              <a:rPr lang="zh-TW"/>
              <a:t>更名為Paypal 允許在使用電子郵件來標識身分的用戶之間轉移資金，避免了傳統的郵寄支票或者匯款的方法</a:t>
            </a:r>
            <a:endParaRPr/>
          </a:p>
          <a:p>
            <a:pPr marL="228600" lvl="0" indent="-228600" algn="l" rtl="0">
              <a:lnSpc>
                <a:spcPct val="100000"/>
              </a:lnSpc>
              <a:spcBef>
                <a:spcPts val="1000"/>
              </a:spcBef>
              <a:spcAft>
                <a:spcPts val="0"/>
              </a:spcAft>
              <a:buClr>
                <a:schemeClr val="dk1"/>
              </a:buClr>
              <a:buSzPct val="100000"/>
              <a:buChar char="•"/>
            </a:pPr>
            <a:r>
              <a:rPr lang="zh-TW"/>
              <a:t>2002年10月，全球最大拍賣網站eBay以15億美元收購，成為eBay的主要付款途徑之一</a:t>
            </a:r>
            <a:endParaRPr/>
          </a:p>
          <a:p>
            <a:pPr marL="228600" lvl="0" indent="-228600" algn="l" rtl="0">
              <a:lnSpc>
                <a:spcPct val="120000"/>
              </a:lnSpc>
              <a:spcBef>
                <a:spcPts val="1000"/>
              </a:spcBef>
              <a:spcAft>
                <a:spcPts val="0"/>
              </a:spcAft>
              <a:buClr>
                <a:schemeClr val="dk1"/>
              </a:buClr>
              <a:buSzPct val="100000"/>
              <a:buChar char="•"/>
            </a:pPr>
            <a:r>
              <a:rPr lang="zh-TW"/>
              <a:t>業務範圍遍佈193個國家、支持全球25種貨幣，用戶註冊數量高達2.3億，目前為全球最大第三方支付服務商</a:t>
            </a:r>
            <a:endParaRPr/>
          </a:p>
          <a:p>
            <a:pPr marL="228600" lvl="0" indent="-228600" algn="l" rtl="0">
              <a:lnSpc>
                <a:spcPct val="120000"/>
              </a:lnSpc>
              <a:spcBef>
                <a:spcPts val="1000"/>
              </a:spcBef>
              <a:spcAft>
                <a:spcPts val="0"/>
              </a:spcAft>
              <a:buClr>
                <a:schemeClr val="dk1"/>
              </a:buClr>
              <a:buSzPct val="100000"/>
              <a:buChar char="•"/>
            </a:pPr>
            <a:r>
              <a:rPr lang="zh-TW"/>
              <a:t>2015 與 eBay 分離 (spin off)，納斯達克再上市，市值達420億美元</a:t>
            </a:r>
            <a:endParaRPr/>
          </a:p>
          <a:p>
            <a:pPr marL="0" lvl="0" indent="0" algn="l" rtl="0">
              <a:lnSpc>
                <a:spcPct val="120000"/>
              </a:lnSpc>
              <a:spcBef>
                <a:spcPts val="1000"/>
              </a:spcBef>
              <a:spcAft>
                <a:spcPts val="0"/>
              </a:spcAft>
              <a:buClr>
                <a:schemeClr val="dk1"/>
              </a:buClr>
              <a:buSzPct val="100000"/>
              <a:buNone/>
            </a:pPr>
            <a:r>
              <a:rPr lang="zh-TW"/>
              <a:t>，超越eBay</a:t>
            </a:r>
            <a:endParaRPr/>
          </a:p>
          <a:p>
            <a:pPr marL="228600" lvl="0" indent="-75882" algn="l" rtl="0">
              <a:lnSpc>
                <a:spcPct val="100000"/>
              </a:lnSpc>
              <a:spcBef>
                <a:spcPts val="1000"/>
              </a:spcBef>
              <a:spcAft>
                <a:spcPts val="0"/>
              </a:spcAft>
              <a:buClr>
                <a:schemeClr val="dk1"/>
              </a:buClr>
              <a:buSzPct val="100000"/>
              <a:buNone/>
            </a:pPr>
            <a:endParaRPr/>
          </a:p>
        </p:txBody>
      </p:sp>
      <p:sp>
        <p:nvSpPr>
          <p:cNvPr id="778" name="Google Shape;778;p28"/>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TW" sz="1200" b="0" i="0" u="none" strike="noStrike" kern="0" cap="none" spc="0" normalizeH="0" baseline="0" noProof="0">
                <a:ln>
                  <a:noFill/>
                </a:ln>
                <a:solidFill>
                  <a:srgbClr val="FFFFFF"/>
                </a:solidFill>
                <a:effectLst/>
                <a:uLnTx/>
                <a:uFillTx/>
                <a:latin typeface="Corbel"/>
                <a:sym typeface="Corbe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34</a:t>
            </a:fld>
            <a:endParaRPr kumimoji="0" sz="1200" b="0" i="0" u="none" strike="noStrike" kern="0" cap="none" spc="0" normalizeH="0" baseline="0" noProof="0">
              <a:ln>
                <a:noFill/>
              </a:ln>
              <a:solidFill>
                <a:srgbClr val="FFFFFF"/>
              </a:solidFill>
              <a:effectLst/>
              <a:uLnTx/>
              <a:uFillTx/>
              <a:latin typeface="Corbel"/>
              <a:sym typeface="Corbel"/>
            </a:endParaRPr>
          </a:p>
        </p:txBody>
      </p:sp>
      <p:pic>
        <p:nvPicPr>
          <p:cNvPr id="779" name="Google Shape;779;p28"/>
          <p:cNvPicPr preferRelativeResize="0"/>
          <p:nvPr/>
        </p:nvPicPr>
        <p:blipFill rotWithShape="1">
          <a:blip r:embed="rId3">
            <a:alphaModFix/>
          </a:blip>
          <a:srcRect t="6981"/>
          <a:stretch/>
        </p:blipFill>
        <p:spPr>
          <a:xfrm>
            <a:off x="9628514" y="4723037"/>
            <a:ext cx="2061739" cy="1301553"/>
          </a:xfrm>
          <a:prstGeom prst="rect">
            <a:avLst/>
          </a:prstGeom>
          <a:noFill/>
          <a:ln>
            <a:noFill/>
          </a:ln>
        </p:spPr>
      </p:pic>
      <p:sp>
        <p:nvSpPr>
          <p:cNvPr id="791" name="Google Shape;791;p28"/>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altLang="zh-TW" sz="1800" b="0" i="0" u="none" strike="noStrike" kern="0" cap="none" spc="0" normalizeH="0" baseline="0" noProof="0">
                <a:ln>
                  <a:noFill/>
                </a:ln>
                <a:solidFill>
                  <a:srgbClr val="FFFFFF"/>
                </a:solidFill>
                <a:effectLst/>
                <a:uLnTx/>
                <a:uFillTx/>
                <a:latin typeface="Corbel"/>
                <a:sym typeface="Corbel"/>
              </a:rPr>
              <a:t>《 2023</a:t>
            </a:r>
            <a:r>
              <a:rPr kumimoji="0" lang="zh-TW" altLang="en-US" sz="1800" b="0" i="0" u="none" strike="noStrike" kern="0" cap="none" spc="0" normalizeH="0" baseline="0" noProof="0">
                <a:ln>
                  <a:noFill/>
                </a:ln>
                <a:solidFill>
                  <a:srgbClr val="FFFFFF"/>
                </a:solidFill>
                <a:effectLst/>
                <a:uLnTx/>
                <a:uFillTx/>
                <a:latin typeface="Corbel"/>
                <a:sym typeface="Corbel"/>
              </a:rPr>
              <a:t>數位金融</a:t>
            </a:r>
            <a:r>
              <a:rPr kumimoji="0" lang="en-US" altLang="zh-TW" sz="1800" b="0" i="0" u="none" strike="noStrike" kern="0" cap="none" spc="0" normalizeH="0" baseline="0" noProof="0">
                <a:ln>
                  <a:noFill/>
                </a:ln>
                <a:solidFill>
                  <a:srgbClr val="FFFFFF"/>
                </a:solidFill>
                <a:effectLst/>
                <a:uLnTx/>
                <a:uFillTx/>
                <a:latin typeface="Corbel"/>
                <a:sym typeface="Corbel"/>
              </a:rPr>
              <a:t>》                                                                                                                                              	NYCU.IIM.IEBI Lab</a:t>
            </a:r>
            <a:endParaRPr kumimoji="0" sz="1800" b="0" i="0" u="none" strike="noStrike" kern="0" cap="none" spc="0" normalizeH="0" baseline="0" noProof="0">
              <a:ln>
                <a:noFill/>
              </a:ln>
              <a:solidFill>
                <a:srgbClr val="FFFFFF"/>
              </a:solidFill>
              <a:effectLst/>
              <a:uLnTx/>
              <a:uFillTx/>
              <a:latin typeface="Corbel"/>
              <a:sym typeface="Corbel"/>
            </a:endParaRPr>
          </a:p>
        </p:txBody>
      </p:sp>
      <p:grpSp>
        <p:nvGrpSpPr>
          <p:cNvPr id="18" name="Google Shape;876;p33"/>
          <p:cNvGrpSpPr/>
          <p:nvPr/>
        </p:nvGrpSpPr>
        <p:grpSpPr>
          <a:xfrm>
            <a:off x="1488" y="-12459"/>
            <a:ext cx="12189023" cy="377586"/>
            <a:chOff x="1488" y="0"/>
            <a:chExt cx="12189023" cy="377586"/>
          </a:xfrm>
        </p:grpSpPr>
        <p:sp>
          <p:nvSpPr>
            <p:cNvPr id="19" name="Google Shape;877;p33"/>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878;p33"/>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關於支付</a:t>
              </a:r>
              <a:endParaRPr/>
            </a:p>
          </p:txBody>
        </p:sp>
        <p:sp>
          <p:nvSpPr>
            <p:cNvPr id="21" name="Google Shape;879;p33"/>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80;p33"/>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第三方支付的運作</a:t>
              </a:r>
              <a:endParaRPr/>
            </a:p>
          </p:txBody>
        </p:sp>
        <p:sp>
          <p:nvSpPr>
            <p:cNvPr id="23" name="Google Shape;881;p33"/>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82;p33"/>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25" name="Google Shape;883;p33"/>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84;p33"/>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27" name="Google Shape;885;p33"/>
            <p:cNvSpPr/>
            <p:nvPr/>
          </p:nvSpPr>
          <p:spPr>
            <a:xfrm>
              <a:off x="9288363"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86;p33"/>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Tree>
    <p:extLst>
      <p:ext uri="{BB962C8B-B14F-4D97-AF65-F5344CB8AC3E}">
        <p14:creationId xmlns:p14="http://schemas.microsoft.com/office/powerpoint/2010/main" val="12422061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3"/>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ltLang="en-US" dirty="0"/>
              <a:t>信任機制</a:t>
            </a:r>
            <a:endParaRPr dirty="0"/>
          </a:p>
        </p:txBody>
      </p:sp>
      <p:sp>
        <p:nvSpPr>
          <p:cNvPr id="113" name="Google Shape;113;p3"/>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4</a:t>
            </a:fld>
            <a:endParaRPr/>
          </a:p>
        </p:txBody>
      </p:sp>
      <p:grpSp>
        <p:nvGrpSpPr>
          <p:cNvPr id="114" name="Google Shape;114;p3"/>
          <p:cNvGrpSpPr/>
          <p:nvPr/>
        </p:nvGrpSpPr>
        <p:grpSpPr>
          <a:xfrm>
            <a:off x="1488" y="-12459"/>
            <a:ext cx="12189023" cy="377586"/>
            <a:chOff x="1488" y="0"/>
            <a:chExt cx="12189023" cy="377586"/>
          </a:xfrm>
        </p:grpSpPr>
        <p:sp>
          <p:nvSpPr>
            <p:cNvPr id="115" name="Google Shape;115;p3"/>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3"/>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altLang="en-US" sz="1400" dirty="0">
                  <a:solidFill>
                    <a:schemeClr val="lt1"/>
                  </a:solidFill>
                  <a:latin typeface="Corbel"/>
                  <a:ea typeface="Corbel"/>
                  <a:cs typeface="Corbel"/>
                  <a:sym typeface="Corbel"/>
                </a:rPr>
                <a:t>信任機制</a:t>
              </a:r>
              <a:endParaRPr dirty="0"/>
            </a:p>
          </p:txBody>
        </p:sp>
        <p:sp>
          <p:nvSpPr>
            <p:cNvPr id="117" name="Google Shape;117;p3"/>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3"/>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dirty="0">
                  <a:solidFill>
                    <a:schemeClr val="lt1"/>
                  </a:solidFill>
                  <a:latin typeface="Corbel"/>
                  <a:ea typeface="Corbel"/>
                  <a:cs typeface="Corbel"/>
                  <a:sym typeface="Corbel"/>
                </a:rPr>
                <a:t>第三方支付的運作</a:t>
              </a:r>
              <a:endParaRPr dirty="0"/>
            </a:p>
          </p:txBody>
        </p:sp>
        <p:sp>
          <p:nvSpPr>
            <p:cNvPr id="119" name="Google Shape;119;p3"/>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3"/>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121" name="Google Shape;121;p3"/>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3"/>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dirty="0">
                  <a:solidFill>
                    <a:schemeClr val="lt1"/>
                  </a:solidFill>
                  <a:latin typeface="Corbel"/>
                  <a:ea typeface="Corbel"/>
                  <a:cs typeface="Corbel"/>
                  <a:sym typeface="Corbel"/>
                </a:rPr>
                <a:t>市場與案例</a:t>
              </a:r>
              <a:endParaRPr dirty="0"/>
            </a:p>
          </p:txBody>
        </p:sp>
        <p:sp>
          <p:nvSpPr>
            <p:cNvPr id="123" name="Google Shape;123;p3"/>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3"/>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dirty="0">
                  <a:solidFill>
                    <a:schemeClr val="lt1"/>
                  </a:solidFill>
                  <a:latin typeface="Corbel"/>
                  <a:ea typeface="Corbel"/>
                  <a:cs typeface="Corbel"/>
                  <a:sym typeface="Corbel"/>
                </a:rPr>
                <a:t>機會與挑戰</a:t>
              </a:r>
              <a:endParaRPr dirty="0"/>
            </a:p>
          </p:txBody>
        </p:sp>
      </p:grpSp>
      <p:sp>
        <p:nvSpPr>
          <p:cNvPr id="141" name="Google Shape;141;p3"/>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a:p>
            <a:pPr marL="0" lvl="0" indent="0" algn="l" rtl="0">
              <a:spcBef>
                <a:spcPts val="0"/>
              </a:spcBef>
              <a:spcAft>
                <a:spcPts val="0"/>
              </a:spcAft>
              <a:buNone/>
            </a:pPr>
            <a:endParaRPr/>
          </a:p>
        </p:txBody>
      </p:sp>
      <p:graphicFrame>
        <p:nvGraphicFramePr>
          <p:cNvPr id="2" name="表格 1"/>
          <p:cNvGraphicFramePr>
            <a:graphicFrameLocks noGrp="1"/>
          </p:cNvGraphicFramePr>
          <p:nvPr>
            <p:extLst>
              <p:ext uri="{D42A27DB-BD31-4B8C-83A1-F6EECF244321}">
                <p14:modId xmlns:p14="http://schemas.microsoft.com/office/powerpoint/2010/main" val="3223850973"/>
              </p:ext>
            </p:extLst>
          </p:nvPr>
        </p:nvGraphicFramePr>
        <p:xfrm>
          <a:off x="1508874" y="2268543"/>
          <a:ext cx="8803581" cy="3149276"/>
        </p:xfrm>
        <a:graphic>
          <a:graphicData uri="http://schemas.openxmlformats.org/drawingml/2006/table">
            <a:tbl>
              <a:tblPr firstRow="1" bandRow="1">
                <a:tableStyleId>{C083E6E3-FA7D-4D7B-A595-EF9225AFEA82}</a:tableStyleId>
              </a:tblPr>
              <a:tblGrid>
                <a:gridCol w="2934527">
                  <a:extLst>
                    <a:ext uri="{9D8B030D-6E8A-4147-A177-3AD203B41FA5}">
                      <a16:colId xmlns:a16="http://schemas.microsoft.com/office/drawing/2014/main" val="1514221778"/>
                    </a:ext>
                  </a:extLst>
                </a:gridCol>
                <a:gridCol w="2934527">
                  <a:extLst>
                    <a:ext uri="{9D8B030D-6E8A-4147-A177-3AD203B41FA5}">
                      <a16:colId xmlns:a16="http://schemas.microsoft.com/office/drawing/2014/main" val="4020878647"/>
                    </a:ext>
                  </a:extLst>
                </a:gridCol>
                <a:gridCol w="2934527">
                  <a:extLst>
                    <a:ext uri="{9D8B030D-6E8A-4147-A177-3AD203B41FA5}">
                      <a16:colId xmlns:a16="http://schemas.microsoft.com/office/drawing/2014/main" val="848668925"/>
                    </a:ext>
                  </a:extLst>
                </a:gridCol>
              </a:tblGrid>
              <a:tr h="496682">
                <a:tc>
                  <a:txBody>
                    <a:bodyPr/>
                    <a:lstStyle/>
                    <a:p>
                      <a:pPr algn="ctr"/>
                      <a:r>
                        <a:rPr lang="zh-TW" altLang="en-US" sz="1800" dirty="0">
                          <a:latin typeface="微軟正黑體" panose="020B0604030504040204" pitchFamily="34" charset="-120"/>
                          <a:ea typeface="微軟正黑體" panose="020B0604030504040204" pitchFamily="34" charset="-120"/>
                        </a:rPr>
                        <a:t>類型</a:t>
                      </a:r>
                    </a:p>
                  </a:txBody>
                  <a:tcPr/>
                </a:tc>
                <a:tc>
                  <a:txBody>
                    <a:bodyPr/>
                    <a:lstStyle/>
                    <a:p>
                      <a:pPr algn="ctr"/>
                      <a:r>
                        <a:rPr lang="zh-TW" altLang="en-US" sz="1800" dirty="0">
                          <a:latin typeface="微軟正黑體" panose="020B0604030504040204" pitchFamily="34" charset="-120"/>
                          <a:ea typeface="微軟正黑體" panose="020B0604030504040204" pitchFamily="34" charset="-120"/>
                        </a:rPr>
                        <a:t>說明</a:t>
                      </a:r>
                    </a:p>
                  </a:txBody>
                  <a:tcPr/>
                </a:tc>
                <a:tc>
                  <a:txBody>
                    <a:bodyPr/>
                    <a:lstStyle/>
                    <a:p>
                      <a:pPr algn="ctr"/>
                      <a:r>
                        <a:rPr lang="zh-TW" altLang="en-US" sz="1800" dirty="0">
                          <a:latin typeface="微軟正黑體" panose="020B0604030504040204" pitchFamily="34" charset="-120"/>
                          <a:ea typeface="微軟正黑體" panose="020B0604030504040204" pitchFamily="34" charset="-120"/>
                        </a:rPr>
                        <a:t>建立方式</a:t>
                      </a:r>
                    </a:p>
                  </a:txBody>
                  <a:tcPr/>
                </a:tc>
                <a:extLst>
                  <a:ext uri="{0D108BD9-81ED-4DB2-BD59-A6C34878D82A}">
                    <a16:rowId xmlns:a16="http://schemas.microsoft.com/office/drawing/2014/main" val="1643589076"/>
                  </a:ext>
                </a:extLst>
              </a:tr>
              <a:tr h="978846">
                <a:tc>
                  <a:txBody>
                    <a:bodyPr/>
                    <a:lstStyle/>
                    <a:p>
                      <a:pPr algn="ctr"/>
                      <a:r>
                        <a:rPr lang="zh-TW" altLang="en-US" sz="1800" b="1" i="0" u="none" strike="noStrike" cap="none" dirty="0">
                          <a:solidFill>
                            <a:schemeClr val="tx1"/>
                          </a:solidFill>
                          <a:effectLst/>
                          <a:latin typeface="微軟正黑體" panose="020B0604030504040204" pitchFamily="34" charset="-120"/>
                          <a:ea typeface="微軟正黑體" panose="020B0604030504040204" pitchFamily="34" charset="-120"/>
                          <a:cs typeface="+mn-cs"/>
                          <a:sym typeface="Arial"/>
                        </a:rPr>
                        <a:t>威懾型信任機制</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en-US" sz="1800" dirty="0">
                          <a:latin typeface="微軟正黑體" panose="020B0604030504040204" pitchFamily="34" charset="-120"/>
                          <a:ea typeface="微軟正黑體" panose="020B0604030504040204" pitchFamily="34" charset="-120"/>
                        </a:rPr>
                        <a:t>人們因為害怕受懲罰，所以會遵循承諾。</a:t>
                      </a:r>
                    </a:p>
                  </a:txBody>
                  <a:tcPr/>
                </a:tc>
                <a:tc>
                  <a:txBody>
                    <a:bodyPr/>
                    <a:lstStyle/>
                    <a:p>
                      <a:r>
                        <a:rPr lang="zh-TW" altLang="en-US" sz="1800" b="0" i="0" u="none" strike="noStrike" cap="none" dirty="0">
                          <a:solidFill>
                            <a:schemeClr val="tx1"/>
                          </a:solidFill>
                          <a:effectLst/>
                          <a:latin typeface="微軟正黑體" panose="020B0604030504040204" pitchFamily="34" charset="-120"/>
                          <a:ea typeface="微軟正黑體" panose="020B0604030504040204" pitchFamily="34" charset="-120"/>
                          <a:cs typeface="+mn-cs"/>
                          <a:sym typeface="Arial"/>
                        </a:rPr>
                        <a:t>制定法律。法律就是種強制性的制度。</a:t>
                      </a:r>
                      <a:endParaRPr lang="zh-TW" altLang="en-US" sz="1800"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464054497"/>
                  </a:ext>
                </a:extLst>
              </a:tr>
              <a:tr h="979755">
                <a:tc>
                  <a:txBody>
                    <a:bodyPr/>
                    <a:lstStyle/>
                    <a:p>
                      <a:pPr algn="ctr"/>
                      <a:r>
                        <a:rPr lang="zh-TW" altLang="en-US" sz="1800" b="1" i="0" u="none" strike="noStrike" cap="none" dirty="0">
                          <a:solidFill>
                            <a:schemeClr val="tx1"/>
                          </a:solidFill>
                          <a:effectLst/>
                          <a:latin typeface="微軟正黑體" panose="020B0604030504040204" pitchFamily="34" charset="-120"/>
                          <a:ea typeface="微軟正黑體" panose="020B0604030504040204" pitchFamily="34" charset="-120"/>
                          <a:cs typeface="+mn-cs"/>
                          <a:sym typeface="Arial"/>
                        </a:rPr>
                        <a:t>瞭解型信任機制</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en-US" sz="1800" b="0" i="0" u="none" strike="noStrike" cap="none" dirty="0">
                          <a:solidFill>
                            <a:schemeClr val="tx1"/>
                          </a:solidFill>
                          <a:effectLst/>
                          <a:latin typeface="微軟正黑體" panose="020B0604030504040204" pitchFamily="34" charset="-120"/>
                          <a:ea typeface="微軟正黑體" panose="020B0604030504040204" pitchFamily="34" charset="-120"/>
                          <a:cs typeface="+mn-cs"/>
                          <a:sym typeface="Arial"/>
                        </a:rPr>
                        <a:t>透過正式或非正式的溝通促進雙方間更進一步的了解。</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en-US" sz="1800" b="0" i="0" u="none" strike="noStrike" cap="none" dirty="0">
                          <a:solidFill>
                            <a:schemeClr val="tx1"/>
                          </a:solidFill>
                          <a:effectLst/>
                          <a:latin typeface="微軟正黑體" panose="020B0604030504040204" pitchFamily="34" charset="-120"/>
                          <a:ea typeface="微軟正黑體" panose="020B0604030504040204" pitchFamily="34" charset="-120"/>
                          <a:cs typeface="+mn-cs"/>
                          <a:sym typeface="Arial"/>
                        </a:rPr>
                        <a:t>經常使用某個網站來進行交易，日積月累逐漸對此網站產生信任感。 </a:t>
                      </a:r>
                      <a:endParaRPr lang="zh-TW" altLang="en-US" sz="1800"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3676057668"/>
                  </a:ext>
                </a:extLst>
              </a:tr>
              <a:tr h="693993">
                <a:tc>
                  <a:txBody>
                    <a:bodyPr/>
                    <a:lstStyle/>
                    <a:p>
                      <a:pPr algn="ctr"/>
                      <a:r>
                        <a:rPr lang="zh-TW" altLang="en-US" sz="1800" b="1" i="0" u="none" strike="noStrike" cap="none" dirty="0">
                          <a:solidFill>
                            <a:schemeClr val="tx1"/>
                          </a:solidFill>
                          <a:effectLst/>
                          <a:latin typeface="微軟正黑體" panose="020B0604030504040204" pitchFamily="34" charset="-120"/>
                          <a:ea typeface="微軟正黑體" panose="020B0604030504040204" pitchFamily="34" charset="-120"/>
                          <a:cs typeface="+mn-cs"/>
                          <a:sym typeface="Arial"/>
                        </a:rPr>
                        <a:t>計算型信任機制</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en-US" sz="1800" b="0" i="0" u="none" strike="noStrike" cap="none" dirty="0">
                          <a:solidFill>
                            <a:schemeClr val="tx1"/>
                          </a:solidFill>
                          <a:effectLst/>
                          <a:latin typeface="微軟正黑體" panose="020B0604030504040204" pitchFamily="34" charset="-120"/>
                          <a:ea typeface="微軟正黑體" panose="020B0604030504040204" pitchFamily="34" charset="-120"/>
                          <a:cs typeface="+mn-cs"/>
                          <a:sym typeface="Arial"/>
                        </a:rPr>
                        <a:t>理性思考信任的成本以及收益成效。</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en-US" sz="1800" b="0" i="0" u="none" strike="noStrike" cap="none" dirty="0">
                          <a:solidFill>
                            <a:schemeClr val="tx1"/>
                          </a:solidFill>
                          <a:effectLst/>
                          <a:latin typeface="微軟正黑體" panose="020B0604030504040204" pitchFamily="34" charset="-120"/>
                          <a:ea typeface="微軟正黑體" panose="020B0604030504040204" pitchFamily="34" charset="-120"/>
                          <a:cs typeface="+mn-cs"/>
                          <a:sym typeface="Arial"/>
                        </a:rPr>
                        <a:t>透過一個雙方都能夠信任的中間人來處理相關事務。</a:t>
                      </a:r>
                      <a:endParaRPr lang="zh-TW" altLang="en-US" sz="1800"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2262545998"/>
                  </a:ext>
                </a:extLst>
              </a:tr>
            </a:tbl>
          </a:graphicData>
        </a:graphic>
      </p:graphicFrame>
      <p:sp>
        <p:nvSpPr>
          <p:cNvPr id="3" name="矩形 2"/>
          <p:cNvSpPr/>
          <p:nvPr/>
        </p:nvSpPr>
        <p:spPr>
          <a:xfrm>
            <a:off x="703498" y="1424930"/>
            <a:ext cx="8865098" cy="369332"/>
          </a:xfrm>
          <a:prstGeom prst="rect">
            <a:avLst/>
          </a:prstGeom>
        </p:spPr>
        <p:txBody>
          <a:bodyPr wrap="square">
            <a:spAutoFit/>
          </a:bodyPr>
          <a:lstStyle/>
          <a:p>
            <a:r>
              <a:rPr lang="zh-TW" altLang="en-US" sz="1800" dirty="0">
                <a:latin typeface="微軟正黑體" panose="020B0604030504040204" pitchFamily="34" charset="-120"/>
                <a:ea typeface="微軟正黑體" panose="020B0604030504040204" pitchFamily="34" charset="-120"/>
              </a:rPr>
              <a:t>信任機制指的是社會、企業公司系統中組成以及影響雙方彼此間信任關係的管理機制。</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g226df10d8fa_0_13"/>
          <p:cNvSpPr txBox="1">
            <a:spLocks noGrp="1"/>
          </p:cNvSpPr>
          <p:nvPr>
            <p:ph type="title"/>
          </p:nvPr>
        </p:nvSpPr>
        <p:spPr>
          <a:xfrm>
            <a:off x="612057" y="365126"/>
            <a:ext cx="11002200" cy="9549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dirty="0">
                <a:latin typeface="Corbel"/>
                <a:ea typeface="Corbel"/>
                <a:cs typeface="Corbel"/>
                <a:sym typeface="Corbel"/>
              </a:rPr>
              <a:t>第三方信任</a:t>
            </a:r>
            <a:r>
              <a:rPr lang="zh-TW" altLang="en-US" dirty="0">
                <a:latin typeface="Corbel"/>
                <a:ea typeface="Corbel"/>
                <a:cs typeface="Corbel"/>
                <a:sym typeface="Corbel"/>
              </a:rPr>
              <a:t>機制</a:t>
            </a:r>
            <a:endParaRPr dirty="0"/>
          </a:p>
        </p:txBody>
      </p:sp>
      <p:sp>
        <p:nvSpPr>
          <p:cNvPr id="305" name="Google Shape;305;g226df10d8fa_0_13"/>
          <p:cNvSpPr txBox="1">
            <a:spLocks noGrp="1"/>
          </p:cNvSpPr>
          <p:nvPr>
            <p:ph type="body" idx="1"/>
          </p:nvPr>
        </p:nvSpPr>
        <p:spPr>
          <a:xfrm>
            <a:off x="612057" y="1474839"/>
            <a:ext cx="11002200" cy="4702200"/>
          </a:xfrm>
          <a:prstGeom prst="rect">
            <a:avLst/>
          </a:prstGeom>
          <a:noFill/>
          <a:ln>
            <a:noFill/>
          </a:ln>
        </p:spPr>
        <p:txBody>
          <a:bodyPr spcFirstLastPara="1" wrap="square" lIns="91425" tIns="45700" rIns="91425" bIns="45700" anchor="t" anchorCtr="0">
            <a:normAutofit/>
          </a:bodyPr>
          <a:lstStyle/>
          <a:p>
            <a:pPr marL="228600" lvl="0" indent="-228600">
              <a:lnSpc>
                <a:spcPct val="120000"/>
              </a:lnSpc>
            </a:pPr>
            <a:r>
              <a:rPr lang="zh-TW" dirty="0"/>
              <a:t>第三方基本上指的是契約雙方</a:t>
            </a:r>
            <a:r>
              <a:rPr lang="zh-TW" altLang="en-US" dirty="0"/>
              <a:t>外的</a:t>
            </a:r>
            <a:r>
              <a:rPr lang="zh-TW" altLang="zh-TW" dirty="0"/>
              <a:t>獨立</a:t>
            </a:r>
            <a:r>
              <a:rPr lang="zh-TW" altLang="en-US" dirty="0"/>
              <a:t>、</a:t>
            </a:r>
            <a:r>
              <a:rPr lang="zh-TW" altLang="zh-TW" dirty="0"/>
              <a:t>公正</a:t>
            </a:r>
            <a:r>
              <a:rPr lang="zh-TW" dirty="0"/>
              <a:t>第三主體。</a:t>
            </a:r>
            <a:endParaRPr lang="en-US" altLang="zh-TW" dirty="0"/>
          </a:p>
          <a:p>
            <a:pPr marL="228600" lvl="0" indent="-228600">
              <a:lnSpc>
                <a:spcPct val="120000"/>
              </a:lnSpc>
            </a:pPr>
            <a:r>
              <a:rPr lang="zh-TW" dirty="0"/>
              <a:t>引入第三方是為了要確保買賣時的公正、公平性，以避免詐欺以及糾紛，而這第三方都是由信譽優良的公司機構來擔當。</a:t>
            </a:r>
            <a:endParaRPr lang="en-US" altLang="zh-TW" dirty="0"/>
          </a:p>
          <a:p>
            <a:pPr marL="228600" lvl="0" indent="-228600">
              <a:lnSpc>
                <a:spcPct val="120000"/>
              </a:lnSpc>
            </a:pPr>
            <a:endParaRPr lang="en-US" altLang="zh-TW" dirty="0"/>
          </a:p>
          <a:p>
            <a:pPr marL="228600" lvl="0" indent="-228600">
              <a:lnSpc>
                <a:spcPct val="120000"/>
              </a:lnSpc>
              <a:spcBef>
                <a:spcPts val="0"/>
              </a:spcBef>
              <a:buSzPts val="2800"/>
            </a:pPr>
            <a:r>
              <a:rPr lang="zh-TW" altLang="en-US" sz="2800" dirty="0"/>
              <a:t>第三方信任形式</a:t>
            </a:r>
            <a:endParaRPr lang="en-US" altLang="zh-TW" sz="2800" dirty="0"/>
          </a:p>
          <a:p>
            <a:pPr marL="685800" lvl="1" indent="-228600">
              <a:lnSpc>
                <a:spcPct val="120000"/>
              </a:lnSpc>
              <a:spcBef>
                <a:spcPts val="0"/>
              </a:spcBef>
              <a:buSzPts val="2800"/>
            </a:pPr>
            <a:r>
              <a:rPr lang="zh-TW" altLang="en-US" sz="2000" dirty="0"/>
              <a:t>第三方認證</a:t>
            </a:r>
            <a:endParaRPr lang="en-US" altLang="zh-TW" sz="2000" dirty="0"/>
          </a:p>
          <a:p>
            <a:pPr marL="685800" lvl="1" indent="-228600">
              <a:lnSpc>
                <a:spcPct val="120000"/>
              </a:lnSpc>
              <a:spcBef>
                <a:spcPts val="0"/>
              </a:spcBef>
              <a:buSzPts val="2800"/>
            </a:pPr>
            <a:r>
              <a:rPr lang="zh-TW" altLang="en-US" sz="2000" dirty="0"/>
              <a:t>第三方信任評價</a:t>
            </a:r>
            <a:endParaRPr lang="en-US" altLang="zh-TW" sz="2000" dirty="0"/>
          </a:p>
          <a:p>
            <a:pPr marL="685800" lvl="1" indent="-228600">
              <a:lnSpc>
                <a:spcPct val="120000"/>
              </a:lnSpc>
              <a:spcBef>
                <a:spcPts val="0"/>
              </a:spcBef>
              <a:buSzPts val="2800"/>
            </a:pPr>
            <a:r>
              <a:rPr lang="zh-TW" altLang="en-US" sz="2000" dirty="0"/>
              <a:t>第三方支付</a:t>
            </a:r>
            <a:endParaRPr lang="en-US" altLang="zh-TW" sz="2000" dirty="0"/>
          </a:p>
          <a:p>
            <a:pPr marL="228600" lvl="0" indent="-228600">
              <a:lnSpc>
                <a:spcPct val="120000"/>
              </a:lnSpc>
            </a:pPr>
            <a:endParaRPr sz="2800" dirty="0"/>
          </a:p>
        </p:txBody>
      </p:sp>
      <p:sp>
        <p:nvSpPr>
          <p:cNvPr id="306" name="Google Shape;306;g226df10d8fa_0_13"/>
          <p:cNvSpPr txBox="1">
            <a:spLocks noGrp="1"/>
          </p:cNvSpPr>
          <p:nvPr>
            <p:ph type="sldNum" idx="12"/>
          </p:nvPr>
        </p:nvSpPr>
        <p:spPr>
          <a:xfrm>
            <a:off x="9325232" y="647831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5</a:t>
            </a:fld>
            <a:endParaRPr/>
          </a:p>
        </p:txBody>
      </p:sp>
      <p:grpSp>
        <p:nvGrpSpPr>
          <p:cNvPr id="307" name="Google Shape;307;g226df10d8fa_0_13"/>
          <p:cNvGrpSpPr/>
          <p:nvPr/>
        </p:nvGrpSpPr>
        <p:grpSpPr>
          <a:xfrm>
            <a:off x="1488" y="-12459"/>
            <a:ext cx="12189075" cy="377700"/>
            <a:chOff x="1488" y="0"/>
            <a:chExt cx="12189075" cy="377700"/>
          </a:xfrm>
        </p:grpSpPr>
        <p:sp>
          <p:nvSpPr>
            <p:cNvPr id="308" name="Google Shape;308;g226df10d8fa_0_13"/>
            <p:cNvSpPr/>
            <p:nvPr/>
          </p:nvSpPr>
          <p:spPr>
            <a:xfrm>
              <a:off x="1488" y="0"/>
              <a:ext cx="2902200" cy="377700"/>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g226df10d8fa_0_13"/>
            <p:cNvSpPr txBox="1"/>
            <p:nvPr/>
          </p:nvSpPr>
          <p:spPr>
            <a:xfrm>
              <a:off x="1488" y="0"/>
              <a:ext cx="2807700" cy="377700"/>
            </a:xfrm>
            <a:prstGeom prst="rect">
              <a:avLst/>
            </a:prstGeom>
            <a:noFill/>
            <a:ln>
              <a:noFill/>
            </a:ln>
          </p:spPr>
          <p:txBody>
            <a:bodyPr spcFirstLastPara="1" wrap="square" lIns="74675" tIns="37325" rIns="18650" bIns="37325" anchor="ctr" anchorCtr="0">
              <a:noAutofit/>
            </a:bodyPr>
            <a:lstStyle/>
            <a:p>
              <a:pPr lvl="0" algn="ctr">
                <a:lnSpc>
                  <a:spcPct val="90000"/>
                </a:lnSpc>
              </a:pPr>
              <a:r>
                <a:rPr lang="zh-TW" altLang="en-US" dirty="0">
                  <a:solidFill>
                    <a:schemeClr val="lt1"/>
                  </a:solidFill>
                  <a:latin typeface="Corbel"/>
                  <a:ea typeface="Corbel"/>
                  <a:cs typeface="Corbel"/>
                  <a:sym typeface="Corbel"/>
                </a:rPr>
                <a:t>信任機制</a:t>
              </a:r>
              <a:endParaRPr lang="zh-TW" altLang="en-US" dirty="0"/>
            </a:p>
          </p:txBody>
        </p:sp>
        <p:sp>
          <p:nvSpPr>
            <p:cNvPr id="310" name="Google Shape;310;g226df10d8fa_0_13"/>
            <p:cNvSpPr/>
            <p:nvPr/>
          </p:nvSpPr>
          <p:spPr>
            <a:xfrm>
              <a:off x="2323207"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g226df10d8fa_0_13"/>
            <p:cNvSpPr txBox="1"/>
            <p:nvPr/>
          </p:nvSpPr>
          <p:spPr>
            <a:xfrm>
              <a:off x="2512000"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第三方支付的運作</a:t>
              </a:r>
              <a:endParaRPr/>
            </a:p>
          </p:txBody>
        </p:sp>
        <p:sp>
          <p:nvSpPr>
            <p:cNvPr id="312" name="Google Shape;312;g226df10d8fa_0_13"/>
            <p:cNvSpPr/>
            <p:nvPr/>
          </p:nvSpPr>
          <p:spPr>
            <a:xfrm>
              <a:off x="4644925"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g226df10d8fa_0_13"/>
            <p:cNvSpPr txBox="1"/>
            <p:nvPr/>
          </p:nvSpPr>
          <p:spPr>
            <a:xfrm>
              <a:off x="4833718"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314" name="Google Shape;314;g226df10d8fa_0_13"/>
            <p:cNvSpPr/>
            <p:nvPr/>
          </p:nvSpPr>
          <p:spPr>
            <a:xfrm>
              <a:off x="6966644"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g226df10d8fa_0_13"/>
            <p:cNvSpPr txBox="1"/>
            <p:nvPr/>
          </p:nvSpPr>
          <p:spPr>
            <a:xfrm>
              <a:off x="7155437"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316" name="Google Shape;316;g226df10d8fa_0_13"/>
            <p:cNvSpPr/>
            <p:nvPr/>
          </p:nvSpPr>
          <p:spPr>
            <a:xfrm>
              <a:off x="9288363"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g226df10d8fa_0_13"/>
            <p:cNvSpPr txBox="1"/>
            <p:nvPr/>
          </p:nvSpPr>
          <p:spPr>
            <a:xfrm>
              <a:off x="9477156"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318" name="Google Shape;318;g226df10d8fa_0_13"/>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dirty="0"/>
              <a:t>《 20</a:t>
            </a:r>
            <a:r>
              <a:rPr lang="en-US" altLang="zh-TW" dirty="0"/>
              <a:t>23</a:t>
            </a:r>
            <a:r>
              <a:rPr lang="zh-TW" dirty="0"/>
              <a:t>數位金融》                                                                                                                                             	NCTU.IIM.IEBI Lab</a:t>
            </a:r>
            <a:endParaRPr dirty="0"/>
          </a:p>
        </p:txBody>
      </p:sp>
      <p:sp>
        <p:nvSpPr>
          <p:cNvPr id="319" name="Google Shape;319;g226df10d8fa_0_13" descr="data:image/png;base64,iVBORw0KGgoAAAANSUhEUgAABMYAAAM5CAYAAADsbj2OAAAAAXNSR0IArs4c6QAAIABJREFUeF7s3QWcFnW3wPEz8/R20SEqiqKIgqCYvDZ2oVgYr2Ih1rUD7BYVC0RsUbFRUXxRbAEB6ZBuWNjeffaJmbmf/yAIFssu7D4z85t7udTEOd8zXOdzPv/QhAMBBBBAAAEEEEAAAQQQQAABBBBAAAEPCmgezJmUEUAAAQQQQAABBBBAAAEEEEAAAQQQEBpjvAQIIIAAAggggAACCCCAAAIIIIAAAp4UoDHmybKTNAIIIIAAAggggAACCCCAAAIIIIAAjTHeAQQQQAABBBBAAAEEEEAAAQQQQAABTwrQGPNk2UkaAQQQQAABBBBAAAEEEEAAAQQQQIDGGO8AAggggAACCCCAAAIIIIAAAggggIAnBWiMebLsJI0AAggggAACCCCAAAIIIIAAAgggQGOMdwABBBBAAAEEEEAAAQQQQAABBBBAwJMCNMY8WXaSRgABBBBAAAEEEEAAAQQQQAABBBCgMcY7gAACCCCAAAIIIIAAAggggAACCCDgSQEaY54sO0kjgAACCCCAAAIIIIAAAggggAACCNAY4x1AAAEEEEAAAQQQQAABBBBAAAEEEPCkAI0xT5adpBFAAAEEEEAAAQQQQAABBBBAAAEEaIzxDiCAAAIIIIAAAggggAACCCCAAAIIeFKAxpgny07SCCCAAAIIIIAAAggggAACCCCAAAI0xngHEEAAAQQQQAABBBBAAAEEEEAAAQQ8KUBjzJNlJ2kEEEAAAQQQQAABBBBAAAEEEEAAARpjvAMIIIAAAggggAACCCCAAAIIIIAAAp4UoDHmybKTNAIIIIAAAggggAACCCCAAAIIIIAAjTHeAQQQQAABBBBAAAEEEEAAAQQQQAABTwrQGPNk2UkaAQQQQAABBBBAAAEEEEAAAQQQQIDGGO8AAggggAACCCCAAAIIIIAAAggggIAnBWiMebLsJI0AAggggAACCCCAAAIIIIAAAgggQGOMdwABBBBAAAEEEEAAAQQQQAABBBBAwJMCNMY8WXaSRgABBBBAAAEEEEAAAQQQQAABBBCgMcY7gAACCCCAAAIIIIAAAggggAACCCDgSQEaY54sO0kjgAACCCCAAAIIIIAAAggggAACCNAY4x1AAAEEEEAAAQQQQAABBBBAAAEEEPCkAI0xT5adpBFAAAEEEEAAAQQQQAABBBBAAAEEaIzxDiCAAAIIIIAAAggggAACCCCAAAIIeFKAxpgny07SCCCAAAIIIIAAAggggAACCCCAAAI0xngHEEAAAQQQQAABBBBAAAEEEEAAAQQ8KUBjzJNlJ2kEEEAAAQQQQAABBBBAAAEEEEAAARpjvAMIIIAAAggggAACCCCAAAIIIIAAAp4UoDHmybKTNAIIIIAAAggggAACCCCAAAIIIIAAjTHeAQQQQAABBBBAAAEEEEAAAQQQQAABTwrQGPNk2UkaAQQQQAABBBBAAAEEEEAAAQQQQIDGGO8AAggggAACCCCAAAIIIIAAAggggIAnBWiMebLsJI0AAggggAACCCCAAAIIIIAAAgggQGOMdwABBBBAAAEEEEAAAQQQQAABBBBAwJMCNMY8WXaSRgABBBBAAAEEEEAAAQQQQAABBBCgMcY7gAACCCCAAAIIIIAAAggggAACCCDgSQEaY54sO0kjgAACCCCAAAIIIIAAAggggAACCNAY4x1AAAEEEEAAAQQQQAABBBBAAAEEEPCkAI0xT5adpBFAAAEEEEAAAQQQQAABBBBAAAEEaIzxDiCAAAIIIIAAAggggAACCCCAAAIIeFKAxpgny07SCCCAAAIIIIAAAggggAACCCCAAAI0xngHEEAAAQQQQAABBBBAAAEEEEAAAQQ8KUBjzJNlJ2kEEEAAAQQQQAABBBBAAAEEEEAAARpjvAMIIIAAAggggAACCCCAAAIIIIAAAp4UoDHmybKTNAIIIIAAAggggAACCCCAAAIIIIAAjTHeAQQQQAABBBBAAAEEEEAAAQQQQAABTwrQGPNk2UkaAQQQQAABBBBAAAEEEEAAAQQQQIDGGO8AAggggAACCCCAAAIIIIAAAggggIAnBWiMebLsJI0AAggggAACCCCAAAIIIIAAAgggQGOMdwABBBBAAAEEEEAAAQQQQAABBBBAwJMCNMY8WXaSRgABBBBAAAEEEEAAAQQQQAABBBCgMcY7gAACCCCAAAIIIIAAAggggAACCCDgSQEaY54sO0kjgAACCCCAAAIIIIAAAggggAACCNAY4x1AAAEEEEAAAQQQQAABBBBAAAEEEPCkAI0xT5adpBFAAAEEEEAAAQQQQAABBBBAAAEEaIzxDiCAAAIIIIAAAggggAACCCCAAAIIeFKAxpgny07SCCCAAAIIIIAAAggggAACCCCAAAI0xngHEEAAAQQQQAABBBBAAAEEEEAAAQQ8KUBjzJNlJ2kEEEAAAQQQQAABBBBAAAEEEEAAARpjvAMIIIAAAggggAACCCCAAAIIIIAAAp4UoDHmybKTNAIIIIAAAggggAACCCCAAAIIIIAAjTHeAQQQQAABBBBAAAEEEEAAAQQQQAABTwrQGPNk2UkaAQQQQAABBBBAAAEEEEAAAQQQQIDGGO8AAggggAACCCCAAAIIIIAAAggggIAnBWiMebLsJI0AAggggAACCCCAAAIIIIAAAgggQGOMdwABBBBAAAEEEEAAAQQQQAABBBBAwJMCNMY8WXaSRgABBBBAAAEEEEAAAQQQQAABBBCgMcY7gAACCCCAAAIIIIAAAggggAACCCDgSQEaY54sO0kjgAACCCCAAAIIIIAAAggggAACCNAY4x1AAAEEEEAAAQTqQ6D7137JGhXJLCsJWUFd1y0r25c0dqmurs6OV0UjYiV1Ix7XtxCK5QtHLD0UjIUikWggHJ5brPlXZvpjlj8siWJpHpURAxIiYtVHSjwDAQQQQAABBBBwugCNMadXkPgRQAABBBBAoKEFNnxPaSI9Nem8QJfqnbSO3fdvs3zhopMMK5mfqKzeNVpZ1sGsimaKYflFRBOf5RPNFxbT9Ilu6SK6us+Wvs3WN7w0wxTDZ4pPi4plqkaYiKWZejBUHcrM+jWQGZnr9/lKfJZ/UaMdcj+cMW5kTDIzLRk71vwdS92H5llDvzk8HwEEEEAAAQQaXGBLH18NHiABIIAAAggggAACKSSgSec+/oy0RE7F6jWZkrT84Wa53eLRqjzdsnL9wVBXw0juLoaZYcTjmZZlBRo0ds0ydH+4SvNrZT6fv1BM8+tEMr7SFwhVSCw+KVEVX5uWmR2tyg4Xydg2cZEBGxpnDRo2D0cAAQQQQAABBOpLgMZYfUnzHAQQQAABBBBwnkCPq0KysjySXaDnxaOxxvHq6qaWkWzu9wcOSlRV7WOZZkjTtSaiSUgsUxPx1WTUV0M6WCKmJZo/IWZyrWhaVSCcvtAUc4xlJpcHMzMX+Qy9VHz+1RU5gUoZOSTKyLKGLBfPRgABBBBAAIHtLUBjbHsLc38EEEAAAQQQcJqAHj7oojaJ6vI9dctsI0mjtaVpu5hi7qQZRivTSGSK+La0FpjTchZNjS4LhedplqzSNZlt+fyLRHwLQ1lpS8rHlI8XGWE4LikCRgABBBBAAAEEtiBAY4xXBAEEEEAAAQQQaHtVSDJXZYUj2u6JqupzTMNsq5laG0uS2SK+DLGMoIjmle8mSywxNE2rFN0qE1+w0EzEZ2c2avRNeVnxJxIPlckMidIo458NAggggAACCLhBwCsfeG6oFTkggAACCCCAwDYWyDv1qpaJtRWHV1eWdjXjic6maTQWU2spWgOvDbaN89wGt7M00ddalrlYD4bn+UKhyU13bv3pknaRWTKAdcm2gS+3QAABBBBAAIEGEqAx1kDwPBYBBBBAAAEEGkxAk87nNk0PWQ9VV1YebybiETHFL7r4arArZIMF3fAPttRIMrXkmKlGlImuxUKZWcur4+YhMnlEkYgw1bLhi0QECCCAAAIIILCVAjTGthKM0xFAAAEEEEDAaQKWlrdfv8yYVbxjXOKHWYZxqFFddbxYmmqEcWwLgYBvmmZp7wezc7+rjgemS6TlOhk7ILktbs09EEAAAQQQQACB7SlAY2x76nJvBBBAAAEEEGg4gc590sRc1ig9u2AXLWGeGS0rU6PD8kXXAw0XlIufrJmGaP6KYFrGNH9QH5JMyM+xWFWh/PphiYuzJjUEEEAAAQQQcLgAjTGHF5DwEUAAAQQQQOBPAt0vCIeTsn+8oqiLlTAO1DT9AMs0CpgmWW9viqX5fHHd5//RNJLjTdP6IdKk5aToV8+vUPMw6y0KHoQAAggggAACCNRAgMZYDZA4BQEEEEAAAQRSXkCXrqfkpgUzDoiXl3c3xTrKisXbiK6l0xBrsNpZIlZcNH2VHgz8EAhG/hcMhb4v+7bNfBEW7G+wqvBgBBBAAAEEENhMgMYYLwQCCCCAAAIIOFugc5+0zPTqnpVFxT1E0zpbptFKLDMoovGdkyqVtbSE5pO1uq7NEM3/baSgxbPlY55ZlyrhEQcCCCCAAAIIeFeAD0bv1p7MEUAAAQQQcLZA954ZEvPtEqisGphMJvcWU9JEFz8jxFK1rGpXS3tHy5hY2rrMVq0eLtML35HRH6xJ1YiJCwEEEEAAAQTcL0BjzP01JkMEEEAAAQTcJdC5cyAjc4+T4hXRSxKV5UeIpuvuStAT2VhiSVIL+mdG0rNfM4Oht6Njhy5nDTJP1J4kEUAAAQQQSCkBGmMpVQ6CQQABBBBAAIF/FOh8VoFfT+yqJYxrkonYSWJJEC1XCFiB9PRJWlLujpnRiZJbsE7GvlztisxIAgEEEEAAAQRSXoDGWMqXiAARQAABBBDwtsAeA94JLhr9affqqrKeVjJ5qGUau3hbxKXZa1qZBPxj/YHg53ktd3hv9QePMsXSpaUmLQQQQAABBFJJgMZYKlWDWBBAAAEEEEDgD4HuA/yyfMIuwdyMU41k8mIzWtnq92mTfL+49z1RO1mWBCPp74quvR9bUvqdrB5d6d50yQwBBBBAAAEEGlqAD8uGrgDPRwABBBBAAIG/ChzeOz9QWnV6oiraUxOzm4gWYVF9z7wo69cf8+lz9FBotC8nb3BszAtzPZM9iSKAAAIIIIBAvQrQGKtXbh6GAAIIIIAAAlsQ0CMHntM1EY3eZMSiB4tp5Yim+1DzoIBlmiJatR4KzfIFIg/HJwx/x4MKpIwAAggggAAC21mAxth2Bub2CCCAAAIIIFBzgez/nH9j2eo1F4tl7URDrOZuLj/T0nStUnT/cDMj63b58TXWHnN5wUkPAQQQQACB+hSgMVaf2jwLAQQQQAABBP4qsEfPYDBT31kMc2CisvIopkzykvyDgKUHQwt8oeD1cSn7WsaNKkMKAQQQQAABBBCoqwCNsboKcj0CCCCAAAII1Fog46jLGseKC08y4okrrURiLxGNb5Naa3rgQjW9UtdWaf7QMNOwhsj0j5aJiOWBzEkRAQQQQAABBLaTAB+f2wmW2yKAAAIIIIDAvwh07hMIaGV76lbi/EQsfo5lGgV4IVBjAcNK6gHfu5o/MKzl3h2/W/TygOoaX8uJCCCAAAIIIIDAJgI0xngdEEAAAQQQQKB+BTp3DoQj7S5MlJafbZrJTmJpmfUbAE9zhYAlSdG1OaFgeGR10/ADMuoNpla6orAkgQACCCCAQP0K0BirX2+ehgACCCCAgKcF0g+/uEnl6lW9dM260UoaTUXT1bcI3yOefivqlLyliRXV0yKfJaPWvTLDP11khFGnO3IxAggggAACCHhKgA9RT5WbZBFAAAEEEGg4gYyDL2xfWVr4pMTNbqJbaawn1nC1cN2TTSshgcCscFba/dEf3nrbdfmREAIIIIAAAghsNwEaY9uNlhsjgAACCCCAwHqBPoFApzV7mYb+tJmIdhXRdGQQ2B4Cmj+wJJgWube6uOotmfNx+fZ4BvdEAAEEEEAAAXcJ0BhzVz3JBgEEEEAAgdQS2O+crICRON2IVt9kWfG2IjpNsdSqkMuisSwRa10gHBkcD2U+Jz+9utxlCZIOAggggAACCGxjARpj2xiU2yGAAAIIIIDA7wL79GwU1K2LjUSyr5mMN8cFgXoTMK2kHo4M09MCQxM/vj2h3p7LgxBAAAEEEEDAcQI0xhxXMgJGAAEEEEAg9QXSDj63WXVR8f2WWMeLJQWpHzERulAgpuu+KUYsdrv8Nvp/ImK5MEdSQgABBBBAAIE6CtAYqyMglyOAAAIIIIDA5gJph/Tep7qo+CbLNM7EBoGGFLAsyxJLJvmC/geMHZqNkpFDqhoyHp6NAAIIIIAAAqknQGMs9WpCRAgggAACCDhWIOeoPieXrVh5h5WI7yk+X9CxiRC4ewQs0xBdX+KPhJ9KZPiGytgRFe5JjkwQQAABBBBAoK4CNMbqKsj1CCCAAAIIIGAL+Dr3PE6LVj5qWMauIrommsZ3Bu9GighYlqb5Sv0Z6QPjJdGB7FiZImUhDAQQQAABBFJAgA/WFCgCISCAAAIIIOBsge5+X8ecU03TeFyMZHMRGmLOrqeLo9e0qC8Qeji5LPmYrP243MWZkhoCCCCAAAII1FCAxlgNoTgNAQQQQAABBP5WwCftjjxVs4L9xW+1FxG+LWrzomzoJVr/sj58Tc6pzbO9do1mGZrmu9e0zOdlxmervJY++SKAAAIIIIDA5gJ8vPJGIIAAAggggEAtBbr7ZffIaWIZj2m6v0Utb8JlCNS/gGUlLdGGSJqvv0wcubb+A+CJCCCAAAIIIJAqAjTGUqUSxIEAAggggIDTBHbrcYkmcrvoWmunhU68CIhpVWp+fZgZjz0hc/+3ABEEEEAAAQQQ8KYAjTFv1p2sEUAAAQQQqIuAJm2Pukx8vls0n9aS6ZN1oeTahhOwLDGl0vJpL4gY98qML4oaLhaejAACCCCAAAINJUBjrKHkeS4CCCCAAAIOFfB1OulMI5Z4QExzB03TdYemQdgIiIhlWaYV9YdCQ5OWfp9M/WANLAgggAACCCDgLQEaY96qN9kigAACCCBQFwE90vWMM2PRqkctw2zGSLG6UHJtSgloeswXDtyelEbPysQhVSkVG8EggAACCCCAwHYVoDG2XXm5OQIIIIAAAm4RGKCH95tzQKKy4jHTSO4rmsZIMbeUljxsAc2nl4bT02+pSmQPlYlDErAggAACCCCAgDcEaIx5o85kiQACCCCAQJ0Egl1O20NM88FEdVUPsXy+Ot2MixFIVQFNVlr+yIUy5b0vUjVE4kIAAQQQQACBbStAY2zbenI3BBBAAAEE3CfQvWeGvrZyqJW0ThNd87svQTJC4A8By7ImiuW7S2Z/MhIXBBBAAAEEEHC/AI0x99eYDBFAAAEEEKi9QLsTM/1pvpeN6upjRdPCtb8RVyLgEAHLNC1LmxjJzb4m+tNbPzokasJEAAEEEEAAgVoK0BirJRyXIYAAAggg4HqBtj1Cwdz02xLlVTeLLgHX50uCCNgCliUiMX8o/IGvSZNbqz9/fhEwCCCAAAIIIOBeARpj7q0tmSGAAAIIIFAXAS2t+/lXRNetu1sMM68uN+JaBJwqoPl8g83szFvk+zeLnZoDcSOAAAIIIIDAvwvQGOMNQQABBBBAAIE/C/hC+51+eKIi+rhlWXvAg4BnBUxZY4Ujd0jJuldl0dhqzzqQOAIIIIAAAi4WoDHm4uKSGgIIIIAAArUQ0IOdTtvTjMfvNQyjh2jCYvu1QOQS1whY/lBome4PXBmbYH0mMsJwTWYkggACCCCAAAK2AI0xXgQEEEAAAQQQ+EOgbY9GvvTQA1Yyea5lmSFoEEBARPP7J5mmfoZM/3A+HggggAACCCDgLgEaY+6qJ9kggAACCCBQFwFd3/vkflZ19E7Rfbl1uRHXIuAqAcs0fMHwh8HGef2qvhy2wlW5kQwCCCCAAAIeF6Ax5vEXgPQRQAABBBDYIFBwTN/u65bOf0MsaSai8Y3Aq4HApgKWltQDoSFGO9//yYgRUXAQQAABBBBAwB0CfPS6o45kgQACCCCAQN0EOp9QoFVak0U3WtAUqxslV7tYwLRW65npVxgT3n3fxVmSGgIIIIAAAp4SoDHmqXKTLAIIIIAAAn8j0LlzIKS1eS5eFb2I9Ud5QxD4NwHL1H3BcVnNCvoUj35xOlYIIIAAAggg4HwBGmPOryEZIIAAAgggUHuBtj1CkUbZx1YXlw0VXfJqfyOuRMAjAqaV0Py+V0wrcpPMGFHkkaxJEwEEEEAAAdcK0BhzbWlJDAEEEEAAgS0K6P59Tz/ErI4NskxjD0aLbdGLExAQEcsSXZYGgqHb4lrjt2XikAQsCCCAAAIIIOBcARpjzq0dkSOAAAIIIFAngUjHni3iEr3bTCbPEkuP1OlmXIyAxwR0n29cMC3rmui4N8apbpnH0iddBBBAAAEEXCNAY8w1pSQRBBBAAAEEtkKgZ89geH7y/Fh17D4Rq4AF97fCjlMRsAUs0x+KDE4YFTfI1NGVoCCAAAIIIICAMwVojDmzbkSNAAIIIIBAnQQCnU/bz0gaz1qJ2D40xepEycUeFtA0vcifk3l5/Ifh73iYgdQRQAABBBBwtACNMUeXj+ARQAABBBCohUDnE9L8yUB/Ixa9XnTNV4s7cAkCCGwQ0HzF1ozOBSIDTFAQQAABBBBAwHkCNMacVzMiRgABBBBAoE4C/i6nH27FYp+YSSNcpxtxMQII2AKBrKzX42t/uVjmzYtBggACCCCAAALOEqAx5qx6ES0CCCCAAAJ1EziwV3OtrPJ9MYz96nYjrkYAgQ0ClmmtCWak94n/8u5HqCCAAAIIIICAswRojDmrXkSLAAIIIIBAnQTCB5zdP1ZceptoVqBON+JiBBD4Q0CzDH8w/F16s+YXlHz2zGJoEEAAAQQQQMA5AjTGnFMrIkUAAQQQQKBOAnnHXn1kyeJ5QyzL2kFE+AaokyYXI7CZgCWWVRKIpD8ab5H3hIwcUoUPAggggAACCDhDgI9iZ9SJKBFAAAEEEKibwH7nZPlj1a8YscoTRNNZcL9umlyNwF8FLMOQQPDbQCh4VXzCezMgQgABBBBAAAFnCNAYc0adiBIBBBBAAIG6Cex2zNFiWoM1n95aNI3//tdNk6sR+BsBy9I0rVp8wVvNqR8+ARECCCCAAAIIOEOAD2Nn1IkoEUAAAQQQqL1At24RX7TZM2Ysdi5ri9WekSsRqImALxCYHc5Ov7Ti2ze/rcn5nIMAAggggAACDStAY6xh/Xk6AggggAAC21egZ09f+upQr+qSsgfNZLIFa4ttX27ujoBoEgsEww/H476HZcaICkQQQAABBBBAILUFaIyldn2IDgEEEEAAgToJRLr1bpGMlj6UjMfPEtH0Ot2MixFAoCYClu7z/2Ik4mfI7M8X1eQCzkEAAQQQQACBhhOgMdZw9jwZAQQQQACB7S2g+/fqeZRpVg2yTKvt9n4Y90cAgd8FLCsWyc26turHt58XEQsXBBBAAAEEEEhdARpjqVsbIkMAAQQQQKBuAntfkBPwlQ9IVkWvEE0CdbuZi69WexFY9C5cXOEGSU3z+5ZkNGt1eNkXz85rkAB4KAIIIIAAAgjUSIDGWI2YOAkBBBBAAAEHCux+3J6aLj+JZWU4MPr6C5nGWP1Ze+tJViA9/GB8wvu3eittskUAAQQQQMBZAjTGnFUvokUAAQQQQKCGAt39wW7NXkyUlvau4QXePY3GmHdrv70zDwTmWXreATL5pcLt/SjujwACCCCAAAK1E6AxVjs3rkIAAQQQQCClBdIPuaBD1bq1n4lltkzpQFMhOBpjqVAFl8ZgmGmNmt1Q+c3Lj7s0QdJCAAEEEEDA8QI0xhxfQhJAAAEEEEDgrwLhA8+7JVa07m7RxI/PFgRojPGKbEcBLeSfktao+VEVo59fsx0fw60RQAABBBBAoJYCNMZqCcdlCCCAAAIIpKpATvcLcsqLS6eaiVirVI2RuBDwjIBllfgzMm9MTGj/osgA0zN5kygCCCCAAAIOEaAx5pBCESYCCCCAAAI1FfDvfeqNRrz6oZqez3kIILAdBUwroQX0D8xg1pUycfja7fgkbo0AAggggAACtRCgMVYLNC5BAAEEEEAgVQXCR/RpnViz6m0zmdw/VWMkLgS8JWCZmj84vaBFsyvWjHr+B2/lTrYIIIAAAgikvgCNsdSvEREigAACCCBQY4HM7hceX7F61VDRtCY1vogTEUBgewpYmmixYCjjieqTTusvA86Ib8+HcW8EEEAAAQQQ2DoBGmNb58XZCCCAAAIIpK5Az56+4BJtSKKi4lyxJJi6gRIZAt4T0APBH0N52f2qvn5loveyJ2MEEEAAAQRSV4DGWOrWhsgQQAABBBDYKoGcIy7bp2z1shctw9xbRPhv/FbpcTIC211grR4I3WjkFr8mY8cmt/vTeAACCCCAAAII1EiAj+YaMXESAggggAACKS7QvbvfX1ZwmxGL/p9YVkaKR0t4CHhPwJKkHvQPM/TQ7TJ5RKH3AMgYAQQQQACB1BSgMZaadSEqBBBAAAEEtk6g/fGtRaxHxTRP0XTNv3UXczYCCNSHgKb5ppn+4Fky5b0Z9fE8noEAAggggAACWxagMbZlI85AAAEEEEAg9QX2OulgLZF4WjSrg4jGf99Tv2JE6EUBXeLhzNwLoz/F3xYZYXiRgJwRQAABBBBINQE+nFOtIsSDAAIIIIBALQR8ex53kWVaz1gi4VpcziUIIFA/AlYgK3t8vDp0jPz6ckn9PJKnIIAAAggggMC/CdAY4/1AAAEEEEDA4QKtLnqoefnCWQ+Xrl5zNovuO7yYhO8BAas8v+1uh639eOAvHkiWFBFAAAEEEEh5ARpjKV8iAkQAAQQQQOBfBbTQgecckygrf8sykllYIYBAigtYZjKQlX1HfNzbD6Z4pISHAAIIIICAJwRojHmizCSJAAIIIOBlw+y9AAAgAElEQVRagbY9QsHs9BsT0aq7XZsjiSHgNgFf4ENr2keniojlttTIBwEEEEAAAacJ0BhzWsWIFwEEEEAAgU0FdjoiW0+PvGAZRk9gEEDAIQKar9iaMbKxiCQdEjFhIoAAAggg4FoBGmOuLS2JIYAAAgh4QmC3U3bVfbHPLUt29ES+JImAOwSsrCZNbi79+qWH3ZEOWSCAAAIIIOBcARpjzq0dkSOAAAIIICCy6wldNJ/xo2jihwMBBJwjoAeDi4xfP6Sh7ZySESkCCCCAgEsFaIy5tLCkhQACCCDgDYHwQWdNixWV7sFulN6oN1m6SMCSypxWrXsVj37+ExdlRSoIIIAAAgg4ToDGmONKRsAIIIAAAgisFyg48aLMooWFhZZhhDBBAAHHCVQH0zNuik145ynHRU7ACCCAAAIIuEiAxpiLikkqCCCAAALeEsg9uk/fkqXLBnkra7JFwCUCpiT8GeFhiUYtrpZRg2IuyYo0EEAAAQQQcJwAjTHHlYyAEUAAAQQQEJGePX2hpb7n4mVll+CBAAIOFNBMQ9eD30eaNT+jYvTzaxyYASEjgAACCCDgCgEaY64oI0kggAACCHhNIPu4y3MrVqz6wIzFDvVa7uSLgEsELBGZk92ixVklX77wq0tyIg0EEEAAAQQcJ0BjzHElI2AEEEAAAQREQv+5qF1iXeFoK2m0xgMBBJwpoOn6urSCxv0rxg57xpkZEDUCCCCAAALOF6Ax5vwakgECCCCAgAcF/HuffoARr/hcRM/0YPqkjIBLBCxT0/3DzOkjmRLtkoqSBgIIIICA8wRojDmvZkSMAAIIIICABLue2TNRVvqy6HoaHAgg4FwBy5LXpUnVhTJ2bNK5WRA5AggggAACzhWgMebc2hE5AggggICHBUKden4Wr644WkTTPcxA6gg4XkALBqam5RVcVfHVi986PhkSQAABBBBAwIECNMYcWDRCRgABBBDwuED37n5tddoPokkXEeG/5R5/HUjf4QKatkj3+68zpnz0gcMzIXwEEEAAAQQcKcDHtCPLRtAIIIAAAl4WKDjy0n2LVix/07LMXbzsQO4IuENAK9QCwTtNf6MXZeKQhDtyIgsEEEAAAQScI0BjzDm1IlIEEEAAAQRsgchB5/WLlRT3t0wzD5J/FoiEgqJpIvFkUpJJEyoEUlNA06t9wfDAZDD0oIx7oyw1gyQqBBBAAAEE3CtAY8y9tSUzBBBAAAGXCugdT77dSsRuFNHYkfIfatyicb68cHc/Cfj9MmPeYnn9k69l8sz5Ypg0yFz6z8LBaWlJLeB/1tRy+8uvL5c4OBFCRwABBBBAwJECNMYcWTaCRgABBBDwqkDLx9+JrH797fuSsarLxNIibnXw+3Rpu0MLyc/JlJnzFktxWeVWpdq+bWuZ/tFz9jWWZcncxcvlsgGD5NtfZti/50AgdQQsKxRJH5HbrPkNKz95aknqxEUkCCCAAAIIeEOAxpg36kyWCCCAAAIuEQgf0ad1snD1k0Yscbzo4ndJWn9Jo9PuO8vTt18u+++9u5SUV8qbI7+WJ177UOYvWSk1aWsdfWAnGTXkns3u++GYH6VP/0GytpjZam59b5yaVyAUmeZLT7sk+v1r45yaA3EjgAACCCDgVAEaY06tHHEjgAACCHhSIHTI2bvEiyoGiZE4QjTN51YE1dh64tZLpV2blnaKiaQhwz/9Wq57+AUpKqnYYtoDb75Erj7v5I3nqVFiv0yfK6dcda+sKCza+OehYEDstch0TWKxhERjMWFA2RZ563RCelpYstIidoMzFk9IRVXUrq+XD38wuMQXzji/+ufXx3rZgdwRQAABBBBoCAEaYw2hzjMRQAABBBCopUD6fy7qWF249mnTiB8gmq7X8jYpfZmmafLf046Wh//vIsnJTN8Y6+yFy+TcGx+WSTPn/2v8BTlZ8u1rD8tuO7XaeF5peaU88eqH8thL70vCMKRtq2bSdofmsmPLptK0IFcCfp8UFpXK1N8WyZiffrUbNhzbR+DE/+wnpx11kJimaY/emzp3oYwdP1WWrVpbo9GA2yeqhr2r7g+U+9Ize8d/ev0jNfu3YaPh6QgggAACCHhLgMaYt+pNtggggAACDhdI73buMbHKsoFGMtFO7D0X3Xc0zsuR+645Xy485UjR9fUpqibKD5NnyUW3DZTFK9ZIZnpEGuVmSbPG+ZJMJmXhstWytqRc4omE9OpxqL3wvhqZtOGYNX+JDHlnlPh8Ptmr3Y6yY4sm0rJpgeRmZUjY3r1Ss5thS1YWyq0DX5JPvpngPtgUyejmi0+X+6+90F7rLZZIyLriMhk/ba68MOJz+WrcFIknkikSaX2GYZnhzKzronmNn5dRg2L1+WSehQACCCCAgNcFXPlB7fWikj8CCCCAgHsFgvufdUayqvIxK5lcP8fQZYf6MDmo8x7y3J19RS2gv+GojsXlkWHvyewFS2WPtjtIu51aSpvmje0RZaZlybLV6+Td0d/LZ99MkAFXnCNnn9Dd3pFyw1FZVS0l5RWSFglLdkaa6P8w2K6qOia3P/mKPPGqGrjDsT0EDt+/o4wafLf4N6lP0jBk3uIV8txbn8qgN0Zuj8em/D0DmZn9442zH5WRQ6pSPlgCRAABBBBAwEUCNMZcVExSQQABBBBwv0Cg65m9jarKRyzTbOzGbNXoravOOUHu7nuuhELBjSmq0UXRWNyeZOb36+LTfRtHk6mT1Lpg46fNkaHvfiF9zz5B9mrX5h+bX392M0xTEomEvcbYhBlz5aLbn7Sn9TnlUKPqfLpuj6ozzNSfhZedmSafD75X9uvYbjNiewRZPCHHXd5fvh431Sn82yzOYGbmEzHx95dxb7A7xDZT5UYIIIAAAghsWYDG2JaNOAMBBBBAAIHUEOj5js+/6L0bjGjFXWJaf3SNUiO6bRJFmxaN5ZNn+0v7tm1qfD/VUKmKxmTMuClSVlEpag2rrIx0e6qeahZVxxN24ygYCIhqglVFq+11rZauLLR3uVy6qlCWr1kni1cUyuyFS8VM4eaSaoKFgkFJCwdkxxZNpfMeu9gj7NIjYTvPGb8tls+//0VmzFsiapRdqh7/PfVIef6ufnZd/nx8M2GqHH/5AKmMemtGYSAt46e4L3CGjHtjWarWjbgQQAABBBBwowCNMTdWlZwQQAABBNwp0OOqkH/lkjuNePwWN64vphbAv+3SXnLH5WfZa36pQ603ZRiG/Xv160QyaTd81OixaLX6OSal5VXy9fgpsnDZKrnmvJOl617t7PMTiaR8O2m6jBj1neyz+85yxjEHS1FZhbw3+jv54MufZG1JmawpKrV3RUylnShV7OFgQEKhgISDQXvXzEg4JBlpYXtdtEP23VPUrp07tWxmr5m2YR025aWagRWVUXlw6DvyzJufSFllNCX/LQSDAfnf0Hul297txefbvDmmplSedOVdMmvhlvtDfp9PAgG/hAJ+e2dR9U6kckPw34qhafoc00geI7M/X5SSRSMoBBBAAAEEXCpAY8ylhSUtBBBAAAH3CeT1uCqrbPmSe4xkop/7shM5qFN7eeuxm6V543w7PTW667NvxkuHXdpIWiQky9cUyeSZ8+SnKbNlwdJVsnptiawuKpai0nLJSk+T/7vwNLm690mSkRaxrx83dbb0vfc5mThjnpx+1IHyyA3/ldbN1s9ALS6rkF9nzZcvf/pVhn861l50v6EOlVuzgjx7vbRGednSJD/H/rlxfo6ojQjUrpnqz1o0yZe87MwaTREtr6ySU/rdK1/9PKWh0tric7t36SDD7rtG2rRoutm5ahprz2vvk3FT5/7lHmnhkOTnZEqTglxpVpArTRvlSW5muuTlZknA55Nlqwpl4sz58suM3+xRhE46LMuaL6ZxpMwZvdBJcRMrAggggAACThegMeb0ChI/AggggIB3BLpfkOMrKr7PTCaucFvSanfIVx+8Tnoc3NUeAWUYpkyYPlduemyYDH/0JrtRVFFVLbPnL5WfpsySD8b8JBOmzpV4MmmPDtuvQzsZdPtl0ql9W/v3S1askX73D5aPv/7Zptq5VVN59IaL5dhDutgjjNShRlcVl1bIXc+8IS+890XtRhqpkW01GG4WCgRk59bNpFnjPGmUk23vhNmkIEcy0yJSkJu1cYdM1QQryM0Wv08XNRpKjab6p40C/u4dUFNH1Wg6NU30kv5PyQ+TZv79q1LDuLfne6YagXf1PVcuO/PYjTVRzytcVyp3Pv2aPcVVNTxzsjLsHUabNcqTjEjYfhdUk7BF43x7yqyyUk6aaBJPJmTekpXy6Tfj5Y2RY2XWgqXbM4Vtem8aY9uUk5shgAACCCBQYwEaYzWm4kQEEEAAAQQaViB87JU7JFevHmhEq05p2Ei27dNDwYDcfdV59qL7qmGkjvlLV8pdT78hI8eOk5HPDrDX0dpwqKly46bMkb73PWuvpdU4P1sG3tRHTj3yQFH3WrR8tdz8+Evy8Vc/2+tuqUOtZXVg5/Yy9K5+0naHFpslMObnX+XiO56UxSvWbNvENrnbbm1ayu2XnyWd92hrrwfm9/vsqZGqYaZ+vWHqaG0DUCYz5i+xR9RNnjVfflu0XH6aMkcqo9W1veU2vy49EpKWjQukZbNG0rpZgTQpyJNDu+wp/+myl6iplRsONQV22eq19lpvqp7hcFCCAb/dJKvpoabHfjdxhpzS9x67eeqEwzKspRJOO0mmvDfZCfESIwIIIIAAAm4RoDHmlkqSBwIIIICA6wUi3S/eP1FR8pJRVbWbm5I97cgD5PGb+0jLJgV2WmuKSuTBIe/I4BGf26O4eh59sLzywLUSDoU2pl1UUibn3fSojPp+ovQ+4TB5pv+V9lpcM+cvkdsGvipf/DjRXpNMfehkZaTZ0xIz09Ok17GH2FMuNz1mLlgqp199r8xesOU1rWrr3q5NS3nmjsule9e9tmoE2KbPK6+ISlWs2t48QK2rphp5E6b/JjPnL5apcxdJtDomVb+vsaXWYqvPTQRUcy89HLabfWnhoOTlZMqOLZpJ29bN7JFy6mc1/VE1PoN+v93o8vl9dmNQrS1X18bgn+uiRgOqUYeHX3SL3SBzyFEazsn+b/TH4e85JF7CRAABBBBAwBUCNMZcUUaSQAABBBDwgoB/355HWvHYG2Yy2cgt+XbtsKs8fuMlsl/H3ewplCXllXL/kLdk8NufSUXV+jWi1J8/dN1Fcu0Fp9iNLtVEKS4tl943PyqffvuLXHjKEXJ5r+Nk8uwF9nVqZ0a1KP2BndpL964d5JBOe8huO7WWnOyMzXZBVM0TdXylRozd+dR2HTGmnnPUAZ3krqvOlb1331l8upr498dnmCWWqP81LVOqq+OyZPVaWb6yUOYuWiYLVxbK0hVrpLCozF4brai0TAqLSiWeNOr9NVDreqmaqSZXo/xsyYxEpE3LpvYouLysdCnIyxE1LTYnS01x9G1VfBvqseGi9eWxNs5U3WD0tzfVZDPP36+U/c68RibPWrBVcTTYyZoeC6Vl9aue8OaQBouBByOAAAIIIOBBARpjHiw6KSOAAAIIOFSgwwk9NMMaLmJmOzSDzcLesUUTeezGS+TkI7pJLJ6QxStWy2MvvS8vvPvFX9KLhIPyyv3XyyH77mGPHFOjyq667zmZMnuhvWh9ZnrEXqS+0+5t5T/7d5Rue+8mAf/6tcT+6YjF4jJ3yQq597nh8sGYnyVZT1PudmrZRPZsu4O9PtaGY/HKNVJSVinLVhdKcVllSpZXTWt84NoL5JreJ9c6PjWKS22qoEaM/flQzT41DVZN/1RTIZevXmfvHKqagmoknKr5ysLiv3126+aNJDczY7O/KywulS9+mFTrWOv9QkuS/nDk+sTk956q92fzQAQQQAABBDwsQGPMw8UndQQQQAABhwnsesyxoltvabov02GR/yVctfb7Ift2kPuvOd+edvfN+Gny8gdfyvjpczebAqhGHjXNz7WnQrZr00KOO7SLtGzSSGKJhCxZucbegVJNwVR/n5eVKaHQ+rWq/jz6aEMAm07ZW7Fmndw56DV59aMxkjRMp5Nu9/hVM+vmS86Q2y4981+bjpvaq+mcqqGlml6r1hbLmnUldmPs3BMOsxfM3/SYNmehXPvwC/Lzr7PsRpj3DtPUAsEbzCkfD7SHynEggAACCCCAQL0I0BirF2YeggACCCCAwDYQ2OXo40TT3tL8+uZDY7bBrRviFs0b58v+HdtJZTQm3/0yXaqq10+d3HDkZ2dK33NOkAP2aS87tWoqaeGQNM7LtqdJ/tuhpmMuWLrSbsasLS6Tssoq2XOXHaRrh3b2Yu7qUCOXfp4yS/7vkaEyburchkjfcc/UNU323XMXue78U+TQLh2kQNVC/6O5pUyLy8pl2ep1snz1WrsRtnpticxZtEwWLFsl8xYvl7XF5fYunJPeHWTv0Lnpoa5/ZvhIueYBz84ktCzRbpSZnz5GY8xx/zwIGAEEEEDAwQI0xhxcPEJHAAEEEPCYgMsaY1uq3m47tpS3HrtZ9mq345ZO3ezvf5w8U2598hVZvbbYXqReNdxu+m9Puf7CUyQYWN8YKyotl9uffFVefO8LSTTAWl1blVAKnawaYTs0byyH7beXXHDKkdKlw6726LEZ8xbL6B8mybipc+wdJdXIsOLSCimpqLSbkJseBTlZ8vNbj8tOrZr9JbOJM+dJl55Xp1DG9RqKZYl1o8wcRWOsXtl5GAIIIICA1wVojHn9DSB/BBBAAAHnCHisMZYWCco5xx0mxx6yr4TDQbtOav2ppSsKRa3JtWDpKnu3w0dvvGSzGn727QQ587oH7XPVsUOzRjLw5j5y0uHd7IX71VS/STPnyTk3PCxzF69wTv1TKNJwMGCP+FIL7StTtWOmmjJZXhm1p0r+27Fj8yYy+YOn7d1CNz1M05SX3v9SLunv2SW2LMu0bpTZNMZS6FUnFAQQQAABDwjQGPNAkUkRAQQQQMAlAh5rjKmqqXWo1O6Gak0ydaidCtW6VWr3RvVzbla6zPpksDTKy9lY5A/+96O9MH/rZo2kwy47ykH77iEndd9PsjLXL3avGmNq90p1jmGylFN9/+u44KQj5MX7rrEbapseauH9k/veI1PnLqzvkFLmeZZh3ihzPn+UqZQpUxICQQABBBDwgACNMQ8UmRQRQAABBFwi4MHG2IbKqeaYrmt2k2xDsywjLWzvRPnOwFvt6X01PVRDrffNj8jwT79hhfOaom2j80LBoHw59B45qPOef7ljMmnYGyp8N3GGzF60TOYvXmnvTlkdj9sN0XXFpTJ/6SqJxty7MD+NsW30onEbBBBAAAEEtkKAxthWYHEqAggggAACDSrggcaYWmC/ZdMCUVP1gsGApEfCEvD77J0nczLTpWmjXFGL9rdonC85mRmSnZkmLZoUbFxUvyb1USPGPhzzo5x306OO2v1QjbBSa3wpDzUNUTkoE9OypKSsQpauWiul5ZVbnMpYE6PtdY6aFjvs3mvtXUQ3HJvuYvnnUWSxeFyq4wl7lJ/aSOHVj8fIi++OlpWFRdsrxAa9L42xBuXn4QgggAACHhWgMebRwpM2AggggIADBTzQGDvu0C5yw4WnSW52hmRlpEvTghxRo4y29jAMQ8orq6W8qkoSiaQ9ykj9mTpUk2X0j5PlzkGvSyye2Npb19v5qkmYnZkuOVnpkpuZIXnZGZKfkyXNGuXJrm1a2Lt17tyqmRimIb8tXi6jf5gsY8dPkx8mz5Ci0op6i7OmD1J53H/N+XL+yUdKJPRHTZetKrR3sFS7Varc/q3eag2zIe+Mkkdfek9Wryup6aMdcx6NMceUikARQAABBFwkQGPMRcUkFQQQQAABlwt4oDF29XknyuM39fnL+lOqmWWvBqbm1G38af2v1SgjXdftX6sdKN8Z9a29uL7akbKsKiqJREKi1TFJbrI74tJVhbJo+ZoGe2HsD7A//o9kRMLSvEm+vS7aDs0aS5uWTaRJfo49Kk41lPKyMiUrIyKZ6Wl2sywY8G9mpHziiaTMX7pS7nn2TVHrrMVTbLfNYw7qLI/e+F/ZbafWov++vlhFVbU8//Zn8sH/frCbfs0b5Un7tq2l2967SbsdW0lmWuQveS5YtkpufHSYnaPLDhbfd1lBSQcBBBBAwBkCNMacUSeiRAABBBBAQMQDjTHVFHn5vmtl3z133Vjx6uqYfPLNeCmtqJJ1JWVSUl4lhUWlUlRaJpXRmNx52VlyQKf29vlr1hXLJXc+JZ9+O8FenD8Vj113aCHnHN9d0tPC6xtfmekbR8ipKZLZ6kdWuoQCga0OvzoWl7uffVOeev1ju0mYKocaCXbf1b3lrOO7b8zLMEz5YfJM6XvvczL9t0UbQ83JypCWTfLl4E57yNW9T5JddmixWXNMTRu946lX5Znhn6ZKetsqDhpj20qS+yCAAAIIILAVAjTGtgKLUxFAAAEEEGhQAQ80xkLBgFx2Rg+5u19vyUyP2NxqdFeXnlevnw5pqt0oTVFNFfVDjRZ794nb5KTD97fPXbW2SC6+40n5/PuJKdsYO+/Ew+S5/n3tUVNqIwE12k39+s/ra23Nu6aagIVFJXZD8Ok3PpapcxbZa4+lwhEM+OSsYw+VB669UJo2ytsYUllFlTw0dIQ8MuzdzUbzbTih/U6tZODNfeTwA/bZOMJM/Z0aFXfdQ0Nk5NfjUyG9bRmDZYl2o8z89DF2pdyWrNwLAQQQQACBfxegMcYbggACCCCAgFMEdu3RQ3R5S9O1LKeEvLVxqp0njz6wkwwe0M9ehF8d30yYJkdcdIsYfzMCTC1Gv6XGmPrYUU2nDT/UM9SIpN13bi2NcnNEjbKaMX+RzF6wTBL1MP1wr3ZtZMTAW2XHlk3tptiG+FSuGxait6eOWut/rxpc6mc1Aqy4tFyKSsrtkXOFJWUyc94SWbK6UH6dOV/mLVlpT6dMtUNNDX3q9svk+EO7bmz+qXymzlkoPa99UOYtWf63IXfeo60Muu0y2b/j7hv/XuX33ugf5JoHnpfC4rJUS7Vu8Wim4feHbkhM+Whg3W7E1QgggAACCCCwNQI0xrZGi3MRQAABBBBoQAH/XqccYxrx4ZZl/bGlXwPGsz0erUZQnXrEATLotss37lz44rtfyCX9n9rsceoDRvfpEvT75a3HbpYT/rOf/fdrikrkpkeHybhpc0QTTdIiYWmUmyWN87Pthd1VM6pT+52lSV6u5Odk2n+fSCZlzboSef/LH+SJ1z6SZavW2X+2PQ81Gqpnj0Oky567SNOC3M0aRuWVVbJs9TopXFcqKwrXyZKVhTJz/hKJVqsdGuMSi8UlWp2QaCyWMqPC/slKbSBwxVnHyd1XnSfhTRbcr6iKSp87n5K3Rn37j8zdu3aw34M92u5gn6OaaavXFku/+5+Xd0f/sD3L0zD3trSkP5J2bWLSiKcbJgCeigACCCCAgDcFaIx5s+5kjQACCCDgQIFwt16Hm1XR1xOJRFMHhl+jkNVuhVefd5LcfvlZopoq6nh46Ai5eeDLkpuVsf5HdoZkZ6zfrVH93O+8k6Rjux3tc9Uuk3MWLbcXs4+EA9KsUX6NnrvhpAnT5sh9g9+WT7+ZYE/b5KibwMlHdJPB/ftKo7w/ermq6fjqR2PsteD+6VAfqD2PPkieuu0yaZyfa5+mpot++8s0OfHKu0Qt2u+2Q9OkOpiV1bf6p7dedFtu5IMAAggggEAqC9AYS+XqEBsCCCCAAAKbCGQdekGXWEXlC/FoZUe3wuzapoW8+uD/2SOpNqy59dXPv8p3k2ZIs4I8adYo1x5hpRZoTwuHRa1JpnZpDPh924RErV/21bgpctb/PSTrSsq3yT29epNdWjeTtx6/RTruttPGNcKU75TZC6TX9Q/Jb0tW/CON2nXzyrOPlweuvUCCv29CYBiG9H/6Dbl/yNvuJDWtomBOzgWxn4ePdGeCZIUAAggggEBqCtAYS826EBUCCCCAAAJ/EYh0v7ilUVz0SCJR3cuNPGq640PXXSTnnnCYvSj9hiORSIrf79uqxenjyaQUriuxm1tqaqLa0VKtJaZ+tkzTHnnWda920qLJ+nXMNj0mTJ8rJ15xl6xeV+JG5nrJafedWspD118kx3dfP8V1w7Fg6Uq5+fGXtjgVUjVAH7nhYjn7uO4br1V1PP7yAfLdxBn1kkN9P8QyjMUSSjtepn4wvb6fzfMQQAABBBDwsgCNMS9Xn9wRQAABBBwlkHtEn+yywtX3mYnElY4KvIbBnnHMQfLS/deLmk5Z26OotFzufuZN+WbiNKmOJey1wpJJQ5KGYU/FU7+2xLKnaV54ylEyoO85mz2qsqpa7n72DXn81Q/tXS85tl6gSX6OvZvkqUcesHG0l7pLaXmF3PPccBn8zudSGf33qZBdOuwiI58dII03mYI5Z8FSOfLi22XZ6rVbH5QDrrAsa76YxpEyZ/RCB4RLiAgggAACCLhGgMaYa0pJIggggAACbhfI63FVVtmKJfcYiUQ/N+ba69hD5dUHrrdHh/35UAuvV0SrZd7iFZKdniY7tGiy2aiyDeevWlskF9/xpHz+/US7EfZPh2q+XXfBKXJPv96bnaKu63X9g1JWUeVG4u2eU+P8HBlwxdly3omHS1oktHGUnxqt98qHX8rdzw6XlWuL/zUONVrwolOPkuf7991slOCo73+Rk668225uuvGgMebGqpITAggggIATBGiMOaFKxIgAAggggIAS6NMn4J+w5g4jFrtNRPtjrqFLdJrkZ8uYYQ/Ibju1shsiapRXVTQmhSVlMnzkWBkx+jvpuOuOck+/82WHFo3+dmplTRtj+TlZ8uStl242VU8x/t8jQ+Xxlz9wiaiIT9ftBqL6WdM1e2fHRGL9CLpteagPykZ52dLv3BOl7zknSlZGmn179bx4IiEfjvnZnkK5eMWaLT42Kz0iQ++9WjX2/YsAACAASURBVE4/6uDNzr3qvufkmTc/2eL1jj1B0+dYZvBomfX+YsfmQOAIIIAAAgg4UIDGmAOLRsgIIIAAAl4VGKCHusy8NlFVeY9lWRE3Khx78L5yde+TJBwK2k2Ur8dNlU++GS+l5ZVyxjEHy+2X9ZJd27T8x9T/rjGWHglLbla6xBJJ+z7xRFJ236mVvPXYzdJh1zab3Wvf0/vJpFnzHUkbDgYkMyMimelponLOyUyXvOxMad44397JMyMtLNHquPy2aLnMnL9EFi5fLeWV0W2Sa5sWTezF8i84+QhRTccNh9ol9Ivvf5F7n39bJs74Tf55DN8fYbTbsaWMfLa/tG3dfOMfqqmXe510hR2zWw9/etrYgBk+u2ri6yvdmiN5IYAAAgggkIoCNMZSsSrEhAACCCCAwD8IBLqd3dsoL3vEMs3GbkRSI5vyczNF13wSra62Gzeq2XPWsd3lmt4nS9vWzUTX/xgsV1ZZZa8FphbTV8efG2PqfkcdsI+ce+Jh9rpWC5atkqUr10qrpgVyS58z7CbShqOopFxa/Oc8Uc2chjh0XRO/z2eP7lK7bPrUr38f7aV+r2m6ZKaH7XW7VJMrEg5KXlaWvTNnTla63Qhr0bRAWjTOlyb5ufYOnupcNW00EPCL36eLYZpSUVktC5etks+++0U+/Xa8vUukWo+tNoemibRp0VRuuaSnXaP0tPDG26hNEz7/YaLc/Ngwmb1wmVg16YqJ2KPOHr3h4s2m1I76doIcd/mA2oTomGuC6ZlPxgr8d8qoN8ocEzSBIoAAAggg4AIBGmMuKCIpIIAAAgh4RyDY7cyeycrKx6yk2coLWauRSBeffrRcduax9uinTY+Va9bJU69/LD0O7iKHdNnzbxtjqhl0xjGHyGM3XSJqUXjDMOydKdWosaYFuZvd78MxP8mp/e7d7qw+XZPG+bn28/OyM+y8crIy7FFe6ZGQBAN+yUiL2KPmwqGAhAIBSU+LiLouIxKRQNAvGZGw/feqIagaY5npkc0ahjVJQq37NWH6b/L4y+/LqO9+sU229ji48x5y3fmnylEH7SORUGjj5WoHydc++koGjxgl0+YuqvFtVTPvq5ceFDVqbMMRjyfk8nuelpfe/1+N7+PEEwNZGXfEG+U8LiOHsMCdEwtIzAgggAACjhWgMebY0hE4AggggIAXBTK6X9C9qqjoSSuZ6CCixuu481CjwrruuavceukZcsi+HezGj1p3TB2macryNeuk/6DX5f3//Siv3H+9nHT4/n/bGFN/mJ+dKVeec7z0PfsEe5rfhvtsKqdGUl1yx5Py8odb33xRUTUuyJUdmjcWtT7WpkdORrrdAAuHQ/bPzRvniVqgfkMTLBT8vfkVDNojutRoMTVyTI0W0zXNbnbZv1drhG3jcqv1v9Rou0++GSc3PDJM5i+t+Qw+1bw7+bBucsN/T5O9d9vJjndDbdYUlcgTr30kr3zwP1G/3nSkmLJqUpAr6ufisgqp3mR0nsrxzivOklsv7WXnu+GYv2SFnH7t/TJltos3a9QsI5KRe0VVZNdhMnbA1nco3fn/BsgKAQQQQACBehFw7Qd1vejxEAQQQAABBOpZIHjAeXsa5aVPm8nEIdu8U1LPufzT49RoqFOO7CZXnXOi7NVuR3s64IZDNbAmzZgnDw8dIZ99/4vE40l594nbNjbG1qwrkUv6PyWffjN+s10pG+VmyY0X95TLzuhhj77687Fk+Ro54uLbZN6SFVutoNYve/vxW6Tjbjvbza1ND9XcUtMjVU9r06mR27rJtdVBb3LBdxOny5X3PCvTf6vZmu+qSanWEru298nSunnjjSPV1CL7P06eZY9A+3r8NHvq6p+Pgrws+ey5u+01z777Zbq89+WP8tW4KRKtjkm3vdvJ6w/dKDu2bLrZZZ+MHWfvNLqmqLQuaab0tZovUBbIDp0b+/6dkSkdKMEhgAACCCDgQgEaYy4sKikhgAACCLhXIHTAmTvHK6KDxIgfJZa+fpiOSw7VLMrPzpBLzzxWbvpvT8nYZPSVGiUWiydl3JRZcvPAl2T8tN/srNXIok0bYxVVUbn8rmfkrVHf2KOh/ny88fAN9tRKtXbXhkPd+9WPx8iVdz0j0VqsL1aQmyU/DX9cdmrZtFa9SjVyyzQtewdH+4f6H0vEtMz1OVgihmWKaZj24vWWadl/pw7TFDHMmu8wqWvrR6CpIVvqmUUlZfYouaHvfiEl5ZX/+iap+rRonCe3X36W9OnZY/3z1aizpCFri8vk1Y//Jw8NHSEl5f88EzA/J9PeeVRterChOThnwTJ57u1P5MxjDpH9Ou622ZRQtXvmdQ8OkSEjPq/VVE+n/NPQQ8GFgUD4/Orxb33nlJiJEwEEEEAAAbcI0BhzSyXJAwEEEEDAEwKRwy5rkSxaPTAZi50smvwxlMrh2asF4g/p0sFeeP3IbnuL3+/frHGlRnK9+elYeen9L2XpqrUb/04tSj/mpQfkoE572H+2pcbYTq2ayjuP3yKd2re1z1cLxI+fNlf63f+8TK7lbpShUEAuP/NYueCUI+2dFFUu/zYiTK3tVVZRZY+oUpsLFJWVy6o1RVJaEZU1xSUSjcakuLxC1NpaqsmUSCalojIqaqMB1cxS12wYjaVGaRWVVtS4+mqqZyS8fi0wNY1R7dJZ02P/jrvJgCvPtusU9AekvKpKps9dJF+Pn2pPaZ02Z6EY5pZX2D+oU3t5+7FbpFnjvH99tGoS/jxltlw6YFCNR7PVNJcUO88KhCOTImkZl5Z+/8rEFIuNcBBAAAEEEHC9AI0x15eYBBFAAAEE3CTQ9qrPQkt+fPHeRFXlFaLpf2yp6NAk1cLxaoH9Hgd3lpsuPkMa52VvbCqpxeDV1MhJs+bJQy+MkPHT5vyl8aKu//71h6XzHrvWqDGmTjr6wE5y79XnS1ZGROYvWSX3DR4uP/46q8a7Jv4dtZou2XG3HeWsYw+VLh12lZZNCuxF9O3mW9KwR2Op0VmqibVoxWqZ/tsiWbh0tcxetEzUQvVqZJgaJaamiqpfbLm9VP8Fv6vvOdLr2EPtfJatWivf/jJNXh/5tf1rNXKspocarXfbpWfKrZf0kmDwjwbopterppgy6//06zLknVGuHi2mxgAGIpHhvuwdbop+NXB5TR05DwEEEEAAAQS2jQCNsW3jyF0QQAABBBCoN4HgPqffnohX3iiWtvk2jfUWwbZ5kFqM/vjuXeXE/+wv3bt2sBekVyOt1NTGJSsK5cufJsm3v0y316tasWbd3z40Eg7Kr+8Nkl3arN/FsDoel753PyuvfDzmb6dSbrhJ173a2Yvyq/vOXrBUYrXYkfHvAlKjxXZu3Ux2ad1c0iLhjTGtKiyWVWuLZNXaYqmMxrYNYD3fpX3b1tKmeROJxROycPkqu0ZqqmNtDtUAHXJXPznxsPWbJvz5UO/ANxOmyTUPDZFpc2q+q2VtYmn4a7SEL+R/LpmePkC+f7O44eMhAgQQQAABBLwlQGPMW/UmWwQQQAABFwhkHdT7ioqSdXdbppXvxHTUx8feu+8k15x3shzebW97l0a1VpgaIbR4+Rr5atyv8vn3k2Tabwvttav+bq2wDXnnZKbLsrGvSdrv0wPVSKN+9z0vg98ZVeumzbYwVYvtq/W81KFGU6m4ODYXUFMqX37gOtmxxeZrs6mm2IJlq+TuZ4fLO59/6/LRYsrEqvKFwwOTkdyH5Idh5bwnCCCAAAIIIFC/AjTG6tebpyGAAAIIIFBngeyjLt6xbMXyj8XU9qzzzRrgBmrnRtUUu+fq3hJPJmXKrPn26KDx03+TuQuXycq1xfY6WjVpJnXtsKv8/NbAzbJQjbHn3/lMksnajWZqABJPPjI3K0Puv6a3/Pf0Y+ydOzccalTdTY8Nk3dH/2DvVumBY6XlC94q0z58TUR4aT1QcFJEAAEEEEgtARpjqVUPokEAAQQQQKBmAu2P/lkTX1ex9xd03qGmTNq7I6rxMpb6UbtRVccesq988txdNMac9wrY02aP2L+jDLr9CmnRJN8e4acao1fc/axMmjkvJddZ2y7MmrbY8vuvlSkffbBd7s9NEUAAAQQQQOBfBRz5MU1NEUAAAQQQ8LqAv1PP94xo+Umi6X8MtfEgSvudW8mvHzyzccSRmoZ31b3Py5B3R/3rFEwPUqVkymr0oNp8oXnjfHvK5Oz5S6WkouY7ZaZkUlsZlBbwT0rPyelb/s2rP23lpZyOAAIIIIAAAttAgMbYNkDkFggggAACCNS3QGT/XmdWl5a8JJoeqe9np9LzIqGAjH/nSWm/c2t7BFJhUYn06T9IRn49bqt2SkylnIjFSwKWZWnmazLjiwvVcnReypxcEUAAAQQQSBUBGmOpUgniQAABBBBAYCsE/N16HWCUln8mYmVvxWWuO1V9yNx+WS+584qzxefzyeff/SLXPDhY5i5a4bpcSciFApYk9bD/BWPyx1e4MDtSQgABBBBAwBECNMYcUSaCRAABBBBAYHOB0GHn75xYUzTKMo1dvG6jpuJddMqREgz65YvvJ8kPk2d6YCdDr1fdHflrur4qkpt3Q+V3r77ujozIAgEEEEAAAecJ0BhzXs2IGAEEEEAAASk48cbMkqVz3zNi8SO9zqFpIumRiOiaJpXV1awt5vUXwjH5W5Zo2qzcpq16Fo0ZPNMxYRMoAggggAACLhOgMeaygpIOAggggIB3BCLdzh5UXVrS1zsZkykCbhIwTQmljcls7OtV9sWIIjdlRi4IIIAAAgg4SYDGmJOqRawIIIAAAghsIlBw/FWXrFswf7CI8N9z3gwEnCZgWolAJPxaPOzvKz+NiDotfOJFAAEEEEDALQJ8SLulkuSBAAIIIOA5gc6DBwd+HfRZiWkm0jyXPAkj4HQBzYpGsvOvr/rx9eecngrxI4AAAggg4GQBGmNOrh6xI4AAAgh4XiDS5azh1ZWlvTwPAYC7BdRCcpblshzN8sxmTQ8vG/PyBJclRjoIIIAAAgg4SoDGmKPKRbAIIIAAAghsLuDveMpBRiL+tYjlxwYBBJwj4ItE5iYnvtfOORETKQIIIIAAAu4UoDHmzrqSFQIIIICAVwTaH99a082PxZSOXkmZPBFwg0BaZvZRleOGf+mGXMgBAQQQQAABJwvQGHNy9YgdAQQQQACBtj2y9Ij+gmVYZ4CBAALOENB8viJz2simIpJwRsREiQACCCCAgHsFaIy5t7ZkhgACCCDgBYE9egZD6dqV8YqKx72QLjki4AYBzed/wZz2cR835EIOCCCAAAIIOF2AxpjTK0j8CCCAAAKeF8g45LzDqkpK37GSyXzPYwDgXgG3LMBvWIlgdtbNsfFv08x279tKZggggAACDhKgMeagYhEqAggggAACfyeQ1/3illVVZY/HKipOFxH+285r4k4BtzTGfNq6cH6j46NjX/7ZnYUiKwQQQAABBJwlwMezs+pFtAgggAACCPytgK/jyeeZRvJpMc0siBBwpYArGmOWFczJ+iimpfeWH4aVu7JOJIUAAggggIDDBGiMOaxghIsAAggggMDfCux94oGSSA7SLGtvEdVB4EAAgVQT0HQtFsrKPDf6o/GByAgj1eIjHgQQQAABBLwowIezF6tOzggggAAC7hPY88QmIubDWtI4S3Qt4L4EyQgB5wvoPv1Hv25eGJvy2VznZ0MGCCCAAAIIuEOAxpg76kgWCCCAAAIIaHqnU/tb1dU3iUgYDgQQSDEByzI1PTDUDKffJhOHr02x6AgHAQQQQAABzwrQGPNs6UkcAQQQQMBtAnm9rmtVOv23100zeZCIprstP/JBwNkC1gpLD/aV6R994Ow8iB4BBBBAAAF3CdAYc1c9yQYBBBBAwOMCga6nDUpWRC8RkZDHKUgfgRQSsExfMPxNKD//msoxQ6emUGCEggACCCCAgOcFaIx5/hUAAAEEEEDATQKZ3c45paKs+BmxpJmb8iIXBBwtoEt5IJz5VHZG/oOFY5+tcHQuBI8AAggggIDLBGiMuaygpIMAAggg4G2BzO59CioKl70rlhzqbQmyRyBVBCxLNP/0UEbOFdXjXvs+VaIiDgQQQAABBBBYL0BjjDcBAQQQQAABlwn49jm9lxmrGu6ytEgHAWcKGGZcC+hvmKH0a2XiiFJnJkHUCCCAAAIIuFeAxph7a0tmCCCAAAJeFWjbI+TPTV9gVFY19yoBeSOQMgKWVRJp1Oj6qm9ffUlErJSJi0AQQAABBBBAwBagMcaLgAACCCCAgAsF0g4877/RdWufF13zuzA9UkLAMQJawD/FnPLx3o4JmEARQAABBBDwmACNMY8VnHQRQAABBLwhkHXIBf/P3p2Ax1WV/wP/vufemcmeNF2hRdI2TQtFBCpgBTTQDVxQ1PrDnUVFUHbKJkhVRAEBERFEEPiD4M8q+lPpki5Uyla1gEihTdMFutG9abZZ7jnv/7kJINCkzZ6ZzHeU51Fy7znv+zk3mTvvnHvOmPrdO+doEIzOjoyZJQXSUEAlVTh86Nf3LPjN/0vD6BgSBShAAQpQgAKcMcZrgAIUoAAFKNBPBaZP93LWmesTDXVX9tMMmRYF0l5AItHnXeEBk/HUXbvSPlgGSAEKUIACFMhSAc4Yy9KBZ9oUoAAFKND/BaIf+Oz4IIj/TVXL+n+2zJACaSeg0aLCyxLP/e+taRcZA6IABShAAQpQ4G0BFsZ4MVCAAhSgAAX6q8DYUwv9PH+GTSZnQF1Of02TeVEgHQWiObkvm6IBpzQtvndDOsbHmChAAQpQgAIUaBFgYYxXAgUoQAEKUKD/Cgje/8mPiOov4Nxh/TdNZkaBNBNQbTKx3On2xcceT7PIGA4FKEABClCAAu8RYGGMlwQFKEABClCgHwsUTb+4tGn1uhuCePybgPB9vx+PNVNLGwFFJLpI1ZyBlx7jbLG0GRYGQgEKUIACFGhdgDfIvDIoQAEKUIAC/Vyg8IQzPt24Z+ctLpUqA8T083SZHgX6VkC1ycstuC6I4Rd4dlZT3wbD3ilAAQpQgAIU2J8AC2P7E+LPKUABClCAApkuMH2657+a/ElgE98WMeFaY3z/z/QxZfxpKqBqItGlJj//3NQzj7yYpkEyLApQgAIUoAAF3iHAG2NeDhSgAAUoQIFsEHj/JyYicPcLtALCRyqzYciZY68LKOB2qOdfjv/87f5e750dUoACFKAABSjQKQEWxjrFxpMoQAEKUIACGSZQeV5BtGnLHanapi/DwM+w6BkuBdJfwGkAz5+vucUX418Pr0z/gBkhBShAAQpQgAKhAAtjvA4oQAEKUIACWSJQ+LFvVzRu3Py4S8XLsyRlpkmB3hJQwGzLLSmZ2ZjIuxfL7kn1VsfshwIUoAAFKECBrgmwMNY1P55NAQpQgAIUyCiB2LFfuChZu+dmGOWssYwaOQab3gLq/JyCRcUjRn5m+19uqkvvWBkdBShAAQpQgALvFGBhjNcDBShAAQpQIMsEvMM+/nfn9ATOHM+ygWe6PSaggW6Bc5NQM295j3XChilAAQpQgAIU6BEBFsZ6hJWNUoACFKAABdJXIPdDXzk2sXvXX9TYwQAX4k/fkWJkmSGgLpqTf3tCSq/gI5SZMWKMkgIUoAAFKPBOARbGeD1QgAIUoAAFsk1gxMRcf+jwy2y84XKoFGRb+syXAt0noM54sWW26aATUHNHovvaZUsUoAAFKEABCvSWAAtjvSXNfihAAQpQgALpIyDRY7/wfpeI/8wmE5V8pDJ9BoaRZJaAEW9NTmnJeQ1LHpqXWZEzWgpQgAIUoAAF3hJgYYzXAgUoQAEKUCAbBU45P5azbdvnk011P1DVsmwkYM4U6KKARnJybk4G+T/ASw81dLEtnk4BClCAAhSgQB8JsDDWR/DslgIUoAAFKNDnAsd/fICp876rgT0Hqnykss8HhAFklICJ/DGan39VYukjNQA0o2JnsBSgAAUoQAEKvC3AwhgvBgpQgAIUoEAWC0Q/csb7Uzu3PACHI7kQfxZfCEy9IwIK31sTzYldlPjHHx5nUawjdDyWAhSgAAUokH4CLIyl35gwIgpQgAIUoECvChR95Osfq9ux+V6oDuN6Y71Kz84yTkAVqnGJRH/lcg++Dkvv2JNxKTBgClCAAhSgAAXeJcDCGC8IClCAAhSgAAVMdMLnbkw1NFwIIxFyUIACbQg4TSESWVh80Iirds/+5Yt0ogAFKEABClAg8wVYGMv8MWQGFKAABShAga4LjD5tSKRY/xTEExP5SGXXOdlCPxUQrNVI/jl4cdb8fpoh06IABShAAQpknQALY1k35EyYAhSgAAUo0LrAgMlnHb97yxs/h8URfKSSVwkF3i0gIkk/N/faZGnZnaj6KXeh5AVCAQpQgAIU6CcCLIz1k4FkGhSgAAUoQIFuEBDvqNNOc42Ju2AwpBvaYxMU6B8CGljRyBUuP+9eLJtV2z+SYhYUoAAFKEABCoQCLIzxOqAABShAAQpQ4G2BkiPOKGmKNH432dh4PtTFSEMBCgAmJ+fvOZ53esM/Z71BDwpQgAIUoAAF+pcAC2P9azyZDQUoQAEKUKDrAkefMcxL7f6xiye/DAO/6w2yBQpkqICqmtz8zSZa+MnUc/c/n6FZMGwKUIACFKAABfYhwMIYLw8KUIACFKAABfYSyP3Ql45LNtTf7FziGKjxSESBbBQQMa/5eTmXJPO3/wWLFwfZaMCcKUABClCAAv1dgIWx/j7CzI8CFKAABSjQGYHp073czbHPJ3bv+b66VDl3quwMIs/JWAGFClDr5+bemZs35Jbap+7albG5MHAKUIACFKAABfYpwMIYLxAKUIACFKAABVoXqDwjJxJvOjPYXfszGBMlEwWyREDh0Ghych+JFOX9OP7kQ2uzJG+mSQEKUIACFMhKARbGsnLYmTQFKEABClCgnQKV5xXEGrafk6zf80OIyW3nWTyMApkroM6qmieQH/0Wlv15deYmwsgpQAEKUIACFGiPAAtj7VHiMRSgAAUoQIFsFghnjtXWXx801F8A30SymYK5Z4GAZxZp4M7Cq7Nfy4JsmSIFKEABClAg6wVYGMv6S4AAFKAABShAgf0LFHz4K0OS6v6Sqt11DADeP+yfjEdkooCY3QUjhp1aN+/eJZkYPmOmAAUoQAEKUKDjAryx7bgZz6AABShAAQpkp8Dhp44Vp3chsCfAwM9OBGbdPwVU4WRbrKT48vhzjz7YP3NkVhSgAAUoQAEKtCbAwhivCwpQgAIUoAAF2i8w9pSTxJMfwekEGOFjle2X45FpK6AKsZvU+NfgP689AixPpm2oDIwCFKAABShAgW4XYGGs20nZIAUoQAEKUKCfC4z/5EniguuhcjRnjvXzse7/6SmcrhbPu9011D+MdYt39/+UmSEFKEABClCAAu8UYGGM1wMFKEABClCAAh0UqPRR4X9IvOidEBzewZN5OAXSRUBV9Q2ouwE7Eg9g2+L6dAmMcVCAAhSgAAUo0HsCLIz1njV7ogAFKEABCvQrAf/Yz5xo65N3Q11Fv0qMyWSHgKI2mpd7VWJX7SNYs6A2O5JmlhSgAAUoQAEKvFeAhTFeExSgAAUoQAEKdFbA5J941vsbN23+Czx5X2cb4XkU6G0BDRCYWPRi5yL3YPksrinW2wPA/ihAAQpQgAJpJMDCWBoNBkOhAAUoQAEKZKRAxSfHiRf8BtBjISa8t+D9RUYOZBYErVCoa1Cr52DVvEeyIGOmSAEKUIACFKDAfgR448pLhAIUoAAFKECBrgoYHHHqJCRTPxHFoRCJsTjWVVKe3wMCCtXNJhL7nn3pz/cDcD3QB5ukAAUoQAEKUCDDBFgYy7ABY7gUoAAFKECBtBU45JQPief9GNYdB0EkbeNkYFkooE7EWwXf/My9EX8IW6oashCBKVOAAhSgAAUo0IoAC2O8LChAAQpQgAIU6DYB/5jTT0Aqcaltik+Bkbxua5gNUaCzAs4lTSTyUiQa/UU8lfcHvPQQi2KdteR5FKAABShAgX4owMJYPxxUpkQBClCAAhToS4HYB6ePFXhfTTTuubov42DfFIA6C5g5XiznJ0GJ928snlVPFQpQgAIUoAAFKPBOARbGeD1QgAIUoAAFKND9AsedVRiL152VjDdcA8Wg7u+ALVJgPwIqgRp5Eqj/EpYv3so1xXjFUIACFKAABSjQmgALY7wuKEABClCAAhToGYEJ34zkxxq/HG+ov92lkoU90wlbpUArAmJtTlHx3U3P6oXALEsjClCAAhSgAAUo0JYAC2O8NihAAQpQgAIU6EkBEzvuiycH9XXfc6ngAwB3rOxJ7KxvWxEAsiGvtPT2BjfoV3j2tqasNyEABShAAQpQgAL7FGBhjBcIBShAAQpQgAI9KzB9erR4R8FhTbt3zkg1BZ+EaH7PdsjWs09AFaIp48ee9/zIrUkkHseyvzZmnwMzpgAFKEABClCgowIsjHVUjMdTgAIUoAAFKNApgeLJ546q37H1MpdITAPcSAC8D+mUJE/aW0AbjWf+Fiks+lX8mUcXUYgCFKAABShAAQq0V4A3pO2V4nEUoAAFKEABCnRZIL/yjGENO3cdbURv0lQwrssNsoGsFxCRJkQiV0cj3l/i/9zxOrA4yHoUAlCAAhSgAAUo0G4BFsbaTcUDKUABClCAAhToJgHjH/O545C0F9tEfBJEirqpXTaTVQLOQWRptKjkwcTm2INY90A8q9JnshSgAAUoQAEKdIsAC2PdwshGKEABClCAAhTooIBg/LQBOQUlM1INTRc4F+R18Hwens0Cqs6L5T7mIefqRMmmtVjMWWLZfDkwdwpQgAIUoEBXBFgY64oez6UABShAAQpQoMsCecec/vFEquF7ril1BIyJdrlBNtB/BSwC+LJO8vJudfn592MxZ4n138FmZhSgAAUoQIHeEWBhrHec2QsFKEABClCAAvsQyPnw2Qfb/dh6cQAAIABJREFU+K7LbTw5XTUohRjDxfl5yfxXINx10jRA5OlYccmP4rvLl2L5zCSFKEABClCAAhSgQFcFWBjrqiDPpwAFKEABClCgmwSme7GjzTk2Ef+Mdalj4FDYTQ2zmUwWUAkA82IkJ7rAK865s2nxbzdkcjqMnQIUoAAFKECB9BJgYSy9xoPRUIACFKAABbJcoNLPP37E+FSi6VNBU+LLqsEoqPGyHCU701fnxPMavUj0ryreXUGRvIDFs+qzE4NZU4ACFKAABSjQUwIsjPWULNulAAUoQAEKUKDzAsedVRhL1J0YxBtPdYF+AQZcnL/zmpl3pqg1JvY8RO+JFEar4k/PWg9AMy8RRkwBClCAAhSgQLoLsDCW7iPE+ChAAQpQgALZKlBZ6aNucH5+bv6pyca6O4N4Ex+tzIprwTXmDRx8T8PW2pvhx7Zj+SyuJZYV484kKUABClCAAn0jwMJY37izVwpQgAIUoAAFOiAw/uxbS1e99NzlNhH/kkslD4SY8B6G9zEdMEzjQ1tmgllt1Eh0bsFBB95RP+euv6dxvAyNAhSgAAUoQIF+JMAbyn40mEyFAhSgAAUo0M8FPBzzP6P9ROO3baCfBXQQ1EUB4f1MJg68IvxPACO7Izk565zRi4Mm75+cIZaJg8mYKUABClCAApkrwBvJzB07Rk4BClCAAhTISoHKmTP95xfWTGtobDzNJZITYPUwiPpZiZG5SavxIlsAfTKSlzPPL479rb7qoa2Zmw4jpwAFKEABClAgUwVYGMvUkWPcFKAABShAgewWkKKJZw9otI1jkWj6tFqd7oLUEBjN4wyytL0wwhliFka3iEQX5hYVPeGibkHT4ORmzJpl0zZqBkYBClCAAhSgQL8WYGGsXw8vk6MABShAAQpkgcDE6bmxlKnUIHmUOnw8sIkjoRpjgSydxl6diUTXQPxFNpmcnV849LmGpfduSacIGQsFKEABClCAAtkpwMJYdo47s6YABShAAQr0NwFB5fT8WJM7wI/EJiZ2N15jg/gIGJPb3xLNqHycC+CZ9TmFxY8FyHkklYq/jmWP7gTgejCPtx6rDXqwDzZNAQpQgAIUoEA/EWBhrJ8MJNOgAAUoQAEKpI3A4KOHIVqUwsaFO/omppkGE5bleBKbok2Jj8HI6WqDQu5i2YujYZD0YrmrHYJfuNW1j2B0RQOW3ZPqlQjKJ0+D8Y9EU3IW1i9a3St9shMKUIACFKAABTJWgIWxjB06Bk4BClCAAhRIOwEfw48pRn7pDYDbjOqqmekQYfHUcyfEG+qvSu3edaxqUAw1uRBwsf7uHBx1FmriABLR4sJXc4uKbto9/9ezAfT+rK2wMOb5P4PDy9CG81Dj7QIW934c3enLtihAAQpQgAIU6DEBFsZ6jJYNU4ACFKAABbJJoNJHuf9BGJkByLEAvoHqqjlpIzDhm5GiA3LK9ry25njj+5M1njxMPFOhzsU4k6zTo6QCY8X3Nrog9ZL40YXRwoLn43XDnsdLP23odKtdPXHMlCNgvPvEyJGq7kUE9icIgiqsW7y7q03zfApQgAIUoAAF+p8AC2P9b0yZEQUoQAEKUKB3BUZMzEWscCIi+A7UTAVkB+Kpk/Hagld7N5B29nb4V/KjucFoI/o/QWNivNPkeLU6CLBFgGfa2UqWHqYOappgsNV4/hsm4r1QNHDQ/B0bdy3A8llhMUz7HGZ45QgU5NwnBpMUEFisAfR+IPUgqhdt7uH1zfo8fQZAAQpQgAIUoEDHBFgY65gXj6YABShAAQpQ4F0ClTmoyPkfQL8Jo0eK8XJU7RqkvGmomZPe6zvNnGkG/GvTiIY3ao/UICizicYyiUSPd0HiKMCwQPaeK914/h51+jvjRV7TWGRFQUHha7U5uS9jzh2JtPqlKD22CEOK7xN4n4aR5kdmNdDNcPooEMxCzebngeXJtIqZwVCAAhSgAAUo0GcCLIz1GT07pgAFKEABCmS0gGDohwejuOBciDldIOUw8CAiGqSeQa2chi1VWzMjw+keKvMjWLMtNzo4b4RNJsZ5sZxPBInEBxV2GAItgmg2rUmmEOfEeXEx2Obl5W3SwN6t6tYHElkOm9OIsfE4Zs2yaTq+PsZN+6WofA2eiTbHqM6p0z0Q+RdccCOqFyxMi9ltaQrIsChAAQpQgALZJMDCWDaNNnOlAAUoQAEKdI+AYOSJFYjEboSnxwukBGK8lqat08DMRuPur2HDszu7p7teb8VgwvTCkuKiklQycYhCR9tkqlIDHZdKNBwCxZu59npcPd6hicS2R3P95xCYV+BHlpmIXdFQG38DY/0daVwIe6+LwdhpM0TdFfAjA975Q7U2CSsvwXM/w8qqP4SbBfQ4KjugAAUoQAEKUCCtBVgYS+vhYXAUoAAFKECBtBOIoOzEoxCJXi0RbxqAcPH6d7ys0xQewKp55/TJjoQ9yyWYfkVRwa4tkxK7689L1dcPF8gAeFoEGxbLjMCoB8hb91fpcJ/1jjW/VKHiwtlT8JwFvEYN3E6Tm9uQWzToYRvNmxUfNX4z7jkn1bOMPd66Qfnkj8CYR8X3h7XamwZOLe7EzqYfY/uScN0xvihAAQpQgAIUyFKBdLhhy1J6pk0BClCAAhTIMIEDJ+SheOCpUJwrgqMhfs5eOzpq+HK3YsW8qwBkeoFlvwNUeso5h9ZvrxsHBHl+TuTQZFPyEHGu2AZ2AKwdDNEIVCKKoAgO/123rPkO7F23YR29J/tvwUvfs969gROYJCB1MGJhpFbE3+5FvT0GZhPgnnPO1haUlG7YOWDE85g1s/+ttzVqUgVi0dkiMrqtQVSrtYB7HM7djFWpl4HFwX4HnAdQgAIUoAAFKNDvBDp6E9bvAJgQBShAAQpQgALtEBgxsRT5hacI5BrAlMNrWdR8r5ezVh1+gOp5Pwqfq2xHy/3xEDnhhtmDVj1XdUw8lRyYaoqXpnbvPjKVSBRArBfWw4znDVJ4+WptRK0KzDuKZu0RCU9STyXipUSRcGq3AS6AqppoTkO0sHhzJC/3PzEvFs8fMuyl/LLyNctnfr7/FcDashr1kTEwOY9I1P/gPjnVWoVbhJTegiBYinWLd7eHn8dQgAIUoAAFKNB/BFgY6z9jyUwoQAEKUIACPSMweuoQeOZsqJ4pnoyG2ceOjdal1Ok5WDXvAS5u/vZwCKbPjAzetjVqcz2jqYSI1RFNQWNJqqExFjQlDaAdvyfzRQuLBiRMfk6ji5nX/CakvLzAbd/jUlhclgRmup65IDKg1ebZjaW/F4l8fL/ROtuo6pZD5U+o33E7Ni1r3O85PIACFKAABShAgX4j0PGbsH6TOhOhAAUoQAEKUGA/AoIxUz4A35wPpx8TI0Mg3n8fB2zt5EA3qwvOQM38KupSoA8FfIyddo8Yc0a4U+r+4lCrAcTtBuRO1McfxobF6/rhGnn7Y+DPKUABClCAAlkpsN8bhaxUYdIUoAAFKEABCkQweuoJ8GQGjH5UjJfz5ppY+753CLRGg+QXsWbhP0lIgT4UEFRM+ZF4/pXtKYy9Fac6Wwvg73B6P6qr/tyH8bNrClCAAhSgAAV6SYCFsV6CZjcUoAAFKECBjBEYPL4Ape/7FCS4GmrGwBhf2jHrBlCFxdMa2C9iddX6jMmXgfZPgUNOvlhgb4ZEvHYn2LJ5hEOgrwPmCtTM/SOA7H0ktd1wPJACFKAABSiQuQIsjGXu2DFyClCAAhSgQPcLDDtyMAoHfw2e+baIvg/ivXWvsP97hsAFqpiNpH4Lr83b3P3BsUUKdECgYsrHIHhMvEisA2e1HKrOaSCrYXAf6uwj2FS1gWvmdViRJ1CAAhSgAAUyQmD/N7kZkQaDpAAFKEABClCgawITIigrHI5o7EwYuVCMFLW0t//1md7uNyyMAfOQ0G+wMNa10eDZ3SBQMeloqL9IIl5BZ1tTp9ug+ijiwd14LVgFLA462xbPowAFKEABClAgPQVYGEvPcWFUFKAABShAgd4VGHXy8YjiQlF8DJ7JfbPzjt0nOBdXdfegqXEmXn9qV+8mwN4o8B6Bg6eORA6WiOcP75KN04TCzobTO1E9/0kAqS61x5MpQAEKUIACFEgrgY7d8KZV6AyGAhSgAAUoQIEuCxw4IQ8FpRObZ4mJfHy/u07uq0MXNCnMTdgR/ym2La7vcmxsgAJdESgtL8Kg0YvE9yZ0pZnmc60LVLAULngQexJ/xhtLtnW5TTZAAQpQgAIUoEBaCLAwlhbDwCAoQAEKUIACfSLgoWLKqfC8y+DcEeJ5uR16dPK9ITvdo05norH2bmx4tqlPMmKnFPivgGDstMfE8z7dLShOA1W3Gep+jyZ7F9YvWsN1x7pFlo1QgAIUoAAF+lSAhbE+5WfnFKAABShAgT4SKJpYimGFpwN6HuBViCc+2rXzZNvxqg3eQOCuwOrNvwOWJ/soM3ZLgbcEDCpO/p745rruIgn3rITa7XDyv0gl78XaJ5YD4Lpj3QXMdihAAQpQgAJ9IMDCWB+gs0sKUIACFKBAHwoIRk0ogld6KTxzrhhvUHfFohqsRhLnY3XVPACuu9plOxTotED51LMlYu6BGNPpNlo5Ua1NQvQFBPo91Mx/guuOdacu26IABShAAQr0rgALY73rzd4oQAEKUIACfSng4aDKI5GTc5EIPg3f5IXbTnZXQOpSryAlYWEsLBRod7XLdijQaYHyKVPFyIPw/WGdbmMfJ2qgy+HsTNjaJVi7dEtP9ME2KUABClCAAhToWYFuuxnu2TDZOgUoQAEKUIACXRIYXFmAEv+jMP4VYtwxED/6Znvdcy8QPmPm9CnY4ELULHihS7HyZAp0l8CIiaUoKPynGH9UdzX53nY0cDUQzIZrvBurnlzJ2ZI9Jc12KUABClCAAj0j0D03wz0TG1ulAAUoQAEKUKA7BAZMKMaQQZ+BukvheeOk5bGy7r0HcM4pMAfJxoux5slV3RE226BA1wUmRDBu4LMicmSXdlzdTyCq2APrFsAmbsXq9f8CahJdj50tUIACFKAABSjQGwLde1PcGxGzDwpQgAIUoAAF2i8wdOoQFOJLiMg3oGaMCDxI89t/994DOOsU+n9QXIqVVWvbHyCPpEBPClT6GBd7UID/gfG8LvcULr7f/HIKB23esMJqkxp4UFML456C1Zuxqmppl/tiAxSgAAUoQAEK9IpA994U90rI7IQCFKAABShAgXYJDK8cgcKcSwCZLpBhCD+8t7y6//1frVWnj0KDK1G9aGO74uNBFOhxgekextbeKjDnwTN+Z7vTlH0ZPnZDJQ7FLkB2QN1WiOTCuW1wsgWeboNFAnuSr2Db4jc62xfPowAFKEABClCgdwW6/8a4d+NnbxSgAAUoQAEKtCUw8qRjEI1cKDAjw7ktEI1CZAgcIvBsACf58Ezxm7Wyrt0ThGuMwd2PVOOVqFmyjYNCgTQRMBg77XwBboLnvbWuXodCU+cWIdFwMRKNNdi0GcCmAIB9s5FwBtlbG01ww4kOyfJgClCAAhSgQHoIdO0mOD1yYBQUoAAFKEABCrQmUDhpIOoaG1EWizX/eN2GJgweMQAl/oDm/+/MABg5AFai8N3BMN5VYqSoU5jWNSjsjajbeQs2LWvsVBs8iQLdLyComPpViPmFeKags81ryn0Lq+be+46CWGeb4nkUoAAFKEABCqSZAAtjaTYgDIcCFKAABSjQBwIeRk/7EnzcJZ6X16n+nduqCH6IFZFfA3O48HinEHlSjwiMnnIcIt7vxZgDO9u+qn0ZO5tOxZYnuX5eZxF5HgUoQAEKUCBNBVgYS9OBYVgUoAAFKECBXhMYMXE4covvE1+ndHrnPrWvqsUFqJ63oNfiZkcUaI/AqElHI+rdK8Y/vM3DrUvBwEBM6wv0qybU2ttQXXVVe7rkMRSgAAUoQAEKZI4AC2OZM1aMlAIUoAAFKNADAuUxjB19EYArxfNKWu3grZ34WnazDF/vvn9Q59ThX7Cpi1Cz8NkeCJJNUqDzAgdPHYkc81vxzMS9GgmvXcU6qL4AmKPF6AiIMa11ptbugtNPY1XVk50PhmdSgAIUoAAFKJBuAiyMpduIMB4KUIACFKBAbwo0z6aJ/FIER7VSEGheTFzVJmDNEng6XsQcsFdhzGlK1c5GInkR1i1e15vhsy8K7FegvHIEvNgD4nmT3nusOq2F2ntg7Z8gkW/Dl8+JSMuafK281LnHkXJnYXXV1v32ywMoQAEKUIACFMgIARbGMmKYGCQFKEABClCgJwQm5GHcoCsg5kKR5kX333tfoNAg3G3yr2iw30VOzhfFuCtgvHc/bmZtUlUfxZbGi1H71K6eiJRtUqDTAoOOK0Rp0ZXi4SrIf6c9ItxJ1eorsKnzsXrhEoydNhni/p+YyOA2C2OqO2Ddxaie91Cn4+GJFKAABShAAQqklQALY2k1HAyGAhSgAAUo0IsCI6cdgxh+LsY7ttVew0cond2kzp6JVQvnY+SJYxGL3QzFNPEkArxZZGgpjD2I6uoLgHXxXsyAXVGgHQJlOSgfd654uAGeyWk+ISyKObcecJdh5fxZzf+u9NgilA64QSI4C2JyW/+dcFYd/o5U6lysWVjdjs55CAUoQAEKUIACaS7AwliaDxDDowAFKEABCvSIwIDJxRgcuVwMLoVp/dExdZqA1b9i1fozgeX1AHyMnnQCIt5MqJkoRvywNqZWGyF6D1ZsuhZ4qaFH4mWjFOiKQMWU08SYB2G8wpa6mI3DytWonvtzAPbtpg+efAii/sMSMUe11Z2qJqD4BeJN12DdYhaCuzIuPJcCFKAABSiQBgIsjKXBIDAEClCAAhSgQC8LCMonfxR+5E4xcmibBYDA1UCDK7BqwZ/CWkLzcSMm5iIv7/MQ/0oxGBPuYqnW1gJ6C1ZuvAlYnuzlXNgdBfYnICif8kn43l1izIFQjavqQjQGF+D1BWvec3IEFVNmiJgZaGMzinCqGdQuA+xFWLHomf11zp9TgAIUoAAFKJDeAiyMpff4MDoKUIACFKBA9wsMnZqPEnMDjHxTRFoeLXv3S2G1QdU9gETjDXhtyeZ3/Xj4MQORX3xVy/legVrdCdHrsXLe7W8X0Lo/arZIgc4LNG8yYe4UmKMUeBr1qRnYsOgfrTZ40Emjke/fLGo+Ds9EWztGnW2E4hbY3T9FzdI9nQ+MZ1KAAhSgAAUo0NcCLIz19QiwfwpQgAIUoEBvC4yedjIi5j4xsvcOk2EstnnF/X/B6VWombvkXY+atcQqeN+JhyIavVYEn1FPt8KaGVg199HeToX9UaBdAmMmHwLxbofKeIhehep54bWaauNcQcWUTwPeTeJhNMS0er+s4YxK5y5BTdXsVn5H2hUWD6IABShAAQpQoO8FWBjr+zFgBBSgAAUoQIFeFBhbiLEHPyRong0T7i65172AWrsb0DvRUHcrNjy7s43gDAZPG4US/RNEC8OdLbFy3v/1YiLsigLtFzjouAORU3A9PNmNoOHHqFmybZ8nD/3wEBQU/AC+OVPamDUGdU4d/oit276BXctq2x8Mj6QABShAAQpQIJ0EWBhLp9FgLBSgAAUoQIGeFhh38jki7jYAMYhv9uounC1m9Uk4ewXWzH8egNtHSAZjTz4TTmZAkl9B9cJ/9nT4bJ8CnRIoqyyB530Izq3F2ifC3SRb1sxr8zUhgoqBk2G8H4mRI9s6TNXWIhmcgdUL/9ypuHgSBShAAQpQgAJ9LsDCWJ8PAQOgAAUoQAEK9JJA8fsHYNjwP4hnTmxtphhUVZ3dBsgtWLny58C6duy4d0QJyodORXzP89jwbE0vZcJuKNDzAiWVJRic8x14eqGIGQiR1u+bnV2hjQ0fxutP7er5oNgDBShAAQpQgALdLcDCWHeLsj0KUIACFKBAWgqUx1Ax8tsQuV48P1xwf+9HKMPd9qxbBOcuR82CF9qZhkH5sQeiJtgJLGts5zk8jAKZIVAx6WggciNEjhdPIm0FrdbeiJWrrwNqEpmRGKOkAAUoQAEKUOAtARbGeC1QgAIUoAAFskFg5IkfQDT2IAzeLy2Lie9dGHNBHRyuQ/WaX/IDfjZcFMxxvwKDxxdgwIhzYORyERnc1qwxDexrcPZ01Cx4br9t8gAKUIACFKAABdJKgIWxtBoOBkMBClCAAhToEQHBmKmXQbwrxcOAVj7cN6+3pGqfRiI4G2sWhmsw8UUBCoQF5PITD4Uf+SHEnCrSvGHFXi+1GgDBo9iSugC7F+8mHAUoQAEKUIACmSPAwljmjBUjpQAFKEABCnROoHzykRBzGzw5XsSYVgtjgW5TCa7Dyvn3AUh1riOeRYH+KFDpY4z/KYj5mfj+iFYzDNfng76BlL0cNfN/u//F/fujE3OiAAUoQAEKZKYAC2OZOW6MmgIUoAAFKNA+gZIjSjB08JUQuUDEy9m7KGYdwo/0zvwVm3aejbp/7GhfwzyKAlkkcOCEQcgv/oFEcs5tK2u1LgDcHCTMBVg3d10W6TBVClCAAhSgQEYLsDCW0cPH4ClAAQpQgAL7FBCMPOkExPw7xPiHt3JkWBFTdbIJqhegeu6f6EkBCrQhMPKkYxCNPigGFQhnXrb2CxXoFgiuxso5DwKwtKQABShAAQpQIP0FWBhL/zFihBSgAAUoQIHOCQw6rhCD8i8R9WbAk/y9Ggkf/1IbhzMPYU/DNXhjybbOdcSzKJAVAhFUTJsB4BLxvYFtZazOPY2UuxCrq57nI5VZcV0wSQpQgAIUyHABFsYyfAAZPgUoQAEKUKANAcGoKSdJzLsTIhWA7P2e76xVxX8Q6NVYXVXFGS68liiwH4GhHxmJAXn3iEolPPFbO1qtTULxI9RuvgVbXmqgKQUoQAEKUIAC6S3Awlh6jw+jowAFKEABCnROoPTYIgwuuVc887mWBvYqjKlaWwvgV6gPbsbGhVxbrHPSPCurBEbkonzcF8T3r4ExI1tNvXkipr6CxvinsWFxTVbxMFkKUIACFKBABgqwMJaBg8aQKUABClCAAvsVGDPtixBzh/gY0GphzLlwttg/YIOrUbNgCWeL7VeUB1CgRaCssgzRnOtE8Hl4Jq81luZNKl3wK+zcNAPblteTjgIUoAAFKECB9BVgYSx9x4aRUYACFKAABTor4KF86gsSMeMhJnyv3/v9Xt0OdXo7mhp+gdef2tXZjngeBbJQIILRUz4B39wgxozde6fXFhFV1wQNvo4VCx7JQiOmTAEKUIACFMgYARbGMmaoGCgFKEABClCgnQJjp54rnn/nm0fv9V6vVgNA/wmbuhQ1C59tZ6s8jAIUeEtg6IeHoKTgOgBniPFy2yyO2eDvWLnxEwBnjfHioQAFKEABCqSrAAtj6ToyjIsCFKAABSjQGYHySYfC934nxj+s7cKY3Q1x12NH6lfYtpiPeXXGmedku4BBxZQTAbke4n1Q2liIH9YlVXEdqufeBMBlOxrzpwAFKEABCqSjAAtj6TgqjIkCFKAABSjQKYHxUYwZfgFErxY/UtLqI5TOOnX6FJw9FzULX+lUNzyJAhQAUJmDipyLIHqFeF74+9bqS12wEcn4KVjz5MvhE5akowAFKEABClAgvQRYGEuv8WA0FKAABShAgc4LjJl6LIy5TQRHwxj/PQ01fyDXINgO1cuxKvUwsDjofGc8kwIUwOiph8E3t4tnTmq7MOaaANyLLduuxa5l4U6wfFGAAhSgAAUokEYCLIyl0WAwFApQgAIUoECnBcoqSxDLvQrGnStiCgB573u8wmqgTv8Ptbu+g61Lt3S6L55IAQq8KTAhgvKBXxXj/Qi+DG2VRZ1TyCtI2guxumoR6ShAAQpQgAIUSC8BFsbSazwYDQUoQAEKUKBzAmOmfgRGbofB4SLee3eibHl8S90ete4LqK6ay0e6OsfMsyiwl0D5sUXwSm4Ro1+B+LHWhFQ1Aef+iGTqaqxd9BoVKUABClCAAhRIHwEWxtJnLBgJBShAAQpQoJMCh+dj7LCLIOYaEYm9OVnsne/xChckNZB7UbN8BrAhfLSLLwpQoLsEyqd8FJ73G/HMqFabVFW12Am4q1A970EAye7qmu1QgAIUoAAFKNA1ARbGuubHsylAAQpQgAJ9L1B+ykdh8EfxZWCbH8qdWwEXXIhVCxdwtljfDxkj6G8C5UWoGH0FjJkhRiKt/x46VefmII7v4LWqtf1NgPlQgAIUoAAFMlWAhbFMHTnGTQEKUIACFAgFBkwoxrBBt4p4Z7UC0rLgvmt+jOte7Gn8Ad5Yso1wFKBADwiMPnEC/MgtIt5xMPLezS9aOlRbpwEux6rt9wHLUj0QBZukAAUoQAEKUKCDAiyMdRCMh1OAAhSgAAXSSqBs8oeQE5klRka0WhgLF/4O5FVo6hrU7JrND+NpNXoMpj8JDB5fgNIRZ0PMZW38PrbUxpxbh0TqU1i78KX+lD5zoQAFKEABCmSqAAtjmTpyjJsCFKAABShQemwRBhffKeKd3soMFQ2niql1tYD5FWr33IYtz2wlGgUo0IMCo6cehgh+IOKdApGc1npS5wLA3YUVVRfyseYeHAs2TQEKUIACFGinAAtj7YTiYRSgAAUoQIG0Eyif9GXxo3fDSB6A976nqzpYaOoFWMxAzfwn+SE87UaQAfU3gfLyGKT8MxD8QDwZDZFW77XV6k4kE6dg7aJ/9DcC5kMBClCAAhTINAEWxjJtxBgvBShAAQpQIBQYXVkOyXlUou4owA/fz/cujFlbC5WfYWfdrdj+dB3hKECBXhAYXDkMA6MzofIVMSa3zeJY0j2NmvUnA8vreyEqdkEBClCAAhSgQBsCLIzx0qAABShAAQpknoBgzNTz4ZkbxUgM2HtWijrrYOVJpOJnYt3idZmXIiOmQAYLlE+uhO/9BiIHixjTWiaqSCAIrsWqqpszOFOGTgEKUIACFMh4ARbGMn4ImQAFKEABCmSZgGD01KMg5m6QL1HfAAAgAElEQVTx9Ah4Xqu736mz2+FwFarnPQAgyDIjpkuBvhV43/EDkFfwfcB9XYyf23phzDmk8Cxs6rz+tRB/pQ/USeZs9BHGu9gBCP/hiwIUoAAFslCAhbEsHHSmTAEKUIACGSxQUlmCIZEfAv6Z4iGv1ce0nLWq3mNorL0I65/elMHZMnQKZK5AxclHQ3CbGJ0I8VqfNWZtIxR3oVavw5aqhsxN9u3IDcomH4OI/wG4xL+wev3LQE2i9bzKYxg96jAAW5Go244Nzzb1fv6VPiqin4WIwqaWoca9BizmFwm9PxDskQIUoECfCrAw1qf87JwCFKBADwuUnxJD3UYfW17KjA9cg44rxPanGwHYHpbJ3ObHTjkOYm4RwQff/LC919piCNwb6vAt1MydzdlimTvUjLwfCIw55XwYnSmeKW0rG3XBf2BxKVZVLcr4v31llTmIxWYI5BoFlkHd7aiumtX6bKzyIowrfwgODfD0RQT6d0Q3voDly5O9NvLjKwvExf6hDgcAdh5S8lOsmf88Z4/12giwIwpQgAJpIcDCWFoMA4OgAAUo0BMCEyIYO+RTUHwCCH6P6lWLgHXxVns6eNoBiMpExJP/hjZt6pNv7sOi2MDCWyFSC+ceQvW8lzP+Q2J3D+uACcUYMmgGIBeKJ/mtrS0G1biq/hHb687lgvvdPQBsjwIdFBgxcTjyi28TyGnwpPXHnlXjcO5u1O+6Hhv/saODPaTX4WWVJYjFrhPPuwjOOVV9AltXfRa71tS2EqjB2GkzAVwKIAmjK2D1PlSvfajtWWbdnO6oCcXiDVoN35QqNAGrS1DfdDY2Pbm+m3ticxSgAAUokMYCLIyl8eAwNApQgAJdEhg8vgClB10hIldq4NZA8H2smvdIq22OPHEsItHfwUChbinU/BHVq5f02oeTMKiKykEi0RcVMgCQ52CDH6JmwRIWx94eMQ+HTDoJNnKb+HJoq0UxABrYagTuYqyZH84W44sCFOhbAUH51E/AkxvF8w5pKxR1bh2cuxjVVX/L6FmeZSeXIUd+LkY+Geaqzs3Eirk/ajOngz48GvlF94gxJ4UHq9ONSLnPYM38f/XKsJWfdJREov/EmxskaDL4D1Q+g9Xzanqlf3ZCAQpQgAJpIcDCWFoMA4OgAAUo0AMCgyuHoTR6s3j+l5t3KHRmNqrnNH9YaeUlGHfyTyFycfhRBio7YN11WLX6/l4rjh103IGSX7gaIjGFhv99CrV1X8XmZ17rAZ3Ma7J5bbHojwDzDfHDmSfv2olSmxNyQVIDey+SW6/F6//ZlXlJMmIK9EOB5llUuTcA7mvieXmtZaiqCof5aNxzZkavC1g2+UOIeb8Ji4Cq+nfEd/4P1i7dso9RFRx80onIidwvxhzUXExTvQcr5n6rV66E8pNvkai55M0i3lYEwVdRs6AqDKML/Xv8QqcLejyVAhSgQB8IsDDWB+jskgIUoECvCJRNOQIx71HxzDgNgm1w8h3UzPt9m32POGk48mO/hdETJCy6OLdHk8EnsXZhOGur519jJn9WItE/tHwwchYOf0SjvRjr53Px+BBldOVhiMRmiZix71lwP5zl1/whTgN5BbCXYFXVQq6R0/OXLHugQDsFDMqnnADf3CgiR781O+m956pztbDBeVi1oPWZve3srO8OK49h7MgLofJDGGyDtd/CqoXhzNV97/Y4uLIAA6LfAOQK8cyQ5oLaivXTUDY4D8jLQaRxGGzkEETNODgZANXnEK9fjPVPb+5SAWvoh4egsHCJRL0KtTYJh4eR8r6LdbPfaJ/hhAhGDchDRPKhOgpe5IOwegSAKIx7Fs49juoF6/abf/s641EUoAAFKNCDAiyM9SAum6YABSjQhwIeKqZ9CWJ+DoMcOHsfEsnvYt3i3fuISTB6yocR8e4DMEaMMWrd9Vg599r/nvPmBwHr5SGWMtjlarFtcX3X8xwflXEj5sJ4JzY/TqP4D4LUuahZ+GyH2w4Xf/ZzC2FShXARQbJuJ15/KlzfZt8fzjrcUS+e0Lz+Wv5t4vlnt9Jrc2FMAw3H9i407bkVG57d2YvRsSsKUGB/AqMmFMMfeB4MLhbxBrW6m2zLbKlliCc/jrUL9zXLan+99c3Px3z8EPHdbHU6AqqzUN90xT7W6hKMmJgD4+VA8nMQSx0EjX5XjHxMxS2D0/8HgxPEeR+EaBk889/12axLqsNcaDATNQte6vTsrLEnTxfBgxDJURu8DuuuxOqF4ZdH73mvGB/FqANyEb7v5bkCWJMHG5Qi4o2ByHHizIkweiDEhDPFWl7qrFqZA01djlULXu2bAWGvFKAABSjQXgEWxtorxeMoQAEKZJLAgRPyUDj4AVE5TUWfRyr1HaxZGK7Zsu/HQ8ICTGnB12DMpWKkTK37FTR+DTQ6GjDDYTACkAMh7gA4iQC6AkFiNtYs7touXmOmHitGnoTnRdXqTsDdhLrtd2DTsnCHyv29DCo+WQqkRgJuFFz4IQplMOZgOKOALkeQ/DNW1/4TWJbaX2Np+HPB2KlfFJh74JnWHsNSdWqhuhSp4EqsWfBMRhcB03AAGBIFukFAMHrqUfDlhwAmiedF22pTU/Z2rNpzFfBsUzf020tNlMcwrvzHYszF6nQlUvZKrE7+DVgctAQwIYLRA4dBzAh4djAUQyBmINQMhtGBAIbB6SgRlIXvA+8KWjUBYA/UJlWwE/BScNoA2EeQWPUA1rWxqcw+Mz8lhjH4vUTkVLW2EaoPoLHu2re/VGieQe2VQSV8vPMAiAyF6AGAfyDgwvgPenunUasBBDtV3A5AGuCkFkbigNYh7n6JtfOe2u97by+NEruhAAUoQIHWBVgY45VBAQpQoD8KlE+ZCs/8b/OsBOt+ih21P8fOpXtaT7XSRwkKMDBaCJEiqFQggnNE5SQ1WAnoK1AZCdED4TAACh+eegKIOsQh8hyAm7Bi7oLOfXM/IYJxg34sxru0ebaYdf9AoOe3sviyYPD4fBQPLoHzByAqBwBe+CFlLMSMgurBgIwEEObgS7gDXLhwjyIJuKVwqRmoXvTPjPuAMvyYgcgr/YNEzEcB7P2+HaYYhMVE/SW2bbkVu1/c16zA/ni1MycKZIbA0MPzUTjsq/Dke+J5w9osjDlbh8CeipoFizMjMQDh2mI5kVkQFMG5O7Cj/kYMzBkJjRwPYAQ8HQQ1QwEMh2IwjBsQ/p2Gc+F7SB3EhDOPGwDdATEbAK2Hul1QswdG6+CwB9AknO6CZ1KAS2J30+t4Y8m2ThgJxk6bDuBXMBLG+zJUvoPqeS3LBoTjVDz0akBOgvFGQV0BRD1xklLR3eL5I5qPs7ZRYZ6F03kwshaB3YkYGpBye2BMHLapHjXerv8WBzsRKU+hAAUoQIFeEWBhrFeY2QkFKECBXhQIF90fEP2T+P6HVO1TaEqcj3WL//3fgtDh+ag4oByK8YCOgvGGQ4NSqFcMT0sgpgTAIEHz/37HoyGqgKuHyjbANSjMJoiE39zvgg1+i5oFnSuMHXTKaOTbx8T4h6u1u6FyE5zcipo54SwBYMyUI+DJB6DeoXA6HMaVQjC4OV64QjGmJHwUpvnYcGaB6EaFrIJ1TVCzAUZTgG5EQ+rPWL9odS+ORPd0VX7yeTB6o/hefquFMaeBqvs7UsFV7ZoV2D1RsRUKUKAzAmWV4xCLzRTIafBM67PGwi8IAjyGVXM/nxmF/MPzMWbYozDeKVD7L6RS38LaJ/6NUZPfj4g/Q5yehohX0FJM0noVuwbW+w+ApdBgV/NmL+J2AV4djG2CNfVINabgbBwbnk127guXfQzO8MoRKIj9GoIpULFw7udoqvseNrw1Q29CBOUlH4TnfwQi06Aaad4pOfySyAXbYKK3iidjYDUslL2CVCp8BHN+t8fZmeuL51CAAhSgQKcEWBjrFBtPogAFKJDGAodM+zac3go14YeNa7Gy6gGMnTQF6p0OI4dDwm/tmx+DjEHVb54B1rKkSiMCuxsSfjgx2yFuIyD/gQavI4WNiHobmh8PSaqFl3RIouURGT/XoWZrUycfUxSMPfkHgFwMo7kIMB+71k7H9pV1zW0fcNLBKIg8DMEh8Ew+FF64YaWIawpnq4nvD2muh1n7BkR+BRf/HWx0J2wyCeMrGkwAL6bICyxq5oQfsLqy01jvD/rIE8ci4v9RPP/QNtckCouJwE+wMnELZyb0/hCxRwp0UMBgzLRTIHq7+P7ots5VDR/Lc1fg1apwzcd0fvkoP3kGIu5awBNYexeqN14JLA//3nooqyxEJHo0YA6Bc1ug9gX4diekKIGVqxPAYAcsDt+Awr/NvfP3ufzkLyPiftI84zhADWqTJ2DrXmu6CcoqY3BBLly+wG2PYxNSwDKHimk3imcuCf8maxCOU3AJqnc92sn3wHQeW8ZGAQpQIGsEWBjLmqFmohSgQFYIVEwcDhTPg6ACikdQvesCYOkelJ3yIeTYywEzDSIm3PYRKttbHpN0L0DxTHMhLeXeQEPDdmx/uqUw1dOvUR/7IKJ6nxg5XFOuAapn7bVzZrjWS4H3CVjvYzCIQ/VJAC9BgxxI9EHx5YDmxectXoHYc7By/tM9HXavtD9iYi7yC66DmPPFeK2uLRYWCRX2SdSmzsGmJ1b2SlzshAIU6KJAOGv3wB/D2PPERP47K/c9rariH0g1nYWaJ5Z3scOeOz18hDJifg1PDmnpJHgZKe88rK4K1zrszCv8bCLABA8Y5YBZbxXNOtPW3ueMPOlgRPzbxDOnIhCnSJ2GVQse71Dj5ZM+h0j0YRGJqbWvI5U8F2uemNNrhb0OBcuDKUABClCgPQIsjLVHicdQgAIUyASBERNLkV/0SxHzWRVNweIaVG+7413fYo+ZeiyMdxBsciNqGl/s08Wdm3daLPguIN8WgzxV9zhWrJkO1LQ8Qrn/l6B82mMS9T4dHqrOrUGAs1EzN3PW5dlXjqOnHgYPd4onx0G81j48KzSo1wDfxaqqX/Ixnv1fMDyCAmkjUDb1WOTo70S890GMaS0uVbcd1v4Y1Wvv7MDfxd5KUXDQcQcgP/8WgfmUOvwLTodKxLxPrf4au+JXt2PHYsGBE3IhJbnItbmAFMN5AxAJZ3Lp+xHFTiTxb9jkGqyr29jlGVmDKwswIHaJCK6AQQwwRjWYjd3xMzu0Vtm4qZ+AeH9oLoyphl9InIFX54RrbfJFAQpQgAIZKsDCWIYOHMOmAAUo8G6BCRFUDDwTIt+HSD4ccmDkRSTsZVhbFc6w6syr5UNLrHgw1NVi3eLabvxGXFA+5SPwvFvF4Ag4sSrJz2DFwr91KNCKqReL79/aXBiz7lk4ex5WzX+xQ22k48FllSWI5lwO0XPFmOLWHqNUa8NNBf6M+tSl2Lh4QzqmwZgoQIG2BMpjKB91Hox3hXjhDo2y9z25s1ZVnoFNXoSaReHOv+nzOnDCIBSUXgLPfBNOliEVXAbfXC6+/2V17mlY+53W/xZX+jgkOg6uecOUEqgeBN8bAdXhEAxHgGEIPQADJw6q4TqRd6Nhz6/f3jGycwoG5Sd/BL67HZDxgDwBuPBLBwO1MxGsuQ017fxShoWxzo0Az6IABSiQxgIsjKXx4DA0ClCAAu0TmO5hTO1x8MwNUBwGq/fCw9kCyVO4h9Agl2PDvJ37acvHyEkD4UspxB8IwQFw7gB4pgyQMsBuhboVUPcMXOzfby+M374A9z6qefHj6EyB91XAKYz4Gtj50NTXUdOBIs+4U74hRu5pLoypVsHpBVg5N8MfKZzuoaJ2KmBuFg+HQMybjxa9m1FTdhXUfQc186s6Oww8jwIU6EOBoR8egpKCe0TNx+CbSFuRqHM/RTK4HmsWhF9O9P2rrDIHkcjpMOZqqO6As5egZuGzOOTkW0XMxWqD2YjjO3itau1ewQ6YXIxh/vmwOF1ERwMSKKQJDrvhYTdUdzW3GT7qH+5WqbIeNvk01ix4pUuzYpvfc3JuAHA6VJcjsOfD9++Hh5Fw+ldI8HWsWLijXbjvLIwFbjmQOhPVC8Mdj9/78jBqcgHEFCHZYLE+vq3Ls97aFSAPogAFKECBjgqwMNZRMR5PAQpQIN0Exkw+BMa7QcScqM7ehtr6uzCg8C9ivGPVuScQd+dhXdWKvcI+cEIeioZMAvQjcDoIngyAcy27UqoMgKBYRAubH/NRazWwNYD8BE2v/i82bGjqPMP4KMoP+jp8/b44KVa4P8KYU6AuCsjVWDnvZ+1uuz8WxioqB0Fj10DkbPGQ12phzLkmtXIPtm2eid0vhovv80UBCmSegIfRU78M33xPPDOqrfA1sNWAOw/V85/Amzul9Gmq5ZM/BfGuh9HXoXorqtc+1fyo51uFMWd/jRXbv916ESjc8bGoAhItgwYDYLzwsf8EILVQV4eIVwcbb8B21KMEcaxbHO+WXMdOu16MXKBOdsHaHyBe9wjyihfAyDGwqf/Fnq3nYMtLDe3q652FMeeeQbLxW1jzZLjLJhC+H4spg3hjAVsBmEGAyweMhWI5nD6Mmnnpu2ZcuwB4EAUoQIH+J8DCWP8bU2ZEAQpkk0DLOl3XwOAsWPM4bMO1WP3keow7eY4Yc7IGeAybE99EXSvfhIffoBfmXAKrn4DIATAaLmwffkDZBpFwhtnrcFgHCV4F3HakZAOc3drlRyqbd1qM/g4m3KUs+D9YdzeM3AUTGQ3oL7Fy7kXtfmTzrcJYuPi+c3Ng9CK8On9VK5dABEMmlSKmBYgGSax+Mnz0sHd2QOvY9Sgom/xRxCL3iHGjASN7PWIVPl4VyAuwyUuxdtGSNM2jY1nzaApkq0B55Qggdp348mUYk9Mag6q1sPgNqvdc2KfrQobBhWsfRuReqL4Bm/wJavCvt3fDDQtjigtU5Q6snHPxfoY0XFct/Bzy1t/hntuVcszkj0Pk1xCTAvBj7NaHsKWqAYecsgSKYxHoPaiZe/5+/pZGcOCEYpjCEuRGPwbgZon4UbW6Hqr/bN7dWeQg+FoMlRw4lwdjcgHnt6QZljSlCRo8C6ffQ80CrkmWrb/zzJsCFEhLARbG0nJYGBQFKECBdgpUTL0KKpfBmN+jYff12PDsxuYz3yqMqf4Gr845u83WwsJaXu5gGClqLoq5SBKp+j14Y30dsC755geF7iwgeRg77Rkx5miFLoOzF6ERa5FrHocxhwHuOqyYFz7u0r7XW4Wx5rV48Aek7OVYs+D15pPD3dKi3mEQMwGi74cNBsF4uVAkoXYpVG9AzcLw8Zz0eRVNLMXw4rsF+GxLQayVdYfU7VDrfoFk8mdYt5izxdJn9BgJBTojYDBq8kmImFvEmPEQ0+oulWqDRlg9BzXzH+5MJ91yzvsmHYqY92eINwuNu2/Za82vsDDmcI4qbkb13Jmd73NELkYd8mFEcADi8Vfw2pJ/d/oxyvLJR8KY2TDIg9Pvv2sjg+bCmB4DkRvx6pzvvR3v4KOHIT9/GCI5x8KgPJwHBovhiLh8OMkHUARBkRjPqKqGD/KHf6ubP1S1tlbcWw2HB6uNw+J7WFV1O4CwUMcXBShAAQqkgQALY2kwCAyBAhSgQMcFpkcxrvYLCORqGH0MtbgNW6q2vt1OWBhTTFLVX6F6XvhNeGdfBiMmxuAGCTZtSnVpfZQRE3NRUHQNnF4G4HnAXYvqBQtw8LQDEMNsCA6FyDlYMfeBdwTrAeM9DB4cRW5+BJFUBI0uB/leIVJBEaL+5yXiXRSuvK/ObADkDYgbJKrvg+f5bSbtnFWHpVB3CVZVLe0sTrefVz71c/DkQfG83DdnU7y7izBP4BmkgstRszCccdCdRctuT4cNUoAC7RAYMa0UeXoZRM4Vzytp6wx1uhIb6k9A/ZJt7Wi1ew8pPn4AhuZdDmApqqv+0uojnc2FMT1HVW5C9dzvtxGAh6FTByIXpYgg3FikEILS8KsMQA6DkyPFw7hw3cnm89U5DWdkpVJXY/XAvwOzbLsTK6sch1jOnVCUwcrPsHrOHe86NyyMAR+E0yvgEkvhxb4LxYnimYK3jwsLX4pAgSSgSUBSzbPDDAaIiGigmyH6KhRboHBwbi18rx6w2+DMbviaQDy5AZFIAqmUIkjWYf3TWzpd6Gt38jyQAhSgAAU6IsDCWEe0eCwFKECBdBAIt5wvyTsVxk4H8Ch2JmZj2+L6d4UWFsYEx6nTm7Fy3g/3E7YBJngoH2JQZ33kJgsRyR8AsQPh3DD4XgVUc2H0Ndjg39hlX92rv/25hIs1R6NfheCHEG8jnM5A9dyW9XLeKowZHYtAv4Z4/ULkFo6BZ0ogOhROSyDeQRAdDoehgIT/Ph/qCgReCTzJD1feV4WFIIBDywcng9rwAw3ExQGThIqFQX14bPPPnd2DcJ2umnnhh7w0KDBNiGDc4L+IuCkQ/72zRjSclKDO1cLhHjQkbsamxdv3x86fU4ACGSHgYcxJx8GP/QhwE0W8NmaN2SRsONO16gd98DfLw9DDc/a5Dld7CmPDjxmIgoEzIJgMtSWA5Lf8PRcPxoRrV/5/9u4DTq6y3B/473nfMzPb0yupZLNJiNSASA8lBRWvXAG9ghXwIgIKF5Aqg4AooAgiTRRFEP6AXK+okJBA6DX0SMqS3ns222bmvO/z/5xZWtjdZJNts7O/4ycf7zUz73me73syZ+Y5b9kKhxpYjT6/q6DYCtV34fFXVE57r4VrrAmGHz4CBQU/gmhUFPslFkx/AUDYZGFMcSE2Vz+AHsVfAvx/wthRHxTlos0ANsD71TDBIohbDicrIPgMFD/PTqX0+jC0/jLMe2p+J/RJl7i4GSQFKECBriDAwlhX6CXGSAEKUOCTArsfMgyxkuORcU9i4YyGBX8/fXxUGMN1mPf41U2+Jiqw9SjYE9YNAaQMYnoA2geQwVAZCcEoET8IH/xIU/X1cG4mMvWXYNGzb7e8U8bHMWbIsRC9Cl4XAHpbdqTYh8eHhTGY0VD/VbhwLeKxK6ByhFj5xJN776BSreo3Q+xmqK+C0b4idpx6FxXD3oaX56B+DcQ4QKMfMCkY3QRva6GaRia9FibwqE8ralCNzbOiXd5yoCiWXbvnyxLgPtigqAlbhdNQxb+IlF6ORT2e36mREy3vLL6SAhToDIFhh/ZCUdGpEHOeQAY2NyVPnV+IdOZ4LJq5E5/BHZRQxZS7RXDS9keMTYhhTN+jATkE8P0gJoRqDVTrALMWGq6GBGuRrl+OxetWAnOiKf07eYyPY9TAz8MEFUjXPYQlzzTeHTNqccykV2CCPREVxuZ+MJps6CGDUVi4B6LaZFW4FCuWLMluLPDJ45OL7yvuh6u/APOfbFjGgAcFKEABCnRJARbGumS3MWgKUKB7C4yPN+S/nR8MY6LF96MRY9spjA08rB96Fl8E0S/CmVLAFSCawue9gWIjjLwPRfRlP9p5bDGM1CB0K1GbeX0nRisZjDp6MoLYdxHqy5DM31D55Pvb9N8nC2PAiajf+hIKiidAMBGCw6BaDch8eMyDyGbAVQG2CtCtgPkPCeRKdRpNb7kbvu4qVM6KYs6NYldLL9Rxk0YDwcMC/xmIjRal/uQRDRVT9dgMxQ1Yv+m32PhyVUub5usoQIEuIjBkYjmKCn4BK8dH0/Sairrhs07vg/M/xvufmD6fCylWTHlUBEftYCplQ6TRKOKMLYZNeXhXj+UvRuttbTuia9dzstjt6J5I1aex/vmtzTYz9thFEAzcpjDWknN+sjAW+vuBNAtjLXHjayhAAQrksAALYzncOQyNAhSgwC4LVExdIBYDtlsYAwKMPHIUgni0QP0geF8PIxuyBafQb0bcV8FrDdaZamyaEf248DsdT7S4f1nBEdkpjlWrn8O6OdtO+YwaHHLUbiiy04BgBKLC2PzHHsuep/zAMmjP/ohnMqjzW5rcDfODxfezPxYR7TqW+gnmNrED504H3qFviGHM5B/D2MtEJNHEmVXVR1MpX0Xovo/KGW90aHQ8GQUo0FECAconfxWBvVWiDVGa/jCIPguWIMQPUfl4NA08d44xx/5T4Ce2qDCWC1GPPXY1BD1aVRhTvR1VGy7Dilc25EJKjIECFKAABXZNgIWxXXPjuyhAAQrktkDFpI1ibbCDwtiHOTSsMYZSBWZFxa9otFVbjbgSYEIAzI7abXrR5BGfG4FEz2egEi3A/HFhrCXC+VAYGzWxHDb4A6w9uJm1hVTDsB4q52HBtLvacFRFS4T5GgpQoCMF+h84AL16XiHWfr+506rTEBo+glT9j7Dk2VUdGd52zhVgzJTHBTiozQpjux1dgeLYVyAaoKbuASx/ZkGb5toWhTHgV3Bbkpi3nZFpbRo0G6MABShAgfYQYGGsPVTZJgUoQIHOFhgzZZMYsS0sjLUkWosRE2MIChWVj0VrvrRV4QwYM3kkjH0ODj12uTCmmoJzN2LL6qu3uzh0SzLtyNf0HVOK3iMvFqtnQWy0nlrj+7LPOFUzHTWZ07Gc69h0ZPfwXBToFIEhR++F4uABMWZsc2uNQXWLhv4KLJh2G7I7JnbyEY0O7l08XcTsqU6vQ+W0aIOAbY9o4f2i0v0Q2hR003wk4jXwdgi0aAAshkB0d3gZCaPjxJthsNofYho2IvDhCg31N6iv/h2Wv7ix1dmWTxmPwDwD0UK4aDOYab9tcZujj/kCbPCwGFOgLIy1mI0vpAAFKJDLAiyM5XLvMDYKUIACuyRwYBnG9FwqRsx2CmMGQw5KYHlPD3xY6JoYYAQCJDIxaCwBgxKEhUUwWgzoOCiOyO4YZvTvqKt9A0uf27RL4X36TaOPGYcgNhMO0dShXRsxFhXGoh04a7b8DMtfjHY26wpHw/pr8fj1IjL+g4Ab3Zc15VdBU6dj4VP/7ApJMUYKUKDVAhYVky+D6IViY01txpE9gTr3HNI4C4umvdXqM7a2gdIJfbFbn5lQGQrgp5g37deNmow+603wC4j/HGA2AM7D25xXo8kAACAASURBVDiiRzjRbsIiaTi3CWKXZKf0i+8PE0wRkeihSZRvGga34r1p57Y2XFRMOQyCv0MkDu9PxfzpD7S4zVFHHoIg9oTYoFAV16Om6trsOmmZUoPCdAxxUwwXK4TN1KF6yyasnF3b4rb5QgpQgAIU6BQBFsY6hZ0npQAFKNCOAoOOGYYe5l1RcQr5GeY9fn2js0XrehXGjoMYDx8uzv69lX4IpRdi6AdgEMQPBqSPqBkAaF8YW5p9ndflqno/6qpvx9LnFrY6k4rJx8LaP0N9HE6/ggXTn2hxmxXHflMC+ZN2xcLYbkf3QWFwCaz5b7ES/fhtfE/WMKUeD2HN2rOx+c3NLXbhCylAga4tMPLovRC3N4vYQ2AkaCoZ9VoFF16DuurfdPoDgYETR6AsNgs2KAHMT/DeP29tImaL0cd8E0FwjYgZpKF/AYIXoH4BvM6Dc4uxaM2qjzaWGXnUcCQSfxQjExsKY74G0Fswb9pFre7ciqlnwsh12Y9dxQmY96/Hd9CmoNeEMvTo1wtxty9E7msojIUPIIMZEC0BpATW9IHHcBgMhPg1cOZZZDIzc3IX0VYjsgEKUIAC+SPAwlj+9CUzoQAFKNAgMHrSPhD7HCDVEHcJ5k3/QyOaoUeNQlHsFxA9HCKb4MVnyzKKaLfHZfBYDqMrALMRonXwWgFjzxAjAz7+geJvxLzpl7eaffSkb8OYGxuKbumpWPDUyy1us2LKMRLYJ1S1Hs79HOu33Ahb6FEaWJiwFEF8GDQq+KWXY0t6/nZ3KGvxSdvkhYJRxx4J628Ta0ajYQO6be/J6rx6fReq52H+EzPb5KxshAIU6CICE4pQ0efbEHORmGiaoWl6l0rV9xG6k7Fgess/N9tDYPgx+0oieFat1G+nMAbsfsyhiAe3iDF7axj+N7bgPqyZXtNkSNH6i0HiIbF2HzgfqujdqKu9og3WVRNUTLkDYr6dHaW2bWHMYNihPWATQxH4QkhsEKzsBi8DIToAavvB+MFQnSDGWlWtgvo0ROOiJg5jCj6Zi6pugepshHoOKqfNaQ96tkkBClCAAq0XYGGs9YZsgQIUoEBuCZRPnQLr/g8m2AiPCzDvsfsaB1ieQMXuZ8KYK8SYHppxfwD8DFi7GOpXI7NhIxbO/ngnypFH7o1E/AExdmy2MObdIjh3ARbM+Gurkx875Uoozkc06iumR2HOE29uv80JMQwv6otY0SAAh0vc3qjOZyB4FsBbUF8GmFIY6Q+4PhBTjDQ2AvoyvPwJCx9/tdUxt7aBwRP7oqTgBrHyzebWEMqOjoh2PKuvuabNpq22Nm6+nwIU6DiB3Q8fDRu/AsYcLzZofkqlutvw3vofArMzHRfcp85UPvVUiZu7VHXDdgtjQyaNRom5S4w9XEN3NuZPu6XZmMunjBeDmQjsAA3Dl2D89zB3xjutzjFa66y410OwcgTU1G1TGIvWSutT+hOIi/4uBmN7iPc9IRLdUz4euaeaUodlMNgEj82QaDTbB0d2XTTfAzCFH/1vGXcF3p/esOMyDwpQgAIUyDkBFsZyrksYEAUoQIFWClQce5ZY3KzA6uYLY9HIsslfhJgbJTDlGma+gPmZ6cCssMmzDz/6ICTsgxIEQ+CdU6/nYP78PwCL61sZLTBu6t8EOE6d3/KpwpgBRsQxqmI/qPZETPYDZB9IdoRVMbzGYVAkIn1UVeE1AwMHr1bEmE/9iFEFUlCsR1g/FZVPde6T+zHHngDF7RJInyb9sgnpG0ilLsTCp2Y1u6Nnq/HZAAUokMMCcYya/HnE9BqRYFzzRXStRtofjUXTXum0XMZOfkRMcPwOC2Oln+2DQX3+KIF8UZ2/HvMev7DZmEcefZgUxJ5Sj2jU8lWoWX9Lm6zXNXrygYC9CwHGQ6W20YixkVP2R8L8Dh7jxHqrPtoFVGsgJhqV9xQyeB1xuxSCFFx9iLR3CAo/3nVZnSAuFi5jPsqtungTVj7KtcY67QLliSlAAQpsX4CFMV4hFKAABfJLQFAx+RYJgjNVddV2C2O7f35PJPRWETlUM/Vfx4In72+WYveJx4gJHkE8XqqKe1GfOh+LZq5pNd1uh1agtPBeMbEDNAw3bVMYGzFpHyTsHyG654fTiD66aUnD3ENkC2KoUYPF8FgD+PWw9uPF973GAO0DkY+nt2T0ElQ+/mKrY29NAxVT/iSQryMwTa4dBLit6vEb1NbcwNFirYHmeynQxQVGTByIRPxyEfstGCluLhv1OhtzH9u/07IdM3mt2KDfDgtjgMW4qX8RMSepx42Y+6/zABiUfrYX+hQNRRAfCoNyeBmCAPs3jCzTOYCegfmPP9cm+Y2ZMhUivxWRkdq4MPbhKeIYPfXrgIyD6NNI17+AxbO4zmObdAAboQAFKJB7AiyM5V6fMCIKUIACrRGIYfcpz0qBPXCHhbEBB/dHz9I7xNovq9fzMfexX35wYgNMsBgSD1BsAkhBHBlzgsSD29RjGXzmTCyY0TY7JFZM/irEXi9WhjYqjEXBZBegjt8Mo+MBiYpc1YCsgYsWbQ6fRlXdq1hVvR6oDYFKH61Sll0pbdsjyucT97tOnG4U/QAcc8wJgtgfYFGEDxYX+2S4GmoG0OeQylyKJTNfaiKf1lwffC8FKNDVBCqmHAOv1yIm+4pY22xxLHQ/xfxpP+2UEabjjl0hIoPV6zoAl2HuY3c2yzzu2J/CIyqIRTtTbgRkOFSiT0cD9YLsf0y00YuDkRBeauH9r1BXdWebbDJQMeWz8HoXYia6r1QjDI/Agman8DesvsmDAhSgAAXyWoCFsbzuXiZHAQp0P4GJBRhdsFBiZtAOC2NAgDGTbxdjvq0Z3ATgYXhXBPGlMKYnjOkPI32h0cLDurdY2UN9+BpS4dlYvBML5G+vE8ZOOR0wV4uR/hq6jbB6BN6b/u42b+l9YBn6lH4RRvpBzYvYsmoO1rzd9GLNud7hQyaWo6Tw/8RgXEOoH4x8+zhuVXUb4PU6bFxxG9bNqc71lBgfBSjQzgL9xpegx9BLEJMfiEjZdgpjbyCVOQ1Lnny9nSNq3PzYKVeKmktUdCmcnoMF05p/eDJm6okwcpM4GDXRaDCk4bEp++DDogYqWxBqHQRbILoZFvXI+CWo3PRum6yjtvsxPRC3v4ea/4DTStSum9AmUzQ7HJ0npAAFKECBthJgYaytJNkOBShAgZwQGB/H6GGzJSafUeeWwOtZWDD9H82GVjE1CZH/AbAJ6uugUgKBa9gfMfvkHlAbjcJKQXQL4DcjE/4K7z857YPRWa3LetSUI5GQWwVmrIZ+FVI1E7az41g0UuLjdVxad+bOeLfB6Mnnwcg1Ym2s0S6U0cRQ70NAX0SYOReVT77BkQqd0U08JwVyUCA7tdzcICJHwpiP1676RKgNG3bgTsyvvBioTHVoFsMPH4dE4jGIXY506lQsempes+cfOmkwiu2dUH0Xof4KNu2RRogahEikHJanQ2B29Fkf3Xva5xgz+QRAboAzf0DlY9EoOx4UoAAFKNCNBVgY68adz9QpQIG8FBCMnXqDwP9QYaLF20/Z7g+UiinfgDW/gOoKALPgfQYwVVBECxLXwEQ/tFw1JNq5S6ph1KG+fgWWPLu6TYo2PffpiQED7xTI8ep1JhbUf7HZDQC6encNP3wkCor+LBYHA6ap+69qqGsh7kqk5t+NxW2wsUFXN2P8FKDABwITA4yJf1PUXI/A9G6ORUM3H9HU+MrsDohNb6bSLqbRTscjTodKiAXv/QlY/vFaj02db9TkgxHWr8KSZxa1Szg7anTA5GL0kP/E1uqnser5pTt6Of+eAhSgAAXyW4CFsfzuX2ZHAQp0R4HRkw+H6N8AeRQba87C+ue3NsswamI5bOGNUP0rXPi/MDHFVucQ2+qxvMoBc6In9tGT+/ZbY6Vi8pch5pdw4ZmonBGNRMvDY3wcY4feDJFvySc3AvhkptFOlA7/RFj1AyzkD7U8vAiYEgVaJzD8sEFIFPxagthJ2ymMpQF9ENX1l2DlM8tad8KdfPeAvYrhSs127zkfNxmNemu/EWEtCn18HJiTadf7W4vi4IsoQAEKUKCzBVgY6+we4PkpQAEKtL1AgFGTToH172P+zGd30Lxg5FHDsGjNKmBOuu1DaUmL0UiDYXtj/pOzu/hUyeaTHTvpCCC4VYzs0ewPWhfWwvnvoHLGw53/g7El/cbXUIACHS4w4uipUhDcCGPHNnnuqMCuuhihOwOVT0zv8Ph4QgpQgAIUoEAXFGBhrAt2GkOmAAUoQIGuJHBQISpKfyQiF8Lank1ErnDOqZNnsLnmFKx/dlVXyo6xUoACHSkwogAVFddB8C0xthTSaAOPbDCq+gRqMmdg6YyFHRkdz0UBClCAAhToigIsjHXFXmPMFKAABSjQVQQMyicdhgDXi9j9ICbaQOCTh0K9qtcl8O4CLJjxt7wdNddVeoxxUiDXBUYdOQGxxE0QHCzS5HqFDcUxH56DudNvBxBNF+RBAQpQgAIUoEAzAiyM8dKgAAUoQAEKtJfAgIP7o7T0J2Lle7Am2oly26JYw4/Xeqj+CfPePh9YU9NeobBdClAgTwT6HlKKPiVnAnKh2O0sxO/cm9hc8xWseY6jxvKk65kGBShAAQq0jwALY+3jylYpQAEKUIACglGTj4Sxt0tMygF8+p6rgFPN4N/w4QV4f2a08UD7bXLA/qAABfJFQDBi4t4oiP9ExEyFmMImE/NhSr3cg/nTvpcviTMPClCAAhSgQHsIsDDWHqpskwIUoAAFKNAwquMmQE6WhtFi295zVRVON6nqb1G76SaseGUD0ShAAQq0TGBiAcbEvwI1SbHYHWKiXR4bHapaD8V/YO5jXIi/ZbB8FQUoQAEKdEMBFsa6YaczZQpQgAIU6ACBislfhcjtYlAGsY1/tHrNqPpnkPEXYeET0Y6cHC3WAd3CU1AgbwSGTx6JQnMdFF8Sa+LN5aVh5glUZ76OlbPW503uTIQCFKAABSjQhgIsjLUhJpuiAAUoQAEKZAX6Hz0AveLPim1yCmW0sJhX59ci1J9j4Xt3AsvrKEcBClBgJwUCjDpqEmLBb0XsiGZ3qPRaA+9+gPnT/7ST7fPlFKAABShAgW4hwMJYt+hmJkkBClCAAh0oICifcqpY3ARro7V/Gk2hVK8hFM8hzPwYC2e+2oGx8VQUoEBeCUwowph+VwL+TLFBUZOpRYV4ry+gJvUdLJ9VmVfpMxkKUIACFKBAGwiwMNYGiGyCAhSgAAUo8JHAkInlKE48JNbu0/SPVFV14WpArsfGmruw/vmt1KMABSiwywIjjjwQBQW3iZF9m2tDndYAeiu2rkti5ezaXT4X30gBClCAAhTIQwEWxvKwU5kSBShAAQp0kkC/iSXonbgMRs8RCZrcKU6zi+7jn0jXXYDFs+Z2UqQ8LQUokDcCIwowbuzZArkAIv2aSkvVO6i8jnTmPCyc8VzepM5EKEABClCAAm0gwMJYGyCyCQpQgAIUoEBWoHzqQbB6Kwz2FLG2CRVVr1XwmQswf9WfgDlpylGAAhRotcCYSYMBe6MAx6NhF9xGh6qm4P1tqA6vxoqZ3AW31ehsgAIUoAAF8kWAhbF86UnmQQEKUIACnS8wZuoFgL9YjOkBMY13ogRUnZuG2upTsez5lZ0fMCOgAAXyRqB88nEIzK/FmN2by0kzfjE0PAOVM54A4PMmdyZCAQpQgAIUaIUAC2OtwONbKUABClCAAh8ICEZPPgbW3gDRz4iIANGfjw6FhqpqlqAufRqWPPkk5ShAAQq0qcDgCX1R0u8nIjhjO6PGFIr7Ub35bCx/cWObnp+NUYACFKAABbqoAAtjXbTjGDYFKEABCuSQwMDD+qFHwU9FzOkwjaZQahSpeucRyu2ofPx8APU5FD1DoQAF8kPAonzS0QjsdZBoOneTo1ahoa8GMqdh/sz/lx9pMwsKUIACFKBA6wRYGGudH99NAQpQgAIUMBh19BGI2V+LCfZqgkOh3qtiKbz/AeZPf4xkFKAABdpFYLej+6A4dhYMzpRoIf7s6NWmDr9Q1204BOteXd0ucbBRClCAAhSgQBcSYGGsC3UWQ6UABShAgRwUGHJQbxT1uFasfAsiiUYRRttQOrcZMHeguv6XWDlrfQ5mwZAoQIH8EBDsfvT+iMV+DshhYqXJhfijVDUMr8T89NXArDA/UmcWFKAABShAgV0TYGFs19z4LgpQgAIUoECDwOgpX5HA3IZodEZTh4ZOVV5G6P4HlTNejn6Pko4CFKBAuwn0PrAMfXucCiPni5hBzY0a09CvQiYzFYtmvt1usbBhClCAAhSgQBcQYGGsC3QSQ6QABShAgRwV6DWhB/r1f0gCOQZAk/dU9X4LFHdia/11HC2Wo/3IsCiQbwJDDx6F4pKrAXuCGAmarNmr91D9B7aG38WKmRvyjYD5UIACFKAABVoqwMJYS6X4OgpQgAIUoMCnBXY/5gsIgvskMD2awFE4OIV/FS68BJUzngXgiEgBClCgAwQMyqccB6O/kyBocjRrNMsb8BsQ+guw4Ik/cTRrB/QKT0EBClCAAjkpwMJYTnYLg6IABShAgdwXmFCE8r7vSkyHQwLTKN7sgvu6EaG5AZV1vwVmVed+ToyQAhTIG4EBB/dHj7LLxOIHaG6HSq8ZqH8EW2rPxupn1+VN7kyEAhSgAAUosBMCLIztBBZfSgEKUIACFGgQGFGAioorYOUCERsVxRrdT9U7B5WZqMuci6Uz/005ClCAAh0uUH7MvjDB3WKxZ7PFsVA3Ano1vNyKysdSHR4jT0gBClCAAhToZAEWxjq5A3h6ClCAAhToggIjj/osYrE7YfUz0jBabNv7aTRHSX20Zs+VmDvn98Dyui6YJUOmAAW6voDFmKkXA/o/Ym3P5tJR71+DD8/F/BkvAPBdP21mQAEKUIACFGi5AAtjLbfiKylAAQpQgAJA30NK0aPkMsT0DBFb2uSOb85nFPo3uNR5qJy1nGwUoAAFOk2gYuJYoPBmCWRSs4Wx0FcD4Q3YWPcrrH9+a6fFyhNTgAIUoAAFOkGAhbFOQOcpKUABClCgywpYjJp8HGJ6jcBWwIgFpPE0ShcuhPfnYMGMxzj6osv2NQOnQJ4IlCdQMfIbCOzFohgJMY2//0drIkIWoS48AYufeDNPEmcaFKAABShAgRYJsDDWIia+iAIUoAAFKABg6KTBKNCrYO3XxUgcyP7A3PZeGmqo4u7EhiUXYf08jrzghUMBCnS+wO6HDENQfJkIToYNipoLSEN/P+bXfxeYVd/5QTMCClCAAhSgQMcIsDDWMc48CwUoQAEK5IPA6MkHwppbAN1PTFQUazxaDBquULjv4L2ZT+RDysyBAhTIB4GJAUbHp0LMzyUw45svjLkahP50LHzi/nzImjlQgAIUoAAFWiLAwlhLlPgaClCAAhSgwLBDeyFR/BOxOBvG2sYgqlCtVo/bsXrFtdjyziaiUYACFMgZgQGT+6OnuRRGvyMwJU2ujwhAnX8S89ZNBWZnciZ2BkIBClCAAhRoRwEWxtoRl01TgAIUoEDeCBiMnnw0RP4s1vT/1A9KjbJU9QqvbwP+LMx7ItrZLfu/86AABSiQMwKjJx8OK1dBzUFiJdZkXA3Twc/AvPSfgFlhzsTOQChAAQpQgALtJMDCWDvBslkKUIACFMgjgd4HlqF/r1tF5OtNjLJoKIyFvgaqd6Fq67VY88LaPMqeqVCAAvkiMHhCEUr7ngXgYrG2Z3NpqdONcJkvoHLGS/mSOvOgAAUoQAEKNCfAwhivDQpQgAIUoMCOBMonTUbM3i2QQY0KY6rRSDGn6l6B10tROeNZAG5HTfLvKUABCnSKQPlR+8HEfyGBOabZwpgiBa93Y+PSC7BuTnWnxMmTUoACFKAABTpIgIWxDoLmaShAAQpQoIsKjDp8KILCv4iRgyHGNMpCvVfV9fDuRmys+y3WP8+dKLtoVzNsCnQLgfLyBDDyRIkFv4ZInyZzVlUNUQnnz8XCaf/sFi5MkgIUoAAFuq0AC2PdtuuZOAUoQAEKtEAgwJhJF4vEfgKDaMH9RvdNVeeg8jQy9T/E+7PebUGbfAkFKECBzhUoPzaBGP4ooX4FMdPkWmOq3sHJY3B15+L9WZWdGzDPTgEKUIACFGg/ARbG2s+WLVOAAhSgQFcXGHTUcJTFHxFr9m2qKIZoVIX3m6H+Gsyfcxuwsrarp8z4KUCBbiIwZtIhEHuviAxvfofKcDW8uRgL1t3HXSq7yXXBNClAAQp0QwEWxrphpzNlClCAAhRogUB2RIVeBvXniQmKmnyHd05V/4Ha6v/Bshfeb0GrfAkFKECBHBEYXITRnzkXRi4Ra5v+jMtur+unobb+R1g8a26OBM4wKEABClCAAm0qwMJYm3KyMQpQgAIUyBuB8qkTYeVOsTK6uZzU+Y3w4dlYMOMBAD5vcmciFKBA9xAoP2ZfBMF1ohJ93gVNJu20RuEvw7z3bwMqU90DhllSgAIUoEB3EmBhrDv1NnOlAAUoQIGWCYyY2BOxRBLWnCZGopEUje+XTkNV/zg2Vv831j+/smUN81UUoAAFcklgSCHG7PFtwFws1gxt/iGAexP17rtYMuONXIqesVCAAhSgAAXaQoCFsbZQZBsUoAAFKJBfAuWTjkBgbhTBXhAb7UTZVGFsmXp3JhZM/xdHi+VX9zMbCnQrgeGHj0Oi6GoR/SKsjTeVu3rNINQ/ofLx07uVDZOlAAUoQIFuIcDCWLfoZiZJAQpQgAItFhhy0G4oKrsCRr4hIglI9la57f3S+WqF3oWaqkuw/MW6FrfNF1KAAhTIOYGDCjG6x5dh9HIxMgZioocBjQ51WoMwfRzen/lUzqXAgChAAQpQgAKtEGBhrBV4fCsFKEABCuSdgEX5pP9EYG8R0b4QI/igMvbJTFX9a8jof6Ny2ut5J8CEKECB7icw8ugBsMHViJlTRKSgOQD1/jXMXXQUMG9r90NixhSgAAUokK8CLIzla88yLwpQgAIU2HmBHof2wsCiq0XlNAQ21mikmKqq8zUwegtWr/0FNr+5eedPwndQgAIUyDmBACOPOgoxe6NYM/aDKeSNglSPEE7Pw4LHfpNzGTAgClCAAhSgwC4KsDC2i3B8GwUoQAEK5KFAxeRjYcwfxWhfILu22DaHhi4NxVNw4eVYOHM21xbLw2uAKVGguwpEm47EYxfByPfFBGVNMUTPBuD9qwhxMt6fVtldqZg3BShAAQrklwALY/nVn8yGAhSgAAV2VaDnxJ4YkLhfrJ3yQRON7pHq3Go4dx22rPod1s2p3tVT8X0UoAAFclJg90n7w+J6icUmNhefeq0H/J+Rdhdg4YwtOZkHg6IABShAAQrshAALYzuBxZdSgAIUoEDeCgjKp34XMX+nSBDdGxvfH72GCv8C6tMXYvFTrwDQvNVgYhSgQDcVKE+gfMR3xZhrEAS9mkLIjhpT9w5C/0NUzpjVTaGYNgUoQAEK5JEAC2N51JlMhQIUoAAFdlGg/LB+QPH/IqYHiTSeQgn1Hl43quBWrF5zI9cW20Vnvo0CFMh9gX4TB6J34S8FOBFWorUWtz2ylTGk4P3tqKv5KZY+tyn3k2KEFKAABShAgeYFWBjj1UEBClCAAhQYO+VKQC8QYwua2oUSHqGqfwY2dQ7+/dQcglGAAhTIa4ExU44UkbtgzO7N5anerUeo30Xl9Efz2oLJUYACFKBA3guwMJb3XcwEKUABClBguwKjJk9A3N8niFVA5FP3xWhgBKAZvwWQi7Dg8TuoSQEKUCD/BQ4qxJjSn0HkjIYHBk0f6v001NV+H0ueWZT/JsyQAhSgAAXyVYCFsXztWeZFAQpQgAI7Fug3vgS9h1wEg3NEbEnjtcWitXS8V8UzSIdnYOHM+TtulK+gAAUo0OUFDMqPORxBcL0I9oUY21RGGvoNcHoe3p92L3fp7fJ9zgQoQAEKdFsBFsa6bdczcQpQgALdXuCDH36xG0R0H4gxjQpj6lW9LkPGnYuFmx4FZme6vRoBKECB7iEQ7dTbv+AMqJwtAQY1HlHbwKAZfRcu8wUsnLG0e8AwSwpQgAIUyDcBFsbyrUeZDwUoQAEKtExgwMH90bPkCgi+LcYWNrW2mHpXD9U7MW/FpcCc6pY1zFdRgAIUyBOB3Y/ZEza4BqJTJLDx5rLSjLsJdVUXY/mLdXmSOdOgAAUoQIFuJMDCWDfqbKZKAQpQgAIfCkwMMCr+RcTlFyIoB4w0LoypasbPgdSfiflPP0s7ClCAAt1PYK9ijB5wCqxcLibYrdnCmPoNqM8cj0Uz+VnZ/S4SZkwBClCgywuwMNblu5AJUIACFKDATgsMPKwfehZdA8W3xJpYkztROlet0NuwbsvV2Phy1U6fg2+gAAUokA8CQw4fjcLCiySQ/4KYwiZTyq7FqA9g7rST8yFl5kABClCAAt1LgIWx7tXfzJYCFKAABQBB+aTjYOzdYqUXsnfCT+1G6TVU1Rehej7mT3s1WkaHcBSgAAW6rUD5MVNg7M0S2IrmDDT01fB6OSqn/brbOjFxClCAAhTokgIsjHXJbmPQFKAABSiwywLDDu2FwuKHxNqjGu9C2dCqhn4jvL8em2t+i/XPb93lc/GNFKAABfJBoOc+PTGo37UCczrENr1DpXoHyHNI+9Pw/rTKfEibOVCAAhSgQPcQYGGse/Qzs6QABShAgQ8FyqecButvEhuLpgQ1vg9+OFrM+8uwYPpzADzxKEABCnRzAYNhk/dFofxZrB3XnIWGuhHqrsWCDTdxF99ufsUwfQpQgAJdSICFsS7UWQyVAhSgAAVaK7BXMcYMfkyMPwQSRPfAbe+DqqpOV0P9r7B+w++wafaW1p6R76cABSiQHwITYhjd50cI5EIR27fJnLzzGsrrMHoe5k/jQvz50fHMggIUoEDeC7AwlvddzAQpge3nvQAAIABJREFUQIEuJiBIJu147GG2bFlugSEwiUzBkNLYcGdRItBeGiLuXViggIH6pj/HA5uJw9Sq9SlvzOawNrVyec3aDTE33AebarR4RLGfg3+HSCa7z2iowROKUNLnhyLmUlgpamLBfVXnMoBMQ51ejKXT5nSxa4fhUoACFGhfgUGHDEOP4l+LCY5v7kSqzkPlNmzdeAVWvLKhfQNq19Yl+ZRaYFZQliiXIUOBJUtTpbGMGy4FWmJhy4zYeDyGgmhb46YiMbBanw5rHXyYcW6rOKyPFbi1gelV1WuA02ffqfd9CstdciIcRLiWZbt2JxunAAUo0LwAC2O8OihAAQp0joBBMmnKN3zWDtitekAm7YbXqSsxTgfauBxqQgzJeFfmQy+hiLXGF8ObGMTHFbAiYuDlUyvGf5yIGlWBhN7Dwbi0eFMHQcoa4wOjGbEFG1wm81La6b8Limx1YFBVnYrNm4N+9ZizTvHQSa5zWNrxrCMm7YMC/K+YYHjDWbbhy/4gya4tpnoBFqy/l9OA2rEv2DQFKNBVBQwqJn8DVm5obtRYNPAWqouRidYam/5Urm9ecuKDD9rx/fpJcbp3wsWCEcWF8X5lZbHCTNqMdGF4kDEyNGYlERhEt96YGC2GmpgXjRkY4yHWNNOb0ZMnoxp68WpUMh6Ssl7rM+IzzqtmMmGdV7PUinlbrJtbV5+u2VCTWbrYblg5AgiT69YpTsrD+3FXvfoZNwUokLcCLIzlbdcyMQpQILcEVA677h/71oV1u9fXVveLJ+yY0MkIF6Z7Q2x/IxioTqxXNTCIGQ8Lo9FD6Db7nI7KaKpeow0WFRJ9T49GR4ViTFRHq/Pql8DaDXFjN3gxc2H80gIbX1OVkefnJE+qzi3PnY4mwNgpl0D1x2KDoiberUCo6s3TqNbvYTkXjt5pYb6BAhToHgJDjtoNBbGLxeI7sLapz1NAvVfv/4J1W36AjS9X5RLMhc/NLR0It0/PoqIhKhggij0DawYag14hdKiolBlVY4KYBXwMXqOHUVFV7IM9jFt/W45qh9HhvVcYceIldOpDDzjrzToRv8ZBt9R5tzwO+17o/aoN1fXLnq5ZNPuxz38+lUuejIUCFKBAPgi0/pM9HxSYAwUoQIFWC6ggeaUdgeFBWbW1NagpDgpKepUVxQ+XMDy9JpMuh9MCZySw6oxE37NtNA3S5tjnsFeohxd4Fxq11jiEYSooiNUU2sS/Upr6vXPpZbUorOohNWE9VoVz5uzhcn6E2ahJhyCGO0WCcdGvm0bdHQ1xUL8GGTkX7z/+QKsvBzZAAQpQIJ8Fyo/5HILYLVC/j9htd6lUryEU9RD9HuY+/iCADh2BnEyqGfTF2bYmPSBI9EjY1JZNPUoTibJ0mPlqPBacUhiY/sbYmBq1EnrroydQIrA2t+7HzjmV6NZkoCZ6bubhvPp0dTqsCr2/o9jYh2s9NhekUzVbTHFYlRqSwdPwyaR0nyUS8vnfGHOjAAU6VCDHfpB1aO48GQUoQIFWC+x1/T3Fpt4OhvO7+YwfbmJmvHN+hAH2dPCjobDRc+HsKu9tN/ir1XHvTAPZWTEfvOGD1eqrIOa1IDDLQufeMhJbAhsuihcUriqu/ff6WclkuDPtt/trBx7WD2XFV4vBN2FMQZPncy5UwYOYu/50YHZtu8fEE1CAAhToygJDDuqNwtLzYOQHYm3PKJXsFEqPTYB/As4+gnTVE1j63KaOSvNnM97rM7isaKALMsMCGx/pNdwjmgYJh0Ottb2DwHZUKO1+nog6VO+8k+UKvONduDBm5Z2atFtZGEPlhtr69ecdPH5juwfCE1CAAhTIEwEWxvKkI5kGBSjQQQLfuyM2YXBpjxCmt5VwX1Udr8ARGRcOhfd9VEyhgQYfToHsqsWw5jQ/nP4R/b14471xKVFTY0RWBoF5WwUviJc3FKml66q2bFreoyrVyQv8G4ye/HlYe4MYGdNsXs4tg/ozMP+Jf3XQlcTTUIACFOjKAhYjJx+ChLkSKofAwEPxDwCzEOIeVD7WztMnVZJPLU4MiLuywGKoLYiN894fnAjsZwUYZCx6KJCIHk4ZY6KJkF3ZeruxRyPLVODEaz0gW9XLImf8bO/0JZ/2c7YqVm8urduUHD8+k+vrveVtJzExClAg5wXy9y6R8/QMkAIU6EoC5VfcW1Yi+plQw70Ckb28kxFi9HPeo1dXyqPdY/U+DWve9irzBX5OzMbmx0I/uygYumxW8siOH0lWflg/SNGlMOY0sVLcRP4KH9ar6p9QveWyLr6DWrt3L09AAQpQ4COBvoeUok/Jd6FyIESXIR3+CotmrmlvoeS0t/oP7FW8XyJu97HG7C4e4yXAPoFpcv3I9g4nZ9vPOL8FirdCaKVq+F6YDt90afP29w8pX5uzQTMwClCAAp0kwMJYJ8HztBSgQBcQ+N4dsXF9i/qWFJjjalx4WOAynwkRDDKiPaEab1iWhB+jn+zJD0eUKdQppFrUbAqsLgisfb0+xP0lRha9fOUp7TyS4KOILMonfQHW3iIGu0FM443DNFqyBW8jrT/EounP8ml6F/h3yRApQIHcERh59ACIJODDKiyetbm9Arv+rbeKyzJFAyWI/VdgzAEJ+LFibH8VKRLVWDQqrL3O3ZXbbdggFBmIr/ahrlaRuSnnnvaZcMbKfsH7yZEj67tyfoydAhSgQFsJ8CbSVpJshwIUyBcB6X32zaXD+vY6LB3qZOP9UWr8blBTIvABYLIzMvjhuePu/nBdMoV3okiFHuvjYt621r6SNrh/zqwhizGrHUeR9T96AHrGbhWLL0OyP5o+2W3Z8NRrFUK9ERvCX2PTjC07zoqvoAAFKECBjhFQufG1JQNLRKfGE8GxAdze6mSQWFNkRLI7RfJoqYDCe1VItIA/apwL1xpjX6yqT89MZdb+47yDD47Wgvvwtt3SRvk6ClCAAnkjwDtK3nQlE6EABVolkEyaClT07mn1P1JheLb3fm+NBj3BQBqKKjzaRCDMDiozYjcH1j5sjfndpp4b364855x0m38p333S5yUR3AOR3p8qimVXiY4GtSl0NlLufCx6kqPF2qR/2QgFKECB1gmceOKJdu/TfjJ4UO/iM4J47OTA6LDoI9sYE/3h/bh1vB+9OwxDtcYgldHVmTC8ZXVt+n7nVy1LHtmOD6zaKHY2QwEKUKCtBXhzaWtRtkcBCnQhAZUJyfv7hJLZU705Ac4fqqoVMFrAMWHt140NQ7Wi6R3eGTHrEQQvWJHHYGTWZpdetjj5ndZP7Sg7qDcGlf2fBHoQNIimUG57v4umUKqugscvsX7L77Hx5Y6a3tl+sGyZAhSgQBcVuOO112J1dQWDiopKDouJOSpmcYzAD7GxWOMp8F00x1wNu2EzUWQyTpfAuZfSIf6WStW/uGHGmNXJpPhcjZtxUYACFGhLARbG2lKTbVGAAl1CYELyjqJUmBgEg7GBsV/LZNJfEmhpdoqkBPxc7OBe1FC9t3CJQKKpHNd4J8+qlRVvzynYgIdOcjsfzoQYxvb/oYj7OcSaD3cI/WQ7qpqCd9PhMhej8qk5O38OvoMCFKAABVorcONTb/QsKesxzATYB86cEQ+CCcaoNWIsZ0q2Vrfl748eWPlod8vooRUkk8lkZiKQP2QyOi8oKVt86ti+1YBwqmXLSflKClCgiwnwB2AX6zCGSwEKtE7goGvv37e2Nj3FQw+E4iD12g8GhmuVtM61Ld7tNVRA6wXBO9bIq7DBsz4u09+5+OSoYNbyY9TkzyAufxfR4UC20Pmp0WLRd3+3Ek6vQs3GP2Pl7NqWN85XUoACFKBAawXO/teCxN79g2NjcXOgEXOwUT9eIb2DwPK3SWtx2+j9YRhuVeAND3m6ts7PWrN2/UvJ4/bn/bKNfNkMBSiQWwK8+eRWfzAaClCgHQQGJ+8o2g0lFWno8fCZYzJexwtQIhAbnY5FsXZA34UmG9Z0i6ZZGoVKWgWr4zHzshH5cyqwr7176dfXtKjZiqN2g8R+KcAUwJTASvDJ96nXEM7/Cy68AAtnLmjztc1aFCRfRAEKUKDbCcivHp/Tq2f/sj2twVes0S+KxQCjUqAfPMDgGmK5c01kFwSN1jwQrdW0X5gRPJFO+79vSaff+PGhY7fmTqSMhAIUoEDrBVgYa70hW6AABXJYYELyL2NDDb+VcW6yAUYDWtJQDOMCvjncbQ31sehLuYdXq8sC6BvxROIBk+n92MtXfn7H64GNmTQYkCMBfF1s8PltCmNOl8KHF2HBxoeB2Zlcd2B8FKAABbq6wNn/+ldifN9RhxbEC//LCg62xoyEaIKFsNzvWe99w9Kg8LWArKjL6DNVNfX3nHfomGjTGh4UoAAF8kKAhbG86EYmQQEKfFqgIvlo3yJT9T2fznxfvfZXozEWxLredZItjkUlMm+cGF8XxGMziwJ73QtvzJ+Nh5LRTpbbOwxGTd4Ncfk2vD8OMOPESJGq/z+sXvtdbH5zc9cTYcQUoAAFupSAXPvs/JH9ioJzC+P2FDGmBIrsaG0WxbpUP+LDAhkEzoduSyrEI/UIr/vBo/cuRDLJRfq7VncyWgpQ4FMCLIzxkqAABfJH4MQH7ZAhVT369yz+r9ClTnEaHiAqRoRrluRHJ/vs3lkidq0Y8ygC+3sXxl+fkzxpRwWyOHocWoz+RafCmjMBvQxzp93PKZT5cVUwCwpQIPcEol0mM75fRUkMJ4s13w7gB0IE1vJ+nHu9tfMRRUUyD/VO3cKMC+5NZ+ruXVu9YmnyyCPDnW+N76AABSjQ+QIsjHV+HzACClCg9QKyV/KefkbkAOcyp0LN8a1vki3kqoCiYecsE9jVCRP/WZ3XJ1O9N75fec45qR3EHEPvAwux8eUdT8XM1eQZFwUoQIEcFkg+pcFuRUuG2rgcDvEXJIJgLNQba7njcw53W6tCc95HO1o+nXJ6O6AvnrbvyKUQ7mDZKlS+mQIU6HABFsY6nJwnpAAF2lJgfPLBuEnVTVAr3wDCLyh0NyM2O02DRzcQ8EiJmJeCwP8lpsG/Xr7ylBUcCdYN+p0pUoACOSdw/VtvFffKFH0+CGJfD4wcZo3pJWLMp/YFzrm4GVDrBZxz0QiyDZnQv+Cd3FmVtk+ed/DQuta3zBYoQAEKdIwAC2Md48yzUIAC7SBwwNV/GJp2wQk+5b6q8PvCIBZtbMWF9dsBO0ebVPUKb1TFrQ9i9p8a+ntrt1Q/X/mbHY4ey9GMGBYFKECBridw15uL9w2gXzOwJwQBRmS3uDHc5Kbr9eSuRxwVx0RVnTcLM/B/SafqH1n92Mo5ySSnV+66Kt9JAQp0lAALYx0lzfNQgAJtKnDotQ9N3FRbc754f6BC+xjDdUvaFLiLNZZd7kR8yigWBDZ4+I1N/a7Dbz6/o6mVXSxLhksBClAgtwSSj75WNHRQ71MTRbGvide91WtREHDaZG71UsdGE60/poqtHv7Nmvrw9tXV5n+TR46s79goeDYKUIACOyfAwtjOefHVFKBAJwtU/M9f+haV6Q8y6fB0iBsogImeTIvw46yTu6ZTT58dOfbhoVpjYsGrhWovefnKylcA7pbVqZ3Dk1OAAvknkEyam6eeOLZHouRcCfBlK6ZXw/2Yu03mX2fvfEYf7GDpndeNmdA97NJ65emf233NzrfEd1CAAhToGAH+kuwYZ56FAhRorYCq7P3ze/bxdbjc+/RUcUFCAsl+CedBgU8KqIbZIpn3wYqihPnVa7rwN0gmuVMWLxMKUIACbSCQVDUD31h0aKExN9tAxsPDGmPAqZNtgJtnTYRhqNFupOr1rU01tT/aOP3/PZtM8mFVnnUz06FAXgiwMJYX3cgkKJDfAhXJO/qWmOKpLh2e6+D2FeG0yfzu8bbJLqqOqUNtEMf9CvPr2g2bF3DtsbaxZSsUoED3EzjxwQftIbtP2K0E5uQgwDUF8Th/R3S/y2CXM67PZNbXhf4SV18//ekV7y5/6KST3C43xjdSgAIUaGMB3tDaGJTNUYACbSiQTJoDYxWfqc/UneadPUmd9oPxwsJYGxrneVPRFEsV1IsEs63Fnbp1zSNv33BBTZ6nzfQoQAEKtKnAr154obAk0e/wRBA/JzByBIAia/mQqk2R87yxaHF+QLamvX8s5fC71SvWvZg8bv/aPE+b6VGAAl1EgIWxLtJRDJMC3U1gQvKOonopPTpw6QtC5w8x0TwNHhTYRQF18GJ0uRh7e2DkodeT36jcxab4NgpQgALdSUB+99by3WwmdVwQs2fHY7Fx3Sl55tr2At47X+/lLXH+ttXVWx6++LC9NrX9WdgiBShAgZ0TYGFs57z4agpQoAMEDkjePdDBnJ1y4QkITbnhWmIdoN4NTuG9OoMqY+SlBMzVs6/81nPdIGumSAEKUGCXBW59de6Yknjh/4j4L4ixAwJj7S43xjdS4AMB571zzq/MqM6oWl176blT91hFHApQgAKdKcDCWGfq89wUoEAjgX2Sd49wXs5Rh28Arg/EcMdJXidtJqCItpH33pj4G4GRqzbh/emLk0luI99mwmyIAhTIC4GkmjuOX3xAgdgfB6KTjZjCaB4cF9jPi97NiSSinSu9IONc+p/pTDx5+oSh70RLg+ZEcAyCAhTodgIsjHW7LmfCFMhdgfHJu/exsL/2GX8gxCeAqCbGj6nc7bGuGVl23TEnKoLNiYLY9bMXZn6NP36HxbGu2Z2MmgIUaAeB376x9IBi+EdjcdNHVLKjxFgUawdoNonQu2ixg7m1GXf59yaM+F+SUIACFOgMAf7i7Ax1npMCFNhGYML37oiFgwoOhOIXzocHcXF9XiDtL+DVq4OqrYoZ8xuTcre9cd2pK9v/vDwDBShAgdwV+PkT7/fo11uPjwWxPxjJPp4CF9nP3f7Kl8ic95oJ3fse+jMtKHn41LH9tuZLbsyDAhToGgIsjHWNfmKUFMhbgfIr7i3rafyJdenwEhE/EhCwMJa33Z1ziakqoFJtY2aaWrn07cu/MS/ngmRAFKAABdpZQFXl9jcXDy+Anp+Ixb9ujPRq51OyeQp8JJCdVul9NFl3ZV3a3VattX84d3+uO8ZLhAIU6DgBFsY6zppnogAFPiWw7xX3Dw7D9De9uMsFvlAk4GcSr5JOEVCfUWviT0Fw9Vtm0bNIJsNOCYQnpQAFKNDBAsmkmoHHzt+zsDDx45iRLwGmiNMmO7gTeLqsgHMuGjkWLTV2a3Vt/fVnHbLHEtJQgAIU6AgB/gjtCGWegwIU+LSAHHjVfeX1LjzbpfVkNa5XNGUDsPxM+pRUBGKMIG4tCuMWJYk4ShIxFMQCxAOLWGBgxSD0HtGXyXToUJdxqKpPoTaVQW0mROg8PJez3e6/QlUXrSsNA/OGD+wv6ntv+r/Kc85J8Z8uBShAgXwWSCY16H/s/INKEgU/jsVkovcoiqZPsjDWfK9H9+XoT2AEMSuIGZP9v0007VSiUe9ANBo5uqt4VYRekYnu0U4RqiI7UDmfL6pW5BaNHIuAVFDnFTM319b+dMNjD7yeTCZ9K5rlWylAAQrsUIA/QndIxBdQgAJtLbDfZfeMC6GXe+++INaUtXX7Xb296At2SUEcfYsLMLhXCUb274GBpcUoK4xn/5Qm4kjEbLZYlogF2S/jUWEsKoo1FMZCVNWmsTWVxubaFFZs2orFG6qwanMNNtbUoTYVgt8wm75KnENorM63JvYbkeIH3kwev7mrX0+MnwIUoEBzAre+WnlskbUXB0FwYBCYOKWaFoiJIBEIigKLskSAkliAmDXZwlj8g8KYNR8WxiRbGIsKYtFDKecVae+yhbGU86iNHl6lw+yDq/rQI8MqWZPo2eKiC2dtrdOff//AkdN4bVKAAhRoTwEWxtpTl21TgAKNBPa64ndDjCb+mslk9hIjCYmGQ/HICkTj5Yb1KcMBwwfgoPLB2GNwHxQlYtkv39aY7Mix6El+9j/Rosifcvvwu3X0ZbLhibRmv5BHI8aiP1tqU3ht8Wq8vGg13ly6Bmuq6vjU+tOG0Y6V8F7ErrWwP31rmfsjd6zkP1AKUCAfBW5+bcHkXvHgbojpbyCWi+w37uUCC/QtTGBQSQJ9C+Mf3I+j0cXRqLqP78Lb3I8bhoxt09iH/192QBQaCmZp57GhLoWVW9PYWJ9GTchHVp/uAXUuE3pfuak685NzDhn9cD7+O2ROFKBAbgjwB2lu9AOjoEC3EBh36X3DY9Y9rOr37xYJtyDJaNrFgB5FmDCsP47aYxjGD+6LAT2Ko3U2kEqlsHbtWsydOzf7Z/HixVi6dCmWLVuGjRs3orq6OvsnnU6jsLAQJSUl2T/9+vXD8OHDMWzYMIwYMQJ77LEHRo8ejV69eiEej2eLYcs3bsWri1Zh1vwVeGfZOlTVpzndslF/+arA2GvXVRXetPzGk+pa0J18CQUoQIGcF3jwQbUbRy4+KVEQ/LYwWmQ/KuTw+EggYQU94hZDy4rQtyiOkpjNPojKZDLYsGED5s+fjzlz5mDJkiXZ+3J0T47+96qqKtTU1KC+vh6JRALFxcUoLS1F7969s/fk6M+H9+SKigr06dMn+7rIvzrjsL4mjVU1dVhfl0YqWmaLR1Ygu+6Y6ns+489b+uiIJ5JJYQWR1wYFKNDmArwTtjkpG6QABRoJJJPBuHD4yFhgXvBhpk93X2Q/+uAtjAcY1KMYB5cPxpf2GZUdKaZhBlu2bMHy5cvx2muv4a9//SvefPNN1NbWZr9oZ3dQ3MnDWouCgoJswezoo4/Gcccdhz333BMDBgxAUVExMmLwzvJ1+OdbC/Ha4jXZqZep7MK3PBrWiNGauDWX19e7u+Zddyq3j+dlQQEKdGmBO157rSgwff+rMGF/ZsT079LJtGHw0YjthDXoVxhDea9i9EjE4MJMtti1Zs0avPXWW9l78gsvvJAtftXV1SG7i+JOHsaYj+7JBx10EE444YTsPXnw4MHZ+3QQi6MqE6JyYw3W1Kazo8qitcq6++G901Qm3Oyc/+7yrcv+kTzySG6Q090vCuZPgTYWYGGsjUHZHAUo0Fhgr+Q9R8H7X3iv+0dTAbvzEU2L3L1vGQ6r2A2Hjh6CMYN6QzNpvPzyy3jnnXey//3iiy9mn0S31zFmzBhMnDgRe++9Nw444ACMHz8eaRW8tXQdnpm/HC8tXIkVm2uy0zB5AEZcjSJ2rS0ouPONS05aRxMKUIACXVHg7qcW9fQ95CtxiwsDa8slqtLwQHFgMKA4jsElBehXnICGIV555RX8+9//xksvvZS9L0ejxKKR3O1xjBw5EkcddRT23Xdf7L///tlCWTyRwJqaFFbXpLP/HY0o6+535GjkmCreqw/dVaftN/KB9ugLtkkBCnRfge79C7X79jszp0DHCCSTwV4y4gjN+KucMwfYAEHHnDj3zhLVA/sUF+LgUYNw3D6jMHZQb/hUPV599RXMmDEDf/vb37B69Wps3doxg5Ki30PRFI+oKDZp0iScfPLJGDhoEDKweHnhKvzr7UV4Y+na7BRLHohGBlTFY7GbtqrcUHnlKVU0oQAFKNCVBJKPvlY0YnCfrwax4JLo+QyLYkDMCPoWxjC8rDA7ZTK6Jy9atAiPPvoo7r///uzo7WgUd0cc0UPDsrIyjB07FkcccQS+9rWvZZdACAoKsa42haVb6rA2GkHWzR9YeefUeaxJq/5w2aaFj3DkWEdcnTwHBbqHAAtj3aOfmSUFOkVgn+R9+6gLf5lxergxGnTX0WJxa7Dn0H748r7l2H/EAPQpjOHVV1/Fgw8+iJkzZ2LBggUIw86bFRCtT/bZz34Whx56KE466SSM3WM8Fq/fgmfnLccjbyzAso3VnXL95NJJVb2KmLXGmlsC9Lp9dvK49bkUH2OhAAUo0JzA9+54LbbPvj2+WlZQcJE1GMeiGFAWDzC8rABDygpRZA3mzZuLe++9F8899xxef/317BIGnXUEQYD99tsvO7I7mmq57377ZXeyXFGdwuItddkdLbv7kXLhgrr69CVnHMAF+bv7tcD8KdBWAiyMtZUk26EABbYR+NxV94xLq7k5k04dqpCESPfcfbI4EeDwiiH4+oFjMWZgb9TVVGe/fN98883Zp9HR2mG5ckQLBUdPq8877zwc96UvQYI4Zi9ZjbuefhtvL9/Q7adxRMUxCFbGg+DKql6b76k855xUrvQd46AABSjQnMBvXl00sWdMfhcEttuPFIt++ESjxMb3LUWvghgyqXo8/vjjuPbaa7Ob3EQFsV1Zz7M9rr6ioiKUl5fjnHPOyT60ShQWYlN9iLfXVWFjffcujjnvXMb596rrMped9fh9jyKZ3PkF39qj09gmBSjQZQVYGOuyXcfAKZC7An0v/H3pwEJ7p8+EJ1grFoiWte1+R9/iApz02THZkWJ9Swvx5htv4Mc//jFmzZq1S4v2dpRgNJ0jekp90UUXYfjIkVhXVYs/Pvdv/P2tStRl2meNlY7KrbXn8c57G8iyIAgufN2//wiSye7966S1oHw/BSjQrgK/eHr+uME9Y38zYsptEHTrNcWibyJDSgswpnfD4vorVqzApZdeml1UvzNHiO3oAogW5f/yl7+MZDKJaD2y+tDj3XVVWLq1vtsuzO+9V4WGXv0Lm2vd+WcfOOq1HTny7ylAAQpsT6Bb/ljlJUEBCrSfwF7n31McL5UzU6G7rv3OktstRx+sA3oU4cv7lOM7h34GmVQd/v73v+Oss87qsPVK2kLosMMOw0033ZQdRVYbAnc8/RYef3cRttSlsQsbZLZFSDnThqi8bcSe9uZVp7yaM0ExEApQgAKfEPjl/2fvPKCrqLY+/t9n5pb0QkLoCSEFRSmCWBBfFAiI+vQp+tnrUxQFCxZ4CkYBBRHF3kXFZ8GuTzF0EVGQLgiEJPQACaTXe+ec/a252GkhhZR7Zi2XKDPn7P075869859dvv25fUxE+Df9iXI5AAAgAElEQVSmKY73dzBOQb5aYkmRwRDSg/Xr1+O6667D2rVrmwwauybo888/72uaQw4nMgvKkF1YgUrpv8FS9m+RCsvzdrFXjbmzZ/x2EPl7j4Ims5+1oZpAYyOghbHGtiLaHk2gCRPokvZ8sEGhI5XXSvPXemIGka+w/nV9uqBPQhvs3rkdr7zyCt566y3k5uY2udWNj4/3pVZedfXVqGAD6Ws345Plm7Blb7Ffp1baqTZC4Fu3ad6xdOzVq5vcwmqDNQFNoFkTeH55ZkKwYUxwORz/ApGjWTt7BOfchkDnyCDEhgegpKDAV99zypQpvkL7Te2wI8aGDx+Oq666CqERkb6i/JsKylDix9HcXslVEnK6JcT9/+7SPr+pram2VxPQBBoHAS2MNY510FZoAk2eQFzaNHekMK+p8FRNMmCE+6MwZotiiTHhGH3uKTihTQtkZWXiqaeewn//+1+UlZU12TV2u92+FI6rr74awREtfMLY+0vWI6eo4YoTNzRMWxhjluxyOH5QUFeuSrt+S0PbpOfXBDQBTcAm8PKyLa2FwRMDTcelROwSwj9rfNosAkyB41oEIzYkAHm5u/Hqq6/6/snJyWmym8X+Tr7zzjsxdOhQtGnXHtuKK7AxvwylfiqO2WmVlmSv11IPF1UZT919evuKJru42nBNQBNoMAJaGGsw9HpiTaAZEbj5ZUe3lgHnK1ITWKkkf+x4ZT92xLYIxfV9TsD5PTph3dq1ePTRR31FfY9Vu/f63FGRkZG4/vrrcdtttyEwsiU+Xr4R7y/ZgMIKb31O28jHlgxFXjLFG1zl+M/PE68saOQGa/M0AU2gmRN4O313ELepusGEGA1wK/sllb8KYwGG8NUTi48IQmH+PowZMwaffPIJ8vLymvwuCA8P99UCveOOO5DQ+ThsLSrHur2l8Cr/yyT01RtjhqVQLC2+f9tJHV5NI/Lf/NImv7u1A5pAwxDQwljDcNezagLNikD3MW/2UcyPWcCphp+mbLQJD/KlTw4+MR6VpUW45ZZb8NVXX8Hj8TSbtbZ/iNs1We655x6IoDC8sXANPl+djUo/fUv928JKpQpMg15zVHkmLJ80tKjZLLh2RBPQBJoUgbQZ65xtOrkvcQpjosMhWgth+GfnGwB2TbH48EAkRQZBeaowevRovPbaa6ioaD7BRHZRfvuFld0op0XLGGzYV4qsgjJ4/U8b831OLctiCdrlqeI7bjq5w8eArjfWpG5g2lhNoIEJaGGsgRdAT68JNHUCXce93ZE83ie9ks4TAgaR/6VshAe6cOWpnfF/vZNRUVSIG264AXPmzLF/pDX15T3AfjtyzH7AuPnmm2EJJ56btxyfrsiEH9f+hZKsyODtAuaoNeOueb/ZLbp2SBPQBJoEgVeWbu7uDsDbJpkn2Ab7a6SY/XATG+LG8dEhCHIYmDBhAiZNmtSkSxocagPaXaRHjBjhqwUaEByK1blF2FJc2ST2a10b+XvkGGRmlUXX3dwjbnFdz6HH0wQ0geZLQAtjzXdttWeaQL0TSBj+TmhwhDVKStwFAXe9T9gIJ3AYhEEndMSI/ichgCTuv/9+vPzyy7DD+pvrYZqmr6HAlVdeid2llUj77Hss35Lr58X4AVLiJ9Op7lmZtmURkKbTOJrrB0D7pQk0QgJPLl4XGRkS+KbJ4jzTNP36932ky0T3mDCEGOyrJ2anGzbn7+SgoCA88cQTuPHGG1EhgSW7CpBf2fxezFX3Y8fMXpb43CuqRl57Qqdt1b1On6cJaAL+TcCvvzj9e+m195pA7Ql0f+S/N1tVnsdAiPTHYvs2wR7to3HHgJ5IjArG66+9inHjxiE/v/k3RUpISMD06dPR8+STsWDDdjw3ZyU27yuu/aZqoiPs10ElCzJnSkPcsS7t6swm6oo2WxPQBJoYgYnLssKiTeMlF+H/7KBtw/BfYSzQEDixZSjahbgwZ/Zs3H777cjKympiK3r05trdKu3u16f36YO8Mg9W5hah2COPfqBmcIUtgipWZR6v9Wa5l8bf1rvj7mbglnZBE9AE6pmAFsbqGbAeXhNopgToxDFvnapYziVQgL+KYsEuB0adczIGHN8ec+fMwX333Yf169c30yU/0K3+/fvjxRdfROt2HTDjp4147bufUVLpv8X47S6VDFQSxOOWFM9ueOzafX6zGbSjmoAm0CAE0uavC+7QIuA6NzmeYLDT8N+yYrAfahIigtClRRA2Z2X66mHaDXCk9A+BqEuXLr7mAh3iO2HTvlJkFJbD8sNi/L99EKVSuV4vP5JfQW/oTpUNcnvSk2oCTYqAFsaa1HJpYzWBxkGge9p7cVJVvs+Se5OftoE3iHBxz0QMO7s79uZs9xW//d///gev17+EIbtd/KOPPobcSoWps5fjx+xd8OPf4b4PqGJVYDqN8avV5qlI0ymVjeOupa3QBJofgTRm0XZZ1lUut/Mhp2HENz8Pj86jcKeBU9pEoLIoHxMnTvQV2y8rKzu6QZrw2fZLSrvG6Qsvvohyi7Emrxi7yzx+W+aApVJexrqScs+w206J/x6ki/E34e2tTdcE6p2AFsbqHbGeQBNoXgROS5sRWYGKJ7xevloImM3Lu+p7k9AyDI9dfCbahDjxwvPP49FHH0Vxsf+lEsbExODZZ5/FeRdciK9WZePlhauxp7j5dP2q/o7440xmixUbm4NdrquWjr3ih5qMoa/RBDQBTeBIBF5akt0tMEBMFURnmIbpt9/HNic7efTk1uFoE+zCvLlzcdtttyEz0/8y2qOiojBlyhRcedVV2FlSidV5xSj3+m/JS6WUKvfKb8oLi4aOOKvbjiN9pvTfawKagP8S0MKY/6699lwTOHoCN7/s6NbGPVRa1kMAtfDHDpQ2NIOA28/ugatOPw7Lf/rJ94Z248aNR8+zGVxhv6FOSUnxvZkPb9kaU75ZhplrN/t1+oYvZgxKGSyWhrVsdcF3IwbnNYOl1i5oAppAIyJww+eLQvrGtv+PKXC7KUQgCSEakXnH3JT4sABfwf2d27f5uibPmzfPb1Io/wzb/k7u1auXr8zB8V27YfWeEmwrqfDbqDGbjbRUZSXk5Bu7xo095htTT6gJaAJNhoAWxprMUmlDNYGGJ9B1wvSTuEy+xOCeMJgIwi/vIZ1jIjD5/85E69BAjBw5Es8991zDL04DWhAYGOhrF//gmDH4YXMuHvnyBxSWexrQooaf2i79C2aPaTjfWpVfMALPjqhqeKu0BZqAJtAcCKTMn29eERb3b7cppjiEcDNg62J++X1sr6eTCKe3i0Cky8C0adNgp/j78xEeHu4r73DnnXcir1Lhp10F8DTfRtlHXGpp2ZXWmLfnVp02un/yT0e8QJ+gCWgCfknAb79E/XK1tdOaQC0IdH3onXYseTzYuhyCnLUYqklfahfcH96/By46KdFX3Ldv377Yu3dvk/apLoy3o8amTp2KtvEJSPv8ByzM2FkXwzbpMZjt3+Iiy2mIu1eI7K90vbEmvZzaeE2g0RCYtizrRNMwnxMm9fXnYvu/LUiHEDdOahWG4oJ8DBkyBAsXLmw0a9VQhvTr1w9PP/00kjt3xtJdRdheUtlQpjSaeSs9KrNSVV5wy0mJvzQao7QhmoAm0GgIaGGs0SyFNkQTaLwEut4zOQgB0bdK5v8QKIL8+M7RrV0U0i48Ha2CnL4UyhkzZjTehTuGlkVGRmLcuHE+Jt9m7kbaZ4tQ5qet4n/Dvl8YA5MQC+EwR/w89sq1gC7+ewy3pZ5KE2h2BNLmbw6PC6NxQvBthmHA34Uxl0Ho2SoMbYPd+OCDD3Dttdf6XROcg21yp9OJBx98EHfffTdK2MDiHfnw+nHUmM1ISq7yWnJ6fkXp/Xef3iW/2d0ctEOagCZQKwJ+/HhbK276Yk3Arwj0euS9HpVezzSW6kRhkN/WMXGZAv93cjJu6Hsi1q74Ceeeey5KS0v9ai8cylm7rslZZ53lSyttHdsR98/4Fj9k7/ZzNopZETNTuenACxZZk9al/Vv/GPfzXaHd1wRqQ+DV5VnXBzodzwIItMfxd2GsbbAL3WNC4S0r9X0HrV69ujZ4m9W1//jHP3zNcRI7H4cfcwqxx89LHCgplWTa7ZHetOmfb522IO0sq1ktuHZGE9AEakVAC2O1wqcv1gSaP4GuaW+3BOhxJeW1trf+fNNoEx6EO/qfhLM7t8eYBx/A5MmTm/8GOAoPg4KC8Pzzz+Pyyy/HB8s2Yeqs5fAqP39FDcCOHCPCBic57l2+MCsdC9L0j/Gj2Ff6VE1AE9hP4OXFWScGBplvOxxmd81kfyfK46OC0Sk8CJ9+/BEuu+wyjeVPBFq0aOH7Tr7wX/9CdnEVfs4r8esi/DYaZobl5cWl5d67bjmt409EOopbf2g0AU1gPwF/fsbVe0AT0ASqQeCkh9+7qcpTOUUICqnG6c32FLsT5T+S2+Ou1J6wBbJTevfGypUrm62/NXXs9ttv96VU7qmQuPv9BdheoCPqbJZSKsvpNFaXe3FBxoRrdQG2mm4wfZ0m4McE3liZ9XWAw9mfhHD4MYbfXQ9xGujeMhShJHHTTTfh/fff11j+RMBuVGoX4E9LS4NluvD9jnyUWcrvGUmlyiwvP51fuG/yXWf1KPR7IBqAJqAJaGFM7wFNQBM4PIETR/03QjjUUsneTkT+2/HKphTsMnFtny645vQT8MG77+COO+5AcXGx3kJ/I9C1a1d8/vnniGrVGg9//gPS123VjHxvqSUzWLkdzjHLH7rmMQ1FE9AENIGjIfD60uybXC5jCgjBpmnHSumjdaAD3WLCsGtLNv75z39i06ZNGsrfCCQkJGDu3Llo264dFu8oQE6ZbpCslGLL4h2S+cbre8TOsb+i9cbRBDQBTUB/seo9oAloAgcl0PPllx1yZ8A8S1X1IXL4/b2iVVgA7hzQC6nHd8BFF12EL7/8Uu+cgxAwTRNLly5F167d8MZ3P+Plb9fAI/UbahuVncIhgD3lhqNX5sNX7dAbSBPQBDSB6hB46cetxwcH0esGUW+yw4D0ATuKu1N4II6PCsGH77+HYcOGoaSkRJM5CAE7ku6SSy9Fxr5SrNtbAkvLQJBSstcrF3k91hU3nZqov4/1J0cT0AR0KqXeA5qAJnBQAtTjkbf/r6LSesFhiAh/Z2Srgt3bR+OB808Fivf6amitWLHC37Ec0v/77rsPEydOxOrteXjg4+90OuVfSFlsGO7PiivKrs+eNLSo6W+iBBeQ2VhDEAiJ/TvDazG27NjciO20t4FAp9S2cAgDG7bnAOs8TX9vaA/qgsDk9NVB0THhI01D3CUIYUL4d/T2b0zdBqFLdAhiQ9wYMXw4Xn/9dd2N8hAb7pprrsEbb7yBvRUeLMkpRIXUypgtjDFzaYVXjr6pZ/zzdfFZ1WNoAppA0ybg91EgTXv5tPWaQP0QOP6htzoYClMly/MM0rVMBBFSktti9OBTsGThPF8a5ZYtW+oHfjMYNTo6Grt27cLuonKM/mghVu3Y2wy8qjsX2JIe0+26edVa5zv48FJZdyMf45ESzjkeQg4EUwbKqpYgZ4HdcbMRhQcmhyCx4xswEAlpvQBv5lfYsqXyGFOq3nQdzoiAM2gcHIiHh2dCeWdh83w7L6wR8ayeK/qsuiNwyYwZRv/4Xv0CHcYk0xBddbTYH2zDXSZ6tAyFVZyPIUOG4Icffqg78M1spOTkZCxatAiO4FD8tKsI+yq9zczDmrnDSimPJX8u89JFw06Oza7ZKPoqTUATaC4EtDDWXFZS+6EJ1BGBLmkznE6qHG5Z3tHMFOnvtcVsrE5D4MpTO+P6Pl3wwX+nY8yYMcjLy6sj4s1vGCLCxo0b0aJ1Ozw1azm+WpMNS3en/H2hld0w3mEuMLwBV6+ecGnTLcSfeM5wmHI8lCgC5FeQ/AEy53xn9xpoFLs65vSWiAiaT2QkM2MtpPUANs35ptHY92dIYWdEoGXAmzDMwWC2IPlzkJqITbNXNSjLuBQ3PCUCOcsrmkQdHtveLbCABc2i8+szCzdFh0W6xxqEm00SzgbdC41ocvvhpU2wCz1iQrFo/jxfGmV2ttY1DrVEERERSE9PR5duPbA6txjbShrn+4GG2GJey2JL0SsrcqrueHZwYmONfm4INHpOTcDvCGhhzO+WXDusCRyeQI/x7/WSlmeq8sjTIEBaGAOCXA78Z/ApSEmMQdpDD/nan1dV6d9Ph9tJzzzzDG4cegs+/GkjXpi/GhWeZvGcWie3D2bFCih0OxyPrXjo6sl1MmhDDJLQfyAMx7sQsNOtPWBeDHgexIZ5ixvCnAPmjD2zI9wBS8kwoiC5jJV6AJvSn2uUwpidSpk8cDpIXEoEgxV2QKlbsSn9q4Zj2dOBztFXguk8WPIFZM369tDsTgtAUkgKygqXYufSggaJdEvuEwIOfQKCvajyvoLNc39uEmLeYRb4zZWZfUzD9aYQ6KRTKP8AZT+8xIcHolvLELzy0ksYO3Ys8vPtgFV9HIyAYRj4+OOPMejc8/DL3lJkFJRpUL8S8BXilyio8MohQ3vFzddgNAFNwH8JaGHMf9dee64JHEhg+NeuE8L23MKEh4gRYUf+6AMIdTsxcUhfdIkO8qVRTp8+XWM5AoFbb70VT059Gl+v2Ywps5ahRKdu/E7MLsIPBQWTl7pE4G3L0y5rmgXrIk8JRcuI1SREnO0cMy+HJW/DpllLGsUHJHngfSToMTApsPQwaAUsfghZsxYCdlRRYzq6BqFz67cAcQGIBVj+CEteg8x5WQ1mZZuegQiNHkOEe1nRTrAci4xZ9s3vwPTOtv1aIMScDRYMyLmQ8lNkFi4Dlh+7nK2klCjigMUsuB2AH6DUf7Bp1tKmKo698N2aiICgkKecTuNKQxhmg+2DRjixXWWtc2QQEkJdmDB+PJ566imUl5c3Qksbj0k2o9uGj0BmQalPHNMF+P9YG6+0pGXhnet7xF7XeFZMW6IJaALHmoB+6j3WxPV8mkAjJtAz7d3OSnqft9g6C2T3fNKHTSAqyI0JF5+BhDAnbr/9dsyYMUODOQKB66+/Hs+/+BJm/bINT6YvQ0G5jrD7OzIGikxBjxeSenJL2vVNM7clqf+XZDrPs+umgeWb2DTndgDHTgw51D60658RFsJQEbB4HYCpMOgKSO4OQ9yAjd980ag+xO0HtIHbnAaT+0GRglTPIjN9ZIPamNA3Go7ACUTGTT7h02utwa68/ihdefA88sTUeyFoPAlysOJiAA9h494Xjpk4Fje4Fbl4EwwKtlValtY2EE7Hxtk5DcqxhpO/ujJ7gFs4/udw6BTKvyM0BaFbdAjCVCUefOABTJs2TRfeP8I+u+666/Da629gW3E51uaVoNzS5Qt/Q+b1elmBd5VUeG66/dTkr2v4kdWXaQKaQBMnoB98m/gCavM1gboiEJc2zR0mxDDplY8QRFBdjdscxomPDkXaBX0Q4i3xCWPffGOXKdLH4QhcdNFFePOtt/HDllw8mb4cOUU6dePvvJSCJYjnCafr7tVjr7DFm6Z3dE59jIQ5iiXng+V4ZMya2uAROnEpreByPw2ifwFcAMUPIiP9NSQM7AHweJh8IhSNgzLeR+ZMW8Bp+CO+/4mA8Sq56GQGeVBlnYfs2XOrYZhAm55umAEuWBFVyPmy7sJm4lI7wyWeJ0OcDeZKlsrmaK/vwWvIxaXEweV6gQRSQYYBKQvZ4x2IzfPsqK36P+IH9CO3Y45vIlaSFX5EVeVV2LKgyXVKuYTZOHf15rfchnk5DEPUP7ymNYNDEHq1DgcV78N9996LDz/8EFI2jtKGjZVk3759seDbb7GrpBJr8kpQrMsb/GWpJLNHWurT/ArrjjtPjd/TWNdR26UJaAL1R0ALY/XHVo+sCTQpAp3T3k9yWpUfKMhupKPF/rJ2XdtFIe2C01GwLdMnjC1demye85rUBvqbsWeeeSY+/exzrMsrwZT0ZcjOaxz6Q2NiatcaA7jcNMV9XgS9ti7tUk9jsq9atnQe9BARPcTAblg8Epu+ea9a19XXSdEpwWgRcAuA+wDlhpceR9Y3E39NnRQ4bmB3sDEJytsTQrwIS7yIzJl2AwSuL5OqNW5i6nkwMZVgxDPTRmz4uuufIu8I6OJAdLQTTsMFtxEIgyJBiIRSrSDMeBC3B2EHvPI7CO86ZCzYV0ufBDqdPRCG8SLIbAuoj1FVdQu2LCg8jD8C8QPOgoOehBBdiITB0noZG2fZ6/HbYSCmqxuO1i5Y5QZEeVkdFfYXSDznVXLQDfujxdQmCBqKDd/YabNHGRrT04H4iEB4KQgONlFYUoj8JaVHP061Vv6gJz31fUb3qGDXQiEo2DB09PbfITkNQu/W4fDu24ORI0fis88+g1JHucw1X54meWX37t2xfMUK7CmrwprcYhRWNbJs8gamatcaYwtZVWzdc0OPjnZEccN+JzQwDz29JuCPBLQw5o+rrn3WBA5CoNe46UMrK7xPkMFBgP4h/mdEpye0xoPnn4aNK5b6hLENGzboPXQEAt26dcOs2XOwtdTrE8Z+ydGFkQ9EpphZQbBYYCjn7Ssfu+qXJrexklKHkWE850tbU8ZQZH6T3mA+2DWxgiIuhGGOJaZOrKzXUOYdg5wFe/9iU8eBveGgp0B8PJhmwPK+huy5Kxu07ljyoHtB9AABQazkfajgDxCooqBcMYA3CqAoCAoHUTSgogHRAaAOxBwDQzh8/rGULMVmgD9EeeUb2LHArk9Ws4c7u35ci/BHiHArM7aCPTchc74tMh1+PFuYjHBeAcMYTURxLNUsVJReBndQBwhqBeY2YG4FphgodsNEFlguQMZcu85ezUN+WqXEIdSxgExHLCtVAYtfRGXxBOz4oTo3HkJcShgMZzsIFQthtAdTBxiqPRTZbDMgrZnHqmbaQ1//GNouJvrNQKfjQntZtTB24B3FZQic0iYcFbk5uOuuu/Dll1/aemiD3XqawsSJiYnYsHEj8so9vs6UBbru51+WzSeMQVV4Jb24q5gnjO4bazcR0YcmoAn4EQEtjPnRYmtXNYFDEfClUUr8KFl2JTL1feFvoFK7xGL0ub2xcHa6TxjLyWmSJWuO6QcgLi4O3y9ejHxl4olvlmHF1txjOn9Tmcz3MMdUKgTdv+a7za9gQVrTeo2fnDqEhDGDIbNh4QZs8hW2b4jDQPyAFDiMxyFUFyj6DFVVow6RRieQNLAXgOlgbg2TFsErH0fmrsXAumMRtWcipqsLrlAnDJcTDkcHEI0hwYNt3Ykh5kLBguBwgCPAHAoWARDsICXc9oYBkZ0qaEH8Kibxr3+2L7d4G2A9iMw5dlphzcSmjqlnwmHMAHEkiF9BcVXaAQLjH6tMiItzoaiFC+HhbjgciRDqbiJjMDPyQPgJ4BiAWkBxGIgCwcoNggGgGCzWgD1TkTH3yxrbmzhoKAQ/Q0I4mNUaKDUSGbPtDnN/DyNyIKqPG2FBAQDaw6ROIOoBEkkAt4TkVjA4HEyBJIRtp91CthxE6+GVdyJrVr13XH3lp6yLA1zO/zpM4WqID1JTmNMWxk5rG47inO2+hjh2eQMtjB1+5dq2bYvt27djX7kHK3OLka+FsQOA/dqhMrvcsm6/pWdH+yWPVlubwg1B26gJ1BEB/QBcRyD1MJpAUyZw0sPv3FRV6XmBTDtUzO73pI8/Ezi3a0fcP7g30r/8HMOHD0de3sFrT2tqfxCwf4QvWbIExcLtE8Z+2rxb4zkEAZZKGQ76al9x0P/teOrSiiYFqvOgi0D0ERRvhPRcicx5DdNhs1Pq6TDEZDL4FGaaD48cjezZyw94sAk7IwIBZGL3d3lISD0fgp4AURxIrAfLadi491Vged3V6UKKG/FGBziMdoBoA3BbgFv4IqaECAerSLBoBUJrMuiP2o6sJECFzNYewCgAaDdIlQFiKxSqoGxBSVXAQaUAMbxWBViU+PYOeYugRBay5xTVbC+1CUTyia+SYVzBSi2Dsu5CxhxbEPpVZEpwIT42Fg4zHpLawuS2ICMGbNniVzSE0RIsowgUARK2+PXHIVUlSO0DiyoG9kCQB1KVgPh9bMz+CMisQZeOnoFIjppPhtGblSyBxFRUFD+GHT/s/yx1SkmAcCVDiEQwd4BQrcGwo8KiYYhgW3wkErZQBkjlBWgXw+YuiiEoH2B7nHxY6i1smr2qZkyrd1Xa/HXBsS1CngsQdDWE0LXFDoHNbQtj7SJQtHMbRowYgfT0dC2MHWGLtWrVyvdSL7/Ci5W5RdhX0fA9Uqr3qTh2Z+2PGmPltTC1oGDf+LvO6nG41PFjZ5ieSRPQBI4JAf0AfEww60k0gcZLoNv4t9pKL+ZDygQiLYodbKXO7twe/znvFCxdON8njG3Z0uRqOR/zDZiUlOQr9JvrEb5UylXbtZh4qEXw1RpjIV1OR+ryh660o1yazvGbMGapdYC8FJvmbLSzv4A2DsQkxCAk4GSABsBEa0hehfKyt7FzUUadOhhzRjzCAmeBjFgofAvGvcic+ZuAYQI9AxEfnQQHXwHCBWAVDDLeR0HxeEQEDQaZTxMQ4it6r9RSlFZegZ0Lal53rOOgrnCoESCkQJjRYBYACxCJ/X8mAoPAUoEgwcJBBhmAtDNrX4KF/6Gici0iRAH2OhmOEgXTxTADGJm5ymcqohn40Mb454iG3/5cuyiHuJRT4XDOAgkPWD2MTbOeR2LqyTDk1VBmHxhGvM8PYmO/Lz6fBCAlGNKOZgNEJaDWg4W9HtvhqcyAIbNhykLkOxjCyTD27f+37dsWWMCCmkVLdk69B2SMA9gJiR9hieuR/fX+PdbmzPYIC1wIxVEQhsNnK4PIzmI2lEXC3C+IscphhakQZe8gP6D4L7b5uG9jYJ1tX70Wsnpu6S9nhrpC3jYNdBBCfx8f6j7hixhrE46S3Ttw55134uuvv9bC2BFuqrGxsSHJxPUAACAASURBVNi8eTP2lnuwSkeMHZLW/qgx65eiyqrrhp/SeVmdflfpwTQBTaBRE9DCWKNeHm2cJlD/BLo//N9LPN7KaQYZuhPlIXD3jovBmH+ehq2/rPYJY2vWrKn/hWniM/Tu3Rv/++prZBdW4olZy7Bxt37xergltd9TO01jaRja91mQdlbNBIL63zN/FIEPsBwQpgtu15UgMRkSuSB8DVIuELeFEvEEbg3DMP9sFku1HQpjsembN2tv7iUGkgoHAmIahIiEgh3d9BAgXTBcJ4NULJhjiamzncbHhpCAsiOUykEiA1KOR+b679D5+H8DxoMgRBMRsbLywOITWPwZqrAUO9LtyKvqpyQm9DsewrgFROcRiZZspz4CdiRUIRS2QCADrLLA2GbHdwG4gwT1ZoW5KC++rJp1sWqP72AjhPRrgVZiJoTZA1CzUSFvx7Y52Ygf0A+mMQxEZ0BwABRLEOwaPNvBIguk1kGJHbA82SjFNuTOtZXwehWRfOa3P7sTAsUMCEcP2CmPsB7BxtlP/qVeXIf+8QgwhoDpTJ+QR2ot2FgL5dkEcrxNDkr0aWMWZ4I8w7Fx7qxjYvvf+F8yg41BSVueDDAcN4PYpYWxQ29xu/j+Ka3DUbV3N+6++2588cUXuvj+Ee4Ixx13HNauW4fcsipfjTFdfP/QwKS0yj0W7vx605I3Prz00urf++vnrqxH1QQ0gWNEQAtjxwi0nkYTaIwEznnma1fOvtw3LS9fKgz7jb8+Dkbg+DaRvq6UlXu2+4SxRYsWaVBHIJCamooPZnyIVbsKMeWbZdiavz/LSx8HJ2DXx7EkW2GBznOXjLnKfjA/1oeBuBQHgmCi0HDBIR0g4YJp11mCGzDdYG8YHGYXMLqAKRkkE8EURobhYJ9QwhW+iCFBFhRbECShSEHAY8dF+Ryy/6xUITLSU/7UdfHofU04JxRCng0WEyHILpq+EBKjkZH+CxIGXAvTuBJAhD0hiMvBXAQmu2vGMnjLliJ74ebfxZN2AyPhpgcg+HoyhF3gnuzGhpBcBsJ8qKq3IMXP8Jh7j0IkE4gfnACHr26YA/AsR1X+CmxZVfaryGaLRgKd+qXCYbwGiGAo71BkzP3oqES4oyd36CtiUoMQgXEAjQCLSrB8BuUl435PSbQjARNTewHiOEDtRJlnJXJ8XSptX+pfBDvA8hQTya7bIPAgAZEMsRh78s9F/pJDtcD9La3TtnX/fkxOfRxCjCQSghXngfk2bPzmk4ZYg6k/ZJzSIsj1IgHd7SxKLYwdeqs6BeHk1uGQBbm455578Omnn0JKrV8c7nbQq1cvLFm6FHtKK7E6twRFnsb6/qUub2o1G8u+/Vd6vIsrSsV5w3QR/ppB1FdpAk2QgBbGmuCiaZM1gboi0Hvc++dVVFS+zILbEOnbwaG4to8IxiMX9kG04fEV37c7YOnj8AQuu+wyvPr6G1iYuQtPpi9DbknTKp3VEOvLbLEJ891VG7fcgA/TjkUReIHY1FgEGCeAZTRAoRAIgSVagDgcwhaWOAbEUZBGBBmIgOIyFrTHF/1kR4QBrfan08kcsHgX4H1QXA5BpSCqBJMX0ir+vUg8RAnKvTuxY56dqlizo2O/GDjElTBoGJRhdw1831cfLGPWb+1iBVr2i0aoGQUIRmXhbuzwlADL/15URyChbwvA0R7C7ADgPMC4jMw/1fqyLVSyhJlWQeInCF4FZS1H5lw7ZbR2T+K+Do6uJ0ngRgYWwfIMQ+b8dTWDUgdXJQ66CAYmg6gt7BBG8AZYPBJZs+bVYnQT7fu0BFEFti2q2y5v8QN6wSmmEKGPr2mBxAhkzHrhqGxN6n8NYL5Gpl20n7NgVd2ATfO+O9ZFt59cvD2gRaC8xzTNkYagsKPywQ9PdgjCSTFhcFUU4f7778d7770Hy9JCz+G2wuDBg/HFl/9DTmkF1uSWoNRbu9tXc992UikUVXluGNaz07Tm7qv2TxPQBPYT0E/CeidoAn5KoOf9M8I87ornpFT/JwCHFsYOvREig1x47OK+SIpw+4Sx999/3093TfXdvvHGG/Hs8y8gfd1WnzBWWHEsdJ7q29cYz7TfUhNTptvlvPCnsVccA4EkxUSiayCEuBekuoDtjodSgIR3f1oaymDQXkjOAfE2EOWCVS6UXQgeVRA0AqBBIJhguRzKuhAZe/KAdXZEjv3UVbtaVwcuEiG+XyJM82YA50OoHHjFNFQ4P0LOl4comJ9iIjrPjeBWQXAagYAMAYlWgBkLVrEQFA9GLIjcUPJHsAiBQYMIqgXI+COKVknJjH0g7ITizyFLX0TW4tq1Wk1MHQBBM0gIN1tqMgpKJ2Pv938PrRSI6hOEsCBbqOwIA2HwVq5C1kK7NW5dPdkSEs7pDoFJINUHTB+CuBuE6Azmt2DRGGTOPFKRQELkKSEIDAqB2xEOwy5ujwQISgKoNcClYPULJM1F5o61te7+GXN6S4QFPwgD/yYpTBhssMJ8VPJN2DrLjgas3pGcOsQWdH3CGOw6edbV+GXOyupdXHdnvfHT1njTSZMdpjifiGyxVx+HIWAQ4YToYLQ2FcaOHYuXX34ZVVU16NvgR5RHjhyJiY8/ji1F5VibV4IqWde35+YHs7JSfbd7357zRw3oVcNGJs2PifZIE2jOBLQw1pxXV/umCRyGQI9H3jrN8vAzzHwSCZ1GebjNEuJ2YvxFfXBS6zBfPZM333xT1zM5wqfLTm8ZN+FRfLkqC0/NXoHSKt0Bqzo3JKW43OFyTm0dHvHIzBGD6/9JLyklCtLVCyb1gqA2kJwLlrugaA8M2geDC1Cl7NS0ImQXlP8edRU/uBdM+RwM2Kl1AmwtA9Q52DB3X3X8rNE5CQNSQWI4oGIgjC/Aai0stReFJWuQv6QccSnt4HCEg40YCNUKRB1AFAHmEDBFghAOQiggA2EZ5TDJjooqsmuikUInBhWCeQbA3+8vnG8Xmcc+KOwE8R5IuRvCFgqxHVUlWX9KMayBO8kh6Bz7FpG4gBnfQsq7f+94GN0lGGHtbNEuCYQuUNwRhmgLWO1BpgtK/QzmD1Cw83/IW1dag8n/ekmnM9uDXGNhiCEAfwyr8mGYrglkOK5m5m9RRcOR/fXPB86T4EJSwhkQ1APELcEcBYVogKMAIwqESBIcDrL3h5SsaBuYpyC/9O2DCIBH44aJTgPOh8OYQqw6sKK3YIoroZQE02RkFE0Cfu1IeaRRG4EwdsmMGcbAxJPPdxvGU0SINQxD/zY/wrrZbQkSI4JwfGQgJj/+OCZOnIjS0tp/FI60XZry37/xxhu46pprsSG/FBv2ljZE7nOTw6ektTe/rOqK209Nmt3kjNcGawKawFET0F++R41MX6AJNAMCl1xinJh8zr+l5EeEQdG6G+Xh1zTQaeLOASfh3C4d8NSTUzB58mT9I/wIH4NPPvkEA845F28vXodpi9ahyqqr4JZm8Pk7jAt2h0pSYpnDaVyxIu3qzGPkrYF2pzkRJEyUKQs7iiVwvAQ+/KMW018MsQWR+IdAYgQJCvTFHdSnMBaT2hKRNBRMF8OyC9RXvQIUb0dI1CgQXQ1mghAMhrlfHBEemNKCFHZ9swAw2kFgFaR8FQqbYHn3QMKEaeRBVDAcIZeCxFgCotiydmOTtwMSAgIhKpzwwEKF04sAj8SWEgkstzdy7etpJfS/FA7H22QvuML3PvtgtYZlJsOklr4oPEsBQqn9qapkz+kkQ7S0q58Bcjck34dNs+3w1VqEfsS5kZR0AwTSAKxGReUIbF24Hp0HPUdC3MbKeh/58k7kzrXTZ/96tD2nHULUBECcDWWn3rKEJAlDVUBRBYh3gsUaMK+EsLZAOjcBKEbmTDsqruY2dzgjHgHBr4LUP8BYhArvbXA6voRhtINUnyC3eBiKf8iv1mfnz8KY4jVQ6hpkpK8+yLUE9AxAiBEAI1CicIEtFtd+HwB4av7m8LBwGus0xQhDCENHbx955eyHl9hQN7q3CsN706dj1KhR2LPnwC165JH84wy3243PPvsM/+jX3xctllV4iABb/8BRbS9ZSlUl8cJ13dvb0dE1v2dVe0Z9oiagCTQkAS2MNSR9Pbcm0EAEutw1I5JCSh9lxf8m6B/iR1oGUxDO7x6P4f16YM5XX/qK/e7cWfMSSUear6n/vV04uri4GGUSGPfFD1iYsbMWT8FNncbR2W+nU7JCjsvhun/Fw1e8c3RXH5OzBRL7XwjDnExEHX3WggSk+gEZu1KBNXZx+bo8TCQMGAzD0QIVFUuxbf4vv4sqIb1boE34dAhjEMC7oeR9UHbUl9qLKpWHwtJCtI4YTIZ4ixlvYsPMm3zph/H9L4ZTjIIXE5A162t0HngtCI8CogWkGoGM9Ofq0oEDxooffCKc1kyQ0cb+O7sTJpRVxYozIczVkCoLhE0A7wV78yGNciirBFUqgMICFkIYUaysCkjcj02zXvxLB8ajM9xAp0FXw2C7gcF3KPc+hG1zbb7wCWNEw5jVk9iQfs8hhw09LRIxIYkAtYNCGaBK4OVd2LYrF6iDaLYDJ3ag88DnQeLfkGoTmEdi06yZOO6cJQBOgOS3kLH2TmBH9Yoa/lkYY7UAXroNmdsyERctYIrjwUYsDKMzBNudTduBYdffqwRoMTzWNGTPWVsrkQ/A26u3naCYPnU7RcLRLZ9/nx0T6ECPmDBsXLMK1113HdavX+/fQA7jfUxMDBYsWIB2HTth5Z4i5JTp0gbV3SyeKk92iRd9buvdcXd1r9HnaQKaQNMkoIWxprlu2mpNoFYEeo377+Aqr3yFlWyr304fGaV9ozwtoTXGnHcafln+I2699VZkZWUd+UI/PSM5Odn3kLJtXzHunbEQG3ZXL3jDT3Ed4DZLWSnIeFM4wkavSvuX3fWv8RxJ/eNBxqNEdDEzF4LxNQxxNVh9hw3p/zjmhialpsEwxkIiC/mlZyLYJ2QEwFu1FdsWbUHywCFEeJeBN7Ah/RbEpYTC6f4EAqeBsRCeqhEwHeeTMNKY1S6UlPTHrsVb682P2L6t4Q58FoIuhEIpSJWQMNux5DxYVdcia943hxVaEgf+TA7jBJZyFbxyOLLn1LBFbk8HkqJOBYmpkGotlDUB2XMzfvfbFsbAt7Dix5Ex6z+14EGIS3GhIt/AHofnIA0QjmLoLk4kthsCwvO+rpigB5Ex6zPfAMedswzg48F4Ghu+Gf2nQQ2gi4HoaCcCLAecISYMy4GKCjec5Aa5BoPMR/cX37fsCLdNgIokFp1hCOchjWNlR/otg6XuQtasxUfhxF9OTZs/32wbFjcsyOGYJAxy13Qcf7wuxCHQtWUYIk3Gv/71L8yePRv2iwV9HEjg5JNPxsKFC1HOhKU5hSjy6Aju6u4Ti7mirLRi0tDeCY+AdNRYdbnp8zSBpkhAC2NNcdW0zZpALQh0SZsR7EDlKMuSD9jDaGGsejCTYyIw6tzeaBdAGDJkCBYtquHzaPWma7Jn2fvptddew3XXXY/5G7Zh/Jc/Yl9ZZZP1pyEMt7PrhMCPpukavmLslcsbwoaDzhl2RgRaBdxPwryVlTJ8IgSp9RDm2w0mjNkRP8KYAYUd8Kgr4VQpIBoKJbJRXHkNQlxdyBQfMavnUbDrIYS1uRlCXQ+F7yD5XeQWbUDriNEk6C5m+RHyc26sk7pdBwOY3CcEFHQbgLsJIoS96lk4aR+RMZGVyoZU12PTrL91ROziRLvQYOzYVQ5sqUTnQbOJqB8rnu0T9TbPt7tjHuWR4EJy/PkgcSHAP6Ky6iNsWfDXaAhbGGO6jlmOR8asiUcxASG+f6ivm6nhagWy7ML7bUEUCEV7QdY67C1djfwldiri0RwGkgb9kwQ9w4qLADUO5SVf/F7nzRbGFDr7/n9Z8atwByXBMGLAHA4gCGy0AqkIX7dVEhEQCIfkSFJoCVNEHvBFaCssCgWA8rAQZZCohAEJe25B0pcJyiiGl19EVnp6TaPGnly8OCDC3eYdp0P8S9cWO5rtANidKY9rEYTEiGCMH/cIJk2ahMpK/V1zMIoPPPAAxo0bhx3FFVi+uwhVSguI1d1tUikppZqzu6r0uvt6d9FRY9UFp8/TBJogAS2MNcFF0yZrArUh0G30W0ns4NeU4r5aFKs+yRZBbtx6Vndc1DMRI4bf7hN/vF5dUP7vBCMjI32iYaeEREydvQLvLtkApd/iV3+j2U/YrOyqWYUO0znGaFX2yvKhQxvHRosfcAucYiKxCGKhZsPD98Hk4yDMDxpMGEs4pwccWA7wLljqcliyEA7nBAj0RpVnAFyuE4j4dVbqGVSUvQxXyEVQ3lwUF81CmFvCg2i4gyeRweew5DuQkf5yLVITD73OMV2DENrmEpjqQZJGBzb4M5R47kKgeTIJ8S5DboZXjIRVsREOZzhM0y5m3wYk4qC4FSD3ASIbAnb6e09m/hSWGomsWduPanPZJ4enhKOl83qAliEj3Y52OjB85DdhzBaaNqZPOvgctsAWmwyYbSAo3FdnjBFpNzOAoI6QItHXnVKx4WuCTmxByh8hvWOQvcCet/o1ujr26wunmAISFbD4WWTO+vgvYtR+YSwZxPegsmoV3I77wXQWIIIAJrvdq10iiJSoZEHFkCiD4DIoBMHgeCJDMLMtMn4PYCeYJRTtAlQlhCgAowysvLCsPTDJ8vHwchk22+uyYP9/1+CY8t36pJahQd8KgRgtjB0dQLtlbGxYAE6ICsGiBfNw1VVXIS/vSM1Tj26O5nB2YGAgZs6ciTP69sWa3GJsyre3vT6qS0ApZRdP3FReqYYP7RU/q7rX6fM0AU2g6RHQwljTWzNtsSZQKwLdxr51lrL4HRjw1bfRR/UIuE0DF/dKxNCU7shavxbnn38+du3aVb2L/eisQYMGwe5+ZQaHYtSH3+GnLbogck2WX7GSgoz3TOG8f+XDl+fUZIw6vSYp9TKQMZ6EimNFq8FyDDLyZyM5ahiEeKrBhLGoPiGIDi0CsBdK3Y6N6R8j6eyegBmP0n1fIDz6ImJ6jWF9DsY8KHECWJkwDDeg3L4nRMIZpIwKVvJyZM2qhwg9O20x/FwI4xEo0RnEX6GqajS2LMhA0oBBBPGOLdkAvAJAFQxuARiRAOyIpnAY5ICyiqFoCQS1B6gTE30A5b0fG2fXYG+kmIjJd2HPYerBVUcYi0sJhzvgQQDnAAglVsE+Icq2l3kfFO9gwi6wygaL7QCXQPEeqLKlyP7eFvSqE7ZCSDy7L9gxDIKzodSHyLR+PkCM+l0YkyNR7PkEwY7eEMZZID4V9nMt7BRJ3gRGAZQqBLgYBtltDPuAjfG+VErF78LCWGTOzK6mbbX+iL22auvYAAeNMcgwaz2YHw4Q5Xage0woKgv2+iK5f/zxRz+kcHiXBwwYgOnTpyMsMgrf78jH3srG8Z6lqSyULYwxUCQtHn9N9w5Tmord2k5NQBM4egJaGDt6ZvoKTaDpEkhLM3sgcaxXeu8jwNV0HWkYy7u0aYF7B/XCCW1a4J//PB/pvgwaffxGwC66b6ds3HfffViZU4DRH32HYv0jvMYbhEitN9i8deW4axYeqwf1gxhLSBpwIYT5DBHaMqt9kPw4Cne+6Es57DzwYZAY02DCmG1wcupqQMSD8S7Ay0Bkp9DFQCEapjqRyDyOgRIwKsDSCSIvyBZpDAVWTiIVzUq8iryqNBQuqOuaboTkQedD0RMwpF28fT4qrTHYOs8WwcTvwhizCdBWGFQJcDks5MPEL1C8FYwNEKIQbJUCjpdIIKV2wlg1tmTn1I+IjUF82IgxGOg8qD2U6g6iJBBXAJQDr5UPp5EHr1UBuKrgKSmDkpX7u52us6PTql/gKPKcUERJW3irQnnJQuw4RLfJhNQ1MIyOIDkSG2a94mNr15MLEGGoEowqLoNDlv3aWfS3bqsKfy6+D7wJwmis+/qYpEtNTs9sGdVK/Og2nR119HY19uRBTnEbAt1ahqBVgInRo0Zh6tSpNRuomV7lcDgwfvx4DB8+HPleYElOAbzVkaObKY+auiVZWV4PPttdWjRyVN8TttV0HH2dJqAJNG4CWhhr3OujrdME6pRAx/+8GhNqOtMtJbsKEvrzf5R0IwJduDWlKy44KRFvvv4ahg0bdpQjNO/To6OjfW+m+/fvjydnrcB/f/hFp2zUYslZqWLhMEav2Vf0Op4dUVWLoWp+aafU02HQczDQjVgoZvUpSvYOQ87yvb5BjzvnEQAPNqgwljRgIhnmfcy24GJ3yVQMFnZx9n2QKhuGHb1ki05qO2DsglQVgCqG4ZRg2RagwYD8DBtn22l0dXt0GjgIDnoBQGso9REqyx/CtkWbfxU6/xDGBG2D13M3ULkWMqcYW4IUEK2ABbaI80fm03GD/0fMqfUujCWnphOMPkcQxn5jZX+X2Jlt9iP3b//UJUfj13EPnQGWNHAfSDj/JIxVb/4GFMZeWr31/GADn5jC1NFi1VutA86yN11SZJCv1tiGX35Bt27dajhS87wsNjYWr776Kv6RchbW7ivFpoLy5uloPXslpbSrDm4tr1L33Hxy7Cd2Xng9T6mH1wQ0gQYgoB+MGwC6nlITaCgCXR9+px8sa47+Rq/ZCthS4qAT4nDXgF4oyt2Js846Czk5Nchkqtn0jfoqO1rs2muvxYQJE+B1BuH2d+Zgy76SRm1zYzfO12FNGC9WFohRmc9edbTFymvpXk8HElqeDoOfJEOcxFJ6wPwJ8rfejL0b/1jYxiCMhfRugVbhL4GNt6GKVyP7ezvH+W/5Qj0diHK74XKEwWW0hqJIOGgPCnMy66XYfkTPMLRscTGIXvWleQKfo8o7AZvn/bnjpcDxA4cQjA+Y1Qp4PTch0xdJZh+ELl0cqAp2ozLchFtYcG2rhIr95JgIY0kDZxGJ06spjFVjr11iIKZof9fFPbMqjqq+WDVGx3GD7FRTqpUwptST2JP3CAqW26m59X3Q68u3TAoKcNxb3xM19/HDnCZObhOGCLcTQy6+GJ9++mlzd7na/l188cWYMmUKIlu1wcLt+1Dq1dXFqg3vbyd6pSWllx/LyyuaeO/AbmU1HUdfpwloAo2XgBbGGu/aaMs0gbomQCelvfOax/LeoNM2ao42LioUaf88Hd06RGPy44/7UgeV0j82O3bs6EtjGTT4XExf/AtemLcSXt35quYbzVeEn2EwZXstOuuXSdceu/SNuBQ3HK5+MDEKik7xiUzK+hSk7kfGvJ1/caoxCGO2QZ1SW8KUraDIi7KCrQhsaYJlGAyKhOQWIIqHQDcwnQCBTlAqBmRsA6kPYFW9iawFWXWUrioQe2Ys3O5bQXQlPNgOk1+EJ/dzbFn19zRNA8mpl5FhvsOslqLKGgmH2AlBEfDY3RKRDPCJgGgL4lwwL4cwLidGz3qOGHMgqf9cIsdJhxHG/hwl9tsN8Nf/11MgPiIQJEJ9/GGFghyxALrauxpKLsS+ku9q0Jny4J+n6JRgRLlzai+M8aPYV/EY8hbYtcfq9ZicvjooJiZ8ntNp9q7XifxgcIOAE6ND0CkiCD+vXg27zmVubq4feH54F1u3bo0nnngCl156KTYXV2LVnmIdwV2LXcFKKa+UnxVLdfftJ8X/+QVHLUbVl2oCmkBjIqCFsca0GtoWTaAeCXRNe7sle+V8CDq+Hqdp9kM7DYFLT07G0JRuIKsKfe1OT2vWNHu/D+egYRiw30w//vhkeN0hePCT7/DLrgK/ZlIXzvsiO5nhdjkuWTbmqo/qYsxqjGGiU+rFcIjRJEQ3VnIvFH+OjN13AAcp1t554BMgcXeDplLaTtmF4F3OiSBxAgjzIZWdfhcGEtEAQqDstogoAWh/SipzMjlFL5aqFFCTsDF7MpBZy3TVc1xI8PYAGZdB0HGw1AaQ8TIyZ/5ycO4JLnSOv4uE+RgzNkPhe5CKIEICFMUCdtVnUQIDhWCUA1wAheNIUFS9CmN2tFtMy7lESGSpHkFG+oEFp2P7toYZ8A8IEiBshyILporydaZUogVgNwngtnCItiRla5ARA4OCfRyUymHJr0Na7yB7bkY19uThT0lM6Q7D/T0IEsq6AxvnTKv2mEmpFwL0AZmGk9WxE8ae/SGzT3iI60uHEBHVtlWfeEgC0QEO9G4dDnircMcdd/gawPjzYdcWs7t0Tpw4EUHhkfhhZwH26XqftdsSzPAo78/SUjde36PTT7UbTF+tCWgCjZGAFsYa46pomzSBeiDQ9aFpp0rLmieEI6AehverIVuGBGDcv/rg5LgYvPTSSxg1ahTKyvw3sr59+/aYPHky/vnPCzBjRSZemr8aZR7Lr/ZEfTlr98MyTOPzNWnXXFhfc/wxbhcnktoNhxA3ESlbnMljqOfgLZuO7O8PHrGWPPB9CHFpgwtjSDGR5LqCDPEKs1oF8Eew1DYYjr2QKICQFbBUOZTT4/PXaf2DTPN9lnI3GGORkW4/SVe/KPzBFsPukBke0hOmCoFFO1FYugl7vz90PrEd6RTpnEqGeSNLuRUsMkDSC/gi2ewIsa2AKgUb+SBVAUFFUMZUIpxZr8JYy1NiEBk6DxAtIelBbPrm5QPcTUhpBzIfhnD0B1Q+iCzYHTSF9ECJbIA2gzkLhHwwWYBqC2HcTAYl7tclVSWk+i8yZv271vs6sd95MB0zoLgKUNdi4+wvqj1mwoB/wEHpRKaLlfoPNmyfAqzbv0fQxYlObZMgKBZV1mZskxkHdMOs9kR/PfH1FZufdrkct5hEzhoOoS/7EwE7aqxXqzC0C3b5muLYaf379u3zW0Z2tNhjjz2Gyy+/HFtKqvBzXgksXUOj1vvBkrLc8uLy63q0/xKk64zVGqgeQBNoZAS0MNbIFkSbownUF4Eej7zzmOXx3A9ddL/WiO0b5wU9OuGB807Fti2bcdddd+Grr76q9bhNcQD7zfRNN92ERx99FLkVCpO+XoplW3brlI06Wkxfd4ljfwAAIABJREFUnTHwNpcr8OzlYy6z0/3q54jpGoTQNnfB5DtJiTAm2JE8L6HE8y52zj30E2bSwC9hiHMbXhizu1P2O4vY+R4TfwlZ9h9kfpd3SFiJA7qTw7GSWa6HVMORMXtuHYAVQBfzD2HlCCO2SYlCqHMeCfNEVnIaFJ4GZAlKrWLI/ArsOUiEnl18X3EqM38EeO49ILW1DpxAu9MSEByyADAcYIzGxpkHC78xkNj/GpjmeAK1ZomvILxfQGE9pLEbVcjHjtAi4MP9YmP8gEQ4jWkkRB/7P1lxMaQ1FptmP11rk5NT7wVoPIjKQHwp1qfPOcKYhA7nhsOsjIZpngqDX/EJY2x9CsYaKBEJQZEQ3AaSI2BQKBQVAbwAHvkusmcvq43NT81fHxcRFTLdRXw62cUZ9VEnBFq4TZzSJhKqsgxPP/00Hn/8cb98YWWaJoYMGYJnnnkGjpAwrNhdhLyKv5VcrBPi/jeIUoorvdabuVLdNapXp2NRi9D/IGuPNYEGJKCFsQaEr6fWBI4lgS4PvrlQEPoeyzmb81yhAU48dvEZOC2+NWbOnIkRI0Zgy5Ytzdnlg/rWuXNnzJgxA7EJSXh94c94f+kGVHhrF3jjdxCP4LCSqlSa5pANj1yTXi9solNaoYVrkq33guy0Q/4GldYYyIr12PGDXSj90MdvwpiUS5DrOQeFC/5eR6teTD7ooImpp8Aw3oLCt0DFA8hYsL9zJuBA/BkdYQT0hGF0BdM2KLWNHMb/mHktSA3DL+nfHTtDf50paWA3Il4Kw3SyVPdh4zdPATh8qKWvK6U8h5m+QmX5Hdi60O5wWbdHXMqp5HJ+y2TYKZyHEsYAX7SV+RwRncBS/h827v0UWH7wJ/CEs7rAcH5IhnGcbSwrfgClhU8dcX9Vx7OkQZ/B4PPAVHxQYSy+/4m+tFqHsP9t15lLAhABhUAIDoWgliQMwQw74kwBQhCzAUF/6RbJzFVgygGsS7Bh1vLqmHawc6av3JwCU7xikEgQQneHrinHg13XKTwA3aJD8fOa1b6UykWLFtXl8E1irLi4OMyfPx9t27fHxn2lyMgvh9f3gkUfdUHAK2W26UDfyzt30J2X6gKoHkMTaEQEtDDWiBZDm6IJ1BeBPo++17e4svIDMLWurzn8cdy4FiF45op+CDWkr5bH888/j/Jy/2mHbr+ZtjteDb3llv9n7zzgpCiyP/6rDpN2NrKBsMCyLHHJSQVJIgJ6ep4HKGD2RMUDkTP8OVBWxXxnQBElCQgGPE9BT0ARUXLOAgssOSxsTpO6u/6fauTUU2TDzO7M7OuP+wGhq+rV99VQPb9+9R7WHz6Dfy7bgiM51Vw8sRYsPAO6blHsr22bNPwRP09XQvM+zcEsEwD2BxGZBo45yMycBhxxl2usloOOg6EBuLYZMAZh3+9El5Wrwyrc1HxAN8iYA85KofOdAIuChFQYvBlkZgVjxv"/>
          <p:cNvSpPr/>
          <p:nvPr/>
        </p:nvSpPr>
        <p:spPr>
          <a:xfrm>
            <a:off x="5064369" y="750468"/>
            <a:ext cx="3695400" cy="2499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320" name="Google Shape;320;g226df10d8fa_0_13" descr="data:image/png;base64,iVBORw0KGgoAAAANSUhEUgAABMYAAAM5CAYAAADsbj2OAAAAAXNSR0IArs4c6QAAIABJREFUeF7s3QWcFnW3wPEz8/R20SEqiqKIgqCYvDZ2oVgYr2Ih1rUD7BYVC0RsUbFRUXxRbAEB6ZBuWNjeffaJmbmf/yAIFssu7D4z85t7udTEOd8zXOdzPv/QhAMBBBBAAAEEEEAAAQQQQAABBBBAAAEPCmgezJmUEUAAAQQQQAABBBBAAAEEEEAAAQQQEBpjvAQIIIAAAggggAACCCCAAAIIIIAAAp4UoDHmybKTNAIIIIAAAggggAACCCCAAAIIIIAAjTHeAQQQQAABBBBAAAEEEEAAAQQQQAABTwrQGPNk2UkaAQQQQAABBBBAAAEEEEAAAQQQQIDGGO8AAggggAACCCCAAAIIIIAAAggggIAnBWiMebLsJI0AAggggAACCCCAAAIIIIAAAgggQGOMdwABBBBAAAEEEEAAAQQQQAABBBBAwJMCNMY8WXaSRgABBBBAAAEEEEAAAQQQQAABBBCgMcY7gAACCCCAAAIIIIAAAggggAACCCDgSQEaY54sO0kjgAACCCCAAAIIIIAAAggggAACCNAY4x1AAAEEEEAAAQQQQAABBBBAAAEEEPCkAI0xT5adpBFAAAEEEEAAAQQQQAABBBBAAAEEaIzxDiCAAAIIIIAAAggggAACCCCAAAIIeFKAxpgny07SCCCAAAIIIIAAAggggAACCCCAAAI0xngHEEAAAQQQQAABBBBAAAEEEEAAAQQ8KUBjzJNlJ2kEEEAAAQQQQAABBBBAAAEEEEAAARpjvAMIIIAAAggggAACCCCAAAIIIIAAAp4UoDHmybKTNAIIIIAAAggggAACCCCAAAIIIIAAjTHeAQQQQAABBBBAAAEEEEAAAQQQQAABTwrQGPNk2UkaAQQQQAABBBBAAAEEEEAAAQQQQIDGGO8AAggggAACCCCAAAIIIIAAAggggIAnBWiMebLsJI0AAggggAACCCCAAAIIIIAAAgggQGOMdwABBBBAAAEEEEAAAQQQQAABBBBAwJMCNMY8WXaSRgABBBBAAAEEEEAAAQQQQAABBBCgMcY7gAACCCCAAAIIIIAAAggggAACCCDgSQEaY54sO0kjgAACCCCAAAIIIIAAAggggAACCNAY4x1AAAEEEEAAAQQQQAABBBBAAAEEEPCkAI0xT5adpBFAAAEEEEAAAQQQQAABBBBAAAEEaIzxDiCAAAIIIIAAAggggAACCCCAAAIIeFKAxpgny07SCCCAAAIIIIAAAggggAACCCCAAAI0xngHEEAAAQQQQAABBBBAAAEEEEAAAQQ8KUBjzJNlJ2kEEEAAAQQQQAABBBBAAAEEEEAAARpjvAMIIIAAAggggAACCCCAAAIIIIAAAp4UoDHmybKTNAIIIIAAAggggAACCCCAAAIIIIAAjTHeAQQQQAABBBBAAAEEEEAAAQQQQAABTwrQGPNk2UkaAQQQQAABBBBAAAEEEEAAAQQQQIDGGO8AAggggAACCCCAAAIIIIAAAggggIAnBWiMebLsJI0AAggggAACCCCAAAIIIIAAAgggQGOMdwABBBBAAAEEEEAAAQQQQAABBBBAwJMCNMY8WXaSRgABBBBAAAEEEEAAAQQQQAABBBCgMcY7gAACCCCAAAIIIIAAAggggAACCCDgSQEaY54sO0kjgAACCCCAAAIIIIAAAggggAACCNAY4x1AAAEEEEAAAQQQQAABBBBAAAEEEPCkAI0xT5adpBFAAAEEEEAAAQQQQAABBBBAAAEEaIzxDiCAAAIIIIAAAggggAACCCCAAAIIeFKAxpgny07SCCCAAAIIIIAAAggggAACCCCAAAI0xngHEEAAAQQQQAABBBBAAAEEEEAAAQQ8KUBjzJNlJ2kEEEAAAQQQQAABBBBAAAEEEEAAARpjvAMIIIAAAggggAACCCCAAAIIIIAAAp4UoDHmybKTNAIIIIAAAggggAACCCCAAAIIIIAAjTHeAQQQQAABBBBAAAEEEEAAAQQQQAABTwrQGPNk2UkaAQQQQAABBBBAAAEEEEAAAQQQQIDGGO8AAggggAACCCCAAAIIIIAAAggggIAnBWiMebLsJI0AAggggAACCCCAAAIIIIAAAgggQGOMdwABBBBAAAEEEEAAAQQQQAABBBBAwJMCNMY8WXaSRgABBBBAAAEEEEAAAQQQQAABBBCgMcY7gAACCCCAAAIIIIAAAggggAACCCDgSQEaY54sO0kjgAACCCCAAAIIIIAAAggggAACCNAY4x1AAAEEEEAAAQQQQAABBBBAAAEEEPCkAI0xT5adpBFAAAEEEEAAAQQQQAABBBBAAAEEaIzxDiCAAAIIIIAAAggggAACCCCAAAIIeFKAxpgny07SCCCAAAIIIIAAAggggAACCCCAAAI0xngHEEAAAQQQQAABBBBAAAEEEEAAAQQ8KUBjzJNlJ2kEEEAAAQQQQAABBBBAAAEEEEAAARpjvAMIIIAAAggggAACCCCAAAIIIIAAAp4UoDHmybKTNAIIIIAAAggggAACCCCAAAIIIIAAjTHeAQQQQAABBBBAAAEEEEAAAQQQQAABTwrQGPNk2UkaAQQQQAABBBBAAAEEEEAAAQQQQIDGGO8AAggggAACCCCAAAIIIIAAAggggIAnBWiMebLsJI0AAggggAACCCCAAAIIIIAAAgggQGOMdwABBBBAAAEEEEAAAQQQQAABBBBAwJMCNMY8WXaSRgABBBBAAAEEEEAAAQQQQAABBBCgMcY7gAACCCCAAAIIIIAAAggggAACCCDgSQEaY54sO0kjgAACCCCAAAIIIIAAAggggAACCNAY4x1AAAEEEEAAAQTqQ6D7137JGhXJLCsJWUFd1y0r25c0dqmurs6OV0UjYiV1Ix7XtxCK5QtHLD0UjIUikWggHJ5brPlXZvpjlj8siWJpHpURAxIiYtVHSjwDAQQQQAABBBBwugCNMadXkPgRQAABBBBAoKEFNnxPaSI9Nem8QJfqnbSO3fdvs3zhopMMK5mfqKzeNVpZ1sGsimaKYflFRBOf5RPNFxbT9Ilu6SK6us+Wvs3WN7w0wxTDZ4pPi4plqkaYiKWZejBUHcrM+jWQGZnr9/lKfJZ/UaMdcj+cMW5kTDIzLRk71vwdS92H5llDvzk8HwEEEEAAAQQaXGBLH18NHiABIIAAAggggAACKSSgSec+/oy0RE7F6jWZkrT84Wa53eLRqjzdsnL9wVBXw0juLoaZYcTjmZZlBRo0ds0ydH+4SvNrZT6fv1BM8+tEMr7SFwhVSCw+KVEVX5uWmR2tyg4Xydg2cZEBGxpnDRo2D0cAAQQQQAABBOpLgMZYfUnzHAQQQAABBBBwnkCPq0KysjySXaDnxaOxxvHq6qaWkWzu9wcOSlRV7WOZZkjTtSaiSUgsUxPx1WTUV0M6WCKmJZo/IWZyrWhaVSCcvtAUc4xlJpcHMzMX+Qy9VHz+1RU5gUoZOSTKyLKGLBfPRgABBBBAAIHtLUBjbHsLc38EEEAAAQQQcJqAHj7oojaJ6vI9dctsI0mjtaVpu5hi7qQZRivTSGSK+La0FpjTchZNjS4LhedplqzSNZlt+fyLRHwLQ1lpS8rHlI8XGWE4LikCRgABBBBAAAEEtiBAY4xXBAEEEEAAAQQQaHtVSDJXZYUj2u6JqupzTMNsq5laG0uS2SK+DLGMoIjmle8mSywxNE2rFN0qE1+w0EzEZ2c2avRNeVnxJxIPlckMidIo458NAggggAACCLhBwCsfeG6oFTkggAACCCCAwDYWyDv1qpaJtRWHV1eWdjXjic6maTQWU2spWgOvDbaN89wGt7M00ddalrlYD4bn+UKhyU13bv3pknaRWTKAdcm2gS+3QAABBBBAAIEGEqAx1kDwPBYBBBBAAAEEGkxAk87nNk0PWQ9VV1YebybiETHFL7r4arArZIMF3fAPttRIMrXkmKlGlImuxUKZWcur4+YhMnlEkYgw1bLhi0QECCCAAAIIILCVAjTGthKM0xFAAAEEEEDAaQKWlrdfv8yYVbxjXOKHWYZxqFFddbxYmmqEcWwLgYBvmmZp7wezc7+rjgemS6TlOhk7ILktbs09EEAAAQQQQACB7SlAY2x76nJvBBBAAAEEEGg4gc590sRc1ig9u2AXLWGeGS0rU6PD8kXXAw0XlIufrJmGaP6KYFrGNH9QH5JMyM+xWFWh/PphiYuzJjUEEEAAAQQQcLgAjTGHF5DwEUAAAQQQQOBPAt0vCIeTsn+8oqiLlTAO1DT9AMs0CpgmWW9viqX5fHHd5//RNJLjTdP6IdKk5aToV8+vUPMw6y0KHoQAAggggAACCNRAgMZYDZA4BQEEEEAAAQRSXkCXrqfkpgUzDoiXl3c3xTrKisXbiK6l0xBrsNpZIlZcNH2VHgz8EAhG/hcMhb4v+7bNfBEW7G+wqvBgBBBAAAEEENhMgMYYLwQCCCCAAAIIOFugc5+0zPTqnpVFxT1E0zpbptFKLDMoovGdkyqVtbSE5pO1uq7NEM3/baSgxbPlY55ZlyrhEQcCCCCAAAIIeFeAD0bv1p7MEUAAAQQQcLZA954ZEvPtEqisGphMJvcWU9JEFz8jxFK1rGpXS3tHy5hY2rrMVq0eLtML35HRH6xJ1YiJCwEEEEAAAQTcL0BjzP01JkMEEEAAAQTcJdC5cyAjc4+T4hXRSxKV5UeIpuvuStAT2VhiSVIL+mdG0rNfM4Oht6Njhy5nDTJP1J4kEUAAAQQQSCkBGmMpVQ6CQQABBBBAAIF/FOh8VoFfT+yqJYxrkonYSWJJEC1XCFiB9PRJWlLujpnRiZJbsE7GvlztisxIAgEEEEAAAQRSXoDGWMqXiAARQAABBBDwtsAeA94JLhr9affqqrKeVjJ5qGUau3hbxKXZa1qZBPxj/YHg53ktd3hv9QePMsXSpaUmLQQQQAABBFJJgMZYKlWDWBBAAAEEEEDgD4HuA/yyfMIuwdyMU41k8mIzWtnq92mTfL+49z1RO1mWBCPp74quvR9bUvqdrB5d6d50yQwBBBBAAAEEGlqAD8uGrgDPRwABBBBAAIG/ChzeOz9QWnV6oiraUxOzm4gWYVF9z7wo69cf8+lz9FBotC8nb3BszAtzPZM9iSKAAAIIIIBAvQrQGKtXbh6GAAIIIIAAAlsQ0CMHntM1EY3eZMSiB4tp5Yim+1DzoIBlmiJatR4KzfIFIg/HJwx/x4MKpIwAAggggAAC21mAxth2Bub2CCCAAAIIIFBzgez/nH9j2eo1F4tl7URDrOZuLj/T0nStUnT/cDMj63b58TXWHnN5wUkPAQQQQACB+hSgMVaf2jwLAQQQQAABBP4qsEfPYDBT31kMc2CisvIopkzykvyDgKUHQwt8oeD1cSn7WsaNKkMKAQQQQAABBBCoqwCNsboKcj0CCCCAAAII1Fog46jLGseKC08y4okrrURiLxGNb5Naa3rgQjW9UtdWaf7QMNOwhsj0j5aJiOWBzEkRAQQQQAABBLaTAB+f2wmW2yKAAAIIIIDAvwh07hMIaGV76lbi/EQsfo5lGgV4IVBjAcNK6gHfu5o/MKzl3h2/W/TygOoaX8uJCCCAAAIIIIDAJgI0xngdEEAAAQQQQKB+BTp3DoQj7S5MlJafbZrJTmJpmfUbAE9zhYAlSdG1OaFgeGR10/ADMuoNpla6orAkgQACCCCAQP0K0BirX2+ehgACCCCAgKcF0g+/uEnl6lW9dM260UoaTUXT1bcI3yOefivqlLyliRXV0yKfJaPWvTLDP11khFGnO3IxAggggAACCHhKgA9RT5WbZBFAAAEEEGg4gYyDL2xfWVr4pMTNbqJbaawn1nC1cN2TTSshgcCscFba/dEf3nrbdfmREAIIIIAAAghsNwEaY9uNlhsjgAACCCCAwHqBPoFApzV7mYb+tJmIdhXRdGQQ2B4Cmj+wJJgWube6uOotmfNx+fZ4BvdEAAEEEEAAAXcJ0BhzVz3JBgEEEEAAgdQS2O+crICRON2IVt9kWfG2IjpNsdSqkMuisSwRa10gHBkcD2U+Jz+9utxlCZIOAggggAACCGxjARpj2xiU2yGAAAIIIIDA7wL79GwU1K2LjUSyr5mMN8cFgXoTMK2kHo4M09MCQxM/vj2h3p7LgxBAAAEEEEDAcQI0xhxXMgJGAAEEEEAg9QXSDj63WXVR8f2WWMeLJQWpHzERulAgpuu+KUYsdrv8Nvp/ImK5MEdSQgABBBBAAIE6CtAYqyMglyOAAAIIIIDA5gJph/Tep7qo+CbLNM7EBoGGFLAsyxJLJvmC/geMHZqNkpFDqhoyHp6NAAIIIIAAAqknQGMs9WpCRAgggAACCDhWIOeoPieXrVh5h5WI7yk+X9CxiRC4ewQs0xBdX+KPhJ9KZPiGytgRFe5JjkwQQAABBBBAoK4CNMbqKsj1CCCAAAIIIGAL+Dr3PE6LVj5qWMauIrommsZ3Bu9GighYlqb5Sv0Z6QPjJdGB7FiZImUhDAQQQAABBFJAgA/WFCgCISCAAAIIIOBsge5+X8ecU03TeFyMZHMRGmLOrqeLo9e0qC8Qeji5LPmYrP243MWZkhoCCCCAAAII1FCAxlgNoTgNAQQQQAABBP5WwCftjjxVs4L9xW+1FxG+LWrzomzoJVr/sj58Tc6pzbO9do1mGZrmu9e0zOdlxmervJY++SKAAAIIIIDA5gJ8vPJGIIAAAggggEAtBbr7ZffIaWIZj2m6v0Utb8JlCNS/gGUlLdGGSJqvv0wcubb+A+CJCCCAAAIIIJAqAjTGUqUSxIEAAggggIDTBHbrcYkmcrvoWmunhU68CIhpVWp+fZgZjz0hc/+3ABEEEEAAAQQQ8KYAjTFv1p2sEUAAAQQQqIuAJm2Pukx8vls0n9aS6ZN1oeTahhOwLDGl0vJpL4gY98qML4oaLhaejAACCCCAAAINJUBjrKHkeS4CCCCAAAIOFfB1OulMI5Z4QExzB03TdYemQdgIiIhlWaYV9YdCQ5OWfp9M/WANLAgggAACCCDgLQEaY96qN9kigAACCCBQFwE90vWMM2PRqkctw2zGSLG6UHJtSgloeswXDtyelEbPysQhVSkVG8EggAACCCCAwHYVoDG2XXm5OQIIIIAAAm4RGKCH95tzQKKy4jHTSO4rmsZIMbeUljxsAc2nl4bT02+pSmQPlYlDErAggAACCCCAgDcEaIx5o85kiQACCCCAQJ0Egl1O20NM88FEdVUPsXy+Ot2MixFIVQFNVlr+yIUy5b0vUjVE4kIAAQQQQACBbStAY2zbenI3BBBAAAEE3CfQvWeGvrZyqJW0ThNd87svQTJC4A8By7ImiuW7S2Z/MhIXBBBAAAEEEHC/AI0x99eYDBFAAAEEEKi9QLsTM/1pvpeN6upjRdPCtb8RVyLgEAHLNC1LmxjJzb4m+tNbPzokasJEAAEEEEAAgVoK0BirJRyXIYAAAggg4HqBtj1Cwdz02xLlVTeLLgHX50uCCNgCliUiMX8o/IGvSZNbqz9/fhEwCCCAAAIIIOBeARpj7q0tmSGAAAIIIFAXAS2t+/lXRNetu1sMM68uN+JaBJwqoPl8g83szFvk+zeLnZoDcSOAAAIIIIDAvwvQGOMNQQABBBBAAIE/C/hC+51+eKIi+rhlWXvAg4BnBUxZY4Ujd0jJuldl0dhqzzqQOAIIIIAAAi4WoDHm4uKSGgIIIIAAArUQ0IOdTtvTjMfvNQyjh2jCYvu1QOQS1whY/lBome4PXBmbYH0mMsJwTWYkggACCCCAAAK2AI0xXgQEEEAAAQQQ+EOgbY9GvvTQA1Yyea5lmSFoEEBARPP7J5mmfoZM/3A+HggggAACCCDgLgEaY+6qJ9kggAACCCBQFwFd3/vkflZ19E7Rfbl1uRHXIuAqAcs0fMHwh8HGef2qvhy2wlW5kQwCCCCAAAIeF6Ax5vEXgPQRQAABBBDYIFBwTN/u65bOf0MsaSai8Y3Aq4HApgKWltQDoSFGO9//yYgRUXAQQAABBBBAwB0CfPS6o45kgQACCCCAQN0EOp9QoFVak0U3WtAUqxslV7tYwLRW65npVxgT3n3fxVmSGgIIIIAAAp4SoDHmqXKTLAIIIIAAAn8j0LlzIKS1eS5eFb2I9Ud5QxD4NwHL1H3BcVnNCvoUj35xOlYIIIAAAggg4HwBGmPOryEZIIAAAgggUHuBtj1CkUbZx1YXlw0VXfJqfyOuRMAjAqaV0Py+V0wrcpPMGFHkkaxJEwEEEEAAAdcK0BhzbWlJDAEEEEAAgS0K6P59Tz/ErI4NskxjD0aLbdGLExAQEcsSXZYGgqHb4lrjt2XikAQsCCCAAAIIIOBcARpjzq0dkSOAAAIIIFAngUjHni3iEr3bTCbPEkuP1OlmXIyAxwR0n29cMC3rmui4N8apbpnH0iddBBBAAAEEXCNAY8w1pSQRBBBAAAEEtkKgZ89geH7y/Fh17D4Rq4AF97fCjlMRsAUs0x+KDE4YFTfI1NGVoCCAAAIIIICAMwVojDmzbkSNAAIIIIBAnQQCnU/bz0gaz1qJ2D40xepEycUeFtA0vcifk3l5/Ifh73iYgdQRQAABBBBwtACNMUeXj+ARQAABBBCohUDnE9L8yUB/Ixa9XnTNV4s7cAkCCGwQ0HzF1ozOBSIDTFAQQAABBBBAwHkCNMacVzMiRgABBBBAoE4C/i6nH27FYp+YSSNcpxtxMQII2AKBrKzX42t/uVjmzYtBggACCCCAAALOEqAx5qx6ES0CCCCAAAJ1EziwV3OtrPJ9MYz96nYjrkYAgQ0ClmmtCWak94n/8u5HqCCAAAIIIICAswRojDmrXkSLAAIIIIBAnQTCB5zdP1ZceptoVqBON+JiBBD4Q0CzDH8w/F16s+YXlHz2zGJoEEAAAQQQQMA5AjTGnFMrIkUAAQQQQKBOAnnHXn1kyeJ5QyzL2kFE+AaokyYXI7CZgCWWVRKIpD8ab5H3hIwcUoUPAggggAACCDhDgI9iZ9SJKBFAAAEEEKibwH7nZPlj1a8YscoTRNNZcL9umlyNwF8FLMOQQPDbQCh4VXzCezMgQgABBBBAAAFnCNAYc0adiBIBBBBAAIG6Cex2zNFiWoM1n95aNI3//tdNk6sR+BsBy9I0rVp8wVvNqR8+ARECCCCAAAIIOEOAD2Nn1IkoEUAAAQQQqL1At24RX7TZM2Ysdi5ri9WekSsRqImALxCYHc5Ov7Ti2ze/rcn5nIMAAggggAACDStAY6xh/Xk6AggggAAC21egZ09f+upQr+qSsgfNZLIFa4ttX27ujoBoEgsEww/H476HZcaICkQQQAABBBBAILUFaIyldn2IDgEEEEAAgToJRLr1bpGMlj6UjMfPEtH0Ot2MixFAoCYClu7z/2Ik4mfI7M8X1eQCzkEAAQQQQACBhhOgMdZw9jwZAQQQQACB7S2g+/fqeZRpVg2yTKvt9n4Y90cAgd8FLCsWyc26turHt58XEQsXBBBAAAEEEEhdARpjqVsbIkMAAQQQQKBuAntfkBPwlQ9IVkWvEE0CdbuZi69WexFY9C5cXOEGSU3z+5ZkNGt1eNkXz85rkAB4KAIIIIAAAgjUSIDGWI2YOAkBBBBAAAEHCux+3J6aLj+JZWU4MPr6C5nGWP1Ze+tJViA9/GB8wvu3eittskUAAQQQQMBZAjTGnFUvokUAAQQQQKCGAt39wW7NXkyUlvau4QXePY3GmHdrv70zDwTmWXreATL5pcLt/SjujwACCCCAAAK1E6AxVjs3rkIAAQQQQCClBdIPuaBD1bq1n4lltkzpQFMhOBpjqVAFl8ZgmGmNmt1Q+c3Lj7s0QdJCAAEEEEDA8QI0xhxfQhJAAAEEEEDgrwLhA8+7JVa07m7RxI/PFgRojPGKbEcBLeSfktao+VEVo59fsx0fw60RQAABBBBAoJYCNMZqCcdlCCCAAAIIpKpATvcLcsqLS6eaiVirVI2RuBDwjIBllfgzMm9MTGj/osgA0zN5kygCCCCAAAIOEaAx5pBCESYCCCCAAAI1FfDvfeqNRrz6oZqez3kIILAdBUwroQX0D8xg1pUycfja7fgkbo0AAggggAACtRCgMVYLNC5BAAEEEEAgVQXCR/RpnViz6m0zmdw/VWMkLgS8JWCZmj84vaBFsyvWjHr+B2/lTrYIIIAAAgikvgCNsdSvEREigAACCCBQY4HM7hceX7F61VDRtCY1vogTEUBgewpYmmixYCjjieqTTusvA86Ib8+HcW8EEEAAAQQQ2DoBGmNb58XZCCCAAAIIpK5Az56+4BJtSKKi4lyxJJi6gRIZAt4T0APBH0N52f2qvn5loveyJ2MEEEAAAQRSV4DGWOrWhsgQQAABBBDYKoGcIy7bp2z1shctw9xbRPhv/FbpcTIC211grR4I3WjkFr8mY8cmt/vTeAACCCCAAAII1EiAj+YaMXESAggggAACKS7QvbvfX1ZwmxGL/p9YVkaKR0t4CHhPwJKkHvQPM/TQ7TJ5RKH3AMgYAQQQQACB1BSgMZaadSEqBBBAAAEEtk6g/fGtRaxHxTRP0XTNv3UXczYCCNSHgKb5ppn+4Fky5b0Z9fE8noEAAggggAACWxagMbZlI85AAAEEEEAg9QX2OulgLZF4WjSrg4jGf99Tv2JE6EUBXeLhzNwLoz/F3xYZYXiRgJwRQAABBBBINQE+nFOtIsSDAAIIIIBALQR8ex53kWVaz1gi4VpcziUIIFA/AlYgK3t8vDp0jPz6ckn9PJKnIIAAAggggMC/CdAY4/1AAAEEEEDA4QKtLnqoefnCWQ+Xrl5zNovuO7yYhO8BAas8v+1uh639eOAvHkiWFBFAAAEEEEh5ARpjKV8iAkQAAQQQQOBfBbTQgecckygrf8sykllYIYBAigtYZjKQlX1HfNzbD6Z4pISHAAIIIICAJwRojHmizCSJAAIIIOBlw+y9AAAgAElEQVRagbY9QsHs9BsT0aq7XZsjiSHgNgFf4ENr2keniojlttTIBwEEEEAAAacJ0BhzWsWIFwEEEEAAgU0FdjoiW0+PvGAZRk9gEEDAIQKar9iaMbKxiCQdEjFhIoAAAggg4FoBGmOuLS2JIYAAAgh4QmC3U3bVfbHPLUt29ES+JImAOwSsrCZNbi79+qWH3ZEOWSCAAAIIIOBcARpjzq0dkSOAAAIIICCy6wldNJ/xo2jihwMBBJwjoAeDi4xfP6Sh7ZySESkCCCCAgEsFaIy5tLCkhQACCCDgDYHwQWdNixWV7sFulN6oN1m6SMCSypxWrXsVj37+ExdlRSoIIIAAAgg4ToDGmONKRsAIIIAAAgisFyg48aLMooWFhZZhhDBBAAHHCVQH0zNuik145ynHRU7ACCCAAAIIuEiAxpiLikkqCCCAAALeEsg9uk/fkqXLBnkra7JFwCUCpiT8GeFhiUYtrpZRg2IuyYo0EEAAAQQQcJwAjTHHlYyAEUAAAQQQEJGePX2hpb7n4mVll+CBAAIOFNBMQ9eD30eaNT+jYvTzaxyYASEjgAACCCDgCgEaY64oI0kggAACCHhNIPu4y3MrVqz6wIzFDvVa7uSLgEsELBGZk92ixVklX77wq0tyIg0EEEAAAQQcJ0BjzHElI2AEEEAAAQREQv+5qF1iXeFoK2m0xgMBBJwpoOn6urSCxv0rxg57xpkZEDUCCCCAAALOF6Ax5vwakgECCCCAgAcF/HuffoARr/hcRM/0YPqkjIBLBCxT0/3DzOkjmRLtkoqSBgIIIICA8wRojDmvZkSMAAIIIICABLue2TNRVvqy6HoaHAgg4FwBy5LXpUnVhTJ2bNK5WRA5AggggAACzhWgMebc2hE5AggggICHBUKden4Wr644WkTTPcxA6gg4XkALBqam5RVcVfHVi986PhkSQAABBBBAwIECNMYcWDRCRgABBBDwuED37n5tddoPokkXEeG/5R5/HUjf4QKatkj3+68zpnz0gcMzIXwEEEAAAQQcKcDHtCPLRtAIIIAAAl4WKDjy0n2LVix/07LMXbzsQO4IuENAK9QCwTtNf6MXZeKQhDtyIgsEEEAAAQScI0BjzDm1IlIEEEAAAQRsgchB5/WLlRT3t0wzD5J/FoiEgqJpIvFkUpJJEyoEUlNA06t9wfDAZDD0oIx7oyw1gyQqBBBAAAEE3CtAY8y9tSUzBBBAAAGXCugdT77dSsRuFNHYkfIfatyicb68cHc/Cfj9MmPeYnn9k69l8sz5Ypg0yFz6z8LBaWlJLeB/1tRy+8uvL5c4OBFCRwABBBBAwJECNMYcWTaCRgABBBDwqkDLx9+JrH797fuSsarLxNIibnXw+3Rpu0MLyc/JlJnzFktxWeVWpdq+bWuZ/tFz9jWWZcncxcvlsgGD5NtfZti/50AgdQQsKxRJH5HbrPkNKz95aknqxEUkCCCAAAIIeEOAxpg36kyWCCCAAAIuEQgf0ad1snD1k0Yscbzo4ndJWn9Jo9PuO8vTt18u+++9u5SUV8qbI7+WJ177UOYvWSk1aWsdfWAnGTXkns3u++GYH6VP/0GytpjZam59b5yaVyAUmeZLT7sk+v1r45yaA3EjgAACCCDgVAEaY06tHHEjgAACCHhSIHTI2bvEiyoGiZE4QjTN51YE1dh64tZLpV2blnaKiaQhwz/9Wq57+AUpKqnYYtoDb75Erj7v5I3nqVFiv0yfK6dcda+sKCza+OehYEDstch0TWKxhERjMWFA2RZ563RCelpYstIidoMzFk9IRVXUrq+XD38wuMQXzji/+ufXx3rZgdwRQAABBBBoCAEaYw2hzjMRQAABBBCopUD6fy7qWF249mnTiB8gmq7X8jYpfZmmafLf046Wh//vIsnJTN8Y6+yFy+TcGx+WSTPn/2v8BTlZ8u1rD8tuO7XaeF5peaU88eqH8thL70vCMKRtq2bSdofmsmPLptK0IFcCfp8UFpXK1N8WyZiffrUbNhzbR+DE/+wnpx11kJimaY/emzp3oYwdP1WWrVpbo9GA2yeqhr2r7g+U+9Ize8d/ev0jNfu3YaPh6QgggAACCHhLgMaYt+pNtggggAACDhdI73buMbHKsoFGMtFO7D0X3Xc0zsuR+645Xy485UjR9fUpqibKD5NnyUW3DZTFK9ZIZnpEGuVmSbPG+ZJMJmXhstWytqRc4omE9OpxqL3wvhqZtOGYNX+JDHlnlPh8Ptmr3Y6yY4sm0rJpgeRmZUjY3r1Ss5thS1YWyq0DX5JPvpngPtgUyejmi0+X+6+90F7rLZZIyLriMhk/ba68MOJz+WrcFIknkikSaX2GYZnhzKzronmNn5dRg2L1+WSehQACCCCAgNcFXPlB7fWikj8CCCCAgHsFgvufdUayqvIxK5lcP8fQZYf6MDmo8x7y3J19RS2gv+GojsXlkWHvyewFS2WPtjtIu51aSpvmje0RZaZlybLV6+Td0d/LZ99MkAFXnCNnn9Dd3pFyw1FZVS0l5RWSFglLdkaa6P8w2K6qOia3P/mKPPGqGrjDsT0EDt+/o4wafLf4N6lP0jBk3uIV8txbn8qgN0Zuj8em/D0DmZn9442zH5WRQ6pSPlgCRAABBBBAwEUCNMZcVExSQQABBBBwv0Cg65m9jarKRyzTbOzGbNXoravOOUHu7nuuhELBjSmq0UXRWNyeZOb36+LTfRtHk6mT1Lpg46fNkaHvfiF9zz5B9mrX5h+bX392M0xTEomEvcbYhBlz5aLbn7Sn9TnlUKPqfLpuj6ozzNSfhZedmSafD75X9uvYbjNiewRZPCHHXd5fvh431Sn82yzOYGbmEzHx95dxb7A7xDZT5UYIIIAAAghsWYDG2JaNOAMBBBBAAIHUEOj5js+/6L0bjGjFXWJaf3SNUiO6bRJFmxaN5ZNn+0v7tm1qfD/VUKmKxmTMuClSVlEpag2rrIx0e6qeahZVxxN24ygYCIhqglVFq+11rZauLLR3uVy6qlCWr1kni1cUyuyFS8VM4eaSaoKFgkFJCwdkxxZNpfMeu9gj7NIjYTvPGb8tls+//0VmzFsiapRdqh7/PfVIef6ufnZd/nx8M2GqHH/5AKmMemtGYSAt46e4L3CGjHtjWarWjbgQQAABBBBwowCNMTdWlZwQQAABBNwp0OOqkH/lkjuNePwWN64vphbAv+3SXnLH5WfZa36pQ603ZRiG/Xv160QyaTd81OixaLX6OSal5VXy9fgpsnDZKrnmvJOl617t7PMTiaR8O2m6jBj1neyz+85yxjEHS1FZhbw3+jv54MufZG1JmawpKrV3RUylnShV7OFgQEKhgISDQXvXzEg4JBlpYXtdtEP23VPUrp07tWxmr5m2YR025aWagRWVUXlw6DvyzJufSFllNCX/LQSDAfnf0Hul297txefbvDmmplSedOVdMmvhlvtDfp9PAgG/hAJ+e2dR9U6kckPw34qhafoc00geI7M/X5SSRSMoBBBAAAEEXCpAY8ylhSUtBBBAAAH3CeT1uCqrbPmSe4xkop/7shM5qFN7eeuxm6V543w7PTW667NvxkuHXdpIWiQky9cUyeSZ8+SnKbNlwdJVsnptiawuKpai0nLJSk+T/7vwNLm690mSkRaxrx83dbb0vfc5mThjnpx+1IHyyA3/ldbN1s9ALS6rkF9nzZcvf/pVhn861l50v6EOlVuzgjx7vbRGednSJD/H/rlxfo6ojQjUrpnqz1o0yZe87MwaTREtr6ySU/rdK1/9PKWh0tric7t36SDD7rtG2rRoutm5ahprz2vvk3FT5/7lHmnhkOTnZEqTglxpVpArTRvlSW5muuTlZknA55Nlqwpl4sz58suM3+xRhE46LMuaL6ZxpMwZvdBJcRMrAggggAACThegMeb0ChI/AggggIB3BLpfkOMrKr7PTCaucFvSanfIVx+8Tnoc3NUeAWUYpkyYPlduemyYDH/0JrtRVFFVLbPnL5WfpsySD8b8JBOmzpV4MmmPDtuvQzsZdPtl0ql9W/v3S1askX73D5aPv/7Zptq5VVN59IaL5dhDutgjjNShRlcVl1bIXc+8IS+890XtRhqpkW01GG4WCgRk59bNpFnjPGmUk23vhNmkIEcy0yJSkJu1cYdM1QQryM0Wv08XNRpKjab6p40C/u4dUFNH1Wg6NU30kv5PyQ+TZv79q1LDuLfne6YagXf1PVcuO/PYjTVRzytcVyp3Pv2aPcVVNTxzsjLsHUabNcqTjEjYfhdUk7BF43x7yqyyUk6aaBJPJmTekpXy6Tfj5Y2RY2XWgqXbM4Vtem8aY9uUk5shgAACCCBQYwEaYzWm4kQEEEAAAQQaViB87JU7JFevHmhEq05p2Ei27dNDwYDcfdV59qL7qmGkjvlLV8pdT78hI8eOk5HPDrDX0dpwqKly46bMkb73PWuvpdU4P1sG3tRHTj3yQFH3WrR8tdz8+Evy8Vc/2+tuqUOtZXVg5/Yy9K5+0naHFpslMObnX+XiO56UxSvWbNvENrnbbm1ayu2XnyWd92hrrwfm9/vsqZGqYaZ+vWHqaG0DUCYz5i+xR9RNnjVfflu0XH6aMkcqo9W1veU2vy49EpKWjQukZbNG0rpZgTQpyJNDu+wp/+myl6iplRsONQV22eq19lpvqp7hcFCCAb/dJKvpoabHfjdxhpzS9x67eeqEwzKspRJOO0mmvDfZCfESIwIIIIAAAm4RoDHmlkqSBwIIIICA6wUi3S/eP1FR8pJRVbWbm5I97cgD5PGb+0jLJgV2WmuKSuTBIe/I4BGf26O4eh59sLzywLUSDoU2pl1UUibn3fSojPp+ovQ+4TB5pv+V9lpcM+cvkdsGvipf/DjRXpNMfehkZaTZ0xIz09Ok17GH2FMuNz1mLlgqp199r8xesOU1rWrr3q5NS3nmjsule9e9tmoE2KbPK6+ISlWs2t48QK2rphp5E6b/JjPnL5apcxdJtDomVb+vsaXWYqvPTQRUcy89HLabfWnhoOTlZMqOLZpJ29bN7JFy6mc1/VE1PoN+v93o8vl9dmNQrS1X18bgn+uiRgOqUYeHX3SL3SBzyFEazsn+b/TH4e85JF7CRAABBBBAwBUCNMZcUUaSQAABBBDwgoB/355HWvHYG2Yy2cgt+XbtsKs8fuMlsl/H3ewplCXllXL/kLdk8NufSUXV+jWi1J8/dN1Fcu0Fp9iNLtVEKS4tl943PyqffvuLXHjKEXJ5r+Nk8uwF9nVqZ0a1KP2BndpL964d5JBOe8huO7WWnOyMzXZBVM0TdXylRozd+dR2HTGmnnPUAZ3krqvOlb1331l8upr498dnmCWWqP81LVOqq+OyZPVaWb6yUOYuWiYLVxbK0hVrpLCozF4brai0TAqLSiWeNOr9NVDreqmaqSZXo/xsyYxEpE3LpvYouLysdCnIyxE1LTYnS01x9G1VfBvqseGi9eWxNs5U3WD0tzfVZDPP36+U/c68RibPWrBVcTTYyZoeC6Vl9aue8OaQBouBByOAAAIIIOBBARpjHiw6KSOAAAIIOFSgwwk9NMMaLmJmOzSDzcLesUUTeezGS+TkI7pJLJ6QxStWy2MvvS8vvPvFX9KLhIPyyv3XyyH77mGPHFOjyq667zmZMnuhvWh9ZnrEXqS+0+5t5T/7d5Rue+8mAf/6tcT+6YjF4jJ3yQq597nh8sGYnyVZT1PudmrZRPZsu4O9PtaGY/HKNVJSVinLVhdKcVllSpZXTWt84NoL5JreJ9c6PjWKS22qoEaM/flQzT41DVZN/1RTIZevXmfvHKqagmoknKr5ysLiv3126+aNJDczY7O/KywulS9+mFTrWOv9QkuS/nDk+sTk956q92fzQAQQQAABBDwsQGPMw8UndQQQQAABhwnsesyxoltvabov02GR/yVctfb7Ift2kPuvOd+edvfN+Gny8gdfyvjpczebAqhGHjXNz7WnQrZr00KOO7SLtGzSSGKJhCxZucbegVJNwVR/n5eVKaHQ+rWq/jz6aEMAm07ZW7Fmndw56DV59aMxkjRMp5Nu9/hVM+vmS86Q2y4981+bjpvaq+mcqqGlml6r1hbLmnUldmPs3BMOsxfM3/SYNmehXPvwC/Lzr7PsRpj3DtPUAsEbzCkfD7SHynEggAACCCCAQL0I0BirF2YeggACCCCAwDYQ2OXo40TT3tL8+uZDY7bBrRviFs0b58v+HdtJZTQm3/0yXaqq10+d3HDkZ2dK33NOkAP2aS87tWoqaeGQNM7LtqdJ/tuhpmMuWLrSbsasLS6Tssoq2XOXHaRrh3b2Yu7qUCOXfp4yS/7vkaEyburchkjfcc/UNU323XMXue78U+TQLh2kQNVC/6O5pUyLy8pl2ep1snz1WrsRtnpticxZtEwWLFsl8xYvl7XF5fYunJPeHWTv0Lnpoa5/ZvhIueYBz84ktCzRbpSZnz5GY8xx/zwIGAEEEEDAwQI0xhxcPEJHAAEEEPCYgMsaY1uq3m47tpS3HrtZ9mq345ZO3ezvf5w8U2598hVZvbbYXqReNdxu+m9Puf7CUyQYWN8YKyotl9uffFVefO8LSTTAWl1blVAKnawaYTs0byyH7beXXHDKkdKlw6726LEZ8xbL6B8mybipc+wdJdXIsOLSCimpqLSbkJseBTlZ8vNbj8tOrZr9JbOJM+dJl55Xp1DG9RqKZYl1o8wcRWOsXtl5GAIIIICA1wVojHn9DSB/BBBAAAHnCHisMZYWCco5xx0mxx6yr4TDQbtOav2ppSsKRa3JtWDpKnu3w0dvvGSzGn727QQ587oH7XPVsUOzRjLw5j5y0uHd7IX71VS/STPnyTk3PCxzF69wTv1TKNJwMGCP+FIL7StTtWOmmjJZXhm1p0r+27Fj8yYy+YOn7d1CNz1M05SX3v9SLunv2SW2LMu0bpTZNMZS6FUnFAQQQAABDwjQGPNAkUkRAQQQQMAlAh5rjKmqqXWo1O6Gak0ydaidCtW6VWr3RvVzbla6zPpksDTKy9lY5A/+96O9MH/rZo2kwy47ykH77iEndd9PsjLXL3avGmNq90p1jmGylFN9/+u44KQj5MX7rrEbapseauH9k/veI1PnLqzvkFLmeZZh3ihzPn+UqZQpUxICQQABBBDwgACNMQ8UmRQRQAABBFwi4MHG2IbKqeaYrmt2k2xDsywjLWzvRPnOwFvt6X01PVRDrffNj8jwT79hhfOaom2j80LBoHw59B45qPOef7ljMmnYGyp8N3GGzF60TOYvXmnvTlkdj9sN0XXFpTJ/6SqJxty7MD+NsW30onEbBBBAAAEEtkKAxthWYHEqAggggAACDSrggcaYWmC/ZdMCUVP1gsGApEfCEvD77J0nczLTpWmjXFGL9rdonC85mRmSnZkmLZoUbFxUvyb1USPGPhzzo5x306OO2v1QjbBSa3wpDzUNUTkoE9OypKSsQpauWiul5ZVbnMpYE6PtdY6aFjvs3mvtXUQ3HJvuYvnnUWSxeFyq4wl7lJ/aSOHVj8fIi++OlpWFRdsrxAa9L42xBuXn4QgggAACHhWgMebRwpM2AggggIADBTzQGDvu0C5yw4WnSW52hmRlpEvTghxRo4y29jAMQ8orq6W8qkoSiaQ9ykj9mTpUk2X0j5PlzkGvSyye2Npb19v5qkmYnZkuOVnpkpuZIXnZGZKfkyXNGuXJrm1a2Lt17tyqmRimIb8tXi6jf5gsY8dPkx8mz5Ci0op6i7OmD1J53H/N+XL+yUdKJPRHTZetKrR3sFS7Varc/q3eag2zIe+Mkkdfek9Wryup6aMdcx6NMceUikARQAABBFwkQGPMRcUkFQQQQAABlwt4oDF29XknyuM39fnL+lOqmWWvBqbm1G38af2v1SgjXdftX6sdKN8Z9a29uL7akbKsKiqJREKi1TFJbrI74tJVhbJo+ZoGe2HsD7A//o9kRMLSvEm+vS7aDs0aS5uWTaRJfo49Kk41lPKyMiUrIyKZ6Wl2sywY8G9mpHziiaTMX7pS7nn2TVHrrMVTbLfNYw7qLI/e+F/ZbafWov++vlhFVbU8//Zn8sH/frCbfs0b5Un7tq2l2967SbsdW0lmWuQveS5YtkpufHSYnaPLDhbfd1lBSQcBBBBAwBkCNMacUSeiRAABBBBAQMQDjTHVFHn5vmtl3z133Vjx6uqYfPLNeCmtqJJ1JWVSUl4lhUWlUlRaJpXRmNx52VlyQKf29vlr1hXLJXc+JZ9+O8FenD8Vj113aCHnHN9d0tPC6xtfmekbR8ipKZLZ6kdWuoQCga0OvzoWl7uffVOeev1ju0mYKocaCXbf1b3lrOO7b8zLMEz5YfJM6XvvczL9t0UbQ83JypCWTfLl4E57yNW9T5JddmixWXNMTRu946lX5Znhn6ZKetsqDhpj20qS+yCAAAIIILAVAjTGtgKLUxFAAAEEEGhQAQ80xkLBgFx2Rg+5u19vyUyP2NxqdFeXnlevnw5pqt0oTVFNFfVDjRZ794nb5KTD97fPXbW2SC6+40n5/PuJKdsYO+/Ew+S5/n3tUVNqIwE12k39+s/ra23Nu6aagIVFJXZD8Ok3PpapcxbZa4+lwhEM+OSsYw+VB669UJo2ytsYUllFlTw0dIQ8MuzdzUbzbTih/U6tZODNfeTwA/bZOMJM/Z0aFXfdQ0Nk5NfjUyG9bRmDZYl2o8z89DF2pdyWrNwLAQQQQACBfxegMcYbggACCCCAgFMEdu3RQ3R5S9O1LKeEvLVxqp0njz6wkwwe0M9ehF8d30yYJkdcdIsYfzMCTC1Gv6XGmPrYUU2nDT/UM9SIpN13bi2NcnNEjbKaMX+RzF6wTBL1MP1wr3ZtZMTAW2XHlk3tptiG+FSuGxait6eOWut/rxpc6mc1Aqy4tFyKSsrtkXOFJWUyc94SWbK6UH6dOV/mLVlpT6dMtUNNDX3q9svk+EO7bmz+qXymzlkoPa99UOYtWf63IXfeo60Muu0y2b/j7hv/XuX33ugf5JoHnpfC4rJUS7Vu8Wim4feHbkhM+Whg3W7E1QgggAACCCCwNQI0xrZGi3MRQAABBBBoQAH/XqccYxrx4ZZl/bGlXwPGsz0erUZQnXrEATLotss37lz44rtfyCX9n9rsceoDRvfpEvT75a3HbpYT/rOf/fdrikrkpkeHybhpc0QTTdIiYWmUmyWN87Pthd1VM6pT+52lSV6u5Odk2n+fSCZlzboSef/LH+SJ1z6SZavW2X+2PQ81Gqpnj0Oky567SNOC3M0aRuWVVbJs9TopXFcqKwrXyZKVhTJz/hKJVqsdGuMSi8UlWp2QaCyWMqPC/slKbSBwxVnHyd1XnSfhTRbcr6iKSp87n5K3Rn37j8zdu3aw34M92u5gn6OaaavXFku/+5+Xd0f/sD3L0zD3trSkP5J2bWLSiKcbJgCeigACCCCAgDcFaIx5s+5kjQACCCDgQIFwt16Hm1XR1xOJRFMHhl+jkNVuhVefd5LcfvlZopoq6nh46Ai5eeDLkpuVsf5HdoZkZ6zfrVH93O+8k6Rjux3tc9Uuk3MWLbcXs4+EA9KsUX6NnrvhpAnT5sh9g9+WT7+ZYE/b5KibwMlHdJPB/ftKo7w/ermq6fjqR2PsteD+6VAfqD2PPkieuu0yaZyfa5+mpot++8s0OfHKu0Qt2u+2Q9OkOpiV1bf6p7dedFtu5IMAAggggEAqC9AYS+XqEBsCCCCAAAKbCGQdekGXWEXlC/FoZUe3wuzapoW8+uD/2SOpNqy59dXPv8p3k2ZIs4I8adYo1x5hpRZoTwuHRa1JpnZpDPh924RErV/21bgpctb/PSTrSsq3yT29epNdWjeTtx6/RTruttPGNcKU75TZC6TX9Q/Jb0tW/CON2nXzyrOPlweuvUCCv29CYBiG9H/6Dbl/yNvuJDWtomBOzgWxn4ePdGeCZIUAAggggEBqCtAYS826EBUCCCCAAAJ/EYh0v7ilUVz0SCJR3cuNPGq640PXXSTnnnCYvSj9hiORSIrf79uqxenjyaQUriuxm1tqaqLa0VKtJaZ+tkzTHnnWda920qLJ+nXMNj0mTJ8rJ15xl6xeV+JG5nrJafedWspD118kx3dfP8V1w7Fg6Uq5+fGXtjgVUjVAH7nhYjn7uO4br1V1PP7yAfLdxBn1kkN9P8QyjMUSSjtepn4wvb6fzfMQQAABBBDwsgCNMS9Xn9wRQAABBBwlkHtEn+yywtX3mYnElY4KvIbBnnHMQfLS/deLmk5Z26OotFzufuZN+WbiNKmOJey1wpJJQ5KGYU/FU7+2xLKnaV54ylEyoO85mz2qsqpa7n72DXn81Q/tXS85tl6gSX6OvZvkqUcesHG0l7pLaXmF3PPccBn8zudSGf33qZBdOuwiI58dII03mYI5Z8FSOfLi22XZ6rVbH5QDrrAsa76YxpEyZ/RCB4RLiAgggAACCLhGgMaYa0pJIggggAACbhfI63FVVtmKJfcYiUQ/N+ba69hD5dUHrrdHh/35UAuvV0SrZd7iFZKdniY7tGiy2aiyDeevWlskF9/xpHz+/US7EfZPh2q+XXfBKXJPv96bnaKu63X9g1JWUeVG4u2eU+P8HBlwxdly3omHS1oktHGUnxqt98qHX8rdzw6XlWuL/zUONVrwolOPkuf7991slOCo73+Rk668225uuvGgMebGqpITAggggIATBGiMOaFKxIgAAggggIAS6NMn4J+w5g4jFrtNRPtjrqFLdJrkZ8uYYQ/Ibju1shsiapRXVTQmhSVlMnzkWBkx+jvpuOuOck+/82WHFo3+dmplTRtj+TlZ8uStl242VU8x/t8jQ+Xxlz9wiaiIT9ftBqL6WdM1e2fHRGL9CLpteagPykZ52dLv3BOl7zknSlZGmn179bx4IiEfjvnZnkK5eMWaLT42Kz0iQ++9WjX2/YsAACAASURBVE4/6uDNzr3qvufkmTc/2eL1jj1B0+dYZvBomfX+YsfmQOAIIIAAAgg4UIDGmAOLRsgIIIAAAl4VGKCHusy8NlFVeY9lWRE3Khx78L5yde+TJBwK2k2Ur8dNlU++GS+l5ZVyxjEHy+2X9ZJd27T8x9T/rjGWHglLbla6xBJJ+z7xRFJ236mVvPXYzdJh1zab3Wvf0/vJpFnzHUkbDgYkMyMimelponLOyUyXvOxMad44397JMyMtLNHquPy2aLnMnL9EFi5fLeWV0W2Sa5sWTezF8i84+QhRTccNh9ol9Ivvf5F7n39bJs74Tf55DN8fYbTbsaWMfLa/tG3dfOMfqqmXe510hR2zWw9/etrYgBk+u2ri6yvdmiN5IYAAAgggkIoCNMZSsSrEhAACCCCAwD8IBLqd3dsoL3vEMs3GbkRSI5vyczNF13wSra62Gzeq2XPWsd3lmt4nS9vWzUTX/xgsV1ZZZa8FphbTV8efG2PqfkcdsI+ce+Jh9rpWC5atkqUr10qrpgVyS58z7CbShqOopFxa/Oc8Uc2chjh0XRO/z2eP7lK7bPrUr38f7aV+r2m6ZKaH7XW7VJMrEg5KXlaWvTNnTla63Qhr0bRAWjTOlyb5ufYOnupcNW00EPCL36eLYZpSUVktC5etks+++0U+/Xa8vUukWo+tNoemibRp0VRuuaSnXaP0tPDG26hNEz7/YaLc/Ngwmb1wmVg16YqJ2KPOHr3h4s2m1I76doIcd/mA2oTomGuC6ZlPxgr8d8qoN8ocEzSBIoAAAggg4AIBGmMuKCIpIIAAAgh4RyDY7cyeycrKx6yk2coLWauRSBeffrRcduax9uinTY+Va9bJU69/LD0O7iKHdNnzbxtjqhl0xjGHyGM3XSJqUXjDMOydKdWosaYFuZvd78MxP8mp/e7d7qw+XZPG+bn28/OyM+y8crIy7FFe6ZGQBAN+yUiL2KPmwqGAhAIBSU+LiLouIxKRQNAvGZGw/feqIagaY5npkc0ahjVJQq37NWH6b/L4y+/LqO9+sU229ji48x5y3fmnylEH7SORUGjj5WoHydc++koGjxgl0+YuqvFtVTPvq5ceFDVqbMMRjyfk8nuelpfe/1+N7+PEEwNZGXfEG+U8LiOHsMCdEwtIzAgggAACjhWgMebY0hE4AggggIAXBTK6X9C9qqjoSSuZ6CCixuu481CjwrruuavceukZcsi+HezGj1p3TB2macryNeuk/6DX5f3//Siv3H+9nHT4/n/bGFN/mJ+dKVeec7z0PfsEe5rfhvtsKqdGUl1yx5Py8odb33xRUTUuyJUdmjcWtT7WpkdORrrdAAuHQ/bPzRvniVqgfkMTLBT8vfkVDNojutRoMTVyTI0W0zXNbnbZv1drhG3jcqv1v9Rou0++GSc3PDJM5i+t+Qw+1bw7+bBucsN/T5O9d9vJjndDbdYUlcgTr30kr3zwP1G/3nSkmLJqUpAr6ufisgqp3mR0nsrxzivOklsv7WXnu+GYv2SFnH7t/TJltos3a9QsI5KRe0VVZNdhMnbA1nco3fn/BsgKAQQQQACBehFw7Qd1vejxEAQQQAABBOpZIHjAeXsa5aVPm8nEIdu8U1LPufzT49RoqFOO7CZXnXOi7NVuR3s64IZDNbAmzZgnDw8dIZ99/4vE40l594nbNjbG1qwrkUv6PyWffjN+s10pG+VmyY0X95TLzuhhj77687Fk+Ro54uLbZN6SFVutoNYve/vxW6Tjbjvbza1ND9XcUtMjVU9r06mR27rJtdVBb3LBdxOny5X3PCvTf6vZmu+qSanWEru298nSunnjjSPV1CL7P06eZY9A+3r8NHvq6p+Pgrws+ey5u+01z777Zbq89+WP8tW4KRKtjkm3vdvJ6w/dKDu2bLrZZZ+MHWfvNLqmqLQuaab0tZovUBbIDp0b+/6dkSkdKMEhgAACCCDgQgEaYy4sKikhgAACCLhXIHTAmTvHK6KDxIgfJZa+fpiOSw7VLMrPzpBLzzxWbvpvT8nYZPSVGiUWiydl3JRZcvPAl2T8tN/srNXIok0bYxVVUbn8rmfkrVHf2KOh/ny88fAN9tRKtXbXhkPd+9WPx8iVdz0j0VqsL1aQmyU/DX9cdmrZtFa9SjVyyzQtewdH+4f6H0vEtMz1OVgihmWKaZj24vWWadl/pw7TFDHMmu8wqWvrR6CpIVvqmUUlZfYouaHvfiEl5ZX/+iap+rRonCe3X36W9OnZY/3z1aizpCFri8vk1Y//Jw8NHSEl5f88EzA/J9PeeVRterChOThnwTJ57u1P5MxjDpH9Ou622ZRQtXvmdQ8OkSEjPq/VVE+n/NPQQ8GFgUD4/Orxb33nlJiJEwEEEEAAAbcI0BhzSyXJAwEEEEDAEwKRwy5rkSxaPTAZi50smvwxlMrh2asF4g/p0sFeeP3IbnuL3+/frHGlRnK9+elYeen9L2XpqrUb/04tSj/mpQfkoE572H+2pcbYTq2ayjuP3yKd2re1z1cLxI+fNlf63f+8TK7lbpShUEAuP/NYueCUI+2dFFUu/zYiTK3tVVZRZY+oUpsLFJWVy6o1RVJaEZU1xSUSjcakuLxC1NpaqsmUSCalojIqaqMB1cxS12wYjaVGaRWVVtS4+mqqZyS8fi0wNY1R7dJZ02P/jrvJgCvPtusU9AekvKpKps9dJF+Pn2pPaZ02Z6EY5pZX2D+oU3t5+7FbpFnjvH99tGoS/jxltlw6YFCNR7PVNJcUO88KhCOTImkZl5Z+/8rEFIuNcBBAAAEEEHC9AI0x15eYBBFAAAEE3CTQ9qrPQkt+fPHeRFXlFaLpf2yp6NAk1cLxaoH9Hgd3lpsuPkMa52VvbCqpxeDV1MhJs+bJQy+MkPHT5vyl8aKu//71h6XzHrvWqDGmTjr6wE5y79XnS1ZGROYvWSX3DR4uP/46q8a7Jv4dtZou2XG3HeWsYw+VLh12lZZNCuxF9O3mW9KwR2Op0VmqibVoxWqZ/tsiWbh0tcxetEzUQvVqZJgaJaamiqpfbLm9VP8Fv6vvOdLr2EPtfJatWivf/jJNXh/5tf1rNXKspocarXfbpWfKrZf0kmDwjwbopterppgy6//06zLknVGuHi2mxgAGIpHhvuwdbop+NXB5TR05DwEEEEAAAQS2jQCNsW3jyF0QQAABBBCoN4HgPqffnohX3iiWtvk2jfUWwbZ5kFqM/vjuXeXE/+wv3bt2sBekVyOt1NTGJSsK5cufJsm3v0y316tasWbd3z40Eg7Kr+8Nkl3arN/FsDoel753PyuvfDzmb6dSbrhJ173a2Yvyq/vOXrBUYrXYkfHvAlKjxXZu3Ux2ad1c0iLhjTGtKiyWVWuLZNXaYqmMxrYNYD3fpX3b1tKmeROJxROycPkqu0ZqqmNtDtUAHXJXPznxsPWbJvz5UO/ANxOmyTUPDZFpc2q+q2VtYmn4a7SEL+R/LpmePkC+f7O44eMhAgQQQAABBLwlQGPMW/UmWwQQQAABFwhkHdT7ioqSdXdbppXvxHTUx8feu+8k15x3shzebW97l0a1VpgaIbR4+Rr5atyv8vn3k2Tabwvttav+bq2wDXnnZKbLsrGvSdrv0wPVSKN+9z0vg98ZVeumzbYwVYvtq/W81KFGU6m4ODYXUFMqX37gOtmxxeZrs6mm2IJlq+TuZ4fLO59/6/LRYsrEqvKFwwOTkdyH5Idh5bwnCCCAAAIIIFC/AjTG6tebpyGAAAIIIFBngeyjLt6xbMXyj8XU9qzzzRrgBmrnRtUUu+fq3hJPJmXKrPn26KDx03+TuQuXycq1xfY6WjVpJnXtsKv8/NbAzbJQjbHn3/lMksnajWZqABJPPjI3K0Puv6a3/Pf0Y+ydOzccalTdTY8Nk3dH/2DvVumBY6XlC94q0z58TUR4aT1QcFJEAAEEEEgtARpjqVUPokEAAQQQQKBmAu2P/lkTX1ex9xd03qGmTNq7I6rxMpb6UbtRVccesq988txdNMac9wrY02aP2L+jDLr9CmnRJN8e4acao1fc/axMmjkvJddZ2y7MmrbY8vuvlSkffbBd7s9NEUAAAQQQQOBfBRz5MU1NEUAAAQQQ8LqAv1PP94xo+Umi6X8MtfEgSvudW8mvHzyzccSRmoZ31b3Py5B3R/3rFEwPUqVkymr0oNp8oXnjfHvK5Oz5S6WkouY7ZaZkUlsZlBbwT0rPyelb/s2rP23lpZyOAAIIIIAAAttAgMbYNkDkFggggAACCNS3QGT/XmdWl5a8JJoeqe9np9LzIqGAjH/nSWm/c2t7BFJhUYn06T9IRn49bqt2SkylnIjFSwKWZWnmazLjiwvVcnReypxcEUAAAQQQSBUBGmOpUgniQAABBBBAYCsE/N16HWCUln8mYmVvxWWuO1V9yNx+WS+584qzxefzyeff/SLXPDhY5i5a4bpcSciFApYk9bD/BWPyx1e4MDtSQgABBBBAwBECNMYcUSaCRAABBBBAYHOB0GHn75xYUzTKMo1dvG6jpuJddMqREgz65YvvJ8kPk2d6YCdDr1fdHflrur4qkpt3Q+V3r77ujozIAgEEEEAAAecJ0BhzXs2IGAEEEEAAASk48cbMkqVz3zNi8SO9zqFpIumRiOiaJpXV1awt5vUXwjH5W5Zo2qzcpq16Fo0ZPNMxYRMoAggggAACLhOgMeaygpIOAggggIB3BCLdzh5UXVrS1zsZkykCbhIwTQmljcls7OtV9sWIIjdlRi4IIIAAAgg4SYDGmJOqRawIIIAAAghsIlBw/FWXrFswf7CI8N9z3gwEnCZgWolAJPxaPOzvKz+NiDotfOJFAAEEEEDALQJ8SLulkuSBAAIIIOA5gc6DBwd+HfRZiWkm0jyXPAkj4HQBzYpGsvOvr/rx9eecngrxI4AAAggg4GQBGmNOrh6xI4AAAgh4XiDS5azh1ZWlvTwPAYC7BdRCcpblshzN8sxmTQ8vG/PyBJclRjoIIIAAAgg4SoDGmKPKRbAIIIAAAghsLuDveMpBRiL+tYjlxwYBBJwj4ItE5iYnvtfOORETKQIIIIAAAu4UoDHmzrqSFQIIIICAVwTaH99a082PxZSOXkmZPBFwg0BaZvZRleOGf+mGXMgBAQQQQAABJwvQGHNy9YgdAQQQQACBtj2y9Ij+gmVYZ4CBAALOENB8viJz2simIpJwRsREiQACCCCAgHsFaIy5t7ZkhgACCCDgBYE9egZD6dqV8YqKx72QLjki4AYBzed/wZz2cR835EIOCCCAAAIIOF2AxpjTK0j8CCCAAAKeF8g45LzDqkpK37GSyXzPYwDgXgG3LMBvWIlgdtbNsfFv08x279tKZggggAACDhKgMeagYhEqAggggAACfyeQ1/3illVVZY/HKipOFxH+285r4k4BtzTGfNq6cH6j46NjX/7ZnYUiKwQQQAABBJwlwMezs+pFtAgggAACCPytgK/jyeeZRvJpMc0siBBwpYArGmOWFczJ+iimpfeWH4aVu7JOJIUAAggggIDDBGiMOaxghIsAAggggMDfCux94oGSSA7SLGtvEdVB4EAAgVQT0HQtFsrKPDf6o/GByAgj1eIjHgQQQAABBLwowIezF6tOzggggAAC7hPY88QmIubDWtI4S3Qt4L4EyQgB5wvoPv1Hv25eGJvy2VznZ0MGCCCAAAIIuEOAxpg76kgWCCCAAAIIaHqnU/tb1dU3iUgYDgQQSDEByzI1PTDUDKffJhOHr02x6AgHAQQQQAABzwrQGPNs6UkcAQQQQMBtAnm9rmtVOv23100zeZCIprstP/JBwNkC1gpLD/aV6R994Ow8iB4BBBBAAAF3CdAYc1c9yQYBBBBAwOMCga6nDUpWRC8RkZDHKUgfgRQSsExfMPxNKD//msoxQ6emUGCEggACCCCAgOcFaIx5/hUAAAEEEEDATQKZ3c45paKs+BmxpJmb8iIXBBwtoEt5IJz5VHZG/oOFY5+tcHQuBI8AAggggIDLBGiMuaygpIMAAggg4G2BzO59CioKl70rlhzqbQmyRyBVBCxLNP/0UEbOFdXjXvs+VaIiDgQQQAABBBBYL0BjjDcBAQQQQAABlwn49jm9lxmrGu6ytEgHAWcKGGZcC+hvmKH0a2XiiFJnJkHUCCCAAAIIuFeAxph7a0tmCCCAAAJeFWjbI+TPTV9gVFY19yoBeSOQMgKWVRJp1Oj6qm9ffUlErJSJi0AQQAABBBBAwBagMcaLgAACCCCAgAsF0g4877/RdWufF13zuzA9UkLAMQJawD/FnPLx3o4JmEARQAABBBDwmACNMY8VnHQRQAABBLwhkHXIBf/P3p2Ax1WV/wP/vufemcmeNF2hRdI2TQtFBCpgBTTQDVxQ1PrDnUVFUHbKJkhVRAEBERFEEPiD4M8q+lPpki5Uyla1gEihTdMFutG9abZZ7jnv/7kJINCkzZ6ZzHeU51Fy7znv+zk3mTvvnHvOmPrdO+doEIzOjoyZJQXSUEAlVTh86Nf3LPjN/0vD6BgSBShAAQpQgAKcMcZrgAIUoAAFKNBPBaZP93LWmesTDXVX9tMMmRYF0l5AItHnXeEBk/HUXbvSPlgGSAEKUIACFMhSAc4Yy9KBZ9oUoAAFKND/BaIf+Oz4IIj/TVXL+n+2zJACaSeg0aLCyxLP/e+taRcZA6IABShAAQpQ4G0BFsZ4MVCAAhSgAAX6q8DYUwv9PH+GTSZnQF1Of02TeVEgHQWiObkvm6IBpzQtvndDOsbHmChAAQpQgAIUaBFgYYxXAgUoQAEKUKD/Cgje/8mPiOov4Nxh/TdNZkaBNBNQbTKx3On2xcceT7PIGA4FKEABClCAAu8RYGGMlwQFKEABClCgHwsUTb+4tGn1uhuCePybgPB9vx+PNVNLGwFFJLpI1ZyBlx7jbLG0GRYGQgEKUIACFGhdgDfIvDIoQAEKUIAC/Vyg8IQzPt24Z+ctLpUqA8T083SZHgX6VkC1ycstuC6I4Rd4dlZT3wbD3ilAAQpQgAIU2J8AC2P7E+LPKUABClCAApkuMH2657+a/ElgE98WMeFaY3z/z/QxZfxpKqBqItGlJj//3NQzj7yYpkEyLApQgAIUoAAF3iHAG2NeDhSgAAUoQIFsEHj/JyYicPcLtALCRyqzYciZY68LKOB2qOdfjv/87f5e750dUoACFKAABSjQKQEWxjrFxpMoQAEKUIACGSZQeV5BtGnLHanapi/DwM+w6BkuBdJfwGkAz5+vucUX418Pr0z/gBkhBShAAQpQgAKhAAtjvA4oQAEKUIACWSJQ+LFvVzRu3Py4S8XLsyRlpkmB3hJQwGzLLSmZ2ZjIuxfL7kn1VsfshwIUoAAFKECBrgmwMNY1P55NAQpQgAIUyCiB2LFfuChZu+dmGOWssYwaOQab3gLq/JyCRcUjRn5m+19uqkvvWBkdBShAAQpQgALvFGBhjNcDBShAAQpQIMsEvMM+/nfn9ATOHM+ygWe6PSaggW6Bc5NQM295j3XChilAAQpQgAIU6BEBFsZ6hJWNUoACFKAABdJXIPdDXzk2sXvXX9TYwQAX4k/fkWJkmSGgLpqTf3tCSq/gI5SZMWKMkgIUoAAFKPBOARbGeD1QgAIUoAAFsk1gxMRcf+jwy2y84XKoFGRb+syXAt0noM54sWW26aATUHNHovvaZUsUoAAFKEABCvSWAAtjvSXNfihAAQpQgALpIyDRY7/wfpeI/8wmE5V8pDJ9BoaRZJaAEW9NTmnJeQ1LHpqXWZEzWgpQgAIUoAAF3hJgYYzXAgUoQAEKUCAbBU45P5azbdvnk011P1DVsmwkYM4U6KKARnJybk4G+T/ASw81dLEtnk4BClCAAhSgQB8JsDDWR/DslgIUoAAFKNDnAsd/fICp876rgT0Hqnykss8HhAFklICJ/DGan39VYukjNQA0o2JnsBSgAAUoQAEKvC3AwhgvBgpQgAIUoEAWC0Q/csb7Uzu3PACHI7kQfxZfCEy9IwIK31sTzYldlPjHHx5nUawjdDyWAhSgAAUokH4CLIyl35gwIgpQgAIUoECvChR95Osfq9ux+V6oDuN6Y71Kz84yTkAVqnGJRH/lcg++Dkvv2JNxKTBgClCAAhSgAAXeJcDCGC8IClCAAhSgAAVMdMLnbkw1NFwIIxFyUIACbQg4TSESWVh80Iirds/+5Yt0ogAFKEABClAg8wVYGMv8MWQGFKAABShAga4LjD5tSKRY/xTEExP5SGXXOdlCPxUQrNVI/jl4cdb8fpoh06IABShAAQpknQALY1k35EyYAhSgAAUo0LrAgMlnHb97yxs/h8URfKSSVwkF3i0gIkk/N/faZGnZnaj6KXeh5AVCAQpQgAIU6CcCLIz1k4FkGhSgAAUoQIFuEBDvqNNOc42Ju2AwpBvaYxMU6B8CGljRyBUuP+9eLJtV2z+SYhYUoAAFKEABCoQCLIzxOqAABShAAQpQ4G2BkiPOKGmKNH432dh4PtTFSEMBCgAmJ+fvOZ53esM/Z71BDwpQgAIUoAAF+pcAC2P9azyZDQUoQAEKUKDrAkefMcxL7f6xiye/DAO/6w2yBQpkqICqmtz8zSZa+MnUc/c/n6FZMGwKUIACFKAABfYhwMIYLw8KUIACFKAABfYSyP3Ql45LNtTf7FziGKjxSESBbBQQMa/5eTmXJPO3/wWLFwfZaMCcKUABClCAAv1dgIWx/j7CzI8CFKAABSjQGYHp073czbHPJ3bv+b66VDl3quwMIs/JWAGFClDr5+bemZs35Jbap+7albG5MHAKUIACFKAABfYpwMIYLxAKUIACFKAABVoXqDwjJxJvOjPYXfszGBMlEwWyREDh0Ghych+JFOX9OP7kQ2uzJG+mSQEKUIACFMhKARbGsnLYmTQFKEABClCgnQKV5xXEGrafk6zf80OIyW3nWTyMApkroM6qmieQH/0Wlv15deYmwsgpQAEKUIACFGiPAAtj7VHiMRSgAAUoQIFsFghnjtXWXx801F8A30SymYK5Z4GAZxZp4M7Cq7Nfy4JsmSIFKEABClAg6wVYGMv6S4AAFKAABShAgf0LFHz4K0OS6v6Sqt11DADeP+yfjEdkooCY3QUjhp1aN+/eJZkYPmOmAAUoQAEKUKDjAryx7bgZz6AABShAAQpkp8Dhp44Vp3chsCfAwM9OBGbdPwVU4WRbrKT48vhzjz7YP3NkVhSgAAUoQAEKtCbAwhivCwpQgAIUoAAF2i8w9pSTxJMfwekEGOFjle2X45FpK6AKsZvU+NfgP689AixPpm2oDIwCFKAABShAgW4XYGGs20nZIAUoQAEKUKCfC4z/5EniguuhcjRnjvXzse7/6SmcrhbPu9011D+MdYt39/+UmSEFKEABClCAAu8UYGGM1wMFKEABClCAAh0UqPRR4X9IvOidEBzewZN5OAXSRUBV9Q2ouwE7Eg9g2+L6dAmMcVCAAhSgAAUo0HsCLIz1njV7ogAFKEABCvQrAf/Yz5xo65N3Q11Fv0qMyWSHgKI2mpd7VWJX7SNYs6A2O5JmlhSgAAUoQAEKvFeAhTFeExSgAAUoQAEKdFbA5J941vsbN23+Czx5X2cb4XkU6G0BDRCYWPRi5yL3YPksrinW2wPA/ihAAQpQgAJpJMDCWBoNBkOhAAUoQAEKZKRAxSfHiRf8BtBjISa8t+D9RUYOZBYErVCoa1Cr52DVvEeyIGOmSAEKUIACFKDAfgR448pLhAIUoAAFKECBrgoYHHHqJCRTPxHFoRCJsTjWVVKe3wMCCtXNJhL7nn3pz/cDcD3QB5ukAAUoQAEKUCDDBFgYy7ABY7gUoAAFKECBtBU45JQPief9GNYdB0EkbeNkYFkooE7EWwXf/My9EX8IW6oashCBKVOAAhSgAAUo0IoAC2O8LChAAQpQgAIU6DYB/5jTT0Aqcaltik+Bkbxua5gNUaCzAs4lTSTyUiQa/UU8lfcHvPQQi2KdteR5FKAABShAgX4owMJYPxxUpkQBClCAAhToS4HYB6ePFXhfTTTuubov42DfFIA6C5g5XiznJ0GJ928snlVPFQpQgAIUoAAFKPBOARbGeD1QgAIUoAAFKND9AsedVRiL152VjDdcA8Wg7u+ALVJgPwIqgRp5Eqj/EpYv3so1xXjFUIACFKAABSjQmgALY7wuKEABClCAAhToGYEJ34zkxxq/HG+ov92lkoU90wlbpUArAmJtTlHx3U3P6oXALEsjClCAAhSgAAUo0JYAC2O8NihAAQpQgAIU6EkBEzvuiycH9XXfc6ngAwB3rOxJ7KxvWxEAsiGvtPT2BjfoV3j2tqasNyEABShAAQpQgAL7FGBhjBcIBShAAQpQgAI9KzB9erR4R8FhTbt3zkg1BZ+EaH7PdsjWs09AFaIp48ee9/zIrUkkHseyvzZmnwMzpgAFKEABClCgowIsjHVUjMdTgAIUoAAFKNApgeLJ546q37H1MpdITAPcSAC8D+mUJE/aW0AbjWf+Fiks+lX8mUcXUYgCFKAABShAAQq0V4A3pO2V4nEUoAAFKEABCnRZIL/yjGENO3cdbURv0lQwrssNsoGsFxCRJkQiV0cj3l/i/9zxOrA4yHoUAlCAAhSgAAUo0G4BFsbaTcUDKUABClCAAhToJgHjH/O545C0F9tEfBJEirqpXTaTVQLOQWRptKjkwcTm2INY90A8q9JnshSgAAUoQAEKdIsAC2PdwshGKEABClCAAhTooIBg/LQBOQUlM1INTRc4F+R18Hwens0Cqs6L5T7mIefqRMmmtVjMWWLZfDkwdwpQgAIUoEBXBFgY64oez6UABShAAQpQoMsCecec/vFEquF7ril1BIyJdrlBNtB/BSwC+LJO8vJudfn592MxZ4n138FmZhSgAAUoQIHeEWBhrHec2QsFKEABClCAAvsQyPnw2Qfb/dh6cQAAIABJREFU+K7LbTw5XTUohRjDxfl5yfxXINx10jRA5OlYccmP4rvLl2L5zCSFKEABClCAAhSgQFcFWBjrqiDPpwAFKEABClCgmwSme7GjzTk2Ef+Mdalj4FDYTQ2zmUwWUAkA82IkJ7rAK865s2nxbzdkcjqMnQIUoAAFKECB9BJgYSy9xoPRUIACFKAABbJcoNLPP37E+FSi6VNBU+LLqsEoqPGyHCU701fnxPMavUj0ryreXUGRvIDFs+qzE4NZU4ACFKAABSjQUwIsjPWULNulAAUoQAEKUKDzAsedVRhL1J0YxBtPdYF+AQZcnL/zmpl3pqg1JvY8RO+JFEar4k/PWg9AMy8RRkwBClCAAhSgQLoLsDCW7iPE+ChAAQpQgALZKlBZ6aNucH5+bv6pyca6O4N4Ex+tzIprwTXmDRx8T8PW2pvhx7Zj+SyuJZYV484kKUABClCAAn0jwMJY37izVwpQgAIUoAAFOiAw/uxbS1e99NzlNhH/kkslD4SY8B6G9zEdMEzjQ1tmgllt1Eh0bsFBB95RP+euv6dxvAyNAhSgAAUoQIF+JMAbyn40mEyFAhSgAAUo0M8FPBzzP6P9ROO3baCfBXQQ1EUB4f1MJg68IvxPACO7Izk565zRi4Mm75+cIZaJg8mYKUABClCAApkrwBvJzB07Rk4BClCAAhTISoHKmTP95xfWTGtobDzNJZITYPUwiPpZiZG5SavxIlsAfTKSlzPPL479rb7qoa2Zmw4jpwAFKEABClAgUwVYGMvUkWPcFKAABShAgewWkKKJZw9otI1jkWj6tFqd7oLUEBjN4wyytL0wwhliFka3iEQX5hYVPeGibkHT4ORmzJpl0zZqBkYBClCAAhSgQL8WYGGsXw8vk6MABShAAQpkgcDE6bmxlKnUIHmUOnw8sIkjoRpjgSydxl6diUTXQPxFNpmcnV849LmGpfduSacIGQsFKEABClCAAtkpwMJYdo47s6YABShAAQr0NwFB5fT8WJM7wI/EJiZ2N15jg/gIGJPb3xLNqHycC+CZ9TmFxY8FyHkklYq/jmWP7gTgejCPtx6rDXqwDzZNAQpQgAIUoEA/EWBhrJ8MJNOgAAUoQAEKpI3A4KOHIVqUwsaFO/omppkGE5bleBKbok2Jj8HI6WqDQu5i2YujYZD0YrmrHYJfuNW1j2B0RQOW3ZPqlQjKJ0+D8Y9EU3IW1i9a3St9shMKUIACFKAABTJWgIWxjB06Bk4BClCAAhRIOwEfw48pRn7pDYDbjOqqmekQYfHUcyfEG+qvSu3edaxqUAw1uRBwsf7uHBx1FmriABLR4sJXc4uKbto9/9ezAfT+rK2wMOb5P4PDy9CG81Dj7QIW934c3enLtihAAQpQgAIU6DEBFsZ6jJYNU4ACFKAABbJJoNJHuf9BGJkByLEAvoHqqjlpIzDhm5GiA3LK9ry25njj+5M1njxMPFOhzsU4k6zTo6QCY8X3Nrog9ZL40YXRwoLn43XDnsdLP23odKtdPXHMlCNgvPvEyJGq7kUE9icIgiqsW7y7q03zfApQgAIUoAAF+p8AC2P9b0yZEQUoQAEKUKB3BUZMzEWscCIi+A7UTAVkB+Kpk/Hagld7N5B29nb4V/KjucFoI/o/QWNivNPkeLU6CLBFgGfa2UqWHqYOappgsNV4/hsm4r1QNHDQ/B0bdy3A8llhMUz7HGZ45QgU5NwnBpMUEFisAfR+IPUgqhdt7uH1zfo8fQZAAQpQgAIUoEDHBFgY65gXj6YABShAAQpQ4F0ClTmoyPkfQL8Jo0eK8XJU7RqkvGmomZPe6zvNnGkG/GvTiIY3ao/UICizicYyiUSPd0HiKMCwQPaeK914/h51+jvjRV7TWGRFQUHha7U5uS9jzh2JtPqlKD22CEOK7xN4n4aR5kdmNdDNcPooEMxCzebngeXJtIqZwVCAAhSgAAUo0GcCLIz1GT07pgAFKEABCmS0gGDohwejuOBciDldIOUw8CAiGqSeQa2chi1VWzMjw+keKvMjWLMtNzo4b4RNJsZ5sZxPBInEBxV2GAItgmg2rUmmEOfEeXEx2Obl5W3SwN6t6tYHElkOm9OIsfE4Zs2yaTq+PsZN+6WofA2eiTbHqM6p0z0Q+RdccCOqFyxMi9ltaQrIsChAAQpQgALZJMDCWDaNNnOlAAUoQAEKdI+AYOSJFYjEboSnxwukBGK8lqat08DMRuPur2HDszu7p7teb8VgwvTCkuKiklQycYhCR9tkqlIDHZdKNBwCxZu59npcPd6hicS2R3P95xCYV+BHlpmIXdFQG38DY/0daVwIe6+LwdhpM0TdFfAjA975Q7U2CSsvwXM/w8qqP4SbBfQ4KjugAAUoQAEKUCCtBVgYS+vhYXAUoAAFKECBtBOIoOzEoxCJXi0RbxqAcPH6d7ys0xQewKp55/TJjoQ9yyWYfkVRwa4tkxK7689L1dcPF8gAeFoEGxbLjMCoB8hb91fpcJ/1jjW/VKHiwtlT8JwFvEYN3E6Tm9uQWzToYRvNmxUfNX4z7jkn1bOMPd66Qfnkj8CYR8X3h7XamwZOLe7EzqYfY/uScN0xvihAAQpQgAIUyFKBdLhhy1J6pk0BClCAAhTIMIEDJ+SheOCpUJwrgqMhfs5eOzpq+HK3YsW8qwBkeoFlvwNUeso5h9ZvrxsHBHl+TuTQZFPyEHGu2AZ2AKwdDNEIVCKKoAgO/123rPkO7F23YR29J/tvwUvfs969gROYJCB1MGJhpFbE3+5FvT0GZhPgnnPO1haUlG7YOWDE85g1s/+ttzVqUgVi0dkiMrqtQVSrtYB7HM7djFWpl4HFwX4HnAdQgAIUoAAFKNDvBDp6E9bvAJgQBShAAQpQgALtEBgxsRT5hacI5BrAlMNrWdR8r5ezVh1+gOp5Pwqfq2xHy/3xEDnhhtmDVj1XdUw8lRyYaoqXpnbvPjKVSBRArBfWw4znDVJ4+WptRK0KzDuKZu0RCU9STyXipUSRcGq3AS6AqppoTkO0sHhzJC/3PzEvFs8fMuyl/LLyNctnfr7/FcDashr1kTEwOY9I1P/gPjnVWoVbhJTegiBYinWLd7eHn8dQgAIUoAAFKNB/BFgY6z9jyUwoQAEKUIACPSMweuoQeOZsqJ4pnoyG2ceOjdal1Ok5WDXvAS5u/vZwCKbPjAzetjVqcz2jqYSI1RFNQWNJqqExFjQlDaAdvyfzRQuLBiRMfk6ji5nX/CakvLzAbd/jUlhclgRmup65IDKg1ebZjaW/F4l8fL/ROtuo6pZD5U+o33E7Ni1r3O85PIACFKAABShAgX4j0PGbsH6TOhOhAAUoQAEKUGA/AoIxUz4A35wPpx8TI0Mg3n8fB2zt5EA3qwvOQM38KupSoA8FfIyddo8Yc0a4U+r+4lCrAcTtBuRO1McfxobF6/rhGnn7Y+DPKUABClCAAlkpsN8bhaxUYdIUoAAFKEABCkQweuoJ8GQGjH5UjJfz5ppY+753CLRGg+QXsWbhP0lIgT4UEFRM+ZF4/pXtKYy9Fac6Wwvg73B6P6qr/tyH8bNrClCAAhSgAAV6SYCFsV6CZjcUoAAFKECBjBEYPL4Ape/7FCS4GmrGwBhf2jHrBlCFxdMa2C9iddX6jMmXgfZPgUNOvlhgb4ZEvHYn2LJ5hEOgrwPmCtTM/SOA7H0ktd1wPJACFKAABSiQuQIsjGXu2DFyClCAAhSgQPcLDDtyMAoHfw2e+baIvg/ivXWvsP97hsAFqpiNpH4Lr83b3P3BsUUKdECgYsrHIHhMvEisA2e1HKrOaSCrYXAf6uwj2FS1gWvmdViRJ1CAAhSgAAUyQmD/N7kZkQaDpAAFKEABClCgawITIigrHI5o7EwYuVCMFLW0t//1md7uNyyMAfOQ0G+wMNa10eDZ3SBQMeloqL9IIl5BZ1tTp9ug+ijiwd14LVgFLA462xbPowAFKEABClAgPQVYGEvPcWFUFKAABShAgd4VGHXy8YjiQlF8DJ7JfbPzjt0nOBdXdfegqXEmXn9qV+8mwN4o8B6Bg6eORA6WiOcP75KN04TCzobTO1E9/0kAqS61x5MpQAEKUIACFEgrgY7d8KZV6AyGAhSgAAUoQIEuCxw4IQ8FpRObZ4mJfHy/u07uq0MXNCnMTdgR/ym2La7vcmxsgAJdESgtL8Kg0YvE9yZ0pZnmc60LVLAULngQexJ/xhtLtnW5TTZAAQpQgAIUoEBaCLAwlhbDwCAoQAEKUIACfSLgoWLKqfC8y+DcEeJ5uR16dPK9ITvdo05norH2bmx4tqlPMmKnFPivgGDstMfE8z7dLShOA1W3Gep+jyZ7F9YvWsN1x7pFlo1QgAIUoAAF+lSAhbE+5WfnFKAABShAgT4SKJpYimGFpwN6HuBViCc+2rXzZNvxqg3eQOCuwOrNvwOWJ/soM3ZLgbcEDCpO/p745rruIgn3rITa7XDyv0gl78XaJ5YD4Lpj3QXMdihAAQpQgAJ9IMDCWB+gs0sKUIACFKBAHwoIRk0ogld6KTxzrhhvUHfFohqsRhLnY3XVPACuu9plOxTotED51LMlYu6BGNPpNlo5Ua1NQvQFBPo91Mx/guuOdacu26IABShAAQr0rgALY73rzd4oQAEKUIACfSng4aDKI5GTc5EIPg3f5IXbTnZXQOpSryAlYWEsLBRod7XLdijQaYHyKVPFyIPw/WGdbmMfJ2qgy+HsTNjaJVi7dEtP9ME2KUABClCAAhToWYFuuxnu2TDZOgUoQAEKUIACXRIYXFmAEv+jMP4VYtwxED/6Znvdcy8QPmPm9CnY4ELULHihS7HyZAp0l8CIiaUoKPynGH9UdzX53nY0cDUQzIZrvBurnlzJ2ZI9Jc12KUABClCAAj0j0D03wz0TG1ulAAUoQAEKUKA7BAZMKMaQQZ+BukvheeOk5bGy7r0HcM4pMAfJxoux5slV3RE226BA1wUmRDBu4LMicmSXdlzdTyCq2APrFsAmbsXq9f8CahJdj50tUIACFKAABSjQGwLde1PcGxGzDwpQgAIUoAAF2i8wdOoQFOJLiMg3oGaMCDxI89t/994DOOsU+n9QXIqVVWvbHyCPpEBPClT6GBd7UID/gfG8LvcULr7f/HIKB23esMJqkxp4UFML456C1Zuxqmppl/tiAxSgAAUoQAEK9IpA994U90rI7IQCFKAABShAgXYJDK8cgcKcSwCZLpBhCD+8t7y6//1frVWnj0KDK1G9aGO74uNBFOhxgekextbeKjDnwTN+Z7vTlH0ZPnZDJQ7FLkB2QN1WiOTCuW1wsgWeboNFAnuSr2Db4jc62xfPowAFKEABClCgdwW6/8a4d+NnbxSgAAUoQAEKtCUw8qRjEI1cKDAjw7ktEI1CZAgcIvBsACf58Ezxm7Wyrt0ThGuMwd2PVOOVqFmyjYNCgTQRMBg77XwBboLnvbWuXodCU+cWIdFwMRKNNdi0GcCmAIB9s5FwBtlbG01ww4kOyfJgClCAAhSgQHoIdO0mOD1yYBQUoAAFKEABCrQmUDhpIOoaG1EWizX/eN2GJgweMQAl/oDm/+/MABg5AFai8N3BMN5VYqSoU5jWNSjsjajbeQs2LWvsVBs8iQLdLyComPpViPmFeKags81ryn0Lq+be+46CWGeb4nkUoAAFKEABCqSZAAtjaTYgDIcCFKAABSjQBwIeRk/7EnzcJZ6X16n+nduqCH6IFZFfA3O48HinEHlSjwiMnnIcIt7vxZgDO9u+qn0ZO5tOxZYnuX5eZxF5HgUoQAEKUCBNBVgYS9OBYVgUoAAFKECBXhMYMXE4covvE1+ndHrnPrWvqsUFqJ63oNfiZkcUaI/AqElHI+rdK8Y/vM3DrUvBwEBM6wv0qybU2ttQXXVVe7rkMRSgAAUoQAEKZI4AC2OZM1aMlAIUoAAFKNADAuUxjB19EYArxfNKWu3grZ34WnazDF/vvn9Q59ThX7Cpi1Cz8NkeCJJNUqDzAgdPHYkc81vxzMS9GgmvXcU6qL4AmKPF6AiIMa11ptbugtNPY1XVk50PhmdSgAIUoAAFKJBuAiyMpduIMB4KUIACFKBAbwo0z6aJ/FIER7VSEGheTFzVJmDNEng6XsQcsFdhzGlK1c5GInkR1i1e15vhsy8K7FegvHIEvNgD4nmT3nusOq2F2ntg7Z8gkW/Dl8+JSMuafK281LnHkXJnYXXV1v32ywMoQAEKUIACFMgIARbGMmKYGCQFKEABClCgJwQm5GHcoCsg5kKR5kX333tfoNAg3G3yr2iw30VOzhfFuCtgvHc/bmZtUlUfxZbGi1H71K6eiJRtUqDTAoOOK0Rp0ZXi4SrIf6c9ItxJ1eorsKnzsXrhEoydNhni/p+YyOA2C2OqO2Ddxaie91Cn4+GJFKAABShAAQqklQALY2k1HAyGAhSgAAUo0IsCI6cdgxh+LsY7ttVew0cond2kzp6JVQvnY+SJYxGL3QzFNPEkArxZZGgpjD2I6uoLgHXxXsyAXVGgHQJlOSgfd654uAGeyWk+ISyKObcecJdh5fxZzf+u9NgilA64QSI4C2JyW/+dcFYd/o5U6lysWVjdjs55CAUoQAEKUIACaS7AwliaDxDDowAFKEABCvSIwIDJxRgcuVwMLoVp/dExdZqA1b9i1fozgeX1AHyMnnQCIt5MqJkoRvywNqZWGyF6D1ZsuhZ4qaFH4mWjFOiKQMWU08SYB2G8wpa6mI3DytWonvtzAPbtpg+efAii/sMSMUe11Z2qJqD4BeJN12DdYhaCuzIuPJcCFKAABSiQBgIsjKXBIDAEClCAAhSgQC8LCMonfxR+5E4xcmibBYDA1UCDK7BqwZ/CWkLzcSMm5iIv7/MQ/0oxGBPuYqnW1gJ6C1ZuvAlYnuzlXNgdBfYnICif8kn43l1izIFQjavqQjQGF+D1BWvec3IEFVNmiJgZaGMzinCqGdQuA+xFWLHomf11zp9TgAIUoAAFKJDeAiyMpff4MDoKUIACFKBA9wsMnZqPEnMDjHxTRFoeLXv3S2G1QdU9gETjDXhtyeZ3/Xj4MQORX3xVy/legVrdCdHrsXLe7W8X0Lo/arZIgc4LNG8yYe4UmKMUeBr1qRnYsOgfrTZ40Emjke/fLGo+Ds9EWztGnW2E4hbY3T9FzdI9nQ+MZ1KAAhSgAAUo0NcCLIz19QiwfwpQgAIUoEBvC4yedjIi5j4xsvcOk2EstnnF/X/B6VWombvkXY+atcQqeN+JhyIavVYEn1FPt8KaGVg199HeToX9UaBdAmMmHwLxbofKeIhehep54bWaauNcQcWUTwPeTeJhNMS0er+s4YxK5y5BTdXsVn5H2hUWD6IABShAAQpQoO8FWBjr+zFgBBSgAAUoQIFeFBhbiLEHPyRong0T7i65172AWrsb0DvRUHcrNjy7s43gDAZPG4US/RNEC8OdLbFy3v/1YiLsigLtFzjouAORU3A9PNmNoOHHqFmybZ8nD/3wEBQU/AC+OVPamDUGdU4d/oit276BXctq2x8Mj6QABShAAQpQIJ0EWBhLp9FgLBSgAAUoQIGeFhh38jki7jYAMYhv9uounC1m9Uk4ewXWzH8egNtHSAZjTz4TTmZAkl9B9cJ/9nT4bJ8CnRIoqyyB530Izq3F2ifC3SRb1sxr8zUhgoqBk2G8H4mRI9s6TNXWIhmcgdUL/9ypuHgSBShAAQpQgAJ9LsDCWJ8PAQOgAAUoQAEK9JJA8fsHYNjwP4hnTmxtphhUVZ3dBsgtWLny58C6duy4d0QJyodORXzP89jwbE0vZcJuKNDzAiWVJRic8x14eqGIGQiR1u+bnV2hjQ0fxutP7er5oNgDBShAAQpQgALdLcDCWHeLsj0KUIACFKBAWgqUx1Ax8tsQuV48P1xwf+9HKMPd9qxbBOcuR82CF9qZhkH5sQeiJtgJLGts5zk8jAKZIVAx6WggciNEjhdPIm0FrdbeiJWrrwNqEpmRGKOkAAUoQAEKUOAtARbGeC1QgAIUoAAFskFg5IkfQDT2IAzeLy2Lie9dGHNBHRyuQ/WaX/IDfjZcFMxxvwKDxxdgwIhzYORyERnc1qwxDexrcPZ01Cx4br9t8gAKUIACFKAABdJKgIWxtBoOBkMBClCAAhToEQHBmKmXQbwrxcOAVj7cN6+3pGqfRiI4G2sWhmsw8UUBCoQF5PITD4Uf+SHEnCrSvGHFXi+1GgDBo9iSugC7F+8mHAUoQAEKUIACmSPAwljmjBUjpQAFKEABCnROoHzykRBzGzw5XsSYVgtjgW5TCa7Dyvn3AUh1riOeRYH+KFDpY4z/KYj5mfj+iFYzDNfng76BlL0cNfN/u//F/fujE3OiAAUoQAEKZKYAC2OZOW6MmgIUoAAFKNA+gZIjSjB08JUQuUDEy9m7KGYdwo/0zvwVm3aejbp/7GhfwzyKAlkkcOCEQcgv/oFEcs5tK2u1LgDcHCTMBVg3d10W6TBVClCAAhSgQEYLsDCW0cPH4ClAAQpQgAL7FBCMPOkExPw7xPiHt3JkWBFTdbIJqhegeu6f6EkBCrQhMPKkYxCNPigGFQhnXrb2CxXoFgiuxso5DwKwtKQABShAAQpQIP0FWBhL/zFihBSgAAUoQIHOCQw6rhCD8i8R9WbAk/y9Ggkf/1IbhzMPYU/DNXhjybbOdcSzKJAVAhFUTJsB4BLxvYFtZazOPY2UuxCrq57nI5VZcV0wSQpQgAIUyHABFsYyfAAZPgUoQAEKUKANAcGoKSdJzLsTIhWA7P2e76xVxX8Q6NVYXVXFGS68liiwH4GhHxmJAXn3iEolPPFbO1qtTULxI9RuvgVbXmqgKQUoQAEKUIAC6S3Awlh6jw+jowAFKEABCnROoPTYIgwuuVc887mWBvYqjKlaWwvgV6gPbsbGhVxbrHPSPCurBEbkonzcF8T3r4ExI1tNvXkipr6CxvinsWFxTVbxMFkKUIACFKBABgqwMJaBg8aQKUABClCAAvsVGDPtixBzh/gY0GphzLlwttg/YIOrUbNgCWeL7VeUB1CgRaCssgzRnOtE8Hl4Jq81luZNKl3wK+zcNAPblteTjgIUoAAFKECB9BVgYSx9x4aRUYACFKAABTor4KF86gsSMeMhJnyv3/v9Xt0OdXo7mhp+gdef2tXZjngeBbJQIILRUz4B39wgxozde6fXFhFV1wQNvo4VCx7JQiOmTAEKUIACFMgYARbGMmaoGCgFKEABClCgnQJjp54rnn/nm0fv9V6vVgNA/wmbuhQ1C59tZ6s8jAIUeEtg6IeHoKTgOgBniPFy2yyO2eDvWLnxEwBnjfHioQAFKEABCqSrAAtj6ToyjIsCFKAABSjQGYHySYfC934nxj+s7cKY3Q1x12NH6lfYtpiPeXXGmedku4BBxZQTAbke4n1Q2liIH9YlVXEdqufeBMBlOxrzpwAFKEABCqSjAAtj6TgqjIkCFKAABSjQKYHxUYwZfgFErxY/UtLqI5TOOnX6FJw9FzULX+lUNzyJAhQAUJmDipyLIHqFeF74+9bqS12wEcn4KVjz5MvhE5akowAFKEABClAgvQRYGEuv8WA0FKAABShAgc4LjJl6LIy5TQRHwxj/PQ01fyDXINgO1cuxKvUwsDjofGc8kwIUwOiph8E3t4tnTmq7MOaaANyLLduuxa5l4U6wfFGAAhSgAAUokEYCLIyl0WAwFApQgAIUoECnBcoqSxDLvQrGnStiCgB573u8wmqgTv8Ptbu+g61Lt3S6L55IAQq8KTAhgvKBXxXj/Qi+DG2VRZ1TyCtI2guxumoR6ShAAQpQgAIUSC8BFsbSazwYDQUoQAEKUKBzAmOmfgRGbofB4SLee3eibHl8S90ete4LqK6ay0e6OsfMsyiwl0D5sUXwSm4Ro1+B+LHWhFQ1Aef+iGTqaqxd9BoVKUABClCAAhRIHwEWxtJnLBgJBShAAQpQoJMCh+dj7LCLIOYaEYm9OVnsne/xChckNZB7UbN8BrAhfLSLLwpQoLsEyqd8FJ73G/HMqFabVFW12Am4q1A970EAye7qmu1QgAIUoAAFKNA1ARbGuubHsylAAQpQgAJ9L1B+ykdh8EfxZWCbH8qdWwEXXIhVCxdwtljfDxkj6G8C5UWoGH0FjJkhRiKt/x46VefmII7v4LWqtf1NgPlQgAIUoAAFMlWAhbFMHTnGTQEKUIACFAgFBkwoxrBBt4p4Z7UC0rLgvmt+jOte7Gn8Ad5Yso1wFKBADwiMPnEC/MgtIt5xMPLezS9aOlRbpwEux6rt9wHLUj0QBZukAAUoQAEKUKCDAiyMdRCMh1OAAhSgAAXSSqBs8oeQE5klRka0WhgLF/4O5FVo6hrU7JrND+NpNXoMpj8JDB5fgNIRZ0PMZW38PrbUxpxbh0TqU1i78KX+lD5zoQAFKEABCmSqAAtjmTpyjJsCFKAABShQemwRBhffKeKd3soMFQ2niql1tYD5FWr33IYtz2wlGgUo0IMCo6cehgh+IOKdApGc1npS5wLA3YUVVRfyseYeHAs2TQEKUIACFGinAAtj7YTiYRSgAAUoQIG0Eyif9GXxo3fDSB6A976nqzpYaOoFWMxAzfwn+SE87UaQAfU3gfLyGKT8MxD8QDwZDZFW77XV6k4kE6dg7aJ/9DcC5kMBClCAAhTINAEWxjJtxBgvBShAAQpQIBQYXVkOyXlUou4owA/fz/cujFlbC5WfYWfdrdj+dB3hKECBXhAYXDkMA6MzofIVMSa3zeJY0j2NmvUnA8vreyEqdkEBClCAAhSgQBsCLIzx0qAABShAAQpknoBgzNTz4ZkbxUgM2HtWijrrYOVJpOJnYt3idZmXIiOmQAYLlE+uhO/9BiIHixjTWiaqSCAIrsWqqpszOFOGTgEKUIACFMh4ARbGMn4ImQAFKEABCmSZgGD01KMg5m6QL1HfAAAgAElEQVTx9Ah4Xqu736mz2+FwFarnPQAgyDIjpkuBvhV43/EDkFfwfcB9XYyf23phzDmk8Cxs6rz+tRB/pQ/USeZs9BHGu9gBCP/hiwIUoAAFslCAhbEsHHSmTAEKUIACGSxQUlmCIZEfAv6Z4iGv1ce0nLWq3mNorL0I65/elMHZMnQKZK5AxclHQ3CbGJ0I8VqfNWZtIxR3oVavw5aqhsxN9u3IDcomH4OI/wG4xL+wev3LQE2i9bzKYxg96jAAW5Go244Nzzb1fv6VPiqin4WIwqaWoca9BizmFwm9PxDskQIUoECfCrAw1qf87JwCFKBADwuUnxJD3UYfW17KjA9cg44rxPanGwHYHpbJ3ObHTjkOYm4RwQff/LC919piCNwb6vAt1MydzdlimTvUjLwfCIw55XwYnSmeKW0rG3XBf2BxKVZVLcr4v31llTmIxWYI5BoFlkHd7aiumtX6bKzyIowrfwgODfD0RQT6d0Q3voDly5O9NvLjKwvExf6hDgcAdh5S8lOsmf88Z4/12giwIwpQgAJpIcDCWFoMA4OgAAUo0BMCEyIYO+RTUHwCCH6P6lWLgHXxVns6eNoBiMpExJP/hjZt6pNv7sOi2MDCWyFSC+ceQvW8lzP+Q2J3D+uACcUYMmgGIBeKJ/mtrS0G1biq/hHb687lgvvdPQBsjwIdFBgxcTjyi28TyGnwpPXHnlXjcO5u1O+6Hhv/saODPaTX4WWVJYjFrhPPuwjOOVV9AltXfRa71tS2EqjB2GkzAVwKIAmjK2D1PlSvfajtWWbdnO6oCcXiDVoN35QqNAGrS1DfdDY2Pbm+m3ticxSgAAUokMYCLIyl8eAwNApQgAJdEhg8vgClB10hIldq4NZA8H2smvdIq22OPHEsItHfwUChbinU/BHVq5f02oeTMKiKykEi0RcVMgCQ52CDH6JmwRIWx94eMQ+HTDoJNnKb+HJoq0UxABrYagTuYqyZH84W44sCFOhbAUH51E/AkxvF8w5pKxR1bh2cuxjVVX/L6FmeZSeXIUd+LkY+Geaqzs3Eirk/ajOngz48GvlF94gxJ4UHq9ONSLnPYM38f/XKsJWfdJREov/EmxskaDL4D1Q+g9Xzanqlf3ZCAQpQgAJpIcDCWFoMA4OgAAUo0AMCgyuHoTR6s3j+l5t3KHRmNqrnNH9YaeUlGHfyTyFycfhRBio7YN11WLX6/l4rjh103IGSX7gaIjGFhv99CrV1X8XmZ17rAZ3Ma7J5bbHojwDzDfHDmSfv2olSmxNyQVIDey+SW6/F6//ZlXlJMmIK9EOB5llUuTcA7mvieXmtZaiqCof5aNxzZkavC1g2+UOIeb8Ji4Cq+nfEd/4P1i7dso9RFRx80onIidwvxhzUXExTvQcr5n6rV66E8pNvkai55M0i3lYEwVdRs6AqDKML/Xv8QqcLejyVAhSgQB8IsDDWB+jskgIUoECvCJRNOQIx71HxzDgNgm1w8h3UzPt9m32POGk48mO/hdETJCy6OLdHk8EnsXZhOGur519jJn9WItE/tHwwchYOf0SjvRjr53Px+BBldOVhiMRmiZix71lwP5zl1/whTgN5BbCXYFXVQq6R0/OXLHugQDsFDMqnnADf3CgiR781O+m956pztbDBeVi1oPWZve3srO8OK49h7MgLofJDGGyDtd/CqoXhzNV97/Y4uLIAA6LfAOQK8cyQ5oLaivXTUDY4D8jLQaRxGGzkEETNODgZANXnEK9fjPVPb+5SAWvoh4egsHCJRL0KtTYJh4eR8r6LdbPfaJ/hhAhGDchDRPKhOgpe5IOwegSAKIx7Fs49juoF6/abf/s641EUoAAFKNCDAiyM9SAum6YABSjQhwIeKqZ9CWJ+DoMcOHsfEsnvYt3i3fuISTB6yocR8e4DMEaMMWrd9Vg599r/nvPmBwHr5SGWMtjlarFtcX3X8xwflXEj5sJ4JzY/TqP4D4LUuahZ+GyH2w4Xf/ZzC2FShXARQbJuJ15/KlzfZt8fzjrcUS+e0Lz+Wv5t4vlnt9Jrc2FMAw3H9i407bkVG57d2YvRsSsKUGB/AqMmFMMfeB4MLhbxBrW6m2zLbKlliCc/jrUL9zXLan+99c3Px3z8EPHdbHU6AqqzUN90xT7W6hKMmJgD4+VA8nMQSx0EjX5XjHxMxS2D0/8HgxPEeR+EaBk889/12axLqsNcaDATNQte6vTsrLEnTxfBgxDJURu8DuuuxOqF4ZdH73mvGB/FqANyEb7v5bkCWJMHG5Qi4o2ByHHizIkweiDEhDPFWl7qrFqZA01djlULXu2bAWGvFKAABSjQXgEWxtorxeMoQAEKZJLAgRPyUDj4AVE5TUWfRyr1HaxZGK7Zsu/HQ8ICTGnB12DMpWKkTK37FTR+DTQ6GjDDYTACkAMh7gA4iQC6AkFiNtYs7touXmOmHitGnoTnRdXqTsDdhLrtd2DTsnCHyv29DCo+WQqkRgJuFFz4IQplMOZgOKOALkeQ/DNW1/4TWJbaX2Np+HPB2KlfFJh74JnWHsNSdWqhuhSp4EqsWfBMRhcB03AAGBIFukFAMHrqUfDlhwAmiedF22pTU/Z2rNpzFfBsUzf020tNlMcwrvzHYszF6nQlUvZKrE7+DVgctAQwIYLRA4dBzAh4djAUQyBmINQMhtGBAIbB6SgRlIXvA+8KWjUBYA/UJlWwE/BScNoA2EeQWPUA1rWxqcw+Mz8lhjH4vUTkVLW2EaoPoLHu2re/VGieQe2VQSV8vPMAiAyF6AGAfyDgwvgPenunUasBBDtV3A5AGuCkFkbigNYh7n6JtfOe2u97by+NEruhAAUoQIHWBVgY45VBAQpQoD8KlE+ZCs/8b/OsBOt+ih21P8fOpXtaT7XSRwkKMDBaCJEiqFQggnNE5SQ1WAnoK1AZCdED4TAACh+eegKIOsQh8hyAm7Bi7oLOfXM/IYJxg34sxru0ebaYdf9AoOe3sviyYPD4fBQPLoHzByAqBwBe+CFlLMSMgurBgIwEEObgS7gDXLhwjyIJuKVwqRmoXvTPjPuAMvyYgcgr/YNEzEcB7P2+HaYYhMVE/SW2bbkVu1/c16zA/ni1MycKZIbA0MPzUTjsq/Dke+J5w9osjDlbh8CeipoFizMjMQDh2mI5kVkQFMG5O7Cj/kYMzBkJjRwPYAQ8HQQ1QwEMh2IwjBsQ/p2Gc+F7SB3EhDOPGwDdATEbAK2Hul1QswdG6+CwB9AknO6CZ1KAS2J30+t4Y8m2ThgJxk6bDuBXMBLG+zJUvoPqeS3LBoTjVDz0akBOgvFGQV0BRD1xklLR3eL5I5qPs7ZRYZ6F03kwshaB3YkYGpBye2BMHLapHjXerv8WBzsRKU+hAAUoQIFeEWBhrFeY2QkFKECBXhQIF90fEP2T+P6HVO1TaEqcj3WL//3fgtDh+ag4oByK8YCOgvGGQ4NSqFcMT0sgpgTAIEHz/37HoyGqgKuHyjbANSjMJoiE39zvgg1+i5oFnSuMHXTKaOTbx8T4h6u1u6FyE5zcipo54SwBYMyUI+DJB6DeoXA6HMaVQjC4OV64QjGmJHwUpvnYcGaB6EaFrIJ1TVCzAUZTgG5EQ+rPWL9odS+ORPd0VX7yeTB6o/hefquFMaeBqvs7UsFV7ZoV2D1RsRUKUKAzAmWV4xCLzRTIafBM67PGwi8IAjyGVXM/nxmF/MPzMWbYozDeKVD7L6RS38LaJ/6NUZPfj4g/Q5yehohX0FJM0noVuwbW+w+ApdBgV/NmL+J2AV4djG2CNfVINabgbBwbnk127guXfQzO8MoRKIj9GoIpULFw7udoqvseNrw1Q29CBOUlH4TnfwQi06Aaad4pOfySyAXbYKK3iidjYDUslL2CVCp8BHN+t8fZmeuL51CAAhSgQKcEWBjrFBtPogAFKJDGAodM+zac3go14YeNa7Gy6gGMnTQF6p0OI4dDwm/tmx+DjEHVb54B1rKkSiMCuxsSfjgx2yFuIyD/gQavI4WNiHobmh8PSaqFl3RIouURGT/XoWZrUycfUxSMPfkHgFwMo7kIMB+71k7H9pV1zW0fcNLBKIg8DMEh8Ew+FF64YaWIawpnq4nvD2muh1n7BkR+BRf/HWx0J2wyCeMrGkwAL6bICyxq5oQfsLqy01jvD/rIE8ci4v9RPP/QNtckCouJwE+wMnELZyb0/hCxRwp0UMBgzLRTIHq7+P7ots5VDR/Lc1fg1apwzcd0fvkoP3kGIu5awBNYexeqN14JLA//3nooqyxEJHo0YA6Bc1ug9gX4diekKIGVqxPAYAcsDt+Awr/NvfP3ufzkLyPiftI84zhADWqTJ2DrXmu6CcoqY3BBLly+wG2PYxNSwDKHimk3imcuCf8maxCOU3AJqnc92sn3wHQeW8ZGAQpQIGsEWBjLmqFmohSgQFYIVEwcDhTPg6ACikdQvesCYOkelJ3yIeTYywEzDSIm3PYRKttbHpN0L0DxTHMhLeXeQEPDdmx/uqUw1dOvUR/7IKJ6nxg5XFOuAapn7bVzZrjWS4H3CVjvYzCIQ/VJAC9BgxxI9EHx5YDmxectXoHYc7By/tM9HXavtD9iYi7yC66DmPPFeK2uLRYWCRX2SdSmzsGmJ1b2SlzshAIU6KJAOGv3wB/D2PPERP47K/c9rariH0g1nYWaJ5Z3scOeOz18hDJifg1PDmnpJHgZKe88rK4K1zrszCv8bCLABA8Y5YBZbxXNOtPW3ueMPOlgRPzbxDOnIhCnSJ2GVQse71Dj5ZM+h0j0YRGJqbWvI5U8F2uemNNrhb0OBcuDKUABClCgPQIsjLVHicdQgAIUyASBERNLkV/0SxHzWRVNweIaVG+7413fYo+ZeiyMdxBsciNqGl/s08Wdm3daLPguIN8WgzxV9zhWrJkO1LQ8Qrn/l6B82mMS9T4dHqrOrUGAs1EzN3PW5dlXjqOnHgYPd4onx0G81j48KzSo1wDfxaqqX/Ixnv1fMDyCAmkjUDb1WOTo70S890GMaS0uVbcd1v4Y1Wvv7MDfxd5KUXDQcQcgP/8WgfmUOvwLTodKxLxPrf4au+JXt2PHYsGBE3IhJbnItbmAFMN5AxAJZ3Lp+xHFTiTxb9jkGqyr29jlGVmDKwswIHaJCK6AQQwwRjWYjd3xMzu0Vtm4qZ+AeH9oLoyphl9InIFX54RrbfJFAQpQgAIZKsDCWIYOHMOmAAUo8G6BCRFUDDwTIt+HSD4ccmDkRSTsZVhbFc6w6syr5UNLrHgw1NVi3eLabvxGXFA+5SPwvFvF4Ag4sSrJz2DFwr91KNCKqReL79/aXBiz7lk4ex5WzX+xQ22k48FllSWI5lwO0XPFmOLWHqNUa8NNBf6M+tSl2Lh4QzqmwZgoQIG2BMpjKB91Hox3hXjhDo2y9z25s1ZVnoFNXoSaReHOv+nzOnDCIBSUXgLPfBNOliEVXAbfXC6+/2V17mlY+53W/xZX+jgkOg6uecOUEqgeBN8bAdXhEAxHgGEIPQADJw6q4TqRd6Nhz6/f3jGycwoG5Sd/BL67HZDxgDwBuPBLBwO1MxGsuQ017fxShoWxzo0Az6IABSiQxgIsjKXx4DA0ClCAAu0TmO5hTO1x8MwNUBwGq/fCw9kCyVO4h9Agl2PDvJ37acvHyEkD4UspxB8IwQFw7gB4pgyQMsBuhboVUPcMXOzfby+M374A9z6qefHj6EyB91XAKYz4Gtj50NTXUdOBIs+4U74hRu5pLoypVsHpBVg5N8MfKZzuoaJ2KmBuFg+HQMybjxa9m1FTdhXUfQc186s6Oww8jwIU6EOBoR8egpKCe0TNx+CbSFuRqHM/RTK4HmsWhF9O9P2rrDIHkcjpMOZqqO6As5egZuGzOOTkW0XMxWqD2YjjO3itau1ewQ6YXIxh/vmwOF1ERwMSKKQJDrvhYTdUdzW3GT7qH+5WqbIeNvk01ix4pUuzYpvfc3JuAHA6VJcjsOfD9++Hh5Fw+ldI8HWsWLijXbjvLIwFbjmQOhPVC8Mdj9/78jBqcgHEFCHZYLE+vq3Ls97aFSAPogAFKECBjgqwMNZRMR5PAQpQIN0Exkw+BMa7QcScqM7ehtr6uzCg8C9ivGPVuScQd+dhXdWKvcI+cEIeioZMAvQjcDoIngyAcy27UqoMgKBYRAubH/NRazWwNYD8BE2v/i82bGjqPMP4KMoP+jp8/b44KVa4P8KYU6AuCsjVWDnvZ+1uuz8WxioqB0Fj10DkbPGQ12phzLkmtXIPtm2eid0vhovv80UBCmSegIfRU78M33xPPDOqrfA1sNWAOw/V85/Amzul9Gmq5ZM/BfGuh9HXoXorqtc+1fyo51uFMWd/jRXbv916ESjc8bGoAhItgwYDYLzwsf8EILVQV4eIVwcbb8B21KMEcaxbHO+WXMdOu16MXKBOdsHaHyBe9wjyihfAyDGwqf/Fnq3nYMtLDe3q652FMeeeQbLxW1jzZLjLJhC+H4spg3hjAVsBmEGAyweMhWI5nD6Mmnnpu2ZcuwB4EAUoQIH+J8DCWP8bU2ZEAQpkk0DLOl3XwOAsWPM4bMO1WP3keow7eY4Yc7IGeAybE99EXSvfhIffoBfmXAKrn4DIATAaLmwffkDZBpFwhtnrcFgHCV4F3HakZAOc3drlRyqbd1qM/g4m3KUs+D9YdzeM3AUTGQ3oL7Fy7kXtfmTzrcJYuPi+c3Ng9CK8On9VK5dABEMmlSKmBYgGSax+Mnz0sHd2QOvY9Sgom/xRxCL3iHGjASN7PWIVPl4VyAuwyUuxdtGSNM2jY1nzaApkq0B55Qggdp348mUYk9Mag6q1sPgNqvdc2KfrQobBhWsfRuReqL4Bm/wJavCvt3fDDQtjigtU5Q6snHPxfoY0XFct/Bzy1t/hntuVcszkj0Pk1xCTAvBj7NaHsKWqAYecsgSKYxHoPaiZe/5+/pZGcOCEYpjCEuRGPwbgZon4UbW6Hqr/bN7dWeQg+FoMlRw4lwdjcgHnt6QZljSlCRo8C6ffQ80CrkmWrb/zzJsCFEhLARbG0nJYGBQFKECBdgpUTL0KKpfBmN+jYff12PDsxuYz3yqMqf4Gr845u83WwsJaXu5gGClqLoq5SBKp+j14Y30dsC755geF7iwgeRg77Rkx5miFLoOzF6ERa5FrHocxhwHuOqyYFz7u0r7XW4Wx5rV48Aek7OVYs+D15pPD3dKi3mEQMwGi74cNBsF4uVAkoXYpVG9AzcLw8Zz0eRVNLMXw4rsF+GxLQayVdYfU7VDrfoFk8mdYt5izxdJn9BgJBTojYDBq8kmImFvEmPEQ0+oulWqDRlg9BzXzH+5MJ91yzvsmHYqY92eINwuNu2/Za82vsDDmcI4qbkb13Jmd73NELkYd8mFEcADi8Vfw2pJ/d/oxyvLJR8KY2TDIg9Pvv2sjg+bCmB4DkRvx6pzvvR3v4KOHIT9/GCI5x8KgPJwHBovhiLh8OMkHUARBkRjPqKqGD/KHf6ubP1S1tlbcWw2HB6uNw+J7WFV1O4CwUMcXBShAAQqkgQALY2kwCAyBAhSgQMcFpkcxrvYLCORqGH0MtbgNW6q2vt1OWBhTTFLVX6F6XvhNeGdfBiMmxuAGCTZtSnVpfZQRE3NRUHQNnF4G4HnAXYvqBQtw8LQDEMNsCA6FyDlYMfeBdwTrAeM9DB4cRW5+BJFUBI0uB/leIVJBEaL+5yXiXRSuvK/ObADkDYgbJKrvg+f5bSbtnFWHpVB3CVZVLe0sTrefVz71c/DkQfG83DdnU7y7izBP4BmkgstRszCccdCdRctuT4cNUoAC7RAYMa0UeXoZRM4Vzytp6wx1uhIb6k9A/ZJt7Wi1ew8pPn4AhuZdDmApqqv+0uojnc2FMT1HVW5C9dzvtxGAh6FTByIXpYgg3FikEILS8KsMQA6DkyPFw7hw3cnm89U5DWdkpVJXY/XAvwOzbLsTK6sch1jOnVCUwcrPsHrOHe86NyyMAR+E0yvgEkvhxb4LxYnimYK3jwsLX4pAgSSgSUBSzbPDDAaIiGigmyH6KhRboHBwbi18rx6w2+DMbviaQDy5AZFIAqmUIkjWYf3TWzpd6Gt38jyQAhSgAAU6IsDCWEe0eCwFKECBdBAIt5wvyTsVxk4H8Ch2JmZj2+L6d4UWFsYEx6nTm7Fy3g/3E7YBJngoH2JQZ33kJgsRyR8AsQPh3DD4XgVUc2H0Ndjg39hlX92rv/25hIs1R6NfheCHEG8jnM5A9dyW9XLeKowZHYtAv4Z4/ULkFo6BZ0ogOhROSyDeQRAdDoehgIT/Ph/qCgReCTzJD1feV4WFIIBDywcng9rwAw3ExQGThIqFQX14bPPPnd2DcJ2umnnhh7w0KDBNiGDc4L+IuCkQ/72zRjSclKDO1cLhHjQkbsamxdv3x86fU4ACGSHgYcxJx8GP/QhwE0W8NmaN2SRsONO16gd98DfLw9DDc/a5Dld7CmPDjxmIgoEzIJgMtSWA5Lf8PRcPxoRrV/5/9u4DTq6y3B/473nfMzPb0yupZLNJiNSASA8lBRWvXAG9ghXwIgIKF5Aqg4AooAgiTRRFEP6AXK+okJBA6DX0SMqS3ns222bmvO/z/5xZWtjdZJNts7O/4ycf7zUz73me73syZ+Y5b9kKhxpYjT6/q6DYCtV34fFXVE57r4VrrAmGHz4CBQU/gmhUFPslFkx/AUDYZGFMcSE2Vz+AHsVfAvx/wthRHxTlos0ANsD71TDBIohbDicrIPgMFD/PTqX0+jC0/jLMe2p+J/RJl7i4GSQFKECBriDAwlhX6CXGSAEKUOCTArsfMgyxkuORcU9i4YyGBX8/fXxUGMN1mPf41U2+Jiqw9SjYE9YNAaQMYnoA2geQwVAZCcEoET8IH/xIU/X1cG4mMvWXYNGzb7e8U8bHMWbIsRC9Cl4XAHpbdqTYh8eHhTGY0VD/VbhwLeKxK6ByhFj5xJN776BSreo3Q+xmqK+C0b4idpx6FxXD3oaX56B+DcQ4QKMfMCkY3QRva6GaRia9FibwqE8ralCNzbOiXd5yoCiWXbvnyxLgPtigqAlbhdNQxb+IlF6ORT2e36mREy3vLL6SAhToDIFhh/ZCUdGpEHOeQAY2NyVPnV+IdOZ4LJq5E5/BHZRQxZS7RXDS9keMTYhhTN+jATkE8P0gJoRqDVTrALMWGq6GBGuRrl+OxetWAnOiKf07eYyPY9TAz8MEFUjXPYQlzzTeHTNqccykV2CCPREVxuZ+MJps6CGDUVi4B6LaZFW4FCuWLMluLPDJ45OL7yvuh6u/APOfbFjGgAcFKEABCnRJARbGumS3MWgKUKB7C4yPN+S/nR8MY6LF96MRY9spjA08rB96Fl8E0S/CmVLAFSCawue9gWIjjLwPRfRlP9p5bDGM1CB0K1GbeX0nRisZjDp6MoLYdxHqy5DM31D55Pvb9N8nC2PAiajf+hIKiidAMBGCw6BaDch8eMyDyGbAVQG2CtCtgPkPCeRKdRpNb7kbvu4qVM6KYs6NYldLL9Rxk0YDwcMC/xmIjRal/uQRDRVT9dgMxQ1Yv+m32PhyVUub5usoQIEuIjBkYjmKCn4BK8dH0/Sairrhs07vg/M/xvufmD6fCylWTHlUBEftYCplQ6TRKOKMLYZNeXhXj+UvRuttbTuia9dzstjt6J5I1aex/vmtzTYz9thFEAzcpjDWknN+sjAW+vuBNAtjLXHjayhAAQrksAALYzncOQyNAhSgwC4LVExdIBYDtlsYAwKMPHIUgni0QP0geF8PIxuyBafQb0bcV8FrDdaZamyaEf248DsdT7S4f1nBEdkpjlWrn8O6OdtO+YwaHHLUbiiy04BgBKLC2PzHHsuep/zAMmjP/ohnMqjzW5rcDfODxfezPxYR7TqW+gnmNrED504H3qFviGHM5B/D2MtEJNHEmVXVR1MpX0Xovo/KGW90aHQ8GQUo0FECAconfxWBvVWiDVGa/jCIPguWIMQPUfl4NA08d44xx/5T4Ce2qDCWC1GPPXY1BD1aVRhTvR1VGy7Dilc25EJKjIECFKAABXZNgIWxXXPjuyhAAQrktkDFpI1ibbCDwtiHOTSsMYZSBWZFxa9otFVbjbgSYEIAzI7abXrR5BGfG4FEz2egEi3A/HFhrCXC+VAYGzWxHDb4A6w9uJm1hVTDsB4q52HBtLvacFRFS4T5GgpQoCMF+h84AL16XiHWfr+506rTEBo+glT9j7Dk2VUdGd52zhVgzJTHBTiozQpjux1dgeLYVyAaoKbuASx/ZkGb5toWhTHgV3Bbkpi3nZFpbRo0G6MABShAgfYQYGGsPVTZJgUoQIHOFhgzZZMYsS0sjLUkWosRE2MIChWVj0VrvrRV4QwYM3kkjH0ODj12uTCmmoJzN2LL6qu3uzh0SzLtyNf0HVOK3iMvFqtnQWy0nlrj+7LPOFUzHTWZ07Gc69h0ZPfwXBToFIEhR++F4uABMWZsc2uNQXWLhv4KLJh2G7I7JnbyEY0O7l08XcTsqU6vQ+W0aIOAbY9o4f2i0v0Q2hR003wk4jXwdgi0aAAshkB0d3gZCaPjxJthsNofYho2IvDhCg31N6iv/h2Wv7ix1dmWTxmPwDwD0UK4aDOYab9tcZujj/kCbPCwGFOgLIy1mI0vpAAFKJDLAiyM5XLvMDYKUIACuyRwYBnG9FwqRsx2CmMGQw5KYHlPD3xY6JoYYAQCJDIxaCwBgxKEhUUwWgzoOCiOyO4YZvTvqKt9A0uf27RL4X36TaOPGYcgNhMO0dShXRsxFhXGoh04a7b8DMtfjHY26wpHw/pr8fj1IjL+g4Ab3Zc15VdBU6dj4VP/7ApJMUYKUKDVAhYVky+D6IViY01txpE9gTr3HNI4C4umvdXqM7a2gdIJfbFbn5lQGQrgp5g37deNmow+603wC4j/HGA2AM7D25xXo8kAACAASURBVDiiRzjRbsIiaTi3CWKXZKf0i+8PE0wRkeihSZRvGga34r1p57Y2XFRMOQyCv0MkDu9PxfzpD7S4zVFHHoIg9oTYoFAV16Om6trsOmmZUoPCdAxxUwwXK4TN1KF6yyasnF3b4rb5QgpQgAIU6BQBFsY6hZ0npQAFKNCOAoOOGYYe5l1RcQr5GeY9fn2js0XrehXGjoMYDx8uzv69lX4IpRdi6AdgEMQPBqSPqBkAaF8YW5p9ndflqno/6qpvx9LnFrY6k4rJx8LaP0N9HE6/ggXTn2hxmxXHflMC+ZN2xcLYbkf3QWFwCaz5b7ES/fhtfE/WMKUeD2HN2rOx+c3NLXbhCylAga4tMPLovRC3N4vYQ2AkaCoZ9VoFF16DuurfdPoDgYETR6AsNgs2KAHMT/DeP29tImaL0cd8E0FwjYgZpKF/AYIXoH4BvM6Dc4uxaM2qjzaWGXnUcCQSfxQjExsKY74G0Fswb9pFre7ciqlnwsh12Y9dxQmY96/Hd9CmoNeEMvTo1wtxty9E7msojIUPIIMZEC0BpATW9IHHcBgMhPg1cOZZZDIzc3IX0VYjsgEKUIAC+SPAwlj+9CUzoQAFKNAgMHrSPhD7HCDVEHcJ5k3/QyOaoUeNQlHsFxA9HCKb4MVnyzKKaLfHZfBYDqMrALMRonXwWgFjzxAjAz7+geJvxLzpl7eaffSkb8OYGxuKbumpWPDUyy1us2LKMRLYJ1S1Hs79HOu33Ahb6FEaWJiwFEF8GDQq+KWXY0t6/nZ3KGvxSdvkhYJRxx4J628Ta0ajYQO6be/J6rx6fReq52H+EzPb5KxshAIU6CICE4pQ0efbEHORmGiaoWl6l0rV9xG6k7Fgess/N9tDYPgx+0oieFat1G+nMAbsfsyhiAe3iDF7axj+N7bgPqyZXtNkSNH6i0HiIbF2HzgfqujdqKu9og3WVRNUTLkDYr6dHaW2bWHMYNihPWATQxH4QkhsEKzsBi8DIToAavvB+MFQnSDGWlWtgvo0ROOiJg5jCj6Zi6pugepshHoOKqfNaQ96tkkBClCAAq0XYGGs9YZsgQIUoEBuCZRPnQLr/g8m2AiPCzDvsfsaB1ieQMXuZ8KYK8SYHppxfwD8DFi7GOpXI7NhIxbO/ngnypFH7o1E/AExdmy2MObdIjh3ARbM+Gurkx875Uoozkc06iumR2HOE29uv80JMQwv6otY0SAAh0vc3qjOZyB4FsBbUF8GmFIY6Q+4PhBTjDQ2AvoyvPwJCx9/tdUxt7aBwRP7oqTgBrHyzebWEMqOjoh2PKuvuabNpq22Nm6+nwIU6DiB3Q8fDRu/AsYcLzZofkqlutvw3vofArMzHRfcp85UPvVUiZu7VHXDdgtjQyaNRom5S4w9XEN3NuZPu6XZmMunjBeDmQjsAA3Dl2D89zB3xjutzjFa66y410OwcgTU1G1TGIvWSutT+hOIi/4uBmN7iPc9IRLdUz4euaeaUodlMNgEj82QaDTbB0d2XTTfAzCFH/1vGXcF3p/esOMyDwpQgAIUyDkBFsZyrksYEAUoQIFWClQce5ZY3KzA6uYLY9HIsslfhJgbJTDlGma+gPmZ6cCssMmzDz/6ICTsgxIEQ+CdU6/nYP78PwCL61sZLTBu6t8EOE6d3/KpwpgBRsQxqmI/qPZETPYDZB9IdoRVMbzGYVAkIn1UVeE1AwMHr1bEmE/9iFEFUlCsR1g/FZVPde6T+zHHngDF7RJInyb9sgnpG0ilLsTCp2Y1u6Nnq/HZAAUokMMCcYya/HnE9BqRYFzzRXStRtofjUXTXum0XMZOfkRMcPwOC2Oln+2DQX3+KIF8UZ2/HvMev7DZmEcefZgUxJ5Sj2jU8lWoWX9Lm6zXNXrygYC9CwHGQ6W20YixkVP2R8L8Dh7jxHqrPtoFVGsgJhqV9xQyeB1xuxSCFFx9iLR3CAo/3nVZnSAuFi5jPsqtungTVj7KtcY67QLliSlAAQpsX4CFMV4hFKAABfJLQFAx+RYJgjNVddV2C2O7f35PJPRWETlUM/Vfx4In72+WYveJx4gJHkE8XqqKe1GfOh+LZq5pNd1uh1agtPBeMbEDNAw3bVMYGzFpHyTsHyG654fTiD66aUnD3ENkC2KoUYPF8FgD+PWw9uPF973GAO0DkY+nt2T0ElQ+/mKrY29NAxVT/iSQryMwTa4dBLit6vEb1NbcwNFirYHmeynQxQVGTByIRPxyEfstGCluLhv1OhtzH9u/07IdM3mt2KDfDgtjgMW4qX8RMSepx42Y+6/zABiUfrYX+hQNRRAfCoNyeBmCAPs3jCzTOYCegfmPP9cm+Y2ZMhUivxWRkdq4MPbhKeIYPfXrgIyD6NNI17+AxbO4zmObdAAboQAFKJB7AiyM5V6fMCIKUIACrRGIYfcpz0qBPXCHhbEBB/dHz9I7xNovq9fzMfexX35wYgNMsBgSD1BsAkhBHBlzgsSD29RjGXzmTCyY0TY7JFZM/irEXi9WhjYqjEXBZBegjt8Mo+MBiYpc1YCsgYsWbQ6fRlXdq1hVvR6oDYFKH61Sll0pbdsjyucT97tOnG4U/QAcc8wJgtgfYFGEDxYX+2S4GmoG0OeQylyKJTNfaiKf1lwffC8FKNDVBCqmHAOv1yIm+4pY22xxLHQ/xfxpP+2UEabjjl0hIoPV6zoAl2HuY3c2yzzu2J/CIyqIRTtTbgRkOFSiT0cD9YLsf0y00YuDkRBeauH9r1BXdWebbDJQMeWz8HoXYia6r1QjDI/Agman8DesvsmDAhSgAAXyWoCFsbzuXiZHAQp0P4GJBRhdsFBiZtAOC2NAgDGTbxdjvq0Z3ATgYXhXBPGlMKYnjOkPI32h0cLDurdY2UN9+BpS4dlYvBML5G+vE8ZOOR0wV4uR/hq6jbB6BN6b/u42b+l9YBn6lH4RRvpBzYvYsmoO1rzd9GLNud7hQyaWo6Tw/8RgXEOoH4x8+zhuVXUb4PU6bFxxG9bNqc71lBgfBSjQzgL9xpegx9BLEJMfiEjZdgpjbyCVOQ1Lnny9nSNq3PzYKVeKmktUdCmcnoMF05p/eDJm6okwcpM4GDXRaDCk4bEp++DDogYqWxBqHQRbILoZFvXI+CWo3PRum6yjtvsxPRC3v4ea/4DTStSum9AmUzQ7HJ0npAAFKECBthJgYaytJNkOBShAgZwQGB/H6GGzJSafUeeWwOtZWDD9H82GVjE1CZH/AbAJ6uugUgKBa9gfMfvkHlAbjcJKQXQL4DcjE/4K7z857YPRWa3LetSUI5GQWwVmrIZ+FVI1E7az41g0UuLjdVxad+bOeLfB6Mnnwcg1Ym2s0S6U0cRQ70NAX0SYOReVT77BkQqd0U08JwVyUCA7tdzcICJHwpiP1676RKgNG3bgTsyvvBioTHVoFsMPH4dE4jGIXY506lQsempes+cfOmkwiu2dUH0Xof4KNu2RRogahEikHJanQ2B29Fkf3Xva5xgz+QRAboAzf0DlY9EoOx4UoAAFKNCNBVgY68adz9QpQIG8FBCMnXqDwP9QYaLF20/Z7g+UiinfgDW/gOoKALPgfQYwVVBECxLXwEQ/tFw1JNq5S6ph1KG+fgWWPLu6TYo2PffpiQED7xTI8ep1JhbUf7HZDQC6encNP3wkCor+LBYHA6ap+69qqGsh7kqk5t+NxW2wsUFXN2P8FKDABwITA4yJf1PUXI/A9G6ORUM3H9HU+MrsDohNb6bSLqbRTscjTodKiAXv/QlY/vFaj02db9TkgxHWr8KSZxa1Szg7anTA5GL0kP/E1uqnser5pTt6Of+eAhSgAAXyW4CFsfzuX2ZHAQp0R4HRkw+H6N8AeRQba87C+ue3NsswamI5bOGNUP0rXPi/MDHFVucQ2+qxvMoBc6In9tGT+/ZbY6Vi8pch5pdw4ZmonBGNRMvDY3wcY4feDJFvySc3AvhkptFOlA7/RFj1AyzkD7U8vAiYEgVaJzD8sEFIFPxagthJ2ymMpQF9ENX1l2DlM8tad8KdfPeAvYrhSs127zkfNxmNemu/EWEtCn18HJiTadf7W4vi4IsoQAEKUKCzBVgY6+we4PkpQAEKtL1AgFGTToH172P+zGd30Lxg5FHDsGjNKmBOuu1DaUmL0UiDYXtj/pOzu/hUyeaTHTvpCCC4VYzs0ewPWhfWwvnvoHLGw53/g7El/cbXUIACHS4w4uipUhDcCGPHNnnuqMCuuhihOwOVT0zv8Ph4QgpQgAIUoEAXFGBhrAt2GkOmAAUoQIGuJHBQISpKfyQiF8Lank1ErnDOqZNnsLnmFKx/dlVXyo6xUoACHSkwogAVFddB8C0xthTSaAOPbDCq+gRqMmdg6YyFHRkdz0UBClCAAhToigIsjHXFXmPMFKAABSjQVQQMyicdhgDXi9j9ICbaQOCTh0K9qtcl8O4CLJjxt7wdNddVeoxxUiDXBUYdOQGxxE0QHCzS5HqFDcUxH56DudNvBxBNF+RBAQpQgAIUoEAzAiyM8dKgAAUoQAEKtJfAgIP7o7T0J2Lle7Am2oly26JYw4/Xeqj+CfPePh9YU9NeobBdClAgTwT6HlKKPiVnAnKh2O0sxO/cm9hc8xWseY6jxvKk65kGBShAAQq0jwALY+3jylYpQAEKUIACglGTj4Sxt0tMygF8+p6rgFPN4N/w4QV4f2a08UD7bXLA/qAABfJFQDBi4t4oiP9ExEyFmMImE/NhSr3cg/nTvpcviTMPClCAAhSgQHsIsDDWHqpskwIUoAAFKNAwquMmQE6WhtFi295zVRVON6nqb1G76SaseGUD0ShAAQq0TGBiAcbEvwI1SbHYHWKiXR4bHapaD8V/YO5jXIi/ZbB8FQUoQAEKdEMBFsa6YaczZQpQgAIU6ACBislfhcjtYlAGsY1/tHrNqPpnkPEXYeET0Y6cHC3WAd3CU1AgbwSGTx6JQnMdFF8Sa+LN5aVh5glUZ76OlbPW503uTIQCFKAABSjQhgIsjLUhJpuiAAUoQAEKZAX6Hz0AveLPim1yCmW0sJhX59ci1J9j4Xt3AsvrKEcBClBgJwUCjDpqEmLBb0XsiGZ3qPRaA+9+gPnT/7ST7fPlFKAABShAgW4hwMJYt+hmJkkBClCAAh0oICifcqpY3ARro7V/Gk2hVK8hFM8hzPwYC2e+2oGx8VQUoEBeCUwowph+VwL+TLFBUZOpRYV4ry+gJvUdLJ9VmVfpMxkKUIACFKBAGwiwMNYGiGyCAhSgAAUo8JHAkInlKE48JNbu0/SPVFV14WpArsfGmruw/vmt1KMABSiwywIjjjwQBQW3iZF9m2tDndYAeiu2rkti5ezaXT4X30gBClCAAhTIQwEWxvKwU5kSBShAAQp0kkC/iSXonbgMRs8RCZrcKU6zi+7jn0jXXYDFs+Z2UqQ8LQUokDcCIwowbuzZArkAIv2aSkvVO6i8jnTmPCyc8VzepM5EKEABClCAAm0gwMJYGyCyCQpQgAIUoEBWoHzqQbB6Kwz2FLG2CRVVr1XwmQswf9WfgDlpylGAAhRotcCYSYMBe6MAx6NhF9xGh6qm4P1tqA6vxoqZ3AW31ehsgAIUoAAF8kWAhbF86UnmQQEKUIACnS8wZuoFgL9YjOkBMY13ogRUnZuG2upTsez5lZ0fMCOgAAXyRqB88nEIzK/FmN2by0kzfjE0PAOVM54A4PMmdyZCAQpQgAIUaIUAC2OtwONbKUABClCAAh8ICEZPPgbW3gDRz4iIANGfjw6FhqpqlqAufRqWPPkk5ShAAQq0qcDgCX1R0u8nIjhjO6PGFIr7Ub35bCx/cWObnp+NUYACFKAABbqoAAtjXbTjGDYFKEABCuSQwMDD+qFHwU9FzOkwjaZQahSpeucRyu2ofPx8APU5FD1DoQAF8kPAonzS0QjsdZBoOneTo1ahoa8GMqdh/sz/lx9pMwsKUIACFKBA6wRYGGudH99NAQpQgAIUMBh19BGI2V+LCfZqgkOh3qtiKbz/AeZPf4xkFKAABdpFYLej+6A4dhYMzpRoIf7s6NWmDr9Q1204BOteXd0ucbBRClCAAhSgQBcSYGGsC3UWQ6UABShAgRwUGHJQbxT1uFasfAsiiUYRRttQOrcZMHeguv6XWDlrfQ5mwZAoQIH8EBDsfvT+iMV+DshhYqXJhfijVDUMr8T89NXArDA/UmcWFKAABShAgV0TYGFs19z4LgpQgAIUoECDwOgpX5HA3IZodEZTh4ZOVV5G6P4HlTNejn6Pko4CFKBAuwn0PrAMfXucCiPni5hBzY0a09CvQiYzFYtmvt1usbBhClCAAhSgQBcQYGGsC3QSQ6QABShAgRwV6DWhB/r1f0gCOQZAk/dU9X4LFHdia/11HC2Wo/3IsCiQbwJDDx6F4pKrAXuCGAmarNmr91D9B7aG38WKmRvyjYD5UIACFKAABVoqwMJYS6X4OgpQgAIUoMCnBXY/5gsIgvskMD2awFE4OIV/FS68BJUzngXgiEgBClCgAwQMyqccB6O/kyBocjRrNMsb8BsQ+guw4Ik/cTRrB/QKT0EBClCAAjkpwMJYTnYLg6IABShAgdwXmFCE8r7vSkyHQwLTKN7sgvu6EaG5AZV1vwVmVed+ToyQAhTIG4EBB/dHj7LLxOIHaG6HSq8ZqH8EW2rPxupn1+VN7kyEAhSgAAUosBMCLIztBBZfSgEKUIACFGgQGFGAioorYOUCERsVxRrdT9U7B5WZqMuci6Uz/005ClCAAh0uUH7MvjDB3WKxZ7PFsVA3Ano1vNyKysdSHR4jT0gBClCAAhToZAEWxjq5A3h6ClCAAhToggIjj/osYrE7YfUz0jBabNv7aTRHSX20Zs+VmDvn98Dyui6YJUOmAAW6voDFmKkXA/o/Ym3P5tJR71+DD8/F/BkvAPBdP21mQAEKUIACFGi5AAtjLbfiKylAAQpQgAJA30NK0aPkMsT0DBFb2uSOb85nFPo3uNR5qJy1nGwUoAAFOk2gYuJYoPBmCWRSs4Wx0FcD4Q3YWPcrrH9+a6fFyhNTgAIUoAAFOkGAhbFOQOcpKUABClCgywpYjJp8HGJ6jcBWwIgFpPE0ShcuhPfnYMGMxzj6osv2NQOnQJ4IlCdQMfIbCOzFohgJMY2//0drIkIWoS48AYufeDNPEmcaFKAABShAgRYJsDDWIia+iAIUoAAFKABg6KTBKNCrYO3XxUgcyP7A3PZeGmqo4u7EhiUXYf08jrzghUMBCnS+wO6HDENQfJkIToYNipoLSEN/P+bXfxeYVd/5QTMCClCAAhSgQMcIsDDWMc48CwUoQAEK5IPA6MkHwppbAN1PTFQUazxaDBquULjv4L2ZT+RDysyBAhTIB4GJAUbHp0LMzyUw45svjLkahP50LHzi/nzImjlQgAIUoAAFWiLAwlhLlPgaClCAAhSgwLBDeyFR/BOxOBvG2sYgqlCtVo/bsXrFtdjyziaiUYACFMgZgQGT+6OnuRRGvyMwJU2ujwhAnX8S89ZNBWZnciZ2BkIBClCAAhRoRwEWxtoRl01TgAIUoEDeCBiMnnw0RP4s1vT/1A9KjbJU9QqvbwP+LMx7ItrZLfu/86AABSiQMwKjJx8OK1dBzUFiJdZkXA3Twc/AvPSfgFlhzsTOQChAAQpQgALtJMDCWDvBslkKUIACFMgjgd4HlqF/r1tF5OtNjLJoKIyFvgaqd6Fq67VY88LaPMqeqVCAAvkiMHhCEUr7ngXgYrG2Z3NpqdONcJkvoHLGS/mSOvOgAAUoQAEKNCfAwhivDQpQgAIUoMCOBMonTUbM3i2QQY0KY6rRSDGn6l6B10tROeNZAG5HTfLvKUABCnSKQPlR+8HEfyGBOabZwpgiBa93Y+PSC7BuTnWnxMmTUoACFKAABTpIgIWxDoLmaShAAQpQoIsKjDp8KILCv4iRgyHGNMpCvVfV9fDuRmys+y3WP8+dKLtoVzNsCnQLgfLyBDDyRIkFv4ZInyZzVlUNUQnnz8XCaf/sFi5MkgIUoAAFuq0AC2PdtuuZOAUoQAEKtEAgwJhJF4vEfgKDaMH9RvdNVeeg8jQy9T/E+7PebUGbfAkFKECBzhUoPzaBGP4ooX4FMdPkWmOq3sHJY3B15+L9WZWdGzDPTgEKUIACFGg/ARbG2s+WLVOAAhSgQFcXGHTUcJTFHxFr9m2qKIZoVIX3m6H+Gsyfcxuwsrarp8z4KUCBbiIwZtIhEHuviAxvfofKcDW8uRgL1t3HXSq7yXXBNClAAQp0QwEWxrphpzNlClCAAhRogUB2RIVeBvXniQmKmnyHd05V/4Ha6v/Bshfeb0GrfAkFKECBHBEYXITRnzkXRi4Ra5v+jMtur+unobb+R1g8a26OBM4wKEABClCAAm0qwMJYm3KyMQpQgAIUyBuB8qkTYeVOsTK6uZzU+Y3w4dlYMOMBAD5vcmciFKBA9xAoP2ZfBMF1ohJ93gVNJu20RuEvw7z3bwMqU90DhllSgAIUoEB3EmBhrDv1NnOlAAUoQIGWCYyY2BOxRBLWnCZGopEUje+XTkNV/zg2Vv831j+/smUN81UUoAAFcklgSCHG7PFtwFws1gxt/iGAexP17rtYMuONXIqesVCAAhSgAAXaQoCFsbZQZBsUoAAFKJBfAuWTjkBgbhTBXhAb7UTZVGFsmXp3JhZM/xdHi+VX9zMbCnQrgeGHj0Oi6GoR/SKsjTeVu3rNINQ/ofLx07uVDZOlAAUoQIFuIcDCWLfoZiZJAQpQgAItFhhy0G4oKrsCRr4hIglI9la57f3S+WqF3oWaqkuw/MW6FrfNF1KAAhTIOYGDCjG6x5dh9HIxMgZioocBjQ51WoMwfRzen/lUzqXAgChAAQpQgAKtEGBhrBV4fCsFKEABCuSdgEX5pP9EYG8R0b4QI/igMvbJTFX9a8jof6Ny2ut5J8CEKECB7icw8ugBsMHViJlTRKSgOQD1/jXMXXQUMG9r90NixhSgAAUokK8CLIzla88yLwpQgAIU2HmBHof2wsCiq0XlNAQ21mikmKqq8zUwegtWr/0FNr+5eedPwndQgAIUyDmBACOPOgoxe6NYM/aDKeSNglSPEE7Pw4LHfpNzGTAgClCAAhSgwC4KsDC2i3B8GwUoQAEK5KFAxeRjYcwfxWhfILu22DaHhi4NxVNw4eVYOHM21xbLw2uAKVGguwpEm47EYxfByPfFBGVNMUTPBuD9qwhxMt6fVtldqZg3BShAAQrklwALY/nVn8yGAhSgAAV2VaDnxJ4YkLhfrJ3yQRON7pHq3Go4dx22rPod1s2p3tVT8X0UoAAFclJg90n7w+J6icUmNhefeq0H/J+Rdhdg4YwtOZkHg6IABShAAQrshAALYzuBxZdSgAIUoEDeCgjKp34XMX+nSBDdGxvfH72GCv8C6tMXYvFTrwDQvNVgYhSgQDcVKE+gfMR3xZhrEAS9mkLIjhpT9w5C/0NUzpjVTaGYNgUoQAEK5JEAC2N51JlMhQIUoAAFdlGg/LB+QPH/IqYHiTSeQgn1Hl43quBWrF5zI9cW20Vnvo0CFMh9gX4TB6J34S8FOBFWorUWtz2ylTGk4P3tqKv5KZY+tyn3k2KEFKAABShAgeYFWBjj1UEBClCAAhQYO+VKQC8QYwua2oUSHqGqfwY2dQ7+/dQcglGAAhTIa4ExU44UkbtgzO7N5anerUeo30Xl9Efz2oLJUYACFKBA3guwMJb3XcwEKUABClBguwKjJk9A3N8niFVA5FP3xWhgBKAZvwWQi7Dg8TuoSQEKUCD/BQ4qxJjSn0HkjIYHBk0f6v001NV+H0ueWZT/JsyQAhSgAAXyVYCFsXztWeZFAQpQgAI7Fug3vgS9h1wEg3NEbEnjtcWitXS8V8UzSIdnYOHM+TtulK+gAAUo0OUFDMqPORxBcL0I9oUY21RGGvoNcHoe3p92L3fp7fJ9zgQoQAEKdFsBFsa6bdczcQpQgALdXuCDH36xG0R0H4gxjQpj6lW9LkPGnYuFmx4FZme6vRoBKECB7iEQ7dTbv+AMqJwtAQY1HlHbwKAZfRcu8wUsnLG0e8AwSwpQgAIUyDcBFsbyrUeZDwUoQAEKtExgwMH90bPkCgi+LcYWNrW2mHpXD9U7MW/FpcCc6pY1zFdRgAIUyBOB3Y/ZEza4BqJTJLDx5rLSjLsJdVUXY/mLdXmSOdOgAAUoQIFuJMDCWDfqbKZKAQpQgAIfCkwMMCr+RcTlFyIoB4w0LoypasbPgdSfiflPP0s7ClCAAt1PYK9ijB5wCqxcLibYrdnCmPoNqM8cj0Uz+VnZ/S4SZkwBClCgywuwMNblu5AJUIACFKDATgsMPKwfehZdA8W3xJpYkztROlet0NuwbsvV2Phy1U6fg2+gAAUokA8CQw4fjcLCiySQ/4KYwiZTyq7FqA9g7rST8yFl5kABClCAAt1LgIWx7tXfzJYCFKAABQBB+aTjYOzdYqUXsnfCT+1G6TVU1Rehej7mT3s1WkaHcBSgAAW6rUD5MVNg7M0S2IrmDDT01fB6OSqn/brbOjFxClCAAhTokgIsjHXJbmPQFKAABSiwywLDDu2FwuKHxNqjGu9C2dCqhn4jvL8em2t+i/XPb93lc/GNFKAABfJBoOc+PTGo37UCczrENr1DpXoHyHNI+9Pw/rTKfEibOVCAAhSgQPcQYGGse/Qzs6QABShAgQ8FyqecButvEhuLpgQ1vg9+OFrM+8uwYPpzADzxKEABCnRzAYNhk/dFofxZrB3XnIWGuhHqrsWCDTdxF99ufsUwfQpQgAJdSICFsS7UWQyVAhSgAAVaK7BXMcYMfkyMPwQSRPfAbe+DqqpOV0P9r7B+w++wafaW1p6R76cABSiQHwITYhjd50cI5EIR27fJnLzzGsrrMHoe5k/jQvz50fHMggIUoEDeC7AwlvddzAQpge3nvQAAIABJREFUQIEuJiBIJu147GG2bFlugSEwiUzBkNLYcGdRItBeGiLuXViggIH6pj/HA5uJw9Sq9SlvzOawNrVyec3aDTE33AebarR4RLGfg3+HSCa7z2iowROKUNLnhyLmUlgpamLBfVXnMoBMQ51ejKXT5nSxa4fhUoACFGhfgUGHDEOP4l+LCY5v7kSqzkPlNmzdeAVWvLKhfQNq19Yl+ZRaYFZQliiXIUOBJUtTpbGMGy4FWmJhy4zYeDyGgmhb46YiMbBanw5rHXyYcW6rOKyPFbi1gelV1WuA02ffqfd9CstdciIcRLiWZbt2JxunAAUo0LwAC2O8OihAAQp0joBBMmnKN3zWDtitekAm7YbXqSsxTgfauBxqQgzJeFfmQy+hiLXGF8ObGMTHFbAiYuDlUyvGf5yIGlWBhN7Dwbi0eFMHQcoa4wOjGbEFG1wm81La6b8Limx1YFBVnYrNm4N+9ZizTvHQSa5zWNrxrCMm7YMC/K+YYHjDWbbhy/4gya4tpnoBFqy/l9OA2rEv2DQFKNBVBQwqJn8DVm5obtRYNPAWqouRidYam/5Urm9ecuKDD9rx/fpJcbp3wsWCEcWF8X5lZbHCTNqMdGF4kDEyNGYlERhEt96YGC2GmpgXjRkY4yHWNNOb0ZMnoxp68WpUMh6Ssl7rM+IzzqtmMmGdV7PUinlbrJtbV5+u2VCTWbrYblg5AgiT69YpTsrD+3FXvfoZNwUokLcCLIzlbdcyMQpQILcEVA677h/71oV1u9fXVveLJ+yY0MkIF6Z7Q2x/IxioTqxXNTCIGQ8Lo9FD6Db7nI7KaKpeow0WFRJ9T49GR4ViTFRHq/Pql8DaDXFjN3gxc2H80gIbX1OVkefnJE+qzi3PnY4mwNgpl0D1x2KDoiberUCo6s3TqNbvYTkXjt5pYb6BAhToHgJDjtoNBbGLxeI7sLapz1NAvVfv/4J1W36AjS9X5RLMhc/NLR0It0/PoqIhKhggij0DawYag14hdKiolBlVY4KYBXwMXqOHUVFV7IM9jFt/W45qh9HhvVcYceIldOpDDzjrzToRv8ZBt9R5tzwO+17o/aoN1fXLnq5ZNPuxz38+lUuejIUCFKBAPgi0/pM9HxSYAwUoQIFWC6ggeaUdgeFBWbW1NagpDgpKepUVxQ+XMDy9JpMuh9MCZySw6oxE37NtNA3S5tjnsFeohxd4Fxq11jiEYSooiNUU2sS/Upr6vXPpZbUorOohNWE9VoVz5uzhcn6E2ahJhyCGO0WCcdGvm0bdHQ1xUL8GGTkX7z/+QKsvBzZAAQpQIJ8Fyo/5HILYLVC/j9htd6lUryEU9RD9HuY+/iCADh2BnEyqGfTF2bYmPSBI9EjY1JZNPUoTibJ0mPlqPBacUhiY/sbYmBq1EnrroydQIrA2t+7HzjmV6NZkoCZ6bubhvPp0dTqsCr2/o9jYh2s9NhekUzVbTHFYlRqSwdPwyaR0nyUS8vnfGHOjAAU6VCDHfpB1aO48GQUoQIFWC+x1/T3Fpt4OhvO7+YwfbmJmvHN+hAH2dPCjobDRc+HsKu9tN/ir1XHvTAPZWTEfvOGD1eqrIOa1IDDLQufeMhJbAhsuihcUriqu/ff6WclkuDPtt/trBx7WD2XFV4vBN2FMQZPncy5UwYOYu/50YHZtu8fEE1CAAhToygJDDuqNwtLzYOQHYm3PKJXsFEqPTYB/As4+gnTVE1j63KaOSvNnM97rM7isaKALMsMCGx/pNdwjmgYJh0Ottb2DwHZUKO1+nog6VO+8k+UKvONduDBm5Z2atFtZGEPlhtr69ecdPH5juwfCE1CAAhTIEwEWxvKkI5kGBSjQQQLfuyM2YXBpjxCmt5VwX1Udr8ARGRcOhfd9VEyhgQYfToHsqsWw5jQ/nP4R/b14471xKVFTY0RWBoF5WwUviJc3FKml66q2bFreoyrVyQv8G4ye/HlYe4MYGdNsXs4tg/ozMP+Jf3XQlcTTUIACFOjKAhYjJx+ChLkSKofAwEPxDwCzEOIeVD7WztMnVZJPLU4MiLuywGKoLYiN894fnAjsZwUYZCx6KJCIHk4ZY6KJkF3ZeruxRyPLVODEaz0gW9XLImf8bO/0JZ/2c7YqVm8urduUHD8+k+vrveVtJzExClAg5wXy9y6R8/QMkAIU6EoC5VfcW1Yi+plQw70Ckb28kxFi9HPeo1dXyqPdY/U+DWve9irzBX5OzMbmx0I/uygYumxW8siOH0lWflg/SNGlMOY0sVLcRP4KH9ar6p9QveWyLr6DWrt3L09AAQpQ4COBvoeUok/Jd6FyIESXIR3+CotmrmlvoeS0t/oP7FW8XyJu97HG7C4e4yXAPoFpcv3I9g4nZ9vPOL8FirdCaKVq+F6YDt90afP29w8pX5uzQTMwClCAAp0kwMJYJ8HztBSgQBcQ+N4dsXF9i/qWFJjjalx4WOAynwkRDDKiPaEab1iWhB+jn+zJD0eUKdQppFrUbAqsLgisfb0+xP0lRha9fOUp7TyS4KOILMonfQHW3iIGu0FM443DNFqyBW8jrT/EounP8ml6F/h3yRApQIHcERh59ACIJODDKiyetbm9Arv+rbeKyzJFAyWI/VdgzAEJ+LFibH8VKRLVWDQqrL3O3ZXbbdggFBmIr/ahrlaRuSnnnvaZcMbKfsH7yZEj67tyfoydAhSgQFsJ8CbSVpJshwIUyBcB6X32zaXD+vY6LB3qZOP9UWr8blBTIvABYLIzMvjhuePu/nBdMoV3okiFHuvjYt621r6SNrh/zqwhizGrHUeR9T96AHrGbhWLL0OyP5o+2W3Z8NRrFUK9ERvCX2PTjC07zoqvoAAFKECBjhFQufG1JQNLRKfGE8GxAdze6mSQWFNkRLI7RfJoqYDCe1VItIA/apwL1xpjX6yqT89MZdb+47yDD47Wgvvwtt3SRvk6ClCAAnkjwDtK3nQlE6EABVolkEyaClT07mn1P1JheLb3fm+NBj3BQBqKKjzaRCDMDiozYjcH1j5sjfndpp4b364855x0m38p333S5yUR3AOR3p8qimVXiY4GtSl0NlLufCx6kqPF2qR/2QgFKECB1gmceOKJdu/TfjJ4UO/iM4J47OTA6LDoI9sYE/3h/bh1vB+9OwxDtcYgldHVmTC8ZXVt+n7nVy1LHtmOD6zaKHY2QwEKUKCtBXhzaWtRtkcBCnQhAZUJyfv7hJLZU705Ac4fqqoVMFrAMWHt140NQ7Wi6R3eGTHrEQQvWJHHYGTWZpdetjj5ndZP7Sg7qDcGlf2fBHoQNIimUG57v4umUKqugscvsX7L77Hx5Y6a3tl+sGyZAhSgQBcVuOO112J1dQWDiopKDouJOSpmcYzAD7GxWOMp8F00x1wNu2EzUWQyTpfAuZfSIf6WStW/uGHGmNXJpPhcjZtxUYACFGhLARbG2lKTbVGAAl1CYELyjqJUmBgEg7GBsV/LZNJfEmhpdoqkBPxc7OBe1FC9t3CJQKKpHNd4J8+qlRVvzynYgIdOcjsfzoQYxvb/oYj7OcSaD3cI/WQ7qpqCd9PhMhej8qk5O38OvoMCFKAABVorcONTb/QsKesxzATYB86cEQ+CCcaoNWIsZ0q2Vrfl748eWPlod8vooRUkk8lkZiKQP2QyOi8oKVt86ti+1YBwqmXLSflKClCgiwnwB2AX6zCGSwEKtE7goGvv37e2Nj3FQw+E4iD12g8GhmuVtM61Ld7tNVRA6wXBO9bIq7DBsz4u09+5+OSoYNbyY9TkzyAufxfR4UC20Pmp0WLRd3+3Ek6vQs3GP2Pl7NqWN85XUoACFKBAawXO/teCxN79g2NjcXOgEXOwUT9eIb2DwPK3SWtx2+j9YRhuVeAND3m6ts7PWrN2/UvJ4/bn/bKNfNkMBSiQWwK8+eRWfzAaClCgHQQGJ+8o2g0lFWno8fCZYzJexwtQIhAbnY5FsXZA34UmG9Z0i6ZZGoVKWgWr4zHzshH5cyqwr7176dfXtKjZiqN2g8R+KcAUwJTASvDJ96nXEM7/Cy68AAtnLmjztc1aFCRfRAEKUKDbCcivHp/Tq2f/sj2twVes0S+KxQCjUqAfPMDgGmK5c01kFwSN1jwQrdW0X5gRPJFO+79vSaff+PGhY7fmTqSMhAIUoEDrBVgYa70hW6AABXJYYELyL2NDDb+VcW6yAUYDWtJQDOMCvjncbQ31sehLuYdXq8sC6BvxROIBk+n92MtXfn7H64GNmTQYkCMBfF1s8PltCmNOl8KHF2HBxoeB2Zlcd2B8FKAABbq6wNn/+ldifN9RhxbEC//LCg62xoyEaIKFsNzvWe99w9Kg8LWArKjL6DNVNfX3nHfomGjTGh4UoAAF8kKAhbG86EYmQQEKfFqgIvlo3yJT9T2fznxfvfZXozEWxLredZItjkUlMm+cGF8XxGMziwJ73QtvzJ+Nh5LRTpbbOwxGTd4Ncfk2vD8OMOPESJGq/z+sXvtdbH5zc9cTYcQUoAAFupSAXPvs/JH9ioJzC+P2FDGmBIrsaG0WxbpUP+LDAhkEzoduSyrEI/UIr/vBo/cuRDLJRfq7VncyWgpQ4FMCLIzxkqAABfJH4MQH7ZAhVT369yz+r9ClTnEaHiAqRoRrluRHJ/vs3lkidq0Y8ygC+3sXxl+fkzxpRwWyOHocWoz+RafCmjMBvQxzp93PKZT5cVUwCwpQIPcEol0mM75fRUkMJ4s13w7gB0IE1vJ+nHu9tfMRRUUyD/VO3cKMC+5NZ+ruXVu9YmnyyCPDnW+N76AABSjQ+QIsjHV+HzACClCg9QKyV/KefkbkAOcyp0LN8a1vki3kqoCiYecsE9jVCRP/WZ3XJ1O9N75fec45qR3EHEPvAwux8eUdT8XM1eQZFwUoQIEcFkg+pcFuRUuG2rgcDvEXJIJgLNQba7njcw53W6tCc95HO1o+nXJ6O6AvnrbvyKUQ7mDZKlS+mQIU6HABFsY6nJwnpAAF2lJgfPLBuEnVTVAr3wDCLyh0NyM2O02DRzcQ8EiJmJeCwP8lpsG/Xr7ylBUcCdYN+p0pUoACOSdw/VtvFffKFH0+CGJfD4wcZo3pJWLMp/YFzrm4GVDrBZxz0QiyDZnQv+Cd3FmVtk+ed/DQuta3zBYoQAEKdIwAC2Md48yzUIAC7SBwwNV/GJp2wQk+5b6q8PvCIBZtbMWF9dsBO0ebVPUKb1TFrQ9i9p8a+ntrt1Q/X/mbHY4ey9GMGBYFKECBridw15uL9w2gXzOwJwQBRmS3uDHc5Kbr9eSuRxwVx0RVnTcLM/B/SafqH1n92Mo5ySSnV+66Kt9JAQp0lAALYx0lzfNQgAJtKnDotQ9N3FRbc754f6BC+xjDdUvaFLiLNZZd7kR8yigWBDZ4+I1N/a7Dbz6/o6mVXSxLhksBClAgtwSSj75WNHRQ71MTRbGvide91WtREHDaZG71UsdGE60/poqtHv7Nmvrw9tXV5n+TR46s79goeDYKUIACOyfAwtjOefHVFKBAJwtU/M9f+haV6Q8y6fB0iBsogImeTIvw46yTu6ZTT58dOfbhoVpjYsGrhWovefnKylcA7pbVqZ3Dk1OAAvknkEyam6eeOLZHouRcCfBlK6ZXw/2Yu03mX2fvfEYf7GDpndeNmdA97NJ65emf233NzrfEd1CAAhToGAH+kuwYZ56FAhRorYCq7P3ze/bxdbjc+/RUcUFCAsl+CedBgU8KqIbZIpn3wYqihPnVa7rwN0gmuVMWLxMKUIACbSCQVDUD31h0aKExN9tAxsPDGmPAqZNtgJtnTYRhqNFupOr1rU01tT/aOP3/PZtM8mFVnnUz06FAXgiwMJYX3cgkKJDfAhXJO/qWmOKpLh2e6+D2FeG0yfzu8bbJLqqOqUNtEMf9CvPr2g2bF3DtsbaxZSsUoED3EzjxwQftIbtP2K0E5uQgwDUF8Th/R3S/y2CXM67PZNbXhf4SV18//ekV7y5/6KST3C43xjdSgAIUaGMB3tDaGJTNUYACbSiQTJoDYxWfqc/UneadPUmd9oPxwsJYGxrneVPRFEsV1IsEs63Fnbp1zSNv33BBTZ6nzfQoQAEKtKnAr154obAk0e/wRBA/JzByBIAia/mQqk2R87yxaHF+QLamvX8s5fC71SvWvZg8bv/aPE+b6VGAAl1EgIWxLtJRDJMC3U1gQvKOonopPTpw6QtC5w8x0TwNHhTYRQF18GJ0uRh7e2DkodeT36jcxab4NgpQgALdSUB+99by3WwmdVwQs2fHY7Fx3Sl55tr2At47X+/lLXH+ttXVWx6++LC9NrX9WdgiBShAgZ0TYGFs57z4agpQoAMEDkjePdDBnJ1y4QkITbnhWmIdoN4NTuG9OoMqY+SlBMzVs6/81nPdIGumSAEKUGCXBW59de6Yknjh/4j4L4ixAwJj7S43xjdS4AMB571zzq/MqM6oWl176blT91hFHApQgAKdKcDCWGfq89wUoEAjgX2Sd49wXs5Rh28Arg/EcMdJXidtJqCItpH33pj4G4GRqzbh/emLk0luI99mwmyIAhTIC4GkmjuOX3xAgdgfB6KTjZjCaB4cF9jPi97NiSSinSu9IONc+p/pTDx5+oSh70RLg+ZEcAyCAhTodgIsjHW7LmfCFMhdgfHJu/exsL/2GX8gxCeAqCbGj6nc7bGuGVl23TEnKoLNiYLY9bMXZn6NP36HxbGu2Z2MmgIUaAeB376x9IBi+EdjcdNHVLKjxFgUawdoNonQu2ixg7m1GXf59yaM+F+SUIACFOgMAf7i7Ax1npMCFNhGYML37oiFgwoOhOIXzocHcXF9XiDtL+DVq4OqrYoZ8xuTcre9cd2pK9v/vDwDBShAgdwV+PkT7/fo11uPjwWxPxjJPp4CF9nP3f7Kl8ic95oJ3fse+jMtKHn41LH9tuZLbsyDAhToGgIsjHWNfmKUFMhbgfIr7i3rafyJdenwEhE/EhCwMJa33Z1ziakqoFJtY2aaWrn07cu/MS/ngmRAFKAABdpZQFXl9jcXDy+Anp+Ixb9ujPRq51OyeQp8JJCdVul9NFl3ZV3a3VattX84d3+uO8ZLhAIU6DgBFsY6zppnogAFPiWw7xX3Dw7D9De9uMsFvlAk4GcSr5JOEVCfUWviT0Fw9Vtm0bNIJsNOCYQnpQAFKNDBAsmkmoHHzt+zsDDx45iRLwGmiNMmO7gTeLqsgHMuGjkWLTV2a3Vt/fVnHbLHEtJQgAIU6AgB/gjtCGWegwIU+LSAHHjVfeX1LjzbpfVkNa5XNGUDsPxM+pRUBGKMIG4tCuMWJYk4ShIxFMQCxAOLWGBgxSD0HtGXyXToUJdxqKpPoTaVQW0mROg8PJez3e6/QlUXrSsNA/OGD+wv6ntv+r/Kc85J8Z8uBShAgXwWSCY16H/s/INKEgU/jsVkovcoiqZPsjDWfK9H9+XoT2AEMSuIGZP9v0007VSiUe9ANBo5uqt4VYRekYnu0U4RqiI7UDmfL6pW5BaNHIuAVFDnFTM319b+dMNjD7yeTCZ9K5rlWylAAQrsUIA/QndIxBdQgAJtLbDfZfeMC6GXe+++INaUtXX7Xb296At2SUEcfYsLMLhXCUb274GBpcUoK4xn/5Qm4kjEbLZYlogF2S/jUWEsKoo1FMZCVNWmsTWVxubaFFZs2orFG6qwanMNNtbUoTYVgt8wm75KnENorM63JvYbkeIH3kwev7mrX0+MnwIUoEBzAre+WnlskbUXB0FwYBCYOKWaFoiJIBEIigKLskSAkliAmDXZwlj8g8KYNR8WxiRbGIsKYtFDKecVae+yhbGU86iNHl6lw+yDq/rQI8MqWZPo2eKiC2dtrdOff//AkdN4bVKAAhRoTwEWxtpTl21TgAKNBPa64ndDjCb+mslk9hIjCYmGQ/HICkTj5Yb1KcMBwwfgoPLB2GNwHxQlYtkv39aY7Mix6El+9j/Rosifcvvwu3X0ZbLhibRmv5BHI8aiP1tqU3ht8Wq8vGg13ly6Bmuq6vjU+tOG0Y6V8F7ErrWwP31rmfsjd6zkP1AKUCAfBW5+bcHkXvHgbojpbyCWi+w37uUCC/QtTGBQSQJ9C+Mf3I+j0cXRqLqP78Lb3I8bhoxt09iH/192QBQaCmZp57GhLoWVW9PYWJ9GTchHVp/uAXUuE3pfuak685NzDhn9cD7+O2ROFKBAbgjwB2lu9AOjoEC3EBh36X3DY9Y9rOr37xYJtyDJaNrFgB5FmDCsP47aYxjGD+6LAT2Ko3U2kEqlsHbtWsydOzf7Z/HixVi6dCmWLVuGjRs3orq6OvsnnU6jsLAQJSUl2T/9+vXD8OHDMWzYMIwYMQJ77LEHRo8ejV69eiEej2eLYcs3bsWri1Zh1vwVeGfZOlTVpzndslF/+arA2GvXVRXetPzGk+pa0J18CQUoQIGcF3jwQbUbRy4+KVEQ/LYwWmQ/KuTw+EggYQU94hZDy4rQtyiOkpjNPojKZDLYsGED5s+fjzlz5mDJkiXZ+3J0T47+96qqKtTU1KC+vh6JRALFxcUoLS1F7969s/fk6M+H9+SKigr06dMn+7rIvzrjsL4mjVU1dVhfl0YqWmaLR1Ygu+6Y6ns+489b+uiIJ5JJYQWR1wYFKNDmArwTtjkpG6QABRoJJJPBuHD4yFhgXvBhpk93X2Q/+uAtjAcY1KMYB5cPxpf2GZUdKaZhBlu2bMHy5cvx2muv4a9//SvefPNN1NbWZr9oZ3dQ3MnDWouCgoJswezoo4/Gcccdhz333BMDBgxAUVExMmLwzvJ1+OdbC/Ha4jXZqZep7MK3PBrWiNGauDWX19e7u+Zddyq3j+dlQQEKdGmBO157rSgwff+rMGF/ZsT079LJtGHw0YjthDXoVxhDea9i9EjE4MJMtti1Zs0avPXWW9l78gsvvJAtftXV1SG7i+JOHsaYj+7JBx10EE444YTsPXnw4MHZ+3QQi6MqE6JyYw3W1Kazo8qitcq6++G901Qm3Oyc/+7yrcv+kTzySG6Q090vCuZPgTYWYGGsjUHZHAUo0Fhgr+Q9R8H7X3iv+0dTAbvzEU2L3L1vGQ6r2A2Hjh6CMYN6QzNpvPzyy3jnnXey//3iiy9mn0S31zFmzBhMnDgRe++9Nw444ACMHz8eaRW8tXQdnpm/HC8tXIkVm2uy0zB5AEZcjSJ2rS0ouPONS05aRxMKUIACXVHg7qcW9fQ95CtxiwsDa8slqtLwQHFgMKA4jsElBehXnICGIV555RX8+9//xksvvZS9L0ejxKKR3O1xjBw5EkcddRT23Xdf7L///tlCWTyRwJqaFFbXpLP/HY0o6+535GjkmCreqw/dVaftN/KB9ugLtkkBCnRfge79C7X79jszp0DHCCSTwV4y4gjN+KucMwfYAEHHnDj3zhLVA/sUF+LgUYNw3D6jMHZQb/hUPV599RXMmDEDf/vb37B69Wps3doxg5Ki30PRFI+oKDZp0iScfPLJGDhoEDKweHnhKvzr7UV4Y+na7BRLHohGBlTFY7GbtqrcUHnlKVU0oQAFKNCVBJKPvlY0YnCfrwax4JLo+QyLYkDMCPoWxjC8rDA7ZTK6Jy9atAiPPvoo7r///uzo7WgUd0cc0UPDsrIyjB07FkcccQS+9rWvZZdACAoKsa42haVb6rA2GkHWzR9YeefUeaxJq/5w2aaFj3DkWEdcnTwHBbqHAAtj3aOfmSUFOkVgn+R9+6gLf5lxergxGnTX0WJxa7Dn0H748r7l2H/EAPQpjOHVV1/Fgw8+iJkzZ2LBggUIw86bFRCtT/bZz34Whx56KE466SSM3WM8Fq/fgmfnLccjbyzAso3VnXL95NJJVb2KmLXGmlsC9Lp9dvK49bkUH2OhAAUo0JzA9+54LbbPvj2+WlZQcJE1GMeiGFAWDzC8rABDygpRZA3mzZuLe++9F8899xxef/317BIGnXUEQYD99tsvO7I7mmq57377ZXeyXFGdwuItddkdLbv7kXLhgrr69CVnHMAF+bv7tcD8KdBWAiyMtZUk26EABbYR+NxV94xLq7k5k04dqpCESPfcfbI4EeDwiiH4+oFjMWZgb9TVVGe/fN98883Zp9HR2mG5ckQLBUdPq8877zwc96UvQYI4Zi9ZjbuefhtvL9/Q7adxRMUxCFbGg+DKql6b76k855xUrvQd46AABSjQnMBvXl00sWdMfhcEttuPFIt++ESjxMb3LUWvghgyqXo8/vjjuPbaa7Ob3EQFsV1Zz7M9rr6ioiKUl5fjnHPOyT60ShQWYlN9iLfXVWFjffcujjnvXMb596rrMped9fh9jyKZ3PkF39qj09gmBSjQZQVYGOuyXcfAKZC7An0v/H3pwEJ7p8+EJ1grFoiWte1+R9/iApz02THZkWJ9Swvx5htv4Mc//jFmzZq1S4v2dpRgNJ0jekp90UUXYfjIkVhXVYs/Pvdv/P2tStRl2meNlY7KrbXn8c57G8iyIAgufN2//wiSye7966S1oHw/BSjQrgK/eHr+uME9Y38zYsptEHTrNcWibyJDSgswpnfD4vorVqzApZdeml1UvzNHiO3oAogW5f/yl7+MZDKJaD2y+tDj3XVVWLq1vtsuzO+9V4WGXv0Lm2vd+WcfOOq1HTny7ylAAQpsT6Bb/ljlJUEBCrSfwF7n31McL5UzU6G7rv3OktstRx+sA3oU4cv7lOM7h34GmVQd/v73v+Oss87qsPVK2kLosMMOw0033ZQdRVYbAnc8/RYef3cRttSlsQsbZLZFSDnThqi8bcSe9uZVp7yaM0ExEApQgAKfEPjl/2fvPKCrqLY+/t9n5pb0QkLoCSEFRSmCWBBfFAiI+vQp+tnrUxQFCxZ4CkYBBRHF3kXFZ8GuTzF0EVGQLgiEJPQACaTXe+ec/a252GkhhZR7Zi2XKDPn7P075869859dvv25fUxE+Df9iXI5AAAgAElEQVSmKY73dzBOQb5aYkmRwRDSg/Xr1+O6667D2rVrmwwauybo888/72uaQw4nMgvKkF1YgUrpv8FS9m+RCsvzdrFXjbmzZ/x2EPl7j4Ims5+1oZpAYyOghbHGtiLaHk2gCRPokvZ8sEGhI5XXSvPXemIGka+w/nV9uqBPQhvs3rkdr7zyCt566y3k5uY2udWNj4/3pVZedfXVqGAD6Ws345Plm7Blb7Ffp1baqTZC4Fu3ad6xdOzVq5vcwmqDNQFNoFkTeH55ZkKwYUxwORz/ApGjWTt7BOfchkDnyCDEhgegpKDAV99zypQpvkL7Te2wI8aGDx+Oq666CqERkb6i/JsKylDix9HcXslVEnK6JcT9/+7SPr+pram2VxPQBBoHAS2MNY510FZoAk2eQFzaNHekMK+p8FRNMmCE+6MwZotiiTHhGH3uKTihTQtkZWXiqaeewn//+1+UlZU12TV2u92+FI6rr74awREtfMLY+0vWI6eo4YoTNzRMWxhjluxyOH5QUFeuSrt+S0PbpOfXBDQBTcAm8PKyLa2FwRMDTcelROwSwj9rfNosAkyB41oEIzYkAHm5u/Hqq6/6/snJyWmym8X+Tr7zzjsxdOhQtGnXHtuKK7AxvwylfiqO2WmVlmSv11IPF1UZT919evuKJru42nBNQBNoMAJaGGsw9HpiTaAZEbj5ZUe3lgHnK1ITWKkkf+x4ZT92xLYIxfV9TsD5PTph3dq1ePTRR31FfY9Vu/f63FGRkZG4/vrrcdtttyEwsiU+Xr4R7y/ZgMIKb31O28jHlgxFXjLFG1zl+M/PE68saOQGa/M0AU2gmRN4O313ELepusGEGA1wK/sllb8KYwGG8NUTi48IQmH+PowZMwaffPIJ8vLymvwuCA8P99UCveOOO5DQ+ThsLSrHur2l8Cr/yyT01RtjhqVQLC2+f9tJHV5NI/Lf/NImv7u1A5pAwxDQwljDcNezagLNikD3MW/2UcyPWcCphp+mbLQJD/KlTw4+MR6VpUW45ZZb8NVXX8Hj8TSbtbZ/iNs1We655x6IoDC8sXANPl+djUo/fUv928JKpQpMg15zVHkmLJ80tKjZLLh2RBPQBJoUgbQZ65xtOrkvcQpjosMhWgth+GfnGwB2TbH48EAkRQZBeaowevRovPbaa6ioaD7BRHZRfvuFld0op0XLGGzYV4qsgjJ4/U8b831OLctiCdrlqeI7bjq5w8eArjfWpG5g2lhNoIEJaGGsgRdAT68JNHUCXce93ZE83ie9ks4TAgaR/6VshAe6cOWpnfF/vZNRUVSIG264AXPmzLF/pDX15T3AfjtyzH7AuPnmm2EJJ56btxyfrsiEH9f+hZKsyODtAuaoNeOueb/ZLbp2SBPQBJoEgVeWbu7uDsDbJpkn2Ab7a6SY/XATG+LG8dEhCHIYmDBhAiZNmtSkSxocagPaXaRHjBjhqwUaEByK1blF2FJc2ST2a10b+XvkGGRmlUXX3dwjbnFdz6HH0wQ0geZLQAtjzXdttWeaQL0TSBj+TmhwhDVKStwFAXe9T9gIJ3AYhEEndMSI/ichgCTuv/9+vPzyy7DD+pvrYZqmr6HAlVdeid2llUj77Hss35Lr58X4AVLiJ9Op7lmZtmURkKbTOJrrB0D7pQk0QgJPLl4XGRkS+KbJ4jzTNP36932ky0T3mDCEGOyrJ2anGzbn7+SgoCA88cQTuPHGG1EhgSW7CpBf2fxezFX3Y8fMXpb43CuqRl57Qqdt1b1On6cJaAL+TcCvvzj9e+m195pA7Ql0f+S/N1tVnsdAiPTHYvs2wR7to3HHgJ5IjArG66+9inHjxiE/v/k3RUpISMD06dPR8+STsWDDdjw3ZyU27yuu/aZqoiPs10ElCzJnSkPcsS7t6swm6oo2WxPQBJoYgYnLssKiTeMlF+H/7KBtw/BfYSzQEDixZSjahbgwZ/Zs3H777cjKympiK3r05trdKu3u16f36YO8Mg9W5hah2COPfqBmcIUtgipWZR6v9Wa5l8bf1rvj7mbglnZBE9AE6pmAFsbqGbAeXhNopgToxDFvnapYziVQgL+KYsEuB0adczIGHN8ec+fMwX333Yf169c30yU/0K3+/fvjxRdfROt2HTDjp4147bufUVLpv8X47S6VDFQSxOOWFM9ueOzafX6zGbSjmoAm0CAE0uavC+7QIuA6NzmeYLDT8N+yYrAfahIigtClRRA2Z2X66mHaDXCk9A+BqEuXLr7mAh3iO2HTvlJkFJbD8sNi/L99EKVSuV4vP5JfQW/oTpUNcnvSk2oCTYqAFsaa1HJpYzWBxkGge9p7cVJVvs+Se5OftoE3iHBxz0QMO7s79uZs9xW//d///gev17+EIbtd/KOPPobcSoWps5fjx+xd8OPf4b4PqGJVYDqN8avV5qlI0ymVjeOupa3QBJofgTRm0XZZ1lUut/Mhp2HENz8Pj86jcKeBU9pEoLIoHxMnTvQV2y8rKzu6QZrw2fZLSrvG6Qsvvohyi7Emrxi7yzx+W+aApVJexrqScs+w206J/x6ki/E34e2tTdcE6p2AFsbqHbGeQBNoXgROS5sRWYGKJ7xevloImM3Lu+p7k9AyDI9dfCbahDjxwvPP49FHH0Vxsf+lEsbExODZZ5/FeRdciK9WZePlhauxp7j5dP2q/o7440xmixUbm4NdrquWjr3ih5qMoa/RBDQBTeBIBF5akt0tMEBMFURnmIbpt9/HNic7efTk1uFoE+zCvLlzcdtttyEz0/8y2qOiojBlyhRcedVV2FlSidV5xSj3+m/JS6WUKvfKb8oLi4aOOKvbjiN9pvTfawKagP8S0MKY/6699lwTOHoCN7/s6NbGPVRa1kMAtfDHDpQ2NIOA28/ugatOPw7Lf/rJ94Z248aNR8+zGVxhv6FOSUnxvZkPb9kaU75ZhplrN/t1+oYvZgxKGSyWhrVsdcF3IwbnNYOl1i5oAppAIyJww+eLQvrGtv+PKXC7KUQgCSEakXnH3JT4sABfwf2d27f5uibPmzfPb1Io/wzb/k7u1auXr8zB8V27YfWeEmwrqfDbqDGbjbRUZSXk5Bu7xo095htTT6gJaAJNhoAWxprMUmlDNYGGJ9B1wvSTuEy+xOCeMJgIwi/vIZ1jIjD5/85E69BAjBw5Es8991zDL04DWhAYGOhrF//gmDH4YXMuHvnyBxSWexrQooaf2i79C2aPaTjfWpVfMALPjqhqeKu0BZqAJtAcCKTMn29eERb3b7cppjiEcDNg62J++X1sr6eTCKe3i0Cky8C0adNgp/j78xEeHu4r73DnnXcir1Lhp10F8DTfRtlHXGpp2ZXWmLfnVp02un/yT0e8QJ+gCWgCfknAb79E/XK1tdOaQC0IdH3onXYseTzYuhyCnLUYqklfahfcH96/By46KdFX3Ldv377Yu3dvk/apLoy3o8amTp2KtvEJSPv8ByzM2FkXwzbpMZjt3+Iiy2mIu1eI7K90vbEmvZzaeE2g0RCYtizrRNMwnxMm9fXnYvu/LUiHEDdOahWG4oJ8DBkyBAsXLmw0a9VQhvTr1w9PP/00kjt3xtJdRdheUtlQpjSaeSs9KrNSVV5wy0mJvzQao7QhmoAm0GgIaGGs0SyFNkQTaLwEut4zOQgB0bdK5v8QKIL8+M7RrV0U0i48Ha2CnL4UyhkzZjTehTuGlkVGRmLcuHE+Jt9m7kbaZ4tQ5qet4n/Dvl8YA5MQC+EwR/w89sq1gC7+ewy3pZ5KE2h2BNLmbw6PC6NxQvBthmHA34Uxl0Ho2SoMbYPd+OCDD3Dttdf6XROcg21yp9OJBx98EHfffTdK2MDiHfnw+nHUmM1ISq7yWnJ6fkXp/Xef3iW/2d0ctEOagCZQKwJ+/HhbK276Yk3Arwj0euS9HpVezzSW6kRhkN/WMXGZAv93cjJu6Hsi1q74Ceeeey5KS0v9ai8cylm7rslZZ53lSyttHdsR98/4Fj9k7/ZzNopZETNTuenACxZZk9al/Vv/GPfzXaHd1wRqQ+DV5VnXBzodzwIItMfxd2GsbbAL3WNC4S0r9X0HrV69ujZ4m9W1//jHP3zNcRI7H4cfcwqxx89LHCgplWTa7ZHetOmfb522IO0sq1ktuHZGE9AEakVAC2O1wqcv1gSaP4GuaW+3BOhxJeW1trf+fNNoEx6EO/qfhLM7t8eYBx/A5MmTm/8GOAoPg4KC8Pzzz+Pyyy/HB8s2Yeqs5fAqP39FDcCOHCPCBic57l2+MCsdC9L0j/Gj2Ff6VE1AE9hP4OXFWScGBplvOxxmd81kfyfK46OC0Sk8CJ9+/BEuu+wyjeVPBFq0aOH7Tr7wX/9CdnEVfs4r8esi/DYaZobl5cWl5d67bjmt409EOopbf2g0AU1gPwF/fsbVe0AT0ASqQeCkh9+7qcpTOUUICqnG6c32FLsT5T+S2+Ou1J6wBbJTevfGypUrm62/NXXs9ttv96VU7qmQuPv9BdheoCPqbJZSKsvpNFaXe3FBxoRrdQG2mm4wfZ0m4McE3liZ9XWAw9mfhHD4MYbfXQ9xGujeMhShJHHTTTfh/fff11j+RMBuVGoX4E9LS4NluvD9jnyUWcrvGUmlyiwvP51fuG/yXWf1KPR7IBqAJqAJaGFM7wFNQBM4PIETR/03QjjUUsneTkT+2/HKphTsMnFtny645vQT8MG77+COO+5AcXGx3kJ/I9C1a1d8/vnniGrVGg9//gPS123VjHxvqSUzWLkdzjHLH7rmMQ1FE9AENIGjIfD60uybXC5jCgjBpmnHSumjdaAD3WLCsGtLNv75z39i06ZNGsrfCCQkJGDu3Llo264dFu8oQE6ZbpCslGLL4h2S+cbre8TOsb+i9cbRBDQBTUB/seo9oAloAgcl0PPllx1yZ8A8S1X1IXL4/b2iVVgA7hzQC6nHd8BFF12EL7/8Uu+cgxAwTRNLly5F167d8MZ3P+Plb9fAI/UbahuVncIhgD3lhqNX5sNX7dAbSBPQBDSB6hB46cetxwcH0esGUW+yw4D0ATuKu1N4II6PCsGH77+HYcOGoaSkRJM5CAE7ku6SSy9Fxr5SrNtbAkvLQJBSstcrF3k91hU3nZqov4/1J0cT0AR0KqXeA5qAJnBQAtTjkbf/r6LSesFhiAh/Z2Srgt3bR+OB808Fivf6amitWLHC37Ec0v/77rsPEydOxOrteXjg4+90OuVfSFlsGO7PiivKrs+eNLSo6W+iBBeQ2VhDEAiJ/TvDazG27NjciO20t4FAp9S2cAgDG7bnAOs8TX9vaA/qgsDk9NVB0THhI01D3CUIYUL4d/T2b0zdBqFLdAhiQ9wYMXw4Xn/9dd2N8hAb7pprrsEbb7yBvRUeLMkpRIXUypgtjDFzaYVXjr6pZ/zzdfFZ1WNoAppA0ybg91EgTXv5tPWaQP0QOP6htzoYClMly/MM0rVMBBFSktti9OBTsGThPF8a5ZYtW+oHfjMYNTo6Grt27cLuonKM/mghVu3Y2wy8qjsX2JIe0+26edVa5zv48FJZdyMf45ESzjkeQg4EUwbKqpYgZ4HdcbMRhQcmhyCx4xswEAlpvQBv5lfYsqXyGFOq3nQdzoiAM2gcHIiHh2dCeWdh83w7L6wR8ayeK/qsuiNwyYwZRv/4Xv0CHcYk0xBddbTYH2zDXSZ6tAyFVZyPIUOG4Icffqg78M1spOTkZCxatAiO4FD8tKsI+yq9zczDmrnDSimPJX8u89JFw06Oza7ZKPoqTUATaC4EtDDWXFZS+6EJ1BGBLmkznE6qHG5Z3tHMFOnvtcVsrE5D4MpTO+P6Pl3wwX+nY8yYMcjLy6sj4s1vGCLCxo0b0aJ1Ozw1azm+WpMNS3en/H2hld0w3mEuMLwBV6+ecGnTLcSfeM5wmHI8lCgC5FeQ/AEy53xn9xpoFLs65vSWiAiaT2QkM2MtpPUANs35ptHY92dIYWdEoGXAmzDMwWC2IPlzkJqITbNXNSjLuBQ3PCUCOcsrmkQdHtveLbCABc2i8+szCzdFh0W6xxqEm00SzgbdC41ocvvhpU2wCz1iQrFo/jxfGmV2ttY1DrVEERERSE9PR5duPbA6txjbShrn+4GG2GJey2JL0SsrcqrueHZwYmONfm4INHpOTcDvCGhhzO+WXDusCRyeQI/x7/WSlmeq8sjTIEBaGAOCXA78Z/ApSEmMQdpDD/nan1dV6d9Ph9tJzzzzDG4cegs+/GkjXpi/GhWeZvGcWie3D2bFCih0OxyPrXjo6sl1MmhDDJLQfyAMx7sQsNOtPWBeDHgexIZ5ixvCnAPmjD2zI9wBS8kwoiC5jJV6AJvSn2uUwpidSpk8cDpIXEoEgxV2QKlbsSn9q4Zj2dOBztFXguk8WPIFZM369tDsTgtAUkgKygqXYufSggaJdEvuEwIOfQKCvajyvoLNc39uEmLeYRb4zZWZfUzD9aYQ6KRTKP8AZT+8xIcHolvLELzy0ksYO3Ys8vPtgFV9HIyAYRj4+OOPMejc8/DL3lJkFJRpUL8S8BXilyio8MohQ3vFzddgNAFNwH8JaGHMf9dee64JHEhg+NeuE8L23MKEh4gRYUf+6AMIdTsxcUhfdIkO8qVRTp8+XWM5AoFbb70VT059Gl+v2Ywps5ahRKdu/E7MLsIPBQWTl7pE4G3L0y5rmgXrIk8JRcuI1SREnO0cMy+HJW/DpllLGsUHJHngfSToMTApsPQwaAUsfghZsxYCdlRRYzq6BqFz67cAcQGIBVj+CEteg8x5WQ1mZZuegQiNHkOEe1nRTrAci4xZ9s3vwPTOtv1aIMScDRYMyLmQ8lNkFi4Dlh+7nK2klCjigMUsuB2AH6DUf7Bp1tKmKo698N2aiICgkKecTuNKQxhmg+2DRjixXWWtc2QQEkJdmDB+PJ566imUl5c3Qksbj0k2o9uGj0BmQalPHNMF+P9YG6+0pGXhnet7xF7XeFZMW6IJaALHmoB+6j3WxPV8mkAjJtAz7d3OSnqft9g6C2T3fNKHTSAqyI0JF5+BhDAnbr/9dsyYMUODOQKB66+/Hs+/+BJm/bINT6YvQ0G5jrD7OzIGikxBjxeSenJL2vVNM7clqf+XZDrPs+umgeWb2DTndgDHTgw51D60658RFsJQEbB4HYCpMOgKSO4OQ9yAjd980ag+xO0HtIHbnAaT+0GRglTPIjN9ZIPamNA3Go7ACUTGTT7h02utwa68/ihdefA88sTUeyFoPAlysOJiAA9h494Xjpk4Fje4Fbl4EwwKtlValtY2EE7Hxtk5DcqxhpO/ujJ7gFs4/udw6BTKvyM0BaFbdAjCVCUefOABTJs2TRfeP8I+u+666/Da629gW3E51uaVoNzS5Qt/Q+b1elmBd5VUeG66/dTkr2v4kdWXaQKaQBMnoB98m/gCavM1gboiEJc2zR0mxDDplY8QRFBdjdscxomPDkXaBX0Q4i3xCWPffGOXKdLH4QhcdNFFePOtt/HDllw8mb4cOUU6dePvvJSCJYjnCafr7tVjr7DFm6Z3dE59jIQ5iiXng+V4ZMya2uAROnEpreByPw2ifwFcAMUPIiP9NSQM7AHweJh8IhSNgzLeR+ZMW8Bp+CO+/4mA8Sq56GQGeVBlnYfs2XOrYZhAm55umAEuWBFVyPmy7sJm4lI7wyWeJ0OcDeZKlsrmaK/vwWvIxaXEweV6gQRSQYYBKQvZ4x2IzfPsqK36P+IH9CO3Y45vIlaSFX5EVeVV2LKgyXVKuYTZOHf15rfchnk5DEPUP7ymNYNDEHq1DgcV78N9996LDz/8EFI2jtKGjZVk3759seDbb7GrpBJr8kpQrMsb/GWpJLNHWurT/ArrjjtPjd/TWNdR26UJaAL1R0ALY/XHVo+sCTQpAp3T3k9yWpUfKMhupKPF/rJ2XdtFIe2C01GwLdMnjC1demye85rUBvqbsWeeeSY+/exzrMsrwZT0ZcjOaxz6Q2NiatcaA7jcNMV9XgS9ti7tUk9jsq9atnQe9BARPcTAblg8Epu+ea9a19XXSdEpwWgRcAuA+wDlhpceR9Y3E39NnRQ4bmB3sDEJytsTQrwIS7yIzJl2AwSuL5OqNW5i6nkwMZVgxDPTRmz4uuufIu8I6OJAdLQTTsMFtxEIgyJBiIRSrSDMeBC3B2EHvPI7CO86ZCzYV0ufBDqdPRCG8SLIbAuoj1FVdQu2LCg8jD8C8QPOgoOehBBdiITB0noZG2fZ6/HbYSCmqxuO1i5Y5QZEeVkdFfYXSDznVXLQDfujxdQmCBqKDd/YabNHGRrT04H4iEB4KQgONlFYUoj8JaVHP061Vv6gJz31fUb3qGDXQiEo2DB09PbfITkNQu/W4fDu24ORI0fis88+g1JHucw1X54meWX37t2xfMUK7CmrwprcYhRWNbJs8gamatcaYwtZVWzdc0OPjnZEccN+JzQwDz29JuCPBLQw5o+rrn3WBA5CoNe46UMrK7xPkMFBgP4h/mdEpye0xoPnn4aNK5b6hLENGzboPXQEAt26dcOs2XOwtdTrE8Z+ydGFkQ9EpphZQbBYYCjn7Ssfu+qXJrexklKHkWE850tbU8ZQZH6T3mA+2DWxgiIuhGGOJaZOrKzXUOYdg5wFe/9iU8eBveGgp0B8PJhmwPK+huy5Kxu07ljyoHtB9AABQazkfajgDxCooqBcMYA3CqAoCAoHUTSgogHRAaAOxBwDQzh8/rGULMVmgD9EeeUb2LHArk9Ws4c7u35ci/BHiHArM7aCPTchc74tMh1+PFuYjHBeAcMYTURxLNUsVJReBndQBwhqBeY2YG4FphgodsNEFlguQMZcu85ezUN+WqXEIdSxgExHLCtVAYtfRGXxBOz4oTo3HkJcShgMZzsIFQthtAdTBxiqPRTZbDMgrZnHqmbaQ1//GNouJvrNQKfjQntZtTB24B3FZQic0iYcFbk5uOuuu/Dll1/aemiD3XqawsSJiYnYsHEj8so9vs6UBbru51+WzSeMQVV4Jb24q5gnjO4bazcR0YcmoAn4EQEtjPnRYmtXNYFDEfClUUr8KFl2JTL1feFvoFK7xGL0ub2xcHa6TxjLyWmSJWuO6QcgLi4O3y9ejHxl4olvlmHF1txjOn9Tmcz3MMdUKgTdv+a7za9gQVrTeo2fnDqEhDGDIbNh4QZs8hW2b4jDQPyAFDiMxyFUFyj6DFVVow6RRieQNLAXgOlgbg2TFsErH0fmrsXAumMRtWcipqsLrlAnDJcTDkcHEI0hwYNt3Ykh5kLBguBwgCPAHAoWARDsICXc9oYBkZ0qaEH8Kibxr3+2L7d4G2A9iMw5dlphzcSmjqlnwmHMAHEkiF9BcVXaAQLjH6tMiItzoaiFC+HhbjgciRDqbiJjMDPyQPgJ4BiAWkBxGIgCwcoNggGgGCzWgD1TkTH3yxrbmzhoKAQ/Q0I4mNUaKDUSGbPtDnN/DyNyIKqPG2FBAQDaw6ROIOoBEkkAt4TkVjA4HEyBJIRtp91CthxE6+GVdyJrVr13XH3lp6yLA1zO/zpM4WqID1JTmNMWxk5rG47inO2+hjh2eQMtjB1+5dq2bYvt27djX7kHK3OLka+FsQOA/dqhMrvcsm6/pWdH+yWPVlubwg1B26gJ1BEB/QBcRyD1MJpAUyZw0sPv3FRV6XmBTDtUzO73pI8/Ezi3a0fcP7g30r/8HMOHD0de3sFrT2tqfxCwf4QvWbIExcLtE8Z+2rxb4zkEAZZKGQ76al9x0P/teOrSiiYFqvOgi0D0ERRvhPRcicx5DdNhs1Pq6TDEZDL4FGaaD48cjezZyw94sAk7IwIBZGL3d3lISD0fgp4AURxIrAfLadi491Vged3V6UKKG/FGBziMdoBoA3BbgFv4IqaECAerSLBoBUJrMuiP2o6sJECFzNYewCgAaDdIlQFiKxSqoGxBSVXAQaUAMbxWBViU+PYOeYugRBay5xTVbC+1CUTyia+SYVzBSi2Dsu5CxhxbEPpVZEpwIT42Fg4zHpLawuS2ICMGbNniVzSE0RIsowgUARK2+PXHIVUlSO0DiyoG9kCQB1KVgPh9bMz+CMisQZeOnoFIjppPhtGblSyBxFRUFD+GHT/s/yx1SkmAcCVDiEQwd4BQrcGwo8KiYYhgW3wkErZQBkjlBWgXw+YuiiEoH2B7nHxY6i1smr2qZkyrd1Xa/HXBsS1CngsQdDWE0LXFDoHNbQtj7SJQtHMbRowYgfT0dC2MHWGLtWrVyvdSL7/Ci5W5RdhX0fA9Uqr3qTh2Z+2PGmPltTC1oGDf+LvO6nG41PFjZ5ieSRPQBI4JAf0AfEww60k0gcZLoNv4t9pKL+ZDygQiLYodbKXO7twe/znvFCxdON8njG3Z0uRqOR/zDZiUlOQr9JvrEb5UylXbtZh4qEXw1RpjIV1OR+ryh660o1yazvGbMGapdYC8FJvmbLSzv4A2DsQkxCAk4GSABsBEa0hehfKyt7FzUUadOhhzRjzCAmeBjFgofAvGvcic+ZuAYQI9AxEfnQQHXwHCBWAVDDLeR0HxeEQEDQaZTxMQ4it6r9RSlFZegZ0Lal53rOOgrnCoESCkQJjRYBYACxCJ/X8mAoPAUoEgwcJBBhmAtDNrX4KF/6Gici0iRAH2OhmOEgXTxTADGJm5ymcqohn40Mb454iG3/5cuyiHuJRT4XDOAgkPWD2MTbOeR2LqyTDk1VBmHxhGvM8PYmO/Lz6fBCAlGNKOZgNEJaDWg4W9HtvhqcyAIbNhykLkOxjCyTD27f+37dsWWMCCmkVLdk69B2SMA9gJiR9hieuR/fX+PdbmzPYIC1wIxVEQhsNnK4PIzmI2lEXC3C+IscphhakQZe8gP6D4L7b5uG9jYJ1tX70Wsnpu6S9nhrpC3jYNdBBCfx8f6j7hixhrE46S3Ttw55134uuvv9bC2BFuqrGxsSHJxPUAACAASURBVNi8eTP2lnuwSkeMHZLW/qgx65eiyqrrhp/SeVmdflfpwTQBTaBRE9DCWKNeHm2cJlD/BLo//N9LPN7KaQYZuhPlIXD3jovBmH+ehq2/rPYJY2vWrKn/hWniM/Tu3Rv/++prZBdW4olZy7Bxt37xergltd9TO01jaRja91mQdlbNBIL63zN/FIEPsBwQpgtu15UgMRkSuSB8DVIuELeFEvEEbg3DMP9sFku1HQpjsembN2tv7iUGkgoHAmIahIiEgh3d9BAgXTBcJ4NULJhjiamzncbHhpCAsiOUykEiA1KOR+b679D5+H8DxoMgRBMRsbLywOITWPwZqrAUO9LtyKvqpyQm9DsewrgFROcRiZZspz4CdiRUIRS2QCADrLLA2GbHdwG4gwT1ZoW5KC++rJp1sWqP72AjhPRrgVZiJoTZA1CzUSFvx7Y52Ygf0A+mMQxEZ0BwABRLEOwaPNvBIguk1kGJHbA82SjFNuTOtZXwehWRfOa3P7sTAsUMCEcP2CmPsB7BxtlP/qVeXIf+8QgwhoDpTJ+QR2ot2FgL5dkEcrxNDkr0aWMWZ4I8w7Fx7qxjYvvf+F8yg41BSVueDDAcN4PYpYWxQ29xu/j+Ka3DUbV3N+6++2588cUXuvj+Ee4Ixx13HNauW4fcsipfjTFdfP/QwKS0yj0W7vx605I3Prz00urf++vnrqxH1QQ0gWNEQAtjxwi0nkYTaIwEznnma1fOvtw3LS9fKgz7jb8+Dkbg+DaRvq6UlXu2+4SxRYsWaVBHIJCamooPZnyIVbsKMeWbZdiavz/LSx8HJ2DXx7EkW2GBznOXjLnKfjA/1oeBuBQHgmCi0HDBIR0g4YJp11mCGzDdYG8YHGYXMLqAKRkkE8EURobhYJ9QwhW+iCFBFhRbECShSEHAY8dF+Ryy/6xUITLSU/7UdfHofU04JxRCng0WEyHILpq+EBKjkZH+CxIGXAvTuBJAhD0hiMvBXAQmu2vGMnjLliJ74ebfxZN2AyPhpgcg+HoyhF3gnuzGhpBcBsJ8qKq3IMXP8Jh7j0IkE4gfnACHr26YA/AsR1X+CmxZVfaryGaLRgKd+qXCYbwGiGAo71BkzP3oqES4oyd36CtiUoMQgXEAjQCLSrB8BuUl435PSbQjARNTewHiOEDtRJlnJXJ8XSptX+pfBDvA8hQTya7bIPAgAZEMsRh78s9F/pJDtcD9La3TtnX/fkxOfRxCjCQSghXngfk2bPzmk4ZYg6k/ZJzSIsj1IgHd7SxKLYwdeqs6BeHk1uGQBbm455578Omnn0JKrV8c7nbQq1cvLFm6FHtKK7E6twRFnsb6/qUub2o1G8u+/Vd6vIsrSsV5w3QR/ppB1FdpAk2QgBbGmuCiaZM1gboi0Hvc++dVVFS+zILbEOnbwaG4to8IxiMX9kG04fEV37c7YOnj8AQuu+wyvPr6G1iYuQtPpi9DbknTKp3VEOvLbLEJ891VG7fcgA/TjkUReIHY1FgEGCeAZTRAoRAIgSVagDgcwhaWOAbEUZBGBBmIgOIyFrTHF/1kR4QBrfan08kcsHgX4H1QXA5BpSCqBJMX0ir+vUg8RAnKvTuxY56dqlizo2O/GDjElTBoGJRhdw1831cfLGPWb+1iBVr2i0aoGQUIRmXhbuzwlADL/15URyChbwvA0R7C7ADgPMC4jMw/1fqyLVSyhJlWQeInCF4FZS1H5lw7ZbR2T+K+Do6uJ0ngRgYWwfIMQ+b8dTWDUgdXJQ66CAYmg6gt7BBG8AZYPBJZs+bVYnQT7fu0BFEFti2q2y5v8QN6wSmmEKGPr2mBxAhkzHrhqGxN6n8NYL5Gpl20n7NgVd2ATfO+O9ZFt59cvD2gRaC8xzTNkYagsKPywQ9PdgjCSTFhcFUU4f7778d7770Hy9JCz+G2wuDBg/HFl/9DTmkF1uSWoNRbu9tXc992UikUVXluGNaz07Tm7qv2TxPQBPYT0E/CeidoAn5KoOf9M8I87ornpFT/JwCHFsYOvREig1x47OK+SIpw+4Sx999/3093TfXdvvHGG/Hs8y8gfd1WnzBWWHEsdJ7q29cYz7TfUhNTptvlvPCnsVccA4EkxUSiayCEuBekuoDtjodSgIR3f1oaymDQXkjOAfE2EOWCVS6UXQgeVRA0AqBBIJhguRzKuhAZe/KAdXZEjv3UVbtaVwcuEiG+XyJM82YA50OoHHjFNFQ4P0LOl4comJ9iIjrPjeBWQXAagYAMAYlWgBkLVrEQFA9GLIjcUPJHsAiBQYMIqgXI+COKVknJjH0g7ITizyFLX0TW4tq1Wk1MHQBBM0gIN1tqMgpKJ2Pv938PrRSI6hOEsCBbqOwIA2HwVq5C1kK7NW5dPdkSEs7pDoFJINUHTB+CuBuE6Azmt2DRGGTOPFKRQELkKSEIDAqB2xEOwy5ujwQISgKoNcClYPULJM1F5o61te7+GXN6S4QFPwgD/yYpTBhssMJ8VPJN2DrLjgas3pGcOsQWdH3CGOw6edbV+GXOyupdXHdnvfHT1njTSZMdpjifiGyxVx+HIWAQ4YToYLQ2FcaOHYuXX34ZVVU16NvgR5RHjhyJiY8/ji1F5VibV4IqWde35+YHs7JSfbd7357zRw3oVcNGJs2PifZIE2jOBLQw1pxXV/umCRyGQI9H3jrN8vAzzHwSCZ1GebjNEuJ2YvxFfXBS6zBfPZM333xT1zM5wqfLTm8ZN+FRfLkqC0/NXoHSKt0Bqzo3JKW43OFyTm0dHvHIzBGD6/9JLyklCtLVCyb1gqA2kJwLlrugaA8M2geDC1Cl7NS0ImQXlP8edRU/uBdM+RwM2Kl1AmwtA9Q52DB3X3X8rNE5CQNSQWI4oGIgjC/Aai0stReFJWuQv6QccSnt4HCEg40YCNUKRB1AFAHmEDBFghAOQiggA2EZ5TDJjooqsmuikUInBhWCeQbA3+8vnG8Xmcc+KOwE8R5IuRvCFgqxHVUlWX9KMayBO8kh6Bz7FpG4gBnfQsq7f+94GN0lGGHtbNEuCYQuUNwRhmgLWO1BpgtK/QzmD1Cw83/IW1dag8n/ekmnM9uDXGNhiCEAfwyr8mGYrglkOK5m5m9RRcOR/fXPB86T4EJSwhkQ1APELcEcBYVogKMAIwqESBIcDrL3h5SsaBuYpyC/9O2DCIBH44aJTgPOh8OYQqw6sKK3YIoroZQE02RkFE0Cfu1IeaRRG4EwdsmMGcbAxJPPdxvGU0SINQxD/zY/wrrZbQkSI4JwfGQgJj/+OCZOnIjS0tp/FI60XZry37/xxhu46pprsSG/FBv2ljZE7nOTw6ektTe/rOqK209Nmt3kjNcGawKawFET0F++R41MX6AJNAMCl1xinJh8zr+l5EeEQdG6G+Xh1zTQaeLOASfh3C4d8NSTUzB58mT9I/wIH4NPPvkEA845F28vXodpi9ahyqqr4JZm8Pk7jAt2h0pSYpnDaVyxIu3qzGPkrYF2pzkRJEyUKQs7iiVwvAQ+/KMW018MsQWR+IdAYgQJCvTFHdSnMBaT2hKRNBRMF8OyC9RXvQIUb0dI1CgQXQ1mghAMhrlfHBEemNKCFHZ9swAw2kFgFaR8FQqbYHn3QMKEaeRBVDAcIZeCxFgCotiydmOTtwMSAgIhKpzwwEKF04sAj8SWEgkstzdy7etpJfS/FA7H22QvuML3PvtgtYZlJsOklr4oPEsBQqn9qapkz+kkQ7S0q58Bcjck34dNs+3w1VqEfsS5kZR0AwTSAKxGReUIbF24Hp0HPUdC3MbKeh/58k7kzrXTZ/96tD2nHULUBECcDWWn3rKEJAlDVUBRBYh3gsUaMK+EsLZAOjcBKEbmTDsqruY2dzgjHgHBr4LUP8BYhArvbXA6voRhtINUnyC3eBiKf8iv1mfnz8KY4jVQ6hpkpK8+yLUE9AxAiBEAI1CicIEtFtd+HwB4av7m8LBwGus0xQhDCENHbx955eyHl9hQN7q3CsN706dj1KhR2LPnwC165JH84wy3243PPvsM/+jX3xctllV4iABb/8BRbS9ZSlUl8cJ13dvb0dE1v2dVe0Z9oiagCTQkAS2MNSR9Pbcm0EAEutw1I5JCSh9lxf8m6B/iR1oGUxDO7x6P4f16YM5XX/qK/e7cWfMSSUear6n/vV04uri4GGUSGPfFD1iYsbMWT8FNncbR2W+nU7JCjsvhun/Fw1e8c3RXH5OzBRL7XwjDnExEHX3WggSk+gEZu1KBNXZx+bo8TCQMGAzD0QIVFUuxbf4vv4sqIb1boE34dAhjEMC7oeR9UHbUl9qLKpWHwtJCtI4YTIZ4ixlvYsPMm3zph/H9L4ZTjIIXE5A162t0HngtCI8CogWkGoGM9Ofq0oEDxooffCKc1kyQ0cb+O7sTJpRVxYozIczVkCoLhE0A7wV78yGNciirBFUqgMICFkIYUaysCkjcj02zXvxLB8ajM9xAp0FXw2C7gcF3KPc+hG1zbb7wCWNEw5jVk9iQfs8hhw09LRIxIYkAtYNCGaBK4OVd2LYrF6iDaLYDJ3ag88DnQeLfkGoTmEdi06yZOO6cJQBOgOS3kLH2TmBH9Yoa/lkYY7UAXroNmdsyERctYIrjwUYsDKMzBNudTduBYdffqwRoMTzWNGTPWVsrkQ/A26u3naCYPnU7RcLRLZ9/nx0T6ECPmDBsXLMK1113HdavX+/fQA7jfUxMDBYsWIB2HTth5Z4i5JTp0gbV3SyeKk92iRd9buvdcXd1r9HnaQKaQNMkoIWxprlu2mpNoFYEeo377+Aqr3yFlWyr304fGaV9ozwtoTXGnHcafln+I2699VZkZWUd+UI/PSM5Odn3kLJtXzHunbEQG3ZXL3jDT3Ed4DZLWSnIeFM4wkavSvuX3fWv8RxJ/eNBxqNEdDEzF4LxNQxxNVh9hw3p/zjmhialpsEwxkIiC/mlZyLYJ2QEwFu1FdsWbUHywCFEeJeBN7Ah/RbEpYTC6f4EAqeBsRCeqhEwHeeTMNKY1S6UlPTHrsVb682P2L6t4Q58FoIuhEIpSJWQMNux5DxYVdcia943hxVaEgf+TA7jBJZyFbxyOLLn1LBFbk8HkqJOBYmpkGotlDUB2XMzfvfbFsbAt7Dix5Ex6z+14EGIS3GhIt/AHofnIA0QjmLoLk4kthsCwvO+rpigB5Ex6zPfAMedswzg48F4Ghu+Gf2nQQ2gi4HoaCcCLAecISYMy4GKCjec5Aa5BoPMR/cX37fsCLdNgIokFp1hCOchjWNlR/otg6XuQtasxUfhxF9OTZs/32wbFjcsyOGYJAxy13Qcf7wuxCHQtWUYIk3Gv/71L8yePRv2iwV9HEjg5JNPxsKFC1HOhKU5hSjy6Aju6u4Ti7mirLRi0tDeCY+AdNRYdbnp8zSBpkhAC2NNcdW0zZpALQh0SZsR7EDlKMuSD9jDaGGsejCTYyIw6tzeaBdAGDJkCBYtquHzaPWma7Jn2fvptddew3XXXY/5G7Zh/Jc/Yl9ZZZP1pyEMt7PrhMCPpukavmLslcsbwoaDzhl2RgRaBdxPwryVlTJ8IgSp9RDm2w0mjNkRP8KYAYUd8Kgr4VQpIBoKJbJRXHkNQlxdyBQfMavnUbDrIYS1uRlCXQ+F7yD5XeQWbUDriNEk6C5m+RHyc26sk7pdBwOY3CcEFHQbgLsJIoS96lk4aR+RMZGVyoZU12PTrL91ROziRLvQYOzYVQ5sqUTnQbOJqB8rnu0T9TbPt7tjHuWR4EJy/PkgcSHAP6Ky6iNsWfDXaAhbGGO6jlmOR8asiUcxASG+f6ivm6nhagWy7ML7bUEUCEV7QdY67C1djfwldiri0RwGkgb9kwQ9w4qLADUO5SVf/F7nzRbGFDr7/n9Z8atwByXBMGLAHA4gCGy0AqkIX7dVEhEQCIfkSFJoCVNEHvBFaCssCgWA8rAQZZCohAEJe25B0pcJyiiGl19EVnp6TaPGnly8OCDC3eYdp0P8S9cWO5rtANidKY9rEYTEiGCMH/cIJk2ahMpK/V1zMIoPPPAAxo0bhx3FFVi+uwhVSguI1d1tUikppZqzu6r0uvt6d9FRY9UFp8/TBJogAS2MNcFF0yZrArUh0G30W0ns4NeU4r5aFKs+yRZBbtx6Vndc1DMRI4bf7hN/vF5dUP7vBCMjI32iYaeEREydvQLvLtkApd/iV3+j2U/YrOyqWYUO0znGaFX2yvKhQxvHRosfcAucYiKxCGKhZsPD98Hk4yDMDxpMGEs4pwccWA7wLljqcliyEA7nBAj0RpVnAFyuE4j4dVbqGVSUvQxXyEVQ3lwUF81CmFvCg2i4gyeRweew5DuQkf5yLVITD73OMV2DENrmEpjqQZJGBzb4M5R47kKgeTIJ8S5DboZXjIRVsREOZzhM0y5m3wYk4qC4FSD3ASIbAnb6e09m/hSWGomsWduPanPZJ4enhKOl83qAliEj3Y52OjB85DdhzBaaNqZPOvgctsAWmwyYbSAo3FdnjBFpNzOAoI6QItHXnVKx4WuCTmxByh8hvWOQvcCet/o1ujr26wunmAISFbD4WWTO+vgvYtR+YSwZxPegsmoV3I77wXQWIIIAJrvdq10iiJSoZEHFkCiD4DIoBMHgeCJDMLMtMn4PYCeYJRTtAlQlhCgAowysvLCsPTDJ8vHwchk22+uyYP9/1+CY8t36pJahQd8KgRgtjB0dQLtlbGxYAE6ICsGiBfNw1VVXIS/vSM1Tj26O5nB2YGAgZs6ciTP69sWa3GJsyre3vT6qS0ApZRdP3FReqYYP7RU/q7rX6fM0AU2g6RHQwljTWzNtsSZQKwLdxr51lrL4HRjw1bfRR/UIuE0DF/dKxNCU7shavxbnn38+du3aVb2L/eisQYMGwe5+ZQaHYtSH3+GnLbogck2WX7GSgoz3TOG8f+XDl+fUZIw6vSYp9TKQMZ6EimNFq8FyDDLyZyM5ahiEeKrBhLGoPiGIDi0CsBdK3Y6N6R8j6eyegBmP0n1fIDz6ImJ6jWF9DsY8KHECWJkwDDeg3L4nRMIZpIwKVvJyZM2qhwg9O20x/FwI4xEo0RnEX6GqajS2LMhA0oBBBPGOLdkAvAJAFQxuARiRAOyIpnAY5ICyiqFoCQS1B6gTE30A5b0fG2fXYG+kmIjJd2HPYerBVUcYi0sJhzvgQQDnAAglVsE+Icq2l3kfFO9gwi6wygaL7QCXQPEeqLKlyP7eFvSqE7ZCSDy7L9gxDIKzodSHyLR+PkCM+l0YkyNR7PkEwY7eEMZZID4V9nMt7BRJ3gRGAZQqBLgYBtltDPuAjfG+VErF78LCWGTOzK6mbbX+iL22auvYAAeNMcgwaz2YHw4Q5Xage0woKgv2+iK5f/zxRz+kcHiXBwwYgOnTpyMsMgrf78jH3srG8Z6lqSyULYwxUCQtHn9N9w5Tmord2k5NQBM4egJaGDt6ZvoKTaDpEkhLM3sgcaxXeu8jwNV0HWkYy7u0aYF7B/XCCW1a4J//PB/pvgwaffxGwC66b6ds3HfffViZU4DRH32HYv0jvMYbhEitN9i8deW4axYeqwf1gxhLSBpwIYT5DBHaMqt9kPw4Cne+6Es57DzwYZAY02DCmG1wcupqQMSD8S7Ay0Bkp9DFQCEapjqRyDyOgRIwKsDSCSIvyBZpDAVWTiIVzUq8iryqNBQuqOuaboTkQedD0RMwpF28fT4qrTHYOs8WwcTvwhizCdBWGFQJcDks5MPEL1C8FYwNEKIQbJUCjpdIIKV2wlg1tmTn1I+IjUF82IgxGOg8qD2U6g6iJBBXAJQDr5UPp5EHr1UBuKrgKSmDkpX7u52us6PTql/gKPKcUERJW3irQnnJQuw4RLfJhNQ1MIyOIDkSG2a94mNr15MLEGGoEowqLoNDlv3aWfS3bqsKfy6+D7wJwmis+/qYpEtNTs9sGdVK/Og2nR119HY19uRBTnEbAt1ahqBVgInRo0Zh6tSpNRuomV7lcDgwfvx4DB8+HPleYElOAbzVkaObKY+auiVZWV4PPttdWjRyVN8TttV0HH2dJqAJNG4CWhhr3OujrdME6pRAx/+8GhNqOtMtJbsKEvrzf5R0IwJduDWlKy44KRFvvv4ahg0bdpQjNO/To6OjfW+m+/fvjydnrcB/f/hFp2zUYslZqWLhMEav2Vf0Op4dUVWLoWp+aafU02HQczDQjVgoZvUpSvYOQ87yvb5BjzvnEQAPNqgwljRgIhnmfcy24GJ3yVQMFnZx9n2QKhuGHb1ki05qO2DsglQVgCqG4ZRg2RagwYD8DBtn22l0dXt0GjgIDnoBQGso9REqyx/CtkWbfxU6/xDGBG2D13M3ULkWMqcYW4IUEK2ABbaI80fm03GD/0fMqfUujCWnphOMPkcQxn5jZX+X2Jlt9iP3b//UJUfj13EPnQGWNHAfSDj/JIxVb/4GFMZeWr31/GADn5jC1NFi1VutA86yN11SZJCv1tiGX35Bt27dajhS87wsNjYWr776Kv6RchbW7ivFpoLy5uloPXslpbSrDm4tr1L33Hxy7Cd2Xng9T6mH1wQ0gQYgoB+MGwC6nlITaCgCXR9+px8sa47+Rq/ZCthS4qAT4nDXgF4oyt2Js846Czk5Nchkqtn0jfoqO1rs2muvxYQJE+B1BuH2d+Zgy76SRm1zYzfO12FNGC9WFohRmc9edbTFymvpXk8HElqeDoOfJEOcxFJ6wPwJ8rfejL0b/1jYxiCMhfRugVbhL4GNt6GKVyP7ezvH+W/5Qj0diHK74XKEwWW0hqJIOGgPCnMy66XYfkTPMLRscTGIXvWleQKfo8o7AZvn/bnjpcDxA4cQjA+Y1Qp4PTch0xdJZh+ELl0cqAp2ozLchFtYcG2rhIr95JgIY0kDZxGJ06spjFVjr11iIKZof9fFPbMqjqq+WDVGx3GD7FRTqpUwptST2JP3CAqW26m59X3Q68u3TAoKcNxb3xM19/HDnCZObhOGCLcTQy6+GJ9++mlzd7na/l188cWYMmUKIlu1wcLt+1Dq1dXFqg3vbyd6pSWllx/LyyuaeO/AbmU1HUdfpwloAo2XgBbGGu/aaMs0gbomQCelvfOax/LeoNM2ao42LioUaf88Hd06RGPy44/7UgeV0j82O3bs6EtjGTT4XExf/AtemLcSXt35quYbzVeEn2EwZXstOuuXSdceu/SNuBQ3HK5+MDEKik7xiUzK+hSk7kfGvJ1/caoxCGO2QZ1SW8KUraDIi7KCrQhsaYJlGAyKhOQWIIqHQDcwnQCBTlAqBmRsA6kPYFW9iawFWXWUrioQe2Ys3O5bQXQlPNgOk1+EJ/dzbFn19zRNA8mpl5FhvsOslqLKGgmH2AlBEfDY3RKRDPCJgGgL4lwwL4cwLidGz3qOGHMgqf9cIsdJhxHG/hwl9tsN8Nf/11MgPiIQJEJ9/GGFghyxALrauxpKLsS+ku9q0Jny4J+n6JRgRLlzai+M8aPYV/EY8hbYtcfq9ZicvjooJiZ8ntNp9q7XifxgcIOAE6ND0CkiCD+vXg27zmVubq4feH54F1u3bo0nnngCl156KTYXV2LVnmIdwV2LXcFKKa+UnxVLdfftJ8X/+QVHLUbVl2oCmkBjIqCFsca0GtoWTaAeCXRNe7sle+V8CDq+Hqdp9kM7DYFLT07G0JRuIKsKfe1OT2vWNHu/D+egYRiw30w//vhkeN0hePCT7/DLrgK/ZlIXzvsiO5nhdjkuWTbmqo/qYsxqjGGiU+rFcIjRJEQ3VnIvFH+OjN13AAcp1t554BMgcXeDplLaTtmF4F3OiSBxAgjzIZWdfhcGEtEAQqDstogoAWh/SipzMjlFL5aqFFCTsDF7MpBZy3TVc1xI8PYAGZdB0HGw1AaQ8TIyZ/5ycO4JLnSOv4uE+RgzNkPhe5CKIEICFMUCdtVnUQIDhWCUA1wAheNIUFS9CmN2tFtMy7lESGSpHkFG+oEFp2P7toYZ8A8IEiBshyILporydaZUogVgNwngtnCItiRla5ARA4OCfRyUymHJr0Na7yB7bkY19uThT0lM6Q7D/T0IEsq6AxvnTKv2mEmpFwL0AZmGk9WxE8ae/SGzT3iI60uHEBHVtlWfeEgC0QEO9G4dDnircMcdd/gawPjzYdcWs7t0Tpw4EUHhkfhhZwH26XqftdsSzPAo78/SUjde36PTT7UbTF+tCWgCjZGAFsYa46pomzSBeiDQ9aFpp0rLmieEI6AehverIVuGBGDcv/rg5LgYvPTSSxg1ahTKyvw3sr59+/aYPHky/vnPCzBjRSZemr8aZR7Lr/ZEfTlr98MyTOPzNWnXXFhfc/wxbhcnktoNhxA3ESlbnMljqOfgLZuO7O8PHrGWPPB9CHFpgwtjSDGR5LqCDPEKs1oF8Eew1DYYjr2QKICQFbBUOZTT4/PXaf2DTPN9lnI3GGORkW4/SVe/KPzBFsPukBke0hOmCoFFO1FYugl7vz90PrEd6RTpnEqGeSNLuRUsMkDSC/gi2ewIsa2AKgUb+SBVAUFFUMZUIpxZr8JYy1NiEBk6DxAtIelBbPrm5QPcTUhpBzIfhnD0B1Q+iCzYHTSF9ECJbIA2gzkLhHwwWYBqC2HcTAYl7tclVSWk+i8yZv271vs6sd95MB0zoLgKUNdi4+wvqj1mwoB/wEHpRKaLlfoPNmyfAqzbv0fQxYlObZMgKBZV1mZskxkHdMOs9kR/PfH1FZufdrkct5hEzhoOoS/7EwE7aqxXqzC0C3b5muLYaf379u3zW0Z2tNhjjz2Gyy+/HFtKqvBzXgksXUOj1vvBkrLc8uLy63q0/xKk64zVGqgeQBNoZAS0MNbIFkSbownUF4Eej7zzmOXx3A9ddL/WiO0b5wU9OuGB807Fti2bcdddd+Grr76q9bhNcQD7zfRNN92ERx99FLkVCpO+XoplW3brlI06Wkxfd4ljfwAAIABJREFUnTHwNpcr8OzlYy6z0/3q54jpGoTQNnfB5DtJiTAm2JE8L6HE8y52zj30E2bSwC9hiHMbXhizu1P2O4vY+R4TfwlZ9h9kfpd3SFiJA7qTw7GSWa6HVMORMXtuHYAVQBfzD2HlCCO2SYlCqHMeCfNEVnIaFJ4GZAlKrWLI/ArsOUiEnl18X3EqM38EeO49ILW1DpxAu9MSEByyADAcYIzGxpkHC78xkNj/GpjmeAK1ZomvILxfQGE9pLEbVcjHjtAi4MP9YmP8gEQ4jWkkRB/7P1lxMaQ1FptmP11rk5NT7wVoPIjKQHwp1qfPOcKYhA7nhsOsjIZpngqDX/EJY2x9CsYaKBEJQZEQ3AaSI2BQKBQVAbwAHvkusmcvq43NT81fHxcRFTLdRXw62cUZ9VEnBFq4TZzSJhKqsgxPP/00Hn/8cb98YWWaJoYMGYJnnnkGjpAwrNhdhLyKv5VcrBPi/jeIUoorvdabuVLdNapXp2NRi9D/IGuPNYEGJKCFsQaEr6fWBI4lgS4PvrlQEPoeyzmb81yhAU48dvEZOC2+NWbOnIkRI0Zgy5Ytzdnlg/rWuXNnzJgxA7EJSXh94c94f+kGVHhrF3jjdxCP4LCSqlSa5pANj1yTXi9solNaoYVrkq33guy0Q/4GldYYyIr12PGDXSj90MdvwpiUS5DrOQeFC/5eR6teTD7ooImpp8Aw3oLCt0DFA8hYsL9zJuBA/BkdYQT0hGF0BdM2KLWNHMb/mHktSA3DL+nfHTtDf50paWA3Il4Kw3SyVPdh4zdPATh8qKWvK6U8h5m+QmX5Hdi60O5wWbdHXMqp5HJ+y2TYKZyHEsYAX7SV+RwRncBS/h827v0UWH7wJ/CEs7rAcH5IhnGcbSwrfgClhU8dcX9Vx7OkQZ/B4PPAVHxQYSy+/4m+tFqHsP9t15lLAhABhUAIDoWgliQMwQw74kwBQhCzAUF/6RbJzFVgygGsS7Bh1vLqmHawc6av3JwCU7xikEgQQneHrinHg13XKTwA3aJD8fOa1b6UykWLFtXl8E1irLi4OMyfPx9t27fHxn2lyMgvh9f3gkUfdUHAK2W26UDfyzt30J2X6gKoHkMTaEQEtDDWiBZDm6IJ1BeBPo++17e4svIDMLWurzn8cdy4FiF45op+CDWkr5bH888/j/Jy/2mHbr+ZtjteDb3llv9n7zzgpCiyP/6rDpN2NrKBsMCyLHHJSQVJIgJ6ep4HKGD2RMUDkTP8OVBWxXxnQBElCQgGPE9BT0ARUXLOAgssOSxsTpO6u/6fauTUU2TDzO7M7OuP+wGhq+rV99VQPb9+9R7WHz6Dfy7bgiM51Vw8sRYsPAO6blHsr22bNPwRP09XQvM+zcEsEwD2BxGZBo45yMycBhxxl2usloOOg6EBuLYZMAZh3+9El5Wrwyrc1HxAN8iYA85KofOdAIuChFQYvBlkZgVjxv"/>
          <p:cNvSpPr/>
          <p:nvPr/>
        </p:nvSpPr>
        <p:spPr>
          <a:xfrm>
            <a:off x="168275" y="-2560638"/>
            <a:ext cx="8591400" cy="5810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pic>
        <p:nvPicPr>
          <p:cNvPr id="20" name="Google Shape;321;g226df10d8fa_0_13"/>
          <p:cNvPicPr preferRelativeResize="0"/>
          <p:nvPr/>
        </p:nvPicPr>
        <p:blipFill rotWithShape="1">
          <a:blip r:embed="rId3">
            <a:alphaModFix/>
          </a:blip>
          <a:srcRect/>
          <a:stretch/>
        </p:blipFill>
        <p:spPr>
          <a:xfrm>
            <a:off x="7806690" y="2777489"/>
            <a:ext cx="4271010" cy="351550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3"/>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lvl="0">
              <a:buSzPts val="4200"/>
            </a:pPr>
            <a:r>
              <a:rPr lang="zh-TW" altLang="en-US" dirty="0"/>
              <a:t>信任機制</a:t>
            </a:r>
            <a:endParaRPr dirty="0"/>
          </a:p>
        </p:txBody>
      </p:sp>
      <p:sp>
        <p:nvSpPr>
          <p:cNvPr id="113" name="Google Shape;113;p3"/>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6</a:t>
            </a:fld>
            <a:endParaRPr/>
          </a:p>
        </p:txBody>
      </p:sp>
      <p:grpSp>
        <p:nvGrpSpPr>
          <p:cNvPr id="114" name="Google Shape;114;p3"/>
          <p:cNvGrpSpPr/>
          <p:nvPr/>
        </p:nvGrpSpPr>
        <p:grpSpPr>
          <a:xfrm>
            <a:off x="1488" y="-12459"/>
            <a:ext cx="12189023" cy="377586"/>
            <a:chOff x="1488" y="0"/>
            <a:chExt cx="12189023" cy="377586"/>
          </a:xfrm>
        </p:grpSpPr>
        <p:sp>
          <p:nvSpPr>
            <p:cNvPr id="115" name="Google Shape;115;p3"/>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3"/>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altLang="en-US" sz="1400" dirty="0">
                  <a:solidFill>
                    <a:schemeClr val="lt1"/>
                  </a:solidFill>
                  <a:latin typeface="Corbel"/>
                  <a:ea typeface="Corbel"/>
                  <a:cs typeface="Corbel"/>
                  <a:sym typeface="Corbel"/>
                </a:rPr>
                <a:t>信任機制</a:t>
              </a:r>
              <a:endParaRPr dirty="0"/>
            </a:p>
          </p:txBody>
        </p:sp>
        <p:sp>
          <p:nvSpPr>
            <p:cNvPr id="117" name="Google Shape;117;p3"/>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3"/>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dirty="0">
                  <a:solidFill>
                    <a:schemeClr val="lt1"/>
                  </a:solidFill>
                  <a:latin typeface="Corbel"/>
                  <a:ea typeface="Corbel"/>
                  <a:cs typeface="Corbel"/>
                  <a:sym typeface="Corbel"/>
                </a:rPr>
                <a:t>第三方支付的運作</a:t>
              </a:r>
              <a:endParaRPr dirty="0"/>
            </a:p>
          </p:txBody>
        </p:sp>
        <p:sp>
          <p:nvSpPr>
            <p:cNvPr id="119" name="Google Shape;119;p3"/>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3"/>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121" name="Google Shape;121;p3"/>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3"/>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dirty="0">
                  <a:solidFill>
                    <a:schemeClr val="lt1"/>
                  </a:solidFill>
                  <a:latin typeface="Corbel"/>
                  <a:ea typeface="Corbel"/>
                  <a:cs typeface="Corbel"/>
                  <a:sym typeface="Corbel"/>
                </a:rPr>
                <a:t>市場與案例</a:t>
              </a:r>
              <a:endParaRPr dirty="0"/>
            </a:p>
          </p:txBody>
        </p:sp>
        <p:sp>
          <p:nvSpPr>
            <p:cNvPr id="123" name="Google Shape;123;p3"/>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3"/>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dirty="0">
                  <a:solidFill>
                    <a:schemeClr val="lt1"/>
                  </a:solidFill>
                  <a:latin typeface="Corbel"/>
                  <a:ea typeface="Corbel"/>
                  <a:cs typeface="Corbel"/>
                  <a:sym typeface="Corbel"/>
                </a:rPr>
                <a:t>機會與挑戰</a:t>
              </a:r>
              <a:endParaRPr dirty="0"/>
            </a:p>
          </p:txBody>
        </p:sp>
      </p:grpSp>
      <p:sp>
        <p:nvSpPr>
          <p:cNvPr id="141" name="Google Shape;141;p3"/>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a:p>
            <a:pPr marL="0" lvl="0" indent="0" algn="l" rtl="0">
              <a:spcBef>
                <a:spcPts val="0"/>
              </a:spcBef>
              <a:spcAft>
                <a:spcPts val="0"/>
              </a:spcAft>
              <a:buNone/>
            </a:pPr>
            <a:endParaRPr/>
          </a:p>
        </p:txBody>
      </p:sp>
      <p:sp>
        <p:nvSpPr>
          <p:cNvPr id="3" name="矩形 2"/>
          <p:cNvSpPr/>
          <p:nvPr/>
        </p:nvSpPr>
        <p:spPr>
          <a:xfrm>
            <a:off x="703497" y="1424930"/>
            <a:ext cx="10983967" cy="4555093"/>
          </a:xfrm>
          <a:prstGeom prst="rect">
            <a:avLst/>
          </a:prstGeom>
        </p:spPr>
        <p:txBody>
          <a:bodyPr wrap="square">
            <a:spAutoFit/>
          </a:bodyPr>
          <a:lstStyle/>
          <a:p>
            <a:pPr>
              <a:lnSpc>
                <a:spcPct val="150000"/>
              </a:lnSpc>
            </a:pPr>
            <a:r>
              <a:rPr lang="zh-TW" altLang="en-US" sz="2000" dirty="0">
                <a:solidFill>
                  <a:schemeClr val="tx1"/>
                </a:solidFill>
              </a:rPr>
              <a:t>信任機制 </a:t>
            </a:r>
            <a:r>
              <a:rPr lang="en-US" altLang="zh-TW" sz="2000" dirty="0">
                <a:solidFill>
                  <a:schemeClr val="tx1"/>
                </a:solidFill>
              </a:rPr>
              <a:t>(</a:t>
            </a:r>
            <a:r>
              <a:rPr lang="zh-TW" altLang="en-US" sz="2000" dirty="0">
                <a:solidFill>
                  <a:schemeClr val="tx1"/>
                </a:solidFill>
              </a:rPr>
              <a:t>第三方支付</a:t>
            </a:r>
            <a:r>
              <a:rPr lang="en-US" altLang="zh-TW" sz="2000" dirty="0">
                <a:solidFill>
                  <a:schemeClr val="tx1"/>
                </a:solidFill>
              </a:rPr>
              <a:t>) </a:t>
            </a:r>
            <a:r>
              <a:rPr lang="zh-TW" altLang="en-US" sz="2000" dirty="0">
                <a:solidFill>
                  <a:schemeClr val="tx1"/>
                </a:solidFill>
              </a:rPr>
              <a:t>可以解決以下問題</a:t>
            </a:r>
            <a:endParaRPr lang="en-US" altLang="zh-TW" sz="2000" dirty="0">
              <a:solidFill>
                <a:schemeClr val="tx1"/>
              </a:solidFill>
            </a:endParaRPr>
          </a:p>
          <a:p>
            <a:pPr>
              <a:lnSpc>
                <a:spcPct val="150000"/>
              </a:lnSpc>
            </a:pPr>
            <a:endParaRPr lang="en-US" altLang="zh-TW" sz="2000" dirty="0">
              <a:solidFill>
                <a:schemeClr val="tx1"/>
              </a:solidFill>
            </a:endParaRPr>
          </a:p>
          <a:p>
            <a:pPr>
              <a:lnSpc>
                <a:spcPct val="150000"/>
              </a:lnSpc>
            </a:pPr>
            <a:r>
              <a:rPr lang="zh-TW" altLang="en-US" sz="2000" b="1" dirty="0"/>
              <a:t>解決金流、物流不同步問題：</a:t>
            </a:r>
            <a:endParaRPr lang="en-US" altLang="zh-TW" sz="2000" b="1" dirty="0"/>
          </a:p>
          <a:p>
            <a:pPr marL="342900" indent="-342900">
              <a:lnSpc>
                <a:spcPct val="150000"/>
              </a:lnSpc>
              <a:buFont typeface="Arial" panose="020B0604020202020204" pitchFamily="34" charset="0"/>
              <a:buChar char="•"/>
            </a:pPr>
            <a:r>
              <a:rPr lang="zh-TW" altLang="en-US" sz="2000" dirty="0"/>
              <a:t>電子商務中的買賣雙方通常不直接面對面交易，即買方付款，賣方不同時發貨，信任機制可以提供雙方信任。</a:t>
            </a:r>
            <a:endParaRPr lang="en-US" altLang="zh-TW" sz="2000" dirty="0"/>
          </a:p>
          <a:p>
            <a:pPr>
              <a:lnSpc>
                <a:spcPct val="150000"/>
              </a:lnSpc>
            </a:pPr>
            <a:r>
              <a:rPr lang="zh-TW" altLang="en-US" sz="2000" b="1" dirty="0">
                <a:latin typeface="微軟正黑體" panose="020B0604030504040204" pitchFamily="34" charset="-120"/>
                <a:ea typeface="微軟正黑體" panose="020B0604030504040204" pitchFamily="34" charset="-120"/>
              </a:rPr>
              <a:t>提升支付方式可信度：</a:t>
            </a:r>
            <a:endParaRPr lang="en-US" altLang="zh-TW" sz="2000" b="1" dirty="0">
              <a:latin typeface="微軟正黑體" panose="020B0604030504040204" pitchFamily="34" charset="-120"/>
              <a:ea typeface="微軟正黑體" panose="020B0604030504040204" pitchFamily="34" charset="-120"/>
            </a:endParaRPr>
          </a:p>
          <a:p>
            <a:pPr marL="342900" lvl="8" indent="-342900">
              <a:lnSpc>
                <a:spcPct val="150000"/>
              </a:lnSpc>
              <a:buFont typeface="Arial" panose="020B0604020202020204" pitchFamily="34" charset="0"/>
              <a:buChar char="•"/>
            </a:pPr>
            <a:r>
              <a:rPr lang="zh-TW" altLang="en-US" sz="2000" dirty="0"/>
              <a:t>讓不到銀行合作門檻的小規模商家也能提供讓買方放心的支付管道</a:t>
            </a:r>
            <a:endParaRPr lang="en-US" altLang="zh-TW" sz="2000" dirty="0"/>
          </a:p>
          <a:p>
            <a:pPr marL="342900" lvl="8" indent="-342900">
              <a:lnSpc>
                <a:spcPct val="150000"/>
              </a:lnSpc>
              <a:buFont typeface="Arial" panose="020B0604020202020204" pitchFamily="34" charset="0"/>
              <a:buChar char="•"/>
            </a:pPr>
            <a:r>
              <a:rPr lang="zh-TW" altLang="en-US" sz="2000" dirty="0"/>
              <a:t>只要一支手機、一個辨識身分的特徵便可以完成支付，賣家也可以不須拿著現金，直接在屏幕上看到所收取到的數字</a:t>
            </a:r>
            <a:endParaRPr lang="en-US" altLang="zh-TW" sz="2000" dirty="0"/>
          </a:p>
          <a:p>
            <a:pPr marL="285750" indent="-285750">
              <a:buFontTx/>
              <a:buChar char="-"/>
            </a:pPr>
            <a:endParaRPr lang="zh-TW" altLang="en-US" sz="2000" dirty="0">
              <a:latin typeface="微軟正黑體" panose="020B0604030504040204" pitchFamily="34" charset="-120"/>
              <a:ea typeface="微軟正黑體" panose="020B0604030504040204" pitchFamily="34" charset="-120"/>
            </a:endParaRPr>
          </a:p>
        </p:txBody>
      </p:sp>
      <p:pic>
        <p:nvPicPr>
          <p:cNvPr id="18" name="圖片 17"/>
          <p:cNvPicPr>
            <a:picLocks noChangeAspect="1"/>
          </p:cNvPicPr>
          <p:nvPr/>
        </p:nvPicPr>
        <p:blipFill rotWithShape="1">
          <a:blip r:embed="rId3"/>
          <a:srcRect b="11325"/>
          <a:stretch/>
        </p:blipFill>
        <p:spPr>
          <a:xfrm>
            <a:off x="6355080" y="706091"/>
            <a:ext cx="4469194" cy="1968528"/>
          </a:xfrm>
          <a:prstGeom prst="rect">
            <a:avLst/>
          </a:prstGeom>
        </p:spPr>
      </p:pic>
    </p:spTree>
    <p:extLst>
      <p:ext uri="{BB962C8B-B14F-4D97-AF65-F5344CB8AC3E}">
        <p14:creationId xmlns:p14="http://schemas.microsoft.com/office/powerpoint/2010/main" val="4008618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g226df10d8fa_0_13"/>
          <p:cNvSpPr txBox="1">
            <a:spLocks noGrp="1"/>
          </p:cNvSpPr>
          <p:nvPr>
            <p:ph type="title"/>
          </p:nvPr>
        </p:nvSpPr>
        <p:spPr>
          <a:xfrm>
            <a:off x="612057" y="365126"/>
            <a:ext cx="11002200" cy="9549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dirty="0">
                <a:latin typeface="Corbel"/>
                <a:ea typeface="Corbel"/>
                <a:cs typeface="Corbel"/>
                <a:sym typeface="Corbel"/>
              </a:rPr>
              <a:t>第三方信任</a:t>
            </a:r>
            <a:r>
              <a:rPr lang="zh-TW" altLang="en-US" dirty="0">
                <a:latin typeface="Corbel"/>
                <a:ea typeface="Corbel"/>
                <a:cs typeface="Corbel"/>
                <a:sym typeface="Corbel"/>
              </a:rPr>
              <a:t>機制</a:t>
            </a:r>
            <a:endParaRPr dirty="0"/>
          </a:p>
        </p:txBody>
      </p:sp>
      <p:sp>
        <p:nvSpPr>
          <p:cNvPr id="305" name="Google Shape;305;g226df10d8fa_0_13"/>
          <p:cNvSpPr txBox="1">
            <a:spLocks noGrp="1"/>
          </p:cNvSpPr>
          <p:nvPr>
            <p:ph type="body" idx="1"/>
          </p:nvPr>
        </p:nvSpPr>
        <p:spPr>
          <a:xfrm>
            <a:off x="612057" y="1611630"/>
            <a:ext cx="11002200" cy="4759719"/>
          </a:xfrm>
          <a:prstGeom prst="rect">
            <a:avLst/>
          </a:prstGeom>
          <a:noFill/>
          <a:ln>
            <a:noFill/>
          </a:ln>
        </p:spPr>
        <p:txBody>
          <a:bodyPr spcFirstLastPara="1" wrap="square" lIns="91425" tIns="45700" rIns="91425" bIns="45700" anchor="t" anchorCtr="0">
            <a:normAutofit/>
          </a:bodyPr>
          <a:lstStyle/>
          <a:p>
            <a:pPr marL="0" lvl="0" indent="0">
              <a:lnSpc>
                <a:spcPct val="120000"/>
              </a:lnSpc>
              <a:buNone/>
            </a:pPr>
            <a:r>
              <a:rPr lang="zh-TW" altLang="en-US" sz="2400" b="1" dirty="0"/>
              <a:t>以 </a:t>
            </a:r>
            <a:r>
              <a:rPr lang="en-US" altLang="zh-TW" sz="2400" b="1" dirty="0"/>
              <a:t>Uber</a:t>
            </a:r>
            <a:r>
              <a:rPr lang="zh-TW" altLang="en-US" sz="2400" b="1" dirty="0"/>
              <a:t>或滴滴打車為例</a:t>
            </a:r>
            <a:endParaRPr lang="en-US" altLang="zh-TW" sz="2400" b="1" dirty="0"/>
          </a:p>
          <a:p>
            <a:pPr lvl="0" indent="-457200">
              <a:lnSpc>
                <a:spcPct val="120000"/>
              </a:lnSpc>
              <a:buFont typeface="+mj-lt"/>
              <a:buAutoNum type="arabicPeriod"/>
            </a:pPr>
            <a:r>
              <a:rPr lang="zh-TW" altLang="en-US" sz="2000" dirty="0"/>
              <a:t>司機依照</a:t>
            </a:r>
            <a:r>
              <a:rPr lang="en-US" altLang="zh-TW" sz="2000" dirty="0"/>
              <a:t>App</a:t>
            </a:r>
            <a:r>
              <a:rPr lang="zh-TW" altLang="en-US" sz="2000" dirty="0"/>
              <a:t>上規劃的路徑走便可以收取</a:t>
            </a:r>
            <a:r>
              <a:rPr lang="en-US" altLang="zh-TW" sz="2000" dirty="0"/>
              <a:t>App</a:t>
            </a:r>
            <a:r>
              <a:rPr lang="zh-TW" altLang="en-US" sz="2000" dirty="0"/>
              <a:t>承諾的金額</a:t>
            </a:r>
            <a:endParaRPr lang="en-US" altLang="zh-TW" sz="2000" dirty="0"/>
          </a:p>
          <a:p>
            <a:pPr lvl="0" indent="-457200">
              <a:lnSpc>
                <a:spcPct val="120000"/>
              </a:lnSpc>
              <a:buFont typeface="+mj-lt"/>
              <a:buAutoNum type="arabicPeriod"/>
            </a:pPr>
            <a:r>
              <a:rPr lang="zh-TW" altLang="en-US" sz="2000" dirty="0"/>
              <a:t>而乘客也會付該</a:t>
            </a:r>
            <a:r>
              <a:rPr lang="en-US" altLang="zh-TW" sz="2000" dirty="0"/>
              <a:t>App</a:t>
            </a:r>
            <a:r>
              <a:rPr lang="zh-TW" altLang="en-US" sz="2000" dirty="0"/>
              <a:t>對應的金額給第三方</a:t>
            </a:r>
            <a:endParaRPr lang="en-US" altLang="zh-TW" sz="2000" dirty="0"/>
          </a:p>
          <a:p>
            <a:pPr lvl="0" indent="-457200">
              <a:lnSpc>
                <a:spcPct val="120000"/>
              </a:lnSpc>
              <a:buFont typeface="+mj-lt"/>
              <a:buAutoNum type="arabicPeriod"/>
            </a:pPr>
            <a:r>
              <a:rPr lang="zh-TW" altLang="en-US" sz="2000" dirty="0"/>
              <a:t>最後第三方再將該金額給司機</a:t>
            </a:r>
            <a:endParaRPr lang="en-US" altLang="zh-TW" sz="2000" dirty="0"/>
          </a:p>
          <a:p>
            <a:pPr lvl="0" indent="-457200">
              <a:lnSpc>
                <a:spcPct val="120000"/>
              </a:lnSpc>
              <a:buFont typeface="+mj-lt"/>
              <a:buAutoNum type="arabicPeriod"/>
            </a:pPr>
            <a:endParaRPr lang="en-US" altLang="zh-TW" sz="2000" dirty="0"/>
          </a:p>
          <a:p>
            <a:pPr marL="0" lvl="0" indent="0">
              <a:lnSpc>
                <a:spcPct val="120000"/>
              </a:lnSpc>
              <a:buNone/>
            </a:pPr>
            <a:r>
              <a:rPr lang="zh-TW" altLang="en-US" sz="2000" dirty="0"/>
              <a:t>如此之下，司機不會繞路，因為並不能賺取更多的金額；乘客也不需要多付錢。非直接的服務對價，不經過中間的陌生人信任問題，這便是第三方信任好處的一大體現。</a:t>
            </a:r>
          </a:p>
        </p:txBody>
      </p:sp>
      <p:sp>
        <p:nvSpPr>
          <p:cNvPr id="306" name="Google Shape;306;g226df10d8fa_0_13"/>
          <p:cNvSpPr txBox="1">
            <a:spLocks noGrp="1"/>
          </p:cNvSpPr>
          <p:nvPr>
            <p:ph type="sldNum" idx="12"/>
          </p:nvPr>
        </p:nvSpPr>
        <p:spPr>
          <a:xfrm>
            <a:off x="9325232" y="647831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7</a:t>
            </a:fld>
            <a:endParaRPr/>
          </a:p>
        </p:txBody>
      </p:sp>
      <p:grpSp>
        <p:nvGrpSpPr>
          <p:cNvPr id="307" name="Google Shape;307;g226df10d8fa_0_13"/>
          <p:cNvGrpSpPr/>
          <p:nvPr/>
        </p:nvGrpSpPr>
        <p:grpSpPr>
          <a:xfrm>
            <a:off x="1488" y="-12459"/>
            <a:ext cx="12189075" cy="377700"/>
            <a:chOff x="1488" y="0"/>
            <a:chExt cx="12189075" cy="377700"/>
          </a:xfrm>
        </p:grpSpPr>
        <p:sp>
          <p:nvSpPr>
            <p:cNvPr id="308" name="Google Shape;308;g226df10d8fa_0_13"/>
            <p:cNvSpPr/>
            <p:nvPr/>
          </p:nvSpPr>
          <p:spPr>
            <a:xfrm>
              <a:off x="1488" y="0"/>
              <a:ext cx="2902200" cy="377700"/>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g226df10d8fa_0_13"/>
            <p:cNvSpPr txBox="1"/>
            <p:nvPr/>
          </p:nvSpPr>
          <p:spPr>
            <a:xfrm>
              <a:off x="1488" y="0"/>
              <a:ext cx="2807700" cy="377700"/>
            </a:xfrm>
            <a:prstGeom prst="rect">
              <a:avLst/>
            </a:prstGeom>
            <a:noFill/>
            <a:ln>
              <a:noFill/>
            </a:ln>
          </p:spPr>
          <p:txBody>
            <a:bodyPr spcFirstLastPara="1" wrap="square" lIns="74675" tIns="37325" rIns="18650" bIns="37325" anchor="ctr" anchorCtr="0">
              <a:noAutofit/>
            </a:bodyPr>
            <a:lstStyle/>
            <a:p>
              <a:pPr lvl="0" algn="ctr">
                <a:lnSpc>
                  <a:spcPct val="90000"/>
                </a:lnSpc>
              </a:pPr>
              <a:r>
                <a:rPr lang="zh-TW" altLang="en-US" dirty="0">
                  <a:solidFill>
                    <a:schemeClr val="lt1"/>
                  </a:solidFill>
                  <a:latin typeface="Corbel"/>
                  <a:ea typeface="Corbel"/>
                  <a:cs typeface="Corbel"/>
                  <a:sym typeface="Corbel"/>
                </a:rPr>
                <a:t>信任機制</a:t>
              </a:r>
              <a:endParaRPr lang="zh-TW" altLang="en-US" dirty="0"/>
            </a:p>
          </p:txBody>
        </p:sp>
        <p:sp>
          <p:nvSpPr>
            <p:cNvPr id="310" name="Google Shape;310;g226df10d8fa_0_13"/>
            <p:cNvSpPr/>
            <p:nvPr/>
          </p:nvSpPr>
          <p:spPr>
            <a:xfrm>
              <a:off x="2323207"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g226df10d8fa_0_13"/>
            <p:cNvSpPr txBox="1"/>
            <p:nvPr/>
          </p:nvSpPr>
          <p:spPr>
            <a:xfrm>
              <a:off x="2512000"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第三方支付的運作</a:t>
              </a:r>
              <a:endParaRPr/>
            </a:p>
          </p:txBody>
        </p:sp>
        <p:sp>
          <p:nvSpPr>
            <p:cNvPr id="312" name="Google Shape;312;g226df10d8fa_0_13"/>
            <p:cNvSpPr/>
            <p:nvPr/>
          </p:nvSpPr>
          <p:spPr>
            <a:xfrm>
              <a:off x="4644925"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g226df10d8fa_0_13"/>
            <p:cNvSpPr txBox="1"/>
            <p:nvPr/>
          </p:nvSpPr>
          <p:spPr>
            <a:xfrm>
              <a:off x="4833718"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314" name="Google Shape;314;g226df10d8fa_0_13"/>
            <p:cNvSpPr/>
            <p:nvPr/>
          </p:nvSpPr>
          <p:spPr>
            <a:xfrm>
              <a:off x="6966644"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g226df10d8fa_0_13"/>
            <p:cNvSpPr txBox="1"/>
            <p:nvPr/>
          </p:nvSpPr>
          <p:spPr>
            <a:xfrm>
              <a:off x="7155437"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316" name="Google Shape;316;g226df10d8fa_0_13"/>
            <p:cNvSpPr/>
            <p:nvPr/>
          </p:nvSpPr>
          <p:spPr>
            <a:xfrm>
              <a:off x="9288363"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g226df10d8fa_0_13"/>
            <p:cNvSpPr txBox="1"/>
            <p:nvPr/>
          </p:nvSpPr>
          <p:spPr>
            <a:xfrm>
              <a:off x="9477156"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318" name="Google Shape;318;g226df10d8fa_0_13"/>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dirty="0"/>
              <a:t>《 20</a:t>
            </a:r>
            <a:r>
              <a:rPr lang="en-US" altLang="zh-TW" dirty="0"/>
              <a:t>23</a:t>
            </a:r>
            <a:r>
              <a:rPr lang="zh-TW" dirty="0"/>
              <a:t>數位金融》                                                                                                                                             	NCTU.IIM.IEBI Lab</a:t>
            </a:r>
            <a:endParaRPr dirty="0"/>
          </a:p>
        </p:txBody>
      </p:sp>
      <p:sp>
        <p:nvSpPr>
          <p:cNvPr id="319" name="Google Shape;319;g226df10d8fa_0_13" descr="data:image/png;base64,iVBORw0KGgoAAAANSUhEUgAABMYAAAM5CAYAAADsbj2OAAAAAXNSR0IArs4c6QAAIABJREFUeF7s3QWcFnW3wPEz8/R20SEqiqKIgqCYvDZ2oVgYr2Ih1rUD7BYVC0RsUbFRUXxRbAEB6ZBuWNjeffaJmbmf/yAIFssu7D4z85t7udTEOd8zXOdzPv/QhAMBBBBAAAEEEEAAAQQQQAABBBBAAAEPCmgezJmUEUAAAQQQQAABBBBAAAEEEEAAAQQQEBpjvAQIIIAAAggggAACCCCAAAIIIIAAAp4UoDHmybKTNAIIIIAAAggggAACCCCAAAIIIIAAjTHeAQQQQAABBBBAAAEEEEAAAQQQQAABTwrQGPNk2UkaAQQQQAABBBBAAAEEEEAAAQQQQIDGGO8AAggggAACCCCAAAIIIIAAAggggIAnBWiMebLsJI0AAggggAACCCCAAAIIIIAAAgggQGOMdwABBBBAAAEEEEAAAQQQQAABBBBAwJMCNMY8WXaSRgABBBBAAAEEEEAAAQQQQAABBBCgMcY7gAACCCCAAAIIIIAAAggggAACCCDgSQEaY54sO0kjgAACCCCAAAIIIIAAAggggAACCNAY4x1AAAEEEEAAAQQQQAABBBBAAAEEEPCkAI0xT5adpBFAAAEEEEAAAQQQQAABBBBAAAEEaIzxDiCAAAIIIIAAAggggAACCCCAAAIIeFKAxpgny07SCCCAAAIIIIAAAggggAACCCCAAAI0xngHEEAAAQQQQAABBBBAAAEEEEAAAQQ8KUBjzJNlJ2kEEEAAAQQQQAABBBBAAAEEEEAAARpjvAMIIIAAAggggAACCCCAAAIIIIAAAp4UoDHmybKTNAIIIIAAAggggAACCCCAAAIIIIAAjTHeAQQQQAABBBBAAAEEEEAAAQQQQAABTwrQGPNk2UkaAQQQQAABBBBAAAEEEEAAAQQQQIDGGO8AAggggAACCCCAAAIIIIAAAggggIAnBWiMebLsJI0AAggggAACCCCAAAIIIIAAAgggQGOMdwABBBBAAAEEEEAAAQQQQAABBBBAwJMCNMY8WXaSRgABBBBAAAEEEEAAAQQQQAABBBCgMcY7gAACCCCAAAIIIIAAAggggAACCCDgSQEaY54sO0kjgAACCCCAAAIIIIAAAggggAACCNAY4x1AAAEEEEAAAQQQQAABBBBAAAEEEPCkAI0xT5adpBFAAAEEEEAAAQQQQAABBBBAAAEEaIzxDiCAAAIIIIAAAggggAACCCCAAAIIeFKAxpgny07SCCCAAAIIIIAAAggggAACCCCAAAI0xngHEEAAAQQQQAABBBBAAAEEEEAAAQQ8KUBjzJNlJ2kEEEAAAQQQQAABBBBAAAEEEEAAARpjvAMIIIAAAggggAACCCCAAAIIIIAAAp4UoDHmybKTNAIIIIAAAggggAACCCCAAAIIIIAAjTHeAQQQQAABBBBAAAEEEEAAAQQQQAABTwrQGPNk2UkaAQQQQAABBBBAAAEEEEAAAQQQQIDGGO8AAggggAACCCCAAAIIIIAAAggggIAnBWiMebLsJI0AAggggAACCCCAAAIIIIAAAgggQGOMdwABBBBAAAEEEEAAAQQQQAABBBBAwJMCNMY8WXaSRgABBBBAAAEEEEAAAQQQQAABBBCgMcY7gAACCCCAAAIIIIAAAggggAACCCDgSQEaY54sO0kjgAACCCCAAAIIIIAAAggggAACCNAY4x1AAAEEEEAAAQQQQAABBBBAAAEEEPCkAI0xT5adpBFAAAEEEEAAAQQQQAABBBBAAAEEaIzxDiCAAAIIIIAAAggggAACCCCAAAIIeFKAxpgny07SCCCAAAIIIIAAAggggAACCCCAAAI0xngHEEAAAQQQQAABBBBAAAEEEEAAAQQ8KUBjzJNlJ2kEEEAAAQQQQAABBBBAAAEEEEAAARpjvAMIIIAAAggggAACCCCAAAIIIIAAAp4UoDHmybKTNAIIIIAAAggggAACCCCAAAIIIIAAjTHeAQQQQAABBBBAAAEEEEAAAQQQQAABTwrQGPNk2UkaAQQQQAABBBBAAAEEEEAAAQQQQIDGGO8AAggggAACCCCAAAIIIIAAAggggIAnBWiMebLsJI0AAggggAACCCCAAAIIIIAAAgggQGOMdwABBBBAAAEEEEAAAQQQQAABBBBAwJMCNMY8WXaSRgABBBBAAAEEEEAAAQQQQAABBBCgMcY7gAACCCCAAAIIIIAAAggggAACCCDgSQEaY54sO0kjgAACCCCAAAIIIIAAAggggAACCNAY4x1AAAEEEEAAAQQQQAABBBBAAAEEEPCkAI0xT5adpBFAAAEEEEAAAQQQQAABBBBAAAEEaIzxDiCAAAIIIIAAAggggAACCCCAAAIIeFKAxpgny07SCCCAAAIIIIAAAggggAACCCCAAAI0xngHEEAAAQQQQAABBBBAAAEEEEAAAQQ8KUBjzJNlJ2kEEEAAAQQQQAABBBBAAAEEEEAAARpjvAMIIIAAAggggAACCCCAAAIIIIAAAp4UoDHmybKTNAIIIIAAAggggAACCCCAAAIIIIAAjTHeAQQQQAABBBBAAAEEEEAAAQQQQAABTwrQGPNk2UkaAQQQQAABBBBAAAEEEEAAAQQQQIDGGO8AAggggAACCCCAAAIIIIAAAggggIAnBWiMebLsJI0AAggggAACCCCAAAIIIIAAAgggQGOMdwABBBBAAAEEEEAAAQQQQAABBBBAwJMCNMY8WXaSRgABBBBAAAEEEEAAAQQQQAABBBCgMcY7gAACCCCAAAIIIIAAAggggAACCCDgSQEaY54sO0kjgAACCCCAAAIIIIAAAggggAACCNAY4x1AAAEEEEAAAQTqQ6D7137JGhXJLCsJWUFd1y0r25c0dqmurs6OV0UjYiV1Ix7XtxCK5QtHLD0UjIUikWggHJ5brPlXZvpjlj8siWJpHpURAxIiYtVHSjwDAQQQQAABBBBwugCNMadXkPgRQAABBBBAoKEFNnxPaSI9Nem8QJfqnbSO3fdvs3zhopMMK5mfqKzeNVpZ1sGsimaKYflFRBOf5RPNFxbT9Ilu6SK6us+Wvs3WN7w0wxTDZ4pPi4plqkaYiKWZejBUHcrM+jWQGZnr9/lKfJZ/UaMdcj+cMW5kTDIzLRk71vwdS92H5llDvzk8HwEEEEAAAQQaXGBLH18NHiABIIAAAggggAACKSSgSec+/oy0RE7F6jWZkrT84Wa53eLRqjzdsnL9wVBXw0juLoaZYcTjmZZlBRo0ds0ydH+4SvNrZT6fv1BM8+tEMr7SFwhVSCw+KVEVX5uWmR2tyg4Xydg2cZEBGxpnDRo2D0cAAQQQQAABBOpLgMZYfUnzHAQQQAABBBBwnkCPq0KysjySXaDnxaOxxvHq6qaWkWzu9wcOSlRV7WOZZkjTtSaiSUgsUxPx1WTUV0M6WCKmJZo/IWZyrWhaVSCcvtAUc4xlJpcHMzMX+Qy9VHz+1RU5gUoZOSTKyLKGLBfPRgABBBBAAIHtLUBjbHsLc38EEEAAAQQQcJqAHj7oojaJ6vI9dctsI0mjtaVpu5hi7qQZRivTSGSK+La0FpjTchZNjS4LhedplqzSNZlt+fyLRHwLQ1lpS8rHlI8XGWE4LikCRgABBBBAAAEEtiBAY4xXBAEEEEAAAQQQaHtVSDJXZYUj2u6JqupzTMNsq5laG0uS2SK+DLGMoIjmle8mSywxNE2rFN0qE1+w0EzEZ2c2avRNeVnxJxIPlckMidIo458NAggggAACCLhBwCsfeG6oFTkggAACCCCAwDYWyDv1qpaJtRWHV1eWdjXjic6maTQWU2spWgOvDbaN89wGt7M00ddalrlYD4bn+UKhyU13bv3pknaRWTKAdcm2gS+3QAABBBBAAIEGEqAx1kDwPBYBBBBAAAEEGkxAk87nNk0PWQ9VV1YebybiETHFL7r4arArZIMF3fAPttRIMrXkmKlGlImuxUKZWcur4+YhMnlEkYgw1bLhi0QECCCAAAIIILCVAjTGthKM0xFAAAEEEEDAaQKWlrdfv8yYVbxjXOKHWYZxqFFddbxYmmqEcWwLgYBvmmZp7wezc7+rjgemS6TlOhk7ILktbs09EEAAAQQQQACB7SlAY2x76nJvBBBAAAEEEGg4gc590sRc1ig9u2AXLWGeGS0rU6PD8kXXAw0XlIufrJmGaP6KYFrGNH9QH5JMyM+xWFWh/PphiYuzJjUEEEAAAQQQcLgAjTGHF5DwEUAAAQQQQOBPAt0vCIeTsn+8oqiLlTAO1DT9AMs0CpgmWW9viqX5fHHd5//RNJLjTdP6IdKk5aToV8+vUPMw6y0KHoQAAggggAACCNRAgMZYDZA4BQEEEEAAAQRSXkCXrqfkpgUzDoiXl3c3xTrKisXbiK6l0xBrsNpZIlZcNH2VHgz8EAhG/hcMhb4v+7bNfBEW7G+wqvBgBBBAAAEEENhMgMYYLwQCCCCAAAIIOFugc5+0zPTqnpVFxT1E0zpbptFKLDMoovGdkyqVtbSE5pO1uq7NEM3/baSgxbPlY55ZlyrhEQcCCCCAAAIIeFeAD0bv1p7MEUAAAQQQcLZA954ZEvPtEqisGphMJvcWU9JEFz8jxFK1rGpXS3tHy5hY2rrMVq0eLtML35HRH6xJ1YiJCwEEEEAAAQTcL0BjzP01JkMEEEAAAQTcJdC5cyAjc4+T4hXRSxKV5UeIpuvuStAT2VhiSVIL+mdG0rNfM4Oht6Njhy5nDTJP1J4kEUAAAQQQSCkBGmMpVQ6CQQABBBBAAIF/FOh8VoFfT+yqJYxrkonYSWJJEC1XCFiB9PRJWlLujpnRiZJbsE7GvlztisxIAgEEEEAAAQRSXoDGWMqXiAARQAABBBDwtsAeA94JLhr9affqqrKeVjJ5qGUau3hbxKXZa1qZBPxj/YHg53ktd3hv9QePMsXSpaUmLQQQQAABBFJJgMZYKlWDWBBAAAEEEEDgD4HuA/yyfMIuwdyMU41k8mIzWtnq92mTfL+49z1RO1mWBCPp74quvR9bUvqdrB5d6d50yQwBBBBAAAEEGlqAD8uGrgDPRwABBBBAAIG/ChzeOz9QWnV6oiraUxOzm4gWYVF9z7wo69cf8+lz9FBotC8nb3BszAtzPZM9iSKAAAIIIIBAvQrQGKtXbh6GAAIIIIAAAlsQ0CMHntM1EY3eZMSiB4tp5Yim+1DzoIBlmiJatR4KzfIFIg/HJwx/x4MKpIwAAggggAAC21mAxth2Bub2CCCAAAIIIFBzgez/nH9j2eo1F4tl7URDrOZuLj/T0nStUnT/cDMj63b58TXWHnN5wUkPAQQQQACB+hSgMVaf2jwLAQQQQAABBP4qsEfPYDBT31kMc2CisvIopkzykvyDgKUHQwt8oeD1cSn7WsaNKkMKAQQQQAABBBCoqwCNsboKcj0CCCCAAAII1Fog46jLGseKC08y4okrrURiLxGNb5Naa3rgQjW9UtdWaf7QMNOwhsj0j5aJiOWBzEkRAQQQQAABBLaTAB+f2wmW2yKAAAIIIIDAvwh07hMIaGV76lbi/EQsfo5lGgV4IVBjAcNK6gHfu5o/MKzl3h2/W/TygOoaX8uJCCCAAAIIIIDAJgI0xngdEEAAAQQQQKB+BTp3DoQj7S5MlJafbZrJTmJpmfUbAE9zhYAlSdG1OaFgeGR10/ADMuoNpla6orAkgQACCCCAQP0K0BirX2+ehgACCCCAgKcF0g+/uEnl6lW9dM260UoaTUXT1bcI3yOefivqlLyliRXV0yKfJaPWvTLDP11khFGnO3IxAggggAACCHhKgA9RT5WbZBFAAAEEEGg4gYyDL2xfWVr4pMTNbqJbaawn1nC1cN2TTSshgcCscFba/dEf3nrbdfmREAIIIIAAAghsNwEaY9uNlhsjgAACCCCAwHqBPoFApzV7mYb+tJmIdhXRdGQQ2B4Cmj+wJJgWube6uOotmfNx+fZ4BvdEAAEEEEAAAXcJ0BhzVz3JBgEEEEAAgdQS2O+crICRON2IVt9kWfG2IjpNsdSqkMuisSwRa10gHBkcD2U+Jz+9utxlCZIOAggggAACCGxjARpj2xiU2yGAAAIIIIDA7wL79GwU1K2LjUSyr5mMN8cFgXoTMK2kHo4M09MCQxM/vj2h3p7LgxBAAAEEEEDAcQI0xhxXMgJGAAEEEEAg9QXSDj63WXVR8f2WWMeLJQWpHzERulAgpuu+KUYsdrv8Nvp/ImK5MEdSQgABBBBAAIE6CtAYqyMglyOAAAIIIIDA5gJph/Tep7qo+CbLNM7EBoGGFLAsyxJLJvmC/geMHZqNkpFDqhoyHp6NAAIIIIAAAqknQGMs9WpCRAgggAACCDhWIOeoPieXrVh5h5WI7yk+X9CxiRC4ewQs0xBdX+KPhJ9KZPiGytgRFe5JjkwQQAABBBBAoK4CNMbqKsj1CCCAAAIIIGAL+Dr3PE6LVj5qWMauIrommsZ3Bu9GighYlqb5Sv0Z6QPjJdGB7FiZImUhDAQQQAABBFJAgA/WFCgCISCAAAIIIOBsge5+X8ecU03TeFyMZHMRGmLOrqeLo9e0qC8Qeji5LPmYrP243MWZkhoCCCCAAAII1FCAxlgNoTgNAQQQQAABBP5WwCftjjxVs4L9xW+1FxG+LWrzomzoJVr/sj58Tc6pzbO9do1mGZrmu9e0zOdlxmervJY++SKAAAIIIIDA5gJ8vPJGIIAAAggggEAtBbr7ZffIaWIZj2m6v0Utb8JlCNS/gGUlLdGGSJqvv0wcubb+A+CJCCCAAAIIIJAqAjTGUqUSxIEAAggggIDTBHbrcYkmcrvoWmunhU68CIhpVWp+fZgZjz0hc/+3ABEEEEAAAQQQ8KYAjTFv1p2sEUAAAQQQqIuAJm2Pukx8vls0n9aS6ZN1oeTahhOwLDGl0vJpL4gY98qML4oaLhaejAACCCCAAAINJUBjrKHkeS4CCCCAAAIOFfB1OulMI5Z4QExzB03TdYemQdgIiIhlWaYV9YdCQ5OWfp9M/WANLAgggAACCCDgLQEaY96qN9kigAACCCBQFwE90vWMM2PRqkctw2zGSLG6UHJtSgloeswXDtyelEbPysQhVSkVG8EggAACCCCAwHYVoDG2XXm5OQIIIIAAAm4RGKCH95tzQKKy4jHTSO4rmsZIMbeUljxsAc2nl4bT02+pSmQPlYlDErAggAACCCCAgDcEaIx5o85kiQACCCCAQJ0Egl1O20NM88FEdVUPsXy+Ot2MixFIVQFNVlr+yIUy5b0vUjVE4kIAAQQQQACBbStAY2zbenI3BBBAAAEE3CfQvWeGvrZyqJW0ThNd87svQTJC4A8By7ImiuW7S2Z/MhIXBBBAAAEEEHC/AI0x99eYDBFAAAEEEKi9QLsTM/1pvpeN6upjRdPCtb8RVyLgEAHLNC1LmxjJzb4m+tNbPzokasJEAAEEEEAAgVoK0BirJRyXIYAAAggg4HqBtj1Cwdz02xLlVTeLLgHX50uCCNgCliUiMX8o/IGvSZNbqz9/fhEwCCCAAAIIIOBeARpj7q0tmSGAAAIIIFAXAS2t+/lXRNetu1sMM68uN+JaBJwqoPl8g83szFvk+zeLnZoDcSOAAAIIIIDAvwvQGOMNQQABBBBAAIE/C/hC+51+eKIi+rhlWXvAg4BnBUxZY4Ujd0jJuldl0dhqzzqQOAIIIIAAAi4WoDHm4uKSGgIIIIAAArUQ0IOdTtvTjMfvNQyjh2jCYvu1QOQS1whY/lBome4PXBmbYH0mMsJwTWYkggACCCCAAAK2AI0xXgQEEEAAAQQQ+EOgbY9GvvTQA1Yyea5lmSFoEEBARPP7J5mmfoZM/3A+HggggAACCCDgLgEaY+6qJ9kggAACCCBQFwFd3/vkflZ19E7Rfbl1uRHXIuAqAcs0fMHwh8HGef2qvhy2wlW5kQwCCCCAAAIeF6Ax5vEXgPQRQAABBBDYIFBwTN/u65bOf0MsaSai8Y3Aq4HApgKWltQDoSFGO9//yYgRUXAQQAABBBBAwB0CfPS6o45kgQACCCCAQN0EOp9QoFVak0U3WtAUqxslV7tYwLRW65npVxgT3n3fxVmSGgIIIIAAAp4SoDHmqXKTLAIIIIAAAn8j0LlzIKS1eS5eFb2I9Ud5QxD4NwHL1H3BcVnNCvoUj35xOlYIIIAAAggg4HwBGmPOryEZIIAAAgggUHuBtj1CkUbZx1YXlw0VXfJqfyOuRMAjAqaV0Py+V0wrcpPMGFHkkaxJEwEEEEAAAdcK0BhzbWlJDAEEEEAAgS0K6P59Tz/ErI4NskxjD0aLbdGLExAQEcsSXZYGgqHb4lrjt2XikAQsCCCAAAIIIOBcARpjzq0dkSOAAAIIIFAngUjHni3iEr3bTCbPEkuP1OlmXIyAxwR0n29cMC3rmui4N8apbpnH0iddBBBAAAEEXCNAY8w1pSQRBBBAAAEEtkKgZ89geH7y/Fh17D4Rq4AF97fCjlMRsAUs0x+KDE4YFTfI1NGVoCCAAAIIIICAMwVojDmzbkSNAAIIIIBAnQQCnU/bz0gaz1qJ2D40xepEycUeFtA0vcifk3l5/Ifh73iYgdQRQAABBBBwtACNMUeXj+ARQAABBBCohUDnE9L8yUB/Ixa9XnTNV4s7cAkCCGwQ0HzF1ozOBSIDTFAQQAABBBBAwHkCNMacVzMiRgABBBBAoE4C/i6nH27FYp+YSSNcpxtxMQII2AKBrKzX42t/uVjmzYtBggACCCCAAALOEqAx5qx6ES0CCCCAAAJ1EziwV3OtrPJ9MYz96nYjrkYAgQ0ClmmtCWak94n/8u5HqCCAAAIIIICAswRojDmrXkSLAAIIIIBAnQTCB5zdP1ZceptoVqBON+JiBBD4Q0CzDH8w/F16s+YXlHz2zGJoEEAAAQQQQMA5AjTGnFMrIkUAAQQQQKBOAnnHXn1kyeJ5QyzL2kFE+AaokyYXI7CZgCWWVRKIpD8ab5H3hIwcUoUPAggggAACCDhDgI9iZ9SJKBFAAAEEEKibwH7nZPlj1a8YscoTRNNZcL9umlyNwF8FLMOQQPDbQCh4VXzCezMgQgABBBBAAAFnCNAYc0adiBIBBBBAAIG6Cex2zNFiWoM1n95aNI3//tdNk6sR+BsBy9I0rVp8wVvNqR8+ARECCCCAAAIIOEOAD2Nn1IkoEUAAAQQQqL1At24RX7TZM2Ysdi5ri9WekSsRqImALxCYHc5Ov7Ti2ze/rcn5nIMAAggggAACDStAY6xh/Xk6AggggAAC21egZ09f+upQr+qSsgfNZLIFa4ttX27ujoBoEgsEww/H476HZcaICkQQQAABBBBAILUFaIyldn2IDgEEEEAAgToJRLr1bpGMlj6UjMfPEtH0Ot2MixFAoCYClu7z/2Ik4mfI7M8X1eQCzkEAAQQQQACBhhOgMdZw9jwZAQQQQACB7S2g+/fqeZRpVg2yTKvt9n4Y90cAgd8FLCsWyc26turHt58XEQsXBBBAAAEEEEhdARpjqVsbIkMAAQQQQKBuAntfkBPwlQ9IVkWvEE0CdbuZi69WexFY9C5cXOEGSU3z+5ZkNGt1eNkXz85rkAB4KAIIIIAAAgjUSIDGWI2YOAkBBBBAAAEHCux+3J6aLj+JZWU4MPr6C5nGWP1Ze+tJViA9/GB8wvu3eittskUAAQQQQMBZAjTGnFUvokUAAQQQQKCGAt39wW7NXkyUlvau4QXePY3GmHdrv70zDwTmWXreATL5pcLt/SjujwACCCCAAAK1E6AxVjs3rkIAAQQQQCClBdIPuaBD1bq1n4lltkzpQFMhOBpjqVAFl8ZgmGmNmt1Q+c3Lj7s0QdJCAAEEEEDA8QI0xhxfQhJAAAEEEEDgrwLhA8+7JVa07m7RxI/PFgRojPGKbEcBLeSfktao+VEVo59fsx0fw60RQAABBBBAoJYCNMZqCcdlCCCAAAIIpKpATvcLcsqLS6eaiVirVI2RuBDwjIBllfgzMm9MTGj/osgA0zN5kygCCCCAAAIOEaAx5pBCESYCCCCAAAI1FfDvfeqNRrz6oZqez3kIILAdBUwroQX0D8xg1pUycfja7fgkbo0AAggggAACtRCgMVYLNC5BAAEEEEAgVQXCR/RpnViz6m0zmdw/VWMkLgS8JWCZmj84vaBFsyvWjHr+B2/lTrYIIIAAAgikvgCNsdSvEREigAACCCBQY4HM7hceX7F61VDRtCY1vogTEUBgewpYmmixYCjjieqTTusvA86Ib8+HcW8EEEAAAQQQ2DoBGmNb58XZCCCAAAIIpK5Az56+4BJtSKKi4lyxJJi6gRIZAt4T0APBH0N52f2qvn5loveyJ2MEEEAAAQRSV4DGWOrWhsgQQAABBBDYKoGcIy7bp2z1shctw9xbRPhv/FbpcTIC211grR4I3WjkFr8mY8cmt/vTeAACCCCAAAII1EiAj+YaMXESAggggAACKS7QvbvfX1ZwmxGL/p9YVkaKR0t4CHhPwJKkHvQPM/TQ7TJ5RKH3AMgYAQQQQACB1BSgMZaadSEqBBBAAAEEtk6g/fGtRaxHxTRP0XTNv3UXczYCCNSHgKb5ppn+4Fky5b0Z9fE8noEAAggggAACWxagMbZlI85AAAEEEEAg9QX2OulgLZF4WjSrg4jGf99Tv2JE6EUBXeLhzNwLoz/F3xYZYXiRgJwRQAABBBBINQE+nFOtIsSDAAIIIIBALQR8ex53kWVaz1gi4VpcziUIIFA/AlYgK3t8vDp0jPz6ckn9PJKnIIAAAggggMC/CdAY4/1AAAEEEEDA4QKtLnqoefnCWQ+Xrl5zNovuO7yYhO8BAas8v+1uh639eOAvHkiWFBFAAAEEEEh5ARpjKV8iAkQAAQQQQOBfBbTQgecckygrf8sykllYIYBAigtYZjKQlX1HfNzbD6Z4pISHAAIIIICAJwRojHmizCSJAAIIIOBlw+y9AAAgAElEQVRagbY9QsHs9BsT0aq7XZsjiSHgNgFf4ENr2keniojlttTIBwEEEEAAAacJ0BhzWsWIFwEEEEAAgU0FdjoiW0+PvGAZRk9gEEDAIQKar9iaMbKxiCQdEjFhIoAAAggg4FoBGmOuLS2JIYAAAgh4QmC3U3bVfbHPLUt29ES+JImAOwSsrCZNbi79+qWH3ZEOWSCAAAIIIOBcARpjzq0dkSOAAAIIICCy6wldNJ/xo2jihwMBBJwjoAeDi4xfP6Sh7ZySESkCCCCAgEsFaIy5tLCkhQACCCDgDYHwQWdNixWV7sFulN6oN1m6SMCSypxWrXsVj37+ExdlRSoIIIAAAgg4ToDGmONKRsAIIIAAAgisFyg48aLMooWFhZZhhDBBAAHHCVQH0zNuik145ynHRU7ACCCAAAIIuEiAxpiLikkqCCCAAALeEsg9uk/fkqXLBnkra7JFwCUCpiT8GeFhiUYtrpZRg2IuyYo0EEAAAQQQcJwAjTHHlYyAEUAAAQQQEJGePX2hpb7n4mVll+CBAAIOFNBMQ9eD30eaNT+jYvTzaxyYASEjgAACCCDgCgEaY64oI0kggAACCHhNIPu4y3MrVqz6wIzFDvVa7uSLgEsELBGZk92ixVklX77wq0tyIg0EEEAAAQQcJ0BjzHElI2AEEEAAAQREQv+5qF1iXeFoK2m0xgMBBJwpoOn6urSCxv0rxg57xpkZEDUCCCCAAALOF6Ax5vwakgECCCCAgAcF/HuffoARr/hcRM/0YPqkjIBLBCxT0/3DzOkjmRLtkoqSBgIIIICA8wRojDmvZkSMAAIIIICABLue2TNRVvqy6HoaHAgg4FwBy5LXpUnVhTJ2bNK5WRA5AggggAACzhWgMebc2hE5AggggICHBUKden4Wr644WkTTPcxA6gg4XkALBqam5RVcVfHVi986PhkSQAABBBBAwIECNMYcWDRCRgABBBDwuED37n5tddoPokkXEeG/5R5/HUjf4QKatkj3+68zpnz0gcMzIXwEEEAAAQQcKcDHtCPLRtAIIIAAAl4WKDjy0n2LVix/07LMXbzsQO4IuENAK9QCwTtNf6MXZeKQhDtyIgsEEEAAAQScI0BjzDm1IlIEEEAAAQRsgchB5/WLlRT3t0wzD5J/FoiEgqJpIvFkUpJJEyoEUlNA06t9wfDAZDD0oIx7oyw1gyQqBBBAAAEE3CtAY8y9tSUzBBBAAAGXCugdT77dSsRuFNHYkfIfatyicb68cHc/Cfj9MmPeYnn9k69l8sz5Ypg0yFz6z8LBaWlJLeB/1tRy+8uvL5c4OBFCRwABBBBAwJECNMYcWTaCRgABBBDwqkDLx9+JrH797fuSsarLxNIibnXw+3Rpu0MLyc/JlJnzFktxWeVWpdq+bWuZ/tFz9jWWZcncxcvlsgGD5NtfZti/50AgdQQsKxRJH5HbrPkNKz95aknqxEUkCCCAAAIIeEOAxpg36kyWCCCAAAIuEQgf0ad1snD1k0Yscbzo4ndJWn9Jo9PuO8vTt18u+++9u5SUV8qbI7+WJ177UOYvWSk1aWsdfWAnGTXkns3u++GYH6VP/0GytpjZam59b5yaVyAUmeZLT7sk+v1r45yaA3EjgAACCCDgVAEaY06tHHEjgAACCHhSIHTI2bvEiyoGiZE4QjTN51YE1dh64tZLpV2blnaKiaQhwz/9Wq57+AUpKqnYYtoDb75Erj7v5I3nqVFiv0yfK6dcda+sKCza+OehYEDstch0TWKxhERjMWFA2RZ563RCelpYstIidoMzFk9IRVXUrq+XD38wuMQXzji/+ufXx3rZgdwRQAABBBBoCAEaYw2hzjMRQAABBBCopUD6fy7qWF249mnTiB8gmq7X8jYpfZmmafLf046Wh//vIsnJTN8Y6+yFy+TcGx+WSTPn/2v8BTlZ8u1rD8tuO7XaeF5peaU88eqH8thL70vCMKRtq2bSdofmsmPLptK0IFcCfp8UFpXK1N8WyZiffrUbNhzbR+DE/+wnpx11kJimaY/emzp3oYwdP1WWrVpbo9GA2yeqhr2r7g+U+9Ize8d/ev0jNfu3YaPh6QgggAACCHhLgMaYt+pNtggggAACDhdI73buMbHKsoFGMtFO7D0X3Xc0zsuR+645Xy485UjR9fUpqibKD5NnyUW3DZTFK9ZIZnpEGuVmSbPG+ZJMJmXhstWytqRc4omE9OpxqL3wvhqZtOGYNX+JDHlnlPh8Ptmr3Y6yY4sm0rJpgeRmZUjY3r1Ss5thS1YWyq0DX5JPvpngPtgUyejmi0+X+6+90F7rLZZIyLriMhk/ba68MOJz+WrcFIknkikSaX2GYZnhzKzronmNn5dRg2L1+WSehQACCCCAgNcFXPlB7fWikj8CCCCAgHsFgvufdUayqvIxK5lcP8fQZYf6MDmo8x7y3J19RS2gv+GojsXlkWHvyewFS2WPtjtIu51aSpvmje0RZaZlybLV6+Td0d/LZ99MkAFXnCNnn9Dd3pFyw1FZVS0l5RWSFglLdkaa6P8w2K6qOia3P/mKPPGqGrjDsT0EDt+/o4wafLf4N6lP0jBk3uIV8txbn8qgN0Zuj8em/D0DmZn9442zH5WRQ6pSPlgCRAABBBBAwEUCNMZcVExSQQABBBBwv0Cg65m9jarKRyzTbOzGbNXoravOOUHu7nuuhELBjSmq0UXRWNyeZOb36+LTfRtHk6mT1Lpg46fNkaHvfiF9zz5B9mrX5h+bX392M0xTEomEvcbYhBlz5aLbn7Sn9TnlUKPqfLpuj6ozzNSfhZedmSafD75X9uvYbjNiewRZPCHHXd5fvh431Sn82yzOYGbmEzHx95dxb7A7xDZT5UYIIIAAAghsWYDG2JaNOAMBBBBAAIHUEOj5js+/6L0bjGjFXWJaf3SNUiO6bRJFmxaN5ZNn+0v7tm1qfD/VUKmKxmTMuClSVlEpag2rrIx0e6qeahZVxxN24ygYCIhqglVFq+11rZauLLR3uVy6qlCWr1kni1cUyuyFS8VM4eaSaoKFgkFJCwdkxxZNpfMeu9gj7NIjYTvPGb8tls+//0VmzFsiapRdqh7/PfVIef6ufnZd/nx8M2GqHH/5AKmMemtGYSAt46e4L3CGjHtjWarWjbgQQAABBBBwowCNMTdWlZwQQAABBNwp0OOqkH/lkjuNePwWN64vphbAv+3SXnLH5WfZa36pQ603ZRiG/Xv160QyaTd81OixaLX6OSal5VXy9fgpsnDZKrnmvJOl617t7PMTiaR8O2m6jBj1neyz+85yxjEHS1FZhbw3+jv54MufZG1JmawpKrV3RUylnShV7OFgQEKhgISDQXvXzEg4JBlpYXtdtEP23VPUrp07tWxmr5m2YR025aWagRWVUXlw6DvyzJufSFllNCX/LQSDAfnf0Hul297txefbvDmmplSedOVdMmvhlvtDfp9PAgG/hAJ+e2dR9U6kckPw34qhafoc00geI7M/X5SSRSMoBBBAAAEEXCpAY8ylhSUtBBBAAAH3CeT1uCqrbPmSe4xkop/7shM5qFN7eeuxm6V543w7PTW667NvxkuHXdpIWiQky9cUyeSZ8+SnKbNlwdJVsnptiawuKpai0nLJSk+T/7vwNLm690mSkRaxrx83dbb0vfc5mThjnpx+1IHyyA3/ldbN1s9ALS6rkF9nzZcvf/pVhn861l50v6EOlVuzgjx7vbRGednSJD/H/rlxfo6ojQjUrpnqz1o0yZe87MwaTREtr6ySU/rdK1/9PKWh0tric7t36SDD7rtG2rRoutm5ahprz2vvk3FT5/7lHmnhkOTnZEqTglxpVpArTRvlSW5muuTlZknA55Nlqwpl4sz58suM3+xRhE46LMuaL6ZxpMwZvdBJcRMrAggggAACThegMeb0ChI/AggggIB3BLpfkOMrKr7PTCaucFvSanfIVx+8Tnoc3NUeAWUYpkyYPlduemyYDH/0JrtRVFFVLbPnL5WfpsySD8b8JBOmzpV4MmmPDtuvQzsZdPtl0ql9W/v3S1askX73D5aPv/7Zptq5VVN59IaL5dhDutgjjNShRlcVl1bIXc+8IS+890XtRhqpkW01GG4WCgRk59bNpFnjPGmUk23vhNmkIEcy0yJSkJu1cYdM1QQryM0Wv08XNRpKjab6p40C/u4dUFNH1Wg6NU30kv5PyQ+TZv79q1LDuLfne6YagXf1PVcuO/PYjTVRzytcVyp3Pv2aPcVVNTxzsjLsHUabNcqTjEjYfhdUk7BF43x7yqyyUk6aaBJPJmTekpXy6Tfj5Y2RY2XWgqXbM4Vtem8aY9uUk5shgAACCCBQYwEaYzWm4kQEEEAAAQQaViB87JU7JFevHmhEq05p2Ei27dNDwYDcfdV59qL7qmGkjvlLV8pdT78hI8eOk5HPDrDX0dpwqKly46bMkb73PWuvpdU4P1sG3tRHTj3yQFH3WrR8tdz8+Evy8Vc/2+tuqUOtZXVg5/Yy9K5+0naHFpslMObnX+XiO56UxSvWbNvENrnbbm1ayu2XnyWd92hrrwfm9/vsqZGqYaZ+vWHqaG0DUCYz5i+xR9RNnjVfflu0XH6aMkcqo9W1veU2vy49EpKWjQukZbNG0rpZgTQpyJNDu+wp/+myl6iplRsONQV22eq19lpvqp7hcFCCAb/dJKvpoabHfjdxhpzS9x67eeqEwzKspRJOO0mmvDfZCfESIwIIIIAAAm4RoDHmlkqSBwIIIICA6wUi3S/eP1FR8pJRVbWbm5I97cgD5PGb+0jLJgV2WmuKSuTBIe/I4BGf26O4eh59sLzywLUSDoU2pl1UUibn3fSojPp+ovQ+4TB5pv+V9lpcM+cvkdsGvipf/DjRXpNMfehkZaTZ0xIz09Ok17GH2FMuNz1mLlgqp199r8xesOU1rWrr3q5NS3nmjsule9e9tmoE2KbPK6+ISlWs2t48QK2rphp5E6b/JjPnL5apcxdJtDomVb+vsaXWYqvPTQRUcy89HLabfWnhoOTlZMqOLZpJ29bN7JFy6mc1/VE1PoN+v93o8vl9dmNQrS1X18bgn+uiRgOqUYeHX3SL3SBzyFEazsn+b/TH4e85JF7CRAABBBBAwBUCNMZcUUaSQAABBBDwgoB/355HWvHYG2Yy2cgt+XbtsKs8fuMlsl/H3ewplCXllXL/kLdk8NufSUXV+jWi1J8/dN1Fcu0Fp9iNLtVEKS4tl943PyqffvuLXHjKEXJ5r+Nk8uwF9nVqZ0a1KP2BndpL964d5JBOe8huO7WWnOyMzXZBVM0TdXylRozd+dR2HTGmnnPUAZ3krqvOlb1331l8upr498dnmCWWqP81LVOqq+OyZPVaWb6yUOYuWiYLVxbK0hVrpLCozF4brai0TAqLSiWeNOr9NVDreqmaqSZXo/xsyYxEpE3LpvYouLysdCnIyxE1LTYnS01x9G1VfBvqseGi9eWxNs5U3WD0tzfVZDPP36+U/c68RibPWrBVcTTYyZoeC6Vl9aue8OaQBouBByOAAAIIIOBBARpjHiw6KSOAAAIIOFSgwwk9NMMaLmJmOzSDzcLesUUTeezGS+TkI7pJLJ6QxStWy2MvvS8vvPvFX9KLhIPyyv3XyyH77mGPHFOjyq667zmZMnuhvWh9ZnrEXqS+0+5t5T/7d5Rue+8mAf/6tcT+6YjF4jJ3yQq597nh8sGYnyVZT1PudmrZRPZsu4O9PtaGY/HKNVJSVinLVhdKcVllSpZXTWt84NoL5JreJ9c6PjWKS22qoEaM/flQzT41DVZN/1RTIZevXmfvHKqagmoknKr5ysLiv3126+aNJDczY7O/KywulS9+mFTrWOv9QkuS/nDk+sTk956q92fzQAQQQAABBDwsQGPMw8UndQQQQAABhwnsesyxoltvabov02GR/yVctfb7Ift2kPuvOd+edvfN+Gny8gdfyvjpczebAqhGHjXNz7WnQrZr00KOO7SLtGzSSGKJhCxZucbegVJNwVR/n5eVKaHQ+rWq/jz6aEMAm07ZW7Fmndw56DV59aMxkjRMp5Nu9/hVM+vmS86Q2y4981+bjpvaq+mcqqGlml6r1hbLmnUldmPs3BMOsxfM3/SYNmehXPvwC/Lzr7PsRpj3DtPUAsEbzCkfD7SHynEggAACCCCAQL0I0BirF2YeggACCCCAwDYQ2OXo40TT3tL8+uZDY7bBrRviFs0b58v+HdtJZTQm3/0yXaqq10+d3HDkZ2dK33NOkAP2aS87tWoqaeGQNM7LtqdJ/tuhpmMuWLrSbsasLS6Tssoq2XOXHaRrh3b2Yu7qUCOXfp4yS/7vkaEyburchkjfcc/UNU323XMXue78U+TQLh2kQNVC/6O5pUyLy8pl2ep1snz1WrsRtnpticxZtEwWLFsl8xYvl7XF5fYunJPeHWTv0Lnpoa5/ZvhIueYBz84ktCzRbpSZnz5GY8xx/zwIGAEEEEDAwQI0xhxcPEJHAAEEEPCYgMsaY1uq3m47tpS3HrtZ9mq345ZO3ezvf5w8U2598hVZvbbYXqReNdxu+m9Puf7CUyQYWN8YKyotl9uffFVefO8LSTTAWl1blVAKnawaYTs0byyH7beXXHDKkdKlw6726LEZ8xbL6B8mybipc+wdJdXIsOLSCimpqLSbkJseBTlZ8vNbj8tOrZr9JbOJM+dJl55Xp1DG9RqKZYl1o8wcRWOsXtl5GAIIIICA1wVojHn9DSB/BBBAAAHnCHisMZYWCco5xx0mxx6yr4TDQbtOav2ppSsKRa3JtWDpKnu3w0dvvGSzGn727QQ587oH7XPVsUOzRjLw5j5y0uHd7IX71VS/STPnyTk3PCxzF69wTv1TKNJwMGCP+FIL7StTtWOmmjJZXhm1p0r+27Fj8yYy+YOn7d1CNz1M05SX3v9SLunv2SW2LMu0bpTZNMZS6FUnFAQQQAABDwjQGPNAkUkRAQQQQMAlAh5rjKmqqXWo1O6Gak0ydaidCtW6VWr3RvVzbla6zPpksDTKy9lY5A/+96O9MH/rZo2kwy47ykH77iEndd9PsjLXL3avGmNq90p1jmGylFN9/+u44KQj5MX7rrEbapseauH9k/veI1PnLqzvkFLmeZZh3ihzPn+UqZQpUxICQQABBBDwgACNMQ8UmRQRQAABBFwi4MHG2IbKqeaYrmt2k2xDsywjLWzvRPnOwFvt6X01PVRDrffNj8jwT79hhfOaom2j80LBoHw59B45qPOef7ljMmnYGyp8N3GGzF60TOYvXmnvTlkdj9sN0XXFpTJ/6SqJxty7MD+NsW30onEbBBBAAAEEtkKAxthWYHEqAggggAACDSrggcaYWmC/ZdMCUVP1gsGApEfCEvD77J0nczLTpWmjXFGL9rdonC85mRmSnZkmLZoUbFxUvyb1USPGPhzzo5x306OO2v1QjbBSa3wpDzUNUTkoE9OypKSsQpauWiul5ZVbnMpYE6PtdY6aFjvs3mvtXUQ3HJvuYvnnUWSxeFyq4wl7lJ/aSOHVj8fIi++OlpWFRdsrxAa9L42xBuXn4QgggAACHhWgMebRwpM2AggggIADBTzQGDvu0C5yw4WnSW52hmRlpEvTghxRo4y29jAMQ8orq6W8qkoSiaQ9ykj9mTpUk2X0j5PlzkGvSyye2Npb19v5qkmYnZkuOVnpkpuZIXnZGZKfkyXNGuXJrm1a2Lt17tyqmRimIb8tXi6jf5gsY8dPkx8mz5Ci0op6i7OmD1J53H/N+XL+yUdKJPRHTZetKrR3sFS7Varc/q3eag2zIe+Mkkdfek9Wryup6aMdcx6NMceUikARQAABBFwkQGPMRcUkFQQQQAABlwt4oDF29XknyuM39fnL+lOqmWWvBqbm1G38af2v1SgjXdftX6sdKN8Z9a29uL7akbKsKiqJREKi1TFJbrI74tJVhbJo+ZoGe2HsD7A//o9kRMLSvEm+vS7aDs0aS5uWTaRJfo49Kk41lPKyMiUrIyKZ6Wl2sywY8G9mpHziiaTMX7pS7nn2TVHrrMVTbLfNYw7qLI/e+F/ZbafWov++vlhFVbU8//Zn8sH/frCbfs0b5Un7tq2l2967SbsdW0lmWuQveS5YtkpufHSYnaPLDhbfd1lBSQcBBBBAwBkCNMacUSeiRAABBBBAQMQDjTHVFHn5vmtl3z133Vjx6uqYfPLNeCmtqJJ1JWVSUl4lhUWlUlRaJpXRmNx52VlyQKf29vlr1hXLJXc+JZ9+O8FenD8Vj113aCHnHN9d0tPC6xtfmekbR8ipKZLZ6kdWuoQCga0OvzoWl7uffVOeev1ju0mYKocaCXbf1b3lrOO7b8zLMEz5YfJM6XvvczL9t0UbQ83JypCWTfLl4E57yNW9T5JddmixWXNMTRu946lX5Znhn6ZKetsqDhpj20qS+yCAAAIIILAVAjTGtgKLUxFAAAEEEGhQAQ80xkLBgFx2Rg+5u19vyUyP2NxqdFeXnlevnw5pqt0oTVFNFfVDjRZ794nb5KTD97fPXbW2SC6+40n5/PuJKdsYO+/Ew+S5/n3tUVNqIwE12k39+s/ra23Nu6aagIVFJXZD8Ok3PpapcxbZa4+lwhEM+OSsYw+VB669UJo2ytsYUllFlTw0dIQ8MuzdzUbzbTih/U6tZODNfeTwA/bZOMJM/Z0aFXfdQ0Nk5NfjUyG9bRmDZYl2o8z89DF2pdyWrNwLAQQQQACBfxegMcYbggACCCCAgFMEdu3RQ3R5S9O1LKeEvLVxqp0njz6wkwwe0M9ehF8d30yYJkdcdIsYfzMCTC1Gv6XGmPrYUU2nDT/UM9SIpN13bi2NcnNEjbKaMX+RzF6wTBL1MP1wr3ZtZMTAW2XHlk3tptiG+FSuGxait6eOWut/rxpc6mc1Aqy4tFyKSsrtkXOFJWUyc94SWbK6UH6dOV/mLVlpT6dMtUNNDX3q9svk+EO7bmz+qXymzlkoPa99UOYtWf63IXfeo60Muu0y2b/j7hv/XuX33ugf5JoHnpfC4rJUS7Vu8Wim4feHbkhM+Whg3W7E1QgggAACCCCwNQI0xrZGi3MRQAABBBBoQAH/XqccYxrx4ZZl/bGlXwPGsz0erUZQnXrEATLotss37lz44rtfyCX9n9rsceoDRvfpEvT75a3HbpYT/rOf/fdrikrkpkeHybhpc0QTTdIiYWmUmyWN87Pthd1VM6pT+52lSV6u5Odk2n+fSCZlzboSef/LH+SJ1z6SZavW2X+2PQ81Gqpnj0Oky567SNOC3M0aRuWVVbJs9TopXFcqKwrXyZKVhTJz/hKJVqsdGuMSi8UlWp2QaCyWMqPC/slKbSBwxVnHyd1XnSfhTRbcr6iKSp87n5K3Rn37j8zdu3aw34M92u5gn6OaaavXFku/+5+Xd0f/sD3L0zD3trSkP5J2bWLSiKcbJgCeigACCCCAgDcFaIx5s+5kjQACCCDgQIFwt16Hm1XR1xOJRFMHhl+jkNVuhVefd5LcfvlZopoq6nh46Ai5eeDLkpuVsf5HdoZkZ6zfrVH93O+8k6Rjux3tc9Uuk3MWLbcXs4+EA9KsUX6NnrvhpAnT5sh9g9+WT7+ZYE/b5KibwMlHdJPB/ftKo7w/ermq6fjqR2PsteD+6VAfqD2PPkieuu0yaZyfa5+mpot++8s0OfHKu0Qt2u+2Q9OkOpiV1bf6p7dedFtu5IMAAggggEAqC9AYS+XqEBsCCCCAAAKbCGQdekGXWEXlC/FoZUe3wuzapoW8+uD/2SOpNqy59dXPv8p3k2ZIs4I8adYo1x5hpRZoTwuHRa1JpnZpDPh924RErV/21bgpctb/PSTrSsq3yT29epNdWjeTtx6/RTruttPGNcKU75TZC6TX9Q/Jb0tW/CON2nXzyrOPlweuvUCCv29CYBiG9H/6Dbl/yNvuJDWtomBOzgWxn4ePdGeCZIUAAggggEBqCtAYS826EBUCCCCAAAJ/EYh0v7ilUVz0SCJR3cuNPGq640PXXSTnnnCYvSj9hiORSIrf79uqxenjyaQUriuxm1tqaqLa0VKtJaZ+tkzTHnnWda920qLJ+nXMNj0mTJ8rJ15xl6xeV+JG5nrJafedWspD118kx3dfP8V1w7Fg6Uq5+fGXtjgVUjVAH7nhYjn7uO4br1V1PP7yAfLdxBn1kkN9P8QyjMUSSjtepn4wvb6fzfMQQAABBBDwsgCNMS9Xn9wRQAABBBwlkHtEn+yywtX3mYnElY4KvIbBnnHMQfLS/deLmk5Z26OotFzufuZN+WbiNKmOJey1wpJJQ5KGYU/FU7+2xLKnaV54ylEyoO85mz2qsqpa7n72DXn81Q/tXS85tl6gSX6OvZvkqUcesHG0l7pLaXmF3PPccBn8zudSGf33qZBdOuwiI58dII03mYI5Z8FSOfLi22XZ6rVbH5QDrrAsa76YxpEyZ/RCB4RLiAgggAACCLhGgMaYa0pJIggggAACbhfI63FVVtmKJfcYiUQ/N+ba69hD5dUHrrdHh/35UAuvV0SrZd7iFZKdniY7tGiy2aiyDeevWlskF9/xpHz+/US7EfZPh2q+XXfBKXJPv96bnaKu63X9g1JWUeVG4u2eU+P8HBlwxdly3omHS1oktHGUnxqt98qHX8rdzw6XlWuL/zUONVrwolOPkuf7991slOCo73+Rk668225uuvGgMebGqpITAggggIATBGiMOaFKxIgAAggggIAS6NMn4J+w5g4jFrtNRPtjrqFLdJrkZ8uYYQ/Ibju1shsiapRXVTQmhSVlMnzkWBkx+jvpuOuOck+/82WHFo3+dmplTRtj+TlZ8uStl242VU8x/t8jQ+Xxlz9wiaiIT9ftBqL6WdM1e2fHRGL9CLpteagPykZ52dLv3BOl7zknSlZGmn179bx4IiEfjvnZnkK5eMWaLT42Kz0iQ++9WjX2/YsAACAASURBVE4/6uDNzr3qvufkmTc/2eL1jj1B0+dYZvBomfX+YsfmQOAIIIAAAgg4UIDGmAOLRsgIIIAAAl4VGKCHusy8NlFVeY9lWRE3Khx78L5yde+TJBwK2k2Ur8dNlU++GS+l5ZVyxjEHy+2X9ZJd27T8x9T/rjGWHglLbla6xBJJ+z7xRFJ236mVvPXYzdJh1zab3Wvf0/vJpFnzHUkbDgYkMyMimelponLOyUyXvOxMad44397JMyMtLNHquPy2aLnMnL9EFi5fLeWV0W2Sa5sWTezF8i84+QhRTccNh9ol9Ivvf5F7n39bJs74Tf55DN8fYbTbsaWMfLa/tG3dfOMfqqmXe510hR2zWw9/etrYgBk+u2ri6yvdmiN5IYAAAgggkIoCNMZSsSrEhAACCCCAwD8IBLqd3dsoL3vEMs3GbkRSI5vyczNF13wSra62Gzeq2XPWsd3lmt4nS9vWzUTX/xgsV1ZZZa8FphbTV8efG2PqfkcdsI+ce+Jh9rpWC5atkqUr10qrpgVyS58z7CbShqOopFxa/Oc8Uc2chjh0XRO/z2eP7lK7bPrUr38f7aV+r2m6ZKaH7XW7VJMrEg5KXlaWvTNnTla63Qhr0bRAWjTOlyb5ufYOnupcNW00EPCL36eLYZpSUVktC5etks+++0U+/Xa8vUukWo+tNoemibRp0VRuuaSnXaP0tPDG26hNEz7/YaLc/Ngwmb1wmVg16YqJ2KPOHr3h4s2m1I76doIcd/mA2oTomGuC6ZlPxgr8d8qoN8ocEzSBIoAAAggg4AIBGmMuKCIpIIAAAgh4RyDY7cyeycrKx6yk2coLWauRSBeffrRcduax9uinTY+Va9bJU69/LD0O7iKHdNnzbxtjqhl0xjGHyGM3XSJqUXjDMOydKdWosaYFuZvd78MxP8mp/e7d7qw+XZPG+bn28/OyM+y8crIy7FFe6ZGQBAN+yUiL2KPmwqGAhAIBSU+LiLouIxKRQNAvGZGw/feqIagaY5npkc0ahjVJQq37NWH6b/L4y+/LqO9+sU229ji48x5y3fmnylEH7SORUGjj5WoHydc++koGjxgl0+YuqvFtVTPvq5ceFDVqbMMRjyfk8nuelpfe/1+N7+PEEwNZGXfEG+U8LiOHsMCdEwtIzAgggAACjhWgMebY0hE4AggggIAXBTK6X9C9qqjoSSuZ6CCixuu481CjwrruuavceukZcsi+HezGj1p3TB2macryNeuk/6DX5f3//Siv3H+9nHT4/n/bGFN/mJ+dKVeec7z0PfsEe5rfhvtsKqdGUl1yx5Py8odb33xRUTUuyJUdmjcWtT7WpkdORrrdAAuHQ/bPzRvniVqgfkMTLBT8vfkVDNojutRoMTVyTI0W0zXNbnbZv1drhG3jcqv1v9Rou0++GSc3PDJM5i+t+Qw+1bw7+bBucsN/T5O9d9vJjndDbdYUlcgTr30kr3zwP1G/3nSkmLJqUpAr6ufisgqp3mR0nsrxzivOklsv7WXnu+GYv2SFnH7t/TJltos3a9QsI5KRe0VVZNdhMnbA1nco3fn/BsgKAQQQQACBehFw7Qd1vejxEAQQQAABBOpZIHjAeXsa5aVPm8nEIdu8U1LPufzT49RoqFOO7CZXnXOi7NVuR3s64IZDNbAmzZgnDw8dIZ99/4vE40l594nbNjbG1qwrkUv6PyWffjN+s10pG+VmyY0X95TLzuhhj77687Fk+Ro54uLbZN6SFVutoNYve/vxW6Tjbjvbza1ND9XcUtMjVU9r06mR27rJtdVBb3LBdxOny5X3PCvTf6vZmu+qSanWEru298nSunnjjSPV1CL7P06eZY9A+3r8NHvq6p+Pgrws+ey5u+01z777Zbq89+WP8tW4KRKtjkm3vdvJ6w/dKDu2bLrZZZ+MHWfvNLqmqLQuaab0tZovUBbIDp0b+/6dkSkdKMEhgAACCCDgQgEaYy4sKikhgAACCLhXIHTAmTvHK6KDxIgfJZa+fpiOSw7VLMrPzpBLzzxWbvpvT8nYZPSVGiUWiydl3JRZcvPAl2T8tN/srNXIok0bYxVVUbn8rmfkrVHf2KOh/ny88fAN9tRKtXbXhkPd+9WPx8iVdz0j0VqsL1aQmyU/DX9cdmrZtFa9SjVyyzQtewdH+4f6H0vEtMz1OVgihmWKaZj24vWWadl/pw7TFDHMmu8wqWvrR6CpIVvqmUUlZfYouaHvfiEl5ZX/+iap+rRonCe3X36W9OnZY/3z1aizpCFri8vk1Y//Jw8NHSEl5f88EzA/J9PeeVRterChOThnwTJ57u1P5MxjDpH9Ou622ZRQtXvmdQ8OkSEjPq/VVE+n/NPQQ8GFgUD4/Orxb33nlJiJEwEEEEAAAbcI0BhzSyXJAwEEEEDAEwKRwy5rkSxaPTAZi50smvwxlMrh2asF4g/p0sFeeP3IbnuL3+/frHGlRnK9+elYeen9L2XpqrUb/04tSj/mpQfkoE572H+2pcbYTq2ayjuP3yKd2re1z1cLxI+fNlf63f+8TK7lbpShUEAuP/NYueCUI+2dFFUu/zYiTK3tVVZRZY+oUpsLFJWVy6o1RVJaEZU1xSUSjcakuLxC1NpaqsmUSCalojIqaqMB1cxS12wYjaVGaRWVVtS4+mqqZyS8fi0wNY1R7dJZ02P/jrvJgCvPtusU9AekvKpKps9dJF+Pn2pPaZ02Z6EY5pZX2D+oU3t5+7FbpFnjvH99tGoS/jxltlw6YFCNR7PVNJcUO88KhCOTImkZl5Z+/8rEFIuNcBBAAAEEEHC9AI0x15eYBBFAAAEE3CTQ9qrPQkt+fPHeRFXlFaLpf2yp6NAk1cLxaoH9Hgd3lpsuPkMa52VvbCqpxeDV1MhJs+bJQy+MkPHT5vyl8aKu//71h6XzHrvWqDGmTjr6wE5y79XnS1ZGROYvWSX3DR4uP/46q8a7Jv4dtZou2XG3HeWsYw+VLh12lZZNCuxF9O3mW9KwR2Op0VmqibVoxWqZ/tsiWbh0tcxetEzUQvVqZJgaJaamiqpfbLm9VP8Fv6vvOdLr2EPtfJatWivf/jJNXh/5tf1rNXKspocarXfbpWfKrZf0kmDwjwbopterppgy6//06zLknVGuHi2mxgAGIpHhvuwdbop+NXB5TR05DwEEEEAAAQS2jQCNsW3jyF0QQAABBBCoN4HgPqffnohX3iiWtvk2jfUWwbZ5kFqM/vjuXeXE/+wv3bt2sBekVyOt1NTGJSsK5cufJsm3v0y316tasWbd3z40Eg7Kr+8Nkl3arN/FsDoel753PyuvfDzmb6dSbrhJ173a2Yvyq/vOXrBUYrXYkfHvAlKjxXZu3Ux2ad1c0iLhjTGtKiyWVWuLZNXaYqmMxrYNYD3fpX3b1tKmeROJxROycPkqu0ZqqmNtDtUAHXJXPznxsPWbJvz5UO/ANxOmyTUPDZFpc2q+q2VtYmn4a7SEL+R/LpmePkC+f7O44eMhAgQQQAABBLwlQGPMW/UmWwQQQAABFwhkHdT7ioqSdXdbppXvxHTUx8feu+8k15x3shzebW97l0a1VpgaIbR4+Rr5atyv8vn3k2Tabwvttav+bq2wDXnnZKbLsrGvSdrv0wPVSKN+9z0vg98ZVeumzbYwVYvtq/W81KFGU6m4ODYXUFMqX37gOtmxxeZrs6mm2IJlq+TuZ4fLO59/6/LRYsrEqvKFwwOTkdyH5Idh5bwnCCCAAAIIIFC/AjTG6tebpyGAAAIIIFBngeyjLt6xbMXyj8XU9qzzzRrgBmrnRtUUu+fq3hJPJmXKrPn26KDx03+TuQuXycq1xfY6WjVpJnXtsKv8/NbAzbJQjbHn3/lMksnajWZqABJPPjI3K0Puv6a3/Pf0Y+ydOzccalTdTY8Nk3dH/2DvVumBY6XlC94q0z58TUR4aT1QcFJEAAEEEEgtARpjqVUPokEAAQQQQKBmAu2P/lkTX1ex9xd03qGmTNq7I6rxMpb6UbtRVccesq988txdNMac9wrY02aP2L+jDLr9CmnRJN8e4acao1fc/axMmjkvJddZ2y7MmrbY8vuvlSkffbBd7s9NEUAAAQQQQOBfBRz5MU1NEUAAAQQQ8LqAv1PP94xo+Umi6X8MtfEgSvudW8mvHzyzccSRmoZ31b3Py5B3R/3rFEwPUqVkymr0oNp8oXnjfHvK5Oz5S6WkouY7ZaZkUlsZlBbwT0rPyelb/s2rP23lpZyOAAIIIIAAAttAgMbYNkDkFggggAACCNS3QGT/XmdWl5a8JJoeqe9np9LzIqGAjH/nSWm/c2t7BFJhUYn06T9IRn49bqt2SkylnIjFSwKWZWnmazLjiwvVcnReypxcEUAAAQQQSBUBGmOpUgniQAABBBBAYCsE/N16HWCUln8mYmVvxWWuO1V9yNx+WS+584qzxefzyeff/SLXPDhY5i5a4bpcSciFApYk9bD/BWPyx1e4MDtSQgABBBBAwBECNMYcUSaCRAABBBBAYHOB0GHn75xYUzTKMo1dvG6jpuJddMqREgz65YvvJ8kPk2d6YCdDr1fdHflrur4qkpt3Q+V3r77ujozIAgEEEEAAAecJ0BhzXs2IGAEEEEAAASk48cbMkqVz3zNi8SO9zqFpIumRiOiaJpXV1awt5vUXwjH5W5Zo2qzcpq16Fo0ZPNMxYRMoAggggAACLhOgMeaygpIOAggggIB3BCLdzh5UXVrS1zsZkykCbhIwTQmljcls7OtV9sWIIjdlRi4IIIAAAgg4SYDGmJOqRawIIIAAAghsIlBw/FWXrFswf7CI8N9z3gwEnCZgWolAJPxaPOzvKz+NiDotfOJFAAEEEEDALQJ8SLulkuSBAAIIIOA5gc6DBwd+HfRZiWkm0jyXPAkj4HQBzYpGsvOvr/rx9eecngrxI4AAAggg4GQBGmNOrh6xI4AAAgh4XiDS5azh1ZWlvTwPAYC7BdRCcpblshzN8sxmTQ8vG/PyBJclRjoIIIAAAgg4SoDGmKPKRbAIIIAAAghsLuDveMpBRiL+tYjlxwYBBJwj4ItE5iYnvtfOORETKQIIIIAAAu4UoDHmzrqSFQIIIICAVwTaH99a082PxZSOXkmZPBFwg0BaZvZRleOGf+mGXMgBAQQQQAABJwvQGHNy9YgdAQQQQACBtj2y9Ij+gmVYZ4CBAALOENB8viJz2simIpJwRsREiQACCCCAgHsFaIy5t7ZkhgACCCDgBYE9egZD6dqV8YqKx72QLjki4AYBzed/wZz2cR835EIOCCCAAAIIOF2AxpjTK0j8CCCAAAKeF8g45LzDqkpK37GSyXzPYwDgXgG3LMBvWIlgdtbNsfFv08x279tKZggggAACDhKgMeagYhEqAggggAACfyeQ1/3illVVZY/HKipOFxH+285r4k4BtzTGfNq6cH6j46NjX/7ZnYUiKwQQQAABBJwlwMezs+pFtAgggAACCPytgK/jyeeZRvJpMc0siBBwpYArGmOWFczJ+iimpfeWH4aVu7JOJIUAAggggIDDBGiMOaxghIsAAggggMDfCux94oGSSA7SLGtvEdVB4EAAgVQT0HQtFsrKPDf6o/GByAgj1eIjHgQQQAABBLwowIezF6tOzggggAAC7hPY88QmIubDWtI4S3Qt4L4EyQgB5wvoPv1Hv25eGJvy2VznZ0MGCCCAAAIIuEOAxpg76kgWCCCAAAIIaHqnU/tb1dU3iUgYDgQQSDEByzI1PTDUDKffJhOHr02x6AgHAQQQQAABzwrQGPNs6UkcAQQQQMBtAnm9rmtVOv23100zeZCIprstP/JBwNkC1gpLD/aV6R994Ow8iB4BBBBAAAF3CdAYc1c9yQYBBBBAwOMCga6nDUpWRC8RkZDHKUgfgRQSsExfMPxNKD//msoxQ6emUGCEggACCCCAgOcFaIx5/hUAAAEEEEDATQKZ3c45paKs+BmxpJmb8iIXBBwtoEt5IJz5VHZG/oOFY5+tcHQuBI8AAggggIDLBGiMuaygpIMAAggg4G2BzO59CioKl70rlhzqbQmyRyBVBCxLNP/0UEbOFdXjXvs+VaIiDgQQQAABBBBYL0BjjDcBAQQQQAABlwn49jm9lxmrGu6ytEgHAWcKGGZcC+hvmKH0a2XiiFJnJkHUCCCAAAIIuFeAxph7a0tmCCCAAAJeFWjbI+TPTV9gVFY19yoBeSOQMgKWVRJp1Oj6qm9ffUlErJSJi0AQQAABBBBAwBagMcaLgAACCCCAgAsF0g4877/RdWufF13zuzA9UkLAMQJawD/FnPLx3o4JmEARQAABBBDwmACNMY8VnHQRQAABBLwhkHXIBf/P3p2Ax1WV/wP/vufemcmeNF2hRdI2TQtFBCpgBTTQDVxQ1PrDnUVFUHbKJkhVRAEBERFEEPiD4M8q+lPpki5Uyla1gEihTdMFutG9abZZ7jnv/7kJINCkzZ6ZzHeU51Fy7znv+zk3mTvvnHvOmPrdO+doEIzOjoyZJQXSUEAlVTh86Nf3LPjN/0vD6BgSBShAAQpQgAKcMcZrgAIUoAAFKNBPBaZP93LWmesTDXVX9tMMmRYF0l5AItHnXeEBk/HUXbvSPlgGSAEKUIACFMhSAc4Yy9KBZ9oUoAAFKND/BaIf+Oz4IIj/TVXL+n+2zJACaSeg0aLCyxLP/e+taRcZA6IABShAAQpQ4G0BFsZ4MVCAAhSgAAX6q8DYUwv9PH+GTSZnQF1Of02TeVEgHQWiObkvm6IBpzQtvndDOsbHmChAAQpQgAIUaBFgYYxXAgUoQAEKUKD/Cgje/8mPiOov4Nxh/TdNZkaBNBNQbTKx3On2xcceT7PIGA4FKEABClCAAu8RYGGMlwQFKEABClCgHwsUTb+4tGn1uhuCePybgPB9vx+PNVNLGwFFJLpI1ZyBlx7jbLG0GRYGQgEKUIACFGhdgDfIvDIoQAEKUIAC/Vyg8IQzPt24Z+ctLpUqA8T083SZHgX6VkC1ycstuC6I4Rd4dlZT3wbD3ilAAQpQgAIU2J8AC2P7E+LPKUABClCAApkuMH2657+a/ElgE98WMeFaY3z/z/QxZfxpKqBqItGlJj//3NQzj7yYpkEyLApQgAIUoAAF3iHAG2NeDhSgAAUoQIFsEHj/JyYicPcLtALCRyqzYciZY68LKOB2qOdfjv/87f5e750dUoACFKAABSjQKQEWxjrFxpMoQAEKUIACGSZQeV5BtGnLHanapi/DwM+w6BkuBdJfwGkAz5+vucUX418Pr0z/gBkhBShAAQpQgAKhAAtjvA4oQAEKUIACWSJQ+LFvVzRu3Py4S8XLsyRlpkmB3hJQwGzLLSmZ2ZjIuxfL7kn1VsfshwIUoAAFKECBrgmwMNY1P55NAQpQgAIUyCiB2LFfuChZu+dmGOWssYwaOQab3gLq/JyCRcUjRn5m+19uqkvvWBkdBShAAQpQgALvFGBhjNcDBShAAQpQIMsEvMM+/nfn9ATOHM+ygWe6PSaggW6Bc5NQM295j3XChilAAQpQgAIU6BEBFsZ6hJWNUoACFKAABdJXIPdDXzk2sXvXX9TYwQAX4k/fkWJkmSGgLpqTf3tCSq/gI5SZMWKMkgIUoAAFKPBOARbGeD1QgAIUoAAFsk1gxMRcf+jwy2y84XKoFGRb+syXAt0noM54sWW26aATUHNHovvaZUsUoAAFKEABCvSWAAtjvSXNfihAAQpQgALpIyDRY7/wfpeI/8wmE5V8pDJ9BoaRZJaAEW9NTmnJeQ1LHpqXWZEzWgpQgAIUoAAF3hJgYYzXAgUoQAEKUCAbBU45P5azbdvnk011P1DVsmwkYM4U6KKARnJybk4G+T/ASw81dLEtnk4BClCAAhSgQB8JsDDWR/DslgIUoAAFKNDnAsd/fICp876rgT0Hqnykss8HhAFklICJ/DGan39VYukjNQA0o2JnsBSgAAUoQAEKvC3AwhgvBgpQgAIUoEAWC0Q/csb7Uzu3PACHI7kQfxZfCEy9IwIK31sTzYldlPjHHx5nUawjdDyWAhSgAAUokH4CLIyl35gwIgpQgAIUoECvChR95Osfq9ux+V6oDuN6Y71Kz84yTkAVqnGJRH/lcg++Dkvv2JNxKTBgClCAAhSgAAXeJcDCGC8IClCAAhSgAAVMdMLnbkw1NFwIIxFyUIACbQg4TSESWVh80Iirds/+5Yt0ogAFKEABClAg8wVYGMv8MWQGFKAABShAga4LjD5tSKRY/xTEExP5SGXXOdlCPxUQrNVI/jl4cdb8fpoh06IABShAAQpknQALY1k35EyYAhSgAAUo0LrAgMlnHb97yxs/h8URfKSSVwkF3i0gIkk/N/faZGnZnaj6KXeh5AVCAQpQgAIU6CcCLIz1k4FkGhSgAAUoQIFuEBDvqNNOc42Ju2AwpBvaYxMU6B8CGljRyBUuP+9eLJtV2z+SYhYUoAAFKEABCoQCLIzxOqAABShAAQpQ4G2BkiPOKGmKNH432dh4PtTFSEMBCgAmJ+fvOZ53esM/Z71BDwpQgAIUoAAF+pcAC2P9azyZDQUoQAEKUKDrAkefMcxL7f6xiye/DAO/6w2yBQpkqICqmtz8zSZa+MnUc/c/n6FZMGwKUIACFKAABfYhwMIYLw8KUIACFKAABfYSyP3Ql45LNtTf7FziGKjxSESBbBQQMa/5eTmXJPO3/wWLFwfZaMCcKUABClCAAv1dgIWx/j7CzI8CFKAABSjQGYHp073czbHPJ3bv+b66VDl3quwMIs/JWAGFClDr5+bemZs35Jbap+7albG5MHAKUIACFKAABfYpwMIYLxAKUIACFKAABVoXqDwjJxJvOjPYXfszGBMlEwWyREDh0Ghych+JFOX9OP7kQ2uzJG+mSQEKUIACFMhKARbGsnLYmTQFKEABClCgnQKV5xXEGrafk6zf80OIyW3nWTyMApkroM6qmieQH/0Wlv15deYmwsgpQAEKUIACFGiPAAtj7VHiMRSgAAUoQIFsFghnjtXWXx801F8A30SymYK5Z4GAZxZp4M7Cq7Nfy4JsmSIFKEABClAg6wVYGMv6S4AAFKAABShAgf0LFHz4K0OS6v6Sqt11DADeP+yfjEdkooCY3QUjhp1aN+/eJZkYPmOmAAUoQAEKUKDjAryx7bgZz6AABShAAQpkp8Dhp44Vp3chsCfAwM9OBGbdPwVU4WRbrKT48vhzjz7YP3NkVhSgAAUoQAEKtCbAwhivCwpQgAIUoAAF2i8w9pSTxJMfwekEGOFjle2X45FpK6AKsZvU+NfgP689AixPpm2oDIwCFKAABShAgW4XYGGs20nZIAUoQAEKUKCfC4z/5EniguuhcjRnjvXzse7/6SmcrhbPu9011D+MdYt39/+UmSEFKEABClCAAu8UYGGM1wMFKEABClCAAh0UqPRR4X9IvOidEBzewZN5OAXSRUBV9Q2ouwE7Eg9g2+L6dAmMcVCAAhSgAAUo0HsCLIz1njV7ogAFKEABCvQrAf/Yz5xo65N3Q11Fv0qMyWSHgKI2mpd7VWJX7SNYs6A2O5JmlhSgAAUoQAEKvFeAhTFeExSgAAUoQAEKdFbA5J941vsbN23+Czx5X2cb4XkU6G0BDRCYWPRi5yL3YPksrinW2wPA/ihAAQpQgAJpJMDCWBoNBkOhAAUoQAEKZKRAxSfHiRf8BtBjISa8t+D9RUYOZBYErVCoa1Cr52DVvEeyIGOmSAEKUIACFKDAfgR448pLhAIUoAAFKECBrgoYHHHqJCRTPxHFoRCJsTjWVVKe3wMCCtXNJhL7nn3pz/cDcD3QB5ukAAUoQAEKUCDDBFgYy7ABY7gUoAAFKECBtBU45JQPief9GNYdB0EkbeNkYFkooE7EWwXf/My9EX8IW6oashCBKVOAAhSgAAUo0IoAC2O8LChAAQpQgAIU6DYB/5jTT0Aqcaltik+Bkbxua5gNUaCzAs4lTSTyUiQa/UU8lfcHvPQQi2KdteR5FKAABShAgX4owMJYPxxUpkQBClCAAhToS4HYB6ePFXhfTTTuubov42DfFIA6C5g5XiznJ0GJ928snlVPFQpQgAIUoAAFKPBOARbGeD1QgAIUoAAFKND9AsedVRiL152VjDdcA8Wg7u+ALVJgPwIqgRp5Eqj/EpYv3so1xXjFUIACFKAABSjQmgALY7wuKEABClCAAhToGYEJ34zkxxq/HG+ov92lkoU90wlbpUArAmJtTlHx3U3P6oXALEsjClCAAhSgAAUo0JYAC2O8NihAAQpQgAIU6EkBEzvuiycH9XXfc6ngAwB3rOxJ7KxvWxEAsiGvtPT2BjfoV3j2tqasNyEABShAAQpQgAL7FGBhjBcIBShAAQpQgAI9KzB9erR4R8FhTbt3zkg1BZ+EaH7PdsjWs09AFaIp48ee9/zIrUkkHseyvzZmnwMzpgAFKEABClCgowIsjHVUjMdTgAIUoAAFKNApgeLJ546q37H1MpdITAPcSAC8D+mUJE/aW0AbjWf+Fiks+lX8mUcXUYgCFKAABShAAQq0V4A3pO2V4nEUoAAFKEABCnRZIL/yjGENO3cdbURv0lQwrssNsoGsFxCRJkQiV0cj3l/i/9zxOrA4yHoUAlCAAhSgAAUo0G4BFsbaTcUDKUABClCAAhToJgHjH/O545C0F9tEfBJEirqpXTaTVQLOQWRptKjkwcTm2INY90A8q9JnshSgAAUoQAEKdIsAC2PdwshGKEABClCAAhTooIBg/LQBOQUlM1INTRc4F+R18Hwens0Cqs6L5T7mIefqRMmmtVjMWWLZfDkwdwpQgAIUoEBXBFgY64oez6UABShAAQpQoMsCecec/vFEquF7ril1BIyJdrlBNtB/BSwC+LJO8vJudfn592MxZ4n138FmZhSgAAUoQIHeEWBhrHec2QsFKEABClCAAvsQyPnw2Qfb/dh6cQAAIABJREFU+K7LbTw5XTUohRjDxfl5yfxXINx10jRA5OlYccmP4rvLl2L5zCSFKEABClCAAhSgQFcFWBjrqiDPpwAFKEABClCgmwSme7GjzTk2Ef+Mdalj4FDYTQ2zmUwWUAkA82IkJ7rAK865s2nxbzdkcjqMnQIUoAAFKECB9BJgYSy9xoPRUIACFKAABbJcoNLPP37E+FSi6VNBU+LLqsEoqPGyHCU701fnxPMavUj0ryreXUGRvIDFs+qzE4NZU4ACFKAABSjQUwIsjPWULNulAAUoQAEKUKDzAsedVRhL1J0YxBtPdYF+AQZcnL/zmpl3pqg1JvY8RO+JFEar4k/PWg9AMy8RRkwBClCAAhSgQLoLsDCW7iPE+ChAAQpQgALZKlBZ6aNucH5+bv6pyca6O4N4Ex+tzIprwTXmDRx8T8PW2pvhx7Zj+SyuJZYV484kKUABClCAAn0jwMJY37izVwpQgAIUoAAFOiAw/uxbS1e99NzlNhH/kkslD4SY8B6G9zEdMEzjQ1tmgllt1Eh0bsFBB95RP+euv6dxvAyNAhSgAAUoQIF+JMAbyn40mEyFAhSgAAUo0M8FPBzzP6P9ROO3baCfBXQQ1EUB4f1MJg68IvxPACO7Izk565zRi4Mm75+cIZaJg8mYKUABClCAApkrwBvJzB07Rk4BClCAAhTISoHKmTP95xfWTGtobDzNJZITYPUwiPpZiZG5SavxIlsAfTKSlzPPL479rb7qoa2Zmw4jpwAFKEABClAgUwVYGMvUkWPcFKAABShAgewWkKKJZw9otI1jkWj6tFqd7oLUEBjN4wyytL0wwhliFka3iEQX5hYVPeGibkHT4ORmzJpl0zZqBkYBClCAAhSgQL8WYGGsXw8vk6MABShAAQpkgcDE6bmxlKnUIHmUOnw8sIkjoRpjgSydxl6diUTXQPxFNpmcnV849LmGpfduSacIGQsFKEABClCAAtkpwMJYdo47s6YABShAAQr0NwFB5fT8WJM7wI/EJiZ2N15jg/gIGJPb3xLNqHycC+CZ9TmFxY8FyHkklYq/jmWP7gTgejCPtx6rDXqwDzZNAQpQgAIUoEA/EWBhrJ8MJNOgAAUoQAEKpI3A4KOHIVqUwsaFO/omppkGE5bleBKbok2Jj8HI6WqDQu5i2YujYZD0YrmrHYJfuNW1j2B0RQOW3ZPqlQjKJ0+D8Y9EU3IW1i9a3St9shMKUIACFKAABTJWgIWxjB06Bk4BClCAAhRIOwEfw48pRn7pDYDbjOqqmekQYfHUcyfEG+qvSu3edaxqUAw1uRBwsf7uHBx1FmriABLR4sJXc4uKbto9/9ezAfT+rK2wMOb5P4PDy9CG81Dj7QIW934c3enLtihAAQpQgAIU6DEBFsZ6jJYNU4ACFKAABbJJoNJHuf9BGJkByLEAvoHqqjlpIzDhm5GiA3LK9ry25njj+5M1njxMPFOhzsU4k6zTo6QCY8X3Nrog9ZL40YXRwoLn43XDnsdLP23odKtdPXHMlCNgvPvEyJGq7kUE9icIgiqsW7y7q03zfApQgAIUoAAF+p8AC2P9b0yZEQUoQAEKUKB3BUZMzEWscCIi+A7UTAVkB+Kpk/Hagld7N5B29nb4V/KjucFoI/o/QWNivNPkeLU6CLBFgGfa2UqWHqYOappgsNV4/hsm4r1QNHDQ/B0bdy3A8llhMUz7HGZ45QgU5NwnBpMUEFisAfR+IPUgqhdt7uH1zfo8fQZAAQpQgAIUoEDHBFgY65gXj6YABShAAQpQ4F0ClTmoyPkfQL8Jo0eK8XJU7RqkvGmomZPe6zvNnGkG/GvTiIY3ao/UICizicYyiUSPd0HiKMCwQPaeK914/h51+jvjRV7TWGRFQUHha7U5uS9jzh2JtPqlKD22CEOK7xN4n4aR5kdmNdDNcPooEMxCzebngeXJtIqZwVCAAhSgAAUo0GcCLIz1GT07pgAFKEABCmS0gGDohwejuOBciDldIOUw8CAiGqSeQa2chi1VWzMjw+keKvMjWLMtNzo4b4RNJsZ5sZxPBInEBxV2GAItgmg2rUmmEOfEeXEx2Obl5W3SwN6t6tYHElkOm9OIsfE4Zs2yaTq+PsZN+6WofA2eiTbHqM6p0z0Q+RdccCOqFyxMi9ltaQrIsChAAQpQgALZJMDCWDaNNnOlAAUoQAEKdI+AYOSJFYjEboSnxwukBGK8lqat08DMRuPur2HDszu7p7teb8VgwvTCkuKiklQycYhCR9tkqlIDHZdKNBwCxZu59npcPd6hicS2R3P95xCYV+BHlpmIXdFQG38DY/0daVwIe6+LwdhpM0TdFfAjA975Q7U2CSsvwXM/w8qqP4SbBfQ4KjugAAUoQAEKUCCtBVgYS+vhYXAUoAAFKECBtBOIoOzEoxCJXi0RbxqAcPH6d7ys0xQewKp55/TJjoQ9yyWYfkVRwa4tkxK7689L1dcPF8gAeFoEGxbLjMCoB8hb91fpcJ/1jjW/VKHiwtlT8JwFvEYN3E6Tm9uQWzToYRvNmxUfNX4z7jkn1bOMPd66Qfnkj8CYR8X3h7XamwZOLe7EzqYfY/uScN0xvihAAQpQgAIUyFKBdLhhy1J6pk0BClCAAhTIMIEDJ+SheOCpUJwrgqMhfs5eOzpq+HK3YsW8qwBkeoFlvwNUeso5h9ZvrxsHBHl+TuTQZFPyEHGu2AZ2AKwdDNEIVCKKoAgO/123rPkO7F23YR29J/tvwUvfs969gROYJCB1MGJhpFbE3+5FvT0GZhPgnnPO1haUlG7YOWDE85g1s/+ttzVqUgVi0dkiMrqtQVSrtYB7HM7djFWpl4HFwX4HnAdQgAIUoAAFKNDvBDp6E9bvAJgQBShAAQpQgALtEBgxsRT5hacI5BrAlMNrWdR8r5ezVh1+gOp5Pwqfq2xHy/3xEDnhhtmDVj1XdUw8lRyYaoqXpnbvPjKVSBRArBfWw4znDVJ4+WptRK0KzDuKZu0RCU9STyXipUSRcGq3AS6AqppoTkO0sHhzJC/3PzEvFs8fMuyl/LLyNctnfr7/FcDashr1kTEwOY9I1P/gPjnVWoVbhJTegiBYinWLd7eHn8dQgAIUoAAFKNB/BFgY6z9jyUwoQAEKUIACPSMweuoQeOZsqJ4pnoyG2ceOjdal1Ok5WDXvAS5u/vZwCKbPjAzetjVqcz2jqYSI1RFNQWNJqqExFjQlDaAdvyfzRQuLBiRMfk6ji5nX/CakvLzAbd/jUlhclgRmup65IDKg1ebZjaW/F4l8fL/ROtuo6pZD5U+o33E7Ni1r3O85PIACFKAABShAgX4j0PGbsH6TOhOhAAUoQAEKUGA/AoIxUz4A35wPpx8TI0Mg3n8fB2zt5EA3qwvOQM38KupSoA8FfIyddo8Yc0a4U+r+4lCrAcTtBuRO1McfxobF6/rhGnn7Y+DPKUABClCAAlkpsN8bhaxUYdIUoAAFKEABCkQweuoJ8GQGjH5UjJfz5ppY+753CLRGg+QXsWbhP0lIgT4UEFRM+ZF4/pXtKYy9Fac6Wwvg73B6P6qr/tyH8bNrClCAAhSgAAV6SYCFsV6CZjcUoAAFKECBjBEYPL4Ape/7FCS4GmrGwBhf2jHrBlCFxdMa2C9iddX6jMmXgfZPgUNOvlhgb4ZEvHYn2LJ5hEOgrwPmCtTM/SOA7H0ktd1wPJACFKAABSiQuQIsjGXu2DFyClCAAhSgQPcLDDtyMAoHfw2e+baIvg/ivXWvsP97hsAFqpiNpH4Lr83b3P3BsUUKdECgYsrHIHhMvEisA2e1HKrOaSCrYXAf6uwj2FS1gWvmdViRJ1CAAhSgAAUyQmD/N7kZkQaDpAAFKEABClCgawITIigrHI5o7EwYuVCMFLW0t//1md7uNyyMAfOQ0G+wMNa10eDZ3SBQMeloqL9IIl5BZ1tTp9ug+ijiwd14LVgFLA462xbPowAFKEABClAgPQVYGEvPcWFUFKAABShAgd4VGHXy8YjiQlF8DJ7JfbPzjt0nOBdXdfegqXEmXn9qV+8mwN4o8B6Bg6eORA6WiOcP75KN04TCzobTO1E9/0kAqS61x5MpQAEKUIACFEgrgY7d8KZV6AyGAhSgAAUoQIEuCxw4IQ8FpRObZ4mJfHy/u07uq0MXNCnMTdgR/ym2La7vcmxsgAJdESgtL8Kg0YvE9yZ0pZnmc60LVLAULngQexJ/xhtLtnW5TTZAAQpQgAIUoEBaCLAwlhbDwCAoQAEKUIACfSLgoWLKqfC8y+DcEeJ5uR16dPK9ITvdo05norH2bmx4tqlPMmKnFPivgGDstMfE8z7dLShOA1W3Gep+jyZ7F9YvWsN1x7pFlo1QgAIUoAAF+lSAhbE+5WfnFKAABShAgT4SKJpYimGFpwN6HuBViCc+2rXzZNvxqg3eQOCuwOrNvwOWJ/soM3ZLgbcEDCpO/p745rruIgn3rITa7XDyv0gl78XaJ5YD4Lpj3QXMdihAAQpQgAJ9IMDCWB+gs0sKUIACFKBAHwoIRk0ogld6KTxzrhhvUHfFohqsRhLnY3XVPACuu9plOxTotED51LMlYu6BGNPpNlo5Ua1NQvQFBPo91Mx/guuOdacu26IABShAAQr0rgALY73rzd4oQAEKUIACfSng4aDKI5GTc5EIPg3f5IXbTnZXQOpSryAlYWEsLBRod7XLdijQaYHyKVPFyIPw/WGdbmMfJ2qgy+HsTNjaJVi7dEtP9ME2KUABClCAAhToWYFuuxnu2TDZOgUoQAEKUIACXRIYXFmAEv+jMP4VYtwxED/6Znvdcy8QPmPm9CnY4ELULHihS7HyZAp0l8CIiaUoKPynGH9UdzX53nY0cDUQzIZrvBurnlzJ2ZI9Jc12KUABClCAAj0j0D03wz0TG1ulAAUoQAEKUKA7BAZMKMaQQZ+BukvheeOk5bGy7r0HcM4pMAfJxoux5slV3RE226BA1wUmRDBu4LMicmSXdlzdTyCq2APrFsAmbsXq9f8CahJdj50tUIACFKAABSjQGwLde1PcGxGzDwpQgAIUoAAF2i8wdOoQFOJLiMg3oGaMCDxI89t/994DOOsU+n9QXIqVVWvbHyCPpEBPClT6GBd7UID/gfG8LvcULr7f/HIKB23esMJqkxp4UFML456C1Zuxqmppl/tiAxSgAAUoQAEK9IpA994U90rI7IQCFKAABShAgXYJDK8cgcKcSwCZLpBhCD+8t7y6//1frVWnj0KDK1G9aGO74uNBFOhxgekextbeKjDnwTN+Z7vTlH0ZPnZDJQ7FLkB2QN1WiOTCuW1wsgWeboNFAnuSr2Db4jc62xfPowAFKEABClCgdwW6/8a4d+NnbxSgAAUoQAEKtCUw8qRjEI1cKDAjw7ktEI1CZAgcIvBsACf58Ezxm7Wyrt0ThGuMwd2PVOOVqFmyjYNCgTQRMBg77XwBboLnvbWuXodCU+cWIdFwMRKNNdi0GcCmAIB9s5FwBtlbG01ww4kOyfJgClCAAhSgQHoIdO0mOD1yYBQUoAAFKEABCrQmUDhpIOoaG1EWizX/eN2GJgweMQAl/oDm/+/MABg5AFai8N3BMN5VYqSoU5jWNSjsjajbeQs2LWvsVBs8iQLdLyComPpViPmFeKags81ryn0Lq+be+46CWGeb4nkUoAAFKEABCqSZAAtjaTYgDIcCFKAABSjQBwIeRk/7EnzcJZ6X16n+nduqCH6IFZFfA3O48HinEHlSjwiMnnIcIt7vxZgDO9u+qn0ZO5tOxZYnuX5eZxF5HgUoQAEKUCBNBVgYS9OBYVgUoAAFKECBXhMYMXE4covvE1+ndHrnPrWvqsUFqJ63oNfiZkcUaI/AqElHI+rdK8Y/vM3DrUvBwEBM6wv0qybU2ttQXXVVe7rkMRSgAAUoQAEKZI4AC2OZM1aMlAIUoAAFKNADAuUxjB19EYArxfNKWu3grZ34WnazDF/vvn9Q59ThX7Cpi1Cz8NkeCJJNUqDzAgdPHYkc81vxzMS9GgmvXcU6qL4AmKPF6AiIMa11ptbugtNPY1XVk50PhmdSgAIUoAAFKJBuAiyMpduIMB4KUIACFKBAbwo0z6aJ/FIER7VSEGheTFzVJmDNEng6XsQcsFdhzGlK1c5GInkR1i1e15vhsy8K7FegvHIEvNgD4nmT3nusOq2F2ntg7Z8gkW/Dl8+JSMuafK281LnHkXJnYXXV1v32ywMoQAEKUIACFMgIARbGMmKYGCQFKEABClCgJwQm5GHcoCsg5kKR5kX333tfoNAg3G3yr2iw30VOzhfFuCtgvHc/bmZtUlUfxZbGi1H71K6eiJRtUqDTAoOOK0Rp0ZXi4SrIf6c9ItxJ1eorsKnzsXrhEoydNhni/p+YyOA2C2OqO2Ddxaie91Cn4+GJFKAABShAAQqklQALY2k1HAyGAhSgAAUo0IsCI6cdgxh+LsY7ttVew0cond2kzp6JVQvnY+SJYxGL3QzFNPEkArxZZGgpjD2I6uoLgHXxXsyAXVGgHQJlOSgfd654uAGeyWk+ISyKObcecJdh5fxZzf+u9NgilA64QSI4C2JyW/+dcFYd/o5U6lysWVjdjs55CAUoQAEKUIACaS7AwliaDxDDowAFKEABCvSIwIDJxRgcuVwMLoVp/dExdZqA1b9i1fozgeX1AHyMnnQCIt5MqJkoRvywNqZWGyF6D1ZsuhZ4qaFH4mWjFOiKQMWU08SYB2G8wpa6mI3DytWonvtzAPbtpg+efAii/sMSMUe11Z2qJqD4BeJN12DdYhaCuzIuPJcCFKAABSiQBgIsjKXBIDAEClCAAhSgQC8LCMonfxR+5E4xcmibBYDA1UCDK7BqwZ/CWkLzcSMm5iIv7/MQ/0oxGBPuYqnW1gJ6C1ZuvAlYnuzlXNgdBfYnICif8kn43l1izIFQjavqQjQGF+D1BWvec3IEFVNmiJgZaGMzinCqGdQuA+xFWLHomf11zp9TgAIUoAAFKJDeAiyMpff4MDoKUIACFKBA9wsMnZqPEnMDjHxTRFoeLXv3S2G1QdU9gETjDXhtyeZ3/Xj4MQORX3xVy/legVrdCdHrsXLe7W8X0Lo/arZIgc4LNG8yYe4UmKMUeBr1qRnYsOgfrTZ40Emjke/fLGo+Ds9EWztGnW2E4hbY3T9FzdI9nQ+MZ1KAAhSgAAUo0NcCLIz19QiwfwpQgAIUoEBvC4yedjIi5j4xsvcOk2EstnnF/X/B6VWombvkXY+atcQqeN+JhyIavVYEn1FPt8KaGVg199HeToX9UaBdAmMmHwLxbofKeIhehep54bWaauNcQcWUTwPeTeJhNMS0er+s4YxK5y5BTdXsVn5H2hUWD6IABShAAQpQoO8FWBjr+zFgBBSgAAUoQIFeFBhbiLEHPyRong0T7i65172AWrsb0DvRUHcrNjy7s43gDAZPG4US/RNEC8OdLbFy3v/1YiLsigLtFzjouAORU3A9PNmNoOHHqFmybZ8nD/3wEBQU/AC+OVPamDUGdU4d/oit276BXctq2x8Mj6QABShAAQpQIJ0EWBhLp9FgLBSgAAUoQIGeFhh38jki7jYAMYhv9uounC1m9Uk4ewXWzH8egNtHSAZjTz4TTmZAkl9B9cJ/9nT4bJ8CnRIoqyyB530Izq3F2ifC3SRb1sxr8zUhgoqBk2G8H4mRI9s6TNXWIhmcgdUL/9ypuHgSBShAAQpQgAJ9LsDCWJ8PAQOgAAUoQAEK9JJA8fsHYNjwP4hnTmxtphhUVZ3dBsgtWLny58C6duy4d0QJyodORXzP89jwbE0vZcJuKNDzAiWVJRic8x14eqGIGQiR1u+bnV2hjQ0fxutP7er5oNgDBShAAQpQgALdLcDCWHeLsj0KUIACFKBAWgqUx1Ax8tsQuV48P1xwf+9HKMPd9qxbBOcuR82CF9qZhkH5sQeiJtgJLGts5zk8jAKZIVAx6WggciNEjhdPIm0FrdbeiJWrrwNqEpmRGKOkAAUoQAEKUOAtARbGeC1QgAIUoAAFskFg5IkfQDT2IAzeLy2Lie9dGHNBHRyuQ/WaX/IDfjZcFMxxvwKDxxdgwIhzYORyERnc1qwxDexrcPZ01Cx4br9t8gAKUIACFKAABdJKgIWxtBoOBkMBClCAAhToEQHBmKmXQbwrxcOAVj7cN6+3pGqfRiI4G2sWhmsw8UUBCoQF5PITD4Uf+SHEnCrSvGHFXi+1GgDBo9iSugC7F+8mHAUoQAEKUIACmSPAwljmjBUjpQAFKEABCnROoHzykRBzGzw5XsSYVgtjgW5TCa7Dyvn3AUh1riOeRYH+KFDpY4z/KYj5mfj+iFYzDNfng76BlL0cNfN/u//F/fujE3OiAAUoQAEKZKYAC2OZOW6MmgIUoAAFKNA+gZIjSjB08JUQuUDEy9m7KGYdwo/0zvwVm3aejbp/7GhfwzyKAlkkcOCEQcgv/oFEcs5tK2u1LgDcHCTMBVg3d10W6TBVClCAAhSgQEYLsDCW0cPH4ClAAQpQgAL7FBCMPOkExPw7xPiHt3JkWBFTdbIJqhegeu6f6EkBCrQhMPKkYxCNPigGFQhnXrb2CxXoFgiuxso5DwKwtKQABShAAQpQIP0FWBhL/zFihBSgAAUoQIHOCQw6rhCD8i8R9WbAk/y9Ggkf/1IbhzMPYU/DNXhjybbOdcSzKJAVAhFUTJsB4BLxvYFtZazOPY2UuxCrq57nI5VZcV0wSQpQgAIUyHABFsYyfAAZPgUoQAEKUKANAcGoKSdJzLsTIhWA7P2e76xVxX8Q6NVYXVXFGS68liiwH4GhHxmJAXn3iEolPPFbO1qtTULxI9RuvgVbXmqgKQUoQAEKUIAC6S3Awlh6jw+jowAFKEABCnROoPTYIgwuuVc887mWBvYqjKlaWwvgV6gPbsbGhVxbrHPSPCurBEbkonzcF8T3r4ExI1tNvXkipr6CxvinsWFxTVbxMFkKUIACFKBABgqwMJaBg8aQKUABClCAAvsVGDPtixBzh/gY0GphzLlwttg/YIOrUbNgCWeL7VeUB1CgRaCssgzRnOtE8Hl4Jq81luZNKl3wK+zcNAPblteTjgIUoAAFKECB9BVgYSx9x4aRUYACFKAABTor4KF86gsSMeMhJnyv3/v9Xt0OdXo7mhp+gdef2tXZjngeBbJQIILRUz4B39wgxozde6fXFhFV1wQNvo4VCx7JQiOmTAEKUIACFMgYARbGMmaoGCgFKEABClCgnQJjp54rnn/nm0fv9V6vVgNA/wmbuhQ1C59tZ6s8jAIUeEtg6IeHoKTgOgBniPFy2yyO2eDvWLnxEwBnjfHioQAFKEABCqSrAAtj6ToyjIsCFKAABSjQGYHySYfC934nxj+s7cKY3Q1x12NH6lfYtpiPeXXGmedku4BBxZQTAbke4n1Q2liIH9YlVXEdqufeBMBlOxrzpwAFKEABCqSjAAtj6TgqjIkCFKAABSjQKYHxUYwZfgFErxY/UtLqI5TOOnX6FJw9FzULX+lUNzyJAhQAUJmDipyLIHqFeF74+9bqS12wEcn4KVjz5MvhE5akowAFKEABClAgvQRYGEuv8WA0FKAABShAgc4LjJl6LIy5TQRHwxj/PQ01fyDXINgO1cuxKvUwsDjofGc8kwIUwOiph8E3t4tnTmq7MOaaANyLLduuxa5l4U6wfFGAAhSgAAUokEYCLIyl0WAwFApQgAIUoECnBcoqSxDLvQrGnStiCgB573u8wmqgTv8Ptbu+g61Lt3S6L55IAQq8KTAhgvKBXxXj/Qi+DG2VRZ1TyCtI2guxumoR6ShAAQpQgAIUSC8BFsbSazwYDQUoQAEKUKBzAmOmfgRGbofB4SLee3eibHl8S90ete4LqK6ay0e6OsfMsyiwl0D5sUXwSm4Ro1+B+LHWhFQ1Aef+iGTqaqxd9BoVKUABClCAAhRIHwEWxtJnLBgJBShAAQpQoJMCh+dj7LCLIOYaEYm9OVnsne/xChckNZB7UbN8BrAhfLSLLwpQoLsEyqd8FJ73G/HMqFabVFW12Am4q1A970EAye7qmu1QgAIUoAAFKNA1ARbGuubHsylAAQpQgAJ9L1B+ykdh8EfxZWCbH8qdWwEXXIhVCxdwtljfDxkj6G8C5UWoGH0FjJkhRiKt/x46VefmII7v4LWqtf1NgPlQgAIUoAAFMlWAhbFMHTnGTQEKUIACFAgFBkwoxrBBt4p4Z7UC0rLgvmt+jOte7Gn8Ad5Yso1wFKBADwiMPnEC/MgtIt5xMPLezS9aOlRbpwEux6rt9wHLUj0QBZukAAUoQAEKUKCDAiyMdRCMh1OAAhSgAAXSSqBs8oeQE5klRka0WhgLF/4O5FVo6hrU7JrND+NpNXoMpj8JDB5fgNIRZ0PMZW38PrbUxpxbh0TqU1i78KX+lD5zoQAFKEABCmSqAAtjmTpyjJsCFKAABShQemwRBhffKeKd3soMFQ2niql1tYD5FWr33IYtz2wlGgUo0IMCo6cehgh+IOKdApGc1npS5wLA3YUVVRfyseYeHAs2TQEKUIACFGinAAtj7YTiYRSgAAUoQIG0Eyif9GXxo3fDSB6A976nqzpYaOoFWMxAzfwn+SE87UaQAfU3gfLyGKT8MxD8QDwZDZFW77XV6k4kE6dg7aJ/9DcC5kMBClCAAhTINAEWxjJtxBgvBShAAQpQIBQYXVkOyXlUou4owA/fz/cujFlbC5WfYWfdrdj+dB3hKECBXhAYXDkMA6MzofIVMSa3zeJY0j2NmvUnA8vreyEqdkEBClCAAhSgQBsCLIzx0qAABShAAQpknoBgzNTz4ZkbxUgM2HtWijrrYOVJpOJnYt3idZmXIiOmQAYLlE+uhO/9BiIHixjTWiaqSCAIrsWqqpszOFOGTgEKUIACFMh4ARbGMn4ImQAFKEABCmSZgGD01KMg5m6QL1HfAAAgAElEQVTx9Ah4Xqu736mz2+FwFarnPQAgyDIjpkuBvhV43/EDkFfwfcB9XYyf23phzDmk8Cxs6rz+tRB/pQ/USeZs9BHGu9gBCP/hiwIUoAAFslCAhbEsHHSmTAEKUIACGSxQUlmCIZEfAv6Z4iGv1ce0nLWq3mNorL0I65/elMHZMnQKZK5AxclHQ3CbGJ0I8VqfNWZtIxR3oVavw5aqhsxN9u3IDcomH4OI/wG4xL+wev3LQE2i9bzKYxg96jAAW5Go244Nzzb1fv6VPiqin4WIwqaWoca9BizmFwm9PxDskQIUoECfCrAw1qf87JwCFKBADwuUnxJD3UYfW17KjA9cg44rxPanGwHYHpbJ3ObHTjkOYm4RwQff/LC919piCNwb6vAt1MydzdlimTvUjLwfCIw55XwYnSmeKW0rG3XBf2BxKVZVLcr4v31llTmIxWYI5BoFlkHd7aiumtX6bKzyIowrfwgODfD0RQT6d0Q3voDly5O9NvLjKwvExf6hDgcAdh5S8lOsmf88Z4/12giwIwpQgAJpIcDCWFoMA4OgAAUo0BMCEyIYO+RTUHwCCH6P6lWLgHXxVns6eNoBiMpExJP/hjZt6pNv7sOi2MDCWyFSC+ceQvW8lzP+Q2J3D+uACcUYMmgGIBeKJ/mtrS0G1biq/hHb687lgvvdPQBsjwIdFBgxcTjyi28TyGnwpPXHnlXjcO5u1O+6Hhv/saODPaTX4WWVJYjFrhPPuwjOOVV9AltXfRa71tS2EqjB2GkzAVwKIAmjK2D1PlSvfajtWWbdnO6oCcXiDVoN35QqNAGrS1DfdDY2Pbm+m3ticxSgAAUokMYCLIyl8eAwNApQgAJdEhg8vgClB10hIldq4NZA8H2smvdIq22OPHEsItHfwUChbinU/BHVq5f02oeTMKiKykEi0RcVMgCQ52CDH6JmwRIWx94eMQ+HTDoJNnKb+HJoq0UxABrYagTuYqyZH84W44sCFOhbAUH51E/AkxvF8w5pKxR1bh2cuxjVVX/L6FmeZSeXIUd+LkY+Geaqzs3Eirk/ajOngz48GvlF94gxJ4UHq9ONSLnPYM38f/XKsJWfdJREov/EmxskaDL4D1Q+g9Xzanqlf3ZCAQpQgAJpIcDCWFoMA4OgAAUo0AMCgyuHoTR6s3j+l5t3KHRmNqrnNH9YaeUlGHfyTyFycfhRBio7YN11WLX6/l4rjh103IGSX7gaIjGFhv99CrV1X8XmZ17rAZ3Ma7J5bbHojwDzDfHDmSfv2olSmxNyQVIDey+SW6/F6//ZlXlJMmIK9EOB5llUuTcA7mvieXmtZaiqCof5aNxzZkavC1g2+UOIeb8Ji4Cq+nfEd/4P1i7dso9RFRx80onIidwvxhzUXExTvQcr5n6rV66E8pNvkai55M0i3lYEwVdRs6AqDKML/Xv8QqcLejyVAhSgQB8IsDDWB+jskgIUoECvCJRNOQIx71HxzDgNgm1w8h3UzPt9m32POGk48mO/hdETJCy6OLdHk8EnsXZhOGur519jJn9WItE/tHwwchYOf0SjvRjr53Px+BBldOVhiMRmiZix71lwP5zl1/whTgN5BbCXYFXVQq6R0/OXLHugQDsFDMqnnADf3CgiR781O+m956pztbDBeVi1oPWZve3srO8OK49h7MgLofJDGGyDtd/CqoXhzNV97/Y4uLIAA6LfAOQK8cyQ5oLaivXTUDY4D8jLQaRxGGzkEETNODgZANXnEK9fjPVPb+5SAWvoh4egsHCJRL0KtTYJh4eR8r6LdbPfaJ/hhAhGDchDRPKhOgpe5IOwegSAKIx7Fs49juoF6/abf/s641EUoAAFKNCDAiyM9SAum6YABSjQhwIeKqZ9CWJ+DoMcOHsfEsnvYt3i3fuISTB6yocR8e4DMEaMMWrd9Vg599r/nvPmBwHr5SGWMtjlarFtcX3X8xwflXEj5sJ4JzY/TqP4D4LUuahZ+GyH2w4Xf/ZzC2FShXARQbJuJ15/KlzfZt8fzjrcUS+e0Lz+Wv5t4vlnt9Jrc2FMAw3H9i407bkVG57d2YvRsSsKUGB/AqMmFMMfeB4MLhbxBrW6m2zLbKlliCc/jrUL9zXLan+99c3Px3z8EPHdbHU6AqqzUN90xT7W6hKMmJgD4+VA8nMQSx0EjX5XjHxMxS2D0/8HgxPEeR+EaBk889/12axLqsNcaDATNQte6vTsrLEnTxfBgxDJURu8DuuuxOqF4ZdH73mvGB/FqANyEb7v5bkCWJMHG5Qi4o2ByHHizIkweiDEhDPFWl7qrFqZA01djlULXu2bAWGvFKAABSjQXgEWxtorxeMoQAEKZJLAgRPyUDj4AVE5TUWfRyr1HaxZGK7Zsu/HQ8ICTGnB12DMpWKkTK37FTR+DTQ6GjDDYTACkAMh7gA4iQC6AkFiNtYs7touXmOmHitGnoTnRdXqTsDdhLrtd2DTsnCHyv29DCo+WQqkRgJuFFz4IQplMOZgOKOALkeQ/DNW1/4TWJbaX2Np+HPB2KlfFJh74JnWHsNSdWqhuhSp4EqsWfBMRhcB03AAGBIFukFAMHrqUfDlhwAmiedF22pTU/Z2rNpzFfBsUzf020tNlMcwrvzHYszF6nQlUvZKrE7+DVgctAQwIYLRA4dBzAh4djAUQyBmINQMhtGBAIbB6SgRlIXvA+8KWjUBYA/UJlWwE/BScNoA2EeQWPUA1rWxqcw+Mz8lhjH4vUTkVLW2EaoPoLHu2re/VGieQe2VQSV8vPMAiAyF6AGAfyDgwvgPenunUasBBDtV3A5AGuCkFkbigNYh7n6JtfOe2u97by+NEruhAAUoQIHWBVgY45VBAQpQoD8KlE+ZCs/8b/OsBOt+ih21P8fOpXtaT7XSRwkKMDBaCJEiqFQggnNE5SQ1WAnoK1AZCdED4TAACh+eegKIOsQh8hyAm7Bi7oLOfXM/IYJxg34sxru0ebaYdf9AoOe3sviyYPD4fBQPLoHzByAqBwBe+CFlLMSMgurBgIwEEObgS7gDXLhwjyIJuKVwqRmoXvTPjPuAMvyYgcgr/YNEzEcB7P2+HaYYhMVE/SW2bbkVu1/c16zA/ni1MycKZIbA0MPzUTjsq/Dke+J5w9osjDlbh8CeipoFizMjMQDh2mI5kVkQFMG5O7Cj/kYMzBkJjRwPYAQ8HQQ1QwEMh2IwjBsQ/p2Gc+F7SB3EhDOPGwDdATEbAK2Hul1QswdG6+CwB9AknO6CZ1KAS2J30+t4Y8m2ThgJxk6bDuBXMBLG+zJUvoPqeS3LBoTjVDz0akBOgvFGQV0BRD1xklLR3eL5I5qPs7ZRYZ6F03kwshaB3YkYGpBye2BMHLapHjXerv8WBzsRKU+hAAUoQIFeEWBhrFeY2QkFKECBXhQIF90fEP2T+P6HVO1TaEqcj3WL//3fgtDh+ag4oByK8YCOgvGGQ4NSqFcMT0sgpgTAIEHz/37HoyGqgKuHyjbANSjMJoiE39zvgg1+i5oFnSuMHXTKaOTbx8T4h6u1u6FyE5zcipo54SwBYMyUI+DJB6DeoXA6HMaVQjC4OV64QjGmJHwUpvnYcGaB6EaFrIJ1TVCzAUZTgG5EQ+rPWL9odS+ORPd0VX7yeTB6o/hefquFMaeBqvs7UsFV7ZoV2D1RsRUKUKAzAmWV4xCLzRTIafBM67PGwi8IAjyGVXM/nxmF/MPzMWbYozDeKVD7L6RS38LaJ/6NUZPfj4g/Q5yehohX0FJM0noVuwbW+w+ApdBgV/NmL+J2AV4djG2CNfVINabgbBwbnk127guXfQzO8MoRKIj9GoIpULFw7udoqvseNrw1Q29CBOUlH4TnfwQi06Aaad4pOfySyAXbYKK3iidjYDUslL2CVCp8BHN+t8fZmeuL51CAAhSgQKcEWBjrFBtPogAFKJDGAodM+zac3go14YeNa7Gy6gGMnTQF6p0OI4dDwm/tmx+DjEHVb54B1rKkSiMCuxsSfjgx2yFuIyD/gQavI4WNiHobmh8PSaqFl3RIouURGT/XoWZrUycfUxSMPfkHgFwMo7kIMB+71k7H9pV1zW0fcNLBKIg8DMEh8Ew+FF64YaWIawpnq4nvD2muh1n7BkR+BRf/HWx0J2wyCeMrGkwAL6bICyxq5oQfsLqy01jvD/rIE8ci4v9RPP/QNtckCouJwE+wMnELZyb0/hCxRwp0UMBgzLRTIHq7+P7ots5VDR/Lc1fg1apwzcd0fvkoP3kGIu5awBNYexeqN14JLA//3nooqyxEJHo0YA6Bc1ug9gX4diekKIGVqxPAYAcsDt+Awr/NvfP3ufzkLyPiftI84zhADWqTJ2DrXmu6CcoqY3BBLly+wG2PYxNSwDKHimk3imcuCf8maxCOU3AJqnc92sn3wHQeW8ZGAQpQIGsEWBjLmqFmohSgQFYIVEwcDhTPg6ACikdQvesCYOkelJ3yIeTYywEzDSIm3PYRKttbHpN0L0DxTHMhLeXeQEPDdmx/uqUw1dOvUR/7IKJ6nxg5XFOuAapn7bVzZrjWS4H3CVjvYzCIQ/VJAC9BgxxI9EHx5YDmxectXoHYc7By/tM9HXavtD9iYi7yC66DmPPFeK2uLRYWCRX2SdSmzsGmJ1b2SlzshAIU6KJAOGv3wB/D2PPERP47K/c9rariH0g1nYWaJ5Z3scOeOz18hDJifg1PDmnpJHgZKe88rK4K1zrszCv8bCLABA8Y5YBZbxXNOtPW3ueMPOlgRPzbxDOnIhCnSJ2GVQse71Dj5ZM+h0j0YRGJqbWvI5U8F2uemNNrhb0OBcuDKUABClCgPQIsjLVHicdQgAIUyASBERNLkV/0SxHzWRVNweIaVG+7413fYo+ZeiyMdxBsciNqGl/s08Wdm3daLPguIN8WgzxV9zhWrJkO1LQ8Qrn/l6B82mMS9T4dHqrOrUGAs1EzN3PW5dlXjqOnHgYPd4onx0G81j48KzSo1wDfxaqqX/Ixnv1fMDyCAmkjUDb1WOTo70S890GMaS0uVbcd1v4Y1Wvv7MDfxd5KUXDQcQcgP/8WgfmUOvwLTodKxLxPrf4au+JXt2PHYsGBE3IhJbnItbmAFMN5AxAJZ3Lp+xHFTiTxb9jkGqyr29jlGVmDKwswIHaJCK6AQQwwRjWYjd3xMzu0Vtm4qZ+AeH9oLoyphl9InIFX54RrbfJFAQpQgAIZKsDCWIYOHMOmAAUo8G6BCRFUDDwTIt+HSD4ccmDkRSTsZVhbFc6w6syr5UNLrHgw1NVi3eLabvxGXFA+5SPwvFvF4Ag4sSrJz2DFwr91KNCKqReL79/aXBiz7lk4ex5WzX+xQ22k48FllSWI5lwO0XPFmOLWHqNUa8NNBf6M+tSl2Lh4QzqmwZgoQIG2BMpjKB91Hox3hXjhDo2y9z25s1ZVnoFNXoSaReHOv+nzOnDCIBSUXgLPfBNOliEVXAbfXC6+/2V17mlY+53W/xZX+jgkOg6uecOUEqgeBN8bAdXhEAxHgGEIPQADJw6q4TqRd6Nhz6/f3jGycwoG5Sd/BL67HZDxgDwBuPBLBwO1MxGsuQ017fxShoWxzo0Az6IABSiQxgIsjKXx4DA0ClCAAu0TmO5hTO1x8MwNUBwGq/fCw9kCyVO4h9Agl2PDvJ37acvHyEkD4UspxB8IwQFw7gB4pgyQMsBuhboVUPcMXOzfby+M374A9z6qefHj6EyB91XAKYz4Gtj50NTXUdOBIs+4U74hRu5pLoypVsHpBVg5N8MfKZzuoaJ2KmBuFg+HQMybjxa9m1FTdhXUfQc186s6Oww8jwIU6EOBoR8egpKCe0TNx+CbSFuRqHM/RTK4HmsWhF9O9P2rrDIHkcjpMOZqqO6As5egZuGzOOTkW0XMxWqD2YjjO3itau1ewQ6YXIxh/vmwOF1ERwMSKKQJDrvhYTdUdzW3GT7qH+5WqbIeNvk01ix4pUuzYpvfc3JuAHA6VJcjsOfD9++Hh5Fw+ldI8HWsWLijXbjvLIwFbjmQOhPVC8Mdj9/78jBqcgHEFCHZYLE+vq3Ls97aFSAPogAFKECBjgqwMNZRMR5PAQpQIN0Exkw+BMa7QcScqM7ehtr6uzCg8C9ivGPVuScQd+dhXdWKvcI+cEIeioZMAvQjcDoIngyAcy27UqoMgKBYRAubH/NRazWwNYD8BE2v/i82bGjqPMP4KMoP+jp8/b44KVa4P8KYU6AuCsjVWDnvZ+1uuz8WxioqB0Fj10DkbPGQ12phzLkmtXIPtm2eid0vhovv80UBCmSegIfRU78M33xPPDOqrfA1sNWAOw/V85/Amzul9Gmq5ZM/BfGuh9HXoXorqtc+1fyo51uFMWd/jRXbv916ESjc8bGoAhItgwYDYLzwsf8EILVQV4eIVwcbb8B21KMEcaxbHO+WXMdOu16MXKBOdsHaHyBe9wjyihfAyDGwqf/Fnq3nYMtLDe3q652FMeeeQbLxW1jzZLjLJhC+H4spg3hjAVsBmEGAyweMhWI5nD6Mmnnpu2ZcuwB4EAUoQIH+J8DCWP8bU2ZEAQpkk0DLOl3XwOAsWPM4bMO1WP3keow7eY4Yc7IGeAybE99EXSvfhIffoBfmXAKrn4DIATAaLmwffkDZBpFwhtnrcFgHCV4F3HakZAOc3drlRyqbd1qM/g4m3KUs+D9YdzeM3AUTGQ3oL7Fy7kXtfmTzrcJYuPi+c3Ng9CK8On9VK5dABEMmlSKmBYgGSax+Mnz0sHd2QOvY9Sgom/xRxCL3iHGjASN7PWIVPl4VyAuwyUuxdtGSNM2jY1nzaApkq0B55Qggdp348mUYk9Mag6q1sPgNqvdc2KfrQobBhWsfRuReqL4Bm/wJavCvt3fDDQtjigtU5Q6snHPxfoY0XFct/Bzy1t/hntuVcszkj0Pk1xCTAvBj7NaHsKWqAYecsgSKYxHoPaiZe/5+/pZGcOCEYpjCEuRGPwbgZon4UbW6Hqr/bN7dWeQg+FoMlRw4lwdjcgHnt6QZljSlCRo8C6ffQ80CrkmWrb/zzJsCFEhLARbG0nJYGBQFKECBdgpUTL0KKpfBmN+jYff12PDsxuYz3yqMqf4Gr845u83WwsJaXu5gGClqLoq5SBKp+j14Y30dsC755geF7iwgeRg77Rkx5miFLoOzF6ERa5FrHocxhwHuOqyYFz7u0r7XW4Wx5rV48Aek7OVYs+D15pPD3dKi3mEQMwGi74cNBsF4uVAkoXYpVG9AzcLw8Zz0eRVNLMXw4rsF+GxLQayVdYfU7VDrfoFk8mdYt5izxdJn9BgJBTojYDBq8kmImFvEmPEQ0+oulWqDRlg9BzXzH+5MJ91yzvsmHYqY92eINwuNu2/Za82vsDDmcI4qbkb13Jmd73NELkYd8mFEcADi8Vfw2pJ/d/oxyvLJR8KY2TDIg9Pvv2sjg+bCmB4DkRvx6pzvvR3v4KOHIT9/GCI5x8KgPJwHBovhiLh8OMkHUARBkRjPqKqGD/KHf6ubP1S1tlbcWw2HB6uNw+J7WFV1O4CwUMcXBShAAQqkgQALY2kwCAyBAhSgQMcFpkcxrvYLCORqGH0MtbgNW6q2vt1OWBhTTFLVX6F6XvhNeGdfBiMmxuAGCTZtSnVpfZQRE3NRUHQNnF4G4HnAXYvqBQtw8LQDEMNsCA6FyDlYMfeBdwTrAeM9DB4cRW5+BJFUBI0uB/leIVJBEaL+5yXiXRSuvK/ObADkDYgbJKrvg+f5bSbtnFWHpVB3CVZVLe0sTrefVz71c/DkQfG83DdnU7y7izBP4BmkgstRszCccdCdRctuT4cNUoAC7RAYMa0UeXoZRM4Vzytp6wx1uhIb6k9A/ZJt7Wi1ew8pPn4AhuZdDmApqqv+0uojnc2FMT1HVW5C9dzvtxGAh6FTByIXpYgg3FikEILS8KsMQA6DkyPFw7hw3cnm89U5DWdkpVJXY/XAvwOzbLsTK6sch1jOnVCUwcrPsHrOHe86NyyMAR+E0yvgEkvhxb4LxYnimYK3jwsLX4pAgSSgSUBSzbPDDAaIiGigmyH6KhRboHBwbi18rx6w2+DMbviaQDy5AZFIAqmUIkjWYf3TWzpd6Gt38jyQAhSgAAU6IsDCWEe0eCwFKECBdBAIt5wvyTsVxk4H8Ch2JmZj2+L6d4UWFsYEx6nTm7Fy3g/3E7YBJngoH2JQZ33kJgsRyR8AsQPh3DD4XgVUc2H0Ndjg39hlX92rv/25hIs1R6NfheCHEG8jnM5A9dyW9XLeKowZHYtAv4Z4/ULkFo6BZ0ogOhROSyDeQRAdDoehgIT/Ph/qCgReCTzJD1feV4WFIIBDywcng9rwAw3ExQGThIqFQX14bPPPnd2DcJ2umnnhh7w0KDBNiGDc4L+IuCkQ/72zRjSclKDO1cLhHjQkbsamxdv3x86fU4ACGSHgYcxJx8GP/QhwE0W8NmaN2SRsONO16gd98DfLw9DDc/a5Dld7CmPDjxmIgoEzIJgMtSWA5Lf8PRcPxoRrV/5/9u4DTq6y3B/473nfMzPb0yupZLNJiNSASA8lBRWvXAG9ghXwIgIKF5Aqg4AooAgiTRRFEP6AXK+okJBA6DX0SMqS3ns222bmvO/z/5xZWtjdZJNts7O/4ycf7zUz73me73syZ+Y5b9kKhxpYjT6/q6DYCtV34fFXVE57r4VrrAmGHz4CBQU/gmhUFPslFkx/AUDYZGFMcSE2Vz+AHsVfAvx/wthRHxTlos0ANsD71TDBIohbDicrIPgMFD/PTqX0+jC0/jLMe2p+J/RJl7i4GSQFKECBriDAwlhX6CXGSAEKUOCTArsfMgyxkuORcU9i4YyGBX8/fXxUGMN1mPf41U2+Jiqw9SjYE9YNAaQMYnoA2geQwVAZCcEoET8IH/xIU/X1cG4mMvWXYNGzb7e8U8bHMWbIsRC9Cl4XAHpbdqTYh8eHhTGY0VD/VbhwLeKxK6ByhFj5xJN776BSreo3Q+xmqK+C0b4idpx6FxXD3oaX56B+DcQ4QKMfMCkY3QRva6GaRia9FibwqE8ralCNzbOiXd5yoCiWXbvnyxLgPtigqAlbhdNQxb+IlF6ORT2e36mREy3vLL6SAhToDIFhh/ZCUdGpEHOeQAY2NyVPnV+IdOZ4LJq5E5/BHZRQxZS7RXDS9keMTYhhTN+jATkE8P0gJoRqDVTrALMWGq6GBGuRrl+OxetWAnOiKf07eYyPY9TAz8MEFUjXPYQlzzTeHTNqccykV2CCPREVxuZ+MJps6CGDUVi4B6LaZFW4FCuWLMluLPDJ45OL7yvuh6u/APOfbFjGgAcFKEABCnRJARbGumS3MWgKUKB7C4yPN+S/nR8MY6LF96MRY9spjA08rB96Fl8E0S/CmVLAFSCawue9gWIjjLwPRfRlP9p5bDGM1CB0K1GbeX0nRisZjDp6MoLYdxHqy5DM31D55Pvb9N8nC2PAiajf+hIKiidAMBGCw6BaDch8eMyDyGbAVQG2CtCtgPkPCeRKdRpNb7kbvu4qVM6KYs6NYldLL9Rxk0YDwcMC/xmIjRal/uQRDRVT9dgMxQ1Yv+m32PhyVUub5usoQIEuIjBkYjmKCn4BK8dH0/Sairrhs07vg/M/xvufmD6fCylWTHlUBEftYCplQ6TRKOKMLYZNeXhXj+UvRuttbTuia9dzstjt6J5I1aex/vmtzTYz9thFEAzcpjDWknN+sjAW+vuBNAtjLXHjayhAAQrksAALYzncOQyNAhSgwC4LVExdIBYDtlsYAwKMPHIUgni0QP0geF8PIxuyBafQb0bcV8FrDdaZamyaEf248DsdT7S4f1nBEdkpjlWrn8O6OdtO+YwaHHLUbiiy04BgBKLC2PzHHsuep/zAMmjP/ohnMqjzW5rcDfODxfezPxYR7TqW+gnmNrED504H3qFviGHM5B/D2MtEJNHEmVXVR1MpX0Xovo/KGW90aHQ8GQUo0FECAconfxWBvVWiDVGa/jCIPguWIMQPUfl4NA08d44xx/5T4Ce2qDCWC1GPPXY1BD1aVRhTvR1VGy7Dilc25EJKjIECFKAABXZNgIWxXXPjuyhAAQrktkDFpI1ibbCDwtiHOTSsMYZSBWZFxa9otFVbjbgSYEIAzI7abXrR5BGfG4FEz2egEi3A/HFhrCXC+VAYGzWxHDb4A6w9uJm1hVTDsB4q52HBtLvacFRFS4T5GgpQoCMF+h84AL16XiHWfr+506rTEBo+glT9j7Dk2VUdGd52zhVgzJTHBTiozQpjux1dgeLYVyAaoKbuASx/ZkGb5toWhTHgV3Bbkpi3nZFpbRo0G6MABShAgfYQYGGsPVTZJgUoQIHOFhgzZZMYsS0sjLUkWosRE2MIChWVj0VrvrRV4QwYM3kkjH0ODj12uTCmmoJzN2LL6qu3uzh0SzLtyNf0HVOK3iMvFqtnQWy0nlrj+7LPOFUzHTWZ07Gc69h0ZPfwXBToFIEhR++F4uABMWZsc2uNQXWLhv4KLJh2G7I7JnbyEY0O7l08XcTsqU6vQ+W0aIOAbY9o4f2i0v0Q2hR003wk4jXwdgi0aAAshkB0d3gZCaPjxJthsNofYho2IvDhCg31N6iv/h2Wv7ix1dmWTxmPwDwD0UK4aDOYab9tcZujj/kCbPCwGFOgLIy1mI0vpAAFKJDLAiyM5XLvMDYKUIACuyRwYBnG9FwqRsx2CmMGQw5KYHlPD3xY6JoYYAQCJDIxaCwBgxKEhUUwWgzoOCiOyO4YZvTvqKt9A0uf27RL4X36TaOPGYcgNhMO0dShXRsxFhXGoh04a7b8DMtfjHY26wpHw/pr8fj1IjL+g4Ab3Zc15VdBU6dj4VP/7ApJMUYKUKDVAhYVky+D6IViY01txpE9gTr3HNI4C4umvdXqM7a2gdIJfbFbn5lQGQrgp5g37deNmow+603wC4j/HGA2AM7D25xXo8kAACAASURBVDiiRzjRbsIiaTi3CWKXZKf0i+8PE0wRkeihSZRvGga34r1p57Y2XFRMOQyCv0MkDu9PxfzpD7S4zVFHHoIg9oTYoFAV16Om6trsOmmZUoPCdAxxUwwXK4TN1KF6yyasnF3b4rb5QgpQgAIU6BQBFsY6hZ0npQAFKNCOAoOOGYYe5l1RcQr5GeY9fn2js0XrehXGjoMYDx8uzv69lX4IpRdi6AdgEMQPBqSPqBkAaF8YW5p9ndflqno/6qpvx9LnFrY6k4rJx8LaP0N9HE6/ggXTn2hxmxXHflMC+ZN2xcLYbkf3QWFwCaz5b7ES/fhtfE/WMKUeD2HN2rOx+c3NLXbhCylAga4tMPLovRC3N4vYQ2AkaCoZ9VoFF16DuurfdPoDgYETR6AsNgs2KAHMT/DeP29tImaL0cd8E0FwjYgZpKF/AYIXoH4BvM6Dc4uxaM2qjzaWGXnUcCQSfxQjExsKY74G0Fswb9pFre7ciqlnwsh12Y9dxQmY96/Hd9CmoNeEMvTo1wtxty9E7msojIUPIIMZEC0BpATW9IHHcBgMhPg1cOZZZDIzc3IX0VYjsgEKUIAC+SPAwlj+9CUzoQAFKNAgMHrSPhD7HCDVEHcJ5k3/QyOaoUeNQlHsFxA9HCKb4MVnyzKKaLfHZfBYDqMrALMRonXwWgFjzxAjAz7+geJvxLzpl7eaffSkb8OYGxuKbumpWPDUyy1us2LKMRLYJ1S1Hs79HOu33Ahb6FEaWJiwFEF8GDQq+KWXY0t6/nZ3KGvxSdvkhYJRxx4J628Ta0ajYQO6be/J6rx6fReq52H+EzPb5KxshAIU6CICE4pQ0efbEHORmGiaoWl6l0rV9xG6k7Fgess/N9tDYPgx+0oieFat1G+nMAbsfsyhiAe3iDF7axj+N7bgPqyZXtNkSNH6i0HiIbF2HzgfqujdqKu9og3WVRNUTLkDYr6dHaW2bWHMYNihPWATQxH4QkhsEKzsBi8DIToAavvB+MFQnSDGWlWtgvo0ROOiJg5jCj6Zi6pugepshHoOKqfNaQ96tkkBClCAAq0XYGGs9YZsgQIUoEBuCZRPnQLr/g8m2AiPCzDvsfsaB1ieQMXuZ8KYK8SYHppxfwD8DFi7GOpXI7NhIxbO/ngnypFH7o1E/AExdmy2MObdIjh3ARbM+Gurkx875Uoozkc06iumR2HOE29uv80JMQwv6otY0SAAh0vc3qjOZyB4FsBbUF8GmFIY6Q+4PhBTjDQ2AvoyvPwJCx9/tdUxt7aBwRP7oqTgBrHyzebWEMqOjoh2PKuvuabNpq22Nm6+nwIU6DiB3Q8fDRu/AsYcLzZofkqlutvw3vofArMzHRfcp85UPvVUiZu7VHXDdgtjQyaNRom5S4w9XEN3NuZPu6XZmMunjBeDmQjsAA3Dl2D89zB3xjutzjFa66y410OwcgTU1G1TGIvWSutT+hOIi/4uBmN7iPc9IRLdUz4euaeaUodlMNgEj82QaDTbB0d2XTTfAzCFH/1vGXcF3p/esOMyDwpQgAIUyDkBFsZyrksYEAUoQIFWClQce5ZY3KzA6uYLY9HIsslfhJgbJTDlGma+gPmZ6cCssMmzDz/6ICTsgxIEQ+CdU6/nYP78PwCL61sZLTBu6t8EOE6d3/KpwpgBRsQxqmI/qPZETPYDZB9IdoRVMbzGYVAkIn1UVeE1AwMHr1bEmE/9iFEFUlCsR1g/FZVPde6T+zHHngDF7RJInyb9sgnpG0ilLsTCp2Y1u6Nnq/HZAAUokMMCcYya/HnE9BqRYFzzRXStRtofjUXTXum0XMZOfkRMcPwOC2Oln+2DQX3+KIF8UZ2/HvMev7DZmEcefZgUxJ5Sj2jU8lWoWX9Lm6zXNXrygYC9CwHGQ6W20YixkVP2R8L8Dh7jxHqrPtoFVGsgJhqV9xQyeB1xuxSCFFx9iLR3CAo/3nVZnSAuFi5jPsqtungTVj7KtcY67QLliSlAAQpsX4CFMV4hFKAABfJLQFAx+RYJgjNVddV2C2O7f35PJPRWETlUM/Vfx4In72+WYveJx4gJHkE8XqqKe1GfOh+LZq5pNd1uh1agtPBeMbEDNAw3bVMYGzFpHyTsHyG654fTiD66aUnD3ENkC2KoUYPF8FgD+PWw9uPF973GAO0DkY+nt2T0ElQ+/mKrY29NAxVT/iSQryMwTa4dBLit6vEb1NbcwNFirYHmeynQxQVGTByIRPxyEfstGCluLhv1OhtzH9u/07IdM3mt2KDfDgtjgMW4qX8RMSepx42Y+6/zABiUfrYX+hQNRRAfCoNyeBmCAPs3jCzTOYCegfmPP9cm+Y2ZMhUivxWRkdq4MPbhKeIYPfXrgIyD6NNI17+AxbO4zmObdAAboQAFKJB7AiyM5V6fMCIKUIACrRGIYfcpz0qBPXCHhbEBB/dHz9I7xNovq9fzMfexX35wYgNMsBgSD1BsAkhBHBlzgsSD29RjGXzmTCyY0TY7JFZM/irEXi9WhjYqjEXBZBegjt8Mo+MBiYpc1YCsgYsWbQ6fRlXdq1hVvR6oDYFKH61Sll0pbdsjyucT97tOnG4U/QAcc8wJgtgfYFGEDxYX+2S4GmoG0OeQylyKJTNfaiKf1lwffC8FKNDVBCqmHAOv1yIm+4pY22xxLHQ/xfxpP+2UEabjjl0hIoPV6zoAl2HuY3c2yzzu2J/CIyqIRTtTbgRkOFSiT0cD9YLsf0y00YuDkRBeauH9r1BXdWebbDJQMeWz8HoXYia6r1QjDI/Agman8DesvsmDAhSgAAXyWoCFsbzuXiZHAQp0P4GJBRhdsFBiZtAOC2NAgDGTbxdjvq0Z3ATgYXhXBPGlMKYnjOkPI32h0cLDurdY2UN9+BpS4dlYvBML5G+vE8ZOOR0wV4uR/hq6jbB6BN6b/u42b+l9YBn6lH4RRvpBzYvYsmoO1rzd9GLNud7hQyaWo6Tw/8RgXEOoH4x8+zhuVXUb4PU6bFxxG9bNqc71lBgfBSjQzgL9xpegx9BLEJMfiEjZdgpjbyCVOQ1Lnny9nSNq3PzYKVeKmktUdCmcnoMF05p/eDJm6okwcpM4GDXRaDCk4bEp++DDogYqWxBqHQRbILoZFvXI+CWo3PRum6yjtvsxPRC3v4ea/4DTStSum9AmUzQ7HJ0npAAFKECBthJgYaytJNkOBShAgZwQGB/H6GGzJSafUeeWwOtZWDD9H82GVjE1CZH/AbAJ6uugUgKBa9gfMfvkHlAbjcJKQXQL4DcjE/4K7z857YPRWa3LetSUI5GQWwVmrIZ+FVI1E7az41g0UuLjdVxad+bOeLfB6Mnnwcg1Ym2s0S6U0cRQ70NAX0SYOReVT77BkQqd0U08JwVyUCA7tdzcICJHwpiP1676RKgNG3bgTsyvvBioTHVoFsMPH4dE4jGIXY506lQsempes+cfOmkwiu2dUH0Xof4KNu2RRogahEikHJanQ2B29Fkf3Xva5xgz+QRAboAzf0DlY9EoOx4UoAAFKNCNBVgY68adz9QpQIG8FBCMnXqDwP9QYaLF20/Z7g+UiinfgDW/gOoKALPgfQYwVVBECxLXwEQ/tFw1JNq5S6ph1KG+fgWWPLu6TYo2PffpiQED7xTI8ep1JhbUf7HZDQC6encNP3wkCor+LBYHA6ap+69qqGsh7kqk5t+NxW2wsUFXN2P8FKDABwITA4yJf1PUXI/A9G6ORUM3H9HU+MrsDohNb6bSLqbRTscjTodKiAXv/QlY/vFaj02db9TkgxHWr8KSZxa1Szg7anTA5GL0kP/E1uqnser5pTt6Of+eAhSgAAXyW4CFsfzuX2ZHAQp0R4HRkw+H6N8AeRQba87C+ue3NsswamI5bOGNUP0rXPi/MDHFVucQ2+qxvMoBc6In9tGT+/ZbY6Vi8pch5pdw4ZmonBGNRMvDY3wcY4feDJFvySc3AvhkptFOlA7/RFj1AyzkD7U8vAiYEgVaJzD8sEFIFPxagthJ2ymMpQF9ENX1l2DlM8tad8KdfPeAvYrhSs127zkfNxmNemu/EWEtCn18HJiTadf7W4vi4IsoQAEKUKCzBVgY6+we4PkpQAEKtL1AgFGTToH172P+zGd30Lxg5FHDsGjNKmBOuu1DaUmL0UiDYXtj/pOzu/hUyeaTHTvpCCC4VYzs0ewPWhfWwvnvoHLGw53/g7El/cbXUIACHS4w4uipUhDcCGPHNnnuqMCuuhihOwOVT0zv8Ph4QgpQgAIUoEAXFGBhrAt2GkOmAAUoQIGuJHBQISpKfyQiF8Lank1ErnDOqZNnsLnmFKx/dlVXyo6xUoACHSkwogAVFddB8C0xthTSaAOPbDCq+gRqMmdg6YyFHRkdz0UBClCAAhToigIsjHXFXmPMFKAABSjQVQQMyicdhgDXi9j9ICbaQOCTh0K9qtcl8O4CLJjxt7wdNddVeoxxUiDXBUYdOQGxxE0QHCzS5HqFDcUxH56DudNvBxBNF+RBAQpQgAIUoEAzAiyM8dKgAAUoQAEKtJfAgIP7o7T0J2Lle7Am2oly26JYw4/Xeqj+CfPePh9YU9NeobBdClAgTwT6HlKKPiVnAnKh2O0sxO/cm9hc8xWseY6jxvKk65kGBShAAQq0jwALY+3jylYpQAEKUIACglGTj4Sxt0tMygF8+p6rgFPN4N/w4QV4f2a08UD7bXLA/qAABfJFQDBi4t4oiP9ExEyFmMImE/NhSr3cg/nTvpcviTMPClCAAhSgQHsIsDDWHqpskwIUoAAFKNAwquMmQE6WhtFi295zVRVON6nqb1G76SaseGUD0ShAAQq0TGBiAcbEvwI1SbHYHWKiXR4bHapaD8V/YO5jXIi/ZbB8FQUoQAEKdEMBFsa6YaczZQpQgAIU6ACBislfhcjtYlAGsY1/tHrNqPpnkPEXYeET0Y6cHC3WAd3CU1AgbwSGTx6JQnMdFF8Sa+LN5aVh5glUZ76OlbPW503uTIQCFKAABSjQhgIsjLUhJpuiAAUoQAEKZAX6Hz0AveLPim1yCmW0sJhX59ci1J9j4Xt3AsvrKEcBClBgJwUCjDpqEmLBb0XsiGZ3qPRaA+9+gPnT/7ST7fPlFKAABShAgW4hwMJYt+hmJkkBClCAAh0oICifcqpY3ARro7V/Gk2hVK8hFM8hzPwYC2e+2oGx8VQUoEBeCUwowph+VwL+TLFBUZOpRYV4ry+gJvUdLJ9VmVfpMxkKUIACFKBAGwiwMNYGiGyCAhSgAAUo8JHAkInlKE48JNbu0/SPVFV14WpArsfGmruw/vmt1KMABSiwywIjjjwQBQW3iZF9m2tDndYAeiu2rkti5ezaXT4X30gBClCAAhTIQwEWxvKwU5kSBShAAQp0kkC/iSXonbgMRs8RCZrcKU6zi+7jn0jXXYDFs+Z2UqQ8LQUokDcCIwowbuzZArkAIv2aSkvVO6i8jnTmPCyc8VzepM5EKEABClCAAm0gwMJYGyCyCQpQgAIUoEBWoHzqQbB6Kwz2FLG2CRVVr1XwmQswf9WfgDlpylGAAhRotcCYSYMBe6MAx6NhF9xGh6qm4P1tqA6vxoqZ3AW31ehsgAIUoAAF8kWAhbF86UnmQQEKUIACnS8wZuoFgL9YjOkBMY13ogRUnZuG2upTsez5lZ0fMCOgAAXyRqB88nEIzK/FmN2by0kzfjE0PAOVM54A4PMmdyZCAQpQgAIUaIUAC2OtwONbKUABClCAAh8ICEZPPgbW3gDRz4iIANGfjw6FhqpqlqAufRqWPPkk5ShAAQq0qcDgCX1R0u8nIjhjO6PGFIr7Ub35bCx/cWObnp+NUYACFKAABbqoAAtjXbTjGDYFKEABCuSQwMDD+qFHwU9FzOkwjaZQahSpeucRyu2ofPx8APU5FD1DoQAF8kPAonzS0QjsdZBoOneTo1ahoa8GMqdh/sz/lx9pMwsKUIACFKBA6wRYGGudH99NAQpQgAIUMBh19BGI2V+LCfZqgkOh3qtiKbz/AeZPf4xkFKAABdpFYLej+6A4dhYMzpRoIf7s6NWmDr9Q1204BOteXd0ucbBRClCAAhSgQBcSYGGsC3UWQ6UABShAgRwUGHJQbxT1uFasfAsiiUYRRttQOrcZMHeguv6XWDlrfQ5mwZAoQIH8EBDsfvT+iMV+DshhYqXJhfijVDUMr8T89NXArDA/UmcWFKAABShAgV0TYGFs19z4LgpQgAIUoECDwOgpX5HA3IZodEZTh4ZOVV5G6P4HlTNejn6Pko4CFKBAuwn0PrAMfXucCiPni5hBzY0a09CvQiYzFYtmvt1usbBhClCAAhSgQBcQYGGsC3QSQ6QABShAgRwV6DWhB/r1f0gCOQZAk/dU9X4LFHdia/11HC2Wo/3IsCiQbwJDDx6F4pKrAXuCGAmarNmr91D9B7aG38WKmRvyjYD5UIACFKAABVoqwMJYS6X4OgpQgAIUoMCnBXY/5gsIgvskMD2awFE4OIV/FS68BJUzngXgiEgBClCgAwQMyqccB6O/kyBocjRrNMsb8BsQ+guw4Ik/cTRrB/QKT0EBClCAAjkpwMJYTnYLg6IABShAgdwXmFCE8r7vSkyHQwLTKN7sgvu6EaG5AZV1vwVmVed+ToyQAhTIG4EBB/dHj7LLxOIHaG6HSq8ZqH8EW2rPxupn1+VN7kyEAhSgAAUosBMCLIztBBZfSgEKUIACFGgQGFGAioorYOUCERsVxRrdT9U7B5WZqMuci6Uz/005ClCAAh0uUH7MvjDB3WKxZ7PFsVA3Ano1vNyKysdSHR4jT0gBClCAAhToZAEWxjq5A3h6ClCAAhToggIjj/osYrE7YfUz0jBabNv7aTRHSX20Zs+VmDvn98Dyui6YJUOmAAW6voDFmKkXA/o/Ym3P5tJR71+DD8/F/BkvAPBdP21mQAEKUIACFGi5AAtjLbfiKylAAQpQgAJA30NK0aPkMsT0DBFb2uSOb85nFPo3uNR5qJy1nGwUoAAFOk2gYuJYoPBmCWRSs4Wx0FcD4Q3YWPcrrH9+a6fFyhNTgAIUoAAFOkGAhbFOQOcpKUABClCgywpYjJp8HGJ6jcBWwIgFpPE0ShcuhPfnYMGMxzj6osv2NQOnQJ4IlCdQMfIbCOzFohgJMY2//0drIkIWoS48AYufeDNPEmcaFKAABShAgRYJsDDWIia+iAIUoAAFKABg6KTBKNCrYO3XxUgcyP7A3PZeGmqo4u7EhiUXYf08jrzghUMBCnS+wO6HDENQfJkIToYNipoLSEN/P+bXfxeYVd/5QTMCClCAAhSgQMcIsDDWMc48CwUoQAEK5IPA6MkHwppbAN1PTFQUazxaDBquULjv4L2ZT+RDysyBAhTIB4GJAUbHp0LMzyUw45svjLkahP50LHzi/nzImjlQgAIUoAAFWiLAwlhLlPgaClCAAhSgwLBDeyFR/BOxOBvG2sYgqlCtVo/bsXrFtdjyziaiUYACFMgZgQGT+6OnuRRGvyMwJU2ujwhAnX8S89ZNBWZnciZ2BkIBClCAAhRoRwEWxtoRl01TgAIUoEDeCBiMnnw0RP4s1vT/1A9KjbJU9QqvbwP+LMx7ItrZLfu/86AABSiQMwKjJx8OK1dBzUFiJdZkXA3Twc/AvPSfgFlhzsTOQChAAQpQgALtJMDCWDvBslkKUIACFMgjgd4HlqF/r1tF5OtNjLJoKIyFvgaqd6Fq67VY88LaPMqeqVCAAvkiMHhCEUr7ngXgYrG2Z3NpqdONcJkvoHLGS/mSOvOgAAUoQAEKNCfAwhivDQpQgAIUoMCOBMonTUbM3i2QQY0KY6rRSDGn6l6B10tROeNZAG5HTfLvKUABCnSKQPlR+8HEfyGBOabZwpgiBa93Y+PSC7BuTnWnxMmTUoACFKAABTpIgIWxDoLmaShAAQpQoIsKjDp8KILCv4iRgyHGNMpCvVfV9fDuRmys+y3WP8+dKLtoVzNsCnQLgfLyBDDyRIkFv4ZInyZzVlUNUQnnz8XCaf/sFi5MkgIUoAAFuq0AC2PdtuuZOAUoQAEKtEAgwJhJF4vEfgKDaMH9RvdNVeeg8jQy9T/E+7PebUGbfAkFKECBzhUoPzaBGP4ooX4FMdPkWmOq3sHJY3B15+L9WZWdGzDPTgEKUIACFGg/ARbG2s+WLVOAAhSgQFcXGHTUcJTFHxFr9m2qKIZoVIX3m6H+Gsyfcxuwsrarp8z4KUCBbiIwZtIhEHuviAxvfofKcDW8uRgL1t3HXSq7yXXBNClAAQp0QwEWxrphpzNlClCAAhRogUB2RIVeBvXniQmKmnyHd05V/4Ha6v/Bshfeb0GrfAkFKECBHBEYXITRnzkXRi4Ra5v+jMtur+unobb+R1g8a26OBM4wKEABClCAAm0qwMJYm3KyMQpQgAIUyBuB8qkTYeVOsTK6uZzU+Y3w4dlYMOMBAD5vcmciFKBA9xAoP2ZfBMF1ohJ93gVNJu20RuEvw7z3bwMqU90DhllSgAIUoEB3EmBhrDv1NnOlAAUoQIGWCYyY2BOxRBLWnCZGopEUje+XTkNV/zg2Vv831j+/smUN81UUoAAFcklgSCHG7PFtwFws1gxt/iGAexP17rtYMuONXIqesVCAAhSgAAXaQoCFsbZQZBsUoAAFKJBfAuWTjkBgbhTBXhAb7UTZVGFsmXp3JhZM/xdHi+VX9zMbCnQrgeGHj0Oi6GoR/SKsjTeVu3rNINQ/ofLx07uVDZOlAAUoQIFuIcDCWLfoZiZJAQpQgAItFhhy0G4oKrsCRr4hIglI9la57f3S+WqF3oWaqkuw/MW6FrfNF1KAAhTIOYGDCjG6x5dh9HIxMgZioocBjQ51WoMwfRzen/lUzqXAgChAAQpQgAKtEGBhrBV4fCsFKEABCuSdgEX5pP9EYG8R0b4QI/igMvbJTFX9a8jof6Ny2ut5J8CEKECB7icw8ugBsMHViJlTRKSgOQD1/jXMXXQUMG9r90NixhSgAAUokK8CLIzla88yLwpQgAIU2HmBHof2wsCiq0XlNAQ21mikmKqq8zUwegtWr/0FNr+5eedPwndQgAIUyDmBACOPOgoxe6NYM/aDKeSNglSPEE7Pw4LHfpNzGTAgClCAAhSgwC4KsDC2i3B8GwUoQAEK5KFAxeRjYcwfxWhfILu22DaHhi4NxVNw4eVYOHM21xbLw2uAKVGguwpEm47EYxfByPfFBGVNMUTPBuD9qwhxMt6fVtldqZg3BShAAQrklwALY/nVn8yGAhSgAAV2VaDnxJ4YkLhfrJ3yQRON7pHq3Go4dx22rPod1s2p3tVT8X0UoAAFclJg90n7w+J6icUmNhefeq0H/J+Rdhdg4YwtOZkHg6IABShAAQrshAALYzuBxZdSgAIUoEDeCgjKp34XMX+nSBDdGxvfH72GCv8C6tMXYvFTrwDQvNVgYhSgQDcVKE+gfMR3xZhrEAS9mkLIjhpT9w5C/0NUzpjVTaGYNgUoQAEK5JEAC2N51JlMhQIUoAAFdlGg/LB+QPH/IqYHiTSeQgn1Hl43quBWrF5zI9cW20Vnvo0CFMh9gX4TB6J34S8FOBFWorUWtz2ylTGk4P3tqKv5KZY+tyn3k2KEFKAABShAgeYFWBjj1UEBClCAAhQYO+VKQC8QYwua2oUSHqGqfwY2dQ7+/dQcglGAAhTIa4ExU44UkbtgzO7N5anerUeo30Xl9Efz2oLJUYACFKBA3guwMJb3XcwEKUABClBguwKjJk9A3N8niFVA5FP3xWhgBKAZvwWQi7Dg8TuoSQEKUCD/BQ4qxJjSn0HkjIYHBk0f6v001NV+H0ueWZT/JsyQAhSgAAXyVYCFsXztWeZFAQpQgAI7Fug3vgS9h1wEg3NEbEnjtcWitXS8V8UzSIdnYOHM+TtulK+gAAUo0OUFDMqPORxBcL0I9oUY21RGGvoNcHoe3p92L3fp7fJ9zgQoQAEKdFsBFsa6bdczcQpQgALdXuCDH36xG0R0H4gxjQpj6lW9LkPGnYuFmx4FZme6vRoBKECB7iEQ7dTbv+AMqJwtAQY1HlHbwKAZfRcu8wUsnLG0e8AwSwpQgAIUyDcBFsbyrUeZDwUoQAEKtExgwMH90bPkCgi+LcYWNrW2mHpXD9U7MW/FpcCc6pY1zFdRgAIUyBOB3Y/ZEza4BqJTJLDx5rLSjLsJdVUXY/mLdXmSOdOgAAUoQIFuJMDCWDfqbKZKAQpQgAIfCkwMMCr+RcTlFyIoB4w0LoypasbPgdSfiflPP0s7ClCAAt1PYK9ijB5wCqxcLibYrdnCmPoNqM8cj0Uz+VnZ/S4SZkwBClCgywuwMNblu5AJUIACFKDATgsMPKwfehZdA8W3xJpYkztROlet0NuwbsvV2Phy1U6fg2+gAAUokA8CQw4fjcLCiySQ/4KYwiZTyq7FqA9g7rST8yFl5kABClCAAt1LgIWx7tXfzJYCFKAABQBB+aTjYOzdYqUXsnfCT+1G6TVU1Rehej7mT3s1WkaHcBSgAAW6rUD5MVNg7M0S2IrmDDT01fB6OSqn/brbOjFxClCAAhTokgIsjHXJbmPQFKAABSiwywLDDu2FwuKHxNqjGu9C2dCqhn4jvL8em2t+i/XPb93lc/GNFKAABfJBoOc+PTGo37UCczrENr1DpXoHyHNI+9Pw/rTKfEibOVCAAhSgQPcQYGGse/Qzs6QABShAgQ8FyqecButvEhuLpgQ1vg9+OFrM+8uwYPpzADzxKEABCnRzAYNhk/dFofxZrB3XnIWGuhHqrsWCDTdxF99ufsUwfQpQgAJdSICFsS7UWQyVAhSgAAVaK7BXMcYMfkyMPwQSRPfAbe+DqqpOV0P9r7B+w++wafaW1p6R76cABSiQHwITYhjd50cI5EIR27fJnLzzGsrrMHoe5k/jQvz50fHMggIUoEDeC7AwlvddzAQpge3nvQAAIABJREFUQIEuJiBIJu147GG2bFlugSEwiUzBkNLYcGdRItBeGiLuXViggIH6pj/HA5uJw9Sq9SlvzOawNrVyec3aDTE33AebarR4RLGfg3+HSCa7z2iowROKUNLnhyLmUlgpamLBfVXnMoBMQ51ejKXT5nSxa4fhUoACFGhfgUGHDEOP4l+LCY5v7kSqzkPlNmzdeAVWvLKhfQNq19Yl+ZRaYFZQliiXIUOBJUtTpbGMGy4FWmJhy4zYeDyGgmhb46YiMbBanw5rHXyYcW6rOKyPFbi1gelV1WuA02ffqfd9CstdciIcRLiWZbt2JxunAAUo0LwAC2O8OihAAQp0joBBMmnKN3zWDtitekAm7YbXqSsxTgfauBxqQgzJeFfmQy+hiLXGF8ObGMTHFbAiYuDlUyvGf5yIGlWBhN7Dwbi0eFMHQcoa4wOjGbEFG1wm81La6b8Limx1YFBVnYrNm4N+9ZizTvHQSa5zWNrxrCMm7YMC/K+YYHjDWbbhy/4gya4tpnoBFqy/l9OA2rEv2DQFKNBVBQwqJn8DVm5obtRYNPAWqouRidYam/5Urm9ecuKDD9rx/fpJcbp3wsWCEcWF8X5lZbHCTNqMdGF4kDEyNGYlERhEt96YGC2GmpgXjRkY4yHWNNOb0ZMnoxp68WpUMh6Ssl7rM+IzzqtmMmGdV7PUinlbrJtbV5+u2VCTWbrYblg5AgiT69YpTsrD+3FXvfoZNwUokLcCLIzlbdcyMQpQILcEVA677h/71oV1u9fXVveLJ+yY0MkIF6Z7Q2x/IxioTqxXNTCIGQ8Lo9FD6Db7nI7KaKpeow0WFRJ9T49GR4ViTFRHq/Pql8DaDXFjN3gxc2H80gIbX1OVkefnJE+qzi3PnY4mwNgpl0D1x2KDoiberUCo6s3TqNbvYTkXjt5pYb6BAhToHgJDjtoNBbGLxeI7sLapz1NAvVfv/4J1W36AjS9X5RLMhc/NLR0It0/PoqIhKhggij0DawYag14hdKiolBlVY4KYBXwMXqOHUVFV7IM9jFt/W45qh9HhvVcYceIldOpDDzjrzToRv8ZBt9R5tzwO+17o/aoN1fXLnq5ZNPuxz38+lUuejIUCFKBAPgi0/pM9HxSYAwUoQIFWC6ggeaUdgeFBWbW1NagpDgpKepUVxQ+XMDy9JpMuh9MCZySw6oxE37NtNA3S5tjnsFeohxd4Fxq11jiEYSooiNUU2sS/Upr6vXPpZbUorOohNWE9VoVz5uzhcn6E2ahJhyCGO0WCcdGvm0bdHQ1xUL8GGTkX7z/+QKsvBzZAAQpQIJ8Fyo/5HILYLVC/j9htd6lUryEU9RD9HuY+/iCADh2BnEyqGfTF2bYmPSBI9EjY1JZNPUoTibJ0mPlqPBacUhiY/sbYmBq1EnrroydQIrA2t+7HzjmV6NZkoCZ6bubhvPp0dTqsCr2/o9jYh2s9NhekUzVbTHFYlRqSwdPwyaR0nyUS8vnfGHOjAAU6VCDHfpB1aO48GQUoQIFWC+x1/T3Fpt4OhvO7+YwfbmJmvHN+hAH2dPCjobDRc+HsKu9tN/ir1XHvTAPZWTEfvOGD1eqrIOa1IDDLQufeMhJbAhsuihcUriqu/ff6WclkuDPtt/trBx7WD2XFV4vBN2FMQZPncy5UwYOYu/50YHZtu8fEE1CAAhToygJDDuqNwtLzYOQHYm3PKJXsFEqPTYB/As4+gnTVE1j63KaOSvNnM97rM7isaKALMsMCGx/pNdwjmgYJh0Ottb2DwHZUKO1+nog6VO+8k+UKvONduDBm5Z2atFtZGEPlhtr69ecdPH5juwfCE1CAAhTIEwEWxvKkI5kGBSjQQQLfuyM2YXBpjxCmt5VwX1Udr8ARGRcOhfd9VEyhgQYfToHsqsWw5jQ/nP4R/b14471xKVFTY0RWBoF5WwUviJc3FKml66q2bFreoyrVyQv8G4ye/HlYe4MYGdNsXs4tg/ozMP+Jf3XQlcTTUIACFOjKAhYjJx+ChLkSKofAwEPxDwCzEOIeVD7WztMnVZJPLU4MiLuywGKoLYiN894fnAjsZwUYZCx6KJCIHk4ZY6KJkF3ZeruxRyPLVODEaz0gW9XLImf8bO/0JZ/2c7YqVm8urduUHD8+k+vrveVtJzExClAg5wXy9y6R8/QMkAIU6EoC5VfcW1Yi+plQw70Ckb28kxFi9HPeo1dXyqPdY/U+DWve9irzBX5OzMbmx0I/uygYumxW8siOH0lWflg/SNGlMOY0sVLcRP4KH9ar6p9QveWyLr6DWrt3L09AAQpQ4COBvoeUok/Jd6FyIESXIR3+CotmrmlvoeS0t/oP7FW8XyJu97HG7C4e4yXAPoFpcv3I9g4nZ9vPOL8FirdCaKVq+F6YDt90afP29w8pX5uzQTMwClCAAp0kwMJYJ8HztBSgQBcQ+N4dsXF9i/qWFJjjalx4WOAynwkRDDKiPaEab1iWhB+jn+zJD0eUKdQppFrUbAqsLgisfb0+xP0lRha9fOUp7TyS4KOILMonfQHW3iIGu0FM443DNFqyBW8jrT/EounP8ml6F/h3yRApQIHcERh59ACIJODDKiyetbm9Arv+rbeKyzJFAyWI/VdgzAEJ+LFibH8VKRLVWDQqrL3O3ZXbbdggFBmIr/ahrlaRuSnnnvaZcMbKfsH7yZEj67tyfoydAhSgQFsJ8CbSVpJshwIUyBcB6X32zaXD+vY6LB3qZOP9UWr8blBTIvABYLIzMvjhuePu/nBdMoV3okiFHuvjYt621r6SNrh/zqwhizGrHUeR9T96AHrGbhWLL0OyP5o+2W3Z8NRrFUK9ERvCX2PTjC07zoqvoAAFKECBjhFQufG1JQNLRKfGE8GxAdze6mSQWFNkRLI7RfJoqYDCe1VItIA/apwL1xpjX6yqT89MZdb+47yDD47Wgvvwtt3SRvk6ClCAAnkjwDtK3nQlE6EABVolkEyaClT07mn1P1JheLb3fm+NBj3BQBqKKjzaRCDMDiozYjcH1j5sjfndpp4b364855x0m38p333S5yUR3AOR3p8qimVXiY4GtSl0NlLufCx6kqPF2qR/2QgFKECB1gmceOKJdu/TfjJ4UO/iM4J47OTA6LDoI9sYE/3h/bh1vB+9OwxDtcYgldHVmTC8ZXVt+n7nVy1LHtmOD6zaKHY2QwEKUKCtBXhzaWtRtkcBCnQhAZUJyfv7hJLZU705Ac4fqqoVMFrAMWHt140NQ7Wi6R3eGTHrEQQvWJHHYGTWZpdetjj5ndZP7Sg7qDcGlf2fBHoQNIimUG57v4umUKqugscvsX7L77Hx5Y6a3tl+sGyZAhSgQBcVuOO112J1dQWDiopKDouJOSpmcYzAD7GxWOMp8F00x1wNu2EzUWQyTpfAuZfSIf6WStW/uGHGmNXJpPhcjZtxUYACFGhLARbG2lKTbVGAAl1CYELyjqJUmBgEg7GBsV/LZNJfEmhpdoqkBPxc7OBe1FC9t3CJQKKpHNd4J8+qlRVvzynYgIdOcjsfzoQYxvb/oYj7OcSaD3cI/WQ7qpqCd9PhMhej8qk5O38OvoMCFKAABVorcONTb/QsKesxzATYB86cEQ+CCcaoNWIsZ0q2Vrfl748eWPlod8vooRUkk8lkZiKQP2QyOi8oKVt86ti+1YBwqmXLSflKClCgiwnwB2AX6zCGSwEKtE7goGvv37e2Nj3FQw+E4iD12g8GhmuVtM61Ld7tNVRA6wXBO9bIq7DBsz4u09+5+OSoYNbyY9TkzyAufxfR4UC20Pmp0WLRd3+3Ek6vQs3GP2Pl7NqWN85XUoACFKBAawXO/teCxN79g2NjcXOgEXOwUT9eIb2DwPK3SWtx2+j9YRhuVeAND3m6ts7PWrN2/UvJ4/bn/bKNfNkMBSiQWwK8+eRWfzAaClCgHQQGJ+8o2g0lFWno8fCZYzJexwtQIhAbnY5FsXZA34UmG9Z0i6ZZGoVKWgWr4zHzshH5cyqwr7176dfXtKjZiqN2g8R+KcAUwJTASvDJ96nXEM7/Cy68AAtnLmjztc1aFCRfRAEKUKDbCcivHp/Tq2f/sj2twVes0S+KxQCjUqAfPMDgGmK5c01kFwSN1jwQrdW0X5gRPJFO+79vSaff+PGhY7fmTqSMhAIUoEDrBVgYa70hW6AABXJYYELyL2NDDb+VcW6yAUYDWtJQDOMCvjncbQ31sehLuYdXq8sC6BvxROIBk+n92MtXfn7H64GNmTQYkCMBfF1s8PltCmNOl8KHF2HBxoeB2Zlcd2B8FKAABbq6wNn/+ldifN9RhxbEC//LCg62xoyEaIKFsNzvWe99w9Kg8LWArKjL6DNVNfX3nHfomGjTGh4UoAAF8kKAhbG86EYmQQEKfFqgIvlo3yJT9T2fznxfvfZXozEWxLredZItjkUlMm+cGF8XxGMziwJ73QtvzJ+Nh5LRTpbbOwxGTd4Ncfk2vD8OMOPESJGq/z+sXvtdbH5zc9cTYcQUoAAFupSAXPvs/JH9ioJzC+P2FDGmBIrsaG0WxbpUP+LDAhkEzoduSyrEI/UIr/vBo/cuRDLJRfq7VncyWgpQ4FMCLIzxkqAABfJH4MQH7ZAhVT369yz+r9ClTnEaHiAqRoRrluRHJ/vs3lkidq0Y8ygC+3sXxl+fkzxpRwWyOHocWoz+RafCmjMBvQxzp93PKZT5cVUwCwpQIPcEol0mM75fRUkMJ4s13w7gB0IE1vJ+nHu9tfMRRUUyD/VO3cKMC+5NZ+ruXVu9YmnyyCPDnW+N76AABSjQ+QIsjHV+HzACClCg9QKyV/KefkbkAOcyp0LN8a1vki3kqoCiYecsE9jVCRP/WZ3XJ1O9N75fec45qR3EHEPvAwux8eUdT8XM1eQZFwUoQIEcFkg+pcFuRUuG2rgcDvEXJIJgLNQba7njcw53W6tCc95HO1o+nXJ6O6AvnrbvyKUQ7mDZKlS+mQIU6HABFsY6nJwnpAAF2lJgfPLBuEnVTVAr3wDCLyh0NyM2O02DRzcQ8EiJmJeCwP8lpsG/Xr7ylBUcCdYN+p0pUoACOSdw/VtvFffKFH0+CGJfD4wcZo3pJWLMp/YFzrm4GVDrBZxz0QiyDZnQv+Cd3FmVtk+ed/DQuta3zBYoQAEKdIwAC2Md48yzUIAC7SBwwNV/GJp2wQk+5b6q8PvCIBZtbMWF9dsBO0ebVPUKb1TFrQ9i9p8a+ntrt1Q/X/mbHY4ey9GMGBYFKECBridw15uL9w2gXzOwJwQBRmS3uDHc5Kbr9eSuRxwVx0RVnTcLM/B/SafqH1n92Mo5ySSnV+66Kt9JAQp0lAALYx0lzfNQgAJtKnDotQ9N3FRbc754f6BC+xjDdUvaFLiLNZZd7kR8yigWBDZ4+I1N/a7Dbz6/o6mVXSxLhksBClAgtwSSj75WNHRQ71MTRbGvide91WtREHDaZG71UsdGE60/poqtHv7Nmvrw9tXV5n+TR46s79goeDYKUIACOyfAwtjOefHVFKBAJwtU/M9f+haV6Q8y6fB0iBsogImeTIvw46yTu6ZTT58dOfbhoVpjYsGrhWovefnKylcA7pbVqZ3Dk1OAAvknkEyam6eeOLZHouRcCfBlK6ZXw/2Yu03mX2fvfEYf7GDpndeNmdA97NJ65emf233NzrfEd1CAAhToGAH+kuwYZ56FAhRorYCq7P3ze/bxdbjc+/RUcUFCAsl+CedBgU8KqIbZIpn3wYqihPnVa7rwN0gmuVMWLxMKUIACbSCQVDUD31h0aKExN9tAxsPDGmPAqZNtgJtnTYRhqNFupOr1rU01tT/aOP3/PZtM8mFVnnUz06FAXgiwMJYX3cgkKJDfAhXJO/qWmOKpLh2e6+D2FeG0yfzu8bbJLqqOqUNtEMf9CvPr2g2bF3DtsbaxZSsUoED3EzjxwQftIbtP2K0E5uQgwDUF8Th/R3S/y2CXM67PZNbXhf4SV18//ekV7y5/6KST3C43xjdSgAIUaGMB3tDaGJTNUYACbSiQTJoDYxWfqc/UneadPUmd9oPxwsJYGxrneVPRFEsV1IsEs63Fnbp1zSNv33BBTZ6nzfQoQAEKtKnAr154obAk0e/wRBA/JzByBIAia/mQqk2R87yxaHF+QLamvX8s5fC71SvWvZg8bv/aPE+b6VGAAl1EgIWxLtJRDJMC3U1gQvKOonopPTpw6QtC5w8x0TwNHhTYRQF18GJ0uRh7e2DkodeT36jcxab4NgpQgALdSUB+99by3WwmdVwQs2fHY7Fx3Sl55tr2At47X+/lLXH+ttXVWx6++LC9NrX9WdgiBShAgZ0TYGFs57z4agpQoAMEDkjePdDBnJ1y4QkITbnhWmIdoN4NTuG9OoMqY+SlBMzVs6/81nPdIGumSAEKUGCXBW59de6Yknjh/4j4L4ixAwJj7S43xjdS4AMB571zzq/MqM6oWl176blT91hFHApQgAKdKcDCWGfq89wUoEAjgX2Sd49wXs5Rh28Arg/EcMdJXidtJqCItpH33pj4G4GRqzbh/emLk0luI99mwmyIAhTIC4GkmjuOX3xAgdgfB6KTjZjCaB4cF9jPi97NiSSinSu9IONc+p/pTDx5+oSh70RLg+ZEcAyCAhTodgIsjHW7LmfCFMhdgfHJu/exsL/2GX8gxCeAqCbGj6nc7bGuGVl23TEnKoLNiYLY9bMXZn6NP36HxbGu2Z2MmgIUaAeB376x9IBi+EdjcdNHVLKjxFgUawdoNonQu2ixg7m1GXf59yaM+F+SUIACFOgMAf7i7Ax1npMCFNhGYML37oiFgwoOhOIXzocHcXF9XiDtL+DVq4OqrYoZ8xuTcre9cd2pK9v/vDwDBShAgdwV+PkT7/fo11uPjwWxPxjJPp4CF9nP3f7Kl8ic95oJ3fse+jMtKHn41LH9tuZLbsyDAhToGgIsjHWNfmKUFMhbgfIr7i3rafyJdenwEhE/EhCwMJa33Z1ziakqoFJtY2aaWrn07cu/MS/ngmRAFKAABdpZQFXl9jcXDy+Anp+Ixb9ujPRq51OyeQp8JJCdVul9NFl3ZV3a3VattX84d3+uO8ZLhAIU6DgBFsY6zppnogAFPiWw7xX3Dw7D9De9uMsFvlAk4GcSr5JOEVCfUWviT0Fw9Vtm0bNIJsNOCYQnpQAFKNDBAsmkmoHHzt+zsDDx45iRLwGmiNMmO7gTeLqsgHMuGjkWLTV2a3Vt/fVnHbLHEtJQgAIU6AgB/gjtCGWegwIU+LSAHHjVfeX1LjzbpfVkNa5XNGUDsPxM+pRUBGKMIG4tCuMWJYk4ShIxFMQCxAOLWGBgxSD0HtGXyXToUJdxqKpPoTaVQW0mROg8PJez3e6/QlUXrSsNA/OGD+wv6ntv+r/Kc85J8Z8uBShAgXwWSCY16H/s/INKEgU/jsVkovcoiqZPsjDWfK9H9+XoT2AEMSuIGZP9v0007VSiUe9ANBo5uqt4VYRekYnu0U4RqiI7UDmfL6pW5BaNHIuAVFDnFTM319b+dMNjD7yeTCZ9K5rlWylAAQrsUIA/QndIxBdQgAJtLbDfZfeMC6GXe+++INaUtXX7Xb296At2SUEcfYsLMLhXCUb274GBpcUoK4xn/5Qm4kjEbLZYlogF2S/jUWEsKoo1FMZCVNWmsTWVxubaFFZs2orFG6qwanMNNtbUoTYVgt8wm75KnENorM63JvYbkeIH3kwev7mrX0+MnwIUoEBzAre+WnlskbUXB0FwYBCYOKWaFoiJIBEIigKLskSAkliAmDXZwlj8g8KYNR8WxiRbGIsKYtFDKecVae+yhbGU86iNHl6lw+yDq/rQI8MqWZPo2eKiC2dtrdOff//AkdN4bVKAAhRoTwEWxtpTl21TgAKNBPa64ndDjCb+mslk9hIjCYmGQ/HICkTj5Yb1KcMBwwfgoPLB2GNwHxQlYtkv39aY7Mix6El+9j/Rosifcvvwu3X0ZbLhibRmv5BHI8aiP1tqU3ht8Wq8vGg13ly6Bmuq6vjU+tOG0Y6V8F7ErrWwP31rmfsjd6zkP1AKUCAfBW5+bcHkXvHgbojpbyCWi+w37uUCC/QtTGBQSQJ9C+Mf3I+j0cXRqLqP78Lb3I8bhoxt09iH/192QBQaCmZp57GhLoWVW9PYWJ9GTchHVp/uAXUuE3pfuak685NzDhn9cD7+O2ROFKBAbgjwB2lu9AOjoEC3EBh36X3DY9Y9rOr37xYJtyDJaNrFgB5FmDCsP47aYxjGD+6LAT2Ko3U2kEqlsHbtWsydOzf7Z/HixVi6dCmWLVuGjRs3orq6OvsnnU6jsLAQJSUl2T/9+vXD8OHDMWzYMIwYMQJ77LEHRo8ejV69eiEej2eLYcs3bsWri1Zh1vwVeGfZOlTVpzndslF/+arA2GvXVRXetPzGk+pa0J18CQUoQIGcF3jwQbUbRy4+KVEQ/LYwWmQ/KuTw+EggYQU94hZDy4rQtyiOkpjNPojKZDLYsGED5s+fjzlz5mDJkiXZ+3J0T47+96qqKtTU1KC+vh6JRALFxcUoLS1F7969s/fk6M+H9+SKigr06dMn+7rIvzrjsL4mjVU1dVhfl0YqWmaLR1Ygu+6Y6ns+489b+uiIJ5JJYQWR1wYFKNDmArwTtjkpG6QABRoJJJPBuHD4yFhgXvBhpk93X2Q/+uAtjAcY1KMYB5cPxpf2GZUdKaZhBlu2bMHy5cvx2muv4a9//SvefPNN1NbWZr9oZ3dQ3MnDWouCgoJswezoo4/Gcccdhz333BMDBgxAUVExMmLwzvJ1+OdbC/Ha4jXZqZep7MK3PBrWiNGauDWX19e7u+Zddyq3j+dlQQEKdGmBO157rSgwff+rMGF/ZsT079LJtGHw0YjthDXoVxhDea9i9EjE4MJMtti1Zs0avPXWW9l78gsvvJAtftXV1SG7i+JOHsaYj+7JBx10EE444YTsPXnw4MHZ+3QQi6MqE6JyYw3W1Kazo8qitcq6++G901Qm3Oyc/+7yrcv+kTzySG6Q090vCuZPgTYWYGGsjUHZHAUo0Fhgr+Q9R8H7X3iv+0dTAbvzEU2L3L1vGQ6r2A2Hjh6CMYN6QzNpvPzyy3jnnXey//3iiy9mn0S31zFmzBhMnDgRe++9Nw444ACMHz8eaRW8tXQdnpm/HC8tXIkVm2uy0zB5AEZcjSJ2rS0ouPONS05aRxMKUIACXVHg7qcW9fQ95CtxiwsDa8slqtLwQHFgMKA4jsElBehXnICGIV555RX8+9//xksvvZS9L0ejxKKR3O1xjBw5EkcddRT23Xdf7L///tlCWTyRwJqaFFbXpLP/HY0o6+535GjkmCreqw/dVaftN/KB9ugLtkkBCnRfge79C7X79jszp0DHCCSTwV4y4gjN+KucMwfYAEHHnDj3zhLVA/sUF+LgUYNw3D6jMHZQb/hUPV599RXMmDEDf/vb37B69Wps3doxg5Ki30PRFI+oKDZp0iScfPLJGDhoEDKweHnhKvzr7UV4Y+na7BRLHohGBlTFY7GbtqrcUHnlKVU0oQAFKNCVBJKPvlY0YnCfrwax4JLo+QyLYkDMCPoWxjC8rDA7ZTK6Jy9atAiPPvoo7r///uzo7WgUd0cc0UPDsrIyjB07FkcccQS+9rWvZZdACAoKsa42haVb6rA2GkHWzR9YeefUeaxJq/5w2aaFj3DkWEdcnTwHBbqHAAtj3aOfmSUFOkVgn+R9+6gLf5lxergxGnTX0WJxa7Dn0H748r7l2H/EAPQpjOHVV1/Fgw8+iJkzZ2LBggUIw86bFRCtT/bZz34Whx56KE466SSM3WM8Fq/fgmfnLccjbyzAso3VnXL95NJJVb2KmLXGmlsC9Lp9dvK49bkUH2OhAAUo0JzA9+54LbbPvj2+WlZQcJE1GMeiGFAWDzC8rABDygpRZA3mzZuLe++9F8899xxef/317BIGnXUEQYD99tsvO7I7mmq57377ZXeyXFGdwuItddkdLbv7kXLhgrr69CVnHMAF+bv7tcD8KdBWAiyMtZUk26EABbYR+NxV94xLq7k5k04dqpCESPfcfbI4EeDwiiH4+oFjMWZgb9TVVGe/fN98883Zp9HR2mG5ckQLBUdPq8877zwc96UvQYI4Zi9ZjbuefhtvL9/Q7adxRMUxCFbGg+DKql6b76k855xUrvQd46AABSjQnMBvXl00sWdMfhcEttuPFIt++ESjxMb3LUWvghgyqXo8/vjjuPbaa7Ob3EQFsV1Zz7M9rr6ioiKUl5fjnHPOyT60ShQWYlN9iLfXVWFjffcujjnvXMb596rrMped9fh9jyKZ3PkF39qj09gmBSjQZQVYGOuyXcfAKZC7An0v/H3pwEJ7p8+EJ1grFoiWte1+R9/iApz02THZkWJ9Swvx5htv4Mc//jFmzZq1S4v2dpRgNJ0jekp90UUXYfjIkVhXVYs/Pvdv/P2tStRl2meNlY7KrbXn8c57G8iyIAgufN2//wiSye7966S1oHw/BSjQrgK/eHr+uME9Y38zYsptEHTrNcWibyJDSgswpnfD4vorVqzApZdeml1UvzNHiO3oAogW5f/yl7+MZDKJaD2y+tDj3XVVWLq1vtsuzO+9V4WGXv0Lm2vd+WcfOOq1HTny7ylAAQpsT6Bb/ljlJUEBCrSfwF7n31McL5UzU6G7rv3OktstRx+sA3oU4cv7lOM7h34GmVQd/v73v+Oss87qsPVK2kLosMMOw0033ZQdRVYbAnc8/RYef3cRttSlsQsbZLZFSDnThqi8bcSe9uZVp7yaM0ExEApQgAKfEPjl/2fvPKCrqLY+/t9n5pb0QkLoCSEFRSmCWBBfFAiI+vQp+tnrUxQFCxZ4CkYBBRHF3kXFZ8GuTzF0EVGQLgiEJPQACaTXe+ec/a252GkhhZR7Zi2XKDPn7P075869859dvv25fUxE+Df9iXI5AAAgAElEQVSmKY73dzBOQb5aYkmRwRDSg/Xr1+O6667D2rVrmwwauybo888/72uaQw4nMgvKkF1YgUrpv8FS9m+RCsvzdrFXjbmzZ/x2EPl7j4Ims5+1oZpAYyOghbHGtiLaHk2gCRPokvZ8sEGhI5XXSvPXemIGka+w/nV9uqBPQhvs3rkdr7zyCt566y3k5uY2udWNj4/3pVZedfXVqGAD6Ws345Plm7Blb7Ffp1baqTZC4Fu3ad6xdOzVq5vcwmqDNQFNoFkTeH55ZkKwYUxwORz/ApGjWTt7BOfchkDnyCDEhgegpKDAV99zypQpvkL7Te2wI8aGDx+Oq666CqERkb6i/JsKylDix9HcXslVEnK6JcT9/+7SPr+pram2VxPQBBoHAS2MNY510FZoAk2eQFzaNHekMK+p8FRNMmCE+6MwZotiiTHhGH3uKTihTQtkZWXiqaeewn//+1+UlZU12TV2u92+FI6rr74awREtfMLY+0vWI6eo4YoTNzRMWxhjluxyOH5QUFeuSrt+S0PbpOfXBDQBTcAm8PKyLa2FwRMDTcelROwSwj9rfNosAkyB41oEIzYkAHm5u/Hqq6/6/snJyWmym8X+Tr7zzjsxdOhQtGnXHtuKK7AxvwylfiqO2WmVlmSv11IPF1UZT919evuKJru42nBNQBNoMAJaGGsw9HpiTaAZEbj5ZUe3lgHnK1ITWKkkf+x4ZT92xLYIxfV9TsD5PTph3dq1ePTRR31FfY9Vu/f63FGRkZG4/vrrcdtttyEwsiU+Xr4R7y/ZgMIKb31O28jHlgxFXjLFG1zl+M/PE68saOQGa/M0AU2gmRN4O313ELepusGEGA1wK/sllb8KYwGG8NUTi48IQmH+PowZMwaffPIJ8vLymvwuCA8P99UCveOOO5DQ+ThsLSrHur2l8Cr/yyT01RtjhqVQLC2+f9tJHV5NI/Lf/NImv7u1A5pAwxDQwljDcNezagLNikD3MW/2UcyPWcCphp+mbLQJD/KlTw4+MR6VpUW45ZZb8NVXX8Hj8TSbtbZ/iNs1We655x6IoDC8sXANPl+djUo/fUv928JKpQpMg15zVHkmLJ80tKjZLLh2RBPQBJoUgbQZ65xtOrkvcQpjosMhWgth+GfnGwB2TbH48EAkRQZBeaowevRovPbaa6ioaD7BRHZRfvuFld0op0XLGGzYV4qsgjJ4/U8b831OLctiCdrlqeI7bjq5w8eArjfWpG5g2lhNoIEJaGGsgRdAT68JNHUCXce93ZE83ie9ks4TAgaR/6VshAe6cOWpnfF/vZNRUVSIG264AXPmzLF/pDX15T3AfjtyzH7AuPnmm2EJJ56btxyfrsiEH9f+hZKsyODtAuaoNeOueb/ZLbp2SBPQBJoEgVeWbu7uDsDbJpkn2Ab7a6SY/XATG+LG8dEhCHIYmDBhAiZNmtSkSxocagPaXaRHjBjhqwUaEByK1blF2FJc2ST2a10b+XvkGGRmlUXX3dwjbnFdz6HH0wQ0geZLQAtjzXdttWeaQL0TSBj+TmhwhDVKStwFAXe9T9gIJ3AYhEEndMSI/ichgCTuv/9+vPzyy7DD+pvrYZqmr6HAlVdeid2llUj77Hss35Lr58X4AVLiJ9Op7lmZtmURkKbTOJrrB0D7pQk0QgJPLl4XGRkS+KbJ4jzTNP36932ky0T3mDCEGOyrJ2anGzbn7+SgoCA88cQTuPHGG1EhgSW7CpBf2fxezFX3Y8fMXpb43CuqRl57Qqdt1b1On6cJaAL+TcCvvzj9e+m195pA7Ql0f+S/N1tVnsdAiPTHYvs2wR7to3HHgJ5IjArG66+9inHjxiE/v/k3RUpISMD06dPR8+STsWDDdjw3ZyU27yuu/aZqoiPs10ElCzJnSkPcsS7t6swm6oo2WxPQBJoYgYnLssKiTeMlF+H/7KBtw/BfYSzQEDixZSjahbgwZ/Zs3H777cjKympiK3r05trdKu3u16f36YO8Mg9W5hah2COPfqBmcIUtgipWZR6v9Wa5l8bf1rvj7mbglnZBE9AE6pmAFsbqGbAeXhNopgToxDFvnapYziVQgL+KYsEuB0adczIGHN8ec+fMwX333Yf169c30yU/0K3+/fvjxRdfROt2HTDjp4147bufUVLpv8X47S6VDFQSxOOWFM9ueOzafX6zGbSjmoAm0CAE0uavC+7QIuA6NzmeYLDT8N+yYrAfahIigtClRRA2Z2X66mHaDXCk9A+BqEuXLr7mAh3iO2HTvlJkFJbD8sNi/L99EKVSuV4vP5JfQW/oTpUNcnvSk2oCTYqAFsaa1HJpYzWBxkGge9p7cVJVvs+Se5OftoE3iHBxz0QMO7s79uZs9xW//d///gev17+EIbtd/KOPPobcSoWps5fjx+xd8OPf4b4PqGJVYDqN8avV5qlI0ymVjeOupa3QBJofgTRm0XZZ1lUut/Mhp2HENz8Pj86jcKeBU9pEoLIoHxMnTvQV2y8rKzu6QZrw2fZLSrvG6Qsvvohyi7Emrxi7yzx+W+aApVJexrqScs+w206J/x6ki/E34e2tTdcE6p2AFsbqHbGeQBNoXgROS5sRWYGKJ7xevloImM3Lu+p7k9AyDI9dfCbahDjxwvPP49FHH0Vxsf+lEsbExODZZ5/FeRdciK9WZePlhauxp7j5dP2q/o7440xmixUbm4NdrquWjr3ih5qMoa/RBDQBTeBIBF5akt0tMEBMFURnmIbpt9/HNic7efTk1uFoE+zCvLlzcdtttyEz0/8y2qOiojBlyhRcedVV2FlSidV5xSj3+m/JS6WUKvfKb8oLi4aOOKvbjiN9pvTfawKagP8S0MKY/6699lwTOHoCN7/s6NbGPVRa1kMAtfDHDpQ2NIOA28/ugatOPw7Lf/rJ94Z248aNR8+zGVxhv6FOSUnxvZkPb9kaU75ZhplrN/t1+oYvZgxKGSyWhrVsdcF3IwbnNYOl1i5oAppAIyJww+eLQvrGtv+PKXC7KUQgCSEakXnH3JT4sABfwf2d27f5uibPmzfPb1Io/wzb/k7u1auXr8zB8V27YfWeEmwrqfDbqDGbjbRUZSXk5Bu7xo095htTT6gJaAJNhoAWxprMUmlDNYGGJ9B1wvSTuEy+xOCeMJgIwi/vIZ1jIjD5/85E69BAjBw5Es8991zDL04DWhAYGOhrF//gmDH4YXMuHvnyBxSWexrQooaf2i79C2aPaTjfWpVfMALPjqhqeKu0BZqAJtAcCKTMn29eERb3b7cppjiEcDNg62J++X1sr6eTCKe3i0Cky8C0adNgp/j78xEeHu4r73DnnXcir1Lhp10F8DTfRtlHXGpp2ZXWmLfnVp02un/yT0e8QJ+gCWgCfknAb79E/XK1tdOaQC0IdH3onXYseTzYuhyCnLUYqklfahfcH96/By46KdFX3Ldv377Yu3dvk/apLoy3o8amTp2KtvEJSPv8ByzM2FkXwzbpMZjt3+Iiy2mIu1eI7K90vbEmvZzaeE2g0RCYtizrRNMwnxMm9fXnYvu/LUiHEDdOahWG4oJ8DBkyBAsXLmw0a9VQhvTr1w9PP/00kjt3xtJdRdheUtlQpjSaeSs9KrNSVV5wy0mJvzQao7QhmoAm0GgIaGGs0SyFNkQTaLwEut4zOQgB0bdK5v8QKIL8+M7RrV0U0i48Ha2CnL4UyhkzZjTehTuGlkVGRmLcuHE+Jt9m7kbaZ4tQ5qet4n/Dvl8YA5MQC+EwR/w89sq1gC7+ewy3pZ5KE2h2BNLmbw6PC6NxQvBthmHA34Uxl0Ho2SoMbYPd+OCDD3Dttdf6XROcg21yp9OJBx98EHfffTdK2MDiHfnw+nHUmM1ISq7yWnJ6fkXp/Xef3iW/2d0ctEOagCZQKwJ+/HhbK276Yk3Arwj0euS9HpVezzSW6kRhkN/WMXGZAv93cjJu6Hsi1q74Ceeeey5KS0v9ai8cylm7rslZZ53lSyttHdsR98/4Fj9k7/ZzNopZETNTuenACxZZk9al/Vv/GPfzXaHd1wRqQ+DV5VnXBzodzwIItMfxd2GsbbAL3WNC4S0r9X0HrV69ujZ4m9W1//jHP3zNcRI7H4cfcwqxx89LHCgplWTa7ZHetOmfb522IO0sq1ktuHZGE9AEakVAC2O1wqcv1gSaP4GuaW+3BOhxJeW1trf+fNNoEx6EO/qfhLM7t8eYBx/A5MmTm/8GOAoPg4KC8Pzzz+Pyyy/HB8s2Yeqs5fAqP39FDcCOHCPCBic57l2+MCsdC9L0j/Gj2Ff6VE1AE9hP4OXFWScGBplvOxxmd81kfyfK46OC0Sk8CJ9+/BEuu+wyjeVPBFq0aOH7Tr7wX/9CdnEVfs4r8esi/DYaZobl5cWl5d67bjmt409EOopbf2g0AU1gPwF/fsbVe0AT0ASqQeCkh9+7qcpTOUUICqnG6c32FLsT5T+S2+Ou1J6wBbJTevfGypUrm62/NXXs9ttv96VU7qmQuPv9BdheoCPqbJZSKsvpNFaXe3FBxoRrdQG2mm4wfZ0m4McE3liZ9XWAw9mfhHD4MYbfXQ9xGujeMhShJHHTTTfh/fff11j+RMBuVGoX4E9LS4NluvD9jnyUWcrvGUmlyiwvP51fuG/yXWf1KPR7IBqAJqAJaGFM7wFNQBM4PIETR/03QjjUUsneTkT+2/HKphTsMnFtny645vQT8MG77+COO+5AcXGx3kJ/I9C1a1d8/vnniGrVGg9//gPS123VjHxvqSUzWLkdzjHLH7rmMQ1FE9AENIGjIfD60uybXC5jCgjBpmnHSumjdaAD3WLCsGtLNv75z39i06ZNGsrfCCQkJGDu3Llo264dFu8oQE6ZbpCslGLL4h2S+cbre8TOsb+i9cbRBDQBTUB/seo9oAloAgcl0PPllx1yZ8A8S1X1IXL4/b2iVVgA7hzQC6nHd8BFF12EL7/8Uu+cgxAwTRNLly5F167d8MZ3P+Plb9fAI/UbahuVncIhgD3lhqNX5sNX7dAbSBPQBDSB6hB46cetxwcH0esGUW+yw4D0ATuKu1N4II6PCsGH77+HYcOGoaSkRJM5CAE7ku6SSy9Fxr5SrNtbAkvLQJBSstcrF3k91hU3nZqov4/1J0cT0AR0KqXeA5qAJnBQAtTjkbf/r6LSesFhiAh/Z2Srgt3bR+OB808Fivf6amitWLHC37Ec0v/77rsPEydOxOrteXjg4+90OuVfSFlsGO7PiivKrs+eNLSo6W+iBBeQ2VhDEAiJ/TvDazG27NjciO20t4FAp9S2cAgDG7bnAOs8TX9vaA/qgsDk9NVB0THhI01D3CUIYUL4d/T2b0zdBqFLdAhiQ9wYMXw4Xn/9dd2N8hAb7pprrsEbb7yBvRUeLMkpRIXUypgtjDFzaYVXjr6pZ/zzdfFZ1WNoAppA0ybg91EgTXv5tPWaQP0QOP6htzoYClMly/MM0rVMBBFSktti9OBTsGThPF8a5ZYtW+oHfjMYNTo6Grt27cLuonKM/mghVu3Y2wy8qjsX2JIe0+26edVa5zv48FJZdyMf45ESzjkeQg4EUwbKqpYgZ4HdcbMRhQcmhyCx4xswEAlpvQBv5lfYsqXyGFOq3nQdzoiAM2gcHIiHh2dCeWdh83w7L6wR8ayeK/qsuiNwyYwZRv/4Xv0CHcYk0xBddbTYH2zDXSZ6tAyFVZyPIUOG4Icffqg78M1spOTkZCxatAiO4FD8tKsI+yq9zczDmrnDSimPJX8u89JFw06Oza7ZKPoqTUATaC4EtDDWXFZS+6EJ1BGBLmkznE6qHG5Z3tHMFOnvtcVsrE5D4MpTO+P6Pl3wwX+nY8yYMcjLy6sj4s1vGCLCxo0b0aJ1Ozw1azm+WpMNS3en/H2hld0w3mEuMLwBV6+ecGnTLcSfeM5wmHI8lCgC5FeQ/AEy53xn9xpoFLs65vSWiAiaT2QkM2MtpPUANs35ptHY92dIYWdEoGXAmzDMwWC2IPlzkJqITbNXNSjLuBQ3PCUCOcsrmkQdHtveLbCABc2i8+szCzdFh0W6xxqEm00SzgbdC41ocvvhpU2wCz1iQrFo/jxfGmV2ttY1DrVEERERSE9PR5duPbA6txjbShrn+4GG2GJey2JL0SsrcqrueHZwYmONfm4INHpOTcDvCGhhzO+WXDusCRyeQI/x7/WSlmeq8sjTIEBaGAOCXA78Z/ApSEmMQdpDD/nan1dV6d9Ph9tJzzzzDG4cegs+/GkjXpi/GhWeZvGcWie3D2bFCih0OxyPrXjo6sl1MmhDDJLQfyAMx7sQsNOtPWBeDHgexIZ5ixvCnAPmjD2zI9wBS8kwoiC5jJV6AJvSn2uUwpidSpk8cDpIXEoEgxV2QKlbsSn9q4Zj2dOBztFXguk8WPIFZM369tDsTgtAUkgKygqXYufSggaJdEvuEwIOfQKCvajyvoLNc39uEmLeYRb4zZWZfUzD9aYQ6KRTKP8AZT+8xIcHolvLELzy0ksYO3Ys8vPtgFV9HIyAYRj4+OOPMejc8/DL3lJkFJRpUL8S8BXilyio8MohQ3vFzddgNAFNwH8JaGHMf9dee64JHEhg+NeuE8L23MKEh4gRYUf+6AMIdTsxcUhfdIkO8qVRTp8+XWM5AoFbb70VT059Gl+v2Ywps5ahRKdu/E7MLsIPBQWTl7pE4G3L0y5rmgXrIk8JRcuI1SREnO0cMy+HJW/DpllLGsUHJHngfSToMTApsPQwaAUsfghZsxYCdlRRYzq6BqFz67cAcQGIBVj+CEteg8x5WQ1mZZuegQiNHkOEe1nRTrAci4xZ9s3vwPTOtv1aIMScDRYMyLmQ8lNkFi4Dlh+7nK2klCjigMUsuB2AH6DUf7Bp1tKmKo698N2aiICgkKecTuNKQxhmg+2DRjixXWWtc2QQEkJdmDB+PJ566imUl5c3Qksbj0k2o9uGj0BmQalPHNMF+P9YG6+0pGXhnet7xF7XeFZMW6IJaALHmoB+6j3WxPV8mkAjJtAz7d3OSnqft9g6C2T3fNKHTSAqyI0JF5+BhDAnbr/9dsyYMUODOQKB66+/Hs+/+BJm/bINT6YvQ0G5jrD7OzIGikxBjxeSenJL2vVNM7clqf+XZDrPs+umgeWb2DTndgDHTgw51D60658RFsJQEbB4HYCpMOgKSO4OQ9yAjd980ag+xO0HtIHbnAaT+0GRglTPIjN9ZIPamNA3Go7ACUTGTT7h02utwa68/ihdefA88sTUeyFoPAlysOJiAA9h494Xjpk4Fje4Fbl4EwwKtlValtY2EE7Hxtk5DcqxhpO/ujJ7gFs4/udw6BTKvyM0BaFbdAjCVCUefOABTJs2TRfeP8I+u+666/Da629gW3E51uaVoNzS5Qt/Q+b1elmBd5VUeG66/dTkr2v4kdWXaQKaQBMnoB98m/gCavM1gboiEJc2zR0mxDDplY8QRFBdjdscxomPDkXaBX0Q4i3xCWPffGOXKdLH4QhcdNFFePOtt/HDllw8mb4cOUU6dePvvJSCJYjnCafr7tVjr7DFm6Z3dE59jIQ5iiXng+V4ZMya2uAROnEpreByPw2ifwFcAMUPIiP9NSQM7AHweJh8IhSNgzLeR+ZMW8Bp+CO+/4mA8Sq56GQGeVBlnYfs2XOrYZhAm55umAEuWBFVyPmy7sJm4lI7wyWeJ0OcDeZKlsrmaK/vwWvIxaXEweV6gQRSQYYBKQvZ4x2IzfPsqK36P+IH9CO3Y45vIlaSFX5EVeVV2LKgyXVKuYTZOHf15rfchnk5DEPUP7ymNYNDEHq1DgcV78N9996LDz/8EFI2jtKGjZVk3759seDbb7GrpBJr8kpQrMsb/GWpJLNHWurT/ArrjjtPjd/TWNdR26UJaAL1R0ALY/XHVo+sCTQpAp3T3k9yWpUfKMhupKPF/rJ2XdtFIe2C01GwLdMnjC1demye85rUBvqbsWeeeSY+/exzrMsrwZT0ZcjOaxz6Q2NiatcaA7jcNMV9XgS9ti7tUk9jsq9atnQe9BARPcTAblg8Epu+ea9a19XXSdEpwWgRcAuA+wDlhpceR9Y3E39NnRQ4bmB3sDEJytsTQrwIS7yIzJl2AwSuL5OqNW5i6nkwMZVgxDPTRmz4uuufIu8I6OJAdLQTTsMFtxEIgyJBiIRSrSDMeBC3B2EHvPI7CO86ZCzYV0ufBDqdPRCG8SLIbAuoj1FVdQu2LCg8jD8C8QPOgoOehBBdiITB0noZG2fZ6/HbYSCmqxuO1i5Y5QZEeVkdFfYXSDznVXLQDfujxdQmCBqKDd/YabNHGRrT04H4iEB4KQgONlFYUoj8JaVHP061Vv6gJz31fUb3qGDXQiEo2DB09PbfITkNQu/W4fDu24ORI0fis88+g1JHucw1X54meWX37t2xfMUK7CmrwprcYhRWNbJs8gamatcaYwtZVWzdc0OPjnZEccN+JzQwDz29JuCPBLQw5o+rrn3WBA5CoNe46UMrK7xPkMFBgP4h/mdEpye0xoPnn4aNK5b6hLENGzboPXQEAt26dcOs2XOwtdTrE8Z+ydGFkQ9EpphZQbBYYCjn7Ssfu+qXJrexklKHkWE850tbU8ZQZH6T3mA+2DWxgiIuhGGOJaZOrKzXUOYdg5wFe/9iU8eBveGgp0B8PJhmwPK+huy5Kxu07ljyoHtB9AABQazkfajgDxCooqBcMYA3CqAoCAoHUTSgogHRAaAOxBwDQzh8/rGULMVmgD9EeeUb2LHArk9Ws4c7u35ci/BHiHArM7aCPTchc74tMh1+PFuYjHBeAcMYTURxLNUsVJReBndQBwhqBeY2YG4FphgodsNEFlguQMZcu85ezUN+WqXEIdSxgExHLCtVAYtfRGXxBOz4oTo3HkJcShgMZzsIFQthtAdTBxiqPRTZbDMgrZnHqmbaQ1//GNouJvrNQKfjQntZtTB24B3FZQic0iYcFbk5uOuuu/Dll1/aemiD3XqawsSJiYnYsHEj8so9vs6UBbru51+WzSeMQVV4Jb24q5gnjO4bazcR0YcmoAn4EQEtjPnRYmtXNYFDEfClUUr8KFl2JTL1feFvoFK7xGL0ub2xcHa6TxjLyWmSJWuO6QcgLi4O3y9ejHxl4olvlmHF1txjOn9Tmcz3MMdUKgTdv+a7za9gQVrTeo2fnDqEhDGDIbNh4QZs8hW2b4jDQPyAFDiMxyFUFyj6DFVVow6RRieQNLAXgOlgbg2TFsErH0fmrsXAumMRtWcipqsLrlAnDJcTDkcHEI0hwYNt3Ykh5kLBguBwgCPAHAoWARDsICXc9oYBkZ0qaEH8Kibxr3+2L7d4G2A9iMw5dlphzcSmjqlnwmHMAHEkiF9BcVXaAQLjH6tMiItzoaiFC+HhbjgciRDqbiJjMDPyQPgJ4BiAWkBxGIgCwcoNggGgGCzWgD1TkTH3yxrbmzhoKAQ/Q0I4mNUaKDUSGbPtDnN/DyNyIKqPG2FBAQDaw6ROIOoBEkkAt4TkVjA4HEyBJIRtp91CthxE6+GVdyJrVr13XH3lp6yLA1zO/zpM4WqID1JTmNMWxk5rG47inO2+hjh2eQMtjB1+5dq2bYvt27djX7kHK3OLka+FsQOA/dqhMrvcsm6/pWdH+yWPVlubwg1B26gJ1BEB/QBcRyD1MJpAUyZw0sPv3FRV6XmBTDtUzO73pI8/Ezi3a0fcP7g30r/8HMOHD0de3sFrT2tqfxCwf4QvWbIExcLtE8Z+2rxb4zkEAZZKGQ76al9x0P/teOrSiiYFqvOgi0D0ERRvhPRcicx5DdNhs1Pq6TDEZDL4FGaaD48cjezZyw94sAk7IwIBZGL3d3lISD0fgp4AURxIrAfLadi491Vged3V6UKKG/FGBziMdoBoA3BbgFv4IqaECAerSLBoBUJrMuiP2o6sJECFzNYewCgAaDdIlQFiKxSqoGxBSVXAQaUAMbxWBViU+PYOeYugRBay5xTVbC+1CUTyia+SYVzBSi2Dsu5CxhxbEPpVZEpwIT42Fg4zHpLawuS2ICMGbNniVzSE0RIsowgUARK2+PXHIVUlSO0DiyoG9kCQB1KVgPh9bMz+CMisQZeOnoFIjppPhtGblSyBxFRUFD+GHT/s/yx1SkmAcCVDiEQwd4BQrcGwo8KiYYhgW3wkErZQBkjlBWgXw+YuiiEoH2B7nHxY6i1smr2qZkyrd1Xa/HXBsS1CngsQdDWE0LXFDoHNbQtj7SJQtHMbRowYgfT0dC2MHWGLtWrVyvdSL7/Ci5W5RdhX0fA9Uqr3qTh2Z+2PGmPltTC1oGDf+LvO6nG41PFjZ5ieSRPQBI4JAf0AfEww60k0gcZLoNv4t9pKL+ZDygQiLYodbKXO7twe/znvFCxdON8njG3Z0uRqOR/zDZiUlOQr9JvrEb5UylXbtZh4qEXw1RpjIV1OR+ryh660o1yazvGbMGapdYC8FJvmbLSzv4A2DsQkxCAk4GSABsBEa0hehfKyt7FzUUadOhhzRjzCAmeBjFgofAvGvcic+ZuAYQI9AxEfnQQHXwHCBWAVDDLeR0HxeEQEDQaZTxMQ4it6r9RSlFZegZ0Lal53rOOgrnCoESCkQJjRYBYACxCJ/X8mAoPAUoEgwcJBBhmAtDNrX4KF/6Gici0iRAH2OhmOEgXTxTADGJm5ymcqohn40Mb454iG3/5cuyiHuJRT4XDOAgkPWD2MTbOeR2LqyTDk1VBmHxhGvM8PYmO/Lz6fBCAlGNKOZgNEJaDWg4W9HtvhqcyAIbNhykLkOxjCyTD27f+37dsWWMCCmkVLdk69B2SMA9gJiR9hieuR/fX+PdbmzPYIC1wIxVEQhsNnK4PIzmI2lEXC3C+IscphhakQZe8gP6D4L7b5uG9jYJ1tX70Wsnpu6S9nhrpC3jYNdBBCfx8f6j7hixhrE46S3Ttw55134uuvv9bC2BFuqrGxsSHJxPUAACAASURBVNi8eTP2lnuwSkeMHZLW/qgx65eiyqrrhp/SeVmdflfpwTQBTaBRE9DCWKNeHm2cJlD/BLo//N9LPN7KaQYZuhPlIXD3jovBmH+ehq2/rPYJY2vWrKn/hWniM/Tu3Rv/++prZBdW4olZy7Bxt37xergltd9TO01jaRja91mQdlbNBIL63zN/FIEPsBwQpgtu15UgMRkSuSB8DVIuELeFEvEEbg3DMP9sFku1HQpjsembN2tv7iUGkgoHAmIahIiEgh3d9BAgXTBcJ4NULJhjiamzncbHhpCAsiOUykEiA1KOR+b679D5+H8DxoMgRBMRsbLywOITWPwZqrAUO9LtyKvqpyQm9DsewrgFROcRiZZspz4CdiRUIRS2QCADrLLA2GbHdwG4gwT1ZoW5KC++rJp1sWqP72AjhPRrgVZiJoTZA1CzUSFvx7Y52Ygf0A+mMQxEZ0BwABRLEOwaPNvBIguk1kGJHbA82SjFNuTOtZXwehWRfOa3P7sTAsUMCEcP2CmPsB7BxtlP/qVeXIf+8QgwhoDpTJ+QR2ot2FgL5dkEcrxNDkr0aWMWZ4I8w7Fx7qxjYvvf+F8yg41BSVueDDAcN4PYpYWxQ29xu/j+Ka3DUbV3N+6++2588cUXuvj+Ee4Ixx13HNauW4fcsipfjTFdfP/QwKS0yj0W7vx605I3Prz00urf++vnrqxH1QQ0gWNEQAtjxwi0nkYTaIwEznnma1fOvtw3LS9fKgz7jb8+Dkbg+DaRvq6UlXu2+4SxRYsWaVBHIJCamooPZnyIVbsKMeWbZdiavz/LSx8HJ2DXx7EkW2GBznOXjLnKfjA/1oeBuBQHgmCi0HDBIR0g4YJp11mCGzDdYG8YHGYXMLqAKRkkE8EURobhYJ9QwhW+iCFBFhRbECShSEHAY8dF+Ryy/6xUITLSU/7UdfHofU04JxRCng0WEyHILpq+EBKjkZH+CxIGXAvTuBJAhD0hiMvBXAQmu2vGMnjLliJ74ebfxZN2AyPhpgcg+HoyhF3gnuzGhpBcBsJ8qKq3IMXP8Jh7j0IkE4gfnACHr26YA/AsR1X+CmxZVfaryGaLRgKd+qXCYbwGiGAo71BkzP3oqES4oyd36CtiUoMQgXEAjQCLSrB8BuUl435PSbQjARNTewHiOEDtRJlnJXJ8XSptX+pfBDvA8hQTya7bIPAgAZEMsRh78s9F/pJDtcD9La3TtnX/fkxOfRxCjCQSghXngfk2bPzmk4ZYg6k/ZJzSIsj1IgHd7SxKLYwdeqs6BeHk1uGQBbm455578Omnn0JKrV8c7nbQq1cvLFm6FHtKK7E6twRFnsb6/qUub2o1G8u+/Vd6vIsrSsV5w3QR/ppB1FdpAk2QgBbGmuCiaZM1gboi0Hvc++dVVFS+zILbEOnbwaG4to8IxiMX9kG04fEV37c7YOnj8AQuu+wyvPr6G1iYuQtPpi9DbknTKp3VEOvLbLEJ891VG7fcgA/TjkUReIHY1FgEGCeAZTRAoRAIgSVagDgcwhaWOAbEUZBGBBmIgOIyFrTHF/1kR4QBrfan08kcsHgX4H1QXA5BpSCqBJMX0ir+vUg8RAnKvTuxY56dqlizo2O/GDjElTBoGJRhdw1831cfLGPWb+1iBVr2i0aoGQUIRmXhbuzwlADL/15URyChbwvA0R7C7ADgPMC4jMw/1fqyLVSyhJlWQeInCF4FZS1H5lw7ZbR2T+K+Do6uJ0ngRgYWwfIMQ+b8dTWDUgdXJQ66CAYmg6gt7BBG8AZYPBJZs+bVYnQT7fu0BFEFti2q2y5v8QN6wSmmEKGPr2mBxAhkzHrhqGxN6n8NYL5Gpl20n7NgVd2ATfO+O9ZFt59cvD2gRaC8xzTNkYagsKPywQ9PdgjCSTFhcFUU4f7778d7770Hy9JCz+G2wuDBg/HFl/9DTmkF1uSWoNRbu9tXc992UikUVXluGNaz07Tm7qv2TxPQBPYT0E/CeidoAn5KoOf9M8I87ornpFT/JwCHFsYOvREig1x47OK+SIpw+4Sx999/3093TfXdvvHGG/Hs8y8gfd1WnzBWWHEsdJ7q29cYz7TfUhNTptvlvPCnsVccA4EkxUSiayCEuBekuoDtjodSgIR3f1oaymDQXkjOAfE2EOWCVS6UXQgeVRA0AqBBIJhguRzKuhAZe/KAdXZEjv3UVbtaVwcuEiG+XyJM82YA50OoHHjFNFQ4P0LOl4comJ9iIjrPjeBWQXAagYAMAYlWgBkLVrEQFA9GLIjcUPJHsAiBQYMIqgXI+COKVknJjH0g7ITizyFLX0TW4tq1Wk1MHQBBM0gIN1tqMgpKJ2Pv938PrRSI6hOEsCBbqOwIA2HwVq5C1kK7NW5dPdkSEs7pDoFJINUHTB+CuBuE6Azmt2DRGGTOPFKRQELkKSEIDAqB2xEOwy5ujwQISgKoNcClYPULJM1F5o61te7+GXN6S4QFPwgD/yYpTBhssMJ8VPJN2DrLjgas3pGcOsQWdH3CGOw6edbV+GXOyupdXHdnvfHT1njTSZMdpjifiGyxVx+HIWAQ4YToYLQ2FcaOHYuXX34ZVVU16NvgR5RHjhyJiY8/ji1F5VibV4IqWde35+YHs7JSfbd7357zRw3oVcNGJs2PifZIE2jOBLQw1pxXV/umCRyGQI9H3jrN8vAzzHwSCZ1GebjNEuJ2YvxFfXBS6zBfPZM333xT1zM5wqfLTm8ZN+FRfLkqC0/NXoHSKt0Bqzo3JKW43OFyTm0dHvHIzBGD6/9JLyklCtLVCyb1gqA2kJwLlrugaA8M2geDC1Cl7NS0ImQXlP8edRU/uBdM+RwM2Kl1AmwtA9Q52DB3X3X8rNE5CQNSQWI4oGIgjC/Aai0stReFJWuQv6QccSnt4HCEg40YCNUKRB1AFAHmEDBFghAOQiggA2EZ5TDJjooqsmuikUInBhWCeQbA3+8vnG8Xmcc+KOwE8R5IuRvCFgqxHVUlWX9KMayBO8kh6Bz7FpG4gBnfQsq7f+94GN0lGGHtbNEuCYQuUNwRhmgLWO1BpgtK/QzmD1Cw83/IW1dag8n/ekmnM9uDXGNhiCEAfwyr8mGYrglkOK5m5m9RRcOR/fXPB86T4EJSwhkQ1APELcEcBYVogKMAIwqESBIcDrL3h5SsaBuYpyC/9O2DCIBH44aJTgPOh8OYQqw6sKK3YIoroZQE02RkFE0Cfu1IeaRRG4EwdsmMGcbAxJPPdxvGU0SINQxD/zY/wrrZbQkSI4JwfGQgJj/+OCZOnIjS0tp/FI60XZry37/xxhu46pprsSG/FBv2ljZE7nOTw6ektTe/rOqK209Nmt3kjNcGawKawFET0F++R41MX6AJNAMCl1xinJh8zr+l5EeEQdG6G+Xh1zTQaeLOASfh3C4d8NSTUzB58mT9I/wIH4NPPvkEA845F28vXodpi9ahyqqr4JZm8Pk7jAt2h0pSYpnDaVyxIu3qzGPkrYF2pzkRJEyUKQs7iiVwvAQ+/KMW018MsQWR+IdAYgQJCvTFHdSnMBaT2hKRNBRMF8OyC9RXvQIUb0dI1CgQXQ1mghAMhrlfHBEemNKCFHZ9swAw2kFgFaR8FQqbYHn3QMKEaeRBVDAcIZeCxFgCotiydmOTtwMSAgIhKpzwwEKF04sAj8SWEgkstzdy7etpJfS/FA7H22QvuML3PvtgtYZlJsOklr4oPEsBQqn9qapkz+kkQ7S0q58Bcjck34dNs+3w1VqEfsS5kZR0AwTSAKxGReUIbF24Hp0HPUdC3MbKeh/58k7kzrXTZ/96tD2nHULUBECcDWWn3rKEJAlDVUBRBYh3gsUaMK+EsLZAOjcBKEbmTDsqruY2dzgjHgHBr4LUP8BYhArvbXA6voRhtINUnyC3eBiKf8iv1mfnz8KY4jVQ6hpkpK8+yLUE9AxAiBEAI1CicIEtFtd+HwB4av7m8LBwGus0xQhDCENHbx955eyHl9hQN7q3CsN706dj1KhR2LPnwC165JH84wy3243PPvsM/+jX3xctllV4iABb/8BRbS9ZSlUl8cJ13dvb0dE1v2dVe0Z9oiagCTQkAS2MNSR9Pbcm0EAEutw1I5JCSh9lxf8m6B/iR1oGUxDO7x6P4f16YM5XX/qK/e7cWfMSSUear6n/vV04uri4GGUSGPfFD1iYsbMWT8FNncbR2W+nU7JCjsvhun/Fw1e8c3RXH5OzBRL7XwjDnExEHX3WggSk+gEZu1KBNXZx+bo8TCQMGAzD0QIVFUuxbf4vv4sqIb1boE34dAhjEMC7oeR9UHbUl9qLKpWHwtJCtI4YTIZ4ixlvYsPMm3zph/H9L4ZTjIIXE5A162t0HngtCI8CogWkGoGM9Ofq0oEDxooffCKc1kyQ0cb+O7sTJpRVxYozIczVkCoLhE0A7wV78yGNciirBFUqgMICFkIYUaysCkjcj02zXvxLB8ajM9xAp0FXw2C7gcF3KPc+hG1zbb7wCWNEw5jVk9iQfs8hhw09LRIxIYkAtYNCGaBK4OVd2LYrF6iDaLYDJ3ag88DnQeLfkGoTmEdi06yZOO6cJQBOgOS3kLH2TmBH9Yoa/lkYY7UAXroNmdsyERctYIrjwUYsDKMzBNudTduBYdffqwRoMTzWNGTPWVsrkQ/A26u3naCYPnU7RcLRLZ9/nx0T6ECPmDBsXLMK1113HdavX+/fQA7jfUxMDBYsWIB2HTth5Z4i5JTp0gbV3SyeKk92iRd9buvdcXd1r9HnaQKaQNMkoIWxprlu2mpNoFYEeo377+Aqr3yFlWyr304fGaV9ozwtoTXGnHcafln+I2699VZkZWUd+UI/PSM5Odn3kLJtXzHunbEQG3ZXL3jDT3Ed4DZLWSnIeFM4wkavSvuX3fWv8RxJ/eNBxqNEdDEzF4LxNQxxNVh9hw3p/zjmhialpsEwxkIiC/mlZyLYJ2QEwFu1FdsWbUHywCFEeJeBN7Ah/RbEpYTC6f4EAqeBsRCeqhEwHeeTMNKY1S6UlPTHrsVb682P2L6t4Q58FoIuhEIpSJWQMNux5DxYVdcia943hxVaEgf+TA7jBJZyFbxyOLLn1LBFbk8HkqJOBYmpkGotlDUB2XMzfvfbFsbAt7Dix5Ex6z+14EGIS3GhIt/AHofnIA0QjmLoLk4kthsCwvO+rpigB5Ex6zPfAMedswzg48F4Ghu+Gf2nQQ2gi4HoaCcCLAecISYMy4GKCjec5Aa5BoPMR/cX37fsCLdNgIokFp1hCOchjWNlR/otg6XuQtasxUfhxF9OTZs/32wbFjcsyOGYJAxy13Qcf7wuxCHQtWUYIk3Gv/71L8yePRv2iwV9HEjg5JNPxsKFC1HOhKU5hSjy6Aju6u4Ti7mirLRi0tDeCY+AdNRYdbnp8zSBpkhAC2NNcdW0zZpALQh0SZsR7EDlKMuSD9jDaGGsejCTYyIw6tzeaBdAGDJkCBYtquHzaPWma7Jn2fvptddew3XXXY/5G7Zh/Jc/Yl9ZZZP1pyEMt7PrhMCPpukavmLslcsbwoaDzhl2RgRaBdxPwryVlTJ8IgSp9RDm2w0mjNkRP8KYAYUd8Kgr4VQpIBoKJbJRXHkNQlxdyBQfMavnUbDrIYS1uRlCXQ+F7yD5XeQWbUDriNEk6C5m+RHyc26sk7pdBwOY3CcEFHQbgLsJIoS96lk4aR+RMZGVyoZU12PTrL91ROziRLvQYOzYVQ5sqUTnQbOJqB8rnu0T9TbPt7tjHuWR4EJy/PkgcSHAP6Ky6iNsWfDXaAhbGGO6jlmOR8asiUcxASG+f6ivm6nhagWy7ML7bUEUCEV7QdY67C1djfwldiri0RwGkgb9kwQ9w4qLADUO5SVf/F7nzRbGFDr7/n9Z8atwByXBMGLAHA4gCGy0AqkIX7dVEhEQCIfkSFJoCVNEHvBFaCssCgWA8rAQZZCohAEJe25B0pcJyiiGl19EVnp6TaPGnly8OCDC3eYdp0P8S9cWO5rtANidKY9rEYTEiGCMH/cIJk2ahMpK/V1zMIoPPPAAxo0bhx3FFVi+uwhVSguI1d1tUikppZqzu6r0uvt6d9FRY9UFp8/TBJogAS2MNcFF0yZrArUh0G30W0ns4NeU4r5aFKs+yRZBbtx6Vndc1DMRI4bf7hN/vF5dUP7vBCMjI32iYaeEREydvQLvLtkApd/iV3+j2U/YrOyqWYUO0znGaFX2yvKhQxvHRosfcAucYiKxCGKhZsPD98Hk4yDMDxpMGEs4pwccWA7wLljqcliyEA7nBAj0RpVnAFyuE4j4dVbqGVSUvQxXyEVQ3lwUF81CmFvCg2i4gyeRweew5DuQkf5yLVITD73OMV2DENrmEpjqQZJGBzb4M5R47kKgeTIJ8S5DboZXjIRVsREOZzhM0y5m3wYk4qC4FSD3ASIbAnb6e09m/hSWGomsWduPanPZJ4enhKOl83qAliEj3Y52OjB85DdhzBaaNqZPOvgctsAWmwyYbSAo3FdnjBFpNzOAoI6QItHXnVKx4WuCTmxByh8hvWOQvcCet/o1ujr26wunmAISFbD4WWTO+vgvYtR+YSwZxPegsmoV3I77wXQWIIIAJrvdq10iiJSoZEHFkCiD4DIoBMHgeCJDMLMtMn4PYCeYJRTtAlQlhCgAowysvLCsPTDJ8vHwchk22+uyYP9/1+CY8t36pJahQd8KgRgtjB0dQLtlbGxYAE6ICsGiBfNw1VVXIS/vSM1Tj26O5nB2YGAgZs6ciTP69sWa3GJsyre3vT6qS0ApZRdP3FReqYYP7RU/q7rX6fM0AU2g6RHQwljTWzNtsSZQKwLdxr51lrL4HRjw1bfRR/UIuE0DF/dKxNCU7shavxbnn38+du3aVb2L/eisQYMGwe5+ZQaHYtSH3+GnLbogck2WX7GSgoz3TOG8f+XDl+fUZIw6vSYp9TKQMZ6EimNFq8FyDDLyZyM5ahiEeKrBhLGoPiGIDi0CsBdK3Y6N6R8j6eyegBmP0n1fIDz6ImJ6jWF9DsY8KHECWJkwDDeg3L4nRMIZpIwKVvJyZM2qhwg9O20x/FwI4xEo0RnEX6GqajS2LMhA0oBBBPGOLdkAvAJAFQxuARiRAOyIpnAY5ICyiqFoCQS1B6gTE30A5b0fG2fXYG+kmIjJd2HPYerBVUcYi0sJhzvgQQDnAAglVsE+Icq2l3kfFO9gwi6wygaL7QCXQPEeqLKlyP7eFvSqE7ZCSDy7L9gxDIKzodSHyLR+PkCM+l0YkyNR7PkEwY7eEMZZID4V9nMt7BRJ3gRGAZQqBLgYBtltDPuAjfG+VErF78LCWGTOzK6mbbX+iL22auvYAAeNMcgwaz2YHw4Q5Xage0woKgv2+iK5f/zxRz+kcHiXBwwYgOnTpyMsMgrf78jH3srG8Z6lqSyULYwxUCQtHn9N9w5Tmord2k5NQBM4egJaGDt6ZvoKTaDpEkhLM3sgcaxXeu8jwNV0HWkYy7u0aYF7B/XCCW1a4J//PB/pvgwaffxGwC66b6ds3HfffViZU4DRH32HYv0jvMYbhEitN9i8deW4axYeqwf1gxhLSBpwIYT5DBHaMqt9kPw4Cne+6Es57DzwYZAY02DCmG1wcupqQMSD8S7Ay0Bkp9DFQCEapjqRyDyOgRIwKsDSCSIvyBZpDAVWTiIVzUq8iryqNBQuqOuaboTkQedD0RMwpF28fT4qrTHYOs8WwcTvwhizCdBWGFQJcDks5MPEL1C8FYwNEKIQbJUCjpdIIKV2wlg1tmTn1I+IjUF82IgxGOg8qD2U6g6iJBBXAJQDr5UPp5EHr1UBuKrgKSmDkpX7u52us6PTql/gKPKcUERJW3irQnnJQuw4RLfJhNQ1MIyOIDkSG2a94mNr15MLEGGoEowqLoNDlv3aWfS3bqsKfy6+D7wJwmis+/qYpEtNTs9sGdVK/Og2nR119HY19uRBTnEbAt1ahqBVgInRo0Zh6tSpNRuomV7lcDgwfvx4DB8+HPleYElOAbzVkaObKY+auiVZWV4PPttdWjRyVN8TttV0HH2dJqAJNG4CWhhr3OujrdME6pRAx/+8GhNqOtMtJbsKEvrzf5R0IwJduDWlKy44KRFvvv4ahg0bdpQjNO/To6OjfW+m+/fvjydnrcB/f/hFp2zUYslZqWLhMEav2Vf0Op4dUVWLoWp+aafU02HQczDQjVgoZvUpSvYOQ87yvb5BjzvnEQAPNqgwljRgIhnmfcy24GJ3yVQMFnZx9n2QKhuGHb1ki05qO2DsglQVgCqG4ZRg2RagwYD8DBtn22l0dXt0GjgIDnoBQGso9REqyx/CtkWbfxU6/xDGBG2D13M3ULkWMqcYW4IUEK2ABbaI80fm03GD/0fMqfUujCWnphOMPkcQxn5jZX+X2Jlt9iP3b//UJUfj13EPnQGWNHAfSDj/JIxVb/4GFMZeWr31/GADn5jC1NFi1VutA86yN11SZJCv1tiGX35Bt27dajhS87wsNjYWr776Kv6RchbW7ivFpoLy5uloPXslpbSrDm4tr1L33Hxy7Cd2Xng9T6mH1wQ0gQYgoB+MGwC6nlITaCgCXR9+px8sa47+Rq/ZCthS4qAT4nDXgF4oyt2Js846Czk5Nchkqtn0jfoqO1rs2muvxYQJE+B1BuH2d+Zgy76SRm1zYzfO12FNGC9WFohRmc9edbTFymvpXk8HElqeDoOfJEOcxFJ6wPwJ8rfejL0b/1jYxiCMhfRugVbhL4GNt6GKVyP7ezvH+W/5Qj0diHK74XKEwWW0hqJIOGgPCnMy66XYfkTPMLRscTGIXvWleQKfo8o7AZvn/bnjpcDxA4cQjA+Y1Qp4PTch0xdJZh+ELl0cqAp2ozLchFtYcG2rhIr95JgIY0kDZxGJ06spjFVjr11iIKZof9fFPbMqjqq+WDVGx3GD7FRTqpUwptST2JP3CAqW26m59X3Q68u3TAoKcNxb3xM19/HDnCZObhOGCLcTQy6+GJ9++mlzd7na/l188cWYMmUKIlu1wcLt+1Dq1dXFqg3vbyd6pSWllx/LyyuaeO/AbmU1HUdfpwloAo2XgBbGGu/aaMs0gbomQCelvfOax/LeoNM2ao42LioUaf88Hd06RGPy44/7UgeV0j82O3bs6EtjGTT4XExf/AtemLcSXt35quYbzVeEn2EwZXstOuuXSdceu/SNuBQ3HK5+MDEKik7xiUzK+hSk7kfGvJ1/caoxCGO2QZ1SW8KUraDIi7KCrQhsaYJlGAyKhOQWIIqHQDcwnQCBTlAqBmRsA6kPYFW9iawFWXWUrioQe2Ys3O5bQXQlPNgOk1+EJ/dzbFn19zRNA8mpl5FhvsOslqLKGgmH2AlBEfDY3RKRDPCJgGgL4lwwL4cwLidGz3qOGHMgqf9cIsdJhxHG/hwl9tsN8Nf/11MgPiIQJEJ9/GGFghyxALrauxpKLsS+ku9q0Jny4J+n6JRgRLlzai+M8aPYV/EY8hbYtcfq9ZicvjooJiZ8ntNp9q7XifxgcIOAE6ND0CkiCD+vXg27zmVubq4feH54F1u3bo0nnngCl156KTYXV2LVnmIdwV2LXcFKKa+UnxVLdfftJ8X/+QVHLUbVl2oCmkBjIqCFsca0GtoWTaAeCXRNe7sle+V8CDq+Hqdp9kM7DYFLT07G0JRuIKsKfe1OT2vWNHu/D+egYRiw30w//vhkeN0hePCT7/DLrgK/ZlIXzvsiO5nhdjkuWTbmqo/qYsxqjGGiU+rFcIjRJEQ3VnIvFH+OjN13AAcp1t554BMgcXeDplLaTtmF4F3OiSBxAgjzIZWdfhcGEtEAQqDstogoAWh/SipzMjlFL5aqFFCTsDF7MpBZy3TVc1xI8PYAGZdB0HGw1AaQ8TIyZ/5ycO4JLnSOv4uE+RgzNkPhe5CKIEICFMUCdtVnUQIDhWCUA1wAheNIUFS9CmN2tFtMy7lESGSpHkFG+oEFp2P7toYZ8A8IEiBshyILporydaZUogVgNwngtnCItiRla5ARA4OCfRyUymHJr0Na7yB7bkY19uThT0lM6Q7D/T0IEsq6AxvnTKv2mEmpFwL0AZmGk9WxE8ae/SGzT3iI60uHEBHVtlWfeEgC0QEO9G4dDnircMcdd/gawPjzYdcWs7t0Tpw4EUHhkfhhZwH26XqftdsSzPAo78/SUjde36PTT7UbTF+tCWgCjZGAFsYa46pomzSBeiDQ9aFpp0rLmieEI6AehverIVuGBGDcv/rg5LgYvPTSSxg1ahTKyvw3sr59+/aYPHky/vnPCzBjRSZemr8aZR7Lr/ZEfTlr98MyTOPzNWnXXFhfc/wxbhcnktoNhxA3ESlbnMljqOfgLZuO7O8PHrGWPPB9CHFpgwtjSDGR5LqCDPEKs1oF8Eew1DYYjr2QKICQFbBUOZTT4/PXaf2DTPN9lnI3GGORkW4/SVe/KPzBFsPukBke0hOmCoFFO1FYugl7vz90PrEd6RTpnEqGeSNLuRUsMkDSC/gi2ewIsa2AKgUb+SBVAUFFUMZUIpxZr8JYy1NiEBk6DxAtIelBbPrm5QPcTUhpBzIfhnD0B1Q+iCzYHTSF9ECJbIA2gzkLhHwwWYBqC2HcTAYl7tclVSWk+i8yZv271vs6sd95MB0zoLgKUNdi4+wvqj1mwoB/wEHpRKaLlfoPNmyfAqzbv0fQxYlObZMgKBZV1mZskxkHdMOs9kR/PfH1FZufdrkct5hEzhoOoS/7EwE7aqxXqzC0C3b5muLYaf379u3zW0Z2tNhjjz2Gyy+/HFtKqvBzXgksXUOj1vvBkrLc8uLy63q0/xKk64zVGqgeQBNoZAS0MNbIFkSbownUF4Eej7zzmOXx3A9ddL/WiO0b5wU9OuGB807Fti2bcdddd+Grr76q9bhNcQD7zfRNN92ERx99FLkVCpO+XoplW3brlI06Wkxfd4ljfwAAIABJREFUnTHwNpcr8OzlYy6z0/3q54jpGoTQNnfB5DtJiTAm2JE8L6HE8y52zj30E2bSwC9hiHMbXhizu1P2O4vY+R4TfwlZ9h9kfpd3SFiJA7qTw7GSWa6HVMORMXtuHYAVQBfzD2HlCCO2SYlCqHMeCfNEVnIaFJ4GZAlKrWLI/ArsOUiEnl18X3EqM38EeO49ILW1DpxAu9MSEByyADAcYIzGxpkHC78xkNj/GpjmeAK1ZomvILxfQGE9pLEbVcjHjtAi4MP9YmP8gEQ4jWkkRB/7P1lxMaQ1FptmP11rk5NT7wVoPIjKQHwp1qfPOcKYhA7nhsOsjIZpngqDX/EJY2x9CsYaKBEJQZEQ3AaSI2BQKBQVAbwAHvkusmcvq43NT81fHxcRFTLdRXw62cUZ9VEnBFq4TZzSJhKqsgxPP/00Hn/8cb98YWWaJoYMGYJnnnkGjpAwrNhdhLyKv5VcrBPi/jeIUoorvdabuVLdNapXp2NRi9D/IGuPNYEGJKCFsQaEr6fWBI4lgS4PvrlQEPoeyzmb81yhAU48dvEZOC2+NWbOnIkRI0Zgy5Ytzdnlg/rWuXNnzJgxA7EJSXh94c94f+kGVHhrF3jjdxCP4LCSqlSa5pANj1yTXi9solNaoYVrkq33guy0Q/4GldYYyIr12PGDXSj90MdvwpiUS5DrOQeFC/5eR6teTD7ooImpp8Aw3oLCt0DFA8hYsL9zJuBA/BkdYQT0hGF0BdM2KLWNHMb/mHktSA3DL+nfHTtDf50paWA3Il4Kw3SyVPdh4zdPATh8qKWvK6U8h5m+QmX5Hdi60O5wWbdHXMqp5HJ+y2TYKZyHEsYAX7SV+RwRncBS/h827v0UWH7wJ/CEs7rAcH5IhnGcbSwrfgClhU8dcX9Vx7OkQZ/B4PPAVHxQYSy+/4m+tFqHsP9t15lLAhABhUAIDoWgliQMwQw74kwBQhCzAUF/6RbJzFVgygGsS7Bh1vLqmHawc6av3JwCU7xikEgQQneHrinHg13XKTwA3aJD8fOa1b6UykWLFtXl8E1irLi4OMyfPx9t27fHxn2lyMgvh9f3gkUfdUHAK2W26UDfyzt30J2X6gKoHkMTaEQEtDDWiBZDm6IJ1BeBPo++17e4svIDMLWurzn8cdy4FiF45op+CDWkr5bH888/j/Jy/2mHbr+ZtjteDb3llv9n7zzgpCiyP/6rDpN2NrKBsMCyLHHJSQVJIgJ6ep4HKGD2RMUDkTP8OVBWxXxnQBElCQgGPE9BT0ARUXLOAgssOSxsTpO6u/6fauTUU2TDzO7M7OuP+wGhq+rV99VQPb9+9R7WHz6Dfy7bgiM51Vw8sRYsPAO6blHsr22bNPwRP09XQvM+zcEsEwD2BxGZBo45yMycBhxxl2usloOOg6EBuLYZMAZh3+9El5Wrwyrc1HxAN8iYA85KofOdAIuChFQYvBlkZgVjxv"/>
          <p:cNvSpPr/>
          <p:nvPr/>
        </p:nvSpPr>
        <p:spPr>
          <a:xfrm>
            <a:off x="5064369" y="750468"/>
            <a:ext cx="3695400" cy="2499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320" name="Google Shape;320;g226df10d8fa_0_13" descr="data:image/png;base64,iVBORw0KGgoAAAANSUhEUgAABMYAAAM5CAYAAADsbj2OAAAAAXNSR0IArs4c6QAAIABJREFUeF7s3QWcFnW3wPEz8/R20SEqiqKIgqCYvDZ2oVgYr2Ih1rUD7BYVC0RsUbFRUXxRbAEB6ZBuWNjeffaJmbmf/yAIFssu7D4z85t7udTEOd8zXOdzPv/QhAMBBBBAAAEEEEAAAQQQQAABBBBAAAEPCmgezJmUEUAAAQQQQAABBBBAAAEEEEAAAQQQEBpjvAQIIIAAAggggAACCCCAAAIIIIAAAp4UoDHmybKTNAIIIIAAAggggAACCCCAAAIIIIAAjTHeAQQQQAABBBBAAAEEEEAAAQQQQAABTwrQGPNk2UkaAQQQQAABBBBAAAEEEEAAAQQQQIDGGO8AAggggAACCCCAAAIIIIAAAggggIAnBWiMebLsJI0AAggggAACCCCAAAIIIIAAAgggQGOMdwABBBBAAAEEEEAAAQQQQAABBBBAwJMCNMY8WXaSRgABBBBAAAEEEEAAAQQQQAABBBCgMcY7gAACCCCAAAIIIIAAAggggAACCCDgSQEaY54sO0kjgAACCCCAAAIIIIAAAggggAACCNAY4x1AAAEEEEAAAQQQQAABBBBAAAEEEPCkAI0xT5adpBFAAAEEEEAAAQQQQAABBBBAAAEEaIzxDiCAAAIIIIAAAggggAACCCCAAAIIeFKAxpgny07SCCCAAAIIIIAAAggggAACCCCAAAI0xngHEEAAAQQQQAABBBBAAAEEEEAAAQQ8KUBjzJNlJ2kEEEAAAQQQQAABBBBAAAEEEEAAARpjvAMIIIAAAggggAACCCCAAAIIIIAAAp4UoDHmybKTNAIIIIAAAggggAACCCCAAAIIIIAAjTHeAQQQQAABBBBAAAEEEEAAAQQQQAABTwrQGPNk2UkaAQQQQAABBBBAAAEEEEAAAQQQQIDGGO8AAggggAACCCCAAAIIIIAAAggggIAnBWiMebLsJI0AAggggAACCCCAAAIIIIAAAgggQGOMdwABBBBAAAEEEEAAAQQQQAABBBBAwJMCNMY8WXaSRgABBBBAAAEEEEAAAQQQQAABBBCgMcY7gAACCCCAAAIIIIAAAggggAACCCDgSQEaY54sO0kjgAACCCCAAAIIIIAAAggggAACCNAY4x1AAAEEEEAAAQQQQAABBBBAAAEEEPCkAI0xT5adpBFAAAEEEEAAAQQQQAABBBBAAAEEaIzxDiCAAAIIIIAAAggggAACCCCAAAIIeFKAxpgny07SCCCAAAIIIIAAAggggAACCCCAAAI0xngHEEAAAQQQQAABBBBAAAEEEEAAAQQ8KUBjzJNlJ2kEEEAAAQQQQAABBBBAAAEEEEAAARpjvAMIIIAAAggggAACCCCAAAIIIIAAAp4UoDHmybKTNAIIIIAAAggggAACCCCAAAIIIIAAjTHeAQQQQAABBBBAAAEEEEAAAQQQQAABTwrQGPNk2UkaAQQQQAABBBBAAAEEEEAAAQQQQIDGGO8AAggggAACCCCAAAIIIIAAAggggIAnBWiMebLsJI0AAggggAACCCCAAAIIIIAAAgggQGOMdwABBBBAAAEEEEAAAQQQQAABBBBAwJMCNMY8WXaSRgABBBBAAAEEEEAAAQQQQAABBBCgMcY7gAACCCCAAAIIIIAAAggggAACCCDgSQEaY54sO0kjgAACCCCAAAIIIIAAAggggAACCNAY4x1AAAEEEEAAAQQQQAABBBBAAAEEEPCkAI0xT5adpBFAAAEEEEAAAQQQQAABBBBAAAEEaIzxDiCAAAIIIIAAAggggAACCCCAAAIIeFKAxpgny07SCCCAAAIIIIAAAggggAACCCCAAAI0xngHEEAAAQQQQAABBBBAAAEEEEAAAQQ8KUBjzJNlJ2kEEEAAAQQQQAABBBBAAAEEEEAAARpjvAMIIIAAAggggAACCCCAAAIIIIAAAp4UoDHmybKTNAIIIIAAAggggAACCCCAAAIIIIAAjTHeAQQQQAABBBBAAAEEEEAAAQQQQAABTwrQGPNk2UkaAQQQQAABBBBAAAEEEEAAAQQQQIDGGO8AAggggAACCCCAAAIIIIAAAggggIAnBWiMebLsJI0AAggggAACCCCAAAIIIIAAAgggQGOMdwABBBBAAAEEEEAAAQQQQAABBBBAwJMCNMY8WXaSRgABBBBAAAEEEEAAAQQQQAABBBCgMcY7gAACCCCAAAIIIIAAAggggAACCCDgSQEaY54sO0kjgAACCCCAAAIIIIAAAggggAACCNAY4x1AAAEEEEAAAQQQQAABBBBAAAEEEPCkAI0xT5adpBFAAAEEEEAAAQQQQAABBBBAAAEEaIzxDiCAAAIIIIAAAggggAACCCCAAAIIeFKAxpgny07SCCCAAAIIIIAAAggggAACCCCAAAI0xngHEEAAAQQQQAABBBBAAAEEEEAAAQQ8KUBjzJNlJ2kEEEAAAQQQQAABBBBAAAEEEEAAARpjvAMIIIAAAggggAACCCCAAAIIIIAAAp4UoDHmybKTNAIIIIAAAggggAACCCCAAAIIIIAAjTHeAQQQQAABBBBAAAEEEEAAAQQQQAABTwrQGPNk2UkaAQQQQAABBBBAAAEEEEAAAQQQQIDGGO8AAggggAACCCCAAAIIIIAAAggggIAnBWiMebLsJI0AAggggAACCCCAAAIIIIAAAgggQGOMdwABBBBAAAEEEEAAAQQQQAABBBBAwJMCNMY8WXaSRgABBBBAAAEEEEAAAQQQQAABBBCgMcY7gAACCCCAAAIIIIAAAggggAACCCDgSQEaY54sO0kjgAACCCCAAAIIIIAAAggggAACCNAY4x1AAAEEEEAAAQTqQ6D7137JGhXJLCsJWUFd1y0r25c0dqmurs6OV0UjYiV1Ix7XtxCK5QtHLD0UjIUikWggHJ5brPlXZvpjlj8siWJpHpURAxIiYtVHSjwDAQQQQAABBBBwugCNMadXkPgRQAABBBBAoKEFNnxPaSI9Nem8QJfqnbSO3fdvs3zhopMMK5mfqKzeNVpZ1sGsimaKYflFRBOf5RPNFxbT9Ilu6SK6us+Wvs3WN7w0wxTDZ4pPi4plqkaYiKWZejBUHcrM+jWQGZnr9/lKfJZ/UaMdcj+cMW5kTDIzLRk71vwdS92H5llDvzk8HwEEEEAAAQQaXGBLH18NHiABIIAAAggggAACKSSgSec+/oy0RE7F6jWZkrT84Wa53eLRqjzdsnL9wVBXw0juLoaZYcTjmZZlBRo0ds0ydH+4SvNrZT6fv1BM8+tEMr7SFwhVSCw+KVEVX5uWmR2tyg4Xydg2cZEBGxpnDRo2D0cAAQQQQAABBOpLgMZYfUnzHAQQQAABBBBwnkCPq0KysjySXaDnxaOxxvHq6qaWkWzu9wcOSlRV7WOZZkjTtSaiSUgsUxPx1WTUV0M6WCKmJZo/IWZyrWhaVSCcvtAUc4xlJpcHMzMX+Qy9VHz+1RU5gUoZOSTKyLKGLBfPRgABBBBAAIHtLUBjbHsLc38EEEAAAQQQcJqAHj7oojaJ6vI9dctsI0mjtaVpu5hi7qQZRivTSGSK+La0FpjTchZNjS4LhedplqzSNZlt+fyLRHwLQ1lpS8rHlI8XGWE4LikCRgABBBBAAAEEtiBAY4xXBAEEEEAAAQQQaHtVSDJXZYUj2u6JqupzTMNsq5laG0uS2SK+DLGMoIjmle8mSywxNE2rFN0qE1+w0EzEZ2c2avRNeVnxJxIPlckMidIo458NAggggAACCLhBwCsfeG6oFTkggAACCCCAwDYWyDv1qpaJtRWHV1eWdjXjic6maTQWU2spWgOvDbaN89wGt7M00ddalrlYD4bn+UKhyU13bv3pknaRWTKAdcm2gS+3QAABBBBAAIEGEqAx1kDwPBYBBBBAAAEEGkxAk87nNk0PWQ9VV1YebybiETHFL7r4arArZIMF3fAPttRIMrXkmKlGlImuxUKZWcur4+YhMnlEkYgw1bLhi0QECCCAAAIIILCVAjTGthKM0xFAAAEEEEDAaQKWlrdfv8yYVbxjXOKHWYZxqFFddbxYmmqEcWwLgYBvmmZp7wezc7+rjgemS6TlOhk7ILktbs09EEAAAQQQQACB7SlAY2x76nJvBBBAAAEEEGg4gc590sRc1ig9u2AXLWGeGS0rU6PD8kXXAw0XlIufrJmGaP6KYFrGNH9QH5JMyM+xWFWh/PphiYuzJjUEEEAAAQQQcLgAjTGHF5DwEUAAAQQQQOBPAt0vCIeTsn+8oqiLlTAO1DT9AMs0CpgmWW9viqX5fHHd5//RNJLjTdP6IdKk5aToV8+vUPMw6y0KHoQAAggggAACCNRAgMZYDZA4BQEEEEAAAQRSXkCXrqfkpgUzDoiXl3c3xTrKisXbiK6l0xBrsNpZIlZcNH2VHgz8EAhG/hcMhb4v+7bNfBEW7G+wqvBgBBBAAAEEENhMgMYYLwQCCCCAAAIIOFugc5+0zPTqnpVFxT1E0zpbptFKLDMoovGdkyqVtbSE5pO1uq7NEM3/baSgxbPlY55ZlyrhEQcCCCCAAAIIeFeAD0bv1p7MEUAAAQQQcLZA954ZEvPtEqisGphMJvcWU9JEFz8jxFK1rGpXS3tHy5hY2rrMVq0eLtML35HRH6xJ1YiJCwEEEEAAAQTcL0BjzP01JkMEEEAAAQTcJdC5cyAjc4+T4hXRSxKV5UeIpuvuStAT2VhiSVIL+mdG0rNfM4Oht6Njhy5nDTJP1J4kEUAAAQQQSCkBGmMpVQ6CQQABBBBAAIF/FOh8VoFfT+yqJYxrkonYSWJJEC1XCFiB9PRJWlLujpnRiZJbsE7GvlztisxIAgEEEEAAAQRSXoDGWMqXiAARQAABBBDwtsAeA94JLhr9affqqrKeVjJ5qGUau3hbxKXZa1qZBPxj/YHg53ktd3hv9QePMsXSpaUmLQQQQAABBFJJgMZYKlWDWBBAAAEEEEDgD4HuA/yyfMIuwdyMU41k8mIzWtnq92mTfL+49z1RO1mWBCPp74quvR9bUvqdrB5d6d50yQwBBBBAAAEEGlqAD8uGrgDPRwABBBBAAIG/ChzeOz9QWnV6oiraUxOzm4gWYVF9z7wo69cf8+lz9FBotC8nb3BszAtzPZM9iSKAAAIIIIBAvQrQGKtXbh6GAAIIIIAAAlsQ0CMHntM1EY3eZMSiB4tp5Yim+1DzoIBlmiJatR4KzfIFIg/HJwx/x4MKpIwAAggggAAC21mAxth2Bub2CCCAAAIIIFBzgez/nH9j2eo1F4tl7URDrOZuLj/T0nStUnT/cDMj63b58TXWHnN5wUkPAQQQQACB+hSgMVaf2jwLAQQQQAABBP4qsEfPYDBT31kMc2CisvIopkzykvyDgKUHQwt8oeD1cSn7WsaNKkMKAQQQQAABBBCoqwCNsboKcj0CCCCAAAII1Fog46jLGseKC08y4okrrURiLxGNb5Naa3rgQjW9UtdWaf7QMNOwhsj0j5aJiOWBzEkRAQQQQAABBLaTAB+f2wmW2yKAAAIIIIDAvwh07hMIaGV76lbi/EQsfo5lGgV4IVBjAcNK6gHfu5o/MKzl3h2/W/TygOoaX8uJCCCAAAIIIIDAJgI0xngdEEAAAQQQQKB+BTp3DoQj7S5MlJafbZrJTmJpmfUbAE9zhYAlSdG1OaFgeGR10/ADMuoNpla6orAkgQACCCCAQP0K0BirX2+ehgACCCCAgKcF0g+/uEnl6lW9dM260UoaTUXT1bcI3yOefivqlLyliRXV0yKfJaPWvTLDP11khFGnO3IxAggggAACCHhKgA9RT5WbZBFAAAEEEGg4gYyDL2xfWVr4pMTNbqJbaawn1nC1cN2TTSshgcCscFba/dEf3nrbdfmREAIIIIAAAghsNwEaY9uNlhsjgAACCCCAwHqBPoFApzV7mYb+tJmIdhXRdGQQ2B4Cmj+wJJgWube6uOotmfNx+fZ4BvdEAAEEEEAAAXcJ0BhzVz3JBgEEEEAAgdQS2O+crICRON2IVt9kWfG2IjpNsdSqkMuisSwRa10gHBkcD2U+Jz+9utxlCZIOAggggAACCGxjARpj2xiU2yGAAAIIIIDA7wL79GwU1K2LjUSyr5mMN8cFgXoTMK2kHo4M09MCQxM/vj2h3p7LgxBAAAEEEEDAcQI0xhxXMgJGAAEEEEAg9QXSDj63WXVR8f2WWMeLJQWpHzERulAgpuu+KUYsdrv8Nvp/ImK5MEdSQgABBBBAAIE6CtAYqyMglyOAAAIIIIDA5gJph/Tep7qo+CbLNM7EBoGGFLAsyxJLJvmC/geMHZqNkpFDqhoyHp6NAAIIIIAAAqknQGMs9WpCRAgggAACCDhWIOeoPieXrVh5h5WI7yk+X9CxiRC4ewQs0xBdX+KPhJ9KZPiGytgRFe5JjkwQQAABBBBAoK4CNMbqKsj1CCCAAAIIIGAL+Dr3PE6LVj5qWMauIrommsZ3Bu9GighYlqb5Sv0Z6QPjJdGB7FiZImUhDAQQQAABBFJAgA/WFCgCISCAAAIIIOBsge5+X8ecU03TeFyMZHMRGmLOrqeLo9e0qC8Qeji5LPmYrP243MWZkhoCCCCAAAII1FCAxlgNoTgNAQQQQAABBP5WwCftjjxVs4L9xW+1FxG+LWrzomzoJVr/sj58Tc6pzbO9do1mGZrmu9e0zOdlxmervJY++SKAAAIIIIDA5gJ8vPJGIIAAAggggEAtBbr7ZffIaWIZj2m6v0Utb8JlCNS/gGUlLdGGSJqvv0wcubb+A+CJCCCAAAIIIJAqAjTGUqUSxIEAAggggIDTBHbrcYkmcrvoWmunhU68CIhpVWp+fZgZjz0hc/+3ABEEEEAAAQQQ8KYAjTFv1p2sEUAAAQQQqIuAJm2Pukx8vls0n9aS6ZN1oeTahhOwLDGl0vJpL4gY98qML4oaLhaejAACCCCAAAINJUBjrKHkeS4CCCCAAAIOFfB1OulMI5Z4QExzB03TdYemQdgIiIhlWaYV9YdCQ5OWfp9M/WANLAgggAACCCDgLQEaY96qN9kigAACCCBQFwE90vWMM2PRqkctw2zGSLG6UHJtSgloeswXDtyelEbPysQhVSkVG8EggAACCCCAwHYVoDG2XXm5OQIIIIAAAm4RGKCH95tzQKKy4jHTSO4rmsZIMbeUljxsAc2nl4bT02+pSmQPlYlDErAggAACCCCAgDcEaIx5o85kiQACCCCAQJ0Egl1O20NM88FEdVUPsXy+Ot2MixFIVQFNVlr+yIUy5b0vUjVE4kIAAQQQQACBbStAY2zbenI3BBBAAAEE3CfQvWeGvrZyqJW0ThNd87svQTJC4A8By7ImiuW7S2Z/MhIXBBBAAAEEEHC/AI0x99eYDBFAAAEEEKi9QLsTM/1pvpeN6upjRdPCtb8RVyLgEAHLNC1LmxjJzb4m+tNbPzokasJEAAEEEEAAgVoK0BirJRyXIYAAAggg4HqBtj1Cwdz02xLlVTeLLgHX50uCCNgCliUiMX8o/IGvSZNbqz9/fhEwCCCAAAIIIOBeARpj7q0tmSGAAAIIIFAXAS2t+/lXRNetu1sMM68uN+JaBJwqoPl8g83szFvk+zeLnZoDcSOAAAIIIIDAvwvQGOMNQQABBBBAAIE/C/hC+51+eKIi+rhlWXvAg4BnBUxZY4Ujd0jJuldl0dhqzzqQOAIIIIAAAi4WoDHm4uKSGgIIIIAAArUQ0IOdTtvTjMfvNQyjh2jCYvu1QOQS1whY/lBome4PXBmbYH0mMsJwTWYkggACCCCAAAK2AI0xXgQEEEAAAQQQ+EOgbY9GvvTQA1Yyea5lmSFoEEBARPP7J5mmfoZM/3A+HggggAACCCDgLgEaY+6qJ9kggAACCCBQFwFd3/vkflZ19E7Rfbl1uRHXIuAqAcs0fMHwh8HGef2qvhy2wlW5kQwCCCCAAAIeF6Ax5vEXgPQRQAABBBDYIFBwTN/u65bOf0MsaSai8Y3Aq4HApgKWltQDoSFGO9//yYgRUXAQQAABBBBAwB0CfPS6o45kgQACCCCAQN0EOp9QoFVak0U3WtAUqxslV7tYwLRW65npVxgT3n3fxVmSGgIIIIAAAp4SoDHmqXKTLAIIIIAAAn8j0LlzIKS1eS5eFb2I9Ud5QxD4NwHL1H3BcVnNCvoUj35xOlYIIIAAAggg4HwBGmPOryEZIIAAAgggUHuBtj1CkUbZx1YXlw0VXfJqfyOuRMAjAqaV0Py+V0wrcpPMGFHkkaxJEwEEEEAAAdcK0BhzbWlJDAEEEEAAgS0K6P59Tz/ErI4NskxjD0aLbdGLExAQEcsSXZYGgqHb4lrjt2XikAQsCCCAAAIIIOBcARpjzq0dkSOAAAIIIFAngUjHni3iEr3bTCbPEkuP1OlmXIyAxwR0n29cMC3rmui4N8apbpnH0iddBBBAAAEEXCNAY8w1pSQRBBBAAAEEtkKgZ89geH7y/Fh17D4Rq4AF97fCjlMRsAUs0x+KDE4YFTfI1NGVoCCAAAIIIICAMwVojDmzbkSNAAIIIIBAnQQCnU/bz0gaz1qJ2D40xepEycUeFtA0vcifk3l5/Ifh73iYgdQRQAABBBBwtACNMUeXj+ARQAABBBCohUDnE9L8yUB/Ixa9XnTNV4s7cAkCCGwQ0HzF1ozOBSIDTFAQQAABBBBAwHkCNMacVzMiRgABBBBAoE4C/i6nH27FYp+YSSNcpxtxMQII2AKBrKzX42t/uVjmzYtBggACCCCAAALOEqAx5qx6ES0CCCCAAAJ1EziwV3OtrPJ9MYz96nYjrkYAgQ0ClmmtCWak94n/8u5HqCCAAAIIIICAswRojDmrXkSLAAIIIIBAnQTCB5zdP1ZceptoVqBON+JiBBD4Q0CzDH8w/F16s+YXlHz2zGJoEEAAAQQQQMA5AjTGnFMrIkUAAQQQQKBOAnnHXn1kyeJ5QyzL2kFE+AaokyYXI7CZgCWWVRKIpD8ab5H3hIwcUoUPAggggAACCDhDgI9iZ9SJKBFAAAEEEKibwH7nZPlj1a8YscoTRNNZcL9umlyNwF8FLMOQQPDbQCh4VXzCezMgQgABBBBAAAFnCNAYc0adiBIBBBBAAIG6Cex2zNFiWoM1n95aNI3//tdNk6sR+BsBy9I0rVp8wVvNqR8+ARECCCCAAAIIOEOAD2Nn1IkoEUAAAQQQqL1At24RX7TZM2Ysdi5ri9WekSsRqImALxCYHc5Ov7Ti2ze/rcn5nIMAAggggAACDStAY6xh/Xk6AggggAAC21egZ09f+upQr+qSsgfNZLIFa4ttX27ujoBoEgsEww/H476HZcaICkQQQAABBBBAILUFaIyldn2IDgEEEEAAgToJRLr1bpGMlj6UjMfPEtH0Ot2MixFAoCYClu7z/2Ik4mfI7M8X1eQCzkEAAQQQQACBhhOgMdZw9jwZAQQQQACB7S2g+/fqeZRpVg2yTKvt9n4Y90cAgd8FLCsWyc26turHt58XEQsXBBBAAAEEEEhdARpjqVsbIkMAAQQQQKBuAntfkBPwlQ9IVkWvEE0CdbuZi69WexFY9C5cXOEGSU3z+5ZkNGt1eNkXz85rkAB4KAIIIIAAAgjUSIDGWI2YOAkBBBBAAAEHCux+3J6aLj+JZWU4MPr6C5nGWP1Ze+tJViA9/GB8wvu3eittskUAAQQQQMBZAjTGnFUvokUAAQQQQKCGAt39wW7NXkyUlvau4QXePY3GmHdrv70zDwTmWXreATL5pcLt/SjujwACCCCAAAK1E6AxVjs3rkIAAQQQQCClBdIPuaBD1bq1n4lltkzpQFMhOBpjqVAFl8ZgmGmNmt1Q+c3Lj7s0QdJCAAEEEEDA8QI0xhxfQhJAAAEEEEDgrwLhA8+7JVa07m7RxI/PFgRojPGKbEcBLeSfktao+VEVo59fsx0fw60RQAABBBBAoJYCNMZqCcdlCCCAAAIIpKpATvcLcsqLS6eaiVirVI2RuBDwjIBllfgzMm9MTGj/osgA0zN5kygCCCCAAAIOEaAx5pBCESYCCCCAAAI1FfDvfeqNRrz6oZqez3kIILAdBUwroQX0D8xg1pUycfja7fgkbo0AAggggAACtRCgMVYLNC5BAAEEEEAgVQXCR/RpnViz6m0zmdw/VWMkLgS8JWCZmj84vaBFsyvWjHr+B2/lTrYIIIAAAgikvgCNsdSvEREigAACCCBQY4HM7hceX7F61VDRtCY1vogTEUBgewpYmmixYCjjieqTTusvA86Ib8+HcW8EEEAAAQQQ2DoBGmNb58XZCCCAAAIIpK5Az56+4BJtSKKi4lyxJJi6gRIZAt4T0APBH0N52f2qvn5loveyJ2MEEEAAAQRSV4DGWOrWhsgQQAABBBDYKoGcIy7bp2z1shctw9xbRPhv/FbpcTIC211grR4I3WjkFr8mY8cmt/vTeAACCCCAAAII1EiAj+YaMXESAggggAACKS7QvbvfX1ZwmxGL/p9YVkaKR0t4CHhPwJKkHvQPM/TQ7TJ5RKH3AMgYAQQQQACB1BSgMZaadSEqBBBAAAEEtk6g/fGtRaxHxTRP0XTNv3UXczYCCNSHgKb5ppn+4Fky5b0Z9fE8noEAAggggAACWxagMbZlI85AAAEEEEAg9QX2OulgLZF4WjSrg4jGf99Tv2JE6EUBXeLhzNwLoz/F3xYZYXiRgJwRQAABBBBINQE+nFOtIsSDAAIIIIBALQR8ex53kWVaz1gi4VpcziUIIFA/AlYgK3t8vDp0jPz6ckn9PJKnIIAAAggggMC/CdAY4/1AAAEEEEDA4QKtLnqoefnCWQ+Xrl5zNovuO7yYhO8BAas8v+1uh639eOAvHkiWFBFAAAEEEEh5ARpjKV8iAkQAAQQQQOBfBbTQgecckygrf8sykllYIYBAigtYZjKQlX1HfNzbD6Z4pISHAAIIIICAJwRojHmizCSJAAIIIOBlw+y9AAAgAElEQVRagbY9QsHs9BsT0aq7XZsjiSHgNgFf4ENr2keniojlttTIBwEEEEAAAacJ0BhzWsWIFwEEEEAAgU0FdjoiW0+PvGAZRk9gEEDAIQKar9iaMbKxiCQdEjFhIoAAAggg4FoBGmOuLS2JIYAAAgh4QmC3U3bVfbHPLUt29ES+JImAOwSsrCZNbi79+qWH3ZEOWSCAAAIIIOBcARpjzq0dkSOAAAIIICCy6wldNJ/xo2jihwMBBJwjoAeDi4xfP6Sh7ZySESkCCCCAgEsFaIy5tLCkhQACCCDgDYHwQWdNixWV7sFulN6oN1m6SMCSypxWrXsVj37+ExdlRSoIIIAAAgg4ToDGmONKRsAIIIAAAgisFyg48aLMooWFhZZhhDBBAAHHCVQH0zNuik145ynHRU7ACCCAAAIIuEiAxpiLikkqCCCAAALeEsg9uk/fkqXLBnkra7JFwCUCpiT8GeFhiUYtrpZRg2IuyYo0EEAAAQQQcJwAjTHHlYyAEUAAAQQQEJGePX2hpb7n4mVll+CBAAIOFNBMQ9eD30eaNT+jYvTzaxyYASEjgAACCCDgCgEaY64oI0kggAACCHhNIPu4y3MrVqz6wIzFDvVa7uSLgEsELBGZk92ixVklX77wq0tyIg0EEEAAAQQcJ0BjzHElI2AEEEAAAQREQv+5qF1iXeFoK2m0xgMBBJwpoOn6urSCxv0rxg57xpkZEDUCCCCAAALOF6Ax5vwakgECCCCAgAcF/HuffoARr/hcRM/0YPqkjIBLBCxT0/3DzOkjmRLtkoqSBgIIIICA8wRojDmvZkSMAAIIIICABLue2TNRVvqy6HoaHAgg4FwBy5LXpUnVhTJ2bNK5WRA5AggggAACzhWgMebc2hE5AggggICHBUKden4Wr644WkTTPcxA6gg4XkALBqam5RVcVfHVi986PhkSQAABBBBAwIECNMYcWDRCRgABBBDwuED37n5tddoPokkXEeG/5R5/HUjf4QKatkj3+68zpnz0gcMzIXwEEEAAAQQcKcDHtCPLRtAIIIAAAl4WKDjy0n2LVix/07LMXbzsQO4IuENAK9QCwTtNf6MXZeKQhDtyIgsEEEAAAQScI0BjzDm1IlIEEEAAAQRsgchB5/WLlRT3t0wzD5J/FoiEgqJpIvFkUpJJEyoEUlNA06t9wfDAZDD0oIx7oyw1gyQqBBBAAAEE3CtAY8y9tSUzBBBAAAGXCugdT77dSsRuFNHYkfIfatyicb68cHc/Cfj9MmPeYnn9k69l8sz5Ypg0yFz6z8LBaWlJLeB/1tRy+8uvL5c4OBFCRwABBBBAwJECNMYcWTaCRgABBBDwqkDLx9+JrH797fuSsarLxNIibnXw+3Rpu0MLyc/JlJnzFktxWeVWpdq+bWuZ/tFz9jWWZcncxcvlsgGD5NtfZti/50AgdQQsKxRJH5HbrPkNKz95aknqxEUkCCCAAAIIeEOAxpg36kyWCCCAAAIuEQgf0ad1snD1k0Yscbzo4ndJWn9Jo9PuO8vTt18u+++9u5SUV8qbI7+WJ177UOYvWSk1aWsdfWAnGTXkns3u++GYH6VP/0GytpjZam59b5yaVyAUmeZLT7sk+v1r45yaA3EjgAACCCDgVAEaY06tHHEjgAACCHhSIHTI2bvEiyoGiZE4QjTN51YE1dh64tZLpV2blnaKiaQhwz/9Wq57+AUpKqnYYtoDb75Erj7v5I3nqVFiv0yfK6dcda+sKCza+OehYEDstch0TWKxhERjMWFA2RZ563RCelpYstIidoMzFk9IRVXUrq+XD38wuMQXzji/+ufXx3rZgdwRQAABBBBoCAEaYw2hzjMRQAABBBCopUD6fy7qWF249mnTiB8gmq7X8jYpfZmmafLf046Wh//vIsnJTN8Y6+yFy+TcGx+WSTPn/2v8BTlZ8u1rD8tuO7XaeF5peaU88eqH8thL70vCMKRtq2bSdofmsmPLptK0IFcCfp8UFpXK1N8WyZiffrUbNhzbR+DE/+wnpx11kJimaY/emzp3oYwdP1WWrVpbo9GA2yeqhr2r7g+U+9Ize8d/ev0jNfu3YaPh6QgggAACCHhLgMaYt+pNtggggAACDhdI73buMbHKsoFGMtFO7D0X3Xc0zsuR+645Xy485UjR9fUpqibKD5NnyUW3DZTFK9ZIZnpEGuVmSbPG+ZJMJmXhstWytqRc4omE9OpxqL3wvhqZtOGYNX+JDHlnlPh8Ptmr3Y6yY4sm0rJpgeRmZUjY3r1Ss5thS1YWyq0DX5JPvpngPtgUyejmi0+X+6+90F7rLZZIyLriMhk/ba68MOJz+WrcFIknkikSaX2GYZnhzKzronmNn5dRg2L1+WSehQACCCCAgNcFXPlB7fWikj8CCCCAgHsFgvufdUayqvIxK5lcP8fQZYf6MDmo8x7y3J19RS2gv+GojsXlkWHvyewFS2WPtjtIu51aSpvmje0RZaZlybLV6+Td0d/LZ99MkAFXnCNnn9Dd3pFyw1FZVS0l5RWSFglLdkaa6P8w2K6qOia3P/mKPPGqGrjDsT0EDt+/o4wafLf4N6lP0jBk3uIV8txbn8qgN0Zuj8em/D0DmZn9442zH5WRQ6pSPlgCRAABBBBAwEUCNMZcVExSQQABBBBwv0Cg65m9jarKRyzTbOzGbNXoravOOUHu7nuuhELBjSmq0UXRWNyeZOb36+LTfRtHk6mT1Lpg46fNkaHvfiF9zz5B9mrX5h+bX392M0xTEomEvcbYhBlz5aLbn7Sn9TnlUKPqfLpuj6ozzNSfhZedmSafD75X9uvYbjNiewRZPCHHXd5fvh431Sn82yzOYGbmEzHx95dxb7A7xDZT5UYIIIAAAghsWYDG2JaNOAMBBBBAAIHUEOj5js+/6L0bjGjFXWJaf3SNUiO6bRJFmxaN5ZNn+0v7tm1qfD/VUKmKxmTMuClSVlEpag2rrIx0e6qeahZVxxN24ygYCIhqglVFq+11rZauLLR3uVy6qlCWr1kni1cUyuyFS8VM4eaSaoKFgkFJCwdkxxZNpfMeu9gj7NIjYTvPGb8tls+//0VmzFsiapRdqh7/PfVIef6ufnZd/nx8M2GqHH/5AKmMemtGYSAt46e4L3CGjHtjWarWjbgQQAABBBBwowCNMTdWlZwQQAABBNwp0OOqkH/lkjuNePwWN64vphbAv+3SXnLH5WfZa36pQ603ZRiG/Xv160QyaTd81OixaLX6OSal5VXy9fgpsnDZKrnmvJOl617t7PMTiaR8O2m6jBj1neyz+85yxjEHS1FZhbw3+jv54MufZG1JmawpKrV3RUylnShV7OFgQEKhgISDQXvXzEg4JBlpYXtdtEP23VPUrp07tWxmr5m2YR025aWagRWVUXlw6DvyzJufSFllNCX/LQSDAfnf0Hul297txefbvDmmplSedOVdMmvhlvtDfp9PAgG/hAJ+e2dR9U6kckPw34qhafoc00geI7M/X5SSRSMoBBBAAAEEXCpAY8ylhSUtBBBAAAH3CeT1uCqrbPmSe4xkop/7shM5qFN7eeuxm6V543w7PTW667NvxkuHXdpIWiQky9cUyeSZ8+SnKbNlwdJVsnptiawuKpai0nLJSk+T/7vwNLm690mSkRaxrx83dbb0vfc5mThjnpx+1IHyyA3/ldbN1s9ALS6rkF9nzZcvf/pVhn861l50v6EOlVuzgjx7vbRGednSJD/H/rlxfo6ojQjUrpnqz1o0yZe87MwaTREtr6ySU/rdK1/9PKWh0tric7t36SDD7rtG2rRoutm5ahprz2vvk3FT5/7lHmnhkOTnZEqTglxpVpArTRvlSW5muuTlZknA55Nlqwpl4sz58suM3+xRhE46LMuaL6ZxpMwZvdBJcRMrAggggAACThegMeb0ChI/AggggIB3BLpfkOMrKr7PTCaucFvSanfIVx+8Tnoc3NUeAWUYpkyYPlduemyYDH/0JrtRVFFVLbPnL5WfpsySD8b8JBOmzpV4MmmPDtuvQzsZdPtl0ql9W/v3S1askX73D5aPv/7Zptq5VVN59IaL5dhDutgjjNShRlcVl1bIXc+8IS+890XtRhqpkW01GG4WCgRk59bNpFnjPGmUk23vhNmkIEcy0yJSkJu1cYdM1QQryM0Wv08XNRpKjab6p40C/u4dUFNH1Wg6NU30kv5PyQ+TZv79q1LDuLfne6YagXf1PVcuO/PYjTVRzytcVyp3Pv2aPcVVNTxzsjLsHUabNcqTjEjYfhdUk7BF43x7yqyyUk6aaBJPJmTekpXy6Tfj5Y2RY2XWgqXbM4Vtem8aY9uUk5shgAACCCBQYwEaYzWm4kQEEEAAAQQaViB87JU7JFevHmhEq05p2Ei27dNDwYDcfdV59qL7qmGkjvlLV8pdT78hI8eOk5HPDrDX0dpwqKly46bMkb73PWuvpdU4P1sG3tRHTj3yQFH3WrR8tdz8+Evy8Vc/2+tuqUOtZXVg5/Yy9K5+0naHFpslMObnX+XiO56UxSvWbNvENrnbbm1ayu2XnyWd92hrrwfm9/vsqZGqYaZ+vWHqaG0DUCYz5i+xR9RNnjVfflu0XH6aMkcqo9W1veU2vy49EpKWjQukZbNG0rpZgTQpyJNDu+wp/+myl6iplRsONQV22eq19lpvqp7hcFCCAb/dJKvpoabHfjdxhpzS9x67eeqEwzKspRJOO0mmvDfZCfESIwIIIIAAAm4RoDHmlkqSBwIIIICA6wUi3S/eP1FR8pJRVbWbm5I97cgD5PGb+0jLJgV2WmuKSuTBIe/I4BGf26O4eh59sLzywLUSDoU2pl1UUibn3fSojPp+ovQ+4TB5pv+V9lpcM+cvkdsGvipf/DjRXpNMfehkZaTZ0xIz09Ok17GH2FMuNz1mLlgqp199r8xesOU1rWrr3q5NS3nmjsule9e9tmoE2KbPK6+ISlWs2t48QK2rphp5E6b/JjPnL5apcxdJtDomVb+vsaXWYqvPTQRUcy89HLabfWnhoOTlZMqOLZpJ29bN7JFy6mc1/VE1PoN+v93o8vl9dmNQrS1X18bgn+uiRgOqUYeHX3SL3SBzyFEazsn+b/TH4e85JF7CRAABBBBAwBUCNMZcUUaSQAABBBDwgoB/355HWvHYG2Yy2cgt+XbtsKs8fuMlsl/H3ewplCXllXL/kLdk8NufSUXV+jWi1J8/dN1Fcu0Fp9iNLtVEKS4tl943PyqffvuLXHjKEXJ5r+Nk8uwF9nVqZ0a1KP2BndpL964d5JBOe8huO7WWnOyMzXZBVM0TdXylRozd+dR2HTGmnnPUAZ3krqvOlb1331l8upr498dnmCWWqP81LVOqq+OyZPVaWb6yUOYuWiYLVxbK0hVrpLCozF4brai0TAqLSiWeNOr9NVDreqmaqSZXo/xsyYxEpE3LpvYouLysdCnIyxE1LTYnS01x9G1VfBvqseGi9eWxNs5U3WD0tzfVZDPP36+U/c68RibPWrBVcTTYyZoeC6Vl9aue8OaQBouBByOAAAIIIOBBARpjHiw6KSOAAAIIOFSgwwk9NMMaLmJmOzSDzcLesUUTeezGS+TkI7pJLJ6QxStWy2MvvS8vvPvFX9KLhIPyyv3XyyH77mGPHFOjyq667zmZMnuhvWh9ZnrEXqS+0+5t5T/7d5Rue+8mAf/6tcT+6YjF4jJ3yQq597nh8sGYnyVZT1PudmrZRPZsu4O9PtaGY/HKNVJSVinLVhdKcVllSpZXTWt84NoL5JreJ9c6PjWKS22qoEaM/flQzT41DVZN/1RTIZevXmfvHKqagmoknKr5ysLiv3126+aNJDczY7O/KywulS9+mFTrWOv9QkuS/nDk+sTk956q92fzQAQQQAABBDwsQGPMw8UndQQQQAABhwnsesyxoltvabov02GR/yVctfb7Ift2kPuvOd+edvfN+Gny8gdfyvjpczebAqhGHjXNz7WnQrZr00KOO7SLtGzSSGKJhCxZucbegVJNwVR/n5eVKaHQ+rWq/jz6aEMAm07ZW7Fmndw56DV59aMxkjRMp5Nu9/hVM+vmS86Q2y4981+bjpvaq+mcqqGlml6r1hbLmnUldmPs3BMOsxfM3/SYNmehXPvwC/Lzr7PsRpj3DtPUAsEbzCkfD7SHynEggAACCCCAQL0I0BirF2YeggACCCCAwDYQ2OXo40TT3tL8+uZDY7bBrRviFs0b58v+HdtJZTQm3/0yXaqq10+d3HDkZ2dK33NOkAP2aS87tWoqaeGQNM7LtqdJ/tuhpmMuWLrSbsasLS6Tssoq2XOXHaRrh3b2Yu7qUCOXfp4yS/7vkaEyburchkjfcc/UNU323XMXue78U+TQLh2kQNVC/6O5pUyLy8pl2ep1snz1WrsRtnpticxZtEwWLFsl8xYvl7XF5fYunJPeHWTv0Lnpoa5/ZvhIueYBz84ktCzRbpSZnz5GY8xx/zwIGAEEEEDAwQI0xhxcPEJHAAEEEPCYgMsaY1uq3m47tpS3HrtZ9mq345ZO3ezvf5w8U2598hVZvbbYXqReNdxu+m9Puf7CUyQYWN8YKyotl9uffFVefO8LSTTAWl1blVAKnawaYTs0byyH7beXXHDKkdKlw6726LEZ8xbL6B8mybipc+wdJdXIsOLSCimpqLSbkJseBTlZ8vNbj8tOrZr9JbOJM+dJl55Xp1DG9RqKZYl1o8wcRWOsXtl5GAIIIICA1wVojHn9DSB/BBBAAAHnCHisMZYWCco5xx0mxx6yr4TDQbtOav2ppSsKRa3JtWDpKnu3w0dvvGSzGn727QQ587oH7XPVsUOzRjLw5j5y0uHd7IX71VS/STPnyTk3PCxzF69wTv1TKNJwMGCP+FIL7StTtWOmmjJZXhm1p0r+27Fj8yYy+YOn7d1CNz1M05SX3v9SLunv2SW2LMu0bpTZNMZS6FUnFAQQQAABDwjQGPNAkUkRAQQQQMAlAh5rjKmqqXWo1O6Gak0ydaidCtW6VWr3RvVzbla6zPpksDTKy9lY5A/+96O9MH/rZo2kwy47ykH77iEndd9PsjLXL3avGmNq90p1jmGylFN9/+u44KQj5MX7rrEbapseauH9k/veI1PnLqzvkFLmeZZh3ihzPn+UqZQpUxICQQABBBDwgACNMQ8UmRQRQAABBFwi4MHG2IbKqeaYrmt2k2xDsywjLWzvRPnOwFvt6X01PVRDrffNj8jwT79hhfOaom2j80LBoHw59B45qPOef7ljMmnYGyp8N3GGzF60TOYvXmnvTlkdj9sN0XXFpTJ/6SqJxty7MD+NsW30onEbBBBAAAEEtkKAxthWYHEqAggggAACDSrggcaYWmC/ZdMCUVP1gsGApEfCEvD77J0nczLTpWmjXFGL9rdonC85mRmSnZkmLZoUbFxUvyb1USPGPhzzo5x306OO2v1QjbBSa3wpDzUNUTkoE9OypKSsQpauWiul5ZVbnMpYE6PtdY6aFjvs3mvtXUQ3HJvuYvnnUWSxeFyq4wl7lJ/aSOHVj8fIi++OlpWFRdsrxAa9L42xBuXn4QgggAACHhWgMebRwpM2AggggIADBTzQGDvu0C5yw4WnSW52hmRlpEvTghxRo4y29jAMQ8orq6W8qkoSiaQ9ykj9mTpUk2X0j5PlzkGvSyye2Npb19v5qkmYnZkuOVnpkpuZIXnZGZKfkyXNGuXJrm1a2Lt17tyqmRimIb8tXi6jf5gsY8dPkx8mz5Ci0op6i7OmD1J53H/N+XL+yUdKJPRHTZetKrR3sFS7Varc/q3eag2zIe+Mkkdfek9Wryup6aMdcx6NMceUikARQAABBFwkQGPMRcUkFQQQQAABlwt4oDF29XknyuM39fnL+lOqmWWvBqbm1G38af2v1SgjXdftX6sdKN8Z9a29uL7akbKsKiqJREKi1TFJbrI74tJVhbJo+ZoGe2HsD7A//o9kRMLSvEm+vS7aDs0aS5uWTaRJfo49Kk41lPKyMiUrIyKZ6Wl2sywY8G9mpHziiaTMX7pS7nn2TVHrrMVTbLfNYw7qLI/e+F/ZbafWov++vlhFVbU8//Zn8sH/frCbfs0b5Un7tq2l2967SbsdW0lmWuQveS5YtkpufHSYnaPLDhbfd1lBSQcBBBBAwBkCNMacUSeiRAABBBBAQMQDjTHVFHn5vmtl3z133Vjx6uqYfPLNeCmtqJJ1JWVSUl4lhUWlUlRaJpXRmNx52VlyQKf29vlr1hXLJXc+JZ9+O8FenD8Vj113aCHnHN9d0tPC6xtfmekbR8ipKZLZ6kdWuoQCga0OvzoWl7uffVOeev1ju0mYKocaCXbf1b3lrOO7b8zLMEz5YfJM6XvvczL9t0UbQ83JypCWTfLl4E57yNW9T5JddmixWXNMTRu946lX5Znhn6ZKetsqDhpj20qS+yCAAAIIILAVAjTGtgKLUxFAAAEEEGhQAQ80xkLBgFx2Rg+5u19vyUyP2NxqdFeXnlevnw5pqt0oTVFNFfVDjRZ794nb5KTD97fPXbW2SC6+40n5/PuJKdsYO+/Ew+S5/n3tUVNqIwE12k39+s/ra23Nu6aagIVFJXZD8Ok3PpapcxbZa4+lwhEM+OSsYw+VB669UJo2ytsYUllFlTw0dIQ8MuzdzUbzbTih/U6tZODNfeTwA/bZOMJM/Z0aFXfdQ0Nk5NfjUyG9bRmDZYl2o8z89DF2pdyWrNwLAQQQQACBfxegMcYbggACCCCAgFMEdu3RQ3R5S9O1LKeEvLVxqp0njz6wkwwe0M9ehF8d30yYJkdcdIsYfzMCTC1Gv6XGmPrYUU2nDT/UM9SIpN13bi2NcnNEjbKaMX+RzF6wTBL1MP1wr3ZtZMTAW2XHlk3tptiG+FSuGxait6eOWut/rxpc6mc1Aqy4tFyKSsrtkXOFJWUyc94SWbK6UH6dOV/mLVlpT6dMtUNNDX3q9svk+EO7bmz+qXymzlkoPa99UOYtWf63IXfeo60Muu0y2b/j7hv/XuX33ugf5JoHnpfC4rJUS7Vu8Wim4feHbkhM+Whg3W7E1QgggAACCCCwNQI0xrZGi3MRQAABBBBoQAH/XqccYxrx4ZZl/bGlXwPGsz0erUZQnXrEATLotss37lz44rtfyCX9n9rsceoDRvfpEvT75a3HbpYT/rOf/fdrikrkpkeHybhpc0QTTdIiYWmUmyWN87Pthd1VM6pT+52lSV6u5Odk2n+fSCZlzboSef/LH+SJ1z6SZavW2X+2PQ81Gqpnj0Oky567SNOC3M0aRuWVVbJs9TopXFcqKwrXyZKVhTJz/hKJVqsdGuMSi8UlWp2QaCyWMqPC/slKbSBwxVnHyd1XnSfhTRbcr6iKSp87n5K3Rn37j8zdu3aw34M92u5gn6OaaavXFku/+5+Xd0f/sD3L0zD3trSkP5J2bWLSiKcbJgCeigACCCCAgDcFaIx5s+5kjQACCCDgQIFwt16Hm1XR1xOJRFMHhl+jkNVuhVefd5LcfvlZopoq6nh46Ai5eeDLkpuVsf5HdoZkZ6zfrVH93O+8k6Rjux3tc9Uuk3MWLbcXs4+EA9KsUX6NnrvhpAnT5sh9g9+WT7+ZYE/b5KibwMlHdJPB/ftKo7w/ermq6fjqR2PsteD+6VAfqD2PPkieuu0yaZyfa5+mpot++8s0OfHKu0Qt2u+2Q9OkOpiV1bf6p7dedFtu5IMAAggggEAqC9AYS+XqEBsCCCCAAAKbCGQdekGXWEXlC/FoZUe3wuzapoW8+uD/2SOpNqy59dXPv8p3k2ZIs4I8adYo1x5hpRZoTwuHRa1JpnZpDPh924RErV/21bgpctb/PSTrSsq3yT29epNdWjeTtx6/RTruttPGNcKU75TZC6TX9Q/Jb0tW/CON2nXzyrOPlweuvUCCv29CYBiG9H/6Dbl/yNvuJDWtomBOzgWxn4ePdGeCZIUAAggggEBqCtAYS826EBUCCCCAAAJ/EYh0v7ilUVz0SCJR3cuNPGq640PXXSTnnnCYvSj9hiORSIrf79uqxenjyaQUriuxm1tqaqLa0VKtJaZ+tkzTHnnWda920qLJ+nXMNj0mTJ8rJ15xl6xeV+JG5nrJafedWspD118kx3dfP8V1w7Fg6Uq5+fGXtjgVUjVAH7nhYjn7uO4br1V1PP7yAfLdxBn1kkN9P8QyjMUSSjtepn4wvb6fzfMQQAABBBDwsgCNMS9Xn9wRQAABBBwlkHtEn+yywtX3mYnElY4KvIbBnnHMQfLS/deLmk5Z26OotFzufuZN+WbiNKmOJey1wpJJQ5KGYU/FU7+2xLKnaV54ylEyoO85mz2qsqpa7n72DXn81Q/tXS85tl6gSX6OvZvkqUcesHG0l7pLaXmF3PPccBn8zudSGf33qZBdOuwiI58dII03mYI5Z8FSOfLi22XZ6rVbH5QDrrAsa76YxpEyZ/RCB4RLiAgggAACCLhGgMaYa0pJIggggAACbhfI63FVVtmKJfcYiUQ/N+ba69hD5dUHrrdHh/35UAuvV0SrZd7iFZKdniY7tGiy2aiyDeevWlskF9/xpHz+/US7EfZPh2q+XXfBKXJPv96bnaKu63X9g1JWUeVG4u2eU+P8HBlwxdly3omHS1oktHGUnxqt98qHX8rdzw6XlWuL/zUONVrwolOPkuf7991slOCo73+Rk668225uuvGgMebGqpITAggggIATBGiMOaFKxIgAAggggIAS6NMn4J+w5g4jFrtNRPtjrqFLdJrkZ8uYYQ/Ibju1shsiapRXVTQmhSVlMnzkWBkx+jvpuOuOck+/82WHFo3+dmplTRtj+TlZ8uStl242VU8x/t8jQ+Xxlz9wiaiIT9ftBqL6WdM1e2fHRGL9CLpteagPykZ52dLv3BOl7zknSlZGmn179bx4IiEfjvnZnkK5eMWaLT42Kz0iQ++9WjX2/YsAACAASURBVE4/6uDNzr3qvufkmTc/2eL1jj1B0+dYZvBomfX+YsfmQOAIIIAAAgg4UIDGmAOLRsgIIIAAAl4VGKCHusy8NlFVeY9lWRE3Khx78L5yde+TJBwK2k2Ur8dNlU++GS+l5ZVyxjEHy+2X9ZJd27T8x9T/rjGWHglLbla6xBJJ+z7xRFJ236mVvPXYzdJh1zab3Wvf0/vJpFnzHUkbDgYkMyMimelponLOyUyXvOxMad44397JMyMtLNHquPy2aLnMnL9EFi5fLeWV0W2Sa5sWTezF8i84+QhRTccNh9ol9Ivvf5F7n39bJs74Tf55DN8fYbTbsaWMfLa/tG3dfOMfqqmXe510hR2zWw9/etrYgBk+u2ri6yvdmiN5IYAAAgggkIoCNMZSsSrEhAACCCCAwD8IBLqd3dsoL3vEMs3GbkRSI5vyczNF13wSra62Gzeq2XPWsd3lmt4nS9vWzUTX/xgsV1ZZZa8FphbTV8efG2PqfkcdsI+ce+Jh9rpWC5atkqUr10qrpgVyS58z7CbShqOopFxa/Oc8Uc2chjh0XRO/z2eP7lK7bPrUr38f7aV+r2m6ZKaH7XW7VJMrEg5KXlaWvTNnTla63Qhr0bRAWjTOlyb5ufYOnupcNW00EPCL36eLYZpSUVktC5etks+++0U+/Xa8vUukWo+tNoemibRp0VRuuaSnXaP0tPDG26hNEz7/YaLc/Ngwmb1wmVg16YqJ2KPOHr3h4s2m1I76doIcd/mA2oTomGuC6ZlPxgr8d8qoN8ocEzSBIoAAAggg4AIBGmMuKCIpIIAAAgh4RyDY7cyeycrKx6yk2coLWauRSBeffrRcduax9uinTY+Va9bJU69/LD0O7iKHdNnzbxtjqhl0xjGHyGM3XSJqUXjDMOydKdWosaYFuZvd78MxP8mp/e7d7qw+XZPG+bn28/OyM+y8crIy7FFe6ZGQBAN+yUiL2KPmwqGAhAIBSU+LiLouIxKRQNAvGZGw/feqIagaY5npkc0ahjVJQq37NWH6b/L4y+/LqO9+sU229ji48x5y3fmnylEH7SORUGjj5WoHydc++koGjxgl0+YuqvFtVTPvq5ceFDVqbMMRjyfk8nuelpfe/1+N7+PEEwNZGXfEG+U8LiOHsMCdEwtIzAgggAACjhWgMebY0hE4AggggIAXBTK6X9C9qqjoSSuZ6CCixuu481CjwrruuavceukZcsi+HezGj1p3TB2macryNeuk/6DX5f3//Siv3H+9nHT4/n/bGFN/mJ+dKVeec7z0PfsEe5rfhvtsKqdGUl1yx5Py8odb33xRUTUuyJUdmjcWtT7WpkdORrrdAAuHQ/bPzRvniVqgfkMTLBT8vfkVDNojutRoMTVyTI0W0zXNbnbZv1drhG3jcqv1v9Rou0++GSc3PDJM5i+t+Qw+1bw7+bBucsN/T5O9d9vJjndDbdYUlcgTr30kr3zwP1G/3nSkmLJqUpAr6ufisgqp3mR0nsrxzivOklsv7WXnu+GYv2SFnH7t/TJltos3a9QsI5KRe0VVZNdhMnbA1nco3fn/BsgKAQQQQACBehFw7Qd1vejxEAQQQAABBOpZIHjAeXsa5aVPm8nEIdu8U1LPufzT49RoqFOO7CZXnXOi7NVuR3s64IZDNbAmzZgnDw8dIZ99/4vE40l594nbNjbG1qwrkUv6PyWffjN+s10pG+VmyY0X95TLzuhhj77687Fk+Ro54uLbZN6SFVutoNYve/vxW6Tjbjvbza1ND9XcUtMjVU9r06mR27rJtdVBb3LBdxOny5X3PCvTf6vZmu+qSanWEru298nSunnjjSPV1CL7P06eZY9A+3r8NHvq6p+Pgrws+ey5u+01z777Zbq89+WP8tW4KRKtjkm3vdvJ6w/dKDu2bLrZZZ+MHWfvNLqmqLQuaab0tZovUBbIDp0b+/6dkSkdKMEhgAACCCDgQgEaYy4sKikhgAACCLhXIHTAmTvHK6KDxIgfJZa+fpiOSw7VLMrPzpBLzzxWbvpvT8nYZPSVGiUWiydl3JRZcvPAl2T8tN/srNXIok0bYxVVUbn8rmfkrVHf2KOh/ny88fAN9tRKtXbXhkPd+9WPx8iVdz0j0VqsL1aQmyU/DX9cdmrZtFa9SjVyyzQtewdH+4f6H0vEtMz1OVgihmWKaZj24vWWadl/pw7TFDHMmu8wqWvrR6CpIVvqmUUlZfYouaHvfiEl5ZX/+iap+rRonCe3X36W9OnZY/3z1aizpCFri8vk1Y//Jw8NHSEl5f88EzA/J9PeeVRterChOThnwTJ57u1P5MxjDpH9Ou622ZRQtXvmdQ8OkSEjPq/VVE+n/NPQQ8GFgUD4/Orxb33nlJiJEwEEEEAAAbcI0BhzSyXJAwEEEEDAEwKRwy5rkSxaPTAZi50smvwxlMrh2asF4g/p0sFeeP3IbnuL3+/frHGlRnK9+elYeen9L2XpqrUb/04tSj/mpQfkoE572H+2pcbYTq2ayjuP3yKd2re1z1cLxI+fNlf63f+8TK7lbpShUEAuP/NYueCUI+2dFFUu/zYiTK3tVVZRZY+oUpsLFJWVy6o1RVJaEZU1xSUSjcakuLxC1NpaqsmUSCalojIqaqMB1cxS12wYjaVGaRWVVtS4+mqqZyS8fi0wNY1R7dJZ02P/jrvJgCvPtusU9AekvKpKps9dJF+Pn2pPaZ02Z6EY5pZX2D+oU3t5+7FbpFnjvH99tGoS/jxltlw6YFCNR7PVNJcUO88KhCOTImkZl5Z+/8rEFIuNcBBAAAEEEHC9AI0x15eYBBFAAAEE3CTQ9qrPQkt+fPHeRFXlFaLpf2yp6NAk1cLxaoH9Hgd3lpsuPkMa52VvbCqpxeDV1MhJs+bJQy+MkPHT5vyl8aKu//71h6XzHrvWqDGmTjr6wE5y79XnS1ZGROYvWSX3DR4uP/46q8a7Jv4dtZou2XG3HeWsYw+VLh12lZZNCuxF9O3mW9KwR2Op0VmqibVoxWqZ/tsiWbh0tcxetEzUQvVqZJgaJaamiqpfbLm9VP8Fv6vvOdLr2EPtfJatWivf/jJNXh/5tf1rNXKspocarXfbpWfKrZf0kmDwjwbopterppgy6//06zLknVGuHi2mxgAGIpHhvuwdbop+NXB5TR05DwEEEEAAAQS2jQCNsW3jyF0QQAABBBCoN4HgPqffnohX3iiWtvk2jfUWwbZ5kFqM/vjuXeXE/+wv3bt2sBekVyOt1NTGJSsK5cufJsm3v0y316tasWbd3z40Eg7Kr+8Nkl3arN/FsDoel753PyuvfDzmb6dSbrhJ173a2Yvyq/vOXrBUYrXYkfHvAlKjxXZu3Ux2ad1c0iLhjTGtKiyWVWuLZNXaYqmMxrYNYD3fpX3b1tKmeROJxROycPkqu0ZqqmNtDtUAHXJXPznxsPWbJvz5UO/ANxOmyTUPDZFpc2q+q2VtYmn4a7SEL+R/LpmePkC+f7O44eMhAgQQQAABBLwlQGPMW/UmWwQQQAABFwhkHdT7ioqSdXdbppXvxHTUx8feu+8k15x3shzebW97l0a1VpgaIbR4+Rr5atyv8vn3k2Tabwvttav+bq2wDXnnZKbLsrGvSdrv0wPVSKN+9z0vg98ZVeumzbYwVYvtq/W81KFGU6m4ODYXUFMqX37gOtmxxeZrs6mm2IJlq+TuZ4fLO59/6/LRYsrEqvKFwwOTkdyH5Idh5bwnCCCAAAIIIFC/AjTG6tebpyGAAAIIIFBngeyjLt6xbMXyj8XU9qzzzRrgBmrnRtUUu+fq3hJPJmXKrPn26KDx03+TuQuXycq1xfY6WjVpJnXtsKv8/NbAzbJQjbHn3/lMksnajWZqABJPPjI3K0Puv6a3/Pf0Y+ydOzccalTdTY8Nk3dH/2DvVumBY6XlC94q0z58TUR4aT1QcFJEAAEEEEgtARpjqVUPokEAAQQQQKBmAu2P/lkTX1ex9xd03qGmTNq7I6rxMpb6UbtRVccesq988txdNMac9wrY02aP2L+jDLr9CmnRJN8e4acao1fc/axMmjkvJddZ2y7MmrbY8vuvlSkffbBd7s9NEUAAAQQQQOBfBRz5MU1NEUAAAQQQ8LqAv1PP94xo+Umi6X8MtfEgSvudW8mvHzyzccSRmoZ31b3Py5B3R/3rFEwPUqVkymr0oNp8oXnjfHvK5Oz5S6WkouY7ZaZkUlsZlBbwT0rPyelb/s2rP23lpZyOAAIIIIAAAttAgMbYNkDkFggggAACCNS3QGT/XmdWl5a8JJoeqe9np9LzIqGAjH/nSWm/c2t7BFJhUYn06T9IRn49bqt2SkylnIjFSwKWZWnmazLjiwvVcnReypxcEUAAAQQQSBUBGmOpUgniQAABBBBAYCsE/N16HWCUln8mYmVvxWWuO1V9yNx+WS+584qzxefzyeff/SLXPDhY5i5a4bpcSciFApYk9bD/BWPyx1e4MDtSQgABBBBAwBECNMYcUSaCRAABBBBAYHOB0GHn75xYUzTKMo1dvG6jpuJddMqREgz65YvvJ8kPk2d6YCdDr1fdHflrur4qkpt3Q+V3r77ujozIAgEEEEAAAecJ0BhzXs2IGAEEEEAAASk48cbMkqVz3zNi8SO9zqFpIumRiOiaJpXV1awt5vUXwjH5W5Zo2qzcpq16Fo0ZPNMxYRMoAggggAACLhOgMeaygpIOAggggIB3BCLdzh5UXVrS1zsZkykCbhIwTQmljcls7OtV9sWIIjdlRi4IIIAAAgg4SYDGmJOqRawIIIAAAghsIlBw/FWXrFswf7CI8N9z3gwEnCZgWolAJPxaPOzvKz+NiDotfOJFAAEEEEDALQJ8SLulkuSBAAIIIOA5gc6DBwd+HfRZiWkm0jyXPAkj4HQBzYpGsvOvr/rx9eecngrxI4AAAggg4GQBGmNOrh6xI4AAAgh4XiDS5azh1ZWlvTwPAYC7BdRCcpblshzN8sxmTQ8vG/PyBJclRjoIIIAAAgg4SoDGmKPKRbAIIIAAAghsLuDveMpBRiL+tYjlxwYBBJwj4ItE5iYnvtfOORETKQIIIIAAAu4UoDHmzrqSFQIIIICAVwTaH99a082PxZSOXkmZPBFwg0BaZvZRleOGf+mGXMgBAQQQQAABJwvQGHNy9YgdAQQQQACBtj2y9Ij+gmVYZ4CBAALOENB8viJz2simIpJwRsREiQACCCCAgHsFaIy5t7ZkhgACCCDgBYE9egZD6dqV8YqKx72QLjki4AYBzed/wZz2cR835EIOCCCAAAIIOF2AxpjTK0j8CCCAAAKeF8g45LzDqkpK37GSyXzPYwDgXgG3LMBvWIlgdtbNsfFv08x279tKZggggAACDhKgMeagYhEqAggggAACfyeQ1/3illVVZY/HKipOFxH+285r4k4BtzTGfNq6cH6j46NjX/7ZnYUiKwQQQAABBJwlwMezs+pFtAgggAACCPytgK/jyeeZRvJpMc0siBBwpYArGmOWFczJ+iimpfeWH4aVu7JOJIUAAggggIDDBGiMOaxghIsAAggggMDfCux94oGSSA7SLGtvEdVB4EAAgVQT0HQtFsrKPDf6o/GByAgj1eIjHgQQQAABBLwowIezF6tOzggggAAC7hPY88QmIubDWtI4S3Qt4L4EyQgB5wvoPv1Hv25eGJvy2VznZ0MGCCCAAAIIuEOAxpg76kgWCCCAAAIIaHqnU/tb1dU3iUgYDgQQSDEByzI1PTDUDKffJhOHr02x6AgHAQQQQAABzwrQGPNs6UkcAQQQQMBtAnm9rmtVOv23100zeZCIprstP/JBwNkC1gpLD/aV6R994Ow8iB4BBBBAAAF3CdAYc1c9yQYBBBBAwOMCga6nDUpWRC8RkZDHKUgfgRQSsExfMPxNKD//msoxQ6emUGCEggACCCCAgOcFaIx5/hUAAAEEEEDATQKZ3c45paKs+BmxpJmb8iIXBBwtoEt5IJz5VHZG/oOFY5+tcHQuBI8AAggggIDLBGiMuaygpIMAAggg4G2BzO59CioKl70rlhzqbQmyRyBVBCxLNP/0UEbOFdXjXvs+VaIiDgQQQAABBBBYL0BjjDcBAQQQQAABlwn49jm9lxmrGu6ytEgHAWcKGGZcC+hvmKH0a2XiiFJnJkHUCCCAAAIIuFeAxph7a0tmCCCAAAJeFWjbI+TPTV9gVFY19yoBeSOQMgKWVRJp1Oj6qm9ffUlErJSJi0AQQAABBBBAwBagMcaLgAACCCCAgAsF0g4877/RdWufF13zuzA9UkLAMQJawD/FnPLx3o4JmEARQAABBBDwmACNMY8VnHQRQAABBLwhkHXIBf/P3p2Ax1WV/wP/vufemcmeNF2hRdI2TQtFBCpgBTTQDVxQ1PrDnUVFUHbKJkhVRAEBERFEEPiD4M8q+lPpki5Uyla1gEihTdMFutG9abZZ7jnv/7kJINCkzZ6ZzHeU51Fy7znv+zk3mTvvnHvOmPrdO+doEIzOjoyZJQXSUEAlVTh86Nf3LPjN/0vD6BgSBShAAQpQgAKcMcZrgAIUoAAFKNBPBaZP93LWmesTDXVX9tMMmRYF0l5AItHnXeEBk/HUXbvSPlgGSAEKUIACFMhSAc4Yy9KBZ9oUoAAFKND/BaIf+Oz4IIj/TVXL+n+2zJACaSeg0aLCyxLP/e+taRcZA6IABShAAQpQ4G0BFsZ4MVCAAhSgAAX6q8DYUwv9PH+GTSZnQF1Of02TeVEgHQWiObkvm6IBpzQtvndDOsbHmChAAQpQgAIUaBFgYYxXAgUoQAEKUKD/Cgje/8mPiOov4Nxh/TdNZkaBNBNQbTKx3On2xcceT7PIGA4FKEABClCAAu8RYGGMlwQFKEABClCgHwsUTb+4tGn1uhuCePybgPB9vx+PNVNLGwFFJLpI1ZyBlx7jbLG0GRYGQgEKUIACFGhdgDfIvDIoQAEKUIAC/Vyg8IQzPt24Z+ctLpUqA8T083SZHgX6VkC1ycstuC6I4Rd4dlZT3wbD3ilAAQpQgAIU2J8AC2P7E+LPKUABClCAApkuMH2657+a/ElgE98WMeFaY3z/z/QxZfxpKqBqItGlJj//3NQzj7yYpkEyLApQgAIUoAAF3iHAG2NeDhSgAAUoQIFsEHj/JyYicPcLtALCRyqzYciZY68LKOB2qOdfjv/87f5e750dUoACFKAABSjQKQEWxjrFxpMoQAEKUIACGSZQeV5BtGnLHanapi/DwM+w6BkuBdJfwGkAz5+vucUX418Pr0z/gBkhBShAAQpQgAKhAAtjvA4oQAEKUIACWSJQ+LFvVzRu3Py4S8XLsyRlpkmB3hJQwGzLLSmZ2ZjIuxfL7kn1VsfshwIUoAAFKECBrgmwMNY1P55NAQpQgAIUyCiB2LFfuChZu+dmGOWssYwaOQab3gLq/JyCRcUjRn5m+19uqkvvWBkdBShAAQpQgALvFGBhjNcDBShAAQpQIMsEvMM+/nfn9ATOHM+ygWe6PSaggW6Bc5NQM295j3XChilAAQpQgAIU6BEBFsZ6hJWNUoACFKAABdJXIPdDXzk2sXvXX9TYwQAX4k/fkWJkmSGgLpqTf3tCSq/gI5SZMWKMkgIUoAAFKPBOARbGeD1QgAIUoAAFsk1gxMRcf+jwy2y84XKoFGRb+syXAt0noM54sWW26aATUHNHovvaZUsUoAAFKEABCvSWAAtjvSXNfihAAQpQgALpIyDRY7/wfpeI/8wmE5V8pDJ9BoaRZJaAEW9NTmnJeQ1LHpqXWZEzWgpQgAIUoAAF3hJgYYzXAgUoQAEKUCAbBU45P5azbdvnk011P1DVsmwkYM4U6KKARnJybk4G+T/ASw81dLEtnk4BClCAAhSgQB8JsDDWR/DslgIUoAAFKNDnAsd/fICp876rgT0Hqnykss8HhAFklICJ/DGan39VYukjNQA0o2JnsBSgAAUoQAEKvC3AwhgvBgpQgAIUoEAWC0Q/csb7Uzu3PACHI7kQfxZfCEy9IwIK31sTzYldlPjHHx5nUawjdDyWAhSgAAUokH4CLIyl35gwIgpQgAIUoECvChR95Osfq9ux+V6oDuN6Y71Kz84yTkAVqnGJRH/lcg++Dkvv2JNxKTBgClCAAhSgAAXeJcDCGC8IClCAAhSgAAVMdMLnbkw1NFwIIxFyUIACbQg4TSESWVh80Iirds/+5Yt0ogAFKEABClAg8wVYGMv8MWQGFKAABShAga4LjD5tSKRY/xTEExP5SGXXOdlCPxUQrNVI/jl4cdb8fpoh06IABShAAQpknQALY1k35EyYAhSgAAUo0LrAgMlnHb97yxs/h8URfKSSVwkF3i0gIkk/N/faZGnZnaj6KXeh5AVCAQpQgAIU6CcCLIz1k4FkGhSgAAUoQIFuEBDvqNNOc42Ju2AwpBvaYxMU6B8CGljRyBUuP+9eLJtV2z+SYhYUoAAFKEABCoQCLIzxOqAABShAAQpQ4G2BkiPOKGmKNH432dh4PtTFSEMBCgAmJ+fvOZ53esM/Z71BDwpQgAIUoAAF+pcAC2P9azyZDQUoQAEKUKDrAkefMcxL7f6xiye/DAO/6w2yBQpkqICqmtz8zSZa+MnUc/c/n6FZMGwKUIACFKAABfYhwMIYLw8KUIACFKAABfYSyP3Ql45LNtTf7FziGKjxSESBbBQQMa/5eTmXJPO3/wWLFwfZaMCcKUABClCAAv1dgIWx/j7CzI8CFKAABSjQGYHp073czbHPJ3bv+b66VDl3quwMIs/JWAGFClDr5+bemZs35Jbap+7albG5MHAKUIACFKAABfYpwMIYLxAKUIACFKAABVoXqDwjJxJvOjPYXfszGBMlEwWyREDh0Ghych+JFOX9OP7kQ2uzJG+mSQEKUIACFMhKARbGsnLYmTQFKEABClCgnQKV5xXEGrafk6zf80OIyW3nWTyMApkroM6qmieQH/0Wlv15deYmwsgpQAEKUIACFGiPAAtj7VHiMRSgAAUoQIFsFghnjtXWXx801F8A30SymYK5Z4GAZxZp4M7Cq7Nfy4JsmSIFKEABClAg6wVYGMv6S4AAFKAABShAgf0LFHz4K0OS6v6Sqt11DADeP+yfjEdkooCY3QUjhp1aN+/eJZkYPmOmAAUoQAEKUKDjAryx7bgZz6AABShAAQpkp8Dhp44Vp3chsCfAwM9OBGbdPwVU4WRbrKT48vhzjz7YP3NkVhSgAAUoQAEKtCbAwhivCwpQgAIUoAAF2i8w9pSTxJMfwekEGOFjle2X45FpK6AKsZvU+NfgP689AixPpm2oDIwCFKAABShAgW4XYGGs20nZIAUoQAEKUKCfC4z/5EniguuhcjRnjvXzse7/6SmcrhbPu9011D+MdYt39/+UmSEFKEABClCAAu8UYGGM1wMFKEABClCAAh0UqPRR4X9IvOidEBzewZN5OAXSRUBV9Q2ouwE7Eg9g2+L6dAmMcVCAAhSgAAUo0HsCLIz1njV7ogAFKEABCvQrAf/Yz5xo65N3Q11Fv0qMyWSHgKI2mpd7VWJX7SNYs6A2O5JmlhSgAAUoQAEKvFeAhTFeExSgAAUoQAEKdFbA5J941vsbN23+Czx5X2cb4XkU6G0BDRCYWPRi5yL3YPksrinW2wPA/ihAAQpQgAJpJMDCWBoNBkOhAAUoQAEKZKRAxSfHiRf8BtBjISa8t+D9RUYOZBYErVCoa1Cr52DVvEeyIGOmSAEKUIACFKDAfgR448pLhAIUoAAFKECBrgoYHHHqJCRTPxHFoRCJsTjWVVKe3wMCCtXNJhL7nn3pz/cDcD3QB5ukAAUoQAEKUCDDBFgYy7ABY7gUoAAFKECBtBU45JQPief9GNYdB0EkbeNkYFkooE7EWwXf/My9EX8IW6oashCBKVOAAhSgAAUo0IoAC2O8LChAAQpQgAIU6DYB/5jTT0Aqcaltik+Bkbxua5gNUaCzAs4lTSTyUiQa/UU8lfcHvPQQi2KdteR5FKAABShAgX4owMJYPxxUpkQBClCAAhToS4HYB6ePFXhfTTTuubov42DfFIA6C5g5XiznJ0GJ928snlVPFQpQgAIUoAAFKPBOARbGeD1QgAIUoAAFKND9AsedVRiL152VjDdcA8Wg7u+ALVJgPwIqgRp5Eqj/EpYv3so1xXjFUIACFKAABSjQmgALY7wuKEABClCAAhToGYEJ34zkxxq/HG+ov92lkoU90wlbpUArAmJtTlHx3U3P6oXALEsjClCAAhSgAAUo0JYAC2O8NihAAQpQgAIU6EkBEzvuiycH9XXfc6ngAwB3rOxJ7KxvWxEAsiGvtPT2BjfoV3j2tqasNyEABShAAQpQgAL7FGBhjBcIBShAAQpQgAI9KzB9erR4R8FhTbt3zkg1BZ+EaH7PdsjWs09AFaIp48ee9/zIrUkkHseyvzZmnwMzpgAFKEABClCgowIsjHVUjMdTgAIUoAAFKNApgeLJ546q37H1MpdITAPcSAC8D+mUJE/aW0AbjWf+Fiks+lX8mUcXUYgCFKAABShAAQq0V4A3pO2V4nEUoAAFKEABCnRZIL/yjGENO3cdbURv0lQwrssNsoGsFxCRJkQiV0cj3l/i/9zxOrA4yHoUAlCAAhSgAAUo0G4BFsbaTcUDKUABClCAAhToJgHjH/O545C0F9tEfBJEirqpXTaTVQLOQWRptKjkwcTm2INY90A8q9JnshSgAAUoQAEKdIsAC2PdwshGKEABClCAAhTooIBg/LQBOQUlM1INTRc4F+R18Hwens0Cqs6L5T7mIefqRMmmtVjMWWLZfDkwdwpQgAIUoEBXBFgY64oez6UABShAAQpQoMsCecec/vFEquF7ril1BIyJdrlBNtB/BSwC+LJO8vJudfn592MxZ4n138FmZhSgAAUoQIHeEWBhrHec2QsFKEABClCAAvsQyPnw2Qfb/dh6cQAAIABJREFU+K7LbTw5XTUohRjDxfl5yfxXINx10jRA5OlYccmP4rvLl2L5zCSFKEABClCAAhSgQFcFWBjrqiDPpwAFKEABClCgmwSme7GjzTk2Ef+Mdalj4FDYTQ2zmUwWUAkA82IkJ7rAK865s2nxbzdkcjqMnQIUoAAFKECB9BJgYSy9xoPRUIACFKAABbJcoNLPP37E+FSi6VNBU+LLqsEoqPGyHCU701fnxPMavUj0ryreXUGRvIDFs+qzE4NZU4ACFKAABSjQUwIsjPWULNulAAUoQAEKUKDzAsedVRhL1J0YxBtPdYF+AQZcnL/zmpl3pqg1JvY8RO+JFEar4k/PWg9AMy8RRkwBClCAAhSgQLoLsDCW7iPE+ChAAQpQgALZKlBZ6aNucH5+bv6pyca6O4N4Ex+tzIprwTXmDRx8T8PW2pvhx7Zj+SyuJZYV484kKUABClCAAn0jwMJY37izVwpQgAIUoAAFOiAw/uxbS1e99NzlNhH/kkslD4SY8B6G9zEdMEzjQ1tmgllt1Eh0bsFBB95RP+euv6dxvAyNAhSgAAUoQIF+JMAbyn40mEyFAhSgAAUo0M8FPBzzP6P9ROO3baCfBXQQ1EUB4f1MJg68IvxPACO7Izk565zRi4Mm75+cIZaJg8mYKUABClCAApkrwBvJzB07Rk4BClCAAhTISoHKmTP95xfWTGtobDzNJZITYPUwiPpZiZG5SavxIlsAfTKSlzPPL479rb7qoa2Zmw4jpwAFKEABClAgUwVYGMvUkWPcFKAABShAgewWkKKJZw9otI1jkWj6tFqd7oLUEBjN4wyytL0wwhliFka3iEQX5hYVPeGibkHT4ORmzJpl0zZqBkYBClCAAhSgQL8WYGGsXw8vk6MABShAAQpkgcDE6bmxlKnUIHmUOnw8sIkjoRpjgSydxl6diUTXQPxFNpmcnV849LmGpfduSacIGQsFKEABClCAAtkpwMJYdo47s6YABShAAQr0NwFB5fT8WJM7wI/EJiZ2N15jg/gIGJPb3xLNqHycC+CZ9TmFxY8FyHkklYq/jmWP7gTgejCPtx6rDXqwDzZNAQpQgAIUoEA/EWBhrJ8MJNOgAAUoQAEKpI3A4KOHIVqUwsaFO/omppkGE5bleBKbok2Jj8HI6WqDQu5i2YujYZD0YrmrHYJfuNW1j2B0RQOW3ZPqlQjKJ0+D8Y9EU3IW1i9a3St9shMKUIACFKAABTJWgIWxjB06Bk4BClCAAhRIOwEfw48pRn7pDYDbjOqqmekQYfHUcyfEG+qvSu3edaxqUAw1uRBwsf7uHBx1FmriABLR4sJXc4uKbto9/9ezAfT+rK2wMOb5P4PDy9CG81Dj7QIW934c3enLtihAAQpQgAIU6DEBFsZ6jJYNU4ACFKAABbJJoNJHuf9BGJkByLEAvoHqqjlpIzDhm5GiA3LK9ry25njj+5M1njxMPFOhzsU4k6zTo6QCY8X3Nrog9ZL40YXRwoLn43XDnsdLP23odKtdPXHMlCNgvPvEyJGq7kUE9icIgiqsW7y7q03zfApQgAIUoAAF+p8AC2P9b0yZEQUoQAEKUKB3BUZMzEWscCIi+A7UTAVkB+Kpk/Hagld7N5B29nb4V/KjucFoI/o/QWNivNPkeLU6CLBFgGfa2UqWHqYOappgsNV4/hsm4r1QNHDQ/B0bdy3A8llhMUz7HGZ45QgU5NwnBpMUEFisAfR+IPUgqhdt7uH1zfo8fQZAAQpQgAIUoEDHBFgY65gXj6YABShAAQpQ4F0ClTmoyPkfQL8Jo0eK8XJU7RqkvGmomZPe6zvNnGkG/GvTiIY3ao/UICizicYyiUSPd0HiKMCwQPaeK914/h51+jvjRV7TWGRFQUHha7U5uS9jzh2JtPqlKD22CEOK7xN4n4aR5kdmNdDNcPooEMxCzebngeXJtIqZwVCAAhSgAAUo0GcCLIz1GT07pgAFKEABCmS0gGDohwejuOBciDldIOUw8CAiGqSeQa2chi1VWzMjw+keKvMjWLMtNzo4b4RNJsZ5sZxPBInEBxV2GAItgmg2rUmmEOfEeXEx2Obl5W3SwN6t6tYHElkOm9OIsfE4Zs2yaTq+PsZN+6WofA2eiTbHqM6p0z0Q+RdccCOqFyxMi9ltaQrIsChAAQpQgALZJMDCWDaNNnOlAAUoQAEKdI+AYOSJFYjEboSnxwukBGK8lqat08DMRuPur2HDszu7p7teb8VgwvTCkuKiklQycYhCR9tkqlIDHZdKNBwCxZu59npcPd6hicS2R3P95xCYV+BHlpmIXdFQG38DY/0daVwIe6+LwdhpM0TdFfAjA975Q7U2CSsvwXM/w8qqP4SbBfQ4KjugAAUoQAEKUCCtBVgYS+vhYXAUoAAFKECBtBOIoOzEoxCJXi0RbxqAcPH6d7ys0xQewKp55/TJjoQ9yyWYfkVRwa4tkxK7689L1dcPF8gAeFoEGxbLjMCoB8hb91fpcJ/1jjW/VKHiwtlT8JwFvEYN3E6Tm9uQWzToYRvNmxUfNX4z7jkn1bOMPd66Qfnkj8CYR8X3h7XamwZOLe7EzqYfY/uScN0xvihAAQpQgAIUyFKBdLhhy1J6pk0BClCAAhTIMIEDJ+SheOCpUJwrgqMhfs5eOzpq+HK3YsW8qwBkeoFlvwNUeso5h9ZvrxsHBHl+TuTQZFPyEHGu2AZ2AKwdDNEIVCKKoAgO/123rPkO7F23YR29J/tvwUvfs969gROYJCB1MGJhpFbE3+5FvT0GZhPgnnPO1haUlG7YOWDE85g1s/+ttzVqUgVi0dkiMrqtQVSrtYB7HM7djFWpl4HFwX4HnAdQgAIUoAAFKNDvBDp6E9bvAJgQBShAAQpQgALtEBgxsRT5hacI5BrAlMNrWdR8r5ezVh1+gOp5Pwqfq2xHy/3xEDnhhtmDVj1XdUw8lRyYaoqXpnbvPjKVSBRArBfWw4znDVJ4+WptRK0KzDuKZu0RCU9STyXipUSRcGq3AS6AqppoTkO0sHhzJC/3PzEvFs8fMuyl/LLyNctnfr7/FcDashr1kTEwOY9I1P/gPjnVWoVbhJTegiBYinWLd7eHn8dQgAIUoAAFKNB/BFgY6z9jyUwoQAEKUIACPSMweuoQeOZsqJ4pnoyG2ceOjdal1Ok5WDXvAS5u/vZwCKbPjAzetjVqcz2jqYSI1RFNQWNJqqExFjQlDaAdvyfzRQuLBiRMfk6ji5nX/CakvLzAbd/jUlhclgRmup65IDKg1ebZjaW/F4l8fL/ROtuo6pZD5U+o33E7Ni1r3O85PIACFKAABShAgX4j0PGbsH6TOhOhAAUoQAEKUGA/AoIxUz4A35wPpx8TI0Mg3n8fB2zt5EA3qwvOQM38KupSoA8FfIyddo8Yc0a4U+r+4lCrAcTtBuRO1McfxobF6/rhGnn7Y+DPKUABClCAAlkpsN8bhaxUYdIUoAAFKEABCkQweuoJ8GQGjH5UjJfz5ppY+753CLRGg+QXsWbhP0lIgT4UEFRM+ZF4/pXtKYy9Fac6Wwvg73B6P6qr/tyH8bNrClCAAhSgAAV6SYCFsV6CZjcUoAAFKECBjBEYPL4Ape/7FCS4GmrGwBhf2jHrBlCFxdMa2C9iddX6jMmXgfZPgUNOvlhgb4ZEvHYn2LJ5hEOgrwPmCtTM/SOA7H0ktd1wPJACFKAABSiQuQIsjGXu2DFyClCAAhSgQPcLDDtyMAoHfw2e+baIvg/ivXWvsP97hsAFqpiNpH4Lr83b3P3BsUUKdECgYsrHIHhMvEisA2e1HKrOaSCrYXAf6uwj2FS1gWvmdViRJ1CAAhSgAAUyQmD/N7kZkQaDpAAFKEABClCgawITIigrHI5o7EwYuVCMFLW0t//1md7uNyyMAfOQ0G+wMNa10eDZ3SBQMeloqL9IIl5BZ1tTp9ug+ijiwd14LVgFLA462xbPowAFKEABClAgPQVYGEvPcWFUFKAABShAgd4VGHXy8YjiQlF8DJ7JfbPzjt0nOBdXdfegqXEmXn9qV+8mwN4o8B6Bg6eORA6WiOcP75KN04TCzobTO1E9/0kAqS61x5MpQAEKUIACFEgrgY7d8KZV6AyGAhSgAAUoQIEuCxw4IQ8FpRObZ4mJfHy/u07uq0MXNCnMTdgR/ym2La7vcmxsgAJdESgtL8Kg0YvE9yZ0pZnmc60LVLAULngQexJ/xhtLtnW5TTZAAQpQgAIUoEBaCLAwlhbDwCAoQAEKUIACfSLgoWLKqfC8y+DcEeJ5uR16dPK9ITvdo05norH2bmx4tqlPMmKnFPivgGDstMfE8z7dLShOA1W3Gep+jyZ7F9YvWsN1x7pFlo1QgAIUoAAF+lSAhbE+5WfnFKAABShAgT4SKJpYimGFpwN6HuBViCc+2rXzZNvxqg3eQOCuwOrNvwOWJ/soM3ZLgbcEDCpO/p745rruIgn3rITa7XDyv0gl78XaJ5YD4Lpj3QXMdihAAQpQgAJ9IMDCWB+gs0sKUIACFKBAHwoIRk0ogld6KTxzrhhvUHfFohqsRhLnY3XVPACuu9plOxTotED51LMlYu6BGNPpNlo5Ua1NQvQFBPo91Mx/guuOdacu26IABShAAQr0rgALY73rzd4oQAEKUIACfSng4aDKI5GTc5EIPg3f5IXbTnZXQOpSryAlYWEsLBRod7XLdijQaYHyKVPFyIPw/WGdbmMfJ2qgy+HsTNjaJVi7dEtP9ME2KUABClCAAhToWYFuuxnu2TDZOgUoQAEKUIACXRIYXFmAEv+jMP4VYtwxED/6Znvdcy8QPmPm9CnY4ELULHihS7HyZAp0l8CIiaUoKPynGH9UdzX53nY0cDUQzIZrvBurnlzJ2ZI9Jc12KUABClCAAj0j0D03wz0TG1ulAAUoQAEKUKA7BAZMKMaQQZ+BukvheeOk5bGy7r0HcM4pMAfJxoux5slV3RE226BA1wUmRDBu4LMicmSXdlzdTyCq2APrFsAmbsXq9f8CahJdj50tUIACFKAABSjQGwLde1PcGxGzDwpQgAIUoAAF2i8wdOoQFOJLiMg3oGaMCDxI89t/994DOOsU+n9QXIqVVWvbHyCPpEBPClT6GBd7UID/gfG8LvcULr7f/HIKB23esMJqkxp4UFML456C1Zuxqmppl/tiAxSgAAUoQAEK9IpA994U90rI7IQCFKAABShAgXYJDK8cgcKcSwCZLpBhCD+8t7y6//1frVWnj0KDK1G9aGO74uNBFOhxgekextbeKjDnwTN+Z7vTlH0ZPnZDJQ7FLkB2QN1WiOTCuW1wsgWeboNFAnuSr2Db4jc62xfPowAFKEABClCgdwW6/8a4d+NnbxSgAAUoQAEKtCUw8qRjEI1cKDAjw7ktEI1CZAgcIvBsACf58Ezxm7Wyrt0ThGuMwd2PVOOVqFmyjYNCgTQRMBg77XwBboLnvbWuXodCU+cWIdFwMRKNNdi0GcCmAIB9s5FwBtlbG01ww4kOyfJgClCAAhSgQHoIdO0mOD1yYBQUoAAFKEABCrQmUDhpIOoaG1EWizX/eN2GJgweMQAl/oDm/+/MABg5AFai8N3BMN5VYqSoU5jWNSjsjajbeQs2LWvsVBs8iQLdLyComPpViPmFeKags81ryn0Lq+be+46CWGeb4nkUoAAFKEABCqSZAAtjaTYgDIcCFKAABSjQBwIeRk/7EnzcJZ6X16n+nduqCH6IFZFfA3O48HinEHlSjwiMnnIcIt7vxZgDO9u+qn0ZO5tOxZYnuX5eZxF5HgUoQAEKUCBNBVgYS9OBYVgUoAAFKECBXhMYMXE4covvE1+ndHrnPrWvqsUFqJ63oNfiZkcUaI/AqElHI+rdK8Y/vM3DrUvBwEBM6wv0qybU2ttQXXVVe7rkMRSgAAUoQAEKZI4AC2OZM1aMlAIUoAAFKNADAuUxjB19EYArxfNKWu3grZ34WnazDF/vvn9Q59ThX7Cpi1Cz8NkeCJJNUqDzAgdPHYkc81vxzMS9GgmvXcU6qL4AmKPF6AiIMa11ptbugtNPY1XVk50PhmdSgAIUoAAFKJBuAiyMpduIMB4KUIACFKBAbwo0z6aJ/FIER7VSEGheTFzVJmDNEng6XsQcsFdhzGlK1c5GInkR1i1e15vhsy8K7FegvHIEvNgD4nmT3nusOq2F2ntg7Z8gkW/Dl8+JSMuafK281LnHkXJnYXXV1v32ywMoQAEKUIACFMgIARbGMmKYGCQFKEABClCgJwQm5GHcoCsg5kKR5kX333tfoNAg3G3yr2iw30VOzhfFuCtgvHc/bmZtUlUfxZbGi1H71K6eiJRtUqDTAoOOK0Rp0ZXi4SrIf6c9ItxJ1eorsKnzsXrhEoydNhni/p+YyOA2C2OqO2Ddxaie91Cn4+GJFKAABShAAQqklQALY2k1HAyGAhSgAAUo0IsCI6cdgxh+LsY7ttVew0cond2kzp6JVQvnY+SJYxGL3QzFNPEkArxZZGgpjD2I6uoLgHXxXsyAXVGgHQJlOSgfd654uAGeyWk+ISyKObcecJdh5fxZzf+u9NgilA64QSI4C2JyW/+dcFYd/o5U6lysWVjdjs55CAUoQAEKUIACaS7AwliaDxDDowAFKEABCvSIwIDJxRgcuVwMLoVp/dExdZqA1b9i1fozgeX1AHyMnnQCIt5MqJkoRvywNqZWGyF6D1ZsuhZ4qaFH4mWjFOiKQMWU08SYB2G8wpa6mI3DytWonvtzAPbtpg+efAii/sMSMUe11Z2qJqD4BeJN12DdYhaCuzIuPJcCFKAABSiQBgIsjKXBIDAEClCAAhSgQC8LCMonfxR+5E4xcmibBYDA1UCDK7BqwZ/CWkLzcSMm5iIv7/MQ/0oxGBPuYqnW1gJ6C1ZuvAlYnuzlXNgdBfYnICif8kn43l1izIFQjavqQjQGF+D1BWvec3IEFVNmiJgZaGMzinCqGdQuA+xFWLHomf11zp9TgAIUoAAFKJDeAiyMpff4MDoKUIACFKBA9wsMnZqPEnMDjHxTRFoeLXv3S2G1QdU9gETjDXhtyeZ3/Xj4MQORX3xVy/legVrdCdHrsXLe7W8X0Lo/arZIgc4LNG8yYe4UmKMUeBr1qRnYsOgfrTZ40Emjke/fLGo+Ds9EWztGnW2E4hbY3T9FzdI9nQ+MZ1KAAhSgAAUo0NcCLIz19QiwfwpQgAIUoEBvC4yedjIi5j4xsvcOk2EstnnF/X/B6VWombvkXY+atcQqeN+JhyIavVYEn1FPt8KaGVg199HeToX9UaBdAmMmHwLxbofKeIhehep54bWaauNcQcWUTwPeTeJhNMS0er+s4YxK5y5BTdXsVn5H2hUWD6IABShAAQpQoO8FWBjr+zFgBBSgAAUoQIFeFBhbiLEHPyRong0T7i65172AWrsb0DvRUHcrNjy7s43gDAZPG4US/RNEC8OdLbFy3v/1YiLsigLtFzjouAORU3A9PNmNoOHHqFmybZ8nD/3wEBQU/AC+OVPamDUGdU4d/oit276BXctq2x8Mj6QABShAAQpQIJ0EWBhLp9FgLBSgAAUoQIGeFhh38jki7jYAMYhv9uounC1m9Uk4ewXWzH8egNtHSAZjTz4TTmZAkl9B9cJ/9nT4bJ8CnRIoqyyB530Izq3F2ifC3SRb1sxr8zUhgoqBk2G8H4mRI9s6TNXWIhmcgdUL/9ypuHgSBShAAQpQgAJ9LsDCWJ8PAQOgAAUoQAEK9JJA8fsHYNjwP4hnTmxtphhUVZ3dBsgtWLny58C6duy4d0QJyodORXzP89jwbE0vZcJuKNDzAiWVJRic8x14eqGIGQiR1u+bnV2hjQ0fxutP7er5oNgDBShAAQpQgALdLcDCWHeLsj0KUIACFKBAWgqUx1Ax8tsQuV48P1xwf+9HKMPd9qxbBOcuR82CF9qZhkH5sQeiJtgJLGts5zk8jAKZIVAx6WggciNEjhdPIm0FrdbeiJWrrwNqEpmRGKOkAAUoQAEKUOAtARbGeC1QgAIUoAAFskFg5IkfQDT2IAzeLy2Lie9dGHNBHRyuQ/WaX/IDfjZcFMxxvwKDxxdgwIhzYORyERnc1qwxDexrcPZ01Cx4br9t8gAKUIACFKAABdJKgIWxtBoOBkMBClCAAhToEQHBmKmXQbwrxcOAVj7cN6+3pGqfRiI4G2sWhmsw8UUBCoQF5PITD4Uf+SHEnCrSvGHFXi+1GgDBo9iSugC7F+8mHAUoQAEKUIACmSPAwljmjBUjpQAFKEABCnROoHzykRBzGzw5XsSYVgtjgW5TCa7Dyvn3AUh1riOeRYH+KFDpY4z/KYj5mfj+iFYzDNfng76BlL0cNfN/u//F/fujE3OiAAUoQAEKZKYAC2OZOW6MmgIUoAAFKNA+gZIjSjB08JUQuUDEy9m7KGYdwo/0zvwVm3aejbp/7GhfwzyKAlkkcOCEQcgv/oFEcs5tK2u1LgDcHCTMBVg3d10W6TBVClCAAhSgQEYLsDCW0cPH4ClAAQpQgAL7FBCMPOkExPw7xPiHt3JkWBFTdbIJqhegeu6f6EkBCrQhMPKkYxCNPigGFQhnXrb2CxXoFgiuxso5DwKwtKQABShAAQpQIP0FWBhL/zFihBSgAAUoQIHOCQw6rhCD8i8R9WbAk/y9Ggkf/1IbhzMPYU/DNXhjybbOdcSzKJAVAhFUTJsB4BLxvYFtZazOPY2UuxCrq57nI5VZcV0wSQpQgAIUyHABFsYyfAAZPgUoQAEKUKANAcGoKSdJzLsTIhWA7P2e76xVxX8Q6NVYXVXFGS68liiwH4GhHxmJAXn3iEolPPFbO1qtTULxI9RuvgVbXmqgKQUoQAEKUIAC6S3Awlh6jw+jowAFKEABCnROoPTYIgwuuVc887mWBvYqjKlaWwvgV6gPbsbGhVxbrHPSPCurBEbkonzcF8T3r4ExI1tNvXkipr6CxvinsWFxTVbxMFkKUIACFKBABgqwMJaBg8aQKUABClCAAvsVGDPtixBzh/gY0GphzLlwttg/YIOrUbNgCWeL7VeUB1CgRaCssgzRnOtE8Hl4Jq81luZNKl3wK+zcNAPblteTjgIUoAAFKECB9BVgYSx9x4aRUYACFKAABTor4KF86gsSMeMhJnyv3/v9Xt0OdXo7mhp+gdef2tXZjngeBbJQIILRUz4B39wgxozde6fXFhFV1wQNvo4VCx7JQiOmTAEKUIACFMgYARbGMmaoGCgFKEABClCgnQJjp54rnn/nm0fv9V6vVgNA/wmbuhQ1C59tZ6s8jAIUeEtg6IeHoKTgOgBniPFy2yyO2eDvWLnxEwBnjfHioQAFKEABCqSrAAtj6ToyjIsCFKAABSjQGYHySYfC934nxj+s7cKY3Q1x12NH6lfYtpiPeXXGmedku4BBxZQTAbke4n1Q2liIH9YlVXEdqufeBMBlOxrzpwAFKEABCqSjAAtj6TgqjIkCFKAABSjQKYHxUYwZfgFErxY/UtLqI5TOOnX6FJw9FzULX+lUNzyJAhQAUJmDipyLIHqFeF74+9bqS12wEcn4KVjz5MvhE5akowAFKEABClAgvQRYGEuv8WA0FKAABShAgc4LjJl6LIy5TQRHwxj/PQ01fyDXINgO1cuxKvUwsDjofGc8kwIUwOiph8E3t4tnTmq7MOaaANyLLduuxa5l4U6wfFGAAhSgAAUokEYCLIyl0WAwFApQgAIUoECnBcoqSxDLvQrGnStiCgB573u8wmqgTv8Ptbu+g61Lt3S6L55IAQq8KTAhgvKBXxXj/Qi+DG2VRZ1TyCtI2guxumoR6ShAAQpQgAIUSC8BFsbSazwYDQUoQAEKUKBzAmOmfgRGbofB4SLee3eibHl8S90ete4LqK6ay0e6OsfMsyiwl0D5sUXwSm4Ro1+B+LHWhFQ1Aef+iGTqaqxd9BoVKUABClCAAhRIHwEWxtJnLBgJBShAAQpQoJMCh+dj7LCLIOYaEYm9OVnsne/xChckNZB7UbN8BrAhfLSLLwpQoLsEyqd8FJ73G/HMqFabVFW12Am4q1A970EAye7qmu1QgAIUoAAFKNA1ARbGuubHsylAAQpQgAJ9L1B+ykdh8EfxZWCbH8qdWwEXXIhVCxdwtljfDxkj6G8C5UWoGH0FjJkhRiKt/x46VefmII7v4LWqtf1NgPlQgAIUoAAFMlWAhbFMHTnGTQEKUIACFAgFBkwoxrBBt4p4Z7UC0rLgvmt+jOte7Gn8Ad5Yso1wFKBADwiMPnEC/MgtIt5xMPLezS9aOlRbpwEux6rt9wHLUj0QBZukAAUoQAEKUKCDAiyMdRCMh1OAAhSgAAXSSqBs8oeQE5klRka0WhgLF/4O5FVo6hrU7JrND+NpNXoMpj8JDB5fgNIRZ0PMZW38PrbUxpxbh0TqU1i78KX+lD5zoQAFKEABCmSqAAtjmTpyjJsCFKAABShQemwRBhffKeKd3soMFQ2niql1tYD5FWr33IYtz2wlGgUo0IMCo6cehgh+IOKdApGc1npS5wLA3YUVVRfyseYeHAs2TQEKUIACFGinAAtj7YTiYRSgAAUoQIG0Eyif9GXxo3fDSB6A976nqzpYaOoFWMxAzfwn+SE87UaQAfU3gfLyGKT8MxD8QDwZDZFW77XV6k4kE6dg7aJ/9DcC5kMBClCAAhTINAEWxjJtxBgvBShAAQpQIBQYXVkOyXlUou4owA/fz/cujFlbC5WfYWfdrdj+dB3hKECBXhAYXDkMA6MzofIVMSa3zeJY0j2NmvUnA8vreyEqdkEBClCAAhSgQBsCLIzx0qAABShAAQpknoBgzNTz4ZkbxUgM2HtWijrrYOVJpOJnYt3idZmXIiOmQAYLlE+uhO/9BiIHixjTWiaqSCAIrsWqqpszOFOGTgEKUIACFMh4ARbGMn4ImQAFKEABCmSZgGD01KMg5m6QL1HfAAAgAElEQVTx9Ah4Xqu736mz2+FwFarnPQAgyDIjpkuBvhV43/EDkFfwfcB9XYyf23phzDmk8Cxs6rz+tRB/pQ/USeZs9BHGu9gBCP/hiwIUoAAFslCAhbEsHHSmTAEKUIACGSxQUlmCIZEfAv6Z4iGv1ce0nLWq3mNorL0I65/elMHZMnQKZK5AxclHQ3CbGJ0I8VqfNWZtIxR3oVavw5aqhsxN9u3IDcomH4OI/wG4xL+wev3LQE2i9bzKYxg96jAAW5Go244Nzzb1fv6VPiqin4WIwqaWoca9BizmFwm9PxDskQIUoECfCrAw1qf87JwCFKBADwuUnxJD3UYfW17KjA9cg44rxPanGwHYHpbJ3ObHTjkOYm4RwQff/LC919piCNwb6vAt1MydzdlimTvUjLwfCIw55XwYnSmeKW0rG3XBf2BxKVZVLcr4v31llTmIxWYI5BoFlkHd7aiumtX6bKzyIowrfwgODfD0RQT6d0Q3voDly5O9NvLjKwvExf6hDgcAdh5S8lOsmf88Z4/12giwIwpQgAJpIcDCWFoMA4OgAAUo0BMCEyIYO+RTUHwCCH6P6lWLgHXxVns6eNoBiMpExJP/hjZt6pNv7sOi2MDCWyFSC+ceQvW8lzP+Q2J3D+uACcUYMmgGIBeKJ/mtrS0G1biq/hHb687lgvvdPQBsjwIdFBgxcTjyi28TyGnwpPXHnlXjcO5u1O+6Hhv/saODPaTX4WWVJYjFrhPPuwjOOVV9AltXfRa71tS2EqjB2GkzAVwKIAmjK2D1PlSvfajtWWbdnO6oCcXiDVoN35QqNAGrS1DfdDY2Pbm+m3ticxSgAAUokMYCLIyl8eAwNApQgAJdEhg8vgClB10hIldq4NZA8H2smvdIq22OPHEsItHfwUChbinU/BHVq5f02oeTMKiKykEi0RcVMgCQ52CDH6JmwRIWx94eMQ+HTDoJNnKb+HJoq0UxABrYagTuYqyZH84W44sCFOhbAUH51E/AkxvF8w5pKxR1bh2cuxjVVX/L6FmeZSeXIUd+LkY+Geaqzs3Eirk/ajOngz48GvlF94gxJ4UHq9ONSLnPYM38f/XKsJWfdJREov/EmxskaDL4D1Q+g9Xzanqlf3ZCAQpQgAJpIcDCWFoMA4OgAAUo0AMCgyuHoTR6s3j+l5t3KHRmNqrnNH9YaeUlGHfyTyFycfhRBio7YN11WLX6/l4rjh103IGSX7gaIjGFhv99CrV1X8XmZ17rAZ3Ma7J5bbHojwDzDfHDmSfv2olSmxNyQVIDey+SW6/F6//ZlXlJMmIK9EOB5llUuTcA7mvieXmtZaiqCof5aNxzZkavC1g2+UOIeb8Ji4Cq+nfEd/4P1i7dso9RFRx80onIidwvxhzUXExTvQcr5n6rV66E8pNvkai55M0i3lYEwVdRs6AqDKML/Xv8QqcLejyVAhSgQB8IsDDWB+jskgIUoECvCJRNOQIx71HxzDgNgm1w8h3UzPt9m32POGk48mO/hdETJCy6OLdHk8EnsXZhOGur519jJn9WItE/tHwwchYOf0SjvRjr53Px+BBldOVhiMRmiZix71lwP5zl1/whTgN5BbCXYFXVQq6R0/OXLHugQDsFDMqnnADf3CgiR781O+m956pztbDBeVi1oPWZve3srO8OK49h7MgLofJDGGyDtd/CqoXhzNV97/Y4uLIAA6LfAOQK8cyQ5oLaivXTUDY4D8jLQaRxGGzkEETNODgZANXnEK9fjPVPb+5SAWvoh4egsHCJRL0KtTYJh4eR8r6LdbPfaJ/hhAhGDchDRPKhOgpe5IOwegSAKIx7Fs49juoF6/abf/s641EUoAAFKNCDAiyM9SAum6YABSjQhwIeKqZ9CWJ+DoMcOHsfEsnvYt3i3fuISTB6yocR8e4DMEaMMWrd9Vg599r/nvPmBwHr5SGWMtjlarFtcX3X8xwflXEj5sJ4JzY/TqP4D4LUuahZ+GyH2w4Xf/ZzC2FShXARQbJuJ15/KlzfZt8fzjrcUS+e0Lz+Wv5t4vlnt9Jrc2FMAw3H9i407bkVG57d2YvRsSsKUGB/AqMmFMMfeB4MLhbxBrW6m2zLbKlliCc/jrUL9zXLan+99c3Px3z8EPHdbHU6AqqzUN90xT7W6hKMmJgD4+VA8nMQSx0EjX5XjHxMxS2D0/8HgxPEeR+EaBk889/12axLqsNcaDATNQte6vTsrLEnTxfBgxDJURu8DuuuxOqF4ZdH73mvGB/FqANyEb7v5bkCWJMHG5Qi4o2ByHHizIkweiDEhDPFWl7qrFqZA01djlULXu2bAWGvFKAABSjQXgEWxtorxeMoQAEKZJLAgRPyUDj4AVE5TUWfRyr1HaxZGK7Zsu/HQ8ICTGnB12DMpWKkTK37FTR+DTQ6GjDDYTACkAMh7gA4iQC6AkFiNtYs7touXmOmHitGnoTnRdXqTsDdhLrtd2DTsnCHyv29DCo+WQqkRgJuFFz4IQplMOZgOKOALkeQ/DNW1/4TWJbaX2Np+HPB2KlfFJh74JnWHsNSdWqhuhSp4EqsWfBMRhcB03AAGBIFukFAMHrqUfDlhwAmiedF22pTU/Z2rNpzFfBsUzf020tNlMcwrvzHYszF6nQlUvZKrE7+DVgctAQwIYLRA4dBzAh4djAUQyBmINQMhtGBAIbB6SgRlIXvA+8KWjUBYA/UJlWwE/BScNoA2EeQWPUA1rWxqcw+Mz8lhjH4vUTkVLW2EaoPoLHu2re/VGieQe2VQSV8vPMAiAyF6AGAfyDgwvgPenunUasBBDtV3A5AGuCkFkbigNYh7n6JtfOe2u97by+NEruhAAUoQIHWBVgY45VBAQpQoD8KlE+ZCs/8b/OsBOt+ih21P8fOpXtaT7XSRwkKMDBaCJEiqFQggnNE5SQ1WAnoK1AZCdED4TAACh+eegKIOsQh8hyAm7Bi7oLOfXM/IYJxg34sxru0ebaYdf9AoOe3sviyYPD4fBQPLoHzByAqBwBe+CFlLMSMgurBgIwEEObgS7gDXLhwjyIJuKVwqRmoXvTPjPuAMvyYgcgr/YNEzEcB7P2+HaYYhMVE/SW2bbkVu1/c16zA/ni1MycKZIbA0MPzUTjsq/Dke+J5w9osjDlbh8CeipoFizMjMQDh2mI5kVkQFMG5O7Cj/kYMzBkJjRwPYAQ8HQQ1QwEMh2IwjBsQ/p2Gc+F7SB3EhDOPGwDdATEbAK2Hul1QswdG6+CwB9AknO6CZ1KAS2J30+t4Y8m2ThgJxk6bDuBXMBLG+zJUvoPqeS3LBoTjVDz0akBOgvFGQV0BRD1xklLR3eL5I5qPs7ZRYZ6F03kwshaB3YkYGpBye2BMHLapHjXerv8WBzsRKU+hAAUoQIFeEWBhrFeY2QkFKECBXhQIF90fEP2T+P6HVO1TaEqcj3WL//3fgtDh+ag4oByK8YCOgvGGQ4NSqFcMT0sgpgTAIEHz/37HoyGqgKuHyjbANSjMJoiE39zvgg1+i5oFnSuMHXTKaOTbx8T4h6u1u6FyE5zcipo54SwBYMyUI+DJB6DeoXA6HMaVQjC4OV64QjGmJHwUpvnYcGaB6EaFrIJ1TVCzAUZTgG5EQ+rPWL9odS+ORPd0VX7yeTB6o/hefquFMaeBqvs7UsFV7ZoV2D1RsRUKUKAzAmWV4xCLzRTIafBM67PGwi8IAjyGVXM/nxmF/MPzMWbYozDeKVD7L6RS38LaJ/6NUZPfj4g/Q5yehohX0FJM0noVuwbW+w+ApdBgV/NmL+J2AV4djG2CNfVINabgbBwbnk127guXfQzO8MoRKIj9GoIpULFw7udoqvseNrw1Q29CBOUlH4TnfwQi06Aaad4pOfySyAXbYKK3iidjYDUslL2CVCp8BHN+t8fZmeuL51CAAhSgQKcEWBjrFBtPogAFKJDGAodM+zac3go14YeNa7Gy6gGMnTQF6p0OI4dDwm/tmx+DjEHVb54B1rKkSiMCuxsSfjgx2yFuIyD/gQavI4WNiHobmh8PSaqFl3RIouURGT/XoWZrUycfUxSMPfkHgFwMo7kIMB+71k7H9pV1zW0fcNLBKIg8DMEh8Ew+FF64YaWIawpnq4nvD2muh1n7BkR+BRf/HWx0J2wyCeMrGkwAL6bICyxq5oQfsLqy01jvD/rIE8ci4v9RPP/QNtckCouJwE+wMnELZyb0/hCxRwp0UMBgzLRTIHq7+P7ots5VDR/Lc1fg1apwzcd0fvkoP3kGIu5awBNYexeqN14JLA//3nooqyxEJHo0YA6Bc1ug9gX4diekKIGVqxPAYAcsDt+Awr/NvfP3ufzkLyPiftI84zhADWqTJ2DrXmu6CcoqY3BBLly+wG2PYxNSwDKHimk3imcuCf8maxCOU3AJqnc92sn3wHQeW8ZGAQpQIGsEWBjLmqFmohSgQFYIVEwcDhTPg6ACikdQvesCYOkelJ3yIeTYywEzDSIm3PYRKttbHpN0L0DxTHMhLeXeQEPDdmx/uqUw1dOvUR/7IKJ6nxg5XFOuAapn7bVzZrjWS4H3CVjvYzCIQ/VJAC9BgxxI9EHx5YDmxectXoHYc7By/tM9HXavtD9iYi7yC66DmPPFeK2uLRYWCRX2SdSmzsGmJ1b2SlzshAIU6KJAOGv3wB/D2PPERP47K/c9rariH0g1nYWaJ5Z3scOeOz18hDJifg1PDmnpJHgZKe88rK4K1zrszCv8bCLABA8Y5YBZbxXNOtPW3ueMPOlgRPzbxDOnIhCnSJ2GVQse71Dj5ZM+h0j0YRGJqbWvI5U8F2uemNNrhb0OBcuDKUABClCgPQIsjLVHicdQgAIUyASBERNLkV/0SxHzWRVNweIaVG+7413fYo+ZeiyMdxBsciNqGl/s08Wdm3daLPguIN8WgzxV9zhWrJkO1LQ8Qrn/l6B82mMS9T4dHqrOrUGAs1EzN3PW5dlXjqOnHgYPd4onx0G81j48KzSo1wDfxaqqX/Ixnv1fMDyCAmkjUDb1WOTo70S890GMaS0uVbcd1v4Y1Wvv7MDfxd5KUXDQcQcgP/8WgfmUOvwLTodKxLxPrf4au+JXt2PHYsGBE3IhJbnItbmAFMN5AxAJZ3Lp+xHFTiTxb9jkGqyr29jlGVmDKwswIHaJCK6AQQwwRjWYjd3xMzu0Vtm4qZ+AeH9oLoyphl9InIFX54RrbfJFAQpQgAIZKsDCWIYOHMOmAAUo8G6BCRFUDDwTIt+HSD4ccmDkRSTsZVhbFc6w6syr5UNLrHgw1NVi3eLabvxGXFA+5SPwvFvF4Ag4sSrJz2DFwr91KNCKqReL79/aXBiz7lk4ex5WzX+xQ22k48FllSWI5lwO0XPFmOLWHqNUa8NNBf6M+tSl2Lh4QzqmwZgoQIG2BMpjKB91Hox3hXjhDo2y9z25s1ZVnoFNXoSaReHOv+nzOnDCIBSUXgLPfBNOliEVXAbfXC6+/2V17mlY+53W/xZX+jgkOg6uecOUEqgeBN8bAdXhEAxHgGEIPQADJw6q4TqRd6Nhz6/f3jGycwoG5Sd/BL67HZDxgDwBuPBLBwO1MxGsuQ017fxShoWxzo0Az6IABSiQxgIsjKXx4DA0ClCAAu0TmO5hTO1x8MwNUBwGq/fCw9kCyVO4h9Agl2PDvJ37acvHyEkD4UspxB8IwQFw7gB4pgyQMsBuhboVUPcMXOzfby+M374A9z6qefHj6EyB91XAKYz4Gtj50NTXUdOBIs+4U74hRu5pLoypVsHpBVg5N8MfKZzuoaJ2KmBuFg+HQMybjxa9m1FTdhXUfQc186s6Oww8jwIU6EOBoR8egpKCe0TNx+CbSFuRqHM/RTK4HmsWhF9O9P2rrDIHkcjpMOZqqO6As5egZuGzOOTkW0XMxWqD2YjjO3itau1ewQ6YXIxh/vmwOF1ERwMSKKQJDrvhYTdUdzW3GT7qH+5WqbIeNvk01ix4pUuzYpvfc3JuAHA6VJcjsOfD9++Hh5Fw+ldI8HWsWLijXbjvLIwFbjmQOhPVC8Mdj9/78jBqcgHEFCHZYLE+vq3Ls97aFSAPogAFKECBjgqwMNZRMR5PAQpQIN0Exkw+BMa7QcScqM7ehtr6uzCg8C9ivGPVuScQd+dhXdWKvcI+cEIeioZMAvQjcDoIngyAcy27UqoMgKBYRAubH/NRazWwNYD8BE2v/i82bGjqPMP4KMoP+jp8/b44KVa4P8KYU6AuCsjVWDnvZ+1uuz8WxioqB0Fj10DkbPGQ12phzLkmtXIPtm2eid0vhovv80UBCmSegIfRU78M33xPPDOqrfA1sNWAOw/V85/Amzul9Gmq5ZM/BfGuh9HXoXorqtc+1fyo51uFMWd/jRXbv916ESjc8bGoAhItgwYDYLzwsf8EILVQV4eIVwcbb8B21KMEcaxbHO+WXMdOu16MXKBOdsHaHyBe9wjyihfAyDGwqf/Fnq3nYMtLDe3q652FMeeeQbLxW1jzZLjLJhC+H4spg3hjAVsBmEGAyweMhWI5nD6Mmnnpu2ZcuwB4EAUoQIH+J8DCWP8bU2ZEAQpkk0DLOl3XwOAsWPM4bMO1WP3keow7eY4Yc7IGeAybE99EXSvfhIffoBfmXAKrn4DIATAaLmwffkDZBpFwhtnrcFgHCV4F3HakZAOc3drlRyqbd1qM/g4m3KUs+D9YdzeM3AUTGQ3oL7Fy7kXtfmTzrcJYuPi+c3Ng9CK8On9VK5dABEMmlSKmBYgGSax+Mnz0sHd2QOvY9Sgom/xRxCL3iHGjASN7PWIVPl4VyAuwyUuxdtGSNM2jY1nzaApkq0B55Qggdp348mUYk9Mag6q1sPgNqvdc2KfrQobBhWsfRuReqL4Bm/wJavCvt3fDDQtjigtU5Q6snHPxfoY0XFct/Bzy1t/hntuVcszkj0Pk1xCTAvBj7NaHsKWqAYecsgSKYxHoPaiZe/5+/pZGcOCEYpjCEuRGPwbgZon4UbW6Hqr/bN7dWeQg+FoMlRw4lwdjcgHnt6QZljSlCRo8C6ffQ80CrkmWrb/zzJsCFEhLARbG0nJYGBQFKECBdgpUTL0KKpfBmN+jYff12PDsxuYz3yqMqf4Gr845u83WwsJaXu5gGClqLoq5SBKp+j14Y30dsC755geF7iwgeRg77Rkx5miFLoOzF6ERa5FrHocxhwHuOqyYFz7u0r7XW4Wx5rV48Aek7OVYs+D15pPD3dKi3mEQMwGi74cNBsF4uVAkoXYpVG9AzcLw8Zz0eRVNLMXw4rsF+GxLQayVdYfU7VDrfoFk8mdYt5izxdJn9BgJBTojYDBq8kmImFvEmPEQ0+oulWqDRlg9BzXzH+5MJ91yzvsmHYqY92eINwuNu2/Za82vsDDmcI4qbkb13Jmd73NELkYd8mFEcADi8Vfw2pJ/d/oxyvLJR8KY2TDIg9Pvv2sjg+bCmB4DkRvx6pzvvR3v4KOHIT9/GCI5x8KgPJwHBovhiLh8OMkHUARBkRjPqKqGD/KHf6ubP1S1tlbcWw2HB6uNw+J7WFV1O4CwUMcXBShAAQqkgQALY2kwCAyBAhSgQMcFpkcxrvYLCORqGH0MtbgNW6q2vt1OWBhTTFLVX6F6XvhNeGdfBiMmxuAGCTZtSnVpfZQRE3NRUHQNnF4G4HnAXYvqBQtw8LQDEMNsCA6FyDlYMfeBdwTrAeM9DB4cRW5+BJFUBI0uB/leIVJBEaL+5yXiXRSuvK/ObADkDYgbJKrvg+f5bSbtnFWHpVB3CVZVLe0sTrefVz71c/DkQfG83DdnU7y7izBP4BmkgstRszCccdCdRctuT4cNUoAC7RAYMa0UeXoZRM4Vzytp6wx1uhIb6k9A/ZJt7Wi1ew8pPn4AhuZdDmApqqv+0uojnc2FMT1HVW5C9dzvtxGAh6FTByIXpYgg3FikEILS8KsMQA6DkyPFw7hw3cnm89U5DWdkpVJXY/XAvwOzbLsTK6sch1jOnVCUwcrPsHrOHe86NyyMAR+E0yvgEkvhxb4LxYnimYK3jwsLX4pAgSSgSUBSzbPDDAaIiGigmyH6KhRboHBwbi18rx6w2+DMbviaQDy5AZFIAqmUIkjWYf3TWzpd6Gt38jyQAhSgAAU6IsDCWEe0eCwFKECBdBAIt5wvyTsVxk4H8Ch2JmZj2+L6d4UWFsYEx6nTm7Fy3g/3E7YBJngoH2JQZ33kJgsRyR8AsQPh3DD4XgVUc2H0Ndjg39hlX92rv/25hIs1R6NfheCHEG8jnM5A9dyW9XLeKowZHYtAv4Z4/ULkFo6BZ0ogOhROSyDeQRAdDoehgIT/Ph/qCgReCTzJD1feV4WFIIBDywcng9rwAw3ExQGThIqFQX14bPPPnd2DcJ2umnnhh7w0KDBNiGDc4L+IuCkQ/72zRjSclKDO1cLhHjQkbsamxdv3x86fU4ACGSHgYcxJx8GP/QhwE0W8NmaN2SRsONO16gd98DfLw9DDc/a5Dld7CmPDjxmIgoEzIJgMtSWA5Lf8PRcPxoRrV/5/9u4DTq6y3B/473nfMzPb0yupZLNJiNSASA8lBRWvXAG9ghXwIgIKF5Aqg4AooAgiTRRFEP6AXK+okJBA6DX0SMqS3ns222bmvO/z/5xZWtjdZJNts7O/4ycf7zUz73me73syZ+Y5b9kKhxpYjT6/q6DYCtV34fFXVE57r4VrrAmGHz4CBQU/gmhUFPslFkx/AUDYZGFMcSE2Vz+AHsVfAvx/wthRHxTlos0ANsD71TDBIohbDicrIPgMFD/PTqX0+jC0/jLMe2p+J/RJl7i4GSQFKECBriDAwlhX6CXGSAEKUOCTArsfMgyxkuORcU9i4YyGBX8/fXxUGMN1mPf41U2+Jiqw9SjYE9YNAaQMYnoA2geQwVAZCcEoET8IH/xIU/X1cG4mMvWXYNGzb7e8U8bHMWbIsRC9Cl4XAHpbdqTYh8eHhTGY0VD/VbhwLeKxK6ByhFj5xJN776BSreo3Q+xmqK+C0b4idpx6FxXD3oaX56B+DcQ4QKMfMCkY3QRva6GaRia9FibwqE8ralCNzbOiXd5yoCiWXbvnyxLgPtigqAlbhdNQxb+IlF6ORT2e36mREy3vLL6SAhToDIFhh/ZCUdGpEHOeQAY2NyVPnV+IdOZ4LJq5E5/BHZRQxZS7RXDS9keMTYhhTN+jATkE8P0gJoRqDVTrALMWGq6GBGuRrl+OxetWAnOiKf07eYyPY9TAz8MEFUjXPYQlzzTeHTNqccykV2CCPREVxuZ+MJps6CGDUVi4B6LaZFW4FCuWLMluLPDJ45OL7yvuh6u/APOfbFjGgAcFKEABCnRJARbGumS3MWgKUKB7C4yPN+S/nR8MY6LF96MRY9spjA08rB96Fl8E0S/CmVLAFSCawue9gWIjjLwPRfRlP9p5bDGM1CB0K1GbeX0nRisZjDp6MoLYdxHqy5DM31D55Pvb9N8nC2PAiajf+hIKiidAMBGCw6BaDch8eMyDyGbAVQG2CtCtgPkPCeRKdRpNb7kbvu4qVM6KYs6NYldLL9Rxk0YDwcMC/xmIjRal/uQRDRVT9dgMxQ1Yv+m32PhyVUub5usoQIEuIjBkYjmKCn4BK8dH0/Sairrhs07vg/M/xvufmD6fCylWTHlUBEftYCplQ6TRKOKMLYZNeXhXj+UvRuttbTuia9dzstjt6J5I1aex/vmtzTYz9thFEAzcpjDWknN+sjAW+vuBNAtjLXHjayhAAQrksAALYzncOQyNAhSgwC4LVExdIBYDtlsYAwKMPHIUgni0QP0geF8PIxuyBafQb0bcV8FrDdaZamyaEf248DsdT7S4f1nBEdkpjlWrn8O6OdtO+YwaHHLUbiiy04BgBKLC2PzHHsuep/zAMmjP/ohnMqjzW5rcDfODxfezPxYR7TqW+gnmNrED504H3qFviGHM5B/D2MtEJNHEmVXVR1MpX0Xovo/KGW90aHQ8GQUo0FECAconfxWBvVWiDVGa/jCIPguWIMQPUfl4NA08d44xx/5T4Ce2qDCWC1GPPXY1BD1aVRhTvR1VGy7Dilc25EJKjIECFKAABXZNgIWxXXPjuyhAAQrktkDFpI1ibbCDwtiHOTSsMYZSBWZFxa9otFVbjbgSYEIAzI7abXrR5BGfG4FEz2egEi3A/HFhrCXC+VAYGzWxHDb4A6w9uJm1hVTDsB4q52HBtLvacFRFS4T5GgpQoCMF+h84AL16XiHWfr+506rTEBo+glT9j7Dk2VUdGd52zhVgzJTHBTiozQpjux1dgeLYVyAaoKbuASx/ZkGb5toWhTHgV3Bbkpi3nZFpbRo0G6MABShAgfYQYGGsPVTZJgUoQIHOFhgzZZMYsS0sjLUkWosRE2MIChWVj0VrvrRV4QwYM3kkjH0ODj12uTCmmoJzN2LL6qu3uzh0SzLtyNf0HVOK3iMvFqtnQWy0nlrj+7LPOFUzHTWZ07Gc69h0ZPfwXBToFIEhR++F4uABMWZsc2uNQXWLhv4KLJh2G7I7JnbyEY0O7l08XcTsqU6vQ+W0aIOAbY9o4f2i0v0Q2hR003wk4jXwdgi0aAAshkB0d3gZCaPjxJthsNofYho2IvDhCg31N6iv/h2Wv7ix1dmWTxmPwDwD0UK4aDOYab9tcZujj/kCbPCwGFOgLIy1mI0vpAAFKJDLAiyM5XLvMDYKUIACuyRwYBnG9FwqRsx2CmMGQw5KYHlPD3xY6JoYYAQCJDIxaCwBgxKEhUUwWgzoOCiOyO4YZvTvqKt9A0uf27RL4X36TaOPGYcgNhMO0dShXRsxFhXGoh04a7b8DMtfjHY26wpHw/pr8fj1IjL+g4Ab3Zc15VdBU6dj4VP/7ApJMUYKUKDVAhYVky+D6IViY01txpE9gTr3HNI4C4umvdXqM7a2gdIJfbFbn5lQGQrgp5g37deNmow+603wC4j/HGA2AM7D25xXo8kAACAASURBVDiiRzjRbsIiaTi3CWKXZKf0i+8PE0wRkeihSZRvGga34r1p57Y2XFRMOQyCv0MkDu9PxfzpD7S4zVFHHoIg9oTYoFAV16Om6trsOmmZUoPCdAxxUwwXK4TN1KF6yyasnF3b4rb5QgpQgAIU6BQBFsY6hZ0npQAFKNCOAoOOGYYe5l1RcQr5GeY9fn2js0XrehXGjoMYDx8uzv69lX4IpRdi6AdgEMQPBqSPqBkAaF8YW5p9ndflqno/6qpvx9LnFrY6k4rJx8LaP0N9HE6/ggXTn2hxmxXHflMC+ZN2xcLYbkf3QWFwCaz5b7ES/fhtfE/WMKUeD2HN2rOx+c3NLXbhCylAga4tMPLovRC3N4vYQ2AkaCoZ9VoFF16DuurfdPoDgYETR6AsNgs2KAHMT/DeP29tImaL0cd8E0FwjYgZpKF/AYIXoH4BvM6Dc4uxaM2qjzaWGXnUcCQSfxQjExsKY74G0Fswb9pFre7ciqlnwsh12Y9dxQmY96/Hd9CmoNeEMvTo1wtxty9E7msojIUPIIMZEC0BpATW9IHHcBgMhPg1cOZZZDIzc3IX0VYjsgEKUIAC+SPAwlj+9CUzoQAFKNAgMHrSPhD7HCDVEHcJ5k3/QyOaoUeNQlHsFxA9HCKb4MVnyzKKaLfHZfBYDqMrALMRonXwWgFjzxAjAz7+geJvxLzpl7eaffSkb8OYGxuKbumpWPDUyy1us2LKMRLYJ1S1Hs79HOu33Ahb6FEaWJiwFEF8GDQq+KWXY0t6/nZ3KGvxSdvkhYJRxx4J628Ta0ajYQO6be/J6rx6fReq52H+EzPb5KxshAIU6CICE4pQ0efbEHORmGiaoWl6l0rV9xG6k7Fgess/N9tDYPgx+0oieFat1G+nMAbsfsyhiAe3iDF7axj+N7bgPqyZXtNkSNH6i0HiIbF2HzgfqujdqKu9og3WVRNUTLkDYr6dHaW2bWHMYNihPWATQxH4QkhsEKzsBi8DIToAavvB+MFQnSDGWlWtgvo0ROOiJg5jCj6Zi6pugepshHoOKqfNaQ96tkkBClCAAq0XYGGs9YZsgQIUoEBuCZRPnQLr/g8m2AiPCzDvsfsaB1ieQMXuZ8KYK8SYHppxfwD8DFi7GOpXI7NhIxbO/ngnypFH7o1E/AExdmy2MObdIjh3ARbM+Gurkx875Uoozkc06iumR2HOE29uv80JMQwv6otY0SAAh0vc3qjOZyB4FsBbUF8GmFIY6Q+4PhBTjDQ2AvoyvPwJCx9/tdUxt7aBwRP7oqTgBrHyzebWEMqOjoh2PKuvuabNpq22Nm6+nwIU6DiB3Q8fDRu/AsYcLzZofkqlutvw3vofArMzHRfcp85UPvVUiZu7VHXDdgtjQyaNRom5S4w9XEN3NuZPu6XZmMunjBeDmQjsAA3Dl2D89zB3xjutzjFa66y410OwcgTU1G1TGIvWSutT+hOIi/4uBmN7iPc9IRLdUz4euaeaUodlMNgEj82QaDTbB0d2XTTfAzCFH/1vGXcF3p/esOMyDwpQgAIUyDkBFsZyrksYEAUoQIFWClQce5ZY3KzA6uYLY9HIsslfhJgbJTDlGma+gPmZ6cCssMmzDz/6ICTsgxIEQ+CdU6/nYP78PwCL61sZLTBu6t8EOE6d3/KpwpgBRsQxqmI/qPZETPYDZB9IdoRVMbzGYVAkIn1UVeE1AwMHr1bEmE/9iFEFUlCsR1g/FZVPde6T+zHHngDF7RJInyb9sgnpG0ilLsTCp2Y1u6Nnq/HZAAUokMMCcYya/HnE9BqRYFzzRXStRtofjUXTXum0XMZOfkRMcPwOC2Oln+2DQX3+KIF8UZ2/HvMev7DZmEcefZgUxJ5Sj2jU8lWoWX9Lm6zXNXrygYC9CwHGQ6W20YixkVP2R8L8Dh7jxHqrPtoFVGsgJhqV9xQyeB1xuxSCFFx9iLR3CAo/3nVZnSAuFi5jPsqtungTVj7KtcY67QLliSlAAQpsX4CFMV4hFKAABfJLQFAx+RYJgjNVddV2C2O7f35PJPRWETlUM/Vfx4In72+WYveJx4gJHkE8XqqKe1GfOh+LZq5pNd1uh1agtPBeMbEDNAw3bVMYGzFpHyTsHyG654fTiD66aUnD3ENkC2KoUYPF8FgD+PWw9uPF973GAO0DkY+nt2T0ElQ+/mKrY29NAxVT/iSQryMwTa4dBLit6vEb1NbcwNFirYHmeynQxQVGTByIRPxyEfstGCluLhv1OhtzH9u/07IdM3mt2KDfDgtjgMW4qX8RMSepx42Y+6/zABiUfrYX+hQNRRAfCoNyeBmCAPs3jCzTOYCegfmPP9cm+Y2ZMhUivxWRkdq4MPbhKeIYPfXrgIyD6NNI17+AxbO4zmObdAAboQAFKJB7AiyM5V6fMCIKUIACrRGIYfcpz0qBPXCHhbEBB/dHz9I7xNovq9fzMfexX35wYgNMsBgSD1BsAkhBHBlzgsSD29RjGXzmTCyY0TY7JFZM/irEXi9WhjYqjEXBZBegjt8Mo+MBiYpc1YCsgYsWbQ6fRlXdq1hVvR6oDYFKH61Sll0pbdsjyucT97tOnG4U/QAcc8wJgtgfYFGEDxYX+2S4GmoG0OeQylyKJTNfaiKf1lwffC8FKNDVBCqmHAOv1yIm+4pY22xxLHQ/xfxpP+2UEabjjl0hIoPV6zoAl2HuY3c2yzzu2J/CIyqIRTtTbgRkOFSiT0cD9YLsf0y00YuDkRBeauH9r1BXdWebbDJQMeWz8HoXYia6r1QjDI/Agman8DesvsmDAhSgAAXyWoCFsbzuXiZHAQp0P4GJBRhdsFBiZtAOC2NAgDGTbxdjvq0Z3ATgYXhXBPGlMKYnjOkPI32h0cLDurdY2UN9+BpS4dlYvBML5G+vE8ZOOR0wV4uR/hq6jbB6BN6b/u42b+l9YBn6lH4RRvpBzYvYsmoO1rzd9GLNud7hQyaWo6Tw/8RgXEOoH4x8+zhuVXUb4PU6bFxxG9bNqc71lBgfBSjQzgL9xpegx9BLEJMfiEjZdgpjbyCVOQ1Lnny9nSNq3PzYKVeKmktUdCmcnoMF05p/eDJm6okwcpM4GDXRaDCk4bEp++DDogYqWxBqHQRbILoZFvXI+CWo3PRum6yjtvsxPRC3v4ea/4DTStSum9AmUzQ7HJ0npAAFKECBthJgYaytJNkOBShAgZwQGB/H6GGzJSafUeeWwOtZWDD9H82GVjE1CZH/AbAJ6uugUgKBa9gfMfvkHlAbjcJKQXQL4DcjE/4K7z857YPRWa3LetSUI5GQWwVmrIZ+FVI1E7az41g0UuLjdVxad+bOeLfB6Mnnwcg1Ym2s0S6U0cRQ70NAX0SYOReVT77BkQqd0U08JwVyUCA7tdzcICJHwpiP1676RKgNG3bgTsyvvBioTHVoFsMPH4dE4jGIXY506lQsempes+cfOmkwiu2dUH0Xof4KNu2RRogahEikHJanQ2B29Fkf3Xva5xgz+QRAboAzf0DlY9EoOx4UoAAFKNCNBVgY68adz9QpQIG8FBCMnXqDwP9QYaLF20/Z7g+UiinfgDW/gOoKALPgfQYwVVBECxLXwEQ/tFw1JNq5S6ph1KG+fgWWPLu6TYo2PffpiQED7xTI8ep1JhbUf7HZDQC6encNP3wkCor+LBYHA6ap+69qqGsh7kqk5t+NxW2wsUFXN2P8FKDABwITA4yJf1PUXI/A9G6ORUM3H9HU+MrsDohNb6bSLqbRTscjTodKiAXv/QlY/vFaj02db9TkgxHWr8KSZxa1Szg7anTA5GL0kP/E1uqnser5pTt6Of+eAhSgAAXyW4CFsfzuX2ZHAQp0R4HRkw+H6N8AeRQba87C+ue3NsswamI5bOGNUP0rXPi/MDHFVucQ2+qxvMoBc6In9tGT+/ZbY6Vi8pch5pdw4ZmonBGNRMvDY3wcY4feDJFvySc3AvhkptFOlA7/RFj1AyzkD7U8vAiYEgVaJzD8sEFIFPxagthJ2ymMpQF9ENX1l2DlM8tad8KdfPeAvYrhSs127zkfNxmNemu/EWEtCn18HJiTadf7W4vi4IsoQAEKUKCzBVgY6+we4PkpQAEKtL1AgFGTToH172P+zGd30Lxg5FHDsGjNKmBOuu1DaUmL0UiDYXtj/pOzu/hUyeaTHTvpCCC4VYzs0ewPWhfWwvnvoHLGw53/g7El/cbXUIACHS4w4uipUhDcCGPHNnnuqMCuuhihOwOVT0zv8Ph4QgpQgAIUoEAXFGBhrAt2GkOmAAUoQIGuJHBQISpKfyQiF8Lank1ErnDOqZNnsLnmFKx/dlVXyo6xUoACHSkwogAVFddB8C0xthTSaAOPbDCq+gRqMmdg6YyFHRkdz0UBClCAAhToigIsjHXFXmPMFKAABSjQVQQMyicdhgDXi9j9ICbaQOCTh0K9qtcl8O4CLJjxt7wdNddVeoxxUiDXBUYdOQGxxE0QHCzS5HqFDcUxH56DudNvBxBNF+RBAQpQgAIUoEAzAiyM8dKgAAUoQAEKtJfAgIP7o7T0J2Lle7Am2oly26JYw4/Xeqj+CfPePh9YU9NeobBdClAgTwT6HlKKPiVnAnKh2O0sxO/cm9hc8xWseY6jxvKk65kGBShAAQq0jwALY+3jylYpQAEKUIACglGTj4Sxt0tMygF8+p6rgFPN4N/w4QV4f2a08UD7bXLA/qAABfJFQDBi4t4oiP9ExEyFmMImE/NhSr3cg/nTvpcviTMPClCAAhSgQHsIsDDWHqpskwIUoAAFKNAwquMmQE6WhtFi295zVRVON6nqb1G76SaseGUD0ShAAQq0TGBiAcbEvwI1SbHYHWKiXR4bHapaD8V/YO5jXIi/ZbB8FQUoQAEKdEMBFsa6YaczZQpQgAIU6ACBislfhcjtYlAGsY1/tHrNqPpnkPEXYeET0Y6cHC3WAd3CU1AgbwSGTx6JQnMdFF8Sa+LN5aVh5glUZ76OlbPW503uTIQCFKAABSjQhgIsjLUhJpuiAAUoQAEKZAX6Hz0AveLPim1yCmW0sJhX59ci1J9j4Xt3AsvrKEcBClBgJwUCjDpqEmLBb0XsiGZ3qPRaA+9+gPnT/7ST7fPlFKAABShAgW4hwMJYt+hmJkkBClCAAh0oICifcqpY3ARro7V/Gk2hVK8hFM8hzPwYC2e+2oGx8VQUoEBeCUwowph+VwL+TLFBUZOpRYV4ry+gJvUdLJ9VmVfpMxkKUIACFKBAGwiwMNYGiGyCAhSgAAUo8JHAkInlKE48JNbu0/SPVFV14WpArsfGmruw/vmt1KMABSiwywIjjjwQBQW3iZF9m2tDndYAeiu2rkti5ezaXT4X30gBClCAAhTIQwEWxvKwU5kSBShAAQp0kkC/iSXonbgMRs8RCZrcKU6zi+7jn0jXXYDFs+Z2UqQ8LQUokDcCIwowbuzZArkAIv2aSkvVO6i8jnTmPCyc8VzepM5EKEABClCAAm0gwMJYGyCyCQpQgAIUoEBWoHzqQbB6Kwz2FLG2CRVVr1XwmQswf9WfgDlpylGAAhRotcCYSYMBe6MAx6NhF9xGh6qm4P1tqA6vxoqZ3AW31ehsgAIUoAAF8kWAhbF86UnmQQEKUIACnS8wZuoFgL9YjOkBMY13ogRUnZuG2upTsez5lZ0fMCOgAAXyRqB88nEIzK/FmN2by0kzfjE0PAOVM54A4PMmdyZCAQpQgAIUaIUAC2OtwONbKUABClCAAh8ICEZPPgbW3gDRz4iIANGfjw6FhqpqlqAufRqWPPkk5ShAAQq0qcDgCX1R0u8nIjhjO6PGFIr7Ub35bCx/cWObnp+NUYACFKAABbqoAAtjXbTjGDYFKEABCuSQwMDD+qFHwU9FzOkwjaZQahSpeucRyu2ofPx8APU5FD1DoQAF8kPAonzS0QjsdZBoOneTo1ahoa8GMqdh/sz/lx9pMwsKUIACFKBA6wRYGGudH99NAQpQgAIUMBh19BGI2V+LCfZqgkOh3qtiKbz/AeZPf4xkFKAABdpFYLej+6A4dhYMzpRoIf7s6NWmDr9Q1204BOteXd0ucbBRClCAAhSgQBcSYGGsC3UWQ6UABShAgRwUGHJQbxT1uFasfAsiiUYRRttQOrcZMHeguv6XWDlrfQ5mwZAoQIH8EBDsfvT+iMV+DshhYqXJhfijVDUMr8T89NXArDA/UmcWFKAABShAgV0TYGFs19z4LgpQgAIUoECDwOgpX5HA3IZodEZTh4ZOVV5G6P4HlTNejn6Pko4CFKBAuwn0PrAMfXucCiPni5hBzY0a09CvQiYzFYtmvt1usbBhClCAAhSgQBcQYGGsC3QSQ6QABShAgRwV6DWhB/r1f0gCOQZAk/dU9X4LFHdia/11HC2Wo/3IsCiQbwJDDx6F4pKrAXuCGAmarNmr91D9B7aG38WKmRvyjYD5UIACFKAABVoqwMJYS6X4OgpQgAIUoMCnBXY/5gsIgvskMD2awFE4OIV/FS68BJUzngXgiEgBClCgAwQMyqccB6O/kyBocjRrNMsb8BsQ+guw4Ik/cTRrB/QKT0EBClCAAjkpwMJYTnYLg6IABShAgdwXmFCE8r7vSkyHQwLTKN7sgvu6EaG5AZV1vwVmVed+ToyQAhTIG4EBB/dHj7LLxOIHaG6HSq8ZqH8EW2rPxupn1+VN7kyEAhSgAAUosBMCLIztBBZfSgEKUIACFGgQGFGAioorYOUCERsVxRrdT9U7B5WZqMuci6Uz/005ClCAAh0uUH7MvjDB3WKxZ7PFsVA3Ano1vNyKysdSHR4jT0gBClCAAhToZAEWxjq5A3h6ClCAAhToggIjj/osYrE7YfUz0jBabNv7aTRHSX20Zs+VmDvn98Dyui6YJUOmAAW6voDFmKkXA/o/Ym3P5tJR71+DD8/F/BkvAPBdP21mQAEKUIACFGi5AAtjLbfiKylAAQpQgAJA30NK0aPkMsT0DBFb2uSOb85nFPo3uNR5qJy1nGwUoAAFOk2gYuJYoPBmCWRSs4Wx0FcD4Q3YWPcrrH9+a6fFyhNTgAIUoAAFOkGAhbFOQOcpKUABClCgywpYjJp8HGJ6jcBWwIgFpPE0ShcuhPfnYMGMxzj6osv2NQOnQJ4IlCdQMfIbCOzFohgJMY2//0drIkIWoS48AYufeDNPEmcaFKAABShAgRYJsDDWIia+iAIUoAAFKABg6KTBKNCrYO3XxUgcyP7A3PZeGmqo4u7EhiUXYf08jrzghUMBCnS+wO6HDENQfJkIToYNipoLSEN/P+bXfxeYVd/5QTMCClCAAhSgQMcIsDDWMc48CwUoQAEK5IPA6MkHwppbAN1PTFQUazxaDBquULjv4L2ZT+RDysyBAhTIB4GJAUbHp0LMzyUw45svjLkahP50LHzi/nzImjlQgAIUoAAFWiLAwlhLlPgaClCAAhSgwLBDeyFR/BOxOBvG2sYgqlCtVo/bsXrFtdjyziaiUYACFMgZgQGT+6OnuRRGvyMwJU2ujwhAnX8S89ZNBWZnciZ2BkIBClCAAhRoRwEWxtoRl01TgAIUoEDeCBiMnnw0RP4s1vT/1A9KjbJU9QqvbwP+LMx7ItrZLfu/86AABSiQMwKjJx8OK1dBzUFiJdZkXA3Twc/AvPSfgFlhzsTOQChAAQpQgALtJMDCWDvBslkKUIACFMgjgd4HlqF/r1tF5OtNjLJoKIyFvgaqd6Fq67VY88LaPMqeqVCAAvkiMHhCEUr7ngXgYrG2Z3NpqdONcJkvoHLGS/mSOvOgAAUoQAEKNCfAwhivDQpQgAIUoMCOBMonTUbM3i2QQY0KY6rRSDGn6l6B10tROeNZAG5HTfLvKUABCnSKQPlR+8HEfyGBOabZwpgiBa93Y+PSC7BuTnWnxMmTUoACFKAABTpIgIWxDoLmaShAAQpQoIsKjDp8KILCv4iRgyHGNMpCvVfV9fDuRmys+y3WP8+dKLtoVzNsCnQLgfLyBDDyRIkFv4ZInyZzVlUNUQnnz8XCaf/sFi5MkgIUoAAFuq0AC2PdtuuZOAUoQAEKtEAgwJhJF4vEfgKDaMH9RvdNVeeg8jQy9T/E+7PebUGbfAkFKECBzhUoPzaBGP4ooX4FMdPkWmOq3sHJY3B15+L9WZWdGzDPTgEKUIACFGg/ARbG2s+WLVOAAhSgQFcXGHTUcJTFHxFr9m2qKIZoVIX3m6H+Gsyfcxuwsrarp8z4KUCBbiIwZtIhEHuviAxvfofKcDW8uRgL1t3HXSq7yXXBNClAAQp0QwEWxrphpzNlClCAAhRogUB2RIVeBvXniQmKmnyHd05V/4Ha6v/Bshfeb0GrfAkFKECBHBEYXITRnzkXRi4Ra5v+jMtur+unobb+R1g8a26OBM4wKEABClCAAm0qwMJYm3KyMQpQgAIUyBuB8qkTYeVOsTK6uZzU+Y3w4dlYMOMBAD5vcmciFKBA9xAoP2ZfBMF1ohJ93gVNJu20RuEvw7z3bwMqU90DhllSgAIUoEB3EmBhrDv1NnOlAAUoQIGWCYyY2BOxRBLWnCZGopEUje+XTkNV/zg2Vv831j+/smUN81UUoAAFcklgSCHG7PFtwFws1gxt/iGAexP17rtYMuONXIqesVCAAhSgAAXaQoCFsbZQZBsUoAAFKJBfAuWTjkBgbhTBXhAb7UTZVGFsmXp3JhZM/xdHi+VX9zMbCnQrgeGHj0Oi6GoR/SKsjTeVu3rNINQ/ofLx07uVDZOlAAUoQIFuIcDCWLfoZiZJAQpQgAItFhhy0G4oKrsCRr4hIglI9la57f3S+WqF3oWaqkuw/MW6FrfNF1KAAhTIOYGDCjG6x5dh9HIxMgZioocBjQ51WoMwfRzen/lUzqXAgChAAQpQgAKtEGBhrBV4fCsFKEABCuSdgEX5pP9EYG8R0b4QI/igMvbJTFX9a8jof6Ny2ut5J8CEKECB7icw8ugBsMHViJlTRKSgOQD1/jXMXXQUMG9r90NixhSgAAUokK8CLIzla88yLwpQgAIU2HmBHof2wsCiq0XlNAQ21mikmKqq8zUwegtWr/0FNr+5eedPwndQgAIUyDmBACOPOgoxe6NYM/aDKeSNglSPEE7Pw4LHfpNzGTAgClCAAhSgwC4KsDC2i3B8GwUoQAEK5KFAxeRjYcwfxWhfILu22DaHhi4NxVNw4eVYOHM21xbLw2uAKVGguwpEm47EYxfByPfFBGVNMUTPBuD9qwhxMt6fVtldqZg3BShAAQrklwALY/nVn8yGAhSgAAV2VaDnxJ4YkLhfrJ3yQRON7pHq3Go4dx22rPod1s2p3tVT8X0UoAAFclJg90n7w+J6icUmNhefeq0H/J+Rdhdg4YwtOZkHg6IABShAAQrshAALYzuBxZdSgAIUoEDeCgjKp34XMX+nSBDdGxvfH72GCv8C6tMXYvFTrwDQvNVgYhSgQDcVKE+gfMR3xZhrEAS9mkLIjhpT9w5C/0NUzpjVTaGYNgUoQAEK5JEAC2N51JlMhQIUoAAFdlGg/LB+QPH/IqYHiTSeQgn1Hl43quBWrF5zI9cW20Vnvo0CFMh9gX4TB6J34S8FOBFWorUWtz2ylTGk4P3tqKv5KZY+tyn3k2KEFKAABShAgeYFWBjj1UEBClCAAhQYO+VKQC8QYwua2oUSHqGqfwY2dQ7+/dQcglGAAhTIa4ExU44UkbtgzO7N5anerUeo30Xl9Efz2oLJUYACFKBA3guwMJb3XcwEKUABClBguwKjJk9A3N8niFVA5FP3xWhgBKAZvwWQi7Dg8TuoSQEKUCD/BQ4qxJjSn0HkjIYHBk0f6v001NV+H0ueWZT/JsyQAhSgAAXyVYCFsXztWeZFAQpQgAI7Fug3vgS9h1wEg3NEbEnjtcWitXS8V8UzSIdnYOHM+TtulK+gAAUo0OUFDMqPORxBcL0I9oUY21RGGvoNcHoe3p92L3fp7fJ9zgQoQAEKdFsBFsa6bdczcQpQgALdXuCDH36xG0R0H4gxjQpj6lW9LkPGnYuFmx4FZme6vRoBKECB7iEQ7dTbv+AMqJwtAQY1HlHbwKAZfRcu8wUsnLG0e8AwSwpQgAIUyDcBFsbyrUeZDwUoQAEKtExgwMH90bPkCgi+LcYWNrW2mHpXD9U7MW/FpcCc6pY1zFdRgAIUyBOB3Y/ZEza4BqJTJLDx5rLSjLsJdVUXY/mLdXmSOdOgAAUoQIFuJMDCWDfqbKZKAQpQgAIfCkwMMCr+RcTlFyIoB4w0LoypasbPgdSfiflPP0s7ClCAAt1PYK9ijB5wCqxcLibYrdnCmPoNqM8cj0Uz+VnZ/S4SZkwBClCgywuwMNblu5AJUIACFKDATgsMPKwfehZdA8W3xJpYkztROlet0NuwbsvV2Phy1U6fg2+gAAUokA8CQw4fjcLCiySQ/4KYwiZTyq7FqA9g7rST8yFl5kABClCAAt1LgIWx7tXfzJYCFKAABQBB+aTjYOzdYqUXsnfCT+1G6TVU1Rehej7mT3s1WkaHcBSgAAW6rUD5MVNg7M0S2IrmDDT01fB6OSqn/brbOjFxClCAAhTokgIsjHXJbmPQFKAABSiwywLDDu2FwuKHxNqjGu9C2dCqhn4jvL8em2t+i/XPb93lc/GNFKAABfJBoOc+PTGo37UCczrENr1DpXoHyHNI+9Pw/rTKfEibOVCAAhSgQPcQYGGse/Qzs6QABShAgQ8FyqecButvEhuLpgQ1vg9+OFrM+8uwYPpzADzxKEABCnRzAYNhk/dFofxZrB3XnIWGuhHqrsWCDTdxF99ufsUwfQpQgAJdSICFsS7UWQyVAhSgAAVaK7BXMcYMfkyMPwQSRPfAbe+DqqpOV0P9r7B+w++wafaW1p6R76cABSiQHwITYhjd50cI5EIR27fJnLzzGsrrMHoe5k/jQvz50fHMggIUoEDeC7AwlvddzAQpge3nvQAAIABJREFUQIEuJiBIJu147GG2bFlugSEwiUzBkNLYcGdRItBeGiLuXViggIH6pj/HA5uJw9Sq9SlvzOawNrVyec3aDTE33AebarR4RLGfg3+HSCa7z2iowROKUNLnhyLmUlgpamLBfVXnMoBMQ51ejKXT5nSxa4fhUoACFGhfgUGHDEOP4l+LCY5v7kSqzkPlNmzdeAVWvLKhfQNq19Yl+ZRaYFZQliiXIUOBJUtTpbGMGy4FWmJhy4zYeDyGgmhb46YiMbBanw5rHXyYcW6rOKyPFbi1gelV1WuA02ffqfd9CstdciIcRLiWZbt2JxunAAUo0LwAC2O8OihAAQp0joBBMmnKN3zWDtitekAm7YbXqSsxTgfauBxqQgzJeFfmQy+hiLXGF8ObGMTHFbAiYuDlUyvGf5yIGlWBhN7Dwbi0eFMHQcoa4wOjGbEFG1wm81La6b8Limx1YFBVnYrNm4N+9ZizTvHQSa5zWNrxrCMm7YMC/K+YYHjDWbbhy/4gya4tpnoBFqy/l9OA2rEv2DQFKNBVBQwqJn8DVm5obtRYNPAWqouRidYam/5Urm9ecuKDD9rx/fpJcbp3wsWCEcWF8X5lZbHCTNqMdGF4kDEyNGYlERhEt96YGC2GmpgXjRkY4yHWNNOb0ZMnoxp68WpUMh6Ssl7rM+IzzqtmMmGdV7PUinlbrJtbV5+u2VCTWbrYblg5AgiT69YpTsrD+3FXvfoZNwUokLcCLIzlbdcyMQpQILcEVA677h/71oV1u9fXVveLJ+yY0MkIF6Z7Q2x/IxioTqxXNTCIGQ8Lo9FD6Db7nI7KaKpeow0WFRJ9T49GR4ViTFRHq/Pql8DaDXFjN3gxc2H80gIbX1OVkefnJE+qzi3PnY4mwNgpl0D1x2KDoiberUCo6s3TqNbvYTkXjt5pYb6BAhToHgJDjtoNBbGLxeI7sLapz1NAvVfv/4J1W36AjS9X5RLMhc/NLR0It0/PoqIhKhggij0DawYag14hdKiolBlVY4KYBXwMXqOHUVFV7IM9jFt/W45qh9HhvVcYceIldOpDDzjrzToRv8ZBt9R5tzwO+17o/aoN1fXLnq5ZNPuxz38+lUuejIUCFKBAPgi0/pM9HxSYAwUoQIFWC6ggeaUdgeFBWbW1NagpDgpKepUVxQ+XMDy9JpMuh9MCZySw6oxE37NtNA3S5tjnsFeohxd4Fxq11jiEYSooiNUU2sS/Upr6vXPpZbUorOohNWE9VoVz5uzhcn6E2ahJhyCGO0WCcdGvm0bdHQ1xUL8GGTkX7z/+QKsvBzZAAQpQIJ8Fyo/5HILYLVC/j9htd6lUryEU9RD9HuY+/iCADh2BnEyqGfTF2bYmPSBI9EjY1JZNPUoTibJ0mPlqPBacUhiY/sbYmBq1EnrroydQIrA2t+7HzjmV6NZkoCZ6bubhvPp0dTqsCr2/o9jYh2s9NhekUzVbTHFYlRqSwdPwyaR0nyUS8vnfGHOjAAU6VCDHfpB1aO48GQUoQIFWC+x1/T3Fpt4OhvO7+YwfbmJmvHN+hAH2dPCjobDRc+HsKu9tN/ir1XHvTAPZWTEfvOGD1eqrIOa1IDDLQufeMhJbAhsuihcUriqu/ff6WclkuDPtt/trBx7WD2XFV4vBN2FMQZPncy5UwYOYu/50YHZtu8fEE1CAAhToygJDDuqNwtLzYOQHYm3PKJXsFEqPTYB/As4+gnTVE1j63KaOSvNnM97rM7isaKALMsMCGx/pNdwjmgYJh0Ottb2DwHZUKO1+nog6VO+8k+UKvONduDBm5Z2atFtZGEPlhtr69ecdPH5juwfCE1CAAhTIEwEWxvKkI5kGBSjQQQLfuyM2YXBpjxCmt5VwX1Udr8ARGRcOhfd9VEyhgQYfToHsqsWw5jQ/nP4R/b14471xKVFTY0RWBoF5WwUviJc3FKml66q2bFreoyrVyQv8G4ye/HlYe4MYGdNsXs4tg/ozMP+Jf3XQlcTTUIACFOjKAhYjJx+ChLkSKofAwEPxDwCzEOIeVD7WztMnVZJPLU4MiLuywGKoLYiN894fnAjsZwUYZCx6KJCIHk4ZY6KJkF3ZeruxRyPLVODEaz0gW9XLImf8bO/0JZ/2c7YqVm8urduUHD8+k+vrveVtJzExClAg5wXy9y6R8/QMkAIU6EoC5VfcW1Yi+plQw70Ckb28kxFi9HPeo1dXyqPdY/U+DWve9irzBX5OzMbmx0I/uygYumxW8siOH0lWflg/SNGlMOY0sVLcRP4KH9ar6p9QveWyLr6DWrt3L09AAQpQ4COBvoeUok/Jd6FyIESXIR3+CotmrmlvoeS0t/oP7FW8XyJu97HG7C4e4yXAPoFpcv3I9g4nZ9vPOL8FirdCaKVq+F6YDt90afP29w8pX5uzQTMwClCAAp0kwMJYJ8HztBSgQBcQ+N4dsXF9i/qWFJjjalx4WOAynwkRDDKiPaEab1iWhB+jn+zJD0eUKdQppFrUbAqsLgisfb0+xP0lRha9fOUp7TyS4KOILMonfQHW3iIGu0FM443DNFqyBW8jrT/EounP8ml6F/h3yRApQIHcERh59ACIJODDKiyetbm9Arv+rbeKyzJFAyWI/VdgzAEJ+LFibH8VKRLVWDQqrL3O3ZXbbdggFBmIr/ahrlaRuSnnnvaZcMbKfsH7yZEj67tyfoydAhSgQFsJ8CbSVpJshwIUyBcB6X32zaXD+vY6LB3qZOP9UWr8blBTIvABYLIzMvjhuePu/nBdMoV3okiFHuvjYt621r6SNrh/zqwhizGrHUeR9T96AHrGbhWLL0OyP5o+2W3Z8NRrFUK9ERvCX2PTjC07zoqvoAAFKECBjhFQufG1JQNLRKfGE8GxAdze6mSQWFNkRLI7RfJoqYDCe1VItIA/apwL1xpjX6yqT89MZdb+47yDD47Wgvvwtt3SRvk6ClCAAnkjwDtK3nQlE6EABVolkEyaClT07mn1P1JheLb3fm+NBj3BQBqKKjzaRCDMDiozYjcH1j5sjfndpp4b364855x0m38p333S5yUR3AOR3p8qimVXiY4GtSl0NlLufCx6kqPF2qR/2QgFKECB1gmceOKJdu/TfjJ4UO/iM4J47OTA6LDoI9sYE/3h/bh1vB+9OwxDtcYgldHVmTC8ZXVt+n7nVy1LHtmOD6zaKHY2QwEKUKCtBXhzaWtRtkcBCnQhAZUJyfv7hJLZU705Ac4fqqoVMFrAMWHt140NQ7Wi6R3eGTHrEQQvWJHHYGTWZpdetjj5ndZP7Sg7qDcGlf2fBHoQNIimUG57v4umUKqugscvsX7L77Hx5Y6a3tl+sGyZAhSgQBcVuOO112J1dQWDiopKDouJOSpmcYzAD7GxWOMp8F00x1wNu2EzUWQyTpfAuZfSIf6WStW/uGHGmNXJpPhcjZtxUYACFGhLARbG2lKTbVGAAl1CYELyjqJUmBgEg7GBsV/LZNJfEmhpdoqkBPxc7OBe1FC9t3CJQKKpHNd4J8+qlRVvzynYgIdOcjsfzoQYxvb/oYj7OcSaD3cI/WQ7qpqCd9PhMhej8qk5O38OvoMCFKAABVorcONTb/QsKesxzATYB86cEQ+CCcaoNWIsZ0q2Vrfl748eWPlod8vooRUkk8lkZiKQP2QyOi8oKVt86ti+1YBwqmXLSflKClCgiwnwB2AX6zCGSwEKtE7goGvv37e2Nj3FQw+E4iD12g8GhmuVtM61Ld7tNVRA6wXBO9bIq7DBsz4u09+5+OSoYNbyY9TkzyAufxfR4UC20Pmp0WLRd3+3Ek6vQs3GP2Pl7NqWN85XUoACFKBAawXO/teCxN79g2NjcXOgEXOwUT9eIb2DwPK3SWtx2+j9YRhuVeAND3m6ts7PWrN2/UvJ4/bn/bKNfNkMBSiQWwK8+eRWfzAaClCgHQQGJ+8o2g0lFWno8fCZYzJexwtQIhAbnY5FsXZA34UmG9Z0i6ZZGoVKWgWr4zHzshH5cyqwr7176dfXtKjZiqN2g8R+KcAUwJTASvDJ96nXEM7/Cy68AAtnLmjztc1aFCRfRAEKUKDbCcivHp/Tq2f/sj2twVes0S+KxQCjUqAfPMDgGmK5c01kFwSN1jwQrdW0X5gRPJFO+79vSaff+PGhY7fmTqSMhAIUoEDrBVgYa70hW6AABXJYYELyL2NDDb+VcW6yAUYDWtJQDOMCvjncbQ31sehLuYdXq8sC6BvxROIBk+n92MtXfn7H64GNmTQYkCMBfF1s8PltCmNOl8KHF2HBxoeB2Zlcd2B8FKAABbq6wNn/+ldifN9RhxbEC//LCg62xoyEaIKFsNzvWe99w9Kg8LWArKjL6DNVNfX3nHfomGjTGh4UoAAF8kKAhbG86EYmQQEKfFqgIvlo3yJT9T2fznxfvfZXozEWxLredZItjkUlMm+cGF8XxGMziwJ73QtvzJ+Nh5LRTpbbOwxGTd4Ncfk2vD8OMOPESJGq/z+sXvtdbH5zc9cTYcQUoAAFupSAXPvs/JH9ioJzC+P2FDGmBIrsaG0WxbpUP+LDAhkEzoduSyrEI/UIr/vBo/cuRDLJRfq7VncyWgpQ4FMCLIzxkqAABfJH4MQH7ZAhVT369yz+r9ClTnEaHiAqRoRrluRHJ/vs3lkidq0Y8ygC+3sXxl+fkzxpRwWyOHocWoz+RafCmjMBvQxzp93PKZT5cVUwCwpQIPcEol0mM75fRUkMJ4s13w7gB0IE1vJ+nHu9tfMRRUUyD/VO3cKMC+5NZ+ruXVu9YmnyyCPDnW+N76AABSjQ+QIsjHV+HzACClCg9QKyV/KefkbkAOcyp0LN8a1vki3kqoCiYecsE9jVCRP/WZ3XJ1O9N75fec45qR3EHEPvAwux8eUdT8XM1eQZFwUoQIEcFkg+pcFuRUuG2rgcDvEXJIJgLNQba7njcw53W6tCc95HO1o+nXJ6O6AvnrbvyKUQ7mDZKlS+mQIU6HABFsY6nJwnpAAF2lJgfPLBuEnVTVAr3wDCLyh0NyM2O02DRzcQ8EiJmJeCwP8lpsG/Xr7ylBUcCdYN+p0pUoACOSdw/VtvFffKFH0+CGJfD4wcZo3pJWLMp/YFzrm4GVDrBZxz0QiyDZnQv+Cd3FmVtk+ed/DQuta3zBYoQAEKdIwAC2Md48yzUIAC7SBwwNV/GJp2wQk+5b6q8PvCIBZtbMWF9dsBO0ebVPUKb1TFrQ9i9p8a+ntrt1Q/X/mbHY4ey9GMGBYFKECBridw15uL9w2gXzOwJwQBRmS3uDHc5Kbr9eSuRxwVx0RVnTcLM/B/SafqH1n92Mo5ySSnV+66Kt9JAQp0lAALYx0lzfNQgAJtKnDotQ9N3FRbc754f6BC+xjDdUvaFLiLNZZd7kR8yigWBDZ4+I1N/a7Dbz6/o6mVXSxLhksBClAgtwSSj75WNHRQ71MTRbGvide91WtREHDaZG71UsdGE60/poqtHv7Nmvrw9tXV5n+TR46s79goeDYKUIACOyfAwtjOefHVFKBAJwtU/M9f+haV6Q8y6fB0iBsogImeTIvw46yTu6ZTT58dOfbhoVpjYsGrhWovefnKylcA7pbVqZ3Dk1OAAvknkEyam6eeOLZHouRcCfBlK6ZXw/2Yu03mX2fvfEYf7GDpndeNmdA97NJ65emf233NzrfEd1CAAhToGAH+kuwYZ56FAhRorYCq7P3ze/bxdbjc+/RUcUFCAsl+CedBgU8KqIbZIpn3wYqihPnVa7rwN0gmuVMWLxMKUIACbSCQVDUD31h0aKExN9tAxsPDGmPAqZNtgJtnTYRhqNFupOr1rU01tT/aOP3/PZtM8mFVnnUz06FAXgiwMJYX3cgkKJDfAhXJO/qWmOKpLh2e6+D2FeG0yfzu8bbJLqqOqUNtEMf9CvPr2g2bF3DtsbaxZSsUoED3EzjxwQftIbtP2K0E5uQgwDUF8Th/R3S/y2CXM67PZNbXhf4SV18//ekV7y5/6KST3C43xjdSgAIUaGMB3tDaGJTNUYACbSiQTJoDYxWfqc/UneadPUmd9oPxwsJYGxrneVPRFEsV1IsEs63Fnbp1zSNv33BBTZ6nzfQoQAEKtKnAr154obAk0e/wRBA/JzByBIAia/mQqk2R87yxaHF+QLamvX8s5fC71SvWvZg8bv/aPE+b6VGAAl1EgIWxLtJRDJMC3U1gQvKOonopPTpw6QtC5w8x0TwNHhTYRQF18GJ0uRh7e2DkodeT36jcxab4NgpQgALdSUB+99by3WwmdVwQs2fHY7Fx3Sl55tr2At47X+/lLXH+ttXVWx6++LC9NrX9WdgiBShAgZ0TYGFs57z4agpQoAMEDkjePdDBnJ1y4QkITbnhWmIdoN4NTuG9OoMqY+SlBMzVs6/81nPdIGumSAEKUGCXBW59de6Yknjh/4j4L4ixAwJj7S43xjdS4AMB571zzq/MqM6oWl176blT91hFHApQgAKdKcDCWGfq89wUoEAjgX2Sd49wXs5Rh28Arg/EcMdJXidtJqCItpH33pj4G4GRqzbh/emLk0luI99mwmyIAhTIC4GkmjuOX3xAgdgfB6KTjZjCaB4cF9jPi97NiSSinSu9IONc+p/pTDx5+oSh70RLg+ZEcAyCAhTodgIsjHW7LmfCFMhdgfHJu/exsL/2GX8gxCeAqCbGj6nc7bGuGVl23TEnKoLNiYLY9bMXZn6NP36HxbGu2Z2MmgIUaAeB376x9IBi+EdjcdNHVLKjxFgUawdoNonQu2ixg7m1GXf59yaM+F+SUIACFOgMAf7i7Ax1npMCFNhGYML37oiFgwoOhOIXzocHcXF9XiDtL+DVq4OqrYoZ8xuTcre9cd2pK9v/vDwDBShAgdwV+PkT7/fo11uPjwWxPxjJPp4CF9nP3f7Kl8ic95oJ3fse+jMtKHn41LH9tuZLbsyDAhToGgIsjHWNfmKUFMhbgfIr7i3rafyJdenwEhE/EhCwMJa33Z1ziakqoFJtY2aaWrn07cu/MS/ngmRAFKAABdpZQFXl9jcXDy+Anp+Ixb9ujPRq51OyeQp8JJCdVul9NFl3ZV3a3VattX84d3+uO8ZLhAIU6DgBFsY6zppnogAFPiWw7xX3Dw7D9De9uMsFvlAk4GcSr5JOEVCfUWviT0Fw9Vtm0bNIJsNOCYQnpQAFKNDBAsmkmoHHzt+zsDDx45iRLwGmiNMmO7gTeLqsgHMuGjkWLTV2a3Vt/fVnHbLHEtJQgAIU6AgB/gjtCGWegwIU+LSAHHjVfeX1LjzbpfVkNa5XNGUDsPxM+pRUBGKMIG4tCuMWJYk4ShIxFMQCxAOLWGBgxSD0HtGXyXToUJdxqKpPoTaVQW0mROg8PJez3e6/QlUXrSsNA/OGD+wv6ntv+r/Kc85J8Z8uBShAgXwWSCY16H/s/INKEgU/jsVkovcoiqZPsjDWfK9H9+XoT2AEMSuIGZP9v0007VSiUe9ANBo5uqt4VYRekYnu0U4RqiI7UDmfL6pW5BaNHIuAVFDnFTM319b+dMNjD7yeTCZ9K5rlWylAAQrsUIA/QndIxBdQgAJtLbDfZfeMC6GXe+++INaUtXX7Xb296At2SUEcfYsLMLhXCUb274GBpcUoK4xn/5Qm4kjEbLZYlogF2S/jUWEsKoo1FMZCVNWmsTWVxubaFFZs2orFG6qwanMNNtbUoTYVgt8wm75KnENorM63JvYbkeIH3kwev7mrX0+MnwIUoEBzAre+WnlskbUXB0FwYBCYOKWaFoiJIBEIigKLskSAkliAmDXZwlj8g8KYNR8WxiRbGIsKYtFDKecVae+yhbGU86iNHl6lw+yDq/rQI8MqWZPo2eKiC2dtrdOff//AkdN4bVKAAhRoTwEWxtpTl21TgAKNBPa64ndDjCb+mslk9hIjCYmGQ/HICkTj5Yb1KcMBwwfgoPLB2GNwHxQlYtkv39aY7Mix6El+9j/Rosifcvvwu3X0ZbLhibRmv5BHI8aiP1tqU3ht8Wq8vGg13ly6Bmuq6vjU+tOG0Y6V8F7ErrWwP31rmfsjd6zkP1AKUCAfBW5+bcHkXvHgbojpbyCWi+w37uUCC/QtTGBQSQJ9C+Mf3I+j0cXRqLqP78Lb3I8bhoxt09iH/192QBQaCmZp57GhLoWVW9PYWJ9GTchHVp/uAXUuE3pfuak685NzDhn9cD7+O2ROFKBAbgjwB2lu9AOjoEC3EBh36X3DY9Y9rOr37xYJtyDJaNrFgB5FmDCsP47aYxjGD+6LAT2Ko3U2kEqlsHbtWsydOzf7Z/HixVi6dCmWLVuGjRs3orq6OvsnnU6jsLAQJSUl2T/9+vXD8OHDMWzYMIwYMQJ77LEHRo8ejV69eiEej2eLYcs3bsWri1Zh1vwVeGfZOlTVpzndslF/+arA2GvXVRXetPzGk+pa0J18CQUoQIGcF3jwQbUbRy4+KVEQ/LYwWmQ/KuTw+EggYQU94hZDy4rQtyiOkpjNPojKZDLYsGED5s+fjzlz5mDJkiXZ+3J0T47+96qqKtTU1KC+vh6JRALFxcUoLS1F7969s/fk6M+H9+SKigr06dMn+7rIvzrjsL4mjVU1dVhfl0YqWmaLR1Ygu+6Y6ns+489b+uiIJ5JJYQWR1wYFKNDmArwTtjkpG6QABRoJJJPBuHD4yFhgXvBhpk93X2Q/+uAtjAcY1KMYB5cPxpf2GZUdKaZhBlu2bMHy5cvx2muv4a9//SvefPNN1NbWZr9oZ3dQ3MnDWouCgoJswezoo4/Gcccdhz333BMDBgxAUVExMmLwzvJ1+OdbC/Ha4jXZqZep7MK3PBrWiNGauDWX19e7u+Zddyq3j+dlQQEKdGmBO157rSgwff+rMGF/ZsT079LJtGHw0YjthDXoVxhDea9i9EjE4MJMtti1Zs0avPXWW9l78gsvvJAtftXV1SG7i+JOHsaYj+7JBx10EE444YTsPXnw4MHZ+3QQi6MqE6JyYw3W1Kazo8qitcq6++G901Qm3Oyc/+7yrcv+kTzySG6Q090vCuZPgTYWYGGsjUHZHAUo0Fhgr+Q9R8H7X3iv+0dTAbvzEU2L3L1vGQ6r2A2Hjh6CMYN6QzNpvPzyy3jnnXey//3iiy9mn0S31zFmzBhMnDgRe++9Nw444ACMHz8eaRW8tXQdnpm/HC8tXIkVm2uy0zB5AEZcjSJ2rS0ouPONS05aRxMKUIACXVHg7qcW9fQ95CtxiwsDa8slqtLwQHFgMKA4jsElBehXnICGIV555RX8+9//xksvvZS9L0ejxKKR3O1xjBw5EkcddRT23Xdf7L///tlCWTyRwJqaFFbXpLP/HY0o6+535GjkmCreqw/dVaftN/KB9ugLtkkBCnRfge79C7X79jszp0DHCCSTwV4y4gjN+KucMwfYAEHHnDj3zhLVA/sUF+LgUYNw3D6jMHZQb/hUPV599RXMmDEDf/vb37B69Wps3doxg5Ki30PRFI+oKDZp0iScfPLJGDhoEDKweHnhKvzr7UV4Y+na7BRLHohGBlTFY7GbtqrcUHnlKVU0oQAFKNCVBJKPvlY0YnCfrwax4JLo+QyLYkDMCPoWxjC8rDA7ZTK6Jy9atAiPPvoo7r///uzo7WgUd0cc0UPDsrIyjB07FkcccQS+9rWvZZdACAoKsa42haVb6rA2GkHWzR9YeefUeaxJq/5w2aaFj3DkWEdcnTwHBbqHAAtj3aOfmSUFOkVgn+R9+6gLf5lxergxGnTX0WJxa7Dn0H748r7l2H/EAPQpjOHVV1/Fgw8+iJkzZ2LBggUIw86bFRCtT/bZz34Whx56KE466SSM3WM8Fq/fgmfnLccjbyzAso3VnXL95NJJVb2KmLXGmlsC9Lp9dvK49bkUH2OhAAUo0JzA9+54LbbPvj2+WlZQcJE1GMeiGFAWDzC8rABDygpRZA3mzZuLe++9F8899xxef/317BIGnXUEQYD99tsvO7I7mmq57377ZXeyXFGdwuItddkdLbv7kXLhgrr69CVnHMAF+bv7tcD8KdBWAiyMtZUk26EABbYR+NxV94xLq7k5k04dqpCESPfcfbI4EeDwiiH4+oFjMWZgb9TVVGe/fN98883Zp9HR2mG5ckQLBUdPq8877zwc96UvQYI4Zi9ZjbuefhtvL9/Q7adxRMUxCFbGg+DKql6b76k855xUrvQd46AABSjQnMBvXl00sWdMfhcEttuPFIt++ESjxMb3LUWvghgyqXo8/vjjuPbaa7Ob3EQFsV1Zz7M9rr6ioiKUl5fjnHPOyT60ShQWYlN9iLfXVWFjffcujjnvXMb596rrMped9fh9jyKZ3PkF39qj09gmBSjQZQVYGOuyXcfAKZC7An0v/H3pwEJ7p8+EJ1grFoiWte1+R9/iApz02THZkWJ9Swvx5htv4Mc//jFmzZq1S4v2dpRgNJ0jekp90UUXYfjIkVhXVYs/Pvdv/P2tStRl2meNlY7KrbXn8c57G8iyIAgufN2//wiSye7966S1oHw/BSjQrgK/eHr+uME9Y38zYsptEHTrNcWibyJDSgswpnfD4vorVqzApZdeml1UvzNHiO3oAogW5f/yl7+MZDKJaD2y+tDj3XVVWLq1vtsuzO+9V4WGXv0Lm2vd+WcfOOq1HTny7ylAAQpsT6Bb/ljlJUEBCrSfwF7n31McL5UzU6G7rv3OktstRx+sA3oU4cv7lOM7h34GmVQd/v73v+Oss87qsPVK2kLosMMOw0033ZQdRVYbAnc8/RYef3cRttSlsQsbZLZFSDnThqi8bcSe9uZVp7yaM0ExEApQgAKfEPjl/2fvPKCrqLY+/t9n5pb0QkLoCSEFRSmCWBBfFAiI+vQp+tnrUxQFCxZ4CkYBBRHF3kXFZ8GuTzF0EVGQLgiEJPQACaTXe+ec/a252GkhhZR7Zi2XKDPn7P075869859dvv25fUxE+Df9iXI5AAAgAElEQVSmKY73dzBOQb5aYkmRwRDSg/Xr1+O6667D2rVrmwwauybo888/72uaQw4nMgvKkF1YgUrpv8FS9m+RCsvzdrFXjbmzZ/x2EPl7j4Ims5+1oZpAYyOghbHGtiLaHk2gCRPokvZ8sEGhI5XXSvPXemIGka+w/nV9uqBPQhvs3rkdr7zyCt566y3k5uY2udWNj4/3pVZedfXVqGAD6Ws345Plm7Blb7Ffp1baqTZC4Fu3ad6xdOzVq5vcwmqDNQFNoFkTeH55ZkKwYUxwORz/ApGjWTt7BOfchkDnyCDEhgegpKDAV99zypQpvkL7Te2wI8aGDx+Oq666CqERkb6i/JsKylDix9HcXslVEnK6JcT9/+7SPr+pram2VxPQBBoHAS2MNY510FZoAk2eQFzaNHekMK+p8FRNMmCE+6MwZotiiTHhGH3uKTihTQtkZWXiqaeewn//+1+UlZU12TV2u92+FI6rr74awREtfMLY+0vWI6eo4YoTNzRMWxhjluxyOH5QUFeuSrt+S0PbpOfXBDQBTcAm8PKyLa2FwRMDTcelROwSwj9rfNosAkyB41oEIzYkAHm5u/Hqq6/6/snJyWmym8X+Tr7zzjsxdOhQtGnXHtuKK7AxvwylfiqO2WmVlmSv11IPF1UZT919evuKJru42nBNQBNoMAJaGGsw9HpiTaAZEbj5ZUe3lgHnK1ITWKkkf+x4ZT92xLYIxfV9TsD5PTph3dq1ePTRR31FfY9Vu/f63FGRkZG4/vrrcdtttyEwsiU+Xr4R7y/ZgMIKb31O28jHlgxFXjLFG1zl+M/PE68saOQGa/M0AU2gmRN4O313ELepusGEGA1wK/sllb8KYwGG8NUTi48IQmH+PowZMwaffPIJ8vLymvwuCA8P99UCveOOO5DQ+ThsLSrHur2l8Cr/yyT01RtjhqVQLC2+f9tJHV5NI/Lf/NImv7u1A5pAwxDQwljDcNezagLNikD3MW/2UcyPWcCphp+mbLQJD/KlTw4+MR6VpUW45ZZb8NVXX8Hj8TSbtbZ/iNs1We655x6IoDC8sXANPl+djUo/fUv928JKpQpMg15zVHkmLJ80tKjZLLh2RBPQBJoUgbQZ65xtOrkvcQpjosMhWgth+GfnGwB2TbH48EAkRQZBeaowevRovPbaa6ioaD7BRHZRfvuFld0op0XLGGzYV4qsgjJ4/U8b831OLctiCdrlqeI7bjq5w8eArjfWpG5g2lhNoIEJaGGsgRdAT68JNHUCXce93ZE83ie9ks4TAgaR/6VshAe6cOWpnfF/vZNRUVSIG264AXPmzLF/pDX15T3AfjtyzH7AuPnmm2EJJ56btxyfrsiEH9f+hZKsyODtAuaoNeOueb/ZLbp2SBPQBJoEgVeWbu7uDsDbJpkn2Ab7a6SY/XATG+LG8dEhCHIYmDBhAiZNmtSkSxocagPaXaRHjBjhqwUaEByK1blF2FJc2ST2a10b+XvkGGRmlUXX3dwjbnFdz6HH0wQ0geZLQAtjzXdttWeaQL0TSBj+TmhwhDVKStwFAXe9T9gIJ3AYhEEndMSI/ichgCTuv/9+vPzyy7DD+pvrYZqmr6HAlVdeid2llUj77Hss35Lr58X4AVLiJ9Op7lmZtmURkKbTOJrrB0D7pQk0QgJPLl4XGRkS+KbJ4jzTNP36932ky0T3mDCEGOyrJ2anGzbn7+SgoCA88cQTuPHGG1EhgSW7CpBf2fxezFX3Y8fMXpb43CuqRl57Qqdt1b1On6cJaAL+TcCvvzj9e+m195pA7Ql0f+S/N1tVnsdAiPTHYvs2wR7to3HHgJ5IjArG66+9inHjxiE/v/k3RUpISMD06dPR8+STsWDDdjw3ZyU27yuu/aZqoiPs10ElCzJnSkPcsS7t6swm6oo2WxPQBJoYgYnLssKiTeMlF+H/7KBtw/BfYSzQEDixZSjahbgwZ/Zs3H777cjKympiK3r05trdKu3u16f36YO8Mg9W5hah2COPfqBmcIUtgipWZR6v9Wa5l8bf1rvj7mbglnZBE9AE6pmAFsbqGbAeXhNopgToxDFvnapYziVQgL+KYsEuB0adczIGHN8ec+fMwX333Yf169c30yU/0K3+/fvjxRdfROt2HTDjp4147bufUVLpv8X47S6VDFQSxOOWFM9ueOzafX6zGbSjmoAm0CAE0uavC+7QIuA6NzmeYLDT8N+yYrAfahIigtClRRA2Z2X66mHaDXCk9A+BqEuXLr7mAh3iO2HTvlJkFJbD8sNi/L99EKVSuV4vP5JfQW/oTpUNcnvSk2oCTYqAFsaa1HJpYzWBxkGge9p7cVJVvs+Se5OftoE3iHBxz0QMO7s79uZs9xW//d///gev17+EIbtd/KOPPobcSoWps5fjx+xd8OPf4b4PqGJVYDqN8avV5qlI0ymVjeOupa3QBJofgTRm0XZZ1lUut/Mhp2HENz8Pj86jcKeBU9pEoLIoHxMnTvQV2y8rKzu6QZrw2fZLSrvG6Qsvvohyi7Emrxi7yzx+W+aApVJexrqScs+w206J/x6ki/E34e2tTdcE6p2AFsbqHbGeQBNoXgROS5sRWYGKJ7xevloImM3Lu+p7k9AyDI9dfCbahDjxwvPP49FHH0Vxsf+lEsbExODZZ5/FeRdciK9WZePlhauxp7j5dP2q/o7440xmixUbm4NdrquWjr3ih5qMoa/RBDQBTeBIBF5akt0tMEBMFURnmIbpt9/HNic7efTk1uFoE+zCvLlzcdtttyEz0/8y2qOiojBlyhRcedVV2FlSidV5xSj3+m/JS6WUKvfKb8oLi4aOOKvbjiN9pvTfawKagP8S0MKY/6699lwTOHoCN7/s6NbGPVRa1kMAtfDHDpQ2NIOA28/ugatOPw7Lf/rJ94Z248aNR8+zGVxhv6FOSUnxvZkPb9kaU75ZhplrN/t1+oYvZgxKGSyWhrVsdcF3IwbnNYOl1i5oAppAIyJww+eLQvrGtv+PKXC7KUQgCSEakXnH3JT4sABfwf2d27f5uibPmzfPb1Io/wzb/k7u1auXr8zB8V27YfWeEmwrqfDbqDGbjbRUZSXk5Bu7xo095htTT6gJaAJNhoAWxprMUmlDNYGGJ9B1wvSTuEy+xOCeMJgIwi/vIZ1jIjD5/85E69BAjBw5Es8991zDL04DWhAYGOhrF//gmDH4YXMuHvnyBxSWexrQooaf2i79C2aPaTjfWpVfMALPjqhqeKu0BZqAJtAcCKTMn29eERb3b7cppjiEcDNg62J++X1sr6eTCKe3i0Cky8C0adNgp/j78xEeHu4r73DnnXcir1Lhp10F8DTfRtlHXGpp2ZXWmLfnVp02un/yT0e8QJ+gCWgCfknAb79E/XK1tdOaQC0IdH3onXYseTzYuhyCnLUYqklfahfcH96/By46KdFX3Ldv377Yu3dvk/apLoy3o8amTp2KtvEJSPv8ByzM2FkXwzbpMZjt3+Iiy2mIu1eI7K90vbEmvZzaeE2g0RCYtizrRNMwnxMm9fXnYvu/LUiHEDdOahWG4oJ8DBkyBAsXLmw0a9VQhvTr1w9PP/00kjt3xtJdRdheUtlQpjSaeSs9KrNSVV5wy0mJvzQao7QhmoAm0GgIaGGs0SyFNkQTaLwEut4zOQgB0bdK5v8QKIL8+M7RrV0U0i48Ha2CnL4UyhkzZjTehTuGlkVGRmLcuHE+Jt9m7kbaZ4tQ5qet4n/Dvl8YA5MQC+EwR/w89sq1gC7+ewy3pZ5KE2h2BNLmbw6PC6NxQvBthmHA34Uxl0Ho2SoMbYPd+OCDD3Dttdf6XROcg21yp9OJBx98EHfffTdK2MDiHfnw+nHUmM1ISq7yWnJ6fkXp/Xef3iW/2d0ctEOagCZQKwJ+/HhbK276Yk3Arwj0euS9HpVezzSW6kRhkN/WMXGZAv93cjJu6Hsi1q74Ceeeey5KS0v9ai8cylm7rslZZ53lSyttHdsR98/4Fj9k7/ZzNopZETNTuenACxZZk9al/Vv/GPfzXaHd1wRqQ+DV5VnXBzodzwIItMfxd2GsbbAL3WNC4S0r9X0HrV69ujZ4m9W1//jHP3zNcRI7H4cfcwqxx89LHCgplWTa7ZHetOmfb522IO0sq1ktuHZGE9AEakVAC2O1wqcv1gSaP4GuaW+3BOhxJeW1trf+fNNoEx6EO/qfhLM7t8eYBx/A5MmTm/8GOAoPg4KC8Pzzz+Pyyy/HB8s2Yeqs5fAqP39FDcCOHCPCBic57l2+MCsdC9L0j/Gj2Ff6VE1AE9hP4OXFWScGBplvOxxmd81kfyfK46OC0Sk8CJ9+/BEuu+wyjeVPBFq0aOH7Tr7wX/9CdnEVfs4r8esi/DYaZobl5cWl5d67bjmt409EOopbf2g0AU1gPwF/fsbVe0AT0ASqQeCkh9+7qcpTOUUICqnG6c32FLsT5T+S2+Ou1J6wBbJTevfGypUrm62/NXXs9ttv96VU7qmQuPv9BdheoCPqbJZSKsvpNFaXe3FBxoRrdQG2mm4wfZ0m4McE3liZ9XWAw9mfhHD4MYbfXQ9xGujeMhShJHHTTTfh/fff11j+RMBuVGoX4E9LS4NluvD9jnyUWcrvGUmlyiwvP51fuG/yXWf1KPR7IBqAJqAJaGFM7wFNQBM4PIETR/03QjjUUsneTkT+2/HKphTsMnFtny645vQT8MG77+COO+5AcXGx3kJ/I9C1a1d8/vnniGrVGg9//gPS123VjHxvqSUzWLkdzjHLH7rmMQ1FE9AENIGjIfD60uybXC5jCgjBpmnHSumjdaAD3WLCsGtLNv75z39i06ZNGsrfCCQkJGDu3Llo264dFu8oQE6ZbpCslGLL4h2S+cbre8TOsb+i9cbRBDQBTUB/seo9oAloAgcl0PPllx1yZ8A8S1X1IXL4/b2iVVgA7hzQC6nHd8BFF12EL7/8Uu+cgxAwTRNLly5F167d8MZ3P+Plb9fAI/UbahuVncIhgD3lhqNX5sNX7dAbSBPQBDSB6hB46cetxwcH0esGUW+yw4D0ATuKu1N4II6PCsGH77+HYcOGoaSkRJM5CAE7ku6SSy9Fxr5SrNtbAkvLQJBSstcrF3k91hU3nZqov4/1J0cT0AR0KqXeA5qAJnBQAtTjkbf/r6LSesFhiAh/Z2Srgt3bR+OB808Fivf6amitWLHC37Ec0v/77rsPEydOxOrteXjg4+90OuVfSFlsGO7PiivKrs+eNLSo6W+iBBeQ2VhDEAiJ/TvDazG27NjciO20t4FAp9S2cAgDG7bnAOs8TX9vaA/qgsDk9NVB0THhI01D3CUIYUL4d/T2b0zdBqFLdAhiQ9wYMXw4Xn/9dd2N8hAb7pprrsEbb7yBvRUeLMkpRIXUypgtjDFzaYVXjr6pZ/zzdfFZ1WNoAppA0ybg91EgTXv5tPWaQP0QOP6htzoYClMly/MM0rVMBBFSktti9OBTsGThPF8a5ZYtW+oHfjMYNTo6Grt27cLuonKM/mghVu3Y2wy8qjsX2JIe0+26edVa5zv48FJZdyMf45ESzjkeQg4EUwbKqpYgZ4HdcbMRhQcmhyCx4xswEAlpvQBv5lfYsqXyGFOq3nQdzoiAM2gcHIiHh2dCeWdh83w7L6wR8ayeK/qsuiNwyYwZRv/4Xv0CHcYk0xBddbTYH2zDXSZ6tAyFVZyPIUOG4Icffqg78M1spOTkZCxatAiO4FD8tKsI+yq9zczDmrnDSimPJX8u89JFw06Oza7ZKPoqTUATaC4EtDDWXFZS+6EJ1BGBLmkznE6qHG5Z3tHMFOnvtcVsrE5D4MpTO+P6Pl3wwX+nY8yYMcjLy6sj4s1vGCLCxo0b0aJ1Ozw1azm+WpMNS3en/H2hld0w3mEuMLwBV6+ecGnTLcSfeM5wmHI8lCgC5FeQ/AEy53xn9xpoFLs65vSWiAiaT2QkM2MtpPUANs35ptHY92dIYWdEoGXAmzDMwWC2IPlzkJqITbNXNSjLuBQ3PCUCOcsrmkQdHtveLbCABc2i8+szCzdFh0W6xxqEm00SzgbdC41ocvvhpU2wCz1iQrFo/jxfGmV2ttY1DrVEERERSE9PR5duPbA6txjbShrn+4GG2GJey2JL0SsrcqrueHZwYmONfm4INHpOTcDvCGhhzO+WXDusCRyeQI/x7/WSlmeq8sjTIEBaGAOCXA78Z/ApSEmMQdpDD/nan1dV6d9Ph9tJzzzzDG4cegs+/GkjXpi/GhWeZvGcWie3D2bFCih0OxyPrXjo6sl1MmhDDJLQfyAMx7sQsNOtPWBeDHgexIZ5ixvCnAPmjD2zI9wBS8kwoiC5jJV6AJvSn2uUwpidSpk8cDpIXEoEgxV2QKlbsSn9q4Zj2dOBztFXguk8WPIFZM369tDsTgtAUkgKygqXYufSggaJdEvuEwIOfQKCvajyvoLNc39uEmLeYRb4zZWZfUzD9aYQ6KRTKP8AZT+8xIcHolvLELzy0ksYO3Ys8vPtgFV9HIyAYRj4+OOPMejc8/DL3lJkFJRpUL8S8BXilyio8MohQ3vFzddgNAFNwH8JaGHMf9dee64JHEhg+NeuE8L23MKEh4gRYUf+6AMIdTsxcUhfdIkO8qVRTp8+XWM5AoFbb70VT059Gl+v2Ywps5ahRKdu/E7MLsIPBQWTl7pE4G3L0y5rmgXrIk8JRcuI1SREnO0cMy+HJW/DpllLGsUHJHngfSToMTApsPQwaAUsfghZsxYCdlRRYzq6BqFz67cAcQGIBVj+CEteg8x5WQ1mZZuegQiNHkOEe1nRTrAci4xZ9s3vwPTOtv1aIMScDRYMyLmQ8lNkFi4Dlh+7nK2klCjigMUsuB2AH6DUf7Bp1tKmKo698N2aiICgkKecTuNKQxhmg+2DRjixXWWtc2QQEkJdmDB+PJ566imUl5c3Qksbj0k2o9uGj0BmQalPHNMF+P9YG6+0pGXhnet7xF7XeFZMW6IJaALHmoB+6j3WxPV8mkAjJtAz7d3OSnqft9g6C2T3fNKHTSAqyI0JF5+BhDAnbr/9dsyYMUODOQKB66+/Hs+/+BJm/bINT6YvQ0G5jrD7OzIGikxBjxeSenJL2vVNM7clqf+XZDrPs+umgeWb2DTndgDHTgw51D60658RFsJQEbB4HYCpMOgKSO4OQ9yAjd980ag+xO0HtIHbnAaT+0GRglTPIjN9ZIPamNA3Go7ACUTGTT7h02utwa68/ihdefA88sTUeyFoPAlysOJiAA9h494Xjpk4Fje4Fbl4EwwKtlValtY2EE7Hxtk5DcqxhpO/ujJ7gFs4/udw6BTKvyM0BaFbdAjCVCUefOABTJs2TRfeP8I+u+666/Da629gW3E51uaVoNzS5Qt/Q+b1elmBd5VUeG66/dTkr2v4kdWXaQKaQBMnoB98m/gCavM1gboiEJc2zR0mxDDplY8QRFBdjdscxomPDkXaBX0Q4i3xCWPffGOXKdLH4QhcdNFFePOtt/HDllw8mb4cOUU6dePvvJSCJYjnCafr7tVjr7DFm6Z3dE59jIQ5iiXng+V4ZMya2uAROnEpreByPw2ifwFcAMUPIiP9NSQM7AHweJh8IhSNgzLeR+ZMW8Bp+CO+/4mA8Sq56GQGeVBlnYfs2XOrYZhAm55umAEuWBFVyPmy7sJm4lI7wyWeJ0OcDeZKlsrmaK/vwWvIxaXEweV6gQRSQYYBKQvZ4x2IzfPsqK36P+IH9CO3Y45vIlaSFX5EVeVV2LKgyXVKuYTZOHf15rfchnk5DEPUP7ymNYNDEHq1DgcV78N9996LDz/8EFI2jtKGjZVk3759seDbb7GrpBJr8kpQrMsb/GWpJLNHWurT/ArrjjtPjd/TWNdR26UJaAL1R0ALY/XHVo+sCTQpAp3T3k9yWpUfKMhupKPF/rJ2XdtFIe2C01GwLdMnjC1demye85rUBvqbsWeeeSY+/exzrMsrwZT0ZcjOaxz6Q2NiatcaA7jcNMV9XgS9ti7tUk9jsq9atnQe9BARPcTAblg8Epu+ea9a19XXSdEpwWgRcAuA+wDlhpceR9Y3E39NnRQ4bmB3sDEJytsTQrwIS7yIzJl2AwSuL5OqNW5i6nkwMZVgxDPTRmz4uuufIu8I6OJAdLQTTsMFtxEIgyJBiIRSrSDMeBC3B2EHvPI7CO86ZCzYV0ufBDqdPRCG8SLIbAuoj1FVdQu2LCg8jD8C8QPOgoOehBBdiITB0noZG2fZ6/HbYSCmqxuO1i5Y5QZEeVkdFfYXSDznVXLQDfujxdQmCBqKDd/YabNHGRrT04H4iEB4KQgONlFYUoj8JaVHP061Vv6gJz31fUb3qGDXQiEo2DB09PbfITkNQu/W4fDu24ORI0fis88+g1JHucw1X54meWX37t2xfMUK7CmrwprcYhRWNbJs8gamatcaYwtZVWzdc0OPjnZEccN+JzQwDz29JuCPBLQw5o+rrn3WBA5CoNe46UMrK7xPkMFBgP4h/mdEpye0xoPnn4aNK5b6hLENGzboPXQEAt26dcOs2XOwtdTrE8Z+ydGFkQ9EpphZQbBYYCjn7Ssfu+qXJrexklKHkWE850tbU8ZQZH6T3mA+2DWxgiIuhGGOJaZOrKzXUOYdg5wFe/9iU8eBveGgp0B8PJhmwPK+huy5Kxu07ljyoHtB9AABQazkfajgDxCooqBcMYA3CqAoCAoHUTSgogHRAaAOxBwDQzh8/rGULMVmgD9EeeUb2LHArk9Ws4c7u35ci/BHiHArM7aCPTchc74tMh1+PFuYjHBeAcMYTURxLNUsVJReBndQBwhqBeY2YG4FphgodsNEFlguQMZcu85ezUN+WqXEIdSxgExHLCtVAYtfRGXxBOz4oTo3HkJcShgMZzsIFQthtAdTBxiqPRTZbDMgrZnHqmbaQ1//GNouJvrNQKfjQntZtTB24B3FZQic0iYcFbk5uOuuu/Dll1/aemiD3XqawsSJiYnYsHEj8so9vs6UBbru51+WzSeMQVV4Jb24q5gnjO4bazcR0YcmoAn4EQEtjPnRYmtXNYFDEfClUUr8KFl2JTL1feFvoFK7xGL0ub2xcHa6TxjLyWmSJWuO6QcgLi4O3y9ejHxl4olvlmHF1txjOn9Tmcz3MMdUKgTdv+a7za9gQVrTeo2fnDqEhDGDIbNh4QZs8hW2b4jDQPyAFDiMxyFUFyj6DFVVow6RRieQNLAXgOlgbg2TFsErH0fmrsXAumMRtWcipqsLrlAnDJcTDkcHEI0hwYNt3Ykh5kLBguBwgCPAHAoWARDsICXc9oYBkZ0qaEH8Kibxr3+2L7d4G2A9iMw5dlphzcSmjqlnwmHMAHEkiF9BcVXaAQLjH6tMiItzoaiFC+HhbjgciRDqbiJjMDPyQPgJ4BiAWkBxGIgCwcoNggGgGCzWgD1TkTH3yxrbmzhoKAQ/Q0I4mNUaKDUSGbPtDnN/DyNyIKqPG2FBAQDaw6ROIOoBEkkAt4TkVjA4HEyBJIRtp91CthxE6+GVdyJrVr13XH3lp6yLA1zO/zpM4WqID1JTmNMWxk5rG47inO2+hjh2eQMtjB1+5dq2bYvt27djX7kHK3OLka+FsQOA/dqhMrvcsm6/pWdH+yWPVlubwg1B26gJ1BEB/QBcRyD1MJpAUyZw0sPv3FRV6XmBTDtUzO73pI8/Ezi3a0fcP7g30r/8HMOHD0de3sFrT2tqfxCwf4QvWbIExcLtE8Z+2rxb4zkEAZZKGQ76al9x0P/teOrSiiYFqvOgi0D0ERRvhPRcicx5DdNhs1Pq6TDEZDL4FGaaD48cjezZyw94sAk7IwIBZGL3d3lISD0fgp4AURxIrAfLadi491Vged3V6UKKG/FGBziMdoBoA3BbgFv4IqaECAerSLBoBUJrMuiP2o6sJECFzNYewCgAaDdIlQFiKxSqoGxBSVXAQaUAMbxWBViU+PYOeYugRBay5xTVbC+1CUTyia+SYVzBSi2Dsu5CxhxbEPpVZEpwIT42Fg4zHpLawuS2ICMGbNniVzSE0RIsowgUARK2+PXHIVUlSO0DiyoG9kCQB1KVgPh9bMz+CMisQZeOnoFIjppPhtGblSyBxFRUFD+GHT/s/yx1SkmAcCVDiEQwd4BQrcGwo8KiYYhgW3wkErZQBkjlBWgXw+YuiiEoH2B7nHxY6i1smr2qZkyrd1Xa/HXBsS1CngsQdDWE0LXFDoHNbQtj7SJQtHMbRowYgfT0dC2MHWGLtWrVyvdSL7/Ci5W5RdhX0fA9Uqr3qTh2Z+2PGmPltTC1oGDf+LvO6nG41PFjZ5ieSRPQBI4JAf0AfEww60k0gcZLoNv4t9pKL+ZDygQiLYodbKXO7twe/znvFCxdON8njG3Z0uRqOR/zDZiUlOQr9JvrEb5UylXbtZh4qEXw1RpjIV1OR+ryh660o1yazvGbMGapdYC8FJvmbLSzv4A2DsQkxCAk4GSABsBEa0hehfKyt7FzUUadOhhzRjzCAmeBjFgofAvGvcic+ZuAYQI9AxEfnQQHXwHCBWAVDDLeR0HxeEQEDQaZTxMQ4it6r9RSlFZegZ0Lal53rOOgrnCoESCkQJjRYBYACxCJ/X8mAoPAUoEgwcJBBhmAtDNrX4KF/6Gici0iRAH2OhmOEgXTxTADGJm5ymcqohn40Mb454iG3/5cuyiHuJRT4XDOAgkPWD2MTbOeR2LqyTDk1VBmHxhGvM8PYmO/Lz6fBCAlGNKOZgNEJaDWg4W9HtvhqcyAIbNhykLkOxjCyTD27f+37dsWWMCCmkVLdk69B2SMA9gJiR9hieuR/fX+PdbmzPYIC1wIxVEQhsNnK4PIzmI2lEXC3C+IscphhakQZe8gP6D4L7b5uG9jYJ1tX70Wsnpu6S9nhrpC3jYNdBBCfx8f6j7hixhrE46S3Ttw55134uuvv9bC2BFuqrGxsSHJxPUAACAASURBVNi8eTP2lnuwSkeMHZLW/qgx65eiyqrrhp/SeVmdflfpwTQBTaBRE9DCWKNeHm2cJlD/BLo//N9LPN7KaQYZuhPlIXD3jovBmH+ehq2/rPYJY2vWrKn/hWniM/Tu3Rv/++prZBdW4olZy7Bxt37xergltd9TO01jaRja91mQdlbNBIL63zN/FIEPsBwQpgtu15UgMRkSuSB8DVIuELeFEvEEbg3DMP9sFku1HQpjsembN2tv7iUGkgoHAmIahIiEgh3d9BAgXTBcJ4NULJhjiamzncbHhpCAsiOUykEiA1KOR+b679D5+H8DxoMgRBMRsbLywOITWPwZqrAUO9LtyKvqpyQm9DsewrgFROcRiZZspz4CdiRUIRS2QCADrLLA2GbHdwG4gwT1ZoW5KC++rJp1sWqP72AjhPRrgVZiJoTZA1CzUSFvx7Y52Ygf0A+mMQxEZ0BwABRLEOwaPNvBIguk1kGJHbA82SjFNuTOtZXwehWRfOa3P7sTAsUMCEcP2CmPsB7BxtlP/qVeXIf+8QgwhoDpTJ+QR2ot2FgL5dkEcrxNDkr0aWMWZ4I8w7Fx7qxjYvvf+F8yg41BSVueDDAcN4PYpYWxQ29xu/j+Ka3DUbV3N+6++2588cUXuvj+Ee4Ixx13HNauW4fcsipfjTFdfP/QwKS0yj0W7vx605I3Prz00urf++vnrqxH1QQ0gWNEQAtjxwi0nkYTaIwEznnma1fOvtw3LS9fKgz7jb8+Dkbg+DaRvq6UlXu2+4SxRYsWaVBHIJCamooPZnyIVbsKMeWbZdiavz/LSx8HJ2DXx7EkW2GBznOXjLnKfjA/1oeBuBQHgmCi0HDBIR0g4YJp11mCGzDdYG8YHGYXMLqAKRkkE8EURobhYJ9QwhW+iCFBFhRbECShSEHAY8dF+Ryy/6xUITLSU/7UdfHofU04JxRCng0WEyHILpq+EBKjkZH+CxIGXAvTuBJAhD0hiMvBXAQmu2vGMnjLliJ74ebfxZN2AyPhpgcg+HoyhF3gnuzGhpBcBsJ8qKq3IMXP8Jh7j0IkE4gfnACHr26YA/AsR1X+CmxZVfaryGaLRgKd+qXCYbwGiGAo71BkzP3oqES4oyd36CtiUoMQgXEAjQCLSrB8BuUl435PSbQjARNTewHiOEDtRJlnJXJ8XSptX+pfBDvA8hQTya7bIPAgAZEMsRh78s9F/pJDtcD9La3TtnX/fkxOfRxCjCQSghXngfk2bPzmk4ZYg6k/ZJzSIsj1IgHd7SxKLYwdeqs6BeHk1uGQBbm455578Omnn0JKrV8c7nbQq1cvLFm6FHtKK7E6twRFnsb6/qUub2o1G8u+/Vd6vIsrSsV5w3QR/ppB1FdpAk2QgBbGmuCiaZM1gboi0Hvc++dVVFS+zILbEOnbwaG4to8IxiMX9kG04fEV37c7YOnj8AQuu+wyvPr6G1iYuQtPpi9DbknTKp3VEOvLbLEJ891VG7fcgA/TjkUReIHY1FgEGCeAZTRAoRAIgSVagDgcwhaWOAbEUZBGBBmIgOIyFrTHF/1kR4QBrfan08kcsHgX4H1QXA5BpSCqBJMX0ir+vUg8RAnKvTuxY56dqlizo2O/GDjElTBoGJRhdw1831cfLGPWb+1iBVr2i0aoGQUIRmXhbuzwlADL/15URyChbwvA0R7C7ADgPMC4jMw/1fqyLVSyhJlWQeInCF4FZS1H5lw7ZbR2T+K+Do6uJ0ngRgYWwfIMQ+b8dTWDUgdXJQ66CAYmg6gt7BBG8AZYPBJZs+bVYnQT7fu0BFEFti2q2y5v8QN6wSmmEKGPr2mBxAhkzHrhqGxN6n8NYL5Gpl20n7NgVd2ATfO+O9ZFt59cvD2gRaC8xzTNkYagsKPywQ9PdgjCSTFhcFUU4f7778d7770Hy9JCz+G2wuDBg/HFl/9DTmkF1uSWoNRbu9tXc992UikUVXluGNaz07Tm7qv2TxPQBPYT0E/CeidoAn5KoOf9M8I87ornpFT/JwCHFsYOvREig1x47OK+SIpw+4Sx999/3093TfXdvvHGG/Hs8y8gfd1WnzBWWHEsdJ7q29cYz7TfUhNTptvlvPCnsVccA4EkxUSiayCEuBekuoDtjodSgIR3f1oaymDQXkjOAfE2EOWCVS6UXQgeVRA0AqBBIJhguRzKuhAZe/KAdXZEjv3UVbtaVwcuEiG+XyJM82YA50OoHHjFNFQ4P0LOl4comJ9iIjrPjeBWQXAagYAMAYlWgBkLVrEQFA9GLIjcUPJHsAiBQYMIqgXI+COKVknJjH0g7ITizyFLX0TW4tq1Wk1MHQBBM0gIN1tqMgpKJ2Pv938PrRSI6hOEsCBbqOwIA2HwVq5C1kK7NW5dPdkSEs7pDoFJINUHTB+CuBuE6Azmt2DRGGTOPFKRQELkKSEIDAqB2xEOwy5ujwQISgKoNcClYPULJM1F5o61te7+GXN6S4QFPwgD/yYpTBhssMJ8VPJN2DrLjgas3pGcOsQWdH3CGOw6edbV+GXOyupdXHdnvfHT1njTSZMdpjifiGyxVx+HIWAQ4YToYLQ2FcaOHYuXX34ZVVU16NvgR5RHjhyJiY8/ji1F5VibV4IqWde35+YHs7JSfbd7357zRw3oVcNGJs2PifZIE2jOBLQw1pxXV/umCRyGQI9H3jrN8vAzzHwSCZ1GebjNEuJ2YvxFfXBS6zBfPZM333xT1zM5wqfLTm8ZN+FRfLkqC0/NXoHSKt0Bqzo3JKW43OFyTm0dHvHIzBGD6/9JLyklCtLVCyb1gqA2kJwLlrugaA8M2geDC1Cl7NS0ImQXlP8edRU/uBdM+RwM2Kl1AmwtA9Q52DB3X3X8rNE5CQNSQWI4oGIgjC/Aai0stReFJWuQv6QccSnt4HCEg40YCNUKRB1AFAHmEDBFghAOQiggA2EZ5TDJjooqsmuikUInBhWCeQbA3+8vnG8Xmcc+KOwE8R5IuRvCFgqxHVUlWX9KMayBO8kh6Bz7FpG4gBnfQsq7f+94GN0lGGHtbNEuCYQuUNwRhmgLWO1BpgtK/QzmD1Cw83/IW1dag8n/ekmnM9uDXGNhiCEAfwyr8mGYrglkOK5m5m9RRcOR/fXPB86T4EJSwhkQ1APELcEcBYVogKMAIwqESBIcDrL3h5SsaBuYpyC/9O2DCIBH44aJTgPOh8OYQqw6sKK3YIoroZQE02RkFE0Cfu1IeaRRG4EwdsmMGcbAxJPPdxvGU0SINQxD/zY/wrrZbQkSI4JwfGQgJj/+OCZOnIjS0tp/FI60XZry37/xxhu46pprsSG/FBv2ljZE7nOTw6ektTe/rOqK209Nmt3kjNcGawKawFET0F++R41MX6AJNAMCl1xinJh8zr+l5EeEQdG6G+Xh1zTQaeLOASfh3C4d8NSTUzB58mT9I/wIH4NPPvkEA845F28vXodpi9ahyqqr4JZm8Pk7jAt2h0pSYpnDaVyxIu3qzGPkrYF2pzkRJEyUKQs7iiVwvAQ+/KMW018MsQWR+IdAYgQJCvTFHdSnMBaT2hKRNBRMF8OyC9RXvQIUb0dI1CgQXQ1mghAMhrlfHBEemNKCFHZ9swAw2kFgFaR8FQqbYHn3QMKEaeRBVDAcIZeCxFgCotiydmOTtwMSAgIhKpzwwEKF04sAj8SWEgkstzdy7etpJfS/FA7H22QvuML3PvtgtYZlJsOklr4oPEsBQqn9qapkz+kkQ7S0q58Bcjck34dNs+3w1VqEfsS5kZR0AwTSAKxGReUIbF24Hp0HPUdC3MbKeh/58k7kzrXTZ/96tD2nHULUBECcDWWn3rKEJAlDVUBRBYh3gsUaMK+EsLZAOjcBKEbmTDsqruY2dzgjHgHBr4LUP8BYhArvbXA6voRhtINUnyC3eBiKf8iv1mfnz8KY4jVQ6hpkpK8+yLUE9AxAiBEAI1CicIEtFtd+HwB4av7m8LBwGus0xQhDCENHbx955eyHl9hQN7q3CsN706dj1KhR2LPnwC165JH84wy3243PPvsM/+jX3xctllV4iABb/8BRbS9ZSlUl8cJ13dvb0dE1v2dVe0Z9oiagCTQkAS2MNSR9Pbcm0EAEutw1I5JCSh9lxf8m6B/iR1oGUxDO7x6P4f16YM5XX/qK/e7cWfMSSUear6n/vV04uri4GGUSGPfFD1iYsbMWT8FNncbR2W+nU7JCjsvhun/Fw1e8c3RXH5OzBRL7XwjDnExEHX3WggSk+gEZu1KBNXZx+bo8TCQMGAzD0QIVFUuxbf4vv4sqIb1boE34dAhjEMC7oeR9UHbUl9qLKpWHwtJCtI4YTIZ4ixlvYsPMm3zph/H9L4ZTjIIXE5A162t0HngtCI8CogWkGoGM9Ofq0oEDxooffCKc1kyQ0cb+O7sTJpRVxYozIczVkCoLhE0A7wV78yGNciirBFUqgMICFkIYUaysCkjcj02zXvxLB8ajM9xAp0FXw2C7gcF3KPc+hG1zbb7wCWNEw5jVk9iQfs8hhw09LRIxIYkAtYNCGaBK4OVd2LYrF6iDaLYDJ3ag88DnQeLfkGoTmEdi06yZOO6cJQBOgOS3kLH2TmBH9Yoa/lkYY7UAXroNmdsyERctYIrjwUYsDKMzBNudTduBYdffqwRoMTzWNGTPWVsrkQ/A26u3naCYPnU7RcLRLZ9/nx0T6ECPmDBsXLMK1113HdavX+/fQA7jfUxMDBYsWIB2HTth5Z4i5JTp0gbV3SyeKk92iRd9buvdcXd1r9HnaQKaQNMkoIWxprlu2mpNoFYEeo377+Aqr3yFlWyr304fGaV9ozwtoTXGnHcafln+I2699VZkZWUd+UI/PSM5Odn3kLJtXzHunbEQG3ZXL3jDT3Ed4DZLWSnIeFM4wkavSvuX3fWv8RxJ/eNBxqNEdDEzF4LxNQxxNVh9hw3p/zjmhialpsEwxkIiC/mlZyLYJ2QEwFu1FdsWbUHywCFEeJeBN7Ah/RbEpYTC6f4EAqeBsRCeqhEwHeeTMNKY1S6UlPTHrsVb682P2L6t4Q58FoIuhEIpSJWQMNux5DxYVdcia943hxVaEgf+TA7jBJZyFbxyOLLn1LBFbk8HkqJOBYmpkGotlDUB2XMzfvfbFsbAt7Dix5Ex6z+14EGIS3GhIt/AHofnIA0QjmLoLk4kthsCwvO+rpigB5Ex6zPfAMedswzg48F4Ghu+Gf2nQQ2gi4HoaCcCLAecISYMy4GKCjec5Aa5BoPMR/cX37fsCLdNgIokFp1hCOchjWNlR/otg6XuQtasxUfhxF9OTZs/32wbFjcsyOGYJAxy13Qcf7wuxCHQtWUYIk3Gv/71L8yePRv2iwV9HEjg5JNPxsKFC1HOhKU5hSjy6Aju6u4Ti7mirLRi0tDeCY+AdNRYdbnp8zSBpkhAC2NNcdW0zZpALQh0SZsR7EDlKMuSD9jDaGGsejCTYyIw6tzeaBdAGDJkCBYtquHzaPWma7Jn2fvptddew3XXXY/5G7Zh/Jc/Yl9ZZZP1pyEMt7PrhMCPpukavmLslcsbwoaDzhl2RgRaBdxPwryVlTJ8IgSp9RDm2w0mjNkRP8KYAYUd8Kgr4VQpIBoKJbJRXHkNQlxdyBQfMavnUbDrIYS1uRlCXQ+F7yD5XeQWbUDriNEk6C5m+RHyc26sk7pdBwOY3CcEFHQbgLsJIoS96lk4aR+RMZGVyoZU12PTrL91ROziRLvQYOzYVQ5sqUTnQbOJqB8rnu0T9TbPt7tjHuWR4EJy/PkgcSHAP6Ky6iNsWfDXaAhbGGO6jlmOR8asiUcxASG+f6ivm6nhagWy7ML7bUEUCEV7QdY67C1djfwldiri0RwGkgb9kwQ9w4qLADUO5SVf/F7nzRbGFDr7/n9Z8atwByXBMGLAHA4gCGy0AqkIX7dVEhEQCIfkSFJoCVNEHvBFaCssCgWA8rAQZZCohAEJe25B0pcJyiiGl19EVnp6TaPGnly8OCDC3eYdp0P8S9cWO5rtANidKY9rEYTEiGCMH/cIJk2ahMpK/V1zMIoPPPAAxo0bhx3FFVi+uwhVSguI1d1tUikppZqzu6r0uvt6d9FRY9UFp8/TBJogAS2MNcFF0yZrArUh0G30W0ns4NeU4r5aFKs+yRZBbtx6Vndc1DMRI4bf7hN/vF5dUP7vBCMjI32iYaeEREydvQLvLtkApd/iV3+j2U/YrOyqWYUO0znGaFX2yvKhQxvHRosfcAucYiKxCGKhZsPD98Hk4yDMDxpMGEs4pwccWA7wLljqcliyEA7nBAj0RpVnAFyuE4j4dVbqGVSUvQxXyEVQ3lwUF81CmFvCg2i4gyeRweew5DuQkf5yLVITD73OMV2DENrmEpjqQZJGBzb4M5R47kKgeTIJ8S5DboZXjIRVsREOZzhM0y5m3wYk4qC4FSD3ASIbAnb6e09m/hSWGomsWduPanPZJ4enhKOl83qAliEj3Y52OjB85DdhzBaaNqZPOvgctsAWmwyYbSAo3FdnjBFpNzOAoI6QItHXnVKx4WuCTmxByh8hvWOQvcCet/o1ujr26wunmAISFbD4WWTO+vgvYtR+YSwZxPegsmoV3I77wXQWIIIAJrvdq10iiJSoZEHFkCiD4DIoBMHgeCJDMLMtMn4PYCeYJRTtAlQlhCgAowysvLCsPTDJ8vHwchk22+uyYP9/1+CY8t36pJahQd8KgRgtjB0dQLtlbGxYAE6ICsGiBfNw1VVXIS/vSM1Tj26O5nB2YGAgZs6ciTP69sWa3GJsyre3vT6qS0ApZRdP3FReqYYP7RU/q7rX6fM0AU2g6RHQwljTWzNtsSZQKwLdxr51lrL4HRjw1bfRR/UIuE0DF/dKxNCU7shavxbnn38+du3aVb2L/eisQYMGwe5+ZQaHYtSH3+GnLbogck2WX7GSgoz3TOG8f+XDl+fUZIw6vSYp9TKQMZ6EimNFq8FyDDLyZyM5ahiEeKrBhLGoPiGIDi0CsBdK3Y6N6R8j6eyegBmP0n1fIDz6ImJ6jWF9DsY8KHECWJkwDDeg3L4nRMIZpIwKVvJyZM2qhwg9O20x/FwI4xEo0RnEX6GqajS2LMhA0oBBBPGOLdkAvAJAFQxuARiRAOyIpnAY5ICyiqFoCQS1B6gTE30A5b0fG2fXYG+kmIjJd2HPYerBVUcYi0sJhzvgQQDnAAglVsE+Icq2l3kfFO9gwi6wygaL7QCXQPEeqLKlyP7eFvSqE7ZCSDy7L9gxDIKzodSHyLR+PkCM+l0YkyNR7PkEwY7eEMZZID4V9nMt7BRJ3gRGAZQqBLgYBtltDPuAjfG+VErF78LCWGTOzK6mbbX+iL22auvYAAeNMcgwaz2YHw4Q5Xage0woKgv2+iK5f/zxRz+kcHiXBwwYgOnTpyMsMgrf78jH3srG8Z6lqSyULYwxUCQtHn9N9w5Tmord2k5NQBM4egJaGDt6ZvoKTaDpEkhLM3sgcaxXeu8jwNV0HWkYy7u0aYF7B/XCCW1a4J//PB/pvgwaffxGwC66b6ds3HfffViZU4DRH32HYv0jvMYbhEitN9i8deW4axYeqwf1gxhLSBpwIYT5DBHaMqt9kPw4Cne+6Es57DzwYZAY02DCmG1wcupqQMSD8S7Ay0Bkp9DFQCEapjqRyDyOgRIwKsDSCSIvyBZpDAVWTiIVzUq8iryqNBQuqOuaboTkQedD0RMwpF28fT4qrTHYOs8WwcTvwhizCdBWGFQJcDks5MPEL1C8FYwNEKIQbJUCjpdIIKV2wlg1tmTn1I+IjUF82IgxGOg8qD2U6g6iJBBXAJQDr5UPp5EHr1UBuKrgKSmDkpX7u52us6PTql/gKPKcUERJW3irQnnJQuw4RLfJhNQ1MIyOIDkSG2a94mNr15MLEGGoEowqLoNDlv3aWfS3bqsKfy6+D7wJwmis+/qYpEtNTs9sGdVK/Og2nR119HY19uRBTnEbAt1ahqBVgInRo0Zh6tSpNRuomV7lcDgwfvx4DB8+HPleYElOAbzVkaObKY+auiVZWV4PPttdWjRyVN8TttV0HH2dJqAJNG4CWhhr3OujrdME6pRAx/+8GhNqOtMtJbsKEvrzf5R0IwJduDWlKy44KRFvvv4ahg0bdpQjNO/To6OjfW+m+/fvjydnrcB/f/hFp2zUYslZqWLhMEav2Vf0Op4dUVWLoWp+aafU02HQczDQjVgoZvUpSvYOQ87yvb5BjzvnEQAPNqgwljRgIhnmfcy24GJ3yVQMFnZx9n2QKhuGHb1ki05qO2DsglQVgCqG4ZRg2RagwYD8DBtn22l0dXt0GjgIDnoBQGso9REqyx/CtkWbfxU6/xDGBG2D13M3ULkWMqcYW4IUEK2ABbaI80fm03GD/0fMqfUujCWnphOMPkcQxn5jZX+X2Jlt9iP3b//UJUfj13EPnQGWNHAfSDj/JIxVb/4GFMZeWr31/GADn5jC1NFi1VutA86yN11SZJCv1tiGX35Bt27dajhS87wsNjYWr776Kv6RchbW7ivFpoLy5uloPXslpbSrDm4tr1L33Hxy7Cd2Xng9T6mH1wQ0gQYgoB+MGwC6nlITaCgCXR9+px8sa47+Rq/ZCthS4qAT4nDXgF4oyt2Js846Czk5Nchkqtn0jfoqO1rs2muvxYQJE+B1BuH2d+Zgy76SRm1zYzfO12FNGC9WFohRmc9edbTFymvpXk8HElqeDoOfJEOcxFJ6wPwJ8rfejL0b/1jYxiCMhfRugVbhL4GNt6GKVyP7ezvH+W/5Qj0diHK74XKEwWW0hqJIOGgPCnMy66XYfkTPMLRscTGIXvWleQKfo8o7AZvn/bnjpcDxA4cQjA+Y1Qp4PTch0xdJZh+ELl0cqAp2ozLchFtYcG2rhIr95JgIY0kDZxGJ06spjFVjr11iIKZof9fFPbMqjqq+WDVGx3GD7FRTqpUwptST2JP3CAqW26m59X3Q68u3TAoKcNxb3xM19/HDnCZObhOGCLcTQy6+GJ9++mlzd7na/l188cWYMmUKIlu1wcLt+1Dq1dXFqg3vbyd6pSWllx/LyyuaeO/AbmU1HUdfpwloAo2XgBbGGu/aaMs0gbomQCelvfOax/LeoNM2ao42LioUaf88Hd06RGPy44/7UgeV0j82O3bs6EtjGTT4XExf/AtemLcSXt35quYbzVeEn2EwZXstOuuXSdceu/SNuBQ3HK5+MDEKik7xiUzK+hSk7kfGvJ1/caoxCGO2QZ1SW8KUraDIi7KCrQhsaYJlGAyKhOQWIIqHQDcwnQCBTlAqBmRsA6kPYFW9iawFWXWUrioQe2Ys3O5bQXQlPNgOk1+EJ/dzbFn19zRNA8mpl5FhvsOslqLKGgmH2AlBEfDY3RKRDPCJgGgL4lwwL4cwLidGz3qOGHMgqf9cIsdJhxHG/hwl9tsN8Nf/11MgPiIQJEJ9/GGFghyxALrauxpKLsS+ku9q0Jny4J+n6JRgRLlzai+M8aPYV/EY8hbYtcfq9ZicvjooJiZ8ntNp9q7XifxgcIOAE6ND0CkiCD+vXg27zmVubq4feH54F1u3bo0nnngCl156KTYXV2LVnmIdwV2LXcFKKa+UnxVLdfftJ8X/+QVHLUbVl2oCmkBjIqCFsca0GtoWTaAeCXRNe7sle+V8CDq+Hqdp9kM7DYFLT07G0JRuIKsKfe1OT2vWNHu/D+egYRiw30w//vhkeN0hePCT7/DLrgK/ZlIXzvsiO5nhdjkuWTbmqo/qYsxqjGGiU+rFcIjRJEQ3VnIvFH+OjN13AAcp1t554BMgcXeDplLaTtmF4F3OiSBxAgjzIZWdfhcGEtEAQqDstogoAWh/SipzMjlFL5aqFFCTsDF7MpBZy3TVc1xI8PYAGZdB0HGw1AaQ8TIyZ/5ycO4JLnSOv4uE+RgzNkPhe5CKIEICFMUCdtVnUQIDhWCUA1wAheNIUFS9CmN2tFtMy7lESGSpHkFG+oEFp2P7toYZ8A8IEiBshyILporydaZUogVgNwngtnCItiRla5ARA4OCfRyUymHJr0Na7yB7bkY19uThT0lM6Q7D/T0IEsq6AxvnTKv2mEmpFwL0AZmGk9WxE8ae/SGzT3iI60uHEBHVtlWfeEgC0QEO9G4dDnircMcdd/gawPjzYdcWs7t0Tpw4EUHhkfhhZwH26XqftdsSzPAo78/SUjde36PTT7UbTF+tCWgCjZGAFsYa46pomzSBeiDQ9aFpp0rLmieEI6AehverIVuGBGDcv/rg5LgYvPTSSxg1ahTKyvw3sr59+/aYPHky/vnPCzBjRSZemr8aZR7Lr/ZEfTlr98MyTOPzNWnXXFhfc/wxbhcnktoNhxA3ESlbnMljqOfgLZuO7O8PHrGWPPB9CHFpgwtjSDGR5LqCDPEKs1oF8Eew1DYYjr2QKICQFbBUOZTT4/PXaf2DTPN9lnI3GGORkW4/SVe/KPzBFsPukBke0hOmCoFFO1FYugl7vz90PrEd6RTpnEqGeSNLuRUsMkDSC/gi2ewIsa2AKgUb+SBVAUFFUMZUIpxZr8JYy1NiEBk6DxAtIelBbPrm5QPcTUhpBzIfhnD0B1Q+iCzYHTSF9ECJbIA2gzkLhHwwWYBqC2HcTAYl7tclVSWk+i8yZv271vs6sd95MB0zoLgKUNdi4+wvqj1mwoB/wEHpRKaLlfoPNmyfAqzbv0fQxYlObZMgKBZV1mZskxkHdMOs9kR/PfH1FZufdrkct5hEzhoOoS/7EwE7aqxXqzC0C3b5muLYaf379u3zW0Z2tNhjjz2Gyy+/HFtKqvBzXgksXUOj1vvBkrLc8uLy63q0/xKk64zVGqgeQBNoZAS0MNbIFkSbownUF4Eej7zzmOXx3A9ddL/WiO0b5wU9OuGB807Fti2bcdddd+Grr76q9bhNcQD7zfRNN92ERx99FLkVCpO+XoplW3brlI06Wkxfd4ljfwAAIABJREFUnTHwNpcr8OzlYy6z0/3q54jpGoTQNnfB5DtJiTAm2JE8L6HE8y52zj30E2bSwC9hiHMbXhizu1P2O4vY+R4TfwlZ9h9kfpd3SFiJA7qTw7GSWa6HVMORMXtuHYAVQBfzD2HlCCO2SYlCqHMeCfNEVnIaFJ4GZAlKrWLI/ArsOUiEnl18X3EqM38EeO49ILW1DpxAu9MSEByyADAcYIzGxpkHC78xkNj/GpjmeAK1ZomvILxfQGE9pLEbVcjHjtAi4MP9YmP8gEQ4jWkkRB/7P1lxMaQ1FptmP11rk5NT7wVoPIjKQHwp1qfPOcKYhA7nhsOsjIZpngqDX/EJY2x9CsYaKBEJQZEQ3AaSI2BQKBQVAbwAHvkusmcvq43NT81fHxcRFTLdRXw62cUZ9VEnBFq4TZzSJhKqsgxPP/00Hn/8cb98YWWaJoYMGYJnnnkGjpAwrNhdhLyKv5VcrBPi/jeIUoorvdabuVLdNapXp2NRi9D/IGuPNYEGJKCFsQaEr6fWBI4lgS4PvrlQEPoeyzmb81yhAU48dvEZOC2+NWbOnIkRI0Zgy5Ytzdnlg/rWuXNnzJgxA7EJSXh94c94f+kGVHhrF3jjdxCP4LCSqlSa5pANj1yTXi9solNaoYVrkq33guy0Q/4GldYYyIr12PGDXSj90MdvwpiUS5DrOQeFC/5eR6teTD7ooImpp8Aw3oLCt0DFA8hYsL9zJuBA/BkdYQT0hGF0BdM2KLWNHMb/mHktSA3DL+nfHTtDf50paWA3Il4Kw3SyVPdh4zdPATh8qKWvK6U8h5m+QmX5Hdi60O5wWbdHXMqp5HJ+y2TYKZyHEsYAX7SV+RwRncBS/h827v0UWH7wJ/CEs7rAcH5IhnGcbSwrfgClhU8dcX9Vx7OkQZ/B4PPAVHxQYSy+/4m+tFqHsP9t15lLAhABhUAIDoWgliQMwQw74kwBQhCzAUF/6RbJzFVgygGsS7Bh1vLqmHawc6av3JwCU7xikEgQQneHrinHg13XKTwA3aJD8fOa1b6UykWLFtXl8E1irLi4OMyfPx9t27fHxn2lyMgvh9f3gkUfdUHAK2W26UDfyzt30J2X6gKoHkMTaEQEtDDWiBZDm6IJ1BeBPo++17e4svIDMLWurzn8cdy4FiF45op+CDWkr5bH888/j/Jy/2mHbr+ZtjteDb3llv9n7zzgpCiyP/6rDpN2NrKBsMCyLHHJSQVJIgJ6ep4HKGD2RMUDkTP8OVBWxXxnQBElCQgGPE9BT0ARUXLOAgssOSxsTpO6u/6fauTUU2TDzO7M7OuP+wGhq+rV99VQPb9+9R7WHz6Dfy7bgiM51Vw8sRYsPAO6blHsr22bNPwRP09XQvM+zcEsEwD2BxGZBo45yMycBhxxl2usloOOg6EBuLYZMAZh3+9El5Wrwyrc1HxAN8iYA85KofOdAIuChFQYvBlkZgVjxv"/>
          <p:cNvSpPr/>
          <p:nvPr/>
        </p:nvSpPr>
        <p:spPr>
          <a:xfrm>
            <a:off x="168275" y="-2560638"/>
            <a:ext cx="8591400" cy="5810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Tree>
    <p:extLst>
      <p:ext uri="{BB962C8B-B14F-4D97-AF65-F5344CB8AC3E}">
        <p14:creationId xmlns:p14="http://schemas.microsoft.com/office/powerpoint/2010/main" val="5492884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2" name="矩形 1"/>
          <p:cNvSpPr/>
          <p:nvPr/>
        </p:nvSpPr>
        <p:spPr>
          <a:xfrm>
            <a:off x="669202" y="1423221"/>
            <a:ext cx="7537538" cy="542739"/>
          </a:xfrm>
          <a:prstGeom prst="rect">
            <a:avLst/>
          </a:prstGeom>
          <a:solidFill>
            <a:schemeClr val="bg2">
              <a:lumMod val="25000"/>
              <a:lumOff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7" name="Google Shape;147;p4"/>
          <p:cNvSpPr txBox="1">
            <a:spLocks noGrp="1"/>
          </p:cNvSpPr>
          <p:nvPr>
            <p:ph type="title"/>
          </p:nvPr>
        </p:nvSpPr>
        <p:spPr>
          <a:xfrm>
            <a:off x="612057" y="525515"/>
            <a:ext cx="11002297" cy="95485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2"/>
              </a:buClr>
              <a:buSzPts val="4200"/>
              <a:buFont typeface="Corbel"/>
              <a:buNone/>
            </a:pPr>
            <a:r>
              <a:rPr lang="zh-TW" altLang="en-US" dirty="0">
                <a:latin typeface="Corbel"/>
                <a:ea typeface="Corbel"/>
                <a:cs typeface="Corbel"/>
                <a:sym typeface="Corbel"/>
              </a:rPr>
              <a:t>關於</a:t>
            </a:r>
            <a:r>
              <a:rPr lang="zh-TW" dirty="0">
                <a:latin typeface="Corbel"/>
                <a:ea typeface="Corbel"/>
                <a:cs typeface="Corbel"/>
                <a:sym typeface="Corbel"/>
              </a:rPr>
              <a:t>支付 </a:t>
            </a:r>
            <a:endParaRPr sz="3000" dirty="0">
              <a:latin typeface="Corbel"/>
              <a:ea typeface="Corbel"/>
              <a:cs typeface="Corbel"/>
              <a:sym typeface="Corbel"/>
            </a:endParaRPr>
          </a:p>
        </p:txBody>
      </p:sp>
      <p:sp>
        <p:nvSpPr>
          <p:cNvPr id="148" name="Google Shape;148;p4"/>
          <p:cNvSpPr txBox="1">
            <a:spLocks noGrp="1"/>
          </p:cNvSpPr>
          <p:nvPr>
            <p:ph type="body" idx="1"/>
          </p:nvPr>
        </p:nvSpPr>
        <p:spPr>
          <a:xfrm>
            <a:off x="612052" y="1480375"/>
            <a:ext cx="7416600" cy="4696500"/>
          </a:xfrm>
          <a:prstGeom prst="rect">
            <a:avLst/>
          </a:prstGeom>
          <a:noFill/>
          <a:ln>
            <a:noFill/>
          </a:ln>
        </p:spPr>
        <p:txBody>
          <a:bodyPr spcFirstLastPara="1" wrap="square" lIns="91425" tIns="45700" rIns="91425" bIns="45700" anchor="t" anchorCtr="0">
            <a:noAutofit/>
          </a:bodyPr>
          <a:lstStyle/>
          <a:p>
            <a:pPr marL="63500" lvl="0" indent="0">
              <a:lnSpc>
                <a:spcPct val="110000"/>
              </a:lnSpc>
              <a:spcBef>
                <a:spcPts val="0"/>
              </a:spcBef>
              <a:buSzPts val="1800"/>
              <a:buNone/>
            </a:pPr>
            <a:r>
              <a:rPr lang="zh-TW" sz="2000" b="1" dirty="0">
                <a:solidFill>
                  <a:schemeClr val="tx1"/>
                </a:solidFill>
              </a:rPr>
              <a:t>商品貨</a:t>
            </a:r>
            <a:r>
              <a:rPr lang="zh-TW" altLang="en-US" sz="2000" b="1" dirty="0">
                <a:solidFill>
                  <a:schemeClr val="tx1"/>
                </a:solidFill>
              </a:rPr>
              <a:t>幣  </a:t>
            </a:r>
            <a:r>
              <a:rPr lang="en-US" altLang="zh-TW" sz="2000" b="1" dirty="0">
                <a:solidFill>
                  <a:srgbClr val="C00000"/>
                </a:solidFill>
                <a:sym typeface="Wingdings" panose="05000000000000000000" pitchFamily="2" charset="2"/>
              </a:rPr>
              <a:t></a:t>
            </a:r>
            <a:r>
              <a:rPr lang="zh-TW" altLang="en-US" sz="2000" b="1" dirty="0">
                <a:solidFill>
                  <a:srgbClr val="C00000"/>
                </a:solidFill>
                <a:sym typeface="Wingdings" panose="05000000000000000000" pitchFamily="2" charset="2"/>
              </a:rPr>
              <a:t>  </a:t>
            </a:r>
            <a:r>
              <a:rPr lang="zh-TW" sz="2000" b="1" dirty="0">
                <a:solidFill>
                  <a:schemeClr val="tx1"/>
                </a:solidFill>
              </a:rPr>
              <a:t>信用貨幣</a:t>
            </a:r>
            <a:r>
              <a:rPr lang="zh-TW" altLang="en-US" sz="2000" b="1" dirty="0">
                <a:solidFill>
                  <a:srgbClr val="C00000"/>
                </a:solidFill>
              </a:rPr>
              <a:t>  </a:t>
            </a:r>
            <a:r>
              <a:rPr lang="en-US" altLang="zh-TW" sz="2000" b="1" dirty="0">
                <a:solidFill>
                  <a:srgbClr val="C00000"/>
                </a:solidFill>
                <a:sym typeface="Wingdings" panose="05000000000000000000" pitchFamily="2" charset="2"/>
              </a:rPr>
              <a:t></a:t>
            </a:r>
            <a:r>
              <a:rPr lang="zh-TW" altLang="en-US" sz="2000" b="1" dirty="0">
                <a:solidFill>
                  <a:srgbClr val="C00000"/>
                </a:solidFill>
                <a:sym typeface="Wingdings" panose="05000000000000000000" pitchFamily="2" charset="2"/>
              </a:rPr>
              <a:t>  </a:t>
            </a:r>
            <a:r>
              <a:rPr lang="zh-TW" sz="2000" b="1" dirty="0">
                <a:solidFill>
                  <a:schemeClr val="tx1"/>
                </a:solidFill>
              </a:rPr>
              <a:t>塑膠貨幣</a:t>
            </a:r>
            <a:r>
              <a:rPr lang="zh-TW" altLang="en-US" sz="2000" b="1" dirty="0">
                <a:solidFill>
                  <a:schemeClr val="tx1"/>
                </a:solidFill>
              </a:rPr>
              <a:t>  </a:t>
            </a:r>
            <a:r>
              <a:rPr lang="en-US" altLang="zh-TW" sz="2000" b="1" dirty="0">
                <a:solidFill>
                  <a:srgbClr val="C00000"/>
                </a:solidFill>
                <a:sym typeface="Wingdings" panose="05000000000000000000" pitchFamily="2" charset="2"/>
              </a:rPr>
              <a:t></a:t>
            </a:r>
            <a:r>
              <a:rPr lang="zh-TW" altLang="en-US" sz="2000" b="1" dirty="0">
                <a:solidFill>
                  <a:srgbClr val="C00000"/>
                </a:solidFill>
                <a:sym typeface="Wingdings" panose="05000000000000000000" pitchFamily="2" charset="2"/>
              </a:rPr>
              <a:t>  </a:t>
            </a:r>
            <a:r>
              <a:rPr lang="zh-TW" sz="2000" b="1" dirty="0">
                <a:solidFill>
                  <a:schemeClr val="tx1"/>
                </a:solidFill>
              </a:rPr>
              <a:t>電子貨幣</a:t>
            </a:r>
            <a:r>
              <a:rPr lang="zh-TW" altLang="en-US" sz="2000" b="1" dirty="0">
                <a:solidFill>
                  <a:schemeClr val="tx1"/>
                </a:solidFill>
              </a:rPr>
              <a:t>  </a:t>
            </a:r>
            <a:r>
              <a:rPr lang="en-US" altLang="zh-TW" sz="2000" b="1" dirty="0">
                <a:solidFill>
                  <a:srgbClr val="C00000"/>
                </a:solidFill>
                <a:sym typeface="Wingdings" panose="05000000000000000000" pitchFamily="2" charset="2"/>
              </a:rPr>
              <a:t></a:t>
            </a:r>
            <a:r>
              <a:rPr lang="zh-TW" altLang="en-US" sz="2000" b="1" dirty="0">
                <a:solidFill>
                  <a:srgbClr val="C00000"/>
                </a:solidFill>
                <a:sym typeface="Wingdings" panose="05000000000000000000" pitchFamily="2" charset="2"/>
              </a:rPr>
              <a:t>  </a:t>
            </a:r>
            <a:r>
              <a:rPr lang="zh-TW" sz="2000" b="1" dirty="0">
                <a:solidFill>
                  <a:schemeClr val="tx1"/>
                </a:solidFill>
              </a:rPr>
              <a:t>虛擬貨幣</a:t>
            </a:r>
            <a:endParaRPr lang="en-US" altLang="zh-TW" sz="2000" b="1" dirty="0">
              <a:solidFill>
                <a:schemeClr val="tx1"/>
              </a:solidFill>
            </a:endParaRPr>
          </a:p>
          <a:p>
            <a:pPr marL="63500" lvl="0" indent="0">
              <a:lnSpc>
                <a:spcPct val="110000"/>
              </a:lnSpc>
              <a:spcBef>
                <a:spcPts val="0"/>
              </a:spcBef>
              <a:buSzPts val="1800"/>
              <a:buNone/>
            </a:pPr>
            <a:endParaRPr sz="2000" dirty="0"/>
          </a:p>
          <a:p>
            <a:pPr marL="228600" lvl="0" indent="-165100" algn="l" rtl="0">
              <a:lnSpc>
                <a:spcPct val="110000"/>
              </a:lnSpc>
              <a:spcBef>
                <a:spcPts val="1000"/>
              </a:spcBef>
              <a:spcAft>
                <a:spcPts val="0"/>
              </a:spcAft>
              <a:buClr>
                <a:schemeClr val="dk1"/>
              </a:buClr>
              <a:buSzPts val="1800"/>
              <a:buChar char="•"/>
            </a:pPr>
            <a:r>
              <a:rPr lang="zh-TW" sz="1800" b="1" dirty="0"/>
              <a:t>塑膠貨幣：</a:t>
            </a:r>
            <a:r>
              <a:rPr lang="zh-TW" sz="1800" dirty="0"/>
              <a:t>伴隨電腦、電子及通訊科技的進步新種交易工具</a:t>
            </a:r>
            <a:r>
              <a:rPr lang="zh-TW" altLang="en-US" sz="1800" dirty="0"/>
              <a:t>。</a:t>
            </a:r>
            <a:endParaRPr sz="1800" dirty="0"/>
          </a:p>
          <a:p>
            <a:pPr marL="685800" lvl="1" indent="-165100" algn="l" rtl="0">
              <a:lnSpc>
                <a:spcPct val="110000"/>
              </a:lnSpc>
              <a:spcBef>
                <a:spcPts val="500"/>
              </a:spcBef>
              <a:spcAft>
                <a:spcPts val="0"/>
              </a:spcAft>
              <a:buClr>
                <a:schemeClr val="dk1"/>
              </a:buClr>
              <a:buSzPts val="1800"/>
              <a:buChar char="•"/>
            </a:pPr>
            <a:r>
              <a:rPr lang="zh-TW" sz="1800" dirty="0"/>
              <a:t>如信用卡、轉帳卡及儲值卡</a:t>
            </a:r>
            <a:r>
              <a:rPr lang="zh-TW" altLang="en-US" sz="1800" dirty="0"/>
              <a:t>。</a:t>
            </a:r>
            <a:endParaRPr sz="1800" dirty="0"/>
          </a:p>
          <a:p>
            <a:pPr marL="228600" lvl="0" indent="-165100" algn="l" rtl="0">
              <a:lnSpc>
                <a:spcPct val="110000"/>
              </a:lnSpc>
              <a:spcBef>
                <a:spcPts val="1000"/>
              </a:spcBef>
              <a:spcAft>
                <a:spcPts val="0"/>
              </a:spcAft>
              <a:buClr>
                <a:schemeClr val="dk1"/>
              </a:buClr>
              <a:buSzPts val="1800"/>
              <a:buChar char="•"/>
            </a:pPr>
            <a:r>
              <a:rPr lang="zh-TW" sz="1800" b="1" dirty="0"/>
              <a:t>電子貨幣：</a:t>
            </a:r>
            <a:r>
              <a:rPr lang="zh-TW" sz="1800" dirty="0"/>
              <a:t>儲值卡雖亦為塑膠卡片，但因為卡上嵌有微晶片， 可以儲存電子價值；或是透過電子網路交易的數位現金。</a:t>
            </a:r>
            <a:endParaRPr sz="1800" dirty="0"/>
          </a:p>
          <a:p>
            <a:pPr marL="228600" lvl="0" indent="-165100" algn="l" rtl="0">
              <a:lnSpc>
                <a:spcPct val="110000"/>
              </a:lnSpc>
              <a:spcBef>
                <a:spcPts val="1000"/>
              </a:spcBef>
              <a:spcAft>
                <a:spcPts val="0"/>
              </a:spcAft>
              <a:buClr>
                <a:schemeClr val="dk1"/>
              </a:buClr>
              <a:buSzPts val="1800"/>
              <a:buChar char="•"/>
            </a:pPr>
            <a:r>
              <a:rPr lang="zh-TW" sz="1800" dirty="0"/>
              <a:t>分散加密貨幣：如比特幣、Litecoin、Ethereum等。在媒體中常被稱為「</a:t>
            </a:r>
            <a:r>
              <a:rPr lang="zh-TW" sz="1800" b="1" dirty="0"/>
              <a:t>虛擬貨幣</a:t>
            </a:r>
            <a:r>
              <a:rPr lang="zh-TW" sz="1800" dirty="0"/>
              <a:t>」，但加密貨幣只是虛擬貨幣的一個子類。</a:t>
            </a:r>
            <a:endParaRPr sz="1800" dirty="0"/>
          </a:p>
          <a:p>
            <a:pPr marL="63500" lvl="0" indent="0" algn="l" rtl="0">
              <a:lnSpc>
                <a:spcPct val="110000"/>
              </a:lnSpc>
              <a:spcBef>
                <a:spcPts val="1000"/>
              </a:spcBef>
              <a:spcAft>
                <a:spcPts val="0"/>
              </a:spcAft>
              <a:buClr>
                <a:schemeClr val="dk1"/>
              </a:buClr>
              <a:buSzPts val="1800"/>
              <a:buNone/>
            </a:pPr>
            <a:endParaRPr lang="en-US" altLang="zh-TW" sz="1800" dirty="0"/>
          </a:p>
          <a:p>
            <a:pPr marL="63500" lvl="0" indent="0" algn="l" rtl="0">
              <a:lnSpc>
                <a:spcPct val="110000"/>
              </a:lnSpc>
              <a:spcBef>
                <a:spcPts val="1000"/>
              </a:spcBef>
              <a:spcAft>
                <a:spcPts val="0"/>
              </a:spcAft>
              <a:buClr>
                <a:schemeClr val="dk1"/>
              </a:buClr>
              <a:buSzPts val="1800"/>
              <a:buNone/>
            </a:pPr>
            <a:r>
              <a:rPr lang="zh-TW" sz="1800" dirty="0"/>
              <a:t>在演進的過程追求更有效率、更安全以及更節省成本的交易方式</a:t>
            </a:r>
            <a:r>
              <a:rPr lang="zh-TW" altLang="en-US" sz="1800" dirty="0"/>
              <a:t>。</a:t>
            </a:r>
            <a:endParaRPr sz="1800" dirty="0"/>
          </a:p>
          <a:p>
            <a:pPr marL="0" lvl="0" indent="0" algn="l" rtl="0">
              <a:lnSpc>
                <a:spcPct val="110000"/>
              </a:lnSpc>
              <a:spcBef>
                <a:spcPts val="1000"/>
              </a:spcBef>
              <a:spcAft>
                <a:spcPts val="0"/>
              </a:spcAft>
              <a:buClr>
                <a:schemeClr val="dk1"/>
              </a:buClr>
              <a:buSzPts val="2800"/>
              <a:buNone/>
            </a:pPr>
            <a:endParaRPr sz="1800" dirty="0"/>
          </a:p>
        </p:txBody>
      </p:sp>
      <p:sp>
        <p:nvSpPr>
          <p:cNvPr id="149" name="Google Shape;149;p4"/>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8</a:t>
            </a:fld>
            <a:endParaRPr/>
          </a:p>
        </p:txBody>
      </p:sp>
      <p:grpSp>
        <p:nvGrpSpPr>
          <p:cNvPr id="150" name="Google Shape;150;p4"/>
          <p:cNvGrpSpPr/>
          <p:nvPr/>
        </p:nvGrpSpPr>
        <p:grpSpPr>
          <a:xfrm>
            <a:off x="1488" y="-12459"/>
            <a:ext cx="12189023" cy="377586"/>
            <a:chOff x="1488" y="0"/>
            <a:chExt cx="12189023" cy="377586"/>
          </a:xfrm>
        </p:grpSpPr>
        <p:sp>
          <p:nvSpPr>
            <p:cNvPr id="151" name="Google Shape;151;p4"/>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4"/>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lvl="0" algn="ctr">
                <a:lnSpc>
                  <a:spcPct val="90000"/>
                </a:lnSpc>
              </a:pPr>
              <a:r>
                <a:rPr lang="zh-TW" altLang="en-US" dirty="0">
                  <a:solidFill>
                    <a:schemeClr val="lt1"/>
                  </a:solidFill>
                  <a:latin typeface="Corbel"/>
                  <a:ea typeface="Corbel"/>
                  <a:cs typeface="Corbel"/>
                  <a:sym typeface="Corbel"/>
                </a:rPr>
                <a:t>信任機制</a:t>
              </a:r>
              <a:endParaRPr lang="zh-TW" altLang="en-US" dirty="0"/>
            </a:p>
          </p:txBody>
        </p:sp>
        <p:sp>
          <p:nvSpPr>
            <p:cNvPr id="153" name="Google Shape;153;p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4"/>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第三方支付的運作</a:t>
              </a:r>
              <a:endParaRPr/>
            </a:p>
          </p:txBody>
        </p:sp>
        <p:sp>
          <p:nvSpPr>
            <p:cNvPr id="155" name="Google Shape;155;p4"/>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4"/>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157" name="Google Shape;157;p4"/>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4"/>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159" name="Google Shape;159;p4"/>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4"/>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161" name="Google Shape;161;p4"/>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pic>
        <p:nvPicPr>
          <p:cNvPr id="162" name="Google Shape;162;p4"/>
          <p:cNvPicPr preferRelativeResize="0"/>
          <p:nvPr/>
        </p:nvPicPr>
        <p:blipFill>
          <a:blip r:embed="rId3">
            <a:alphaModFix/>
          </a:blip>
          <a:stretch>
            <a:fillRect/>
          </a:stretch>
        </p:blipFill>
        <p:spPr>
          <a:xfrm>
            <a:off x="7121100" y="2945698"/>
            <a:ext cx="5222825" cy="35326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g226df10d8fa_0_13"/>
          <p:cNvSpPr txBox="1">
            <a:spLocks noGrp="1"/>
          </p:cNvSpPr>
          <p:nvPr>
            <p:ph type="title"/>
          </p:nvPr>
        </p:nvSpPr>
        <p:spPr>
          <a:xfrm>
            <a:off x="612057" y="365126"/>
            <a:ext cx="11002200" cy="9549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dirty="0">
                <a:latin typeface="Corbel"/>
                <a:ea typeface="Corbel"/>
                <a:cs typeface="Corbel"/>
                <a:sym typeface="Corbel"/>
              </a:rPr>
              <a:t>第三方信任</a:t>
            </a:r>
            <a:r>
              <a:rPr lang="zh-TW" altLang="en-US" dirty="0">
                <a:latin typeface="Corbel"/>
                <a:ea typeface="Corbel"/>
                <a:cs typeface="Corbel"/>
                <a:sym typeface="Corbel"/>
              </a:rPr>
              <a:t>與支付</a:t>
            </a:r>
            <a:endParaRPr dirty="0"/>
          </a:p>
        </p:txBody>
      </p:sp>
      <p:sp>
        <p:nvSpPr>
          <p:cNvPr id="305" name="Google Shape;305;g226df10d8fa_0_13"/>
          <p:cNvSpPr txBox="1">
            <a:spLocks noGrp="1"/>
          </p:cNvSpPr>
          <p:nvPr>
            <p:ph type="body" idx="1"/>
          </p:nvPr>
        </p:nvSpPr>
        <p:spPr>
          <a:xfrm>
            <a:off x="612057" y="1474839"/>
            <a:ext cx="11002200" cy="4702200"/>
          </a:xfrm>
          <a:prstGeom prst="rect">
            <a:avLst/>
          </a:prstGeom>
          <a:noFill/>
          <a:ln>
            <a:noFill/>
          </a:ln>
        </p:spPr>
        <p:txBody>
          <a:bodyPr spcFirstLastPara="1" wrap="square" lIns="91425" tIns="45700" rIns="91425" bIns="45700" anchor="t" anchorCtr="0">
            <a:normAutofit/>
          </a:bodyPr>
          <a:lstStyle/>
          <a:p>
            <a:pPr marL="685800" lvl="1" indent="-228600">
              <a:lnSpc>
                <a:spcPct val="150000"/>
              </a:lnSpc>
              <a:spcBef>
                <a:spcPts val="0"/>
              </a:spcBef>
              <a:buSzPts val="2800"/>
            </a:pPr>
            <a:r>
              <a:rPr lang="zh-TW" altLang="en-US" sz="2800" dirty="0">
                <a:latin typeface="Calibri"/>
                <a:ea typeface="Calibri"/>
                <a:cs typeface="Calibri"/>
                <a:sym typeface="Calibri"/>
              </a:rPr>
              <a:t>第三方信任的演進也可以利用支付的演進來解釋。</a:t>
            </a:r>
            <a:endParaRPr lang="en-US" altLang="zh-TW" sz="2800" dirty="0">
              <a:latin typeface="Calibri"/>
              <a:ea typeface="Calibri"/>
              <a:cs typeface="Calibri"/>
              <a:sym typeface="Calibri"/>
            </a:endParaRPr>
          </a:p>
          <a:p>
            <a:pPr marL="1143000" lvl="2" indent="-228600">
              <a:lnSpc>
                <a:spcPct val="150000"/>
              </a:lnSpc>
              <a:spcBef>
                <a:spcPts val="0"/>
              </a:spcBef>
              <a:buSzPts val="2800"/>
            </a:pPr>
            <a:r>
              <a:rPr lang="zh-TW" altLang="en-US" sz="2400" dirty="0">
                <a:solidFill>
                  <a:srgbClr val="C00000"/>
                </a:solidFill>
                <a:latin typeface="Calibri"/>
                <a:ea typeface="Calibri"/>
                <a:cs typeface="Calibri"/>
                <a:sym typeface="Calibri"/>
              </a:rPr>
              <a:t>商品支付</a:t>
            </a:r>
            <a:r>
              <a:rPr lang="zh-TW" altLang="en-US" sz="2400" dirty="0">
                <a:solidFill>
                  <a:schemeClr val="tx1"/>
                </a:solidFill>
                <a:latin typeface="Calibri"/>
                <a:ea typeface="Calibri"/>
                <a:cs typeface="Calibri"/>
                <a:sym typeface="Calibri"/>
              </a:rPr>
              <a:t>階段</a:t>
            </a:r>
            <a:r>
              <a:rPr lang="zh-TW" altLang="en-US" sz="2400" dirty="0">
                <a:latin typeface="Calibri"/>
                <a:ea typeface="Calibri"/>
                <a:cs typeface="Calibri"/>
                <a:sym typeface="Calibri"/>
              </a:rPr>
              <a:t>不需要第三方支付。</a:t>
            </a:r>
            <a:endParaRPr lang="en-US" altLang="zh-TW" sz="2400" dirty="0">
              <a:latin typeface="Calibri"/>
              <a:ea typeface="Calibri"/>
              <a:cs typeface="Calibri"/>
              <a:sym typeface="Calibri"/>
            </a:endParaRPr>
          </a:p>
          <a:p>
            <a:pPr marL="1143000" lvl="2" indent="-228600">
              <a:lnSpc>
                <a:spcPct val="150000"/>
              </a:lnSpc>
              <a:spcBef>
                <a:spcPts val="0"/>
              </a:spcBef>
              <a:buSzPts val="2800"/>
            </a:pPr>
            <a:r>
              <a:rPr lang="zh-TW" altLang="en-US" sz="2400" dirty="0">
                <a:solidFill>
                  <a:srgbClr val="C00000"/>
                </a:solidFill>
                <a:latin typeface="Calibri"/>
                <a:cs typeface="Calibri"/>
                <a:sym typeface="Calibri"/>
              </a:rPr>
              <a:t>信用貨幣</a:t>
            </a:r>
            <a:r>
              <a:rPr lang="zh-TW" altLang="en-US" sz="2400" dirty="0">
                <a:latin typeface="Calibri"/>
                <a:cs typeface="Calibri"/>
                <a:sym typeface="Calibri"/>
              </a:rPr>
              <a:t>階段，第三方支付出現雛形。</a:t>
            </a:r>
            <a:endParaRPr lang="en-US" altLang="zh-TW" sz="2400" dirty="0">
              <a:latin typeface="Calibri"/>
              <a:cs typeface="Calibri"/>
              <a:sym typeface="Calibri"/>
            </a:endParaRPr>
          </a:p>
          <a:p>
            <a:pPr marL="1143000" lvl="2" indent="-228600">
              <a:lnSpc>
                <a:spcPct val="150000"/>
              </a:lnSpc>
              <a:spcBef>
                <a:spcPts val="0"/>
              </a:spcBef>
              <a:buSzPts val="2800"/>
            </a:pPr>
            <a:r>
              <a:rPr lang="zh-TW" altLang="en-US" sz="2400" dirty="0">
                <a:solidFill>
                  <a:srgbClr val="C00000"/>
                </a:solidFill>
                <a:latin typeface="Calibri"/>
                <a:cs typeface="Calibri"/>
                <a:sym typeface="Calibri"/>
              </a:rPr>
              <a:t>塑膠貨幣</a:t>
            </a:r>
            <a:r>
              <a:rPr lang="zh-TW" altLang="en-US" sz="2400" dirty="0">
                <a:latin typeface="Calibri"/>
                <a:cs typeface="Calibri"/>
                <a:sym typeface="Calibri"/>
              </a:rPr>
              <a:t>出現時，第三方發展完整。</a:t>
            </a:r>
            <a:endParaRPr lang="en-US" altLang="zh-TW" sz="2400" dirty="0">
              <a:latin typeface="Calibri"/>
              <a:cs typeface="Calibri"/>
              <a:sym typeface="Calibri"/>
            </a:endParaRPr>
          </a:p>
          <a:p>
            <a:pPr marL="1143000" lvl="2" indent="-228600">
              <a:lnSpc>
                <a:spcPct val="150000"/>
              </a:lnSpc>
              <a:spcBef>
                <a:spcPts val="0"/>
              </a:spcBef>
              <a:buSzPts val="2800"/>
            </a:pPr>
            <a:r>
              <a:rPr lang="zh-TW" altLang="en-US" sz="2400" dirty="0">
                <a:solidFill>
                  <a:srgbClr val="C00000"/>
                </a:solidFill>
                <a:latin typeface="Calibri"/>
                <a:cs typeface="Calibri"/>
                <a:sym typeface="Calibri"/>
              </a:rPr>
              <a:t>電子貨幣與虛擬貨幣</a:t>
            </a:r>
            <a:r>
              <a:rPr lang="zh-TW" altLang="en-US" sz="2400" dirty="0">
                <a:latin typeface="Calibri"/>
                <a:cs typeface="Calibri"/>
                <a:sym typeface="Calibri"/>
              </a:rPr>
              <a:t>階段時，</a:t>
            </a:r>
            <a:r>
              <a:rPr lang="zh-TW" altLang="en-US" sz="2400" dirty="0">
                <a:latin typeface="Calibri"/>
                <a:ea typeface="Calibri"/>
                <a:cs typeface="Calibri"/>
                <a:sym typeface="Calibri"/>
              </a:rPr>
              <a:t>第三方已經代入了科技的應用，而最成功的應用是電子商務。</a:t>
            </a:r>
            <a:endParaRPr lang="en-US" altLang="zh-TW" sz="2400" dirty="0">
              <a:latin typeface="Calibri"/>
              <a:cs typeface="Calibri"/>
              <a:sym typeface="Calibri"/>
            </a:endParaRPr>
          </a:p>
          <a:p>
            <a:pPr marL="1143000" lvl="2" indent="-228600">
              <a:lnSpc>
                <a:spcPct val="150000"/>
              </a:lnSpc>
              <a:spcBef>
                <a:spcPts val="0"/>
              </a:spcBef>
              <a:buSzPts val="2800"/>
            </a:pPr>
            <a:endParaRPr lang="en-US" sz="2000" dirty="0"/>
          </a:p>
        </p:txBody>
      </p:sp>
      <p:sp>
        <p:nvSpPr>
          <p:cNvPr id="306" name="Google Shape;306;g226df10d8fa_0_13"/>
          <p:cNvSpPr txBox="1">
            <a:spLocks noGrp="1"/>
          </p:cNvSpPr>
          <p:nvPr>
            <p:ph type="sldNum" idx="12"/>
          </p:nvPr>
        </p:nvSpPr>
        <p:spPr>
          <a:xfrm>
            <a:off x="9325232" y="647831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9</a:t>
            </a:fld>
            <a:endParaRPr/>
          </a:p>
        </p:txBody>
      </p:sp>
      <p:grpSp>
        <p:nvGrpSpPr>
          <p:cNvPr id="307" name="Google Shape;307;g226df10d8fa_0_13"/>
          <p:cNvGrpSpPr/>
          <p:nvPr/>
        </p:nvGrpSpPr>
        <p:grpSpPr>
          <a:xfrm>
            <a:off x="1488" y="-12459"/>
            <a:ext cx="12189075" cy="377700"/>
            <a:chOff x="1488" y="0"/>
            <a:chExt cx="12189075" cy="377700"/>
          </a:xfrm>
        </p:grpSpPr>
        <p:sp>
          <p:nvSpPr>
            <p:cNvPr id="308" name="Google Shape;308;g226df10d8fa_0_13"/>
            <p:cNvSpPr/>
            <p:nvPr/>
          </p:nvSpPr>
          <p:spPr>
            <a:xfrm>
              <a:off x="1488" y="0"/>
              <a:ext cx="2902200" cy="377700"/>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g226df10d8fa_0_13"/>
            <p:cNvSpPr txBox="1"/>
            <p:nvPr/>
          </p:nvSpPr>
          <p:spPr>
            <a:xfrm>
              <a:off x="1488" y="0"/>
              <a:ext cx="2807700" cy="377700"/>
            </a:xfrm>
            <a:prstGeom prst="rect">
              <a:avLst/>
            </a:prstGeom>
            <a:noFill/>
            <a:ln>
              <a:noFill/>
            </a:ln>
          </p:spPr>
          <p:txBody>
            <a:bodyPr spcFirstLastPara="1" wrap="square" lIns="74675" tIns="37325" rIns="18650" bIns="37325" anchor="ctr" anchorCtr="0">
              <a:noAutofit/>
            </a:bodyPr>
            <a:lstStyle/>
            <a:p>
              <a:pPr lvl="0" algn="ctr">
                <a:lnSpc>
                  <a:spcPct val="90000"/>
                </a:lnSpc>
              </a:pPr>
              <a:r>
                <a:rPr lang="zh-TW" altLang="en-US" dirty="0">
                  <a:solidFill>
                    <a:schemeClr val="lt1"/>
                  </a:solidFill>
                  <a:latin typeface="Corbel"/>
                  <a:ea typeface="Corbel"/>
                  <a:cs typeface="Corbel"/>
                  <a:sym typeface="Corbel"/>
                </a:rPr>
                <a:t>信任機制</a:t>
              </a:r>
              <a:endParaRPr lang="zh-TW" altLang="en-US" dirty="0"/>
            </a:p>
          </p:txBody>
        </p:sp>
        <p:sp>
          <p:nvSpPr>
            <p:cNvPr id="310" name="Google Shape;310;g226df10d8fa_0_13"/>
            <p:cNvSpPr/>
            <p:nvPr/>
          </p:nvSpPr>
          <p:spPr>
            <a:xfrm>
              <a:off x="2323207"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g226df10d8fa_0_13"/>
            <p:cNvSpPr txBox="1"/>
            <p:nvPr/>
          </p:nvSpPr>
          <p:spPr>
            <a:xfrm>
              <a:off x="2512000"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第三方支付的運作</a:t>
              </a:r>
              <a:endParaRPr/>
            </a:p>
          </p:txBody>
        </p:sp>
        <p:sp>
          <p:nvSpPr>
            <p:cNvPr id="312" name="Google Shape;312;g226df10d8fa_0_13"/>
            <p:cNvSpPr/>
            <p:nvPr/>
          </p:nvSpPr>
          <p:spPr>
            <a:xfrm>
              <a:off x="4644925"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g226df10d8fa_0_13"/>
            <p:cNvSpPr txBox="1"/>
            <p:nvPr/>
          </p:nvSpPr>
          <p:spPr>
            <a:xfrm>
              <a:off x="4833718"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創新模式</a:t>
              </a:r>
              <a:endParaRPr/>
            </a:p>
          </p:txBody>
        </p:sp>
        <p:sp>
          <p:nvSpPr>
            <p:cNvPr id="314" name="Google Shape;314;g226df10d8fa_0_13"/>
            <p:cNvSpPr/>
            <p:nvPr/>
          </p:nvSpPr>
          <p:spPr>
            <a:xfrm>
              <a:off x="6966644"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g226df10d8fa_0_13"/>
            <p:cNvSpPr txBox="1"/>
            <p:nvPr/>
          </p:nvSpPr>
          <p:spPr>
            <a:xfrm>
              <a:off x="7155437"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市場與案例</a:t>
              </a:r>
              <a:endParaRPr/>
            </a:p>
          </p:txBody>
        </p:sp>
        <p:sp>
          <p:nvSpPr>
            <p:cNvPr id="316" name="Google Shape;316;g226df10d8fa_0_13"/>
            <p:cNvSpPr/>
            <p:nvPr/>
          </p:nvSpPr>
          <p:spPr>
            <a:xfrm>
              <a:off x="9288363"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g226df10d8fa_0_13"/>
            <p:cNvSpPr txBox="1"/>
            <p:nvPr/>
          </p:nvSpPr>
          <p:spPr>
            <a:xfrm>
              <a:off x="9477156"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lt1"/>
                  </a:solidFill>
                  <a:latin typeface="Corbel"/>
                  <a:ea typeface="Corbel"/>
                  <a:cs typeface="Corbel"/>
                  <a:sym typeface="Corbel"/>
                </a:rPr>
                <a:t>機會與挑戰</a:t>
              </a:r>
              <a:endParaRPr/>
            </a:p>
          </p:txBody>
        </p:sp>
      </p:grpSp>
      <p:sp>
        <p:nvSpPr>
          <p:cNvPr id="318" name="Google Shape;318;g226df10d8fa_0_13"/>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dirty="0"/>
              <a:t>《 20</a:t>
            </a:r>
            <a:r>
              <a:rPr lang="en-US" altLang="zh-TW" dirty="0"/>
              <a:t>23</a:t>
            </a:r>
            <a:r>
              <a:rPr lang="zh-TW" dirty="0"/>
              <a:t>數位金融》                                                                                                                                             	NCTU.IIM.IEBI Lab</a:t>
            </a:r>
            <a:endParaRPr dirty="0"/>
          </a:p>
        </p:txBody>
      </p:sp>
      <p:sp>
        <p:nvSpPr>
          <p:cNvPr id="319" name="Google Shape;319;g226df10d8fa_0_13" descr="data:image/png;base64,iVBORw0KGgoAAAANSUhEUgAABMYAAAM5CAYAAADsbj2OAAAAAXNSR0IArs4c6QAAIABJREFUeF7s3QWcFnW3wPEz8/R20SEqiqKIgqCYvDZ2oVgYr2Ih1rUD7BYVC0RsUbFRUXxRbAEB6ZBuWNjeffaJmbmf/yAIFssu7D4z85t7udTEOd8zXOdzPv/QhAMBBBBAAAEEEEAAAQQQQAABBBBAAAEPCmgezJmUEUAAAQQQQAABBBBAAAEEEEAAAQQQEBpjvAQIIIAAAggggAACCCCAAAIIIIAAAp4UoDHmybKTNAIIIIAAAggggAACCCCAAAIIIIAAjTHeAQQQQAABBBBAAAEEEEAAAQQQQAABTwrQGPNk2UkaAQQQQAABBBBAAAEEEEAAAQQQQIDGGO8AAggggAACCCCAAAIIIIAAAggggIAnBWiMebLsJI0AAggggAACCCCAAAIIIIAAAgggQGOMdwABBBBAAAEEEEAAAQQQQAABBBBAwJMCNMY8WXaSRgABBBBAAAEEEEAAAQQQQAABBBCgMcY7gAACCCCAAAIIIIAAAggggAACCCDgSQEaY54sO0kjgAACCCCAAAIIIIAAAggggAACCNAY4x1AAAEEEEAAAQQQQAABBBBAAAEEEPCkAI0xT5adpBFAAAEEEEAAAQQQQAABBBBAAAEEaIzxDiCAAAIIIIAAAggggAACCCCAAAIIeFKAxpgny07SCCCAAAIIIIAAAggggAACCCCAAAI0xngHEEAAAQQQQAABBBBAAAEEEEAAAQQ8KUBjzJNlJ2kEEEAAAQQQQAABBBBAAAEEEEAAARpjvAMIIIAAAggggAACCCCAAAIIIIAAAp4UoDHmybKTNAIIIIAAAggggAACCCCAAAIIIIAAjTHeAQQQQAABBBBAAAEEEEAAAQQQQAABTwrQGPNk2UkaAQQQQAABBBBAAAEEEEAAAQQQQIDGGO8AAggggAACCCCAAAIIIIAAAggggIAnBWiMebLsJI0AAggggAACCCCAAAIIIIAAAgggQGOMdwABBBBAAAEEEEAAAQQQQAABBBBAwJMCNMY8WXaSRgABBBBAAAEEEEAAAQQQQAABBBCgMcY7gAACCCCAAAIIIIAAAggggAACCCDgSQEaY54sO0kjgAACCCCAAAIIIIAAAggggAACCNAY4x1AAAEEEEAAAQQQQAABBBBAAAEEEPCkAI0xT5adpBFAAAEEEEAAAQQQQAABBBBAAAEEaIzxDiCAAAIIIIAAAggggAACCCCAAAIIeFKAxpgny07SCCCAAAIIIIAAAggggAACCCCAAAI0xngHEEAAAQQQQAABBBBAAAEEEEAAAQQ8KUBjzJNlJ2kEEEAAAQQQQAABBBBAAAEEEEAAARpjvAMIIIAAAggggAACCCCAAAIIIIAAAp4UoDHmybKTNAIIIIAAAggggAACCCCAAAIIIIAAjTHeAQQQQAABBBBAAAEEEEAAAQQQQAABTwrQGPNk2UkaAQQQQAABBBBAAAEEEEAAAQQQQIDGGO8AAggggAACCCCAAAIIIIAAAggggIAnBWiMebLsJI0AAggggAACCCCAAAIIIIAAAgggQGOMdwABBBBAAAEEEEAAAQQQQAABBBBAwJMCNMY8WXaSRgABBBBAAAEEEEAAAQQQQAABBBCgMcY7gAACCCCAAAIIIIAAAggggAACCCDgSQEaY54sO0kjgAACCCCAAAIIIIAAAggggAACCNAY4x1AAAEEEEAAAQQQQAABBBBAAAEEEPCkAI0xT5adpBFAAAEEEEAAAQQQQAABBBBAAAEEaIzxDiCAAAIIIIAAAggggAACCCCAAAIIeFKAxpgny07SCCCAAAIIIIAAAggggAACCCCAAAI0xngHEEAAAQQQQAABBBBAAAEEEEAAAQQ8KUBjzJNlJ2kEEEAAAQQQQAABBBBAAAEEEEAAARpjvAMIIIAAAggggAACCCCAAAIIIIAAAp4UoDHmybKTNAIIIIAAAggggAACCCCAAAIIIIAAjTHeAQQQQAABBBBAAAEEEEAAAQQQQAABTwrQGPNk2UkaAQQQQAABBBBAAAEEEEAAAQQQQIDGGO8AAggggAACCCCAAAIIIIAAAggggIAnBWiMebLsJI0AAggggAACCCCAAAIIIIAAAgggQGOMdwABBBBAAAEEEEAAAQQQQAABBBBAwJMCNMY8WXaSRgABBBBAAAEEEEAAAQQQQAABBBCgMcY7gAACCCCAAAIIIIAAAggggAACCCDgSQEaY54sO0kjgAACCCCAAAIIIIAAAggggAACCNAY4x1AAAEEEEAAAQQQQAABBBBAAAEEEPCkAI0xT5adpBFAAAEEEEAAAQQQQAABBBBAAAEEaIzxDiCAAAIIIIAAAggggAACCCCAAAIIeFKAxpgny07SCCCAAAIIIIAAAggggAACCCCAAAI0xngHEEAAAQQQQAABBBBAAAEEEEAAAQQ8KUBjzJNlJ2kEEEAAAQQQQAABBBBAAAEEEEAAARpjvAMIIIAAAggggAACCCCAAAIIIIAAAp4UoDHmybKTNAIIIIAAAggggAACCCCAAAIIIIAAjTHeAQQQQAABBBBAAAEEEEAAAQQQQAABTwrQGPNk2UkaAQQQQAABBBBAAAEEEEAAAQQQQIDGGO8AAggggAACCCCAAAIIIIAAAggggIAnBWiMebLsJI0AAggggAACCCCAAAIIIIAAAgggQGOMdwABBBBAAAEEEEAAAQQQQAABBBBAwJMCNMY8WXaSRgABBBBAAAEEEEAAAQQQQAABBBCgMcY7gAACCCCAAAIIIIAAAggggAACCCDgSQEaY54sO0kjgAACCCCAAAIIIIAAAggggAACCNAY4x1AAAEEEEAAAQTqQ6D7137JGhXJLCsJWUFd1y0r25c0dqmurs6OV0UjYiV1Ix7XtxCK5QtHLD0UjIUikWggHJ5brPlXZvpjlj8siWJpHpURAxIiYtVHSjwDAQQQQAABBBBwugCNMadXkPgRQAABBBBAoKEFNnxPaSI9Nem8QJfqnbSO3fdvs3zhopMMK5mfqKzeNVpZ1sGsimaKYflFRBOf5RPNFxbT9Ilu6SK6us+Wvs3WN7w0wxTDZ4pPi4plqkaYiKWZejBUHcrM+jWQGZnr9/lKfJZ/UaMdcj+cMW5kTDIzLRk71vwdS92H5llDvzk8HwEEEEAAAQQaXGBLH18NHiABIIAAAggggAACKSSgSec+/oy0RE7F6jWZkrT84Wa53eLRqjzdsnL9wVBXw0juLoaZYcTjmZZlBRo0ds0ydH+4SvNrZT6fv1BM8+tEMr7SFwhVSCw+KVEVX5uWmR2tyg4Xydg2cZEBGxpnDRo2D0cAAQQQQAABBOpLgMZYfUnzHAQQQAABBBBwnkCPq0KysjySXaDnxaOxxvHq6qaWkWzu9wcOSlRV7WOZZkjTtSaiSUgsUxPx1WTUV0M6WCKmJZo/IWZyrWhaVSCcvtAUc4xlJpcHMzMX+Qy9VHz+1RU5gUoZOSTKyLKGLBfPRgABBBBAAIHtLUBjbHsLc38EEEAAAQQQcJqAHj7oojaJ6vI9dctsI0mjtaVpu5hi7qQZRivTSGSK+La0FpjTchZNjS4LhedplqzSNZlt+fyLRHwLQ1lpS8rHlI8XGWE4LikCRgABBBBAAAEEtiBAY4xXBAEEEEAAAQQQaHtVSDJXZYUj2u6JqupzTMNsq5laG0uS2SK+DLGMoIjmle8mSywxNE2rFN0qE1+w0EzEZ2c2avRNeVnxJxIPlckMidIo458NAggggAACCLhBwCsfeG6oFTkggAACCCCAwDYWyDv1qpaJtRWHV1eWdjXjic6maTQWU2spWgOvDbaN89wGt7M00ddalrlYD4bn+UKhyU13bv3pknaRWTKAdcm2gS+3QAABBBBAAIEGEqAx1kDwPBYBBBBAAAEEGkxAk87nNk0PWQ9VV1YebybiETHFL7r4arArZIMF3fAPttRIMrXkmKlGlImuxUKZWcur4+YhMnlEkYgw1bLhi0QECCCAAAIIILCVAjTGthKM0xFAAAEEEEDAaQKWlrdfv8yYVbxjXOKHWYZxqFFddbxYmmqEcWwLgYBvmmZp7wezc7+rjgemS6TlOhk7ILktbs09EEAAAQQQQACB7SlAY2x76nJvBBBAAAEEEGg4gc590sRc1ig9u2AXLWGeGS0rU6PD8kXXAw0XlIufrJmGaP6KYFrGNH9QH5JMyM+xWFWh/PphiYuzJjUEEEAAAQQQcLgAjTGHF5DwEUAAAQQQQOBPAt0vCIeTsn+8oqiLlTAO1DT9AMs0CpgmWW9viqX5fHHd5//RNJLjTdP6IdKk5aToV8+vUPMw6y0KHoQAAggggAACCNRAgMZYDZA4BQEEEEAAAQRSXkCXrqfkpgUzDoiXl3c3xTrKisXbiK6l0xBrsNpZIlZcNH2VHgz8EAhG/hcMhb4v+7bNfBEW7G+wqvBgBBBAAAEEENhMgMYYLwQCCCCAAAIIOFugc5+0zPTqnpVFxT1E0zpbptFKLDMoovGdkyqVtbSE5pO1uq7NEM3/baSgxbPlY55ZlyrhEQcCCCCAAAIIeFeAD0bv1p7MEUAAAQQQcLZA954ZEvPtEqisGphMJvcWU9JEFz8jxFK1rGpXS3tHy5hY2rrMVq0eLtML35HRH6xJ1YiJCwEEEEAAAQTcL0BjzP01JkMEEEAAAQTcJdC5cyAjc4+T4hXRSxKV5UeIpuvuStAT2VhiSVIL+mdG0rNfM4Oht6Njhy5nDTJP1J4kEUAAAQQQSCkBGmMpVQ6CQQABBBBAAIF/FOh8VoFfT+yqJYxrkonYSWJJEC1XCFiB9PRJWlLujpnRiZJbsE7GvlztisxIAgEEEEAAAQRSXoDGWMqXiAARQAABBBDwtsAeA94JLhr9affqqrKeVjJ5qGUau3hbxKXZa1qZBPxj/YHg53ktd3hv9QePMsXSpaUmLQQQQAABBFJJgMZYKlWDWBBAAAEEEEDgD4HuA/yyfMIuwdyMU41k8mIzWtnq92mTfL+49z1RO1mWBCPp74quvR9bUvqdrB5d6d50yQwBBBBAAAEEGlqAD8uGrgDPRwABBBBAAIG/ChzeOz9QWnV6oiraUxOzm4gWYVF9z7wo69cf8+lz9FBotC8nb3BszAtzPZM9iSKAAAIIIIBAvQrQGKtXbh6GAAIIIIAAAlsQ0CMHntM1EY3eZMSiB4tp5Yim+1DzoIBlmiJatR4KzfIFIg/HJwx/x4MKpIwAAggggAAC21mAxth2Bub2CCCAAAIIIFBzgez/nH9j2eo1F4tl7URDrOZuLj/T0nStUnT/cDMj63b58TXWHnN5wUkPAQQQQACB+hSgMVaf2jwLAQQQQAABBP4qsEfPYDBT31kMc2CisvIopkzykvyDgKUHQwt8oeD1cSn7WsaNKkMKAQQQQAABBBCoqwCNsboKcj0CCCCAAAII1Fog46jLGseKC08y4okrrURiLxGNb5Naa3rgQjW9UtdWaf7QMNOwhsj0j5aJiOWBzEkRAQQQQAABBLaTAB+f2wmW2yKAAAIIIIDAvwh07hMIaGV76lbi/EQsfo5lGgV4IVBjAcNK6gHfu5o/MKzl3h2/W/TygOoaX8uJCCCAAAIIIIDAJgI0xngdEEAAAQQQQKB+BTp3DoQj7S5MlJafbZrJTmJpmfUbAE9zhYAlSdG1OaFgeGR10/ADMuoNpla6orAkgQACCCCAQP0K0BirX2+ehgACCCCAgKcF0g+/uEnl6lW9dM260UoaTUXT1bcI3yOefivqlLyliRXV0yKfJaPWvTLDP11khFGnO3IxAggggAACCHhKgA9RT5WbZBFAAAEEEGg4gYyDL2xfWVr4pMTNbqJbaawn1nC1cN2TTSshgcCscFba/dEf3nrbdfmREAIIIIAAAghsNwEaY9uNlhsjgAACCCCAwHqBPoFApzV7mYb+tJmIdhXRdGQQ2B4Cmj+wJJgWube6uOotmfNx+fZ4BvdEAAEEEEAAAXcJ0BhzVz3JBgEEEEAAgdQS2O+crICRON2IVt9kWfG2IjpNsdSqkMuisSwRa10gHBkcD2U+Jz+9utxlCZIOAggggAACCGxjARpj2xiU2yGAAAIIIIDA7wL79GwU1K2LjUSyr5mMN8cFgXoTMK2kHo4M09MCQxM/vj2h3p7LgxBAAAEEEEDAcQI0xhxXMgJGAAEEEEAg9QXSDj63WXVR8f2WWMeLJQWpHzERulAgpuu+KUYsdrv8Nvp/ImK5MEdSQgABBBBAAIE6CtAYqyMglyOAAAIIIIDA5gJph/Tep7qo+CbLNM7EBoGGFLAsyxJLJvmC/geMHZqNkpFDqhoyHp6NAAIIIIAAAqknQGMs9WpCRAgggAACCDhWIOeoPieXrVh5h5WI7yk+X9CxiRC4ewQs0xBdX+KPhJ9KZPiGytgRFe5JjkwQQAABBBBAoK4CNMbqKsj1CCCAAAIIIGAL+Dr3PE6LVj5qWMauIrommsZ3Bu9GighYlqb5Sv0Z6QPjJdGB7FiZImUhDAQQQAABBFJAgA/WFCgCISCAAAIIIOBsge5+X8ecU03TeFyMZHMRGmLOrqeLo9e0qC8Qeji5LPmYrP243MWZkhoCCCCAAAII1FCAxlgNoTgNAQQQQAABBP5WwCftjjxVs4L9xW+1FxG+LWrzomzoJVr/sj58Tc6pzbO9do1mGZrmu9e0zOdlxmervJY++SKAAAIIIIDA5gJ8vPJGIIAAAggggEAtBbr7ZffIaWIZj2m6v0Utb8JlCNS/gGUlLdGGSJqvv0wcubb+A+CJCCCAAAIIIJAqAjTGUqUSxIEAAggggIDTBHbrcYkmcrvoWmunhU68CIhpVWp+fZgZjz0hc/+3ABEEEEAAAQQQ8KYAjTFv1p2sEUAAAQQQqIuAJm2Pukx8vls0n9aS6ZN1oeTahhOwLDGl0vJpL4gY98qML4oaLhaejAACCCCAAAINJUBjrKHkeS4CCCCAAAIOFfB1OulMI5Z4QExzB03TdYemQdgIiIhlWaYV9YdCQ5OWfp9M/WANLAgggAACCCDgLQEaY96qN9kigAACCCBQFwE90vWMM2PRqkctw2zGSLG6UHJtSgloeswXDtyelEbPysQhVSkVG8EggAACCCCAwHYVoDG2XXm5OQIIIIAAAm4RGKCH95tzQKKy4jHTSO4rmsZIMbeUljxsAc2nl4bT02+pSmQPlYlDErAggAACCCCAgDcEaIx5o85kiQACCCCAQJ0Egl1O20NM88FEdVUPsXy+Ot2MixFIVQFNVlr+yIUy5b0vUjVE4kIAAQQQQACBbStAY2zbenI3BBBAAAEE3CfQvWeGvrZyqJW0ThNd87svQTJC4A8By7ImiuW7S2Z/MhIXBBBAAAEEEHC/AI0x99eYDBFAAAEEEKi9QLsTM/1pvpeN6upjRdPCtb8RVyLgEAHLNC1LmxjJzb4m+tNbPzokasJEAAEEEEAAgVoK0BirJRyXIYAAAggg4HqBtj1Cwdz02xLlVTeLLgHX50uCCNgCliUiMX8o/IGvSZNbqz9/fhEwCCCAAAIIIOBeARpj7q0tmSGAAAIIIFAXAS2t+/lXRNetu1sMM68uN+JaBJwqoPl8g83szFvk+zeLnZoDcSOAAAIIIIDAvwvQGOMNQQABBBBAAIE/C/hC+51+eKIi+rhlWXvAg4BnBUxZY4Ujd0jJuldl0dhqzzqQOAIIIIAAAi4WoDHm4uKSGgIIIIAAArUQ0IOdTtvTjMfvNQyjh2jCYvu1QOQS1whY/lBome4PXBmbYH0mMsJwTWYkggACCCCAAAK2AI0xXgQEEEAAAQQQ+EOgbY9GvvTQA1Yyea5lmSFoEEBARPP7J5mmfoZM/3A+HggggAACCCDgLgEaY+6qJ9kggAACCCBQFwFd3/vkflZ19E7Rfbl1uRHXIuAqAcs0fMHwh8HGef2qvhy2wlW5kQwCCCCAAAIeF6Ax5vEXgPQRQAABBBDYIFBwTN/u65bOf0MsaSai8Y3Aq4HApgKWltQDoSFGO9//yYgRUXAQQAABBBBAwB0CfPS6o45kgQACCCCAQN0EOp9QoFVak0U3WtAUqxslV7tYwLRW65npVxgT3n3fxVmSGgIIIIAAAp4SoDHmqXKTLAIIIIAAAn8j0LlzIKS1eS5eFb2I9Ud5QxD4NwHL1H3BcVnNCvoUj35xOlYIIIAAAggg4HwBGmPOryEZIIAAAgggUHuBtj1CkUbZx1YXlw0VXfJqfyOuRMAjAqaV0Py+V0wrcpPMGFHkkaxJEwEEEEAAAdcK0BhzbWlJDAEEEEAAgS0K6P59Tz/ErI4NskxjD0aLbdGLExAQEcsSXZYGgqHb4lrjt2XikAQsCCCAAAIIIOBcARpjzq0dkSOAAAIIIFAngUjHni3iEr3bTCbPEkuP1OlmXIyAxwR0n29cMC3rmui4N8apbpnH0iddBBBAAAEEXCNAY8w1pSQRBBBAAAEEtkKgZ89geH7y/Fh17D4Rq4AF97fCjlMRsAUs0x+KDE4YFTfI1NGVoCCAAAIIIICAMwVojDmzbkSNAAIIIIBAnQQCnU/bz0gaz1qJ2D40xepEycUeFtA0vcifk3l5/Ifh73iYgdQRQAABBBBwtACNMUeXj+ARQAABBBCohUDnE9L8yUB/Ixa9XnTNV4s7cAkCCGwQ0HzF1ozOBSIDTFAQQAABBBBAwHkCNMacVzMiRgABBBBAoE4C/i6nH27FYp+YSSNcpxtxMQII2AKBrKzX42t/uVjmzYtBggACCCCAAALOEqAx5qx6ES0CCCCAAAJ1EziwV3OtrPJ9MYz96nYjrkYAgQ0ClmmtCWak94n/8u5HqCCAAAIIIICAswRojDmrXkSLAAIIIIBAnQTCB5zdP1ZceptoVqBON+JiBBD4Q0CzDH8w/F16s+YXlHz2zGJoEEAAAQQQQMA5AjTGnFMrIkUAAQQQQKBOAnnHXn1kyeJ5QyzL2kFE+AaokyYXI7CZgCWWVRKIpD8ab5H3hIwcUoUPAggggAACCDhDgI9iZ9SJKBFAAAEEEKibwH7nZPlj1a8YscoTRNNZcL9umlyNwF8FLMOQQPDbQCh4VXzCezMgQgABBBBAAAFnCNAYc0adiBIBBBBAAIG6Cex2zNFiWoM1n95aNI3//tdNk6sR+BsBy9I0rVp8wVvNqR8+ARECCCCAAAIIOEOAD2Nn1IkoEUAAAQQQqL1At24RX7TZM2Ysdi5ri9WekSsRqImALxCYHc5Ov7Ti2ze/rcn5nIMAAggggAACDStAY6xh/Xk6AggggAAC21egZ09f+upQr+qSsgfNZLIFa4ttX27ujoBoEgsEww/H476HZcaICkQQQAABBBBAILUFaIyldn2IDgEEEEAAgToJRLr1bpGMlj6UjMfPEtH0Ot2MixFAoCYClu7z/2Ik4mfI7M8X1eQCzkEAAQQQQACBhhOgMdZw9jwZAQQQQACB7S2g+/fqeZRpVg2yTKvt9n4Y90cAgd8FLCsWyc26turHt58XEQsXBBBAAAEEEEhdARpjqVsbIkMAAQQQQKBuAntfkBPwlQ9IVkWvEE0CdbuZi69WexFY9C5cXOEGSU3z+5ZkNGt1eNkXz85rkAB4KAIIIIAAAgjUSIDGWI2YOAkBBBBAAAEHCux+3J6aLj+JZWU4MPr6C5nGWP1Ze+tJViA9/GB8wvu3eittskUAAQQQQMBZAjTGnFUvokUAAQQQQKCGAt39wW7NXkyUlvau4QXePY3GmHdrv70zDwTmWXreATL5pcLt/SjujwACCCCAAAK1E6AxVjs3rkIAAQQQQCClBdIPuaBD1bq1n4lltkzpQFMhOBpjqVAFl8ZgmGmNmt1Q+c3Lj7s0QdJCAAEEEEDA8QI0xhxfQhJAAAEEEEDgrwLhA8+7JVa07m7RxI/PFgRojPGKbEcBLeSfktao+VEVo59fsx0fw60RQAABBBBAoJYCNMZqCcdlCCCAAAIIpKpATvcLcsqLS6eaiVirVI2RuBDwjIBllfgzMm9MTGj/osgA0zN5kygCCCCAAAIOEaAx5pBCESYCCCCAAAI1FfDvfeqNRrz6oZqez3kIILAdBUwroQX0D8xg1pUycfja7fgkbo0AAggggAACtRCgMVYLNC5BAAEEEEAgVQXCR/RpnViz6m0zmdw/VWMkLgS8JWCZmj84vaBFsyvWjHr+B2/lTrYIIIAAAgikvgCNsdSvEREigAACCCBQY4HM7hceX7F61VDRtCY1vogTEUBgewpYmmixYCjjieqTTusvA86Ib8+HcW8EEEAAAQQQ2DoBGmNb58XZCCCAAAIIpK5Az56+4BJtSKKi4lyxJJi6gRIZAt4T0APBH0N52f2qvn5loveyJ2MEEEAAAQRSV4DGWOrWhsgQQAABBBDYKoGcIy7bp2z1shctw9xbRPhv/FbpcTIC211grR4I3WjkFr8mY8cmt/vTeAACCCCAAAII1EiAj+YaMXESAggggAACKS7QvbvfX1ZwmxGL/p9YVkaKR0t4CHhPwJKkHvQPM/TQ7TJ5RKH3AMgYAQQQQACB1BSgMZaadSEqBBBAAAEEtk6g/fGtRaxHxTRP0XTNv3UXczYCCNSHgKb5ppn+4Fky5b0Z9fE8noEAAggggAACWxagMbZlI85AAAEEEEAg9QX2OulgLZF4WjSrg4jGf99Tv2JE6EUBXeLhzNwLoz/F3xYZYXiRgJwRQAABBBBINQE+nFOtIsSDAAIIIIBALQR8ex53kWVaz1gi4VpcziUIIFA/AlYgK3t8vDp0jPz6ckn9PJKnIIAAAggggMC/CdAY4/1AAAEEEEDA4QKtLnqoefnCWQ+Xrl5zNovuO7yYhO8BAas8v+1uh639eOAvHkiWFBFAAAEEEEh5ARpjKV8iAkQAAQQQQOBfBbTQgecckygrf8sykllYIYBAigtYZjKQlX1HfNzbD6Z4pISHAAIIIICAJwRojHmizCSJAAIIIOBlw+y9AAAgAElEQVRagbY9QsHs9BsT0aq7XZsjiSHgNgFf4ENr2keniojlttTIBwEEEEAAAacJ0BhzWsWIFwEEEEAAgU0FdjoiW0+PvGAZRk9gEEDAIQKar9iaMbKxiCQdEjFhIoAAAggg4FoBGmOuLS2JIYAAAgh4QmC3U3bVfbHPLUt29ES+JImAOwSsrCZNbi79+qWH3ZEOWSCAAAIIIOBcARpjzq0dkSOAAAIIICCy6wldNJ/xo2jihwMBBJwjoAeDi4xfP6Sh7ZySESkCCCCAgEsFaIy5tLCkhQACCCDgDYHwQWdNixWV7sFulN6oN1m6SMCSypxWrXsVj37+ExdlRSoIIIAAAgg4ToDGmONKRsAIIIAAAgisFyg48aLMooWFhZZhhDBBAAHHCVQH0zNuik145ynHRU7ACCCAAAIIuEiAxpiLikkqCCCAAALeEsg9uk/fkqXLBnkra7JFwCUCpiT8GeFhiUYtrpZRg2IuyYo0EEAAAQQQcJwAjTHHlYyAEUAAAQQQEJGePX2hpb7n4mVll+CBAAIOFNBMQ9eD30eaNT+jYvTzaxyYASEjgAACCCDgCgEaY64oI0kggAACCHhNIPu4y3MrVqz6wIzFDvVa7uSLgEsELBGZk92ixVklX77wq0tyIg0EEEAAAQQcJ0BjzHElI2AEEEAAAQREQv+5qF1iXeFoK2m0xgMBBJwpoOn6urSCxv0rxg57xpkZEDUCCCCAAALOF6Ax5vwakgECCCCAgAcF/HuffoARr/hcRM/0YPqkjIBLBCxT0/3DzOkjmRLtkoqSBgIIIICA8wRojDmvZkSMAAIIIICABLue2TNRVvqy6HoaHAgg4FwBy5LXpUnVhTJ2bNK5WRA5AggggAACzhWgMebc2hE5AggggICHBUKden4Wr644WkTTPcxA6gg4XkALBqam5RVcVfHVi986PhkSQAABBBBAwIECNMYcWDRCRgABBBDwuED37n5tddoPokkXEeG/5R5/HUjf4QKatkj3+68zpnz0gcMzIXwEEEAAAQQcKcDHtCPLRtAIIIAAAl4WKDjy0n2LVix/07LMXbzsQO4IuENAK9QCwTtNf6MXZeKQhDtyIgsEEEAAAQScI0BjzDm1IlIEEEAAAQRsgchB5/WLlRT3t0wzD5J/FoiEgqJpIvFkUpJJEyoEUlNA06t9wfDAZDD0oIx7oyw1gyQqBBBAAAEE3CtAY8y9tSUzBBBAAAGXCugdT77dSsRuFNHYkfIfatyicb68cHc/Cfj9MmPeYnn9k69l8sz5Ypg0yFz6z8LBaWlJLeB/1tRy+8uvL5c4OBFCRwABBBBAwJECNMYcWTaCRgABBBDwqkDLx9+JrH797fuSsarLxNIibnXw+3Rpu0MLyc/JlJnzFktxWeVWpdq+bWuZ/tFz9jWWZcncxcvlsgGD5NtfZti/50AgdQQsKxRJH5HbrPkNKz95aknqxEUkCCCAAAIIeEOAxpg36kyWCCCAAAIuEQgf0ad1snD1k0Yscbzo4ndJWn9Jo9PuO8vTt18u+++9u5SUV8qbI7+WJ177UOYvWSk1aWsdfWAnGTXkns3u++GYH6VP/0GytpjZam59b5yaVyAUmeZLT7sk+v1r45yaA3EjgAACCCDgVAEaY06tHHEjgAACCHhSIHTI2bvEiyoGiZE4QjTN51YE1dh64tZLpV2blnaKiaQhwz/9Wq57+AUpKqnYYtoDb75Erj7v5I3nqVFiv0yfK6dcda+sKCza+OehYEDstch0TWKxhERjMWFA2RZ563RCelpYstIidoMzFk9IRVXUrq+XD38wuMQXzji/+ufXx3rZgdwRQAABBBBoCAEaYw2hzjMRQAABBBCopUD6fy7qWF249mnTiB8gmq7X8jYpfZmmafLf046Wh//vIsnJTN8Y6+yFy+TcGx+WSTPn/2v8BTlZ8u1rD8tuO7XaeF5peaU88eqH8thL70vCMKRtq2bSdofmsmPLptK0IFcCfp8UFpXK1N8WyZiffrUbNhzbR+DE/+wnpx11kJimaY/emzp3oYwdP1WWrVpbo9GA2yeqhr2r7g+U+9Ize8d/ev0jNfu3YaPh6QgggAACCHhLgMaYt+pNtggggAACDhdI73buMbHKsoFGMtFO7D0X3Xc0zsuR+645Xy485UjR9fUpqibKD5NnyUW3DZTFK9ZIZnpEGuVmSbPG+ZJMJmXhstWytqRc4omE9OpxqL3wvhqZtOGYNX+JDHlnlPh8Ptmr3Y6yY4sm0rJpgeRmZUjY3r1Ss5thS1YWyq0DX5JPvpngPtgUyejmi0+X+6+90F7rLZZIyLriMhk/ba68MOJz+WrcFIknkikSaX2GYZnhzKzronmNn5dRg2L1+WSehQACCCCAgNcFXPlB7fWikj8CCCCAgHsFgvufdUayqvIxK5lcP8fQZYf6MDmo8x7y3J19RS2gv+GojsXlkWHvyewFS2WPtjtIu51aSpvmje0RZaZlybLV6+Td0d/LZ99MkAFXnCNnn9Dd3pFyw1FZVS0l5RWSFglLdkaa6P8w2K6qOia3P/mKPPGqGrjDsT0EDt+/o4wafLf4N6lP0jBk3uIV8txbn8qgN0Zuj8em/D0DmZn9442zH5WRQ6pSPlgCRAABBBBAwEUCNMZcVExSQQABBBBwv0Cg65m9jarKRyzTbOzGbNXoravOOUHu7nuuhELBjSmq0UXRWNyeZOb36+LTfRtHk6mT1Lpg46fNkaHvfiF9zz5B9mrX5h+bX392M0xTEomEvcbYhBlz5aLbn7Sn9TnlUKPqfLpuj6ozzNSfhZedmSafD75X9uvYbjNiewRZPCHHXd5fvh431Sn82yzOYGbmEzHx95dxb7A7xDZT5UYIIIAAAghsWYDG2JaNOAMBBBBAAIHUEOj5js+/6L0bjGjFXWJaf3SNUiO6bRJFmxaN5ZNn+0v7tm1qfD/VUKmKxmTMuClSVlEpag2rrIx0e6qeahZVxxN24ygYCIhqglVFq+11rZauLLR3uVy6qlCWr1kni1cUyuyFS8VM4eaSaoKFgkFJCwdkxxZNpfMeu9gj7NIjYTvPGb8tls+//0VmzFsiapRdqh7/PfVIef6ufnZd/nx8M2GqHH/5AKmMemtGYSAt46e4L3CGjHtjWarWjbgQQAABBBBwowCNMTdWlZwQQAABBNwp0OOqkH/lkjuNePwWN64vphbAv+3SXnLH5WfZa36pQ603ZRiG/Xv160QyaTd81OixaLX6OSal5VXy9fgpsnDZKrnmvJOl617t7PMTiaR8O2m6jBj1neyz+85yxjEHS1FZhbw3+jv54MufZG1JmawpKrV3RUylnShV7OFgQEKhgISDQXvXzEg4JBlpYXtdtEP23VPUrp07tWxmr5m2YR025aWagRWVUXlw6DvyzJufSFllNCX/LQSDAfnf0Hul297txefbvDmmplSedOVdMmvhlvtDfp9PAgG/hAJ+e2dR9U6kckPw34qhafoc00geI7M/X5SSRSMoBBBAAAEEXCpAY8ylhSUtBBBAAAH3CeT1uCqrbPmSe4xkop/7shM5qFN7eeuxm6V543w7PTW667NvxkuHXdpIWiQky9cUyeSZ8+SnKbNlwdJVsnptiawuKpai0nLJSk+T/7vwNLm690mSkRaxrx83dbb0vfc5mThjnpx+1IHyyA3/ldbN1s9ALS6rkF9nzZcvf/pVhn861l50v6EOlVuzgjx7vbRGednSJD/H/rlxfo6ojQjUrpnqz1o0yZe87MwaTREtr6ySU/rdK1/9PKWh0tric7t36SDD7rtG2rRoutm5ahprz2vvk3FT5/7lHmnhkOTnZEqTglxpVpArTRvlSW5muuTlZknA55Nlqwpl4sz58suM3+xRhE46LMuaL6ZxpMwZvdBJcRMrAggggAACThegMeb0ChI/AggggIB3BLpfkOMrKr7PTCaucFvSanfIVx+8Tnoc3NUeAWUYpkyYPlduemyYDH/0JrtRVFFVLbPnL5WfpsySD8b8JBOmzpV4MmmPDtuvQzsZdPtl0ql9W/v3S1askX73D5aPv/7Zptq5VVN59IaL5dhDutgjjNShRlcVl1bIXc+8IS+890XtRhqpkW01GG4WCgRk59bNpFnjPGmUk23vhNmkIEcy0yJSkJu1cYdM1QQryM0Wv08XNRpKjab6p40C/u4dUFNH1Wg6NU30kv5PyQ+TZv79q1LDuLfne6YagXf1PVcuO/PYjTVRzytcVyp3Pv2aPcVVNTxzsjLsHUabNcqTjEjYfhdUk7BF43x7yqyyUk6aaBJPJmTekpXy6Tfj5Y2RY2XWgqXbM4Vtem8aY9uUk5shgAACCCBQYwEaYzWm4kQEEEAAAQQaViB87JU7JFevHmhEq05p2Ei27dNDwYDcfdV59qL7qmGkjvlLV8pdT78hI8eOk5HPDrDX0dpwqKly46bMkb73PWuvpdU4P1sG3tRHTj3yQFH3WrR8tdz8+Evy8Vc/2+tuqUOtZXVg5/Yy9K5+0naHFpslMObnX+XiO56UxSvWbNvENrnbbm1ayu2XnyWd92hrrwfm9/vsqZGqYaZ+vWHqaG0DUCYz5i+xR9RNnjVfflu0XH6aMkcqo9W1veU2vy49EpKWjQukZbNG0rpZgTQpyJNDu+wp/+myl6iplRsONQV22eq19lpvqp7hcFCCAb/dJKvpoabHfjdxhpzS9x67eeqEwzKspRJOO0mmvDfZCfESIwIIIIAAAm4RoDHmlkqSBwIIIICA6wUi3S/eP1FR8pJRVbWbm5I97cgD5PGb+0jLJgV2WmuKSuTBIe/I4BGf26O4eh59sLzywLUSDoU2pl1UUibn3fSojPp+ovQ+4TB5pv+V9lpcM+cvkdsGvipf/DjRXpNMfehkZaTZ0xIz09Ok17GH2FMuNz1mLlgqp199r8xesOU1rWrr3q5NS3nmjsule9e9tmoE2KbPK6+ISlWs2t48QK2rphp5E6b/JjPnL5apcxdJtDomVb+vsaXWYqvPTQRUcy89HLabfWnhoOTlZMqOLZpJ29bN7JFy6mc1/VE1PoN+v93o8vl9dmNQrS1X18bgn+uiRgOqUYeHX3SL3SBzyFEazsn+b/TH4e85JF7CRAABBBBAwBUCNMZcUUaSQAABBBDwgoB/355HWvHYG2Yy2cgt+XbtsKs8fuMlsl/H3ewplCXllXL/kLdk8NufSUXV+jWi1J8/dN1Fcu0Fp9iNLtVEKS4tl943PyqffvuLXHjKEXJ5r+Nk8uwF9nVqZ0a1KP2BndpL964d5JBOe8huO7WWnOyMzXZBVM0TdXylRozd+dR2HTGmnnPUAZ3krqvOlb1331l8upr498dnmCWWqP81LVOqq+OyZPVaWb6yUOYuWiYLVxbK0hVrpLCozF4brai0TAqLSiWeNOr9NVDreqmaqSZXo/xsyYxEpE3LpvYouLysdCnIyxE1LTYnS01x9G1VfBvqseGi9eWxNs5U3WD0tzfVZDPP36+U/c68RibPWrBVcTTYyZoeC6Vl9aue8OaQBouBByOAAAIIIOBBARpjHiw6KSOAAAIIOFSgwwk9NMMaLmJmOzSDzcLesUUTeezGS+TkI7pJLJ6QxStWy2MvvS8vvPvFX9KLhIPyyv3XyyH77mGPHFOjyq667zmZMnuhvWh9ZnrEXqS+0+5t5T/7d5Rue+8mAf/6tcT+6YjF4jJ3yQq597nh8sGYnyVZT1PudmrZRPZsu4O9PtaGY/HKNVJSVinLVhdKcVllSpZXTWt84NoL5JreJ9c6PjWKS22qoEaM/flQzT41DVZN/1RTIZevXmfvHKqagmoknKr5ysLiv3126+aNJDczY7O/KywulS9+mFTrWOv9QkuS/nDk+sTk956q92fzQAQQQAABBDwsQGPMw8UndQQQQAABhwnsesyxoltvabov02GR/yVctfb7Ift2kPuvOd+edvfN+Gny8gdfyvjpczebAqhGHjXNz7WnQrZr00KOO7SLtGzSSGKJhCxZucbegVJNwVR/n5eVKaHQ+rWq/jz6aEMAm07ZW7Fmndw56DV59aMxkjRMp5Nu9/hVM+vmS86Q2y4981+bjpvaq+mcqqGlml6r1hbLmnUldmPs3BMOsxfM3/SYNmehXPvwC/Lzr7PsRpj3DtPUAsEbzCkfD7SHynEggAACCCCAQL0I0BirF2YeggACCCCAwDYQ2OXo40TT3tL8+uZDY7bBrRviFs0b58v+HdtJZTQm3/0yXaqq10+d3HDkZ2dK33NOkAP2aS87tWoqaeGQNM7LtqdJ/tuhpmMuWLrSbsasLS6Tssoq2XOXHaRrh3b2Yu7qUCOXfp4yS/7vkaEyburchkjfcc/UNU323XMXue78U+TQLh2kQNVC/6O5pUyLy8pl2ep1snz1WrsRtnpticxZtEwWLFsl8xYvl7XF5fYunJPeHWTv0Lnpoa5/ZvhIueYBz84ktCzRbpSZnz5GY8xx/zwIGAEEEEDAwQI0xhxcPEJHAAEEEPCYgMsaY1uq3m47tpS3HrtZ9mq345ZO3ezvf5w8U2598hVZvbbYXqReNdxu+m9Puf7CUyQYWN8YKyotl9uffFVefO8LSTTAWl1blVAKnawaYTs0byyH7beXXHDKkdKlw6726LEZ8xbL6B8mybipc+wdJdXIsOLSCimpqLSbkJseBTlZ8vNbj8tOrZr9JbOJM+dJl55Xp1DG9RqKZYl1o8wcRWOsXtl5GAIIIICA1wVojHn9DSB/BBBAAAHnCHisMZYWCco5xx0mxx6yr4TDQbtOav2ppSsKRa3JtWDpKnu3w0dvvGSzGn727QQ587oH7XPVsUOzRjLw5j5y0uHd7IX71VS/STPnyTk3PCxzF69wTv1TKNJwMGCP+FIL7StTtWOmmjJZXhm1p0r+27Fj8yYy+YOn7d1CNz1M05SX3v9SLunv2SW2LMu0bpTZNMZS6FUnFAQQQAABDwjQGPNAkUkRAQQQQMAlAh5rjKmqqXWo1O6Gak0ydaidCtW6VWr3RvVzbla6zPpksDTKy9lY5A/+96O9MH/rZo2kwy47ykH77iEndd9PsjLXL3avGmNq90p1jmGylFN9/+u44KQj5MX7rrEbapseauH9k/veI1PnLqzvkFLmeZZh3ihzPn+UqZQpUxICQQABBBDwgACNMQ8UmRQRQAABBFwi4MHG2IbKqeaYrmt2k2xDsywjLWzvRPnOwFvt6X01PVRDrffNj8jwT79hhfOaom2j80LBoHw59B45qPOef7ljMmnYGyp8N3GGzF60TOYvXmnvTlkdj9sN0XXFpTJ/6SqJxty7MD+NsW30onEbBBBAAAEEtkKAxthWYHEqAggggAACDSrggcaYWmC/ZdMCUVP1gsGApEfCEvD77J0nczLTpWmjXFGL9rdonC85mRmSnZkmLZoUbFxUvyb1USPGPhzzo5x306OO2v1QjbBSa3wpDzUNUTkoE9OypKSsQpauWiul5ZVbnMpYE6PtdY6aFjvs3mvtXUQ3HJvuYvnnUWSxeFyq4wl7lJ/aSOHVj8fIi++OlpWFRdsrxAa9L42xBuXn4QgggAACHhWgMebRwpM2AggggIADBTzQGDvu0C5yw4WnSW52hmRlpEvTghxRo4y29jAMQ8orq6W8qkoSiaQ9ykj9mTpUk2X0j5PlzkGvSyye2Npb19v5qkmYnZkuOVnpkpuZIXnZGZKfkyXNGuXJrm1a2Lt17tyqmRimIb8tXi6jf5gsY8dPkx8mz5Ci0op6i7OmD1J53H/N+XL+yUdKJPRHTZetKrR3sFS7Varc/q3eag2zIe+Mkkdfek9Wryup6aMdcx6NMceUikARQAABBFwkQGPMRcUkFQQQQAABlwt4oDF29XknyuM39fnL+lOqmWWvBqbm1G38af2v1SgjXdftX6sdKN8Z9a29uL7akbKsKiqJREKi1TFJbrI74tJVhbJo+ZoGe2HsD7A//o9kRMLSvEm+vS7aDs0aS5uWTaRJfo49Kk41lPKyMiUrIyKZ6Wl2sywY8G9mpHziiaTMX7pS7nn2TVHrrMVTbLfNYw7qLI/e+F/ZbafWov++vlhFVbU8//Zn8sH/frCbfs0b5Un7tq2l2967SbsdW0lmWuQveS5YtkpufHSYnaPLDhbfd1lBSQcBBBBAwBkCNMacUSeiRAABBBBAQMQDjTHVFHn5vmtl3z133Vjx6uqYfPLNeCmtqJJ1JWVSUl4lhUWlUlRaJpXRmNx52VlyQKf29vlr1hXLJXc+JZ9+O8FenD8Vj113aCHnHN9d0tPC6xtfmekbR8ipKZLZ6kdWuoQCga0OvzoWl7uffVOeev1ju0mYKocaCXbf1b3lrOO7b8zLMEz5YfJM6XvvczL9t0UbQ83JypCWTfLl4E57yNW9T5JddmixWXNMTRu946lX5Znhn6ZKetsqDhpj20qS+yCAAAIIILAVAjTGtgKLUxFAAAEEEGhQAQ80xkLBgFx2Rg+5u19vyUyP2NxqdFeXnlevnw5pqt0oTVFNFfVDjRZ794nb5KTD97fPXbW2SC6+40n5/PuJKdsYO+/Ew+S5/n3tUVNqIwE12k39+s/ra23Nu6aagIVFJXZD8Ok3PpapcxbZa4+lwhEM+OSsYw+VB669UJo2ytsYUllFlTw0dIQ8MuzdzUbzbTih/U6tZODNfeTwA/bZOMJM/Z0aFXfdQ0Nk5NfjUyG9bRmDZYl2o8z89DF2pdyWrNwLAQQQQACBfxegMcYbggACCCCAgFMEdu3RQ3R5S9O1LKeEvLVxqp0njz6wkwwe0M9ehF8d30yYJkdcdIsYfzMCTC1Gv6XGmPrYUU2nDT/UM9SIpN13bi2NcnNEjbKaMX+RzF6wTBL1MP1wr3ZtZMTAW2XHlk3tptiG+FSuGxait6eOWut/rxpc6mc1Aqy4tFyKSsrtkXOFJWUyc94SWbK6UH6dOV/mLVlpT6dMtUNNDX3q9svk+EO7bmz+qXymzlkoPa99UOYtWf63IXfeo60Muu0y2b/j7hv/XuX33ugf5JoHnpfC4rJUS7Vu8Wim4feHbkhM+Whg3W7E1QgggAACCCCwNQI0xrZGi3MRQAABBBBoQAH/XqccYxrx4ZZl/bGlXwPGsz0erUZQnXrEATLotss37lz44rtfyCX9n9rsceoDRvfpEvT75a3HbpYT/rOf/fdrikrkpkeHybhpc0QTTdIiYWmUmyWN87Pthd1VM6pT+52lSV6u5Odk2n+fSCZlzboSef/LH+SJ1z6SZavW2X+2PQ81Gqpnj0Oky567SNOC3M0aRuWVVbJs9TopXFcqKwrXyZKVhTJz/hKJVqsdGuMSi8UlWp2QaCyWMqPC/slKbSBwxVnHyd1XnSfhTRbcr6iKSp87n5K3Rn37j8zdu3aw34M92u5gn6OaaavXFku/+5+Xd0f/sD3L0zD3trSkP5J2bWLSiKcbJgCeigACCCCAgDcFaIx5s+5kjQACCCDgQIFwt16Hm1XR1xOJRFMHhl+jkNVuhVefd5LcfvlZopoq6nh46Ai5eeDLkpuVsf5HdoZkZ6zfrVH93O+8k6Rjux3tc9Uuk3MWLbcXs4+EA9KsUX6NnrvhpAnT5sh9g9+WT7+ZYE/b5KibwMlHdJPB/ftKo7w/ermq6fjqR2PsteD+6VAfqD2PPkieuu0yaZyfa5+mpot++8s0OfHKu0Qt2u+2Q9OkOpiV1bf6p7dedFtu5IMAAggggEAqC9AYS+XqEBsCCCCAAAKbCGQdekGXWEXlC/FoZUe3wuzapoW8+uD/2SOpNqy59dXPv8p3k2ZIs4I8adYo1x5hpRZoTwuHRa1JpnZpDPh924RErV/21bgpctb/PSTrSsq3yT29epNdWjeTtx6/RTruttPGNcKU75TZC6TX9Q/Jb0tW/CON2nXzyrOPlweuvUCCv29CYBiG9H/6Dbl/yNvuJDWtomBOzgWxn4ePdGeCZIUAAggggEBqCtAYS826EBUCCCCAAAJ/EYh0v7ilUVz0SCJR3cuNPGq640PXXSTnnnCYvSj9hiORSIrf79uqxenjyaQUriuxm1tqaqLa0VKtJaZ+tkzTHnnWda920qLJ+nXMNj0mTJ8rJ15xl6xeV+JG5nrJafedWspD118kx3dfP8V1w7Fg6Uq5+fGXtjgVUjVAH7nhYjn7uO4br1V1PP7yAfLdxBn1kkN9P8QyjMUSSjtepn4wvb6fzfMQQAABBBDwsgCNMS9Xn9wRQAABBBwlkHtEn+yywtX3mYnElY4KvIbBnnHMQfLS/deLmk5Z26OotFzufuZN+WbiNKmOJey1wpJJQ5KGYU/FU7+2xLKnaV54ylEyoO85mz2qsqpa7n72DXn81Q/tXS85tl6gSX6OvZvkqUcesHG0l7pLaXmF3PPccBn8zudSGf33qZBdOuwiI58dII03mYI5Z8FSOfLi22XZ6rVbH5QDrrAsa76YxpEyZ/RCB4RLiAgggAACCLhGgMaYa0pJIggggAACbhfI63FVVtmKJfcYiUQ/N+ba69hD5dUHrrdHh/35UAuvV0SrZd7iFZKdniY7tGiy2aiyDeevWlskF9/xpHz+/US7EfZPh2q+XXfBKXJPv96bnaKu63X9g1JWUeVG4u2eU+P8HBlwxdly3omHS1oktHGUnxqt98qHX8rdzw6XlWuL/zUONVrwolOPkuf7991slOCo73+Rk668225uuvGgMebGqpITAggggIATBGiMOaFKxIgAAggggIAS6NMn4J+w5g4jFrtNRPtjrqFLdJrkZ8uYYQ/Ibju1shsiapRXVTQmhSVlMnzkWBkx+jvpuOuOck+/82WHFo3+dmplTRtj+TlZ8uStl242VU8x/t8jQ+Xxlz9wiaiIT9ftBqL6WdM1e2fHRGL9CLpteagPykZ52dLv3BOl7zknSlZGmn179bx4IiEfjvnZnkK5eMWaLT42Kz0iQ++9WjX2/YsAACAASURBVE4/6uDNzr3qvufkmTc/2eL1jj1B0+dYZvBomfX+YsfmQOAIIIAAAgg4UIDGmAOLRsgIIIAAAl4VGKCHusy8NlFVeY9lWRE3Khx78L5yde+TJBwK2k2Ur8dNlU++GS+l5ZVyxjEHy+2X9ZJd27T8x9T/rjGWHglLbla6xBJJ+z7xRFJ236mVvPXYzdJh1zab3Wvf0/vJpFnzHUkbDgYkMyMimelponLOyUyXvOxMad44397JMyMtLNHquPy2aLnMnL9EFi5fLeWV0W2Sa5sWTezF8i84+QhRTccNh9ol9Ivvf5F7n39bJs74Tf55DN8fYbTbsaWMfLa/tG3dfOMfqqmXe510hR2zWw9/etrYgBk+u2ri6yvdmiN5IYAAAgggkIoCNMZSsSrEhAACCCCAwD8IBLqd3dsoL3vEMs3GbkRSI5vyczNF13wSra62Gzeq2XPWsd3lmt4nS9vWzUTX/xgsV1ZZZa8FphbTV8efG2PqfkcdsI+ce+Jh9rpWC5atkqUr10qrpgVyS58z7CbShqOopFxa/Oc8Uc2chjh0XRO/z2eP7lK7bPrUr38f7aV+r2m6ZKaH7XW7VJMrEg5KXlaWvTNnTla63Qhr0bRAWjTOlyb5ufYOnupcNW00EPCL36eLYZpSUVktC5etks+++0U+/Xa8vUukWo+tNoemibRp0VRuuaSnXaP0tPDG26hNEz7/YaLc/Ngwmb1wmVg16YqJ2KPOHr3h4s2m1I76doIcd/mA2oTomGuC6ZlPxgr8d8qoN8ocEzSBIoAAAggg4AIBGmMuKCIpIIAAAgh4RyDY7cyeycrKx6yk2coLWauRSBeffrRcduax9uinTY+Va9bJU69/LD0O7iKHdNnzbxtjqhl0xjGHyGM3XSJqUXjDMOydKdWosaYFuZvd78MxP8mp/e7d7qw+XZPG+bn28/OyM+y8crIy7FFe6ZGQBAN+yUiL2KPmwqGAhAIBSU+LiLouIxKRQNAvGZGw/feqIagaY5npkc0ahjVJQq37NWH6b/L4y+/LqO9+sU229ji48x5y3fmnylEH7SORUGjj5WoHydc++koGjxgl0+YuqvFtVTPvq5ceFDVqbMMRjyfk8nuelpfe/1+N7+PEEwNZGXfEG+U8LiOHsMCdEwtIzAgggAACjhWgMebY0hE4AggggIAXBTK6X9C9qqjoSSuZ6CCixuu481CjwrruuavceukZcsi+HezGj1p3TB2macryNeuk/6DX5f3//Siv3H+9nHT4/n/bGFN/mJ+dKVeec7z0PfsEe5rfhvtsKqdGUl1yx5Py8odb33xRUTUuyJUdmjcWtT7WpkdORrrdAAuHQ/bPzRvniVqgfkMTLBT8vfkVDNojutRoMTVyTI0W0zXNbnbZv1drhG3jcqv1v9Rou0++GSc3PDJM5i+t+Qw+1bw7+bBucsN/T5O9d9vJjndDbdYUlcgTr30kr3zwP1G/3nSkmLJqUpAr6ufisgqp3mR0nsrxzivOklsv7WXnu+GYv2SFnH7t/TJltos3a9QsI5KRe0VVZNdhMnbA1nco3fn/BsgKAQQQQACBehFw7Qd1vejxEAQQQAABBOpZIHjAeXsa5aVPm8nEIdu8U1LPufzT49RoqFOO7CZXnXOi7NVuR3s64IZDNbAmzZgnDw8dIZ99/4vE40l594nbNjbG1qwrkUv6PyWffjN+s10pG+VmyY0X95TLzuhhj77687Fk+Ro54uLbZN6SFVutoNYve/vxW6Tjbjvbza1ND9XcUtMjVU9r06mR27rJtdVBb3LBdxOny5X3PCvTf6vZmu+qSanWEru298nSunnjjSPV1CL7P06eZY9A+3r8NHvq6p+Pgrws+ey5u+01z777Zbq89+WP8tW4KRKtjkm3vdvJ6w/dKDu2bLrZZZ+MHWfvNLqmqLQuaab0tZovUBbIDp0b+/6dkSkdKMEhgAACCCDgQgEaYy4sKikhgAACCLhXIHTAmTvHK6KDxIgfJZa+fpiOSw7VLMrPzpBLzzxWbvpvT8nYZPSVGiUWiydl3JRZcvPAl2T8tN/srNXIok0bYxVVUbn8rmfkrVHf2KOh/ny88fAN9tRKtXbXhkPd+9WPx8iVdz0j0VqsL1aQmyU/DX9cdmrZtFa9SjVyyzQtewdH+4f6H0vEtMz1OVgihmWKaZj24vWWadl/pw7TFDHMmu8wqWvrR6CpIVvqmUUlZfYouaHvfiEl5ZX/+iap+rRonCe3X36W9OnZY/3z1aizpCFri8vk1Y//Jw8NHSEl5f88EzA/J9PeeVRterChOThnwTJ57u1P5MxjDpH9Ou622ZRQtXvmdQ8OkSEjPq/VVE+n/NPQQ8GFgUD4/Orxb33nlJiJEwEEEEAAAbcI0BhzSyXJAwEEEEDAEwKRwy5rkSxaPTAZi50smvwxlMrh2asF4g/p0sFeeP3IbnuL3+/frHGlRnK9+elYeen9L2XpqrUb/04tSj/mpQfkoE572H+2pcbYTq2ayjuP3yKd2re1z1cLxI+fNlf63f+8TK7lbpShUEAuP/NYueCUI+2dFFUu/zYiTK3tVVZRZY+oUpsLFJWVy6o1RVJaEZU1xSUSjcakuLxC1NpaqsmUSCalojIqaqMB1cxS12wYjaVGaRWVVtS4+mqqZyS8fi0wNY1R7dJZ02P/jrvJgCvPtusU9AekvKpKps9dJF+Pn2pPaZ02Z6EY5pZX2D+oU3t5+7FbpFnjvH99tGoS/jxltlw6YFCNR7PVNJcUO88KhCOTImkZl5Z+/8rEFIuNcBBAAAEEEHC9AI0x15eYBBFAAAEE3CTQ9qrPQkt+fPHeRFXlFaLpf2yp6NAk1cLxaoH9Hgd3lpsuPkMa52VvbCqpxeDV1MhJs+bJQy+MkPHT5vyl8aKu//71h6XzHrvWqDGmTjr6wE5y79XnS1ZGROYvWSX3DR4uP/46q8a7Jv4dtZou2XG3HeWsYw+VLh12lZZNCuxF9O3mW9KwR2Op0VmqibVoxWqZ/tsiWbh0tcxetEzUQvVqZJgaJaamiqpfbLm9VP8Fv6vvOdLr2EPtfJatWivf/jJNXh/5tf1rNXKspocarXfbpWfKrZf0kmDwjwbopterppgy6//06zLknVGuHi2mxgAGIpHhvuwdbop+NXB5TR05DwEEEEAAAQS2jQCNsW3jyF0QQAABBBCoN4HgPqffnohX3iiWtvk2jfUWwbZ5kFqM/vjuXeXE/+wv3bt2sBekVyOt1NTGJSsK5cufJsm3v0y316tasWbd3z40Eg7Kr+8Nkl3arN/FsDoel753PyuvfDzmb6dSbrhJ173a2Yvyq/vOXrBUYrXYkfHvAlKjxXZu3Ux2ad1c0iLhjTGtKiyWVWuLZNXaYqmMxrYNYD3fpX3b1tKmeROJxROycPkqu0ZqqmNtDtUAHXJXPznxsPWbJvz5UO/ANxOmyTUPDZFpc2q+q2VtYmn4a7SEL+R/LpmePkC+f7O44eMhAgQQQAABBLwlQGPMW/UmWwQQQAABFwhkHdT7ioqSdXdbppXvxHTUx8feu+8k15x3shzebW97l0a1VpgaIbR4+Rr5atyv8vn3k2Tabwvttav+bq2wDXnnZKbLsrGvSdrv0wPVSKN+9z0vg98ZVeumzbYwVYvtq/W81KFGU6m4ODYXUFMqX37gOtmxxeZrs6mm2IJlq+TuZ4fLO59/6/LRYsrEqvKFwwOTkdyH5Idh5bwnCCCAAAIIIFC/AjTG6tebpyGAAAIIIFBngeyjLt6xbMXyj8XU9qzzzRrgBmrnRtUUu+fq3hJPJmXKrPn26KDx03+TuQuXycq1xfY6WjVpJnXtsKv8/NbAzbJQjbHn3/lMksnajWZqABJPPjI3K0Puv6a3/Pf0Y+ydOzccalTdTY8Nk3dH/2DvVumBY6XlC94q0z58TUR4aT1QcFJEAAEEEEgtARpjqVUPokEAAQQQQKBmAu2P/lkTX1ex9xd03qGmTNq7I6rxMpb6UbtRVccesq988txdNMac9wrY02aP2L+jDLr9CmnRJN8e4acao1fc/axMmjkvJddZ2y7MmrbY8vuvlSkffbBd7s9NEUAAAQQQQOBfBRz5MU1NEUAAAQQQ8LqAv1PP94xo+Umi6X8MtfEgSvudW8mvHzyzccSRmoZ31b3Py5B3R/3rFEwPUqVkymr0oNp8oXnjfHvK5Oz5S6WkouY7ZaZkUlsZlBbwT0rPyelb/s2rP23lpZyOAAIIIIAAAttAgMbYNkDkFggggAACCNS3QGT/XmdWl5a8JJoeqe9np9LzIqGAjH/nSWm/c2t7BFJhUYn06T9IRn49bqt2SkylnIjFSwKWZWnmazLjiwvVcnReypxcEUAAAQQQSBUBGmOpUgniQAABBBBAYCsE/N16HWCUln8mYmVvxWWuO1V9yNx+WS+584qzxefzyeff/SLXPDhY5i5a4bpcSciFApYk9bD/BWPyx1e4MDtSQgABBBBAwBECNMYcUSaCRAABBBBAYHOB0GHn75xYUzTKMo1dvG6jpuJddMqREgz65YvvJ8kPk2d6YCdDr1fdHflrur4qkpt3Q+V3r77ujozIAgEEEEAAAecJ0BhzXs2IGAEEEEAAASk48cbMkqVz3zNi8SO9zqFpIumRiOiaJpXV1awt5vUXwjH5W5Zo2qzcpq16Fo0ZPNMxYRMoAggggAACLhOgMeaygpIOAggggIB3BCLdzh5UXVrS1zsZkykCbhIwTQmljcls7OtV9sWIIjdlRi4IIIAAAgg4SYDGmJOqRawIIIAAAghsIlBw/FWXrFswf7CI8N9z3gwEnCZgWolAJPxaPOzvKz+NiDotfOJFAAEEEEDALQJ8SLulkuSBAAIIIOA5gc6DBwd+HfRZiWkm0jyXPAkj4HQBzYpGsvOvr/rx9eecngrxI4AAAggg4GQBGmNOrh6xI4AAAgh4XiDS5azh1ZWlvTwPAYC7BdRCcpblshzN8sxmTQ8vG/PyBJclRjoIIIAAAgg4SoDGmKPKRbAIIIAAAghsLuDveMpBRiL+tYjlxwYBBJwj4ItE5iYnvtfOORETKQIIIIAAAu4UoDHmzrqSFQIIIICAVwTaH99a082PxZSOXkmZPBFwg0BaZvZRleOGf+mGXMgBAQQQQAABJwvQGHNy9YgdAQQQQACBtj2y9Ij+gmVYZ4CBAALOENB8viJz2simIpJwRsREiQACCCCAgHsFaIy5t7ZkhgACCCDgBYE9egZD6dqV8YqKx72QLjki4AYBzed/wZz2cR835EIOCCCAAAIIOF2AxpjTK0j8CCCAAAKeF8g45LzDqkpK37GSyXzPYwDgXgG3LMBvWIlgdtbNsfFv08x279tKZggggAACDhKgMeagYhEqAggggAACfyeQ1/3illVVZY/HKipOFxH+285r4k4BtzTGfNq6cH6j46NjX/7ZnYUiKwQQQAABBJwlwMezs+pFtAgggAACCPytgK/jyeeZRvJpMc0siBBwpYArGmOWFczJ+iimpfeWH4aVu7JOJIUAAggggIDDBGiMOaxghIsAAggggMDfCux94oGSSA7SLGtvEdVB4EAAgVQT0HQtFsrKPDf6o/GByAgj1eIjHgQQQAABBLwowIezF6tOzggggAAC7hPY88QmIubDWtI4S3Qt4L4EyQgB5wvoPv1Hv25eGJvy2VznZ0MGCCCAAAIIuEOAxpg76kgWCCCAAAIIaHqnU/tb1dU3iUgYDgQQSDEByzI1PTDUDKffJhOHr02x6AgHAQQQQAABzwrQGPNs6UkcAQQQQMBtAnm9rmtVOv23100zeZCIprstP/JBwNkC1gpLD/aV6R994Ow8iB4BBBBAAAF3CdAYc1c9yQYBBBBAwOMCga6nDUpWRC8RkZDHKUgfgRQSsExfMPxNKD//msoxQ6emUGCEggACCCCAgOcFaIx5/hUAAAEEEEDATQKZ3c45paKs+BmxpJmb8iIXBBwtoEt5IJz5VHZG/oOFY5+tcHQuBI8AAggggIDLBGiMuaygpIMAAggg4G2BzO59CioKl70rlhzqbQmyRyBVBCxLNP/0UEbOFdXjXvs+VaIiDgQQQAABBBBYL0BjjDcBAQQQQAABlwn49jm9lxmrGu6ytEgHAWcKGGZcC+hvmKH0a2XiiFJnJkHUCCCAAAIIuFeAxph7a0tmCCCAAAJeFWjbI+TPTV9gVFY19yoBeSOQMgKWVRJp1Oj6qm9ffUlErJSJi0AQQAABBBBAwBagMcaLgAACCCCAgAsF0g4877/RdWufF13zuzA9UkLAMQJawD/FnPLx3o4JmEARQAABBBDwmACNMY8VnHQRQAABBLwhkHXIBf/P3p2Ax1WV/wP/vufemcmeNF2hRdI2TQtFBCpgBTTQDVxQ1PrDnUVFUHbKJkhVRAEBERFEEPiD4M8q+lPpki5Uyla1gEihTdMFutG9abZZ7jnv/7kJINCkzZ6ZzHeU51Fy7znv+zk3mTvvnHvOmPrdO+doEIzOjoyZJQXSUEAlVTh86Nf3LPjN/0vD6BgSBShAAQpQgAKcMcZrgAIUoAAFKNBPBaZP93LWmesTDXVX9tMMmRYF0l5AItHnXeEBk/HUXbvSPlgGSAEKUIACFMhSAc4Yy9KBZ9oUoAAFKND/BaIf+Oz4IIj/TVXL+n+2zJACaSeg0aLCyxLP/e+taRcZA6IABShAAQpQ4G0BFsZ4MVCAAhSgAAX6q8DYUwv9PH+GTSZnQF1Of02TeVEgHQWiObkvm6IBpzQtvndDOsbHmChAAQpQgAIUaBFgYYxXAgUoQAEKUKD/Cgje/8mPiOov4Nxh/TdNZkaBNBNQbTKx3On2xcceT7PIGA4FKEABClCAAu8RYGGMlwQFKEABClCgHwsUTb+4tGn1uhuCePybgPB9vx+PNVNLGwFFJLpI1ZyBlx7jbLG0GRYGQgEKUIACFGhdgDfIvDIoQAEKUIAC/Vyg8IQzPt24Z+ctLpUqA8T083SZHgX6VkC1ycstuC6I4Rd4dlZT3wbD3ilAAQpQgAIU2J8AC2P7E+LPKUABClCAApkuMH2657+a/ElgE98WMeFaY3z/z/QxZfxpKqBqItGlJj//3NQzj7yYpkEyLApQgAIUoAAF3iHAG2NeDhSgAAUoQIFsEHj/JyYicPcLtALCRyqzYciZY68LKOB2qOdfjv/87f5e750dUoACFKAABSjQKQEWxjrFxpMoQAEKUIACGSZQeV5BtGnLHanapi/DwM+w6BkuBdJfwGkAz5+vucUX418Pr0z/gBkhBShAAQpQgAKhAAtjvA4oQAEKUIACWSJQ+LFvVzRu3Py4S8XLsyRlpkmB3hJQwGzLLSmZ2ZjIuxfL7kn1VsfshwIUoAAFKECBrgmwMNY1P55NAQpQgAIUyCiB2LFfuChZu+dmGOWssYwaOQab3gLq/JyCRcUjRn5m+19uqkvvWBkdBShAAQpQgALvFGBhjNcDBShAAQpQIMsEvMM+/nfn9ATOHM+ygWe6PSaggW6Bc5NQM295j3XChilAAQpQgAIU6BEBFsZ6hJWNUoACFKAABdJXIPdDXzk2sXvXX9TYwQAX4k/fkWJkmSGgLpqTf3tCSq/gI5SZMWKMkgIUoAAFKPBOARbGeD1QgAIUoAAFsk1gxMRcf+jwy2y84XKoFGRb+syXAt0noM54sWW26aATUHNHovvaZUsUoAAFKEABCvSWAAtjvSXNfihAAQpQgALpIyDRY7/wfpeI/8wmE5V8pDJ9BoaRZJaAEW9NTmnJeQ1LHpqXWZEzWgpQgAIUoAAF3hJgYYzXAgUoQAEKUCAbBU45P5azbdvnk011P1DVsmwkYM4U6KKARnJybk4G+T/ASw81dLEtnk4BClCAAhSgQB8JsDDWR/DslgIUoAAFKNDnAsd/fICp876rgT0Hqnykss8HhAFklICJ/DGan39VYukjNQA0o2JnsBSgAAUoQAEKvC3AwhgvBgpQgAIUoEAWC0Q/csb7Uzu3PACHI7kQfxZfCEy9IwIK31sTzYldlPjHHx5nUawjdDyWAhSgAAUokH4CLIyl35gwIgpQgAIUoECvChR95Osfq9ux+V6oDuN6Y71Kz84yTkAVqnGJRH/lcg++Dkvv2JNxKTBgClCAAhSgAAXeJcDCGC8IClCAAhSgAAVMdMLnbkw1NFwIIxFyUIACbQg4TSESWVh80Iirds/+5Yt0ogAFKEABClAg8wVYGMv8MWQGFKAABShAga4LjD5tSKRY/xTEExP5SGXXOdlCPxUQrNVI/jl4cdb8fpoh06IABShAAQpknQALY1k35EyYAhSgAAUo0LrAgMlnHb97yxs/h8URfKSSVwkF3i0gIkk/N/faZGnZnaj6KXeh5AVCAQpQgAIU6CcCLIz1k4FkGhSgAAUoQIFuEBDvqNNOc42Ju2AwpBvaYxMU6B8CGljRyBUuP+9eLJtV2z+SYhYUoAAFKEABCoQCLIzxOqAABShAAQpQ4G2BkiPOKGmKNH432dh4PtTFSEMBCgAmJ+fvOZ53esM/Z71BDwpQgAIUoAAF+pcAC2P9azyZDQUoQAEKUKDrAkefMcxL7f6xiye/DAO/6w2yBQpkqICqmtz8zSZa+MnUc/c/n6FZMGwKUIACFKAABfYhwMIYLw8KUIACFKAABfYSyP3Ql45LNtTf7FziGKjxSESBbBQQMa/5eTmXJPO3/wWLFwfZaMCcKUABClCAAv1dgIWx/j7CzI8CFKAABSjQGYHp073czbHPJ3bv+b66VDl3quwMIs/JWAGFClDr5+bemZs35Jbap+7albG5MHAKUIACFKAABfYpwMIYLxAKUIACFKAABVoXqDwjJxJvOjPYXfszGBMlEwWyREDh0Ghych+JFOX9OP7kQ2uzJG+mSQEKUIACFMhKARbGsnLYmTQFKEABClCgnQKV5xXEGrafk6zf80OIyW3nWTyMApkroM6qmieQH/0Wlv15deYmwsgpQAEKUIACFGiPAAtj7VHiMRSgAAUoQIFsFghnjtXWXx801F8A30SymYK5Z4GAZxZp4M7Cq7Nfy4JsmSIFKEABClAg6wVYGMv6S4AAFKAABShAgf0LFHz4K0OS6v6Sqt11DADeP+yfjEdkooCY3QUjhp1aN+/eJZkYPmOmAAUoQAEKUKDjAryx7bgZz6AABShAAQpkp8Dhp44Vp3chsCfAwM9OBGbdPwVU4WRbrKT48vhzjz7YP3NkVhSgAAUoQAEKtCbAwhivCwpQgAIUoAAF2i8w9pSTxJMfwekEGOFjle2X45FpK6AKsZvU+NfgP689AixPpm2oDIwCFKAABShAgW4XYGGs20nZIAUoQAEKUKCfC4z/5EniguuhcjRnjvXzse7/6SmcrhbPu9011D+MdYt39/+UmSEFKEABClCAAu8UYGGM1wMFKEABClCAAh0UqPRR4X9IvOidEBzewZN5OAXSRUBV9Q2ouwE7Eg9g2+L6dAmMcVCAAhSgAAUo0HsCLIz1njV7ogAFKEABCvQrAf/Yz5xo65N3Q11Fv0qMyWSHgKI2mpd7VWJX7SNYs6A2O5JmlhSgAAUoQAEKvFeAhTFeExSgAAUoQAEKdFbA5J941vsbN23+Czx5X2cb4XkU6G0BDRCYWPRi5yL3YPksrinW2wPA/ihAAQpQgAJpJMDCWBoNBkOhAAUoQAEKZKRAxSfHiRf8BtBjISa8t+D9RUYOZBYErVCoa1Cr52DVvEeyIGOmSAEKUIACFKDAfgR448pLhAIUoAAFKECBrgoYHHHqJCRTPxHFoRCJsTjWVVKe3wMCCtXNJhL7nn3pz/cDcD3QB5ukAAUoQAEKUCDDBFgYy7ABY7gUoAAFKECBtBU45JQPief9GNYdB0EkbeNkYFkooE7EWwXf/My9EX8IW6oashCBKVOAAhSgAAUo0IoAC2O8LChAAQpQgAIU6DYB/5jTT0Aqcaltik+Bkbxua5gNUaCzAs4lTSTyUiQa/UU8lfcHvPQQi2KdteR5FKAABShAgX4owMJYPxxUpkQBClCAAhToS4HYB6ePFXhfTTTuubov42DfFIA6C5g5XiznJ0GJ928snlVPFQpQgAIUoAAFKPBOARbGeD1QgAIUoAAFKND9AsedVRiL152VjDdcA8Wg7u+ALVJgPwIqgRp5Eqj/EpYv3so1xXjFUIACFKAABSjQmgALY7wuKEABClCAAhToGYEJ34zkxxq/HG+ov92lkoU90wlbpUArAmJtTlHx3U3P6oXALEsjClCAAhSgAAUo0JYAC2O8NihAAQpQgAIU6EkBEzvuiycH9XXfc6ngAwB3rOxJ7KxvWxEAsiGvtPT2BjfoV3j2tqasNyEABShAAQpQgAL7FGBhjBcIBShAAQpQgAI9KzB9erR4R8FhTbt3zkg1BZ+EaH7PdsjWs09AFaIp48ee9/zIrUkkHseyvzZmnwMzpgAFKEABClCgowIsjHVUjMdTgAIUoAAFKNApgeLJ546q37H1MpdITAPcSAC8D+mUJE/aW0AbjWf+Fiks+lX8mUcXUYgCFKAABShAAQq0V4A3pO2V4nEUoAAFKEABCnRZIL/yjGENO3cdbURv0lQwrssNsoGsFxCRJkQiV0cj3l/i/9zxOrA4yHoUAlCAAhSgAAUo0G4BFsbaTcUDKUABClCAAhToJgHjH/O545C0F9tEfBJEirqpXTaTVQLOQWRptKjkwcTm2INY90A8q9JnshSgAAUoQAEKdIsAC2PdwshGKEABClCAAhTooIBg/LQBOQUlM1INTRc4F+R18Hwens0Cqs6L5T7mIefqRMmmtVjMWWLZfDkwdwpQgAIUoEBXBFgY64oez6UABShAAQpQoMsCecec/vFEquF7ril1BIyJdrlBNtB/BSwC+LJO8vJudfn592MxZ4n138FmZhSgAAUoQIHeEWBhrHec2QsFKEABClCAAvsQyPnw2Qfb/dh6cQAAIABJREFU+K7LbTw5XTUohRjDxfl5yfxXINx10jRA5OlYccmP4rvLl2L5zCSFKEABClCAAhSgQFcFWBjrqiDPpwAFKEABClCgmwSme7GjzTk2Ef+Mdalj4FDYTQ2zmUwWUAkA82IkJ7rAK865s2nxbzdkcjqMnQIUoAAFKECB9BJgYSy9xoPRUIACFKAABbJcoNLPP37E+FSi6VNBU+LLqsEoqPGyHCU701fnxPMavUj0ryreXUGRvIDFs+qzE4NZU4ACFKAABSjQUwIsjPWULNulAAUoQAEKUKDzAsedVRhL1J0YxBtPdYF+AQZcnL/zmpl3pqg1JvY8RO+JFEar4k/PWg9AMy8RRkwBClCAAhSgQLoLsDCW7iPE+ChAAQpQgALZKlBZ6aNucH5+bv6pyca6O4N4Ex+tzIprwTXmDRx8T8PW2pvhx7Zj+SyuJZYV484kKUABClCAAn0jwMJY37izVwpQgAIUoAAFOiAw/uxbS1e99NzlNhH/kkslD4SY8B6G9zEdMEzjQ1tmgllt1Eh0bsFBB95RP+euv6dxvAyNAhSgAAUoQIF+JMAbyn40mEyFAhSgAAUo0M8FPBzzP6P9ROO3baCfBXQQ1EUB4f1MJg68IvxPACO7Izk565zRi4Mm75+cIZaJg8mYKUABClCAApkrwBvJzB07Rk4BClCAAhTISoHKmTP95xfWTGtobDzNJZITYPUwiPpZiZG5SavxIlsAfTKSlzPPL479rb7qoa2Zmw4jpwAFKEABClAgUwVYGMvUkWPcFKAABShAgewWkKKJZw9otI1jkWj6tFqd7oLUEBjN4wyytL0wwhliFka3iEQX5hYVPeGibkHT4ORmzJpl0zZqBkYBClCAAhSgQL8WYGGsXw8vk6MABShAAQpkgcDE6bmxlKnUIHmUOnw8sIkjoRpjgSydxl6diUTXQPxFNpmcnV849LmGpfduSacIGQsFKEABClCAAtkpwMJYdo47s6YABShAAQr0NwFB5fT8WJM7wI/EJiZ2N15jg/gIGJPb3xLNqHycC+CZ9TmFxY8FyHkklYq/jmWP7gTgejCPtx6rDXqwDzZNAQpQgAIUoEA/EWBhrJ8MJNOgAAUoQAEKpI3A4KOHIVqUwsaFO/omppkGE5bleBKbok2Jj8HI6WqDQu5i2YujYZD0YrmrHYJfuNW1j2B0RQOW3ZPqlQjKJ0+D8Y9EU3IW1i9a3St9shMKUIACFKAABTJWgIWxjB06Bk4BClCAAhRIOwEfw48pRn7pDYDbjOqqmekQYfHUcyfEG+qvSu3edaxqUAw1uRBwsf7uHBx1FmriABLR4sJXc4uKbto9/9ezAfT+rK2wMOb5P4PDy9CG81Dj7QIW934c3enLtihAAQpQgAIU6DEBFsZ6jJYNU4ACFKAABbJJoNJHuf9BGJkByLEAvoHqqjlpIzDhm5GiA3LK9ry25njj+5M1njxMPFOhzsU4k6zTo6QCY8X3Nrog9ZL40YXRwoLn43XDnsdLP23odKtdPXHMlCNgvPvEyJGq7kUE9icIgiqsW7y7q03zfApQgAIUoAAF+p8AC2P9b0yZEQUoQAEKUKB3BUZMzEWscCIi+A7UTAVkB+Kpk/Hagld7N5B29nb4V/KjucFoI/o/QWNivNPkeLU6CLBFgGfa2UqWHqYOappgsNV4/hsm4r1QNHDQ/B0bdy3A8llhMUz7HGZ45QgU5NwnBpMUEFisAfR+IPUgqhdt7uH1zfo8fQZAAQpQgAIUoEDHBFgY65gXj6YABShAAQpQ4F0ClTmoyPkfQL8Jo0eK8XJU7RqkvGmomZPe6zvNnGkG/GvTiIY3ao/UICizicYyiUSPd0HiKMCwQPaeK914/h51+jvjRV7TWGRFQUHha7U5uS9jzh2JtPqlKD22CEOK7xN4n4aR5kdmNdDNcPooEMxCzebngeXJtIqZwVCAAhSgAAUo0GcCLIz1GT07pgAFKEABCmS0gGDohwejuOBciDldIOUw8CAiGqSeQa2chi1VWzMjw+keKvMjWLMtNzo4b4RNJsZ5sZxPBInEBxV2GAItgmg2rUmmEOfEeXEx2Obl5W3SwN6t6tYHElkOm9OIsfE4Zs2yaTq+PsZN+6WofA2eiTbHqM6p0z0Q+RdccCOqFyxMi9ltaQrIsChAAQpQgALZJMDCWDaNNnOlAAUoQAEKdI+AYOSJFYjEboSnxwukBGK8lqat08DMRuPur2HDszu7p7teb8VgwvTCkuKiklQycYhCR9tkqlIDHZdKNBwCxZu59npcPd6hicS2R3P95xCYV+BHlpmIXdFQG38DY/0daVwIe6+LwdhpM0TdFfAjA975Q7U2CSsvwXM/w8qqP4SbBfQ4KjugAAUoQAEKUCCtBVgYS+vhYXAUoAAFKECBtBOIoOzEoxCJXi0RbxqAcPH6d7ys0xQewKp55/TJjoQ9yyWYfkVRwa4tkxK7689L1dcPF8gAeFoEGxbLjMCoB8hb91fpcJ/1jjW/VKHiwtlT8JwFvEYN3E6Tm9uQWzToYRvNmxUfNX4z7jkn1bOMPd66Qfnkj8CYR8X3h7XamwZOLe7EzqYfY/uScN0xvihAAQpQgAIUyFKBdLhhy1J6pk0BClCAAhTIMIEDJ+SheOCpUJwrgqMhfs5eOzpq+HK3YsW8qwBkeoFlvwNUeso5h9ZvrxsHBHl+TuTQZFPyEHGu2AZ2AKwdDNEIVCKKoAgO/123rPkO7F23YR29J/tvwUvfs969gROYJCB1MGJhpFbE3+5FvT0GZhPgnnPO1haUlG7YOWDE85g1s/+ttzVqUgVi0dkiMrqtQVSrtYB7HM7djFWpl4HFwX4HnAdQgAIUoAAFKNDvBDp6E9bvAJgQBShAAQpQgALtEBgxsRT5hacI5BrAlMNrWdR8r5ezVh1+gOp5Pwqfq2xHy/3xEDnhhtmDVj1XdUw8lRyYaoqXpnbvPjKVSBRArBfWw4znDVJ4+WptRK0KzDuKZu0RCU9STyXipUSRcGq3AS6AqppoTkO0sHhzJC/3PzEvFs8fMuyl/LLyNctnfr7/FcDashr1kTEwOY9I1P/gPjnVWoVbhJTegiBYinWLd7eHn8dQgAIUoAAFKNB/BFgY6z9jyUwoQAEKUIACPSMweuoQeOZsqJ4pnoyG2ceOjdal1Ok5WDXvAS5u/vZwCKbPjAzetjVqcz2jqYSI1RFNQWNJqqExFjQlDaAdvyfzRQuLBiRMfk6ji5nX/CakvLzAbd/jUlhclgRmup65IDKg1ebZjaW/F4l8fL/ROtuo6pZD5U+o33E7Ni1r3O85PIACFKAABShAgX4j0PGbsH6TOhOhAAUoQAEKUGA/AoIxUz4A35wPpx8TI0Mg3n8fB2zt5EA3qwvOQM38KupSoA8FfIyddo8Yc0a4U+r+4lCrAcTtBuRO1McfxobF6/rhGnn7Y+DPKUABClCAAlkpsN8bhaxUYdIUoAAFKEABCkQweuoJ8GQGjH5UjJfz5ppY+753CLRGg+QXsWbhP0lIgT4UEFRM+ZF4/pXtKYy9Fac6Wwvg73B6P6qr/tyH8bNrClCAAhSgAAV6SYCFsV6CZjcUoAAFKECBjBEYPL4Ape/7FCS4GmrGwBhf2jHrBlCFxdMa2C9iddX6jMmXgfZPgUNOvlhgb4ZEvHYn2LJ5hEOgrwPmCtTM/SOA7H0ktd1wPJACFKAABSiQuQIsjGXu2DFyClCAAhSgQPcLDDtyMAoHfw2e+baIvg/ivXWvsP97hsAFqpiNpH4Lr83b3P3BsUUKdECgYsrHIHhMvEisA2e1HKrOaSCrYXAf6uwj2FS1gWvmdViRJ1CAAhSgAAUyQmD/N7kZkQaDpAAFKEABClCgawITIigrHI5o7EwYuVCMFLW0t//1md7uNyyMAfOQ0G+wMNa10eDZ3SBQMeloqL9IIl5BZ1tTp9ug+ijiwd14LVgFLA462xbPowAFKEABClAgPQVYGEvPcWFUFKAABShAgd4VGHXy8YjiQlF8DJ7JfbPzjt0nOBdXdfegqXEmXn9qV+8mwN4o8B6Bg6eORA6WiOcP75KN04TCzobTO1E9/0kAqS61x5MpQAEKUIACFEgrgY7d8KZV6AyGAhSgAAUoQIEuCxw4IQ8FpRObZ4mJfHy/u07uq0MXNCnMTdgR/ym2La7vcmxsgAJdESgtL8Kg0YvE9yZ0pZnmc60LVLAULngQexJ/xhtLtnW5TTZAAQpQgAIUoEBaCLAwlhbDwCAoQAEKUIACfSLgoWLKqfC8y+DcEeJ5uR16dPK9ITvdo05norH2bmx4tqlPMmKnFPivgGDstMfE8z7dLShOA1W3Gep+jyZ7F9YvWsN1x7pFlo1QgAIUoAAF+lSAhbE+5WfnFKAABShAgT4SKJpYimGFpwN6HuBViCc+2rXzZNvxqg3eQOCuwOrNvwOWJ/soM3ZLgbcEDCpO/p745rruIgn3rITa7XDyv0gl78XaJ5YD4Lpj3QXMdihAAQpQgAJ9IMDCWB+gs0sKUIACFKBAHwoIRk0ogld6KTxzrhhvUHfFohqsRhLnY3XVPACuu9plOxTotED51LMlYu6BGNPpNlo5Ua1NQvQFBPo91Mx/guuOdacu26IABShAAQr0rgALY73rzd4oQAEKUIACfSng4aDKI5GTc5EIPg3f5IXbTnZXQOpSryAlYWEsLBRod7XLdijQaYHyKVPFyIPw/WGdbmMfJ2qgy+HsTNjaJVi7dEtP9ME2KUABClCAAhToWYFuuxnu2TDZOgUoQAEKUIACXRIYXFmAEv+jMP4VYtwxED/6Znvdcy8QPmPm9CnY4ELULHihS7HyZAp0l8CIiaUoKPynGH9UdzX53nY0cDUQzIZrvBurnlzJ2ZI9Jc12KUABClCAAj0j0D03wz0TG1ulAAUoQAEKUKA7BAZMKMaQQZ+BukvheeOk5bGy7r0HcM4pMAfJxoux5slV3RE226BA1wUmRDBu4LMicmSXdlzdTyCq2APrFsAmbsXq9f8CahJdj50tUIACFKAABSjQGwLde1PcGxGzDwpQgAIUoAAF2i8wdOoQFOJLiMg3oGaMCDxI89t/994DOOsU+n9QXIqVVWvbHyCPpEBPClT6GBd7UID/gfG8LvcULr7f/HIKB23esMJqkxp4UFML456C1Zuxqmppl/tiAxSgAAUoQAEK9IpA994U90rI7IQCFKAABShAgXYJDK8cgcKcSwCZLpBhCD+8t7y6//1frVWnj0KDK1G9aGO74uNBFOhxgekextbeKjDnwTN+Z7vTlH0ZPnZDJQ7FLkB2QN1WiOTCuW1wsgWeboNFAnuSr2Db4jc62xfPowAFKEABClCgdwW6/8a4d+NnbxSgAAUoQAEKtCUw8qRjEI1cKDAjw7ktEI1CZAgcIvBsACf58Ezxm7Wyrt0ThGuMwd2PVOOVqFmyjYNCgTQRMBg77XwBboLnvbWuXodCU+cWIdFwMRKNNdi0GcCmAIB9s5FwBtlbG01ww4kOyfJgClCAAhSgQHoIdO0mOD1yYBQUoAAFKEABCrQmUDhpIOoaG1EWizX/eN2GJgweMQAl/oDm/+/MABg5AFai8N3BMN5VYqSoU5jWNSjsjajbeQs2LWvsVBs8iQLdLyComPpViPmFeKags81ryn0Lq+be+46CWGeb4nkUoAAFKEABCqSZAAtjaTYgDIcCFKAABSjQBwIeRk/7EnzcJZ6X16n+nduqCH6IFZFfA3O48HinEHlSjwiMnnIcIt7vxZgDO9u+qn0ZO5tOxZYnuX5eZxF5HgUoQAEKUCBNBVgYS9OBYVgUoAAFKECBXhMYMXE4covvE1+ndHrnPrWvqsUFqJ63oNfiZkcUaI/AqElHI+rdK8Y/vM3DrUvBwEBM6wv0qybU2ttQXXVVe7rkMRSgAAUoQAEKZI4AC2OZM1aMlAIUoAAFKNADAuUxjB19EYArxfNKWu3grZ34WnazDF/vvn9Q59ThX7Cpi1Cz8NkeCJJNUqDzAgdPHYkc81vxzMS9GgmvXcU6qL4AmKPF6AiIMa11ptbugtNPY1XVk50PhmdSgAIUoAAFKJBuAiyMpduIMB4KUIACFKBAbwo0z6aJ/FIER7VSEGheTFzVJmDNEng6XsQcsFdhzGlK1c5GInkR1i1e15vhsy8K7FegvHIEvNgD4nmT3nusOq2F2ntg7Z8gkW/Dl8+JSMuafK281LnHkXJnYXXV1v32ywMoQAEKUIACFMgIARbGMmKYGCQFKEABClCgJwQm5GHcoCsg5kKR5kX333tfoNAg3G3yr2iw30VOzhfFuCtgvHc/bmZtUlUfxZbGi1H71K6eiJRtUqDTAoOOK0Rp0ZXi4SrIf6c9ItxJ1eorsKnzsXrhEoydNhni/p+YyOA2C2OqO2Ddxaie91Cn4+GJFKAABShAAQqklQALY2k1HAyGAhSgAAUo0IsCI6cdgxh+LsY7ttVew0cond2kzp6JVQvnY+SJYxGL3QzFNPEkArxZZGgpjD2I6uoLgHXxXsyAXVGgHQJlOSgfd654uAGeyWk+ISyKObcecJdh5fxZzf+u9NgilA64QSI4C2JyW/+dcFYd/o5U6lysWVjdjs55CAUoQAEKUIACaS7AwliaDxDDowAFKEABCvSIwIDJxRgcuVwMLoVp/dExdZqA1b9i1fozgeX1AHyMnnQCIt5MqJkoRvywNqZWGyF6D1ZsuhZ4qaFH4mWjFOiKQMWU08SYB2G8wpa6mI3DytWonvtzAPbtpg+efAii/sMSMUe11Z2qJqD4BeJN12DdYhaCuzIuPJcCFKAABSiQBgIsjKXBIDAEClCAAhSgQC8LCMonfxR+5E4xcmibBYDA1UCDK7BqwZ/CWkLzcSMm5iIv7/MQ/0oxGBPuYqnW1gJ6C1ZuvAlYnuzlXNgdBfYnICif8kn43l1izIFQjavqQjQGF+D1BWvec3IEFVNmiJgZaGMzinCqGdQuA+xFWLHomf11zp9TgAIUoAAFKJDeAiyMpff4MDoKUIACFKBA9wsMnZqPEnMDjHxTRFoeLXv3S2G1QdU9gETjDXhtyeZ3/Xj4MQORX3xVy/legVrdCdHrsXLe7W8X0Lo/arZIgc4LNG8yYe4UmKMUeBr1qRnYsOgfrTZ40Emjke/fLGo+Ds9EWztGnW2E4hbY3T9FzdI9nQ+MZ1KAAhSgAAUo0NcCLIz19QiwfwpQgAIUoEBvC4yedjIi5j4xsvcOk2EstnnF/X/B6VWombvkXY+atcQqeN+JhyIavVYEn1FPt8KaGVg199HeToX9UaBdAmMmHwLxbofKeIhehep54bWaauNcQcWUTwPeTeJhNMS0er+s4YxK5y5BTdXsVn5H2hUWD6IABShAAQpQoO8FWBjr+zFgBBSgAAUoQIFeFBhbiLEHPyRong0T7i65172AWrsb0DvRUHcrNjy7s43gDAZPG4US/RNEC8OdLbFy3v/1YiLsigLtFzjouAORU3A9PNmNoOHHqFmybZ8nD/3wEBQU/AC+OVPamDUGdU4d/oit276BXctq2x8Mj6QABShAAQpQIJ0EWBhLp9FgLBSgAAUoQIGeFhh38jki7jYAMYhv9uounC1m9Uk4ewXWzH8egNtHSAZjTz4TTmZAkl9B9cJ/9nT4bJ8CnRIoqyyB530Izq3F2ifC3SRb1sxr8zUhgoqBk2G8H4mRI9s6TNXWIhmcgdUL/9ypuHgSBShAAQpQgAJ9LsDCWJ8PAQOgAAUoQAEK9JJA8fsHYNjwP4hnTmxtphhUVZ3dBsgtWLny58C6duy4d0QJyodORXzP89jwbE0vZcJuKNDzAiWVJRic8x14eqGIGQiR1u+bnV2hjQ0fxutP7er5oNgDBShAAQpQgALdLcDCWHeLsj0KUIACFKBAWgqUx1Ax8tsQuV48P1xwf+9HKMPd9qxbBOcuR82CF9qZhkH5sQeiJtgJLGts5zk8jAKZIVAx6WggciNEjhdPIm0FrdbeiJWrrwNqEpmRGKOkAAUoQAEKUOAtARbGeC1QgAIUoAAFskFg5IkfQDT2IAzeLy2Lie9dGHNBHRyuQ/WaX/IDfjZcFMxxvwKDxxdgwIhzYORyERnc1qwxDexrcPZ01Cx4br9t8gAKUIACFKAABdJKgIWxtBoOBkMBClCAAhToEQHBmKmXQbwrxcOAVj7cN6+3pGqfRiI4G2sWhmsw8UUBCoQF5PITD4Uf+SHEnCrSvGHFXi+1GgDBo9iSugC7F+8mHAUoQAEKUIACmSPAwljmjBUjpQAFKEABCnROoHzykRBzGzw5XsSYVgtjgW5TCa7Dyvn3AUh1riOeRYH+KFDpY4z/KYj5mfj+iFYzDNfng76BlL0cNfN/u//F/fujE3OiAAUoQAEKZKYAC2OZOW6MmgIUoAAFKNA+gZIjSjB08JUQuUDEy9m7KGYdwo/0zvwVm3aejbp/7GhfwzyKAlkkcOCEQcgv/oFEcs5tK2u1LgDcHCTMBVg3d10W6TBVClCAAhSgQEYLsDCW0cPH4ClAAQpQgAL7FBCMPOkExPw7xPiHt3JkWBFTdbIJqhegeu6f6EkBCrQhMPKkYxCNPigGFQhnXrb2CxXoFgiuxso5DwKwtKQABShAAQpQIP0FWBhL/zFihBSgAAUoQIHOCQw6rhCD8i8R9WbAk/y9Ggkf/1IbhzMPYU/DNXhjybbOdcSzKJAVAhFUTJsB4BLxvYFtZazOPY2UuxCrq57nI5VZcV0wSQpQgAIUyHABFsYyfAAZPgUoQAEKUKANAcGoKSdJzLsTIhWA7P2e76xVxX8Q6NVYXVXFGS68liiwH4GhHxmJAXn3iEolPPFbO1qtTULxI9RuvgVbXmqgKQUoQAEKUIAC6S3Awlh6jw+jowAFKEABCnROoPTYIgwuuVc887mWBvYqjKlaWwvgV6gPbsbGhVxbrHPSPCurBEbkonzcF8T3r4ExI1tNvXkipr6CxvinsWFxTVbxMFkKUIACFKBABgqwMJaBg8aQKUABClCAAvsVGDPtixBzh/gY0GphzLlwttg/YIOrUbNgCWeL7VeUB1CgRaCssgzRnOtE8Hl4Jq81luZNKl3wK+zcNAPblteTjgIUoAAFKECB9BVgYSx9x4aRUYACFKAABTor4KF86gsSMeMhJnyv3/v9Xt0OdXo7mhp+gdef2tXZjngeBbJQIILRUz4B39wgxozde6fXFhFV1wQNvo4VCx7JQiOmTAEKUIACFMgYARbGMmaoGCgFKEABClCgnQJjp54rnn/nm0fv9V6vVgNA/wmbuhQ1C59tZ6s8jAIUeEtg6IeHoKTgOgBniPFy2yyO2eDvWLnxEwBnjfHioQAFKEABCqSrAAtj6ToyjIsCFKAABSjQGYHySYfC934nxj+s7cKY3Q1x12NH6lfYtpiPeXXGmedku4BBxZQTAbke4n1Q2liIH9YlVXEdqufeBMBlOxrzpwAFKEABCqSjAAtj6TgqjIkCFKAABSjQKYHxUYwZfgFErxY/UtLqI5TOOnX6FJw9FzULX+lUNzyJAhQAUJmDipyLIHqFeF74+9bqS12wEcn4KVjz5MvhE5akowAFKEABClAgvQRYGEuv8WA0FKAABShAgc4LjJl6LIy5TQRHwxj/PQ01fyDXINgO1cuxKvUwsDjofGc8kwIUwOiph8E3t4tnTmq7MOaaANyLLduuxa5l4U6wfFGAAhSgAAUokEYCLIyl0WAwFApQgAIUoECnBcoqSxDLvQrGnStiCgB573u8wmqgTv8Ptbu+g61Lt3S6L55IAQq8KTAhgvKBXxXj/Qi+DG2VRZ1TyCtI2guxumoR6ShAAQpQgAIUSC8BFsbSazwYDQUoQAEKUKBzAmOmfgRGbofB4SLee3eibHl8S90ete4LqK6ay0e6OsfMsyiwl0D5sUXwSm4Ro1+B+LHWhFQ1Aef+iGTqaqxd9BoVKUABClCAAhRIHwEWxtJnLBgJBShAAQpQoJMCh+dj7LCLIOYaEYm9OVnsne/xChckNZB7UbN8BrAhfLSLLwpQoLsEyqd8FJ73G/HMqFabVFW12Am4q1A970EAye7qmu1QgAIUoAAFKNA1ARbGuubHsylAAQpQgAJ9L1B+ykdh8EfxZWCbH8qdWwEXXIhVCxdwtljfDxkj6G8C5UWoGH0FjJkhRiKt/x46VefmII7v4LWqtf1NgPlQgAIUoAAFMlWAhbFMHTnGTQEKUIACFAgFBkwoxrBBt4p4Z7UC0rLgvmt+jOte7Gn8Ad5Yso1wFKBADwiMPnEC/MgtIt5xMPLezS9aOlRbpwEux6rt9wHLUj0QBZukAAUoQAEKUKCDAiyMdRCMh1OAAhSgAAXSSqBs8oeQE5klRka0WhgLF/4O5FVo6hrU7JrND+NpNXoMpj8JDB5fgNIRZ0PMZW38PrbUxpxbh0TqU1i78KX+lD5zoQAFKEABCmSqAAtjmTpyjJsCFKAABShQemwRBhffKeKd3soMFQ2niql1tYD5FWr33IYtz2wlGgUo0IMCo6cehgh+IOKdApGc1npS5wLA3YUVVRfyseYeHAs2TQEKUIACFGinAAtj7YTiYRSgAAUoQIG0Eyif9GXxo3fDSB6A976nqzpYaOoFWMxAzfwn+SE87UaQAfU3gfLyGKT8MxD8QDwZDZFW77XV6k4kE6dg7aJ/9DcC5kMBClCAAhTINAEWxjJtxBgvBShAAQpQIBQYXVkOyXlUou4owA/fz/cujFlbC5WfYWfdrdj+dB3hKECBXhAYXDkMA6MzofIVMSa3zeJY0j2NmvUnA8vreyEqdkEBClCAAhSgQBsCLIzx0qAABShAAQpknoBgzNTz4ZkbxUgM2HtWijrrYOVJpOJnYt3idZmXIiOmQAYLlE+uhO/9BiIHixjTWiaqSCAIrsWqqpszOFOGTgEKUIACFMh4ARbGMn4ImQAFKEABCmSZgGD01KMg5m6QL1HfAAAgAElEQVTx9Ah4Xqu736mz2+FwFarnPQAgyDIjpkuBvhV43/EDkFfwfcB9XYyf23phzDmk8Cxs6rz+tRB/pQ/USeZs9BHGu9gBCP/hiwIUoAAFslCAhbEsHHSmTAEKUIACGSxQUlmCIZEfAv6Z4iGv1ce0nLWq3mNorL0I65/elMHZMnQKZK5AxclHQ3CbGJ0I8VqfNWZtIxR3oVavw5aqhsxN9u3IDcomH4OI/wG4xL+wev3LQE2i9bzKYxg96jAAW5Go244Nzzb1fv6VPiqin4WIwqaWoca9BizmFwm9PxDskQIUoECfCrAw1qf87JwCFKBADwuUnxJD3UYfW17KjA9cg44rxPanGwHYHpbJ3ObHTjkOYm4RwQff/LC919piCNwb6vAt1MydzdlimTvUjLwfCIw55XwYnSmeKW0rG3XBf2BxKVZVLcr4v31llTmIxWYI5BoFlkHd7aiumtX6bKzyIowrfwgODfD0RQT6d0Q3voDly5O9NvLjKwvExf6hDgcAdh5S8lOsmf88Z4/12giwIwpQgAJpIcDCWFoMA4OgAAUo0BMCEyIYO+RTUHwCCH6P6lWLgHXxVns6eNoBiMpExJP/hjZt6pNv7sOi2MDCWyFSC+ceQvW8lzP+Q2J3D+uACcUYMmgGIBeKJ/mtrS0G1biq/hHb687lgvvdPQBsjwIdFBgxcTjyi28TyGnwpPXHnlXjcO5u1O+6Hhv/saODPaTX4WWVJYjFrhPPuwjOOVV9AltXfRa71tS2EqjB2GkzAVwKIAmjK2D1PlSvfajtWWbdnO6oCcXiDVoN35QqNAGrS1DfdDY2Pbm+m3ticxSgAAUokMYCLIyl8eAwNApQgAJdEhg8vgClB10hIldq4NZA8H2smvdIq22OPHEsItHfwUChbinU/BHVq5f02oeTMKiKykEi0RcVMgCQ52CDH6JmwRIWx94eMQ+HTDoJNnKb+HJoq0UxABrYagTuYqyZH84W44sCFOhbAUH51E/AkxvF8w5pKxR1bh2cuxjVVX/L6FmeZSeXIUd+LkY+Geaqzs3Eirk/ajOngz48GvlF94gxJ4UHq9ONSLnPYM38f/XKsJWfdJREov/EmxskaDL4D1Q+g9Xzanqlf3ZCAQpQgAJpIcDCWFoMA4OgAAUo0AMCgyuHoTR6s3j+l5t3KHRmNqrnNH9YaeUlGHfyTyFycfhRBio7YN11WLX6/l4rjh103IGSX7gaIjGFhv99CrV1X8XmZ17rAZ3Ma7J5bbHojwDzDfHDmSfv2olSmxNyQVIDey+SW6/F6//ZlXlJMmIK9EOB5llUuTcA7mvieXmtZaiqCof5aNxzZkavC1g2+UOIeb8Ji4Cq+nfEd/4P1i7dso9RFRx80onIidwvxhzUXExTvQcr5n6rV66E8pNvkai55M0i3lYEwVdRs6AqDKML/Xv8QqcLejyVAhSgQB8IsDDWB+jskgIUoECvCJRNOQIx71HxzDgNgm1w8h3UzPt9m32POGk48mO/hdETJCy6OLdHk8EnsXZhOGur519jJn9WItE/tHwwchYOf0SjvRjr53Px+BBldOVhiMRmiZix71lwP5zl1/whTgN5BbCXYFXVQq6R0/OXLHugQDsFDMqnnADf3CgiR781O+m956pztbDBeVi1oPWZve3srO8OK49h7MgLofJDGGyDtd/CqoXhzNV97/Y4uLIAA6LfAOQK8cyQ5oLaivXTUDY4D8jLQaRxGGzkEETNODgZANXnEK9fjPVPb+5SAWvoh4egsHCJRL0KtTYJh4eR8r6LdbPfaJ/hhAhGDchDRPKhOgpe5IOwegSAKIx7Fs49juoF6/abf/s641EUoAAFKNCDAiyM9SAum6YABSjQhwIeKqZ9CWJ+DoMcOHsfEsnvYt3i3fuISTB6yocR8e4DMEaMMWrd9Vg599r/nvPmBwHr5SGWMtjlarFtcX3X8xwflXEj5sJ4JzY/TqP4D4LUuahZ+GyH2w4Xf/ZzC2FShXARQbJuJ15/KlzfZt8fzjrcUS+e0Lz+Wv5t4vlnt9Jrc2FMAw3H9i407bkVG57d2YvRsSsKUGB/AqMmFMMfeB4MLhbxBrW6m2zLbKlliCc/jrUL9zXLan+99c3Px3z8EPHdbHU6AqqzUN90xT7W6hKMmJgD4+VA8nMQSx0EjX5XjHxMxS2D0/8HgxPEeR+EaBk889/12axLqsNcaDATNQte6vTsrLEnTxfBgxDJURu8DuuuxOqF4ZdH73mvGB/FqANyEb7v5bkCWJMHG5Qi4o2ByHHizIkweiDEhDPFWl7qrFqZA01djlULXu2bAWGvFKAABSjQXgEWxtorxeMoQAEKZJLAgRPyUDj4AVE5TUWfRyr1HaxZGK7Zsu/HQ8ICTGnB12DMpWKkTK37FTR+DTQ6GjDDYTACkAMh7gA4iQC6AkFiNtYs7touXmOmHitGnoTnRdXqTsDdhLrtd2DTsnCHyv29DCo+WQqkRgJuFFz4IQplMOZgOKOALkeQ/DNW1/4TWJbaX2Np+HPB2KlfFJh74JnWHsNSdWqhuhSp4EqsWfBMRhcB03AAGBIFukFAMHrqUfDlhwAmiedF22pTU/Z2rNpzFfBsUzf020tNlMcwrvzHYszF6nQlUvZKrE7+DVgctAQwIYLRA4dBzAh4djAUQyBmINQMhtGBAIbB6SgRlIXvA+8KWjUBYA/UJlWwE/BScNoA2EeQWPUA1rWxqcw+Mz8lhjH4vUTkVLW2EaoPoLHu2re/VGieQe2VQSV8vPMAiAyF6AGAfyDgwvgPenunUasBBDtV3A5AGuCkFkbigNYh7n6JtfOe2u97by+NEruhAAUoQIHWBVgY45VBAQpQoD8KlE+ZCs/8b/OsBOt+ih21P8fOpXtaT7XSRwkKMDBaCJEiqFQggnNE5SQ1WAnoK1AZCdED4TAACh+eegKIOsQh8hyAm7Bi7oLOfXM/IYJxg34sxru0ebaYdf9AoOe3sviyYPD4fBQPLoHzByAqBwBe+CFlLMSMgurBgIwEEObgS7gDXLhwjyIJuKVwqRmoXvTPjPuAMvyYgcgr/YNEzEcB7P2+HaYYhMVE/SW2bbkVu1/c16zA/ni1MycKZIbA0MPzUTjsq/Dke+J5w9osjDlbh8CeipoFizMjMQDh2mI5kVkQFMG5O7Cj/kYMzBkJjRwPYAQ8HQQ1QwEMh2IwjBsQ/p2Gc+F7SB3EhDOPGwDdATEbAK2Hul1QswdG6+CwB9AknO6CZ1KAS2J30+t4Y8m2ThgJxk6bDuBXMBLG+zJUvoPqeS3LBoTjVDz0akBOgvFGQV0BRD1xklLR3eL5I5qPs7ZRYZ6F03kwshaB3YkYGpBye2BMHLapHjXerv8WBzsRKU+hAAUoQIFeEWBhrFeY2QkFKECBXhQIF90fEP2T+P6HVO1TaEqcj3WL//3fgtDh+ag4oByK8YCOgvGGQ4NSqFcMT0sgpgTAIEHz/37HoyGqgKuHyjbANSjMJoiE39zvgg1+i5oFnSuMHXTKaOTbx8T4h6u1u6FyE5zcipo54SwBYMyUI+DJB6DeoXA6HMaVQjC4OV64QjGmJHwUpvnYcGaB6EaFrIJ1TVCzAUZTgG5EQ+rPWL9odS+ORPd0VX7yeTB6o/hefquFMaeBqvs7UsFV7ZoV2D1RsRUKUKAzAmWV4xCLzRTIafBM67PGwi8IAjyGVXM/nxmF/MPzMWbYozDeKVD7L6RS38LaJ/6NUZPfj4g/Q5yehohX0FJM0noVuwbW+w+ApdBgV/NmL+J2AV4djG2CNfVINabgbBwbnk127guXfQzO8MoRKIj9GoIpULFw7udoqvseNrw1Q29CBOUlH4TnfwQi06Aaad4pOfySyAXbYKK3iidjYDUslL2CVCp8BHN+t8fZmeuL51CAAhSgQKcEWBjrFBtPogAFKJDGAodM+zac3go14YeNa7Gy6gGMnTQF6p0OI4dDwm/tmx+DjEHVb54B1rKkSiMCuxsSfjgx2yFuIyD/gQavI4WNiHobmh8PSaqFl3RIouURGT/XoWZrUycfUxSMPfkHgFwMo7kIMB+71k7H9pV1zW0fcNLBKIg8DMEh8Ew+FF64YaWIawpnq4nvD2muh1n7BkR+BRf/HWx0J2wyCeMrGkwAL6bICyxq5oQfsLqy01jvD/rIE8ci4v9RPP/QNtckCouJwE+wMnELZyb0/hCxRwp0UMBgzLRTIHq7+P7ots5VDR/Lc1fg1apwzcd0fvkoP3kGIu5awBNYexeqN14JLA//3nooqyxEJHo0YA6Bc1ug9gX4diekKIGVqxPAYAcsDt+Awr/NvfP3ufzkLyPiftI84zhADWqTJ2DrXmu6CcoqY3BBLly+wG2PYxNSwDKHimk3imcuCf8maxCOU3AJqnc92sn3wHQeW8ZGAQpQIGsEWBjLmqFmohSgQFYIVEwcDhTPg6ACikdQvesCYOkelJ3yIeTYywEzDSIm3PYRKttbHpN0L0DxTHMhLeXeQEPDdmx/uqUw1dOvUR/7IKJ6nxg5XFOuAapn7bVzZrjWS4H3CVjvYzCIQ/VJAC9BgxxI9EHx5YDmxectXoHYc7By/tM9HXavtD9iYi7yC66DmPPFeK2uLRYWCRX2SdSmzsGmJ1b2SlzshAIU6KJAOGv3wB/D2PPERP47K/c9rariH0g1nYWaJ5Z3scOeOz18hDJifg1PDmnpJHgZKe88rK4K1zrszCv8bCLABA8Y5YBZbxXNOtPW3ueMPOlgRPzbxDOnIhCnSJ2GVQse71Dj5ZM+h0j0YRGJqbWvI5U8F2uemNNrhb0OBcuDKUABClCgPQIsjLVHicdQgAIUyASBERNLkV/0SxHzWRVNweIaVG+7413fYo+ZeiyMdxBsciNqGl/s08Wdm3daLPguIN8WgzxV9zhWrJkO1LQ8Qrn/l6B82mMS9T4dHqrOrUGAs1EzN3PW5dlXjqOnHgYPd4onx0G81j48KzSo1wDfxaqqX/Ixnv1fMDyCAmkjUDb1WOTo70S890GMaS0uVbcd1v4Y1Wvv7MDfxd5KUXDQcQcgP/8WgfmUOvwLTodKxLxPrf4au+JXt2PHYsGBE3IhJbnItbmAFMN5AxAJZ3Lp+xHFTiTxb9jkGqyr29jlGVmDKwswIHaJCK6AQQwwRjWYjd3xMzu0Vtm4qZ+AeH9oLoyphl9InIFX54RrbfJFAQpQgAIZKsDCWIYOHMOmAAUo8G6BCRFUDDwTIt+HSD4ccmDkRSTsZVhbFc6w6syr5UNLrHgw1NVi3eLabvxGXFA+5SPwvFvF4Ag4sSrJz2DFwr91KNCKqReL79/aXBiz7lk4ex5WzX+xQ22k48FllSWI5lwO0XPFmOLWHqNUa8NNBf6M+tSl2Lh4QzqmwZgoQIG2BMpjKB91Hox3hXjhDo2y9z25s1ZVnoFNXoSaReHOv+nzOnDCIBSUXgLPfBNOliEVXAbfXC6+/2V17mlY+53W/xZX+jgkOg6uecOUEqgeBN8bAdXhEAxHgGEIPQADJw6q4TqRd6Nhz6/f3jGycwoG5Sd/BL67HZDxgDwBuPBLBwO1MxGsuQ017fxShoWxzo0Az6IABSiQxgIsjKXx4DA0ClCAAu0TmO5hTO1x8MwNUBwGq/fCw9kCyVO4h9Agl2PDvJ37acvHyEkD4UspxB8IwQFw7gB4pgyQMsBuhboVUPcMXOzfby+M374A9z6qefHj6EyB91XAKYz4Gtj50NTXUdOBIs+4U74hRu5pLoypVsHpBVg5N8MfKZzuoaJ2KmBuFg+HQMybjxa9m1FTdhXUfQc186s6Oww8jwIU6EOBoR8egpKCe0TNx+CbSFuRqHM/RTK4HmsWhF9O9P2rrDIHkcjpMOZqqO6As5egZuGzOOTkW0XMxWqD2YjjO3itau1ewQ6YXIxh/vmwOF1ERwMSKKQJDrvhYTdUdzW3GT7qH+5WqbIeNvk01ix4pUuzYpvfc3JuAHA6VJcjsOfD9++Hh5Fw+ldI8HWsWLijXbjvLIwFbjmQOhPVC8Mdj9/78jBqcgHEFCHZYLE+vq3Ls97aFSAPogAFKECBjgqwMNZRMR5PAQpQIN0Exkw+BMa7QcScqM7ehtr6uzCg8C9ivGPVuScQd+dhXdWKvcI+cEIeioZMAvQjcDoIngyAcy27UqoMgKBYRAubH/NRazWwNYD8BE2v/i82bGjqPMP4KMoP+jp8/b44KVa4P8KYU6AuCsjVWDnvZ+1uuz8WxioqB0Fj10DkbPGQ12phzLkmtXIPtm2eid0vhovv80UBCmSegIfRU78M33xPPDOqrfA1sNWAOw/V85/Amzul9Gmq5ZM/BfGuh9HXoXorqtc+1fyo51uFMWd/jRXbv916ESjc8bGoAhItgwYDYLzwsf8EILVQV4eIVwcbb8B21KMEcaxbHO+WXMdOu16MXKBOdsHaHyBe9wjyihfAyDGwqf/Fnq3nYMtLDe3q652FMeeeQbLxW1jzZLjLJhC+H4spg3hjAVsBmEGAyweMhWI5nD6Mmnnpu2ZcuwB4EAUoQIH+J8DCWP8bU2ZEAQpkk0DLOl3XwOAsWPM4bMO1WP3keow7eY4Yc7IGeAybE99EXSvfhIffoBfmXAKrn4DIATAaLmwffkDZBpFwhtnrcFgHCV4F3HakZAOc3drlRyqbd1qM/g4m3KUs+D9YdzeM3AUTGQ3oL7Fy7kXtfmTzrcJYuPi+c3Ng9CK8On9VK5dABEMmlSKmBYgGSax+Mnz0sHd2QOvY9Sgom/xRxCL3iHGjASN7PWIVPl4VyAuwyUuxdtGSNM2jY1nzaApkq0B55Qggdp348mUYk9Mag6q1sPgNqvdc2KfrQobBhWsfRuReqL4Bm/wJavCvt3fDDQtjigtU5Q6snHPxfoY0XFct/Bzy1t/hntuVcszkj0Pk1xCTAvBj7NaHsKWqAYecsgSKYxHoPaiZe/5+/pZGcOCEYpjCEuRGPwbgZon4UbW6Hqr/bN7dWeQg+FoMlRw4lwdjcgHnt6QZljSlCRo8C6ffQ80CrkmWrb/zzJsCFEhLARbG0nJYGBQFKECBdgpUTL0KKpfBmN+jYff12PDsxuYz3yqMqf4Gr845u83WwsJaXu5gGClqLoq5SBKp+j14Y30dsC755geF7iwgeRg77Rkx5miFLoOzF6ERa5FrHocxhwHuOqyYFz7u0r7XW4Wx5rV48Aek7OVYs+D15pPD3dKi3mEQMwGi74cNBsF4uVAkoXYpVG9AzcLw8Zz0eRVNLMXw4rsF+GxLQayVdYfU7VDrfoFk8mdYt5izxdJn9BgJBTojYDBq8kmImFvEmPEQ0+oulWqDRlg9BzXzH+5MJ91yzvsmHYqY92eINwuNu2/Za82vsDDmcI4qbkb13Jmd73NELkYd8mFEcADi8Vfw2pJ/d/oxyvLJR8KY2TDIg9Pvv2sjg+bCmB4DkRvx6pzvvR3v4KOHIT9/GCI5x8KgPJwHBovhiLh8OMkHUARBkRjPqKqGD/KHf6ubP1S1tlbcWw2HB6uNw+J7WFV1O4CwUMcXBShAAQqkgQALY2kwCAyBAhSgQMcFpkcxrvYLCORqGH0MtbgNW6q2vt1OWBhTTFLVX6F6XvhNeGdfBiMmxuAGCTZtSnVpfZQRE3NRUHQNnF4G4HnAXYvqBQtw8LQDEMNsCA6FyDlYMfeBdwTrAeM9DB4cRW5+BJFUBI0uB/leIVJBEaL+5yXiXRSuvK/ObADkDYgbJKrvg+f5bSbtnFWHpVB3CVZVLe0sTrefVz71c/DkQfG83DdnU7y7izBP4BmkgstRszCccdCdRctuT4cNUoAC7RAYMa0UeXoZRM4Vzytp6wx1uhIb6k9A/ZJt7Wi1ew8pPn4AhuZdDmApqqv+0uojnc2FMT1HVW5C9dzvtxGAh6FTByIXpYgg3FikEILS8KsMQA6DkyPFw7hw3cnm89U5DWdkpVJXY/XAvwOzbLsTK6sch1jOnVCUwcrPsHrOHe86NyyMAR+E0yvgEkvhxb4LxYnimYK3jwsLX4pAgSSgSUBSzbPDDAaIiGigmyH6KhRboHBwbi18rx6w2+DMbviaQDy5AZFIAqmUIkjWYf3TWzpd6Gt38jyQAhSgAAU6IsDCWEe0eCwFKECBdBAIt5wvyTsVxk4H8Ch2JmZj2+L6d4UWFsYEx6nTm7Fy3g/3E7YBJngoH2JQZ33kJgsRyR8AsQPh3DD4XgVUc2H0Ndjg39hlX92rv/25hIs1R6NfheCHEG8jnM5A9dyW9XLeKowZHYtAv4Z4/ULkFo6BZ0ogOhROSyDeQRAdDoehgIT/Ph/qCgReCTzJD1feV4WFIIBDywcng9rwAw3ExQGThIqFQX14bPPPnd2DcJ2umnnhh7w0KDBNiGDc4L+IuCkQ/72zRjSclKDO1cLhHjQkbsamxdv3x86fU4ACGSHgYcxJx8GP/QhwE0W8NmaN2SRsONO16gd98DfLw9DDc/a5Dld7CmPDjxmIgoEzIJgMtSWA5Lf8PRcPxoRrV/5/9u4DTq6y3B/473nfMzPb0yupZLNJiNSASA8lBRWvXAG9ghXwIgIKF5Aqg4AooAgiTRRFEP6AXK+okJBA6DX0SMqS3ns222bmvO/z/5xZWtjdZJNts7O/4ycf7zUz73me73syZ+Y5b9kKhxpYjT6/q6DYCtV34fFXVE57r4VrrAmGHz4CBQU/gmhUFPslFkx/AUDYZGFMcSE2Vz+AHsVfAvx/wthRHxTlos0ANsD71TDBIohbDicrIPgMFD/PTqX0+jC0/jLMe2p+J/RJl7i4GSQFKECBriDAwlhX6CXGSAEKUOCTArsfMgyxkuORcU9i4YyGBX8/fXxUGMN1mPf41U2+Jiqw9SjYE9YNAaQMYnoA2geQwVAZCcEoET8IH/xIU/X1cG4mMvWXYNGzb7e8U8bHMWbIsRC9Cl4XAHpbdqTYh8eHhTGY0VD/VbhwLeKxK6ByhFj5xJN776BSreo3Q+xmqK+C0b4idpx6FxXD3oaX56B+DcQ4QKMfMCkY3QRva6GaRia9FibwqE8ralCNzbOiXd5yoCiWXbvnyxLgPtigqAlbhdNQxb+IlF6ORT2e36mREy3vLL6SAhToDIFhh/ZCUdGpEHOeQAY2NyVPnV+IdOZ4LJq5E5/BHZRQxZS7RXDS9keMTYhhTN+jATkE8P0gJoRqDVTrALMWGq6GBGuRrl+OxetWAnOiKf07eYyPY9TAz8MEFUjXPYQlzzTeHTNqccykV2CCPREVxuZ+MJps6CGDUVi4B6LaZFW4FCuWLMluLPDJ45OL7yvuh6u/APOfbFjGgAcFKEABCnRJARbGumS3MWgKUKB7C4yPN+S/nR8MY6LF96MRY9spjA08rB96Fl8E0S/CmVLAFSCawue9gWIjjLwPRfRlP9p5bDGM1CB0K1GbeX0nRisZjDp6MoLYdxHqy5DM31D55Pvb9N8nC2PAiajf+hIKiidAMBGCw6BaDch8eMyDyGbAVQG2CtCtgPkPCeRKdRpNb7kbvu4qVM6KYs6NYldLL9Rxk0YDwcMC/xmIjRal/uQRDRVT9dgMxQ1Yv+m32PhyVUub5usoQIEuIjBkYjmKCn4BK8dH0/Sairrhs07vg/M/xvufmD6fCylWTHlUBEftYCplQ6TRKOKMLYZNeXhXj+UvRuttbTuia9dzstjt6J5I1aex/vmtzTYz9thFEAzcpjDWknN+sjAW+vuBNAtjLXHjayhAAQrksAALYzncOQyNAhSgwC4LVExdIBYDtlsYAwKMPHIUgni0QP0geF8PIxuyBafQb0bcV8FrDdaZamyaEf248DsdT7S4f1nBEdkpjlWrn8O6OdtO+YwaHHLUbiiy04BgBKLC2PzHHsuep/zAMmjP/ohnMqjzW5rcDfODxfezPxYR7TqW+gnmNrED504H3qFviGHM5B/D2MtEJNHEmVXVR1MpX0Xovo/KGW90aHQ8GQUo0FECAconfxWBvVWiDVGa/jCIPguWIMQPUfl4NA08d44xx/5T4Ce2qDCWC1GPPXY1BD1aVRhTvR1VGy7Dilc25EJKjIECFKAABXZNgIWxXXPjuyhAAQrktkDFpI1ibbCDwtiHOTSsMYZSBWZFxa9otFVbjbgSYEIAzI7abXrR5BGfG4FEz2egEi3A/HFhrCXC+VAYGzWxHDb4A6w9uJm1hVTDsB4q52HBtLvacFRFS4T5GgpQoCMF+h84AL16XiHWfr+506rTEBo+glT9j7Dk2VUdGd52zhVgzJTHBTiozQpjux1dgeLYVyAaoKbuASx/ZkGb5toWhTHgV3Bbkpi3nZFpbRo0G6MABShAgfYQYGGsPVTZJgUoQIHOFhgzZZMYsS0sjLUkWosRE2MIChWVj0VrvrRV4QwYM3kkjH0ODj12uTCmmoJzN2LL6qu3uzh0SzLtyNf0HVOK3iMvFqtnQWy0nlrj+7LPOFUzHTWZ07Gc69h0ZPfwXBToFIEhR++F4uABMWZsc2uNQXWLhv4KLJh2G7I7JnbyEY0O7l08XcTsqU6vQ+W0aIOAbY9o4f2i0v0Q2hR003wk4jXwdgi0aAAshkB0d3gZCaPjxJthsNofYho2IvDhCg31N6iv/h2Wv7ix1dmWTxmPwDwD0UK4aDOYab9tcZujj/kCbPCwGFOgLIy1mI0vpAAFKJDLAiyM5XLvMDYKUIACuyRwYBnG9FwqRsx2CmMGQw5KYHlPD3xY6JoYYAQCJDIxaCwBgxKEhUUwWgzoOCiOyO4YZvTvqKt9A0uf27RL4X36TaOPGYcgNhMO0dShXRsxFhXGoh04a7b8DMtfjHY26wpHw/pr8fj1IjL+g4Ab3Zc15VdBU6dj4VP/7ApJMUYKUKDVAhYVky+D6IViY01txpE9gTr3HNI4C4umvdXqM7a2gdIJfbFbn5lQGQrgp5g37deNmow+603wC4j/HGA2AM7D25xXo8kAACAASURBVDiiRzjRbsIiaTi3CWKXZKf0i+8PE0wRkeihSZRvGga34r1p57Y2XFRMOQyCv0MkDu9PxfzpD7S4zVFHHoIg9oTYoFAV16Om6trsOmmZUoPCdAxxUwwXK4TN1KF6yyasnF3b4rb5QgpQgAIU6BQBFsY6hZ0npQAFKNCOAoOOGYYe5l1RcQr5GeY9fn2js0XrehXGjoMYDx8uzv69lX4IpRdi6AdgEMQPBqSPqBkAaF8YW5p9ndflqno/6qpvx9LnFrY6k4rJx8LaP0N9HE6/ggXTn2hxmxXHflMC+ZN2xcLYbkf3QWFwCaz5b7ES/fhtfE/WMKUeD2HN2rOx+c3NLXbhCylAga4tMPLovRC3N4vYQ2AkaCoZ9VoFF16DuurfdPoDgYETR6AsNgs2KAHMT/DeP29tImaL0cd8E0FwjYgZpKF/AYIXoH4BvM6Dc4uxaM2qjzaWGXnUcCQSfxQjExsKY74G0Fswb9pFre7ciqlnwsh12Y9dxQmY96/Hd9CmoNeEMvTo1wtxty9E7msojIUPIIMZEC0BpATW9IHHcBgMhPg1cOZZZDIzc3IX0VYjsgEKUIAC+SPAwlj+9CUzoQAFKNAgMHrSPhD7HCDVEHcJ5k3/QyOaoUeNQlHsFxA9HCKb4MVnyzKKaLfHZfBYDqMrALMRonXwWgFjzxAjAz7+geJvxLzpl7eaffSkb8OYGxuKbumpWPDUyy1us2LKMRLYJ1S1Hs79HOu33Ahb6FEaWJiwFEF8GDQq+KWXY0t6/nZ3KGvxSdvkhYJRxx4J628Ta0ajYQO6be/J6rx6fReq52H+EzPb5KxshAIU6CICE4pQ0efbEHORmGiaoWl6l0rV9xG6k7Fgess/N9tDYPgx+0oieFat1G+nMAbsfsyhiAe3iDF7axj+N7bgPqyZXtNkSNH6i0HiIbF2HzgfqujdqKu9og3WVRNUTLkDYr6dHaW2bWHMYNihPWATQxH4QkhsEKzsBi8DIToAavvB+MFQnSDGWlWtgvo0ROOiJg5jCj6Zi6pugepshHoOKqfNaQ96tkkBClCAAq0XYGGs9YZsgQIUoEBuCZRPnQLr/g8m2AiPCzDvsfsaB1ieQMXuZ8KYK8SYHppxfwD8DFi7GOpXI7NhIxbO/ngnypFH7o1E/AExdmy2MObdIjh3ARbM+Gurkx875Uoozkc06iumR2HOE29uv80JMQwv6otY0SAAh0vc3qjOZyB4FsBbUF8GmFIY6Q+4PhBTjDQ2AvoyvPwJCx9/tdUxt7aBwRP7oqTgBrHyzebWEMqOjoh2PKuvuabNpq22Nm6+nwIU6DiB3Q8fDRu/AsYcLzZofkqlutvw3vofArMzHRfcp85UPvVUiZu7VHXDdgtjQyaNRom5S4w9XEN3NuZPu6XZmMunjBeDmQjsAA3Dl2D89zB3xjutzjFa66y410OwcgTU1G1TGIvWSutT+hOIi/4uBmN7iPc9IRLdUz4euaeaUodlMNgEj82QaDTbB0d2XTTfAzCFH/1vGXcF3p/esOMyDwpQgAIUyDkBFsZyrksYEAUoQIFWClQce5ZY3KzA6uYLY9HIsslfhJgbJTDlGma+gPmZ6cCssMmzDz/6ICTsgxIEQ+CdU6/nYP78PwCL61sZLTBu6t8EOE6d3/KpwpgBRsQxqmI/qPZETPYDZB9IdoRVMbzGYVAkIn1UVeE1AwMHr1bEmE/9iFEFUlCsR1g/FZVPde6T+zHHngDF7RJInyb9sgnpG0ilLsTCp2Y1u6Nnq/HZAAUokMMCcYya/HnE9BqRYFzzRXStRtofjUXTXum0XMZOfkRMcPwOC2Oln+2DQX3+KIF8UZ2/HvMev7DZmEcefZgUxJ5Sj2jU8lWoWX9Lm6zXNXrygYC9CwHGQ6W20YixkVP2R8L8Dh7jxHqrPtoFVGsgJhqV9xQyeB1xuxSCFFx9iLR3CAo/3nVZnSAuFi5jPsqtungTVj7KtcY67QLliSlAAQpsX4CFMV4hFKAABfJLQFAx+RYJgjNVddV2C2O7f35PJPRWETlUM/Vfx4In72+WYveJx4gJHkE8XqqKe1GfOh+LZq5pNd1uh1agtPBeMbEDNAw3bVMYGzFpHyTsHyG654fTiD66aUnD3ENkC2KoUYPF8FgD+PWw9uPF973GAO0DkY+nt2T0ElQ+/mKrY29NAxVT/iSQryMwTa4dBLit6vEb1NbcwNFirYHmeynQxQVGTByIRPxyEfstGCluLhv1OhtzH9u/07IdM3mt2KDfDgtjgMW4qX8RMSepx42Y+6/zABiUfrYX+hQNRRAfCoNyeBmCAPs3jCzTOYCegfmPP9cm+Y2ZMhUivxWRkdq4MPbhKeIYPfXrgIyD6NNI17+AxbO4zmObdAAboQAFKJB7AiyM5V6fMCIKUIACrRGIYfcpz0qBPXCHhbEBB/dHz9I7xNovq9fzMfexX35wYgNMsBgSD1BsAkhBHBlzgsSD29RjGXzmTCyY0TY7JFZM/irEXi9WhjYqjEXBZBegjt8Mo+MBiYpc1YCsgYsWbQ6fRlXdq1hVvR6oDYFKH61Sll0pbdsjyucT97tOnG4U/QAcc8wJgtgfYFGEDxYX+2S4GmoG0OeQylyKJTNfaiKf1lwffC8FKNDVBCqmHAOv1yIm+4pY22xxLHQ/xfxpP+2UEabjjl0hIoPV6zoAl2HuY3c2yzzu2J/CIyqIRTtTbgRkOFSiT0cD9YLsf0y00YuDkRBeauH9r1BXdWebbDJQMeWz8HoXYia6r1QjDI/Agman8DesvsmDAhSgAAXyWoCFsbzuXiZHAQp0P4GJBRhdsFBiZtAOC2NAgDGTbxdjvq0Z3ATgYXhXBPGlMKYnjOkPI32h0cLDurdY2UN9+BpS4dlYvBML5G+vE8ZOOR0wV4uR/hq6jbB6BN6b/u42b+l9YBn6lH4RRvpBzYvYsmoO1rzd9GLNud7hQyaWo6Tw/8RgXEOoH4x8+zhuVXUb4PU6bFxxG9bNqc71lBgfBSjQzgL9xpegx9BLEJMfiEjZdgpjbyCVOQ1Lnny9nSNq3PzYKVeKmktUdCmcnoMF05p/eDJm6okwcpM4GDXRaDCk4bEp++DDogYqWxBqHQRbILoZFvXI+CWo3PRum6yjtvsxPRC3v4ea/4DTStSum9AmUzQ7HJ0npAAFKECBthJgYaytJNkOBShAgZwQGB/H6GGzJSafUeeWwOtZWDD9H82GVjE1CZH/AbAJ6uugUgKBa9gfMfvkHlAbjcJKQXQL4DcjE/4K7z857YPRWa3LetSUI5GQWwVmrIZ+FVI1E7az41g0UuLjdVxad+bOeLfB6Mnnwcg1Ym2s0S6U0cRQ70NAX0SYOReVT77BkQqd0U08JwVyUCA7tdzcICJHwpiP1676RKgNG3bgTsyvvBioTHVoFsMPH4dE4jGIXY506lQsempes+cfOmkwiu2dUH0Xof4KNu2RRogahEikHJanQ2B29Fkf3Xva5xgz+QRAboAzf0DlY9EoOx4UoAAFKNCNBVgY68adz9QpQIG8FBCMnXqDwP9QYaLF20/Z7g+UiinfgDW/gOoKALPgfQYwVVBECxLXwEQ/tFw1JNq5S6ph1KG+fgWWPLu6TYo2PffpiQED7xTI8ep1JhbUf7HZDQC6encNP3wkCor+LBYHA6ap+69qqGsh7kqk5t+NxW2wsUFXN2P8FKDABwITA4yJf1PUXI/A9G6ORUM3H9HU+MrsDohNb6bSLqbRTscjTodKiAXv/QlY/vFaj02db9TkgxHWr8KSZxa1Szg7anTA5GL0kP/E1uqnser5pTt6Of+eAhSgAAXyW4CFsfzuX2ZHAQp0R4HRkw+H6N8AeRQba87C+ue3NsswamI5bOGNUP0rXPi/MDHFVucQ2+qxvMoBc6In9tGT+/ZbY6Vi8pch5pdw4ZmonBGNRMvDY3wcY4feDJFvySc3AvhkptFOlA7/RFj1AyzkD7U8vAiYEgVaJzD8sEFIFPxagthJ2ymMpQF9ENX1l2DlM8tad8KdfPeAvYrhSs127zkfNxmNemu/EWEtCn18HJiTadf7W4vi4IsoQAEKUKCzBVgY6+we4PkpQAEKtL1AgFGTToH172P+zGd30Lxg5FHDsGjNKmBOuu1DaUmL0UiDYXtj/pOzu/hUyeaTHTvpCCC4VYzs0ewPWhfWwvnvoHLGw53/g7El/cbXUIACHS4w4uipUhDcCGPHNnnuqMCuuhihOwOVT0zv8Ph4QgpQgAIUoEAXFGBhrAt2GkOmAAUoQIGuJHBQISpKfyQiF8Lank1ErnDOqZNnsLnmFKx/dlVXyo6xUoACHSkwogAVFddB8C0xthTSaAOPbDCq+gRqMmdg6YyFHRkdz0UBClCAAhToigIsjHXFXmPMFKAABSjQVQQMyicdhgDXi9j9ICbaQOCTh0K9qtcl8O4CLJjxt7wdNddVeoxxUiDXBUYdOQGxxE0QHCzS5HqFDcUxH56DudNvBxBNF+RBAQpQgAIUoEAzAiyM8dKgAAUoQAEKtJfAgIP7o7T0J2Lle7Am2oly26JYw4/Xeqj+CfPePh9YU9NeobBdClAgTwT6HlKKPiVnAnKh2O0sxO/cm9hc8xWseY6jxvKk65kGBShAAQq0jwALY+3jylYpQAEKUIACglGTj4Sxt0tMygF8+p6rgFPN4N/w4QV4f2a08UD7bXLA/qAABfJFQDBi4t4oiP9ExEyFmMImE/NhSr3cg/nTvpcviTMPClCAAhSgQHsIsDDWHqpskwIUoAAFKNAwquMmQE6WhtFi295zVRVON6nqb1G76SaseGUD0ShAAQq0TGBiAcbEvwI1SbHYHWKiXR4bHapaD8V/YO5jXIi/ZbB8FQUoQAEKdEMBFsa6YaczZQpQgAIU6ACBislfhcjtYlAGsY1/tHrNqPpnkPEXYeET0Y6cHC3WAd3CU1AgbwSGTx6JQnMdFF8Sa+LN5aVh5glUZ76OlbPW503uTIQCFKAABSjQhgIsjLUhJpuiAAUoQAEKZAX6Hz0AveLPim1yCmW0sJhX59ci1J9j4Xt3AsvrKEcBClBgJwUCjDpqEmLBb0XsiGZ3qPRaA+9+gPnT/7ST7fPlFKAABShAgW4hwMJYt+hmJkkBClCAAh0oICifcqpY3ARro7V/Gk2hVK8hFM8hzPwYC2e+2oGx8VQUoEBeCUwowph+VwL+TLFBUZOpRYV4ry+gJvUdLJ9VmVfpMxkKUIACFKBAGwiwMNYGiGyCAhSgAAUo8JHAkInlKE48JNbu0/SPVFV14WpArsfGmruw/vmt1KMABSiwywIjjjwQBQW3iZF9m2tDndYAeiu2rkti5ezaXT4X30gBClCAAhTIQwEWxvKwU5kSBShAAQp0kkC/iSXonbgMRs8RCZrcKU6zi+7jn0jXXYDFs+Z2UqQ8LQUokDcCIwowbuzZArkAIv2aSkvVO6i8jnTmPCyc8VzepM5EKEABClCAAm0gwMJYGyCyCQpQgAIUoEBWoHzqQbB6Kwz2FLG2CRVVr1XwmQswf9WfgDlpylGAAhRotcCYSYMBe6MAx6NhF9xGh6qm4P1tqA6vxoqZ3AW31ehsgAIUoAAF8kWAhbF86UnmQQEKUIACnS8wZuoFgL9YjOkBMY13ogRUnZuG2upTsez5lZ0fMCOgAAXyRqB88nEIzK/FmN2by0kzfjE0PAOVM54A4PMmdyZCAQpQgAIUaIUAC2OtwONbKUABClCAAh8ICEZPPgbW3gDRz4iIANGfjw6FhqpqlqAufRqWPPkk5ShAAQq0qcDgCX1R0u8nIjhjO6PGFIr7Ub35bCx/cWObnp+NUYACFKAABbqoAAtjXbTjGDYFKEABCuSQwMDD+qFHwU9FzOkwjaZQahSpeucRyu2ofPx8APU5FD1DoQAF8kPAonzS0QjsdZBoOneTo1ahoa8GMqdh/sz/lx9pMwsKUIACFKBA6wRYGGudH99NAQpQgAIUMBh19BGI2V+LCfZqgkOh3qtiKbz/AeZPf4xkFKAABdpFYLej+6A4dhYMzpRoIf7s6NWmDr9Q1204BOteXd0ucbBRClCAAhSgQBcSYGGsC3UWQ6UABShAgRwUGHJQbxT1uFasfAsiiUYRRttQOrcZMHeguv6XWDlrfQ5mwZAoQIH8EBDsfvT+iMV+DshhYqXJhfijVDUMr8T89NXArDA/UmcWFKAABShAgV0TYGFs19z4LgpQgAIUoECDwOgpX5HA3IZodEZTh4ZOVV5G6P4HlTNejn6Pko4CFKBAuwn0PrAMfXucCiPni5hBzY0a09CvQiYzFYtmvt1usbBhClCAAhSgQBcQYGGsC3QSQ6QABShAgRwV6DWhB/r1f0gCOQZAk/dU9X4LFHdia/11HC2Wo/3IsCiQbwJDDx6F4pKrAXuCGAmarNmr91D9B7aG38WKmRvyjYD5UIACFKAABVoqwMJYS6X4OgpQgAIUoMCnBXY/5gsIgvskMD2awFE4OIV/FS68BJUzngXgiEgBClCgAwQMyqccB6O/kyBocjRrNMsb8BsQ+guw4Ik/cTRrB/QKT0EBClCAAjkpwMJYTnYLg6IABShAgdwXmFCE8r7vSkyHQwLTKN7sgvu6EaG5AZV1vwVmVed+ToyQAhTIG4EBB/dHj7LLxOIHaG6HSq8ZqH8EW2rPxupn1+VN7kyEAhSgAAUosBMCLIztBBZfSgEKUIACFGgQGFGAioorYOUCERsVxRrdT9U7B5WZqMuci6Uz/005ClCAAh0uUH7MvjDB3WKxZ7PFsVA3Ano1vNyKysdSHR4jT0gBClCAAhToZAEWxjq5A3h6ClCAAhToggIjj/osYrE7YfUz0jBabNv7aTRHSX20Zs+VmDvn98Dyui6YJUOmAAW6voDFmKkXA/o/Ym3P5tJR71+DD8/F/BkvAPBdP21mQAEKUIACFGi5AAtjLbfiKylAAQpQgAJA30NK0aPkMsT0DBFb2uSOb85nFPo3uNR5qJy1nGwUoAAFOk2gYuJYoPBmCWRSs4Wx0FcD4Q3YWPcrrH9+a6fFyhNTgAIUoAAFOkGAhbFOQOcpKUABClCgywpYjJp8HGJ6jcBWwIgFpPE0ShcuhPfnYMGMxzj6osv2NQOnQJ4IlCdQMfIbCOzFohgJMY2//0drIkIWoS48AYufeDNPEmcaFKAABShAgRYJsDDWIia+iAIUoAAFKABg6KTBKNCrYO3XxUgcyP7A3PZeGmqo4u7EhiUXYf08jrzghUMBCnS+wO6HDENQfJkIToYNipoLSEN/P+bXfxeYVd/5QTMCClCAAhSgQMcIsDDWMc48CwUoQAEK5IPA6MkHwppbAN1PTFQUazxaDBquULjv4L2ZT+RDysyBAhTIB4GJAUbHp0LMzyUw45svjLkahP50LHzi/nzImjlQgAIUoAAFWiLAwlhLlPgaClCAAhSgwLBDeyFR/BOxOBvG2sYgqlCtVo/bsXrFtdjyziaiUYACFMgZgQGT+6OnuRRGvyMwJU2ujwhAnX8S89ZNBWZnciZ2BkIBClCAAhRoRwEWxtoRl01TgAIUoEDeCBiMnnw0RP4s1vT/1A9KjbJU9QqvbwP+LMx7ItrZLfu/86AABSiQMwKjJx8OK1dBzUFiJdZkXA3Twc/AvPSfgFlhzsTOQChAAQpQgALtJMDCWDvBslkKUIACFMgjgd4HlqF/r1tF5OtNjLJoKIyFvgaqd6Fq67VY88LaPMqeqVCAAvkiMHhCEUr7ngXgYrG2Z3NpqdONcJkvoHLGS/mSOvOgAAUoQAEKNCfAwhivDQpQgAIUoMCOBMonTUbM3i2QQY0KY6rRSDGn6l6B10tROeNZAG5HTfLvKUABCnSKQPlR+8HEfyGBOabZwpgiBa93Y+PSC7BuTnWnxMmTUoACFKAABTpIgIWxDoLmaShAAQpQoIsKjDp8KILCv4iRgyHGNMpCvVfV9fDuRmys+y3WP8+dKLtoVzNsCnQLgfLyBDDyRIkFv4ZInyZzVlUNUQnnz8XCaf/sFi5MkgIUoAAFuq0AC2PdtuuZOAUoQAEKtEAgwJhJF4vEfgKDaMH9RvdNVeeg8jQy9T/E+7PebUGbfAkFKECBzhUoPzaBGP4ooX4FMdPkWmOq3sHJY3B15+L9WZWdGzDPTgEKUIACFGg/ARbG2s+WLVOAAhSgQFcXGHTUcJTFHxFr9m2qKIZoVIX3m6H+Gsyfcxuwsrarp8z4KUCBbiIwZtIhEHuviAxvfofKcDW8uRgL1t3HXSq7yXXBNClAAQp0QwEWxrphpzNlClCAAhRogUB2RIVeBvXniQmKmnyHd05V/4Ha6v/Bshfeb0GrfAkFKECBHBEYXITRnzkXRi4Ra5v+jMtur+unobb+R1g8a26OBM4wKEABClCAAm0qwMJYm3KyMQpQgAIUyBuB8qkTYeVOsTK6uZzU+Y3w4dlYMOMBAD5vcmciFKBA9xAoP2ZfBMF1ohJ93gVNJu20RuEvw7z3bwMqU90DhllSgAIUoEB3EmBhrDv1NnOlAAUoQIGWCYyY2BOxRBLWnCZGopEUje+XTkNV/zg2Vv831j+/smUN81UUoAAFcklgSCHG7PFtwFws1gxt/iGAexP17rtYMuONXIqesVCAAhSgAAXaQoCFsbZQZBsUoAAFKJBfAuWTjkBgbhTBXhAb7UTZVGFsmXp3JhZM/xdHi+VX9zMbCnQrgeGHj0Oi6GoR/SKsjTeVu3rNINQ/ofLx07uVDZOlAAUoQIFuIcDCWLfoZiZJAQpQgAItFhhy0G4oKrsCRr4hIglI9la57f3S+WqF3oWaqkuw/MW6FrfNF1KAAhTIOYGDCjG6x5dh9HIxMgZioocBjQ51WoMwfRzen/lUzqXAgChAAQpQgAKtEGBhrBV4fCsFKEABCuSdgEX5pP9EYG8R0b4QI/igMvbJTFX9a8jof6Ny2ut5J8CEKECB7icw8ugBsMHViJlTRKSgOQD1/jXMXXQUMG9r90NixhSgAAUokK8CLIzla88yLwpQgAIU2HmBHof2wsCiq0XlNAQ21mikmKqq8zUwegtWr/0FNr+5eedPwndQgAIUyDmBACOPOgoxe6NYM/aDKeSNglSPEE7Pw4LHfpNzGTAgClCAAhSgwC4KsDC2i3B8GwUoQAEK5KFAxeRjYcwfxWhfILu22DaHhi4NxVNw4eVYOHM21xbLw2uAKVGguwpEm47EYxfByPfFBGVNMUTPBuD9qwhxMt6fVtldqZg3BShAAQrklwALY/nVn8yGAhSgAAV2VaDnxJ4YkLhfrJ3yQRON7pHq3Go4dx22rPod1s2p3tVT8X0UoAAFclJg90n7w+J6icUmNhefeq0H/J+Rdhdg4YwtOZkHg6IABShAAQrshAALYzuBxZdSgAIUoEDeCgjKp34XMX+nSBDdGxvfH72GCv8C6tMXYvFTrwDQvNVgYhSgQDcVKE+gfMR3xZhrEAS9mkLIjhpT9w5C/0NUzpjVTaGYNgUoQAEK5JEAC2N51JlMhQIUoAAFdlGg/LB+QPH/IqYHiTSeQgn1Hl43quBWrF5zI9cW20Vnvo0CFMh9gX4TB6J34S8FOBFWorUWtz2ylTGk4P3tqKv5KZY+tyn3k2KEFKAABShAgeYFWBjj1UEBClCAAhQYO+VKQC8QYwua2oUSHqGqfwY2dQ7+/dQcglGAAhTIa4ExU44UkbtgzO7N5anerUeo30Xl9Efz2oLJUYACFKBA3guwMJb3XcwEKUABClBguwKjJk9A3N8niFVA5FP3xWhgBKAZvwWQi7Dg8TuoSQEKUCD/BQ4qxJjSn0HkjIYHBk0f6v001NV+H0ueWZT/JsyQAhSgAAXyVYCFsXztWeZFAQpQgAI7Fug3vgS9h1wEg3NEbEnjtcWitXS8V8UzSIdnYOHM+TtulK+gAAUo0OUFDMqPORxBcL0I9oUY21RGGvoNcHoe3p92L3fp7fJ9zgQoQAEKdFsBFsa6bdczcQpQgALdXuCDH36xG0R0H4gxjQpj6lW9LkPGnYuFmx4FZme6vRoBKECB7iEQ7dTbv+AMqJwtAQY1HlHbwKAZfRcu8wUsnLG0e8AwSwpQgAIUyDcBFsbyrUeZDwUoQAEKtExgwMH90bPkCgi+LcYWNrW2mHpXD9U7MW/FpcCc6pY1zFdRgAIUyBOB3Y/ZEza4BqJTJLDx5rLSjLsJdVUXY/mLdXmSOdOgAAUoQIFuJMDCWDfqbKZKAQpQgAIfCkwMMCr+RcTlFyIoB4w0LoypasbPgdSfiflPP0s7ClCAAt1PYK9ijB5wCqxcLibYrdnCmPoNqM8cj0Uz+VnZ/S4SZkwBClCgywuwMNblu5AJUIACFKDATgsMPKwfehZdA8W3xJpYkztROlet0NuwbsvV2Phy1U6fg2+gAAUokA8CQw4fjcLCiySQ/4KYwiZTyq7FqA9g7rST8yFl5kABClCAAt1LgIWx7tXfzJYCFKAABQBB+aTjYOzdYqUXsnfCT+1G6TVU1Rehej7mT3s1WkaHcBSgAAW6rUD5MVNg7M0S2IrmDDT01fB6OSqn/brbOjFxClCAAhTokgIsjHXJbmPQFKAABSiwywLDDu2FwuKHxNqjGu9C2dCqhn4jvL8em2t+i/XPb93lc/GNFKAABfJBoOc+PTGo37UCczrENr1DpXoHyHNI+9Pw/rTKfEibOVCAAhSgQPcQYGGse/Qzs6QABShAgQ8FyqecButvEhuLpgQ1vg9+OFrM+8uwYPpzADzxKEABCnRzAYNhk/dFofxZrB3XnIWGuhHqrsWCDTdxF99ufsUwfQpQgAJdSICFsS7UWQyVAhSgAAVaK7BXMcYMfkyMPwQSRPfAbe+DqqpOV0P9r7B+w++wafaW1p6R76cABSiQHwITYhjd50cI5EIR27fJnLzzGsrrMHoe5k/jQvz50fHMggIUoEDeC7AwlvddzAQpge3nvQAAIABJREFUQIEuJiBIJu147GG2bFlugSEwiUzBkNLYcGdRItBeGiLuXViggIH6pj/HA5uJw9Sq9SlvzOawNrVyec3aDTE33AebarR4RLGfg3+HSCa7z2iowROKUNLnhyLmUlgpamLBfVXnMoBMQ51ejKXT5nSxa4fhUoACFGhfgUGHDEOP4l+LCY5v7kSqzkPlNmzdeAVWvLKhfQNq19Yl+ZRaYFZQliiXIUOBJUtTpbGMGy4FWmJhy4zYeDyGgmhb46YiMbBanw5rHXyYcW6rOKyPFbi1gelV1WuA02ffqfd9CstdciIcRLiWZbt2JxunAAUo0LwAC2O8OihAAQp0joBBMmnKN3zWDtitekAm7YbXqSsxTgfauBxqQgzJeFfmQy+hiLXGF8ObGMTHFbAiYuDlUyvGf5yIGlWBhN7Dwbi0eFMHQcoa4wOjGbEFG1wm81La6b8Limx1YFBVnYrNm4N+9ZizTvHQSa5zWNrxrCMm7YMC/K+YYHjDWbbhy/4gya4tpnoBFqy/l9OA2rEv2DQFKNBVBQwqJn8DVm5obtRYNPAWqouRidYam/5Urm9ecuKDD9rx/fpJcbp3wsWCEcWF8X5lZbHCTNqMdGF4kDEyNGYlERhEt96YGC2GmpgXjRkY4yHWNNOb0ZMnoxp68WpUMh6Ssl7rM+IzzqtmMmGdV7PUinlbrJtbV5+u2VCTWbrYblg5AgiT69YpTsrD+3FXvfoZNwUokLcCLIzlbdcyMQpQILcEVA677h/71oV1u9fXVveLJ+yY0MkIF6Z7Q2x/IxioTqxXNTCIGQ8Lo9FD6Db7nI7KaKpeow0WFRJ9T49GR4ViTFRHq/Pql8DaDXFjN3gxc2H80gIbX1OVkefnJE+qzi3PnY4mwNgpl0D1x2KDoiberUCo6s3TqNbvYTkXjt5pYb6BAhToHgJDjtoNBbGLxeI7sLapz1NAvVfv/4J1W36AjS9X5RLMhc/NLR0It0/PoqIhKhggij0DawYag14hdKiolBlVY4KYBXwMXqOHUVFV7IM9jFt/W45qh9HhvVcYceIldOpDDzjrzToRv8ZBt9R5tzwO+17o/aoN1fXLnq5ZNPuxz38+lUuejIUCFKBAPgi0/pM9HxSYAwUoQIFWC6ggeaUdgeFBWbW1NagpDgpKepUVxQ+XMDy9JpMuh9MCZySw6oxE37NtNA3S5tjnsFeohxd4Fxq11jiEYSooiNUU2sS/Upr6vXPpZbUorOohNWE9VoVz5uzhcn6E2ahJhyCGO0WCcdGvm0bdHQ1xUL8GGTkX7z/+QKsvBzZAAQpQIJ8Fyo/5HILYLVC/j9htd6lUryEU9RD9HuY+/iCADh2BnEyqGfTF2bYmPSBI9EjY1JZNPUoTibJ0mPlqPBacUhiY/sbYmBq1EnrroydQIrA2t+7HzjmV6NZkoCZ6bubhvPp0dTqsCr2/o9jYh2s9NhekUzVbTHFYlRqSwdPwyaR0nyUS8vnfGHOjAAU6VCDHfpB1aO48GQUoQIFWC+x1/T3Fpt4OhvO7+YwfbmJmvHN+hAH2dPCjobDRc+HsKu9tN/ir1XHvTAPZWTEfvOGD1eqrIOa1IDDLQufeMhJbAhsuihcUriqu/ff6WclkuDPtt/trBx7WD2XFV4vBN2FMQZPncy5UwYOYu/50YHZtu8fEE1CAAhToygJDDuqNwtLzYOQHYm3PKJXsFEqPTYB/As4+gnTVE1j63KaOSvNnM97rM7isaKALMsMCGx/pNdwjmgYJh0Ottb2DwHZUKO1+nog6VO+8k+UKvONduDBm5Z2atFtZGEPlhtr69ecdPH5juwfCE1CAAhTIEwEWxvKkI5kGBSjQQQLfuyM2YXBpjxCmt5VwX1Udr8ARGRcOhfd9VEyhgQYfToHsqsWw5jQ/nP4R/b14471xKVFTY0RWBoF5WwUviJc3FKml66q2bFreoyrVyQv8G4ye/HlYe4MYGdNsXs4tg/ozMP+Jf3XQlcTTUIACFOjKAhYjJx+ChLkSKofAwEPxDwCzEOIeVD7WztMnVZJPLU4MiLuywGKoLYiN894fnAjsZwUYZCx6KJCIHk4ZY6KJkF3ZeruxRyPLVODEaz0gW9XLImf8bO/0JZ/2c7YqVm8urduUHD8+k+vrveVtJzExClAg5wXy9y6R8/QMkAIU6EoC5VfcW1Yi+plQw70Ckb28kxFi9HPeo1dXyqPdY/U+DWve9irzBX5OzMbmx0I/uygYumxW8siOH0lWflg/SNGlMOY0sVLcRP4KH9ar6p9QveWyLr6DWrt3L09AAQpQ4COBvoeUok/Jd6FyIESXIR3+CotmrmlvoeS0t/oP7FW8XyJu97HG7C4e4yXAPoFpcv3I9g4nZ9vPOL8FirdCaKVq+F6YDt90afP29w8pX5uzQTMwClCAAp0kwMJYJ8HztBSgQBcQ+N4dsXF9i/qWFJjjalx4WOAynwkRDDKiPaEab1iWhB+jn+zJD0eUKdQppFrUbAqsLgisfb0+xP0lRha9fOUp7TyS4KOILMonfQHW3iIGu0FM443DNFqyBW8jrT/EounP8ml6F/h3yRApQIHcERh59ACIJODDKiyetbm9Arv+rbeKyzJFAyWI/VdgzAEJ+LFibH8VKRLVWDQqrL3O3ZXbbdggFBmIr/ahrlaRuSnnnvaZcMbKfsH7yZEj67tyfoydAhSgQFsJ8CbSVpJshwIUyBcB6X32zaXD+vY6LB3qZOP9UWr8blBTIvABYLIzMvjhuePu/nBdMoV3okiFHuvjYt621r6SNrh/zqwhizGrHUeR9T96AHrGbhWLL0OyP5o+2W3Z8NRrFUK9ERvCX2PTjC07zoqvoAAFKECBjhFQufG1JQNLRKfGE8GxAdze6mSQWFNkRLI7RfJoqYDCe1VItIA/apwL1xpjX6yqT89MZdb+47yDD47Wgvvwtt3SRvk6ClCAAnkjwDtK3nQlE6EABVolkEyaClT07mn1P1JheLb3fm+NBj3BQBqKKjzaRCDMDiozYjcH1j5sjfndpp4b364855x0m38p333S5yUR3AOR3p8qimVXiY4GtSl0NlLufCx6kqPF2qR/2QgFKECB1gmceOKJdu/TfjJ4UO/iM4J47OTA6LDoI9sYE/3h/bh1vB+9OwxDtcYgldHVmTC8ZXVt+n7nVy1LHtmOD6zaKHY2QwEKUKCtBXhzaWtRtkcBCnQhAZUJyfv7hJLZU705Ac4fqqoVMFrAMWHt140NQ7Wi6R3eGTHrEQQvWJHHYGTWZpdetjj5ndZP7Sg7qDcGlf2fBHoQNIimUG57v4umUKqugscvsX7L77Hx5Y6a3tl+sGyZAhSgQBcVuOO112J1dQWDiopKDouJOSpmcYzAD7GxWOMp8F00x1wNu2EzUWQyTpfAuZfSIf6WStW/uGHGmNXJpPhcjZtxUYACFGhLARbG2lKTbVGAAl1CYELyjqJUmBgEg7GBsV/LZNJfEmhpdoqkBPxc7OBe1FC9t3CJQKKpHNd4J8+qlRVvzynYgIdOcjsfzoQYxvb/oYj7OcSaD3cI/WQ7qpqCd9PhMhej8qk5O38OvoMCFKAABVorcONTb/QsKesxzATYB86cEQ+CCcaoNWIsZ0q2Vrfl748eWPlod8vooRUkk8lkZiKQP2QyOi8oKVt86ti+1YBwqmXLSflKClCgiwnwB2AX6zCGSwEKtE7goGvv37e2Nj3FQw+E4iD12g8GhmuVtM61Ld7tNVRA6wXBO9bIq7DBsz4u09+5+OSoYNbyY9TkzyAufxfR4UC20Pmp0WLRd3+3Ek6vQs3GP2Pl7NqWN85XUoACFKBAawXO/teCxN79g2NjcXOgEXOwUT9eIb2DwPK3SWtx2+j9YRhuVeAND3m6ts7PWrN2/UvJ4/bn/bKNfNkMBSiQWwK8+eRWfzAaClCgHQQGJ+8o2g0lFWno8fCZYzJexwtQIhAbnY5FsXZA34UmG9Z0i6ZZGoVKWgWr4zHzshH5cyqwr7176dfXtKjZiqN2g8R+KcAUwJTASvDJ96nXEM7/Cy68AAtnLmjztc1aFCRfRAEKUKDbCcivHp/Tq2f/sj2twVes0S+KxQCjUqAfPMDgGmK5c01kFwSN1jwQrdW0X5gRPJFO+79vSaff+PGhY7fmTqSMhAIUoEDrBVgYa70hW6AABXJYYELyL2NDDb+VcW6yAUYDWtJQDOMCvjncbQ31sehLuYdXq8sC6BvxROIBk+n92MtXfn7H64GNmTQYkCMBfF1s8PltCmNOl8KHF2HBxoeB2Zlcd2B8FKAABbq6wNn/+ldifN9RhxbEC//LCg62xoyEaIKFsNzvWe99w9Kg8LWArKjL6DNVNfX3nHfomGjTGh4UoAAF8kKAhbG86EYmQQEKfFqgIvlo3yJT9T2fznxfvfZXozEWxLredZItjkUlMm+cGF8XxGMziwJ73QtvzJ+Nh5LRTpbbOwxGTd4Ncfk2vD8OMOPESJGq/z+sXvtdbH5zc9cTYcQUoAAFupSAXPvs/JH9ioJzC+P2FDGmBIrsaG0WxbpUP+LDAhkEzoduSyrEI/UIr/vBo/cuRDLJRfq7VncyWgpQ4FMCLIzxkqAABfJH4MQH7ZAhVT369yz+r9ClTnEaHiAqRoRrluRHJ/vs3lkidq0Y8ygC+3sXxl+fkzxpRwWyOHocWoz+RafCmjMBvQxzp93PKZT5cVUwCwpQIPcEol0mM75fRUkMJ4s13w7gB0IE1vJ+nHu9tfMRRUUyD/VO3cKMC+5NZ+ruXVu9YmnyyCPDnW+N76AABSjQ+QIsjHV+HzACClCg9QKyV/KefkbkAOcyp0LN8a1vki3kqoCiYecsE9jVCRP/WZ3XJ1O9N75fec45qR3EHEPvAwux8eUdT8XM1eQZFwUoQIEcFkg+pcFuRUuG2rgcDvEXJIJgLNQba7njcw53W6tCc95HO1o+nXJ6O6AvnrbvyKUQ7mDZKlS+mQIU6HABFsY6nJwnpAAF2lJgfPLBuEnVTVAr3wDCLyh0NyM2O02DRzcQ8EiJmJeCwP8lpsG/Xr7ylBUcCdYN+p0pUoACOSdw/VtvFffKFH0+CGJfD4wcZo3pJWLMp/YFzrm4GVDrBZxz0QiyDZnQv+Cd3FmVtk+ed/DQuta3zBYoQAEKdIwAC2Md48yzUIAC7SBwwNV/GJp2wQk+5b6q8PvCIBZtbMWF9dsBO0ebVPUKb1TFrQ9i9p8a+ntrt1Q/X/mbHY4ey9GMGBYFKECBridw15uL9w2gXzOwJwQBRmS3uDHc5Kbr9eSuRxwVx0RVnTcLM/B/SafqH1n92Mo5ySSnV+66Kt9JAQp0lAALYx0lzfNQgAJtKnDotQ9N3FRbc754f6BC+xjDdUvaFLiLNZZd7kR8yigWBDZ4+I1N/a7Dbz6/o6mVXSxLhksBClAgtwSSj75WNHRQ71MTRbGvide91WtREHDaZG71UsdGE60/poqtHv7Nmvrw9tXV5n+TR46s79goeDYKUIACOyfAwtjOefHVFKBAJwtU/M9f+haV6Q8y6fB0iBsogImeTIvw46yTu6ZTT58dOfbhoVpjYsGrhWovefnKylcA7pbVqZ3Dk1OAAvknkEyam6eeOLZHouRcCfBlK6ZXw/2Yu03mX2fvfEYf7GDpndeNmdA97NJ65emf233NzrfEd1CAAhToGAH+kuwYZ56FAhRorYCq7P3ze/bxdbjc+/RUcUFCAsl+CedBgU8KqIbZIpn3wYqihPnVa7rwN0gmuVMWLxMKUIACbSCQVDUD31h0aKExN9tAxsPDGmPAqZNtgJtnTYRhqNFupOr1rU01tT/aOP3/PZtM8mFVnnUz06FAXgiwMJYX3cgkKJDfAhXJO/qWmOKpLh2e6+D2FeG0yfzu8bbJLqqOqUNtEMf9CvPr2g2bF3DtsbaxZSsUoED3EzjxwQftIbtP2K0E5uQgwDUF8Th/R3S/y2CXM67PZNbXhf4SV18//ekV7y5/6KST3C43xjdSgAIUaGMB3tDaGJTNUYACbSiQTJoDYxWfqc/UneadPUmd9oPxwsJYGxrneVPRFEsV1IsEs63Fnbp1zSNv33BBTZ6nzfQoQAEKtKnAr154obAk0e/wRBA/JzByBIAia/mQqk2R87yxaHF+QLamvX8s5fC71SvWvZg8bv/aPE+b6VGAAl1EgIWxLtJRDJMC3U1gQvKOonopPTpw6QtC5w8x0TwNHhTYRQF18GJ0uRh7e2DkodeT36jcxab4NgpQgALdSUB+99by3WwmdVwQs2fHY7Fx3Sl55tr2At47X+/lLXH+ttXVWx6++LC9NrX9WdgiBShAgZ0TYGFs57z4agpQoAMEDkjePdDBnJ1y4QkITbnhWmIdoN4NTuG9OoMqY+SlBMzVs6/81nPdIGumSAEKUGCXBW59de6Yknjh/4j4L4ixAwJj7S43xjdS4AMB571zzq/MqM6oWl176blT91hFHApQgAKdKcDCWGfq89wUoEAjgX2Sd49wXs5Rh28Arg/EcMdJXidtJqCItpH33pj4G4GRqzbh/emLk0luI99mwmyIAhTIC4GkmjuOX3xAgdgfB6KTjZjCaB4cF9jPi97NiSSinSu9IONc+p/pTDx5+oSh70RLg+ZEcAyCAhTodgIsjHW7LmfCFMhdgfHJu/exsL/2GX8gxCeAqCbGj6nc7bGuGVl23TEnKoLNiYLY9bMXZn6NP36HxbGu2Z2MmgIUaAeB376x9IBi+EdjcdNHVLKjxFgUawdoNonQu2ixg7m1GXf59yaM+F+SUIACFOgMAf7i7Ax1npMCFNhGYML37oiFgwoOhOIXzocHcXF9XiDtL+DVq4OqrYoZ8xuTcre9cd2pK9v/vDwDBShAgdwV+PkT7/fo11uPjwWxPxjJPp4CF9nP3f7Kl8ic95oJ3fse+jMtKHn41LH9tuZLbsyDAhToGgIsjHWNfmKUFMhbgfIr7i3rafyJdenwEhE/EhCwMJa33Z1ziakqoFJtY2aaWrn07cu/MS/ngmRAFKAABdpZQFXl9jcXDy+Anp+Ixb9ujPRq51OyeQp8JJCdVul9NFl3ZV3a3VattX84d3+uO8ZLhAIU6DgBFsY6zppnogAFPiWw7xX3Dw7D9De9uMsFvlAk4GcSr5JOEVCfUWviT0Fw9Vtm0bNIJsNOCYQnpQAFKNDBAsmkmoHHzt+zsDDx45iRLwGmiNMmO7gTeLqsgHMuGjkWLTV2a3Vt/fVnHbLHEtJQgAIU6AgB/gjtCGWegwIU+LSAHHjVfeX1LjzbpfVkNa5XNGUDsPxM+pRUBGKMIG4tCuMWJYk4ShIxFMQCxAOLWGBgxSD0HtGXyXToUJdxqKpPoTaVQW0mROg8PJez3e6/QlUXrSsNA/OGD+wv6ntv+r/Kc85J8Z8uBShAgXwWSCY16H/s/INKEgU/jsVkovcoiqZPsjDWfK9H9+XoT2AEMSuIGZP9v0007VSiUe9ANBo5uqt4VYRekYnu0U4RqiI7UDmfL6pW5BaNHIuAVFDnFTM319b+dMNjD7yeTCZ9K5rlWylAAQrsUIA/QndIxBdQgAJtLbDfZfeMC6GXe+++INaUtXX7Xb296At2SUEcfYsLMLhXCUb274GBpcUoK4xn/5Qm4kjEbLZYlogF2S/jUWEsKoo1FMZCVNWmsTWVxubaFFZs2orFG6qwanMNNtbUoTYVgt8wm75KnENorM63JvYbkeIH3kwev7mrX0+MnwIUoEBzAre+WnlskbUXB0FwYBCYOKWaFoiJIBEIigKLskSAkliAmDXZwlj8g8KYNR8WxiRbGIsKYtFDKecVae+yhbGU86iNHl6lw+yDq/rQI8MqWZPo2eKiC2dtrdOff//AkdN4bVKAAhRoTwEWxtpTl21TgAKNBPa64ndDjCb+mslk9hIjCYmGQ/HICkTj5Yb1KcMBwwfgoPLB2GNwHxQlYtkv39aY7Mix6El+9j/Rosifcvvwu3X0ZbLhibRmv5BHI8aiP1tqU3ht8Wq8vGg13ly6Bmuq6vjU+tOG0Y6V8F7ErrWwP31rmfsjd6zkP1AKUCAfBW5+bcHkXvHgbojpbyCWi+w37uUCC/QtTGBQSQJ9C+Mf3I+j0cXRqLqP78Lb3I8bhoxt09iH/192QBQaCmZp57GhLoWVW9PYWJ9GTchHVp/uAXUuE3pfuak685NzDhn9cD7+O2ROFKBAbgjwB2lu9AOjoEC3EBh36X3DY9Y9rOr37xYJtyDJaNrFgB5FmDCsP47aYxjGD+6LAT2Ko3U2kEqlsHbtWsydOzf7Z/HixVi6dCmWLVuGjRs3orq6OvsnnU6jsLAQJSUl2T/9+vXD8OHDMWzYMIwYMQJ77LEHRo8ejV69eiEej2eLYcs3bsWri1Zh1vwVeGfZOlTVpzndslF/+arA2GvXVRXetPzGk+pa0J18CQUoQIGcF3jwQbUbRy4+KVEQ/LYwWmQ/KuTw+EggYQU94hZDy4rQtyiOkpjNPojKZDLYsGED5s+fjzlz5mDJkiXZ+3J0T47+96qqKtTU1KC+vh6JRALFxcUoLS1F7969s/fk6M+H9+SKigr06dMn+7rIvzrjsL4mjVU1dVhfl0YqWmaLR1Ygu+6Y6ns+489b+uiIJ5JJYQWR1wYFKNDmArwTtjkpG6QABRoJJJPBuHD4yFhgXvBhpk93X2Q/+uAtjAcY1KMYB5cPxpf2GZUdKaZhBlu2bMHy5cvx2muv4a9//SvefPNN1NbWZr9oZ3dQ3MnDWouCgoJswezoo4/Gcccdhz333BMDBgxAUVExMmLwzvJ1+OdbC/Ha4jXZqZep7MK3PBrWiNGauDWX19e7u+Zddyq3j+dlQQEKdGmBO157rSgwff+rMGF/ZsT079LJtGHw0YjthDXoVxhDea9i9EjE4MJMtti1Zs0avPXWW9l78gsvvJAtftXV1SG7i+JOHsaYj+7JBx10EE444YTsPXnw4MHZ+3QQi6MqE6JyYw3W1Kazo8qitcq6++G901Qm3Oyc/+7yrcv+kTzySG6Q090vCuZPgTYWYGGsjUHZHAUo0Fhgr+Q9R8H7X3iv+0dTAbvzEU2L3L1vGQ6r2A2Hjh6CMYN6QzNpvPzyy3jnnXey//3iiy9mn0S31zFmzBhMnDgRe++9Nw444ACMHz8eaRW8tXQdnpm/HC8tXIkVm2uy0zB5AEZcjSJ2rS0ouPONS05aRxMKUIACXVHg7qcW9fQ95CtxiwsDa8slqtLwQHFgMKA4jsElBehXnICGIV555RX8+9//xksvvZS9L0ejxKKR3O1xjBw5EkcddRT23Xdf7L///tlCWTyRwJqaFFbXpLP/HY0o6+535GjkmCreqw/dVaftN/KB9ugLtkkBCnRfge79C7X79jszp0DHCCSTwV4y4gjN+KucMwfYAEHHnDj3zhLVA/sUF+LgUYNw3D6jMHZQb/hUPV599RXMmDEDf/vb37B69Wps3doxg5Ki30PRFI+oKDZp0iScfPLJGDhoEDKweHnhKvzr7UV4Y+na7BRLHohGBlTFY7GbtqrcUHnlKVU0oQAFKNCVBJKPvlY0YnCfrwax4JLo+QyLYkDMCPoWxjC8rDA7ZTK6Jy9atAiPPvoo7r///uzo7WgUd0cc0UPDsrIyjB07FkcccQS+9rWvZZdACAoKsa42haVb6rA2GkHWzR9YeefUeaxJq/5w2aaFj3DkWEdcnTwHBbqHAAtj3aOfmSUFOkVgn+R9+6gLf5lxergxGnTX0WJxa7Dn0H748r7l2H/EAPQpjOHVV1/Fgw8+iJkzZ2LBggUIw86bFRCtT/bZz34Whx56KE466SSM3WM8Fq/fgmfnLccjbyzAso3VnXL95NJJVb2KmLXGmlsC9Lp9dvK49bkUH2OhAAUo0JzA9+54LbbPvj2+WlZQcJE1GMeiGFAWDzC8rABDygpRZA3mzZuLe++9F8899xxef/317BIGnXUEQYD99tsvO7I7mmq57377ZXeyXFGdwuItddkdLbv7kXLhgrr69CVnHMAF+bv7tcD8KdBWAiyMtZUk26EABbYR+NxV94xLq7k5k04dqpCESPfcfbI4EeDwiiH4+oFjMWZgb9TVVGe/fN98883Zp9HR2mG5ckQLBUdPq8877zwc96UvQYI4Zi9ZjbuefhtvL9/Q7adxRMUxCFbGg+DKql6b76k855xUrvQd46AABSjQnMBvXl00sWdMfhcEttuPFIt++ESjxMb3LUWvghgyqXo8/vjjuPbaa7Ob3EQFsV1Zz7M9rr6ioiKUl5fjnHPOyT60ShQWYlN9iLfXVWFjffcujjnvXMb596rrMped9fh9jyKZ3PkF39qj09gmBSjQZQVYGOuyXcfAKZC7An0v/H3pwEJ7p8+EJ1grFoiWte1+R9/iApz02THZkWJ9Swvx5htv4Mc//jFmzZq1S4v2dpRgNJ0jekp90UUXYfjIkVhXVYs/Pvdv/P2tStRl2meNlY7KrbXn8c57G8iyIAgufN2//wiSye7966S1oHw/BSjQrgK/eHr+uME9Y38zYsptEHTrNcWibyJDSgswpnfD4vorVqzApZdeml1UvzNHiO3oAogW5f/yl7+MZDKJaD2y+tDj3XVVWLq1vtsuzO+9V4WGXv0Lm2vd+WcfOOq1HTny7ylAAQpsT6Bb/ljlJUEBCrSfwF7n31McL5UzU6G7rv3OktstRx+sA3oU4cv7lOM7h34GmVQd/v73v+Oss87qsPVK2kLosMMOw0033ZQdRVYbAnc8/RYef3cRttSlsQsbZLZFSDnThqi8bcSe9uZVp7yaM0ExEApQgAKfEPjl/2fvPKCrqLY+/t9n5pb0QkLoCSEFRSmCWBBfFAiI+vQp+tnrUxQFCxZ4CkYBBRHF3kXFZ8GuTzF0EVGQLgiEJPQACaTXe+ec/a252GkhhZR7Zi2XKDPn7P075869859dvv25fUxE+Df9iXI5AAAgAElEQVSmKY73dzBOQb5aYkmRwRDSg/Xr1+O6667D2rVrmwwauybo888/72uaQw4nMgvKkF1YgUrpv8FS9m+RCsvzdrFXjbmzZ/x2EPl7j4Ims5+1oZpAYyOghbHGtiLaHk2gCRPokvZ8sEGhI5XXSvPXemIGka+w/nV9uqBPQhvs3rkdr7zyCt566y3k5uY2udWNj4/3pVZedfXVqGAD6Ws345Plm7Blb7Ffp1baqTZC4Fu3ad6xdOzVq5vcwmqDNQFNoFkTeH55ZkKwYUxwORz/ApGjWTt7BOfchkDnyCDEhgegpKDAV99zypQpvkL7Te2wI8aGDx+Oq666CqERkb6i/JsKylDix9HcXslVEnK6JcT9/+7SPr+pram2VxPQBBoHAS2MNY510FZoAk2eQFzaNHekMK+p8FRNMmCE+6MwZotiiTHhGH3uKTihTQtkZWXiqaeewn//+1+UlZU12TV2u92+FI6rr74awREtfMLY+0vWI6eo4YoTNzRMWxhjluxyOH5QUFeuSrt+S0PbpOfXBDQBTcAm8PKyLa2FwRMDTcelROwSwj9rfNosAkyB41oEIzYkAHm5u/Hqq6/6/snJyWmym8X+Tr7zzjsxdOhQtGnXHtuKK7AxvwylfiqO2WmVlmSv11IPF1UZT919evuKJru42nBNQBNoMAJaGGsw9HpiTaAZEbj5ZUe3lgHnK1ITWKkkf+x4ZT92xLYIxfV9TsD5PTph3dq1ePTRR31FfY9Vu/f63FGRkZG4/vrrcdtttyEwsiU+Xr4R7y/ZgMIKb31O28jHlgxFXjLFG1zl+M/PE68saOQGa/M0AU2gmRN4O313ELepusGEGA1wK/sllb8KYwGG8NUTi48IQmH+PowZMwaffPIJ8vLymvwuCA8P99UCveOOO5DQ+ThsLSrHur2l8Cr/yyT01RtjhqVQLC2+f9tJHV5NI/Lf/NImv7u1A5pAwxDQwljDcNezagLNikD3MW/2UcyPWcCphp+mbLQJD/KlTw4+MR6VpUW45ZZb8NVXX8Hj8TSbtbZ/iNs1We655x6IoDC8sXANPl+djUo/fUv928JKpQpMg15zVHkmLJ80tKjZLLh2RBPQBJoUgbQZ65xtOrkvcQpjosMhWgth+GfnGwB2TbH48EAkRQZBeaowevRovPbaa6ioaD7BRHZRfvuFld0op0XLGGzYV4qsgjJ4/U8b831OLctiCdrlqeI7bjq5w8eArjfWpG5g2lhNoIEJaGGsgRdAT68JNHUCXce93ZE83ie9ks4TAgaR/6VshAe6cOWpnfF/vZNRUVSIG264AXPmzLF/pDX15T3AfjtyzH7AuPnmm2EJJ56btxyfrsiEH9f+hZKsyODtAuaoNeOueb/ZLbp2SBPQBJoEgVeWbu7uDsDbJpkn2Ab7a6SY/XATG+LG8dEhCHIYmDBhAiZNmtSkSxocagPaXaRHjBjhqwUaEByK1blF2FJc2ST2a10b+XvkGGRmlUXX3dwjbnFdz6HH0wQ0geZLQAtjzXdttWeaQL0TSBj+TmhwhDVKStwFAXe9T9gIJ3AYhEEndMSI/ichgCTuv/9+vPzyy7DD+pvrYZqmr6HAlVdeid2llUj77Hss35Lr58X4AVLiJ9Op7lmZtmURkKbTOJrrB0D7pQk0QgJPLl4XGRkS+KbJ4jzTNP36932ky0T3mDCEGOyrJ2anGzbn7+SgoCA88cQTuPHGG1EhgSW7CpBf2fxezFX3Y8fMXpb43CuqRl57Qqdt1b1On6cJaAL+TcCvvzj9e+m195pA7Ql0f+S/N1tVnsdAiPTHYvs2wR7to3HHgJ5IjArG66+9inHjxiE/v/k3RUpISMD06dPR8+STsWDDdjw3ZyU27yuu/aZqoiPs10ElCzJnSkPcsS7t6swm6oo2WxPQBJoYgYnLssKiTeMlF+H/7KBtw/BfYSzQEDixZSjahbgwZ/Zs3H777cjKympiK3r05trdKu3u16f36YO8Mg9W5hah2COPfqBmcIUtgipWZR6v9Wa5l8bf1rvj7mbglnZBE9AE6pmAFsbqGbAeXhNopgToxDFvnapYziVQgL+KYsEuB0adczIGHN8ec+fMwX333Yf169c30yU/0K3+/fvjxRdfROt2HTDjp4147bufUVLpv8X47S6VDFQSxOOWFM9ueOzafX6zGbSjmoAm0CAE0uavC+7QIuA6NzmeYLDT8N+yYrAfahIigtClRRA2Z2X66mHaDXCk9A+BqEuXLr7mAh3iO2HTvlJkFJbD8sNi/L99EKVSuV4vP5JfQW/oTpUNcnvSk2oCTYqAFsaa1HJpYzWBxkGge9p7cVJVvs+Se5OftoE3iHBxz0QMO7s79uZs9xW//d///gev17+EIbtd/KOPPobcSoWps5fjx+xd8OPf4b4PqGJVYDqN8avV5qlI0ymVjeOupa3QBJofgTRm0XZZ1lUut/Mhp2HENz8Pj86jcKeBU9pEoLIoHxMnTvQV2y8rKzu6QZrw2fZLSrvG6Qsvvohyi7Emrxi7yzx+W+aApVJexrqScs+w206J/x6ki/E34e2tTdcE6p2AFsbqHbGeQBNoXgROS5sRWYGKJ7xevloImM3Lu+p7k9AyDI9dfCbahDjxwvPP49FHH0Vxsf+lEsbExODZZ5/FeRdciK9WZePlhauxp7j5dP2q/o7440xmixUbm4NdrquWjr3ih5qMoa/RBDQBTeBIBF5akt0tMEBMFURnmIbpt9/HNic7efTk1uFoE+zCvLlzcdtttyEz0/8y2qOiojBlyhRcedVV2FlSidV5xSj3+m/JS6WUKvfKb8oLi4aOOKvbjiN9pvTfawKagP8S0MKY/6699lwTOHoCN7/s6NbGPVRa1kMAtfDHDpQ2NIOA28/ugatOPw7Lf/rJ94Z248aNR8+zGVxhv6FOSUnxvZkPb9kaU75ZhplrN/t1+oYvZgxKGSyWhrVsdcF3IwbnNYOl1i5oAppAIyJww+eLQvrGtv+PKXC7KUQgCSEakXnH3JT4sABfwf2d27f5uibPmzfPb1Io/wzb/k7u1auXr8zB8V27YfWeEmwrqfDbqDGbjbRUZSXk5Bu7xo095htTT6gJaAJNhoAWxprMUmlDNYGGJ9B1wvSTuEy+xOCeMJgIwi/vIZ1jIjD5/85E69BAjBw5Es8991zDL04DWhAYGOhrF//gmDH4YXMuHvnyBxSWexrQooaf2i79C2aPaTjfWpVfMALPjqhqeKu0BZqAJtAcCKTMn29eERb3b7cppjiEcDNg62J++X1sr6eTCKe3i0Cky8C0adNgp/j78xEeHu4r73DnnXcir1Lhp10F8DTfRtlHXGpp2ZXWmLfnVp02un/yT0e8QJ+gCWgCfknAb79E/XK1tdOaQC0IdH3onXYseTzYuhyCnLUYqklfahfcH96/By46KdFX3Ldv377Yu3dvk/apLoy3o8amTp2KtvEJSPv8ByzM2FkXwzbpMZjt3+Iiy2mIu1eI7K90vbEmvZzaeE2g0RCYtizrRNMwnxMm9fXnYvu/LUiHEDdOahWG4oJ8DBkyBAsXLmw0a9VQhvTr1w9PP/00kjt3xtJdRdheUtlQpjSaeSs9KrNSVV5wy0mJvzQao7QhmoAm0GgIaGGs0SyFNkQTaLwEut4zOQgB0bdK5v8QKIL8+M7RrV0U0i48Ha2CnL4UyhkzZjTehTuGlkVGRmLcuHE+Jt9m7kbaZ4tQ5qet4n/Dvl8YA5MQC+EwR/w89sq1gC7+ewy3pZ5KE2h2BNLmbw6PC6NxQvBthmHA34Uxl0Ho2SoMbYPd+OCDD3Dttdf6XROcg21yp9OJBx98EHfffTdK2MDiHfnw+nHUmM1ISq7yWnJ6fkXp/Xef3iW/2d0ctEOagCZQKwJ+/HhbK276Yk3Arwj0euS9HpVezzSW6kRhkN/WMXGZAv93cjJu6Hsi1q74Ceeeey5KS0v9ai8cylm7rslZZ53lSyttHdsR98/4Fj9k7/ZzNopZETNTuenACxZZk9al/Vv/GPfzXaHd1wRqQ+DV5VnXBzodzwIItMfxd2GsbbAL3WNC4S0r9X0HrV69ujZ4m9W1//jHP3zNcRI7H4cfcwqxx89LHCgplWTa7ZHetOmfb522IO0sq1ktuHZGE9AEakVAC2O1wqcv1gSaP4GuaW+3BOhxJeW1trf+fNNoEx6EO/qfhLM7t8eYBx/A5MmTm/8GOAoPg4KC8Pzzz+Pyyy/HB8s2Yeqs5fAqP39FDcCOHCPCBic57l2+MCsdC9L0j/Gj2Ff6VE1AE9hP4OXFWScGBplvOxxmd81kfyfK46OC0Sk8CJ9+/BEuu+wyjeVPBFq0aOH7Tr7wX/9CdnEVfs4r8esi/DYaZobl5cWl5d67bjmt409EOopbf2g0AU1gPwF/fsbVe0AT0ASqQeCkh9+7qcpTOUUICqnG6c32FLsT5T+S2+Ou1J6wBbJTevfGypUrm62/NXXs9ttv96VU7qmQuPv9BdheoCPqbJZSKsvpNFaXe3FBxoRrdQG2mm4wfZ0m4McE3liZ9XWAw9mfhHD4MYbfXQ9xGujeMhShJHHTTTfh/fff11j+RMBuVGoX4E9LS4NluvD9jnyUWcrvGUmlyiwvP51fuG/yXWf1KPR7IBqAJqAJaGFM7wFNQBM4PIETR/03QjjUUsneTkT+2/HKphTsMnFtny645vQT8MG77+COO+5AcXGx3kJ/I9C1a1d8/vnniGrVGg9//gPS123VjHxvqSUzWLkdzjHLH7rmMQ1FE9AENIGjIfD60uybXC5jCgjBpmnHSumjdaAD3WLCsGtLNv75z39i06ZNGsrfCCQkJGDu3Llo264dFu8oQE6ZbpCslGLL4h2S+cbre8TOsb+i9cbRBDQBTUB/seo9oAloAgcl0PPllx1yZ8A8S1X1IXL4/b2iVVgA7hzQC6nHd8BFF12EL7/8Uu+cgxAwTRNLly5F167d8MZ3P+Plb9fAI/UbahuVncIhgD3lhqNX5sNX7dAbSBPQBDSB6hB46cetxwcH0esGUW+yw4D0ATuKu1N4II6PCsGH77+HYcOGoaSkRJM5CAE7ku6SSy9Fxr5SrNtbAkvLQJBSstcrF3k91hU3nZqov4/1J0cT0AR0KqXeA5qAJnBQAtTjkbf/r6LSesFhiAh/Z2Srgt3bR+OB808Fivf6amitWLHC37Ec0v/77rsPEydOxOrteXjg4+90OuVfSFlsGO7PiivKrs+eNLSo6W+iBBeQ2VhDEAiJ/TvDazG27NjciO20t4FAp9S2cAgDG7bnAOs8TX9vaA/qgsDk9NVB0THhI01D3CUIYUL4d/T2b0zdBqFLdAhiQ9wYMXw4Xn/9dd2N8hAb7pprrsEbb7yBvRUeLMkpRIXUypgtjDFzaYVXjr6pZ/zzdfFZ1WNoAppA0ybg91EgTXv5tPWaQP0QOP6htzoYClMly/MM0rVMBBFSktti9OBTsGThPF8a5ZYtW+oHfjMYNTo6Grt27cLuonKM/mghVu3Y2wy8qjsX2JIe0+26edVa5zv48FJZdyMf45ESzjkeQg4EUwbKqpYgZ4HdcbMRhQcmhyCx4xswEAlpvQBv5lfYsqXyGFOq3nQdzoiAM2gcHIiHh2dCeWdh83w7L6wR8ayeK/qsuiNwyYwZRv/4Xv0CHcYk0xBddbTYH2zDXSZ6tAyFVZyPIUOG4Icffqg78M1spOTkZCxatAiO4FD8tKsI+yq9zczDmrnDSimPJX8u89JFw06Oza7ZKPoqTUATaC4EtDDWXFZS+6EJ1BGBLmkznE6qHG5Z3tHMFOnvtcVsrE5D4MpTO+P6Pl3wwX+nY8yYMcjLy6sj4s1vGCLCxo0b0aJ1Ozw1azm+WpMNS3en/H2hld0w3mEuMLwBV6+ecGnTLcSfeM5wmHI8lCgC5FeQ/AEy53xn9xpoFLs65vSWiAiaT2QkM2MtpPUANs35ptHY92dIYWdEoGXAmzDMwWC2IPlzkJqITbNXNSjLuBQ3PCUCOcsrmkQdHtveLbCABc2i8+szCzdFh0W6xxqEm00SzgbdC41ocvvhpU2wCz1iQrFo/jxfGmV2ttY1DrVEERERSE9PR5duPbA6txjbShrn+4GG2GJey2JL0SsrcqrueHZwYmONfm4INHpOTcDvCGhhzO+WXDusCRyeQI/x7/WSlmeq8sjTIEBaGAOCXA78Z/ApSEmMQdpDD/nan1dV6d9Ph9tJzzzzDG4cegs+/GkjXpi/GhWeZvGcWie3D2bFCih0OxyPrXjo6sl1MmhDDJLQfyAMx7sQsNOtPWBeDHgexIZ5ixvCnAPmjD2zI9wBS8kwoiC5jJV6AJvSn2uUwpidSpk8cDpIXEoEgxV2QKlbsSn9q4Zj2dOBztFXguk8WPIFZM369tDsTgtAUkgKygqXYufSggaJdEvuEwIOfQKCvajyvoLNc39uEmLeYRb4zZWZfUzD9aYQ6KRTKP8AZT+8xIcHolvLELzy0ksYO3Ys8vPtgFV9HIyAYRj4+OOPMejc8/DL3lJkFJRpUL8S8BXilyio8MohQ3vFzddgNAFNwH8JaGHMf9dee64JHEhg+NeuE8L23MKEh4gRYUf+6AMIdTsxcUhfdIkO8qVRTp8+XWM5AoFbb70VT059Gl+v2Ywps5ahRKdu/E7MLsIPBQWTl7pE4G3L0y5rmgXrIk8JRcuI1SREnO0cMy+HJW/DpllLGsUHJHngfSToMTApsPQwaAUsfghZsxYCdlRRYzq6BqFz67cAcQGIBVj+CEteg8x5WQ1mZZuegQiNHkOEe1nRTrAci4xZ9s3vwPTOtv1aIMScDRYMyLmQ8lNkFi4Dlh+7nK2klCjigMUsuB2AH6DUf7Bp1tKmKo698N2aiICgkKecTuNKQxhmg+2DRjixXWWtc2QQEkJdmDB+PJ566imUl5c3Qksbj0k2o9uGj0BmQalPHNMF+P9YG6+0pGXhnet7xF7XeFZMW6IJaALHmoB+6j3WxPV8mkAjJtAz7d3OSnqft9g6C2T3fNKHTSAqyI0JF5+BhDAnbr/9dsyYMUODOQKB66+/Hs+/+BJm/bINT6YvQ0G5jrD7OzIGikxBjxeSenJL2vVNM7clqf+XZDrPs+umgeWb2DTndgDHTgw51D60658RFsJQEbB4HYCpMOgKSO4OQ9yAjd980ag+xO0HtIHbnAaT+0GRglTPIjN9ZIPamNA3Go7ACUTGTT7h02utwa68/ihdefA88sTUeyFoPAlysOJiAA9h494Xjpk4Fje4Fbl4EwwKtlValtY2EE7Hxtk5DcqxhpO/ujJ7gFs4/udw6BTKvyM0BaFbdAjCVCUefOABTJs2TRfeP8I+u+666/Da629gW3E51uaVoNzS5Qt/Q+b1elmBd5VUeG66/dTkr2v4kdWXaQKaQBMnoB98m/gCavM1gboiEJc2zR0mxDDplY8QRFBdjdscxomPDkXaBX0Q4i3xCWPffGOXKdLH4QhcdNFFePOtt/HDllw8mb4cOUU6dePvvJSCJYjnCafr7tVjr7DFm6Z3dE59jIQ5iiXng+V4ZMya2uAROnEpreByPw2ifwFcAMUPIiP9NSQM7AHweJh8IhSNgzLeR+ZMW8Bp+CO+/4mA8Sq56GQGeVBlnYfs2XOrYZhAm55umAEuWBFVyPmy7sJm4lI7wyWeJ0OcDeZKlsrmaK/vwWvIxaXEweV6gQRSQYYBKQvZ4x2IzfPsqK36P+IH9CO3Y45vIlaSFX5EVeVV2LKgyXVKuYTZOHf15rfchnk5DEPUP7ymNYNDEHq1DgcV78N9996LDz/8EFI2jtKGjZVk3759seDbb7GrpBJr8kpQrMsb/GWpJLNHWurT/ArrjjtPjd/TWNdR26UJaAL1R0ALY/XHVo+sCTQpAp3T3k9yWpUfKMhupKPF/rJ2XdtFIe2C01GwLdMnjC1demye85rUBvqbsWeeeSY+/exzrMsrwZT0ZcjOaxz6Q2NiatcaA7jcNMV9XgS9ti7tUk9jsq9atnQe9BARPcTAblg8Epu+ea9a19XXSdEpwWgRcAuA+wDlhpceR9Y3E39NnRQ4bmB3sDEJytsTQrwIS7yIzJl2AwSuL5OqNW5i6nkwMZVgxDPTRmz4uuufIu8I6OJAdLQTTsMFtxEIgyJBiIRSrSDMeBC3B2EHvPI7CO86ZCzYV0ufBDqdPRCG8SLIbAuoj1FVdQu2LCg8jD8C8QPOgoOehBBdiITB0noZG2fZ6/HbYSCmqxuO1i5Y5QZEeVkdFfYXSDznVXLQDfujxdQmCBqKDd/YabNHGRrT04H4iEB4KQgONlFYUoj8JaVHP061Vv6gJz31fUb3qGDXQiEo2DB09PbfITkNQu/W4fDu24ORI0fis88+g1JHucw1X54meWX37t2xfMUK7CmrwprcYhRWNbJs8gamatcaYwtZVWzdc0OPjnZEccN+JzQwDz29JuCPBLQw5o+rrn3WBA5CoNe46UMrK7xPkMFBgP4h/mdEpye0xoPnn4aNK5b6hLENGzboPXQEAt26dcOs2XOwtdTrE8Z+ydGFkQ9EpphZQbBYYCjn7Ssfu+qXJrexklKHkWE850tbU8ZQZH6T3mA+2DWxgiIuhGGOJaZOrKzXUOYdg5wFe/9iU8eBveGgp0B8PJhmwPK+huy5Kxu07ljyoHtB9AABQazkfajgDxCooqBcMYA3CqAoCAoHUTSgogHRAaAOxBwDQzh8/rGULMVmgD9EeeUb2LHArk9Ws4c7u35ci/BHiHArM7aCPTchc74tMh1+PFuYjHBeAcMYTURxLNUsVJReBndQBwhqBeY2YG4FphgodsNEFlguQMZcu85ezUN+WqXEIdSxgExHLCtVAYtfRGXxBOz4oTo3HkJcShgMZzsIFQthtAdTBxiqPRTZbDMgrZnHqmbaQ1//GNouJvrNQKfjQntZtTB24B3FZQic0iYcFbk5uOuuu/Dll1/aemiD3XqawsSJiYnYsHEj8so9vs6UBbru51+WzSeMQVV4Jb24q5gnjO4bazcR0YcmoAn4EQEtjPnRYmtXNYFDEfClUUr8KFl2JTL1feFvoFK7xGL0ub2xcHa6TxjLyWmSJWuO6QcgLi4O3y9ejHxl4olvlmHF1txjOn9Tmcz3MMdUKgTdv+a7za9gQVrTeo2fnDqEhDGDIbNh4QZs8hW2b4jDQPyAFDiMxyFUFyj6DFVVow6RRieQNLAXgOlgbg2TFsErH0fmrsXAumMRtWcipqsLrlAnDJcTDkcHEI0hwYNt3Ykh5kLBguBwgCPAHAoWARDsICXc9oYBkZ0qaEH8Kibxr3+2L7d4G2A9iMw5dlphzcSmjqlnwmHMAHEkiF9BcVXaAQLjH6tMiItzoaiFC+HhbjgciRDqbiJjMDPyQPgJ4BiAWkBxGIgCwcoNggGgGCzWgD1TkTH3yxrbmzhoKAQ/Q0I4mNUaKDUSGbPtDnN/DyNyIKqPG2FBAQDaw6ROIOoBEkkAt4TkVjA4HEyBJIRtp91CthxE6+GVdyJrVr13XH3lp6yLA1zO/zpM4WqID1JTmNMWxk5rG47inO2+hjh2eQMtjB1+5dq2bYvt27djX7kHK3OLka+FsQOA/dqhMrvcsm6/pWdH+yWPVlubwg1B26gJ1BEB/QBcRyD1MJpAUyZw0sPv3FRV6XmBTDtUzO73pI8/Ezi3a0fcP7g30r/8HMOHD0de3sFrT2tqfxCwf4QvWbIExcLtE8Z+2rxb4zkEAZZKGQ76al9x0P/teOrSiiYFqvOgi0D0ERRvhPRcicx5DdNhs1Pq6TDEZDL4FGaaD48cjezZyw94sAk7IwIBZGL3d3lISD0fgp4AURxIrAfLadi491Vged3V6UKKG/FGBziMdoBoA3BbgFv4IqaECAerSLBoBUJrMuiP2o6sJECFzNYewCgAaDdIlQFiKxSqoGxBSVXAQaUAMbxWBViU+PYOeYugRBay5xTVbC+1CUTyia+SYVzBSi2Dsu5CxhxbEPpVZEpwIT42Fg4zHpLawuS2ICMGbNniVzSE0RIsowgUARK2+PXHIVUlSO0DiyoG9kCQB1KVgPh9bMz+CMisQZeOnoFIjppPhtGblSyBxFRUFD+GHT/s/yx1SkmAcCVDiEQwd4BQrcGwo8KiYYhgW3wkErZQBkjlBWgXw+YuiiEoH2B7nHxY6i1smr2qZkyrd1Xa/HXBsS1CngsQdDWE0LXFDoHNbQtj7SJQtHMbRowYgfT0dC2MHWGLtWrVyvdSL7/Ci5W5RdhX0fA9Uqr3qTh2Z+2PGmPltTC1oGDf+LvO6nG41PFjZ5ieSRPQBI4JAf0AfEww60k0gcZLoNv4t9pKL+ZDygQiLYodbKXO7twe/znvFCxdON8njG3Z0uRqOR/zDZiUlOQr9JvrEb5UylXbtZh4qEXw1RpjIV1OR+ryh660o1yazvGbMGapdYC8FJvmbLSzv4A2DsQkxCAk4GSABsBEa0hehfKyt7FzUUadOhhzRjzCAmeBjFgofAvGvcic+ZuAYQI9AxEfnQQHXwHCBWAVDDLeR0HxeEQEDQaZTxMQ4it6r9RSlFZegZ0Lal53rOOgrnCoESCkQJjRYBYACxCJ/X8mAoPAUoEgwcJBBhmAtDNrX4KF/6Gici0iRAH2OhmOEgXTxTADGJm5ymcqohn40Mb454iG3/5cuyiHuJRT4XDOAgkPWD2MTbOeR2LqyTDk1VBmHxhGvM8PYmO/Lz6fBCAlGNKOZgNEJaDWg4W9HtvhqcyAIbNhykLkOxjCyTD27f+37dsWWMCCmkVLdk69B2SMA9gJiR9hieuR/fX+PdbmzPYIC1wIxVEQhsNnK4PIzmI2lEXC3C+IscphhakQZe8gP6D4L7b5uG9jYJ1tX70Wsnpu6S9nhrpC3jYNdBBCfx8f6j7hixhrE46S3Ttw55134uuvv9bC2BFuqrGxsSHJxPUAACAASURBVNi8eTP2lnuwSkeMHZLW/qgx65eiyqrrhp/SeVmdflfpwTQBTaBRE9DCWKNeHm2cJlD/BLo//N9LPN7KaQYZuhPlIXD3jovBmH+ehq2/rPYJY2vWrKn/hWniM/Tu3Rv/++prZBdW4olZy7Bxt37xergltd9TO01jaRja91mQdlbNBIL63zN/FIEPsBwQpgtu15UgMRkSuSB8DVIuELeFEvEEbg3DMP9sFku1HQpjsembN2tv7iUGkgoHAmIahIiEgh3d9BAgXTBcJ4NULJhjiamzncbHhpCAsiOUykEiA1KOR+b679D5+H8DxoMgRBMRsbLywOITWPwZqrAUO9LtyKvqpyQm9DsewrgFROcRiZZspz4CdiRUIRS2QCADrLLA2GbHdwG4gwT1ZoW5KC++rJp1sWqP72AjhPRrgVZiJoTZA1CzUSFvx7Y52Ygf0A+mMQxEZ0BwABRLEOwaPNvBIguk1kGJHbA82SjFNuTOtZXwehWRfOa3P7sTAsUMCEcP2CmPsB7BxtlP/qVeXIf+8QgwhoDpTJ+QR2ot2FgL5dkEcrxNDkr0aWMWZ4I8w7Fx7qxjYvvf+F8yg41BSVueDDAcN4PYpYWxQ29xu/j+Ka3DUbV3N+6++2588cUXuvj+Ee4Ixx13HNauW4fcsipfjTFdfP/QwKS0yj0W7vx605I3Prz00urf++vnrqxH1QQ0gWNEQAtjxwi0nkYTaIwEznnma1fOvtw3LS9fKgz7jb8+Dkbg+DaRvq6UlXu2+4SxRYsWaVBHIJCamooPZnyIVbsKMeWbZdiavz/LSx8HJ2DXx7EkW2GBznOXjLnKfjA/1oeBuBQHgmCi0HDBIR0g4YJp11mCGzDdYG8YHGYXMLqAKRkkE8EURobhYJ9QwhW+iCFBFhRbECShSEHAY8dF+Ryy/6xUITLSU/7UdfHofU04JxRCng0WEyHILpq+EBKjkZH+CxIGXAvTuBJAhD0hiMvBXAQmu2vGMnjLliJ74ebfxZN2AyPhpgcg+HoyhF3gnuzGhpBcBsJ8qKq3IMXP8Jh7j0IkE4gfnACHr26YA/AsR1X+CmxZVfaryGaLRgKd+qXCYbwGiGAo71BkzP3oqES4oyd36CtiUoMQgXEAjQCLSrB8BuUl435PSbQjARNTewHiOEDtRJlnJXJ8XSptX+pfBDvA8hQTya7bIPAgAZEMsRh78s9F/pJDtcD9La3TtnX/fkxOfRxCjCQSghXngfk2bPzmk4ZYg6k/ZJzSIsj1IgHd7SxKLYwdeqs6BeHk1uGQBbm455578Omnn0JKrV8c7nbQq1cvLFm6FHtKK7E6twRFnsb6/qUub2o1G8u+/Vd6vIsrSsV5w3QR/ppB1FdpAk2QgBbGmuCiaZM1gboi0Hvc++dVVFS+zILbEOnbwaG4to8IxiMX9kG04fEV37c7YOnj8AQuu+wyvPr6G1iYuQtPpi9DbknTKp3VEOvLbLEJ891VG7fcgA/TjkUReIHY1FgEGCeAZTRAoRAIgSVagDgcwhaWOAbEUZBGBBmIgOIyFrTHF/1kR4QBrfan08kcsHgX4H1QXA5BpSCqBJMX0ir+vUg8RAnKvTuxY56dqlizo2O/GDjElTBoGJRhdw1831cfLGPWb+1iBVr2i0aoGQUIRmXhbuzwlADL/15URyChbwvA0R7C7ADgPMC4jMw/1fqyLVSyhJlWQeInCF4FZS1H5lw7ZbR2T+K+Do6uJ0ngRgYWwfIMQ+b8dTWDUgdXJQ66CAYmg6gt7BBG8AZYPBJZs+bVYnQT7fu0BFEFti2q2y5v8QN6wSmmEKGPr2mBxAhkzHrhqGxN6n8NYL5Gpl20n7NgVd2ATfO+O9ZFt59cvD2gRaC8xzTNkYagsKPywQ9PdgjCSTFhcFUU4f7778d7770Hy9JCz+G2wuDBg/HFl/9DTmkF1uSWoNRbu9tXc992UikUVXluGNaz07Tm7qv2TxPQBPYT0E/CeidoAn5KoOf9M8I87ornpFT/JwCHFsYOvREig1x47OK+SIpw+4Sx999/3093TfXdvvHGG/Hs8y8gfd1WnzBWWHEsdJ7q29cYz7TfUhNTptvlvPCnsVccA4EkxUSiayCEuBekuoDtjodSgIR3f1oaymDQXkjOAfE2EOWCVS6UXQgeVRA0AqBBIJhguRzKuhAZe/KAdXZEjv3UVbtaVwcuEiG+XyJM82YA50OoHHjFNFQ4P0LOl4comJ9iIjrPjeBWQXAagYAMAYlWgBkLVrEQFA9GLIjcUPJHsAiBQYMIqgXI+COKVknJjH0g7ITizyFLX0TW4tq1Wk1MHQBBM0gIN1tqMgpKJ2Pv938PrRSI6hOEsCBbqOwIA2HwVq5C1kK7NW5dPdkSEs7pDoFJINUHTB+CuBuE6Azmt2DRGGTOPFKRQELkKSEIDAqB2xEOwy5ujwQISgKoNcClYPULJM1F5o61te7+GXN6S4QFPwgD/yYpTBhssMJ8VPJN2DrLjgas3pGcOsQWdH3CGOw6edbV+GXOyupdXHdnvfHT1njTSZMdpjifiGyxVx+HIWAQ4YToYLQ2FcaOHYuXX34ZVVU16NvgR5RHjhyJiY8/ji1F5VibV4IqWde35+YHs7JSfbd7357zRw3oVcNGJs2PifZIE2jOBLQw1pxXV/umCRyGQI9H3jrN8vAzzHwSCZ1GebjNEuJ2YvxFfXBS6zBfPZM333xT1zM5wqfLTm8ZN+FRfLkqC0/NXoHSKt0Bqzo3JKW43OFyTm0dHvHIzBGD6/9JLyklCtLVCyb1gqA2kJwLlrugaA8M2geDC1Cl7NS0ImQXlP8edRU/uBdM+RwM2Kl1AmwtA9Q52DB3X3X8rNE5CQNSQWI4oGIgjC/Aai0stReFJWuQv6QccSnt4HCEg40YCNUKRB1AFAHmEDBFghAOQiggA2EZ5TDJjooqsmuikUInBhWCeQbA3+8vnG8Xmcc+KOwE8R5IuRvCFgqxHVUlWX9KMayBO8kh6Bz7FpG4gBnfQsq7f+94GN0lGGHtbNEuCYQuUNwRhmgLWO1BpgtK/QzmD1Cw83/IW1dag8n/ekmnM9uDXGNhiCEAfwyr8mGYrglkOK5m5m9RRcOR/fXPB86T4EJSwhkQ1APELcEcBYVogKMAIwqESBIcDrL3h5SsaBuYpyC/9O2DCIBH44aJTgPOh8OYQqw6sKK3YIoroZQE02RkFE0Cfu1IeaRRG4EwdsmMGcbAxJPPdxvGU0SINQxD/zY/wrrZbQkSI4JwfGQgJj/+OCZOnIjS0tp/FI60XZry37/xxhu46pprsSG/FBv2ljZE7nOTw6ektTe/rOqK209Nmt3kjNcGawKawFET0F++R41MX6AJNAMCl1xinJh8zr+l5EeEQdG6G+Xh1zTQaeLOASfh3C4d8NSTUzB58mT9I/wIH4NPPvkEA845F28vXodpi9ahyqqr4JZm8Pk7jAt2h0pSYpnDaVyxIu3qzGPkrYF2pzkRJEyUKQs7iiVwvAQ+/KMW018MsQWR+IdAYgQJCvTFHdSnMBaT2hKRNBRMF8OyC9RXvQIUb0dI1CgQXQ1mghAMhrlfHBEemNKCFHZ9swAw2kFgFaR8FQqbYHn3QMKEaeRBVDAcIZeCxFgCotiydmOTtwMSAgIhKpzwwEKF04sAj8SWEgkstzdy7etpJfS/FA7H22QvuML3PvtgtYZlJsOklr4oPEsBQqn9qapkz+kkQ7S0q58Bcjck34dNs+3w1VqEfsS5kZR0AwTSAKxGReUIbF24Hp0HPUdC3MbKeh/58k7kzrXTZ/96tD2nHULUBECcDWWn3rKEJAlDVUBRBYh3gsUaMK+EsLZAOjcBKEbmTDsqruY2dzgjHgHBr4LUP8BYhArvbXA6voRhtINUnyC3eBiKf8iv1mfnz8KY4jVQ6hpkpK8+yLUE9AxAiBEAI1CicIEtFtd+HwB4av7m8LBwGus0xQhDCENHbx955eyHl9hQN7q3CsN706dj1KhR2LPnwC165JH84wy3243PPvsM/+jX3xctllV4iABb/8BRbS9ZSlUl8cJ13dvb0dE1v2dVe0Z9oiagCTQkAS2MNSR9Pbcm0EAEutw1I5JCSh9lxf8m6B/iR1oGUxDO7x6P4f16YM5XX/qK/e7cWfMSSUear6n/vV04uri4GGUSGPfFD1iYsbMWT8FNncbR2W+nU7JCjsvhun/Fw1e8c3RXH5OzBRL7XwjDnExEHX3WggSk+gEZu1KBNXZx+bo8TCQMGAzD0QIVFUuxbf4vv4sqIb1boE34dAhjEMC7oeR9UHbUl9qLKpWHwtJCtI4YTIZ4ixlvYsPMm3zph/H9L4ZTjIIXE5A162t0HngtCI8CogWkGoGM9Ofq0oEDxooffCKc1kyQ0cb+O7sTJpRVxYozIczVkCoLhE0A7wV78yGNciirBFUqgMICFkIYUaysCkjcj02zXvxLB8ajM9xAp0FXw2C7gcF3KPc+hG1zbb7wCWNEw5jVk9iQfs8hhw09LRIxIYkAtYNCGaBK4OVd2LYrF6iDaLYDJ3ag88DnQeLfkGoTmEdi06yZOO6cJQBOgOS3kLH2TmBH9Yoa/lkYY7UAXroNmdsyERctYIrjwUYsDKMzBNudTduBYdffqwRoMTzWNGTPWVsrkQ/A26u3naCYPnU7RcLRLZ9/nx0T6ECPmDBsXLMK1113HdavX+/fQA7jfUxMDBYsWIB2HTth5Z4i5JTp0gbV3SyeKk92iRd9buvdcXd1r9HnaQKaQNMkoIWxprlu2mpNoFYEeo377+Aqr3yFlWyr304fGaV9ozwtoTXGnHcafln+I2699VZkZWUd+UI/PSM5Odn3kLJtXzHunbEQG3ZXL3jDT3Ed4DZLWSnIeFM4wkavSvuX3fWv8RxJ/eNBxqNEdDEzF4LxNQxxNVh9hw3p/zjmhialpsEwxkIiC/mlZyLYJ2QEwFu1FdsWbUHywCFEeJeBN7Ah/RbEpYTC6f4EAqeBsRCeqhEwHeeTMNKY1S6UlPTHrsVb682P2L6t4Q58FoIuhEIpSJWQMNux5DxYVdcia943hxVaEgf+TA7jBJZyFbxyOLLn1LBFbk8HkqJOBYmpkGotlDUB2XMzfvfbFsbAt7Dix5Ex6z+14EGIS3GhIt/AHofnIA0QjmLoLk4kthsCwvO+rpigB5Ex6zPfAMedswzg48F4Ghu+Gf2nQQ2gi4HoaCcCLAecISYMy4GKCjec5Aa5BoPMR/cX37fsCLdNgIokFp1hCOchjWNlR/otg6XuQtasxUfhxF9OTZs/32wbFjcsyOGYJAxy13Qcf7wuxCHQtWUYIk3Gv/71L8yePRv2iwV9HEjg5JNPxsKFC1HOhKU5hSjy6Aju6u4Ti7mirLRi0tDeCY+AdNRYdbnp8zSBpkhAC2NNcdW0zZpALQh0SZsR7EDlKMuSD9jDaGGsejCTYyIw6tzeaBdAGDJkCBYtquHzaPWma7Jn2fvptddew3XXXY/5G7Zh/Jc/Yl9ZZZP1pyEMt7PrhMCPpukavmLslcsbwoaDzhl2RgRaBdxPwryVlTJ8IgSp9RDm2w0mjNkRP8KYAYUd8Kgr4VQpIBoKJbJRXHkNQlxdyBQfMavnUbDrIYS1uRlCXQ+F7yD5XeQWbUDriNEk6C5m+RHyc26sk7pdBwOY3CcEFHQbgLsJIoS96lk4aR+RMZGVyoZU12PTrL91ROziRLvQYOzYVQ5sqUTnQbOJqB8rnu0T9TbPt7tjHuWR4EJy/PkgcSHAP6Ky6iNsWfDXaAhbGGO6jlmOR8asiUcxASG+f6ivm6nhagWy7ML7bUEUCEV7QdY67C1djfwldiri0RwGkgb9kwQ9w4qLADUO5SVf/F7nzRbGFDr7/n9Z8atwByXBMGLAHA4gCGy0AqkIX7dVEhEQCIfkSFJoCVNEHvBFaCssCgWA8rAQZZCohAEJe25B0pcJyiiGl19EVnp6TaPGnly8OCDC3eYdp0P8S9cWO5rtANidKY9rEYTEiGCMH/cIJk2ahMpK/V1zMIoPPPAAxo0bhx3FFVi+uwhVSguI1d1tUikppZqzu6r0uvt6d9FRY9UFp8/TBJogAS2MNcFF0yZrArUh0G30W0ns4NeU4r5aFKs+yRZBbtx6Vndc1DMRI4bf7hN/vF5dUP7vBCMjI32iYaeEREydvQLvLtkApd/iV3+j2U/YrOyqWYUO0znGaFX2yvKhQxvHRosfcAucYiKxCGKhZsPD98Hk4yDMDxpMGEs4pwccWA7wLljqcliyEA7nBAj0RpVnAFyuE4j4dVbqGVSUvQxXyEVQ3lwUF81CmFvCg2i4gyeRweew5DuQkf5yLVITD73OMV2DENrmEpjqQZJGBzb4M5R47kKgeTIJ8S5DboZXjIRVsREOZzhM0y5m3wYk4qC4FSD3ASIbAnb6e09m/hSWGomsWduPanPZJ4enhKOl83qAliEj3Y52OjB85DdhzBaaNqZPOvgctsAWmwyYbSAo3FdnjBFpNzOAoI6QItHXnVKx4WuCTmxByh8hvWOQvcCet/o1ujr26wunmAISFbD4WWTO+vgvYtR+YSwZxPegsmoV3I77wXQWIIIAJrvdq10iiJSoZEHFkCiD4DIoBMHgeCJDMLMtMn4PYCeYJRTtAlQlhCgAowysvLCsPTDJ8vHwchk22+uyYP9/1+CY8t36pJahQd8KgRgtjB0dQLtlbGxYAE6ICsGiBfNw1VVXIS/vSM1Tj26O5nB2YGAgZs6ciTP69sWa3GJsyre3vT6qS0ApZRdP3FReqYYP7RU/q7rX6fM0AU2g6RHQwljTWzNtsSZQKwLdxr51lrL4HRjw1bfRR/UIuE0DF/dKxNCU7shavxbnn38+du3aVb2L/eisQYMGwe5+ZQaHYtSH3+GnLbogck2WX7GSgoz3TOG8f+XDl+fUZIw6vSYp9TKQMZ6EimNFq8FyDDLyZyM5ahiEeKrBhLGoPiGIDi0CsBdK3Y6N6R8j6eyegBmP0n1fIDz6ImJ6jWF9DsY8KHECWJkwDDeg3L4nRMIZpIwKVvJyZM2qhwg9O20x/FwI4xEo0RnEX6GqajS2LMhA0oBBBPGOLdkAvAJAFQxuARiRAOyIpnAY5ICyiqFoCQS1B6gTE30A5b0fG2fXYG+kmIjJd2HPYerBVUcYi0sJhzvgQQDnAAglVsE+Icq2l3kfFO9gwi6wygaL7QCXQPEeqLKlyP7eFvSqE7ZCSDy7L9gxDIKzodSHyLR+PkCM+l0YkyNR7PkEwY7eEMZZID4V9nMt7BRJ3gRGAZQqBLgYBtltDPuAjfG+VErF78LCWGTOzK6mbbX+iL22auvYAAeNMcgwaz2YHw4Q5Xage0woKgv2+iK5f/zxRz+kcHiXBwwYgOnTpyMsMgrf78jH3srG8Z6lqSyULYwxUCQtHn9N9w5Tmord2k5NQBM4egJaGDt6ZvoKTaDpEkhLM3sgcaxXeu8jwNV0HWkYy7u0aYF7B/XCCW1a4J//PB/pvgwaffxGwC66b6ds3HfffViZU4DRH32HYv0jvMYbhEitN9i8deW4axYeqwf1gxhLSBpwIYT5DBHaMqt9kPw4Cne+6Es57DzwYZAY02DCmG1wcupqQMSD8S7Ay0Bkp9DFQCEapjqRyDyOgRIwKsDSCSIvyBZpDAVWTiIVzUq8iryqNBQuqOuaboTkQedD0RMwpF28fT4qrTHYOs8WwcTvwhizCdBWGFQJcDks5MPEL1C8FYwNEKIQbJUCjpdIIKV2wlg1tmTn1I+IjUF82IgxGOg8qD2U6g6iJBBXAJQDr5UPp5EHr1UBuKrgKSmDkpX7u52us6PTql/gKPKcUERJW3irQnnJQuw4RLfJhNQ1MIyOIDkSG2a94mNr15MLEGGoEowqLoNDlv3aWfS3bqsKfy6+D7wJwmis+/qYpEtNTs9sGdVK/Og2nR119HY19uRBTnEbAt1ahqBVgInRo0Zh6tSpNRuomV7lcDgwfvx4DB8+HPleYElOAbzVkaObKY+auiVZWV4PPttdWjRyVN8TttV0HH2dJqAJNG4CWhhr3OujrdME6pRAx/+8GhNqOtMtJbsKEvrzf5R0IwJduDWlKy44KRFvvv4ahg0bdpQjNO/To6OjfW+m+/fvjydnrcB/f/hFp2zUYslZqWLhMEav2Vf0Op4dUVWLoWp+aafU02HQczDQjVgoZvUpSvYOQ87yvb5BjzvnEQAPNqgwljRgIhnmfcy24GJ3yVQMFnZx9n2QKhuGHb1ki05qO2DsglQVgCqG4ZRg2RagwYD8DBtn22l0dXt0GjgIDnoBQGso9REqyx/CtkWbfxU6/xDGBG2D13M3ULkWMqcYW4IUEK2ABbaI80fm03GD/0fMqfUujCWnphOMPkcQxn5jZX+X2Jlt9iP3b//UJUfj13EPnQGWNHAfSDj/JIxVb/4GFMZeWr31/GADn5jC1NFi1VutA86yN11SZJCv1tiGX35Bt27dajhS87wsNjYWr776Kv6RchbW7ivFpoLy5uloPXslpbSrDm4tr1L33Hxy7Cd2Xng9T6mH1wQ0gQYgoB+MGwC6nlITaCgCXR9+px8sa47+Rq/ZCthS4qAT4nDXgF4oyt2Js846Czk5Nchkqtn0jfoqO1rs2muvxYQJE+B1BuH2d+Zgy76SRm1zYzfO12FNGC9WFohRmc9edbTFymvpXk8HElqeDoOfJEOcxFJ6wPwJ8rfejL0b/1jYxiCMhfRugVbhL4GNt6GKVyP7ezvH+W/5Qj0diHK74XKEwWW0hqJIOGgPCnMy66XYfkTPMLRscTGIXvWleQKfo8o7AZvn/bnjpcDxA4cQjA+Y1Qp4PTch0xdJZh+ELl0cqAp2ozLchFtYcG2rhIr95JgIY0kDZxGJ06spjFVjr11iIKZof9fFPbMqjqq+WDVGx3GD7FRTqpUwptST2JP3CAqW26m59X3Q68u3TAoKcNxb3xM19/HDnCZObhOGCLcTQy6+GJ9++mlzd7na/l188cWYMmUKIlu1wcLt+1Dq1dXFqg3vbyd6pSWllx/LyyuaeO/AbmU1HUdfpwloAo2XgBbGGu/aaMs0gbomQCelvfOax/LeoNM2ao42LioUaf88Hd06RGPy44/7UgeV0j82O3bs6EtjGTT4XExf/AtemLcSXt35quYbzVeEn2EwZXstOuuXSdceu/SNuBQ3HK5+MDEKik7xiUzK+hSk7kfGvJ1/caoxCGO2QZ1SW8KUraDIi7KCrQhsaYJlGAyKhOQWIIqHQDcwnQCBTlAqBmRsA6kPYFW9iawFWXWUrioQe2Ys3O5bQXQlPNgOk1+EJ/dzbFn19zRNA8mpl5FhvsOslqLKGgmH2AlBEfDY3RKRDPCJgGgL4lwwL4cwLidGz3qOGHMgqf9cIsdJhxHG/hwl9tsN8Nf/11MgPiIQJEJ9/GGFghyxALrauxpKLsS+ku9q0Jny4J+n6JRgRLlzai+M8aPYV/EY8hbYtcfq9ZicvjooJiZ8ntNp9q7XifxgcIOAE6ND0CkiCD+vXg27zmVubq4feH54F1u3bo0nnngCl156KTYXV2LVnmIdwV2LXcFKKa+UnxVLdfftJ8X/+QVHLUbVl2oCmkBjIqCFsca0GtoWTaAeCXRNe7sle+V8CDq+Hqdp9kM7DYFLT07G0JRuIKsKfe1OT2vWNHu/D+egYRiw30w//vhkeN0hePCT7/DLrgK/ZlIXzvsiO5nhdjkuWTbmqo/qYsxqjGGiU+rFcIjRJEQ3VnIvFH+OjN13AAcp1t554BMgcXeDplLaTtmF4F3OiSBxAgjzIZWdfhcGEtEAQqDstogoAWh/SipzMjlFL5aqFFCTsDF7MpBZy3TVc1xI8PYAGZdB0HGw1AaQ8TIyZ/5ycO4JLnSOv4uE+RgzNkPhe5CKIEICFMUCdtVnUQIDhWCUA1wAheNIUFS9CmN2tFtMy7lESGSpHkFG+oEFp2P7toYZ8A8IEiBshyILporydaZUogVgNwngtnCItiRla5ARA4OCfRyUymHJr0Na7yB7bkY19uThT0lM6Q7D/T0IEsq6AxvnTKv2mEmpFwL0AZmGk9WxE8ae/SGzT3iI60uHEBHVtlWfeEgC0QEO9G4dDnircMcdd/gawPjzYdcWs7t0Tpw4EUHhkfhhZwH26XqftdsSzPAo78/SUjde36PTT7UbTF+tCWgCjZGAFsYa46pomzSBeiDQ9aFpp0rLmieEI6AehverIVuGBGDcv/rg5LgYvPTSSxg1ahTKyvw3sr59+/aYPHky/vnPCzBjRSZemr8aZR7Lr/ZEfTlr98MyTOPzNWnXXFhfc/wxbhcnktoNhxA3ESlbnMljqOfgLZuO7O8PHrGWPPB9CHFpgwtjSDGR5LqCDPEKs1oF8Eew1DYYjr2QKICQFbBUOZTT4/PXaf2DTPN9lnI3GGORkW4/SVe/KPzBFsPukBke0hOmCoFFO1FYugl7vz90PrEd6RTpnEqGeSNLuRUsMkDSC/gi2ewIsa2AKgUb+SBVAUFFUMZUIpxZr8JYy1NiEBk6DxAtIelBbPrm5QPcTUhpBzIfhnD0B1Q+iCzYHTSF9ECJbIA2gzkLhHwwWYBqC2HcTAYl7tclVSWk+i8yZv271vs6sd95MB0zoLgKUNdi4+wvqj1mwoB/wEHpRKaLlfoPNmyfAqzbv0fQxYlObZMgKBZV1mZskxkHdMOs9kR/PfH1FZufdrkct5hEzhoOoS/7EwE7aqxXqzC0C3b5muLYaf379u3zW0Z2tNhjjz2Gyy+/HFtKqvBzXgksXUOj1vvBkrLc8uLy63q0/xKk64zVGqgeQBNoZAS0MNbIFkSbownUF4Eej7zzmOXx3A9ddL/WiO0b5wU9OuGB807Fti2bcdddd+Grr76q9bhNcQD7zfRNN92ERx99FLkVCpO+XoplW3brlI06Wkxfd4ljfwAAIABJREFUnTHwNpcr8OzlYy6z0/3q54jpGoTQNnfB5DtJiTAm2JE8L6HE8y52zj30E2bSwC9hiHMbXhizu1P2O4vY+R4TfwlZ9h9kfpd3SFiJA7qTw7GSWa6HVMORMXtuHYAVQBfzD2HlCCO2SYlCqHMeCfNEVnIaFJ4GZAlKrWLI/ArsOUiEnl18X3EqM38EeO49ILW1DpxAu9MSEByyADAcYIzGxpkHC78xkNj/GpjmeAK1ZomvILxfQGE9pLEbVcjHjtAi4MP9YmP8gEQ4jWkkRB/7P1lxMaQ1FptmP11rk5NT7wVoPIjKQHwp1qfPOcKYhA7nhsOsjIZpngqDX/EJY2x9CsYaKBEJQZEQ3AaSI2BQKBQVAbwAHvkusmcvq43NT81fHxcRFTLdRXw62cUZ9VEnBFq4TZzSJhKqsgxPP/00Hn/8cb98YWWaJoYMGYJnnnkGjpAwrNhdhLyKv5VcrBPi/jeIUoorvdabuVLdNapXp2NRi9D/IGuPNYEGJKCFsQaEr6fWBI4lgS4PvrlQEPoeyzmb81yhAU48dvEZOC2+NWbOnIkRI0Zgy5Ytzdnlg/rWuXNnzJgxA7EJSXh94c94f+kGVHhrF3jjdxCP4LCSqlSa5pANj1yTXi9solNaoYVrkq33guy0Q/4GldYYyIr12PGDXSj90MdvwpiUS5DrOQeFC/5eR6teTD7ooImpp8Aw3oLCt0DFA8hYsL9zJuBA/BkdYQT0hGF0BdM2KLWNHMb/mHktSA3DL+nfHTtDf50paWA3Il4Kw3SyVPdh4zdPATh8qKWvK6U8h5m+QmX5Hdi60O5wWbdHXMqp5HJ+y2TYKZyHEsYAX7SV+RwRncBS/h827v0UWH7wJ/CEs7rAcH5IhnGcbSwrfgClhU8dcX9Vx7OkQZ/B4PPAVHxQYSy+/4m+tFqHsP9t15lLAhABhUAIDoWgliQMwQw74kwBQhCzAUF/6RbJzFVgygGsS7Bh1vLqmHawc6av3JwCU7xikEgQQneHrinHg13XKTwA3aJD8fOa1b6UykWLFtXl8E1irLi4OMyfPx9t27fHxn2lyMgvh9f3gkUfdUHAK2W26UDfyzt30J2X6gKoHkMTaEQEtDDWiBZDm6IJ1BeBPo++17e4svIDMLWurzn8cdy4FiF45op+CDWkr5bH888/j/Jy/2mHbr+ZtjteDb3llv9n7zzgpCiyP/6rDpN2NrKBsMCyLHHJSQVJIgJ6ep4HKGD2RMUDkTP8OVBWxXxnQBElCQgGPE9BT0ARUXLOAgssOSxsTpO6u/6fauTUU2TDzO7M7OuP+wGhq+rV99VQPb9+9R7WHz6Dfy7bgiM51Vw8sRYsPAO6blHsr22bNPwRP09XQvM+zcEsEwD2BxGZBo45yMycBhxxl2usloOOg6EBuLYZMAZh3+9El5Wrwyrc1HxAN8iYA85KofOdAIuChFQYvBlkZgVjxv"/>
          <p:cNvSpPr/>
          <p:nvPr/>
        </p:nvSpPr>
        <p:spPr>
          <a:xfrm>
            <a:off x="5064369" y="750468"/>
            <a:ext cx="3695400" cy="2499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320" name="Google Shape;320;g226df10d8fa_0_13" descr="data:image/png;base64,iVBORw0KGgoAAAANSUhEUgAABMYAAAM5CAYAAADsbj2OAAAAAXNSR0IArs4c6QAAIABJREFUeF7s3QWcFnW3wPEz8/R20SEqiqKIgqCYvDZ2oVgYr2Ih1rUD7BYVC0RsUbFRUXxRbAEB6ZBuWNjeffaJmbmf/yAIFssu7D4z85t7udTEOd8zXOdzPv/QhAMBBBBAAAEEEEAAAQQQQAABBBBAAAEPCmgezJmUEUAAAQQQQAABBBBAAAEEEEAAAQQQEBpjvAQIIIAAAggggAACCCCAAAIIIIAAAp4UoDHmybKTNAIIIIAAAggggAACCCCAAAIIIIAAjTHeAQQQQAABBBBAAAEEEEAAAQQQQAABTwrQGPNk2UkaAQQQQAABBBBAAAEEEEAAAQQQQIDGGO8AAggggAACCCCAAAIIIIAAAggggIAnBWiMebLsJI0AAggggAACCCCAAAIIIIAAAgggQGOMdwABBBBAAAEEEEAAAQQQQAABBBBAwJMCNMY8WXaSRgABBBBAAAEEEEAAAQQQQAABBBCgMcY7gAACCCCAAAIIIIAAAggggAACCCDgSQEaY54sO0kjgAACCCCAAAIIIIAAAggggAACCNAY4x1AAAEEEEAAAQQQQAABBBBAAAEEEPCkAI0xT5adpBFAAAEEEEAAAQQQQAABBBBAAAEEaIzxDiCAAAIIIIAAAggggAACCCCAAAIIeFKAxpgny07SCCCAAAIIIIAAAggggAACCCCAAAI0xngHEEAAAQQQQAABBBBAAAEEEEAAAQQ8KUBjzJNlJ2kEEEAAAQQQQAABBBBAAAEEEEAAARpjvAMIIIAAAggggAACCCCAAAIIIIAAAp4UoDHmybKTNAIIIIAAAggggAACCCCAAAIIIIAAjTHeAQQQQAABBBBAAAEEEEAAAQQQQAABTwrQGPNk2UkaAQQQQAABBBBAAAEEEEAAAQQQQIDGGO8AAggggAACCCCAAAIIIIAAAggggIAnBWiMebLsJI0AAggggAACCCCAAAIIIIAAAgggQGOMdwABBBBAAAEEEEAAAQQQQAABBBBAwJMCNMY8WXaSRgABBBBAAAEEEEAAAQQQQAABBBCgMcY7gAACCCCAAAIIIIAAAggggAACCCDgSQEaY54sO0kjgAACCCCAAAIIIIAAAggggAACCNAY4x1AAAEEEEAAAQQQQAABBBBAAAEEEPCkAI0xT5adpBFAAAEEEEAAAQQQQAABBBBAAAEEaIzxDiCAAAIIIIAAAggggAACCCCAAAIIeFKAxpgny07SCCCAAAIIIIAAAggggAACCCCAAAI0xngHEEAAAQQQQAABBBBAAAEEEEAAAQQ8KUBjzJNlJ2kEEEAAAQQQQAABBBBAAAEEEEAAARpjvAMIIIAAAggggAACCCCAAAIIIIAAAp4UoDHmybKTNAIIIIAAAggggAACCCCAAAIIIIAAjTHeAQQQQAABBBBAAAEEEEAAAQQQQAABTwrQGPNk2UkaAQQQQAABBBBAAAEEEEAAAQQQQIDGGO8AAggggAACCCCAAAIIIIAAAggggIAnBWiMebLsJI0AAggggAACCCCAAAIIIIAAAgggQGOMdwABBBBAAAEEEEAAAQQQQAABBBBAwJMCNMY8WXaSRgABBBBAAAEEEEAAAQQQQAABBBCgMcY7gAACCCCAAAIIIIAAAggggAACCCDgSQEaY54sO0kjgAACCCCAAAIIIIAAAggggAACCNAY4x1AAAEEEEAAAQQQQAABBBBAAAEEEPCkAI0xT5adpBFAAAEEEEAAAQQQQAABBBBAAAEEaIzxDiCAAAIIIIAAAggggAACCCCAAAIIeFKAxpgny07SCCCAAAIIIIAAAggggAACCCCAAAI0xngHEEAAAQQQQAABBBBAAAEEEEAAAQQ8KUBjzJNlJ2kEEEAAAQQQQAABBBBAAAEEEEAAARpjvAMIIIAAAggggAACCCCAAAIIIIAAAp4UoDHmybKTNAIIIIAAAggggAACCCCAAAIIIIAAjTHeAQQQQAABBBBAAAEEEEAAAQQQQAABTwrQGPNk2UkaAQQQQAABBBBAAAEEEEAAAQQQQIDGGO8AAggggAACCCCAAAIIIIAAAggggIAnBWiMebLsJI0AAggggAACCCCAAAIIIIAAAgggQGOMdwABBBBAAAEEEEAAAQQQQAABBBBAwJMCNMY8WXaSRgABBBBAAAEEEEAAAQQQQAABBBCgMcY7gAACCCCAAAIIIIAAAggggAACCCDgSQEaY54sO0kjgAACCCCAAAIIIIAAAggggAACCNAY4x1AAAEEEEAAAQQQQAABBBBAAAEEEPCkAI0xT5adpBFAAAEEEEAAAQQQQAABBBBAAAEEaIzxDiCAAAIIIIAAAggggAACCCCAAAIIeFKAxpgny07SCCCAAAIIIIAAAggggAACCCCAAAI0xngHEEAAAQQQQAABBBBAAAEEEEAAAQQ8KUBjzJNlJ2kEEEAAAQQQQAABBBBAAAEEEEAAARpjvAMIIIAAAggggAACCCCAAAIIIIAAAp4UoDHmybKTNAIIIIAAAggggAACCCCAAAIIIIAAjTHeAQQQQAABBBBAAAEEEEAAAQQQQAABTwrQGPNk2UkaAQQQQAABBBBAAAEEEEAAAQQQQIDGGO8AAggggAACCCCAAAIIIIAAAggggIAnBWiMebLsJI0AAggggAACCCCAAAIIIIAAAgggQGOMdwABBBBAAAEEEEAAAQQQQAABBBBAwJMCNMY8WXaSRgABBBBAAAEEEEAAAQQQQAABBBCgMcY7gAACCCCAAAIIIIAAAggggAACCCDgSQEaY54sO0kjgAACCCCAAAIIIIAAAggggAACCNAY4x1AAAEEEEAAAQTqQ6D7137JGhXJLCsJWUFd1y0r25c0dqmurs6OV0UjYiV1Ix7XtxCK5QtHLD0UjIUikWggHJ5brPlXZvpjlj8siWJpHpURAxIiYtVHSjwDAQQQQAABBBBwugCNMadXkPgRQAABBBBAoKEFNnxPaSI9Nem8QJfqnbSO3fdvs3zhopMMK5mfqKzeNVpZ1sGsimaKYflFRBOf5RPNFxbT9Ilu6SK6us+Wvs3WN7w0wxTDZ4pPi4plqkaYiKWZejBUHcrM+jWQGZnr9/lKfJZ/UaMdcj+cMW5kTDIzLRk71vwdS92H5llDvzk8HwEEEEAAAQQaXGBLH18NHiABIIAAAggggAACKSSgSec+/oy0RE7F6jWZkrT84Wa53eLRqjzdsnL9wVBXw0juLoaZYcTjmZZlBRo0ds0ydH+4SvNrZT6fv1BM8+tEMr7SFwhVSCw+KVEVX5uWmR2tyg4Xydg2cZEBGxpnDRo2D0cAAQQQQAABBOpLgMZYfUnzHAQQQAABBBBwnkCPq0KysjySXaDnxaOxxvHq6qaWkWzu9wcOSlRV7WOZZkjTtSaiSUgsUxPx1WTUV0M6WCKmJZo/IWZyrWhaVSCcvtAUc4xlJpcHMzMX+Qy9VHz+1RU5gUoZOSTKyLKGLBfPRgABBBBAAIHtLUBjbHsLc38EEEAAAQQQcJqAHj7oojaJ6vI9dctsI0mjtaVpu5hi7qQZRivTSGSK+La0FpjTchZNjS4LhedplqzSNZlt+fyLRHwLQ1lpS8rHlI8XGWE4LikCRgABBBBAAAEEtiBAY4xXBAEEEEAAAQQQaHtVSDJXZYUj2u6JqupzTMNsq5laG0uS2SK+DLGMoIjmle8mSywxNE2rFN0qE1+w0EzEZ2c2avRNeVnxJxIPlckMidIo458NAggggAACCLhBwCsfeG6oFTkggAACCCCAwDYWyDv1qpaJtRWHV1eWdjXjic6maTQWU2spWgOvDbaN89wGt7M00ddalrlYD4bn+UKhyU13bv3pknaRWTKAdcm2gS+3QAABBBBAAIEGEqAx1kDwPBYBBBBAAAEEGkxAk87nNk0PWQ9VV1YebybiETHFL7r4arArZIMF3fAPttRIMrXkmKlGlImuxUKZWcur4+YhMnlEkYgw1bLhi0QECCCAAAIIILCVAjTGthKM0xFAAAEEEEDAaQKWlrdfv8yYVbxjXOKHWYZxqFFddbxYmmqEcWwLgYBvmmZp7wezc7+rjgemS6TlOhk7ILktbs09EEAAAQQQQACB7SlAY2x76nJvBBBAAAEEEGg4gc590sRc1ig9u2AXLWGeGS0rU6PD8kXXAw0XlIufrJmGaP6KYFrGNH9QH5JMyM+xWFWh/PphiYuzJjUEEEAAAQQQcLgAjTGHF5DwEUAAAQQQQOBPAt0vCIeTsn+8oqiLlTAO1DT9AMs0CpgmWW9viqX5fHHd5//RNJLjTdP6IdKk5aToV8+vUPMw6y0KHoQAAggggAACCNRAgMZYDZA4BQEEEEAAAQRSXkCXrqfkpgUzDoiXl3c3xTrKisXbiK6l0xBrsNpZIlZcNH2VHgz8EAhG/hcMhb4v+7bNfBEW7G+wqvBgBBBAAAEEENhMgMYYLwQCCCCAAAIIOFugc5+0zPTqnpVFxT1E0zpbptFKLDMoovGdkyqVtbSE5pO1uq7NEM3/baSgxbPlY55ZlyrhEQcCCCCAAAIIeFeAD0bv1p7MEUAAAQQQcLZA954ZEvPtEqisGphMJvcWU9JEFz8jxFK1rGpXS3tHy5hY2rrMVq0eLtML35HRH6xJ1YiJCwEEEEAAAQTcL0BjzP01JkMEEEAAAQTcJdC5cyAjc4+T4hXRSxKV5UeIpuvuStAT2VhiSVIL+mdG0rNfM4Oht6Njhy5nDTJP1J4kEUAAAQQQSCkBGmMpVQ6CQQABBBBAAIF/FOh8VoFfT+yqJYxrkonYSWJJEC1XCFiB9PRJWlLujpnRiZJbsE7GvlztisxIAgEEEEAAAQRSXoDGWMqXiAARQAABBBDwtsAeA94JLhr9affqqrKeVjJ5qGUau3hbxKXZa1qZBPxj/YHg53ktd3hv9QePMsXSpaUmLQQQQAABBFJJgMZYKlWDWBBAAAEEEEDgD4HuA/yyfMIuwdyMU41k8mIzWtnq92mTfL+49z1RO1mWBCPp74quvR9bUvqdrB5d6d50yQwBBBBAAAEEGlqAD8uGrgDPRwABBBBAAIG/ChzeOz9QWnV6oiraUxOzm4gWYVF9z7wo69cf8+lz9FBotC8nb3BszAtzPZM9iSKAAAIIIIBAvQrQGKtXbh6GAAIIIIAAAlsQ0CMHntM1EY3eZMSiB4tp5Yim+1DzoIBlmiJatR4KzfIFIg/HJwx/x4MKpIwAAggggAAC21mAxth2Bub2CCCAAAIIIFBzgez/nH9j2eo1F4tl7URDrOZuLj/T0nStUnT/cDMj63b58TXWHnN5wUkPAQQQQACB+hSgMVaf2jwLAQQQQAABBP4qsEfPYDBT31kMc2CisvIopkzykvyDgKUHQwt8oeD1cSn7WsaNKkMKAQQQQAABBBCoqwCNsboKcj0CCCCAAAII1Fog46jLGseKC08y4okrrURiLxGNb5Naa3rgQjW9UtdWaf7QMNOwhsj0j5aJiOWBzEkRAQQQQAABBLaTAB+f2wmW2yKAAAIIIIDAvwh07hMIaGV76lbi/EQsfo5lGgV4IVBjAcNK6gHfu5o/MKzl3h2/W/TygOoaX8uJCCCAAAIIIIDAJgI0xngdEEAAAQQQQKB+BTp3DoQj7S5MlJafbZrJTmJpmfUbAE9zhYAlSdG1OaFgeGR10/ADMuoNpla6orAkgQACCCCAQP0K0BirX2+ehgACCCCAgKcF0g+/uEnl6lW9dM260UoaTUXT1bcI3yOefivqlLyliRXV0yKfJaPWvTLDP11khFGnO3IxAggggAACCHhKgA9RT5WbZBFAAAEEEGg4gYyDL2xfWVr4pMTNbqJbaawn1nC1cN2TTSshgcCscFba/dEf3nrbdfmREAIIIIAAAghsNwEaY9uNlhsjgAACCCCAwHqBPoFApzV7mYb+tJmIdhXRdGQQ2B4Cmj+wJJgWube6uOotmfNx+fZ4BvdEAAEEEEAAAXcJ0BhzVz3JBgEEEEAAgdQS2O+crICRON2IVt9kWfG2IjpNsdSqkMuisSwRa10gHBkcD2U+Jz+9utxlCZIOAggggAACCGxjARpj2xiU2yGAAAIIIIDA7wL79GwU1K2LjUSyr5mMN8cFgXoTMK2kHo4M09MCQxM/vj2h3p7LgxBAAAEEEEDAcQI0xhxXMgJGAAEEEEAg9QXSDj63WXVR8f2WWMeLJQWpHzERulAgpuu+KUYsdrv8Nvp/ImK5MEdSQgABBBBAAIE6CtAYqyMglyOAAAIIIIDA5gJph/Tep7qo+CbLNM7EBoGGFLAsyxJLJvmC/geMHZqNkpFDqhoyHp6NAAIIIIAAAqknQGMs9WpCRAgggAACCDhWIOeoPieXrVh5h5WI7yk+X9CxiRC4ewQs0xBdX+KPhJ9KZPiGytgRFe5JjkwQQAABBBBAoK4CNMbqKsj1CCCAAAIIIGAL+Dr3PE6LVj5qWMauIrommsZ3Bu9GighYlqb5Sv0Z6QPjJdGB7FiZImUhDAQQQAABBFJAgA/WFCgCISCAAAIIIOBsge5+X8ecU03TeFyMZHMRGmLOrqeLo9e0qC8Qeji5LPmYrP243MWZkhoCCCCAAAII1FCAxlgNoTgNAQQQQAABBP5WwCftjjxVs4L9xW+1FxG+LWrzomzoJVr/sj58Tc6pzbO9do1mGZrmu9e0zOdlxmervJY++SKAAAIIIIDA5gJ8vPJGIIAAAggggEAtBbr7ZffIaWIZj2m6v0Utb8JlCNS/gGUlLdGGSJqvv0wcubb+A+CJCCCAAAIIIJAqAjTGUqUSxIEAAggggIDTBHbrcYkmcrvoWmunhU68CIhpVWp+fZgZjz0hc/+3ABEEEEAAAQQQ8KYAjTFv1p2sEUAAAQQQqIuAJm2Pukx8vls0n9aS6ZN1oeTahhOwLDGl0vJpL4gY98qML4oaLhaejAACCCCAAAINJUBjrKHkeS4CCCCAAAIOFfB1OulMI5Z4QExzB03TdYemQdgIiIhlWaYV9YdCQ5OWfp9M/WANLAgggAACCCDgLQEaY96qN9kigAACCCBQFwE90vWMM2PRqkctw2zGSLG6UHJtSgloeswXDtyelEbPysQhVSkVG8EggAACCCCAwHYVoDG2XXm5OQIIIIAAAm4RGKCH95tzQKKy4jHTSO4rmsZIMbeUljxsAc2nl4bT02+pSmQPlYlDErAggAACCCCAgDcEaIx5o85kiQACCCCAQJ0Egl1O20NM88FEdVUPsXy+Ot2MixFIVQFNVlr+yIUy5b0vUjVE4kIAAQQQQACBbStAY2zbenI3BBBAAAEE3CfQvWeGvrZyqJW0ThNd87svQTJC4A8By7ImiuW7S2Z/MhIXBBBAAAEEEHC/AI0x99eYDBFAAAEEEKi9QLsTM/1pvpeN6upjRdPCtb8RVyLgEAHLNC1LmxjJzb4m+tNbPzokasJEAAEEEEAAgVoK0BirJRyXIYAAAggg4HqBtj1Cwdz02xLlVTeLLgHX50uCCNgCliUiMX8o/IGvSZNbqz9/fhEwCCCAAAIIIOBeARpj7q0tmSGAAAIIIFAXAS2t+/lXRNetu1sMM68uN+JaBJwqoPl8g83szFvk+zeLnZoDcSOAAAIIIIDAvwvQGOMNQQABBBBAAIE/C/hC+51+eKIi+rhlWXvAg4BnBUxZY4Ujd0jJuldl0dhqzzqQOAIIIIAAAi4WoDHm4uKSGgIIIIAAArUQ0IOdTtvTjMfvNQyjh2jCYvu1QOQS1whY/lBome4PXBmbYH0mMsJwTWYkggACCCCAAAK2AI0xXgQEEEAAAQQQ+EOgbY9GvvTQA1Yyea5lmSFoEEBARPP7J5mmfoZM/3A+HggggAACCCDgLgEaY+6qJ9kggAACCCBQFwFd3/vkflZ19E7Rfbl1uRHXIuAqAcs0fMHwh8HGef2qvhy2wlW5kQwCCCCAAAIeF6Ax5vEXgPQRQAABBBDYIFBwTN/u65bOf0MsaSai8Y3Aq4HApgKWltQDoSFGO9//yYgRUXAQQAABBBBAwB0CfPS6o45kgQACCCCAQN0EOp9QoFVak0U3WtAUqxslV7tYwLRW65npVxgT3n3fxVmSGgIIIIAAAp4SoDHmqXKTLAIIIIAAAn8j0LlzIKS1eS5eFb2I9Ud5QxD4NwHL1H3BcVnNCvoUj35xOlYIIIAAAggg4HwBGmPOryEZIIAAAgggUHuBtj1CkUbZx1YXlw0VXfJqfyOuRMAjAqaV0Py+V0wrcpPMGFHkkaxJEwEEEEAAAdcK0BhzbWlJDAEEEEAAgS0K6P59Tz/ErI4NskxjD0aLbdGLExAQEcsSXZYGgqHb4lrjt2XikAQsCCCAAAIIIOBcARpjzq0dkSOAAAIIIFAngUjHni3iEr3bTCbPEkuP1OlmXIyAxwR0n29cMC3rmui4N8apbpnH0iddBBBAAAEEXCNAY8w1pSQRBBBAAAEEtkKgZ89geH7y/Fh17D4Rq4AF97fCjlMRsAUs0x+KDE4YFTfI1NGVoCCAAAIIIICAMwVojDmzbkSNAAIIIIBAnQQCnU/bz0gaz1qJ2D40xepEycUeFtA0vcifk3l5/Ifh73iYgdQRQAABBBBwtACNMUeXj+ARQAABBBCohUDnE9L8yUB/Ixa9XnTNV4s7cAkCCGwQ0HzF1ozOBSIDTFAQQAABBBBAwHkCNMacVzMiRgABBBBAoE4C/i6nH27FYp+YSSNcpxtxMQII2AKBrKzX42t/uVjmzYtBggACCCCAAALOEqAx5qx6ES0CCCCAAAJ1EziwV3OtrPJ9MYz96nYjrkYAgQ0ClmmtCWak94n/8u5HqCCAAAIIIICAswRojDmrXkSLAAIIIIBAnQTCB5zdP1ZceptoVqBON+JiBBD4Q0CzDH8w/F16s+YXlHz2zGJoEEAAAQQQQMA5AjTGnFMrIkUAAQQQQKBOAnnHXn1kyeJ5QyzL2kFE+AaokyYXI7CZgCWWVRKIpD8ab5H3hIwcUoUPAggggAACCDhDgI9iZ9SJKBFAAAEEEKibwH7nZPlj1a8YscoTRNNZcL9umlyNwF8FLMOQQPDbQCh4VXzCezMgQgABBBBAAAFnCNAYc0adiBIBBBBAAIG6Cex2zNFiWoM1n95aNI3//tdNk6sR+BsBy9I0rVp8wVvNqR8+ARECCCCAAAIIOEOAD2Nn1IkoEUAAAQQQqL1At24RX7TZM2Ysdi5ri9WekSsRqImALxCYHc5Ov7Ti2ze/rcn5nIMAAggggAACDStAY6xh/Xk6AggggAAC21egZ09f+upQr+qSsgfNZLIFa4ttX27ujoBoEgsEww/H476HZcaICkQQQAABBBBAILUFaIyldn2IDgEEEEAAgToJRLr1bpGMlj6UjMfPEtH0Ot2MixFAoCYClu7z/2Ik4mfI7M8X1eQCzkEAAQQQQACBhhOgMdZw9jwZAQQQQACB7S2g+/fqeZRpVg2yTKvt9n4Y90cAgd8FLCsWyc26turHt58XEQsXBBBAAAEEEEhdARpjqVsbIkMAAQQQQKBuAntfkBPwlQ9IVkWvEE0CdbuZi69WexFY9C5cXOEGSU3z+5ZkNGt1eNkXz85rkAB4KAIIIIAAAgjUSIDGWI2YOAkBBBBAAAEHCux+3J6aLj+JZWU4MPr6C5nGWP1Ze+tJViA9/GB8wvu3eittskUAAQQQQMBZAjTGnFUvokUAAQQQQKCGAt39wW7NXkyUlvau4QXePY3GmHdrv70zDwTmWXreATL5pcLt/SjujwACCCCAAAK1E6AxVjs3rkIAAQQQQCClBdIPuaBD1bq1n4lltkzpQFMhOBpjqVAFl8ZgmGmNmt1Q+c3Lj7s0QdJCAAEEEEDA8QI0xhxfQhJAAAEEEEDgrwLhA8+7JVa07m7RxI/PFgRojPGKbEcBLeSfktao+VEVo59fsx0fw60RQAABBBBAoJYCNMZqCcdlCCCAAAIIpKpATvcLcsqLS6eaiVirVI2RuBDwjIBllfgzMm9MTGj/osgA0zN5kygCCCCAAAIOEaAx5pBCESYCCCCAAAI1FfDvfeqNRrz6oZqez3kIILAdBUwroQX0D8xg1pUycfja7fgkbo0AAggggAACtRCgMVYLNC5BAAEEEEAgVQXCR/RpnViz6m0zmdw/VWMkLgS8JWCZmj84vaBFsyvWjHr+B2/lTrYIIIAAAgikvgCNsdSvEREigAACCCBQY4HM7hceX7F61VDRtCY1vogTEUBgewpYmmixYCjjieqTTusvA86Ib8+HcW8EEEAAAQQQ2DoBGmNb58XZCCCAAAIIpK5Az56+4BJtSKKi4lyxJJi6gRIZAt4T0APBH0N52f2qvn5loveyJ2MEEEAAAQRSV4DGWOrWhsgQQAABBBDYKoGcIy7bp2z1shctw9xbRPhv/FbpcTIC211grR4I3WjkFr8mY8cmt/vTeAACCCCAAAII1EiAj+YaMXESAggggAACKS7QvbvfX1ZwmxGL/p9YVkaKR0t4CHhPwJKkHvQPM/TQ7TJ5RKH3AMgYAQQQQACB1BSgMZaadSEqBBBAAAEEtk6g/fGtRaxHxTRP0XTNv3UXczYCCNSHgKb5ppn+4Fky5b0Z9fE8noEAAggggAACWxagMbZlI85AAAEEEEAg9QX2OulgLZF4WjSrg4jGf99Tv2JE6EUBXeLhzNwLoz/F3xYZYXiRgJwRQAABBBBINQE+nFOtIsSDAAIIIIBALQR8ex53kWVaz1gi4VpcziUIIFA/AlYgK3t8vDp0jPz6ckn9PJKnIIAAAggggMC/CdAY4/1AAAEEEEDA4QKtLnqoefnCWQ+Xrl5zNovuO7yYhO8BAas8v+1uh639eOAvHkiWFBFAAAEEEEh5ARpjKV8iAkQAAQQQQOBfBbTQgecckygrf8sykllYIYBAigtYZjKQlX1HfNzbD6Z4pISHAAIIIICAJwRojHmizCSJAAIIIOBlw+y9AAAgAElEQVRagbY9QsHs9BsT0aq7XZsjiSHgNgFf4ENr2keniojlttTIBwEEEEAAAacJ0BhzWsWIFwEEEEAAgU0FdjoiW0+PvGAZRk9gEEDAIQKar9iaMbKxiCQdEjFhIoAAAggg4FoBGmOuLS2JIYAAAgh4QmC3U3bVfbHPLUt29ES+JImAOwSsrCZNbi79+qWH3ZEOWSCAAAIIIOBcARpjzq0dkSOAAAIIICCy6wldNJ/xo2jihwMBBJwjoAeDi4xfP6Sh7ZySESkCCCCAgEsFaIy5tLCkhQACCCDgDYHwQWdNixWV7sFulN6oN1m6SMCSypxWrXsVj37+ExdlRSoIIIAAAgg4ToDGmONKRsAIIIAAAgisFyg48aLMooWFhZZhhDBBAAHHCVQH0zNuik145ynHRU7ACCCAAAIIuEiAxpiLikkqCCCAAALeEsg9uk/fkqXLBnkra7JFwCUCpiT8GeFhiUYtrpZRg2IuyYo0EEAAAQQQcJwAjTHHlYyAEUAAAQQQEJGePX2hpb7n4mVll+CBAAIOFNBMQ9eD30eaNT+jYvTzaxyYASEjgAACCCDgCgEaY64oI0kggAACCHhNIPu4y3MrVqz6wIzFDvVa7uSLgEsELBGZk92ixVklX77wq0tyIg0EEEAAAQQcJ0BjzHElI2AEEEAAAQREQv+5qF1iXeFoK2m0xgMBBJwpoOn6urSCxv0rxg57xpkZEDUCCCCAAALOF6Ax5vwakgECCCCAgAcF/HuffoARr/hcRM/0YPqkjIBLBCxT0/3DzOkjmRLtkoqSBgIIIICA8wRojDmvZkSMAAIIIICABLue2TNRVvqy6HoaHAgg4FwBy5LXpUnVhTJ2bNK5WRA5AggggAACzhWgMebc2hE5AggggICHBUKden4Wr644WkTTPcxA6gg4XkALBqam5RVcVfHVi986PhkSQAABBBBAwIECNMYcWDRCRgABBBDwuED37n5tddoPokkXEeG/5R5/HUjf4QKatkj3+68zpnz0gcMzIXwEEEAAAQQcKcDHtCPLRtAIIIAAAl4WKDjy0n2LVix/07LMXbzsQO4IuENAK9QCwTtNf6MXZeKQhDtyIgsEEEAAAQScI0BjzDm1IlIEEEAAAQRsgchB5/WLlRT3t0wzD5J/FoiEgqJpIvFkUpJJEyoEUlNA06t9wfDAZDD0oIx7oyw1gyQqBBBAAAEE3CtAY8y9tSUzBBBAAAGXCugdT77dSsRuFNHYkfIfatyicb68cHc/Cfj9MmPeYnn9k69l8sz5Ypg0yFz6z8LBaWlJLeB/1tRy+8uvL5c4OBFCRwABBBBAwJECNMYcWTaCRgABBBDwqkDLx9+JrH797fuSsarLxNIibnXw+3Rpu0MLyc/JlJnzFktxWeVWpdq+bWuZ/tFz9jWWZcncxcvlsgGD5NtfZti/50AgdQQsKxRJH5HbrPkNKz95aknqxEUkCCCAAAIIeEOAxpg36kyWCCCAAAIuEQgf0ad1snD1k0Yscbzo4ndJWn9Jo9PuO8vTt18u+++9u5SUV8qbI7+WJ177UOYvWSk1aWsdfWAnGTXkns3u++GYH6VP/0GytpjZam59b5yaVyAUmeZLT7sk+v1r45yaA3EjgAACCCDgVAEaY06tHHEjgAACCHhSIHTI2bvEiyoGiZE4QjTN51YE1dh64tZLpV2blnaKiaQhwz/9Wq57+AUpKqnYYtoDb75Erj7v5I3nqVFiv0yfK6dcda+sKCza+OehYEDstch0TWKxhERjMWFA2RZ563RCelpYstIidoMzFk9IRVXUrq+XD38wuMQXzji/+ufXx3rZgdwRQAABBBBoCAEaYw2hzjMRQAABBBCopUD6fy7qWF249mnTiB8gmq7X8jYpfZmmafLf046Wh//vIsnJTN8Y6+yFy+TcGx+WSTPn/2v8BTlZ8u1rD8tuO7XaeF5peaU88eqH8thL70vCMKRtq2bSdofmsmPLptK0IFcCfp8UFpXK1N8WyZiffrUbNhzbR+DE/+wnpx11kJimaY/emzp3oYwdP1WWrVpbo9GA2yeqhr2r7g+U+9Ize8d/ev0jNfu3YaPh6QgggAACCHhLgMaYt+pNtggggAACDhdI73buMbHKsoFGMtFO7D0X3Xc0zsuR+645Xy485UjR9fUpqibKD5NnyUW3DZTFK9ZIZnpEGuVmSbPG+ZJMJmXhstWytqRc4omE9OpxqL3wvhqZtOGYNX+JDHlnlPh8Ptmr3Y6yY4sm0rJpgeRmZUjY3r1Ss5thS1YWyq0DX5JPvpngPtgUyejmi0+X+6+90F7rLZZIyLriMhk/ba68MOJz+WrcFIknkikSaX2GYZnhzKzronmNn5dRg2L1+WSehQACCCCAgNcFXPlB7fWikj8CCCCAgHsFgvufdUayqvIxK5lcP8fQZYf6MDmo8x7y3J19RS2gv+GojsXlkWHvyewFS2WPtjtIu51aSpvmje0RZaZlybLV6+Td0d/LZ99MkAFXnCNnn9Dd3pFyw1FZVS0l5RWSFglLdkaa6P8w2K6qOia3P/mKPPGqGrjDsT0EDt+/o4wafLf4N6lP0jBk3uIV8txbn8qgN0Zuj8em/D0DmZn9442zH5WRQ6pSPlgCRAABBBBAwEUCNMZcVExSQQABBBBwv0Cg65m9jarKRyzTbOzGbNXoravOOUHu7nuuhELBjSmq0UXRWNyeZOb36+LTfRtHk6mT1Lpg46fNkaHvfiF9zz5B9mrX5h+bX392M0xTEomEvcbYhBlz5aLbn7Sn9TnlUKPqfLpuj6ozzNSfhZedmSafD75X9uvYbjNiewRZPCHHXd5fvh431Sn82yzOYGbmEzHx95dxb7A7xDZT5UYIIIAAAghsWYDG2JaNOAMBBBBAAIHUEOj5js+/6L0bjGjFXWJaf3SNUiO6bRJFmxaN5ZNn+0v7tm1qfD/VUKmKxmTMuClSVlEpag2rrIx0e6qeahZVxxN24ygYCIhqglVFq+11rZauLLR3uVy6qlCWr1kni1cUyuyFS8VM4eaSaoKFgkFJCwdkxxZNpfMeu9gj7NIjYTvPGb8tls+//0VmzFsiapRdqh7/PfVIef6ufnZd/nx8M2GqHH/5AKmMemtGYSAt46e4L3CGjHtjWarWjbgQQAABBBBwowCNMTdWlZwQQAABBNwp0OOqkH/lkjuNePwWN64vphbAv+3SXnLH5WfZa36pQ603ZRiG/Xv160QyaTd81OixaLX6OSal5VXy9fgpsnDZKrnmvJOl617t7PMTiaR8O2m6jBj1neyz+85yxjEHS1FZhbw3+jv54MufZG1JmawpKrV3RUylnShV7OFgQEKhgISDQXvXzEg4JBlpYXtdtEP23VPUrp07tWxmr5m2YR025aWagRWVUXlw6DvyzJufSFllNCX/LQSDAfnf0Hul297txefbvDmmplSedOVdMmvhlvtDfp9PAgG/hAJ+e2dR9U6kckPw34qhafoc00geI7M/X5SSRSMoBBBAAAEEXCpAY8ylhSUtBBBAAAH3CeT1uCqrbPmSe4xkop/7shM5qFN7eeuxm6V543w7PTW667NvxkuHXdpIWiQky9cUyeSZ8+SnKbNlwdJVsnptiawuKpai0nLJSk+T/7vwNLm690mSkRaxrx83dbb0vfc5mThjnpx+1IHyyA3/ldbN1s9ALS6rkF9nzZcvf/pVhn861l50v6EOlVuzgjx7vbRGednSJD/H/rlxfo6ojQjUrpnqz1o0yZe87MwaTREtr6ySU/rdK1/9PKWh0tric7t36SDD7rtG2rRoutm5ahprz2vvk3FT5/7lHmnhkOTnZEqTglxpVpArTRvlSW5muuTlZknA55Nlqwpl4sz58suM3+xRhE46LMuaL6ZxpMwZvdBJcRMrAggggAACThegMeb0ChI/AggggIB3BLpfkOMrKr7PTCaucFvSanfIVx+8Tnoc3NUeAWUYpkyYPlduemyYDH/0JrtRVFFVLbPnL5WfpsySD8b8JBOmzpV4MmmPDtuvQzsZdPtl0ql9W/v3S1askX73D5aPv/7Zptq5VVN59IaL5dhDutgjjNShRlcVl1bIXc+8IS+890XtRhqpkW01GG4WCgRk59bNpFnjPGmUk23vhNmkIEcy0yJSkJu1cYdM1QQryM0Wv08XNRpKjab6p40C/u4dUFNH1Wg6NU30kv5PyQ+TZv79q1LDuLfne6YagXf1PVcuO/PYjTVRzytcVyp3Pv2aPcVVNTxzsjLsHUabNcqTjEjYfhdUk7BF43x7yqyyUk6aaBJPJmTekpXy6Tfj5Y2RY2XWgqXbM4Vtem8aY9uUk5shgAACCCBQYwEaYzWm4kQEEEAAAQQaViB87JU7JFevHmhEq05p2Ei27dNDwYDcfdV59qL7qmGkjvlLV8pdT78hI8eOk5HPDrDX0dpwqKly46bMkb73PWuvpdU4P1sG3tRHTj3yQFH3WrR8tdz8+Evy8Vc/2+tuqUOtZXVg5/Yy9K5+0naHFpslMObnX+XiO56UxSvWbNvENrnbbm1ayu2XnyWd92hrrwfm9/vsqZGqYaZ+vWHqaG0DUCYz5i+xR9RNnjVfflu0XH6aMkcqo9W1veU2vy49EpKWjQukZbNG0rpZgTQpyJNDu+wp/+myl6iplRsONQV22eq19lpvqp7hcFCCAb/dJKvpoabHfjdxhpzS9x67eeqEwzKspRJOO0mmvDfZCfESIwIIIIAAAm4RoDHmlkqSBwIIIICA6wUi3S/eP1FR8pJRVbWbm5I97cgD5PGb+0jLJgV2WmuKSuTBIe/I4BGf26O4eh59sLzywLUSDoU2pl1UUibn3fSojPp+ovQ+4TB5pv+V9lpcM+cvkdsGvipf/DjRXpNMfehkZaTZ0xIz09Ok17GH2FMuNz1mLlgqp199r8xesOU1rWrr3q5NS3nmjsule9e9tmoE2KbPK6+ISlWs2t48QK2rphp5E6b/JjPnL5apcxdJtDomVb+vsaXWYqvPTQRUcy89HLabfWnhoOTlZMqOLZpJ29bN7JFy6mc1/VE1PoN+v93o8vl9dmNQrS1X18bgn+uiRgOqUYeHX3SL3SBzyFEazsn+b/TH4e85JF7CRAABBBBAwBUCNMZcUUaSQAABBBDwgoB/355HWvHYG2Yy2cgt+XbtsKs8fuMlsl/H3ewplCXllXL/kLdk8NufSUXV+jWi1J8/dN1Fcu0Fp9iNLtVEKS4tl943PyqffvuLXHjKEXJ5r+Nk8uwF9nVqZ0a1KP2BndpL964d5JBOe8huO7WWnOyMzXZBVM0TdXylRozd+dR2HTGmnnPUAZ3krqvOlb1331l8upr498dnmCWWqP81LVOqq+OyZPVaWb6yUOYuWiYLVxbK0hVrpLCozF4brai0TAqLSiWeNOr9NVDreqmaqSZXo/xsyYxEpE3LpvYouLysdCnIyxE1LTYnS01x9G1VfBvqseGi9eWxNs5U3WD0tzfVZDPP36+U/c68RibPWrBVcTTYyZoeC6Vl9aue8OaQBouBByOAAAIIIOBBARpjHiw6KSOAAAIIOFSgwwk9NMMaLmJmOzSDzcLesUUTeezGS+TkI7pJLJ6QxStWy2MvvS8vvPvFX9KLhIPyyv3XyyH77mGPHFOjyq667zmZMnuhvWh9ZnrEXqS+0+5t5T/7d5Rue+8mAf/6tcT+6YjF4jJ3yQq597nh8sGYnyVZT1PudmrZRPZsu4O9PtaGY/HKNVJSVinLVhdKcVllSpZXTWt84NoL5JreJ9c6PjWKS22qoEaM/flQzT41DVZN/1RTIZevXmfvHKqagmoknKr5ysLiv3126+aNJDczY7O/KywulS9+mFTrWOv9QkuS/nDk+sTk956q92fzQAQQQAABBDwsQGPMw8UndQQQQAABhwnsesyxoltvabov02GR/yVctfb7Ift2kPuvOd+edvfN+Gny8gdfyvjpczebAqhGHjXNz7WnQrZr00KOO7SLtGzSSGKJhCxZucbegVJNwVR/n5eVKaHQ+rWq/jz6aEMAm07ZW7Fmndw56DV59aMxkjRMp5Nu9/hVM+vmS86Q2y4981+bjpvaq+mcqqGlml6r1hbLmnUldmPs3BMOsxfM3/SYNmehXPvwC/Lzr7PsRpj3DtPUAsEbzCkfD7SHynEggAACCCCAQL0I0BirF2YeggACCCCAwDYQ2OXo40TT3tL8+uZDY7bBrRviFs0b58v+HdtJZTQm3/0yXaqq10+d3HDkZ2dK33NOkAP2aS87tWoqaeGQNM7LtqdJ/tuhpmMuWLrSbsasLS6Tssoq2XOXHaRrh3b2Yu7qUCOXfp4yS/7vkaEyburchkjfcc/UNU323XMXue78U+TQLh2kQNVC/6O5pUyLy8pl2ep1snz1WrsRtnpticxZtEwWLFsl8xYvl7XF5fYunJPeHWTv0Lnpoa5/ZvhIueYBz84ktCzRbpSZnz5GY8xx/zwIGAEEEEDAwQI0xhxcPEJHAAEEEPCYgMsaY1uq3m47tpS3HrtZ9mq345ZO3ezvf5w8U2598hVZvbbYXqReNdxu+m9Puf7CUyQYWN8YKyotl9uffFVefO8LSTTAWl1blVAKnawaYTs0byyH7beXXHDKkdKlw6726LEZ8xbL6B8mybipc+wdJdXIsOLSCimpqLSbkJseBTlZ8vNbj8tOrZr9JbOJM+dJl55Xp1DG9RqKZYl1o8wcRWOsXtl5GAIIIICA1wVojHn9DSB/BBBAAAHnCHisMZYWCco5xx0mxx6yr4TDQbtOav2ppSsKRa3JtWDpKnu3w0dvvGSzGn727QQ587oH7XPVsUOzRjLw5j5y0uHd7IX71VS/STPnyTk3PCxzF69wTv1TKNJwMGCP+FIL7StTtWOmmjJZXhm1p0r+27Fj8yYy+YOn7d1CNz1M05SX3v9SLunv2SW2LMu0bpTZNMZS6FUnFAQQQAABDwjQGPNAkUkRAQQQQMAlAh5rjKmqqXWo1O6Gak0ydaidCtW6VWr3RvVzbla6zPpksDTKy9lY5A/+96O9MH/rZo2kwy47ykH77iEndd9PsjLXL3avGmNq90p1jmGylFN9/+u44KQj5MX7rrEbapseauH9k/veI1PnLqzvkFLmeZZh3ihzPn+UqZQpUxICQQABBBDwgACNMQ8UmRQRQAABBFwi4MHG2IbKqeaYrmt2k2xDsywjLWzvRPnOwFvt6X01PVRDrffNj8jwT79hhfOaom2j80LBoHw59B45qPOef7ljMmnYGyp8N3GGzF60TOYvXmnvTlkdj9sN0XXFpTJ/6SqJxty7MD+NsW30onEbBBBAAAEEtkKAxthWYHEqAggggAACDSrggcaYWmC/ZdMCUVP1gsGApEfCEvD77J0nczLTpWmjXFGL9rdonC85mRmSnZkmLZoUbFxUvyb1USPGPhzzo5x306OO2v1QjbBSa3wpDzUNUTkoE9OypKSsQpauWiul5ZVbnMpYE6PtdY6aFjvs3mvtXUQ3HJvuYvnnUWSxeFyq4wl7lJ/aSOHVj8fIi++OlpWFRdsrxAa9L42xBuXn4QgggAACHhWgMebRwpM2AggggIADBTzQGDvu0C5yw4WnSW52hmRlpEvTghxRo4y29jAMQ8orq6W8qkoSiaQ9ykj9mTpUk2X0j5PlzkGvSyye2Npb19v5qkmYnZkuOVnpkpuZIXnZGZKfkyXNGuXJrm1a2Lt17tyqmRimIb8tXi6jf5gsY8dPkx8mz5Ci0op6i7OmD1J53H/N+XL+yUdKJPRHTZetKrR3sFS7Varc/q3eag2zIe+Mkkdfek9Wryup6aMdcx6NMceUikARQAABBFwkQGPMRcUkFQQQQAABlwt4oDF29XknyuM39fnL+lOqmWWvBqbm1G38af2v1SgjXdftX6sdKN8Z9a29uL7akbKsKiqJREKi1TFJbrI74tJVhbJo+ZoGe2HsD7A//o9kRMLSvEm+vS7aDs0aS5uWTaRJfo49Kk41lPKyMiUrIyKZ6Wl2sywY8G9mpHziiaTMX7pS7nn2TVHrrMVTbLfNYw7qLI/e+F/ZbafWov++vlhFVbU8//Zn8sH/frCbfs0b5Un7tq2l2967SbsdW0lmWuQveS5YtkpufHSYnaPLDhbfd1lBSQcBBBBAwBkCNMacUSeiRAABBBBAQMQDjTHVFHn5vmtl3z133Vjx6uqYfPLNeCmtqJJ1JWVSUl4lhUWlUlRaJpXRmNx52VlyQKf29vlr1hXLJXc+JZ9+O8FenD8Vj113aCHnHN9d0tPC6xtfmekbR8ipKZLZ6kdWuoQCga0OvzoWl7uffVOeev1ju0mYKocaCXbf1b3lrOO7b8zLMEz5YfJM6XvvczL9t0UbQ83JypCWTfLl4E57yNW9T5JddmixWXNMTRu946lX5Znhn6ZKetsqDhpj20qS+yCAAAIIILAVAjTGtgKLUxFAAAEEEGhQAQ80xkLBgFx2Rg+5u19vyUyP2NxqdFeXnlevnw5pqt0oTVFNFfVDjRZ794nb5KTD97fPXbW2SC6+40n5/PuJKdsYO+/Ew+S5/n3tUVNqIwE12k39+s/ra23Nu6aagIVFJXZD8Ok3PpapcxbZa4+lwhEM+OSsYw+VB669UJo2ytsYUllFlTw0dIQ8MuzdzUbzbTih/U6tZODNfeTwA/bZOMJM/Z0aFXfdQ0Nk5NfjUyG9bRmDZYl2o8z89DF2pdyWrNwLAQQQQACBfxegMcYbggACCCCAgFMEdu3RQ3R5S9O1LKeEvLVxqp0njz6wkwwe0M9ehF8d30yYJkdcdIsYfzMCTC1Gv6XGmPrYUU2nDT/UM9SIpN13bi2NcnNEjbKaMX+RzF6wTBL1MP1wr3ZtZMTAW2XHlk3tptiG+FSuGxait6eOWut/rxpc6mc1Aqy4tFyKSsrtkXOFJWUyc94SWbK6UH6dOV/mLVlpT6dMtUNNDX3q9svk+EO7bmz+qXymzlkoPa99UOYtWf63IXfeo60Muu0y2b/j7hv/XuX33ugf5JoHnpfC4rJUS7Vu8Wim4feHbkhM+Whg3W7E1QgggAACCCCwNQI0xrZGi3MRQAABBBBoQAH/XqccYxrx4ZZl/bGlXwPGsz0erUZQnXrEATLotss37lz44rtfyCX9n9rsceoDRvfpEvT75a3HbpYT/rOf/fdrikrkpkeHybhpc0QTTdIiYWmUmyWN87Pthd1VM6pT+52lSV6u5Odk2n+fSCZlzboSef/LH+SJ1z6SZavW2X+2PQ81Gqpnj0Oky567SNOC3M0aRuWVVbJs9TopXFcqKwrXyZKVhTJz/hKJVqsdGuMSi8UlWp2QaCyWMqPC/slKbSBwxVnHyd1XnSfhTRbcr6iKSp87n5K3Rn37j8zdu3aw34M92u5gn6OaaavXFku/+5+Xd0f/sD3L0zD3trSkP5J2bWLSiKcbJgCeigACCCCAgDcFaIx5s+5kjQACCCDgQIFwt16Hm1XR1xOJRFMHhl+jkNVuhVefd5LcfvlZopoq6nh46Ai5eeDLkpuVsf5HdoZkZ6zfrVH93O+8k6Rjux3tc9Uuk3MWLbcXs4+EA9KsUX6NnrvhpAnT5sh9g9+WT7+ZYE/b5KibwMlHdJPB/ftKo7w/ermq6fjqR2PsteD+6VAfqD2PPkieuu0yaZyfa5+mpot++8s0OfHKu0Qt2u+2Q9OkOpiV1bf6p7dedFtu5IMAAggggEAqC9AYS+XqEBsCCCCAAAKbCGQdekGXWEXlC/FoZUe3wuzapoW8+uD/2SOpNqy59dXPv8p3k2ZIs4I8adYo1x5hpRZoTwuHRa1JpnZpDPh924RErV/21bgpctb/PSTrSsq3yT29epNdWjeTtx6/RTruttPGNcKU75TZC6TX9Q/Jb0tW/CON2nXzyrOPlweuvUCCv29CYBiG9H/6Dbl/yNvuJDWtomBOzgWxn4ePdGeCZIUAAggggEBqCtAYS826EBUCCCCAAAJ/EYh0v7ilUVz0SCJR3cuNPGq640PXXSTnnnCYvSj9hiORSIrf79uqxenjyaQUriuxm1tqaqLa0VKtJaZ+tkzTHnnWda920qLJ+nXMNj0mTJ8rJ15xl6xeV+JG5nrJafedWspD118kx3dfP8V1w7Fg6Uq5+fGXtjgVUjVAH7nhYjn7uO4br1V1PP7yAfLdxBn1kkN9P8QyjMUSSjtepn4wvb6fzfMQQAABBBDwsgCNMS9Xn9wRQAABBBwlkHtEn+yywtX3mYnElY4KvIbBnnHMQfLS/deLmk5Z26OotFzufuZN+WbiNKmOJey1wpJJQ5KGYU/FU7+2xLKnaV54ylEyoO85mz2qsqpa7n72DXn81Q/tXS85tl6gSX6OvZvkqUcesHG0l7pLaXmF3PPccBn8zudSGf33qZBdOuwiI58dII03mYI5Z8FSOfLi22XZ6rVbH5QDrrAsa76YxpEyZ/RCB4RLiAgggAACCLhGgMaYa0pJIggggAACbhfI63FVVtmKJfcYiUQ/N+ba69hD5dUHrrdHh/35UAuvV0SrZd7iFZKdniY7tGiy2aiyDeevWlskF9/xpHz+/US7EfZPh2q+XXfBKXJPv96bnaKu63X9g1JWUeVG4u2eU+P8HBlwxdly3omHS1oktHGUnxqt98qHX8rdzw6XlWuL/zUONVrwolOPkuf7991slOCo73+Rk668225uuvGgMebGqpITAggggIATBGiMOaFKxIgAAggggIAS6NMn4J+w5g4jFrtNRPtjrqFLdJrkZ8uYYQ/Ibju1shsiapRXVTQmhSVlMnzkWBkx+jvpuOuOck+/82WHFo3+dmplTRtj+TlZ8uStl242VU8x/t8jQ+Xxlz9wiaiIT9ftBqL6WdM1e2fHRGL9CLpteagPykZ52dLv3BOl7zknSlZGmn179bx4IiEfjvnZnkK5eMWaLT42Kz0iQ++9WjX2/YsAACAASURBVE4/6uDNzr3qvufkmTc/2eL1jj1B0+dYZvBomfX+YsfmQOAIIIAAAgg4UIDGmAOLRsgIIIAAAl4VGKCHusy8NlFVeY9lWRE3Khx78L5yde+TJBwK2k2Ur8dNlU++GS+l5ZVyxjEHy+2X9ZJd27T8x9T/rjGWHglLbla6xBJJ+z7xRFJ236mVvPXYzdJh1zab3Wvf0/vJpFnzHUkbDgYkMyMimelponLOyUyXvOxMad44397JMyMtLNHquPy2aLnMnL9EFi5fLeWV0W2Sa5sWTezF8i84+QhRTccNh9ol9Ivvf5F7n39bJs74Tf55DN8fYbTbsaWMfLa/tG3dfOMfqqmXe510hR2zWw9/etrYgBk+u2ri6yvdmiN5IYAAAgggkIoCNMZSsSrEhAACCCCAwD8IBLqd3dsoL3vEMs3GbkRSI5vyczNF13wSra62Gzeq2XPWsd3lmt4nS9vWzUTX/xgsV1ZZZa8FphbTV8efG2PqfkcdsI+ce+Jh9rpWC5atkqUr10qrpgVyS58z7CbShqOopFxa/Oc8Uc2chjh0XRO/z2eP7lK7bPrUr38f7aV+r2m6ZKaH7XW7VJMrEg5KXlaWvTNnTla63Qhr0bRAWjTOlyb5ufYOnupcNW00EPCL36eLYZpSUVktC5etks+++0U+/Xa8vUukWo+tNoemibRp0VRuuaSnXaP0tPDG26hNEz7/YaLc/Ngwmb1wmVg16YqJ2KPOHr3h4s2m1I76doIcd/mA2oTomGuC6ZlPxgr8d8qoN8ocEzSBIoAAAggg4AIBGmMuKCIpIIAAAgh4RyDY7cyeycrKx6yk2coLWauRSBeffrRcduax9uinTY+Va9bJU69/LD0O7iKHdNnzbxtjqhl0xjGHyGM3XSJqUXjDMOydKdWosaYFuZvd78MxP8mp/e7d7qw+XZPG+bn28/OyM+y8crIy7FFe6ZGQBAN+yUiL2KPmwqGAhAIBSU+LiLouIxKRQNAvGZGw/feqIagaY5npkc0ahjVJQq37NWH6b/L4y+/LqO9+sU229ji48x5y3fmnylEH7SORUGjj5WoHydc++koGjxgl0+YuqvFtVTPvq5ceFDVqbMMRjyfk8nuelpfe/1+N7+PEEwNZGXfEG+U8LiOHsMCdEwtIzAgggAACjhWgMebY0hE4AggggIAXBTK6X9C9qqjoSSuZ6CCixuu481CjwrruuavceukZcsi+HezGj1p3TB2macryNeuk/6DX5f3//Siv3H+9nHT4/n/bGFN/mJ+dKVeec7z0PfsEe5rfhvtsKqdGUl1yx5Py8odb33xRUTUuyJUdmjcWtT7WpkdORrrdAAuHQ/bPzRvniVqgfkMTLBT8vfkVDNojutRoMTVyTI0W0zXNbnbZv1drhG3jcqv1v9Rou0++GSc3PDJM5i+t+Qw+1bw7+bBucsN/T5O9d9vJjndDbdYUlcgTr30kr3zwP1G/3nSkmLJqUpAr6ufisgqp3mR0nsrxzivOklsv7WXnu+GYv2SFnH7t/TJltos3a9QsI5KRe0VVZNdhMnbA1nco3fn/BsgKAQQQQACBehFw7Qd1vejxEAQQQAABBOpZIHjAeXsa5aVPm8nEIdu8U1LPufzT49RoqFOO7CZXnXOi7NVuR3s64IZDNbAmzZgnDw8dIZ99/4vE40l594nbNjbG1qwrkUv6PyWffjN+s10pG+VmyY0X95TLzuhhj77687Fk+Ro54uLbZN6SFVutoNYve/vxW6Tjbjvbza1ND9XcUtMjVU9r06mR27rJtdVBb3LBdxOny5X3PCvTf6vZmu+qSanWEru298nSunnjjSPV1CL7P06eZY9A+3r8NHvq6p+Pgrws+ey5u+01z777Zbq89+WP8tW4KRKtjkm3vdvJ6w/dKDu2bLrZZZ+MHWfvNLqmqLQuaab0tZovUBbIDp0b+/6dkSkdKMEhgAACCCDgQgEaYy4sKikhgAACCLhXIHTAmTvHK6KDxIgfJZa+fpiOSw7VLMrPzpBLzzxWbvpvT8nYZPSVGiUWiydl3JRZcvPAl2T8tN/srNXIok0bYxVVUbn8rmfkrVHf2KOh/ny88fAN9tRKtXbXhkPd+9WPx8iVdz0j0VqsL1aQmyU/DX9cdmrZtFa9SjVyyzQtewdH+4f6H0vEtMz1OVgihmWKaZj24vWWadl/pw7TFDHMmu8wqWvrR6CpIVvqmUUlZfYouaHvfiEl5ZX/+iap+rRonCe3X36W9OnZY/3z1aizpCFri8vk1Y//Jw8NHSEl5f88EzA/J9PeeVRterChOThnwTJ57u1P5MxjDpH9Ou622ZRQtXvmdQ8OkSEjPq/VVE+n/NPQQ8GFgUD4/Orxb33nlJiJEwEEEEAAAbcI0BhzSyXJAwEEEEDAEwKRwy5rkSxaPTAZi50smvwxlMrh2asF4g/p0sFeeP3IbnuL3+/frHGlRnK9+elYeen9L2XpqrUb/04tSj/mpQfkoE572H+2pcbYTq2ayjuP3yKd2re1z1cLxI+fNlf63f+8TK7lbpShUEAuP/NYueCUI+2dFFUu/zYiTK3tVVZRZY+oUpsLFJWVy6o1RVJaEZU1xSUSjcakuLxC1NpaqsmUSCalojIqaqMB1cxS12wYjaVGaRWVVtS4+mqqZyS8fi0wNY1R7dJZ02P/jrvJgCvPtusU9AekvKpKps9dJF+Pn2pPaZ02Z6EY5pZX2D+oU3t5+7FbpFnjvH99tGoS/jxltlw6YFCNR7PVNJcUO88KhCOTImkZl5Z+/8rEFIuNcBBAAAEEEHC9AI0x15eYBBFAAAEE3CTQ9qrPQkt+fPHeRFXlFaLpf2yp6NAk1cLxaoH9Hgd3lpsuPkMa52VvbCqpxeDV1MhJs+bJQy+MkPHT5vyl8aKu//71h6XzHrvWqDGmTjr6wE5y79XnS1ZGROYvWSX3DR4uP/46q8a7Jv4dtZou2XG3HeWsYw+VLh12lZZNCuxF9O3mW9KwR2Op0VmqibVoxWqZ/tsiWbh0tcxetEzUQvVqZJgaJaamiqpfbLm9VP8Fv6vvOdLr2EPtfJatWivf/jJNXh/5tf1rNXKspocarXfbpWfKrZf0kmDwjwbopterppgy6//06zLknVGuHi2mxgAGIpHhvuwdbop+NXB5TR05DwEEEEAAAQS2jQCNsW3jyF0QQAABBBCoN4HgPqffnohX3iiWtvk2jfUWwbZ5kFqM/vjuXeXE/+wv3bt2sBekVyOt1NTGJSsK5cufJsm3v0y316tasWbd3z40Eg7Kr+8Nkl3arN/FsDoel753PyuvfDzmb6dSbrhJ173a2Yvyq/vOXrBUYrXYkfHvAlKjxXZu3Ux2ad1c0iLhjTGtKiyWVWuLZNXaYqmMxrYNYD3fpX3b1tKmeROJxROycPkqu0ZqqmNtDtUAHXJXPznxsPWbJvz5UO/ANxOmyTUPDZFpc2q+q2VtYmn4a7SEL+R/LpmePkC+f7O44eMhAgQQQAABBLwlQGPMW/UmWwQQQAABFwhkHdT7ioqSdXdbppXvxHTUx8feu+8k15x3shzebW97l0a1VpgaIbR4+Rr5atyv8vn3k2Tabwvttav+bq2wDXnnZKbLsrGvSdrv0wPVSKN+9z0vg98ZVeumzbYwVYvtq/W81KFGU6m4ODYXUFMqX37gOtmxxeZrs6mm2IJlq+TuZ4fLO59/6/LRYsrEqvKFwwOTkdyH5Idh5bwnCCCAAAIIIFC/AjTG6tebpyGAAAIIIFBngeyjLt6xbMXyj8XU9qzzzRrgBmrnRtUUu+fq3hJPJmXKrPn26KDx03+TuQuXycq1xfY6WjVpJnXtsKv8/NbAzbJQjbHn3/lMksnajWZqABJPPjI3K0Puv6a3/Pf0Y+ydOzccalTdTY8Nk3dH/2DvVumBY6XlC94q0z58TUR4aT1QcFJEAAEEEEgtARpjqVUPokEAAQQQQKBmAu2P/lkTX1ex9xd03qGmTNq7I6rxMpb6UbtRVccesq988txdNMac9wrY02aP2L+jDLr9CmnRJN8e4acao1fc/axMmjkvJddZ2y7MmrbY8vuvlSkffbBd7s9NEUAAAQQQQOBfBRz5MU1NEUAAAQQQ8LqAv1PP94xo+Umi6X8MtfEgSvudW8mvHzyzccSRmoZ31b3Py5B3R/3rFEwPUqVkymr0oNp8oXnjfHvK5Oz5S6WkouY7ZaZkUlsZlBbwT0rPyelb/s2rP23lpZyOAAIIIIAAAttAgMbYNkDkFggggAACCNS3QGT/XmdWl5a8JJoeqe9np9LzIqGAjH/nSWm/c2t7BFJhUYn06T9IRn49bqt2SkylnIjFSwKWZWnmazLjiwvVcnReypxcEUAAAQQQSBUBGmOpUgniQAABBBBAYCsE/N16HWCUln8mYmVvxWWuO1V9yNx+WS+584qzxefzyeff/SLXPDhY5i5a4bpcSciFApYk9bD/BWPyx1e4MDtSQgABBBBAwBECNMYcUSaCRAABBBBAYHOB0GHn75xYUzTKMo1dvG6jpuJddMqREgz65YvvJ8kPk2d6YCdDr1fdHflrur4qkpt3Q+V3r77ujozIAgEEEEAAAecJ0BhzXs2IGAEEEEAAASk48cbMkqVz3zNi8SO9zqFpIumRiOiaJpXV1awt5vUXwjH5W5Zo2qzcpq16Fo0ZPNMxYRMoAggggAACLhOgMeaygpIOAggggIB3BCLdzh5UXVrS1zsZkykCbhIwTQmljcls7OtV9sWIIjdlRi4IIIAAAgg4SYDGmJOqRawIIIAAAghsIlBw/FWXrFswf7CI8N9z3gwEnCZgWolAJPxaPOzvKz+NiDotfOJFAAEEEEDALQJ8SLulkuSBAAIIIOA5gc6DBwd+HfRZiWkm0jyXPAkj4HQBzYpGsvOvr/rx9eecngrxI4AAAggg4GQBGmNOrh6xI4AAAgh4XiDS5azh1ZWlvTwPAYC7BdRCcpblshzN8sxmTQ8vG/PyBJclRjoIIIAAAgg4SoDGmKPKRbAIIIAAAghsLuDveMpBRiL+tYjlxwYBBJwj4ItE5iYnvtfOORETKQIIIIAAAu4UoDHmzrqSFQIIIICAVwTaH99a082PxZSOXkmZPBFwg0BaZvZRleOGf+mGXMgBAQQQQAABJwvQGHNy9YgdAQQQQACBtj2y9Ij+gmVYZ4CBAALOENB8viJz2simIpJwRsREiQACCCCAgHsFaIy5t7ZkhgACCCDgBYE9egZD6dqV8YqKx72QLjki4AYBzed/wZz2cR835EIOCCCAAAIIOF2AxpjTK0j8CCCAAAKeF8g45LzDqkpK37GSyXzPYwDgXgG3LMBvWIlgdtbNsfFv08x279tKZggggAACDhKgMeagYhEqAggggAACfyeQ1/3illVVZY/HKipOFxH+285r4k4BtzTGfNq6cH6j46NjX/7ZnYUiKwQQQAABBJwlwMezs+pFtAgggAACCPytgK/jyeeZRvJpMc0siBBwpYArGmOWFczJ+iimpfeWH4aVu7JOJIUAAggggIDDBGiMOaxghIsAAggggMDfCux94oGSSA7SLGtvEdVB4EAAgVQT0HQtFsrKPDf6o/GByAgj1eIjHgQQQAABBLwowIezF6tOzggggAAC7hPY88QmIubDWtI4S3Qt4L4EyQgB5wvoPv1Hv25eGJvy2VznZ0MGCCCAAAIIuEOAxpg76kgWCCCAAAIIaHqnU/tb1dU3iUgYDgQQSDEByzI1PTDUDKffJhOHr02x6AgHAQQQQAABzwrQGPNs6UkcAQQQQMBtAnm9rmtVOv23100zeZCIprstP/JBwNkC1gpLD/aV6R994Ow8iB4BBBBAAAF3CdAYc1c9yQYBBBBAwOMCga6nDUpWRC8RkZDHKUgfgRQSsExfMPxNKD//msoxQ6emUGCEggACCCCAgOcFaIx5/hUAAAEEEEDATQKZ3c45paKs+BmxpJmb8iIXBBwtoEt5IJz5VHZG/oOFY5+tcHQuBI8AAggggIDLBGiMuaygpIMAAggg4G2BzO59CioKl70rlhzqbQmyRyBVBCxLNP/0UEbOFdXjXvs+VaIiDgQQQAABBBBYL0BjjDcBAQQQQAABlwn49jm9lxmrGu6ytEgHAWcKGGZcC+hvmKH0a2XiiFJnJkHUCCCAAAIIuFeAxph7a0tmCCCAAAJeFWjbI+TPTV9gVFY19yoBeSOQMgKWVRJp1Oj6qm9ffUlErJSJi0AQQAABBBBAwBagMcaLgAACCCCAgAsF0g4877/RdWufF13zuzA9UkLAMQJawD/FnPLx3o4JmEARQAABBBDwmACNMY8VnHQRQAABBLwhkHXIBf/P3p2Ax1WV/wP/vufemcmeNF2hRdI2TQtFBCpgBTTQDVxQ1PrDnUVFUHbKJkhVRAEBERFEEPiD4M8q+lPpki5Uyla1gEihTdMFutG9abZZ7jnv/7kJINCkzZ6ZzHeU51Fy7znv+zk3mTvvnHvOmPrdO+doEIzOjoyZJQXSUEAlVTh86Nf3LPjN/0vD6BgSBShAAQpQgAKcMcZrgAIUoAAFKNBPBaZP93LWmesTDXVX9tMMmRYF0l5AItHnXeEBk/HUXbvSPlgGSAEKUIACFMhSAc4Yy9KBZ9oUoAAFKND/BaIf+Oz4IIj/TVXL+n+2zJACaSeg0aLCyxLP/e+taRcZA6IABShAAQpQ4G0BFsZ4MVCAAhSgAAX6q8DYUwv9PH+GTSZnQF1Of02TeVEgHQWiObkvm6IBpzQtvndDOsbHmChAAQpQgAIUaBFgYYxXAgUoQAEKUKD/Cgje/8mPiOov4Nxh/TdNZkaBNBNQbTKx3On2xcceT7PIGA4FKEABClCAAu8RYGGMlwQFKEABClCgHwsUTb+4tGn1uhuCePybgPB9vx+PNVNLGwFFJLpI1ZyBlx7jbLG0GRYGQgEKUIACFGhdgDfIvDIoQAEKUIAC/Vyg8IQzPt24Z+ctLpUqA8T083SZHgX6VkC1ycstuC6I4Rd4dlZT3wbD3ilAAQpQgAIU2J8AC2P7E+LPKUABClCAApkuMH2657+a/ElgE98WMeFaY3z/z/QxZfxpKqBqItGlJj//3NQzj7yYpkEyLApQgAIUoAAF3iHAG2NeDhSgAAUoQIFsEHj/JyYicPcLtALCRyqzYciZY68LKOB2qOdfjv/87f5e750dUoACFKAABSjQKQEWxjrFxpMoQAEKUIACGSZQeV5BtGnLHanapi/DwM+w6BkuBdJfwGkAz5+vucUX418Pr0z/gBkhBShAAQpQgAKhAAtjvA4oQAEKUIACWSJQ+LFvVzRu3Py4S8XLsyRlpkmB3hJQwGzLLSmZ2ZjIuxfL7kn1VsfshwIUoAAFKECBrgmwMNY1P55NAQpQgAIUyCiB2LFfuChZu+dmGOWssYwaOQab3gLq/JyCRcUjRn5m+19uqkvvWBkdBShAAQpQgALvFGBhjNcDBShAAQpQIMsEvMM+/nfn9ATOHM+ygWe6PSaggW6Bc5NQM295j3XChilAAQpQgAIU6BEBFsZ6hJWNUoACFKAABdJXIPdDXzk2sXvXX9TYwQAX4k/fkWJkmSGgLpqTf3tCSq/gI5SZMWKMkgIUoAAFKPBOARbGeD1QgAIUoAAFsk1gxMRcf+jwy2y84XKoFGRb+syXAt0noM54sWW26aATUHNHovvaZUsUoAAFKEABCvSWAAtjvSXNfihAAQpQgALpIyDRY7/wfpeI/8wmE5V8pDJ9BoaRZJaAEW9NTmnJeQ1LHpqXWZEzWgpQgAIUoAAF3hJgYYzXAgUoQAEKUCAbBU45P5azbdvnk011P1DVsmwkYM4U6KKARnJybk4G+T/ASw81dLEtnk4BClCAAhSgQB8JsDDWR/DslgIUoAAFKNDnAsd/fICp876rgT0Hqnykss8HhAFklICJ/DGan39VYukjNQA0o2JnsBSgAAUoQAEKvC3AwhgvBgpQgAIUoEAWC0Q/csb7Uzu3PACHI7kQfxZfCEy9IwIK31sTzYldlPjHHx5nUawjdDyWAhSgAAUokH4CLIyl35gwIgpQgAIUoECvChR95Osfq9ux+V6oDuN6Y71Kz84yTkAVqnGJRH/lcg++Dkvv2JNxKTBgClCAAhSgAAXeJcDCGC8IClCAAhSgAAVMdMLnbkw1NFwIIxFyUIACbQg4TSESWVh80Iirds/+5Yt0ogAFKEABClAg8wVYGMv8MWQGFKAABShAga4LjD5tSKRY/xTEExP5SGXXOdlCPxUQrNVI/jl4cdb8fpoh06IABShAAQpknQALY1k35EyYAhSgAAUo0LrAgMlnHb97yxs/h8URfKSSVwkF3i0gIkk/N/faZGnZnaj6KXeh5AVCAQpQgAIU6CcCLIz1k4FkGhSgAAUoQIFuEBDvqNNOc42Ju2AwpBvaYxMU6B8CGljRyBUuP+9eLJtV2z+SYhYUoAAFKEABCoQCLIzxOqAABShAAQpQ4G2BkiPOKGmKNH432dh4PtTFSEMBCgAmJ+fvOZ53esM/Z71BDwpQgAIUoAAF+pcAC2P9azyZDQUoQAEKUKDrAkefMcxL7f6xiye/DAO/6w2yBQpkqICqmtz8zSZa+MnUc/c/n6FZMGwKUIACFKAABfYhwMIYLw8KUIACFKAABfYSyP3Ql45LNtTf7FziGKjxSESBbBQQMa/5eTmXJPO3/wWLFwfZaMCcKUABClCAAv1dgIWx/j7CzI8CFKAABSjQGYHp073czbHPJ3bv+b66VDl3quwMIs/JWAGFClDr5+bemZs35Jbap+7albG5MHAKUIACFKAABfYpwMIYLxAKUIACFKAABVoXqDwjJxJvOjPYXfszGBMlEwWyREDh0Ghych+JFOX9OP7kQ2uzJG+mSQEKUIACFMhKARbGsnLYmTQFKEABClCgnQKV5xXEGrafk6zf80OIyW3nWTyMApkroM6qmieQH/0Wlv15deYmwsgpQAEKUIACFGiPAAtj7VHiMRSgAAUoQIFsFghnjtXWXx801F8A30SymYK5Z4GAZxZp4M7Cq7Nfy4JsmSIFKEABClAg6wVYGMv6S4AAFKAABShAgf0LFHz4K0OS6v6Sqt11DADeP+yfjEdkooCY3QUjhp1aN+/eJZkYPmOmAAUoQAEKUKDjAryx7bgZz6AABShAAQpkp8Dhp44Vp3chsCfAwM9OBGbdPwVU4WRbrKT48vhzjz7YP3NkVhSgAAUoQAEKtCbAwhivCwpQgAIUoAAF2i8w9pSTxJMfwekEGOFjle2X45FpK6AKsZvU+NfgP689AixPpm2oDIwCFKAABShAgW4XYGGs20nZIAUoQAEKUKCfC4z/5EniguuhcjRnjvXzse7/6SmcrhbPu9011D+MdYt39/+UmSEFKEABClCAAu8UYGGM1wMFKEABClCAAh0UqPRR4X9IvOidEBzewZN5OAXSRUBV9Q2ouwE7Eg9g2+L6dAmMcVCAAhSgAAUo0HsCLIz1njV7ogAFKEABCvQrAf/Yz5xo65N3Q11Fv0qMyWSHgKI2mpd7VWJX7SNYs6A2O5JmlhSgAAUoQAEKvFeAhTFeExSgAAUoQAEKdFbA5J941vsbN23+Czx5X2cb4XkU6G0BDRCYWPRi5yL3YPksrinW2wPA/ihAAQpQgAJpJMDCWBoNBkOhAAUoQAEKZKRAxSfHiRf8BtBjISa8t+D9RUYOZBYErVCoa1Cr52DVvEeyIGOmSAEKUIACFKDAfgR448pLhAIUoAAFKECBrgoYHHHqJCRTPxHFoRCJsTjWVVKe3wMCCtXNJhL7nn3pz/cDcD3QB5ukAAUoQAEKUCDDBFgYy7ABY7gUoAAFKECBtBU45JQPief9GNYdB0EkbeNkYFkooE7EWwXf/My9EX8IW6oashCBKVOAAhSgAAUo0IoAC2O8LChAAQpQgAIU6DYB/5jTT0Aqcaltik+Bkbxua5gNUaCzAs4lTSTyUiQa/UU8lfcHvPQQi2KdteR5FKAABShAgX4owMJYPxxUpkQBClCAAhToS4HYB6ePFXhfTTTuubov42DfFIA6C5g5XiznJ0GJ928snlVPFQpQgAIUoAAFKPBOARbGeD1QgAIUoAAFKND9AsedVRiL152VjDdcA8Wg7u+ALVJgPwIqgRp5Eqj/EpYv3so1xXjFUIACFKAABSjQmgALY7wuKEABClCAAhToGYEJ34zkxxq/HG+ov92lkoU90wlbpUArAmJtTlHx3U3P6oXALEsjClCAAhSgAAUo0JYAC2O8NihAAQpQgAIU6EkBEzvuiycH9XXfc6ngAwB3rOxJ7KxvWxEAsiGvtPT2BjfoV3j2tqasNyEABShAAQpQgAL7FGBhjBcIBShAAQpQgAI9KzB9erR4R8FhTbt3zkg1BZ+EaH7PdsjWs09AFaIp48ee9/zIrUkkHseyvzZmnwMzpgAFKEABClCgowIsjHVUjMdTgAIUoAAFKNApgeLJ546q37H1MpdITAPcSAC8D+mUJE/aW0AbjWf+Fiks+lX8mUcXUYgCFKAABShAAQq0V4A3pO2V4nEUoAAFKEABCnRZIL/yjGENO3cdbURv0lQwrssNsoGsFxCRJkQiV0cj3l/i/9zxOrA4yHoUAlCAAhSgAAUo0G4BFsbaTcUDKUABClCAAhToJgHjH/O545C0F9tEfBJEirqpXTaTVQLOQWRptKjkwcTm2INY90A8q9JnshSgAAUoQAEKdIsAC2PdwshGKEABClCAAhTooIBg/LQBOQUlM1INTRc4F+R18Hwens0Cqs6L5T7mIefqRMmmtVjMWWLZfDkwdwpQgAIUoEBXBFgY64oez6UABShAAQpQoMsCecec/vFEquF7ril1BIyJdrlBNtB/BSwC+LJO8vJudfn592MxZ4n138FmZhSgAAUoQIHeEWBhrHec2QsFKEABClCAAvsQyPnw2Qfb/dh6cQAAIABJREFU+K7LbTw5XTUohRjDxfl5yfxXINx10jRA5OlYccmP4rvLl2L5zCSFKEABClCAAhSgQFcFWBjrqiDPpwAFKEABClCgmwSme7GjzTk2Ef+Mdalj4FDYTQ2zmUwWUAkA82IkJ7rAK865s2nxbzdkcjqMnQIUoAAFKECB9BJgYSy9xoPRUIACFKAABbJcoNLPP37E+FSi6VNBU+LLqsEoqPGyHCU701fnxPMavUj0ryreXUGRvIDFs+qzE4NZU4ACFKAABSjQUwIsjPWULNulAAUoQAEKUKDzAsedVRhL1J0YxBtPdYF+AQZcnL/zmpl3pqg1JvY8RO+JFEar4k/PWg9AMy8RRkwBClCAAhSgQLoLsDCW7iPE+ChAAQpQgALZKlBZ6aNucH5+bv6pyca6O4N4Ex+tzIprwTXmDRx8T8PW2pvhx7Zj+SyuJZYV484kKUABClCAAn0jwMJY37izVwpQgAIUoAAFOiAw/uxbS1e99NzlNhH/kkslD4SY8B6G9zEdMEzjQ1tmgllt1Eh0bsFBB95RP+euv6dxvAyNAhSgAAUoQIF+JMAbyn40mEyFAhSgAAUo0M8FPBzzP6P9ROO3baCfBXQQ1EUB4f1MJg68IvxPACO7Izk565zRi4Mm75+cIZaJg8mYKUABClCAApkrwBvJzB07Rk4BClCAAhTISoHKmTP95xfWTGtobDzNJZITYPUwiPpZiZG5SavxIlsAfTKSlzPPL479rb7qoa2Zmw4jpwAFKEABClAgUwVYGMvUkWPcFKAABShAgewWkKKJZw9otI1jkWj6tFqd7oLUEBjN4wyytL0wwhliFka3iEQX5hYVPeGibkHT4ORmzJpl0zZqBkYBClCAAhSgQL8WYGGsXw8vk6MABShAAQpkgcDE6bmxlKnUIHmUOnw8sIkjoRpjgSydxl6diUTXQPxFNpmcnV849LmGpfduSacIGQsFKEABClCAAtkpwMJYdo47s6YABShAAQr0NwFB5fT8WJM7wI/EJiZ2N15jg/gIGJPb3xLNqHycC+CZ9TmFxY8FyHkklYq/jmWP7gTgejCPtx6rDXqwDzZNAQpQgAIUoEA/EWBhrJ8MJNOgAAUoQAEKpI3A4KOHIVqUwsaFO/omppkGE5bleBKbok2Jj8HI6WqDQu5i2YujYZD0YrmrHYJfuNW1j2B0RQOW3ZPqlQjKJ0+D8Y9EU3IW1i9a3St9shMKUIACFKAABTJWgIWxjB06Bk4BClCAAhRIOwEfw48pRn7pDYDbjOqqmekQYfHUcyfEG+qvSu3edaxqUAw1uRBwsf7uHBx1FmriABLR4sJXc4uKbto9/9ezAfT+rK2wMOb5P4PDy9CG81Dj7QIW934c3enLtihAAQpQgAIU6DEBFsZ6jJYNU4ACFKAABbJJoNJHuf9BGJkByLEAvoHqqjlpIzDhm5GiA3LK9ry25njj+5M1njxMPFOhzsU4k6zTo6QCY8X3Nrog9ZL40YXRwoLn43XDnsdLP23odKtdPXHMlCNgvPvEyJGq7kUE9icIgiqsW7y7q03zfApQgAIUoAAF+p8AC2P9b0yZEQUoQAEKUKB3BUZMzEWscCIi+A7UTAVkB+Kpk/Hagld7N5B29nb4V/KjucFoI/o/QWNivNPkeLU6CLBFgGfa2UqWHqYOappgsNV4/hsm4r1QNHDQ/B0bdy3A8llhMUz7HGZ45QgU5NwnBpMUEFisAfR+IPUgqhdt7uH1zfo8fQZAAQpQgAIUoEDHBFgY65gXj6YABShAAQpQ4F0ClTmoyPkfQL8Jo0eK8XJU7RqkvGmomZPe6zvNnGkG/GvTiIY3ao/UICizicYyiUSPd0HiKMCwQPaeK914/h51+jvjRV7TWGRFQUHha7U5uS9jzh2JtPqlKD22CEOK7xN4n4aR5kdmNdDNcPooEMxCzebngeXJtIqZwVCAAhSgAAUo0GcCLIz1GT07pgAFKEABCmS0gGDohwejuOBciDldIOUw8CAiGqSeQa2chi1VWzMjw+keKvMjWLMtNzo4b4RNJsZ5sZxPBInEBxV2GAItgmg2rUmmEOfEeXEx2Obl5W3SwN6t6tYHElkOm9OIsfE4Zs2yaTq+PsZN+6WofA2eiTbHqM6p0z0Q+RdccCOqFyxMi9ltaQrIsChAAQpQgALZJMDCWDaNNnOlAAUoQAEKdI+AYOSJFYjEboSnxwukBGK8lqat08DMRuPur2HDszu7p7teb8VgwvTCkuKiklQycYhCR9tkqlIDHZdKNBwCxZu59npcPd6hicS2R3P95xCYV+BHlpmIXdFQG38DY/0daVwIe6+LwdhpM0TdFfAjA975Q7U2CSsvwXM/w8qqP4SbBfQ4KjugAAUoQAEKUCCtBVgYS+vhYXAUoAAFKECBtBOIoOzEoxCJXi0RbxqAcPH6d7ys0xQewKp55/TJjoQ9yyWYfkVRwa4tkxK7689L1dcPF8gAeFoEGxbLjMCoB8hb91fpcJ/1jjW/VKHiwtlT8JwFvEYN3E6Tm9uQWzToYRvNmxUfNX4z7jkn1bOMPd66Qfnkj8CYR8X3h7XamwZOLe7EzqYfY/uScN0xvihAAQpQgAIUyFKBdLhhy1J6pk0BClCAAhTIMIEDJ+SheOCpUJwrgqMhfs5eOzpq+HK3YsW8qwBkeoFlvwNUeso5h9ZvrxsHBHl+TuTQZFPyEHGu2AZ2AKwdDNEIVCKKoAgO/123rPkO7F23YR29J/tvwUvfs969gROYJCB1MGJhpFbE3+5FvT0GZhPgnnPO1haUlG7YOWDE85g1s/+ttzVqUgVi0dkiMrqtQVSrtYB7HM7djFWpl4HFwX4HnAdQgAIUoAAFKNDvBDp6E9bvAJgQBShAAQpQgALtEBgxsRT5hacI5BrAlMNrWdR8r5ezVh1+gOp5Pwqfq2xHy/3xEDnhhtmDVj1XdUw8lRyYaoqXpnbvPjKVSBRArBfWw4znDVJ4+WptRK0KzDuKZu0RCU9STyXipUSRcGq3AS6AqppoTkO0sHhzJC/3PzEvFs8fMuyl/LLyNctnfr7/FcDashr1kTEwOY9I1P/gPjnVWoVbhJTegiBYinWLd7eHn8dQgAIUoAAFKNB/BFgY6z9jyUwoQAEKUIACPSMweuoQeOZsqJ4pnoyG2ceOjdal1Ok5WDXvAS5u/vZwCKbPjAzetjVqcz2jqYSI1RFNQWNJqqExFjQlDaAdvyfzRQuLBiRMfk6ji5nX/CakvLzAbd/jUlhclgRmup65IDKg1ebZjaW/F4l8fL/ROtuo6pZD5U+o33E7Ni1r3O85PIACFKAABShAgX4j0PGbsH6TOhOhAAUoQAEKUGA/AoIxUz4A35wPpx8TI0Mg3n8fB2zt5EA3qwvOQM38KupSoA8FfIyddo8Yc0a4U+r+4lCrAcTtBuRO1McfxobF6/rhGnn7Y+DPKUABClCAAlkpsN8bhaxUYdIUoAAFKEABCkQweuoJ8GQGjH5UjJfz5ppY+753CLRGg+QXsWbhP0lIgT4UEFRM+ZF4/pXtKYy9Fac6Wwvg73B6P6qr/tyH8bNrClCAAhSgAAV6SYCFsV6CZjcUoAAFKECBjBEYPL4Ape/7FCS4GmrGwBhf2jHrBlCFxdMa2C9iddX6jMmXgfZPgUNOvlhgb4ZEvHYn2LJ5hEOgrwPmCtTM/SOA7H0ktd1wPJACFKAABSiQuQIsjGXu2DFyClCAAhSgQPcLDDtyMAoHfw2e+baIvg/ivXWvsP97hsAFqpiNpH4Lr83b3P3BsUUKdECgYsrHIHhMvEisA2e1HKrOaSCrYXAf6uwj2FS1gWvmdViRJ1CAAhSgAAUyQmD/N7kZkQaDpAAFKEABClCgawITIigrHI5o7EwYuVCMFLW0t//1md7uNyyMAfOQ0G+wMNa10eDZ3SBQMeloqL9IIl5BZ1tTp9ug+ijiwd14LVgFLA462xbPowAFKEABClAgPQVYGEvPcWFUFKAABShAgd4VGHXy8YjiQlF8DJ7JfbPzjt0nOBdXdfegqXEmXn9qV+8mwN4o8B6Bg6eORA6WiOcP75KN04TCzobTO1E9/0kAqS61x5MpQAEKUIACFEgrgY7d8KZV6AyGAhSgAAUoQIEuCxw4IQ8FpRObZ4mJfHy/u07uq0MXNCnMTdgR/ym2La7vcmxsgAJdESgtL8Kg0YvE9yZ0pZnmc60LVLAULngQexJ/xhtLtnW5TTZAAQpQgAIUoEBaCLAwlhbDwCAoQAEKUIACfSLgoWLKqfC8y+DcEeJ5uR16dPK9ITvdo05norH2bmx4tqlPMmKnFPivgGDstMfE8z7dLShOA1W3Gep+jyZ7F9YvWsN1x7pFlo1QgAIUoAAF+lSAhbE+5WfnFKAABShAgT4SKJpYimGFpwN6HuBViCc+2rXzZNvxqg3eQOCuwOrNvwOWJ/soM3ZLgbcEDCpO/p745rruIgn3rITa7XDyv0gl78XaJ5YD4Lpj3QXMdihAAQpQgAJ9IMDCWB+gs0sKUIACFKBAHwoIRk0ogld6KTxzrhhvUHfFohqsRhLnY3XVPACuu9plOxTotED51LMlYu6BGNPpNlo5Ua1NQvQFBPo91Mx/guuOdacu26IABShAAQr0rgALY73rzd4oQAEKUIACfSng4aDKI5GTc5EIPg3f5IXbTnZXQOpSryAlYWEsLBRod7XLdijQaYHyKVPFyIPw/WGdbmMfJ2qgy+HsTNjaJVi7dEtP9ME2KUABClCAAhToWYFuuxnu2TDZOgUoQAEKUIACXRIYXFmAEv+jMP4VYtwxED/6Znvdcy8QPmPm9CnY4ELULHihS7HyZAp0l8CIiaUoKPynGH9UdzX53nY0cDUQzIZrvBurnlzJ2ZI9Jc12KUABClCAAj0j0D03wz0TG1ulAAUoQAEKUKA7BAZMKMaQQZ+BukvheeOk5bGy7r0HcM4pMAfJxoux5slV3RE226BA1wUmRDBu4LMicmSXdlzdTyCq2APrFsAmbsXq9f8CahJdj50tUIACFKAABSjQGwLde1PcGxGzDwpQgAIUoAAF2i8wdOoQFOJLiMg3oGaMCDxI89t/994DOOsU+n9QXIqVVWvbHyCPpEBPClT6GBd7UID/gfG8LvcULr7f/HIKB23esMJqkxp4UFML456C1Zuxqmppl/tiAxSgAAUoQAEK9IpA994U90rI7IQCFKAABShAgXYJDK8cgcKcSwCZLpBhCD+8t7y6//1frVWnj0KDK1G9aGO74uNBFOhxgekextbeKjDnwTN+Z7vTlH0ZPnZDJQ7FLkB2QN1WiOTCuW1wsgWeboNFAnuSr2Db4jc62xfPowAFKEABClCgdwW6/8a4d+NnbxSgAAUoQAEKtCUw8qRjEI1cKDAjw7ktEI1CZAgcIvBsACf58Ezxm7Wyrt0ThGuMwd2PVOOVqFmyjYNCgTQRMBg77XwBboLnvbWuXodCU+cWIdFwMRKNNdi0GcCmAIB9s5FwBtlbG01ww4kOyfJgClCAAhSgQHoIdO0mOD1yYBQUoAAFKEABCrQmUDhpIOoaG1EWizX/eN2GJgweMQAl/oDm/+/MABg5AFai8N3BMN5VYqSoU5jWNSjsjajbeQs2LWvsVBs8iQLdLyComPpViPmFeKags81ryn0Lq+be+46CWGeb4nkUoAAFKEABCqSZAAtjaTYgDIcCFKAABSjQBwIeRk/7EnzcJZ6X16n+nduqCH6IFZFfA3O48HinEHlSjwiMnnIcIt7vxZgDO9u+qn0ZO5tOxZYnuX5eZxF5HgUoQAEKUCBNBVgYS9OBYVgUoAAFKECBXhMYMXE4covvE1+ndHrnPrWvqsUFqJ63oNfiZkcUaI/AqElHI+rdK8Y/vM3DrUvBwEBM6wv0qybU2ttQXXVVe7rkMRSgAAUoQAEKZI4AC2OZM1aMlAIUoAAFKNADAuUxjB19EYArxfNKWu3grZ34WnazDF/vvn9Q59ThX7Cpi1Cz8NkeCJJNUqDzAgdPHYkc81vxzMS9GgmvXcU6qL4AmKPF6AiIMa11ptbugtNPY1XVk50PhmdSgAIUoAAFKJBuAiyMpduIMB4KUIACFKBAbwo0z6aJ/FIER7VSEGheTFzVJmDNEng6XsQcsFdhzGlK1c5GInkR1i1e15vhsy8K7FegvHIEvNgD4nmT3nusOq2F2ntg7Z8gkW/Dl8+JSMuafK281LnHkXJnYXXV1v32ywMoQAEKUIACFMgIARbGMmKYGCQFKEABClCgJwQm5GHcoCsg5kKR5kX333tfoNAg3G3yr2iw30VOzhfFuCtgvHc/bmZtUlUfxZbGi1H71K6eiJRtUqDTAoOOK0Rp0ZXi4SrIf6c9ItxJ1eorsKnzsXrhEoydNhni/p+YyOA2C2OqO2Ddxaie91Cn4+GJFKAABShAAQqklQALY2k1HAyGAhSgAAUo0IsCI6cdgxh+LsY7ttVew0cond2kzp6JVQvnY+SJYxGL3QzFNPEkArxZZGgpjD2I6uoLgHXxXsyAXVGgHQJlOSgfd654uAGeyWk+ISyKObcecJdh5fxZzf+u9NgilA64QSI4C2JyW/+dcFYd/o5U6lysWVjdjs55CAUoQAEKUIACaS7AwliaDxDDowAFKEABCvSIwIDJxRgcuVwMLoVp/dExdZqA1b9i1fozgeX1AHyMnnQCIt5MqJkoRvywNqZWGyF6D1ZsuhZ4qaFH4mWjFOiKQMWU08SYB2G8wpa6mI3DytWonvtzAPbtpg+efAii/sMSMUe11Z2qJqD4BeJN12DdYhaCuzIuPJcCFKAABSiQBgIsjKXBIDAEClCAAhSgQC8LCMonfxR+5E4xcmibBYDA1UCDK7BqwZ/CWkLzcSMm5iIv7/MQ/0oxGBPuYqnW1gJ6C1ZuvAlYnuzlXNgdBfYnICif8kn43l1izIFQjavqQjQGF+D1BWvec3IEFVNmiJgZaGMzinCqGdQuA+xFWLHomf11zp9TgAIUoAAFKJDeAiyMpff4MDoKUIACFKBA9wsMnZqPEnMDjHxTRFoeLXv3S2G1QdU9gETjDXhtyeZ3/Xj4MQORX3xVy/legVrdCdHrsXLe7W8X0Lo/arZIgc4LNG8yYe4UmKMUeBr1qRnYsOgfrTZ40Emjke/fLGo+Ds9EWztGnW2E4hbY3T9FzdI9nQ+MZ1KAAhSgAAUo0NcCLIz19QiwfwpQgAIUoEBvC4yedjIi5j4xsvcOk2EstnnF/X/B6VWombvkXY+atcQqeN+JhyIavVYEn1FPt8KaGVg199HeToX9UaBdAmMmHwLxbofKeIhehep54bWaauNcQcWUTwPeTeJhNMS0er+s4YxK5y5BTdXsVn5H2hUWD6IABShAAQpQoO8FWBjr+zFgBBSgAAUoQIFeFBhbiLEHPyRong0T7i65172AWrsb0DvRUHcrNjy7s43gDAZPG4US/RNEC8OdLbFy3v/1YiLsigLtFzjouAORU3A9PNmNoOHHqFmybZ8nD/3wEBQU/AC+OVPamDUGdU4d/oit276BXctq2x8Mj6QABShAAQpQIJ0EWBhLp9FgLBSgAAUoQIGeFhh38jki7jYAMYhv9uounC1m9Uk4ewXWzH8egNtHSAZjTz4TTmZAkl9B9cJ/9nT4bJ8CnRIoqyyB530Izq3F2ifC3SRb1sxr8zUhgoqBk2G8H4mRI9s6TNXWIhmcgdUL/9ypuHgSBShAAQpQgAJ9LsDCWJ8PAQOgAAUoQAEK9JJA8fsHYNjwP4hnTmxtphhUVZ3dBsgtWLny58C6duy4d0QJyodORXzP89jwbE0vZcJuKNDzAiWVJRic8x14eqGIGQiR1u+bnV2hjQ0fxutP7er5oNgDBShAAQpQgALdLcDCWHeLsj0KUIACFKBAWgqUx1Ax8tsQuV48P1xwf+9HKMPd9qxbBOcuR82CF9qZhkH5sQeiJtgJLGts5zk8jAKZIVAx6WggciNEjhdPIm0FrdbeiJWrrwNqEpmRGKOkAAUoQAEKUOAtARbGeC1QgAIUoAAFskFg5IkfQDT2IAzeLy2Lie9dGHNBHRyuQ/WaX/IDfjZcFMxxvwKDxxdgwIhzYORyERnc1qwxDexrcPZ01Cx4br9t8gAKUIACFKAABdJKgIWxtBoOBkMBClCAAhToEQHBmKmXQbwrxcOAVj7cN6+3pGqfRiI4G2sWhmsw8UUBCoQF5PITD4Uf+SHEnCrSvGHFXi+1GgDBo9iSugC7F+8mHAUoQAEKUIACmSPAwljmjBUjpQAFKEABCnROoHzykRBzGzw5XsSYVgtjgW5TCa7Dyvn3AUh1riOeRYH+KFDpY4z/KYj5mfj+iFYzDNfng76BlL0cNfN/u//F/fujE3OiAAUoQAEKZKYAC2OZOW6MmgIUoAAFKNA+gZIjSjB08JUQuUDEy9m7KGYdwo/0zvwVm3aejbp/7GhfwzyKAlkkcOCEQcgv/oFEcs5tK2u1LgDcHCTMBVg3d10W6TBVClCAAhSgQEYLsDCW0cPH4ClAAQpQgAL7FBCMPOkExPw7xPiHt3JkWBFTdbIJqhegeu6f6EkBCrQhMPKkYxCNPigGFQhnXrb2CxXoFgiuxso5DwKwtKQABShAAQpQIP0FWBhL/zFihBSgAAUoQIHOCQw6rhCD8i8R9WbAk/y9Ggkf/1IbhzMPYU/DNXhjybbOdcSzKJAVAhFUTJsB4BLxvYFtZazOPY2UuxCrq57nI5VZcV0wSQpQgAIUyHABFsYyfAAZPgUoQAEKUKANAcGoKSdJzLsTIhWA7P2e76xVxX8Q6NVYXVXFGS68liiwH4GhHxmJAXn3iEolPPFbO1qtTULxI9RuvgVbXmqgKQUoQAEKUIAC6S3Awlh6jw+jowAFKEABCnROoPTYIgwuuVc887mWBvYqjKlaWwvgV6gPbsbGhVxbrHPSPCurBEbkonzcF8T3r4ExI1tNvXkipr6CxvinsWFxTVbxMFkKUIACFKBABgqwMJaBg8aQKUABClCAAvsVGDPtixBzh/gY0GphzLlwttg/YIOrUbNgCWeL7VeUB1CgRaCssgzRnOtE8Hl4Jq81luZNKl3wK+zcNAPblteTjgIUoAAFKECB9BVgYSx9x4aRUYACFKAABTor4KF86gsSMeMhJnyv3/v9Xt0OdXo7mhp+gdef2tXZjngeBbJQIILRUz4B39wgxozde6fXFhFV1wQNvo4VCx7JQiOmTAEKUIACFMgYARbGMmaoGCgFKEABClCgnQJjp54rnn/nm0fv9V6vVgNA/wmbuhQ1C59tZ6s8jAIUeEtg6IeHoKTgOgBniPFy2yyO2eDvWLnxEwBnjfHioQAFKEABCqSrAAtj6ToyjIsCFKAABSjQGYHySYfC934nxj+s7cKY3Q1x12NH6lfYtpiPeXXGmedku4BBxZQTAbke4n1Q2liIH9YlVXEdqufeBMBlOxrzpwAFKEABCqSjAAtj6TgqjIkCFKAABSjQKYHxUYwZfgFErxY/UtLqI5TOOnX6FJw9FzULX+lUNzyJAhQAUJmDipyLIHqFeF74+9bqS12wEcn4KVjz5MvhE5akowAFKEABClAgvQRYGEuv8WA0FKAABShAgc4LjJl6LIy5TQRHwxj/PQ01fyDXINgO1cuxKvUwsDjofGc8kwIUwOiph8E3t4tnTmq7MOaaANyLLduuxa5l4U6wfFGAAhSgAAUokEYCLIyl0WAwFApQgAIUoECnBcoqSxDLvQrGnStiCgB573u8wmqgTv8Ptbu+g61Lt3S6L55IAQq8KTAhgvKBXxXj/Qi+DG2VRZ1TyCtI2guxumoR6ShAAQpQgAIUSC8BFsbSazwYDQUoQAEKUKBzAmOmfgRGbofB4SLee3eibHl8S90ete4LqK6ay0e6OsfMsyiwl0D5sUXwSm4Ro1+B+LHWhFQ1Aef+iGTqaqxd9BoVKUABClCAAhRIHwEWxtJnLBgJBShAAQpQoJMCh+dj7LCLIOYaEYm9OVnsne/xChckNZB7UbN8BrAhfLSLLwpQoLsEyqd8FJ73G/HMqFabVFW12Am4q1A970EAye7qmu1QgAIUoAAFKNA1ARbGuubHsylAAQpQgAJ9L1B+ykdh8EfxZWCbH8qdWwEXXIhVCxdwtljfDxkj6G8C5UWoGH0FjJkhRiKt/x46VefmII7v4LWqtf1NgPlQgAIUoAAFMlWAhbFMHTnGTQEKUIACFAgFBkwoxrBBt4p4Z7UC0rLgvmt+jOte7Gn8Ad5Yso1wFKBADwiMPnEC/MgtIt5xMPLezS9aOlRbpwEux6rt9wHLUj0QBZukAAUoQAEKUKCDAiyMdRCMh1OAAhSgAAXSSqBs8oeQE5klRka0WhgLF/4O5FVo6hrU7JrND+NpNXoMpj8JDB5fgNIRZ0PMZW38PrbUxpxbh0TqU1i78KX+lD5zoQAFKEABCmSqAAtjmTpyjJsCFKAABShQemwRBhffKeKd3soMFQ2niql1tYD5FWr33IYtz2wlGgUo0IMCo6cehgh+IOKdApGc1npS5wLA3YUVVRfyseYeHAs2TQEKUIACFGinAAtj7YTiYRSgAAUoQIG0Eyif9GXxo3fDSB6A976nqzpYaOoFWMxAzfwn+SE87UaQAfU3gfLyGKT8MxD8QDwZDZFW77XV6k4kE6dg7aJ/9DcC5kMBClCAAhTINAEWxjJtxBgvBShAAQpQIBQYXVkOyXlUou4owA/fz/cujFlbC5WfYWfdrdj+dB3hKECBXhAYXDkMA6MzofIVMSa3zeJY0j2NmvUnA8vreyEqdkEBClCAAhSgQBsCLIzx0qAABShAAQpknoBgzNTz4ZkbxUgM2HtWijrrYOVJpOJnYt3idZmXIiOmQAYLlE+uhO/9BiIHixjTWiaqSCAIrsWqqpszOFOGTgEKUIACFMh4ARbGMn4ImQAFKEABCmSZgGD01KMg5m6QL1HfAAAgAElEQVTx9Ah4Xqu736mz2+FwFarnPQAgyDIjpkuBvhV43/EDkFfwfcB9XYyf23phzDmk8Cxs6rz+tRB/pQ/USeZs9BHGu9gBCP/hiwIUoAAFslCAhbEsHHSmTAEKUIACGSxQUlmCIZEfAv6Z4iGv1ce0nLWq3mNorL0I65/elMHZMnQKZK5AxclHQ3CbGJ0I8VqfNWZtIxR3oVavw5aqhsxN9u3IDcomH4OI/wG4xL+wev3LQE2i9bzKYxg96jAAW5Go244Nzzb1fv6VPiqin4WIwqaWoca9BizmFwm9PxDskQIUoECfCrAw1qf87JwCFKBADwuUnxJD3UYfW17KjA9cg44rxPanGwHYHpbJ3ObHTjkOYm4RwQff/LC919piCNwb6vAt1MydzdlimTvUjLwfCIw55XwYnSmeKW0rG3XBf2BxKVZVLcr4v31llTmIxWYI5BoFlkHd7aiumtX6bKzyIowrfwgODfD0RQT6d0Q3voDly5O9NvLjKwvExf6hDgcAdh5S8lOsmf88Z4/12giwIwpQgAJpIcDCWFoMA4OgAAUo0BMCEyIYO+RTUHwCCH6P6lWLgHXxVns6eNoBiMpExJP/hjZt6pNv7sOi2MDCWyFSC+ceQvW8lzP+Q2J3D+uACcUYMmgGIBeKJ/mtrS0G1biq/hHb687lgvvdPQBsjwIdFBgxcTjyi28TyGnwpPXHnlXjcO5u1O+6Hhv/saODPaTX4WWVJYjFrhPPuwjOOVV9AltXfRa71tS2EqjB2GkzAVwKIAmjK2D1PlSvfajtWWbdnO6oCcXiDVoN35QqNAGrS1DfdDY2Pbm+m3ticxSgAAUokMYCLIyl8eAwNApQgAJdEhg8vgClB10hIldq4NZA8H2smvdIq22OPHEsItHfwUChbinU/BHVq5f02oeTMKiKykEi0RcVMgCQ52CDH6JmwRIWx94eMQ+HTDoJNnKb+HJoq0UxABrYagTuYqyZH84W44sCFOhbAUH51E/AkxvF8w5pKxR1bh2cuxjVVX/L6FmeZSeXIUd+LkY+Geaqzs3Eirk/ajOngz48GvlF94gxJ4UHq9ONSLnPYM38f/XKsJWfdJREov/EmxskaDL4D1Q+g9Xzanqlf3ZCAQpQgAJpIcDCWFoMA4OgAAUo0AMCgyuHoTR6s3j+l5t3KHRmNqrnNH9YaeUlGHfyTyFycfhRBio7YN11WLX6/l4rjh103IGSX7gaIjGFhv99CrV1X8XmZ17rAZ3Ma7J5bbHojwDzDfHDmSfv2olSmxNyQVIDey+SW6/F6//ZlXlJMmIK9EOB5llUuTcA7mvieXmtZaiqCof5aNxzZkavC1g2+UOIeb8Ji4Cq+nfEd/4P1i7dso9RFRx80onIidwvxhzUXExTvQcr5n6rV66E8pNvkai55M0i3lYEwVdRs6AqDKML/Xv8QqcLejyVAhSgQB8IsDDWB+jskgIUoECvCJRNOQIx71HxzDgNgm1w8h3UzPt9m32POGk48mO/hdETJCy6OLdHk8EnsXZhOGur519jJn9WItE/tHwwchYOf0SjvRjr53Px+BBldOVhiMRmiZix71lwP5zl1/whTgN5BbCXYFXVQq6R0/OXLHugQDsFDMqnnADf3CgiR781O+m956pztbDBeVi1oPWZve3srO8OK49h7MgLofJDGGyDtd/CqoXhzNV97/Y4uLIAA6LfAOQK8cyQ5oLaivXTUDY4D8jLQaRxGGzkEETNODgZANXnEK9fjPVPb+5SAWvoh4egsHCJRL0KtTYJh4eR8r6LdbPfaJ/hhAhGDchDRPKhOgpe5IOwegSAKIx7Fs49juoF6/abf/s641EUoAAFKNCDAiyM9SAum6YABSjQhwIeKqZ9CWJ+DoMcOHsfEsnvYt3i3fuISTB6yocR8e4DMEaMMWrd9Vg599r/nvPmBwHr5SGWMtjlarFtcX3X8xwflXEj5sJ4JzY/TqP4D4LUuahZ+GyH2w4Xf/ZzC2FShXARQbJuJ15/KlzfZt8fzjrcUS+e0Lz+Wv5t4vlnt9Jrc2FMAw3H9i407bkVG57d2YvRsSsKUGB/AqMmFMMfeB4MLhbxBrW6m2zLbKlliCc/jrUL9zXLan+99c3Px3z8EPHdbHU6AqqzUN90xT7W6hKMmJgD4+VA8nMQSx0EjX5XjHxMxS2D0/8HgxPEeR+EaBk889/12axLqsNcaDATNQte6vTsrLEnTxfBgxDJURu8DuuuxOqF4ZdH73mvGB/FqANyEb7v5bkCWJMHG5Qi4o2ByHHizIkweiDEhDPFWl7qrFqZA01djlULXu2bAWGvFKAABSjQXgEWxtorxeMoQAEKZJLAgRPyUDj4AVE5TUWfRyr1HaxZGK7Zsu/HQ8ICTGnB12DMpWKkTK37FTR+DTQ6GjDDYTACkAMh7gA4iQC6AkFiNtYs7touXmOmHitGnoTnRdXqTsDdhLrtd2DTsnCHyv29DCo+WQqkRgJuFFz4IQplMOZgOKOALkeQ/DNW1/4TWJbaX2Np+HPB2KlfFJh74JnWHsNSdWqhuhSp4EqsWfBMRhcB03AAGBIFukFAMHrqUfDlhwAmiedF22pTU/Z2rNpzFfBsUzf020tNlMcwrvzHYszF6nQlUvZKrE7+DVgctAQwIYLRA4dBzAh4djAUQyBmINQMhtGBAIbB6SgRlIXvA+8KWjUBYA/UJlWwE/BScNoA2EeQWPUA1rWxqcw+Mz8lhjH4vUTkVLW2EaoPoLHu2re/VGieQe2VQSV8vPMAiAyF6AGAfyDgwvgPenunUasBBDtV3A5AGuCkFkbigNYh7n6JtfOe2u97by+NEruhAAUoQIHWBVgY45VBAQpQoD8KlE+ZCs/8b/OsBOt+ih21P8fOpXtaT7XSRwkKMDBaCJEiqFQggnNE5SQ1WAnoK1AZCdED4TAACh+eegKIOsQh8hyAm7Bi7oLOfXM/IYJxg34sxru0ebaYdf9AoOe3sviyYPD4fBQPLoHzByAqBwBe+CFlLMSMgurBgIwEEObgS7gDXLhwjyIJuKVwqRmoXvTPjPuAMvyYgcgr/YNEzEcB7P2+HaYYhMVE/SW2bbkVu1/c16zA/ni1MycKZIbA0MPzUTjsq/Dke+J5w9osjDlbh8CeipoFizMjMQDh2mI5kVkQFMG5O7Cj/kYMzBkJjRwPYAQ8HQQ1QwEMh2IwjBsQ/p2Gc+F7SB3EhDOPGwDdATEbAK2Hul1QswdG6+CwB9AknO6CZ1KAS2J30+t4Y8m2ThgJxk6bDuBXMBLG+zJUvoPqeS3LBoTjVDz0akBOgvFGQV0BRD1xklLR3eL5I5qPs7ZRYZ6F03kwshaB3YkYGpBye2BMHLapHjXerv8WBzsRKU+hAAUoQIFeEWBhrFeY2QkFKECBXhQIF90fEP2T+P6HVO1TaEqcj3WL//3fgtDh+ag4oByK8YCOgvGGQ4NSqFcMT0sgpgTAIEHz/37HoyGqgKuHyjbANSjMJoiE39zvgg1+i5oFnSuMHXTKaOTbx8T4h6u1u6FyE5zcipo54SwBYMyUI+DJB6DeoXA6HMaVQjC4OV64QjGmJHwUpvnYcGaB6EaFrIJ1TVCzAUZTgG5EQ+rPWL9odS+ORPd0VX7yeTB6o/hefquFMaeBqvs7UsFV7ZoV2D1RsRUKUKAzAmWV4xCLzRTIafBM67PGwi8IAjyGVXM/nxmF/MPzMWbYozDeKVD7L6RS38LaJ/6NUZPfj4g/Q5yehohX0FJM0noVuwbW+w+ApdBgV/NmL+J2AV4djG2CNfVINabgbBwbnk127guXfQzO8MoRKIj9GoIpULFw7udoqvseNrw1Q29CBOUlH4TnfwQi06Aaad4pOfySyAXbYKK3iidjYDUslL2CVCp8BHN+t8fZmeuL51CAAhSgQKcEWBjrFBtPogAFKJDGAodM+zac3go14YeNa7Gy6gGMnTQF6p0OI4dDwm/tmx+DjEHVb54B1rKkSiMCuxsSfjgx2yFuIyD/gQavI4WNiHobmh8PSaqFl3RIouURGT/XoWZrUycfUxSMPfkHgFwMo7kIMB+71k7H9pV1zW0fcNLBKIg8DMEh8Ew+FF64YaWIawpnq4nvD2muh1n7BkR+BRf/HWx0J2wyCeMrGkwAL6bICyxq5oQfsLqy01jvD/rIE8ci4v9RPP/QNtckCouJwE+wMnELZyb0/hCxRwp0UMBgzLRTIHq7+P7ots5VDR/Lc1fg1apwzcd0fvkoP3kGIu5awBNYexeqN14JLA//3nooqyxEJHo0YA6Bc1ug9gX4diekKIGVqxPAYAcsDt+Awr/NvfP3ufzkLyPiftI84zhADWqTJ2DrXmu6CcoqY3BBLly+wG2PYxNSwDKHimk3imcuCf8maxCOU3AJqnc92sn3wHQeW8ZGAQpQIGsEWBjLmqFmohSgQFYIVEwcDhTPg6ACikdQvesCYOkelJ3yIeTYywEzDSIm3PYRKttbHpN0L0DxTHMhLeXeQEPDdmx/uqUw1dOvUR/7IKJ6nxg5XFOuAapn7bVzZrjWS4H3CVjvYzCIQ/VJAC9BgxxI9EHx5YDmxectXoHYc7By/tM9HXavtD9iYi7yC66DmPPFeK2uLRYWCRX2SdSmzsGmJ1b2SlzshAIU6KJAOGv3wB/D2PPERP47K/c9rariH0g1nYWaJ5Z3scOeOz18hDJifg1PDmnpJHgZKe88rK4K1zrszCv8bCLABA8Y5YBZbxXNOtPW3ueMPOlgRPzbxDOnIhCnSJ2GVQse71Dj5ZM+h0j0YRGJqbWvI5U8F2uemNNrhb0OBcuDKUABClCgPQIsjLVHicdQgAIUyASBERNLkV/0SxHzWRVNweIaVG+7413fYo+ZeiyMdxBsciNqGl/s08Wdm3daLPguIN8WgzxV9zhWrJkO1LQ8Qrn/l6B82mMS9T4dHqrOrUGAs1EzN3PW5dlXjqOnHgYPd4onx0G81j48KzSo1wDfxaqqX/Ixnv1fMDyCAmkjUDb1WOTo70S890GMaS0uVbcd1v4Y1Wvv7MDfxd5KUXDQcQcgP/8WgfmUOvwLTodKxLxPrf4au+JXt2PHYsGBE3IhJbnItbmAFMN5AxAJZ3Lp+xHFTiTxb9jkGqyr29jlGVmDKwswIHaJCK6AQQwwRjWYjd3xMzu0Vtm4qZ+AeH9oLoyphl9InIFX54RrbfJFAQpQgAIZKsDCWIYOHMOmAAUo8G6BCRFUDDwTIt+HSD4ccmDkRSTsZVhbFc6w6syr5UNLrHgw1NVi3eLabvxGXFA+5SPwvFvF4Ag4sSrJz2DFwr91KNCKqReL79/aXBiz7lk4ex5WzX+xQ22k48FllSWI5lwO0XPFmOLWHqNUa8NNBf6M+tSl2Lh4QzqmwZgoQIG2BMpjKB91Hox3hXjhDo2y9z25s1ZVnoFNXoSaReHOv+nzOnDCIBSUXgLPfBNOliEVXAbfXC6+/2V17mlY+53W/xZX+jgkOg6uecOUEqgeBN8bAdXhEAxHgGEIPQADJw6q4TqRd6Nhz6/f3jGycwoG5Sd/BL67HZDxgDwBuPBLBwO1MxGsuQ017fxShoWxzo0Az6IABSiQxgIsjKXx4DA0ClCAAu0TmO5hTO1x8MwNUBwGq/fCw9kCyVO4h9Agl2PDvJ37acvHyEkD4UspxB8IwQFw7gB4pgyQMsBuhboVUPcMXOzfby+M374A9z6qefHj6EyB91XAKYz4Gtj50NTXUdOBIs+4U74hRu5pLoypVsHpBVg5N8MfKZzuoaJ2KmBuFg+HQMybjxa9m1FTdhXUfQc186s6Oww8jwIU6EOBoR8egpKCe0TNx+CbSFuRqHM/RTK4HmsWhF9O9P2rrDIHkcjpMOZqqO6As5egZuGzOOTkW0XMxWqD2YjjO3itau1ewQ6YXIxh/vmwOF1ERwMSKKQJDrvhYTdUdzW3GT7qH+5WqbIeNvk01ix4pUuzYpvfc3JuAHA6VJcjsOfD9++Hh5Fw+ldI8HWsWLijXbjvLIwFbjmQOhPVC8Mdj9/78jBqcgHEFCHZYLE+vq3Ls97aFSAPogAFKECBjgqwMNZRMR5PAQpQIN0Exkw+BMa7QcScqM7ehtr6uzCg8C9ivGPVuScQd+dhXdWKvcI+cEIeioZMAvQjcDoIngyAcy27UqoMgKBYRAubH/NRazWwNYD8BE2v/i82bGjqPMP4KMoP+jp8/b44KVa4P8KYU6AuCsjVWDnvZ+1uuz8WxioqB0Fj10DkbPGQ12phzLkmtXIPtm2eid0vhovv80UBCmSegIfRU78M33xPPDOqrfA1sNWAOw/V85/Amzul9Gmq5ZM/BfGuh9HXoXorqtc+1fyo51uFMWd/jRXbv916ESjc8bGoAhItgwYDYLzwsf8EILVQV4eIVwcbb8B21KMEcaxbHO+WXMdOu16MXKBOdsHaHyBe9wjyihfAyDGwqf/Fnq3nYMtLDe3q652FMeeeQbLxW1jzZLjLJhC+H4spg3hjAVsBmEGAyweMhWI5nD6Mmnnpu2ZcuwB4EAUoQIH+J8DCWP8bU2ZEAQpkk0DLOl3XwOAsWPM4bMO1WP3keow7eY4Yc7IGeAybE99EXSvfhIffoBfmXAKrn4DIATAaLmwffkDZBpFwhtnrcFgHCV4F3HakZAOc3drlRyqbd1qM/g4m3KUs+D9YdzeM3AUTGQ3oL7Fy7kXtfmTzrcJYuPi+c3Ng9CK8On9VK5dABEMmlSKmBYgGSax+Mnz0sHd2QOvY9Sgom/xRxCL3iHGjASN7PWIVPl4VyAuwyUuxdtGSNM2jY1nzaApkq0B55Qggdp348mUYk9Mag6q1sPgNqvdc2KfrQobBhWsfRuReqL4Bm/wJavCvt3fDDQtjigtU5Q6snHPxfoY0XFct/Bzy1t/hntuVcszkj0Pk1xCTAvBj7NaHsKWqAYecsgSKYxHoPaiZe/5+/pZGcOCEYpjCEuRGPwbgZon4UbW6Hqr/bN7dWeQg+FoMlRw4lwdjcgHnt6QZljSlCRo8C6ffQ80CrkmWrb/zzJsCFEhLARbG0nJYGBQFKECBdgpUTL0KKpfBmN+jYff12PDsxuYz3yqMqf4Gr845u83WwsJaXu5gGClqLoq5SBKp+j14Y30dsC755geF7iwgeRg77Rkx5miFLoOzF6ERa5FrHocxhwHuOqyYFz7u0r7XW4Wx5rV48Aek7OVYs+D15pPD3dKi3mEQMwGi74cNBsF4uVAkoXYpVG9AzcLw8Zz0eRVNLMXw4rsF+GxLQayVdYfU7VDrfoFk8mdYt5izxdJn9BgJBTojYDBq8kmImFvEmPEQ0+oulWqDRlg9BzXzH+5MJ91yzvsmHYqY92eINwuNu2/Za82vsDDmcI4qbkb13Jmd73NELkYd8mFEcADi8Vfw2pJ/d/oxyvLJR8KY2TDIg9Pvv2sjg+bCmB4DkRvx6pzvvR3v4KOHIT9/GCI5x8KgPJwHBovhiLh8OMkHUARBkRjPqKqGD/KHf6ubP1S1tlbcWw2HB6uNw+J7WFV1O4CwUMcXBShAAQqkgQALY2kwCAyBAhSgQMcFpkcxrvYLCORqGH0MtbgNW6q2vt1OWBhTTFLVX6F6XvhNeGdfBiMmxuAGCTZtSnVpfZQRE3NRUHQNnF4G4HnAXYvqBQtw8LQDEMNsCA6FyDlYMfeBdwTrAeM9DB4cRW5+BJFUBI0uB/leIVJBEaL+5yXiXRSuvK/ObADkDYgbJKrvg+f5bSbtnFWHpVB3CVZVLe0sTrefVz71c/DkQfG83DdnU7y7izBP4BmkgstRszCccdCdRctuT4cNUoAC7RAYMa0UeXoZRM4Vzytp6wx1uhIb6k9A/ZJt7Wi1ew8pPn4AhuZdDmApqqv+0uojnc2FMT1HVW5C9dzvtxGAh6FTByIXpYgg3FikEILS8KsMQA6DkyPFw7hw3cnm89U5DWdkpVJXY/XAvwOzbLsTK6sch1jOnVCUwcrPsHrOHe86NyyMAR+E0yvgEkvhxb4LxYnimYK3jwsLX4pAgSSgSUBSzbPDDAaIiGigmyH6KhRboHBwbi18rx6w2+DMbviaQDy5AZFIAqmUIkjWYf3TWzpd6Gt38jyQAhSgAAU6IsDCWEe0eCwFKECBdBAIt5wvyTsVxk4H8Ch2JmZj2+L6d4UWFsYEx6nTm7Fy3g/3E7YBJngoH2JQZ33kJgsRyR8AsQPh3DD4XgVUc2H0Ndjg39hlX92rv/25hIs1R6NfheCHEG8jnM5A9dyW9XLeKowZHYtAv4Z4/ULkFo6BZ0ogOhROSyDeQRAdDoehgIT/Ph/qCgReCTzJD1feV4WFIIBDywcng9rwAw3ExQGThIqFQX14bPPPnd2DcJ2umnnhh7w0KDBNiGDc4L+IuCkQ/72zRjSclKDO1cLhHjQkbsamxdv3x86fU4ACGSHgYcxJx8GP/QhwE0W8NmaN2SRsONO16gd98DfLw9DDc/a5Dld7CmPDjxmIgoEzIJgMtSWA5Lf8PRcPxoRrV/5/9u4DTq6y3B/473nfMzPb0yupZLNJiNSASA8lBRWvXAG9ghXwIgIKF5Aqg4AooAgiTRRFEP6AXK+okJBA6DX0SMqS3ns222bmvO/z/5xZWtjdZJNts7O/4ycf7zUz73me73syZ+Y5b9kKhxpYjT6/q6DYCtV34fFXVE57r4VrrAmGHz4CBQU/gmhUFPslFkx/AUDYZGFMcSE2Vz+AHsVfAvx/wthRHxTlos0ANsD71TDBIohbDicrIPgMFD/PTqX0+jC0/jLMe2p+J/RJl7i4GSQFKECBriDAwlhX6CXGSAEKUOCTArsfMgyxkuORcU9i4YyGBX8/fXxUGMN1mPf41U2+Jiqw9SjYE9YNAaQMYnoA2geQwVAZCcEoET8IH/xIU/X1cG4mMvWXYNGzb7e8U8bHMWbIsRC9Cl4XAHpbdqTYh8eHhTGY0VD/VbhwLeKxK6ByhFj5xJN776BSreo3Q+xmqK+C0b4idpx6FxXD3oaX56B+DcQ4QKMfMCkY3QRva6GaRia9FibwqE8ralCNzbOiXd5yoCiWXbvnyxLgPtigqAlbhdNQxb+IlF6ORT2e36mREy3vLL6SAhToDIFhh/ZCUdGpEHOeQAY2NyVPnV+IdOZ4LJq5E5/BHZRQxZS7RXDS9keMTYhhTN+jATkE8P0gJoRqDVTrALMWGq6GBGuRrl+OxetWAnOiKf07eYyPY9TAz8MEFUjXPYQlzzTeHTNqccykV2CCPREVxuZ+MJps6CGDUVi4B6LaZFW4FCuWLMluLPDJ45OL7yvuh6u/APOfbFjGgAcFKEABCnRJARbGumS3MWgKUKB7C4yPN+S/nR8MY6LF96MRY9spjA08rB96Fl8E0S/CmVLAFSCawue9gWIjjLwPRfRlP9p5bDGM1CB0K1GbeX0nRisZjDp6MoLYdxHqy5DM31D55Pvb9N8nC2PAiajf+hIKiidAMBGCw6BaDch8eMyDyGbAVQG2CtCtgPkPCeRKdRpNb7kbvu4qVM6KYs6NYldLL9Rxk0YDwcMC/xmIjRal/uQRDRVT9dgMxQ1Yv+m32PhyVUub5usoQIEuIjBkYjmKCn4BK8dH0/Sairrhs07vg/M/xvufmD6fCylWTHlUBEftYCplQ6TRKOKMLYZNeXhXj+UvRuttbTuia9dzstjt6J5I1aex/vmtzTYz9thFEAzcpjDWknN+sjAW+vuBNAtjLXHjayhAAQrksAALYzncOQyNAhSgwC4LVExdIBYDtlsYAwKMPHIUgni0QP0geF8PIxuyBafQb0bcV8FrDdaZamyaEf248DsdT7S4f1nBEdkpjlWrn8O6OdtO+YwaHHLUbiiy04BgBKLC2PzHHsuep/zAMmjP/ohnMqjzW5rcDfODxfezPxYR7TqW+gnmNrED504H3qFviGHM5B/D2MtEJNHEmVXVR1MpX0Xovo/KGW90aHQ8GQUo0FECAconfxWBvVWiDVGa/jCIPguWIMQPUfl4NA08d44xx/5T4Ce2qDCWC1GPPXY1BD1aVRhTvR1VGy7Dilc25EJKjIECFKAABXZNgIWxXXPjuyhAAQrktkDFpI1ibbCDwtiHOTSsMYZSBWZFxa9otFVbjbgSYEIAzI7abXrR5BGfG4FEz2egEi3A/HFhrCXC+VAYGzWxHDb4A6w9uJm1hVTDsB4q52HBtLvacFRFS4T5GgpQoCMF+h84AL16XiHWfr+506rTEBo+glT9j7Dk2VUdGd52zhVgzJTHBTiozQpjux1dgeLYVyAaoKbuASx/ZkGb5toWhTHgV3Bbkpi3nZFpbRo0G6MABShAgfYQYGGsPVTZJgUoQIHOFhgzZZMYsS0sjLUkWosRE2MIChWVj0VrvrRV4QwYM3kkjH0ODj12uTCmmoJzN2LL6qu3uzh0SzLtyNf0HVOK3iMvFqtnQWy0nlrj+7LPOFUzHTWZ07Gc69h0ZPfwXBToFIEhR++F4uABMWZsc2uNQXWLhv4KLJh2G7I7JnbyEY0O7l08XcTsqU6vQ+W0aIOAbY9o4f2i0v0Q2hR003wk4jXwdgi0aAAshkB0d3gZCaPjxJthsNofYho2IvDhCg31N6iv/h2Wv7ix1dmWTxmPwDwD0UK4aDOYab9tcZujj/kCbPCwGFOgLIy1mI0vpAAFKJDLAiyM5XLvMDYKUIACuyRwYBnG9FwqRsx2CmMGQw5KYHlPD3xY6JoYYAQCJDIxaCwBgxKEhUUwWgzoOCiOyO4YZvTvqKt9A0uf27RL4X36TaOPGYcgNhMO0dShXRsxFhXGoh04a7b8DMtfjHY26wpHw/pr8fj1IjL+g4Ab3Zc15VdBU6dj4VP/7ApJMUYKUKDVAhYVky+D6IViY01txpE9gTr3HNI4C4umvdXqM7a2gdIJfbFbn5lQGQrgp5g37deNmow+603wC4j/HGA2AM7D25xXo8kAACAASURBVDiiRzjRbsIiaTi3CWKXZKf0i+8PE0wRkeihSZRvGga34r1p57Y2XFRMOQyCv0MkDu9PxfzpD7S4zVFHHoIg9oTYoFAV16Om6trsOmmZUoPCdAxxUwwXK4TN1KF6yyasnF3b4rb5QgpQgAIU6BQBFsY6hZ0npQAFKNCOAoOOGYYe5l1RcQr5GeY9fn2js0XrehXGjoMYDx8uzv69lX4IpRdi6AdgEMQPBqSPqBkAaF8YW5p9ndflqno/6qpvx9LnFrY6k4rJx8LaP0N9HE6/ggXTn2hxmxXHflMC+ZN2xcLYbkf3QWFwCaz5b7ES/fhtfE/WMKUeD2HN2rOx+c3NLXbhCylAga4tMPLovRC3N4vYQ2AkaCoZ9VoFF16DuurfdPoDgYETR6AsNgs2KAHMT/DeP29tImaL0cd8E0FwjYgZpKF/AYIXoH4BvM6Dc4uxaM2qjzaWGXnUcCQSfxQjExsKY74G0Fswb9pFre7ciqlnwsh12Y9dxQmY96/Hd9CmoNeEMvTo1wtxty9E7msojIUPIIMZEC0BpATW9IHHcBgMhPg1cOZZZDIzc3IX0VYjsgEKUIAC+SPAwlj+9CUzoQAFKNAgMHrSPhD7HCDVEHcJ5k3/QyOaoUeNQlHsFxA9HCKb4MVnyzKKaLfHZfBYDqMrALMRonXwWgFjzxAjAz7+geJvxLzpl7eaffSkb8OYGxuKbumpWPDUyy1us2LKMRLYJ1S1Hs79HOu33Ahb6FEaWJiwFEF8GDQq+KWXY0t6/nZ3KGvxSdvkhYJRxx4J628Ta0ajYQO6be/J6rx6fReq52H+EzPb5KxshAIU6CICE4pQ0efbEHORmGiaoWl6l0rV9xG6k7Fgess/N9tDYPgx+0oieFat1G+nMAbsfsyhiAe3iDF7axj+N7bgPqyZXtNkSNH6i0HiIbF2HzgfqujdqKu9og3WVRNUTLkDYr6dHaW2bWHMYNihPWATQxH4QkhsEKzsBi8DIToAavvB+MFQnSDGWlWtgvo0ROOiJg5jCj6Zi6pugepshHoOKqfNaQ96tkkBClCAAq0XYGGs9YZsgQIUoEBuCZRPnQLr/g8m2AiPCzDvsfsaB1ieQMXuZ8KYK8SYHppxfwD8DFi7GOpXI7NhIxbO/ngnypFH7o1E/AExdmy2MObdIjh3ARbM+Gurkx875Uoozkc06iumR2HOE29uv80JMQwv6otY0SAAh0vc3qjOZyB4FsBbUF8GmFIY6Q+4PhBTjDQ2AvoyvPwJCx9/tdUxt7aBwRP7oqTgBrHyzebWEMqOjoh2PKuvuabNpq22Nm6+nwIU6DiB3Q8fDRu/AsYcLzZofkqlutvw3vofArMzHRfcp85UPvVUiZu7VHXDdgtjQyaNRom5S4w9XEN3NuZPu6XZmMunjBeDmQjsAA3Dl2D89zB3xjutzjFa66y410OwcgTU1G1TGIvWSutT+hOIi/4uBmN7iPc9IRLdUz4euaeaUodlMNgEj82QaDTbB0d2XTTfAzCFH/1vGXcF3p/esOMyDwpQgAIUyDkBFsZyrksYEAUoQIFWClQce5ZY3KzA6uYLY9HIsslfhJgbJTDlGma+gPmZ6cCssMmzDz/6ICTsgxIEQ+CdU6/nYP78PwCL61sZLTBu6t8EOE6d3/KpwpgBRsQxqmI/qPZETPYDZB9IdoRVMbzGYVAkIn1UVeE1AwMHr1bEmE/9iFEFUlCsR1g/FZVPde6T+zHHngDF7RJInyb9sgnpG0ilLsTCp2Y1u6Nnq/HZAAUokMMCcYya/HnE9BqRYFzzRXStRtofjUXTXum0XMZOfkRMcPwOC2Oln+2DQX3+KIF8UZ2/HvMev7DZmEcefZgUxJ5Sj2jU8lWoWX9Lm6zXNXrygYC9CwHGQ6W20YixkVP2R8L8Dh7jxHqrPtoFVGsgJhqV9xQyeB1xuxSCFFx9iLR3CAo/3nVZnSAuFi5jPsqtungTVj7KtcY67QLliSlAAQpsX4CFMV4hFKAABfJLQFAx+RYJgjNVddV2C2O7f35PJPRWETlUM/Vfx4In72+WYveJx4gJHkE8XqqKe1GfOh+LZq5pNd1uh1agtPBeMbEDNAw3bVMYGzFpHyTsHyG654fTiD66aUnD3ENkC2KoUYPF8FgD+PWw9uPF973GAO0DkY+nt2T0ElQ+/mKrY29NAxVT/iSQryMwTa4dBLit6vEb1NbcwNFirYHmeynQxQVGTByIRPxyEfstGCluLhv1OhtzH9u/07IdM3mt2KDfDgtjgMW4qX8RMSepx42Y+6/zABiUfrYX+hQNRRAfCoNyeBmCAPs3jCzTOYCegfmPP9cm+Y2ZMhUivxWRkdq4MPbhKeIYPfXrgIyD6NNI17+AxbO4zmObdAAboQAFKJB7AiyM5V6fMCIKUIACrRGIYfcpz0qBPXCHhbEBB/dHz9I7xNovq9fzMfexX35wYgNMsBgSD1BsAkhBHBlzgsSD29RjGXzmTCyY0TY7JFZM/irEXi9WhjYqjEXBZBegjt8Mo+MBiYpc1YCsgYsWbQ6fRlXdq1hVvR6oDYFKH61Sll0pbdsjyucT97tOnG4U/QAcc8wJgtgfYFGEDxYX+2S4GmoG0OeQylyKJTNfaiKf1lwffC8FKNDVBCqmHAOv1yIm+4pY22xxLHQ/xfxpP+2UEabjjl0hIoPV6zoAl2HuY3c2yzzu2J/CIyqIRTtTbgRkOFSiT0cD9YLsf0y00YuDkRBeauH9r1BXdWebbDJQMeWz8HoXYia6r1QjDI/Agman8DesvsmDAhSgAAXyWoCFsbzuXiZHAQp0P4GJBRhdsFBiZtAOC2NAgDGTbxdjvq0Z3ATgYXhXBPGlMKYnjOkPI32h0cLDurdY2UN9+BpS4dlYvBML5G+vE8ZOOR0wV4uR/hq6jbB6BN6b/u42b+l9YBn6lH4RRvpBzYvYsmoO1rzd9GLNud7hQyaWo6Tw/8RgXEOoH4x8+zhuVXUb4PU6bFxxG9bNqc71lBgfBSjQzgL9xpegx9BLEJMfiEjZdgpjbyCVOQ1Lnny9nSNq3PzYKVeKmktUdCmcnoMF05p/eDJm6okwcpM4GDXRaDCk4bEp++DDogYqWxBqHQRbILoZFvXI+CWo3PRum6yjtvsxPRC3v4ea/4DTStSum9AmUzQ7HJ0npAAFKECBthJgYaytJNkOBShAgZwQGB/H6GGzJSafUeeWwOtZWDD9H82GVjE1CZH/AbAJ6uugUgKBa9gfMfvkHlAbjcJKQXQL4DcjE/4K7z857YPRWa3LetSUI5GQWwVmrIZ+FVI1E7az41g0UuLjdVxad+bOeLfB6Mnnwcg1Ym2s0S6U0cRQ70NAX0SYOReVT77BkQqd0U08JwVyUCA7tdzcICJHwpiP1676RKgNG3bgTsyvvBioTHVoFsMPH4dE4jGIXY506lQsempes+cfOmkwiu2dUH0Xof4KNu2RRogahEikHJanQ2B29Fkf3Xva5xgz+QRAboAzf0DlY9EoOx4UoAAFKNCNBVgY68adz9QpQIG8FBCMnXqDwP9QYaLF20/Z7g+UiinfgDW/gOoKALPgfQYwVVBECxLXwEQ/tFw1JNq5S6ph1KG+fgWWPLu6TYo2PffpiQED7xTI8ep1JhbUf7HZDQC6encNP3wkCor+LBYHA6ap+69qqGsh7kqk5t+NxW2wsUFXN2P8FKDABwITA4yJf1PUXI/A9G6ORUM3H9HU+MrsDohNb6bSLqbRTscjTodKiAXv/QlY/vFaj02db9TkgxHWr8KSZxa1Szg7anTA5GL0kP/E1uqnser5pTt6Of+eAhSgAAXyW4CFsfzuX2ZHAQp0R4HRkw+H6N8AeRQba87C+ue3NsswamI5bOGNUP0rXPi/MDHFVucQ2+qxvMoBc6In9tGT+/ZbY6Vi8pch5pdw4ZmonBGNRMvDY3wcY4feDJFvySc3AvhkptFOlA7/RFj1AyzkD7U8vAiYEgVaJzD8sEFIFPxagthJ2ymMpQF9ENX1l2DlM8tad8KdfPeAvYrhSs127zkfNxmNemu/EWEtCn18HJiTadf7W4vi4IsoQAEKUKCzBVgY6+we4PkpQAEKtL1AgFGTToH172P+zGd30Lxg5FHDsGjNKmBOuu1DaUmL0UiDYXtj/pOzu/hUyeaTHTvpCCC4VYzs0ewPWhfWwvnvoHLGw53/g7El/cbXUIACHS4w4uipUhDcCGPHNnnuqMCuuhihOwOVT0zv8Ph4QgpQgAIUoEAXFGBhrAt2GkOmAAUoQIGuJHBQISpKfyQiF8Lank1ErnDOqZNnsLnmFKx/dlVXyo6xUoACHSkwogAVFddB8C0xthTSaAOPbDCq+gRqMmdg6YyFHRkdz0UBClCAAhToigIsjHXFXmPMFKAABSjQVQQMyicdhgDXi9j9ICbaQOCTh0K9qtcl8O4CLJjxt7wdNddVeoxxUiDXBUYdOQGxxE0QHCzS5HqFDcUxH56DudNvBxBNF+RBAQpQgAIUoEAzAiyM8dKgAAUoQAEKtJfAgIP7o7T0J2Lle7Am2oly26JYw4/Xeqj+CfPePh9YU9NeobBdClAgTwT6HlKKPiVnAnKh2O0sxO/cm9hc8xWseY6jxvKk65kGBShAAQq0jwALY+3jylYpQAEKUIACglGTj4Sxt0tMygF8+p6rgFPN4N/w4QV4f2a08UD7bXLA/qAABfJFQDBi4t4oiP9ExEyFmMImE/NhSr3cg/nTvpcviTMPClCAAhSgQHsIsDDWHqpskwIUoAAFKNAwquMmQE6WhtFi295zVRVON6nqb1G76SaseGUD0ShAAQq0TGBiAcbEvwI1SbHYHWKiXR4bHapaD8V/YO5jXIi/ZbB8FQUoQAEKdEMBFsa6YaczZQpQgAIU6ACBislfhcjtYlAGsY1/tHrNqPpnkPEXYeET0Y6cHC3WAd3CU1AgbwSGTx6JQnMdFF8Sa+LN5aVh5glUZ76OlbPW503uTIQCFKAABSjQhgIsjLUhJpuiAAUoQAEKZAX6Hz0AveLPim1yCmW0sJhX59ci1J9j4Xt3AsvrKEcBClBgJwUCjDpqEmLBb0XsiGZ3qPRaA+9+gPnT/7ST7fPlFKAABShAgW4hwMJYt+hmJkkBClCAAh0oICifcqpY3ARro7V/Gk2hVK8hFM8hzPwYC2e+2oGx8VQUoEBeCUwowph+VwL+TLFBUZOpRYV4ry+gJvUdLJ9VmVfpMxkKUIACFKBAGwiwMNYGiGyCAhSgAAUo8JHAkInlKE48JNbu0/SPVFV14WpArsfGmruw/vmt1KMABSiwywIjjjwQBQW3iZF9m2tDndYAeiu2rkti5ezaXT4X30gBClCAAhTIQwEWxvKwU5kSBShAAQp0kkC/iSXonbgMRs8RCZrcKU6zi+7jn0jXXYDFs+Z2UqQ8LQUokDcCIwowbuzZArkAIv2aSkvVO6i8jnTmPCyc8VzepM5EKEABClCAAm0gwMJYGyCyCQpQgAIUoEBWoHzqQbB6Kwz2FLG2CRVVr1XwmQswf9WfgDlpylGAAhRotcCYSYMBe6MAx6NhF9xGh6qm4P1tqA6vxoqZ3AW31ehsgAIUoAAF8kWAhbF86UnmQQEKUIACnS8wZuoFgL9YjOkBMY13ogRUnZuG2upTsez5lZ0fMCOgAAXyRqB88nEIzK/FmN2by0kzfjE0PAOVM54A4PMmdyZCAQpQgAIUaIUAC2OtwONbKUABClCAAh8ICEZPPgbW3gDRz4iIANGfjw6FhqpqlqAufRqWPPkk5ShAAQq0qcDgCX1R0u8nIjhjO6PGFIr7Ub35bCx/cWObnp+NUYACFKAABbqoAAtjXbTjGDYFKEABCuSQwMDD+qFHwU9FzOkwjaZQahSpeucRyu2ofPx8APU5FD1DoQAF8kPAonzS0QjsdZBoOneTo1ahoa8GMqdh/sz/lx9pMwsKUIACFKBA6wRYGGudH99NAQpQgAIUMBh19BGI2V+LCfZqgkOh3qtiKbz/AeZPf4xkFKAABdpFYLej+6A4dhYMzpRoIf7s6NWmDr9Q1204BOteXd0ucbBRClCAAhSgQBcSYGGsC3UWQ6UABShAgRwUGHJQbxT1uFasfAsiiUYRRttQOrcZMHeguv6XWDlrfQ5mwZAoQIH8EBDsfvT+iMV+DshhYqXJhfijVDUMr8T89NXArDA/UmcWFKAABShAgV0TYGFs19z4LgpQgAIUoECDwOgpX5HA3IZodEZTh4ZOVV5G6P4HlTNejn6Pko4CFKBAuwn0PrAMfXucCiPni5hBzY0a09CvQiYzFYtmvt1usbBhClCAAhSgQBcQYGGsC3QSQ6QABShAgRwV6DWhB/r1f0gCOQZAk/dU9X4LFHdia/11HC2Wo/3IsCiQbwJDDx6F4pKrAXuCGAmarNmr91D9B7aG38WKmRvyjYD5UIACFKAABVoqwMJYS6X4OgpQgAIUoMCnBXY/5gsIgvskMD2awFE4OIV/FS68BJUzngXgiEgBClCgAwQMyqccB6O/kyBocjRrNMsb8BsQ+guw4Ik/cTRrB/QKT0EBClCAAjkpwMJYTnYLg6IABShAgdwXmFCE8r7vSkyHQwLTKN7sgvu6EaG5AZV1vwVmVed+ToyQAhTIG4EBB/dHj7LLxOIHaG6HSq8ZqH8EW2rPxupn1+VN7kyEAhSgAAUosBMCLIztBBZfSgEKUIACFGgQGFGAioorYOUCERsVxRrdT9U7B5WZqMuci6Uz/005ClCAAh0uUH7MvjDB3WKxZ7PFsVA3Ano1vNyKysdSHR4jT0gBClCAAhToZAEWxjq5A3h6ClCAAhToggIjj/osYrE7YfUz0jBabNv7aTRHSX20Zs+VmDvn98Dyui6YJUOmAAW6voDFmKkXA/o/Ym3P5tJR71+DD8/F/BkvAPBdP21mQAEKUIACFGi5AAtjLbfiKylAAQpQgAJA30NK0aPkMsT0DBFb2uSOb85nFPo3uNR5qJy1nGwUoAAFOk2gYuJYoPBmCWRSs4Wx0FcD4Q3YWPcrrH9+a6fFyhNTgAIUoAAFOkGAhbFOQOcpKUABClCgywpYjJp8HGJ6jcBWwIgFpPE0ShcuhPfnYMGMxzj6osv2NQOnQJ4IlCdQMfIbCOzFohgJMY2//0drIkIWoS48AYufeDNPEmcaFKAABShAgRYJsDDWIia+iAIUoAAFKABg6KTBKNCrYO3XxUgcyP7A3PZeGmqo4u7EhiUXYf08jrzghUMBCnS+wO6HDENQfJkIToYNipoLSEN/P+bXfxeYVd/5QTMCClCAAhSgQMcIsDDWMc48CwUoQAEK5IPA6MkHwppbAN1PTFQUazxaDBquULjv4L2ZT+RDysyBAhTIB4GJAUbHp0LMzyUw45svjLkahP50LHzi/nzImjlQgAIUoAAFWiLAwlhLlPgaClCAAhSgwLBDeyFR/BOxOBvG2sYgqlCtVo/bsXrFtdjyziaiUYACFMgZgQGT+6OnuRRGvyMwJU2ujwhAnX8S89ZNBWZnciZ2BkIBClCAAhRoRwEWxtoRl01TgAIUoEDeCBiMnnw0RP4s1vT/1A9KjbJU9QqvbwP+LMx7ItrZLfu/86AABSiQMwKjJx8OK1dBzUFiJdZkXA3Twc/AvPSfgFlhzsTOQChAAQpQgALtJMDCWDvBslkKUIACFMgjgd4HlqF/r1tF5OtNjLJoKIyFvgaqd6Fq67VY88LaPMqeqVCAAvkiMHhCEUr7ngXgYrG2Z3NpqdONcJkvoHLGS/mSOvOgAAUoQAEKNCfAwhivDQpQgAIUoMCOBMonTUbM3i2QQY0KY6rRSDGn6l6B10tROeNZAG5HTfLvKUABCnSKQPlR+8HEfyGBOabZwpgiBa93Y+PSC7BuTnWnxMmTUoACFKAABTpIgIWxDoLmaShAAQpQoIsKjDp8KILCv4iRgyHGNMpCvVfV9fDuRmys+y3WP8+dKLtoVzNsCnQLgfLyBDDyRIkFv4ZInyZzVlUNUQnnz8XCaf/sFi5MkgIUoAAFuq0AC2PdtuuZOAUoQAEKtEAgwJhJF4vEfgKDaMH9RvdNVeeg8jQy9T/E+7PebUGbfAkFKECBzhUoPzaBGP4ooX4FMdPkWmOq3sHJY3B15+L9WZWdGzDPTgEKUIACFGg/ARbG2s+WLVOAAhSgQFcXGHTUcJTFHxFr9m2qKIZoVIX3m6H+Gsyfcxuwsrarp8z4KUCBbiIwZtIhEHuviAxvfofKcDW8uRgL1t3HXSq7yXXBNClAAQp0QwEWxrphpzNlClCAAhRogUB2RIVeBvXniQmKmnyHd05V/4Ha6v/Bshfeb0GrfAkFKECBHBEYXITRnzkXRi4Ra5v+jMtur+unobb+R1g8a26OBM4wKEABClCAAm0qwMJYm3KyMQpQgAIUyBuB8qkTYeVOsTK6uZzU+Y3w4dlYMOMBAD5vcmciFKBA9xAoP2ZfBMF1ohJ93gVNJu20RuEvw7z3bwMqU90DhllSgAIUoEB3EmBhrDv1NnOlAAUoQIGWCYyY2BOxRBLWnCZGopEUje+XTkNV/zg2Vv831j+/smUN81UUoAAFcklgSCHG7PFtwFws1gxt/iGAexP17rtYMuONXIqesVCAAhSgAAXaQoCFsbZQZBsUoAAFKJBfAuWTjkBgbhTBXhAb7UTZVGFsmXp3JhZM/xdHi+VX9zMbCnQrgeGHj0Oi6GoR/SKsjTeVu3rNINQ/ofLx07uVDZOlAAUoQIFuIcDCWLfoZiZJAQpQgAItFhhy0G4oKrsCRr4hIglI9la57f3S+WqF3oWaqkuw/MW6FrfNF1KAAhTIOYGDCjG6x5dh9HIxMgZioocBjQ51WoMwfRzen/lUzqXAgChAAQpQgAKtEGBhrBV4fCsFKEABCuSdgEX5pP9EYG8R0b4QI/igMvbJTFX9a8jof6Ny2ut5J8CEKECB7icw8ugBsMHViJlTRKSgOQD1/jXMXXQUMG9r90NixhSgAAUokK8CLIzla88yLwpQgAIU2HmBHof2wsCiq0XlNAQ21mikmKqq8zUwegtWr/0FNr+5eedPwndQgAIUyDmBACOPOgoxe6NYM/aDKeSNglSPEE7Pw4LHfpNzGTAgClCAAhSgwC4KsDC2i3B8GwUoQAEK5KFAxeRjYcwfxWhfILu22DaHhi4NxVNw4eVYOHM21xbLw2uAKVGguwpEm47EYxfByPfFBGVNMUTPBuD9qwhxMt6fVtldqZg3BShAAQrklwALY/nVn8yGAhSgAAV2VaDnxJ4YkLhfrJ3yQRON7pHq3Go4dx22rPod1s2p3tVT8X0UoAAFclJg90n7w+J6icUmNhefeq0H/J+Rdhdg4YwtOZkHg6IABShAAQrshAALYzuBxZdSgAIUoEDeCgjKp34XMX+nSBDdGxvfH72GCv8C6tMXYvFTrwDQvNVgYhSgQDcVKE+gfMR3xZhrEAS9mkLIjhpT9w5C/0NUzpjVTaGYNgUoQAEK5JEAC2N51JlMhQIUoAAFdlGg/LB+QPH/IqYHiTSeQgn1Hl43quBWrF5zI9cW20Vnvo0CFMh9gX4TB6J34S8FOBFWorUWtz2ylTGk4P3tqKv5KZY+tyn3k2KEFKAABShAgeYFWBjj1UEBClCAAhQYO+VKQC8QYwua2oUSHqGqfwY2dQ7+/dQcglGAAhTIa4ExU44UkbtgzO7N5anerUeo30Xl9Efz2oLJUYACFKBA3guwMJb3XcwEKUABClBguwKjJk9A3N8niFVA5FP3xWhgBKAZvwWQi7Dg8TuoSQEKUCD/BQ4qxJjSn0HkjIYHBk0f6v001NV+H0ueWZT/JsyQAhSgAAXyVYCFsXztWeZFAQpQgAI7Fug3vgS9h1wEg3NEbEnjtcWitXS8V8UzSIdnYOHM+TtulK+gAAUo0OUFDMqPORxBcL0I9oUY21RGGvoNcHoe3p92L3fp7fJ9zgQoQAEKdFsBFsa6bdczcQpQgALdXuCDH36xG0R0H4gxjQpj6lW9LkPGnYuFmx4FZme6vRoBKECB7iEQ7dTbv+AMqJwtAQY1HlHbwKAZfRcu8wUsnLG0e8AwSwpQgAIUyDcBFsbyrUeZDwUoQAEKtExgwMH90bPkCgi+LcYWNrW2mHpXD9U7MW/FpcCc6pY1zFdRgAIUyBOB3Y/ZEza4BqJTJLDx5rLSjLsJdVUXY/mLdXmSOdOgAAUoQIFuJMDCWDfqbKZKAQpQgAIfCkwMMCr+RcTlFyIoB4w0LoypasbPgdSfiflPP0s7ClCAAt1PYK9ijB5wCqxcLibYrdnCmPoNqM8cj0Uz+VnZ/S4SZkwBClCgywuwMNblu5AJUIACFKDATgsMPKwfehZdA8W3xJpYkztROlet0NuwbsvV2Phy1U6fg2+gAAUokA8CQw4fjcLCiySQ/4KYwiZTyq7FqA9g7rST8yFl5kABClCAAt1LgIWx7tXfzJYCFKAABQBB+aTjYOzdYqUXsnfCT+1G6TVU1Rehej7mT3s1WkaHcBSgAAW6rUD5MVNg7M0S2IrmDDT01fB6OSqn/brbOjFxClCAAhTokgIsjHXJbmPQFKAABSiwywLDDu2FwuKHxNqjGu9C2dCqhn4jvL8em2t+i/XPb93lc/GNFKAABfJBoOc+PTGo37UCczrENr1DpXoHyHNI+9Pw/rTKfEibOVCAAhSgQPcQYGGse/Qzs6QABShAgQ8FyqecButvEhuLpgQ1vg9+OFrM+8uwYPpzADzxKEABCnRzAYNhk/dFofxZrB3XnIWGuhHqrsWCDTdxF99ufsUwfQpQgAJdSICFsS7UWQyVAhSgAAVaK7BXMcYMfkyMPwQSRPfAbe+DqqpOV0P9r7B+w++wafaW1p6R76cABSiQHwITYhjd50cI5EIR27fJnLzzGsrrMHoe5k/jQvz50fHMggIUoEDeC7AwlvddzAQpge3nvQAAIABJREFUQIEuJiBIJu147GG2bFlugSEwiUzBkNLYcGdRItBeGiLuXViggIH6pj/HA5uJw9Sq9SlvzOawNrVyec3aDTE33AebarR4RLGfg3+HSCa7z2iowROKUNLnhyLmUlgpamLBfVXnMoBMQ51ejKXT5nSxa4fhUoACFGhfgUGHDEOP4l+LCY5v7kSqzkPlNmzdeAVWvLKhfQNq19Yl+ZRaYFZQliiXIUOBJUtTpbGMGy4FWmJhy4zYeDyGgmhb46YiMbBanw5rHXyYcW6rOKyPFbi1gelV1WuA02ffqfd9CstdciIcRLiWZbt2JxunAAUo0LwAC2O8OihAAQp0joBBMmnKN3zWDtitekAm7YbXqSsxTgfauBxqQgzJeFfmQy+hiLXGF8ObGMTHFbAiYuDlUyvGf5yIGlWBhN7Dwbi0eFMHQcoa4wOjGbEFG1wm81La6b8Limx1YFBVnYrNm4N+9ZizTvHQSa5zWNrxrCMm7YMC/K+YYHjDWbbhy/4gya4tpnoBFqy/l9OA2rEv2DQFKNBVBQwqJn8DVm5obtRYNPAWqouRidYam/5Urm9ecuKDD9rx/fpJcbp3wsWCEcWF8X5lZbHCTNqMdGF4kDEyNGYlERhEt96YGC2GmpgXjRkY4yHWNNOb0ZMnoxp68WpUMh6Ssl7rM+IzzqtmMmGdV7PUinlbrJtbV5+u2VCTWbrYblg5AgiT69YpTsrD+3FXvfoZNwUokLcCLIzlbdcyMQpQILcEVA677h/71oV1u9fXVveLJ+yY0MkIF6Z7Q2x/IxioTqxXNTCIGQ8Lo9FD6Db7nI7KaKpeow0WFRJ9T49GR4ViTFRHq/Pql8DaDXFjN3gxc2H80gIbX1OVkefnJE+qzi3PnY4mwNgpl0D1x2KDoiberUCo6s3TqNbvYTkXjt5pYb6BAhToHgJDjtoNBbGLxeI7sLapz1NAvVfv/4J1W36AjS9X5RLMhc/NLR0It0/PoqIhKhggij0DawYag14hdKiolBlVY4KYBXwMXqOHUVFV7IM9jFt/W45qh9HhvVcYceIldOpDDzjrzToRv8ZBt9R5tzwO+17o/aoN1fXLnq5ZNPuxz38+lUuejIUCFKBAPgi0/pM9HxSYAwUoQIFWC6ggeaUdgeFBWbW1NagpDgpKepUVxQ+XMDy9JpMuh9MCZySw6oxE37NtNA3S5tjnsFeohxd4Fxq11jiEYSooiNUU2sS/Upr6vXPpZbUorOohNWE9VoVz5uzhcn6E2ahJhyCGO0WCcdGvm0bdHQ1xUL8GGTkX7z/+QKsvBzZAAQpQIJ8Fyo/5HILYLVC/j9htd6lUryEU9RD9HuY+/iCADh2BnEyqGfTF2bYmPSBI9EjY1JZNPUoTibJ0mPlqPBacUhiY/sbYmBq1EnrroydQIrA2t+7HzjmV6NZkoCZ6bubhvPp0dTqsCr2/o9jYh2s9NhekUzVbTHFYlRqSwdPwyaR0nyUS8vnfGHOjAAU6VCDHfpB1aO48GQUoQIFWC+x1/T3Fpt4OhvO7+YwfbmJmvHN+hAH2dPCjobDRc+HsKu9tN/ir1XHvTAPZWTEfvOGD1eqrIOa1IDDLQufeMhJbAhsuihcUriqu/ff6WclkuDPtt/trBx7WD2XFV4vBN2FMQZPncy5UwYOYu/50YHZtu8fEE1CAAhToygJDDuqNwtLzYOQHYm3PKJXsFEqPTYB/As4+gnTVE1j63KaOSvNnM97rM7isaKALMsMCGx/pNdwjmgYJh0Ottb2DwHZUKO1+nog6VO+8k+UKvONduDBm5Z2atFtZGEPlhtr69ecdPH5juwfCE1CAAhTIEwEWxvKkI5kGBSjQQQLfuyM2YXBpjxCmt5VwX1Udr8ARGRcOhfd9VEyhgQYfToHsqsWw5jQ/nP4R/b14471xKVFTY0RWBoF5WwUviJc3FKml66q2bFreoyrVyQv8G4ye/HlYe4MYGdNsXs4tg/ozMP+Jf3XQlcTTUIACFOjKAhYjJx+ChLkSKofAwEPxDwCzEOIeVD7WztMnVZJPLU4MiLuywGKoLYiN894fnAjsZwUYZCx6KJCIHk4ZY6KJkF3ZeruxRyPLVODEaz0gW9XLImf8bO/0JZ/2c7YqVm8urduUHD8+k+vrveVtJzExClAg5wXy9y6R8/QMkAIU6EoC5VfcW1Yi+plQw70Ckb28kxFi9HPeo1dXyqPdY/U+DWve9irzBX5OzMbmx0I/uygYumxW8siOH0lWflg/SNGlMOY0sVLcRP4KH9ar6p9QveWyLr6DWrt3L09AAQpQ4COBvoeUok/Jd6FyIESXIR3+CotmrmlvoeS0t/oP7FW8XyJu97HG7C4e4yXAPoFpcv3I9g4nZ9vPOL8FirdCaKVq+F6YDt90afP29w8pX5uzQTMwClCAAp0kwMJYJ8HztBSgQBcQ+N4dsXF9i/qWFJjjalx4WOAynwkRDDKiPaEab1iWhB+jn+zJD0eUKdQppFrUbAqsLgisfb0+xP0lRha9fOUp7TyS4KOILMonfQHW3iIGu0FM443DNFqyBW8jrT/EounP8ml6F/h3yRApQIHcERh59ACIJODDKiyetbm9Arv+rbeKyzJFAyWI/VdgzAEJ+LFibH8VKRLVWDQqrL3O3ZXbbdggFBmIr/ahrlaRuSnnnvaZcMbKfsH7yZEj67tyfoydAhSgQFsJ8CbSVpJshwIUyBcB6X32zaXD+vY6LB3qZOP9UWr8blBTIvABYLIzMvjhuePu/nBdMoV3okiFHuvjYt621r6SNrh/zqwhizGrHUeR9T96AHrGbhWLL0OyP5o+2W3Z8NRrFUK9ERvCX2PTjC07zoqvoAAFKECBjhFQufG1JQNLRKfGE8GxAdze6mSQWFNkRLI7RfJoqYDCe1VItIA/apwL1xpjX6yqT89MZdb+47yDD47Wgvvwtt3SRvk6ClCAAnkjwDtK3nQlE6EABVolkEyaClT07mn1P1JheLb3fm+NBj3BQBqKKjzaRCDMDiozYjcH1j5sjfndpp4b364855x0m38p333S5yUR3AOR3p8qimVXiY4GtSl0NlLufCx6kqPF2qR/2QgFKECB1gmceOKJdu/TfjJ4UO/iM4J47OTA6LDoI9sYE/3h/bh1vB+9OwxDtcYgldHVmTC8ZXVt+n7nVy1LHtmOD6zaKHY2QwEKUKCtBXhzaWtRtkcBCnQhAZUJyfv7hJLZU705Ac4fqqoVMFrAMWHt140NQ7Wi6R3eGTHrEQQvWJHHYGTWZpdetjj5ndZP7Sg7qDcGlf2fBHoQNIimUG57v4umUKqugscvsX7L77Hx5Y6a3tl+sGyZAhSgQBcVuOO112J1dQWDiopKDouJOSpmcYzAD7GxWOMp8F00x1wNu2EzUWQyTpfAuZfSIf6WStW/uGHGmNXJpPhcjZtxUYACFGhLARbG2lKTbVGAAl1CYELyjqJUmBgEg7GBsV/LZNJfEmhpdoqkBPxc7OBe1FC9t3CJQKKpHNd4J8+qlRVvzynYgIdOcjsfzoQYxvb/oYj7OcSaD3cI/WQ7qpqCd9PhMhej8qk5O38OvoMCFKAABVorcONTb/QsKesxzATYB86cEQ+CCcaoNWIsZ0q2Vrfl748eWPlod8vooRUkk8lkZiKQP2QyOi8oKVt86ti+1YBwqmXLSflKClCgiwnwB2AX6zCGSwEKtE7goGvv37e2Nj3FQw+E4iD12g8GhmuVtM61Ld7tNVRA6wXBO9bIq7DBsz4u09+5+OSoYNbyY9TkzyAufxfR4UC20Pmp0WLRd3+3Ek6vQs3GP2Pl7NqWN85XUoACFKBAawXO/teCxN79g2NjcXOgEXOwUT9eIb2DwPK3SWtx2+j9YRhuVeAND3m6ts7PWrN2/UvJ4/bn/bKNfNkMBSiQWwK8+eRWfzAaClCgHQQGJ+8o2g0lFWno8fCZYzJexwtQIhAbnY5FsXZA34UmG9Z0i6ZZGoVKWgWr4zHzshH5cyqwr7176dfXtKjZiqN2g8R+KcAUwJTASvDJ96nXEM7/Cy68AAtnLmjztc1aFCRfRAEKUKDbCcivHp/Tq2f/sj2twVes0S+KxQCjUqAfPMDgGmK5c01kFwSN1jwQrdW0X5gRPJFO+79vSaff+PGhY7fmTqSMhAIUoEDrBVgYa70hW6AABXJYYELyL2NDDb+VcW6yAUYDWtJQDOMCvjncbQ31sehLuYdXq8sC6BvxROIBk+n92MtXfn7H64GNmTQYkCMBfF1s8PltCmNOl8KHF2HBxoeB2Zlcd2B8FKAABbq6wNn/+ldifN9RhxbEC//LCg62xoyEaIKFsNzvWe99w9Kg8LWArKjL6DNVNfX3nHfomGjTGh4UoAAF8kKAhbG86EYmQQEKfFqgIvlo3yJT9T2fznxfvfZXozEWxLredZItjkUlMm+cGF8XxGMziwJ73QtvzJ+Nh5LRTpbbOwxGTd4Ncfk2vD8OMOPESJGq/z+sXvtdbH5zc9cTYcQUoAAFupSAXPvs/JH9ioJzC+P2FDGmBIrsaG0WxbpUP+LDAhkEzoduSyrEI/UIr/vBo/cuRDLJRfq7VncyWgpQ4FMCLIzxkqAABfJH4MQH7ZAhVT369yz+r9ClTnEaHiAqRoRrluRHJ/vs3lkidq0Y8ygC+3sXxl+fkzxpRwWyOHocWoz+RafCmjMBvQxzp93PKZT5cVUwCwpQIPcEol0mM75fRUkMJ4s13w7gB0IE1vJ+nHu9tfMRRUUyD/VO3cKMC+5NZ+ruXVu9YmnyyCPDnW+N76AABSjQ+QIsjHV+HzACClCg9QKyV/KefkbkAOcyp0LN8a1vki3kqoCiYecsE9jVCRP/WZ3XJ1O9N75fec45qR3EHEPvAwux8eUdT8XM1eQZFwUoQIEcFkg+pcFuRUuG2rgcDvEXJIJgLNQba7njcw53W6tCc95HO1o+nXJ6O6AvnrbvyKUQ7mDZKlS+mQIU6HABFsY6nJwnpAAF2lJgfPLBuEnVTVAr3wDCLyh0NyM2O02DRzcQ8EiJmJeCwP8lpsG/Xr7ylBUcCdYN+p0pUoACOSdw/VtvFffKFH0+CGJfD4wcZo3pJWLMp/YFzrm4GVDrBZxz0QiyDZnQv+Cd3FmVtk+ed/DQuta3zBYoQAEKdIwAC2Md48yzUIAC7SBwwNV/GJp2wQk+5b6q8PvCIBZtbMWF9dsBO0ebVPUKb1TFrQ9i9p8a+ntrt1Q/X/mbHY4ey9GMGBYFKECBridw15uL9w2gXzOwJwQBRmS3uDHc5Kbr9eSuRxwVx0RVnTcLM/B/SafqH1n92Mo5ySSnV+66Kt9JAQp0lAALYx0lzfNQgAJtKnDotQ9N3FRbc754f6BC+xjDdUvaFLiLNZZd7kR8yigWBDZ4+I1N/a7Dbz6/o6mVXSxLhksBClAgtwSSj75WNHRQ71MTRbGvide91WtREHDaZG71UsdGE60/poqtHv7Nmvrw9tXV5n+TR46s79goeDYKUIACOyfAwtjOefHVFKBAJwtU/M9f+haV6Q8y6fB0iBsogImeTIvw46yTu6ZTT58dOfbhoVpjYsGrhWovefnKylcA7pbVqZ3Dk1OAAvknkEyam6eeOLZHouRcCfBlK6ZXw/2Yu03mX2fvfEYf7GDpndeNmdA97NJ65emf233NzrfEd1CAAhToGAH+kuwYZ56FAhRorYCq7P3ze/bxdbjc+/RUcUFCAsl+CedBgU8KqIbZIpn3wYqihPnVa7rwN0gmuVMWLxMKUIACbSCQVDUD31h0aKExN9tAxsPDGmPAqZNtgJtnTYRhqNFupOr1rU01tT/aOP3/PZtM8mFVnnUz06FAXgiwMJYX3cgkKJDfAhXJO/qWmOKpLh2e6+D2FeG0yfzu8bbJLqqOqUNtEMf9CvPr2g2bF3DtsbaxZSsUoED3EzjxwQftIbtP2K0E5uQgwDUF8Th/R3S/y2CXM67PZNbXhf4SV18//ekV7y5/6KST3C43xjdSgAIUaGMB3tDaGJTNUYACbSiQTJoDYxWfqc/UneadPUmd9oPxwsJYGxrneVPRFEsV1IsEs63Fnbp1zSNv33BBTZ6nzfQoQAEKtKnAr154obAk0e/wRBA/JzByBIAia/mQqk2R87yxaHF+QLamvX8s5fC71SvWvZg8bv/aPE+b6VGAAl1EgIWxLtJRDJMC3U1gQvKOonopPTpw6QtC5w8x0TwNHhTYRQF18GJ0uRh7e2DkodeT36jcxab4NgpQgALdSUB+99by3WwmdVwQs2fHY7Fx3Sl55tr2At47X+/lLXH+ttXVWx6++LC9NrX9WdgiBShAgZ0TYGFs57z4agpQoAMEDkjePdDBnJ1y4QkITbnhWmIdoN4NTuG9OoMqY+SlBMzVs6/81nPdIGumSAEKUGCXBW59de6Yknjh/4j4L4ixAwJj7S43xjdS4AMB571zzq/MqM6oWl176blT91hFHApQgAKdKcDCWGfq89wUoEAjgX2Sd49wXs5Rh28Arg/EcMdJXidtJqCItpH33pj4G4GRqzbh/emLk0luI99mwmyIAhTIC4GkmjuOX3xAgdgfB6KTjZjCaB4cF9jPi97NiSSinSu9IONc+p/pTDx5+oSh70RLg+ZEcAyCAhTodgIsjHW7LmfCFMhdgfHJu/exsL/2GX8gxCeAqCbGj6nc7bGuGVl23TEnKoLNiYLY9bMXZn6NP36HxbGu2Z2MmgIUaAeB376x9IBi+EdjcdNHVLKjxFgUawdoNonQu2ixg7m1GXf59yaM+F+SUIACFOgMAf7i7Ax1npMCFNhGYML37oiFgwoOhOIXzocHcXF9XiDtL+DVq4OqrYoZ8xuTcre9cd2pK9v/vDwDBShAgdwV+PkT7/fo11uPjwWxPxjJPp4CF9nP3f7Kl8ic95oJ3fse+jMtKHn41LH9tuZLbsyDAhToGgIsjHWNfmKUFMhbgfIr7i3rafyJdenwEhE/EhCwMJa33Z1ziakqoFJtY2aaWrn07cu/MS/ngmRAFKAABdpZQFXl9jcXDy+Anp+Ixb9ujPRq51OyeQp8JJCdVul9NFl3ZV3a3VattX84d3+uO8ZLhAIU6DgBFsY6zppnogAFPiWw7xX3Dw7D9De9uMsFvlAk4GcSr5JOEVCfUWviT0Fw9Vtm0bNIJsNOCYQnpQAFKNDBAsmkmoHHzt+zsDDx45iRLwGmiNMmO7gTeLqsgHMuGjkWLTV2a3Vt/fVnHbLHEtJQgAIU6AgB/gjtCGWegwIU+LSAHHjVfeX1LjzbpfVkNa5XNGUDsPxM+pRUBGKMIG4tCuMWJYk4ShIxFMQCxAOLWGBgxSD0HtGXyXToUJdxqKpPoTaVQW0mROg8PJez3e6/QlUXrSsNA/OGD+wv6ntv+r/Kc85J8Z8uBShAgXwWSCY16H/s/INKEgU/jsVkovcoiqZPsjDWfK9H9+XoT2AEMSuIGZP9v0007VSiUe9ANBo5uqt4VYRekYnu0U4RqiI7UDmfL6pW5BaNHIuAVFDnFTM319b+dMNjD7yeTCZ9K5rlWylAAQrsUIA/QndIxBdQgAJtLbDfZfeMC6GXe+++INaUtXX7Xb296At2SUEcfYsLMLhXCUb274GBpcUoK4xn/5Qm4kjEbLZYlogF2S/jUWEsKoo1FMZCVNWmsTWVxubaFFZs2orFG6qwanMNNtbUoTYVgt8wm75KnENorM63JvYbkeIH3kwev7mrX0+MnwIUoEBzAre+WnlskbUXB0FwYBCYOKWaFoiJIBEIigKLskSAkliAmDXZwlj8g8KYNR8WxiRbGIsKYtFDKecVae+yhbGU86iNHl6lw+yDq/rQI8MqWZPo2eKiC2dtrdOff//AkdN4bVKAAhRoTwEWxtpTl21TgAKNBPa64ndDjCb+mslk9hIjCYmGQ/HICkTj5Yb1KcMBwwfgoPLB2GNwHxQlYtkv39aY7Mix6El+9j/Rosifcvvwu3X0ZbLhibRmv5BHI8aiP1tqU3ht8Wq8vGg13ly6Bmuq6vjU+tOG0Y6V8F7ErrWwP31rmfsjd6zkP1AKUCAfBW5+bcHkXvHgbojpbyCWi+w37uUCC/QtTGBQSQJ9C+Mf3I+j0cXRqLqP78Lb3I8bhoxt09iH/192QBQaCmZp57GhLoWVW9PYWJ9GTchHVp/uAXUuE3pfuak685NzDhn9cD7+O2ROFKBAbgjwB2lu9AOjoEC3EBh36X3DY9Y9rOr37xYJtyDJaNrFgB5FmDCsP47aYxjGD+6LAT2Ko3U2kEqlsHbtWsydOzf7Z/HixVi6dCmWLVuGjRs3orq6OvsnnU6jsLAQJSUl2T/9+vXD8OHDMWzYMIwYMQJ77LEHRo8ejV69eiEej2eLYcs3bsWri1Zh1vwVeGfZOlTVpzndslF/+arA2GvXVRXetPzGk+pa0J18CQUoQIGcF3jwQbUbRy4+KVEQ/LYwWmQ/KuTw+EggYQU94hZDy4rQtyiOkpjNPojKZDLYsGED5s+fjzlz5mDJkiXZ+3J0T47+96qqKtTU1KC+vh6JRALFxcUoLS1F7969s/fk6M+H9+SKigr06dMn+7rIvzrjsL4mjVU1dVhfl0YqWmaLR1Ygu+6Y6ns+489b+uiIJ5JJYQWR1wYFKNDmArwTtjkpG6QABRoJJJPBuHD4yFhgXvBhpk93X2Q/+uAtjAcY1KMYB5cPxpf2GZUdKaZhBlu2bMHy5cvx2muv4a9//SvefPNN1NbWZr9oZ3dQ3MnDWouCgoJswezoo4/Gcccdhz333BMDBgxAUVExMmLwzvJ1+OdbC/Ha4jXZqZep7MK3PBrWiNGauDWX19e7u+Zddyq3j+dlQQEKdGmBO157rSgwff+rMGF/ZsT079LJtGHw0YjthDXoVxhDea9i9EjE4MJMtti1Zs0avPXWW9l78gsvvJAtftXV1SG7i+JOHsaYj+7JBx10EE444YTsPXnw4MHZ+3QQi6MqE6JyYw3W1Kazo8qitcq6++G901Qm3Oyc/+7yrcv+kTzySG6Q090vCuZPgTYWYGGsjUHZHAUo0Fhgr+Q9R8H7X3iv+0dTAbvzEU2L3L1vGQ6r2A2Hjh6CMYN6QzNpvPzyy3jnnXey//3iiy9mn0S31zFmzBhMnDgRe++9Nw444ACMHz8eaRW8tXQdnpm/HC8tXIkVm2uy0zB5AEZcjSJ2rS0ouPONS05aRxMKUIACXVHg7qcW9fQ95CtxiwsDa8slqtLwQHFgMKA4jsElBehXnICGIV555RX8+9//xksvvZS9L0ejxKKR3O1xjBw5EkcddRT23Xdf7L///tlCWTyRwJqaFFbXpLP/HY0o6+535GjkmCreqw/dVaftN/KB9ugLtkkBCnRfge79C7X79jszp0DHCCSTwV4y4gjN+KucMwfYAEHHnDj3zhLVA/sUF+LgUYNw3D6jMHZQb/hUPV599RXMmDEDf/vb37B69Wps3doxg5Ki30PRFI+oKDZp0iScfPLJGDhoEDKweHnhKvzr7UV4Y+na7BRLHohGBlTFY7GbtqrcUHnlKVU0oQAFKNCVBJKPvlY0YnCfrwax4JLo+QyLYkDMCPoWxjC8rDA7ZTK6Jy9atAiPPvoo7r///uzo7WgUd0cc0UPDsrIyjB07FkcccQS+9rWvZZdACAoKsa42haVb6rA2GkHWzR9YeefUeaxJq/5w2aaFj3DkWEdcnTwHBbqHAAtj3aOfmSUFOkVgn+R9+6gLf5lxergxGnTX0WJxa7Dn0H748r7l2H/EAPQpjOHVV1/Fgw8+iJkzZ2LBggUIw86bFRCtT/bZz34Whx56KE466SSM3WM8Fq/fgmfnLccjbyzAso3VnXL95NJJVb2KmLXGmlsC9Lp9dvK49bkUH2OhAAUo0JzA9+54LbbPvj2+WlZQcJE1GMeiGFAWDzC8rABDygpRZA3mzZuLe++9F8899xxef/317BIGnXUEQYD99tsvO7I7mmq57377ZXeyXFGdwuItddkdLbv7kXLhgrr69CVnHMAF+bv7tcD8KdBWAiyMtZUk26EABbYR+NxV94xLq7k5k04dqpCESPfcfbI4EeDwiiH4+oFjMWZgb9TVVGe/fN98883Zp9HR2mG5ckQLBUdPq8877zwc96UvQYI4Zi9ZjbuefhtvL9/Q7adxRMUxCFbGg+DKql6b76k855xUrvQd46AABSjQnMBvXl00sWdMfhcEttuPFIt++ESjxMb3LUWvghgyqXo8/vjjuPbaa7Ob3EQFsV1Zz7M9rr6ioiKUl5fjnHPOyT60ShQWYlN9iLfXVWFjffcujjnvXMb596rrMped9fh9jyKZ3PkF39qj09gmBSjQZQVYGOuyXcfAKZC7An0v/H3pwEJ7p8+EJ1grFoiWte1+R9/iApz02THZkWJ9Swvx5htv4Mc//jFmzZq1S4v2dpRgNJ0jekp90UUXYfjIkVhXVYs/Pvdv/P2tStRl2meNlY7KrbXn8c57G8iyIAgufN2//wiSye7966S1oHw/BSjQrgK/eHr+uME9Y38zYsptEHTrNcWibyJDSgswpnfD4vorVqzApZdeml1UvzNHiO3oAogW5f/yl7+MZDKJaD2y+tDj3XVVWLq1vtsuzO+9V4WGXv0Lm2vd+WcfOOq1HTny7ylAAQpsT6Bb/ljlJUEBCrSfwF7n31McL5UzU6G7rv3OktstRx+sA3oU4cv7lOM7h34GmVQd/v73v+Oss87qsPVK2kLosMMOw0033ZQdRVYbAnc8/RYef3cRttSlsQsbZLZFSDnThqi8bcSe9uZVp7yaM0ExEApQgAKfEPjl/2fvPKCrqLY+/t9n5pb0QkLoCSEFRSmCWBBfFAiI+vQp+tnrUxQFCxZ4CkYBBRHF3kXFZ8GuTzF0EVGQLgiEJPQACaTXe+ec/a252GkhhZR7Zi2XKDPn7P075869859dvv25fUxE+Df9iXI5AAAgAElEQVSmKY73dzBOQb5aYkmRwRDSg/Xr1+O6667D2rVrmwwauybo888/72uaQw4nMgvKkF1YgUrpv8FS9m+RCsvzdrFXjbmzZ/x2EPl7j4Ims5+1oZpAYyOghbHGtiLaHk2gCRPokvZ8sEGhI5XXSvPXemIGka+w/nV9uqBPQhvs3rkdr7zyCt566y3k5uY2udWNj4/3pVZedfXVqGAD6Ws345Plm7Blb7Ffp1baqTZC4Fu3ad6xdOzVq5vcwmqDNQFNoFkTeH55ZkKwYUxwORz/ApGjWTt7BOfchkDnyCDEhgegpKDAV99zypQpvkL7Te2wI8aGDx+Oq666CqERkb6i/JsKylDix9HcXslVEnK6JcT9/+7SPr+pram2VxPQBBoHAS2MNY510FZoAk2eQFzaNHekMK+p8FRNMmCE+6MwZotiiTHhGH3uKTihTQtkZWXiqaeewn//+1+UlZU12TV2u92+FI6rr74awREtfMLY+0vWI6eo4YoTNzRMWxhjluxyOH5QUFeuSrt+S0PbpOfXBDQBTcAm8PKyLa2FwRMDTcelROwSwj9rfNosAkyB41oEIzYkAHm5u/Hqq6/6/snJyWmym8X+Tr7zzjsxdOhQtGnXHtuKK7AxvwylfiqO2WmVlmSv11IPF1UZT919evuKJru42nBNQBNoMAJaGGsw9HpiTaAZEbj5ZUe3lgHnK1ITWKkkf+x4ZT92xLYIxfV9TsD5PTph3dq1ePTRR31FfY9Vu/f63FGRkZG4/vrrcdtttyEwsiU+Xr4R7y/ZgMIKb31O28jHlgxFXjLFG1zl+M/PE68saOQGa/M0AU2gmRN4O313ELepusGEGA1wK/sllb8KYwGG8NUTi48IQmH+PowZMwaffPIJ8vLymvwuCA8P99UCveOOO5DQ+ThsLSrHur2l8Cr/yyT01RtjhqVQLC2+f9tJHV5NI/Lf/NImv7u1A5pAwxDQwljDcNezagLNikD3MW/2UcyPWcCphp+mbLQJD/KlTw4+MR6VpUW45ZZb8NVXX8Hj8TSbtbZ/iNs1We655x6IoDC8sXANPl+djUo/fUv928JKpQpMg15zVHkmLJ80tKjZLLh2RBPQBJoUgbQZ65xtOrkvcQpjosMhWgth+GfnGwB2TbH48EAkRQZBeaowevRovPbaa6ioaD7BRHZRfvuFld0op0XLGGzYV4qsgjJ4/U8b831OLctiCdrlqeI7bjq5w8eArjfWpG5g2lhNoIEJaGGsgRdAT68JNHUCXce93ZE83ie9ks4TAgaR/6VshAe6cOWpnfF/vZNRUVSIG264AXPmzLF/pDX15T3AfjtyzH7AuPnmm2EJJ56btxyfrsiEH9f+hZKsyODtAuaoNeOueb/ZLbp2SBPQBJoEgVeWbu7uDsDbJpkn2Ab7a6SY/XATG+LG8dEhCHIYmDBhAiZNmtSkSxocagPaXaRHjBjhqwUaEByK1blF2FJc2ST2a10b+XvkGGRmlUXX3dwjbnFdz6HH0wQ0geZLQAtjzXdttWeaQL0TSBj+TmhwhDVKStwFAXe9T9gIJ3AYhEEndMSI/ichgCTuv/9+vPzyy7DD+pvrYZqmr6HAlVdeid2llUj77Hss35Lr58X4AVLiJ9Op7lmZtmURkKbTOJrrB0D7pQk0QgJPLl4XGRkS+KbJ4jzTNP36932ky0T3mDCEGOyrJ2anGzbn7+SgoCA88cQTuPHGG1EhgSW7CpBf2fxezFX3Y8fMXpb43CuqRl57Qqdt1b1On6cJaAL+TcCvvzj9e+m195pA7Ql0f+S/N1tVnsdAiPTHYvs2wR7to3HHgJ5IjArG66+9inHjxiE/v/k3RUpISMD06dPR8+STsWDDdjw3ZyU27yuu/aZqoiPs10ElCzJnSkPcsS7t6swm6oo2WxPQBJoYgYnLssKiTeMlF+H/7KBtw/BfYSzQEDixZSjahbgwZ/Zs3H777cjKympiK3r05trdKu3u16f36YO8Mg9W5hah2COPfqBmcIUtgipWZR6v9Wa5l8bf1rvj7mbglnZBE9AE6pmAFsbqGbAeXhNopgToxDFvnapYziVQgL+KYsEuB0adczIGHN8ec+fMwX333Yf169c30yU/0K3+/fvjxRdfROt2HTDjp4147bufUVLpv8X47S6VDFQSxOOWFM9ueOzafX6zGbSjmoAm0CAE0uavC+7QIuA6NzmeYLDT8N+yYrAfahIigtClRRA2Z2X66mHaDXCk9A+BqEuXLr7mAh3iO2HTvlJkFJbD8sNi/L99EKVSuV4vP5JfQW/oTpUNcnvSk2oCTYqAFsaa1HJpYzWBxkGge9p7cVJVvs+Se5OftoE3iHBxz0QMO7s79uZs9xW//d///gev17+EIbtd/KOPPobcSoWps5fjx+xd8OPf4b4PqGJVYDqN8avV5qlI0ymVjeOupa3QBJofgTRm0XZZ1lUut/Mhp2HENz8Pj86jcKeBU9pEoLIoHxMnTvQV2y8rKzu6QZrw2fZLSrvG6Qsvvohyi7Emrxi7yzx+W+aApVJexrqScs+w206J/x6ki/E34e2tTdcE6p2AFsbqHbGeQBNoXgROS5sRWYGKJ7xevloImM3Lu+p7k9AyDI9dfCbahDjxwvPP49FHH0Vxsf+lEsbExODZZ5/FeRdciK9WZePlhauxp7j5dP2q/o7440xmixUbm4NdrquWjr3ih5qMoa/RBDQBTeBIBF5akt0tMEBMFURnmIbpt9/HNic7efTk1uFoE+zCvLlzcdtttyEz0/8y2qOiojBlyhRcedVV2FlSidV5xSj3+m/JS6WUKvfKb8oLi4aOOKvbjiN9pvTfawKagP8S0MKY/6699lwTOHoCN7/s6NbGPVRa1kMAtfDHDpQ2NIOA28/ugatOPw7Lf/rJ94Z248aNR8+zGVxhv6FOSUnxvZkPb9kaU75ZhplrN/t1+oYvZgxKGSyWhrVsdcF3IwbnNYOl1i5oAppAIyJww+eLQvrGtv+PKXC7KUQgCSEakXnH3JT4sABfwf2d27f5uibPmzfPb1Io/wzb/k7u1auXr8zB8V27YfWeEmwrqfDbqDGbjbRUZSXk5Bu7xo095htTT6gJaAJNhoAWxprMUmlDNYGGJ9B1wvSTuEy+xOCeMJgIwi/vIZ1jIjD5/85E69BAjBw5Es8991zDL04DWhAYGOhrF//gmDH4YXMuHvnyBxSWexrQooaf2i79C2aPaTjfWpVfMALPjqhqeKu0BZqAJtAcCKTMn29eERb3b7cppjiEcDNg62J++X1sr6eTCKe3i0Cky8C0adNgp/j78xEeHu4r73DnnXcir1Lhp10F8DTfRtlHXGpp2ZXWmLfnVp02un/yT0e8QJ+gCWgCfknAb79E/XK1tdOaQC0IdH3onXYseTzYuhyCnLUYqklfahfcH96/By46KdFX3Ldv377Yu3dvk/apLoy3o8amTp2KtvEJSPv8ByzM2FkXwzbpMZjt3+Iiy2mIu1eI7K90vbEmvZzaeE2g0RCYtizrRNMwnxMm9fXnYvu/LUiHEDdOahWG4oJ8DBkyBAsXLmw0a9VQhvTr1w9PP/00kjt3xtJdRdheUtlQpjSaeSs9KrNSVV5wy0mJvzQao7QhmoAm0GgIaGGs0SyFNkQTaLwEut4zOQgB0bdK5v8QKIL8+M7RrV0U0i48Ha2CnL4UyhkzZjTehTuGlkVGRmLcuHE+Jt9m7kbaZ4tQ5qet4n/Dvl8YA5MQC+EwR/w89sq1gC7+ewy3pZ5KE2h2BNLmbw6PC6NxQvBthmHA34Uxl0Ho2SoMbYPd+OCDD3Dttdf6XROcg21yp9OJBx98EHfffTdK2MDiHfnw+nHUmM1ISq7yWnJ6fkXp/Xef3iW/2d0ctEOagCZQKwJ+/HhbK276Yk3Arwj0euS9HpVezzSW6kRhkN/WMXGZAv93cjJu6Hsi1q74Ceeeey5KS0v9ai8cylm7rslZZ53lSyttHdsR98/4Fj9k7/ZzNopZETNTuenACxZZk9al/Vv/GPfzXaHd1wRqQ+DV5VnXBzodzwIItMfxd2GsbbAL3WNC4S0r9X0HrV69ujZ4m9W1//jHP3zNcRI7H4cfcwqxx89LHCgplWTa7ZHetOmfb522IO0sq1ktuHZGE9AEakVAC2O1wqcv1gSaP4GuaW+3BOhxJeW1trf+fNNoEx6EO/qfhLM7t8eYBx/A5MmTm/8GOAoPg4KC8Pzzz+Pyyy/HB8s2Yeqs5fAqP39FDcCOHCPCBic57l2+MCsdC9L0j/Gj2Ff6VE1AE9hP4OXFWScGBplvOxxmd81kfyfK46OC0Sk8CJ9+/BEuu+wyjeVPBFq0aOH7Tr7wX/9CdnEVfs4r8esi/DYaZobl5cWl5d67bjmt409EOopbf2g0AU1gPwF/fsbVe0AT0ASqQeCkh9+7qcpTOUUICqnG6c32FLsT5T+S2+Ou1J6wBbJTevfGypUrm62/NXXs9ttv96VU7qmQuPv9BdheoCPqbJZSKsvpNFaXe3FBxoRrdQG2mm4wfZ0m4McE3liZ9XWAw9mfhHD4MYbfXQ9xGujeMhShJHHTTTfh/fff11j+RMBuVGoX4E9LS4NluvD9jnyUWcrvGUmlyiwvP51fuG/yXWf1KPR7IBqAJqAJaGFM7wFNQBM4PIETR/03QjjUUsneTkT+2/HKphTsMnFtny645vQT8MG77+COO+5AcXGx3kJ/I9C1a1d8/vnniGrVGg9//gPS123VjHxvqSUzWLkdzjHLH7rmMQ1FE9AENIGjIfD60uybXC5jCgjBpmnHSumjdaAD3WLCsGtLNv75z39i06ZNGsrfCCQkJGDu3Llo264dFu8oQE6ZbpCslGLL4h2S+cbre8TOsb+i9cbRBDQBTUB/seo9oAloAgcl0PPllx1yZ8A8S1X1IXL4/b2iVVgA7hzQC6nHd8BFF12EL7/8Uu+cgxAwTRNLly5F167d8MZ3P+Plb9fAI/UbahuVncIhgD3lhqNX5sNX7dAbSBPQBDSB6hB46cetxwcH0esGUW+yw4D0ATuKu1N4II6PCsGH77+HYcOGoaSkRJM5CAE7ku6SSy9Fxr5SrNtbAkvLQJBSstcrF3k91hU3nZqov4/1J0cT0AR0KqXeA5qAJnBQAtTjkbf/r6LSesFhiAh/Z2Srgt3bR+OB808Fivf6amitWLHC37Ec0v/77rsPEydOxOrteXjg4+90OuVfSFlsGO7PiivKrs+eNLSo6W+iBBeQ2VhDEAiJ/TvDazG27NjciO20t4FAp9S2cAgDG7bnAOs8TX9vaA/qgsDk9NVB0THhI01D3CUIYUL4d/T2b0zdBqFLdAhiQ9wYMXw4Xn/9dd2N8hAb7pprrsEbb7yBvRUeLMkpRIXUypgtjDFzaYVXjr6pZ/zzdfFZ1WNoAppA0ybg91EgTXv5tPWaQP0QOP6htzoYClMly/MM0rVMBBFSktti9OBTsGThPF8a5ZYtW+oHfjMYNTo6Grt27cLuonKM/mghVu3Y2wy8qjsX2JIe0+26edVa5zv48FJZdyMf45ESzjkeQg4EUwbKqpYgZ4HdcbMRhQcmhyCx4xswEAlpvQBv5lfYsqXyGFOq3nQdzoiAM2gcHIiHh2dCeWdh83w7L6wR8ayeK/qsuiNwyYwZRv/4Xv0CHcYk0xBddbTYH2zDXSZ6tAyFVZyPIUOG4Icffqg78M1spOTkZCxatAiO4FD8tKsI+yq9zczDmrnDSimPJX8u89JFw06Oza7ZKPoqTUATaC4EtDDWXFZS+6EJ1BGBLmkznE6qHG5Z3tHMFOnvtcVsrE5D4MpTO+P6Pl3wwX+nY8yYMcjLy6sj4s1vGCLCxo0b0aJ1Ozw1azm+WpMNS3en/H2hld0w3mEuMLwBV6+ecGnTLcSfeM5wmHI8lCgC5FeQ/AEy53xn9xpoFLs65vSWiAiaT2QkM2MtpPUANs35ptHY92dIYWdEoGXAmzDMwWC2IPlzkJqITbNXNSjLuBQ3PCUCOcsrmkQdHtveLbCABc2i8+szCzdFh0W6xxqEm00SzgbdC41ocvvhpU2wCz1iQrFo/jxfGmV2ttY1DrVEERERSE9PR5duPbA6txjbShrn+4GG2GJey2JL0SsrcqrueHZwYmONfm4INHpOTcDvCGhhzO+WXDusCRyeQI/x7/WSlmeq8sjTIEBaGAOCXA78Z/ApSEmMQdpDD/nan1dV6d9Ph9tJzzzzDG4cegs+/GkjXpi/GhWeZvGcWie3D2bFCih0OxyPrXjo6sl1MmhDDJLQfyAMx7sQsNOtPWBeDHgexIZ5ixvCnAPmjD2zI9wBS8kwoiC5jJV6AJvSn2uUwpidSpk8cDpIXEoEgxV2QKlbsSn9q4Zj2dOBztFXguk8WPIFZM369tDsTgtAUkgKygqXYufSggaJdEvuEwIOfQKCvajyvoLNc39uEmLeYRb4zZWZfUzD9aYQ6KRTKP8AZT+8xIcHolvLELzy0ksYO3Ys8vPtgFV9HIyAYRj4+OOPMejc8/DL3lJkFJRpUL8S8BXilyio8MohQ3vFzddgNAFNwH8JaGHMf9dee64JHEhg+NeuE8L23MKEh4gRYUf+6AMIdTsxcUhfdIkO8qVRTp8+XWM5AoFbb70VT059Gl+v2Ywps5ahRKdu/E7MLsIPBQWTl7pE4G3L0y5rmgXrIk8JRcuI1SREnO0cMy+HJW/DpllLGsUHJHngfSToMTApsPQwaAUsfghZsxYCdlRRYzq6BqFz67cAcQGIBVj+CEteg8x5WQ1mZZuegQiNHkOEe1nRTrAci4xZ9s3vwPTOtv1aIMScDRYMyLmQ8lNkFi4Dlh+7nK2klCjigMUsuB2AH6DUf7Bp1tKmKo698N2aiICgkKecTuNKQxhmg+2DRjixXWWtc2QQEkJdmDB+PJ566imUl5c3Qksbj0k2o9uGj0BmQalPHNMF+P9YG6+0pGXhnet7xF7XeFZMW6IJaALHmoB+6j3WxPV8mkAjJtAz7d3OSnqft9g6C2T3fNKHTSAqyI0JF5+BhDAnbr/9dsyYMUODOQKB66+/Hs+/+BJm/bINT6YvQ0G5jrD7OzIGikxBjxeSenJL2vVNM7clqf+XZDrPs+umgeWb2DTndgDHTgw51D60658RFsJQEbB4HYCpMOgKSO4OQ9yAjd980ag+xO0HtIHbnAaT+0GRglTPIjN9ZIPamNA3Go7ACUTGTT7h02utwa68/ihdefA88sTUeyFoPAlysOJiAA9h494Xjpk4Fje4Fbl4EwwKtlValtY2EE7Hxtk5DcqxhpO/ujJ7gFs4/udw6BTKvyM0BaFbdAjCVCUefOABTJs2TRfeP8I+u+666/Da629gW3E51uaVoNzS5Qt/Q+b1elmBd5VUeG66/dTkr2v4kdWXaQKaQBMnoB98m/gCavM1gboiEJc2zR0mxDDplY8QRFBdjdscxomPDkXaBX0Q4i3xCWPffGOXKdLH4QhcdNFFePOtt/HDllw8mb4cOUU6dePvvJSCJYjnCafr7tVjr7DFm6Z3dE59jIQ5iiXng+V4ZMya2uAROnEpreByPw2ifwFcAMUPIiP9NSQM7AHweJh8IhSNgzLeR+ZMW8Bp+CO+/4mA8Sq56GQGeVBlnYfs2XOrYZhAm55umAEuWBFVyPmy7sJm4lI7wyWeJ0OcDeZKlsrmaK/vwWvIxaXEweV6gQRSQYYBKQvZ4x2IzfPsqK36P+IH9CO3Y45vIlaSFX5EVeVV2LKgyXVKuYTZOHf15rfchnk5DEPUP7ymNYNDEHq1DgcV78N9996LDz/8EFI2jtKGjZVk3759seDbb7GrpBJr8kpQrMsb/GWpJLNHWurT/ArrjjtPjd/TWNdR26UJaAL1R0ALY/XHVo+sCTQpAp3T3k9yWpUfKMhupKPF/rJ2XdtFIe2C01GwLdMnjC1demye85rUBvqbsWeeeSY+/exzrMsrwZT0ZcjOaxz6Q2NiatcaA7jcNMV9XgS9ti7tUk9jsq9atnQe9BARPcTAblg8Epu+ea9a19XXSdEpwWgRcAuA+wDlhpceR9Y3E39NnRQ4bmB3sDEJytsTQrwIS7yIzJl2AwSuL5OqNW5i6nkwMZVgxDPTRmz4uuufIu8I6OJAdLQTTsMFtxEIgyJBiIRSrSDMeBC3B2EHvPI7CO86ZCzYV0ufBDqdPRCG8SLIbAuoj1FVdQu2LCg8jD8C8QPOgoOehBBdiITB0noZG2fZ6/HbYSCmqxuO1i5Y5QZEeVkdFfYXSDznVXLQDfujxdQmCBqKDd/YabNHGRrT04H4iEB4KQgONlFYUoj8JaVHP061Vv6gJz31fUb3qGDXQiEo2DB09PbfITkNQu/W4fDu24ORI0fis88+g1JHucw1X54meWX37t2xfMUK7CmrwprcYhRWNbJs8gamatcaYwtZVWzdc0OPjnZEccN+JzQwDz29JuCPBLQw5o+rrn3WBA5CoNe46UMrK7xPkMFBgP4h/mdEpye0xoPnn4aNK5b6hLENGzboPXQEAt26dcOs2XOwtdTrE8Z+ydGFkQ9EpphZQbBYYCjn7Ssfu+qXJrexklKHkWE850tbU8ZQZH6T3mA+2DWxgiIuhGGOJaZOrKzXUOYdg5wFe/9iU8eBveGgp0B8PJhmwPK+huy5Kxu07ljyoHtB9AABQazkfajgDxCooqBcMYA3CqAoCAoHUTSgogHRAaAOxBwDQzh8/rGULMVmgD9EeeUb2LHArk9Ws4c7u35ci/BHiHArM7aCPTchc74tMh1+PFuYjHBeAcMYTURxLNUsVJReBndQBwhqBeY2YG4FphgodsNEFlguQMZcu85ezUN+WqXEIdSxgExHLCtVAYtfRGXxBOz4oTo3HkJcShgMZzsIFQthtAdTBxiqPRTZbDMgrZnHqmbaQ1//GNouJvrNQKfjQntZtTB24B3FZQic0iYcFbk5uOuuu/Dll1/aemiD3XqawsSJiYnYsHEj8so9vs6UBbru51+WzSeMQVV4Jb24q5gnjO4bazcR0YcmoAn4EQEtjPnRYmtXNYFDEfClUUr8KFl2JTL1feFvoFK7xGL0ub2xcHa6TxjLyWmSJWuO6QcgLi4O3y9ejHxl4olvlmHF1txjOn9Tmcz3MMdUKgTdv+a7za9gQVrTeo2fnDqEhDGDIbNh4QZs8hW2b4jDQPyAFDiMxyFUFyj6DFVVow6RRieQNLAXgOlgbg2TFsErH0fmrsXAumMRtWcipqsLrlAnDJcTDkcHEI0hwYNt3Ykh5kLBguBwgCPAHAoWARDsICXc9oYBkZ0qaEH8Kibxr3+2L7d4G2A9iMw5dlphzcSmjqlnwmHMAHEkiF9BcVXaAQLjH6tMiItzoaiFC+HhbjgciRDqbiJjMDPyQPgJ4BiAWkBxGIgCwcoNggGgGCzWgD1TkTH3yxrbmzhoKAQ/Q0I4mNUaKDUSGbPtDnN/DyNyIKqPG2FBAQDaw6ROIOoBEkkAt4TkVjA4HEyBJIRtp91CthxE6+GVdyJrVr13XH3lp6yLA1zO/zpM4WqID1JTmNMWxk5rG47inO2+hjh2eQMtjB1+5dq2bYvt27djX7kHK3OLka+FsQOA/dqhMrvcsm6/pWdH+yWPVlubwg1B26gJ1BEB/QBcRyD1MJpAUyZw0sPv3FRV6XmBTDtUzO73pI8/Ezi3a0fcP7g30r/8HMOHD0de3sFrT2tqfxCwf4QvWbIExcLtE8Z+2rxb4zkEAZZKGQ76al9x0P/teOrSiiYFqvOgi0D0ERRvhPRcicx5DdNhs1Pq6TDEZDL4FGaaD48cjezZyw94sAk7IwIBZGL3d3lISD0fgp4AURxIrAfLadi491Vged3V6UKKG/FGBziMdoBoA3BbgFv4IqaECAerSLBoBUJrMuiP2o6sJECFzNYewCgAaDdIlQFiKxSqoGxBSVXAQaUAMbxWBViU+PYOeYugRBay5xTVbC+1CUTyia+SYVzBSi2Dsu5CxhxbEPpVZEpwIT42Fg4zHpLawuS2ICMGbNniVzSE0RIsowgUARK2+PXHIVUlSO0DiyoG9kCQB1KVgPh9bMz+CMisQZeOnoFIjppPhtGblSyBxFRUFD+GHT/s/yx1SkmAcCVDiEQwd4BQrcGwo8KiYYhgW3wkErZQBkjlBWgXw+YuiiEoH2B7nHxY6i1smr2qZkyrd1Xa/HXBsS1CngsQdDWE0LXFDoHNbQtj7SJQtHMbRowYgfT0dC2MHWGLtWrVyvdSL7/Ci5W5RdhX0fA9Uqr3qTh2Z+2PGmPltTC1oGDf+LvO6nG41PFjZ5ieSRPQBI4JAf0AfEww60k0gcZLoNv4t9pKL+ZDygQiLYodbKXO7twe/znvFCxdON8njG3Z0uRqOR/zDZiUlOQr9JvrEb5UylXbtZh4qEXw1RpjIV1OR+ryh660o1yazvGbMGapdYC8FJvmbLSzv4A2DsQkxCAk4GSABsBEa0hehfKyt7FzUUadOhhzRjzCAmeBjFgofAvGvcic+ZuAYQI9AxEfnQQHXwHCBWAVDDLeR0HxeEQEDQaZTxMQ4it6r9RSlFZegZ0Lal53rOOgrnCoESCkQJjRYBYACxCJ/X8mAoPAUoEgwcJBBhmAtDNrX4KF/6Gici0iRAH2OhmOEgXTxTADGJm5ymcqohn40Mb454iG3/5cuyiHuJRT4XDOAgkPWD2MTbOeR2LqyTDk1VBmHxhGvM8PYmO/Lz6fBCAlGNKOZgNEJaDWg4W9HtvhqcyAIbNhykLkOxjCyTD27f+37dsWWMCCmkVLdk69B2SMA9gJiR9hieuR/fX+PdbmzPYIC1wIxVEQhsNnK4PIzmI2lEXC3C+IscphhakQZe8gP6D4L7b5uG9jYJ1tX70Wsnpu6S9nhrpC3jYNdBBCfx8f6j7hixhrE46S3Ttw55134uuvv9bC2BFuqrGxsSHJxPUAACAASURBVNi8eTP2lnuwSkeMHZLW/qgx65eiyqrrhp/SeVmdflfpwTQBTaBRE9DCWKNeHm2cJlD/BLo//N9LPN7KaQYZuhPlIXD3jovBmH+ehq2/rPYJY2vWrKn/hWniM/Tu3Rv/++prZBdW4olZy7Bxt37xergltd9TO01jaRja91mQdlbNBIL63zN/FIEPsBwQpgtu15UgMRkSuSB8DVIuELeFEvEEbg3DMP9sFku1HQpjsembN2tv7iUGkgoHAmIahIiEgh3d9BAgXTBcJ4NULJhjiamzncbHhpCAsiOUykEiA1KOR+b679D5+H8DxoMgRBMRsbLywOITWPwZqrAUO9LtyKvqpyQm9DsewrgFROcRiZZspz4CdiRUIRS2QCADrLLA2GbHdwG4gwT1ZoW5KC++rJp1sWqP72AjhPRrgVZiJoTZA1CzUSFvx7Y52Ygf0A+mMQxEZ0BwABRLEOwaPNvBIguk1kGJHbA82SjFNuTOtZXwehWRfOa3P7sTAsUMCEcP2CmPsB7BxtlP/qVeXIf+8QgwhoDpTJ+QR2ot2FgL5dkEcrxNDkr0aWMWZ4I8w7Fx7qxjYvvf+F8yg41BSVueDDAcN4PYpYWxQ29xu/j+Ka3DUbV3N+6++2588cUXuvj+Ee4Ixx13HNauW4fcsipfjTFdfP/QwKS0yj0W7vx605I3Prz00urf++vnrqxH1QQ0gWNEQAtjxwi0nkYTaIwEznnma1fOvtw3LS9fKgz7jb8+Dkbg+DaRvq6UlXu2+4SxRYsWaVBHIJCamooPZnyIVbsKMeWbZdiavz/LSx8HJ2DXx7EkW2GBznOXjLnKfjA/1oeBuBQHgmCi0HDBIR0g4YJp11mCGzDdYG8YHGYXMLqAKRkkE8EURobhYJ9QwhW+iCFBFhRbECShSEHAY8dF+Ryy/6xUITLSU/7UdfHofU04JxRCng0WEyHILpq+EBKjkZH+CxIGXAvTuBJAhD0hiMvBXAQmu2vGMnjLliJ74ebfxZN2AyPhpgcg+HoyhF3gnuzGhpBcBsJ8qKq3IMXP8Jh7j0IkE4gfnACHr26YA/AsR1X+CmxZVfaryGaLRgKd+qXCYbwGiGAo71BkzP3oqES4oyd36CtiUoMQgXEAjQCLSrB8BuUl435PSbQjARNTewHiOEDtRJlnJXJ8XSptX+pfBDvA8hQTya7bIPAgAZEMsRh78s9F/pJDtcD9La3TtnX/fkxOfRxCjCQSghXngfk2bPzmk4ZYg6k/ZJzSIsj1IgHd7SxKLYwdeqs6BeHk1uGQBbm455578Omnn0JKrV8c7nbQq1cvLFm6FHtKK7E6twRFnsb6/qUub2o1G8u+/Vd6vIsrSsV5w3QR/ppB1FdpAk2QgBbGmuCiaZM1gboi0Hvc++dVVFS+zILbEOnbwaG4to8IxiMX9kG04fEV37c7YOnj8AQuu+wyvPr6G1iYuQtPpi9DbknTKp3VEOvLbLEJ891VG7fcgA/TjkUReIHY1FgEGCeAZTRAoRAIgSVagDgcwhaWOAbEUZBGBBmIgOIyFrTHF/1kR4QBrfan08kcsHgX4H1QXA5BpSCqBJMX0ir+vUg8RAnKvTuxY56dqlizo2O/GDjElTBoGJRhdw1831cfLGPWb+1iBVr2i0aoGQUIRmXhbuzwlADL/15URyChbwvA0R7C7ADgPMC4jMw/1fqyLVSyhJlWQeInCF4FZS1H5lw7ZbR2T+K+Do6uJ0ngRgYWwfIMQ+b8dTWDUgdXJQ66CAYmg6gt7BBG8AZYPBJZs+bVYnQT7fu0BFEFti2q2y5v8QN6wSmmEKGPr2mBxAhkzHrhqGxN6n8NYL5Gpl20n7NgVd2ATfO+O9ZFt59cvD2gRaC8xzTNkYagsKPywQ9PdgjCSTFhcFUU4f7778d7770Hy9JCz+G2wuDBg/HFl/9DTmkF1uSWoNRbu9tXc992UikUVXluGNaz07Tm7qv2TxPQBPYT0E/CeidoAn5KoOf9M8I87ornpFT/JwCHFsYOvREig1x47OK+SIpw+4Sx999/3093TfXdvvHGG/Hs8y8gfd1WnzBWWHEsdJ7q29cYz7TfUhNTptvlvPCnsVccA4EkxUSiayCEuBekuoDtjodSgIR3f1oaymDQXkjOAfE2EOWCVS6UXQgeVRA0AqBBIJhguRzKuhAZe/KAdXZEjv3UVbtaVwcuEiG+XyJM82YA50OoHHjFNFQ4P0LOl4comJ9iIjrPjeBWQXAagYAMAYlWgBkLVrEQFA9GLIjcUPJHsAiBQYMIqgXI+COKVknJjH0g7ITizyFLX0TW4tq1Wk1MHQBBM0gIN1tqMgpKJ2Pv938PrRSI6hOEsCBbqOwIA2HwVq5C1kK7NW5dPdkSEs7pDoFJINUHTB+CuBuE6Azmt2DRGGTOPFKRQELkKSEIDAqB2xEOwy5ujwQISgKoNcClYPULJM1F5o61te7+GXN6S4QFPwgD/yYpTBhssMJ8VPJN2DrLjgas3pGcOsQWdH3CGOw6edbV+GXOyupdXHdnvfHT1njTSZMdpjifiGyxVx+HIWAQ4YToYLQ2FcaOHYuXX34ZVVU16NvgR5RHjhyJiY8/ji1F5VibV4IqWde35+YHs7JSfbd7357zRw3oVcNGJs2PifZIE2jOBLQw1pxXV/umCRyGQI9H3jrN8vAzzHwSCZ1GebjNEuJ2YvxFfXBS6zBfPZM333xT1zM5wqfLTm8ZN+FRfLkqC0/NXoHSKt0Bqzo3JKW43OFyTm0dHvHIzBGD6/9JLyklCtLVCyb1gqA2kJwLlrugaA8M2geDC1Cl7NS0ImQXlP8edRU/uBdM+RwM2Kl1AmwtA9Q52DB3X3X8rNE5CQNSQWI4oGIgjC/Aai0stReFJWuQv6QccSnt4HCEg40YCNUKRB1AFAHmEDBFghAOQiggA2EZ5TDJjooqsmuikUInBhWCeQbA3+8vnG8Xmcc+KOwE8R5IuRvCFgqxHVUlWX9KMayBO8kh6Bz7FpG4gBnfQsq7f+94GN0lGGHtbNEuCYQuUNwRhmgLWO1BpgtK/QzmD1Cw83/IW1dag8n/ekmnM9uDXGNhiCEAfwyr8mGYrglkOK5m5m9RRcOR/fXPB86T4EJSwhkQ1APELcEcBYVogKMAIwqESBIcDrL3h5SsaBuYpyC/9O2DCIBH44aJTgPOh8OYQqw6sKK3YIoroZQE02RkFE0Cfu1IeaRRG4EwdsmMGcbAxJPPdxvGU0SINQxD/zY/wrrZbQkSI4JwfGQgJj/+OCZOnIjS0tp/FI60XZry37/xxhu46pprsSG/FBv2ljZE7nOTw6ektTe/rOqK209Nmt3kjNcGawKawFET0F++R41MX6AJNAMCl1xinJh8zr+l5EeEQdG6G+Xh1zTQaeLOASfh3C4d8NSTUzB58mT9I/wIH4NPPvkEA845F28vXodpi9ahyqqr4JZm8Pk7jAt2h0pSYpnDaVyxIu3qzGPkrYF2pzkRJEyUKQs7iiVwvAQ+/KMW018MsQWR+IdAYgQJCvTFHdSnMBaT2hKRNBRMF8OyC9RXvQIUb0dI1CgQXQ1mghAMhrlfHBEemNKCFHZ9swAw2kFgFaR8FQqbYHn3QMKEaeRBVDAcIZeCxFgCotiydmOTtwMSAgIhKpzwwEKF04sAj8SWEgkstzdy7etpJfS/FA7H22QvuML3PvtgtYZlJsOklr4oPEsBQqn9qapkz+kkQ7S0q58Bcjck34dNs+3w1VqEfsS5kZR0AwTSAKxGReUIbF24Hp0HPUdC3MbKeh/58k7kzrXTZ/96tD2nHULUBECcDWWn3rKEJAlDVUBRBYh3gsUaMK+EsLZAOjcBKEbmTDsqruY2dzgjHgHBr4LUP8BYhArvbXA6voRhtINUnyC3eBiKf8iv1mfnz8KY4jVQ6hpkpK8+yLUE9AxAiBEAI1CicIEtFtd+HwB4av7m8LBwGus0xQhDCENHbx955eyHl9hQN7q3CsN706dj1KhR2LPnwC165JH84wy3243PPvsM/+jX3xctllV4iABb/8BRbS9ZSlUl8cJ13dvb0dE1v2dVe0Z9oiagCTQkAS2MNSR9Pbcm0EAEutw1I5JCSh9lxf8m6B/iR1oGUxDO7x6P4f16YM5XX/qK/e7cWfMSSUear6n/vV04uri4GGUSGPfFD1iYsbMWT8FNncbR2W+nU7JCjsvhun/Fw1e8c3RXH5OzBRL7XwjDnExEHX3WggSk+gEZu1KBNXZx+bo8TCQMGAzD0QIVFUuxbf4vv4sqIb1boE34dAhjEMC7oeR9UHbUl9qLKpWHwtJCtI4YTIZ4ixlvYsPMm3zph/H9L4ZTjIIXE5A162t0HngtCI8CogWkGoGM9Ofq0oEDxooffCKc1kyQ0cb+O7sTJpRVxYozIczVkCoLhE0A7wV78yGNciirBFUqgMICFkIYUaysCkjcj02zXvxLB8ajM9xAp0FXw2C7gcF3KPc+hG1zbb7wCWNEw5jVk9iQfs8hhw09LRIxIYkAtYNCGaBK4OVd2LYrF6iDaLYDJ3ag88DnQeLfkGoTmEdi06yZOO6cJQBOgOS3kLH2TmBH9Yoa/lkYY7UAXroNmdsyERctYIrjwUYsDKMzBNudTduBYdffqwRoMTzWNGTPWVsrkQ/A26u3naCYPnU7RcLRLZ9/nx0T6ECPmDBsXLMK1113HdavX+/fQA7jfUxMDBYsWIB2HTth5Z4i5JTp0gbV3SyeKk92iRd9buvdcXd1r9HnaQKaQNMkoIWxprlu2mpNoFYEeo377+Aqr3yFlWyr304fGaV9ozwtoTXGnHcafln+I2699VZkZWUd+UI/PSM5Odn3kLJtXzHunbEQG3ZXL3jDT3Ed4DZLWSnIeFM4wkavSvuX3fWv8RxJ/eNBxqNEdDEzF4LxNQxxNVh9hw3p/zjmhialpsEwxkIiC/mlZyLYJ2QEwFu1FdsWbUHywCFEeJeBN7Ah/RbEpYTC6f4EAqeBsRCeqhEwHeeTMNKY1S6UlPTHrsVb682P2L6t4Q58FoIuhEIpSJWQMNux5DxYVdcia943hxVaEgf+TA7jBJZyFbxyOLLn1LBFbk8HkqJOBYmpkGotlDUB2XMzfvfbFsbAt7Dix5Ex6z+14EGIS3GhIt/AHofnIA0QjmLoLk4kthsCwvO+rpigB5Ex6zPfAMedswzg48F4Ghu+Gf2nQQ2gi4HoaCcCLAecISYMy4GKCjec5Aa5BoPMR/cX37fsCLdNgIokFp1hCOchjWNlR/otg6XuQtasxUfhxF9OTZs/32wbFjcsyOGYJAxy13Qcf7wuxCHQtWUYIk3Gv/71L8yePRv2iwV9HEjg5JNPxsKFC1HOhKU5hSjy6Aju6u4Ti7mirLRi0tDeCY+AdNRYdbnp8zSBpkhAC2NNcdW0zZpALQh0SZsR7EDlKMuSD9jDaGGsejCTYyIw6tzeaBdAGDJkCBYtquHzaPWma7Jn2fvptddew3XXXY/5G7Zh/Jc/Yl9ZZZP1pyEMt7PrhMCPpukavmLslcsbwoaDzhl2RgRaBdxPwryVlTJ8IgSp9RDm2w0mjNkRP8KYAYUd8Kgr4VQpIBoKJbJRXHkNQlxdyBQfMavnUbDrIYS1uRlCXQ+F7yD5XeQWbUDriNEk6C5m+RHyc26sk7pdBwOY3CcEFHQbgLsJIoS96lk4aR+RMZGVyoZU12PTrL91ROziRLvQYOzYVQ5sqUTnQbOJqB8rnu0T9TbPt7tjHuWR4EJy/PkgcSHAP6Ky6iNsWfDXaAhbGGO6jlmOR8asiUcxASG+f6ivm6nhagWy7ML7bUEUCEV7QdY67C1djfwldiri0RwGkgb9kwQ9w4qLADUO5SVf/F7nzRbGFDr7/n9Z8atwByXBMGLAHA4gCGy0AqkIX7dVEhEQCIfkSFJoCVNEHvBFaCssCgWA8rAQZZCohAEJe25B0pcJyiiGl19EVnp6TaPGnly8OCDC3eYdp0P8S9cWO5rtANidKY9rEYTEiGCMH/cIJk2ahMpK/V1zMIoPPPAAxo0bhx3FFVi+uwhVSguI1d1tUikppZqzu6r0uvt6d9FRY9UFp8/TBJogAS2MNcFF0yZrArUh0G30W0ns4NeU4r5aFKs+yRZBbtx6Vndc1DMRI4bf7hN/vF5dUP7vBCMjI32iYaeEREydvQLvLtkApd/iV3+j2U/YrOyqWYUO0znGaFX2yvKhQxvHRosfcAucYiKxCGKhZsPD98Hk4yDMDxpMGEs4pwccWA7wLljqcliyEA7nBAj0RpVnAFyuE4j4dVbqGVSUvQxXyEVQ3lwUF81CmFvCg2i4gyeRweew5DuQkf5yLVITD73OMV2DENrmEpjqQZJGBzb4M5R47kKgeTIJ8S5DboZXjIRVsREOZzhM0y5m3wYk4qC4FSD3ASIbAnb6e09m/hSWGomsWduPanPZJ4enhKOl83qAliEj3Y52OjB85DdhzBaaNqZPOvgctsAWmwyYbSAo3FdnjBFpNzOAoI6QItHXnVKx4WuCTmxByh8hvWOQvcCet/o1ujr26wunmAISFbD4WWTO+vgvYtR+YSwZxPegsmoV3I77wXQWIIIAJrvdq10iiJSoZEHFkCiD4DIoBMHgeCJDMLMtMn4PYCeYJRTtAlQlhCgAowysvLCsPTDJ8vHwchk22+uyYP9/1+CY8t36pJahQd8KgRgtjB0dQLtlbGxYAE6ICsGiBfNw1VVXIS/vSM1Tj26O5nB2YGAgZs6ciTP69sWa3GJsyre3vT6qS0ApZRdP3FReqYYP7RU/q7rX6fM0AU2g6RHQwljTWzNtsSZQKwLdxr51lrL4HRjw1bfRR/UIuE0DF/dKxNCU7shavxbnn38+du3aVb2L/eisQYMGwe5+ZQaHYtSH3+GnLbogck2WX7GSgoz3TOG8f+XDl+fUZIw6vSYp9TKQMZ6EimNFq8FyDDLyZyM5ahiEeKrBhLGoPiGIDi0CsBdK3Y6N6R8j6eyegBmP0n1fIDz6ImJ6jWF9DsY8KHECWJkwDDeg3L4nRMIZpIwKVvJyZM2qhwg9O20x/FwI4xEo0RnEX6GqajS2LMhA0oBBBPGOLdkAvAJAFQxuARiRAOyIpnAY5ICyiqFoCQS1B6gTE30A5b0fG2fXYG+kmIjJd2HPYerBVUcYi0sJhzvgQQDnAAglVsE+Icq2l3kfFO9gwi6wygaL7QCXQPEeqLKlyP7eFvSqE7ZCSDy7L9gxDIKzodSHyLR+PkCM+l0YkyNR7PkEwY7eEMZZID4V9nMt7BRJ3gRGAZQqBLgYBtltDPuAjfG+VErF78LCWGTOzK6mbbX+iL22auvYAAeNMcgwaz2YHw4Q5Xage0woKgv2+iK5f/zxRz+kcHiXBwwYgOnTpyMsMgrf78jH3srG8Z6lqSyULYwxUCQtHn9N9w5Tmord2k5NQBM4egJaGDt6ZvoKTaDpEkhLM3sgcaxXeu8jwNV0HWkYy7u0aYF7B/XCCW1a4J//PB/pvgwaffxGwC66b6ds3HfffViZU4DRH32HYv0jvMYbhEitN9i8deW4axYeqwf1gxhLSBpwIYT5DBHaMqt9kPw4Cne+6Es57DzwYZAY02DCmG1wcupqQMSD8S7Ay0Bkp9DFQCEapjqRyDyOgRIwKsDSCSIvyBZpDAVWTiIVzUq8iryqNBQuqOuaboTkQedD0RMwpF28fT4qrTHYOs8WwcTvwhizCdBWGFQJcDks5MPEL1C8FYwNEKIQbJUCjpdIIKV2wlg1tmTn1I+IjUF82IgxGOg8qD2U6g6iJBBXAJQDr5UPp5EHr1UBuKrgKSmDkpX7u52us6PTql/gKPKcUERJW3irQnnJQuw4RLfJhNQ1MIyOIDkSG2a94mNr15MLEGGoEowqLoNDlv3aWfS3bqsKfy6+D7wJwmis+/qYpEtNTs9sGdVK/Og2nR119HY19uRBTnEbAt1ahqBVgInRo0Zh6tSpNRuomV7lcDgwfvx4DB8+HPleYElOAbzVkaObKY+auiVZWV4PPttdWjRyVN8TttV0HH2dJqAJNG4CWhhr3OujrdME6pRAx/+8GhNqOtMtJbsKEvrzf5R0IwJduDWlKy44KRFvvv4ahg0bdpQjNO/To6OjfW+m+/fvjydnrcB/f/hFp2zUYslZqWLhMEav2Vf0Op4dUVWLoWp+aafU02HQczDQjVgoZvUpSvYOQ87yvb5BjzvnEQAPNqgwljRgIhnmfcy24GJ3yVQMFnZx9n2QKhuGHb1ki05qO2DsglQVgCqG4ZRg2RagwYD8DBtn22l0dXt0GjgIDnoBQGso9REqyx/CtkWbfxU6/xDGBG2D13M3ULkWMqcYW4IUEK2ABbaI80fm03GD/0fMqfUujCWnphOMPkcQxn5jZX+X2Jlt9iP3b//UJUfj13EPnQGWNHAfSDj/JIxVb/4GFMZeWr31/GADn5jC1NFi1VutA86yN11SZJCv1tiGX35Bt27dajhS87wsNjYWr776Kv6RchbW7ivFpoLy5uloPXslpbSrDm4tr1L33Hxy7Cd2Xng9T6mH1wQ0gQYgoB+MGwC6nlITaCgCXR9+px8sa47+Rq/ZCthS4qAT4nDXgF4oyt2Js846Czk5Nchkqtn0jfoqO1rs2muvxYQJE+B1BuH2d+Zgy76SRm1zYzfO12FNGC9WFohRmc9edbTFymvpXk8HElqeDoOfJEOcxFJ6wPwJ8rfejL0b/1jYxiCMhfRugVbhL4GNt6GKVyP7ezvH+W/5Qj0diHK74XKEwWW0hqJIOGgPCnMy66XYfkTPMLRscTGIXvWleQKfo8o7AZvn/bnjpcDxA4cQjA+Y1Qp4PTch0xdJZh+ELl0cqAp2ozLchFtYcG2rhIr95JgIY0kDZxGJ06spjFVjr11iIKZof9fFPbMqjqq+WDVGx3GD7FRTqpUwptST2JP3CAqW26m59X3Q68u3TAoKcNxb3xM19/HDnCZObhOGCLcTQy6+GJ9++mlzd7na/l188cWYMmUKIlu1wcLt+1Dq1dXFqg3vbyd6pSWllx/LyyuaeO/AbmU1HUdfpwloAo2XgBbGGu/aaMs0gbomQCelvfOax/LeoNM2ao42LioUaf88Hd06RGPy44/7UgeV0j82O3bs6EtjGTT4XExf/AtemLcSXt35quYbzVeEn2EwZXstOuuXSdceu/SNuBQ3HK5+MDEKik7xiUzK+hSk7kfGvJ1/caoxCGO2QZ1SW8KUraDIi7KCrQhsaYJlGAyKhOQWIIqHQDcwnQCBTlAqBmRsA6kPYFW9iawFWXWUrioQe2Ys3O5bQXQlPNgOk1+EJ/dzbFn19zRNA8mpl5FhvsOslqLKGgmH2AlBEfDY3RKRDPCJgGgL4lwwL4cwLidGz3qOGHMgqf9cIsdJhxHG/hwl9tsN8Nf/11MgPiIQJEJ9/GGFghyxALrauxpKLsS+ku9q0Jny4J+n6JRgRLlzai+M8aPYV/EY8hbYtcfq9ZicvjooJiZ8ntNp9q7XifxgcIOAE6ND0CkiCD+vXg27zmVubq4feH54F1u3bo0nnngCl156KTYXV2LVnmIdwV2LXcFKKa+UnxVLdfftJ8X/+QVHLUbVl2oCmkBjIqCFsca0GtoWTaAeCXRNe7sle+V8CDq+Hqdp9kM7DYFLT07G0JRuIKsKfe1OT2vWNHu/D+egYRiw30w//vhkeN0hePCT7/DLrgK/ZlIXzvsiO5nhdjkuWTbmqo/qYsxqjGGiU+rFcIjRJEQ3VnIvFH+OjN13AAcp1t554BMgcXeDplLaTtmF4F3OiSBxAgjzIZWdfhcGEtEAQqDstogoAWh/SipzMjlFL5aqFFCTsDF7MpBZy3TVc1xI8PYAGZdB0HGw1AaQ8TIyZ/5ycO4JLnSOv4uE+RgzNkPhe5CKIEICFMUCdtVnUQIDhWCUA1wAheNIUFS9CmN2tFtMy7lESGSpHkFG+oEFp2P7toYZ8A8IEiBshyILporydaZUogVgNwngtnCItiRla5ARA4OCfRyUymHJr0Na7yB7bkY19uThT0lM6Q7D/T0IEsq6AxvnTKv2mEmpFwL0AZmGk9WxE8ae/SGzT3iI60uHEBHVtlWfeEgC0QEO9G4dDnircMcdd/gawPjzYdcWs7t0Tpw4EUHhkfhhZwH26XqftdsSzPAo78/SUjde36PTT7UbTF+tCWgCjZGAFsYa46pomzSBeiDQ9aFpp0rLmieEI6AehverIVuGBGDcv/rg5LgYvPTSSxg1ahTKyvw3sr59+/aYPHky/vnPCzBjRSZemr8aZR7Lr/ZEfTlr98MyTOPzNWnXXFhfc/wxbhcnktoNhxA3ESlbnMljqOfgLZuO7O8PHrGWPPB9CHFpgwtjSDGR5LqCDPEKs1oF8Eew1DYYjr2QKICQFbBUOZTT4/PXaf2DTPN9lnI3GGORkW4/SVe/KPzBFsPukBke0hOmCoFFO1FYugl7vz90PrEd6RTpnEqGeSNLuRUsMkDSC/gi2ewIsa2AKgUb+SBVAUFFUMZUIpxZr8JYy1NiEBk6DxAtIelBbPrm5QPcTUhpBzIfhnD0B1Q+iCzYHTSF9ECJbIA2gzkLhHwwWYBqC2HcTAYl7tclVSWk+i8yZv271vs6sd95MB0zoLgKUNdi4+wvqj1mwoB/wEHpRKaLlfoPNmyfAqzbv0fQxYlObZMgKBZV1mZskxkHdMOs9kR/PfH1FZufdrkct5hEzhoOoS/7EwE7aqxXqzC0C3b5muLYaf379u3zW0Z2tNhjjz2Gyy+/HFtKqvBzXgksXUOj1vvBkrLc8uLy63q0/xKk64zVGqgeQBNoZAS0MNbIFkSbownUF4Eej7zzmOXx3A9ddL/WiO0b5wU9OuGB807Fti2bcdddd+Grr76q9bhNcQD7zfRNN92ERx99FLkVCpO+XoplW3brlI06Wkxfd4ljfwAAIABJREFUnTHwNpcr8OzlYy6z0/3q54jpGoTQNnfB5DtJiTAm2JE8L6HE8y52zj30E2bSwC9hiHMbXhizu1P2O4vY+R4TfwlZ9h9kfpd3SFiJA7qTw7GSWa6HVMORMXtuHYAVQBfzD2HlCCO2SYlCqHMeCfNEVnIaFJ4GZAlKrWLI/ArsOUiEnl18X3EqM38EeO49ILW1DpxAu9MSEByyADAcYIzGxpkHC78xkNj/GpjmeAK1ZomvILxfQGE9pLEbVcjHjtAi4MP9YmP8gEQ4jWkkRB/7P1lxMaQ1FptmP11rk5NT7wVoPIjKQHwp1qfPOcKYhA7nhsOsjIZpngqDX/EJY2x9CsYaKBEJQZEQ3AaSI2BQKBQVAbwAHvkusmcvq43NT81fHxcRFTLdRXw62cUZ9VEnBFq4TZzSJhKqsgxPP/00Hn/8cb98YWWaJoYMGYJnnnkGjpAwrNhdhLyKv5VcrBPi/jeIUoorvdabuVLdNapXp2NRi9D/IGuPNYEGJKCFsQaEr6fWBI4lgS4PvrlQEPoeyzmb81yhAU48dvEZOC2+NWbOnIkRI0Zgy5Ytzdnlg/rWuXNnzJgxA7EJSXh94c94f+kGVHhrF3jjdxCP4LCSqlSa5pANj1yTXi9solNaoYVrkq33guy0Q/4GldYYyIr12PGDXSj90MdvwpiUS5DrOQeFC/5eR6teTD7ooImpp8Aw3oLCt0DFA8hYsL9zJuBA/BkdYQT0hGF0BdM2KLWNHMb/mHktSA3DL+nfHTtDf50paWA3Il4Kw3SyVPdh4zdPATh8qKWvK6U8h5m+QmX5Hdi60O5wWbdHXMqp5HJ+y2TYKZyHEsYAX7SV+RwRncBS/h827v0UWH7wJ/CEs7rAcH5IhnGcbSwrfgClhU8dcX9Vx7OkQZ/B4PPAVHxQYSy+/4m+tFqHsP9t15lLAhABhUAIDoWgliQMwQw74kwBQhCzAUF/6RbJzFVgygGsS7Bh1vLqmHawc6av3JwCU7xikEgQQneHrinHg13XKTwA3aJD8fOa1b6UykWLFtXl8E1irLi4OMyfPx9t27fHxn2lyMgvh9f3gkUfdUHAK2W26UDfyzt30J2X6gKoHkMTaEQEtDDWiBZDm6IJ1BeBPo++17e4svIDMLWurzn8cdy4FiF45op+CDWkr5bH888/j/Jy/2mHbr+ZtjteDb3llv9n7zzgpCiyP/6rDpN2NrKBsMCyLHHJSQVJIgJ6ep4HKGD2RMUDkTP8OVBWxXxnQBElCQgGPE9BT0ARUXLOAgssOSxsTpO6u/6fauTUU2TDzO7M7OuP+wGhq+rV99VQPb9+9R7WHz6Dfy7bgiM51Vw8sRYsPAO6blHsr22bNPwRP09XQvM+zcEsEwD2BxGZBo45yMycBhxxl2usloOOg6EBuLYZMAZh3+9El5Wrwyrc1HxAN8iYA85KofOdAIuChFQYvBlkZgVjxv"/>
          <p:cNvSpPr/>
          <p:nvPr/>
        </p:nvSpPr>
        <p:spPr>
          <a:xfrm>
            <a:off x="168275" y="-2560638"/>
            <a:ext cx="8591400" cy="5810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Tree>
    <p:extLst>
      <p:ext uri="{BB962C8B-B14F-4D97-AF65-F5344CB8AC3E}">
        <p14:creationId xmlns:p14="http://schemas.microsoft.com/office/powerpoint/2010/main" val="2871037532"/>
      </p:ext>
    </p:extLst>
  </p:cSld>
  <p:clrMapOvr>
    <a:masterClrMapping/>
  </p:clrMapOvr>
</p:sld>
</file>

<file path=ppt/theme/theme1.xml><?xml version="1.0" encoding="utf-8"?>
<a:theme xmlns:a="http://schemas.openxmlformats.org/drawingml/2006/main" name="Office 佈景主題">
  <a:themeElements>
    <a:clrScheme name="自訂 5">
      <a:dk1>
        <a:srgbClr val="000000"/>
      </a:dk1>
      <a:lt1>
        <a:srgbClr val="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297</TotalTime>
  <Words>5916</Words>
  <Application>Microsoft Office PowerPoint</Application>
  <PresentationFormat>寬螢幕</PresentationFormat>
  <Paragraphs>590</Paragraphs>
  <Slides>34</Slides>
  <Notes>34</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34</vt:i4>
      </vt:variant>
    </vt:vector>
  </HeadingPairs>
  <TitlesOfParts>
    <vt:vector size="40" baseType="lpstr">
      <vt:lpstr>Calibri</vt:lpstr>
      <vt:lpstr>微軟正黑體</vt:lpstr>
      <vt:lpstr>Corbel</vt:lpstr>
      <vt:lpstr>Arial</vt:lpstr>
      <vt:lpstr>微軟正黑體</vt:lpstr>
      <vt:lpstr>Office 佈景主題</vt:lpstr>
      <vt:lpstr>第二章 第三方信任與支付機制</vt:lpstr>
      <vt:lpstr>PowerPoint 簡報</vt:lpstr>
      <vt:lpstr>信任問題</vt:lpstr>
      <vt:lpstr>信任機制</vt:lpstr>
      <vt:lpstr>第三方信任機制</vt:lpstr>
      <vt:lpstr>信任機制</vt:lpstr>
      <vt:lpstr>第三方信任機制</vt:lpstr>
      <vt:lpstr>關於支付 </vt:lpstr>
      <vt:lpstr>第三方信任與支付</vt:lpstr>
      <vt:lpstr>支付演進-銀行導向(Bank-driven)的支付</vt:lpstr>
      <vt:lpstr>支付演進-信用卡(Credit card payment)支付</vt:lpstr>
      <vt:lpstr>支付演進-行動支付(Mobile Payment)</vt:lpstr>
      <vt:lpstr>支付演進-行動支付(2)</vt:lpstr>
      <vt:lpstr>支付演進-行動支付(3)</vt:lpstr>
      <vt:lpstr>第三方支付緣起</vt:lpstr>
      <vt:lpstr>第三方支付簡介</vt:lpstr>
      <vt:lpstr>第三方支付運作</vt:lpstr>
      <vt:lpstr>第三方支付錢存在哪裡？</vt:lpstr>
      <vt:lpstr>第三方支付的特點</vt:lpstr>
      <vt:lpstr>付款方式</vt:lpstr>
      <vt:lpstr>營運模式</vt:lpstr>
      <vt:lpstr>營運模式分析：集中型的營運模式</vt:lpstr>
      <vt:lpstr>支付寶(AliPay)                             財付通(TenPay)</vt:lpstr>
      <vt:lpstr>營運模式分析：分散型營運模式</vt:lpstr>
      <vt:lpstr>快錢(99Bill)</vt:lpstr>
      <vt:lpstr>歐付寶(allPay)</vt:lpstr>
      <vt:lpstr>營運模式分析：混合型的營運模式</vt:lpstr>
      <vt:lpstr>第三方支付的潛在危機</vt:lpstr>
      <vt:lpstr>第三方支付的潛在危機</vt:lpstr>
      <vt:lpstr>第三方支付 v.s 傳統銀行支付</vt:lpstr>
      <vt:lpstr>法規、政策問題</vt:lpstr>
      <vt:lpstr>法規議題(1)-電子支付機構管理條例</vt:lpstr>
      <vt:lpstr>法規議題(2)-支付寶實名制風波</vt:lpstr>
      <vt:lpstr>案例分享：PayPal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第三方信任與支付機制</dc:title>
  <dc:creator>yen lin</dc:creator>
  <cp:lastModifiedBy>ymli</cp:lastModifiedBy>
  <cp:revision>25</cp:revision>
  <dcterms:created xsi:type="dcterms:W3CDTF">2016-06-16T05:53:04Z</dcterms:created>
  <dcterms:modified xsi:type="dcterms:W3CDTF">2023-07-04T01:04:55Z</dcterms:modified>
</cp:coreProperties>
</file>