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383" r:id="rId14"/>
    <p:sldId id="404" r:id="rId15"/>
    <p:sldId id="405" r:id="rId16"/>
    <p:sldId id="406" r:id="rId17"/>
    <p:sldId id="407" r:id="rId18"/>
    <p:sldId id="408"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Lst>
  <p:sldSz cx="12192000" cy="6858000"/>
  <p:notesSz cx="10234613" cy="7099300"/>
  <p:embeddedFontLst>
    <p:embeddedFont>
      <p:font typeface="Calibri" panose="020F0502020204030204" pitchFamily="34" charset="0"/>
      <p:regular r:id="rId47"/>
      <p:bold r:id="rId48"/>
      <p:italic r:id="rId49"/>
      <p:boldItalic r:id="rId50"/>
    </p:embeddedFont>
    <p:embeddedFont>
      <p:font typeface="Corbel" panose="020B0503020204020204"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jeQSAxkJ8ZMfvQXcSwHiLKCH5b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7F6E9F-3214-4695-9DAF-234AEB845883}">
  <a:tblStyle styleId="{057F6E9F-3214-4695-9DAF-234AEB845883}" styleName="Table_0">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FE7E7"/>
          </a:solidFill>
        </a:fill>
      </a:tcStyle>
    </a:wholeTbl>
    <a:band1H>
      <a:tcTxStyle/>
      <a:tcStyle>
        <a:tcBdr/>
        <a:fill>
          <a:solidFill>
            <a:srgbClr val="DFCBCC"/>
          </a:solidFill>
        </a:fill>
      </a:tcStyle>
    </a:band1H>
    <a:band2H>
      <a:tcTxStyle/>
      <a:tcStyle>
        <a:tcBdr/>
      </a:tcStyle>
    </a:band2H>
    <a:band1V>
      <a:tcTxStyle/>
      <a:tcStyle>
        <a:tcBdr/>
        <a:fill>
          <a:solidFill>
            <a:srgbClr val="DFCBCC"/>
          </a:solidFill>
        </a:fill>
      </a:tcStyle>
    </a:band1V>
    <a:band2V>
      <a:tcTxStyle/>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A359AB1-38B2-414A-9978-2F28679D5BEE}"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86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pt>
    <dgm:pt modelId="{304DB835-019A-7144-A7A1-55E4C158CB75}" type="pres">
      <dgm:prSet presAssocID="{C90B3FF3-6304-BC41-87FB-7F5FBB607A27}" presName="c1text" presStyleLbl="node1" presStyleIdx="0" presStyleCnt="5">
        <dgm:presLayoutVars>
          <dgm:bulletEnabled val="1"/>
        </dgm:presLayoutVars>
      </dgm:prSet>
      <dgm:spPr/>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pt>
    <dgm:pt modelId="{963FD0B3-152A-9141-B807-00A73932FE43}" type="pres">
      <dgm:prSet presAssocID="{C90B3FF3-6304-BC41-87FB-7F5FBB607A27}" presName="c2text" presStyleLbl="node1" presStyleIdx="1" presStyleCnt="5">
        <dgm:presLayoutVars>
          <dgm:bulletEnabled val="1"/>
        </dgm:presLayoutVars>
      </dgm:prSet>
      <dgm:spPr/>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pt>
    <dgm:pt modelId="{187F5FA2-5ED4-7443-8D74-6F38A5293104}" type="pres">
      <dgm:prSet presAssocID="{C90B3FF3-6304-BC41-87FB-7F5FBB607A27}" presName="c3text" presStyleLbl="node1" presStyleIdx="2" presStyleCnt="5">
        <dgm:presLayoutVars>
          <dgm:bulletEnabled val="1"/>
        </dgm:presLayoutVars>
      </dgm:prSet>
      <dgm:spPr/>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pt>
    <dgm:pt modelId="{2BE3EB66-1AEE-8B44-B5C1-57FC4B8C885E}" type="pres">
      <dgm:prSet presAssocID="{C90B3FF3-6304-BC41-87FB-7F5FBB607A27}" presName="c4text" presStyleLbl="node1" presStyleIdx="3" presStyleCnt="5">
        <dgm:presLayoutVars>
          <dgm:bulletEnabled val="1"/>
        </dgm:presLayoutVars>
      </dgm:prSet>
      <dgm:spPr/>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pt>
    <dgm:pt modelId="{6B0C1A0A-7E05-CC45-B63A-1E874855BFDA}" type="pres">
      <dgm:prSet presAssocID="{C90B3FF3-6304-BC41-87FB-7F5FBB607A27}" presName="c5text" presStyleLbl="node1" presStyleIdx="4" presStyleCnt="5">
        <dgm:presLayoutVars>
          <dgm:bulletEnabled val="1"/>
        </dgm:presLayoutVars>
      </dgm:prSet>
      <dgm:spPr/>
    </dgm:pt>
  </dgm:ptLst>
  <dgm:cxnLst>
    <dgm:cxn modelId="{DBAD143F-E0C3-704A-9C5A-3A6E40A26FA5}" srcId="{C90B3FF3-6304-BC41-87FB-7F5FBB607A27}" destId="{AB78CB3E-240E-254E-98E6-F5374B26AFEC}" srcOrd="2" destOrd="0" parTransId="{8E589949-55CD-6944-8D69-C7FDCC3B2C9B}" sibTransId="{76EEDA05-C18A-484A-A5A5-EEBFBE6A29FA}"/>
    <dgm:cxn modelId="{6AECEF69-2765-8E45-97AF-08BEB0E39559}" srcId="{C90B3FF3-6304-BC41-87FB-7F5FBB607A27}" destId="{0BE6128E-85D7-B444-905E-7BBAB523497F}" srcOrd="3" destOrd="0" parTransId="{80D910DB-7227-3241-85E8-F2AFF657BCD7}" sibTransId="{87E517BC-BBCB-4D4E-A075-AB6375816E47}"/>
    <dgm:cxn modelId="{58B29658-6DD5-114D-96AB-E344124CB99F}" type="presOf" srcId="{BE954F52-9E95-5248-A020-10E6940BA2E4}" destId="{01A0F3F3-44EC-8446-920D-C7DBDF18E0BE}" srcOrd="0" destOrd="0" presId="urn:microsoft.com/office/officeart/2005/8/layout/venn2"/>
    <dgm:cxn modelId="{9549047B-3746-D149-A5AA-981B2A3A517B}" type="presOf" srcId="{0BE6128E-85D7-B444-905E-7BBAB523497F}" destId="{6D6B090D-205B-1943-A808-8C79490994EB}" srcOrd="0" destOrd="0" presId="urn:microsoft.com/office/officeart/2005/8/layout/venn2"/>
    <dgm:cxn modelId="{60F7698D-81E7-2F46-BF9F-8A070C72D5FF}" srcId="{C90B3FF3-6304-BC41-87FB-7F5FBB607A27}" destId="{5CC94092-A5AB-EC47-BCF7-FF112E5ED0CD}" srcOrd="1" destOrd="0" parTransId="{246D1EEC-3A1F-804E-A3C3-00AC9F1F4E08}" sibTransId="{641077FA-5B8C-764E-94EC-1A1F96F00390}"/>
    <dgm:cxn modelId="{4F3BE790-32F3-464A-8507-E101C76A595A}" srcId="{C90B3FF3-6304-BC41-87FB-7F5FBB607A27}" destId="{250DD092-1502-6F40-9295-AB042E660C26}" srcOrd="4" destOrd="0" parTransId="{558029F9-2E80-ED48-906C-5068309BC744}" sibTransId="{BBAD8C5F-3C77-2A43-8599-C32D740483E5}"/>
    <dgm:cxn modelId="{927E6E92-1E18-234B-8841-1569A458FAAD}" type="presOf" srcId="{BE954F52-9E95-5248-A020-10E6940BA2E4}" destId="{304DB835-019A-7144-A7A1-55E4C158CB75}" srcOrd="1"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4FE122E6-8146-D142-B043-65326F7C028A}" type="presOf" srcId="{C90B3FF3-6304-BC41-87FB-7F5FBB607A27}" destId="{402F5204-0D1C-1641-BD69-EC62AE4D47D7}" srcOrd="0"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chemeClr val="accent2"/>
        </a:solidFill>
        <a:ln>
          <a:solidFill>
            <a:schemeClr val="accent1"/>
          </a:solidFill>
        </a:ln>
      </dgm:spPr>
      <dgm:t>
        <a:bodyPr/>
        <a:lstStyle/>
        <a:p>
          <a:r>
            <a:rPr lang="zh-TW" altLang="en-US" dirty="0"/>
            <a:t>第三方支付</a:t>
          </a:r>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chemeClr val="accent2"/>
        </a:solidFill>
        <a:ln>
          <a:solidFill>
            <a:schemeClr val="accent1"/>
          </a:solidFill>
        </a:ln>
      </dgm:spPr>
      <dgm:t>
        <a:bodyPr/>
        <a:lstStyle/>
        <a:p>
          <a:r>
            <a:rPr lang="en-US" altLang="zh-TW" dirty="0"/>
            <a:t>P2P</a:t>
          </a:r>
          <a:br>
            <a:rPr lang="en-US" altLang="zh-TW" dirty="0"/>
          </a:br>
          <a:r>
            <a:rPr lang="zh-TW" altLang="en-US" dirty="0"/>
            <a:t>借貸</a:t>
          </a:r>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chemeClr val="accent2"/>
        </a:solidFill>
        <a:ln>
          <a:solidFill>
            <a:schemeClr val="accent1"/>
          </a:solidFill>
        </a:ln>
      </dgm:spPr>
      <dgm:t>
        <a:bodyPr/>
        <a:lstStyle/>
        <a:p>
          <a:r>
            <a:rPr lang="zh-TW" altLang="en-US" dirty="0"/>
            <a:t>群眾</a:t>
          </a:r>
          <a:br>
            <a:rPr lang="en-US" altLang="zh-TW" dirty="0"/>
          </a:br>
          <a:r>
            <a:rPr lang="zh-TW" altLang="en-US" dirty="0"/>
            <a:t>募資</a:t>
          </a:r>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chemeClr val="accent2"/>
        </a:solidFill>
        <a:ln>
          <a:solidFill>
            <a:schemeClr val="accent1"/>
          </a:solidFill>
        </a:ln>
      </dgm:spPr>
      <dgm:t>
        <a:bodyPr/>
        <a:lstStyle/>
        <a:p>
          <a:r>
            <a:rPr lang="zh-TW" altLang="en-US" dirty="0"/>
            <a:t>虛擬</a:t>
          </a:r>
          <a:br>
            <a:rPr lang="en-US" altLang="zh-TW" dirty="0"/>
          </a:br>
          <a:r>
            <a:rPr lang="zh-TW" altLang="en-US" dirty="0"/>
            <a:t>貨幣</a:t>
          </a:r>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6F291A16-201D-4BE5-B1FF-E13426D4F502}">
      <dgm:prSet/>
      <dgm:spPr>
        <a:solidFill>
          <a:schemeClr val="accent2"/>
        </a:solidFill>
        <a:ln>
          <a:solidFill>
            <a:schemeClr val="accent1"/>
          </a:solidFill>
        </a:ln>
      </dgm:spPr>
      <dgm:t>
        <a:bodyPr/>
        <a:lstStyle/>
        <a:p>
          <a:r>
            <a:rPr lang="zh-TW" altLang="en-US" dirty="0"/>
            <a:t>保險</a:t>
          </a:r>
          <a:br>
            <a:rPr lang="en-US" altLang="zh-TW" dirty="0"/>
          </a:br>
          <a:r>
            <a:rPr lang="zh-TW" altLang="en-US" dirty="0"/>
            <a:t>科技</a:t>
          </a:r>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chemeClr val="accent2"/>
        </a:solidFill>
        <a:ln>
          <a:solidFill>
            <a:schemeClr val="accent1"/>
          </a:solidFill>
        </a:ln>
      </dgm:spPr>
      <dgm:t>
        <a:bodyPr/>
        <a:lstStyle/>
        <a:p>
          <a:r>
            <a:rPr lang="zh-TW" altLang="en-US" dirty="0"/>
            <a:t>智慧</a:t>
          </a:r>
          <a:br>
            <a:rPr lang="en-US" altLang="zh-TW" dirty="0"/>
          </a:br>
          <a:r>
            <a:rPr lang="zh-TW" altLang="en-US" dirty="0"/>
            <a:t>理財</a:t>
          </a:r>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chemeClr val="accent2"/>
        </a:solidFill>
        <a:ln>
          <a:solidFill>
            <a:schemeClr val="accent1"/>
          </a:solidFill>
        </a:ln>
      </dgm:spPr>
      <dgm:t>
        <a:bodyPr/>
        <a:lstStyle/>
        <a:p>
          <a:r>
            <a:rPr lang="zh-TW" altLang="en-US" dirty="0"/>
            <a:t>網路</a:t>
          </a:r>
          <a:br>
            <a:rPr lang="en-US" altLang="zh-TW" dirty="0"/>
          </a:br>
          <a:r>
            <a:rPr lang="zh-TW" altLang="en-US" dirty="0"/>
            <a:t>信評</a:t>
          </a:r>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9737436C-5144-4947-A8E2-259BB054F06F}">
      <dgm:prSet/>
      <dgm:spPr>
        <a:solidFill>
          <a:schemeClr val="accent2"/>
        </a:solidFill>
        <a:ln>
          <a:solidFill>
            <a:schemeClr val="accent1"/>
          </a:solidFill>
        </a:ln>
      </dgm:spPr>
      <dgm:t>
        <a:bodyPr/>
        <a:lstStyle/>
        <a:p>
          <a:r>
            <a:rPr lang="zh-TW" altLang="en-US" dirty="0"/>
            <a:t>行動</a:t>
          </a:r>
          <a:br>
            <a:rPr lang="zh-TW" altLang="en-US" dirty="0"/>
          </a:br>
          <a:r>
            <a:rPr lang="zh-TW" altLang="en-US" dirty="0"/>
            <a:t>支付</a:t>
          </a:r>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pt>
    <dgm:pt modelId="{5AC038D1-10F2-4A79-B014-CE8A88E3F863}" type="pres">
      <dgm:prSet presAssocID="{CB2E2314-5AD7-4232-9923-8ACC33AAA716}" presName="node" presStyleLbl="node1" presStyleIdx="0" presStyleCnt="8" custScaleX="127839" custScaleY="132910">
        <dgm:presLayoutVars>
          <dgm:bulletEnabled val="1"/>
        </dgm:presLayoutVars>
      </dgm:prSet>
      <dgm:spPr/>
    </dgm:pt>
    <dgm:pt modelId="{D1B1E31A-B4EA-47B7-A368-CB29DED706B0}" type="pres">
      <dgm:prSet presAssocID="{DAB7548A-5FCA-4977-8CF5-BA66ACB6B374}" presName="sibTrans" presStyleLbl="sibTrans2D1" presStyleIdx="0" presStyleCnt="8"/>
      <dgm:spPr/>
    </dgm:pt>
    <dgm:pt modelId="{0645CF2F-3D6A-4512-B41A-DC0B00B6A9FE}" type="pres">
      <dgm:prSet presAssocID="{DAB7548A-5FCA-4977-8CF5-BA66ACB6B374}" presName="connectorText" presStyleLbl="sibTrans2D1" presStyleIdx="0" presStyleCnt="8"/>
      <dgm:spPr/>
    </dgm:pt>
    <dgm:pt modelId="{330C8809-52CE-BB4D-9A38-8EBADEBCA67A}" type="pres">
      <dgm:prSet presAssocID="{9737436C-5144-4947-A8E2-259BB054F06F}" presName="node" presStyleLbl="node1" presStyleIdx="1" presStyleCnt="8" custScaleX="127839" custScaleY="132910">
        <dgm:presLayoutVars>
          <dgm:bulletEnabled val="1"/>
        </dgm:presLayoutVars>
      </dgm:prSet>
      <dgm:spPr/>
    </dgm:pt>
    <dgm:pt modelId="{7F41E8BB-E593-4041-A7B6-E439DCFE423D}" type="pres">
      <dgm:prSet presAssocID="{71513C4A-3440-A640-A21B-2613F0B323D7}" presName="sibTrans" presStyleLbl="sibTrans2D1" presStyleIdx="1" presStyleCnt="8"/>
      <dgm:spPr/>
    </dgm:pt>
    <dgm:pt modelId="{2AB13AF5-5B91-F54B-BFA7-4B57B29E4AAD}" type="pres">
      <dgm:prSet presAssocID="{71513C4A-3440-A640-A21B-2613F0B323D7}" presName="connectorText" presStyleLbl="sibTrans2D1" presStyleIdx="1" presStyleCnt="8"/>
      <dgm:spPr/>
    </dgm:pt>
    <dgm:pt modelId="{83DDF826-A90E-4FFA-B523-871CCB526011}" type="pres">
      <dgm:prSet presAssocID="{CC403F3E-8CED-4062-B7DA-54D762FDF679}" presName="node" presStyleLbl="node1" presStyleIdx="2" presStyleCnt="8" custScaleX="127839" custScaleY="132910">
        <dgm:presLayoutVars>
          <dgm:bulletEnabled val="1"/>
        </dgm:presLayoutVars>
      </dgm:prSet>
      <dgm:spPr/>
    </dgm:pt>
    <dgm:pt modelId="{A2A61815-7D3B-4CA3-81DC-F0864ED9FFC0}" type="pres">
      <dgm:prSet presAssocID="{E20EB2AA-8C9E-44ED-988F-D923F57B2B22}" presName="sibTrans" presStyleLbl="sibTrans2D1" presStyleIdx="2" presStyleCnt="8"/>
      <dgm:spPr/>
    </dgm:pt>
    <dgm:pt modelId="{8EC1C126-653B-47E9-B3DE-82996599752E}" type="pres">
      <dgm:prSet presAssocID="{E20EB2AA-8C9E-44ED-988F-D923F57B2B22}" presName="connectorText" presStyleLbl="sibTrans2D1" presStyleIdx="2" presStyleCnt="8"/>
      <dgm:spPr/>
    </dgm:pt>
    <dgm:pt modelId="{6D8EAAE1-6433-4EB8-8E6B-6ED9F9AE8B6D}" type="pres">
      <dgm:prSet presAssocID="{A9F9D033-CAEB-4D45-8FE0-00BCF58E6F76}" presName="node" presStyleLbl="node1" presStyleIdx="3" presStyleCnt="8" custScaleX="127839" custScaleY="132910">
        <dgm:presLayoutVars>
          <dgm:bulletEnabled val="1"/>
        </dgm:presLayoutVars>
      </dgm:prSet>
      <dgm:spPr/>
    </dgm:pt>
    <dgm:pt modelId="{8EE22EF3-15D6-4E4D-821C-678AAD5A5843}" type="pres">
      <dgm:prSet presAssocID="{7129EF1A-5288-40DB-A85D-0CBAE234571E}" presName="sibTrans" presStyleLbl="sibTrans2D1" presStyleIdx="3" presStyleCnt="8"/>
      <dgm:spPr/>
    </dgm:pt>
    <dgm:pt modelId="{6AA016FA-C6BB-4D05-AEAD-0E14B8CCA568}" type="pres">
      <dgm:prSet presAssocID="{7129EF1A-5288-40DB-A85D-0CBAE234571E}" presName="connectorText" presStyleLbl="sibTrans2D1" presStyleIdx="3" presStyleCnt="8"/>
      <dgm:spPr/>
    </dgm:pt>
    <dgm:pt modelId="{FD10E9A9-BD77-493B-8092-CADFA27FA628}" type="pres">
      <dgm:prSet presAssocID="{0A8A3952-1C4E-4F16-B03C-AE2D94DA0E1B}" presName="node" presStyleLbl="node1" presStyleIdx="4" presStyleCnt="8" custScaleX="127839" custScaleY="132910">
        <dgm:presLayoutVars>
          <dgm:bulletEnabled val="1"/>
        </dgm:presLayoutVars>
      </dgm:prSet>
      <dgm:spPr/>
    </dgm:pt>
    <dgm:pt modelId="{A792CA86-ABE7-46CD-9149-E9D79BD6C012}" type="pres">
      <dgm:prSet presAssocID="{40403291-E1DD-4D66-84A7-BF32605710B8}" presName="sibTrans" presStyleLbl="sibTrans2D1" presStyleIdx="4" presStyleCnt="8"/>
      <dgm:spPr/>
    </dgm:pt>
    <dgm:pt modelId="{A9749C59-4BD9-461D-A94B-9B4AD44DE856}" type="pres">
      <dgm:prSet presAssocID="{40403291-E1DD-4D66-84A7-BF32605710B8}" presName="connectorText" presStyleLbl="sibTrans2D1" presStyleIdx="4" presStyleCnt="8"/>
      <dgm:spPr/>
    </dgm:pt>
    <dgm:pt modelId="{0EA30E45-768F-40BF-AE29-76C3FFCF493D}" type="pres">
      <dgm:prSet presAssocID="{6F291A16-201D-4BE5-B1FF-E13426D4F502}" presName="node" presStyleLbl="node1" presStyleIdx="5" presStyleCnt="8" custScaleX="127839" custScaleY="132910">
        <dgm:presLayoutVars>
          <dgm:bulletEnabled val="1"/>
        </dgm:presLayoutVars>
      </dgm:prSet>
      <dgm:spPr/>
    </dgm:pt>
    <dgm:pt modelId="{4016ABF0-D19D-4E86-88A9-E9D0116A5F74}" type="pres">
      <dgm:prSet presAssocID="{EC2AF0E6-BC4F-4925-9B08-A4AEA950C0F5}" presName="sibTrans" presStyleLbl="sibTrans2D1" presStyleIdx="5" presStyleCnt="8"/>
      <dgm:spPr/>
    </dgm:pt>
    <dgm:pt modelId="{64F61959-B705-4505-BA62-950FFF40E701}" type="pres">
      <dgm:prSet presAssocID="{EC2AF0E6-BC4F-4925-9B08-A4AEA950C0F5}" presName="connectorText" presStyleLbl="sibTrans2D1" presStyleIdx="5" presStyleCnt="8"/>
      <dgm:spPr/>
    </dgm:pt>
    <dgm:pt modelId="{E6EB4D13-3A58-4B63-9F32-30DC23E923A2}" type="pres">
      <dgm:prSet presAssocID="{E36E424D-3192-4C27-B61E-4FBE19859B30}" presName="node" presStyleLbl="node1" presStyleIdx="6" presStyleCnt="8" custScaleX="127839" custScaleY="132910">
        <dgm:presLayoutVars>
          <dgm:bulletEnabled val="1"/>
        </dgm:presLayoutVars>
      </dgm:prSet>
      <dgm:spPr/>
    </dgm:pt>
    <dgm:pt modelId="{9AC301B6-C0B7-4D86-BFD7-B9192A077313}" type="pres">
      <dgm:prSet presAssocID="{B6A1E5CD-52CE-4A27-9E50-F169D6B209A5}" presName="sibTrans" presStyleLbl="sibTrans2D1" presStyleIdx="6" presStyleCnt="8"/>
      <dgm:spPr/>
    </dgm:pt>
    <dgm:pt modelId="{33F4BA63-B56B-4883-90F6-3C643EFDC8E2}" type="pres">
      <dgm:prSet presAssocID="{B6A1E5CD-52CE-4A27-9E50-F169D6B209A5}" presName="connectorText" presStyleLbl="sibTrans2D1" presStyleIdx="6" presStyleCnt="8"/>
      <dgm:spPr/>
    </dgm:pt>
    <dgm:pt modelId="{F445C487-B43B-40DB-9971-27052D8B0140}" type="pres">
      <dgm:prSet presAssocID="{77BFAFEA-C6A0-4D6D-9C03-CA848E6CEA3A}" presName="node" presStyleLbl="node1" presStyleIdx="7" presStyleCnt="8" custScaleX="127839" custScaleY="132910">
        <dgm:presLayoutVars>
          <dgm:bulletEnabled val="1"/>
        </dgm:presLayoutVars>
      </dgm:prSet>
      <dgm:spPr/>
    </dgm:pt>
    <dgm:pt modelId="{6989CE8A-0CAF-4DB4-8FF4-E50E8F206837}" type="pres">
      <dgm:prSet presAssocID="{2D5DAFE5-0E2D-42B6-8BDB-32D2BBE67159}" presName="sibTrans" presStyleLbl="sibTrans2D1" presStyleIdx="7" presStyleCnt="8"/>
      <dgm:spPr/>
    </dgm:pt>
    <dgm:pt modelId="{ED7B0DB3-CD0A-466B-A818-E062E9A4F2B3}" type="pres">
      <dgm:prSet presAssocID="{2D5DAFE5-0E2D-42B6-8BDB-32D2BBE67159}" presName="connectorText" presStyleLbl="sibTrans2D1" presStyleIdx="7" presStyleCnt="8"/>
      <dgm:spPr/>
    </dgm:pt>
  </dgm:ptLst>
  <dgm:cxnLst>
    <dgm:cxn modelId="{400E2102-D852-5D45-827B-698B5E1C47BA}" type="presOf" srcId="{2D5DAFE5-0E2D-42B6-8BDB-32D2BBE67159}" destId="{6989CE8A-0CAF-4DB4-8FF4-E50E8F206837}" srcOrd="0" destOrd="0" presId="urn:microsoft.com/office/officeart/2005/8/layout/cycle2"/>
    <dgm:cxn modelId="{5524B415-C07A-D948-A458-AE830CBECCE9}" type="presOf" srcId="{EC2AF0E6-BC4F-4925-9B08-A4AEA950C0F5}" destId="{4016ABF0-D19D-4E86-88A9-E9D0116A5F74}" srcOrd="0" destOrd="0" presId="urn:microsoft.com/office/officeart/2005/8/layout/cycle2"/>
    <dgm:cxn modelId="{9EA3C71A-4650-8147-83FC-DF46904DE913}" type="presOf" srcId="{40403291-E1DD-4D66-84A7-BF32605710B8}" destId="{A9749C59-4BD9-461D-A94B-9B4AD44DE856}" srcOrd="1" destOrd="0" presId="urn:microsoft.com/office/officeart/2005/8/layout/cycle2"/>
    <dgm:cxn modelId="{1FBA7D25-E25D-FE45-9437-DB59151F5F87}" type="presOf" srcId="{71513C4A-3440-A640-A21B-2613F0B323D7}" destId="{7F41E8BB-E593-4041-A7B6-E439DCFE423D}" srcOrd="0" destOrd="0" presId="urn:microsoft.com/office/officeart/2005/8/layout/cycle2"/>
    <dgm:cxn modelId="{A246D725-EDB6-C248-9E5F-8C6F00417B1C}" type="presOf" srcId="{DAB7548A-5FCA-4977-8CF5-BA66ACB6B374}" destId="{0645CF2F-3D6A-4512-B41A-DC0B00B6A9FE}" srcOrd="1" destOrd="0" presId="urn:microsoft.com/office/officeart/2005/8/layout/cycle2"/>
    <dgm:cxn modelId="{93820A2F-6A92-BD4E-953B-DE0332120E17}" type="presOf" srcId="{B6A1E5CD-52CE-4A27-9E50-F169D6B209A5}" destId="{9AC301B6-C0B7-4D86-BFD7-B9192A077313}" srcOrd="0"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11BDE341-D5B5-7149-81FA-ED838F5E7101}" type="presOf" srcId="{7129EF1A-5288-40DB-A85D-0CBAE234571E}" destId="{8EE22EF3-15D6-4E4D-821C-678AAD5A5843}" srcOrd="0" destOrd="0" presId="urn:microsoft.com/office/officeart/2005/8/layout/cycle2"/>
    <dgm:cxn modelId="{DD66A06A-A048-FC4F-A61D-3B4F9D2FF624}" type="presOf" srcId="{DAB7548A-5FCA-4977-8CF5-BA66ACB6B374}" destId="{D1B1E31A-B4EA-47B7-A368-CB29DED706B0}" srcOrd="0" destOrd="0" presId="urn:microsoft.com/office/officeart/2005/8/layout/cycle2"/>
    <dgm:cxn modelId="{70715050-36C9-4444-9628-DD530442FD0B}" type="presOf" srcId="{CC403F3E-8CED-4062-B7DA-54D762FDF679}" destId="{83DDF826-A90E-4FFA-B523-871CCB526011}" srcOrd="0" destOrd="0" presId="urn:microsoft.com/office/officeart/2005/8/layout/cycle2"/>
    <dgm:cxn modelId="{89EDF475-EA2E-2248-A48F-1921A2FDC8E1}" type="presOf" srcId="{6F291A16-201D-4BE5-B1FF-E13426D4F502}" destId="{0EA30E45-768F-40BF-AE29-76C3FFCF493D}" srcOrd="0" destOrd="0" presId="urn:microsoft.com/office/officeart/2005/8/layout/cycle2"/>
    <dgm:cxn modelId="{EF5DF578-EB2B-B642-85AB-7C169194CE86}" type="presOf" srcId="{E20EB2AA-8C9E-44ED-988F-D923F57B2B22}" destId="{8EC1C126-653B-47E9-B3DE-82996599752E}" srcOrd="1" destOrd="0" presId="urn:microsoft.com/office/officeart/2005/8/layout/cycle2"/>
    <dgm:cxn modelId="{29433086-31E2-9341-9F62-69FCAD063EB4}" type="presOf" srcId="{7129EF1A-5288-40DB-A85D-0CBAE234571E}" destId="{6AA016FA-C6BB-4D05-AEAD-0E14B8CCA568}" srcOrd="1"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C63E8D96-E626-7749-8B46-3A2E0A3A75B8}" type="presOf" srcId="{B6A1E5CD-52CE-4A27-9E50-F169D6B209A5}" destId="{33F4BA63-B56B-4883-90F6-3C643EFDC8E2}" srcOrd="1" destOrd="0" presId="urn:microsoft.com/office/officeart/2005/8/layout/cycle2"/>
    <dgm:cxn modelId="{4AF59CA2-A201-4C4B-A146-DE6D2EC23293}" type="presOf" srcId="{E36E424D-3192-4C27-B61E-4FBE19859B30}" destId="{E6EB4D13-3A58-4B63-9F32-30DC23E923A2}" srcOrd="0" destOrd="0" presId="urn:microsoft.com/office/officeart/2005/8/layout/cycle2"/>
    <dgm:cxn modelId="{156EBAA8-B6D1-0A46-873A-F15422FA7213}" type="presOf" srcId="{A9F9D033-CAEB-4D45-8FE0-00BCF58E6F76}" destId="{6D8EAAE1-6433-4EB8-8E6B-6ED9F9AE8B6D}" srcOrd="0" destOrd="0" presId="urn:microsoft.com/office/officeart/2005/8/layout/cycle2"/>
    <dgm:cxn modelId="{086CF9AA-60CA-AB48-B0C1-F2FF8FCA7969}" type="presOf" srcId="{CB2E2314-5AD7-4232-9923-8ACC33AAA716}" destId="{5AC038D1-10F2-4A79-B014-CE8A88E3F863}" srcOrd="0" destOrd="0" presId="urn:microsoft.com/office/officeart/2005/8/layout/cycle2"/>
    <dgm:cxn modelId="{34E886AB-AEA5-2B4D-A4EE-E0F3DD536498}" type="presOf" srcId="{EC2AF0E6-BC4F-4925-9B08-A4AEA950C0F5}" destId="{64F61959-B705-4505-BA62-950FFF40E701}"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9E2BF8B7-371D-8F4F-8F7A-3B7411EEE10C}" type="presOf" srcId="{0A8A3952-1C4E-4F16-B03C-AE2D94DA0E1B}" destId="{FD10E9A9-BD77-493B-8092-CADFA27FA628}" srcOrd="0" destOrd="0" presId="urn:microsoft.com/office/officeart/2005/8/layout/cycle2"/>
    <dgm:cxn modelId="{573110C4-1DFE-2F4E-ABA4-F8E531516E6D}" type="presOf" srcId="{77BFAFEA-C6A0-4D6D-9C03-CA848E6CEA3A}" destId="{F445C487-B43B-40DB-9971-27052D8B0140}" srcOrd="0" destOrd="0" presId="urn:microsoft.com/office/officeart/2005/8/layout/cycle2"/>
    <dgm:cxn modelId="{4BBCBECF-C3E7-DE44-9BF6-395D1781F792}" type="presOf" srcId="{99BC9C09-5639-494B-B576-E51A67CDC856}" destId="{7EF56448-8FCC-4FF3-93B9-23381C72BB14}" srcOrd="0"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ADA259E0-16A0-B044-970A-7A179F61F552}" type="presOf" srcId="{2D5DAFE5-0E2D-42B6-8BDB-32D2BBE67159}" destId="{ED7B0DB3-CD0A-466B-A818-E062E9A4F2B3}" srcOrd="1" destOrd="0" presId="urn:microsoft.com/office/officeart/2005/8/layout/cycle2"/>
    <dgm:cxn modelId="{C11A8AE1-055F-B24D-9054-527F961F4D10}" type="presOf" srcId="{9737436C-5144-4947-A8E2-259BB054F06F}" destId="{330C8809-52CE-BB4D-9A38-8EBADEBCA67A}" srcOrd="0" destOrd="0" presId="urn:microsoft.com/office/officeart/2005/8/layout/cycle2"/>
    <dgm:cxn modelId="{E1939BE1-8F07-4578-B323-22596431D069}" srcId="{99BC9C09-5639-494B-B576-E51A67CDC856}" destId="{E36E424D-3192-4C27-B61E-4FBE19859B30}" srcOrd="6" destOrd="0" parTransId="{4EF2175F-7388-4774-B373-E8333838BE5F}" sibTransId="{B6A1E5CD-52CE-4A27-9E50-F169D6B209A5}"/>
    <dgm:cxn modelId="{4A3722E6-C492-0342-B188-17B7991FC97F}" type="presOf" srcId="{71513C4A-3440-A640-A21B-2613F0B323D7}" destId="{2AB13AF5-5B91-F54B-BFA7-4B57B29E4AAD}" srcOrd="1" destOrd="0" presId="urn:microsoft.com/office/officeart/2005/8/layout/cycle2"/>
    <dgm:cxn modelId="{4F602BE6-F90D-0A46-817A-17A9561C687C}" type="presOf" srcId="{40403291-E1DD-4D66-84A7-BF32605710B8}" destId="{A792CA86-ABE7-46CD-9149-E9D79BD6C012}" srcOrd="0" destOrd="0" presId="urn:microsoft.com/office/officeart/2005/8/layout/cycle2"/>
    <dgm:cxn modelId="{DB5480EF-7D71-4351-92CC-AB5BD7E69EDC}" srcId="{99BC9C09-5639-494B-B576-E51A67CDC856}" destId="{6F291A16-201D-4BE5-B1FF-E13426D4F502}" srcOrd="5" destOrd="0" parTransId="{A6D93B9E-CE39-4A30-B29D-B2C81B3618F5}" sibTransId="{EC2AF0E6-BC4F-4925-9B08-A4AEA950C0F5}"/>
    <dgm:cxn modelId="{337189F4-31DD-C140-8A39-ABC3C738DCB4}" srcId="{99BC9C09-5639-494B-B576-E51A67CDC856}" destId="{9737436C-5144-4947-A8E2-259BB054F06F}" srcOrd="1" destOrd="0" parTransId="{0D63D5C9-501E-434A-B67E-20FC778CAC4C}" sibTransId="{71513C4A-3440-A640-A21B-2613F0B323D7}"/>
    <dgm:cxn modelId="{858CEAFA-37D1-40D8-80FE-634FF2A3BA66}" srcId="{99BC9C09-5639-494B-B576-E51A67CDC856}" destId="{77BFAFEA-C6A0-4D6D-9C03-CA848E6CEA3A}" srcOrd="7" destOrd="0" parTransId="{B8A76F38-E9B1-4185-BD93-D3B9F3525F45}" sibTransId="{2D5DAFE5-0E2D-42B6-8BDB-32D2BBE67159}"/>
    <dgm:cxn modelId="{398584FD-FDF1-D540-BBEF-36FD0E8DF240}" type="presOf" srcId="{E20EB2AA-8C9E-44ED-988F-D923F57B2B22}" destId="{A2A61815-7D3B-4CA3-81DC-F0864ED9FFC0}" srcOrd="0" destOrd="0" presId="urn:microsoft.com/office/officeart/2005/8/layout/cycle2"/>
    <dgm:cxn modelId="{95087FF9-B7BC-FB4A-8A19-440069D2C3B1}" type="presParOf" srcId="{7EF56448-8FCC-4FF3-93B9-23381C72BB14}" destId="{5AC038D1-10F2-4A79-B014-CE8A88E3F863}" srcOrd="0" destOrd="0" presId="urn:microsoft.com/office/officeart/2005/8/layout/cycle2"/>
    <dgm:cxn modelId="{CB34D7E6-7205-C341-B645-CE008007FE6C}" type="presParOf" srcId="{7EF56448-8FCC-4FF3-93B9-23381C72BB14}" destId="{D1B1E31A-B4EA-47B7-A368-CB29DED706B0}" srcOrd="1" destOrd="0" presId="urn:microsoft.com/office/officeart/2005/8/layout/cycle2"/>
    <dgm:cxn modelId="{27CB5209-B817-1342-A48E-A8D6AB2FA31F}" type="presParOf" srcId="{D1B1E31A-B4EA-47B7-A368-CB29DED706B0}" destId="{0645CF2F-3D6A-4512-B41A-DC0B00B6A9FE}" srcOrd="0" destOrd="0" presId="urn:microsoft.com/office/officeart/2005/8/layout/cycle2"/>
    <dgm:cxn modelId="{ACE1CDCC-0093-BD45-80C7-43B7D7C791D6}" type="presParOf" srcId="{7EF56448-8FCC-4FF3-93B9-23381C72BB14}" destId="{330C8809-52CE-BB4D-9A38-8EBADEBCA67A}" srcOrd="2" destOrd="0" presId="urn:microsoft.com/office/officeart/2005/8/layout/cycle2"/>
    <dgm:cxn modelId="{EAB2BCD8-8CAF-E44B-B622-90E5DDD04EA7}" type="presParOf" srcId="{7EF56448-8FCC-4FF3-93B9-23381C72BB14}" destId="{7F41E8BB-E593-4041-A7B6-E439DCFE423D}" srcOrd="3" destOrd="0" presId="urn:microsoft.com/office/officeart/2005/8/layout/cycle2"/>
    <dgm:cxn modelId="{99FC1FB3-F521-5040-88D0-0E5E22543FE8}" type="presParOf" srcId="{7F41E8BB-E593-4041-A7B6-E439DCFE423D}" destId="{2AB13AF5-5B91-F54B-BFA7-4B57B29E4AAD}" srcOrd="0" destOrd="0" presId="urn:microsoft.com/office/officeart/2005/8/layout/cycle2"/>
    <dgm:cxn modelId="{8E23E894-09C2-3448-9228-6C62298F59AB}" type="presParOf" srcId="{7EF56448-8FCC-4FF3-93B9-23381C72BB14}" destId="{83DDF826-A90E-4FFA-B523-871CCB526011}" srcOrd="4" destOrd="0" presId="urn:microsoft.com/office/officeart/2005/8/layout/cycle2"/>
    <dgm:cxn modelId="{E103F126-B162-E34B-BB99-40FA1D2E9390}" type="presParOf" srcId="{7EF56448-8FCC-4FF3-93B9-23381C72BB14}" destId="{A2A61815-7D3B-4CA3-81DC-F0864ED9FFC0}" srcOrd="5" destOrd="0" presId="urn:microsoft.com/office/officeart/2005/8/layout/cycle2"/>
    <dgm:cxn modelId="{FFB9F72F-475B-D842-96B6-F13EB90FFEB9}" type="presParOf" srcId="{A2A61815-7D3B-4CA3-81DC-F0864ED9FFC0}" destId="{8EC1C126-653B-47E9-B3DE-82996599752E}" srcOrd="0" destOrd="0" presId="urn:microsoft.com/office/officeart/2005/8/layout/cycle2"/>
    <dgm:cxn modelId="{3888A867-4CCF-0140-9A52-397680F00B6E}" type="presParOf" srcId="{7EF56448-8FCC-4FF3-93B9-23381C72BB14}" destId="{6D8EAAE1-6433-4EB8-8E6B-6ED9F9AE8B6D}" srcOrd="6" destOrd="0" presId="urn:microsoft.com/office/officeart/2005/8/layout/cycle2"/>
    <dgm:cxn modelId="{73DE50BB-FF15-144F-958D-069BBCB797CA}" type="presParOf" srcId="{7EF56448-8FCC-4FF3-93B9-23381C72BB14}" destId="{8EE22EF3-15D6-4E4D-821C-678AAD5A5843}" srcOrd="7" destOrd="0" presId="urn:microsoft.com/office/officeart/2005/8/layout/cycle2"/>
    <dgm:cxn modelId="{78E70E8A-E407-7341-A608-3A32CCD15032}" type="presParOf" srcId="{8EE22EF3-15D6-4E4D-821C-678AAD5A5843}" destId="{6AA016FA-C6BB-4D05-AEAD-0E14B8CCA568}" srcOrd="0" destOrd="0" presId="urn:microsoft.com/office/officeart/2005/8/layout/cycle2"/>
    <dgm:cxn modelId="{B74862CF-11F3-C84C-8CC2-447EA2A694DB}" type="presParOf" srcId="{7EF56448-8FCC-4FF3-93B9-23381C72BB14}" destId="{FD10E9A9-BD77-493B-8092-CADFA27FA628}" srcOrd="8" destOrd="0" presId="urn:microsoft.com/office/officeart/2005/8/layout/cycle2"/>
    <dgm:cxn modelId="{CF83EC7F-8BFC-3D42-A61B-941CCEF096B8}" type="presParOf" srcId="{7EF56448-8FCC-4FF3-93B9-23381C72BB14}" destId="{A792CA86-ABE7-46CD-9149-E9D79BD6C012}" srcOrd="9" destOrd="0" presId="urn:microsoft.com/office/officeart/2005/8/layout/cycle2"/>
    <dgm:cxn modelId="{4819101B-41A7-9449-B1A1-A101AD525593}" type="presParOf" srcId="{A792CA86-ABE7-46CD-9149-E9D79BD6C012}" destId="{A9749C59-4BD9-461D-A94B-9B4AD44DE856}" srcOrd="0" destOrd="0" presId="urn:microsoft.com/office/officeart/2005/8/layout/cycle2"/>
    <dgm:cxn modelId="{6A460AC1-3D1C-AC4E-A3A2-8D63DE7D5171}" type="presParOf" srcId="{7EF56448-8FCC-4FF3-93B9-23381C72BB14}" destId="{0EA30E45-768F-40BF-AE29-76C3FFCF493D}" srcOrd="10" destOrd="0" presId="urn:microsoft.com/office/officeart/2005/8/layout/cycle2"/>
    <dgm:cxn modelId="{BEEA6BB3-3A9F-D540-8769-A549B35AF001}" type="presParOf" srcId="{7EF56448-8FCC-4FF3-93B9-23381C72BB14}" destId="{4016ABF0-D19D-4E86-88A9-E9D0116A5F74}" srcOrd="11" destOrd="0" presId="urn:microsoft.com/office/officeart/2005/8/layout/cycle2"/>
    <dgm:cxn modelId="{6F7B063B-6DAF-7A4D-82FC-52A50868E047}" type="presParOf" srcId="{4016ABF0-D19D-4E86-88A9-E9D0116A5F74}" destId="{64F61959-B705-4505-BA62-950FFF40E701}" srcOrd="0" destOrd="0" presId="urn:microsoft.com/office/officeart/2005/8/layout/cycle2"/>
    <dgm:cxn modelId="{9223C9DA-25F4-EA4D-A2FC-6F4367D96E43}" type="presParOf" srcId="{7EF56448-8FCC-4FF3-93B9-23381C72BB14}" destId="{E6EB4D13-3A58-4B63-9F32-30DC23E923A2}" srcOrd="12" destOrd="0" presId="urn:microsoft.com/office/officeart/2005/8/layout/cycle2"/>
    <dgm:cxn modelId="{7D08AEFB-666B-F54D-A39F-1731A4AE7253}" type="presParOf" srcId="{7EF56448-8FCC-4FF3-93B9-23381C72BB14}" destId="{9AC301B6-C0B7-4D86-BFD7-B9192A077313}" srcOrd="13" destOrd="0" presId="urn:microsoft.com/office/officeart/2005/8/layout/cycle2"/>
    <dgm:cxn modelId="{3023146A-2373-E447-AB80-B1FDC2959329}" type="presParOf" srcId="{9AC301B6-C0B7-4D86-BFD7-B9192A077313}" destId="{33F4BA63-B56B-4883-90F6-3C643EFDC8E2}" srcOrd="0" destOrd="0" presId="urn:microsoft.com/office/officeart/2005/8/layout/cycle2"/>
    <dgm:cxn modelId="{CA34CD84-043B-7C43-AD79-C7FAAF430DD2}" type="presParOf" srcId="{7EF56448-8FCC-4FF3-93B9-23381C72BB14}" destId="{F445C487-B43B-40DB-9971-27052D8B0140}" srcOrd="14" destOrd="0" presId="urn:microsoft.com/office/officeart/2005/8/layout/cycle2"/>
    <dgm:cxn modelId="{BD49138B-DA47-B04B-AC89-E9442AFAF0B3}" type="presParOf" srcId="{7EF56448-8FCC-4FF3-93B9-23381C72BB14}" destId="{6989CE8A-0CAF-4DB4-8FF4-E50E8F206837}" srcOrd="15" destOrd="0" presId="urn:microsoft.com/office/officeart/2005/8/layout/cycle2"/>
    <dgm:cxn modelId="{9AE7EF7F-A6E6-EF4F-A83E-D53434C5013A}" type="presParOf" srcId="{6989CE8A-0CAF-4DB4-8FF4-E50E8F206837}" destId="{ED7B0DB3-CD0A-466B-A818-E062E9A4F2B3}"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outerShdw blurRad="40000" dist="23000" dir="5400000" rotWithShape="0">
            <a:srgbClr val="000000">
              <a:alpha val="35000"/>
            </a:srgbClr>
          </a:outerShdw>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outerShdw blurRad="40000" dist="23000" dir="5400000" rotWithShape="0">
            <a:srgbClr val="000000">
              <a:alpha val="35000"/>
            </a:srgbClr>
          </a:outerShdw>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outerShdw blurRad="40000" dist="23000" dir="5400000" rotWithShape="0">
            <a:srgbClr val="000000">
              <a:alpha val="35000"/>
            </a:srgbClr>
          </a:outerShdw>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outerShdw blurRad="40000" dist="23000" dir="5400000" rotWithShape="0">
            <a:srgbClr val="000000">
              <a:alpha val="35000"/>
            </a:srgbClr>
          </a:outerShdw>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outerShdw blurRad="40000" dist="23000" dir="5400000" rotWithShape="0">
            <a:srgbClr val="000000">
              <a:alpha val="35000"/>
            </a:srgbClr>
          </a:outerShdw>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marL="0" lvl="0" indent="0" algn="ctr" defTabSz="622300">
            <a:lnSpc>
              <a:spcPct val="90000"/>
            </a:lnSpc>
            <a:spcBef>
              <a:spcPct val="0"/>
            </a:spcBef>
            <a:spcAft>
              <a:spcPct val="35000"/>
            </a:spcAft>
            <a:buNone/>
          </a:pPr>
          <a:endParaRPr lang="zh-TW" altLang="en-US" sz="1400" b="1" kern="1200" dirty="0"/>
        </a:p>
      </dsp:txBody>
      <dsp:txXfrm>
        <a:off x="1530025" y="2635916"/>
        <a:ext cx="1065071" cy="7531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1156917" y="-101502"/>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zh-TW" altLang="en-US" sz="1300" kern="1200" dirty="0"/>
            <a:t>第三方支付</a:t>
          </a:r>
        </a:p>
      </dsp:txBody>
      <dsp:txXfrm>
        <a:off x="1274424" y="20667"/>
        <a:ext cx="567377" cy="589882"/>
      </dsp:txXfrm>
    </dsp:sp>
    <dsp:sp modelId="{D1B1E31A-B4EA-47B7-A368-CB29DED706B0}">
      <dsp:nvSpPr>
        <dsp:cNvPr id="0" name=""/>
        <dsp:cNvSpPr/>
      </dsp:nvSpPr>
      <dsp:spPr>
        <a:xfrm rot="1350000">
          <a:off x="1955507" y="389098"/>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a:p>
      </dsp:txBody>
      <dsp:txXfrm>
        <a:off x="1956323" y="427362"/>
        <a:ext cx="50030" cy="127100"/>
      </dsp:txXfrm>
    </dsp:sp>
    <dsp:sp modelId="{330C8809-52CE-BB4D-9A38-8EBADEBCA67A}">
      <dsp:nvSpPr>
        <dsp:cNvPr id="0" name=""/>
        <dsp:cNvSpPr/>
      </dsp:nvSpPr>
      <dsp:spPr>
        <a:xfrm>
          <a:off x="2026914" y="258862"/>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zh-TW" altLang="en-US" sz="1300" kern="1200" dirty="0"/>
            <a:t>行動</a:t>
          </a:r>
          <a:br>
            <a:rPr lang="zh-TW" altLang="en-US" sz="1300" kern="1200" dirty="0"/>
          </a:br>
          <a:r>
            <a:rPr lang="zh-TW" altLang="en-US" sz="1300" kern="1200" dirty="0"/>
            <a:t>支付</a:t>
          </a:r>
        </a:p>
      </dsp:txBody>
      <dsp:txXfrm>
        <a:off x="2144421" y="381031"/>
        <a:ext cx="567377" cy="589882"/>
      </dsp:txXfrm>
    </dsp:sp>
    <dsp:sp modelId="{7F41E8BB-E593-4041-A7B6-E439DCFE423D}">
      <dsp:nvSpPr>
        <dsp:cNvPr id="0" name=""/>
        <dsp:cNvSpPr/>
      </dsp:nvSpPr>
      <dsp:spPr>
        <a:xfrm rot="4050000">
          <a:off x="2577873" y="1003496"/>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a:p>
      </dsp:txBody>
      <dsp:txXfrm>
        <a:off x="2583387" y="1037611"/>
        <a:ext cx="41684" cy="127100"/>
      </dsp:txXfrm>
    </dsp:sp>
    <dsp:sp modelId="{83DDF826-A90E-4FFA-B523-871CCB526011}">
      <dsp:nvSpPr>
        <dsp:cNvPr id="0" name=""/>
        <dsp:cNvSpPr/>
      </dsp:nvSpPr>
      <dsp:spPr>
        <a:xfrm>
          <a:off x="2387279" y="1128859"/>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altLang="zh-TW" sz="1300" kern="1200" dirty="0"/>
            <a:t>P2P</a:t>
          </a:r>
          <a:br>
            <a:rPr lang="en-US" altLang="zh-TW" sz="1300" kern="1200" dirty="0"/>
          </a:br>
          <a:r>
            <a:rPr lang="zh-TW" altLang="en-US" sz="1300" kern="1200" dirty="0"/>
            <a:t>借貸</a:t>
          </a:r>
        </a:p>
      </dsp:txBody>
      <dsp:txXfrm>
        <a:off x="2504786" y="1251028"/>
        <a:ext cx="567377" cy="589882"/>
      </dsp:txXfrm>
    </dsp:sp>
    <dsp:sp modelId="{A2A61815-7D3B-4CA3-81DC-F0864ED9FFC0}">
      <dsp:nvSpPr>
        <dsp:cNvPr id="0" name=""/>
        <dsp:cNvSpPr/>
      </dsp:nvSpPr>
      <dsp:spPr>
        <a:xfrm rot="6750000">
          <a:off x="2579163" y="1873493"/>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a:p>
      </dsp:txBody>
      <dsp:txXfrm rot="10800000">
        <a:off x="2591513" y="1907608"/>
        <a:ext cx="41684" cy="127100"/>
      </dsp:txXfrm>
    </dsp:sp>
    <dsp:sp modelId="{6D8EAAE1-6433-4EB8-8E6B-6ED9F9AE8B6D}">
      <dsp:nvSpPr>
        <dsp:cNvPr id="0" name=""/>
        <dsp:cNvSpPr/>
      </dsp:nvSpPr>
      <dsp:spPr>
        <a:xfrm>
          <a:off x="2026914" y="1998856"/>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zh-TW" altLang="en-US" sz="1300" kern="1200" dirty="0"/>
            <a:t>群眾</a:t>
          </a:r>
          <a:br>
            <a:rPr lang="en-US" altLang="zh-TW" sz="1300" kern="1200" dirty="0"/>
          </a:br>
          <a:r>
            <a:rPr lang="zh-TW" altLang="en-US" sz="1300" kern="1200" dirty="0"/>
            <a:t>募資</a:t>
          </a:r>
        </a:p>
      </dsp:txBody>
      <dsp:txXfrm>
        <a:off x="2144421" y="2121025"/>
        <a:ext cx="567377" cy="589882"/>
      </dsp:txXfrm>
    </dsp:sp>
    <dsp:sp modelId="{8EE22EF3-15D6-4E4D-821C-678AAD5A5843}">
      <dsp:nvSpPr>
        <dsp:cNvPr id="0" name=""/>
        <dsp:cNvSpPr/>
      </dsp:nvSpPr>
      <dsp:spPr>
        <a:xfrm rot="9450000">
          <a:off x="1959245" y="2489457"/>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a:p>
      </dsp:txBody>
      <dsp:txXfrm rot="10800000">
        <a:off x="1979870" y="2527721"/>
        <a:ext cx="50030" cy="127100"/>
      </dsp:txXfrm>
    </dsp:sp>
    <dsp:sp modelId="{FD10E9A9-BD77-493B-8092-CADFA27FA628}">
      <dsp:nvSpPr>
        <dsp:cNvPr id="0" name=""/>
        <dsp:cNvSpPr/>
      </dsp:nvSpPr>
      <dsp:spPr>
        <a:xfrm>
          <a:off x="1156917" y="2359220"/>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zh-TW" altLang="en-US" sz="1300" kern="1200" dirty="0"/>
            <a:t>虛擬</a:t>
          </a:r>
          <a:br>
            <a:rPr lang="en-US" altLang="zh-TW" sz="1300" kern="1200" dirty="0"/>
          </a:br>
          <a:r>
            <a:rPr lang="zh-TW" altLang="en-US" sz="1300" kern="1200" dirty="0"/>
            <a:t>貨幣</a:t>
          </a:r>
        </a:p>
      </dsp:txBody>
      <dsp:txXfrm>
        <a:off x="1274424" y="2481389"/>
        <a:ext cx="567377" cy="589882"/>
      </dsp:txXfrm>
    </dsp:sp>
    <dsp:sp modelId="{A792CA86-ABE7-46CD-9149-E9D79BD6C012}">
      <dsp:nvSpPr>
        <dsp:cNvPr id="0" name=""/>
        <dsp:cNvSpPr/>
      </dsp:nvSpPr>
      <dsp:spPr>
        <a:xfrm rot="12150000">
          <a:off x="1089248" y="2491005"/>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a:p>
      </dsp:txBody>
      <dsp:txXfrm rot="10800000">
        <a:off x="1109873" y="2537475"/>
        <a:ext cx="50030" cy="127100"/>
      </dsp:txXfrm>
    </dsp:sp>
    <dsp:sp modelId="{0EA30E45-768F-40BF-AE29-76C3FFCF493D}">
      <dsp:nvSpPr>
        <dsp:cNvPr id="0" name=""/>
        <dsp:cNvSpPr/>
      </dsp:nvSpPr>
      <dsp:spPr>
        <a:xfrm>
          <a:off x="286920" y="1998856"/>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zh-TW" altLang="en-US" sz="1300" kern="1200" dirty="0"/>
            <a:t>保險</a:t>
          </a:r>
          <a:br>
            <a:rPr lang="en-US" altLang="zh-TW" sz="1300" kern="1200" dirty="0"/>
          </a:br>
          <a:r>
            <a:rPr lang="zh-TW" altLang="en-US" sz="1300" kern="1200" dirty="0"/>
            <a:t>科技</a:t>
          </a:r>
        </a:p>
      </dsp:txBody>
      <dsp:txXfrm>
        <a:off x="404427" y="2121025"/>
        <a:ext cx="567377" cy="589882"/>
      </dsp:txXfrm>
    </dsp:sp>
    <dsp:sp modelId="{4016ABF0-D19D-4E86-88A9-E9D0116A5F74}">
      <dsp:nvSpPr>
        <dsp:cNvPr id="0" name=""/>
        <dsp:cNvSpPr/>
      </dsp:nvSpPr>
      <dsp:spPr>
        <a:xfrm rot="14850000">
          <a:off x="478804" y="1876607"/>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a:p>
      </dsp:txBody>
      <dsp:txXfrm rot="10800000">
        <a:off x="491154" y="1927226"/>
        <a:ext cx="41684" cy="127100"/>
      </dsp:txXfrm>
    </dsp:sp>
    <dsp:sp modelId="{E6EB4D13-3A58-4B63-9F32-30DC23E923A2}">
      <dsp:nvSpPr>
        <dsp:cNvPr id="0" name=""/>
        <dsp:cNvSpPr/>
      </dsp:nvSpPr>
      <dsp:spPr>
        <a:xfrm>
          <a:off x="-73443" y="1128859"/>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zh-TW" altLang="en-US" sz="1300" kern="1200" dirty="0"/>
            <a:t>智慧</a:t>
          </a:r>
          <a:br>
            <a:rPr lang="en-US" altLang="zh-TW" sz="1300" kern="1200" dirty="0"/>
          </a:br>
          <a:r>
            <a:rPr lang="zh-TW" altLang="en-US" sz="1300" kern="1200" dirty="0"/>
            <a:t>理財</a:t>
          </a:r>
        </a:p>
      </dsp:txBody>
      <dsp:txXfrm>
        <a:off x="44064" y="1251028"/>
        <a:ext cx="567377" cy="589882"/>
      </dsp:txXfrm>
    </dsp:sp>
    <dsp:sp modelId="{9AC301B6-C0B7-4D86-BFD7-B9192A077313}">
      <dsp:nvSpPr>
        <dsp:cNvPr id="0" name=""/>
        <dsp:cNvSpPr/>
      </dsp:nvSpPr>
      <dsp:spPr>
        <a:xfrm rot="17550000">
          <a:off x="477514" y="1006610"/>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a:p>
      </dsp:txBody>
      <dsp:txXfrm>
        <a:off x="483028" y="1057229"/>
        <a:ext cx="41684" cy="127100"/>
      </dsp:txXfrm>
    </dsp:sp>
    <dsp:sp modelId="{F445C487-B43B-40DB-9971-27052D8B0140}">
      <dsp:nvSpPr>
        <dsp:cNvPr id="0" name=""/>
        <dsp:cNvSpPr/>
      </dsp:nvSpPr>
      <dsp:spPr>
        <a:xfrm>
          <a:off x="286920" y="258862"/>
          <a:ext cx="802391" cy="834220"/>
        </a:xfrm>
        <a:prstGeom prst="ellipse">
          <a:avLst/>
        </a:prstGeom>
        <a:solidFill>
          <a:schemeClr val="accent2"/>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zh-TW" altLang="en-US" sz="1300" kern="1200" dirty="0"/>
            <a:t>網路</a:t>
          </a:r>
          <a:br>
            <a:rPr lang="en-US" altLang="zh-TW" sz="1300" kern="1200" dirty="0"/>
          </a:br>
          <a:r>
            <a:rPr lang="zh-TW" altLang="en-US" sz="1300" kern="1200" dirty="0"/>
            <a:t>信評</a:t>
          </a:r>
        </a:p>
      </dsp:txBody>
      <dsp:txXfrm>
        <a:off x="404427" y="381031"/>
        <a:ext cx="567377" cy="589882"/>
      </dsp:txXfrm>
    </dsp:sp>
    <dsp:sp modelId="{6989CE8A-0CAF-4DB4-8FF4-E50E8F206837}">
      <dsp:nvSpPr>
        <dsp:cNvPr id="0" name=""/>
        <dsp:cNvSpPr/>
      </dsp:nvSpPr>
      <dsp:spPr>
        <a:xfrm rot="20250000">
          <a:off x="1085510" y="390647"/>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zh-TW" altLang="en-US" sz="900" kern="1200" dirty="0"/>
        </a:p>
      </dsp:txBody>
      <dsp:txXfrm>
        <a:off x="1086326" y="437117"/>
        <a:ext cx="50030" cy="127100"/>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434998" cy="356198"/>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7" y="0"/>
            <a:ext cx="4434998" cy="356198"/>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743104"/>
            <a:ext cx="4434998" cy="356197"/>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zh-TW"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rmAutofit/>
          </a:bodyPr>
          <a:lstStyle/>
          <a:p>
            <a:pPr marL="0" lvl="0" indent="0" algn="l" rtl="0">
              <a:spcBef>
                <a:spcPts val="0"/>
              </a:spcBef>
              <a:spcAft>
                <a:spcPts val="0"/>
              </a:spcAft>
              <a:buNone/>
            </a:pPr>
            <a:endParaRPr/>
          </a:p>
        </p:txBody>
      </p:sp>
      <p:sp>
        <p:nvSpPr>
          <p:cNvPr id="93" name="Google Shape;93;p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0: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71" name="Google Shape;271;p1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99" name="Google Shape;299;p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1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17" name="Google Shape;317;p1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13</a:t>
            </a:fld>
            <a:endParaRPr lang="zh-TW" altLang="en-US"/>
          </a:p>
        </p:txBody>
      </p:sp>
    </p:spTree>
    <p:extLst>
      <p:ext uri="{BB962C8B-B14F-4D97-AF65-F5344CB8AC3E}">
        <p14:creationId xmlns:p14="http://schemas.microsoft.com/office/powerpoint/2010/main" val="1360774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17</a:t>
            </a:fld>
            <a:endParaRPr lang="zh-TW" altLang="en-US"/>
          </a:p>
        </p:txBody>
      </p:sp>
    </p:spTree>
    <p:extLst>
      <p:ext uri="{BB962C8B-B14F-4D97-AF65-F5344CB8AC3E}">
        <p14:creationId xmlns:p14="http://schemas.microsoft.com/office/powerpoint/2010/main" val="406476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1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99" name="Google Shape;399;p1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19</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1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18" name="Google Shape;418;p1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20</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1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37" name="Google Shape;437;p1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21</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1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57" name="Google Shape;457;p1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22</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2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77" name="Google Shape;477;p2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2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2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98" name="Google Shape;498;p2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24</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2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2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19" name="Google Shape;519;p2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25</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2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2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40" name="Google Shape;540;p2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26</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2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62" name="Google Shape;562;p2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27</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2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2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84" name="Google Shape;584;p2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28</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p2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07" name="Google Shape;607;p2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29</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2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2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30" name="Google Shape;630;p2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30</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2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2" name="Google Shape;652;p2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53" name="Google Shape;653;p2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31</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2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6" name="Google Shape;676;p2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77" name="Google Shape;677;p2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32</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3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3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01" name="Google Shape;701;p3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0" name="Google Shape;110;p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3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3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26" name="Google Shape;726;p3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34</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3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51" name="Google Shape;751;p3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35</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3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Google Shape;775;p3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76" name="Google Shape;776;p3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36</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3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1" name="Google Shape;801;p3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02" name="Google Shape;802;p3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37</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3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p3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27" name="Google Shape;827;p3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38</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3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3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52" name="Google Shape;852;p3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39</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3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6" name="Google Shape;876;p3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77" name="Google Shape;877;p3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40</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3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1" name="Google Shape;901;p3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02" name="Google Shape;902;p3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41</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3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p3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27" name="Google Shape;927;p3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42</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4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1" name="Google Shape;951;p4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52" name="Google Shape;952;p4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rgbClr val="FF0000"/>
              </a:buClr>
              <a:buSzPts val="4000"/>
              <a:buFont typeface="BiauKai"/>
              <a:buNone/>
            </a:pPr>
            <a:r>
              <a:rPr lang="zh-TW" sz="4000" b="1" i="1" u="sng" strike="noStrike">
                <a:solidFill>
                  <a:srgbClr val="FF0000"/>
                </a:solidFill>
                <a:latin typeface="BiauKai"/>
                <a:ea typeface="BiauKai"/>
                <a:cs typeface="BiauKai"/>
                <a:sym typeface="BiauKai"/>
              </a:rPr>
              <a:t>新增傳統金融問題</a:t>
            </a:r>
            <a:endParaRPr sz="4000" b="1" i="1" u="sng" strike="noStrike">
              <a:solidFill>
                <a:srgbClr val="FF0000"/>
              </a:solidFill>
              <a:latin typeface="BiauKai"/>
              <a:ea typeface="BiauKai"/>
              <a:cs typeface="BiauKai"/>
              <a:sym typeface="BiauKai"/>
            </a:endParaRPr>
          </a:p>
          <a:p>
            <a:pPr marL="0" lvl="0" indent="0" algn="l" rtl="0">
              <a:spcBef>
                <a:spcPts val="0"/>
              </a:spcBef>
              <a:spcAft>
                <a:spcPts val="0"/>
              </a:spcAft>
              <a:buNone/>
            </a:pPr>
            <a:endParaRPr>
              <a:solidFill>
                <a:srgbClr val="FF0000"/>
              </a:solidFill>
            </a:endParaRPr>
          </a:p>
        </p:txBody>
      </p:sp>
      <p:sp>
        <p:nvSpPr>
          <p:cNvPr id="129" name="Google Shape;129;p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p4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6" name="Google Shape;976;p4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77" name="Google Shape;977;p4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舊</a:t>
            </a:r>
            <a:endParaRPr/>
          </a:p>
        </p:txBody>
      </p:sp>
      <p:sp>
        <p:nvSpPr>
          <p:cNvPr id="149" name="Google Shape;149;p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舊</a:t>
            </a:r>
            <a:endParaRPr/>
          </a:p>
          <a:p>
            <a:pPr marL="0" lvl="0" indent="0" algn="l" rtl="0">
              <a:spcBef>
                <a:spcPts val="0"/>
              </a:spcBef>
              <a:spcAft>
                <a:spcPts val="0"/>
              </a:spcAft>
              <a:buNone/>
            </a:pPr>
            <a:endParaRPr/>
          </a:p>
        </p:txBody>
      </p:sp>
      <p:sp>
        <p:nvSpPr>
          <p:cNvPr id="168" name="Google Shape;168;p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rgbClr val="FF0000"/>
              </a:buClr>
              <a:buSzPts val="4000"/>
              <a:buFont typeface="BiauKai"/>
              <a:buNone/>
            </a:pPr>
            <a:r>
              <a:rPr lang="zh-TW" sz="4000" b="1" i="1" u="sng" strike="noStrike">
                <a:solidFill>
                  <a:srgbClr val="FF0000"/>
                </a:solidFill>
                <a:latin typeface="BiauKai"/>
                <a:ea typeface="BiauKai"/>
                <a:cs typeface="BiauKai"/>
                <a:sym typeface="BiauKai"/>
              </a:rPr>
              <a:t>新增傳統金融問題</a:t>
            </a:r>
            <a:endParaRPr sz="4000" b="1" i="1" u="sng" strike="noStrike">
              <a:solidFill>
                <a:srgbClr val="FF0000"/>
              </a:solidFill>
              <a:latin typeface="BiauKai"/>
              <a:ea typeface="BiauKai"/>
              <a:cs typeface="BiauKai"/>
              <a:sym typeface="BiauKai"/>
            </a:endParaRPr>
          </a:p>
          <a:p>
            <a:pPr marL="0" lvl="0" indent="0" algn="l" rtl="0">
              <a:spcBef>
                <a:spcPts val="0"/>
              </a:spcBef>
              <a:spcAft>
                <a:spcPts val="0"/>
              </a:spcAft>
              <a:buNone/>
            </a:pPr>
            <a:endParaRPr>
              <a:solidFill>
                <a:srgbClr val="FF0000"/>
              </a:solidFill>
            </a:endParaRPr>
          </a:p>
        </p:txBody>
      </p:sp>
      <p:sp>
        <p:nvSpPr>
          <p:cNvPr id="205" name="Google Shape;205;p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8: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22" name="Google Shape;222;p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40" name="Google Shape;240;p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13"/>
        <p:cNvGrpSpPr/>
        <p:nvPr/>
      </p:nvGrpSpPr>
      <p:grpSpPr>
        <a:xfrm>
          <a:off x="0" y="0"/>
          <a:ext cx="0" cy="0"/>
          <a:chOff x="0" y="0"/>
          <a:chExt cx="0" cy="0"/>
        </a:xfrm>
      </p:grpSpPr>
      <p:sp>
        <p:nvSpPr>
          <p:cNvPr id="14" name="Google Shape;1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6" name="Google Shape;16;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cxnSp>
        <p:nvCxnSpPr>
          <p:cNvPr id="17" name="Google Shape;17;p43"/>
          <p:cNvCxnSpPr/>
          <p:nvPr/>
        </p:nvCxnSpPr>
        <p:spPr>
          <a:xfrm>
            <a:off x="9343647" y="4235849"/>
            <a:ext cx="749600" cy="0"/>
          </a:xfrm>
          <a:prstGeom prst="straightConnector1">
            <a:avLst/>
          </a:prstGeom>
          <a:noFill/>
          <a:ln w="76200" cap="flat" cmpd="sng">
            <a:solidFill>
              <a:schemeClr val="lt2"/>
            </a:solidFill>
            <a:prstDash val="solid"/>
            <a:round/>
            <a:headEnd type="none" w="sm" len="sm"/>
            <a:tailEnd type="none" w="sm" len="sm"/>
          </a:ln>
        </p:spPr>
      </p:cxnSp>
      <p:cxnSp>
        <p:nvCxnSpPr>
          <p:cNvPr id="18" name="Google Shape;18;p43"/>
          <p:cNvCxnSpPr/>
          <p:nvPr/>
        </p:nvCxnSpPr>
        <p:spPr>
          <a:xfrm>
            <a:off x="2100045" y="4211001"/>
            <a:ext cx="749600" cy="0"/>
          </a:xfrm>
          <a:prstGeom prst="straightConnector1">
            <a:avLst/>
          </a:prstGeom>
          <a:noFill/>
          <a:ln w="76200" cap="flat" cmpd="sng">
            <a:solidFill>
              <a:schemeClr val="lt2"/>
            </a:solidFill>
            <a:prstDash val="solid"/>
            <a:round/>
            <a:headEnd type="none" w="sm" len="sm"/>
            <a:tailEnd type="none" w="sm" len="sm"/>
          </a:ln>
        </p:spPr>
      </p:cxnSp>
      <p:grpSp>
        <p:nvGrpSpPr>
          <p:cNvPr id="19" name="Google Shape;19;p43"/>
          <p:cNvGrpSpPr/>
          <p:nvPr/>
        </p:nvGrpSpPr>
        <p:grpSpPr>
          <a:xfrm>
            <a:off x="1338859" y="1362700"/>
            <a:ext cx="9515556" cy="203200"/>
            <a:chOff x="1346428" y="1011300"/>
            <a:chExt cx="6452100" cy="152400"/>
          </a:xfrm>
        </p:grpSpPr>
        <p:cxnSp>
          <p:nvCxnSpPr>
            <p:cNvPr id="20" name="Google Shape;20;p43"/>
            <p:cNvCxnSpPr/>
            <p:nvPr/>
          </p:nvCxnSpPr>
          <p:spPr>
            <a:xfrm rot="10800000">
              <a:off x="1346428"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1" name="Google Shape;21;p43"/>
            <p:cNvCxnSpPr/>
            <p:nvPr/>
          </p:nvCxnSpPr>
          <p:spPr>
            <a:xfrm rot="10800000">
              <a:off x="1346428"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22" name="Google Shape;22;p43"/>
          <p:cNvGrpSpPr/>
          <p:nvPr/>
        </p:nvGrpSpPr>
        <p:grpSpPr>
          <a:xfrm>
            <a:off x="1338869" y="5292133"/>
            <a:ext cx="9515556" cy="203200"/>
            <a:chOff x="1346435" y="3969087"/>
            <a:chExt cx="6452100" cy="152400"/>
          </a:xfrm>
        </p:grpSpPr>
        <p:cxnSp>
          <p:nvCxnSpPr>
            <p:cNvPr id="23" name="Google Shape;23;p43"/>
            <p:cNvCxnSpPr/>
            <p:nvPr/>
          </p:nvCxnSpPr>
          <p:spPr>
            <a:xfrm>
              <a:off x="1346435" y="4121487"/>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4" name="Google Shape;24;p43"/>
            <p:cNvCxnSpPr/>
            <p:nvPr/>
          </p:nvCxnSpPr>
          <p:spPr>
            <a:xfrm>
              <a:off x="1346435" y="3969087"/>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25" name="Google Shape;25;p43"/>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2"/>
              </a:buClr>
              <a:buSzPts val="7200"/>
              <a:buFont typeface="Corbel"/>
              <a:buNone/>
              <a:defRPr sz="7200"/>
            </a:lvl1pPr>
            <a:lvl2pPr lvl="1" algn="ctr">
              <a:spcBef>
                <a:spcPts val="0"/>
              </a:spcBef>
              <a:spcAft>
                <a:spcPts val="0"/>
              </a:spcAft>
              <a:buSzPts val="1400"/>
              <a:buNone/>
              <a:defRPr sz="7200"/>
            </a:lvl2pPr>
            <a:lvl3pPr lvl="2" algn="ctr">
              <a:spcBef>
                <a:spcPts val="0"/>
              </a:spcBef>
              <a:spcAft>
                <a:spcPts val="0"/>
              </a:spcAft>
              <a:buSzPts val="1400"/>
              <a:buNone/>
              <a:defRPr sz="7200"/>
            </a:lvl3pPr>
            <a:lvl4pPr lvl="3" algn="ctr">
              <a:spcBef>
                <a:spcPts val="0"/>
              </a:spcBef>
              <a:spcAft>
                <a:spcPts val="0"/>
              </a:spcAft>
              <a:buSzPts val="1400"/>
              <a:buNone/>
              <a:defRPr sz="7200"/>
            </a:lvl4pPr>
            <a:lvl5pPr lvl="4" algn="ctr">
              <a:spcBef>
                <a:spcPts val="0"/>
              </a:spcBef>
              <a:spcAft>
                <a:spcPts val="0"/>
              </a:spcAft>
              <a:buSzPts val="1400"/>
              <a:buNone/>
              <a:defRPr sz="7200"/>
            </a:lvl5pPr>
            <a:lvl6pPr lvl="5" algn="ctr">
              <a:spcBef>
                <a:spcPts val="0"/>
              </a:spcBef>
              <a:spcAft>
                <a:spcPts val="0"/>
              </a:spcAft>
              <a:buSzPts val="1400"/>
              <a:buNone/>
              <a:defRPr sz="7200"/>
            </a:lvl6pPr>
            <a:lvl7pPr lvl="6" algn="ctr">
              <a:spcBef>
                <a:spcPts val="0"/>
              </a:spcBef>
              <a:spcAft>
                <a:spcPts val="0"/>
              </a:spcAft>
              <a:buSzPts val="1400"/>
              <a:buNone/>
              <a:defRPr sz="7200"/>
            </a:lvl7pPr>
            <a:lvl8pPr lvl="7" algn="ctr">
              <a:spcBef>
                <a:spcPts val="0"/>
              </a:spcBef>
              <a:spcAft>
                <a:spcPts val="0"/>
              </a:spcAft>
              <a:buSzPts val="1400"/>
              <a:buNone/>
              <a:defRPr sz="7200"/>
            </a:lvl8pPr>
            <a:lvl9pPr lvl="8" algn="ctr">
              <a:spcBef>
                <a:spcPts val="0"/>
              </a:spcBef>
              <a:spcAft>
                <a:spcPts val="0"/>
              </a:spcAft>
              <a:buSzPts val="1400"/>
              <a:buNone/>
              <a:defRPr sz="7200"/>
            </a:lvl9pPr>
          </a:lstStyle>
          <a:p>
            <a:endParaRPr/>
          </a:p>
        </p:txBody>
      </p:sp>
      <p:sp>
        <p:nvSpPr>
          <p:cNvPr id="26" name="Google Shape;26;p43"/>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3200"/>
              <a:buNone/>
              <a:defRPr sz="3200"/>
            </a:lvl1pPr>
            <a:lvl2pPr lvl="1" algn="ctr">
              <a:lnSpc>
                <a:spcPct val="100000"/>
              </a:lnSpc>
              <a:spcBef>
                <a:spcPts val="0"/>
              </a:spcBef>
              <a:spcAft>
                <a:spcPts val="0"/>
              </a:spcAft>
              <a:buClr>
                <a:schemeClr val="dk1"/>
              </a:buClr>
              <a:buSzPts val="3200"/>
              <a:buNone/>
              <a:defRPr sz="3200"/>
            </a:lvl2pPr>
            <a:lvl3pPr lvl="2" algn="ctr">
              <a:lnSpc>
                <a:spcPct val="100000"/>
              </a:lnSpc>
              <a:spcBef>
                <a:spcPts val="0"/>
              </a:spcBef>
              <a:spcAft>
                <a:spcPts val="0"/>
              </a:spcAft>
              <a:buClr>
                <a:schemeClr val="dk1"/>
              </a:buClr>
              <a:buSzPts val="3200"/>
              <a:buNone/>
              <a:defRPr sz="3200"/>
            </a:lvl3pPr>
            <a:lvl4pPr lvl="3" algn="ctr">
              <a:lnSpc>
                <a:spcPct val="100000"/>
              </a:lnSpc>
              <a:spcBef>
                <a:spcPts val="0"/>
              </a:spcBef>
              <a:spcAft>
                <a:spcPts val="0"/>
              </a:spcAft>
              <a:buClr>
                <a:schemeClr val="dk1"/>
              </a:buClr>
              <a:buSzPts val="3200"/>
              <a:buNone/>
              <a:defRPr sz="3200"/>
            </a:lvl4pPr>
            <a:lvl5pPr lvl="4" algn="ctr">
              <a:lnSpc>
                <a:spcPct val="100000"/>
              </a:lnSpc>
              <a:spcBef>
                <a:spcPts val="0"/>
              </a:spcBef>
              <a:spcAft>
                <a:spcPts val="0"/>
              </a:spcAft>
              <a:buClr>
                <a:schemeClr val="dk1"/>
              </a:buClr>
              <a:buSzPts val="3200"/>
              <a:buNone/>
              <a:defRPr sz="3200"/>
            </a:lvl5pPr>
            <a:lvl6pPr lvl="5" algn="ctr">
              <a:lnSpc>
                <a:spcPct val="100000"/>
              </a:lnSpc>
              <a:spcBef>
                <a:spcPts val="0"/>
              </a:spcBef>
              <a:spcAft>
                <a:spcPts val="0"/>
              </a:spcAft>
              <a:buClr>
                <a:schemeClr val="dk1"/>
              </a:buClr>
              <a:buSzPts val="3200"/>
              <a:buNone/>
              <a:defRPr sz="3200"/>
            </a:lvl6pPr>
            <a:lvl7pPr lvl="6" algn="ctr">
              <a:lnSpc>
                <a:spcPct val="100000"/>
              </a:lnSpc>
              <a:spcBef>
                <a:spcPts val="0"/>
              </a:spcBef>
              <a:spcAft>
                <a:spcPts val="0"/>
              </a:spcAft>
              <a:buClr>
                <a:schemeClr val="dk1"/>
              </a:buClr>
              <a:buSzPts val="3200"/>
              <a:buNone/>
              <a:defRPr sz="3200"/>
            </a:lvl7pPr>
            <a:lvl8pPr lvl="7" algn="ctr">
              <a:lnSpc>
                <a:spcPct val="100000"/>
              </a:lnSpc>
              <a:spcBef>
                <a:spcPts val="0"/>
              </a:spcBef>
              <a:spcAft>
                <a:spcPts val="0"/>
              </a:spcAft>
              <a:buClr>
                <a:schemeClr val="dk1"/>
              </a:buClr>
              <a:buSzPts val="3200"/>
              <a:buNone/>
              <a:defRPr sz="3200"/>
            </a:lvl8pPr>
            <a:lvl9pPr lvl="8" algn="ctr">
              <a:lnSpc>
                <a:spcPct val="100000"/>
              </a:lnSpc>
              <a:spcBef>
                <a:spcPts val="0"/>
              </a:spcBef>
              <a:spcAft>
                <a:spcPts val="0"/>
              </a:spcAft>
              <a:buClr>
                <a:schemeClr val="dk1"/>
              </a:buClr>
              <a:buSzPts val="3200"/>
              <a:buNone/>
              <a:defRPr sz="3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8"/>
        <p:cNvGrpSpPr/>
        <p:nvPr/>
      </p:nvGrpSpPr>
      <p:grpSpPr>
        <a:xfrm>
          <a:off x="0" y="0"/>
          <a:ext cx="0" cy="0"/>
          <a:chOff x="0" y="0"/>
          <a:chExt cx="0" cy="0"/>
        </a:xfrm>
      </p:grpSpPr>
      <p:sp>
        <p:nvSpPr>
          <p:cNvPr id="79" name="Google Shape;79;p52"/>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2"/>
          <p:cNvSpPr txBox="1">
            <a:spLocks noGrp="1"/>
          </p:cNvSpPr>
          <p:nvPr>
            <p:ph type="body" idx="1"/>
          </p:nvPr>
        </p:nvSpPr>
        <p:spPr>
          <a:xfrm rot="5400000">
            <a:off x="3748728" y="-1661832"/>
            <a:ext cx="4702124" cy="109754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2" name="Google Shape;82;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3" name="Google Shape;83;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4"/>
        <p:cNvGrpSpPr/>
        <p:nvPr/>
      </p:nvGrpSpPr>
      <p:grpSpPr>
        <a:xfrm>
          <a:off x="0" y="0"/>
          <a:ext cx="0" cy="0"/>
          <a:chOff x="0" y="0"/>
          <a:chExt cx="0" cy="0"/>
        </a:xfrm>
      </p:grpSpPr>
      <p:sp>
        <p:nvSpPr>
          <p:cNvPr id="85" name="Google Shape;85;p5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5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8" name="Google Shape;8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9" name="Google Shape;8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27"/>
        <p:cNvGrpSpPr/>
        <p:nvPr/>
      </p:nvGrpSpPr>
      <p:grpSpPr>
        <a:xfrm>
          <a:off x="0" y="0"/>
          <a:ext cx="0" cy="0"/>
          <a:chOff x="0" y="0"/>
          <a:chExt cx="0" cy="0"/>
        </a:xfrm>
      </p:grpSpPr>
      <p:sp>
        <p:nvSpPr>
          <p:cNvPr id="28" name="Google Shape;28;p44"/>
          <p:cNvSpPr/>
          <p:nvPr/>
        </p:nvSpPr>
        <p:spPr>
          <a:xfrm>
            <a:off x="0" y="6423852"/>
            <a:ext cx="12192000" cy="434148"/>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r>
              <a:rPr lang="zh-TW" sz="1800" b="0" i="0" u="none" strike="noStrike" cap="none">
                <a:solidFill>
                  <a:schemeClr val="dk1"/>
                </a:solidFill>
                <a:latin typeface="Corbel"/>
                <a:ea typeface="Corbel"/>
                <a:cs typeface="Corbel"/>
                <a:sym typeface="Corbel"/>
              </a:rPr>
              <a:t>   </a:t>
            </a:r>
            <a:endParaRPr sz="1800" b="0" i="0" u="none" strike="noStrike" cap="none">
              <a:solidFill>
                <a:schemeClr val="dk1"/>
              </a:solidFill>
              <a:latin typeface="Corbel"/>
              <a:ea typeface="Corbel"/>
              <a:cs typeface="Corbel"/>
              <a:sym typeface="Corbel"/>
            </a:endParaRPr>
          </a:p>
        </p:txBody>
      </p:sp>
      <p:sp>
        <p:nvSpPr>
          <p:cNvPr id="29" name="Google Shape;29;p4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000"/>
              </a:spcBef>
              <a:spcAft>
                <a:spcPts val="0"/>
              </a:spcAft>
              <a:buClr>
                <a:schemeClr val="dk1"/>
              </a:buClr>
              <a:buSzPts val="2600"/>
              <a:buChar char="•"/>
              <a:defRPr sz="2600"/>
            </a:lvl1pPr>
            <a:lvl2pPr marL="914400" lvl="1" indent="-381000" algn="l">
              <a:lnSpc>
                <a:spcPct val="100000"/>
              </a:lnSpc>
              <a:spcBef>
                <a:spcPts val="500"/>
              </a:spcBef>
              <a:spcAft>
                <a:spcPts val="0"/>
              </a:spcAft>
              <a:buClr>
                <a:schemeClr val="dk1"/>
              </a:buClr>
              <a:buSzPts val="2400"/>
              <a:buChar char="•"/>
              <a:defRPr/>
            </a:lvl2pPr>
            <a:lvl3pPr marL="1371600" lvl="2" indent="-342900" algn="l">
              <a:lnSpc>
                <a:spcPct val="100000"/>
              </a:lnSpc>
              <a:spcBef>
                <a:spcPts val="500"/>
              </a:spcBef>
              <a:spcAft>
                <a:spcPts val="0"/>
              </a:spcAft>
              <a:buClr>
                <a:schemeClr val="dk1"/>
              </a:buClr>
              <a:buSzPts val="1800"/>
              <a:buChar char="•"/>
              <a:defRPr sz="1800"/>
            </a:lvl3pPr>
            <a:lvl4pPr marL="1828800" lvl="3" indent="-342900" algn="l">
              <a:lnSpc>
                <a:spcPct val="100000"/>
              </a:lnSpc>
              <a:spcBef>
                <a:spcPts val="500"/>
              </a:spcBef>
              <a:spcAft>
                <a:spcPts val="0"/>
              </a:spcAft>
              <a:buClr>
                <a:schemeClr val="dk1"/>
              </a:buClr>
              <a:buSzPts val="1800"/>
              <a:buChar char="•"/>
              <a:defRPr sz="1800"/>
            </a:lvl4pPr>
            <a:lvl5pPr marL="2286000" lvl="4" indent="-342900" algn="l">
              <a:lnSpc>
                <a:spcPct val="10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2" name="Google Shape;32;p4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orbel"/>
                <a:ea typeface="Corbel"/>
                <a:cs typeface="Corbel"/>
                <a:sym typeface="Corbel"/>
              </a:defRPr>
            </a:lvl1pPr>
            <a:lvl2pPr marL="0" lvl="1" indent="0" algn="r">
              <a:spcBef>
                <a:spcPts val="0"/>
              </a:spcBef>
              <a:buNone/>
              <a:defRPr sz="1200" b="0" i="0" u="none" strike="noStrike" cap="none">
                <a:solidFill>
                  <a:schemeClr val="lt1"/>
                </a:solidFill>
                <a:latin typeface="Corbel"/>
                <a:ea typeface="Corbel"/>
                <a:cs typeface="Corbel"/>
                <a:sym typeface="Corbel"/>
              </a:defRPr>
            </a:lvl2pPr>
            <a:lvl3pPr marL="0" lvl="2" indent="0" algn="r">
              <a:spcBef>
                <a:spcPts val="0"/>
              </a:spcBef>
              <a:buNone/>
              <a:defRPr sz="1200" b="0" i="0" u="none" strike="noStrike" cap="none">
                <a:solidFill>
                  <a:schemeClr val="lt1"/>
                </a:solidFill>
                <a:latin typeface="Corbel"/>
                <a:ea typeface="Corbel"/>
                <a:cs typeface="Corbel"/>
                <a:sym typeface="Corbel"/>
              </a:defRPr>
            </a:lvl3pPr>
            <a:lvl4pPr marL="0" lvl="3" indent="0" algn="r">
              <a:spcBef>
                <a:spcPts val="0"/>
              </a:spcBef>
              <a:buNone/>
              <a:defRPr sz="1200" b="0" i="0" u="none" strike="noStrike" cap="none">
                <a:solidFill>
                  <a:schemeClr val="lt1"/>
                </a:solidFill>
                <a:latin typeface="Corbel"/>
                <a:ea typeface="Corbel"/>
                <a:cs typeface="Corbel"/>
                <a:sym typeface="Corbel"/>
              </a:defRPr>
            </a:lvl4pPr>
            <a:lvl5pPr marL="0" lvl="4" indent="0" algn="r">
              <a:spcBef>
                <a:spcPts val="0"/>
              </a:spcBef>
              <a:buNone/>
              <a:defRPr sz="1200" b="0" i="0" u="none" strike="noStrike" cap="none">
                <a:solidFill>
                  <a:schemeClr val="lt1"/>
                </a:solidFill>
                <a:latin typeface="Corbel"/>
                <a:ea typeface="Corbel"/>
                <a:cs typeface="Corbel"/>
                <a:sym typeface="Corbel"/>
              </a:defRPr>
            </a:lvl5pPr>
            <a:lvl6pPr marL="0" lvl="5" indent="0" algn="r">
              <a:spcBef>
                <a:spcPts val="0"/>
              </a:spcBef>
              <a:buNone/>
              <a:defRPr sz="1200" b="0" i="0" u="none" strike="noStrike" cap="none">
                <a:solidFill>
                  <a:schemeClr val="lt1"/>
                </a:solidFill>
                <a:latin typeface="Corbel"/>
                <a:ea typeface="Corbel"/>
                <a:cs typeface="Corbel"/>
                <a:sym typeface="Corbel"/>
              </a:defRPr>
            </a:lvl6pPr>
            <a:lvl7pPr marL="0" lvl="6" indent="0" algn="r">
              <a:spcBef>
                <a:spcPts val="0"/>
              </a:spcBef>
              <a:buNone/>
              <a:defRPr sz="1200" b="0" i="0" u="none" strike="noStrike" cap="none">
                <a:solidFill>
                  <a:schemeClr val="lt1"/>
                </a:solidFill>
                <a:latin typeface="Corbel"/>
                <a:ea typeface="Corbel"/>
                <a:cs typeface="Corbel"/>
                <a:sym typeface="Corbel"/>
              </a:defRPr>
            </a:lvl7pPr>
            <a:lvl8pPr marL="0" lvl="7" indent="0" algn="r">
              <a:spcBef>
                <a:spcPts val="0"/>
              </a:spcBef>
              <a:buNone/>
              <a:defRPr sz="1200" b="0" i="0" u="none" strike="noStrike" cap="none">
                <a:solidFill>
                  <a:schemeClr val="lt1"/>
                </a:solidFill>
                <a:latin typeface="Corbel"/>
                <a:ea typeface="Corbel"/>
                <a:cs typeface="Corbel"/>
                <a:sym typeface="Corbel"/>
              </a:defRPr>
            </a:lvl8pPr>
            <a:lvl9pPr marL="0" lvl="8" indent="0" algn="r">
              <a:spcBef>
                <a:spcPts val="0"/>
              </a:spcBef>
              <a:buNone/>
              <a:defRPr sz="1200" b="0" i="0" u="none" strike="noStrike" cap="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33"/>
        <p:cNvGrpSpPr/>
        <p:nvPr/>
      </p:nvGrpSpPr>
      <p:grpSpPr>
        <a:xfrm>
          <a:off x="0" y="0"/>
          <a:ext cx="0" cy="0"/>
          <a:chOff x="0" y="0"/>
          <a:chExt cx="0" cy="0"/>
        </a:xfrm>
      </p:grpSpPr>
      <p:sp>
        <p:nvSpPr>
          <p:cNvPr id="34" name="Google Shape;34;p4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orbe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7" name="Google Shape;37;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8" name="Google Shape;38;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39"/>
        <p:cNvGrpSpPr/>
        <p:nvPr/>
      </p:nvGrpSpPr>
      <p:grpSpPr>
        <a:xfrm>
          <a:off x="0" y="0"/>
          <a:ext cx="0" cy="0"/>
          <a:chOff x="0" y="0"/>
          <a:chExt cx="0" cy="0"/>
        </a:xfrm>
      </p:grpSpPr>
      <p:sp>
        <p:nvSpPr>
          <p:cNvPr id="40" name="Google Shape;40;p46"/>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4" name="Google Shape;44;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5" name="Google Shape;45;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6"/>
        <p:cNvGrpSpPr/>
        <p:nvPr/>
      </p:nvGrpSpPr>
      <p:grpSpPr>
        <a:xfrm>
          <a:off x="0" y="0"/>
          <a:ext cx="0" cy="0"/>
          <a:chOff x="0" y="0"/>
          <a:chExt cx="0" cy="0"/>
        </a:xfrm>
      </p:grpSpPr>
      <p:sp>
        <p:nvSpPr>
          <p:cNvPr id="47" name="Google Shape;47;p4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4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4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3" name="Google Shape;5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4" name="Google Shape;5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5"/>
        <p:cNvGrpSpPr/>
        <p:nvPr/>
      </p:nvGrpSpPr>
      <p:grpSpPr>
        <a:xfrm>
          <a:off x="0" y="0"/>
          <a:ext cx="0" cy="0"/>
          <a:chOff x="0" y="0"/>
          <a:chExt cx="0" cy="0"/>
        </a:xfrm>
      </p:grpSpPr>
      <p:sp>
        <p:nvSpPr>
          <p:cNvPr id="56" name="Google Shape;56;p48"/>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8" name="Google Shape;5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9" name="Google Shape;59;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
        <p:cNvGrpSpPr/>
        <p:nvPr/>
      </p:nvGrpSpPr>
      <p:grpSpPr>
        <a:xfrm>
          <a:off x="0" y="0"/>
          <a:ext cx="0" cy="0"/>
          <a:chOff x="0" y="0"/>
          <a:chExt cx="0" cy="0"/>
        </a:xfrm>
      </p:grpSpPr>
      <p:sp>
        <p:nvSpPr>
          <p:cNvPr id="61" name="Google Shape;61;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2" name="Google Shape;62;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3" name="Google Shape;63;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4"/>
        <p:cNvGrpSpPr/>
        <p:nvPr/>
      </p:nvGrpSpPr>
      <p:grpSpPr>
        <a:xfrm>
          <a:off x="0" y="0"/>
          <a:ext cx="0" cy="0"/>
          <a:chOff x="0" y="0"/>
          <a:chExt cx="0" cy="0"/>
        </a:xfrm>
      </p:grpSpPr>
      <p:sp>
        <p:nvSpPr>
          <p:cNvPr id="65" name="Google Shape;65;p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5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5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9" name="Google Shape;69;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0" name="Google Shape;70;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1"/>
        <p:cNvGrpSpPr/>
        <p:nvPr/>
      </p:nvGrpSpPr>
      <p:grpSpPr>
        <a:xfrm>
          <a:off x="0" y="0"/>
          <a:ext cx="0" cy="0"/>
          <a:chOff x="0" y="0"/>
          <a:chExt cx="0" cy="0"/>
        </a:xfrm>
      </p:grpSpPr>
      <p:sp>
        <p:nvSpPr>
          <p:cNvPr id="72" name="Google Shape;72;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51"/>
          <p:cNvSpPr>
            <a:spLocks noGrp="1"/>
          </p:cNvSpPr>
          <p:nvPr>
            <p:ph type="pic" idx="2"/>
          </p:nvPr>
        </p:nvSpPr>
        <p:spPr>
          <a:xfrm>
            <a:off x="5183188" y="987425"/>
            <a:ext cx="6172200" cy="4873625"/>
          </a:xfrm>
          <a:prstGeom prst="rect">
            <a:avLst/>
          </a:prstGeom>
          <a:noFill/>
          <a:ln>
            <a:noFill/>
          </a:ln>
        </p:spPr>
      </p:sp>
      <p:sp>
        <p:nvSpPr>
          <p:cNvPr id="74" name="Google Shape;74;p5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6" name="Google Shape;7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7" name="Google Shape;7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2"/>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200"/>
              <a:buFont typeface="Corbel"/>
              <a:buNone/>
              <a:defRPr sz="4200" b="1" i="0" u="none" strike="noStrike" cap="none">
                <a:solidFill>
                  <a:schemeClr val="accent2"/>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2"/>
          <p:cNvSpPr txBox="1">
            <a:spLocks noGrp="1"/>
          </p:cNvSpPr>
          <p:nvPr>
            <p:ph type="body" idx="1"/>
          </p:nvPr>
        </p:nvSpPr>
        <p:spPr>
          <a:xfrm>
            <a:off x="612057" y="1474839"/>
            <a:ext cx="10975465" cy="470212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 name="Google Shape;1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orbel"/>
                <a:ea typeface="Corbel"/>
                <a:cs typeface="Corbel"/>
                <a:sym typeface="Corbel"/>
              </a:defRPr>
            </a:lvl1pPr>
            <a:lvl2pPr marL="0" marR="0" lvl="1" indent="0" algn="r" rtl="0">
              <a:spcBef>
                <a:spcPts val="0"/>
              </a:spcBef>
              <a:buNone/>
              <a:defRPr sz="1200" b="0" i="0" u="none" strike="noStrike" cap="none">
                <a:solidFill>
                  <a:srgbClr val="888888"/>
                </a:solidFill>
                <a:latin typeface="Corbel"/>
                <a:ea typeface="Corbel"/>
                <a:cs typeface="Corbel"/>
                <a:sym typeface="Corbel"/>
              </a:defRPr>
            </a:lvl2pPr>
            <a:lvl3pPr marL="0" marR="0" lvl="2" indent="0" algn="r" rtl="0">
              <a:spcBef>
                <a:spcPts val="0"/>
              </a:spcBef>
              <a:buNone/>
              <a:defRPr sz="1200" b="0" i="0" u="none" strike="noStrike" cap="none">
                <a:solidFill>
                  <a:srgbClr val="888888"/>
                </a:solidFill>
                <a:latin typeface="Corbel"/>
                <a:ea typeface="Corbel"/>
                <a:cs typeface="Corbel"/>
                <a:sym typeface="Corbel"/>
              </a:defRPr>
            </a:lvl3pPr>
            <a:lvl4pPr marL="0" marR="0" lvl="3" indent="0" algn="r" rtl="0">
              <a:spcBef>
                <a:spcPts val="0"/>
              </a:spcBef>
              <a:buNone/>
              <a:defRPr sz="1200" b="0" i="0" u="none" strike="noStrike" cap="none">
                <a:solidFill>
                  <a:srgbClr val="888888"/>
                </a:solidFill>
                <a:latin typeface="Corbel"/>
                <a:ea typeface="Corbel"/>
                <a:cs typeface="Corbel"/>
                <a:sym typeface="Corbel"/>
              </a:defRPr>
            </a:lvl4pPr>
            <a:lvl5pPr marL="0" marR="0" lvl="4" indent="0" algn="r" rtl="0">
              <a:spcBef>
                <a:spcPts val="0"/>
              </a:spcBef>
              <a:buNone/>
              <a:defRPr sz="1200" b="0" i="0" u="none" strike="noStrike" cap="none">
                <a:solidFill>
                  <a:srgbClr val="888888"/>
                </a:solidFill>
                <a:latin typeface="Corbel"/>
                <a:ea typeface="Corbel"/>
                <a:cs typeface="Corbel"/>
                <a:sym typeface="Corbel"/>
              </a:defRPr>
            </a:lvl5pPr>
            <a:lvl6pPr marL="0" marR="0" lvl="5" indent="0" algn="r" rtl="0">
              <a:spcBef>
                <a:spcPts val="0"/>
              </a:spcBef>
              <a:buNone/>
              <a:defRPr sz="1200" b="0" i="0" u="none" strike="noStrike" cap="none">
                <a:solidFill>
                  <a:srgbClr val="888888"/>
                </a:solidFill>
                <a:latin typeface="Corbel"/>
                <a:ea typeface="Corbel"/>
                <a:cs typeface="Corbel"/>
                <a:sym typeface="Corbel"/>
              </a:defRPr>
            </a:lvl6pPr>
            <a:lvl7pPr marL="0" marR="0" lvl="6" indent="0" algn="r" rtl="0">
              <a:spcBef>
                <a:spcPts val="0"/>
              </a:spcBef>
              <a:buNone/>
              <a:defRPr sz="1200" b="0" i="0" u="none" strike="noStrike" cap="none">
                <a:solidFill>
                  <a:srgbClr val="888888"/>
                </a:solidFill>
                <a:latin typeface="Corbel"/>
                <a:ea typeface="Corbel"/>
                <a:cs typeface="Corbel"/>
                <a:sym typeface="Corbel"/>
              </a:defRPr>
            </a:lvl7pPr>
            <a:lvl8pPr marL="0" marR="0" lvl="7" indent="0" algn="r" rtl="0">
              <a:spcBef>
                <a:spcPts val="0"/>
              </a:spcBef>
              <a:buNone/>
              <a:defRPr sz="1200" b="0" i="0" u="none" strike="noStrike" cap="none">
                <a:solidFill>
                  <a:srgbClr val="888888"/>
                </a:solidFill>
                <a:latin typeface="Corbel"/>
                <a:ea typeface="Corbel"/>
                <a:cs typeface="Corbel"/>
                <a:sym typeface="Corbel"/>
              </a:defRPr>
            </a:lvl8pPr>
            <a:lvl9pPr marL="0" marR="0" lvl="8" indent="0" algn="r" rtl="0">
              <a:spcBef>
                <a:spcPts val="0"/>
              </a:spcBef>
              <a:buNone/>
              <a:defRPr sz="1200" b="0" i="0" u="none" strike="noStrike" cap="none">
                <a:solidFill>
                  <a:srgbClr val="888888"/>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0.png"/><Relationship Id="rId7" Type="http://schemas.openxmlformats.org/officeDocument/2006/relationships/diagramQuickStyle" Target="../diagrams/quickStyle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microsoft.com/office/2007/relationships/hdphoto" Target="../media/hdphoto1.wdp"/><Relationship Id="rId5" Type="http://schemas.openxmlformats.org/officeDocument/2006/relationships/diagramData" Target="../diagrams/data1.xml"/><Relationship Id="rId10" Type="http://schemas.openxmlformats.org/officeDocument/2006/relationships/image" Target="../media/image32.png"/><Relationship Id="rId4" Type="http://schemas.openxmlformats.org/officeDocument/2006/relationships/image" Target="../media/image31.pn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hdphoto" Target="../media/hdphoto2.wdp"/><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g"/><Relationship Id="rId4" Type="http://schemas.openxmlformats.org/officeDocument/2006/relationships/image" Target="../media/image34.png"/><Relationship Id="rId9" Type="http://schemas.microsoft.com/office/2007/relationships/hdphoto" Target="../media/hdphoto3.wdp"/></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7.png"/><Relationship Id="rId3" Type="http://schemas.openxmlformats.org/officeDocument/2006/relationships/image" Target="../media/image40.png"/><Relationship Id="rId7" Type="http://schemas.openxmlformats.org/officeDocument/2006/relationships/image" Target="../media/image36.jpeg"/><Relationship Id="rId12" Type="http://schemas.openxmlformats.org/officeDocument/2006/relationships/image" Target="../media/image46.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5.jpeg"/><Relationship Id="rId5" Type="http://schemas.microsoft.com/office/2007/relationships/hdphoto" Target="../media/hdphoto4.wdp"/><Relationship Id="rId10" Type="http://schemas.microsoft.com/office/2007/relationships/hdphoto" Target="../media/hdphoto5.wdp"/><Relationship Id="rId4" Type="http://schemas.openxmlformats.org/officeDocument/2006/relationships/image" Target="../media/image41.png"/><Relationship Id="rId9" Type="http://schemas.openxmlformats.org/officeDocument/2006/relationships/image" Target="../media/image44.png"/><Relationship Id="rId14"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2.png"/><Relationship Id="rId5" Type="http://schemas.microsoft.com/office/2007/relationships/hdphoto" Target="../media/hdphoto6.wdp"/><Relationship Id="rId4" Type="http://schemas.openxmlformats.org/officeDocument/2006/relationships/image" Target="../media/image51.png"/><Relationship Id="rId9"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microsoft.com/office/2007/relationships/hdphoto" Target="../media/hdphoto6.wdp"/><Relationship Id="rId5" Type="http://schemas.openxmlformats.org/officeDocument/2006/relationships/diagramQuickStyle" Target="../diagrams/quickStyle2.xml"/><Relationship Id="rId10" Type="http://schemas.openxmlformats.org/officeDocument/2006/relationships/image" Target="../media/image51.png"/><Relationship Id="rId4" Type="http://schemas.openxmlformats.org/officeDocument/2006/relationships/diagramLayout" Target="../diagrams/layout2.xml"/><Relationship Id="rId9"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jpg"/><Relationship Id="rId4" Type="http://schemas.openxmlformats.org/officeDocument/2006/relationships/image" Target="../media/image6.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a:t>
            </a:fld>
            <a:endParaRPr/>
          </a:p>
        </p:txBody>
      </p:sp>
      <p:sp>
        <p:nvSpPr>
          <p:cNvPr id="96" name="Google Shape;96;p1"/>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Autofit/>
          </a:bodyPr>
          <a:lstStyle/>
          <a:p>
            <a:pPr marL="0" marR="0" lvl="0" indent="0" algn="ctr" rtl="0">
              <a:lnSpc>
                <a:spcPct val="150000"/>
              </a:lnSpc>
              <a:spcBef>
                <a:spcPts val="0"/>
              </a:spcBef>
              <a:spcAft>
                <a:spcPts val="0"/>
              </a:spcAft>
              <a:buClr>
                <a:schemeClr val="accent2"/>
              </a:buClr>
              <a:buSzPts val="7200"/>
              <a:buFont typeface="Corbel"/>
              <a:buNone/>
            </a:pPr>
            <a:r>
              <a:rPr lang="zh-TW" altLang="en-US" sz="7200" b="1" i="0" u="none" strike="noStrike" cap="none" dirty="0">
                <a:solidFill>
                  <a:schemeClr val="accent2"/>
                </a:solidFill>
                <a:latin typeface="Corbel"/>
                <a:ea typeface="Corbel"/>
                <a:cs typeface="Corbel"/>
                <a:sym typeface="Corbel"/>
              </a:rPr>
              <a:t>第一章 </a:t>
            </a:r>
            <a:r>
              <a:rPr lang="zh-TW" sz="7200" b="1" i="0" u="none" strike="noStrike" cap="none" dirty="0">
                <a:solidFill>
                  <a:schemeClr val="accent2"/>
                </a:solidFill>
                <a:latin typeface="Corbel"/>
                <a:ea typeface="Corbel"/>
                <a:cs typeface="Corbel"/>
                <a:sym typeface="Corbel"/>
              </a:rPr>
              <a:t>數位金融創新</a:t>
            </a:r>
            <a:endParaRPr sz="7200" b="1" i="0" u="none" strike="noStrike" cap="none" dirty="0">
              <a:solidFill>
                <a:schemeClr val="accent2"/>
              </a:solidFill>
              <a:latin typeface="Corbel"/>
              <a:ea typeface="Corbel"/>
              <a:cs typeface="Corbel"/>
              <a:sym typeface="Corbel"/>
            </a:endParaRPr>
          </a:p>
        </p:txBody>
      </p:sp>
      <p:sp>
        <p:nvSpPr>
          <p:cNvPr id="97" name="Google Shape;97;p1"/>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p>
            <a:pPr marL="228600" lvl="0" indent="-228600" algn="ctr" rtl="0">
              <a:lnSpc>
                <a:spcPct val="100000"/>
              </a:lnSpc>
              <a:spcBef>
                <a:spcPts val="0"/>
              </a:spcBef>
              <a:spcAft>
                <a:spcPts val="0"/>
              </a:spcAft>
              <a:buClr>
                <a:schemeClr val="accent2"/>
              </a:buClr>
              <a:buSzPts val="3200"/>
              <a:buNone/>
            </a:pPr>
            <a:r>
              <a:rPr lang="zh-TW" b="1">
                <a:solidFill>
                  <a:schemeClr val="accent2"/>
                </a:solidFill>
                <a:latin typeface="Corbel"/>
                <a:ea typeface="Corbel"/>
                <a:cs typeface="Corbel"/>
                <a:sym typeface="Corbel"/>
              </a:rPr>
              <a:t>Digital Financial Innovation</a:t>
            </a:r>
            <a:endParaRPr/>
          </a:p>
        </p:txBody>
      </p:sp>
      <p:sp>
        <p:nvSpPr>
          <p:cNvPr id="98" name="Google Shape;98;p1"/>
          <p:cNvSpPr txBox="1"/>
          <p:nvPr/>
        </p:nvSpPr>
        <p:spPr>
          <a:xfrm>
            <a:off x="1728302" y="5717310"/>
            <a:ext cx="9095510" cy="7481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TW" sz="2000" b="0" i="0" u="none" strike="noStrike" cap="none">
                <a:solidFill>
                  <a:srgbClr val="000000"/>
                </a:solidFill>
                <a:latin typeface="Corbel"/>
                <a:ea typeface="Corbel"/>
                <a:cs typeface="Corbel"/>
                <a:sym typeface="Corbel"/>
              </a:rPr>
              <a:t>《2023數位金融》                                                                                                                                             NYCU.IIM.IEBI Lab</a:t>
            </a:r>
            <a:endParaRPr sz="2000" b="0" i="0" u="none" strike="noStrike" cap="none">
              <a:solidFill>
                <a:srgbClr val="000000"/>
              </a:solidFill>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0"/>
          <p:cNvSpPr txBox="1">
            <a:spLocks noGrp="1"/>
          </p:cNvSpPr>
          <p:nvPr>
            <p:ph type="title"/>
          </p:nvPr>
        </p:nvSpPr>
        <p:spPr>
          <a:xfrm>
            <a:off x="612057" y="437696"/>
            <a:ext cx="11002297" cy="9548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互聯網運作三大平台模式</a:t>
            </a:r>
            <a:endParaRPr sz="3600"/>
          </a:p>
        </p:txBody>
      </p:sp>
      <p:sp>
        <p:nvSpPr>
          <p:cNvPr id="274" name="Google Shape;274;p1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275" name="Google Shape;275;p1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10</a:t>
            </a:fld>
            <a:endParaRPr/>
          </a:p>
        </p:txBody>
      </p:sp>
      <p:grpSp>
        <p:nvGrpSpPr>
          <p:cNvPr id="276" name="Google Shape;276;p10"/>
          <p:cNvGrpSpPr/>
          <p:nvPr/>
        </p:nvGrpSpPr>
        <p:grpSpPr>
          <a:xfrm>
            <a:off x="304800" y="1684205"/>
            <a:ext cx="3744686" cy="3706202"/>
            <a:chOff x="304800" y="1684205"/>
            <a:chExt cx="3744686" cy="3706202"/>
          </a:xfrm>
        </p:grpSpPr>
        <p:sp>
          <p:nvSpPr>
            <p:cNvPr id="277" name="Google Shape;277;p10"/>
            <p:cNvSpPr/>
            <p:nvPr/>
          </p:nvSpPr>
          <p:spPr>
            <a:xfrm>
              <a:off x="977362" y="2480455"/>
              <a:ext cx="3072124" cy="2909952"/>
            </a:xfrm>
            <a:prstGeom prst="roundRect">
              <a:avLst>
                <a:gd name="adj" fmla="val 10756"/>
              </a:avLst>
            </a:prstGeom>
            <a:blipFill rotWithShape="1">
              <a:blip r:embed="rId3">
                <a:alphaModFix/>
              </a:blip>
              <a:stretch>
                <a:fillRect b="28797"/>
              </a:stretch>
            </a:blipFill>
            <a:ln w="57150" cap="flat" cmpd="sng">
              <a:solidFill>
                <a:srgbClr val="604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orbel"/>
                <a:ea typeface="Corbel"/>
                <a:cs typeface="Corbel"/>
                <a:sym typeface="Corbel"/>
              </a:endParaRPr>
            </a:p>
          </p:txBody>
        </p:sp>
        <p:sp>
          <p:nvSpPr>
            <p:cNvPr id="278" name="Google Shape;278;p10"/>
            <p:cNvSpPr/>
            <p:nvPr/>
          </p:nvSpPr>
          <p:spPr>
            <a:xfrm>
              <a:off x="977362" y="4453090"/>
              <a:ext cx="3072124" cy="937317"/>
            </a:xfrm>
            <a:prstGeom prst="roundRect">
              <a:avLst>
                <a:gd name="adj" fmla="val 18394"/>
              </a:avLst>
            </a:prstGeom>
            <a:solidFill>
              <a:srgbClr val="604878"/>
            </a:solidFill>
            <a:ln w="57150" cap="flat" cmpd="sng">
              <a:solidFill>
                <a:srgbClr val="604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zh-TW" sz="2000" b="1" i="0" u="none" strike="noStrike" cap="none">
                  <a:solidFill>
                    <a:schemeClr val="lt1"/>
                  </a:solidFill>
                  <a:latin typeface="Corbel"/>
                  <a:ea typeface="Corbel"/>
                  <a:cs typeface="Corbel"/>
                  <a:sym typeface="Corbel"/>
                </a:rPr>
                <a:t>個人對個人，除去中間媒介。</a:t>
              </a:r>
              <a:endParaRPr sz="2000">
                <a:solidFill>
                  <a:schemeClr val="lt1"/>
                </a:solidFill>
                <a:latin typeface="Corbel"/>
                <a:ea typeface="Corbel"/>
                <a:cs typeface="Corbel"/>
                <a:sym typeface="Corbel"/>
              </a:endParaRPr>
            </a:p>
          </p:txBody>
        </p:sp>
        <p:sp>
          <p:nvSpPr>
            <p:cNvPr id="279" name="Google Shape;279;p10"/>
            <p:cNvSpPr/>
            <p:nvPr/>
          </p:nvSpPr>
          <p:spPr>
            <a:xfrm>
              <a:off x="304800" y="1684205"/>
              <a:ext cx="1238616" cy="1238616"/>
            </a:xfrm>
            <a:prstGeom prst="ellipse">
              <a:avLst/>
            </a:prstGeom>
            <a:solidFill>
              <a:srgbClr val="604878"/>
            </a:solidFill>
            <a:ln w="12700" cap="flat" cmpd="sng">
              <a:solidFill>
                <a:srgbClr val="604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3200">
                  <a:solidFill>
                    <a:schemeClr val="lt1"/>
                  </a:solidFill>
                  <a:latin typeface="Corbel"/>
                  <a:ea typeface="Corbel"/>
                  <a:cs typeface="Corbel"/>
                  <a:sym typeface="Corbel"/>
                </a:rPr>
                <a:t>P2P</a:t>
              </a:r>
              <a:endParaRPr sz="3200">
                <a:solidFill>
                  <a:schemeClr val="lt1"/>
                </a:solidFill>
                <a:latin typeface="Corbel"/>
                <a:ea typeface="Corbel"/>
                <a:cs typeface="Corbel"/>
                <a:sym typeface="Corbel"/>
              </a:endParaRPr>
            </a:p>
          </p:txBody>
        </p:sp>
      </p:grpSp>
      <p:grpSp>
        <p:nvGrpSpPr>
          <p:cNvPr id="280" name="Google Shape;280;p10"/>
          <p:cNvGrpSpPr/>
          <p:nvPr/>
        </p:nvGrpSpPr>
        <p:grpSpPr>
          <a:xfrm>
            <a:off x="4239880" y="1684205"/>
            <a:ext cx="3628570" cy="3705654"/>
            <a:chOff x="4049486" y="1684753"/>
            <a:chExt cx="3628570" cy="3705654"/>
          </a:xfrm>
        </p:grpSpPr>
        <p:sp>
          <p:nvSpPr>
            <p:cNvPr id="281" name="Google Shape;281;p10"/>
            <p:cNvSpPr/>
            <p:nvPr/>
          </p:nvSpPr>
          <p:spPr>
            <a:xfrm>
              <a:off x="4605932" y="2480455"/>
              <a:ext cx="3072124" cy="2909952"/>
            </a:xfrm>
            <a:prstGeom prst="roundRect">
              <a:avLst>
                <a:gd name="adj" fmla="val 10756"/>
              </a:avLst>
            </a:prstGeom>
            <a:blipFill rotWithShape="1">
              <a:blip r:embed="rId4">
                <a:alphaModFix/>
              </a:blip>
              <a:stretch>
                <a:fillRect l="-1415" t="-24938" r="943" b="22636"/>
              </a:stretch>
            </a:blipFill>
            <a:ln w="57150" cap="flat" cmpd="sng">
              <a:solidFill>
                <a:srgbClr val="4DA0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orbel"/>
                <a:ea typeface="Corbel"/>
                <a:cs typeface="Corbel"/>
                <a:sym typeface="Corbel"/>
              </a:endParaRPr>
            </a:p>
          </p:txBody>
        </p:sp>
        <p:sp>
          <p:nvSpPr>
            <p:cNvPr id="282" name="Google Shape;282;p10"/>
            <p:cNvSpPr/>
            <p:nvPr/>
          </p:nvSpPr>
          <p:spPr>
            <a:xfrm>
              <a:off x="4605932" y="4453090"/>
              <a:ext cx="3072124" cy="937317"/>
            </a:xfrm>
            <a:prstGeom prst="roundRect">
              <a:avLst>
                <a:gd name="adj" fmla="val 18394"/>
              </a:avLst>
            </a:prstGeom>
            <a:solidFill>
              <a:srgbClr val="4DA07B"/>
            </a:solidFill>
            <a:ln w="57150" cap="flat" cmpd="sng">
              <a:solidFill>
                <a:srgbClr val="4DA0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zh-TW" sz="1900" b="1">
                  <a:solidFill>
                    <a:schemeClr val="lt1"/>
                  </a:solidFill>
                  <a:latin typeface="Corbel"/>
                  <a:ea typeface="Corbel"/>
                  <a:cs typeface="Corbel"/>
                  <a:sym typeface="Corbel"/>
                </a:rPr>
                <a:t>長尾市場，微型客戶集結。</a:t>
              </a:r>
              <a:endParaRPr sz="1900">
                <a:solidFill>
                  <a:schemeClr val="lt1"/>
                </a:solidFill>
                <a:latin typeface="Corbel"/>
                <a:ea typeface="Corbel"/>
                <a:cs typeface="Corbel"/>
                <a:sym typeface="Corbel"/>
              </a:endParaRPr>
            </a:p>
          </p:txBody>
        </p:sp>
        <p:sp>
          <p:nvSpPr>
            <p:cNvPr id="283" name="Google Shape;283;p10"/>
            <p:cNvSpPr/>
            <p:nvPr/>
          </p:nvSpPr>
          <p:spPr>
            <a:xfrm>
              <a:off x="4049486" y="1684753"/>
              <a:ext cx="1238616" cy="1238616"/>
            </a:xfrm>
            <a:prstGeom prst="ellipse">
              <a:avLst/>
            </a:prstGeom>
            <a:solidFill>
              <a:srgbClr val="4DA07B"/>
            </a:solidFill>
            <a:ln w="12700" cap="flat" cmpd="sng">
              <a:solidFill>
                <a:srgbClr val="4DA0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b="1">
                  <a:solidFill>
                    <a:schemeClr val="lt1"/>
                  </a:solidFill>
                  <a:latin typeface="Corbel"/>
                  <a:ea typeface="Corbel"/>
                  <a:cs typeface="Corbel"/>
                  <a:sym typeface="Corbel"/>
                </a:rPr>
                <a:t>群眾</a:t>
              </a:r>
              <a:endParaRPr sz="2400" b="1">
                <a:solidFill>
                  <a:schemeClr val="lt1"/>
                </a:solidFill>
                <a:latin typeface="Corbel"/>
                <a:ea typeface="Corbel"/>
                <a:cs typeface="Corbel"/>
                <a:sym typeface="Corbel"/>
              </a:endParaRPr>
            </a:p>
          </p:txBody>
        </p:sp>
      </p:grpSp>
      <p:grpSp>
        <p:nvGrpSpPr>
          <p:cNvPr id="284" name="Google Shape;284;p10"/>
          <p:cNvGrpSpPr/>
          <p:nvPr/>
        </p:nvGrpSpPr>
        <p:grpSpPr>
          <a:xfrm>
            <a:off x="8058845" y="1684205"/>
            <a:ext cx="3628570" cy="3706202"/>
            <a:chOff x="7678056" y="1684205"/>
            <a:chExt cx="3628570" cy="3706202"/>
          </a:xfrm>
        </p:grpSpPr>
        <p:sp>
          <p:nvSpPr>
            <p:cNvPr id="285" name="Google Shape;285;p10"/>
            <p:cNvSpPr/>
            <p:nvPr/>
          </p:nvSpPr>
          <p:spPr>
            <a:xfrm>
              <a:off x="8234502" y="2480455"/>
              <a:ext cx="3072124" cy="2909952"/>
            </a:xfrm>
            <a:prstGeom prst="roundRect">
              <a:avLst>
                <a:gd name="adj" fmla="val 10756"/>
              </a:avLst>
            </a:prstGeom>
            <a:blipFill rotWithShape="1">
              <a:blip r:embed="rId5">
                <a:alphaModFix/>
              </a:blip>
              <a:stretch>
                <a:fillRect l="17952" t="2990" r="19636" b="34609"/>
              </a:stretch>
            </a:blipFill>
            <a:ln w="57150" cap="flat" cmpd="sng">
              <a:solidFill>
                <a:srgbClr val="C198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orbel"/>
                <a:ea typeface="Corbel"/>
                <a:cs typeface="Corbel"/>
                <a:sym typeface="Corbel"/>
              </a:endParaRPr>
            </a:p>
          </p:txBody>
        </p:sp>
        <p:sp>
          <p:nvSpPr>
            <p:cNvPr id="286" name="Google Shape;286;p10"/>
            <p:cNvSpPr/>
            <p:nvPr/>
          </p:nvSpPr>
          <p:spPr>
            <a:xfrm>
              <a:off x="8234502" y="4453090"/>
              <a:ext cx="3072124" cy="937317"/>
            </a:xfrm>
            <a:prstGeom prst="roundRect">
              <a:avLst>
                <a:gd name="adj" fmla="val 18394"/>
              </a:avLst>
            </a:prstGeom>
            <a:solidFill>
              <a:srgbClr val="C19859"/>
            </a:solidFill>
            <a:ln w="57150" cap="flat" cmpd="sng">
              <a:solidFill>
                <a:srgbClr val="C198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zh-TW" sz="2000" b="1">
                  <a:solidFill>
                    <a:schemeClr val="lt1"/>
                  </a:solidFill>
                  <a:latin typeface="Corbel"/>
                  <a:ea typeface="Corbel"/>
                  <a:cs typeface="Corbel"/>
                  <a:sym typeface="Corbel"/>
                </a:rPr>
                <a:t>互信互惠</a:t>
              </a:r>
              <a:r>
                <a:rPr lang="zh-TW" sz="1800" b="1">
                  <a:solidFill>
                    <a:schemeClr val="lt1"/>
                  </a:solidFill>
                  <a:latin typeface="Corbel"/>
                  <a:ea typeface="Corbel"/>
                  <a:cs typeface="Corbel"/>
                  <a:sym typeface="Corbel"/>
                </a:rPr>
                <a:t>，</a:t>
              </a:r>
              <a:r>
                <a:rPr lang="zh-TW" sz="2000" b="1">
                  <a:solidFill>
                    <a:schemeClr val="lt1"/>
                  </a:solidFill>
                  <a:latin typeface="Corbel"/>
                  <a:ea typeface="Corbel"/>
                  <a:cs typeface="Corbel"/>
                  <a:sym typeface="Corbel"/>
                </a:rPr>
                <a:t>資源共享。</a:t>
              </a:r>
              <a:endParaRPr sz="1900">
                <a:solidFill>
                  <a:schemeClr val="lt1"/>
                </a:solidFill>
                <a:latin typeface="Corbel"/>
                <a:ea typeface="Corbel"/>
                <a:cs typeface="Corbel"/>
                <a:sym typeface="Corbel"/>
              </a:endParaRPr>
            </a:p>
          </p:txBody>
        </p:sp>
        <p:sp>
          <p:nvSpPr>
            <p:cNvPr id="287" name="Google Shape;287;p10"/>
            <p:cNvSpPr/>
            <p:nvPr/>
          </p:nvSpPr>
          <p:spPr>
            <a:xfrm>
              <a:off x="7678056" y="1684205"/>
              <a:ext cx="1238616" cy="1238616"/>
            </a:xfrm>
            <a:prstGeom prst="ellipse">
              <a:avLst/>
            </a:prstGeom>
            <a:solidFill>
              <a:srgbClr val="C19859"/>
            </a:solidFill>
            <a:ln w="12700" cap="flat" cmpd="sng">
              <a:solidFill>
                <a:srgbClr val="C198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b="1">
                  <a:solidFill>
                    <a:schemeClr val="lt1"/>
                  </a:solidFill>
                  <a:latin typeface="Corbel"/>
                  <a:ea typeface="Corbel"/>
                  <a:cs typeface="Corbel"/>
                  <a:sym typeface="Corbel"/>
                </a:rPr>
                <a:t>社群</a:t>
              </a:r>
              <a:endParaRPr/>
            </a:p>
          </p:txBody>
        </p:sp>
      </p:grpSp>
      <p:grpSp>
        <p:nvGrpSpPr>
          <p:cNvPr id="288" name="Google Shape;288;p10"/>
          <p:cNvGrpSpPr/>
          <p:nvPr/>
        </p:nvGrpSpPr>
        <p:grpSpPr>
          <a:xfrm>
            <a:off x="35302" y="-12459"/>
            <a:ext cx="12153125" cy="377586"/>
            <a:chOff x="35302" y="0"/>
            <a:chExt cx="12153125" cy="377586"/>
          </a:xfrm>
        </p:grpSpPr>
        <p:sp>
          <p:nvSpPr>
            <p:cNvPr id="289" name="Google Shape;289;p10"/>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0"/>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291" name="Google Shape;291;p10"/>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0"/>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293" name="Google Shape;293;p10"/>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0"/>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295" name="Google Shape;295;p10"/>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0"/>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互聯網平台對傳統金融之影響</a:t>
            </a:r>
            <a:endParaRPr sz="3600"/>
          </a:p>
        </p:txBody>
      </p:sp>
      <p:sp>
        <p:nvSpPr>
          <p:cNvPr id="302" name="Google Shape;302;p1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303" name="Google Shape;303;p1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11</a:t>
            </a:fld>
            <a:endParaRPr/>
          </a:p>
        </p:txBody>
      </p:sp>
      <p:pic>
        <p:nvPicPr>
          <p:cNvPr id="304" name="Google Shape;304;p11"/>
          <p:cNvPicPr preferRelativeResize="0"/>
          <p:nvPr/>
        </p:nvPicPr>
        <p:blipFill rotWithShape="1">
          <a:blip r:embed="rId3">
            <a:alphaModFix/>
          </a:blip>
          <a:srcRect/>
          <a:stretch/>
        </p:blipFill>
        <p:spPr>
          <a:xfrm>
            <a:off x="612057" y="1056213"/>
            <a:ext cx="11301259" cy="5143763"/>
          </a:xfrm>
          <a:prstGeom prst="rect">
            <a:avLst/>
          </a:prstGeom>
          <a:noFill/>
          <a:ln>
            <a:noFill/>
          </a:ln>
        </p:spPr>
      </p:pic>
      <p:grpSp>
        <p:nvGrpSpPr>
          <p:cNvPr id="305" name="Google Shape;305;p11"/>
          <p:cNvGrpSpPr/>
          <p:nvPr/>
        </p:nvGrpSpPr>
        <p:grpSpPr>
          <a:xfrm>
            <a:off x="35302" y="-12459"/>
            <a:ext cx="12153125" cy="377586"/>
            <a:chOff x="35302" y="0"/>
            <a:chExt cx="12153125" cy="377586"/>
          </a:xfrm>
        </p:grpSpPr>
        <p:sp>
          <p:nvSpPr>
            <p:cNvPr id="306" name="Google Shape;306;p11"/>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1"/>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308" name="Google Shape;308;p11"/>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1"/>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310" name="Google Shape;310;p11"/>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1"/>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312" name="Google Shape;312;p11"/>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1"/>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傳統金融行業和數位金融</a:t>
            </a:r>
            <a:endParaRPr/>
          </a:p>
        </p:txBody>
      </p:sp>
      <p:graphicFrame>
        <p:nvGraphicFramePr>
          <p:cNvPr id="320" name="Google Shape;320;p12"/>
          <p:cNvGraphicFramePr/>
          <p:nvPr/>
        </p:nvGraphicFramePr>
        <p:xfrm>
          <a:off x="612775" y="1474788"/>
          <a:ext cx="11001400" cy="4716400"/>
        </p:xfrm>
        <a:graphic>
          <a:graphicData uri="http://schemas.openxmlformats.org/drawingml/2006/table">
            <a:tbl>
              <a:tblPr firstRow="1" bandRow="1">
                <a:noFill/>
                <a:tableStyleId>{057F6E9F-3214-4695-9DAF-234AEB845883}</a:tableStyleId>
              </a:tblPr>
              <a:tblGrid>
                <a:gridCol w="2260600">
                  <a:extLst>
                    <a:ext uri="{9D8B030D-6E8A-4147-A177-3AD203B41FA5}">
                      <a16:colId xmlns:a16="http://schemas.microsoft.com/office/drawing/2014/main" val="20000"/>
                    </a:ext>
                  </a:extLst>
                </a:gridCol>
                <a:gridCol w="4370400">
                  <a:extLst>
                    <a:ext uri="{9D8B030D-6E8A-4147-A177-3AD203B41FA5}">
                      <a16:colId xmlns:a16="http://schemas.microsoft.com/office/drawing/2014/main" val="20001"/>
                    </a:ext>
                  </a:extLst>
                </a:gridCol>
                <a:gridCol w="4370400">
                  <a:extLst>
                    <a:ext uri="{9D8B030D-6E8A-4147-A177-3AD203B41FA5}">
                      <a16:colId xmlns:a16="http://schemas.microsoft.com/office/drawing/2014/main" val="20002"/>
                    </a:ext>
                  </a:extLst>
                </a:gridCol>
              </a:tblGrid>
              <a:tr h="589550">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ctr" rtl="0">
                        <a:spcBef>
                          <a:spcPts val="0"/>
                        </a:spcBef>
                        <a:spcAft>
                          <a:spcPts val="0"/>
                        </a:spcAft>
                        <a:buNone/>
                      </a:pPr>
                      <a:r>
                        <a:rPr lang="zh-TW" sz="1800"/>
                        <a:t>傳統金融行業</a:t>
                      </a:r>
                      <a:endParaRPr/>
                    </a:p>
                  </a:txBody>
                  <a:tcPr marL="91450" marR="91450" marT="45725" marB="45725" anchor="ctr"/>
                </a:tc>
                <a:tc>
                  <a:txBody>
                    <a:bodyPr/>
                    <a:lstStyle/>
                    <a:p>
                      <a:pPr marL="0" marR="0" lvl="0" indent="0" algn="ctr" rtl="0">
                        <a:spcBef>
                          <a:spcPts val="0"/>
                        </a:spcBef>
                        <a:spcAft>
                          <a:spcPts val="0"/>
                        </a:spcAft>
                        <a:buNone/>
                      </a:pPr>
                      <a:r>
                        <a:rPr lang="zh-TW" sz="1800"/>
                        <a:t>數位金融</a:t>
                      </a:r>
                      <a:endParaRPr/>
                    </a:p>
                  </a:txBody>
                  <a:tcPr marL="91450" marR="91450" marT="45725" marB="45725" anchor="ctr"/>
                </a:tc>
                <a:extLst>
                  <a:ext uri="{0D108BD9-81ED-4DB2-BD59-A6C34878D82A}">
                    <a16:rowId xmlns:a16="http://schemas.microsoft.com/office/drawing/2014/main" val="10000"/>
                  </a:ext>
                </a:extLst>
              </a:tr>
              <a:tr h="589550">
                <a:tc>
                  <a:txBody>
                    <a:bodyPr/>
                    <a:lstStyle/>
                    <a:p>
                      <a:pPr marL="0" marR="0" lvl="0" indent="0" algn="r" rtl="0">
                        <a:spcBef>
                          <a:spcPts val="0"/>
                        </a:spcBef>
                        <a:spcAft>
                          <a:spcPts val="0"/>
                        </a:spcAft>
                        <a:buNone/>
                      </a:pPr>
                      <a:r>
                        <a:rPr lang="zh-TW" sz="1800"/>
                        <a:t>經營出發點</a:t>
                      </a:r>
                      <a:endParaRPr/>
                    </a:p>
                  </a:txBody>
                  <a:tcPr marL="91450" marR="91450" marT="45725" marB="45725" anchor="ctr"/>
                </a:tc>
                <a:tc>
                  <a:txBody>
                    <a:bodyPr/>
                    <a:lstStyle/>
                    <a:p>
                      <a:pPr marL="0" marR="0" lvl="0" indent="0" algn="ctr" rtl="0">
                        <a:spcBef>
                          <a:spcPts val="0"/>
                        </a:spcBef>
                        <a:spcAft>
                          <a:spcPts val="0"/>
                        </a:spcAft>
                        <a:buNone/>
                      </a:pPr>
                      <a:r>
                        <a:rPr lang="zh-TW" sz="1800"/>
                        <a:t>以營利為導向</a:t>
                      </a:r>
                      <a:endParaRPr/>
                    </a:p>
                  </a:txBody>
                  <a:tcPr marL="91450" marR="91450" marT="45725" marB="45725" anchor="ctr"/>
                </a:tc>
                <a:tc>
                  <a:txBody>
                    <a:bodyPr/>
                    <a:lstStyle/>
                    <a:p>
                      <a:pPr marL="0" marR="0" lvl="0" indent="0" algn="ctr" rtl="0">
                        <a:spcBef>
                          <a:spcPts val="0"/>
                        </a:spcBef>
                        <a:spcAft>
                          <a:spcPts val="0"/>
                        </a:spcAft>
                        <a:buNone/>
                      </a:pPr>
                      <a:r>
                        <a:rPr lang="zh-TW" sz="1800"/>
                        <a:t>以顧客為導向</a:t>
                      </a:r>
                      <a:endParaRPr/>
                    </a:p>
                  </a:txBody>
                  <a:tcPr marL="91450" marR="91450" marT="45725" marB="45725" anchor="ctr"/>
                </a:tc>
                <a:extLst>
                  <a:ext uri="{0D108BD9-81ED-4DB2-BD59-A6C34878D82A}">
                    <a16:rowId xmlns:a16="http://schemas.microsoft.com/office/drawing/2014/main" val="10001"/>
                  </a:ext>
                </a:extLst>
              </a:tr>
              <a:tr h="589550">
                <a:tc>
                  <a:txBody>
                    <a:bodyPr/>
                    <a:lstStyle/>
                    <a:p>
                      <a:pPr marL="0" marR="0" lvl="0" indent="0" algn="r" rtl="0">
                        <a:spcBef>
                          <a:spcPts val="0"/>
                        </a:spcBef>
                        <a:spcAft>
                          <a:spcPts val="0"/>
                        </a:spcAft>
                        <a:buNone/>
                      </a:pPr>
                      <a:r>
                        <a:rPr lang="zh-TW" sz="1800"/>
                        <a:t>客戶體驗</a:t>
                      </a:r>
                      <a:endParaRPr/>
                    </a:p>
                  </a:txBody>
                  <a:tcPr marL="91450" marR="91450" marT="45725" marB="45725" anchor="ctr"/>
                </a:tc>
                <a:tc>
                  <a:txBody>
                    <a:bodyPr/>
                    <a:lstStyle/>
                    <a:p>
                      <a:pPr marL="0" marR="0" lvl="0" indent="0" algn="ctr" rtl="0">
                        <a:spcBef>
                          <a:spcPts val="0"/>
                        </a:spcBef>
                        <a:spcAft>
                          <a:spcPts val="0"/>
                        </a:spcAft>
                        <a:buNone/>
                      </a:pPr>
                      <a:r>
                        <a:rPr lang="zh-TW" sz="1800"/>
                        <a:t>穩健安全</a:t>
                      </a:r>
                      <a:endParaRPr/>
                    </a:p>
                  </a:txBody>
                  <a:tcPr marL="91450" marR="91450" marT="45725" marB="45725" anchor="ctr"/>
                </a:tc>
                <a:tc>
                  <a:txBody>
                    <a:bodyPr/>
                    <a:lstStyle/>
                    <a:p>
                      <a:pPr marL="0" marR="0" lvl="0" indent="0" algn="ctr" rtl="0">
                        <a:spcBef>
                          <a:spcPts val="0"/>
                        </a:spcBef>
                        <a:spcAft>
                          <a:spcPts val="0"/>
                        </a:spcAft>
                        <a:buNone/>
                      </a:pPr>
                      <a:r>
                        <a:rPr lang="zh-TW" sz="1800"/>
                        <a:t>開放便捷</a:t>
                      </a:r>
                      <a:endParaRPr/>
                    </a:p>
                  </a:txBody>
                  <a:tcPr marL="91450" marR="91450" marT="45725" marB="45725" anchor="ctr"/>
                </a:tc>
                <a:extLst>
                  <a:ext uri="{0D108BD9-81ED-4DB2-BD59-A6C34878D82A}">
                    <a16:rowId xmlns:a16="http://schemas.microsoft.com/office/drawing/2014/main" val="10002"/>
                  </a:ext>
                </a:extLst>
              </a:tr>
              <a:tr h="589550">
                <a:tc>
                  <a:txBody>
                    <a:bodyPr/>
                    <a:lstStyle/>
                    <a:p>
                      <a:pPr marL="0" marR="0" lvl="0" indent="0" algn="r" rtl="0">
                        <a:spcBef>
                          <a:spcPts val="0"/>
                        </a:spcBef>
                        <a:spcAft>
                          <a:spcPts val="0"/>
                        </a:spcAft>
                        <a:buNone/>
                      </a:pPr>
                      <a:r>
                        <a:rPr lang="zh-TW" sz="1800"/>
                        <a:t>交易金額</a:t>
                      </a:r>
                      <a:endParaRPr/>
                    </a:p>
                  </a:txBody>
                  <a:tcPr marL="91450" marR="91450" marT="45725" marB="45725" anchor="ctr"/>
                </a:tc>
                <a:tc>
                  <a:txBody>
                    <a:bodyPr/>
                    <a:lstStyle/>
                    <a:p>
                      <a:pPr marL="0" marR="0" lvl="0" indent="0" algn="ctr" rtl="0">
                        <a:spcBef>
                          <a:spcPts val="0"/>
                        </a:spcBef>
                        <a:spcAft>
                          <a:spcPts val="0"/>
                        </a:spcAft>
                        <a:buNone/>
                      </a:pPr>
                      <a:r>
                        <a:rPr lang="zh-TW" sz="1800"/>
                        <a:t>大額少次</a:t>
                      </a:r>
                      <a:endParaRPr/>
                    </a:p>
                  </a:txBody>
                  <a:tcPr marL="91450" marR="91450" marT="45725" marB="45725" anchor="ctr"/>
                </a:tc>
                <a:tc>
                  <a:txBody>
                    <a:bodyPr/>
                    <a:lstStyle/>
                    <a:p>
                      <a:pPr marL="0" marR="0" lvl="0" indent="0" algn="ctr" rtl="0">
                        <a:spcBef>
                          <a:spcPts val="0"/>
                        </a:spcBef>
                        <a:spcAft>
                          <a:spcPts val="0"/>
                        </a:spcAft>
                        <a:buNone/>
                      </a:pPr>
                      <a:r>
                        <a:rPr lang="zh-TW" sz="1800"/>
                        <a:t>少額多次</a:t>
                      </a:r>
                      <a:endParaRPr/>
                    </a:p>
                  </a:txBody>
                  <a:tcPr marL="91450" marR="91450" marT="45725" marB="45725" anchor="ctr"/>
                </a:tc>
                <a:extLst>
                  <a:ext uri="{0D108BD9-81ED-4DB2-BD59-A6C34878D82A}">
                    <a16:rowId xmlns:a16="http://schemas.microsoft.com/office/drawing/2014/main" val="10003"/>
                  </a:ext>
                </a:extLst>
              </a:tr>
              <a:tr h="589550">
                <a:tc>
                  <a:txBody>
                    <a:bodyPr/>
                    <a:lstStyle/>
                    <a:p>
                      <a:pPr marL="0" marR="0" lvl="0" indent="0" algn="r" rtl="0">
                        <a:spcBef>
                          <a:spcPts val="0"/>
                        </a:spcBef>
                        <a:spcAft>
                          <a:spcPts val="0"/>
                        </a:spcAft>
                        <a:buNone/>
                      </a:pPr>
                      <a:r>
                        <a:rPr lang="zh-TW" sz="1800"/>
                        <a:t>價格策略</a:t>
                      </a:r>
                      <a:endParaRPr/>
                    </a:p>
                  </a:txBody>
                  <a:tcPr marL="91450" marR="91450" marT="45725" marB="45725" anchor="ctr"/>
                </a:tc>
                <a:tc>
                  <a:txBody>
                    <a:bodyPr/>
                    <a:lstStyle/>
                    <a:p>
                      <a:pPr marL="0" marR="0" lvl="0" indent="0" algn="ctr" rtl="0">
                        <a:spcBef>
                          <a:spcPts val="0"/>
                        </a:spcBef>
                        <a:spcAft>
                          <a:spcPts val="0"/>
                        </a:spcAft>
                        <a:buNone/>
                      </a:pPr>
                      <a:r>
                        <a:rPr lang="zh-TW" sz="1800"/>
                        <a:t>高</a:t>
                      </a:r>
                      <a:endParaRPr/>
                    </a:p>
                  </a:txBody>
                  <a:tcPr marL="91450" marR="91450" marT="45725" marB="45725" anchor="ctr"/>
                </a:tc>
                <a:tc>
                  <a:txBody>
                    <a:bodyPr/>
                    <a:lstStyle/>
                    <a:p>
                      <a:pPr marL="0" marR="0" lvl="0" indent="0" algn="ctr" rtl="0">
                        <a:spcBef>
                          <a:spcPts val="0"/>
                        </a:spcBef>
                        <a:spcAft>
                          <a:spcPts val="0"/>
                        </a:spcAft>
                        <a:buNone/>
                      </a:pPr>
                      <a:r>
                        <a:rPr lang="zh-TW" sz="1800"/>
                        <a:t>低</a:t>
                      </a:r>
                      <a:endParaRPr/>
                    </a:p>
                  </a:txBody>
                  <a:tcPr marL="91450" marR="91450" marT="45725" marB="45725" anchor="ctr"/>
                </a:tc>
                <a:extLst>
                  <a:ext uri="{0D108BD9-81ED-4DB2-BD59-A6C34878D82A}">
                    <a16:rowId xmlns:a16="http://schemas.microsoft.com/office/drawing/2014/main" val="10004"/>
                  </a:ext>
                </a:extLst>
              </a:tr>
              <a:tr h="589550">
                <a:tc>
                  <a:txBody>
                    <a:bodyPr/>
                    <a:lstStyle/>
                    <a:p>
                      <a:pPr marL="0" marR="0" lvl="0" indent="0" algn="r" rtl="0">
                        <a:spcBef>
                          <a:spcPts val="0"/>
                        </a:spcBef>
                        <a:spcAft>
                          <a:spcPts val="0"/>
                        </a:spcAft>
                        <a:buNone/>
                      </a:pPr>
                      <a:r>
                        <a:rPr lang="zh-TW" sz="1800"/>
                        <a:t>服務中介</a:t>
                      </a:r>
                      <a:endParaRPr/>
                    </a:p>
                  </a:txBody>
                  <a:tcPr marL="91450" marR="91450" marT="45725" marB="45725" anchor="ctr"/>
                </a:tc>
                <a:tc>
                  <a:txBody>
                    <a:bodyPr/>
                    <a:lstStyle/>
                    <a:p>
                      <a:pPr marL="0" marR="0" lvl="0" indent="0" algn="ctr" rtl="0">
                        <a:spcBef>
                          <a:spcPts val="0"/>
                        </a:spcBef>
                        <a:spcAft>
                          <a:spcPts val="0"/>
                        </a:spcAft>
                        <a:buNone/>
                      </a:pPr>
                      <a:r>
                        <a:rPr lang="zh-TW" sz="1800"/>
                        <a:t>中介化</a:t>
                      </a:r>
                      <a:endParaRPr/>
                    </a:p>
                  </a:txBody>
                  <a:tcPr marL="91450" marR="91450" marT="45725" marB="45725" anchor="ctr"/>
                </a:tc>
                <a:tc>
                  <a:txBody>
                    <a:bodyPr/>
                    <a:lstStyle/>
                    <a:p>
                      <a:pPr marL="0" marR="0" lvl="0" indent="0" algn="ctr" rtl="0">
                        <a:spcBef>
                          <a:spcPts val="0"/>
                        </a:spcBef>
                        <a:spcAft>
                          <a:spcPts val="0"/>
                        </a:spcAft>
                        <a:buNone/>
                      </a:pPr>
                      <a:r>
                        <a:rPr lang="zh-TW" sz="1800"/>
                        <a:t>去中介化</a:t>
                      </a:r>
                      <a:endParaRPr/>
                    </a:p>
                  </a:txBody>
                  <a:tcPr marL="91450" marR="91450" marT="45725" marB="45725" anchor="ctr"/>
                </a:tc>
                <a:extLst>
                  <a:ext uri="{0D108BD9-81ED-4DB2-BD59-A6C34878D82A}">
                    <a16:rowId xmlns:a16="http://schemas.microsoft.com/office/drawing/2014/main" val="10005"/>
                  </a:ext>
                </a:extLst>
              </a:tr>
              <a:tr h="589550">
                <a:tc>
                  <a:txBody>
                    <a:bodyPr/>
                    <a:lstStyle/>
                    <a:p>
                      <a:pPr marL="0" marR="0" lvl="0" indent="0" algn="r" rtl="0">
                        <a:spcBef>
                          <a:spcPts val="0"/>
                        </a:spcBef>
                        <a:spcAft>
                          <a:spcPts val="0"/>
                        </a:spcAft>
                        <a:buNone/>
                      </a:pPr>
                      <a:r>
                        <a:rPr lang="zh-TW" sz="1800"/>
                        <a:t>經營穩定性</a:t>
                      </a:r>
                      <a:endParaRPr/>
                    </a:p>
                  </a:txBody>
                  <a:tcPr marL="91450" marR="91450" marT="45725" marB="45725" anchor="ctr"/>
                </a:tc>
                <a:tc>
                  <a:txBody>
                    <a:bodyPr/>
                    <a:lstStyle/>
                    <a:p>
                      <a:pPr marL="0" marR="0" lvl="0" indent="0" algn="ctr" rtl="0">
                        <a:spcBef>
                          <a:spcPts val="0"/>
                        </a:spcBef>
                        <a:spcAft>
                          <a:spcPts val="0"/>
                        </a:spcAft>
                        <a:buNone/>
                      </a:pPr>
                      <a:r>
                        <a:rPr lang="zh-TW" sz="1800"/>
                        <a:t>高，但難以創新</a:t>
                      </a:r>
                      <a:endParaRPr/>
                    </a:p>
                  </a:txBody>
                  <a:tcPr marL="91450" marR="91450" marT="45725" marB="45725" anchor="ctr"/>
                </a:tc>
                <a:tc>
                  <a:txBody>
                    <a:bodyPr/>
                    <a:lstStyle/>
                    <a:p>
                      <a:pPr marL="0" marR="0" lvl="0" indent="0" algn="ctr" rtl="0">
                        <a:spcBef>
                          <a:spcPts val="0"/>
                        </a:spcBef>
                        <a:spcAft>
                          <a:spcPts val="0"/>
                        </a:spcAft>
                        <a:buNone/>
                      </a:pPr>
                      <a:r>
                        <a:rPr lang="zh-TW" sz="1800"/>
                        <a:t>低，容易變革潛力無窮</a:t>
                      </a:r>
                      <a:endParaRPr/>
                    </a:p>
                  </a:txBody>
                  <a:tcPr marL="91450" marR="91450" marT="45725" marB="45725" anchor="ctr"/>
                </a:tc>
                <a:extLst>
                  <a:ext uri="{0D108BD9-81ED-4DB2-BD59-A6C34878D82A}">
                    <a16:rowId xmlns:a16="http://schemas.microsoft.com/office/drawing/2014/main" val="10006"/>
                  </a:ext>
                </a:extLst>
              </a:tr>
              <a:tr h="589550">
                <a:tc>
                  <a:txBody>
                    <a:bodyPr/>
                    <a:lstStyle/>
                    <a:p>
                      <a:pPr marL="0" marR="0" lvl="0" indent="0" algn="r" rtl="0">
                        <a:spcBef>
                          <a:spcPts val="0"/>
                        </a:spcBef>
                        <a:spcAft>
                          <a:spcPts val="0"/>
                        </a:spcAft>
                        <a:buNone/>
                      </a:pPr>
                      <a:r>
                        <a:rPr lang="zh-TW" sz="1800"/>
                        <a:t>監管理念</a:t>
                      </a:r>
                      <a:endParaRPr/>
                    </a:p>
                  </a:txBody>
                  <a:tcPr marL="91450" marR="91450" marT="45725" marB="45725" anchor="ctr"/>
                </a:tc>
                <a:tc>
                  <a:txBody>
                    <a:bodyPr/>
                    <a:lstStyle/>
                    <a:p>
                      <a:pPr marL="0" marR="0" lvl="0" indent="0" algn="ctr" rtl="0">
                        <a:spcBef>
                          <a:spcPts val="0"/>
                        </a:spcBef>
                        <a:spcAft>
                          <a:spcPts val="0"/>
                        </a:spcAft>
                        <a:buNone/>
                      </a:pPr>
                      <a:r>
                        <a:rPr lang="zh-TW" sz="1800"/>
                        <a:t>強調管理與控制</a:t>
                      </a:r>
                      <a:endParaRPr/>
                    </a:p>
                  </a:txBody>
                  <a:tcPr marL="91450" marR="91450" marT="45725" marB="45725" anchor="ctr"/>
                </a:tc>
                <a:tc>
                  <a:txBody>
                    <a:bodyPr/>
                    <a:lstStyle/>
                    <a:p>
                      <a:pPr marL="0" marR="0" lvl="0" indent="0" algn="ctr" rtl="0">
                        <a:spcBef>
                          <a:spcPts val="0"/>
                        </a:spcBef>
                        <a:spcAft>
                          <a:spcPts val="0"/>
                        </a:spcAft>
                        <a:buNone/>
                      </a:pPr>
                      <a:r>
                        <a:rPr lang="zh-TW" sz="1800"/>
                        <a:t>崇尚自由</a:t>
                      </a:r>
                      <a:endParaRPr/>
                    </a:p>
                  </a:txBody>
                  <a:tcPr marL="91450" marR="91450" marT="45725" marB="45725" anchor="ctr"/>
                </a:tc>
                <a:extLst>
                  <a:ext uri="{0D108BD9-81ED-4DB2-BD59-A6C34878D82A}">
                    <a16:rowId xmlns:a16="http://schemas.microsoft.com/office/drawing/2014/main" val="10007"/>
                  </a:ext>
                </a:extLst>
              </a:tr>
            </a:tbl>
          </a:graphicData>
        </a:graphic>
      </p:graphicFrame>
      <p:sp>
        <p:nvSpPr>
          <p:cNvPr id="321" name="Google Shape;321;p1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322" name="Google Shape;322;p1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12</a:t>
            </a:fld>
            <a:endParaRPr/>
          </a:p>
        </p:txBody>
      </p:sp>
      <p:grpSp>
        <p:nvGrpSpPr>
          <p:cNvPr id="323" name="Google Shape;323;p12"/>
          <p:cNvGrpSpPr/>
          <p:nvPr/>
        </p:nvGrpSpPr>
        <p:grpSpPr>
          <a:xfrm>
            <a:off x="5982839" y="3957116"/>
            <a:ext cx="2317884" cy="1719782"/>
            <a:chOff x="9618214" y="1210741"/>
            <a:chExt cx="2317884" cy="1719782"/>
          </a:xfrm>
        </p:grpSpPr>
        <p:pic>
          <p:nvPicPr>
            <p:cNvPr id="324" name="Google Shape;324;p12"/>
            <p:cNvPicPr preferRelativeResize="0"/>
            <p:nvPr/>
          </p:nvPicPr>
          <p:blipFill rotWithShape="1">
            <a:blip r:embed="rId3">
              <a:alphaModFix/>
            </a:blip>
            <a:srcRect/>
            <a:stretch/>
          </p:blipFill>
          <p:spPr>
            <a:xfrm>
              <a:off x="9618214" y="1210741"/>
              <a:ext cx="1108284" cy="1303493"/>
            </a:xfrm>
            <a:prstGeom prst="rect">
              <a:avLst/>
            </a:prstGeom>
            <a:noFill/>
            <a:ln>
              <a:noFill/>
            </a:ln>
          </p:spPr>
        </p:pic>
        <p:pic>
          <p:nvPicPr>
            <p:cNvPr id="325" name="Google Shape;325;p12"/>
            <p:cNvPicPr preferRelativeResize="0"/>
            <p:nvPr/>
          </p:nvPicPr>
          <p:blipFill rotWithShape="1">
            <a:blip r:embed="rId4">
              <a:alphaModFix/>
            </a:blip>
            <a:srcRect/>
            <a:stretch/>
          </p:blipFill>
          <p:spPr>
            <a:xfrm>
              <a:off x="10726498" y="1615740"/>
              <a:ext cx="1209600" cy="1314783"/>
            </a:xfrm>
            <a:prstGeom prst="rect">
              <a:avLst/>
            </a:prstGeom>
            <a:noFill/>
            <a:ln>
              <a:noFill/>
            </a:ln>
          </p:spPr>
        </p:pic>
      </p:grpSp>
      <p:grpSp>
        <p:nvGrpSpPr>
          <p:cNvPr id="326" name="Google Shape;326;p12"/>
          <p:cNvGrpSpPr/>
          <p:nvPr/>
        </p:nvGrpSpPr>
        <p:grpSpPr>
          <a:xfrm>
            <a:off x="3034504" y="2696755"/>
            <a:ext cx="1391162" cy="1479408"/>
            <a:chOff x="2320042" y="4194026"/>
            <a:chExt cx="1249588" cy="1328854"/>
          </a:xfrm>
        </p:grpSpPr>
        <p:pic>
          <p:nvPicPr>
            <p:cNvPr id="327" name="Google Shape;327;p12"/>
            <p:cNvPicPr preferRelativeResize="0"/>
            <p:nvPr/>
          </p:nvPicPr>
          <p:blipFill rotWithShape="1">
            <a:blip r:embed="rId5">
              <a:alphaModFix/>
            </a:blip>
            <a:srcRect l="6493" t="35709" r="68060" b="38845"/>
            <a:stretch/>
          </p:blipFill>
          <p:spPr>
            <a:xfrm>
              <a:off x="2515139" y="4468389"/>
              <a:ext cx="1054491" cy="1054491"/>
            </a:xfrm>
            <a:prstGeom prst="ellipse">
              <a:avLst/>
            </a:prstGeom>
            <a:noFill/>
            <a:ln>
              <a:noFill/>
            </a:ln>
          </p:spPr>
        </p:pic>
        <p:pic>
          <p:nvPicPr>
            <p:cNvPr id="328" name="Google Shape;328;p12"/>
            <p:cNvPicPr preferRelativeResize="0"/>
            <p:nvPr/>
          </p:nvPicPr>
          <p:blipFill rotWithShape="1">
            <a:blip r:embed="rId6">
              <a:alphaModFix/>
            </a:blip>
            <a:srcRect/>
            <a:stretch/>
          </p:blipFill>
          <p:spPr>
            <a:xfrm>
              <a:off x="2320042" y="4194026"/>
              <a:ext cx="691904" cy="548727"/>
            </a:xfrm>
            <a:prstGeom prst="rect">
              <a:avLst/>
            </a:prstGeom>
            <a:noFill/>
            <a:ln>
              <a:noFill/>
            </a:ln>
          </p:spPr>
        </p:pic>
      </p:grpSp>
      <p:grpSp>
        <p:nvGrpSpPr>
          <p:cNvPr id="329" name="Google Shape;329;p12"/>
          <p:cNvGrpSpPr/>
          <p:nvPr/>
        </p:nvGrpSpPr>
        <p:grpSpPr>
          <a:xfrm>
            <a:off x="10038848" y="2680165"/>
            <a:ext cx="1437622" cy="1512588"/>
            <a:chOff x="4127316" y="4195740"/>
            <a:chExt cx="1257899" cy="1323494"/>
          </a:xfrm>
        </p:grpSpPr>
        <p:pic>
          <p:nvPicPr>
            <p:cNvPr id="330" name="Google Shape;330;p12"/>
            <p:cNvPicPr preferRelativeResize="0"/>
            <p:nvPr/>
          </p:nvPicPr>
          <p:blipFill rotWithShape="1">
            <a:blip r:embed="rId5">
              <a:alphaModFix/>
            </a:blip>
            <a:srcRect l="7875" t="66141" r="69137" b="10130"/>
            <a:stretch/>
          </p:blipFill>
          <p:spPr>
            <a:xfrm>
              <a:off x="4366368" y="4467615"/>
              <a:ext cx="1018847" cy="1051619"/>
            </a:xfrm>
            <a:prstGeom prst="ellipse">
              <a:avLst/>
            </a:prstGeom>
            <a:noFill/>
            <a:ln>
              <a:noFill/>
            </a:ln>
          </p:spPr>
        </p:pic>
        <p:pic>
          <p:nvPicPr>
            <p:cNvPr id="331" name="Google Shape;331;p12"/>
            <p:cNvPicPr preferRelativeResize="0"/>
            <p:nvPr/>
          </p:nvPicPr>
          <p:blipFill rotWithShape="1">
            <a:blip r:embed="rId7">
              <a:alphaModFix/>
            </a:blip>
            <a:srcRect/>
            <a:stretch/>
          </p:blipFill>
          <p:spPr>
            <a:xfrm>
              <a:off x="4127316" y="4195740"/>
              <a:ext cx="748476" cy="748476"/>
            </a:xfrm>
            <a:prstGeom prst="rect">
              <a:avLst/>
            </a:prstGeom>
            <a:noFill/>
            <a:ln>
              <a:noFill/>
            </a:ln>
          </p:spPr>
        </p:pic>
      </p:grpSp>
      <p:pic>
        <p:nvPicPr>
          <p:cNvPr id="332" name="Google Shape;332;p12"/>
          <p:cNvPicPr preferRelativeResize="0"/>
          <p:nvPr/>
        </p:nvPicPr>
        <p:blipFill rotWithShape="1">
          <a:blip r:embed="rId8">
            <a:alphaModFix/>
          </a:blip>
          <a:srcRect/>
          <a:stretch/>
        </p:blipFill>
        <p:spPr>
          <a:xfrm>
            <a:off x="5569120" y="2229766"/>
            <a:ext cx="1464318" cy="1464318"/>
          </a:xfrm>
          <a:prstGeom prst="rect">
            <a:avLst/>
          </a:prstGeom>
          <a:noFill/>
          <a:ln>
            <a:noFill/>
          </a:ln>
        </p:spPr>
      </p:pic>
      <p:pic>
        <p:nvPicPr>
          <p:cNvPr id="333" name="Google Shape;333;p12"/>
          <p:cNvPicPr preferRelativeResize="0"/>
          <p:nvPr/>
        </p:nvPicPr>
        <p:blipFill rotWithShape="1">
          <a:blip r:embed="rId9">
            <a:alphaModFix/>
          </a:blip>
          <a:srcRect l="-1" t="27297" r="-232" b="26754"/>
          <a:stretch/>
        </p:blipFill>
        <p:spPr>
          <a:xfrm>
            <a:off x="7694527" y="2721453"/>
            <a:ext cx="1120683" cy="513734"/>
          </a:xfrm>
          <a:prstGeom prst="rect">
            <a:avLst/>
          </a:prstGeom>
          <a:noFill/>
          <a:ln>
            <a:noFill/>
          </a:ln>
        </p:spPr>
      </p:pic>
      <p:grpSp>
        <p:nvGrpSpPr>
          <p:cNvPr id="334" name="Google Shape;334;p12"/>
          <p:cNvGrpSpPr/>
          <p:nvPr/>
        </p:nvGrpSpPr>
        <p:grpSpPr>
          <a:xfrm>
            <a:off x="35302" y="-12459"/>
            <a:ext cx="12153125" cy="377586"/>
            <a:chOff x="35302" y="0"/>
            <a:chExt cx="12153125" cy="377586"/>
          </a:xfrm>
        </p:grpSpPr>
        <p:sp>
          <p:nvSpPr>
            <p:cNvPr id="335" name="Google Shape;335;p12"/>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2"/>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337" name="Google Shape;337;p12"/>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2"/>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339" name="Google Shape;339;p12"/>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2"/>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341" name="Google Shape;341;p12"/>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2"/>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a:t>互聯網金融五大特性</a:t>
            </a:r>
          </a:p>
        </p:txBody>
      </p:sp>
      <p:sp>
        <p:nvSpPr>
          <p:cNvPr id="9" name="Shape 26"/>
          <p:cNvSpPr/>
          <p:nvPr/>
        </p:nvSpPr>
        <p:spPr>
          <a:xfrm>
            <a:off x="0" y="6423852"/>
            <a:ext cx="12192000" cy="434148"/>
          </a:xfrm>
          <a:prstGeom prst="rect">
            <a:avLst/>
          </a:prstGeom>
          <a:solidFill>
            <a:srgbClr val="1B587C"/>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10"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《2017</a:t>
            </a:r>
            <a:r>
              <a:rPr lang="zh-TW" altLang="en-US" dirty="0"/>
              <a:t>數位金融</a:t>
            </a:r>
            <a:r>
              <a:rPr lang="en-US" altLang="zh-TW" dirty="0"/>
              <a:t>》                                                                                                                                            </a:t>
            </a:r>
            <a:r>
              <a:rPr lang="zh-TW" altLang="en-US" dirty="0"/>
              <a:t>	</a:t>
            </a:r>
            <a:r>
              <a:rPr lang="en-US" altLang="zh-TW" dirty="0"/>
              <a:t> NCTU.IIM.IEBI Lab</a:t>
            </a:r>
            <a:endParaRPr lang="zh-TW" altLang="en-US" dirty="0"/>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a:t>客戶端</a:t>
            </a:r>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a:t>金融企業端</a:t>
            </a:r>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線上營運平台</a:t>
            </a: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微型金融市場</a:t>
            </a: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社群合作模式</a:t>
            </a: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grpSp>
        <p:nvGrpSpPr>
          <p:cNvPr id="23" name="Google Shape;352;p13">
            <a:extLst>
              <a:ext uri="{FF2B5EF4-FFF2-40B4-BE49-F238E27FC236}">
                <a16:creationId xmlns:a16="http://schemas.microsoft.com/office/drawing/2014/main" id="{4FEE3207-7889-4F66-AD3D-1CB8567DB0BF}"/>
              </a:ext>
            </a:extLst>
          </p:cNvPr>
          <p:cNvGrpSpPr/>
          <p:nvPr/>
        </p:nvGrpSpPr>
        <p:grpSpPr>
          <a:xfrm>
            <a:off x="3571" y="-12459"/>
            <a:ext cx="12184856" cy="377586"/>
            <a:chOff x="3571" y="0"/>
            <a:chExt cx="12184856" cy="377586"/>
          </a:xfrm>
        </p:grpSpPr>
        <p:sp>
          <p:nvSpPr>
            <p:cNvPr id="24" name="Google Shape;353;p13">
              <a:extLst>
                <a:ext uri="{FF2B5EF4-FFF2-40B4-BE49-F238E27FC236}">
                  <a16:creationId xmlns:a16="http://schemas.microsoft.com/office/drawing/2014/main" id="{1CBAA009-7B2F-404B-8210-AF6ACAFA10E4}"/>
                </a:ext>
              </a:extLst>
            </p:cNvPr>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54;p13">
              <a:extLst>
                <a:ext uri="{FF2B5EF4-FFF2-40B4-BE49-F238E27FC236}">
                  <a16:creationId xmlns:a16="http://schemas.microsoft.com/office/drawing/2014/main" id="{3EE7B74B-A2C3-4A5D-B53C-325201BD79DD}"/>
                </a:ext>
              </a:extLst>
            </p:cNvPr>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27" name="Google Shape;355;p13">
              <a:extLst>
                <a:ext uri="{FF2B5EF4-FFF2-40B4-BE49-F238E27FC236}">
                  <a16:creationId xmlns:a16="http://schemas.microsoft.com/office/drawing/2014/main" id="{47DB6C50-7A65-4C1A-B8BD-9FBAE22EF14A}"/>
                </a:ext>
              </a:extLst>
            </p:cNvPr>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56;p13">
              <a:extLst>
                <a:ext uri="{FF2B5EF4-FFF2-40B4-BE49-F238E27FC236}">
                  <a16:creationId xmlns:a16="http://schemas.microsoft.com/office/drawing/2014/main" id="{8F94142B-0600-4AB7-A7A1-240695976B89}"/>
                </a:ext>
              </a:extLst>
            </p:cNvPr>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29" name="Google Shape;357;p13">
              <a:extLst>
                <a:ext uri="{FF2B5EF4-FFF2-40B4-BE49-F238E27FC236}">
                  <a16:creationId xmlns:a16="http://schemas.microsoft.com/office/drawing/2014/main" id="{BA211AC7-18CB-4105-AF7C-BC1F2AB2FFF5}"/>
                </a:ext>
              </a:extLst>
            </p:cNvPr>
            <p:cNvSpPr/>
            <p:nvPr/>
          </p:nvSpPr>
          <p:spPr>
            <a:xfrm>
              <a:off x="5737621"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58;p13">
              <a:extLst>
                <a:ext uri="{FF2B5EF4-FFF2-40B4-BE49-F238E27FC236}">
                  <a16:creationId xmlns:a16="http://schemas.microsoft.com/office/drawing/2014/main" id="{3DD5F43E-5924-487C-970F-6E94D8AB1114}"/>
                </a:ext>
              </a:extLst>
            </p:cNvPr>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31" name="Google Shape;359;p13">
              <a:extLst>
                <a:ext uri="{FF2B5EF4-FFF2-40B4-BE49-F238E27FC236}">
                  <a16:creationId xmlns:a16="http://schemas.microsoft.com/office/drawing/2014/main" id="{F97B8E28-13DB-4947-9285-00F7F8862C80}"/>
                </a:ext>
              </a:extLst>
            </p:cNvPr>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60;p13">
              <a:extLst>
                <a:ext uri="{FF2B5EF4-FFF2-40B4-BE49-F238E27FC236}">
                  <a16:creationId xmlns:a16="http://schemas.microsoft.com/office/drawing/2014/main" id="{D21A8DBF-610B-4372-ADF5-2F0930556128}"/>
                </a:ext>
              </a:extLst>
            </p:cNvPr>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extLst>
      <p:ext uri="{BB962C8B-B14F-4D97-AF65-F5344CB8AC3E}">
        <p14:creationId xmlns:p14="http://schemas.microsoft.com/office/powerpoint/2010/main" val="4037234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左-右雙向箭號 8"/>
          <p:cNvSpPr/>
          <p:nvPr/>
        </p:nvSpPr>
        <p:spPr>
          <a:xfrm>
            <a:off x="3060092" y="2020369"/>
            <a:ext cx="6187467" cy="2905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片 35"/>
          <p:cNvPicPr>
            <a:picLocks noChangeAspect="1"/>
          </p:cNvPicPr>
          <p:nvPr/>
        </p:nvPicPr>
        <p:blipFill rotWithShape="1">
          <a:blip r:embed="rId2">
            <a:extLst>
              <a:ext uri="{BEBA8EAE-BF5A-486C-A8C5-ECC9F3942E4B}">
                <a14:imgProps xmlns:a14="http://schemas.microsoft.com/office/drawing/2010/main">
                  <a14:imgLayer r:embed="rId3">
                    <a14:imgEffect>
                      <a14:backgroundRemoval t="855" b="93590" l="3241" r="99074">
                        <a14:foregroundMark x1="3241" y1="32051" x2="49074" y2="1709"/>
                        <a14:foregroundMark x1="30093" y1="20940" x2="78241" y2="23504"/>
                        <a14:foregroundMark x1="28704" y1="29060" x2="69907" y2="30342"/>
                        <a14:foregroundMark x1="72685" y1="20513" x2="26852" y2="18803"/>
                        <a14:foregroundMark x1="7870" y1="35043" x2="85185" y2="34188"/>
                        <a14:foregroundMark x1="37500" y1="40171" x2="40278" y2="80769"/>
                        <a14:foregroundMark x1="61111" y1="43590" x2="63889" y2="81197"/>
                        <a14:foregroundMark x1="85648" y1="44872" x2="85648" y2="85470"/>
                        <a14:foregroundMark x1="14352" y1="41026" x2="14815" y2="82051"/>
                        <a14:foregroundMark x1="10648" y1="88462" x2="85185" y2="89316"/>
                        <a14:foregroundMark x1="6019" y1="92308" x2="99537" y2="90598"/>
                        <a14:foregroundMark x1="9259" y1="91880" x2="96759" y2="93590"/>
                      </a14:backgroundRemoval>
                    </a14:imgEffect>
                  </a14:imgLayer>
                </a14:imgProps>
              </a:ext>
              <a:ext uri="{28A0092B-C50C-407E-A947-70E740481C1C}">
                <a14:useLocalDpi xmlns:a14="http://schemas.microsoft.com/office/drawing/2010/main" val="0"/>
              </a:ext>
            </a:extLst>
          </a:blip>
          <a:srcRect b="7805"/>
          <a:stretch/>
        </p:blipFill>
        <p:spPr>
          <a:xfrm>
            <a:off x="1532785" y="3692550"/>
            <a:ext cx="1651997" cy="1649982"/>
          </a:xfrm>
          <a:prstGeom prst="rect">
            <a:avLst/>
          </a:prstGeom>
        </p:spPr>
      </p:pic>
      <p:sp>
        <p:nvSpPr>
          <p:cNvPr id="2" name="標題 1"/>
          <p:cNvSpPr>
            <a:spLocks noGrp="1"/>
          </p:cNvSpPr>
          <p:nvPr>
            <p:ph type="title"/>
          </p:nvPr>
        </p:nvSpPr>
        <p:spPr/>
        <p:txBody>
          <a:bodyPr>
            <a:normAutofit/>
          </a:bodyPr>
          <a:lstStyle/>
          <a:p>
            <a:r>
              <a:rPr lang="zh-TW" altLang="zh-TW" sz="4400" dirty="0"/>
              <a:t>數位金融</a:t>
            </a:r>
            <a:r>
              <a:rPr kumimoji="1" lang="zh-TW" altLang="en-US" dirty="0"/>
              <a:t>五大特性</a:t>
            </a:r>
            <a:r>
              <a:rPr kumimoji="1" lang="en-US" altLang="zh-TW" dirty="0"/>
              <a:t>:(</a:t>
            </a:r>
            <a:r>
              <a:rPr kumimoji="1" lang="zh-TW" altLang="en-US" dirty="0"/>
              <a:t>一</a:t>
            </a:r>
            <a:r>
              <a:rPr kumimoji="1" lang="en-US" altLang="zh-TW" dirty="0"/>
              <a:t>)</a:t>
            </a:r>
            <a:r>
              <a:rPr lang="zh-TW" altLang="en-US" dirty="0"/>
              <a:t>線上服務平台</a:t>
            </a:r>
            <a:endParaRPr kumimoji="1"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pic>
        <p:nvPicPr>
          <p:cNvPr id="15" name="圖片 14"/>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413142" y="4071899"/>
            <a:ext cx="1499046" cy="1499046"/>
          </a:xfrm>
          <a:prstGeom prst="rect">
            <a:avLst/>
          </a:prstGeom>
        </p:spPr>
      </p:pic>
      <p:pic>
        <p:nvPicPr>
          <p:cNvPr id="13" name="內容版面配置區 12"/>
          <p:cNvPicPr>
            <a:picLocks noGrp="1" noChangeAspect="1"/>
          </p:cNvPicPr>
          <p:nvPr>
            <p:ph idx="1"/>
          </p:nvPr>
        </p:nvPicPr>
        <p:blipFill rotWithShape="1">
          <a:blip r:embed="rId5">
            <a:extLst>
              <a:ext uri="{28A0092B-C50C-407E-A947-70E740481C1C}">
                <a14:useLocalDpi xmlns:a14="http://schemas.microsoft.com/office/drawing/2010/main" val="0"/>
              </a:ext>
            </a:extLst>
          </a:blip>
          <a:srcRect l="2809" t="74364" r="74349" b="2794"/>
          <a:stretch/>
        </p:blipFill>
        <p:spPr>
          <a:xfrm>
            <a:off x="814124" y="4765639"/>
            <a:ext cx="489528" cy="489528"/>
          </a:xfrm>
        </p:spPr>
      </p:pic>
      <p:pic>
        <p:nvPicPr>
          <p:cNvPr id="19"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r="73916" b="73678"/>
          <a:stretch/>
        </p:blipFill>
        <p:spPr>
          <a:xfrm>
            <a:off x="955556" y="3544794"/>
            <a:ext cx="559016" cy="564109"/>
          </a:xfrm>
          <a:prstGeom prst="rect">
            <a:avLst/>
          </a:prstGeom>
        </p:spPr>
      </p:pic>
      <p:pic>
        <p:nvPicPr>
          <p:cNvPr id="20"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6299" r="49566" b="74461"/>
          <a:stretch/>
        </p:blipFill>
        <p:spPr>
          <a:xfrm rot="21396352">
            <a:off x="1498827" y="3138619"/>
            <a:ext cx="517237" cy="547333"/>
          </a:xfrm>
          <a:prstGeom prst="rect">
            <a:avLst/>
          </a:prstGeom>
        </p:spPr>
      </p:pic>
      <p:pic>
        <p:nvPicPr>
          <p:cNvPr id="21"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50562" r="27458" b="73924"/>
          <a:stretch/>
        </p:blipFill>
        <p:spPr>
          <a:xfrm>
            <a:off x="2123254" y="2957245"/>
            <a:ext cx="471056" cy="558848"/>
          </a:xfrm>
          <a:prstGeom prst="rect">
            <a:avLst/>
          </a:prstGeom>
        </p:spPr>
      </p:pic>
      <p:pic>
        <p:nvPicPr>
          <p:cNvPr id="22"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73873" b="74859"/>
          <a:stretch/>
        </p:blipFill>
        <p:spPr>
          <a:xfrm>
            <a:off x="2677273" y="3151766"/>
            <a:ext cx="559929" cy="538806"/>
          </a:xfrm>
          <a:prstGeom prst="rect">
            <a:avLst/>
          </a:prstGeom>
        </p:spPr>
      </p:pic>
      <p:pic>
        <p:nvPicPr>
          <p:cNvPr id="23"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3050" t="25846" r="73776" b="51313"/>
          <a:stretch/>
        </p:blipFill>
        <p:spPr>
          <a:xfrm>
            <a:off x="3184782" y="3581287"/>
            <a:ext cx="496636" cy="489527"/>
          </a:xfrm>
          <a:prstGeom prst="rect">
            <a:avLst/>
          </a:prstGeom>
        </p:spPr>
      </p:pic>
      <p:pic>
        <p:nvPicPr>
          <p:cNvPr id="24"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6762" t="26965" r="50396" b="51056"/>
          <a:stretch/>
        </p:blipFill>
        <p:spPr>
          <a:xfrm>
            <a:off x="3510989" y="4673187"/>
            <a:ext cx="489527" cy="471054"/>
          </a:xfrm>
          <a:prstGeom prst="rect">
            <a:avLst/>
          </a:prstGeom>
        </p:spPr>
      </p:pic>
      <p:pic>
        <p:nvPicPr>
          <p:cNvPr id="25"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51286" t="25303" r="25872" b="50993"/>
          <a:stretch/>
        </p:blipFill>
        <p:spPr>
          <a:xfrm>
            <a:off x="3212394" y="5171935"/>
            <a:ext cx="489527" cy="508000"/>
          </a:xfrm>
          <a:prstGeom prst="rect">
            <a:avLst/>
          </a:prstGeom>
        </p:spPr>
      </p:pic>
      <p:pic>
        <p:nvPicPr>
          <p:cNvPr id="26"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73855" t="27018" r="3734" b="51433"/>
          <a:stretch/>
        </p:blipFill>
        <p:spPr>
          <a:xfrm>
            <a:off x="3485688" y="4107744"/>
            <a:ext cx="480291" cy="461818"/>
          </a:xfrm>
          <a:prstGeom prst="rect">
            <a:avLst/>
          </a:prstGeom>
        </p:spPr>
      </p:pic>
      <p:pic>
        <p:nvPicPr>
          <p:cNvPr id="27"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3108" t="50107" r="73619" b="27913"/>
          <a:stretch/>
        </p:blipFill>
        <p:spPr>
          <a:xfrm>
            <a:off x="750596" y="4195681"/>
            <a:ext cx="498764" cy="471054"/>
          </a:xfrm>
          <a:prstGeom prst="rect">
            <a:avLst/>
          </a:prstGeom>
        </p:spPr>
      </p:pic>
      <p:pic>
        <p:nvPicPr>
          <p:cNvPr id="28"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7231" t="50395" r="49496" b="26332"/>
          <a:stretch/>
        </p:blipFill>
        <p:spPr>
          <a:xfrm rot="21444771">
            <a:off x="1106077" y="5255890"/>
            <a:ext cx="498764" cy="498763"/>
          </a:xfrm>
          <a:prstGeom prst="rect">
            <a:avLst/>
          </a:prstGeom>
        </p:spPr>
      </p:pic>
      <p:pic>
        <p:nvPicPr>
          <p:cNvPr id="29"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51224" t="49829" r="26365" b="26898"/>
          <a:stretch/>
        </p:blipFill>
        <p:spPr>
          <a:xfrm>
            <a:off x="2167506" y="5717241"/>
            <a:ext cx="480291" cy="498763"/>
          </a:xfrm>
          <a:prstGeom prst="rect">
            <a:avLst/>
          </a:prstGeom>
        </p:spPr>
      </p:pic>
      <p:pic>
        <p:nvPicPr>
          <p:cNvPr id="30"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6908" t="74623" r="50250" b="3397"/>
          <a:stretch/>
        </p:blipFill>
        <p:spPr>
          <a:xfrm>
            <a:off x="2743809" y="5530128"/>
            <a:ext cx="489527" cy="471055"/>
          </a:xfrm>
          <a:prstGeom prst="rect">
            <a:avLst/>
          </a:prstGeom>
        </p:spPr>
      </p:pic>
      <p:pic>
        <p:nvPicPr>
          <p:cNvPr id="31"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74138" t="50232" r="3020" b="27357"/>
          <a:stretch/>
        </p:blipFill>
        <p:spPr>
          <a:xfrm>
            <a:off x="1633727" y="5583996"/>
            <a:ext cx="489527" cy="480291"/>
          </a:xfrm>
          <a:prstGeom prst="rect">
            <a:avLst/>
          </a:prstGeom>
        </p:spPr>
      </p:pic>
      <p:sp>
        <p:nvSpPr>
          <p:cNvPr id="32" name="文字方塊 31"/>
          <p:cNvSpPr txBox="1"/>
          <p:nvPr/>
        </p:nvSpPr>
        <p:spPr>
          <a:xfrm>
            <a:off x="5501075" y="4888565"/>
            <a:ext cx="2964273" cy="400110"/>
          </a:xfrm>
          <a:prstGeom prst="rect">
            <a:avLst/>
          </a:prstGeom>
          <a:noFill/>
        </p:spPr>
        <p:txBody>
          <a:bodyPr wrap="none" rtlCol="0">
            <a:spAutoFit/>
          </a:bodyPr>
          <a:lstStyle/>
          <a:p>
            <a:r>
              <a:rPr lang="zh-TW" altLang="en-US" sz="2000" dirty="0"/>
              <a:t>時間、空間受限 </a:t>
            </a:r>
            <a:r>
              <a:rPr lang="en-US" altLang="zh-TW" sz="2000" dirty="0"/>
              <a:t>(</a:t>
            </a:r>
            <a:r>
              <a:rPr lang="zh-TW" altLang="en-US" sz="2000" b="1" dirty="0"/>
              <a:t>高成本</a:t>
            </a:r>
            <a:r>
              <a:rPr lang="en-US" altLang="zh-TW" sz="2000" dirty="0"/>
              <a:t>)</a:t>
            </a:r>
            <a:endParaRPr lang="zh-TW" altLang="en-US" sz="2000" dirty="0"/>
          </a:p>
        </p:txBody>
      </p:sp>
      <p:sp>
        <p:nvSpPr>
          <p:cNvPr id="35" name="文字方塊 34"/>
          <p:cNvSpPr txBox="1"/>
          <p:nvPr/>
        </p:nvSpPr>
        <p:spPr>
          <a:xfrm>
            <a:off x="4360367" y="3855470"/>
            <a:ext cx="4726568" cy="707886"/>
          </a:xfrm>
          <a:prstGeom prst="rect">
            <a:avLst/>
          </a:prstGeom>
          <a:noFill/>
        </p:spPr>
        <p:txBody>
          <a:bodyPr wrap="square" rtlCol="0">
            <a:spAutoFit/>
          </a:bodyPr>
          <a:lstStyle/>
          <a:p>
            <a:r>
              <a:rPr lang="zh-TW" altLang="en-US" sz="2000" dirty="0"/>
              <a:t>仰賴人工，面對面，業務拓展的範圍有限，難以接觸到大量客戶。</a:t>
            </a:r>
          </a:p>
        </p:txBody>
      </p:sp>
      <p:pic>
        <p:nvPicPr>
          <p:cNvPr id="37" name="圖片 36"/>
          <p:cNvPicPr>
            <a:picLocks noChangeAspect="1"/>
          </p:cNvPicPr>
          <p:nvPr/>
        </p:nvPicPr>
        <p:blipFill>
          <a:blip r:embed="rId6" cstate="print">
            <a:clrChange>
              <a:clrFrom>
                <a:srgbClr val="76D8E3"/>
              </a:clrFrom>
              <a:clrTo>
                <a:srgbClr val="76D8E3">
                  <a:alpha val="0"/>
                </a:srgbClr>
              </a:clrTo>
            </a:clrChange>
            <a:extLst>
              <a:ext uri="{28A0092B-C50C-407E-A947-70E740481C1C}">
                <a14:useLocalDpi xmlns:a14="http://schemas.microsoft.com/office/drawing/2010/main" val="0"/>
              </a:ext>
            </a:extLst>
          </a:blip>
          <a:stretch>
            <a:fillRect/>
          </a:stretch>
        </p:blipFill>
        <p:spPr>
          <a:xfrm>
            <a:off x="9317002" y="1429508"/>
            <a:ext cx="1691326" cy="1691326"/>
          </a:xfrm>
          <a:prstGeom prst="rect">
            <a:avLst/>
          </a:prstGeom>
        </p:spPr>
      </p:pic>
      <p:pic>
        <p:nvPicPr>
          <p:cNvPr id="3" name="圖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4827" y="1568760"/>
            <a:ext cx="1180883" cy="1180883"/>
          </a:xfrm>
          <a:prstGeom prst="rect">
            <a:avLst/>
          </a:prstGeom>
        </p:spPr>
      </p:pic>
      <p:sp>
        <p:nvSpPr>
          <p:cNvPr id="6" name="文字方塊 5"/>
          <p:cNvSpPr txBox="1"/>
          <p:nvPr/>
        </p:nvSpPr>
        <p:spPr>
          <a:xfrm>
            <a:off x="5879618" y="5233903"/>
            <a:ext cx="1222941" cy="400110"/>
          </a:xfrm>
          <a:prstGeom prst="rect">
            <a:avLst/>
          </a:prstGeom>
          <a:noFill/>
        </p:spPr>
        <p:txBody>
          <a:bodyPr wrap="square" rtlCol="0">
            <a:spAutoFit/>
          </a:bodyPr>
          <a:lstStyle/>
          <a:p>
            <a:r>
              <a:rPr kumimoji="1" lang="zh-TW" altLang="en-US" sz="2000" b="1" dirty="0"/>
              <a:t>傳統金融</a:t>
            </a:r>
          </a:p>
        </p:txBody>
      </p:sp>
      <p:sp>
        <p:nvSpPr>
          <p:cNvPr id="7" name="文字方塊 6"/>
          <p:cNvSpPr txBox="1"/>
          <p:nvPr/>
        </p:nvSpPr>
        <p:spPr>
          <a:xfrm>
            <a:off x="6707222" y="1651037"/>
            <a:ext cx="2383971" cy="369332"/>
          </a:xfrm>
          <a:prstGeom prst="rect">
            <a:avLst/>
          </a:prstGeom>
          <a:noFill/>
        </p:spPr>
        <p:txBody>
          <a:bodyPr wrap="square" rtlCol="0">
            <a:spAutoFit/>
          </a:bodyPr>
          <a:lstStyle/>
          <a:p>
            <a:r>
              <a:rPr kumimoji="1" lang="zh-TW" altLang="en-US" dirty="0"/>
              <a:t>即時、個人化服務</a:t>
            </a:r>
          </a:p>
        </p:txBody>
      </p:sp>
      <p:sp>
        <p:nvSpPr>
          <p:cNvPr id="33" name="文字方塊 32"/>
          <p:cNvSpPr txBox="1"/>
          <p:nvPr/>
        </p:nvSpPr>
        <p:spPr>
          <a:xfrm>
            <a:off x="6685710" y="2310914"/>
            <a:ext cx="2727432" cy="646331"/>
          </a:xfrm>
          <a:prstGeom prst="rect">
            <a:avLst/>
          </a:prstGeom>
          <a:noFill/>
        </p:spPr>
        <p:txBody>
          <a:bodyPr wrap="square" rtlCol="0">
            <a:spAutoFit/>
          </a:bodyPr>
          <a:lstStyle/>
          <a:p>
            <a:r>
              <a:rPr kumimoji="1" lang="zh-TW" altLang="en-US" dirty="0"/>
              <a:t>無時空限制，取代實體分行服務</a:t>
            </a:r>
            <a:r>
              <a:rPr kumimoji="1" lang="en-US" altLang="zh-TW" dirty="0"/>
              <a:t>(</a:t>
            </a:r>
            <a:r>
              <a:rPr kumimoji="1" lang="zh-TW" altLang="en-US" b="1" dirty="0"/>
              <a:t>低成本、大市場</a:t>
            </a:r>
            <a:r>
              <a:rPr kumimoji="1" lang="en-US" altLang="zh-TW" dirty="0"/>
              <a:t>)</a:t>
            </a:r>
            <a:endParaRPr kumimoji="1" lang="zh-TW" altLang="en-US" dirty="0"/>
          </a:p>
        </p:txBody>
      </p:sp>
      <p:pic>
        <p:nvPicPr>
          <p:cNvPr id="1028" name="Picture 4" descr="ãonline bank iconãçåçæå°çµæ"/>
          <p:cNvPicPr>
            <a:picLocks noChangeAspect="1" noChangeArrowheads="1"/>
          </p:cNvPicPr>
          <p:nvPr/>
        </p:nvPicPr>
        <p:blipFill>
          <a:blip r:embed="rId8">
            <a:duotone>
              <a:schemeClr val="accent1">
                <a:shade val="45000"/>
                <a:satMod val="135000"/>
              </a:schemeClr>
              <a:prstClr val="white"/>
            </a:duotone>
            <a:extLst>
              <a:ext uri="{BEBA8EAE-BF5A-486C-A8C5-ECC9F3942E4B}">
                <a14:imgProps xmlns:a14="http://schemas.microsoft.com/office/drawing/2010/main">
                  <a14:imgLayer r:embed="rId9">
                    <a14:imgEffect>
                      <a14:backgroundRemoval t="4000" b="93778" l="0" r="100000">
                        <a14:foregroundMark x1="57778" y1="36444" x2="57778" y2="36444"/>
                        <a14:foregroundMark x1="54222" y1="49333" x2="54222" y2="49333"/>
                        <a14:foregroundMark x1="64444" y1="48444" x2="64444" y2="48444"/>
                        <a14:foregroundMark x1="46222" y1="51556" x2="46222" y2="51556"/>
                        <a14:foregroundMark x1="38222" y1="50667" x2="38222" y2="50667"/>
                        <a14:foregroundMark x1="45333" y1="63556" x2="45333" y2="63556"/>
                        <a14:foregroundMark x1="53333" y1="65778" x2="53333" y2="65778"/>
                        <a14:foregroundMark x1="73778" y1="83556" x2="73778" y2="83556"/>
                        <a14:foregroundMark x1="51111" y1="34222" x2="51111" y2="34222"/>
                        <a14:foregroundMark x1="40444" y1="41333" x2="40444" y2="41333"/>
                      </a14:backgroundRemoval>
                    </a14:imgEffect>
                  </a14:imgLayer>
                </a14:imgProps>
              </a:ext>
              <a:ext uri="{28A0092B-C50C-407E-A947-70E740481C1C}">
                <a14:useLocalDpi xmlns:a14="http://schemas.microsoft.com/office/drawing/2010/main" val="0"/>
              </a:ext>
            </a:extLst>
          </a:blip>
          <a:srcRect/>
          <a:stretch>
            <a:fillRect/>
          </a:stretch>
        </p:blipFill>
        <p:spPr bwMode="auto">
          <a:xfrm>
            <a:off x="1538016" y="1594330"/>
            <a:ext cx="1249153" cy="1249153"/>
          </a:xfrm>
          <a:prstGeom prst="rect">
            <a:avLst/>
          </a:prstGeom>
          <a:noFill/>
          <a:extLst>
            <a:ext uri="{909E8E84-426E-40DD-AFC4-6F175D3DCCD1}">
              <a14:hiddenFill xmlns:a14="http://schemas.microsoft.com/office/drawing/2010/main">
                <a:solidFill>
                  <a:srgbClr val="FFFFFF"/>
                </a:solidFill>
              </a14:hiddenFill>
            </a:ext>
          </a:extLst>
        </p:spPr>
      </p:pic>
      <p:sp>
        <p:nvSpPr>
          <p:cNvPr id="34" name="左-右雙向箭號 33"/>
          <p:cNvSpPr/>
          <p:nvPr/>
        </p:nvSpPr>
        <p:spPr>
          <a:xfrm>
            <a:off x="4146847" y="4592987"/>
            <a:ext cx="4995315" cy="290545"/>
          </a:xfrm>
          <a:prstGeom prst="lef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Google Shape;350;p13">
            <a:extLst>
              <a:ext uri="{FF2B5EF4-FFF2-40B4-BE49-F238E27FC236}">
                <a16:creationId xmlns:a16="http://schemas.microsoft.com/office/drawing/2014/main" id="{E454ECB1-A58E-13C8-0800-10A09E5CE6FF}"/>
              </a:ext>
            </a:extLst>
          </p:cNvPr>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2023數位金融》                                                                                                                                             	NYCU.IIM.IEBI Lab</a:t>
            </a:r>
            <a:endParaRPr dirty="0"/>
          </a:p>
        </p:txBody>
      </p:sp>
      <p:grpSp>
        <p:nvGrpSpPr>
          <p:cNvPr id="14" name="Google Shape;352;p13">
            <a:extLst>
              <a:ext uri="{FF2B5EF4-FFF2-40B4-BE49-F238E27FC236}">
                <a16:creationId xmlns:a16="http://schemas.microsoft.com/office/drawing/2014/main" id="{B4358A37-F939-D843-4129-F3692102F673}"/>
              </a:ext>
            </a:extLst>
          </p:cNvPr>
          <p:cNvGrpSpPr/>
          <p:nvPr/>
        </p:nvGrpSpPr>
        <p:grpSpPr>
          <a:xfrm>
            <a:off x="3571" y="-12459"/>
            <a:ext cx="12184856" cy="377586"/>
            <a:chOff x="3571" y="0"/>
            <a:chExt cx="12184856" cy="377586"/>
          </a:xfrm>
        </p:grpSpPr>
        <p:sp>
          <p:nvSpPr>
            <p:cNvPr id="16" name="Google Shape;353;p13">
              <a:extLst>
                <a:ext uri="{FF2B5EF4-FFF2-40B4-BE49-F238E27FC236}">
                  <a16:creationId xmlns:a16="http://schemas.microsoft.com/office/drawing/2014/main" id="{781F64F8-6129-CA44-9CF7-622B15A15EE6}"/>
                </a:ext>
              </a:extLst>
            </p:cNvPr>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54;p13">
              <a:extLst>
                <a:ext uri="{FF2B5EF4-FFF2-40B4-BE49-F238E27FC236}">
                  <a16:creationId xmlns:a16="http://schemas.microsoft.com/office/drawing/2014/main" id="{9381DAA1-AFB4-C6C9-980B-1685919591FB}"/>
                </a:ext>
              </a:extLst>
            </p:cNvPr>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18" name="Google Shape;355;p13">
              <a:extLst>
                <a:ext uri="{FF2B5EF4-FFF2-40B4-BE49-F238E27FC236}">
                  <a16:creationId xmlns:a16="http://schemas.microsoft.com/office/drawing/2014/main" id="{2A57B61E-AF22-E73E-9867-9C87C58E6248}"/>
                </a:ext>
              </a:extLst>
            </p:cNvPr>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56;p13">
              <a:extLst>
                <a:ext uri="{FF2B5EF4-FFF2-40B4-BE49-F238E27FC236}">
                  <a16:creationId xmlns:a16="http://schemas.microsoft.com/office/drawing/2014/main" id="{A56690F4-A56A-F177-8396-4A7A7AD4DEE9}"/>
                </a:ext>
              </a:extLst>
            </p:cNvPr>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dirty="0">
                  <a:solidFill>
                    <a:schemeClr val="lt1"/>
                  </a:solidFill>
                  <a:latin typeface="Corbel"/>
                  <a:ea typeface="Corbel"/>
                  <a:cs typeface="Corbel"/>
                  <a:sym typeface="Corbel"/>
                </a:rPr>
                <a:t>金融轉型</a:t>
              </a:r>
              <a:endParaRPr dirty="0"/>
            </a:p>
          </p:txBody>
        </p:sp>
        <p:sp>
          <p:nvSpPr>
            <p:cNvPr id="39" name="Google Shape;357;p13">
              <a:extLst>
                <a:ext uri="{FF2B5EF4-FFF2-40B4-BE49-F238E27FC236}">
                  <a16:creationId xmlns:a16="http://schemas.microsoft.com/office/drawing/2014/main" id="{9B59377E-337B-3FED-F536-2CD28BDF2192}"/>
                </a:ext>
              </a:extLst>
            </p:cNvPr>
            <p:cNvSpPr/>
            <p:nvPr/>
          </p:nvSpPr>
          <p:spPr>
            <a:xfrm>
              <a:off x="5737621"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58;p13">
              <a:extLst>
                <a:ext uri="{FF2B5EF4-FFF2-40B4-BE49-F238E27FC236}">
                  <a16:creationId xmlns:a16="http://schemas.microsoft.com/office/drawing/2014/main" id="{806CB9D9-4F76-0966-DB65-5B7AD9EF8C09}"/>
                </a:ext>
              </a:extLst>
            </p:cNvPr>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dirty="0">
                  <a:solidFill>
                    <a:schemeClr val="lt1"/>
                  </a:solidFill>
                  <a:latin typeface="Corbel"/>
                  <a:ea typeface="Corbel"/>
                  <a:cs typeface="Corbel"/>
                  <a:sym typeface="Corbel"/>
                </a:rPr>
                <a:t>數位金融</a:t>
              </a:r>
              <a:endParaRPr dirty="0"/>
            </a:p>
          </p:txBody>
        </p:sp>
        <p:sp>
          <p:nvSpPr>
            <p:cNvPr id="41" name="Google Shape;359;p13">
              <a:extLst>
                <a:ext uri="{FF2B5EF4-FFF2-40B4-BE49-F238E27FC236}">
                  <a16:creationId xmlns:a16="http://schemas.microsoft.com/office/drawing/2014/main" id="{1E8949CD-5F0A-E00B-4674-D72028CCFFB2}"/>
                </a:ext>
              </a:extLst>
            </p:cNvPr>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60;p13">
              <a:extLst>
                <a:ext uri="{FF2B5EF4-FFF2-40B4-BE49-F238E27FC236}">
                  <a16:creationId xmlns:a16="http://schemas.microsoft.com/office/drawing/2014/main" id="{EA3146E2-E900-798C-17E4-149E3ABF172C}"/>
                </a:ext>
              </a:extLst>
            </p:cNvPr>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extLst>
      <p:ext uri="{BB962C8B-B14F-4D97-AF65-F5344CB8AC3E}">
        <p14:creationId xmlns:p14="http://schemas.microsoft.com/office/powerpoint/2010/main" val="1542787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1426" y="366368"/>
            <a:ext cx="11708296" cy="843933"/>
          </a:xfrm>
        </p:spPr>
        <p:txBody>
          <a:bodyPr>
            <a:normAutofit/>
          </a:bodyPr>
          <a:lstStyle/>
          <a:p>
            <a:r>
              <a:rPr lang="zh-TW" altLang="zh-TW" sz="4000" dirty="0"/>
              <a:t>數位金融</a:t>
            </a:r>
            <a:r>
              <a:rPr kumimoji="1" lang="zh-TW" altLang="en-US" dirty="0"/>
              <a:t>五大特性</a:t>
            </a:r>
            <a:r>
              <a:rPr kumimoji="1" lang="en-US" altLang="zh-TW" dirty="0"/>
              <a:t>:(</a:t>
            </a:r>
            <a:r>
              <a:rPr kumimoji="1" lang="zh-TW" altLang="en-US" dirty="0"/>
              <a:t>二</a:t>
            </a:r>
            <a:r>
              <a:rPr kumimoji="1" lang="en-US" altLang="zh-TW" dirty="0"/>
              <a:t>) </a:t>
            </a:r>
            <a:r>
              <a:rPr lang="en-US" altLang="zh-TW" dirty="0"/>
              <a:t>AI</a:t>
            </a:r>
            <a:r>
              <a:rPr lang="zh-TW" altLang="en-US" dirty="0"/>
              <a:t>大數據分析</a:t>
            </a:r>
            <a:endParaRPr kumimoji="1"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cxnSp>
        <p:nvCxnSpPr>
          <p:cNvPr id="32" name="直線箭頭接點 31"/>
          <p:cNvCxnSpPr/>
          <p:nvPr/>
        </p:nvCxnSpPr>
        <p:spPr>
          <a:xfrm flipV="1">
            <a:off x="2178602" y="5131027"/>
            <a:ext cx="906458" cy="672"/>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35" name="圖片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164527" y="1782943"/>
            <a:ext cx="1314350" cy="1314350"/>
          </a:xfrm>
          <a:prstGeom prst="rect">
            <a:avLst/>
          </a:prstGeom>
        </p:spPr>
      </p:pic>
      <p:cxnSp>
        <p:nvCxnSpPr>
          <p:cNvPr id="46" name="直線箭頭接點 45"/>
          <p:cNvCxnSpPr/>
          <p:nvPr/>
        </p:nvCxnSpPr>
        <p:spPr>
          <a:xfrm>
            <a:off x="4591638" y="2930083"/>
            <a:ext cx="676900" cy="0"/>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48" name="圖片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1884" y="3229075"/>
            <a:ext cx="449390" cy="524289"/>
          </a:xfrm>
          <a:prstGeom prst="rect">
            <a:avLst/>
          </a:prstGeom>
        </p:spPr>
      </p:pic>
      <p:sp>
        <p:nvSpPr>
          <p:cNvPr id="51" name="向下箭號 50"/>
          <p:cNvSpPr/>
          <p:nvPr/>
        </p:nvSpPr>
        <p:spPr>
          <a:xfrm rot="5400000">
            <a:off x="8141030" y="2399053"/>
            <a:ext cx="384539" cy="904962"/>
          </a:xfrm>
          <a:prstGeom prst="downArrow">
            <a:avLst>
              <a:gd name="adj1" fmla="val 50000"/>
              <a:gd name="adj2" fmla="val 75202"/>
            </a:avLst>
          </a:prstGeom>
          <a:noFill/>
          <a:ln w="28575">
            <a:solidFill>
              <a:srgbClr val="4C57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3" name="文字方塊 52"/>
          <p:cNvSpPr txBox="1"/>
          <p:nvPr/>
        </p:nvSpPr>
        <p:spPr>
          <a:xfrm>
            <a:off x="3269367" y="3188305"/>
            <a:ext cx="1209510" cy="400110"/>
          </a:xfrm>
          <a:prstGeom prst="rect">
            <a:avLst/>
          </a:prstGeom>
          <a:noFill/>
        </p:spPr>
        <p:txBody>
          <a:bodyPr wrap="square" rtlCol="0">
            <a:spAutoFit/>
          </a:bodyPr>
          <a:lstStyle/>
          <a:p>
            <a:r>
              <a:rPr kumimoji="1" lang="en-US" altLang="zh-TW" sz="2000" b="1" dirty="0">
                <a:solidFill>
                  <a:srgbClr val="4C5760"/>
                </a:solidFill>
              </a:rPr>
              <a:t>Data + AI</a:t>
            </a:r>
            <a:endParaRPr kumimoji="1" lang="zh-TW" altLang="en-US" sz="2000" b="1" dirty="0">
              <a:solidFill>
                <a:srgbClr val="4C5760"/>
              </a:solidFill>
            </a:endParaRPr>
          </a:p>
        </p:txBody>
      </p:sp>
      <p:sp>
        <p:nvSpPr>
          <p:cNvPr id="54" name="文字方塊 53"/>
          <p:cNvSpPr txBox="1"/>
          <p:nvPr/>
        </p:nvSpPr>
        <p:spPr>
          <a:xfrm>
            <a:off x="1485069" y="5529233"/>
            <a:ext cx="1439333" cy="461665"/>
          </a:xfrm>
          <a:prstGeom prst="rect">
            <a:avLst/>
          </a:prstGeom>
          <a:noFill/>
        </p:spPr>
        <p:txBody>
          <a:bodyPr wrap="square" rtlCol="0">
            <a:spAutoFit/>
          </a:bodyPr>
          <a:lstStyle/>
          <a:p>
            <a:r>
              <a:rPr kumimoji="1" lang="zh-TW" altLang="en-US" sz="2400" b="1" dirty="0"/>
              <a:t>傳統金融</a:t>
            </a:r>
          </a:p>
        </p:txBody>
      </p:sp>
      <p:sp>
        <p:nvSpPr>
          <p:cNvPr id="55" name="文字方塊 54"/>
          <p:cNvSpPr txBox="1"/>
          <p:nvPr/>
        </p:nvSpPr>
        <p:spPr>
          <a:xfrm>
            <a:off x="1498451" y="3112178"/>
            <a:ext cx="1439333" cy="461665"/>
          </a:xfrm>
          <a:prstGeom prst="rect">
            <a:avLst/>
          </a:prstGeom>
          <a:noFill/>
        </p:spPr>
        <p:txBody>
          <a:bodyPr wrap="square" rtlCol="0">
            <a:spAutoFit/>
          </a:bodyPr>
          <a:lstStyle/>
          <a:p>
            <a:r>
              <a:rPr kumimoji="1" lang="zh-TW" altLang="en-US" sz="2400" b="1" dirty="0"/>
              <a:t>數位金融</a:t>
            </a:r>
          </a:p>
        </p:txBody>
      </p:sp>
      <p:sp>
        <p:nvSpPr>
          <p:cNvPr id="61" name="文字方塊 60"/>
          <p:cNvSpPr txBox="1"/>
          <p:nvPr/>
        </p:nvSpPr>
        <p:spPr>
          <a:xfrm>
            <a:off x="8281386" y="1861450"/>
            <a:ext cx="1283746" cy="707886"/>
          </a:xfrm>
          <a:prstGeom prst="rect">
            <a:avLst/>
          </a:prstGeom>
          <a:noFill/>
        </p:spPr>
        <p:txBody>
          <a:bodyPr wrap="square" rtlCol="0">
            <a:spAutoFit/>
          </a:bodyPr>
          <a:lstStyle/>
          <a:p>
            <a:r>
              <a:rPr kumimoji="1" lang="zh-TW" altLang="en-US" sz="2000" dirty="0"/>
              <a:t>風險控管</a:t>
            </a:r>
            <a:endParaRPr kumimoji="1" lang="en-US" altLang="zh-TW" sz="2000" dirty="0"/>
          </a:p>
          <a:p>
            <a:r>
              <a:rPr kumimoji="1" lang="zh-TW" altLang="en-US" sz="2000" dirty="0"/>
              <a:t>自動配置</a:t>
            </a:r>
            <a:endParaRPr kumimoji="1" lang="en-US" altLang="zh-TW" sz="2000" dirty="0"/>
          </a:p>
        </p:txBody>
      </p:sp>
      <p:cxnSp>
        <p:nvCxnSpPr>
          <p:cNvPr id="34" name="直線箭頭接點 33"/>
          <p:cNvCxnSpPr/>
          <p:nvPr/>
        </p:nvCxnSpPr>
        <p:spPr>
          <a:xfrm flipV="1">
            <a:off x="4855774" y="5131700"/>
            <a:ext cx="377661" cy="1285"/>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38" name="圖片 37"/>
          <p:cNvPicPr>
            <a:picLocks noChangeAspect="1"/>
          </p:cNvPicPr>
          <p:nvPr/>
        </p:nvPicPr>
        <p:blipFill>
          <a:blip r:embed="rId4" cstate="print">
            <a:alphaModFix amt="70000"/>
            <a:duotone>
              <a:schemeClr val="accent5">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9565132" y="4279796"/>
            <a:ext cx="1391006" cy="1502287"/>
          </a:xfrm>
          <a:prstGeom prst="rect">
            <a:avLst/>
          </a:prstGeom>
        </p:spPr>
      </p:pic>
      <p:pic>
        <p:nvPicPr>
          <p:cNvPr id="39" name="圖片 38"/>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382275" y="4455677"/>
            <a:ext cx="895031" cy="895031"/>
          </a:xfrm>
          <a:prstGeom prst="rect">
            <a:avLst/>
          </a:prstGeom>
        </p:spPr>
      </p:pic>
      <p:sp>
        <p:nvSpPr>
          <p:cNvPr id="40" name="向下箭號 39"/>
          <p:cNvSpPr/>
          <p:nvPr/>
        </p:nvSpPr>
        <p:spPr>
          <a:xfrm rot="16200000">
            <a:off x="8732993" y="4685769"/>
            <a:ext cx="333483" cy="774656"/>
          </a:xfrm>
          <a:prstGeom prst="downArrow">
            <a:avLst>
              <a:gd name="adj1" fmla="val 50000"/>
              <a:gd name="adj2" fmla="val 75202"/>
            </a:avLst>
          </a:prstGeom>
          <a:noFill/>
          <a:ln w="28575">
            <a:solidFill>
              <a:srgbClr val="B398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3" name="圖片 42"/>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6322705" y="4455677"/>
            <a:ext cx="889586" cy="889586"/>
          </a:xfrm>
          <a:prstGeom prst="rect">
            <a:avLst/>
          </a:prstGeom>
        </p:spPr>
      </p:pic>
      <p:pic>
        <p:nvPicPr>
          <p:cNvPr id="44" name="圖片 43"/>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257691" y="4455677"/>
            <a:ext cx="909377" cy="909377"/>
          </a:xfrm>
          <a:prstGeom prst="rect">
            <a:avLst/>
          </a:prstGeom>
        </p:spPr>
      </p:pic>
      <p:sp>
        <p:nvSpPr>
          <p:cNvPr id="45" name="文字方塊 44"/>
          <p:cNvSpPr txBox="1"/>
          <p:nvPr/>
        </p:nvSpPr>
        <p:spPr>
          <a:xfrm>
            <a:off x="5512498" y="5359956"/>
            <a:ext cx="2768888" cy="400110"/>
          </a:xfrm>
          <a:prstGeom prst="rect">
            <a:avLst/>
          </a:prstGeom>
          <a:noFill/>
        </p:spPr>
        <p:txBody>
          <a:bodyPr wrap="square" rtlCol="0">
            <a:spAutoFit/>
          </a:bodyPr>
          <a:lstStyle/>
          <a:p>
            <a:r>
              <a:rPr kumimoji="1" lang="zh-TW" altLang="en-US" sz="2000" dirty="0"/>
              <a:t>產品</a:t>
            </a:r>
            <a:r>
              <a:rPr kumimoji="1" lang="en-US" altLang="zh-TW" sz="2000" dirty="0"/>
              <a:t>A</a:t>
            </a:r>
            <a:r>
              <a:rPr kumimoji="1" lang="zh-TW" altLang="en-US" sz="2000" dirty="0"/>
              <a:t>         </a:t>
            </a:r>
            <a:r>
              <a:rPr kumimoji="1" lang="en-US" altLang="zh-TW" sz="2000" dirty="0"/>
              <a:t>B</a:t>
            </a:r>
            <a:r>
              <a:rPr kumimoji="1" lang="zh-TW" altLang="en-US" sz="2000" dirty="0"/>
              <a:t>              </a:t>
            </a:r>
            <a:r>
              <a:rPr kumimoji="1" lang="en-US" altLang="zh-TW" sz="2000" dirty="0"/>
              <a:t>C</a:t>
            </a:r>
            <a:endParaRPr kumimoji="1" lang="zh-TW" altLang="en-US" sz="2000" dirty="0"/>
          </a:p>
        </p:txBody>
      </p:sp>
      <p:pic>
        <p:nvPicPr>
          <p:cNvPr id="29" name="圖片 28"/>
          <p:cNvPicPr>
            <a:picLocks noChangeAspect="1"/>
          </p:cNvPicPr>
          <p:nvPr/>
        </p:nvPicPr>
        <p:blipFill>
          <a:blip r:embed="rId7" cstate="print">
            <a:clrChange>
              <a:clrFrom>
                <a:srgbClr val="76D8E3"/>
              </a:clrFrom>
              <a:clrTo>
                <a:srgbClr val="76D8E3">
                  <a:alpha val="0"/>
                </a:srgbClr>
              </a:clrTo>
            </a:clrChange>
            <a:extLst>
              <a:ext uri="{28A0092B-C50C-407E-A947-70E740481C1C}">
                <a14:useLocalDpi xmlns:a14="http://schemas.microsoft.com/office/drawing/2010/main" val="0"/>
              </a:ext>
            </a:extLst>
          </a:blip>
          <a:stretch>
            <a:fillRect/>
          </a:stretch>
        </p:blipFill>
        <p:spPr>
          <a:xfrm>
            <a:off x="9195264" y="1771523"/>
            <a:ext cx="1928066" cy="1928066"/>
          </a:xfrm>
          <a:prstGeom prst="rect">
            <a:avLst/>
          </a:prstGeom>
        </p:spPr>
      </p:pic>
      <p:sp>
        <p:nvSpPr>
          <p:cNvPr id="6" name="AutoShape 6" descr="ãè¡ç¥¨ icon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47" name="圖片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8126" y="4698702"/>
            <a:ext cx="830531" cy="830531"/>
          </a:xfrm>
          <a:prstGeom prst="rect">
            <a:avLst/>
          </a:prstGeom>
        </p:spPr>
      </p:pic>
      <p:pic>
        <p:nvPicPr>
          <p:cNvPr id="2060" name="Picture 12" descr="ãbrain iconãçåçæå°çµæ"/>
          <p:cNvPicPr>
            <a:picLocks noChangeAspect="1" noChangeArrowheads="1"/>
          </p:cNvPicPr>
          <p:nvPr/>
        </p:nvPicPr>
        <p:blipFill>
          <a:blip r:embed="rId9">
            <a:duotone>
              <a:schemeClr val="accent3">
                <a:shade val="45000"/>
                <a:satMod val="135000"/>
              </a:schemeClr>
              <a:prstClr val="white"/>
            </a:duotone>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flipH="1">
            <a:off x="3393118" y="4243573"/>
            <a:ext cx="1046732" cy="1381069"/>
          </a:xfrm>
          <a:prstGeom prst="rect">
            <a:avLst/>
          </a:prstGeom>
          <a:noFill/>
          <a:extLst>
            <a:ext uri="{909E8E84-426E-40DD-AFC4-6F175D3DCCD1}">
              <a14:hiddenFill xmlns:a14="http://schemas.microsoft.com/office/drawing/2010/main">
                <a:solidFill>
                  <a:srgbClr val="FFFFFF"/>
                </a:solidFill>
              </a14:hiddenFill>
            </a:ext>
          </a:extLst>
        </p:spPr>
      </p:pic>
      <p:sp>
        <p:nvSpPr>
          <p:cNvPr id="28" name="文字方塊 27"/>
          <p:cNvSpPr txBox="1"/>
          <p:nvPr/>
        </p:nvSpPr>
        <p:spPr>
          <a:xfrm>
            <a:off x="3260759" y="5640336"/>
            <a:ext cx="1209510" cy="369332"/>
          </a:xfrm>
          <a:prstGeom prst="rect">
            <a:avLst/>
          </a:prstGeom>
          <a:noFill/>
        </p:spPr>
        <p:txBody>
          <a:bodyPr wrap="square" rtlCol="0">
            <a:spAutoFit/>
          </a:bodyPr>
          <a:lstStyle/>
          <a:p>
            <a:r>
              <a:rPr kumimoji="1" lang="zh-TW" altLang="en-US" b="1" dirty="0">
                <a:solidFill>
                  <a:srgbClr val="4C5760"/>
                </a:solidFill>
              </a:rPr>
              <a:t>理財專員</a:t>
            </a:r>
          </a:p>
        </p:txBody>
      </p:sp>
      <p:pic>
        <p:nvPicPr>
          <p:cNvPr id="10" name="圖片 9"/>
          <p:cNvPicPr>
            <a:picLocks noChangeAspect="1"/>
          </p:cNvPicPr>
          <p:nvPr/>
        </p:nvPicPr>
        <p:blipFill rotWithShape="1">
          <a:blip r:embed="rId11" cstate="print">
            <a:extLst>
              <a:ext uri="{28A0092B-C50C-407E-A947-70E740481C1C}">
                <a14:useLocalDpi xmlns:a14="http://schemas.microsoft.com/office/drawing/2010/main" val="0"/>
              </a:ext>
            </a:extLst>
          </a:blip>
          <a:srcRect t="1" b="43833"/>
          <a:stretch/>
        </p:blipFill>
        <p:spPr>
          <a:xfrm>
            <a:off x="605630" y="1957318"/>
            <a:ext cx="1791100" cy="1086484"/>
          </a:xfrm>
          <a:prstGeom prst="rect">
            <a:avLst/>
          </a:prstGeom>
        </p:spPr>
      </p:pic>
      <p:cxnSp>
        <p:nvCxnSpPr>
          <p:cNvPr id="33" name="直線箭頭接點 32"/>
          <p:cNvCxnSpPr/>
          <p:nvPr/>
        </p:nvCxnSpPr>
        <p:spPr>
          <a:xfrm flipV="1">
            <a:off x="2347274" y="2917971"/>
            <a:ext cx="817158" cy="4338"/>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30" name="圖片 29"/>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971634" y="2299886"/>
            <a:ext cx="389621" cy="389621"/>
          </a:xfrm>
          <a:prstGeom prst="rect">
            <a:avLst/>
          </a:prstGeom>
        </p:spPr>
      </p:pic>
      <p:pic>
        <p:nvPicPr>
          <p:cNvPr id="31" name="圖片 30"/>
          <p:cNvPicPr>
            <a:picLocks noChangeAspect="1"/>
          </p:cNvPicPr>
          <p:nvPr/>
        </p:nvPicPr>
        <p:blipFill>
          <a:blip r:embed="rId1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56608" y="2282466"/>
            <a:ext cx="387250" cy="387250"/>
          </a:xfrm>
          <a:prstGeom prst="rect">
            <a:avLst/>
          </a:prstGeom>
        </p:spPr>
      </p:pic>
      <p:pic>
        <p:nvPicPr>
          <p:cNvPr id="36" name="圖片 35"/>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930592" y="2296763"/>
            <a:ext cx="395866" cy="395866"/>
          </a:xfrm>
          <a:prstGeom prst="rect">
            <a:avLst/>
          </a:prstGeom>
        </p:spPr>
      </p:pic>
      <p:pic>
        <p:nvPicPr>
          <p:cNvPr id="37" name="圖片 36"/>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97046" y="2679759"/>
            <a:ext cx="389621" cy="389621"/>
          </a:xfrm>
          <a:prstGeom prst="rect">
            <a:avLst/>
          </a:prstGeom>
        </p:spPr>
      </p:pic>
      <p:pic>
        <p:nvPicPr>
          <p:cNvPr id="41" name="圖片 40"/>
          <p:cNvPicPr>
            <a:picLocks noChangeAspect="1"/>
          </p:cNvPicPr>
          <p:nvPr/>
        </p:nvPicPr>
        <p:blipFill>
          <a:blip r:embed="rId13" cstate="print">
            <a:duotone>
              <a:prstClr val="black"/>
              <a:srgbClr val="7030A0">
                <a:tint val="45000"/>
                <a:satMod val="400000"/>
              </a:srgbClr>
            </a:duotone>
            <a:extLst>
              <a:ext uri="{28A0092B-C50C-407E-A947-70E740481C1C}">
                <a14:useLocalDpi xmlns:a14="http://schemas.microsoft.com/office/drawing/2010/main" val="0"/>
              </a:ext>
            </a:extLst>
          </a:blip>
          <a:stretch>
            <a:fillRect/>
          </a:stretch>
        </p:blipFill>
        <p:spPr>
          <a:xfrm>
            <a:off x="6246880" y="2674073"/>
            <a:ext cx="387250" cy="387250"/>
          </a:xfrm>
          <a:prstGeom prst="rect">
            <a:avLst/>
          </a:prstGeom>
        </p:spPr>
      </p:pic>
      <p:pic>
        <p:nvPicPr>
          <p:cNvPr id="42" name="圖片 41"/>
          <p:cNvPicPr>
            <a:picLocks noChangeAspect="1"/>
          </p:cNvPicPr>
          <p:nvPr/>
        </p:nvPicPr>
        <p:blipFill>
          <a:blip r:embed="rId1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736009" y="2690276"/>
            <a:ext cx="395866" cy="395866"/>
          </a:xfrm>
          <a:prstGeom prst="rect">
            <a:avLst/>
          </a:prstGeom>
        </p:spPr>
      </p:pic>
      <p:pic>
        <p:nvPicPr>
          <p:cNvPr id="49" name="圖片 48"/>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971634" y="3090318"/>
            <a:ext cx="389621" cy="389621"/>
          </a:xfrm>
          <a:prstGeom prst="rect">
            <a:avLst/>
          </a:prstGeom>
        </p:spPr>
      </p:pic>
      <p:pic>
        <p:nvPicPr>
          <p:cNvPr id="50" name="圖片 49"/>
          <p:cNvPicPr>
            <a:picLocks noChangeAspect="1"/>
          </p:cNvPicPr>
          <p:nvPr/>
        </p:nvPicPr>
        <p:blipFill>
          <a:blip r:embed="rId1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83543" y="3049150"/>
            <a:ext cx="387250" cy="387250"/>
          </a:xfrm>
          <a:prstGeom prst="rect">
            <a:avLst/>
          </a:prstGeom>
        </p:spPr>
      </p:pic>
      <p:pic>
        <p:nvPicPr>
          <p:cNvPr id="52" name="圖片 51"/>
          <p:cNvPicPr>
            <a:picLocks noChangeAspect="1"/>
          </p:cNvPicPr>
          <p:nvPr/>
        </p:nvPicPr>
        <p:blipFill>
          <a:blip r:embed="rId1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211750" y="2669765"/>
            <a:ext cx="395866" cy="395866"/>
          </a:xfrm>
          <a:prstGeom prst="rect">
            <a:avLst/>
          </a:prstGeom>
        </p:spPr>
      </p:pic>
      <p:pic>
        <p:nvPicPr>
          <p:cNvPr id="56" name="圖片 55"/>
          <p:cNvPicPr>
            <a:picLocks noChangeAspect="1"/>
          </p:cNvPicPr>
          <p:nvPr/>
        </p:nvPicPr>
        <p:blipFill>
          <a:blip r:embed="rId13" cstate="print">
            <a:duotone>
              <a:prstClr val="black"/>
              <a:srgbClr val="00B0F0">
                <a:tint val="45000"/>
                <a:satMod val="400000"/>
              </a:srgbClr>
            </a:duotone>
            <a:extLst>
              <a:ext uri="{28A0092B-C50C-407E-A947-70E740481C1C}">
                <a14:useLocalDpi xmlns:a14="http://schemas.microsoft.com/office/drawing/2010/main" val="0"/>
              </a:ext>
            </a:extLst>
          </a:blip>
          <a:stretch>
            <a:fillRect/>
          </a:stretch>
        </p:blipFill>
        <p:spPr>
          <a:xfrm>
            <a:off x="7005125" y="3062785"/>
            <a:ext cx="387250" cy="387250"/>
          </a:xfrm>
          <a:prstGeom prst="rect">
            <a:avLst/>
          </a:prstGeom>
        </p:spPr>
      </p:pic>
      <p:sp>
        <p:nvSpPr>
          <p:cNvPr id="3" name="文字方塊 2"/>
          <p:cNvSpPr txBox="1"/>
          <p:nvPr/>
        </p:nvSpPr>
        <p:spPr>
          <a:xfrm>
            <a:off x="5833224" y="1797612"/>
            <a:ext cx="1879877" cy="369332"/>
          </a:xfrm>
          <a:prstGeom prst="rect">
            <a:avLst/>
          </a:prstGeom>
          <a:noFill/>
        </p:spPr>
        <p:txBody>
          <a:bodyPr wrap="square" rtlCol="0">
            <a:spAutoFit/>
          </a:bodyPr>
          <a:lstStyle/>
          <a:p>
            <a:r>
              <a:rPr kumimoji="1" lang="zh-TW" altLang="en-US"/>
              <a:t>精準預測、配對</a:t>
            </a:r>
            <a:endParaRPr kumimoji="1" lang="zh-TW" altLang="en-US" dirty="0"/>
          </a:p>
        </p:txBody>
      </p:sp>
      <p:sp>
        <p:nvSpPr>
          <p:cNvPr id="7" name="Google Shape;350;p13">
            <a:extLst>
              <a:ext uri="{FF2B5EF4-FFF2-40B4-BE49-F238E27FC236}">
                <a16:creationId xmlns:a16="http://schemas.microsoft.com/office/drawing/2014/main" id="{8770F7BE-9012-71E1-4D95-452ADB0C3053}"/>
              </a:ext>
            </a:extLst>
          </p:cNvPr>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2023數位金融》                                                                                                                                             	NYCU.IIM.IEBI Lab</a:t>
            </a:r>
            <a:endParaRPr dirty="0"/>
          </a:p>
        </p:txBody>
      </p:sp>
      <p:grpSp>
        <p:nvGrpSpPr>
          <p:cNvPr id="8" name="Google Shape;352;p13">
            <a:extLst>
              <a:ext uri="{FF2B5EF4-FFF2-40B4-BE49-F238E27FC236}">
                <a16:creationId xmlns:a16="http://schemas.microsoft.com/office/drawing/2014/main" id="{65C6C7AB-B382-EBD3-0C46-23F292B5077E}"/>
              </a:ext>
            </a:extLst>
          </p:cNvPr>
          <p:cNvGrpSpPr/>
          <p:nvPr/>
        </p:nvGrpSpPr>
        <p:grpSpPr>
          <a:xfrm>
            <a:off x="3571" y="-12459"/>
            <a:ext cx="12184856" cy="377586"/>
            <a:chOff x="3571" y="0"/>
            <a:chExt cx="12184856" cy="377586"/>
          </a:xfrm>
        </p:grpSpPr>
        <p:sp>
          <p:nvSpPr>
            <p:cNvPr id="9" name="Google Shape;353;p13">
              <a:extLst>
                <a:ext uri="{FF2B5EF4-FFF2-40B4-BE49-F238E27FC236}">
                  <a16:creationId xmlns:a16="http://schemas.microsoft.com/office/drawing/2014/main" id="{10319D04-D80A-43D1-344E-943480BADEF3}"/>
                </a:ext>
              </a:extLst>
            </p:cNvPr>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4;p13">
              <a:extLst>
                <a:ext uri="{FF2B5EF4-FFF2-40B4-BE49-F238E27FC236}">
                  <a16:creationId xmlns:a16="http://schemas.microsoft.com/office/drawing/2014/main" id="{6D95402F-C913-E723-D43B-730086C71966}"/>
                </a:ext>
              </a:extLst>
            </p:cNvPr>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12" name="Google Shape;355;p13">
              <a:extLst>
                <a:ext uri="{FF2B5EF4-FFF2-40B4-BE49-F238E27FC236}">
                  <a16:creationId xmlns:a16="http://schemas.microsoft.com/office/drawing/2014/main" id="{8D351012-9F78-6898-1453-463506A3A7FC}"/>
                </a:ext>
              </a:extLst>
            </p:cNvPr>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56;p13">
              <a:extLst>
                <a:ext uri="{FF2B5EF4-FFF2-40B4-BE49-F238E27FC236}">
                  <a16:creationId xmlns:a16="http://schemas.microsoft.com/office/drawing/2014/main" id="{1F36BFB0-D22C-FDFD-E4BC-3C1A7CF079AA}"/>
                </a:ext>
              </a:extLst>
            </p:cNvPr>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dirty="0">
                  <a:solidFill>
                    <a:schemeClr val="lt1"/>
                  </a:solidFill>
                  <a:latin typeface="Corbel"/>
                  <a:ea typeface="Corbel"/>
                  <a:cs typeface="Corbel"/>
                  <a:sym typeface="Corbel"/>
                </a:rPr>
                <a:t>金融轉型</a:t>
              </a:r>
              <a:endParaRPr dirty="0"/>
            </a:p>
          </p:txBody>
        </p:sp>
        <p:sp>
          <p:nvSpPr>
            <p:cNvPr id="14" name="Google Shape;357;p13">
              <a:extLst>
                <a:ext uri="{FF2B5EF4-FFF2-40B4-BE49-F238E27FC236}">
                  <a16:creationId xmlns:a16="http://schemas.microsoft.com/office/drawing/2014/main" id="{1E65620A-329C-CB84-A839-C1D30545C503}"/>
                </a:ext>
              </a:extLst>
            </p:cNvPr>
            <p:cNvSpPr/>
            <p:nvPr/>
          </p:nvSpPr>
          <p:spPr>
            <a:xfrm>
              <a:off x="5737621"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58;p13">
              <a:extLst>
                <a:ext uri="{FF2B5EF4-FFF2-40B4-BE49-F238E27FC236}">
                  <a16:creationId xmlns:a16="http://schemas.microsoft.com/office/drawing/2014/main" id="{1AF553B2-20EC-6A99-ECF0-110535C855F0}"/>
                </a:ext>
              </a:extLst>
            </p:cNvPr>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16" name="Google Shape;359;p13">
              <a:extLst>
                <a:ext uri="{FF2B5EF4-FFF2-40B4-BE49-F238E27FC236}">
                  <a16:creationId xmlns:a16="http://schemas.microsoft.com/office/drawing/2014/main" id="{96537BEE-3807-DFAE-0F12-229B329C5A73}"/>
                </a:ext>
              </a:extLst>
            </p:cNvPr>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60;p13">
              <a:extLst>
                <a:ext uri="{FF2B5EF4-FFF2-40B4-BE49-F238E27FC236}">
                  <a16:creationId xmlns:a16="http://schemas.microsoft.com/office/drawing/2014/main" id="{61E610BE-5E14-3D42-936C-269E9FF9411F}"/>
                </a:ext>
              </a:extLst>
            </p:cNvPr>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extLst>
      <p:ext uri="{BB962C8B-B14F-4D97-AF65-F5344CB8AC3E}">
        <p14:creationId xmlns:p14="http://schemas.microsoft.com/office/powerpoint/2010/main" val="723466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0087" y="365125"/>
            <a:ext cx="10823713" cy="833587"/>
          </a:xfrm>
        </p:spPr>
        <p:txBody>
          <a:bodyPr/>
          <a:lstStyle/>
          <a:p>
            <a:r>
              <a:rPr lang="zh-TW" altLang="zh-TW" sz="4000" dirty="0"/>
              <a:t>數位金融</a:t>
            </a:r>
            <a:r>
              <a:rPr kumimoji="1" lang="zh-TW" altLang="en-US" dirty="0"/>
              <a:t>五大特性</a:t>
            </a:r>
            <a:r>
              <a:rPr kumimoji="1" lang="en-US" altLang="zh-TW" dirty="0"/>
              <a:t>:</a:t>
            </a:r>
            <a:r>
              <a:rPr kumimoji="1" lang="zh-TW" altLang="en-US" dirty="0"/>
              <a:t> </a:t>
            </a:r>
            <a:r>
              <a:rPr kumimoji="1" lang="en-US" altLang="zh-TW" dirty="0"/>
              <a:t>(</a:t>
            </a:r>
            <a:r>
              <a:rPr kumimoji="1" lang="zh-TW" altLang="en-US" dirty="0"/>
              <a:t>三</a:t>
            </a:r>
            <a:r>
              <a:rPr kumimoji="1" lang="en-US" altLang="zh-TW" dirty="0"/>
              <a:t>)</a:t>
            </a:r>
            <a:r>
              <a:rPr lang="zh-TW" altLang="en-US" dirty="0"/>
              <a:t>社群商業模式</a:t>
            </a:r>
            <a:endParaRPr kumimoji="1" lang="zh-TW" altLang="en-US" dirty="0"/>
          </a:p>
        </p:txBody>
      </p:sp>
      <p:pic>
        <p:nvPicPr>
          <p:cNvPr id="13" name="內容版面配置區 1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77002" y="2750533"/>
            <a:ext cx="1936844" cy="1936844"/>
          </a:xfr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7415" y="365126"/>
            <a:ext cx="1080000" cy="1080000"/>
          </a:xfrm>
          <a:prstGeom prst="rect">
            <a:avLst/>
          </a:prstGeom>
        </p:spPr>
      </p:pic>
      <p:pic>
        <p:nvPicPr>
          <p:cNvPr id="14" name="圖片 13"/>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2876774" y="1311431"/>
            <a:ext cx="1169948" cy="1263544"/>
          </a:xfrm>
          <a:prstGeom prst="rect">
            <a:avLst/>
          </a:prstGeom>
        </p:spPr>
      </p:pic>
      <p:pic>
        <p:nvPicPr>
          <p:cNvPr id="15" name="圖片 14"/>
          <p:cNvPicPr>
            <a:picLocks noChangeAspect="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2283434" y="1654316"/>
            <a:ext cx="1169948" cy="1263544"/>
          </a:xfrm>
          <a:prstGeom prst="rect">
            <a:avLst/>
          </a:prstGeom>
        </p:spPr>
      </p:pic>
      <p:cxnSp>
        <p:nvCxnSpPr>
          <p:cNvPr id="18" name="直線接點 17"/>
          <p:cNvCxnSpPr/>
          <p:nvPr/>
        </p:nvCxnSpPr>
        <p:spPr>
          <a:xfrm flipH="1">
            <a:off x="3445424" y="2490677"/>
            <a:ext cx="8620" cy="390226"/>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a:off x="3662362" y="2630864"/>
            <a:ext cx="201635" cy="254612"/>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3105969" y="2630864"/>
            <a:ext cx="197932" cy="251775"/>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sp>
        <p:nvSpPr>
          <p:cNvPr id="29" name="文字方塊 28"/>
          <p:cNvSpPr txBox="1"/>
          <p:nvPr/>
        </p:nvSpPr>
        <p:spPr>
          <a:xfrm>
            <a:off x="2186908" y="2814262"/>
            <a:ext cx="755412" cy="369332"/>
          </a:xfrm>
          <a:prstGeom prst="rect">
            <a:avLst/>
          </a:prstGeom>
          <a:noFill/>
        </p:spPr>
        <p:txBody>
          <a:bodyPr wrap="square" rtlCol="0">
            <a:spAutoFit/>
          </a:bodyPr>
          <a:lstStyle/>
          <a:p>
            <a:r>
              <a:rPr kumimoji="1" lang="zh-TW" altLang="en-US" dirty="0"/>
              <a:t>放款</a:t>
            </a:r>
          </a:p>
        </p:txBody>
      </p:sp>
      <p:sp>
        <p:nvSpPr>
          <p:cNvPr id="30" name="文字方塊 29"/>
          <p:cNvSpPr txBox="1"/>
          <p:nvPr/>
        </p:nvSpPr>
        <p:spPr>
          <a:xfrm>
            <a:off x="2232758" y="4751106"/>
            <a:ext cx="755412" cy="369332"/>
          </a:xfrm>
          <a:prstGeom prst="rect">
            <a:avLst/>
          </a:prstGeom>
          <a:noFill/>
        </p:spPr>
        <p:txBody>
          <a:bodyPr wrap="square" rtlCol="0">
            <a:spAutoFit/>
          </a:bodyPr>
          <a:lstStyle/>
          <a:p>
            <a:r>
              <a:rPr kumimoji="1" lang="zh-TW" altLang="en-US" dirty="0"/>
              <a:t>存款</a:t>
            </a:r>
          </a:p>
        </p:txBody>
      </p:sp>
      <p:pic>
        <p:nvPicPr>
          <p:cNvPr id="16" name="圖片 15"/>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3488506" y="1697393"/>
            <a:ext cx="1169948" cy="1263544"/>
          </a:xfrm>
          <a:prstGeom prst="rect">
            <a:avLst/>
          </a:prstGeom>
        </p:spPr>
      </p:pic>
      <p:cxnSp>
        <p:nvCxnSpPr>
          <p:cNvPr id="36" name="直線接點 35"/>
          <p:cNvCxnSpPr>
            <a:endCxn id="30" idx="3"/>
          </p:cNvCxnSpPr>
          <p:nvPr/>
        </p:nvCxnSpPr>
        <p:spPr>
          <a:xfrm flipH="1">
            <a:off x="2988170" y="4555993"/>
            <a:ext cx="425296" cy="379779"/>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sp>
        <p:nvSpPr>
          <p:cNvPr id="37" name="文字方塊 36"/>
          <p:cNvSpPr txBox="1"/>
          <p:nvPr/>
        </p:nvSpPr>
        <p:spPr>
          <a:xfrm>
            <a:off x="874299" y="3538795"/>
            <a:ext cx="1877404" cy="646331"/>
          </a:xfrm>
          <a:prstGeom prst="rect">
            <a:avLst/>
          </a:prstGeom>
          <a:noFill/>
        </p:spPr>
        <p:txBody>
          <a:bodyPr wrap="square" rtlCol="0">
            <a:spAutoFit/>
          </a:bodyPr>
          <a:lstStyle/>
          <a:p>
            <a:r>
              <a:rPr kumimoji="1" lang="zh-TW" altLang="en-US" dirty="0"/>
              <a:t>傳統金融機構</a:t>
            </a:r>
            <a:endParaRPr kumimoji="1" lang="en-US" altLang="zh-TW" dirty="0"/>
          </a:p>
          <a:p>
            <a:r>
              <a:rPr kumimoji="1" lang="zh-TW" altLang="en-US" dirty="0"/>
              <a:t>掌握資訊與權力</a:t>
            </a:r>
          </a:p>
        </p:txBody>
      </p:sp>
      <p:cxnSp>
        <p:nvCxnSpPr>
          <p:cNvPr id="39" name="直線接點 38"/>
          <p:cNvCxnSpPr/>
          <p:nvPr/>
        </p:nvCxnSpPr>
        <p:spPr>
          <a:xfrm>
            <a:off x="3389660" y="4567454"/>
            <a:ext cx="412923" cy="359774"/>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pic>
        <p:nvPicPr>
          <p:cNvPr id="43" name="圖片 42"/>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818578" y="1787906"/>
            <a:ext cx="759042" cy="759042"/>
          </a:xfrm>
          <a:prstGeom prst="rect">
            <a:avLst/>
          </a:prstGeom>
        </p:spPr>
      </p:pic>
      <p:cxnSp>
        <p:nvCxnSpPr>
          <p:cNvPr id="44" name="直線接點 43"/>
          <p:cNvCxnSpPr/>
          <p:nvPr/>
        </p:nvCxnSpPr>
        <p:spPr>
          <a:xfrm flipH="1">
            <a:off x="4208307" y="2568009"/>
            <a:ext cx="844800" cy="572178"/>
          </a:xfrm>
          <a:prstGeom prst="line">
            <a:avLst/>
          </a:prstGeom>
          <a:ln w="28575">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6" name="文字方塊 45"/>
          <p:cNvSpPr txBox="1"/>
          <p:nvPr/>
        </p:nvSpPr>
        <p:spPr>
          <a:xfrm>
            <a:off x="4386642" y="3030337"/>
            <a:ext cx="1425668" cy="369332"/>
          </a:xfrm>
          <a:prstGeom prst="rect">
            <a:avLst/>
          </a:prstGeom>
          <a:noFill/>
        </p:spPr>
        <p:txBody>
          <a:bodyPr wrap="square" rtlCol="0">
            <a:spAutoFit/>
          </a:bodyPr>
          <a:lstStyle/>
          <a:p>
            <a:r>
              <a:rPr kumimoji="1" lang="zh-TW" altLang="en-US" dirty="0"/>
              <a:t>融資有門檻</a:t>
            </a:r>
          </a:p>
        </p:txBody>
      </p:sp>
      <p:sp>
        <p:nvSpPr>
          <p:cNvPr id="47" name="文字方塊 46"/>
          <p:cNvSpPr txBox="1"/>
          <p:nvPr/>
        </p:nvSpPr>
        <p:spPr>
          <a:xfrm>
            <a:off x="4462066" y="2749794"/>
            <a:ext cx="474134" cy="369332"/>
          </a:xfrm>
          <a:prstGeom prst="rect">
            <a:avLst/>
          </a:prstGeom>
          <a:noFill/>
        </p:spPr>
        <p:txBody>
          <a:bodyPr wrap="square" rtlCol="0">
            <a:spAutoFit/>
          </a:bodyPr>
          <a:lstStyle/>
          <a:p>
            <a:r>
              <a:rPr kumimoji="1" lang="zh-TW" altLang="en-US" dirty="0">
                <a:solidFill>
                  <a:srgbClr val="FF0000"/>
                </a:solidFill>
              </a:rPr>
              <a:t>Ｘ</a:t>
            </a:r>
          </a:p>
        </p:txBody>
      </p:sp>
      <p:sp>
        <p:nvSpPr>
          <p:cNvPr id="106" name="橢圓 105"/>
          <p:cNvSpPr/>
          <p:nvPr/>
        </p:nvSpPr>
        <p:spPr>
          <a:xfrm>
            <a:off x="8188539" y="4459010"/>
            <a:ext cx="1467573" cy="131151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圓角矩形 106"/>
          <p:cNvSpPr/>
          <p:nvPr/>
        </p:nvSpPr>
        <p:spPr>
          <a:xfrm>
            <a:off x="10163394" y="2132020"/>
            <a:ext cx="1300099" cy="118684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圓角矩形 107"/>
          <p:cNvSpPr/>
          <p:nvPr/>
        </p:nvSpPr>
        <p:spPr>
          <a:xfrm>
            <a:off x="6380169" y="2101079"/>
            <a:ext cx="1300099" cy="118684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9" name="圖片 108"/>
          <p:cNvPicPr>
            <a:picLocks noChangeAspect="1"/>
          </p:cNvPicPr>
          <p:nvPr/>
        </p:nvPicPr>
        <p:blipFill>
          <a:blip r:embed="rId7"/>
          <a:stretch>
            <a:fillRect/>
          </a:stretch>
        </p:blipFill>
        <p:spPr>
          <a:xfrm>
            <a:off x="10513467" y="2169295"/>
            <a:ext cx="700146" cy="906624"/>
          </a:xfrm>
          <a:prstGeom prst="rect">
            <a:avLst/>
          </a:prstGeom>
        </p:spPr>
      </p:pic>
      <p:sp>
        <p:nvSpPr>
          <p:cNvPr id="110" name="文字方塊 109"/>
          <p:cNvSpPr txBox="1"/>
          <p:nvPr/>
        </p:nvSpPr>
        <p:spPr>
          <a:xfrm>
            <a:off x="10447725" y="3001160"/>
            <a:ext cx="877163" cy="369332"/>
          </a:xfrm>
          <a:prstGeom prst="rect">
            <a:avLst/>
          </a:prstGeom>
          <a:noFill/>
        </p:spPr>
        <p:txBody>
          <a:bodyPr wrap="none" rtlCol="0">
            <a:spAutoFit/>
          </a:bodyPr>
          <a:lstStyle/>
          <a:p>
            <a:r>
              <a:rPr lang="zh-TW" altLang="en-US" b="1" dirty="0">
                <a:solidFill>
                  <a:srgbClr val="C00000"/>
                </a:solidFill>
              </a:rPr>
              <a:t>需求方</a:t>
            </a:r>
          </a:p>
        </p:txBody>
      </p:sp>
      <p:pic>
        <p:nvPicPr>
          <p:cNvPr id="111" name="圖片 110"/>
          <p:cNvPicPr>
            <a:picLocks noChangeAspect="1"/>
          </p:cNvPicPr>
          <p:nvPr/>
        </p:nvPicPr>
        <p:blipFill>
          <a:blip r:embed="rId8">
            <a:duotone>
              <a:schemeClr val="accent5">
                <a:shade val="45000"/>
                <a:satMod val="135000"/>
              </a:schemeClr>
              <a:prstClr val="white"/>
            </a:duotone>
          </a:blip>
          <a:stretch>
            <a:fillRect/>
          </a:stretch>
        </p:blipFill>
        <p:spPr>
          <a:xfrm>
            <a:off x="8539445" y="4579527"/>
            <a:ext cx="716638" cy="708262"/>
          </a:xfrm>
          <a:prstGeom prst="rect">
            <a:avLst/>
          </a:prstGeom>
        </p:spPr>
      </p:pic>
      <p:sp>
        <p:nvSpPr>
          <p:cNvPr id="112" name="文字方塊 111"/>
          <p:cNvSpPr txBox="1"/>
          <p:nvPr/>
        </p:nvSpPr>
        <p:spPr>
          <a:xfrm>
            <a:off x="8374817" y="5263657"/>
            <a:ext cx="1178965" cy="400110"/>
          </a:xfrm>
          <a:prstGeom prst="rect">
            <a:avLst/>
          </a:prstGeom>
          <a:noFill/>
        </p:spPr>
        <p:txBody>
          <a:bodyPr wrap="square" rtlCol="0">
            <a:spAutoFit/>
          </a:bodyPr>
          <a:lstStyle/>
          <a:p>
            <a:r>
              <a:rPr lang="en-US" altLang="zh-TW" sz="2000" b="1" dirty="0">
                <a:solidFill>
                  <a:schemeClr val="accent5">
                    <a:lumMod val="75000"/>
                  </a:schemeClr>
                </a:solidFill>
              </a:rPr>
              <a:t>P2P</a:t>
            </a:r>
            <a:r>
              <a:rPr lang="zh-TW" altLang="en-US" sz="2000" b="1" dirty="0">
                <a:solidFill>
                  <a:schemeClr val="accent5">
                    <a:lumMod val="75000"/>
                  </a:schemeClr>
                </a:solidFill>
              </a:rPr>
              <a:t>平台</a:t>
            </a:r>
          </a:p>
        </p:txBody>
      </p:sp>
      <p:pic>
        <p:nvPicPr>
          <p:cNvPr id="113" name="圖片 112"/>
          <p:cNvPicPr>
            <a:picLocks noChangeAspect="1"/>
          </p:cNvPicPr>
          <p:nvPr/>
        </p:nvPicPr>
        <p:blipFill>
          <a:blip r:embed="rId7">
            <a:duotone>
              <a:schemeClr val="accent3">
                <a:shade val="45000"/>
                <a:satMod val="135000"/>
              </a:schemeClr>
              <a:prstClr val="white"/>
            </a:duotone>
          </a:blip>
          <a:stretch>
            <a:fillRect/>
          </a:stretch>
        </p:blipFill>
        <p:spPr>
          <a:xfrm>
            <a:off x="6716988" y="2134928"/>
            <a:ext cx="700146" cy="906624"/>
          </a:xfrm>
          <a:prstGeom prst="rect">
            <a:avLst/>
          </a:prstGeom>
        </p:spPr>
      </p:pic>
      <p:sp>
        <p:nvSpPr>
          <p:cNvPr id="114" name="文字方塊 113"/>
          <p:cNvSpPr txBox="1"/>
          <p:nvPr/>
        </p:nvSpPr>
        <p:spPr>
          <a:xfrm>
            <a:off x="6640321" y="2969995"/>
            <a:ext cx="877163" cy="369332"/>
          </a:xfrm>
          <a:prstGeom prst="rect">
            <a:avLst/>
          </a:prstGeom>
          <a:noFill/>
        </p:spPr>
        <p:txBody>
          <a:bodyPr wrap="none" rtlCol="0">
            <a:spAutoFit/>
          </a:bodyPr>
          <a:lstStyle/>
          <a:p>
            <a:r>
              <a:rPr lang="zh-TW" altLang="en-US" b="1" dirty="0">
                <a:solidFill>
                  <a:schemeClr val="accent3">
                    <a:lumMod val="75000"/>
                  </a:schemeClr>
                </a:solidFill>
              </a:rPr>
              <a:t>供給方</a:t>
            </a:r>
          </a:p>
        </p:txBody>
      </p:sp>
      <p:pic>
        <p:nvPicPr>
          <p:cNvPr id="115" name="圖片 114"/>
          <p:cNvPicPr>
            <a:picLocks noChangeAspect="1"/>
          </p:cNvPicPr>
          <p:nvPr/>
        </p:nvPicPr>
        <p:blipFill>
          <a:blip r:embed="rId7">
            <a:duotone>
              <a:schemeClr val="accent3">
                <a:shade val="45000"/>
                <a:satMod val="135000"/>
              </a:schemeClr>
              <a:prstClr val="white"/>
            </a:duotone>
          </a:blip>
          <a:stretch>
            <a:fillRect/>
          </a:stretch>
        </p:blipFill>
        <p:spPr>
          <a:xfrm>
            <a:off x="7067062" y="2142032"/>
            <a:ext cx="700146" cy="906624"/>
          </a:xfrm>
          <a:prstGeom prst="rect">
            <a:avLst/>
          </a:prstGeom>
        </p:spPr>
      </p:pic>
      <p:pic>
        <p:nvPicPr>
          <p:cNvPr id="116" name="圖片 115"/>
          <p:cNvPicPr>
            <a:picLocks noChangeAspect="1"/>
          </p:cNvPicPr>
          <p:nvPr/>
        </p:nvPicPr>
        <p:blipFill>
          <a:blip r:embed="rId7">
            <a:duotone>
              <a:schemeClr val="accent3">
                <a:shade val="45000"/>
                <a:satMod val="135000"/>
              </a:schemeClr>
              <a:prstClr val="white"/>
            </a:duotone>
          </a:blip>
          <a:stretch>
            <a:fillRect/>
          </a:stretch>
        </p:blipFill>
        <p:spPr>
          <a:xfrm>
            <a:off x="6366917" y="2142032"/>
            <a:ext cx="700146" cy="906624"/>
          </a:xfrm>
          <a:prstGeom prst="rect">
            <a:avLst/>
          </a:prstGeom>
        </p:spPr>
      </p:pic>
      <p:pic>
        <p:nvPicPr>
          <p:cNvPr id="117" name="圖片 116"/>
          <p:cNvPicPr>
            <a:picLocks noChangeAspect="1"/>
          </p:cNvPicPr>
          <p:nvPr/>
        </p:nvPicPr>
        <p:blipFill>
          <a:blip r:embed="rId7"/>
          <a:stretch>
            <a:fillRect/>
          </a:stretch>
        </p:blipFill>
        <p:spPr>
          <a:xfrm>
            <a:off x="10163394" y="2172973"/>
            <a:ext cx="700146" cy="906624"/>
          </a:xfrm>
          <a:prstGeom prst="rect">
            <a:avLst/>
          </a:prstGeom>
        </p:spPr>
      </p:pic>
      <p:pic>
        <p:nvPicPr>
          <p:cNvPr id="118" name="圖片 117"/>
          <p:cNvPicPr>
            <a:picLocks noChangeAspect="1"/>
          </p:cNvPicPr>
          <p:nvPr/>
        </p:nvPicPr>
        <p:blipFill>
          <a:blip r:embed="rId7"/>
          <a:stretch>
            <a:fillRect/>
          </a:stretch>
        </p:blipFill>
        <p:spPr>
          <a:xfrm>
            <a:off x="10845343" y="2172973"/>
            <a:ext cx="700146" cy="906624"/>
          </a:xfrm>
          <a:prstGeom prst="rect">
            <a:avLst/>
          </a:prstGeom>
        </p:spPr>
      </p:pic>
      <p:cxnSp>
        <p:nvCxnSpPr>
          <p:cNvPr id="119" name="直線單箭頭接點 45"/>
          <p:cNvCxnSpPr/>
          <p:nvPr/>
        </p:nvCxnSpPr>
        <p:spPr>
          <a:xfrm>
            <a:off x="8002237" y="2581709"/>
            <a:ext cx="1816958" cy="11085"/>
          </a:xfrm>
          <a:prstGeom prst="straightConnector1">
            <a:avLst/>
          </a:prstGeom>
          <a:ln w="76200">
            <a:headEnd type="triangle"/>
            <a:tailEnd type="arrow"/>
          </a:ln>
        </p:spPr>
        <p:style>
          <a:lnRef idx="1">
            <a:schemeClr val="accent1"/>
          </a:lnRef>
          <a:fillRef idx="0">
            <a:schemeClr val="accent1"/>
          </a:fillRef>
          <a:effectRef idx="0">
            <a:schemeClr val="accent1"/>
          </a:effectRef>
          <a:fontRef idx="minor">
            <a:schemeClr val="tx1"/>
          </a:fontRef>
        </p:style>
      </p:cxnSp>
      <p:cxnSp>
        <p:nvCxnSpPr>
          <p:cNvPr id="120" name="直線單箭頭接點 46"/>
          <p:cNvCxnSpPr/>
          <p:nvPr/>
        </p:nvCxnSpPr>
        <p:spPr>
          <a:xfrm flipH="1">
            <a:off x="9553783" y="3496571"/>
            <a:ext cx="1088789" cy="981901"/>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6" name="直線單箭頭接點 70"/>
          <p:cNvCxnSpPr/>
          <p:nvPr/>
        </p:nvCxnSpPr>
        <p:spPr>
          <a:xfrm flipH="1" flipV="1">
            <a:off x="7202079" y="3455709"/>
            <a:ext cx="1172738" cy="1094755"/>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sp>
        <p:nvSpPr>
          <p:cNvPr id="48" name="文字方塊 47"/>
          <p:cNvSpPr txBox="1"/>
          <p:nvPr/>
        </p:nvSpPr>
        <p:spPr>
          <a:xfrm>
            <a:off x="10113638" y="4048265"/>
            <a:ext cx="1107996" cy="646331"/>
          </a:xfrm>
          <a:prstGeom prst="rect">
            <a:avLst/>
          </a:prstGeom>
          <a:noFill/>
        </p:spPr>
        <p:txBody>
          <a:bodyPr wrap="none" rtlCol="0">
            <a:spAutoFit/>
          </a:bodyPr>
          <a:lstStyle/>
          <a:p>
            <a:r>
              <a:rPr lang="zh-TW" altLang="en-US" dirty="0"/>
              <a:t>資金需求</a:t>
            </a:r>
            <a:endParaRPr lang="en-US" altLang="zh-TW" dirty="0"/>
          </a:p>
          <a:p>
            <a:endParaRPr lang="zh-TW" altLang="en-US" dirty="0"/>
          </a:p>
        </p:txBody>
      </p:sp>
      <p:sp>
        <p:nvSpPr>
          <p:cNvPr id="49" name="文字方塊 48"/>
          <p:cNvSpPr txBox="1"/>
          <p:nvPr/>
        </p:nvSpPr>
        <p:spPr>
          <a:xfrm>
            <a:off x="6548054" y="3962021"/>
            <a:ext cx="1107996" cy="369332"/>
          </a:xfrm>
          <a:prstGeom prst="rect">
            <a:avLst/>
          </a:prstGeom>
          <a:noFill/>
        </p:spPr>
        <p:txBody>
          <a:bodyPr wrap="none" rtlCol="0">
            <a:spAutoFit/>
          </a:bodyPr>
          <a:lstStyle/>
          <a:p>
            <a:r>
              <a:rPr lang="zh-TW" altLang="en-US" dirty="0"/>
              <a:t>理財產品</a:t>
            </a:r>
          </a:p>
        </p:txBody>
      </p:sp>
      <p:sp>
        <p:nvSpPr>
          <p:cNvPr id="50" name="文字方塊 49"/>
          <p:cNvSpPr txBox="1"/>
          <p:nvPr/>
        </p:nvSpPr>
        <p:spPr>
          <a:xfrm>
            <a:off x="8830826" y="2603916"/>
            <a:ext cx="1107996" cy="369332"/>
          </a:xfrm>
          <a:prstGeom prst="rect">
            <a:avLst/>
          </a:prstGeom>
          <a:noFill/>
        </p:spPr>
        <p:txBody>
          <a:bodyPr wrap="square" rtlCol="0">
            <a:spAutoFit/>
          </a:bodyPr>
          <a:lstStyle/>
          <a:p>
            <a:r>
              <a:rPr lang="zh-TW" altLang="en-US" dirty="0"/>
              <a:t>出資</a:t>
            </a:r>
          </a:p>
        </p:txBody>
      </p:sp>
      <p:sp>
        <p:nvSpPr>
          <p:cNvPr id="51" name="文字方塊 50"/>
          <p:cNvSpPr txBox="1"/>
          <p:nvPr/>
        </p:nvSpPr>
        <p:spPr>
          <a:xfrm>
            <a:off x="8262982" y="2149482"/>
            <a:ext cx="646331" cy="646331"/>
          </a:xfrm>
          <a:prstGeom prst="rect">
            <a:avLst/>
          </a:prstGeom>
          <a:noFill/>
        </p:spPr>
        <p:txBody>
          <a:bodyPr wrap="none" rtlCol="0">
            <a:spAutoFit/>
          </a:bodyPr>
          <a:lstStyle/>
          <a:p>
            <a:r>
              <a:rPr lang="zh-TW" altLang="en-US" dirty="0"/>
              <a:t>借款</a:t>
            </a:r>
            <a:endParaRPr lang="en-US" altLang="zh-TW" dirty="0"/>
          </a:p>
          <a:p>
            <a:endParaRPr lang="zh-TW" altLang="en-US" dirty="0"/>
          </a:p>
        </p:txBody>
      </p:sp>
      <p:sp>
        <p:nvSpPr>
          <p:cNvPr id="7" name="圓形箭號 6"/>
          <p:cNvSpPr/>
          <p:nvPr/>
        </p:nvSpPr>
        <p:spPr>
          <a:xfrm rot="16200000">
            <a:off x="-521736" y="2092830"/>
            <a:ext cx="3883669" cy="2629869"/>
          </a:xfrm>
          <a:prstGeom prst="circularArrow">
            <a:avLst>
              <a:gd name="adj1" fmla="val 3022"/>
              <a:gd name="adj2" fmla="val 346051"/>
              <a:gd name="adj3" fmla="val 405952"/>
              <a:gd name="adj4" fmla="val 10136256"/>
              <a:gd name="adj5" fmla="val 1513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sp>
        <p:nvSpPr>
          <p:cNvPr id="52" name="文字方塊 51"/>
          <p:cNvSpPr txBox="1"/>
          <p:nvPr/>
        </p:nvSpPr>
        <p:spPr>
          <a:xfrm>
            <a:off x="8015783" y="5768468"/>
            <a:ext cx="1877404" cy="646331"/>
          </a:xfrm>
          <a:prstGeom prst="rect">
            <a:avLst/>
          </a:prstGeom>
          <a:noFill/>
        </p:spPr>
        <p:txBody>
          <a:bodyPr wrap="square" rtlCol="0">
            <a:spAutoFit/>
          </a:bodyPr>
          <a:lstStyle/>
          <a:p>
            <a:pPr algn="ctr"/>
            <a:r>
              <a:rPr kumimoji="1" lang="zh-TW" altLang="en-US" dirty="0"/>
              <a:t>網路金融平台</a:t>
            </a:r>
            <a:endParaRPr kumimoji="1" lang="en-US" altLang="zh-TW" dirty="0"/>
          </a:p>
          <a:p>
            <a:pPr algn="ctr"/>
            <a:r>
              <a:rPr kumimoji="1" lang="zh-TW" altLang="en-US" dirty="0"/>
              <a:t>分享資訊與媒合</a:t>
            </a:r>
          </a:p>
        </p:txBody>
      </p:sp>
      <p:pic>
        <p:nvPicPr>
          <p:cNvPr id="54" name="圖片 53"/>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1905437" y="4807046"/>
            <a:ext cx="1169948" cy="1263544"/>
          </a:xfrm>
          <a:prstGeom prst="rect">
            <a:avLst/>
          </a:prstGeom>
        </p:spPr>
      </p:pic>
      <p:pic>
        <p:nvPicPr>
          <p:cNvPr id="55" name="圖片 54"/>
          <p:cNvPicPr>
            <a:picLocks noChangeAspect="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1413441" y="5154365"/>
            <a:ext cx="1169948" cy="1263544"/>
          </a:xfrm>
          <a:prstGeom prst="rect">
            <a:avLst/>
          </a:prstGeom>
        </p:spPr>
      </p:pic>
      <p:pic>
        <p:nvPicPr>
          <p:cNvPr id="56" name="圖片 55"/>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2459879" y="5154365"/>
            <a:ext cx="1169948" cy="1263544"/>
          </a:xfrm>
          <a:prstGeom prst="rect">
            <a:avLst/>
          </a:prstGeom>
        </p:spPr>
      </p:pic>
      <p:pic>
        <p:nvPicPr>
          <p:cNvPr id="58" name="圖片 5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78031" y="4836651"/>
            <a:ext cx="1291636" cy="1291636"/>
          </a:xfrm>
          <a:prstGeom prst="rect">
            <a:avLst/>
          </a:prstGeom>
        </p:spPr>
      </p:pic>
      <p:sp>
        <p:nvSpPr>
          <p:cNvPr id="53" name="圓形箭號 52"/>
          <p:cNvSpPr/>
          <p:nvPr/>
        </p:nvSpPr>
        <p:spPr>
          <a:xfrm rot="16200000" flipH="1">
            <a:off x="-512946" y="2075675"/>
            <a:ext cx="3829247" cy="2629869"/>
          </a:xfrm>
          <a:prstGeom prst="circularArrow">
            <a:avLst>
              <a:gd name="adj1" fmla="val 3022"/>
              <a:gd name="adj2" fmla="val 346051"/>
              <a:gd name="adj3" fmla="val 405952"/>
              <a:gd name="adj4" fmla="val 10136256"/>
              <a:gd name="adj5" fmla="val 1513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sp>
        <p:nvSpPr>
          <p:cNvPr id="10" name="文字方塊 9"/>
          <p:cNvSpPr txBox="1"/>
          <p:nvPr/>
        </p:nvSpPr>
        <p:spPr>
          <a:xfrm>
            <a:off x="324584" y="2470486"/>
            <a:ext cx="1345727" cy="369332"/>
          </a:xfrm>
          <a:prstGeom prst="rect">
            <a:avLst/>
          </a:prstGeom>
          <a:noFill/>
        </p:spPr>
        <p:txBody>
          <a:bodyPr wrap="square" rtlCol="0">
            <a:spAutoFit/>
          </a:bodyPr>
          <a:lstStyle/>
          <a:p>
            <a:r>
              <a:rPr kumimoji="1" lang="zh-TW" altLang="en-US" dirty="0"/>
              <a:t>彼此不知曉</a:t>
            </a:r>
          </a:p>
        </p:txBody>
      </p:sp>
      <p:sp>
        <p:nvSpPr>
          <p:cNvPr id="3" name="Google Shape;350;p13">
            <a:extLst>
              <a:ext uri="{FF2B5EF4-FFF2-40B4-BE49-F238E27FC236}">
                <a16:creationId xmlns:a16="http://schemas.microsoft.com/office/drawing/2014/main" id="{D706E7CE-FCB5-548B-3838-C8F63AE87BF5}"/>
              </a:ext>
            </a:extLst>
          </p:cNvPr>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2023數位金融》                                                                                                                                             	NYCU.IIM.IEBI Lab</a:t>
            </a:r>
            <a:endParaRPr dirty="0"/>
          </a:p>
        </p:txBody>
      </p:sp>
      <p:grpSp>
        <p:nvGrpSpPr>
          <p:cNvPr id="6" name="Google Shape;352;p13">
            <a:extLst>
              <a:ext uri="{FF2B5EF4-FFF2-40B4-BE49-F238E27FC236}">
                <a16:creationId xmlns:a16="http://schemas.microsoft.com/office/drawing/2014/main" id="{1DF50DC6-6D31-179A-2007-6CE8284097E9}"/>
              </a:ext>
            </a:extLst>
          </p:cNvPr>
          <p:cNvGrpSpPr/>
          <p:nvPr/>
        </p:nvGrpSpPr>
        <p:grpSpPr>
          <a:xfrm>
            <a:off x="3571" y="-12459"/>
            <a:ext cx="12184856" cy="377586"/>
            <a:chOff x="3571" y="0"/>
            <a:chExt cx="12184856" cy="377586"/>
          </a:xfrm>
        </p:grpSpPr>
        <p:sp>
          <p:nvSpPr>
            <p:cNvPr id="9" name="Google Shape;353;p13">
              <a:extLst>
                <a:ext uri="{FF2B5EF4-FFF2-40B4-BE49-F238E27FC236}">
                  <a16:creationId xmlns:a16="http://schemas.microsoft.com/office/drawing/2014/main" id="{06B2F8DA-472B-F24A-3E67-FC6DA57BEBDC}"/>
                </a:ext>
              </a:extLst>
            </p:cNvPr>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4;p13">
              <a:extLst>
                <a:ext uri="{FF2B5EF4-FFF2-40B4-BE49-F238E27FC236}">
                  <a16:creationId xmlns:a16="http://schemas.microsoft.com/office/drawing/2014/main" id="{7B61D164-4DC6-0934-9436-4F0E94F4F808}"/>
                </a:ext>
              </a:extLst>
            </p:cNvPr>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12" name="Google Shape;355;p13">
              <a:extLst>
                <a:ext uri="{FF2B5EF4-FFF2-40B4-BE49-F238E27FC236}">
                  <a16:creationId xmlns:a16="http://schemas.microsoft.com/office/drawing/2014/main" id="{435B5101-7153-77C8-FE82-EB1890E1CADE}"/>
                </a:ext>
              </a:extLst>
            </p:cNvPr>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56;p13">
              <a:extLst>
                <a:ext uri="{FF2B5EF4-FFF2-40B4-BE49-F238E27FC236}">
                  <a16:creationId xmlns:a16="http://schemas.microsoft.com/office/drawing/2014/main" id="{0C50EF27-F196-AADA-72D4-F577828725B8}"/>
                </a:ext>
              </a:extLst>
            </p:cNvPr>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dirty="0">
                  <a:solidFill>
                    <a:schemeClr val="lt1"/>
                  </a:solidFill>
                  <a:latin typeface="Corbel"/>
                  <a:ea typeface="Corbel"/>
                  <a:cs typeface="Corbel"/>
                  <a:sym typeface="Corbel"/>
                </a:rPr>
                <a:t>金融轉型</a:t>
              </a:r>
              <a:endParaRPr dirty="0"/>
            </a:p>
          </p:txBody>
        </p:sp>
        <p:sp>
          <p:nvSpPr>
            <p:cNvPr id="19" name="Google Shape;357;p13">
              <a:extLst>
                <a:ext uri="{FF2B5EF4-FFF2-40B4-BE49-F238E27FC236}">
                  <a16:creationId xmlns:a16="http://schemas.microsoft.com/office/drawing/2014/main" id="{6DC5810D-045E-6F7A-46BA-EBA5FAB042B6}"/>
                </a:ext>
              </a:extLst>
            </p:cNvPr>
            <p:cNvSpPr/>
            <p:nvPr/>
          </p:nvSpPr>
          <p:spPr>
            <a:xfrm>
              <a:off x="5737621"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58;p13">
              <a:extLst>
                <a:ext uri="{FF2B5EF4-FFF2-40B4-BE49-F238E27FC236}">
                  <a16:creationId xmlns:a16="http://schemas.microsoft.com/office/drawing/2014/main" id="{8BCCF449-890A-D6EB-D8CC-93147C174267}"/>
                </a:ext>
              </a:extLst>
            </p:cNvPr>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21" name="Google Shape;359;p13">
              <a:extLst>
                <a:ext uri="{FF2B5EF4-FFF2-40B4-BE49-F238E27FC236}">
                  <a16:creationId xmlns:a16="http://schemas.microsoft.com/office/drawing/2014/main" id="{348074A4-A52E-959C-93B2-3F4E247F324D}"/>
                </a:ext>
              </a:extLst>
            </p:cNvPr>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60;p13">
              <a:extLst>
                <a:ext uri="{FF2B5EF4-FFF2-40B4-BE49-F238E27FC236}">
                  <a16:creationId xmlns:a16="http://schemas.microsoft.com/office/drawing/2014/main" id="{6C9FB217-7BFB-11A5-6C24-E629D75C59D4}"/>
                </a:ext>
              </a:extLst>
            </p:cNvPr>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extLst>
      <p:ext uri="{BB962C8B-B14F-4D97-AF65-F5344CB8AC3E}">
        <p14:creationId xmlns:p14="http://schemas.microsoft.com/office/powerpoint/2010/main" val="3918234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sz="4000" dirty="0"/>
              <a:t>數位金融</a:t>
            </a:r>
            <a:r>
              <a:rPr kumimoji="1" lang="zh-TW" altLang="en-US" dirty="0"/>
              <a:t>五大特性</a:t>
            </a:r>
            <a:r>
              <a:rPr kumimoji="1" lang="en-US" altLang="zh-TW" dirty="0">
                <a:sym typeface="Wingdings" panose="05000000000000000000" pitchFamily="2" charset="2"/>
              </a:rPr>
              <a:t>: (</a:t>
            </a:r>
            <a:r>
              <a:rPr kumimoji="1" lang="zh-TW" altLang="en-US" dirty="0">
                <a:sym typeface="Wingdings" panose="05000000000000000000" pitchFamily="2" charset="2"/>
              </a:rPr>
              <a:t>四</a:t>
            </a:r>
            <a:r>
              <a:rPr kumimoji="1" lang="en-US" altLang="zh-TW" dirty="0"/>
              <a:t>)</a:t>
            </a:r>
            <a:r>
              <a:rPr lang="zh-TW" altLang="en-US" dirty="0"/>
              <a:t>金融服務分拆</a:t>
            </a:r>
            <a:endParaRPr kumimoji="1"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graphicFrame>
        <p:nvGraphicFramePr>
          <p:cNvPr id="13" name="資料庫圖表 6"/>
          <p:cNvGraphicFramePr/>
          <p:nvPr/>
        </p:nvGraphicFramePr>
        <p:xfrm>
          <a:off x="8066333" y="2028110"/>
          <a:ext cx="3116227" cy="3091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文字方塊 13"/>
          <p:cNvSpPr txBox="1"/>
          <p:nvPr/>
        </p:nvSpPr>
        <p:spPr>
          <a:xfrm>
            <a:off x="8423449" y="2470389"/>
            <a:ext cx="2353910" cy="1569660"/>
          </a:xfrm>
          <a:prstGeom prst="rect">
            <a:avLst/>
          </a:prstGeom>
          <a:noFill/>
        </p:spPr>
        <p:txBody>
          <a:bodyPr wrap="square" rtlCol="0">
            <a:spAutoFit/>
          </a:bodyPr>
          <a:lstStyle/>
          <a:p>
            <a:pPr algn="ctr"/>
            <a:br>
              <a:rPr kumimoji="1" lang="zh-TW" altLang="en-US" sz="3200" dirty="0">
                <a:latin typeface="Heiti TC Light" charset="-120"/>
                <a:ea typeface="Heiti TC Light" charset="-120"/>
                <a:cs typeface="Heiti TC Light" charset="-120"/>
              </a:rPr>
            </a:br>
            <a:r>
              <a:rPr kumimoji="1" lang="zh-TW" altLang="en-US" sz="3200" dirty="0">
                <a:latin typeface="Heiti TC Light" charset="-120"/>
                <a:ea typeface="Heiti TC Light" charset="-120"/>
                <a:cs typeface="Heiti TC Light" charset="-120"/>
              </a:rPr>
              <a:t>數位</a:t>
            </a:r>
            <a:endParaRPr kumimoji="1" lang="en-US" altLang="zh-TW" sz="3200" dirty="0">
              <a:latin typeface="Heiti TC Light" charset="-120"/>
              <a:ea typeface="Heiti TC Light" charset="-120"/>
              <a:cs typeface="Heiti TC Light" charset="-120"/>
            </a:endParaRPr>
          </a:p>
          <a:p>
            <a:pPr algn="ctr"/>
            <a:r>
              <a:rPr kumimoji="1" lang="zh-TW" altLang="en-US" sz="3200" dirty="0">
                <a:latin typeface="Heiti TC Light" charset="-120"/>
                <a:ea typeface="Heiti TC Light" charset="-120"/>
                <a:cs typeface="Heiti TC Light" charset="-120"/>
              </a:rPr>
              <a:t>金融</a:t>
            </a:r>
            <a:endParaRPr lang="zh-TW" altLang="en-US" sz="3200" dirty="0">
              <a:latin typeface="Heiti TC Light" charset="-120"/>
              <a:ea typeface="Heiti TC Light" charset="-120"/>
              <a:cs typeface="Heiti TC Light" charset="-120"/>
            </a:endParaRPr>
          </a:p>
        </p:txBody>
      </p:sp>
      <p:pic>
        <p:nvPicPr>
          <p:cNvPr id="15" name="圖片 14"/>
          <p:cNvPicPr>
            <a:picLocks noChangeAspect="1"/>
          </p:cNvPicPr>
          <p:nvPr/>
        </p:nvPicPr>
        <p:blipFill>
          <a:blip r:embed="rId8"/>
          <a:stretch>
            <a:fillRect/>
          </a:stretch>
        </p:blipFill>
        <p:spPr>
          <a:xfrm>
            <a:off x="1976228" y="2739190"/>
            <a:ext cx="1843056" cy="1843056"/>
          </a:xfrm>
          <a:prstGeom prst="rect">
            <a:avLst/>
          </a:prstGeom>
        </p:spPr>
      </p:pic>
      <p:sp>
        <p:nvSpPr>
          <p:cNvPr id="16" name="文字方塊 15"/>
          <p:cNvSpPr txBox="1"/>
          <p:nvPr/>
        </p:nvSpPr>
        <p:spPr>
          <a:xfrm>
            <a:off x="1975421" y="1628000"/>
            <a:ext cx="1340457" cy="400110"/>
          </a:xfrm>
          <a:prstGeom prst="rect">
            <a:avLst/>
          </a:prstGeom>
          <a:noFill/>
        </p:spPr>
        <p:txBody>
          <a:bodyPr vert="horz" wrap="square" rtlCol="0">
            <a:spAutoFit/>
          </a:bodyPr>
          <a:lstStyle/>
          <a:p>
            <a:r>
              <a:rPr kumimoji="1" lang="zh-TW" altLang="en-US" sz="2000" dirty="0"/>
              <a:t>傳統銀行</a:t>
            </a:r>
            <a:endParaRPr kumimoji="1" lang="en-US" altLang="zh-TW" sz="2000" dirty="0"/>
          </a:p>
        </p:txBody>
      </p:sp>
      <p:sp>
        <p:nvSpPr>
          <p:cNvPr id="18" name="文字方塊 17"/>
          <p:cNvSpPr txBox="1"/>
          <p:nvPr/>
        </p:nvSpPr>
        <p:spPr>
          <a:xfrm>
            <a:off x="1497203" y="3684515"/>
            <a:ext cx="958050" cy="1200329"/>
          </a:xfrm>
          <a:prstGeom prst="rect">
            <a:avLst/>
          </a:prstGeom>
          <a:noFill/>
        </p:spPr>
        <p:txBody>
          <a:bodyPr wrap="square" rtlCol="0">
            <a:spAutoFit/>
          </a:bodyPr>
          <a:lstStyle/>
          <a:p>
            <a:pPr marL="285750" indent="-285750">
              <a:buFont typeface="Arial" charset="0"/>
              <a:buChar char="•"/>
            </a:pPr>
            <a:r>
              <a:rPr kumimoji="1" lang="zh-TW" altLang="en-US" dirty="0"/>
              <a:t>存款</a:t>
            </a:r>
            <a:endParaRPr kumimoji="1" lang="en-US" altLang="zh-TW" dirty="0"/>
          </a:p>
          <a:p>
            <a:pPr marL="285750" indent="-285750">
              <a:buFont typeface="Arial" charset="0"/>
              <a:buChar char="•"/>
            </a:pPr>
            <a:r>
              <a:rPr kumimoji="1" lang="zh-TW" altLang="en-US" dirty="0"/>
              <a:t>貸款</a:t>
            </a:r>
            <a:endParaRPr kumimoji="1" lang="en-US" altLang="zh-TW" dirty="0"/>
          </a:p>
          <a:p>
            <a:pPr marL="285750" indent="-285750">
              <a:buFont typeface="Arial" charset="0"/>
              <a:buChar char="•"/>
            </a:pPr>
            <a:r>
              <a:rPr kumimoji="1" lang="zh-TW" altLang="en-US" dirty="0"/>
              <a:t>結算</a:t>
            </a:r>
            <a:endParaRPr kumimoji="1" lang="en-US" altLang="zh-TW" dirty="0"/>
          </a:p>
          <a:p>
            <a:pPr marL="285750" indent="-285750">
              <a:buFont typeface="Arial" charset="0"/>
              <a:buChar char="•"/>
            </a:pPr>
            <a:r>
              <a:rPr kumimoji="1" lang="zh-TW" altLang="en-US" dirty="0"/>
              <a:t>融通</a:t>
            </a:r>
          </a:p>
        </p:txBody>
      </p:sp>
      <p:sp>
        <p:nvSpPr>
          <p:cNvPr id="27" name="文字方塊 26"/>
          <p:cNvSpPr txBox="1"/>
          <p:nvPr/>
        </p:nvSpPr>
        <p:spPr>
          <a:xfrm>
            <a:off x="8194864" y="5355191"/>
            <a:ext cx="2859161" cy="800219"/>
          </a:xfrm>
          <a:prstGeom prst="rect">
            <a:avLst/>
          </a:prstGeom>
          <a:noFill/>
        </p:spPr>
        <p:txBody>
          <a:bodyPr wrap="square" rtlCol="0">
            <a:spAutoFit/>
          </a:bodyPr>
          <a:lstStyle/>
          <a:p>
            <a:pPr marL="0" lvl="1" algn="ctr">
              <a:lnSpc>
                <a:spcPts val="1800"/>
              </a:lnSpc>
            </a:pPr>
            <a:r>
              <a:rPr kumimoji="1" lang="zh-TW" altLang="en-US" dirty="0"/>
              <a:t>金融業務功能分解化</a:t>
            </a:r>
            <a:endParaRPr kumimoji="1" lang="en-US" altLang="zh-TW" dirty="0"/>
          </a:p>
          <a:p>
            <a:pPr marL="0" lvl="1" algn="ctr">
              <a:lnSpc>
                <a:spcPts val="1800"/>
              </a:lnSpc>
            </a:pPr>
            <a:r>
              <a:rPr kumimoji="1" lang="en-US" altLang="zh-TW" dirty="0"/>
              <a:t>Service </a:t>
            </a:r>
            <a:r>
              <a:rPr kumimoji="1" lang="en-US" altLang="zh-TW" dirty="0" err="1"/>
              <a:t>unbunding</a:t>
            </a:r>
            <a:endParaRPr kumimoji="1" lang="en-US" altLang="zh-TW" dirty="0"/>
          </a:p>
          <a:p>
            <a:endParaRPr kumimoji="1" lang="en-US" altLang="zh-TW" sz="1600" dirty="0">
              <a:latin typeface="+mn-ea"/>
            </a:endParaRPr>
          </a:p>
        </p:txBody>
      </p:sp>
      <p:pic>
        <p:nvPicPr>
          <p:cNvPr id="28" name="圖片 27"/>
          <p:cNvPicPr>
            <a:picLocks noChangeAspect="1"/>
          </p:cNvPicPr>
          <p:nvPr/>
        </p:nvPicPr>
        <p:blipFill>
          <a:blip r:embed="rId9" cstate="print">
            <a:clrChange>
              <a:clrFrom>
                <a:srgbClr val="76D8E3"/>
              </a:clrFrom>
              <a:clrTo>
                <a:srgbClr val="76D8E3">
                  <a:alpha val="0"/>
                </a:srgbClr>
              </a:clrTo>
            </a:clrChange>
            <a:extLst>
              <a:ext uri="{28A0092B-C50C-407E-A947-70E740481C1C}">
                <a14:useLocalDpi xmlns:a14="http://schemas.microsoft.com/office/drawing/2010/main" val="0"/>
              </a:ext>
            </a:extLst>
          </a:blip>
          <a:stretch>
            <a:fillRect/>
          </a:stretch>
        </p:blipFill>
        <p:spPr>
          <a:xfrm>
            <a:off x="6052858" y="2880691"/>
            <a:ext cx="1483937" cy="1483937"/>
          </a:xfrm>
          <a:prstGeom prst="rect">
            <a:avLst/>
          </a:prstGeom>
        </p:spPr>
      </p:pic>
      <p:sp>
        <p:nvSpPr>
          <p:cNvPr id="29" name="文字方塊 28"/>
          <p:cNvSpPr txBox="1"/>
          <p:nvPr/>
        </p:nvSpPr>
        <p:spPr>
          <a:xfrm>
            <a:off x="8859373" y="1468917"/>
            <a:ext cx="1753434" cy="400110"/>
          </a:xfrm>
          <a:prstGeom prst="rect">
            <a:avLst/>
          </a:prstGeom>
          <a:noFill/>
        </p:spPr>
        <p:txBody>
          <a:bodyPr vert="horz" wrap="square" rtlCol="0">
            <a:spAutoFit/>
          </a:bodyPr>
          <a:lstStyle/>
          <a:p>
            <a:r>
              <a:rPr kumimoji="1" lang="zh-TW" altLang="en-US" sz="2000"/>
              <a:t>互聯網金融</a:t>
            </a:r>
            <a:endParaRPr kumimoji="1" lang="en-US" altLang="zh-TW" sz="2000" dirty="0"/>
          </a:p>
        </p:txBody>
      </p:sp>
      <p:sp>
        <p:nvSpPr>
          <p:cNvPr id="9" name="文字方塊 8"/>
          <p:cNvSpPr txBox="1"/>
          <p:nvPr/>
        </p:nvSpPr>
        <p:spPr>
          <a:xfrm>
            <a:off x="1575654" y="5400566"/>
            <a:ext cx="1866386" cy="646331"/>
          </a:xfrm>
          <a:prstGeom prst="rect">
            <a:avLst/>
          </a:prstGeom>
          <a:noFill/>
        </p:spPr>
        <p:txBody>
          <a:bodyPr wrap="square" rtlCol="0">
            <a:spAutoFit/>
          </a:bodyPr>
          <a:lstStyle/>
          <a:p>
            <a:pPr algn="ctr"/>
            <a:r>
              <a:rPr kumimoji="1" lang="zh-TW" altLang="en-US" dirty="0"/>
              <a:t>金融業務多樣化</a:t>
            </a:r>
          </a:p>
          <a:p>
            <a:pPr algn="ctr"/>
            <a:r>
              <a:rPr kumimoji="1" lang="en-US" altLang="zh-TW" dirty="0"/>
              <a:t>All in one bank</a:t>
            </a:r>
            <a:endParaRPr kumimoji="1" lang="zh-TW" altLang="en-US" dirty="0"/>
          </a:p>
        </p:txBody>
      </p:sp>
      <p:cxnSp>
        <p:nvCxnSpPr>
          <p:cNvPr id="36" name="直線箭頭接點 35"/>
          <p:cNvCxnSpPr/>
          <p:nvPr/>
        </p:nvCxnSpPr>
        <p:spPr>
          <a:xfrm>
            <a:off x="7356426" y="4094152"/>
            <a:ext cx="711128" cy="14861"/>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直線箭頭接點 39"/>
          <p:cNvCxnSpPr/>
          <p:nvPr/>
        </p:nvCxnSpPr>
        <p:spPr>
          <a:xfrm>
            <a:off x="3734741" y="4109013"/>
            <a:ext cx="692194" cy="1941"/>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4" name="圖片 43"/>
          <p:cNvPicPr>
            <a:picLocks noChangeAspect="1"/>
          </p:cNvPicPr>
          <p:nvPr/>
        </p:nvPicPr>
        <p:blipFill>
          <a:blip r:embed="rId10" cstate="print">
            <a:duotone>
              <a:schemeClr val="accent1">
                <a:shade val="45000"/>
                <a:satMod val="135000"/>
              </a:schemeClr>
              <a:prstClr val="white"/>
            </a:duotone>
            <a:extLst>
              <a:ext uri="{BEBA8EAE-BF5A-486C-A8C5-ECC9F3942E4B}">
                <a14:imgProps xmlns:a14="http://schemas.microsoft.com/office/drawing/2010/main">
                  <a14:imgLayer r:embed="rId11">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4560274" y="3251130"/>
            <a:ext cx="1268433" cy="1369908"/>
          </a:xfrm>
          <a:prstGeom prst="rect">
            <a:avLst/>
          </a:prstGeom>
        </p:spPr>
      </p:pic>
      <p:sp>
        <p:nvSpPr>
          <p:cNvPr id="45" name="橢圓 44"/>
          <p:cNvSpPr/>
          <p:nvPr/>
        </p:nvSpPr>
        <p:spPr>
          <a:xfrm>
            <a:off x="1210750" y="2349508"/>
            <a:ext cx="2869801" cy="288317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 name="Google Shape;350;p13">
            <a:extLst>
              <a:ext uri="{FF2B5EF4-FFF2-40B4-BE49-F238E27FC236}">
                <a16:creationId xmlns:a16="http://schemas.microsoft.com/office/drawing/2014/main" id="{F5A0CFA1-4C7B-02B1-AE41-705ABE8654F4}"/>
              </a:ext>
            </a:extLst>
          </p:cNvPr>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2023數位金融》                                                                                                                                             	NYCU.IIM.IEBI Lab</a:t>
            </a:r>
            <a:endParaRPr dirty="0"/>
          </a:p>
        </p:txBody>
      </p:sp>
      <p:grpSp>
        <p:nvGrpSpPr>
          <p:cNvPr id="6" name="Google Shape;352;p13">
            <a:extLst>
              <a:ext uri="{FF2B5EF4-FFF2-40B4-BE49-F238E27FC236}">
                <a16:creationId xmlns:a16="http://schemas.microsoft.com/office/drawing/2014/main" id="{98564E66-E92B-9814-F5F5-EE8D35BEB36E}"/>
              </a:ext>
            </a:extLst>
          </p:cNvPr>
          <p:cNvGrpSpPr/>
          <p:nvPr/>
        </p:nvGrpSpPr>
        <p:grpSpPr>
          <a:xfrm>
            <a:off x="3571" y="-12459"/>
            <a:ext cx="12184856" cy="377586"/>
            <a:chOff x="3571" y="0"/>
            <a:chExt cx="12184856" cy="377586"/>
          </a:xfrm>
        </p:grpSpPr>
        <p:sp>
          <p:nvSpPr>
            <p:cNvPr id="7" name="Google Shape;353;p13">
              <a:extLst>
                <a:ext uri="{FF2B5EF4-FFF2-40B4-BE49-F238E27FC236}">
                  <a16:creationId xmlns:a16="http://schemas.microsoft.com/office/drawing/2014/main" id="{04C296B9-F30C-F86B-AD2C-84DDCD18F622}"/>
                </a:ext>
              </a:extLst>
            </p:cNvPr>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54;p13">
              <a:extLst>
                <a:ext uri="{FF2B5EF4-FFF2-40B4-BE49-F238E27FC236}">
                  <a16:creationId xmlns:a16="http://schemas.microsoft.com/office/drawing/2014/main" id="{543F6783-0F35-915E-7AEA-C5491B6EEF9D}"/>
                </a:ext>
              </a:extLst>
            </p:cNvPr>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10" name="Google Shape;355;p13">
              <a:extLst>
                <a:ext uri="{FF2B5EF4-FFF2-40B4-BE49-F238E27FC236}">
                  <a16:creationId xmlns:a16="http://schemas.microsoft.com/office/drawing/2014/main" id="{56E9F49B-2571-C8E9-E631-B1A2AE4F16B4}"/>
                </a:ext>
              </a:extLst>
            </p:cNvPr>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6;p13">
              <a:extLst>
                <a:ext uri="{FF2B5EF4-FFF2-40B4-BE49-F238E27FC236}">
                  <a16:creationId xmlns:a16="http://schemas.microsoft.com/office/drawing/2014/main" id="{C0B9C445-554E-C0E8-A12C-FEDA63F1EE9D}"/>
                </a:ext>
              </a:extLst>
            </p:cNvPr>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dirty="0">
                  <a:solidFill>
                    <a:schemeClr val="lt1"/>
                  </a:solidFill>
                  <a:latin typeface="Corbel"/>
                  <a:ea typeface="Corbel"/>
                  <a:cs typeface="Corbel"/>
                  <a:sym typeface="Corbel"/>
                </a:rPr>
                <a:t>金融轉型</a:t>
              </a:r>
              <a:endParaRPr dirty="0"/>
            </a:p>
          </p:txBody>
        </p:sp>
        <p:sp>
          <p:nvSpPr>
            <p:cNvPr id="12" name="Google Shape;357;p13">
              <a:extLst>
                <a:ext uri="{FF2B5EF4-FFF2-40B4-BE49-F238E27FC236}">
                  <a16:creationId xmlns:a16="http://schemas.microsoft.com/office/drawing/2014/main" id="{7F4B97B7-D984-06B0-DB53-F977D1FB0A01}"/>
                </a:ext>
              </a:extLst>
            </p:cNvPr>
            <p:cNvSpPr/>
            <p:nvPr/>
          </p:nvSpPr>
          <p:spPr>
            <a:xfrm>
              <a:off x="5737621"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58;p13">
              <a:extLst>
                <a:ext uri="{FF2B5EF4-FFF2-40B4-BE49-F238E27FC236}">
                  <a16:creationId xmlns:a16="http://schemas.microsoft.com/office/drawing/2014/main" id="{407A4372-BE25-3E6D-A59A-33D9653AAD26}"/>
                </a:ext>
              </a:extLst>
            </p:cNvPr>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19" name="Google Shape;359;p13">
              <a:extLst>
                <a:ext uri="{FF2B5EF4-FFF2-40B4-BE49-F238E27FC236}">
                  <a16:creationId xmlns:a16="http://schemas.microsoft.com/office/drawing/2014/main" id="{B44F56AD-2E01-ED07-27D0-1BFE7DC8739D}"/>
                </a:ext>
              </a:extLst>
            </p:cNvPr>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60;p13">
              <a:extLst>
                <a:ext uri="{FF2B5EF4-FFF2-40B4-BE49-F238E27FC236}">
                  <a16:creationId xmlns:a16="http://schemas.microsoft.com/office/drawing/2014/main" id="{C12638AA-B43F-9072-1390-58793A5E0CAA}"/>
                </a:ext>
              </a:extLst>
            </p:cNvPr>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extLst>
      <p:ext uri="{BB962C8B-B14F-4D97-AF65-F5344CB8AC3E}">
        <p14:creationId xmlns:p14="http://schemas.microsoft.com/office/powerpoint/2010/main" val="500215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000" dirty="0"/>
              <a:t>數位金融</a:t>
            </a:r>
            <a:r>
              <a:rPr kumimoji="1" lang="zh-TW" altLang="en-US" dirty="0"/>
              <a:t>五大特性</a:t>
            </a:r>
            <a:r>
              <a:rPr kumimoji="1" lang="en-US" altLang="zh-TW" dirty="0"/>
              <a:t>:</a:t>
            </a:r>
            <a:r>
              <a:rPr kumimoji="1" lang="zh-TW" altLang="en-US" dirty="0"/>
              <a:t> </a:t>
            </a:r>
            <a:r>
              <a:rPr kumimoji="1" lang="en-US" altLang="zh-TW" dirty="0"/>
              <a:t>(</a:t>
            </a:r>
            <a:r>
              <a:rPr kumimoji="1" lang="zh-TW" altLang="en-US" dirty="0"/>
              <a:t>五</a:t>
            </a:r>
            <a:r>
              <a:rPr kumimoji="1" lang="en-US" altLang="zh-TW" dirty="0"/>
              <a:t>)</a:t>
            </a:r>
            <a:r>
              <a:rPr kumimoji="1" lang="zh-TW" altLang="en-US" dirty="0"/>
              <a:t>微觀金融市場</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sp>
        <p:nvSpPr>
          <p:cNvPr id="47" name="文字方塊 46"/>
          <p:cNvSpPr txBox="1"/>
          <p:nvPr/>
        </p:nvSpPr>
        <p:spPr>
          <a:xfrm>
            <a:off x="1488153" y="1743294"/>
            <a:ext cx="3912358" cy="369332"/>
          </a:xfrm>
          <a:prstGeom prst="rect">
            <a:avLst/>
          </a:prstGeom>
          <a:noFill/>
        </p:spPr>
        <p:txBody>
          <a:bodyPr wrap="square" rtlCol="0">
            <a:spAutoFit/>
          </a:bodyPr>
          <a:lstStyle/>
          <a:p>
            <a:r>
              <a:rPr kumimoji="1" lang="zh-TW" altLang="en-US" dirty="0"/>
              <a:t>傳統金融服務主要安全顧客、大公司</a:t>
            </a:r>
          </a:p>
        </p:txBody>
      </p:sp>
      <p:sp>
        <p:nvSpPr>
          <p:cNvPr id="61" name="文字方塊 60"/>
          <p:cNvSpPr txBox="1"/>
          <p:nvPr/>
        </p:nvSpPr>
        <p:spPr>
          <a:xfrm>
            <a:off x="5306531" y="3945914"/>
            <a:ext cx="1578937" cy="369332"/>
          </a:xfrm>
          <a:prstGeom prst="rect">
            <a:avLst/>
          </a:prstGeom>
          <a:noFill/>
        </p:spPr>
        <p:txBody>
          <a:bodyPr wrap="square" rtlCol="0">
            <a:spAutoFit/>
          </a:bodyPr>
          <a:lstStyle/>
          <a:p>
            <a:r>
              <a:rPr kumimoji="1" lang="zh-TW" altLang="en-US" dirty="0"/>
              <a:t>透過線上平台</a:t>
            </a:r>
          </a:p>
        </p:txBody>
      </p:sp>
      <p:sp>
        <p:nvSpPr>
          <p:cNvPr id="80" name="文字方塊 79"/>
          <p:cNvSpPr txBox="1"/>
          <p:nvPr/>
        </p:nvSpPr>
        <p:spPr>
          <a:xfrm>
            <a:off x="7620635" y="1743294"/>
            <a:ext cx="3766134" cy="369332"/>
          </a:xfrm>
          <a:prstGeom prst="rect">
            <a:avLst/>
          </a:prstGeom>
          <a:noFill/>
        </p:spPr>
        <p:txBody>
          <a:bodyPr wrap="square" rtlCol="0">
            <a:spAutoFit/>
          </a:bodyPr>
          <a:lstStyle/>
          <a:p>
            <a:r>
              <a:rPr kumimoji="1" lang="zh-TW" altLang="en-US" dirty="0"/>
              <a:t>新金融主要聚焦微型企業與顧客</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4087" y="2654976"/>
            <a:ext cx="4636081" cy="2594504"/>
          </a:xfrm>
          <a:prstGeom prst="rect">
            <a:avLst/>
          </a:prstGeom>
        </p:spPr>
      </p:pic>
      <p:pic>
        <p:nvPicPr>
          <p:cNvPr id="9" name="內容版面配置區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0783" y="2240974"/>
            <a:ext cx="3929728" cy="3422508"/>
          </a:xfrm>
        </p:spPr>
      </p:pic>
      <p:sp>
        <p:nvSpPr>
          <p:cNvPr id="43" name="文字方塊 42"/>
          <p:cNvSpPr txBox="1"/>
          <p:nvPr/>
        </p:nvSpPr>
        <p:spPr>
          <a:xfrm>
            <a:off x="4386553" y="5743089"/>
            <a:ext cx="1187578" cy="369332"/>
          </a:xfrm>
          <a:prstGeom prst="rect">
            <a:avLst/>
          </a:prstGeom>
          <a:noFill/>
        </p:spPr>
        <p:txBody>
          <a:bodyPr wrap="square" rtlCol="0">
            <a:spAutoFit/>
          </a:bodyPr>
          <a:lstStyle/>
          <a:p>
            <a:r>
              <a:rPr kumimoji="1" lang="zh-TW" altLang="en-US" dirty="0"/>
              <a:t>微型客戶</a:t>
            </a:r>
          </a:p>
        </p:txBody>
      </p:sp>
      <p:sp>
        <p:nvSpPr>
          <p:cNvPr id="44" name="文字方塊 43"/>
          <p:cNvSpPr txBox="1"/>
          <p:nvPr/>
        </p:nvSpPr>
        <p:spPr>
          <a:xfrm>
            <a:off x="8010962" y="5308743"/>
            <a:ext cx="1604390" cy="369332"/>
          </a:xfrm>
          <a:prstGeom prst="rect">
            <a:avLst/>
          </a:prstGeom>
          <a:noFill/>
        </p:spPr>
        <p:txBody>
          <a:bodyPr wrap="square" rtlCol="0">
            <a:spAutoFit/>
          </a:bodyPr>
          <a:lstStyle/>
          <a:p>
            <a:r>
              <a:rPr kumimoji="1" lang="zh-TW" altLang="en-US" dirty="0"/>
              <a:t>微與眾市場</a:t>
            </a:r>
          </a:p>
        </p:txBody>
      </p:sp>
      <p:sp>
        <p:nvSpPr>
          <p:cNvPr id="6" name="Google Shape;350;p13">
            <a:extLst>
              <a:ext uri="{FF2B5EF4-FFF2-40B4-BE49-F238E27FC236}">
                <a16:creationId xmlns:a16="http://schemas.microsoft.com/office/drawing/2014/main" id="{00AC821A-4151-809D-8E98-8B1E72FD1AF4}"/>
              </a:ext>
            </a:extLst>
          </p:cNvPr>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2023數位金融》                                                                                                                                             	NYCU.IIM.IEBI Lab</a:t>
            </a:r>
            <a:endParaRPr dirty="0"/>
          </a:p>
        </p:txBody>
      </p:sp>
      <p:grpSp>
        <p:nvGrpSpPr>
          <p:cNvPr id="7" name="Google Shape;352;p13">
            <a:extLst>
              <a:ext uri="{FF2B5EF4-FFF2-40B4-BE49-F238E27FC236}">
                <a16:creationId xmlns:a16="http://schemas.microsoft.com/office/drawing/2014/main" id="{D232E6C1-8F5B-7A61-8AED-3426AF7C2A89}"/>
              </a:ext>
            </a:extLst>
          </p:cNvPr>
          <p:cNvGrpSpPr/>
          <p:nvPr/>
        </p:nvGrpSpPr>
        <p:grpSpPr>
          <a:xfrm>
            <a:off x="3571" y="-12459"/>
            <a:ext cx="12184856" cy="377586"/>
            <a:chOff x="3571" y="0"/>
            <a:chExt cx="12184856" cy="377586"/>
          </a:xfrm>
        </p:grpSpPr>
        <p:sp>
          <p:nvSpPr>
            <p:cNvPr id="8" name="Google Shape;353;p13">
              <a:extLst>
                <a:ext uri="{FF2B5EF4-FFF2-40B4-BE49-F238E27FC236}">
                  <a16:creationId xmlns:a16="http://schemas.microsoft.com/office/drawing/2014/main" id="{D180F0AA-74E4-1438-2668-7E6E0CAEC7C5}"/>
                </a:ext>
              </a:extLst>
            </p:cNvPr>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4;p13">
              <a:extLst>
                <a:ext uri="{FF2B5EF4-FFF2-40B4-BE49-F238E27FC236}">
                  <a16:creationId xmlns:a16="http://schemas.microsoft.com/office/drawing/2014/main" id="{0200F2EB-E6F4-78CF-3B7C-743EAA2E7D77}"/>
                </a:ext>
              </a:extLst>
            </p:cNvPr>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11" name="Google Shape;355;p13">
              <a:extLst>
                <a:ext uri="{FF2B5EF4-FFF2-40B4-BE49-F238E27FC236}">
                  <a16:creationId xmlns:a16="http://schemas.microsoft.com/office/drawing/2014/main" id="{C196CD5F-55DD-CD3E-1DE9-4B26D627E859}"/>
                </a:ext>
              </a:extLst>
            </p:cNvPr>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56;p13">
              <a:extLst>
                <a:ext uri="{FF2B5EF4-FFF2-40B4-BE49-F238E27FC236}">
                  <a16:creationId xmlns:a16="http://schemas.microsoft.com/office/drawing/2014/main" id="{33D82F2A-8C5E-4B0D-ABE4-1CC0FF337F82}"/>
                </a:ext>
              </a:extLst>
            </p:cNvPr>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dirty="0">
                  <a:solidFill>
                    <a:schemeClr val="lt1"/>
                  </a:solidFill>
                  <a:latin typeface="Corbel"/>
                  <a:ea typeface="Corbel"/>
                  <a:cs typeface="Corbel"/>
                  <a:sym typeface="Corbel"/>
                </a:rPr>
                <a:t>金融轉型</a:t>
              </a:r>
              <a:endParaRPr dirty="0"/>
            </a:p>
          </p:txBody>
        </p:sp>
        <p:sp>
          <p:nvSpPr>
            <p:cNvPr id="13" name="Google Shape;357;p13">
              <a:extLst>
                <a:ext uri="{FF2B5EF4-FFF2-40B4-BE49-F238E27FC236}">
                  <a16:creationId xmlns:a16="http://schemas.microsoft.com/office/drawing/2014/main" id="{AC6A1C23-D3DA-05D0-53BD-793B952564BD}"/>
                </a:ext>
              </a:extLst>
            </p:cNvPr>
            <p:cNvSpPr/>
            <p:nvPr/>
          </p:nvSpPr>
          <p:spPr>
            <a:xfrm>
              <a:off x="5737621"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58;p13">
              <a:extLst>
                <a:ext uri="{FF2B5EF4-FFF2-40B4-BE49-F238E27FC236}">
                  <a16:creationId xmlns:a16="http://schemas.microsoft.com/office/drawing/2014/main" id="{61C3D107-15BC-168B-EB6A-53FABFC8F03F}"/>
                </a:ext>
              </a:extLst>
            </p:cNvPr>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15" name="Google Shape;359;p13">
              <a:extLst>
                <a:ext uri="{FF2B5EF4-FFF2-40B4-BE49-F238E27FC236}">
                  <a16:creationId xmlns:a16="http://schemas.microsoft.com/office/drawing/2014/main" id="{33872A4F-0239-2483-B688-7F5D605CCEC1}"/>
                </a:ext>
              </a:extLst>
            </p:cNvPr>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60;p13">
              <a:extLst>
                <a:ext uri="{FF2B5EF4-FFF2-40B4-BE49-F238E27FC236}">
                  <a16:creationId xmlns:a16="http://schemas.microsoft.com/office/drawing/2014/main" id="{5155691E-E45E-93C6-2239-1D98F92BC1C9}"/>
                </a:ext>
              </a:extLst>
            </p:cNvPr>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extLst>
      <p:ext uri="{BB962C8B-B14F-4D97-AF65-F5344CB8AC3E}">
        <p14:creationId xmlns:p14="http://schemas.microsoft.com/office/powerpoint/2010/main" val="3332650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6"/>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數位金融服務創新</a:t>
            </a:r>
            <a:endParaRPr sz="3000">
              <a:latin typeface="Corbel"/>
              <a:ea typeface="Corbel"/>
              <a:cs typeface="Corbel"/>
              <a:sym typeface="Corbel"/>
            </a:endParaRPr>
          </a:p>
        </p:txBody>
      </p:sp>
      <p:sp>
        <p:nvSpPr>
          <p:cNvPr id="402" name="Google Shape;402;p16"/>
          <p:cNvSpPr txBox="1">
            <a:spLocks noGrp="1"/>
          </p:cNvSpPr>
          <p:nvPr>
            <p:ph type="body" idx="1"/>
          </p:nvPr>
        </p:nvSpPr>
        <p:spPr>
          <a:xfrm>
            <a:off x="612057" y="1480371"/>
            <a:ext cx="4636717" cy="4564273"/>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2800"/>
              <a:buNone/>
            </a:pPr>
            <a:r>
              <a:rPr lang="zh-TW" sz="2800"/>
              <a:t>數位金融並非單一技術的呈現，而是結合了P2P、社群以及各種資訊科技應用於金融領域，包含了投資、募資以及支付等，數位金融也就是透過網路來與陌生的節點（個人或組織）產生連結，進而達到金融的功能。</a:t>
            </a:r>
            <a:endParaRPr/>
          </a:p>
        </p:txBody>
      </p:sp>
      <p:sp>
        <p:nvSpPr>
          <p:cNvPr id="403" name="Google Shape;403;p16"/>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19</a:t>
            </a:fld>
            <a:endParaRPr/>
          </a:p>
        </p:txBody>
      </p:sp>
      <p:sp>
        <p:nvSpPr>
          <p:cNvPr id="404" name="Google Shape;404;p1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405" name="Google Shape;405;p16"/>
          <p:cNvPicPr preferRelativeResize="0"/>
          <p:nvPr/>
        </p:nvPicPr>
        <p:blipFill rotWithShape="1">
          <a:blip r:embed="rId3">
            <a:alphaModFix/>
          </a:blip>
          <a:srcRect/>
          <a:stretch/>
        </p:blipFill>
        <p:spPr>
          <a:xfrm>
            <a:off x="5283185" y="842831"/>
            <a:ext cx="6296758" cy="5172337"/>
          </a:xfrm>
          <a:prstGeom prst="rect">
            <a:avLst/>
          </a:prstGeom>
          <a:noFill/>
          <a:ln>
            <a:noFill/>
          </a:ln>
        </p:spPr>
      </p:pic>
      <p:grpSp>
        <p:nvGrpSpPr>
          <p:cNvPr id="406" name="Google Shape;406;p16"/>
          <p:cNvGrpSpPr/>
          <p:nvPr/>
        </p:nvGrpSpPr>
        <p:grpSpPr>
          <a:xfrm>
            <a:off x="3571" y="-12459"/>
            <a:ext cx="12184856" cy="377586"/>
            <a:chOff x="3571" y="0"/>
            <a:chExt cx="12184856" cy="377586"/>
          </a:xfrm>
        </p:grpSpPr>
        <p:sp>
          <p:nvSpPr>
            <p:cNvPr id="407" name="Google Shape;407;p16"/>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6"/>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409" name="Google Shape;409;p16"/>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6"/>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411" name="Google Shape;411;p16"/>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6"/>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413" name="Google Shape;413;p16"/>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6"/>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Outline</a:t>
            </a:r>
            <a:endParaRPr/>
          </a:p>
        </p:txBody>
      </p:sp>
      <p:sp>
        <p:nvSpPr>
          <p:cNvPr id="104" name="Google Shape;104;p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600"/>
              <a:buChar char="•"/>
            </a:pPr>
            <a:r>
              <a:rPr lang="zh-TW"/>
              <a:t>傳統金融</a:t>
            </a:r>
            <a:endParaRPr/>
          </a:p>
          <a:p>
            <a:pPr marL="228600" lvl="0" indent="-228600" algn="l" rtl="0">
              <a:lnSpc>
                <a:spcPct val="120000"/>
              </a:lnSpc>
              <a:spcBef>
                <a:spcPts val="1000"/>
              </a:spcBef>
              <a:spcAft>
                <a:spcPts val="0"/>
              </a:spcAft>
              <a:buClr>
                <a:schemeClr val="dk1"/>
              </a:buClr>
              <a:buSzPts val="2600"/>
              <a:buChar char="•"/>
            </a:pPr>
            <a:r>
              <a:rPr lang="zh-TW"/>
              <a:t>金融轉型</a:t>
            </a:r>
            <a:endParaRPr/>
          </a:p>
          <a:p>
            <a:pPr marL="228600" lvl="0" indent="-228600" algn="l" rtl="0">
              <a:lnSpc>
                <a:spcPct val="120000"/>
              </a:lnSpc>
              <a:spcBef>
                <a:spcPts val="1000"/>
              </a:spcBef>
              <a:spcAft>
                <a:spcPts val="0"/>
              </a:spcAft>
              <a:buClr>
                <a:schemeClr val="dk1"/>
              </a:buClr>
              <a:buSzPts val="2600"/>
              <a:buChar char="•"/>
            </a:pPr>
            <a:r>
              <a:rPr lang="zh-TW"/>
              <a:t>數位金融</a:t>
            </a:r>
            <a:endParaRPr/>
          </a:p>
          <a:p>
            <a:pPr marL="228600" lvl="0" indent="-228600" algn="l" rtl="0">
              <a:lnSpc>
                <a:spcPct val="120000"/>
              </a:lnSpc>
              <a:spcBef>
                <a:spcPts val="1000"/>
              </a:spcBef>
              <a:spcAft>
                <a:spcPts val="0"/>
              </a:spcAft>
              <a:buClr>
                <a:schemeClr val="dk1"/>
              </a:buClr>
              <a:buSzPts val="2600"/>
              <a:buChar char="•"/>
            </a:pPr>
            <a:r>
              <a:rPr lang="zh-TW"/>
              <a:t>數位金融創新</a:t>
            </a:r>
            <a:endParaRPr/>
          </a:p>
        </p:txBody>
      </p:sp>
      <p:sp>
        <p:nvSpPr>
          <p:cNvPr id="105" name="Google Shape;105;p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《2023數位金融》                                                                                                                                             	NYCU.IIM.IEBI Lab</a:t>
            </a:r>
            <a:endParaRPr/>
          </a:p>
        </p:txBody>
      </p:sp>
      <p:sp>
        <p:nvSpPr>
          <p:cNvPr id="106" name="Google Shape;106;p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17"/>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highlight>
                  <a:srgbClr val="FFFF00"/>
                </a:highlight>
                <a:latin typeface="Corbel"/>
                <a:ea typeface="Corbel"/>
                <a:cs typeface="Corbel"/>
                <a:sym typeface="Corbel"/>
              </a:rPr>
              <a:t>信任機制</a:t>
            </a:r>
            <a:endParaRPr sz="3000" dirty="0">
              <a:highlight>
                <a:srgbClr val="FFFF00"/>
              </a:highlight>
              <a:latin typeface="Corbel"/>
              <a:ea typeface="Corbel"/>
              <a:cs typeface="Corbel"/>
              <a:sym typeface="Corbel"/>
            </a:endParaRPr>
          </a:p>
        </p:txBody>
      </p:sp>
      <p:sp>
        <p:nvSpPr>
          <p:cNvPr id="421" name="Google Shape;421;p17"/>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20</a:t>
            </a:fld>
            <a:endParaRPr/>
          </a:p>
        </p:txBody>
      </p:sp>
      <p:sp>
        <p:nvSpPr>
          <p:cNvPr id="422" name="Google Shape;422;p1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423" name="Google Shape;423;p17"/>
          <p:cNvSpPr txBox="1">
            <a:spLocks noGrp="1"/>
          </p:cNvSpPr>
          <p:nvPr>
            <p:ph type="body" idx="1"/>
          </p:nvPr>
        </p:nvSpPr>
        <p:spPr>
          <a:xfrm>
            <a:off x="612056" y="1474839"/>
            <a:ext cx="11925775"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3200"/>
              <a:buChar char="•"/>
            </a:pPr>
            <a:r>
              <a:rPr lang="zh-TW" sz="3200" dirty="0"/>
              <a:t>信任機制</a:t>
            </a:r>
            <a:endParaRPr sz="3200" dirty="0"/>
          </a:p>
          <a:p>
            <a:pPr marL="685800" lvl="1" indent="-228600" algn="l" rtl="0">
              <a:lnSpc>
                <a:spcPct val="100000"/>
              </a:lnSpc>
              <a:spcBef>
                <a:spcPts val="500"/>
              </a:spcBef>
              <a:spcAft>
                <a:spcPts val="0"/>
              </a:spcAft>
              <a:buClr>
                <a:schemeClr val="dk1"/>
              </a:buClr>
              <a:buSzPts val="2800"/>
              <a:buChar char="•"/>
            </a:pPr>
            <a:r>
              <a:rPr lang="zh-TW" sz="2800" dirty="0"/>
              <a:t>第三方信任與支付機制</a:t>
            </a:r>
            <a:endParaRPr sz="2800" dirty="0"/>
          </a:p>
          <a:p>
            <a:pPr marL="685800" lvl="1" indent="-228600" algn="l" rtl="0">
              <a:lnSpc>
                <a:spcPct val="100000"/>
              </a:lnSpc>
              <a:spcBef>
                <a:spcPts val="500"/>
              </a:spcBef>
              <a:spcAft>
                <a:spcPts val="0"/>
              </a:spcAft>
              <a:buClr>
                <a:schemeClr val="dk1"/>
              </a:buClr>
              <a:buSzPts val="2800"/>
              <a:buChar char="•"/>
            </a:pPr>
            <a:r>
              <a:rPr lang="zh-TW" sz="2800" dirty="0"/>
              <a:t>區塊鏈信任與智慧合約</a:t>
            </a:r>
            <a:endParaRPr dirty="0"/>
          </a:p>
        </p:txBody>
      </p:sp>
      <p:pic>
        <p:nvPicPr>
          <p:cNvPr id="424" name="Google Shape;424;p17"/>
          <p:cNvPicPr preferRelativeResize="0"/>
          <p:nvPr/>
        </p:nvPicPr>
        <p:blipFill rotWithShape="1">
          <a:blip r:embed="rId3">
            <a:alphaModFix/>
          </a:blip>
          <a:srcRect/>
          <a:stretch/>
        </p:blipFill>
        <p:spPr>
          <a:xfrm>
            <a:off x="5281246" y="1474839"/>
            <a:ext cx="6910754" cy="4867695"/>
          </a:xfrm>
          <a:prstGeom prst="rect">
            <a:avLst/>
          </a:prstGeom>
          <a:noFill/>
          <a:ln>
            <a:noFill/>
          </a:ln>
        </p:spPr>
      </p:pic>
      <p:grpSp>
        <p:nvGrpSpPr>
          <p:cNvPr id="425" name="Google Shape;425;p17"/>
          <p:cNvGrpSpPr/>
          <p:nvPr/>
        </p:nvGrpSpPr>
        <p:grpSpPr>
          <a:xfrm>
            <a:off x="3571" y="-12459"/>
            <a:ext cx="12184856" cy="377586"/>
            <a:chOff x="3571" y="0"/>
            <a:chExt cx="12184856" cy="377586"/>
          </a:xfrm>
        </p:grpSpPr>
        <p:sp>
          <p:nvSpPr>
            <p:cNvPr id="426" name="Google Shape;426;p17"/>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7"/>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428" name="Google Shape;428;p17"/>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7"/>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430" name="Google Shape;430;p17"/>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7"/>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432" name="Google Shape;432;p17"/>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7"/>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18"/>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t>Ch 2</a:t>
            </a:r>
            <a:r>
              <a:rPr lang="en-US" altLang="zh-TW" dirty="0">
                <a:latin typeface="Corbel"/>
                <a:ea typeface="Corbel"/>
                <a:cs typeface="Corbel"/>
                <a:sym typeface="Corbel"/>
              </a:rPr>
              <a:t>.</a:t>
            </a:r>
            <a:r>
              <a:rPr lang="zh-TW" dirty="0">
                <a:latin typeface="Corbel"/>
                <a:ea typeface="Corbel"/>
                <a:cs typeface="Corbel"/>
                <a:sym typeface="Corbel"/>
              </a:rPr>
              <a:t>第三方信任與支付機制</a:t>
            </a:r>
            <a:endParaRPr sz="3000" dirty="0">
              <a:latin typeface="Corbel"/>
              <a:ea typeface="Corbel"/>
              <a:cs typeface="Corbel"/>
              <a:sym typeface="Corbel"/>
            </a:endParaRPr>
          </a:p>
        </p:txBody>
      </p:sp>
      <p:sp>
        <p:nvSpPr>
          <p:cNvPr id="440" name="Google Shape;440;p18"/>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21</a:t>
            </a:fld>
            <a:endParaRPr/>
          </a:p>
        </p:txBody>
      </p:sp>
      <p:sp>
        <p:nvSpPr>
          <p:cNvPr id="441" name="Google Shape;441;p1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442" name="Google Shape;442;p18"/>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443" name="Google Shape;443;p18"/>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444" name="Google Shape;444;p18"/>
          <p:cNvPicPr preferRelativeResize="0"/>
          <p:nvPr/>
        </p:nvPicPr>
        <p:blipFill rotWithShape="1">
          <a:blip r:embed="rId3">
            <a:alphaModFix/>
          </a:blip>
          <a:srcRect/>
          <a:stretch/>
        </p:blipFill>
        <p:spPr>
          <a:xfrm>
            <a:off x="2447440" y="1506875"/>
            <a:ext cx="7297119" cy="4712724"/>
          </a:xfrm>
          <a:prstGeom prst="rect">
            <a:avLst/>
          </a:prstGeom>
          <a:noFill/>
          <a:ln>
            <a:noFill/>
          </a:ln>
        </p:spPr>
      </p:pic>
      <p:grpSp>
        <p:nvGrpSpPr>
          <p:cNvPr id="445" name="Google Shape;445;p18"/>
          <p:cNvGrpSpPr/>
          <p:nvPr/>
        </p:nvGrpSpPr>
        <p:grpSpPr>
          <a:xfrm>
            <a:off x="3571" y="-12459"/>
            <a:ext cx="12184856" cy="377586"/>
            <a:chOff x="3571" y="0"/>
            <a:chExt cx="12184856" cy="377586"/>
          </a:xfrm>
        </p:grpSpPr>
        <p:sp>
          <p:nvSpPr>
            <p:cNvPr id="446" name="Google Shape;446;p18"/>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8"/>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448" name="Google Shape;448;p18"/>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8"/>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450" name="Google Shape;450;p18"/>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8"/>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452" name="Google Shape;452;p18"/>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8"/>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19"/>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第三方信任與支付機制</a:t>
            </a:r>
            <a:endParaRPr sz="3000">
              <a:latin typeface="Corbel"/>
              <a:ea typeface="Corbel"/>
              <a:cs typeface="Corbel"/>
              <a:sym typeface="Corbel"/>
            </a:endParaRPr>
          </a:p>
        </p:txBody>
      </p:sp>
      <p:sp>
        <p:nvSpPr>
          <p:cNvPr id="460" name="Google Shape;460;p19"/>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22</a:t>
            </a:fld>
            <a:endParaRPr/>
          </a:p>
        </p:txBody>
      </p:sp>
      <p:sp>
        <p:nvSpPr>
          <p:cNvPr id="461" name="Google Shape;461;p1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462" name="Google Shape;462;p19"/>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463" name="Google Shape;463;p19"/>
          <p:cNvGraphicFramePr/>
          <p:nvPr/>
        </p:nvGraphicFramePr>
        <p:xfrm>
          <a:off x="193873" y="1506875"/>
          <a:ext cx="11998125" cy="4799100"/>
        </p:xfrm>
        <a:graphic>
          <a:graphicData uri="http://schemas.openxmlformats.org/drawingml/2006/table">
            <a:tbl>
              <a:tblPr>
                <a:noFill/>
                <a:tableStyleId>{6A359AB1-38B2-414A-9978-2F28679D5BEE}</a:tableStyleId>
              </a:tblPr>
              <a:tblGrid>
                <a:gridCol w="3181000">
                  <a:extLst>
                    <a:ext uri="{9D8B030D-6E8A-4147-A177-3AD203B41FA5}">
                      <a16:colId xmlns:a16="http://schemas.microsoft.com/office/drawing/2014/main" val="20000"/>
                    </a:ext>
                  </a:extLst>
                </a:gridCol>
                <a:gridCol w="8817125">
                  <a:extLst>
                    <a:ext uri="{9D8B030D-6E8A-4147-A177-3AD203B41FA5}">
                      <a16:colId xmlns:a16="http://schemas.microsoft.com/office/drawing/2014/main" val="20001"/>
                    </a:ext>
                  </a:extLst>
                </a:gridCol>
              </a:tblGrid>
              <a:tr h="799850">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第三方信任與支付機制</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7998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提供第三方交易平台</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7998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利用大數據分析買賣家資料，提供服務及信用評分</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7998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藉由P2P模式，媒合買賣家，提供雙方資訊及信任基礎</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7998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專門處理交易支付服務，不參與借貸等傳統金融服務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7998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主要針對P2P之間的交易，不以服務大型客戶為市場</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464" name="Google Shape;464;p19"/>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465" name="Google Shape;465;p19"/>
          <p:cNvGrpSpPr/>
          <p:nvPr/>
        </p:nvGrpSpPr>
        <p:grpSpPr>
          <a:xfrm>
            <a:off x="3571" y="-12459"/>
            <a:ext cx="12184856" cy="377586"/>
            <a:chOff x="3571" y="0"/>
            <a:chExt cx="12184856" cy="377586"/>
          </a:xfrm>
        </p:grpSpPr>
        <p:sp>
          <p:nvSpPr>
            <p:cNvPr id="466" name="Google Shape;466;p19"/>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9"/>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468" name="Google Shape;468;p19"/>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9"/>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470" name="Google Shape;470;p19"/>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9"/>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472" name="Google Shape;472;p19"/>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9"/>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20"/>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Ch3.</a:t>
            </a:r>
            <a:r>
              <a:rPr lang="zh-TW" dirty="0">
                <a:latin typeface="Corbel"/>
                <a:ea typeface="Corbel"/>
                <a:cs typeface="Corbel"/>
                <a:sym typeface="Corbel"/>
              </a:rPr>
              <a:t>區塊鏈信任與智慧合約</a:t>
            </a:r>
            <a:endParaRPr sz="3000" dirty="0">
              <a:latin typeface="Corbel"/>
              <a:ea typeface="Corbel"/>
              <a:cs typeface="Corbel"/>
              <a:sym typeface="Corbel"/>
            </a:endParaRPr>
          </a:p>
        </p:txBody>
      </p:sp>
      <p:sp>
        <p:nvSpPr>
          <p:cNvPr id="480" name="Google Shape;480;p20"/>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23</a:t>
            </a:fld>
            <a:endParaRPr/>
          </a:p>
        </p:txBody>
      </p:sp>
      <p:sp>
        <p:nvSpPr>
          <p:cNvPr id="481" name="Google Shape;481;p2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482" name="Google Shape;482;p20"/>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483" name="Google Shape;483;p20"/>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484" name="Google Shape;484;p20"/>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485" name="Google Shape;485;p20"/>
          <p:cNvPicPr preferRelativeResize="0"/>
          <p:nvPr/>
        </p:nvPicPr>
        <p:blipFill rotWithShape="1">
          <a:blip r:embed="rId3">
            <a:alphaModFix/>
          </a:blip>
          <a:srcRect/>
          <a:stretch/>
        </p:blipFill>
        <p:spPr>
          <a:xfrm>
            <a:off x="2021306" y="1607096"/>
            <a:ext cx="8183798" cy="4401556"/>
          </a:xfrm>
          <a:prstGeom prst="rect">
            <a:avLst/>
          </a:prstGeom>
          <a:noFill/>
          <a:ln>
            <a:noFill/>
          </a:ln>
        </p:spPr>
      </p:pic>
      <p:grpSp>
        <p:nvGrpSpPr>
          <p:cNvPr id="486" name="Google Shape;486;p20"/>
          <p:cNvGrpSpPr/>
          <p:nvPr/>
        </p:nvGrpSpPr>
        <p:grpSpPr>
          <a:xfrm>
            <a:off x="3571" y="-12459"/>
            <a:ext cx="12184856" cy="377586"/>
            <a:chOff x="3571" y="0"/>
            <a:chExt cx="12184856" cy="377586"/>
          </a:xfrm>
        </p:grpSpPr>
        <p:sp>
          <p:nvSpPr>
            <p:cNvPr id="487" name="Google Shape;487;p20"/>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0"/>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489" name="Google Shape;489;p20"/>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0"/>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491" name="Google Shape;491;p20"/>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0"/>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493" name="Google Shape;493;p20"/>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0"/>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21"/>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區塊鏈信任與智慧合約</a:t>
            </a:r>
            <a:endParaRPr sz="3000">
              <a:latin typeface="Corbel"/>
              <a:ea typeface="Corbel"/>
              <a:cs typeface="Corbel"/>
              <a:sym typeface="Corbel"/>
            </a:endParaRPr>
          </a:p>
        </p:txBody>
      </p:sp>
      <p:sp>
        <p:nvSpPr>
          <p:cNvPr id="501" name="Google Shape;501;p21"/>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24</a:t>
            </a:fld>
            <a:endParaRPr/>
          </a:p>
        </p:txBody>
      </p:sp>
      <p:sp>
        <p:nvSpPr>
          <p:cNvPr id="502" name="Google Shape;502;p2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503" name="Google Shape;503;p21"/>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04" name="Google Shape;504;p21"/>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505" name="Google Shape;505;p21"/>
          <p:cNvGraphicFramePr/>
          <p:nvPr/>
        </p:nvGraphicFramePr>
        <p:xfrm>
          <a:off x="38734" y="1693767"/>
          <a:ext cx="12153275" cy="4612250"/>
        </p:xfrm>
        <a:graphic>
          <a:graphicData uri="http://schemas.openxmlformats.org/drawingml/2006/table">
            <a:tbl>
              <a:tblPr>
                <a:noFill/>
                <a:tableStyleId>{6A359AB1-38B2-414A-9978-2F28679D5BEE}</a:tableStyleId>
              </a:tblPr>
              <a:tblGrid>
                <a:gridCol w="3347475">
                  <a:extLst>
                    <a:ext uri="{9D8B030D-6E8A-4147-A177-3AD203B41FA5}">
                      <a16:colId xmlns:a16="http://schemas.microsoft.com/office/drawing/2014/main" val="20000"/>
                    </a:ext>
                  </a:extLst>
                </a:gridCol>
                <a:gridCol w="8805800">
                  <a:extLst>
                    <a:ext uri="{9D8B030D-6E8A-4147-A177-3AD203B41FA5}">
                      <a16:colId xmlns:a16="http://schemas.microsoft.com/office/drawing/2014/main" val="20001"/>
                    </a:ext>
                  </a:extLst>
                </a:gridCol>
              </a:tblGrid>
              <a:tr h="628950">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區塊鏈信任與智慧合約</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6289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以區塊鏈作為交易記帳平台</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6289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區塊鏈保障AI應用所需資料儲存</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6289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區塊鏈技術提供去中心化的社群模式</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10482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將交易與簽訂合約等服務獨立出銀行體系，達到去中心化</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10482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提供建立陌生節點，微型使用者（區塊）之間的連結交易平台</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506" name="Google Shape;506;p21"/>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507" name="Google Shape;507;p21"/>
          <p:cNvGrpSpPr/>
          <p:nvPr/>
        </p:nvGrpSpPr>
        <p:grpSpPr>
          <a:xfrm>
            <a:off x="3571" y="-12459"/>
            <a:ext cx="12184856" cy="377586"/>
            <a:chOff x="3571" y="0"/>
            <a:chExt cx="12184856" cy="377586"/>
          </a:xfrm>
        </p:grpSpPr>
        <p:sp>
          <p:nvSpPr>
            <p:cNvPr id="508" name="Google Shape;508;p21"/>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1"/>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510" name="Google Shape;510;p21"/>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1"/>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512" name="Google Shape;512;p21"/>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1"/>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514" name="Google Shape;514;p21"/>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1"/>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22"/>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highlight>
                  <a:srgbClr val="FFFF00"/>
                </a:highlight>
                <a:latin typeface="Corbel"/>
                <a:ea typeface="Corbel"/>
                <a:cs typeface="Corbel"/>
                <a:sym typeface="Corbel"/>
              </a:rPr>
              <a:t>智慧計算</a:t>
            </a:r>
            <a:endParaRPr sz="3000" dirty="0">
              <a:highlight>
                <a:srgbClr val="FFFF00"/>
              </a:highlight>
              <a:latin typeface="Corbel"/>
              <a:ea typeface="Corbel"/>
              <a:cs typeface="Corbel"/>
              <a:sym typeface="Corbel"/>
            </a:endParaRPr>
          </a:p>
        </p:txBody>
      </p:sp>
      <p:sp>
        <p:nvSpPr>
          <p:cNvPr id="522" name="Google Shape;522;p22"/>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25</a:t>
            </a:fld>
            <a:endParaRPr/>
          </a:p>
        </p:txBody>
      </p:sp>
      <p:sp>
        <p:nvSpPr>
          <p:cNvPr id="523" name="Google Shape;523;p2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524" name="Google Shape;524;p22"/>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25" name="Google Shape;525;p22"/>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26" name="Google Shape;526;p22"/>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27" name="Google Shape;527;p22"/>
          <p:cNvSpPr txBox="1"/>
          <p:nvPr/>
        </p:nvSpPr>
        <p:spPr>
          <a:xfrm>
            <a:off x="612057" y="1756731"/>
            <a:ext cx="10480430" cy="452431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3200"/>
              <a:buFont typeface="Arial"/>
              <a:buChar char="•"/>
            </a:pPr>
            <a:r>
              <a:rPr lang="zh-TW" sz="3200">
                <a:solidFill>
                  <a:schemeClr val="dk1"/>
                </a:solidFill>
                <a:latin typeface="Corbel"/>
                <a:ea typeface="Corbel"/>
                <a:cs typeface="Corbel"/>
                <a:sym typeface="Corbel"/>
              </a:rPr>
              <a:t>智慧計算是指運用人工智慧資訊科技來發展多種應用所需要的推理計算模式及知識系統，讓系統擁有知識與推理計算的能力與表現來完成複雜的任務。</a:t>
            </a:r>
            <a:endParaRPr sz="3200">
              <a:solidFill>
                <a:schemeClr val="dk1"/>
              </a:solidFill>
              <a:latin typeface="Corbel"/>
              <a:ea typeface="Corbel"/>
              <a:cs typeface="Corbel"/>
              <a:sym typeface="Corbel"/>
            </a:endParaRPr>
          </a:p>
          <a:p>
            <a:pPr marL="342900" marR="0" lvl="0" indent="-139700" algn="l" rtl="0">
              <a:spcBef>
                <a:spcPts val="0"/>
              </a:spcBef>
              <a:spcAft>
                <a:spcPts val="0"/>
              </a:spcAft>
              <a:buClr>
                <a:schemeClr val="dk1"/>
              </a:buClr>
              <a:buSzPts val="3200"/>
              <a:buFont typeface="Arial"/>
              <a:buNone/>
            </a:pPr>
            <a:endParaRPr sz="3200">
              <a:solidFill>
                <a:schemeClr val="dk1"/>
              </a:solidFill>
              <a:latin typeface="Corbel"/>
              <a:ea typeface="Corbel"/>
              <a:cs typeface="Corbel"/>
              <a:sym typeface="Corbel"/>
            </a:endParaRPr>
          </a:p>
          <a:p>
            <a:pPr marL="342900" marR="0" lvl="0" indent="-342900" algn="l" rtl="0">
              <a:spcBef>
                <a:spcPts val="0"/>
              </a:spcBef>
              <a:spcAft>
                <a:spcPts val="0"/>
              </a:spcAft>
              <a:buClr>
                <a:schemeClr val="dk1"/>
              </a:buClr>
              <a:buSzPts val="3200"/>
              <a:buFont typeface="Arial"/>
              <a:buChar char="•"/>
            </a:pPr>
            <a:r>
              <a:rPr lang="zh-TW" sz="3200">
                <a:solidFill>
                  <a:schemeClr val="dk1"/>
                </a:solidFill>
                <a:latin typeface="Corbel"/>
                <a:ea typeface="Corbel"/>
                <a:cs typeface="Corbel"/>
                <a:sym typeface="Corbel"/>
              </a:rPr>
              <a:t>數據的4V</a:t>
            </a:r>
            <a:endParaRPr/>
          </a:p>
          <a:p>
            <a:pPr marL="800100" marR="0" lvl="1" indent="-342900" algn="l" rtl="0">
              <a:spcBef>
                <a:spcPts val="0"/>
              </a:spcBef>
              <a:spcAft>
                <a:spcPts val="0"/>
              </a:spcAft>
              <a:buClr>
                <a:schemeClr val="dk1"/>
              </a:buClr>
              <a:buSzPts val="3200"/>
              <a:buFont typeface="Arial"/>
              <a:buChar char="•"/>
            </a:pPr>
            <a:r>
              <a:rPr lang="zh-TW" sz="3200" b="0" i="0" u="none" strike="noStrike" cap="none">
                <a:solidFill>
                  <a:schemeClr val="dk1"/>
                </a:solidFill>
                <a:latin typeface="Corbel"/>
                <a:ea typeface="Corbel"/>
                <a:cs typeface="Corbel"/>
                <a:sym typeface="Corbel"/>
              </a:rPr>
              <a:t>資料量龐大(Volume)</a:t>
            </a:r>
            <a:endParaRPr/>
          </a:p>
          <a:p>
            <a:pPr marL="800100" marR="0" lvl="1" indent="-342900" algn="l" rtl="0">
              <a:spcBef>
                <a:spcPts val="0"/>
              </a:spcBef>
              <a:spcAft>
                <a:spcPts val="0"/>
              </a:spcAft>
              <a:buClr>
                <a:schemeClr val="dk1"/>
              </a:buClr>
              <a:buSzPts val="3200"/>
              <a:buFont typeface="Arial"/>
              <a:buChar char="•"/>
            </a:pPr>
            <a:r>
              <a:rPr lang="zh-TW" sz="3200" b="0" i="0" u="none" strike="noStrike" cap="none">
                <a:solidFill>
                  <a:schemeClr val="dk1"/>
                </a:solidFill>
                <a:latin typeface="Corbel"/>
                <a:ea typeface="Corbel"/>
                <a:cs typeface="Corbel"/>
                <a:sym typeface="Corbel"/>
              </a:rPr>
              <a:t>資料輸入輸出速度迅速(Velocity)</a:t>
            </a:r>
            <a:endParaRPr/>
          </a:p>
          <a:p>
            <a:pPr marL="800100" marR="0" lvl="1" indent="-342900" algn="l" rtl="0">
              <a:spcBef>
                <a:spcPts val="0"/>
              </a:spcBef>
              <a:spcAft>
                <a:spcPts val="0"/>
              </a:spcAft>
              <a:buClr>
                <a:schemeClr val="dk1"/>
              </a:buClr>
              <a:buSzPts val="3200"/>
              <a:buFont typeface="Arial"/>
              <a:buChar char="•"/>
            </a:pPr>
            <a:r>
              <a:rPr lang="zh-TW" sz="3200" b="0" i="0" u="none" strike="noStrike" cap="none">
                <a:solidFill>
                  <a:schemeClr val="dk1"/>
                </a:solidFill>
                <a:latin typeface="Corbel"/>
                <a:ea typeface="Corbel"/>
                <a:cs typeface="Corbel"/>
                <a:sym typeface="Corbel"/>
              </a:rPr>
              <a:t>資料類型繁雜(Variety)</a:t>
            </a:r>
            <a:endParaRPr/>
          </a:p>
          <a:p>
            <a:pPr marL="800100" marR="0" lvl="1" indent="-342900" algn="l" rtl="0">
              <a:spcBef>
                <a:spcPts val="0"/>
              </a:spcBef>
              <a:spcAft>
                <a:spcPts val="0"/>
              </a:spcAft>
              <a:buClr>
                <a:schemeClr val="dk1"/>
              </a:buClr>
              <a:buSzPts val="3200"/>
              <a:buFont typeface="Arial"/>
              <a:buChar char="•"/>
            </a:pPr>
            <a:r>
              <a:rPr lang="zh-TW" sz="3200" b="0" i="0" u="none" strike="noStrike" cap="none">
                <a:solidFill>
                  <a:schemeClr val="dk1"/>
                </a:solidFill>
                <a:latin typeface="Corbel"/>
                <a:ea typeface="Corbel"/>
                <a:cs typeface="Corbel"/>
                <a:sym typeface="Corbel"/>
              </a:rPr>
              <a:t>真實性存疑(Veracity)</a:t>
            </a:r>
            <a:endParaRPr/>
          </a:p>
        </p:txBody>
      </p:sp>
      <p:grpSp>
        <p:nvGrpSpPr>
          <p:cNvPr id="528" name="Google Shape;528;p22"/>
          <p:cNvGrpSpPr/>
          <p:nvPr/>
        </p:nvGrpSpPr>
        <p:grpSpPr>
          <a:xfrm>
            <a:off x="3571" y="-12459"/>
            <a:ext cx="12184856" cy="377586"/>
            <a:chOff x="3571" y="0"/>
            <a:chExt cx="12184856" cy="377586"/>
          </a:xfrm>
        </p:grpSpPr>
        <p:sp>
          <p:nvSpPr>
            <p:cNvPr id="529" name="Google Shape;529;p22"/>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2"/>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531" name="Google Shape;531;p22"/>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2"/>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533" name="Google Shape;533;p22"/>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2"/>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535" name="Google Shape;535;p22"/>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2"/>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23"/>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Ch4 </a:t>
            </a:r>
            <a:r>
              <a:rPr lang="zh-TW" dirty="0">
                <a:latin typeface="Corbel"/>
                <a:ea typeface="Corbel"/>
                <a:cs typeface="Corbel"/>
                <a:sym typeface="Corbel"/>
              </a:rPr>
              <a:t>智慧信評</a:t>
            </a:r>
            <a:endParaRPr sz="3000" dirty="0">
              <a:latin typeface="Corbel"/>
              <a:ea typeface="Corbel"/>
              <a:cs typeface="Corbel"/>
              <a:sym typeface="Corbel"/>
            </a:endParaRPr>
          </a:p>
        </p:txBody>
      </p:sp>
      <p:sp>
        <p:nvSpPr>
          <p:cNvPr id="543" name="Google Shape;543;p23"/>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26</a:t>
            </a:fld>
            <a:endParaRPr/>
          </a:p>
        </p:txBody>
      </p:sp>
      <p:sp>
        <p:nvSpPr>
          <p:cNvPr id="544" name="Google Shape;544;p2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545" name="Google Shape;545;p23"/>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46" name="Google Shape;546;p23"/>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47" name="Google Shape;547;p23"/>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48" name="Google Shape;548;p23"/>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49" name="Google Shape;549;p23"/>
          <p:cNvSpPr txBox="1"/>
          <p:nvPr/>
        </p:nvSpPr>
        <p:spPr>
          <a:xfrm>
            <a:off x="140394" y="1691025"/>
            <a:ext cx="11473960" cy="3672800"/>
          </a:xfrm>
          <a:prstGeom prst="rect">
            <a:avLst/>
          </a:prstGeom>
          <a:noFill/>
          <a:ln>
            <a:noFill/>
          </a:ln>
        </p:spPr>
        <p:txBody>
          <a:bodyPr spcFirstLastPara="1" wrap="square" lIns="91425" tIns="45700" rIns="91425" bIns="45700" anchor="t" anchorCtr="0">
            <a:spAutoFit/>
          </a:bodyPr>
          <a:lstStyle/>
          <a:p>
            <a:pPr marL="762000" marR="0" lvl="0" indent="-457200" algn="just" rtl="0">
              <a:spcBef>
                <a:spcPts val="0"/>
              </a:spcBef>
              <a:spcAft>
                <a:spcPts val="0"/>
              </a:spcAft>
              <a:buClr>
                <a:srgbClr val="000000"/>
              </a:buClr>
              <a:buSzPts val="3200"/>
              <a:buFont typeface="Arial"/>
              <a:buChar char="•"/>
            </a:pPr>
            <a:r>
              <a:rPr lang="zh-TW" sz="3200" b="0" i="0" u="none" strike="noStrike">
                <a:solidFill>
                  <a:srgbClr val="000000"/>
                </a:solidFill>
                <a:latin typeface="BiauKai"/>
                <a:ea typeface="BiauKai"/>
                <a:cs typeface="BiauKai"/>
                <a:sym typeface="BiauKai"/>
              </a:rPr>
              <a:t>傳統上，信用評分主要的對象是企業。</a:t>
            </a:r>
            <a:endParaRPr sz="3200" b="0" i="0" u="none" strike="noStrike">
              <a:solidFill>
                <a:srgbClr val="000000"/>
              </a:solidFill>
              <a:latin typeface="BiauKai"/>
              <a:ea typeface="BiauKai"/>
              <a:cs typeface="BiauKai"/>
              <a:sym typeface="BiauKai"/>
            </a:endParaRPr>
          </a:p>
          <a:p>
            <a:pPr marL="762000" marR="0" lvl="0" indent="-457200" algn="just" rtl="0">
              <a:spcBef>
                <a:spcPts val="2200"/>
              </a:spcBef>
              <a:spcAft>
                <a:spcPts val="0"/>
              </a:spcAft>
              <a:buClr>
                <a:srgbClr val="000000"/>
              </a:buClr>
              <a:buSzPts val="3200"/>
              <a:buFont typeface="Arial"/>
              <a:buChar char="•"/>
            </a:pPr>
            <a:r>
              <a:rPr lang="zh-TW" sz="3200" b="0" i="0" u="none" strike="noStrike">
                <a:solidFill>
                  <a:srgbClr val="000000"/>
                </a:solidFill>
                <a:latin typeface="BiauKai"/>
                <a:ea typeface="BiauKai"/>
                <a:cs typeface="BiauKai"/>
                <a:sym typeface="BiauKai"/>
              </a:rPr>
              <a:t>智慧信評則是在傳統信用評估之上再添增金融網路平台所掌握的大數據資訊。並透過深度學習的技術去分析更多的用戶資料，以給出用戶的信用分數和信用評價</a:t>
            </a:r>
            <a:endParaRPr sz="3200" b="0" i="0" u="none" strike="noStrike">
              <a:solidFill>
                <a:srgbClr val="000000"/>
              </a:solidFill>
              <a:latin typeface="BiauKai"/>
              <a:ea typeface="BiauKai"/>
              <a:cs typeface="BiauKai"/>
              <a:sym typeface="BiauKai"/>
            </a:endParaRPr>
          </a:p>
          <a:p>
            <a:pPr marL="304800" marR="0" lvl="0" indent="0" algn="just" rtl="0">
              <a:spcBef>
                <a:spcPts val="2200"/>
              </a:spcBef>
              <a:spcAft>
                <a:spcPts val="0"/>
              </a:spcAft>
              <a:buNone/>
            </a:pPr>
            <a:r>
              <a:rPr lang="zh-TW" sz="3200">
                <a:solidFill>
                  <a:srgbClr val="000000"/>
                </a:solidFill>
                <a:latin typeface="BiauKai"/>
                <a:ea typeface="BiauKai"/>
                <a:cs typeface="BiauKai"/>
                <a:sym typeface="BiauKai"/>
              </a:rPr>
              <a:t>		</a:t>
            </a:r>
            <a:br>
              <a:rPr lang="zh-TW" sz="1800">
                <a:solidFill>
                  <a:schemeClr val="dk1"/>
                </a:solidFill>
                <a:latin typeface="Corbel"/>
                <a:ea typeface="Corbel"/>
                <a:cs typeface="Corbel"/>
                <a:sym typeface="Corbel"/>
              </a:rPr>
            </a:br>
            <a:br>
              <a:rPr lang="zh-TW" sz="1800">
                <a:solidFill>
                  <a:schemeClr val="dk1"/>
                </a:solidFill>
                <a:latin typeface="Corbel"/>
                <a:ea typeface="Corbel"/>
                <a:cs typeface="Corbel"/>
                <a:sym typeface="Corbel"/>
              </a:rPr>
            </a:br>
            <a:endParaRPr sz="1800">
              <a:solidFill>
                <a:schemeClr val="dk1"/>
              </a:solidFill>
              <a:latin typeface="Corbel"/>
              <a:ea typeface="Corbel"/>
              <a:cs typeface="Corbel"/>
              <a:sym typeface="Corbel"/>
            </a:endParaRPr>
          </a:p>
        </p:txBody>
      </p:sp>
      <p:grpSp>
        <p:nvGrpSpPr>
          <p:cNvPr id="550" name="Google Shape;550;p23"/>
          <p:cNvGrpSpPr/>
          <p:nvPr/>
        </p:nvGrpSpPr>
        <p:grpSpPr>
          <a:xfrm>
            <a:off x="3571" y="-12459"/>
            <a:ext cx="12184856" cy="377586"/>
            <a:chOff x="3571" y="0"/>
            <a:chExt cx="12184856" cy="377586"/>
          </a:xfrm>
        </p:grpSpPr>
        <p:sp>
          <p:nvSpPr>
            <p:cNvPr id="551" name="Google Shape;551;p23"/>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3"/>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553" name="Google Shape;553;p23"/>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3"/>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555" name="Google Shape;555;p23"/>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3"/>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557" name="Google Shape;557;p23"/>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3"/>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24"/>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智慧信評</a:t>
            </a:r>
            <a:endParaRPr sz="3000">
              <a:latin typeface="Corbel"/>
              <a:ea typeface="Corbel"/>
              <a:cs typeface="Corbel"/>
              <a:sym typeface="Corbel"/>
            </a:endParaRPr>
          </a:p>
        </p:txBody>
      </p:sp>
      <p:sp>
        <p:nvSpPr>
          <p:cNvPr id="565" name="Google Shape;565;p24"/>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27</a:t>
            </a:fld>
            <a:endParaRPr/>
          </a:p>
        </p:txBody>
      </p:sp>
      <p:sp>
        <p:nvSpPr>
          <p:cNvPr id="566" name="Google Shape;566;p2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567" name="Google Shape;567;p24"/>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68" name="Google Shape;568;p24"/>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69" name="Google Shape;569;p24"/>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570" name="Google Shape;570;p24"/>
          <p:cNvGraphicFramePr/>
          <p:nvPr/>
        </p:nvGraphicFramePr>
        <p:xfrm>
          <a:off x="133864" y="1536351"/>
          <a:ext cx="12058125" cy="4769600"/>
        </p:xfrm>
        <a:graphic>
          <a:graphicData uri="http://schemas.openxmlformats.org/drawingml/2006/table">
            <a:tbl>
              <a:tblPr>
                <a:noFill/>
                <a:tableStyleId>{6A359AB1-38B2-414A-9978-2F28679D5BEE}</a:tableStyleId>
              </a:tblPr>
              <a:tblGrid>
                <a:gridCol w="3321275">
                  <a:extLst>
                    <a:ext uri="{9D8B030D-6E8A-4147-A177-3AD203B41FA5}">
                      <a16:colId xmlns:a16="http://schemas.microsoft.com/office/drawing/2014/main" val="20000"/>
                    </a:ext>
                  </a:extLst>
                </a:gridCol>
                <a:gridCol w="8736850">
                  <a:extLst>
                    <a:ext uri="{9D8B030D-6E8A-4147-A177-3AD203B41FA5}">
                      <a16:colId xmlns:a16="http://schemas.microsoft.com/office/drawing/2014/main" val="20001"/>
                    </a:ext>
                  </a:extLst>
                </a:gridCol>
              </a:tblGrid>
              <a:tr h="650400">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智慧信評</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65040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透過金融服務平台來蒐集資訊</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65040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藉由平台蒐集的資訊，透過數據分析給出用戶信用分數</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108400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透過平台，由社群之間互相給予評分，獲得更貼近現實的資訊</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65040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將傳統銀行業的信評單位獨立出來</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108400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不再針對企業，而是針對較小且較一般傳統信評資訊較少的客戶進行評分</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571" name="Google Shape;571;p24"/>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572" name="Google Shape;572;p24"/>
          <p:cNvGrpSpPr/>
          <p:nvPr/>
        </p:nvGrpSpPr>
        <p:grpSpPr>
          <a:xfrm>
            <a:off x="3571" y="-12459"/>
            <a:ext cx="12184856" cy="377586"/>
            <a:chOff x="3571" y="0"/>
            <a:chExt cx="12184856" cy="377586"/>
          </a:xfrm>
        </p:grpSpPr>
        <p:sp>
          <p:nvSpPr>
            <p:cNvPr id="573" name="Google Shape;573;p24"/>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4"/>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575" name="Google Shape;575;p24"/>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577" name="Google Shape;577;p24"/>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4"/>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579" name="Google Shape;579;p24"/>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4"/>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25"/>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Ch5 </a:t>
            </a:r>
            <a:r>
              <a:rPr lang="zh-TW" dirty="0">
                <a:latin typeface="Corbel"/>
                <a:ea typeface="Corbel"/>
                <a:cs typeface="Corbel"/>
                <a:sym typeface="Corbel"/>
              </a:rPr>
              <a:t>智慧理財</a:t>
            </a:r>
            <a:endParaRPr sz="3000" dirty="0">
              <a:latin typeface="Corbel"/>
              <a:ea typeface="Corbel"/>
              <a:cs typeface="Corbel"/>
              <a:sym typeface="Corbel"/>
            </a:endParaRPr>
          </a:p>
        </p:txBody>
      </p:sp>
      <p:sp>
        <p:nvSpPr>
          <p:cNvPr id="587" name="Google Shape;587;p25"/>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28</a:t>
            </a:fld>
            <a:endParaRPr/>
          </a:p>
        </p:txBody>
      </p:sp>
      <p:sp>
        <p:nvSpPr>
          <p:cNvPr id="588" name="Google Shape;588;p2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589" name="Google Shape;589;p25"/>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90" name="Google Shape;590;p25"/>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91" name="Google Shape;591;p25"/>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92" name="Google Shape;592;p25"/>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593" name="Google Shape;593;p25"/>
          <p:cNvSpPr/>
          <p:nvPr/>
        </p:nvSpPr>
        <p:spPr>
          <a:xfrm>
            <a:off x="-2425181" y="2526674"/>
            <a:ext cx="16308651" cy="102617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594" name="Google Shape;594;p25"/>
          <p:cNvPicPr preferRelativeResize="0"/>
          <p:nvPr/>
        </p:nvPicPr>
        <p:blipFill rotWithShape="1">
          <a:blip r:embed="rId3">
            <a:alphaModFix/>
          </a:blip>
          <a:srcRect/>
          <a:stretch/>
        </p:blipFill>
        <p:spPr>
          <a:xfrm>
            <a:off x="1043720" y="1693767"/>
            <a:ext cx="10138970" cy="4425554"/>
          </a:xfrm>
          <a:prstGeom prst="rect">
            <a:avLst/>
          </a:prstGeom>
          <a:noFill/>
          <a:ln>
            <a:noFill/>
          </a:ln>
        </p:spPr>
      </p:pic>
      <p:grpSp>
        <p:nvGrpSpPr>
          <p:cNvPr id="595" name="Google Shape;595;p25"/>
          <p:cNvGrpSpPr/>
          <p:nvPr/>
        </p:nvGrpSpPr>
        <p:grpSpPr>
          <a:xfrm>
            <a:off x="3571" y="-12459"/>
            <a:ext cx="12184856" cy="377586"/>
            <a:chOff x="3571" y="0"/>
            <a:chExt cx="12184856" cy="377586"/>
          </a:xfrm>
        </p:grpSpPr>
        <p:sp>
          <p:nvSpPr>
            <p:cNvPr id="596" name="Google Shape;596;p25"/>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5"/>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598" name="Google Shape;598;p25"/>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5"/>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600" name="Google Shape;600;p25"/>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5"/>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602" name="Google Shape;602;p25"/>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5"/>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26"/>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智慧理財</a:t>
            </a:r>
            <a:endParaRPr sz="3000">
              <a:latin typeface="Corbel"/>
              <a:ea typeface="Corbel"/>
              <a:cs typeface="Corbel"/>
              <a:sym typeface="Corbel"/>
            </a:endParaRPr>
          </a:p>
        </p:txBody>
      </p:sp>
      <p:sp>
        <p:nvSpPr>
          <p:cNvPr id="610" name="Google Shape;610;p26"/>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29</a:t>
            </a:fld>
            <a:endParaRPr/>
          </a:p>
        </p:txBody>
      </p:sp>
      <p:sp>
        <p:nvSpPr>
          <p:cNvPr id="611" name="Google Shape;611;p2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612" name="Google Shape;612;p26"/>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13" name="Google Shape;613;p26"/>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14" name="Google Shape;614;p26"/>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15" name="Google Shape;615;p26"/>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616" name="Google Shape;616;p26"/>
          <p:cNvGraphicFramePr/>
          <p:nvPr/>
        </p:nvGraphicFramePr>
        <p:xfrm>
          <a:off x="133865" y="1693766"/>
          <a:ext cx="11806075" cy="4613450"/>
        </p:xfrm>
        <a:graphic>
          <a:graphicData uri="http://schemas.openxmlformats.org/drawingml/2006/table">
            <a:tbl>
              <a:tblPr>
                <a:noFill/>
                <a:tableStyleId>{6A359AB1-38B2-414A-9978-2F28679D5BEE}</a:tableStyleId>
              </a:tblPr>
              <a:tblGrid>
                <a:gridCol w="3251850">
                  <a:extLst>
                    <a:ext uri="{9D8B030D-6E8A-4147-A177-3AD203B41FA5}">
                      <a16:colId xmlns:a16="http://schemas.microsoft.com/office/drawing/2014/main" val="20000"/>
                    </a:ext>
                  </a:extLst>
                </a:gridCol>
                <a:gridCol w="8554225">
                  <a:extLst>
                    <a:ext uri="{9D8B030D-6E8A-4147-A177-3AD203B41FA5}">
                      <a16:colId xmlns:a16="http://schemas.microsoft.com/office/drawing/2014/main" val="20001"/>
                    </a:ext>
                  </a:extLst>
                </a:gridCol>
              </a:tblGrid>
              <a:tr h="651700">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智慧理財</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65170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利用線上平台提供客製化服務，如行動裝置APP等</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9539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運用大數據分析，配合顧客喜好，將投資理財方案以演算法的形式做驗證與預測，提供更理性的方案</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7010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藉由社群之間的資訊，提供投資方案參考及客製化服務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7010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分拆出傳統理財專員的職務，提供投資方案，提高效率</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9539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注重於較小單位的客戶，無法取代大型企業之避險投資業務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617" name="Google Shape;617;p26"/>
          <p:cNvSpPr/>
          <p:nvPr/>
        </p:nvSpPr>
        <p:spPr>
          <a:xfrm>
            <a:off x="-2425181" y="2526674"/>
            <a:ext cx="16308651" cy="102617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618" name="Google Shape;618;p26"/>
          <p:cNvGrpSpPr/>
          <p:nvPr/>
        </p:nvGrpSpPr>
        <p:grpSpPr>
          <a:xfrm>
            <a:off x="3571" y="-12459"/>
            <a:ext cx="12184856" cy="377586"/>
            <a:chOff x="3571" y="0"/>
            <a:chExt cx="12184856" cy="377586"/>
          </a:xfrm>
        </p:grpSpPr>
        <p:sp>
          <p:nvSpPr>
            <p:cNvPr id="619" name="Google Shape;619;p26"/>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6"/>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621" name="Google Shape;621;p26"/>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6"/>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623" name="Google Shape;623;p26"/>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6"/>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625" name="Google Shape;625;p26"/>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6"/>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651814"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傳統金融</a:t>
            </a:r>
            <a:endParaRPr/>
          </a:p>
        </p:txBody>
      </p:sp>
      <p:sp>
        <p:nvSpPr>
          <p:cNvPr id="113" name="Google Shape;113;p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《2023數位金融》                                                                                                                                            	 NYCU.IIM.IEBI Lab</a:t>
            </a:r>
            <a:endParaRPr/>
          </a:p>
        </p:txBody>
      </p:sp>
      <p:sp>
        <p:nvSpPr>
          <p:cNvPr id="114" name="Google Shape;114;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a:t>
            </a:fld>
            <a:endParaRPr/>
          </a:p>
        </p:txBody>
      </p:sp>
      <p:grpSp>
        <p:nvGrpSpPr>
          <p:cNvPr id="115" name="Google Shape;115;p3"/>
          <p:cNvGrpSpPr/>
          <p:nvPr/>
        </p:nvGrpSpPr>
        <p:grpSpPr>
          <a:xfrm>
            <a:off x="3571" y="-12459"/>
            <a:ext cx="12184856" cy="377586"/>
            <a:chOff x="3571" y="0"/>
            <a:chExt cx="12184856" cy="377586"/>
          </a:xfrm>
        </p:grpSpPr>
        <p:sp>
          <p:nvSpPr>
            <p:cNvPr id="116" name="Google Shape;116;p3"/>
            <p:cNvSpPr/>
            <p:nvPr/>
          </p:nvSpPr>
          <p:spPr>
            <a:xfrm>
              <a:off x="3571" y="0"/>
              <a:ext cx="3583781" cy="377586"/>
            </a:xfrm>
            <a:prstGeom prst="homePlate">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傳統金融</a:t>
              </a:r>
              <a:endParaRPr/>
            </a:p>
          </p:txBody>
        </p:sp>
        <p:sp>
          <p:nvSpPr>
            <p:cNvPr id="118" name="Google Shape;118;p3"/>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金融轉型</a:t>
              </a:r>
              <a:endParaRPr/>
            </a:p>
          </p:txBody>
        </p:sp>
        <p:sp>
          <p:nvSpPr>
            <p:cNvPr id="120" name="Google Shape;120;p3"/>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a:t>
              </a:r>
              <a:endParaRPr/>
            </a:p>
          </p:txBody>
        </p:sp>
        <p:sp>
          <p:nvSpPr>
            <p:cNvPr id="122" name="Google Shape;122;p3"/>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數位金融創新</a:t>
              </a:r>
              <a:endParaRPr/>
            </a:p>
          </p:txBody>
        </p:sp>
      </p:grpSp>
      <p:sp>
        <p:nvSpPr>
          <p:cNvPr id="124" name="Google Shape;124;p3"/>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457200" lvl="0" indent="-457200" algn="l" rtl="0">
              <a:lnSpc>
                <a:spcPct val="150000"/>
              </a:lnSpc>
              <a:spcBef>
                <a:spcPts val="0"/>
              </a:spcBef>
              <a:spcAft>
                <a:spcPts val="0"/>
              </a:spcAft>
              <a:buClr>
                <a:schemeClr val="dk1"/>
              </a:buClr>
              <a:buSzPts val="2400"/>
              <a:buChar char="•"/>
            </a:pPr>
            <a:r>
              <a:rPr lang="zh-TW" sz="2400"/>
              <a:t>主要是指只具備</a:t>
            </a:r>
            <a:r>
              <a:rPr lang="zh-TW" sz="2400" b="1"/>
              <a:t>存款</a:t>
            </a:r>
            <a:r>
              <a:rPr lang="zh-TW" sz="2400"/>
              <a:t>、</a:t>
            </a:r>
            <a:r>
              <a:rPr lang="zh-TW" sz="2400" b="1"/>
              <a:t>貸款</a:t>
            </a:r>
            <a:r>
              <a:rPr lang="zh-TW" sz="2400"/>
              <a:t>和</a:t>
            </a:r>
            <a:r>
              <a:rPr lang="zh-TW" sz="2400" b="1"/>
              <a:t>結算</a:t>
            </a:r>
            <a:r>
              <a:rPr lang="zh-TW" sz="2400"/>
              <a:t>三大傳統業務的金融活動。</a:t>
            </a:r>
            <a:r>
              <a:rPr lang="zh-TW" sz="2400" b="1"/>
              <a:t>金融是貨幣流通和信用活動以及與之相聯繫的經濟活動的總稱</a:t>
            </a:r>
            <a:r>
              <a:rPr lang="zh-TW" sz="2400"/>
              <a:t>。</a:t>
            </a:r>
            <a:endParaRPr sz="2400"/>
          </a:p>
          <a:p>
            <a:pPr marL="457200" lvl="0" indent="-457200" algn="l" rtl="0">
              <a:lnSpc>
                <a:spcPct val="150000"/>
              </a:lnSpc>
              <a:spcBef>
                <a:spcPts val="1000"/>
              </a:spcBef>
              <a:spcAft>
                <a:spcPts val="0"/>
              </a:spcAft>
              <a:buClr>
                <a:schemeClr val="dk1"/>
              </a:buClr>
              <a:buSzPts val="2400"/>
              <a:buChar char="•"/>
            </a:pPr>
            <a:r>
              <a:rPr lang="zh-TW" sz="2400"/>
              <a:t>廣義的金融：泛指一切與信用貨幣的發行、保管、兌換、結算，融通有關的經濟活動，甚至包括金銀的買賣。</a:t>
            </a:r>
            <a:endParaRPr sz="2400"/>
          </a:p>
          <a:p>
            <a:pPr marL="457200" lvl="0" indent="-457200" algn="l" rtl="0">
              <a:lnSpc>
                <a:spcPct val="150000"/>
              </a:lnSpc>
              <a:spcBef>
                <a:spcPts val="1000"/>
              </a:spcBef>
              <a:spcAft>
                <a:spcPts val="0"/>
              </a:spcAft>
              <a:buClr>
                <a:schemeClr val="dk1"/>
              </a:buClr>
              <a:buSzPts val="2400"/>
              <a:buChar char="•"/>
            </a:pPr>
            <a:r>
              <a:rPr lang="zh-TW" sz="2400"/>
              <a:t>狹義的金融：專指信用貨幣的融通</a:t>
            </a:r>
            <a:endParaRPr/>
          </a:p>
        </p:txBody>
      </p:sp>
      <p:pic>
        <p:nvPicPr>
          <p:cNvPr id="125" name="Google Shape;125;p3"/>
          <p:cNvPicPr preferRelativeResize="0"/>
          <p:nvPr/>
        </p:nvPicPr>
        <p:blipFill rotWithShape="1">
          <a:blip r:embed="rId3">
            <a:alphaModFix/>
          </a:blip>
          <a:srcRect/>
          <a:stretch/>
        </p:blipFill>
        <p:spPr>
          <a:xfrm>
            <a:off x="8318051" y="3504198"/>
            <a:ext cx="2526544" cy="252654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27"/>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highlight>
                  <a:srgbClr val="FFFF00"/>
                </a:highlight>
                <a:latin typeface="Corbel"/>
                <a:ea typeface="Corbel"/>
                <a:cs typeface="Corbel"/>
                <a:sym typeface="Corbel"/>
              </a:rPr>
              <a:t>社群創新</a:t>
            </a:r>
            <a:endParaRPr sz="3000" dirty="0">
              <a:highlight>
                <a:srgbClr val="FFFF00"/>
              </a:highlight>
              <a:latin typeface="Corbel"/>
              <a:ea typeface="Corbel"/>
              <a:cs typeface="Corbel"/>
              <a:sym typeface="Corbel"/>
            </a:endParaRPr>
          </a:p>
        </p:txBody>
      </p:sp>
      <p:sp>
        <p:nvSpPr>
          <p:cNvPr id="633" name="Google Shape;633;p27"/>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30</a:t>
            </a:fld>
            <a:endParaRPr/>
          </a:p>
        </p:txBody>
      </p:sp>
      <p:sp>
        <p:nvSpPr>
          <p:cNvPr id="634" name="Google Shape;634;p2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635" name="Google Shape;635;p27"/>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36" name="Google Shape;636;p27"/>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37" name="Google Shape;637;p27"/>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38" name="Google Shape;638;p27"/>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39" name="Google Shape;639;p27"/>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40" name="Google Shape;640;p27"/>
          <p:cNvSpPr txBox="1"/>
          <p:nvPr/>
        </p:nvSpPr>
        <p:spPr>
          <a:xfrm>
            <a:off x="498387" y="1506875"/>
            <a:ext cx="11473960" cy="483209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隨金融科技的快速發展，在行動與數位化創新的浪潮下，社群關係間的連結也較傳統更加緊密，除了傳統的網路連結外，透過P2P的技術，加深了陌生節點間的連結，更創造了新的服務。</a:t>
            </a:r>
            <a:endParaRPr sz="2800" b="0" i="0" u="none" strike="noStrike">
              <a:solidFill>
                <a:srgbClr val="000000"/>
              </a:solidFill>
              <a:latin typeface="BiauKai"/>
              <a:ea typeface="BiauKai"/>
              <a:cs typeface="BiauKai"/>
              <a:sym typeface="BiauKai"/>
            </a:endParaRPr>
          </a:p>
          <a:p>
            <a:pPr marL="285750" marR="0" lvl="0" indent="-107950" algn="l" rtl="0">
              <a:spcBef>
                <a:spcPts val="0"/>
              </a:spcBef>
              <a:spcAft>
                <a:spcPts val="0"/>
              </a:spcAft>
              <a:buClr>
                <a:schemeClr val="dk1"/>
              </a:buClr>
              <a:buSzPts val="2800"/>
              <a:buFont typeface="Arial"/>
              <a:buNone/>
            </a:pPr>
            <a:endParaRPr sz="2800" b="0" i="0" u="none" strike="noStrike">
              <a:solidFill>
                <a:srgbClr val="000000"/>
              </a:solidFill>
              <a:latin typeface="BiauKai"/>
              <a:ea typeface="BiauKai"/>
              <a:cs typeface="BiauKai"/>
              <a:sym typeface="BiauKai"/>
            </a:endParaRPr>
          </a:p>
          <a:p>
            <a:pPr marL="285750" marR="0" lvl="0" indent="-285750" algn="l" rtl="0">
              <a:spcBef>
                <a:spcPts val="0"/>
              </a:spcBef>
              <a:spcAft>
                <a:spcPts val="0"/>
              </a:spcAft>
              <a:buClr>
                <a:schemeClr val="dk1"/>
              </a:buClr>
              <a:buSzPts val="2800"/>
              <a:buFont typeface="Arial"/>
              <a:buChar char="•"/>
            </a:pPr>
            <a:r>
              <a:rPr lang="zh-TW" sz="2800">
                <a:solidFill>
                  <a:schemeClr val="dk1"/>
                </a:solidFill>
                <a:latin typeface="Corbel"/>
                <a:ea typeface="Corbel"/>
                <a:cs typeface="Corbel"/>
                <a:sym typeface="Corbel"/>
              </a:rPr>
              <a:t>P2P上的資訊安全的解決方案</a:t>
            </a:r>
            <a:r>
              <a:rPr lang="zh-TW" sz="2800" b="0" i="0" u="none" strike="noStrike">
                <a:solidFill>
                  <a:srgbClr val="000000"/>
                </a:solidFill>
                <a:latin typeface="BiauKai"/>
                <a:ea typeface="BiauKai"/>
                <a:cs typeface="BiauKai"/>
                <a:sym typeface="BiauKai"/>
              </a:rPr>
              <a:t>：</a:t>
            </a:r>
            <a:endParaRPr sz="2800" b="0" i="0" u="none" strike="noStrik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虛擬貨幣</a:t>
            </a:r>
            <a:endParaRPr sz="2800" b="0" i="0" u="none" strike="noStrike" cap="non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社群保險</a:t>
            </a:r>
            <a:endParaRPr sz="2800" b="0" i="0" u="none" strike="noStrike" cap="non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群眾募資</a:t>
            </a:r>
            <a:endParaRPr sz="2800" b="0" i="0" u="none" strike="noStrike" cap="non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P2P借貸</a:t>
            </a:r>
            <a:endParaRPr sz="2800" b="0" i="0" u="none" strike="noStrike" cap="none">
              <a:solidFill>
                <a:srgbClr val="000000"/>
              </a:solidFill>
              <a:latin typeface="BiauKai"/>
              <a:ea typeface="BiauKai"/>
              <a:cs typeface="BiauKai"/>
              <a:sym typeface="BiauKai"/>
            </a:endParaRPr>
          </a:p>
          <a:p>
            <a:pPr marL="285750" marR="0" lvl="0" indent="-107950" algn="l" rtl="0">
              <a:spcBef>
                <a:spcPts val="0"/>
              </a:spcBef>
              <a:spcAft>
                <a:spcPts val="0"/>
              </a:spcAft>
              <a:buClr>
                <a:schemeClr val="dk1"/>
              </a:buClr>
              <a:buSzPts val="2800"/>
              <a:buFont typeface="Arial"/>
              <a:buNone/>
            </a:pPr>
            <a:endParaRPr sz="2800">
              <a:solidFill>
                <a:schemeClr val="dk1"/>
              </a:solidFill>
              <a:latin typeface="Corbel"/>
              <a:ea typeface="Corbel"/>
              <a:cs typeface="Corbel"/>
              <a:sym typeface="Corbel"/>
            </a:endParaRPr>
          </a:p>
          <a:p>
            <a:pPr marL="742950" marR="0" lvl="1" indent="-107950" algn="l" rtl="0">
              <a:spcBef>
                <a:spcPts val="0"/>
              </a:spcBef>
              <a:spcAft>
                <a:spcPts val="0"/>
              </a:spcAft>
              <a:buClr>
                <a:schemeClr val="dk1"/>
              </a:buClr>
              <a:buSzPts val="2800"/>
              <a:buFont typeface="Arial"/>
              <a:buNone/>
            </a:pPr>
            <a:endParaRPr sz="2800" b="0" i="0" u="none" strike="noStrike" cap="none">
              <a:solidFill>
                <a:schemeClr val="dk1"/>
              </a:solidFill>
              <a:latin typeface="Corbel"/>
              <a:ea typeface="Corbel"/>
              <a:cs typeface="Corbel"/>
              <a:sym typeface="Corbel"/>
            </a:endParaRPr>
          </a:p>
        </p:txBody>
      </p:sp>
      <p:grpSp>
        <p:nvGrpSpPr>
          <p:cNvPr id="641" name="Google Shape;641;p27"/>
          <p:cNvGrpSpPr/>
          <p:nvPr/>
        </p:nvGrpSpPr>
        <p:grpSpPr>
          <a:xfrm>
            <a:off x="3571" y="-12459"/>
            <a:ext cx="12184856" cy="377586"/>
            <a:chOff x="3571" y="0"/>
            <a:chExt cx="12184856" cy="377586"/>
          </a:xfrm>
        </p:grpSpPr>
        <p:sp>
          <p:nvSpPr>
            <p:cNvPr id="642" name="Google Shape;642;p27"/>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7"/>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644" name="Google Shape;644;p27"/>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7"/>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646" name="Google Shape;646;p27"/>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7"/>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648" name="Google Shape;648;p27"/>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7"/>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28"/>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Ch6 </a:t>
            </a:r>
            <a:r>
              <a:rPr lang="zh-TW" dirty="0">
                <a:latin typeface="Corbel"/>
                <a:ea typeface="Corbel"/>
                <a:cs typeface="Corbel"/>
                <a:sym typeface="Corbel"/>
              </a:rPr>
              <a:t>群眾募資</a:t>
            </a:r>
            <a:endParaRPr sz="3000" dirty="0">
              <a:latin typeface="Corbel"/>
              <a:ea typeface="Corbel"/>
              <a:cs typeface="Corbel"/>
              <a:sym typeface="Corbel"/>
            </a:endParaRPr>
          </a:p>
        </p:txBody>
      </p:sp>
      <p:sp>
        <p:nvSpPr>
          <p:cNvPr id="656" name="Google Shape;656;p28"/>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31</a:t>
            </a:fld>
            <a:endParaRPr/>
          </a:p>
        </p:txBody>
      </p:sp>
      <p:sp>
        <p:nvSpPr>
          <p:cNvPr id="657" name="Google Shape;657;p2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658" name="Google Shape;658;p28"/>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59" name="Google Shape;659;p28"/>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60" name="Google Shape;660;p28"/>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61" name="Google Shape;661;p28"/>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62" name="Google Shape;662;p28"/>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663" name="Google Shape;663;p28"/>
          <p:cNvPicPr preferRelativeResize="0"/>
          <p:nvPr/>
        </p:nvPicPr>
        <p:blipFill rotWithShape="1">
          <a:blip r:embed="rId3">
            <a:alphaModFix/>
          </a:blip>
          <a:srcRect/>
          <a:stretch/>
        </p:blipFill>
        <p:spPr>
          <a:xfrm>
            <a:off x="6038138" y="3616781"/>
            <a:ext cx="5514189" cy="2281212"/>
          </a:xfrm>
          <a:prstGeom prst="rect">
            <a:avLst/>
          </a:prstGeom>
          <a:noFill/>
          <a:ln>
            <a:noFill/>
          </a:ln>
        </p:spPr>
      </p:pic>
      <p:sp>
        <p:nvSpPr>
          <p:cNvPr id="664" name="Google Shape;664;p28"/>
          <p:cNvSpPr txBox="1"/>
          <p:nvPr/>
        </p:nvSpPr>
        <p:spPr>
          <a:xfrm>
            <a:off x="498387" y="1506875"/>
            <a:ext cx="11473960" cy="452431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3200"/>
              <a:buFont typeface="Arial"/>
              <a:buChar char="•"/>
            </a:pPr>
            <a:r>
              <a:rPr lang="zh-TW" sz="3200" b="0" i="0" u="none" strike="noStrike">
                <a:solidFill>
                  <a:srgbClr val="000000"/>
                </a:solidFill>
                <a:latin typeface="BiauKai"/>
                <a:ea typeface="BiauKai"/>
                <a:cs typeface="BiauKai"/>
                <a:sym typeface="BiauKai"/>
              </a:rPr>
              <a:t>向廣大的群眾募集籌措必要的資金來讓產品可以發行或執行專案，透過找尋對相關方面有興趣的擁護者、參與者與購買者，就能夠透過接受贊助並設定集資的總目標。</a:t>
            </a:r>
            <a:endParaRPr sz="3200" b="0" i="0" u="none" strike="noStrike">
              <a:solidFill>
                <a:srgbClr val="000000"/>
              </a:solidFill>
              <a:latin typeface="BiauKai"/>
              <a:ea typeface="BiauKai"/>
              <a:cs typeface="BiauKai"/>
              <a:sym typeface="BiauKai"/>
            </a:endParaRPr>
          </a:p>
          <a:p>
            <a:pPr marL="285750" marR="0" lvl="0" indent="-82550" algn="l" rtl="0">
              <a:spcBef>
                <a:spcPts val="0"/>
              </a:spcBef>
              <a:spcAft>
                <a:spcPts val="0"/>
              </a:spcAft>
              <a:buClr>
                <a:schemeClr val="dk1"/>
              </a:buClr>
              <a:buSzPts val="3200"/>
              <a:buFont typeface="Arial"/>
              <a:buNone/>
            </a:pPr>
            <a:endParaRPr sz="3200" b="0" i="0" u="none" strike="noStrike">
              <a:solidFill>
                <a:srgbClr val="000000"/>
              </a:solidFill>
              <a:latin typeface="BiauKai"/>
              <a:ea typeface="BiauKai"/>
              <a:cs typeface="BiauKai"/>
              <a:sym typeface="BiauKai"/>
            </a:endParaRPr>
          </a:p>
          <a:p>
            <a:pPr marL="285750" marR="0" lvl="0" indent="-285750" algn="l" rtl="0">
              <a:spcBef>
                <a:spcPts val="0"/>
              </a:spcBef>
              <a:spcAft>
                <a:spcPts val="0"/>
              </a:spcAft>
              <a:buClr>
                <a:srgbClr val="000000"/>
              </a:buClr>
              <a:buSzPts val="3200"/>
              <a:buFont typeface="Arial"/>
              <a:buChar char="•"/>
            </a:pPr>
            <a:r>
              <a:rPr lang="zh-TW" sz="3200" b="0" i="0" u="none" strike="noStrike">
                <a:solidFill>
                  <a:srgbClr val="000000"/>
                </a:solidFill>
                <a:latin typeface="BiauKai"/>
                <a:ea typeface="BiauKai"/>
                <a:cs typeface="BiauKai"/>
                <a:sym typeface="BiauKai"/>
              </a:rPr>
              <a:t>對於投資者分為四種類型：</a:t>
            </a:r>
            <a:endParaRPr sz="3200" b="0" i="0" u="none" strike="noStrik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3200"/>
              <a:buFont typeface="Arial"/>
              <a:buChar char="•"/>
            </a:pPr>
            <a:r>
              <a:rPr lang="zh-TW" sz="3200" b="0" i="0" u="none" strike="noStrike" cap="none">
                <a:solidFill>
                  <a:srgbClr val="000000"/>
                </a:solidFill>
                <a:latin typeface="BiauKai"/>
                <a:ea typeface="BiauKai"/>
                <a:cs typeface="BiauKai"/>
                <a:sym typeface="BiauKai"/>
              </a:rPr>
              <a:t>回饋或捐贈性質</a:t>
            </a:r>
            <a:endParaRPr sz="3200" b="0" i="0" u="none" strike="noStrike" cap="non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3200"/>
              <a:buFont typeface="Arial"/>
              <a:buChar char="•"/>
            </a:pPr>
            <a:r>
              <a:rPr lang="zh-TW" sz="3200" b="0" i="0" u="none" strike="noStrike" cap="none">
                <a:solidFill>
                  <a:srgbClr val="000000"/>
                </a:solidFill>
                <a:latin typeface="BiauKai"/>
                <a:ea typeface="BiauKai"/>
                <a:cs typeface="BiauKai"/>
                <a:sym typeface="BiauKai"/>
              </a:rPr>
              <a:t>債權性質</a:t>
            </a:r>
            <a:endParaRPr sz="3200" b="0" i="0" u="none" strike="noStrike" cap="non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3200"/>
              <a:buFont typeface="Arial"/>
              <a:buChar char="•"/>
            </a:pPr>
            <a:r>
              <a:rPr lang="zh-TW" sz="3200" b="0" i="0" u="none" strike="noStrike" cap="none">
                <a:solidFill>
                  <a:srgbClr val="000000"/>
                </a:solidFill>
                <a:latin typeface="BiauKai"/>
                <a:ea typeface="BiauKai"/>
                <a:cs typeface="BiauKai"/>
                <a:sym typeface="BiauKai"/>
              </a:rPr>
              <a:t>股權性質</a:t>
            </a:r>
            <a:endParaRPr sz="3200" b="0" i="0" u="none" strike="noStrike" cap="none">
              <a:solidFill>
                <a:srgbClr val="000000"/>
              </a:solidFill>
              <a:latin typeface="BiauKai"/>
              <a:ea typeface="BiauKai"/>
              <a:cs typeface="BiauKai"/>
              <a:sym typeface="BiauKai"/>
            </a:endParaRPr>
          </a:p>
          <a:p>
            <a:pPr marL="742950" marR="0" lvl="1" indent="-285750" algn="l" rtl="0">
              <a:spcBef>
                <a:spcPts val="0"/>
              </a:spcBef>
              <a:spcAft>
                <a:spcPts val="0"/>
              </a:spcAft>
              <a:buClr>
                <a:srgbClr val="000000"/>
              </a:buClr>
              <a:buSzPts val="3200"/>
              <a:buFont typeface="Arial"/>
              <a:buChar char="•"/>
            </a:pPr>
            <a:r>
              <a:rPr lang="zh-TW" sz="3200" b="0" i="0" u="none" strike="noStrike" cap="none">
                <a:solidFill>
                  <a:srgbClr val="000000"/>
                </a:solidFill>
                <a:latin typeface="BiauKai"/>
                <a:ea typeface="BiauKai"/>
                <a:cs typeface="BiauKai"/>
                <a:sym typeface="BiauKai"/>
              </a:rPr>
              <a:t>訂閱性質</a:t>
            </a:r>
            <a:endParaRPr sz="3200" b="0" i="0" u="none" strike="noStrike" cap="none">
              <a:solidFill>
                <a:schemeClr val="dk1"/>
              </a:solidFill>
              <a:latin typeface="Corbel"/>
              <a:ea typeface="Corbel"/>
              <a:cs typeface="Corbel"/>
              <a:sym typeface="Corbel"/>
            </a:endParaRPr>
          </a:p>
        </p:txBody>
      </p:sp>
      <p:grpSp>
        <p:nvGrpSpPr>
          <p:cNvPr id="665" name="Google Shape;665;p28"/>
          <p:cNvGrpSpPr/>
          <p:nvPr/>
        </p:nvGrpSpPr>
        <p:grpSpPr>
          <a:xfrm>
            <a:off x="3571" y="-12459"/>
            <a:ext cx="12184856" cy="377586"/>
            <a:chOff x="3571" y="0"/>
            <a:chExt cx="12184856" cy="377586"/>
          </a:xfrm>
        </p:grpSpPr>
        <p:sp>
          <p:nvSpPr>
            <p:cNvPr id="666" name="Google Shape;666;p28"/>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8"/>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668" name="Google Shape;668;p28"/>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8"/>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670" name="Google Shape;670;p28"/>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8"/>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672" name="Google Shape;672;p28"/>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8"/>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29"/>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群眾募資</a:t>
            </a:r>
            <a:endParaRPr sz="3000">
              <a:latin typeface="Corbel"/>
              <a:ea typeface="Corbel"/>
              <a:cs typeface="Corbel"/>
              <a:sym typeface="Corbel"/>
            </a:endParaRPr>
          </a:p>
        </p:txBody>
      </p:sp>
      <p:sp>
        <p:nvSpPr>
          <p:cNvPr id="680" name="Google Shape;680;p29"/>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32</a:t>
            </a:fld>
            <a:endParaRPr/>
          </a:p>
        </p:txBody>
      </p:sp>
      <p:sp>
        <p:nvSpPr>
          <p:cNvPr id="681" name="Google Shape;681;p2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682" name="Google Shape;682;p29"/>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83" name="Google Shape;683;p29"/>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84" name="Google Shape;684;p29"/>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85" name="Google Shape;685;p29"/>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686" name="Google Shape;686;p29"/>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687" name="Google Shape;687;p29"/>
          <p:cNvGraphicFramePr/>
          <p:nvPr/>
        </p:nvGraphicFramePr>
        <p:xfrm>
          <a:off x="594851" y="1693768"/>
          <a:ext cx="11002300" cy="4425650"/>
        </p:xfrm>
        <a:graphic>
          <a:graphicData uri="http://schemas.openxmlformats.org/drawingml/2006/table">
            <a:tbl>
              <a:tblPr>
                <a:noFill/>
                <a:tableStyleId>{6A359AB1-38B2-414A-9978-2F28679D5BEE}</a:tableStyleId>
              </a:tblPr>
              <a:tblGrid>
                <a:gridCol w="3030450">
                  <a:extLst>
                    <a:ext uri="{9D8B030D-6E8A-4147-A177-3AD203B41FA5}">
                      <a16:colId xmlns:a16="http://schemas.microsoft.com/office/drawing/2014/main" val="20000"/>
                    </a:ext>
                  </a:extLst>
                </a:gridCol>
                <a:gridCol w="7971850">
                  <a:extLst>
                    <a:ext uri="{9D8B030D-6E8A-4147-A177-3AD203B41FA5}">
                      <a16:colId xmlns:a16="http://schemas.microsoft.com/office/drawing/2014/main" val="20001"/>
                    </a:ext>
                  </a:extLst>
                </a:gridCol>
              </a:tblGrid>
              <a:tr h="663150">
                <a:tc>
                  <a:txBody>
                    <a:bodyPr/>
                    <a:lstStyle/>
                    <a:p>
                      <a:pPr marL="0" marR="0" lvl="0" indent="0" algn="ctr" rtl="0">
                        <a:spcBef>
                          <a:spcPts val="0"/>
                        </a:spcBef>
                        <a:spcAft>
                          <a:spcPts val="0"/>
                        </a:spcAft>
                        <a:buNone/>
                      </a:pPr>
                      <a:r>
                        <a:rPr lang="zh-TW" sz="2800" b="1" i="0" u="none" strike="noStrike">
                          <a:solidFill>
                            <a:srgbClr val="000000"/>
                          </a:solidFill>
                          <a:latin typeface="BiauKai"/>
                          <a:ea typeface="BiauKai"/>
                          <a:cs typeface="BiauKai"/>
                          <a:sym typeface="BiauKai"/>
                        </a:rPr>
                        <a:t>金融科技五大特質</a:t>
                      </a:r>
                      <a:endParaRPr sz="28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1" i="0" u="none" strike="noStrike">
                          <a:solidFill>
                            <a:srgbClr val="000000"/>
                          </a:solidFill>
                          <a:latin typeface="BiauKai"/>
                          <a:ea typeface="BiauKai"/>
                          <a:cs typeface="BiauKai"/>
                          <a:sym typeface="BiauKai"/>
                        </a:rPr>
                        <a:t>群眾募資</a:t>
                      </a:r>
                      <a:endParaRPr sz="28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663150">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線上服務平台</a:t>
                      </a:r>
                      <a:endParaRPr sz="28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利用線上服務平台使用戶之間能互相傳遞訊息</a:t>
                      </a:r>
                      <a:endParaRPr sz="28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667775">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AI大數據分析</a:t>
                      </a:r>
                      <a:endParaRPr sz="28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藉由線上平台資料以AI技術配對募資對象</a:t>
                      </a:r>
                      <a:endParaRPr sz="28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663150">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社群商業模式</a:t>
                      </a:r>
                      <a:endParaRPr sz="28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利用社群之間的連結為創作者媒合提供投資者</a:t>
                      </a:r>
                      <a:endParaRPr sz="28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663150">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金融服務分拆</a:t>
                      </a:r>
                      <a:endParaRPr sz="28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將募資服務獨立於線上平台</a:t>
                      </a:r>
                      <a:endParaRPr sz="28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1105275">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微型金融市場</a:t>
                      </a:r>
                      <a:endParaRPr sz="28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相較於傳統大型企業創業的募資，主要提供較小額的募資標的</a:t>
                      </a:r>
                      <a:endParaRPr sz="28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688" name="Google Shape;688;p29"/>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689" name="Google Shape;689;p29"/>
          <p:cNvGrpSpPr/>
          <p:nvPr/>
        </p:nvGrpSpPr>
        <p:grpSpPr>
          <a:xfrm>
            <a:off x="20776" y="-17254"/>
            <a:ext cx="12184856" cy="377586"/>
            <a:chOff x="3571" y="0"/>
            <a:chExt cx="12184856" cy="377586"/>
          </a:xfrm>
        </p:grpSpPr>
        <p:sp>
          <p:nvSpPr>
            <p:cNvPr id="690" name="Google Shape;690;p29"/>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9"/>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692" name="Google Shape;692;p29"/>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9"/>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694" name="Google Shape;694;p29"/>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9"/>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696" name="Google Shape;696;p29"/>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9"/>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30"/>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Ch7 </a:t>
            </a:r>
            <a:r>
              <a:rPr lang="zh-TW" dirty="0">
                <a:latin typeface="Corbel"/>
                <a:ea typeface="Corbel"/>
                <a:cs typeface="Corbel"/>
                <a:sym typeface="Corbel"/>
              </a:rPr>
              <a:t>P2P借貸</a:t>
            </a:r>
            <a:endParaRPr sz="3000" dirty="0">
              <a:latin typeface="Corbel"/>
              <a:ea typeface="Corbel"/>
              <a:cs typeface="Corbel"/>
              <a:sym typeface="Corbel"/>
            </a:endParaRPr>
          </a:p>
        </p:txBody>
      </p:sp>
      <p:sp>
        <p:nvSpPr>
          <p:cNvPr id="704" name="Google Shape;704;p30"/>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33</a:t>
            </a:fld>
            <a:endParaRPr/>
          </a:p>
        </p:txBody>
      </p:sp>
      <p:sp>
        <p:nvSpPr>
          <p:cNvPr id="705" name="Google Shape;705;p3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706" name="Google Shape;706;p30"/>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07" name="Google Shape;707;p30"/>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08" name="Google Shape;708;p30"/>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09" name="Google Shape;709;p30"/>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10" name="Google Shape;710;p30"/>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11" name="Google Shape;711;p30"/>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712" name="Google Shape;712;p30"/>
          <p:cNvPicPr preferRelativeResize="0"/>
          <p:nvPr/>
        </p:nvPicPr>
        <p:blipFill rotWithShape="1">
          <a:blip r:embed="rId3">
            <a:alphaModFix/>
          </a:blip>
          <a:srcRect/>
          <a:stretch/>
        </p:blipFill>
        <p:spPr>
          <a:xfrm>
            <a:off x="4294452" y="1693767"/>
            <a:ext cx="7820974" cy="3917558"/>
          </a:xfrm>
          <a:prstGeom prst="rect">
            <a:avLst/>
          </a:prstGeom>
          <a:noFill/>
          <a:ln>
            <a:noFill/>
          </a:ln>
        </p:spPr>
      </p:pic>
      <p:sp>
        <p:nvSpPr>
          <p:cNvPr id="713" name="Google Shape;713;p30"/>
          <p:cNvSpPr txBox="1"/>
          <p:nvPr/>
        </p:nvSpPr>
        <p:spPr>
          <a:xfrm>
            <a:off x="76574" y="2019941"/>
            <a:ext cx="4068805" cy="3524042"/>
          </a:xfrm>
          <a:prstGeom prst="rect">
            <a:avLst/>
          </a:prstGeom>
          <a:noFill/>
          <a:ln>
            <a:noFill/>
          </a:ln>
        </p:spPr>
        <p:txBody>
          <a:bodyPr spcFirstLastPara="1" wrap="square" lIns="91425" tIns="45700" rIns="91425" bIns="45700" anchor="t" anchorCtr="0">
            <a:spAutoFit/>
          </a:bodyPr>
          <a:lstStyle/>
          <a:p>
            <a:pPr marL="838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對資金需求者而言，可尋求的融資管道主要有三個：</a:t>
            </a:r>
            <a:endParaRPr sz="2800" b="0" i="0" u="none" strike="noStrike">
              <a:solidFill>
                <a:srgbClr val="000000"/>
              </a:solidFill>
              <a:latin typeface="BiauKai"/>
              <a:ea typeface="BiauKai"/>
              <a:cs typeface="BiauKai"/>
              <a:sym typeface="BiauKai"/>
            </a:endParaRPr>
          </a:p>
          <a:p>
            <a:pPr marL="1295400" marR="0" lvl="1" indent="-457200" algn="l" rtl="0">
              <a:spcBef>
                <a:spcPts val="220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民間借貸</a:t>
            </a:r>
            <a:endParaRPr sz="2800" b="0" i="0" u="none" strike="noStrike" cap="none">
              <a:solidFill>
                <a:srgbClr val="000000"/>
              </a:solidFill>
              <a:latin typeface="BiauKai"/>
              <a:ea typeface="BiauKai"/>
              <a:cs typeface="BiauKai"/>
              <a:sym typeface="BiauKai"/>
            </a:endParaRPr>
          </a:p>
          <a:p>
            <a:pPr marL="1295400" marR="0" lvl="1" indent="-457200" algn="l" rtl="0">
              <a:spcBef>
                <a:spcPts val="220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互助會</a:t>
            </a:r>
            <a:endParaRPr sz="2800" b="0" i="0" u="none" strike="noStrike" cap="none">
              <a:solidFill>
                <a:srgbClr val="000000"/>
              </a:solidFill>
              <a:latin typeface="BiauKai"/>
              <a:ea typeface="BiauKai"/>
              <a:cs typeface="BiauKai"/>
              <a:sym typeface="BiauKai"/>
            </a:endParaRPr>
          </a:p>
          <a:p>
            <a:pPr marL="1295400" marR="0" lvl="1" indent="-457200" algn="l" rtl="0">
              <a:spcBef>
                <a:spcPts val="220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銀行貸款</a:t>
            </a:r>
            <a:endParaRPr/>
          </a:p>
        </p:txBody>
      </p:sp>
      <p:grpSp>
        <p:nvGrpSpPr>
          <p:cNvPr id="714" name="Google Shape;714;p30"/>
          <p:cNvGrpSpPr/>
          <p:nvPr/>
        </p:nvGrpSpPr>
        <p:grpSpPr>
          <a:xfrm>
            <a:off x="3571" y="-12459"/>
            <a:ext cx="12184856" cy="377586"/>
            <a:chOff x="3571" y="0"/>
            <a:chExt cx="12184856" cy="377586"/>
          </a:xfrm>
        </p:grpSpPr>
        <p:sp>
          <p:nvSpPr>
            <p:cNvPr id="715" name="Google Shape;715;p30"/>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717" name="Google Shape;717;p30"/>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0"/>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719" name="Google Shape;719;p30"/>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0"/>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721" name="Google Shape;721;p30"/>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0"/>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31"/>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P2P借貸</a:t>
            </a:r>
            <a:endParaRPr sz="3000">
              <a:latin typeface="Corbel"/>
              <a:ea typeface="Corbel"/>
              <a:cs typeface="Corbel"/>
              <a:sym typeface="Corbel"/>
            </a:endParaRPr>
          </a:p>
        </p:txBody>
      </p:sp>
      <p:sp>
        <p:nvSpPr>
          <p:cNvPr id="729" name="Google Shape;729;p31"/>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34</a:t>
            </a:fld>
            <a:endParaRPr/>
          </a:p>
        </p:txBody>
      </p:sp>
      <p:sp>
        <p:nvSpPr>
          <p:cNvPr id="730" name="Google Shape;730;p3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731" name="Google Shape;731;p31"/>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32" name="Google Shape;732;p31"/>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33" name="Google Shape;733;p31"/>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34" name="Google Shape;734;p31"/>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35" name="Google Shape;735;p31"/>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36" name="Google Shape;736;p31"/>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737" name="Google Shape;737;p31"/>
          <p:cNvGraphicFramePr/>
          <p:nvPr/>
        </p:nvGraphicFramePr>
        <p:xfrm>
          <a:off x="711511" y="1664291"/>
          <a:ext cx="10975900" cy="4455150"/>
        </p:xfrm>
        <a:graphic>
          <a:graphicData uri="http://schemas.openxmlformats.org/drawingml/2006/table">
            <a:tbl>
              <a:tblPr>
                <a:noFill/>
                <a:tableStyleId>{6A359AB1-38B2-414A-9978-2F28679D5BEE}</a:tableStyleId>
              </a:tblPr>
              <a:tblGrid>
                <a:gridCol w="2991700">
                  <a:extLst>
                    <a:ext uri="{9D8B030D-6E8A-4147-A177-3AD203B41FA5}">
                      <a16:colId xmlns:a16="http://schemas.microsoft.com/office/drawing/2014/main" val="20000"/>
                    </a:ext>
                  </a:extLst>
                </a:gridCol>
                <a:gridCol w="7984200">
                  <a:extLst>
                    <a:ext uri="{9D8B030D-6E8A-4147-A177-3AD203B41FA5}">
                      <a16:colId xmlns:a16="http://schemas.microsoft.com/office/drawing/2014/main" val="20001"/>
                    </a:ext>
                  </a:extLst>
                </a:gridCol>
              </a:tblGrid>
              <a:tr h="607525">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P2P借貸</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6075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以線上服務平台提供P2P借貸服務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10125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利用平台獲得使用者資訊，以AI技術配對借貸兩方同時計算評估信用風險</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10125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經由社群之力量讓資金提供者與需求者獲得更多資訊，如信用評價等。</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6075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將傳統銀行借貸服務分拆</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6075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相較於大型企業的借貸，主要提供小額的方案給一般用戶</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738" name="Google Shape;738;p31"/>
          <p:cNvSpPr/>
          <p:nvPr/>
        </p:nvSpPr>
        <p:spPr>
          <a:xfrm>
            <a:off x="-2645010" y="2357307"/>
            <a:ext cx="24390898" cy="101253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739" name="Google Shape;739;p31"/>
          <p:cNvGrpSpPr/>
          <p:nvPr/>
        </p:nvGrpSpPr>
        <p:grpSpPr>
          <a:xfrm>
            <a:off x="3571" y="-12459"/>
            <a:ext cx="12184856" cy="377586"/>
            <a:chOff x="3571" y="0"/>
            <a:chExt cx="12184856" cy="377586"/>
          </a:xfrm>
        </p:grpSpPr>
        <p:sp>
          <p:nvSpPr>
            <p:cNvPr id="740" name="Google Shape;740;p31"/>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1"/>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742" name="Google Shape;742;p31"/>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1"/>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744" name="Google Shape;744;p31"/>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1"/>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746" name="Google Shape;746;p31"/>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1"/>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32"/>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Ch8 </a:t>
            </a:r>
            <a:r>
              <a:rPr lang="zh-TW" dirty="0">
                <a:latin typeface="Corbel"/>
                <a:ea typeface="Corbel"/>
                <a:cs typeface="Corbel"/>
                <a:sym typeface="Corbel"/>
              </a:rPr>
              <a:t>保險科技</a:t>
            </a:r>
            <a:endParaRPr sz="3000" dirty="0">
              <a:latin typeface="Corbel"/>
              <a:ea typeface="Corbel"/>
              <a:cs typeface="Corbel"/>
              <a:sym typeface="Corbel"/>
            </a:endParaRPr>
          </a:p>
        </p:txBody>
      </p:sp>
      <p:sp>
        <p:nvSpPr>
          <p:cNvPr id="754" name="Google Shape;754;p32"/>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35</a:t>
            </a:fld>
            <a:endParaRPr/>
          </a:p>
        </p:txBody>
      </p:sp>
      <p:sp>
        <p:nvSpPr>
          <p:cNvPr id="755" name="Google Shape;755;p3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756" name="Google Shape;756;p32"/>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57" name="Google Shape;757;p32"/>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58" name="Google Shape;758;p32"/>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59" name="Google Shape;759;p32"/>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60" name="Google Shape;760;p32"/>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61" name="Google Shape;761;p32"/>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762" name="Google Shape;762;p32"/>
          <p:cNvPicPr preferRelativeResize="0"/>
          <p:nvPr/>
        </p:nvPicPr>
        <p:blipFill rotWithShape="1">
          <a:blip r:embed="rId3">
            <a:alphaModFix/>
          </a:blip>
          <a:srcRect/>
          <a:stretch/>
        </p:blipFill>
        <p:spPr>
          <a:xfrm>
            <a:off x="4971713" y="2012855"/>
            <a:ext cx="6998257" cy="3555871"/>
          </a:xfrm>
          <a:prstGeom prst="rect">
            <a:avLst/>
          </a:prstGeom>
          <a:noFill/>
          <a:ln>
            <a:noFill/>
          </a:ln>
        </p:spPr>
      </p:pic>
      <p:sp>
        <p:nvSpPr>
          <p:cNvPr id="763" name="Google Shape;763;p32"/>
          <p:cNvSpPr txBox="1"/>
          <p:nvPr/>
        </p:nvSpPr>
        <p:spPr>
          <a:xfrm>
            <a:off x="-151487" y="2069098"/>
            <a:ext cx="4827161" cy="4057521"/>
          </a:xfrm>
          <a:prstGeom prst="rect">
            <a:avLst/>
          </a:prstGeom>
          <a:noFill/>
          <a:ln>
            <a:noFill/>
          </a:ln>
        </p:spPr>
        <p:txBody>
          <a:bodyPr spcFirstLastPara="1" wrap="square" lIns="91425" tIns="45700" rIns="91425" bIns="45700" anchor="t" anchorCtr="0">
            <a:spAutoFit/>
          </a:bodyPr>
          <a:lstStyle/>
          <a:p>
            <a:pPr marL="914400" marR="0" lvl="0" indent="-457200" algn="just"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保險四大作用：</a:t>
            </a:r>
            <a:endParaRPr sz="2800" b="0" i="0" u="none" strike="noStrike">
              <a:solidFill>
                <a:srgbClr val="000000"/>
              </a:solidFill>
              <a:latin typeface="BiauKai"/>
              <a:ea typeface="BiauKai"/>
              <a:cs typeface="BiauKai"/>
              <a:sym typeface="BiauKai"/>
            </a:endParaRPr>
          </a:p>
          <a:p>
            <a:pPr marL="1371600" marR="0" lvl="1" indent="-457200" algn="just" rtl="0">
              <a:spcBef>
                <a:spcPts val="220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轉移風險</a:t>
            </a:r>
            <a:endParaRPr sz="2800" b="0" i="0" u="none" strike="noStrike" cap="none">
              <a:solidFill>
                <a:srgbClr val="000000"/>
              </a:solidFill>
              <a:latin typeface="BiauKai"/>
              <a:ea typeface="BiauKai"/>
              <a:cs typeface="BiauKai"/>
              <a:sym typeface="BiauKai"/>
            </a:endParaRPr>
          </a:p>
          <a:p>
            <a:pPr marL="1371600" marR="0" lvl="1" indent="-457200" algn="just" rtl="0">
              <a:spcBef>
                <a:spcPts val="220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均攤損失</a:t>
            </a:r>
            <a:endParaRPr sz="2800" b="0" i="0" u="none" strike="noStrike" cap="none">
              <a:solidFill>
                <a:srgbClr val="000000"/>
              </a:solidFill>
              <a:latin typeface="BiauKai"/>
              <a:ea typeface="BiauKai"/>
              <a:cs typeface="BiauKai"/>
              <a:sym typeface="BiauKai"/>
            </a:endParaRPr>
          </a:p>
          <a:p>
            <a:pPr marL="1371600" marR="0" lvl="1" indent="-457200" algn="just" rtl="0">
              <a:spcBef>
                <a:spcPts val="220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實施補償</a:t>
            </a:r>
            <a:endParaRPr sz="2800" b="0" i="0" u="none" strike="noStrike" cap="none">
              <a:solidFill>
                <a:srgbClr val="000000"/>
              </a:solidFill>
              <a:latin typeface="BiauKai"/>
              <a:ea typeface="BiauKai"/>
              <a:cs typeface="BiauKai"/>
              <a:sym typeface="BiauKai"/>
            </a:endParaRPr>
          </a:p>
          <a:p>
            <a:pPr marL="1371600" marR="0" lvl="1" indent="-457200" algn="just" rtl="0">
              <a:spcBef>
                <a:spcPts val="2200"/>
              </a:spcBef>
              <a:spcAft>
                <a:spcPts val="0"/>
              </a:spcAft>
              <a:buClr>
                <a:srgbClr val="000000"/>
              </a:buClr>
              <a:buSzPts val="2800"/>
              <a:buFont typeface="Arial"/>
              <a:buChar char="•"/>
            </a:pPr>
            <a:r>
              <a:rPr lang="zh-TW" sz="2800" b="0" i="0" u="none" strike="noStrike" cap="none">
                <a:solidFill>
                  <a:srgbClr val="000000"/>
                </a:solidFill>
                <a:latin typeface="BiauKai"/>
                <a:ea typeface="BiauKai"/>
                <a:cs typeface="BiauKai"/>
                <a:sym typeface="BiauKai"/>
              </a:rPr>
              <a:t>抵押貸款和投資收益</a:t>
            </a:r>
            <a:endParaRPr sz="2800" b="0" i="0" u="none" strike="noStrike" cap="none">
              <a:solidFill>
                <a:schemeClr val="dk1"/>
              </a:solidFill>
              <a:latin typeface="Corbel"/>
              <a:ea typeface="Corbel"/>
              <a:cs typeface="Corbel"/>
              <a:sym typeface="Corbel"/>
            </a:endParaRPr>
          </a:p>
          <a:p>
            <a:pPr marL="457200" marR="0" lvl="1" indent="0" algn="l" rtl="0">
              <a:spcBef>
                <a:spcPts val="1000"/>
              </a:spcBef>
              <a:spcAft>
                <a:spcPts val="0"/>
              </a:spcAft>
              <a:buNone/>
            </a:pPr>
            <a:br>
              <a:rPr lang="zh-TW" sz="1800" b="0" i="0" u="none" strike="noStrike" cap="none">
                <a:solidFill>
                  <a:schemeClr val="dk1"/>
                </a:solidFill>
                <a:latin typeface="Corbel"/>
                <a:ea typeface="Corbel"/>
                <a:cs typeface="Corbel"/>
                <a:sym typeface="Corbel"/>
              </a:rPr>
            </a:br>
            <a:endParaRPr sz="1800" b="0" i="0" u="none" strike="noStrike" cap="none">
              <a:solidFill>
                <a:schemeClr val="dk1"/>
              </a:solidFill>
              <a:latin typeface="Corbel"/>
              <a:ea typeface="Corbel"/>
              <a:cs typeface="Corbel"/>
              <a:sym typeface="Corbel"/>
            </a:endParaRPr>
          </a:p>
        </p:txBody>
      </p:sp>
      <p:grpSp>
        <p:nvGrpSpPr>
          <p:cNvPr id="764" name="Google Shape;764;p32"/>
          <p:cNvGrpSpPr/>
          <p:nvPr/>
        </p:nvGrpSpPr>
        <p:grpSpPr>
          <a:xfrm>
            <a:off x="3571" y="-12459"/>
            <a:ext cx="12184856" cy="377586"/>
            <a:chOff x="3571" y="0"/>
            <a:chExt cx="12184856" cy="377586"/>
          </a:xfrm>
        </p:grpSpPr>
        <p:sp>
          <p:nvSpPr>
            <p:cNvPr id="765" name="Google Shape;765;p32"/>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2"/>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767" name="Google Shape;767;p32"/>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2"/>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769" name="Google Shape;769;p32"/>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2"/>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771" name="Google Shape;771;p32"/>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2"/>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33"/>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保險科技</a:t>
            </a:r>
            <a:endParaRPr sz="3000">
              <a:latin typeface="Corbel"/>
              <a:ea typeface="Corbel"/>
              <a:cs typeface="Corbel"/>
              <a:sym typeface="Corbel"/>
            </a:endParaRPr>
          </a:p>
        </p:txBody>
      </p:sp>
      <p:sp>
        <p:nvSpPr>
          <p:cNvPr id="779" name="Google Shape;779;p33"/>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36</a:t>
            </a:fld>
            <a:endParaRPr/>
          </a:p>
        </p:txBody>
      </p:sp>
      <p:sp>
        <p:nvSpPr>
          <p:cNvPr id="780" name="Google Shape;780;p3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781" name="Google Shape;781;p33"/>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82" name="Google Shape;782;p33"/>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83" name="Google Shape;783;p33"/>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84" name="Google Shape;784;p33"/>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85" name="Google Shape;785;p33"/>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86" name="Google Shape;786;p33"/>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87" name="Google Shape;787;p33"/>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788" name="Google Shape;788;p33"/>
          <p:cNvGraphicFramePr/>
          <p:nvPr/>
        </p:nvGraphicFramePr>
        <p:xfrm>
          <a:off x="144553" y="1865741"/>
          <a:ext cx="11902900" cy="4440300"/>
        </p:xfrm>
        <a:graphic>
          <a:graphicData uri="http://schemas.openxmlformats.org/drawingml/2006/table">
            <a:tbl>
              <a:tblPr>
                <a:noFill/>
                <a:tableStyleId>{6A359AB1-38B2-414A-9978-2F28679D5BEE}</a:tableStyleId>
              </a:tblPr>
              <a:tblGrid>
                <a:gridCol w="3278525">
                  <a:extLst>
                    <a:ext uri="{9D8B030D-6E8A-4147-A177-3AD203B41FA5}">
                      <a16:colId xmlns:a16="http://schemas.microsoft.com/office/drawing/2014/main" val="20000"/>
                    </a:ext>
                  </a:extLst>
                </a:gridCol>
                <a:gridCol w="8624375">
                  <a:extLst>
                    <a:ext uri="{9D8B030D-6E8A-4147-A177-3AD203B41FA5}">
                      <a16:colId xmlns:a16="http://schemas.microsoft.com/office/drawing/2014/main" val="20001"/>
                    </a:ext>
                  </a:extLst>
                </a:gridCol>
              </a:tblGrid>
              <a:tr h="740050">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保險科技</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7400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以線上平台提供服務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7400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透過數據分析平台資料，分析保單風險及用戶信評</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7400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以社群為單位互相監督，獲得最有效率的保費規劃</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7400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將傳統保險業務分拆</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740050">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相較於大型企業保險，主要應用於社群及個人用戶之間</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789" name="Google Shape;789;p33"/>
          <p:cNvSpPr/>
          <p:nvPr/>
        </p:nvSpPr>
        <p:spPr>
          <a:xfrm>
            <a:off x="-3891428" y="2687667"/>
            <a:ext cx="26729306" cy="123340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790" name="Google Shape;790;p33"/>
          <p:cNvGrpSpPr/>
          <p:nvPr/>
        </p:nvGrpSpPr>
        <p:grpSpPr>
          <a:xfrm>
            <a:off x="3571" y="-12459"/>
            <a:ext cx="12184856" cy="377586"/>
            <a:chOff x="3571" y="0"/>
            <a:chExt cx="12184856" cy="377586"/>
          </a:xfrm>
        </p:grpSpPr>
        <p:sp>
          <p:nvSpPr>
            <p:cNvPr id="791" name="Google Shape;791;p33"/>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793" name="Google Shape;793;p33"/>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3"/>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795" name="Google Shape;795;p33"/>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3"/>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797" name="Google Shape;797;p33"/>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3"/>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34"/>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社群保險與傳統保險比較</a:t>
            </a:r>
            <a:endParaRPr sz="3000">
              <a:latin typeface="Corbel"/>
              <a:ea typeface="Corbel"/>
              <a:cs typeface="Corbel"/>
              <a:sym typeface="Corbel"/>
            </a:endParaRPr>
          </a:p>
        </p:txBody>
      </p:sp>
      <p:sp>
        <p:nvSpPr>
          <p:cNvPr id="805" name="Google Shape;805;p34"/>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37</a:t>
            </a:fld>
            <a:endParaRPr/>
          </a:p>
        </p:txBody>
      </p:sp>
      <p:sp>
        <p:nvSpPr>
          <p:cNvPr id="806" name="Google Shape;806;p3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807" name="Google Shape;807;p34"/>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08" name="Google Shape;808;p34"/>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09" name="Google Shape;809;p34"/>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10" name="Google Shape;810;p34"/>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11" name="Google Shape;811;p34"/>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12" name="Google Shape;812;p34"/>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813" name="Google Shape;813;p34"/>
          <p:cNvGraphicFramePr/>
          <p:nvPr/>
        </p:nvGraphicFramePr>
        <p:xfrm>
          <a:off x="514882" y="1693767"/>
          <a:ext cx="11002300" cy="4612250"/>
        </p:xfrm>
        <a:graphic>
          <a:graphicData uri="http://schemas.openxmlformats.org/drawingml/2006/table">
            <a:tbl>
              <a:tblPr>
                <a:noFill/>
                <a:tableStyleId>{6A359AB1-38B2-414A-9978-2F28679D5BEE}</a:tableStyleId>
              </a:tblPr>
              <a:tblGrid>
                <a:gridCol w="5760950">
                  <a:extLst>
                    <a:ext uri="{9D8B030D-6E8A-4147-A177-3AD203B41FA5}">
                      <a16:colId xmlns:a16="http://schemas.microsoft.com/office/drawing/2014/main" val="20000"/>
                    </a:ext>
                  </a:extLst>
                </a:gridCol>
                <a:gridCol w="5241350">
                  <a:extLst>
                    <a:ext uri="{9D8B030D-6E8A-4147-A177-3AD203B41FA5}">
                      <a16:colId xmlns:a16="http://schemas.microsoft.com/office/drawing/2014/main" val="20001"/>
                    </a:ext>
                  </a:extLst>
                </a:gridCol>
              </a:tblGrid>
              <a:tr h="922450">
                <a:tc>
                  <a:txBody>
                    <a:bodyPr/>
                    <a:lstStyle/>
                    <a:p>
                      <a:pPr marL="0" marR="0" lvl="0" indent="0" algn="ctr" rtl="0">
                        <a:spcBef>
                          <a:spcPts val="0"/>
                        </a:spcBef>
                        <a:spcAft>
                          <a:spcPts val="0"/>
                        </a:spcAft>
                        <a:buNone/>
                      </a:pPr>
                      <a:r>
                        <a:rPr lang="zh-TW" sz="2800" b="1" i="0" u="none" strike="noStrike">
                          <a:solidFill>
                            <a:srgbClr val="000000"/>
                          </a:solidFill>
                          <a:latin typeface="BiauKai"/>
                          <a:ea typeface="BiauKai"/>
                          <a:cs typeface="BiauKai"/>
                          <a:sym typeface="BiauKai"/>
                        </a:rPr>
                        <a:t>社群保險</a:t>
                      </a:r>
                      <a:endParaRPr sz="2800"/>
                    </a:p>
                  </a:txBody>
                  <a:tcPr marL="68575" marR="68575" marT="45725" marB="45725" anchor="ctr">
                    <a:lnL w="9525" cap="flat" cmpd="sng">
                      <a:solidFill>
                        <a:srgbClr val="4472C4"/>
                      </a:solidFill>
                      <a:prstDash val="solid"/>
                      <a:round/>
                      <a:headEnd type="none" w="sm" len="sm"/>
                      <a:tailEnd type="none" w="sm" len="sm"/>
                    </a:lnL>
                    <a:lnR w="9525" cap="flat" cmpd="sng">
                      <a:solidFill>
                        <a:srgbClr val="1F497D"/>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4472C4"/>
                      </a:solidFill>
                      <a:prstDash val="solid"/>
                      <a:round/>
                      <a:headEnd type="none" w="sm" len="sm"/>
                      <a:tailEnd type="none" w="sm" len="sm"/>
                    </a:lnB>
                    <a:solidFill>
                      <a:srgbClr val="C6D9F1"/>
                    </a:solidFill>
                  </a:tcPr>
                </a:tc>
                <a:tc>
                  <a:txBody>
                    <a:bodyPr/>
                    <a:lstStyle/>
                    <a:p>
                      <a:pPr marL="0" marR="0" lvl="0" indent="0" algn="ctr" rtl="0">
                        <a:spcBef>
                          <a:spcPts val="0"/>
                        </a:spcBef>
                        <a:spcAft>
                          <a:spcPts val="0"/>
                        </a:spcAft>
                        <a:buNone/>
                      </a:pPr>
                      <a:r>
                        <a:rPr lang="zh-TW" sz="2800" b="1" i="0" u="none" strike="noStrike">
                          <a:solidFill>
                            <a:srgbClr val="000000"/>
                          </a:solidFill>
                          <a:latin typeface="BiauKai"/>
                          <a:ea typeface="BiauKai"/>
                          <a:cs typeface="BiauKai"/>
                          <a:sym typeface="BiauKai"/>
                        </a:rPr>
                        <a:t>傳統保險</a:t>
                      </a:r>
                      <a:endParaRPr sz="2800"/>
                    </a:p>
                  </a:txBody>
                  <a:tcPr marL="68575" marR="68575" marT="45725" marB="45725" anchor="ctr">
                    <a:lnL w="9525" cap="flat" cmpd="sng">
                      <a:solidFill>
                        <a:srgbClr val="1F497D"/>
                      </a:solidFill>
                      <a:prstDash val="solid"/>
                      <a:round/>
                      <a:headEnd type="none" w="sm" len="sm"/>
                      <a:tailEnd type="none" w="sm" len="sm"/>
                    </a:lnL>
                    <a:lnR w="9525" cap="flat" cmpd="sng">
                      <a:solidFill>
                        <a:srgbClr val="4472C4"/>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4472C4"/>
                      </a:solidFill>
                      <a:prstDash val="solid"/>
                      <a:round/>
                      <a:headEnd type="none" w="sm" len="sm"/>
                      <a:tailEnd type="none" w="sm" len="sm"/>
                    </a:lnB>
                    <a:solidFill>
                      <a:srgbClr val="C6D9F1"/>
                    </a:solidFill>
                  </a:tcPr>
                </a:tc>
                <a:extLst>
                  <a:ext uri="{0D108BD9-81ED-4DB2-BD59-A6C34878D82A}">
                    <a16:rowId xmlns:a16="http://schemas.microsoft.com/office/drawing/2014/main" val="10000"/>
                  </a:ext>
                </a:extLst>
              </a:tr>
              <a:tr h="922450">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AI分群並透過平台集結投保人</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公司集結社群</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922450">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透過平台動態設計表單</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8EAADB"/>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保單單一且複雜</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8EAADB"/>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922450">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可容許小額保險</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8EAADB"/>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保費金額較高</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8EAADB"/>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922450">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保費歸還</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8EAADB"/>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800" b="0" i="0" u="none" strike="noStrike">
                          <a:solidFill>
                            <a:srgbClr val="000000"/>
                          </a:solidFill>
                          <a:latin typeface="BiauKai"/>
                          <a:ea typeface="BiauKai"/>
                          <a:cs typeface="BiauKai"/>
                          <a:sym typeface="BiauKai"/>
                        </a:rPr>
                        <a:t>保費通常不歸還 </a:t>
                      </a:r>
                      <a:endParaRPr sz="2800"/>
                    </a:p>
                  </a:txBody>
                  <a:tcPr marL="68575" marR="68575" marT="45725" marB="45725" anchor="ctr">
                    <a:lnL w="9525" cap="flat" cmpd="sng">
                      <a:solidFill>
                        <a:srgbClr val="8EAADB"/>
                      </a:solidFill>
                      <a:prstDash val="solid"/>
                      <a:round/>
                      <a:headEnd type="none" w="sm" len="sm"/>
                      <a:tailEnd type="none" w="sm" len="sm"/>
                    </a:lnL>
                    <a:lnR w="9525" cap="flat" cmpd="sng">
                      <a:solidFill>
                        <a:srgbClr val="8EAADB"/>
                      </a:solidFill>
                      <a:prstDash val="solid"/>
                      <a:round/>
                      <a:headEnd type="none" w="sm" len="sm"/>
                      <a:tailEnd type="none" w="sm" len="sm"/>
                    </a:lnR>
                    <a:lnT w="9525" cap="flat" cmpd="sng">
                      <a:solidFill>
                        <a:srgbClr val="8EAADB"/>
                      </a:solidFill>
                      <a:prstDash val="solid"/>
                      <a:round/>
                      <a:headEnd type="none" w="sm" len="sm"/>
                      <a:tailEnd type="none" w="sm" len="sm"/>
                    </a:lnT>
                    <a:lnB w="9525" cap="flat" cmpd="sng">
                      <a:solidFill>
                        <a:srgbClr val="8EAADB"/>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sp>
        <p:nvSpPr>
          <p:cNvPr id="814" name="Google Shape;814;p34"/>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815" name="Google Shape;815;p34"/>
          <p:cNvGrpSpPr/>
          <p:nvPr/>
        </p:nvGrpSpPr>
        <p:grpSpPr>
          <a:xfrm>
            <a:off x="3571" y="-12459"/>
            <a:ext cx="12184856" cy="377586"/>
            <a:chOff x="3571" y="0"/>
            <a:chExt cx="12184856" cy="377586"/>
          </a:xfrm>
        </p:grpSpPr>
        <p:sp>
          <p:nvSpPr>
            <p:cNvPr id="816" name="Google Shape;816;p34"/>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4"/>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818" name="Google Shape;818;p34"/>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4"/>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820" name="Google Shape;820;p34"/>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4"/>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822" name="Google Shape;822;p34"/>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4"/>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35"/>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Ch9 </a:t>
            </a:r>
            <a:r>
              <a:rPr lang="zh-TW" dirty="0">
                <a:latin typeface="Corbel"/>
                <a:ea typeface="Corbel"/>
                <a:cs typeface="Corbel"/>
                <a:sym typeface="Corbel"/>
              </a:rPr>
              <a:t>虛擬貨幣</a:t>
            </a:r>
            <a:endParaRPr sz="3000" dirty="0">
              <a:latin typeface="Corbel"/>
              <a:ea typeface="Corbel"/>
              <a:cs typeface="Corbel"/>
              <a:sym typeface="Corbel"/>
            </a:endParaRPr>
          </a:p>
        </p:txBody>
      </p:sp>
      <p:sp>
        <p:nvSpPr>
          <p:cNvPr id="830" name="Google Shape;830;p35"/>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38</a:t>
            </a:fld>
            <a:endParaRPr/>
          </a:p>
        </p:txBody>
      </p:sp>
      <p:sp>
        <p:nvSpPr>
          <p:cNvPr id="831" name="Google Shape;831;p3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832" name="Google Shape;832;p35"/>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33" name="Google Shape;833;p35"/>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34" name="Google Shape;834;p35"/>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35" name="Google Shape;835;p35"/>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36" name="Google Shape;836;p35"/>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37" name="Google Shape;837;p35"/>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38" name="Google Shape;838;p35"/>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39" name="Google Shape;839;p35"/>
          <p:cNvSpPr txBox="1"/>
          <p:nvPr/>
        </p:nvSpPr>
        <p:spPr>
          <a:xfrm>
            <a:off x="1045150" y="1733800"/>
            <a:ext cx="10420020" cy="424731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虛擬貨幣為人們得以在虛擬空間之特定社群中採購品項或服務的交易媒介。</a:t>
            </a:r>
            <a:endParaRPr sz="2800" b="0" i="0" u="none" strike="noStrike">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有著交易工具以及記賬單位等諸多貨幣之功能，而在區塊鏈技術出現後，基於區塊鏈所衍生出的比特幣等虛擬貨幣，又被視為現金虛擬貨幣的代名詞。</a:t>
            </a:r>
            <a:endParaRPr sz="2800" b="0" i="0" u="none" strike="noStrike">
              <a:solidFill>
                <a:srgbClr val="000000"/>
              </a:solidFill>
              <a:latin typeface="BiauKai"/>
              <a:ea typeface="BiauKai"/>
              <a:cs typeface="BiauKai"/>
              <a:sym typeface="BiauKai"/>
            </a:endParaRPr>
          </a:p>
          <a:p>
            <a:pPr marL="457200" marR="0" lvl="0" indent="-279400" algn="l" rtl="0">
              <a:spcBef>
                <a:spcPts val="0"/>
              </a:spcBef>
              <a:spcAft>
                <a:spcPts val="0"/>
              </a:spcAft>
              <a:buClr>
                <a:schemeClr val="dk1"/>
              </a:buClr>
              <a:buSzPts val="2800"/>
              <a:buFont typeface="Arial"/>
              <a:buNone/>
            </a:pPr>
            <a:endParaRPr sz="2800">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虛擬貨幣仍以比特幣為主</a:t>
            </a:r>
            <a:endParaRPr sz="2800" b="0" i="0" u="none" strike="noStrike">
              <a:solidFill>
                <a:srgbClr val="000000"/>
              </a:solidFill>
              <a:latin typeface="BiauKai"/>
              <a:ea typeface="BiauKai"/>
              <a:cs typeface="BiauKai"/>
              <a:sym typeface="BiauKai"/>
            </a:endParaRPr>
          </a:p>
          <a:p>
            <a:pPr marL="914400" marR="0" lvl="1" indent="-279400" algn="l" rtl="0">
              <a:spcBef>
                <a:spcPts val="0"/>
              </a:spcBef>
              <a:spcAft>
                <a:spcPts val="0"/>
              </a:spcAft>
              <a:buClr>
                <a:schemeClr val="dk1"/>
              </a:buClr>
              <a:buSzPts val="2800"/>
              <a:buFont typeface="Arial"/>
              <a:buNone/>
            </a:pPr>
            <a:endParaRPr sz="2800" b="0" i="0" u="none" strike="noStrike" cap="none">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Corbel"/>
                <a:ea typeface="Corbel"/>
                <a:cs typeface="Corbel"/>
                <a:sym typeface="Corbel"/>
              </a:rPr>
              <a:t>採用PoW工作量機制的共識機制</a:t>
            </a:r>
            <a:endParaRPr sz="2800" b="0" i="0" u="none" strike="noStrike">
              <a:solidFill>
                <a:srgbClr val="000000"/>
              </a:solidFill>
              <a:latin typeface="Corbel"/>
              <a:ea typeface="Corbel"/>
              <a:cs typeface="Corbel"/>
              <a:sym typeface="Corbel"/>
            </a:endParaRPr>
          </a:p>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840" name="Google Shape;840;p35"/>
          <p:cNvGrpSpPr/>
          <p:nvPr/>
        </p:nvGrpSpPr>
        <p:grpSpPr>
          <a:xfrm>
            <a:off x="3571" y="-12459"/>
            <a:ext cx="12184856" cy="377586"/>
            <a:chOff x="3571" y="0"/>
            <a:chExt cx="12184856" cy="377586"/>
          </a:xfrm>
        </p:grpSpPr>
        <p:sp>
          <p:nvSpPr>
            <p:cNvPr id="841" name="Google Shape;841;p35"/>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5"/>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843" name="Google Shape;843;p35"/>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5"/>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845" name="Google Shape;845;p35"/>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5"/>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847" name="Google Shape;847;p35"/>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5"/>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36"/>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虛擬貨幣</a:t>
            </a:r>
            <a:endParaRPr sz="3000">
              <a:latin typeface="Corbel"/>
              <a:ea typeface="Corbel"/>
              <a:cs typeface="Corbel"/>
              <a:sym typeface="Corbel"/>
            </a:endParaRPr>
          </a:p>
        </p:txBody>
      </p:sp>
      <p:sp>
        <p:nvSpPr>
          <p:cNvPr id="855" name="Google Shape;855;p36"/>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39</a:t>
            </a:fld>
            <a:endParaRPr/>
          </a:p>
        </p:txBody>
      </p:sp>
      <p:sp>
        <p:nvSpPr>
          <p:cNvPr id="856" name="Google Shape;856;p3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857" name="Google Shape;857;p36"/>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58" name="Google Shape;858;p36"/>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59" name="Google Shape;859;p36"/>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60" name="Google Shape;860;p36"/>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61" name="Google Shape;861;p36"/>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62" name="Google Shape;862;p36"/>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863" name="Google Shape;863;p36"/>
          <p:cNvGraphicFramePr/>
          <p:nvPr/>
        </p:nvGraphicFramePr>
        <p:xfrm>
          <a:off x="133865" y="1752768"/>
          <a:ext cx="11913575" cy="4361600"/>
        </p:xfrm>
        <a:graphic>
          <a:graphicData uri="http://schemas.openxmlformats.org/drawingml/2006/table">
            <a:tbl>
              <a:tblPr>
                <a:noFill/>
                <a:tableStyleId>{6A359AB1-38B2-414A-9978-2F28679D5BEE}</a:tableStyleId>
              </a:tblPr>
              <a:tblGrid>
                <a:gridCol w="3281450">
                  <a:extLst>
                    <a:ext uri="{9D8B030D-6E8A-4147-A177-3AD203B41FA5}">
                      <a16:colId xmlns:a16="http://schemas.microsoft.com/office/drawing/2014/main" val="20000"/>
                    </a:ext>
                  </a:extLst>
                </a:gridCol>
                <a:gridCol w="8632125">
                  <a:extLst>
                    <a:ext uri="{9D8B030D-6E8A-4147-A177-3AD203B41FA5}">
                      <a16:colId xmlns:a16="http://schemas.microsoft.com/office/drawing/2014/main" val="20001"/>
                    </a:ext>
                  </a:extLst>
                </a:gridCol>
              </a:tblGrid>
              <a:tr h="621225">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虛擬貨幣</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867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虛擬貨幣皆由線上平台交易流通</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5867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利用AI提供虛擬貨幣定價交易相關訊息</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9663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虛擬貨幣的價值在於一群人相信有價值，且此相信並且使用虛擬貨幣的社群成員可能有較高的可信度與社會地位</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5867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以區塊鏈去中心化之特性將貨幣相關銀行職務獨立出來</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10138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虛擬貨幣提供微型市場交易可使用的貨幣，讓較小眾的使用者（虛擬貨幣持有者）可以參與市場交易</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864" name="Google Shape;864;p36"/>
          <p:cNvSpPr/>
          <p:nvPr/>
        </p:nvSpPr>
        <p:spPr>
          <a:xfrm>
            <a:off x="3386138" y="2862263"/>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865" name="Google Shape;865;p36"/>
          <p:cNvGrpSpPr/>
          <p:nvPr/>
        </p:nvGrpSpPr>
        <p:grpSpPr>
          <a:xfrm>
            <a:off x="3571" y="-12459"/>
            <a:ext cx="12184856" cy="377586"/>
            <a:chOff x="3571" y="0"/>
            <a:chExt cx="12184856" cy="377586"/>
          </a:xfrm>
        </p:grpSpPr>
        <p:sp>
          <p:nvSpPr>
            <p:cNvPr id="866" name="Google Shape;866;p36"/>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6"/>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868" name="Google Shape;868;p36"/>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6"/>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870" name="Google Shape;870;p36"/>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6"/>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872" name="Google Shape;872;p36"/>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6"/>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4"/>
          <p:cNvSpPr txBox="1">
            <a:spLocks noGrp="1"/>
          </p:cNvSpPr>
          <p:nvPr>
            <p:ph type="title"/>
          </p:nvPr>
        </p:nvSpPr>
        <p:spPr>
          <a:xfrm>
            <a:off x="651814"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傳統金融行業</a:t>
            </a:r>
            <a:endParaRPr/>
          </a:p>
        </p:txBody>
      </p:sp>
      <p:sp>
        <p:nvSpPr>
          <p:cNvPr id="132" name="Google Shape;132;p4"/>
          <p:cNvSpPr txBox="1">
            <a:spLocks noGrp="1"/>
          </p:cNvSpPr>
          <p:nvPr>
            <p:ph type="body" idx="1"/>
          </p:nvPr>
        </p:nvSpPr>
        <p:spPr>
          <a:xfrm>
            <a:off x="612057" y="1474839"/>
            <a:ext cx="5547443"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400"/>
              <a:buChar char="•"/>
            </a:pPr>
            <a:r>
              <a:rPr lang="zh-TW" sz="2400"/>
              <a:t>通過</a:t>
            </a:r>
            <a:r>
              <a:rPr lang="zh-TW" sz="2400" b="1"/>
              <a:t>中間金融機構</a:t>
            </a:r>
            <a:r>
              <a:rPr lang="zh-TW" sz="2400"/>
              <a:t>，把資金由供應者轉移至需求者手中、或經由機構投資至證券市場。</a:t>
            </a:r>
            <a:endParaRPr sz="2400"/>
          </a:p>
          <a:p>
            <a:pPr marL="685800" lvl="1" indent="-228600" algn="l" rtl="0">
              <a:lnSpc>
                <a:spcPct val="120000"/>
              </a:lnSpc>
              <a:spcBef>
                <a:spcPts val="500"/>
              </a:spcBef>
              <a:spcAft>
                <a:spcPts val="0"/>
              </a:spcAft>
              <a:buClr>
                <a:schemeClr val="dk1"/>
              </a:buClr>
              <a:buSzPts val="2200"/>
              <a:buChar char="•"/>
            </a:pPr>
            <a:r>
              <a:rPr lang="zh-TW" sz="2200"/>
              <a:t>直接金融市場(股票</a:t>
            </a:r>
            <a:r>
              <a:rPr lang="zh-TW" sz="2200">
                <a:latin typeface="PMingLiu"/>
                <a:ea typeface="PMingLiu"/>
                <a:cs typeface="PMingLiu"/>
                <a:sym typeface="PMingLiu"/>
              </a:rPr>
              <a:t>、債券)</a:t>
            </a:r>
            <a:endParaRPr sz="2200"/>
          </a:p>
          <a:p>
            <a:pPr marL="685800" lvl="1" indent="-228600" algn="l" rtl="0">
              <a:lnSpc>
                <a:spcPct val="120000"/>
              </a:lnSpc>
              <a:spcBef>
                <a:spcPts val="500"/>
              </a:spcBef>
              <a:spcAft>
                <a:spcPts val="0"/>
              </a:spcAft>
              <a:buClr>
                <a:schemeClr val="dk1"/>
              </a:buClr>
              <a:buSzPts val="2200"/>
              <a:buChar char="•"/>
            </a:pPr>
            <a:r>
              <a:rPr lang="zh-TW" sz="2200"/>
              <a:t>間接金融市場 (基金</a:t>
            </a:r>
            <a:r>
              <a:rPr lang="zh-TW" sz="2200">
                <a:latin typeface="PMingLiu"/>
                <a:ea typeface="PMingLiu"/>
                <a:cs typeface="PMingLiu"/>
                <a:sym typeface="PMingLiu"/>
              </a:rPr>
              <a:t>、保險)</a:t>
            </a:r>
            <a:endParaRPr sz="2200"/>
          </a:p>
          <a:p>
            <a:pPr marL="228600" lvl="0" indent="-228600" algn="l" rtl="0">
              <a:lnSpc>
                <a:spcPct val="120000"/>
              </a:lnSpc>
              <a:spcBef>
                <a:spcPts val="1000"/>
              </a:spcBef>
              <a:spcAft>
                <a:spcPts val="0"/>
              </a:spcAft>
              <a:buClr>
                <a:schemeClr val="dk1"/>
              </a:buClr>
              <a:buSzPts val="2400"/>
              <a:buChar char="•"/>
            </a:pPr>
            <a:r>
              <a:rPr lang="zh-TW" sz="2400" b="1" i="0" u="none" strike="noStrike">
                <a:latin typeface="BiauKai"/>
                <a:ea typeface="BiauKai"/>
                <a:cs typeface="BiauKai"/>
                <a:sym typeface="BiauKai"/>
              </a:rPr>
              <a:t>傳統金融問題</a:t>
            </a:r>
            <a:endParaRPr sz="2400" b="1" i="0" u="none" strike="noStrike">
              <a:latin typeface="BiauKai"/>
              <a:ea typeface="BiauKai"/>
              <a:cs typeface="BiauKai"/>
              <a:sym typeface="BiauKai"/>
            </a:endParaRPr>
          </a:p>
          <a:p>
            <a:pPr marL="685800" lvl="1" indent="-228600" algn="l" rtl="0">
              <a:lnSpc>
                <a:spcPct val="120000"/>
              </a:lnSpc>
              <a:spcBef>
                <a:spcPts val="500"/>
              </a:spcBef>
              <a:spcAft>
                <a:spcPts val="0"/>
              </a:spcAft>
              <a:buClr>
                <a:schemeClr val="dk1"/>
              </a:buClr>
              <a:buSzPts val="2200"/>
              <a:buChar char="•"/>
            </a:pPr>
            <a:r>
              <a:rPr lang="zh-TW" sz="2200" i="0" u="none" strike="noStrike">
                <a:latin typeface="BiauKai"/>
                <a:ea typeface="BiauKai"/>
                <a:cs typeface="BiauKai"/>
                <a:sym typeface="BiauKai"/>
              </a:rPr>
              <a:t>資訊不對稱</a:t>
            </a:r>
            <a:endParaRPr sz="2200" i="0" u="none" strike="noStrike">
              <a:latin typeface="BiauKai"/>
              <a:ea typeface="BiauKai"/>
              <a:cs typeface="BiauKai"/>
              <a:sym typeface="BiauKai"/>
            </a:endParaRPr>
          </a:p>
          <a:p>
            <a:pPr marL="685800" lvl="1" indent="-228600" algn="l" rtl="0">
              <a:lnSpc>
                <a:spcPct val="120000"/>
              </a:lnSpc>
              <a:spcBef>
                <a:spcPts val="500"/>
              </a:spcBef>
              <a:spcAft>
                <a:spcPts val="0"/>
              </a:spcAft>
              <a:buClr>
                <a:schemeClr val="dk1"/>
              </a:buClr>
              <a:buSzPts val="2200"/>
              <a:buChar char="•"/>
            </a:pPr>
            <a:r>
              <a:rPr lang="zh-TW" sz="2200" i="0" u="none" strike="noStrike">
                <a:latin typeface="BiauKai"/>
                <a:ea typeface="BiauKai"/>
                <a:cs typeface="BiauKai"/>
                <a:sym typeface="BiauKai"/>
              </a:rPr>
              <a:t>過度中心化</a:t>
            </a:r>
            <a:endParaRPr sz="2200">
              <a:latin typeface="BiauKai"/>
              <a:ea typeface="BiauKai"/>
              <a:cs typeface="BiauKai"/>
              <a:sym typeface="BiauKai"/>
            </a:endParaRPr>
          </a:p>
          <a:p>
            <a:pPr marL="685800" lvl="1" indent="-228600" algn="l" rtl="0">
              <a:lnSpc>
                <a:spcPct val="120000"/>
              </a:lnSpc>
              <a:spcBef>
                <a:spcPts val="500"/>
              </a:spcBef>
              <a:spcAft>
                <a:spcPts val="0"/>
              </a:spcAft>
              <a:buClr>
                <a:schemeClr val="dk1"/>
              </a:buClr>
              <a:buSzPts val="2200"/>
              <a:buChar char="•"/>
            </a:pPr>
            <a:r>
              <a:rPr lang="zh-TW" sz="2200" i="0" u="none" strike="noStrike">
                <a:latin typeface="BiauKai"/>
                <a:ea typeface="BiauKai"/>
                <a:cs typeface="BiauKai"/>
                <a:sym typeface="BiauKai"/>
              </a:rPr>
              <a:t>資源成本耗費</a:t>
            </a:r>
            <a:endParaRPr sz="2200" i="0" u="none" strike="noStrike">
              <a:latin typeface="BiauKai"/>
              <a:ea typeface="BiauKai"/>
              <a:cs typeface="BiauKai"/>
              <a:sym typeface="BiauKai"/>
            </a:endParaRPr>
          </a:p>
          <a:p>
            <a:pPr marL="457200" lvl="1" indent="0" algn="l" rtl="0">
              <a:lnSpc>
                <a:spcPct val="120000"/>
              </a:lnSpc>
              <a:spcBef>
                <a:spcPts val="500"/>
              </a:spcBef>
              <a:spcAft>
                <a:spcPts val="0"/>
              </a:spcAft>
              <a:buClr>
                <a:schemeClr val="dk1"/>
              </a:buClr>
              <a:buSzPts val="2200"/>
              <a:buNone/>
            </a:pPr>
            <a:endParaRPr sz="2200">
              <a:solidFill>
                <a:schemeClr val="accent6"/>
              </a:solidFill>
            </a:endParaRPr>
          </a:p>
          <a:p>
            <a:pPr marL="457200" lvl="1" indent="0" algn="l" rtl="0">
              <a:lnSpc>
                <a:spcPct val="120000"/>
              </a:lnSpc>
              <a:spcBef>
                <a:spcPts val="500"/>
              </a:spcBef>
              <a:spcAft>
                <a:spcPts val="0"/>
              </a:spcAft>
              <a:buClr>
                <a:schemeClr val="dk1"/>
              </a:buClr>
              <a:buSzPts val="2200"/>
              <a:buNone/>
            </a:pPr>
            <a:endParaRPr sz="2200">
              <a:solidFill>
                <a:schemeClr val="accent6"/>
              </a:solidFill>
            </a:endParaRPr>
          </a:p>
          <a:p>
            <a:pPr marL="228600" lvl="0" indent="-63500" algn="l" rtl="0">
              <a:lnSpc>
                <a:spcPct val="120000"/>
              </a:lnSpc>
              <a:spcBef>
                <a:spcPts val="1000"/>
              </a:spcBef>
              <a:spcAft>
                <a:spcPts val="0"/>
              </a:spcAft>
              <a:buClr>
                <a:schemeClr val="dk1"/>
              </a:buClr>
              <a:buSzPts val="2600"/>
              <a:buNone/>
            </a:pPr>
            <a:endParaRPr/>
          </a:p>
        </p:txBody>
      </p:sp>
      <p:sp>
        <p:nvSpPr>
          <p:cNvPr id="133" name="Google Shape;133;p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《2023數位金融》                                                                                                                                             	NYCU.IIM.IEBI Lab</a:t>
            </a:r>
            <a:endParaRPr/>
          </a:p>
        </p:txBody>
      </p:sp>
      <p:sp>
        <p:nvSpPr>
          <p:cNvPr id="134" name="Google Shape;134;p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a:t>
            </a:fld>
            <a:endParaRPr/>
          </a:p>
        </p:txBody>
      </p:sp>
      <p:pic>
        <p:nvPicPr>
          <p:cNvPr id="135" name="Google Shape;135;p4"/>
          <p:cNvPicPr preferRelativeResize="0"/>
          <p:nvPr/>
        </p:nvPicPr>
        <p:blipFill rotWithShape="1">
          <a:blip r:embed="rId3">
            <a:alphaModFix/>
          </a:blip>
          <a:srcRect/>
          <a:stretch/>
        </p:blipFill>
        <p:spPr>
          <a:xfrm>
            <a:off x="6029394" y="842553"/>
            <a:ext cx="6039038" cy="3756653"/>
          </a:xfrm>
          <a:prstGeom prst="rect">
            <a:avLst/>
          </a:prstGeom>
          <a:noFill/>
          <a:ln>
            <a:noFill/>
          </a:ln>
        </p:spPr>
      </p:pic>
      <p:pic>
        <p:nvPicPr>
          <p:cNvPr id="136" name="Google Shape;136;p4"/>
          <p:cNvPicPr preferRelativeResize="0"/>
          <p:nvPr/>
        </p:nvPicPr>
        <p:blipFill rotWithShape="1">
          <a:blip r:embed="rId4">
            <a:alphaModFix/>
          </a:blip>
          <a:srcRect/>
          <a:stretch/>
        </p:blipFill>
        <p:spPr>
          <a:xfrm>
            <a:off x="3385778" y="4540365"/>
            <a:ext cx="4052514" cy="1791455"/>
          </a:xfrm>
          <a:prstGeom prst="rect">
            <a:avLst/>
          </a:prstGeom>
          <a:noFill/>
          <a:ln>
            <a:noFill/>
          </a:ln>
        </p:spPr>
      </p:pic>
      <p:grpSp>
        <p:nvGrpSpPr>
          <p:cNvPr id="137" name="Google Shape;137;p4"/>
          <p:cNvGrpSpPr/>
          <p:nvPr/>
        </p:nvGrpSpPr>
        <p:grpSpPr>
          <a:xfrm>
            <a:off x="3571" y="-31092"/>
            <a:ext cx="12184856" cy="377586"/>
            <a:chOff x="3571" y="0"/>
            <a:chExt cx="12184856" cy="377586"/>
          </a:xfrm>
        </p:grpSpPr>
        <p:sp>
          <p:nvSpPr>
            <p:cNvPr id="138" name="Google Shape;138;p4"/>
            <p:cNvSpPr/>
            <p:nvPr/>
          </p:nvSpPr>
          <p:spPr>
            <a:xfrm>
              <a:off x="3571" y="0"/>
              <a:ext cx="3583781" cy="377586"/>
            </a:xfrm>
            <a:prstGeom prst="homePlate">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傳統金融</a:t>
              </a:r>
              <a:endParaRPr/>
            </a:p>
          </p:txBody>
        </p:sp>
        <p:sp>
          <p:nvSpPr>
            <p:cNvPr id="140" name="Google Shape;140;p4"/>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金融轉型</a:t>
              </a:r>
              <a:endParaRPr/>
            </a:p>
          </p:txBody>
        </p:sp>
        <p:sp>
          <p:nvSpPr>
            <p:cNvPr id="142" name="Google Shape;142;p4"/>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a:t>
              </a:r>
              <a:endParaRPr/>
            </a:p>
          </p:txBody>
        </p:sp>
        <p:sp>
          <p:nvSpPr>
            <p:cNvPr id="144" name="Google Shape;144;p4"/>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數位金融創新</a:t>
              </a: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37"/>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highlight>
                  <a:srgbClr val="FFFF00"/>
                </a:highlight>
                <a:latin typeface="Corbel"/>
                <a:ea typeface="Corbel"/>
                <a:cs typeface="Corbel"/>
                <a:sym typeface="Corbel"/>
              </a:rPr>
              <a:t>金融策略</a:t>
            </a:r>
            <a:endParaRPr sz="3000" dirty="0">
              <a:highlight>
                <a:srgbClr val="FFFF00"/>
              </a:highlight>
              <a:latin typeface="Corbel"/>
              <a:ea typeface="Corbel"/>
              <a:cs typeface="Corbel"/>
              <a:sym typeface="Corbel"/>
            </a:endParaRPr>
          </a:p>
        </p:txBody>
      </p:sp>
      <p:sp>
        <p:nvSpPr>
          <p:cNvPr id="880" name="Google Shape;880;p37"/>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40</a:t>
            </a:fld>
            <a:endParaRPr/>
          </a:p>
        </p:txBody>
      </p:sp>
      <p:sp>
        <p:nvSpPr>
          <p:cNvPr id="881" name="Google Shape;881;p3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882" name="Google Shape;882;p37"/>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83" name="Google Shape;883;p37"/>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84" name="Google Shape;884;p37"/>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85" name="Google Shape;885;p37"/>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86" name="Google Shape;886;p37"/>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87" name="Google Shape;887;p37"/>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88" name="Google Shape;888;p37"/>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889" name="Google Shape;889;p37"/>
          <p:cNvSpPr txBox="1"/>
          <p:nvPr/>
        </p:nvSpPr>
        <p:spPr>
          <a:xfrm>
            <a:off x="514473" y="1744418"/>
            <a:ext cx="11473960" cy="3662541"/>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金融策略中主要分為兩個部分，數位銀行及電商金融。</a:t>
            </a:r>
            <a:endParaRPr sz="2800" b="0" i="0" u="none" strike="noStrike">
              <a:solidFill>
                <a:srgbClr val="000000"/>
              </a:solidFill>
              <a:latin typeface="BiauKai"/>
              <a:ea typeface="BiauKai"/>
              <a:cs typeface="BiauKai"/>
              <a:sym typeface="BiauKai"/>
            </a:endParaRPr>
          </a:p>
          <a:p>
            <a:pPr marL="457200" marR="0" lvl="0" indent="-279400" algn="l" rtl="0">
              <a:spcBef>
                <a:spcPts val="0"/>
              </a:spcBef>
              <a:spcAft>
                <a:spcPts val="0"/>
              </a:spcAft>
              <a:buClr>
                <a:schemeClr val="dk1"/>
              </a:buClr>
              <a:buSzPts val="2800"/>
              <a:buFont typeface="Arial"/>
              <a:buNone/>
            </a:pPr>
            <a:endParaRPr sz="2800" b="0" i="0" u="none" strike="noStrike">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數位銀行由傳統金融產業的角度出發，將整個金融產業數位化，去除實體銀行的功能，讓金融服務更加接近客戶與社群。</a:t>
            </a:r>
            <a:endParaRPr sz="2800" b="0" i="0" u="none" strike="noStrike">
              <a:solidFill>
                <a:srgbClr val="000000"/>
              </a:solidFill>
              <a:latin typeface="BiauKai"/>
              <a:ea typeface="BiauKai"/>
              <a:cs typeface="BiauKai"/>
              <a:sym typeface="BiauKai"/>
            </a:endParaRPr>
          </a:p>
          <a:p>
            <a:pPr marL="457200" marR="0" lvl="0" indent="-279400" algn="l" rtl="0">
              <a:spcBef>
                <a:spcPts val="0"/>
              </a:spcBef>
              <a:spcAft>
                <a:spcPts val="0"/>
              </a:spcAft>
              <a:buClr>
                <a:schemeClr val="dk1"/>
              </a:buClr>
              <a:buSzPts val="2800"/>
              <a:buFont typeface="Arial"/>
              <a:buNone/>
            </a:pPr>
            <a:endParaRPr sz="2800">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電商金融則是由電子商務（e-commerce）的產業角度擴展營運策略至金融服務，最易涉足的金融服務通常為支付及借貸功能。</a:t>
            </a:r>
            <a:endParaRPr sz="2800" b="0">
              <a:solidFill>
                <a:schemeClr val="dk1"/>
              </a:solidFill>
              <a:latin typeface="Corbel"/>
              <a:ea typeface="Corbel"/>
              <a:cs typeface="Corbel"/>
              <a:sym typeface="Corbel"/>
            </a:endParaRPr>
          </a:p>
          <a:p>
            <a:pPr marL="0" marR="0" lvl="0" indent="0" algn="l" rtl="0">
              <a:spcBef>
                <a:spcPts val="0"/>
              </a:spcBef>
              <a:spcAft>
                <a:spcPts val="0"/>
              </a:spcAft>
              <a:buNone/>
            </a:pPr>
            <a:br>
              <a:rPr lang="zh-TW" sz="1800">
                <a:solidFill>
                  <a:schemeClr val="dk1"/>
                </a:solidFill>
                <a:latin typeface="Corbel"/>
                <a:ea typeface="Corbel"/>
                <a:cs typeface="Corbel"/>
                <a:sym typeface="Corbel"/>
              </a:rPr>
            </a:br>
            <a:endParaRPr sz="1800">
              <a:solidFill>
                <a:schemeClr val="dk1"/>
              </a:solidFill>
              <a:latin typeface="Corbel"/>
              <a:ea typeface="Corbel"/>
              <a:cs typeface="Corbel"/>
              <a:sym typeface="Corbel"/>
            </a:endParaRPr>
          </a:p>
        </p:txBody>
      </p:sp>
      <p:grpSp>
        <p:nvGrpSpPr>
          <p:cNvPr id="890" name="Google Shape;890;p37"/>
          <p:cNvGrpSpPr/>
          <p:nvPr/>
        </p:nvGrpSpPr>
        <p:grpSpPr>
          <a:xfrm>
            <a:off x="3571" y="-12459"/>
            <a:ext cx="12184856" cy="377586"/>
            <a:chOff x="3571" y="0"/>
            <a:chExt cx="12184856" cy="377586"/>
          </a:xfrm>
        </p:grpSpPr>
        <p:sp>
          <p:nvSpPr>
            <p:cNvPr id="891" name="Google Shape;891;p37"/>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7"/>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893" name="Google Shape;893;p37"/>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7"/>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895" name="Google Shape;895;p37"/>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7"/>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897" name="Google Shape;897;p37"/>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7"/>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38"/>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Ch10 </a:t>
            </a:r>
            <a:r>
              <a:rPr lang="zh-TW" dirty="0">
                <a:latin typeface="Corbel"/>
                <a:ea typeface="Corbel"/>
                <a:cs typeface="Corbel"/>
                <a:sym typeface="Corbel"/>
              </a:rPr>
              <a:t>數位銀行</a:t>
            </a:r>
            <a:endParaRPr sz="3000" dirty="0">
              <a:latin typeface="Corbel"/>
              <a:ea typeface="Corbel"/>
              <a:cs typeface="Corbel"/>
              <a:sym typeface="Corbel"/>
            </a:endParaRPr>
          </a:p>
        </p:txBody>
      </p:sp>
      <p:sp>
        <p:nvSpPr>
          <p:cNvPr id="905" name="Google Shape;905;p38"/>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41</a:t>
            </a:fld>
            <a:endParaRPr/>
          </a:p>
        </p:txBody>
      </p:sp>
      <p:sp>
        <p:nvSpPr>
          <p:cNvPr id="906" name="Google Shape;906;p38"/>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07" name="Google Shape;907;p38"/>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08" name="Google Shape;908;p38"/>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09" name="Google Shape;909;p38"/>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10" name="Google Shape;910;p38"/>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11" name="Google Shape;911;p38"/>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12" name="Google Shape;912;p38"/>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13" name="Google Shape;913;p38"/>
          <p:cNvSpPr txBox="1"/>
          <p:nvPr/>
        </p:nvSpPr>
        <p:spPr>
          <a:xfrm>
            <a:off x="718040" y="2025970"/>
            <a:ext cx="4873868" cy="3385542"/>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數位銀行指的是沒有實體存摺的線上銀行，不會受限於平常銀行營業時間的限制。</a:t>
            </a:r>
            <a:endParaRPr sz="2800" b="0" i="0" u="none" strike="noStrike">
              <a:solidFill>
                <a:srgbClr val="000000"/>
              </a:solidFill>
              <a:latin typeface="BiauKai"/>
              <a:ea typeface="BiauKai"/>
              <a:cs typeface="BiauKai"/>
              <a:sym typeface="BiauKai"/>
            </a:endParaRPr>
          </a:p>
          <a:p>
            <a:pPr marL="457200" marR="0" lvl="0" indent="-279400" algn="l" rtl="0">
              <a:spcBef>
                <a:spcPts val="0"/>
              </a:spcBef>
              <a:spcAft>
                <a:spcPts val="0"/>
              </a:spcAft>
              <a:buClr>
                <a:schemeClr val="dk1"/>
              </a:buClr>
              <a:buSzPts val="2800"/>
              <a:buFont typeface="Arial"/>
              <a:buNone/>
            </a:pPr>
            <a:endParaRPr sz="2800" b="0" i="0" u="none" strike="noStrike">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營運成本低</a:t>
            </a:r>
            <a:endParaRPr sz="2800" b="0" i="0" u="none" strike="noStrike">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較高的利率、回饋</a:t>
            </a:r>
            <a:endParaRPr sz="2800" b="0" i="0" u="none" strike="noStrike">
              <a:solidFill>
                <a:srgbClr val="000000"/>
              </a:solidFill>
              <a:latin typeface="BiauKai"/>
              <a:ea typeface="BiauKai"/>
              <a:cs typeface="BiauKai"/>
              <a:sym typeface="BiauKai"/>
            </a:endParaRPr>
          </a:p>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914" name="Google Shape;914;p38"/>
          <p:cNvPicPr preferRelativeResize="0"/>
          <p:nvPr/>
        </p:nvPicPr>
        <p:blipFill rotWithShape="1">
          <a:blip r:embed="rId3">
            <a:alphaModFix/>
          </a:blip>
          <a:srcRect/>
          <a:stretch/>
        </p:blipFill>
        <p:spPr>
          <a:xfrm>
            <a:off x="6245829" y="1851551"/>
            <a:ext cx="5228131" cy="3734379"/>
          </a:xfrm>
          <a:prstGeom prst="rect">
            <a:avLst/>
          </a:prstGeom>
          <a:noFill/>
          <a:ln>
            <a:noFill/>
          </a:ln>
        </p:spPr>
      </p:pic>
      <p:grpSp>
        <p:nvGrpSpPr>
          <p:cNvPr id="915" name="Google Shape;915;p38"/>
          <p:cNvGrpSpPr/>
          <p:nvPr/>
        </p:nvGrpSpPr>
        <p:grpSpPr>
          <a:xfrm>
            <a:off x="3571" y="-12459"/>
            <a:ext cx="12184856" cy="377586"/>
            <a:chOff x="3571" y="0"/>
            <a:chExt cx="12184856" cy="377586"/>
          </a:xfrm>
        </p:grpSpPr>
        <p:sp>
          <p:nvSpPr>
            <p:cNvPr id="916" name="Google Shape;916;p38"/>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8"/>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918" name="Google Shape;918;p38"/>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8"/>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920" name="Google Shape;920;p38"/>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8"/>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922" name="Google Shape;922;p38"/>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8"/>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39"/>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數位銀行</a:t>
            </a:r>
            <a:endParaRPr sz="3000">
              <a:latin typeface="Corbel"/>
              <a:ea typeface="Corbel"/>
              <a:cs typeface="Corbel"/>
              <a:sym typeface="Corbel"/>
            </a:endParaRPr>
          </a:p>
        </p:txBody>
      </p:sp>
      <p:sp>
        <p:nvSpPr>
          <p:cNvPr id="930" name="Google Shape;930;p39"/>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42</a:t>
            </a:fld>
            <a:endParaRPr/>
          </a:p>
        </p:txBody>
      </p:sp>
      <p:sp>
        <p:nvSpPr>
          <p:cNvPr id="931" name="Google Shape;931;p39"/>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32" name="Google Shape;932;p39"/>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33" name="Google Shape;933;p39"/>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34" name="Google Shape;934;p39"/>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35" name="Google Shape;935;p39"/>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36" name="Google Shape;936;p39"/>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37" name="Google Shape;937;p39"/>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938" name="Google Shape;938;p39"/>
          <p:cNvGraphicFramePr/>
          <p:nvPr/>
        </p:nvGraphicFramePr>
        <p:xfrm>
          <a:off x="0" y="2039813"/>
          <a:ext cx="12192000" cy="4266175"/>
        </p:xfrm>
        <a:graphic>
          <a:graphicData uri="http://schemas.openxmlformats.org/drawingml/2006/table">
            <a:tbl>
              <a:tblPr>
                <a:noFill/>
                <a:tableStyleId>{6A359AB1-38B2-414A-9978-2F28679D5BEE}</a:tableStyleId>
              </a:tblPr>
              <a:tblGrid>
                <a:gridCol w="3358150">
                  <a:extLst>
                    <a:ext uri="{9D8B030D-6E8A-4147-A177-3AD203B41FA5}">
                      <a16:colId xmlns:a16="http://schemas.microsoft.com/office/drawing/2014/main" val="20000"/>
                    </a:ext>
                  </a:extLst>
                </a:gridCol>
                <a:gridCol w="8833850">
                  <a:extLst>
                    <a:ext uri="{9D8B030D-6E8A-4147-A177-3AD203B41FA5}">
                      <a16:colId xmlns:a16="http://schemas.microsoft.com/office/drawing/2014/main" val="20001"/>
                    </a:ext>
                  </a:extLst>
                </a:gridCol>
              </a:tblGrid>
              <a:tr h="745550">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數位銀行</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7041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銀行數位化，主要藉由線上平台提供服務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7041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藉由平台蒐集客戶資訊，以AI大數據分析提供客製化服務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7041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利用社群獲得新客戶或客戶相關資訊與服務推廣</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7041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將內部傳統銀行內部業務創新數位化後獨立</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70412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主要用於客製化服務小型客戶</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939" name="Google Shape;939;p39"/>
          <p:cNvSpPr/>
          <p:nvPr/>
        </p:nvSpPr>
        <p:spPr>
          <a:xfrm>
            <a:off x="-4216038" y="2750037"/>
            <a:ext cx="27378526" cy="124257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940" name="Google Shape;940;p39"/>
          <p:cNvGrpSpPr/>
          <p:nvPr/>
        </p:nvGrpSpPr>
        <p:grpSpPr>
          <a:xfrm>
            <a:off x="3571" y="-12459"/>
            <a:ext cx="12184856" cy="377586"/>
            <a:chOff x="3571" y="0"/>
            <a:chExt cx="12184856" cy="377586"/>
          </a:xfrm>
        </p:grpSpPr>
        <p:sp>
          <p:nvSpPr>
            <p:cNvPr id="941" name="Google Shape;941;p39"/>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9"/>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943" name="Google Shape;943;p39"/>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9"/>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945" name="Google Shape;945;p39"/>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9"/>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947" name="Google Shape;947;p39"/>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9"/>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40"/>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en-US" altLang="zh-TW" dirty="0">
                <a:latin typeface="Corbel"/>
                <a:ea typeface="Corbel"/>
                <a:cs typeface="Corbel"/>
                <a:sym typeface="Corbel"/>
              </a:rPr>
              <a:t>Ch 11</a:t>
            </a:r>
            <a:r>
              <a:rPr lang="zh-TW" dirty="0">
                <a:latin typeface="Corbel"/>
                <a:ea typeface="Corbel"/>
                <a:cs typeface="Corbel"/>
                <a:sym typeface="Corbel"/>
              </a:rPr>
              <a:t>電商金融</a:t>
            </a:r>
            <a:endParaRPr sz="3000" dirty="0">
              <a:latin typeface="Corbel"/>
              <a:ea typeface="Corbel"/>
              <a:cs typeface="Corbel"/>
              <a:sym typeface="Corbel"/>
            </a:endParaRPr>
          </a:p>
        </p:txBody>
      </p:sp>
      <p:sp>
        <p:nvSpPr>
          <p:cNvPr id="955" name="Google Shape;955;p40"/>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43</a:t>
            </a:fld>
            <a:endParaRPr/>
          </a:p>
        </p:txBody>
      </p:sp>
      <p:sp>
        <p:nvSpPr>
          <p:cNvPr id="956" name="Google Shape;956;p40"/>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57" name="Google Shape;957;p40"/>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58" name="Google Shape;958;p40"/>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59" name="Google Shape;959;p40"/>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60" name="Google Shape;960;p40"/>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61" name="Google Shape;961;p40"/>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62" name="Google Shape;962;p40"/>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63" name="Google Shape;963;p40"/>
          <p:cNvSpPr txBox="1"/>
          <p:nvPr/>
        </p:nvSpPr>
        <p:spPr>
          <a:xfrm>
            <a:off x="718040" y="2025970"/>
            <a:ext cx="4680437" cy="3108543"/>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電商金融為電子商務在金融業數位化後得以與電商服務結合的產物。</a:t>
            </a:r>
            <a:endParaRPr sz="2800" b="0" i="0" u="none" strike="noStrike">
              <a:solidFill>
                <a:srgbClr val="000000"/>
              </a:solidFill>
              <a:latin typeface="BiauKai"/>
              <a:ea typeface="BiauKai"/>
              <a:cs typeface="BiauKai"/>
              <a:sym typeface="BiauKai"/>
            </a:endParaRPr>
          </a:p>
          <a:p>
            <a:pPr marL="457200" marR="0" lvl="0" indent="-457200" algn="l" rtl="0">
              <a:spcBef>
                <a:spcPts val="0"/>
              </a:spcBef>
              <a:spcAft>
                <a:spcPts val="0"/>
              </a:spcAft>
              <a:buClr>
                <a:srgbClr val="000000"/>
              </a:buClr>
              <a:buSzPts val="2800"/>
              <a:buFont typeface="Arial"/>
              <a:buChar char="•"/>
            </a:pPr>
            <a:r>
              <a:rPr lang="zh-TW" sz="2800" b="0" i="0" u="none" strike="noStrike">
                <a:solidFill>
                  <a:srgbClr val="000000"/>
                </a:solidFill>
                <a:latin typeface="BiauKai"/>
                <a:ea typeface="BiauKai"/>
                <a:cs typeface="BiauKai"/>
                <a:sym typeface="BiauKai"/>
              </a:rPr>
              <a:t>透過運用各類金融產品，以達到商品、信息、資金的統一系統化，進而提升資金運行的效率</a:t>
            </a:r>
            <a:endParaRPr sz="1800">
              <a:solidFill>
                <a:schemeClr val="dk1"/>
              </a:solidFill>
              <a:latin typeface="Corbel"/>
              <a:ea typeface="Corbel"/>
              <a:cs typeface="Corbel"/>
              <a:sym typeface="Corbel"/>
            </a:endParaRPr>
          </a:p>
        </p:txBody>
      </p:sp>
      <p:pic>
        <p:nvPicPr>
          <p:cNvPr id="964" name="Google Shape;964;p40"/>
          <p:cNvPicPr preferRelativeResize="0"/>
          <p:nvPr/>
        </p:nvPicPr>
        <p:blipFill rotWithShape="1">
          <a:blip r:embed="rId3">
            <a:alphaModFix/>
          </a:blip>
          <a:srcRect/>
          <a:stretch/>
        </p:blipFill>
        <p:spPr>
          <a:xfrm>
            <a:off x="5556813" y="1875452"/>
            <a:ext cx="6414569" cy="3573576"/>
          </a:xfrm>
          <a:prstGeom prst="rect">
            <a:avLst/>
          </a:prstGeom>
          <a:noFill/>
          <a:ln>
            <a:noFill/>
          </a:ln>
        </p:spPr>
      </p:pic>
      <p:grpSp>
        <p:nvGrpSpPr>
          <p:cNvPr id="965" name="Google Shape;965;p40"/>
          <p:cNvGrpSpPr/>
          <p:nvPr/>
        </p:nvGrpSpPr>
        <p:grpSpPr>
          <a:xfrm>
            <a:off x="3571" y="-12459"/>
            <a:ext cx="12184856" cy="377586"/>
            <a:chOff x="3571" y="0"/>
            <a:chExt cx="12184856" cy="377586"/>
          </a:xfrm>
        </p:grpSpPr>
        <p:sp>
          <p:nvSpPr>
            <p:cNvPr id="966" name="Google Shape;966;p40"/>
            <p:cNvSpPr/>
            <p:nvPr/>
          </p:nvSpPr>
          <p:spPr>
            <a:xfrm>
              <a:off x="3571"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0"/>
            <p:cNvSpPr txBox="1"/>
            <p:nvPr/>
          </p:nvSpPr>
          <p:spPr>
            <a:xfrm>
              <a:off x="3571"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968" name="Google Shape;968;p40"/>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0"/>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970" name="Google Shape;970;p40"/>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0"/>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972" name="Google Shape;972;p40"/>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0"/>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p41"/>
          <p:cNvSpPr txBox="1">
            <a:spLocks noGrp="1"/>
          </p:cNvSpPr>
          <p:nvPr>
            <p:ph type="title"/>
          </p:nvPr>
        </p:nvSpPr>
        <p:spPr>
          <a:xfrm>
            <a:off x="612057" y="552019"/>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電商金融</a:t>
            </a:r>
            <a:endParaRPr sz="3000">
              <a:latin typeface="Corbel"/>
              <a:ea typeface="Corbel"/>
              <a:cs typeface="Corbel"/>
              <a:sym typeface="Corbel"/>
            </a:endParaRPr>
          </a:p>
        </p:txBody>
      </p:sp>
      <p:sp>
        <p:nvSpPr>
          <p:cNvPr id="980" name="Google Shape;980;p41"/>
          <p:cNvSpPr txBox="1">
            <a:spLocks noGrp="1"/>
          </p:cNvSpPr>
          <p:nvPr>
            <p:ph type="sldNum" idx="12"/>
          </p:nvPr>
        </p:nvSpPr>
        <p:spPr>
          <a:xfrm>
            <a:off x="9158977" y="6448834"/>
            <a:ext cx="2909455" cy="39460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44</a:t>
            </a:fld>
            <a:endParaRPr/>
          </a:p>
        </p:txBody>
      </p:sp>
      <p:sp>
        <p:nvSpPr>
          <p:cNvPr id="981" name="Google Shape;981;p41"/>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82" name="Google Shape;982;p41"/>
          <p:cNvSpPr/>
          <p:nvPr/>
        </p:nvSpPr>
        <p:spPr>
          <a:xfrm>
            <a:off x="3424238" y="300355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83" name="Google Shape;983;p41"/>
          <p:cNvSpPr/>
          <p:nvPr/>
        </p:nvSpPr>
        <p:spPr>
          <a:xfrm>
            <a:off x="3386138" y="2819400"/>
            <a:ext cx="17512356" cy="78168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84" name="Google Shape;984;p41"/>
          <p:cNvSpPr/>
          <p:nvPr/>
        </p:nvSpPr>
        <p:spPr>
          <a:xfrm>
            <a:off x="3386138" y="2819400"/>
            <a:ext cx="19498864" cy="735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85" name="Google Shape;985;p41"/>
          <p:cNvSpPr/>
          <p:nvPr/>
        </p:nvSpPr>
        <p:spPr>
          <a:xfrm>
            <a:off x="144553" y="1865824"/>
            <a:ext cx="5951447" cy="425362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86" name="Google Shape;986;p41"/>
          <p:cNvSpPr/>
          <p:nvPr/>
        </p:nvSpPr>
        <p:spPr>
          <a:xfrm>
            <a:off x="3386138" y="2909888"/>
            <a:ext cx="18479180" cy="87207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987" name="Google Shape;987;p41"/>
          <p:cNvSpPr/>
          <p:nvPr/>
        </p:nvSpPr>
        <p:spPr>
          <a:xfrm>
            <a:off x="3779838" y="30876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aphicFrame>
        <p:nvGraphicFramePr>
          <p:cNvPr id="988" name="Google Shape;988;p41"/>
          <p:cNvGraphicFramePr/>
          <p:nvPr/>
        </p:nvGraphicFramePr>
        <p:xfrm>
          <a:off x="0" y="1865822"/>
          <a:ext cx="12192000" cy="4497925"/>
        </p:xfrm>
        <a:graphic>
          <a:graphicData uri="http://schemas.openxmlformats.org/drawingml/2006/table">
            <a:tbl>
              <a:tblPr>
                <a:noFill/>
                <a:tableStyleId>{6A359AB1-38B2-414A-9978-2F28679D5BEE}</a:tableStyleId>
              </a:tblPr>
              <a:tblGrid>
                <a:gridCol w="3358150">
                  <a:extLst>
                    <a:ext uri="{9D8B030D-6E8A-4147-A177-3AD203B41FA5}">
                      <a16:colId xmlns:a16="http://schemas.microsoft.com/office/drawing/2014/main" val="20000"/>
                    </a:ext>
                  </a:extLst>
                </a:gridCol>
                <a:gridCol w="8833850">
                  <a:extLst>
                    <a:ext uri="{9D8B030D-6E8A-4147-A177-3AD203B41FA5}">
                      <a16:colId xmlns:a16="http://schemas.microsoft.com/office/drawing/2014/main" val="20001"/>
                    </a:ext>
                  </a:extLst>
                </a:gridCol>
              </a:tblGrid>
              <a:tr h="786050">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金融科技五大特質</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1" i="0" u="none" strike="noStrike">
                          <a:solidFill>
                            <a:srgbClr val="000000"/>
                          </a:solidFill>
                          <a:latin typeface="BiauKai"/>
                          <a:ea typeface="BiauKai"/>
                          <a:cs typeface="BiauKai"/>
                          <a:sym typeface="BiauKai"/>
                        </a:rPr>
                        <a:t>電商金融</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5B3D7"/>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7423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線上服務平台</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電商以線上平台提供服務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1"/>
                  </a:ext>
                </a:extLst>
              </a:tr>
              <a:tr h="7423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AI大數據分析</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利用AI大數據分析提供客製化服務</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2"/>
                  </a:ext>
                </a:extLst>
              </a:tr>
              <a:tr h="7423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社群商業模式</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透過網絡社群行銷</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3"/>
                  </a:ext>
                </a:extLst>
              </a:tr>
              <a:tr h="7423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金融服務分拆</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電商金融化，提供貸款、交易等服務，將傳統金融服務延伸</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4"/>
                  </a:ext>
                </a:extLst>
              </a:tr>
              <a:tr h="742375">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微型金融市場</a:t>
                      </a:r>
                      <a:endParaRPr sz="2400"/>
                    </a:p>
                  </a:txBody>
                  <a:tcPr marL="73025" marR="73025" marT="45725" marB="45725">
                    <a:lnL w="9525" cap="flat" cmpd="sng">
                      <a:solidFill>
                        <a:srgbClr val="000000">
                          <a:alpha val="0"/>
                        </a:srgbClr>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zh-TW" sz="2400" b="0" i="0" u="none" strike="noStrike">
                          <a:solidFill>
                            <a:srgbClr val="000000"/>
                          </a:solidFill>
                          <a:latin typeface="BiauKai"/>
                          <a:ea typeface="BiauKai"/>
                          <a:cs typeface="BiauKai"/>
                          <a:sym typeface="BiauKai"/>
                        </a:rPr>
                        <a:t>主要客群為網購或其他線上客戶</a:t>
                      </a:r>
                      <a:endParaRPr sz="2400"/>
                    </a:p>
                  </a:txBody>
                  <a:tcPr marL="73025" marR="73025" marT="45725" marB="45725">
                    <a:lnL w="9525" cap="flat" cmpd="sng">
                      <a:solidFill>
                        <a:srgbClr val="95B3D7"/>
                      </a:solidFill>
                      <a:prstDash val="solid"/>
                      <a:round/>
                      <a:headEnd type="none" w="sm" len="sm"/>
                      <a:tailEnd type="none" w="sm" len="sm"/>
                    </a:lnL>
                    <a:lnR w="9525" cap="flat" cmpd="sng">
                      <a:solidFill>
                        <a:srgbClr val="95B3D7"/>
                      </a:solidFill>
                      <a:prstDash val="solid"/>
                      <a:round/>
                      <a:headEnd type="none" w="sm" len="sm"/>
                      <a:tailEnd type="none" w="sm" len="sm"/>
                    </a:lnR>
                    <a:lnT w="9525" cap="flat" cmpd="sng">
                      <a:solidFill>
                        <a:srgbClr val="95B3D7"/>
                      </a:solidFill>
                      <a:prstDash val="solid"/>
                      <a:round/>
                      <a:headEnd type="none" w="sm" len="sm"/>
                      <a:tailEnd type="none" w="sm" len="sm"/>
                    </a:lnT>
                    <a:lnB w="9525" cap="flat" cmpd="sng">
                      <a:solidFill>
                        <a:srgbClr val="95B3D7"/>
                      </a:solidFill>
                      <a:prstDash val="solid"/>
                      <a:round/>
                      <a:headEnd type="none" w="sm" len="sm"/>
                      <a:tailEnd type="none" w="sm" len="sm"/>
                    </a:lnB>
                    <a:solidFill>
                      <a:srgbClr val="DBE5F1"/>
                    </a:solidFill>
                  </a:tcPr>
                </a:tc>
                <a:extLst>
                  <a:ext uri="{0D108BD9-81ED-4DB2-BD59-A6C34878D82A}">
                    <a16:rowId xmlns:a16="http://schemas.microsoft.com/office/drawing/2014/main" val="10005"/>
                  </a:ext>
                </a:extLst>
              </a:tr>
            </a:tbl>
          </a:graphicData>
        </a:graphic>
      </p:graphicFrame>
      <p:sp>
        <p:nvSpPr>
          <p:cNvPr id="989" name="Google Shape;989;p41"/>
          <p:cNvSpPr/>
          <p:nvPr/>
        </p:nvSpPr>
        <p:spPr>
          <a:xfrm>
            <a:off x="-4216038" y="2770525"/>
            <a:ext cx="27378526" cy="113557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990" name="Google Shape;990;p41"/>
          <p:cNvGrpSpPr/>
          <p:nvPr/>
        </p:nvGrpSpPr>
        <p:grpSpPr>
          <a:xfrm>
            <a:off x="0" y="-12459"/>
            <a:ext cx="12188427" cy="377586"/>
            <a:chOff x="0" y="0"/>
            <a:chExt cx="12188427" cy="377586"/>
          </a:xfrm>
        </p:grpSpPr>
        <p:sp>
          <p:nvSpPr>
            <p:cNvPr id="991" name="Google Shape;991;p41"/>
            <p:cNvSpPr/>
            <p:nvPr/>
          </p:nvSpPr>
          <p:spPr>
            <a:xfrm>
              <a:off x="0"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1"/>
            <p:cNvSpPr txBox="1"/>
            <p:nvPr/>
          </p:nvSpPr>
          <p:spPr>
            <a:xfrm>
              <a:off x="0"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傳統金融</a:t>
              </a:r>
              <a:endParaRPr/>
            </a:p>
          </p:txBody>
        </p:sp>
        <p:sp>
          <p:nvSpPr>
            <p:cNvPr id="993" name="Google Shape;993;p41"/>
            <p:cNvSpPr/>
            <p:nvPr/>
          </p:nvSpPr>
          <p:spPr>
            <a:xfrm>
              <a:off x="287059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1"/>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金融轉型</a:t>
              </a:r>
              <a:endParaRPr/>
            </a:p>
          </p:txBody>
        </p:sp>
        <p:sp>
          <p:nvSpPr>
            <p:cNvPr id="995" name="Google Shape;995;p41"/>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1"/>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a:t>
              </a:r>
              <a:endParaRPr/>
            </a:p>
          </p:txBody>
        </p:sp>
        <p:sp>
          <p:nvSpPr>
            <p:cNvPr id="997" name="Google Shape;997;p41"/>
            <p:cNvSpPr/>
            <p:nvPr/>
          </p:nvSpPr>
          <p:spPr>
            <a:xfrm>
              <a:off x="860464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1"/>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數位金融創新</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latin typeface="Corbel"/>
                <a:ea typeface="Corbel"/>
                <a:cs typeface="Corbel"/>
                <a:sym typeface="Corbel"/>
              </a:rPr>
              <a:t>數位金融的興起</a:t>
            </a:r>
            <a:endParaRPr sz="3600"/>
          </a:p>
        </p:txBody>
      </p:sp>
      <p:sp>
        <p:nvSpPr>
          <p:cNvPr id="152" name="Google Shape;152;p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153" name="Google Shape;153;p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5</a:t>
            </a:fld>
            <a:endParaRPr/>
          </a:p>
        </p:txBody>
      </p:sp>
      <p:sp>
        <p:nvSpPr>
          <p:cNvPr id="154" name="Google Shape;154;p5"/>
          <p:cNvSpPr txBox="1"/>
          <p:nvPr/>
        </p:nvSpPr>
        <p:spPr>
          <a:xfrm>
            <a:off x="353703" y="1497758"/>
            <a:ext cx="11174686" cy="515832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60000"/>
              </a:lnSpc>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互聯網的快速發展→</a:t>
            </a:r>
            <a:r>
              <a:rPr lang="zh-TW" sz="2800" b="1" i="0" u="none" strike="noStrike" cap="none">
                <a:solidFill>
                  <a:schemeClr val="dk1"/>
                </a:solidFill>
                <a:latin typeface="Corbel"/>
                <a:ea typeface="Corbel"/>
                <a:cs typeface="Corbel"/>
                <a:sym typeface="Corbel"/>
              </a:rPr>
              <a:t>技術條件</a:t>
            </a:r>
            <a:endParaRPr sz="2800" b="0" i="0" u="none" strike="noStrike" cap="none">
              <a:solidFill>
                <a:schemeClr val="dk1"/>
              </a:solidFill>
              <a:latin typeface="Corbel"/>
              <a:ea typeface="Corbel"/>
              <a:cs typeface="Corbel"/>
              <a:sym typeface="Corbel"/>
            </a:endParaRPr>
          </a:p>
          <a:p>
            <a:pPr marL="228600" marR="0" lvl="0" indent="-228600" algn="l" rtl="0">
              <a:lnSpc>
                <a:spcPct val="160000"/>
              </a:lnSpc>
              <a:spcBef>
                <a:spcPts val="100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電子商務的發展→</a:t>
            </a:r>
            <a:r>
              <a:rPr lang="zh-TW" sz="2800" b="1" i="0" u="none" strike="noStrike" cap="none">
                <a:solidFill>
                  <a:schemeClr val="dk1"/>
                </a:solidFill>
                <a:latin typeface="Corbel"/>
                <a:ea typeface="Corbel"/>
                <a:cs typeface="Corbel"/>
                <a:sym typeface="Corbel"/>
              </a:rPr>
              <a:t>社會條件</a:t>
            </a:r>
            <a:endParaRPr sz="2800" b="0" i="0" u="none" strike="noStrike" cap="none">
              <a:solidFill>
                <a:schemeClr val="dk1"/>
              </a:solidFill>
              <a:latin typeface="Corbel"/>
              <a:ea typeface="Corbel"/>
              <a:cs typeface="Corbel"/>
              <a:sym typeface="Corbel"/>
            </a:endParaRPr>
          </a:p>
          <a:p>
            <a:pPr marL="228600" marR="0" lvl="0" indent="-228600" algn="l" rtl="0">
              <a:lnSpc>
                <a:spcPct val="160000"/>
              </a:lnSpc>
              <a:spcBef>
                <a:spcPts val="100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傳統金融業的缺陷→</a:t>
            </a:r>
            <a:r>
              <a:rPr lang="zh-TW" sz="2800" b="1" i="0" u="none" strike="noStrike" cap="none">
                <a:solidFill>
                  <a:schemeClr val="dk1"/>
                </a:solidFill>
                <a:latin typeface="Corbel"/>
                <a:ea typeface="Corbel"/>
                <a:cs typeface="Corbel"/>
                <a:sym typeface="Corbel"/>
              </a:rPr>
              <a:t>業務空間</a:t>
            </a:r>
            <a:endParaRPr sz="2800" b="0" i="0" u="none" strike="noStrike" cap="none">
              <a:solidFill>
                <a:schemeClr val="dk1"/>
              </a:solidFill>
              <a:latin typeface="Corbel"/>
              <a:ea typeface="Corbel"/>
              <a:cs typeface="Corbel"/>
              <a:sym typeface="Corbel"/>
            </a:endParaRPr>
          </a:p>
          <a:p>
            <a:pPr marL="0" marR="0" lvl="0" indent="0" algn="l" rtl="0">
              <a:lnSpc>
                <a:spcPct val="160000"/>
              </a:lnSpc>
              <a:spcBef>
                <a:spcPts val="1000"/>
              </a:spcBef>
              <a:spcAft>
                <a:spcPts val="0"/>
              </a:spcAft>
              <a:buClr>
                <a:schemeClr val="dk1"/>
              </a:buClr>
              <a:buSzPts val="2800"/>
              <a:buFont typeface="Arial"/>
              <a:buNone/>
            </a:pPr>
            <a:r>
              <a:rPr lang="zh-TW" sz="2800" b="0" i="0" u="none" strike="noStrike" cap="none">
                <a:solidFill>
                  <a:schemeClr val="dk1"/>
                </a:solidFill>
                <a:latin typeface="Corbel"/>
                <a:ea typeface="Corbel"/>
                <a:cs typeface="Corbel"/>
                <a:sym typeface="Corbel"/>
              </a:rPr>
              <a:t>藉由數位科技創新的精神，結合傳統金融活動的核心本質，</a:t>
            </a:r>
            <a:endParaRPr sz="2800" b="0" i="0" u="none" strike="noStrike" cap="none">
              <a:solidFill>
                <a:schemeClr val="dk1"/>
              </a:solidFill>
              <a:latin typeface="Corbel"/>
              <a:ea typeface="Corbel"/>
              <a:cs typeface="Corbel"/>
              <a:sym typeface="Corbel"/>
            </a:endParaRPr>
          </a:p>
          <a:p>
            <a:pPr marL="685800" marR="0" lvl="1" indent="-228600" algn="l" rtl="0">
              <a:lnSpc>
                <a:spcPct val="16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金融業務</a:t>
            </a:r>
            <a:r>
              <a:rPr lang="zh-TW" sz="2400" b="1" i="0" u="none" strike="noStrike" cap="none">
                <a:solidFill>
                  <a:schemeClr val="dk1"/>
                </a:solidFill>
                <a:latin typeface="Corbel"/>
                <a:ea typeface="Corbel"/>
                <a:cs typeface="Corbel"/>
                <a:sym typeface="Corbel"/>
              </a:rPr>
              <a:t>功能分解化(unbunding) </a:t>
            </a:r>
            <a:endParaRPr/>
          </a:p>
          <a:p>
            <a:pPr marL="685800" marR="0" lvl="1" indent="-228600" algn="l" rtl="0">
              <a:lnSpc>
                <a:spcPct val="16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解決</a:t>
            </a:r>
            <a:r>
              <a:rPr lang="zh-TW" sz="2400" b="1" i="0" u="none" strike="noStrike" cap="none">
                <a:solidFill>
                  <a:schemeClr val="dk1"/>
                </a:solidFill>
                <a:latin typeface="Corbel"/>
                <a:ea typeface="Corbel"/>
                <a:cs typeface="Corbel"/>
                <a:sym typeface="Corbel"/>
              </a:rPr>
              <a:t>微型企業融資</a:t>
            </a:r>
            <a:r>
              <a:rPr lang="zh-TW" sz="2400" b="0" i="0" u="none" strike="noStrike" cap="none">
                <a:solidFill>
                  <a:schemeClr val="dk1"/>
                </a:solidFill>
                <a:latin typeface="Corbel"/>
                <a:ea typeface="Corbel"/>
                <a:cs typeface="Corbel"/>
                <a:sym typeface="Corbel"/>
              </a:rPr>
              <a:t>難的問題</a:t>
            </a:r>
            <a:endParaRPr sz="2400" b="0" i="0" u="none" strike="noStrike" cap="none">
              <a:solidFill>
                <a:schemeClr val="dk1"/>
              </a:solidFill>
              <a:latin typeface="Corbel"/>
              <a:ea typeface="Corbel"/>
              <a:cs typeface="Corbel"/>
              <a:sym typeface="Corbel"/>
            </a:endParaRPr>
          </a:p>
        </p:txBody>
      </p:sp>
      <p:pic>
        <p:nvPicPr>
          <p:cNvPr id="155" name="Google Shape;155;p5"/>
          <p:cNvPicPr preferRelativeResize="0"/>
          <p:nvPr/>
        </p:nvPicPr>
        <p:blipFill rotWithShape="1">
          <a:blip r:embed="rId3">
            <a:alphaModFix/>
          </a:blip>
          <a:srcRect/>
          <a:stretch/>
        </p:blipFill>
        <p:spPr>
          <a:xfrm>
            <a:off x="6669210" y="1365149"/>
            <a:ext cx="5018205" cy="2146677"/>
          </a:xfrm>
          <a:prstGeom prst="rect">
            <a:avLst/>
          </a:prstGeom>
          <a:noFill/>
          <a:ln>
            <a:noFill/>
          </a:ln>
        </p:spPr>
      </p:pic>
      <p:grpSp>
        <p:nvGrpSpPr>
          <p:cNvPr id="156" name="Google Shape;156;p5"/>
          <p:cNvGrpSpPr/>
          <p:nvPr/>
        </p:nvGrpSpPr>
        <p:grpSpPr>
          <a:xfrm>
            <a:off x="35302" y="-12459"/>
            <a:ext cx="12153125" cy="377586"/>
            <a:chOff x="35302" y="0"/>
            <a:chExt cx="12153125" cy="377586"/>
          </a:xfrm>
        </p:grpSpPr>
        <p:sp>
          <p:nvSpPr>
            <p:cNvPr id="157" name="Google Shape;157;p5"/>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傳統金融</a:t>
              </a:r>
              <a:endParaRPr/>
            </a:p>
          </p:txBody>
        </p:sp>
        <p:sp>
          <p:nvSpPr>
            <p:cNvPr id="159" name="Google Shape;159;p5"/>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金融轉型</a:t>
              </a:r>
              <a:endParaRPr/>
            </a:p>
          </p:txBody>
        </p:sp>
        <p:sp>
          <p:nvSpPr>
            <p:cNvPr id="161" name="Google Shape;161;p5"/>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a:t>
              </a:r>
              <a:endParaRPr/>
            </a:p>
          </p:txBody>
        </p:sp>
        <p:sp>
          <p:nvSpPr>
            <p:cNvPr id="163" name="Google Shape;163;p5"/>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數位金融創新</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數位金融發展歷程三部曲</a:t>
            </a:r>
            <a:endParaRPr/>
          </a:p>
        </p:txBody>
      </p:sp>
      <p:sp>
        <p:nvSpPr>
          <p:cNvPr id="171" name="Google Shape;171;p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172" name="Google Shape;172;p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grpSp>
        <p:nvGrpSpPr>
          <p:cNvPr id="173" name="Google Shape;173;p6"/>
          <p:cNvGrpSpPr/>
          <p:nvPr/>
        </p:nvGrpSpPr>
        <p:grpSpPr>
          <a:xfrm>
            <a:off x="409491" y="1310311"/>
            <a:ext cx="11623483" cy="4854454"/>
            <a:chOff x="409491" y="1399549"/>
            <a:chExt cx="11623483" cy="4854454"/>
          </a:xfrm>
        </p:grpSpPr>
        <p:sp>
          <p:nvSpPr>
            <p:cNvPr id="174" name="Google Shape;174;p6"/>
            <p:cNvSpPr txBox="1"/>
            <p:nvPr/>
          </p:nvSpPr>
          <p:spPr>
            <a:xfrm>
              <a:off x="4279753" y="1403842"/>
              <a:ext cx="3431719" cy="193899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第二階段：</a:t>
              </a:r>
              <a:endParaRPr sz="2000" b="0" i="0" u="none" strike="noStrike" cap="none">
                <a:solidFill>
                  <a:schemeClr val="dk1"/>
                </a:solidFill>
                <a:latin typeface="Corbel"/>
                <a:ea typeface="Corbel"/>
                <a:cs typeface="Corbel"/>
                <a:sym typeface="Corbel"/>
              </a:endParaRPr>
            </a:p>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由</a:t>
              </a:r>
              <a:r>
                <a:rPr lang="zh-TW" sz="2000" b="1" i="0" u="none" strike="noStrike" cap="none">
                  <a:solidFill>
                    <a:schemeClr val="dk1"/>
                  </a:solidFill>
                  <a:latin typeface="Corbel"/>
                  <a:ea typeface="Corbel"/>
                  <a:cs typeface="Corbel"/>
                  <a:sym typeface="Corbel"/>
                </a:rPr>
                <a:t>互聯網公司</a:t>
              </a:r>
              <a:r>
                <a:rPr lang="zh-TW" sz="2000" b="0" i="0" u="none" strike="noStrike" cap="none">
                  <a:solidFill>
                    <a:schemeClr val="dk1"/>
                  </a:solidFill>
                  <a:latin typeface="Corbel"/>
                  <a:ea typeface="Corbel"/>
                  <a:cs typeface="Corbel"/>
                  <a:sym typeface="Corbel"/>
                </a:rPr>
                <a:t>提供簡單金融服務，主要為第三方支付服務</a:t>
              </a:r>
              <a:endParaRPr/>
            </a:p>
          </p:txBody>
        </p:sp>
        <p:sp>
          <p:nvSpPr>
            <p:cNvPr id="175" name="Google Shape;175;p6"/>
            <p:cNvSpPr/>
            <p:nvPr/>
          </p:nvSpPr>
          <p:spPr>
            <a:xfrm rot="-5400000">
              <a:off x="5707732" y="-2028217"/>
              <a:ext cx="791287" cy="11387767"/>
            </a:xfrm>
            <a:prstGeom prst="downArrow">
              <a:avLst>
                <a:gd name="adj1" fmla="val 50000"/>
                <a:gd name="adj2" fmla="val 50000"/>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176" name="Google Shape;176;p6"/>
            <p:cNvGrpSpPr/>
            <p:nvPr/>
          </p:nvGrpSpPr>
          <p:grpSpPr>
            <a:xfrm>
              <a:off x="2061093" y="4416310"/>
              <a:ext cx="1018217" cy="940275"/>
              <a:chOff x="2356692" y="3034605"/>
              <a:chExt cx="833299" cy="769512"/>
            </a:xfrm>
          </p:grpSpPr>
          <p:pic>
            <p:nvPicPr>
              <p:cNvPr id="177" name="Google Shape;177;p6"/>
              <p:cNvPicPr preferRelativeResize="0"/>
              <p:nvPr/>
            </p:nvPicPr>
            <p:blipFill rotWithShape="1">
              <a:blip r:embed="rId3">
                <a:alphaModFix/>
              </a:blip>
              <a:srcRect/>
              <a:stretch/>
            </p:blipFill>
            <p:spPr>
              <a:xfrm>
                <a:off x="2356692" y="3034605"/>
                <a:ext cx="833299" cy="769512"/>
              </a:xfrm>
              <a:prstGeom prst="rect">
                <a:avLst/>
              </a:prstGeom>
              <a:noFill/>
              <a:ln>
                <a:noFill/>
              </a:ln>
            </p:spPr>
          </p:pic>
          <p:pic>
            <p:nvPicPr>
              <p:cNvPr id="178" name="Google Shape;178;p6"/>
              <p:cNvPicPr preferRelativeResize="0"/>
              <p:nvPr/>
            </p:nvPicPr>
            <p:blipFill rotWithShape="1">
              <a:blip r:embed="rId4">
                <a:alphaModFix/>
              </a:blip>
              <a:srcRect/>
              <a:stretch/>
            </p:blipFill>
            <p:spPr>
              <a:xfrm>
                <a:off x="2527239" y="3111169"/>
                <a:ext cx="467694" cy="395278"/>
              </a:xfrm>
              <a:prstGeom prst="rect">
                <a:avLst/>
              </a:prstGeom>
              <a:noFill/>
              <a:ln>
                <a:noFill/>
              </a:ln>
            </p:spPr>
          </p:pic>
        </p:grpSp>
        <p:pic>
          <p:nvPicPr>
            <p:cNvPr id="179" name="Google Shape;179;p6"/>
            <p:cNvPicPr preferRelativeResize="0"/>
            <p:nvPr/>
          </p:nvPicPr>
          <p:blipFill rotWithShape="1">
            <a:blip r:embed="rId5">
              <a:alphaModFix/>
            </a:blip>
            <a:srcRect/>
            <a:stretch/>
          </p:blipFill>
          <p:spPr>
            <a:xfrm>
              <a:off x="475233" y="4186001"/>
              <a:ext cx="1347516" cy="1542119"/>
            </a:xfrm>
            <a:prstGeom prst="rect">
              <a:avLst/>
            </a:prstGeom>
            <a:noFill/>
            <a:ln>
              <a:noFill/>
            </a:ln>
          </p:spPr>
        </p:pic>
        <p:pic>
          <p:nvPicPr>
            <p:cNvPr id="180" name="Google Shape;180;p6"/>
            <p:cNvPicPr preferRelativeResize="0"/>
            <p:nvPr/>
          </p:nvPicPr>
          <p:blipFill rotWithShape="1">
            <a:blip r:embed="rId6">
              <a:alphaModFix/>
            </a:blip>
            <a:srcRect b="7667"/>
            <a:stretch/>
          </p:blipFill>
          <p:spPr>
            <a:xfrm>
              <a:off x="4092803" y="4244905"/>
              <a:ext cx="1785217" cy="1726889"/>
            </a:xfrm>
            <a:prstGeom prst="rect">
              <a:avLst/>
            </a:prstGeom>
            <a:noFill/>
            <a:ln>
              <a:noFill/>
            </a:ln>
          </p:spPr>
        </p:pic>
        <p:pic>
          <p:nvPicPr>
            <p:cNvPr id="181" name="Google Shape;181;p6"/>
            <p:cNvPicPr preferRelativeResize="0"/>
            <p:nvPr/>
          </p:nvPicPr>
          <p:blipFill rotWithShape="1">
            <a:blip r:embed="rId7">
              <a:alphaModFix/>
            </a:blip>
            <a:srcRect l="-384" t="27267" r="383" b="9550"/>
            <a:stretch/>
          </p:blipFill>
          <p:spPr>
            <a:xfrm>
              <a:off x="9076846" y="4330938"/>
              <a:ext cx="1746218" cy="1002277"/>
            </a:xfrm>
            <a:prstGeom prst="rect">
              <a:avLst/>
            </a:prstGeom>
            <a:noFill/>
            <a:ln>
              <a:noFill/>
            </a:ln>
          </p:spPr>
        </p:pic>
        <p:sp>
          <p:nvSpPr>
            <p:cNvPr id="182" name="Google Shape;182;p6"/>
            <p:cNvSpPr txBox="1"/>
            <p:nvPr/>
          </p:nvSpPr>
          <p:spPr>
            <a:xfrm>
              <a:off x="409491" y="1437427"/>
              <a:ext cx="3143178" cy="193899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第一階段：</a:t>
              </a:r>
              <a:endParaRPr sz="2000" b="0" i="0" u="none" strike="noStrike" cap="none">
                <a:solidFill>
                  <a:schemeClr val="dk1"/>
                </a:solidFill>
                <a:latin typeface="Corbel"/>
                <a:ea typeface="Corbel"/>
                <a:cs typeface="Corbel"/>
                <a:sym typeface="Corbel"/>
              </a:endParaRPr>
            </a:p>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依然由</a:t>
              </a:r>
              <a:r>
                <a:rPr lang="zh-TW" sz="2000" b="1" i="0" u="none" strike="noStrike" cap="none">
                  <a:solidFill>
                    <a:schemeClr val="dk1"/>
                  </a:solidFill>
                  <a:latin typeface="Corbel"/>
                  <a:ea typeface="Corbel"/>
                  <a:cs typeface="Corbel"/>
                  <a:sym typeface="Corbel"/>
                </a:rPr>
                <a:t>傳統金融機構</a:t>
              </a:r>
              <a:r>
                <a:rPr lang="zh-TW" sz="2000" b="0" i="0" u="none" strike="noStrike" cap="none">
                  <a:solidFill>
                    <a:schemeClr val="dk1"/>
                  </a:solidFill>
                  <a:latin typeface="Corbel"/>
                  <a:ea typeface="Corbel"/>
                  <a:cs typeface="Corbel"/>
                  <a:sym typeface="Corbel"/>
                </a:rPr>
                <a:t>（如銀行等）提供網絡金融服務</a:t>
              </a:r>
              <a:endParaRPr/>
            </a:p>
          </p:txBody>
        </p:sp>
        <p:grpSp>
          <p:nvGrpSpPr>
            <p:cNvPr id="183" name="Google Shape;183;p6"/>
            <p:cNvGrpSpPr/>
            <p:nvPr/>
          </p:nvGrpSpPr>
          <p:grpSpPr>
            <a:xfrm>
              <a:off x="5931922" y="4412015"/>
              <a:ext cx="1574738" cy="1494233"/>
              <a:chOff x="5296333" y="3064553"/>
              <a:chExt cx="1619075" cy="1536304"/>
            </a:xfrm>
          </p:grpSpPr>
          <p:pic>
            <p:nvPicPr>
              <p:cNvPr id="184" name="Google Shape;184;p6"/>
              <p:cNvPicPr preferRelativeResize="0"/>
              <p:nvPr/>
            </p:nvPicPr>
            <p:blipFill rotWithShape="1">
              <a:blip r:embed="rId8">
                <a:alphaModFix/>
              </a:blip>
              <a:srcRect l="9817" t="7771" r="6892" b="54551"/>
              <a:stretch/>
            </p:blipFill>
            <p:spPr>
              <a:xfrm>
                <a:off x="5556266" y="3064553"/>
                <a:ext cx="1099210" cy="413097"/>
              </a:xfrm>
              <a:prstGeom prst="rect">
                <a:avLst/>
              </a:prstGeom>
              <a:noFill/>
              <a:ln>
                <a:noFill/>
              </a:ln>
            </p:spPr>
          </p:pic>
          <p:pic>
            <p:nvPicPr>
              <p:cNvPr id="185" name="Google Shape;185;p6"/>
              <p:cNvPicPr preferRelativeResize="0"/>
              <p:nvPr/>
            </p:nvPicPr>
            <p:blipFill rotWithShape="1">
              <a:blip r:embed="rId9">
                <a:alphaModFix/>
              </a:blip>
              <a:srcRect/>
              <a:stretch/>
            </p:blipFill>
            <p:spPr>
              <a:xfrm>
                <a:off x="5296333" y="3581016"/>
                <a:ext cx="1619075" cy="430674"/>
              </a:xfrm>
              <a:prstGeom prst="rect">
                <a:avLst/>
              </a:prstGeom>
              <a:noFill/>
              <a:ln>
                <a:noFill/>
              </a:ln>
            </p:spPr>
          </p:pic>
          <p:pic>
            <p:nvPicPr>
              <p:cNvPr id="186" name="Google Shape;186;p6"/>
              <p:cNvPicPr preferRelativeResize="0"/>
              <p:nvPr/>
            </p:nvPicPr>
            <p:blipFill rotWithShape="1">
              <a:blip r:embed="rId10">
                <a:alphaModFix/>
              </a:blip>
              <a:srcRect l="25871" t="29332" r="23862" b="29815"/>
              <a:stretch/>
            </p:blipFill>
            <p:spPr>
              <a:xfrm>
                <a:off x="5671172" y="4077437"/>
                <a:ext cx="984304" cy="523420"/>
              </a:xfrm>
              <a:prstGeom prst="rect">
                <a:avLst/>
              </a:prstGeom>
              <a:noFill/>
              <a:ln>
                <a:noFill/>
              </a:ln>
            </p:spPr>
          </p:pic>
        </p:grpSp>
        <p:sp>
          <p:nvSpPr>
            <p:cNvPr id="187" name="Google Shape;187;p6"/>
            <p:cNvSpPr txBox="1"/>
            <p:nvPr/>
          </p:nvSpPr>
          <p:spPr>
            <a:xfrm>
              <a:off x="7885043" y="1399549"/>
              <a:ext cx="4147931" cy="193899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第三階段：</a:t>
              </a:r>
              <a:endParaRPr sz="2000" b="0" i="0" u="none" strike="noStrike" cap="none">
                <a:solidFill>
                  <a:schemeClr val="dk1"/>
                </a:solidFill>
                <a:latin typeface="Corbel"/>
                <a:ea typeface="Corbel"/>
                <a:cs typeface="Corbel"/>
                <a:sym typeface="Corbel"/>
              </a:endParaRPr>
            </a:p>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由</a:t>
              </a:r>
              <a:r>
                <a:rPr lang="zh-TW" sz="2000" b="1" i="0" u="none" strike="noStrike" cap="none">
                  <a:solidFill>
                    <a:schemeClr val="dk1"/>
                  </a:solidFill>
                  <a:latin typeface="Corbel"/>
                  <a:ea typeface="Corbel"/>
                  <a:cs typeface="Corbel"/>
                  <a:sym typeface="Corbel"/>
                </a:rPr>
                <a:t>互聯網公司與金融業深度結合</a:t>
              </a:r>
              <a:r>
                <a:rPr lang="zh-TW" sz="2000" b="0" i="0" u="none" strike="noStrike" cap="none">
                  <a:solidFill>
                    <a:schemeClr val="dk1"/>
                  </a:solidFill>
                  <a:latin typeface="Corbel"/>
                  <a:ea typeface="Corbel"/>
                  <a:cs typeface="Corbel"/>
                  <a:sym typeface="Corbel"/>
                </a:rPr>
                <a:t>，推出數位金融產品（如餘額寶), P2P 融資 (JP Morgan +OnDesk等)）</a:t>
              </a:r>
              <a:endParaRPr/>
            </a:p>
          </p:txBody>
        </p:sp>
        <p:sp>
          <p:nvSpPr>
            <p:cNvPr id="188" name="Google Shape;188;p6"/>
            <p:cNvSpPr/>
            <p:nvPr/>
          </p:nvSpPr>
          <p:spPr>
            <a:xfrm>
              <a:off x="1740249" y="3215275"/>
              <a:ext cx="320844" cy="880222"/>
            </a:xfrm>
            <a:prstGeom prst="rect">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89" name="Google Shape;189;p6"/>
            <p:cNvSpPr/>
            <p:nvPr/>
          </p:nvSpPr>
          <p:spPr>
            <a:xfrm>
              <a:off x="5830209" y="3274606"/>
              <a:ext cx="320844" cy="880222"/>
            </a:xfrm>
            <a:prstGeom prst="rect">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90" name="Google Shape;190;p6"/>
            <p:cNvSpPr/>
            <p:nvPr/>
          </p:nvSpPr>
          <p:spPr>
            <a:xfrm>
              <a:off x="9789533" y="3279245"/>
              <a:ext cx="320844" cy="880222"/>
            </a:xfrm>
            <a:prstGeom prst="rect">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191" name="Google Shape;191;p6"/>
            <p:cNvPicPr preferRelativeResize="0"/>
            <p:nvPr/>
          </p:nvPicPr>
          <p:blipFill rotWithShape="1">
            <a:blip r:embed="rId11">
              <a:alphaModFix/>
            </a:blip>
            <a:srcRect l="43717" t="74445" r="29604" b="2320"/>
            <a:stretch/>
          </p:blipFill>
          <p:spPr>
            <a:xfrm>
              <a:off x="8902249" y="5397162"/>
              <a:ext cx="2095411" cy="458596"/>
            </a:xfrm>
            <a:prstGeom prst="rect">
              <a:avLst/>
            </a:prstGeom>
            <a:noFill/>
            <a:ln>
              <a:noFill/>
            </a:ln>
          </p:spPr>
        </p:pic>
        <p:pic>
          <p:nvPicPr>
            <p:cNvPr id="192" name="Google Shape;192;p6"/>
            <p:cNvPicPr preferRelativeResize="0"/>
            <p:nvPr/>
          </p:nvPicPr>
          <p:blipFill rotWithShape="1">
            <a:blip r:embed="rId11">
              <a:alphaModFix/>
            </a:blip>
            <a:srcRect l="71156" t="72592" r="2284" b="4765"/>
            <a:stretch/>
          </p:blipFill>
          <p:spPr>
            <a:xfrm>
              <a:off x="8902249" y="5805067"/>
              <a:ext cx="2095411" cy="448936"/>
            </a:xfrm>
            <a:prstGeom prst="rect">
              <a:avLst/>
            </a:prstGeom>
            <a:noFill/>
            <a:ln>
              <a:noFill/>
            </a:ln>
          </p:spPr>
        </p:pic>
      </p:grpSp>
      <p:grpSp>
        <p:nvGrpSpPr>
          <p:cNvPr id="193" name="Google Shape;193;p6"/>
          <p:cNvGrpSpPr/>
          <p:nvPr/>
        </p:nvGrpSpPr>
        <p:grpSpPr>
          <a:xfrm>
            <a:off x="35302" y="-12459"/>
            <a:ext cx="12153125" cy="377586"/>
            <a:chOff x="35302" y="0"/>
            <a:chExt cx="12153125" cy="377586"/>
          </a:xfrm>
        </p:grpSpPr>
        <p:sp>
          <p:nvSpPr>
            <p:cNvPr id="194" name="Google Shape;194;p6"/>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傳統金融</a:t>
              </a:r>
              <a:endParaRPr/>
            </a:p>
          </p:txBody>
        </p:sp>
        <p:sp>
          <p:nvSpPr>
            <p:cNvPr id="196" name="Google Shape;196;p6"/>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金融轉型</a:t>
              </a:r>
              <a:endParaRPr/>
            </a:p>
          </p:txBody>
        </p:sp>
        <p:sp>
          <p:nvSpPr>
            <p:cNvPr id="198" name="Google Shape;198;p6"/>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a:t>
              </a:r>
              <a:endParaRPr/>
            </a:p>
          </p:txBody>
        </p:sp>
        <p:sp>
          <p:nvSpPr>
            <p:cNvPr id="200" name="Google Shape;200;p6"/>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數位金融創新</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7"/>
          <p:cNvSpPr txBox="1">
            <a:spLocks noGrp="1"/>
          </p:cNvSpPr>
          <p:nvPr>
            <p:ph type="title"/>
          </p:nvPr>
        </p:nvSpPr>
        <p:spPr>
          <a:xfrm>
            <a:off x="651814"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金融數位轉型</a:t>
            </a:r>
            <a:endParaRPr/>
          </a:p>
        </p:txBody>
      </p:sp>
      <p:sp>
        <p:nvSpPr>
          <p:cNvPr id="208" name="Google Shape;208;p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《2023數位金融》                                                                                                                                             	NYCU.IIM.IEBI Lab</a:t>
            </a:r>
            <a:endParaRPr/>
          </a:p>
        </p:txBody>
      </p:sp>
      <p:sp>
        <p:nvSpPr>
          <p:cNvPr id="209" name="Google Shape;209;p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7</a:t>
            </a:fld>
            <a:endParaRPr/>
          </a:p>
        </p:txBody>
      </p:sp>
      <p:sp>
        <p:nvSpPr>
          <p:cNvPr id="210" name="Google Shape;210;p7"/>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a:t>量(Cost Down)：效率提升</a:t>
            </a:r>
            <a:endParaRPr sz="2800"/>
          </a:p>
          <a:p>
            <a:pPr marL="685800" lvl="1" indent="-228600" algn="l" rtl="0">
              <a:lnSpc>
                <a:spcPct val="100000"/>
              </a:lnSpc>
              <a:spcBef>
                <a:spcPts val="500"/>
              </a:spcBef>
              <a:spcAft>
                <a:spcPts val="0"/>
              </a:spcAft>
              <a:buClr>
                <a:schemeClr val="dk1"/>
              </a:buClr>
              <a:buSzPts val="2800"/>
              <a:buChar char="•"/>
            </a:pPr>
            <a:r>
              <a:rPr lang="zh-TW" sz="2800"/>
              <a:t>不管是投資、籌資、融資、儲蓄、保險或是支付，隨著服務的數位化，一個銀行網絡平台便能同時服務數萬人。</a:t>
            </a:r>
            <a:endParaRPr sz="2800"/>
          </a:p>
          <a:p>
            <a:pPr marL="228600" lvl="0" indent="-50800" algn="l" rtl="0">
              <a:lnSpc>
                <a:spcPct val="100000"/>
              </a:lnSpc>
              <a:spcBef>
                <a:spcPts val="1000"/>
              </a:spcBef>
              <a:spcAft>
                <a:spcPts val="0"/>
              </a:spcAft>
              <a:buClr>
                <a:schemeClr val="dk1"/>
              </a:buClr>
              <a:buSzPts val="2800"/>
              <a:buNone/>
            </a:pPr>
            <a:endParaRPr sz="2800"/>
          </a:p>
          <a:p>
            <a:pPr marL="228600" lvl="0" indent="-228600" algn="l" rtl="0">
              <a:lnSpc>
                <a:spcPct val="100000"/>
              </a:lnSpc>
              <a:spcBef>
                <a:spcPts val="1000"/>
              </a:spcBef>
              <a:spcAft>
                <a:spcPts val="0"/>
              </a:spcAft>
              <a:buClr>
                <a:schemeClr val="dk1"/>
              </a:buClr>
              <a:buSzPts val="2800"/>
              <a:buChar char="•"/>
            </a:pPr>
            <a:r>
              <a:rPr lang="zh-TW" sz="2800"/>
              <a:t>質( Quality Improvement)：價值創造</a:t>
            </a:r>
            <a:endParaRPr sz="2800"/>
          </a:p>
          <a:p>
            <a:pPr marL="685800" lvl="1" indent="-228600" algn="l" rtl="0">
              <a:lnSpc>
                <a:spcPct val="100000"/>
              </a:lnSpc>
              <a:spcBef>
                <a:spcPts val="500"/>
              </a:spcBef>
              <a:spcAft>
                <a:spcPts val="0"/>
              </a:spcAft>
              <a:buClr>
                <a:schemeClr val="dk1"/>
              </a:buClr>
              <a:buSzPts val="2800"/>
              <a:buChar char="•"/>
            </a:pPr>
            <a:r>
              <a:rPr lang="zh-TW" sz="2800"/>
              <a:t>資料產生後，隨之而來的是機器學習與人工智慧的興起。計算機利用大量資料進行學習，提供更精確的服務。</a:t>
            </a:r>
            <a:endParaRPr/>
          </a:p>
          <a:p>
            <a:pPr marL="457200" lvl="1" indent="0" algn="l" rtl="0">
              <a:lnSpc>
                <a:spcPct val="100000"/>
              </a:lnSpc>
              <a:spcBef>
                <a:spcPts val="500"/>
              </a:spcBef>
              <a:spcAft>
                <a:spcPts val="0"/>
              </a:spcAft>
              <a:buClr>
                <a:schemeClr val="dk1"/>
              </a:buClr>
              <a:buSzPts val="2400"/>
              <a:buNone/>
            </a:pPr>
            <a:endParaRPr/>
          </a:p>
        </p:txBody>
      </p:sp>
      <p:grpSp>
        <p:nvGrpSpPr>
          <p:cNvPr id="211" name="Google Shape;211;p7"/>
          <p:cNvGrpSpPr/>
          <p:nvPr/>
        </p:nvGrpSpPr>
        <p:grpSpPr>
          <a:xfrm>
            <a:off x="35302" y="0"/>
            <a:ext cx="12153125" cy="377586"/>
            <a:chOff x="35302" y="0"/>
            <a:chExt cx="12153125" cy="377586"/>
          </a:xfrm>
        </p:grpSpPr>
        <p:sp>
          <p:nvSpPr>
            <p:cNvPr id="212" name="Google Shape;212;p7"/>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傳統金融</a:t>
              </a:r>
              <a:endParaRPr/>
            </a:p>
          </p:txBody>
        </p:sp>
        <p:sp>
          <p:nvSpPr>
            <p:cNvPr id="214" name="Google Shape;214;p7"/>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7"/>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金融轉型</a:t>
              </a:r>
              <a:endParaRPr/>
            </a:p>
          </p:txBody>
        </p:sp>
        <p:sp>
          <p:nvSpPr>
            <p:cNvPr id="216" name="Google Shape;216;p7"/>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a:t>
              </a:r>
              <a:endParaRPr/>
            </a:p>
          </p:txBody>
        </p:sp>
        <p:sp>
          <p:nvSpPr>
            <p:cNvPr id="218" name="Google Shape;218;p7"/>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7"/>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數位金融創新</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數位金融模式</a:t>
            </a:r>
            <a:endParaRPr/>
          </a:p>
        </p:txBody>
      </p:sp>
      <p:sp>
        <p:nvSpPr>
          <p:cNvPr id="225" name="Google Shape;225;p8"/>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600"/>
              <a:buChar char="•"/>
            </a:pPr>
            <a:r>
              <a:rPr lang="zh-TW"/>
              <a:t>數位金融在本質上就是一場金融服務科技化，也就是我們常聽到的Fintech，透過資訊科技技術來創造新的金融服務。</a:t>
            </a:r>
            <a:endParaRPr/>
          </a:p>
        </p:txBody>
      </p:sp>
      <p:sp>
        <p:nvSpPr>
          <p:cNvPr id="226" name="Google Shape;226;p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227" name="Google Shape;227;p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8</a:t>
            </a:fld>
            <a:endParaRPr/>
          </a:p>
        </p:txBody>
      </p:sp>
      <p:pic>
        <p:nvPicPr>
          <p:cNvPr id="228" name="Google Shape;228;p8"/>
          <p:cNvPicPr preferRelativeResize="0"/>
          <p:nvPr/>
        </p:nvPicPr>
        <p:blipFill rotWithShape="1">
          <a:blip r:embed="rId3">
            <a:alphaModFix/>
          </a:blip>
          <a:srcRect/>
          <a:stretch/>
        </p:blipFill>
        <p:spPr>
          <a:xfrm>
            <a:off x="2019745" y="2275777"/>
            <a:ext cx="8186920" cy="4056043"/>
          </a:xfrm>
          <a:prstGeom prst="rect">
            <a:avLst/>
          </a:prstGeom>
          <a:noFill/>
          <a:ln>
            <a:noFill/>
          </a:ln>
        </p:spPr>
      </p:pic>
      <p:grpSp>
        <p:nvGrpSpPr>
          <p:cNvPr id="229" name="Google Shape;229;p8"/>
          <p:cNvGrpSpPr/>
          <p:nvPr/>
        </p:nvGrpSpPr>
        <p:grpSpPr>
          <a:xfrm>
            <a:off x="35302" y="-12459"/>
            <a:ext cx="12153125" cy="377586"/>
            <a:chOff x="35302" y="0"/>
            <a:chExt cx="12153125" cy="377586"/>
          </a:xfrm>
        </p:grpSpPr>
        <p:sp>
          <p:nvSpPr>
            <p:cNvPr id="230" name="Google Shape;230;p8"/>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傳統金融</a:t>
              </a:r>
              <a:endParaRPr/>
            </a:p>
          </p:txBody>
        </p:sp>
        <p:sp>
          <p:nvSpPr>
            <p:cNvPr id="232" name="Google Shape;232;p8"/>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金融轉型</a:t>
              </a:r>
              <a:endParaRPr/>
            </a:p>
          </p:txBody>
        </p:sp>
        <p:sp>
          <p:nvSpPr>
            <p:cNvPr id="234" name="Google Shape;234;p8"/>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a:t>
              </a:r>
              <a:endParaRPr/>
            </a:p>
          </p:txBody>
        </p:sp>
        <p:sp>
          <p:nvSpPr>
            <p:cNvPr id="236" name="Google Shape;236;p8"/>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數位金融創新</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3600"/>
              <a:buFont typeface="Corbel"/>
              <a:buNone/>
            </a:pPr>
            <a:r>
              <a:rPr lang="zh-TW" sz="3600"/>
              <a:t>互聯網運作三大技術</a:t>
            </a:r>
            <a:endParaRPr/>
          </a:p>
        </p:txBody>
      </p:sp>
      <p:sp>
        <p:nvSpPr>
          <p:cNvPr id="243" name="Google Shape;243;p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244" name="Google Shape;244;p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9</a:t>
            </a:fld>
            <a:endParaRPr/>
          </a:p>
        </p:txBody>
      </p:sp>
      <p:grpSp>
        <p:nvGrpSpPr>
          <p:cNvPr id="245" name="Google Shape;245;p9"/>
          <p:cNvGrpSpPr/>
          <p:nvPr/>
        </p:nvGrpSpPr>
        <p:grpSpPr>
          <a:xfrm>
            <a:off x="-1904204" y="719696"/>
            <a:ext cx="12543175" cy="6480236"/>
            <a:chOff x="-5441786" y="-833333"/>
            <a:chExt cx="12543175" cy="6480236"/>
          </a:xfrm>
        </p:grpSpPr>
        <p:sp>
          <p:nvSpPr>
            <p:cNvPr id="246" name="Google Shape;246;p9"/>
            <p:cNvSpPr/>
            <p:nvPr/>
          </p:nvSpPr>
          <p:spPr>
            <a:xfrm>
              <a:off x="-5441786" y="-833333"/>
              <a:ext cx="6480236" cy="6480236"/>
            </a:xfrm>
            <a:prstGeom prst="blockArc">
              <a:avLst>
                <a:gd name="adj1" fmla="val 18900000"/>
                <a:gd name="adj2" fmla="val 2700000"/>
                <a:gd name="adj3" fmla="val 333"/>
              </a:avLst>
            </a:pr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a:off x="668123" y="481356"/>
              <a:ext cx="6366839" cy="962713"/>
            </a:xfrm>
            <a:prstGeom prst="rect">
              <a:avLst/>
            </a:prstGeom>
            <a:solidFill>
              <a:schemeClr val="accent5"/>
            </a:solidFill>
            <a:ln w="12700" cap="flat" cmpd="sng">
              <a:solidFill>
                <a:srgbClr val="60487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9"/>
            <p:cNvSpPr txBox="1"/>
            <p:nvPr/>
          </p:nvSpPr>
          <p:spPr>
            <a:xfrm>
              <a:off x="668123" y="481356"/>
              <a:ext cx="6366839" cy="962713"/>
            </a:xfrm>
            <a:prstGeom prst="rect">
              <a:avLst/>
            </a:prstGeom>
            <a:noFill/>
            <a:ln>
              <a:noFill/>
            </a:ln>
          </p:spPr>
          <p:txBody>
            <a:bodyPr spcFirstLastPara="1" wrap="square" lIns="764150" tIns="53325" rIns="53325" bIns="53325" anchor="ctr" anchorCtr="0">
              <a:noAutofit/>
            </a:bodyPr>
            <a:lstStyle/>
            <a:p>
              <a:pPr marL="0" marR="0" lvl="0" indent="0" algn="just" rtl="0">
                <a:lnSpc>
                  <a:spcPct val="90000"/>
                </a:lnSpc>
                <a:spcBef>
                  <a:spcPts val="0"/>
                </a:spcBef>
                <a:spcAft>
                  <a:spcPts val="0"/>
                </a:spcAft>
                <a:buClr>
                  <a:schemeClr val="lt1"/>
                </a:buClr>
                <a:buSzPts val="2100"/>
                <a:buFont typeface="Corbel"/>
                <a:buNone/>
              </a:pPr>
              <a:r>
                <a:rPr lang="zh-TW" sz="2100" b="1" i="0" u="none" strike="noStrike" cap="none">
                  <a:solidFill>
                    <a:schemeClr val="lt1"/>
                  </a:solidFill>
                  <a:latin typeface="Corbel"/>
                  <a:ea typeface="Corbel"/>
                  <a:cs typeface="Corbel"/>
                  <a:sym typeface="Corbel"/>
                </a:rPr>
                <a:t>行動互聯網：透過行動通訊和互聯網結合，使人們能更方便地運用手機使用金融服務</a:t>
              </a:r>
              <a:endParaRPr sz="2100" b="0" i="0" u="none" strike="noStrike" cap="none">
                <a:solidFill>
                  <a:schemeClr val="lt1"/>
                </a:solidFill>
                <a:latin typeface="Corbel"/>
                <a:ea typeface="Corbel"/>
                <a:cs typeface="Corbel"/>
                <a:sym typeface="Corbel"/>
              </a:endParaRPr>
            </a:p>
          </p:txBody>
        </p:sp>
        <p:sp>
          <p:nvSpPr>
            <p:cNvPr id="249" name="Google Shape;249;p9"/>
            <p:cNvSpPr/>
            <p:nvPr/>
          </p:nvSpPr>
          <p:spPr>
            <a:xfrm>
              <a:off x="66427" y="361017"/>
              <a:ext cx="1203392" cy="1203392"/>
            </a:xfrm>
            <a:prstGeom prst="ellipse">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p:nvSpPr>
          <p:spPr>
            <a:xfrm>
              <a:off x="1084497" y="1933783"/>
              <a:ext cx="6016892" cy="962713"/>
            </a:xfrm>
            <a:prstGeom prst="rect">
              <a:avLst/>
            </a:prstGeom>
            <a:solidFill>
              <a:srgbClr val="4C9F79"/>
            </a:solidFill>
            <a:ln w="12700" cap="flat" cmpd="sng">
              <a:solidFill>
                <a:srgbClr val="4DA07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txBox="1"/>
            <p:nvPr/>
          </p:nvSpPr>
          <p:spPr>
            <a:xfrm>
              <a:off x="1084497" y="1933783"/>
              <a:ext cx="6016892" cy="962713"/>
            </a:xfrm>
            <a:prstGeom prst="rect">
              <a:avLst/>
            </a:prstGeom>
            <a:noFill/>
            <a:ln>
              <a:noFill/>
            </a:ln>
          </p:spPr>
          <p:txBody>
            <a:bodyPr spcFirstLastPara="1" wrap="square" lIns="764150" tIns="53325" rIns="53325" bIns="53325" anchor="ctr" anchorCtr="0">
              <a:noAutofit/>
            </a:bodyPr>
            <a:lstStyle/>
            <a:p>
              <a:pPr marL="0" marR="0" lvl="0" indent="0" algn="l" rtl="0">
                <a:lnSpc>
                  <a:spcPct val="90000"/>
                </a:lnSpc>
                <a:spcBef>
                  <a:spcPts val="0"/>
                </a:spcBef>
                <a:spcAft>
                  <a:spcPts val="0"/>
                </a:spcAft>
                <a:buClr>
                  <a:schemeClr val="lt1"/>
                </a:buClr>
                <a:buSzPts val="2100"/>
                <a:buFont typeface="Corbel"/>
                <a:buNone/>
              </a:pPr>
              <a:r>
                <a:rPr lang="zh-TW" sz="2100" b="1" i="0" u="none" strike="noStrike" cap="none">
                  <a:solidFill>
                    <a:schemeClr val="lt1"/>
                  </a:solidFill>
                  <a:latin typeface="Corbel"/>
                  <a:ea typeface="Corbel"/>
                  <a:cs typeface="Corbel"/>
                  <a:sym typeface="Corbel"/>
                </a:rPr>
                <a:t> 大數據：大量數據收集、整理及分析</a:t>
              </a:r>
              <a:endParaRPr sz="2100" b="0" i="0" u="none" strike="noStrike" cap="none">
                <a:solidFill>
                  <a:schemeClr val="lt1"/>
                </a:solidFill>
                <a:latin typeface="Corbel"/>
                <a:ea typeface="Corbel"/>
                <a:cs typeface="Corbel"/>
                <a:sym typeface="Corbel"/>
              </a:endParaRPr>
            </a:p>
          </p:txBody>
        </p:sp>
        <p:sp>
          <p:nvSpPr>
            <p:cNvPr id="252" name="Google Shape;252;p9"/>
            <p:cNvSpPr/>
            <p:nvPr/>
          </p:nvSpPr>
          <p:spPr>
            <a:xfrm>
              <a:off x="416373" y="1805088"/>
              <a:ext cx="1203392" cy="1203392"/>
            </a:xfrm>
            <a:prstGeom prst="ellipse">
              <a:avLst/>
            </a:prstGeom>
            <a:solidFill>
              <a:schemeClr val="lt1"/>
            </a:solidFill>
            <a:ln w="12700" cap="flat" cmpd="sng">
              <a:solidFill>
                <a:srgbClr val="4C9F7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p:nvPr/>
          </p:nvSpPr>
          <p:spPr>
            <a:xfrm>
              <a:off x="668123" y="3369498"/>
              <a:ext cx="6366839" cy="962713"/>
            </a:xfrm>
            <a:prstGeom prst="rect">
              <a:avLst/>
            </a:prstGeom>
            <a:solidFill>
              <a:srgbClr val="C09758"/>
            </a:solidFill>
            <a:ln w="12700" cap="flat" cmpd="sng">
              <a:solidFill>
                <a:srgbClr val="C1985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9"/>
            <p:cNvSpPr txBox="1"/>
            <p:nvPr/>
          </p:nvSpPr>
          <p:spPr>
            <a:xfrm>
              <a:off x="668123" y="3369498"/>
              <a:ext cx="6366839" cy="962713"/>
            </a:xfrm>
            <a:prstGeom prst="rect">
              <a:avLst/>
            </a:prstGeom>
            <a:noFill/>
            <a:ln>
              <a:noFill/>
            </a:ln>
          </p:spPr>
          <p:txBody>
            <a:bodyPr spcFirstLastPara="1" wrap="square" lIns="764150" tIns="53325" rIns="53325" bIns="53325" anchor="ctr" anchorCtr="0">
              <a:noAutofit/>
            </a:bodyPr>
            <a:lstStyle/>
            <a:p>
              <a:pPr marL="0" marR="0" lvl="0" indent="0" algn="l" rtl="0">
                <a:lnSpc>
                  <a:spcPct val="90000"/>
                </a:lnSpc>
                <a:spcBef>
                  <a:spcPts val="0"/>
                </a:spcBef>
                <a:spcAft>
                  <a:spcPts val="0"/>
                </a:spcAft>
                <a:buClr>
                  <a:schemeClr val="lt1"/>
                </a:buClr>
                <a:buSzPts val="2100"/>
                <a:buFont typeface="Corbel"/>
                <a:buNone/>
              </a:pPr>
              <a:r>
                <a:rPr lang="zh-TW" sz="2100" b="1" i="0" u="none" strike="noStrike" cap="none">
                  <a:solidFill>
                    <a:schemeClr val="lt1"/>
                  </a:solidFill>
                  <a:latin typeface="Corbel"/>
                  <a:ea typeface="Corbel"/>
                  <a:cs typeface="Corbel"/>
                  <a:sym typeface="Corbel"/>
                </a:rPr>
                <a:t>雲端運算基礎建設：將不同位置的計算資源透過互網網整合起來</a:t>
              </a:r>
              <a:endParaRPr/>
            </a:p>
          </p:txBody>
        </p:sp>
        <p:sp>
          <p:nvSpPr>
            <p:cNvPr id="255" name="Google Shape;255;p9"/>
            <p:cNvSpPr/>
            <p:nvPr/>
          </p:nvSpPr>
          <p:spPr>
            <a:xfrm>
              <a:off x="66427" y="3249159"/>
              <a:ext cx="1203392" cy="1203392"/>
            </a:xfrm>
            <a:prstGeom prst="ellipse">
              <a:avLst/>
            </a:prstGeom>
            <a:solidFill>
              <a:schemeClr val="lt1"/>
            </a:solidFill>
            <a:ln w="12700" cap="flat" cmpd="sng">
              <a:solidFill>
                <a:srgbClr val="C097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6" name="Google Shape;256;p9"/>
          <p:cNvPicPr preferRelativeResize="0"/>
          <p:nvPr/>
        </p:nvPicPr>
        <p:blipFill rotWithShape="1">
          <a:blip r:embed="rId3">
            <a:alphaModFix/>
          </a:blip>
          <a:srcRect/>
          <a:stretch/>
        </p:blipFill>
        <p:spPr>
          <a:xfrm>
            <a:off x="2406197" y="1288237"/>
            <a:ext cx="1545933" cy="1545933"/>
          </a:xfrm>
          <a:prstGeom prst="rect">
            <a:avLst/>
          </a:prstGeom>
          <a:noFill/>
          <a:ln>
            <a:noFill/>
          </a:ln>
        </p:spPr>
      </p:pic>
      <p:pic>
        <p:nvPicPr>
          <p:cNvPr id="257" name="Google Shape;257;p9"/>
          <p:cNvPicPr preferRelativeResize="0">
            <a:picLocks noGrp="1"/>
          </p:cNvPicPr>
          <p:nvPr>
            <p:ph type="body" idx="1"/>
          </p:nvPr>
        </p:nvPicPr>
        <p:blipFill rotWithShape="1">
          <a:blip r:embed="rId4">
            <a:alphaModFix/>
          </a:blip>
          <a:srcRect/>
          <a:stretch/>
        </p:blipFill>
        <p:spPr>
          <a:xfrm>
            <a:off x="3517343" y="1817962"/>
            <a:ext cx="1438604" cy="1438604"/>
          </a:xfrm>
          <a:prstGeom prst="rect">
            <a:avLst/>
          </a:prstGeom>
          <a:noFill/>
          <a:ln>
            <a:noFill/>
          </a:ln>
        </p:spPr>
      </p:pic>
      <p:pic>
        <p:nvPicPr>
          <p:cNvPr id="258" name="Google Shape;258;p9"/>
          <p:cNvPicPr preferRelativeResize="0"/>
          <p:nvPr/>
        </p:nvPicPr>
        <p:blipFill rotWithShape="1">
          <a:blip r:embed="rId5">
            <a:alphaModFix/>
          </a:blip>
          <a:srcRect/>
          <a:stretch/>
        </p:blipFill>
        <p:spPr>
          <a:xfrm>
            <a:off x="3821502" y="3300383"/>
            <a:ext cx="1410282" cy="1410282"/>
          </a:xfrm>
          <a:prstGeom prst="rect">
            <a:avLst/>
          </a:prstGeom>
          <a:noFill/>
          <a:ln>
            <a:noFill/>
          </a:ln>
        </p:spPr>
      </p:pic>
      <p:pic>
        <p:nvPicPr>
          <p:cNvPr id="259" name="Google Shape;259;p9"/>
          <p:cNvPicPr preferRelativeResize="0"/>
          <p:nvPr/>
        </p:nvPicPr>
        <p:blipFill rotWithShape="1">
          <a:blip r:embed="rId6">
            <a:alphaModFix/>
          </a:blip>
          <a:srcRect/>
          <a:stretch/>
        </p:blipFill>
        <p:spPr>
          <a:xfrm>
            <a:off x="3561998" y="4764802"/>
            <a:ext cx="1340136" cy="1340136"/>
          </a:xfrm>
          <a:prstGeom prst="rect">
            <a:avLst/>
          </a:prstGeom>
          <a:noFill/>
          <a:ln>
            <a:noFill/>
          </a:ln>
        </p:spPr>
      </p:pic>
      <p:grpSp>
        <p:nvGrpSpPr>
          <p:cNvPr id="260" name="Google Shape;260;p9"/>
          <p:cNvGrpSpPr/>
          <p:nvPr/>
        </p:nvGrpSpPr>
        <p:grpSpPr>
          <a:xfrm>
            <a:off x="35302" y="-12459"/>
            <a:ext cx="12153125" cy="377586"/>
            <a:chOff x="35302" y="0"/>
            <a:chExt cx="12153125" cy="377586"/>
          </a:xfrm>
        </p:grpSpPr>
        <p:sp>
          <p:nvSpPr>
            <p:cNvPr id="261" name="Google Shape;261;p9"/>
            <p:cNvSpPr/>
            <p:nvPr/>
          </p:nvSpPr>
          <p:spPr>
            <a:xfrm>
              <a:off x="35302" y="0"/>
              <a:ext cx="3583781" cy="377586"/>
            </a:xfrm>
            <a:prstGeom prst="homePlate">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txBox="1"/>
            <p:nvPr/>
          </p:nvSpPr>
          <p:spPr>
            <a:xfrm>
              <a:off x="35302" y="0"/>
              <a:ext cx="3489385"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傳統金融</a:t>
              </a:r>
              <a:endParaRPr/>
            </a:p>
          </p:txBody>
        </p:sp>
        <p:sp>
          <p:nvSpPr>
            <p:cNvPr id="263" name="Google Shape;263;p9"/>
            <p:cNvSpPr/>
            <p:nvPr/>
          </p:nvSpPr>
          <p:spPr>
            <a:xfrm>
              <a:off x="2870596" y="0"/>
              <a:ext cx="3583781" cy="377586"/>
            </a:xfrm>
            <a:prstGeom prst="chevron">
              <a:avLst>
                <a:gd name="adj" fmla="val 50000"/>
              </a:avLst>
            </a:prstGeom>
            <a:solidFill>
              <a:srgbClr val="BFBFBF"/>
            </a:soli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txBox="1"/>
            <p:nvPr/>
          </p:nvSpPr>
          <p:spPr>
            <a:xfrm>
              <a:off x="305938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金融轉型</a:t>
              </a:r>
              <a:endParaRPr/>
            </a:p>
          </p:txBody>
        </p:sp>
        <p:sp>
          <p:nvSpPr>
            <p:cNvPr id="265" name="Google Shape;265;p9"/>
            <p:cNvSpPr/>
            <p:nvPr/>
          </p:nvSpPr>
          <p:spPr>
            <a:xfrm>
              <a:off x="5737621"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txBox="1"/>
            <p:nvPr/>
          </p:nvSpPr>
          <p:spPr>
            <a:xfrm>
              <a:off x="5926414"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a:t>
              </a:r>
              <a:endParaRPr/>
            </a:p>
          </p:txBody>
        </p:sp>
        <p:sp>
          <p:nvSpPr>
            <p:cNvPr id="267" name="Google Shape;267;p9"/>
            <p:cNvSpPr/>
            <p:nvPr/>
          </p:nvSpPr>
          <p:spPr>
            <a:xfrm>
              <a:off x="8604646" y="0"/>
              <a:ext cx="3583781" cy="377586"/>
            </a:xfrm>
            <a:prstGeom prst="chevron">
              <a:avLst>
                <a:gd name="adj" fmla="val 50000"/>
              </a:avLst>
            </a:prstGeom>
            <a:gradFill>
              <a:gsLst>
                <a:gs pos="0">
                  <a:schemeClr val="lt1"/>
                </a:gs>
                <a:gs pos="50000">
                  <a:schemeClr val="lt1"/>
                </a:gs>
                <a:gs pos="100000">
                  <a:srgbClr val="E1E1E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txBox="1"/>
            <p:nvPr/>
          </p:nvSpPr>
          <p:spPr>
            <a:xfrm>
              <a:off x="8793439" y="0"/>
              <a:ext cx="3206195"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數位金融創新</a:t>
              </a:r>
              <a:endParaRPr/>
            </a:p>
          </p:txBody>
        </p:sp>
      </p:grpSp>
    </p:spTree>
  </p:cSld>
  <p:clrMapOvr>
    <a:masterClrMapping/>
  </p:clrMapOvr>
</p:sld>
</file>

<file path=ppt/theme/theme1.xml><?xml version="1.0" encoding="utf-8"?>
<a:theme xmlns:a="http://schemas.openxmlformats.org/drawingml/2006/main" name="Office 佈景主題">
  <a:themeElements>
    <a:clrScheme name="自訂 5">
      <a:dk1>
        <a:srgbClr val="000000"/>
      </a:dk1>
      <a:lt1>
        <a:srgbClr val="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3417</Words>
  <Application>Microsoft Office PowerPoint</Application>
  <PresentationFormat>寬螢幕</PresentationFormat>
  <Paragraphs>648</Paragraphs>
  <Slides>44</Slides>
  <Notes>40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44</vt:i4>
      </vt:variant>
    </vt:vector>
  </HeadingPairs>
  <TitlesOfParts>
    <vt:vector size="52" baseType="lpstr">
      <vt:lpstr>BiauKai</vt:lpstr>
      <vt:lpstr>新細明體</vt:lpstr>
      <vt:lpstr>Calibri</vt:lpstr>
      <vt:lpstr>新細明體</vt:lpstr>
      <vt:lpstr>Corbel</vt:lpstr>
      <vt:lpstr>Arial</vt:lpstr>
      <vt:lpstr>Heiti TC Light</vt:lpstr>
      <vt:lpstr>Office 佈景主題</vt:lpstr>
      <vt:lpstr>第一章 數位金融創新</vt:lpstr>
      <vt:lpstr>Outline</vt:lpstr>
      <vt:lpstr>傳統金融</vt:lpstr>
      <vt:lpstr>傳統金融行業</vt:lpstr>
      <vt:lpstr>數位金融的興起</vt:lpstr>
      <vt:lpstr>數位金融發展歷程三部曲</vt:lpstr>
      <vt:lpstr>金融數位轉型</vt:lpstr>
      <vt:lpstr>數位金融模式</vt:lpstr>
      <vt:lpstr>互聯網運作三大技術</vt:lpstr>
      <vt:lpstr>互聯網運作三大平台模式</vt:lpstr>
      <vt:lpstr>互聯網平台對傳統金融之影響</vt:lpstr>
      <vt:lpstr>傳統金融行業和數位金融</vt:lpstr>
      <vt:lpstr>互聯網金融五大特性</vt:lpstr>
      <vt:lpstr>數位金融五大特性:(一)線上服務平台</vt:lpstr>
      <vt:lpstr>數位金融五大特性:(二) AI大數據分析</vt:lpstr>
      <vt:lpstr>數位金融五大特性: (三)社群商業模式</vt:lpstr>
      <vt:lpstr>數位金融五大特性: (四)金融服務分拆</vt:lpstr>
      <vt:lpstr>數位金融五大特性: (五)微觀金融市場</vt:lpstr>
      <vt:lpstr>數位金融服務創新</vt:lpstr>
      <vt:lpstr>信任機制</vt:lpstr>
      <vt:lpstr>Ch 2.第三方信任與支付機制</vt:lpstr>
      <vt:lpstr>第三方信任與支付機制</vt:lpstr>
      <vt:lpstr>Ch3.區塊鏈信任與智慧合約</vt:lpstr>
      <vt:lpstr>區塊鏈信任與智慧合約</vt:lpstr>
      <vt:lpstr>智慧計算</vt:lpstr>
      <vt:lpstr>Ch4 智慧信評</vt:lpstr>
      <vt:lpstr>智慧信評</vt:lpstr>
      <vt:lpstr>Ch5 智慧理財</vt:lpstr>
      <vt:lpstr>智慧理財</vt:lpstr>
      <vt:lpstr>社群創新</vt:lpstr>
      <vt:lpstr>Ch6 群眾募資</vt:lpstr>
      <vt:lpstr>群眾募資</vt:lpstr>
      <vt:lpstr>Ch7 P2P借貸</vt:lpstr>
      <vt:lpstr>P2P借貸</vt:lpstr>
      <vt:lpstr>Ch8 保險科技</vt:lpstr>
      <vt:lpstr>保險科技</vt:lpstr>
      <vt:lpstr>社群保險與傳統保險比較</vt:lpstr>
      <vt:lpstr>Ch9 虛擬貨幣</vt:lpstr>
      <vt:lpstr>虛擬貨幣</vt:lpstr>
      <vt:lpstr>金融策略</vt:lpstr>
      <vt:lpstr>Ch10 數位銀行</vt:lpstr>
      <vt:lpstr>數位銀行</vt:lpstr>
      <vt:lpstr>Ch 11電商金融</vt:lpstr>
      <vt:lpstr>電商金融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第一章 數位金融創新</dc:title>
  <dc:creator>yen lin</dc:creator>
  <cp:lastModifiedBy>User</cp:lastModifiedBy>
  <cp:revision>5</cp:revision>
  <dcterms:created xsi:type="dcterms:W3CDTF">2016-06-16T05:53:04Z</dcterms:created>
  <dcterms:modified xsi:type="dcterms:W3CDTF">2023-06-29T15:37:21Z</dcterms:modified>
</cp:coreProperties>
</file>