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659" r:id="rId2"/>
    <p:sldId id="760" r:id="rId3"/>
    <p:sldId id="737" r:id="rId4"/>
    <p:sldId id="661" r:id="rId5"/>
    <p:sldId id="662" r:id="rId6"/>
    <p:sldId id="663" r:id="rId7"/>
    <p:sldId id="664" r:id="rId8"/>
    <p:sldId id="665" r:id="rId9"/>
    <p:sldId id="667" r:id="rId10"/>
    <p:sldId id="762" r:id="rId11"/>
    <p:sldId id="763" r:id="rId12"/>
    <p:sldId id="668" r:id="rId13"/>
    <p:sldId id="670" r:id="rId14"/>
    <p:sldId id="765" r:id="rId15"/>
    <p:sldId id="780" r:id="rId16"/>
    <p:sldId id="766" r:id="rId17"/>
    <p:sldId id="783" r:id="rId18"/>
    <p:sldId id="768" r:id="rId19"/>
    <p:sldId id="769" r:id="rId20"/>
    <p:sldId id="770" r:id="rId21"/>
    <p:sldId id="773" r:id="rId22"/>
    <p:sldId id="775" r:id="rId23"/>
    <p:sldId id="776" r:id="rId24"/>
    <p:sldId id="778" r:id="rId25"/>
    <p:sldId id="779" r:id="rId26"/>
    <p:sldId id="777" r:id="rId27"/>
    <p:sldId id="739" r:id="rId28"/>
    <p:sldId id="674" r:id="rId29"/>
    <p:sldId id="741" r:id="rId30"/>
    <p:sldId id="742" r:id="rId31"/>
    <p:sldId id="743" r:id="rId32"/>
    <p:sldId id="785" r:id="rId33"/>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互聯網經濟" id="{BD378396-98E2-4773-82A8-F43B13580010}">
          <p14:sldIdLst>
            <p14:sldId id="659"/>
            <p14:sldId id="760"/>
            <p14:sldId id="737"/>
            <p14:sldId id="661"/>
            <p14:sldId id="662"/>
            <p14:sldId id="663"/>
            <p14:sldId id="664"/>
            <p14:sldId id="665"/>
            <p14:sldId id="667"/>
            <p14:sldId id="762"/>
            <p14:sldId id="763"/>
            <p14:sldId id="668"/>
            <p14:sldId id="670"/>
            <p14:sldId id="765"/>
            <p14:sldId id="780"/>
            <p14:sldId id="766"/>
            <p14:sldId id="783"/>
            <p14:sldId id="768"/>
            <p14:sldId id="769"/>
            <p14:sldId id="770"/>
            <p14:sldId id="773"/>
            <p14:sldId id="775"/>
            <p14:sldId id="776"/>
            <p14:sldId id="778"/>
            <p14:sldId id="779"/>
            <p14:sldId id="777"/>
            <p14:sldId id="739"/>
            <p14:sldId id="674"/>
            <p14:sldId id="741"/>
            <p14:sldId id="742"/>
            <p14:sldId id="743"/>
            <p14:sldId id="78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CAF9ED-07DC-4A11-8D7F-57B35C25682E}" styleName="中等深淺樣式 1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314" autoAdjust="0"/>
    <p:restoredTop sz="82714" autoAdjust="0"/>
  </p:normalViewPr>
  <p:slideViewPr>
    <p:cSldViewPr snapToGrid="0">
      <p:cViewPr varScale="1">
        <p:scale>
          <a:sx n="53" d="100"/>
          <a:sy n="53" d="100"/>
        </p:scale>
        <p:origin x="444" y="52"/>
      </p:cViewPr>
      <p:guideLst>
        <p:guide orient="horz" pos="2160"/>
        <p:guide pos="3840"/>
      </p:guideLst>
    </p:cSldViewPr>
  </p:slideViewPr>
  <p:notesTextViewPr>
    <p:cViewPr>
      <p:scale>
        <a:sx n="1" d="1"/>
        <a:sy n="1" d="1"/>
      </p:scale>
      <p:origin x="0" y="0"/>
    </p:cViewPr>
  </p:notesTextViewPr>
  <p:sorterViewPr>
    <p:cViewPr>
      <p:scale>
        <a:sx n="110" d="100"/>
        <a:sy n="110" d="100"/>
      </p:scale>
      <p:origin x="0" y="1257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 Id="rId4" Type="http://schemas.openxmlformats.org/officeDocument/2006/relationships/image" Target="../media/image18.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 Id="rId4"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BF77F7-EAAB-4110-9A83-8312DD2ECAB0}" type="doc">
      <dgm:prSet loTypeId="urn:microsoft.com/office/officeart/2005/8/layout/vList3#2" loCatId="list" qsTypeId="urn:microsoft.com/office/officeart/2005/8/quickstyle/simple1" qsCatId="simple" csTypeId="urn:microsoft.com/office/officeart/2005/8/colors/colorful3" csCatId="colorful" phldr="1"/>
      <dgm:spPr/>
    </dgm:pt>
    <dgm:pt modelId="{39B31257-3821-4C5E-AFDD-6994D7436043}">
      <dgm:prSet phldrT="[文字]"/>
      <dgm:spPr/>
      <dgm:t>
        <a:bodyPr/>
        <a:lstStyle/>
        <a:p>
          <a:r>
            <a:rPr lang="zh-TW" altLang="en-US" b="1" dirty="0">
              <a:latin typeface="微軟正黑體" pitchFamily="34" charset="-120"/>
              <a:ea typeface="微軟正黑體" pitchFamily="34" charset="-120"/>
            </a:rPr>
            <a:t>覓食、領廚</a:t>
          </a:r>
        </a:p>
      </dgm:t>
    </dgm:pt>
    <dgm:pt modelId="{278706E5-F8A0-4DB8-8017-E312EE6BB21B}" type="parTrans" cxnId="{9578D6A0-5D96-4352-A304-6C085836A865}">
      <dgm:prSet/>
      <dgm:spPr/>
      <dgm:t>
        <a:bodyPr/>
        <a:lstStyle/>
        <a:p>
          <a:endParaRPr lang="zh-TW" altLang="en-US"/>
        </a:p>
      </dgm:t>
    </dgm:pt>
    <dgm:pt modelId="{A4FB8B73-F9A2-4DA1-A4B3-8F565778591E}" type="sibTrans" cxnId="{9578D6A0-5D96-4352-A304-6C085836A865}">
      <dgm:prSet/>
      <dgm:spPr/>
      <dgm:t>
        <a:bodyPr/>
        <a:lstStyle/>
        <a:p>
          <a:endParaRPr lang="zh-TW" altLang="en-US"/>
        </a:p>
      </dgm:t>
    </dgm:pt>
    <dgm:pt modelId="{ABDDFC71-63F2-4B1E-8CE9-9C53EAB3C288}">
      <dgm:prSet phldrT="[文字]"/>
      <dgm:spPr/>
      <dgm:t>
        <a:bodyPr/>
        <a:lstStyle/>
        <a:p>
          <a:r>
            <a:rPr lang="en-US" altLang="zh-TW" dirty="0">
              <a:latin typeface="Arial Black" pitchFamily="34" charset="0"/>
            </a:rPr>
            <a:t>Air Closet</a:t>
          </a:r>
          <a:endParaRPr lang="zh-TW" altLang="en-US" dirty="0">
            <a:latin typeface="Arial Black" pitchFamily="34" charset="0"/>
          </a:endParaRPr>
        </a:p>
      </dgm:t>
    </dgm:pt>
    <dgm:pt modelId="{8AABFB0B-AEDE-4B10-9966-8520DF12BDF5}" type="parTrans" cxnId="{551265FA-9CAD-4735-88A8-D18D7BCF05D8}">
      <dgm:prSet/>
      <dgm:spPr/>
      <dgm:t>
        <a:bodyPr/>
        <a:lstStyle/>
        <a:p>
          <a:endParaRPr lang="zh-TW" altLang="en-US"/>
        </a:p>
      </dgm:t>
    </dgm:pt>
    <dgm:pt modelId="{C0C1938D-3951-4956-A3E8-21508123E794}" type="sibTrans" cxnId="{551265FA-9CAD-4735-88A8-D18D7BCF05D8}">
      <dgm:prSet/>
      <dgm:spPr/>
      <dgm:t>
        <a:bodyPr/>
        <a:lstStyle/>
        <a:p>
          <a:endParaRPr lang="zh-TW" altLang="en-US"/>
        </a:p>
      </dgm:t>
    </dgm:pt>
    <dgm:pt modelId="{0D5B0C34-7E40-4C14-887D-0EEF0777FD23}">
      <dgm:prSet phldrT="[文字]"/>
      <dgm:spPr/>
      <dgm:t>
        <a:bodyPr/>
        <a:lstStyle/>
        <a:p>
          <a:r>
            <a:rPr lang="en-US" altLang="zh-TW" dirty="0">
              <a:latin typeface="Arial Black" pitchFamily="34" charset="0"/>
            </a:rPr>
            <a:t>Air </a:t>
          </a:r>
          <a:r>
            <a:rPr lang="en-US" altLang="zh-TW" dirty="0" err="1">
              <a:latin typeface="Arial Black" pitchFamily="34" charset="0"/>
            </a:rPr>
            <a:t>bnb</a:t>
          </a:r>
          <a:endParaRPr lang="zh-TW" altLang="en-US" dirty="0">
            <a:latin typeface="Arial Black" pitchFamily="34" charset="0"/>
          </a:endParaRPr>
        </a:p>
      </dgm:t>
    </dgm:pt>
    <dgm:pt modelId="{7CC3687F-DA5A-4DE2-AD9A-BE92887923BF}" type="parTrans" cxnId="{944EBD91-0F06-4D74-B798-166ED64275D5}">
      <dgm:prSet/>
      <dgm:spPr/>
      <dgm:t>
        <a:bodyPr/>
        <a:lstStyle/>
        <a:p>
          <a:endParaRPr lang="zh-TW" altLang="en-US"/>
        </a:p>
      </dgm:t>
    </dgm:pt>
    <dgm:pt modelId="{91CDA6F9-37B6-4CC1-B9A7-383ACA296E51}" type="sibTrans" cxnId="{944EBD91-0F06-4D74-B798-166ED64275D5}">
      <dgm:prSet/>
      <dgm:spPr/>
      <dgm:t>
        <a:bodyPr/>
        <a:lstStyle/>
        <a:p>
          <a:endParaRPr lang="zh-TW" altLang="en-US"/>
        </a:p>
      </dgm:t>
    </dgm:pt>
    <dgm:pt modelId="{D0394D1E-DD12-41C8-80DC-8D98A82714A7}">
      <dgm:prSet phldrT="[文字]"/>
      <dgm:spPr/>
      <dgm:t>
        <a:bodyPr/>
        <a:lstStyle/>
        <a:p>
          <a:r>
            <a:rPr lang="en-US" altLang="zh-TW" dirty="0" err="1">
              <a:latin typeface="Arial Black" pitchFamily="34" charset="0"/>
            </a:rPr>
            <a:t>Uber</a:t>
          </a:r>
          <a:endParaRPr lang="zh-TW" altLang="en-US" dirty="0">
            <a:latin typeface="Arial Black" pitchFamily="34" charset="0"/>
          </a:endParaRPr>
        </a:p>
      </dgm:t>
    </dgm:pt>
    <dgm:pt modelId="{FEF7B14A-7D68-4F12-827A-4D2EB79BF931}" type="parTrans" cxnId="{8DB130EF-2D49-4C91-8531-8E690F090431}">
      <dgm:prSet/>
      <dgm:spPr/>
      <dgm:t>
        <a:bodyPr/>
        <a:lstStyle/>
        <a:p>
          <a:endParaRPr lang="zh-TW" altLang="en-US"/>
        </a:p>
      </dgm:t>
    </dgm:pt>
    <dgm:pt modelId="{A733949F-B03F-4494-ACC4-4E84B38FFCFE}" type="sibTrans" cxnId="{8DB130EF-2D49-4C91-8531-8E690F090431}">
      <dgm:prSet/>
      <dgm:spPr/>
      <dgm:t>
        <a:bodyPr/>
        <a:lstStyle/>
        <a:p>
          <a:endParaRPr lang="zh-TW" altLang="en-US"/>
        </a:p>
      </dgm:t>
    </dgm:pt>
    <dgm:pt modelId="{5C788AC7-DCC4-4D84-B086-2E1B0F5F2809}" type="pres">
      <dgm:prSet presAssocID="{C7BF77F7-EAAB-4110-9A83-8312DD2ECAB0}" presName="linearFlow" presStyleCnt="0">
        <dgm:presLayoutVars>
          <dgm:dir/>
          <dgm:resizeHandles val="exact"/>
        </dgm:presLayoutVars>
      </dgm:prSet>
      <dgm:spPr/>
    </dgm:pt>
    <dgm:pt modelId="{48716B80-FB37-4A18-9C74-0807DC3BFB1D}" type="pres">
      <dgm:prSet presAssocID="{39B31257-3821-4C5E-AFDD-6994D7436043}" presName="composite" presStyleCnt="0"/>
      <dgm:spPr/>
    </dgm:pt>
    <dgm:pt modelId="{CDEBAB29-1273-4418-91C0-B63765553AF2}" type="pres">
      <dgm:prSet presAssocID="{39B31257-3821-4C5E-AFDD-6994D7436043}" presName="imgShp" presStyleLbl="fgImgPlace1" presStyleIdx="0" presStyleCnt="4"/>
      <dgm:spPr>
        <a:blipFill rotWithShape="0">
          <a:blip xmlns:r="http://schemas.openxmlformats.org/officeDocument/2006/relationships" r:embed="rId1"/>
          <a:stretch>
            <a:fillRect/>
          </a:stretch>
        </a:blipFill>
      </dgm:spPr>
    </dgm:pt>
    <dgm:pt modelId="{F29E78AD-129C-4259-BB6A-430996E72445}" type="pres">
      <dgm:prSet presAssocID="{39B31257-3821-4C5E-AFDD-6994D7436043}" presName="txShp" presStyleLbl="node1" presStyleIdx="0" presStyleCnt="4">
        <dgm:presLayoutVars>
          <dgm:bulletEnabled val="1"/>
        </dgm:presLayoutVars>
      </dgm:prSet>
      <dgm:spPr/>
      <dgm:t>
        <a:bodyPr/>
        <a:lstStyle/>
        <a:p>
          <a:endParaRPr lang="zh-TW" altLang="en-US"/>
        </a:p>
      </dgm:t>
    </dgm:pt>
    <dgm:pt modelId="{A26107B5-9244-487E-8CDF-2AC2A09358F9}" type="pres">
      <dgm:prSet presAssocID="{A4FB8B73-F9A2-4DA1-A4B3-8F565778591E}" presName="spacing" presStyleCnt="0"/>
      <dgm:spPr/>
    </dgm:pt>
    <dgm:pt modelId="{92DE73E1-C7F0-47D7-BD6C-E57E021ED290}" type="pres">
      <dgm:prSet presAssocID="{ABDDFC71-63F2-4B1E-8CE9-9C53EAB3C288}" presName="composite" presStyleCnt="0"/>
      <dgm:spPr/>
    </dgm:pt>
    <dgm:pt modelId="{A073EAC7-4303-4548-8D68-6ECAC357F45D}" type="pres">
      <dgm:prSet presAssocID="{ABDDFC71-63F2-4B1E-8CE9-9C53EAB3C288}" presName="imgShp" presStyleLbl="fgImgPlace1" presStyleIdx="1" presStyleCnt="4"/>
      <dgm:spPr>
        <a:blipFill rotWithShape="0">
          <a:blip xmlns:r="http://schemas.openxmlformats.org/officeDocument/2006/relationships" r:embed="rId2"/>
          <a:stretch>
            <a:fillRect/>
          </a:stretch>
        </a:blipFill>
      </dgm:spPr>
    </dgm:pt>
    <dgm:pt modelId="{3B73C82F-5815-4779-9C8A-B0432733481F}" type="pres">
      <dgm:prSet presAssocID="{ABDDFC71-63F2-4B1E-8CE9-9C53EAB3C288}" presName="txShp" presStyleLbl="node1" presStyleIdx="1" presStyleCnt="4">
        <dgm:presLayoutVars>
          <dgm:bulletEnabled val="1"/>
        </dgm:presLayoutVars>
      </dgm:prSet>
      <dgm:spPr/>
      <dgm:t>
        <a:bodyPr/>
        <a:lstStyle/>
        <a:p>
          <a:endParaRPr lang="zh-TW" altLang="en-US"/>
        </a:p>
      </dgm:t>
    </dgm:pt>
    <dgm:pt modelId="{7390357C-C5F2-4F53-86AB-53CEA3E71715}" type="pres">
      <dgm:prSet presAssocID="{C0C1938D-3951-4956-A3E8-21508123E794}" presName="spacing" presStyleCnt="0"/>
      <dgm:spPr/>
    </dgm:pt>
    <dgm:pt modelId="{53A0CF16-05FB-41F7-BBE0-71EE333340D3}" type="pres">
      <dgm:prSet presAssocID="{0D5B0C34-7E40-4C14-887D-0EEF0777FD23}" presName="composite" presStyleCnt="0"/>
      <dgm:spPr/>
    </dgm:pt>
    <dgm:pt modelId="{479C5F80-9FAB-4DE7-9270-3297BDB89FA1}" type="pres">
      <dgm:prSet presAssocID="{0D5B0C34-7E40-4C14-887D-0EEF0777FD23}" presName="imgShp" presStyleLbl="fgImgPlace1" presStyleIdx="2" presStyleCnt="4"/>
      <dgm:spPr>
        <a:blipFill rotWithShape="0">
          <a:blip xmlns:r="http://schemas.openxmlformats.org/officeDocument/2006/relationships" r:embed="rId3"/>
          <a:stretch>
            <a:fillRect/>
          </a:stretch>
        </a:blipFill>
      </dgm:spPr>
    </dgm:pt>
    <dgm:pt modelId="{EC4904AE-02F0-412A-886F-5BAE5E041A45}" type="pres">
      <dgm:prSet presAssocID="{0D5B0C34-7E40-4C14-887D-0EEF0777FD23}" presName="txShp" presStyleLbl="node1" presStyleIdx="2" presStyleCnt="4">
        <dgm:presLayoutVars>
          <dgm:bulletEnabled val="1"/>
        </dgm:presLayoutVars>
      </dgm:prSet>
      <dgm:spPr/>
      <dgm:t>
        <a:bodyPr/>
        <a:lstStyle/>
        <a:p>
          <a:endParaRPr lang="zh-TW" altLang="en-US"/>
        </a:p>
      </dgm:t>
    </dgm:pt>
    <dgm:pt modelId="{A7E9D36A-7674-4FD3-AD54-E495F7275D0B}" type="pres">
      <dgm:prSet presAssocID="{91CDA6F9-37B6-4CC1-B9A7-383ACA296E51}" presName="spacing" presStyleCnt="0"/>
      <dgm:spPr/>
    </dgm:pt>
    <dgm:pt modelId="{77D67D11-D915-4F90-9FD9-2022212932BD}" type="pres">
      <dgm:prSet presAssocID="{D0394D1E-DD12-41C8-80DC-8D98A82714A7}" presName="composite" presStyleCnt="0"/>
      <dgm:spPr/>
    </dgm:pt>
    <dgm:pt modelId="{09FBB2A5-8270-427A-B8B4-5232B962FF6C}" type="pres">
      <dgm:prSet presAssocID="{D0394D1E-DD12-41C8-80DC-8D98A82714A7}" presName="imgShp" presStyleLbl="fgImgPlace1" presStyleIdx="3" presStyleCnt="4"/>
      <dgm:spPr>
        <a:blipFill rotWithShape="0">
          <a:blip xmlns:r="http://schemas.openxmlformats.org/officeDocument/2006/relationships" r:embed="rId4"/>
          <a:stretch>
            <a:fillRect/>
          </a:stretch>
        </a:blipFill>
      </dgm:spPr>
    </dgm:pt>
    <dgm:pt modelId="{674DA0D2-C40E-4121-B348-E434C740D171}" type="pres">
      <dgm:prSet presAssocID="{D0394D1E-DD12-41C8-80DC-8D98A82714A7}" presName="txShp" presStyleLbl="node1" presStyleIdx="3" presStyleCnt="4">
        <dgm:presLayoutVars>
          <dgm:bulletEnabled val="1"/>
        </dgm:presLayoutVars>
      </dgm:prSet>
      <dgm:spPr/>
      <dgm:t>
        <a:bodyPr/>
        <a:lstStyle/>
        <a:p>
          <a:endParaRPr lang="zh-TW" altLang="en-US"/>
        </a:p>
      </dgm:t>
    </dgm:pt>
  </dgm:ptLst>
  <dgm:cxnLst>
    <dgm:cxn modelId="{945345B4-52B1-4320-8F93-2CED64EA3496}" type="presOf" srcId="{39B31257-3821-4C5E-AFDD-6994D7436043}" destId="{F29E78AD-129C-4259-BB6A-430996E72445}" srcOrd="0" destOrd="0" presId="urn:microsoft.com/office/officeart/2005/8/layout/vList3#2"/>
    <dgm:cxn modelId="{9578D6A0-5D96-4352-A304-6C085836A865}" srcId="{C7BF77F7-EAAB-4110-9A83-8312DD2ECAB0}" destId="{39B31257-3821-4C5E-AFDD-6994D7436043}" srcOrd="0" destOrd="0" parTransId="{278706E5-F8A0-4DB8-8017-E312EE6BB21B}" sibTransId="{A4FB8B73-F9A2-4DA1-A4B3-8F565778591E}"/>
    <dgm:cxn modelId="{094AFC77-85BE-4E18-8DC0-D4CCD7DD0801}" type="presOf" srcId="{D0394D1E-DD12-41C8-80DC-8D98A82714A7}" destId="{674DA0D2-C40E-4121-B348-E434C740D171}" srcOrd="0" destOrd="0" presId="urn:microsoft.com/office/officeart/2005/8/layout/vList3#2"/>
    <dgm:cxn modelId="{944EBD91-0F06-4D74-B798-166ED64275D5}" srcId="{C7BF77F7-EAAB-4110-9A83-8312DD2ECAB0}" destId="{0D5B0C34-7E40-4C14-887D-0EEF0777FD23}" srcOrd="2" destOrd="0" parTransId="{7CC3687F-DA5A-4DE2-AD9A-BE92887923BF}" sibTransId="{91CDA6F9-37B6-4CC1-B9A7-383ACA296E51}"/>
    <dgm:cxn modelId="{8DB130EF-2D49-4C91-8531-8E690F090431}" srcId="{C7BF77F7-EAAB-4110-9A83-8312DD2ECAB0}" destId="{D0394D1E-DD12-41C8-80DC-8D98A82714A7}" srcOrd="3" destOrd="0" parTransId="{FEF7B14A-7D68-4F12-827A-4D2EB79BF931}" sibTransId="{A733949F-B03F-4494-ACC4-4E84B38FFCFE}"/>
    <dgm:cxn modelId="{14FE159E-9EB1-4CE0-843E-A071DA772ED6}" type="presOf" srcId="{ABDDFC71-63F2-4B1E-8CE9-9C53EAB3C288}" destId="{3B73C82F-5815-4779-9C8A-B0432733481F}" srcOrd="0" destOrd="0" presId="urn:microsoft.com/office/officeart/2005/8/layout/vList3#2"/>
    <dgm:cxn modelId="{F929950E-5BC9-484D-AD63-5A6819AA95F6}" type="presOf" srcId="{C7BF77F7-EAAB-4110-9A83-8312DD2ECAB0}" destId="{5C788AC7-DCC4-4D84-B086-2E1B0F5F2809}" srcOrd="0" destOrd="0" presId="urn:microsoft.com/office/officeart/2005/8/layout/vList3#2"/>
    <dgm:cxn modelId="{BB3A8ED3-AA1C-4437-BD0B-94D36F6BAE6E}" type="presOf" srcId="{0D5B0C34-7E40-4C14-887D-0EEF0777FD23}" destId="{EC4904AE-02F0-412A-886F-5BAE5E041A45}" srcOrd="0" destOrd="0" presId="urn:microsoft.com/office/officeart/2005/8/layout/vList3#2"/>
    <dgm:cxn modelId="{551265FA-9CAD-4735-88A8-D18D7BCF05D8}" srcId="{C7BF77F7-EAAB-4110-9A83-8312DD2ECAB0}" destId="{ABDDFC71-63F2-4B1E-8CE9-9C53EAB3C288}" srcOrd="1" destOrd="0" parTransId="{8AABFB0B-AEDE-4B10-9966-8520DF12BDF5}" sibTransId="{C0C1938D-3951-4956-A3E8-21508123E794}"/>
    <dgm:cxn modelId="{EDB0E213-C7CF-494D-B2F3-1DD2EE300279}" type="presParOf" srcId="{5C788AC7-DCC4-4D84-B086-2E1B0F5F2809}" destId="{48716B80-FB37-4A18-9C74-0807DC3BFB1D}" srcOrd="0" destOrd="0" presId="urn:microsoft.com/office/officeart/2005/8/layout/vList3#2"/>
    <dgm:cxn modelId="{190F1565-3F23-4AC0-89F2-4460DF91BDA2}" type="presParOf" srcId="{48716B80-FB37-4A18-9C74-0807DC3BFB1D}" destId="{CDEBAB29-1273-4418-91C0-B63765553AF2}" srcOrd="0" destOrd="0" presId="urn:microsoft.com/office/officeart/2005/8/layout/vList3#2"/>
    <dgm:cxn modelId="{D72A606E-236A-4C2F-BA48-7B50728343B5}" type="presParOf" srcId="{48716B80-FB37-4A18-9C74-0807DC3BFB1D}" destId="{F29E78AD-129C-4259-BB6A-430996E72445}" srcOrd="1" destOrd="0" presId="urn:microsoft.com/office/officeart/2005/8/layout/vList3#2"/>
    <dgm:cxn modelId="{3D7A26A0-8C18-4FF0-9B27-F35882112A67}" type="presParOf" srcId="{5C788AC7-DCC4-4D84-B086-2E1B0F5F2809}" destId="{A26107B5-9244-487E-8CDF-2AC2A09358F9}" srcOrd="1" destOrd="0" presId="urn:microsoft.com/office/officeart/2005/8/layout/vList3#2"/>
    <dgm:cxn modelId="{FEDF20C7-010B-48C4-B5E2-778547942C93}" type="presParOf" srcId="{5C788AC7-DCC4-4D84-B086-2E1B0F5F2809}" destId="{92DE73E1-C7F0-47D7-BD6C-E57E021ED290}" srcOrd="2" destOrd="0" presId="urn:microsoft.com/office/officeart/2005/8/layout/vList3#2"/>
    <dgm:cxn modelId="{4D77A94A-AEC3-401F-BD61-C8B620F23F09}" type="presParOf" srcId="{92DE73E1-C7F0-47D7-BD6C-E57E021ED290}" destId="{A073EAC7-4303-4548-8D68-6ECAC357F45D}" srcOrd="0" destOrd="0" presId="urn:microsoft.com/office/officeart/2005/8/layout/vList3#2"/>
    <dgm:cxn modelId="{86550BC2-7EB0-4CE6-B2FA-25D45628CF75}" type="presParOf" srcId="{92DE73E1-C7F0-47D7-BD6C-E57E021ED290}" destId="{3B73C82F-5815-4779-9C8A-B0432733481F}" srcOrd="1" destOrd="0" presId="urn:microsoft.com/office/officeart/2005/8/layout/vList3#2"/>
    <dgm:cxn modelId="{DCAC013D-4567-484C-8554-4483D8DEC64D}" type="presParOf" srcId="{5C788AC7-DCC4-4D84-B086-2E1B0F5F2809}" destId="{7390357C-C5F2-4F53-86AB-53CEA3E71715}" srcOrd="3" destOrd="0" presId="urn:microsoft.com/office/officeart/2005/8/layout/vList3#2"/>
    <dgm:cxn modelId="{A60F6AE9-1C11-47F2-A746-E8E09B86D14D}" type="presParOf" srcId="{5C788AC7-DCC4-4D84-B086-2E1B0F5F2809}" destId="{53A0CF16-05FB-41F7-BBE0-71EE333340D3}" srcOrd="4" destOrd="0" presId="urn:microsoft.com/office/officeart/2005/8/layout/vList3#2"/>
    <dgm:cxn modelId="{354C2B66-9154-437B-8BFB-A5A9194C6B12}" type="presParOf" srcId="{53A0CF16-05FB-41F7-BBE0-71EE333340D3}" destId="{479C5F80-9FAB-4DE7-9270-3297BDB89FA1}" srcOrd="0" destOrd="0" presId="urn:microsoft.com/office/officeart/2005/8/layout/vList3#2"/>
    <dgm:cxn modelId="{D1448B9B-C1B9-4032-9F13-BFD0AA287BCC}" type="presParOf" srcId="{53A0CF16-05FB-41F7-BBE0-71EE333340D3}" destId="{EC4904AE-02F0-412A-886F-5BAE5E041A45}" srcOrd="1" destOrd="0" presId="urn:microsoft.com/office/officeart/2005/8/layout/vList3#2"/>
    <dgm:cxn modelId="{C9163538-FC0D-4755-8150-8983F36043F8}" type="presParOf" srcId="{5C788AC7-DCC4-4D84-B086-2E1B0F5F2809}" destId="{A7E9D36A-7674-4FD3-AD54-E495F7275D0B}" srcOrd="5" destOrd="0" presId="urn:microsoft.com/office/officeart/2005/8/layout/vList3#2"/>
    <dgm:cxn modelId="{0015FA61-A5BE-4952-8EED-2412D4F94105}" type="presParOf" srcId="{5C788AC7-DCC4-4D84-B086-2E1B0F5F2809}" destId="{77D67D11-D915-4F90-9FD9-2022212932BD}" srcOrd="6" destOrd="0" presId="urn:microsoft.com/office/officeart/2005/8/layout/vList3#2"/>
    <dgm:cxn modelId="{5C1751A3-032A-460F-A3CA-38D4ED0E73EC}" type="presParOf" srcId="{77D67D11-D915-4F90-9FD9-2022212932BD}" destId="{09FBB2A5-8270-427A-B8B4-5232B962FF6C}" srcOrd="0" destOrd="0" presId="urn:microsoft.com/office/officeart/2005/8/layout/vList3#2"/>
    <dgm:cxn modelId="{DA514493-7242-4919-8DED-FDA8FC055528}" type="presParOf" srcId="{77D67D11-D915-4F90-9FD9-2022212932BD}" destId="{674DA0D2-C40E-4121-B348-E434C740D171}" srcOrd="1" destOrd="0" presId="urn:microsoft.com/office/officeart/2005/8/layout/vList3#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F709AA-1FD3-4C99-9175-462461C62DCB}" type="doc">
      <dgm:prSet loTypeId="urn:microsoft.com/office/officeart/2008/layout/VerticalCurvedList" loCatId="list" qsTypeId="urn:microsoft.com/office/officeart/2005/8/quickstyle/simple4" qsCatId="simple" csTypeId="urn:microsoft.com/office/officeart/2005/8/colors/colorful4" csCatId="colorful" phldr="1"/>
      <dgm:spPr/>
    </dgm:pt>
    <dgm:pt modelId="{2BDDA273-805D-46F4-BB7E-468107752D51}">
      <dgm:prSet phldrT="[文字]" custT="1"/>
      <dgm:spPr/>
      <dgm:t>
        <a:bodyPr/>
        <a:lstStyle/>
        <a:p>
          <a:r>
            <a:rPr lang="zh-TW" altLang="en-US" sz="2800" b="0" dirty="0">
              <a:latin typeface="微軟正黑體" pitchFamily="34" charset="-120"/>
              <a:ea typeface="微軟正黑體" pitchFamily="34" charset="-120"/>
              <a:cs typeface="新細明體" charset="-120"/>
            </a:rPr>
            <a:t>消費者感覺有更大的主動權和透明度</a:t>
          </a:r>
          <a:endParaRPr lang="zh-TW" altLang="en-US" sz="2800" b="0" dirty="0"/>
        </a:p>
      </dgm:t>
    </dgm:pt>
    <dgm:pt modelId="{DDC908E5-93FB-47E6-98EA-0ACE2E09B72F}" type="parTrans" cxnId="{27F40D3C-5E4A-4DD4-B457-CB807B197229}">
      <dgm:prSet/>
      <dgm:spPr/>
      <dgm:t>
        <a:bodyPr/>
        <a:lstStyle/>
        <a:p>
          <a:endParaRPr lang="zh-TW" altLang="en-US"/>
        </a:p>
      </dgm:t>
    </dgm:pt>
    <dgm:pt modelId="{8E9F972B-CDE4-4C0D-89F2-C84659846683}" type="sibTrans" cxnId="{27F40D3C-5E4A-4DD4-B457-CB807B197229}">
      <dgm:prSet/>
      <dgm:spPr/>
      <dgm:t>
        <a:bodyPr/>
        <a:lstStyle/>
        <a:p>
          <a:endParaRPr lang="zh-TW" altLang="en-US"/>
        </a:p>
      </dgm:t>
    </dgm:pt>
    <dgm:pt modelId="{0A7F9834-EB03-4A7E-8E8A-247101F277B2}">
      <dgm:prSet phldrT="[文字]" custT="1"/>
      <dgm:spPr/>
      <dgm:t>
        <a:bodyPr/>
        <a:lstStyle/>
        <a:p>
          <a:r>
            <a:rPr lang="zh-TW" altLang="en-US" sz="2800" b="0" dirty="0">
              <a:latin typeface="微軟正黑體" pitchFamily="34" charset="-120"/>
              <a:ea typeface="微軟正黑體" pitchFamily="34" charset="-120"/>
              <a:cs typeface="新細明體" charset="-120"/>
            </a:rPr>
            <a:t>當今世界範圍內正出現信任危機</a:t>
          </a:r>
          <a:endParaRPr lang="zh-TW" altLang="en-US" sz="2800" b="0" dirty="0"/>
        </a:p>
      </dgm:t>
    </dgm:pt>
    <dgm:pt modelId="{595730AF-CF60-4393-8D89-6A27E61A4084}" type="parTrans" cxnId="{22EB67D9-D539-47F6-9927-1EFB288FECFC}">
      <dgm:prSet/>
      <dgm:spPr/>
      <dgm:t>
        <a:bodyPr/>
        <a:lstStyle/>
        <a:p>
          <a:endParaRPr lang="zh-TW" altLang="en-US"/>
        </a:p>
      </dgm:t>
    </dgm:pt>
    <dgm:pt modelId="{5BFEA951-45F8-4FBD-933C-9A137623124B}" type="sibTrans" cxnId="{22EB67D9-D539-47F6-9927-1EFB288FECFC}">
      <dgm:prSet/>
      <dgm:spPr/>
      <dgm:t>
        <a:bodyPr/>
        <a:lstStyle/>
        <a:p>
          <a:endParaRPr lang="zh-TW" altLang="en-US"/>
        </a:p>
      </dgm:t>
    </dgm:pt>
    <dgm:pt modelId="{0C901F76-C991-4379-A636-47AFA1586B7E}">
      <dgm:prSet phldrT="[文字]" custT="1"/>
      <dgm:spPr/>
      <dgm:t>
        <a:bodyPr/>
        <a:lstStyle/>
        <a:p>
          <a:r>
            <a:rPr lang="zh-TW" altLang="en-US" sz="2800" b="0" dirty="0">
              <a:latin typeface="微軟正黑體" pitchFamily="34" charset="-120"/>
              <a:ea typeface="微軟正黑體" pitchFamily="34" charset="-120"/>
              <a:cs typeface="新細明體" charset="-120"/>
            </a:rPr>
            <a:t>消費者和供應者都在交換過程中更受益</a:t>
          </a:r>
          <a:endParaRPr lang="zh-TW" altLang="en-US" sz="2800" b="0" dirty="0"/>
        </a:p>
      </dgm:t>
    </dgm:pt>
    <dgm:pt modelId="{8B26B26E-976B-4894-B58B-BF96E9BCCA2F}" type="parTrans" cxnId="{2C1DB431-DD9F-417E-9747-7A28DE74995B}">
      <dgm:prSet/>
      <dgm:spPr/>
      <dgm:t>
        <a:bodyPr/>
        <a:lstStyle/>
        <a:p>
          <a:endParaRPr lang="zh-TW" altLang="en-US"/>
        </a:p>
      </dgm:t>
    </dgm:pt>
    <dgm:pt modelId="{E0C3D2B4-7543-4B7F-BCB9-9AD32F1D16B6}" type="sibTrans" cxnId="{2C1DB431-DD9F-417E-9747-7A28DE74995B}">
      <dgm:prSet/>
      <dgm:spPr/>
      <dgm:t>
        <a:bodyPr/>
        <a:lstStyle/>
        <a:p>
          <a:endParaRPr lang="zh-TW" altLang="en-US"/>
        </a:p>
      </dgm:t>
    </dgm:pt>
    <dgm:pt modelId="{3E7920D6-F0E3-479E-8F7D-2994D2E7AA07}" type="pres">
      <dgm:prSet presAssocID="{3AF709AA-1FD3-4C99-9175-462461C62DCB}" presName="Name0" presStyleCnt="0">
        <dgm:presLayoutVars>
          <dgm:chMax val="7"/>
          <dgm:chPref val="7"/>
          <dgm:dir/>
        </dgm:presLayoutVars>
      </dgm:prSet>
      <dgm:spPr/>
    </dgm:pt>
    <dgm:pt modelId="{F4FA05BE-BD4B-48E8-9D10-F6E21EA9F3E1}" type="pres">
      <dgm:prSet presAssocID="{3AF709AA-1FD3-4C99-9175-462461C62DCB}" presName="Name1" presStyleCnt="0"/>
      <dgm:spPr/>
    </dgm:pt>
    <dgm:pt modelId="{946D933B-93AA-4878-A109-5B6C33260EDC}" type="pres">
      <dgm:prSet presAssocID="{3AF709AA-1FD3-4C99-9175-462461C62DCB}" presName="cycle" presStyleCnt="0"/>
      <dgm:spPr/>
    </dgm:pt>
    <dgm:pt modelId="{55CDEEFE-B14A-4A3E-BF78-87ACAF1F967C}" type="pres">
      <dgm:prSet presAssocID="{3AF709AA-1FD3-4C99-9175-462461C62DCB}" presName="srcNode" presStyleLbl="node1" presStyleIdx="0" presStyleCnt="3"/>
      <dgm:spPr/>
    </dgm:pt>
    <dgm:pt modelId="{97FEDF89-CB7A-49DC-837D-290BED2085BC}" type="pres">
      <dgm:prSet presAssocID="{3AF709AA-1FD3-4C99-9175-462461C62DCB}" presName="conn" presStyleLbl="parChTrans1D2" presStyleIdx="0" presStyleCnt="1"/>
      <dgm:spPr/>
      <dgm:t>
        <a:bodyPr/>
        <a:lstStyle/>
        <a:p>
          <a:endParaRPr lang="zh-TW" altLang="en-US"/>
        </a:p>
      </dgm:t>
    </dgm:pt>
    <dgm:pt modelId="{038A0C89-A872-47B5-85C4-9A994EF17EC8}" type="pres">
      <dgm:prSet presAssocID="{3AF709AA-1FD3-4C99-9175-462461C62DCB}" presName="extraNode" presStyleLbl="node1" presStyleIdx="0" presStyleCnt="3"/>
      <dgm:spPr/>
    </dgm:pt>
    <dgm:pt modelId="{9ED55FCF-40EA-4999-B27A-8675F2270CB2}" type="pres">
      <dgm:prSet presAssocID="{3AF709AA-1FD3-4C99-9175-462461C62DCB}" presName="dstNode" presStyleLbl="node1" presStyleIdx="0" presStyleCnt="3"/>
      <dgm:spPr/>
    </dgm:pt>
    <dgm:pt modelId="{214B5330-8634-46D7-ABDA-4C1515E445C6}" type="pres">
      <dgm:prSet presAssocID="{2BDDA273-805D-46F4-BB7E-468107752D51}" presName="text_1" presStyleLbl="node1" presStyleIdx="0" presStyleCnt="3">
        <dgm:presLayoutVars>
          <dgm:bulletEnabled val="1"/>
        </dgm:presLayoutVars>
      </dgm:prSet>
      <dgm:spPr/>
      <dgm:t>
        <a:bodyPr/>
        <a:lstStyle/>
        <a:p>
          <a:endParaRPr lang="zh-TW" altLang="en-US"/>
        </a:p>
      </dgm:t>
    </dgm:pt>
    <dgm:pt modelId="{56E66BF3-468F-4726-AAC5-D0A1DDA73835}" type="pres">
      <dgm:prSet presAssocID="{2BDDA273-805D-46F4-BB7E-468107752D51}" presName="accent_1" presStyleCnt="0"/>
      <dgm:spPr/>
    </dgm:pt>
    <dgm:pt modelId="{86EAF72A-9876-47EE-A717-932E59906A15}" type="pres">
      <dgm:prSet presAssocID="{2BDDA273-805D-46F4-BB7E-468107752D51}" presName="accentRepeatNode" presStyleLbl="solidFgAcc1" presStyleIdx="0" presStyleCnt="3"/>
      <dgm:spPr/>
    </dgm:pt>
    <dgm:pt modelId="{687CD0DB-6A4A-4368-B208-96AEFFFE1D58}" type="pres">
      <dgm:prSet presAssocID="{0A7F9834-EB03-4A7E-8E8A-247101F277B2}" presName="text_2" presStyleLbl="node1" presStyleIdx="1" presStyleCnt="3">
        <dgm:presLayoutVars>
          <dgm:bulletEnabled val="1"/>
        </dgm:presLayoutVars>
      </dgm:prSet>
      <dgm:spPr/>
      <dgm:t>
        <a:bodyPr/>
        <a:lstStyle/>
        <a:p>
          <a:endParaRPr lang="zh-TW" altLang="en-US"/>
        </a:p>
      </dgm:t>
    </dgm:pt>
    <dgm:pt modelId="{3DBF3158-DEAB-4738-8BB0-36CE2D4ED485}" type="pres">
      <dgm:prSet presAssocID="{0A7F9834-EB03-4A7E-8E8A-247101F277B2}" presName="accent_2" presStyleCnt="0"/>
      <dgm:spPr/>
    </dgm:pt>
    <dgm:pt modelId="{1822585F-4DC5-4BFF-8601-7AFBA1C485B3}" type="pres">
      <dgm:prSet presAssocID="{0A7F9834-EB03-4A7E-8E8A-247101F277B2}" presName="accentRepeatNode" presStyleLbl="solidFgAcc1" presStyleIdx="1" presStyleCnt="3"/>
      <dgm:spPr/>
    </dgm:pt>
    <dgm:pt modelId="{B218C5E6-27F8-4345-B8AD-1065930BB0DD}" type="pres">
      <dgm:prSet presAssocID="{0C901F76-C991-4379-A636-47AFA1586B7E}" presName="text_3" presStyleLbl="node1" presStyleIdx="2" presStyleCnt="3">
        <dgm:presLayoutVars>
          <dgm:bulletEnabled val="1"/>
        </dgm:presLayoutVars>
      </dgm:prSet>
      <dgm:spPr/>
      <dgm:t>
        <a:bodyPr/>
        <a:lstStyle/>
        <a:p>
          <a:endParaRPr lang="zh-TW" altLang="en-US"/>
        </a:p>
      </dgm:t>
    </dgm:pt>
    <dgm:pt modelId="{C5E409C2-D0C7-4105-878F-89C8B443A6FB}" type="pres">
      <dgm:prSet presAssocID="{0C901F76-C991-4379-A636-47AFA1586B7E}" presName="accent_3" presStyleCnt="0"/>
      <dgm:spPr/>
    </dgm:pt>
    <dgm:pt modelId="{5E88DA60-665C-434B-A3FC-A915F6AFB58E}" type="pres">
      <dgm:prSet presAssocID="{0C901F76-C991-4379-A636-47AFA1586B7E}" presName="accentRepeatNode" presStyleLbl="solidFgAcc1" presStyleIdx="2" presStyleCnt="3"/>
      <dgm:spPr/>
    </dgm:pt>
  </dgm:ptLst>
  <dgm:cxnLst>
    <dgm:cxn modelId="{55C3370A-4899-4007-B511-4BFF2BBB8DEB}" type="presOf" srcId="{8E9F972B-CDE4-4C0D-89F2-C84659846683}" destId="{97FEDF89-CB7A-49DC-837D-290BED2085BC}" srcOrd="0" destOrd="0" presId="urn:microsoft.com/office/officeart/2008/layout/VerticalCurvedList"/>
    <dgm:cxn modelId="{6684E770-9432-4EDA-B8D5-BB0A9D9AB162}" type="presOf" srcId="{2BDDA273-805D-46F4-BB7E-468107752D51}" destId="{214B5330-8634-46D7-ABDA-4C1515E445C6}" srcOrd="0" destOrd="0" presId="urn:microsoft.com/office/officeart/2008/layout/VerticalCurvedList"/>
    <dgm:cxn modelId="{27F40D3C-5E4A-4DD4-B457-CB807B197229}" srcId="{3AF709AA-1FD3-4C99-9175-462461C62DCB}" destId="{2BDDA273-805D-46F4-BB7E-468107752D51}" srcOrd="0" destOrd="0" parTransId="{DDC908E5-93FB-47E6-98EA-0ACE2E09B72F}" sibTransId="{8E9F972B-CDE4-4C0D-89F2-C84659846683}"/>
    <dgm:cxn modelId="{4F4347D8-7ED4-4DA7-BE05-D9D4F49E88F9}" type="presOf" srcId="{0A7F9834-EB03-4A7E-8E8A-247101F277B2}" destId="{687CD0DB-6A4A-4368-B208-96AEFFFE1D58}" srcOrd="0" destOrd="0" presId="urn:microsoft.com/office/officeart/2008/layout/VerticalCurvedList"/>
    <dgm:cxn modelId="{2C1DB431-DD9F-417E-9747-7A28DE74995B}" srcId="{3AF709AA-1FD3-4C99-9175-462461C62DCB}" destId="{0C901F76-C991-4379-A636-47AFA1586B7E}" srcOrd="2" destOrd="0" parTransId="{8B26B26E-976B-4894-B58B-BF96E9BCCA2F}" sibTransId="{E0C3D2B4-7543-4B7F-BCB9-9AD32F1D16B6}"/>
    <dgm:cxn modelId="{22EB67D9-D539-47F6-9927-1EFB288FECFC}" srcId="{3AF709AA-1FD3-4C99-9175-462461C62DCB}" destId="{0A7F9834-EB03-4A7E-8E8A-247101F277B2}" srcOrd="1" destOrd="0" parTransId="{595730AF-CF60-4393-8D89-6A27E61A4084}" sibTransId="{5BFEA951-45F8-4FBD-933C-9A137623124B}"/>
    <dgm:cxn modelId="{6A46267B-CCF6-4D00-9119-8A7939855DB8}" type="presOf" srcId="{3AF709AA-1FD3-4C99-9175-462461C62DCB}" destId="{3E7920D6-F0E3-479E-8F7D-2994D2E7AA07}" srcOrd="0" destOrd="0" presId="urn:microsoft.com/office/officeart/2008/layout/VerticalCurvedList"/>
    <dgm:cxn modelId="{D2C1E51C-8E14-4CE8-80E7-6EA12D9A2EC9}" type="presOf" srcId="{0C901F76-C991-4379-A636-47AFA1586B7E}" destId="{B218C5E6-27F8-4345-B8AD-1065930BB0DD}" srcOrd="0" destOrd="0" presId="urn:microsoft.com/office/officeart/2008/layout/VerticalCurvedList"/>
    <dgm:cxn modelId="{9307743A-FA3D-4CA1-A04E-05D67DA2A74E}" type="presParOf" srcId="{3E7920D6-F0E3-479E-8F7D-2994D2E7AA07}" destId="{F4FA05BE-BD4B-48E8-9D10-F6E21EA9F3E1}" srcOrd="0" destOrd="0" presId="urn:microsoft.com/office/officeart/2008/layout/VerticalCurvedList"/>
    <dgm:cxn modelId="{9D8DE7A5-0A45-45C0-B6D4-6A9054DA76E1}" type="presParOf" srcId="{F4FA05BE-BD4B-48E8-9D10-F6E21EA9F3E1}" destId="{946D933B-93AA-4878-A109-5B6C33260EDC}" srcOrd="0" destOrd="0" presId="urn:microsoft.com/office/officeart/2008/layout/VerticalCurvedList"/>
    <dgm:cxn modelId="{191E6B33-3230-47AF-9445-2CA9F2071D25}" type="presParOf" srcId="{946D933B-93AA-4878-A109-5B6C33260EDC}" destId="{55CDEEFE-B14A-4A3E-BF78-87ACAF1F967C}" srcOrd="0" destOrd="0" presId="urn:microsoft.com/office/officeart/2008/layout/VerticalCurvedList"/>
    <dgm:cxn modelId="{C18D091B-0C4B-42B6-A68C-304DE5C751F8}" type="presParOf" srcId="{946D933B-93AA-4878-A109-5B6C33260EDC}" destId="{97FEDF89-CB7A-49DC-837D-290BED2085BC}" srcOrd="1" destOrd="0" presId="urn:microsoft.com/office/officeart/2008/layout/VerticalCurvedList"/>
    <dgm:cxn modelId="{D2709D04-A029-4D71-A335-52DAD193F60D}" type="presParOf" srcId="{946D933B-93AA-4878-A109-5B6C33260EDC}" destId="{038A0C89-A872-47B5-85C4-9A994EF17EC8}" srcOrd="2" destOrd="0" presId="urn:microsoft.com/office/officeart/2008/layout/VerticalCurvedList"/>
    <dgm:cxn modelId="{5D04B629-9516-4917-A06F-303674A22A19}" type="presParOf" srcId="{946D933B-93AA-4878-A109-5B6C33260EDC}" destId="{9ED55FCF-40EA-4999-B27A-8675F2270CB2}" srcOrd="3" destOrd="0" presId="urn:microsoft.com/office/officeart/2008/layout/VerticalCurvedList"/>
    <dgm:cxn modelId="{B09CEA5A-7D7A-4B13-81C3-0CDD5FF1A023}" type="presParOf" srcId="{F4FA05BE-BD4B-48E8-9D10-F6E21EA9F3E1}" destId="{214B5330-8634-46D7-ABDA-4C1515E445C6}" srcOrd="1" destOrd="0" presId="urn:microsoft.com/office/officeart/2008/layout/VerticalCurvedList"/>
    <dgm:cxn modelId="{5E182A14-AD01-45AD-B6E1-33C9A2A18FD0}" type="presParOf" srcId="{F4FA05BE-BD4B-48E8-9D10-F6E21EA9F3E1}" destId="{56E66BF3-468F-4726-AAC5-D0A1DDA73835}" srcOrd="2" destOrd="0" presId="urn:microsoft.com/office/officeart/2008/layout/VerticalCurvedList"/>
    <dgm:cxn modelId="{2B404CCF-9338-4011-AE57-F8A12D8CA681}" type="presParOf" srcId="{56E66BF3-468F-4726-AAC5-D0A1DDA73835}" destId="{86EAF72A-9876-47EE-A717-932E59906A15}" srcOrd="0" destOrd="0" presId="urn:microsoft.com/office/officeart/2008/layout/VerticalCurvedList"/>
    <dgm:cxn modelId="{7FD76E58-FF1C-4333-AB2D-95C0539A1757}" type="presParOf" srcId="{F4FA05BE-BD4B-48E8-9D10-F6E21EA9F3E1}" destId="{687CD0DB-6A4A-4368-B208-96AEFFFE1D58}" srcOrd="3" destOrd="0" presId="urn:microsoft.com/office/officeart/2008/layout/VerticalCurvedList"/>
    <dgm:cxn modelId="{64D94568-3DD7-422E-A18D-59A59A7B08EE}" type="presParOf" srcId="{F4FA05BE-BD4B-48E8-9D10-F6E21EA9F3E1}" destId="{3DBF3158-DEAB-4738-8BB0-36CE2D4ED485}" srcOrd="4" destOrd="0" presId="urn:microsoft.com/office/officeart/2008/layout/VerticalCurvedList"/>
    <dgm:cxn modelId="{A815F181-1BED-48CA-A991-A456AF96D9B9}" type="presParOf" srcId="{3DBF3158-DEAB-4738-8BB0-36CE2D4ED485}" destId="{1822585F-4DC5-4BFF-8601-7AFBA1C485B3}" srcOrd="0" destOrd="0" presId="urn:microsoft.com/office/officeart/2008/layout/VerticalCurvedList"/>
    <dgm:cxn modelId="{CCD35AA8-3D31-4726-BC2B-009656FF8AC8}" type="presParOf" srcId="{F4FA05BE-BD4B-48E8-9D10-F6E21EA9F3E1}" destId="{B218C5E6-27F8-4345-B8AD-1065930BB0DD}" srcOrd="5" destOrd="0" presId="urn:microsoft.com/office/officeart/2008/layout/VerticalCurvedList"/>
    <dgm:cxn modelId="{4013DF5D-FF1C-4465-BD7B-E1599CB75027}" type="presParOf" srcId="{F4FA05BE-BD4B-48E8-9D10-F6E21EA9F3E1}" destId="{C5E409C2-D0C7-4105-878F-89C8B443A6FB}" srcOrd="6" destOrd="0" presId="urn:microsoft.com/office/officeart/2008/layout/VerticalCurvedList"/>
    <dgm:cxn modelId="{964F0360-BC71-429F-A8AE-5F7CDA4D0A19}" type="presParOf" srcId="{C5E409C2-D0C7-4105-878F-89C8B443A6FB}" destId="{5E88DA60-665C-434B-A3FC-A915F6AFB58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163BF66-0FCF-4A3B-9D0C-E1B517F28107}" type="doc">
      <dgm:prSet loTypeId="urn:microsoft.com/office/officeart/2005/8/layout/vList3#1" loCatId="list" qsTypeId="urn:microsoft.com/office/officeart/2005/8/quickstyle/simple2" qsCatId="simple" csTypeId="urn:microsoft.com/office/officeart/2005/8/colors/colorful3" csCatId="colorful" phldr="1"/>
      <dgm:spPr/>
    </dgm:pt>
    <dgm:pt modelId="{492D6CE6-7627-468D-8CD7-8629B78B6847}" type="pres">
      <dgm:prSet presAssocID="{9163BF66-0FCF-4A3B-9D0C-E1B517F28107}" presName="linearFlow" presStyleCnt="0">
        <dgm:presLayoutVars>
          <dgm:dir/>
          <dgm:resizeHandles val="exact"/>
        </dgm:presLayoutVars>
      </dgm:prSet>
      <dgm:spPr/>
    </dgm:pt>
  </dgm:ptLst>
  <dgm:cxnLst>
    <dgm:cxn modelId="{7505EFD8-7461-4FF0-8F66-F5A320706A98}" type="presOf" srcId="{9163BF66-0FCF-4A3B-9D0C-E1B517F28107}" destId="{492D6CE6-7627-468D-8CD7-8629B78B6847}" srcOrd="0"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E78AD-129C-4259-BB6A-430996E72445}">
      <dsp:nvSpPr>
        <dsp:cNvPr id="0" name=""/>
        <dsp:cNvSpPr/>
      </dsp:nvSpPr>
      <dsp:spPr>
        <a:xfrm rot="10800000">
          <a:off x="1164802" y="35"/>
          <a:ext cx="3800501" cy="830131"/>
        </a:xfrm>
        <a:prstGeom prst="homePlat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lvl="0" algn="ctr" defTabSz="1289050">
            <a:lnSpc>
              <a:spcPct val="90000"/>
            </a:lnSpc>
            <a:spcBef>
              <a:spcPct val="0"/>
            </a:spcBef>
            <a:spcAft>
              <a:spcPct val="35000"/>
            </a:spcAft>
          </a:pPr>
          <a:r>
            <a:rPr lang="zh-TW" altLang="en-US" sz="2900" b="1" kern="1200" dirty="0">
              <a:latin typeface="微軟正黑體" pitchFamily="34" charset="-120"/>
              <a:ea typeface="微軟正黑體" pitchFamily="34" charset="-120"/>
            </a:rPr>
            <a:t>覓食、領廚</a:t>
          </a:r>
        </a:p>
      </dsp:txBody>
      <dsp:txXfrm rot="10800000">
        <a:off x="1372335" y="35"/>
        <a:ext cx="3592968" cy="830131"/>
      </dsp:txXfrm>
    </dsp:sp>
    <dsp:sp modelId="{CDEBAB29-1273-4418-91C0-B63765553AF2}">
      <dsp:nvSpPr>
        <dsp:cNvPr id="0" name=""/>
        <dsp:cNvSpPr/>
      </dsp:nvSpPr>
      <dsp:spPr>
        <a:xfrm>
          <a:off x="749736" y="35"/>
          <a:ext cx="830131" cy="830131"/>
        </a:xfrm>
        <a:prstGeom prst="ellipse">
          <a:avLst/>
        </a:prstGeom>
        <a:blipFill rotWithShape="0">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73C82F-5815-4779-9C8A-B0432733481F}">
      <dsp:nvSpPr>
        <dsp:cNvPr id="0" name=""/>
        <dsp:cNvSpPr/>
      </dsp:nvSpPr>
      <dsp:spPr>
        <a:xfrm rot="10800000">
          <a:off x="1164802" y="1077967"/>
          <a:ext cx="3800501" cy="830131"/>
        </a:xfrm>
        <a:prstGeom prst="homePlate">
          <a:avLst/>
        </a:prstGeom>
        <a:solidFill>
          <a:schemeClr val="accent3">
            <a:hueOff val="-1860324"/>
            <a:satOff val="-10190"/>
            <a:lumOff val="313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lvl="0" algn="ctr" defTabSz="1289050">
            <a:lnSpc>
              <a:spcPct val="90000"/>
            </a:lnSpc>
            <a:spcBef>
              <a:spcPct val="0"/>
            </a:spcBef>
            <a:spcAft>
              <a:spcPct val="35000"/>
            </a:spcAft>
          </a:pPr>
          <a:r>
            <a:rPr lang="en-US" altLang="zh-TW" sz="2900" kern="1200" dirty="0">
              <a:latin typeface="Arial Black" pitchFamily="34" charset="0"/>
            </a:rPr>
            <a:t>Air Closet</a:t>
          </a:r>
          <a:endParaRPr lang="zh-TW" altLang="en-US" sz="2900" kern="1200" dirty="0">
            <a:latin typeface="Arial Black" pitchFamily="34" charset="0"/>
          </a:endParaRPr>
        </a:p>
      </dsp:txBody>
      <dsp:txXfrm rot="10800000">
        <a:off x="1372335" y="1077967"/>
        <a:ext cx="3592968" cy="830131"/>
      </dsp:txXfrm>
    </dsp:sp>
    <dsp:sp modelId="{A073EAC7-4303-4548-8D68-6ECAC357F45D}">
      <dsp:nvSpPr>
        <dsp:cNvPr id="0" name=""/>
        <dsp:cNvSpPr/>
      </dsp:nvSpPr>
      <dsp:spPr>
        <a:xfrm>
          <a:off x="749736" y="1077967"/>
          <a:ext cx="830131" cy="830131"/>
        </a:xfrm>
        <a:prstGeom prst="ellipse">
          <a:avLst/>
        </a:prstGeom>
        <a:blipFill rotWithShape="0">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C4904AE-02F0-412A-886F-5BAE5E041A45}">
      <dsp:nvSpPr>
        <dsp:cNvPr id="0" name=""/>
        <dsp:cNvSpPr/>
      </dsp:nvSpPr>
      <dsp:spPr>
        <a:xfrm rot="10800000">
          <a:off x="1164802" y="2155900"/>
          <a:ext cx="3800501" cy="830131"/>
        </a:xfrm>
        <a:prstGeom prst="homePlate">
          <a:avLst/>
        </a:prstGeom>
        <a:solidFill>
          <a:schemeClr val="accent3">
            <a:hueOff val="-3720648"/>
            <a:satOff val="-20381"/>
            <a:lumOff val="62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lvl="0" algn="ctr" defTabSz="1289050">
            <a:lnSpc>
              <a:spcPct val="90000"/>
            </a:lnSpc>
            <a:spcBef>
              <a:spcPct val="0"/>
            </a:spcBef>
            <a:spcAft>
              <a:spcPct val="35000"/>
            </a:spcAft>
          </a:pPr>
          <a:r>
            <a:rPr lang="en-US" altLang="zh-TW" sz="2900" kern="1200" dirty="0">
              <a:latin typeface="Arial Black" pitchFamily="34" charset="0"/>
            </a:rPr>
            <a:t>Air </a:t>
          </a:r>
          <a:r>
            <a:rPr lang="en-US" altLang="zh-TW" sz="2900" kern="1200" dirty="0" err="1">
              <a:latin typeface="Arial Black" pitchFamily="34" charset="0"/>
            </a:rPr>
            <a:t>bnb</a:t>
          </a:r>
          <a:endParaRPr lang="zh-TW" altLang="en-US" sz="2900" kern="1200" dirty="0">
            <a:latin typeface="Arial Black" pitchFamily="34" charset="0"/>
          </a:endParaRPr>
        </a:p>
      </dsp:txBody>
      <dsp:txXfrm rot="10800000">
        <a:off x="1372335" y="2155900"/>
        <a:ext cx="3592968" cy="830131"/>
      </dsp:txXfrm>
    </dsp:sp>
    <dsp:sp modelId="{479C5F80-9FAB-4DE7-9270-3297BDB89FA1}">
      <dsp:nvSpPr>
        <dsp:cNvPr id="0" name=""/>
        <dsp:cNvSpPr/>
      </dsp:nvSpPr>
      <dsp:spPr>
        <a:xfrm>
          <a:off x="749736" y="2155900"/>
          <a:ext cx="830131" cy="830131"/>
        </a:xfrm>
        <a:prstGeom prst="ellipse">
          <a:avLst/>
        </a:prstGeom>
        <a:blipFill rotWithShape="0">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74DA0D2-C40E-4121-B348-E434C740D171}">
      <dsp:nvSpPr>
        <dsp:cNvPr id="0" name=""/>
        <dsp:cNvSpPr/>
      </dsp:nvSpPr>
      <dsp:spPr>
        <a:xfrm rot="10800000">
          <a:off x="1164802" y="3233832"/>
          <a:ext cx="3800501" cy="830131"/>
        </a:xfrm>
        <a:prstGeom prst="homePlate">
          <a:avLst/>
        </a:prstGeom>
        <a:solidFill>
          <a:schemeClr val="accent3">
            <a:hueOff val="-5580972"/>
            <a:satOff val="-30571"/>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lvl="0" algn="ctr" defTabSz="1289050">
            <a:lnSpc>
              <a:spcPct val="90000"/>
            </a:lnSpc>
            <a:spcBef>
              <a:spcPct val="0"/>
            </a:spcBef>
            <a:spcAft>
              <a:spcPct val="35000"/>
            </a:spcAft>
          </a:pPr>
          <a:r>
            <a:rPr lang="en-US" altLang="zh-TW" sz="2900" kern="1200" dirty="0" err="1">
              <a:latin typeface="Arial Black" pitchFamily="34" charset="0"/>
            </a:rPr>
            <a:t>Uber</a:t>
          </a:r>
          <a:endParaRPr lang="zh-TW" altLang="en-US" sz="2900" kern="1200" dirty="0">
            <a:latin typeface="Arial Black" pitchFamily="34" charset="0"/>
          </a:endParaRPr>
        </a:p>
      </dsp:txBody>
      <dsp:txXfrm rot="10800000">
        <a:off x="1372335" y="3233832"/>
        <a:ext cx="3592968" cy="830131"/>
      </dsp:txXfrm>
    </dsp:sp>
    <dsp:sp modelId="{09FBB2A5-8270-427A-B8B4-5232B962FF6C}">
      <dsp:nvSpPr>
        <dsp:cNvPr id="0" name=""/>
        <dsp:cNvSpPr/>
      </dsp:nvSpPr>
      <dsp:spPr>
        <a:xfrm>
          <a:off x="749736" y="3233832"/>
          <a:ext cx="830131" cy="830131"/>
        </a:xfrm>
        <a:prstGeom prst="ellipse">
          <a:avLst/>
        </a:prstGeom>
        <a:blipFill rotWithShape="0">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FEDF89-CB7A-49DC-837D-290BED2085BC}">
      <dsp:nvSpPr>
        <dsp:cNvPr id="0" name=""/>
        <dsp:cNvSpPr/>
      </dsp:nvSpPr>
      <dsp:spPr>
        <a:xfrm>
          <a:off x="-4152014" y="-637163"/>
          <a:ext cx="4947369" cy="4947369"/>
        </a:xfrm>
        <a:prstGeom prst="blockArc">
          <a:avLst>
            <a:gd name="adj1" fmla="val 18900000"/>
            <a:gd name="adj2" fmla="val 2700000"/>
            <a:gd name="adj3" fmla="val 437"/>
          </a:avLst>
        </a:pr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14B5330-8634-46D7-ABDA-4C1515E445C6}">
      <dsp:nvSpPr>
        <dsp:cNvPr id="0" name=""/>
        <dsp:cNvSpPr/>
      </dsp:nvSpPr>
      <dsp:spPr>
        <a:xfrm>
          <a:off x="511494" y="367304"/>
          <a:ext cx="7439771" cy="734608"/>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83096" tIns="71120" rIns="71120" bIns="71120" numCol="1" spcCol="1270" anchor="ctr" anchorCtr="0">
          <a:noAutofit/>
        </a:bodyPr>
        <a:lstStyle/>
        <a:p>
          <a:pPr lvl="0" algn="l" defTabSz="1244600">
            <a:lnSpc>
              <a:spcPct val="90000"/>
            </a:lnSpc>
            <a:spcBef>
              <a:spcPct val="0"/>
            </a:spcBef>
            <a:spcAft>
              <a:spcPct val="35000"/>
            </a:spcAft>
          </a:pPr>
          <a:r>
            <a:rPr lang="zh-TW" altLang="en-US" sz="2800" b="0" kern="1200" dirty="0">
              <a:latin typeface="微軟正黑體" pitchFamily="34" charset="-120"/>
              <a:ea typeface="微軟正黑體" pitchFamily="34" charset="-120"/>
              <a:cs typeface="新細明體" charset="-120"/>
            </a:rPr>
            <a:t>消費者感覺有更大的主動權和透明度</a:t>
          </a:r>
          <a:endParaRPr lang="zh-TW" altLang="en-US" sz="2800" b="0" kern="1200" dirty="0"/>
        </a:p>
      </dsp:txBody>
      <dsp:txXfrm>
        <a:off x="511494" y="367304"/>
        <a:ext cx="7439771" cy="734608"/>
      </dsp:txXfrm>
    </dsp:sp>
    <dsp:sp modelId="{86EAF72A-9876-47EE-A717-932E59906A15}">
      <dsp:nvSpPr>
        <dsp:cNvPr id="0" name=""/>
        <dsp:cNvSpPr/>
      </dsp:nvSpPr>
      <dsp:spPr>
        <a:xfrm>
          <a:off x="52364" y="275478"/>
          <a:ext cx="918260" cy="918260"/>
        </a:xfrm>
        <a:prstGeom prst="ellipse">
          <a:avLst/>
        </a:prstGeom>
        <a:solidFill>
          <a:schemeClr val="lt1">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87CD0DB-6A4A-4368-B208-96AEFFFE1D58}">
      <dsp:nvSpPr>
        <dsp:cNvPr id="0" name=""/>
        <dsp:cNvSpPr/>
      </dsp:nvSpPr>
      <dsp:spPr>
        <a:xfrm>
          <a:off x="778524" y="1469217"/>
          <a:ext cx="7172741" cy="734608"/>
        </a:xfrm>
        <a:prstGeom prst="rect">
          <a:avLst/>
        </a:prstGeom>
        <a:gradFill rotWithShape="0">
          <a:gsLst>
            <a:gs pos="0">
              <a:schemeClr val="accent4">
                <a:hueOff val="4822484"/>
                <a:satOff val="-4333"/>
                <a:lumOff val="-686"/>
                <a:alphaOff val="0"/>
                <a:satMod val="103000"/>
                <a:lumMod val="102000"/>
                <a:tint val="94000"/>
              </a:schemeClr>
            </a:gs>
            <a:gs pos="50000">
              <a:schemeClr val="accent4">
                <a:hueOff val="4822484"/>
                <a:satOff val="-4333"/>
                <a:lumOff val="-686"/>
                <a:alphaOff val="0"/>
                <a:satMod val="110000"/>
                <a:lumMod val="100000"/>
                <a:shade val="100000"/>
              </a:schemeClr>
            </a:gs>
            <a:gs pos="100000">
              <a:schemeClr val="accent4">
                <a:hueOff val="4822484"/>
                <a:satOff val="-4333"/>
                <a:lumOff val="-68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83096" tIns="71120" rIns="71120" bIns="71120" numCol="1" spcCol="1270" anchor="ctr" anchorCtr="0">
          <a:noAutofit/>
        </a:bodyPr>
        <a:lstStyle/>
        <a:p>
          <a:pPr lvl="0" algn="l" defTabSz="1244600">
            <a:lnSpc>
              <a:spcPct val="90000"/>
            </a:lnSpc>
            <a:spcBef>
              <a:spcPct val="0"/>
            </a:spcBef>
            <a:spcAft>
              <a:spcPct val="35000"/>
            </a:spcAft>
          </a:pPr>
          <a:r>
            <a:rPr lang="zh-TW" altLang="en-US" sz="2800" b="0" kern="1200" dirty="0">
              <a:latin typeface="微軟正黑體" pitchFamily="34" charset="-120"/>
              <a:ea typeface="微軟正黑體" pitchFamily="34" charset="-120"/>
              <a:cs typeface="新細明體" charset="-120"/>
            </a:rPr>
            <a:t>當今世界範圍內正出現信任危機</a:t>
          </a:r>
          <a:endParaRPr lang="zh-TW" altLang="en-US" sz="2800" b="0" kern="1200" dirty="0"/>
        </a:p>
      </dsp:txBody>
      <dsp:txXfrm>
        <a:off x="778524" y="1469217"/>
        <a:ext cx="7172741" cy="734608"/>
      </dsp:txXfrm>
    </dsp:sp>
    <dsp:sp modelId="{1822585F-4DC5-4BFF-8601-7AFBA1C485B3}">
      <dsp:nvSpPr>
        <dsp:cNvPr id="0" name=""/>
        <dsp:cNvSpPr/>
      </dsp:nvSpPr>
      <dsp:spPr>
        <a:xfrm>
          <a:off x="319394" y="1377391"/>
          <a:ext cx="918260" cy="918260"/>
        </a:xfrm>
        <a:prstGeom prst="ellipse">
          <a:avLst/>
        </a:prstGeom>
        <a:solidFill>
          <a:schemeClr val="lt1">
            <a:hueOff val="0"/>
            <a:satOff val="0"/>
            <a:lumOff val="0"/>
            <a:alphaOff val="0"/>
          </a:schemeClr>
        </a:solidFill>
        <a:ln w="6350" cap="flat" cmpd="sng" algn="ctr">
          <a:solidFill>
            <a:schemeClr val="accent4">
              <a:hueOff val="4822484"/>
              <a:satOff val="-4333"/>
              <a:lumOff val="-686"/>
              <a:alphaOff val="0"/>
            </a:schemeClr>
          </a:solidFill>
          <a:prstDash val="solid"/>
          <a:miter lim="800000"/>
        </a:ln>
        <a:effectLst/>
      </dsp:spPr>
      <dsp:style>
        <a:lnRef idx="1">
          <a:scrgbClr r="0" g="0" b="0"/>
        </a:lnRef>
        <a:fillRef idx="1">
          <a:scrgbClr r="0" g="0" b="0"/>
        </a:fillRef>
        <a:effectRef idx="0">
          <a:scrgbClr r="0" g="0" b="0"/>
        </a:effectRef>
        <a:fontRef idx="minor"/>
      </dsp:style>
    </dsp:sp>
    <dsp:sp modelId="{B218C5E6-27F8-4345-B8AD-1065930BB0DD}">
      <dsp:nvSpPr>
        <dsp:cNvPr id="0" name=""/>
        <dsp:cNvSpPr/>
      </dsp:nvSpPr>
      <dsp:spPr>
        <a:xfrm>
          <a:off x="511494" y="2571130"/>
          <a:ext cx="7439771" cy="734608"/>
        </a:xfrm>
        <a:prstGeom prst="rect">
          <a:avLst/>
        </a:prstGeom>
        <a:gradFill rotWithShape="0">
          <a:gsLst>
            <a:gs pos="0">
              <a:schemeClr val="accent4">
                <a:hueOff val="9644969"/>
                <a:satOff val="-8667"/>
                <a:lumOff val="-1373"/>
                <a:alphaOff val="0"/>
                <a:satMod val="103000"/>
                <a:lumMod val="102000"/>
                <a:tint val="94000"/>
              </a:schemeClr>
            </a:gs>
            <a:gs pos="50000">
              <a:schemeClr val="accent4">
                <a:hueOff val="9644969"/>
                <a:satOff val="-8667"/>
                <a:lumOff val="-1373"/>
                <a:alphaOff val="0"/>
                <a:satMod val="110000"/>
                <a:lumMod val="100000"/>
                <a:shade val="100000"/>
              </a:schemeClr>
            </a:gs>
            <a:gs pos="100000">
              <a:schemeClr val="accent4">
                <a:hueOff val="9644969"/>
                <a:satOff val="-8667"/>
                <a:lumOff val="-137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83096" tIns="71120" rIns="71120" bIns="71120" numCol="1" spcCol="1270" anchor="ctr" anchorCtr="0">
          <a:noAutofit/>
        </a:bodyPr>
        <a:lstStyle/>
        <a:p>
          <a:pPr lvl="0" algn="l" defTabSz="1244600">
            <a:lnSpc>
              <a:spcPct val="90000"/>
            </a:lnSpc>
            <a:spcBef>
              <a:spcPct val="0"/>
            </a:spcBef>
            <a:spcAft>
              <a:spcPct val="35000"/>
            </a:spcAft>
          </a:pPr>
          <a:r>
            <a:rPr lang="zh-TW" altLang="en-US" sz="2800" b="0" kern="1200" dirty="0">
              <a:latin typeface="微軟正黑體" pitchFamily="34" charset="-120"/>
              <a:ea typeface="微軟正黑體" pitchFamily="34" charset="-120"/>
              <a:cs typeface="新細明體" charset="-120"/>
            </a:rPr>
            <a:t>消費者和供應者都在交換過程中更受益</a:t>
          </a:r>
          <a:endParaRPr lang="zh-TW" altLang="en-US" sz="2800" b="0" kern="1200" dirty="0"/>
        </a:p>
      </dsp:txBody>
      <dsp:txXfrm>
        <a:off x="511494" y="2571130"/>
        <a:ext cx="7439771" cy="734608"/>
      </dsp:txXfrm>
    </dsp:sp>
    <dsp:sp modelId="{5E88DA60-665C-434B-A3FC-A915F6AFB58E}">
      <dsp:nvSpPr>
        <dsp:cNvPr id="0" name=""/>
        <dsp:cNvSpPr/>
      </dsp:nvSpPr>
      <dsp:spPr>
        <a:xfrm>
          <a:off x="52364" y="2479304"/>
          <a:ext cx="918260" cy="918260"/>
        </a:xfrm>
        <a:prstGeom prst="ellipse">
          <a:avLst/>
        </a:prstGeom>
        <a:solidFill>
          <a:schemeClr val="lt1">
            <a:hueOff val="0"/>
            <a:satOff val="0"/>
            <a:lumOff val="0"/>
            <a:alphaOff val="0"/>
          </a:schemeClr>
        </a:solidFill>
        <a:ln w="6350" cap="flat" cmpd="sng" algn="ctr">
          <a:solidFill>
            <a:schemeClr val="accent4">
              <a:hueOff val="9644969"/>
              <a:satOff val="-8667"/>
              <a:lumOff val="-1373"/>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t>2018/9/21</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t>2018/9/21</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iki.mbalib.com/zh-tw/%E4%BF%A1%E6%81%AF%E6%9C%8D%E5%8A%A1"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wiki.mbalib.com/zh-tw/%E8%B4%B9%E7%94%A8" TargetMode="External"/><Relationship Id="rId5" Type="http://schemas.openxmlformats.org/officeDocument/2006/relationships/hyperlink" Target="http://wiki.mbalib.com/zh-tw/%E6%97%85%E6%B8%B8%E4%BF%A1%E6%81%AF" TargetMode="External"/><Relationship Id="rId4" Type="http://schemas.openxmlformats.org/officeDocument/2006/relationships/hyperlink" Target="http://wiki.mbalib.com/zh-tw/%E7%A7%BB%E5%8A%A8%E5%B9%BF%E5%91%8A" TargetMode="Externa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wiki.mbalib.com/zh-tw/%E8%87%AA%E5%8A%A8%E5%94%AE%E8%B4%A7%E6%9C%BA" TargetMode="External"/><Relationship Id="rId13" Type="http://schemas.openxmlformats.org/officeDocument/2006/relationships/hyperlink" Target="http://wiki.mbalib.com/zh-tw/%E4%BF%9D%E9%99%A9%E5%85%AC%E5%8F%B8" TargetMode="External"/><Relationship Id="rId3" Type="http://schemas.openxmlformats.org/officeDocument/2006/relationships/hyperlink" Target="http://wiki.mbalib.com/zh-tw/%E8%B4%A2%E5%8A%A1%E7%AE%A1%E7%90%86" TargetMode="External"/><Relationship Id="rId7" Type="http://schemas.openxmlformats.org/officeDocument/2006/relationships/hyperlink" Target="http://wiki.mbalib.com/zh-tw/%E5%BF%AB%E9%A4%90" TargetMode="External"/><Relationship Id="rId12" Type="http://schemas.openxmlformats.org/officeDocument/2006/relationships/hyperlink" Target="http://wiki.mbalib.com/zh-tw/%E5%95%86%E4%B8%9A%E6%A8%A1%E5%BC%8F"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wiki.mbalib.com/zh-tw/%E7%BD%91%E4%B8%8A%E8%B4%AD%E7%89%A9" TargetMode="External"/><Relationship Id="rId11" Type="http://schemas.openxmlformats.org/officeDocument/2006/relationships/hyperlink" Target="http://wiki.mbalib.com/zh-tw/%E6%95%B0%E6%8D%AE%E4%BA%A4%E6%8D%A2" TargetMode="External"/><Relationship Id="rId5" Type="http://schemas.openxmlformats.org/officeDocument/2006/relationships/hyperlink" Target="http://wiki.mbalib.com/zh-tw/%E5%9B%A0%E7%89%B9%E7%BD%91" TargetMode="External"/><Relationship Id="rId10" Type="http://schemas.openxmlformats.org/officeDocument/2006/relationships/hyperlink" Target="http://wiki.mbalib.com/zh-tw/%E5%A8%B1%E4%B9%90%E6%9C%8D%E5%8A%A1" TargetMode="External"/><Relationship Id="rId4" Type="http://schemas.openxmlformats.org/officeDocument/2006/relationships/hyperlink" Target="http://wiki.mbalib.com/zh-tw/%E7%A7%BB%E5%8A%A8%E8%AE%BE%E5%A4%87" TargetMode="External"/><Relationship Id="rId9" Type="http://schemas.openxmlformats.org/officeDocument/2006/relationships/hyperlink" Target="http://wiki.mbalib.com/zh-tw/%E5%A8%B1%E4%B9%90"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新細明體" charset="0"/>
                <a:cs typeface="新細明體" charset="0"/>
              </a:defRPr>
            </a:lvl1pPr>
            <a:lvl2pPr marL="742950" indent="-285750">
              <a:defRPr kumimoji="1" sz="2400">
                <a:solidFill>
                  <a:schemeClr val="tx1"/>
                </a:solidFill>
                <a:latin typeface="Arial" charset="0"/>
                <a:ea typeface="新細明體" charset="0"/>
              </a:defRPr>
            </a:lvl2pPr>
            <a:lvl3pPr marL="1143000" indent="-228600">
              <a:defRPr kumimoji="1" sz="2400">
                <a:solidFill>
                  <a:schemeClr val="tx1"/>
                </a:solidFill>
                <a:latin typeface="Arial" charset="0"/>
                <a:ea typeface="新細明體" charset="0"/>
              </a:defRPr>
            </a:lvl3pPr>
            <a:lvl4pPr marL="1600200" indent="-228600">
              <a:defRPr kumimoji="1" sz="2400">
                <a:solidFill>
                  <a:schemeClr val="tx1"/>
                </a:solidFill>
                <a:latin typeface="Arial" charset="0"/>
                <a:ea typeface="新細明體" charset="0"/>
              </a:defRPr>
            </a:lvl4pPr>
            <a:lvl5pPr marL="2057400" indent="-228600">
              <a:defRPr kumimoji="1" sz="2400">
                <a:solidFill>
                  <a:schemeClr val="tx1"/>
                </a:solidFill>
                <a:latin typeface="Arial" charset="0"/>
                <a:ea typeface="新細明體" charset="0"/>
              </a:defRPr>
            </a:lvl5pPr>
            <a:lvl6pPr marL="2514600" indent="-228600" fontAlgn="base">
              <a:spcBef>
                <a:spcPct val="0"/>
              </a:spcBef>
              <a:spcAft>
                <a:spcPct val="0"/>
              </a:spcAft>
              <a:defRPr kumimoji="1" sz="2400">
                <a:solidFill>
                  <a:schemeClr val="tx1"/>
                </a:solidFill>
                <a:latin typeface="Arial" charset="0"/>
                <a:ea typeface="新細明體" charset="0"/>
              </a:defRPr>
            </a:lvl6pPr>
            <a:lvl7pPr marL="2971800" indent="-228600" fontAlgn="base">
              <a:spcBef>
                <a:spcPct val="0"/>
              </a:spcBef>
              <a:spcAft>
                <a:spcPct val="0"/>
              </a:spcAft>
              <a:defRPr kumimoji="1" sz="2400">
                <a:solidFill>
                  <a:schemeClr val="tx1"/>
                </a:solidFill>
                <a:latin typeface="Arial" charset="0"/>
                <a:ea typeface="新細明體" charset="0"/>
              </a:defRPr>
            </a:lvl7pPr>
            <a:lvl8pPr marL="3429000" indent="-228600" fontAlgn="base">
              <a:spcBef>
                <a:spcPct val="0"/>
              </a:spcBef>
              <a:spcAft>
                <a:spcPct val="0"/>
              </a:spcAft>
              <a:defRPr kumimoji="1" sz="2400">
                <a:solidFill>
                  <a:schemeClr val="tx1"/>
                </a:solidFill>
                <a:latin typeface="Arial" charset="0"/>
                <a:ea typeface="新細明體" charset="0"/>
              </a:defRPr>
            </a:lvl8pPr>
            <a:lvl9pPr marL="3886200" indent="-228600" fontAlgn="base">
              <a:spcBef>
                <a:spcPct val="0"/>
              </a:spcBef>
              <a:spcAft>
                <a:spcPct val="0"/>
              </a:spcAft>
              <a:defRPr kumimoji="1" sz="2400">
                <a:solidFill>
                  <a:schemeClr val="tx1"/>
                </a:solidFill>
                <a:latin typeface="Arial" charset="0"/>
                <a:ea typeface="新細明體" charset="0"/>
              </a:defRPr>
            </a:lvl9pPr>
          </a:lstStyle>
          <a:p>
            <a:fld id="{57F4C525-8FBB-0F4A-BE75-4C225ABB3AB1}" type="slidenum">
              <a:rPr kumimoji="0" lang="en-US" altLang="zh-TW" sz="1200">
                <a:latin typeface="Calibri" charset="0"/>
              </a:rPr>
              <a:pPr/>
              <a:t>1</a:t>
            </a:fld>
            <a:endParaRPr kumimoji="0" lang="en-US" altLang="zh-TW" sz="1200" dirty="0">
              <a:latin typeface="Calibri" charset="0"/>
            </a:endParaRPr>
          </a:p>
        </p:txBody>
      </p:sp>
      <p:sp>
        <p:nvSpPr>
          <p:cNvPr id="1638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63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kumimoji="0" lang="zh-TW" altLang="en-US" dirty="0">
              <a:latin typeface="Calibri" charset="0"/>
              <a:ea typeface="新細明體" charset="0"/>
            </a:endParaRPr>
          </a:p>
        </p:txBody>
      </p:sp>
    </p:spTree>
    <p:extLst>
      <p:ext uri="{BB962C8B-B14F-4D97-AF65-F5344CB8AC3E}">
        <p14:creationId xmlns:p14="http://schemas.microsoft.com/office/powerpoint/2010/main" val="4931576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1" kern="1200" dirty="0">
                <a:solidFill>
                  <a:schemeClr val="tx1"/>
                </a:solidFill>
                <a:effectLst/>
                <a:latin typeface="+mn-lt"/>
                <a:ea typeface="+mn-ea"/>
                <a:cs typeface="新細明體" charset="-120"/>
              </a:rPr>
              <a:t>一、</a:t>
            </a:r>
            <a:r>
              <a:rPr lang="zh-TW" altLang="zh-TW" sz="1200" b="1" kern="1200" dirty="0">
                <a:solidFill>
                  <a:schemeClr val="tx1"/>
                </a:solidFill>
                <a:effectLst/>
                <a:latin typeface="+mn-lt"/>
                <a:ea typeface="+mn-ea"/>
                <a:cs typeface="新細明體" charset="-120"/>
              </a:rPr>
              <a:t>供給機制。</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共享產品的供給方式除了借助網絡平台的點對點交易和單一供給者的規模化出租外，還可以採用俱樂部形式，即每個成員都捐獻一份財物，從而每個成員都可以共享全部集體財物。</a:t>
            </a:r>
          </a:p>
          <a:p>
            <a:r>
              <a:rPr lang="zh-TW" altLang="en-US" sz="1200" b="1" kern="1200" dirty="0">
                <a:solidFill>
                  <a:schemeClr val="tx1"/>
                </a:solidFill>
                <a:effectLst/>
                <a:latin typeface="+mn-lt"/>
                <a:ea typeface="+mn-ea"/>
                <a:cs typeface="新細明體" charset="-120"/>
              </a:rPr>
              <a:t>二</a:t>
            </a:r>
            <a:r>
              <a:rPr lang="zh-TW" altLang="zh-TW" sz="1200" b="1" kern="1200" dirty="0">
                <a:solidFill>
                  <a:schemeClr val="tx1"/>
                </a:solidFill>
                <a:effectLst/>
                <a:latin typeface="+mn-lt"/>
                <a:ea typeface="+mn-ea"/>
                <a:cs typeface="新細明體" charset="-120"/>
              </a:rPr>
              <a:t>、市場交換機制。</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共享服務網站、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智能手機</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、社交網站和在線支付等信息技術支持降低了交易成本</a:t>
            </a:r>
            <a:r>
              <a:rPr lang="zh-TW" altLang="en-US"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網站信息平台為供求雙方提供結對機會，可以直接將主人與租用者連接起來；以帶有</a:t>
            </a:r>
            <a:r>
              <a:rPr lang="en-US" altLang="zh-TW" sz="1200" kern="1200" dirty="0">
                <a:solidFill>
                  <a:schemeClr val="tx1"/>
                </a:solidFill>
                <a:effectLst/>
                <a:latin typeface="+mn-lt"/>
                <a:ea typeface="+mn-ea"/>
                <a:cs typeface="新細明體" charset="-120"/>
              </a:rPr>
              <a:t>GPS</a:t>
            </a:r>
            <a:r>
              <a:rPr lang="zh-TW" altLang="zh-TW" sz="1200" kern="1200" dirty="0">
                <a:solidFill>
                  <a:schemeClr val="tx1"/>
                </a:solidFill>
                <a:effectLst/>
                <a:latin typeface="+mn-lt"/>
                <a:ea typeface="+mn-ea"/>
                <a:cs typeface="新細明體" charset="-120"/>
              </a:rPr>
              <a:t>定位功能的智能手機和平板電腦為代表的信息終端可以讓需求者了解標的物概貌；社交網絡平台提供了查看他人並建立信任的途徑；共享交易都通過網上付費，</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網上支付系統解決了資金交付事務。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這些，使得資產共享比以往更加便宜、更加便捷，因此使分散的交易具備了形成更大規模的可能性。</a:t>
            </a:r>
          </a:p>
          <a:p>
            <a:endParaRPr lang="zh-TW" altLang="en-US"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22</a:t>
            </a:fld>
            <a:endParaRPr lang="zh-TW" altLang="en-US"/>
          </a:p>
        </p:txBody>
      </p:sp>
    </p:spTree>
    <p:extLst>
      <p:ext uri="{BB962C8B-B14F-4D97-AF65-F5344CB8AC3E}">
        <p14:creationId xmlns:p14="http://schemas.microsoft.com/office/powerpoint/2010/main" val="11442722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共享經濟這種經濟形態有獨特的基本元素、工作平台和文化</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基本元素包括出租者、購用者、第三方及其提供的網絡信息平台、標的物、其他媒體、政府監管者等等。</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工作平台就是第三方及其提供的網絡信息平台。</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共享經濟的文化基礎是分享合作互助。</a:t>
            </a:r>
          </a:p>
          <a:p>
            <a:r>
              <a:rPr lang="zh-TW" altLang="en-US" sz="1200" b="1" kern="1200" dirty="0">
                <a:solidFill>
                  <a:schemeClr val="tx1"/>
                </a:solidFill>
                <a:effectLst/>
                <a:latin typeface="+mn-lt"/>
                <a:ea typeface="+mn-ea"/>
                <a:cs typeface="新細明體" charset="-120"/>
              </a:rPr>
              <a:t>一</a:t>
            </a:r>
            <a:r>
              <a:rPr lang="zh-TW" altLang="zh-TW" sz="1200" b="1" kern="1200" dirty="0">
                <a:solidFill>
                  <a:schemeClr val="tx1"/>
                </a:solidFill>
                <a:effectLst/>
                <a:latin typeface="+mn-lt"/>
                <a:ea typeface="+mn-ea"/>
                <a:cs typeface="新細明體" charset="-120"/>
              </a:rPr>
              <a:t>、交易主體。</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包括出租者和租借者在內的雙方交易主體主要是</a:t>
            </a:r>
            <a:r>
              <a:rPr lang="en-US" altLang="zh-TW" sz="1200" kern="1200" dirty="0">
                <a:solidFill>
                  <a:schemeClr val="tx1"/>
                </a:solidFill>
                <a:effectLst/>
                <a:latin typeface="+mn-lt"/>
                <a:ea typeface="+mn-ea"/>
                <a:cs typeface="新細明體" charset="-120"/>
              </a:rPr>
              <a:t>20-40</a:t>
            </a:r>
            <a:r>
              <a:rPr lang="zh-TW" altLang="zh-TW" sz="1200" kern="1200" dirty="0">
                <a:solidFill>
                  <a:schemeClr val="tx1"/>
                </a:solidFill>
                <a:effectLst/>
                <a:latin typeface="+mn-lt"/>
                <a:ea typeface="+mn-ea"/>
                <a:cs typeface="新細明體" charset="-120"/>
              </a:rPr>
              <a:t>歲之間的知識階層，作為網絡用戶可以自由進行交易</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共享產品的供給方式除了借助網絡平台的點對點交易和單一供給者的規模化出租外，還可以採用俱樂部形式，即每個成員都捐獻一份財物，從而每個成員都可以共享全部集體財物。</a:t>
            </a:r>
          </a:p>
          <a:p>
            <a:r>
              <a:rPr lang="zh-TW" altLang="en-US" sz="1200" b="1" kern="1200" dirty="0">
                <a:solidFill>
                  <a:schemeClr val="tx1"/>
                </a:solidFill>
                <a:effectLst/>
                <a:latin typeface="+mn-lt"/>
                <a:ea typeface="+mn-ea"/>
                <a:cs typeface="新細明體" charset="-120"/>
              </a:rPr>
              <a:t>二</a:t>
            </a:r>
            <a:r>
              <a:rPr lang="zh-TW" altLang="zh-TW" sz="1200" b="1" kern="1200" dirty="0">
                <a:solidFill>
                  <a:schemeClr val="tx1"/>
                </a:solidFill>
                <a:effectLst/>
                <a:latin typeface="+mn-lt"/>
                <a:ea typeface="+mn-ea"/>
                <a:cs typeface="新細明體" charset="-120"/>
              </a:rPr>
              <a:t>、交易對象。</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交易標的物是具有使用價值的完整物品。</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一是價值額度較大，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購置成本很高，或者受時空限制，難以遠距離隨身攜用，例如汽車和房產</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；或者是信息技能和時間等依附於特定人格的無形資產。需求者自身不常用甚至只是一次性的使用，購置新物品顯得沒有必要。</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二是可以多次重複使用，所有者並不經常使用，這就產生了使用的閒置時期。</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因此，對所有者而言，將其出租比閒置更合算些，使物品起到了日常自用和偶爾分享的效果。</a:t>
            </a:r>
          </a:p>
          <a:p>
            <a:r>
              <a:rPr lang="zh-TW" altLang="en-US" sz="1200" b="1" kern="1200" dirty="0">
                <a:solidFill>
                  <a:schemeClr val="tx1"/>
                </a:solidFill>
                <a:effectLst/>
                <a:latin typeface="+mn-lt"/>
                <a:ea typeface="+mn-ea"/>
                <a:cs typeface="新細明體" charset="-120"/>
              </a:rPr>
              <a:t>三</a:t>
            </a:r>
            <a:r>
              <a:rPr lang="zh-TW" altLang="zh-TW" sz="1200" b="1" kern="1200" dirty="0">
                <a:solidFill>
                  <a:schemeClr val="tx1"/>
                </a:solidFill>
                <a:effectLst/>
                <a:latin typeface="+mn-lt"/>
                <a:ea typeface="+mn-ea"/>
                <a:cs typeface="新細明體" charset="-120"/>
              </a:rPr>
              <a:t>、共享網站。</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與通常的電子商務網站企業幫助供需雙方完成物品交易所不同的是，共享經濟條件下供需雙方不是完成實體物品或服務的購買，而只是暫時地租用，共享網站作為供需交易平台，幫助物主租出物品或服務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，幫助租客租到物品或服務。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共享網站作為中介樞紐，網站所有者會對交易成員進行背景審查，發揮協調調配功能，降低了個體之間的交易成本。</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23</a:t>
            </a:fld>
            <a:endParaRPr lang="zh-TW" altLang="en-US"/>
          </a:p>
        </p:txBody>
      </p:sp>
    </p:spTree>
    <p:extLst>
      <p:ext uri="{BB962C8B-B14F-4D97-AF65-F5344CB8AC3E}">
        <p14:creationId xmlns:p14="http://schemas.microsoft.com/office/powerpoint/2010/main" val="34010979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kern="1200" dirty="0">
                <a:solidFill>
                  <a:schemeClr val="tx1"/>
                </a:solidFill>
                <a:effectLst/>
                <a:latin typeface="+mn-lt"/>
                <a:ea typeface="+mn-ea"/>
                <a:cs typeface="新細明體" charset="-120"/>
              </a:rPr>
              <a:t>《日本經濟新聞》剛剛出爐的「</a:t>
            </a:r>
            <a:r>
              <a:rPr lang="en-US" altLang="zh-TW" sz="1200" kern="1200" dirty="0">
                <a:solidFill>
                  <a:schemeClr val="tx1"/>
                </a:solidFill>
                <a:effectLst/>
                <a:latin typeface="+mn-lt"/>
                <a:ea typeface="+mn-ea"/>
                <a:cs typeface="新細明體" charset="-120"/>
              </a:rPr>
              <a:t>2015</a:t>
            </a:r>
            <a:r>
              <a:rPr lang="zh-TW" altLang="zh-TW" sz="1200" kern="1200" dirty="0">
                <a:solidFill>
                  <a:schemeClr val="tx1"/>
                </a:solidFill>
                <a:effectLst/>
                <a:latin typeface="+mn-lt"/>
                <a:ea typeface="+mn-ea"/>
                <a:cs typeface="新細明體" charset="-120"/>
              </a:rPr>
              <a:t>年年度熱詞」中，「</a:t>
            </a:r>
            <a:r>
              <a:rPr lang="en-US" altLang="zh-TW" sz="1200" kern="1200" dirty="0" err="1">
                <a:solidFill>
                  <a:schemeClr val="tx1"/>
                </a:solidFill>
                <a:effectLst/>
                <a:latin typeface="+mn-lt"/>
                <a:ea typeface="+mn-ea"/>
                <a:cs typeface="新細明體" charset="-120"/>
              </a:rPr>
              <a:t>Aribnb</a:t>
            </a:r>
            <a:r>
              <a:rPr lang="zh-TW" altLang="zh-TW" sz="1200" kern="1200" dirty="0">
                <a:solidFill>
                  <a:schemeClr val="tx1"/>
                </a:solidFill>
                <a:effectLst/>
                <a:latin typeface="+mn-lt"/>
                <a:ea typeface="+mn-ea"/>
                <a:cs typeface="新細明體" charset="-120"/>
              </a:rPr>
              <a:t>」和「蘋果手錶」、「精釀啤酒」等頭條常客一起上榜，如妻木所言，共享的生活方式已經進入日本。</a:t>
            </a:r>
          </a:p>
          <a:p>
            <a:endParaRPr lang="en-US" altLang="zh-TW" dirty="0"/>
          </a:p>
          <a:p>
            <a:r>
              <a:rPr lang="zh-TW" altLang="zh-TW" sz="1200" kern="1200" dirty="0">
                <a:solidFill>
                  <a:schemeClr val="tx1"/>
                </a:solidFill>
                <a:effectLst/>
                <a:latin typeface="+mn-lt"/>
                <a:ea typeface="+mn-ea"/>
                <a:cs typeface="新細明體" charset="-120"/>
              </a:rPr>
              <a:t>線上服裝租賃公司</a:t>
            </a:r>
            <a:r>
              <a:rPr lang="en-US" altLang="zh-TW" sz="1200" kern="1200" dirty="0">
                <a:solidFill>
                  <a:schemeClr val="tx1"/>
                </a:solidFill>
                <a:effectLst/>
                <a:latin typeface="+mn-lt"/>
                <a:ea typeface="+mn-ea"/>
                <a:cs typeface="新細明體" charset="-120"/>
              </a:rPr>
              <a:t>Rent the Runway</a:t>
            </a:r>
            <a:r>
              <a:rPr lang="zh-TW" altLang="zh-TW" sz="1200" kern="1200" dirty="0">
                <a:solidFill>
                  <a:schemeClr val="tx1"/>
                </a:solidFill>
                <a:effectLst/>
                <a:latin typeface="+mn-lt"/>
                <a:ea typeface="+mn-ea"/>
                <a:cs typeface="新細明體" charset="-120"/>
              </a:rPr>
              <a:t>的主頁，乍看起來和淘寶、</a:t>
            </a:r>
            <a:r>
              <a:rPr lang="en-US" altLang="zh-TW" sz="1200" kern="1200" dirty="0">
                <a:solidFill>
                  <a:schemeClr val="tx1"/>
                </a:solidFill>
                <a:effectLst/>
                <a:latin typeface="+mn-lt"/>
                <a:ea typeface="+mn-ea"/>
                <a:cs typeface="新細明體" charset="-120"/>
              </a:rPr>
              <a:t>ASOS</a:t>
            </a:r>
            <a:r>
              <a:rPr lang="zh-TW" altLang="zh-TW" sz="1200" kern="1200" dirty="0">
                <a:solidFill>
                  <a:schemeClr val="tx1"/>
                </a:solidFill>
                <a:effectLst/>
                <a:latin typeface="+mn-lt"/>
                <a:ea typeface="+mn-ea"/>
                <a:cs typeface="新細明體" charset="-120"/>
              </a:rPr>
              <a:t>等零售網站相似，充斥成百上千的服裝照片。這些價格不菲的設計師品牌動輒上千美金，但在這裏，用戶只需花費原價的五分之一甚至更少，就可以借穿十天。</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新細明體" charset="-120"/>
              </a:rPr>
              <a:t>資料來源：</a:t>
            </a:r>
            <a:r>
              <a:rPr lang="en-US" altLang="zh-TW" sz="1200" kern="1200" dirty="0" err="1">
                <a:solidFill>
                  <a:schemeClr val="tx1"/>
                </a:solidFill>
                <a:effectLst/>
                <a:latin typeface="+mn-lt"/>
                <a:ea typeface="+mn-ea"/>
                <a:cs typeface="新細明體" charset="-120"/>
              </a:rPr>
              <a:t>Leumas</a:t>
            </a:r>
            <a:r>
              <a:rPr lang="en-US" altLang="zh-TW" sz="1200" kern="1200" dirty="0">
                <a:solidFill>
                  <a:schemeClr val="tx1"/>
                </a:solidFill>
                <a:effectLst/>
                <a:latin typeface="+mn-lt"/>
                <a:ea typeface="+mn-ea"/>
                <a:cs typeface="新細明體" charset="-120"/>
              </a:rPr>
              <a:t> To / </a:t>
            </a:r>
            <a:r>
              <a:rPr lang="zh-TW" altLang="zh-TW" sz="1200" kern="1200" dirty="0">
                <a:solidFill>
                  <a:schemeClr val="tx1"/>
                </a:solidFill>
                <a:effectLst/>
                <a:latin typeface="+mn-lt"/>
                <a:ea typeface="+mn-ea"/>
                <a:cs typeface="新細明體" charset="-120"/>
              </a:rPr>
              <a:t>端傳媒</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24</a:t>
            </a:fld>
            <a:endParaRPr lang="zh-TW" altLang="en-US"/>
          </a:p>
        </p:txBody>
      </p:sp>
    </p:spTree>
    <p:extLst>
      <p:ext uri="{BB962C8B-B14F-4D97-AF65-F5344CB8AC3E}">
        <p14:creationId xmlns:p14="http://schemas.microsoft.com/office/powerpoint/2010/main" val="41909609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kern="1200" dirty="0">
                <a:solidFill>
                  <a:schemeClr val="tx1"/>
                </a:solidFill>
                <a:effectLst/>
                <a:latin typeface="+mn-lt"/>
                <a:ea typeface="+mn-ea"/>
                <a:cs typeface="新細明體" charset="-120"/>
              </a:rPr>
              <a:t>整整一年都陷入「接收還是排斥難民」大辯論的歐洲，在過去幾個月一齊見證了「難民房客」的興起。一個名為</a:t>
            </a:r>
            <a:r>
              <a:rPr lang="en-US" altLang="zh-TW" sz="1200" kern="1200" dirty="0">
                <a:solidFill>
                  <a:schemeClr val="tx1"/>
                </a:solidFill>
                <a:effectLst/>
                <a:latin typeface="+mn-lt"/>
                <a:ea typeface="+mn-ea"/>
                <a:cs typeface="新細明體" charset="-120"/>
              </a:rPr>
              <a:t> Refugee Welcome</a:t>
            </a:r>
            <a:r>
              <a:rPr lang="zh-TW" altLang="zh-TW" sz="1200" kern="1200" dirty="0">
                <a:solidFill>
                  <a:schemeClr val="tx1"/>
                </a:solidFill>
                <a:effectLst/>
                <a:latin typeface="+mn-lt"/>
                <a:ea typeface="+mn-ea"/>
                <a:cs typeface="新細明體" charset="-120"/>
              </a:rPr>
              <a:t>（難民你好）項目剛一啟動，就宣佈自己是難民界的</a:t>
            </a:r>
            <a:r>
              <a:rPr lang="en-US" altLang="zh-TW" sz="1200" kern="1200" dirty="0">
                <a:solidFill>
                  <a:schemeClr val="tx1"/>
                </a:solidFill>
                <a:effectLst/>
                <a:latin typeface="+mn-lt"/>
                <a:ea typeface="+mn-ea"/>
                <a:cs typeface="新細明體" charset="-120"/>
              </a:rPr>
              <a:t>Airbnb</a:t>
            </a:r>
            <a:r>
              <a:rPr lang="zh-TW" altLang="zh-TW" sz="1200" kern="1200" dirty="0">
                <a:solidFill>
                  <a:schemeClr val="tx1"/>
                </a:solidFill>
                <a:effectLst/>
                <a:latin typeface="+mn-lt"/>
                <a:ea typeface="+mn-ea"/>
                <a:cs typeface="新細明體" charset="-120"/>
              </a:rPr>
              <a:t>。難民組織和有意接收難民一同生活的歐洲家庭通過</a:t>
            </a:r>
            <a:r>
              <a:rPr lang="en-US" altLang="zh-TW" sz="1200" kern="1200" dirty="0">
                <a:solidFill>
                  <a:schemeClr val="tx1"/>
                </a:solidFill>
                <a:effectLst/>
                <a:latin typeface="+mn-lt"/>
                <a:ea typeface="+mn-ea"/>
                <a:cs typeface="新細明體" charset="-120"/>
              </a:rPr>
              <a:t>Refugee Welcome</a:t>
            </a:r>
            <a:r>
              <a:rPr lang="zh-TW" altLang="zh-TW" sz="1200" kern="1200" dirty="0">
                <a:solidFill>
                  <a:schemeClr val="tx1"/>
                </a:solidFill>
                <a:effectLst/>
                <a:latin typeface="+mn-lt"/>
                <a:ea typeface="+mn-ea"/>
                <a:cs typeface="新細明體" charset="-120"/>
              </a:rPr>
              <a:t>的網絡建立聯繫，在工作人員幫助下完成匹配、入住以及交付房租等環節。</a:t>
            </a:r>
          </a:p>
          <a:p>
            <a:r>
              <a:rPr lang="zh-TW" altLang="zh-TW" sz="1200" kern="1200" dirty="0">
                <a:solidFill>
                  <a:schemeClr val="tx1"/>
                </a:solidFill>
                <a:effectLst/>
                <a:latin typeface="+mn-lt"/>
                <a:ea typeface="+mn-ea"/>
                <a:cs typeface="新細明體" charset="-120"/>
              </a:rPr>
              <a:t>發起人蓋琳（</a:t>
            </a:r>
            <a:r>
              <a:rPr lang="en-US" altLang="zh-TW" sz="1200" kern="1200" dirty="0" err="1">
                <a:solidFill>
                  <a:schemeClr val="tx1"/>
                </a:solidFill>
                <a:effectLst/>
                <a:latin typeface="+mn-lt"/>
                <a:ea typeface="+mn-ea"/>
                <a:cs typeface="新細明體" charset="-120"/>
              </a:rPr>
              <a:t>Mareike</a:t>
            </a:r>
            <a:r>
              <a:rPr lang="en-US" altLang="zh-TW" sz="1200" kern="1200" dirty="0">
                <a:solidFill>
                  <a:schemeClr val="tx1"/>
                </a:solidFill>
                <a:effectLst/>
                <a:latin typeface="+mn-lt"/>
                <a:ea typeface="+mn-ea"/>
                <a:cs typeface="新細明體" charset="-120"/>
              </a:rPr>
              <a:t> </a:t>
            </a:r>
            <a:r>
              <a:rPr lang="en-US" altLang="zh-TW" sz="1200" kern="1200" dirty="0" err="1">
                <a:solidFill>
                  <a:schemeClr val="tx1"/>
                </a:solidFill>
                <a:effectLst/>
                <a:latin typeface="+mn-lt"/>
                <a:ea typeface="+mn-ea"/>
                <a:cs typeface="新細明體" charset="-120"/>
              </a:rPr>
              <a:t>Geiling</a:t>
            </a:r>
            <a:r>
              <a:rPr lang="zh-TW" altLang="zh-TW" sz="1200" kern="1200" dirty="0">
                <a:solidFill>
                  <a:schemeClr val="tx1"/>
                </a:solidFill>
                <a:effectLst/>
                <a:latin typeface="+mn-lt"/>
                <a:ea typeface="+mn-ea"/>
                <a:cs typeface="新細明體" charset="-120"/>
              </a:rPr>
              <a:t>）和卡克什卡（</a:t>
            </a:r>
            <a:r>
              <a:rPr lang="en-US" altLang="zh-TW" sz="1200" kern="1200" dirty="0">
                <a:solidFill>
                  <a:schemeClr val="tx1"/>
                </a:solidFill>
                <a:effectLst/>
                <a:latin typeface="+mn-lt"/>
                <a:ea typeface="+mn-ea"/>
                <a:cs typeface="新細明體" charset="-120"/>
              </a:rPr>
              <a:t>Jonas </a:t>
            </a:r>
            <a:r>
              <a:rPr lang="en-US" altLang="zh-TW" sz="1200" kern="1200" dirty="0" err="1">
                <a:solidFill>
                  <a:schemeClr val="tx1"/>
                </a:solidFill>
                <a:effectLst/>
                <a:latin typeface="+mn-lt"/>
                <a:ea typeface="+mn-ea"/>
                <a:cs typeface="新細明體" charset="-120"/>
              </a:rPr>
              <a:t>Kakoschke</a:t>
            </a:r>
            <a:r>
              <a:rPr lang="zh-TW" altLang="zh-TW" sz="1200" kern="1200" dirty="0">
                <a:solidFill>
                  <a:schemeClr val="tx1"/>
                </a:solidFill>
                <a:effectLst/>
                <a:latin typeface="+mn-lt"/>
                <a:ea typeface="+mn-ea"/>
                <a:cs typeface="新細明體" charset="-120"/>
              </a:rPr>
              <a:t>）是一對德國情侶，兩人目睹着地中海海難的慘狀，還有難民登陸歐洲後在難民營內的糟糕生活，決定做點什麼。擅長編程的卡克什卡很快想到，可以通過設立網絡尋找和自己一樣有心幫助難民的歐洲人，通過出租房間的方式，解決難民的住宿問題。這個最早在德國啟動的項目，現在已經散播到二十餘個國家。僅僅在德國和奧地利，網站就已為近</a:t>
            </a:r>
            <a:r>
              <a:rPr lang="en-US" altLang="zh-TW" sz="1200" kern="1200" dirty="0">
                <a:solidFill>
                  <a:schemeClr val="tx1"/>
                </a:solidFill>
                <a:effectLst/>
                <a:latin typeface="+mn-lt"/>
                <a:ea typeface="+mn-ea"/>
                <a:cs typeface="新細明體" charset="-120"/>
              </a:rPr>
              <a:t>200</a:t>
            </a:r>
            <a:r>
              <a:rPr lang="zh-TW" altLang="zh-TW" sz="1200" kern="1200" dirty="0">
                <a:solidFill>
                  <a:schemeClr val="tx1"/>
                </a:solidFill>
                <a:effectLst/>
                <a:latin typeface="+mn-lt"/>
                <a:ea typeface="+mn-ea"/>
                <a:cs typeface="新細明體" charset="-120"/>
              </a:rPr>
              <a:t>名難民找到當地家庭入住。</a:t>
            </a:r>
            <a:r>
              <a:rPr lang="en-US" altLang="zh-TW" sz="1200" kern="1200" dirty="0">
                <a:solidFill>
                  <a:schemeClr val="tx1"/>
                </a:solidFill>
                <a:effectLst/>
                <a:latin typeface="+mn-lt"/>
                <a:ea typeface="+mn-ea"/>
                <a:cs typeface="新細明體" charset="-120"/>
              </a:rPr>
              <a:t>Refugee Welcome</a:t>
            </a:r>
            <a:r>
              <a:rPr lang="zh-TW" altLang="zh-TW" sz="1200" kern="1200" dirty="0">
                <a:solidFill>
                  <a:schemeClr val="tx1"/>
                </a:solidFill>
                <a:effectLst/>
                <a:latin typeface="+mn-lt"/>
                <a:ea typeface="+mn-ea"/>
                <a:cs typeface="新細明體" charset="-120"/>
              </a:rPr>
              <a:t>要求註冊者提供的房間必須滿足一定質素，「請為難民提供至少和你自己房間水平一樣的條件」；而大多數註冊的歐洲人也並非為了賺取房費，甚至不乏房主僅收取象徵性費用的案例。</a:t>
            </a:r>
          </a:p>
          <a:p>
            <a:r>
              <a:rPr lang="zh-TW" altLang="zh-TW" sz="1200" kern="1200" dirty="0">
                <a:solidFill>
                  <a:schemeClr val="tx1"/>
                </a:solidFill>
                <a:effectLst/>
                <a:latin typeface="+mn-lt"/>
                <a:ea typeface="+mn-ea"/>
                <a:cs typeface="新細明體" charset="-120"/>
              </a:rPr>
              <a:t>在這個社群心中，</a:t>
            </a:r>
            <a:r>
              <a:rPr lang="zh-TW" altLang="zh-TW" sz="1200" b="1" kern="1200" dirty="0">
                <a:solidFill>
                  <a:schemeClr val="tx1"/>
                </a:solidFill>
                <a:effectLst/>
                <a:latin typeface="+mn-lt"/>
                <a:ea typeface="+mn-ea"/>
                <a:cs typeface="新細明體" charset="-120"/>
              </a:rPr>
              <a:t>分享空間的最終目的在於創造「共同生活的體驗」</a:t>
            </a:r>
            <a:r>
              <a:rPr lang="zh-TW" altLang="zh-TW" sz="1200" kern="1200" dirty="0">
                <a:solidFill>
                  <a:schemeClr val="tx1"/>
                </a:solidFill>
                <a:effectLst/>
                <a:latin typeface="+mn-lt"/>
                <a:ea typeface="+mn-ea"/>
                <a:cs typeface="新細明體" charset="-120"/>
              </a:rPr>
              <a:t>。</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b="1" kern="1200" dirty="0">
                <a:solidFill>
                  <a:schemeClr val="tx1"/>
                </a:solidFill>
                <a:effectLst/>
                <a:latin typeface="+mn-lt"/>
                <a:ea typeface="+mn-ea"/>
                <a:cs typeface="新細明體" charset="-120"/>
              </a:rPr>
              <a:t>我的就是你的，我的責任也是</a:t>
            </a:r>
            <a:r>
              <a:rPr lang="en-US" altLang="zh-TW" sz="1200" b="1" kern="1200" dirty="0">
                <a:solidFill>
                  <a:schemeClr val="tx1"/>
                </a:solidFill>
                <a:effectLst/>
                <a:latin typeface="+mn-lt"/>
                <a:ea typeface="+mn-ea"/>
                <a:cs typeface="新細明體" charset="-120"/>
              </a:rPr>
              <a:t>!!!!</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責權模糊是共享經濟廣為詬病的焦點，不少公司在用戶註冊時，會要求使用者同意自己遵守當地法律行事，責任自負。不過這部分條款多藏在長達幾頁的「服務協議」中，大多數人不會細讀，只是匆匆滑到頁尾，勾選「我同意」。一家旅遊業共享經濟公司向記者表示，他們既不屬於</a:t>
            </a:r>
            <a:r>
              <a:rPr lang="en-US" altLang="zh-TW" sz="1200" kern="1200" dirty="0">
                <a:solidFill>
                  <a:schemeClr val="tx1"/>
                </a:solidFill>
                <a:effectLst/>
                <a:latin typeface="+mn-lt"/>
                <a:ea typeface="+mn-ea"/>
                <a:cs typeface="新細明體" charset="-120"/>
              </a:rPr>
              <a:t>IT</a:t>
            </a:r>
            <a:r>
              <a:rPr lang="zh-TW" altLang="zh-TW" sz="1200" kern="1200" dirty="0">
                <a:solidFill>
                  <a:schemeClr val="tx1"/>
                </a:solidFill>
                <a:effectLst/>
                <a:latin typeface="+mn-lt"/>
                <a:ea typeface="+mn-ea"/>
                <a:cs typeface="新細明體" charset="-120"/>
              </a:rPr>
              <a:t>產業，也非旅遊公司，只是網絡平台，不會按照這兩個行業的法律法規約束自己，但是他們會一早告知在用戶這一點，讓他們明白公司不會承擔有關法律責任。</a:t>
            </a:r>
          </a:p>
          <a:p>
            <a:r>
              <a:rPr lang="zh-TW" altLang="zh-TW" sz="1200" kern="1200" dirty="0">
                <a:solidFill>
                  <a:schemeClr val="tx1"/>
                </a:solidFill>
                <a:effectLst/>
                <a:latin typeface="+mn-lt"/>
                <a:ea typeface="+mn-ea"/>
                <a:cs typeface="新細明體" charset="-120"/>
              </a:rPr>
              <a:t>部分共享經濟公司已在着手處理這一層面問題，開始和城市或國家政府溝通，通過立法明析權責。有「歐洲共享經濟之心」美稱的英國，政府於</a:t>
            </a:r>
            <a:r>
              <a:rPr lang="en-US" altLang="zh-TW" sz="1200" kern="1200" dirty="0">
                <a:solidFill>
                  <a:schemeClr val="tx1"/>
                </a:solidFill>
                <a:effectLst/>
                <a:latin typeface="+mn-lt"/>
                <a:ea typeface="+mn-ea"/>
                <a:cs typeface="新細明體" charset="-120"/>
              </a:rPr>
              <a:t>2014</a:t>
            </a:r>
            <a:r>
              <a:rPr lang="zh-TW" altLang="zh-TW" sz="1200" kern="1200" dirty="0">
                <a:solidFill>
                  <a:schemeClr val="tx1"/>
                </a:solidFill>
                <a:effectLst/>
                <a:latin typeface="+mn-lt"/>
                <a:ea typeface="+mn-ea"/>
                <a:cs typeface="新細明體" charset="-120"/>
              </a:rPr>
              <a:t>年開始探索發展共享經濟的道路，尤其關注保險、產權等政策法規的變更。同年成立的獨立機構「英國共享經濟」（</a:t>
            </a:r>
            <a:r>
              <a:rPr lang="en-US" altLang="zh-TW" sz="1200" kern="1200" dirty="0">
                <a:solidFill>
                  <a:schemeClr val="tx1"/>
                </a:solidFill>
                <a:effectLst/>
                <a:latin typeface="+mn-lt"/>
                <a:ea typeface="+mn-ea"/>
                <a:cs typeface="新細明體" charset="-120"/>
              </a:rPr>
              <a:t>Sharing Economy UK</a:t>
            </a:r>
            <a:r>
              <a:rPr lang="zh-TW" altLang="zh-TW" sz="1200" kern="1200" dirty="0">
                <a:solidFill>
                  <a:schemeClr val="tx1"/>
                </a:solidFill>
                <a:effectLst/>
                <a:latin typeface="+mn-lt"/>
                <a:ea typeface="+mn-ea"/>
                <a:cs typeface="新細明體" charset="-120"/>
              </a:rPr>
              <a:t>），為成員公司（包括</a:t>
            </a:r>
            <a:r>
              <a:rPr lang="en-US" altLang="zh-TW" sz="1200" kern="1200" dirty="0">
                <a:solidFill>
                  <a:schemeClr val="tx1"/>
                </a:solidFill>
                <a:effectLst/>
                <a:latin typeface="+mn-lt"/>
                <a:ea typeface="+mn-ea"/>
                <a:cs typeface="新細明體" charset="-120"/>
              </a:rPr>
              <a:t>Airbnb</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Task Rabbit</a:t>
            </a:r>
            <a:r>
              <a:rPr lang="zh-TW" altLang="zh-TW" sz="1200" kern="1200" dirty="0">
                <a:solidFill>
                  <a:schemeClr val="tx1"/>
                </a:solidFill>
                <a:effectLst/>
                <a:latin typeface="+mn-lt"/>
                <a:ea typeface="+mn-ea"/>
                <a:cs typeface="新細明體" charset="-120"/>
              </a:rPr>
              <a:t>）提供培訓和諮詢，也處理投訴和建議，是一個與英國政府合作的規範平台。</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cs typeface="新細明體" charset="-120"/>
            </a:endParaRPr>
          </a:p>
          <a:p>
            <a:r>
              <a:rPr lang="zh-TW" altLang="en-US" sz="1200" kern="1200" dirty="0">
                <a:solidFill>
                  <a:schemeClr val="tx1"/>
                </a:solidFill>
                <a:effectLst/>
                <a:latin typeface="+mn-lt"/>
                <a:ea typeface="+mn-ea"/>
                <a:cs typeface="新細明體" charset="-120"/>
              </a:rPr>
              <a:t>資料來源：</a:t>
            </a:r>
            <a:r>
              <a:rPr lang="en-US" altLang="zh-TW" sz="1200" kern="1200" dirty="0" err="1">
                <a:solidFill>
                  <a:schemeClr val="tx1"/>
                </a:solidFill>
                <a:effectLst/>
                <a:latin typeface="+mn-lt"/>
                <a:ea typeface="+mn-ea"/>
                <a:cs typeface="新細明體" charset="-120"/>
              </a:rPr>
              <a:t>Leumas</a:t>
            </a:r>
            <a:r>
              <a:rPr lang="en-US" altLang="zh-TW" sz="1200" kern="1200" dirty="0">
                <a:solidFill>
                  <a:schemeClr val="tx1"/>
                </a:solidFill>
                <a:effectLst/>
                <a:latin typeface="+mn-lt"/>
                <a:ea typeface="+mn-ea"/>
                <a:cs typeface="新細明體" charset="-120"/>
              </a:rPr>
              <a:t> To / </a:t>
            </a:r>
            <a:r>
              <a:rPr lang="zh-TW" altLang="zh-TW" sz="1200" kern="1200" dirty="0">
                <a:solidFill>
                  <a:schemeClr val="tx1"/>
                </a:solidFill>
                <a:effectLst/>
                <a:latin typeface="+mn-lt"/>
                <a:ea typeface="+mn-ea"/>
                <a:cs typeface="新細明體" charset="-120"/>
              </a:rPr>
              <a:t>端傳媒</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25</a:t>
            </a:fld>
            <a:endParaRPr lang="zh-TW" altLang="en-US"/>
          </a:p>
        </p:txBody>
      </p:sp>
    </p:spTree>
    <p:extLst>
      <p:ext uri="{BB962C8B-B14F-4D97-AF65-F5344CB8AC3E}">
        <p14:creationId xmlns:p14="http://schemas.microsoft.com/office/powerpoint/2010/main" val="15826310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隨著共享經濟的興起，個別的、細微的消費行為變化經過集聚整合最終將會帶來巨大的商業變革和社會變革。</a:t>
            </a:r>
          </a:p>
          <a:p>
            <a:r>
              <a:rPr lang="zh-TW" altLang="zh-TW" sz="1200" b="1" kern="1200" dirty="0">
                <a:solidFill>
                  <a:schemeClr val="tx1"/>
                </a:solidFill>
                <a:effectLst/>
                <a:latin typeface="+mn-lt"/>
                <a:ea typeface="+mn-ea"/>
                <a:cs typeface="新細明體" charset="-120"/>
              </a:rPr>
              <a:t>一、共享經濟擴大了交易主體的可選擇空間和福利提升空間。</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在傳統商業模式下，人們主要是被動地接受商家提供的商品信息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個別人對商品的體驗評價被壓縮在熟人圈子，而基於網絡平台的共享經濟模式卻使供求雙方都能夠通過互聯網發布自己能夠供給的分享物品或需求物品，增加了特定供給者或需求者可選擇的交易對象，並具備了掌握交易對象更多信息的可能，這就避免了欺詐性不公平交易和交易成本，從根本上提高了交易質量，有利於促進雙方福利的增加。</a:t>
            </a:r>
          </a:p>
          <a:p>
            <a:r>
              <a:rPr lang="zh-TW" altLang="zh-TW" sz="1200" b="1" kern="1200" dirty="0">
                <a:solidFill>
                  <a:schemeClr val="tx1"/>
                </a:solidFill>
                <a:effectLst/>
                <a:latin typeface="+mn-lt"/>
                <a:ea typeface="+mn-ea"/>
                <a:cs typeface="新細明體" charset="-120"/>
              </a:rPr>
              <a:t>二、共享經濟改變人們的產權觀念，培育了合作意識。</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共享經濟將更多的私人物品在不改變所有權屬的基礎上讓更多的人以較低的價格分享，從而壓縮了個人用品中私人專用物品的相對空間，擴充了公共物品概念的內涵。</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這內孕著集體經濟的發展，也要求政府在國家層面更廣泛地滲透和乾預進了居民私人生活，推動著社會共有形式的躍遷。</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借助網絡平台，出租或借用東西給自己不認識的人，從根本上擴大了人們分享的人際圈，教會人們如何分享，互相豐富生活，使得分享成為社會交往中的不可逃避的重要因素。</a:t>
            </a:r>
            <a:endParaRPr lang="en-US" altLang="zh-TW" sz="1200" kern="1200" dirty="0">
              <a:solidFill>
                <a:schemeClr val="tx1"/>
              </a:solidFill>
              <a:effectLst/>
              <a:latin typeface="+mn-lt"/>
              <a:ea typeface="+mn-ea"/>
              <a:cs typeface="新細明體" charset="-120"/>
            </a:endParaRPr>
          </a:p>
          <a:p>
            <a:r>
              <a:rPr lang="zh-TW" altLang="zh-TW" sz="1200" b="1" kern="1200" dirty="0">
                <a:solidFill>
                  <a:schemeClr val="tx1"/>
                </a:solidFill>
                <a:effectLst/>
                <a:latin typeface="+mn-lt"/>
                <a:ea typeface="+mn-ea"/>
                <a:cs typeface="新細明體" charset="-120"/>
              </a:rPr>
              <a:t>三、共享經濟改變了傳統產業的運行環境，形成了一種新的供給模式和交易關係。</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傳統生產方式是企業家組織生產要素提供產品，在生產環節的組織化程度很高，消費者主要是分散的散客。</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而網絡平台提高了消費者的組織化程度，將每一個顧客的消費需求變得更加精確，</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柔性生產</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和</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準時供給</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成為普遍性的生產方式，預示著精細生活時代的到來。</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從整個社會供給來看，共享經濟減少了社會供給總量，推動了綠色革命</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，有可能開啟下一輪產業革命</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，將成為過度消費的終結者。</a:t>
            </a:r>
          </a:p>
          <a:p>
            <a:r>
              <a:rPr lang="zh-TW" altLang="zh-TW" sz="1200" b="1" kern="1200" dirty="0">
                <a:solidFill>
                  <a:schemeClr val="tx1"/>
                </a:solidFill>
                <a:effectLst/>
                <a:latin typeface="+mn-lt"/>
                <a:ea typeface="+mn-ea"/>
                <a:cs typeface="新細明體" charset="-120"/>
              </a:rPr>
              <a:t>四、共享經濟改變了勞資關係</a:t>
            </a:r>
            <a:r>
              <a:rPr lang="en-US" altLang="zh-TW" sz="1200" b="1" kern="1200" dirty="0">
                <a:solidFill>
                  <a:schemeClr val="tx1"/>
                </a:solidFill>
                <a:effectLst/>
                <a:latin typeface="+mn-lt"/>
                <a:ea typeface="+mn-ea"/>
                <a:cs typeface="新細明體" charset="-120"/>
              </a:rPr>
              <a:t> </a:t>
            </a:r>
            <a:r>
              <a:rPr lang="zh-TW" altLang="zh-TW" sz="1200" b="1" kern="1200" dirty="0">
                <a:solidFill>
                  <a:schemeClr val="tx1"/>
                </a:solidFill>
                <a:effectLst/>
                <a:latin typeface="+mn-lt"/>
                <a:ea typeface="+mn-ea"/>
                <a:cs typeface="新細明體" charset="-120"/>
              </a:rPr>
              <a:t>。</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共享經濟改變了企業的僱傭模式和勞動力的全職就業模式，給那些富有創造力的個人提供一種全新的在家謀生方式，人們可以自由選擇自己感興趣和擅長的任務、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工作時間和工資</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事實上，大多數參與分享業務的人，都擁有自己的本職工作，只是將這些分享服務看成是額外的收入</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從公司的角度看，這種模式能夠保證公司自身靈活地調整規模，免去了裁員和招聘的痛苦，也不用考慮職工獎金</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保險</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退休金以及工會之類的繁瑣事務。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這種工作模式，對於個人和公司都是非常有利的，從而使社會成員成為自由職業者和兼職人員的混合體，使全社會成為一個全合約型社會。</a:t>
            </a:r>
          </a:p>
          <a:p>
            <a:r>
              <a:rPr lang="zh-TW" altLang="zh-TW" sz="1200" b="1" kern="1200" dirty="0">
                <a:solidFill>
                  <a:schemeClr val="tx1"/>
                </a:solidFill>
                <a:effectLst/>
                <a:latin typeface="+mn-lt"/>
                <a:ea typeface="+mn-ea"/>
                <a:cs typeface="新細明體" charset="-120"/>
              </a:rPr>
              <a:t>五、共享經濟有助於解決政府城市管理難題。</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交通擁堵、生態資源緊張、</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勞資矛盾</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收入分配不公、鄰里冷漠是製約多數城市發展的普遍難題。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在共享經濟理念下，地方政府間可以開展廣泛的發展合作，通過城市間信息共享</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、政策協調、</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人力資源共用，有助於縮小城鄉差距和區域不平衡問題。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共享自行車和汽車改變了城市旨在改善交通的政策，共享汽車還能減少尾氣排放，共享私人住宅還能平衡城市住房供需關係，共享經濟甚至還可以通過穩定社會網絡來解決城市犯罪問題。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共享模式切入政治程序，成為民主化進程的重要促進因素。</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比如，很多國家流行的參與式預算管理，就是一個城市或社區的所有居民共同參與城市預算管理</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，討論並決定公共開支項目。</a:t>
            </a:r>
          </a:p>
          <a:p>
            <a:endParaRPr lang="zh-TW" altLang="zh-TW" sz="1200" kern="1200" dirty="0">
              <a:solidFill>
                <a:schemeClr val="tx1"/>
              </a:solidFill>
              <a:effectLst/>
              <a:latin typeface="+mn-lt"/>
              <a:ea typeface="+mn-ea"/>
              <a:cs typeface="新細明體" charset="-120"/>
            </a:endParaRP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26</a:t>
            </a:fld>
            <a:endParaRPr lang="zh-TW" altLang="en-US"/>
          </a:p>
        </p:txBody>
      </p:sp>
    </p:spTree>
    <p:extLst>
      <p:ext uri="{BB962C8B-B14F-4D97-AF65-F5344CB8AC3E}">
        <p14:creationId xmlns:p14="http://schemas.microsoft.com/office/powerpoint/2010/main" val="41890198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28</a:t>
            </a:fld>
            <a:endParaRPr lang="en-US" altLang="zh-TW"/>
          </a:p>
        </p:txBody>
      </p:sp>
      <p:sp>
        <p:nvSpPr>
          <p:cNvPr id="5" name="日期版面配置區 4"/>
          <p:cNvSpPr>
            <a:spLocks noGrp="1"/>
          </p:cNvSpPr>
          <p:nvPr>
            <p:ph type="dt" idx="11"/>
          </p:nvPr>
        </p:nvSpPr>
        <p:spPr/>
        <p:txBody>
          <a:bodyPr/>
          <a:lstStyle/>
          <a:p>
            <a:pPr>
              <a:defRPr/>
            </a:pPr>
            <a:r>
              <a:rPr lang="en-US" altLang="zh-TW"/>
              <a:t>2016/4/27</a:t>
            </a:r>
          </a:p>
        </p:txBody>
      </p:sp>
    </p:spTree>
    <p:extLst>
      <p:ext uri="{BB962C8B-B14F-4D97-AF65-F5344CB8AC3E}">
        <p14:creationId xmlns:p14="http://schemas.microsoft.com/office/powerpoint/2010/main" val="5588448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平台經濟作為新經濟時代越來越重要的一種產業組織形式，主要具備以下幾方面的特徵：</a:t>
            </a:r>
          </a:p>
          <a:p>
            <a:r>
              <a:rPr lang="zh-TW" altLang="zh-TW" sz="1200" kern="1200" dirty="0">
                <a:solidFill>
                  <a:schemeClr val="tx1"/>
                </a:solidFill>
                <a:effectLst/>
                <a:latin typeface="+mn-lt"/>
                <a:ea typeface="+mn-ea"/>
                <a:cs typeface="新細明體" charset="-120"/>
              </a:rPr>
              <a:t>所謂平台就是為合作參與者和客戶提供一個合作和交易的軟硬件相結合的場所或環境。</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a:t>
            </a:r>
            <a:r>
              <a:rPr lang="en-US" altLang="zh-TW" sz="1200" kern="1200" dirty="0">
                <a:solidFill>
                  <a:schemeClr val="tx1"/>
                </a:solidFill>
                <a:effectLst/>
                <a:latin typeface="+mn-lt"/>
                <a:ea typeface="+mn-ea"/>
                <a:cs typeface="新細明體" charset="-120"/>
              </a:rPr>
              <a:t>( Platform Economics)</a:t>
            </a:r>
            <a:r>
              <a:rPr lang="zh-TW" altLang="zh-TW" sz="1200" kern="1200" dirty="0">
                <a:solidFill>
                  <a:schemeClr val="tx1"/>
                </a:solidFill>
                <a:effectLst/>
                <a:latin typeface="+mn-lt"/>
                <a:ea typeface="+mn-ea"/>
                <a:cs typeface="新細明體" charset="-120"/>
              </a:rPr>
              <a:t>所指是一種虛擬或真實的交易場所，平臺本身不生產產品，但可以促成雙方或多方供求之間的交易，收取恰當的費用或賺取差價而獲得收益的一種商業模式。</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平台經濟具有如下特徵：</a:t>
            </a:r>
          </a:p>
          <a:p>
            <a:r>
              <a:rPr lang="zh-TW" altLang="zh-TW" sz="1200" kern="1200" dirty="0">
                <a:solidFill>
                  <a:schemeClr val="tx1"/>
                </a:solidFill>
                <a:effectLst/>
                <a:latin typeface="+mn-lt"/>
                <a:ea typeface="+mn-ea"/>
                <a:cs typeface="新細明體" charset="-120"/>
              </a:rPr>
              <a:t>一</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是平台經濟是一個雙邊或多邊市場。</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平台企業一邊面對消費者</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，一邊面對商家。</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平台經濟通過雙邊市場效應和平台的集群效應</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，形成符合定位的平台分工。</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在這個平台上有眾多的參與者，有著明確的分工，都可以作出自己的貢獻，每個平台都有一個平台運營商，它負責聚集社會資源和合作夥伴，為客戶提供好的產品</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，通過聚集人氣，擴大用戶規模，使參與各方受益，達到平台價值、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客戶價值和服務價值最大化。</a:t>
            </a:r>
          </a:p>
          <a:p>
            <a:r>
              <a:rPr lang="zh-TW" altLang="zh-TW" sz="1200" kern="1200" dirty="0">
                <a:solidFill>
                  <a:schemeClr val="tx1"/>
                </a:solidFill>
                <a:effectLst/>
                <a:latin typeface="+mn-lt"/>
                <a:ea typeface="+mn-ea"/>
                <a:cs typeface="新細明體" charset="-120"/>
              </a:rPr>
              <a:t>二</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是平台經濟具有增值性。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也就是說平台型企業要能為消費者和商家提供獲得收益的服務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如百度一方面為廣大用戶提供搜索服務，通過聚集流量，為商家提供更加精準的廣告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，提高廣告效益。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平台企業要能立足市場，關鍵就是要為雙邊或多邊市場創造價值，從而吸引用戶，提高平台的粘性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r>
              <a:rPr lang="zh-TW" altLang="zh-TW" sz="1200" kern="1200" dirty="0">
                <a:solidFill>
                  <a:schemeClr val="tx1"/>
                </a:solidFill>
                <a:effectLst/>
                <a:latin typeface="+mn-lt"/>
                <a:ea typeface="+mn-ea"/>
                <a:cs typeface="新細明體" charset="-120"/>
              </a:rPr>
              <a:t>三</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是平台經濟具有網絡外部性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平台企業為買賣雙方提供服務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，促成交易，而且買賣雙方任何一方數量越多，就越能吸引另一方數量的增長，其網絡外部性特徵就能充分顯現，賣家和買家越多，平台越有價值。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同時，平台經濟之所以擁有巨大魅力</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，是因為具有交叉外部性特徵，即一邊用戶的規模增加顯著影響另一邊用戶使用該平台的效用或價值。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在網絡外部性下，平台型企業往往出現規模收益遞增現象，強者可以掌控全局，贏者通吃，而弱者只能瓜分殘羹，或在平台競爭中淘汰。</a:t>
            </a:r>
          </a:p>
          <a:p>
            <a:r>
              <a:rPr lang="zh-TW" altLang="zh-TW" sz="1200" kern="1200" dirty="0">
                <a:solidFill>
                  <a:schemeClr val="tx1"/>
                </a:solidFill>
                <a:effectLst/>
                <a:latin typeface="+mn-lt"/>
                <a:ea typeface="+mn-ea"/>
                <a:cs typeface="新細明體" charset="-120"/>
              </a:rPr>
              <a:t>四</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是平台經濟具有開放</a:t>
            </a:r>
            <a:r>
              <a:rPr lang="zh-TW" altLang="zh-TW" sz="1200" dirty="0">
                <a:solidFill>
                  <a:schemeClr val="tx1"/>
                </a:solidFill>
                <a:cs typeface="新細明體" charset="-120"/>
              </a:rPr>
              <a:t>特</a:t>
            </a:r>
            <a:r>
              <a:rPr lang="zh-TW" altLang="zh-TW" sz="1200" kern="1200" dirty="0">
                <a:solidFill>
                  <a:schemeClr val="tx1"/>
                </a:solidFill>
                <a:effectLst/>
                <a:latin typeface="+mn-lt"/>
                <a:ea typeface="+mn-ea"/>
                <a:cs typeface="新細明體" charset="-120"/>
              </a:rPr>
              <a:t>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平台經濟最大的特點就是築巢引鳳，吸引各種資源的加入，這就需要平台對外開放，平台的合作夥伴越多，平台就越有價值。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平台的開放性實現多方共贏，從而提高平台的聚焦效應和平台價值。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如今，我國互聯網企業走上了開放的道路，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淘寶</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騰訊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京東商城</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奇虎</a:t>
            </a:r>
            <a:r>
              <a:rPr lang="en-US" altLang="zh-TW" sz="1200" kern="1200" dirty="0">
                <a:solidFill>
                  <a:schemeClr val="tx1"/>
                </a:solidFill>
                <a:effectLst/>
                <a:latin typeface="+mn-lt"/>
                <a:ea typeface="+mn-ea"/>
                <a:cs typeface="新細明體" charset="-120"/>
              </a:rPr>
              <a:t>360 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百度等紛紛加入開放的行列，開放使這些平台型企業更有競爭力</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29</a:t>
            </a:fld>
            <a:endParaRPr lang="zh-TW" altLang="en-US"/>
          </a:p>
        </p:txBody>
      </p:sp>
    </p:spTree>
    <p:extLst>
      <p:ext uri="{BB962C8B-B14F-4D97-AF65-F5344CB8AC3E}">
        <p14:creationId xmlns:p14="http://schemas.microsoft.com/office/powerpoint/2010/main" val="490819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a:t>
            </a:fld>
            <a:endParaRPr lang="zh-TW" altLang="en-US"/>
          </a:p>
        </p:txBody>
      </p:sp>
    </p:spTree>
    <p:extLst>
      <p:ext uri="{BB962C8B-B14F-4D97-AF65-F5344CB8AC3E}">
        <p14:creationId xmlns:p14="http://schemas.microsoft.com/office/powerpoint/2010/main" val="20590586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TW" sz="1200" b="0" i="0" kern="1200" dirty="0">
                <a:solidFill>
                  <a:schemeClr val="tx1"/>
                </a:solidFill>
                <a:latin typeface="+mn-lt"/>
                <a:ea typeface="+mn-ea"/>
                <a:cs typeface="+mn-cs"/>
              </a:rPr>
              <a:t>LBS</a:t>
            </a:r>
            <a:r>
              <a:rPr lang="zh-TW" altLang="en-US" sz="1200" b="0" i="0" kern="1200" dirty="0">
                <a:solidFill>
                  <a:schemeClr val="tx1"/>
                </a:solidFill>
                <a:latin typeface="+mn-lt"/>
                <a:ea typeface="+mn-ea"/>
                <a:cs typeface="+mn-cs"/>
              </a:rPr>
              <a:t>　　</a:t>
            </a:r>
            <a:endParaRPr lang="en-US" altLang="zh-TW" sz="1200" b="0" i="0" kern="1200" dirty="0">
              <a:solidFill>
                <a:schemeClr val="tx1"/>
              </a:solidFill>
              <a:latin typeface="+mn-lt"/>
              <a:ea typeface="+mn-ea"/>
              <a:cs typeface="+mn-cs"/>
            </a:endParaRPr>
          </a:p>
          <a:p>
            <a:r>
              <a:rPr lang="zh-TW" altLang="en-US" sz="1200" b="0" i="0" kern="1200" baseline="0" dirty="0">
                <a:solidFill>
                  <a:schemeClr val="tx1"/>
                </a:solidFill>
                <a:latin typeface="+mn-lt"/>
                <a:ea typeface="+mn-ea"/>
                <a:cs typeface="+mn-cs"/>
              </a:rPr>
              <a:t>        </a:t>
            </a:r>
            <a:r>
              <a:rPr lang="zh-TW" altLang="en-US" sz="1200" b="0" i="0" kern="1200" dirty="0">
                <a:solidFill>
                  <a:schemeClr val="tx1"/>
                </a:solidFill>
                <a:latin typeface="+mn-lt"/>
                <a:ea typeface="+mn-ea"/>
                <a:cs typeface="+mn-cs"/>
              </a:rPr>
              <a:t>（</a:t>
            </a:r>
            <a:r>
              <a:rPr lang="en-US" altLang="zh-TW" sz="1200" b="0" i="0" kern="1200" dirty="0">
                <a:solidFill>
                  <a:schemeClr val="tx1"/>
                </a:solidFill>
                <a:latin typeface="+mn-lt"/>
                <a:ea typeface="+mn-ea"/>
                <a:cs typeface="+mn-cs"/>
              </a:rPr>
              <a:t>1</a:t>
            </a:r>
            <a:r>
              <a:rPr lang="zh-TW" altLang="en-US" sz="1200" b="0" i="0" kern="1200" dirty="0">
                <a:solidFill>
                  <a:schemeClr val="tx1"/>
                </a:solidFill>
                <a:latin typeface="+mn-lt"/>
                <a:ea typeface="+mn-ea"/>
                <a:cs typeface="+mn-cs"/>
              </a:rPr>
              <a:t>）緊急救援服務，如美國的</a:t>
            </a:r>
            <a:r>
              <a:rPr lang="en-US" altLang="zh-TW" sz="1200" b="0" i="0" kern="1200" dirty="0">
                <a:solidFill>
                  <a:schemeClr val="tx1"/>
                </a:solidFill>
                <a:latin typeface="+mn-lt"/>
                <a:ea typeface="+mn-ea"/>
                <a:cs typeface="+mn-cs"/>
              </a:rPr>
              <a:t>"911"</a:t>
            </a:r>
            <a:r>
              <a:rPr lang="zh-TW" altLang="en-US" sz="1200" b="0" i="0" kern="1200" dirty="0">
                <a:solidFill>
                  <a:schemeClr val="tx1"/>
                </a:solidFill>
                <a:latin typeface="+mn-lt"/>
                <a:ea typeface="+mn-ea"/>
                <a:cs typeface="+mn-cs"/>
              </a:rPr>
              <a:t>緊急服務。</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2</a:t>
            </a:r>
            <a:r>
              <a:rPr lang="zh-TW" altLang="en-US" sz="1200" b="0" i="0" kern="1200" dirty="0">
                <a:solidFill>
                  <a:schemeClr val="tx1"/>
                </a:solidFill>
                <a:latin typeface="+mn-lt"/>
                <a:ea typeface="+mn-ea"/>
                <a:cs typeface="+mn-cs"/>
              </a:rPr>
              <a:t>）與地圖坐標有關的信息服務及互動式地圖</a:t>
            </a:r>
            <a:r>
              <a:rPr lang="zh-TW" altLang="en-US" sz="1200" b="0" i="0" u="none" strike="noStrike" kern="1200" dirty="0">
                <a:solidFill>
                  <a:schemeClr val="tx1"/>
                </a:solidFill>
                <a:latin typeface="+mn-lt"/>
                <a:ea typeface="+mn-ea"/>
                <a:cs typeface="+mn-cs"/>
                <a:hlinkClick r:id="rId3" tooltip="信息服务"/>
              </a:rPr>
              <a:t>信息服務</a:t>
            </a:r>
            <a:r>
              <a:rPr lang="zh-TW" altLang="en-US" sz="1200" b="0" i="0" kern="1200" dirty="0">
                <a:solidFill>
                  <a:schemeClr val="tx1"/>
                </a:solidFill>
                <a:latin typeface="+mn-lt"/>
                <a:ea typeface="+mn-ea"/>
                <a:cs typeface="+mn-cs"/>
              </a:rPr>
              <a:t>。</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3</a:t>
            </a:r>
            <a:r>
              <a:rPr lang="zh-TW" altLang="en-US" sz="1200" b="0" i="0" kern="1200" dirty="0">
                <a:solidFill>
                  <a:schemeClr val="tx1"/>
                </a:solidFill>
                <a:latin typeface="+mn-lt"/>
                <a:ea typeface="+mn-ea"/>
                <a:cs typeface="+mn-cs"/>
              </a:rPr>
              <a:t>）導航服務。提供交通路況及最佳行車路線；幫助用戶尋找最近的模板地及相關信息，幫助查找某公司的位置、電話號碼和郵政編碼等。</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4</a:t>
            </a:r>
            <a:r>
              <a:rPr lang="zh-TW" altLang="en-US" sz="1200" b="0" i="0" kern="1200" dirty="0">
                <a:solidFill>
                  <a:schemeClr val="tx1"/>
                </a:solidFill>
                <a:latin typeface="+mn-lt"/>
                <a:ea typeface="+mn-ea"/>
                <a:cs typeface="+mn-cs"/>
              </a:rPr>
              <a:t>）定位服務。跟蹤車隊、船隊及貴重物品的運輸，瞭解用戶所在位置及移動情況。</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5</a:t>
            </a:r>
            <a:r>
              <a:rPr lang="zh-TW" altLang="en-US" sz="1200" b="0" i="0" kern="1200" dirty="0">
                <a:solidFill>
                  <a:schemeClr val="tx1"/>
                </a:solidFill>
                <a:latin typeface="+mn-lt"/>
                <a:ea typeface="+mn-ea"/>
                <a:cs typeface="+mn-cs"/>
              </a:rPr>
              <a:t>）</a:t>
            </a:r>
            <a:r>
              <a:rPr lang="zh-TW" altLang="en-US" sz="1200" b="0" i="0" u="none" strike="noStrike" kern="1200" dirty="0">
                <a:solidFill>
                  <a:schemeClr val="tx1"/>
                </a:solidFill>
                <a:latin typeface="+mn-lt"/>
                <a:ea typeface="+mn-ea"/>
                <a:cs typeface="+mn-cs"/>
                <a:hlinkClick r:id="rId4" tooltip="移动广告"/>
              </a:rPr>
              <a:t>移動廣告</a:t>
            </a:r>
            <a:r>
              <a:rPr lang="zh-TW" altLang="en-US" sz="1200" b="0" i="0" kern="1200" dirty="0">
                <a:solidFill>
                  <a:schemeClr val="tx1"/>
                </a:solidFill>
                <a:latin typeface="+mn-lt"/>
                <a:ea typeface="+mn-ea"/>
                <a:cs typeface="+mn-cs"/>
              </a:rPr>
              <a:t>，無線廣告，移動黃頁，</a:t>
            </a:r>
            <a:r>
              <a:rPr lang="zh-TW" altLang="en-US" sz="1200" b="0" i="0" u="none" strike="noStrike" kern="1200" dirty="0">
                <a:solidFill>
                  <a:schemeClr val="tx1"/>
                </a:solidFill>
                <a:latin typeface="+mn-lt"/>
                <a:ea typeface="+mn-ea"/>
                <a:cs typeface="+mn-cs"/>
                <a:hlinkClick r:id="rId5" tooltip="旅游信息"/>
              </a:rPr>
              <a:t>旅游信息</a:t>
            </a:r>
            <a:r>
              <a:rPr lang="zh-TW" altLang="en-US" sz="1200" b="0" i="0" kern="1200" dirty="0">
                <a:solidFill>
                  <a:schemeClr val="tx1"/>
                </a:solidFill>
                <a:latin typeface="+mn-lt"/>
                <a:ea typeface="+mn-ea"/>
                <a:cs typeface="+mn-cs"/>
              </a:rPr>
              <a:t>。</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6</a:t>
            </a:r>
            <a:r>
              <a:rPr lang="zh-TW" altLang="en-US" sz="1200" b="0" i="0" kern="1200" dirty="0">
                <a:solidFill>
                  <a:schemeClr val="tx1"/>
                </a:solidFill>
                <a:latin typeface="+mn-lt"/>
                <a:ea typeface="+mn-ea"/>
                <a:cs typeface="+mn-cs"/>
              </a:rPr>
              <a:t>）銀行財務的虛擬支付。</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7</a:t>
            </a:r>
            <a:r>
              <a:rPr lang="zh-TW" altLang="en-US" sz="1200" b="0" i="0" kern="1200" dirty="0">
                <a:solidFill>
                  <a:schemeClr val="tx1"/>
                </a:solidFill>
                <a:latin typeface="+mn-lt"/>
                <a:ea typeface="+mn-ea"/>
                <a:cs typeface="+mn-cs"/>
              </a:rPr>
              <a:t>）個人安全服務。</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8</a:t>
            </a:r>
            <a:r>
              <a:rPr lang="zh-TW" altLang="en-US" sz="1200" b="0" i="0" kern="1200" dirty="0">
                <a:solidFill>
                  <a:schemeClr val="tx1"/>
                </a:solidFill>
                <a:latin typeface="+mn-lt"/>
                <a:ea typeface="+mn-ea"/>
                <a:cs typeface="+mn-cs"/>
              </a:rPr>
              <a:t>）位置計費。室內、室外不同位置打電話的不同</a:t>
            </a:r>
            <a:r>
              <a:rPr lang="zh-TW" altLang="en-US" sz="1200" b="0" i="0" u="none" strike="noStrike" kern="1200" dirty="0">
                <a:solidFill>
                  <a:schemeClr val="tx1"/>
                </a:solidFill>
                <a:latin typeface="+mn-lt"/>
                <a:ea typeface="+mn-ea"/>
                <a:cs typeface="+mn-cs"/>
                <a:hlinkClick r:id="rId6" tooltip="费用"/>
              </a:rPr>
              <a:t>費用</a:t>
            </a:r>
            <a:r>
              <a:rPr lang="zh-TW" altLang="en-US" sz="1200" b="0" i="0" kern="1200" dirty="0">
                <a:solidFill>
                  <a:schemeClr val="tx1"/>
                </a:solidFill>
                <a:latin typeface="+mn-lt"/>
                <a:ea typeface="+mn-ea"/>
                <a:cs typeface="+mn-cs"/>
              </a:rPr>
              <a:t>和計費。</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9</a:t>
            </a:r>
            <a:r>
              <a:rPr lang="zh-TW" altLang="en-US" sz="1200" b="0" i="0" kern="1200" dirty="0">
                <a:solidFill>
                  <a:schemeClr val="tx1"/>
                </a:solidFill>
                <a:latin typeface="+mn-lt"/>
                <a:ea typeface="+mn-ea"/>
                <a:cs typeface="+mn-cs"/>
              </a:rPr>
              <a:t>）費率的不同組合。</a:t>
            </a:r>
          </a:p>
          <a:p>
            <a:endParaRPr lang="zh-TW" altLang="en-US" dirty="0"/>
          </a:p>
        </p:txBody>
      </p:sp>
      <p:sp>
        <p:nvSpPr>
          <p:cNvPr id="4" name="投影片編號版面配置區 3"/>
          <p:cNvSpPr>
            <a:spLocks noGrp="1"/>
          </p:cNvSpPr>
          <p:nvPr>
            <p:ph type="sldNum" sz="quarter" idx="10"/>
          </p:nvPr>
        </p:nvSpPr>
        <p:spPr/>
        <p:txBody>
          <a:bodyPr/>
          <a:lstStyle/>
          <a:p>
            <a:fld id="{23A25DB9-1DDA-48C1-906A-0F25402CFEE4}" type="slidenum">
              <a:rPr lang="zh-TW" altLang="en-US" smtClean="0"/>
              <a:pPr/>
              <a:t>5</a:t>
            </a:fld>
            <a:endParaRPr lang="zh-TW" altLang="en-US"/>
          </a:p>
        </p:txBody>
      </p:sp>
    </p:spTree>
    <p:extLst>
      <p:ext uri="{BB962C8B-B14F-4D97-AF65-F5344CB8AC3E}">
        <p14:creationId xmlns:p14="http://schemas.microsoft.com/office/powerpoint/2010/main" val="908729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92500" lnSpcReduction="20000"/>
          </a:bodyPr>
          <a:lstStyle/>
          <a:p>
            <a:r>
              <a:rPr lang="en-US" altLang="zh-TW" sz="1200" b="0" i="0" kern="1200" dirty="0">
                <a:solidFill>
                  <a:schemeClr val="tx1"/>
                </a:solidFill>
                <a:latin typeface="+mn-lt"/>
                <a:ea typeface="+mn-ea"/>
                <a:cs typeface="+mn-cs"/>
              </a:rPr>
              <a:t>(1)</a:t>
            </a:r>
            <a:r>
              <a:rPr lang="zh-TW" altLang="en-US" sz="1200" b="0" i="0" kern="1200" dirty="0">
                <a:solidFill>
                  <a:schemeClr val="tx1"/>
                </a:solidFill>
                <a:latin typeface="+mn-lt"/>
                <a:ea typeface="+mn-ea"/>
                <a:cs typeface="+mn-cs"/>
              </a:rPr>
              <a:t>銀行業務：移動電子商務使用戶能隨時隨地在網上安全地進行個人</a:t>
            </a:r>
            <a:r>
              <a:rPr lang="zh-TW" altLang="en-US" sz="1200" b="0" i="0" u="none" strike="noStrike" kern="1200" dirty="0">
                <a:solidFill>
                  <a:schemeClr val="tx1"/>
                </a:solidFill>
                <a:latin typeface="+mn-lt"/>
                <a:ea typeface="+mn-ea"/>
                <a:cs typeface="+mn-cs"/>
                <a:hlinkClick r:id="rId3" tooltip="财务管理"/>
              </a:rPr>
              <a:t>財務管理</a:t>
            </a:r>
            <a:r>
              <a:rPr lang="zh-TW" altLang="en-US" sz="1200" b="0" i="0" kern="1200" dirty="0">
                <a:solidFill>
                  <a:schemeClr val="tx1"/>
                </a:solidFill>
                <a:latin typeface="+mn-lt"/>
                <a:ea typeface="+mn-ea"/>
                <a:cs typeface="+mn-cs"/>
              </a:rPr>
              <a:t>，進一步完善網際網路銀行體系。用戶可以使用其移動終端核查其帳戶、支付帳單、進行轉帳以及接收付款通知等。</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(2)</a:t>
            </a:r>
            <a:r>
              <a:rPr lang="zh-TW" altLang="en-US" sz="1200" b="0" i="0" kern="1200" dirty="0">
                <a:solidFill>
                  <a:schemeClr val="tx1"/>
                </a:solidFill>
                <a:latin typeface="+mn-lt"/>
                <a:ea typeface="+mn-ea"/>
                <a:cs typeface="+mn-cs"/>
              </a:rPr>
              <a:t>交易：移動電子商務具有即時性，因此非常適用於股票等交易應用。</a:t>
            </a:r>
            <a:r>
              <a:rPr lang="zh-TW" altLang="en-US" sz="1200" b="0" i="0" u="none" strike="noStrike" kern="1200" dirty="0">
                <a:solidFill>
                  <a:schemeClr val="tx1"/>
                </a:solidFill>
                <a:latin typeface="+mn-lt"/>
                <a:ea typeface="+mn-ea"/>
                <a:cs typeface="+mn-cs"/>
                <a:hlinkClick r:id="rId4" tooltip="移动设备"/>
              </a:rPr>
              <a:t>移動設備</a:t>
            </a:r>
            <a:r>
              <a:rPr lang="zh-TW" altLang="en-US" sz="1200" b="0" i="0" kern="1200" dirty="0">
                <a:solidFill>
                  <a:schemeClr val="tx1"/>
                </a:solidFill>
                <a:latin typeface="+mn-lt"/>
                <a:ea typeface="+mn-ea"/>
                <a:cs typeface="+mn-cs"/>
              </a:rPr>
              <a:t>可用於接收實時財務新聞和信息，也可確認訂單並安全地線上管理股票交易。</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(3)</a:t>
            </a:r>
            <a:r>
              <a:rPr lang="zh-TW" altLang="en-US" sz="1200" b="0" i="0" kern="1200" dirty="0">
                <a:solidFill>
                  <a:schemeClr val="tx1"/>
                </a:solidFill>
                <a:latin typeface="+mn-lt"/>
                <a:ea typeface="+mn-ea"/>
                <a:cs typeface="+mn-cs"/>
              </a:rPr>
              <a:t>訂票：通過網際網路預定機票，車票或入場券已經發展成為一項主要業務，其規模還在繼續擴大。</a:t>
            </a:r>
            <a:r>
              <a:rPr lang="zh-TW" altLang="en-US" sz="1200" b="0" i="0" u="none" strike="noStrike" kern="1200" dirty="0">
                <a:solidFill>
                  <a:schemeClr val="tx1"/>
                </a:solidFill>
                <a:latin typeface="+mn-lt"/>
                <a:ea typeface="+mn-ea"/>
                <a:cs typeface="+mn-cs"/>
                <a:hlinkClick r:id="rId5" tooltip="因特网"/>
              </a:rPr>
              <a:t>網際網路</a:t>
            </a:r>
            <a:r>
              <a:rPr lang="zh-TW" altLang="en-US" sz="1200" b="0" i="0" kern="1200" dirty="0">
                <a:solidFill>
                  <a:schemeClr val="tx1"/>
                </a:solidFill>
                <a:latin typeface="+mn-lt"/>
                <a:ea typeface="+mn-ea"/>
                <a:cs typeface="+mn-cs"/>
              </a:rPr>
              <a:t>有助於方便核查票證的有無，併進行購票和確認。移動電子商務使用戶能在票價優惠或航班取消時立即得到通知，也可支付票費或在旅行途中臨時更改航班或車次。藉助移動設備，用戶可以瀏覽電影剪輯、閱讀評論，然後定購鄰近電影院的電影票。</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(4)</a:t>
            </a:r>
            <a:r>
              <a:rPr lang="zh-TW" altLang="en-US" sz="1200" b="0" i="0" kern="1200" dirty="0">
                <a:solidFill>
                  <a:schemeClr val="tx1"/>
                </a:solidFill>
                <a:latin typeface="+mn-lt"/>
                <a:ea typeface="+mn-ea"/>
                <a:cs typeface="+mn-cs"/>
              </a:rPr>
              <a:t>購物：藉助移動電子商務，用戶能夠通過其移動通信設備進行</a:t>
            </a:r>
            <a:r>
              <a:rPr lang="zh-TW" altLang="en-US" sz="1200" b="0" i="0" u="none" strike="noStrike" kern="1200" dirty="0">
                <a:solidFill>
                  <a:schemeClr val="tx1"/>
                </a:solidFill>
                <a:latin typeface="+mn-lt"/>
                <a:ea typeface="+mn-ea"/>
                <a:cs typeface="+mn-cs"/>
                <a:hlinkClick r:id="rId6" tooltip="网上购物"/>
              </a:rPr>
              <a:t>網上購物</a:t>
            </a:r>
            <a:r>
              <a:rPr lang="zh-TW" altLang="en-US" sz="1200" b="0" i="0" kern="1200" dirty="0">
                <a:solidFill>
                  <a:schemeClr val="tx1"/>
                </a:solidFill>
                <a:latin typeface="+mn-lt"/>
                <a:ea typeface="+mn-ea"/>
                <a:cs typeface="+mn-cs"/>
              </a:rPr>
              <a:t>。即興購物會是一大增長點，如訂購鮮花、禮物、食品或</a:t>
            </a:r>
            <a:r>
              <a:rPr lang="zh-TW" altLang="en-US" sz="1200" b="0" i="0" u="none" strike="noStrike" kern="1200" dirty="0">
                <a:solidFill>
                  <a:schemeClr val="tx1"/>
                </a:solidFill>
                <a:latin typeface="+mn-lt"/>
                <a:ea typeface="+mn-ea"/>
                <a:cs typeface="+mn-cs"/>
                <a:hlinkClick r:id="rId7" tooltip="快餐"/>
              </a:rPr>
              <a:t>快餐</a:t>
            </a:r>
            <a:r>
              <a:rPr lang="zh-TW" altLang="en-US" sz="1200" b="0" i="0" kern="1200" dirty="0">
                <a:solidFill>
                  <a:schemeClr val="tx1"/>
                </a:solidFill>
                <a:latin typeface="+mn-lt"/>
                <a:ea typeface="+mn-ea"/>
                <a:cs typeface="+mn-cs"/>
              </a:rPr>
              <a:t>等。傳統購物也可通過移動電子商務得到改進。例如，用戶可以使用“無線電子錢包”等具有安全支付功能的移動設備，在商店裡或</a:t>
            </a:r>
            <a:r>
              <a:rPr lang="zh-TW" altLang="en-US" sz="1200" b="0" i="0" u="none" strike="noStrike" kern="1200" dirty="0">
                <a:solidFill>
                  <a:schemeClr val="tx1"/>
                </a:solidFill>
                <a:latin typeface="+mn-lt"/>
                <a:ea typeface="+mn-ea"/>
                <a:cs typeface="+mn-cs"/>
                <a:hlinkClick r:id="rId8" tooltip="自动售货机"/>
              </a:rPr>
              <a:t>自動售貨機</a:t>
            </a:r>
            <a:r>
              <a:rPr lang="zh-TW" altLang="en-US" sz="1200" b="0" i="0" kern="1200" dirty="0">
                <a:solidFill>
                  <a:schemeClr val="tx1"/>
                </a:solidFill>
                <a:latin typeface="+mn-lt"/>
                <a:ea typeface="+mn-ea"/>
                <a:cs typeface="+mn-cs"/>
              </a:rPr>
              <a:t>上進行購物。</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(5)</a:t>
            </a:r>
            <a:r>
              <a:rPr lang="zh-TW" altLang="en-US" sz="1200" b="0" i="0" u="none" strike="noStrike" kern="1200" dirty="0">
                <a:solidFill>
                  <a:schemeClr val="tx1"/>
                </a:solidFill>
                <a:latin typeface="+mn-lt"/>
                <a:ea typeface="+mn-ea"/>
                <a:cs typeface="+mn-cs"/>
                <a:hlinkClick r:id="rId9" tooltip="娱乐"/>
              </a:rPr>
              <a:t>娛樂</a:t>
            </a:r>
            <a:r>
              <a:rPr lang="zh-TW" altLang="en-US" sz="1200" b="0" i="0" kern="1200" dirty="0">
                <a:solidFill>
                  <a:schemeClr val="tx1"/>
                </a:solidFill>
                <a:latin typeface="+mn-lt"/>
                <a:ea typeface="+mn-ea"/>
                <a:cs typeface="+mn-cs"/>
              </a:rPr>
              <a:t>：移動電子商務將帶來一系列</a:t>
            </a:r>
            <a:r>
              <a:rPr lang="zh-TW" altLang="en-US" sz="1200" b="0" i="0" u="none" strike="noStrike" kern="1200" dirty="0">
                <a:solidFill>
                  <a:schemeClr val="tx1"/>
                </a:solidFill>
                <a:latin typeface="+mn-lt"/>
                <a:ea typeface="+mn-ea"/>
                <a:cs typeface="+mn-cs"/>
                <a:hlinkClick r:id="rId10" tooltip="娱乐服务"/>
              </a:rPr>
              <a:t>娛樂服務</a:t>
            </a:r>
            <a:r>
              <a:rPr lang="zh-TW" altLang="en-US" sz="1200" b="0" i="0" kern="1200" dirty="0">
                <a:solidFill>
                  <a:schemeClr val="tx1"/>
                </a:solidFill>
                <a:latin typeface="+mn-lt"/>
                <a:ea typeface="+mn-ea"/>
                <a:cs typeface="+mn-cs"/>
              </a:rPr>
              <a:t>。用戶不僅可以從他們的移動設備上收聽音樂，還可以訂購、下載或支付特定的曲目，並且可以在網上與朋友們玩互動式游戲，還可以游戲付費，併進行快速、安全的博彩和游戲。</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(6)</a:t>
            </a:r>
            <a:r>
              <a:rPr lang="zh-TW" altLang="en-US" sz="1200" b="0" i="0" kern="1200" dirty="0">
                <a:solidFill>
                  <a:schemeClr val="tx1"/>
                </a:solidFill>
                <a:latin typeface="+mn-lt"/>
                <a:ea typeface="+mn-ea"/>
                <a:cs typeface="+mn-cs"/>
              </a:rPr>
              <a:t>無線醫療</a:t>
            </a:r>
            <a:r>
              <a:rPr lang="en-US" altLang="zh-TW" sz="1200" b="0" i="0" kern="1200" dirty="0">
                <a:solidFill>
                  <a:schemeClr val="tx1"/>
                </a:solidFill>
                <a:latin typeface="+mn-lt"/>
                <a:ea typeface="+mn-ea"/>
                <a:cs typeface="+mn-cs"/>
              </a:rPr>
              <a:t>(Wireless Medical)</a:t>
            </a:r>
            <a:r>
              <a:rPr lang="zh-TW" altLang="en-US" sz="1200" b="0" i="0" kern="1200" dirty="0">
                <a:solidFill>
                  <a:schemeClr val="tx1"/>
                </a:solidFill>
                <a:latin typeface="+mn-lt"/>
                <a:ea typeface="+mn-ea"/>
                <a:cs typeface="+mn-cs"/>
              </a:rPr>
              <a:t>醫療產業的顯著特點是每一秒種對病人都非常關鍵，在這一行業十分適合於移動電子商務的開展。在緊急情況下，救護車可以作為進行治療的場所，而藉助無線技術，救護車可以在移動的情況下同醫療中心和病人家屬建立快速、動態、實時的</a:t>
            </a:r>
            <a:r>
              <a:rPr lang="zh-TW" altLang="en-US" sz="1200" b="0" i="0" u="none" strike="noStrike" kern="1200" dirty="0">
                <a:solidFill>
                  <a:schemeClr val="tx1"/>
                </a:solidFill>
                <a:latin typeface="+mn-lt"/>
                <a:ea typeface="+mn-ea"/>
                <a:cs typeface="+mn-cs"/>
                <a:hlinkClick r:id="rId11" tooltip="数据交换"/>
              </a:rPr>
              <a:t>數據交換</a:t>
            </a:r>
            <a:r>
              <a:rPr lang="zh-TW" altLang="en-US" sz="1200" b="0" i="0" kern="1200" dirty="0">
                <a:solidFill>
                  <a:schemeClr val="tx1"/>
                </a:solidFill>
                <a:latin typeface="+mn-lt"/>
                <a:ea typeface="+mn-ea"/>
                <a:cs typeface="+mn-cs"/>
              </a:rPr>
              <a:t>，這對每一秒鐘都很寶貴的緊急情況來說至關重要。在無線醫療的</a:t>
            </a:r>
            <a:r>
              <a:rPr lang="zh-TW" altLang="en-US" sz="1200" b="0" i="0" u="none" strike="noStrike" kern="1200" dirty="0">
                <a:solidFill>
                  <a:schemeClr val="tx1"/>
                </a:solidFill>
                <a:latin typeface="+mn-lt"/>
                <a:ea typeface="+mn-ea"/>
                <a:cs typeface="+mn-cs"/>
                <a:hlinkClick r:id="rId12" tooltip="商业模式"/>
              </a:rPr>
              <a:t>商業模式</a:t>
            </a:r>
            <a:r>
              <a:rPr lang="zh-TW" altLang="en-US" sz="1200" b="0" i="0" kern="1200" dirty="0">
                <a:solidFill>
                  <a:schemeClr val="tx1"/>
                </a:solidFill>
                <a:latin typeface="+mn-lt"/>
                <a:ea typeface="+mn-ea"/>
                <a:cs typeface="+mn-cs"/>
              </a:rPr>
              <a:t>中，病人、醫生、</a:t>
            </a:r>
            <a:r>
              <a:rPr lang="zh-TW" altLang="en-US" sz="1200" b="0" i="0" u="none" strike="noStrike" kern="1200" dirty="0">
                <a:solidFill>
                  <a:schemeClr val="tx1"/>
                </a:solidFill>
                <a:latin typeface="+mn-lt"/>
                <a:ea typeface="+mn-ea"/>
                <a:cs typeface="+mn-cs"/>
                <a:hlinkClick r:id="rId13" tooltip="保险公司"/>
              </a:rPr>
              <a:t>保險公司</a:t>
            </a:r>
            <a:r>
              <a:rPr lang="zh-TW" altLang="en-US" sz="1200" b="0" i="0" kern="1200" dirty="0">
                <a:solidFill>
                  <a:schemeClr val="tx1"/>
                </a:solidFill>
                <a:latin typeface="+mn-lt"/>
                <a:ea typeface="+mn-ea"/>
                <a:cs typeface="+mn-cs"/>
              </a:rPr>
              <a:t>都可以獲益，也會願意為這項服務付費。這種服務是在時間緊迫的情形下，向專業醫療人員提供關鍵的醫療信息。由於醫療市場的空間非常巨大，並且提供這種服務的公司為社會創造了價值，同時，這項服務又非常容易擴展到全國乃至世界，我們相信在這整個流程中，存在著巨大的商機。</a:t>
            </a:r>
          </a:p>
          <a:p>
            <a:r>
              <a:rPr lang="zh-TW" altLang="en-US" sz="1200" b="0" i="0" kern="1200" dirty="0">
                <a:solidFill>
                  <a:schemeClr val="tx1"/>
                </a:solidFill>
                <a:latin typeface="+mn-lt"/>
                <a:ea typeface="+mn-ea"/>
                <a:cs typeface="+mn-cs"/>
              </a:rPr>
              <a:t>　　</a:t>
            </a:r>
            <a:endParaRPr lang="zh-TW" altLang="en-US" dirty="0"/>
          </a:p>
        </p:txBody>
      </p:sp>
      <p:sp>
        <p:nvSpPr>
          <p:cNvPr id="4" name="投影片編號版面配置區 3"/>
          <p:cNvSpPr>
            <a:spLocks noGrp="1"/>
          </p:cNvSpPr>
          <p:nvPr>
            <p:ph type="sldNum" sz="quarter" idx="10"/>
          </p:nvPr>
        </p:nvSpPr>
        <p:spPr/>
        <p:txBody>
          <a:bodyPr/>
          <a:lstStyle/>
          <a:p>
            <a:fld id="{23A25DB9-1DDA-48C1-906A-0F25402CFEE4}" type="slidenum">
              <a:rPr lang="zh-TW" altLang="en-US" smtClean="0"/>
              <a:pPr/>
              <a:t>8</a:t>
            </a:fld>
            <a:endParaRPr lang="zh-TW" altLang="en-US"/>
          </a:p>
        </p:txBody>
      </p:sp>
    </p:spTree>
    <p:extLst>
      <p:ext uri="{BB962C8B-B14F-4D97-AF65-F5344CB8AC3E}">
        <p14:creationId xmlns:p14="http://schemas.microsoft.com/office/powerpoint/2010/main" val="6322300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2989263" y="887413"/>
            <a:ext cx="4256087" cy="2395537"/>
          </a:xfrm>
        </p:spPr>
      </p:sp>
      <p:sp>
        <p:nvSpPr>
          <p:cNvPr id="3" name="備忘稿版面配置區 2"/>
          <p:cNvSpPr>
            <a:spLocks noGrp="1"/>
          </p:cNvSpPr>
          <p:nvPr>
            <p:ph type="body" idx="1"/>
          </p:nvPr>
        </p:nvSpPr>
        <p:spPr/>
        <p:txBody>
          <a:bodyPr>
            <a:normAutofit/>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altLang="zh-TW" b="1" dirty="0" smtClean="0">
                <a:effectLst>
                  <a:outerShdw blurRad="38100" dist="38100" dir="2700000" algn="tl">
                    <a:srgbClr val="000000">
                      <a:alpha val="43137"/>
                    </a:srgbClr>
                  </a:outerShdw>
                </a:effectLst>
              </a:rPr>
              <a:t>O2O</a:t>
            </a:r>
            <a:r>
              <a:rPr lang="zh-TW" altLang="en-US" b="1" dirty="0" smtClean="0">
                <a:effectLst>
                  <a:outerShdw blurRad="38100" dist="38100" dir="2700000" algn="tl">
                    <a:srgbClr val="000000">
                      <a:alpha val="43137"/>
                    </a:srgbClr>
                  </a:outerShdw>
                </a:effectLst>
              </a:rPr>
              <a:t>，全稱為</a:t>
            </a:r>
            <a:r>
              <a:rPr lang="en-US" altLang="zh-TW" b="1" dirty="0" smtClean="0">
                <a:effectLst>
                  <a:outerShdw blurRad="38100" dist="38100" dir="2700000" algn="tl">
                    <a:srgbClr val="000000">
                      <a:alpha val="43137"/>
                    </a:srgbClr>
                  </a:outerShdw>
                </a:effectLst>
              </a:rPr>
              <a:t>Online to Offline:</a:t>
            </a:r>
            <a:r>
              <a:rPr lang="zh-TW" altLang="en-US" b="1" dirty="0" smtClean="0">
                <a:effectLst>
                  <a:outerShdw blurRad="38100" dist="38100" dir="2700000" algn="tl">
                    <a:srgbClr val="000000">
                      <a:alpha val="43137"/>
                    </a:srgbClr>
                  </a:outerShdw>
                </a:effectLst>
              </a:rPr>
              <a:t> </a:t>
            </a:r>
            <a:r>
              <a:rPr lang="zh-TW" altLang="en-US" dirty="0" smtClean="0"/>
              <a:t>「線上對應線下實體」的意思，相對應其他我們耳熟能詳的</a:t>
            </a:r>
            <a:r>
              <a:rPr lang="en-US" altLang="zh-TW" dirty="0" smtClean="0"/>
              <a:t>B2B</a:t>
            </a:r>
            <a:r>
              <a:rPr lang="zh-TW" altLang="en-US" dirty="0" smtClean="0"/>
              <a:t>、</a:t>
            </a:r>
            <a:r>
              <a:rPr lang="en-US" altLang="zh-TW" dirty="0" smtClean="0"/>
              <a:t>B2C</a:t>
            </a:r>
            <a:r>
              <a:rPr lang="zh-TW" altLang="en-US" dirty="0" smtClean="0"/>
              <a:t>等等電子商務模式，具體的方式就是「消費者是在網路上付費，在店頭享受服務或取得商品」。</a:t>
            </a:r>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fld id="{F8D890A0-5290-4B3F-AE4D-A6A2B59856A1}" type="slidenum">
              <a:rPr lang="zh-TW" altLang="en-US" smtClean="0"/>
              <a:pPr/>
              <a:t>10</a:t>
            </a:fld>
            <a:endParaRPr lang="zh-TW" altLang="en-US"/>
          </a:p>
        </p:txBody>
      </p:sp>
    </p:spTree>
    <p:extLst>
      <p:ext uri="{BB962C8B-B14F-4D97-AF65-F5344CB8AC3E}">
        <p14:creationId xmlns:p14="http://schemas.microsoft.com/office/powerpoint/2010/main" val="955217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14</a:t>
            </a:fld>
            <a:endParaRPr lang="zh-TW" altLang="en-US"/>
          </a:p>
        </p:txBody>
      </p:sp>
    </p:spTree>
    <p:extLst>
      <p:ext uri="{BB962C8B-B14F-4D97-AF65-F5344CB8AC3E}">
        <p14:creationId xmlns:p14="http://schemas.microsoft.com/office/powerpoint/2010/main" val="2027692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1200" b="0" kern="1200" dirty="0">
                <a:solidFill>
                  <a:schemeClr val="tx1"/>
                </a:solidFill>
                <a:effectLst/>
                <a:latin typeface="+mn-lt"/>
                <a:ea typeface="+mn-ea"/>
                <a:cs typeface="新細明體" charset="-120"/>
              </a:rPr>
              <a:t>共享經濟這個術語最早由美國得克薩斯州立大學社會學教授馬科斯</a:t>
            </a:r>
            <a:r>
              <a:rPr lang="en-US" altLang="zh-TW" sz="1200" b="0" kern="1200" dirty="0">
                <a:solidFill>
                  <a:schemeClr val="tx1"/>
                </a:solidFill>
                <a:effectLst/>
                <a:latin typeface="+mn-lt"/>
                <a:ea typeface="+mn-ea"/>
                <a:cs typeface="新細明體" charset="-120"/>
              </a:rPr>
              <a:t>·</a:t>
            </a:r>
            <a:r>
              <a:rPr lang="zh-TW" altLang="zh-TW" sz="1200" b="0" kern="1200" dirty="0">
                <a:solidFill>
                  <a:schemeClr val="tx1"/>
                </a:solidFill>
                <a:effectLst/>
                <a:latin typeface="+mn-lt"/>
                <a:ea typeface="+mn-ea"/>
                <a:cs typeface="新細明體" charset="-120"/>
              </a:rPr>
              <a:t>費爾遜（</a:t>
            </a:r>
            <a:r>
              <a:rPr lang="en-US" altLang="zh-TW" sz="1200" b="0" kern="1200" dirty="0">
                <a:solidFill>
                  <a:schemeClr val="tx1"/>
                </a:solidFill>
                <a:effectLst/>
                <a:latin typeface="+mn-lt"/>
                <a:ea typeface="+mn-ea"/>
                <a:cs typeface="新細明體" charset="-120"/>
              </a:rPr>
              <a:t>Marcus </a:t>
            </a:r>
            <a:r>
              <a:rPr lang="en-US" altLang="zh-TW" sz="1200" b="0" kern="1200" dirty="0" err="1">
                <a:solidFill>
                  <a:schemeClr val="tx1"/>
                </a:solidFill>
                <a:effectLst/>
                <a:latin typeface="+mn-lt"/>
                <a:ea typeface="+mn-ea"/>
                <a:cs typeface="新細明體" charset="-120"/>
              </a:rPr>
              <a:t>Felson</a:t>
            </a:r>
            <a:r>
              <a:rPr lang="zh-TW" altLang="zh-TW" sz="1200" b="0" kern="1200" dirty="0">
                <a:solidFill>
                  <a:schemeClr val="tx1"/>
                </a:solidFill>
                <a:effectLst/>
                <a:latin typeface="+mn-lt"/>
                <a:ea typeface="+mn-ea"/>
                <a:cs typeface="新細明體" charset="-120"/>
              </a:rPr>
              <a:t>）和伊利諾伊大學社會學教授瓊</a:t>
            </a:r>
            <a:r>
              <a:rPr lang="en-US" altLang="zh-TW" sz="1200" b="0" kern="1200" dirty="0">
                <a:solidFill>
                  <a:schemeClr val="tx1"/>
                </a:solidFill>
                <a:effectLst/>
                <a:latin typeface="+mn-lt"/>
                <a:ea typeface="+mn-ea"/>
                <a:cs typeface="新細明體" charset="-120"/>
              </a:rPr>
              <a:t>·</a:t>
            </a:r>
            <a:r>
              <a:rPr lang="zh-TW" altLang="zh-TW" sz="1200" b="0" kern="1200" dirty="0">
                <a:solidFill>
                  <a:schemeClr val="tx1"/>
                </a:solidFill>
                <a:effectLst/>
                <a:latin typeface="+mn-lt"/>
                <a:ea typeface="+mn-ea"/>
                <a:cs typeface="新細明體" charset="-120"/>
              </a:rPr>
              <a:t>斯潘思（</a:t>
            </a:r>
            <a:r>
              <a:rPr lang="en-US" altLang="zh-TW" sz="1200" b="0" kern="1200" dirty="0" err="1">
                <a:solidFill>
                  <a:schemeClr val="tx1"/>
                </a:solidFill>
                <a:effectLst/>
                <a:latin typeface="+mn-lt"/>
                <a:ea typeface="+mn-ea"/>
                <a:cs typeface="新細明體" charset="-120"/>
              </a:rPr>
              <a:t>JoeL.Spaeth</a:t>
            </a:r>
            <a:r>
              <a:rPr lang="zh-TW" altLang="zh-TW" sz="1200" b="0" kern="1200" dirty="0">
                <a:solidFill>
                  <a:schemeClr val="tx1"/>
                </a:solidFill>
                <a:effectLst/>
                <a:latin typeface="+mn-lt"/>
                <a:ea typeface="+mn-ea"/>
                <a:cs typeface="新細明體" charset="-120"/>
              </a:rPr>
              <a:t>）於</a:t>
            </a:r>
            <a:r>
              <a:rPr lang="en-US" altLang="zh-TW" sz="1200" b="0" kern="1200" dirty="0">
                <a:solidFill>
                  <a:schemeClr val="tx1"/>
                </a:solidFill>
                <a:effectLst/>
                <a:latin typeface="+mn-lt"/>
                <a:ea typeface="+mn-ea"/>
                <a:cs typeface="新細明體" charset="-120"/>
              </a:rPr>
              <a:t>1978</a:t>
            </a:r>
            <a:r>
              <a:rPr lang="zh-TW" altLang="zh-TW" sz="1200" b="0" kern="1200" dirty="0">
                <a:solidFill>
                  <a:schemeClr val="tx1"/>
                </a:solidFill>
                <a:effectLst/>
                <a:latin typeface="+mn-lt"/>
                <a:ea typeface="+mn-ea"/>
                <a:cs typeface="新細明體" charset="-120"/>
              </a:rPr>
              <a:t>年發表的論文（</a:t>
            </a:r>
            <a:r>
              <a:rPr lang="en-US" altLang="zh-TW" sz="1200" b="0" kern="1200" dirty="0">
                <a:solidFill>
                  <a:schemeClr val="tx1"/>
                </a:solidFill>
                <a:effectLst/>
                <a:latin typeface="+mn-lt"/>
                <a:ea typeface="+mn-ea"/>
                <a:cs typeface="新細明體" charset="-120"/>
              </a:rPr>
              <a:t>Community </a:t>
            </a:r>
            <a:r>
              <a:rPr lang="en-US" altLang="zh-TW" sz="1200" b="0" kern="1200" dirty="0" err="1">
                <a:solidFill>
                  <a:schemeClr val="tx1"/>
                </a:solidFill>
                <a:effectLst/>
                <a:latin typeface="+mn-lt"/>
                <a:ea typeface="+mn-ea"/>
                <a:cs typeface="新細明體" charset="-120"/>
              </a:rPr>
              <a:t>Structureand</a:t>
            </a:r>
            <a:r>
              <a:rPr lang="en-US" altLang="zh-TW" sz="1200" b="0" kern="1200" dirty="0">
                <a:solidFill>
                  <a:schemeClr val="tx1"/>
                </a:solidFill>
                <a:effectLst/>
                <a:latin typeface="+mn-lt"/>
                <a:ea typeface="+mn-ea"/>
                <a:cs typeface="新細明體" charset="-120"/>
              </a:rPr>
              <a:t> Collaborative Consumption :</a:t>
            </a:r>
            <a:r>
              <a:rPr lang="en-US" altLang="zh-TW" sz="1200" b="0" kern="1200" dirty="0" err="1">
                <a:solidFill>
                  <a:schemeClr val="tx1"/>
                </a:solidFill>
                <a:effectLst/>
                <a:latin typeface="+mn-lt"/>
                <a:ea typeface="+mn-ea"/>
                <a:cs typeface="新細明體" charset="-120"/>
              </a:rPr>
              <a:t>ARoutine</a:t>
            </a:r>
            <a:r>
              <a:rPr lang="en-US" altLang="zh-TW" sz="1200" b="0" kern="1200" dirty="0">
                <a:solidFill>
                  <a:schemeClr val="tx1"/>
                </a:solidFill>
                <a:effectLst/>
                <a:latin typeface="+mn-lt"/>
                <a:ea typeface="+mn-ea"/>
                <a:cs typeface="新細明體" charset="-120"/>
              </a:rPr>
              <a:t> Activity Approach</a:t>
            </a:r>
            <a:r>
              <a:rPr lang="zh-TW" altLang="zh-TW" sz="1200" b="0" kern="1200" dirty="0">
                <a:solidFill>
                  <a:schemeClr val="tx1"/>
                </a:solidFill>
                <a:effectLst/>
                <a:latin typeface="+mn-lt"/>
                <a:ea typeface="+mn-ea"/>
                <a:cs typeface="新細明體" charset="-120"/>
              </a:rPr>
              <a:t>）中提出。</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共享經濟現象卻是在最近幾年流行的，其主要特點是，包括一個由第三方創建的、以信息技術為基礎的市場平台。</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這個第三方可以是商業機構、</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組織或者政府</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個體借助這些平台，</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交換閒置物品，分享自己的知識</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、經驗，或者向企業</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、某個創新項目籌集資金</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a:t>
            </a:r>
            <a:endParaRPr lang="zh-TW" altLang="en-US" sz="1200" b="0"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18</a:t>
            </a:fld>
            <a:endParaRPr lang="zh-TW" altLang="en-US"/>
          </a:p>
        </p:txBody>
      </p:sp>
    </p:spTree>
    <p:extLst>
      <p:ext uri="{BB962C8B-B14F-4D97-AF65-F5344CB8AC3E}">
        <p14:creationId xmlns:p14="http://schemas.microsoft.com/office/powerpoint/2010/main" val="16612024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關於共享經濟的</a:t>
            </a:r>
            <a:r>
              <a:rPr lang="zh-TW" altLang="en-US" sz="1200" kern="1200" dirty="0">
                <a:solidFill>
                  <a:schemeClr val="tx1"/>
                </a:solidFill>
                <a:effectLst/>
                <a:latin typeface="+mn-lt"/>
                <a:ea typeface="+mn-ea"/>
                <a:cs typeface="新細明體" charset="-120"/>
              </a:rPr>
              <a:t>三個</a:t>
            </a:r>
            <a:r>
              <a:rPr lang="zh-TW" altLang="zh-TW" sz="1200" kern="1200" dirty="0">
                <a:solidFill>
                  <a:schemeClr val="tx1"/>
                </a:solidFill>
                <a:effectLst/>
                <a:latin typeface="+mn-lt"/>
                <a:ea typeface="+mn-ea"/>
                <a:cs typeface="新細明體" charset="-120"/>
              </a:rPr>
              <a:t>驅動力</a:t>
            </a:r>
            <a:r>
              <a:rPr lang="zh-TW" altLang="en-US" sz="1200" kern="1200" dirty="0">
                <a:solidFill>
                  <a:schemeClr val="tx1"/>
                </a:solidFill>
                <a:effectLst/>
                <a:latin typeface="+mn-lt"/>
                <a:ea typeface="+mn-ea"/>
                <a:cs typeface="新細明體" charset="-120"/>
              </a:rPr>
              <a:t>：</a:t>
            </a:r>
            <a:endParaRPr lang="en-US"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一</a:t>
            </a:r>
            <a:r>
              <a:rPr lang="en-US" altLang="zh-TW" sz="1200" kern="1200" dirty="0">
                <a:solidFill>
                  <a:schemeClr val="tx1"/>
                </a:solidFill>
                <a:effectLst/>
                <a:latin typeface="+mn-lt"/>
                <a:ea typeface="+mn-ea"/>
                <a:cs typeface="新細明體" charset="-120"/>
              </a:rPr>
              <a:t> </a:t>
            </a:r>
            <a:r>
              <a:rPr lang="zh-TW" altLang="en-US"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消費者感覺有更大的主動權和透明度。</a:t>
            </a:r>
          </a:p>
          <a:p>
            <a:r>
              <a:rPr lang="zh-TW" altLang="zh-TW" sz="1200" kern="1200" dirty="0">
                <a:solidFill>
                  <a:schemeClr val="tx1"/>
                </a:solidFill>
                <a:effectLst/>
                <a:latin typeface="+mn-lt"/>
                <a:ea typeface="+mn-ea"/>
                <a:cs typeface="新細明體" charset="-120"/>
              </a:rPr>
              <a:t>現在人們經常會遭遇到四個問題，即波動性、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不確定性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、複雜性和模糊性。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共享經濟能使消費者在消費過程中充分發揮自我掌控能力。</a:t>
            </a:r>
          </a:p>
          <a:p>
            <a:r>
              <a:rPr lang="zh-TW" altLang="zh-TW" sz="1200" kern="1200" dirty="0">
                <a:solidFill>
                  <a:schemeClr val="tx1"/>
                </a:solidFill>
                <a:effectLst/>
                <a:latin typeface="+mn-lt"/>
                <a:ea typeface="+mn-ea"/>
                <a:cs typeface="新細明體" charset="-120"/>
              </a:rPr>
              <a:t>二</a:t>
            </a:r>
            <a:r>
              <a:rPr lang="zh-TW" altLang="en-US"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當今世界範圍內正出現信任危機。</a:t>
            </a:r>
          </a:p>
          <a:p>
            <a:r>
              <a:rPr lang="zh-TW" altLang="zh-TW" sz="1200" kern="1200" dirty="0">
                <a:solidFill>
                  <a:schemeClr val="tx1"/>
                </a:solidFill>
                <a:effectLst/>
                <a:latin typeface="+mn-lt"/>
                <a:ea typeface="+mn-ea"/>
                <a:cs typeface="新細明體" charset="-120"/>
              </a:rPr>
              <a:t>來自不同年齡階段的人群，尤其是年輕消費者對目前的商業和其他大規模組織的信任度越來 ​​越低。</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不少人對大商家的印象並不佳。</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為此，當他們發現賣家與自己產生共鳴時，感覺更可信，這類消費更具吸引力。</a:t>
            </a:r>
          </a:p>
          <a:p>
            <a:r>
              <a:rPr lang="zh-TW" altLang="zh-TW" sz="1200" kern="1200" dirty="0">
                <a:solidFill>
                  <a:schemeClr val="tx1"/>
                </a:solidFill>
                <a:effectLst/>
                <a:latin typeface="+mn-lt"/>
                <a:ea typeface="+mn-ea"/>
                <a:cs typeface="新細明體" charset="-120"/>
              </a:rPr>
              <a:t>三</a:t>
            </a:r>
            <a:r>
              <a:rPr lang="zh-TW" altLang="en-US"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消費者和供應者都在交換過程中更受益。</a:t>
            </a:r>
          </a:p>
          <a:p>
            <a:r>
              <a:rPr lang="zh-TW" altLang="zh-TW" sz="1200" kern="1200" dirty="0">
                <a:solidFill>
                  <a:schemeClr val="tx1"/>
                </a:solidFill>
                <a:effectLst/>
                <a:latin typeface="+mn-lt"/>
                <a:ea typeface="+mn-ea"/>
                <a:cs typeface="新細明體" charset="-120"/>
              </a:rPr>
              <a:t>消費者通過合理的價格滿足了自己的需求</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，供應者從閒置物品中獲得了額外的收益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endParaRPr lang="zh-TW" altLang="en-US" sz="1200" b="0"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19</a:t>
            </a:fld>
            <a:endParaRPr lang="zh-TW" altLang="en-US"/>
          </a:p>
        </p:txBody>
      </p:sp>
    </p:spTree>
    <p:extLst>
      <p:ext uri="{BB962C8B-B14F-4D97-AF65-F5344CB8AC3E}">
        <p14:creationId xmlns:p14="http://schemas.microsoft.com/office/powerpoint/2010/main" val="17141739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1" kern="1200" dirty="0">
                <a:solidFill>
                  <a:schemeClr val="tx1"/>
                </a:solidFill>
                <a:effectLst/>
                <a:latin typeface="+mn-lt"/>
                <a:ea typeface="+mn-ea"/>
                <a:cs typeface="新細明體" charset="-120"/>
              </a:rPr>
              <a:t>一</a:t>
            </a:r>
            <a:r>
              <a:rPr lang="zh-TW" altLang="zh-TW" sz="1200" b="1" kern="1200" dirty="0">
                <a:solidFill>
                  <a:schemeClr val="tx1"/>
                </a:solidFill>
                <a:effectLst/>
                <a:latin typeface="+mn-lt"/>
                <a:ea typeface="+mn-ea"/>
                <a:cs typeface="新細明體" charset="-120"/>
              </a:rPr>
              <a:t>、借助網絡作為信息平台。</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通過公共網絡平台，人們對企業數據採取的是一種個人終端訪問的形式。</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員工不僅能訪問企業內部數據，還可將電腦</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電話</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、網絡平台全部連通，讓辦公更便捷。</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智能終端便攜易用、性能越來越強大，讓用戶使用這些設備來處理工作的意願越來越明顯。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例如，房屋出租網架起了旅遊人士和家有空房出租的房主合作橋樑，用戶可通過網絡或手機應用程序發布、搜索度假房屋租賃信息並完成在線預定程序。</a:t>
            </a:r>
          </a:p>
          <a:p>
            <a:r>
              <a:rPr lang="zh-TW" altLang="en-US" sz="1200" b="1" kern="1200" dirty="0">
                <a:solidFill>
                  <a:schemeClr val="tx1"/>
                </a:solidFill>
                <a:effectLst/>
                <a:latin typeface="+mn-lt"/>
                <a:ea typeface="+mn-ea"/>
                <a:cs typeface="新細明體" charset="-120"/>
              </a:rPr>
              <a:t>二</a:t>
            </a:r>
            <a:r>
              <a:rPr lang="zh-TW" altLang="zh-TW" sz="1200" b="1" kern="1200" dirty="0">
                <a:solidFill>
                  <a:schemeClr val="tx1"/>
                </a:solidFill>
                <a:effectLst/>
                <a:latin typeface="+mn-lt"/>
                <a:ea typeface="+mn-ea"/>
                <a:cs typeface="新細明體" charset="-120"/>
              </a:rPr>
              <a:t>、以閒置資源使用權的暫時性轉移為本質。</a:t>
            </a:r>
            <a:endParaRPr lang="zh-TW" altLang="zh-TW" sz="1200" kern="1200" dirty="0">
              <a:solidFill>
                <a:schemeClr val="tx1"/>
              </a:solidFill>
              <a:effectLst/>
              <a:latin typeface="+mn-lt"/>
              <a:ea typeface="+mn-ea"/>
              <a:cs typeface="新細明體" charset="-120"/>
            </a:endParaRPr>
          </a:p>
          <a:p>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共享型經濟</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將個體所擁有的作為一種沉沒成本的閒置資源進行社會化利用。</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更通俗的說法是，分享型經濟倡導</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租</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而不是</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買</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物品或服務的需求者通過共享平台暫時性地從供給者那裡獲得使用權，以相對於購置而言較低的成本完成使用目標後再移轉給其所有者。</a:t>
            </a:r>
          </a:p>
          <a:p>
            <a:r>
              <a:rPr lang="zh-TW" altLang="en-US" sz="1200" b="1" kern="1200" dirty="0">
                <a:solidFill>
                  <a:schemeClr val="tx1"/>
                </a:solidFill>
                <a:effectLst/>
                <a:latin typeface="+mn-lt"/>
                <a:ea typeface="+mn-ea"/>
                <a:cs typeface="新細明體" charset="-120"/>
              </a:rPr>
              <a:t>三</a:t>
            </a:r>
            <a:r>
              <a:rPr lang="zh-TW" altLang="zh-TW" sz="1200" b="1" kern="1200" dirty="0">
                <a:solidFill>
                  <a:schemeClr val="tx1"/>
                </a:solidFill>
                <a:effectLst/>
                <a:latin typeface="+mn-lt"/>
                <a:ea typeface="+mn-ea"/>
                <a:cs typeface="新細明體" charset="-120"/>
              </a:rPr>
              <a:t>、以物品的重複交易和高效利用為表現形式。</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共享經濟的核心是通過將所有者的閒置資源的頻繁易手，重複性地轉讓給其他社會成員使用，這種</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網絡串聯</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形成的分享模式把被浪費的資產利用起來，能夠提升現有物品的使用效率，高效地利用資源</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，實現個體的福利提升和社會整體的可持續發展</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endParaRPr lang="zh-TW" altLang="zh-TW" sz="1200" kern="1200" dirty="0">
              <a:solidFill>
                <a:schemeClr val="tx1"/>
              </a:solidFill>
              <a:effectLst/>
              <a:latin typeface="+mn-lt"/>
              <a:ea typeface="+mn-ea"/>
              <a:cs typeface="新細明體" charset="-120"/>
            </a:endParaRP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20</a:t>
            </a:fld>
            <a:endParaRPr lang="zh-TW" altLang="en-US"/>
          </a:p>
        </p:txBody>
      </p:sp>
    </p:spTree>
    <p:extLst>
      <p:ext uri="{BB962C8B-B14F-4D97-AF65-F5344CB8AC3E}">
        <p14:creationId xmlns:p14="http://schemas.microsoft.com/office/powerpoint/2010/main" val="6875509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133863" y="6478310"/>
            <a:ext cx="11545867" cy="379690"/>
          </a:xfrm>
          <a:prstGeom prst="rect">
            <a:avLst/>
          </a:prstGeom>
        </p:spPr>
        <p:txBody>
          <a:bodyPr/>
          <a:lstStyle>
            <a:lvl1pPr>
              <a:defRPr>
                <a:solidFill>
                  <a:schemeClr val="bg1"/>
                </a:solidFill>
              </a:defRPr>
            </a:lvl1pPr>
          </a:lstStyle>
          <a:p>
            <a:r>
              <a:rPr lang="en-US" altLang="zh-TW" dirty="0"/>
              <a:t>《105-1</a:t>
            </a:r>
            <a:r>
              <a:rPr lang="zh-TW" altLang="en-US" dirty="0"/>
              <a:t>網路經濟與數位金融</a:t>
            </a:r>
            <a:r>
              <a:rPr lang="en-US" altLang="zh-TW" dirty="0"/>
              <a:t>》                                                                                                                                             NCTU.IIM.IEBI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sz="1400">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diagramLayout" Target="../diagrams/layout1.xml"/><Relationship Id="rId7" Type="http://schemas.openxmlformats.org/officeDocument/2006/relationships/image" Target="../media/image19.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22.jpeg"/><Relationship Id="rId4" Type="http://schemas.openxmlformats.org/officeDocument/2006/relationships/diagramQuickStyle" Target="../diagrams/quickStyle1.xml"/><Relationship Id="rId9" Type="http://schemas.openxmlformats.org/officeDocument/2006/relationships/image" Target="../media/image21.png"/></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34.png"/><Relationship Id="rId18" Type="http://schemas.openxmlformats.org/officeDocument/2006/relationships/image" Target="../media/image39.png"/><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image" Target="../media/image33.jpeg"/><Relationship Id="rId17" Type="http://schemas.openxmlformats.org/officeDocument/2006/relationships/image" Target="../media/image38.png"/><Relationship Id="rId2" Type="http://schemas.openxmlformats.org/officeDocument/2006/relationships/notesSlide" Target="../notesSlides/notesSlide15.xml"/><Relationship Id="rId16" Type="http://schemas.openxmlformats.org/officeDocument/2006/relationships/image" Target="../media/image37.png"/><Relationship Id="rId20"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image" Target="../media/image32.png"/><Relationship Id="rId5" Type="http://schemas.openxmlformats.org/officeDocument/2006/relationships/diagramQuickStyle" Target="../diagrams/quickStyle3.xml"/><Relationship Id="rId15" Type="http://schemas.openxmlformats.org/officeDocument/2006/relationships/image" Target="../media/image36.png"/><Relationship Id="rId10" Type="http://schemas.openxmlformats.org/officeDocument/2006/relationships/image" Target="../media/image31.jpeg"/><Relationship Id="rId19" Type="http://schemas.openxmlformats.org/officeDocument/2006/relationships/image" Target="../media/image40.png"/><Relationship Id="rId4" Type="http://schemas.openxmlformats.org/officeDocument/2006/relationships/diagramLayout" Target="../diagrams/layout3.xml"/><Relationship Id="rId9" Type="http://schemas.openxmlformats.org/officeDocument/2006/relationships/image" Target="../media/image30.png"/><Relationship Id="rId14" Type="http://schemas.openxmlformats.org/officeDocument/2006/relationships/image" Target="../media/image35.png"/></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youtube.com/watch?v=QtpTTpgpEL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4"/>
          <p:cNvSpPr>
            <a:spLocks noGrp="1" noChangeArrowheads="1"/>
          </p:cNvSpPr>
          <p:nvPr>
            <p:ph type="ctrTitle"/>
          </p:nvPr>
        </p:nvSpPr>
        <p:spPr>
          <a:xfrm>
            <a:off x="2292007" y="638905"/>
            <a:ext cx="7992814" cy="4622078"/>
          </a:xfrm>
        </p:spPr>
        <p:txBody>
          <a:bodyPr>
            <a:normAutofit/>
          </a:bodyPr>
          <a:lstStyle/>
          <a:p>
            <a:pPr>
              <a:lnSpc>
                <a:spcPct val="100000"/>
              </a:lnSpc>
            </a:pPr>
            <a:r>
              <a:rPr lang="en-US" altLang="zh-TW" sz="5400" dirty="0">
                <a:latin typeface="微軟正黑體" panose="020B0604030504040204" pitchFamily="34" charset="-120"/>
                <a:ea typeface="微軟正黑體" panose="020B0604030504040204" pitchFamily="34" charset="-120"/>
              </a:rPr>
              <a:t/>
            </a:r>
            <a:br>
              <a:rPr lang="en-US" altLang="zh-TW" sz="5400" dirty="0">
                <a:latin typeface="微軟正黑體" panose="020B0604030504040204" pitchFamily="34" charset="-120"/>
                <a:ea typeface="微軟正黑體" panose="020B0604030504040204" pitchFamily="34" charset="-120"/>
              </a:rPr>
            </a:br>
            <a:r>
              <a:rPr lang="zh-TW" altLang="en-US" sz="5400" dirty="0" smtClean="0">
                <a:latin typeface="微軟正黑體" panose="020B0604030504040204" pitchFamily="34" charset="-120"/>
                <a:ea typeface="微軟正黑體" panose="020B0604030504040204" pitchFamily="34" charset="-120"/>
              </a:rPr>
              <a:t>網路經濟</a:t>
            </a:r>
            <a:r>
              <a:rPr lang="zh-TW" altLang="en-US" sz="5400" dirty="0">
                <a:latin typeface="微軟正黑體" panose="020B0604030504040204" pitchFamily="34" charset="-120"/>
                <a:ea typeface="微軟正黑體" panose="020B0604030504040204" pitchFamily="34" charset="-120"/>
              </a:rPr>
              <a:t>與</a:t>
            </a:r>
            <a:r>
              <a:rPr lang="zh-TW" altLang="en-US" sz="5400" dirty="0" smtClean="0">
                <a:latin typeface="微軟正黑體" panose="020B0604030504040204" pitchFamily="34" charset="-120"/>
                <a:ea typeface="微軟正黑體" panose="020B0604030504040204" pitchFamily="34" charset="-120"/>
              </a:rPr>
              <a:t>商業模式</a:t>
            </a:r>
            <a:r>
              <a:rPr lang="en-US" altLang="zh-TW" sz="5400" dirty="0">
                <a:latin typeface="微軟正黑體" panose="020B0604030504040204" pitchFamily="34" charset="-120"/>
                <a:ea typeface="微軟正黑體" panose="020B0604030504040204" pitchFamily="34" charset="-120"/>
              </a:rPr>
              <a:t/>
            </a:r>
            <a:br>
              <a:rPr lang="en-US" altLang="zh-TW" sz="5400" dirty="0">
                <a:latin typeface="微軟正黑體" panose="020B0604030504040204" pitchFamily="34" charset="-120"/>
                <a:ea typeface="微軟正黑體" panose="020B0604030504040204" pitchFamily="34" charset="-120"/>
              </a:rPr>
            </a:br>
            <a:r>
              <a:rPr lang="en-US" altLang="zh-TW" sz="3200" dirty="0" smtClean="0">
                <a:latin typeface="微軟正黑體" panose="020B0604030504040204" pitchFamily="34" charset="-120"/>
                <a:ea typeface="微軟正黑體" panose="020B0604030504040204" pitchFamily="34" charset="-120"/>
              </a:rPr>
              <a:t>Network Economy</a:t>
            </a:r>
            <a:r>
              <a:rPr lang="zh-TW" altLang="en-US" sz="3200" dirty="0" smtClean="0">
                <a:latin typeface="微軟正黑體" panose="020B0604030504040204" pitchFamily="34" charset="-120"/>
                <a:ea typeface="微軟正黑體" panose="020B0604030504040204" pitchFamily="34" charset="-120"/>
              </a:rPr>
              <a:t> </a:t>
            </a:r>
            <a:r>
              <a:rPr lang="en-US" altLang="zh-TW" sz="3200" dirty="0" smtClean="0">
                <a:latin typeface="微軟正黑體" panose="020B0604030504040204" pitchFamily="34" charset="-120"/>
                <a:ea typeface="微軟正黑體" panose="020B0604030504040204" pitchFamily="34" charset="-120"/>
              </a:rPr>
              <a:t>&amp; Business Models</a:t>
            </a:r>
            <a:r>
              <a:rPr lang="zh-TW" altLang="en-US" sz="3200" dirty="0" smtClean="0">
                <a:latin typeface="微軟正黑體" panose="020B0604030504040204" pitchFamily="34" charset="-120"/>
                <a:ea typeface="微軟正黑體" panose="020B0604030504040204" pitchFamily="34" charset="-120"/>
              </a:rPr>
              <a:t> </a:t>
            </a:r>
            <a:r>
              <a:rPr lang="en-US" altLang="zh-TW" sz="3200" dirty="0">
                <a:latin typeface="微軟正黑體" panose="020B0604030504040204" pitchFamily="34" charset="-120"/>
                <a:ea typeface="微軟正黑體" panose="020B0604030504040204" pitchFamily="34" charset="-120"/>
              </a:rPr>
              <a:t/>
            </a:r>
            <a:br>
              <a:rPr lang="en-US" altLang="zh-TW" sz="3200" dirty="0">
                <a:latin typeface="微軟正黑體" panose="020B0604030504040204" pitchFamily="34" charset="-120"/>
                <a:ea typeface="微軟正黑體" panose="020B0604030504040204" pitchFamily="34" charset="-120"/>
              </a:rPr>
            </a:br>
            <a:r>
              <a:rPr lang="en-US" altLang="zh-TW" sz="2800" dirty="0">
                <a:latin typeface="微軟正黑體" panose="020B0604030504040204" pitchFamily="34" charset="-120"/>
                <a:ea typeface="微軟正黑體" panose="020B0604030504040204" pitchFamily="34" charset="-120"/>
              </a:rPr>
              <a:t/>
            </a:r>
            <a:br>
              <a:rPr lang="en-US" altLang="zh-TW" sz="2800" dirty="0">
                <a:latin typeface="微軟正黑體" panose="020B0604030504040204" pitchFamily="34" charset="-120"/>
                <a:ea typeface="微軟正黑體" panose="020B0604030504040204" pitchFamily="34" charset="-120"/>
              </a:rPr>
            </a:br>
            <a:endParaRPr lang="zh-TW" altLang="en-US" sz="3200" dirty="0">
              <a:latin typeface="微軟正黑體" panose="020B0604030504040204" pitchFamily="34" charset="-120"/>
              <a:ea typeface="微軟正黑體" panose="020B0604030504040204" pitchFamily="34" charset="-120"/>
            </a:endParaRPr>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t>1</a:t>
            </a:fld>
            <a:endParaRPr lang="zh-TW" altLang="en-US" dirty="0"/>
          </a:p>
        </p:txBody>
      </p:sp>
      <p:sp>
        <p:nvSpPr>
          <p:cNvPr id="6" name="頁尾版面配置區 1"/>
          <p:cNvSpPr>
            <a:spLocks noGrp="1"/>
          </p:cNvSpPr>
          <p:nvPr>
            <p:ph type="ftr" sz="quarter" idx="11"/>
          </p:nvPr>
        </p:nvSpPr>
        <p:spPr>
          <a:xfrm>
            <a:off x="1728302" y="5717310"/>
            <a:ext cx="9095510" cy="748146"/>
          </a:xfrm>
        </p:spPr>
        <p:txBody>
          <a:bodyPr/>
          <a:lstStyle/>
          <a:p>
            <a:pPr algn="ctr"/>
            <a:r>
              <a:rPr lang="en-US" altLang="zh-TW" sz="2000" dirty="0" smtClean="0"/>
              <a:t>《2018</a:t>
            </a:r>
            <a:r>
              <a:rPr lang="zh-TW" altLang="en-US" sz="2000" dirty="0" smtClean="0"/>
              <a:t>數位</a:t>
            </a:r>
            <a:r>
              <a:rPr lang="zh-TW" altLang="en-US" sz="2000" dirty="0"/>
              <a:t>金融</a:t>
            </a:r>
            <a:r>
              <a:rPr lang="en-US" altLang="zh-TW" sz="2000" dirty="0"/>
              <a:t>》                                                                                        </a:t>
            </a:r>
          </a:p>
          <a:p>
            <a:pPr algn="ctr"/>
            <a:r>
              <a:rPr lang="en-US" altLang="zh-TW" sz="2000" dirty="0"/>
              <a:t> NCTU.IIM.IEBI Lab</a:t>
            </a:r>
            <a:endParaRPr lang="zh-TW" altLang="en-US" sz="2000" dirty="0"/>
          </a:p>
        </p:txBody>
      </p:sp>
    </p:spTree>
    <p:extLst>
      <p:ext uri="{BB962C8B-B14F-4D97-AF65-F5344CB8AC3E}">
        <p14:creationId xmlns:p14="http://schemas.microsoft.com/office/powerpoint/2010/main" val="12091925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564606" y="627772"/>
            <a:ext cx="11209204" cy="584775"/>
          </a:xfrm>
          <a:prstGeom prst="rect">
            <a:avLst/>
          </a:prstGeom>
          <a:noFill/>
        </p:spPr>
        <p:txBody>
          <a:bodyPr wrap="square" rtlCol="0">
            <a:spAutoFit/>
          </a:bodyPr>
          <a:lstStyle/>
          <a:p>
            <a:r>
              <a:rPr lang="zh-TW" altLang="en-US" sz="3200" dirty="0" smtClean="0"/>
              <a:t>虛實商店整合</a:t>
            </a:r>
            <a:r>
              <a:rPr kumimoji="1" lang="en-US" altLang="zh-TW" sz="3200" b="1" dirty="0" smtClean="0">
                <a:solidFill>
                  <a:srgbClr val="660066"/>
                </a:solidFill>
                <a:latin typeface="+mj-lt"/>
                <a:cs typeface="Tahoma"/>
              </a:rPr>
              <a:t>O2O </a:t>
            </a:r>
            <a:r>
              <a:rPr kumimoji="1" lang="zh-TW" altLang="en-US" sz="3200" b="1" dirty="0" smtClean="0">
                <a:solidFill>
                  <a:srgbClr val="660066"/>
                </a:solidFill>
                <a:latin typeface="+mj-lt"/>
                <a:cs typeface="Tahoma"/>
              </a:rPr>
              <a:t>電子商務</a:t>
            </a:r>
            <a:r>
              <a:rPr kumimoji="1" lang="en-US" altLang="zh-TW" sz="3200" b="1" dirty="0" smtClean="0">
                <a:solidFill>
                  <a:srgbClr val="660066"/>
                </a:solidFill>
                <a:latin typeface="+mj-lt"/>
                <a:cs typeface="Tahoma"/>
              </a:rPr>
              <a:t>  </a:t>
            </a:r>
          </a:p>
        </p:txBody>
      </p:sp>
      <p:cxnSp>
        <p:nvCxnSpPr>
          <p:cNvPr id="6" name="直線接點 5"/>
          <p:cNvCxnSpPr/>
          <p:nvPr/>
        </p:nvCxnSpPr>
        <p:spPr>
          <a:xfrm>
            <a:off x="564606" y="1227936"/>
            <a:ext cx="11311305" cy="0"/>
          </a:xfrm>
          <a:prstGeom prst="line">
            <a:avLst/>
          </a:prstGeom>
          <a:ln w="12700" cmpd="sng">
            <a:solidFill>
              <a:schemeClr val="tx1">
                <a:lumMod val="75000"/>
                <a:lumOff val="25000"/>
              </a:schemeClr>
            </a:solidFill>
            <a:prstDash val="dot"/>
          </a:ln>
          <a:effectLst/>
        </p:spPr>
        <p:style>
          <a:lnRef idx="2">
            <a:schemeClr val="accent1"/>
          </a:lnRef>
          <a:fillRef idx="0">
            <a:schemeClr val="accent1"/>
          </a:fillRef>
          <a:effectRef idx="1">
            <a:schemeClr val="accent1"/>
          </a:effectRef>
          <a:fontRef idx="minor">
            <a:schemeClr val="tx1"/>
          </a:fontRef>
        </p:style>
      </p:cxn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657" y="2104742"/>
            <a:ext cx="4247537" cy="2751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內容版面配置區 3"/>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6314302" y="1536330"/>
            <a:ext cx="4320733" cy="4527184"/>
          </a:xfrm>
        </p:spPr>
      </p:pic>
      <p:sp>
        <p:nvSpPr>
          <p:cNvPr id="10" name="頁尾版面配置區 3"/>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11" name="投影片編號版面配置區 4"/>
          <p:cNvSpPr>
            <a:spLocks noGrp="1"/>
          </p:cNvSpPr>
          <p:nvPr>
            <p:ph type="sldNum" sz="quarter" idx="12"/>
          </p:nvPr>
        </p:nvSpPr>
        <p:spPr>
          <a:xfrm>
            <a:off x="9325232" y="6478310"/>
            <a:ext cx="2743200" cy="365125"/>
          </a:xfrm>
        </p:spPr>
        <p:txBody>
          <a:bodyPr/>
          <a:lstStyle/>
          <a:p>
            <a:pPr>
              <a:defRPr/>
            </a:pPr>
            <a:r>
              <a:rPr lang="en-US" altLang="zh-TW" dirty="0" smtClean="0"/>
              <a:t>10</a:t>
            </a:r>
            <a:endParaRPr lang="zh-TW" altLang="en-US" dirty="0"/>
          </a:p>
        </p:txBody>
      </p:sp>
    </p:spTree>
    <p:extLst>
      <p:ext uri="{BB962C8B-B14F-4D97-AF65-F5344CB8AC3E}">
        <p14:creationId xmlns:p14="http://schemas.microsoft.com/office/powerpoint/2010/main" val="35423822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虛實整合模式</a:t>
            </a:r>
            <a:r>
              <a:rPr lang="en-US" altLang="zh-TW" sz="3600" dirty="0" smtClean="0"/>
              <a:t>Online to Offline  vs  Offline to Online                  </a:t>
            </a:r>
            <a:endParaRPr lang="zh-TW" altLang="en-US" dirty="0"/>
          </a:p>
        </p:txBody>
      </p:sp>
      <p:sp>
        <p:nvSpPr>
          <p:cNvPr id="3" name="內容版面配置區 2"/>
          <p:cNvSpPr>
            <a:spLocks noGrp="1"/>
          </p:cNvSpPr>
          <p:nvPr>
            <p:ph idx="1"/>
          </p:nvPr>
        </p:nvSpPr>
        <p:spPr/>
        <p:txBody>
          <a:bodyPr/>
          <a:lstStyle/>
          <a:p>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11</a:t>
            </a:fld>
            <a:endParaRPr lang="zh-TW"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7849" y="2224216"/>
            <a:ext cx="5034399" cy="3119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descr="http://emf.migocorp.com/case/139/images/image02.jpg"/>
          <p:cNvPicPr>
            <a:picLocks noChangeAspect="1" noChangeArrowheads="1"/>
          </p:cNvPicPr>
          <p:nvPr/>
        </p:nvPicPr>
        <p:blipFill>
          <a:blip r:embed="rId3" cstate="print"/>
          <a:srcRect/>
          <a:stretch>
            <a:fillRect/>
          </a:stretch>
        </p:blipFill>
        <p:spPr bwMode="auto">
          <a:xfrm>
            <a:off x="6608898" y="1893405"/>
            <a:ext cx="4363901" cy="3277775"/>
          </a:xfrm>
          <a:prstGeom prst="rect">
            <a:avLst/>
          </a:prstGeom>
          <a:noFill/>
        </p:spPr>
      </p:pic>
    </p:spTree>
    <p:extLst>
      <p:ext uri="{BB962C8B-B14F-4D97-AF65-F5344CB8AC3E}">
        <p14:creationId xmlns:p14="http://schemas.microsoft.com/office/powerpoint/2010/main" val="18602937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行動商務影響的產業</a:t>
            </a:r>
          </a:p>
        </p:txBody>
      </p:sp>
      <p:sp>
        <p:nvSpPr>
          <p:cNvPr id="3" name="內容版面配置區 2"/>
          <p:cNvSpPr>
            <a:spLocks noGrp="1"/>
          </p:cNvSpPr>
          <p:nvPr>
            <p:ph idx="1"/>
          </p:nvPr>
        </p:nvSpPr>
        <p:spPr/>
        <p:txBody>
          <a:bodyPr/>
          <a:lstStyle/>
          <a:p>
            <a:r>
              <a:rPr lang="zh-TW" altLang="en-US" dirty="0">
                <a:latin typeface="微軟正黑體" panose="020B0604030504040204" pitchFamily="34" charset="-120"/>
                <a:ea typeface="微軟正黑體" panose="020B0604030504040204" pitchFamily="34" charset="-120"/>
              </a:rPr>
              <a:t>行動連網終端設備製造商</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金融業</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電信商</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電商平台</a:t>
            </a:r>
            <a:endParaRPr lang="en-US" altLang="zh-TW" dirty="0">
              <a:latin typeface="微軟正黑體" panose="020B0604030504040204" pitchFamily="34" charset="-120"/>
              <a:ea typeface="微軟正黑體" panose="020B0604030504040204" pitchFamily="34" charset="-120"/>
            </a:endParaRPr>
          </a:p>
          <a:p>
            <a:r>
              <a:rPr lang="en-US" altLang="zh-TW" dirty="0">
                <a:latin typeface="微軟正黑體" panose="020B0604030504040204" pitchFamily="34" charset="-120"/>
                <a:ea typeface="微軟正黑體" panose="020B0604030504040204" pitchFamily="34" charset="-120"/>
              </a:rPr>
              <a:t>POS</a:t>
            </a:r>
            <a:r>
              <a:rPr lang="zh-TW" altLang="en-US" dirty="0">
                <a:latin typeface="微軟正黑體" panose="020B0604030504040204" pitchFamily="34" charset="-120"/>
                <a:ea typeface="微軟正黑體" panose="020B0604030504040204" pitchFamily="34" charset="-120"/>
              </a:rPr>
              <a:t> 設備商</a:t>
            </a:r>
            <a:endParaRPr lang="en-US" altLang="zh-TW" dirty="0">
              <a:latin typeface="微軟正黑體" panose="020B0604030504040204" pitchFamily="34" charset="-120"/>
              <a:ea typeface="微軟正黑體" panose="020B0604030504040204" pitchFamily="34" charset="-120"/>
            </a:endParaRPr>
          </a:p>
          <a:p>
            <a:endParaRPr lang="zh-TW" altLang="en-US" dirty="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pPr>
              <a:defRPr/>
            </a:pPr>
            <a:fld id="{11786E61-E201-694B-8C88-EC7E4C42A047}" type="slidenum">
              <a:rPr lang="zh-TW" altLang="en-US" smtClean="0"/>
              <a:pPr>
                <a:defRPr/>
              </a:pPr>
              <a:t>12</a:t>
            </a:fld>
            <a:endParaRPr lang="zh-TW" altLang="en-US" dirty="0"/>
          </a:p>
        </p:txBody>
      </p:sp>
      <p:sp>
        <p:nvSpPr>
          <p:cNvPr id="5122" name="AutoShape 2" descr="「mobile payment」的圖片搜尋結果"/>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5124" name="AutoShape 4" descr="「mobile payment」的圖片搜尋結果"/>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5126" name="AutoShape 6" descr="「mobile payment」的圖片搜尋結果"/>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pic>
        <p:nvPicPr>
          <p:cNvPr id="5128" name="Picture 8" descr="http://cdn.ttgtmedia.com/rms/computerweekly/Visa-mobile-payment-290x230.jpg"/>
          <p:cNvPicPr>
            <a:picLocks noChangeAspect="1" noChangeArrowheads="1"/>
          </p:cNvPicPr>
          <p:nvPr/>
        </p:nvPicPr>
        <p:blipFill>
          <a:blip r:embed="rId2"/>
          <a:srcRect/>
          <a:stretch>
            <a:fillRect/>
          </a:stretch>
        </p:blipFill>
        <p:spPr bwMode="auto">
          <a:xfrm>
            <a:off x="3166871" y="2335357"/>
            <a:ext cx="3943469" cy="3127578"/>
          </a:xfrm>
          <a:prstGeom prst="rect">
            <a:avLst/>
          </a:prstGeom>
          <a:noFill/>
        </p:spPr>
      </p:pic>
      <p:pic>
        <p:nvPicPr>
          <p:cNvPr id="5130" name="Picture 10" descr="http://nmstorage.nextmag.com.tw/photo/2015/12/09/_HAN0799_1449654264395_442419_ver1.0.jpg"/>
          <p:cNvPicPr>
            <a:picLocks noChangeAspect="1" noChangeArrowheads="1"/>
          </p:cNvPicPr>
          <p:nvPr/>
        </p:nvPicPr>
        <p:blipFill>
          <a:blip r:embed="rId3" cstate="print"/>
          <a:srcRect/>
          <a:stretch>
            <a:fillRect/>
          </a:stretch>
        </p:blipFill>
        <p:spPr bwMode="auto">
          <a:xfrm>
            <a:off x="7175716" y="2335358"/>
            <a:ext cx="4698708" cy="3127578"/>
          </a:xfrm>
          <a:prstGeom prst="rect">
            <a:avLst/>
          </a:prstGeom>
          <a:noFill/>
        </p:spPr>
      </p:pic>
      <p:sp>
        <p:nvSpPr>
          <p:cNvPr id="5" name="頁尾版面配置區 4"/>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35403182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發展行動商務</a:t>
            </a:r>
          </a:p>
        </p:txBody>
      </p:sp>
      <p:sp>
        <p:nvSpPr>
          <p:cNvPr id="3" name="內容版面配置區 2"/>
          <p:cNvSpPr>
            <a:spLocks noGrp="1"/>
          </p:cNvSpPr>
          <p:nvPr>
            <p:ph idx="1"/>
          </p:nvPr>
        </p:nvSpPr>
        <p:spPr/>
        <p:txBody>
          <a:bodyPr/>
          <a:lstStyle/>
          <a:p>
            <a:r>
              <a:rPr lang="zh-TW" altLang="en-US" dirty="0"/>
              <a:t>行動支付與第三方支付</a:t>
            </a:r>
            <a:endParaRPr lang="en-US" altLang="zh-TW" dirty="0"/>
          </a:p>
          <a:p>
            <a:r>
              <a:rPr lang="zh-TW" altLang="en-US" dirty="0"/>
              <a:t>大數據分析精確廣告投放</a:t>
            </a:r>
            <a:endParaRPr lang="en-US" altLang="zh-TW" dirty="0"/>
          </a:p>
          <a:p>
            <a:r>
              <a:rPr lang="zh-TW" altLang="en-US" dirty="0"/>
              <a:t>實體與虛擬串聯</a:t>
            </a:r>
            <a:endParaRPr lang="en-US" altLang="zh-TW" dirty="0"/>
          </a:p>
          <a:p>
            <a:r>
              <a:rPr lang="zh-TW" altLang="en-US" dirty="0"/>
              <a:t>電商行動化</a:t>
            </a:r>
            <a:endParaRPr lang="en-US" altLang="zh-TW" dirty="0"/>
          </a:p>
          <a:p>
            <a:r>
              <a:rPr lang="zh-TW" altLang="en-US" dirty="0"/>
              <a:t>跨產業合作</a:t>
            </a:r>
            <a:endParaRPr lang="en-US" altLang="zh-TW" dirty="0"/>
          </a:p>
          <a:p>
            <a:r>
              <a:rPr lang="zh-TW" altLang="en-US" dirty="0" smtClean="0"/>
              <a:t>物</a:t>
            </a:r>
            <a:r>
              <a:rPr lang="zh-TW" altLang="en-US" dirty="0"/>
              <a:t>聯網串聯</a:t>
            </a:r>
            <a:endParaRPr lang="en-US" altLang="zh-TW" dirty="0"/>
          </a:p>
          <a:p>
            <a:r>
              <a:rPr lang="zh-TW" altLang="en-US" dirty="0"/>
              <a:t>車聯網串聯</a:t>
            </a:r>
          </a:p>
        </p:txBody>
      </p:sp>
      <p:sp>
        <p:nvSpPr>
          <p:cNvPr id="4" name="投影片編號版面配置區 3"/>
          <p:cNvSpPr>
            <a:spLocks noGrp="1"/>
          </p:cNvSpPr>
          <p:nvPr>
            <p:ph type="sldNum" sz="quarter" idx="12"/>
          </p:nvPr>
        </p:nvSpPr>
        <p:spPr/>
        <p:txBody>
          <a:bodyPr/>
          <a:lstStyle/>
          <a:p>
            <a:pPr>
              <a:defRPr/>
            </a:pPr>
            <a:fld id="{11786E61-E201-694B-8C88-EC7E4C42A047}" type="slidenum">
              <a:rPr lang="zh-TW" altLang="en-US" smtClean="0"/>
              <a:pPr>
                <a:defRPr/>
              </a:pPr>
              <a:t>13</a:t>
            </a:fld>
            <a:endParaRPr lang="zh-TW" altLang="en-US" dirty="0"/>
          </a:p>
        </p:txBody>
      </p:sp>
      <p:sp>
        <p:nvSpPr>
          <p:cNvPr id="5" name="頁尾版面配置區 4"/>
          <p:cNvSpPr>
            <a:spLocks noGrp="1"/>
          </p:cNvSpPr>
          <p:nvPr>
            <p:ph type="ftr" sz="quarter" idx="11"/>
          </p:nvPr>
        </p:nvSpPr>
        <p:spPr/>
        <p:txBody>
          <a:bodyPr/>
          <a:lstStyle/>
          <a:p>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pic>
        <p:nvPicPr>
          <p:cNvPr id="6" name="Picture 4" descr="http://www.hotsaucedrops.com/wp-content/uploads/2016/02/Screen-Shot-2016-02-25-at-11.12.57-AM.png"/>
          <p:cNvPicPr>
            <a:picLocks noChangeAspect="1" noChangeArrowheads="1"/>
          </p:cNvPicPr>
          <p:nvPr/>
        </p:nvPicPr>
        <p:blipFill>
          <a:blip r:embed="rId2" cstate="print"/>
          <a:srcRect/>
          <a:stretch>
            <a:fillRect/>
          </a:stretch>
        </p:blipFill>
        <p:spPr bwMode="auto">
          <a:xfrm>
            <a:off x="6009186" y="1319982"/>
            <a:ext cx="5605168" cy="4698450"/>
          </a:xfrm>
          <a:prstGeom prst="rect">
            <a:avLst/>
          </a:prstGeom>
          <a:noFill/>
        </p:spPr>
      </p:pic>
    </p:spTree>
    <p:extLst>
      <p:ext uri="{BB962C8B-B14F-4D97-AF65-F5344CB8AC3E}">
        <p14:creationId xmlns:p14="http://schemas.microsoft.com/office/powerpoint/2010/main" val="2366130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什麼是</a:t>
            </a:r>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a:t>
            </a:r>
            <a:endParaRPr lang="zh-TW" altLang="en-US" dirty="0"/>
          </a:p>
        </p:txBody>
      </p:sp>
      <p:sp>
        <p:nvSpPr>
          <p:cNvPr id="3" name="內容版面配置區 2"/>
          <p:cNvSpPr>
            <a:spLocks noGrp="1"/>
          </p:cNvSpPr>
          <p:nvPr>
            <p:ph idx="1"/>
          </p:nvPr>
        </p:nvSpPr>
        <p:spPr>
          <a:xfrm>
            <a:off x="612057" y="1474839"/>
            <a:ext cx="4615725" cy="4702124"/>
          </a:xfrm>
        </p:spPr>
        <p:txBody>
          <a:bodyPr/>
          <a:lstStyle/>
          <a:p>
            <a:r>
              <a:rPr lang="zh-TW" altLang="zh-TW" sz="2400" b="1" dirty="0">
                <a:latin typeface="微軟正黑體" pitchFamily="34" charset="-120"/>
                <a:ea typeface="微軟正黑體" pitchFamily="34" charset="-120"/>
              </a:rPr>
              <a:t>共享經濟</a:t>
            </a:r>
            <a:r>
              <a:rPr lang="zh-TW" altLang="zh-TW" sz="2400" dirty="0">
                <a:latin typeface="微軟正黑體" pitchFamily="34" charset="-120"/>
                <a:ea typeface="微軟正黑體" pitchFamily="34" charset="-120"/>
              </a:rPr>
              <a:t>是指擁有閒置</a:t>
            </a:r>
            <a:r>
              <a:rPr lang="zh-TW" altLang="zh-TW" sz="2400" b="1" dirty="0">
                <a:latin typeface="微軟正黑體" pitchFamily="34" charset="-120"/>
                <a:ea typeface="微軟正黑體" pitchFamily="34" charset="-120"/>
              </a:rPr>
              <a:t>資源</a:t>
            </a:r>
            <a:r>
              <a:rPr lang="zh-TW" altLang="zh-TW" sz="2400" dirty="0">
                <a:latin typeface="微軟正黑體" pitchFamily="34" charset="-120"/>
                <a:ea typeface="微軟正黑體" pitchFamily="34" charset="-120"/>
              </a:rPr>
              <a:t>的機構或個人有償讓渡資源</a:t>
            </a:r>
            <a:r>
              <a:rPr lang="zh-TW" altLang="zh-TW" sz="2400" b="1" dirty="0">
                <a:latin typeface="微軟正黑體" pitchFamily="34" charset="-120"/>
                <a:ea typeface="微軟正黑體" pitchFamily="34" charset="-120"/>
              </a:rPr>
              <a:t>使用權</a:t>
            </a:r>
            <a:r>
              <a:rPr lang="zh-TW" altLang="zh-TW" sz="2400" dirty="0">
                <a:latin typeface="微軟正黑體" pitchFamily="34" charset="-120"/>
                <a:ea typeface="微軟正黑體" pitchFamily="34" charset="-120"/>
              </a:rPr>
              <a:t>給他人，讓渡者獲取回報，分享者利用分享他人的閒置資源創造價值</a:t>
            </a:r>
            <a:endParaRPr lang="zh-TW" altLang="en-US" sz="2400" dirty="0">
              <a:latin typeface="微軟正黑體" pitchFamily="34" charset="-120"/>
              <a:ea typeface="微軟正黑體" pitchFamily="34"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14</a:t>
            </a:fld>
            <a:endParaRPr lang="zh-TW" altLang="en-US" dirty="0"/>
          </a:p>
        </p:txBody>
      </p:sp>
      <p:pic>
        <p:nvPicPr>
          <p:cNvPr id="6" name="圖片 5" descr="shareEc.jpg"/>
          <p:cNvPicPr>
            <a:picLocks noChangeAspect="1"/>
          </p:cNvPicPr>
          <p:nvPr/>
        </p:nvPicPr>
        <p:blipFill>
          <a:blip r:embed="rId3" cstate="print"/>
          <a:stretch>
            <a:fillRect/>
          </a:stretch>
        </p:blipFill>
        <p:spPr>
          <a:xfrm>
            <a:off x="5648710" y="613010"/>
            <a:ext cx="5563953" cy="5563953"/>
          </a:xfrm>
          <a:prstGeom prst="rect">
            <a:avLst/>
          </a:prstGeom>
        </p:spPr>
      </p:pic>
    </p:spTree>
    <p:extLst>
      <p:ext uri="{BB962C8B-B14F-4D97-AF65-F5344CB8AC3E}">
        <p14:creationId xmlns:p14="http://schemas.microsoft.com/office/powerpoint/2010/main" val="34666247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000" dirty="0" smtClean="0">
                <a:latin typeface="微軟正黑體" pitchFamily="34" charset="-120"/>
                <a:ea typeface="微軟正黑體" pitchFamily="34" charset="-120"/>
              </a:rPr>
              <a:t>共享</a:t>
            </a:r>
            <a:r>
              <a:rPr lang="zh-TW" altLang="zh-TW" sz="4000" dirty="0" smtClean="0">
                <a:latin typeface="微軟正黑體" pitchFamily="34" charset="-120"/>
                <a:ea typeface="微軟正黑體" pitchFamily="34" charset="-120"/>
              </a:rPr>
              <a:t>經濟</a:t>
            </a:r>
            <a:r>
              <a:rPr lang="zh-TW" altLang="en-US" sz="4000" dirty="0" smtClean="0"/>
              <a:t>模式</a:t>
            </a:r>
            <a:r>
              <a:rPr lang="en-US" altLang="zh-TW" sz="4000" dirty="0" smtClean="0">
                <a:latin typeface="微軟正黑體" pitchFamily="34" charset="-120"/>
                <a:ea typeface="微軟正黑體" pitchFamily="34" charset="-120"/>
              </a:rPr>
              <a:t>: </a:t>
            </a:r>
            <a:r>
              <a:rPr lang="zh-TW" altLang="en-US" sz="4000" dirty="0" smtClean="0">
                <a:latin typeface="微軟正黑體" pitchFamily="34" charset="-120"/>
                <a:ea typeface="微軟正黑體" pitchFamily="34" charset="-120"/>
              </a:rPr>
              <a:t>社群資源分享的演化</a:t>
            </a:r>
            <a:endParaRPr lang="zh-TW" altLang="en-US" dirty="0"/>
          </a:p>
        </p:txBody>
      </p:sp>
      <p:sp>
        <p:nvSpPr>
          <p:cNvPr id="3" name="內容版面配置區 2"/>
          <p:cNvSpPr>
            <a:spLocks noGrp="1"/>
          </p:cNvSpPr>
          <p:nvPr>
            <p:ph idx="1"/>
          </p:nvPr>
        </p:nvSpPr>
        <p:spPr/>
        <p:txBody>
          <a:bodyPr>
            <a:normAutofit/>
          </a:bodyPr>
          <a:lstStyle/>
          <a:p>
            <a:r>
              <a:rPr lang="zh-TW" altLang="en-US" sz="3200" dirty="0" smtClean="0"/>
              <a:t>共享程式碼 </a:t>
            </a:r>
            <a:r>
              <a:rPr lang="en-US" altLang="zh-TW" sz="3200" dirty="0" smtClean="0"/>
              <a:t>(</a:t>
            </a:r>
            <a:r>
              <a:rPr lang="zh-TW" altLang="en-US" sz="3200" dirty="0" smtClean="0"/>
              <a:t>程式設計師</a:t>
            </a:r>
            <a:r>
              <a:rPr lang="en-US" altLang="zh-TW" sz="3200" dirty="0" smtClean="0"/>
              <a:t>, Open source forum )</a:t>
            </a:r>
          </a:p>
          <a:p>
            <a:r>
              <a:rPr lang="zh-TW" altLang="en-US" sz="3200" dirty="0" smtClean="0"/>
              <a:t>共享創作內容</a:t>
            </a:r>
            <a:r>
              <a:rPr lang="en-US" altLang="zh-TW" sz="3200" dirty="0" smtClean="0"/>
              <a:t>(YouTube, Flickr)</a:t>
            </a:r>
          </a:p>
          <a:p>
            <a:r>
              <a:rPr lang="zh-TW" altLang="en-US" sz="3200" dirty="0" smtClean="0"/>
              <a:t>共享生活訊息</a:t>
            </a:r>
            <a:r>
              <a:rPr lang="en-US" altLang="zh-TW" sz="3200" dirty="0" smtClean="0"/>
              <a:t>(Facebook, twitter)</a:t>
            </a:r>
          </a:p>
          <a:p>
            <a:r>
              <a:rPr lang="zh-TW" altLang="en-US" sz="3200" dirty="0" smtClean="0"/>
              <a:t>共享實體資產 </a:t>
            </a:r>
            <a:r>
              <a:rPr lang="en-US" altLang="zh-TW" sz="3200" dirty="0" smtClean="0"/>
              <a:t>(</a:t>
            </a:r>
            <a:r>
              <a:rPr lang="en-US" altLang="zh-TW" sz="3200" dirty="0" err="1" smtClean="0"/>
              <a:t>Airb&amp;b</a:t>
            </a:r>
            <a:r>
              <a:rPr lang="en-US" altLang="zh-TW" sz="3200" dirty="0" smtClean="0"/>
              <a:t>, Uber)</a:t>
            </a:r>
            <a:endParaRPr lang="zh-TW" altLang="en-US" sz="3200" dirty="0"/>
          </a:p>
        </p:txBody>
      </p:sp>
      <p:sp>
        <p:nvSpPr>
          <p:cNvPr id="4" name="頁尾版面配置區 3"/>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15</a:t>
            </a:fld>
            <a:endParaRPr lang="zh-TW" altLang="en-US" dirty="0"/>
          </a:p>
        </p:txBody>
      </p:sp>
    </p:spTree>
    <p:extLst>
      <p:ext uri="{BB962C8B-B14F-4D97-AF65-F5344CB8AC3E}">
        <p14:creationId xmlns:p14="http://schemas.microsoft.com/office/powerpoint/2010/main" val="18695375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共享經濟正在改變你我的生活</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頁尾版面配置區 3"/>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16</a:t>
            </a:fld>
            <a:endParaRPr lang="zh-TW" altLang="en-US" dirty="0"/>
          </a:p>
        </p:txBody>
      </p:sp>
      <p:sp>
        <p:nvSpPr>
          <p:cNvPr id="6" name="投影片編號版面配置區 3"/>
          <p:cNvSpPr txBox="1">
            <a:spLocks/>
          </p:cNvSpPr>
          <p:nvPr/>
        </p:nvSpPr>
        <p:spPr>
          <a:xfrm>
            <a:off x="8610600" y="635635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altLang="zh-TW" dirty="0"/>
          </a:p>
        </p:txBody>
      </p:sp>
      <p:sp>
        <p:nvSpPr>
          <p:cNvPr id="7" name="Rectangle 2"/>
          <p:cNvSpPr>
            <a:spLocks noChangeArrowheads="1"/>
          </p:cNvSpPr>
          <p:nvPr/>
        </p:nvSpPr>
        <p:spPr bwMode="auto">
          <a:xfrm>
            <a:off x="3143673" y="382516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8" name="資料庫圖表 7"/>
          <p:cNvGraphicFramePr/>
          <p:nvPr>
            <p:extLst>
              <p:ext uri="{D42A27DB-BD31-4B8C-83A1-F6EECF244321}">
                <p14:modId xmlns:p14="http://schemas.microsoft.com/office/powerpoint/2010/main" val="454476279"/>
              </p:ext>
            </p:extLst>
          </p:nvPr>
        </p:nvGraphicFramePr>
        <p:xfrm>
          <a:off x="3024166" y="1857364"/>
          <a:ext cx="571504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圖片 8" descr="food.jpg"/>
          <p:cNvPicPr>
            <a:picLocks noChangeAspect="1"/>
          </p:cNvPicPr>
          <p:nvPr/>
        </p:nvPicPr>
        <p:blipFill>
          <a:blip r:embed="rId7" cstate="print"/>
          <a:stretch>
            <a:fillRect/>
          </a:stretch>
        </p:blipFill>
        <p:spPr>
          <a:xfrm>
            <a:off x="1631505" y="1498464"/>
            <a:ext cx="1926419" cy="1714512"/>
          </a:xfrm>
          <a:prstGeom prst="rect">
            <a:avLst/>
          </a:prstGeom>
          <a:ln w="19050" cap="sq">
            <a:solidFill>
              <a:srgbClr val="000000"/>
            </a:solidFill>
            <a:miter lim="800000"/>
          </a:ln>
          <a:effectLst>
            <a:outerShdw blurRad="57150" dist="50800" dir="2700000" algn="tl" rotWithShape="0">
              <a:srgbClr val="000000">
                <a:alpha val="40000"/>
              </a:srgbClr>
            </a:outerShdw>
          </a:effectLst>
        </p:spPr>
      </p:pic>
      <p:pic>
        <p:nvPicPr>
          <p:cNvPr id="10" name="圖片 9" descr="aircloset-screenshot.png"/>
          <p:cNvPicPr>
            <a:picLocks noChangeAspect="1"/>
          </p:cNvPicPr>
          <p:nvPr/>
        </p:nvPicPr>
        <p:blipFill>
          <a:blip r:embed="rId8"/>
          <a:stretch>
            <a:fillRect/>
          </a:stretch>
        </p:blipFill>
        <p:spPr>
          <a:xfrm>
            <a:off x="8352770" y="2714620"/>
            <a:ext cx="2177910" cy="1214446"/>
          </a:xfrm>
          <a:prstGeom prst="rect">
            <a:avLst/>
          </a:prstGeom>
          <a:ln w="12700" cap="sq">
            <a:solidFill>
              <a:srgbClr val="000000"/>
            </a:solidFill>
            <a:miter lim="800000"/>
          </a:ln>
          <a:effectLst>
            <a:outerShdw blurRad="57150" dist="50800" dir="2700000" algn="tl" rotWithShape="0">
              <a:srgbClr val="000000">
                <a:alpha val="40000"/>
              </a:srgbClr>
            </a:outerShdw>
          </a:effectLst>
        </p:spPr>
      </p:pic>
      <p:pic>
        <p:nvPicPr>
          <p:cNvPr id="11" name="圖片 10" descr="airbnb.png"/>
          <p:cNvPicPr>
            <a:picLocks noChangeAspect="1"/>
          </p:cNvPicPr>
          <p:nvPr/>
        </p:nvPicPr>
        <p:blipFill>
          <a:blip r:embed="rId9"/>
          <a:stretch>
            <a:fillRect/>
          </a:stretch>
        </p:blipFill>
        <p:spPr>
          <a:xfrm>
            <a:off x="1631504" y="4071942"/>
            <a:ext cx="1964166" cy="644176"/>
          </a:xfrm>
          <a:prstGeom prst="rect">
            <a:avLst/>
          </a:prstGeom>
        </p:spPr>
      </p:pic>
      <p:pic>
        <p:nvPicPr>
          <p:cNvPr id="12" name="圖片 11" descr="uber.jpg"/>
          <p:cNvPicPr>
            <a:picLocks noChangeAspect="1"/>
          </p:cNvPicPr>
          <p:nvPr/>
        </p:nvPicPr>
        <p:blipFill>
          <a:blip r:embed="rId10"/>
          <a:stretch>
            <a:fillRect/>
          </a:stretch>
        </p:blipFill>
        <p:spPr>
          <a:xfrm>
            <a:off x="8352769" y="4785963"/>
            <a:ext cx="2177910" cy="1462538"/>
          </a:xfrm>
          <a:prstGeom prst="rect">
            <a:avLst/>
          </a:prstGeom>
          <a:ln w="12700" cap="sq">
            <a:solidFill>
              <a:srgbClr val="000000"/>
            </a:solidFill>
            <a:miter lim="800000"/>
          </a:ln>
          <a:effectLst>
            <a:outerShdw blurRad="57150" dist="50800" dir="2700000" algn="tl" rotWithShape="0">
              <a:srgbClr val="000000">
                <a:alpha val="40000"/>
              </a:srgbClr>
            </a:outerShdw>
          </a:effectLst>
        </p:spPr>
      </p:pic>
      <p:cxnSp>
        <p:nvCxnSpPr>
          <p:cNvPr id="13" name="直線接點 12"/>
          <p:cNvCxnSpPr/>
          <p:nvPr/>
        </p:nvCxnSpPr>
        <p:spPr>
          <a:xfrm>
            <a:off x="3590176" y="2315964"/>
            <a:ext cx="161813" cy="0"/>
          </a:xfrm>
          <a:prstGeom prst="line">
            <a:avLst/>
          </a:prstGeom>
          <a:ln w="28575">
            <a:solidFill>
              <a:srgbClr val="006C31"/>
            </a:solidFill>
          </a:ln>
        </p:spPr>
        <p:style>
          <a:lnRef idx="1">
            <a:schemeClr val="accent1"/>
          </a:lnRef>
          <a:fillRef idx="0">
            <a:schemeClr val="accent1"/>
          </a:fillRef>
          <a:effectRef idx="0">
            <a:schemeClr val="accent1"/>
          </a:effectRef>
          <a:fontRef idx="minor">
            <a:schemeClr val="tx1"/>
          </a:fontRef>
        </p:style>
      </p:cxnSp>
      <p:cxnSp>
        <p:nvCxnSpPr>
          <p:cNvPr id="14" name="直線接點 13"/>
          <p:cNvCxnSpPr>
            <a:endCxn id="10" idx="1"/>
          </p:cNvCxnSpPr>
          <p:nvPr/>
        </p:nvCxnSpPr>
        <p:spPr>
          <a:xfrm>
            <a:off x="8020338" y="3321843"/>
            <a:ext cx="288000" cy="0"/>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a:xfrm>
            <a:off x="3597680" y="4417368"/>
            <a:ext cx="161813"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a:xfrm>
            <a:off x="8020338" y="5517232"/>
            <a:ext cx="288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87530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377483"/>
            <a:ext cx="11002297" cy="954856"/>
          </a:xfrm>
        </p:spPr>
        <p:txBody>
          <a:bodyPr/>
          <a:lstStyle/>
          <a:p>
            <a:r>
              <a:rPr lang="zh-TW" altLang="en-US" dirty="0" smtClean="0"/>
              <a:t>共享經濟</a:t>
            </a:r>
            <a:r>
              <a:rPr lang="en-US" altLang="zh-TW" dirty="0" smtClean="0"/>
              <a:t>:</a:t>
            </a:r>
            <a:r>
              <a:rPr lang="zh-TW" altLang="en-US" dirty="0" smtClean="0"/>
              <a:t>社群金融</a:t>
            </a:r>
            <a:endParaRPr lang="zh-TW" altLang="en-US" dirty="0"/>
          </a:p>
        </p:txBody>
      </p:sp>
      <p:sp>
        <p:nvSpPr>
          <p:cNvPr id="3" name="內容版面配置區 2"/>
          <p:cNvSpPr>
            <a:spLocks noGrp="1"/>
          </p:cNvSpPr>
          <p:nvPr>
            <p:ph idx="1"/>
          </p:nvPr>
        </p:nvSpPr>
        <p:spPr/>
        <p:txBody>
          <a:bodyPr>
            <a:normAutofit/>
          </a:bodyPr>
          <a:lstStyle/>
          <a:p>
            <a:r>
              <a:rPr lang="zh-TW" altLang="en-US" sz="2400" dirty="0" smtClean="0">
                <a:latin typeface="+mj-ea"/>
                <a:ea typeface="+mj-ea"/>
              </a:rPr>
              <a:t>社群借貸 </a:t>
            </a:r>
            <a:r>
              <a:rPr lang="en-US" altLang="zh-TW" sz="2400" dirty="0" smtClean="0">
                <a:latin typeface="+mj-ea"/>
                <a:ea typeface="+mj-ea"/>
              </a:rPr>
              <a:t>(P2P lending)</a:t>
            </a:r>
          </a:p>
          <a:p>
            <a:pPr lvl="1"/>
            <a:r>
              <a:rPr lang="en-US" altLang="zh-TW" dirty="0" err="1" smtClean="0">
                <a:latin typeface="+mj-ea"/>
                <a:ea typeface="+mj-ea"/>
              </a:rPr>
              <a:t>Zopa</a:t>
            </a:r>
            <a:r>
              <a:rPr lang="en-US" altLang="zh-TW" dirty="0" smtClean="0">
                <a:latin typeface="+mj-ea"/>
                <a:ea typeface="+mj-ea"/>
              </a:rPr>
              <a:t>, Lending Club, Prosper</a:t>
            </a:r>
            <a:r>
              <a:rPr lang="zh-TW" altLang="en-US" dirty="0" smtClean="0">
                <a:latin typeface="+mj-ea"/>
                <a:ea typeface="+mj-ea"/>
              </a:rPr>
              <a:t>金融機制去除中間商</a:t>
            </a:r>
            <a:r>
              <a:rPr lang="en-US" altLang="zh-TW" dirty="0" smtClean="0">
                <a:latin typeface="+mj-ea"/>
                <a:ea typeface="+mj-ea"/>
              </a:rPr>
              <a:t>(</a:t>
            </a:r>
            <a:r>
              <a:rPr lang="zh-TW" altLang="en-US" dirty="0" smtClean="0">
                <a:latin typeface="+mj-ea"/>
                <a:ea typeface="+mj-ea"/>
              </a:rPr>
              <a:t>銀行金融機構</a:t>
            </a:r>
            <a:r>
              <a:rPr lang="en-US" altLang="zh-TW" dirty="0" smtClean="0">
                <a:latin typeface="+mj-ea"/>
                <a:ea typeface="+mj-ea"/>
              </a:rPr>
              <a:t>) </a:t>
            </a:r>
            <a:r>
              <a:rPr lang="zh-TW" altLang="en-US" dirty="0" smtClean="0">
                <a:latin typeface="+mj-ea"/>
                <a:ea typeface="+mj-ea"/>
              </a:rPr>
              <a:t>，提供個人借貸</a:t>
            </a:r>
            <a:r>
              <a:rPr lang="en-US" altLang="zh-TW" dirty="0" smtClean="0">
                <a:latin typeface="+mj-ea"/>
                <a:ea typeface="+mj-ea"/>
              </a:rPr>
              <a:t> </a:t>
            </a:r>
          </a:p>
          <a:p>
            <a:r>
              <a:rPr lang="zh-TW" altLang="en-US" sz="2400" dirty="0" smtClean="0">
                <a:latin typeface="+mj-ea"/>
                <a:ea typeface="+mj-ea"/>
              </a:rPr>
              <a:t>群眾募資 </a:t>
            </a:r>
            <a:r>
              <a:rPr lang="en-US" altLang="zh-TW" sz="2400" dirty="0" smtClean="0">
                <a:latin typeface="+mj-ea"/>
                <a:ea typeface="+mj-ea"/>
              </a:rPr>
              <a:t> (Crowd founding)</a:t>
            </a:r>
          </a:p>
          <a:p>
            <a:pPr lvl="1"/>
            <a:r>
              <a:rPr lang="en-US" altLang="zh-TW" dirty="0" smtClean="0">
                <a:latin typeface="+mj-ea"/>
                <a:ea typeface="+mj-ea"/>
              </a:rPr>
              <a:t>Kickstarter </a:t>
            </a:r>
            <a:r>
              <a:rPr lang="zh-TW" altLang="en-US" dirty="0" smtClean="0">
                <a:latin typeface="+mj-ea"/>
                <a:ea typeface="+mj-ea"/>
              </a:rPr>
              <a:t>避開傳統投資工具，在網路上跟一般大眾籌資</a:t>
            </a:r>
            <a:endParaRPr lang="en-US" altLang="zh-TW" dirty="0">
              <a:latin typeface="+mj-ea"/>
              <a:ea typeface="+mj-ea"/>
            </a:endParaRPr>
          </a:p>
          <a:p>
            <a:r>
              <a:rPr lang="zh-TW" altLang="en-US" dirty="0" smtClean="0">
                <a:latin typeface="+mj-ea"/>
                <a:ea typeface="+mj-ea"/>
              </a:rPr>
              <a:t>虛擬貨幣 </a:t>
            </a:r>
            <a:r>
              <a:rPr lang="en-US" altLang="zh-TW" dirty="0" smtClean="0">
                <a:latin typeface="+mj-ea"/>
                <a:ea typeface="+mj-ea"/>
              </a:rPr>
              <a:t>(Digital currency)</a:t>
            </a:r>
            <a:endParaRPr lang="en-US" altLang="zh-TW" dirty="0" smtClean="0"/>
          </a:p>
          <a:p>
            <a:pPr lvl="1"/>
            <a:r>
              <a:rPr lang="en-US" altLang="zh-TW" dirty="0" smtClean="0"/>
              <a:t>Bitcoin </a:t>
            </a:r>
            <a:r>
              <a:rPr lang="zh-TW" altLang="en-US" dirty="0" smtClean="0"/>
              <a:t>比特幣為一種網路加密支付</a:t>
            </a:r>
            <a:r>
              <a:rPr lang="zh-TW" altLang="en-US" dirty="0"/>
              <a:t>系統和虛擬計價</a:t>
            </a:r>
            <a:r>
              <a:rPr lang="zh-TW" altLang="en-US" dirty="0" smtClean="0"/>
              <a:t>工具</a:t>
            </a:r>
            <a:endParaRPr lang="en-US" altLang="zh-TW" dirty="0" smtClean="0">
              <a:latin typeface="+mj-ea"/>
              <a:ea typeface="+mj-ea"/>
            </a:endParaRPr>
          </a:p>
          <a:p>
            <a:endParaRPr lang="zh-TW" altLang="en-US" dirty="0">
              <a:latin typeface="+mj-ea"/>
              <a:ea typeface="+mj-ea"/>
            </a:endParaRPr>
          </a:p>
        </p:txBody>
      </p:sp>
      <p:sp>
        <p:nvSpPr>
          <p:cNvPr id="4" name="頁尾版面配置區 3"/>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17</a:t>
            </a:fld>
            <a:endParaRPr lang="zh-TW" altLang="en-US"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1986" y="4643051"/>
            <a:ext cx="2857500"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168790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經濟的起源</a:t>
            </a:r>
            <a:endParaRPr lang="zh-TW" altLang="en-US" dirty="0"/>
          </a:p>
        </p:txBody>
      </p:sp>
      <p:sp>
        <p:nvSpPr>
          <p:cNvPr id="3" name="內容版面配置區 2"/>
          <p:cNvSpPr>
            <a:spLocks noGrp="1"/>
          </p:cNvSpPr>
          <p:nvPr>
            <p:ph idx="1"/>
          </p:nvPr>
        </p:nvSpPr>
        <p:spPr/>
        <p:txBody>
          <a:bodyPr/>
          <a:lstStyle/>
          <a:p>
            <a:pPr>
              <a:buClr>
                <a:srgbClr val="002060"/>
              </a:buClr>
            </a:pPr>
            <a:r>
              <a:rPr lang="zh-TW" altLang="zh-TW" sz="2400" dirty="0">
                <a:latin typeface="微軟正黑體" pitchFamily="34" charset="-120"/>
                <a:ea typeface="微軟正黑體" pitchFamily="34" charset="-120"/>
                <a:cs typeface="新細明體" charset="-120"/>
              </a:rPr>
              <a:t>共享經濟這個</a:t>
            </a:r>
            <a:r>
              <a:rPr lang="zh-TW" altLang="en-US" sz="2400" dirty="0">
                <a:latin typeface="微軟正黑體" pitchFamily="34" charset="-120"/>
                <a:ea typeface="微軟正黑體" pitchFamily="34" charset="-120"/>
                <a:cs typeface="新細明體" charset="-120"/>
              </a:rPr>
              <a:t>名詞，</a:t>
            </a:r>
            <a:r>
              <a:rPr lang="zh-TW" altLang="zh-TW" sz="2400" dirty="0">
                <a:latin typeface="微軟正黑體" pitchFamily="34" charset="-120"/>
                <a:ea typeface="微軟正黑體" pitchFamily="34" charset="-120"/>
                <a:cs typeface="新細明體" charset="-120"/>
              </a:rPr>
              <a:t>最早由美國得克薩斯州立大學社會學教授</a:t>
            </a:r>
            <a:r>
              <a:rPr lang="zh-TW" altLang="zh-TW" sz="2400" u="sng" dirty="0">
                <a:latin typeface="微軟正黑體" pitchFamily="34" charset="-120"/>
                <a:ea typeface="微軟正黑體" pitchFamily="34" charset="-120"/>
                <a:cs typeface="新細明體" charset="-120"/>
              </a:rPr>
              <a:t>馬科斯</a:t>
            </a:r>
            <a:r>
              <a:rPr lang="en-US" altLang="zh-TW" sz="2400" u="sng"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費爾遜</a:t>
            </a:r>
            <a:r>
              <a:rPr lang="zh-TW" altLang="zh-TW" sz="2400" dirty="0">
                <a:latin typeface="微軟正黑體" pitchFamily="34" charset="-120"/>
                <a:ea typeface="微軟正黑體" pitchFamily="34" charset="-120"/>
                <a:cs typeface="新細明體" charset="-120"/>
              </a:rPr>
              <a:t>（</a:t>
            </a:r>
            <a:r>
              <a:rPr lang="en-US" altLang="zh-TW" sz="2400" dirty="0">
                <a:latin typeface="微軟正黑體" pitchFamily="34" charset="-120"/>
                <a:ea typeface="微軟正黑體" pitchFamily="34" charset="-120"/>
                <a:cs typeface="新細明體" charset="-120"/>
              </a:rPr>
              <a:t>Marcus </a:t>
            </a:r>
            <a:r>
              <a:rPr lang="en-US" altLang="zh-TW" sz="2400" dirty="0" err="1">
                <a:latin typeface="微軟正黑體" pitchFamily="34" charset="-120"/>
                <a:ea typeface="微軟正黑體" pitchFamily="34" charset="-120"/>
                <a:cs typeface="新細明體" charset="-120"/>
              </a:rPr>
              <a:t>Felson</a:t>
            </a:r>
            <a:r>
              <a:rPr lang="zh-TW" altLang="zh-TW" sz="2400" dirty="0">
                <a:latin typeface="微軟正黑體" pitchFamily="34" charset="-120"/>
                <a:ea typeface="微軟正黑體" pitchFamily="34" charset="-120"/>
                <a:cs typeface="新細明體" charset="-120"/>
              </a:rPr>
              <a:t>）和伊利諾伊大學社會學教授</a:t>
            </a:r>
            <a:r>
              <a:rPr lang="zh-TW" altLang="zh-TW" sz="2400" u="sng" dirty="0">
                <a:latin typeface="微軟正黑體" pitchFamily="34" charset="-120"/>
                <a:ea typeface="微軟正黑體" pitchFamily="34" charset="-120"/>
                <a:cs typeface="新細明體" charset="-120"/>
              </a:rPr>
              <a:t>瓊</a:t>
            </a:r>
            <a:r>
              <a:rPr lang="en-US" altLang="zh-TW" sz="2400" u="sng"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斯潘思</a:t>
            </a:r>
            <a:r>
              <a:rPr lang="zh-TW" altLang="zh-TW" sz="2400" dirty="0">
                <a:latin typeface="微軟正黑體" pitchFamily="34" charset="-120"/>
                <a:ea typeface="微軟正黑體" pitchFamily="34" charset="-120"/>
                <a:cs typeface="新細明體" charset="-120"/>
              </a:rPr>
              <a:t>（</a:t>
            </a:r>
            <a:r>
              <a:rPr lang="en-US" altLang="zh-TW" sz="2400" dirty="0" err="1">
                <a:latin typeface="微軟正黑體" pitchFamily="34" charset="-120"/>
                <a:ea typeface="微軟正黑體" pitchFamily="34" charset="-120"/>
                <a:cs typeface="新細明體" charset="-120"/>
              </a:rPr>
              <a:t>JoeL.Spaeth</a:t>
            </a:r>
            <a:r>
              <a:rPr lang="zh-TW" altLang="zh-TW" sz="2400" dirty="0">
                <a:latin typeface="微軟正黑體" pitchFamily="34" charset="-120"/>
                <a:ea typeface="微軟正黑體" pitchFamily="34" charset="-120"/>
                <a:cs typeface="新細明體" charset="-120"/>
              </a:rPr>
              <a:t>）於</a:t>
            </a:r>
            <a:r>
              <a:rPr lang="en-US" altLang="zh-TW" sz="2400" dirty="0">
                <a:latin typeface="微軟正黑體" pitchFamily="34" charset="-120"/>
                <a:ea typeface="微軟正黑體" pitchFamily="34" charset="-120"/>
                <a:cs typeface="新細明體" charset="-120"/>
              </a:rPr>
              <a:t>1978</a:t>
            </a:r>
            <a:r>
              <a:rPr lang="zh-TW" altLang="zh-TW" sz="2400" dirty="0">
                <a:latin typeface="微軟正黑體" pitchFamily="34" charset="-120"/>
                <a:ea typeface="微軟正黑體" pitchFamily="34" charset="-120"/>
                <a:cs typeface="新細明體" charset="-120"/>
              </a:rPr>
              <a:t>年發表的論文中</a:t>
            </a:r>
            <a:r>
              <a:rPr lang="zh-TW" altLang="en-US" sz="2400" dirty="0">
                <a:latin typeface="微軟正黑體" pitchFamily="34" charset="-120"/>
                <a:ea typeface="微軟正黑體" pitchFamily="34" charset="-120"/>
                <a:cs typeface="新細明體" charset="-120"/>
              </a:rPr>
              <a:t>所</a:t>
            </a:r>
            <a:r>
              <a:rPr lang="zh-TW" altLang="zh-TW" sz="2400" dirty="0" smtClean="0">
                <a:latin typeface="微軟正黑體" pitchFamily="34" charset="-120"/>
                <a:ea typeface="微軟正黑體" pitchFamily="34" charset="-120"/>
                <a:cs typeface="新細明體" charset="-120"/>
              </a:rPr>
              <a:t>提出其</a:t>
            </a:r>
            <a:r>
              <a:rPr lang="zh-TW" altLang="zh-TW" sz="2400" dirty="0">
                <a:latin typeface="微軟正黑體" pitchFamily="34" charset="-120"/>
                <a:ea typeface="微軟正黑體" pitchFamily="34" charset="-120"/>
                <a:cs typeface="新細明體" charset="-120"/>
              </a:rPr>
              <a:t>主要特點</a:t>
            </a:r>
            <a:r>
              <a:rPr lang="zh-TW" altLang="zh-TW" sz="2400" dirty="0" smtClean="0">
                <a:latin typeface="微軟正黑體" pitchFamily="34" charset="-120"/>
                <a:ea typeface="微軟正黑體" pitchFamily="34" charset="-120"/>
                <a:cs typeface="新細明體" charset="-120"/>
              </a:rPr>
              <a:t>是</a:t>
            </a:r>
            <a:endParaRPr lang="en-US" altLang="zh-TW" sz="2400" dirty="0" smtClean="0">
              <a:latin typeface="微軟正黑體" pitchFamily="34" charset="-120"/>
              <a:ea typeface="微軟正黑體" pitchFamily="34" charset="-120"/>
              <a:cs typeface="新細明體" charset="-120"/>
            </a:endParaRPr>
          </a:p>
          <a:p>
            <a:pPr>
              <a:buClr>
                <a:srgbClr val="002060"/>
              </a:buClr>
            </a:pPr>
            <a:r>
              <a:rPr lang="zh-TW" altLang="zh-TW" sz="2400" dirty="0" smtClean="0">
                <a:latin typeface="微軟正黑體" pitchFamily="34" charset="-120"/>
                <a:ea typeface="微軟正黑體" pitchFamily="34" charset="-120"/>
                <a:cs typeface="新細明體" charset="-120"/>
              </a:rPr>
              <a:t>包括</a:t>
            </a:r>
            <a:r>
              <a:rPr lang="zh-TW" altLang="zh-TW" sz="2400" dirty="0">
                <a:latin typeface="微軟正黑體" pitchFamily="34" charset="-120"/>
                <a:ea typeface="微軟正黑體" pitchFamily="34" charset="-120"/>
                <a:cs typeface="新細明體" charset="-120"/>
              </a:rPr>
              <a:t>一個由第三方創建的、以</a:t>
            </a:r>
            <a:r>
              <a:rPr lang="zh-TW" altLang="en-US" sz="2400" dirty="0">
                <a:latin typeface="微軟正黑體" pitchFamily="34" charset="-120"/>
                <a:ea typeface="微軟正黑體" pitchFamily="34" charset="-120"/>
                <a:cs typeface="新細明體" charset="-120"/>
              </a:rPr>
              <a:t>資訊</a:t>
            </a:r>
            <a:r>
              <a:rPr lang="zh-TW" altLang="zh-TW" sz="2400" dirty="0">
                <a:latin typeface="微軟正黑體" pitchFamily="34" charset="-120"/>
                <a:ea typeface="微軟正黑體" pitchFamily="34" charset="-120"/>
                <a:cs typeface="新細明體" charset="-120"/>
              </a:rPr>
              <a:t>技術為基礎的市場</a:t>
            </a:r>
            <a:r>
              <a:rPr lang="zh-TW" altLang="zh-TW" sz="2400" dirty="0" smtClean="0">
                <a:latin typeface="微軟正黑體" pitchFamily="34" charset="-120"/>
                <a:ea typeface="微軟正黑體" pitchFamily="34" charset="-120"/>
                <a:cs typeface="新細明體" charset="-120"/>
              </a:rPr>
              <a:t>平台</a:t>
            </a:r>
            <a:r>
              <a:rPr lang="zh-TW" altLang="zh-TW" sz="2400" dirty="0">
                <a:cs typeface="新細明體" charset="-120"/>
              </a:rPr>
              <a:t>，第三方可以是商業機構、</a:t>
            </a:r>
            <a:r>
              <a:rPr lang="en-US" altLang="zh-TW" sz="2400" dirty="0">
                <a:cs typeface="新細明體" charset="-120"/>
              </a:rPr>
              <a:t> </a:t>
            </a:r>
            <a:r>
              <a:rPr lang="zh-TW" altLang="zh-TW" sz="2400" dirty="0">
                <a:cs typeface="新細明體" charset="-120"/>
              </a:rPr>
              <a:t>組織或者政府</a:t>
            </a:r>
            <a:r>
              <a:rPr lang="en-US" altLang="zh-TW" sz="2400" dirty="0">
                <a:cs typeface="新細明體" charset="-120"/>
              </a:rPr>
              <a:t> </a:t>
            </a:r>
            <a:r>
              <a:rPr lang="zh-TW" altLang="zh-TW" sz="2400" dirty="0" smtClean="0">
                <a:cs typeface="新細明體" charset="-120"/>
              </a:rPr>
              <a:t>。</a:t>
            </a:r>
            <a:endParaRPr lang="en-US" altLang="zh-TW" sz="2400" dirty="0" smtClean="0">
              <a:cs typeface="新細明體" charset="-120"/>
            </a:endParaRPr>
          </a:p>
          <a:p>
            <a:pPr lvl="0">
              <a:buClr>
                <a:srgbClr val="002060"/>
              </a:buClr>
            </a:pPr>
            <a:r>
              <a:rPr lang="en-US" altLang="zh-TW" sz="2400" dirty="0">
                <a:cs typeface="新細明體" charset="-120"/>
              </a:rPr>
              <a:t> </a:t>
            </a:r>
            <a:r>
              <a:rPr lang="zh-TW" altLang="zh-TW" sz="2400" dirty="0" smtClean="0">
                <a:cs typeface="新細明體" charset="-120"/>
              </a:rPr>
              <a:t>個體</a:t>
            </a:r>
            <a:r>
              <a:rPr lang="zh-TW" altLang="zh-TW" sz="2400" dirty="0">
                <a:cs typeface="新細明體" charset="-120"/>
              </a:rPr>
              <a:t>借助這些平台，</a:t>
            </a:r>
            <a:r>
              <a:rPr lang="en-US" altLang="zh-TW" sz="2400" dirty="0">
                <a:cs typeface="新細明體" charset="-120"/>
              </a:rPr>
              <a:t> </a:t>
            </a:r>
            <a:r>
              <a:rPr lang="zh-TW" altLang="zh-TW" sz="2400" dirty="0">
                <a:cs typeface="新細明體" charset="-120"/>
              </a:rPr>
              <a:t>交換閒置物品，分享自己的知識</a:t>
            </a:r>
            <a:r>
              <a:rPr lang="en-US" altLang="zh-TW" sz="2400" dirty="0">
                <a:cs typeface="新細明體" charset="-120"/>
              </a:rPr>
              <a:t> </a:t>
            </a:r>
            <a:r>
              <a:rPr lang="zh-TW" altLang="zh-TW" sz="2400" dirty="0">
                <a:cs typeface="新細明體" charset="-120"/>
              </a:rPr>
              <a:t>、經驗，或者向企業</a:t>
            </a:r>
            <a:r>
              <a:rPr lang="en-US" altLang="zh-TW" sz="2400" dirty="0">
                <a:cs typeface="新細明體" charset="-120"/>
              </a:rPr>
              <a:t> </a:t>
            </a:r>
            <a:r>
              <a:rPr lang="zh-TW" altLang="zh-TW" sz="2400" dirty="0">
                <a:cs typeface="新細明體" charset="-120"/>
              </a:rPr>
              <a:t>、某個創新項目籌集資金</a:t>
            </a:r>
            <a:r>
              <a:rPr lang="en-US" altLang="zh-TW" sz="2400" dirty="0">
                <a:cs typeface="新細明體" charset="-120"/>
              </a:rPr>
              <a:t> </a:t>
            </a:r>
            <a:r>
              <a:rPr lang="zh-TW" altLang="zh-TW" sz="2400" dirty="0" smtClean="0">
                <a:cs typeface="新細明體" charset="-120"/>
              </a:rPr>
              <a:t>。</a:t>
            </a:r>
            <a:endParaRPr lang="en-US" altLang="zh-TW" sz="2400" dirty="0" smtClean="0">
              <a:cs typeface="新細明體" charset="-120"/>
            </a:endParaRPr>
          </a:p>
          <a:p>
            <a:pPr lvl="0">
              <a:buClr>
                <a:srgbClr val="002060"/>
              </a:buClr>
            </a:pPr>
            <a:r>
              <a:rPr lang="zh-TW" altLang="en-US" sz="2400" dirty="0" smtClean="0"/>
              <a:t>結合市場經濟</a:t>
            </a:r>
            <a:r>
              <a:rPr lang="en-US" altLang="zh-TW" sz="2400" dirty="0" smtClean="0"/>
              <a:t>(</a:t>
            </a:r>
            <a:r>
              <a:rPr lang="zh-TW" altLang="en-US" sz="2400" dirty="0" smtClean="0"/>
              <a:t>資本 主義</a:t>
            </a:r>
            <a:r>
              <a:rPr lang="zh-TW" altLang="en-US" sz="2400" dirty="0" smtClean="0">
                <a:latin typeface="新細明體"/>
                <a:ea typeface="新細明體"/>
              </a:rPr>
              <a:t>、法令</a:t>
            </a:r>
            <a:r>
              <a:rPr lang="en-US" altLang="zh-TW" sz="2400" dirty="0" smtClean="0"/>
              <a:t>)</a:t>
            </a:r>
            <a:r>
              <a:rPr lang="zh-TW" altLang="en-US" sz="2400" dirty="0" smtClean="0"/>
              <a:t>與社會經濟</a:t>
            </a:r>
            <a:r>
              <a:rPr lang="en-US" altLang="zh-TW" sz="2400" dirty="0" smtClean="0"/>
              <a:t>(</a:t>
            </a:r>
            <a:r>
              <a:rPr lang="zh-TW" altLang="en-US" sz="2400" dirty="0" smtClean="0"/>
              <a:t>共用資源</a:t>
            </a:r>
            <a:r>
              <a:rPr lang="zh-TW" altLang="en-US" sz="2400" dirty="0" smtClean="0">
                <a:latin typeface="新細明體"/>
                <a:ea typeface="新細明體"/>
              </a:rPr>
              <a:t>、</a:t>
            </a:r>
            <a:r>
              <a:rPr lang="zh-TW" altLang="en-US" sz="2400" dirty="0" smtClean="0"/>
              <a:t>自治規範</a:t>
            </a:r>
            <a:r>
              <a:rPr lang="en-US" altLang="zh-TW" sz="2400" dirty="0" smtClean="0"/>
              <a:t>)</a:t>
            </a:r>
            <a:r>
              <a:rPr lang="zh-TW" altLang="en-US" sz="2400" dirty="0" smtClean="0"/>
              <a:t>混合體</a:t>
            </a:r>
            <a:endParaRPr lang="zh-TW" altLang="en-US" sz="2400" dirty="0"/>
          </a:p>
          <a:p>
            <a:pPr marL="0" indent="0">
              <a:buClr>
                <a:srgbClr val="002060"/>
              </a:buClr>
              <a:buNone/>
            </a:pPr>
            <a:endParaRPr lang="zh-TW" altLang="en-US" sz="2400" dirty="0">
              <a:latin typeface="微軟正黑體" pitchFamily="34" charset="-120"/>
              <a:ea typeface="微軟正黑體" pitchFamily="34" charset="-120"/>
            </a:endParaRPr>
          </a:p>
        </p:txBody>
      </p:sp>
      <p:sp>
        <p:nvSpPr>
          <p:cNvPr id="4" name="頁尾版面配置區 3"/>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18</a:t>
            </a:fld>
            <a:endParaRPr lang="zh-TW" altLang="en-US" dirty="0"/>
          </a:p>
        </p:txBody>
      </p:sp>
    </p:spTree>
    <p:extLst>
      <p:ext uri="{BB962C8B-B14F-4D97-AF65-F5344CB8AC3E}">
        <p14:creationId xmlns:p14="http://schemas.microsoft.com/office/powerpoint/2010/main" val="5822165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a:latin typeface="微軟正黑體" pitchFamily="34" charset="-120"/>
                <a:ea typeface="微軟正黑體" pitchFamily="34" charset="-120"/>
              </a:rPr>
              <a:t>共享</a:t>
            </a:r>
            <a:r>
              <a:rPr lang="zh-TW" altLang="zh-TW" sz="4400">
                <a:latin typeface="微軟正黑體" pitchFamily="34" charset="-120"/>
                <a:ea typeface="微軟正黑體" pitchFamily="34" charset="-120"/>
              </a:rPr>
              <a:t>經濟的驅動力</a:t>
            </a:r>
            <a:endParaRPr lang="zh-TW" altLang="en-US"/>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關於共享經濟的</a:t>
            </a:r>
            <a:r>
              <a:rPr lang="zh-TW" altLang="en-US" sz="2400" dirty="0">
                <a:latin typeface="微軟正黑體" pitchFamily="34" charset="-120"/>
                <a:ea typeface="微軟正黑體" pitchFamily="34" charset="-120"/>
                <a:cs typeface="新細明體" charset="-120"/>
              </a:rPr>
              <a:t>三個</a:t>
            </a:r>
            <a:r>
              <a:rPr lang="zh-TW" altLang="zh-TW" sz="2400" dirty="0">
                <a:latin typeface="微軟正黑體" pitchFamily="34" charset="-120"/>
                <a:ea typeface="微軟正黑體" pitchFamily="34" charset="-120"/>
                <a:cs typeface="新細明體" charset="-120"/>
              </a:rPr>
              <a:t>驅動力</a:t>
            </a:r>
            <a:r>
              <a:rPr lang="zh-TW" altLang="en-US" sz="2400" dirty="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19</a:t>
            </a:fld>
            <a:endParaRPr lang="zh-TW" altLang="en-US" dirty="0"/>
          </a:p>
        </p:txBody>
      </p:sp>
      <p:graphicFrame>
        <p:nvGraphicFramePr>
          <p:cNvPr id="6" name="內容版面配置區 6"/>
          <p:cNvGraphicFramePr>
            <a:graphicFrameLocks/>
          </p:cNvGraphicFramePr>
          <p:nvPr>
            <p:extLst>
              <p:ext uri="{D42A27DB-BD31-4B8C-83A1-F6EECF244321}">
                <p14:modId xmlns:p14="http://schemas.microsoft.com/office/powerpoint/2010/main" val="1370993558"/>
              </p:ext>
            </p:extLst>
          </p:nvPr>
        </p:nvGraphicFramePr>
        <p:xfrm>
          <a:off x="1494704" y="2281382"/>
          <a:ext cx="8000278" cy="36730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760936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400" dirty="0">
                <a:latin typeface="微軟正黑體" panose="020B0604030504040204" pitchFamily="34" charset="-120"/>
                <a:ea typeface="微軟正黑體" panose="020B0604030504040204" pitchFamily="34" charset="-120"/>
              </a:rPr>
              <a:t>網路</a:t>
            </a:r>
            <a:r>
              <a:rPr lang="zh-TW" altLang="en-US" sz="4400" dirty="0" smtClean="0">
                <a:latin typeface="微軟正黑體" panose="020B0604030504040204" pitchFamily="34" charset="-120"/>
                <a:ea typeface="微軟正黑體" panose="020B0604030504040204" pitchFamily="34" charset="-120"/>
              </a:rPr>
              <a:t>經濟商業模式</a:t>
            </a:r>
            <a:endParaRPr lang="zh-TW" altLang="en-US" dirty="0"/>
          </a:p>
        </p:txBody>
      </p:sp>
      <p:sp>
        <p:nvSpPr>
          <p:cNvPr id="3" name="內容版面配置區 2"/>
          <p:cNvSpPr>
            <a:spLocks noGrp="1"/>
          </p:cNvSpPr>
          <p:nvPr>
            <p:ph idx="1"/>
          </p:nvPr>
        </p:nvSpPr>
        <p:spPr>
          <a:xfrm>
            <a:off x="612057" y="1462482"/>
            <a:ext cx="10224819" cy="4196912"/>
          </a:xfrm>
        </p:spPr>
        <p:txBody>
          <a:bodyPr/>
          <a:lstStyle/>
          <a:p>
            <a:r>
              <a:rPr lang="zh-TW" altLang="en-US" sz="3200" dirty="0">
                <a:latin typeface="微軟正黑體" panose="020B0604030504040204" pitchFamily="34" charset="-120"/>
                <a:ea typeface="微軟正黑體" panose="020B0604030504040204" pitchFamily="34" charset="-120"/>
              </a:rPr>
              <a:t>行動經濟商業</a:t>
            </a:r>
            <a:r>
              <a:rPr lang="zh-TW" altLang="en-US" sz="3200" dirty="0" smtClean="0">
                <a:latin typeface="微軟正黑體" panose="020B0604030504040204" pitchFamily="34" charset="-120"/>
                <a:ea typeface="微軟正黑體" panose="020B0604030504040204" pitchFamily="34" charset="-120"/>
              </a:rPr>
              <a:t>模式</a:t>
            </a:r>
            <a:endParaRPr lang="en-US" altLang="zh-TW" sz="3200" dirty="0">
              <a:latin typeface="微軟正黑體" panose="020B0604030504040204" pitchFamily="34" charset="-120"/>
              <a:ea typeface="微軟正黑體" panose="020B0604030504040204" pitchFamily="34" charset="-120"/>
            </a:endParaRPr>
          </a:p>
          <a:p>
            <a:r>
              <a:rPr lang="zh-TW" altLang="en-US" sz="3200" dirty="0" smtClean="0">
                <a:latin typeface="微軟正黑體" panose="020B0604030504040204" pitchFamily="34" charset="-120"/>
                <a:ea typeface="微軟正黑體" panose="020B0604030504040204" pitchFamily="34" charset="-120"/>
              </a:rPr>
              <a:t>共享經濟</a:t>
            </a:r>
            <a:r>
              <a:rPr lang="en-US" altLang="zh-TW" sz="3200" dirty="0" smtClean="0">
                <a:latin typeface="微軟正黑體" panose="020B0604030504040204" pitchFamily="34" charset="-120"/>
                <a:ea typeface="微軟正黑體" panose="020B0604030504040204" pitchFamily="34" charset="-120"/>
              </a:rPr>
              <a:t>(</a:t>
            </a:r>
            <a:r>
              <a:rPr lang="zh-TW" altLang="en-US" sz="3200" dirty="0">
                <a:latin typeface="微軟正黑體" panose="020B0604030504040204" pitchFamily="34" charset="-120"/>
                <a:ea typeface="微軟正黑體" panose="020B0604030504040204" pitchFamily="34" charset="-120"/>
              </a:rPr>
              <a:t>社群</a:t>
            </a:r>
            <a:r>
              <a:rPr lang="zh-TW" altLang="en-US" sz="3200" dirty="0" smtClean="0">
                <a:latin typeface="微軟正黑體" panose="020B0604030504040204" pitchFamily="34" charset="-120"/>
                <a:ea typeface="微軟正黑體" panose="020B0604030504040204" pitchFamily="34" charset="-120"/>
              </a:rPr>
              <a:t>經濟</a:t>
            </a:r>
            <a:r>
              <a:rPr lang="en-US" altLang="zh-TW" sz="3200" dirty="0" smtClean="0">
                <a:latin typeface="微軟正黑體" panose="020B0604030504040204" pitchFamily="34" charset="-120"/>
                <a:ea typeface="微軟正黑體" panose="020B0604030504040204" pitchFamily="34" charset="-120"/>
              </a:rPr>
              <a:t>)</a:t>
            </a:r>
            <a:r>
              <a:rPr lang="zh-TW" altLang="en-US" sz="3200" dirty="0" smtClean="0">
                <a:latin typeface="微軟正黑體" panose="020B0604030504040204" pitchFamily="34" charset="-120"/>
                <a:ea typeface="微軟正黑體" panose="020B0604030504040204" pitchFamily="34" charset="-120"/>
              </a:rPr>
              <a:t>商業模式</a:t>
            </a:r>
            <a:endParaRPr lang="en-US" altLang="zh-TW" sz="3200" dirty="0" smtClean="0">
              <a:latin typeface="微軟正黑體" panose="020B0604030504040204" pitchFamily="34" charset="-120"/>
              <a:ea typeface="微軟正黑體" panose="020B0604030504040204" pitchFamily="34" charset="-120"/>
            </a:endParaRPr>
          </a:p>
          <a:p>
            <a:r>
              <a:rPr lang="zh-TW" altLang="en-US" sz="3200" dirty="0">
                <a:latin typeface="微軟正黑體" panose="020B0604030504040204" pitchFamily="34" charset="-120"/>
                <a:ea typeface="微軟正黑體" panose="020B0604030504040204" pitchFamily="34" charset="-120"/>
              </a:rPr>
              <a:t>平台經濟商業</a:t>
            </a:r>
            <a:r>
              <a:rPr lang="zh-TW" altLang="en-US" sz="3200" dirty="0" smtClean="0">
                <a:latin typeface="微軟正黑體" panose="020B0604030504040204" pitchFamily="34" charset="-120"/>
                <a:ea typeface="微軟正黑體" panose="020B0604030504040204" pitchFamily="34" charset="-120"/>
              </a:rPr>
              <a:t>模式</a:t>
            </a:r>
            <a:endParaRPr lang="en-US" altLang="zh-TW" sz="3200" dirty="0" smtClean="0">
              <a:latin typeface="微軟正黑體" panose="020B0604030504040204" pitchFamily="34" charset="-120"/>
              <a:ea typeface="微軟正黑體" panose="020B0604030504040204" pitchFamily="34" charset="-120"/>
            </a:endParaRPr>
          </a:p>
          <a:p>
            <a:endParaRPr lang="en-US" altLang="zh-TW" sz="2800" dirty="0">
              <a:latin typeface="微軟正黑體" panose="020B0604030504040204" pitchFamily="34" charset="-120"/>
              <a:ea typeface="微軟正黑體" panose="020B0604030504040204" pitchFamily="34" charset="-120"/>
            </a:endParaRPr>
          </a:p>
        </p:txBody>
      </p:sp>
      <p:sp>
        <p:nvSpPr>
          <p:cNvPr id="4" name="頁尾版面配置區 3"/>
          <p:cNvSpPr>
            <a:spLocks noGrp="1"/>
          </p:cNvSpPr>
          <p:nvPr>
            <p:ph type="ftr" sz="quarter" idx="11"/>
          </p:nvPr>
        </p:nvSpPr>
        <p:spPr/>
        <p:txBody>
          <a:bodyPr/>
          <a:lstStyle/>
          <a:p>
            <a:r>
              <a:rPr lang="en-US" altLang="zh-TW" dirty="0" smtClean="0"/>
              <a:t>《2018</a:t>
            </a:r>
            <a:r>
              <a:rPr lang="zh-TW" altLang="en-US" dirty="0" smtClean="0"/>
              <a:t>數位金融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a:t>
            </a:fld>
            <a:endParaRPr lang="zh-TW" altLang="en-US" dirty="0"/>
          </a:p>
        </p:txBody>
      </p:sp>
    </p:spTree>
    <p:extLst>
      <p:ext uri="{BB962C8B-B14F-4D97-AF65-F5344CB8AC3E}">
        <p14:creationId xmlns:p14="http://schemas.microsoft.com/office/powerpoint/2010/main" val="12369042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經濟的特徵</a:t>
            </a:r>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20</a:t>
            </a:fld>
            <a:endParaRPr lang="zh-TW" altLang="en-US" dirty="0"/>
          </a:p>
        </p:txBody>
      </p:sp>
      <p:sp>
        <p:nvSpPr>
          <p:cNvPr id="8" name="內容版面配置區 7"/>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主要具備以下幾方面的特徵：</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借助網</a:t>
            </a:r>
            <a:r>
              <a:rPr lang="zh-TW" altLang="en-US" sz="2400" dirty="0">
                <a:latin typeface="微軟正黑體" pitchFamily="34" charset="-120"/>
                <a:ea typeface="微軟正黑體" pitchFamily="34" charset="-120"/>
                <a:cs typeface="新細明體" charset="-120"/>
              </a:rPr>
              <a:t>路</a:t>
            </a:r>
            <a:r>
              <a:rPr lang="zh-TW" altLang="zh-TW" sz="2400" dirty="0">
                <a:latin typeface="微軟正黑體" pitchFamily="34" charset="-120"/>
                <a:ea typeface="微軟正黑體" pitchFamily="34" charset="-120"/>
                <a:cs typeface="新細明體" charset="-120"/>
              </a:rPr>
              <a:t>作為</a:t>
            </a:r>
            <a:r>
              <a:rPr lang="zh-TW" altLang="en-US" sz="2400" dirty="0">
                <a:latin typeface="微軟正黑體" pitchFamily="34" charset="-120"/>
                <a:ea typeface="微軟正黑體" pitchFamily="34" charset="-120"/>
                <a:cs typeface="新細明體" charset="-120"/>
              </a:rPr>
              <a:t>訊</a:t>
            </a:r>
            <a:r>
              <a:rPr lang="zh-TW" altLang="zh-TW" sz="2400" dirty="0">
                <a:latin typeface="微軟正黑體" pitchFamily="34" charset="-120"/>
                <a:ea typeface="微軟正黑體" pitchFamily="34" charset="-120"/>
                <a:cs typeface="新細明體" charset="-120"/>
              </a:rPr>
              <a:t>息平台</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以閒置資源使用權的暫時性轉移為</a:t>
            </a:r>
            <a:r>
              <a:rPr lang="zh-TW" altLang="zh-TW" sz="2400" dirty="0" smtClean="0">
                <a:latin typeface="微軟正黑體" pitchFamily="34" charset="-120"/>
                <a:ea typeface="微軟正黑體" pitchFamily="34" charset="-120"/>
                <a:cs typeface="新細明體" charset="-120"/>
              </a:rPr>
              <a:t>本質</a:t>
            </a:r>
            <a:r>
              <a:rPr lang="en-US" altLang="zh-TW" sz="2400" dirty="0" smtClean="0">
                <a:latin typeface="微軟正黑體" pitchFamily="34" charset="-120"/>
                <a:ea typeface="微軟正黑體" pitchFamily="34" charset="-120"/>
                <a:cs typeface="新細明體" charset="-120"/>
              </a:rPr>
              <a:t> (</a:t>
            </a:r>
            <a:r>
              <a:rPr lang="zh-TW" altLang="zh-TW" sz="2400" dirty="0">
                <a:cs typeface="新細明體" charset="-120"/>
              </a:rPr>
              <a:t>倡導</a:t>
            </a:r>
            <a:r>
              <a:rPr lang="en-US" altLang="zh-TW" sz="2400" dirty="0">
                <a:cs typeface="新細明體" charset="-120"/>
              </a:rPr>
              <a:t>“</a:t>
            </a:r>
            <a:r>
              <a:rPr lang="zh-TW" altLang="zh-TW" sz="2400" dirty="0">
                <a:cs typeface="新細明體" charset="-120"/>
              </a:rPr>
              <a:t>租</a:t>
            </a:r>
            <a:r>
              <a:rPr lang="en-US" altLang="zh-TW" sz="2400" dirty="0" smtClean="0">
                <a:cs typeface="新細明體" charset="-120"/>
              </a:rPr>
              <a:t>” – </a:t>
            </a:r>
            <a:r>
              <a:rPr lang="zh-TW" altLang="en-US" sz="2400" dirty="0" smtClean="0">
                <a:latin typeface="新細明體"/>
                <a:ea typeface="新細明體"/>
                <a:cs typeface="新細明體" charset="-120"/>
              </a:rPr>
              <a:t>「</a:t>
            </a:r>
            <a:r>
              <a:rPr lang="zh-TW" altLang="en-US" sz="2400" dirty="0">
                <a:cs typeface="新細明體" charset="-120"/>
              </a:rPr>
              <a:t>使用權</a:t>
            </a:r>
            <a:r>
              <a:rPr lang="zh-TW" altLang="en-US" sz="2400" dirty="0" smtClean="0">
                <a:latin typeface="新細明體"/>
                <a:ea typeface="新細明體"/>
                <a:cs typeface="新細明體" charset="-120"/>
              </a:rPr>
              <a:t>」</a:t>
            </a:r>
            <a:r>
              <a:rPr lang="zh-TW" altLang="zh-TW" sz="2400" dirty="0" smtClean="0">
                <a:cs typeface="新細明體" charset="-120"/>
              </a:rPr>
              <a:t>而</a:t>
            </a:r>
            <a:r>
              <a:rPr lang="zh-TW" altLang="zh-TW" sz="2400" dirty="0">
                <a:cs typeface="新細明體" charset="-120"/>
              </a:rPr>
              <a:t>不是</a:t>
            </a:r>
            <a:r>
              <a:rPr lang="en-US" altLang="zh-TW" sz="2400" dirty="0">
                <a:cs typeface="新細明體" charset="-120"/>
              </a:rPr>
              <a:t>“</a:t>
            </a:r>
            <a:r>
              <a:rPr lang="zh-TW" altLang="zh-TW" sz="2400" dirty="0">
                <a:cs typeface="新細明體" charset="-120"/>
              </a:rPr>
              <a:t>買</a:t>
            </a:r>
            <a:r>
              <a:rPr lang="en-US" altLang="zh-TW" sz="2400" dirty="0" smtClean="0">
                <a:cs typeface="新細明體" charset="-120"/>
              </a:rPr>
              <a:t>”</a:t>
            </a:r>
            <a:r>
              <a:rPr lang="zh-TW" altLang="en-US" sz="2400" dirty="0" smtClean="0">
                <a:latin typeface="新細明體"/>
                <a:ea typeface="新細明體"/>
                <a:cs typeface="新細明體" charset="-120"/>
              </a:rPr>
              <a:t> 「</a:t>
            </a:r>
            <a:r>
              <a:rPr lang="zh-TW" altLang="en-US" sz="2400" dirty="0" smtClean="0">
                <a:cs typeface="新細明體" charset="-120"/>
              </a:rPr>
              <a:t>擁有權</a:t>
            </a:r>
            <a:r>
              <a:rPr lang="zh-TW" altLang="en-US" sz="2400" dirty="0">
                <a:latin typeface="新細明體"/>
                <a:ea typeface="新細明體"/>
                <a:cs typeface="新細明體" charset="-120"/>
              </a:rPr>
              <a:t>」</a:t>
            </a:r>
            <a:r>
              <a:rPr lang="en-US" altLang="zh-TW" sz="2400" dirty="0" smtClean="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以物品的重複交易和高效利用為表現</a:t>
            </a:r>
            <a:r>
              <a:rPr lang="zh-TW" altLang="zh-TW" sz="2400" dirty="0" smtClean="0">
                <a:latin typeface="微軟正黑體" pitchFamily="34" charset="-120"/>
                <a:ea typeface="微軟正黑體" pitchFamily="34" charset="-120"/>
                <a:cs typeface="新細明體" charset="-120"/>
              </a:rPr>
              <a:t>形式</a:t>
            </a:r>
            <a:endParaRPr lang="en-US" altLang="zh-TW" sz="2400" dirty="0" smtClean="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smtClean="0">
                <a:latin typeface="+mn-ea"/>
              </a:rPr>
              <a:t>需高度社會信任，仰賴社群評價制度 </a:t>
            </a:r>
            <a:r>
              <a:rPr lang="en-US" altLang="zh-TW" sz="2400" dirty="0" smtClean="0">
                <a:latin typeface="+mn-ea"/>
              </a:rPr>
              <a:t>(reputation system)</a:t>
            </a:r>
            <a:endParaRPr lang="zh-TW" altLang="zh-TW" sz="2400" dirty="0">
              <a:latin typeface="+mn-ea"/>
            </a:endParaRPr>
          </a:p>
        </p:txBody>
      </p:sp>
    </p:spTree>
    <p:extLst>
      <p:ext uri="{BB962C8B-B14F-4D97-AF65-F5344CB8AC3E}">
        <p14:creationId xmlns:p14="http://schemas.microsoft.com/office/powerpoint/2010/main" val="11529512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經濟的存在形式</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共享在</a:t>
            </a:r>
            <a:r>
              <a:rPr lang="zh-TW" altLang="en-US" sz="2400" dirty="0">
                <a:latin typeface="微軟正黑體" pitchFamily="34" charset="-120"/>
                <a:ea typeface="微軟正黑體" pitchFamily="34" charset="-120"/>
                <a:cs typeface="新細明體" charset="-120"/>
              </a:rPr>
              <a:t>網路</a:t>
            </a:r>
            <a:r>
              <a:rPr lang="zh-TW" altLang="zh-TW" sz="2400" dirty="0">
                <a:latin typeface="微軟正黑體" pitchFamily="34" charset="-120"/>
                <a:ea typeface="微軟正黑體" pitchFamily="34" charset="-120"/>
                <a:cs typeface="新細明體" charset="-120"/>
              </a:rPr>
              <a:t>生活中非常普遍，從文字、圖片到視頻、軟件，共享行為無處不在。</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隨著社交網絡的日益成熟，共享內容已不再</a:t>
            </a:r>
            <a:r>
              <a:rPr lang="zh-TW" altLang="en-US" sz="2400" dirty="0">
                <a:latin typeface="微軟正黑體" pitchFamily="34" charset="-120"/>
                <a:ea typeface="微軟正黑體" pitchFamily="34" charset="-120"/>
                <a:cs typeface="新細明體" charset="-120"/>
              </a:rPr>
              <a:t>侷限</a:t>
            </a:r>
            <a:r>
              <a:rPr lang="zh-TW" altLang="zh-TW" sz="2400" dirty="0">
                <a:latin typeface="微軟正黑體" pitchFamily="34" charset="-120"/>
                <a:ea typeface="微軟正黑體" pitchFamily="34" charset="-120"/>
                <a:cs typeface="新細明體" charset="-120"/>
              </a:rPr>
              <a:t>於虛擬資源，而是擴展到房子</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、車子等消費實體，形成了新一代的商業模式</a:t>
            </a:r>
            <a:r>
              <a:rPr lang="zh-TW" altLang="en-US" sz="2400" dirty="0">
                <a:latin typeface="微軟正黑體" pitchFamily="34" charset="-120"/>
                <a:ea typeface="微軟正黑體" pitchFamily="34" charset="-120"/>
                <a:cs typeface="新細明體" charset="-120"/>
              </a:rPr>
              <a:t>─</a:t>
            </a:r>
            <a:r>
              <a:rPr lang="en-US" altLang="zh-TW" sz="2400" b="1" dirty="0">
                <a:latin typeface="微軟正黑體" pitchFamily="34" charset="-120"/>
                <a:ea typeface="微軟正黑體" pitchFamily="34" charset="-120"/>
                <a:cs typeface="新細明體" charset="-120"/>
              </a:rPr>
              <a:t>『</a:t>
            </a:r>
            <a:r>
              <a:rPr lang="zh-TW" altLang="zh-TW" sz="2400" b="1" dirty="0">
                <a:latin typeface="微軟正黑體" pitchFamily="34" charset="-120"/>
                <a:ea typeface="微軟正黑體" pitchFamily="34" charset="-120"/>
                <a:cs typeface="新細明體" charset="-120"/>
              </a:rPr>
              <a:t>共享經濟</a:t>
            </a:r>
            <a:r>
              <a:rPr lang="en-US" altLang="zh-TW" sz="2400" b="1" dirty="0" smtClean="0">
                <a:latin typeface="微軟正黑體" pitchFamily="34" charset="-120"/>
                <a:ea typeface="微軟正黑體" pitchFamily="34" charset="-120"/>
                <a:cs typeface="新細明體" charset="-120"/>
              </a:rPr>
              <a:t>』</a:t>
            </a:r>
          </a:p>
          <a:p>
            <a:r>
              <a:rPr lang="zh-TW" altLang="en-US" sz="2400" dirty="0">
                <a:latin typeface="微軟正黑體" pitchFamily="34" charset="-120"/>
                <a:ea typeface="微軟正黑體" pitchFamily="34" charset="-120"/>
                <a:cs typeface="新細明體" charset="-120"/>
              </a:rPr>
              <a:t>主要</a:t>
            </a:r>
            <a:r>
              <a:rPr lang="zh-TW" altLang="zh-TW" sz="2400" dirty="0">
                <a:latin typeface="微軟正黑體" pitchFamily="34" charset="-120"/>
                <a:ea typeface="微軟正黑體" pitchFamily="34" charset="-120"/>
                <a:cs typeface="新細明體" charset="-120"/>
              </a:rPr>
              <a:t>分成三大類別：</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基於共享和租賃的產品服務</a:t>
            </a:r>
            <a:r>
              <a:rPr lang="en-US" altLang="zh-TW" sz="2400" dirty="0">
                <a:latin typeface="微軟正黑體" pitchFamily="34" charset="-120"/>
                <a:ea typeface="微軟正黑體" pitchFamily="34" charset="-120"/>
                <a:cs typeface="新細明體" charset="-120"/>
              </a:rPr>
              <a:t> </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基於二手轉讓的產品再流通</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，實質上是同一物品在不同需求者間依次實現所有權移轉</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基於資產和技能共享的協同生活方式，實質上是時間、知識和技能等無形資產的分享</a:t>
            </a:r>
          </a:p>
          <a:p>
            <a:endParaRPr lang="zh-TW" altLang="zh-TW" sz="2400" dirty="0">
              <a:latin typeface="微軟正黑體" pitchFamily="34" charset="-120"/>
              <a:ea typeface="微軟正黑體" pitchFamily="34" charset="-120"/>
              <a:cs typeface="新細明體" charset="-120"/>
            </a:endParaRPr>
          </a:p>
        </p:txBody>
      </p:sp>
      <p:sp>
        <p:nvSpPr>
          <p:cNvPr id="4" name="頁尾版面配置區 3"/>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21</a:t>
            </a:fld>
            <a:endParaRPr lang="zh-TW" altLang="en-US" dirty="0"/>
          </a:p>
        </p:txBody>
      </p:sp>
    </p:spTree>
    <p:extLst>
      <p:ext uri="{BB962C8B-B14F-4D97-AF65-F5344CB8AC3E}">
        <p14:creationId xmlns:p14="http://schemas.microsoft.com/office/powerpoint/2010/main" val="27898663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經濟的運作機制</a:t>
            </a:r>
            <a:endParaRPr lang="zh-TW" altLang="en-US" dirty="0"/>
          </a:p>
        </p:txBody>
      </p:sp>
      <p:sp>
        <p:nvSpPr>
          <p:cNvPr id="3" name="內容版面配置區 2"/>
          <p:cNvSpPr>
            <a:spLocks noGrp="1"/>
          </p:cNvSpPr>
          <p:nvPr>
            <p:ph idx="1"/>
          </p:nvPr>
        </p:nvSpPr>
        <p:spPr/>
        <p:txBody>
          <a:bodyPr/>
          <a:lstStyle/>
          <a:p>
            <a:r>
              <a:rPr lang="zh-TW" altLang="en-US" sz="2400" dirty="0">
                <a:latin typeface="微軟正黑體" pitchFamily="34" charset="-120"/>
                <a:ea typeface="微軟正黑體" pitchFamily="34" charset="-120"/>
                <a:cs typeface="新細明體" charset="-120"/>
              </a:rPr>
              <a:t>一、</a:t>
            </a:r>
            <a:r>
              <a:rPr lang="zh-TW" altLang="zh-TW" sz="2400" dirty="0">
                <a:latin typeface="微軟正黑體" pitchFamily="34" charset="-120"/>
                <a:ea typeface="微軟正黑體" pitchFamily="34" charset="-120"/>
                <a:cs typeface="新細明體" charset="-120"/>
              </a:rPr>
              <a:t>供給機制</a:t>
            </a:r>
            <a:endParaRPr lang="en-US" altLang="zh-TW" sz="2400" dirty="0">
              <a:latin typeface="微軟正黑體" pitchFamily="34" charset="-120"/>
              <a:ea typeface="微軟正黑體" pitchFamily="34" charset="-120"/>
              <a:cs typeface="新細明體" charset="-120"/>
            </a:endParaRPr>
          </a:p>
          <a:p>
            <a:r>
              <a:rPr lang="zh-TW" altLang="zh-TW" sz="2400" dirty="0">
                <a:latin typeface="微軟正黑體" pitchFamily="34" charset="-120"/>
                <a:ea typeface="微軟正黑體" pitchFamily="34" charset="-120"/>
                <a:cs typeface="新細明體" charset="-120"/>
              </a:rPr>
              <a:t>共享產品的供給方式除了借助網絡平台的</a:t>
            </a:r>
            <a:r>
              <a:rPr lang="zh-TW" altLang="zh-TW" sz="2400" b="1" dirty="0">
                <a:latin typeface="微軟正黑體" pitchFamily="34" charset="-120"/>
                <a:ea typeface="微軟正黑體" pitchFamily="34" charset="-120"/>
                <a:cs typeface="新細明體" charset="-120"/>
              </a:rPr>
              <a:t>點對點</a:t>
            </a:r>
            <a:r>
              <a:rPr lang="zh-TW" altLang="zh-TW" sz="2400" dirty="0">
                <a:latin typeface="微軟正黑體" pitchFamily="34" charset="-120"/>
                <a:ea typeface="微軟正黑體" pitchFamily="34" charset="-120"/>
                <a:cs typeface="新細明體" charset="-120"/>
              </a:rPr>
              <a:t>交易和單一供給者的</a:t>
            </a:r>
            <a:r>
              <a:rPr lang="zh-TW" altLang="zh-TW" sz="2400" b="1" dirty="0">
                <a:latin typeface="微軟正黑體" pitchFamily="34" charset="-120"/>
                <a:ea typeface="微軟正黑體" pitchFamily="34" charset="-120"/>
                <a:cs typeface="新細明體" charset="-120"/>
              </a:rPr>
              <a:t>規模化</a:t>
            </a:r>
            <a:r>
              <a:rPr lang="zh-TW" altLang="zh-TW" sz="2400" dirty="0">
                <a:latin typeface="微軟正黑體" pitchFamily="34" charset="-120"/>
                <a:ea typeface="微軟正黑體" pitchFamily="34" charset="-120"/>
                <a:cs typeface="新細明體" charset="-120"/>
              </a:rPr>
              <a:t>出租外，還可以採用</a:t>
            </a:r>
            <a:r>
              <a:rPr lang="zh-TW" altLang="zh-TW" sz="2400" b="1" dirty="0">
                <a:latin typeface="微軟正黑體" pitchFamily="34" charset="-120"/>
                <a:ea typeface="微軟正黑體" pitchFamily="34" charset="-120"/>
                <a:cs typeface="新細明體" charset="-120"/>
              </a:rPr>
              <a:t>俱樂部</a:t>
            </a:r>
            <a:r>
              <a:rPr lang="zh-TW" altLang="zh-TW" sz="2400" dirty="0">
                <a:latin typeface="微軟正黑體" pitchFamily="34" charset="-120"/>
                <a:ea typeface="微軟正黑體" pitchFamily="34" charset="-120"/>
                <a:cs typeface="新細明體" charset="-120"/>
              </a:rPr>
              <a:t>形式，即每個成員都捐獻一份財物</a:t>
            </a:r>
          </a:p>
          <a:p>
            <a:r>
              <a:rPr lang="zh-TW" altLang="en-US" sz="2400" dirty="0">
                <a:latin typeface="微軟正黑體" pitchFamily="34" charset="-120"/>
                <a:ea typeface="微軟正黑體" pitchFamily="34" charset="-120"/>
                <a:cs typeface="新細明體" charset="-120"/>
              </a:rPr>
              <a:t>二</a:t>
            </a:r>
            <a:r>
              <a:rPr lang="zh-TW" altLang="zh-TW" sz="2400" dirty="0">
                <a:latin typeface="微軟正黑體" pitchFamily="34" charset="-120"/>
                <a:ea typeface="微軟正黑體" pitchFamily="34" charset="-120"/>
                <a:cs typeface="新細明體" charset="-120"/>
              </a:rPr>
              <a:t>、市場交換機制</a:t>
            </a:r>
            <a:endParaRPr lang="en-US" altLang="zh-TW" sz="2400" dirty="0">
              <a:latin typeface="微軟正黑體" pitchFamily="34" charset="-120"/>
              <a:ea typeface="微軟正黑體" pitchFamily="34" charset="-120"/>
              <a:cs typeface="新細明體" charset="-120"/>
            </a:endParaRPr>
          </a:p>
          <a:p>
            <a:r>
              <a:rPr lang="zh-TW" altLang="en-US" sz="2400" dirty="0">
                <a:latin typeface="微軟正黑體" pitchFamily="34" charset="-120"/>
                <a:ea typeface="微軟正黑體" pitchFamily="34" charset="-120"/>
                <a:cs typeface="新細明體" charset="-120"/>
              </a:rPr>
              <a:t>透過</a:t>
            </a:r>
            <a:r>
              <a:rPr lang="zh-TW" altLang="zh-TW" sz="2400" dirty="0">
                <a:latin typeface="微軟正黑體" pitchFamily="34" charset="-120"/>
                <a:ea typeface="微軟正黑體" pitchFamily="34" charset="-120"/>
                <a:cs typeface="新細明體" charset="-120"/>
              </a:rPr>
              <a:t>共享服務網站、智能手機、社交網站</a:t>
            </a:r>
            <a:r>
              <a:rPr lang="en-US" altLang="zh-TW" sz="2400" dirty="0">
                <a:latin typeface="微軟正黑體" pitchFamily="34" charset="-120"/>
                <a:ea typeface="微軟正黑體" pitchFamily="34" charset="-120"/>
                <a:cs typeface="新細明體" charset="-120"/>
              </a:rPr>
              <a:t>…</a:t>
            </a:r>
            <a:r>
              <a:rPr lang="zh-TW" altLang="zh-TW" sz="2400" dirty="0">
                <a:latin typeface="微軟正黑體" pitchFamily="34" charset="-120"/>
                <a:ea typeface="微軟正黑體" pitchFamily="34" charset="-120"/>
                <a:cs typeface="新細明體" charset="-120"/>
              </a:rPr>
              <a:t>信息平台為供求雙方提供</a:t>
            </a:r>
            <a:r>
              <a:rPr lang="zh-TW" altLang="zh-TW" sz="2400" b="1" dirty="0" smtClean="0">
                <a:latin typeface="微軟正黑體" pitchFamily="34" charset="-120"/>
                <a:ea typeface="微軟正黑體" pitchFamily="34" charset="-120"/>
                <a:cs typeface="新細明體" charset="-120"/>
              </a:rPr>
              <a:t>結</a:t>
            </a:r>
            <a:r>
              <a:rPr lang="zh-TW" altLang="en-US" sz="2400" b="1" dirty="0" smtClean="0">
                <a:latin typeface="微軟正黑體" pitchFamily="34" charset="-120"/>
                <a:ea typeface="微軟正黑體" pitchFamily="34" charset="-120"/>
                <a:cs typeface="新細明體" charset="-120"/>
              </a:rPr>
              <a:t>配</a:t>
            </a:r>
            <a:r>
              <a:rPr lang="zh-TW" altLang="zh-TW" sz="2400" dirty="0" smtClean="0">
                <a:latin typeface="微軟正黑體" pitchFamily="34" charset="-120"/>
                <a:ea typeface="微軟正黑體" pitchFamily="34" charset="-120"/>
                <a:cs typeface="新細明體" charset="-120"/>
              </a:rPr>
              <a:t>機會</a:t>
            </a:r>
            <a:r>
              <a:rPr lang="zh-TW" altLang="zh-TW" sz="2400" dirty="0">
                <a:latin typeface="微軟正黑體" pitchFamily="34" charset="-120"/>
                <a:ea typeface="微軟正黑體" pitchFamily="34" charset="-120"/>
                <a:cs typeface="新細明體" charset="-120"/>
              </a:rPr>
              <a:t>，可以直接將主人與租用者連接起來</a:t>
            </a:r>
          </a:p>
        </p:txBody>
      </p:sp>
      <p:sp>
        <p:nvSpPr>
          <p:cNvPr id="4" name="頁尾版面配置區 3"/>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 </a:t>
            </a:r>
            <a:r>
              <a:rPr lang="en-US" altLang="zh-TW" dirty="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22</a:t>
            </a:fld>
            <a:endParaRPr lang="zh-TW" altLang="en-US" dirty="0"/>
          </a:p>
        </p:txBody>
      </p:sp>
      <p:pic>
        <p:nvPicPr>
          <p:cNvPr id="3074" name="Picture 2" descr="「sharing economy」的圖片搜尋結果"/>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4018" y="4303240"/>
            <a:ext cx="4561231" cy="1834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96700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經濟的構成要素</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共享經濟這種經濟形態有獨特的基本元素、工作平台和文化。</a:t>
            </a:r>
            <a:r>
              <a:rPr lang="zh-TW" altLang="en-US" sz="2400" dirty="0">
                <a:latin typeface="微軟正黑體" pitchFamily="34" charset="-120"/>
                <a:ea typeface="微軟正黑體" pitchFamily="34" charset="-120"/>
                <a:cs typeface="新細明體" charset="-120"/>
              </a:rPr>
              <a:t>其構成要素有下列三個要素：</a:t>
            </a:r>
            <a:endParaRPr lang="en-US" altLang="zh-TW" sz="2400" dirty="0">
              <a:latin typeface="微軟正黑體" pitchFamily="34" charset="-120"/>
              <a:ea typeface="微軟正黑體" pitchFamily="34" charset="-120"/>
              <a:cs typeface="新細明體" charset="-120"/>
            </a:endParaRPr>
          </a:p>
          <a:p>
            <a:endParaRPr lang="zh-TW" altLang="zh-TW" sz="2400" dirty="0">
              <a:latin typeface="微軟正黑體" pitchFamily="34" charset="-120"/>
              <a:ea typeface="微軟正黑體" pitchFamily="34" charset="-120"/>
              <a:cs typeface="新細明體"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23</a:t>
            </a:fld>
            <a:endParaRPr lang="zh-TW" altLang="en-US" dirty="0"/>
          </a:p>
        </p:txBody>
      </p:sp>
      <p:sp>
        <p:nvSpPr>
          <p:cNvPr id="6" name="橢圓 5"/>
          <p:cNvSpPr/>
          <p:nvPr/>
        </p:nvSpPr>
        <p:spPr bwMode="auto">
          <a:xfrm>
            <a:off x="3210771" y="4462451"/>
            <a:ext cx="1857388" cy="1714512"/>
          </a:xfrm>
          <a:prstGeom prst="ellipse">
            <a:avLst/>
          </a:prstGeom>
          <a:solidFill>
            <a:schemeClr val="accent5">
              <a:lumMod val="60000"/>
              <a:lumOff val="40000"/>
            </a:schemeClr>
          </a:solidFill>
          <a:ln/>
          <a:extLst/>
        </p:spPr>
        <p:style>
          <a:lnRef idx="3">
            <a:schemeClr val="lt1"/>
          </a:lnRef>
          <a:fillRef idx="1">
            <a:schemeClr val="accent1"/>
          </a:fillRef>
          <a:effectRef idx="1">
            <a:schemeClr val="accent1"/>
          </a:effectRef>
          <a:fontRef idx="minor">
            <a:schemeClr val="lt1"/>
          </a:fontRef>
        </p:style>
        <p:txBody>
          <a:bodyPr wrap="none" rtlCol="0" anchor="ctr"/>
          <a:lstStyle/>
          <a:p>
            <a:pPr algn="ctr" eaLnBrk="1" latinLnBrk="1" hangingPunct="1"/>
            <a:r>
              <a:rPr lang="zh-TW" altLang="zh-TW" sz="2800" b="1" dirty="0">
                <a:solidFill>
                  <a:schemeClr val="bg1"/>
                </a:solidFill>
                <a:latin typeface="微軟正黑體" pitchFamily="34" charset="-120"/>
                <a:ea typeface="微軟正黑體" pitchFamily="34" charset="-120"/>
                <a:cs typeface="新細明體" charset="-120"/>
              </a:rPr>
              <a:t>交易對象</a:t>
            </a:r>
            <a:endParaRPr lang="zh-TW" altLang="en-US" sz="2800" b="1" dirty="0">
              <a:solidFill>
                <a:schemeClr val="bg1"/>
              </a:solidFill>
              <a:latin typeface="+mj-ea"/>
              <a:ea typeface="+mj-ea"/>
            </a:endParaRPr>
          </a:p>
        </p:txBody>
      </p:sp>
      <p:sp>
        <p:nvSpPr>
          <p:cNvPr id="7" name="橢圓 6"/>
          <p:cNvSpPr/>
          <p:nvPr/>
        </p:nvSpPr>
        <p:spPr bwMode="auto">
          <a:xfrm>
            <a:off x="4568093" y="2052917"/>
            <a:ext cx="1857388" cy="1714512"/>
          </a:xfrm>
          <a:prstGeom prst="ellipse">
            <a:avLst/>
          </a:prstGeom>
          <a:solidFill>
            <a:schemeClr val="accent2">
              <a:lumMod val="60000"/>
              <a:lumOff val="40000"/>
            </a:schemeClr>
          </a:solidFill>
          <a:ln/>
          <a:extLst/>
        </p:spPr>
        <p:style>
          <a:lnRef idx="3">
            <a:schemeClr val="lt1"/>
          </a:lnRef>
          <a:fillRef idx="1">
            <a:schemeClr val="accent4"/>
          </a:fillRef>
          <a:effectRef idx="1">
            <a:schemeClr val="accent4"/>
          </a:effectRef>
          <a:fontRef idx="minor">
            <a:schemeClr val="lt1"/>
          </a:fontRef>
        </p:style>
        <p:txBody>
          <a:bodyPr wrap="none" rtlCol="0" anchor="ctr"/>
          <a:lstStyle/>
          <a:p>
            <a:pPr algn="ctr" eaLnBrk="1" latinLnBrk="1" hangingPunct="1"/>
            <a:r>
              <a:rPr lang="zh-TW" altLang="zh-TW" sz="2800" b="1" dirty="0">
                <a:solidFill>
                  <a:schemeClr val="bg1"/>
                </a:solidFill>
                <a:latin typeface="微軟正黑體" pitchFamily="34" charset="-120"/>
                <a:ea typeface="微軟正黑體" pitchFamily="34" charset="-120"/>
                <a:cs typeface="新細明體" charset="-120"/>
              </a:rPr>
              <a:t>交易主體</a:t>
            </a:r>
            <a:endParaRPr lang="zh-TW" altLang="en-US" sz="2800" b="1" dirty="0">
              <a:solidFill>
                <a:schemeClr val="bg1"/>
              </a:solidFill>
              <a:latin typeface="+mj-ea"/>
              <a:ea typeface="+mj-ea"/>
            </a:endParaRPr>
          </a:p>
        </p:txBody>
      </p:sp>
      <p:sp>
        <p:nvSpPr>
          <p:cNvPr id="8" name="橢圓 7"/>
          <p:cNvSpPr/>
          <p:nvPr/>
        </p:nvSpPr>
        <p:spPr bwMode="auto">
          <a:xfrm>
            <a:off x="7068423" y="3890947"/>
            <a:ext cx="1857388" cy="1714512"/>
          </a:xfrm>
          <a:prstGeom prst="ellipse">
            <a:avLst/>
          </a:prstGeom>
          <a:solidFill>
            <a:schemeClr val="accent3">
              <a:lumMod val="40000"/>
              <a:lumOff val="60000"/>
            </a:schemeClr>
          </a:solidFill>
          <a:ln/>
          <a:extLst/>
        </p:spPr>
        <p:style>
          <a:lnRef idx="3">
            <a:schemeClr val="lt1"/>
          </a:lnRef>
          <a:fillRef idx="1">
            <a:schemeClr val="accent6"/>
          </a:fillRef>
          <a:effectRef idx="1">
            <a:schemeClr val="accent6"/>
          </a:effectRef>
          <a:fontRef idx="minor">
            <a:schemeClr val="lt1"/>
          </a:fontRef>
        </p:style>
        <p:txBody>
          <a:bodyPr wrap="none" rtlCol="0" anchor="ctr"/>
          <a:lstStyle/>
          <a:p>
            <a:pPr algn="ctr" eaLnBrk="1" latinLnBrk="1" hangingPunct="1"/>
            <a:r>
              <a:rPr lang="zh-TW" altLang="zh-TW" sz="2800" b="1" dirty="0">
                <a:solidFill>
                  <a:schemeClr val="bg1"/>
                </a:solidFill>
                <a:latin typeface="微軟正黑體" pitchFamily="34" charset="-120"/>
                <a:ea typeface="微軟正黑體" pitchFamily="34" charset="-120"/>
                <a:cs typeface="新細明體" charset="-120"/>
              </a:rPr>
              <a:t>共享網站</a:t>
            </a:r>
            <a:endParaRPr lang="zh-TW" altLang="en-US" sz="2800" b="1" dirty="0">
              <a:solidFill>
                <a:schemeClr val="bg1"/>
              </a:solidFill>
              <a:latin typeface="+mj-ea"/>
              <a:ea typeface="+mj-ea"/>
            </a:endParaRPr>
          </a:p>
        </p:txBody>
      </p:sp>
      <p:cxnSp>
        <p:nvCxnSpPr>
          <p:cNvPr id="9" name="直線接點 8"/>
          <p:cNvCxnSpPr>
            <a:endCxn id="7" idx="3"/>
          </p:cNvCxnSpPr>
          <p:nvPr/>
        </p:nvCxnSpPr>
        <p:spPr>
          <a:xfrm rot="5400000" flipH="1" flipV="1">
            <a:off x="4149927" y="3720197"/>
            <a:ext cx="894026" cy="486322"/>
          </a:xfrm>
          <a:prstGeom prst="line">
            <a:avLst/>
          </a:prstGeom>
          <a:ln w="57150"/>
        </p:spPr>
        <p:style>
          <a:lnRef idx="3">
            <a:schemeClr val="accent3"/>
          </a:lnRef>
          <a:fillRef idx="0">
            <a:schemeClr val="accent3"/>
          </a:fillRef>
          <a:effectRef idx="2">
            <a:schemeClr val="accent3"/>
          </a:effectRef>
          <a:fontRef idx="minor">
            <a:schemeClr val="tx1"/>
          </a:fontRef>
        </p:style>
      </p:cxnSp>
      <p:cxnSp>
        <p:nvCxnSpPr>
          <p:cNvPr id="10" name="直線接點 9"/>
          <p:cNvCxnSpPr/>
          <p:nvPr/>
        </p:nvCxnSpPr>
        <p:spPr>
          <a:xfrm flipV="1">
            <a:off x="5139597" y="5176831"/>
            <a:ext cx="1928826" cy="322522"/>
          </a:xfrm>
          <a:prstGeom prst="line">
            <a:avLst/>
          </a:prstGeom>
          <a:ln w="57150"/>
        </p:spPr>
        <p:style>
          <a:lnRef idx="3">
            <a:schemeClr val="accent3"/>
          </a:lnRef>
          <a:fillRef idx="0">
            <a:schemeClr val="accent3"/>
          </a:fillRef>
          <a:effectRef idx="2">
            <a:schemeClr val="accent3"/>
          </a:effectRef>
          <a:fontRef idx="minor">
            <a:schemeClr val="tx1"/>
          </a:fontRef>
        </p:style>
      </p:cxnSp>
      <p:cxnSp>
        <p:nvCxnSpPr>
          <p:cNvPr id="11" name="直線接點 10"/>
          <p:cNvCxnSpPr/>
          <p:nvPr/>
        </p:nvCxnSpPr>
        <p:spPr>
          <a:xfrm>
            <a:off x="6425481" y="3319443"/>
            <a:ext cx="1000132" cy="642942"/>
          </a:xfrm>
          <a:prstGeom prst="line">
            <a:avLst/>
          </a:prstGeom>
          <a:ln w="57150"/>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11680739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共享經濟到底在共享什麼</a:t>
            </a:r>
            <a:r>
              <a:rPr lang="en-US" altLang="zh-TW" sz="4400" dirty="0">
                <a:latin typeface="微軟正黑體" pitchFamily="34" charset="-120"/>
                <a:ea typeface="微軟正黑體" pitchFamily="34" charset="-120"/>
              </a:rPr>
              <a:t>?!</a:t>
            </a:r>
            <a:endParaRPr lang="zh-TW" altLang="en-US" dirty="0"/>
          </a:p>
        </p:txBody>
      </p:sp>
      <p:sp>
        <p:nvSpPr>
          <p:cNvPr id="3" name="內容版面配置區 2"/>
          <p:cNvSpPr>
            <a:spLocks noGrp="1"/>
          </p:cNvSpPr>
          <p:nvPr>
            <p:ph idx="1"/>
          </p:nvPr>
        </p:nvSpPr>
        <p:spPr/>
        <p:txBody>
          <a:bodyPr/>
          <a:lstStyle/>
          <a:p>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24</a:t>
            </a:fld>
            <a:endParaRPr lang="zh-TW" altLang="en-US" dirty="0"/>
          </a:p>
        </p:txBody>
      </p:sp>
      <p:pic>
        <p:nvPicPr>
          <p:cNvPr id="6" name="圖片 5" descr="https://d3rhr7kgmtrq1v.cloudfront.net/media/c9d39e10132c4e548dff7fb17361dc7c.jpg?imageView2/1/w/1080/h/1112/format/jpg"/>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457897" y="1319982"/>
            <a:ext cx="4752527" cy="5054099"/>
          </a:xfrm>
          <a:prstGeom prst="rect">
            <a:avLst/>
          </a:prstGeom>
          <a:noFill/>
          <a:ln>
            <a:noFill/>
          </a:ln>
        </p:spPr>
      </p:pic>
      <p:pic>
        <p:nvPicPr>
          <p:cNvPr id="7" name="圖片 6" descr="https://d3rhr7kgmtrq1v.cloudfront.net/media/7fb40cef2bf647de8e03d4d721ee8f5f.jpg?imageView2/1/w/1080/h/1112/format/jpg"/>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958904" y="1319982"/>
            <a:ext cx="4572000" cy="5054099"/>
          </a:xfrm>
          <a:prstGeom prst="rect">
            <a:avLst/>
          </a:prstGeom>
          <a:noFill/>
          <a:ln>
            <a:noFill/>
          </a:ln>
        </p:spPr>
      </p:pic>
    </p:spTree>
    <p:extLst>
      <p:ext uri="{BB962C8B-B14F-4D97-AF65-F5344CB8AC3E}">
        <p14:creationId xmlns:p14="http://schemas.microsoft.com/office/powerpoint/2010/main" val="30343038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共享到底在共享什麼</a:t>
            </a:r>
            <a:r>
              <a:rPr lang="en-US" altLang="zh-TW" sz="4400" dirty="0">
                <a:latin typeface="微軟正黑體" pitchFamily="34" charset="-120"/>
                <a:ea typeface="微軟正黑體" pitchFamily="34" charset="-120"/>
              </a:rPr>
              <a:t>?!</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頁尾版面配置區 3"/>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25</a:t>
            </a:fld>
            <a:endParaRPr lang="zh-TW" altLang="en-US" dirty="0"/>
          </a:p>
        </p:txBody>
      </p:sp>
      <p:pic>
        <p:nvPicPr>
          <p:cNvPr id="6" name="圖片 5" descr="https://d3rhr7kgmtrq1v.cloudfront.net/media/05069e141db340cc89cd34475117eec0.jpg?imageView2/1/w/1080/h/1112/format/jpg"/>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648825" y="1273537"/>
            <a:ext cx="4680519" cy="5054099"/>
          </a:xfrm>
          <a:prstGeom prst="rect">
            <a:avLst/>
          </a:prstGeom>
          <a:noFill/>
          <a:ln>
            <a:noFill/>
          </a:ln>
        </p:spPr>
      </p:pic>
      <p:pic>
        <p:nvPicPr>
          <p:cNvPr id="7" name="圖片 6" descr="https://d3rhr7kgmtrq1v.cloudfront.net/media/7fa80ad373d1418a8360461e69c42db1.jpg?imageView2/1/w/1080/h/1112/format/jpg"/>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115931" y="1273537"/>
            <a:ext cx="4607317" cy="5054099"/>
          </a:xfrm>
          <a:prstGeom prst="rect">
            <a:avLst/>
          </a:prstGeom>
          <a:noFill/>
          <a:ln>
            <a:noFill/>
          </a:ln>
        </p:spPr>
      </p:pic>
    </p:spTree>
    <p:extLst>
      <p:ext uri="{BB962C8B-B14F-4D97-AF65-F5344CB8AC3E}">
        <p14:creationId xmlns:p14="http://schemas.microsoft.com/office/powerpoint/2010/main" val="42663492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smtClean="0">
                <a:latin typeface="微軟正黑體" pitchFamily="34" charset="-120"/>
                <a:ea typeface="微軟正黑體" pitchFamily="34" charset="-120"/>
              </a:rPr>
              <a:t>發展</a:t>
            </a:r>
            <a:r>
              <a:rPr lang="zh-TW" altLang="zh-TW" sz="4400" dirty="0">
                <a:latin typeface="微軟正黑體" pitchFamily="34" charset="-120"/>
                <a:ea typeface="微軟正黑體" pitchFamily="34" charset="-120"/>
              </a:rPr>
              <a:t>共享經濟</a:t>
            </a:r>
            <a:endParaRPr lang="zh-TW" altLang="en-US" dirty="0"/>
          </a:p>
        </p:txBody>
      </p:sp>
      <p:sp>
        <p:nvSpPr>
          <p:cNvPr id="3" name="內容版面配置區 2"/>
          <p:cNvSpPr>
            <a:spLocks noGrp="1"/>
          </p:cNvSpPr>
          <p:nvPr>
            <p:ph idx="1"/>
          </p:nvPr>
        </p:nvSpPr>
        <p:spPr>
          <a:xfrm>
            <a:off x="612057" y="1499553"/>
            <a:ext cx="11002297" cy="4702124"/>
          </a:xfrm>
        </p:spPr>
        <p:txBody>
          <a:bodyPr/>
          <a:lstStyle/>
          <a:p>
            <a:r>
              <a:rPr lang="zh-TW" altLang="zh-TW" sz="2400" dirty="0">
                <a:latin typeface="微軟正黑體" pitchFamily="34" charset="-120"/>
                <a:ea typeface="微軟正黑體" pitchFamily="34" charset="-120"/>
                <a:cs typeface="新細明體" charset="-120"/>
              </a:rPr>
              <a:t>隨著共享經濟的興起，個別的、細微的消費行為變化經過集聚整合最終將會帶來巨大的商業變革和社會變革</a:t>
            </a:r>
            <a:endParaRPr lang="en-US" altLang="zh-TW" sz="2400" dirty="0">
              <a:latin typeface="微軟正黑體" pitchFamily="34" charset="-120"/>
              <a:ea typeface="微軟正黑體" pitchFamily="34" charset="-120"/>
              <a:cs typeface="新細明體" charset="-120"/>
            </a:endParaRPr>
          </a:p>
          <a:p>
            <a:r>
              <a:rPr lang="zh-TW" altLang="en-US" sz="2400" dirty="0">
                <a:latin typeface="微軟正黑體" pitchFamily="34" charset="-120"/>
                <a:ea typeface="微軟正黑體" pitchFamily="34" charset="-120"/>
                <a:cs typeface="新細明體" charset="-120"/>
              </a:rPr>
              <a:t>以下五點說明發展共享經濟的理由：</a:t>
            </a:r>
            <a:endParaRPr lang="zh-TW"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共享經濟擴大了交易主體的可選擇</a:t>
            </a:r>
            <a:r>
              <a:rPr lang="zh-TW" altLang="zh-TW" sz="2400" dirty="0" smtClean="0">
                <a:latin typeface="微軟正黑體" pitchFamily="34" charset="-120"/>
                <a:ea typeface="微軟正黑體" pitchFamily="34" charset="-120"/>
                <a:cs typeface="新細明體" charset="-120"/>
              </a:rPr>
              <a:t>空間</a:t>
            </a:r>
            <a:r>
              <a:rPr lang="en-US" altLang="zh-TW" sz="2400" dirty="0" smtClean="0">
                <a:latin typeface="微軟正黑體" pitchFamily="34" charset="-120"/>
                <a:ea typeface="微軟正黑體" pitchFamily="34" charset="-120"/>
                <a:cs typeface="新細明體" charset="-120"/>
              </a:rPr>
              <a:t>(</a:t>
            </a:r>
            <a:r>
              <a:rPr lang="zh-TW" altLang="en-US" sz="2400" dirty="0" smtClean="0">
                <a:latin typeface="微軟正黑體" pitchFamily="34" charset="-120"/>
                <a:ea typeface="微軟正黑體" pitchFamily="34" charset="-120"/>
                <a:cs typeface="新細明體" charset="-120"/>
              </a:rPr>
              <a:t>廣大社群</a:t>
            </a:r>
            <a:r>
              <a:rPr lang="en-US" altLang="zh-TW" sz="2400" dirty="0" smtClean="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共享經濟改變人們的產權觀念，培育了合作</a:t>
            </a:r>
            <a:r>
              <a:rPr lang="zh-TW" altLang="zh-TW" sz="2400" dirty="0" smtClean="0">
                <a:latin typeface="微軟正黑體" pitchFamily="34" charset="-120"/>
                <a:ea typeface="微軟正黑體" pitchFamily="34" charset="-120"/>
                <a:cs typeface="新細明體" charset="-120"/>
              </a:rPr>
              <a:t>意識</a:t>
            </a:r>
            <a:r>
              <a:rPr lang="en-US" altLang="zh-TW" sz="2400" dirty="0" smtClean="0">
                <a:latin typeface="微軟正黑體" pitchFamily="34" charset="-120"/>
                <a:ea typeface="微軟正黑體" pitchFamily="34" charset="-120"/>
                <a:cs typeface="新細明體" charset="-120"/>
              </a:rPr>
              <a:t> (</a:t>
            </a:r>
            <a:r>
              <a:rPr lang="zh-TW" altLang="en-US" sz="2400" dirty="0" smtClean="0">
                <a:latin typeface="微軟正黑體" pitchFamily="34" charset="-120"/>
                <a:ea typeface="微軟正黑體" pitchFamily="34" charset="-120"/>
                <a:cs typeface="新細明體" charset="-120"/>
              </a:rPr>
              <a:t>體驗勝於擁有</a:t>
            </a:r>
            <a:r>
              <a:rPr lang="en-US" altLang="zh-TW" sz="2400" dirty="0" smtClean="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a:t>
            </a:r>
            <a:r>
              <a:rPr lang="zh-TW" altLang="zh-TW" sz="2400" dirty="0" smtClean="0">
                <a:latin typeface="微軟正黑體" pitchFamily="34" charset="-120"/>
                <a:ea typeface="微軟正黑體" pitchFamily="34" charset="-120"/>
                <a:cs typeface="新細明體" charset="-120"/>
              </a:rPr>
              <a:t>改變了產業運行環境，形成</a:t>
            </a:r>
            <a:r>
              <a:rPr lang="zh-TW" altLang="zh-TW" sz="2400" dirty="0">
                <a:latin typeface="微軟正黑體" pitchFamily="34" charset="-120"/>
                <a:ea typeface="微軟正黑體" pitchFamily="34" charset="-120"/>
                <a:cs typeface="新細明體" charset="-120"/>
              </a:rPr>
              <a:t>了</a:t>
            </a:r>
            <a:r>
              <a:rPr lang="zh-TW" altLang="zh-TW" sz="2400" dirty="0" smtClean="0">
                <a:latin typeface="微軟正黑體" pitchFamily="34" charset="-120"/>
                <a:ea typeface="微軟正黑體" pitchFamily="34" charset="-120"/>
                <a:cs typeface="新細明體" charset="-120"/>
              </a:rPr>
              <a:t>一種</a:t>
            </a:r>
            <a:r>
              <a:rPr lang="zh-TW" altLang="zh-TW" sz="2400" dirty="0">
                <a:latin typeface="微軟正黑體" pitchFamily="34" charset="-120"/>
                <a:ea typeface="微軟正黑體" pitchFamily="34" charset="-120"/>
                <a:cs typeface="新細明體" charset="-120"/>
              </a:rPr>
              <a:t>新的供給模式和交易</a:t>
            </a:r>
            <a:r>
              <a:rPr lang="zh-TW" altLang="zh-TW" sz="2400" dirty="0" smtClean="0">
                <a:latin typeface="微軟正黑體" pitchFamily="34" charset="-120"/>
                <a:ea typeface="微軟正黑體" pitchFamily="34" charset="-120"/>
                <a:cs typeface="新細明體" charset="-120"/>
              </a:rPr>
              <a:t>關係</a:t>
            </a:r>
            <a:r>
              <a:rPr lang="en-US" altLang="zh-TW" sz="2400" dirty="0" smtClean="0">
                <a:latin typeface="微軟正黑體" pitchFamily="34" charset="-120"/>
                <a:ea typeface="微軟正黑體" pitchFamily="34" charset="-120"/>
                <a:cs typeface="新細明體" charset="-120"/>
              </a:rPr>
              <a:t> (</a:t>
            </a:r>
            <a:r>
              <a:rPr lang="zh-TW" altLang="en-US" sz="2400" dirty="0" smtClean="0">
                <a:latin typeface="微軟正黑體" pitchFamily="34" charset="-120"/>
                <a:ea typeface="微軟正黑體" pitchFamily="34" charset="-120"/>
                <a:cs typeface="新細明體" charset="-120"/>
              </a:rPr>
              <a:t>使用費</a:t>
            </a:r>
            <a:r>
              <a:rPr lang="zh-TW" altLang="zh-TW" sz="2400" dirty="0">
                <a:latin typeface="微軟正黑體" pitchFamily="34" charset="-120"/>
                <a:ea typeface="微軟正黑體" pitchFamily="34" charset="-120"/>
                <a:cs typeface="新細明體" charset="-120"/>
              </a:rPr>
              <a:t>，</a:t>
            </a:r>
            <a:r>
              <a:rPr lang="zh-TW" altLang="en-US" sz="2400" dirty="0" smtClean="0">
                <a:latin typeface="微軟正黑體" pitchFamily="34" charset="-120"/>
                <a:ea typeface="微軟正黑體" pitchFamily="34" charset="-120"/>
                <a:cs typeface="新細明體" charset="-120"/>
              </a:rPr>
              <a:t>生產量遞減</a:t>
            </a:r>
            <a:r>
              <a:rPr lang="en-US" altLang="zh-TW" sz="2400" dirty="0" smtClean="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共享經濟改變了</a:t>
            </a:r>
            <a:r>
              <a:rPr lang="zh-TW" altLang="zh-TW" sz="2400" dirty="0" smtClean="0">
                <a:latin typeface="微軟正黑體" pitchFamily="34" charset="-120"/>
                <a:ea typeface="微軟正黑體" pitchFamily="34" charset="-120"/>
                <a:cs typeface="新細明體" charset="-120"/>
              </a:rPr>
              <a:t>勞資關係</a:t>
            </a:r>
            <a:r>
              <a:rPr lang="en-US" altLang="zh-TW" sz="2400" dirty="0" smtClean="0">
                <a:latin typeface="微軟正黑體" pitchFamily="34" charset="-120"/>
                <a:ea typeface="微軟正黑體" pitchFamily="34" charset="-120"/>
                <a:cs typeface="新細明體" charset="-120"/>
              </a:rPr>
              <a:t>(</a:t>
            </a:r>
            <a:r>
              <a:rPr lang="zh-TW" altLang="en-US" sz="2400" dirty="0" smtClean="0">
                <a:latin typeface="微軟正黑體" pitchFamily="34" charset="-120"/>
                <a:ea typeface="微軟正黑體" pitchFamily="34" charset="-120"/>
                <a:cs typeface="新細明體" charset="-120"/>
              </a:rPr>
              <a:t>工作群眾外包</a:t>
            </a:r>
            <a:r>
              <a:rPr lang="en-US" altLang="zh-TW" sz="2400" dirty="0" smtClean="0">
                <a:latin typeface="微軟正黑體" pitchFamily="34" charset="-120"/>
                <a:ea typeface="微軟正黑體" pitchFamily="34" charset="-120"/>
                <a:cs typeface="新細明體" charset="-120"/>
              </a:rPr>
              <a:t>)</a:t>
            </a:r>
            <a:r>
              <a:rPr lang="en-US" altLang="zh-TW" sz="2400" dirty="0">
                <a:latin typeface="微軟正黑體" pitchFamily="34" charset="-120"/>
                <a:ea typeface="微軟正黑體" pitchFamily="34" charset="-120"/>
                <a:cs typeface="新細明體" charset="-120"/>
              </a:rPr>
              <a:t> </a:t>
            </a:r>
            <a:endParaRPr lang="zh-TW"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共享經濟有助於解決政府城市管理</a:t>
            </a:r>
            <a:r>
              <a:rPr lang="zh-TW" altLang="zh-TW" sz="2400" dirty="0" smtClean="0">
                <a:latin typeface="微軟正黑體" pitchFamily="34" charset="-120"/>
                <a:ea typeface="微軟正黑體" pitchFamily="34" charset="-120"/>
                <a:cs typeface="新細明體" charset="-120"/>
              </a:rPr>
              <a:t>難題</a:t>
            </a:r>
            <a:r>
              <a:rPr lang="en-US" altLang="zh-TW" sz="2400" dirty="0" smtClean="0">
                <a:latin typeface="微軟正黑體" pitchFamily="34" charset="-120"/>
                <a:ea typeface="微軟正黑體" pitchFamily="34" charset="-120"/>
                <a:cs typeface="新細明體" charset="-120"/>
              </a:rPr>
              <a:t> (</a:t>
            </a:r>
            <a:r>
              <a:rPr lang="zh-TW" altLang="en-US" sz="2400" dirty="0" smtClean="0">
                <a:latin typeface="微軟正黑體" pitchFamily="34" charset="-120"/>
                <a:ea typeface="微軟正黑體" pitchFamily="34" charset="-120"/>
                <a:cs typeface="新細明體" charset="-120"/>
              </a:rPr>
              <a:t>如交通</a:t>
            </a:r>
            <a:r>
              <a:rPr lang="zh-TW" altLang="en-US" sz="2400" dirty="0" smtClean="0">
                <a:latin typeface="新細明體"/>
                <a:ea typeface="新細明體"/>
                <a:cs typeface="新細明體" charset="-120"/>
              </a:rPr>
              <a:t>、</a:t>
            </a:r>
            <a:r>
              <a:rPr lang="zh-TW" altLang="en-US" sz="2400" dirty="0">
                <a:latin typeface="新細明體"/>
                <a:ea typeface="新細明體"/>
                <a:cs typeface="新細明體" charset="-120"/>
              </a:rPr>
              <a:t>空間</a:t>
            </a:r>
            <a:r>
              <a:rPr lang="zh-TW" altLang="en-US" sz="2400" dirty="0" smtClean="0">
                <a:latin typeface="新細明體"/>
                <a:ea typeface="新細明體"/>
                <a:cs typeface="新細明體" charset="-120"/>
              </a:rPr>
              <a:t>、環保</a:t>
            </a:r>
            <a:r>
              <a:rPr lang="en-US" altLang="zh-TW" sz="2400" dirty="0" smtClean="0">
                <a:latin typeface="新細明體"/>
                <a:ea typeface="新細明體"/>
                <a:cs typeface="新細明體" charset="-120"/>
              </a:rPr>
              <a:t>)</a:t>
            </a:r>
            <a:endParaRPr lang="zh-TW" altLang="zh-TW" sz="2400" dirty="0">
              <a:latin typeface="微軟正黑體" pitchFamily="34" charset="-120"/>
              <a:ea typeface="微軟正黑體" pitchFamily="34" charset="-120"/>
              <a:cs typeface="新細明體" charset="-120"/>
            </a:endParaRPr>
          </a:p>
        </p:txBody>
      </p:sp>
      <p:sp>
        <p:nvSpPr>
          <p:cNvPr id="4" name="頁尾版面配置區 3"/>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26</a:t>
            </a:fld>
            <a:endParaRPr lang="zh-TW" altLang="en-US" dirty="0"/>
          </a:p>
        </p:txBody>
      </p:sp>
    </p:spTree>
    <p:extLst>
      <p:ext uri="{BB962C8B-B14F-4D97-AF65-F5344CB8AC3E}">
        <p14:creationId xmlns:p14="http://schemas.microsoft.com/office/powerpoint/2010/main" val="2590087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什麼是平台經濟</a:t>
            </a:r>
            <a:endParaRPr lang="zh-TW" altLang="en-US" dirty="0"/>
          </a:p>
        </p:txBody>
      </p:sp>
      <p:sp>
        <p:nvSpPr>
          <p:cNvPr id="3" name="內容版面配置區 2"/>
          <p:cNvSpPr>
            <a:spLocks noGrp="1"/>
          </p:cNvSpPr>
          <p:nvPr>
            <p:ph idx="1"/>
          </p:nvPr>
        </p:nvSpPr>
        <p:spPr/>
        <p:txBody>
          <a:bodyPr/>
          <a:lstStyle/>
          <a:p>
            <a:r>
              <a:rPr lang="zh-TW" altLang="zh-TW" sz="2400" b="1" dirty="0">
                <a:latin typeface="微軟正黑體" pitchFamily="34" charset="-120"/>
                <a:ea typeface="微軟正黑體" pitchFamily="34" charset="-120"/>
              </a:rPr>
              <a:t>平台經濟</a:t>
            </a:r>
            <a:r>
              <a:rPr lang="zh-TW" altLang="zh-TW" sz="2400" dirty="0">
                <a:latin typeface="微軟正黑體" pitchFamily="34" charset="-120"/>
                <a:ea typeface="微軟正黑體" pitchFamily="34" charset="-120"/>
              </a:rPr>
              <a:t>是指一種虛擬或真實的</a:t>
            </a:r>
            <a:r>
              <a:rPr lang="zh-TW" altLang="zh-TW" sz="2400" b="1" dirty="0">
                <a:latin typeface="微軟正黑體" pitchFamily="34" charset="-120"/>
                <a:ea typeface="微軟正黑體" pitchFamily="34" charset="-120"/>
              </a:rPr>
              <a:t>交易場所</a:t>
            </a:r>
            <a:r>
              <a:rPr lang="zh-TW" altLang="zh-TW" sz="2400" dirty="0">
                <a:latin typeface="微軟正黑體" pitchFamily="34" charset="-120"/>
                <a:ea typeface="微軟正黑體" pitchFamily="34" charset="-120"/>
              </a:rPr>
              <a:t>，平臺本身不生產產品，但可以促成雙方或多方供求之間的交易，收取恰當的費用或賺取差價而獲得收益的一種商業模式</a:t>
            </a:r>
            <a:r>
              <a:rPr lang="en-US" altLang="zh-TW" sz="2400" dirty="0">
                <a:latin typeface="微軟正黑體" pitchFamily="34" charset="-120"/>
                <a:ea typeface="微軟正黑體" pitchFamily="34" charset="-120"/>
              </a:rPr>
              <a:t> </a:t>
            </a:r>
          </a:p>
          <a:p>
            <a:r>
              <a:rPr lang="zh-TW" altLang="en-US" sz="2400" dirty="0">
                <a:latin typeface="微軟正黑體" pitchFamily="34" charset="-120"/>
                <a:ea typeface="微軟正黑體" pitchFamily="34" charset="-120"/>
              </a:rPr>
              <a:t>在網路世代，通路不像過去實體通路那般受限，一個平台能促進不同產業</a:t>
            </a:r>
            <a:endParaRPr lang="en-US" altLang="zh-TW" sz="2400" dirty="0">
              <a:latin typeface="微軟正黑體" pitchFamily="34" charset="-120"/>
              <a:ea typeface="微軟正黑體" pitchFamily="34" charset="-120"/>
            </a:endParaRPr>
          </a:p>
          <a:p>
            <a:r>
              <a:rPr lang="zh-TW" altLang="en-US" sz="2400" dirty="0">
                <a:latin typeface="微軟正黑體" pitchFamily="34" charset="-120"/>
                <a:ea typeface="微軟正黑體" pitchFamily="34" charset="-120"/>
              </a:rPr>
              <a:t>甚至是非交易需求的平衡，而且優勝劣敗會變得非常快速。</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資料來源：平台經濟模式</a:t>
            </a:r>
            <a:r>
              <a:rPr lang="en-US" altLang="zh-TW" sz="2400" dirty="0">
                <a:latin typeface="微軟正黑體" pitchFamily="34" charset="-120"/>
                <a:ea typeface="微軟正黑體" pitchFamily="34" charset="-120"/>
              </a:rPr>
              <a:t>)</a:t>
            </a:r>
            <a:endParaRPr lang="zh-TW" altLang="en-US" sz="2400" dirty="0">
              <a:latin typeface="微軟正黑體" pitchFamily="34" charset="-120"/>
              <a:ea typeface="微軟正黑體" pitchFamily="34"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27</a:t>
            </a:fld>
            <a:endParaRPr lang="zh-TW" altLang="en-US" dirty="0"/>
          </a:p>
        </p:txBody>
      </p:sp>
      <p:pic>
        <p:nvPicPr>
          <p:cNvPr id="6" name="圖片 5" descr="Uber (1).jpg"/>
          <p:cNvPicPr>
            <a:picLocks noChangeAspect="1"/>
          </p:cNvPicPr>
          <p:nvPr/>
        </p:nvPicPr>
        <p:blipFill>
          <a:blip r:embed="rId2" cstate="print"/>
          <a:stretch>
            <a:fillRect/>
          </a:stretch>
        </p:blipFill>
        <p:spPr>
          <a:xfrm>
            <a:off x="8365549" y="4148286"/>
            <a:ext cx="2714612" cy="2035959"/>
          </a:xfrm>
          <a:prstGeom prst="rect">
            <a:avLst/>
          </a:prstGeom>
        </p:spPr>
      </p:pic>
    </p:spTree>
    <p:extLst>
      <p:ext uri="{BB962C8B-B14F-4D97-AF65-F5344CB8AC3E}">
        <p14:creationId xmlns:p14="http://schemas.microsoft.com/office/powerpoint/2010/main" val="26294007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smtClean="0">
                <a:latin typeface="微軟正黑體" pitchFamily="34" charset="-120"/>
                <a:ea typeface="微軟正黑體" pitchFamily="34" charset="-120"/>
              </a:rPr>
              <a:t>平台</a:t>
            </a:r>
            <a:r>
              <a:rPr lang="zh-TW" altLang="en-US" sz="4400" dirty="0" smtClean="0">
                <a:latin typeface="微軟正黑體" pitchFamily="34" charset="-120"/>
                <a:ea typeface="微軟正黑體" pitchFamily="34" charset="-120"/>
              </a:rPr>
              <a:t>經濟的顛覆力</a:t>
            </a:r>
            <a:r>
              <a:rPr lang="zh-TW" altLang="en-US" sz="4000" dirty="0" smtClean="0">
                <a:latin typeface="微軟正黑體" pitchFamily="34" charset="-120"/>
                <a:ea typeface="微軟正黑體" pitchFamily="34" charset="-120"/>
              </a:rPr>
              <a:t>量</a:t>
            </a:r>
            <a:r>
              <a:rPr lang="en-US" altLang="zh-TW" sz="4000" dirty="0" smtClean="0">
                <a:latin typeface="微軟正黑體" pitchFamily="34" charset="-120"/>
                <a:ea typeface="微軟正黑體" pitchFamily="34" charset="-120"/>
              </a:rPr>
              <a:t>: </a:t>
            </a:r>
            <a:r>
              <a:rPr lang="zh-TW" altLang="en-US" sz="4000" dirty="0" smtClean="0">
                <a:latin typeface="微軟正黑體" pitchFamily="34" charset="-120"/>
                <a:ea typeface="微軟正黑體" pitchFamily="34" charset="-120"/>
              </a:rPr>
              <a:t>電信</a:t>
            </a:r>
            <a:r>
              <a:rPr lang="en-US" altLang="zh-TW" sz="4000" dirty="0" smtClean="0">
                <a:latin typeface="微軟正黑體" pitchFamily="34" charset="-120"/>
                <a:ea typeface="微軟正黑體" pitchFamily="34" charset="-120"/>
              </a:rPr>
              <a:t>.</a:t>
            </a:r>
            <a:r>
              <a:rPr lang="zh-TW" altLang="en-US" sz="4000" dirty="0" smtClean="0">
                <a:latin typeface="微軟正黑體" pitchFamily="34" charset="-120"/>
                <a:ea typeface="微軟正黑體" pitchFamily="34" charset="-120"/>
              </a:rPr>
              <a:t>零售</a:t>
            </a:r>
            <a:r>
              <a:rPr lang="en-US" altLang="zh-TW" sz="4000" dirty="0" smtClean="0">
                <a:latin typeface="微軟正黑體" pitchFamily="34" charset="-120"/>
                <a:ea typeface="微軟正黑體" pitchFamily="34" charset="-120"/>
              </a:rPr>
              <a:t>…..</a:t>
            </a:r>
            <a:r>
              <a:rPr lang="zh-TW" altLang="en-US" u="sng" dirty="0" smtClean="0">
                <a:effectLst>
                  <a:outerShdw blurRad="38100" dist="38100" dir="2700000" algn="tl">
                    <a:srgbClr val="000000">
                      <a:alpha val="43137"/>
                    </a:srgbClr>
                  </a:outerShdw>
                </a:effectLst>
              </a:rPr>
              <a:t>金融</a:t>
            </a:r>
            <a:r>
              <a:rPr lang="en-US" altLang="zh-TW" b="0" dirty="0" smtClean="0"/>
              <a:t>…</a:t>
            </a:r>
            <a:endParaRPr lang="zh-TW" altLang="en-US" b="0" dirty="0"/>
          </a:p>
        </p:txBody>
      </p:sp>
      <p:sp>
        <p:nvSpPr>
          <p:cNvPr id="4" name="投影片編號版面配置區 3"/>
          <p:cNvSpPr>
            <a:spLocks noGrp="1"/>
          </p:cNvSpPr>
          <p:nvPr>
            <p:ph type="sldNum" sz="quarter" idx="12"/>
          </p:nvPr>
        </p:nvSpPr>
        <p:spPr/>
        <p:txBody>
          <a:bodyPr/>
          <a:lstStyle/>
          <a:p>
            <a:fld id="{4382A7F7-08BF-4252-8141-63FB96055BBB}" type="slidenum">
              <a:rPr lang="en-US" smtClean="0"/>
              <a:pPr/>
              <a:t>28</a:t>
            </a:fld>
            <a:endParaRPr lang="en-US"/>
          </a:p>
        </p:txBody>
      </p:sp>
      <p:graphicFrame>
        <p:nvGraphicFramePr>
          <p:cNvPr id="5" name="資料庫圖表 4"/>
          <p:cNvGraphicFramePr/>
          <p:nvPr>
            <p:extLst>
              <p:ext uri="{D42A27DB-BD31-4B8C-83A1-F6EECF244321}">
                <p14:modId xmlns:p14="http://schemas.microsoft.com/office/powerpoint/2010/main" val="3523943315"/>
              </p:ext>
            </p:extLst>
          </p:nvPr>
        </p:nvGraphicFramePr>
        <p:xfrm>
          <a:off x="1952596" y="1916832"/>
          <a:ext cx="8143932" cy="42245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頁尾版面配置區 2"/>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6" name="文字方塊 5"/>
          <p:cNvSpPr txBox="1"/>
          <p:nvPr/>
        </p:nvSpPr>
        <p:spPr>
          <a:xfrm>
            <a:off x="1686973" y="1231269"/>
            <a:ext cx="8939837" cy="46805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45720" indent="0" eaLnBrk="0" hangingPunct="0">
              <a:lnSpc>
                <a:spcPct val="150000"/>
              </a:lnSpc>
              <a:spcBef>
                <a:spcPts val="300"/>
              </a:spcBef>
              <a:buClr>
                <a:srgbClr val="A04DA3"/>
              </a:buClr>
              <a:buFont typeface="Georgia" pitchFamily="18" charset="0"/>
              <a:buNone/>
              <a:defRPr sz="2100" b="0">
                <a:solidFill>
                  <a:schemeClr val="tx2"/>
                </a:solidFill>
                <a:latin typeface="標楷體" pitchFamily="65" charset="-120"/>
                <a:ea typeface="標楷體" pitchFamily="65" charset="-120"/>
                <a:cs typeface="標楷體" pitchFamily="65" charset="-120"/>
              </a:defRPr>
            </a:lvl1pPr>
            <a:lvl2pPr marL="657225" indent="-246063" eaLnBrk="0" hangingPunct="0">
              <a:lnSpc>
                <a:spcPct val="150000"/>
              </a:lnSpc>
              <a:spcBef>
                <a:spcPts val="300"/>
              </a:spcBef>
              <a:buClr>
                <a:schemeClr val="accent2"/>
              </a:buClr>
              <a:buFont typeface="Georgia" pitchFamily="18" charset="0"/>
              <a:buNone/>
              <a:defRPr sz="1800">
                <a:solidFill>
                  <a:schemeClr val="tx1">
                    <a:tint val="75000"/>
                  </a:schemeClr>
                </a:solidFill>
                <a:latin typeface="標楷體" pitchFamily="65" charset="-120"/>
                <a:ea typeface="標楷體" pitchFamily="65" charset="-120"/>
                <a:cs typeface="標楷體" pitchFamily="65" charset="-120"/>
              </a:defRPr>
            </a:lvl2pPr>
            <a:lvl3pPr marL="922338" indent="-219075" eaLnBrk="0" hangingPunct="0">
              <a:lnSpc>
                <a:spcPct val="150000"/>
              </a:lnSpc>
              <a:spcBef>
                <a:spcPts val="300"/>
              </a:spcBef>
              <a:buClr>
                <a:schemeClr val="accent1"/>
              </a:buClr>
              <a:buFont typeface="Wingdings 2" pitchFamily="18" charset="2"/>
              <a:buNone/>
              <a:defRPr sz="1600">
                <a:solidFill>
                  <a:schemeClr val="tx1">
                    <a:tint val="75000"/>
                  </a:schemeClr>
                </a:solidFill>
                <a:latin typeface="標楷體" pitchFamily="65" charset="-120"/>
                <a:ea typeface="標楷體" pitchFamily="65" charset="-120"/>
                <a:cs typeface="標楷體" pitchFamily="65" charset="-120"/>
              </a:defRPr>
            </a:lvl3pPr>
            <a:lvl4pPr marL="1179513" indent="-200025" eaLnBrk="0" hangingPunct="0">
              <a:lnSpc>
                <a:spcPct val="150000"/>
              </a:lnSpc>
              <a:spcBef>
                <a:spcPts val="300"/>
              </a:spcBef>
              <a:buClr>
                <a:schemeClr val="accent1"/>
              </a:buClr>
              <a:buFont typeface="Wingdings 2" pitchFamily="18" charset="2"/>
              <a:buNone/>
              <a:defRPr sz="1400">
                <a:solidFill>
                  <a:schemeClr val="tx1">
                    <a:tint val="75000"/>
                  </a:schemeClr>
                </a:solidFill>
                <a:latin typeface="標楷體" pitchFamily="65" charset="-120"/>
                <a:ea typeface="標楷體" pitchFamily="65" charset="-120"/>
                <a:cs typeface="標楷體" pitchFamily="65" charset="-120"/>
              </a:defRPr>
            </a:lvl4pPr>
            <a:lvl5pPr marL="1389063" indent="-182563" eaLnBrk="0" hangingPunct="0">
              <a:lnSpc>
                <a:spcPct val="150000"/>
              </a:lnSpc>
              <a:spcBef>
                <a:spcPts val="300"/>
              </a:spcBef>
              <a:buClr>
                <a:srgbClr val="A04DA3"/>
              </a:buClr>
              <a:buFont typeface="Georgia" pitchFamily="18" charset="0"/>
              <a:buNone/>
              <a:defRPr sz="1400">
                <a:solidFill>
                  <a:schemeClr val="tx1">
                    <a:tint val="75000"/>
                  </a:schemeClr>
                </a:solidFill>
                <a:latin typeface="標楷體" pitchFamily="65" charset="-120"/>
                <a:ea typeface="標楷體" pitchFamily="65" charset="-120"/>
                <a:cs typeface="標楷體" pitchFamily="65" charset="-120"/>
              </a:defRPr>
            </a:lvl5pPr>
            <a:lvl6pPr marL="1609344" indent="-182880">
              <a:spcBef>
                <a:spcPts val="300"/>
              </a:spcBef>
              <a:buClr>
                <a:schemeClr val="accent3"/>
              </a:buClr>
              <a:buFont typeface="Georgia"/>
              <a:buChar char="▫"/>
              <a:defRPr kumimoji="0" sz="1800">
                <a:solidFill>
                  <a:schemeClr val="accent3"/>
                </a:solidFill>
                <a:latin typeface="+mn-lt"/>
                <a:ea typeface="+mn-ea"/>
              </a:defRPr>
            </a:lvl6pPr>
            <a:lvl7pPr marL="1828800" indent="-182880">
              <a:spcBef>
                <a:spcPts val="300"/>
              </a:spcBef>
              <a:buClr>
                <a:schemeClr val="accent3"/>
              </a:buClr>
              <a:buFont typeface="Georgia"/>
              <a:buChar char="▫"/>
              <a:defRPr kumimoji="0" sz="1600">
                <a:solidFill>
                  <a:schemeClr val="accent3"/>
                </a:solidFill>
                <a:latin typeface="+mn-lt"/>
                <a:ea typeface="+mn-ea"/>
              </a:defRPr>
            </a:lvl7pPr>
            <a:lvl8pPr marL="2029968" indent="-182880">
              <a:spcBef>
                <a:spcPts val="300"/>
              </a:spcBef>
              <a:buClr>
                <a:schemeClr val="accent3"/>
              </a:buClr>
              <a:buFont typeface="Georgia"/>
              <a:buChar char="◦"/>
              <a:defRPr kumimoji="0" sz="1500">
                <a:solidFill>
                  <a:schemeClr val="accent3"/>
                </a:solidFill>
                <a:latin typeface="+mn-lt"/>
                <a:ea typeface="+mn-ea"/>
              </a:defRPr>
            </a:lvl8pPr>
            <a:lvl9pPr marL="2240280" indent="-182880">
              <a:spcBef>
                <a:spcPts val="300"/>
              </a:spcBef>
              <a:buClr>
                <a:schemeClr val="accent3"/>
              </a:buClr>
              <a:buFont typeface="Georgia"/>
              <a:buChar char="◦"/>
              <a:defRPr kumimoji="0" sz="1400" baseline="0">
                <a:solidFill>
                  <a:schemeClr val="accent3"/>
                </a:solidFill>
                <a:latin typeface="+mn-lt"/>
                <a:ea typeface="+mn-ea"/>
              </a:defRPr>
            </a:lvl9pPr>
          </a:lstStyle>
          <a:p>
            <a:r>
              <a:rPr lang="en-US" altLang="zh-TW" sz="2800" dirty="0" smtClean="0">
                <a:latin typeface="微軟正黑體" pitchFamily="34" charset="-120"/>
                <a:ea typeface="微軟正黑體" pitchFamily="34" charset="-120"/>
              </a:rPr>
              <a:t>.</a:t>
            </a:r>
            <a:endParaRPr lang="zh-TW" altLang="en-US" sz="2800" dirty="0">
              <a:latin typeface="微軟正黑體" pitchFamily="34" charset="-120"/>
              <a:ea typeface="微軟正黑體" pitchFamily="34" charset="-120"/>
            </a:endParaRPr>
          </a:p>
        </p:txBody>
      </p:sp>
      <p:pic>
        <p:nvPicPr>
          <p:cNvPr id="7" name="圖片 6" descr="airbnb.png"/>
          <p:cNvPicPr>
            <a:picLocks noChangeAspect="1"/>
          </p:cNvPicPr>
          <p:nvPr/>
        </p:nvPicPr>
        <p:blipFill>
          <a:blip r:embed="rId8"/>
          <a:stretch>
            <a:fillRect/>
          </a:stretch>
        </p:blipFill>
        <p:spPr>
          <a:xfrm>
            <a:off x="5204466" y="1713466"/>
            <a:ext cx="3063250" cy="952503"/>
          </a:xfrm>
          <a:prstGeom prst="rect">
            <a:avLst/>
          </a:prstGeom>
        </p:spPr>
      </p:pic>
      <p:pic>
        <p:nvPicPr>
          <p:cNvPr id="8" name="圖片 7" descr="amazon.png"/>
          <p:cNvPicPr>
            <a:picLocks noChangeAspect="1"/>
          </p:cNvPicPr>
          <p:nvPr/>
        </p:nvPicPr>
        <p:blipFill>
          <a:blip r:embed="rId9"/>
          <a:stretch>
            <a:fillRect/>
          </a:stretch>
        </p:blipFill>
        <p:spPr>
          <a:xfrm>
            <a:off x="5820153" y="2665969"/>
            <a:ext cx="2032715" cy="2032715"/>
          </a:xfrm>
          <a:prstGeom prst="rect">
            <a:avLst/>
          </a:prstGeom>
        </p:spPr>
      </p:pic>
      <p:pic>
        <p:nvPicPr>
          <p:cNvPr id="9" name="圖片 8" descr="google.jpg"/>
          <p:cNvPicPr>
            <a:picLocks noChangeAspect="1"/>
          </p:cNvPicPr>
          <p:nvPr/>
        </p:nvPicPr>
        <p:blipFill>
          <a:blip r:embed="rId10" cstate="print"/>
          <a:stretch>
            <a:fillRect/>
          </a:stretch>
        </p:blipFill>
        <p:spPr>
          <a:xfrm>
            <a:off x="155575" y="4187643"/>
            <a:ext cx="1746042" cy="982149"/>
          </a:xfrm>
          <a:prstGeom prst="rect">
            <a:avLst/>
          </a:prstGeom>
        </p:spPr>
      </p:pic>
      <p:pic>
        <p:nvPicPr>
          <p:cNvPr id="10" name="圖片 9" descr="facebook.png"/>
          <p:cNvPicPr>
            <a:picLocks noChangeAspect="1"/>
          </p:cNvPicPr>
          <p:nvPr/>
        </p:nvPicPr>
        <p:blipFill>
          <a:blip r:embed="rId11"/>
          <a:stretch>
            <a:fillRect/>
          </a:stretch>
        </p:blipFill>
        <p:spPr>
          <a:xfrm>
            <a:off x="9579060" y="4774505"/>
            <a:ext cx="2095500" cy="790575"/>
          </a:xfrm>
          <a:prstGeom prst="rect">
            <a:avLst/>
          </a:prstGeom>
        </p:spPr>
      </p:pic>
      <p:pic>
        <p:nvPicPr>
          <p:cNvPr id="11" name="圖片 10" descr="taobao.jpg"/>
          <p:cNvPicPr>
            <a:picLocks noChangeAspect="1"/>
          </p:cNvPicPr>
          <p:nvPr/>
        </p:nvPicPr>
        <p:blipFill>
          <a:blip r:embed="rId12"/>
          <a:stretch>
            <a:fillRect/>
          </a:stretch>
        </p:blipFill>
        <p:spPr>
          <a:xfrm>
            <a:off x="4115973" y="4636474"/>
            <a:ext cx="2881306" cy="1516287"/>
          </a:xfrm>
          <a:prstGeom prst="rect">
            <a:avLst/>
          </a:prstGeom>
        </p:spPr>
      </p:pic>
      <p:pic>
        <p:nvPicPr>
          <p:cNvPr id="13" name="圖片 12" descr="app-store-logo.png"/>
          <p:cNvPicPr>
            <a:picLocks noChangeAspect="1"/>
          </p:cNvPicPr>
          <p:nvPr/>
        </p:nvPicPr>
        <p:blipFill>
          <a:blip r:embed="rId13" cstate="print"/>
          <a:stretch>
            <a:fillRect/>
          </a:stretch>
        </p:blipFill>
        <p:spPr>
          <a:xfrm>
            <a:off x="1805502" y="5273185"/>
            <a:ext cx="2074712" cy="716979"/>
          </a:xfrm>
          <a:prstGeom prst="rect">
            <a:avLst/>
          </a:prstGeom>
        </p:spPr>
      </p:pic>
      <p:pic>
        <p:nvPicPr>
          <p:cNvPr id="15" name="圖片 14" descr="YouTube-logo-full_color.png"/>
          <p:cNvPicPr>
            <a:picLocks noChangeAspect="1"/>
          </p:cNvPicPr>
          <p:nvPr/>
        </p:nvPicPr>
        <p:blipFill>
          <a:blip r:embed="rId14"/>
          <a:stretch>
            <a:fillRect/>
          </a:stretch>
        </p:blipFill>
        <p:spPr>
          <a:xfrm>
            <a:off x="7173248" y="4722227"/>
            <a:ext cx="2188937" cy="1362068"/>
          </a:xfrm>
          <a:prstGeom prst="rect">
            <a:avLst/>
          </a:prstGeom>
        </p:spPr>
      </p:pic>
      <p:sp>
        <p:nvSpPr>
          <p:cNvPr id="16" name="AutoShape 2" descr="「lending club」的圖片搜尋結果"/>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1027" name="Picture 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036715" y="3429000"/>
            <a:ext cx="3380928" cy="600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455368" y="1521156"/>
            <a:ext cx="2962275" cy="1543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496869" y="1609521"/>
            <a:ext cx="2198341" cy="11559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420381" y="3087207"/>
            <a:ext cx="2008627" cy="1100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170754" y="3155806"/>
            <a:ext cx="1146501" cy="1146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60375" y="1639910"/>
            <a:ext cx="1902161" cy="1305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658899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平台經濟的特徵</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平台經濟作為新經濟時代越來越重要的一種產業組織形式，主要具備以下幾方面的特徵：</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平台經濟是一個雙邊或多邊市場</a:t>
            </a:r>
            <a:r>
              <a:rPr lang="zh-TW" altLang="zh-TW" sz="2400" dirty="0" smtClean="0">
                <a:latin typeface="微軟正黑體" pitchFamily="34" charset="-120"/>
                <a:ea typeface="微軟正黑體" pitchFamily="34" charset="-120"/>
                <a:cs typeface="新細明體" charset="-120"/>
              </a:rPr>
              <a:t>。</a:t>
            </a:r>
            <a:endParaRPr lang="en-US" altLang="zh-TW" sz="2400" dirty="0" smtClean="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smtClean="0">
                <a:latin typeface="微軟正黑體" pitchFamily="34" charset="-120"/>
                <a:ea typeface="微軟正黑體" pitchFamily="34" charset="-120"/>
                <a:cs typeface="新細明體" charset="-120"/>
              </a:rPr>
              <a:t>平台</a:t>
            </a:r>
            <a:r>
              <a:rPr lang="zh-TW" altLang="zh-TW" sz="2400" dirty="0">
                <a:latin typeface="微軟正黑體" pitchFamily="34" charset="-120"/>
                <a:ea typeface="微軟正黑體" pitchFamily="34" charset="-120"/>
                <a:cs typeface="新細明體" charset="-120"/>
              </a:rPr>
              <a:t>經濟具有增值性</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平台經濟具有</a:t>
            </a:r>
            <a:r>
              <a:rPr lang="zh-TW" altLang="en-US" sz="2400" dirty="0">
                <a:latin typeface="微軟正黑體" pitchFamily="34" charset="-120"/>
                <a:ea typeface="微軟正黑體" pitchFamily="34" charset="-120"/>
                <a:cs typeface="新細明體" charset="-120"/>
              </a:rPr>
              <a:t>網路</a:t>
            </a:r>
            <a:r>
              <a:rPr lang="zh-TW" altLang="zh-TW" sz="2400" dirty="0">
                <a:latin typeface="微軟正黑體" pitchFamily="34" charset="-120"/>
                <a:ea typeface="微軟正黑體" pitchFamily="34" charset="-120"/>
                <a:cs typeface="新細明體" charset="-120"/>
              </a:rPr>
              <a:t>外部性</a:t>
            </a:r>
            <a:r>
              <a:rPr lang="en-US" altLang="zh-TW" sz="2400" dirty="0">
                <a:latin typeface="微軟正黑體" pitchFamily="34" charset="-120"/>
                <a:ea typeface="微軟正黑體" pitchFamily="34" charset="-120"/>
                <a:cs typeface="新細明體" charset="-120"/>
              </a:rPr>
              <a:t> </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平台經濟具有開放特性</a:t>
            </a:r>
            <a:endParaRPr lang="en-US" altLang="zh-TW" sz="2400" dirty="0">
              <a:latin typeface="微軟正黑體" pitchFamily="34" charset="-120"/>
              <a:ea typeface="微軟正黑體" pitchFamily="34" charset="-120"/>
              <a:cs typeface="新細明體" charset="-120"/>
            </a:endParaRPr>
          </a:p>
          <a:p>
            <a:endParaRPr lang="zh-TW" altLang="zh-TW" sz="2400" dirty="0">
              <a:latin typeface="微軟正黑體" pitchFamily="34" charset="-120"/>
              <a:ea typeface="微軟正黑體" pitchFamily="34" charset="-120"/>
            </a:endParaRPr>
          </a:p>
          <a:p>
            <a:pPr marL="0" indent="0">
              <a:buNone/>
            </a:pPr>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29</a:t>
            </a:fld>
            <a:endParaRPr lang="zh-TW" altLang="en-U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9270" y="3295134"/>
            <a:ext cx="5002381" cy="2574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30967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41576" y="582102"/>
            <a:ext cx="11002297" cy="954856"/>
          </a:xfrm>
        </p:spPr>
        <p:txBody>
          <a:bodyPr>
            <a:normAutofit fontScale="90000"/>
          </a:bodyPr>
          <a:lstStyle/>
          <a:p>
            <a:r>
              <a:rPr lang="zh-TW" altLang="en-US" sz="4400" dirty="0">
                <a:latin typeface="微軟正黑體" panose="020B0604030504040204" pitchFamily="34" charset="-120"/>
                <a:ea typeface="微軟正黑體" panose="020B0604030504040204" pitchFamily="34" charset="-120"/>
              </a:rPr>
              <a:t>行動</a:t>
            </a:r>
            <a:r>
              <a:rPr lang="zh-TW" altLang="en-US" sz="4400" dirty="0" smtClean="0">
                <a:latin typeface="微軟正黑體" panose="020B0604030504040204" pitchFamily="34" charset="-120"/>
                <a:ea typeface="微軟正黑體" panose="020B0604030504040204" pitchFamily="34" charset="-120"/>
              </a:rPr>
              <a:t>經濟商業模式</a:t>
            </a:r>
            <a:r>
              <a:rPr lang="en-US" altLang="zh-TW" sz="4400" dirty="0" smtClean="0">
                <a:latin typeface="微軟正黑體" panose="020B0604030504040204" pitchFamily="34" charset="-120"/>
                <a:ea typeface="微軟正黑體" panose="020B0604030504040204" pitchFamily="34" charset="-120"/>
              </a:rPr>
              <a:t/>
            </a:r>
            <a:br>
              <a:rPr lang="en-US" altLang="zh-TW" sz="4400" dirty="0" smtClean="0">
                <a:latin typeface="微軟正黑體" panose="020B0604030504040204" pitchFamily="34" charset="-120"/>
                <a:ea typeface="微軟正黑體" panose="020B0604030504040204" pitchFamily="34" charset="-120"/>
              </a:rPr>
            </a:br>
            <a:endParaRPr lang="zh-TW" altLang="en-US" dirty="0"/>
          </a:p>
        </p:txBody>
      </p:sp>
      <p:sp>
        <p:nvSpPr>
          <p:cNvPr id="3" name="內容版面配置區 2"/>
          <p:cNvSpPr>
            <a:spLocks noGrp="1"/>
          </p:cNvSpPr>
          <p:nvPr>
            <p:ph idx="1"/>
          </p:nvPr>
        </p:nvSpPr>
        <p:spPr/>
        <p:txBody>
          <a:bodyPr>
            <a:normAutofit/>
          </a:bodyPr>
          <a:lstStyle/>
          <a:p>
            <a:r>
              <a:rPr lang="zh-TW" altLang="en-US" dirty="0"/>
              <a:t>什麼是行動商務</a:t>
            </a:r>
          </a:p>
          <a:p>
            <a:r>
              <a:rPr lang="zh-TW" altLang="en-US" dirty="0"/>
              <a:t>行動</a:t>
            </a:r>
            <a:r>
              <a:rPr lang="zh-TW" altLang="en-US" dirty="0" smtClean="0"/>
              <a:t>商務的</a:t>
            </a:r>
            <a:r>
              <a:rPr lang="zh-TW" altLang="en-US" dirty="0"/>
              <a:t>發展歷程</a:t>
            </a:r>
          </a:p>
          <a:p>
            <a:r>
              <a:rPr lang="zh-TW" altLang="en-US" dirty="0" smtClean="0"/>
              <a:t>行動商務科技的特點</a:t>
            </a:r>
            <a:endParaRPr lang="zh-TW" altLang="en-US" dirty="0"/>
          </a:p>
          <a:p>
            <a:r>
              <a:rPr lang="zh-TW" altLang="en-US" dirty="0"/>
              <a:t>行動商務的服務種類</a:t>
            </a:r>
          </a:p>
          <a:p>
            <a:r>
              <a:rPr lang="zh-TW" altLang="en-US" dirty="0" smtClean="0"/>
              <a:t>行動</a:t>
            </a:r>
            <a:r>
              <a:rPr lang="zh-TW" altLang="en-US" dirty="0"/>
              <a:t>商務的創新</a:t>
            </a:r>
          </a:p>
          <a:p>
            <a:r>
              <a:rPr lang="zh-TW" altLang="en-US" dirty="0"/>
              <a:t>行動商務相關產業與潛在客戶</a:t>
            </a:r>
          </a:p>
          <a:p>
            <a:r>
              <a:rPr lang="zh-TW" altLang="en-US" dirty="0" smtClean="0"/>
              <a:t>發展</a:t>
            </a:r>
            <a:r>
              <a:rPr lang="zh-TW" altLang="en-US" dirty="0"/>
              <a:t>行動商務</a:t>
            </a:r>
          </a:p>
          <a:p>
            <a:endParaRPr lang="zh-TW" altLang="en-US" dirty="0"/>
          </a:p>
          <a:p>
            <a:endParaRPr lang="zh-TW" altLang="en-US" dirty="0"/>
          </a:p>
          <a:p>
            <a:endParaRPr lang="zh-TW" altLang="en-US" dirty="0"/>
          </a:p>
          <a:p>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a:t>
            </a:fld>
            <a:endParaRPr lang="zh-TW" altLang="en-US" dirty="0"/>
          </a:p>
        </p:txBody>
      </p:sp>
    </p:spTree>
    <p:extLst>
      <p:ext uri="{BB962C8B-B14F-4D97-AF65-F5344CB8AC3E}">
        <p14:creationId xmlns:p14="http://schemas.microsoft.com/office/powerpoint/2010/main" val="26475475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smtClean="0">
                <a:latin typeface="微軟正黑體" pitchFamily="34" charset="-120"/>
                <a:ea typeface="微軟正黑體" pitchFamily="34" charset="-120"/>
              </a:rPr>
              <a:t>平台</a:t>
            </a:r>
            <a:r>
              <a:rPr lang="zh-TW" altLang="en-US" sz="4400" dirty="0" smtClean="0">
                <a:latin typeface="微軟正黑體" pitchFamily="34" charset="-120"/>
                <a:ea typeface="微軟正黑體" pitchFamily="34" charset="-120"/>
              </a:rPr>
              <a:t>模式勝出原因</a:t>
            </a:r>
            <a:endParaRPr lang="zh-TW" altLang="en-US" dirty="0"/>
          </a:p>
        </p:txBody>
      </p:sp>
      <p:sp>
        <p:nvSpPr>
          <p:cNvPr id="3" name="內容版面配置區 2"/>
          <p:cNvSpPr>
            <a:spLocks noGrp="1"/>
          </p:cNvSpPr>
          <p:nvPr>
            <p:ph idx="1"/>
          </p:nvPr>
        </p:nvSpPr>
        <p:spPr/>
        <p:txBody>
          <a:bodyPr/>
          <a:lstStyle/>
          <a:p>
            <a:pPr marL="560070" indent="-514350">
              <a:buClr>
                <a:srgbClr val="002060"/>
              </a:buClr>
              <a:buFont typeface="+mj-ea"/>
              <a:buAutoNum type="ea1ChtPeriod"/>
            </a:pPr>
            <a:r>
              <a:rPr lang="zh-TW" altLang="en-US" sz="2400" dirty="0" smtClean="0">
                <a:latin typeface="微軟正黑體" pitchFamily="34" charset="-120"/>
                <a:ea typeface="微軟正黑體" pitchFamily="34" charset="-120"/>
                <a:cs typeface="新細明體" charset="-120"/>
              </a:rPr>
              <a:t>去除守門員</a:t>
            </a:r>
            <a:r>
              <a:rPr lang="zh-TW" altLang="en-US" sz="2400" dirty="0" smtClean="0">
                <a:latin typeface="標楷體"/>
                <a:ea typeface="標楷體"/>
                <a:cs typeface="新細明體" charset="-120"/>
              </a:rPr>
              <a:t>，</a:t>
            </a:r>
            <a:r>
              <a:rPr lang="zh-TW" altLang="en-US" sz="2400" dirty="0" smtClean="0">
                <a:latin typeface="微軟正黑體" pitchFamily="34" charset="-120"/>
                <a:ea typeface="微軟正黑體" pitchFamily="34" charset="-120"/>
                <a:cs typeface="新細明體" charset="-120"/>
              </a:rPr>
              <a:t>更有效率擴大規模</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smtClean="0">
                <a:latin typeface="微軟正黑體" pitchFamily="34" charset="-120"/>
                <a:ea typeface="微軟正黑體" pitchFamily="34" charset="-120"/>
                <a:cs typeface="新細明體" charset="-120"/>
              </a:rPr>
              <a:t>將新資源導入市場</a:t>
            </a:r>
            <a:r>
              <a:rPr lang="zh-TW" altLang="en-US" sz="2400" dirty="0" smtClean="0">
                <a:latin typeface="標楷體"/>
                <a:ea typeface="標楷體"/>
                <a:cs typeface="新細明體" charset="-120"/>
              </a:rPr>
              <a:t>，</a:t>
            </a:r>
            <a:r>
              <a:rPr lang="zh-TW" altLang="en-US" sz="2400" dirty="0" smtClean="0">
                <a:latin typeface="微軟正黑體" pitchFamily="34" charset="-120"/>
                <a:ea typeface="微軟正黑體" pitchFamily="34" charset="-120"/>
                <a:cs typeface="新細明體" charset="-120"/>
              </a:rPr>
              <a:t>增加供給</a:t>
            </a:r>
            <a:r>
              <a:rPr lang="zh-TW" altLang="en-US" sz="2400" dirty="0" smtClean="0">
                <a:latin typeface="新細明體"/>
                <a:ea typeface="新細明體"/>
                <a:cs typeface="新細明體" charset="-120"/>
              </a:rPr>
              <a:t>、創造價值</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smtClean="0">
                <a:latin typeface="微軟正黑體" pitchFamily="34" charset="-120"/>
                <a:ea typeface="微軟正黑體" pitchFamily="34" charset="-120"/>
                <a:cs typeface="新細明體" charset="-120"/>
              </a:rPr>
              <a:t>善用資料分析工具</a:t>
            </a:r>
            <a:r>
              <a:rPr lang="zh-TW" altLang="en-US" sz="2400" dirty="0" smtClean="0">
                <a:latin typeface="標楷體"/>
                <a:ea typeface="標楷體"/>
                <a:cs typeface="新細明體" charset="-120"/>
              </a:rPr>
              <a:t>，</a:t>
            </a:r>
            <a:r>
              <a:rPr lang="zh-TW" altLang="en-US" sz="2400" dirty="0" smtClean="0">
                <a:latin typeface="+mj-ea"/>
                <a:ea typeface="+mj-ea"/>
                <a:cs typeface="新細明體" charset="-120"/>
              </a:rPr>
              <a:t>創具</a:t>
            </a:r>
            <a:r>
              <a:rPr lang="zh-TW" altLang="en-US" sz="2400" dirty="0" smtClean="0">
                <a:latin typeface="微軟正黑體" pitchFamily="34" charset="-120"/>
                <a:ea typeface="微軟正黑體" pitchFamily="34" charset="-120"/>
                <a:cs typeface="新細明體" charset="-120"/>
              </a:rPr>
              <a:t>創造社群反饋回</a:t>
            </a:r>
            <a:r>
              <a:rPr lang="zh-TW" altLang="en-US" sz="2400" dirty="0">
                <a:latin typeface="微軟正黑體" pitchFamily="34" charset="-120"/>
                <a:ea typeface="微軟正黑體" pitchFamily="34" charset="-120"/>
                <a:cs typeface="新細明體" charset="-120"/>
              </a:rPr>
              <a:t>路</a:t>
            </a:r>
            <a:endParaRPr lang="en-US" altLang="zh-TW" sz="2400" dirty="0">
              <a:latin typeface="微軟正黑體" pitchFamily="34" charset="-120"/>
              <a:ea typeface="微軟正黑體" pitchFamily="34" charset="-120"/>
              <a:cs typeface="新細明體"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30</a:t>
            </a:fld>
            <a:endParaRPr lang="zh-TW" altLang="en-US"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9601" y="3189139"/>
            <a:ext cx="3135244" cy="29566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1803917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平台經濟的價值</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平台經濟是推動經濟轉型發展的重要引擎</a:t>
            </a:r>
            <a:endParaRPr lang="en-US" altLang="zh-TW" sz="2400" dirty="0">
              <a:latin typeface="微軟正黑體" pitchFamily="34" charset="-120"/>
              <a:ea typeface="微軟正黑體" pitchFamily="34" charset="-120"/>
              <a:cs typeface="新細明體" charset="-120"/>
            </a:endParaRPr>
          </a:p>
          <a:p>
            <a:r>
              <a:rPr lang="zh-TW" altLang="zh-TW" sz="2400" b="1" dirty="0">
                <a:latin typeface="微軟正黑體" pitchFamily="34" charset="-120"/>
                <a:ea typeface="微軟正黑體" pitchFamily="34" charset="-120"/>
                <a:cs typeface="新細明體" charset="-120"/>
              </a:rPr>
              <a:t>微觀</a:t>
            </a:r>
            <a:r>
              <a:rPr lang="zh-TW" altLang="zh-TW" sz="2400" dirty="0">
                <a:latin typeface="微軟正黑體" pitchFamily="34" charset="-120"/>
                <a:ea typeface="微軟正黑體" pitchFamily="34" charset="-120"/>
                <a:cs typeface="新細明體" charset="-120"/>
              </a:rPr>
              <a:t>角度</a:t>
            </a:r>
            <a:r>
              <a:rPr lang="zh-TW" altLang="en-US" sz="2400" dirty="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r>
              <a:rPr lang="zh-TW" altLang="zh-TW" sz="2400" dirty="0">
                <a:latin typeface="微軟正黑體" pitchFamily="34" charset="-120"/>
                <a:ea typeface="微軟正黑體" pitchFamily="34" charset="-120"/>
                <a:cs typeface="新細明體" charset="-120"/>
              </a:rPr>
              <a:t>平台具有交流或交易的媒介功能</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信息服務功能、</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產業組織功能和利益協調功能</a:t>
            </a:r>
            <a:endParaRPr lang="en-US" altLang="zh-TW" sz="2400" dirty="0">
              <a:latin typeface="微軟正黑體" pitchFamily="34" charset="-120"/>
              <a:ea typeface="微軟正黑體" pitchFamily="34" charset="-120"/>
              <a:cs typeface="新細明體" charset="-120"/>
            </a:endParaRPr>
          </a:p>
          <a:p>
            <a:r>
              <a:rPr lang="zh-TW" altLang="zh-TW" sz="2400" b="1" dirty="0">
                <a:latin typeface="微軟正黑體" pitchFamily="34" charset="-120"/>
                <a:ea typeface="微軟正黑體" pitchFamily="34" charset="-120"/>
                <a:cs typeface="新細明體" charset="-120"/>
              </a:rPr>
              <a:t>宏觀</a:t>
            </a:r>
            <a:r>
              <a:rPr lang="zh-TW" altLang="zh-TW" sz="2400" dirty="0">
                <a:latin typeface="微軟正黑體" pitchFamily="34" charset="-120"/>
                <a:ea typeface="微軟正黑體" pitchFamily="34" charset="-120"/>
                <a:cs typeface="新細明體" charset="-120"/>
              </a:rPr>
              <a:t>角度</a:t>
            </a:r>
            <a:r>
              <a:rPr lang="zh-TW" altLang="en-US" sz="2400" dirty="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r>
              <a:rPr lang="zh-TW" altLang="zh-TW" sz="2400" dirty="0">
                <a:latin typeface="微軟正黑體" pitchFamily="34" charset="-120"/>
                <a:ea typeface="微軟正黑體" pitchFamily="34" charset="-120"/>
                <a:cs typeface="新細明體" charset="-120"/>
              </a:rPr>
              <a:t>平台經濟的發展具有</a:t>
            </a:r>
            <a:r>
              <a:rPr lang="zh-TW" altLang="zh-TW" sz="2400" u="sng" dirty="0">
                <a:latin typeface="微軟正黑體" pitchFamily="34" charset="-120"/>
                <a:ea typeface="微軟正黑體" pitchFamily="34" charset="-120"/>
                <a:cs typeface="新細明體" charset="-120"/>
              </a:rPr>
              <a:t>推動產業持續創新</a:t>
            </a:r>
            <a:r>
              <a:rPr lang="zh-TW" altLang="zh-TW" sz="2400"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引領新興經濟增長</a:t>
            </a:r>
            <a:r>
              <a:rPr lang="zh-TW" altLang="zh-TW" sz="2400"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加快製造業服務化轉型</a:t>
            </a:r>
            <a:r>
              <a:rPr lang="zh-TW" altLang="zh-TW" sz="2400" dirty="0">
                <a:latin typeface="微軟正黑體" pitchFamily="34" charset="-120"/>
                <a:ea typeface="微軟正黑體" pitchFamily="34" charset="-120"/>
                <a:cs typeface="新細明體" charset="-120"/>
              </a:rPr>
              <a:t>和</a:t>
            </a:r>
            <a:r>
              <a:rPr lang="zh-TW" altLang="zh-TW" sz="2400" u="sng" dirty="0">
                <a:latin typeface="微軟正黑體" pitchFamily="34" charset="-120"/>
                <a:ea typeface="微軟正黑體" pitchFamily="34" charset="-120"/>
                <a:cs typeface="新細明體" charset="-120"/>
              </a:rPr>
              <a:t>變革工作生活方式</a:t>
            </a:r>
            <a:r>
              <a:rPr lang="zh-TW" altLang="zh-TW" sz="2400" dirty="0">
                <a:latin typeface="微軟正黑體" pitchFamily="34" charset="-120"/>
                <a:ea typeface="微軟正黑體" pitchFamily="34" charset="-120"/>
                <a:cs typeface="新細明體" charset="-120"/>
              </a:rPr>
              <a:t>等作用，是一種重要的產業形式</a:t>
            </a:r>
          </a:p>
          <a:p>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31</a:t>
            </a:fld>
            <a:endParaRPr lang="zh-TW" altLang="en-US" dirty="0"/>
          </a:p>
        </p:txBody>
      </p:sp>
    </p:spTree>
    <p:extLst>
      <p:ext uri="{BB962C8B-B14F-4D97-AF65-F5344CB8AC3E}">
        <p14:creationId xmlns:p14="http://schemas.microsoft.com/office/powerpoint/2010/main" val="386139724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標題 1"/>
          <p:cNvSpPr>
            <a:spLocks noGrp="1"/>
          </p:cNvSpPr>
          <p:nvPr>
            <p:ph type="title"/>
          </p:nvPr>
        </p:nvSpPr>
        <p:spPr>
          <a:xfrm>
            <a:off x="609600" y="274638"/>
            <a:ext cx="10972800" cy="1143000"/>
          </a:xfrm>
        </p:spPr>
        <p:txBody>
          <a:bodyPr>
            <a:normAutofit/>
          </a:bodyPr>
          <a:lstStyle/>
          <a:p>
            <a:r>
              <a:rPr lang="zh-TW" altLang="en-US" sz="3600" dirty="0"/>
              <a:t>商業模式創新的經濟邏輯</a:t>
            </a:r>
            <a:r>
              <a:rPr lang="en-US" altLang="zh-TW" sz="3600" dirty="0"/>
              <a:t>: VPRC </a:t>
            </a:r>
            <a:r>
              <a:rPr lang="zh-TW" altLang="en-US" sz="3600" dirty="0"/>
              <a:t>模型</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8098" y="1408671"/>
            <a:ext cx="7744583" cy="4863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頁尾版面配置區 3"/>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a:xfrm>
            <a:off x="9325232" y="6478310"/>
            <a:ext cx="2743200" cy="365125"/>
          </a:xfrm>
        </p:spPr>
        <p:txBody>
          <a:bodyPr/>
          <a:lstStyle/>
          <a:p>
            <a:r>
              <a:rPr lang="en-US" altLang="zh-TW" dirty="0" smtClean="0"/>
              <a:t>32</a:t>
            </a:r>
            <a:endParaRPr lang="zh-TW" altLang="en-US" dirty="0"/>
          </a:p>
        </p:txBody>
      </p:sp>
    </p:spTree>
    <p:extLst>
      <p:ext uri="{BB962C8B-B14F-4D97-AF65-F5344CB8AC3E}">
        <p14:creationId xmlns:p14="http://schemas.microsoft.com/office/powerpoint/2010/main" val="3647744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800" dirty="0">
                <a:latin typeface="微軟正黑體" panose="020B0604030504040204" pitchFamily="34" charset="-120"/>
                <a:ea typeface="微軟正黑體" panose="020B0604030504040204" pitchFamily="34" charset="-120"/>
              </a:rPr>
              <a:t>行動商務</a:t>
            </a:r>
          </a:p>
        </p:txBody>
      </p:sp>
      <p:sp>
        <p:nvSpPr>
          <p:cNvPr id="3" name="內容版面配置區 2"/>
          <p:cNvSpPr>
            <a:spLocks noGrp="1"/>
          </p:cNvSpPr>
          <p:nvPr>
            <p:ph idx="1"/>
          </p:nvPr>
        </p:nvSpPr>
        <p:spPr/>
        <p:txBody>
          <a:bodyPr>
            <a:normAutofit/>
          </a:bodyPr>
          <a:lstStyle/>
          <a:p>
            <a:r>
              <a:rPr lang="zh-TW" altLang="en-US" dirty="0">
                <a:latin typeface="微軟正黑體" panose="020B0604030504040204" pitchFamily="34" charset="-120"/>
                <a:ea typeface="微軟正黑體" panose="020B0604030504040204" pitchFamily="34" charset="-120"/>
              </a:rPr>
              <a:t>行動商務</a:t>
            </a:r>
            <a:r>
              <a:rPr lang="en-US" altLang="zh-TW" dirty="0">
                <a:latin typeface="微軟正黑體" panose="020B0604030504040204" pitchFamily="34" charset="-120"/>
                <a:ea typeface="微軟正黑體" panose="020B0604030504040204" pitchFamily="34" charset="-120"/>
              </a:rPr>
              <a:t>(Mobile Commerce)</a:t>
            </a:r>
          </a:p>
          <a:p>
            <a:pPr lvl="1"/>
            <a:r>
              <a:rPr lang="zh-TW" altLang="en-US" dirty="0">
                <a:latin typeface="微軟正黑體" panose="020B0604030504040204" pitchFamily="34" charset="-120"/>
                <a:ea typeface="微軟正黑體" panose="020B0604030504040204" pitchFamily="34" charset="-120"/>
              </a:rPr>
              <a:t>由電子商務衍生</a:t>
            </a:r>
            <a:endParaRPr lang="en-US" altLang="zh-TW" dirty="0">
              <a:latin typeface="微軟正黑體" panose="020B0604030504040204" pitchFamily="34" charset="-120"/>
              <a:ea typeface="微軟正黑體" panose="020B0604030504040204" pitchFamily="34" charset="-120"/>
            </a:endParaRPr>
          </a:p>
          <a:p>
            <a:pPr lvl="1"/>
            <a:r>
              <a:rPr lang="zh-TW" altLang="en-US" dirty="0">
                <a:latin typeface="微軟正黑體" panose="020B0604030504040204" pitchFamily="34" charset="-120"/>
                <a:ea typeface="微軟正黑體" panose="020B0604030504040204" pitchFamily="34" charset="-120"/>
              </a:rPr>
              <a:t>電子商務介面由有線的個人電腦轉向手機，或其他透過無線上網的終端設備</a:t>
            </a:r>
            <a:endParaRPr lang="en-US" altLang="zh-TW" dirty="0">
              <a:latin typeface="微軟正黑體" panose="020B0604030504040204" pitchFamily="34" charset="-120"/>
              <a:ea typeface="微軟正黑體" panose="020B0604030504040204" pitchFamily="34" charset="-120"/>
            </a:endParaRPr>
          </a:p>
          <a:p>
            <a:pPr lvl="1"/>
            <a:r>
              <a:rPr lang="zh-TW" altLang="en-US" dirty="0">
                <a:latin typeface="微軟正黑體" panose="020B0604030504040204" pitchFamily="34" charset="-120"/>
                <a:ea typeface="微軟正黑體" panose="020B0604030504040204" pitchFamily="34" charset="-120"/>
              </a:rPr>
              <a:t>比起傳統使用有線網路的個人電腦數量，無線上網的終端設備</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如</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手機</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擁有更多的數量</a:t>
            </a:r>
            <a:endParaRPr lang="en-US" altLang="zh-TW" dirty="0">
              <a:latin typeface="微軟正黑體" panose="020B0604030504040204" pitchFamily="34" charset="-120"/>
              <a:ea typeface="微軟正黑體" panose="020B0604030504040204" pitchFamily="34" charset="-120"/>
            </a:endParaRPr>
          </a:p>
          <a:p>
            <a:pPr lvl="2"/>
            <a:endParaRPr lang="zh-TW" altLang="en-US" dirty="0">
              <a:latin typeface="微軟正黑體" panose="020B0604030504040204" pitchFamily="34" charset="-120"/>
              <a:ea typeface="微軟正黑體" panose="020B0604030504040204" pitchFamily="34" charset="-120"/>
            </a:endParaRPr>
          </a:p>
        </p:txBody>
      </p:sp>
      <p:graphicFrame>
        <p:nvGraphicFramePr>
          <p:cNvPr id="4" name="表格 3"/>
          <p:cNvGraphicFramePr>
            <a:graphicFrameLocks noGrp="1"/>
          </p:cNvGraphicFramePr>
          <p:nvPr>
            <p:extLst>
              <p:ext uri="{D42A27DB-BD31-4B8C-83A1-F6EECF244321}">
                <p14:modId xmlns:p14="http://schemas.microsoft.com/office/powerpoint/2010/main" val="335766451"/>
              </p:ext>
            </p:extLst>
          </p:nvPr>
        </p:nvGraphicFramePr>
        <p:xfrm>
          <a:off x="2251913" y="3970585"/>
          <a:ext cx="8157468" cy="1585961"/>
        </p:xfrm>
        <a:graphic>
          <a:graphicData uri="http://schemas.openxmlformats.org/drawingml/2006/table">
            <a:tbl>
              <a:tblPr>
                <a:tableStyleId>{0E3FDE45-AF77-4B5C-9715-49D594BDF05E}</a:tableStyleId>
              </a:tblPr>
              <a:tblGrid>
                <a:gridCol w="4781963">
                  <a:extLst>
                    <a:ext uri="{9D8B030D-6E8A-4147-A177-3AD203B41FA5}">
                      <a16:colId xmlns:a16="http://schemas.microsoft.com/office/drawing/2014/main" val="20000"/>
                    </a:ext>
                  </a:extLst>
                </a:gridCol>
                <a:gridCol w="843876">
                  <a:extLst>
                    <a:ext uri="{9D8B030D-6E8A-4147-A177-3AD203B41FA5}">
                      <a16:colId xmlns:a16="http://schemas.microsoft.com/office/drawing/2014/main" val="20001"/>
                    </a:ext>
                  </a:extLst>
                </a:gridCol>
                <a:gridCol w="750112">
                  <a:extLst>
                    <a:ext uri="{9D8B030D-6E8A-4147-A177-3AD203B41FA5}">
                      <a16:colId xmlns:a16="http://schemas.microsoft.com/office/drawing/2014/main" val="20002"/>
                    </a:ext>
                  </a:extLst>
                </a:gridCol>
                <a:gridCol w="843876">
                  <a:extLst>
                    <a:ext uri="{9D8B030D-6E8A-4147-A177-3AD203B41FA5}">
                      <a16:colId xmlns:a16="http://schemas.microsoft.com/office/drawing/2014/main" val="20003"/>
                    </a:ext>
                  </a:extLst>
                </a:gridCol>
                <a:gridCol w="937641">
                  <a:extLst>
                    <a:ext uri="{9D8B030D-6E8A-4147-A177-3AD203B41FA5}">
                      <a16:colId xmlns:a16="http://schemas.microsoft.com/office/drawing/2014/main" val="20004"/>
                    </a:ext>
                  </a:extLst>
                </a:gridCol>
              </a:tblGrid>
              <a:tr h="429582">
                <a:tc>
                  <a:txBody>
                    <a:bodyPr/>
                    <a:lstStyle/>
                    <a:p>
                      <a:r>
                        <a:rPr lang="en-US" sz="1800" dirty="0"/>
                        <a:t>Device Type</a:t>
                      </a:r>
                      <a:endParaRPr lang="en-US" sz="1800" dirty="0">
                        <a:latin typeface="Arial" pitchFamily="34" charset="0"/>
                        <a:cs typeface="Arial" pitchFamily="34" charset="0"/>
                      </a:endParaRPr>
                    </a:p>
                  </a:txBody>
                  <a:tcPr marL="0" marR="0" marT="0" marB="0" anchor="ctr"/>
                </a:tc>
                <a:tc>
                  <a:txBody>
                    <a:bodyPr/>
                    <a:lstStyle/>
                    <a:p>
                      <a:r>
                        <a:rPr lang="en-US" altLang="zh-TW" sz="1800" dirty="0"/>
                        <a:t>2015</a:t>
                      </a:r>
                      <a:endParaRPr lang="zh-TW" altLang="en-US" sz="1800" dirty="0">
                        <a:latin typeface="Arial" pitchFamily="34" charset="0"/>
                        <a:cs typeface="Arial" pitchFamily="34" charset="0"/>
                      </a:endParaRPr>
                    </a:p>
                  </a:txBody>
                  <a:tcPr marL="0" marR="0" marT="0" marB="0" anchor="ctr"/>
                </a:tc>
                <a:tc>
                  <a:txBody>
                    <a:bodyPr/>
                    <a:lstStyle/>
                    <a:p>
                      <a:r>
                        <a:rPr lang="en-US" altLang="zh-TW" sz="1800"/>
                        <a:t>2016</a:t>
                      </a:r>
                      <a:endParaRPr lang="zh-TW" altLang="en-US" sz="1800">
                        <a:latin typeface="Arial" pitchFamily="34" charset="0"/>
                        <a:cs typeface="Arial" pitchFamily="34" charset="0"/>
                      </a:endParaRPr>
                    </a:p>
                  </a:txBody>
                  <a:tcPr marL="0" marR="0" marT="0" marB="0" anchor="ctr"/>
                </a:tc>
                <a:tc>
                  <a:txBody>
                    <a:bodyPr/>
                    <a:lstStyle/>
                    <a:p>
                      <a:r>
                        <a:rPr lang="en-US" altLang="zh-TW" sz="1800"/>
                        <a:t>2017</a:t>
                      </a:r>
                      <a:endParaRPr lang="zh-TW" altLang="en-US" sz="1800">
                        <a:latin typeface="Arial" pitchFamily="34" charset="0"/>
                        <a:cs typeface="Arial" pitchFamily="34" charset="0"/>
                      </a:endParaRPr>
                    </a:p>
                  </a:txBody>
                  <a:tcPr marL="0" marR="0" marT="0" marB="0" anchor="ctr"/>
                </a:tc>
                <a:tc>
                  <a:txBody>
                    <a:bodyPr/>
                    <a:lstStyle/>
                    <a:p>
                      <a:r>
                        <a:rPr lang="en-US" altLang="zh-TW" sz="1800" dirty="0"/>
                        <a:t>2018</a:t>
                      </a:r>
                      <a:endParaRPr lang="zh-TW" altLang="en-US" sz="1800" dirty="0">
                        <a:latin typeface="Arial" pitchFamily="34" charset="0"/>
                        <a:cs typeface="Arial" pitchFamily="34" charset="0"/>
                      </a:endParaRPr>
                    </a:p>
                  </a:txBody>
                  <a:tcPr marL="0" marR="0" marT="0" marB="0" anchor="ctr"/>
                </a:tc>
                <a:extLst>
                  <a:ext uri="{0D108BD9-81ED-4DB2-BD59-A6C34878D82A}">
                    <a16:rowId xmlns:a16="http://schemas.microsoft.com/office/drawing/2014/main" val="10000"/>
                  </a:ext>
                </a:extLst>
              </a:tr>
              <a:tr h="297215">
                <a:tc>
                  <a:txBody>
                    <a:bodyPr/>
                    <a:lstStyle/>
                    <a:p>
                      <a:r>
                        <a:rPr lang="en-US" sz="1800" dirty="0"/>
                        <a:t>Computing Devices Market</a:t>
                      </a:r>
                      <a:endParaRPr lang="en-US" sz="1800" dirty="0">
                        <a:latin typeface="Arial" pitchFamily="34" charset="0"/>
                        <a:cs typeface="Arial" pitchFamily="34" charset="0"/>
                      </a:endParaRPr>
                    </a:p>
                  </a:txBody>
                  <a:tcPr marL="0" marR="0" marT="0" marB="0" anchor="ctr"/>
                </a:tc>
                <a:tc>
                  <a:txBody>
                    <a:bodyPr/>
                    <a:lstStyle/>
                    <a:p>
                      <a:r>
                        <a:rPr lang="en-US" altLang="zh-TW" sz="1800"/>
                        <a:t>486</a:t>
                      </a:r>
                      <a:endParaRPr lang="zh-TW" altLang="en-US" sz="1800">
                        <a:latin typeface="Arial" pitchFamily="34" charset="0"/>
                        <a:cs typeface="Arial" pitchFamily="34" charset="0"/>
                      </a:endParaRPr>
                    </a:p>
                  </a:txBody>
                  <a:tcPr marL="0" marR="0" marT="0" marB="0" anchor="ctr"/>
                </a:tc>
                <a:tc>
                  <a:txBody>
                    <a:bodyPr/>
                    <a:lstStyle/>
                    <a:p>
                      <a:r>
                        <a:rPr lang="en-US" altLang="zh-TW" sz="1800"/>
                        <a:t>482</a:t>
                      </a:r>
                      <a:endParaRPr lang="zh-TW" altLang="en-US" sz="1800">
                        <a:latin typeface="Arial" pitchFamily="34" charset="0"/>
                        <a:cs typeface="Arial" pitchFamily="34" charset="0"/>
                      </a:endParaRPr>
                    </a:p>
                  </a:txBody>
                  <a:tcPr marL="0" marR="0" marT="0" marB="0" anchor="ctr"/>
                </a:tc>
                <a:tc>
                  <a:txBody>
                    <a:bodyPr/>
                    <a:lstStyle/>
                    <a:p>
                      <a:r>
                        <a:rPr lang="en-US" altLang="zh-TW" sz="1800"/>
                        <a:t>495</a:t>
                      </a:r>
                      <a:endParaRPr lang="zh-TW" altLang="en-US" sz="1800">
                        <a:latin typeface="Arial" pitchFamily="34" charset="0"/>
                        <a:cs typeface="Arial" pitchFamily="34" charset="0"/>
                      </a:endParaRPr>
                    </a:p>
                  </a:txBody>
                  <a:tcPr marL="0" marR="0" marT="0" marB="0" anchor="ctr"/>
                </a:tc>
                <a:tc>
                  <a:txBody>
                    <a:bodyPr/>
                    <a:lstStyle/>
                    <a:p>
                      <a:r>
                        <a:rPr lang="en-US" altLang="zh-TW" sz="1800" dirty="0"/>
                        <a:t>510</a:t>
                      </a:r>
                      <a:endParaRPr lang="zh-TW" altLang="en-US" sz="1800" dirty="0">
                        <a:latin typeface="Arial" pitchFamily="34" charset="0"/>
                        <a:cs typeface="Arial" pitchFamily="34" charset="0"/>
                      </a:endParaRPr>
                    </a:p>
                  </a:txBody>
                  <a:tcPr marL="0" marR="0" marT="0" marB="0" anchor="ctr"/>
                </a:tc>
                <a:extLst>
                  <a:ext uri="{0D108BD9-81ED-4DB2-BD59-A6C34878D82A}">
                    <a16:rowId xmlns:a16="http://schemas.microsoft.com/office/drawing/2014/main" val="10001"/>
                  </a:ext>
                </a:extLst>
              </a:tr>
              <a:tr h="429582">
                <a:tc>
                  <a:txBody>
                    <a:bodyPr/>
                    <a:lstStyle/>
                    <a:p>
                      <a:r>
                        <a:rPr lang="en-US" sz="1800"/>
                        <a:t>Mobile Phones</a:t>
                      </a:r>
                      <a:endParaRPr lang="en-US" sz="1800">
                        <a:latin typeface="Arial" pitchFamily="34" charset="0"/>
                        <a:cs typeface="Arial" pitchFamily="34" charset="0"/>
                      </a:endParaRPr>
                    </a:p>
                  </a:txBody>
                  <a:tcPr marL="0" marR="0" marT="0" marB="0" anchor="ctr"/>
                </a:tc>
                <a:tc>
                  <a:txBody>
                    <a:bodyPr/>
                    <a:lstStyle/>
                    <a:p>
                      <a:r>
                        <a:rPr lang="en-US" altLang="zh-TW" sz="1800"/>
                        <a:t>1,910</a:t>
                      </a:r>
                      <a:endParaRPr lang="en-US" altLang="zh-TW" sz="1800">
                        <a:latin typeface="Arial" pitchFamily="34" charset="0"/>
                        <a:cs typeface="Arial" pitchFamily="34" charset="0"/>
                      </a:endParaRPr>
                    </a:p>
                  </a:txBody>
                  <a:tcPr marL="0" marR="0" marT="0" marB="0" anchor="ctr"/>
                </a:tc>
                <a:tc>
                  <a:txBody>
                    <a:bodyPr/>
                    <a:lstStyle/>
                    <a:p>
                      <a:r>
                        <a:rPr lang="en-US" altLang="zh-TW" sz="1800"/>
                        <a:t>1,959</a:t>
                      </a:r>
                      <a:endParaRPr lang="en-US" altLang="zh-TW" sz="1800">
                        <a:latin typeface="Arial" pitchFamily="34" charset="0"/>
                        <a:cs typeface="Arial" pitchFamily="34" charset="0"/>
                      </a:endParaRPr>
                    </a:p>
                  </a:txBody>
                  <a:tcPr marL="0" marR="0" marT="0" marB="0" anchor="ctr"/>
                </a:tc>
                <a:tc>
                  <a:txBody>
                    <a:bodyPr/>
                    <a:lstStyle/>
                    <a:p>
                      <a:r>
                        <a:rPr lang="en-US" altLang="zh-TW" sz="1800"/>
                        <a:t>1,983</a:t>
                      </a:r>
                      <a:endParaRPr lang="en-US" altLang="zh-TW" sz="1800">
                        <a:latin typeface="Arial" pitchFamily="34" charset="0"/>
                        <a:cs typeface="Arial" pitchFamily="34" charset="0"/>
                      </a:endParaRPr>
                    </a:p>
                  </a:txBody>
                  <a:tcPr marL="0" marR="0" marT="0" marB="0" anchor="ctr"/>
                </a:tc>
                <a:tc>
                  <a:txBody>
                    <a:bodyPr/>
                    <a:lstStyle/>
                    <a:p>
                      <a:r>
                        <a:rPr lang="en-US" altLang="zh-TW" sz="1800" dirty="0"/>
                        <a:t>2,034</a:t>
                      </a:r>
                      <a:endParaRPr lang="en-US" altLang="zh-TW" sz="1800" dirty="0">
                        <a:latin typeface="Arial" pitchFamily="34" charset="0"/>
                        <a:cs typeface="Arial" pitchFamily="34" charset="0"/>
                      </a:endParaRPr>
                    </a:p>
                  </a:txBody>
                  <a:tcPr marL="0" marR="0" marT="0" marB="0" anchor="ctr"/>
                </a:tc>
                <a:extLst>
                  <a:ext uri="{0D108BD9-81ED-4DB2-BD59-A6C34878D82A}">
                    <a16:rowId xmlns:a16="http://schemas.microsoft.com/office/drawing/2014/main" val="10002"/>
                  </a:ext>
                </a:extLst>
              </a:tr>
              <a:tr h="429582">
                <a:tc>
                  <a:txBody>
                    <a:bodyPr/>
                    <a:lstStyle/>
                    <a:p>
                      <a:r>
                        <a:rPr lang="en-US" sz="1800"/>
                        <a:t>Total Devices Market</a:t>
                      </a:r>
                      <a:endParaRPr lang="en-US" sz="1800">
                        <a:latin typeface="Arial" pitchFamily="34" charset="0"/>
                        <a:cs typeface="Arial" pitchFamily="34" charset="0"/>
                      </a:endParaRPr>
                    </a:p>
                  </a:txBody>
                  <a:tcPr marL="0" marR="0" marT="0" marB="0" anchor="ctr"/>
                </a:tc>
                <a:tc>
                  <a:txBody>
                    <a:bodyPr/>
                    <a:lstStyle/>
                    <a:p>
                      <a:r>
                        <a:rPr lang="en-US" altLang="zh-TW" sz="1800"/>
                        <a:t>2,396</a:t>
                      </a:r>
                      <a:endParaRPr lang="zh-TW" altLang="en-US" sz="1800">
                        <a:latin typeface="Arial" pitchFamily="34" charset="0"/>
                        <a:cs typeface="Arial" pitchFamily="34" charset="0"/>
                      </a:endParaRPr>
                    </a:p>
                  </a:txBody>
                  <a:tcPr marL="0" marR="0" marT="0" marB="0" anchor="ctr"/>
                </a:tc>
                <a:tc>
                  <a:txBody>
                    <a:bodyPr/>
                    <a:lstStyle/>
                    <a:p>
                      <a:r>
                        <a:rPr lang="en-US" altLang="zh-TW" sz="1800"/>
                        <a:t>2,441</a:t>
                      </a:r>
                      <a:endParaRPr lang="zh-TW" altLang="en-US" sz="1800">
                        <a:latin typeface="Arial" pitchFamily="34" charset="0"/>
                        <a:cs typeface="Arial" pitchFamily="34" charset="0"/>
                      </a:endParaRPr>
                    </a:p>
                  </a:txBody>
                  <a:tcPr marL="0" marR="0" marT="0" marB="0" anchor="ctr"/>
                </a:tc>
                <a:tc>
                  <a:txBody>
                    <a:bodyPr/>
                    <a:lstStyle/>
                    <a:p>
                      <a:r>
                        <a:rPr lang="en-US" altLang="zh-TW" sz="1800" dirty="0"/>
                        <a:t>2,478</a:t>
                      </a:r>
                      <a:endParaRPr lang="zh-TW" altLang="en-US" sz="1800" dirty="0">
                        <a:latin typeface="Arial" pitchFamily="34" charset="0"/>
                        <a:cs typeface="Arial" pitchFamily="34" charset="0"/>
                      </a:endParaRPr>
                    </a:p>
                  </a:txBody>
                  <a:tcPr marL="0" marR="0" marT="0" marB="0" anchor="ctr"/>
                </a:tc>
                <a:tc>
                  <a:txBody>
                    <a:bodyPr/>
                    <a:lstStyle/>
                    <a:p>
                      <a:r>
                        <a:rPr lang="en-US" altLang="zh-TW" sz="1800" dirty="0"/>
                        <a:t>2,545</a:t>
                      </a:r>
                      <a:endParaRPr lang="zh-TW" altLang="en-US" sz="1800" dirty="0">
                        <a:latin typeface="Arial" pitchFamily="34" charset="0"/>
                        <a:cs typeface="Arial" pitchFamily="34" charset="0"/>
                      </a:endParaRPr>
                    </a:p>
                  </a:txBody>
                  <a:tcPr marL="0" marR="0" marT="0" marB="0" anchor="ctr"/>
                </a:tc>
                <a:extLst>
                  <a:ext uri="{0D108BD9-81ED-4DB2-BD59-A6C34878D82A}">
                    <a16:rowId xmlns:a16="http://schemas.microsoft.com/office/drawing/2014/main" val="10003"/>
                  </a:ext>
                </a:extLst>
              </a:tr>
            </a:tbl>
          </a:graphicData>
        </a:graphic>
      </p:graphicFrame>
      <p:sp>
        <p:nvSpPr>
          <p:cNvPr id="6" name="矩形 5"/>
          <p:cNvSpPr/>
          <p:nvPr/>
        </p:nvSpPr>
        <p:spPr>
          <a:xfrm>
            <a:off x="2346037" y="5711402"/>
            <a:ext cx="2230438" cy="261610"/>
          </a:xfrm>
          <a:prstGeom prst="rect">
            <a:avLst/>
          </a:prstGeom>
        </p:spPr>
        <p:txBody>
          <a:bodyPr wrap="square">
            <a:spAutoFit/>
          </a:bodyPr>
          <a:lstStyle/>
          <a:p>
            <a:r>
              <a:rPr lang="en-US" sz="1100" dirty="0"/>
              <a:t>Source : Gartner，2016</a:t>
            </a:r>
            <a:r>
              <a:rPr lang="zh-TW" altLang="en-US" sz="1100" dirty="0"/>
              <a:t>年</a:t>
            </a:r>
            <a:r>
              <a:rPr lang="en-US" altLang="zh-TW" sz="1100" dirty="0"/>
              <a:t>1</a:t>
            </a:r>
            <a:r>
              <a:rPr lang="zh-TW" altLang="en-US" sz="1100" dirty="0"/>
              <a:t>月</a:t>
            </a:r>
          </a:p>
        </p:txBody>
      </p:sp>
      <p:sp>
        <p:nvSpPr>
          <p:cNvPr id="7" name="矩形 6"/>
          <p:cNvSpPr/>
          <p:nvPr/>
        </p:nvSpPr>
        <p:spPr>
          <a:xfrm>
            <a:off x="2482248" y="3591369"/>
            <a:ext cx="7786710" cy="307777"/>
          </a:xfrm>
          <a:prstGeom prst="rect">
            <a:avLst/>
          </a:prstGeom>
        </p:spPr>
        <p:txBody>
          <a:bodyPr wrap="square">
            <a:spAutoFit/>
          </a:bodyPr>
          <a:lstStyle/>
          <a:p>
            <a:pPr lvl="0" algn="just" fontAlgn="base">
              <a:spcBef>
                <a:spcPct val="0"/>
              </a:spcBef>
              <a:spcAft>
                <a:spcPct val="0"/>
              </a:spcAft>
            </a:pPr>
            <a:r>
              <a:rPr kumimoji="1" lang="zh-TW" altLang="zh-TW" sz="1400" dirty="0">
                <a:solidFill>
                  <a:srgbClr val="000000"/>
                </a:solidFill>
                <a:latin typeface="微軟正黑體" pitchFamily="34" charset="-120"/>
                <a:ea typeface="微軟正黑體" pitchFamily="34" charset="-120"/>
                <a:cs typeface="新細明體" pitchFamily="18" charset="-120"/>
              </a:rPr>
              <a:t>2015-2018</a:t>
            </a:r>
            <a:r>
              <a:rPr kumimoji="1" lang="zh-TW" altLang="en-US" sz="1400" dirty="0">
                <a:solidFill>
                  <a:srgbClr val="000000"/>
                </a:solidFill>
                <a:latin typeface="微軟正黑體" pitchFamily="34" charset="-120"/>
                <a:ea typeface="微軟正黑體" pitchFamily="34" charset="-120"/>
                <a:cs typeface="新細明體" pitchFamily="18" charset="-120"/>
              </a:rPr>
              <a:t>年全球裝置市場出貨量預估 </a:t>
            </a:r>
            <a:r>
              <a:rPr kumimoji="1" lang="zh-TW" altLang="zh-TW" sz="1400" dirty="0">
                <a:solidFill>
                  <a:srgbClr val="000000"/>
                </a:solidFill>
                <a:latin typeface="微軟正黑體" pitchFamily="34" charset="-120"/>
                <a:ea typeface="微軟正黑體" pitchFamily="34" charset="-120"/>
                <a:cs typeface="新細明體" pitchFamily="18" charset="-120"/>
              </a:rPr>
              <a:t>(</a:t>
            </a:r>
            <a:r>
              <a:rPr kumimoji="1" lang="zh-TW" altLang="en-US" sz="1400" dirty="0">
                <a:solidFill>
                  <a:srgbClr val="000000"/>
                </a:solidFill>
                <a:latin typeface="微軟正黑體" pitchFamily="34" charset="-120"/>
                <a:ea typeface="微軟正黑體" pitchFamily="34" charset="-120"/>
                <a:cs typeface="新細明體" pitchFamily="18" charset="-120"/>
              </a:rPr>
              <a:t>單位：百萬台</a:t>
            </a:r>
            <a:r>
              <a:rPr kumimoji="1" lang="zh-TW" altLang="zh-TW" sz="1400" dirty="0">
                <a:solidFill>
                  <a:srgbClr val="000000"/>
                </a:solidFill>
                <a:latin typeface="微軟正黑體" pitchFamily="34" charset="-120"/>
                <a:ea typeface="微軟正黑體" pitchFamily="34" charset="-120"/>
                <a:cs typeface="新細明體" pitchFamily="18" charset="-120"/>
              </a:rPr>
              <a:t>)Source : Gartner</a:t>
            </a:r>
            <a:r>
              <a:rPr kumimoji="1" lang="zh-TW" altLang="en-US" sz="1400" dirty="0">
                <a:solidFill>
                  <a:srgbClr val="000000"/>
                </a:solidFill>
                <a:latin typeface="微軟正黑體" pitchFamily="34" charset="-120"/>
                <a:ea typeface="微軟正黑體" pitchFamily="34" charset="-120"/>
                <a:cs typeface="新細明體" pitchFamily="18" charset="-120"/>
              </a:rPr>
              <a:t>，</a:t>
            </a:r>
            <a:r>
              <a:rPr kumimoji="1" lang="zh-TW" altLang="zh-TW" sz="1400" dirty="0">
                <a:solidFill>
                  <a:srgbClr val="000000"/>
                </a:solidFill>
                <a:latin typeface="微軟正黑體" pitchFamily="34" charset="-120"/>
                <a:ea typeface="微軟正黑體" pitchFamily="34" charset="-120"/>
                <a:cs typeface="新細明體" pitchFamily="18" charset="-120"/>
              </a:rPr>
              <a:t>2016</a:t>
            </a:r>
            <a:r>
              <a:rPr kumimoji="1" lang="zh-TW" altLang="en-US" sz="1400" dirty="0">
                <a:solidFill>
                  <a:srgbClr val="000000"/>
                </a:solidFill>
                <a:latin typeface="微軟正黑體" pitchFamily="34" charset="-120"/>
                <a:ea typeface="微軟正黑體" pitchFamily="34" charset="-120"/>
                <a:cs typeface="新細明體" pitchFamily="18" charset="-120"/>
              </a:rPr>
              <a:t>年</a:t>
            </a:r>
            <a:r>
              <a:rPr kumimoji="1" lang="zh-TW" altLang="zh-TW" sz="1400" dirty="0">
                <a:solidFill>
                  <a:srgbClr val="000000"/>
                </a:solidFill>
                <a:latin typeface="微軟正黑體" pitchFamily="34" charset="-120"/>
                <a:ea typeface="微軟正黑體" pitchFamily="34" charset="-120"/>
                <a:cs typeface="新細明體" pitchFamily="18" charset="-120"/>
              </a:rPr>
              <a:t>1</a:t>
            </a:r>
            <a:r>
              <a:rPr kumimoji="1" lang="zh-TW" altLang="en-US" sz="1400" dirty="0">
                <a:solidFill>
                  <a:srgbClr val="000000"/>
                </a:solidFill>
                <a:latin typeface="微軟正黑體" pitchFamily="34" charset="-120"/>
                <a:ea typeface="微軟正黑體" pitchFamily="34" charset="-120"/>
                <a:cs typeface="新細明體" pitchFamily="18" charset="-120"/>
              </a:rPr>
              <a:t>月</a:t>
            </a:r>
            <a:r>
              <a:rPr kumimoji="1" lang="zh-TW" altLang="en-US" sz="600" dirty="0">
                <a:latin typeface="Arial" pitchFamily="34" charset="0"/>
                <a:ea typeface="新細明體" pitchFamily="18" charset="-120"/>
                <a:cs typeface="新細明體" pitchFamily="18" charset="-120"/>
              </a:rPr>
              <a:t> </a:t>
            </a:r>
            <a:endParaRPr kumimoji="1" lang="zh-TW" altLang="en-US" sz="2000" dirty="0">
              <a:latin typeface="Arial" pitchFamily="34" charset="0"/>
              <a:ea typeface="新細明體" pitchFamily="18" charset="-120"/>
              <a:cs typeface="新細明體" pitchFamily="18" charset="-120"/>
            </a:endParaRPr>
          </a:p>
        </p:txBody>
      </p:sp>
      <p:sp>
        <p:nvSpPr>
          <p:cNvPr id="9" name="投影片編號版面配置區 8"/>
          <p:cNvSpPr>
            <a:spLocks noGrp="1"/>
          </p:cNvSpPr>
          <p:nvPr>
            <p:ph type="sldNum" sz="quarter" idx="12"/>
          </p:nvPr>
        </p:nvSpPr>
        <p:spPr/>
        <p:txBody>
          <a:bodyPr/>
          <a:lstStyle/>
          <a:p>
            <a:pPr>
              <a:defRPr/>
            </a:pPr>
            <a:fld id="{11786E61-E201-694B-8C88-EC7E4C42A047}" type="slidenum">
              <a:rPr lang="zh-TW" altLang="en-US" smtClean="0"/>
              <a:pPr>
                <a:defRPr/>
              </a:pPr>
              <a:t>4</a:t>
            </a:fld>
            <a:endParaRPr lang="zh-TW" altLang="en-US" dirty="0"/>
          </a:p>
        </p:txBody>
      </p:sp>
      <p:pic>
        <p:nvPicPr>
          <p:cNvPr id="71682" name="Picture 2" descr="http://cdn.moveoapps.com/images/mcommerce-app-topimg.png">
            <a:hlinkClick r:id="rId2"/>
          </p:cNvPr>
          <p:cNvPicPr>
            <a:picLocks noChangeAspect="1" noChangeArrowheads="1"/>
          </p:cNvPicPr>
          <p:nvPr/>
        </p:nvPicPr>
        <p:blipFill>
          <a:blip r:embed="rId3" cstate="print"/>
          <a:srcRect/>
          <a:stretch>
            <a:fillRect/>
          </a:stretch>
        </p:blipFill>
        <p:spPr bwMode="auto">
          <a:xfrm>
            <a:off x="8589819" y="737003"/>
            <a:ext cx="2136580" cy="1165957"/>
          </a:xfrm>
          <a:prstGeom prst="rect">
            <a:avLst/>
          </a:prstGeom>
          <a:noFill/>
        </p:spPr>
      </p:pic>
      <p:sp>
        <p:nvSpPr>
          <p:cNvPr id="5" name="頁尾版面配置區 4"/>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Tree>
    <p:extLst>
      <p:ext uri="{BB962C8B-B14F-4D97-AF65-F5344CB8AC3E}">
        <p14:creationId xmlns:p14="http://schemas.microsoft.com/office/powerpoint/2010/main" val="4262466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www.tutorial-reports.com/sites/default/files/wap.gif"/>
          <p:cNvPicPr>
            <a:picLocks noChangeAspect="1" noChangeArrowheads="1"/>
          </p:cNvPicPr>
          <p:nvPr/>
        </p:nvPicPr>
        <p:blipFill>
          <a:blip r:embed="rId3"/>
          <a:srcRect/>
          <a:stretch>
            <a:fillRect/>
          </a:stretch>
        </p:blipFill>
        <p:spPr bwMode="auto">
          <a:xfrm>
            <a:off x="6313753" y="1108364"/>
            <a:ext cx="5754679" cy="2381938"/>
          </a:xfrm>
          <a:prstGeom prst="rect">
            <a:avLst/>
          </a:prstGeom>
          <a:noFill/>
        </p:spPr>
      </p:pic>
      <p:sp>
        <p:nvSpPr>
          <p:cNvPr id="2" name="標題 1"/>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行動商務技術發展歷程</a:t>
            </a:r>
          </a:p>
        </p:txBody>
      </p:sp>
      <p:sp>
        <p:nvSpPr>
          <p:cNvPr id="3" name="內容版面配置區 2"/>
          <p:cNvSpPr>
            <a:spLocks noGrp="1"/>
          </p:cNvSpPr>
          <p:nvPr>
            <p:ph idx="1"/>
          </p:nvPr>
        </p:nvSpPr>
        <p:spPr>
          <a:xfrm>
            <a:off x="612057" y="1428736"/>
            <a:ext cx="9498701" cy="5161062"/>
          </a:xfrm>
        </p:spPr>
        <p:txBody>
          <a:bodyPr>
            <a:normAutofit/>
          </a:bodyPr>
          <a:lstStyle/>
          <a:p>
            <a:r>
              <a:rPr lang="zh-TW" altLang="en-US" dirty="0">
                <a:latin typeface="微軟正黑體" panose="020B0604030504040204" pitchFamily="34" charset="-120"/>
                <a:ea typeface="微軟正黑體" panose="020B0604030504040204" pitchFamily="34" charset="-120"/>
              </a:rPr>
              <a:t>第一代行動商務技術</a:t>
            </a:r>
            <a:endParaRPr lang="en-US" altLang="zh-TW" dirty="0">
              <a:latin typeface="微軟正黑體" panose="020B0604030504040204" pitchFamily="34" charset="-120"/>
              <a:ea typeface="微軟正黑體" panose="020B0604030504040204" pitchFamily="34" charset="-120"/>
            </a:endParaRPr>
          </a:p>
          <a:p>
            <a:pPr lvl="1"/>
            <a:r>
              <a:rPr lang="zh-TW" altLang="en-US" dirty="0">
                <a:latin typeface="微軟正黑體" panose="020B0604030504040204" pitchFamily="34" charset="-120"/>
                <a:ea typeface="微軟正黑體" panose="020B0604030504040204" pitchFamily="34" charset="-120"/>
              </a:rPr>
              <a:t>短訊</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第二代行動商務</a:t>
            </a:r>
            <a:endParaRPr lang="en-US" altLang="zh-TW" dirty="0">
              <a:latin typeface="微軟正黑體" panose="020B0604030504040204" pitchFamily="34" charset="-120"/>
              <a:ea typeface="微軟正黑體" panose="020B0604030504040204" pitchFamily="34" charset="-120"/>
            </a:endParaRPr>
          </a:p>
          <a:p>
            <a:pPr lvl="1"/>
            <a:r>
              <a:rPr lang="en-US" altLang="zh-TW" dirty="0">
                <a:latin typeface="微軟正黑體" panose="020B0604030504040204" pitchFamily="34" charset="-120"/>
                <a:ea typeface="微軟正黑體" panose="020B0604030504040204" pitchFamily="34" charset="-120"/>
              </a:rPr>
              <a:t>WAP(</a:t>
            </a:r>
            <a:r>
              <a:rPr lang="en-US" dirty="0">
                <a:latin typeface="微軟正黑體" panose="020B0604030504040204" pitchFamily="34" charset="-120"/>
                <a:ea typeface="微軟正黑體" panose="020B0604030504040204" pitchFamily="34" charset="-120"/>
              </a:rPr>
              <a:t>Wireless Application Protocol</a:t>
            </a:r>
            <a:r>
              <a:rPr lang="en-US" altLang="zh-TW" dirty="0">
                <a:latin typeface="微軟正黑體" panose="020B0604030504040204" pitchFamily="34" charset="-120"/>
                <a:ea typeface="微軟正黑體" panose="020B0604030504040204" pitchFamily="34" charset="-120"/>
              </a:rPr>
              <a:t>)</a:t>
            </a:r>
          </a:p>
          <a:p>
            <a:r>
              <a:rPr lang="zh-TW" altLang="en-US" dirty="0">
                <a:latin typeface="微軟正黑體" panose="020B0604030504040204" pitchFamily="34" charset="-120"/>
                <a:ea typeface="微軟正黑體" panose="020B0604030504040204" pitchFamily="34" charset="-120"/>
              </a:rPr>
              <a:t>第三代行動商務</a:t>
            </a:r>
            <a:endParaRPr lang="en-US" altLang="zh-TW" dirty="0">
              <a:latin typeface="微軟正黑體" panose="020B0604030504040204" pitchFamily="34" charset="-120"/>
              <a:ea typeface="微軟正黑體" panose="020B0604030504040204" pitchFamily="34" charset="-120"/>
            </a:endParaRPr>
          </a:p>
          <a:p>
            <a:pPr lvl="1"/>
            <a:r>
              <a:rPr lang="en-US" altLang="zh-TW" dirty="0">
                <a:latin typeface="微軟正黑體" panose="020B0604030504040204" pitchFamily="34" charset="-120"/>
                <a:ea typeface="微軟正黑體" panose="020B0604030504040204" pitchFamily="34" charset="-120"/>
              </a:rPr>
              <a:t>NFC(Near Field Communication)</a:t>
            </a:r>
          </a:p>
          <a:p>
            <a:pPr lvl="1"/>
            <a:r>
              <a:rPr lang="zh-TW" altLang="en-US" dirty="0">
                <a:latin typeface="微軟正黑體" panose="020B0604030504040204" pitchFamily="34" charset="-120"/>
                <a:ea typeface="微軟正黑體" panose="020B0604030504040204" pitchFamily="34" charset="-120"/>
              </a:rPr>
              <a:t>行動支付</a:t>
            </a:r>
            <a:endParaRPr lang="en-US" altLang="zh-TW" dirty="0">
              <a:latin typeface="微軟正黑體" panose="020B0604030504040204" pitchFamily="34" charset="-120"/>
              <a:ea typeface="微軟正黑體" panose="020B0604030504040204" pitchFamily="34" charset="-120"/>
            </a:endParaRPr>
          </a:p>
          <a:p>
            <a:pPr lvl="1"/>
            <a:r>
              <a:rPr lang="zh-TW" altLang="en-US" dirty="0">
                <a:latin typeface="微軟正黑體" panose="020B0604030504040204" pitchFamily="34" charset="-120"/>
                <a:ea typeface="微軟正黑體" panose="020B0604030504040204" pitchFamily="34" charset="-120"/>
              </a:rPr>
              <a:t>身分認證</a:t>
            </a:r>
            <a:endParaRPr lang="en-US" altLang="zh-TW" dirty="0">
              <a:latin typeface="微軟正黑體" panose="020B0604030504040204" pitchFamily="34" charset="-120"/>
              <a:ea typeface="微軟正黑體" panose="020B0604030504040204" pitchFamily="34" charset="-120"/>
            </a:endParaRPr>
          </a:p>
          <a:p>
            <a:pPr lvl="1"/>
            <a:r>
              <a:rPr lang="en-US" altLang="zh-TW" dirty="0">
                <a:latin typeface="微軟正黑體" panose="020B0604030504040204" pitchFamily="34" charset="-120"/>
                <a:ea typeface="微軟正黑體" panose="020B0604030504040204" pitchFamily="34" charset="-120"/>
              </a:rPr>
              <a:t>LBS</a:t>
            </a:r>
            <a:r>
              <a:rPr lang="zh-TW" altLang="en-US" dirty="0">
                <a:latin typeface="微軟正黑體" panose="020B0604030504040204" pitchFamily="34" charset="-120"/>
                <a:ea typeface="微軟正黑體" panose="020B0604030504040204" pitchFamily="34" charset="-120"/>
              </a:rPr>
              <a:t> </a:t>
            </a:r>
            <a:r>
              <a:rPr lang="en-US" altLang="zh-TW" dirty="0">
                <a:latin typeface="微軟正黑體" panose="020B0604030504040204" pitchFamily="34" charset="-120"/>
                <a:ea typeface="微軟正黑體" panose="020B0604030504040204" pitchFamily="34" charset="-120"/>
              </a:rPr>
              <a:t>(location based service)</a:t>
            </a:r>
          </a:p>
          <a:p>
            <a:pPr lvl="1"/>
            <a:endParaRPr lang="zh-TW" altLang="en-US" dirty="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pPr>
              <a:defRPr/>
            </a:pPr>
            <a:fld id="{11786E61-E201-694B-8C88-EC7E4C42A047}" type="slidenum">
              <a:rPr lang="zh-TW" altLang="en-US" smtClean="0"/>
              <a:pPr>
                <a:defRPr/>
              </a:pPr>
              <a:t>5</a:t>
            </a:fld>
            <a:endParaRPr lang="zh-TW" altLang="en-US" dirty="0"/>
          </a:p>
        </p:txBody>
      </p:sp>
      <p:pic>
        <p:nvPicPr>
          <p:cNvPr id="13318" name="Picture 6" descr="http://www.credit.com.tw/creditonline/img/MiniNews/003280000001.jpg"/>
          <p:cNvPicPr>
            <a:picLocks noChangeAspect="1" noChangeArrowheads="1"/>
          </p:cNvPicPr>
          <p:nvPr/>
        </p:nvPicPr>
        <p:blipFill>
          <a:blip r:embed="rId4"/>
          <a:srcRect/>
          <a:stretch>
            <a:fillRect/>
          </a:stretch>
        </p:blipFill>
        <p:spPr bwMode="auto">
          <a:xfrm>
            <a:off x="7494749" y="3599056"/>
            <a:ext cx="3660965" cy="2434495"/>
          </a:xfrm>
          <a:prstGeom prst="rect">
            <a:avLst/>
          </a:prstGeom>
          <a:ln>
            <a:noFill/>
          </a:ln>
          <a:effectLst>
            <a:softEdge rad="112500"/>
          </a:effectLst>
        </p:spPr>
      </p:pic>
      <p:sp>
        <p:nvSpPr>
          <p:cNvPr id="5" name="頁尾版面配置區 4"/>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36072989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2015 </a:t>
            </a:r>
            <a:r>
              <a:rPr lang="zh-TW" altLang="en-US" dirty="0"/>
              <a:t>行動商務</a:t>
            </a:r>
            <a:r>
              <a:rPr lang="en-US" altLang="zh-TW" dirty="0"/>
              <a:t> Market Map </a:t>
            </a:r>
            <a:endParaRPr lang="zh-TW" altLang="en-US" dirty="0"/>
          </a:p>
        </p:txBody>
      </p:sp>
      <p:sp>
        <p:nvSpPr>
          <p:cNvPr id="4" name="投影片編號版面配置區 3"/>
          <p:cNvSpPr>
            <a:spLocks noGrp="1"/>
          </p:cNvSpPr>
          <p:nvPr>
            <p:ph type="sldNum" sz="quarter" idx="12"/>
          </p:nvPr>
        </p:nvSpPr>
        <p:spPr/>
        <p:txBody>
          <a:bodyPr/>
          <a:lstStyle/>
          <a:p>
            <a:pPr>
              <a:defRPr/>
            </a:pPr>
            <a:fld id="{11786E61-E201-694B-8C88-EC7E4C42A047}" type="slidenum">
              <a:rPr lang="zh-TW" altLang="en-US" smtClean="0"/>
              <a:pPr>
                <a:defRPr/>
              </a:pPr>
              <a:t>6</a:t>
            </a:fld>
            <a:endParaRPr lang="zh-TW" altLang="en-US" dirty="0"/>
          </a:p>
        </p:txBody>
      </p:sp>
      <p:pic>
        <p:nvPicPr>
          <p:cNvPr id="31746" name="Picture 2" descr="MCommerce-Market-Map-2.0"/>
          <p:cNvPicPr>
            <a:picLocks noChangeAspect="1" noChangeArrowheads="1"/>
          </p:cNvPicPr>
          <p:nvPr/>
        </p:nvPicPr>
        <p:blipFill>
          <a:blip r:embed="rId2"/>
          <a:srcRect/>
          <a:stretch>
            <a:fillRect/>
          </a:stretch>
        </p:blipFill>
        <p:spPr bwMode="auto">
          <a:xfrm>
            <a:off x="2123096" y="1537812"/>
            <a:ext cx="7980218" cy="4722668"/>
          </a:xfrm>
          <a:prstGeom prst="rect">
            <a:avLst/>
          </a:prstGeom>
          <a:noFill/>
        </p:spPr>
      </p:pic>
      <p:sp>
        <p:nvSpPr>
          <p:cNvPr id="6" name="矩形 5"/>
          <p:cNvSpPr/>
          <p:nvPr/>
        </p:nvSpPr>
        <p:spPr>
          <a:xfrm>
            <a:off x="1524000" y="6211669"/>
            <a:ext cx="7286644" cy="369332"/>
          </a:xfrm>
          <a:prstGeom prst="rect">
            <a:avLst/>
          </a:prstGeom>
        </p:spPr>
        <p:txBody>
          <a:bodyPr wrap="square">
            <a:spAutoFit/>
          </a:bodyPr>
          <a:lstStyle/>
          <a:p>
            <a:r>
              <a:rPr lang="en-US" altLang="zh-TW" dirty="0"/>
              <a:t>http://techcrunch.com/2015/01/18/mobile-commerce-in-2015/</a:t>
            </a:r>
            <a:endParaRPr lang="zh-TW" altLang="en-US" dirty="0"/>
          </a:p>
        </p:txBody>
      </p:sp>
      <p:sp>
        <p:nvSpPr>
          <p:cNvPr id="5" name="頁尾版面配置區 4"/>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9103413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行動商務特點</a:t>
            </a:r>
          </a:p>
        </p:txBody>
      </p:sp>
      <p:sp>
        <p:nvSpPr>
          <p:cNvPr id="3" name="內容版面配置區 2"/>
          <p:cNvSpPr>
            <a:spLocks noGrp="1"/>
          </p:cNvSpPr>
          <p:nvPr>
            <p:ph idx="1"/>
          </p:nvPr>
        </p:nvSpPr>
        <p:spPr/>
        <p:txBody>
          <a:bodyPr/>
          <a:lstStyle/>
          <a:p>
            <a:r>
              <a:rPr lang="zh-TW" altLang="en-US" dirty="0">
                <a:latin typeface="微軟正黑體" panose="020B0604030504040204" pitchFamily="34" charset="-120"/>
                <a:ea typeface="微軟正黑體" panose="020B0604030504040204" pitchFamily="34" charset="-120"/>
              </a:rPr>
              <a:t>隨時隨地可以透過行動裝置進行交易</a:t>
            </a:r>
            <a:endParaRPr lang="en-US" altLang="zh-TW" dirty="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身分</a:t>
            </a:r>
            <a:r>
              <a:rPr lang="zh-TW" altLang="en-US" dirty="0">
                <a:latin typeface="微軟正黑體" panose="020B0604030504040204" pitchFamily="34" charset="-120"/>
                <a:ea typeface="微軟正黑體" panose="020B0604030504040204" pitchFamily="34" charset="-120"/>
              </a:rPr>
              <a:t>認證容易</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客製化，在地化服務</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使用</a:t>
            </a:r>
            <a:r>
              <a:rPr lang="zh-TW" altLang="en-US" dirty="0" smtClean="0">
                <a:latin typeface="微軟正黑體" panose="020B0604030504040204" pitchFamily="34" charset="-120"/>
                <a:ea typeface="微軟正黑體" panose="020B0604030504040204" pitchFamily="34" charset="-120"/>
              </a:rPr>
              <a:t>環境開放簡易，</a:t>
            </a:r>
            <a:r>
              <a:rPr lang="zh-TW" altLang="en-US" dirty="0">
                <a:latin typeface="微軟正黑體" panose="020B0604030504040204" pitchFamily="34" charset="-120"/>
                <a:ea typeface="微軟正黑體" panose="020B0604030504040204" pitchFamily="34" charset="-120"/>
              </a:rPr>
              <a:t>參與人數</a:t>
            </a:r>
            <a:r>
              <a:rPr lang="zh-TW" altLang="en-US" dirty="0" smtClean="0">
                <a:latin typeface="微軟正黑體" panose="020B0604030504040204" pitchFamily="34" charset="-120"/>
                <a:ea typeface="微軟正黑體" panose="020B0604030504040204" pitchFamily="34" charset="-120"/>
              </a:rPr>
              <a:t>多</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技術創新迅速</a:t>
            </a:r>
            <a:endParaRPr lang="zh-TW" altLang="en-US" dirty="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pPr>
              <a:defRPr/>
            </a:pPr>
            <a:fld id="{11786E61-E201-694B-8C88-EC7E4C42A047}" type="slidenum">
              <a:rPr lang="zh-TW" altLang="en-US" smtClean="0"/>
              <a:pPr>
                <a:defRPr/>
              </a:pPr>
              <a:t>7</a:t>
            </a:fld>
            <a:endParaRPr lang="zh-TW" altLang="en-US" dirty="0"/>
          </a:p>
        </p:txBody>
      </p:sp>
      <p:sp>
        <p:nvSpPr>
          <p:cNvPr id="5" name="頁尾版面配置區 4"/>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35336836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行動商務的服務種類</a:t>
            </a:r>
          </a:p>
        </p:txBody>
      </p:sp>
      <p:sp>
        <p:nvSpPr>
          <p:cNvPr id="3" name="內容版面配置區 2"/>
          <p:cNvSpPr>
            <a:spLocks noGrp="1"/>
          </p:cNvSpPr>
          <p:nvPr>
            <p:ph idx="1"/>
          </p:nvPr>
        </p:nvSpPr>
        <p:spPr/>
        <p:txBody>
          <a:bodyPr/>
          <a:lstStyle/>
          <a:p>
            <a:r>
              <a:rPr lang="zh-TW" altLang="en-US" dirty="0">
                <a:latin typeface="微軟正黑體" panose="020B0604030504040204" pitchFamily="34" charset="-120"/>
                <a:ea typeface="微軟正黑體" panose="020B0604030504040204" pitchFamily="34" charset="-120"/>
              </a:rPr>
              <a:t>金融服務</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交易</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票務服務</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購物</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娛樂遊戲</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無線醫療</a:t>
            </a:r>
            <a:endParaRPr lang="en-US" altLang="zh-TW" dirty="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pPr>
              <a:defRPr/>
            </a:pPr>
            <a:fld id="{11786E61-E201-694B-8C88-EC7E4C42A047}" type="slidenum">
              <a:rPr lang="zh-TW" altLang="en-US" smtClean="0"/>
              <a:pPr>
                <a:defRPr/>
              </a:pPr>
              <a:t>8</a:t>
            </a:fld>
            <a:endParaRPr lang="zh-TW" altLang="en-US" dirty="0"/>
          </a:p>
        </p:txBody>
      </p:sp>
      <p:pic>
        <p:nvPicPr>
          <p:cNvPr id="10242" name="Picture 2" descr="http://d11wkw82a69pyn.cloudfront.net/siteassets/images/mobile_commerce_img.png"/>
          <p:cNvPicPr>
            <a:picLocks noChangeAspect="1" noChangeArrowheads="1"/>
          </p:cNvPicPr>
          <p:nvPr/>
        </p:nvPicPr>
        <p:blipFill>
          <a:blip r:embed="rId3"/>
          <a:srcRect/>
          <a:stretch>
            <a:fillRect/>
          </a:stretch>
        </p:blipFill>
        <p:spPr bwMode="auto">
          <a:xfrm>
            <a:off x="2647466" y="1440358"/>
            <a:ext cx="9032264" cy="4736605"/>
          </a:xfrm>
          <a:prstGeom prst="rect">
            <a:avLst/>
          </a:prstGeom>
          <a:noFill/>
        </p:spPr>
      </p:pic>
      <p:sp>
        <p:nvSpPr>
          <p:cNvPr id="5" name="頁尾版面配置區 4"/>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40477939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行動商務創新</a:t>
            </a:r>
          </a:p>
        </p:txBody>
      </p:sp>
      <p:sp>
        <p:nvSpPr>
          <p:cNvPr id="3" name="內容版面配置區 2"/>
          <p:cNvSpPr>
            <a:spLocks noGrp="1"/>
          </p:cNvSpPr>
          <p:nvPr>
            <p:ph idx="1"/>
          </p:nvPr>
        </p:nvSpPr>
        <p:spPr>
          <a:xfrm>
            <a:off x="612057" y="1451771"/>
            <a:ext cx="9598743" cy="4525963"/>
          </a:xfrm>
        </p:spPr>
        <p:txBody>
          <a:bodyPr/>
          <a:lstStyle/>
          <a:p>
            <a:r>
              <a:rPr lang="zh-TW" altLang="en-US" dirty="0">
                <a:latin typeface="微軟正黑體" panose="020B0604030504040204" pitchFamily="34" charset="-120"/>
                <a:ea typeface="微軟正黑體" panose="020B0604030504040204" pitchFamily="34" charset="-120"/>
              </a:rPr>
              <a:t>行動支付</a:t>
            </a:r>
            <a:endParaRPr lang="en-US" altLang="zh-TW" dirty="0">
              <a:latin typeface="微軟正黑體" panose="020B0604030504040204" pitchFamily="34" charset="-120"/>
              <a:ea typeface="微軟正黑體" panose="020B0604030504040204" pitchFamily="34" charset="-120"/>
            </a:endParaRPr>
          </a:p>
          <a:p>
            <a:r>
              <a:rPr lang="en-US" altLang="zh-TW" dirty="0">
                <a:latin typeface="微軟正黑體" panose="020B0604030504040204" pitchFamily="34" charset="-120"/>
                <a:ea typeface="微軟正黑體" panose="020B0604030504040204" pitchFamily="34" charset="-120"/>
              </a:rPr>
              <a:t>QR</a:t>
            </a:r>
            <a:r>
              <a:rPr lang="zh-TW" altLang="en-US" dirty="0">
                <a:latin typeface="微軟正黑體" panose="020B0604030504040204" pitchFamily="34" charset="-120"/>
                <a:ea typeface="微軟正黑體" panose="020B0604030504040204" pitchFamily="34" charset="-120"/>
              </a:rPr>
              <a:t> </a:t>
            </a:r>
            <a:r>
              <a:rPr lang="en-US" altLang="zh-TW" dirty="0">
                <a:latin typeface="微軟正黑體" panose="020B0604030504040204" pitchFamily="34" charset="-120"/>
                <a:ea typeface="微軟正黑體" panose="020B0604030504040204" pitchFamily="34" charset="-120"/>
              </a:rPr>
              <a:t>Code </a:t>
            </a:r>
          </a:p>
          <a:p>
            <a:r>
              <a:rPr lang="zh-TW" altLang="en-US" dirty="0">
                <a:latin typeface="微軟正黑體" panose="020B0604030504040204" pitchFamily="34" charset="-120"/>
                <a:ea typeface="微軟正黑體" panose="020B0604030504040204" pitchFamily="34" charset="-120"/>
              </a:rPr>
              <a:t>在地定位推播</a:t>
            </a:r>
            <a:endParaRPr lang="en-US" altLang="zh-TW" dirty="0">
              <a:latin typeface="微軟正黑體" panose="020B0604030504040204" pitchFamily="34" charset="-120"/>
              <a:ea typeface="微軟正黑體" panose="020B0604030504040204" pitchFamily="34" charset="-120"/>
            </a:endParaRPr>
          </a:p>
          <a:p>
            <a:r>
              <a:rPr lang="en-US" altLang="zh-TW" dirty="0">
                <a:latin typeface="微軟正黑體" panose="020B0604030504040204" pitchFamily="34" charset="-120"/>
                <a:ea typeface="微軟正黑體" panose="020B0604030504040204" pitchFamily="34" charset="-120"/>
              </a:rPr>
              <a:t>O2O (</a:t>
            </a:r>
            <a:r>
              <a:rPr lang="en-US" dirty="0">
                <a:latin typeface="微軟正黑體" panose="020B0604030504040204" pitchFamily="34" charset="-120"/>
                <a:ea typeface="微軟正黑體" panose="020B0604030504040204" pitchFamily="34" charset="-120"/>
              </a:rPr>
              <a:t>Online to Offline)</a:t>
            </a:r>
            <a:endParaRPr lang="en-US" altLang="zh-TW" dirty="0">
              <a:latin typeface="微軟正黑體" panose="020B0604030504040204" pitchFamily="34" charset="-120"/>
              <a:ea typeface="微軟正黑體" panose="020B0604030504040204" pitchFamily="34" charset="-120"/>
            </a:endParaRPr>
          </a:p>
          <a:p>
            <a:r>
              <a:rPr lang="en-US" altLang="zh-TW" dirty="0">
                <a:latin typeface="微軟正黑體" panose="020B0604030504040204" pitchFamily="34" charset="-120"/>
                <a:ea typeface="微軟正黑體" panose="020B0604030504040204" pitchFamily="34" charset="-120"/>
              </a:rPr>
              <a:t>O2O2O (</a:t>
            </a:r>
            <a:r>
              <a:rPr lang="en-US" dirty="0">
                <a:latin typeface="微軟正黑體" panose="020B0604030504040204" pitchFamily="34" charset="-120"/>
                <a:ea typeface="微軟正黑體" panose="020B0604030504040204" pitchFamily="34" charset="-120"/>
              </a:rPr>
              <a:t>On Air to Online to Offline)</a:t>
            </a:r>
          </a:p>
          <a:p>
            <a:r>
              <a:rPr lang="en-US" altLang="zh-TW" dirty="0">
                <a:latin typeface="微軟正黑體" panose="020B0604030504040204" pitchFamily="34" charset="-120"/>
                <a:ea typeface="微軟正黑體" panose="020B0604030504040204" pitchFamily="34" charset="-120"/>
              </a:rPr>
              <a:t>AR</a:t>
            </a:r>
            <a:r>
              <a:rPr lang="zh-TW" altLang="en-US" dirty="0">
                <a:latin typeface="微軟正黑體" panose="020B0604030504040204" pitchFamily="34" charset="-120"/>
                <a:ea typeface="微軟正黑體" panose="020B0604030504040204" pitchFamily="34" charset="-120"/>
              </a:rPr>
              <a:t>擴增實境應用</a:t>
            </a:r>
          </a:p>
        </p:txBody>
      </p:sp>
      <p:pic>
        <p:nvPicPr>
          <p:cNvPr id="15364" name="Picture 4" descr="https://www.smartm.com.tw/data/Article/301/Article_2addc4edea638379065a73d.jpg"/>
          <p:cNvPicPr>
            <a:picLocks noChangeAspect="1" noChangeArrowheads="1"/>
          </p:cNvPicPr>
          <p:nvPr/>
        </p:nvPicPr>
        <p:blipFill>
          <a:blip r:embed="rId2"/>
          <a:srcRect/>
          <a:stretch>
            <a:fillRect/>
          </a:stretch>
        </p:blipFill>
        <p:spPr bwMode="auto">
          <a:xfrm>
            <a:off x="6596619" y="1597892"/>
            <a:ext cx="5316947" cy="3945734"/>
          </a:xfrm>
          <a:prstGeom prst="rect">
            <a:avLst/>
          </a:prstGeom>
          <a:noFill/>
        </p:spPr>
      </p:pic>
      <p:sp>
        <p:nvSpPr>
          <p:cNvPr id="5" name="投影片編號版面配置區 4"/>
          <p:cNvSpPr>
            <a:spLocks noGrp="1"/>
          </p:cNvSpPr>
          <p:nvPr>
            <p:ph type="sldNum" sz="quarter" idx="12"/>
          </p:nvPr>
        </p:nvSpPr>
        <p:spPr/>
        <p:txBody>
          <a:bodyPr/>
          <a:lstStyle/>
          <a:p>
            <a:pPr>
              <a:defRPr/>
            </a:pPr>
            <a:fld id="{11786E61-E201-694B-8C88-EC7E4C42A047}" type="slidenum">
              <a:rPr lang="zh-TW" altLang="en-US" smtClean="0"/>
              <a:pPr>
                <a:defRPr/>
              </a:pPr>
              <a:t>9</a:t>
            </a:fld>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11395466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11919</TotalTime>
  <Words>2433</Words>
  <Application>Microsoft Office PowerPoint</Application>
  <PresentationFormat>寬螢幕</PresentationFormat>
  <Paragraphs>330</Paragraphs>
  <Slides>32</Slides>
  <Notes>16</Notes>
  <HiddenSlides>0</HiddenSlides>
  <MMClips>0</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32</vt:i4>
      </vt:variant>
    </vt:vector>
  </HeadingPairs>
  <TitlesOfParts>
    <vt:vector size="42" baseType="lpstr">
      <vt:lpstr>微軟正黑體</vt:lpstr>
      <vt:lpstr>新細明體</vt:lpstr>
      <vt:lpstr>標楷體</vt:lpstr>
      <vt:lpstr>Arial</vt:lpstr>
      <vt:lpstr>Arial Black</vt:lpstr>
      <vt:lpstr>Calibri</vt:lpstr>
      <vt:lpstr>Corbel</vt:lpstr>
      <vt:lpstr>Georgia</vt:lpstr>
      <vt:lpstr>Tahoma</vt:lpstr>
      <vt:lpstr>Office 佈景主題</vt:lpstr>
      <vt:lpstr> 網路經濟與商業模式 Network Economy &amp; Business Models   </vt:lpstr>
      <vt:lpstr>網路經濟商業模式</vt:lpstr>
      <vt:lpstr>行動經濟商業模式 </vt:lpstr>
      <vt:lpstr>行動商務</vt:lpstr>
      <vt:lpstr>行動商務技術發展歷程</vt:lpstr>
      <vt:lpstr>2015 行動商務 Market Map </vt:lpstr>
      <vt:lpstr>行動商務特點</vt:lpstr>
      <vt:lpstr>行動商務的服務種類</vt:lpstr>
      <vt:lpstr>行動商務創新</vt:lpstr>
      <vt:lpstr>PowerPoint 簡報</vt:lpstr>
      <vt:lpstr>虛實整合模式Online to Offline  vs  Offline to Online                  </vt:lpstr>
      <vt:lpstr>行動商務影響的產業</vt:lpstr>
      <vt:lpstr>發展行動商務</vt:lpstr>
      <vt:lpstr>什麼是共享經濟</vt:lpstr>
      <vt:lpstr>共享經濟模式: 社群資源分享的演化</vt:lpstr>
      <vt:lpstr>共享經濟正在改變你我的生活</vt:lpstr>
      <vt:lpstr>共享經濟:社群金融</vt:lpstr>
      <vt:lpstr>共享經濟的起源</vt:lpstr>
      <vt:lpstr>共享經濟的驅動力</vt:lpstr>
      <vt:lpstr>共享經濟的特徵</vt:lpstr>
      <vt:lpstr>共享經濟的存在形式</vt:lpstr>
      <vt:lpstr>共享經濟的運作機制</vt:lpstr>
      <vt:lpstr>共享經濟的構成要素</vt:lpstr>
      <vt:lpstr>共享經濟到底在共享什麼?!</vt:lpstr>
      <vt:lpstr>共享到底在共享什麼?!</vt:lpstr>
      <vt:lpstr>發展共享經濟</vt:lpstr>
      <vt:lpstr>什麼是平台經濟</vt:lpstr>
      <vt:lpstr>平台經濟的顛覆力量: 電信.零售…..金融…</vt:lpstr>
      <vt:lpstr>平台經濟的特徵</vt:lpstr>
      <vt:lpstr>平台模式勝出原因</vt:lpstr>
      <vt:lpstr>平台經濟的價值</vt:lpstr>
      <vt:lpstr>商業模式創新的經濟邏輯: VPRC 模型</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Daniel</cp:lastModifiedBy>
  <cp:revision>321</cp:revision>
  <cp:lastPrinted>2016-06-22T08:11:44Z</cp:lastPrinted>
  <dcterms:created xsi:type="dcterms:W3CDTF">2016-06-16T05:53:04Z</dcterms:created>
  <dcterms:modified xsi:type="dcterms:W3CDTF">2018-09-21T07:14:37Z</dcterms:modified>
</cp:coreProperties>
</file>