
<file path=[Content_Types].xml><?xml version="1.0" encoding="utf-8"?>
<Types xmlns="http://schemas.openxmlformats.org/package/2006/content-types">
  <Default Extension="xml" ContentType="application/xml"/>
  <Default Extension="png" ContentType="image/png"/>
  <Default Extension="wdp" ContentType="image/vnd.ms-photo"/>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0.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1.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2.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3.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14.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15.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16.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17.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18.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19.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20.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21.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22.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handoutMasterIdLst>
    <p:handoutMasterId r:id="rId36"/>
  </p:handoutMasterIdLst>
  <p:sldIdLst>
    <p:sldId id="428" r:id="rId2"/>
    <p:sldId id="429" r:id="rId3"/>
    <p:sldId id="430" r:id="rId4"/>
    <p:sldId id="431" r:id="rId5"/>
    <p:sldId id="432" r:id="rId6"/>
    <p:sldId id="433" r:id="rId7"/>
    <p:sldId id="434" r:id="rId8"/>
    <p:sldId id="435" r:id="rId9"/>
    <p:sldId id="436" r:id="rId10"/>
    <p:sldId id="437" r:id="rId11"/>
    <p:sldId id="438" r:id="rId12"/>
    <p:sldId id="439" r:id="rId13"/>
    <p:sldId id="440" r:id="rId14"/>
    <p:sldId id="441" r:id="rId15"/>
    <p:sldId id="442" r:id="rId16"/>
    <p:sldId id="443" r:id="rId17"/>
    <p:sldId id="444" r:id="rId18"/>
    <p:sldId id="445" r:id="rId19"/>
    <p:sldId id="446" r:id="rId20"/>
    <p:sldId id="447" r:id="rId21"/>
    <p:sldId id="448" r:id="rId22"/>
    <p:sldId id="449" r:id="rId23"/>
    <p:sldId id="450" r:id="rId24"/>
    <p:sldId id="451" r:id="rId25"/>
    <p:sldId id="453" r:id="rId26"/>
    <p:sldId id="452" r:id="rId27"/>
    <p:sldId id="454" r:id="rId28"/>
    <p:sldId id="455" r:id="rId29"/>
    <p:sldId id="456" r:id="rId30"/>
    <p:sldId id="457" r:id="rId31"/>
    <p:sldId id="460" r:id="rId32"/>
    <p:sldId id="458" r:id="rId33"/>
    <p:sldId id="459" r:id="rId34"/>
  </p:sldIdLst>
  <p:sldSz cx="12192000" cy="6858000"/>
  <p:notesSz cx="10234613" cy="70993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1)第三方支付" id="{BD378396-98E2-4773-82A8-F43B13580010}">
          <p14:sldIdLst>
            <p14:sldId id="428"/>
            <p14:sldId id="429"/>
            <p14:sldId id="430"/>
            <p14:sldId id="431"/>
            <p14:sldId id="432"/>
            <p14:sldId id="433"/>
            <p14:sldId id="434"/>
            <p14:sldId id="435"/>
            <p14:sldId id="436"/>
            <p14:sldId id="437"/>
            <p14:sldId id="438"/>
            <p14:sldId id="439"/>
            <p14:sldId id="440"/>
            <p14:sldId id="441"/>
            <p14:sldId id="442"/>
            <p14:sldId id="443"/>
            <p14:sldId id="444"/>
            <p14:sldId id="445"/>
            <p14:sldId id="446"/>
            <p14:sldId id="447"/>
            <p14:sldId id="448"/>
            <p14:sldId id="449"/>
            <p14:sldId id="450"/>
            <p14:sldId id="451"/>
            <p14:sldId id="453"/>
            <p14:sldId id="452"/>
            <p14:sldId id="454"/>
            <p14:sldId id="455"/>
            <p14:sldId id="456"/>
            <p14:sldId id="457"/>
            <p14:sldId id="460"/>
            <p14:sldId id="458"/>
            <p14:sldId id="459"/>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en lin" initials="" lastIdx="0" clrIdx="0"/>
  <p:cmAuthor id="2" name="yen lin" initials="yl" lastIdx="2"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2DE63D5-997A-4646-A377-4702673A728D}" styleName="淺色樣式 2 - 輔色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淺色樣式 1 - 輔色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淺色樣式 3 - 輔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淺色樣式 3 - 輔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深色樣式 2 - 輔色 1/輔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深色樣式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淺色樣式 1 - 輔色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淺色樣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2314" autoAdjust="0"/>
    <p:restoredTop sz="86677" autoAdjust="0"/>
  </p:normalViewPr>
  <p:slideViewPr>
    <p:cSldViewPr snapToGrid="0">
      <p:cViewPr>
        <p:scale>
          <a:sx n="68" d="100"/>
          <a:sy n="68" d="100"/>
        </p:scale>
        <p:origin x="888" y="76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notesMaster" Target="notesMasters/notesMaster1.xml"/><Relationship Id="rId36" Type="http://schemas.openxmlformats.org/officeDocument/2006/relationships/handoutMaster" Target="handoutMasters/handoutMaster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commentAuthors" Target="commentAuthors.xml"/><Relationship Id="rId38" Type="http://schemas.openxmlformats.org/officeDocument/2006/relationships/presProps" Target="presProps.xml"/><Relationship Id="rId39" Type="http://schemas.openxmlformats.org/officeDocument/2006/relationships/viewProps" Target="viewProps.xml"/><Relationship Id="rId40" Type="http://schemas.openxmlformats.org/officeDocument/2006/relationships/theme" Target="theme/theme1.xml"/><Relationship Id="rId41"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24F6216D-4892-444E-9EA1-86F819A35B88}" type="presOf" srcId="{11840DCF-704A-4333-851F-70B4FE134E39}" destId="{4CE1BAFB-AD98-4868-A469-10A5BFCC62FB}" srcOrd="0" destOrd="0" presId="urn:microsoft.com/office/officeart/2005/8/layout/hChevron3"/>
    <dgm:cxn modelId="{FE1D281E-6664-4758-BAC4-811A0A0AD007}" type="presOf" srcId="{9E0F2420-2F7C-4BC9-B3B1-41D079D7B9BA}" destId="{B6154193-CFF1-422A-A0B1-99E4EAC26EDE}"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4BB4E506-040C-438C-BBED-EB7800C5C086}" type="presOf" srcId="{252357BE-30EA-49F7-9DBD-B5F30B4F4A9D}" destId="{AFF030F6-8D1D-42AA-8527-70CC9827071F}"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9691B8F0-0367-44D9-B460-07872ED2C1DD}" type="presOf" srcId="{5FF2D4FE-A551-4F3F-AAC9-90D5FFA8619A}" destId="{565F66ED-5189-46DB-A579-BEA28FE6D986}"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489D2ECA-8E04-4E51-9A7C-D9D4D3079A9E}" type="presOf" srcId="{53D53256-A754-4BBD-AA8A-3E51EF6B7332}" destId="{371DF444-DDBC-427E-9FEE-DFE4E6239109}" srcOrd="0" destOrd="0" presId="urn:microsoft.com/office/officeart/2005/8/layout/hChevron3"/>
    <dgm:cxn modelId="{6F2A1D7F-2303-4EBC-A23B-9775E775324C}" type="presOf" srcId="{FE62C0D6-7716-4F07-8A32-C1981493321E}" destId="{E90DA5B7-A9FA-4C23-963F-7930D037E7E4}" srcOrd="0" destOrd="0" presId="urn:microsoft.com/office/officeart/2005/8/layout/hChevron3"/>
    <dgm:cxn modelId="{137AB5C0-F3BF-4AA2-9670-F8225D8F4EBB}" type="presParOf" srcId="{AFF030F6-8D1D-42AA-8527-70CC9827071F}" destId="{371DF444-DDBC-427E-9FEE-DFE4E6239109}" srcOrd="0" destOrd="0" presId="urn:microsoft.com/office/officeart/2005/8/layout/hChevron3"/>
    <dgm:cxn modelId="{95614E10-55AD-4AE1-A869-70FDAF912B67}" type="presParOf" srcId="{AFF030F6-8D1D-42AA-8527-70CC9827071F}" destId="{ADC953D7-9E50-47BF-933D-60204B80E8FB}" srcOrd="1" destOrd="0" presId="urn:microsoft.com/office/officeart/2005/8/layout/hChevron3"/>
    <dgm:cxn modelId="{1F493827-2D1B-45B4-8FA2-308BE991CFBC}" type="presParOf" srcId="{AFF030F6-8D1D-42AA-8527-70CC9827071F}" destId="{B6154193-CFF1-422A-A0B1-99E4EAC26EDE}" srcOrd="2" destOrd="0" presId="urn:microsoft.com/office/officeart/2005/8/layout/hChevron3"/>
    <dgm:cxn modelId="{CCD4314E-71E6-4A9E-95E1-708FBB681E40}" type="presParOf" srcId="{AFF030F6-8D1D-42AA-8527-70CC9827071F}" destId="{B0D14E24-9419-4779-91B2-FCCDE3A94F4A}" srcOrd="3" destOrd="0" presId="urn:microsoft.com/office/officeart/2005/8/layout/hChevron3"/>
    <dgm:cxn modelId="{7393DC8C-71B1-4FA6-809C-C68197F7A790}" type="presParOf" srcId="{AFF030F6-8D1D-42AA-8527-70CC9827071F}" destId="{565F66ED-5189-46DB-A579-BEA28FE6D986}" srcOrd="4" destOrd="0" presId="urn:microsoft.com/office/officeart/2005/8/layout/hChevron3"/>
    <dgm:cxn modelId="{EE220390-E95A-4362-8F04-3F8C670BEC85}" type="presParOf" srcId="{AFF030F6-8D1D-42AA-8527-70CC9827071F}" destId="{5E46F59D-5DCE-432B-B3A1-0BD5CF2E763E}" srcOrd="5" destOrd="0" presId="urn:microsoft.com/office/officeart/2005/8/layout/hChevron3"/>
    <dgm:cxn modelId="{E53E20ED-6DD6-44EF-B296-E0BE5CF1C2C6}" type="presParOf" srcId="{AFF030F6-8D1D-42AA-8527-70CC9827071F}" destId="{4CE1BAFB-AD98-4868-A469-10A5BFCC62FB}" srcOrd="6" destOrd="0" presId="urn:microsoft.com/office/officeart/2005/8/layout/hChevron3"/>
    <dgm:cxn modelId="{DB1015A7-9507-410A-B6BB-975CB481F27E}" type="presParOf" srcId="{AFF030F6-8D1D-42AA-8527-70CC9827071F}" destId="{D4A6FAAB-8048-431A-808C-023578BE8F34}" srcOrd="7" destOrd="0" presId="urn:microsoft.com/office/officeart/2005/8/layout/hChevron3"/>
    <dgm:cxn modelId="{EC4592F8-3B02-459D-A670-CA7093A32B64}"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251F2DD-1442-4237-A4A7-B05463E7BF03}"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zh-TW" altLang="en-US"/>
        </a:p>
      </dgm:t>
    </dgm:pt>
    <dgm:pt modelId="{13E0E6A0-5105-483C-A7C2-A11E64E13576}">
      <dgm:prSet/>
      <dgm:spPr/>
      <dgm:t>
        <a:bodyPr/>
        <a:lstStyle/>
        <a:p>
          <a:r>
            <a:rPr lang="zh-TW" altLang="en-US"/>
            <a:t>網銀</a:t>
          </a:r>
          <a:r>
            <a:rPr lang="en-US" altLang="en-US"/>
            <a:t>/</a:t>
          </a:r>
          <a:r>
            <a:rPr lang="zh-TW" altLang="en-US"/>
            <a:t>行動支付 風險</a:t>
          </a:r>
        </a:p>
      </dgm:t>
    </dgm:pt>
    <dgm:pt modelId="{E0F55BE0-EA9B-4E52-8464-D3FEAAD0634E}" type="parTrans" cxnId="{84D82012-D12B-401E-8291-9A033C350D66}">
      <dgm:prSet/>
      <dgm:spPr/>
      <dgm:t>
        <a:bodyPr/>
        <a:lstStyle/>
        <a:p>
          <a:endParaRPr lang="zh-TW" altLang="en-US"/>
        </a:p>
      </dgm:t>
    </dgm:pt>
    <dgm:pt modelId="{2EB32F86-E686-4765-96CC-5BEFB18CD107}" type="sibTrans" cxnId="{84D82012-D12B-401E-8291-9A033C350D66}">
      <dgm:prSet/>
      <dgm:spPr/>
      <dgm:t>
        <a:bodyPr/>
        <a:lstStyle/>
        <a:p>
          <a:endParaRPr lang="zh-TW" altLang="en-US"/>
        </a:p>
      </dgm:t>
    </dgm:pt>
    <dgm:pt modelId="{18CBD003-E577-4131-BBEE-15CBB9C8597A}">
      <dgm:prSet/>
      <dgm:spPr/>
      <dgm:t>
        <a:bodyPr/>
        <a:lstStyle/>
        <a:p>
          <a:r>
            <a:rPr lang="en-US" altLang="en-US"/>
            <a:t>APP</a:t>
          </a:r>
          <a:r>
            <a:rPr lang="zh-TW" altLang="en-US"/>
            <a:t>程式漏洞</a:t>
          </a:r>
        </a:p>
      </dgm:t>
    </dgm:pt>
    <dgm:pt modelId="{10EA04FE-82BF-4B09-917C-D921741D7A5E}" type="parTrans" cxnId="{09D0A22B-EE9F-4766-9FFE-D3ACB1F19517}">
      <dgm:prSet/>
      <dgm:spPr/>
      <dgm:t>
        <a:bodyPr/>
        <a:lstStyle/>
        <a:p>
          <a:endParaRPr lang="zh-TW" altLang="en-US"/>
        </a:p>
      </dgm:t>
    </dgm:pt>
    <dgm:pt modelId="{212192CF-6169-4ADA-B05E-482A1835B075}" type="sibTrans" cxnId="{09D0A22B-EE9F-4766-9FFE-D3ACB1F19517}">
      <dgm:prSet/>
      <dgm:spPr/>
      <dgm:t>
        <a:bodyPr/>
        <a:lstStyle/>
        <a:p>
          <a:endParaRPr lang="zh-TW" altLang="en-US"/>
        </a:p>
      </dgm:t>
    </dgm:pt>
    <dgm:pt modelId="{7AAF06E1-BB7B-4ACE-B18B-A6D676ED8AC7}">
      <dgm:prSet/>
      <dgm:spPr/>
      <dgm:t>
        <a:bodyPr/>
        <a:lstStyle/>
        <a:p>
          <a:r>
            <a:rPr lang="zh-TW" altLang="en-US" dirty="0"/>
            <a:t>惡意程式竊取資料</a:t>
          </a:r>
        </a:p>
      </dgm:t>
    </dgm:pt>
    <dgm:pt modelId="{1606216B-6FA7-42ED-A945-98FB3C25985A}" type="parTrans" cxnId="{CB74E5AC-512D-42F7-A75C-C602644C0BB2}">
      <dgm:prSet/>
      <dgm:spPr/>
      <dgm:t>
        <a:bodyPr/>
        <a:lstStyle/>
        <a:p>
          <a:endParaRPr lang="zh-TW" altLang="en-US"/>
        </a:p>
      </dgm:t>
    </dgm:pt>
    <dgm:pt modelId="{3C557B47-7EA0-4880-9485-281532FFD7FF}" type="sibTrans" cxnId="{CB74E5AC-512D-42F7-A75C-C602644C0BB2}">
      <dgm:prSet/>
      <dgm:spPr/>
      <dgm:t>
        <a:bodyPr/>
        <a:lstStyle/>
        <a:p>
          <a:endParaRPr lang="zh-TW" altLang="en-US"/>
        </a:p>
      </dgm:t>
    </dgm:pt>
    <dgm:pt modelId="{E8BA42D5-883A-4C5A-A39F-65638A7677E2}">
      <dgm:prSet/>
      <dgm:spPr/>
      <dgm:t>
        <a:bodyPr/>
        <a:lstStyle/>
        <a:p>
          <a:r>
            <a:rPr lang="zh-TW" altLang="en-US" dirty="0"/>
            <a:t>行動裝置的遺失風險</a:t>
          </a:r>
        </a:p>
      </dgm:t>
    </dgm:pt>
    <dgm:pt modelId="{E0551342-DAAA-48A6-9089-8DEC9780ED45}" type="parTrans" cxnId="{8EAA13A7-CFC0-49F3-8B3E-CE1195FECC1E}">
      <dgm:prSet/>
      <dgm:spPr/>
      <dgm:t>
        <a:bodyPr/>
        <a:lstStyle/>
        <a:p>
          <a:endParaRPr lang="zh-TW" altLang="en-US"/>
        </a:p>
      </dgm:t>
    </dgm:pt>
    <dgm:pt modelId="{CCC53FF6-E66E-4B32-A3F7-789F70F1FA10}" type="sibTrans" cxnId="{8EAA13A7-CFC0-49F3-8B3E-CE1195FECC1E}">
      <dgm:prSet/>
      <dgm:spPr/>
      <dgm:t>
        <a:bodyPr/>
        <a:lstStyle/>
        <a:p>
          <a:endParaRPr lang="zh-TW" altLang="en-US"/>
        </a:p>
      </dgm:t>
    </dgm:pt>
    <dgm:pt modelId="{C125410A-76F8-44B3-80C2-F8E593B7B96B}">
      <dgm:prSet/>
      <dgm:spPr/>
      <dgm:t>
        <a:bodyPr/>
        <a:lstStyle/>
        <a:p>
          <a:r>
            <a:rPr lang="zh-TW" altLang="en-US" dirty="0"/>
            <a:t>無線網路</a:t>
          </a:r>
        </a:p>
      </dgm:t>
    </dgm:pt>
    <dgm:pt modelId="{F4AE28B9-7F5C-437C-97B2-CE871F0C5955}" type="parTrans" cxnId="{4C2DA295-66CC-4F19-811F-AF8FB095CD82}">
      <dgm:prSet/>
      <dgm:spPr/>
      <dgm:t>
        <a:bodyPr/>
        <a:lstStyle/>
        <a:p>
          <a:endParaRPr lang="zh-TW" altLang="en-US"/>
        </a:p>
      </dgm:t>
    </dgm:pt>
    <dgm:pt modelId="{4B21E35E-5E85-4AD2-BA4E-E3FDEECC8F40}" type="sibTrans" cxnId="{4C2DA295-66CC-4F19-811F-AF8FB095CD82}">
      <dgm:prSet/>
      <dgm:spPr/>
      <dgm:t>
        <a:bodyPr/>
        <a:lstStyle/>
        <a:p>
          <a:endParaRPr lang="zh-TW" altLang="en-US"/>
        </a:p>
      </dgm:t>
    </dgm:pt>
    <dgm:pt modelId="{8F4CD273-C7D6-4245-83AC-57A253912BA2}">
      <dgm:prSet/>
      <dgm:spPr/>
      <dgm:t>
        <a:bodyPr/>
        <a:lstStyle/>
        <a:p>
          <a:r>
            <a:rPr lang="zh-TW" altLang="en-US" dirty="0"/>
            <a:t>實體銀行卡支付 風險</a:t>
          </a:r>
        </a:p>
      </dgm:t>
    </dgm:pt>
    <dgm:pt modelId="{42F89750-6230-4534-AE35-9C1614B89361}" type="parTrans" cxnId="{4736C519-0093-4190-B874-F9789722FBBC}">
      <dgm:prSet/>
      <dgm:spPr/>
      <dgm:t>
        <a:bodyPr/>
        <a:lstStyle/>
        <a:p>
          <a:endParaRPr lang="zh-TW" altLang="en-US"/>
        </a:p>
      </dgm:t>
    </dgm:pt>
    <dgm:pt modelId="{99DF3418-3B77-4114-BA66-A5A488D4167F}" type="sibTrans" cxnId="{4736C519-0093-4190-B874-F9789722FBBC}">
      <dgm:prSet/>
      <dgm:spPr/>
      <dgm:t>
        <a:bodyPr/>
        <a:lstStyle/>
        <a:p>
          <a:endParaRPr lang="zh-TW" altLang="en-US"/>
        </a:p>
      </dgm:t>
    </dgm:pt>
    <dgm:pt modelId="{07EF930D-503D-457E-AB6F-635099239EBC}">
      <dgm:prSet/>
      <dgm:spPr/>
      <dgm:t>
        <a:bodyPr/>
        <a:lstStyle/>
        <a:p>
          <a:r>
            <a:rPr lang="zh-TW" altLang="en-US" dirty="0"/>
            <a:t>實體卡號容易外洩</a:t>
          </a:r>
        </a:p>
      </dgm:t>
    </dgm:pt>
    <dgm:pt modelId="{968F90AC-4C08-4D56-980C-5CE7F05C4F45}" type="parTrans" cxnId="{1A41F6E6-B6C8-41DA-B2A0-3F29AE20588E}">
      <dgm:prSet/>
      <dgm:spPr/>
      <dgm:t>
        <a:bodyPr/>
        <a:lstStyle/>
        <a:p>
          <a:endParaRPr lang="zh-TW" altLang="en-US"/>
        </a:p>
      </dgm:t>
    </dgm:pt>
    <dgm:pt modelId="{48989FAC-B893-49F1-BB66-113987E75EEA}" type="sibTrans" cxnId="{1A41F6E6-B6C8-41DA-B2A0-3F29AE20588E}">
      <dgm:prSet/>
      <dgm:spPr/>
      <dgm:t>
        <a:bodyPr/>
        <a:lstStyle/>
        <a:p>
          <a:endParaRPr lang="zh-TW" altLang="en-US"/>
        </a:p>
      </dgm:t>
    </dgm:pt>
    <dgm:pt modelId="{A291EFDE-1FDC-485B-956C-8CA392322728}">
      <dgm:prSet/>
      <dgm:spPr/>
      <dgm:t>
        <a:bodyPr/>
        <a:lstStyle/>
        <a:p>
          <a:r>
            <a:rPr lang="zh-TW" altLang="en-US" dirty="0"/>
            <a:t>商家</a:t>
          </a:r>
          <a:r>
            <a:rPr lang="en-US" altLang="en-US" dirty="0"/>
            <a:t>/</a:t>
          </a:r>
          <a:r>
            <a:rPr lang="zh-TW" altLang="en-US" dirty="0"/>
            <a:t>惡意人士盜刷風險</a:t>
          </a:r>
        </a:p>
      </dgm:t>
    </dgm:pt>
    <dgm:pt modelId="{CF77A71A-D277-4D76-A8F9-832788BADA75}" type="parTrans" cxnId="{C7397C79-C9F8-4D71-BD3F-D8CEC7D96CFF}">
      <dgm:prSet/>
      <dgm:spPr/>
      <dgm:t>
        <a:bodyPr/>
        <a:lstStyle/>
        <a:p>
          <a:endParaRPr lang="zh-TW" altLang="en-US"/>
        </a:p>
      </dgm:t>
    </dgm:pt>
    <dgm:pt modelId="{202364AC-672F-4A5C-95BC-103D0A14B24B}" type="sibTrans" cxnId="{C7397C79-C9F8-4D71-BD3F-D8CEC7D96CFF}">
      <dgm:prSet/>
      <dgm:spPr/>
      <dgm:t>
        <a:bodyPr/>
        <a:lstStyle/>
        <a:p>
          <a:endParaRPr lang="zh-TW" altLang="en-US"/>
        </a:p>
      </dgm:t>
    </dgm:pt>
    <dgm:pt modelId="{C78C1F32-477B-4E0E-8905-A4C360779A8E}" type="pres">
      <dgm:prSet presAssocID="{E251F2DD-1442-4237-A4A7-B05463E7BF03}" presName="Name0" presStyleCnt="0">
        <dgm:presLayoutVars>
          <dgm:dir/>
          <dgm:animLvl val="lvl"/>
          <dgm:resizeHandles val="exact"/>
        </dgm:presLayoutVars>
      </dgm:prSet>
      <dgm:spPr/>
      <dgm:t>
        <a:bodyPr/>
        <a:lstStyle/>
        <a:p>
          <a:endParaRPr lang="zh-TW" altLang="en-US"/>
        </a:p>
      </dgm:t>
    </dgm:pt>
    <dgm:pt modelId="{D5FBE430-303E-4D34-B8F7-DA461E7C85B6}" type="pres">
      <dgm:prSet presAssocID="{13E0E6A0-5105-483C-A7C2-A11E64E13576}" presName="composite" presStyleCnt="0"/>
      <dgm:spPr/>
    </dgm:pt>
    <dgm:pt modelId="{3855F9FB-6DE4-403B-8ADC-4D2043AB22A1}" type="pres">
      <dgm:prSet presAssocID="{13E0E6A0-5105-483C-A7C2-A11E64E13576}" presName="parTx" presStyleLbl="alignNode1" presStyleIdx="0" presStyleCnt="2">
        <dgm:presLayoutVars>
          <dgm:chMax val="0"/>
          <dgm:chPref val="0"/>
          <dgm:bulletEnabled val="1"/>
        </dgm:presLayoutVars>
      </dgm:prSet>
      <dgm:spPr/>
      <dgm:t>
        <a:bodyPr/>
        <a:lstStyle/>
        <a:p>
          <a:endParaRPr lang="zh-TW" altLang="en-US"/>
        </a:p>
      </dgm:t>
    </dgm:pt>
    <dgm:pt modelId="{3E823AF2-F95A-40F0-900F-45B33E057855}" type="pres">
      <dgm:prSet presAssocID="{13E0E6A0-5105-483C-A7C2-A11E64E13576}" presName="desTx" presStyleLbl="alignAccFollowNode1" presStyleIdx="0" presStyleCnt="2">
        <dgm:presLayoutVars>
          <dgm:bulletEnabled val="1"/>
        </dgm:presLayoutVars>
      </dgm:prSet>
      <dgm:spPr/>
      <dgm:t>
        <a:bodyPr/>
        <a:lstStyle/>
        <a:p>
          <a:endParaRPr lang="zh-TW" altLang="en-US"/>
        </a:p>
      </dgm:t>
    </dgm:pt>
    <dgm:pt modelId="{2B83F746-9AB0-4532-AD96-5BF1921F02B3}" type="pres">
      <dgm:prSet presAssocID="{2EB32F86-E686-4765-96CC-5BEFB18CD107}" presName="space" presStyleCnt="0"/>
      <dgm:spPr/>
    </dgm:pt>
    <dgm:pt modelId="{FAE153D0-D308-40AD-96A4-3CC84C7E1EE4}" type="pres">
      <dgm:prSet presAssocID="{8F4CD273-C7D6-4245-83AC-57A253912BA2}" presName="composite" presStyleCnt="0"/>
      <dgm:spPr/>
    </dgm:pt>
    <dgm:pt modelId="{45193DAD-7AA2-4712-B624-8EB26281A8B6}" type="pres">
      <dgm:prSet presAssocID="{8F4CD273-C7D6-4245-83AC-57A253912BA2}" presName="parTx" presStyleLbl="alignNode1" presStyleIdx="1" presStyleCnt="2">
        <dgm:presLayoutVars>
          <dgm:chMax val="0"/>
          <dgm:chPref val="0"/>
          <dgm:bulletEnabled val="1"/>
        </dgm:presLayoutVars>
      </dgm:prSet>
      <dgm:spPr/>
      <dgm:t>
        <a:bodyPr/>
        <a:lstStyle/>
        <a:p>
          <a:endParaRPr lang="zh-TW" altLang="en-US"/>
        </a:p>
      </dgm:t>
    </dgm:pt>
    <dgm:pt modelId="{E43C84A6-9DA0-4969-9878-474EF894B777}" type="pres">
      <dgm:prSet presAssocID="{8F4CD273-C7D6-4245-83AC-57A253912BA2}" presName="desTx" presStyleLbl="alignAccFollowNode1" presStyleIdx="1" presStyleCnt="2">
        <dgm:presLayoutVars>
          <dgm:bulletEnabled val="1"/>
        </dgm:presLayoutVars>
      </dgm:prSet>
      <dgm:spPr/>
      <dgm:t>
        <a:bodyPr/>
        <a:lstStyle/>
        <a:p>
          <a:endParaRPr lang="zh-TW" altLang="en-US"/>
        </a:p>
      </dgm:t>
    </dgm:pt>
  </dgm:ptLst>
  <dgm:cxnLst>
    <dgm:cxn modelId="{B201626F-9433-4208-8F90-09149E3B07D6}" type="presOf" srcId="{C125410A-76F8-44B3-80C2-F8E593B7B96B}" destId="{3E823AF2-F95A-40F0-900F-45B33E057855}" srcOrd="0" destOrd="3" presId="urn:microsoft.com/office/officeart/2005/8/layout/hList1"/>
    <dgm:cxn modelId="{1A41F6E6-B6C8-41DA-B2A0-3F29AE20588E}" srcId="{8F4CD273-C7D6-4245-83AC-57A253912BA2}" destId="{07EF930D-503D-457E-AB6F-635099239EBC}" srcOrd="0" destOrd="0" parTransId="{968F90AC-4C08-4D56-980C-5CE7F05C4F45}" sibTransId="{48989FAC-B893-49F1-BB66-113987E75EEA}"/>
    <dgm:cxn modelId="{09D0A22B-EE9F-4766-9FFE-D3ACB1F19517}" srcId="{13E0E6A0-5105-483C-A7C2-A11E64E13576}" destId="{18CBD003-E577-4131-BBEE-15CBB9C8597A}" srcOrd="0" destOrd="0" parTransId="{10EA04FE-82BF-4B09-917C-D921741D7A5E}" sibTransId="{212192CF-6169-4ADA-B05E-482A1835B075}"/>
    <dgm:cxn modelId="{4736C519-0093-4190-B874-F9789722FBBC}" srcId="{E251F2DD-1442-4237-A4A7-B05463E7BF03}" destId="{8F4CD273-C7D6-4245-83AC-57A253912BA2}" srcOrd="1" destOrd="0" parTransId="{42F89750-6230-4534-AE35-9C1614B89361}" sibTransId="{99DF3418-3B77-4114-BA66-A5A488D4167F}"/>
    <dgm:cxn modelId="{C7397C79-C9F8-4D71-BD3F-D8CEC7D96CFF}" srcId="{8F4CD273-C7D6-4245-83AC-57A253912BA2}" destId="{A291EFDE-1FDC-485B-956C-8CA392322728}" srcOrd="1" destOrd="0" parTransId="{CF77A71A-D277-4D76-A8F9-832788BADA75}" sibTransId="{202364AC-672F-4A5C-95BC-103D0A14B24B}"/>
    <dgm:cxn modelId="{7335AF28-6691-4E5C-81CF-9CE93A5D736F}" type="presOf" srcId="{13E0E6A0-5105-483C-A7C2-A11E64E13576}" destId="{3855F9FB-6DE4-403B-8ADC-4D2043AB22A1}" srcOrd="0" destOrd="0" presId="urn:microsoft.com/office/officeart/2005/8/layout/hList1"/>
    <dgm:cxn modelId="{CB74E5AC-512D-42F7-A75C-C602644C0BB2}" srcId="{13E0E6A0-5105-483C-A7C2-A11E64E13576}" destId="{7AAF06E1-BB7B-4ACE-B18B-A6D676ED8AC7}" srcOrd="1" destOrd="0" parTransId="{1606216B-6FA7-42ED-A945-98FB3C25985A}" sibTransId="{3C557B47-7EA0-4880-9485-281532FFD7FF}"/>
    <dgm:cxn modelId="{8EAA13A7-CFC0-49F3-8B3E-CE1195FECC1E}" srcId="{13E0E6A0-5105-483C-A7C2-A11E64E13576}" destId="{E8BA42D5-883A-4C5A-A39F-65638A7677E2}" srcOrd="2" destOrd="0" parTransId="{E0551342-DAAA-48A6-9089-8DEC9780ED45}" sibTransId="{CCC53FF6-E66E-4B32-A3F7-789F70F1FA10}"/>
    <dgm:cxn modelId="{7C35D742-EA00-4DA7-91C3-5CC3038C93B3}" type="presOf" srcId="{A291EFDE-1FDC-485B-956C-8CA392322728}" destId="{E43C84A6-9DA0-4969-9878-474EF894B777}" srcOrd="0" destOrd="1" presId="urn:microsoft.com/office/officeart/2005/8/layout/hList1"/>
    <dgm:cxn modelId="{E271F40E-E08C-4E91-BB2A-1172FCFFEF91}" type="presOf" srcId="{7AAF06E1-BB7B-4ACE-B18B-A6D676ED8AC7}" destId="{3E823AF2-F95A-40F0-900F-45B33E057855}" srcOrd="0" destOrd="1" presId="urn:microsoft.com/office/officeart/2005/8/layout/hList1"/>
    <dgm:cxn modelId="{84D82012-D12B-401E-8291-9A033C350D66}" srcId="{E251F2DD-1442-4237-A4A7-B05463E7BF03}" destId="{13E0E6A0-5105-483C-A7C2-A11E64E13576}" srcOrd="0" destOrd="0" parTransId="{E0F55BE0-EA9B-4E52-8464-D3FEAAD0634E}" sibTransId="{2EB32F86-E686-4765-96CC-5BEFB18CD107}"/>
    <dgm:cxn modelId="{C7AB5E7F-A163-419E-A098-15E292FE0F44}" type="presOf" srcId="{E251F2DD-1442-4237-A4A7-B05463E7BF03}" destId="{C78C1F32-477B-4E0E-8905-A4C360779A8E}" srcOrd="0" destOrd="0" presId="urn:microsoft.com/office/officeart/2005/8/layout/hList1"/>
    <dgm:cxn modelId="{4742B42B-E6F9-42BC-AD40-524570F7A080}" type="presOf" srcId="{18CBD003-E577-4131-BBEE-15CBB9C8597A}" destId="{3E823AF2-F95A-40F0-900F-45B33E057855}" srcOrd="0" destOrd="0" presId="urn:microsoft.com/office/officeart/2005/8/layout/hList1"/>
    <dgm:cxn modelId="{D3644928-DFEF-422D-836B-E066156C9E79}" type="presOf" srcId="{07EF930D-503D-457E-AB6F-635099239EBC}" destId="{E43C84A6-9DA0-4969-9878-474EF894B777}" srcOrd="0" destOrd="0" presId="urn:microsoft.com/office/officeart/2005/8/layout/hList1"/>
    <dgm:cxn modelId="{07347EAC-8BA1-47AF-8D4A-8D64E2C4B7C1}" type="presOf" srcId="{8F4CD273-C7D6-4245-83AC-57A253912BA2}" destId="{45193DAD-7AA2-4712-B624-8EB26281A8B6}" srcOrd="0" destOrd="0" presId="urn:microsoft.com/office/officeart/2005/8/layout/hList1"/>
    <dgm:cxn modelId="{19CC6285-4FE9-43EF-AB12-0C3B9275ED57}" type="presOf" srcId="{E8BA42D5-883A-4C5A-A39F-65638A7677E2}" destId="{3E823AF2-F95A-40F0-900F-45B33E057855}" srcOrd="0" destOrd="2" presId="urn:microsoft.com/office/officeart/2005/8/layout/hList1"/>
    <dgm:cxn modelId="{4C2DA295-66CC-4F19-811F-AF8FB095CD82}" srcId="{13E0E6A0-5105-483C-A7C2-A11E64E13576}" destId="{C125410A-76F8-44B3-80C2-F8E593B7B96B}" srcOrd="3" destOrd="0" parTransId="{F4AE28B9-7F5C-437C-97B2-CE871F0C5955}" sibTransId="{4B21E35E-5E85-4AD2-BA4E-E3FDEECC8F40}"/>
    <dgm:cxn modelId="{F7264170-12D1-4895-A28A-9828C941AEDB}" type="presParOf" srcId="{C78C1F32-477B-4E0E-8905-A4C360779A8E}" destId="{D5FBE430-303E-4D34-B8F7-DA461E7C85B6}" srcOrd="0" destOrd="0" presId="urn:microsoft.com/office/officeart/2005/8/layout/hList1"/>
    <dgm:cxn modelId="{0D822A48-18BE-4809-A617-1D3DB5D79AB3}" type="presParOf" srcId="{D5FBE430-303E-4D34-B8F7-DA461E7C85B6}" destId="{3855F9FB-6DE4-403B-8ADC-4D2043AB22A1}" srcOrd="0" destOrd="0" presId="urn:microsoft.com/office/officeart/2005/8/layout/hList1"/>
    <dgm:cxn modelId="{97DA6066-5CF8-41CD-AAE1-4195D404C318}" type="presParOf" srcId="{D5FBE430-303E-4D34-B8F7-DA461E7C85B6}" destId="{3E823AF2-F95A-40F0-900F-45B33E057855}" srcOrd="1" destOrd="0" presId="urn:microsoft.com/office/officeart/2005/8/layout/hList1"/>
    <dgm:cxn modelId="{9E1BF788-BEF5-4A86-95D6-05FD5A3A4ECB}" type="presParOf" srcId="{C78C1F32-477B-4E0E-8905-A4C360779A8E}" destId="{2B83F746-9AB0-4532-AD96-5BF1921F02B3}" srcOrd="1" destOrd="0" presId="urn:microsoft.com/office/officeart/2005/8/layout/hList1"/>
    <dgm:cxn modelId="{F8E2CA8C-06DB-4C82-A5E3-541C03827B44}" type="presParOf" srcId="{C78C1F32-477B-4E0E-8905-A4C360779A8E}" destId="{FAE153D0-D308-40AD-96A4-3CC84C7E1EE4}" srcOrd="2" destOrd="0" presId="urn:microsoft.com/office/officeart/2005/8/layout/hList1"/>
    <dgm:cxn modelId="{B10790EF-CBD8-4D96-9596-F00FDA0B0520}" type="presParOf" srcId="{FAE153D0-D308-40AD-96A4-3CC84C7E1EE4}" destId="{45193DAD-7AA2-4712-B624-8EB26281A8B6}" srcOrd="0" destOrd="0" presId="urn:microsoft.com/office/officeart/2005/8/layout/hList1"/>
    <dgm:cxn modelId="{1304C6FC-A2B7-4AE4-865A-B23AA3C6A9B2}" type="presParOf" srcId="{FAE153D0-D308-40AD-96A4-3CC84C7E1EE4}" destId="{E43C84A6-9DA0-4969-9878-474EF894B777}"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E15AB327-0696-4FD8-8834-CDA936C0632F}"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B13BA9A2-109D-422E-BAD3-6074DA006748}" type="presOf" srcId="{53D53256-A754-4BBD-AA8A-3E51EF6B7332}" destId="{371DF444-DDBC-427E-9FEE-DFE4E6239109}" srcOrd="0" destOrd="0" presId="urn:microsoft.com/office/officeart/2005/8/layout/hChevron3"/>
    <dgm:cxn modelId="{ECA6D57C-A23C-49CB-B454-EAD38CA9C4C3}" type="presOf" srcId="{11840DCF-704A-4333-851F-70B4FE134E39}" destId="{4CE1BAFB-AD98-4868-A469-10A5BFCC62F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D254CE11-1E08-40B7-9779-475AAD56C94D}" type="presOf" srcId="{5FF2D4FE-A551-4F3F-AAC9-90D5FFA8619A}" destId="{565F66ED-5189-46DB-A579-BEA28FE6D986}"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29F4D038-EA38-48DF-B6F2-C5FFE9CC2E1B}" type="presOf" srcId="{9E0F2420-2F7C-4BC9-B3B1-41D079D7B9BA}" destId="{B6154193-CFF1-422A-A0B1-99E4EAC26EDE}" srcOrd="0" destOrd="0" presId="urn:microsoft.com/office/officeart/2005/8/layout/hChevron3"/>
    <dgm:cxn modelId="{91F891BD-D3E7-4B52-BA5B-79DF5A4624C9}" type="presOf" srcId="{FE62C0D6-7716-4F07-8A32-C1981493321E}" destId="{E90DA5B7-A9FA-4C23-963F-7930D037E7E4}" srcOrd="0" destOrd="0" presId="urn:microsoft.com/office/officeart/2005/8/layout/hChevron3"/>
    <dgm:cxn modelId="{4F9DE094-9DFD-47D2-BED7-82F46C806CC8}" type="presParOf" srcId="{AFF030F6-8D1D-42AA-8527-70CC9827071F}" destId="{371DF444-DDBC-427E-9FEE-DFE4E6239109}" srcOrd="0" destOrd="0" presId="urn:microsoft.com/office/officeart/2005/8/layout/hChevron3"/>
    <dgm:cxn modelId="{F358D47D-791C-418A-91D4-9D20C81E5635}" type="presParOf" srcId="{AFF030F6-8D1D-42AA-8527-70CC9827071F}" destId="{ADC953D7-9E50-47BF-933D-60204B80E8FB}" srcOrd="1" destOrd="0" presId="urn:microsoft.com/office/officeart/2005/8/layout/hChevron3"/>
    <dgm:cxn modelId="{F92453F5-031B-4422-9A58-91B014985C83}" type="presParOf" srcId="{AFF030F6-8D1D-42AA-8527-70CC9827071F}" destId="{B6154193-CFF1-422A-A0B1-99E4EAC26EDE}" srcOrd="2" destOrd="0" presId="urn:microsoft.com/office/officeart/2005/8/layout/hChevron3"/>
    <dgm:cxn modelId="{BC99210C-8DDF-446C-A967-C2067A5FE507}" type="presParOf" srcId="{AFF030F6-8D1D-42AA-8527-70CC9827071F}" destId="{B0D14E24-9419-4779-91B2-FCCDE3A94F4A}" srcOrd="3" destOrd="0" presId="urn:microsoft.com/office/officeart/2005/8/layout/hChevron3"/>
    <dgm:cxn modelId="{959F1B7E-BBCB-4A4E-B49F-0B7DAD8CBC22}" type="presParOf" srcId="{AFF030F6-8D1D-42AA-8527-70CC9827071F}" destId="{565F66ED-5189-46DB-A579-BEA28FE6D986}" srcOrd="4" destOrd="0" presId="urn:microsoft.com/office/officeart/2005/8/layout/hChevron3"/>
    <dgm:cxn modelId="{1921A881-6DF0-4B11-AC40-06949F122772}" type="presParOf" srcId="{AFF030F6-8D1D-42AA-8527-70CC9827071F}" destId="{5E46F59D-5DCE-432B-B3A1-0BD5CF2E763E}" srcOrd="5" destOrd="0" presId="urn:microsoft.com/office/officeart/2005/8/layout/hChevron3"/>
    <dgm:cxn modelId="{7E7B62D3-2649-44C5-8001-7A1E58E74194}" type="presParOf" srcId="{AFF030F6-8D1D-42AA-8527-70CC9827071F}" destId="{4CE1BAFB-AD98-4868-A469-10A5BFCC62FB}" srcOrd="6" destOrd="0" presId="urn:microsoft.com/office/officeart/2005/8/layout/hChevron3"/>
    <dgm:cxn modelId="{BD632B99-78EE-4427-A652-A6799BDB2BDE}" type="presParOf" srcId="{AFF030F6-8D1D-42AA-8527-70CC9827071F}" destId="{D4A6FAAB-8048-431A-808C-023578BE8F34}" srcOrd="7" destOrd="0" presId="urn:microsoft.com/office/officeart/2005/8/layout/hChevron3"/>
    <dgm:cxn modelId="{730ED9F5-B1DA-442D-A3BB-BE12588FEDB5}"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11"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2FB5D5A5-00A5-45BC-BB77-F532CC8D8E00}" type="presOf" srcId="{FE62C0D6-7716-4F07-8A32-C1981493321E}" destId="{E90DA5B7-A9FA-4C23-963F-7930D037E7E4}"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AE03C031-3A0A-4530-85CA-C270C02DF897}"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A184402A-99F0-439C-A73D-B2AAC9B43C5F}"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9926492C-DCD5-4A7B-A2A7-46D5A9980E6C}" srcId="{252357BE-30EA-49F7-9DBD-B5F30B4F4A9D}" destId="{53D53256-A754-4BBD-AA8A-3E51EF6B7332}" srcOrd="0" destOrd="0" parTransId="{C3E4354D-F9EE-4E3F-9BA8-9DF1EB710091}" sibTransId="{4FD9CFA0-B560-4378-8716-6829ECDA22C7}"/>
    <dgm:cxn modelId="{F8EFC4A0-FE8C-493F-BFAF-AA4F7AC4F27D}" type="presOf" srcId="{9E0F2420-2F7C-4BC9-B3B1-41D079D7B9BA}" destId="{B6154193-CFF1-422A-A0B1-99E4EAC26EDE}" srcOrd="0" destOrd="0" presId="urn:microsoft.com/office/officeart/2005/8/layout/hChevron3"/>
    <dgm:cxn modelId="{E781559F-55C5-40CE-8203-DE8F20131FFB}" type="presOf" srcId="{11840DCF-704A-4333-851F-70B4FE134E39}" destId="{4CE1BAFB-AD98-4868-A469-10A5BFCC62FB}" srcOrd="0" destOrd="0" presId="urn:microsoft.com/office/officeart/2005/8/layout/hChevron3"/>
    <dgm:cxn modelId="{B0904F54-BB81-4570-908D-42EB289FF4F7}" type="presOf" srcId="{53D53256-A754-4BBD-AA8A-3E51EF6B7332}" destId="{371DF444-DDBC-427E-9FEE-DFE4E6239109}" srcOrd="0" destOrd="0" presId="urn:microsoft.com/office/officeart/2005/8/layout/hChevron3"/>
    <dgm:cxn modelId="{581F100F-1823-4A84-8BEF-1635BC7E3717}" type="presParOf" srcId="{AFF030F6-8D1D-42AA-8527-70CC9827071F}" destId="{371DF444-DDBC-427E-9FEE-DFE4E6239109}" srcOrd="0" destOrd="0" presId="urn:microsoft.com/office/officeart/2005/8/layout/hChevron3"/>
    <dgm:cxn modelId="{34E88FF0-D383-403E-BD17-B6571763CF01}" type="presParOf" srcId="{AFF030F6-8D1D-42AA-8527-70CC9827071F}" destId="{ADC953D7-9E50-47BF-933D-60204B80E8FB}" srcOrd="1" destOrd="0" presId="urn:microsoft.com/office/officeart/2005/8/layout/hChevron3"/>
    <dgm:cxn modelId="{1FB22226-6B61-46EA-841D-0DE7762C1784}" type="presParOf" srcId="{AFF030F6-8D1D-42AA-8527-70CC9827071F}" destId="{B6154193-CFF1-422A-A0B1-99E4EAC26EDE}" srcOrd="2" destOrd="0" presId="urn:microsoft.com/office/officeart/2005/8/layout/hChevron3"/>
    <dgm:cxn modelId="{15AAB4CE-CAC0-4A75-93E5-90BE3DCD204C}" type="presParOf" srcId="{AFF030F6-8D1D-42AA-8527-70CC9827071F}" destId="{B0D14E24-9419-4779-91B2-FCCDE3A94F4A}" srcOrd="3" destOrd="0" presId="urn:microsoft.com/office/officeart/2005/8/layout/hChevron3"/>
    <dgm:cxn modelId="{988112B2-FA7E-4FDC-961C-0FC9DD76649F}" type="presParOf" srcId="{AFF030F6-8D1D-42AA-8527-70CC9827071F}" destId="{565F66ED-5189-46DB-A579-BEA28FE6D986}" srcOrd="4" destOrd="0" presId="urn:microsoft.com/office/officeart/2005/8/layout/hChevron3"/>
    <dgm:cxn modelId="{32422DFA-8108-45CD-8FDB-019F8B8385A5}" type="presParOf" srcId="{AFF030F6-8D1D-42AA-8527-70CC9827071F}" destId="{5E46F59D-5DCE-432B-B3A1-0BD5CF2E763E}" srcOrd="5" destOrd="0" presId="urn:microsoft.com/office/officeart/2005/8/layout/hChevron3"/>
    <dgm:cxn modelId="{AA60CE26-75DF-4B37-8D9E-07824C27669F}" type="presParOf" srcId="{AFF030F6-8D1D-42AA-8527-70CC9827071F}" destId="{4CE1BAFB-AD98-4868-A469-10A5BFCC62FB}" srcOrd="6" destOrd="0" presId="urn:microsoft.com/office/officeart/2005/8/layout/hChevron3"/>
    <dgm:cxn modelId="{D605985A-FB11-4914-A050-6E5B22439FCD}" type="presParOf" srcId="{AFF030F6-8D1D-42AA-8527-70CC9827071F}" destId="{D4A6FAAB-8048-431A-808C-023578BE8F34}" srcOrd="7" destOrd="0" presId="urn:microsoft.com/office/officeart/2005/8/layout/hChevron3"/>
    <dgm:cxn modelId="{ED13F159-09B3-42A1-8410-6409A94D2086}"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83D8E7D8-ECE9-4227-9B2A-A555FB7C4AB9}" type="presOf" srcId="{5FF2D4FE-A551-4F3F-AAC9-90D5FFA8619A}" destId="{565F66ED-5189-46DB-A579-BEA28FE6D986}" srcOrd="0" destOrd="0" presId="urn:microsoft.com/office/officeart/2005/8/layout/hChevron3"/>
    <dgm:cxn modelId="{49CE9EF6-B5EA-4233-BF7A-93BC59BCF948}"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F52CA433-1718-4ECC-BDDE-3215C9E2A0D1}" type="presOf" srcId="{FE62C0D6-7716-4F07-8A32-C1981493321E}" destId="{E90DA5B7-A9FA-4C23-963F-7930D037E7E4}" srcOrd="0" destOrd="0" presId="urn:microsoft.com/office/officeart/2005/8/layout/hChevron3"/>
    <dgm:cxn modelId="{D225BAC3-C89D-4742-9873-65D6AC14188D}" type="presOf" srcId="{9E0F2420-2F7C-4BC9-B3B1-41D079D7B9BA}" destId="{B6154193-CFF1-422A-A0B1-99E4EAC26EDE}"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865504F-C7A7-4C95-AC1F-C38E2396AFD2}" srcId="{252357BE-30EA-49F7-9DBD-B5F30B4F4A9D}" destId="{9E0F2420-2F7C-4BC9-B3B1-41D079D7B9BA}" srcOrd="1" destOrd="0" parTransId="{159D1B60-FDFE-45EB-96D1-3A2D0D5077E7}" sibTransId="{C7317D7E-54AF-443B-8B18-3D7BC7721E94}"/>
    <dgm:cxn modelId="{92E3BC34-0728-489A-A898-123C7B40595F}" type="presOf" srcId="{252357BE-30EA-49F7-9DBD-B5F30B4F4A9D}" destId="{AFF030F6-8D1D-42AA-8527-70CC9827071F}" srcOrd="0" destOrd="0" presId="urn:microsoft.com/office/officeart/2005/8/layout/hChevron3"/>
    <dgm:cxn modelId="{3244F0AF-9A8C-402E-B655-DE486E27CE14}" type="presOf" srcId="{11840DCF-704A-4333-851F-70B4FE134E39}" destId="{4CE1BAFB-AD98-4868-A469-10A5BFCC62F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48BD7445-B686-46F9-AA6A-DD1B5F783745}" type="presParOf" srcId="{AFF030F6-8D1D-42AA-8527-70CC9827071F}" destId="{371DF444-DDBC-427E-9FEE-DFE4E6239109}" srcOrd="0" destOrd="0" presId="urn:microsoft.com/office/officeart/2005/8/layout/hChevron3"/>
    <dgm:cxn modelId="{13D256A2-2A21-438F-9CD9-10F6A133BE91}" type="presParOf" srcId="{AFF030F6-8D1D-42AA-8527-70CC9827071F}" destId="{ADC953D7-9E50-47BF-933D-60204B80E8FB}" srcOrd="1" destOrd="0" presId="urn:microsoft.com/office/officeart/2005/8/layout/hChevron3"/>
    <dgm:cxn modelId="{2CA5A14E-D983-41E6-BA8D-3491FA72FC39}" type="presParOf" srcId="{AFF030F6-8D1D-42AA-8527-70CC9827071F}" destId="{B6154193-CFF1-422A-A0B1-99E4EAC26EDE}" srcOrd="2" destOrd="0" presId="urn:microsoft.com/office/officeart/2005/8/layout/hChevron3"/>
    <dgm:cxn modelId="{83302394-9047-42DB-892C-2555D8B9AECC}" type="presParOf" srcId="{AFF030F6-8D1D-42AA-8527-70CC9827071F}" destId="{B0D14E24-9419-4779-91B2-FCCDE3A94F4A}" srcOrd="3" destOrd="0" presId="urn:microsoft.com/office/officeart/2005/8/layout/hChevron3"/>
    <dgm:cxn modelId="{A1B77EBF-6503-465F-AFD7-13EB49232F30}" type="presParOf" srcId="{AFF030F6-8D1D-42AA-8527-70CC9827071F}" destId="{565F66ED-5189-46DB-A579-BEA28FE6D986}" srcOrd="4" destOrd="0" presId="urn:microsoft.com/office/officeart/2005/8/layout/hChevron3"/>
    <dgm:cxn modelId="{FC12CA79-63D9-40E1-9F00-B110503EBC85}" type="presParOf" srcId="{AFF030F6-8D1D-42AA-8527-70CC9827071F}" destId="{5E46F59D-5DCE-432B-B3A1-0BD5CF2E763E}" srcOrd="5" destOrd="0" presId="urn:microsoft.com/office/officeart/2005/8/layout/hChevron3"/>
    <dgm:cxn modelId="{7F7A4046-0097-4461-9D8C-E69DCF411C62}" type="presParOf" srcId="{AFF030F6-8D1D-42AA-8527-70CC9827071F}" destId="{4CE1BAFB-AD98-4868-A469-10A5BFCC62FB}" srcOrd="6" destOrd="0" presId="urn:microsoft.com/office/officeart/2005/8/layout/hChevron3"/>
    <dgm:cxn modelId="{FDC5BBD5-161F-4448-8FE4-6CC08B6E83EC}" type="presParOf" srcId="{AFF030F6-8D1D-42AA-8527-70CC9827071F}" destId="{D4A6FAAB-8048-431A-808C-023578BE8F34}" srcOrd="7" destOrd="0" presId="urn:microsoft.com/office/officeart/2005/8/layout/hChevron3"/>
    <dgm:cxn modelId="{A7D73A6E-1A24-49D4-9FBE-A4F2C045586B}"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9793C5BB-3E1A-47E2-8BB4-303EB00E96F0}" type="doc">
      <dgm:prSet loTypeId="urn:microsoft.com/office/officeart/2005/8/layout/bProcess3" loCatId="process" qsTypeId="urn:microsoft.com/office/officeart/2005/8/quickstyle/simple1" qsCatId="simple" csTypeId="urn:microsoft.com/office/officeart/2005/8/colors/colorful3" csCatId="colorful" phldr="1"/>
      <dgm:spPr/>
      <dgm:t>
        <a:bodyPr/>
        <a:lstStyle/>
        <a:p>
          <a:endParaRPr lang="zh-TW" altLang="en-US"/>
        </a:p>
      </dgm:t>
    </dgm:pt>
    <dgm:pt modelId="{F714983B-E6D8-4382-9EDE-6425083CF7C5}">
      <dgm:prSet phldrT="[文字]" custT="1"/>
      <dgm:spPr/>
      <dgm:t>
        <a:bodyPr/>
        <a:lstStyle/>
        <a:p>
          <a:r>
            <a:rPr lang="en-US" altLang="zh-TW" sz="2000" dirty="0">
              <a:latin typeface="+mn-ea"/>
            </a:rPr>
            <a:t>1. </a:t>
          </a:r>
          <a:r>
            <a:rPr lang="zh-TW" altLang="en-US" sz="2000" dirty="0">
              <a:latin typeface="+mn-ea"/>
              <a:sym typeface="Helvetica"/>
            </a:rPr>
            <a:t>買方選購商品後，貨款支付至第三方平臺賬戶</a:t>
          </a:r>
          <a:endParaRPr lang="zh-TW" altLang="en-US" sz="2000" dirty="0"/>
        </a:p>
      </dgm:t>
    </dgm:pt>
    <dgm:pt modelId="{992C2AC2-5A50-40B8-8006-65911B1F9A44}" type="parTrans" cxnId="{121B963A-ADE6-42BE-8657-ABF731471D7B}">
      <dgm:prSet/>
      <dgm:spPr/>
      <dgm:t>
        <a:bodyPr/>
        <a:lstStyle/>
        <a:p>
          <a:endParaRPr lang="zh-TW" altLang="en-US"/>
        </a:p>
      </dgm:t>
    </dgm:pt>
    <dgm:pt modelId="{27B3CC5F-27EA-4F7B-8752-AEF27B24F646}" type="sibTrans" cxnId="{121B963A-ADE6-42BE-8657-ABF731471D7B}">
      <dgm:prSet/>
      <dgm:spPr/>
      <dgm:t>
        <a:bodyPr/>
        <a:lstStyle/>
        <a:p>
          <a:endParaRPr lang="zh-TW" altLang="en-US"/>
        </a:p>
      </dgm:t>
    </dgm:pt>
    <dgm:pt modelId="{4A2F5030-1421-445D-93B8-28D1F74CC1D6}">
      <dgm:prSet custT="1"/>
      <dgm:spPr/>
      <dgm:t>
        <a:bodyPr/>
        <a:lstStyle/>
        <a:p>
          <a:r>
            <a:rPr lang="en-US" altLang="zh-TW" sz="2000" dirty="0">
              <a:latin typeface="+mn-ea"/>
            </a:rPr>
            <a:t>2. </a:t>
          </a:r>
          <a:r>
            <a:rPr lang="zh-TW" altLang="en-US" sz="2000" dirty="0">
              <a:latin typeface="+mn-ea"/>
              <a:sym typeface="Helvetica"/>
            </a:rPr>
            <a:t>第三方通知賣家、要求發貨</a:t>
          </a:r>
        </a:p>
      </dgm:t>
    </dgm:pt>
    <dgm:pt modelId="{4C613ED2-47E6-4801-996F-C52AFF76BB69}" type="parTrans" cxnId="{7A131847-B77E-48EB-A081-6AE7978221CD}">
      <dgm:prSet/>
      <dgm:spPr/>
      <dgm:t>
        <a:bodyPr/>
        <a:lstStyle/>
        <a:p>
          <a:endParaRPr lang="zh-TW" altLang="en-US"/>
        </a:p>
      </dgm:t>
    </dgm:pt>
    <dgm:pt modelId="{6B94A135-32BF-4CA6-8632-452A011DC001}" type="sibTrans" cxnId="{7A131847-B77E-48EB-A081-6AE7978221CD}">
      <dgm:prSet/>
      <dgm:spPr/>
      <dgm:t>
        <a:bodyPr/>
        <a:lstStyle/>
        <a:p>
          <a:endParaRPr lang="zh-TW" altLang="en-US"/>
        </a:p>
      </dgm:t>
    </dgm:pt>
    <dgm:pt modelId="{65BAFAA2-3578-47EE-BCB8-4DF7F8D38A05}">
      <dgm:prSet custT="1"/>
      <dgm:spPr/>
      <dgm:t>
        <a:bodyPr/>
        <a:lstStyle/>
        <a:p>
          <a:r>
            <a:rPr lang="en-US" altLang="zh-TW" sz="2000" dirty="0">
              <a:latin typeface="+mn-ea"/>
            </a:rPr>
            <a:t>3. </a:t>
          </a:r>
          <a:r>
            <a:rPr lang="zh-TW" altLang="en-US" sz="2000" dirty="0">
              <a:latin typeface="+mn-ea"/>
            </a:rPr>
            <a:t>寄送商品 </a:t>
          </a:r>
        </a:p>
      </dgm:t>
    </dgm:pt>
    <dgm:pt modelId="{86647193-DBC5-4B69-99B3-83C4677A712B}" type="parTrans" cxnId="{1E3A7860-440E-4CE6-A274-C65B8B1F60B8}">
      <dgm:prSet/>
      <dgm:spPr/>
      <dgm:t>
        <a:bodyPr/>
        <a:lstStyle/>
        <a:p>
          <a:endParaRPr lang="zh-TW" altLang="en-US"/>
        </a:p>
      </dgm:t>
    </dgm:pt>
    <dgm:pt modelId="{C33C7AD2-4D12-4C7E-ACAA-7FF35ACFCD72}" type="sibTrans" cxnId="{1E3A7860-440E-4CE6-A274-C65B8B1F60B8}">
      <dgm:prSet/>
      <dgm:spPr/>
      <dgm:t>
        <a:bodyPr/>
        <a:lstStyle/>
        <a:p>
          <a:endParaRPr lang="zh-TW" altLang="en-US"/>
        </a:p>
      </dgm:t>
    </dgm:pt>
    <dgm:pt modelId="{35D9F277-BDD4-46F0-A546-B38B0863C9FB}">
      <dgm:prSet custT="1"/>
      <dgm:spPr/>
      <dgm:t>
        <a:bodyPr/>
        <a:lstStyle/>
        <a:p>
          <a:r>
            <a:rPr lang="en-US" altLang="zh-TW" sz="2000">
              <a:latin typeface="+mn-ea"/>
            </a:rPr>
            <a:t>4. </a:t>
          </a:r>
          <a:r>
            <a:rPr lang="zh-TW" altLang="en-US" sz="2000">
              <a:latin typeface="+mn-ea"/>
            </a:rPr>
            <a:t>買方進行商品評估</a:t>
          </a:r>
          <a:endParaRPr lang="zh-TW" altLang="en-US" sz="2000" dirty="0">
            <a:latin typeface="+mn-ea"/>
          </a:endParaRPr>
        </a:p>
      </dgm:t>
    </dgm:pt>
    <dgm:pt modelId="{E63225BB-8C84-4FE7-9314-F016B82A88E4}" type="parTrans" cxnId="{09D42E38-E3BC-449E-B181-9F6280FCBC80}">
      <dgm:prSet/>
      <dgm:spPr/>
      <dgm:t>
        <a:bodyPr/>
        <a:lstStyle/>
        <a:p>
          <a:endParaRPr lang="zh-TW" altLang="en-US"/>
        </a:p>
      </dgm:t>
    </dgm:pt>
    <dgm:pt modelId="{5C4A71B7-94A3-4499-98BD-90A708EC34FE}" type="sibTrans" cxnId="{09D42E38-E3BC-449E-B181-9F6280FCBC80}">
      <dgm:prSet/>
      <dgm:spPr/>
      <dgm:t>
        <a:bodyPr/>
        <a:lstStyle/>
        <a:p>
          <a:endParaRPr lang="zh-TW" altLang="en-US"/>
        </a:p>
      </dgm:t>
    </dgm:pt>
    <dgm:pt modelId="{C448D7BC-EEE6-4AF7-9BD4-BBFF3D8B42A5}">
      <dgm:prSet custT="1"/>
      <dgm:spPr/>
      <dgm:t>
        <a:bodyPr/>
        <a:lstStyle/>
        <a:p>
          <a:r>
            <a:rPr lang="en-US" altLang="zh-TW" sz="2000" dirty="0">
              <a:latin typeface="+mn-ea"/>
            </a:rPr>
            <a:t>5. </a:t>
          </a:r>
          <a:r>
            <a:rPr lang="zh-TW" altLang="en-US" sz="2000" dirty="0">
              <a:latin typeface="+mn-ea"/>
            </a:rPr>
            <a:t>待確認期結束後，第三方平台款項撥付</a:t>
          </a:r>
        </a:p>
      </dgm:t>
    </dgm:pt>
    <dgm:pt modelId="{D84DFC76-5FDD-495A-AA14-A2374842F97C}" type="parTrans" cxnId="{492F210F-B2DD-4E91-93AE-8C28502C6D6E}">
      <dgm:prSet/>
      <dgm:spPr/>
      <dgm:t>
        <a:bodyPr/>
        <a:lstStyle/>
        <a:p>
          <a:endParaRPr lang="zh-TW" altLang="en-US"/>
        </a:p>
      </dgm:t>
    </dgm:pt>
    <dgm:pt modelId="{EEB45D54-C904-41D1-B2C9-BC0A36D875E0}" type="sibTrans" cxnId="{492F210F-B2DD-4E91-93AE-8C28502C6D6E}">
      <dgm:prSet/>
      <dgm:spPr/>
      <dgm:t>
        <a:bodyPr/>
        <a:lstStyle/>
        <a:p>
          <a:endParaRPr lang="zh-TW" altLang="en-US"/>
        </a:p>
      </dgm:t>
    </dgm:pt>
    <dgm:pt modelId="{D284F3CD-8114-44CB-96C6-BEFD8A474AF3}" type="pres">
      <dgm:prSet presAssocID="{9793C5BB-3E1A-47E2-8BB4-303EB00E96F0}" presName="Name0" presStyleCnt="0">
        <dgm:presLayoutVars>
          <dgm:dir/>
          <dgm:resizeHandles val="exact"/>
        </dgm:presLayoutVars>
      </dgm:prSet>
      <dgm:spPr/>
      <dgm:t>
        <a:bodyPr/>
        <a:lstStyle/>
        <a:p>
          <a:endParaRPr lang="zh-TW" altLang="en-US"/>
        </a:p>
      </dgm:t>
    </dgm:pt>
    <dgm:pt modelId="{5E466FDA-BEC5-4AD2-A45D-F19B0C96C3BD}" type="pres">
      <dgm:prSet presAssocID="{F714983B-E6D8-4382-9EDE-6425083CF7C5}" presName="node" presStyleLbl="node1" presStyleIdx="0" presStyleCnt="5" custScaleX="143329">
        <dgm:presLayoutVars>
          <dgm:bulletEnabled val="1"/>
        </dgm:presLayoutVars>
      </dgm:prSet>
      <dgm:spPr/>
      <dgm:t>
        <a:bodyPr/>
        <a:lstStyle/>
        <a:p>
          <a:endParaRPr lang="zh-TW" altLang="en-US"/>
        </a:p>
      </dgm:t>
    </dgm:pt>
    <dgm:pt modelId="{288B7134-DD7C-4035-89D6-79219E4AEC33}" type="pres">
      <dgm:prSet presAssocID="{27B3CC5F-27EA-4F7B-8752-AEF27B24F646}" presName="sibTrans" presStyleLbl="sibTrans1D1" presStyleIdx="0" presStyleCnt="4"/>
      <dgm:spPr/>
      <dgm:t>
        <a:bodyPr/>
        <a:lstStyle/>
        <a:p>
          <a:endParaRPr lang="zh-TW" altLang="en-US"/>
        </a:p>
      </dgm:t>
    </dgm:pt>
    <dgm:pt modelId="{D45F09A6-7E26-48A5-B7BD-9E0A8F8376CD}" type="pres">
      <dgm:prSet presAssocID="{27B3CC5F-27EA-4F7B-8752-AEF27B24F646}" presName="connectorText" presStyleLbl="sibTrans1D1" presStyleIdx="0" presStyleCnt="4"/>
      <dgm:spPr/>
      <dgm:t>
        <a:bodyPr/>
        <a:lstStyle/>
        <a:p>
          <a:endParaRPr lang="zh-TW" altLang="en-US"/>
        </a:p>
      </dgm:t>
    </dgm:pt>
    <dgm:pt modelId="{DBA62174-B994-484C-B238-2D9E51CA071C}" type="pres">
      <dgm:prSet presAssocID="{4A2F5030-1421-445D-93B8-28D1F74CC1D6}" presName="node" presStyleLbl="node1" presStyleIdx="1" presStyleCnt="5">
        <dgm:presLayoutVars>
          <dgm:bulletEnabled val="1"/>
        </dgm:presLayoutVars>
      </dgm:prSet>
      <dgm:spPr/>
      <dgm:t>
        <a:bodyPr/>
        <a:lstStyle/>
        <a:p>
          <a:endParaRPr lang="zh-TW" altLang="en-US"/>
        </a:p>
      </dgm:t>
    </dgm:pt>
    <dgm:pt modelId="{22ED5038-DF07-4C3A-AA48-0A452D592B3E}" type="pres">
      <dgm:prSet presAssocID="{6B94A135-32BF-4CA6-8632-452A011DC001}" presName="sibTrans" presStyleLbl="sibTrans1D1" presStyleIdx="1" presStyleCnt="4"/>
      <dgm:spPr/>
      <dgm:t>
        <a:bodyPr/>
        <a:lstStyle/>
        <a:p>
          <a:endParaRPr lang="zh-TW" altLang="en-US"/>
        </a:p>
      </dgm:t>
    </dgm:pt>
    <dgm:pt modelId="{1ACBDB05-E149-4C84-B740-E016929F92A5}" type="pres">
      <dgm:prSet presAssocID="{6B94A135-32BF-4CA6-8632-452A011DC001}" presName="connectorText" presStyleLbl="sibTrans1D1" presStyleIdx="1" presStyleCnt="4"/>
      <dgm:spPr/>
      <dgm:t>
        <a:bodyPr/>
        <a:lstStyle/>
        <a:p>
          <a:endParaRPr lang="zh-TW" altLang="en-US"/>
        </a:p>
      </dgm:t>
    </dgm:pt>
    <dgm:pt modelId="{7DBFC500-F1BF-4B2C-A889-E96515799616}" type="pres">
      <dgm:prSet presAssocID="{65BAFAA2-3578-47EE-BCB8-4DF7F8D38A05}" presName="node" presStyleLbl="node1" presStyleIdx="2" presStyleCnt="5" custScaleX="55610" custLinFactNeighborX="-29">
        <dgm:presLayoutVars>
          <dgm:bulletEnabled val="1"/>
        </dgm:presLayoutVars>
      </dgm:prSet>
      <dgm:spPr/>
      <dgm:t>
        <a:bodyPr/>
        <a:lstStyle/>
        <a:p>
          <a:endParaRPr lang="zh-TW" altLang="en-US"/>
        </a:p>
      </dgm:t>
    </dgm:pt>
    <dgm:pt modelId="{DF0B3DD4-74E7-4349-A376-17AD4D61F416}" type="pres">
      <dgm:prSet presAssocID="{C33C7AD2-4D12-4C7E-ACAA-7FF35ACFCD72}" presName="sibTrans" presStyleLbl="sibTrans1D1" presStyleIdx="2" presStyleCnt="4"/>
      <dgm:spPr/>
      <dgm:t>
        <a:bodyPr/>
        <a:lstStyle/>
        <a:p>
          <a:endParaRPr lang="zh-TW" altLang="en-US"/>
        </a:p>
      </dgm:t>
    </dgm:pt>
    <dgm:pt modelId="{B679FACD-4E38-4187-AFB6-0DECC5268923}" type="pres">
      <dgm:prSet presAssocID="{C33C7AD2-4D12-4C7E-ACAA-7FF35ACFCD72}" presName="connectorText" presStyleLbl="sibTrans1D1" presStyleIdx="2" presStyleCnt="4"/>
      <dgm:spPr/>
      <dgm:t>
        <a:bodyPr/>
        <a:lstStyle/>
        <a:p>
          <a:endParaRPr lang="zh-TW" altLang="en-US"/>
        </a:p>
      </dgm:t>
    </dgm:pt>
    <dgm:pt modelId="{54EE7752-D373-4C4D-8E0A-99866E100237}" type="pres">
      <dgm:prSet presAssocID="{35D9F277-BDD4-46F0-A546-B38B0863C9FB}" presName="node" presStyleLbl="node1" presStyleIdx="3" presStyleCnt="5" custScaleX="79022" custLinFactNeighborX="2171" custLinFactNeighborY="374">
        <dgm:presLayoutVars>
          <dgm:bulletEnabled val="1"/>
        </dgm:presLayoutVars>
      </dgm:prSet>
      <dgm:spPr/>
      <dgm:t>
        <a:bodyPr/>
        <a:lstStyle/>
        <a:p>
          <a:endParaRPr lang="zh-TW" altLang="en-US"/>
        </a:p>
      </dgm:t>
    </dgm:pt>
    <dgm:pt modelId="{06BBEDFB-0494-464E-90BA-60E2E9B6AD4D}" type="pres">
      <dgm:prSet presAssocID="{5C4A71B7-94A3-4499-98BD-90A708EC34FE}" presName="sibTrans" presStyleLbl="sibTrans1D1" presStyleIdx="3" presStyleCnt="4"/>
      <dgm:spPr/>
      <dgm:t>
        <a:bodyPr/>
        <a:lstStyle/>
        <a:p>
          <a:endParaRPr lang="zh-TW" altLang="en-US"/>
        </a:p>
      </dgm:t>
    </dgm:pt>
    <dgm:pt modelId="{15829C5E-D1C0-45BD-9A0A-1044BFBF5225}" type="pres">
      <dgm:prSet presAssocID="{5C4A71B7-94A3-4499-98BD-90A708EC34FE}" presName="connectorText" presStyleLbl="sibTrans1D1" presStyleIdx="3" presStyleCnt="4"/>
      <dgm:spPr/>
      <dgm:t>
        <a:bodyPr/>
        <a:lstStyle/>
        <a:p>
          <a:endParaRPr lang="zh-TW" altLang="en-US"/>
        </a:p>
      </dgm:t>
    </dgm:pt>
    <dgm:pt modelId="{B041F2F7-E94C-422F-BFBF-539B4531B805}" type="pres">
      <dgm:prSet presAssocID="{C448D7BC-EEE6-4AF7-9BD4-BBFF3D8B42A5}" presName="node" presStyleLbl="node1" presStyleIdx="4" presStyleCnt="5">
        <dgm:presLayoutVars>
          <dgm:bulletEnabled val="1"/>
        </dgm:presLayoutVars>
      </dgm:prSet>
      <dgm:spPr/>
      <dgm:t>
        <a:bodyPr/>
        <a:lstStyle/>
        <a:p>
          <a:endParaRPr lang="zh-TW" altLang="en-US"/>
        </a:p>
      </dgm:t>
    </dgm:pt>
  </dgm:ptLst>
  <dgm:cxnLst>
    <dgm:cxn modelId="{1BEE5BA7-60C2-4735-8913-07BC01C58AD8}" type="presOf" srcId="{C33C7AD2-4D12-4C7E-ACAA-7FF35ACFCD72}" destId="{DF0B3DD4-74E7-4349-A376-17AD4D61F416}" srcOrd="0" destOrd="0" presId="urn:microsoft.com/office/officeart/2005/8/layout/bProcess3"/>
    <dgm:cxn modelId="{4AD90576-C72F-4A29-845F-D1951DA25F64}" type="presOf" srcId="{9793C5BB-3E1A-47E2-8BB4-303EB00E96F0}" destId="{D284F3CD-8114-44CB-96C6-BEFD8A474AF3}" srcOrd="0" destOrd="0" presId="urn:microsoft.com/office/officeart/2005/8/layout/bProcess3"/>
    <dgm:cxn modelId="{7A131847-B77E-48EB-A081-6AE7978221CD}" srcId="{9793C5BB-3E1A-47E2-8BB4-303EB00E96F0}" destId="{4A2F5030-1421-445D-93B8-28D1F74CC1D6}" srcOrd="1" destOrd="0" parTransId="{4C613ED2-47E6-4801-996F-C52AFF76BB69}" sibTransId="{6B94A135-32BF-4CA6-8632-452A011DC001}"/>
    <dgm:cxn modelId="{CF3A0CCF-C725-4D36-B535-6C3A056B1424}" type="presOf" srcId="{65BAFAA2-3578-47EE-BCB8-4DF7F8D38A05}" destId="{7DBFC500-F1BF-4B2C-A889-E96515799616}" srcOrd="0" destOrd="0" presId="urn:microsoft.com/office/officeart/2005/8/layout/bProcess3"/>
    <dgm:cxn modelId="{121B963A-ADE6-42BE-8657-ABF731471D7B}" srcId="{9793C5BB-3E1A-47E2-8BB4-303EB00E96F0}" destId="{F714983B-E6D8-4382-9EDE-6425083CF7C5}" srcOrd="0" destOrd="0" parTransId="{992C2AC2-5A50-40B8-8006-65911B1F9A44}" sibTransId="{27B3CC5F-27EA-4F7B-8752-AEF27B24F646}"/>
    <dgm:cxn modelId="{F21F9604-0059-4C67-B6E4-16BA32F516CA}" type="presOf" srcId="{6B94A135-32BF-4CA6-8632-452A011DC001}" destId="{1ACBDB05-E149-4C84-B740-E016929F92A5}" srcOrd="1" destOrd="0" presId="urn:microsoft.com/office/officeart/2005/8/layout/bProcess3"/>
    <dgm:cxn modelId="{F561010B-738E-4A5F-B0D5-C0905A3A7B53}" type="presOf" srcId="{35D9F277-BDD4-46F0-A546-B38B0863C9FB}" destId="{54EE7752-D373-4C4D-8E0A-99866E100237}" srcOrd="0" destOrd="0" presId="urn:microsoft.com/office/officeart/2005/8/layout/bProcess3"/>
    <dgm:cxn modelId="{492F210F-B2DD-4E91-93AE-8C28502C6D6E}" srcId="{9793C5BB-3E1A-47E2-8BB4-303EB00E96F0}" destId="{C448D7BC-EEE6-4AF7-9BD4-BBFF3D8B42A5}" srcOrd="4" destOrd="0" parTransId="{D84DFC76-5FDD-495A-AA14-A2374842F97C}" sibTransId="{EEB45D54-C904-41D1-B2C9-BC0A36D875E0}"/>
    <dgm:cxn modelId="{D58F8398-8B68-4284-9F53-23FD30185D36}" type="presOf" srcId="{6B94A135-32BF-4CA6-8632-452A011DC001}" destId="{22ED5038-DF07-4C3A-AA48-0A452D592B3E}" srcOrd="0" destOrd="0" presId="urn:microsoft.com/office/officeart/2005/8/layout/bProcess3"/>
    <dgm:cxn modelId="{1E3A7860-440E-4CE6-A274-C65B8B1F60B8}" srcId="{9793C5BB-3E1A-47E2-8BB4-303EB00E96F0}" destId="{65BAFAA2-3578-47EE-BCB8-4DF7F8D38A05}" srcOrd="2" destOrd="0" parTransId="{86647193-DBC5-4B69-99B3-83C4677A712B}" sibTransId="{C33C7AD2-4D12-4C7E-ACAA-7FF35ACFCD72}"/>
    <dgm:cxn modelId="{09D42E38-E3BC-449E-B181-9F6280FCBC80}" srcId="{9793C5BB-3E1A-47E2-8BB4-303EB00E96F0}" destId="{35D9F277-BDD4-46F0-A546-B38B0863C9FB}" srcOrd="3" destOrd="0" parTransId="{E63225BB-8C84-4FE7-9314-F016B82A88E4}" sibTransId="{5C4A71B7-94A3-4499-98BD-90A708EC34FE}"/>
    <dgm:cxn modelId="{58501D53-1E11-4348-A3A9-3633D51CB0CF}" type="presOf" srcId="{C448D7BC-EEE6-4AF7-9BD4-BBFF3D8B42A5}" destId="{B041F2F7-E94C-422F-BFBF-539B4531B805}" srcOrd="0" destOrd="0" presId="urn:microsoft.com/office/officeart/2005/8/layout/bProcess3"/>
    <dgm:cxn modelId="{E2448BFF-E45D-4155-B11E-F12A33ACAB61}" type="presOf" srcId="{27B3CC5F-27EA-4F7B-8752-AEF27B24F646}" destId="{D45F09A6-7E26-48A5-B7BD-9E0A8F8376CD}" srcOrd="1" destOrd="0" presId="urn:microsoft.com/office/officeart/2005/8/layout/bProcess3"/>
    <dgm:cxn modelId="{2F27E99F-F5B5-44D2-AF31-C0BD9692F64E}" type="presOf" srcId="{5C4A71B7-94A3-4499-98BD-90A708EC34FE}" destId="{15829C5E-D1C0-45BD-9A0A-1044BFBF5225}" srcOrd="1" destOrd="0" presId="urn:microsoft.com/office/officeart/2005/8/layout/bProcess3"/>
    <dgm:cxn modelId="{A6CA6A73-DE29-4DFA-957A-C6E8B9E3633C}" type="presOf" srcId="{5C4A71B7-94A3-4499-98BD-90A708EC34FE}" destId="{06BBEDFB-0494-464E-90BA-60E2E9B6AD4D}" srcOrd="0" destOrd="0" presId="urn:microsoft.com/office/officeart/2005/8/layout/bProcess3"/>
    <dgm:cxn modelId="{86A87D0D-1786-4654-90BA-6E6BDD4634C0}" type="presOf" srcId="{C33C7AD2-4D12-4C7E-ACAA-7FF35ACFCD72}" destId="{B679FACD-4E38-4187-AFB6-0DECC5268923}" srcOrd="1" destOrd="0" presId="urn:microsoft.com/office/officeart/2005/8/layout/bProcess3"/>
    <dgm:cxn modelId="{5E42ABFD-1D88-405B-AE18-6D41BD8EAFB9}" type="presOf" srcId="{27B3CC5F-27EA-4F7B-8752-AEF27B24F646}" destId="{288B7134-DD7C-4035-89D6-79219E4AEC33}" srcOrd="0" destOrd="0" presId="urn:microsoft.com/office/officeart/2005/8/layout/bProcess3"/>
    <dgm:cxn modelId="{F9A66996-8C41-411D-B804-A4DA5EDF9C09}" type="presOf" srcId="{4A2F5030-1421-445D-93B8-28D1F74CC1D6}" destId="{DBA62174-B994-484C-B238-2D9E51CA071C}" srcOrd="0" destOrd="0" presId="urn:microsoft.com/office/officeart/2005/8/layout/bProcess3"/>
    <dgm:cxn modelId="{2D166DFD-2E78-433D-BE89-1F87D9FCE7FE}" type="presOf" srcId="{F714983B-E6D8-4382-9EDE-6425083CF7C5}" destId="{5E466FDA-BEC5-4AD2-A45D-F19B0C96C3BD}" srcOrd="0" destOrd="0" presId="urn:microsoft.com/office/officeart/2005/8/layout/bProcess3"/>
    <dgm:cxn modelId="{C6D27A0C-29CC-4E5D-B291-99EBC9CA3262}" type="presParOf" srcId="{D284F3CD-8114-44CB-96C6-BEFD8A474AF3}" destId="{5E466FDA-BEC5-4AD2-A45D-F19B0C96C3BD}" srcOrd="0" destOrd="0" presId="urn:microsoft.com/office/officeart/2005/8/layout/bProcess3"/>
    <dgm:cxn modelId="{185D07A7-5821-444A-9C16-A9780090B7E0}" type="presParOf" srcId="{D284F3CD-8114-44CB-96C6-BEFD8A474AF3}" destId="{288B7134-DD7C-4035-89D6-79219E4AEC33}" srcOrd="1" destOrd="0" presId="urn:microsoft.com/office/officeart/2005/8/layout/bProcess3"/>
    <dgm:cxn modelId="{D7715904-5FB2-4AC8-A97D-7E1BBBAD8DF3}" type="presParOf" srcId="{288B7134-DD7C-4035-89D6-79219E4AEC33}" destId="{D45F09A6-7E26-48A5-B7BD-9E0A8F8376CD}" srcOrd="0" destOrd="0" presId="urn:microsoft.com/office/officeart/2005/8/layout/bProcess3"/>
    <dgm:cxn modelId="{AF59AC17-4739-4E38-9453-87FA82E87752}" type="presParOf" srcId="{D284F3CD-8114-44CB-96C6-BEFD8A474AF3}" destId="{DBA62174-B994-484C-B238-2D9E51CA071C}" srcOrd="2" destOrd="0" presId="urn:microsoft.com/office/officeart/2005/8/layout/bProcess3"/>
    <dgm:cxn modelId="{8D3AC83D-19F1-4DF6-9D64-279CC10BCD42}" type="presParOf" srcId="{D284F3CD-8114-44CB-96C6-BEFD8A474AF3}" destId="{22ED5038-DF07-4C3A-AA48-0A452D592B3E}" srcOrd="3" destOrd="0" presId="urn:microsoft.com/office/officeart/2005/8/layout/bProcess3"/>
    <dgm:cxn modelId="{FA3390B9-3D3C-49DC-93AB-E4799E487498}" type="presParOf" srcId="{22ED5038-DF07-4C3A-AA48-0A452D592B3E}" destId="{1ACBDB05-E149-4C84-B740-E016929F92A5}" srcOrd="0" destOrd="0" presId="urn:microsoft.com/office/officeart/2005/8/layout/bProcess3"/>
    <dgm:cxn modelId="{AA6220B4-2B4D-49F9-957C-341DB4F09405}" type="presParOf" srcId="{D284F3CD-8114-44CB-96C6-BEFD8A474AF3}" destId="{7DBFC500-F1BF-4B2C-A889-E96515799616}" srcOrd="4" destOrd="0" presId="urn:microsoft.com/office/officeart/2005/8/layout/bProcess3"/>
    <dgm:cxn modelId="{96EEA98A-A854-494D-B315-1D01637FB242}" type="presParOf" srcId="{D284F3CD-8114-44CB-96C6-BEFD8A474AF3}" destId="{DF0B3DD4-74E7-4349-A376-17AD4D61F416}" srcOrd="5" destOrd="0" presId="urn:microsoft.com/office/officeart/2005/8/layout/bProcess3"/>
    <dgm:cxn modelId="{F65CCC0C-B5B8-46AD-A845-18D7D04BAB6D}" type="presParOf" srcId="{DF0B3DD4-74E7-4349-A376-17AD4D61F416}" destId="{B679FACD-4E38-4187-AFB6-0DECC5268923}" srcOrd="0" destOrd="0" presId="urn:microsoft.com/office/officeart/2005/8/layout/bProcess3"/>
    <dgm:cxn modelId="{1F261F8A-E1A7-4621-9C84-EEDC5A95262C}" type="presParOf" srcId="{D284F3CD-8114-44CB-96C6-BEFD8A474AF3}" destId="{54EE7752-D373-4C4D-8E0A-99866E100237}" srcOrd="6" destOrd="0" presId="urn:microsoft.com/office/officeart/2005/8/layout/bProcess3"/>
    <dgm:cxn modelId="{8E4CAFC6-B002-4D01-958A-19D9FFA644C0}" type="presParOf" srcId="{D284F3CD-8114-44CB-96C6-BEFD8A474AF3}" destId="{06BBEDFB-0494-464E-90BA-60E2E9B6AD4D}" srcOrd="7" destOrd="0" presId="urn:microsoft.com/office/officeart/2005/8/layout/bProcess3"/>
    <dgm:cxn modelId="{22AB8D4E-95C9-4BE7-B240-D09E4A178965}" type="presParOf" srcId="{06BBEDFB-0494-464E-90BA-60E2E9B6AD4D}" destId="{15829C5E-D1C0-45BD-9A0A-1044BFBF5225}" srcOrd="0" destOrd="0" presId="urn:microsoft.com/office/officeart/2005/8/layout/bProcess3"/>
    <dgm:cxn modelId="{F9E51F1B-6294-4E03-8D1D-0E61611C56EA}" type="presParOf" srcId="{D284F3CD-8114-44CB-96C6-BEFD8A474AF3}" destId="{B041F2F7-E94C-422F-BFBF-539B4531B805}" srcOrd="8" destOrd="0" presId="urn:microsoft.com/office/officeart/2005/8/layout/b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tx2">
            <a:lumMod val="25000"/>
            <a:lumOff val="75000"/>
          </a:schemeClr>
        </a:solidFill>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3D9D1803-C931-42D7-B497-750D57318218}" type="presOf" srcId="{5FF2D4FE-A551-4F3F-AAC9-90D5FFA8619A}" destId="{565F66ED-5189-46DB-A579-BEA28FE6D986}"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75A986A3-5E5E-4F9F-91D7-87E48CBE52DD}" srcId="{252357BE-30EA-49F7-9DBD-B5F30B4F4A9D}" destId="{5FF2D4FE-A551-4F3F-AAC9-90D5FFA8619A}" srcOrd="2" destOrd="0" parTransId="{B1F63BA7-7FD5-4D4D-8317-105D6095C5E6}" sibTransId="{63DC6D5B-DE3D-4B3A-83C1-ED29E1464B8B}"/>
    <dgm:cxn modelId="{46C53B2C-AA18-4C69-A92A-3D9A2E97AE54}" type="presOf" srcId="{FE62C0D6-7716-4F07-8A32-C1981493321E}" destId="{E90DA5B7-A9FA-4C23-963F-7930D037E7E4}" srcOrd="0" destOrd="0" presId="urn:microsoft.com/office/officeart/2005/8/layout/hChevron3"/>
    <dgm:cxn modelId="{1CF704AE-8CB1-41CB-BB14-29CA15198C24}"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117F3090-A607-42E2-AB89-8A5477A35495}" type="presOf" srcId="{9E0F2420-2F7C-4BC9-B3B1-41D079D7B9BA}" destId="{B6154193-CFF1-422A-A0B1-99E4EAC26EDE}" srcOrd="0" destOrd="0" presId="urn:microsoft.com/office/officeart/2005/8/layout/hChevron3"/>
    <dgm:cxn modelId="{B5EFD383-C085-4760-B53D-C106A5F567D6}" type="presOf" srcId="{11840DCF-704A-4333-851F-70B4FE134E39}" destId="{4CE1BAFB-AD98-4868-A469-10A5BFCC62FB}" srcOrd="0" destOrd="0" presId="urn:microsoft.com/office/officeart/2005/8/layout/hChevron3"/>
    <dgm:cxn modelId="{546BFB5C-EAE2-40AB-930A-D9EC961FEB02}" type="presOf" srcId="{252357BE-30EA-49F7-9DBD-B5F30B4F4A9D}" destId="{AFF030F6-8D1D-42AA-8527-70CC9827071F}" srcOrd="0" destOrd="0" presId="urn:microsoft.com/office/officeart/2005/8/layout/hChevron3"/>
    <dgm:cxn modelId="{EDA7F7C0-D0D8-4DCD-B1C8-05EA2B7A0DC7}" type="presParOf" srcId="{AFF030F6-8D1D-42AA-8527-70CC9827071F}" destId="{371DF444-DDBC-427E-9FEE-DFE4E6239109}" srcOrd="0" destOrd="0" presId="urn:microsoft.com/office/officeart/2005/8/layout/hChevron3"/>
    <dgm:cxn modelId="{2AC292FD-ED6C-4225-87DF-E81091B80F6B}" type="presParOf" srcId="{AFF030F6-8D1D-42AA-8527-70CC9827071F}" destId="{ADC953D7-9E50-47BF-933D-60204B80E8FB}" srcOrd="1" destOrd="0" presId="urn:microsoft.com/office/officeart/2005/8/layout/hChevron3"/>
    <dgm:cxn modelId="{DEA7913F-DA71-4E2C-B7D7-59E4CEAA9CFE}" type="presParOf" srcId="{AFF030F6-8D1D-42AA-8527-70CC9827071F}" destId="{B6154193-CFF1-422A-A0B1-99E4EAC26EDE}" srcOrd="2" destOrd="0" presId="urn:microsoft.com/office/officeart/2005/8/layout/hChevron3"/>
    <dgm:cxn modelId="{1D984B16-2F4E-43BA-A7B7-A6357A0777A2}" type="presParOf" srcId="{AFF030F6-8D1D-42AA-8527-70CC9827071F}" destId="{B0D14E24-9419-4779-91B2-FCCDE3A94F4A}" srcOrd="3" destOrd="0" presId="urn:microsoft.com/office/officeart/2005/8/layout/hChevron3"/>
    <dgm:cxn modelId="{54F979A1-D3D5-46B9-9944-7652AF4FA010}" type="presParOf" srcId="{AFF030F6-8D1D-42AA-8527-70CC9827071F}" destId="{565F66ED-5189-46DB-A579-BEA28FE6D986}" srcOrd="4" destOrd="0" presId="urn:microsoft.com/office/officeart/2005/8/layout/hChevron3"/>
    <dgm:cxn modelId="{B914C370-2F96-47C3-9C82-AEBD87B7ED7B}" type="presParOf" srcId="{AFF030F6-8D1D-42AA-8527-70CC9827071F}" destId="{5E46F59D-5DCE-432B-B3A1-0BD5CF2E763E}" srcOrd="5" destOrd="0" presId="urn:microsoft.com/office/officeart/2005/8/layout/hChevron3"/>
    <dgm:cxn modelId="{AF73953C-956B-4E4D-828B-901589D500EF}" type="presParOf" srcId="{AFF030F6-8D1D-42AA-8527-70CC9827071F}" destId="{4CE1BAFB-AD98-4868-A469-10A5BFCC62FB}" srcOrd="6" destOrd="0" presId="urn:microsoft.com/office/officeart/2005/8/layout/hChevron3"/>
    <dgm:cxn modelId="{4804A3B7-ABAD-4001-BDCD-50B024410949}" type="presParOf" srcId="{AFF030F6-8D1D-42AA-8527-70CC9827071F}" destId="{D4A6FAAB-8048-431A-808C-023578BE8F34}" srcOrd="7" destOrd="0" presId="urn:microsoft.com/office/officeart/2005/8/layout/hChevron3"/>
    <dgm:cxn modelId="{62947D37-F743-4ACC-AB1E-8D7B2417F7C4}"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13"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tx2">
            <a:lumMod val="25000"/>
            <a:lumOff val="75000"/>
          </a:schemeClr>
        </a:solidFill>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C2F1C44E-8E7F-4FF3-8C9C-4195F7374B0D}" type="presOf" srcId="{252357BE-30EA-49F7-9DBD-B5F30B4F4A9D}" destId="{AFF030F6-8D1D-42AA-8527-70CC9827071F}"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AB076104-2AC3-469E-B142-4F517D9DA098}" type="presOf" srcId="{9E0F2420-2F7C-4BC9-B3B1-41D079D7B9BA}" destId="{B6154193-CFF1-422A-A0B1-99E4EAC26EDE}" srcOrd="0" destOrd="0" presId="urn:microsoft.com/office/officeart/2005/8/layout/hChevron3"/>
    <dgm:cxn modelId="{6D5BC2E4-A481-45E6-A88E-5E00F90A5D84}" type="presOf" srcId="{53D53256-A754-4BBD-AA8A-3E51EF6B7332}" destId="{371DF444-DDBC-427E-9FEE-DFE4E6239109}" srcOrd="0" destOrd="0" presId="urn:microsoft.com/office/officeart/2005/8/layout/hChevron3"/>
    <dgm:cxn modelId="{2B07281D-9951-4BF7-A6E5-0D3752E48006}" type="presOf" srcId="{11840DCF-704A-4333-851F-70B4FE134E39}" destId="{4CE1BAFB-AD98-4868-A469-10A5BFCC62F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C99722F1-EE73-45AD-B29F-224C26C5FB31}" type="presOf" srcId="{5FF2D4FE-A551-4F3F-AAC9-90D5FFA8619A}" destId="{565F66ED-5189-46DB-A579-BEA28FE6D986}"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F9B042AC-C00E-4BB0-B63E-922DC27850D5}" type="presOf" srcId="{FE62C0D6-7716-4F07-8A32-C1981493321E}" destId="{E90DA5B7-A9FA-4C23-963F-7930D037E7E4}" srcOrd="0" destOrd="0" presId="urn:microsoft.com/office/officeart/2005/8/layout/hChevron3"/>
    <dgm:cxn modelId="{62B8FB2B-C875-4023-B966-613EBAB1995E}" type="presParOf" srcId="{AFF030F6-8D1D-42AA-8527-70CC9827071F}" destId="{371DF444-DDBC-427E-9FEE-DFE4E6239109}" srcOrd="0" destOrd="0" presId="urn:microsoft.com/office/officeart/2005/8/layout/hChevron3"/>
    <dgm:cxn modelId="{90A5FB6D-A4EB-41DC-B35D-28C1AE96FB25}" type="presParOf" srcId="{AFF030F6-8D1D-42AA-8527-70CC9827071F}" destId="{ADC953D7-9E50-47BF-933D-60204B80E8FB}" srcOrd="1" destOrd="0" presId="urn:microsoft.com/office/officeart/2005/8/layout/hChevron3"/>
    <dgm:cxn modelId="{799DAF1F-D55A-40AA-99C6-90AD1821F72F}" type="presParOf" srcId="{AFF030F6-8D1D-42AA-8527-70CC9827071F}" destId="{B6154193-CFF1-422A-A0B1-99E4EAC26EDE}" srcOrd="2" destOrd="0" presId="urn:microsoft.com/office/officeart/2005/8/layout/hChevron3"/>
    <dgm:cxn modelId="{884C1688-5A99-4490-99D0-A6CCDCE0D59E}" type="presParOf" srcId="{AFF030F6-8D1D-42AA-8527-70CC9827071F}" destId="{B0D14E24-9419-4779-91B2-FCCDE3A94F4A}" srcOrd="3" destOrd="0" presId="urn:microsoft.com/office/officeart/2005/8/layout/hChevron3"/>
    <dgm:cxn modelId="{3C2777CE-5919-4B80-B040-1FB042C50ED6}" type="presParOf" srcId="{AFF030F6-8D1D-42AA-8527-70CC9827071F}" destId="{565F66ED-5189-46DB-A579-BEA28FE6D986}" srcOrd="4" destOrd="0" presId="urn:microsoft.com/office/officeart/2005/8/layout/hChevron3"/>
    <dgm:cxn modelId="{F31DF42F-56EB-4D76-8636-6921E589437B}" type="presParOf" srcId="{AFF030F6-8D1D-42AA-8527-70CC9827071F}" destId="{5E46F59D-5DCE-432B-B3A1-0BD5CF2E763E}" srcOrd="5" destOrd="0" presId="urn:microsoft.com/office/officeart/2005/8/layout/hChevron3"/>
    <dgm:cxn modelId="{C808D68F-5306-4256-B407-B902B3C0BA7C}" type="presParOf" srcId="{AFF030F6-8D1D-42AA-8527-70CC9827071F}" destId="{4CE1BAFB-AD98-4868-A469-10A5BFCC62FB}" srcOrd="6" destOrd="0" presId="urn:microsoft.com/office/officeart/2005/8/layout/hChevron3"/>
    <dgm:cxn modelId="{6B996986-C800-4857-A1EE-4027CE1A570D}" type="presParOf" srcId="{AFF030F6-8D1D-42AA-8527-70CC9827071F}" destId="{D4A6FAAB-8048-431A-808C-023578BE8F34}" srcOrd="7" destOrd="0" presId="urn:microsoft.com/office/officeart/2005/8/layout/hChevron3"/>
    <dgm:cxn modelId="{86727016-3CC2-4504-90E5-26F265FC51D9}"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tx2">
            <a:lumMod val="25000"/>
            <a:lumOff val="75000"/>
          </a:schemeClr>
        </a:solidFill>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377AAA01-9B3B-42F2-AFA9-A6733C4DB110}" type="presOf" srcId="{53D53256-A754-4BBD-AA8A-3E51EF6B7332}" destId="{371DF444-DDBC-427E-9FEE-DFE4E6239109}"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AEC474FC-91F7-4421-8F87-B61D092BABEA}" type="presOf" srcId="{FE62C0D6-7716-4F07-8A32-C1981493321E}" destId="{E90DA5B7-A9FA-4C23-963F-7930D037E7E4}" srcOrd="0" destOrd="0" presId="urn:microsoft.com/office/officeart/2005/8/layout/hChevron3"/>
    <dgm:cxn modelId="{EC611FFA-BFC4-4D35-A768-BB45FE50E72E}" type="presOf" srcId="{11840DCF-704A-4333-851F-70B4FE134E39}" destId="{4CE1BAFB-AD98-4868-A469-10A5BFCC62F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9926492C-DCD5-4A7B-A2A7-46D5A9980E6C}" srcId="{252357BE-30EA-49F7-9DBD-B5F30B4F4A9D}" destId="{53D53256-A754-4BBD-AA8A-3E51EF6B7332}" srcOrd="0" destOrd="0" parTransId="{C3E4354D-F9EE-4E3F-9BA8-9DF1EB710091}" sibTransId="{4FD9CFA0-B560-4378-8716-6829ECDA22C7}"/>
    <dgm:cxn modelId="{3924D1C9-1795-479E-8165-8C961ED5F650}" type="presOf" srcId="{9E0F2420-2F7C-4BC9-B3B1-41D079D7B9BA}" destId="{B6154193-CFF1-422A-A0B1-99E4EAC26EDE}" srcOrd="0" destOrd="0" presId="urn:microsoft.com/office/officeart/2005/8/layout/hChevron3"/>
    <dgm:cxn modelId="{F503E0BF-2F05-4461-82D4-39903C1CB935}" type="presOf" srcId="{5FF2D4FE-A551-4F3F-AAC9-90D5FFA8619A}" destId="{565F66ED-5189-46DB-A579-BEA28FE6D986}" srcOrd="0" destOrd="0" presId="urn:microsoft.com/office/officeart/2005/8/layout/hChevron3"/>
    <dgm:cxn modelId="{A6697C22-9253-471A-839B-8750F0608B82}" type="presOf" srcId="{252357BE-30EA-49F7-9DBD-B5F30B4F4A9D}" destId="{AFF030F6-8D1D-42AA-8527-70CC9827071F}" srcOrd="0" destOrd="0" presId="urn:microsoft.com/office/officeart/2005/8/layout/hChevron3"/>
    <dgm:cxn modelId="{5D40D886-4795-4C7B-AF40-1CABA0C7AB8F}" type="presParOf" srcId="{AFF030F6-8D1D-42AA-8527-70CC9827071F}" destId="{371DF444-DDBC-427E-9FEE-DFE4E6239109}" srcOrd="0" destOrd="0" presId="urn:microsoft.com/office/officeart/2005/8/layout/hChevron3"/>
    <dgm:cxn modelId="{5089ABE2-D37F-473A-8956-D2F8CBA1D430}" type="presParOf" srcId="{AFF030F6-8D1D-42AA-8527-70CC9827071F}" destId="{ADC953D7-9E50-47BF-933D-60204B80E8FB}" srcOrd="1" destOrd="0" presId="urn:microsoft.com/office/officeart/2005/8/layout/hChevron3"/>
    <dgm:cxn modelId="{44D32623-F2F6-42FA-9234-EABDC4A3FB49}" type="presParOf" srcId="{AFF030F6-8D1D-42AA-8527-70CC9827071F}" destId="{B6154193-CFF1-422A-A0B1-99E4EAC26EDE}" srcOrd="2" destOrd="0" presId="urn:microsoft.com/office/officeart/2005/8/layout/hChevron3"/>
    <dgm:cxn modelId="{B9A8AB70-A4BE-4BAD-BB4E-0AB94F11D84D}" type="presParOf" srcId="{AFF030F6-8D1D-42AA-8527-70CC9827071F}" destId="{B0D14E24-9419-4779-91B2-FCCDE3A94F4A}" srcOrd="3" destOrd="0" presId="urn:microsoft.com/office/officeart/2005/8/layout/hChevron3"/>
    <dgm:cxn modelId="{37658C1C-7AF7-4502-8D35-E79D771D8D64}" type="presParOf" srcId="{AFF030F6-8D1D-42AA-8527-70CC9827071F}" destId="{565F66ED-5189-46DB-A579-BEA28FE6D986}" srcOrd="4" destOrd="0" presId="urn:microsoft.com/office/officeart/2005/8/layout/hChevron3"/>
    <dgm:cxn modelId="{94CFB9EC-4F97-41B2-AF8D-FDD1EE052CEF}" type="presParOf" srcId="{AFF030F6-8D1D-42AA-8527-70CC9827071F}" destId="{5E46F59D-5DCE-432B-B3A1-0BD5CF2E763E}" srcOrd="5" destOrd="0" presId="urn:microsoft.com/office/officeart/2005/8/layout/hChevron3"/>
    <dgm:cxn modelId="{BF95AB1D-C118-40C8-83FB-AF02E9746D7C}" type="presParOf" srcId="{AFF030F6-8D1D-42AA-8527-70CC9827071F}" destId="{4CE1BAFB-AD98-4868-A469-10A5BFCC62FB}" srcOrd="6" destOrd="0" presId="urn:microsoft.com/office/officeart/2005/8/layout/hChevron3"/>
    <dgm:cxn modelId="{3CB838B5-BD72-4B4C-8492-5F49C379C386}" type="presParOf" srcId="{AFF030F6-8D1D-42AA-8527-70CC9827071F}" destId="{D4A6FAAB-8048-431A-808C-023578BE8F34}" srcOrd="7" destOrd="0" presId="urn:microsoft.com/office/officeart/2005/8/layout/hChevron3"/>
    <dgm:cxn modelId="{D542380E-285D-45A4-982E-D07D0D892A99}"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10"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bg1"/>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9926492C-DCD5-4A7B-A2A7-46D5A9980E6C}" srcId="{252357BE-30EA-49F7-9DBD-B5F30B4F4A9D}" destId="{53D53256-A754-4BBD-AA8A-3E51EF6B7332}" srcOrd="0" destOrd="0" parTransId="{C3E4354D-F9EE-4E3F-9BA8-9DF1EB710091}" sibTransId="{4FD9CFA0-B560-4378-8716-6829ECDA22C7}"/>
    <dgm:cxn modelId="{8F17B4C6-B1D2-4D34-A932-8B6E122A8BFA}" type="presOf" srcId="{252357BE-30EA-49F7-9DBD-B5F30B4F4A9D}" destId="{AFF030F6-8D1D-42AA-8527-70CC9827071F}" srcOrd="0" destOrd="0" presId="urn:microsoft.com/office/officeart/2005/8/layout/hChevron3"/>
    <dgm:cxn modelId="{328395A3-BB1A-4BBD-9061-7DEBB3D3CE25}" type="presOf" srcId="{FE62C0D6-7716-4F07-8A32-C1981493321E}" destId="{E90DA5B7-A9FA-4C23-963F-7930D037E7E4}" srcOrd="0" destOrd="0" presId="urn:microsoft.com/office/officeart/2005/8/layout/hChevron3"/>
    <dgm:cxn modelId="{731CE5BB-6D4D-47FE-9F98-55E91E0995E2}" type="presOf" srcId="{9E0F2420-2F7C-4BC9-B3B1-41D079D7B9BA}" destId="{B6154193-CFF1-422A-A0B1-99E4EAC26EDE}" srcOrd="0" destOrd="0" presId="urn:microsoft.com/office/officeart/2005/8/layout/hChevron3"/>
    <dgm:cxn modelId="{6F7F7E7A-7B06-4F27-AF78-F60696BD8FA1}" type="presOf" srcId="{11840DCF-704A-4333-851F-70B4FE134E39}" destId="{4CE1BAFB-AD98-4868-A469-10A5BFCC62FB}" srcOrd="0" destOrd="0" presId="urn:microsoft.com/office/officeart/2005/8/layout/hChevron3"/>
    <dgm:cxn modelId="{FEA5D89C-CE47-4123-908C-9EE783C4980F}" type="presOf" srcId="{53D53256-A754-4BBD-AA8A-3E51EF6B7332}" destId="{371DF444-DDBC-427E-9FEE-DFE4E6239109}"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811E2719-72F7-4190-BA4D-7E1353ED6F02}" type="presOf" srcId="{5FF2D4FE-A551-4F3F-AAC9-90D5FFA8619A}" destId="{565F66ED-5189-46DB-A579-BEA28FE6D986}" srcOrd="0" destOrd="0" presId="urn:microsoft.com/office/officeart/2005/8/layout/hChevron3"/>
    <dgm:cxn modelId="{EE2A4A9E-FEEC-499D-89CA-1CA8D5D712EE}" type="presParOf" srcId="{AFF030F6-8D1D-42AA-8527-70CC9827071F}" destId="{371DF444-DDBC-427E-9FEE-DFE4E6239109}" srcOrd="0" destOrd="0" presId="urn:microsoft.com/office/officeart/2005/8/layout/hChevron3"/>
    <dgm:cxn modelId="{0991C7F7-F5E7-448F-BAFB-3DEE6488F498}" type="presParOf" srcId="{AFF030F6-8D1D-42AA-8527-70CC9827071F}" destId="{ADC953D7-9E50-47BF-933D-60204B80E8FB}" srcOrd="1" destOrd="0" presId="urn:microsoft.com/office/officeart/2005/8/layout/hChevron3"/>
    <dgm:cxn modelId="{B7EAE965-A3BA-49C8-9E4B-DE86E91ADC66}" type="presParOf" srcId="{AFF030F6-8D1D-42AA-8527-70CC9827071F}" destId="{B6154193-CFF1-422A-A0B1-99E4EAC26EDE}" srcOrd="2" destOrd="0" presId="urn:microsoft.com/office/officeart/2005/8/layout/hChevron3"/>
    <dgm:cxn modelId="{C5330013-584C-427A-AB80-7C68CD0884A7}" type="presParOf" srcId="{AFF030F6-8D1D-42AA-8527-70CC9827071F}" destId="{B0D14E24-9419-4779-91B2-FCCDE3A94F4A}" srcOrd="3" destOrd="0" presId="urn:microsoft.com/office/officeart/2005/8/layout/hChevron3"/>
    <dgm:cxn modelId="{F94C813F-3D2A-44D4-83E3-91C431F457DE}" type="presParOf" srcId="{AFF030F6-8D1D-42AA-8527-70CC9827071F}" destId="{565F66ED-5189-46DB-A579-BEA28FE6D986}" srcOrd="4" destOrd="0" presId="urn:microsoft.com/office/officeart/2005/8/layout/hChevron3"/>
    <dgm:cxn modelId="{F2CB9FA3-4E12-403F-AF50-EE00E1B2C55F}" type="presParOf" srcId="{AFF030F6-8D1D-42AA-8527-70CC9827071F}" destId="{5E46F59D-5DCE-432B-B3A1-0BD5CF2E763E}" srcOrd="5" destOrd="0" presId="urn:microsoft.com/office/officeart/2005/8/layout/hChevron3"/>
    <dgm:cxn modelId="{748DBC30-5535-458A-AE94-04F28EE75D65}" type="presParOf" srcId="{AFF030F6-8D1D-42AA-8527-70CC9827071F}" destId="{4CE1BAFB-AD98-4868-A469-10A5BFCC62FB}" srcOrd="6" destOrd="0" presId="urn:microsoft.com/office/officeart/2005/8/layout/hChevron3"/>
    <dgm:cxn modelId="{88E4403A-A665-4673-89AB-DEA401BD338A}" type="presParOf" srcId="{AFF030F6-8D1D-42AA-8527-70CC9827071F}" destId="{D4A6FAAB-8048-431A-808C-023578BE8F34}" srcOrd="7" destOrd="0" presId="urn:microsoft.com/office/officeart/2005/8/layout/hChevron3"/>
    <dgm:cxn modelId="{D270B37E-3A9F-4126-AA2F-8977BE74B8F7}"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bg1"/>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E7D8FEF4-D1D1-4637-80BB-300C542E18B6}" type="presOf" srcId="{252357BE-30EA-49F7-9DBD-B5F30B4F4A9D}" destId="{AFF030F6-8D1D-42AA-8527-70CC9827071F}"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D0558155-D8CD-4EC7-A466-875CD2EE4C41}" type="presOf" srcId="{53D53256-A754-4BBD-AA8A-3E51EF6B7332}" destId="{371DF444-DDBC-427E-9FEE-DFE4E6239109}" srcOrd="0" destOrd="0" presId="urn:microsoft.com/office/officeart/2005/8/layout/hChevron3"/>
    <dgm:cxn modelId="{BFE52205-99DC-4452-9E47-F4E0AF3B9CCB}" type="presOf" srcId="{5FF2D4FE-A551-4F3F-AAC9-90D5FFA8619A}" destId="{565F66ED-5189-46DB-A579-BEA28FE6D986}" srcOrd="0" destOrd="0" presId="urn:microsoft.com/office/officeart/2005/8/layout/hChevron3"/>
    <dgm:cxn modelId="{0E7FE7B7-3334-4888-9FE1-7A811CA10830}" type="presOf" srcId="{11840DCF-704A-4333-851F-70B4FE134E39}" destId="{4CE1BAFB-AD98-4868-A469-10A5BFCC62FB}"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865504F-C7A7-4C95-AC1F-C38E2396AFD2}" srcId="{252357BE-30EA-49F7-9DBD-B5F30B4F4A9D}" destId="{9E0F2420-2F7C-4BC9-B3B1-41D079D7B9BA}" srcOrd="1" destOrd="0" parTransId="{159D1B60-FDFE-45EB-96D1-3A2D0D5077E7}" sibTransId="{C7317D7E-54AF-443B-8B18-3D7BC7721E94}"/>
    <dgm:cxn modelId="{EED2A436-7335-46BC-81A0-4E0B8B260536}" type="presOf" srcId="{9E0F2420-2F7C-4BC9-B3B1-41D079D7B9BA}" destId="{B6154193-CFF1-422A-A0B1-99E4EAC26EDE}" srcOrd="0" destOrd="0" presId="urn:microsoft.com/office/officeart/2005/8/layout/hChevron3"/>
    <dgm:cxn modelId="{4318C94A-1173-43AB-A535-6FF3E58CD5B2}"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0A063E48-24E1-4EBE-9101-E15C08B4AA1C}" type="presParOf" srcId="{AFF030F6-8D1D-42AA-8527-70CC9827071F}" destId="{371DF444-DDBC-427E-9FEE-DFE4E6239109}" srcOrd="0" destOrd="0" presId="urn:microsoft.com/office/officeart/2005/8/layout/hChevron3"/>
    <dgm:cxn modelId="{DC1E35CC-F6C1-439B-8B31-7D7CC9A3C801}" type="presParOf" srcId="{AFF030F6-8D1D-42AA-8527-70CC9827071F}" destId="{ADC953D7-9E50-47BF-933D-60204B80E8FB}" srcOrd="1" destOrd="0" presId="urn:microsoft.com/office/officeart/2005/8/layout/hChevron3"/>
    <dgm:cxn modelId="{0195ACB7-51BB-4E6F-AF9B-E79658023603}" type="presParOf" srcId="{AFF030F6-8D1D-42AA-8527-70CC9827071F}" destId="{B6154193-CFF1-422A-A0B1-99E4EAC26EDE}" srcOrd="2" destOrd="0" presId="urn:microsoft.com/office/officeart/2005/8/layout/hChevron3"/>
    <dgm:cxn modelId="{B876CA08-4F97-4CA7-A345-C0731D06D7FA}" type="presParOf" srcId="{AFF030F6-8D1D-42AA-8527-70CC9827071F}" destId="{B0D14E24-9419-4779-91B2-FCCDE3A94F4A}" srcOrd="3" destOrd="0" presId="urn:microsoft.com/office/officeart/2005/8/layout/hChevron3"/>
    <dgm:cxn modelId="{C0DDDDD7-CFA4-4325-A9EA-7D6FE968C332}" type="presParOf" srcId="{AFF030F6-8D1D-42AA-8527-70CC9827071F}" destId="{565F66ED-5189-46DB-A579-BEA28FE6D986}" srcOrd="4" destOrd="0" presId="urn:microsoft.com/office/officeart/2005/8/layout/hChevron3"/>
    <dgm:cxn modelId="{CED19599-76A3-4B47-B94C-7852699888E5}" type="presParOf" srcId="{AFF030F6-8D1D-42AA-8527-70CC9827071F}" destId="{5E46F59D-5DCE-432B-B3A1-0BD5CF2E763E}" srcOrd="5" destOrd="0" presId="urn:microsoft.com/office/officeart/2005/8/layout/hChevron3"/>
    <dgm:cxn modelId="{5BF51F60-FD16-46A7-9E77-41AFAA3148C1}" type="presParOf" srcId="{AFF030F6-8D1D-42AA-8527-70CC9827071F}" destId="{4CE1BAFB-AD98-4868-A469-10A5BFCC62FB}" srcOrd="6" destOrd="0" presId="urn:microsoft.com/office/officeart/2005/8/layout/hChevron3"/>
    <dgm:cxn modelId="{F4F10FA8-2126-43AA-A018-108DC8ADA51C}" type="presParOf" srcId="{AFF030F6-8D1D-42AA-8527-70CC9827071F}" destId="{D4A6FAAB-8048-431A-808C-023578BE8F34}" srcOrd="7" destOrd="0" presId="urn:microsoft.com/office/officeart/2005/8/layout/hChevron3"/>
    <dgm:cxn modelId="{4AD218AD-E9E7-46A3-8986-CDAD4435DF94}"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9926492C-DCD5-4A7B-A2A7-46D5A9980E6C}" srcId="{252357BE-30EA-49F7-9DBD-B5F30B4F4A9D}" destId="{53D53256-A754-4BBD-AA8A-3E51EF6B7332}" srcOrd="0" destOrd="0" parTransId="{C3E4354D-F9EE-4E3F-9BA8-9DF1EB710091}" sibTransId="{4FD9CFA0-B560-4378-8716-6829ECDA22C7}"/>
    <dgm:cxn modelId="{04D3D25D-D03F-4982-98C7-35B07137A549}" srcId="{252357BE-30EA-49F7-9DBD-B5F30B4F4A9D}" destId="{11840DCF-704A-4333-851F-70B4FE134E39}" srcOrd="3" destOrd="0" parTransId="{2FECFED1-216B-4100-9F94-1D767779A948}" sibTransId="{4AA651C1-0B63-44CA-ACC7-0C3C3A74DB6B}"/>
    <dgm:cxn modelId="{9DDF1981-1B70-43E1-AF9C-E79E9D7D3A9D}" type="presOf" srcId="{9E0F2420-2F7C-4BC9-B3B1-41D079D7B9BA}" destId="{B6154193-CFF1-422A-A0B1-99E4EAC26EDE}" srcOrd="0" destOrd="0" presId="urn:microsoft.com/office/officeart/2005/8/layout/hChevron3"/>
    <dgm:cxn modelId="{DC38FE65-73F5-415C-88A9-E1AA4E2D0555}" type="presOf" srcId="{11840DCF-704A-4333-851F-70B4FE134E39}" destId="{4CE1BAFB-AD98-4868-A469-10A5BFCC62F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FA59DA8-1DAF-4548-B8FE-69D2F11BE5EC}" type="presOf" srcId="{FE62C0D6-7716-4F07-8A32-C1981493321E}" destId="{E90DA5B7-A9FA-4C23-963F-7930D037E7E4}" srcOrd="0" destOrd="0" presId="urn:microsoft.com/office/officeart/2005/8/layout/hChevron3"/>
    <dgm:cxn modelId="{A9E05794-63B3-441B-8627-5C080DA9868A}" type="presOf" srcId="{53D53256-A754-4BBD-AA8A-3E51EF6B7332}" destId="{371DF444-DDBC-427E-9FEE-DFE4E6239109}" srcOrd="0" destOrd="0" presId="urn:microsoft.com/office/officeart/2005/8/layout/hChevron3"/>
    <dgm:cxn modelId="{FAC39B92-1C9F-4CE0-AC36-9D324F6B3C60}" type="presOf" srcId="{252357BE-30EA-49F7-9DBD-B5F30B4F4A9D}" destId="{AFF030F6-8D1D-42AA-8527-70CC9827071F}" srcOrd="0" destOrd="0" presId="urn:microsoft.com/office/officeart/2005/8/layout/hChevron3"/>
    <dgm:cxn modelId="{4DC95BD1-8871-497E-86F9-F14C8D8ABA5F}"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A08FA34B-4A0D-465C-9B9B-F809138B940A}" type="presParOf" srcId="{AFF030F6-8D1D-42AA-8527-70CC9827071F}" destId="{371DF444-DDBC-427E-9FEE-DFE4E6239109}" srcOrd="0" destOrd="0" presId="urn:microsoft.com/office/officeart/2005/8/layout/hChevron3"/>
    <dgm:cxn modelId="{F2CF57BA-005F-4E15-AF7A-6550232A45E3}" type="presParOf" srcId="{AFF030F6-8D1D-42AA-8527-70CC9827071F}" destId="{ADC953D7-9E50-47BF-933D-60204B80E8FB}" srcOrd="1" destOrd="0" presId="urn:microsoft.com/office/officeart/2005/8/layout/hChevron3"/>
    <dgm:cxn modelId="{3F8B8452-B7AF-4365-A3B3-C41A40C1B9BB}" type="presParOf" srcId="{AFF030F6-8D1D-42AA-8527-70CC9827071F}" destId="{B6154193-CFF1-422A-A0B1-99E4EAC26EDE}" srcOrd="2" destOrd="0" presId="urn:microsoft.com/office/officeart/2005/8/layout/hChevron3"/>
    <dgm:cxn modelId="{F47A3797-21A8-4ACD-8EA8-12E86E94226D}" type="presParOf" srcId="{AFF030F6-8D1D-42AA-8527-70CC9827071F}" destId="{B0D14E24-9419-4779-91B2-FCCDE3A94F4A}" srcOrd="3" destOrd="0" presId="urn:microsoft.com/office/officeart/2005/8/layout/hChevron3"/>
    <dgm:cxn modelId="{241635BC-2AFD-4FB8-AECE-940F144496B3}" type="presParOf" srcId="{AFF030F6-8D1D-42AA-8527-70CC9827071F}" destId="{565F66ED-5189-46DB-A579-BEA28FE6D986}" srcOrd="4" destOrd="0" presId="urn:microsoft.com/office/officeart/2005/8/layout/hChevron3"/>
    <dgm:cxn modelId="{2945D3A9-66E9-4F6C-9783-2D7FAF2EF36E}" type="presParOf" srcId="{AFF030F6-8D1D-42AA-8527-70CC9827071F}" destId="{5E46F59D-5DCE-432B-B3A1-0BD5CF2E763E}" srcOrd="5" destOrd="0" presId="urn:microsoft.com/office/officeart/2005/8/layout/hChevron3"/>
    <dgm:cxn modelId="{78AF966C-FFB9-4545-B9EA-40F71284F22B}" type="presParOf" srcId="{AFF030F6-8D1D-42AA-8527-70CC9827071F}" destId="{4CE1BAFB-AD98-4868-A469-10A5BFCC62FB}" srcOrd="6" destOrd="0" presId="urn:microsoft.com/office/officeart/2005/8/layout/hChevron3"/>
    <dgm:cxn modelId="{13C635F7-DAE0-4B34-B3F6-3DC854AFFDF8}" type="presParOf" srcId="{AFF030F6-8D1D-42AA-8527-70CC9827071F}" destId="{D4A6FAAB-8048-431A-808C-023578BE8F34}" srcOrd="7" destOrd="0" presId="urn:microsoft.com/office/officeart/2005/8/layout/hChevron3"/>
    <dgm:cxn modelId="{E15AD93C-F5DB-4BE6-98CE-DBAFED736574}"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31089841-D21C-4251-810A-898B7293D1D9}" type="presOf" srcId="{9E0F2420-2F7C-4BC9-B3B1-41D079D7B9BA}" destId="{B6154193-CFF1-422A-A0B1-99E4EAC26EDE}"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8E77622C-ABBB-4F70-9F72-B0E6ED3D8712}" type="presOf" srcId="{FE62C0D6-7716-4F07-8A32-C1981493321E}" destId="{E90DA5B7-A9FA-4C23-963F-7930D037E7E4}" srcOrd="0" destOrd="0" presId="urn:microsoft.com/office/officeart/2005/8/layout/hChevron3"/>
    <dgm:cxn modelId="{CC95E8D8-61D6-4860-ACB1-8924466191CD}" type="presOf" srcId="{11840DCF-704A-4333-851F-70B4FE134E39}" destId="{4CE1BAFB-AD98-4868-A469-10A5BFCC62F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B6ADAEE0-9721-4CE2-B3BD-EE658CDC1C1A}" type="presOf" srcId="{53D53256-A754-4BBD-AA8A-3E51EF6B7332}" destId="{371DF444-DDBC-427E-9FEE-DFE4E6239109}" srcOrd="0" destOrd="0" presId="urn:microsoft.com/office/officeart/2005/8/layout/hChevron3"/>
    <dgm:cxn modelId="{A080A684-32E1-4D05-A5F0-B3E64A039B95}"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3E15EF61-49E3-46D2-A51E-E4052BA0D040}" type="presOf" srcId="{252357BE-30EA-49F7-9DBD-B5F30B4F4A9D}" destId="{AFF030F6-8D1D-42AA-8527-70CC9827071F}"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68436657-307F-4B26-A693-DBA56BC511E4}" type="presParOf" srcId="{AFF030F6-8D1D-42AA-8527-70CC9827071F}" destId="{371DF444-DDBC-427E-9FEE-DFE4E6239109}" srcOrd="0" destOrd="0" presId="urn:microsoft.com/office/officeart/2005/8/layout/hChevron3"/>
    <dgm:cxn modelId="{F7D6DFB3-EB99-41E2-8267-1C9F582EA413}" type="presParOf" srcId="{AFF030F6-8D1D-42AA-8527-70CC9827071F}" destId="{ADC953D7-9E50-47BF-933D-60204B80E8FB}" srcOrd="1" destOrd="0" presId="urn:microsoft.com/office/officeart/2005/8/layout/hChevron3"/>
    <dgm:cxn modelId="{896775F2-C1BE-498A-B09D-56194C2E40B7}" type="presParOf" srcId="{AFF030F6-8D1D-42AA-8527-70CC9827071F}" destId="{B6154193-CFF1-422A-A0B1-99E4EAC26EDE}" srcOrd="2" destOrd="0" presId="urn:microsoft.com/office/officeart/2005/8/layout/hChevron3"/>
    <dgm:cxn modelId="{B460AB0E-9E68-4011-B6D5-67F9A7B20360}" type="presParOf" srcId="{AFF030F6-8D1D-42AA-8527-70CC9827071F}" destId="{B0D14E24-9419-4779-91B2-FCCDE3A94F4A}" srcOrd="3" destOrd="0" presId="urn:microsoft.com/office/officeart/2005/8/layout/hChevron3"/>
    <dgm:cxn modelId="{F8CC99D6-4E67-43CD-ABC3-289CCDC763D5}" type="presParOf" srcId="{AFF030F6-8D1D-42AA-8527-70CC9827071F}" destId="{565F66ED-5189-46DB-A579-BEA28FE6D986}" srcOrd="4" destOrd="0" presId="urn:microsoft.com/office/officeart/2005/8/layout/hChevron3"/>
    <dgm:cxn modelId="{E57AFD26-0882-49C3-BB25-240C6A023286}" type="presParOf" srcId="{AFF030F6-8D1D-42AA-8527-70CC9827071F}" destId="{5E46F59D-5DCE-432B-B3A1-0BD5CF2E763E}" srcOrd="5" destOrd="0" presId="urn:microsoft.com/office/officeart/2005/8/layout/hChevron3"/>
    <dgm:cxn modelId="{EB65F254-4EC3-4B1C-9E99-0E3C23C6A898}" type="presParOf" srcId="{AFF030F6-8D1D-42AA-8527-70CC9827071F}" destId="{4CE1BAFB-AD98-4868-A469-10A5BFCC62FB}" srcOrd="6" destOrd="0" presId="urn:microsoft.com/office/officeart/2005/8/layout/hChevron3"/>
    <dgm:cxn modelId="{B3D39DFF-D5AA-42BE-9E3A-E9D9CDAF49A0}" type="presParOf" srcId="{AFF030F6-8D1D-42AA-8527-70CC9827071F}" destId="{D4A6FAAB-8048-431A-808C-023578BE8F34}" srcOrd="7" destOrd="0" presId="urn:microsoft.com/office/officeart/2005/8/layout/hChevron3"/>
    <dgm:cxn modelId="{77D04FA9-B76F-4465-9921-0ED6AAD83D8D}"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18C71F29-0971-48A2-B49D-C4969EC5C38D}"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46D0904A-27F9-4483-A3EB-39380A4C0D56}" type="presOf" srcId="{11840DCF-704A-4333-851F-70B4FE134E39}" destId="{4CE1BAFB-AD98-4868-A469-10A5BFCC62FB}" srcOrd="0" destOrd="0" presId="urn:microsoft.com/office/officeart/2005/8/layout/hChevron3"/>
    <dgm:cxn modelId="{F149AE3F-3847-419C-8F72-CC13AE464711}" type="presOf" srcId="{5FF2D4FE-A551-4F3F-AAC9-90D5FFA8619A}" destId="{565F66ED-5189-46DB-A579-BEA28FE6D986}"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865504F-C7A7-4C95-AC1F-C38E2396AFD2}" srcId="{252357BE-30EA-49F7-9DBD-B5F30B4F4A9D}" destId="{9E0F2420-2F7C-4BC9-B3B1-41D079D7B9BA}" srcOrd="1" destOrd="0" parTransId="{159D1B60-FDFE-45EB-96D1-3A2D0D5077E7}" sibTransId="{C7317D7E-54AF-443B-8B18-3D7BC7721E94}"/>
    <dgm:cxn modelId="{5BE58B68-E841-40C0-A108-18C6737DF005}" type="presOf" srcId="{252357BE-30EA-49F7-9DBD-B5F30B4F4A9D}" destId="{AFF030F6-8D1D-42AA-8527-70CC9827071F}" srcOrd="0" destOrd="0" presId="urn:microsoft.com/office/officeart/2005/8/layout/hChevron3"/>
    <dgm:cxn modelId="{0615E7D7-C7CD-4128-8F12-F546BB3C8D87}"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04229633-B673-4076-B067-1834FBB9AEAA}" type="presOf" srcId="{FE62C0D6-7716-4F07-8A32-C1981493321E}" destId="{E90DA5B7-A9FA-4C23-963F-7930D037E7E4}" srcOrd="0" destOrd="0" presId="urn:microsoft.com/office/officeart/2005/8/layout/hChevron3"/>
    <dgm:cxn modelId="{C79E0E67-8CEF-4D47-8FB8-AEACA8458F23}" type="presParOf" srcId="{AFF030F6-8D1D-42AA-8527-70CC9827071F}" destId="{371DF444-DDBC-427E-9FEE-DFE4E6239109}" srcOrd="0" destOrd="0" presId="urn:microsoft.com/office/officeart/2005/8/layout/hChevron3"/>
    <dgm:cxn modelId="{D6274F75-956F-449F-9E28-907ADD044EFF}" type="presParOf" srcId="{AFF030F6-8D1D-42AA-8527-70CC9827071F}" destId="{ADC953D7-9E50-47BF-933D-60204B80E8FB}" srcOrd="1" destOrd="0" presId="urn:microsoft.com/office/officeart/2005/8/layout/hChevron3"/>
    <dgm:cxn modelId="{C1AFD919-6207-43E6-AB0D-E5B52055F252}" type="presParOf" srcId="{AFF030F6-8D1D-42AA-8527-70CC9827071F}" destId="{B6154193-CFF1-422A-A0B1-99E4EAC26EDE}" srcOrd="2" destOrd="0" presId="urn:microsoft.com/office/officeart/2005/8/layout/hChevron3"/>
    <dgm:cxn modelId="{69141747-F3E4-4342-8BB9-025F8A4F8752}" type="presParOf" srcId="{AFF030F6-8D1D-42AA-8527-70CC9827071F}" destId="{B0D14E24-9419-4779-91B2-FCCDE3A94F4A}" srcOrd="3" destOrd="0" presId="urn:microsoft.com/office/officeart/2005/8/layout/hChevron3"/>
    <dgm:cxn modelId="{D1250B07-9D69-4E61-9AA0-7DF4FBC8E117}" type="presParOf" srcId="{AFF030F6-8D1D-42AA-8527-70CC9827071F}" destId="{565F66ED-5189-46DB-A579-BEA28FE6D986}" srcOrd="4" destOrd="0" presId="urn:microsoft.com/office/officeart/2005/8/layout/hChevron3"/>
    <dgm:cxn modelId="{E283BE9C-D254-44B0-A8ED-3B2E9F8639C5}" type="presParOf" srcId="{AFF030F6-8D1D-42AA-8527-70CC9827071F}" destId="{5E46F59D-5DCE-432B-B3A1-0BD5CF2E763E}" srcOrd="5" destOrd="0" presId="urn:microsoft.com/office/officeart/2005/8/layout/hChevron3"/>
    <dgm:cxn modelId="{C8863D94-DE44-402D-9B79-0FD1F84A7AEA}" type="presParOf" srcId="{AFF030F6-8D1D-42AA-8527-70CC9827071F}" destId="{4CE1BAFB-AD98-4868-A469-10A5BFCC62FB}" srcOrd="6" destOrd="0" presId="urn:microsoft.com/office/officeart/2005/8/layout/hChevron3"/>
    <dgm:cxn modelId="{32BBEBC8-57B4-4114-AD0D-34BFD83587D2}" type="presParOf" srcId="{AFF030F6-8D1D-42AA-8527-70CC9827071F}" destId="{D4A6FAAB-8048-431A-808C-023578BE8F34}" srcOrd="7" destOrd="0" presId="urn:microsoft.com/office/officeart/2005/8/layout/hChevron3"/>
    <dgm:cxn modelId="{35EDD13B-DF8B-4DED-873D-EAB9184AA87A}"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15"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1ECB4429-25FC-40B8-A200-90B9BD1D28E3}"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A251BF1D-D4F1-4258-8CA6-3A1EF879EF5B}" type="presOf" srcId="{5FF2D4FE-A551-4F3F-AAC9-90D5FFA8619A}" destId="{565F66ED-5189-46DB-A579-BEA28FE6D986}"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75A986A3-5E5E-4F9F-91D7-87E48CBE52DD}" srcId="{252357BE-30EA-49F7-9DBD-B5F30B4F4A9D}" destId="{5FF2D4FE-A551-4F3F-AAC9-90D5FFA8619A}" srcOrd="2" destOrd="0" parTransId="{B1F63BA7-7FD5-4D4D-8317-105D6095C5E6}" sibTransId="{63DC6D5B-DE3D-4B3A-83C1-ED29E1464B8B}"/>
    <dgm:cxn modelId="{CE48D90B-2287-4499-9016-689BF45E4F14}"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1F95CFB9-AD3D-45C7-9F04-89AB29CC4931}" type="presOf" srcId="{FE62C0D6-7716-4F07-8A32-C1981493321E}" destId="{E90DA5B7-A9FA-4C23-963F-7930D037E7E4}" srcOrd="0" destOrd="0" presId="urn:microsoft.com/office/officeart/2005/8/layout/hChevron3"/>
    <dgm:cxn modelId="{5C773971-3F0E-4D5A-98B2-7DFA7550DF92}" type="presOf" srcId="{11840DCF-704A-4333-851F-70B4FE134E39}" destId="{4CE1BAFB-AD98-4868-A469-10A5BFCC62FB}" srcOrd="0" destOrd="0" presId="urn:microsoft.com/office/officeart/2005/8/layout/hChevron3"/>
    <dgm:cxn modelId="{116B9A63-6C5D-4E82-A2CC-BD6481145D3E}" type="presOf" srcId="{53D53256-A754-4BBD-AA8A-3E51EF6B7332}" destId="{371DF444-DDBC-427E-9FEE-DFE4E6239109}" srcOrd="0" destOrd="0" presId="urn:microsoft.com/office/officeart/2005/8/layout/hChevron3"/>
    <dgm:cxn modelId="{928C7B96-AC09-412B-8BE3-52A9569D55E7}" type="presParOf" srcId="{AFF030F6-8D1D-42AA-8527-70CC9827071F}" destId="{371DF444-DDBC-427E-9FEE-DFE4E6239109}" srcOrd="0" destOrd="0" presId="urn:microsoft.com/office/officeart/2005/8/layout/hChevron3"/>
    <dgm:cxn modelId="{4FD81C2F-90B7-426C-A71B-703945BEE8B1}" type="presParOf" srcId="{AFF030F6-8D1D-42AA-8527-70CC9827071F}" destId="{ADC953D7-9E50-47BF-933D-60204B80E8FB}" srcOrd="1" destOrd="0" presId="urn:microsoft.com/office/officeart/2005/8/layout/hChevron3"/>
    <dgm:cxn modelId="{66910D46-05C8-4403-8D01-828F0E079184}" type="presParOf" srcId="{AFF030F6-8D1D-42AA-8527-70CC9827071F}" destId="{B6154193-CFF1-422A-A0B1-99E4EAC26EDE}" srcOrd="2" destOrd="0" presId="urn:microsoft.com/office/officeart/2005/8/layout/hChevron3"/>
    <dgm:cxn modelId="{88EAEF96-AF78-4399-8058-629D0E055BC7}" type="presParOf" srcId="{AFF030F6-8D1D-42AA-8527-70CC9827071F}" destId="{B0D14E24-9419-4779-91B2-FCCDE3A94F4A}" srcOrd="3" destOrd="0" presId="urn:microsoft.com/office/officeart/2005/8/layout/hChevron3"/>
    <dgm:cxn modelId="{EBEB9C18-C05E-4166-9975-475A843D8046}" type="presParOf" srcId="{AFF030F6-8D1D-42AA-8527-70CC9827071F}" destId="{565F66ED-5189-46DB-A579-BEA28FE6D986}" srcOrd="4" destOrd="0" presId="urn:microsoft.com/office/officeart/2005/8/layout/hChevron3"/>
    <dgm:cxn modelId="{16984E0F-B69D-4878-840F-A86216697044}" type="presParOf" srcId="{AFF030F6-8D1D-42AA-8527-70CC9827071F}" destId="{5E46F59D-5DCE-432B-B3A1-0BD5CF2E763E}" srcOrd="5" destOrd="0" presId="urn:microsoft.com/office/officeart/2005/8/layout/hChevron3"/>
    <dgm:cxn modelId="{F2128C73-332E-4223-9E07-5873272D741A}" type="presParOf" srcId="{AFF030F6-8D1D-42AA-8527-70CC9827071F}" destId="{4CE1BAFB-AD98-4868-A469-10A5BFCC62FB}" srcOrd="6" destOrd="0" presId="urn:microsoft.com/office/officeart/2005/8/layout/hChevron3"/>
    <dgm:cxn modelId="{5754EDBE-5954-4C95-A58C-0D32DA35CFBF}" type="presParOf" srcId="{AFF030F6-8D1D-42AA-8527-70CC9827071F}" destId="{D4A6FAAB-8048-431A-808C-023578BE8F34}" srcOrd="7" destOrd="0" presId="urn:microsoft.com/office/officeart/2005/8/layout/hChevron3"/>
    <dgm:cxn modelId="{AD472B06-255C-41FF-AB26-1A7CA6DF4715}"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10"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F509CC10-0123-4272-8E99-857C273C5885}" type="presOf" srcId="{53D53256-A754-4BBD-AA8A-3E51EF6B7332}" destId="{371DF444-DDBC-427E-9FEE-DFE4E6239109}" srcOrd="0" destOrd="0" presId="urn:microsoft.com/office/officeart/2005/8/layout/hChevron3"/>
    <dgm:cxn modelId="{995B0260-1ABE-4CEA-86ED-1A80536D8E61}" type="presOf" srcId="{9E0F2420-2F7C-4BC9-B3B1-41D079D7B9BA}" destId="{B6154193-CFF1-422A-A0B1-99E4EAC26EDE}"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1CB8DC98-6BD5-4667-BC90-31308541051E}" type="presOf" srcId="{11840DCF-704A-4333-851F-70B4FE134E39}" destId="{4CE1BAFB-AD98-4868-A469-10A5BFCC62FB}" srcOrd="0" destOrd="0" presId="urn:microsoft.com/office/officeart/2005/8/layout/hChevron3"/>
    <dgm:cxn modelId="{5E1EDB06-678A-41B8-9EF2-0D21D8443299}" type="presOf" srcId="{FE62C0D6-7716-4F07-8A32-C1981493321E}" destId="{E90DA5B7-A9FA-4C23-963F-7930D037E7E4}"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75A986A3-5E5E-4F9F-91D7-87E48CBE52DD}" srcId="{252357BE-30EA-49F7-9DBD-B5F30B4F4A9D}" destId="{5FF2D4FE-A551-4F3F-AAC9-90D5FFA8619A}" srcOrd="2" destOrd="0" parTransId="{B1F63BA7-7FD5-4D4D-8317-105D6095C5E6}" sibTransId="{63DC6D5B-DE3D-4B3A-83C1-ED29E1464B8B}"/>
    <dgm:cxn modelId="{9926492C-DCD5-4A7B-A2A7-46D5A9980E6C}" srcId="{252357BE-30EA-49F7-9DBD-B5F30B4F4A9D}" destId="{53D53256-A754-4BBD-AA8A-3E51EF6B7332}" srcOrd="0" destOrd="0" parTransId="{C3E4354D-F9EE-4E3F-9BA8-9DF1EB710091}" sibTransId="{4FD9CFA0-B560-4378-8716-6829ECDA22C7}"/>
    <dgm:cxn modelId="{0325FA6E-5CAE-42A0-B5D2-C579233256AB}" type="presOf" srcId="{5FF2D4FE-A551-4F3F-AAC9-90D5FFA8619A}" destId="{565F66ED-5189-46DB-A579-BEA28FE6D986}" srcOrd="0" destOrd="0" presId="urn:microsoft.com/office/officeart/2005/8/layout/hChevron3"/>
    <dgm:cxn modelId="{0B7D9B18-4B18-4045-946B-34A6E99E31B4}" type="presOf" srcId="{252357BE-30EA-49F7-9DBD-B5F30B4F4A9D}" destId="{AFF030F6-8D1D-42AA-8527-70CC9827071F}" srcOrd="0" destOrd="0" presId="urn:microsoft.com/office/officeart/2005/8/layout/hChevron3"/>
    <dgm:cxn modelId="{80B066AB-60F8-4802-BD7E-F6B874729396}" type="presParOf" srcId="{AFF030F6-8D1D-42AA-8527-70CC9827071F}" destId="{371DF444-DDBC-427E-9FEE-DFE4E6239109}" srcOrd="0" destOrd="0" presId="urn:microsoft.com/office/officeart/2005/8/layout/hChevron3"/>
    <dgm:cxn modelId="{39EABCDA-4B14-42AC-A854-8BC3AE42C311}" type="presParOf" srcId="{AFF030F6-8D1D-42AA-8527-70CC9827071F}" destId="{ADC953D7-9E50-47BF-933D-60204B80E8FB}" srcOrd="1" destOrd="0" presId="urn:microsoft.com/office/officeart/2005/8/layout/hChevron3"/>
    <dgm:cxn modelId="{1F871D4C-91E2-40AC-B668-284D09D1FE2E}" type="presParOf" srcId="{AFF030F6-8D1D-42AA-8527-70CC9827071F}" destId="{B6154193-CFF1-422A-A0B1-99E4EAC26EDE}" srcOrd="2" destOrd="0" presId="urn:microsoft.com/office/officeart/2005/8/layout/hChevron3"/>
    <dgm:cxn modelId="{F4089FEC-C8C3-4ACD-BA8F-0F6436503AF0}" type="presParOf" srcId="{AFF030F6-8D1D-42AA-8527-70CC9827071F}" destId="{B0D14E24-9419-4779-91B2-FCCDE3A94F4A}" srcOrd="3" destOrd="0" presId="urn:microsoft.com/office/officeart/2005/8/layout/hChevron3"/>
    <dgm:cxn modelId="{89F7981C-6143-4FCE-8557-C12CFDE681DD}" type="presParOf" srcId="{AFF030F6-8D1D-42AA-8527-70CC9827071F}" destId="{565F66ED-5189-46DB-A579-BEA28FE6D986}" srcOrd="4" destOrd="0" presId="urn:microsoft.com/office/officeart/2005/8/layout/hChevron3"/>
    <dgm:cxn modelId="{27D2C21E-E539-4E10-BC15-17AF5490E251}" type="presParOf" srcId="{AFF030F6-8D1D-42AA-8527-70CC9827071F}" destId="{5E46F59D-5DCE-432B-B3A1-0BD5CF2E763E}" srcOrd="5" destOrd="0" presId="urn:microsoft.com/office/officeart/2005/8/layout/hChevron3"/>
    <dgm:cxn modelId="{779396CD-86D5-4E39-AFB5-CD32321A2796}" type="presParOf" srcId="{AFF030F6-8D1D-42AA-8527-70CC9827071F}" destId="{4CE1BAFB-AD98-4868-A469-10A5BFCC62FB}" srcOrd="6" destOrd="0" presId="urn:microsoft.com/office/officeart/2005/8/layout/hChevron3"/>
    <dgm:cxn modelId="{CE27413F-3821-4312-9ABE-1600B7343188}" type="presParOf" srcId="{AFF030F6-8D1D-42AA-8527-70CC9827071F}" destId="{D4A6FAAB-8048-431A-808C-023578BE8F34}" srcOrd="7" destOrd="0" presId="urn:microsoft.com/office/officeart/2005/8/layout/hChevron3"/>
    <dgm:cxn modelId="{DE98534D-9536-4597-9CDB-99E2E61E461B}"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BA36E1DD-7281-45D4-B714-A971E05C04A1}" type="presOf" srcId="{5FF2D4FE-A551-4F3F-AAC9-90D5FFA8619A}" destId="{565F66ED-5189-46DB-A579-BEA28FE6D986}" srcOrd="0" destOrd="0" presId="urn:microsoft.com/office/officeart/2005/8/layout/hChevron3"/>
    <dgm:cxn modelId="{FC6984BC-E696-44E8-A04C-3F1A2E3244D8}" type="presOf" srcId="{53D53256-A754-4BBD-AA8A-3E51EF6B7332}" destId="{371DF444-DDBC-427E-9FEE-DFE4E6239109}"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4356EC9F-BF4F-418E-BD4F-82420C987555}" type="presOf" srcId="{FE62C0D6-7716-4F07-8A32-C1981493321E}" destId="{E90DA5B7-A9FA-4C23-963F-7930D037E7E4}"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1724491B-ABF3-4B60-91A9-6091F11EDE13}" type="presOf" srcId="{11840DCF-704A-4333-851F-70B4FE134E39}" destId="{4CE1BAFB-AD98-4868-A469-10A5BFCC62F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9926492C-DCD5-4A7B-A2A7-46D5A9980E6C}" srcId="{252357BE-30EA-49F7-9DBD-B5F30B4F4A9D}" destId="{53D53256-A754-4BBD-AA8A-3E51EF6B7332}" srcOrd="0" destOrd="0" parTransId="{C3E4354D-F9EE-4E3F-9BA8-9DF1EB710091}" sibTransId="{4FD9CFA0-B560-4378-8716-6829ECDA22C7}"/>
    <dgm:cxn modelId="{C55643C7-BA2A-48EA-A437-353C4C5C81B0}" type="presOf" srcId="{252357BE-30EA-49F7-9DBD-B5F30B4F4A9D}" destId="{AFF030F6-8D1D-42AA-8527-70CC9827071F}" srcOrd="0" destOrd="0" presId="urn:microsoft.com/office/officeart/2005/8/layout/hChevron3"/>
    <dgm:cxn modelId="{B4F210C5-9A22-4633-BF70-0D622EF2B996}" type="presOf" srcId="{9E0F2420-2F7C-4BC9-B3B1-41D079D7B9BA}" destId="{B6154193-CFF1-422A-A0B1-99E4EAC26EDE}" srcOrd="0" destOrd="0" presId="urn:microsoft.com/office/officeart/2005/8/layout/hChevron3"/>
    <dgm:cxn modelId="{922A8782-23FA-47D5-9B94-76123775AD32}" type="presParOf" srcId="{AFF030F6-8D1D-42AA-8527-70CC9827071F}" destId="{371DF444-DDBC-427E-9FEE-DFE4E6239109}" srcOrd="0" destOrd="0" presId="urn:microsoft.com/office/officeart/2005/8/layout/hChevron3"/>
    <dgm:cxn modelId="{A6DAB213-9AF3-4D12-B301-5F1D732F114C}" type="presParOf" srcId="{AFF030F6-8D1D-42AA-8527-70CC9827071F}" destId="{ADC953D7-9E50-47BF-933D-60204B80E8FB}" srcOrd="1" destOrd="0" presId="urn:microsoft.com/office/officeart/2005/8/layout/hChevron3"/>
    <dgm:cxn modelId="{50373D45-9CC7-4930-9E97-DD518C59C5A0}" type="presParOf" srcId="{AFF030F6-8D1D-42AA-8527-70CC9827071F}" destId="{B6154193-CFF1-422A-A0B1-99E4EAC26EDE}" srcOrd="2" destOrd="0" presId="urn:microsoft.com/office/officeart/2005/8/layout/hChevron3"/>
    <dgm:cxn modelId="{F07A63C9-6AA2-4822-9A2D-3BBBAE3487E1}" type="presParOf" srcId="{AFF030F6-8D1D-42AA-8527-70CC9827071F}" destId="{B0D14E24-9419-4779-91B2-FCCDE3A94F4A}" srcOrd="3" destOrd="0" presId="urn:microsoft.com/office/officeart/2005/8/layout/hChevron3"/>
    <dgm:cxn modelId="{9EB6A243-3B72-45C2-84A5-9E3E5D8C07E1}" type="presParOf" srcId="{AFF030F6-8D1D-42AA-8527-70CC9827071F}" destId="{565F66ED-5189-46DB-A579-BEA28FE6D986}" srcOrd="4" destOrd="0" presId="urn:microsoft.com/office/officeart/2005/8/layout/hChevron3"/>
    <dgm:cxn modelId="{2685FA98-6021-4045-B4DD-3C4A61BC43FA}" type="presParOf" srcId="{AFF030F6-8D1D-42AA-8527-70CC9827071F}" destId="{5E46F59D-5DCE-432B-B3A1-0BD5CF2E763E}" srcOrd="5" destOrd="0" presId="urn:microsoft.com/office/officeart/2005/8/layout/hChevron3"/>
    <dgm:cxn modelId="{A5848CB9-790B-4193-8CDB-1748CB9459E5}" type="presParOf" srcId="{AFF030F6-8D1D-42AA-8527-70CC9827071F}" destId="{4CE1BAFB-AD98-4868-A469-10A5BFCC62FB}" srcOrd="6" destOrd="0" presId="urn:microsoft.com/office/officeart/2005/8/layout/hChevron3"/>
    <dgm:cxn modelId="{8F277D53-120E-4F2B-8106-9406079DF9DE}" type="presParOf" srcId="{AFF030F6-8D1D-42AA-8527-70CC9827071F}" destId="{D4A6FAAB-8048-431A-808C-023578BE8F34}" srcOrd="7" destOrd="0" presId="urn:microsoft.com/office/officeart/2005/8/layout/hChevron3"/>
    <dgm:cxn modelId="{3110F5A7-A68B-4E01-A4A5-7D67187E0A0D}"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FB287E04-1935-49D3-B287-C58A0AAF4DA1}" type="presOf" srcId="{53D53256-A754-4BBD-AA8A-3E51EF6B7332}" destId="{371DF444-DDBC-427E-9FEE-DFE4E6239109}" srcOrd="0" destOrd="0" presId="urn:microsoft.com/office/officeart/2005/8/layout/hChevron3"/>
    <dgm:cxn modelId="{D5B9AFE3-4C12-4FD9-B6E7-A5A88F66E399}" type="presOf" srcId="{252357BE-30EA-49F7-9DBD-B5F30B4F4A9D}" destId="{AFF030F6-8D1D-42AA-8527-70CC9827071F}"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FB5C796E-6CD1-4D5A-A786-789C61C8FB6E}" type="presOf" srcId="{5FF2D4FE-A551-4F3F-AAC9-90D5FFA8619A}" destId="{565F66ED-5189-46DB-A579-BEA28FE6D986}" srcOrd="0" destOrd="0" presId="urn:microsoft.com/office/officeart/2005/8/layout/hChevron3"/>
    <dgm:cxn modelId="{C2E99B64-AF1B-4F9D-B1E7-A192DBB3BF2F}" type="presOf" srcId="{9E0F2420-2F7C-4BC9-B3B1-41D079D7B9BA}" destId="{B6154193-CFF1-422A-A0B1-99E4EAC26EDE}" srcOrd="0" destOrd="0" presId="urn:microsoft.com/office/officeart/2005/8/layout/hChevron3"/>
    <dgm:cxn modelId="{781B7A64-C94C-44EE-BBF7-1B91C69C0D40}" type="presOf" srcId="{FE62C0D6-7716-4F07-8A32-C1981493321E}" destId="{E90DA5B7-A9FA-4C23-963F-7930D037E7E4}"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865504F-C7A7-4C95-AC1F-C38E2396AFD2}" srcId="{252357BE-30EA-49F7-9DBD-B5F30B4F4A9D}" destId="{9E0F2420-2F7C-4BC9-B3B1-41D079D7B9BA}" srcOrd="1" destOrd="0" parTransId="{159D1B60-FDFE-45EB-96D1-3A2D0D5077E7}" sibTransId="{C7317D7E-54AF-443B-8B18-3D7BC7721E94}"/>
    <dgm:cxn modelId="{1438377B-1A74-4E2D-AAB9-B2411746C6DC}" type="presOf" srcId="{11840DCF-704A-4333-851F-70B4FE134E39}" destId="{4CE1BAFB-AD98-4868-A469-10A5BFCC62F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5AE98ABB-8A0D-48EA-9A68-A9AC85786E64}" type="presParOf" srcId="{AFF030F6-8D1D-42AA-8527-70CC9827071F}" destId="{371DF444-DDBC-427E-9FEE-DFE4E6239109}" srcOrd="0" destOrd="0" presId="urn:microsoft.com/office/officeart/2005/8/layout/hChevron3"/>
    <dgm:cxn modelId="{D88BCEFB-EF19-4067-9B47-D5AC340ACA07}" type="presParOf" srcId="{AFF030F6-8D1D-42AA-8527-70CC9827071F}" destId="{ADC953D7-9E50-47BF-933D-60204B80E8FB}" srcOrd="1" destOrd="0" presId="urn:microsoft.com/office/officeart/2005/8/layout/hChevron3"/>
    <dgm:cxn modelId="{7804C5DE-0ADC-4CCD-99A4-2C6FB46A41C2}" type="presParOf" srcId="{AFF030F6-8D1D-42AA-8527-70CC9827071F}" destId="{B6154193-CFF1-422A-A0B1-99E4EAC26EDE}" srcOrd="2" destOrd="0" presId="urn:microsoft.com/office/officeart/2005/8/layout/hChevron3"/>
    <dgm:cxn modelId="{51371268-D49B-4C28-9AE3-F2BB5B31AE2B}" type="presParOf" srcId="{AFF030F6-8D1D-42AA-8527-70CC9827071F}" destId="{B0D14E24-9419-4779-91B2-FCCDE3A94F4A}" srcOrd="3" destOrd="0" presId="urn:microsoft.com/office/officeart/2005/8/layout/hChevron3"/>
    <dgm:cxn modelId="{809D8D2C-CC0A-4ED6-BB4C-5A579677A023}" type="presParOf" srcId="{AFF030F6-8D1D-42AA-8527-70CC9827071F}" destId="{565F66ED-5189-46DB-A579-BEA28FE6D986}" srcOrd="4" destOrd="0" presId="urn:microsoft.com/office/officeart/2005/8/layout/hChevron3"/>
    <dgm:cxn modelId="{1269FE90-3495-4B88-B7AA-B627E6E42EE0}" type="presParOf" srcId="{AFF030F6-8D1D-42AA-8527-70CC9827071F}" destId="{5E46F59D-5DCE-432B-B3A1-0BD5CF2E763E}" srcOrd="5" destOrd="0" presId="urn:microsoft.com/office/officeart/2005/8/layout/hChevron3"/>
    <dgm:cxn modelId="{05204C82-D7A9-4B0D-ABC6-ACCD78E49246}" type="presParOf" srcId="{AFF030F6-8D1D-42AA-8527-70CC9827071F}" destId="{4CE1BAFB-AD98-4868-A469-10A5BFCC62FB}" srcOrd="6" destOrd="0" presId="urn:microsoft.com/office/officeart/2005/8/layout/hChevron3"/>
    <dgm:cxn modelId="{FF6D7DB2-5EAD-491A-8D26-A09D1153EDA5}" type="presParOf" srcId="{AFF030F6-8D1D-42AA-8527-70CC9827071F}" destId="{D4A6FAAB-8048-431A-808C-023578BE8F34}" srcOrd="7" destOrd="0" presId="urn:microsoft.com/office/officeart/2005/8/layout/hChevron3"/>
    <dgm:cxn modelId="{0B73B74E-B140-47B3-8C5B-46837EB70828}"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036CE0B2-7F18-4CDB-A683-50FB1EE7EC23}" type="presOf" srcId="{5FF2D4FE-A551-4F3F-AAC9-90D5FFA8619A}" destId="{565F66ED-5189-46DB-A579-BEA28FE6D986}"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1E4BE299-70FB-4916-8517-6DB463F72D48}"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3D528061-AA3D-46B1-BFC3-3211687A8234}" type="presOf" srcId="{FE62C0D6-7716-4F07-8A32-C1981493321E}" destId="{E90DA5B7-A9FA-4C23-963F-7930D037E7E4}" srcOrd="0" destOrd="0" presId="urn:microsoft.com/office/officeart/2005/8/layout/hChevron3"/>
    <dgm:cxn modelId="{21CB5C89-5F4D-4176-A8AF-576E31ECC2B4}"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098A2238-9759-419B-8308-4440017B7726}" type="presOf" srcId="{252357BE-30EA-49F7-9DBD-B5F30B4F4A9D}" destId="{AFF030F6-8D1D-42AA-8527-70CC9827071F}" srcOrd="0" destOrd="0" presId="urn:microsoft.com/office/officeart/2005/8/layout/hChevron3"/>
    <dgm:cxn modelId="{5D203D5A-5CF5-48E9-B15A-8C4255397923}" type="presOf" srcId="{11840DCF-704A-4333-851F-70B4FE134E39}" destId="{4CE1BAFB-AD98-4868-A469-10A5BFCC62FB}" srcOrd="0" destOrd="0" presId="urn:microsoft.com/office/officeart/2005/8/layout/hChevron3"/>
    <dgm:cxn modelId="{73FA63D6-594D-4720-8F3E-F45C3DBB6552}" type="presParOf" srcId="{AFF030F6-8D1D-42AA-8527-70CC9827071F}" destId="{371DF444-DDBC-427E-9FEE-DFE4E6239109}" srcOrd="0" destOrd="0" presId="urn:microsoft.com/office/officeart/2005/8/layout/hChevron3"/>
    <dgm:cxn modelId="{E53F4C42-DA1A-4997-9211-22D051356F95}" type="presParOf" srcId="{AFF030F6-8D1D-42AA-8527-70CC9827071F}" destId="{ADC953D7-9E50-47BF-933D-60204B80E8FB}" srcOrd="1" destOrd="0" presId="urn:microsoft.com/office/officeart/2005/8/layout/hChevron3"/>
    <dgm:cxn modelId="{270535A4-9F88-47C9-904E-B848A646A225}" type="presParOf" srcId="{AFF030F6-8D1D-42AA-8527-70CC9827071F}" destId="{B6154193-CFF1-422A-A0B1-99E4EAC26EDE}" srcOrd="2" destOrd="0" presId="urn:microsoft.com/office/officeart/2005/8/layout/hChevron3"/>
    <dgm:cxn modelId="{53D0CB29-049E-437B-8063-66FB591A2F59}" type="presParOf" srcId="{AFF030F6-8D1D-42AA-8527-70CC9827071F}" destId="{B0D14E24-9419-4779-91B2-FCCDE3A94F4A}" srcOrd="3" destOrd="0" presId="urn:microsoft.com/office/officeart/2005/8/layout/hChevron3"/>
    <dgm:cxn modelId="{5091D65F-B83E-462B-AE69-82322A17BF1B}" type="presParOf" srcId="{AFF030F6-8D1D-42AA-8527-70CC9827071F}" destId="{565F66ED-5189-46DB-A579-BEA28FE6D986}" srcOrd="4" destOrd="0" presId="urn:microsoft.com/office/officeart/2005/8/layout/hChevron3"/>
    <dgm:cxn modelId="{8E6A61EB-9F92-420B-8BC0-CFB742F9BF8F}" type="presParOf" srcId="{AFF030F6-8D1D-42AA-8527-70CC9827071F}" destId="{5E46F59D-5DCE-432B-B3A1-0BD5CF2E763E}" srcOrd="5" destOrd="0" presId="urn:microsoft.com/office/officeart/2005/8/layout/hChevron3"/>
    <dgm:cxn modelId="{BFD8439E-B459-4031-8D57-A26EAA21567E}" type="presParOf" srcId="{AFF030F6-8D1D-42AA-8527-70CC9827071F}" destId="{4CE1BAFB-AD98-4868-A469-10A5BFCC62FB}" srcOrd="6" destOrd="0" presId="urn:microsoft.com/office/officeart/2005/8/layout/hChevron3"/>
    <dgm:cxn modelId="{06AC79F6-0602-4A2E-9491-CC46870987DB}" type="presParOf" srcId="{AFF030F6-8D1D-42AA-8527-70CC9827071F}" destId="{D4A6FAAB-8048-431A-808C-023578BE8F34}" srcOrd="7" destOrd="0" presId="urn:microsoft.com/office/officeart/2005/8/layout/hChevron3"/>
    <dgm:cxn modelId="{72D27307-3C2C-4B3A-B37D-6F09DEB2C616}"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6EDFDA0F-C704-4EDA-88F0-0B3785FCB8E9}" type="presOf" srcId="{5FF2D4FE-A551-4F3F-AAC9-90D5FFA8619A}" destId="{565F66ED-5189-46DB-A579-BEA28FE6D986}"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360E001E-4D5E-43A6-ADAC-74DF21A3DC6A}" type="presOf" srcId="{11840DCF-704A-4333-851F-70B4FE134E39}" destId="{4CE1BAFB-AD98-4868-A469-10A5BFCC62FB}" srcOrd="0" destOrd="0" presId="urn:microsoft.com/office/officeart/2005/8/layout/hChevron3"/>
    <dgm:cxn modelId="{5942F2AA-DA6E-44E5-BEB4-6069B03D357B}" type="presOf" srcId="{9E0F2420-2F7C-4BC9-B3B1-41D079D7B9BA}" destId="{B6154193-CFF1-422A-A0B1-99E4EAC26EDE}"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865504F-C7A7-4C95-AC1F-C38E2396AFD2}" srcId="{252357BE-30EA-49F7-9DBD-B5F30B4F4A9D}" destId="{9E0F2420-2F7C-4BC9-B3B1-41D079D7B9BA}" srcOrd="1" destOrd="0" parTransId="{159D1B60-FDFE-45EB-96D1-3A2D0D5077E7}" sibTransId="{C7317D7E-54AF-443B-8B18-3D7BC7721E94}"/>
    <dgm:cxn modelId="{C1CB7B8C-0981-4156-B809-47D569ED0DC4}" type="presOf" srcId="{53D53256-A754-4BBD-AA8A-3E51EF6B7332}" destId="{371DF444-DDBC-427E-9FEE-DFE4E6239109}" srcOrd="0" destOrd="0" presId="urn:microsoft.com/office/officeart/2005/8/layout/hChevron3"/>
    <dgm:cxn modelId="{1F6EC21E-F9C0-4899-AE57-D663C11130CB}" type="presOf" srcId="{252357BE-30EA-49F7-9DBD-B5F30B4F4A9D}" destId="{AFF030F6-8D1D-42AA-8527-70CC9827071F}" srcOrd="0" destOrd="0" presId="urn:microsoft.com/office/officeart/2005/8/layout/hChevron3"/>
    <dgm:cxn modelId="{9D39706B-D4AA-4D43-AE84-D68CEADB3E70}"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CD916B06-6439-4975-BF6D-66052B281B06}" type="presParOf" srcId="{AFF030F6-8D1D-42AA-8527-70CC9827071F}" destId="{371DF444-DDBC-427E-9FEE-DFE4E6239109}" srcOrd="0" destOrd="0" presId="urn:microsoft.com/office/officeart/2005/8/layout/hChevron3"/>
    <dgm:cxn modelId="{5F32C8DF-A032-45AC-A8C2-A26EE4745C35}" type="presParOf" srcId="{AFF030F6-8D1D-42AA-8527-70CC9827071F}" destId="{ADC953D7-9E50-47BF-933D-60204B80E8FB}" srcOrd="1" destOrd="0" presId="urn:microsoft.com/office/officeart/2005/8/layout/hChevron3"/>
    <dgm:cxn modelId="{A200B7DA-A8E4-482E-8534-A2D4D1E351BC}" type="presParOf" srcId="{AFF030F6-8D1D-42AA-8527-70CC9827071F}" destId="{B6154193-CFF1-422A-A0B1-99E4EAC26EDE}" srcOrd="2" destOrd="0" presId="urn:microsoft.com/office/officeart/2005/8/layout/hChevron3"/>
    <dgm:cxn modelId="{5C57E65C-E996-4FF6-A4EB-DA660775B200}" type="presParOf" srcId="{AFF030F6-8D1D-42AA-8527-70CC9827071F}" destId="{B0D14E24-9419-4779-91B2-FCCDE3A94F4A}" srcOrd="3" destOrd="0" presId="urn:microsoft.com/office/officeart/2005/8/layout/hChevron3"/>
    <dgm:cxn modelId="{0117DD06-AF7E-420D-B5B4-145BA35D7B9F}" type="presParOf" srcId="{AFF030F6-8D1D-42AA-8527-70CC9827071F}" destId="{565F66ED-5189-46DB-A579-BEA28FE6D986}" srcOrd="4" destOrd="0" presId="urn:microsoft.com/office/officeart/2005/8/layout/hChevron3"/>
    <dgm:cxn modelId="{A2A87F1B-F9F8-4B85-BD0D-B7B0B874D809}" type="presParOf" srcId="{AFF030F6-8D1D-42AA-8527-70CC9827071F}" destId="{5E46F59D-5DCE-432B-B3A1-0BD5CF2E763E}" srcOrd="5" destOrd="0" presId="urn:microsoft.com/office/officeart/2005/8/layout/hChevron3"/>
    <dgm:cxn modelId="{98F7EB43-E2C3-4485-91F4-6845DC678949}" type="presParOf" srcId="{AFF030F6-8D1D-42AA-8527-70CC9827071F}" destId="{4CE1BAFB-AD98-4868-A469-10A5BFCC62FB}" srcOrd="6" destOrd="0" presId="urn:microsoft.com/office/officeart/2005/8/layout/hChevron3"/>
    <dgm:cxn modelId="{2C85D8B1-76F1-48BE-8960-3CDBD0235A65}" type="presParOf" srcId="{AFF030F6-8D1D-42AA-8527-70CC9827071F}" destId="{D4A6FAAB-8048-431A-808C-023578BE8F34}" srcOrd="7" destOrd="0" presId="urn:microsoft.com/office/officeart/2005/8/layout/hChevron3"/>
    <dgm:cxn modelId="{8635105B-5FD8-41BA-A985-EAA9CA8CDD82}"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B9EE4C83-5D76-42E8-9B52-F0F8B25F2066}" type="presOf" srcId="{11840DCF-704A-4333-851F-70B4FE134E39}" destId="{4CE1BAFB-AD98-4868-A469-10A5BFCC62FB}" srcOrd="0" destOrd="0" presId="urn:microsoft.com/office/officeart/2005/8/layout/hChevron3"/>
    <dgm:cxn modelId="{A3D7D9C9-A19A-4EFE-A36A-6BE57575E5A6}" type="presOf" srcId="{252357BE-30EA-49F7-9DBD-B5F30B4F4A9D}" destId="{AFF030F6-8D1D-42AA-8527-70CC9827071F}"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33A9C70-9809-4422-84A8-6A5EFABBFA80}" type="presOf" srcId="{53D53256-A754-4BBD-AA8A-3E51EF6B7332}" destId="{371DF444-DDBC-427E-9FEE-DFE4E6239109}" srcOrd="0" destOrd="0" presId="urn:microsoft.com/office/officeart/2005/8/layout/hChevron3"/>
    <dgm:cxn modelId="{B36F9001-9CEC-4065-A632-6038D4137F39}" type="presOf" srcId="{5FF2D4FE-A551-4F3F-AAC9-90D5FFA8619A}" destId="{565F66ED-5189-46DB-A579-BEA28FE6D986}" srcOrd="0" destOrd="0" presId="urn:microsoft.com/office/officeart/2005/8/layout/hChevron3"/>
    <dgm:cxn modelId="{7955A069-232B-4CF6-B550-85E5AB32D68B}"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9926492C-DCD5-4A7B-A2A7-46D5A9980E6C}" srcId="{252357BE-30EA-49F7-9DBD-B5F30B4F4A9D}" destId="{53D53256-A754-4BBD-AA8A-3E51EF6B7332}" srcOrd="0" destOrd="0" parTransId="{C3E4354D-F9EE-4E3F-9BA8-9DF1EB710091}" sibTransId="{4FD9CFA0-B560-4378-8716-6829ECDA22C7}"/>
    <dgm:cxn modelId="{A04E9762-D5F3-45BD-A0DE-16D9AE236A46}" type="presOf" srcId="{FE62C0D6-7716-4F07-8A32-C1981493321E}" destId="{E90DA5B7-A9FA-4C23-963F-7930D037E7E4}" srcOrd="0" destOrd="0" presId="urn:microsoft.com/office/officeart/2005/8/layout/hChevron3"/>
    <dgm:cxn modelId="{146BDD17-B404-425C-A8AF-ADF32AA58B92}" type="presParOf" srcId="{AFF030F6-8D1D-42AA-8527-70CC9827071F}" destId="{371DF444-DDBC-427E-9FEE-DFE4E6239109}" srcOrd="0" destOrd="0" presId="urn:microsoft.com/office/officeart/2005/8/layout/hChevron3"/>
    <dgm:cxn modelId="{8C3556A2-EA3B-4890-8D12-9CBE2BEC2993}" type="presParOf" srcId="{AFF030F6-8D1D-42AA-8527-70CC9827071F}" destId="{ADC953D7-9E50-47BF-933D-60204B80E8FB}" srcOrd="1" destOrd="0" presId="urn:microsoft.com/office/officeart/2005/8/layout/hChevron3"/>
    <dgm:cxn modelId="{38979C21-99FA-431B-852E-570D65596A3B}" type="presParOf" srcId="{AFF030F6-8D1D-42AA-8527-70CC9827071F}" destId="{B6154193-CFF1-422A-A0B1-99E4EAC26EDE}" srcOrd="2" destOrd="0" presId="urn:microsoft.com/office/officeart/2005/8/layout/hChevron3"/>
    <dgm:cxn modelId="{19D62EDB-BC59-4E04-A2A4-58561D34B2B0}" type="presParOf" srcId="{AFF030F6-8D1D-42AA-8527-70CC9827071F}" destId="{B0D14E24-9419-4779-91B2-FCCDE3A94F4A}" srcOrd="3" destOrd="0" presId="urn:microsoft.com/office/officeart/2005/8/layout/hChevron3"/>
    <dgm:cxn modelId="{257B530C-C8C4-4D2B-B628-8037DB27D5FC}" type="presParOf" srcId="{AFF030F6-8D1D-42AA-8527-70CC9827071F}" destId="{565F66ED-5189-46DB-A579-BEA28FE6D986}" srcOrd="4" destOrd="0" presId="urn:microsoft.com/office/officeart/2005/8/layout/hChevron3"/>
    <dgm:cxn modelId="{65E567AC-5779-49E9-9657-89DDFE55B17D}" type="presParOf" srcId="{AFF030F6-8D1D-42AA-8527-70CC9827071F}" destId="{5E46F59D-5DCE-432B-B3A1-0BD5CF2E763E}" srcOrd="5" destOrd="0" presId="urn:microsoft.com/office/officeart/2005/8/layout/hChevron3"/>
    <dgm:cxn modelId="{ED828FAC-4C9A-4467-AF81-408B243651DE}" type="presParOf" srcId="{AFF030F6-8D1D-42AA-8527-70CC9827071F}" destId="{4CE1BAFB-AD98-4868-A469-10A5BFCC62FB}" srcOrd="6" destOrd="0" presId="urn:microsoft.com/office/officeart/2005/8/layout/hChevron3"/>
    <dgm:cxn modelId="{E9EAB62A-D20B-4D13-8AE2-D6089AA6A4B8}" type="presParOf" srcId="{AFF030F6-8D1D-42AA-8527-70CC9827071F}" destId="{D4A6FAAB-8048-431A-808C-023578BE8F34}" srcOrd="7" destOrd="0" presId="urn:microsoft.com/office/officeart/2005/8/layout/hChevron3"/>
    <dgm:cxn modelId="{02640477-BA14-4B7C-B5D7-4F8EEFD60024}"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bg1"/>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solidFill>
          <a:schemeClr val="tx2">
            <a:lumMod val="25000"/>
            <a:lumOff val="75000"/>
          </a:schemeClr>
        </a:solidFill>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68848D4A-8D5C-4632-9B1B-375BA408F032}" type="presOf" srcId="{252357BE-30EA-49F7-9DBD-B5F30B4F4A9D}" destId="{AFF030F6-8D1D-42AA-8527-70CC9827071F}" srcOrd="0" destOrd="0" presId="urn:microsoft.com/office/officeart/2005/8/layout/hChevron3"/>
    <dgm:cxn modelId="{A41A8715-F153-4AD5-87D0-ADB69F902E1F}" type="presOf" srcId="{5FF2D4FE-A551-4F3F-AAC9-90D5FFA8619A}" destId="{565F66ED-5189-46DB-A579-BEA28FE6D986}"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75A986A3-5E5E-4F9F-91D7-87E48CBE52DD}" srcId="{252357BE-30EA-49F7-9DBD-B5F30B4F4A9D}" destId="{5FF2D4FE-A551-4F3F-AAC9-90D5FFA8619A}" srcOrd="2" destOrd="0" parTransId="{B1F63BA7-7FD5-4D4D-8317-105D6095C5E6}" sibTransId="{63DC6D5B-DE3D-4B3A-83C1-ED29E1464B8B}"/>
    <dgm:cxn modelId="{BE84001A-9BCF-46DD-8382-826FE4E4ACD8}"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EBFA7B7C-5808-4D56-8AA5-B6F98050F6D3}" type="presOf" srcId="{9E0F2420-2F7C-4BC9-B3B1-41D079D7B9BA}" destId="{B6154193-CFF1-422A-A0B1-99E4EAC26EDE}" srcOrd="0" destOrd="0" presId="urn:microsoft.com/office/officeart/2005/8/layout/hChevron3"/>
    <dgm:cxn modelId="{E6748DE6-4E67-4A88-99E9-FEDB2C6F508C}" type="presOf" srcId="{FE62C0D6-7716-4F07-8A32-C1981493321E}" destId="{E90DA5B7-A9FA-4C23-963F-7930D037E7E4}" srcOrd="0" destOrd="0" presId="urn:microsoft.com/office/officeart/2005/8/layout/hChevron3"/>
    <dgm:cxn modelId="{7035C0A3-AD58-4899-B02F-2F7ED268B7E5}" type="presOf" srcId="{53D53256-A754-4BBD-AA8A-3E51EF6B7332}" destId="{371DF444-DDBC-427E-9FEE-DFE4E6239109}" srcOrd="0" destOrd="0" presId="urn:microsoft.com/office/officeart/2005/8/layout/hChevron3"/>
    <dgm:cxn modelId="{A4C701D0-37E4-4C12-8EDB-0633B5679E21}" type="presParOf" srcId="{AFF030F6-8D1D-42AA-8527-70CC9827071F}" destId="{371DF444-DDBC-427E-9FEE-DFE4E6239109}" srcOrd="0" destOrd="0" presId="urn:microsoft.com/office/officeart/2005/8/layout/hChevron3"/>
    <dgm:cxn modelId="{6BEA3B30-B663-4479-9074-40CD5AF0EAD5}" type="presParOf" srcId="{AFF030F6-8D1D-42AA-8527-70CC9827071F}" destId="{ADC953D7-9E50-47BF-933D-60204B80E8FB}" srcOrd="1" destOrd="0" presId="urn:microsoft.com/office/officeart/2005/8/layout/hChevron3"/>
    <dgm:cxn modelId="{63D78C74-DA2A-409B-B8DB-36DA4C753CF3}" type="presParOf" srcId="{AFF030F6-8D1D-42AA-8527-70CC9827071F}" destId="{B6154193-CFF1-422A-A0B1-99E4EAC26EDE}" srcOrd="2" destOrd="0" presId="urn:microsoft.com/office/officeart/2005/8/layout/hChevron3"/>
    <dgm:cxn modelId="{0A286578-DB3A-45D7-9019-2FA3426D29B3}" type="presParOf" srcId="{AFF030F6-8D1D-42AA-8527-70CC9827071F}" destId="{B0D14E24-9419-4779-91B2-FCCDE3A94F4A}" srcOrd="3" destOrd="0" presId="urn:microsoft.com/office/officeart/2005/8/layout/hChevron3"/>
    <dgm:cxn modelId="{320CE7EA-098E-41AE-A728-B7B02B055EFF}" type="presParOf" srcId="{AFF030F6-8D1D-42AA-8527-70CC9827071F}" destId="{565F66ED-5189-46DB-A579-BEA28FE6D986}" srcOrd="4" destOrd="0" presId="urn:microsoft.com/office/officeart/2005/8/layout/hChevron3"/>
    <dgm:cxn modelId="{283B0B46-2415-49B2-97FF-5BB64C8C02E4}" type="presParOf" srcId="{AFF030F6-8D1D-42AA-8527-70CC9827071F}" destId="{5E46F59D-5DCE-432B-B3A1-0BD5CF2E763E}" srcOrd="5" destOrd="0" presId="urn:microsoft.com/office/officeart/2005/8/layout/hChevron3"/>
    <dgm:cxn modelId="{8C7D0E8F-79E4-4F5E-9453-280DB2B1E3A2}" type="presParOf" srcId="{AFF030F6-8D1D-42AA-8527-70CC9827071F}" destId="{4CE1BAFB-AD98-4868-A469-10A5BFCC62FB}" srcOrd="6" destOrd="0" presId="urn:microsoft.com/office/officeart/2005/8/layout/hChevron3"/>
    <dgm:cxn modelId="{4C479219-B128-4C92-8C2E-4DC55BB21C2A}" type="presParOf" srcId="{AFF030F6-8D1D-42AA-8527-70CC9827071F}" destId="{D4A6FAAB-8048-431A-808C-023578BE8F34}" srcOrd="7" destOrd="0" presId="urn:microsoft.com/office/officeart/2005/8/layout/hChevron3"/>
    <dgm:cxn modelId="{E6C0DFB3-CD6B-410B-B6BE-E88E4B754737}"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A8353F94-86D0-46E1-87E7-9E822B19DA76}" type="presOf" srcId="{5FF2D4FE-A551-4F3F-AAC9-90D5FFA8619A}" destId="{565F66ED-5189-46DB-A579-BEA28FE6D986}"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91CAB757-2141-4FF0-AE61-6B428FA6570C}" type="presOf" srcId="{9E0F2420-2F7C-4BC9-B3B1-41D079D7B9BA}" destId="{B6154193-CFF1-422A-A0B1-99E4EAC26EDE}" srcOrd="0" destOrd="0" presId="urn:microsoft.com/office/officeart/2005/8/layout/hChevron3"/>
    <dgm:cxn modelId="{7BFEF75C-C374-4F47-8177-C7F4EA2ED5F0}" type="presOf" srcId="{252357BE-30EA-49F7-9DBD-B5F30B4F4A9D}" destId="{AFF030F6-8D1D-42AA-8527-70CC9827071F}" srcOrd="0" destOrd="0" presId="urn:microsoft.com/office/officeart/2005/8/layout/hChevron3"/>
    <dgm:cxn modelId="{27C17C16-4F16-4EB8-8635-A4C0EC1B44B3}"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60158DAE-B66F-418F-A970-D8455667EC49}"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C4428491-D883-4C92-9F88-C8BDA45CD171}" type="presOf" srcId="{53D53256-A754-4BBD-AA8A-3E51EF6B7332}" destId="{371DF444-DDBC-427E-9FEE-DFE4E6239109}" srcOrd="0" destOrd="0" presId="urn:microsoft.com/office/officeart/2005/8/layout/hChevron3"/>
    <dgm:cxn modelId="{EF0B9D45-C7A3-4AFE-A770-0222165CBEA8}" type="presParOf" srcId="{AFF030F6-8D1D-42AA-8527-70CC9827071F}" destId="{371DF444-DDBC-427E-9FEE-DFE4E6239109}" srcOrd="0" destOrd="0" presId="urn:microsoft.com/office/officeart/2005/8/layout/hChevron3"/>
    <dgm:cxn modelId="{5937A80D-11F1-4FBA-8F3F-5B4DFEF21596}" type="presParOf" srcId="{AFF030F6-8D1D-42AA-8527-70CC9827071F}" destId="{ADC953D7-9E50-47BF-933D-60204B80E8FB}" srcOrd="1" destOrd="0" presId="urn:microsoft.com/office/officeart/2005/8/layout/hChevron3"/>
    <dgm:cxn modelId="{8D19CF9F-0818-43AD-A6D8-EB6A39558712}" type="presParOf" srcId="{AFF030F6-8D1D-42AA-8527-70CC9827071F}" destId="{B6154193-CFF1-422A-A0B1-99E4EAC26EDE}" srcOrd="2" destOrd="0" presId="urn:microsoft.com/office/officeart/2005/8/layout/hChevron3"/>
    <dgm:cxn modelId="{1865A8C7-4728-4AE0-BB32-8F035B24FBAF}" type="presParOf" srcId="{AFF030F6-8D1D-42AA-8527-70CC9827071F}" destId="{B0D14E24-9419-4779-91B2-FCCDE3A94F4A}" srcOrd="3" destOrd="0" presId="urn:microsoft.com/office/officeart/2005/8/layout/hChevron3"/>
    <dgm:cxn modelId="{B8B981C0-9DC7-4473-9A18-536A8E1BD983}" type="presParOf" srcId="{AFF030F6-8D1D-42AA-8527-70CC9827071F}" destId="{565F66ED-5189-46DB-A579-BEA28FE6D986}" srcOrd="4" destOrd="0" presId="urn:microsoft.com/office/officeart/2005/8/layout/hChevron3"/>
    <dgm:cxn modelId="{6DF4C248-E435-4807-B5D0-286E4BE409F9}" type="presParOf" srcId="{AFF030F6-8D1D-42AA-8527-70CC9827071F}" destId="{5E46F59D-5DCE-432B-B3A1-0BD5CF2E763E}" srcOrd="5" destOrd="0" presId="urn:microsoft.com/office/officeart/2005/8/layout/hChevron3"/>
    <dgm:cxn modelId="{9CA9002F-29AE-40D7-BC0D-B9A24CBABD24}" type="presParOf" srcId="{AFF030F6-8D1D-42AA-8527-70CC9827071F}" destId="{4CE1BAFB-AD98-4868-A469-10A5BFCC62FB}" srcOrd="6" destOrd="0" presId="urn:microsoft.com/office/officeart/2005/8/layout/hChevron3"/>
    <dgm:cxn modelId="{53B4AFDE-CBBA-480E-ABE5-FEACBADE709F}" type="presParOf" srcId="{AFF030F6-8D1D-42AA-8527-70CC9827071F}" destId="{D4A6FAAB-8048-431A-808C-023578BE8F34}" srcOrd="7" destOrd="0" presId="urn:microsoft.com/office/officeart/2005/8/layout/hChevron3"/>
    <dgm:cxn modelId="{6B35F5D7-806F-4274-94A3-04ECCBBBF0EB}"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bg1"/>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solidFill>
          <a:schemeClr val="tx2">
            <a:lumMod val="25000"/>
            <a:lumOff val="75000"/>
          </a:schemeClr>
        </a:solidFill>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C420D9F7-7C75-4F48-91B8-F35B107F6A5A}" type="presOf" srcId="{252357BE-30EA-49F7-9DBD-B5F30B4F4A9D}" destId="{AFF030F6-8D1D-42AA-8527-70CC9827071F}"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1CE77B7E-5B88-4614-98C9-E5B47F2669BD}"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F02D3BF9-396C-4776-A782-FDAA26DFAE4D}" type="presOf" srcId="{53D53256-A754-4BBD-AA8A-3E51EF6B7332}" destId="{371DF444-DDBC-427E-9FEE-DFE4E6239109}" srcOrd="0" destOrd="0" presId="urn:microsoft.com/office/officeart/2005/8/layout/hChevron3"/>
    <dgm:cxn modelId="{9695C902-86B9-488A-B56E-6AE7A77B921D}"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90DC261-B599-4B24-B9B2-8EDD421629AE}" type="presOf" srcId="{9E0F2420-2F7C-4BC9-B3B1-41D079D7B9BA}" destId="{B6154193-CFF1-422A-A0B1-99E4EAC26EDE}" srcOrd="0" destOrd="0" presId="urn:microsoft.com/office/officeart/2005/8/layout/hChevron3"/>
    <dgm:cxn modelId="{B3AAD9ED-19EC-4DA3-B71F-AE5199F411FB}" type="presOf" srcId="{5FF2D4FE-A551-4F3F-AAC9-90D5FFA8619A}" destId="{565F66ED-5189-46DB-A579-BEA28FE6D986}" srcOrd="0" destOrd="0" presId="urn:microsoft.com/office/officeart/2005/8/layout/hChevron3"/>
    <dgm:cxn modelId="{7E2E5040-EC95-4465-876C-1EB9BCE6ADB1}" type="presParOf" srcId="{AFF030F6-8D1D-42AA-8527-70CC9827071F}" destId="{371DF444-DDBC-427E-9FEE-DFE4E6239109}" srcOrd="0" destOrd="0" presId="urn:microsoft.com/office/officeart/2005/8/layout/hChevron3"/>
    <dgm:cxn modelId="{C9B4E544-34AF-437B-80A2-0BDCE0918969}" type="presParOf" srcId="{AFF030F6-8D1D-42AA-8527-70CC9827071F}" destId="{ADC953D7-9E50-47BF-933D-60204B80E8FB}" srcOrd="1" destOrd="0" presId="urn:microsoft.com/office/officeart/2005/8/layout/hChevron3"/>
    <dgm:cxn modelId="{E160F447-22A1-41A3-B899-AAE296E0042D}" type="presParOf" srcId="{AFF030F6-8D1D-42AA-8527-70CC9827071F}" destId="{B6154193-CFF1-422A-A0B1-99E4EAC26EDE}" srcOrd="2" destOrd="0" presId="urn:microsoft.com/office/officeart/2005/8/layout/hChevron3"/>
    <dgm:cxn modelId="{E0D60BE6-4E67-4A4C-BCF4-A487BDA009EA}" type="presParOf" srcId="{AFF030F6-8D1D-42AA-8527-70CC9827071F}" destId="{B0D14E24-9419-4779-91B2-FCCDE3A94F4A}" srcOrd="3" destOrd="0" presId="urn:microsoft.com/office/officeart/2005/8/layout/hChevron3"/>
    <dgm:cxn modelId="{358448A6-5EDB-4BCF-BF0E-2FF231EDF65A}" type="presParOf" srcId="{AFF030F6-8D1D-42AA-8527-70CC9827071F}" destId="{565F66ED-5189-46DB-A579-BEA28FE6D986}" srcOrd="4" destOrd="0" presId="urn:microsoft.com/office/officeart/2005/8/layout/hChevron3"/>
    <dgm:cxn modelId="{6AE278A8-7991-4B5A-BF0C-CD8A8B5F2E50}" type="presParOf" srcId="{AFF030F6-8D1D-42AA-8527-70CC9827071F}" destId="{5E46F59D-5DCE-432B-B3A1-0BD5CF2E763E}" srcOrd="5" destOrd="0" presId="urn:microsoft.com/office/officeart/2005/8/layout/hChevron3"/>
    <dgm:cxn modelId="{6C7DDFEC-0FF5-4053-B4EC-AD977178761A}" type="presParOf" srcId="{AFF030F6-8D1D-42AA-8527-70CC9827071F}" destId="{4CE1BAFB-AD98-4868-A469-10A5BFCC62FB}" srcOrd="6" destOrd="0" presId="urn:microsoft.com/office/officeart/2005/8/layout/hChevron3"/>
    <dgm:cxn modelId="{E85A6769-3AA2-42E5-8171-00B2D3B0D115}" type="presParOf" srcId="{AFF030F6-8D1D-42AA-8527-70CC9827071F}" destId="{D4A6FAAB-8048-431A-808C-023578BE8F34}" srcOrd="7" destOrd="0" presId="urn:microsoft.com/office/officeart/2005/8/layout/hChevron3"/>
    <dgm:cxn modelId="{1B9AA2BD-4A06-43E1-9FA1-48EF9D8D0A00}"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bg1"/>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solidFill>
          <a:schemeClr val="tx2">
            <a:lumMod val="25000"/>
            <a:lumOff val="75000"/>
          </a:schemeClr>
        </a:solidFill>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34934611-C3F4-4357-9383-2CB3D20BB484}" type="presOf" srcId="{11840DCF-704A-4333-851F-70B4FE134E39}" destId="{4CE1BAFB-AD98-4868-A469-10A5BFCC62F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AF8D6A4B-36B2-4529-B941-1224CB8229C3}" type="presOf" srcId="{252357BE-30EA-49F7-9DBD-B5F30B4F4A9D}" destId="{AFF030F6-8D1D-42AA-8527-70CC9827071F}"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58880C23-6654-4A69-B9DD-970D78F58C8A}" type="presOf" srcId="{FE62C0D6-7716-4F07-8A32-C1981493321E}" destId="{E90DA5B7-A9FA-4C23-963F-7930D037E7E4}"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C9E02705-28D0-47A5-B76A-0A0887BF3AA5}" type="presOf" srcId="{9E0F2420-2F7C-4BC9-B3B1-41D079D7B9BA}" destId="{B6154193-CFF1-422A-A0B1-99E4EAC26EDE}" srcOrd="0" destOrd="0" presId="urn:microsoft.com/office/officeart/2005/8/layout/hChevron3"/>
    <dgm:cxn modelId="{66833605-09D7-44E6-AB87-FC4570DCE26A}" type="presOf" srcId="{53D53256-A754-4BBD-AA8A-3E51EF6B7332}" destId="{371DF444-DDBC-427E-9FEE-DFE4E6239109}" srcOrd="0" destOrd="0" presId="urn:microsoft.com/office/officeart/2005/8/layout/hChevron3"/>
    <dgm:cxn modelId="{CCB1EBE3-7A26-496C-9F45-1EFA2F2076BF}" type="presOf" srcId="{5FF2D4FE-A551-4F3F-AAC9-90D5FFA8619A}" destId="{565F66ED-5189-46DB-A579-BEA28FE6D986}" srcOrd="0" destOrd="0" presId="urn:microsoft.com/office/officeart/2005/8/layout/hChevron3"/>
    <dgm:cxn modelId="{E15C18DC-424C-40AA-A9D9-9D62B843EDFD}" type="presParOf" srcId="{AFF030F6-8D1D-42AA-8527-70CC9827071F}" destId="{371DF444-DDBC-427E-9FEE-DFE4E6239109}" srcOrd="0" destOrd="0" presId="urn:microsoft.com/office/officeart/2005/8/layout/hChevron3"/>
    <dgm:cxn modelId="{8F78E8F2-87A7-462B-877C-9C20AD3C75CA}" type="presParOf" srcId="{AFF030F6-8D1D-42AA-8527-70CC9827071F}" destId="{ADC953D7-9E50-47BF-933D-60204B80E8FB}" srcOrd="1" destOrd="0" presId="urn:microsoft.com/office/officeart/2005/8/layout/hChevron3"/>
    <dgm:cxn modelId="{F47E93CC-86EC-46F8-90D9-AE113FDB4BB1}" type="presParOf" srcId="{AFF030F6-8D1D-42AA-8527-70CC9827071F}" destId="{B6154193-CFF1-422A-A0B1-99E4EAC26EDE}" srcOrd="2" destOrd="0" presId="urn:microsoft.com/office/officeart/2005/8/layout/hChevron3"/>
    <dgm:cxn modelId="{B5B65B96-DC12-4A1F-8FE0-A10B0DBF9DAF}" type="presParOf" srcId="{AFF030F6-8D1D-42AA-8527-70CC9827071F}" destId="{B0D14E24-9419-4779-91B2-FCCDE3A94F4A}" srcOrd="3" destOrd="0" presId="urn:microsoft.com/office/officeart/2005/8/layout/hChevron3"/>
    <dgm:cxn modelId="{DD1598DE-4E91-4400-B167-DD393FD57CF1}" type="presParOf" srcId="{AFF030F6-8D1D-42AA-8527-70CC9827071F}" destId="{565F66ED-5189-46DB-A579-BEA28FE6D986}" srcOrd="4" destOrd="0" presId="urn:microsoft.com/office/officeart/2005/8/layout/hChevron3"/>
    <dgm:cxn modelId="{970E9D18-F567-4AF8-8ED5-5E99C2289050}" type="presParOf" srcId="{AFF030F6-8D1D-42AA-8527-70CC9827071F}" destId="{5E46F59D-5DCE-432B-B3A1-0BD5CF2E763E}" srcOrd="5" destOrd="0" presId="urn:microsoft.com/office/officeart/2005/8/layout/hChevron3"/>
    <dgm:cxn modelId="{9EF3AAC9-F489-4F1A-9D05-004D1A88599E}" type="presParOf" srcId="{AFF030F6-8D1D-42AA-8527-70CC9827071F}" destId="{4CE1BAFB-AD98-4868-A469-10A5BFCC62FB}" srcOrd="6" destOrd="0" presId="urn:microsoft.com/office/officeart/2005/8/layout/hChevron3"/>
    <dgm:cxn modelId="{2DE5EF6D-34DD-4E64-8C8D-171BC6AAB376}" type="presParOf" srcId="{AFF030F6-8D1D-42AA-8527-70CC9827071F}" destId="{D4A6FAAB-8048-431A-808C-023578BE8F34}" srcOrd="7" destOrd="0" presId="urn:microsoft.com/office/officeart/2005/8/layout/hChevron3"/>
    <dgm:cxn modelId="{69E83B36-076E-4FFB-8A57-B2E7BD30663E}"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bg1"/>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solidFill>
          <a:schemeClr val="tx2">
            <a:lumMod val="25000"/>
            <a:lumOff val="75000"/>
          </a:schemeClr>
        </a:solidFill>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2C3106B1-7C7F-4825-BD05-4ED244906953}" type="presOf" srcId="{FE62C0D6-7716-4F07-8A32-C1981493321E}" destId="{E90DA5B7-A9FA-4C23-963F-7930D037E7E4}"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EFC721FB-B457-41F5-9B78-8C1FF941EA2E}" type="presOf" srcId="{9E0F2420-2F7C-4BC9-B3B1-41D079D7B9BA}" destId="{B6154193-CFF1-422A-A0B1-99E4EAC26EDE}" srcOrd="0" destOrd="0" presId="urn:microsoft.com/office/officeart/2005/8/layout/hChevron3"/>
    <dgm:cxn modelId="{2301C72D-1332-42E7-B1AA-3CE74A5B2F8D}" type="presOf" srcId="{11840DCF-704A-4333-851F-70B4FE134E39}" destId="{4CE1BAFB-AD98-4868-A469-10A5BFCC62FB}" srcOrd="0" destOrd="0" presId="urn:microsoft.com/office/officeart/2005/8/layout/hChevron3"/>
    <dgm:cxn modelId="{1DB09D76-B3D4-45C2-8203-52A1461CC38F}"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33E0558D-FDBD-43BF-ABD7-E80792938C1F}" type="presOf" srcId="{5FF2D4FE-A551-4F3F-AAC9-90D5FFA8619A}" destId="{565F66ED-5189-46DB-A579-BEA28FE6D986}"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979DDE8-0481-4BAC-BAA0-86E4590BA542}" type="presOf" srcId="{252357BE-30EA-49F7-9DBD-B5F30B4F4A9D}" destId="{AFF030F6-8D1D-42AA-8527-70CC9827071F}" srcOrd="0" destOrd="0" presId="urn:microsoft.com/office/officeart/2005/8/layout/hChevron3"/>
    <dgm:cxn modelId="{E443AB87-E3AC-4807-8DBB-118F0A58DEB4}" type="presParOf" srcId="{AFF030F6-8D1D-42AA-8527-70CC9827071F}" destId="{371DF444-DDBC-427E-9FEE-DFE4E6239109}" srcOrd="0" destOrd="0" presId="urn:microsoft.com/office/officeart/2005/8/layout/hChevron3"/>
    <dgm:cxn modelId="{F7032151-0B0F-43DF-9A11-6334F903CD7E}" type="presParOf" srcId="{AFF030F6-8D1D-42AA-8527-70CC9827071F}" destId="{ADC953D7-9E50-47BF-933D-60204B80E8FB}" srcOrd="1" destOrd="0" presId="urn:microsoft.com/office/officeart/2005/8/layout/hChevron3"/>
    <dgm:cxn modelId="{5FC351F2-31BC-4E95-BD16-FB9BC3022429}" type="presParOf" srcId="{AFF030F6-8D1D-42AA-8527-70CC9827071F}" destId="{B6154193-CFF1-422A-A0B1-99E4EAC26EDE}" srcOrd="2" destOrd="0" presId="urn:microsoft.com/office/officeart/2005/8/layout/hChevron3"/>
    <dgm:cxn modelId="{C73301EF-4BBD-4321-9868-11D55D3647E5}" type="presParOf" srcId="{AFF030F6-8D1D-42AA-8527-70CC9827071F}" destId="{B0D14E24-9419-4779-91B2-FCCDE3A94F4A}" srcOrd="3" destOrd="0" presId="urn:microsoft.com/office/officeart/2005/8/layout/hChevron3"/>
    <dgm:cxn modelId="{727D2B4F-4F83-421A-963D-48CD0F9E228F}" type="presParOf" srcId="{AFF030F6-8D1D-42AA-8527-70CC9827071F}" destId="{565F66ED-5189-46DB-A579-BEA28FE6D986}" srcOrd="4" destOrd="0" presId="urn:microsoft.com/office/officeart/2005/8/layout/hChevron3"/>
    <dgm:cxn modelId="{A5EB57E4-E4B2-4B6B-A87E-A20A747F6CA9}" type="presParOf" srcId="{AFF030F6-8D1D-42AA-8527-70CC9827071F}" destId="{5E46F59D-5DCE-432B-B3A1-0BD5CF2E763E}" srcOrd="5" destOrd="0" presId="urn:microsoft.com/office/officeart/2005/8/layout/hChevron3"/>
    <dgm:cxn modelId="{E7D850C5-DDB6-449E-A039-95C3D6CD1813}" type="presParOf" srcId="{AFF030F6-8D1D-42AA-8527-70CC9827071F}" destId="{4CE1BAFB-AD98-4868-A469-10A5BFCC62FB}" srcOrd="6" destOrd="0" presId="urn:microsoft.com/office/officeart/2005/8/layout/hChevron3"/>
    <dgm:cxn modelId="{0840ADF1-BB84-4CE0-8D8F-9B4DA403D651}" type="presParOf" srcId="{AFF030F6-8D1D-42AA-8527-70CC9827071F}" destId="{D4A6FAAB-8048-431A-808C-023578BE8F34}" srcOrd="7" destOrd="0" presId="urn:microsoft.com/office/officeart/2005/8/layout/hChevron3"/>
    <dgm:cxn modelId="{E4E2A1B1-C4B0-4B14-A324-E03089E776A5}"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bg1"/>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solidFill>
          <a:schemeClr val="tx2">
            <a:lumMod val="25000"/>
            <a:lumOff val="75000"/>
          </a:schemeClr>
        </a:solidFill>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C884D3AB-2650-4178-93E5-7D845C74687E}" type="presOf" srcId="{11840DCF-704A-4333-851F-70B4FE134E39}" destId="{4CE1BAFB-AD98-4868-A469-10A5BFCC62FB}" srcOrd="0" destOrd="0" presId="urn:microsoft.com/office/officeart/2005/8/layout/hChevron3"/>
    <dgm:cxn modelId="{9AB98A5B-7024-4652-AFC4-29AF67AB0C9E}" type="presOf" srcId="{FE62C0D6-7716-4F07-8A32-C1981493321E}" destId="{E90DA5B7-A9FA-4C23-963F-7930D037E7E4}"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75A986A3-5E5E-4F9F-91D7-87E48CBE52DD}" srcId="{252357BE-30EA-49F7-9DBD-B5F30B4F4A9D}" destId="{5FF2D4FE-A551-4F3F-AAC9-90D5FFA8619A}" srcOrd="2" destOrd="0" parTransId="{B1F63BA7-7FD5-4D4D-8317-105D6095C5E6}" sibTransId="{63DC6D5B-DE3D-4B3A-83C1-ED29E1464B8B}"/>
    <dgm:cxn modelId="{F8F46728-559E-4497-91B6-96C9ABC7702E}" type="presOf" srcId="{5FF2D4FE-A551-4F3F-AAC9-90D5FFA8619A}" destId="{565F66ED-5189-46DB-A579-BEA28FE6D986}" srcOrd="0" destOrd="0" presId="urn:microsoft.com/office/officeart/2005/8/layout/hChevron3"/>
    <dgm:cxn modelId="{8BF697F5-EC53-4403-BE27-AD705FC8C7A6}"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825A4E8D-D489-4E1C-B9B5-8FB78F846620}" type="presOf" srcId="{252357BE-30EA-49F7-9DBD-B5F30B4F4A9D}" destId="{AFF030F6-8D1D-42AA-8527-70CC9827071F}" srcOrd="0" destOrd="0" presId="urn:microsoft.com/office/officeart/2005/8/layout/hChevron3"/>
    <dgm:cxn modelId="{920BBC76-1808-4C93-BDA7-CE2FED6651B4}" type="presOf" srcId="{9E0F2420-2F7C-4BC9-B3B1-41D079D7B9BA}" destId="{B6154193-CFF1-422A-A0B1-99E4EAC26EDE}" srcOrd="0" destOrd="0" presId="urn:microsoft.com/office/officeart/2005/8/layout/hChevron3"/>
    <dgm:cxn modelId="{5507F0C6-7842-4985-8CA0-6C179A1610F7}" type="presParOf" srcId="{AFF030F6-8D1D-42AA-8527-70CC9827071F}" destId="{371DF444-DDBC-427E-9FEE-DFE4E6239109}" srcOrd="0" destOrd="0" presId="urn:microsoft.com/office/officeart/2005/8/layout/hChevron3"/>
    <dgm:cxn modelId="{079719CF-EC45-40D0-A568-30A2EC721DAA}" type="presParOf" srcId="{AFF030F6-8D1D-42AA-8527-70CC9827071F}" destId="{ADC953D7-9E50-47BF-933D-60204B80E8FB}" srcOrd="1" destOrd="0" presId="urn:microsoft.com/office/officeart/2005/8/layout/hChevron3"/>
    <dgm:cxn modelId="{7E61A6D9-84B3-4D37-8730-DB7407655CBB}" type="presParOf" srcId="{AFF030F6-8D1D-42AA-8527-70CC9827071F}" destId="{B6154193-CFF1-422A-A0B1-99E4EAC26EDE}" srcOrd="2" destOrd="0" presId="urn:microsoft.com/office/officeart/2005/8/layout/hChevron3"/>
    <dgm:cxn modelId="{A2A7C27F-BEEF-47A9-92F4-63B401D495C6}" type="presParOf" srcId="{AFF030F6-8D1D-42AA-8527-70CC9827071F}" destId="{B0D14E24-9419-4779-91B2-FCCDE3A94F4A}" srcOrd="3" destOrd="0" presId="urn:microsoft.com/office/officeart/2005/8/layout/hChevron3"/>
    <dgm:cxn modelId="{66EF3FD9-0B9B-450E-B2B0-6F5F982182C4}" type="presParOf" srcId="{AFF030F6-8D1D-42AA-8527-70CC9827071F}" destId="{565F66ED-5189-46DB-A579-BEA28FE6D986}" srcOrd="4" destOrd="0" presId="urn:microsoft.com/office/officeart/2005/8/layout/hChevron3"/>
    <dgm:cxn modelId="{4D114364-E9CA-4D5A-9BE7-5C487AA26938}" type="presParOf" srcId="{AFF030F6-8D1D-42AA-8527-70CC9827071F}" destId="{5E46F59D-5DCE-432B-B3A1-0BD5CF2E763E}" srcOrd="5" destOrd="0" presId="urn:microsoft.com/office/officeart/2005/8/layout/hChevron3"/>
    <dgm:cxn modelId="{42A4D908-D185-4FC1-A96B-11B7D76A5B19}" type="presParOf" srcId="{AFF030F6-8D1D-42AA-8527-70CC9827071F}" destId="{4CE1BAFB-AD98-4868-A469-10A5BFCC62FB}" srcOrd="6" destOrd="0" presId="urn:microsoft.com/office/officeart/2005/8/layout/hChevron3"/>
    <dgm:cxn modelId="{84B6398E-4097-4587-8889-BFF706FCA859}" type="presParOf" srcId="{AFF030F6-8D1D-42AA-8527-70CC9827071F}" destId="{D4A6FAAB-8048-431A-808C-023578BE8F34}" srcOrd="7" destOrd="0" presId="urn:microsoft.com/office/officeart/2005/8/layout/hChevron3"/>
    <dgm:cxn modelId="{9E1BEE48-8DFF-45C2-B421-4CBFB6C5F9A8}"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2E25FDAE-997C-47CE-9812-D58D9C692BD1}" type="presOf" srcId="{252357BE-30EA-49F7-9DBD-B5F30B4F4A9D}" destId="{AFF030F6-8D1D-42AA-8527-70CC9827071F}"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E69C2E75-B132-4A9E-BD54-56552BB06B0F}" type="presOf" srcId="{53D53256-A754-4BBD-AA8A-3E51EF6B7332}" destId="{371DF444-DDBC-427E-9FEE-DFE4E6239109}" srcOrd="0" destOrd="0" presId="urn:microsoft.com/office/officeart/2005/8/layout/hChevron3"/>
    <dgm:cxn modelId="{30EC1915-538F-49F2-A529-2EA2861DED13}"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9926492C-DCD5-4A7B-A2A7-46D5A9980E6C}" srcId="{252357BE-30EA-49F7-9DBD-B5F30B4F4A9D}" destId="{53D53256-A754-4BBD-AA8A-3E51EF6B7332}" srcOrd="0" destOrd="0" parTransId="{C3E4354D-F9EE-4E3F-9BA8-9DF1EB710091}" sibTransId="{4FD9CFA0-B560-4378-8716-6829ECDA22C7}"/>
    <dgm:cxn modelId="{8A10325F-35D5-45BD-9B7D-122C44A2FC09}" type="presOf" srcId="{FE62C0D6-7716-4F07-8A32-C1981493321E}" destId="{E90DA5B7-A9FA-4C23-963F-7930D037E7E4}" srcOrd="0" destOrd="0" presId="urn:microsoft.com/office/officeart/2005/8/layout/hChevron3"/>
    <dgm:cxn modelId="{49D6DCA2-B52A-490C-AE0E-2901BA7C9F4A}" type="presOf" srcId="{9E0F2420-2F7C-4BC9-B3B1-41D079D7B9BA}" destId="{B6154193-CFF1-422A-A0B1-99E4EAC26EDE}" srcOrd="0" destOrd="0" presId="urn:microsoft.com/office/officeart/2005/8/layout/hChevron3"/>
    <dgm:cxn modelId="{0E11BCF3-4635-4CC8-A8DC-F938F31F5180}" type="presOf" srcId="{11840DCF-704A-4333-851F-70B4FE134E39}" destId="{4CE1BAFB-AD98-4868-A469-10A5BFCC62FB}" srcOrd="0" destOrd="0" presId="urn:microsoft.com/office/officeart/2005/8/layout/hChevron3"/>
    <dgm:cxn modelId="{B8C57ECD-F0F2-498D-80DA-AFABDA1D0A80}" type="presParOf" srcId="{AFF030F6-8D1D-42AA-8527-70CC9827071F}" destId="{371DF444-DDBC-427E-9FEE-DFE4E6239109}" srcOrd="0" destOrd="0" presId="urn:microsoft.com/office/officeart/2005/8/layout/hChevron3"/>
    <dgm:cxn modelId="{CA562149-CB4F-4B99-B6C6-831EA2E9A621}" type="presParOf" srcId="{AFF030F6-8D1D-42AA-8527-70CC9827071F}" destId="{ADC953D7-9E50-47BF-933D-60204B80E8FB}" srcOrd="1" destOrd="0" presId="urn:microsoft.com/office/officeart/2005/8/layout/hChevron3"/>
    <dgm:cxn modelId="{997A6A68-04FD-429B-9A04-9FBAD83E6919}" type="presParOf" srcId="{AFF030F6-8D1D-42AA-8527-70CC9827071F}" destId="{B6154193-CFF1-422A-A0B1-99E4EAC26EDE}" srcOrd="2" destOrd="0" presId="urn:microsoft.com/office/officeart/2005/8/layout/hChevron3"/>
    <dgm:cxn modelId="{46ECF4B5-40F7-4564-B442-4AEF6AB01092}" type="presParOf" srcId="{AFF030F6-8D1D-42AA-8527-70CC9827071F}" destId="{B0D14E24-9419-4779-91B2-FCCDE3A94F4A}" srcOrd="3" destOrd="0" presId="urn:microsoft.com/office/officeart/2005/8/layout/hChevron3"/>
    <dgm:cxn modelId="{A4E8FDA4-DB60-4C27-848D-91807C0B86BD}" type="presParOf" srcId="{AFF030F6-8D1D-42AA-8527-70CC9827071F}" destId="{565F66ED-5189-46DB-A579-BEA28FE6D986}" srcOrd="4" destOrd="0" presId="urn:microsoft.com/office/officeart/2005/8/layout/hChevron3"/>
    <dgm:cxn modelId="{8F54871A-18CC-4E01-961B-902DBFC28E1E}" type="presParOf" srcId="{AFF030F6-8D1D-42AA-8527-70CC9827071F}" destId="{5E46F59D-5DCE-432B-B3A1-0BD5CF2E763E}" srcOrd="5" destOrd="0" presId="urn:microsoft.com/office/officeart/2005/8/layout/hChevron3"/>
    <dgm:cxn modelId="{FFB83450-1F6E-48C5-82BC-E4C8ACE4FCC1}" type="presParOf" srcId="{AFF030F6-8D1D-42AA-8527-70CC9827071F}" destId="{4CE1BAFB-AD98-4868-A469-10A5BFCC62FB}" srcOrd="6" destOrd="0" presId="urn:microsoft.com/office/officeart/2005/8/layout/hChevron3"/>
    <dgm:cxn modelId="{A60A8D9E-2197-43FF-8412-5AAFC59A95C3}" type="presParOf" srcId="{AFF030F6-8D1D-42AA-8527-70CC9827071F}" destId="{D4A6FAAB-8048-431A-808C-023578BE8F34}" srcOrd="7" destOrd="0" presId="urn:microsoft.com/office/officeart/2005/8/layout/hChevron3"/>
    <dgm:cxn modelId="{D1D6CE86-D502-4E2E-B505-0F10313BCD29}"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B2B33CE2-8F73-4BA6-928A-E4CEF57570DC}" type="presOf" srcId="{9E0F2420-2F7C-4BC9-B3B1-41D079D7B9BA}" destId="{B6154193-CFF1-422A-A0B1-99E4EAC26EDE}"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F10CEFD6-BAF1-4C5E-B05B-FA3BD81D039C}" type="presOf" srcId="{252357BE-30EA-49F7-9DBD-B5F30B4F4A9D}" destId="{AFF030F6-8D1D-42AA-8527-70CC9827071F}"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866038F-4BEC-4194-A337-5FCD8E0B6462}" type="presOf" srcId="{11840DCF-704A-4333-851F-70B4FE134E39}" destId="{4CE1BAFB-AD98-4868-A469-10A5BFCC62FB}" srcOrd="0" destOrd="0" presId="urn:microsoft.com/office/officeart/2005/8/layout/hChevron3"/>
    <dgm:cxn modelId="{B3945E0D-0AD4-417B-894A-B0FE010F559C}" type="presOf" srcId="{53D53256-A754-4BBD-AA8A-3E51EF6B7332}" destId="{371DF444-DDBC-427E-9FEE-DFE4E6239109}" srcOrd="0" destOrd="0" presId="urn:microsoft.com/office/officeart/2005/8/layout/hChevron3"/>
    <dgm:cxn modelId="{255DA439-5D7E-473C-8215-A6EFAE93ACA3}"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9926492C-DCD5-4A7B-A2A7-46D5A9980E6C}" srcId="{252357BE-30EA-49F7-9DBD-B5F30B4F4A9D}" destId="{53D53256-A754-4BBD-AA8A-3E51EF6B7332}" srcOrd="0" destOrd="0" parTransId="{C3E4354D-F9EE-4E3F-9BA8-9DF1EB710091}" sibTransId="{4FD9CFA0-B560-4378-8716-6829ECDA22C7}"/>
    <dgm:cxn modelId="{D34CFFCE-F0ED-4C2F-8714-7369C246CA50}" type="presOf" srcId="{5FF2D4FE-A551-4F3F-AAC9-90D5FFA8619A}" destId="{565F66ED-5189-46DB-A579-BEA28FE6D986}" srcOrd="0" destOrd="0" presId="urn:microsoft.com/office/officeart/2005/8/layout/hChevron3"/>
    <dgm:cxn modelId="{55F44087-D9D5-4FF8-8315-1641AE9823CC}" type="presParOf" srcId="{AFF030F6-8D1D-42AA-8527-70CC9827071F}" destId="{371DF444-DDBC-427E-9FEE-DFE4E6239109}" srcOrd="0" destOrd="0" presId="urn:microsoft.com/office/officeart/2005/8/layout/hChevron3"/>
    <dgm:cxn modelId="{D92C769D-1FB8-44F8-8D30-DB48A97D12F9}" type="presParOf" srcId="{AFF030F6-8D1D-42AA-8527-70CC9827071F}" destId="{ADC953D7-9E50-47BF-933D-60204B80E8FB}" srcOrd="1" destOrd="0" presId="urn:microsoft.com/office/officeart/2005/8/layout/hChevron3"/>
    <dgm:cxn modelId="{1ABF2E02-72CC-4A7A-8243-5A50D3703B37}" type="presParOf" srcId="{AFF030F6-8D1D-42AA-8527-70CC9827071F}" destId="{B6154193-CFF1-422A-A0B1-99E4EAC26EDE}" srcOrd="2" destOrd="0" presId="urn:microsoft.com/office/officeart/2005/8/layout/hChevron3"/>
    <dgm:cxn modelId="{E6B4B321-CEF0-4722-9A35-D5591E612750}" type="presParOf" srcId="{AFF030F6-8D1D-42AA-8527-70CC9827071F}" destId="{B0D14E24-9419-4779-91B2-FCCDE3A94F4A}" srcOrd="3" destOrd="0" presId="urn:microsoft.com/office/officeart/2005/8/layout/hChevron3"/>
    <dgm:cxn modelId="{7F022DCB-2CB8-4252-858F-B03259CB2F44}" type="presParOf" srcId="{AFF030F6-8D1D-42AA-8527-70CC9827071F}" destId="{565F66ED-5189-46DB-A579-BEA28FE6D986}" srcOrd="4" destOrd="0" presId="urn:microsoft.com/office/officeart/2005/8/layout/hChevron3"/>
    <dgm:cxn modelId="{A1E63FA0-3CB3-4F31-931C-1B832D6F8627}" type="presParOf" srcId="{AFF030F6-8D1D-42AA-8527-70CC9827071F}" destId="{5E46F59D-5DCE-432B-B3A1-0BD5CF2E763E}" srcOrd="5" destOrd="0" presId="urn:microsoft.com/office/officeart/2005/8/layout/hChevron3"/>
    <dgm:cxn modelId="{006198A6-29B0-4FAB-B50C-2501E8DA345C}" type="presParOf" srcId="{AFF030F6-8D1D-42AA-8527-70CC9827071F}" destId="{4CE1BAFB-AD98-4868-A469-10A5BFCC62FB}" srcOrd="6" destOrd="0" presId="urn:microsoft.com/office/officeart/2005/8/layout/hChevron3"/>
    <dgm:cxn modelId="{9DAE7FF9-A60E-4C36-AF9E-C587769409EA}" type="presParOf" srcId="{AFF030F6-8D1D-42AA-8527-70CC9827071F}" destId="{D4A6FAAB-8048-431A-808C-023578BE8F34}" srcOrd="7" destOrd="0" presId="urn:microsoft.com/office/officeart/2005/8/layout/hChevron3"/>
    <dgm:cxn modelId="{31AA2E7E-067E-4729-B61C-6C9B1D7286CB}"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C2461B87-1FB6-49A9-8B5C-8C40AE25BB35}" type="presOf" srcId="{5FF2D4FE-A551-4F3F-AAC9-90D5FFA8619A}" destId="{565F66ED-5189-46DB-A579-BEA28FE6D986}"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BC27834B-D157-4644-B752-0240DC505CE5}" type="presOf" srcId="{53D53256-A754-4BBD-AA8A-3E51EF6B7332}" destId="{371DF444-DDBC-427E-9FEE-DFE4E6239109}" srcOrd="0" destOrd="0" presId="urn:microsoft.com/office/officeart/2005/8/layout/hChevron3"/>
    <dgm:cxn modelId="{11551D26-1CD0-48C4-985B-6BB4BFA01B43}" type="presOf" srcId="{11840DCF-704A-4333-851F-70B4FE134E39}" destId="{4CE1BAFB-AD98-4868-A469-10A5BFCC62FB}" srcOrd="0" destOrd="0" presId="urn:microsoft.com/office/officeart/2005/8/layout/hChevron3"/>
    <dgm:cxn modelId="{01B58B85-834D-49E5-97FE-AFE0597442CC}" type="presOf" srcId="{FE62C0D6-7716-4F07-8A32-C1981493321E}" destId="{E90DA5B7-A9FA-4C23-963F-7930D037E7E4}" srcOrd="0" destOrd="0" presId="urn:microsoft.com/office/officeart/2005/8/layout/hChevron3"/>
    <dgm:cxn modelId="{3AFB66C6-6B82-4605-A3FD-EF48E4C658C9}" type="presOf" srcId="{252357BE-30EA-49F7-9DBD-B5F30B4F4A9D}" destId="{AFF030F6-8D1D-42AA-8527-70CC9827071F}"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DB7B54F2-D977-4B8B-B2D3-01E8157D8F39}" type="presOf" srcId="{9E0F2420-2F7C-4BC9-B3B1-41D079D7B9BA}" destId="{B6154193-CFF1-422A-A0B1-99E4EAC26EDE}"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7E26F3B5-6CD7-4B2F-9D2B-74CE9EAAE57D}" type="presParOf" srcId="{AFF030F6-8D1D-42AA-8527-70CC9827071F}" destId="{371DF444-DDBC-427E-9FEE-DFE4E6239109}" srcOrd="0" destOrd="0" presId="urn:microsoft.com/office/officeart/2005/8/layout/hChevron3"/>
    <dgm:cxn modelId="{A687DC72-1692-4D97-8C1E-E6B996CFE5A1}" type="presParOf" srcId="{AFF030F6-8D1D-42AA-8527-70CC9827071F}" destId="{ADC953D7-9E50-47BF-933D-60204B80E8FB}" srcOrd="1" destOrd="0" presId="urn:microsoft.com/office/officeart/2005/8/layout/hChevron3"/>
    <dgm:cxn modelId="{A110DC68-359D-484C-963E-E777E511B1A5}" type="presParOf" srcId="{AFF030F6-8D1D-42AA-8527-70CC9827071F}" destId="{B6154193-CFF1-422A-A0B1-99E4EAC26EDE}" srcOrd="2" destOrd="0" presId="urn:microsoft.com/office/officeart/2005/8/layout/hChevron3"/>
    <dgm:cxn modelId="{29E9720E-5CA0-4ED9-A008-25081379AE0D}" type="presParOf" srcId="{AFF030F6-8D1D-42AA-8527-70CC9827071F}" destId="{B0D14E24-9419-4779-91B2-FCCDE3A94F4A}" srcOrd="3" destOrd="0" presId="urn:microsoft.com/office/officeart/2005/8/layout/hChevron3"/>
    <dgm:cxn modelId="{33206E1C-3353-4C23-8392-027EE301349D}" type="presParOf" srcId="{AFF030F6-8D1D-42AA-8527-70CC9827071F}" destId="{565F66ED-5189-46DB-A579-BEA28FE6D986}" srcOrd="4" destOrd="0" presId="urn:microsoft.com/office/officeart/2005/8/layout/hChevron3"/>
    <dgm:cxn modelId="{70BF59FA-02AF-438B-BD83-F8F27F1A2BE6}" type="presParOf" srcId="{AFF030F6-8D1D-42AA-8527-70CC9827071F}" destId="{5E46F59D-5DCE-432B-B3A1-0BD5CF2E763E}" srcOrd="5" destOrd="0" presId="urn:microsoft.com/office/officeart/2005/8/layout/hChevron3"/>
    <dgm:cxn modelId="{34C11B3A-6C94-4B26-B5D1-B2E65479A9F7}" type="presParOf" srcId="{AFF030F6-8D1D-42AA-8527-70CC9827071F}" destId="{4CE1BAFB-AD98-4868-A469-10A5BFCC62FB}" srcOrd="6" destOrd="0" presId="urn:microsoft.com/office/officeart/2005/8/layout/hChevron3"/>
    <dgm:cxn modelId="{F62F9478-173A-43F5-8E9C-E5679787EAF4}" type="presParOf" srcId="{AFF030F6-8D1D-42AA-8527-70CC9827071F}" destId="{D4A6FAAB-8048-431A-808C-023578BE8F34}" srcOrd="7" destOrd="0" presId="urn:microsoft.com/office/officeart/2005/8/layout/hChevron3"/>
    <dgm:cxn modelId="{2270A21D-D5EE-42F2-A86B-CCE9D443EA6B}"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D11F7677-8B06-4B13-BBCB-C75F0A59F83E}" type="presOf" srcId="{5FF2D4FE-A551-4F3F-AAC9-90D5FFA8619A}" destId="{565F66ED-5189-46DB-A579-BEA28FE6D986}"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C0B62021-0174-4A7B-BE11-40E431925BCE}" type="presOf" srcId="{252357BE-30EA-49F7-9DBD-B5F30B4F4A9D}" destId="{AFF030F6-8D1D-42AA-8527-70CC9827071F}"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A9E2BA9F-840A-4846-B00B-A847CF276729}"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C48D2BB0-D7DB-476A-AD3B-ECE9575D7848}" type="presOf" srcId="{FE62C0D6-7716-4F07-8A32-C1981493321E}" destId="{E90DA5B7-A9FA-4C23-963F-7930D037E7E4}" srcOrd="0" destOrd="0" presId="urn:microsoft.com/office/officeart/2005/8/layout/hChevron3"/>
    <dgm:cxn modelId="{70066B2D-E508-4DF5-8D24-DD105D3C04C8}" type="presOf" srcId="{9E0F2420-2F7C-4BC9-B3B1-41D079D7B9BA}" destId="{B6154193-CFF1-422A-A0B1-99E4EAC26EDE}" srcOrd="0" destOrd="0" presId="urn:microsoft.com/office/officeart/2005/8/layout/hChevron3"/>
    <dgm:cxn modelId="{783C393A-44AF-4B24-8C29-38C8A9B5D6E0}" type="presOf" srcId="{11840DCF-704A-4333-851F-70B4FE134E39}" destId="{4CE1BAFB-AD98-4868-A469-10A5BFCC62FB}" srcOrd="0" destOrd="0" presId="urn:microsoft.com/office/officeart/2005/8/layout/hChevron3"/>
    <dgm:cxn modelId="{C0559739-AE20-4474-9E9B-94D829F5ECEC}" type="presParOf" srcId="{AFF030F6-8D1D-42AA-8527-70CC9827071F}" destId="{371DF444-DDBC-427E-9FEE-DFE4E6239109}" srcOrd="0" destOrd="0" presId="urn:microsoft.com/office/officeart/2005/8/layout/hChevron3"/>
    <dgm:cxn modelId="{32F46243-6BBD-4264-BB53-AE3F18BD056D}" type="presParOf" srcId="{AFF030F6-8D1D-42AA-8527-70CC9827071F}" destId="{ADC953D7-9E50-47BF-933D-60204B80E8FB}" srcOrd="1" destOrd="0" presId="urn:microsoft.com/office/officeart/2005/8/layout/hChevron3"/>
    <dgm:cxn modelId="{5BE65EF9-62B1-4764-966B-8454E44FBF3B}" type="presParOf" srcId="{AFF030F6-8D1D-42AA-8527-70CC9827071F}" destId="{B6154193-CFF1-422A-A0B1-99E4EAC26EDE}" srcOrd="2" destOrd="0" presId="urn:microsoft.com/office/officeart/2005/8/layout/hChevron3"/>
    <dgm:cxn modelId="{339AC80D-8135-4302-9FFC-77746C6E05B9}" type="presParOf" srcId="{AFF030F6-8D1D-42AA-8527-70CC9827071F}" destId="{B0D14E24-9419-4779-91B2-FCCDE3A94F4A}" srcOrd="3" destOrd="0" presId="urn:microsoft.com/office/officeart/2005/8/layout/hChevron3"/>
    <dgm:cxn modelId="{5CF4E7E3-B817-40AB-9A37-2B6C55135A63}" type="presParOf" srcId="{AFF030F6-8D1D-42AA-8527-70CC9827071F}" destId="{565F66ED-5189-46DB-A579-BEA28FE6D986}" srcOrd="4" destOrd="0" presId="urn:microsoft.com/office/officeart/2005/8/layout/hChevron3"/>
    <dgm:cxn modelId="{A31E14AE-0A5D-410E-900D-521592266B15}" type="presParOf" srcId="{AFF030F6-8D1D-42AA-8527-70CC9827071F}" destId="{5E46F59D-5DCE-432B-B3A1-0BD5CF2E763E}" srcOrd="5" destOrd="0" presId="urn:microsoft.com/office/officeart/2005/8/layout/hChevron3"/>
    <dgm:cxn modelId="{8542B2ED-C9DE-4D81-8FDF-BB89E3D11D88}" type="presParOf" srcId="{AFF030F6-8D1D-42AA-8527-70CC9827071F}" destId="{4CE1BAFB-AD98-4868-A469-10A5BFCC62FB}" srcOrd="6" destOrd="0" presId="urn:microsoft.com/office/officeart/2005/8/layout/hChevron3"/>
    <dgm:cxn modelId="{3377CA9F-F48D-4C8D-82CA-C28F001A785D}" type="presParOf" srcId="{AFF030F6-8D1D-42AA-8527-70CC9827071F}" destId="{D4A6FAAB-8048-431A-808C-023578BE8F34}" srcOrd="7" destOrd="0" presId="urn:microsoft.com/office/officeart/2005/8/layout/hChevron3"/>
    <dgm:cxn modelId="{F6FD3A0E-5AFA-47C0-95EE-FE966C8EDB1D}"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F08BDCAB-546F-4FA6-9FD6-E7CD91FCED63}" type="presOf" srcId="{9E0F2420-2F7C-4BC9-B3B1-41D079D7B9BA}" destId="{B6154193-CFF1-422A-A0B1-99E4EAC26EDE}" srcOrd="0" destOrd="0" presId="urn:microsoft.com/office/officeart/2005/8/layout/hChevron3"/>
    <dgm:cxn modelId="{B1003BCA-4B64-4DDB-BC8F-40F73C25D51B}" type="presOf" srcId="{5FF2D4FE-A551-4F3F-AAC9-90D5FFA8619A}" destId="{565F66ED-5189-46DB-A579-BEA28FE6D986}" srcOrd="0" destOrd="0" presId="urn:microsoft.com/office/officeart/2005/8/layout/hChevron3"/>
    <dgm:cxn modelId="{620857F1-3502-4A1E-B2F5-52AEA6D1C890}" type="presOf" srcId="{FE62C0D6-7716-4F07-8A32-C1981493321E}" destId="{E90DA5B7-A9FA-4C23-963F-7930D037E7E4}"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4E4268CA-0B55-41BB-8611-54B033B2FBED}"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F8DAEA90-8CDA-4376-BBC2-D55305BAC7E0}" type="presOf" srcId="{252357BE-30EA-49F7-9DBD-B5F30B4F4A9D}" destId="{AFF030F6-8D1D-42AA-8527-70CC9827071F}"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CDFF5E45-69D7-44F0-9459-E9C55D582CC0}" type="presOf" srcId="{11840DCF-704A-4333-851F-70B4FE134E39}" destId="{4CE1BAFB-AD98-4868-A469-10A5BFCC62FB}" srcOrd="0" destOrd="0" presId="urn:microsoft.com/office/officeart/2005/8/layout/hChevron3"/>
    <dgm:cxn modelId="{F947DC49-CB5B-46F7-A003-A65CD19449CC}" type="presParOf" srcId="{AFF030F6-8D1D-42AA-8527-70CC9827071F}" destId="{371DF444-DDBC-427E-9FEE-DFE4E6239109}" srcOrd="0" destOrd="0" presId="urn:microsoft.com/office/officeart/2005/8/layout/hChevron3"/>
    <dgm:cxn modelId="{6B112B69-9D0B-400D-992D-E5BC2180A8B7}" type="presParOf" srcId="{AFF030F6-8D1D-42AA-8527-70CC9827071F}" destId="{ADC953D7-9E50-47BF-933D-60204B80E8FB}" srcOrd="1" destOrd="0" presId="urn:microsoft.com/office/officeart/2005/8/layout/hChevron3"/>
    <dgm:cxn modelId="{1032A759-586C-4A7F-904D-C2F64012E58E}" type="presParOf" srcId="{AFF030F6-8D1D-42AA-8527-70CC9827071F}" destId="{B6154193-CFF1-422A-A0B1-99E4EAC26EDE}" srcOrd="2" destOrd="0" presId="urn:microsoft.com/office/officeart/2005/8/layout/hChevron3"/>
    <dgm:cxn modelId="{021DDAB1-0A28-4D66-B349-AEA7896828E7}" type="presParOf" srcId="{AFF030F6-8D1D-42AA-8527-70CC9827071F}" destId="{B0D14E24-9419-4779-91B2-FCCDE3A94F4A}" srcOrd="3" destOrd="0" presId="urn:microsoft.com/office/officeart/2005/8/layout/hChevron3"/>
    <dgm:cxn modelId="{6F7B88C2-43DA-464E-B171-1382115ED2E4}" type="presParOf" srcId="{AFF030F6-8D1D-42AA-8527-70CC9827071F}" destId="{565F66ED-5189-46DB-A579-BEA28FE6D986}" srcOrd="4" destOrd="0" presId="urn:microsoft.com/office/officeart/2005/8/layout/hChevron3"/>
    <dgm:cxn modelId="{B769BF51-094A-4463-B997-C9A8D51A01A3}" type="presParOf" srcId="{AFF030F6-8D1D-42AA-8527-70CC9827071F}" destId="{5E46F59D-5DCE-432B-B3A1-0BD5CF2E763E}" srcOrd="5" destOrd="0" presId="urn:microsoft.com/office/officeart/2005/8/layout/hChevron3"/>
    <dgm:cxn modelId="{514932F3-C791-4D19-863F-48874DA5D2F1}" type="presParOf" srcId="{AFF030F6-8D1D-42AA-8527-70CC9827071F}" destId="{4CE1BAFB-AD98-4868-A469-10A5BFCC62FB}" srcOrd="6" destOrd="0" presId="urn:microsoft.com/office/officeart/2005/8/layout/hChevron3"/>
    <dgm:cxn modelId="{C6ED9D23-2175-4CC6-AC5C-E37B8C90CA64}" type="presParOf" srcId="{AFF030F6-8D1D-42AA-8527-70CC9827071F}" destId="{D4A6FAAB-8048-431A-808C-023578BE8F34}" srcOrd="7" destOrd="0" presId="urn:microsoft.com/office/officeart/2005/8/layout/hChevron3"/>
    <dgm:cxn modelId="{857E6AC9-6A46-4683-9CC3-ADBF7DD30844}"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21D7369E-D9B5-4742-89DF-220C9A528C6E}" type="presOf" srcId="{9E0F2420-2F7C-4BC9-B3B1-41D079D7B9BA}" destId="{B6154193-CFF1-422A-A0B1-99E4EAC26EDE}"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EB4BAAD7-879C-4A15-BFBC-A1FBF868D7B6}" type="presOf" srcId="{53D53256-A754-4BBD-AA8A-3E51EF6B7332}" destId="{371DF444-DDBC-427E-9FEE-DFE4E6239109}" srcOrd="0" destOrd="0" presId="urn:microsoft.com/office/officeart/2005/8/layout/hChevron3"/>
    <dgm:cxn modelId="{4DB3C60D-6C12-493E-AC07-45D2E77EA02E}"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589C95E6-347D-44ED-8D74-94A33FDE4691}" type="presOf" srcId="{FE62C0D6-7716-4F07-8A32-C1981493321E}" destId="{E90DA5B7-A9FA-4C23-963F-7930D037E7E4}"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A30C3BCC-6F4F-4802-B0C9-EB0FCE2500BA}" type="presOf" srcId="{11840DCF-704A-4333-851F-70B4FE134E39}" destId="{4CE1BAFB-AD98-4868-A469-10A5BFCC62FB}" srcOrd="0" destOrd="0" presId="urn:microsoft.com/office/officeart/2005/8/layout/hChevron3"/>
    <dgm:cxn modelId="{383B3304-82DA-4FB2-9CF5-5EB42D367BCC}" type="presOf" srcId="{252357BE-30EA-49F7-9DBD-B5F30B4F4A9D}" destId="{AFF030F6-8D1D-42AA-8527-70CC9827071F}" srcOrd="0" destOrd="0" presId="urn:microsoft.com/office/officeart/2005/8/layout/hChevron3"/>
    <dgm:cxn modelId="{F570946C-4964-4948-91A4-E299DA6F4436}" type="presParOf" srcId="{AFF030F6-8D1D-42AA-8527-70CC9827071F}" destId="{371DF444-DDBC-427E-9FEE-DFE4E6239109}" srcOrd="0" destOrd="0" presId="urn:microsoft.com/office/officeart/2005/8/layout/hChevron3"/>
    <dgm:cxn modelId="{55B7A7D8-08D5-4817-A1E2-936E26B7316E}" type="presParOf" srcId="{AFF030F6-8D1D-42AA-8527-70CC9827071F}" destId="{ADC953D7-9E50-47BF-933D-60204B80E8FB}" srcOrd="1" destOrd="0" presId="urn:microsoft.com/office/officeart/2005/8/layout/hChevron3"/>
    <dgm:cxn modelId="{86412081-05C9-4547-8E47-859773D83D2C}" type="presParOf" srcId="{AFF030F6-8D1D-42AA-8527-70CC9827071F}" destId="{B6154193-CFF1-422A-A0B1-99E4EAC26EDE}" srcOrd="2" destOrd="0" presId="urn:microsoft.com/office/officeart/2005/8/layout/hChevron3"/>
    <dgm:cxn modelId="{13A6E12B-2FC5-405E-BF96-0D3BF009B814}" type="presParOf" srcId="{AFF030F6-8D1D-42AA-8527-70CC9827071F}" destId="{B0D14E24-9419-4779-91B2-FCCDE3A94F4A}" srcOrd="3" destOrd="0" presId="urn:microsoft.com/office/officeart/2005/8/layout/hChevron3"/>
    <dgm:cxn modelId="{75CBF8C6-813A-4B32-B8B5-F36027071EE8}" type="presParOf" srcId="{AFF030F6-8D1D-42AA-8527-70CC9827071F}" destId="{565F66ED-5189-46DB-A579-BEA28FE6D986}" srcOrd="4" destOrd="0" presId="urn:microsoft.com/office/officeart/2005/8/layout/hChevron3"/>
    <dgm:cxn modelId="{52EB3A87-E799-4F22-91EF-2118CEE57C52}" type="presParOf" srcId="{AFF030F6-8D1D-42AA-8527-70CC9827071F}" destId="{5E46F59D-5DCE-432B-B3A1-0BD5CF2E763E}" srcOrd="5" destOrd="0" presId="urn:microsoft.com/office/officeart/2005/8/layout/hChevron3"/>
    <dgm:cxn modelId="{0D8CD6F9-F338-4E97-9A22-95BF2FD5D96A}" type="presParOf" srcId="{AFF030F6-8D1D-42AA-8527-70CC9827071F}" destId="{4CE1BAFB-AD98-4868-A469-10A5BFCC62FB}" srcOrd="6" destOrd="0" presId="urn:microsoft.com/office/officeart/2005/8/layout/hChevron3"/>
    <dgm:cxn modelId="{A8A40A5A-12C8-43ED-B04C-55E61AA32F42}" type="presParOf" srcId="{AFF030F6-8D1D-42AA-8527-70CC9827071F}" destId="{D4A6FAAB-8048-431A-808C-023578BE8F34}" srcOrd="7" destOrd="0" presId="urn:microsoft.com/office/officeart/2005/8/layout/hChevron3"/>
    <dgm:cxn modelId="{2934DA91-3A9D-430B-AF97-23C39CECAB43}"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55F9FB-6DE4-403B-8ADC-4D2043AB22A1}">
      <dsp:nvSpPr>
        <dsp:cNvPr id="0" name=""/>
        <dsp:cNvSpPr/>
      </dsp:nvSpPr>
      <dsp:spPr>
        <a:xfrm>
          <a:off x="44" y="2030"/>
          <a:ext cx="4271371" cy="8064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lvl="0" algn="ctr" defTabSz="1244600">
            <a:lnSpc>
              <a:spcPct val="90000"/>
            </a:lnSpc>
            <a:spcBef>
              <a:spcPct val="0"/>
            </a:spcBef>
            <a:spcAft>
              <a:spcPct val="35000"/>
            </a:spcAft>
          </a:pPr>
          <a:r>
            <a:rPr lang="zh-TW" altLang="en-US" sz="2800" kern="1200"/>
            <a:t>網銀</a:t>
          </a:r>
          <a:r>
            <a:rPr lang="en-US" altLang="en-US" sz="2800" kern="1200"/>
            <a:t>/</a:t>
          </a:r>
          <a:r>
            <a:rPr lang="zh-TW" altLang="en-US" sz="2800" kern="1200"/>
            <a:t>行動支付 風險</a:t>
          </a:r>
        </a:p>
      </dsp:txBody>
      <dsp:txXfrm>
        <a:off x="44" y="2030"/>
        <a:ext cx="4271371" cy="806400"/>
      </dsp:txXfrm>
    </dsp:sp>
    <dsp:sp modelId="{3E823AF2-F95A-40F0-900F-45B33E057855}">
      <dsp:nvSpPr>
        <dsp:cNvPr id="0" name=""/>
        <dsp:cNvSpPr/>
      </dsp:nvSpPr>
      <dsp:spPr>
        <a:xfrm>
          <a:off x="44" y="808430"/>
          <a:ext cx="4271371" cy="230580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en-US" altLang="en-US" sz="2800" kern="1200"/>
            <a:t>APP</a:t>
          </a:r>
          <a:r>
            <a:rPr lang="zh-TW" altLang="en-US" sz="2800" kern="1200"/>
            <a:t>程式漏洞</a:t>
          </a:r>
        </a:p>
        <a:p>
          <a:pPr marL="285750" lvl="1" indent="-285750" algn="l" defTabSz="1244600">
            <a:lnSpc>
              <a:spcPct val="90000"/>
            </a:lnSpc>
            <a:spcBef>
              <a:spcPct val="0"/>
            </a:spcBef>
            <a:spcAft>
              <a:spcPct val="15000"/>
            </a:spcAft>
            <a:buChar char="••"/>
          </a:pPr>
          <a:r>
            <a:rPr lang="zh-TW" altLang="en-US" sz="2800" kern="1200" dirty="0"/>
            <a:t>惡意程式竊取資料</a:t>
          </a:r>
        </a:p>
        <a:p>
          <a:pPr marL="285750" lvl="1" indent="-285750" algn="l" defTabSz="1244600">
            <a:lnSpc>
              <a:spcPct val="90000"/>
            </a:lnSpc>
            <a:spcBef>
              <a:spcPct val="0"/>
            </a:spcBef>
            <a:spcAft>
              <a:spcPct val="15000"/>
            </a:spcAft>
            <a:buChar char="••"/>
          </a:pPr>
          <a:r>
            <a:rPr lang="zh-TW" altLang="en-US" sz="2800" kern="1200" dirty="0"/>
            <a:t>行動裝置的遺失風險</a:t>
          </a:r>
        </a:p>
        <a:p>
          <a:pPr marL="285750" lvl="1" indent="-285750" algn="l" defTabSz="1244600">
            <a:lnSpc>
              <a:spcPct val="90000"/>
            </a:lnSpc>
            <a:spcBef>
              <a:spcPct val="0"/>
            </a:spcBef>
            <a:spcAft>
              <a:spcPct val="15000"/>
            </a:spcAft>
            <a:buChar char="••"/>
          </a:pPr>
          <a:r>
            <a:rPr lang="zh-TW" altLang="en-US" sz="2800" kern="1200" dirty="0"/>
            <a:t>無線網路</a:t>
          </a:r>
        </a:p>
      </dsp:txBody>
      <dsp:txXfrm>
        <a:off x="44" y="808430"/>
        <a:ext cx="4271371" cy="2305800"/>
      </dsp:txXfrm>
    </dsp:sp>
    <dsp:sp modelId="{45193DAD-7AA2-4712-B624-8EB26281A8B6}">
      <dsp:nvSpPr>
        <dsp:cNvPr id="0" name=""/>
        <dsp:cNvSpPr/>
      </dsp:nvSpPr>
      <dsp:spPr>
        <a:xfrm>
          <a:off x="4869407" y="2030"/>
          <a:ext cx="4271371" cy="8064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lvl="0" algn="ctr" defTabSz="1244600">
            <a:lnSpc>
              <a:spcPct val="90000"/>
            </a:lnSpc>
            <a:spcBef>
              <a:spcPct val="0"/>
            </a:spcBef>
            <a:spcAft>
              <a:spcPct val="35000"/>
            </a:spcAft>
          </a:pPr>
          <a:r>
            <a:rPr lang="zh-TW" altLang="en-US" sz="2800" kern="1200" dirty="0"/>
            <a:t>實體銀行卡支付 風險</a:t>
          </a:r>
        </a:p>
      </dsp:txBody>
      <dsp:txXfrm>
        <a:off x="4869407" y="2030"/>
        <a:ext cx="4271371" cy="806400"/>
      </dsp:txXfrm>
    </dsp:sp>
    <dsp:sp modelId="{E43C84A6-9DA0-4969-9878-474EF894B777}">
      <dsp:nvSpPr>
        <dsp:cNvPr id="0" name=""/>
        <dsp:cNvSpPr/>
      </dsp:nvSpPr>
      <dsp:spPr>
        <a:xfrm>
          <a:off x="4869407" y="808430"/>
          <a:ext cx="4271371" cy="230580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zh-TW" altLang="en-US" sz="2800" kern="1200" dirty="0"/>
            <a:t>實體卡號容易外洩</a:t>
          </a:r>
        </a:p>
        <a:p>
          <a:pPr marL="285750" lvl="1" indent="-285750" algn="l" defTabSz="1244600">
            <a:lnSpc>
              <a:spcPct val="90000"/>
            </a:lnSpc>
            <a:spcBef>
              <a:spcPct val="0"/>
            </a:spcBef>
            <a:spcAft>
              <a:spcPct val="15000"/>
            </a:spcAft>
            <a:buChar char="••"/>
          </a:pPr>
          <a:r>
            <a:rPr lang="zh-TW" altLang="en-US" sz="2800" kern="1200" dirty="0"/>
            <a:t>商家</a:t>
          </a:r>
          <a:r>
            <a:rPr lang="en-US" altLang="en-US" sz="2800" kern="1200" dirty="0"/>
            <a:t>/</a:t>
          </a:r>
          <a:r>
            <a:rPr lang="zh-TW" altLang="en-US" sz="2800" kern="1200" dirty="0"/>
            <a:t>惡意人士盜刷風險</a:t>
          </a:r>
        </a:p>
      </dsp:txBody>
      <dsp:txXfrm>
        <a:off x="4869407" y="808430"/>
        <a:ext cx="4271371" cy="230580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8B7134-DD7C-4035-89D6-79219E4AEC33}">
      <dsp:nvSpPr>
        <dsp:cNvPr id="0" name=""/>
        <dsp:cNvSpPr/>
      </dsp:nvSpPr>
      <dsp:spPr>
        <a:xfrm>
          <a:off x="3966476" y="614743"/>
          <a:ext cx="474380" cy="91440"/>
        </a:xfrm>
        <a:custGeom>
          <a:avLst/>
          <a:gdLst/>
          <a:ahLst/>
          <a:cxnLst/>
          <a:rect l="0" t="0" r="0" b="0"/>
          <a:pathLst>
            <a:path>
              <a:moveTo>
                <a:pt x="0" y="45720"/>
              </a:moveTo>
              <a:lnTo>
                <a:pt x="474380" y="45720"/>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4191042" y="657938"/>
        <a:ext cx="25249" cy="5049"/>
      </dsp:txXfrm>
    </dsp:sp>
    <dsp:sp modelId="{5E466FDA-BEC5-4AD2-A45D-F19B0C96C3BD}">
      <dsp:nvSpPr>
        <dsp:cNvPr id="0" name=""/>
        <dsp:cNvSpPr/>
      </dsp:nvSpPr>
      <dsp:spPr>
        <a:xfrm>
          <a:off x="821389" y="1793"/>
          <a:ext cx="3146887" cy="1317341"/>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altLang="zh-TW" sz="2000" kern="1200" dirty="0">
              <a:latin typeface="+mn-ea"/>
            </a:rPr>
            <a:t>1. </a:t>
          </a:r>
          <a:r>
            <a:rPr lang="zh-TW" altLang="en-US" sz="2000" kern="1200" dirty="0">
              <a:latin typeface="+mn-ea"/>
              <a:sym typeface="Helvetica"/>
            </a:rPr>
            <a:t>買方選購商品後，貨款支付至第三方平臺賬戶</a:t>
          </a:r>
          <a:endParaRPr lang="zh-TW" altLang="en-US" sz="2000" kern="1200" dirty="0"/>
        </a:p>
      </dsp:txBody>
      <dsp:txXfrm>
        <a:off x="821389" y="1793"/>
        <a:ext cx="3146887" cy="1317341"/>
      </dsp:txXfrm>
    </dsp:sp>
    <dsp:sp modelId="{22ED5038-DF07-4C3A-AA48-0A452D592B3E}">
      <dsp:nvSpPr>
        <dsp:cNvPr id="0" name=""/>
        <dsp:cNvSpPr/>
      </dsp:nvSpPr>
      <dsp:spPr>
        <a:xfrm>
          <a:off x="6667026" y="614743"/>
          <a:ext cx="473744" cy="91440"/>
        </a:xfrm>
        <a:custGeom>
          <a:avLst/>
          <a:gdLst/>
          <a:ahLst/>
          <a:cxnLst/>
          <a:rect l="0" t="0" r="0" b="0"/>
          <a:pathLst>
            <a:path>
              <a:moveTo>
                <a:pt x="0" y="45720"/>
              </a:moveTo>
              <a:lnTo>
                <a:pt x="473744" y="45720"/>
              </a:lnTo>
            </a:path>
          </a:pathLst>
        </a:custGeom>
        <a:noFill/>
        <a:ln w="6350" cap="flat" cmpd="sng" algn="ctr">
          <a:solidFill>
            <a:schemeClr val="accent3">
              <a:hueOff val="-1860324"/>
              <a:satOff val="-10190"/>
              <a:lumOff val="3137"/>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6891289" y="657938"/>
        <a:ext cx="25217" cy="5049"/>
      </dsp:txXfrm>
    </dsp:sp>
    <dsp:sp modelId="{DBA62174-B994-484C-B238-2D9E51CA071C}">
      <dsp:nvSpPr>
        <dsp:cNvPr id="0" name=""/>
        <dsp:cNvSpPr/>
      </dsp:nvSpPr>
      <dsp:spPr>
        <a:xfrm>
          <a:off x="4473257" y="1793"/>
          <a:ext cx="2195569" cy="1317341"/>
        </a:xfrm>
        <a:prstGeom prst="rect">
          <a:avLst/>
        </a:prstGeom>
        <a:solidFill>
          <a:schemeClr val="accent3">
            <a:hueOff val="-1395243"/>
            <a:satOff val="-7643"/>
            <a:lumOff val="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altLang="zh-TW" sz="2000" kern="1200" dirty="0">
              <a:latin typeface="+mn-ea"/>
            </a:rPr>
            <a:t>2. </a:t>
          </a:r>
          <a:r>
            <a:rPr lang="zh-TW" altLang="en-US" sz="2000" kern="1200" dirty="0">
              <a:latin typeface="+mn-ea"/>
              <a:sym typeface="Helvetica"/>
            </a:rPr>
            <a:t>第三方通知賣家、要求發貨</a:t>
          </a:r>
        </a:p>
      </dsp:txBody>
      <dsp:txXfrm>
        <a:off x="4473257" y="1793"/>
        <a:ext cx="2195569" cy="1317341"/>
      </dsp:txXfrm>
    </dsp:sp>
    <dsp:sp modelId="{DF0B3DD4-74E7-4349-A376-17AD4D61F416}">
      <dsp:nvSpPr>
        <dsp:cNvPr id="0" name=""/>
        <dsp:cNvSpPr/>
      </dsp:nvSpPr>
      <dsp:spPr>
        <a:xfrm>
          <a:off x="8392326" y="614743"/>
          <a:ext cx="522683" cy="91440"/>
        </a:xfrm>
        <a:custGeom>
          <a:avLst/>
          <a:gdLst/>
          <a:ahLst/>
          <a:cxnLst/>
          <a:rect l="0" t="0" r="0" b="0"/>
          <a:pathLst>
            <a:path>
              <a:moveTo>
                <a:pt x="0" y="45720"/>
              </a:moveTo>
              <a:lnTo>
                <a:pt x="278441" y="45720"/>
              </a:lnTo>
              <a:lnTo>
                <a:pt x="278441" y="50646"/>
              </a:lnTo>
              <a:lnTo>
                <a:pt x="522683" y="50646"/>
              </a:lnTo>
            </a:path>
          </a:pathLst>
        </a:custGeom>
        <a:noFill/>
        <a:ln w="6350" cap="flat" cmpd="sng" algn="ctr">
          <a:solidFill>
            <a:schemeClr val="accent3">
              <a:hueOff val="-3720649"/>
              <a:satOff val="-20381"/>
              <a:lumOff val="6275"/>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8639835" y="657938"/>
        <a:ext cx="27665" cy="5049"/>
      </dsp:txXfrm>
    </dsp:sp>
    <dsp:sp modelId="{7DBFC500-F1BF-4B2C-A889-E96515799616}">
      <dsp:nvSpPr>
        <dsp:cNvPr id="0" name=""/>
        <dsp:cNvSpPr/>
      </dsp:nvSpPr>
      <dsp:spPr>
        <a:xfrm>
          <a:off x="7173170" y="1793"/>
          <a:ext cx="1220955" cy="1317341"/>
        </a:xfrm>
        <a:prstGeom prst="rect">
          <a:avLst/>
        </a:prstGeom>
        <a:solidFill>
          <a:schemeClr val="accent3">
            <a:hueOff val="-2790486"/>
            <a:satOff val="-15286"/>
            <a:lumOff val="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altLang="zh-TW" sz="2000" kern="1200" dirty="0">
              <a:latin typeface="+mn-ea"/>
            </a:rPr>
            <a:t>3. </a:t>
          </a:r>
          <a:r>
            <a:rPr lang="zh-TW" altLang="en-US" sz="2000" kern="1200" dirty="0">
              <a:latin typeface="+mn-ea"/>
            </a:rPr>
            <a:t>寄送商品 </a:t>
          </a:r>
        </a:p>
      </dsp:txBody>
      <dsp:txXfrm>
        <a:off x="7173170" y="1793"/>
        <a:ext cx="1220955" cy="1317341"/>
      </dsp:txXfrm>
    </dsp:sp>
    <dsp:sp modelId="{06BBEDFB-0494-464E-90BA-60E2E9B6AD4D}">
      <dsp:nvSpPr>
        <dsp:cNvPr id="0" name=""/>
        <dsp:cNvSpPr/>
      </dsp:nvSpPr>
      <dsp:spPr>
        <a:xfrm>
          <a:off x="1919173" y="1322261"/>
          <a:ext cx="7895727" cy="469454"/>
        </a:xfrm>
        <a:custGeom>
          <a:avLst/>
          <a:gdLst/>
          <a:ahLst/>
          <a:cxnLst/>
          <a:rect l="0" t="0" r="0" b="0"/>
          <a:pathLst>
            <a:path>
              <a:moveTo>
                <a:pt x="7895727" y="0"/>
              </a:moveTo>
              <a:lnTo>
                <a:pt x="7895727" y="251827"/>
              </a:lnTo>
              <a:lnTo>
                <a:pt x="0" y="251827"/>
              </a:lnTo>
              <a:lnTo>
                <a:pt x="0" y="469454"/>
              </a:lnTo>
            </a:path>
          </a:pathLst>
        </a:custGeom>
        <a:noFill/>
        <a:ln w="6350" cap="flat" cmpd="sng" algn="ctr">
          <a:solidFill>
            <a:schemeClr val="accent3">
              <a:hueOff val="-5580973"/>
              <a:satOff val="-30571"/>
              <a:lumOff val="9412"/>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5669248" y="1554463"/>
        <a:ext cx="395577" cy="5049"/>
      </dsp:txXfrm>
    </dsp:sp>
    <dsp:sp modelId="{54EE7752-D373-4C4D-8E0A-99866E100237}">
      <dsp:nvSpPr>
        <dsp:cNvPr id="0" name=""/>
        <dsp:cNvSpPr/>
      </dsp:nvSpPr>
      <dsp:spPr>
        <a:xfrm>
          <a:off x="8947410" y="6719"/>
          <a:ext cx="1734982" cy="1317341"/>
        </a:xfrm>
        <a:prstGeom prst="rect">
          <a:avLst/>
        </a:prstGeom>
        <a:solidFill>
          <a:schemeClr val="accent3">
            <a:hueOff val="-4185730"/>
            <a:satOff val="-22928"/>
            <a:lumOff val="7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altLang="zh-TW" sz="2000" kern="1200">
              <a:latin typeface="+mn-ea"/>
            </a:rPr>
            <a:t>4. </a:t>
          </a:r>
          <a:r>
            <a:rPr lang="zh-TW" altLang="en-US" sz="2000" kern="1200">
              <a:latin typeface="+mn-ea"/>
            </a:rPr>
            <a:t>買方進行商品評估</a:t>
          </a:r>
          <a:endParaRPr lang="zh-TW" altLang="en-US" sz="2000" kern="1200" dirty="0">
            <a:latin typeface="+mn-ea"/>
          </a:endParaRPr>
        </a:p>
      </dsp:txBody>
      <dsp:txXfrm>
        <a:off x="8947410" y="6719"/>
        <a:ext cx="1734982" cy="1317341"/>
      </dsp:txXfrm>
    </dsp:sp>
    <dsp:sp modelId="{B041F2F7-E94C-422F-BFBF-539B4531B805}">
      <dsp:nvSpPr>
        <dsp:cNvPr id="0" name=""/>
        <dsp:cNvSpPr/>
      </dsp:nvSpPr>
      <dsp:spPr>
        <a:xfrm>
          <a:off x="821389" y="1824115"/>
          <a:ext cx="2195569" cy="1317341"/>
        </a:xfrm>
        <a:prstGeom prst="rect">
          <a:avLst/>
        </a:prstGeom>
        <a:solidFill>
          <a:schemeClr val="accent3">
            <a:hueOff val="-5580973"/>
            <a:satOff val="-30571"/>
            <a:lumOff val="94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altLang="zh-TW" sz="2000" kern="1200" dirty="0">
              <a:latin typeface="+mn-ea"/>
            </a:rPr>
            <a:t>5. </a:t>
          </a:r>
          <a:r>
            <a:rPr lang="zh-TW" altLang="en-US" sz="2000" kern="1200" dirty="0">
              <a:latin typeface="+mn-ea"/>
            </a:rPr>
            <a:t>待確認期結束後，第三方平台款項撥付</a:t>
          </a:r>
        </a:p>
      </dsp:txBody>
      <dsp:txXfrm>
        <a:off x="821389" y="1824115"/>
        <a:ext cx="2195569" cy="1317341"/>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5304" cy="355681"/>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5797022" y="0"/>
            <a:ext cx="4435304" cy="355681"/>
          </a:xfrm>
          <a:prstGeom prst="rect">
            <a:avLst/>
          </a:prstGeom>
        </p:spPr>
        <p:txBody>
          <a:bodyPr vert="horz" lIns="91440" tIns="45720" rIns="91440" bIns="45720" rtlCol="0"/>
          <a:lstStyle>
            <a:lvl1pPr algn="r">
              <a:defRPr sz="1200"/>
            </a:lvl1pPr>
          </a:lstStyle>
          <a:p>
            <a:fld id="{561DD028-BB2C-4A59-8F84-734BC93101FD}" type="datetimeFigureOut">
              <a:rPr lang="zh-TW" altLang="en-US" smtClean="0"/>
              <a:t>2017/3/2</a:t>
            </a:fld>
            <a:endParaRPr lang="zh-TW" altLang="en-US"/>
          </a:p>
        </p:txBody>
      </p:sp>
      <p:sp>
        <p:nvSpPr>
          <p:cNvPr id="4" name="頁尾版面配置區 3"/>
          <p:cNvSpPr>
            <a:spLocks noGrp="1"/>
          </p:cNvSpPr>
          <p:nvPr>
            <p:ph type="ftr" sz="quarter" idx="2"/>
          </p:nvPr>
        </p:nvSpPr>
        <p:spPr>
          <a:xfrm>
            <a:off x="1" y="6743619"/>
            <a:ext cx="4435304" cy="355681"/>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5797022" y="6743619"/>
            <a:ext cx="4435304" cy="355681"/>
          </a:xfrm>
          <a:prstGeom prst="rect">
            <a:avLst/>
          </a:prstGeom>
        </p:spPr>
        <p:txBody>
          <a:bodyPr vert="horz" lIns="91440" tIns="45720" rIns="91440" bIns="45720" rtlCol="0" anchor="b"/>
          <a:lstStyle>
            <a:lvl1pPr algn="r">
              <a:defRPr sz="1200"/>
            </a:lvl1pPr>
          </a:lstStyle>
          <a:p>
            <a:fld id="{60B71458-8291-49D0-B11F-187E02A5317E}" type="slidenum">
              <a:rPr lang="zh-TW" altLang="en-US" smtClean="0"/>
              <a:t>‹#›</a:t>
            </a:fld>
            <a:endParaRPr lang="zh-TW" altLang="en-US"/>
          </a:p>
        </p:txBody>
      </p:sp>
    </p:spTree>
    <p:extLst>
      <p:ext uri="{BB962C8B-B14F-4D97-AF65-F5344CB8AC3E}">
        <p14:creationId xmlns:p14="http://schemas.microsoft.com/office/powerpoint/2010/main" val="39084065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4998" cy="356198"/>
          </a:xfrm>
          <a:prstGeom prst="rect">
            <a:avLst/>
          </a:prstGeom>
        </p:spPr>
        <p:txBody>
          <a:bodyPr vert="horz" lIns="99048" tIns="49524" rIns="99048" bIns="49524" rtlCol="0"/>
          <a:lstStyle>
            <a:lvl1pPr algn="l">
              <a:defRPr sz="1300"/>
            </a:lvl1pPr>
          </a:lstStyle>
          <a:p>
            <a:endParaRPr lang="zh-TW" altLang="en-US"/>
          </a:p>
        </p:txBody>
      </p:sp>
      <p:sp>
        <p:nvSpPr>
          <p:cNvPr id="3" name="日期版面配置區 2"/>
          <p:cNvSpPr>
            <a:spLocks noGrp="1"/>
          </p:cNvSpPr>
          <p:nvPr>
            <p:ph type="dt" idx="1"/>
          </p:nvPr>
        </p:nvSpPr>
        <p:spPr>
          <a:xfrm>
            <a:off x="5797247" y="0"/>
            <a:ext cx="4434998" cy="356198"/>
          </a:xfrm>
          <a:prstGeom prst="rect">
            <a:avLst/>
          </a:prstGeom>
        </p:spPr>
        <p:txBody>
          <a:bodyPr vert="horz" lIns="99048" tIns="49524" rIns="99048" bIns="49524" rtlCol="0"/>
          <a:lstStyle>
            <a:lvl1pPr algn="r">
              <a:defRPr sz="1300"/>
            </a:lvl1pPr>
          </a:lstStyle>
          <a:p>
            <a:fld id="{A82F9F93-F531-46CE-B7F7-BF8B8D0E45CE}" type="datetimeFigureOut">
              <a:rPr lang="zh-TW" altLang="en-US" smtClean="0"/>
              <a:t>2017/3/2</a:t>
            </a:fld>
            <a:endParaRPr lang="zh-TW" altLang="en-US"/>
          </a:p>
        </p:txBody>
      </p:sp>
      <p:sp>
        <p:nvSpPr>
          <p:cNvPr id="4" name="投影片圖像版面配置區 3"/>
          <p:cNvSpPr>
            <a:spLocks noGrp="1" noRot="1" noChangeAspect="1"/>
          </p:cNvSpPr>
          <p:nvPr>
            <p:ph type="sldImg" idx="2"/>
          </p:nvPr>
        </p:nvSpPr>
        <p:spPr>
          <a:xfrm>
            <a:off x="2987675" y="887413"/>
            <a:ext cx="4259263" cy="2395537"/>
          </a:xfrm>
          <a:prstGeom prst="rect">
            <a:avLst/>
          </a:prstGeom>
          <a:noFill/>
          <a:ln w="12700">
            <a:solidFill>
              <a:prstClr val="black"/>
            </a:solidFill>
          </a:ln>
        </p:spPr>
        <p:txBody>
          <a:bodyPr vert="horz" lIns="99048" tIns="49524" rIns="99048" bIns="49524" rtlCol="0" anchor="ctr"/>
          <a:lstStyle/>
          <a:p>
            <a:endParaRPr lang="zh-TW" altLang="en-US"/>
          </a:p>
        </p:txBody>
      </p:sp>
      <p:sp>
        <p:nvSpPr>
          <p:cNvPr id="5" name="備忘稿版面配置區 4"/>
          <p:cNvSpPr>
            <a:spLocks noGrp="1"/>
          </p:cNvSpPr>
          <p:nvPr>
            <p:ph type="body" sz="quarter" idx="3"/>
          </p:nvPr>
        </p:nvSpPr>
        <p:spPr>
          <a:xfrm>
            <a:off x="1023462" y="3416538"/>
            <a:ext cx="8187690" cy="2795349"/>
          </a:xfrm>
          <a:prstGeom prst="rect">
            <a:avLst/>
          </a:prstGeom>
        </p:spPr>
        <p:txBody>
          <a:bodyPr vert="horz" lIns="99048" tIns="49524" rIns="99048" bIns="49524"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1" y="6743104"/>
            <a:ext cx="4434998" cy="356197"/>
          </a:xfrm>
          <a:prstGeom prst="rect">
            <a:avLst/>
          </a:prstGeom>
        </p:spPr>
        <p:txBody>
          <a:bodyPr vert="horz" lIns="99048" tIns="49524" rIns="99048" bIns="49524" rtlCol="0" anchor="b"/>
          <a:lstStyle>
            <a:lvl1pPr algn="l">
              <a:defRPr sz="1300"/>
            </a:lvl1pPr>
          </a:lstStyle>
          <a:p>
            <a:endParaRPr lang="zh-TW" altLang="en-US"/>
          </a:p>
        </p:txBody>
      </p:sp>
      <p:sp>
        <p:nvSpPr>
          <p:cNvPr id="7" name="投影片編號版面配置區 6"/>
          <p:cNvSpPr>
            <a:spLocks noGrp="1"/>
          </p:cNvSpPr>
          <p:nvPr>
            <p:ph type="sldNum" sz="quarter" idx="5"/>
          </p:nvPr>
        </p:nvSpPr>
        <p:spPr>
          <a:xfrm>
            <a:off x="5797247" y="6743104"/>
            <a:ext cx="4434998" cy="356197"/>
          </a:xfrm>
          <a:prstGeom prst="rect">
            <a:avLst/>
          </a:prstGeom>
        </p:spPr>
        <p:txBody>
          <a:bodyPr vert="horz" lIns="99048" tIns="49524" rIns="99048" bIns="49524" rtlCol="0" anchor="b"/>
          <a:lstStyle>
            <a:lvl1pPr algn="r">
              <a:defRPr sz="1300"/>
            </a:lvl1pPr>
          </a:lstStyle>
          <a:p>
            <a:fld id="{00C42748-69DF-4C6E-A652-E07A698A4EEE}" type="slidenum">
              <a:rPr lang="zh-TW" altLang="en-US" smtClean="0"/>
              <a:t>‹#›</a:t>
            </a:fld>
            <a:endParaRPr lang="zh-TW" altLang="en-US"/>
          </a:p>
        </p:txBody>
      </p:sp>
    </p:spTree>
    <p:extLst>
      <p:ext uri="{BB962C8B-B14F-4D97-AF65-F5344CB8AC3E}">
        <p14:creationId xmlns:p14="http://schemas.microsoft.com/office/powerpoint/2010/main" val="41820314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 Id="rId3" Type="http://schemas.openxmlformats.org/officeDocument/2006/relationships/hyperlink" Target="http://wiki.mbalib.com/zh-tw/%E5%8F%91%E8%B4%A7"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 Id="rId3" Type="http://schemas.openxmlformats.org/officeDocument/2006/relationships/hyperlink" Target="http://www.moneydj.com/KMDJ/Wiki/WikiViewer.aspx?KeyID=98d278cc-2d65-4f36-9b9e-33d234ad992b" TargetMode="Externa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 Id="rId3" Type="http://schemas.openxmlformats.org/officeDocument/2006/relationships/hyperlink" Target="http://www.moneydj.com/KMDJ/Wiki/WikiViewer.aspx?KeyID=98d278cc-2d65-4f36-9b9e-33d234ad992b" TargetMode="Externa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8FD9610A-8179-B34C-A2EB-2A556FEAB015}" type="slidenum">
              <a:rPr kumimoji="1" lang="zh-TW" altLang="en-US" smtClean="0"/>
              <a:pPr/>
              <a:t>1</a:t>
            </a:fld>
            <a:endParaRPr kumimoji="1" lang="zh-TW" altLang="en-US"/>
          </a:p>
        </p:txBody>
      </p:sp>
    </p:spTree>
    <p:extLst>
      <p:ext uri="{BB962C8B-B14F-4D97-AF65-F5344CB8AC3E}">
        <p14:creationId xmlns:p14="http://schemas.microsoft.com/office/powerpoint/2010/main" val="27718990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FD9610A-8179-B34C-A2EB-2A556FEAB015}" type="slidenum">
              <a:rPr kumimoji="1" lang="zh-TW" altLang="en-US" smtClean="0"/>
              <a:pPr/>
              <a:t>14</a:t>
            </a:fld>
            <a:endParaRPr kumimoji="1" lang="zh-TW" altLang="en-US"/>
          </a:p>
        </p:txBody>
      </p:sp>
    </p:spTree>
    <p:extLst>
      <p:ext uri="{BB962C8B-B14F-4D97-AF65-F5344CB8AC3E}">
        <p14:creationId xmlns:p14="http://schemas.microsoft.com/office/powerpoint/2010/main" val="29192686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Shape 179"/>
          <p:cNvSpPr>
            <a:spLocks noGrp="1" noRot="1" noChangeAspect="1"/>
          </p:cNvSpPr>
          <p:nvPr>
            <p:ph type="sldImg"/>
          </p:nvPr>
        </p:nvSpPr>
        <p:spPr>
          <a:prstGeom prst="rect">
            <a:avLst/>
          </a:prstGeom>
        </p:spPr>
        <p:txBody>
          <a:bodyPr/>
          <a:lstStyle/>
          <a:p>
            <a:endParaRPr/>
          </a:p>
        </p:txBody>
      </p:sp>
      <p:sp>
        <p:nvSpPr>
          <p:cNvPr id="180" name="Shape 180"/>
          <p:cNvSpPr>
            <a:spLocks noGrp="1"/>
          </p:cNvSpPr>
          <p:nvPr>
            <p:ph type="body" sz="quarter" idx="1"/>
          </p:nvPr>
        </p:nvSpPr>
        <p:spPr>
          <a:prstGeom prst="rect">
            <a:avLst/>
          </a:prstGeom>
        </p:spPr>
        <p:txBody>
          <a:bodyPr/>
          <a:lstStyle/>
          <a:p>
            <a:r>
              <a:rPr dirty="0" err="1">
                <a:latin typeface="+mj-lt"/>
                <a:ea typeface="+mj-ea"/>
                <a:cs typeface="+mj-cs"/>
                <a:sym typeface="Helvetica"/>
              </a:rPr>
              <a:t>在</a:t>
            </a:r>
            <a:r>
              <a:rPr dirty="0" err="1"/>
              <a:t>“</a:t>
            </a:r>
            <a:r>
              <a:rPr dirty="0" err="1">
                <a:latin typeface="+mj-lt"/>
                <a:ea typeface="+mj-ea"/>
                <a:cs typeface="+mj-cs"/>
                <a:sym typeface="Helvetica"/>
              </a:rPr>
              <a:t>第三方支付</a:t>
            </a:r>
            <a:r>
              <a:rPr dirty="0"/>
              <a:t>” </a:t>
            </a:r>
            <a:r>
              <a:rPr dirty="0" err="1">
                <a:latin typeface="+mj-lt"/>
                <a:ea typeface="+mj-ea"/>
                <a:cs typeface="+mj-cs"/>
                <a:sym typeface="Helvetica"/>
              </a:rPr>
              <a:t>模式中</a:t>
            </a:r>
            <a:r>
              <a:rPr lang="zh-TW" altLang="en-US" dirty="0">
                <a:latin typeface="+mj-lt"/>
                <a:ea typeface="+mj-ea"/>
                <a:cs typeface="+mj-cs"/>
                <a:sym typeface="Helvetica"/>
              </a:rPr>
              <a:t>，</a:t>
            </a:r>
            <a:r>
              <a:rPr dirty="0" err="1">
                <a:latin typeface="+mj-lt"/>
                <a:ea typeface="+mj-ea"/>
                <a:cs typeface="+mj-cs"/>
                <a:sym typeface="Helvetica"/>
              </a:rPr>
              <a:t>買方選購商品後</a:t>
            </a:r>
            <a:r>
              <a:rPr lang="zh-TW" altLang="en-US" dirty="0">
                <a:latin typeface="+mj-lt"/>
                <a:ea typeface="+mj-ea"/>
                <a:cs typeface="+mj-cs"/>
                <a:sym typeface="Helvetica"/>
              </a:rPr>
              <a:t>，</a:t>
            </a:r>
            <a:r>
              <a:rPr dirty="0" err="1">
                <a:latin typeface="+mj-lt"/>
                <a:ea typeface="+mj-ea"/>
                <a:cs typeface="+mj-cs"/>
                <a:sym typeface="Helvetica"/>
              </a:rPr>
              <a:t>使用第三方平臺提供的賬戶進行貨款支付</a:t>
            </a:r>
            <a:r>
              <a:rPr lang="zh-TW" altLang="en-US" dirty="0">
                <a:latin typeface="+mj-lt"/>
                <a:ea typeface="+mj-ea"/>
                <a:cs typeface="+mj-cs"/>
                <a:sym typeface="Helvetica"/>
              </a:rPr>
              <a:t>，</a:t>
            </a:r>
            <a:r>
              <a:rPr dirty="0" err="1">
                <a:latin typeface="+mj-lt"/>
                <a:ea typeface="+mj-ea"/>
                <a:cs typeface="+mj-cs"/>
                <a:sym typeface="Helvetica"/>
              </a:rPr>
              <a:t>並由第三方通知賣家貨款到賬、要求</a:t>
            </a:r>
            <a:r>
              <a:rPr u="sng" dirty="0" err="1">
                <a:solidFill>
                  <a:srgbClr val="8E58B6"/>
                </a:solidFill>
                <a:uFill>
                  <a:solidFill>
                    <a:srgbClr val="8E58B6"/>
                  </a:solidFill>
                </a:uFill>
                <a:latin typeface="+mj-lt"/>
                <a:ea typeface="+mj-ea"/>
                <a:cs typeface="+mj-cs"/>
                <a:sym typeface="Helvetica"/>
                <a:hlinkClick r:id="rId3"/>
              </a:rPr>
              <a:t>發貨</a:t>
            </a:r>
            <a:r>
              <a:rPr dirty="0" err="1">
                <a:latin typeface="+mj-lt"/>
                <a:ea typeface="+mj-ea"/>
                <a:cs typeface="+mj-cs"/>
                <a:sym typeface="Helvetica"/>
              </a:rPr>
              <a:t>；買方收到貨物</a:t>
            </a:r>
            <a:r>
              <a:rPr lang="zh-TW" altLang="en-US" dirty="0">
                <a:latin typeface="+mj-lt"/>
                <a:ea typeface="+mj-ea"/>
                <a:cs typeface="+mj-cs"/>
                <a:sym typeface="Helvetica"/>
              </a:rPr>
              <a:t>，</a:t>
            </a:r>
            <a:r>
              <a:rPr dirty="0" err="1">
                <a:latin typeface="+mj-lt"/>
                <a:ea typeface="+mj-ea"/>
                <a:cs typeface="+mj-cs"/>
                <a:sym typeface="Helvetica"/>
              </a:rPr>
              <a:t>並檢驗商品進行確認後</a:t>
            </a:r>
            <a:r>
              <a:rPr lang="zh-TW" altLang="en-US" dirty="0">
                <a:latin typeface="+mj-lt"/>
                <a:ea typeface="+mj-ea"/>
                <a:cs typeface="+mj-cs"/>
                <a:sym typeface="Helvetica"/>
              </a:rPr>
              <a:t>，</a:t>
            </a:r>
            <a:r>
              <a:rPr dirty="0" err="1">
                <a:latin typeface="+mj-lt"/>
                <a:ea typeface="+mj-ea"/>
                <a:cs typeface="+mj-cs"/>
                <a:sym typeface="Helvetica"/>
              </a:rPr>
              <a:t>就可以通知第三方付款給賣家</a:t>
            </a:r>
            <a:r>
              <a:rPr lang="zh-TW" altLang="en-US" dirty="0">
                <a:latin typeface="+mj-lt"/>
                <a:ea typeface="+mj-ea"/>
                <a:cs typeface="+mj-cs"/>
                <a:sym typeface="Helvetica"/>
              </a:rPr>
              <a:t>，</a:t>
            </a:r>
            <a:r>
              <a:rPr dirty="0" err="1">
                <a:latin typeface="+mj-lt"/>
                <a:ea typeface="+mj-ea"/>
                <a:cs typeface="+mj-cs"/>
                <a:sym typeface="Helvetica"/>
              </a:rPr>
              <a:t>第三方再將款項轉至賣家賬戶上</a:t>
            </a:r>
            <a:r>
              <a:rPr dirty="0">
                <a:latin typeface="+mj-lt"/>
                <a:ea typeface="+mj-ea"/>
                <a:cs typeface="+mj-cs"/>
                <a:sym typeface="Helvetica"/>
              </a:rPr>
              <a:t>。</a:t>
            </a:r>
          </a:p>
        </p:txBody>
      </p:sp>
    </p:spTree>
    <p:extLst>
      <p:ext uri="{BB962C8B-B14F-4D97-AF65-F5344CB8AC3E}">
        <p14:creationId xmlns:p14="http://schemas.microsoft.com/office/powerpoint/2010/main" val="41488981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 name="Shape 198"/>
          <p:cNvSpPr>
            <a:spLocks noGrp="1" noRot="1" noChangeAspect="1"/>
          </p:cNvSpPr>
          <p:nvPr>
            <p:ph type="sldImg"/>
          </p:nvPr>
        </p:nvSpPr>
        <p:spPr>
          <a:prstGeom prst="rect">
            <a:avLst/>
          </a:prstGeom>
        </p:spPr>
        <p:txBody>
          <a:bodyPr/>
          <a:lstStyle/>
          <a:p>
            <a:endParaRPr/>
          </a:p>
        </p:txBody>
      </p:sp>
      <p:sp>
        <p:nvSpPr>
          <p:cNvPr id="199" name="Shape 199"/>
          <p:cNvSpPr>
            <a:spLocks noGrp="1"/>
          </p:cNvSpPr>
          <p:nvPr>
            <p:ph type="body" sz="quarter" idx="1"/>
          </p:nvPr>
        </p:nvSpPr>
        <p:spPr>
          <a:prstGeom prst="rect">
            <a:avLst/>
          </a:prstGeom>
        </p:spPr>
        <p:txBody>
          <a:bodyPr/>
          <a:lstStyle/>
          <a:p>
            <a:r>
              <a:rPr dirty="0" err="1"/>
              <a:t>買家喜歡的付款方式</a:t>
            </a:r>
            <a:r>
              <a:rPr lang="zh-TW" altLang="en-US" dirty="0"/>
              <a:t>，</a:t>
            </a:r>
            <a:r>
              <a:rPr dirty="0" err="1"/>
              <a:t>目前</a:t>
            </a:r>
            <a:r>
              <a:rPr dirty="0"/>
              <a:t> 50% </a:t>
            </a:r>
            <a:r>
              <a:rPr dirty="0" err="1"/>
              <a:t>是快捷支付（透過綁定的信用卡、銀行卡或銀行帳戶直接付款</a:t>
            </a:r>
            <a:r>
              <a:rPr dirty="0"/>
              <a:t>）；</a:t>
            </a:r>
            <a:r>
              <a:rPr dirty="0" err="1"/>
              <a:t>利用餘額支付者約佔支付寶使用者的</a:t>
            </a:r>
            <a:r>
              <a:rPr dirty="0"/>
              <a:t> 30%。</a:t>
            </a:r>
          </a:p>
        </p:txBody>
      </p:sp>
    </p:spTree>
    <p:extLst>
      <p:ext uri="{BB962C8B-B14F-4D97-AF65-F5344CB8AC3E}">
        <p14:creationId xmlns:p14="http://schemas.microsoft.com/office/powerpoint/2010/main" val="6300668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 name="Shape 217"/>
          <p:cNvSpPr>
            <a:spLocks noGrp="1" noRot="1" noChangeAspect="1"/>
          </p:cNvSpPr>
          <p:nvPr>
            <p:ph type="sldImg"/>
          </p:nvPr>
        </p:nvSpPr>
        <p:spPr>
          <a:prstGeom prst="rect">
            <a:avLst/>
          </a:prstGeom>
        </p:spPr>
        <p:txBody>
          <a:bodyPr/>
          <a:lstStyle/>
          <a:p>
            <a:endParaRPr/>
          </a:p>
        </p:txBody>
      </p:sp>
      <p:sp>
        <p:nvSpPr>
          <p:cNvPr id="218" name="Shape 218"/>
          <p:cNvSpPr>
            <a:spLocks noGrp="1"/>
          </p:cNvSpPr>
          <p:nvPr>
            <p:ph type="body" sz="quarter" idx="1"/>
          </p:nvPr>
        </p:nvSpPr>
        <p:spPr>
          <a:prstGeom prst="rect">
            <a:avLst/>
          </a:prstGeom>
        </p:spPr>
        <p:txBody>
          <a:bodyPr/>
          <a:lstStyle/>
          <a:p>
            <a:r>
              <a:rPr dirty="0" err="1"/>
              <a:t>以公司名義在銀行開立一個賬戶</a:t>
            </a:r>
            <a:r>
              <a:rPr lang="zh-TW" altLang="en-US" dirty="0"/>
              <a:t>，</a:t>
            </a:r>
            <a:r>
              <a:rPr dirty="0" err="1"/>
              <a:t>用戶把錢轉給支付寶的過程相當於支付寶從你的賬戶上扣款</a:t>
            </a:r>
            <a:r>
              <a:rPr lang="zh-TW" altLang="en-US" dirty="0"/>
              <a:t>，</a:t>
            </a:r>
            <a:r>
              <a:rPr dirty="0" err="1"/>
              <a:t>然後轉到支付寶公司賬戶上。支付寶公司賬戶屬於第三方支付平台性質</a:t>
            </a:r>
            <a:r>
              <a:rPr lang="zh-TW" altLang="en-US" dirty="0"/>
              <a:t>，</a:t>
            </a:r>
            <a:r>
              <a:rPr dirty="0" err="1"/>
              <a:t>需要向銀行保證一定數量的備付金。因為賬戶性質比較特殊</a:t>
            </a:r>
            <a:r>
              <a:rPr lang="zh-TW" altLang="en-US" dirty="0"/>
              <a:t>，</a:t>
            </a:r>
            <a:r>
              <a:rPr dirty="0" err="1"/>
              <a:t>所以具體的規定比較複雜</a:t>
            </a:r>
            <a:r>
              <a:rPr lang="zh-TW" altLang="en-US" dirty="0"/>
              <a:t>，</a:t>
            </a:r>
            <a:r>
              <a:rPr dirty="0" err="1"/>
              <a:t>但是總體來說是你把錢給了支付寶公司</a:t>
            </a:r>
            <a:r>
              <a:rPr lang="zh-TW" altLang="en-US" dirty="0"/>
              <a:t>，</a:t>
            </a:r>
            <a:r>
              <a:rPr dirty="0" err="1"/>
              <a:t>支付寶公司存在銀行</a:t>
            </a:r>
            <a:r>
              <a:rPr dirty="0"/>
              <a:t>。</a:t>
            </a:r>
          </a:p>
        </p:txBody>
      </p:sp>
    </p:spTree>
    <p:extLst>
      <p:ext uri="{BB962C8B-B14F-4D97-AF65-F5344CB8AC3E}">
        <p14:creationId xmlns:p14="http://schemas.microsoft.com/office/powerpoint/2010/main" val="5451787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 name="Shape 354"/>
          <p:cNvSpPr>
            <a:spLocks noGrp="1" noRot="1" noChangeAspect="1"/>
          </p:cNvSpPr>
          <p:nvPr>
            <p:ph type="sldImg"/>
          </p:nvPr>
        </p:nvSpPr>
        <p:spPr>
          <a:prstGeom prst="rect">
            <a:avLst/>
          </a:prstGeom>
        </p:spPr>
        <p:txBody>
          <a:bodyPr/>
          <a:lstStyle/>
          <a:p>
            <a:endParaRPr/>
          </a:p>
        </p:txBody>
      </p:sp>
      <p:sp>
        <p:nvSpPr>
          <p:cNvPr id="355" name="Shape 355"/>
          <p:cNvSpPr>
            <a:spLocks noGrp="1"/>
          </p:cNvSpPr>
          <p:nvPr>
            <p:ph type="body" sz="quarter" idx="1"/>
          </p:nvPr>
        </p:nvSpPr>
        <p:spPr>
          <a:prstGeom prst="rect">
            <a:avLst/>
          </a:prstGeom>
        </p:spPr>
        <p:txBody>
          <a:bodyPr/>
          <a:lstStyle/>
          <a:p>
            <a:r>
              <a:rPr lang="zh-TW" altLang="en-US" dirty="0"/>
              <a:t>服務創新</a:t>
            </a:r>
            <a:r>
              <a:rPr lang="en-US" altLang="zh-TW" dirty="0"/>
              <a:t>(</a:t>
            </a:r>
            <a:r>
              <a:rPr lang="zh-TW" altLang="en-US" dirty="0"/>
              <a:t>模式</a:t>
            </a:r>
            <a:r>
              <a:rPr lang="en-US" altLang="zh-TW" dirty="0"/>
              <a:t>)</a:t>
            </a:r>
            <a:endParaRPr dirty="0"/>
          </a:p>
        </p:txBody>
      </p:sp>
    </p:spTree>
    <p:extLst>
      <p:ext uri="{BB962C8B-B14F-4D97-AF65-F5344CB8AC3E}">
        <p14:creationId xmlns:p14="http://schemas.microsoft.com/office/powerpoint/2010/main" val="22110140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 name="Shape 286"/>
          <p:cNvSpPr>
            <a:spLocks noGrp="1" noRot="1" noChangeAspect="1"/>
          </p:cNvSpPr>
          <p:nvPr>
            <p:ph type="sldImg"/>
          </p:nvPr>
        </p:nvSpPr>
        <p:spPr>
          <a:prstGeom prst="rect">
            <a:avLst/>
          </a:prstGeom>
        </p:spPr>
        <p:txBody>
          <a:bodyPr/>
          <a:lstStyle/>
          <a:p>
            <a:endParaRPr/>
          </a:p>
        </p:txBody>
      </p:sp>
      <p:sp>
        <p:nvSpPr>
          <p:cNvPr id="287" name="Shape 287"/>
          <p:cNvSpPr>
            <a:spLocks noGrp="1"/>
          </p:cNvSpPr>
          <p:nvPr>
            <p:ph type="body" sz="quarter" idx="1"/>
          </p:nvPr>
        </p:nvSpPr>
        <p:spPr>
          <a:prstGeom prst="rect">
            <a:avLst/>
          </a:prstGeom>
        </p:spPr>
        <p:txBody>
          <a:bodyPr/>
          <a:lstStyle/>
          <a:p>
            <a:r>
              <a:rPr dirty="0" err="1"/>
              <a:t>財富通也有自己的優勢</a:t>
            </a:r>
            <a:r>
              <a:rPr lang="zh-TW" altLang="en-US" dirty="0"/>
              <a:t>，</a:t>
            </a:r>
            <a:r>
              <a:rPr dirty="0" err="1"/>
              <a:t>首先騰訊全部的付費採用了財富通</a:t>
            </a:r>
            <a:r>
              <a:rPr lang="zh-TW" altLang="en-US" dirty="0"/>
              <a:t>，</a:t>
            </a:r>
            <a:r>
              <a:rPr dirty="0" err="1"/>
              <a:t>從需求點來說</a:t>
            </a:r>
            <a:r>
              <a:rPr lang="zh-TW" altLang="en-US" dirty="0"/>
              <a:t>，</a:t>
            </a:r>
            <a:r>
              <a:rPr dirty="0" err="1"/>
              <a:t>雖然不是日常消費</a:t>
            </a:r>
            <a:r>
              <a:rPr lang="zh-TW" altLang="en-US" dirty="0"/>
              <a:t>，</a:t>
            </a:r>
            <a:r>
              <a:rPr dirty="0" err="1"/>
              <a:t>但憑藉騰訊產品強大的吸金能力（IM和遊戲</a:t>
            </a:r>
            <a:r>
              <a:rPr dirty="0"/>
              <a:t>）</a:t>
            </a:r>
            <a:r>
              <a:rPr lang="zh-TW" altLang="en-US" dirty="0"/>
              <a:t>，</a:t>
            </a:r>
            <a:r>
              <a:rPr dirty="0" err="1"/>
              <a:t>佔有率也是很可觀的。可能有人說財富通只覆蓋了騰訊產品的用戶（外部商戶也有</a:t>
            </a:r>
            <a:r>
              <a:rPr lang="zh-TW" altLang="en-US" dirty="0"/>
              <a:t>，</a:t>
            </a:r>
            <a:r>
              <a:rPr dirty="0" err="1"/>
              <a:t>不過確實比例不多</a:t>
            </a:r>
            <a:r>
              <a:rPr dirty="0"/>
              <a:t>）</a:t>
            </a:r>
            <a:r>
              <a:rPr lang="zh-TW" altLang="en-US" dirty="0"/>
              <a:t>，</a:t>
            </a:r>
            <a:r>
              <a:rPr dirty="0" err="1"/>
              <a:t>但是騰訊產品的覆蓋面在國內電腦的植入率確是第一</a:t>
            </a:r>
            <a:r>
              <a:rPr lang="zh-TW" altLang="en-US" dirty="0"/>
              <a:t>，</a:t>
            </a:r>
            <a:r>
              <a:rPr dirty="0" err="1"/>
              <a:t>這也是為什麼現在財富通可以坐穩第二把交椅的原因</a:t>
            </a:r>
            <a:r>
              <a:rPr dirty="0"/>
              <a:t>。</a:t>
            </a:r>
          </a:p>
        </p:txBody>
      </p:sp>
    </p:spTree>
    <p:extLst>
      <p:ext uri="{BB962C8B-B14F-4D97-AF65-F5344CB8AC3E}">
        <p14:creationId xmlns:p14="http://schemas.microsoft.com/office/powerpoint/2010/main" val="2432396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 name="Shape 317"/>
          <p:cNvSpPr>
            <a:spLocks noGrp="1" noRot="1" noChangeAspect="1"/>
          </p:cNvSpPr>
          <p:nvPr>
            <p:ph type="sldImg"/>
          </p:nvPr>
        </p:nvSpPr>
        <p:spPr>
          <a:prstGeom prst="rect">
            <a:avLst/>
          </a:prstGeom>
        </p:spPr>
        <p:txBody>
          <a:bodyPr/>
          <a:lstStyle/>
          <a:p>
            <a:endParaRPr/>
          </a:p>
        </p:txBody>
      </p:sp>
      <p:sp>
        <p:nvSpPr>
          <p:cNvPr id="318" name="Shape 318"/>
          <p:cNvSpPr>
            <a:spLocks noGrp="1"/>
          </p:cNvSpPr>
          <p:nvPr>
            <p:ph type="body" sz="quarter" idx="1"/>
          </p:nvPr>
        </p:nvSpPr>
        <p:spPr>
          <a:prstGeom prst="rect">
            <a:avLst/>
          </a:prstGeom>
        </p:spPr>
        <p:txBody>
          <a:bodyPr/>
          <a:lstStyle/>
          <a:p>
            <a:r>
              <a:rPr dirty="0"/>
              <a:t>集中型的營運模式</a:t>
            </a:r>
            <a:r>
              <a:rPr lang="zh-TW" altLang="en-US" dirty="0"/>
              <a:t>，</a:t>
            </a:r>
            <a:r>
              <a:rPr dirty="0" err="1"/>
              <a:t>主要透過淘寶網、天貓網站來提通第三方中介信用服務</a:t>
            </a:r>
            <a:r>
              <a:rPr dirty="0"/>
              <a:t>。</a:t>
            </a:r>
          </a:p>
          <a:p>
            <a:r>
              <a:rPr dirty="0" err="1"/>
              <a:t>意旨為所有客戶要集中到淘寶網或天貓中</a:t>
            </a:r>
            <a:r>
              <a:rPr lang="zh-TW" altLang="en-US" dirty="0"/>
              <a:t>，</a:t>
            </a:r>
            <a:r>
              <a:rPr dirty="0" err="1"/>
              <a:t>由支付寶提供統一的服務</a:t>
            </a:r>
            <a:r>
              <a:rPr dirty="0"/>
              <a:t>。</a:t>
            </a:r>
          </a:p>
          <a:p>
            <a:r>
              <a:rPr dirty="0" err="1"/>
              <a:t>好處：最大限度聚集同類型的客戶</a:t>
            </a:r>
            <a:r>
              <a:rPr dirty="0"/>
              <a:t>。</a:t>
            </a:r>
          </a:p>
          <a:p>
            <a:r>
              <a:rPr dirty="0" err="1"/>
              <a:t>缺點：限制的業務種類</a:t>
            </a:r>
            <a:r>
              <a:rPr dirty="0"/>
              <a:t>。</a:t>
            </a:r>
          </a:p>
        </p:txBody>
      </p:sp>
    </p:spTree>
    <p:extLst>
      <p:ext uri="{BB962C8B-B14F-4D97-AF65-F5344CB8AC3E}">
        <p14:creationId xmlns:p14="http://schemas.microsoft.com/office/powerpoint/2010/main" val="5152808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 name="Shape 343"/>
          <p:cNvSpPr>
            <a:spLocks noGrp="1" noRot="1" noChangeAspect="1"/>
          </p:cNvSpPr>
          <p:nvPr>
            <p:ph type="sldImg"/>
          </p:nvPr>
        </p:nvSpPr>
        <p:spPr>
          <a:prstGeom prst="rect">
            <a:avLst/>
          </a:prstGeom>
        </p:spPr>
        <p:txBody>
          <a:bodyPr/>
          <a:lstStyle/>
          <a:p>
            <a:endParaRPr/>
          </a:p>
        </p:txBody>
      </p:sp>
      <p:sp>
        <p:nvSpPr>
          <p:cNvPr id="344" name="Shape 344"/>
          <p:cNvSpPr>
            <a:spLocks noGrp="1"/>
          </p:cNvSpPr>
          <p:nvPr>
            <p:ph type="body" sz="quarter" idx="1"/>
          </p:nvPr>
        </p:nvSpPr>
        <p:spPr>
          <a:prstGeom prst="rect">
            <a:avLst/>
          </a:prstGeom>
        </p:spPr>
        <p:txBody>
          <a:bodyPr/>
          <a:lstStyle/>
          <a:p>
            <a:r>
              <a:rPr dirty="0"/>
              <a:t>集中型的營運模式</a:t>
            </a:r>
            <a:r>
              <a:rPr lang="zh-TW" altLang="en-US" dirty="0"/>
              <a:t>，</a:t>
            </a:r>
            <a:r>
              <a:rPr dirty="0" err="1"/>
              <a:t>主要透過淘寶網、天貓網站來提通第三方中介信用服務</a:t>
            </a:r>
            <a:r>
              <a:rPr dirty="0"/>
              <a:t>。</a:t>
            </a:r>
          </a:p>
          <a:p>
            <a:r>
              <a:rPr dirty="0" err="1"/>
              <a:t>意旨為所有客戶要集中到淘寶網或天貓中</a:t>
            </a:r>
            <a:r>
              <a:rPr lang="zh-TW" altLang="en-US" dirty="0"/>
              <a:t>，</a:t>
            </a:r>
            <a:r>
              <a:rPr dirty="0" err="1"/>
              <a:t>由支付寶提供統一的服務</a:t>
            </a:r>
            <a:r>
              <a:rPr dirty="0"/>
              <a:t>。</a:t>
            </a:r>
          </a:p>
          <a:p>
            <a:r>
              <a:rPr dirty="0" err="1"/>
              <a:t>好處：最大限度聚集同類型的客戶</a:t>
            </a:r>
            <a:r>
              <a:rPr dirty="0"/>
              <a:t>。</a:t>
            </a:r>
          </a:p>
          <a:p>
            <a:r>
              <a:rPr dirty="0" err="1"/>
              <a:t>缺點：限制的業務種類</a:t>
            </a:r>
            <a:r>
              <a:rPr dirty="0"/>
              <a:t>。</a:t>
            </a:r>
          </a:p>
        </p:txBody>
      </p:sp>
    </p:spTree>
    <p:extLst>
      <p:ext uri="{BB962C8B-B14F-4D97-AF65-F5344CB8AC3E}">
        <p14:creationId xmlns:p14="http://schemas.microsoft.com/office/powerpoint/2010/main" val="9465760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 name="Shape 317"/>
          <p:cNvSpPr>
            <a:spLocks noGrp="1" noRot="1" noChangeAspect="1"/>
          </p:cNvSpPr>
          <p:nvPr>
            <p:ph type="sldImg"/>
          </p:nvPr>
        </p:nvSpPr>
        <p:spPr>
          <a:prstGeom prst="rect">
            <a:avLst/>
          </a:prstGeom>
        </p:spPr>
        <p:txBody>
          <a:bodyPr/>
          <a:lstStyle/>
          <a:p>
            <a:endParaRPr/>
          </a:p>
        </p:txBody>
      </p:sp>
      <p:sp>
        <p:nvSpPr>
          <p:cNvPr id="318" name="Shape 318"/>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24886990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 name="Shape 263"/>
          <p:cNvSpPr>
            <a:spLocks noGrp="1" noRot="1" noChangeAspect="1"/>
          </p:cNvSpPr>
          <p:nvPr>
            <p:ph type="sldImg"/>
          </p:nvPr>
        </p:nvSpPr>
        <p:spPr>
          <a:prstGeom prst="rect">
            <a:avLst/>
          </a:prstGeom>
        </p:spPr>
        <p:txBody>
          <a:bodyPr/>
          <a:lstStyle/>
          <a:p>
            <a:endParaRPr/>
          </a:p>
        </p:txBody>
      </p:sp>
      <p:sp>
        <p:nvSpPr>
          <p:cNvPr id="264" name="Shape 264"/>
          <p:cNvSpPr>
            <a:spLocks noGrp="1"/>
          </p:cNvSpPr>
          <p:nvPr>
            <p:ph type="body" sz="quarter" idx="1"/>
          </p:nvPr>
        </p:nvSpPr>
        <p:spPr>
          <a:prstGeom prst="rect">
            <a:avLst/>
          </a:prstGeom>
        </p:spPr>
        <p:txBody>
          <a:bodyPr/>
          <a:lstStyle/>
          <a:p>
            <a:r>
              <a:rPr dirty="0" err="1"/>
              <a:t>越權調用交易資金</a:t>
            </a:r>
            <a:r>
              <a:rPr dirty="0"/>
              <a:t>:</a:t>
            </a:r>
          </a:p>
          <a:p>
            <a:r>
              <a:rPr dirty="0" err="1"/>
              <a:t>第三方支付平台大多可以代行銀行職能直接支配交易款項</a:t>
            </a:r>
            <a:r>
              <a:rPr lang="zh-TW" altLang="en-US" dirty="0"/>
              <a:t>，</a:t>
            </a:r>
            <a:r>
              <a:rPr dirty="0" err="1"/>
              <a:t>這部份可能會出現不受有關部門的監管</a:t>
            </a:r>
            <a:r>
              <a:rPr dirty="0"/>
              <a:t>。</a:t>
            </a:r>
          </a:p>
          <a:p>
            <a:r>
              <a:rPr dirty="0" err="1"/>
              <a:t>第三方支付平台可能成為洗錢的管道</a:t>
            </a:r>
            <a:r>
              <a:rPr dirty="0"/>
              <a:t>:</a:t>
            </a:r>
          </a:p>
          <a:p>
            <a:r>
              <a:rPr dirty="0" err="1"/>
              <a:t>虛假交易、實現資金非法轉移套現</a:t>
            </a:r>
            <a:r>
              <a:rPr dirty="0"/>
              <a:t>。</a:t>
            </a:r>
          </a:p>
          <a:p>
            <a:endParaRPr dirty="0"/>
          </a:p>
          <a:p>
            <a:r>
              <a:rPr dirty="0" err="1">
                <a:latin typeface="+mj-lt"/>
                <a:ea typeface="+mj-ea"/>
                <a:cs typeface="+mj-cs"/>
                <a:sym typeface="Helvetica"/>
              </a:rPr>
              <a:t>一、買家將資金存入第三方支付的帳戶</a:t>
            </a:r>
            <a:r>
              <a:rPr lang="zh-TW" altLang="en-US" dirty="0">
                <a:latin typeface="+mj-lt"/>
                <a:ea typeface="+mj-ea"/>
                <a:cs typeface="+mj-cs"/>
                <a:sym typeface="Helvetica"/>
              </a:rPr>
              <a:t>，</a:t>
            </a:r>
            <a:r>
              <a:rPr dirty="0" err="1">
                <a:latin typeface="+mj-lt"/>
                <a:ea typeface="+mj-ea"/>
                <a:cs typeface="+mj-cs"/>
                <a:sym typeface="Helvetica"/>
              </a:rPr>
              <a:t>第三方平台就起了「資金保管人」的作用</a:t>
            </a:r>
            <a:r>
              <a:rPr lang="zh-TW" altLang="en-US" dirty="0">
                <a:latin typeface="+mj-lt"/>
                <a:ea typeface="+mj-ea"/>
                <a:cs typeface="+mj-cs"/>
                <a:sym typeface="Helvetica"/>
              </a:rPr>
              <a:t>，</a:t>
            </a:r>
            <a:r>
              <a:rPr dirty="0" err="1">
                <a:latin typeface="+mj-lt"/>
                <a:ea typeface="+mj-ea"/>
                <a:cs typeface="+mj-cs"/>
                <a:sym typeface="Helvetica"/>
              </a:rPr>
              <a:t>始終不具備對資金的所有權</a:t>
            </a:r>
            <a:r>
              <a:rPr lang="zh-TW" altLang="en-US" dirty="0">
                <a:latin typeface="+mj-lt"/>
                <a:ea typeface="+mj-ea"/>
                <a:cs typeface="+mj-cs"/>
                <a:sym typeface="Helvetica"/>
              </a:rPr>
              <a:t>，</a:t>
            </a:r>
            <a:r>
              <a:rPr dirty="0" err="1">
                <a:latin typeface="+mj-lt"/>
                <a:ea typeface="+mj-ea"/>
                <a:cs typeface="+mj-cs"/>
                <a:sym typeface="Helvetica"/>
              </a:rPr>
              <a:t>但隨著用戶數量的增加</a:t>
            </a:r>
            <a:r>
              <a:rPr lang="zh-TW" altLang="en-US" dirty="0">
                <a:latin typeface="+mj-lt"/>
                <a:ea typeface="+mj-ea"/>
                <a:cs typeface="+mj-cs"/>
                <a:sym typeface="Helvetica"/>
              </a:rPr>
              <a:t>，</a:t>
            </a:r>
            <a:r>
              <a:rPr dirty="0" err="1">
                <a:latin typeface="+mj-lt"/>
                <a:ea typeface="+mj-ea"/>
                <a:cs typeface="+mj-cs"/>
                <a:sym typeface="Helvetica"/>
              </a:rPr>
              <a:t>這項資金沉澱量將會非常的巨大</a:t>
            </a:r>
            <a:r>
              <a:rPr lang="zh-TW" altLang="en-US" dirty="0">
                <a:latin typeface="+mj-lt"/>
                <a:ea typeface="+mj-ea"/>
                <a:cs typeface="+mj-cs"/>
                <a:sym typeface="Helvetica"/>
              </a:rPr>
              <a:t>，</a:t>
            </a:r>
            <a:r>
              <a:rPr dirty="0" err="1">
                <a:latin typeface="+mj-lt"/>
                <a:ea typeface="+mj-ea"/>
                <a:cs typeface="+mj-cs"/>
                <a:sym typeface="Helvetica"/>
              </a:rPr>
              <a:t>加上結算週期的不同</a:t>
            </a:r>
            <a:r>
              <a:rPr lang="zh-TW" altLang="en-US" dirty="0">
                <a:latin typeface="+mj-lt"/>
                <a:ea typeface="+mj-ea"/>
                <a:cs typeface="+mj-cs"/>
                <a:sym typeface="Helvetica"/>
              </a:rPr>
              <a:t>，</a:t>
            </a:r>
            <a:r>
              <a:rPr dirty="0" err="1">
                <a:latin typeface="+mj-lt"/>
                <a:ea typeface="+mj-ea"/>
                <a:cs typeface="+mj-cs"/>
                <a:sym typeface="Helvetica"/>
              </a:rPr>
              <a:t>第三方支付公司會取得一筆定期存款或短期存款的利息</a:t>
            </a:r>
            <a:r>
              <a:rPr lang="zh-TW" altLang="en-US" dirty="0">
                <a:latin typeface="+mj-lt"/>
                <a:ea typeface="+mj-ea"/>
                <a:cs typeface="+mj-cs"/>
                <a:sym typeface="Helvetica"/>
              </a:rPr>
              <a:t>，</a:t>
            </a:r>
            <a:r>
              <a:rPr dirty="0" err="1">
                <a:latin typeface="+mj-lt"/>
                <a:ea typeface="+mj-ea"/>
                <a:cs typeface="+mj-cs"/>
                <a:sym typeface="Helvetica"/>
              </a:rPr>
              <a:t>對於這部份的利息分配</a:t>
            </a:r>
            <a:r>
              <a:rPr lang="zh-TW" altLang="en-US" dirty="0">
                <a:latin typeface="+mj-lt"/>
                <a:ea typeface="+mj-ea"/>
                <a:cs typeface="+mj-cs"/>
                <a:sym typeface="Helvetica"/>
              </a:rPr>
              <a:t>，</a:t>
            </a:r>
            <a:r>
              <a:rPr dirty="0" err="1">
                <a:latin typeface="+mj-lt"/>
                <a:ea typeface="+mj-ea"/>
                <a:cs typeface="+mj-cs"/>
                <a:sym typeface="Helvetica"/>
              </a:rPr>
              <a:t>就成了一個大問題</a:t>
            </a:r>
            <a:r>
              <a:rPr dirty="0">
                <a:latin typeface="+mj-lt"/>
                <a:ea typeface="+mj-ea"/>
                <a:cs typeface="+mj-cs"/>
                <a:sym typeface="Helvetica"/>
              </a:rPr>
              <a:t>。</a:t>
            </a:r>
          </a:p>
          <a:p>
            <a:r>
              <a:rPr dirty="0" err="1">
                <a:latin typeface="+mj-lt"/>
                <a:ea typeface="+mj-ea"/>
                <a:cs typeface="+mj-cs"/>
                <a:sym typeface="Helvetica"/>
              </a:rPr>
              <a:t>二、第三方支付平台大多可以代行銀行職能</a:t>
            </a:r>
            <a:r>
              <a:rPr lang="zh-TW" altLang="en-US" dirty="0">
                <a:latin typeface="+mj-lt"/>
                <a:ea typeface="+mj-ea"/>
                <a:cs typeface="+mj-cs"/>
                <a:sym typeface="Helvetica"/>
              </a:rPr>
              <a:t>，</a:t>
            </a:r>
            <a:r>
              <a:rPr dirty="0" err="1">
                <a:latin typeface="+mj-lt"/>
                <a:ea typeface="+mj-ea"/>
                <a:cs typeface="+mj-cs"/>
                <a:sym typeface="Helvetica"/>
              </a:rPr>
              <a:t>直接支配交易款項</a:t>
            </a:r>
            <a:r>
              <a:rPr lang="zh-TW" altLang="en-US" dirty="0">
                <a:latin typeface="+mj-lt"/>
                <a:ea typeface="+mj-ea"/>
                <a:cs typeface="+mj-cs"/>
                <a:sym typeface="Helvetica"/>
              </a:rPr>
              <a:t>，</a:t>
            </a:r>
            <a:r>
              <a:rPr dirty="0" err="1">
                <a:latin typeface="+mj-lt"/>
                <a:ea typeface="+mj-ea"/>
                <a:cs typeface="+mj-cs"/>
                <a:sym typeface="Helvetica"/>
              </a:rPr>
              <a:t>這部份可能會出現不受有關部門的監管</a:t>
            </a:r>
            <a:r>
              <a:rPr lang="zh-TW" altLang="en-US" dirty="0">
                <a:latin typeface="+mj-lt"/>
                <a:ea typeface="+mj-ea"/>
                <a:cs typeface="+mj-cs"/>
                <a:sym typeface="Helvetica"/>
              </a:rPr>
              <a:t>，</a:t>
            </a:r>
            <a:r>
              <a:rPr dirty="0" err="1">
                <a:latin typeface="+mj-lt"/>
                <a:ea typeface="+mj-ea"/>
                <a:cs typeface="+mj-cs"/>
                <a:sym typeface="Helvetica"/>
              </a:rPr>
              <a:t>而越權調用交易資金的風險</a:t>
            </a:r>
            <a:r>
              <a:rPr dirty="0">
                <a:latin typeface="+mj-lt"/>
                <a:ea typeface="+mj-ea"/>
                <a:cs typeface="+mj-cs"/>
                <a:sym typeface="Helvetica"/>
              </a:rPr>
              <a:t>。</a:t>
            </a:r>
          </a:p>
          <a:p>
            <a:r>
              <a:rPr dirty="0" err="1">
                <a:latin typeface="+mj-lt"/>
                <a:ea typeface="+mj-ea"/>
                <a:cs typeface="+mj-cs"/>
                <a:sym typeface="Helvetica"/>
              </a:rPr>
              <a:t>三、第三方支付平台可能成為虛假交易實現資金非法轉移套現或是洗錢的管道</a:t>
            </a:r>
            <a:r>
              <a:rPr dirty="0">
                <a:latin typeface="+mj-lt"/>
                <a:ea typeface="+mj-ea"/>
                <a:cs typeface="+mj-cs"/>
                <a:sym typeface="Helvetica"/>
              </a:rPr>
              <a:t>。</a:t>
            </a:r>
          </a:p>
          <a:p>
            <a:r>
              <a:rPr dirty="0">
                <a:latin typeface="+mj-lt"/>
                <a:ea typeface="+mj-ea"/>
                <a:cs typeface="+mj-cs"/>
                <a:sym typeface="Helvetica"/>
              </a:rPr>
              <a:t/>
            </a:r>
            <a:br>
              <a:rPr dirty="0">
                <a:latin typeface="+mj-lt"/>
                <a:ea typeface="+mj-ea"/>
                <a:cs typeface="+mj-cs"/>
                <a:sym typeface="Helvetica"/>
              </a:rPr>
            </a:br>
            <a:r>
              <a:rPr dirty="0">
                <a:latin typeface="+mj-lt"/>
                <a:ea typeface="+mj-ea"/>
                <a:cs typeface="+mj-cs"/>
                <a:sym typeface="Helvetica"/>
              </a:rPr>
              <a:t/>
            </a:r>
            <a:br>
              <a:rPr dirty="0">
                <a:latin typeface="+mj-lt"/>
                <a:ea typeface="+mj-ea"/>
                <a:cs typeface="+mj-cs"/>
                <a:sym typeface="Helvetica"/>
              </a:rPr>
            </a:br>
            <a:r>
              <a:rPr dirty="0" err="1">
                <a:latin typeface="+mj-lt"/>
                <a:ea typeface="+mj-ea"/>
                <a:cs typeface="+mj-cs"/>
                <a:sym typeface="Helvetica"/>
              </a:rPr>
              <a:t>全文網址</a:t>
            </a:r>
            <a:r>
              <a:rPr dirty="0"/>
              <a:t>: </a:t>
            </a:r>
            <a:r>
              <a:rPr u="sng" dirty="0">
                <a:solidFill>
                  <a:srgbClr val="8E58B6"/>
                </a:solidFill>
                <a:uFill>
                  <a:solidFill>
                    <a:srgbClr val="8E58B6"/>
                  </a:solidFill>
                </a:uFill>
                <a:hlinkClick r:id="rId3"/>
              </a:rPr>
              <a:t>http://www.moneydj.com/KMDJ/Wiki/WikiViewer.aspx?KeyID=98d278cc-2d65-4f36-9b9e-33d234ad992b#ixzz4BRIdi7jl</a:t>
            </a:r>
            <a:r>
              <a:rPr dirty="0"/>
              <a:t> </a:t>
            </a:r>
            <a:br>
              <a:rPr dirty="0"/>
            </a:br>
            <a:r>
              <a:rPr dirty="0" err="1"/>
              <a:t>MoneyDJ</a:t>
            </a:r>
            <a:r>
              <a:rPr dirty="0"/>
              <a:t> </a:t>
            </a:r>
            <a:r>
              <a:rPr dirty="0" err="1">
                <a:latin typeface="+mj-lt"/>
                <a:ea typeface="+mj-ea"/>
                <a:cs typeface="+mj-cs"/>
                <a:sym typeface="Helvetica"/>
              </a:rPr>
              <a:t>財經知識庫</a:t>
            </a:r>
            <a:r>
              <a:rPr dirty="0"/>
              <a:t> </a:t>
            </a:r>
          </a:p>
        </p:txBody>
      </p:sp>
    </p:spTree>
    <p:extLst>
      <p:ext uri="{BB962C8B-B14F-4D97-AF65-F5344CB8AC3E}">
        <p14:creationId xmlns:p14="http://schemas.microsoft.com/office/powerpoint/2010/main" val="42485777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FD9610A-8179-B34C-A2EB-2A556FEAB015}" type="slidenum">
              <a:rPr kumimoji="1" lang="zh-TW" altLang="en-US" smtClean="0"/>
              <a:pPr/>
              <a:t>2</a:t>
            </a:fld>
            <a:endParaRPr kumimoji="1" lang="zh-TW" altLang="en-US"/>
          </a:p>
        </p:txBody>
      </p:sp>
    </p:spTree>
    <p:extLst>
      <p:ext uri="{BB962C8B-B14F-4D97-AF65-F5344CB8AC3E}">
        <p14:creationId xmlns:p14="http://schemas.microsoft.com/office/powerpoint/2010/main" val="1460505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 name="Shape 268"/>
          <p:cNvSpPr>
            <a:spLocks noGrp="1" noRot="1" noChangeAspect="1"/>
          </p:cNvSpPr>
          <p:nvPr>
            <p:ph type="sldImg"/>
          </p:nvPr>
        </p:nvSpPr>
        <p:spPr>
          <a:prstGeom prst="rect">
            <a:avLst/>
          </a:prstGeom>
        </p:spPr>
        <p:txBody>
          <a:bodyPr/>
          <a:lstStyle/>
          <a:p>
            <a:endParaRPr/>
          </a:p>
        </p:txBody>
      </p:sp>
      <p:sp>
        <p:nvSpPr>
          <p:cNvPr id="269" name="Shape 269"/>
          <p:cNvSpPr>
            <a:spLocks noGrp="1"/>
          </p:cNvSpPr>
          <p:nvPr>
            <p:ph type="body" sz="quarter" idx="1"/>
          </p:nvPr>
        </p:nvSpPr>
        <p:spPr>
          <a:prstGeom prst="rect">
            <a:avLst/>
          </a:prstGeom>
        </p:spPr>
        <p:txBody>
          <a:bodyPr/>
          <a:lstStyle/>
          <a:p>
            <a:r>
              <a:rPr dirty="0"/>
              <a:t>:</a:t>
            </a:r>
          </a:p>
          <a:p>
            <a:r>
              <a:rPr dirty="0" err="1"/>
              <a:t>第三方支付平台大多可以代行銀行職能直接支配交易款項</a:t>
            </a:r>
            <a:r>
              <a:rPr lang="zh-TW" altLang="en-US" dirty="0"/>
              <a:t>，</a:t>
            </a:r>
            <a:r>
              <a:rPr dirty="0" err="1"/>
              <a:t>這部份可能會出現不受有關部門的監管</a:t>
            </a:r>
            <a:r>
              <a:rPr dirty="0"/>
              <a:t>。</a:t>
            </a:r>
          </a:p>
          <a:p>
            <a:endParaRPr dirty="0"/>
          </a:p>
          <a:p>
            <a:r>
              <a:rPr dirty="0" err="1">
                <a:latin typeface="+mj-lt"/>
                <a:ea typeface="+mj-ea"/>
                <a:cs typeface="+mj-cs"/>
                <a:sym typeface="Helvetica"/>
              </a:rPr>
              <a:t>一、買家將資金存入第三方支付的帳戶</a:t>
            </a:r>
            <a:r>
              <a:rPr lang="zh-TW" altLang="en-US" dirty="0">
                <a:latin typeface="+mj-lt"/>
                <a:ea typeface="+mj-ea"/>
                <a:cs typeface="+mj-cs"/>
                <a:sym typeface="Helvetica"/>
              </a:rPr>
              <a:t>，</a:t>
            </a:r>
            <a:r>
              <a:rPr dirty="0" err="1">
                <a:latin typeface="+mj-lt"/>
                <a:ea typeface="+mj-ea"/>
                <a:cs typeface="+mj-cs"/>
                <a:sym typeface="Helvetica"/>
              </a:rPr>
              <a:t>第三方平台就起了「資金保管人」的作用</a:t>
            </a:r>
            <a:r>
              <a:rPr lang="zh-TW" altLang="en-US" dirty="0">
                <a:latin typeface="+mj-lt"/>
                <a:ea typeface="+mj-ea"/>
                <a:cs typeface="+mj-cs"/>
                <a:sym typeface="Helvetica"/>
              </a:rPr>
              <a:t>，</a:t>
            </a:r>
            <a:r>
              <a:rPr dirty="0" err="1">
                <a:latin typeface="+mj-lt"/>
                <a:ea typeface="+mj-ea"/>
                <a:cs typeface="+mj-cs"/>
                <a:sym typeface="Helvetica"/>
              </a:rPr>
              <a:t>始終不具備對資金的所有權</a:t>
            </a:r>
            <a:r>
              <a:rPr lang="zh-TW" altLang="en-US" dirty="0">
                <a:latin typeface="+mj-lt"/>
                <a:ea typeface="+mj-ea"/>
                <a:cs typeface="+mj-cs"/>
                <a:sym typeface="Helvetica"/>
              </a:rPr>
              <a:t>，</a:t>
            </a:r>
            <a:r>
              <a:rPr dirty="0" err="1">
                <a:latin typeface="+mj-lt"/>
                <a:ea typeface="+mj-ea"/>
                <a:cs typeface="+mj-cs"/>
                <a:sym typeface="Helvetica"/>
              </a:rPr>
              <a:t>但隨著用戶數量的增加</a:t>
            </a:r>
            <a:r>
              <a:rPr lang="zh-TW" altLang="en-US" dirty="0">
                <a:latin typeface="+mj-lt"/>
                <a:ea typeface="+mj-ea"/>
                <a:cs typeface="+mj-cs"/>
                <a:sym typeface="Helvetica"/>
              </a:rPr>
              <a:t>，</a:t>
            </a:r>
            <a:r>
              <a:rPr dirty="0" err="1">
                <a:latin typeface="+mj-lt"/>
                <a:ea typeface="+mj-ea"/>
                <a:cs typeface="+mj-cs"/>
                <a:sym typeface="Helvetica"/>
              </a:rPr>
              <a:t>這項資金沉澱量將會非常的巨大</a:t>
            </a:r>
            <a:r>
              <a:rPr lang="zh-TW" altLang="en-US" dirty="0">
                <a:latin typeface="+mj-lt"/>
                <a:ea typeface="+mj-ea"/>
                <a:cs typeface="+mj-cs"/>
                <a:sym typeface="Helvetica"/>
              </a:rPr>
              <a:t>，</a:t>
            </a:r>
            <a:r>
              <a:rPr dirty="0" err="1">
                <a:latin typeface="+mj-lt"/>
                <a:ea typeface="+mj-ea"/>
                <a:cs typeface="+mj-cs"/>
                <a:sym typeface="Helvetica"/>
              </a:rPr>
              <a:t>加上結算週期的不同</a:t>
            </a:r>
            <a:r>
              <a:rPr lang="zh-TW" altLang="en-US" dirty="0">
                <a:latin typeface="+mj-lt"/>
                <a:ea typeface="+mj-ea"/>
                <a:cs typeface="+mj-cs"/>
                <a:sym typeface="Helvetica"/>
              </a:rPr>
              <a:t>，</a:t>
            </a:r>
            <a:r>
              <a:rPr dirty="0" err="1">
                <a:latin typeface="+mj-lt"/>
                <a:ea typeface="+mj-ea"/>
                <a:cs typeface="+mj-cs"/>
                <a:sym typeface="Helvetica"/>
              </a:rPr>
              <a:t>第三方支付公司會取得一筆定期存款或短期存款的利息</a:t>
            </a:r>
            <a:r>
              <a:rPr lang="zh-TW" altLang="en-US" dirty="0">
                <a:latin typeface="+mj-lt"/>
                <a:ea typeface="+mj-ea"/>
                <a:cs typeface="+mj-cs"/>
                <a:sym typeface="Helvetica"/>
              </a:rPr>
              <a:t>，</a:t>
            </a:r>
            <a:r>
              <a:rPr dirty="0" err="1">
                <a:latin typeface="+mj-lt"/>
                <a:ea typeface="+mj-ea"/>
                <a:cs typeface="+mj-cs"/>
                <a:sym typeface="Helvetica"/>
              </a:rPr>
              <a:t>對於這部份的利息分配</a:t>
            </a:r>
            <a:r>
              <a:rPr lang="zh-TW" altLang="en-US" dirty="0">
                <a:latin typeface="+mj-lt"/>
                <a:ea typeface="+mj-ea"/>
                <a:cs typeface="+mj-cs"/>
                <a:sym typeface="Helvetica"/>
              </a:rPr>
              <a:t>，</a:t>
            </a:r>
            <a:r>
              <a:rPr dirty="0" err="1">
                <a:latin typeface="+mj-lt"/>
                <a:ea typeface="+mj-ea"/>
                <a:cs typeface="+mj-cs"/>
                <a:sym typeface="Helvetica"/>
              </a:rPr>
              <a:t>就成了一個大問題</a:t>
            </a:r>
            <a:r>
              <a:rPr dirty="0">
                <a:latin typeface="+mj-lt"/>
                <a:ea typeface="+mj-ea"/>
                <a:cs typeface="+mj-cs"/>
                <a:sym typeface="Helvetica"/>
              </a:rPr>
              <a:t>。</a:t>
            </a:r>
          </a:p>
          <a:p>
            <a:r>
              <a:rPr dirty="0" err="1">
                <a:latin typeface="+mj-lt"/>
                <a:ea typeface="+mj-ea"/>
                <a:cs typeface="+mj-cs"/>
                <a:sym typeface="Helvetica"/>
              </a:rPr>
              <a:t>二、第三方支付平台大多可以代行銀行職能</a:t>
            </a:r>
            <a:r>
              <a:rPr lang="zh-TW" altLang="en-US" dirty="0">
                <a:latin typeface="+mj-lt"/>
                <a:ea typeface="+mj-ea"/>
                <a:cs typeface="+mj-cs"/>
                <a:sym typeface="Helvetica"/>
              </a:rPr>
              <a:t>，</a:t>
            </a:r>
            <a:r>
              <a:rPr dirty="0" err="1">
                <a:latin typeface="+mj-lt"/>
                <a:ea typeface="+mj-ea"/>
                <a:cs typeface="+mj-cs"/>
                <a:sym typeface="Helvetica"/>
              </a:rPr>
              <a:t>直接支配交易款項</a:t>
            </a:r>
            <a:r>
              <a:rPr lang="zh-TW" altLang="en-US" dirty="0">
                <a:latin typeface="+mj-lt"/>
                <a:ea typeface="+mj-ea"/>
                <a:cs typeface="+mj-cs"/>
                <a:sym typeface="Helvetica"/>
              </a:rPr>
              <a:t>，</a:t>
            </a:r>
            <a:r>
              <a:rPr dirty="0" err="1">
                <a:latin typeface="+mj-lt"/>
                <a:ea typeface="+mj-ea"/>
                <a:cs typeface="+mj-cs"/>
                <a:sym typeface="Helvetica"/>
              </a:rPr>
              <a:t>這部份可能會出現不受有關部門的監管</a:t>
            </a:r>
            <a:r>
              <a:rPr lang="zh-TW" altLang="en-US" dirty="0">
                <a:latin typeface="+mj-lt"/>
                <a:ea typeface="+mj-ea"/>
                <a:cs typeface="+mj-cs"/>
                <a:sym typeface="Helvetica"/>
              </a:rPr>
              <a:t>，</a:t>
            </a:r>
            <a:r>
              <a:rPr dirty="0" err="1">
                <a:latin typeface="+mj-lt"/>
                <a:ea typeface="+mj-ea"/>
                <a:cs typeface="+mj-cs"/>
                <a:sym typeface="Helvetica"/>
              </a:rPr>
              <a:t>而越權調用交易資金的風險</a:t>
            </a:r>
            <a:r>
              <a:rPr dirty="0">
                <a:latin typeface="+mj-lt"/>
                <a:ea typeface="+mj-ea"/>
                <a:cs typeface="+mj-cs"/>
                <a:sym typeface="Helvetica"/>
              </a:rPr>
              <a:t>。</a:t>
            </a:r>
          </a:p>
          <a:p>
            <a:r>
              <a:rPr dirty="0" err="1">
                <a:latin typeface="+mj-lt"/>
                <a:ea typeface="+mj-ea"/>
                <a:cs typeface="+mj-cs"/>
                <a:sym typeface="Helvetica"/>
              </a:rPr>
              <a:t>三、第三方支付平台可能成為虛假交易實現資金非法轉移套現或是洗錢的管道</a:t>
            </a:r>
            <a:r>
              <a:rPr dirty="0">
                <a:latin typeface="+mj-lt"/>
                <a:ea typeface="+mj-ea"/>
                <a:cs typeface="+mj-cs"/>
                <a:sym typeface="Helvetica"/>
              </a:rPr>
              <a:t>。</a:t>
            </a:r>
          </a:p>
          <a:p>
            <a:r>
              <a:rPr dirty="0">
                <a:latin typeface="+mj-lt"/>
                <a:ea typeface="+mj-ea"/>
                <a:cs typeface="+mj-cs"/>
                <a:sym typeface="Helvetica"/>
              </a:rPr>
              <a:t/>
            </a:r>
            <a:br>
              <a:rPr dirty="0">
                <a:latin typeface="+mj-lt"/>
                <a:ea typeface="+mj-ea"/>
                <a:cs typeface="+mj-cs"/>
                <a:sym typeface="Helvetica"/>
              </a:rPr>
            </a:br>
            <a:r>
              <a:rPr dirty="0">
                <a:latin typeface="+mj-lt"/>
                <a:ea typeface="+mj-ea"/>
                <a:cs typeface="+mj-cs"/>
                <a:sym typeface="Helvetica"/>
              </a:rPr>
              <a:t/>
            </a:r>
            <a:br>
              <a:rPr dirty="0">
                <a:latin typeface="+mj-lt"/>
                <a:ea typeface="+mj-ea"/>
                <a:cs typeface="+mj-cs"/>
                <a:sym typeface="Helvetica"/>
              </a:rPr>
            </a:br>
            <a:r>
              <a:rPr dirty="0" err="1">
                <a:latin typeface="+mj-lt"/>
                <a:ea typeface="+mj-ea"/>
                <a:cs typeface="+mj-cs"/>
                <a:sym typeface="Helvetica"/>
              </a:rPr>
              <a:t>全文網址</a:t>
            </a:r>
            <a:r>
              <a:rPr dirty="0"/>
              <a:t>: </a:t>
            </a:r>
            <a:r>
              <a:rPr u="sng" dirty="0">
                <a:solidFill>
                  <a:srgbClr val="8E58B6"/>
                </a:solidFill>
                <a:uFill>
                  <a:solidFill>
                    <a:srgbClr val="8E58B6"/>
                  </a:solidFill>
                </a:uFill>
                <a:hlinkClick r:id="rId3"/>
              </a:rPr>
              <a:t>http://www.moneydj.com/KMDJ/Wiki/WikiViewer.aspx?KeyID=98d278cc-2d65-4f36-9b9e-33d234ad992b#ixzz4BRIdi7jl</a:t>
            </a:r>
            <a:r>
              <a:rPr dirty="0"/>
              <a:t> </a:t>
            </a:r>
            <a:br>
              <a:rPr dirty="0"/>
            </a:br>
            <a:r>
              <a:rPr dirty="0" err="1"/>
              <a:t>MoneyDJ</a:t>
            </a:r>
            <a:r>
              <a:rPr dirty="0"/>
              <a:t> </a:t>
            </a:r>
            <a:r>
              <a:rPr dirty="0" err="1">
                <a:latin typeface="+mj-lt"/>
                <a:ea typeface="+mj-ea"/>
                <a:cs typeface="+mj-cs"/>
                <a:sym typeface="Helvetica"/>
              </a:rPr>
              <a:t>財經知識庫</a:t>
            </a:r>
            <a:r>
              <a:rPr dirty="0"/>
              <a:t> </a:t>
            </a:r>
          </a:p>
        </p:txBody>
      </p:sp>
    </p:spTree>
    <p:extLst>
      <p:ext uri="{BB962C8B-B14F-4D97-AF65-F5344CB8AC3E}">
        <p14:creationId xmlns:p14="http://schemas.microsoft.com/office/powerpoint/2010/main" val="37320847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 name="Shape 239"/>
          <p:cNvSpPr>
            <a:spLocks noGrp="1" noRot="1" noChangeAspect="1"/>
          </p:cNvSpPr>
          <p:nvPr>
            <p:ph type="sldImg"/>
          </p:nvPr>
        </p:nvSpPr>
        <p:spPr>
          <a:prstGeom prst="rect">
            <a:avLst/>
          </a:prstGeom>
        </p:spPr>
        <p:txBody>
          <a:bodyPr/>
          <a:lstStyle/>
          <a:p>
            <a:endParaRPr/>
          </a:p>
        </p:txBody>
      </p:sp>
      <p:sp>
        <p:nvSpPr>
          <p:cNvPr id="240" name="Shape 240"/>
          <p:cNvSpPr>
            <a:spLocks noGrp="1"/>
          </p:cNvSpPr>
          <p:nvPr>
            <p:ph type="body" sz="quarter" idx="1"/>
          </p:nvPr>
        </p:nvSpPr>
        <p:spPr>
          <a:prstGeom prst="rect">
            <a:avLst/>
          </a:prstGeom>
        </p:spPr>
        <p:txBody>
          <a:bodyPr/>
          <a:lstStyle/>
          <a:p>
            <a:r>
              <a:rPr dirty="0" err="1"/>
              <a:t>台灣一直都能作第三方支付保障型</a:t>
            </a:r>
            <a:r>
              <a:rPr lang="zh-TW" altLang="en-US" dirty="0"/>
              <a:t>，</a:t>
            </a:r>
            <a:r>
              <a:rPr dirty="0" err="1"/>
              <a:t>從民國</a:t>
            </a:r>
            <a:r>
              <a:rPr dirty="0"/>
              <a:t> 99 </a:t>
            </a:r>
            <a:r>
              <a:rPr dirty="0" err="1"/>
              <a:t>年起都可以</a:t>
            </a:r>
            <a:r>
              <a:rPr dirty="0"/>
              <a:t>！  </a:t>
            </a:r>
            <a:r>
              <a:rPr dirty="0" err="1"/>
              <a:t>非金融機構第三方支付儲值型</a:t>
            </a:r>
            <a:endParaRPr dirty="0"/>
          </a:p>
        </p:txBody>
      </p:sp>
    </p:spTree>
    <p:extLst>
      <p:ext uri="{BB962C8B-B14F-4D97-AF65-F5344CB8AC3E}">
        <p14:creationId xmlns:p14="http://schemas.microsoft.com/office/powerpoint/2010/main" val="38504136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 name="Shape 273"/>
          <p:cNvSpPr>
            <a:spLocks noGrp="1" noRot="1" noChangeAspect="1"/>
          </p:cNvSpPr>
          <p:nvPr>
            <p:ph type="sldImg"/>
          </p:nvPr>
        </p:nvSpPr>
        <p:spPr>
          <a:prstGeom prst="rect">
            <a:avLst/>
          </a:prstGeom>
        </p:spPr>
        <p:txBody>
          <a:bodyPr/>
          <a:lstStyle/>
          <a:p>
            <a:endParaRPr/>
          </a:p>
        </p:txBody>
      </p:sp>
      <p:sp>
        <p:nvSpPr>
          <p:cNvPr id="274" name="Shape 274"/>
          <p:cNvSpPr>
            <a:spLocks noGrp="1"/>
          </p:cNvSpPr>
          <p:nvPr>
            <p:ph type="body" sz="quarter" idx="1"/>
          </p:nvPr>
        </p:nvSpPr>
        <p:spPr>
          <a:prstGeom prst="rect">
            <a:avLst/>
          </a:prstGeom>
        </p:spPr>
        <p:txBody>
          <a:bodyPr/>
          <a:lstStyle/>
          <a:p>
            <a:r>
              <a:rPr dirty="0" err="1"/>
              <a:t>第三方支付採取「實名制</a:t>
            </a:r>
            <a:r>
              <a:rPr dirty="0"/>
              <a:t>」</a:t>
            </a:r>
            <a:r>
              <a:rPr lang="zh-TW" altLang="en-US" dirty="0"/>
              <a:t>，</a:t>
            </a:r>
            <a:r>
              <a:rPr dirty="0" err="1"/>
              <a:t>也就是必須用真實的身分</a:t>
            </a:r>
            <a:r>
              <a:rPr lang="zh-TW" altLang="en-US" dirty="0"/>
              <a:t>，</a:t>
            </a:r>
            <a:r>
              <a:rPr dirty="0" err="1"/>
              <a:t>才能申請註冊第三方支付帳戶</a:t>
            </a:r>
            <a:r>
              <a:rPr dirty="0"/>
              <a:t>。</a:t>
            </a:r>
          </a:p>
          <a:p>
            <a:endParaRPr dirty="0"/>
          </a:p>
          <a:p>
            <a:r>
              <a:rPr dirty="0" err="1"/>
              <a:t>大陸制定的「非銀行支付機構網絡支付業務管理辦法</a:t>
            </a:r>
            <a:r>
              <a:rPr dirty="0"/>
              <a:t>」</a:t>
            </a:r>
            <a:r>
              <a:rPr lang="zh-TW" altLang="en-US" dirty="0"/>
              <a:t>，</a:t>
            </a:r>
            <a:r>
              <a:rPr dirty="0" err="1"/>
              <a:t>在架構上其實是參考台灣的「電子支付機構使用者身分確認機制及交易限額管理辦法</a:t>
            </a:r>
            <a:r>
              <a:rPr dirty="0"/>
              <a:t>」。</a:t>
            </a:r>
            <a:r>
              <a:rPr dirty="0" err="1"/>
              <a:t>比如依據驗證身分的強度不同</a:t>
            </a:r>
            <a:r>
              <a:rPr lang="zh-TW" altLang="en-US" dirty="0"/>
              <a:t>，</a:t>
            </a:r>
            <a:r>
              <a:rPr dirty="0" err="1"/>
              <a:t>劃分為三類型的支付帳戶</a:t>
            </a:r>
            <a:r>
              <a:rPr lang="zh-TW" altLang="en-US" dirty="0"/>
              <a:t>，</a:t>
            </a:r>
            <a:r>
              <a:rPr dirty="0" err="1"/>
              <a:t>驗證身分強度愈強（即能提供驗證真實身分的證件愈多</a:t>
            </a:r>
            <a:r>
              <a:rPr dirty="0"/>
              <a:t>）</a:t>
            </a:r>
            <a:r>
              <a:rPr lang="zh-TW" altLang="en-US" dirty="0"/>
              <a:t>，</a:t>
            </a:r>
            <a:r>
              <a:rPr dirty="0" err="1"/>
              <a:t>能開設的帳戶功能愈多</a:t>
            </a:r>
            <a:r>
              <a:rPr lang="zh-TW" altLang="en-US" dirty="0"/>
              <a:t>，</a:t>
            </a:r>
            <a:r>
              <a:rPr dirty="0" err="1"/>
              <a:t>帳戶儲值金額的上限也愈高</a:t>
            </a:r>
            <a:r>
              <a:rPr lang="zh-TW" altLang="en-US" dirty="0"/>
              <a:t>，</a:t>
            </a:r>
            <a:r>
              <a:rPr dirty="0" err="1"/>
              <a:t>反之亦然</a:t>
            </a:r>
            <a:r>
              <a:rPr dirty="0"/>
              <a:t>。</a:t>
            </a:r>
          </a:p>
          <a:p>
            <a:r>
              <a:rPr dirty="0" err="1"/>
              <a:t>舉例來說</a:t>
            </a:r>
            <a:r>
              <a:rPr lang="zh-TW" altLang="en-US" dirty="0"/>
              <a:t>，</a:t>
            </a:r>
            <a:r>
              <a:rPr dirty="0"/>
              <a:t>大陸儲值餘額上限最低（人民幣1</a:t>
            </a:r>
            <a:r>
              <a:rPr lang="zh-TW" altLang="en-US" dirty="0"/>
              <a:t>，</a:t>
            </a:r>
            <a:r>
              <a:rPr dirty="0"/>
              <a:t>000元）的第一類帳戶規定</a:t>
            </a:r>
            <a:r>
              <a:rPr lang="zh-TW" altLang="en-US" dirty="0"/>
              <a:t>，</a:t>
            </a:r>
            <a:r>
              <a:rPr dirty="0" err="1"/>
              <a:t>驗證身分的證件為中華人民共和國身份證（台灣人則為台胞證</a:t>
            </a:r>
            <a:r>
              <a:rPr dirty="0"/>
              <a:t>）、</a:t>
            </a:r>
            <a:r>
              <a:rPr dirty="0" err="1"/>
              <a:t>大陸銀行的銀行卡、大陸手機門號；若能提供更多證件</a:t>
            </a:r>
            <a:r>
              <a:rPr lang="zh-TW" altLang="en-US" dirty="0"/>
              <a:t>，</a:t>
            </a:r>
            <a:r>
              <a:rPr dirty="0" err="1"/>
              <a:t>儲值上限愈高。官員強調</a:t>
            </a:r>
            <a:r>
              <a:rPr lang="zh-TW" altLang="en-US" dirty="0"/>
              <a:t>，</a:t>
            </a:r>
            <a:r>
              <a:rPr dirty="0" err="1"/>
              <a:t>從人民銀行參照台灣法規架構來訂定第三方支付規範</a:t>
            </a:r>
            <a:r>
              <a:rPr lang="zh-TW" altLang="en-US" dirty="0"/>
              <a:t>，</a:t>
            </a:r>
            <a:r>
              <a:rPr dirty="0" err="1"/>
              <a:t>足見台灣金融監理技術的先進</a:t>
            </a:r>
            <a:r>
              <a:rPr dirty="0"/>
              <a:t>。</a:t>
            </a:r>
          </a:p>
          <a:p>
            <a:endParaRPr dirty="0"/>
          </a:p>
        </p:txBody>
      </p:sp>
    </p:spTree>
    <p:extLst>
      <p:ext uri="{BB962C8B-B14F-4D97-AF65-F5344CB8AC3E}">
        <p14:creationId xmlns:p14="http://schemas.microsoft.com/office/powerpoint/2010/main" val="36321660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FD9610A-8179-B34C-A2EB-2A556FEAB015}" type="slidenum">
              <a:rPr kumimoji="1" lang="zh-TW" altLang="en-US" smtClean="0"/>
              <a:pPr/>
              <a:t>4</a:t>
            </a:fld>
            <a:endParaRPr kumimoji="1" lang="zh-TW" altLang="en-US"/>
          </a:p>
        </p:txBody>
      </p:sp>
    </p:spTree>
    <p:extLst>
      <p:ext uri="{BB962C8B-B14F-4D97-AF65-F5344CB8AC3E}">
        <p14:creationId xmlns:p14="http://schemas.microsoft.com/office/powerpoint/2010/main" val="31748009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 name="Shape 164"/>
          <p:cNvSpPr>
            <a:spLocks noGrp="1" noRot="1" noChangeAspect="1"/>
          </p:cNvSpPr>
          <p:nvPr>
            <p:ph type="sldImg"/>
          </p:nvPr>
        </p:nvSpPr>
        <p:spPr>
          <a:xfrm>
            <a:off x="381000" y="685800"/>
            <a:ext cx="6096000" cy="3429000"/>
          </a:xfrm>
          <a:prstGeom prst="rect">
            <a:avLst/>
          </a:prstGeom>
        </p:spPr>
        <p:txBody>
          <a:bodyPr/>
          <a:lstStyle/>
          <a:p>
            <a:endParaRPr/>
          </a:p>
        </p:txBody>
      </p:sp>
      <p:sp>
        <p:nvSpPr>
          <p:cNvPr id="165" name="Shape 165"/>
          <p:cNvSpPr>
            <a:spLocks noGrp="1"/>
          </p:cNvSpPr>
          <p:nvPr>
            <p:ph type="body" sz="quarter" idx="1"/>
          </p:nvPr>
        </p:nvSpPr>
        <p:spPr>
          <a:prstGeom prst="rect">
            <a:avLst/>
          </a:prstGeom>
        </p:spPr>
        <p:txBody>
          <a:bodyPr/>
          <a:lstStyle/>
          <a:p>
            <a:r>
              <a:rPr dirty="0" err="1"/>
              <a:t>中國支付方式近七成為線下付款</a:t>
            </a:r>
            <a:r>
              <a:rPr lang="zh-TW" altLang="en-US" dirty="0"/>
              <a:t>，</a:t>
            </a:r>
            <a:r>
              <a:rPr dirty="0" err="1"/>
              <a:t>而線上的部份中</a:t>
            </a:r>
            <a:r>
              <a:rPr lang="zh-TW" altLang="en-US" dirty="0"/>
              <a:t>，</a:t>
            </a:r>
            <a:r>
              <a:rPr dirty="0" err="1"/>
              <a:t>有近五成為信用卡（及借記卡）付款</a:t>
            </a:r>
            <a:r>
              <a:rPr dirty="0"/>
              <a:t>。</a:t>
            </a:r>
          </a:p>
          <a:p>
            <a:r>
              <a:rPr dirty="0"/>
              <a:t>第三方支付裡面又包含了快捷支付(</a:t>
            </a:r>
            <a:r>
              <a:rPr dirty="0" err="1"/>
              <a:t>支付寶帳號跟銀行卡作綁定</a:t>
            </a:r>
            <a:r>
              <a:rPr lang="zh-TW" altLang="en-US" dirty="0"/>
              <a:t>，</a:t>
            </a:r>
            <a:r>
              <a:rPr dirty="0" err="1"/>
              <a:t>以後扣款就直接扣銀行帳戶</a:t>
            </a:r>
            <a:r>
              <a:rPr dirty="0"/>
              <a:t>)、餘額支付。</a:t>
            </a:r>
          </a:p>
        </p:txBody>
      </p:sp>
    </p:spTree>
    <p:extLst>
      <p:ext uri="{BB962C8B-B14F-4D97-AF65-F5344CB8AC3E}">
        <p14:creationId xmlns:p14="http://schemas.microsoft.com/office/powerpoint/2010/main" val="24755183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0" marR="0" indent="0" defTabSz="914400" eaLnBrk="1" fontAlgn="auto" latinLnBrk="0" hangingPunct="1">
              <a:lnSpc>
                <a:spcPct val="100000"/>
              </a:lnSpc>
              <a:spcBef>
                <a:spcPts val="0"/>
              </a:spcBef>
              <a:spcAft>
                <a:spcPts val="0"/>
              </a:spcAft>
              <a:buClrTx/>
              <a:buSzTx/>
              <a:buFontTx/>
              <a:buNone/>
              <a:tabLst/>
              <a:defRPr/>
            </a:pPr>
            <a:r>
              <a:rPr lang="zh-TW" altLang="en-US" dirty="0"/>
              <a:t>清算系統會將資料整批處理，並且計算出每個銀行要付款或者收款的淨額。這個清算過程通常都需要兩到三天甚至更久，所有透過這家銀行做清算的付款人，在這段時間中都會有清算風險，例如銀行在這個過程中倒閉等。</a:t>
            </a:r>
          </a:p>
          <a:p>
            <a:pPr marL="0" marR="0" indent="0" defTabSz="914400" eaLnBrk="1" fontAlgn="auto" latinLnBrk="0" hangingPunct="1">
              <a:lnSpc>
                <a:spcPct val="100000"/>
              </a:lnSpc>
              <a:spcBef>
                <a:spcPts val="0"/>
              </a:spcBef>
              <a:spcAft>
                <a:spcPts val="0"/>
              </a:spcAft>
              <a:buClrTx/>
              <a:buSzTx/>
              <a:buFontTx/>
              <a:buNone/>
              <a:tabLst/>
              <a:defRPr/>
            </a:pPr>
            <a:r>
              <a:rPr lang="zh-TW" altLang="en-US" dirty="0"/>
              <a:t>主要適用於 </a:t>
            </a:r>
            <a:r>
              <a:rPr lang="en-US" altLang="zh-TW" dirty="0"/>
              <a:t>B2B </a:t>
            </a:r>
            <a:r>
              <a:rPr lang="zh-TW" altLang="en-US" dirty="0"/>
              <a:t>大額交易；即時清算方式可以大幅降低清算風險，而且還可以清楚地回溯特定交易。當然，即時總額清算的成本也相對高，所以大部分銀行針對零售支付，都是採用成本較低的定時淨額清算；</a:t>
            </a:r>
          </a:p>
          <a:p>
            <a:endParaRPr kumimoji="1" lang="zh-TW" altLang="en-US" dirty="0"/>
          </a:p>
        </p:txBody>
      </p:sp>
    </p:spTree>
    <p:extLst>
      <p:ext uri="{BB962C8B-B14F-4D97-AF65-F5344CB8AC3E}">
        <p14:creationId xmlns:p14="http://schemas.microsoft.com/office/powerpoint/2010/main" val="30914786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0" marR="0" indent="0" defTabSz="914400" eaLnBrk="1" fontAlgn="auto" latinLnBrk="0" hangingPunct="1">
              <a:lnSpc>
                <a:spcPct val="100000"/>
              </a:lnSpc>
              <a:spcBef>
                <a:spcPts val="0"/>
              </a:spcBef>
              <a:spcAft>
                <a:spcPts val="0"/>
              </a:spcAft>
              <a:buClrTx/>
              <a:buSzTx/>
              <a:buFontTx/>
              <a:buNone/>
              <a:tabLst/>
              <a:defRPr/>
            </a:pPr>
            <a:r>
              <a:rPr lang="zh-TW" altLang="en-US" dirty="0"/>
              <a:t>商家是根據授權的訊息來確認交易是否完成，授權只是一個即時的資訊流，金流的部份則會是稍後透過國際組織去計算所有參與的會員銀行當日的交易淨額，會員銀行則會在當日確認淨額後，用「即時總額清算」把資金轉給國際組織，由國際組織將資金轉給淨收入的銀行。</a:t>
            </a:r>
            <a:endParaRPr lang="en-US" altLang="zh-TW" dirty="0"/>
          </a:p>
          <a:p>
            <a:pPr marL="0" marR="0" indent="0" defTabSz="914400" eaLnBrk="1" fontAlgn="auto" latinLnBrk="0" hangingPunct="1">
              <a:lnSpc>
                <a:spcPct val="100000"/>
              </a:lnSpc>
              <a:spcBef>
                <a:spcPts val="0"/>
              </a:spcBef>
              <a:spcAft>
                <a:spcPts val="0"/>
              </a:spcAft>
              <a:buClrTx/>
              <a:buSzTx/>
              <a:buFontTx/>
              <a:buNone/>
              <a:tabLst/>
              <a:defRPr/>
            </a:pPr>
            <a:r>
              <a:rPr lang="zh-TW" altLang="en-US" dirty="0"/>
              <a:t>交易不再受限於清算系統的時間差，銀行以及新的契約關係介入後，資訊流跟金流隔離，資訊流藉著科技的輔助，可以即時確認交易授權，讓交易可以在第一時間完成。雖然商家必須要付出 </a:t>
            </a:r>
            <a:r>
              <a:rPr lang="en-US" altLang="zh-TW" dirty="0"/>
              <a:t>3% </a:t>
            </a:r>
            <a:r>
              <a:rPr lang="zh-TW" altLang="en-US" dirty="0"/>
              <a:t>左右的代價，但是這個機制卻能大大提昇銷售的機會。</a:t>
            </a:r>
          </a:p>
          <a:p>
            <a:endParaRPr kumimoji="1" lang="zh-TW" altLang="en-US" dirty="0"/>
          </a:p>
        </p:txBody>
      </p:sp>
    </p:spTree>
    <p:extLst>
      <p:ext uri="{BB962C8B-B14F-4D97-AF65-F5344CB8AC3E}">
        <p14:creationId xmlns:p14="http://schemas.microsoft.com/office/powerpoint/2010/main" val="19206644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0" marR="0" indent="0" defTabSz="914400" eaLnBrk="1" fontAlgn="auto" latinLnBrk="0" hangingPunct="1">
              <a:lnSpc>
                <a:spcPct val="100000"/>
              </a:lnSpc>
              <a:spcBef>
                <a:spcPts val="0"/>
              </a:spcBef>
              <a:spcAft>
                <a:spcPts val="0"/>
              </a:spcAft>
              <a:buClrTx/>
              <a:buSzTx/>
              <a:buFontTx/>
              <a:buNone/>
              <a:tabLst/>
              <a:defRPr/>
            </a:pPr>
            <a:r>
              <a:rPr lang="zh-TW" altLang="en-US" dirty="0"/>
              <a:t>遠端支付就是電子商務及行動商務，用筆電或手機完成購物程序，在網路上刷信用卡、金融卡或是以電子優惠券支付費用，即可算是遠端的行動支付。</a:t>
            </a:r>
          </a:p>
          <a:p>
            <a:endParaRPr kumimoji="1" lang="zh-TW" altLang="en-US" dirty="0"/>
          </a:p>
        </p:txBody>
      </p:sp>
    </p:spTree>
    <p:extLst>
      <p:ext uri="{BB962C8B-B14F-4D97-AF65-F5344CB8AC3E}">
        <p14:creationId xmlns:p14="http://schemas.microsoft.com/office/powerpoint/2010/main" val="7628058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0" marR="0" indent="0" defTabSz="914400" eaLnBrk="1" fontAlgn="auto" latinLnBrk="0" hangingPunct="1">
              <a:lnSpc>
                <a:spcPct val="100000"/>
              </a:lnSpc>
              <a:spcBef>
                <a:spcPts val="0"/>
              </a:spcBef>
              <a:spcAft>
                <a:spcPts val="0"/>
              </a:spcAft>
              <a:buClrTx/>
              <a:buSzTx/>
              <a:buFontTx/>
              <a:buNone/>
              <a:tabLst/>
              <a:defRPr/>
            </a:pPr>
            <a:r>
              <a:rPr lang="zh-TW" altLang="en-US" dirty="0"/>
              <a:t>遠端支付就是電子商務及行動商務，用筆電或手機完成購物程序，在網路上刷信用卡、金融卡或是以電子優惠券支付費用，即可算是遠端的行動支付。</a:t>
            </a:r>
          </a:p>
          <a:p>
            <a:endParaRPr kumimoji="1" lang="zh-TW" altLang="en-US" dirty="0"/>
          </a:p>
        </p:txBody>
      </p:sp>
    </p:spTree>
    <p:extLst>
      <p:ext uri="{BB962C8B-B14F-4D97-AF65-F5344CB8AC3E}">
        <p14:creationId xmlns:p14="http://schemas.microsoft.com/office/powerpoint/2010/main" val="17279459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Shape 172"/>
          <p:cNvSpPr>
            <a:spLocks noGrp="1" noRot="1" noChangeAspect="1"/>
          </p:cNvSpPr>
          <p:nvPr>
            <p:ph type="sldImg"/>
          </p:nvPr>
        </p:nvSpPr>
        <p:spPr>
          <a:prstGeom prst="rect">
            <a:avLst/>
          </a:prstGeom>
        </p:spPr>
        <p:txBody>
          <a:bodyPr/>
          <a:lstStyle/>
          <a:p>
            <a:endParaRPr/>
          </a:p>
        </p:txBody>
      </p:sp>
      <p:sp>
        <p:nvSpPr>
          <p:cNvPr id="173" name="Shape 173"/>
          <p:cNvSpPr>
            <a:spLocks noGrp="1"/>
          </p:cNvSpPr>
          <p:nvPr>
            <p:ph type="body" sz="quarter" idx="1"/>
          </p:nvPr>
        </p:nvSpPr>
        <p:spPr>
          <a:prstGeom prst="rect">
            <a:avLst/>
          </a:prstGeom>
        </p:spPr>
        <p:txBody>
          <a:bodyPr/>
          <a:lstStyle/>
          <a:p>
            <a:r>
              <a:rPr lang="zh-TW" altLang="en-US" b="0" dirty="0">
                <a:latin typeface="+mj-lt"/>
                <a:ea typeface="+mj-ea"/>
                <a:cs typeface="+mj-cs"/>
                <a:sym typeface="Helvetica"/>
              </a:rPr>
              <a:t>為什麼第三方支付會出現</a:t>
            </a:r>
            <a:r>
              <a:rPr lang="en-US" altLang="zh-TW" b="0" dirty="0">
                <a:latin typeface="+mj-lt"/>
                <a:ea typeface="+mj-ea"/>
                <a:cs typeface="+mj-cs"/>
                <a:sym typeface="Helvetica"/>
              </a:rPr>
              <a:t>?</a:t>
            </a:r>
            <a:r>
              <a:rPr lang="zh-TW" altLang="en-US" b="0" dirty="0">
                <a:latin typeface="+mj-lt"/>
                <a:ea typeface="+mj-ea"/>
                <a:cs typeface="+mj-cs"/>
                <a:sym typeface="Helvetica"/>
              </a:rPr>
              <a:t> </a:t>
            </a:r>
            <a:r>
              <a:rPr lang="en-US" altLang="zh-TW" b="0" dirty="0">
                <a:latin typeface="+mj-lt"/>
                <a:ea typeface="+mj-ea"/>
                <a:cs typeface="+mj-cs"/>
                <a:sym typeface="Helvetica"/>
              </a:rPr>
              <a:t>Internet</a:t>
            </a:r>
          </a:p>
          <a:p>
            <a:r>
              <a:rPr lang="zh-TW" altLang="en-US" b="0" dirty="0">
                <a:latin typeface="+mj-lt"/>
                <a:ea typeface="+mj-ea"/>
                <a:cs typeface="+mj-cs"/>
                <a:sym typeface="Helvetica"/>
              </a:rPr>
              <a:t>支付的問題</a:t>
            </a:r>
            <a:endParaRPr b="0" dirty="0">
              <a:latin typeface="+mj-lt"/>
              <a:ea typeface="+mj-ea"/>
              <a:cs typeface="+mj-cs"/>
              <a:sym typeface="Helvetica"/>
            </a:endParaRPr>
          </a:p>
        </p:txBody>
      </p:sp>
    </p:spTree>
    <p:extLst>
      <p:ext uri="{BB962C8B-B14F-4D97-AF65-F5344CB8AC3E}">
        <p14:creationId xmlns:p14="http://schemas.microsoft.com/office/powerpoint/2010/main" val="32826210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cxnSp>
        <p:nvCxnSpPr>
          <p:cNvPr id="25" name="Shape 10"/>
          <p:cNvCxnSpPr/>
          <p:nvPr userDrawn="1"/>
        </p:nvCxnSpPr>
        <p:spPr>
          <a:xfrm>
            <a:off x="9343647" y="4235849"/>
            <a:ext cx="749600" cy="0"/>
          </a:xfrm>
          <a:prstGeom prst="straightConnector1">
            <a:avLst/>
          </a:prstGeom>
          <a:noFill/>
          <a:ln w="76200" cap="flat" cmpd="sng">
            <a:solidFill>
              <a:schemeClr val="lt2"/>
            </a:solidFill>
            <a:prstDash val="solid"/>
            <a:round/>
            <a:headEnd type="none" w="med" len="med"/>
            <a:tailEnd type="none" w="med" len="med"/>
          </a:ln>
        </p:spPr>
      </p:cxnSp>
      <p:cxnSp>
        <p:nvCxnSpPr>
          <p:cNvPr id="26" name="Shape 11"/>
          <p:cNvCxnSpPr/>
          <p:nvPr userDrawn="1"/>
        </p:nvCxnSpPr>
        <p:spPr>
          <a:xfrm>
            <a:off x="2100045" y="4211001"/>
            <a:ext cx="749600" cy="0"/>
          </a:xfrm>
          <a:prstGeom prst="straightConnector1">
            <a:avLst/>
          </a:prstGeom>
          <a:noFill/>
          <a:ln w="76200" cap="flat" cmpd="sng">
            <a:solidFill>
              <a:schemeClr val="lt2"/>
            </a:solidFill>
            <a:prstDash val="solid"/>
            <a:round/>
            <a:headEnd type="none" w="med" len="med"/>
            <a:tailEnd type="none" w="med" len="med"/>
          </a:ln>
        </p:spPr>
      </p:cxnSp>
      <p:grpSp>
        <p:nvGrpSpPr>
          <p:cNvPr id="27" name="Shape 12"/>
          <p:cNvGrpSpPr/>
          <p:nvPr userDrawn="1"/>
        </p:nvGrpSpPr>
        <p:grpSpPr>
          <a:xfrm>
            <a:off x="1338859" y="1362700"/>
            <a:ext cx="9515556" cy="203200"/>
            <a:chOff x="1346428" y="1011300"/>
            <a:chExt cx="6452100" cy="152400"/>
          </a:xfrm>
        </p:grpSpPr>
        <p:cxnSp>
          <p:nvCxnSpPr>
            <p:cNvPr id="28" name="Shape 13"/>
            <p:cNvCxnSpPr/>
            <p:nvPr/>
          </p:nvCxnSpPr>
          <p:spPr>
            <a:xfrm rot="10800000">
              <a:off x="1346428" y="1011300"/>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29" name="Shape 14"/>
            <p:cNvCxnSpPr/>
            <p:nvPr/>
          </p:nvCxnSpPr>
          <p:spPr>
            <a:xfrm rot="10800000">
              <a:off x="1346428" y="1163700"/>
              <a:ext cx="6452100" cy="0"/>
            </a:xfrm>
            <a:prstGeom prst="straightConnector1">
              <a:avLst/>
            </a:prstGeom>
            <a:noFill/>
            <a:ln w="9525" cap="flat" cmpd="sng">
              <a:solidFill>
                <a:schemeClr val="accent3"/>
              </a:solidFill>
              <a:prstDash val="solid"/>
              <a:round/>
              <a:headEnd type="none" w="med" len="med"/>
              <a:tailEnd type="none" w="med" len="med"/>
            </a:ln>
          </p:spPr>
        </p:cxnSp>
      </p:grpSp>
      <p:grpSp>
        <p:nvGrpSpPr>
          <p:cNvPr id="30" name="Shape 15"/>
          <p:cNvGrpSpPr/>
          <p:nvPr userDrawn="1"/>
        </p:nvGrpSpPr>
        <p:grpSpPr>
          <a:xfrm>
            <a:off x="1338869" y="5292133"/>
            <a:ext cx="9515556" cy="203200"/>
            <a:chOff x="1346435" y="3969087"/>
            <a:chExt cx="6452100" cy="152400"/>
          </a:xfrm>
        </p:grpSpPr>
        <p:cxnSp>
          <p:nvCxnSpPr>
            <p:cNvPr id="31" name="Shape 16"/>
            <p:cNvCxnSpPr/>
            <p:nvPr/>
          </p:nvCxnSpPr>
          <p:spPr>
            <a:xfrm>
              <a:off x="1346435" y="4121487"/>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32" name="Shape 17"/>
            <p:cNvCxnSpPr/>
            <p:nvPr/>
          </p:nvCxnSpPr>
          <p:spPr>
            <a:xfrm>
              <a:off x="1346435" y="3969087"/>
              <a:ext cx="6452100" cy="0"/>
            </a:xfrm>
            <a:prstGeom prst="straightConnector1">
              <a:avLst/>
            </a:prstGeom>
            <a:noFill/>
            <a:ln w="9525" cap="flat" cmpd="sng">
              <a:solidFill>
                <a:schemeClr val="accent3"/>
              </a:solidFill>
              <a:prstDash val="solid"/>
              <a:round/>
              <a:headEnd type="none" w="med" len="med"/>
              <a:tailEnd type="none" w="med" len="med"/>
            </a:ln>
          </p:spPr>
        </p:cxnSp>
      </p:grpSp>
      <p:sp>
        <p:nvSpPr>
          <p:cNvPr id="33" name="Shape 18"/>
          <p:cNvSpPr txBox="1">
            <a:spLocks noGrp="1"/>
          </p:cNvSpPr>
          <p:nvPr>
            <p:ph type="ctrTitle"/>
          </p:nvPr>
        </p:nvSpPr>
        <p:spPr>
          <a:xfrm>
            <a:off x="1338867" y="2335685"/>
            <a:ext cx="9515600" cy="1363200"/>
          </a:xfrm>
          <a:prstGeom prst="rect">
            <a:avLst/>
          </a:prstGeom>
        </p:spPr>
        <p:txBody>
          <a:bodyPr lIns="91425" tIns="91425" rIns="91425" bIns="91425" anchor="b" anchorCtr="0"/>
          <a:lstStyle>
            <a:lvl1pPr lvl="0" algn="ctr">
              <a:spcBef>
                <a:spcPts val="0"/>
              </a:spcBef>
              <a:buSzPct val="100000"/>
              <a:defRPr sz="7200"/>
            </a:lvl1pPr>
            <a:lvl2pPr lvl="1" algn="ctr">
              <a:spcBef>
                <a:spcPts val="0"/>
              </a:spcBef>
              <a:buSzPct val="100000"/>
              <a:defRPr sz="7200"/>
            </a:lvl2pPr>
            <a:lvl3pPr lvl="2" algn="ctr">
              <a:spcBef>
                <a:spcPts val="0"/>
              </a:spcBef>
              <a:buSzPct val="100000"/>
              <a:defRPr sz="7200"/>
            </a:lvl3pPr>
            <a:lvl4pPr lvl="3" algn="ctr">
              <a:spcBef>
                <a:spcPts val="0"/>
              </a:spcBef>
              <a:buSzPct val="100000"/>
              <a:defRPr sz="7200"/>
            </a:lvl4pPr>
            <a:lvl5pPr lvl="4" algn="ctr">
              <a:spcBef>
                <a:spcPts val="0"/>
              </a:spcBef>
              <a:buSzPct val="100000"/>
              <a:defRPr sz="7200"/>
            </a:lvl5pPr>
            <a:lvl6pPr lvl="5" algn="ctr">
              <a:spcBef>
                <a:spcPts val="0"/>
              </a:spcBef>
              <a:buSzPct val="100000"/>
              <a:defRPr sz="7200"/>
            </a:lvl6pPr>
            <a:lvl7pPr lvl="6" algn="ctr">
              <a:spcBef>
                <a:spcPts val="0"/>
              </a:spcBef>
              <a:buSzPct val="100000"/>
              <a:defRPr sz="7200"/>
            </a:lvl7pPr>
            <a:lvl8pPr lvl="7" algn="ctr">
              <a:spcBef>
                <a:spcPts val="0"/>
              </a:spcBef>
              <a:buSzPct val="100000"/>
              <a:defRPr sz="7200"/>
            </a:lvl8pPr>
            <a:lvl9pPr lvl="8" algn="ctr">
              <a:spcBef>
                <a:spcPts val="0"/>
              </a:spcBef>
              <a:buSzPct val="100000"/>
              <a:defRPr sz="7200"/>
            </a:lvl9pPr>
          </a:lstStyle>
          <a:p>
            <a:endParaRPr dirty="0"/>
          </a:p>
        </p:txBody>
      </p:sp>
      <p:sp>
        <p:nvSpPr>
          <p:cNvPr id="34" name="Shape 19"/>
          <p:cNvSpPr txBox="1">
            <a:spLocks noGrp="1"/>
          </p:cNvSpPr>
          <p:nvPr>
            <p:ph type="subTitle" idx="1"/>
          </p:nvPr>
        </p:nvSpPr>
        <p:spPr>
          <a:xfrm>
            <a:off x="2849633" y="3800052"/>
            <a:ext cx="6494000" cy="10568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3200"/>
            </a:lvl1pPr>
            <a:lvl2pPr lvl="1" algn="ctr">
              <a:lnSpc>
                <a:spcPct val="100000"/>
              </a:lnSpc>
              <a:spcBef>
                <a:spcPts val="0"/>
              </a:spcBef>
              <a:spcAft>
                <a:spcPts val="0"/>
              </a:spcAft>
              <a:buSzPct val="100000"/>
              <a:buNone/>
              <a:defRPr sz="3200"/>
            </a:lvl2pPr>
            <a:lvl3pPr lvl="2" algn="ctr">
              <a:lnSpc>
                <a:spcPct val="100000"/>
              </a:lnSpc>
              <a:spcBef>
                <a:spcPts val="0"/>
              </a:spcBef>
              <a:spcAft>
                <a:spcPts val="0"/>
              </a:spcAft>
              <a:buSzPct val="100000"/>
              <a:buNone/>
              <a:defRPr sz="3200"/>
            </a:lvl3pPr>
            <a:lvl4pPr lvl="3" algn="ctr">
              <a:lnSpc>
                <a:spcPct val="100000"/>
              </a:lnSpc>
              <a:spcBef>
                <a:spcPts val="0"/>
              </a:spcBef>
              <a:spcAft>
                <a:spcPts val="0"/>
              </a:spcAft>
              <a:buSzPct val="100000"/>
              <a:buNone/>
              <a:defRPr sz="3200"/>
            </a:lvl4pPr>
            <a:lvl5pPr lvl="4" algn="ctr">
              <a:lnSpc>
                <a:spcPct val="100000"/>
              </a:lnSpc>
              <a:spcBef>
                <a:spcPts val="0"/>
              </a:spcBef>
              <a:spcAft>
                <a:spcPts val="0"/>
              </a:spcAft>
              <a:buSzPct val="100000"/>
              <a:buNone/>
              <a:defRPr sz="3200"/>
            </a:lvl5pPr>
            <a:lvl6pPr lvl="5" algn="ctr">
              <a:lnSpc>
                <a:spcPct val="100000"/>
              </a:lnSpc>
              <a:spcBef>
                <a:spcPts val="0"/>
              </a:spcBef>
              <a:spcAft>
                <a:spcPts val="0"/>
              </a:spcAft>
              <a:buSzPct val="100000"/>
              <a:buNone/>
              <a:defRPr sz="3200"/>
            </a:lvl6pPr>
            <a:lvl7pPr lvl="6" algn="ctr">
              <a:lnSpc>
                <a:spcPct val="100000"/>
              </a:lnSpc>
              <a:spcBef>
                <a:spcPts val="0"/>
              </a:spcBef>
              <a:spcAft>
                <a:spcPts val="0"/>
              </a:spcAft>
              <a:buSzPct val="100000"/>
              <a:buNone/>
              <a:defRPr sz="3200"/>
            </a:lvl7pPr>
            <a:lvl8pPr lvl="7" algn="ctr">
              <a:lnSpc>
                <a:spcPct val="100000"/>
              </a:lnSpc>
              <a:spcBef>
                <a:spcPts val="0"/>
              </a:spcBef>
              <a:spcAft>
                <a:spcPts val="0"/>
              </a:spcAft>
              <a:buSzPct val="100000"/>
              <a:buNone/>
              <a:defRPr sz="3200"/>
            </a:lvl8pPr>
            <a:lvl9pPr lvl="8" algn="ctr">
              <a:lnSpc>
                <a:spcPct val="100000"/>
              </a:lnSpc>
              <a:spcBef>
                <a:spcPts val="0"/>
              </a:spcBef>
              <a:spcAft>
                <a:spcPts val="0"/>
              </a:spcAft>
              <a:buSzPct val="100000"/>
              <a:buNone/>
              <a:defRPr sz="3200"/>
            </a:lvl9pPr>
          </a:lstStyle>
          <a:p>
            <a:endParaRPr dirty="0"/>
          </a:p>
        </p:txBody>
      </p:sp>
    </p:spTree>
    <p:extLst>
      <p:ext uri="{BB962C8B-B14F-4D97-AF65-F5344CB8AC3E}">
        <p14:creationId xmlns:p14="http://schemas.microsoft.com/office/powerpoint/2010/main" val="4073531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548281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814931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7" name="Shape 26"/>
          <p:cNvSpPr/>
          <p:nvPr userDrawn="1"/>
        </p:nvSpPr>
        <p:spPr>
          <a:xfrm>
            <a:off x="0" y="6423852"/>
            <a:ext cx="12192000" cy="434148"/>
          </a:xfrm>
          <a:prstGeom prst="rect">
            <a:avLst/>
          </a:prstGeom>
          <a:solidFill>
            <a:schemeClr val="accent3"/>
          </a:solidFill>
          <a:ln>
            <a:noFill/>
          </a:ln>
        </p:spPr>
        <p:txBody>
          <a:bodyPr lIns="91425" tIns="91425" rIns="91425" bIns="91425" anchor="ctr" anchorCtr="0">
            <a:noAutofit/>
          </a:bodyPr>
          <a:lstStyle/>
          <a:p>
            <a:pPr lvl="0">
              <a:spcBef>
                <a:spcPts val="0"/>
              </a:spcBef>
              <a:buNone/>
            </a:pPr>
            <a:r>
              <a:rPr lang="zh-TW" altLang="en-US" dirty="0"/>
              <a:t>   </a:t>
            </a:r>
            <a:endParaRPr dirty="0"/>
          </a:p>
        </p:txBody>
      </p:sp>
      <p:sp>
        <p:nvSpPr>
          <p:cNvPr id="2" name="標題 1"/>
          <p:cNvSpPr>
            <a:spLocks noGrp="1"/>
          </p:cNvSpPr>
          <p:nvPr>
            <p:ph type="title"/>
          </p:nvPr>
        </p:nvSpPr>
        <p:spPr>
          <a:xfrm>
            <a:off x="612057" y="365126"/>
            <a:ext cx="11002297" cy="954856"/>
          </a:xfrm>
        </p:spPr>
        <p:txBody>
          <a:bodyPr/>
          <a:lstStyle/>
          <a:p>
            <a:r>
              <a:rPr lang="zh-TW" altLang="en-US" dirty="0"/>
              <a:t>按一下以編輯母片標題樣式</a:t>
            </a:r>
          </a:p>
        </p:txBody>
      </p:sp>
      <p:sp>
        <p:nvSpPr>
          <p:cNvPr id="3" name="內容版面配置區 2"/>
          <p:cNvSpPr>
            <a:spLocks noGrp="1"/>
          </p:cNvSpPr>
          <p:nvPr>
            <p:ph idx="1"/>
          </p:nvPr>
        </p:nvSpPr>
        <p:spPr>
          <a:xfrm>
            <a:off x="612057" y="1474839"/>
            <a:ext cx="11002297" cy="4702124"/>
          </a:xfrm>
        </p:spPr>
        <p:txBody>
          <a:bodyPr/>
          <a:lstStyle>
            <a:lvl1pPr>
              <a:lnSpc>
                <a:spcPct val="100000"/>
              </a:lnSpc>
              <a:defRPr sz="2600"/>
            </a:lvl1pPr>
            <a:lvl2pPr>
              <a:lnSpc>
                <a:spcPct val="100000"/>
              </a:lnSpc>
              <a:defRPr/>
            </a:lvl2pPr>
            <a:lvl3pPr>
              <a:lnSpc>
                <a:spcPct val="100000"/>
              </a:lnSpc>
              <a:defRPr sz="1800"/>
            </a:lvl3pPr>
            <a:lvl4pPr>
              <a:lnSpc>
                <a:spcPct val="100000"/>
              </a:lnSpc>
              <a:defRPr sz="1800"/>
            </a:lvl4pPr>
            <a:lvl5pPr>
              <a:lnSpc>
                <a:spcPct val="100000"/>
              </a:lnSpc>
              <a:defRPr sz="1800"/>
            </a:lvl5p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5" name="頁尾版面配置區 4"/>
          <p:cNvSpPr>
            <a:spLocks noGrp="1"/>
          </p:cNvSpPr>
          <p:nvPr>
            <p:ph type="ftr" sz="quarter" idx="11"/>
          </p:nvPr>
        </p:nvSpPr>
        <p:spPr>
          <a:xfrm>
            <a:off x="133865" y="6478310"/>
            <a:ext cx="11553550" cy="379690"/>
          </a:xfrm>
          <a:prstGeom prst="rect">
            <a:avLst/>
          </a:prstGeom>
        </p:spPr>
        <p:txBody>
          <a:bodyPr/>
          <a:lstStyle>
            <a:lvl1pPr>
              <a:defRPr>
                <a:solidFill>
                  <a:schemeClr val="bg1"/>
                </a:solidFill>
              </a:defRPr>
            </a:lvl1pPr>
          </a:lstStyle>
          <a:p>
            <a:r>
              <a:rPr lang="en-US" altLang="zh-TW" dirty="0"/>
              <a:t>《105-1</a:t>
            </a:r>
            <a:r>
              <a:rPr lang="zh-TW" altLang="en-US" dirty="0"/>
              <a:t>網路經濟與數位金融</a:t>
            </a:r>
            <a:r>
              <a:rPr lang="en-US" altLang="zh-TW" dirty="0"/>
              <a:t>》                                                                                                                                             NCTU.IIM.IEBI Lab</a:t>
            </a:r>
            <a:endParaRPr lang="zh-TW" altLang="en-US" dirty="0"/>
          </a:p>
        </p:txBody>
      </p:sp>
      <p:sp>
        <p:nvSpPr>
          <p:cNvPr id="6" name="投影片編號版面配置區 5"/>
          <p:cNvSpPr>
            <a:spLocks noGrp="1"/>
          </p:cNvSpPr>
          <p:nvPr>
            <p:ph type="sldNum" sz="quarter" idx="12"/>
          </p:nvPr>
        </p:nvSpPr>
        <p:spPr>
          <a:xfrm>
            <a:off x="9325232" y="6478310"/>
            <a:ext cx="2743200" cy="365125"/>
          </a:xfrm>
        </p:spPr>
        <p:txBody>
          <a:bodyPr/>
          <a:lstStyle>
            <a:lvl1pPr>
              <a:defRPr>
                <a:solidFill>
                  <a:schemeClr val="bg1"/>
                </a:solidFill>
              </a:defRPr>
            </a:lvl1pPr>
          </a:lstStyle>
          <a:p>
            <a:fld id="{B7A223AD-9DE0-49EC-B40D-C8FE98D1D69B}" type="slidenum">
              <a:rPr lang="zh-TW" altLang="en-US" smtClean="0"/>
              <a:pPr/>
              <a:t>‹#›</a:t>
            </a:fld>
            <a:endParaRPr lang="zh-TW" altLang="en-US" dirty="0"/>
          </a:p>
        </p:txBody>
      </p:sp>
    </p:spTree>
    <p:extLst>
      <p:ext uri="{BB962C8B-B14F-4D97-AF65-F5344CB8AC3E}">
        <p14:creationId xmlns:p14="http://schemas.microsoft.com/office/powerpoint/2010/main" val="4260454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497007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74974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8" name="頁尾版面配置區 7"/>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9" name="投影片編號版面配置區 8"/>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917842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4" name="頁尾版面配置區 3"/>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916488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3" name="頁尾版面配置區 2"/>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522067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4201420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99125559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612057" y="365126"/>
            <a:ext cx="10975465" cy="954856"/>
          </a:xfrm>
          <a:prstGeom prst="rect">
            <a:avLst/>
          </a:prstGeom>
        </p:spPr>
        <p:txBody>
          <a:bodyPr vert="horz" lIns="91440" tIns="45720" rIns="91440" bIns="45720" rtlCol="0" anchor="b">
            <a:normAutofit/>
          </a:bodyPr>
          <a:lstStyle/>
          <a:p>
            <a:r>
              <a:rPr lang="zh-TW" altLang="en-US" dirty="0"/>
              <a:t>按一下以編輯母片標題樣式</a:t>
            </a:r>
          </a:p>
        </p:txBody>
      </p:sp>
      <p:sp>
        <p:nvSpPr>
          <p:cNvPr id="3" name="文字版面配置區 2"/>
          <p:cNvSpPr>
            <a:spLocks noGrp="1"/>
          </p:cNvSpPr>
          <p:nvPr>
            <p:ph type="body" idx="1"/>
          </p:nvPr>
        </p:nvSpPr>
        <p:spPr>
          <a:xfrm>
            <a:off x="612057" y="1474839"/>
            <a:ext cx="10975465" cy="4702124"/>
          </a:xfrm>
          <a:prstGeom prst="rect">
            <a:avLst/>
          </a:prstGeom>
        </p:spPr>
        <p:txBody>
          <a:bodyPr vert="horz" lIns="91440" tIns="45720" rIns="91440" bIns="45720" rtlCol="0">
            <a:normAutofit/>
          </a:body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6667969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200" b="1"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8.xml"/><Relationship Id="rId4" Type="http://schemas.openxmlformats.org/officeDocument/2006/relationships/diagramLayout" Target="../diagrams/layout8.xml"/><Relationship Id="rId5" Type="http://schemas.openxmlformats.org/officeDocument/2006/relationships/diagramQuickStyle" Target="../diagrams/quickStyle8.xml"/><Relationship Id="rId6" Type="http://schemas.openxmlformats.org/officeDocument/2006/relationships/diagramColors" Target="../diagrams/colors8.xml"/><Relationship Id="rId7" Type="http://schemas.microsoft.com/office/2007/relationships/diagramDrawing" Target="../diagrams/drawing8.xml"/><Relationship Id="rId8" Type="http://schemas.openxmlformats.org/officeDocument/2006/relationships/image" Target="../media/image9.png"/><Relationship Id="rId9" Type="http://schemas.microsoft.com/office/2007/relationships/hdphoto" Target="../media/hdphoto2.wdp"/><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9.xml"/><Relationship Id="rId4" Type="http://schemas.openxmlformats.org/officeDocument/2006/relationships/diagramLayout" Target="../diagrams/layout9.xml"/><Relationship Id="rId5" Type="http://schemas.openxmlformats.org/officeDocument/2006/relationships/diagramQuickStyle" Target="../diagrams/quickStyle9.xml"/><Relationship Id="rId6" Type="http://schemas.openxmlformats.org/officeDocument/2006/relationships/diagramColors" Target="../diagrams/colors9.xml"/><Relationship Id="rId7" Type="http://schemas.microsoft.com/office/2007/relationships/diagramDrawing" Target="../diagrams/drawing9.xml"/><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0.xml"/><Relationship Id="rId4" Type="http://schemas.openxmlformats.org/officeDocument/2006/relationships/diagramQuickStyle" Target="../diagrams/quickStyle10.xml"/><Relationship Id="rId5" Type="http://schemas.openxmlformats.org/officeDocument/2006/relationships/diagramColors" Target="../diagrams/colors10.xml"/><Relationship Id="rId6" Type="http://schemas.microsoft.com/office/2007/relationships/diagramDrawing" Target="../diagrams/drawing10.xml"/><Relationship Id="rId7" Type="http://schemas.openxmlformats.org/officeDocument/2006/relationships/diagramData" Target="../diagrams/data11.xml"/><Relationship Id="rId8" Type="http://schemas.openxmlformats.org/officeDocument/2006/relationships/diagramLayout" Target="../diagrams/layout11.xml"/><Relationship Id="rId9" Type="http://schemas.openxmlformats.org/officeDocument/2006/relationships/diagramQuickStyle" Target="../diagrams/quickStyle11.xml"/><Relationship Id="rId10" Type="http://schemas.openxmlformats.org/officeDocument/2006/relationships/diagramColors" Target="../diagrams/colors11.xml"/><Relationship Id="rId11" Type="http://schemas.microsoft.com/office/2007/relationships/diagramDrawing" Target="../diagrams/drawing11.xml"/><Relationship Id="rId1" Type="http://schemas.openxmlformats.org/officeDocument/2006/relationships/slideLayout" Target="../slideLayouts/slideLayout2.xml"/><Relationship Id="rId2" Type="http://schemas.openxmlformats.org/officeDocument/2006/relationships/diagramData" Target="../diagrams/data10.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2.xml"/><Relationship Id="rId4" Type="http://schemas.openxmlformats.org/officeDocument/2006/relationships/diagramQuickStyle" Target="../diagrams/quickStyle12.xml"/><Relationship Id="rId5" Type="http://schemas.openxmlformats.org/officeDocument/2006/relationships/diagramColors" Target="../diagrams/colors12.xml"/><Relationship Id="rId6" Type="http://schemas.microsoft.com/office/2007/relationships/diagramDrawing" Target="../diagrams/drawing12.xml"/><Relationship Id="rId1" Type="http://schemas.openxmlformats.org/officeDocument/2006/relationships/slideLayout" Target="../slideLayouts/slideLayout2.xml"/><Relationship Id="rId2" Type="http://schemas.openxmlformats.org/officeDocument/2006/relationships/diagramData" Target="../diagrams/data1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3.xml"/><Relationship Id="rId4" Type="http://schemas.openxmlformats.org/officeDocument/2006/relationships/diagramLayout" Target="../diagrams/layout13.xml"/><Relationship Id="rId5" Type="http://schemas.openxmlformats.org/officeDocument/2006/relationships/diagramQuickStyle" Target="../diagrams/quickStyle13.xml"/><Relationship Id="rId6" Type="http://schemas.openxmlformats.org/officeDocument/2006/relationships/diagramColors" Target="../diagrams/colors13.xml"/><Relationship Id="rId7" Type="http://schemas.microsoft.com/office/2007/relationships/diagramDrawing" Target="../diagrams/drawing13.xml"/><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5.xml.rels><?xml version="1.0" encoding="UTF-8" standalone="yes"?>
<Relationships xmlns="http://schemas.openxmlformats.org/package/2006/relationships"><Relationship Id="rId11" Type="http://schemas.openxmlformats.org/officeDocument/2006/relationships/diagramQuickStyle" Target="../diagrams/quickStyle15.xml"/><Relationship Id="rId12" Type="http://schemas.openxmlformats.org/officeDocument/2006/relationships/diagramColors" Target="../diagrams/colors15.xml"/><Relationship Id="rId13" Type="http://schemas.microsoft.com/office/2007/relationships/diagramDrawing" Target="../diagrams/drawing15.xml"/><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0.png"/><Relationship Id="rId4" Type="http://schemas.openxmlformats.org/officeDocument/2006/relationships/diagramData" Target="../diagrams/data14.xml"/><Relationship Id="rId5" Type="http://schemas.openxmlformats.org/officeDocument/2006/relationships/diagramLayout" Target="../diagrams/layout14.xml"/><Relationship Id="rId6" Type="http://schemas.openxmlformats.org/officeDocument/2006/relationships/diagramQuickStyle" Target="../diagrams/quickStyle14.xml"/><Relationship Id="rId7" Type="http://schemas.openxmlformats.org/officeDocument/2006/relationships/diagramColors" Target="../diagrams/colors14.xml"/><Relationship Id="rId8" Type="http://schemas.microsoft.com/office/2007/relationships/diagramDrawing" Target="../diagrams/drawing14.xml"/><Relationship Id="rId9" Type="http://schemas.openxmlformats.org/officeDocument/2006/relationships/diagramData" Target="../diagrams/data15.xml"/><Relationship Id="rId10" Type="http://schemas.openxmlformats.org/officeDocument/2006/relationships/diagramLayout" Target="../diagrams/layout15.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6.xml"/><Relationship Id="rId4" Type="http://schemas.openxmlformats.org/officeDocument/2006/relationships/diagramLayout" Target="../diagrams/layout16.xml"/><Relationship Id="rId5" Type="http://schemas.openxmlformats.org/officeDocument/2006/relationships/diagramQuickStyle" Target="../diagrams/quickStyle16.xml"/><Relationship Id="rId6" Type="http://schemas.openxmlformats.org/officeDocument/2006/relationships/diagramColors" Target="../diagrams/colors16.xml"/><Relationship Id="rId7" Type="http://schemas.microsoft.com/office/2007/relationships/diagramDrawing" Target="../diagrams/drawing16.xml"/><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png"/><Relationship Id="rId5" Type="http://schemas.microsoft.com/office/2007/relationships/hdphoto" Target="../media/hdphoto3.wdp"/><Relationship Id="rId6" Type="http://schemas.openxmlformats.org/officeDocument/2006/relationships/diagramData" Target="../diagrams/data17.xml"/><Relationship Id="rId7" Type="http://schemas.openxmlformats.org/officeDocument/2006/relationships/diagramLayout" Target="../diagrams/layout17.xml"/><Relationship Id="rId8" Type="http://schemas.openxmlformats.org/officeDocument/2006/relationships/diagramQuickStyle" Target="../diagrams/quickStyle17.xml"/><Relationship Id="rId9" Type="http://schemas.openxmlformats.org/officeDocument/2006/relationships/diagramColors" Target="../diagrams/colors17.xml"/><Relationship Id="rId10" Type="http://schemas.microsoft.com/office/2007/relationships/diagramDrawing" Target="../diagrams/drawing17.xml"/><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8.xml"/><Relationship Id="rId4" Type="http://schemas.openxmlformats.org/officeDocument/2006/relationships/diagramLayout" Target="../diagrams/layout18.xml"/><Relationship Id="rId5" Type="http://schemas.openxmlformats.org/officeDocument/2006/relationships/diagramQuickStyle" Target="../diagrams/quickStyle18.xml"/><Relationship Id="rId6" Type="http://schemas.openxmlformats.org/officeDocument/2006/relationships/diagramColors" Target="../diagrams/colors18.xml"/><Relationship Id="rId7" Type="http://schemas.microsoft.com/office/2007/relationships/diagramDrawing" Target="../diagrams/drawing18.xml"/><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diagramData" Target="../diagrams/data19.xml"/><Relationship Id="rId6" Type="http://schemas.openxmlformats.org/officeDocument/2006/relationships/diagramLayout" Target="../diagrams/layout19.xml"/><Relationship Id="rId7" Type="http://schemas.openxmlformats.org/officeDocument/2006/relationships/diagramQuickStyle" Target="../diagrams/quickStyle19.xml"/><Relationship Id="rId8" Type="http://schemas.openxmlformats.org/officeDocument/2006/relationships/diagramColors" Target="../diagrams/colors19.xml"/><Relationship Id="rId9" Type="http://schemas.microsoft.com/office/2007/relationships/diagramDrawing" Target="../diagrams/drawing19.xml"/><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20.xml"/><Relationship Id="rId4" Type="http://schemas.openxmlformats.org/officeDocument/2006/relationships/diagramLayout" Target="../diagrams/layout20.xml"/><Relationship Id="rId5" Type="http://schemas.openxmlformats.org/officeDocument/2006/relationships/diagramQuickStyle" Target="../diagrams/quickStyle20.xml"/><Relationship Id="rId6" Type="http://schemas.openxmlformats.org/officeDocument/2006/relationships/diagramColors" Target="../diagrams/colors20.xml"/><Relationship Id="rId7" Type="http://schemas.microsoft.com/office/2007/relationships/diagramDrawing" Target="../diagrams/drawing20.xml"/><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21.xml.rels><?xml version="1.0" encoding="UTF-8" standalone="yes"?>
<Relationships xmlns="http://schemas.openxmlformats.org/package/2006/relationships"><Relationship Id="rId11" Type="http://schemas.openxmlformats.org/officeDocument/2006/relationships/diagramData" Target="../diagrams/data21.xml"/><Relationship Id="rId12" Type="http://schemas.openxmlformats.org/officeDocument/2006/relationships/diagramLayout" Target="../diagrams/layout21.xml"/><Relationship Id="rId13" Type="http://schemas.openxmlformats.org/officeDocument/2006/relationships/diagramQuickStyle" Target="../diagrams/quickStyle21.xml"/><Relationship Id="rId14" Type="http://schemas.openxmlformats.org/officeDocument/2006/relationships/diagramColors" Target="../diagrams/colors21.xml"/><Relationship Id="rId15" Type="http://schemas.microsoft.com/office/2007/relationships/diagramDrawing" Target="../diagrams/drawing21.xml"/><Relationship Id="rId1" Type="http://schemas.openxmlformats.org/officeDocument/2006/relationships/slideLayout" Target="../slideLayouts/slideLayout2.xml"/><Relationship Id="rId2" Type="http://schemas.openxmlformats.org/officeDocument/2006/relationships/image" Target="../media/image17.png"/><Relationship Id="rId3" Type="http://schemas.microsoft.com/office/2007/relationships/hdphoto" Target="../media/hdphoto4.wdp"/><Relationship Id="rId4" Type="http://schemas.openxmlformats.org/officeDocument/2006/relationships/image" Target="../media/image18.png"/><Relationship Id="rId5" Type="http://schemas.microsoft.com/office/2007/relationships/hdphoto" Target="../media/hdphoto5.wdp"/><Relationship Id="rId6" Type="http://schemas.openxmlformats.org/officeDocument/2006/relationships/image" Target="../media/image19.png"/><Relationship Id="rId7" Type="http://schemas.microsoft.com/office/2007/relationships/hdphoto" Target="../media/hdphoto6.wdp"/><Relationship Id="rId8" Type="http://schemas.openxmlformats.org/officeDocument/2006/relationships/image" Target="../media/image20.png"/><Relationship Id="rId9" Type="http://schemas.openxmlformats.org/officeDocument/2006/relationships/image" Target="../media/image21.png"/><Relationship Id="rId10" Type="http://schemas.microsoft.com/office/2007/relationships/hdphoto" Target="../media/hdphoto7.wdp"/></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4" Type="http://schemas.openxmlformats.org/officeDocument/2006/relationships/image" Target="../media/image23.png"/><Relationship Id="rId5" Type="http://schemas.openxmlformats.org/officeDocument/2006/relationships/image" Target="../media/image24.png"/><Relationship Id="rId6" Type="http://schemas.openxmlformats.org/officeDocument/2006/relationships/diagramData" Target="../diagrams/data22.xml"/><Relationship Id="rId7" Type="http://schemas.openxmlformats.org/officeDocument/2006/relationships/diagramLayout" Target="../diagrams/layout22.xml"/><Relationship Id="rId8" Type="http://schemas.openxmlformats.org/officeDocument/2006/relationships/diagramQuickStyle" Target="../diagrams/quickStyle22.xml"/><Relationship Id="rId9" Type="http://schemas.openxmlformats.org/officeDocument/2006/relationships/diagramColors" Target="../diagrams/colors22.xml"/><Relationship Id="rId10" Type="http://schemas.microsoft.com/office/2007/relationships/diagramDrawing" Target="../diagrams/drawing22.xml"/><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23.xml"/><Relationship Id="rId4" Type="http://schemas.openxmlformats.org/officeDocument/2006/relationships/diagramLayout" Target="../diagrams/layout23.xml"/><Relationship Id="rId5" Type="http://schemas.openxmlformats.org/officeDocument/2006/relationships/diagramQuickStyle" Target="../diagrams/quickStyle23.xml"/><Relationship Id="rId6" Type="http://schemas.openxmlformats.org/officeDocument/2006/relationships/diagramColors" Target="../diagrams/colors23.xml"/><Relationship Id="rId7" Type="http://schemas.microsoft.com/office/2007/relationships/diagramDrawing" Target="../diagrams/drawing23.xml"/><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4" Type="http://schemas.openxmlformats.org/officeDocument/2006/relationships/diagramData" Target="../diagrams/data24.xml"/><Relationship Id="rId5" Type="http://schemas.openxmlformats.org/officeDocument/2006/relationships/diagramLayout" Target="../diagrams/layout24.xml"/><Relationship Id="rId6" Type="http://schemas.openxmlformats.org/officeDocument/2006/relationships/diagramQuickStyle" Target="../diagrams/quickStyle24.xml"/><Relationship Id="rId7" Type="http://schemas.openxmlformats.org/officeDocument/2006/relationships/diagramColors" Target="../diagrams/colors24.xml"/><Relationship Id="rId8" Type="http://schemas.microsoft.com/office/2007/relationships/diagramDrawing" Target="../diagrams/drawing24.xml"/><Relationship Id="rId1" Type="http://schemas.openxmlformats.org/officeDocument/2006/relationships/slideLayout" Target="../slideLayouts/slideLayout2.xml"/><Relationship Id="rId2" Type="http://schemas.openxmlformats.org/officeDocument/2006/relationships/image" Target="../media/image25.png"/></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25.xml"/><Relationship Id="rId4" Type="http://schemas.openxmlformats.org/officeDocument/2006/relationships/diagramLayout" Target="../diagrams/layout25.xml"/><Relationship Id="rId5" Type="http://schemas.openxmlformats.org/officeDocument/2006/relationships/diagramQuickStyle" Target="../diagrams/quickStyle25.xml"/><Relationship Id="rId6" Type="http://schemas.openxmlformats.org/officeDocument/2006/relationships/diagramColors" Target="../diagrams/colors25.xml"/><Relationship Id="rId7" Type="http://schemas.microsoft.com/office/2007/relationships/diagramDrawing" Target="../diagrams/drawing25.xml"/><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26.xml"/><Relationship Id="rId4" Type="http://schemas.openxmlformats.org/officeDocument/2006/relationships/diagramLayout" Target="../diagrams/layout26.xml"/><Relationship Id="rId5" Type="http://schemas.openxmlformats.org/officeDocument/2006/relationships/diagramQuickStyle" Target="../diagrams/quickStyle26.xml"/><Relationship Id="rId6" Type="http://schemas.openxmlformats.org/officeDocument/2006/relationships/diagramColors" Target="../diagrams/colors26.xml"/><Relationship Id="rId7" Type="http://schemas.microsoft.com/office/2007/relationships/diagramDrawing" Target="../diagrams/drawing26.xml"/><Relationship Id="rId1" Type="http://schemas.openxmlformats.org/officeDocument/2006/relationships/slideLayout" Target="../slideLayouts/slideLayout2.xml"/><Relationship Id="rId2" Type="http://schemas.openxmlformats.org/officeDocument/2006/relationships/image" Target="../media/image20.png"/></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27.xml"/><Relationship Id="rId4" Type="http://schemas.openxmlformats.org/officeDocument/2006/relationships/diagramLayout" Target="../diagrams/layout27.xml"/><Relationship Id="rId5" Type="http://schemas.openxmlformats.org/officeDocument/2006/relationships/diagramQuickStyle" Target="../diagrams/quickStyle27.xml"/><Relationship Id="rId6" Type="http://schemas.openxmlformats.org/officeDocument/2006/relationships/diagramColors" Target="../diagrams/colors27.xml"/><Relationship Id="rId7" Type="http://schemas.microsoft.com/office/2007/relationships/diagramDrawing" Target="../diagrams/drawing27.xml"/><Relationship Id="rId1" Type="http://schemas.openxmlformats.org/officeDocument/2006/relationships/slideLayout" Target="../slideLayouts/slideLayout2.xml"/><Relationship Id="rId2" Type="http://schemas.openxmlformats.org/officeDocument/2006/relationships/image" Target="../media/image27.png"/></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4" Type="http://schemas.openxmlformats.org/officeDocument/2006/relationships/diagramData" Target="../diagrams/data28.xml"/><Relationship Id="rId5" Type="http://schemas.openxmlformats.org/officeDocument/2006/relationships/diagramLayout" Target="../diagrams/layout28.xml"/><Relationship Id="rId6" Type="http://schemas.openxmlformats.org/officeDocument/2006/relationships/diagramQuickStyle" Target="../diagrams/quickStyle28.xml"/><Relationship Id="rId7" Type="http://schemas.openxmlformats.org/officeDocument/2006/relationships/diagramColors" Target="../diagrams/colors28.xml"/><Relationship Id="rId8" Type="http://schemas.microsoft.com/office/2007/relationships/diagramDrawing" Target="../diagrams/drawing28.xml"/><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29.xml"/><Relationship Id="rId4" Type="http://schemas.openxmlformats.org/officeDocument/2006/relationships/diagramLayout" Target="../diagrams/layout29.xml"/><Relationship Id="rId5" Type="http://schemas.openxmlformats.org/officeDocument/2006/relationships/diagramQuickStyle" Target="../diagrams/quickStyle29.xml"/><Relationship Id="rId6" Type="http://schemas.openxmlformats.org/officeDocument/2006/relationships/diagramColors" Target="../diagrams/colors29.xml"/><Relationship Id="rId7" Type="http://schemas.microsoft.com/office/2007/relationships/diagramDrawing" Target="../diagrams/drawing29.xml"/><Relationship Id="rId1" Type="http://schemas.openxmlformats.org/officeDocument/2006/relationships/slideLayout" Target="../slideLayouts/slideLayout2.xml"/><Relationship Id="rId2" Type="http://schemas.openxmlformats.org/officeDocument/2006/relationships/image" Target="../media/image29.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diagramData" Target="../diagrams/data1.xml"/><Relationship Id="rId5" Type="http://schemas.openxmlformats.org/officeDocument/2006/relationships/diagramLayout" Target="../diagrams/layout1.xml"/><Relationship Id="rId6" Type="http://schemas.openxmlformats.org/officeDocument/2006/relationships/diagramQuickStyle" Target="../diagrams/quickStyle1.xml"/><Relationship Id="rId7" Type="http://schemas.openxmlformats.org/officeDocument/2006/relationships/diagramColors" Target="../diagrams/colors1.xml"/><Relationship Id="rId8"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hyperlink" Target="https://www.youtube.com/watch?v=t5ElQaVjQZE" TargetMode="Externa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30.xml"/><Relationship Id="rId4" Type="http://schemas.openxmlformats.org/officeDocument/2006/relationships/diagramLayout" Target="../diagrams/layout30.xml"/><Relationship Id="rId5" Type="http://schemas.openxmlformats.org/officeDocument/2006/relationships/diagramQuickStyle" Target="../diagrams/quickStyle30.xml"/><Relationship Id="rId6" Type="http://schemas.openxmlformats.org/officeDocument/2006/relationships/diagramColors" Target="../diagrams/colors30.xml"/><Relationship Id="rId7" Type="http://schemas.microsoft.com/office/2007/relationships/diagramDrawing" Target="../diagrams/drawing30.xml"/><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31.xml"/><Relationship Id="rId4" Type="http://schemas.openxmlformats.org/officeDocument/2006/relationships/diagramLayout" Target="../diagrams/layout31.xml"/><Relationship Id="rId5" Type="http://schemas.openxmlformats.org/officeDocument/2006/relationships/diagramQuickStyle" Target="../diagrams/quickStyle31.xml"/><Relationship Id="rId6" Type="http://schemas.openxmlformats.org/officeDocument/2006/relationships/diagramColors" Target="../diagrams/colors31.xml"/><Relationship Id="rId7" Type="http://schemas.microsoft.com/office/2007/relationships/diagramDrawing" Target="../diagrams/drawing31.xml"/><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32.xml"/><Relationship Id="rId4" Type="http://schemas.openxmlformats.org/officeDocument/2006/relationships/diagramLayout" Target="../diagrams/layout32.xml"/><Relationship Id="rId5" Type="http://schemas.openxmlformats.org/officeDocument/2006/relationships/diagramQuickStyle" Target="../diagrams/quickStyle32.xml"/><Relationship Id="rId6" Type="http://schemas.openxmlformats.org/officeDocument/2006/relationships/diagramColors" Target="../diagrams/colors32.xml"/><Relationship Id="rId7" Type="http://schemas.microsoft.com/office/2007/relationships/diagramDrawing" Target="../diagrams/drawing32.xml"/><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33.xml"/><Relationship Id="rId4" Type="http://schemas.openxmlformats.org/officeDocument/2006/relationships/diagramLayout" Target="../diagrams/layout33.xml"/><Relationship Id="rId5" Type="http://schemas.openxmlformats.org/officeDocument/2006/relationships/diagramQuickStyle" Target="../diagrams/quickStyle33.xml"/><Relationship Id="rId6" Type="http://schemas.openxmlformats.org/officeDocument/2006/relationships/diagramColors" Target="../diagrams/colors33.xml"/><Relationship Id="rId7" Type="http://schemas.microsoft.com/office/2007/relationships/diagramDrawing" Target="../diagrams/drawing33.xml"/><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diagramData" Target="../diagrams/data3.xml"/><Relationship Id="rId5" Type="http://schemas.openxmlformats.org/officeDocument/2006/relationships/diagramLayout" Target="../diagrams/layout3.xml"/><Relationship Id="rId6" Type="http://schemas.openxmlformats.org/officeDocument/2006/relationships/diagramQuickStyle" Target="../diagrams/quickStyle3.xml"/><Relationship Id="rId7" Type="http://schemas.openxmlformats.org/officeDocument/2006/relationships/diagramColors" Target="../diagrams/colors3.xml"/><Relationship Id="rId8" Type="http://schemas.microsoft.com/office/2007/relationships/diagramDrawing" Target="../diagrams/drawing3.xml"/><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4.xml"/><Relationship Id="rId4" Type="http://schemas.openxmlformats.org/officeDocument/2006/relationships/diagramLayout" Target="../diagrams/layout4.xml"/><Relationship Id="rId5" Type="http://schemas.openxmlformats.org/officeDocument/2006/relationships/diagramQuickStyle" Target="../diagrams/quickStyle4.xml"/><Relationship Id="rId6" Type="http://schemas.openxmlformats.org/officeDocument/2006/relationships/diagramColors" Target="../diagrams/colors4.xml"/><Relationship Id="rId7" Type="http://schemas.microsoft.com/office/2007/relationships/diagramDrawing" Target="../diagrams/drawing4.xml"/><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5.xml"/><Relationship Id="rId4" Type="http://schemas.openxmlformats.org/officeDocument/2006/relationships/diagramLayout" Target="../diagrams/layout5.xml"/><Relationship Id="rId5" Type="http://schemas.openxmlformats.org/officeDocument/2006/relationships/diagramQuickStyle" Target="../diagrams/quickStyle5.xml"/><Relationship Id="rId6" Type="http://schemas.openxmlformats.org/officeDocument/2006/relationships/diagramColors" Target="../diagrams/colors5.xml"/><Relationship Id="rId7" Type="http://schemas.microsoft.com/office/2007/relationships/diagramDrawing" Target="../diagrams/drawing5.xml"/><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1" Type="http://schemas.openxmlformats.org/officeDocument/2006/relationships/diagramColors" Target="../diagrams/colors6.xml"/><Relationship Id="rId12" Type="http://schemas.microsoft.com/office/2007/relationships/diagramDrawing" Target="../diagrams/drawing6.xml"/><Relationship Id="rId1" Type="http://schemas.openxmlformats.org/officeDocument/2006/relationships/slideLayout" Target="../slideLayouts/slideLayout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png"/><Relationship Id="rId6" Type="http://schemas.microsoft.com/office/2007/relationships/hdphoto" Target="../media/hdphoto1.wdp"/><Relationship Id="rId7" Type="http://schemas.openxmlformats.org/officeDocument/2006/relationships/image" Target="../media/image7.png"/><Relationship Id="rId8" Type="http://schemas.openxmlformats.org/officeDocument/2006/relationships/diagramData" Target="../diagrams/data6.xml"/><Relationship Id="rId9" Type="http://schemas.openxmlformats.org/officeDocument/2006/relationships/diagramLayout" Target="../diagrams/layout6.xml"/><Relationship Id="rId10"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diagramData" Target="../diagrams/data7.xml"/><Relationship Id="rId5" Type="http://schemas.openxmlformats.org/officeDocument/2006/relationships/diagramLayout" Target="../diagrams/layout7.xml"/><Relationship Id="rId6" Type="http://schemas.openxmlformats.org/officeDocument/2006/relationships/diagramQuickStyle" Target="../diagrams/quickStyle7.xml"/><Relationship Id="rId7" Type="http://schemas.openxmlformats.org/officeDocument/2006/relationships/diagramColors" Target="../diagrams/colors7.xml"/><Relationship Id="rId8" Type="http://schemas.microsoft.com/office/2007/relationships/diagramDrawing" Target="../diagrams/drawing7.xml"/><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B7A223AD-9DE0-49EC-B40D-C8FE98D1D69B}" type="slidenum">
              <a:rPr lang="zh-TW" altLang="en-US" smtClean="0"/>
              <a:pPr/>
              <a:t>1</a:t>
            </a:fld>
            <a:endParaRPr lang="zh-TW" altLang="en-US"/>
          </a:p>
        </p:txBody>
      </p:sp>
      <p:sp>
        <p:nvSpPr>
          <p:cNvPr id="112" name="Shape 112"/>
          <p:cNvSpPr>
            <a:spLocks noGrp="1"/>
          </p:cNvSpPr>
          <p:nvPr>
            <p:ph type="ctrTitle"/>
          </p:nvPr>
        </p:nvSpPr>
        <p:spPr>
          <a:prstGeom prst="rect">
            <a:avLst/>
          </a:prstGeom>
        </p:spPr>
        <p:txBody>
          <a:bodyPr>
            <a:noAutofit/>
          </a:bodyPr>
          <a:lstStyle>
            <a:lvl1pPr algn="l">
              <a:lnSpc>
                <a:spcPct val="150000"/>
              </a:lnSpc>
              <a:spcBef>
                <a:spcPts val="600"/>
              </a:spcBef>
              <a:defRPr>
                <a:latin typeface="+mj-lt"/>
                <a:ea typeface="+mj-ea"/>
                <a:cs typeface="+mj-cs"/>
                <a:sym typeface="Helvetica"/>
              </a:defRPr>
            </a:lvl1pPr>
          </a:lstStyle>
          <a:p>
            <a:pPr algn="ctr">
              <a:defRPr>
                <a:latin typeface="Arial"/>
                <a:ea typeface="Arial"/>
                <a:cs typeface="Arial"/>
                <a:sym typeface="Arial"/>
              </a:defRPr>
            </a:pPr>
            <a:r>
              <a:rPr dirty="0">
                <a:latin typeface="+mn-ea"/>
                <a:ea typeface="+mn-ea"/>
                <a:cs typeface="+mj-cs"/>
                <a:sym typeface="Helvetica"/>
              </a:rPr>
              <a:t>第三方支付</a:t>
            </a:r>
          </a:p>
        </p:txBody>
      </p:sp>
      <p:sp>
        <p:nvSpPr>
          <p:cNvPr id="2" name="子標題 1"/>
          <p:cNvSpPr>
            <a:spLocks noGrp="1"/>
          </p:cNvSpPr>
          <p:nvPr>
            <p:ph type="subTitle" idx="1"/>
          </p:nvPr>
        </p:nvSpPr>
        <p:spPr/>
        <p:txBody>
          <a:bodyPr>
            <a:normAutofit/>
          </a:bodyPr>
          <a:lstStyle/>
          <a:p>
            <a:r>
              <a:rPr kumimoji="1" lang="en-US" altLang="zh-TW" sz="4000" b="1" dirty="0">
                <a:solidFill>
                  <a:schemeClr val="accent2"/>
                </a:solidFill>
                <a:latin typeface="+mn-ea"/>
              </a:rPr>
              <a:t>Third</a:t>
            </a:r>
            <a:r>
              <a:rPr kumimoji="1" lang="zh-TW" altLang="en-US" sz="4000" b="1" dirty="0">
                <a:solidFill>
                  <a:schemeClr val="accent2"/>
                </a:solidFill>
                <a:latin typeface="+mn-ea"/>
              </a:rPr>
              <a:t>-</a:t>
            </a:r>
            <a:r>
              <a:rPr kumimoji="1" lang="en-US" altLang="zh-TW" sz="4000" b="1" dirty="0">
                <a:solidFill>
                  <a:schemeClr val="accent2"/>
                </a:solidFill>
                <a:latin typeface="+mn-ea"/>
              </a:rPr>
              <a:t>Party</a:t>
            </a:r>
            <a:r>
              <a:rPr kumimoji="1" lang="zh-TW" altLang="en-US" sz="4000" b="1" dirty="0">
                <a:solidFill>
                  <a:schemeClr val="accent2"/>
                </a:solidFill>
                <a:latin typeface="+mn-ea"/>
              </a:rPr>
              <a:t> </a:t>
            </a:r>
            <a:r>
              <a:rPr kumimoji="1" lang="en-US" altLang="zh-TW" sz="4000" b="1" dirty="0">
                <a:solidFill>
                  <a:schemeClr val="accent2"/>
                </a:solidFill>
                <a:latin typeface="+mn-ea"/>
              </a:rPr>
              <a:t>Payment</a:t>
            </a:r>
          </a:p>
        </p:txBody>
      </p:sp>
      <p:sp>
        <p:nvSpPr>
          <p:cNvPr id="6" name="頁尾版面配置區 1"/>
          <p:cNvSpPr txBox="1">
            <a:spLocks/>
          </p:cNvSpPr>
          <p:nvPr/>
        </p:nvSpPr>
        <p:spPr>
          <a:xfrm>
            <a:off x="1728302" y="5717310"/>
            <a:ext cx="9095510" cy="748146"/>
          </a:xfrm>
          <a:prstGeom prst="rect">
            <a:avLst/>
          </a:prstGeom>
        </p:spPr>
        <p:txBody>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2000" kern="0" dirty="0" smtClean="0">
                <a:solidFill>
                  <a:sysClr val="windowText" lastClr="000000"/>
                </a:solidFill>
              </a:rPr>
              <a:t>《2017</a:t>
            </a:r>
            <a:r>
              <a:rPr lang="zh-TW" altLang="en-US" sz="2000" kern="0" dirty="0" smtClean="0">
                <a:solidFill>
                  <a:sysClr val="windowText" lastClr="000000"/>
                </a:solidFill>
              </a:rPr>
              <a:t>數位</a:t>
            </a:r>
            <a:r>
              <a:rPr lang="zh-TW" altLang="en-US" sz="2000" kern="0" dirty="0">
                <a:solidFill>
                  <a:sysClr val="windowText" lastClr="000000"/>
                </a:solidFill>
              </a:rPr>
              <a:t>金融</a:t>
            </a:r>
            <a:r>
              <a:rPr lang="en-US" altLang="zh-TW" sz="2000" kern="0" dirty="0">
                <a:solidFill>
                  <a:sysClr val="windowText" lastClr="000000"/>
                </a:solidFill>
              </a:rPr>
              <a:t>》                                                                                                                                             NCTU.IIM.IEBI Lab</a:t>
            </a:r>
            <a:endParaRPr lang="zh-TW" altLang="en-US" sz="2000" kern="0" dirty="0">
              <a:solidFill>
                <a:sysClr val="windowText" lastClr="000000"/>
              </a:solidFill>
            </a:endParaRPr>
          </a:p>
        </p:txBody>
      </p:sp>
    </p:spTree>
    <p:extLst>
      <p:ext uri="{BB962C8B-B14F-4D97-AF65-F5344CB8AC3E}">
        <p14:creationId xmlns:p14="http://schemas.microsoft.com/office/powerpoint/2010/main" val="41052933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a:bodyPr>
          <a:lstStyle/>
          <a:p>
            <a:r>
              <a:rPr kumimoji="1" lang="zh-TW" altLang="en-US" dirty="0">
                <a:latin typeface="+mn-ea"/>
              </a:rPr>
              <a:t>支付演進</a:t>
            </a:r>
            <a:r>
              <a:rPr kumimoji="1" lang="en-US" altLang="zh-TW" dirty="0">
                <a:latin typeface="+mn-ea"/>
              </a:rPr>
              <a:t>-</a:t>
            </a:r>
            <a:r>
              <a:rPr kumimoji="1" lang="zh-TW" altLang="en-US" dirty="0">
                <a:latin typeface="+mn-ea"/>
              </a:rPr>
              <a:t>行動支付</a:t>
            </a:r>
            <a:r>
              <a:rPr kumimoji="1" lang="en-US" altLang="zh-TW" dirty="0">
                <a:latin typeface="+mn-ea"/>
              </a:rPr>
              <a:t>(3)</a:t>
            </a:r>
            <a:endParaRPr lang="zh-TW" altLang="en-US" dirty="0"/>
          </a:p>
        </p:txBody>
      </p:sp>
      <p:sp>
        <p:nvSpPr>
          <p:cNvPr id="6" name="文字版面配置區 5"/>
          <p:cNvSpPr>
            <a:spLocks noGrp="1"/>
          </p:cNvSpPr>
          <p:nvPr>
            <p:ph idx="1"/>
          </p:nvPr>
        </p:nvSpPr>
        <p:spPr/>
        <p:txBody>
          <a:bodyPr>
            <a:normAutofit/>
          </a:bodyPr>
          <a:lstStyle/>
          <a:p>
            <a:pPr>
              <a:lnSpc>
                <a:spcPct val="120000"/>
              </a:lnSpc>
            </a:pPr>
            <a:r>
              <a:rPr lang="zh-TW" altLang="en-US" sz="2800" dirty="0"/>
              <a:t>近端支付</a:t>
            </a:r>
          </a:p>
          <a:p>
            <a:pPr lvl="1">
              <a:lnSpc>
                <a:spcPct val="120000"/>
              </a:lnSpc>
            </a:pPr>
            <a:r>
              <a:rPr lang="zh-TW" altLang="en-US" sz="2800" dirty="0"/>
              <a:t>需要進行感應的支付方式，以行動載具靠近資料讀取設備，完成交易程序</a:t>
            </a:r>
            <a:endParaRPr lang="en-US" altLang="zh-TW" sz="2800" dirty="0"/>
          </a:p>
          <a:p>
            <a:pPr lvl="1">
              <a:lnSpc>
                <a:spcPct val="120000"/>
              </a:lnSpc>
            </a:pPr>
            <a:r>
              <a:rPr lang="zh-TW" altLang="en-US" sz="2800" dirty="0"/>
              <a:t>目前多用於商店的小額交易、或是交通運輸系統，因為台灣仍有交易金額的限制，所以可應用的範圍並不大</a:t>
            </a:r>
            <a:endParaRPr kumimoji="1" lang="en-US" altLang="zh-TW" sz="2800" dirty="0"/>
          </a:p>
          <a:p>
            <a:pPr lvl="1">
              <a:lnSpc>
                <a:spcPct val="120000"/>
              </a:lnSpc>
            </a:pPr>
            <a:r>
              <a:rPr kumimoji="1" lang="zh-TW" altLang="en-US" sz="2800" dirty="0"/>
              <a:t>悠遊卡、手機</a:t>
            </a:r>
            <a:r>
              <a:rPr kumimoji="1" lang="en-US" altLang="zh-TW" sz="2800" dirty="0"/>
              <a:t>NFC</a:t>
            </a:r>
            <a:r>
              <a:rPr kumimoji="1" lang="zh-TW" altLang="en-US" sz="2800" dirty="0"/>
              <a:t>感應支付</a:t>
            </a: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10</a:t>
            </a:fld>
            <a:endParaRPr lang="en-US" altLang="zh-TW"/>
          </a:p>
        </p:txBody>
      </p:sp>
      <p:graphicFrame>
        <p:nvGraphicFramePr>
          <p:cNvPr id="10" name="資料庫圖表 9"/>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圖片 6"/>
          <p:cNvPicPr>
            <a:picLocks noChangeAspect="1"/>
          </p:cNvPicPr>
          <p:nvPr/>
        </p:nvPicPr>
        <p:blipFill>
          <a:blip r:embed="rId8">
            <a:extLst>
              <a:ext uri="{BEBA8EAE-BF5A-486C-A8C5-ECC9F3942E4B}">
                <a14:imgProps xmlns:a14="http://schemas.microsoft.com/office/drawing/2010/main">
                  <a14:imgLayer r:embed="rId9">
                    <a14:imgEffect>
                      <a14:backgroundRemoval t="0" b="98883" l="0" r="97584"/>
                    </a14:imgEffect>
                  </a14:imgLayer>
                </a14:imgProps>
              </a:ext>
            </a:extLst>
          </a:blip>
          <a:stretch>
            <a:fillRect/>
          </a:stretch>
        </p:blipFill>
        <p:spPr>
          <a:xfrm>
            <a:off x="8414970" y="3994406"/>
            <a:ext cx="3279932" cy="2182557"/>
          </a:xfrm>
          <a:prstGeom prst="rect">
            <a:avLst/>
          </a:prstGeom>
        </p:spPr>
      </p:pic>
      <p:sp>
        <p:nvSpPr>
          <p:cNvPr id="8"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35202067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 name="Shape 170"/>
          <p:cNvSpPr>
            <a:spLocks noGrp="1"/>
          </p:cNvSpPr>
          <p:nvPr>
            <p:ph type="title"/>
          </p:nvPr>
        </p:nvSpPr>
        <p:spPr>
          <a:prstGeom prst="rect">
            <a:avLst/>
          </a:prstGeom>
        </p:spPr>
        <p:txBody>
          <a:bodyPr>
            <a:noAutofit/>
          </a:bodyPr>
          <a:lstStyle/>
          <a:p>
            <a:r>
              <a:rPr dirty="0" err="1">
                <a:latin typeface="+mn-ea"/>
                <a:ea typeface="+mn-ea"/>
                <a:sym typeface="Helvetica"/>
              </a:rPr>
              <a:t>什麼是第三方支付</a:t>
            </a:r>
            <a:r>
              <a:rPr dirty="0">
                <a:latin typeface="+mn-ea"/>
                <a:ea typeface="+mn-ea"/>
              </a:rPr>
              <a:t>?</a:t>
            </a:r>
          </a:p>
        </p:txBody>
      </p:sp>
      <p:sp>
        <p:nvSpPr>
          <p:cNvPr id="171" name="Shape 171"/>
          <p:cNvSpPr>
            <a:spLocks noGrp="1"/>
          </p:cNvSpPr>
          <p:nvPr>
            <p:ph idx="1"/>
          </p:nvPr>
        </p:nvSpPr>
        <p:spPr>
          <a:prstGeom prst="rect">
            <a:avLst/>
          </a:prstGeom>
        </p:spPr>
        <p:txBody>
          <a:bodyPr>
            <a:normAutofit lnSpcReduction="10000"/>
          </a:bodyPr>
          <a:lstStyle/>
          <a:p>
            <a:pPr marL="182880" indent="-182880" defTabSz="731520">
              <a:lnSpc>
                <a:spcPct val="120000"/>
              </a:lnSpc>
              <a:spcBef>
                <a:spcPts val="800"/>
              </a:spcBef>
              <a:defRPr sz="2560"/>
            </a:pPr>
            <a:r>
              <a:rPr dirty="0" err="1">
                <a:latin typeface="+mn-ea"/>
                <a:cs typeface="+mj-cs"/>
                <a:sym typeface="Helvetica"/>
              </a:rPr>
              <a:t>定義</a:t>
            </a:r>
            <a:endParaRPr dirty="0">
              <a:latin typeface="+mn-ea"/>
            </a:endParaRPr>
          </a:p>
          <a:p>
            <a:pPr marL="548640" lvl="1" indent="-182880" defTabSz="731520">
              <a:lnSpc>
                <a:spcPct val="120000"/>
              </a:lnSpc>
              <a:spcBef>
                <a:spcPts val="400"/>
              </a:spcBef>
              <a:defRPr sz="2240"/>
            </a:pPr>
            <a:r>
              <a:rPr dirty="0" err="1">
                <a:latin typeface="+mn-ea"/>
              </a:rPr>
              <a:t>與銀行簽約</a:t>
            </a:r>
            <a:r>
              <a:rPr lang="zh-TW" altLang="en-US" dirty="0">
                <a:latin typeface="+mn-ea"/>
              </a:rPr>
              <a:t>，</a:t>
            </a:r>
            <a:r>
              <a:rPr dirty="0" err="1">
                <a:latin typeface="+mn-ea"/>
              </a:rPr>
              <a:t>提供與</a:t>
            </a:r>
            <a:r>
              <a:rPr b="1" dirty="0" err="1">
                <a:latin typeface="+mn-ea"/>
              </a:rPr>
              <a:t>銀行支付結算系統介面的交易平臺</a:t>
            </a:r>
            <a:r>
              <a:rPr dirty="0" err="1">
                <a:latin typeface="+mn-ea"/>
              </a:rPr>
              <a:t>的網路支付模式</a:t>
            </a:r>
            <a:endParaRPr dirty="0">
              <a:latin typeface="+mn-ea"/>
            </a:endParaRPr>
          </a:p>
          <a:p>
            <a:pPr marL="548640" lvl="1" indent="-182880" defTabSz="731520">
              <a:lnSpc>
                <a:spcPct val="120000"/>
              </a:lnSpc>
              <a:spcBef>
                <a:spcPts val="400"/>
              </a:spcBef>
              <a:defRPr sz="2240"/>
            </a:pPr>
            <a:r>
              <a:rPr dirty="0" err="1">
                <a:latin typeface="+mn-ea"/>
              </a:rPr>
              <a:t>買賣雙方不是直接交易</a:t>
            </a:r>
            <a:r>
              <a:rPr lang="zh-TW" altLang="en-US" dirty="0">
                <a:latin typeface="+mn-ea"/>
              </a:rPr>
              <a:t>，</a:t>
            </a:r>
            <a:r>
              <a:rPr dirty="0" err="1">
                <a:latin typeface="+mn-ea"/>
              </a:rPr>
              <a:t>而是透過第三方支付平台提供的帳戶完成貨款收付</a:t>
            </a:r>
            <a:endParaRPr dirty="0">
              <a:latin typeface="+mn-ea"/>
            </a:endParaRPr>
          </a:p>
          <a:p>
            <a:pPr marL="182880" indent="-182880" defTabSz="731520">
              <a:lnSpc>
                <a:spcPct val="120000"/>
              </a:lnSpc>
              <a:spcBef>
                <a:spcPts val="800"/>
              </a:spcBef>
              <a:defRPr sz="2560"/>
            </a:pPr>
            <a:r>
              <a:rPr dirty="0" err="1">
                <a:latin typeface="+mn-ea"/>
                <a:cs typeface="+mj-cs"/>
                <a:sym typeface="Helvetica"/>
              </a:rPr>
              <a:t>作用</a:t>
            </a:r>
            <a:endParaRPr dirty="0">
              <a:latin typeface="+mn-ea"/>
            </a:endParaRPr>
          </a:p>
          <a:p>
            <a:pPr marL="548640" lvl="1" indent="-182880" defTabSz="731520">
              <a:lnSpc>
                <a:spcPct val="120000"/>
              </a:lnSpc>
              <a:spcBef>
                <a:spcPts val="400"/>
              </a:spcBef>
              <a:defRPr sz="2240"/>
            </a:pPr>
            <a:r>
              <a:rPr lang="zh-TW" altLang="en-US" dirty="0">
                <a:latin typeface="+mn-ea"/>
                <a:cs typeface="+mj-cs"/>
                <a:sym typeface="Helvetica"/>
              </a:rPr>
              <a:t>連接買賣雙方</a:t>
            </a:r>
            <a:r>
              <a:rPr dirty="0" err="1">
                <a:latin typeface="+mn-ea"/>
                <a:cs typeface="+mj-cs"/>
                <a:sym typeface="Helvetica"/>
              </a:rPr>
              <a:t>和銀行</a:t>
            </a:r>
            <a:r>
              <a:rPr lang="zh-TW" altLang="en-US" dirty="0">
                <a:latin typeface="+mn-ea"/>
                <a:cs typeface="+mj-cs"/>
                <a:sym typeface="Helvetica"/>
              </a:rPr>
              <a:t>，</a:t>
            </a:r>
            <a:r>
              <a:rPr dirty="0" err="1">
                <a:latin typeface="+mn-ea"/>
                <a:cs typeface="+mj-cs"/>
                <a:sym typeface="Helvetica"/>
              </a:rPr>
              <a:t>實現第三方監管和技術保障作用</a:t>
            </a:r>
            <a:endParaRPr dirty="0">
              <a:latin typeface="+mn-ea"/>
              <a:cs typeface="+mj-cs"/>
              <a:sym typeface="Helvetica"/>
            </a:endParaRPr>
          </a:p>
          <a:p>
            <a:pPr marL="182880" indent="-182880" defTabSz="731520">
              <a:lnSpc>
                <a:spcPct val="120000"/>
              </a:lnSpc>
              <a:spcBef>
                <a:spcPts val="400"/>
              </a:spcBef>
              <a:defRPr sz="2560"/>
            </a:pPr>
            <a:r>
              <a:rPr dirty="0" err="1">
                <a:latin typeface="+mn-ea"/>
                <a:cs typeface="+mj-cs"/>
                <a:sym typeface="Helvetica"/>
              </a:rPr>
              <a:t>目前國內可辦理第三方支付服務的業者</a:t>
            </a:r>
            <a:endParaRPr dirty="0">
              <a:latin typeface="+mn-ea"/>
              <a:cs typeface="+mj-cs"/>
              <a:sym typeface="Helvetica"/>
            </a:endParaRPr>
          </a:p>
          <a:p>
            <a:pPr marL="548640" lvl="1" indent="-182880" defTabSz="731520">
              <a:lnSpc>
                <a:spcPct val="120000"/>
              </a:lnSpc>
              <a:spcBef>
                <a:spcPts val="400"/>
              </a:spcBef>
              <a:defRPr sz="2240"/>
            </a:pPr>
            <a:r>
              <a:rPr dirty="0" err="1">
                <a:latin typeface="+mn-ea"/>
                <a:cs typeface="+mj-cs"/>
                <a:sym typeface="Helvetica"/>
              </a:rPr>
              <a:t>金融機構：目前金管會同意辦理網路交易代收代付服務之銀行</a:t>
            </a:r>
            <a:r>
              <a:rPr lang="zh-TW" altLang="en-US" dirty="0">
                <a:latin typeface="+mn-ea"/>
                <a:cs typeface="+mj-cs"/>
                <a:sym typeface="Helvetica"/>
              </a:rPr>
              <a:t>，</a:t>
            </a:r>
            <a:r>
              <a:rPr dirty="0">
                <a:latin typeface="+mn-ea"/>
                <a:cs typeface="+mj-cs"/>
                <a:sym typeface="Helvetica"/>
              </a:rPr>
              <a:t>有中信銀、一銀、玉山銀、永豐銀及中華郵政公司等5家</a:t>
            </a:r>
          </a:p>
          <a:p>
            <a:pPr marL="548640" lvl="1" indent="-182880" defTabSz="731520">
              <a:lnSpc>
                <a:spcPct val="120000"/>
              </a:lnSpc>
              <a:spcBef>
                <a:spcPts val="400"/>
              </a:spcBef>
              <a:defRPr sz="2240"/>
            </a:pPr>
            <a:r>
              <a:rPr dirty="0" err="1">
                <a:latin typeface="+mn-ea"/>
                <a:cs typeface="+mj-cs"/>
                <a:sym typeface="Helvetica"/>
              </a:rPr>
              <a:t>非金融機構：</a:t>
            </a:r>
            <a:r>
              <a:rPr dirty="0" err="1" smtClean="0">
                <a:latin typeface="+mn-ea"/>
                <a:cs typeface="+mj-cs"/>
                <a:sym typeface="Helvetica"/>
              </a:rPr>
              <a:t>目前有在網路平台上辦理第三方支付服務的業者包含支付連</a:t>
            </a:r>
            <a:r>
              <a:rPr lang="en-US" dirty="0" smtClean="0">
                <a:latin typeface="+mn-ea"/>
                <a:cs typeface="+mj-cs"/>
                <a:sym typeface="Helvetica"/>
              </a:rPr>
              <a:t> (</a:t>
            </a:r>
            <a:r>
              <a:rPr lang="en-US" dirty="0" err="1" smtClean="0">
                <a:latin typeface="+mn-ea"/>
                <a:cs typeface="+mj-cs"/>
                <a:sym typeface="Helvetica"/>
              </a:rPr>
              <a:t>Pchome</a:t>
            </a:r>
            <a:r>
              <a:rPr lang="en-US" dirty="0" smtClean="0">
                <a:latin typeface="+mn-ea"/>
                <a:cs typeface="+mj-cs"/>
                <a:sym typeface="Helvetica"/>
              </a:rPr>
              <a:t> pay)</a:t>
            </a:r>
            <a:r>
              <a:rPr dirty="0" smtClean="0">
                <a:latin typeface="+mn-ea"/>
                <a:cs typeface="+mj-cs"/>
                <a:sym typeface="Helvetica"/>
              </a:rPr>
              <a:t>、</a:t>
            </a:r>
            <a:r>
              <a:rPr dirty="0" err="1" smtClean="0">
                <a:latin typeface="+mn-ea"/>
                <a:cs typeface="+mj-cs"/>
                <a:sym typeface="Helvetica"/>
              </a:rPr>
              <a:t>歐付寶</a:t>
            </a:r>
            <a:r>
              <a:rPr lang="en-US" dirty="0" smtClean="0">
                <a:latin typeface="+mn-ea"/>
                <a:cs typeface="+mj-cs"/>
                <a:sym typeface="Helvetica"/>
              </a:rPr>
              <a:t> (</a:t>
            </a:r>
            <a:r>
              <a:rPr lang="en-US" dirty="0" err="1" smtClean="0">
                <a:latin typeface="+mn-ea"/>
                <a:cs typeface="+mj-cs"/>
                <a:sym typeface="Helvetica"/>
              </a:rPr>
              <a:t>allPay</a:t>
            </a:r>
            <a:r>
              <a:rPr lang="en-US" dirty="0" smtClean="0">
                <a:latin typeface="+mn-ea"/>
                <a:cs typeface="+mj-cs"/>
                <a:sym typeface="Helvetica"/>
              </a:rPr>
              <a:t>)</a:t>
            </a:r>
            <a:r>
              <a:rPr dirty="0" smtClean="0">
                <a:latin typeface="+mn-ea"/>
                <a:cs typeface="+mj-cs"/>
                <a:sym typeface="Helvetica"/>
              </a:rPr>
              <a:t>、</a:t>
            </a:r>
            <a:r>
              <a:rPr dirty="0" err="1">
                <a:latin typeface="+mn-ea"/>
                <a:cs typeface="+mj-cs"/>
                <a:sym typeface="Helvetica"/>
              </a:rPr>
              <a:t>財付通等</a:t>
            </a:r>
            <a:endParaRPr dirty="0">
              <a:latin typeface="+mn-ea"/>
              <a:cs typeface="+mj-cs"/>
              <a:sym typeface="Helvetica"/>
            </a:endParaRP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11</a:t>
            </a:fld>
            <a:endParaRPr lang="en-US" altLang="zh-TW"/>
          </a:p>
        </p:txBody>
      </p:sp>
      <p:graphicFrame>
        <p:nvGraphicFramePr>
          <p:cNvPr id="7" name="資料庫圖表 6"/>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3188675170"/>
      </p:ext>
    </p:extLst>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latin typeface="+mn-ea"/>
                <a:ea typeface="+mn-ea"/>
              </a:rPr>
              <a:t>第三方支付興起</a:t>
            </a:r>
            <a:r>
              <a:rPr kumimoji="1" lang="en-US" altLang="zh-TW" dirty="0">
                <a:latin typeface="+mn-ea"/>
                <a:ea typeface="+mn-ea"/>
              </a:rPr>
              <a:t>(1)-</a:t>
            </a:r>
            <a:r>
              <a:rPr kumimoji="1" lang="zh-TW" altLang="en-US" dirty="0">
                <a:latin typeface="+mn-ea"/>
                <a:ea typeface="+mn-ea"/>
              </a:rPr>
              <a:t>安全的支付方式</a:t>
            </a:r>
          </a:p>
        </p:txBody>
      </p:sp>
      <p:graphicFrame>
        <p:nvGraphicFramePr>
          <p:cNvPr id="6" name="內容版面配置區 5"/>
          <p:cNvGraphicFramePr>
            <a:graphicFrameLocks noGrp="1"/>
          </p:cNvGraphicFramePr>
          <p:nvPr>
            <p:ph idx="1"/>
            <p:extLst>
              <p:ext uri="{D42A27DB-BD31-4B8C-83A1-F6EECF244321}">
                <p14:modId xmlns:p14="http://schemas.microsoft.com/office/powerpoint/2010/main" val="1518117546"/>
              </p:ext>
            </p:extLst>
          </p:nvPr>
        </p:nvGraphicFramePr>
        <p:xfrm>
          <a:off x="1542793" y="1960564"/>
          <a:ext cx="9140824" cy="31162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投影片編號版面配置區 2"/>
          <p:cNvSpPr>
            <a:spLocks noGrp="1"/>
          </p:cNvSpPr>
          <p:nvPr>
            <p:ph type="sldNum" sz="quarter" idx="12"/>
          </p:nvPr>
        </p:nvSpPr>
        <p:spPr/>
        <p:txBody>
          <a:bodyPr/>
          <a:lstStyle/>
          <a:p>
            <a:fld id="{86CB4B4D-7CA3-9044-876B-883B54F8677D}" type="slidenum">
              <a:rPr lang="en-US" altLang="zh-TW" smtClean="0"/>
              <a:pPr/>
              <a:t>12</a:t>
            </a:fld>
            <a:endParaRPr lang="en-US" altLang="zh-TW"/>
          </a:p>
        </p:txBody>
      </p:sp>
      <p:graphicFrame>
        <p:nvGraphicFramePr>
          <p:cNvPr id="9" name="資料庫圖表 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36641026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latin typeface="+mn-ea"/>
                <a:ea typeface="+mn-ea"/>
              </a:rPr>
              <a:t>第三方支付興起</a:t>
            </a:r>
            <a:r>
              <a:rPr kumimoji="1" lang="en-US" altLang="zh-TW" dirty="0">
                <a:latin typeface="+mn-ea"/>
                <a:ea typeface="+mn-ea"/>
              </a:rPr>
              <a:t>(2)-</a:t>
            </a:r>
            <a:r>
              <a:rPr kumimoji="1" lang="zh-TW" altLang="en-US" dirty="0">
                <a:latin typeface="+mn-ea"/>
                <a:ea typeface="+mn-ea"/>
              </a:rPr>
              <a:t>買賣雙贏</a:t>
            </a:r>
          </a:p>
        </p:txBody>
      </p:sp>
      <p:sp>
        <p:nvSpPr>
          <p:cNvPr id="6" name="Shape 176"/>
          <p:cNvSpPr>
            <a:spLocks noGrp="1"/>
          </p:cNvSpPr>
          <p:nvPr>
            <p:ph idx="1"/>
          </p:nvPr>
        </p:nvSpPr>
        <p:spPr>
          <a:prstGeom prst="rect">
            <a:avLst/>
          </a:prstGeom>
        </p:spPr>
        <p:txBody>
          <a:bodyPr>
            <a:noAutofit/>
          </a:bodyPr>
          <a:lstStyle/>
          <a:p>
            <a:pPr defTabSz="649223">
              <a:lnSpc>
                <a:spcPct val="120000"/>
              </a:lnSpc>
              <a:spcBef>
                <a:spcPts val="700"/>
              </a:spcBef>
              <a:defRPr sz="2130"/>
            </a:pPr>
            <a:r>
              <a:rPr lang="zh-TW" altLang="en-US" sz="2400" b="1" dirty="0"/>
              <a:t>省時</a:t>
            </a:r>
            <a:endParaRPr lang="en-US" altLang="zh-TW" sz="2400" b="1" dirty="0"/>
          </a:p>
          <a:p>
            <a:pPr lvl="1" defTabSz="649223">
              <a:lnSpc>
                <a:spcPct val="120000"/>
              </a:lnSpc>
              <a:spcBef>
                <a:spcPts val="700"/>
              </a:spcBef>
              <a:defRPr sz="2130"/>
            </a:pPr>
            <a:r>
              <a:rPr lang="zh-TW" altLang="en-US" sz="2200" dirty="0"/>
              <a:t>以往網購、團購的賣家收款使用私人銀行帳號，得逐筆核匯款資料，相當花時間</a:t>
            </a:r>
            <a:endParaRPr lang="en-US" altLang="zh-TW" sz="2200" dirty="0"/>
          </a:p>
          <a:p>
            <a:pPr lvl="1" defTabSz="649223">
              <a:lnSpc>
                <a:spcPct val="120000"/>
              </a:lnSpc>
              <a:spcBef>
                <a:spcPts val="700"/>
              </a:spcBef>
              <a:defRPr sz="2130"/>
            </a:pPr>
            <a:r>
              <a:rPr lang="zh-TW" altLang="en-US" sz="2200" dirty="0"/>
              <a:t>第三方支付幫賣家做商品管理，還能有效快速出貨，也能避免交易糾紛</a:t>
            </a:r>
            <a:endParaRPr lang="en-US" altLang="zh-TW" sz="2200" dirty="0"/>
          </a:p>
          <a:p>
            <a:pPr defTabSz="649223">
              <a:lnSpc>
                <a:spcPct val="120000"/>
              </a:lnSpc>
              <a:spcBef>
                <a:spcPts val="700"/>
              </a:spcBef>
              <a:defRPr sz="2130"/>
            </a:pPr>
            <a:r>
              <a:rPr lang="zh-TW" altLang="en-US" sz="2400" b="1" dirty="0"/>
              <a:t>省成本</a:t>
            </a:r>
            <a:endParaRPr lang="en-US" altLang="zh-TW" sz="2400" b="1" dirty="0"/>
          </a:p>
          <a:p>
            <a:pPr lvl="1" defTabSz="649223">
              <a:lnSpc>
                <a:spcPct val="120000"/>
              </a:lnSpc>
              <a:spcBef>
                <a:spcPts val="700"/>
              </a:spcBef>
              <a:defRPr sz="2130"/>
            </a:pPr>
            <a:r>
              <a:rPr lang="zh-TW" altLang="en-US" sz="2200" dirty="0"/>
              <a:t>大多數規模小的商家，不到銀行合作的門檻，無法在網路上提供讓買方放心的支付管道，不利於開店銷售</a:t>
            </a:r>
            <a:endParaRPr lang="en-US" altLang="zh-TW" sz="2200" dirty="0"/>
          </a:p>
          <a:p>
            <a:pPr lvl="1" defTabSz="649223">
              <a:lnSpc>
                <a:spcPct val="120000"/>
              </a:lnSpc>
              <a:spcBef>
                <a:spcPts val="700"/>
              </a:spcBef>
              <a:defRPr sz="2130"/>
            </a:pPr>
            <a:r>
              <a:rPr lang="zh-TW" altLang="en-US" sz="2200" dirty="0"/>
              <a:t>第三方支付讓中小型商家使用便利的金流</a:t>
            </a:r>
            <a:endParaRPr lang="en-US" altLang="zh-TW" sz="2200" dirty="0"/>
          </a:p>
          <a:p>
            <a:pPr defTabSz="649223">
              <a:lnSpc>
                <a:spcPct val="120000"/>
              </a:lnSpc>
              <a:spcBef>
                <a:spcPts val="700"/>
              </a:spcBef>
              <a:defRPr sz="2130"/>
            </a:pPr>
            <a:r>
              <a:rPr lang="zh-TW" altLang="en-US" sz="2400" b="1" dirty="0"/>
              <a:t>多樣化</a:t>
            </a:r>
            <a:r>
              <a:rPr lang="zh-TW" altLang="en-US" sz="2400" dirty="0"/>
              <a:t>：提供用戶網路支付、電話支付、手機簡訊支付等多樣化的支付工具</a:t>
            </a:r>
            <a:endParaRPr sz="2400" dirty="0">
              <a:latin typeface="+mn-ea"/>
            </a:endParaRPr>
          </a:p>
        </p:txBody>
      </p:sp>
      <p:sp>
        <p:nvSpPr>
          <p:cNvPr id="3" name="投影片編號版面配置區 2"/>
          <p:cNvSpPr>
            <a:spLocks noGrp="1"/>
          </p:cNvSpPr>
          <p:nvPr>
            <p:ph type="sldNum" sz="quarter" idx="12"/>
          </p:nvPr>
        </p:nvSpPr>
        <p:spPr/>
        <p:txBody>
          <a:bodyPr/>
          <a:lstStyle/>
          <a:p>
            <a:fld id="{86CB4B4D-7CA3-9044-876B-883B54F8677D}" type="slidenum">
              <a:rPr lang="en-US" altLang="zh-TW" smtClean="0"/>
              <a:pPr/>
              <a:t>13</a:t>
            </a:fld>
            <a:endParaRPr lang="en-US" altLang="zh-TW"/>
          </a:p>
        </p:txBody>
      </p:sp>
      <p:graphicFrame>
        <p:nvGraphicFramePr>
          <p:cNvPr id="7" name="資料庫圖表 6"/>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4132460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Autofit/>
          </a:bodyPr>
          <a:lstStyle/>
          <a:p>
            <a:r>
              <a:rPr kumimoji="1" lang="zh-TW" altLang="en-US" dirty="0">
                <a:latin typeface="+mn-ea"/>
                <a:ea typeface="+mn-ea"/>
              </a:rPr>
              <a:t>第三方支付</a:t>
            </a:r>
            <a:r>
              <a:rPr kumimoji="1" lang="en-US" altLang="zh-TW" dirty="0">
                <a:latin typeface="+mn-ea"/>
                <a:ea typeface="+mn-ea"/>
              </a:rPr>
              <a:t> </a:t>
            </a:r>
            <a:r>
              <a:rPr kumimoji="1" lang="en-US" altLang="zh-TW" dirty="0" err="1">
                <a:latin typeface="+mn-ea"/>
                <a:ea typeface="+mn-ea"/>
              </a:rPr>
              <a:t>v.s</a:t>
            </a:r>
            <a:r>
              <a:rPr kumimoji="1" lang="en-US" altLang="zh-TW" dirty="0">
                <a:latin typeface="+mn-ea"/>
                <a:ea typeface="+mn-ea"/>
              </a:rPr>
              <a:t> </a:t>
            </a:r>
            <a:r>
              <a:rPr kumimoji="1" lang="zh-TW" altLang="en-US" dirty="0">
                <a:latin typeface="+mn-ea"/>
                <a:ea typeface="+mn-ea"/>
              </a:rPr>
              <a:t>傳統銀行支付</a:t>
            </a:r>
          </a:p>
        </p:txBody>
      </p:sp>
      <p:sp>
        <p:nvSpPr>
          <p:cNvPr id="3" name="投影片編號版面配置區 2"/>
          <p:cNvSpPr>
            <a:spLocks noGrp="1"/>
          </p:cNvSpPr>
          <p:nvPr>
            <p:ph type="sldNum" sz="quarter" idx="12"/>
          </p:nvPr>
        </p:nvSpPr>
        <p:spPr/>
        <p:txBody>
          <a:bodyPr/>
          <a:lstStyle/>
          <a:p>
            <a:fld id="{86CB4B4D-7CA3-9044-876B-883B54F8677D}" type="slidenum">
              <a:rPr lang="en-US" altLang="zh-TW" smtClean="0"/>
              <a:pPr/>
              <a:t>14</a:t>
            </a:fld>
            <a:endParaRPr lang="en-US" altLang="zh-TW"/>
          </a:p>
        </p:txBody>
      </p:sp>
      <p:graphicFrame>
        <p:nvGraphicFramePr>
          <p:cNvPr id="4" name="表格 3"/>
          <p:cNvGraphicFramePr>
            <a:graphicFrameLocks noGrp="1"/>
          </p:cNvGraphicFramePr>
          <p:nvPr>
            <p:extLst/>
          </p:nvPr>
        </p:nvGraphicFramePr>
        <p:xfrm>
          <a:off x="813549" y="1953394"/>
          <a:ext cx="10599312" cy="3513188"/>
        </p:xfrm>
        <a:graphic>
          <a:graphicData uri="http://schemas.openxmlformats.org/drawingml/2006/table">
            <a:tbl>
              <a:tblPr firstRow="1" bandRow="1">
                <a:tableStyleId>{69012ECD-51FC-41F1-AA8D-1B2483CD663E}</a:tableStyleId>
              </a:tblPr>
              <a:tblGrid>
                <a:gridCol w="994733">
                  <a:extLst>
                    <a:ext uri="{9D8B030D-6E8A-4147-A177-3AD203B41FA5}">
                      <a16:colId xmlns:a16="http://schemas.microsoft.com/office/drawing/2014/main" xmlns="" val="20000"/>
                    </a:ext>
                  </a:extLst>
                </a:gridCol>
                <a:gridCol w="4750397">
                  <a:extLst>
                    <a:ext uri="{9D8B030D-6E8A-4147-A177-3AD203B41FA5}">
                      <a16:colId xmlns:a16="http://schemas.microsoft.com/office/drawing/2014/main" xmlns="" val="20001"/>
                    </a:ext>
                  </a:extLst>
                </a:gridCol>
                <a:gridCol w="4854182">
                  <a:extLst>
                    <a:ext uri="{9D8B030D-6E8A-4147-A177-3AD203B41FA5}">
                      <a16:colId xmlns:a16="http://schemas.microsoft.com/office/drawing/2014/main" xmlns="" val="20002"/>
                    </a:ext>
                  </a:extLst>
                </a:gridCol>
              </a:tblGrid>
              <a:tr h="562306">
                <a:tc>
                  <a:txBody>
                    <a:bodyPr/>
                    <a:lstStyle/>
                    <a:p>
                      <a:endParaRPr lang="zh-TW" altLang="en-US" sz="2400" dirty="0"/>
                    </a:p>
                  </a:txBody>
                  <a:tcPr anchor="ctr"/>
                </a:tc>
                <a:tc>
                  <a:txBody>
                    <a:bodyPr/>
                    <a:lstStyle/>
                    <a:p>
                      <a:pPr algn="ctr"/>
                      <a:r>
                        <a:rPr lang="zh-TW" altLang="en-US" sz="2400" dirty="0"/>
                        <a:t>第三方支付</a:t>
                      </a:r>
                    </a:p>
                  </a:txBody>
                  <a:tcPr anchor="ctr"/>
                </a:tc>
                <a:tc>
                  <a:txBody>
                    <a:bodyPr/>
                    <a:lstStyle/>
                    <a:p>
                      <a:pPr algn="ctr"/>
                      <a:r>
                        <a:rPr lang="zh-TW" altLang="en-US" sz="2400" dirty="0"/>
                        <a:t>傳統支付</a:t>
                      </a:r>
                      <a:r>
                        <a:rPr lang="en-US" altLang="zh-TW" sz="2400" dirty="0"/>
                        <a:t>(</a:t>
                      </a:r>
                      <a:r>
                        <a:rPr lang="zh-TW" altLang="en-US" sz="2400" dirty="0"/>
                        <a:t>銀行</a:t>
                      </a:r>
                      <a:r>
                        <a:rPr lang="en-US" altLang="zh-TW" sz="2400" dirty="0"/>
                        <a:t>)</a:t>
                      </a:r>
                      <a:endParaRPr lang="zh-TW" altLang="en-US" sz="2400" dirty="0"/>
                    </a:p>
                  </a:txBody>
                  <a:tcPr anchor="ctr"/>
                </a:tc>
                <a:extLst>
                  <a:ext uri="{0D108BD9-81ED-4DB2-BD59-A6C34878D82A}">
                    <a16:rowId xmlns:a16="http://schemas.microsoft.com/office/drawing/2014/main" xmlns="" val="10000"/>
                  </a:ext>
                </a:extLst>
              </a:tr>
              <a:tr h="562306">
                <a:tc>
                  <a:txBody>
                    <a:bodyPr/>
                    <a:lstStyle/>
                    <a:p>
                      <a:pPr algn="ctr"/>
                      <a:r>
                        <a:rPr lang="zh-TW" altLang="en-US" sz="2400" dirty="0"/>
                        <a:t>媒介</a:t>
                      </a:r>
                    </a:p>
                  </a:txBody>
                  <a:tcPr anchor="ctr"/>
                </a:tc>
                <a:tc>
                  <a:txBody>
                    <a:bodyPr/>
                    <a:lstStyle/>
                    <a:p>
                      <a:pPr algn="ctr"/>
                      <a:r>
                        <a:rPr lang="zh-TW" altLang="en-US" sz="2400" dirty="0"/>
                        <a:t>以第三方平台為中心</a:t>
                      </a:r>
                    </a:p>
                  </a:txBody>
                  <a:tcPr anchor="ctr"/>
                </a:tc>
                <a:tc>
                  <a:txBody>
                    <a:bodyPr/>
                    <a:lstStyle/>
                    <a:p>
                      <a:pPr algn="ctr"/>
                      <a:r>
                        <a:rPr lang="zh-TW" altLang="en-US" sz="2400" dirty="0"/>
                        <a:t>以銀行為中心</a:t>
                      </a:r>
                    </a:p>
                  </a:txBody>
                  <a:tcPr anchor="ctr"/>
                </a:tc>
                <a:extLst>
                  <a:ext uri="{0D108BD9-81ED-4DB2-BD59-A6C34878D82A}">
                    <a16:rowId xmlns:a16="http://schemas.microsoft.com/office/drawing/2014/main" xmlns="" val="10001"/>
                  </a:ext>
                </a:extLst>
              </a:tr>
              <a:tr h="1199856">
                <a:tc>
                  <a:txBody>
                    <a:bodyPr/>
                    <a:lstStyle/>
                    <a:p>
                      <a:pPr algn="ctr"/>
                      <a:r>
                        <a:rPr lang="zh-TW" altLang="en-US" sz="2400" dirty="0"/>
                        <a:t>好處</a:t>
                      </a:r>
                    </a:p>
                  </a:txBody>
                  <a:tcPr anchor="ctr"/>
                </a:tc>
                <a:tc>
                  <a:txBody>
                    <a:bodyPr/>
                    <a:lstStyle/>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zh-TW" altLang="en-US" sz="2400" dirty="0"/>
                        <a:t>監督買賣雙方的交易履行</a:t>
                      </a:r>
                      <a:endParaRPr lang="en-US" altLang="zh-TW" sz="2400" dirty="0"/>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zh-TW" altLang="en-US" sz="2400" dirty="0"/>
                        <a:t>申請不需身份證明與財力文件</a:t>
                      </a:r>
                      <a:endParaRPr lang="en-US" altLang="zh-TW" sz="2400" dirty="0"/>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zh-TW" altLang="en-US" sz="2400" dirty="0"/>
                        <a:t>多種支付方式</a:t>
                      </a:r>
                      <a:endParaRPr lang="en-US" altLang="zh-TW" sz="2400" dirty="0"/>
                    </a:p>
                  </a:txBody>
                  <a:tcPr anchor="ctr"/>
                </a:tc>
                <a:tc>
                  <a:txBody>
                    <a:bodyPr/>
                    <a:lstStyle/>
                    <a:p>
                      <a:pPr marL="285750" indent="-285750">
                        <a:buFont typeface="Arial"/>
                        <a:buChar char="•"/>
                      </a:pPr>
                      <a:r>
                        <a:rPr lang="zh-TW" altLang="en-US" sz="2400" dirty="0"/>
                        <a:t>保障性高，為信用良好金融機構</a:t>
                      </a:r>
                      <a:endParaRPr lang="en-US" altLang="zh-TW" sz="2400" dirty="0"/>
                    </a:p>
                    <a:p>
                      <a:pPr marL="285750" indent="-285750">
                        <a:buFont typeface="Arial"/>
                        <a:buChar char="•"/>
                      </a:pPr>
                      <a:r>
                        <a:rPr lang="zh-TW" altLang="en-US" sz="2400" dirty="0"/>
                        <a:t>資料外洩風險性低</a:t>
                      </a:r>
                      <a:endParaRPr lang="en-US" altLang="zh-TW" sz="2400" dirty="0"/>
                    </a:p>
                    <a:p>
                      <a:pPr marL="285750" indent="-285750">
                        <a:buFont typeface="Arial"/>
                        <a:buChar char="•"/>
                      </a:pPr>
                      <a:r>
                        <a:rPr lang="zh-TW" altLang="en-US" sz="2400" dirty="0"/>
                        <a:t>法規的完整保障性</a:t>
                      </a:r>
                    </a:p>
                  </a:txBody>
                  <a:tcPr anchor="ctr"/>
                </a:tc>
                <a:extLst>
                  <a:ext uri="{0D108BD9-81ED-4DB2-BD59-A6C34878D82A}">
                    <a16:rowId xmlns:a16="http://schemas.microsoft.com/office/drawing/2014/main" xmlns="" val="10002"/>
                  </a:ext>
                </a:extLst>
              </a:tr>
              <a:tr h="956728">
                <a:tc>
                  <a:txBody>
                    <a:bodyPr/>
                    <a:lstStyle/>
                    <a:p>
                      <a:pPr algn="ctr"/>
                      <a:endParaRPr lang="en-US" altLang="zh-TW" sz="2400" dirty="0"/>
                    </a:p>
                    <a:p>
                      <a:pPr algn="ctr"/>
                      <a:r>
                        <a:rPr lang="zh-TW" altLang="en-US" sz="2400" dirty="0"/>
                        <a:t>缺點</a:t>
                      </a:r>
                    </a:p>
                  </a:txBody>
                  <a:tcPr anchor="ctr"/>
                </a:tc>
                <a:tc>
                  <a:txBody>
                    <a:bodyPr/>
                    <a:lstStyle/>
                    <a:p>
                      <a:pPr marL="285750" indent="-285750">
                        <a:buFont typeface="Arial"/>
                        <a:buChar char="•"/>
                      </a:pPr>
                      <a:r>
                        <a:rPr lang="zh-TW" altLang="en-US" sz="2400" dirty="0"/>
                        <a:t>承擔風險高</a:t>
                      </a:r>
                      <a:endParaRPr lang="en-US" altLang="zh-TW" sz="2400" dirty="0"/>
                    </a:p>
                    <a:p>
                      <a:pPr marL="285750" indent="-285750">
                        <a:buFont typeface="Arial"/>
                        <a:buChar char="•"/>
                      </a:pPr>
                      <a:r>
                        <a:rPr lang="zh-TW" altLang="en-US" sz="2400" dirty="0"/>
                        <a:t>目前缺少法規的保障性</a:t>
                      </a:r>
                    </a:p>
                  </a:txBody>
                  <a:tcPr anchor="ctr"/>
                </a:tc>
                <a:tc>
                  <a:txBody>
                    <a:bodyPr/>
                    <a:lstStyle/>
                    <a:p>
                      <a:pPr marL="285750" indent="-285750">
                        <a:buFont typeface="Arial"/>
                        <a:buChar char="•"/>
                      </a:pPr>
                      <a:r>
                        <a:rPr lang="zh-TW" altLang="en-US" sz="2400" dirty="0"/>
                        <a:t>申請手續繁雜</a:t>
                      </a:r>
                      <a:endParaRPr lang="en-US" altLang="zh-TW" sz="2400" dirty="0"/>
                    </a:p>
                    <a:p>
                      <a:pPr marL="285750" indent="-285750">
                        <a:buFont typeface="Arial"/>
                        <a:buChar char="•"/>
                      </a:pPr>
                      <a:r>
                        <a:rPr lang="zh-TW" altLang="en-US" sz="2400" dirty="0"/>
                        <a:t>帳戶綁定固定帳號，容易有盜刷的風險</a:t>
                      </a:r>
                    </a:p>
                  </a:txBody>
                  <a:tcPr anchor="ctr"/>
                </a:tc>
                <a:extLst>
                  <a:ext uri="{0D108BD9-81ED-4DB2-BD59-A6C34878D82A}">
                    <a16:rowId xmlns:a16="http://schemas.microsoft.com/office/drawing/2014/main" xmlns="" val="10003"/>
                  </a:ext>
                </a:extLst>
              </a:tr>
            </a:tbl>
          </a:graphicData>
        </a:graphic>
      </p:graphicFrame>
      <p:graphicFrame>
        <p:nvGraphicFramePr>
          <p:cNvPr id="8" name="資料庫圖表 7"/>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41189256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Shape 175"/>
          <p:cNvSpPr>
            <a:spLocks noGrp="1"/>
          </p:cNvSpPr>
          <p:nvPr>
            <p:ph type="title"/>
          </p:nvPr>
        </p:nvSpPr>
        <p:spPr>
          <a:prstGeom prst="rect">
            <a:avLst/>
          </a:prstGeom>
        </p:spPr>
        <p:txBody>
          <a:bodyPr>
            <a:normAutofit/>
          </a:bodyPr>
          <a:lstStyle/>
          <a:p>
            <a:r>
              <a:rPr dirty="0">
                <a:latin typeface="+mn-ea"/>
                <a:ea typeface="+mn-ea"/>
                <a:sym typeface="Helvetica"/>
              </a:rPr>
              <a:t>第三方支付</a:t>
            </a:r>
            <a:r>
              <a:rPr lang="zh-TW" altLang="en-US" dirty="0">
                <a:latin typeface="+mn-ea"/>
                <a:ea typeface="+mn-ea"/>
                <a:sym typeface="Helvetica"/>
              </a:rPr>
              <a:t>如何</a:t>
            </a:r>
            <a:r>
              <a:rPr dirty="0" err="1">
                <a:latin typeface="+mn-ea"/>
                <a:ea typeface="+mn-ea"/>
                <a:sym typeface="Helvetica"/>
              </a:rPr>
              <a:t>運作</a:t>
            </a:r>
            <a:endParaRPr dirty="0">
              <a:latin typeface="+mn-ea"/>
              <a:ea typeface="+mn-ea"/>
            </a:endParaRP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15</a:t>
            </a:fld>
            <a:endParaRPr lang="en-US" altLang="zh-TW"/>
          </a:p>
        </p:txBody>
      </p:sp>
      <p:pic>
        <p:nvPicPr>
          <p:cNvPr id="177" name="pasted-image.png"/>
          <p:cNvPicPr>
            <a:picLocks noChangeAspect="1"/>
          </p:cNvPicPr>
          <p:nvPr/>
        </p:nvPicPr>
        <p:blipFill>
          <a:blip r:embed="rId3">
            <a:extLst/>
          </a:blip>
          <a:stretch>
            <a:fillRect/>
          </a:stretch>
        </p:blipFill>
        <p:spPr>
          <a:xfrm>
            <a:off x="3959509" y="3216048"/>
            <a:ext cx="6032216" cy="3016109"/>
          </a:xfrm>
          <a:prstGeom prst="rect">
            <a:avLst/>
          </a:prstGeom>
          <a:ln w="12700">
            <a:miter lim="400000"/>
          </a:ln>
        </p:spPr>
      </p:pic>
      <p:sp>
        <p:nvSpPr>
          <p:cNvPr id="178" name="Shape 178"/>
          <p:cNvSpPr/>
          <p:nvPr/>
        </p:nvSpPr>
        <p:spPr>
          <a:xfrm>
            <a:off x="9804927" y="6330735"/>
            <a:ext cx="1755141" cy="251588"/>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1300"/>
            </a:lvl1pPr>
          </a:lstStyle>
          <a:p>
            <a:r>
              <a:t>資料來源：遇見雜誌網</a:t>
            </a:r>
          </a:p>
        </p:txBody>
      </p:sp>
      <p:graphicFrame>
        <p:nvGraphicFramePr>
          <p:cNvPr id="8" name="資料庫圖表 7"/>
          <p:cNvGraphicFramePr/>
          <p:nvPr>
            <p:extLst/>
          </p:nvPr>
        </p:nvGraphicFramePr>
        <p:xfrm>
          <a:off x="253642" y="1627552"/>
          <a:ext cx="11456116" cy="31432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11" name="資料庫圖表 10"/>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9"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1460205587"/>
      </p:ext>
    </p:extLst>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Shape 182"/>
          <p:cNvSpPr>
            <a:spLocks noGrp="1"/>
          </p:cNvSpPr>
          <p:nvPr>
            <p:ph type="title"/>
          </p:nvPr>
        </p:nvSpPr>
        <p:spPr>
          <a:xfrm>
            <a:off x="592793" y="369542"/>
            <a:ext cx="11002297" cy="954856"/>
          </a:xfrm>
          <a:prstGeom prst="rect">
            <a:avLst/>
          </a:prstGeom>
        </p:spPr>
        <p:txBody>
          <a:bodyPr>
            <a:normAutofit/>
          </a:bodyPr>
          <a:lstStyle/>
          <a:p>
            <a:r>
              <a:rPr lang="zh-TW" altLang="en-US" dirty="0">
                <a:latin typeface="+mn-ea"/>
                <a:ea typeface="+mn-ea"/>
              </a:rPr>
              <a:t>付款方式</a:t>
            </a:r>
            <a:endParaRPr dirty="0">
              <a:latin typeface="+mn-ea"/>
              <a:ea typeface="+mn-ea"/>
            </a:endParaRP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16</a:t>
            </a:fld>
            <a:endParaRPr lang="en-US" altLang="zh-TW"/>
          </a:p>
        </p:txBody>
      </p:sp>
      <p:sp>
        <p:nvSpPr>
          <p:cNvPr id="196" name="Shape 196"/>
          <p:cNvSpPr/>
          <p:nvPr/>
        </p:nvSpPr>
        <p:spPr>
          <a:xfrm>
            <a:off x="7928655" y="1887758"/>
            <a:ext cx="3958545" cy="3970318"/>
          </a:xfrm>
          <a:prstGeom prst="rect">
            <a:avLst/>
          </a:prstGeom>
          <a:ln w="12700">
            <a:miter lim="400000"/>
          </a:ln>
          <a:extLst>
            <a:ext uri="{C572A759-6A51-4108-AA02-DFA0A04FC94B}">
              <ma14:wrappingTextBoxFlag xmlns:ma14="http://schemas.microsoft.com/office/mac/drawingml/2011/main" val="1"/>
            </a:ext>
          </a:extLst>
        </p:spPr>
        <p:txBody>
          <a:bodyPr wrap="square" lIns="45719" rIns="45719">
            <a:spAutoFit/>
          </a:bodyPr>
          <a:lstStyle/>
          <a:p>
            <a:pPr marL="180473" indent="-180473">
              <a:lnSpc>
                <a:spcPct val="150000"/>
              </a:lnSpc>
              <a:buSzPct val="100000"/>
              <a:buChar char="•"/>
            </a:pPr>
            <a:r>
              <a:rPr sz="2400" dirty="0" err="1">
                <a:latin typeface="+mn-ea"/>
              </a:rPr>
              <a:t>目前第三方支付服務方式</a:t>
            </a:r>
            <a:r>
              <a:rPr lang="zh-TW" altLang="en-US" sz="2400" dirty="0">
                <a:latin typeface="+mn-ea"/>
              </a:rPr>
              <a:t>：</a:t>
            </a:r>
            <a:r>
              <a:rPr sz="2400" dirty="0" err="1">
                <a:latin typeface="+mn-ea"/>
              </a:rPr>
              <a:t>有ATM付款、信用卡付款及儲值付款</a:t>
            </a:r>
            <a:endParaRPr sz="2400" dirty="0">
              <a:latin typeface="+mn-ea"/>
            </a:endParaRPr>
          </a:p>
          <a:p>
            <a:pPr marL="180473" indent="-180473">
              <a:lnSpc>
                <a:spcPct val="150000"/>
              </a:lnSpc>
              <a:buSzPct val="100000"/>
              <a:buChar char="•"/>
            </a:pPr>
            <a:r>
              <a:rPr sz="2400" dirty="0" err="1">
                <a:latin typeface="+mn-ea"/>
              </a:rPr>
              <a:t>消費者若要使用第三方支付服務</a:t>
            </a:r>
            <a:r>
              <a:rPr lang="zh-TW" altLang="en-US" sz="2400" dirty="0">
                <a:latin typeface="+mn-ea"/>
              </a:rPr>
              <a:t>，</a:t>
            </a:r>
            <a:r>
              <a:rPr sz="2400" dirty="0" err="1">
                <a:latin typeface="+mn-ea"/>
              </a:rPr>
              <a:t>需評估自我的風險承受能力</a:t>
            </a:r>
            <a:r>
              <a:rPr lang="zh-TW" altLang="en-US" sz="2400" dirty="0">
                <a:latin typeface="+mn-ea"/>
              </a:rPr>
              <a:t>，</a:t>
            </a:r>
            <a:r>
              <a:rPr sz="2400" dirty="0" err="1">
                <a:latin typeface="+mn-ea"/>
              </a:rPr>
              <a:t>慎選付款工具</a:t>
            </a:r>
            <a:r>
              <a:rPr lang="zh-TW" altLang="en-US" sz="2400" dirty="0">
                <a:latin typeface="+mn-ea"/>
              </a:rPr>
              <a:t>，</a:t>
            </a:r>
            <a:r>
              <a:rPr sz="2400" dirty="0" err="1">
                <a:latin typeface="+mn-ea"/>
              </a:rPr>
              <a:t>以保障自身權益</a:t>
            </a:r>
            <a:endParaRPr sz="2400" dirty="0">
              <a:latin typeface="+mn-ea"/>
            </a:endParaRPr>
          </a:p>
        </p:txBody>
      </p:sp>
      <p:grpSp>
        <p:nvGrpSpPr>
          <p:cNvPr id="5" name="群組 4"/>
          <p:cNvGrpSpPr/>
          <p:nvPr/>
        </p:nvGrpSpPr>
        <p:grpSpPr>
          <a:xfrm>
            <a:off x="592793" y="1562617"/>
            <a:ext cx="6909010" cy="4695318"/>
            <a:chOff x="592793" y="1562617"/>
            <a:chExt cx="6909010" cy="4695318"/>
          </a:xfrm>
        </p:grpSpPr>
        <p:grpSp>
          <p:nvGrpSpPr>
            <p:cNvPr id="4" name="群組 3"/>
            <p:cNvGrpSpPr/>
            <p:nvPr/>
          </p:nvGrpSpPr>
          <p:grpSpPr>
            <a:xfrm>
              <a:off x="931102" y="2322426"/>
              <a:ext cx="6570701" cy="3935509"/>
              <a:chOff x="5828876" y="2213076"/>
              <a:chExt cx="6570701" cy="3935509"/>
            </a:xfrm>
          </p:grpSpPr>
          <p:sp>
            <p:nvSpPr>
              <p:cNvPr id="183" name="Shape 183"/>
              <p:cNvSpPr/>
              <p:nvPr/>
            </p:nvSpPr>
            <p:spPr>
              <a:xfrm>
                <a:off x="7172082" y="5279391"/>
                <a:ext cx="2027498" cy="643127"/>
              </a:xfrm>
              <a:prstGeom prst="rect">
                <a:avLst/>
              </a:prstGeom>
              <a:solidFill>
                <a:schemeClr val="accent4">
                  <a:lumMod val="60000"/>
                  <a:lumOff val="40000"/>
                </a:schemeClr>
              </a:solidFill>
              <a:ln w="38100">
                <a:solidFill>
                  <a:srgbClr val="B3D6AC"/>
                </a:solidFill>
                <a:miter/>
              </a:ln>
              <a:extLst>
                <a:ext uri="{C572A759-6A51-4108-AA02-DFA0A04FC94B}">
                  <ma14:wrappingTextBoxFlag xmlns:ma14="http://schemas.microsoft.com/office/mac/drawingml/2011/main" val="1"/>
                </a:ext>
              </a:extLst>
            </p:spPr>
            <p:txBody>
              <a:bodyPr lIns="45719" rIns="45719" anchor="ctr"/>
              <a:lstStyle>
                <a:lvl1pPr algn="ctr">
                  <a:defRPr sz="1700" b="1">
                    <a:solidFill>
                      <a:srgbClr val="FFFFFF"/>
                    </a:solidFill>
                  </a:defRPr>
                </a:lvl1pPr>
              </a:lstStyle>
              <a:p>
                <a:r>
                  <a:rPr sz="2000" dirty="0" err="1"/>
                  <a:t>透過支付寶付款</a:t>
                </a:r>
                <a:endParaRPr sz="2000" dirty="0"/>
              </a:p>
            </p:txBody>
          </p:sp>
          <p:sp>
            <p:nvSpPr>
              <p:cNvPr id="184" name="Shape 184"/>
              <p:cNvSpPr/>
              <p:nvPr/>
            </p:nvSpPr>
            <p:spPr>
              <a:xfrm>
                <a:off x="8972722" y="2628297"/>
                <a:ext cx="2929811" cy="821167"/>
              </a:xfrm>
              <a:prstGeom prst="rect">
                <a:avLst/>
              </a:prstGeom>
              <a:solidFill>
                <a:schemeClr val="accent4">
                  <a:lumMod val="60000"/>
                  <a:lumOff val="40000"/>
                </a:schemeClr>
              </a:solidFill>
              <a:ln w="38100">
                <a:solidFill>
                  <a:schemeClr val="accent4">
                    <a:lumMod val="40000"/>
                    <a:lumOff val="60000"/>
                  </a:schemeClr>
                </a:solidFill>
                <a:miter/>
              </a:ln>
              <a:extLst>
                <a:ext uri="{C572A759-6A51-4108-AA02-DFA0A04FC94B}">
                  <ma14:wrappingTextBoxFlag xmlns:ma14="http://schemas.microsoft.com/office/mac/drawingml/2011/main" val="1"/>
                </a:ext>
              </a:extLst>
            </p:spPr>
            <p:txBody>
              <a:bodyPr lIns="45719" rIns="45719" anchor="ctr"/>
              <a:lstStyle>
                <a:lvl1pPr algn="ctr">
                  <a:defRPr sz="1700" b="1">
                    <a:solidFill>
                      <a:srgbClr val="FFFFFF"/>
                    </a:solidFill>
                  </a:defRPr>
                </a:lvl1pPr>
              </a:lstStyle>
              <a:p>
                <a:r>
                  <a:rPr sz="2000" dirty="0" err="1"/>
                  <a:t>儲值個人的支付寶帳戶</a:t>
                </a:r>
                <a:endParaRPr sz="2000" dirty="0"/>
              </a:p>
            </p:txBody>
          </p:sp>
          <p:sp>
            <p:nvSpPr>
              <p:cNvPr id="185" name="Shape 185"/>
              <p:cNvSpPr/>
              <p:nvPr/>
            </p:nvSpPr>
            <p:spPr>
              <a:xfrm>
                <a:off x="9897935" y="5541220"/>
                <a:ext cx="1293940" cy="607365"/>
              </a:xfrm>
              <a:prstGeom prst="rect">
                <a:avLst/>
              </a:prstGeom>
              <a:solidFill>
                <a:schemeClr val="accent4">
                  <a:lumMod val="60000"/>
                  <a:lumOff val="40000"/>
                </a:schemeClr>
              </a:solidFill>
              <a:ln w="38100">
                <a:solidFill>
                  <a:srgbClr val="B3D6AC"/>
                </a:solidFill>
                <a:miter/>
              </a:ln>
              <a:extLst>
                <a:ext uri="{C572A759-6A51-4108-AA02-DFA0A04FC94B}">
                  <ma14:wrappingTextBoxFlag xmlns:ma14="http://schemas.microsoft.com/office/mac/drawingml/2011/main" val="1"/>
                </a:ext>
              </a:extLst>
            </p:spPr>
            <p:txBody>
              <a:bodyPr lIns="45719" rIns="45719" anchor="ctr"/>
              <a:lstStyle>
                <a:lvl1pPr algn="ctr">
                  <a:defRPr sz="1700" b="1">
                    <a:solidFill>
                      <a:srgbClr val="FFFFFF"/>
                    </a:solidFill>
                  </a:defRPr>
                </a:lvl1pPr>
              </a:lstStyle>
              <a:p>
                <a:r>
                  <a:rPr sz="2000"/>
                  <a:t>餘額寶</a:t>
                </a:r>
              </a:p>
            </p:txBody>
          </p:sp>
          <p:sp>
            <p:nvSpPr>
              <p:cNvPr id="186" name="Shape 186"/>
              <p:cNvSpPr/>
              <p:nvPr/>
            </p:nvSpPr>
            <p:spPr>
              <a:xfrm>
                <a:off x="6819900" y="2213076"/>
                <a:ext cx="1402359" cy="672441"/>
              </a:xfrm>
              <a:prstGeom prst="rect">
                <a:avLst/>
              </a:prstGeom>
              <a:solidFill>
                <a:schemeClr val="accent4">
                  <a:lumMod val="60000"/>
                  <a:lumOff val="40000"/>
                </a:schemeClr>
              </a:solidFill>
              <a:ln w="38100">
                <a:solidFill>
                  <a:schemeClr val="accent4">
                    <a:lumMod val="40000"/>
                    <a:lumOff val="60000"/>
                  </a:schemeClr>
                </a:solidFill>
                <a:miter/>
              </a:ln>
              <a:extLst>
                <a:ext uri="{C572A759-6A51-4108-AA02-DFA0A04FC94B}">
                  <ma14:wrappingTextBoxFlag xmlns:ma14="http://schemas.microsoft.com/office/mac/drawingml/2011/main" val="1"/>
                </a:ext>
              </a:extLst>
            </p:spPr>
            <p:txBody>
              <a:bodyPr lIns="45719" rIns="45719" anchor="ctr"/>
              <a:lstStyle>
                <a:lvl1pPr algn="ctr">
                  <a:defRPr sz="1700" b="1">
                    <a:solidFill>
                      <a:srgbClr val="FFFFFF"/>
                    </a:solidFill>
                  </a:defRPr>
                </a:lvl1pPr>
              </a:lstStyle>
              <a:p>
                <a:r>
                  <a:rPr sz="2000" dirty="0"/>
                  <a:t>網銀帳戶</a:t>
                </a:r>
              </a:p>
            </p:txBody>
          </p:sp>
          <p:sp>
            <p:nvSpPr>
              <p:cNvPr id="187" name="Shape 187"/>
              <p:cNvSpPr/>
              <p:nvPr/>
            </p:nvSpPr>
            <p:spPr>
              <a:xfrm>
                <a:off x="7831981" y="2938727"/>
                <a:ext cx="1" cy="2287456"/>
              </a:xfrm>
              <a:prstGeom prst="line">
                <a:avLst/>
              </a:prstGeom>
              <a:ln w="38100">
                <a:solidFill>
                  <a:schemeClr val="accent4">
                    <a:lumMod val="40000"/>
                    <a:lumOff val="60000"/>
                  </a:schemeClr>
                </a:solidFill>
                <a:custDash>
                  <a:ds d="200000" sp="200000"/>
                </a:custDash>
                <a:miter lim="400000"/>
                <a:tailEnd type="triangle"/>
              </a:ln>
            </p:spPr>
            <p:txBody>
              <a:bodyPr lIns="45719" rIns="45719"/>
              <a:lstStyle/>
              <a:p>
                <a:endParaRPr sz="2000"/>
              </a:p>
            </p:txBody>
          </p:sp>
          <p:sp>
            <p:nvSpPr>
              <p:cNvPr id="188" name="Shape 188"/>
              <p:cNvSpPr/>
              <p:nvPr/>
            </p:nvSpPr>
            <p:spPr>
              <a:xfrm>
                <a:off x="10466030" y="3503178"/>
                <a:ext cx="1" cy="1984328"/>
              </a:xfrm>
              <a:prstGeom prst="line">
                <a:avLst/>
              </a:prstGeom>
              <a:ln w="38100">
                <a:solidFill>
                  <a:schemeClr val="accent4">
                    <a:lumMod val="40000"/>
                    <a:lumOff val="60000"/>
                  </a:schemeClr>
                </a:solidFill>
                <a:custDash>
                  <a:ds d="200000" sp="200000"/>
                </a:custDash>
                <a:miter lim="400000"/>
                <a:tailEnd type="triangle"/>
              </a:ln>
            </p:spPr>
            <p:txBody>
              <a:bodyPr lIns="45719" rIns="45719"/>
              <a:lstStyle/>
              <a:p>
                <a:endParaRPr sz="2000"/>
              </a:p>
            </p:txBody>
          </p:sp>
          <p:sp>
            <p:nvSpPr>
              <p:cNvPr id="189" name="Shape 189"/>
              <p:cNvSpPr/>
              <p:nvPr/>
            </p:nvSpPr>
            <p:spPr>
              <a:xfrm flipH="1">
                <a:off x="8787210" y="3513813"/>
                <a:ext cx="956280" cy="1603725"/>
              </a:xfrm>
              <a:prstGeom prst="line">
                <a:avLst/>
              </a:prstGeom>
              <a:ln w="38100">
                <a:solidFill>
                  <a:schemeClr val="accent4">
                    <a:lumMod val="40000"/>
                    <a:lumOff val="60000"/>
                  </a:schemeClr>
                </a:solidFill>
                <a:miter lim="400000"/>
                <a:tailEnd type="triangle"/>
              </a:ln>
            </p:spPr>
            <p:txBody>
              <a:bodyPr lIns="45719" rIns="45719"/>
              <a:lstStyle/>
              <a:p>
                <a:endParaRPr sz="2000"/>
              </a:p>
            </p:txBody>
          </p:sp>
          <p:sp>
            <p:nvSpPr>
              <p:cNvPr id="192" name="Shape 192"/>
              <p:cNvSpPr/>
              <p:nvPr/>
            </p:nvSpPr>
            <p:spPr>
              <a:xfrm>
                <a:off x="6388830" y="3164798"/>
                <a:ext cx="1374733" cy="707886"/>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sz="1300"/>
                </a:pPr>
                <a:r>
                  <a:rPr sz="2000" b="1" dirty="0"/>
                  <a:t>支持轉帳卡</a:t>
                </a:r>
              </a:p>
              <a:p>
                <a:pPr>
                  <a:defRPr sz="1300"/>
                </a:pPr>
                <a:r>
                  <a:rPr sz="2000" b="1" dirty="0"/>
                  <a:t>和信用卡</a:t>
                </a:r>
              </a:p>
            </p:txBody>
          </p:sp>
          <p:sp>
            <p:nvSpPr>
              <p:cNvPr id="193" name="Shape 193"/>
              <p:cNvSpPr/>
              <p:nvPr/>
            </p:nvSpPr>
            <p:spPr>
              <a:xfrm>
                <a:off x="5828876" y="4090156"/>
                <a:ext cx="2144175" cy="1015663"/>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sz="1300"/>
                </a:pPr>
                <a:r>
                  <a:rPr sz="2000" b="1" dirty="0" err="1"/>
                  <a:t>完成帳戶綁定後</a:t>
                </a:r>
                <a:r>
                  <a:rPr lang="zh-TW" altLang="en-US" sz="2000" b="1" dirty="0"/>
                  <a:t>，</a:t>
                </a:r>
                <a:endParaRPr sz="2000" b="1" dirty="0"/>
              </a:p>
              <a:p>
                <a:pPr>
                  <a:defRPr sz="1300"/>
                </a:pPr>
                <a:r>
                  <a:rPr sz="2000" b="1" dirty="0" err="1"/>
                  <a:t>網銀用戶可直接</a:t>
                </a:r>
                <a:endParaRPr sz="2000" b="1" dirty="0"/>
              </a:p>
              <a:p>
                <a:pPr>
                  <a:defRPr sz="1300"/>
                </a:pPr>
                <a:r>
                  <a:rPr sz="2000" b="1" dirty="0" err="1"/>
                  <a:t>進行付款</a:t>
                </a:r>
                <a:endParaRPr sz="2000" b="1" dirty="0"/>
              </a:p>
            </p:txBody>
          </p:sp>
          <p:sp>
            <p:nvSpPr>
              <p:cNvPr id="194" name="Shape 194"/>
              <p:cNvSpPr/>
              <p:nvPr/>
            </p:nvSpPr>
            <p:spPr>
              <a:xfrm>
                <a:off x="8203873" y="3870646"/>
                <a:ext cx="1631214" cy="707886"/>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sz="1300"/>
                </a:pPr>
                <a:r>
                  <a:rPr sz="2000" b="1" dirty="0" err="1"/>
                  <a:t>用支付寶帳戶</a:t>
                </a:r>
                <a:endParaRPr sz="2000" b="1" dirty="0"/>
              </a:p>
              <a:p>
                <a:pPr>
                  <a:defRPr sz="1300"/>
                </a:pPr>
                <a:r>
                  <a:rPr sz="2000" b="1" dirty="0" err="1"/>
                  <a:t>中的資金付款</a:t>
                </a:r>
                <a:endParaRPr sz="2000" b="1" dirty="0"/>
              </a:p>
            </p:txBody>
          </p:sp>
          <p:sp>
            <p:nvSpPr>
              <p:cNvPr id="195" name="Shape 195"/>
              <p:cNvSpPr/>
              <p:nvPr/>
            </p:nvSpPr>
            <p:spPr>
              <a:xfrm>
                <a:off x="10511883" y="3957882"/>
                <a:ext cx="1887694" cy="1015663"/>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a:defRPr sz="1300"/>
                </a:pPr>
                <a:r>
                  <a:rPr sz="2000" b="1" dirty="0" err="1"/>
                  <a:t>支付寶帳戶中的</a:t>
                </a:r>
                <a:endParaRPr sz="2000" b="1" dirty="0"/>
              </a:p>
              <a:p>
                <a:pPr>
                  <a:defRPr sz="1300"/>
                </a:pPr>
                <a:r>
                  <a:rPr sz="2000" b="1" dirty="0" err="1"/>
                  <a:t>多餘資金可以</a:t>
                </a:r>
                <a:endParaRPr sz="2000" b="1" dirty="0"/>
              </a:p>
              <a:p>
                <a:pPr>
                  <a:defRPr sz="1300"/>
                </a:pPr>
                <a:r>
                  <a:rPr sz="2000" b="1" dirty="0" err="1"/>
                  <a:t>投資餘額寶</a:t>
                </a:r>
                <a:endParaRPr sz="2000" b="1" dirty="0"/>
              </a:p>
            </p:txBody>
          </p:sp>
        </p:grpSp>
        <p:sp>
          <p:nvSpPr>
            <p:cNvPr id="197" name="Shape 197"/>
            <p:cNvSpPr/>
            <p:nvPr/>
          </p:nvSpPr>
          <p:spPr>
            <a:xfrm>
              <a:off x="592793" y="1562617"/>
              <a:ext cx="2246767" cy="461665"/>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2100" b="1"/>
              </a:lvl1pPr>
            </a:lstStyle>
            <a:p>
              <a:r>
                <a:rPr sz="2400" dirty="0" err="1"/>
                <a:t>以支付寶為例</a:t>
              </a:r>
              <a:r>
                <a:rPr sz="2400" dirty="0"/>
                <a:t>：</a:t>
              </a:r>
            </a:p>
          </p:txBody>
        </p:sp>
      </p:grpSp>
      <p:graphicFrame>
        <p:nvGraphicFramePr>
          <p:cNvPr id="24" name="資料庫圖表 23"/>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1"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1964907982"/>
      </p:ext>
    </p:extLst>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 name="Shape 201"/>
          <p:cNvSpPr>
            <a:spLocks noGrp="1"/>
          </p:cNvSpPr>
          <p:nvPr>
            <p:ph type="title"/>
          </p:nvPr>
        </p:nvSpPr>
        <p:spPr>
          <a:prstGeom prst="rect">
            <a:avLst/>
          </a:prstGeom>
        </p:spPr>
        <p:txBody>
          <a:bodyPr>
            <a:normAutofit/>
          </a:bodyPr>
          <a:lstStyle/>
          <a:p>
            <a:r>
              <a:rPr dirty="0" err="1">
                <a:latin typeface="+mn-ea"/>
                <a:ea typeface="+mn-ea"/>
                <a:sym typeface="Helvetica"/>
              </a:rPr>
              <a:t>第三方支付錢存在哪裡</a:t>
            </a:r>
            <a:r>
              <a:rPr dirty="0">
                <a:latin typeface="+mn-ea"/>
                <a:ea typeface="+mn-ea"/>
                <a:sym typeface="Helvetica"/>
              </a:rPr>
              <a:t>？</a:t>
            </a: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17</a:t>
            </a:fld>
            <a:endParaRPr lang="en-US" altLang="zh-TW"/>
          </a:p>
        </p:txBody>
      </p:sp>
      <p:sp>
        <p:nvSpPr>
          <p:cNvPr id="215" name="Shape 215"/>
          <p:cNvSpPr/>
          <p:nvPr/>
        </p:nvSpPr>
        <p:spPr>
          <a:xfrm>
            <a:off x="703803" y="1404357"/>
            <a:ext cx="10970767" cy="1200329"/>
          </a:xfrm>
          <a:prstGeom prst="rect">
            <a:avLst/>
          </a:prstGeom>
          <a:ln w="12700">
            <a:miter lim="400000"/>
          </a:ln>
          <a:extLst>
            <a:ext uri="{C572A759-6A51-4108-AA02-DFA0A04FC94B}">
              <ma14:wrappingTextBoxFlag xmlns:ma14="http://schemas.microsoft.com/office/mac/drawingml/2011/main" val="1"/>
            </a:ext>
          </a:extLst>
        </p:spPr>
        <p:txBody>
          <a:bodyPr wrap="square" lIns="45719" rIns="45719">
            <a:spAutoFit/>
          </a:bodyPr>
          <a:lstStyle/>
          <a:p>
            <a:pPr marL="180473" indent="-180473">
              <a:lnSpc>
                <a:spcPct val="150000"/>
              </a:lnSpc>
              <a:buSzPct val="100000"/>
              <a:buChar char="•"/>
              <a:defRPr sz="2400"/>
            </a:pPr>
            <a:r>
              <a:rPr dirty="0" err="1">
                <a:latin typeface="+mn-ea"/>
              </a:rPr>
              <a:t>第三方帳戶中的錢獨立存在</a:t>
            </a:r>
            <a:r>
              <a:rPr lang="zh-TW" altLang="en-US" dirty="0">
                <a:latin typeface="+mn-ea"/>
              </a:rPr>
              <a:t>，</a:t>
            </a:r>
            <a:r>
              <a:rPr dirty="0" err="1">
                <a:latin typeface="+mn-ea"/>
              </a:rPr>
              <a:t>以第三方公司作為擔保暫時保存</a:t>
            </a:r>
            <a:endParaRPr dirty="0">
              <a:latin typeface="+mn-ea"/>
            </a:endParaRPr>
          </a:p>
          <a:p>
            <a:pPr marL="180473" indent="-180473">
              <a:lnSpc>
                <a:spcPct val="150000"/>
              </a:lnSpc>
              <a:buSzPct val="100000"/>
              <a:buChar char="•"/>
              <a:defRPr sz="2400"/>
            </a:pPr>
            <a:r>
              <a:rPr dirty="0" err="1">
                <a:latin typeface="+mn-ea"/>
              </a:rPr>
              <a:t>以支付寶為例</a:t>
            </a:r>
            <a:r>
              <a:rPr lang="zh-TW" altLang="en-US" dirty="0">
                <a:latin typeface="+mn-ea"/>
              </a:rPr>
              <a:t>，</a:t>
            </a:r>
            <a:r>
              <a:rPr dirty="0" err="1">
                <a:latin typeface="+mn-ea"/>
              </a:rPr>
              <a:t>阿里巴巴集團</a:t>
            </a:r>
            <a:r>
              <a:rPr lang="zh-TW" altLang="en-US" dirty="0">
                <a:latin typeface="+mn-ea"/>
              </a:rPr>
              <a:t>擁有雄厚的資本</a:t>
            </a:r>
            <a:r>
              <a:rPr dirty="0" err="1">
                <a:latin typeface="+mn-ea"/>
              </a:rPr>
              <a:t>可作為後盾</a:t>
            </a:r>
            <a:endParaRPr dirty="0">
              <a:latin typeface="+mn-ea"/>
            </a:endParaRPr>
          </a:p>
        </p:txBody>
      </p:sp>
      <p:grpSp>
        <p:nvGrpSpPr>
          <p:cNvPr id="5" name="群組 4"/>
          <p:cNvGrpSpPr/>
          <p:nvPr/>
        </p:nvGrpSpPr>
        <p:grpSpPr>
          <a:xfrm>
            <a:off x="1029509" y="3181783"/>
            <a:ext cx="10361258" cy="2906647"/>
            <a:chOff x="3625525" y="2206312"/>
            <a:chExt cx="10361258" cy="2906647"/>
          </a:xfrm>
        </p:grpSpPr>
        <p:sp>
          <p:nvSpPr>
            <p:cNvPr id="213" name="Shape 213"/>
            <p:cNvSpPr/>
            <p:nvPr/>
          </p:nvSpPr>
          <p:spPr>
            <a:xfrm>
              <a:off x="3625525" y="4439077"/>
              <a:ext cx="1052454" cy="427164"/>
            </a:xfrm>
            <a:prstGeom prst="rect">
              <a:avLst/>
            </a:prstGeom>
            <a:ln w="12700">
              <a:miter lim="400000"/>
            </a:ln>
            <a:extLst>
              <a:ext uri="{C572A759-6A51-4108-AA02-DFA0A04FC94B}">
                <ma14:wrappingTextBoxFlag xmlns:ma14="http://schemas.microsoft.com/office/mac/drawingml/2011/main" val="1"/>
              </a:ext>
            </a:extLst>
          </p:spPr>
          <p:txBody>
            <a:bodyPr lIns="45719" rIns="45719"/>
            <a:lstStyle>
              <a:lvl1pPr>
                <a:defRPr sz="1500"/>
              </a:lvl1pPr>
            </a:lstStyle>
            <a:p>
              <a:r>
                <a:rPr sz="2400" dirty="0" err="1"/>
                <a:t>買家</a:t>
              </a:r>
              <a:endParaRPr sz="2400" dirty="0"/>
            </a:p>
          </p:txBody>
        </p:sp>
        <p:sp>
          <p:nvSpPr>
            <p:cNvPr id="214" name="Shape 214"/>
            <p:cNvSpPr/>
            <p:nvPr/>
          </p:nvSpPr>
          <p:spPr>
            <a:xfrm>
              <a:off x="12890723" y="4439077"/>
              <a:ext cx="914367" cy="673882"/>
            </a:xfrm>
            <a:prstGeom prst="rect">
              <a:avLst/>
            </a:prstGeom>
            <a:ln w="12700">
              <a:miter lim="400000"/>
            </a:ln>
            <a:extLst>
              <a:ext uri="{C572A759-6A51-4108-AA02-DFA0A04FC94B}">
                <ma14:wrappingTextBoxFlag xmlns:ma14="http://schemas.microsoft.com/office/mac/drawingml/2011/main" val="1"/>
              </a:ext>
            </a:extLst>
          </p:spPr>
          <p:txBody>
            <a:bodyPr lIns="45719" rIns="45719"/>
            <a:lstStyle>
              <a:lvl1pPr>
                <a:defRPr sz="1500"/>
              </a:lvl1pPr>
            </a:lstStyle>
            <a:p>
              <a:r>
                <a:rPr sz="2400" dirty="0" err="1"/>
                <a:t>賣家</a:t>
              </a:r>
              <a:endParaRPr sz="2400" dirty="0"/>
            </a:p>
          </p:txBody>
        </p:sp>
        <p:grpSp>
          <p:nvGrpSpPr>
            <p:cNvPr id="4" name="群組 3"/>
            <p:cNvGrpSpPr/>
            <p:nvPr/>
          </p:nvGrpSpPr>
          <p:grpSpPr>
            <a:xfrm>
              <a:off x="3625525" y="2206312"/>
              <a:ext cx="10361258" cy="2146756"/>
              <a:chOff x="3159820" y="2496800"/>
              <a:chExt cx="10361258" cy="2146756"/>
            </a:xfrm>
          </p:grpSpPr>
          <p:sp>
            <p:nvSpPr>
              <p:cNvPr id="202" name="Shape 202"/>
              <p:cNvSpPr/>
              <p:nvPr/>
            </p:nvSpPr>
            <p:spPr>
              <a:xfrm>
                <a:off x="4683716" y="3876096"/>
                <a:ext cx="1583696" cy="749501"/>
              </a:xfrm>
              <a:prstGeom prst="rect">
                <a:avLst/>
              </a:prstGeom>
              <a:solidFill>
                <a:schemeClr val="accent1">
                  <a:satOff val="-7853"/>
                  <a:lumOff val="-12823"/>
                </a:schemeClr>
              </a:solidFill>
              <a:ln w="38100">
                <a:solidFill>
                  <a:schemeClr val="accent1"/>
                </a:solidFill>
                <a:miter/>
              </a:ln>
              <a:extLst>
                <a:ext uri="{C572A759-6A51-4108-AA02-DFA0A04FC94B}">
                  <ma14:wrappingTextBoxFlag xmlns:ma14="http://schemas.microsoft.com/office/mac/drawingml/2011/main" val="1"/>
                </a:ext>
              </a:extLst>
            </p:spPr>
            <p:txBody>
              <a:bodyPr lIns="45719" rIns="45719" anchor="ctr"/>
              <a:lstStyle>
                <a:lvl1pPr algn="ctr">
                  <a:defRPr sz="1600" b="1">
                    <a:solidFill>
                      <a:srgbClr val="FFFFFF"/>
                    </a:solidFill>
                  </a:defRPr>
                </a:lvl1pPr>
              </a:lstStyle>
              <a:p>
                <a:r>
                  <a:rPr sz="2400" dirty="0" err="1"/>
                  <a:t>銀行帳戶</a:t>
                </a:r>
                <a:endParaRPr sz="2400" dirty="0"/>
              </a:p>
            </p:txBody>
          </p:sp>
          <p:sp>
            <p:nvSpPr>
              <p:cNvPr id="203" name="Shape 203"/>
              <p:cNvSpPr/>
              <p:nvPr/>
            </p:nvSpPr>
            <p:spPr>
              <a:xfrm>
                <a:off x="7569113" y="3878496"/>
                <a:ext cx="1321920" cy="749500"/>
              </a:xfrm>
              <a:prstGeom prst="rect">
                <a:avLst/>
              </a:prstGeom>
              <a:solidFill>
                <a:schemeClr val="accent1">
                  <a:satOff val="-7853"/>
                  <a:lumOff val="-12823"/>
                </a:schemeClr>
              </a:solidFill>
              <a:ln w="38100">
                <a:solidFill>
                  <a:schemeClr val="accent1"/>
                </a:solidFill>
                <a:miter/>
              </a:ln>
              <a:extLst>
                <a:ext uri="{C572A759-6A51-4108-AA02-DFA0A04FC94B}">
                  <ma14:wrappingTextBoxFlag xmlns:ma14="http://schemas.microsoft.com/office/mac/drawingml/2011/main" val="1"/>
                </a:ext>
              </a:extLst>
            </p:spPr>
            <p:txBody>
              <a:bodyPr lIns="45719" rIns="45719" anchor="ctr"/>
              <a:lstStyle>
                <a:lvl1pPr algn="ctr">
                  <a:defRPr sz="1600" b="1">
                    <a:solidFill>
                      <a:srgbClr val="FFFFFF"/>
                    </a:solidFill>
                  </a:defRPr>
                </a:lvl1pPr>
              </a:lstStyle>
              <a:p>
                <a:r>
                  <a:rPr sz="2400" dirty="0" err="1"/>
                  <a:t>支付寶</a:t>
                </a:r>
                <a:endParaRPr sz="2400" dirty="0"/>
              </a:p>
            </p:txBody>
          </p:sp>
          <p:sp>
            <p:nvSpPr>
              <p:cNvPr id="204" name="Shape 204"/>
              <p:cNvSpPr/>
              <p:nvPr/>
            </p:nvSpPr>
            <p:spPr>
              <a:xfrm>
                <a:off x="9927293" y="3876096"/>
                <a:ext cx="1487688" cy="705591"/>
              </a:xfrm>
              <a:prstGeom prst="rect">
                <a:avLst/>
              </a:prstGeom>
              <a:solidFill>
                <a:schemeClr val="accent1">
                  <a:satOff val="-7853"/>
                  <a:lumOff val="-12823"/>
                </a:schemeClr>
              </a:solidFill>
              <a:ln w="38100">
                <a:solidFill>
                  <a:schemeClr val="accent1"/>
                </a:solidFill>
                <a:miter/>
              </a:ln>
              <a:extLst>
                <a:ext uri="{C572A759-6A51-4108-AA02-DFA0A04FC94B}">
                  <ma14:wrappingTextBoxFlag xmlns:ma14="http://schemas.microsoft.com/office/mac/drawingml/2011/main" val="1"/>
                </a:ext>
              </a:extLst>
            </p:spPr>
            <p:txBody>
              <a:bodyPr lIns="45719" rIns="45719" anchor="ctr"/>
              <a:lstStyle>
                <a:lvl1pPr algn="ctr">
                  <a:defRPr sz="1600" b="1">
                    <a:solidFill>
                      <a:srgbClr val="FFFFFF"/>
                    </a:solidFill>
                  </a:defRPr>
                </a:lvl1pPr>
              </a:lstStyle>
              <a:p>
                <a:r>
                  <a:rPr sz="2400" dirty="0" err="1"/>
                  <a:t>銀行帳戶</a:t>
                </a:r>
                <a:endParaRPr sz="2400" dirty="0"/>
              </a:p>
            </p:txBody>
          </p:sp>
          <p:sp>
            <p:nvSpPr>
              <p:cNvPr id="205" name="Shape 205"/>
              <p:cNvSpPr/>
              <p:nvPr/>
            </p:nvSpPr>
            <p:spPr>
              <a:xfrm>
                <a:off x="7065593" y="2496800"/>
                <a:ext cx="2693656" cy="836975"/>
              </a:xfrm>
              <a:prstGeom prst="rect">
                <a:avLst/>
              </a:prstGeom>
              <a:solidFill>
                <a:schemeClr val="accent1">
                  <a:satOff val="-7853"/>
                  <a:lumOff val="-12823"/>
                </a:schemeClr>
              </a:solidFill>
              <a:ln w="38100">
                <a:solidFill>
                  <a:schemeClr val="accent1"/>
                </a:solidFill>
                <a:miter/>
              </a:ln>
              <a:extLst>
                <a:ext uri="{C572A759-6A51-4108-AA02-DFA0A04FC94B}">
                  <ma14:wrappingTextBoxFlag xmlns:ma14="http://schemas.microsoft.com/office/mac/drawingml/2011/main" val="1"/>
                </a:ext>
              </a:extLst>
            </p:spPr>
            <p:txBody>
              <a:bodyPr lIns="45719" rIns="45719" anchor="ctr"/>
              <a:lstStyle/>
              <a:p>
                <a:pPr algn="ctr">
                  <a:defRPr sz="1600" b="1">
                    <a:solidFill>
                      <a:srgbClr val="FFFFFF"/>
                    </a:solidFill>
                  </a:defRPr>
                </a:pPr>
                <a:r>
                  <a:rPr sz="2400" dirty="0" err="1"/>
                  <a:t>阿里巴巴集團</a:t>
                </a:r>
                <a:endParaRPr sz="2400" dirty="0"/>
              </a:p>
            </p:txBody>
          </p:sp>
          <p:sp>
            <p:nvSpPr>
              <p:cNvPr id="206" name="Shape 206"/>
              <p:cNvSpPr/>
              <p:nvPr/>
            </p:nvSpPr>
            <p:spPr>
              <a:xfrm flipV="1">
                <a:off x="3935771" y="4350162"/>
                <a:ext cx="725275" cy="0"/>
              </a:xfrm>
              <a:prstGeom prst="line">
                <a:avLst/>
              </a:prstGeom>
              <a:ln w="38100">
                <a:solidFill>
                  <a:schemeClr val="accent1"/>
                </a:solidFill>
                <a:custDash>
                  <a:ds d="200000" sp="200000"/>
                </a:custDash>
                <a:miter lim="400000"/>
                <a:tailEnd type="triangle"/>
              </a:ln>
            </p:spPr>
            <p:txBody>
              <a:bodyPr lIns="45719" rIns="45719"/>
              <a:lstStyle/>
              <a:p>
                <a:endParaRPr sz="2400"/>
              </a:p>
            </p:txBody>
          </p:sp>
          <p:sp>
            <p:nvSpPr>
              <p:cNvPr id="207" name="Shape 207"/>
              <p:cNvSpPr/>
              <p:nvPr/>
            </p:nvSpPr>
            <p:spPr>
              <a:xfrm flipH="1">
                <a:off x="8926967" y="4263745"/>
                <a:ext cx="939028" cy="1"/>
              </a:xfrm>
              <a:prstGeom prst="line">
                <a:avLst/>
              </a:prstGeom>
              <a:ln w="38100">
                <a:solidFill>
                  <a:schemeClr val="accent1"/>
                </a:solidFill>
                <a:custDash>
                  <a:ds d="200000" sp="200000"/>
                </a:custDash>
                <a:miter lim="400000"/>
                <a:tailEnd type="triangle"/>
              </a:ln>
            </p:spPr>
            <p:txBody>
              <a:bodyPr lIns="45719" rIns="45719"/>
              <a:lstStyle/>
              <a:p>
                <a:endParaRPr sz="2400"/>
              </a:p>
            </p:txBody>
          </p:sp>
          <p:sp>
            <p:nvSpPr>
              <p:cNvPr id="208" name="Shape 208"/>
              <p:cNvSpPr/>
              <p:nvPr/>
            </p:nvSpPr>
            <p:spPr>
              <a:xfrm>
                <a:off x="6358888" y="4263746"/>
                <a:ext cx="1174291" cy="1"/>
              </a:xfrm>
              <a:prstGeom prst="line">
                <a:avLst/>
              </a:prstGeom>
              <a:ln w="38100">
                <a:solidFill>
                  <a:schemeClr val="accent1"/>
                </a:solidFill>
                <a:custDash>
                  <a:ds d="200000" sp="200000"/>
                </a:custDash>
                <a:miter lim="400000"/>
                <a:tailEnd type="triangle"/>
              </a:ln>
            </p:spPr>
            <p:txBody>
              <a:bodyPr lIns="45719" rIns="45719"/>
              <a:lstStyle/>
              <a:p>
                <a:endParaRPr sz="2400"/>
              </a:p>
            </p:txBody>
          </p:sp>
          <p:sp>
            <p:nvSpPr>
              <p:cNvPr id="209" name="Shape 209"/>
              <p:cNvSpPr/>
              <p:nvPr/>
            </p:nvSpPr>
            <p:spPr>
              <a:xfrm flipH="1" flipV="1">
                <a:off x="11426537" y="4228891"/>
                <a:ext cx="832367" cy="0"/>
              </a:xfrm>
              <a:prstGeom prst="line">
                <a:avLst/>
              </a:prstGeom>
              <a:ln w="38100">
                <a:solidFill>
                  <a:schemeClr val="accent1"/>
                </a:solidFill>
                <a:custDash>
                  <a:ds d="200000" sp="200000"/>
                </a:custDash>
                <a:miter lim="400000"/>
                <a:tailEnd type="triangle"/>
              </a:ln>
            </p:spPr>
            <p:txBody>
              <a:bodyPr lIns="45719" rIns="45719"/>
              <a:lstStyle/>
              <a:p>
                <a:endParaRPr sz="2400"/>
              </a:p>
            </p:txBody>
          </p:sp>
          <p:sp>
            <p:nvSpPr>
              <p:cNvPr id="210" name="Shape 210"/>
              <p:cNvSpPr/>
              <p:nvPr/>
            </p:nvSpPr>
            <p:spPr>
              <a:xfrm flipV="1">
                <a:off x="8324917" y="3360862"/>
                <a:ext cx="1" cy="508246"/>
              </a:xfrm>
              <a:prstGeom prst="line">
                <a:avLst/>
              </a:prstGeom>
              <a:ln w="38100">
                <a:solidFill>
                  <a:schemeClr val="accent1"/>
                </a:solidFill>
                <a:custDash>
                  <a:ds d="200000" sp="200000"/>
                </a:custDash>
                <a:miter lim="400000"/>
                <a:tailEnd type="triangle"/>
              </a:ln>
            </p:spPr>
            <p:txBody>
              <a:bodyPr lIns="45719" rIns="45719"/>
              <a:lstStyle/>
              <a:p>
                <a:endParaRPr sz="2400"/>
              </a:p>
            </p:txBody>
          </p:sp>
          <p:pic>
            <p:nvPicPr>
              <p:cNvPr id="211" name="pasted-image.png"/>
              <p:cNvPicPr>
                <a:picLocks noChangeAspect="1"/>
              </p:cNvPicPr>
              <p:nvPr/>
            </p:nvPicPr>
            <p:blipFill>
              <a:blip r:embed="rId3" cstate="print">
                <a:alphaModFix amt="61587"/>
                <a:extLst/>
              </a:blip>
              <a:srcRect l="9055" t="4" r="9046" b="3"/>
              <a:stretch>
                <a:fillRect/>
              </a:stretch>
            </p:blipFill>
            <p:spPr>
              <a:xfrm>
                <a:off x="3159820" y="3390934"/>
                <a:ext cx="975271" cy="1190753"/>
              </a:xfrm>
              <a:custGeom>
                <a:avLst/>
                <a:gdLst/>
                <a:ahLst/>
                <a:cxnLst>
                  <a:cxn ang="0">
                    <a:pos x="wd2" y="hd2"/>
                  </a:cxn>
                  <a:cxn ang="5400000">
                    <a:pos x="wd2" y="hd2"/>
                  </a:cxn>
                  <a:cxn ang="10800000">
                    <a:pos x="wd2" y="hd2"/>
                  </a:cxn>
                  <a:cxn ang="16200000">
                    <a:pos x="wd2" y="hd2"/>
                  </a:cxn>
                </a:cxnLst>
                <a:rect l="0" t="0" r="r" b="b"/>
                <a:pathLst>
                  <a:path w="21467" h="21600" extrusionOk="0">
                    <a:moveTo>
                      <a:pt x="7345" y="0"/>
                    </a:moveTo>
                    <a:cubicBezTo>
                      <a:pt x="7100" y="0"/>
                      <a:pt x="6861" y="8"/>
                      <a:pt x="6828" y="33"/>
                    </a:cubicBezTo>
                    <a:cubicBezTo>
                      <a:pt x="6801" y="54"/>
                      <a:pt x="6679" y="102"/>
                      <a:pt x="6563" y="132"/>
                    </a:cubicBezTo>
                    <a:cubicBezTo>
                      <a:pt x="6021" y="270"/>
                      <a:pt x="5421" y="688"/>
                      <a:pt x="5171" y="1093"/>
                    </a:cubicBezTo>
                    <a:cubicBezTo>
                      <a:pt x="5008" y="1356"/>
                      <a:pt x="4853" y="1808"/>
                      <a:pt x="4853" y="2033"/>
                    </a:cubicBezTo>
                    <a:cubicBezTo>
                      <a:pt x="4853" y="3163"/>
                      <a:pt x="5925" y="4386"/>
                      <a:pt x="7040" y="4524"/>
                    </a:cubicBezTo>
                    <a:cubicBezTo>
                      <a:pt x="7604" y="4593"/>
                      <a:pt x="8198" y="4455"/>
                      <a:pt x="8684" y="4141"/>
                    </a:cubicBezTo>
                    <a:cubicBezTo>
                      <a:pt x="9035" y="3915"/>
                      <a:pt x="9271" y="3647"/>
                      <a:pt x="9519" y="3223"/>
                    </a:cubicBezTo>
                    <a:cubicBezTo>
                      <a:pt x="10258" y="1963"/>
                      <a:pt x="9730" y="625"/>
                      <a:pt x="8300" y="175"/>
                    </a:cubicBezTo>
                    <a:cubicBezTo>
                      <a:pt x="8133" y="123"/>
                      <a:pt x="7952" y="66"/>
                      <a:pt x="7902" y="44"/>
                    </a:cubicBezTo>
                    <a:cubicBezTo>
                      <a:pt x="7844" y="19"/>
                      <a:pt x="7590" y="1"/>
                      <a:pt x="7345" y="0"/>
                    </a:cubicBezTo>
                    <a:close/>
                    <a:moveTo>
                      <a:pt x="7557" y="4753"/>
                    </a:moveTo>
                    <a:cubicBezTo>
                      <a:pt x="7265" y="4747"/>
                      <a:pt x="6983" y="4755"/>
                      <a:pt x="6722" y="4775"/>
                    </a:cubicBezTo>
                    <a:cubicBezTo>
                      <a:pt x="5351" y="4881"/>
                      <a:pt x="3754" y="5340"/>
                      <a:pt x="3381" y="5736"/>
                    </a:cubicBezTo>
                    <a:cubicBezTo>
                      <a:pt x="3326" y="5795"/>
                      <a:pt x="2958" y="6448"/>
                      <a:pt x="2559" y="7189"/>
                    </a:cubicBezTo>
                    <a:cubicBezTo>
                      <a:pt x="2160" y="7930"/>
                      <a:pt x="1501" y="9147"/>
                      <a:pt x="1101" y="9888"/>
                    </a:cubicBezTo>
                    <a:cubicBezTo>
                      <a:pt x="-42" y="12002"/>
                      <a:pt x="-1" y="11922"/>
                      <a:pt x="1" y="12128"/>
                    </a:cubicBezTo>
                    <a:cubicBezTo>
                      <a:pt x="4" y="12681"/>
                      <a:pt x="538" y="13027"/>
                      <a:pt x="1207" y="12903"/>
                    </a:cubicBezTo>
                    <a:cubicBezTo>
                      <a:pt x="1725" y="12808"/>
                      <a:pt x="1632" y="12958"/>
                      <a:pt x="3315" y="9822"/>
                    </a:cubicBezTo>
                    <a:cubicBezTo>
                      <a:pt x="3834" y="8854"/>
                      <a:pt x="4314" y="7971"/>
                      <a:pt x="4375" y="7856"/>
                    </a:cubicBezTo>
                    <a:cubicBezTo>
                      <a:pt x="4437" y="7739"/>
                      <a:pt x="4505" y="7655"/>
                      <a:pt x="4535" y="7670"/>
                    </a:cubicBezTo>
                    <a:cubicBezTo>
                      <a:pt x="4570" y="7688"/>
                      <a:pt x="4588" y="8511"/>
                      <a:pt x="4588" y="10106"/>
                    </a:cubicBezTo>
                    <a:cubicBezTo>
                      <a:pt x="4588" y="12132"/>
                      <a:pt x="4568" y="12671"/>
                      <a:pt x="4482" y="13504"/>
                    </a:cubicBezTo>
                    <a:cubicBezTo>
                      <a:pt x="4425" y="14049"/>
                      <a:pt x="4328" y="14982"/>
                      <a:pt x="4269" y="15580"/>
                    </a:cubicBezTo>
                    <a:cubicBezTo>
                      <a:pt x="3760" y="20741"/>
                      <a:pt x="3779" y="20575"/>
                      <a:pt x="3819" y="20792"/>
                    </a:cubicBezTo>
                    <a:cubicBezTo>
                      <a:pt x="3867" y="21060"/>
                      <a:pt x="4087" y="21304"/>
                      <a:pt x="4402" y="21458"/>
                    </a:cubicBezTo>
                    <a:lnTo>
                      <a:pt x="4641" y="21578"/>
                    </a:lnTo>
                    <a:cubicBezTo>
                      <a:pt x="5376" y="21554"/>
                      <a:pt x="5485" y="21499"/>
                      <a:pt x="5728" y="21349"/>
                    </a:cubicBezTo>
                    <a:cubicBezTo>
                      <a:pt x="6117" y="21108"/>
                      <a:pt x="6077" y="21376"/>
                      <a:pt x="6669" y="15230"/>
                    </a:cubicBezTo>
                    <a:cubicBezTo>
                      <a:pt x="6743" y="14466"/>
                      <a:pt x="6821" y="13733"/>
                      <a:pt x="6841" y="13603"/>
                    </a:cubicBezTo>
                    <a:lnTo>
                      <a:pt x="6881" y="13373"/>
                    </a:lnTo>
                    <a:lnTo>
                      <a:pt x="7358" y="13373"/>
                    </a:lnTo>
                    <a:cubicBezTo>
                      <a:pt x="7769" y="13376"/>
                      <a:pt x="7828" y="13390"/>
                      <a:pt x="7862" y="13461"/>
                    </a:cubicBezTo>
                    <a:cubicBezTo>
                      <a:pt x="7884" y="13505"/>
                      <a:pt x="7948" y="13953"/>
                      <a:pt x="7995" y="14455"/>
                    </a:cubicBezTo>
                    <a:cubicBezTo>
                      <a:pt x="8041" y="14957"/>
                      <a:pt x="8161" y="16192"/>
                      <a:pt x="8260" y="17208"/>
                    </a:cubicBezTo>
                    <a:cubicBezTo>
                      <a:pt x="8359" y="18224"/>
                      <a:pt x="8469" y="19440"/>
                      <a:pt x="8512" y="19907"/>
                    </a:cubicBezTo>
                    <a:cubicBezTo>
                      <a:pt x="8558" y="20405"/>
                      <a:pt x="8622" y="20830"/>
                      <a:pt x="8671" y="20944"/>
                    </a:cubicBezTo>
                    <a:cubicBezTo>
                      <a:pt x="8777" y="21192"/>
                      <a:pt x="8977" y="21358"/>
                      <a:pt x="9307" y="21491"/>
                    </a:cubicBezTo>
                    <a:lnTo>
                      <a:pt x="9559" y="21600"/>
                    </a:lnTo>
                    <a:lnTo>
                      <a:pt x="10010" y="21600"/>
                    </a:lnTo>
                    <a:lnTo>
                      <a:pt x="10288" y="21480"/>
                    </a:lnTo>
                    <a:cubicBezTo>
                      <a:pt x="10608" y="21343"/>
                      <a:pt x="10796" y="21159"/>
                      <a:pt x="10898" y="20879"/>
                    </a:cubicBezTo>
                    <a:cubicBezTo>
                      <a:pt x="10963" y="20703"/>
                      <a:pt x="10950" y="20554"/>
                      <a:pt x="10858" y="19633"/>
                    </a:cubicBezTo>
                    <a:cubicBezTo>
                      <a:pt x="10801" y="19056"/>
                      <a:pt x="10717" y="18100"/>
                      <a:pt x="10660" y="17514"/>
                    </a:cubicBezTo>
                    <a:cubicBezTo>
                      <a:pt x="10602" y="16928"/>
                      <a:pt x="10495" y="15840"/>
                      <a:pt x="10421" y="15099"/>
                    </a:cubicBezTo>
                    <a:cubicBezTo>
                      <a:pt x="10347" y="14358"/>
                      <a:pt x="10251" y="13399"/>
                      <a:pt x="10209" y="12969"/>
                    </a:cubicBezTo>
                    <a:cubicBezTo>
                      <a:pt x="10112" y="11994"/>
                      <a:pt x="10089" y="6844"/>
                      <a:pt x="10182" y="6796"/>
                    </a:cubicBezTo>
                    <a:cubicBezTo>
                      <a:pt x="10245" y="6764"/>
                      <a:pt x="14239" y="7844"/>
                      <a:pt x="14385" y="7932"/>
                    </a:cubicBezTo>
                    <a:cubicBezTo>
                      <a:pt x="14466" y="7981"/>
                      <a:pt x="14447" y="8001"/>
                      <a:pt x="14252" y="8194"/>
                    </a:cubicBezTo>
                    <a:cubicBezTo>
                      <a:pt x="14134" y="8311"/>
                      <a:pt x="13992" y="8492"/>
                      <a:pt x="13934" y="8588"/>
                    </a:cubicBezTo>
                    <a:cubicBezTo>
                      <a:pt x="13785" y="8834"/>
                      <a:pt x="13603" y="9327"/>
                      <a:pt x="13603" y="9495"/>
                    </a:cubicBezTo>
                    <a:cubicBezTo>
                      <a:pt x="13603" y="9573"/>
                      <a:pt x="13574" y="9655"/>
                      <a:pt x="13536" y="9680"/>
                    </a:cubicBezTo>
                    <a:cubicBezTo>
                      <a:pt x="13494" y="9709"/>
                      <a:pt x="13031" y="9738"/>
                      <a:pt x="12303" y="9746"/>
                    </a:cubicBezTo>
                    <a:lnTo>
                      <a:pt x="11137" y="9757"/>
                    </a:lnTo>
                    <a:lnTo>
                      <a:pt x="10991" y="9866"/>
                    </a:lnTo>
                    <a:cubicBezTo>
                      <a:pt x="10884" y="9955"/>
                      <a:pt x="10858" y="10029"/>
                      <a:pt x="10858" y="10183"/>
                    </a:cubicBezTo>
                    <a:cubicBezTo>
                      <a:pt x="10858" y="10404"/>
                      <a:pt x="10940" y="10548"/>
                      <a:pt x="11097" y="10587"/>
                    </a:cubicBezTo>
                    <a:cubicBezTo>
                      <a:pt x="11384" y="10659"/>
                      <a:pt x="11558" y="10888"/>
                      <a:pt x="11654" y="11341"/>
                    </a:cubicBezTo>
                    <a:cubicBezTo>
                      <a:pt x="11687" y="11496"/>
                      <a:pt x="11756" y="11813"/>
                      <a:pt x="11813" y="12040"/>
                    </a:cubicBezTo>
                    <a:cubicBezTo>
                      <a:pt x="11870" y="12267"/>
                      <a:pt x="12018" y="12831"/>
                      <a:pt x="12131" y="13297"/>
                    </a:cubicBezTo>
                    <a:cubicBezTo>
                      <a:pt x="12371" y="14282"/>
                      <a:pt x="12388" y="14350"/>
                      <a:pt x="12582" y="14455"/>
                    </a:cubicBezTo>
                    <a:cubicBezTo>
                      <a:pt x="12717" y="14528"/>
                      <a:pt x="12953" y="14541"/>
                      <a:pt x="15976" y="14553"/>
                    </a:cubicBezTo>
                    <a:cubicBezTo>
                      <a:pt x="17761" y="14560"/>
                      <a:pt x="19329" y="14557"/>
                      <a:pt x="19449" y="14542"/>
                    </a:cubicBezTo>
                    <a:cubicBezTo>
                      <a:pt x="19770" y="14504"/>
                      <a:pt x="19905" y="14360"/>
                      <a:pt x="20006" y="13985"/>
                    </a:cubicBezTo>
                    <a:cubicBezTo>
                      <a:pt x="20052" y="13813"/>
                      <a:pt x="20243" y="13081"/>
                      <a:pt x="20417" y="12357"/>
                    </a:cubicBezTo>
                    <a:cubicBezTo>
                      <a:pt x="20592" y="11633"/>
                      <a:pt x="20759" y="10980"/>
                      <a:pt x="20788" y="10915"/>
                    </a:cubicBezTo>
                    <a:cubicBezTo>
                      <a:pt x="20861" y="10757"/>
                      <a:pt x="21046" y="10609"/>
                      <a:pt x="21159" y="10609"/>
                    </a:cubicBezTo>
                    <a:cubicBezTo>
                      <a:pt x="21395" y="10609"/>
                      <a:pt x="21558" y="10179"/>
                      <a:pt x="21411" y="9953"/>
                    </a:cubicBezTo>
                    <a:cubicBezTo>
                      <a:pt x="21299" y="9780"/>
                      <a:pt x="21166" y="9757"/>
                      <a:pt x="19940" y="9735"/>
                    </a:cubicBezTo>
                    <a:lnTo>
                      <a:pt x="18747" y="9713"/>
                    </a:lnTo>
                    <a:lnTo>
                      <a:pt x="18707" y="9516"/>
                    </a:lnTo>
                    <a:cubicBezTo>
                      <a:pt x="18515" y="8640"/>
                      <a:pt x="18107" y="8067"/>
                      <a:pt x="17381" y="7670"/>
                    </a:cubicBezTo>
                    <a:cubicBezTo>
                      <a:pt x="17169" y="7554"/>
                      <a:pt x="17089" y="7482"/>
                      <a:pt x="17089" y="7408"/>
                    </a:cubicBezTo>
                    <a:cubicBezTo>
                      <a:pt x="17089" y="7164"/>
                      <a:pt x="16895" y="6934"/>
                      <a:pt x="16586" y="6807"/>
                    </a:cubicBezTo>
                    <a:cubicBezTo>
                      <a:pt x="16377" y="6721"/>
                      <a:pt x="11138" y="5292"/>
                      <a:pt x="10500" y="5146"/>
                    </a:cubicBezTo>
                    <a:cubicBezTo>
                      <a:pt x="9435" y="4903"/>
                      <a:pt x="8433" y="4770"/>
                      <a:pt x="7557" y="4753"/>
                    </a:cubicBezTo>
                    <a:close/>
                    <a:moveTo>
                      <a:pt x="17089" y="7899"/>
                    </a:moveTo>
                    <a:lnTo>
                      <a:pt x="17235" y="7976"/>
                    </a:lnTo>
                    <a:cubicBezTo>
                      <a:pt x="17503" y="8120"/>
                      <a:pt x="17866" y="8478"/>
                      <a:pt x="18031" y="8752"/>
                    </a:cubicBezTo>
                    <a:cubicBezTo>
                      <a:pt x="18221" y="9067"/>
                      <a:pt x="18384" y="9554"/>
                      <a:pt x="18336" y="9658"/>
                    </a:cubicBezTo>
                    <a:cubicBezTo>
                      <a:pt x="18305" y="9724"/>
                      <a:pt x="18113" y="9735"/>
                      <a:pt x="16175" y="9735"/>
                    </a:cubicBezTo>
                    <a:cubicBezTo>
                      <a:pt x="14714" y="9735"/>
                      <a:pt x="14024" y="9723"/>
                      <a:pt x="14000" y="9691"/>
                    </a:cubicBezTo>
                    <a:cubicBezTo>
                      <a:pt x="13910" y="9571"/>
                      <a:pt x="14135" y="8919"/>
                      <a:pt x="14372" y="8610"/>
                    </a:cubicBezTo>
                    <a:cubicBezTo>
                      <a:pt x="14556" y="8369"/>
                      <a:pt x="14873" y="8085"/>
                      <a:pt x="14955" y="8085"/>
                    </a:cubicBezTo>
                    <a:cubicBezTo>
                      <a:pt x="14991" y="8085"/>
                      <a:pt x="15234" y="8145"/>
                      <a:pt x="15499" y="8216"/>
                    </a:cubicBezTo>
                    <a:cubicBezTo>
                      <a:pt x="16226" y="8414"/>
                      <a:pt x="16516" y="8381"/>
                      <a:pt x="16891" y="8063"/>
                    </a:cubicBezTo>
                    <a:lnTo>
                      <a:pt x="17089" y="7899"/>
                    </a:lnTo>
                    <a:close/>
                  </a:path>
                </a:pathLst>
              </a:custGeom>
              <a:ln w="12700">
                <a:miter lim="400000"/>
              </a:ln>
            </p:spPr>
          </p:pic>
          <p:pic>
            <p:nvPicPr>
              <p:cNvPr id="212" name="pasted-image.png"/>
              <p:cNvPicPr>
                <a:picLocks noChangeAspect="1"/>
              </p:cNvPicPr>
              <p:nvPr/>
            </p:nvPicPr>
            <p:blipFill>
              <a:blip r:embed="rId4" cstate="print">
                <a:extLst>
                  <a:ext uri="{BEBA8EAE-BF5A-486C-A8C5-ECC9F3942E4B}">
                    <a14:imgProps xmlns:a14="http://schemas.microsoft.com/office/drawing/2010/main">
                      <a14:imgLayer r:embed="rId5">
                        <a14:imgEffect>
                          <a14:brightnessContrast bright="40000" contrast="-40000"/>
                        </a14:imgEffect>
                      </a14:imgLayer>
                    </a14:imgProps>
                  </a:ext>
                </a:extLst>
              </a:blip>
              <a:srcRect l="5616" t="3429" r="5597" b="3407"/>
              <a:stretch>
                <a:fillRect/>
              </a:stretch>
            </p:blipFill>
            <p:spPr>
              <a:xfrm>
                <a:off x="12425018" y="3493474"/>
                <a:ext cx="1096060" cy="1150082"/>
              </a:xfrm>
              <a:custGeom>
                <a:avLst/>
                <a:gdLst/>
                <a:ahLst/>
                <a:cxnLst>
                  <a:cxn ang="0">
                    <a:pos x="wd2" y="hd2"/>
                  </a:cxn>
                  <a:cxn ang="5400000">
                    <a:pos x="wd2" y="hd2"/>
                  </a:cxn>
                  <a:cxn ang="10800000">
                    <a:pos x="wd2" y="hd2"/>
                  </a:cxn>
                  <a:cxn ang="16200000">
                    <a:pos x="wd2" y="hd2"/>
                  </a:cxn>
                </a:cxnLst>
                <a:rect l="0" t="0" r="r" b="b"/>
                <a:pathLst>
                  <a:path w="21394" h="21420" extrusionOk="0">
                    <a:moveTo>
                      <a:pt x="4854" y="18"/>
                    </a:moveTo>
                    <a:cubicBezTo>
                      <a:pt x="3752" y="167"/>
                      <a:pt x="2928" y="1264"/>
                      <a:pt x="3446" y="2413"/>
                    </a:cubicBezTo>
                    <a:cubicBezTo>
                      <a:pt x="3706" y="2990"/>
                      <a:pt x="3906" y="3176"/>
                      <a:pt x="4434" y="3355"/>
                    </a:cubicBezTo>
                    <a:cubicBezTo>
                      <a:pt x="5194" y="3614"/>
                      <a:pt x="5942" y="3450"/>
                      <a:pt x="6478" y="2900"/>
                    </a:cubicBezTo>
                    <a:cubicBezTo>
                      <a:pt x="7235" y="2124"/>
                      <a:pt x="6989" y="698"/>
                      <a:pt x="6013" y="213"/>
                    </a:cubicBezTo>
                    <a:cubicBezTo>
                      <a:pt x="5620" y="18"/>
                      <a:pt x="5221" y="-32"/>
                      <a:pt x="4854" y="18"/>
                    </a:cubicBezTo>
                    <a:close/>
                    <a:moveTo>
                      <a:pt x="4706" y="3800"/>
                    </a:moveTo>
                    <a:cubicBezTo>
                      <a:pt x="3530" y="3819"/>
                      <a:pt x="2405" y="3878"/>
                      <a:pt x="2299" y="3962"/>
                    </a:cubicBezTo>
                    <a:cubicBezTo>
                      <a:pt x="2100" y="4120"/>
                      <a:pt x="101" y="7487"/>
                      <a:pt x="16" y="7809"/>
                    </a:cubicBezTo>
                    <a:cubicBezTo>
                      <a:pt x="-18" y="7938"/>
                      <a:pt x="5" y="8394"/>
                      <a:pt x="61" y="8817"/>
                    </a:cubicBezTo>
                    <a:cubicBezTo>
                      <a:pt x="118" y="9241"/>
                      <a:pt x="228" y="10109"/>
                      <a:pt x="300" y="10746"/>
                    </a:cubicBezTo>
                    <a:cubicBezTo>
                      <a:pt x="459" y="12153"/>
                      <a:pt x="578" y="12361"/>
                      <a:pt x="1254" y="12361"/>
                    </a:cubicBezTo>
                    <a:cubicBezTo>
                      <a:pt x="1621" y="12361"/>
                      <a:pt x="1741" y="12322"/>
                      <a:pt x="1878" y="12123"/>
                    </a:cubicBezTo>
                    <a:cubicBezTo>
                      <a:pt x="2052" y="11869"/>
                      <a:pt x="2041" y="11688"/>
                      <a:pt x="1731" y="9197"/>
                    </a:cubicBezTo>
                    <a:cubicBezTo>
                      <a:pt x="1662" y="8646"/>
                      <a:pt x="1671" y="8578"/>
                      <a:pt x="2015" y="7994"/>
                    </a:cubicBezTo>
                    <a:cubicBezTo>
                      <a:pt x="2215" y="7653"/>
                      <a:pt x="2427" y="7381"/>
                      <a:pt x="2480" y="7387"/>
                    </a:cubicBezTo>
                    <a:cubicBezTo>
                      <a:pt x="2540" y="7394"/>
                      <a:pt x="2597" y="9958"/>
                      <a:pt x="2628" y="14041"/>
                    </a:cubicBezTo>
                    <a:cubicBezTo>
                      <a:pt x="2675" y="20157"/>
                      <a:pt x="2692" y="20713"/>
                      <a:pt x="2855" y="20933"/>
                    </a:cubicBezTo>
                    <a:cubicBezTo>
                      <a:pt x="2953" y="21065"/>
                      <a:pt x="3137" y="21223"/>
                      <a:pt x="3264" y="21291"/>
                    </a:cubicBezTo>
                    <a:cubicBezTo>
                      <a:pt x="3787" y="21568"/>
                      <a:pt x="4585" y="21380"/>
                      <a:pt x="4922" y="20890"/>
                    </a:cubicBezTo>
                    <a:lnTo>
                      <a:pt x="5093" y="20630"/>
                    </a:lnTo>
                    <a:lnTo>
                      <a:pt x="5422" y="20987"/>
                    </a:lnTo>
                    <a:cubicBezTo>
                      <a:pt x="5699" y="21293"/>
                      <a:pt x="5821" y="21360"/>
                      <a:pt x="6251" y="21399"/>
                    </a:cubicBezTo>
                    <a:cubicBezTo>
                      <a:pt x="6670" y="21437"/>
                      <a:pt x="6816" y="21408"/>
                      <a:pt x="7057" y="21226"/>
                    </a:cubicBezTo>
                    <a:cubicBezTo>
                      <a:pt x="7644" y="20784"/>
                      <a:pt x="7637" y="20933"/>
                      <a:pt x="7637" y="13835"/>
                    </a:cubicBezTo>
                    <a:cubicBezTo>
                      <a:pt x="7637" y="9655"/>
                      <a:pt x="7663" y="7284"/>
                      <a:pt x="7728" y="7246"/>
                    </a:cubicBezTo>
                    <a:cubicBezTo>
                      <a:pt x="7783" y="7213"/>
                      <a:pt x="7987" y="7393"/>
                      <a:pt x="8170" y="7647"/>
                    </a:cubicBezTo>
                    <a:cubicBezTo>
                      <a:pt x="8842" y="8577"/>
                      <a:pt x="8925" y="8632"/>
                      <a:pt x="10385" y="9099"/>
                    </a:cubicBezTo>
                    <a:cubicBezTo>
                      <a:pt x="11139" y="9340"/>
                      <a:pt x="11789" y="9509"/>
                      <a:pt x="11828" y="9467"/>
                    </a:cubicBezTo>
                    <a:cubicBezTo>
                      <a:pt x="11908" y="9381"/>
                      <a:pt x="12342" y="8148"/>
                      <a:pt x="12305" y="8113"/>
                    </a:cubicBezTo>
                    <a:cubicBezTo>
                      <a:pt x="12291" y="8100"/>
                      <a:pt x="11867" y="7953"/>
                      <a:pt x="11362" y="7788"/>
                    </a:cubicBezTo>
                    <a:cubicBezTo>
                      <a:pt x="10817" y="7610"/>
                      <a:pt x="10361" y="7398"/>
                      <a:pt x="10249" y="7268"/>
                    </a:cubicBezTo>
                    <a:cubicBezTo>
                      <a:pt x="10067" y="7055"/>
                      <a:pt x="9839" y="6751"/>
                      <a:pt x="8466" y="4873"/>
                    </a:cubicBezTo>
                    <a:cubicBezTo>
                      <a:pt x="7901" y="4101"/>
                      <a:pt x="7767" y="3978"/>
                      <a:pt x="7410" y="3886"/>
                    </a:cubicBezTo>
                    <a:cubicBezTo>
                      <a:pt x="7107" y="3809"/>
                      <a:pt x="5883" y="3780"/>
                      <a:pt x="4706" y="3800"/>
                    </a:cubicBezTo>
                    <a:close/>
                    <a:moveTo>
                      <a:pt x="14565" y="4678"/>
                    </a:moveTo>
                    <a:cubicBezTo>
                      <a:pt x="14451" y="4712"/>
                      <a:pt x="14375" y="4788"/>
                      <a:pt x="14292" y="4883"/>
                    </a:cubicBezTo>
                    <a:cubicBezTo>
                      <a:pt x="14227" y="4959"/>
                      <a:pt x="13935" y="5719"/>
                      <a:pt x="13645" y="6574"/>
                    </a:cubicBezTo>
                    <a:cubicBezTo>
                      <a:pt x="13355" y="7429"/>
                      <a:pt x="12741" y="9248"/>
                      <a:pt x="12271" y="10616"/>
                    </a:cubicBezTo>
                    <a:cubicBezTo>
                      <a:pt x="11800" y="11984"/>
                      <a:pt x="11407" y="13258"/>
                      <a:pt x="11407" y="13455"/>
                    </a:cubicBezTo>
                    <a:cubicBezTo>
                      <a:pt x="11407" y="13731"/>
                      <a:pt x="11465" y="13855"/>
                      <a:pt x="11657" y="13976"/>
                    </a:cubicBezTo>
                    <a:cubicBezTo>
                      <a:pt x="11796" y="14062"/>
                      <a:pt x="13215" y="14547"/>
                      <a:pt x="14803" y="15049"/>
                    </a:cubicBezTo>
                    <a:cubicBezTo>
                      <a:pt x="17664" y="15952"/>
                      <a:pt x="18073" y="16035"/>
                      <a:pt x="18415" y="15764"/>
                    </a:cubicBezTo>
                    <a:cubicBezTo>
                      <a:pt x="18490" y="15704"/>
                      <a:pt x="19154" y="13910"/>
                      <a:pt x="19880" y="11787"/>
                    </a:cubicBezTo>
                    <a:cubicBezTo>
                      <a:pt x="21582" y="6808"/>
                      <a:pt x="21468" y="7175"/>
                      <a:pt x="21311" y="6812"/>
                    </a:cubicBezTo>
                    <a:cubicBezTo>
                      <a:pt x="21186" y="6525"/>
                      <a:pt x="21079" y="6485"/>
                      <a:pt x="18052" y="5545"/>
                    </a:cubicBezTo>
                    <a:cubicBezTo>
                      <a:pt x="15615" y="4787"/>
                      <a:pt x="14905" y="4573"/>
                      <a:pt x="14565" y="4678"/>
                    </a:cubicBezTo>
                    <a:close/>
                  </a:path>
                </a:pathLst>
              </a:custGeom>
              <a:ln w="12700">
                <a:miter lim="400000"/>
              </a:ln>
            </p:spPr>
          </p:pic>
          <p:sp>
            <p:nvSpPr>
              <p:cNvPr id="216" name="Shape 216"/>
              <p:cNvSpPr/>
              <p:nvPr/>
            </p:nvSpPr>
            <p:spPr>
              <a:xfrm>
                <a:off x="9995054" y="2713654"/>
                <a:ext cx="1169437" cy="609376"/>
              </a:xfrm>
              <a:prstGeom prst="rect">
                <a:avLst/>
              </a:prstGeom>
              <a:ln w="12700">
                <a:miter lim="400000"/>
              </a:ln>
              <a:extLst>
                <a:ext uri="{C572A759-6A51-4108-AA02-DFA0A04FC94B}">
                  <ma14:wrappingTextBoxFlag xmlns:ma14="http://schemas.microsoft.com/office/mac/drawingml/2011/main" val="1"/>
                </a:ext>
              </a:extLst>
            </p:spPr>
            <p:txBody>
              <a:bodyPr lIns="45719" rIns="45719"/>
              <a:lstStyle>
                <a:lvl1pPr>
                  <a:defRPr sz="1500"/>
                </a:lvl1pPr>
              </a:lstStyle>
              <a:p>
                <a:r>
                  <a:rPr sz="2400" dirty="0" err="1"/>
                  <a:t>後盾</a:t>
                </a:r>
                <a:endParaRPr sz="2400" dirty="0"/>
              </a:p>
            </p:txBody>
          </p:sp>
        </p:grpSp>
      </p:grpSp>
      <p:graphicFrame>
        <p:nvGraphicFramePr>
          <p:cNvPr id="25" name="資料庫圖表 24"/>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23"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1643797116"/>
      </p:ext>
    </p:extLst>
  </p:cSld>
  <p:clrMapOvr>
    <a:masterClrMapping/>
  </p:clrMapOvr>
  <p:transition spd="slow"/>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 name="Shape 346"/>
          <p:cNvSpPr>
            <a:spLocks noGrp="1"/>
          </p:cNvSpPr>
          <p:nvPr>
            <p:ph type="title"/>
          </p:nvPr>
        </p:nvSpPr>
        <p:spPr>
          <a:prstGeom prst="rect">
            <a:avLst/>
          </a:prstGeom>
        </p:spPr>
        <p:txBody>
          <a:bodyPr>
            <a:normAutofit/>
          </a:bodyPr>
          <a:lstStyle/>
          <a:p>
            <a:r>
              <a:rPr lang="zh-TW" altLang="en-US" dirty="0">
                <a:latin typeface="+mn-ea"/>
                <a:ea typeface="+mn-ea"/>
              </a:rPr>
              <a:t>創新模式</a:t>
            </a:r>
            <a:r>
              <a:rPr dirty="0">
                <a:latin typeface="+mn-ea"/>
                <a:ea typeface="+mn-ea"/>
              </a:rPr>
              <a:t>-</a:t>
            </a:r>
            <a:r>
              <a:rPr dirty="0" err="1">
                <a:latin typeface="+mn-ea"/>
                <a:ea typeface="+mn-ea"/>
              </a:rPr>
              <a:t>策略面</a:t>
            </a:r>
            <a:endParaRPr dirty="0">
              <a:latin typeface="+mn-ea"/>
              <a:ea typeface="+mn-ea"/>
            </a:endParaRPr>
          </a:p>
        </p:txBody>
      </p:sp>
      <p:sp>
        <p:nvSpPr>
          <p:cNvPr id="347" name="Shape 347"/>
          <p:cNvSpPr>
            <a:spLocks noGrp="1"/>
          </p:cNvSpPr>
          <p:nvPr>
            <p:ph idx="1"/>
          </p:nvPr>
        </p:nvSpPr>
        <p:spPr>
          <a:prstGeom prst="rect">
            <a:avLst/>
          </a:prstGeom>
        </p:spPr>
        <p:txBody>
          <a:bodyPr/>
          <a:lstStyle/>
          <a:p>
            <a:pPr>
              <a:lnSpc>
                <a:spcPct val="120000"/>
              </a:lnSpc>
            </a:pPr>
            <a:r>
              <a:rPr dirty="0">
                <a:latin typeface="+mn-ea"/>
              </a:rPr>
              <a:t>競爭激烈的競合關係</a:t>
            </a:r>
          </a:p>
          <a:p>
            <a:pPr marL="685800" lvl="1" indent="-228600">
              <a:lnSpc>
                <a:spcPct val="120000"/>
              </a:lnSpc>
              <a:defRPr sz="2500"/>
            </a:pPr>
            <a:r>
              <a:rPr dirty="0">
                <a:latin typeface="+mn-ea"/>
              </a:rPr>
              <a:t>競爭：滴滴打車(騰訊)v.s快的打車(</a:t>
            </a:r>
            <a:r>
              <a:rPr dirty="0" err="1">
                <a:latin typeface="+mn-ea"/>
              </a:rPr>
              <a:t>支付寶</a:t>
            </a:r>
            <a:r>
              <a:rPr dirty="0">
                <a:latin typeface="+mn-ea"/>
              </a:rPr>
              <a:t>)</a:t>
            </a:r>
          </a:p>
          <a:p>
            <a:pPr marL="685800" lvl="1" indent="-228600">
              <a:lnSpc>
                <a:spcPct val="120000"/>
              </a:lnSpc>
              <a:defRPr sz="2500"/>
            </a:pPr>
            <a:r>
              <a:rPr dirty="0">
                <a:latin typeface="+mn-ea"/>
              </a:rPr>
              <a:t>合作：螞蟻金融服務(簡稱螞蟻金服)</a:t>
            </a:r>
            <a:r>
              <a:rPr lang="zh-TW" altLang="en-US" dirty="0">
                <a:latin typeface="+mn-ea"/>
              </a:rPr>
              <a:t>旗下的支付寶</a:t>
            </a:r>
            <a:r>
              <a:rPr dirty="0" err="1">
                <a:latin typeface="+mn-ea"/>
              </a:rPr>
              <a:t>與元大、玉山銀行合作</a:t>
            </a:r>
            <a:r>
              <a:rPr lang="zh-TW" altLang="en-US" dirty="0">
                <a:latin typeface="+mn-ea"/>
              </a:rPr>
              <a:t>，</a:t>
            </a:r>
            <a:r>
              <a:rPr dirty="0" err="1">
                <a:latin typeface="+mn-ea"/>
              </a:rPr>
              <a:t>將旗下的支付寶付款服務推向台灣市場</a:t>
            </a:r>
            <a:r>
              <a:rPr lang="zh-TW" altLang="en-US" dirty="0">
                <a:latin typeface="+mn-ea"/>
              </a:rPr>
              <a:t>，</a:t>
            </a:r>
            <a:r>
              <a:rPr dirty="0" err="1">
                <a:latin typeface="+mn-ea"/>
              </a:rPr>
              <a:t>讓陸客來台可以支付寶在夜市、全家便利商店、百貨公司消費付款</a:t>
            </a:r>
            <a:endParaRPr dirty="0">
              <a:latin typeface="+mn-ea"/>
            </a:endParaRP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18</a:t>
            </a:fld>
            <a:endParaRPr lang="en-US" altLang="zh-TW"/>
          </a:p>
        </p:txBody>
      </p:sp>
      <p:pic>
        <p:nvPicPr>
          <p:cNvPr id="348" name="pasted-image.png"/>
          <p:cNvPicPr>
            <a:picLocks noChangeAspect="1"/>
          </p:cNvPicPr>
          <p:nvPr/>
        </p:nvPicPr>
        <p:blipFill rotWithShape="1">
          <a:blip r:embed="rId2">
            <a:extLst/>
          </a:blip>
          <a:srcRect t="12759" b="16210"/>
          <a:stretch/>
        </p:blipFill>
        <p:spPr>
          <a:xfrm>
            <a:off x="6963411" y="4029075"/>
            <a:ext cx="4650943" cy="1857375"/>
          </a:xfrm>
          <a:prstGeom prst="rect">
            <a:avLst/>
          </a:prstGeom>
          <a:ln w="12700">
            <a:miter lim="400000"/>
          </a:ln>
        </p:spPr>
      </p:pic>
      <p:graphicFrame>
        <p:nvGraphicFramePr>
          <p:cNvPr id="8" name="資料庫圖表 7"/>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2554382918"/>
      </p:ext>
    </p:extLst>
  </p:cSld>
  <p:clrMapOvr>
    <a:masterClrMapping/>
  </p:clrMapOvr>
  <p:transition spd="slow"/>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 name="Shape 350"/>
          <p:cNvSpPr>
            <a:spLocks noGrp="1"/>
          </p:cNvSpPr>
          <p:nvPr>
            <p:ph type="title"/>
          </p:nvPr>
        </p:nvSpPr>
        <p:spPr>
          <a:prstGeom prst="rect">
            <a:avLst/>
          </a:prstGeom>
        </p:spPr>
        <p:txBody>
          <a:bodyPr>
            <a:normAutofit/>
          </a:bodyPr>
          <a:lstStyle/>
          <a:p>
            <a:r>
              <a:rPr lang="zh-TW" altLang="en-US" dirty="0">
                <a:latin typeface="+mn-ea"/>
                <a:ea typeface="+mn-ea"/>
              </a:rPr>
              <a:t>創新模式</a:t>
            </a:r>
            <a:r>
              <a:rPr dirty="0">
                <a:latin typeface="+mn-ea"/>
                <a:ea typeface="+mn-ea"/>
              </a:rPr>
              <a:t>-</a:t>
            </a:r>
            <a:r>
              <a:rPr dirty="0" err="1">
                <a:latin typeface="+mn-ea"/>
                <a:ea typeface="+mn-ea"/>
              </a:rPr>
              <a:t>技術面</a:t>
            </a:r>
            <a:endParaRPr dirty="0">
              <a:latin typeface="+mn-ea"/>
              <a:ea typeface="+mn-ea"/>
            </a:endParaRPr>
          </a:p>
        </p:txBody>
      </p:sp>
      <p:sp>
        <p:nvSpPr>
          <p:cNvPr id="351" name="Shape 351"/>
          <p:cNvSpPr>
            <a:spLocks noGrp="1"/>
          </p:cNvSpPr>
          <p:nvPr>
            <p:ph idx="1"/>
          </p:nvPr>
        </p:nvSpPr>
        <p:spPr>
          <a:xfrm>
            <a:off x="612058" y="1474839"/>
            <a:ext cx="7808042" cy="4702124"/>
          </a:xfrm>
          <a:prstGeom prst="rect">
            <a:avLst/>
          </a:prstGeom>
        </p:spPr>
        <p:txBody>
          <a:bodyPr/>
          <a:lstStyle/>
          <a:p>
            <a:pPr>
              <a:lnSpc>
                <a:spcPct val="120000"/>
              </a:lnSpc>
            </a:pPr>
            <a:r>
              <a:rPr dirty="0"/>
              <a:t>支付寶</a:t>
            </a:r>
            <a:r>
              <a:rPr lang="en-US" dirty="0"/>
              <a:t> </a:t>
            </a:r>
            <a:r>
              <a:rPr dirty="0"/>
              <a:t>KungFu </a:t>
            </a:r>
            <a:endParaRPr lang="en-US" dirty="0"/>
          </a:p>
          <a:p>
            <a:pPr>
              <a:lnSpc>
                <a:spcPct val="120000"/>
              </a:lnSpc>
            </a:pPr>
            <a:r>
              <a:rPr dirty="0" err="1"/>
              <a:t>不需要錢幣、信用卡甚至也不用帶手機或任何穿戴裝置出門</a:t>
            </a:r>
            <a:r>
              <a:rPr lang="zh-TW" altLang="en-US" dirty="0"/>
              <a:t>，</a:t>
            </a:r>
            <a:r>
              <a:rPr dirty="0"/>
              <a:t>「</a:t>
            </a:r>
            <a:r>
              <a:rPr dirty="0" err="1"/>
              <a:t>空付」透過支付寶的創新研發技術讓人們掃描任何一樣實體物品後賦予其支付能力</a:t>
            </a:r>
            <a:endParaRPr dirty="0"/>
          </a:p>
          <a:p>
            <a:pPr marL="685800" lvl="1" indent="-228600">
              <a:lnSpc>
                <a:spcPct val="120000"/>
              </a:lnSpc>
              <a:defRPr sz="2400"/>
            </a:pPr>
            <a:r>
              <a:rPr dirty="0" err="1"/>
              <a:t>使用具有唯一特徵的物品做為帳戶金額授權實體</a:t>
            </a:r>
            <a:r>
              <a:rPr lang="zh-TW" altLang="en-US" dirty="0"/>
              <a:t>，</a:t>
            </a:r>
            <a:r>
              <a:rPr dirty="0" err="1"/>
              <a:t>則能提高空付的安全係數</a:t>
            </a:r>
            <a:r>
              <a:rPr dirty="0"/>
              <a:t>。</a:t>
            </a: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19</a:t>
            </a:fld>
            <a:endParaRPr lang="en-US" altLang="zh-TW"/>
          </a:p>
        </p:txBody>
      </p:sp>
      <p:pic>
        <p:nvPicPr>
          <p:cNvPr id="352" name="pasted-image.png"/>
          <p:cNvPicPr>
            <a:picLocks noChangeAspect="1"/>
          </p:cNvPicPr>
          <p:nvPr/>
        </p:nvPicPr>
        <p:blipFill rotWithShape="1">
          <a:blip r:embed="rId3">
            <a:extLst/>
          </a:blip>
          <a:srcRect r="17967"/>
          <a:stretch/>
        </p:blipFill>
        <p:spPr>
          <a:xfrm>
            <a:off x="8891963" y="550140"/>
            <a:ext cx="2328487" cy="1582636"/>
          </a:xfrm>
          <a:prstGeom prst="rect">
            <a:avLst/>
          </a:prstGeom>
          <a:ln w="12700">
            <a:miter lim="400000"/>
          </a:ln>
        </p:spPr>
      </p:pic>
      <p:pic>
        <p:nvPicPr>
          <p:cNvPr id="353" name="pasted-image.png"/>
          <p:cNvPicPr>
            <a:picLocks noChangeAspect="1"/>
          </p:cNvPicPr>
          <p:nvPr/>
        </p:nvPicPr>
        <p:blipFill>
          <a:blip r:embed="rId4">
            <a:extLst/>
          </a:blip>
          <a:stretch>
            <a:fillRect/>
          </a:stretch>
        </p:blipFill>
        <p:spPr>
          <a:xfrm>
            <a:off x="8891962" y="2235692"/>
            <a:ext cx="2328487" cy="4082829"/>
          </a:xfrm>
          <a:prstGeom prst="rect">
            <a:avLst/>
          </a:prstGeom>
          <a:ln w="12700">
            <a:miter lim="400000"/>
          </a:ln>
        </p:spPr>
      </p:pic>
      <p:graphicFrame>
        <p:nvGraphicFramePr>
          <p:cNvPr id="9" name="資料庫圖表 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0"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3434107405"/>
      </p:ext>
    </p:extLst>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a:xfrm>
            <a:off x="612057" y="365126"/>
            <a:ext cx="11002297" cy="954856"/>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a:bodyPr>
          <a:lstStyle>
            <a:lvl1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9pPr>
          </a:lstStyle>
          <a:p>
            <a:r>
              <a:rPr lang="en-US" altLang="zh-TW" sz="4200" b="1" dirty="0">
                <a:solidFill>
                  <a:srgbClr val="9F2936"/>
                </a:solidFill>
                <a:latin typeface="Corbel"/>
                <a:ea typeface="微軟正黑體"/>
                <a:cs typeface="+mj-cs"/>
              </a:rPr>
              <a:t>OUTLINE</a:t>
            </a:r>
            <a:endParaRPr lang="zh-TW" altLang="en-US" dirty="0">
              <a:solidFill>
                <a:schemeClr val="accent1"/>
              </a:solidFill>
            </a:endParaRPr>
          </a:p>
        </p:txBody>
      </p:sp>
      <p:sp>
        <p:nvSpPr>
          <p:cNvPr id="5" name="內容版面配置區 2"/>
          <p:cNvSpPr txBox="1">
            <a:spLocks/>
          </p:cNvSpPr>
          <p:nvPr/>
        </p:nvSpPr>
        <p:spPr>
          <a:xfrm>
            <a:off x="612057" y="1549738"/>
            <a:ext cx="11002297" cy="4702124"/>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a:bodyPr>
          <a:lst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9pPr>
          </a:lstStyle>
          <a:p>
            <a:r>
              <a:rPr lang="zh-TW" altLang="en-US" dirty="0"/>
              <a:t>關於支付</a:t>
            </a:r>
            <a:endParaRPr lang="en-US" altLang="zh-TW" dirty="0"/>
          </a:p>
          <a:p>
            <a:pPr lvl="1"/>
            <a:r>
              <a:rPr lang="zh-TW" altLang="en-US" sz="2600" dirty="0"/>
              <a:t>支付的演進</a:t>
            </a:r>
            <a:endParaRPr lang="en-US" altLang="zh-TW" sz="2600" dirty="0"/>
          </a:p>
          <a:p>
            <a:pPr lvl="1"/>
            <a:r>
              <a:rPr lang="zh-TW" altLang="en-US" sz="2600" dirty="0"/>
              <a:t>第三方支付的興起</a:t>
            </a:r>
            <a:endParaRPr lang="en-US" altLang="zh-TW" sz="2600" dirty="0"/>
          </a:p>
          <a:p>
            <a:r>
              <a:rPr lang="zh-TW" altLang="en-US" dirty="0"/>
              <a:t>第三方支付的運作</a:t>
            </a:r>
            <a:endParaRPr lang="en-US" altLang="zh-TW" dirty="0"/>
          </a:p>
          <a:p>
            <a:r>
              <a:rPr lang="zh-TW" altLang="en-US" dirty="0"/>
              <a:t>創新模式</a:t>
            </a:r>
            <a:endParaRPr lang="en-US" altLang="zh-TW" dirty="0"/>
          </a:p>
          <a:p>
            <a:r>
              <a:rPr lang="zh-TW" altLang="en-US" dirty="0"/>
              <a:t>市場與案例</a:t>
            </a:r>
            <a:endParaRPr lang="en-US" altLang="zh-TW" dirty="0"/>
          </a:p>
          <a:p>
            <a:r>
              <a:rPr lang="zh-TW" altLang="en-US" dirty="0"/>
              <a:t>機會與挑戰</a:t>
            </a:r>
            <a:endParaRPr lang="en-US" altLang="zh-TW" dirty="0"/>
          </a:p>
          <a:p>
            <a:pPr lvl="1"/>
            <a:r>
              <a:rPr lang="zh-TW" altLang="en-US" sz="2600" dirty="0"/>
              <a:t>第三方支付相關議題與挑戰</a:t>
            </a:r>
            <a:endParaRPr lang="en-US" altLang="zh-TW" sz="2600" dirty="0"/>
          </a:p>
          <a:p>
            <a:pPr lvl="1"/>
            <a:r>
              <a:rPr lang="zh-TW" altLang="en-US" sz="2600" dirty="0"/>
              <a:t>傳統銀行的挑戰＆應對</a:t>
            </a:r>
            <a:endParaRPr lang="en-US" altLang="zh-TW" sz="2600" dirty="0"/>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2</a:t>
            </a:fld>
            <a:endParaRPr lang="en-US" altLang="zh-TW"/>
          </a:p>
        </p:txBody>
      </p:sp>
      <p:sp>
        <p:nvSpPr>
          <p:cNvPr id="6"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824948128"/>
      </p:ext>
    </p:extLst>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 name="Shape 220"/>
          <p:cNvSpPr>
            <a:spLocks noGrp="1"/>
          </p:cNvSpPr>
          <p:nvPr>
            <p:ph type="title"/>
          </p:nvPr>
        </p:nvSpPr>
        <p:spPr>
          <a:prstGeom prst="rect">
            <a:avLst/>
          </a:prstGeom>
        </p:spPr>
        <p:txBody>
          <a:bodyPr>
            <a:normAutofit/>
          </a:bodyPr>
          <a:lstStyle/>
          <a:p>
            <a:r>
              <a:rPr dirty="0" err="1">
                <a:latin typeface="+mn-ea"/>
                <a:ea typeface="+mn-ea"/>
              </a:rPr>
              <a:t>發展現況-中國第三方支付發展</a:t>
            </a:r>
            <a:endParaRPr dirty="0">
              <a:latin typeface="+mn-ea"/>
              <a:ea typeface="+mn-ea"/>
            </a:endParaRPr>
          </a:p>
        </p:txBody>
      </p:sp>
      <p:sp>
        <p:nvSpPr>
          <p:cNvPr id="5" name="內容版面配置區 4"/>
          <p:cNvSpPr>
            <a:spLocks noGrp="1"/>
          </p:cNvSpPr>
          <p:nvPr>
            <p:ph idx="1"/>
          </p:nvPr>
        </p:nvSpPr>
        <p:spPr/>
        <p:txBody>
          <a:bodyPr/>
          <a:lstStyle/>
          <a:p>
            <a:endParaRPr lang="zh-TW" altLang="en-US"/>
          </a:p>
        </p:txBody>
      </p:sp>
      <p:sp>
        <p:nvSpPr>
          <p:cNvPr id="3" name="投影片編號版面配置區 2"/>
          <p:cNvSpPr>
            <a:spLocks noGrp="1"/>
          </p:cNvSpPr>
          <p:nvPr>
            <p:ph type="sldNum" sz="quarter" idx="12"/>
          </p:nvPr>
        </p:nvSpPr>
        <p:spPr/>
        <p:txBody>
          <a:bodyPr/>
          <a:lstStyle/>
          <a:p>
            <a:fld id="{86CB4B4D-7CA3-9044-876B-883B54F8677D}" type="slidenum">
              <a:rPr lang="en-US" altLang="zh-TW" smtClean="0"/>
              <a:pPr/>
              <a:t>20</a:t>
            </a:fld>
            <a:endParaRPr lang="en-US" altLang="zh-TW"/>
          </a:p>
        </p:txBody>
      </p:sp>
      <p:pic>
        <p:nvPicPr>
          <p:cNvPr id="2" name="圖片 1" descr="螢幕快照 2016-06-22 下午5.20.08.pn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479550" y="1319982"/>
            <a:ext cx="8724900" cy="4622800"/>
          </a:xfrm>
          <a:prstGeom prst="rect">
            <a:avLst/>
          </a:prstGeom>
        </p:spPr>
      </p:pic>
      <p:graphicFrame>
        <p:nvGraphicFramePr>
          <p:cNvPr id="9" name="資料庫圖表 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3879998266"/>
      </p:ext>
    </p:extLst>
  </p:cSld>
  <p:clrMapOvr>
    <a:masterClrMapping/>
  </p:clrMapOvr>
  <p:transition spd="slow"/>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1" lang="zh-TW" altLang="en-US" dirty="0"/>
              <a:t>營運模式</a:t>
            </a:r>
          </a:p>
        </p:txBody>
      </p:sp>
      <p:sp>
        <p:nvSpPr>
          <p:cNvPr id="3" name="投影片編號版面配置區 2"/>
          <p:cNvSpPr>
            <a:spLocks noGrp="1"/>
          </p:cNvSpPr>
          <p:nvPr>
            <p:ph type="sldNum" sz="quarter" idx="12"/>
          </p:nvPr>
        </p:nvSpPr>
        <p:spPr/>
        <p:txBody>
          <a:bodyPr/>
          <a:lstStyle/>
          <a:p>
            <a:fld id="{86CB4B4D-7CA3-9044-876B-883B54F8677D}" type="slidenum">
              <a:rPr lang="en-US" altLang="zh-TW" smtClean="0"/>
              <a:pPr/>
              <a:t>21</a:t>
            </a:fld>
            <a:endParaRPr lang="en-US" altLang="zh-TW"/>
          </a:p>
        </p:txBody>
      </p:sp>
      <p:grpSp>
        <p:nvGrpSpPr>
          <p:cNvPr id="6" name="群組 5"/>
          <p:cNvGrpSpPr/>
          <p:nvPr/>
        </p:nvGrpSpPr>
        <p:grpSpPr>
          <a:xfrm>
            <a:off x="1066653" y="1440334"/>
            <a:ext cx="10820547" cy="4856952"/>
            <a:chOff x="1288472" y="1669924"/>
            <a:chExt cx="10820547" cy="4856952"/>
          </a:xfrm>
        </p:grpSpPr>
        <p:grpSp>
          <p:nvGrpSpPr>
            <p:cNvPr id="20" name="群組 19"/>
            <p:cNvGrpSpPr/>
            <p:nvPr/>
          </p:nvGrpSpPr>
          <p:grpSpPr>
            <a:xfrm>
              <a:off x="2457568" y="1669924"/>
              <a:ext cx="1915803" cy="1888815"/>
              <a:chOff x="2392620" y="3666199"/>
              <a:chExt cx="2304975" cy="2439463"/>
            </a:xfrm>
          </p:grpSpPr>
          <p:sp>
            <p:nvSpPr>
              <p:cNvPr id="4" name="橢圓 3"/>
              <p:cNvSpPr/>
              <p:nvPr/>
            </p:nvSpPr>
            <p:spPr>
              <a:xfrm>
                <a:off x="2392620" y="3666199"/>
                <a:ext cx="2304975" cy="2439463"/>
              </a:xfrm>
              <a:prstGeom prst="ellipse">
                <a:avLst/>
              </a:prstGeom>
              <a:solidFill>
                <a:schemeClr val="accent3">
                  <a:lumMod val="40000"/>
                  <a:lumOff val="60000"/>
                  <a:alpha val="49000"/>
                </a:schemeClr>
              </a:solidFill>
              <a:ln>
                <a:noFill/>
              </a:ln>
            </p:spPr>
            <p:style>
              <a:lnRef idx="1">
                <a:schemeClr val="accent1"/>
              </a:lnRef>
              <a:fillRef idx="3">
                <a:schemeClr val="accent1"/>
              </a:fillRef>
              <a:effectRef idx="2">
                <a:schemeClr val="accent1"/>
              </a:effectRef>
              <a:fontRef idx="minor">
                <a:schemeClr val="lt1"/>
              </a:fontRef>
            </p:style>
            <p:txBody>
              <a:bodyPr/>
              <a:lstStyle/>
              <a:p>
                <a:endParaRPr lang="zh-TW" altLang="en-US"/>
              </a:p>
            </p:txBody>
          </p:sp>
          <p:sp>
            <p:nvSpPr>
              <p:cNvPr id="9" name="文字方塊 8"/>
              <p:cNvSpPr txBox="1"/>
              <p:nvPr/>
            </p:nvSpPr>
            <p:spPr>
              <a:xfrm>
                <a:off x="2522782" y="4526579"/>
                <a:ext cx="2174813" cy="651746"/>
              </a:xfrm>
              <a:prstGeom prst="rect">
                <a:avLst/>
              </a:prstGeom>
              <a:noFill/>
            </p:spPr>
            <p:txBody>
              <a:bodyPr wrap="square" rtlCol="0">
                <a:spAutoFit/>
              </a:bodyPr>
              <a:lstStyle/>
              <a:p>
                <a:pPr algn="ctr"/>
                <a:r>
                  <a:rPr kumimoji="1" lang="zh-TW" alt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rPr>
                  <a:t>集中型</a:t>
                </a:r>
              </a:p>
            </p:txBody>
          </p:sp>
        </p:grpSp>
        <p:cxnSp>
          <p:nvCxnSpPr>
            <p:cNvPr id="14" name="直線箭頭接點 13"/>
            <p:cNvCxnSpPr/>
            <p:nvPr/>
          </p:nvCxnSpPr>
          <p:spPr>
            <a:xfrm>
              <a:off x="2087820" y="6262220"/>
              <a:ext cx="8107702" cy="17395"/>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17" name="直線箭頭接點 16"/>
            <p:cNvCxnSpPr/>
            <p:nvPr/>
          </p:nvCxnSpPr>
          <p:spPr>
            <a:xfrm flipV="1">
              <a:off x="2087820" y="1669925"/>
              <a:ext cx="0" cy="4609690"/>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18" name="文字方塊 17"/>
            <p:cNvSpPr txBox="1"/>
            <p:nvPr/>
          </p:nvSpPr>
          <p:spPr>
            <a:xfrm>
              <a:off x="10461000" y="6003656"/>
              <a:ext cx="1648019" cy="523220"/>
            </a:xfrm>
            <a:prstGeom prst="rect">
              <a:avLst/>
            </a:prstGeom>
            <a:noFill/>
            <a:ln>
              <a:solidFill>
                <a:schemeClr val="bg1"/>
              </a:solidFill>
            </a:ln>
          </p:spPr>
          <p:txBody>
            <a:bodyPr wrap="square" rtlCol="0">
              <a:spAutoFit/>
            </a:bodyPr>
            <a:lstStyle/>
            <a:p>
              <a:r>
                <a:rPr kumimoji="1" lang="zh-TW" altLang="en-US" sz="2800" b="1" dirty="0">
                  <a:ln w="0"/>
                  <a:solidFill>
                    <a:schemeClr val="accent1"/>
                  </a:solidFill>
                  <a:effectLst>
                    <a:outerShdw blurRad="38100" dist="25400" dir="5400000" algn="ctr" rotWithShape="0">
                      <a:srgbClr val="6E747A">
                        <a:alpha val="43000"/>
                      </a:srgbClr>
                    </a:outerShdw>
                  </a:effectLst>
                </a:rPr>
                <a:t>業務種類</a:t>
              </a:r>
            </a:p>
          </p:txBody>
        </p:sp>
        <p:sp>
          <p:nvSpPr>
            <p:cNvPr id="19" name="文字方塊 18"/>
            <p:cNvSpPr txBox="1"/>
            <p:nvPr/>
          </p:nvSpPr>
          <p:spPr>
            <a:xfrm>
              <a:off x="1288472" y="1669924"/>
              <a:ext cx="729753" cy="2246769"/>
            </a:xfrm>
            <a:prstGeom prst="rect">
              <a:avLst/>
            </a:prstGeom>
            <a:noFill/>
            <a:ln>
              <a:solidFill>
                <a:schemeClr val="bg1"/>
              </a:solidFill>
            </a:ln>
          </p:spPr>
          <p:txBody>
            <a:bodyPr wrap="square" rtlCol="0">
              <a:spAutoFit/>
            </a:bodyPr>
            <a:lstStyle/>
            <a:p>
              <a:r>
                <a:rPr kumimoji="1" lang="zh-TW" altLang="en-US" sz="2800" b="1" dirty="0">
                  <a:ln w="0"/>
                  <a:solidFill>
                    <a:schemeClr val="accent1"/>
                  </a:solidFill>
                  <a:effectLst>
                    <a:outerShdw blurRad="38100" dist="25400" dir="5400000" algn="ctr" rotWithShape="0">
                      <a:srgbClr val="6E747A">
                        <a:alpha val="43000"/>
                      </a:srgbClr>
                    </a:outerShdw>
                  </a:effectLst>
                </a:rPr>
                <a:t>集</a:t>
              </a:r>
              <a:endParaRPr kumimoji="1" lang="en-US" altLang="zh-TW" sz="2800" b="1" dirty="0">
                <a:ln w="0"/>
                <a:solidFill>
                  <a:schemeClr val="accent1"/>
                </a:solidFill>
                <a:effectLst>
                  <a:outerShdw blurRad="38100" dist="25400" dir="5400000" algn="ctr" rotWithShape="0">
                    <a:srgbClr val="6E747A">
                      <a:alpha val="43000"/>
                    </a:srgbClr>
                  </a:outerShdw>
                </a:effectLst>
              </a:endParaRPr>
            </a:p>
            <a:p>
              <a:r>
                <a:rPr kumimoji="1" lang="zh-TW" altLang="en-US" sz="2800" b="1" dirty="0">
                  <a:ln w="0"/>
                  <a:solidFill>
                    <a:schemeClr val="accent1"/>
                  </a:solidFill>
                  <a:effectLst>
                    <a:outerShdw blurRad="38100" dist="25400" dir="5400000" algn="ctr" rotWithShape="0">
                      <a:srgbClr val="6E747A">
                        <a:alpha val="43000"/>
                      </a:srgbClr>
                    </a:outerShdw>
                  </a:effectLst>
                </a:rPr>
                <a:t>團</a:t>
              </a:r>
              <a:endParaRPr kumimoji="1" lang="en-US" altLang="zh-TW" sz="2800" b="1" dirty="0">
                <a:ln w="0"/>
                <a:solidFill>
                  <a:schemeClr val="accent1"/>
                </a:solidFill>
                <a:effectLst>
                  <a:outerShdw blurRad="38100" dist="25400" dir="5400000" algn="ctr" rotWithShape="0">
                    <a:srgbClr val="6E747A">
                      <a:alpha val="43000"/>
                    </a:srgbClr>
                  </a:outerShdw>
                </a:effectLst>
              </a:endParaRPr>
            </a:p>
            <a:p>
              <a:r>
                <a:rPr kumimoji="1" lang="zh-TW" altLang="en-US" sz="2800" b="1" dirty="0">
                  <a:ln w="0"/>
                  <a:solidFill>
                    <a:schemeClr val="accent1"/>
                  </a:solidFill>
                  <a:effectLst>
                    <a:outerShdw blurRad="38100" dist="25400" dir="5400000" algn="ctr" rotWithShape="0">
                      <a:srgbClr val="6E747A">
                        <a:alpha val="43000"/>
                      </a:srgbClr>
                    </a:outerShdw>
                  </a:effectLst>
                </a:rPr>
                <a:t>契</a:t>
              </a:r>
              <a:endParaRPr kumimoji="1" lang="en-US" altLang="zh-TW" sz="2800" b="1" dirty="0">
                <a:ln w="0"/>
                <a:solidFill>
                  <a:schemeClr val="accent1"/>
                </a:solidFill>
                <a:effectLst>
                  <a:outerShdw blurRad="38100" dist="25400" dir="5400000" algn="ctr" rotWithShape="0">
                    <a:srgbClr val="6E747A">
                      <a:alpha val="43000"/>
                    </a:srgbClr>
                  </a:outerShdw>
                </a:effectLst>
              </a:endParaRPr>
            </a:p>
            <a:p>
              <a:r>
                <a:rPr kumimoji="1" lang="zh-TW" altLang="en-US" sz="2800" b="1" dirty="0">
                  <a:ln w="0"/>
                  <a:solidFill>
                    <a:schemeClr val="accent1"/>
                  </a:solidFill>
                  <a:effectLst>
                    <a:outerShdw blurRad="38100" dist="25400" dir="5400000" algn="ctr" rotWithShape="0">
                      <a:srgbClr val="6E747A">
                        <a:alpha val="43000"/>
                      </a:srgbClr>
                    </a:outerShdw>
                  </a:effectLst>
                </a:rPr>
                <a:t>合</a:t>
              </a:r>
              <a:endParaRPr kumimoji="1" lang="en-US" altLang="zh-TW" sz="2800" b="1" dirty="0">
                <a:ln w="0"/>
                <a:solidFill>
                  <a:schemeClr val="accent1"/>
                </a:solidFill>
                <a:effectLst>
                  <a:outerShdw blurRad="38100" dist="25400" dir="5400000" algn="ctr" rotWithShape="0">
                    <a:srgbClr val="6E747A">
                      <a:alpha val="43000"/>
                    </a:srgbClr>
                  </a:outerShdw>
                </a:effectLst>
              </a:endParaRPr>
            </a:p>
            <a:p>
              <a:r>
                <a:rPr kumimoji="1" lang="zh-TW" altLang="en-US" sz="2800" b="1" dirty="0">
                  <a:ln w="0"/>
                  <a:solidFill>
                    <a:schemeClr val="accent1"/>
                  </a:solidFill>
                  <a:effectLst>
                    <a:outerShdw blurRad="38100" dist="25400" dir="5400000" algn="ctr" rotWithShape="0">
                      <a:srgbClr val="6E747A">
                        <a:alpha val="43000"/>
                      </a:srgbClr>
                    </a:outerShdw>
                  </a:effectLst>
                </a:rPr>
                <a:t>度</a:t>
              </a:r>
            </a:p>
          </p:txBody>
        </p:sp>
        <p:grpSp>
          <p:nvGrpSpPr>
            <p:cNvPr id="24" name="群組 23"/>
            <p:cNvGrpSpPr/>
            <p:nvPr/>
          </p:nvGrpSpPr>
          <p:grpSpPr>
            <a:xfrm>
              <a:off x="4776214" y="2967308"/>
              <a:ext cx="1900537" cy="1833292"/>
              <a:chOff x="3506125" y="3074768"/>
              <a:chExt cx="1618060" cy="1736416"/>
            </a:xfrm>
          </p:grpSpPr>
          <p:sp>
            <p:nvSpPr>
              <p:cNvPr id="22" name="橢圓 21"/>
              <p:cNvSpPr/>
              <p:nvPr/>
            </p:nvSpPr>
            <p:spPr>
              <a:xfrm>
                <a:off x="3506125" y="3074768"/>
                <a:ext cx="1618060" cy="1736416"/>
              </a:xfrm>
              <a:prstGeom prst="ellipse">
                <a:avLst/>
              </a:prstGeom>
              <a:solidFill>
                <a:schemeClr val="accent3">
                  <a:lumMod val="40000"/>
                  <a:lumOff val="60000"/>
                  <a:alpha val="49000"/>
                </a:schemeClr>
              </a:solidFill>
              <a:ln>
                <a:noFill/>
              </a:ln>
            </p:spPr>
            <p:style>
              <a:lnRef idx="1">
                <a:schemeClr val="accent1"/>
              </a:lnRef>
              <a:fillRef idx="3">
                <a:schemeClr val="accent1"/>
              </a:fillRef>
              <a:effectRef idx="2">
                <a:schemeClr val="accent1"/>
              </a:effectRef>
              <a:fontRef idx="minor">
                <a:schemeClr val="lt1"/>
              </a:fontRef>
            </p:style>
            <p:txBody>
              <a:bodyPr/>
              <a:lstStyle/>
              <a:p>
                <a:endParaRPr lang="zh-TW" altLang="en-US"/>
              </a:p>
            </p:txBody>
          </p:sp>
          <p:sp>
            <p:nvSpPr>
              <p:cNvPr id="11" name="文字方塊 10"/>
              <p:cNvSpPr txBox="1"/>
              <p:nvPr/>
            </p:nvSpPr>
            <p:spPr>
              <a:xfrm>
                <a:off x="3763418" y="3715541"/>
                <a:ext cx="1261066" cy="523220"/>
              </a:xfrm>
              <a:prstGeom prst="rect">
                <a:avLst/>
              </a:prstGeom>
              <a:noFill/>
            </p:spPr>
            <p:txBody>
              <a:bodyPr wrap="square" rtlCol="0">
                <a:spAutoFit/>
              </a:bodyPr>
              <a:lstStyle/>
              <a:p>
                <a:r>
                  <a:rPr kumimoji="1" lang="zh-TW" alt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rPr>
                  <a:t>混合型</a:t>
                </a:r>
              </a:p>
            </p:txBody>
          </p:sp>
        </p:grpSp>
        <p:grpSp>
          <p:nvGrpSpPr>
            <p:cNvPr id="28" name="群組 27"/>
            <p:cNvGrpSpPr/>
            <p:nvPr/>
          </p:nvGrpSpPr>
          <p:grpSpPr>
            <a:xfrm>
              <a:off x="7446160" y="3906856"/>
              <a:ext cx="1881385" cy="1791936"/>
              <a:chOff x="9838642" y="2942734"/>
              <a:chExt cx="1618060" cy="1736416"/>
            </a:xfrm>
          </p:grpSpPr>
          <p:sp>
            <p:nvSpPr>
              <p:cNvPr id="26" name="橢圓 25"/>
              <p:cNvSpPr/>
              <p:nvPr/>
            </p:nvSpPr>
            <p:spPr>
              <a:xfrm>
                <a:off x="9838642" y="2942734"/>
                <a:ext cx="1618060" cy="1736416"/>
              </a:xfrm>
              <a:prstGeom prst="ellipse">
                <a:avLst/>
              </a:prstGeom>
              <a:solidFill>
                <a:schemeClr val="accent3">
                  <a:lumMod val="40000"/>
                  <a:lumOff val="60000"/>
                  <a:alpha val="49000"/>
                </a:schemeClr>
              </a:solidFill>
              <a:ln>
                <a:noFill/>
              </a:ln>
            </p:spPr>
            <p:style>
              <a:lnRef idx="1">
                <a:schemeClr val="accent1"/>
              </a:lnRef>
              <a:fillRef idx="3">
                <a:schemeClr val="accent1"/>
              </a:fillRef>
              <a:effectRef idx="2">
                <a:schemeClr val="accent1"/>
              </a:effectRef>
              <a:fontRef idx="minor">
                <a:schemeClr val="lt1"/>
              </a:fontRef>
            </p:style>
            <p:txBody>
              <a:bodyPr/>
              <a:lstStyle/>
              <a:p>
                <a:endParaRPr lang="zh-TW" altLang="en-US"/>
              </a:p>
            </p:txBody>
          </p:sp>
          <p:sp>
            <p:nvSpPr>
              <p:cNvPr id="10" name="文字方塊 9"/>
              <p:cNvSpPr txBox="1"/>
              <p:nvPr/>
            </p:nvSpPr>
            <p:spPr>
              <a:xfrm>
                <a:off x="10093861" y="3586546"/>
                <a:ext cx="1362841" cy="523220"/>
              </a:xfrm>
              <a:prstGeom prst="rect">
                <a:avLst/>
              </a:prstGeom>
              <a:noFill/>
            </p:spPr>
            <p:txBody>
              <a:bodyPr wrap="square" rtlCol="0">
                <a:spAutoFit/>
              </a:bodyPr>
              <a:lstStyle/>
              <a:p>
                <a:r>
                  <a:rPr kumimoji="1" lang="zh-TW" alt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rPr>
                  <a:t>分散型</a:t>
                </a:r>
              </a:p>
            </p:txBody>
          </p:sp>
        </p:grpSp>
        <p:pic>
          <p:nvPicPr>
            <p:cNvPr id="29" name="pasted-image.png"/>
            <p:cNvPicPr>
              <a:picLocks noChangeAspect="1"/>
            </p:cNvPicPr>
            <p:nvPr/>
          </p:nvPicPr>
          <p:blipFill>
            <a:blip r:embed="rId2" cstate="print">
              <a:extLst>
                <a:ext uri="{BEBA8EAE-BF5A-486C-A8C5-ECC9F3942E4B}">
                  <a14:imgProps xmlns:a14="http://schemas.microsoft.com/office/drawing/2010/main">
                    <a14:imgLayer r:embed="rId3">
                      <a14:imgEffect>
                        <a14:backgroundRemoval t="9982" b="85397" l="0" r="100000">
                          <a14:foregroundMark x1="61333" y1="29760" x2="61333" y2="29760"/>
                          <a14:foregroundMark x1="47167" y1="42514" x2="50000" y2="45656"/>
                          <a14:backgroundMark x1="49000" y1="51941" x2="49000" y2="51941"/>
                          <a14:backgroundMark x1="9667" y1="50092" x2="9667" y2="50092"/>
                          <a14:backgroundMark x1="18667" y1="45471" x2="18667" y2="45471"/>
                          <a14:backgroundMark x1="32833" y1="48983" x2="32833" y2="48983"/>
                          <a14:backgroundMark x1="76500" y1="34381" x2="76500" y2="34381"/>
                          <a14:backgroundMark x1="45000" y1="37708" x2="45000" y2="37708"/>
                          <a14:backgroundMark x1="50833" y1="38632" x2="50833" y2="38632"/>
                          <a14:backgroundMark x1="87333" y1="52495" x2="87333" y2="52495"/>
                          <a14:backgroundMark x1="45667" y1="47505" x2="50500" y2="55268"/>
                        </a14:backgroundRemoval>
                      </a14:imgEffect>
                    </a14:imgLayer>
                  </a14:imgProps>
                </a:ext>
              </a:extLst>
            </a:blip>
            <a:stretch>
              <a:fillRect/>
            </a:stretch>
          </p:blipFill>
          <p:spPr>
            <a:xfrm>
              <a:off x="3545765" y="2687541"/>
              <a:ext cx="1060579" cy="956289"/>
            </a:xfrm>
            <a:prstGeom prst="rect">
              <a:avLst/>
            </a:prstGeom>
            <a:ln w="12700">
              <a:miter lim="400000"/>
            </a:ln>
          </p:spPr>
        </p:pic>
        <p:pic>
          <p:nvPicPr>
            <p:cNvPr id="30" name="pasted-image.png"/>
            <p:cNvPicPr>
              <a:picLocks noChangeAspect="1"/>
            </p:cNvPicPr>
            <p:nvPr/>
          </p:nvPicPr>
          <p:blipFill>
            <a:blip r:embed="rId4" cstate="print">
              <a:extLst>
                <a:ext uri="{BEBA8EAE-BF5A-486C-A8C5-ECC9F3942E4B}">
                  <a14:imgProps xmlns:a14="http://schemas.microsoft.com/office/drawing/2010/main">
                    <a14:imgLayer r:embed="rId5">
                      <a14:imgEffect>
                        <a14:backgroundRemoval t="0" b="100000" l="240" r="100000">
                          <a14:foregroundMark x1="74139" y1="52523" x2="73659" y2="76606"/>
                          <a14:foregroundMark x1="51721" y1="33486" x2="63571" y2="36697"/>
                          <a14:foregroundMark x1="52202" y1="49312" x2="55805" y2="58716"/>
                          <a14:foregroundMark x1="39872" y1="40826" x2="38911" y2="86009"/>
                          <a14:foregroundMark x1="20657" y1="49312" x2="29784" y2="54587"/>
                          <a14:foregroundMark x1="21137" y1="64908" x2="18815" y2="78670"/>
                          <a14:foregroundMark x1="13851" y1="52523" x2="13851" y2="70183"/>
                          <a14:foregroundMark x1="7846" y1="68119" x2="7846" y2="81651"/>
                          <a14:foregroundMark x1="66373" y1="14679" x2="74540" y2="29358"/>
                          <a14:foregroundMark x1="59488" y1="5275" x2="65412" y2="14679"/>
                        </a14:backgroundRemoval>
                      </a14:imgEffect>
                    </a14:imgLayer>
                  </a14:imgProps>
                </a:ext>
              </a:extLst>
            </a:blip>
            <a:srcRect b="5703"/>
            <a:stretch>
              <a:fillRect/>
            </a:stretch>
          </p:blipFill>
          <p:spPr>
            <a:xfrm>
              <a:off x="2396735" y="2823595"/>
              <a:ext cx="1040259" cy="427395"/>
            </a:xfrm>
            <a:prstGeom prst="rect">
              <a:avLst/>
            </a:prstGeom>
            <a:ln w="12700">
              <a:miter lim="400000"/>
            </a:ln>
          </p:spPr>
        </p:pic>
        <p:pic>
          <p:nvPicPr>
            <p:cNvPr id="31" name="pasted-image.png"/>
            <p:cNvPicPr>
              <a:picLocks noChangeAspect="1"/>
            </p:cNvPicPr>
            <p:nvPr/>
          </p:nvPicPr>
          <p:blipFill>
            <a:blip r:embed="rId6" cstate="print">
              <a:extLst>
                <a:ext uri="{BEBA8EAE-BF5A-486C-A8C5-ECC9F3942E4B}">
                  <a14:imgProps xmlns:a14="http://schemas.microsoft.com/office/drawing/2010/main">
                    <a14:imgLayer r:embed="rId7">
                      <a14:imgEffect>
                        <a14:backgroundRemoval t="0" b="90000" l="577" r="100000">
                          <a14:foregroundMark x1="75769" y1="38929" x2="77500" y2="51429"/>
                          <a14:foregroundMark x1="52308" y1="20357" x2="59038" y2="26429"/>
                          <a14:foregroundMark x1="91731" y1="11071" x2="91731" y2="11071"/>
                          <a14:foregroundMark x1="17308" y1="20357" x2="13077" y2="56071"/>
                          <a14:foregroundMark x1="41538" y1="54286" x2="44038" y2="63929"/>
                        </a14:backgroundRemoval>
                      </a14:imgEffect>
                    </a14:imgLayer>
                  </a14:imgProps>
                </a:ext>
              </a:extLst>
            </a:blip>
            <a:stretch>
              <a:fillRect/>
            </a:stretch>
          </p:blipFill>
          <p:spPr>
            <a:xfrm>
              <a:off x="8333256" y="5392916"/>
              <a:ext cx="1214557" cy="653992"/>
            </a:xfrm>
            <a:prstGeom prst="rect">
              <a:avLst/>
            </a:prstGeom>
            <a:ln w="12700">
              <a:miter lim="400000"/>
            </a:ln>
          </p:spPr>
        </p:pic>
        <p:pic>
          <p:nvPicPr>
            <p:cNvPr id="32" name="圖片 31"/>
            <p:cNvPicPr>
              <a:picLocks noChangeAspect="1"/>
            </p:cNvPicPr>
            <p:nvPr/>
          </p:nvPicPr>
          <p:blipFill>
            <a:blip r:embed="rId8"/>
            <a:stretch>
              <a:fillRect/>
            </a:stretch>
          </p:blipFill>
          <p:spPr>
            <a:xfrm>
              <a:off x="6861856" y="4999654"/>
              <a:ext cx="1249972" cy="699138"/>
            </a:xfrm>
            <a:prstGeom prst="rect">
              <a:avLst/>
            </a:prstGeom>
          </p:spPr>
        </p:pic>
        <p:pic>
          <p:nvPicPr>
            <p:cNvPr id="33" name="圖片 32"/>
            <p:cNvPicPr>
              <a:picLocks noChangeAspect="1"/>
            </p:cNvPicPr>
            <p:nvPr/>
          </p:nvPicPr>
          <p:blipFill>
            <a:blip r:embed="rId9" cstate="print">
              <a:extLst>
                <a:ext uri="{BEBA8EAE-BF5A-486C-A8C5-ECC9F3942E4B}">
                  <a14:imgProps xmlns:a14="http://schemas.microsoft.com/office/drawing/2010/main">
                    <a14:imgLayer r:embed="rId10">
                      <a14:imgEffect>
                        <a14:backgroundRemoval t="9823" b="100000" l="10000" r="90000">
                          <a14:foregroundMark x1="24533" y1="75639" x2="24533" y2="88409"/>
                          <a14:foregroundMark x1="39867" y1="84479" x2="39867" y2="81532"/>
                          <a14:foregroundMark x1="45867" y1="83497" x2="47200" y2="86444"/>
                          <a14:foregroundMark x1="57067" y1="72692" x2="55067" y2="86444"/>
                          <a14:foregroundMark x1="66400" y1="89391" x2="69733" y2="89391"/>
                          <a14:foregroundMark x1="76400" y1="82515" x2="76400" y2="82515"/>
                          <a14:foregroundMark x1="77733" y1="74656" x2="77733" y2="83497"/>
                        </a14:backgroundRemoval>
                      </a14:imgEffect>
                    </a14:imgLayer>
                  </a14:imgProps>
                </a:ext>
              </a:extLst>
            </a:blip>
            <a:stretch>
              <a:fillRect/>
            </a:stretch>
          </p:blipFill>
          <p:spPr>
            <a:xfrm>
              <a:off x="4967598" y="4128318"/>
              <a:ext cx="1364663" cy="926151"/>
            </a:xfrm>
            <a:prstGeom prst="rect">
              <a:avLst/>
            </a:prstGeom>
          </p:spPr>
        </p:pic>
      </p:grpSp>
      <p:graphicFrame>
        <p:nvGraphicFramePr>
          <p:cNvPr id="34" name="資料庫圖表 33"/>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
        <p:nvSpPr>
          <p:cNvPr id="25"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25565720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 name="Shape 279"/>
          <p:cNvSpPr>
            <a:spLocks noGrp="1"/>
          </p:cNvSpPr>
          <p:nvPr>
            <p:ph type="title"/>
          </p:nvPr>
        </p:nvSpPr>
        <p:spPr>
          <a:prstGeom prst="rect">
            <a:avLst/>
          </a:prstGeom>
        </p:spPr>
        <p:txBody>
          <a:bodyPr>
            <a:noAutofit/>
          </a:bodyPr>
          <a:lstStyle/>
          <a:p>
            <a:r>
              <a:rPr sz="3600" dirty="0">
                <a:latin typeface="+mn-ea"/>
                <a:ea typeface="+mn-ea"/>
              </a:rPr>
              <a:t>支付寶(AliPay)         </a:t>
            </a:r>
            <a:r>
              <a:rPr lang="en-US" sz="3600" dirty="0">
                <a:latin typeface="+mn-ea"/>
                <a:ea typeface="+mn-ea"/>
              </a:rPr>
              <a:t>          </a:t>
            </a:r>
            <a:r>
              <a:rPr sz="3600" dirty="0">
                <a:latin typeface="+mn-ea"/>
                <a:ea typeface="+mn-ea"/>
              </a:rPr>
              <a:t>   財付通(TenPay)</a:t>
            </a:r>
          </a:p>
        </p:txBody>
      </p:sp>
      <p:sp>
        <p:nvSpPr>
          <p:cNvPr id="280" name="Shape 280"/>
          <p:cNvSpPr>
            <a:spLocks noGrp="1"/>
          </p:cNvSpPr>
          <p:nvPr>
            <p:ph idx="1"/>
          </p:nvPr>
        </p:nvSpPr>
        <p:spPr>
          <a:xfrm>
            <a:off x="612057" y="1819275"/>
            <a:ext cx="11002297" cy="4357688"/>
          </a:xfrm>
          <a:prstGeom prst="rect">
            <a:avLst/>
          </a:prstGeom>
        </p:spPr>
        <p:txBody>
          <a:bodyPr>
            <a:normAutofit/>
          </a:bodyPr>
          <a:lstStyle/>
          <a:p>
            <a:pPr>
              <a:lnSpc>
                <a:spcPct val="150000"/>
              </a:lnSpc>
              <a:defRPr sz="2000"/>
            </a:pPr>
            <a:r>
              <a:rPr sz="2200" dirty="0">
                <a:latin typeface="+mn-ea"/>
              </a:rPr>
              <a:t>CEO：馬雲</a:t>
            </a:r>
          </a:p>
          <a:p>
            <a:pPr>
              <a:lnSpc>
                <a:spcPct val="150000"/>
              </a:lnSpc>
              <a:defRPr sz="2000"/>
            </a:pPr>
            <a:r>
              <a:rPr sz="2200" dirty="0">
                <a:latin typeface="+mn-ea"/>
              </a:rPr>
              <a:t>成立時間：2004年12月</a:t>
            </a:r>
          </a:p>
          <a:p>
            <a:pPr>
              <a:lnSpc>
                <a:spcPct val="150000"/>
              </a:lnSpc>
              <a:defRPr sz="2000"/>
            </a:pPr>
            <a:r>
              <a:rPr sz="2200" dirty="0" err="1">
                <a:latin typeface="+mn-ea"/>
              </a:rPr>
              <a:t>公司：浙江支付寶網路技術有限公司</a:t>
            </a:r>
            <a:endParaRPr sz="2200" dirty="0">
              <a:latin typeface="+mn-ea"/>
            </a:endParaRPr>
          </a:p>
          <a:p>
            <a:pPr>
              <a:lnSpc>
                <a:spcPct val="150000"/>
              </a:lnSpc>
              <a:defRPr sz="2000"/>
            </a:pPr>
            <a:r>
              <a:rPr sz="2200" dirty="0">
                <a:latin typeface="+mn-ea"/>
              </a:rPr>
              <a:t>歸屬集團：阿里巴巴集團</a:t>
            </a:r>
          </a:p>
          <a:p>
            <a:pPr>
              <a:lnSpc>
                <a:spcPct val="150000"/>
              </a:lnSpc>
              <a:defRPr sz="2000"/>
            </a:pPr>
            <a:r>
              <a:rPr sz="2200" dirty="0">
                <a:latin typeface="+mn-ea"/>
              </a:rPr>
              <a:t>業務領域</a:t>
            </a:r>
            <a:r>
              <a:rPr lang="zh-TW" altLang="en-US" sz="2200" dirty="0">
                <a:latin typeface="+mn-ea"/>
              </a:rPr>
              <a:t>：網路支付</a:t>
            </a:r>
            <a:endParaRPr lang="en-US" altLang="zh-TW" sz="2200" dirty="0">
              <a:latin typeface="+mn-ea"/>
            </a:endParaRPr>
          </a:p>
          <a:p>
            <a:pPr>
              <a:lnSpc>
                <a:spcPct val="150000"/>
              </a:lnSpc>
              <a:defRPr sz="2000"/>
            </a:pPr>
            <a:r>
              <a:rPr sz="2200" dirty="0" err="1">
                <a:latin typeface="+mn-ea"/>
              </a:rPr>
              <a:t>應用網站：淘寶網、天貓等</a:t>
            </a:r>
            <a:endParaRPr sz="2200" dirty="0">
              <a:latin typeface="+mn-ea"/>
            </a:endParaRP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22</a:t>
            </a:fld>
            <a:endParaRPr lang="en-US" altLang="zh-TW"/>
          </a:p>
        </p:txBody>
      </p:sp>
      <p:sp>
        <p:nvSpPr>
          <p:cNvPr id="281" name="Shape 281"/>
          <p:cNvSpPr/>
          <p:nvPr/>
        </p:nvSpPr>
        <p:spPr>
          <a:xfrm>
            <a:off x="6274564" y="1742025"/>
            <a:ext cx="5475511" cy="4351338"/>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a:bodyPr>
          <a:lstStyle/>
          <a:p>
            <a:pPr marL="228600" indent="-228600">
              <a:lnSpc>
                <a:spcPct val="150000"/>
              </a:lnSpc>
              <a:spcBef>
                <a:spcPts val="1000"/>
              </a:spcBef>
              <a:buSzPct val="100000"/>
              <a:buFont typeface="Arial"/>
              <a:buChar char="•"/>
              <a:defRPr sz="2000"/>
            </a:pPr>
            <a:r>
              <a:rPr sz="2200" dirty="0">
                <a:latin typeface="+mn-ea"/>
              </a:rPr>
              <a:t>CEO：馬化騰</a:t>
            </a:r>
          </a:p>
          <a:p>
            <a:pPr marL="228600" indent="-228600">
              <a:lnSpc>
                <a:spcPct val="150000"/>
              </a:lnSpc>
              <a:spcBef>
                <a:spcPts val="1000"/>
              </a:spcBef>
              <a:buSzPct val="100000"/>
              <a:buFont typeface="Arial"/>
              <a:buChar char="•"/>
              <a:defRPr sz="2000"/>
            </a:pPr>
            <a:r>
              <a:rPr sz="2200" dirty="0">
                <a:latin typeface="+mn-ea"/>
              </a:rPr>
              <a:t>成立時間：2005年9月</a:t>
            </a:r>
          </a:p>
          <a:p>
            <a:pPr marL="228600" indent="-228600">
              <a:lnSpc>
                <a:spcPct val="150000"/>
              </a:lnSpc>
              <a:spcBef>
                <a:spcPts val="1000"/>
              </a:spcBef>
              <a:buSzPct val="100000"/>
              <a:buFont typeface="Arial"/>
              <a:buChar char="•"/>
              <a:defRPr sz="2000"/>
            </a:pPr>
            <a:r>
              <a:rPr sz="2200" dirty="0" err="1">
                <a:latin typeface="+mn-ea"/>
              </a:rPr>
              <a:t>公司：深圳市財付通科技有限公司</a:t>
            </a:r>
            <a:endParaRPr sz="2200" dirty="0">
              <a:latin typeface="+mn-ea"/>
            </a:endParaRPr>
          </a:p>
          <a:p>
            <a:pPr marL="228600" indent="-228600">
              <a:lnSpc>
                <a:spcPct val="150000"/>
              </a:lnSpc>
              <a:spcBef>
                <a:spcPts val="1000"/>
              </a:spcBef>
              <a:buSzPct val="100000"/>
              <a:buFont typeface="Arial"/>
              <a:buChar char="•"/>
              <a:defRPr sz="2000"/>
            </a:pPr>
            <a:r>
              <a:rPr sz="2200" dirty="0">
                <a:latin typeface="+mn-ea"/>
              </a:rPr>
              <a:t>歸屬集團：騰訊集團</a:t>
            </a:r>
          </a:p>
          <a:p>
            <a:pPr marL="228600" indent="-228600">
              <a:lnSpc>
                <a:spcPct val="150000"/>
              </a:lnSpc>
              <a:spcBef>
                <a:spcPts val="1000"/>
              </a:spcBef>
              <a:buSzPct val="100000"/>
              <a:buFont typeface="Arial"/>
              <a:buChar char="•"/>
              <a:defRPr sz="2000"/>
            </a:pPr>
            <a:r>
              <a:rPr sz="2200" dirty="0">
                <a:latin typeface="+mn-ea"/>
              </a:rPr>
              <a:t>業務領域</a:t>
            </a:r>
            <a:r>
              <a:rPr lang="zh-TW" altLang="en-US" sz="2200" dirty="0">
                <a:latin typeface="+mn-ea"/>
              </a:rPr>
              <a:t>：電商、行動、航空支付</a:t>
            </a:r>
          </a:p>
          <a:p>
            <a:pPr marL="228600" indent="-228600">
              <a:lnSpc>
                <a:spcPct val="150000"/>
              </a:lnSpc>
              <a:spcBef>
                <a:spcPts val="1000"/>
              </a:spcBef>
              <a:buSzPct val="100000"/>
              <a:buFont typeface="Arial"/>
              <a:buChar char="•"/>
              <a:defRPr sz="2000"/>
            </a:pPr>
            <a:r>
              <a:rPr sz="2200" dirty="0" err="1">
                <a:latin typeface="+mn-ea"/>
              </a:rPr>
              <a:t>應用網站：拍拍網、QQ等</a:t>
            </a:r>
            <a:endParaRPr sz="2200" dirty="0">
              <a:latin typeface="+mn-ea"/>
            </a:endParaRPr>
          </a:p>
        </p:txBody>
      </p:sp>
      <p:pic>
        <p:nvPicPr>
          <p:cNvPr id="282" name="pasted-image.png"/>
          <p:cNvPicPr>
            <a:picLocks noChangeAspect="1"/>
          </p:cNvPicPr>
          <p:nvPr/>
        </p:nvPicPr>
        <p:blipFill rotWithShape="1">
          <a:blip r:embed="rId3" cstate="print">
            <a:extLst/>
          </a:blip>
          <a:srcRect b="28060"/>
          <a:stretch/>
        </p:blipFill>
        <p:spPr>
          <a:xfrm>
            <a:off x="3607129" y="1223504"/>
            <a:ext cx="1717833" cy="1114292"/>
          </a:xfrm>
          <a:prstGeom prst="rect">
            <a:avLst/>
          </a:prstGeom>
          <a:ln w="12700">
            <a:miter lim="400000"/>
          </a:ln>
        </p:spPr>
      </p:pic>
      <p:pic>
        <p:nvPicPr>
          <p:cNvPr id="283" name="pasted-image.png"/>
          <p:cNvPicPr>
            <a:picLocks noChangeAspect="1"/>
          </p:cNvPicPr>
          <p:nvPr/>
        </p:nvPicPr>
        <p:blipFill>
          <a:blip r:embed="rId4" cstate="print">
            <a:extLst/>
          </a:blip>
          <a:srcRect b="5703"/>
          <a:stretch>
            <a:fillRect/>
          </a:stretch>
        </p:blipFill>
        <p:spPr>
          <a:xfrm>
            <a:off x="9901678" y="1395217"/>
            <a:ext cx="1731522" cy="711404"/>
          </a:xfrm>
          <a:prstGeom prst="rect">
            <a:avLst/>
          </a:prstGeom>
          <a:ln w="12700">
            <a:miter lim="400000"/>
          </a:ln>
        </p:spPr>
      </p:pic>
      <p:pic>
        <p:nvPicPr>
          <p:cNvPr id="284" name="圖片 283"/>
          <p:cNvPicPr>
            <a:picLocks/>
          </p:cNvPicPr>
          <p:nvPr/>
        </p:nvPicPr>
        <p:blipFill>
          <a:blip r:embed="rId5">
            <a:extLst/>
          </a:blip>
          <a:stretch>
            <a:fillRect/>
          </a:stretch>
        </p:blipFill>
        <p:spPr>
          <a:xfrm rot="16200000">
            <a:off x="2691629" y="3390900"/>
            <a:ext cx="6249942" cy="101601"/>
          </a:xfrm>
          <a:prstGeom prst="rect">
            <a:avLst/>
          </a:prstGeom>
        </p:spPr>
      </p:pic>
      <p:graphicFrame>
        <p:nvGraphicFramePr>
          <p:cNvPr id="12" name="資料庫圖表 11"/>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1"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93761809"/>
      </p:ext>
    </p:extLst>
  </p:cSld>
  <p:clrMapOvr>
    <a:masterClrMapping/>
  </p:clrMapOvr>
  <p:transition spd="slow"/>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 name="Shape 289"/>
          <p:cNvSpPr/>
          <p:nvPr/>
        </p:nvSpPr>
        <p:spPr>
          <a:xfrm>
            <a:off x="6265142" y="1909897"/>
            <a:ext cx="1250851" cy="703914"/>
          </a:xfrm>
          <a:prstGeom prst="rect">
            <a:avLst/>
          </a:prstGeom>
          <a:solidFill>
            <a:schemeClr val="accent5"/>
          </a:solidFill>
          <a:ln w="38100">
            <a:solidFill>
              <a:schemeClr val="accent5">
                <a:lumMod val="60000"/>
                <a:lumOff val="40000"/>
              </a:schemeClr>
            </a:solidFill>
            <a:miter/>
          </a:ln>
          <a:extLst>
            <a:ext uri="{C572A759-6A51-4108-AA02-DFA0A04FC94B}">
              <ma14:wrappingTextBoxFlag xmlns:ma14="http://schemas.microsoft.com/office/mac/drawingml/2011/main" val="1"/>
            </a:ext>
          </a:extLst>
        </p:spPr>
        <p:txBody>
          <a:bodyPr lIns="45719" rIns="45719" anchor="ctr"/>
          <a:lstStyle>
            <a:lvl1pPr algn="ctr">
              <a:defRPr sz="1600" b="1"/>
            </a:lvl1pPr>
          </a:lstStyle>
          <a:p>
            <a:r>
              <a:rPr sz="2200" dirty="0" err="1">
                <a:solidFill>
                  <a:schemeClr val="bg1"/>
                </a:solidFill>
                <a:latin typeface="+mn-ea"/>
              </a:rPr>
              <a:t>支付寶</a:t>
            </a:r>
            <a:endParaRPr sz="2200" dirty="0">
              <a:solidFill>
                <a:schemeClr val="bg1"/>
              </a:solidFill>
              <a:latin typeface="+mn-ea"/>
            </a:endParaRPr>
          </a:p>
        </p:txBody>
      </p:sp>
      <p:sp>
        <p:nvSpPr>
          <p:cNvPr id="290" name="Shape 290"/>
          <p:cNvSpPr/>
          <p:nvPr/>
        </p:nvSpPr>
        <p:spPr>
          <a:xfrm>
            <a:off x="6280126" y="4389006"/>
            <a:ext cx="1246542" cy="703120"/>
          </a:xfrm>
          <a:prstGeom prst="rect">
            <a:avLst/>
          </a:prstGeom>
          <a:solidFill>
            <a:schemeClr val="accent5"/>
          </a:solidFill>
          <a:ln w="38100">
            <a:solidFill>
              <a:schemeClr val="accent5">
                <a:lumMod val="60000"/>
                <a:lumOff val="40000"/>
              </a:schemeClr>
            </a:solidFill>
            <a:miter/>
          </a:ln>
          <a:extLst>
            <a:ext uri="{C572A759-6A51-4108-AA02-DFA0A04FC94B}">
              <ma14:wrappingTextBoxFlag xmlns:ma14="http://schemas.microsoft.com/office/mac/drawingml/2011/main" val="1"/>
            </a:ext>
          </a:extLst>
        </p:spPr>
        <p:txBody>
          <a:bodyPr lIns="45719" rIns="45719" anchor="ctr"/>
          <a:lstStyle>
            <a:lvl1pPr algn="ctr">
              <a:defRPr sz="1600" b="1"/>
            </a:lvl1pPr>
          </a:lstStyle>
          <a:p>
            <a:r>
              <a:rPr sz="2200" dirty="0">
                <a:solidFill>
                  <a:schemeClr val="bg1"/>
                </a:solidFill>
                <a:latin typeface="+mn-ea"/>
              </a:rPr>
              <a:t>財付通</a:t>
            </a:r>
          </a:p>
        </p:txBody>
      </p:sp>
      <p:sp>
        <p:nvSpPr>
          <p:cNvPr id="291" name="Shape 291"/>
          <p:cNvSpPr/>
          <p:nvPr/>
        </p:nvSpPr>
        <p:spPr>
          <a:xfrm flipV="1">
            <a:off x="6905831" y="2632601"/>
            <a:ext cx="1" cy="1708078"/>
          </a:xfrm>
          <a:prstGeom prst="line">
            <a:avLst/>
          </a:prstGeom>
          <a:ln w="38100">
            <a:solidFill>
              <a:schemeClr val="accent5">
                <a:lumMod val="60000"/>
                <a:lumOff val="40000"/>
              </a:schemeClr>
            </a:solidFill>
            <a:custDash>
              <a:ds d="200000" sp="200000"/>
            </a:custDash>
            <a:miter lim="400000"/>
          </a:ln>
        </p:spPr>
        <p:txBody>
          <a:bodyPr lIns="45719" rIns="45719"/>
          <a:lstStyle/>
          <a:p>
            <a:endParaRPr sz="2200">
              <a:solidFill>
                <a:schemeClr val="bg1"/>
              </a:solidFill>
              <a:latin typeface="+mn-ea"/>
            </a:endParaRPr>
          </a:p>
        </p:txBody>
      </p:sp>
      <p:sp>
        <p:nvSpPr>
          <p:cNvPr id="292" name="Shape 292"/>
          <p:cNvSpPr/>
          <p:nvPr/>
        </p:nvSpPr>
        <p:spPr>
          <a:xfrm>
            <a:off x="8352283" y="1919157"/>
            <a:ext cx="550785" cy="1"/>
          </a:xfrm>
          <a:prstGeom prst="line">
            <a:avLst/>
          </a:prstGeom>
          <a:ln w="38100">
            <a:solidFill>
              <a:schemeClr val="accent5">
                <a:lumMod val="60000"/>
                <a:lumOff val="40000"/>
              </a:schemeClr>
            </a:solidFill>
            <a:custDash>
              <a:ds d="200000" sp="200000"/>
            </a:custDash>
            <a:miter lim="400000"/>
          </a:ln>
        </p:spPr>
        <p:txBody>
          <a:bodyPr lIns="45719" rIns="45719"/>
          <a:lstStyle/>
          <a:p>
            <a:endParaRPr sz="2200">
              <a:solidFill>
                <a:schemeClr val="bg1"/>
              </a:solidFill>
              <a:latin typeface="+mn-ea"/>
            </a:endParaRPr>
          </a:p>
        </p:txBody>
      </p:sp>
      <p:sp>
        <p:nvSpPr>
          <p:cNvPr id="293" name="Shape 293"/>
          <p:cNvSpPr/>
          <p:nvPr/>
        </p:nvSpPr>
        <p:spPr>
          <a:xfrm flipV="1">
            <a:off x="8348157" y="1934372"/>
            <a:ext cx="1" cy="2681175"/>
          </a:xfrm>
          <a:prstGeom prst="line">
            <a:avLst/>
          </a:prstGeom>
          <a:ln w="38100">
            <a:solidFill>
              <a:schemeClr val="accent5">
                <a:lumMod val="60000"/>
                <a:lumOff val="40000"/>
              </a:schemeClr>
            </a:solidFill>
            <a:custDash>
              <a:ds d="200000" sp="200000"/>
            </a:custDash>
            <a:miter lim="400000"/>
          </a:ln>
        </p:spPr>
        <p:txBody>
          <a:bodyPr lIns="45719" rIns="45719"/>
          <a:lstStyle/>
          <a:p>
            <a:endParaRPr sz="2200">
              <a:solidFill>
                <a:schemeClr val="bg1"/>
              </a:solidFill>
              <a:latin typeface="+mn-ea"/>
            </a:endParaRPr>
          </a:p>
        </p:txBody>
      </p:sp>
      <p:sp>
        <p:nvSpPr>
          <p:cNvPr id="294" name="Shape 294"/>
          <p:cNvSpPr/>
          <p:nvPr/>
        </p:nvSpPr>
        <p:spPr>
          <a:xfrm>
            <a:off x="6998961" y="3551094"/>
            <a:ext cx="1378083" cy="1"/>
          </a:xfrm>
          <a:prstGeom prst="line">
            <a:avLst/>
          </a:prstGeom>
          <a:ln w="38100">
            <a:solidFill>
              <a:schemeClr val="accent5">
                <a:lumMod val="60000"/>
                <a:lumOff val="40000"/>
              </a:schemeClr>
            </a:solidFill>
            <a:custDash>
              <a:ds d="200000" sp="200000"/>
            </a:custDash>
            <a:miter lim="400000"/>
          </a:ln>
        </p:spPr>
        <p:txBody>
          <a:bodyPr lIns="45719" rIns="45719"/>
          <a:lstStyle/>
          <a:p>
            <a:endParaRPr sz="2200">
              <a:solidFill>
                <a:schemeClr val="bg1"/>
              </a:solidFill>
              <a:latin typeface="+mn-ea"/>
            </a:endParaRPr>
          </a:p>
        </p:txBody>
      </p:sp>
      <p:sp>
        <p:nvSpPr>
          <p:cNvPr id="295" name="Shape 295"/>
          <p:cNvSpPr/>
          <p:nvPr/>
        </p:nvSpPr>
        <p:spPr>
          <a:xfrm>
            <a:off x="9058238" y="1738068"/>
            <a:ext cx="1579887" cy="447401"/>
          </a:xfrm>
          <a:prstGeom prst="rect">
            <a:avLst/>
          </a:prstGeom>
          <a:solidFill>
            <a:srgbClr val="FFFFFF"/>
          </a:solidFill>
          <a:ln w="12700">
            <a:solidFill>
              <a:srgbClr val="FFFFFF"/>
            </a:solidFill>
            <a:miter lim="400000"/>
          </a:ln>
          <a:extLst>
            <a:ext uri="{C572A759-6A51-4108-AA02-DFA0A04FC94B}">
              <ma14:wrappingTextBoxFlag xmlns:ma14="http://schemas.microsoft.com/office/mac/drawingml/2011/main" val="1"/>
            </a:ext>
          </a:extLst>
        </p:spPr>
        <p:txBody>
          <a:bodyPr lIns="45719" rIns="45719"/>
          <a:lstStyle>
            <a:lvl1pPr>
              <a:defRPr sz="1400"/>
            </a:lvl1pPr>
          </a:lstStyle>
          <a:p>
            <a:r>
              <a:rPr sz="2200" dirty="0">
                <a:solidFill>
                  <a:srgbClr val="000000"/>
                </a:solidFill>
                <a:latin typeface="+mn-ea"/>
              </a:rPr>
              <a:t>支付、收款</a:t>
            </a:r>
          </a:p>
        </p:txBody>
      </p:sp>
      <p:sp>
        <p:nvSpPr>
          <p:cNvPr id="296" name="Shape 296"/>
          <p:cNvSpPr/>
          <p:nvPr/>
        </p:nvSpPr>
        <p:spPr>
          <a:xfrm>
            <a:off x="9033164" y="3243065"/>
            <a:ext cx="1579887" cy="660895"/>
          </a:xfrm>
          <a:prstGeom prst="rect">
            <a:avLst/>
          </a:prstGeom>
          <a:solidFill>
            <a:srgbClr val="FFFFFF"/>
          </a:solidFill>
          <a:ln w="12700">
            <a:solidFill>
              <a:srgbClr val="FFFFFF"/>
            </a:solidFill>
            <a:miter lim="400000"/>
          </a:ln>
          <a:extLst>
            <a:ext uri="{C572A759-6A51-4108-AA02-DFA0A04FC94B}">
              <ma14:wrappingTextBoxFlag xmlns:ma14="http://schemas.microsoft.com/office/mac/drawingml/2011/main" val="1"/>
            </a:ext>
          </a:extLst>
        </p:spPr>
        <p:txBody>
          <a:bodyPr lIns="45719" rIns="45719"/>
          <a:lstStyle>
            <a:lvl1pPr>
              <a:defRPr sz="1400"/>
            </a:lvl1pPr>
          </a:lstStyle>
          <a:p>
            <a:r>
              <a:rPr sz="2200" dirty="0" err="1">
                <a:solidFill>
                  <a:srgbClr val="000000"/>
                </a:solidFill>
                <a:latin typeface="+mn-ea"/>
              </a:rPr>
              <a:t>帳戶之間的轉帳</a:t>
            </a:r>
            <a:endParaRPr sz="2200" dirty="0">
              <a:solidFill>
                <a:srgbClr val="000000"/>
              </a:solidFill>
              <a:latin typeface="+mn-ea"/>
            </a:endParaRPr>
          </a:p>
        </p:txBody>
      </p:sp>
      <p:sp>
        <p:nvSpPr>
          <p:cNvPr id="297" name="Shape 297"/>
          <p:cNvSpPr/>
          <p:nvPr/>
        </p:nvSpPr>
        <p:spPr>
          <a:xfrm>
            <a:off x="8352283" y="2455279"/>
            <a:ext cx="550785" cy="1"/>
          </a:xfrm>
          <a:prstGeom prst="line">
            <a:avLst/>
          </a:prstGeom>
          <a:ln w="38100">
            <a:solidFill>
              <a:schemeClr val="accent5">
                <a:lumMod val="60000"/>
                <a:lumOff val="40000"/>
              </a:schemeClr>
            </a:solidFill>
            <a:custDash>
              <a:ds d="200000" sp="200000"/>
            </a:custDash>
            <a:miter lim="400000"/>
          </a:ln>
        </p:spPr>
        <p:txBody>
          <a:bodyPr lIns="45719" rIns="45719"/>
          <a:lstStyle/>
          <a:p>
            <a:endParaRPr sz="2200">
              <a:solidFill>
                <a:schemeClr val="bg1"/>
              </a:solidFill>
              <a:latin typeface="+mn-ea"/>
            </a:endParaRPr>
          </a:p>
        </p:txBody>
      </p:sp>
      <p:sp>
        <p:nvSpPr>
          <p:cNvPr id="298" name="Shape 298"/>
          <p:cNvSpPr/>
          <p:nvPr/>
        </p:nvSpPr>
        <p:spPr>
          <a:xfrm>
            <a:off x="8352283" y="2991400"/>
            <a:ext cx="550785" cy="1"/>
          </a:xfrm>
          <a:prstGeom prst="line">
            <a:avLst/>
          </a:prstGeom>
          <a:ln w="38100">
            <a:solidFill>
              <a:schemeClr val="accent5">
                <a:lumMod val="60000"/>
                <a:lumOff val="40000"/>
              </a:schemeClr>
            </a:solidFill>
            <a:custDash>
              <a:ds d="200000" sp="200000"/>
            </a:custDash>
            <a:miter lim="400000"/>
          </a:ln>
        </p:spPr>
        <p:txBody>
          <a:bodyPr lIns="45719" rIns="45719"/>
          <a:lstStyle/>
          <a:p>
            <a:endParaRPr sz="2200">
              <a:solidFill>
                <a:schemeClr val="bg1"/>
              </a:solidFill>
              <a:latin typeface="+mn-ea"/>
            </a:endParaRPr>
          </a:p>
        </p:txBody>
      </p:sp>
      <p:sp>
        <p:nvSpPr>
          <p:cNvPr id="299" name="Shape 299"/>
          <p:cNvSpPr/>
          <p:nvPr/>
        </p:nvSpPr>
        <p:spPr>
          <a:xfrm>
            <a:off x="9043023" y="2772893"/>
            <a:ext cx="711112" cy="447403"/>
          </a:xfrm>
          <a:prstGeom prst="rect">
            <a:avLst/>
          </a:prstGeom>
          <a:solidFill>
            <a:srgbClr val="FFFFFF"/>
          </a:solidFill>
          <a:ln w="12700">
            <a:solidFill>
              <a:srgbClr val="FFFFFF"/>
            </a:solidFill>
            <a:miter lim="400000"/>
          </a:ln>
          <a:extLst>
            <a:ext uri="{C572A759-6A51-4108-AA02-DFA0A04FC94B}">
              <ma14:wrappingTextBoxFlag xmlns:ma14="http://schemas.microsoft.com/office/mac/drawingml/2011/main" val="1"/>
            </a:ext>
          </a:extLst>
        </p:spPr>
        <p:txBody>
          <a:bodyPr lIns="45719" rIns="45719"/>
          <a:lstStyle>
            <a:lvl1pPr>
              <a:defRPr sz="1400"/>
            </a:lvl1pPr>
          </a:lstStyle>
          <a:p>
            <a:r>
              <a:rPr sz="2200" dirty="0" err="1">
                <a:solidFill>
                  <a:srgbClr val="000000"/>
                </a:solidFill>
                <a:latin typeface="+mn-ea"/>
              </a:rPr>
              <a:t>儲值</a:t>
            </a:r>
            <a:endParaRPr sz="2200" dirty="0">
              <a:solidFill>
                <a:srgbClr val="000000"/>
              </a:solidFill>
              <a:latin typeface="+mn-ea"/>
            </a:endParaRPr>
          </a:p>
        </p:txBody>
      </p:sp>
      <p:sp>
        <p:nvSpPr>
          <p:cNvPr id="300" name="Shape 300"/>
          <p:cNvSpPr/>
          <p:nvPr/>
        </p:nvSpPr>
        <p:spPr>
          <a:xfrm>
            <a:off x="9010487" y="3956657"/>
            <a:ext cx="1579887" cy="447403"/>
          </a:xfrm>
          <a:prstGeom prst="rect">
            <a:avLst/>
          </a:prstGeom>
          <a:solidFill>
            <a:srgbClr val="FFFFFF"/>
          </a:solidFill>
          <a:ln w="12700">
            <a:solidFill>
              <a:srgbClr val="FFFFFF"/>
            </a:solidFill>
            <a:miter lim="400000"/>
          </a:ln>
          <a:extLst>
            <a:ext uri="{C572A759-6A51-4108-AA02-DFA0A04FC94B}">
              <ma14:wrappingTextBoxFlag xmlns:ma14="http://schemas.microsoft.com/office/mac/drawingml/2011/main" val="1"/>
            </a:ext>
          </a:extLst>
        </p:spPr>
        <p:txBody>
          <a:bodyPr lIns="45719" rIns="45719"/>
          <a:lstStyle>
            <a:lvl1pPr>
              <a:defRPr sz="1400"/>
            </a:lvl1pPr>
          </a:lstStyle>
          <a:p>
            <a:r>
              <a:rPr sz="2200" dirty="0" err="1">
                <a:solidFill>
                  <a:srgbClr val="000000"/>
                </a:solidFill>
                <a:latin typeface="+mn-ea"/>
              </a:rPr>
              <a:t>信用卡業務</a:t>
            </a:r>
            <a:endParaRPr sz="2200" dirty="0">
              <a:solidFill>
                <a:srgbClr val="000000"/>
              </a:solidFill>
              <a:latin typeface="+mn-ea"/>
            </a:endParaRPr>
          </a:p>
        </p:txBody>
      </p:sp>
      <p:sp>
        <p:nvSpPr>
          <p:cNvPr id="301" name="Shape 301"/>
          <p:cNvSpPr/>
          <p:nvPr/>
        </p:nvSpPr>
        <p:spPr>
          <a:xfrm>
            <a:off x="8352283" y="3537690"/>
            <a:ext cx="550785" cy="1"/>
          </a:xfrm>
          <a:prstGeom prst="line">
            <a:avLst/>
          </a:prstGeom>
          <a:ln w="38100">
            <a:solidFill>
              <a:schemeClr val="accent5">
                <a:lumMod val="60000"/>
                <a:lumOff val="40000"/>
              </a:schemeClr>
            </a:solidFill>
            <a:custDash>
              <a:ds d="200000" sp="200000"/>
            </a:custDash>
            <a:miter lim="400000"/>
          </a:ln>
        </p:spPr>
        <p:txBody>
          <a:bodyPr lIns="45719" rIns="45719"/>
          <a:lstStyle/>
          <a:p>
            <a:endParaRPr sz="2200">
              <a:solidFill>
                <a:schemeClr val="bg1"/>
              </a:solidFill>
              <a:latin typeface="+mn-ea"/>
            </a:endParaRPr>
          </a:p>
        </p:txBody>
      </p:sp>
      <p:sp>
        <p:nvSpPr>
          <p:cNvPr id="302" name="Shape 302"/>
          <p:cNvSpPr/>
          <p:nvPr/>
        </p:nvSpPr>
        <p:spPr>
          <a:xfrm>
            <a:off x="8352283" y="4620102"/>
            <a:ext cx="550785" cy="1"/>
          </a:xfrm>
          <a:prstGeom prst="line">
            <a:avLst/>
          </a:prstGeom>
          <a:ln w="38100">
            <a:solidFill>
              <a:schemeClr val="accent5">
                <a:lumMod val="60000"/>
                <a:lumOff val="40000"/>
              </a:schemeClr>
            </a:solidFill>
            <a:custDash>
              <a:ds d="200000" sp="200000"/>
            </a:custDash>
            <a:miter lim="400000"/>
          </a:ln>
        </p:spPr>
        <p:txBody>
          <a:bodyPr lIns="45719" rIns="45719"/>
          <a:lstStyle/>
          <a:p>
            <a:endParaRPr sz="2200">
              <a:solidFill>
                <a:schemeClr val="bg1"/>
              </a:solidFill>
              <a:latin typeface="+mn-ea"/>
            </a:endParaRPr>
          </a:p>
        </p:txBody>
      </p:sp>
      <p:sp>
        <p:nvSpPr>
          <p:cNvPr id="303" name="Shape 303"/>
          <p:cNvSpPr/>
          <p:nvPr/>
        </p:nvSpPr>
        <p:spPr>
          <a:xfrm>
            <a:off x="9043485" y="2219617"/>
            <a:ext cx="711112" cy="447401"/>
          </a:xfrm>
          <a:prstGeom prst="rect">
            <a:avLst/>
          </a:prstGeom>
          <a:solidFill>
            <a:srgbClr val="FFFFFF"/>
          </a:solidFill>
          <a:ln w="12700">
            <a:solidFill>
              <a:srgbClr val="FFFFFF"/>
            </a:solidFill>
            <a:miter lim="400000"/>
          </a:ln>
          <a:extLst>
            <a:ext uri="{C572A759-6A51-4108-AA02-DFA0A04FC94B}">
              <ma14:wrappingTextBoxFlag xmlns:ma14="http://schemas.microsoft.com/office/mac/drawingml/2011/main" val="1"/>
            </a:ext>
          </a:extLst>
        </p:spPr>
        <p:txBody>
          <a:bodyPr lIns="45719" rIns="45719"/>
          <a:lstStyle>
            <a:lvl1pPr>
              <a:defRPr sz="1400"/>
            </a:lvl1pPr>
          </a:lstStyle>
          <a:p>
            <a:r>
              <a:rPr sz="2200" dirty="0" err="1">
                <a:solidFill>
                  <a:srgbClr val="000000"/>
                </a:solidFill>
                <a:latin typeface="+mn-ea"/>
              </a:rPr>
              <a:t>訂票</a:t>
            </a:r>
            <a:endParaRPr sz="2200" dirty="0">
              <a:solidFill>
                <a:srgbClr val="000000"/>
              </a:solidFill>
              <a:latin typeface="+mn-ea"/>
            </a:endParaRPr>
          </a:p>
        </p:txBody>
      </p:sp>
      <p:sp>
        <p:nvSpPr>
          <p:cNvPr id="304" name="Shape 304"/>
          <p:cNvSpPr/>
          <p:nvPr/>
        </p:nvSpPr>
        <p:spPr>
          <a:xfrm>
            <a:off x="9005057" y="4425473"/>
            <a:ext cx="2448663" cy="447403"/>
          </a:xfrm>
          <a:prstGeom prst="rect">
            <a:avLst/>
          </a:prstGeom>
          <a:solidFill>
            <a:srgbClr val="FFFFFF"/>
          </a:solidFill>
          <a:ln w="12700">
            <a:solidFill>
              <a:srgbClr val="FFFFFF"/>
            </a:solidFill>
            <a:miter lim="400000"/>
          </a:ln>
          <a:extLst>
            <a:ext uri="{C572A759-6A51-4108-AA02-DFA0A04FC94B}">
              <ma14:wrappingTextBoxFlag xmlns:ma14="http://schemas.microsoft.com/office/mac/drawingml/2011/main" val="1"/>
            </a:ext>
          </a:extLst>
        </p:spPr>
        <p:txBody>
          <a:bodyPr lIns="45719" rIns="45719"/>
          <a:lstStyle>
            <a:lvl1pPr>
              <a:defRPr sz="1400"/>
            </a:lvl1pPr>
          </a:lstStyle>
          <a:p>
            <a:r>
              <a:rPr sz="2200" dirty="0" err="1">
                <a:solidFill>
                  <a:srgbClr val="000000"/>
                </a:solidFill>
                <a:latin typeface="+mn-ea"/>
              </a:rPr>
              <a:t>買彩票、遊戲點數</a:t>
            </a:r>
            <a:endParaRPr sz="2200" dirty="0">
              <a:solidFill>
                <a:srgbClr val="000000"/>
              </a:solidFill>
              <a:latin typeface="+mn-ea"/>
            </a:endParaRPr>
          </a:p>
        </p:txBody>
      </p:sp>
      <p:sp>
        <p:nvSpPr>
          <p:cNvPr id="305" name="Shape 305"/>
          <p:cNvSpPr/>
          <p:nvPr/>
        </p:nvSpPr>
        <p:spPr>
          <a:xfrm>
            <a:off x="8403122" y="4165323"/>
            <a:ext cx="550785" cy="1"/>
          </a:xfrm>
          <a:prstGeom prst="line">
            <a:avLst/>
          </a:prstGeom>
          <a:ln w="38100">
            <a:solidFill>
              <a:schemeClr val="accent5">
                <a:lumMod val="60000"/>
                <a:lumOff val="40000"/>
              </a:schemeClr>
            </a:solidFill>
            <a:custDash>
              <a:ds d="200000" sp="200000"/>
            </a:custDash>
            <a:miter lim="400000"/>
          </a:ln>
        </p:spPr>
        <p:txBody>
          <a:bodyPr lIns="45719" rIns="45719"/>
          <a:lstStyle/>
          <a:p>
            <a:endParaRPr sz="2200">
              <a:solidFill>
                <a:schemeClr val="bg1"/>
              </a:solidFill>
              <a:latin typeface="+mn-ea"/>
            </a:endParaRPr>
          </a:p>
        </p:txBody>
      </p:sp>
      <p:sp>
        <p:nvSpPr>
          <p:cNvPr id="306" name="Shape 306"/>
          <p:cNvSpPr/>
          <p:nvPr/>
        </p:nvSpPr>
        <p:spPr>
          <a:xfrm flipH="1" flipV="1">
            <a:off x="6255866" y="1480138"/>
            <a:ext cx="438638" cy="438638"/>
          </a:xfrm>
          <a:prstGeom prst="line">
            <a:avLst/>
          </a:prstGeom>
          <a:ln w="38100">
            <a:solidFill>
              <a:schemeClr val="accent5">
                <a:lumMod val="60000"/>
                <a:lumOff val="40000"/>
              </a:schemeClr>
            </a:solidFill>
            <a:miter lim="400000"/>
            <a:tailEnd type="triangle"/>
          </a:ln>
        </p:spPr>
        <p:txBody>
          <a:bodyPr lIns="45719" rIns="45719"/>
          <a:lstStyle/>
          <a:p>
            <a:endParaRPr sz="2200">
              <a:solidFill>
                <a:schemeClr val="bg1"/>
              </a:solidFill>
              <a:latin typeface="+mn-ea"/>
            </a:endParaRPr>
          </a:p>
        </p:txBody>
      </p:sp>
      <p:sp>
        <p:nvSpPr>
          <p:cNvPr id="307" name="Shape 307"/>
          <p:cNvSpPr/>
          <p:nvPr/>
        </p:nvSpPr>
        <p:spPr>
          <a:xfrm flipV="1">
            <a:off x="7028039" y="1482246"/>
            <a:ext cx="438638" cy="438638"/>
          </a:xfrm>
          <a:prstGeom prst="line">
            <a:avLst/>
          </a:prstGeom>
          <a:ln w="38100">
            <a:solidFill>
              <a:schemeClr val="accent5">
                <a:lumMod val="60000"/>
                <a:lumOff val="40000"/>
              </a:schemeClr>
            </a:solidFill>
            <a:miter lim="400000"/>
            <a:tailEnd type="triangle"/>
          </a:ln>
        </p:spPr>
        <p:txBody>
          <a:bodyPr lIns="45719" rIns="45719"/>
          <a:lstStyle/>
          <a:p>
            <a:endParaRPr sz="2200">
              <a:solidFill>
                <a:schemeClr val="bg1"/>
              </a:solidFill>
              <a:latin typeface="+mn-ea"/>
            </a:endParaRPr>
          </a:p>
        </p:txBody>
      </p:sp>
      <p:sp>
        <p:nvSpPr>
          <p:cNvPr id="308" name="Shape 308"/>
          <p:cNvSpPr/>
          <p:nvPr/>
        </p:nvSpPr>
        <p:spPr>
          <a:xfrm>
            <a:off x="5806757" y="1090285"/>
            <a:ext cx="952316" cy="461308"/>
          </a:xfrm>
          <a:prstGeom prst="rect">
            <a:avLst/>
          </a:prstGeom>
          <a:noFill/>
          <a:ln w="12700">
            <a:noFill/>
            <a:miter lim="400000"/>
          </a:ln>
          <a:extLst>
            <a:ext uri="{C572A759-6A51-4108-AA02-DFA0A04FC94B}">
              <ma14:wrappingTextBoxFlag xmlns:ma14="http://schemas.microsoft.com/office/mac/drawingml/2011/main" val="1"/>
            </a:ext>
          </a:extLst>
        </p:spPr>
        <p:txBody>
          <a:bodyPr lIns="45719" rIns="45719"/>
          <a:lstStyle>
            <a:lvl1pPr>
              <a:defRPr sz="1400"/>
            </a:lvl1pPr>
          </a:lstStyle>
          <a:p>
            <a:r>
              <a:rPr sz="2200" b="1" dirty="0">
                <a:latin typeface="+mn-ea"/>
              </a:rPr>
              <a:t>淘寶網</a:t>
            </a:r>
          </a:p>
        </p:txBody>
      </p:sp>
      <p:sp>
        <p:nvSpPr>
          <p:cNvPr id="309" name="Shape 309"/>
          <p:cNvSpPr/>
          <p:nvPr/>
        </p:nvSpPr>
        <p:spPr>
          <a:xfrm>
            <a:off x="7287987" y="1090285"/>
            <a:ext cx="676727" cy="461308"/>
          </a:xfrm>
          <a:prstGeom prst="rect">
            <a:avLst/>
          </a:prstGeom>
          <a:noFill/>
          <a:ln w="12700">
            <a:noFill/>
            <a:miter lim="400000"/>
          </a:ln>
          <a:extLst>
            <a:ext uri="{C572A759-6A51-4108-AA02-DFA0A04FC94B}">
              <ma14:wrappingTextBoxFlag xmlns:ma14="http://schemas.microsoft.com/office/mac/drawingml/2011/main" val="1"/>
            </a:ext>
          </a:extLst>
        </p:spPr>
        <p:txBody>
          <a:bodyPr lIns="45719" rIns="45719"/>
          <a:lstStyle>
            <a:lvl1pPr>
              <a:defRPr sz="1400"/>
            </a:lvl1pPr>
          </a:lstStyle>
          <a:p>
            <a:r>
              <a:rPr sz="2200" b="1" dirty="0">
                <a:latin typeface="+mn-ea"/>
              </a:rPr>
              <a:t>天貓</a:t>
            </a:r>
          </a:p>
        </p:txBody>
      </p:sp>
      <p:sp>
        <p:nvSpPr>
          <p:cNvPr id="310" name="Shape 310"/>
          <p:cNvSpPr/>
          <p:nvPr/>
        </p:nvSpPr>
        <p:spPr>
          <a:xfrm flipH="1">
            <a:off x="5946209" y="5114047"/>
            <a:ext cx="438638" cy="438638"/>
          </a:xfrm>
          <a:prstGeom prst="line">
            <a:avLst/>
          </a:prstGeom>
          <a:ln w="38100">
            <a:solidFill>
              <a:schemeClr val="accent5">
                <a:lumMod val="60000"/>
                <a:lumOff val="40000"/>
              </a:schemeClr>
            </a:solidFill>
            <a:miter lim="400000"/>
            <a:tailEnd type="triangle"/>
          </a:ln>
        </p:spPr>
        <p:txBody>
          <a:bodyPr lIns="45719" rIns="45719"/>
          <a:lstStyle/>
          <a:p>
            <a:endParaRPr sz="2200">
              <a:solidFill>
                <a:schemeClr val="bg1"/>
              </a:solidFill>
              <a:latin typeface="+mn-ea"/>
            </a:endParaRPr>
          </a:p>
        </p:txBody>
      </p:sp>
      <p:sp>
        <p:nvSpPr>
          <p:cNvPr id="311" name="Shape 311"/>
          <p:cNvSpPr/>
          <p:nvPr/>
        </p:nvSpPr>
        <p:spPr>
          <a:xfrm>
            <a:off x="7279824" y="5084616"/>
            <a:ext cx="458348" cy="458348"/>
          </a:xfrm>
          <a:prstGeom prst="line">
            <a:avLst/>
          </a:prstGeom>
          <a:ln w="38100">
            <a:solidFill>
              <a:schemeClr val="accent5">
                <a:lumMod val="60000"/>
                <a:lumOff val="40000"/>
              </a:schemeClr>
            </a:solidFill>
            <a:miter lim="400000"/>
            <a:tailEnd type="triangle"/>
          </a:ln>
        </p:spPr>
        <p:txBody>
          <a:bodyPr lIns="45719" rIns="45719"/>
          <a:lstStyle/>
          <a:p>
            <a:endParaRPr sz="2200">
              <a:solidFill>
                <a:schemeClr val="bg1"/>
              </a:solidFill>
              <a:latin typeface="+mn-ea"/>
            </a:endParaRPr>
          </a:p>
        </p:txBody>
      </p:sp>
      <p:sp>
        <p:nvSpPr>
          <p:cNvPr id="312" name="Shape 312"/>
          <p:cNvSpPr/>
          <p:nvPr/>
        </p:nvSpPr>
        <p:spPr>
          <a:xfrm>
            <a:off x="5305426" y="5521801"/>
            <a:ext cx="1381784" cy="488473"/>
          </a:xfrm>
          <a:prstGeom prst="rect">
            <a:avLst/>
          </a:prstGeom>
          <a:solidFill>
            <a:srgbClr val="FFFFFF"/>
          </a:solidFill>
          <a:ln w="12700">
            <a:solidFill>
              <a:srgbClr val="FFFFFF"/>
            </a:solidFill>
            <a:miter lim="400000"/>
          </a:ln>
          <a:extLst>
            <a:ext uri="{C572A759-6A51-4108-AA02-DFA0A04FC94B}">
              <ma14:wrappingTextBoxFlag xmlns:ma14="http://schemas.microsoft.com/office/mac/drawingml/2011/main" val="1"/>
            </a:ext>
          </a:extLst>
        </p:spPr>
        <p:txBody>
          <a:bodyPr lIns="45719" rIns="45719"/>
          <a:lstStyle>
            <a:lvl1pPr>
              <a:defRPr sz="1400"/>
            </a:lvl1pPr>
          </a:lstStyle>
          <a:p>
            <a:r>
              <a:rPr sz="2200" b="1" dirty="0">
                <a:solidFill>
                  <a:srgbClr val="000000"/>
                </a:solidFill>
                <a:latin typeface="+mn-ea"/>
              </a:rPr>
              <a:t>拍拍網</a:t>
            </a:r>
          </a:p>
        </p:txBody>
      </p:sp>
      <p:sp>
        <p:nvSpPr>
          <p:cNvPr id="313" name="Shape 313"/>
          <p:cNvSpPr/>
          <p:nvPr/>
        </p:nvSpPr>
        <p:spPr>
          <a:xfrm>
            <a:off x="7287987" y="5521802"/>
            <a:ext cx="1928054" cy="902448"/>
          </a:xfrm>
          <a:prstGeom prst="rect">
            <a:avLst/>
          </a:prstGeom>
          <a:solidFill>
            <a:srgbClr val="FFFFFF"/>
          </a:solidFill>
          <a:ln w="12700">
            <a:solidFill>
              <a:srgbClr val="FFFFFF"/>
            </a:solidFill>
            <a:miter lim="400000"/>
          </a:ln>
          <a:extLst>
            <a:ext uri="{C572A759-6A51-4108-AA02-DFA0A04FC94B}">
              <ma14:wrappingTextBoxFlag xmlns:ma14="http://schemas.microsoft.com/office/mac/drawingml/2011/main" val="1"/>
            </a:ext>
          </a:extLst>
        </p:spPr>
        <p:txBody>
          <a:bodyPr lIns="45719" rIns="45719"/>
          <a:lstStyle>
            <a:lvl1pPr>
              <a:defRPr sz="1400"/>
            </a:lvl1pPr>
          </a:lstStyle>
          <a:p>
            <a:r>
              <a:rPr sz="2200" b="1" dirty="0" err="1">
                <a:solidFill>
                  <a:srgbClr val="000000"/>
                </a:solidFill>
                <a:latin typeface="+mn-ea"/>
              </a:rPr>
              <a:t>QQ相關服務</a:t>
            </a:r>
            <a:endParaRPr sz="2200" b="1" dirty="0">
              <a:solidFill>
                <a:srgbClr val="000000"/>
              </a:solidFill>
              <a:latin typeface="+mn-ea"/>
            </a:endParaRPr>
          </a:p>
        </p:txBody>
      </p:sp>
      <p:sp>
        <p:nvSpPr>
          <p:cNvPr id="314" name="Shape 314"/>
          <p:cNvSpPr/>
          <p:nvPr/>
        </p:nvSpPr>
        <p:spPr>
          <a:xfrm>
            <a:off x="10715040" y="1646776"/>
            <a:ext cx="1239854" cy="2883425"/>
          </a:xfrm>
          <a:prstGeom prst="ellipse">
            <a:avLst/>
          </a:prstGeom>
          <a:solidFill>
            <a:schemeClr val="accent5"/>
          </a:solidFill>
          <a:ln w="12700">
            <a:solidFill>
              <a:schemeClr val="accent5">
                <a:lumMod val="60000"/>
                <a:lumOff val="40000"/>
              </a:schemeClr>
            </a:solidFill>
            <a:miter/>
          </a:ln>
          <a:extLst>
            <a:ext uri="{C572A759-6A51-4108-AA02-DFA0A04FC94B}">
              <ma14:wrappingTextBoxFlag xmlns:ma14="http://schemas.microsoft.com/office/mac/drawingml/2011/main" val="1"/>
            </a:ext>
          </a:extLst>
        </p:spPr>
        <p:txBody>
          <a:bodyPr lIns="45719" rIns="45719" anchor="ctr"/>
          <a:lstStyle/>
          <a:p>
            <a:pPr algn="ctr">
              <a:defRPr sz="2500">
                <a:solidFill>
                  <a:srgbClr val="FFFFFF"/>
                </a:solidFill>
                <a:latin typeface="Lantinghei TC Demibold"/>
                <a:ea typeface="Lantinghei TC Demibold"/>
                <a:cs typeface="Lantinghei TC Demibold"/>
                <a:sym typeface="Lantinghei TC Demibold"/>
              </a:defRPr>
            </a:pPr>
            <a:r>
              <a:rPr sz="2200" dirty="0">
                <a:solidFill>
                  <a:schemeClr val="bg1"/>
                </a:solidFill>
                <a:latin typeface="+mj-ea"/>
                <a:ea typeface="+mj-ea"/>
              </a:rPr>
              <a:t>生</a:t>
            </a:r>
          </a:p>
          <a:p>
            <a:pPr algn="ctr">
              <a:defRPr sz="2500">
                <a:solidFill>
                  <a:srgbClr val="FFFFFF"/>
                </a:solidFill>
                <a:latin typeface="Lantinghei TC Demibold"/>
                <a:ea typeface="Lantinghei TC Demibold"/>
                <a:cs typeface="Lantinghei TC Demibold"/>
                <a:sym typeface="Lantinghei TC Demibold"/>
              </a:defRPr>
            </a:pPr>
            <a:r>
              <a:rPr sz="2200" dirty="0">
                <a:solidFill>
                  <a:schemeClr val="bg1"/>
                </a:solidFill>
                <a:latin typeface="+mj-ea"/>
                <a:ea typeface="+mj-ea"/>
              </a:rPr>
              <a:t>活</a:t>
            </a:r>
          </a:p>
          <a:p>
            <a:pPr algn="ctr">
              <a:defRPr sz="2500">
                <a:solidFill>
                  <a:srgbClr val="FFFFFF"/>
                </a:solidFill>
                <a:latin typeface="Lantinghei TC Demibold"/>
                <a:ea typeface="Lantinghei TC Demibold"/>
                <a:cs typeface="Lantinghei TC Demibold"/>
                <a:sym typeface="Lantinghei TC Demibold"/>
              </a:defRPr>
            </a:pPr>
            <a:r>
              <a:rPr sz="2200" dirty="0">
                <a:solidFill>
                  <a:schemeClr val="bg1"/>
                </a:solidFill>
                <a:latin typeface="+mj-ea"/>
                <a:ea typeface="+mj-ea"/>
              </a:rPr>
              <a:t>範</a:t>
            </a:r>
          </a:p>
          <a:p>
            <a:pPr algn="ctr">
              <a:defRPr sz="2500">
                <a:solidFill>
                  <a:srgbClr val="FFFFFF"/>
                </a:solidFill>
                <a:latin typeface="Lantinghei TC Demibold"/>
                <a:ea typeface="Lantinghei TC Demibold"/>
                <a:cs typeface="Lantinghei TC Demibold"/>
                <a:sym typeface="Lantinghei TC Demibold"/>
              </a:defRPr>
            </a:pPr>
            <a:r>
              <a:rPr sz="2200" dirty="0">
                <a:solidFill>
                  <a:schemeClr val="bg1"/>
                </a:solidFill>
                <a:latin typeface="+mj-ea"/>
                <a:ea typeface="+mj-ea"/>
              </a:rPr>
              <a:t>疇</a:t>
            </a:r>
          </a:p>
        </p:txBody>
      </p:sp>
      <p:sp>
        <p:nvSpPr>
          <p:cNvPr id="315" name="Shape 315"/>
          <p:cNvSpPr>
            <a:spLocks noGrp="1"/>
          </p:cNvSpPr>
          <p:nvPr>
            <p:ph type="title"/>
          </p:nvPr>
        </p:nvSpPr>
        <p:spPr>
          <a:prstGeom prst="rect">
            <a:avLst/>
          </a:prstGeom>
        </p:spPr>
        <p:txBody>
          <a:bodyPr>
            <a:normAutofit/>
          </a:bodyPr>
          <a:lstStyle/>
          <a:p>
            <a:r>
              <a:rPr dirty="0" err="1">
                <a:latin typeface="+mn-ea"/>
                <a:ea typeface="+mn-ea"/>
              </a:rPr>
              <a:t>營運模式分析</a:t>
            </a:r>
            <a:endParaRPr dirty="0">
              <a:latin typeface="+mn-ea"/>
              <a:ea typeface="+mn-ea"/>
            </a:endParaRPr>
          </a:p>
        </p:txBody>
      </p:sp>
      <p:sp>
        <p:nvSpPr>
          <p:cNvPr id="316" name="Shape 316"/>
          <p:cNvSpPr>
            <a:spLocks noGrp="1"/>
          </p:cNvSpPr>
          <p:nvPr>
            <p:ph idx="1"/>
          </p:nvPr>
        </p:nvSpPr>
        <p:spPr>
          <a:xfrm>
            <a:off x="612057" y="1474839"/>
            <a:ext cx="5305265" cy="4702124"/>
          </a:xfrm>
          <a:prstGeom prst="rect">
            <a:avLst/>
          </a:prstGeom>
        </p:spPr>
        <p:txBody>
          <a:bodyPr/>
          <a:lstStyle/>
          <a:p>
            <a:pPr>
              <a:lnSpc>
                <a:spcPct val="120000"/>
              </a:lnSpc>
              <a:defRPr sz="2500">
                <a:latin typeface="Microsoft JhengHei"/>
                <a:ea typeface="Microsoft JhengHei"/>
                <a:cs typeface="Microsoft JhengHei"/>
                <a:sym typeface="Microsoft JhengHei"/>
              </a:defRPr>
            </a:pPr>
            <a:r>
              <a:rPr dirty="0" err="1">
                <a:latin typeface="+mn-ea"/>
              </a:rPr>
              <a:t>集中型的營運模式</a:t>
            </a:r>
            <a:endParaRPr dirty="0">
              <a:latin typeface="+mn-ea"/>
            </a:endParaRPr>
          </a:p>
          <a:p>
            <a:pPr>
              <a:lnSpc>
                <a:spcPct val="120000"/>
              </a:lnSpc>
              <a:defRPr sz="2500">
                <a:latin typeface="Microsoft JhengHei"/>
                <a:ea typeface="Microsoft JhengHei"/>
                <a:cs typeface="Microsoft JhengHei"/>
                <a:sym typeface="Microsoft JhengHei"/>
              </a:defRPr>
            </a:pPr>
            <a:r>
              <a:rPr dirty="0" err="1">
                <a:latin typeface="+mn-ea"/>
              </a:rPr>
              <a:t>主要透過集團底下網站提供第三方仲介信用服務</a:t>
            </a:r>
            <a:endParaRPr dirty="0">
              <a:latin typeface="+mn-ea"/>
            </a:endParaRPr>
          </a:p>
          <a:p>
            <a:pPr>
              <a:lnSpc>
                <a:spcPct val="120000"/>
              </a:lnSpc>
              <a:defRPr sz="2500">
                <a:latin typeface="Microsoft JhengHei"/>
                <a:ea typeface="Microsoft JhengHei"/>
                <a:cs typeface="Microsoft JhengHei"/>
                <a:sym typeface="Microsoft JhengHei"/>
              </a:defRPr>
            </a:pPr>
            <a:r>
              <a:rPr dirty="0" err="1">
                <a:latin typeface="+mn-ea"/>
              </a:rPr>
              <a:t>好處：最大限度聚集同類型的客戶</a:t>
            </a:r>
            <a:endParaRPr dirty="0">
              <a:latin typeface="+mn-ea"/>
            </a:endParaRPr>
          </a:p>
          <a:p>
            <a:pPr>
              <a:lnSpc>
                <a:spcPct val="120000"/>
              </a:lnSpc>
              <a:defRPr sz="2500">
                <a:latin typeface="Microsoft JhengHei"/>
                <a:ea typeface="Microsoft JhengHei"/>
                <a:cs typeface="Microsoft JhengHei"/>
                <a:sym typeface="Microsoft JhengHei"/>
              </a:defRPr>
            </a:pPr>
            <a:r>
              <a:rPr dirty="0" err="1">
                <a:latin typeface="+mn-ea"/>
              </a:rPr>
              <a:t>缺點：限制業務種類</a:t>
            </a:r>
            <a:endParaRPr lang="en-US" dirty="0">
              <a:latin typeface="+mn-ea"/>
            </a:endParaRPr>
          </a:p>
          <a:p>
            <a:pPr>
              <a:lnSpc>
                <a:spcPct val="120000"/>
              </a:lnSpc>
              <a:defRPr sz="2500">
                <a:latin typeface="Microsoft JhengHei"/>
                <a:ea typeface="Microsoft JhengHei"/>
                <a:cs typeface="Microsoft JhengHei"/>
                <a:sym typeface="Microsoft JhengHei"/>
              </a:defRPr>
            </a:pPr>
            <a:r>
              <a:rPr lang="zh-TW" altLang="en-US" dirty="0">
                <a:latin typeface="+mn-ea"/>
              </a:rPr>
              <a:t>支付寶、財付通</a:t>
            </a:r>
            <a:endParaRPr dirty="0">
              <a:latin typeface="+mn-ea"/>
            </a:endParaRP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23</a:t>
            </a:fld>
            <a:endParaRPr lang="en-US" altLang="zh-TW"/>
          </a:p>
        </p:txBody>
      </p:sp>
      <p:graphicFrame>
        <p:nvGraphicFramePr>
          <p:cNvPr id="34" name="資料庫圖表 33"/>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3"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2048457226"/>
      </p:ext>
    </p:extLst>
  </p:cSld>
  <p:clrMapOvr>
    <a:masterClrMapping/>
  </p:clrMapOvr>
  <p:transition spd="slow"/>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 name="Shape 320"/>
          <p:cNvSpPr>
            <a:spLocks noGrp="1"/>
          </p:cNvSpPr>
          <p:nvPr>
            <p:ph type="title"/>
          </p:nvPr>
        </p:nvSpPr>
        <p:spPr>
          <a:prstGeom prst="rect">
            <a:avLst/>
          </a:prstGeom>
        </p:spPr>
        <p:txBody>
          <a:bodyPr/>
          <a:lstStyle/>
          <a:p>
            <a:r>
              <a:rPr dirty="0">
                <a:latin typeface="+mn-ea"/>
                <a:ea typeface="+mn-ea"/>
              </a:rPr>
              <a:t>快錢(99Bill)</a:t>
            </a:r>
          </a:p>
        </p:txBody>
      </p:sp>
      <p:sp>
        <p:nvSpPr>
          <p:cNvPr id="321" name="Shape 321"/>
          <p:cNvSpPr>
            <a:spLocks noGrp="1"/>
          </p:cNvSpPr>
          <p:nvPr>
            <p:ph idx="1"/>
          </p:nvPr>
        </p:nvSpPr>
        <p:spPr>
          <a:prstGeom prst="rect">
            <a:avLst/>
          </a:prstGeom>
        </p:spPr>
        <p:txBody>
          <a:bodyPr>
            <a:noAutofit/>
          </a:bodyPr>
          <a:lstStyle/>
          <a:p>
            <a:pPr>
              <a:lnSpc>
                <a:spcPct val="150000"/>
              </a:lnSpc>
              <a:defRPr sz="2000"/>
            </a:pPr>
            <a:r>
              <a:rPr sz="2400" dirty="0">
                <a:latin typeface="+mn-ea"/>
              </a:rPr>
              <a:t>CEO：關國光</a:t>
            </a:r>
          </a:p>
          <a:p>
            <a:pPr>
              <a:lnSpc>
                <a:spcPct val="150000"/>
              </a:lnSpc>
              <a:defRPr sz="2000"/>
            </a:pPr>
            <a:r>
              <a:rPr sz="2400" dirty="0">
                <a:latin typeface="+mn-ea"/>
              </a:rPr>
              <a:t>成立時間：2005年</a:t>
            </a:r>
          </a:p>
          <a:p>
            <a:pPr>
              <a:lnSpc>
                <a:spcPct val="150000"/>
              </a:lnSpc>
              <a:defRPr sz="2000"/>
            </a:pPr>
            <a:r>
              <a:rPr sz="2400" dirty="0">
                <a:latin typeface="+mn-ea"/>
              </a:rPr>
              <a:t>所屬行業：</a:t>
            </a:r>
            <a:r>
              <a:rPr lang="zh-TW" altLang="en-US" sz="2400" dirty="0">
                <a:latin typeface="+mn-ea"/>
              </a:rPr>
              <a:t>網路</a:t>
            </a:r>
            <a:r>
              <a:rPr sz="2400" dirty="0">
                <a:latin typeface="+mn-ea"/>
              </a:rPr>
              <a:t>支付</a:t>
            </a:r>
          </a:p>
          <a:p>
            <a:pPr>
              <a:lnSpc>
                <a:spcPct val="150000"/>
              </a:lnSpc>
              <a:defRPr sz="2000"/>
            </a:pPr>
            <a:r>
              <a:rPr sz="2400" dirty="0">
                <a:latin typeface="+mn-ea"/>
              </a:rPr>
              <a:t>業務領域：</a:t>
            </a:r>
          </a:p>
          <a:p>
            <a:pPr marL="685800" lvl="1" indent="-228600">
              <a:defRPr sz="1600"/>
            </a:pPr>
            <a:r>
              <a:rPr sz="2000" dirty="0" err="1">
                <a:latin typeface="+mn-ea"/>
              </a:rPr>
              <a:t>人民幣支付-提供類似支付寶的第三方支付業務</a:t>
            </a:r>
            <a:endParaRPr sz="2000" dirty="0">
              <a:latin typeface="+mn-ea"/>
            </a:endParaRPr>
          </a:p>
          <a:p>
            <a:pPr marL="685800" lvl="1" indent="-228600">
              <a:defRPr sz="1600"/>
            </a:pPr>
            <a:r>
              <a:rPr sz="2000" dirty="0" err="1">
                <a:latin typeface="+mn-ea"/>
              </a:rPr>
              <a:t>外卡支付-支持VISA和Master卡線上支付</a:t>
            </a:r>
            <a:endParaRPr sz="2000" dirty="0">
              <a:latin typeface="+mn-ea"/>
            </a:endParaRPr>
          </a:p>
          <a:p>
            <a:pPr marL="685800" lvl="1" indent="-228600">
              <a:defRPr sz="1600"/>
            </a:pPr>
            <a:r>
              <a:rPr sz="2000" dirty="0">
                <a:latin typeface="+mn-ea"/>
              </a:rPr>
              <a:t>B2B支付-提供企業間的支付平台服務</a:t>
            </a:r>
          </a:p>
          <a:p>
            <a:pPr marL="685800" lvl="1" indent="-228600">
              <a:defRPr sz="1600"/>
            </a:pPr>
            <a:r>
              <a:rPr sz="2000" dirty="0" err="1">
                <a:latin typeface="+mn-ea"/>
              </a:rPr>
              <a:t>快易付-提供定期自動支付服務</a:t>
            </a:r>
            <a:endParaRPr sz="2000" dirty="0">
              <a:latin typeface="+mn-ea"/>
            </a:endParaRPr>
          </a:p>
          <a:p>
            <a:pPr marL="685800" lvl="1" indent="-228600">
              <a:defRPr sz="1600"/>
            </a:pPr>
            <a:r>
              <a:rPr sz="2000" dirty="0" err="1">
                <a:latin typeface="+mn-ea"/>
              </a:rPr>
              <a:t>儲值卡支付-提供神洲等手機儲值卡儲值服務</a:t>
            </a:r>
            <a:endParaRPr sz="2000" dirty="0">
              <a:latin typeface="+mn-ea"/>
            </a:endParaRP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24</a:t>
            </a:fld>
            <a:endParaRPr lang="en-US" altLang="zh-TW"/>
          </a:p>
        </p:txBody>
      </p:sp>
      <p:pic>
        <p:nvPicPr>
          <p:cNvPr id="322" name="pasted-image.png"/>
          <p:cNvPicPr>
            <a:picLocks noChangeAspect="1"/>
          </p:cNvPicPr>
          <p:nvPr/>
        </p:nvPicPr>
        <p:blipFill>
          <a:blip r:embed="rId2" cstate="print">
            <a:extLst/>
          </a:blip>
          <a:stretch>
            <a:fillRect/>
          </a:stretch>
        </p:blipFill>
        <p:spPr>
          <a:xfrm>
            <a:off x="4092957" y="1630818"/>
            <a:ext cx="2168530" cy="1167670"/>
          </a:xfrm>
          <a:prstGeom prst="rect">
            <a:avLst/>
          </a:prstGeom>
          <a:ln w="12700">
            <a:miter lim="400000"/>
          </a:ln>
        </p:spPr>
      </p:pic>
      <p:pic>
        <p:nvPicPr>
          <p:cNvPr id="323" name="螢幕快照 2016-06-20 下午11.13.13.png"/>
          <p:cNvPicPr>
            <a:picLocks noChangeAspect="1"/>
          </p:cNvPicPr>
          <p:nvPr/>
        </p:nvPicPr>
        <p:blipFill>
          <a:blip r:embed="rId3">
            <a:extLst/>
          </a:blip>
          <a:stretch>
            <a:fillRect/>
          </a:stretch>
        </p:blipFill>
        <p:spPr>
          <a:xfrm>
            <a:off x="6781653" y="1319982"/>
            <a:ext cx="5105547" cy="4258338"/>
          </a:xfrm>
          <a:prstGeom prst="rect">
            <a:avLst/>
          </a:prstGeom>
          <a:ln w="12700">
            <a:miter lim="400000"/>
          </a:ln>
        </p:spPr>
      </p:pic>
      <p:graphicFrame>
        <p:nvGraphicFramePr>
          <p:cNvPr id="10" name="資料庫圖表 9"/>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2089850355"/>
      </p:ext>
    </p:extLst>
  </p:cSld>
  <p:clrMapOvr>
    <a:masterClrMapping/>
  </p:clrMapOvr>
  <p:transition spd="slow"/>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群組 5"/>
          <p:cNvGrpSpPr/>
          <p:nvPr/>
        </p:nvGrpSpPr>
        <p:grpSpPr>
          <a:xfrm>
            <a:off x="6380594" y="1887975"/>
            <a:ext cx="5658546" cy="3347188"/>
            <a:chOff x="6398976" y="1757521"/>
            <a:chExt cx="5658546" cy="3347188"/>
          </a:xfrm>
        </p:grpSpPr>
        <p:sp>
          <p:nvSpPr>
            <p:cNvPr id="325" name="Shape 325"/>
            <p:cNvSpPr/>
            <p:nvPr/>
          </p:nvSpPr>
          <p:spPr>
            <a:xfrm>
              <a:off x="6398976" y="2960221"/>
              <a:ext cx="1115787" cy="629950"/>
            </a:xfrm>
            <a:prstGeom prst="rect">
              <a:avLst/>
            </a:prstGeom>
            <a:solidFill>
              <a:schemeClr val="accent3"/>
            </a:solidFill>
            <a:ln w="38100">
              <a:solidFill>
                <a:schemeClr val="accent3">
                  <a:lumMod val="60000"/>
                  <a:lumOff val="40000"/>
                </a:schemeClr>
              </a:solidFill>
              <a:miter/>
            </a:ln>
            <a:extLst>
              <a:ext uri="{C572A759-6A51-4108-AA02-DFA0A04FC94B}">
                <ma14:wrappingTextBoxFlag xmlns:ma14="http://schemas.microsoft.com/office/mac/drawingml/2011/main" val="1"/>
              </a:ext>
            </a:extLst>
          </p:spPr>
          <p:txBody>
            <a:bodyPr lIns="45719" rIns="45719" anchor="ctr"/>
            <a:lstStyle>
              <a:lvl1pPr algn="ctr">
                <a:defRPr b="1"/>
              </a:lvl1pPr>
            </a:lstStyle>
            <a:p>
              <a:r>
                <a:rPr sz="2200" dirty="0" err="1">
                  <a:solidFill>
                    <a:schemeClr val="bg1"/>
                  </a:solidFill>
                </a:rPr>
                <a:t>快錢</a:t>
              </a:r>
              <a:endParaRPr sz="2200" dirty="0">
                <a:solidFill>
                  <a:schemeClr val="bg1"/>
                </a:solidFill>
              </a:endParaRPr>
            </a:p>
          </p:txBody>
        </p:sp>
        <p:grpSp>
          <p:nvGrpSpPr>
            <p:cNvPr id="5" name="群組 4"/>
            <p:cNvGrpSpPr/>
            <p:nvPr/>
          </p:nvGrpSpPr>
          <p:grpSpPr>
            <a:xfrm>
              <a:off x="7511386" y="1757521"/>
              <a:ext cx="3518563" cy="3347188"/>
              <a:chOff x="7511386" y="1757521"/>
              <a:chExt cx="3518563" cy="3347188"/>
            </a:xfrm>
          </p:grpSpPr>
          <p:sp>
            <p:nvSpPr>
              <p:cNvPr id="326" name="Shape 326"/>
              <p:cNvSpPr/>
              <p:nvPr/>
            </p:nvSpPr>
            <p:spPr>
              <a:xfrm>
                <a:off x="8229426" y="1904199"/>
                <a:ext cx="844258" cy="3"/>
              </a:xfrm>
              <a:prstGeom prst="line">
                <a:avLst/>
              </a:prstGeom>
              <a:ln w="38100">
                <a:solidFill>
                  <a:srgbClr val="1B587C"/>
                </a:solidFill>
                <a:custDash>
                  <a:ds d="200000" sp="200000"/>
                </a:custDash>
                <a:miter lim="400000"/>
              </a:ln>
            </p:spPr>
            <p:txBody>
              <a:bodyPr lIns="45719" rIns="45719"/>
              <a:lstStyle/>
              <a:p>
                <a:endParaRPr sz="2200"/>
              </a:p>
            </p:txBody>
          </p:sp>
          <p:sp>
            <p:nvSpPr>
              <p:cNvPr id="327" name="Shape 327"/>
              <p:cNvSpPr/>
              <p:nvPr/>
            </p:nvSpPr>
            <p:spPr>
              <a:xfrm flipV="1">
                <a:off x="8258306" y="1904199"/>
                <a:ext cx="0" cy="2746272"/>
              </a:xfrm>
              <a:prstGeom prst="line">
                <a:avLst/>
              </a:prstGeom>
              <a:ln w="38100">
                <a:solidFill>
                  <a:srgbClr val="1B587C"/>
                </a:solidFill>
                <a:custDash>
                  <a:ds d="200000" sp="200000"/>
                </a:custDash>
                <a:miter lim="400000"/>
              </a:ln>
            </p:spPr>
            <p:txBody>
              <a:bodyPr lIns="45719" rIns="45719"/>
              <a:lstStyle/>
              <a:p>
                <a:endParaRPr sz="2200" dirty="0"/>
              </a:p>
            </p:txBody>
          </p:sp>
          <p:sp>
            <p:nvSpPr>
              <p:cNvPr id="328" name="Shape 328"/>
              <p:cNvSpPr/>
              <p:nvPr/>
            </p:nvSpPr>
            <p:spPr>
              <a:xfrm>
                <a:off x="7511386" y="3293559"/>
                <a:ext cx="746920" cy="0"/>
              </a:xfrm>
              <a:prstGeom prst="line">
                <a:avLst/>
              </a:prstGeom>
              <a:ln w="38100">
                <a:solidFill>
                  <a:srgbClr val="1B587C"/>
                </a:solidFill>
                <a:custDash>
                  <a:ds d="200000" sp="200000"/>
                </a:custDash>
                <a:miter lim="400000"/>
              </a:ln>
            </p:spPr>
            <p:txBody>
              <a:bodyPr lIns="45719" rIns="45719"/>
              <a:lstStyle/>
              <a:p>
                <a:endParaRPr sz="2200"/>
              </a:p>
            </p:txBody>
          </p:sp>
          <p:sp>
            <p:nvSpPr>
              <p:cNvPr id="329" name="Shape 329"/>
              <p:cNvSpPr/>
              <p:nvPr/>
            </p:nvSpPr>
            <p:spPr>
              <a:xfrm>
                <a:off x="9120411" y="1757521"/>
                <a:ext cx="1530513" cy="666577"/>
              </a:xfrm>
              <a:prstGeom prst="rect">
                <a:avLst/>
              </a:prstGeom>
              <a:ln w="12700">
                <a:miter lim="400000"/>
              </a:ln>
              <a:extLst>
                <a:ext uri="{C572A759-6A51-4108-AA02-DFA0A04FC94B}">
                  <ma14:wrappingTextBoxFlag xmlns:ma14="http://schemas.microsoft.com/office/mac/drawingml/2011/main" val="1"/>
                </a:ext>
              </a:extLst>
            </p:spPr>
            <p:txBody>
              <a:bodyPr lIns="45719" rIns="45719"/>
              <a:lstStyle>
                <a:lvl1pPr>
                  <a:defRPr sz="1400"/>
                </a:lvl1pPr>
              </a:lstStyle>
              <a:p>
                <a:r>
                  <a:rPr sz="2200" dirty="0" err="1"/>
                  <a:t>人民幣支付</a:t>
                </a:r>
                <a:endParaRPr sz="2200" dirty="0"/>
              </a:p>
            </p:txBody>
          </p:sp>
          <p:sp>
            <p:nvSpPr>
              <p:cNvPr id="330" name="Shape 330"/>
              <p:cNvSpPr/>
              <p:nvPr/>
            </p:nvSpPr>
            <p:spPr>
              <a:xfrm>
                <a:off x="9122982" y="2207841"/>
                <a:ext cx="1906967" cy="621919"/>
              </a:xfrm>
              <a:prstGeom prst="rect">
                <a:avLst/>
              </a:prstGeom>
              <a:ln w="12700">
                <a:miter lim="400000"/>
              </a:ln>
              <a:extLst>
                <a:ext uri="{C572A759-6A51-4108-AA02-DFA0A04FC94B}">
                  <ma14:wrappingTextBoxFlag xmlns:ma14="http://schemas.microsoft.com/office/mac/drawingml/2011/main" val="1"/>
                </a:ext>
              </a:extLst>
            </p:spPr>
            <p:txBody>
              <a:bodyPr lIns="45719" rIns="45719"/>
              <a:lstStyle>
                <a:lvl1pPr>
                  <a:defRPr sz="1400"/>
                </a:lvl1pPr>
              </a:lstStyle>
              <a:p>
                <a:r>
                  <a:rPr sz="2200" dirty="0" err="1"/>
                  <a:t>外卡線上支付</a:t>
                </a:r>
                <a:endParaRPr sz="2200" dirty="0"/>
              </a:p>
            </p:txBody>
          </p:sp>
          <p:sp>
            <p:nvSpPr>
              <p:cNvPr id="331" name="Shape 331"/>
              <p:cNvSpPr/>
              <p:nvPr/>
            </p:nvSpPr>
            <p:spPr>
              <a:xfrm>
                <a:off x="8240858" y="2474286"/>
                <a:ext cx="844258" cy="3"/>
              </a:xfrm>
              <a:prstGeom prst="line">
                <a:avLst/>
              </a:prstGeom>
              <a:ln w="38100">
                <a:solidFill>
                  <a:srgbClr val="1B587C"/>
                </a:solidFill>
                <a:custDash>
                  <a:ds d="200000" sp="200000"/>
                </a:custDash>
                <a:miter lim="400000"/>
              </a:ln>
            </p:spPr>
            <p:txBody>
              <a:bodyPr lIns="45719" rIns="45719"/>
              <a:lstStyle/>
              <a:p>
                <a:endParaRPr sz="2200" dirty="0"/>
              </a:p>
            </p:txBody>
          </p:sp>
          <p:sp>
            <p:nvSpPr>
              <p:cNvPr id="332" name="Shape 332"/>
              <p:cNvSpPr/>
              <p:nvPr/>
            </p:nvSpPr>
            <p:spPr>
              <a:xfrm>
                <a:off x="8246951" y="2995359"/>
                <a:ext cx="844258" cy="3"/>
              </a:xfrm>
              <a:prstGeom prst="line">
                <a:avLst/>
              </a:prstGeom>
              <a:ln w="38100">
                <a:solidFill>
                  <a:srgbClr val="1B587C"/>
                </a:solidFill>
                <a:custDash>
                  <a:ds d="200000" sp="200000"/>
                </a:custDash>
                <a:miter lim="400000"/>
              </a:ln>
            </p:spPr>
            <p:txBody>
              <a:bodyPr lIns="45719" rIns="45719"/>
              <a:lstStyle/>
              <a:p>
                <a:endParaRPr sz="2200"/>
              </a:p>
            </p:txBody>
          </p:sp>
          <p:sp>
            <p:nvSpPr>
              <p:cNvPr id="333" name="Shape 333"/>
              <p:cNvSpPr/>
              <p:nvPr/>
            </p:nvSpPr>
            <p:spPr>
              <a:xfrm>
                <a:off x="9168093" y="2723858"/>
                <a:ext cx="1530513" cy="666580"/>
              </a:xfrm>
              <a:prstGeom prst="rect">
                <a:avLst/>
              </a:prstGeom>
              <a:ln w="12700">
                <a:miter lim="400000"/>
              </a:ln>
              <a:extLst>
                <a:ext uri="{C572A759-6A51-4108-AA02-DFA0A04FC94B}">
                  <ma14:wrappingTextBoxFlag xmlns:ma14="http://schemas.microsoft.com/office/mac/drawingml/2011/main" val="1"/>
                </a:ext>
              </a:extLst>
            </p:spPr>
            <p:txBody>
              <a:bodyPr lIns="45719" rIns="45719"/>
              <a:lstStyle>
                <a:lvl1pPr>
                  <a:defRPr sz="1400"/>
                </a:lvl1pPr>
              </a:lstStyle>
              <a:p>
                <a:r>
                  <a:rPr sz="2200" dirty="0"/>
                  <a:t>B2B支付</a:t>
                </a:r>
              </a:p>
            </p:txBody>
          </p:sp>
          <p:sp>
            <p:nvSpPr>
              <p:cNvPr id="334" name="Shape 334"/>
              <p:cNvSpPr/>
              <p:nvPr/>
            </p:nvSpPr>
            <p:spPr>
              <a:xfrm>
                <a:off x="9195678" y="3330057"/>
                <a:ext cx="1530513" cy="666580"/>
              </a:xfrm>
              <a:prstGeom prst="rect">
                <a:avLst/>
              </a:prstGeom>
              <a:ln w="12700">
                <a:miter lim="400000"/>
              </a:ln>
              <a:extLst>
                <a:ext uri="{C572A759-6A51-4108-AA02-DFA0A04FC94B}">
                  <ma14:wrappingTextBoxFlag xmlns:ma14="http://schemas.microsoft.com/office/mac/drawingml/2011/main" val="1"/>
                </a:ext>
              </a:extLst>
            </p:spPr>
            <p:txBody>
              <a:bodyPr lIns="45719" rIns="45719"/>
              <a:lstStyle>
                <a:lvl1pPr>
                  <a:defRPr sz="1400"/>
                </a:lvl1pPr>
              </a:lstStyle>
              <a:p>
                <a:r>
                  <a:rPr sz="2200" dirty="0"/>
                  <a:t>VPOS支付</a:t>
                </a:r>
              </a:p>
            </p:txBody>
          </p:sp>
          <p:sp>
            <p:nvSpPr>
              <p:cNvPr id="335" name="Shape 335"/>
              <p:cNvSpPr/>
              <p:nvPr/>
            </p:nvSpPr>
            <p:spPr>
              <a:xfrm>
                <a:off x="8237554" y="3563352"/>
                <a:ext cx="844258" cy="3"/>
              </a:xfrm>
              <a:prstGeom prst="line">
                <a:avLst/>
              </a:prstGeom>
              <a:ln w="38100">
                <a:solidFill>
                  <a:srgbClr val="1B587C"/>
                </a:solidFill>
                <a:custDash>
                  <a:ds d="200000" sp="200000"/>
                </a:custDash>
                <a:miter lim="400000"/>
              </a:ln>
            </p:spPr>
            <p:txBody>
              <a:bodyPr lIns="45719" rIns="45719"/>
              <a:lstStyle/>
              <a:p>
                <a:endParaRPr sz="2200"/>
              </a:p>
            </p:txBody>
          </p:sp>
          <p:sp>
            <p:nvSpPr>
              <p:cNvPr id="336" name="Shape 336"/>
              <p:cNvSpPr/>
              <p:nvPr/>
            </p:nvSpPr>
            <p:spPr>
              <a:xfrm>
                <a:off x="8237554" y="4641821"/>
                <a:ext cx="844258" cy="3"/>
              </a:xfrm>
              <a:prstGeom prst="line">
                <a:avLst/>
              </a:prstGeom>
              <a:ln w="38100">
                <a:solidFill>
                  <a:srgbClr val="1B587C"/>
                </a:solidFill>
                <a:custDash>
                  <a:ds d="200000" sp="200000"/>
                </a:custDash>
                <a:miter lim="400000"/>
              </a:ln>
            </p:spPr>
            <p:txBody>
              <a:bodyPr lIns="45719" rIns="45719"/>
              <a:lstStyle/>
              <a:p>
                <a:endParaRPr sz="2200"/>
              </a:p>
            </p:txBody>
          </p:sp>
          <p:sp>
            <p:nvSpPr>
              <p:cNvPr id="337" name="Shape 337"/>
              <p:cNvSpPr/>
              <p:nvPr/>
            </p:nvSpPr>
            <p:spPr>
              <a:xfrm>
                <a:off x="9209867" y="3871560"/>
                <a:ext cx="1032997" cy="666577"/>
              </a:xfrm>
              <a:prstGeom prst="rect">
                <a:avLst/>
              </a:prstGeom>
              <a:ln w="12700">
                <a:miter lim="400000"/>
              </a:ln>
              <a:extLst>
                <a:ext uri="{C572A759-6A51-4108-AA02-DFA0A04FC94B}">
                  <ma14:wrappingTextBoxFlag xmlns:ma14="http://schemas.microsoft.com/office/mac/drawingml/2011/main" val="1"/>
                </a:ext>
              </a:extLst>
            </p:spPr>
            <p:txBody>
              <a:bodyPr lIns="45719" rIns="45719"/>
              <a:lstStyle>
                <a:lvl1pPr>
                  <a:defRPr sz="1400"/>
                </a:lvl1pPr>
              </a:lstStyle>
              <a:p>
                <a:r>
                  <a:rPr sz="2200" dirty="0" err="1"/>
                  <a:t>快易付</a:t>
                </a:r>
                <a:endParaRPr sz="2200" dirty="0"/>
              </a:p>
            </p:txBody>
          </p:sp>
          <p:sp>
            <p:nvSpPr>
              <p:cNvPr id="338" name="Shape 338"/>
              <p:cNvSpPr/>
              <p:nvPr/>
            </p:nvSpPr>
            <p:spPr>
              <a:xfrm>
                <a:off x="9203783" y="4438129"/>
                <a:ext cx="1530513" cy="666580"/>
              </a:xfrm>
              <a:prstGeom prst="rect">
                <a:avLst/>
              </a:prstGeom>
              <a:ln w="12700">
                <a:miter lim="400000"/>
              </a:ln>
              <a:extLst>
                <a:ext uri="{C572A759-6A51-4108-AA02-DFA0A04FC94B}">
                  <ma14:wrappingTextBoxFlag xmlns:ma14="http://schemas.microsoft.com/office/mac/drawingml/2011/main" val="1"/>
                </a:ext>
              </a:extLst>
            </p:spPr>
            <p:txBody>
              <a:bodyPr lIns="45719" rIns="45719"/>
              <a:lstStyle>
                <a:lvl1pPr>
                  <a:defRPr sz="1400"/>
                </a:lvl1pPr>
              </a:lstStyle>
              <a:p>
                <a:r>
                  <a:rPr sz="2200" dirty="0" err="1"/>
                  <a:t>儲值卡支付</a:t>
                </a:r>
                <a:endParaRPr sz="2200" dirty="0"/>
              </a:p>
            </p:txBody>
          </p:sp>
          <p:sp>
            <p:nvSpPr>
              <p:cNvPr id="339" name="Shape 339"/>
              <p:cNvSpPr/>
              <p:nvPr/>
            </p:nvSpPr>
            <p:spPr>
              <a:xfrm>
                <a:off x="8280214" y="4079865"/>
                <a:ext cx="844258" cy="3"/>
              </a:xfrm>
              <a:prstGeom prst="line">
                <a:avLst/>
              </a:prstGeom>
              <a:ln w="38100">
                <a:solidFill>
                  <a:srgbClr val="1B587C"/>
                </a:solidFill>
                <a:custDash>
                  <a:ds d="200000" sp="200000"/>
                </a:custDash>
                <a:miter lim="400000"/>
              </a:ln>
            </p:spPr>
            <p:txBody>
              <a:bodyPr lIns="45719" rIns="45719"/>
              <a:lstStyle/>
              <a:p>
                <a:endParaRPr sz="2200"/>
              </a:p>
            </p:txBody>
          </p:sp>
        </p:grpSp>
        <p:sp>
          <p:nvSpPr>
            <p:cNvPr id="340" name="Shape 340"/>
            <p:cNvSpPr/>
            <p:nvPr/>
          </p:nvSpPr>
          <p:spPr>
            <a:xfrm>
              <a:off x="10817668" y="2048734"/>
              <a:ext cx="1239854" cy="2883425"/>
            </a:xfrm>
            <a:prstGeom prst="ellipse">
              <a:avLst/>
            </a:prstGeom>
            <a:solidFill>
              <a:srgbClr val="1B587C"/>
            </a:solidFill>
            <a:ln w="12700">
              <a:solidFill>
                <a:srgbClr val="1B587C"/>
              </a:solidFill>
              <a:miter/>
            </a:ln>
            <a:extLst>
              <a:ext uri="{C572A759-6A51-4108-AA02-DFA0A04FC94B}">
                <ma14:wrappingTextBoxFlag xmlns:ma14="http://schemas.microsoft.com/office/mac/drawingml/2011/main" val="1"/>
              </a:ext>
            </a:extLst>
          </p:spPr>
          <p:txBody>
            <a:bodyPr lIns="45719" rIns="45719" anchor="ctr"/>
            <a:lstStyle/>
            <a:p>
              <a:pPr algn="ctr">
                <a:defRPr sz="2500">
                  <a:solidFill>
                    <a:srgbClr val="FFFFFF"/>
                  </a:solidFill>
                  <a:latin typeface="Lantinghei TC Demibold"/>
                  <a:ea typeface="Lantinghei TC Demibold"/>
                  <a:cs typeface="Lantinghei TC Demibold"/>
                  <a:sym typeface="Lantinghei TC Demibold"/>
                </a:defRPr>
              </a:pPr>
              <a:r>
                <a:rPr sz="2200" dirty="0">
                  <a:latin typeface="+mj-ea"/>
                  <a:ea typeface="+mj-ea"/>
                </a:rPr>
                <a:t>多</a:t>
              </a:r>
            </a:p>
            <a:p>
              <a:pPr algn="ctr">
                <a:defRPr sz="2500">
                  <a:solidFill>
                    <a:srgbClr val="FFFFFF"/>
                  </a:solidFill>
                  <a:latin typeface="Lantinghei TC Demibold"/>
                  <a:ea typeface="Lantinghei TC Demibold"/>
                  <a:cs typeface="Lantinghei TC Demibold"/>
                  <a:sym typeface="Lantinghei TC Demibold"/>
                </a:defRPr>
              </a:pPr>
              <a:r>
                <a:rPr sz="2200" dirty="0">
                  <a:latin typeface="+mj-ea"/>
                  <a:ea typeface="+mj-ea"/>
                </a:rPr>
                <a:t>樣</a:t>
              </a:r>
            </a:p>
            <a:p>
              <a:pPr algn="ctr">
                <a:defRPr sz="2500">
                  <a:solidFill>
                    <a:srgbClr val="FFFFFF"/>
                  </a:solidFill>
                  <a:latin typeface="Lantinghei TC Demibold"/>
                  <a:ea typeface="Lantinghei TC Demibold"/>
                  <a:cs typeface="Lantinghei TC Demibold"/>
                  <a:sym typeface="Lantinghei TC Demibold"/>
                </a:defRPr>
              </a:pPr>
              <a:r>
                <a:rPr sz="2200" dirty="0">
                  <a:latin typeface="+mj-ea"/>
                  <a:ea typeface="+mj-ea"/>
                </a:rPr>
                <a:t>化</a:t>
              </a:r>
            </a:p>
          </p:txBody>
        </p:sp>
      </p:grpSp>
      <p:sp>
        <p:nvSpPr>
          <p:cNvPr id="341" name="Shape 341"/>
          <p:cNvSpPr>
            <a:spLocks noGrp="1"/>
          </p:cNvSpPr>
          <p:nvPr>
            <p:ph type="title"/>
          </p:nvPr>
        </p:nvSpPr>
        <p:spPr>
          <a:prstGeom prst="rect">
            <a:avLst/>
          </a:prstGeom>
        </p:spPr>
        <p:txBody>
          <a:bodyPr>
            <a:normAutofit/>
          </a:bodyPr>
          <a:lstStyle/>
          <a:p>
            <a:r>
              <a:rPr dirty="0" err="1">
                <a:latin typeface="+mn-ea"/>
                <a:ea typeface="+mn-ea"/>
              </a:rPr>
              <a:t>營運模式分析</a:t>
            </a:r>
            <a:endParaRPr dirty="0">
              <a:latin typeface="+mn-ea"/>
              <a:ea typeface="+mn-ea"/>
            </a:endParaRPr>
          </a:p>
        </p:txBody>
      </p:sp>
      <p:sp>
        <p:nvSpPr>
          <p:cNvPr id="3" name="投影片編號版面配置區 2"/>
          <p:cNvSpPr>
            <a:spLocks noGrp="1"/>
          </p:cNvSpPr>
          <p:nvPr>
            <p:ph type="sldNum" sz="quarter" idx="12"/>
          </p:nvPr>
        </p:nvSpPr>
        <p:spPr/>
        <p:txBody>
          <a:bodyPr/>
          <a:lstStyle/>
          <a:p>
            <a:fld id="{86CB4B4D-7CA3-9044-876B-883B54F8677D}" type="slidenum">
              <a:rPr lang="en-US" altLang="zh-TW" smtClean="0"/>
              <a:pPr/>
              <a:t>25</a:t>
            </a:fld>
            <a:endParaRPr lang="en-US" altLang="zh-TW"/>
          </a:p>
        </p:txBody>
      </p:sp>
      <p:sp>
        <p:nvSpPr>
          <p:cNvPr id="342" name="Shape 342"/>
          <p:cNvSpPr/>
          <p:nvPr/>
        </p:nvSpPr>
        <p:spPr>
          <a:xfrm>
            <a:off x="709918" y="1544955"/>
            <a:ext cx="5466122" cy="4351339"/>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a:bodyPr>
          <a:lstStyle/>
          <a:p>
            <a:pPr marL="228600" indent="-228600">
              <a:lnSpc>
                <a:spcPct val="120000"/>
              </a:lnSpc>
              <a:spcBef>
                <a:spcPts val="1000"/>
              </a:spcBef>
              <a:buSzPct val="100000"/>
              <a:buFont typeface="Arial"/>
              <a:buChar char="•"/>
              <a:defRPr sz="2500">
                <a:latin typeface="Microsoft JhengHei"/>
                <a:ea typeface="Microsoft JhengHei"/>
                <a:cs typeface="Microsoft JhengHei"/>
                <a:sym typeface="Microsoft JhengHei"/>
              </a:defRPr>
            </a:pPr>
            <a:r>
              <a:rPr dirty="0" err="1"/>
              <a:t>分散型的營運模式</a:t>
            </a:r>
            <a:endParaRPr dirty="0"/>
          </a:p>
          <a:p>
            <a:pPr marL="228600" indent="-228600">
              <a:lnSpc>
                <a:spcPct val="120000"/>
              </a:lnSpc>
              <a:spcBef>
                <a:spcPts val="1000"/>
              </a:spcBef>
              <a:buSzPct val="100000"/>
              <a:buFont typeface="Arial"/>
              <a:buChar char="•"/>
              <a:defRPr sz="2500">
                <a:latin typeface="Microsoft JhengHei"/>
                <a:ea typeface="Microsoft JhengHei"/>
                <a:cs typeface="Microsoft JhengHei"/>
                <a:sym typeface="Microsoft JhengHei"/>
              </a:defRPr>
            </a:pPr>
            <a:r>
              <a:rPr dirty="0" err="1"/>
              <a:t>建立一個獨立的第三方支付平台</a:t>
            </a:r>
            <a:r>
              <a:rPr lang="zh-TW" altLang="en-US" dirty="0"/>
              <a:t>，</a:t>
            </a:r>
            <a:r>
              <a:rPr dirty="0"/>
              <a:t> </a:t>
            </a:r>
            <a:r>
              <a:rPr dirty="0" err="1"/>
              <a:t>為有需求的客戶提供服務</a:t>
            </a:r>
            <a:endParaRPr dirty="0"/>
          </a:p>
          <a:p>
            <a:pPr marL="228600" indent="-228600">
              <a:lnSpc>
                <a:spcPct val="120000"/>
              </a:lnSpc>
              <a:spcBef>
                <a:spcPts val="1000"/>
              </a:spcBef>
              <a:buSzPct val="100000"/>
              <a:buFont typeface="Arial"/>
              <a:buChar char="•"/>
              <a:defRPr sz="2500">
                <a:latin typeface="Microsoft JhengHei"/>
                <a:ea typeface="Microsoft JhengHei"/>
                <a:cs typeface="Microsoft JhengHei"/>
                <a:sym typeface="Microsoft JhengHei"/>
              </a:defRPr>
            </a:pPr>
            <a:r>
              <a:rPr dirty="0" err="1"/>
              <a:t>好處：可以快速與各行各業建立聯繫</a:t>
            </a:r>
            <a:endParaRPr dirty="0"/>
          </a:p>
          <a:p>
            <a:pPr marL="228600" indent="-228600">
              <a:lnSpc>
                <a:spcPct val="120000"/>
              </a:lnSpc>
              <a:spcBef>
                <a:spcPts val="1000"/>
              </a:spcBef>
              <a:buSzPct val="100000"/>
              <a:buFont typeface="Arial"/>
              <a:buChar char="•"/>
              <a:defRPr sz="2500">
                <a:latin typeface="Microsoft JhengHei"/>
                <a:ea typeface="Microsoft JhengHei"/>
                <a:cs typeface="Microsoft JhengHei"/>
                <a:sym typeface="Microsoft JhengHei"/>
              </a:defRPr>
            </a:pPr>
            <a:r>
              <a:rPr dirty="0" err="1"/>
              <a:t>缺點：業務種類繁雜</a:t>
            </a:r>
            <a:endParaRPr lang="en-US" dirty="0"/>
          </a:p>
          <a:p>
            <a:pPr marL="228600" indent="-228600">
              <a:lnSpc>
                <a:spcPct val="120000"/>
              </a:lnSpc>
              <a:spcBef>
                <a:spcPts val="1000"/>
              </a:spcBef>
              <a:buSzPct val="100000"/>
              <a:buFont typeface="Arial"/>
              <a:buChar char="•"/>
              <a:defRPr sz="2500">
                <a:latin typeface="Microsoft JhengHei"/>
                <a:ea typeface="Microsoft JhengHei"/>
                <a:cs typeface="Microsoft JhengHei"/>
                <a:sym typeface="Microsoft JhengHei"/>
              </a:defRPr>
            </a:pPr>
            <a:r>
              <a:rPr lang="zh-TW" altLang="en-US" dirty="0"/>
              <a:t>快錢、歐付寶</a:t>
            </a:r>
            <a:endParaRPr lang="en-US" dirty="0"/>
          </a:p>
        </p:txBody>
      </p:sp>
      <p:graphicFrame>
        <p:nvGraphicFramePr>
          <p:cNvPr id="27" name="資料庫圖表 26"/>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5"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239998280"/>
      </p:ext>
    </p:extLst>
  </p:cSld>
  <p:clrMapOvr>
    <a:masterClrMapping/>
  </p:clrMapOvr>
  <p:transition spd="slow"/>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 name="Shape 320"/>
          <p:cNvSpPr>
            <a:spLocks noGrp="1"/>
          </p:cNvSpPr>
          <p:nvPr>
            <p:ph type="title"/>
          </p:nvPr>
        </p:nvSpPr>
        <p:spPr>
          <a:prstGeom prst="rect">
            <a:avLst/>
          </a:prstGeom>
        </p:spPr>
        <p:txBody>
          <a:bodyPr/>
          <a:lstStyle/>
          <a:p>
            <a:r>
              <a:rPr lang="zh-TW" altLang="en-US" dirty="0">
                <a:latin typeface="+mn-ea"/>
                <a:ea typeface="+mn-ea"/>
              </a:rPr>
              <a:t>歐付寶</a:t>
            </a:r>
            <a:r>
              <a:rPr lang="en-US" altLang="zh-TW" dirty="0">
                <a:latin typeface="+mn-ea"/>
                <a:ea typeface="+mn-ea"/>
              </a:rPr>
              <a:t>(</a:t>
            </a:r>
            <a:r>
              <a:rPr lang="zh-TW" altLang="zh-TW" dirty="0">
                <a:latin typeface="+mn-ea"/>
                <a:ea typeface="+mn-ea"/>
              </a:rPr>
              <a:t>a</a:t>
            </a:r>
            <a:r>
              <a:rPr lang="en-US" altLang="zh-TW" dirty="0" err="1">
                <a:latin typeface="+mn-ea"/>
                <a:ea typeface="+mn-ea"/>
              </a:rPr>
              <a:t>llPay</a:t>
            </a:r>
            <a:r>
              <a:rPr lang="en-US" altLang="zh-TW" dirty="0">
                <a:latin typeface="+mn-ea"/>
                <a:ea typeface="+mn-ea"/>
              </a:rPr>
              <a:t>)</a:t>
            </a:r>
            <a:endParaRPr dirty="0">
              <a:latin typeface="+mn-ea"/>
              <a:ea typeface="+mn-ea"/>
            </a:endParaRPr>
          </a:p>
        </p:txBody>
      </p:sp>
      <p:sp>
        <p:nvSpPr>
          <p:cNvPr id="321" name="Shape 321"/>
          <p:cNvSpPr>
            <a:spLocks noGrp="1"/>
          </p:cNvSpPr>
          <p:nvPr>
            <p:ph idx="1"/>
          </p:nvPr>
        </p:nvSpPr>
        <p:spPr>
          <a:xfrm>
            <a:off x="612057" y="1474839"/>
            <a:ext cx="11002297" cy="5216906"/>
          </a:xfrm>
          <a:prstGeom prst="rect">
            <a:avLst/>
          </a:prstGeom>
        </p:spPr>
        <p:txBody>
          <a:bodyPr>
            <a:normAutofit/>
          </a:bodyPr>
          <a:lstStyle/>
          <a:p>
            <a:pPr>
              <a:lnSpc>
                <a:spcPct val="100000"/>
              </a:lnSpc>
              <a:defRPr sz="2000"/>
            </a:pPr>
            <a:r>
              <a:rPr lang="zh-TW" altLang="en-US" sz="2400" dirty="0">
                <a:latin typeface="+mn-ea"/>
              </a:rPr>
              <a:t>為台灣第一家第三方支付服務公司，由遊戲公司為歐買尬轉投資成立</a:t>
            </a:r>
            <a:endParaRPr lang="en-US" altLang="zh-TW" sz="2400" dirty="0">
              <a:latin typeface="+mn-ea"/>
            </a:endParaRPr>
          </a:p>
          <a:p>
            <a:pPr>
              <a:lnSpc>
                <a:spcPct val="100000"/>
              </a:lnSpc>
              <a:defRPr sz="2000"/>
            </a:pPr>
            <a:r>
              <a:rPr lang="zh-TW" altLang="en-US" sz="2400" dirty="0">
                <a:latin typeface="+mn-ea"/>
              </a:rPr>
              <a:t>在地化服務：</a:t>
            </a:r>
            <a:endParaRPr lang="en-US" altLang="zh-TW" sz="2400" dirty="0">
              <a:latin typeface="+mn-ea"/>
            </a:endParaRPr>
          </a:p>
          <a:p>
            <a:pPr lvl="1">
              <a:defRPr sz="2000"/>
            </a:pPr>
            <a:r>
              <a:rPr lang="zh-TW" altLang="en-US" sz="2200" dirty="0">
                <a:latin typeface="+mn-ea"/>
              </a:rPr>
              <a:t>提供四大超商條碼代碼等多元付款方式</a:t>
            </a:r>
            <a:endParaRPr lang="en-US" altLang="zh-TW" sz="2200" dirty="0">
              <a:latin typeface="+mn-ea"/>
            </a:endParaRPr>
          </a:p>
          <a:p>
            <a:pPr lvl="1">
              <a:defRPr sz="2000"/>
            </a:pPr>
            <a:r>
              <a:rPr lang="zh-TW" altLang="en-US" sz="2200" dirty="0">
                <a:latin typeface="+mn-ea"/>
              </a:rPr>
              <a:t>搭配</a:t>
            </a:r>
            <a:r>
              <a:rPr lang="en-US" altLang="zh-TW" sz="2200" dirty="0">
                <a:latin typeface="+mn-ea"/>
              </a:rPr>
              <a:t>7-ELEVEN</a:t>
            </a:r>
            <a:r>
              <a:rPr lang="zh-TW" altLang="en-US" sz="2200" dirty="0">
                <a:latin typeface="+mn-ea"/>
              </a:rPr>
              <a:t>、全家及黑貓宅配之物流服務</a:t>
            </a:r>
          </a:p>
          <a:p>
            <a:pPr>
              <a:lnSpc>
                <a:spcPct val="100000"/>
              </a:lnSpc>
              <a:defRPr sz="2000"/>
            </a:pPr>
            <a:r>
              <a:rPr lang="zh-TW" altLang="en-US" sz="2400" dirty="0">
                <a:latin typeface="+mn-ea"/>
              </a:rPr>
              <a:t>多元化業務：</a:t>
            </a:r>
            <a:endParaRPr lang="en-US" altLang="zh-TW" sz="2400" dirty="0">
              <a:latin typeface="+mn-ea"/>
            </a:endParaRPr>
          </a:p>
          <a:p>
            <a:pPr lvl="1">
              <a:defRPr sz="2000"/>
            </a:pPr>
            <a:r>
              <a:rPr lang="zh-TW" altLang="en-US" sz="2200" dirty="0">
                <a:latin typeface="+mn-ea"/>
              </a:rPr>
              <a:t>遊戲寶：依據台灣玩家特性，為遊戲業者量身打造的收款服務</a:t>
            </a:r>
            <a:endParaRPr lang="en-US" altLang="zh-TW" sz="2200" dirty="0">
              <a:latin typeface="+mn-ea"/>
            </a:endParaRPr>
          </a:p>
          <a:p>
            <a:pPr lvl="1">
              <a:defRPr sz="2000"/>
            </a:pPr>
            <a:r>
              <a:rPr lang="zh-TW" altLang="en-US" sz="2200" dirty="0">
                <a:latin typeface="+mn-ea"/>
              </a:rPr>
              <a:t>實況平台功能：提供直播頻道主持人收取觀看直播現場觀眾的贊助金</a:t>
            </a:r>
            <a:endParaRPr lang="en-US" altLang="zh-TW" sz="2200" dirty="0">
              <a:latin typeface="+mn-ea"/>
            </a:endParaRPr>
          </a:p>
          <a:p>
            <a:pPr>
              <a:lnSpc>
                <a:spcPct val="100000"/>
              </a:lnSpc>
              <a:buFont typeface="Arial"/>
              <a:buChar char="•"/>
              <a:defRPr sz="2000"/>
            </a:pPr>
            <a:r>
              <a:rPr lang="zh-TW" altLang="en-US" sz="2400" dirty="0">
                <a:latin typeface="+mn-ea"/>
              </a:rPr>
              <a:t>跨界合作：</a:t>
            </a:r>
            <a:endParaRPr lang="en-US" altLang="zh-TW" sz="2400" dirty="0">
              <a:latin typeface="+mn-ea"/>
            </a:endParaRPr>
          </a:p>
          <a:p>
            <a:pPr lvl="1">
              <a:defRPr sz="2000"/>
            </a:pPr>
            <a:r>
              <a:rPr lang="zh-TW" altLang="en-US" sz="2200" dirty="0"/>
              <a:t>陸續與永豐銀行、玉山銀行、國泰世華等銀行簽約各項網路業務服務</a:t>
            </a:r>
            <a:endParaRPr lang="zh-TW" altLang="en-US" sz="2200" dirty="0">
              <a:latin typeface="+mn-ea"/>
            </a:endParaRP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26</a:t>
            </a:fld>
            <a:endParaRPr lang="en-US" altLang="zh-TW"/>
          </a:p>
        </p:txBody>
      </p:sp>
      <p:pic>
        <p:nvPicPr>
          <p:cNvPr id="9" name="圖片 8"/>
          <p:cNvPicPr>
            <a:picLocks noChangeAspect="1"/>
          </p:cNvPicPr>
          <p:nvPr/>
        </p:nvPicPr>
        <p:blipFill>
          <a:blip r:embed="rId2"/>
          <a:stretch>
            <a:fillRect/>
          </a:stretch>
        </p:blipFill>
        <p:spPr>
          <a:xfrm>
            <a:off x="9776575" y="2212760"/>
            <a:ext cx="2110625" cy="1180521"/>
          </a:xfrm>
          <a:prstGeom prst="rect">
            <a:avLst/>
          </a:prstGeom>
        </p:spPr>
      </p:pic>
      <p:graphicFrame>
        <p:nvGraphicFramePr>
          <p:cNvPr id="8" name="資料庫圖表 7"/>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3694039143"/>
      </p:ext>
    </p:extLst>
  </p:cSld>
  <p:clrMapOvr>
    <a:masterClrMapping/>
  </p:clrMapOvr>
  <p:transition spd="slow"/>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en-US" altLang="zh-TW" sz="4400" dirty="0">
                <a:latin typeface="+mn-ea"/>
                <a:ea typeface="+mn-ea"/>
              </a:rPr>
              <a:t>PayPal</a:t>
            </a:r>
            <a:endParaRPr kumimoji="1" lang="zh-TW" altLang="en-US" sz="4400" dirty="0">
              <a:latin typeface="+mn-ea"/>
              <a:ea typeface="+mn-ea"/>
            </a:endParaRPr>
          </a:p>
        </p:txBody>
      </p:sp>
      <p:sp>
        <p:nvSpPr>
          <p:cNvPr id="3" name="文字版面配置區 2"/>
          <p:cNvSpPr>
            <a:spLocks noGrp="1"/>
          </p:cNvSpPr>
          <p:nvPr>
            <p:ph idx="1"/>
          </p:nvPr>
        </p:nvSpPr>
        <p:spPr>
          <a:xfrm>
            <a:off x="612057" y="1589753"/>
            <a:ext cx="11002297" cy="4702124"/>
          </a:xfrm>
        </p:spPr>
        <p:txBody>
          <a:bodyPr>
            <a:normAutofit fontScale="92500" lnSpcReduction="10000"/>
          </a:bodyPr>
          <a:lstStyle/>
          <a:p>
            <a:r>
              <a:rPr lang="zh-TW" altLang="en-US" dirty="0"/>
              <a:t>全球知名網際網路第三方支付服務</a:t>
            </a:r>
            <a:r>
              <a:rPr lang="zh-TW" altLang="en-US" dirty="0" smtClean="0"/>
              <a:t>商</a:t>
            </a:r>
            <a:endParaRPr lang="en-US" altLang="zh-TW" dirty="0" smtClean="0"/>
          </a:p>
          <a:p>
            <a:r>
              <a:rPr lang="zh-TW" altLang="en-US" dirty="0" smtClean="0"/>
              <a:t>前身為</a:t>
            </a:r>
            <a:r>
              <a:rPr lang="en-US" altLang="zh-TW" dirty="0" smtClean="0"/>
              <a:t>PDA </a:t>
            </a:r>
            <a:r>
              <a:rPr lang="zh-TW" altLang="en-US" dirty="0" smtClean="0"/>
              <a:t>紅外線行動轉帳 </a:t>
            </a:r>
            <a:r>
              <a:rPr lang="en-US" altLang="zh-TW" dirty="0" err="1" smtClean="0"/>
              <a:t>Confinity</a:t>
            </a:r>
            <a:r>
              <a:rPr lang="en-US" altLang="zh-TW" dirty="0" smtClean="0"/>
              <a:t>  </a:t>
            </a:r>
            <a:endParaRPr lang="en-US" altLang="zh-TW" dirty="0"/>
          </a:p>
          <a:p>
            <a:r>
              <a:rPr lang="zh-TW" altLang="en-US" dirty="0" smtClean="0"/>
              <a:t>更名為</a:t>
            </a:r>
            <a:r>
              <a:rPr lang="en-US" altLang="zh-TW" dirty="0" err="1" smtClean="0"/>
              <a:t>Paypal</a:t>
            </a:r>
            <a:r>
              <a:rPr lang="en-US" altLang="zh-TW" dirty="0" smtClean="0"/>
              <a:t> </a:t>
            </a:r>
            <a:r>
              <a:rPr lang="zh-TW" altLang="en-US" dirty="0" smtClean="0"/>
              <a:t>允許</a:t>
            </a:r>
            <a:r>
              <a:rPr lang="zh-TW" altLang="en-US" dirty="0"/>
              <a:t>在使用電子郵件來標識身分的用戶之間轉移資金，避免了傳統的郵寄支票或者匯款的</a:t>
            </a:r>
            <a:r>
              <a:rPr lang="zh-TW" altLang="en-US" dirty="0" smtClean="0"/>
              <a:t>方法</a:t>
            </a:r>
            <a:endParaRPr lang="en-US" altLang="zh-TW" dirty="0" smtClean="0"/>
          </a:p>
          <a:p>
            <a:r>
              <a:rPr lang="en-US" altLang="zh-TW" dirty="0"/>
              <a:t>2002</a:t>
            </a:r>
            <a:r>
              <a:rPr lang="zh-TW" altLang="en-US" dirty="0"/>
              <a:t>年</a:t>
            </a:r>
            <a:r>
              <a:rPr lang="en-US" altLang="zh-TW" dirty="0"/>
              <a:t>10</a:t>
            </a:r>
            <a:r>
              <a:rPr lang="zh-TW" altLang="en-US" dirty="0"/>
              <a:t>月，全球最大拍賣網站</a:t>
            </a:r>
            <a:r>
              <a:rPr lang="en-US" altLang="zh-TW" dirty="0"/>
              <a:t>eBay</a:t>
            </a:r>
            <a:r>
              <a:rPr lang="zh-TW" altLang="en-US" dirty="0"/>
              <a:t>以</a:t>
            </a:r>
            <a:r>
              <a:rPr lang="en-US" altLang="zh-TW" dirty="0"/>
              <a:t>15</a:t>
            </a:r>
            <a:r>
              <a:rPr lang="zh-TW" altLang="en-US" dirty="0"/>
              <a:t>億美元收購，成為</a:t>
            </a:r>
            <a:r>
              <a:rPr lang="en-US" altLang="zh-TW" dirty="0"/>
              <a:t>eBay</a:t>
            </a:r>
            <a:r>
              <a:rPr lang="zh-TW" altLang="en-US" dirty="0"/>
              <a:t>的主要付款途徑之</a:t>
            </a:r>
            <a:r>
              <a:rPr lang="zh-TW" altLang="en-US" dirty="0" smtClean="0"/>
              <a:t>一</a:t>
            </a:r>
            <a:endParaRPr lang="en-US" altLang="zh-TW" dirty="0"/>
          </a:p>
          <a:p>
            <a:pPr>
              <a:lnSpc>
                <a:spcPct val="120000"/>
              </a:lnSpc>
            </a:pPr>
            <a:r>
              <a:rPr lang="zh-TW" altLang="en-US" dirty="0"/>
              <a:t>業務範圍遍佈</a:t>
            </a:r>
            <a:r>
              <a:rPr lang="en-US" altLang="zh-TW" dirty="0"/>
              <a:t>193</a:t>
            </a:r>
            <a:r>
              <a:rPr lang="zh-TW" altLang="en-US" dirty="0"/>
              <a:t>個國家、支持全球</a:t>
            </a:r>
            <a:r>
              <a:rPr lang="en-US" altLang="zh-TW" dirty="0"/>
              <a:t>25</a:t>
            </a:r>
            <a:r>
              <a:rPr lang="zh-TW" altLang="en-US" dirty="0"/>
              <a:t>種貨幣，用戶註冊數量高達</a:t>
            </a:r>
            <a:r>
              <a:rPr lang="en-US" altLang="zh-TW" dirty="0"/>
              <a:t>2.3</a:t>
            </a:r>
            <a:r>
              <a:rPr lang="zh-TW" altLang="en-US" dirty="0"/>
              <a:t>億，目前為全球最大第三方支付服務</a:t>
            </a:r>
            <a:r>
              <a:rPr lang="zh-TW" altLang="en-US" dirty="0" smtClean="0"/>
              <a:t>商</a:t>
            </a:r>
            <a:endParaRPr lang="en-US" altLang="zh-TW" dirty="0" smtClean="0"/>
          </a:p>
          <a:p>
            <a:pPr>
              <a:lnSpc>
                <a:spcPct val="120000"/>
              </a:lnSpc>
            </a:pPr>
            <a:r>
              <a:rPr lang="en-US" altLang="zh-TW" dirty="0" smtClean="0"/>
              <a:t>2015 </a:t>
            </a:r>
            <a:r>
              <a:rPr lang="zh-TW" altLang="en-US" dirty="0" smtClean="0"/>
              <a:t>與 </a:t>
            </a:r>
            <a:r>
              <a:rPr lang="en-US" altLang="zh-TW" dirty="0" smtClean="0"/>
              <a:t>eBay </a:t>
            </a:r>
            <a:r>
              <a:rPr lang="zh-TW" altLang="en-US" dirty="0" smtClean="0"/>
              <a:t>分離 </a:t>
            </a:r>
            <a:r>
              <a:rPr lang="en-US" altLang="zh-TW" dirty="0" smtClean="0"/>
              <a:t>(spin off)</a:t>
            </a:r>
            <a:r>
              <a:rPr lang="zh-TW" altLang="en-US" dirty="0" smtClean="0"/>
              <a:t>，納斯達克再上市，市值達</a:t>
            </a:r>
            <a:r>
              <a:rPr lang="en-US" altLang="zh-TW" dirty="0" smtClean="0"/>
              <a:t>420</a:t>
            </a:r>
            <a:r>
              <a:rPr lang="zh-TW" altLang="en-US" dirty="0" smtClean="0"/>
              <a:t>億美元</a:t>
            </a:r>
            <a:endParaRPr lang="en-US" altLang="zh-TW" dirty="0" smtClean="0"/>
          </a:p>
          <a:p>
            <a:pPr marL="0" indent="0">
              <a:lnSpc>
                <a:spcPct val="120000"/>
              </a:lnSpc>
              <a:buNone/>
            </a:pPr>
            <a:r>
              <a:rPr lang="zh-TW" altLang="en-US" dirty="0" smtClean="0"/>
              <a:t>，超越</a:t>
            </a:r>
            <a:r>
              <a:rPr lang="en-US" altLang="zh-TW" dirty="0" smtClean="0"/>
              <a:t>eBay</a:t>
            </a:r>
            <a:endParaRPr lang="en-US" altLang="zh-TW" dirty="0"/>
          </a:p>
          <a:p>
            <a:endParaRPr kumimoji="1" lang="zh-TW" altLang="en-US" dirty="0"/>
          </a:p>
        </p:txBody>
      </p:sp>
      <p:sp>
        <p:nvSpPr>
          <p:cNvPr id="4" name="投影片編號版面配置區 3"/>
          <p:cNvSpPr>
            <a:spLocks noGrp="1"/>
          </p:cNvSpPr>
          <p:nvPr>
            <p:ph type="sldNum" sz="quarter" idx="12"/>
          </p:nvPr>
        </p:nvSpPr>
        <p:spPr/>
        <p:txBody>
          <a:bodyPr/>
          <a:lstStyle/>
          <a:p>
            <a:fld id="{86CB4B4D-7CA3-9044-876B-883B54F8677D}" type="slidenum">
              <a:rPr lang="en-US" altLang="zh-TW" smtClean="0"/>
              <a:pPr/>
              <a:t>27</a:t>
            </a:fld>
            <a:endParaRPr lang="en-US" altLang="zh-TW"/>
          </a:p>
        </p:txBody>
      </p:sp>
      <p:pic>
        <p:nvPicPr>
          <p:cNvPr id="9" name="圖片 8"/>
          <p:cNvPicPr>
            <a:picLocks noChangeAspect="1"/>
          </p:cNvPicPr>
          <p:nvPr/>
        </p:nvPicPr>
        <p:blipFill rotWithShape="1">
          <a:blip r:embed="rId2" cstate="print"/>
          <a:srcRect t="6981"/>
          <a:stretch/>
        </p:blipFill>
        <p:spPr>
          <a:xfrm>
            <a:off x="9628514" y="4723037"/>
            <a:ext cx="2061739" cy="1301553"/>
          </a:xfrm>
          <a:prstGeom prst="rect">
            <a:avLst/>
          </a:prstGeom>
        </p:spPr>
      </p:pic>
      <p:graphicFrame>
        <p:nvGraphicFramePr>
          <p:cNvPr id="8" name="資料庫圖表 7"/>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98229829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 name="Shape 315"/>
          <p:cNvSpPr>
            <a:spLocks noGrp="1"/>
          </p:cNvSpPr>
          <p:nvPr>
            <p:ph type="title"/>
          </p:nvPr>
        </p:nvSpPr>
        <p:spPr>
          <a:prstGeom prst="rect">
            <a:avLst/>
          </a:prstGeom>
        </p:spPr>
        <p:txBody>
          <a:bodyPr>
            <a:normAutofit/>
          </a:bodyPr>
          <a:lstStyle/>
          <a:p>
            <a:r>
              <a:rPr dirty="0" err="1">
                <a:latin typeface="+mn-ea"/>
                <a:ea typeface="+mn-ea"/>
              </a:rPr>
              <a:t>營運模式分析</a:t>
            </a:r>
            <a:endParaRPr dirty="0">
              <a:latin typeface="+mn-ea"/>
              <a:ea typeface="+mn-ea"/>
            </a:endParaRPr>
          </a:p>
        </p:txBody>
      </p:sp>
      <p:sp>
        <p:nvSpPr>
          <p:cNvPr id="316" name="Shape 316"/>
          <p:cNvSpPr>
            <a:spLocks noGrp="1"/>
          </p:cNvSpPr>
          <p:nvPr>
            <p:ph idx="1"/>
          </p:nvPr>
        </p:nvSpPr>
        <p:spPr>
          <a:xfrm>
            <a:off x="724057" y="1548084"/>
            <a:ext cx="7883512" cy="4702124"/>
          </a:xfrm>
          <a:prstGeom prst="rect">
            <a:avLst/>
          </a:prstGeom>
        </p:spPr>
        <p:txBody>
          <a:bodyPr>
            <a:normAutofit/>
          </a:bodyPr>
          <a:lstStyle/>
          <a:p>
            <a:pPr>
              <a:lnSpc>
                <a:spcPct val="120000"/>
              </a:lnSpc>
              <a:defRPr sz="2500">
                <a:latin typeface="Microsoft JhengHei"/>
                <a:ea typeface="Microsoft JhengHei"/>
                <a:cs typeface="Microsoft JhengHei"/>
                <a:sym typeface="Microsoft JhengHei"/>
              </a:defRPr>
            </a:pPr>
            <a:r>
              <a:rPr lang="zh-TW" altLang="en-US" dirty="0">
                <a:latin typeface="+mn-ea"/>
              </a:rPr>
              <a:t>混合型</a:t>
            </a:r>
            <a:r>
              <a:rPr dirty="0" err="1">
                <a:latin typeface="+mn-ea"/>
              </a:rPr>
              <a:t>的營運模式</a:t>
            </a:r>
            <a:endParaRPr dirty="0">
              <a:latin typeface="+mn-ea"/>
            </a:endParaRPr>
          </a:p>
          <a:p>
            <a:pPr>
              <a:lnSpc>
                <a:spcPct val="120000"/>
              </a:lnSpc>
              <a:defRPr sz="2500">
                <a:latin typeface="Microsoft JhengHei"/>
                <a:ea typeface="Microsoft JhengHei"/>
                <a:cs typeface="Microsoft JhengHei"/>
                <a:sym typeface="Microsoft JhengHei"/>
              </a:defRPr>
            </a:pPr>
            <a:r>
              <a:rPr lang="zh-TW" altLang="en-US" dirty="0">
                <a:latin typeface="+mn-ea"/>
              </a:rPr>
              <a:t>前期</a:t>
            </a:r>
            <a:r>
              <a:rPr dirty="0">
                <a:latin typeface="+mn-ea"/>
              </a:rPr>
              <a:t>主</a:t>
            </a:r>
            <a:r>
              <a:rPr lang="zh-TW" altLang="en-US" dirty="0">
                <a:latin typeface="+mn-ea"/>
              </a:rPr>
              <a:t>要提供收購公司</a:t>
            </a:r>
            <a:r>
              <a:rPr lang="en-US" altLang="zh-TW" dirty="0">
                <a:latin typeface="+mn-ea"/>
              </a:rPr>
              <a:t> e</a:t>
            </a:r>
            <a:r>
              <a:rPr lang="zh-TW" altLang="en-US" dirty="0">
                <a:latin typeface="+mn-ea"/>
              </a:rPr>
              <a:t>-</a:t>
            </a:r>
            <a:r>
              <a:rPr lang="en-US" altLang="zh-TW" dirty="0">
                <a:latin typeface="+mn-ea"/>
              </a:rPr>
              <a:t>bay</a:t>
            </a:r>
            <a:r>
              <a:rPr lang="zh-TW" altLang="en-US" dirty="0">
                <a:latin typeface="+mn-ea"/>
              </a:rPr>
              <a:t>購物網站支付服務，後期開始與其他電商網站合作，收取較高的手續費，成為它們主要的支付方式</a:t>
            </a:r>
            <a:endParaRPr lang="en-US" dirty="0">
              <a:latin typeface="+mn-ea"/>
            </a:endParaRPr>
          </a:p>
          <a:p>
            <a:pPr>
              <a:lnSpc>
                <a:spcPct val="120000"/>
              </a:lnSpc>
              <a:defRPr sz="2500">
                <a:latin typeface="Microsoft JhengHei"/>
                <a:ea typeface="Microsoft JhengHei"/>
                <a:cs typeface="Microsoft JhengHei"/>
                <a:sym typeface="Microsoft JhengHei"/>
              </a:defRPr>
            </a:pPr>
            <a:r>
              <a:rPr dirty="0" err="1">
                <a:latin typeface="+mn-ea"/>
              </a:rPr>
              <a:t>好處</a:t>
            </a:r>
            <a:r>
              <a:rPr dirty="0">
                <a:latin typeface="+mn-ea"/>
              </a:rPr>
              <a:t>：</a:t>
            </a:r>
            <a:r>
              <a:rPr lang="zh-TW" altLang="en-US" dirty="0">
                <a:latin typeface="+mn-ea"/>
              </a:rPr>
              <a:t>擴展業務範圍但又不失競爭力</a:t>
            </a:r>
            <a:endParaRPr lang="en-US" altLang="zh-TW" dirty="0">
              <a:latin typeface="+mn-ea"/>
            </a:endParaRPr>
          </a:p>
          <a:p>
            <a:pPr>
              <a:lnSpc>
                <a:spcPct val="120000"/>
              </a:lnSpc>
              <a:defRPr sz="2500">
                <a:latin typeface="Microsoft JhengHei"/>
                <a:ea typeface="Microsoft JhengHei"/>
                <a:cs typeface="Microsoft JhengHei"/>
                <a:sym typeface="Microsoft JhengHei"/>
              </a:defRPr>
            </a:pPr>
            <a:r>
              <a:rPr lang="en-US" altLang="zh-TW" dirty="0">
                <a:latin typeface="+mn-ea"/>
              </a:rPr>
              <a:t>PayPal</a:t>
            </a: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28</a:t>
            </a:fld>
            <a:endParaRPr lang="en-US" altLang="zh-TW"/>
          </a:p>
        </p:txBody>
      </p:sp>
      <p:pic>
        <p:nvPicPr>
          <p:cNvPr id="3" name="圖片 2"/>
          <p:cNvPicPr>
            <a:picLocks noChangeAspect="1"/>
          </p:cNvPicPr>
          <p:nvPr/>
        </p:nvPicPr>
        <p:blipFill>
          <a:blip r:embed="rId3" cstate="print"/>
          <a:stretch>
            <a:fillRect/>
          </a:stretch>
        </p:blipFill>
        <p:spPr>
          <a:xfrm>
            <a:off x="9055892" y="1329596"/>
            <a:ext cx="1782038" cy="680351"/>
          </a:xfrm>
          <a:prstGeom prst="rect">
            <a:avLst/>
          </a:prstGeom>
        </p:spPr>
      </p:pic>
      <p:sp>
        <p:nvSpPr>
          <p:cNvPr id="37" name="Shape 289"/>
          <p:cNvSpPr/>
          <p:nvPr/>
        </p:nvSpPr>
        <p:spPr>
          <a:xfrm>
            <a:off x="9389165" y="2964046"/>
            <a:ext cx="1222108" cy="549753"/>
          </a:xfrm>
          <a:prstGeom prst="rect">
            <a:avLst/>
          </a:prstGeom>
          <a:solidFill>
            <a:schemeClr val="accent3">
              <a:lumMod val="40000"/>
              <a:lumOff val="60000"/>
            </a:schemeClr>
          </a:solidFill>
          <a:ln w="38100">
            <a:solidFill>
              <a:schemeClr val="accent3">
                <a:lumMod val="20000"/>
                <a:lumOff val="80000"/>
              </a:schemeClr>
            </a:solidFill>
            <a:miter/>
          </a:ln>
          <a:extLst>
            <a:ext uri="{C572A759-6A51-4108-AA02-DFA0A04FC94B}">
              <ma14:wrappingTextBoxFlag xmlns:ma14="http://schemas.microsoft.com/office/mac/drawingml/2011/main" val="1"/>
            </a:ext>
          </a:extLst>
        </p:spPr>
        <p:txBody>
          <a:bodyPr lIns="45719" rIns="45719" anchor="ctr"/>
          <a:lstStyle>
            <a:lvl1pPr algn="ctr">
              <a:defRPr sz="1600" b="1"/>
            </a:lvl1pPr>
          </a:lstStyle>
          <a:p>
            <a:r>
              <a:rPr lang="en-US" altLang="zh-TW" sz="2400" dirty="0">
                <a:solidFill>
                  <a:schemeClr val="bg1"/>
                </a:solidFill>
              </a:rPr>
              <a:t>PayPal</a:t>
            </a:r>
            <a:endParaRPr sz="2400" dirty="0">
              <a:solidFill>
                <a:schemeClr val="bg1"/>
              </a:solidFill>
            </a:endParaRPr>
          </a:p>
        </p:txBody>
      </p:sp>
      <p:sp>
        <p:nvSpPr>
          <p:cNvPr id="38" name="Shape 306"/>
          <p:cNvSpPr/>
          <p:nvPr/>
        </p:nvSpPr>
        <p:spPr>
          <a:xfrm flipH="1" flipV="1">
            <a:off x="10000219" y="2170796"/>
            <a:ext cx="0" cy="775855"/>
          </a:xfrm>
          <a:prstGeom prst="line">
            <a:avLst/>
          </a:prstGeom>
          <a:ln w="38100">
            <a:solidFill>
              <a:schemeClr val="accent3">
                <a:lumMod val="40000"/>
                <a:lumOff val="60000"/>
              </a:schemeClr>
            </a:solidFill>
            <a:miter lim="400000"/>
            <a:tailEnd type="triangle"/>
          </a:ln>
        </p:spPr>
        <p:txBody>
          <a:bodyPr lIns="45719" rIns="45719"/>
          <a:lstStyle/>
          <a:p>
            <a:endParaRPr>
              <a:solidFill>
                <a:schemeClr val="bg1"/>
              </a:solidFill>
            </a:endParaRPr>
          </a:p>
        </p:txBody>
      </p:sp>
      <p:sp>
        <p:nvSpPr>
          <p:cNvPr id="41" name="Shape 307"/>
          <p:cNvSpPr/>
          <p:nvPr/>
        </p:nvSpPr>
        <p:spPr>
          <a:xfrm flipH="1">
            <a:off x="9182489" y="3513799"/>
            <a:ext cx="592505" cy="1043702"/>
          </a:xfrm>
          <a:prstGeom prst="line">
            <a:avLst/>
          </a:prstGeom>
          <a:ln w="38100">
            <a:solidFill>
              <a:schemeClr val="accent3">
                <a:lumMod val="40000"/>
                <a:lumOff val="60000"/>
              </a:schemeClr>
            </a:solidFill>
            <a:prstDash val="dash"/>
            <a:miter lim="400000"/>
            <a:tailEnd type="triangle"/>
          </a:ln>
        </p:spPr>
        <p:txBody>
          <a:bodyPr lIns="45719" rIns="45719"/>
          <a:lstStyle/>
          <a:p>
            <a:endParaRPr>
              <a:solidFill>
                <a:schemeClr val="bg1"/>
              </a:solidFill>
            </a:endParaRPr>
          </a:p>
        </p:txBody>
      </p:sp>
      <p:sp>
        <p:nvSpPr>
          <p:cNvPr id="42" name="Shape 307"/>
          <p:cNvSpPr/>
          <p:nvPr/>
        </p:nvSpPr>
        <p:spPr>
          <a:xfrm>
            <a:off x="9963807" y="3513799"/>
            <a:ext cx="0" cy="887150"/>
          </a:xfrm>
          <a:prstGeom prst="line">
            <a:avLst/>
          </a:prstGeom>
          <a:ln w="38100">
            <a:solidFill>
              <a:schemeClr val="accent3">
                <a:lumMod val="40000"/>
                <a:lumOff val="60000"/>
              </a:schemeClr>
            </a:solidFill>
            <a:prstDash val="dash"/>
            <a:miter lim="400000"/>
            <a:tailEnd type="triangle"/>
          </a:ln>
        </p:spPr>
        <p:txBody>
          <a:bodyPr lIns="45719" rIns="45719"/>
          <a:lstStyle/>
          <a:p>
            <a:endParaRPr>
              <a:solidFill>
                <a:schemeClr val="bg1"/>
              </a:solidFill>
            </a:endParaRPr>
          </a:p>
        </p:txBody>
      </p:sp>
      <p:sp>
        <p:nvSpPr>
          <p:cNvPr id="43" name="Shape 307"/>
          <p:cNvSpPr/>
          <p:nvPr/>
        </p:nvSpPr>
        <p:spPr>
          <a:xfrm>
            <a:off x="10223317" y="3513799"/>
            <a:ext cx="594631" cy="1043702"/>
          </a:xfrm>
          <a:prstGeom prst="line">
            <a:avLst/>
          </a:prstGeom>
          <a:ln w="38100">
            <a:solidFill>
              <a:schemeClr val="accent3">
                <a:lumMod val="40000"/>
                <a:lumOff val="60000"/>
              </a:schemeClr>
            </a:solidFill>
            <a:prstDash val="dash"/>
            <a:miter lim="400000"/>
            <a:tailEnd type="triangle"/>
          </a:ln>
        </p:spPr>
        <p:txBody>
          <a:bodyPr lIns="45719" rIns="45719"/>
          <a:lstStyle/>
          <a:p>
            <a:endParaRPr>
              <a:solidFill>
                <a:schemeClr val="bg1"/>
              </a:solidFill>
            </a:endParaRPr>
          </a:p>
        </p:txBody>
      </p:sp>
      <p:sp>
        <p:nvSpPr>
          <p:cNvPr id="44" name="Shape 308"/>
          <p:cNvSpPr/>
          <p:nvPr/>
        </p:nvSpPr>
        <p:spPr>
          <a:xfrm>
            <a:off x="10784269" y="3749607"/>
            <a:ext cx="1198888" cy="461308"/>
          </a:xfrm>
          <a:prstGeom prst="rect">
            <a:avLst/>
          </a:prstGeom>
          <a:noFill/>
          <a:ln w="12700">
            <a:noFill/>
            <a:miter lim="400000"/>
          </a:ln>
          <a:extLst>
            <a:ext uri="{C572A759-6A51-4108-AA02-DFA0A04FC94B}">
              <ma14:wrappingTextBoxFlag xmlns:ma14="http://schemas.microsoft.com/office/mac/drawingml/2011/main" val="1"/>
            </a:ext>
          </a:extLst>
        </p:spPr>
        <p:txBody>
          <a:bodyPr lIns="45719" rIns="45719"/>
          <a:lstStyle>
            <a:lvl1pPr>
              <a:defRPr sz="1400"/>
            </a:lvl1pPr>
          </a:lstStyle>
          <a:p>
            <a:r>
              <a:rPr lang="zh-TW" altLang="en-US" sz="2000" b="1" dirty="0"/>
              <a:t>抽手續費</a:t>
            </a:r>
            <a:endParaRPr sz="2000" b="1" dirty="0"/>
          </a:p>
        </p:txBody>
      </p:sp>
      <p:sp>
        <p:nvSpPr>
          <p:cNvPr id="45" name="橢圓 44"/>
          <p:cNvSpPr/>
          <p:nvPr/>
        </p:nvSpPr>
        <p:spPr>
          <a:xfrm>
            <a:off x="8785824" y="4557500"/>
            <a:ext cx="2497197" cy="1077373"/>
          </a:xfrm>
          <a:prstGeom prst="ellipse">
            <a:avLst/>
          </a:prstGeom>
          <a:solidFill>
            <a:schemeClr val="accent3">
              <a:lumMod val="40000"/>
              <a:lumOff val="60000"/>
            </a:schemeClr>
          </a:solidFill>
          <a:ln>
            <a:solidFill>
              <a:schemeClr val="accent3">
                <a:lumMod val="40000"/>
                <a:lumOff val="60000"/>
              </a:schemeClr>
            </a:solidFill>
          </a:ln>
        </p:spPr>
        <p:style>
          <a:lnRef idx="1">
            <a:schemeClr val="accent1"/>
          </a:lnRef>
          <a:fillRef idx="3">
            <a:schemeClr val="accent1"/>
          </a:fillRef>
          <a:effectRef idx="2">
            <a:schemeClr val="accent1"/>
          </a:effectRef>
          <a:fontRef idx="minor">
            <a:schemeClr val="lt1"/>
          </a:fontRef>
        </p:style>
        <p:txBody>
          <a:bodyPr/>
          <a:lstStyle/>
          <a:p>
            <a:pPr algn="ctr"/>
            <a:r>
              <a:rPr lang="zh-TW" altLang="en-US" sz="2400" dirty="0"/>
              <a:t>其他</a:t>
            </a:r>
            <a:endParaRPr lang="en-US" altLang="zh-TW" sz="2400" dirty="0"/>
          </a:p>
          <a:p>
            <a:pPr algn="ctr"/>
            <a:r>
              <a:rPr lang="zh-TW" altLang="en-US" sz="2400" dirty="0"/>
              <a:t>電商網站</a:t>
            </a:r>
          </a:p>
        </p:txBody>
      </p:sp>
      <p:graphicFrame>
        <p:nvGraphicFramePr>
          <p:cNvPr id="15" name="資料庫圖表 14"/>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6"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2202617027"/>
      </p:ext>
    </p:extLst>
  </p:cSld>
  <p:clrMapOvr>
    <a:masterClrMapping/>
  </p:clrMapOvr>
  <p:transition spd="slow"/>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 name="Shape 247"/>
          <p:cNvSpPr>
            <a:spLocks noGrp="1"/>
          </p:cNvSpPr>
          <p:nvPr>
            <p:ph type="title"/>
          </p:nvPr>
        </p:nvSpPr>
        <p:spPr>
          <a:prstGeom prst="rect">
            <a:avLst/>
          </a:prstGeom>
        </p:spPr>
        <p:txBody>
          <a:bodyPr>
            <a:noAutofit/>
          </a:bodyPr>
          <a:lstStyle/>
          <a:p>
            <a:r>
              <a:rPr lang="zh-TW" altLang="en-US" dirty="0">
                <a:latin typeface="+mn-ea"/>
                <a:ea typeface="+mn-ea"/>
              </a:rPr>
              <a:t>傳統銀行業的影響與應對</a:t>
            </a:r>
            <a:endParaRPr dirty="0">
              <a:latin typeface="+mn-ea"/>
              <a:ea typeface="+mn-ea"/>
            </a:endParaRPr>
          </a:p>
        </p:txBody>
      </p:sp>
      <p:sp>
        <p:nvSpPr>
          <p:cNvPr id="248" name="Shape 248"/>
          <p:cNvSpPr>
            <a:spLocks noGrp="1"/>
          </p:cNvSpPr>
          <p:nvPr>
            <p:ph idx="1"/>
          </p:nvPr>
        </p:nvSpPr>
        <p:spPr>
          <a:xfrm>
            <a:off x="526775" y="1474839"/>
            <a:ext cx="11087580" cy="4702124"/>
          </a:xfrm>
          <a:prstGeom prst="rect">
            <a:avLst/>
          </a:prstGeom>
        </p:spPr>
        <p:txBody>
          <a:bodyPr vert="horz">
            <a:normAutofit/>
          </a:bodyPr>
          <a:lstStyle/>
          <a:p>
            <a:pPr marL="479257">
              <a:lnSpc>
                <a:spcPct val="130000"/>
              </a:lnSpc>
              <a:spcBef>
                <a:spcPts val="500"/>
              </a:spcBef>
            </a:pPr>
            <a:r>
              <a:rPr sz="2800" dirty="0">
                <a:latin typeface="+mn-ea"/>
              </a:rPr>
              <a:t>搶佔網路金融流量</a:t>
            </a:r>
          </a:p>
          <a:p>
            <a:pPr marL="675773" lvl="1">
              <a:lnSpc>
                <a:spcPct val="130000"/>
              </a:lnSpc>
              <a:defRPr sz="2400"/>
            </a:pPr>
            <a:r>
              <a:rPr sz="2800" dirty="0" err="1">
                <a:latin typeface="+mn-ea"/>
              </a:rPr>
              <a:t>銀行不斷開發更快捷方便的網路銀行服務</a:t>
            </a:r>
            <a:endParaRPr sz="2800" dirty="0">
              <a:latin typeface="+mn-ea"/>
            </a:endParaRPr>
          </a:p>
          <a:p>
            <a:pPr marL="409073">
              <a:lnSpc>
                <a:spcPct val="130000"/>
              </a:lnSpc>
              <a:spcBef>
                <a:spcPts val="500"/>
              </a:spcBef>
            </a:pPr>
            <a:r>
              <a:rPr sz="2800" dirty="0">
                <a:latin typeface="+mn-ea"/>
              </a:rPr>
              <a:t>適應互聯網金融新趨勢</a:t>
            </a:r>
          </a:p>
          <a:p>
            <a:pPr marL="675773" lvl="1">
              <a:lnSpc>
                <a:spcPct val="130000"/>
              </a:lnSpc>
              <a:defRPr sz="2400"/>
            </a:pPr>
            <a:r>
              <a:rPr sz="2800" dirty="0" err="1">
                <a:latin typeface="+mn-ea"/>
              </a:rPr>
              <a:t>銀行提升自身服務品質</a:t>
            </a:r>
            <a:endParaRPr sz="2800" dirty="0">
              <a:latin typeface="+mn-ea"/>
            </a:endParaRPr>
          </a:p>
          <a:p>
            <a:pPr marL="409073">
              <a:lnSpc>
                <a:spcPct val="130000"/>
              </a:lnSpc>
              <a:spcBef>
                <a:spcPts val="500"/>
              </a:spcBef>
            </a:pPr>
            <a:r>
              <a:rPr sz="2800" dirty="0">
                <a:latin typeface="+mn-ea"/>
              </a:rPr>
              <a:t>應對餘額寶等網上理財平台</a:t>
            </a:r>
          </a:p>
          <a:p>
            <a:pPr marL="790073" lvl="1">
              <a:lnSpc>
                <a:spcPct val="130000"/>
              </a:lnSpc>
              <a:defRPr sz="2600"/>
            </a:pPr>
            <a:r>
              <a:rPr sz="2800" dirty="0" err="1">
                <a:latin typeface="+mn-ea"/>
              </a:rPr>
              <a:t>影響銀行利率政策制定</a:t>
            </a:r>
            <a:endParaRPr sz="2800" dirty="0">
              <a:latin typeface="+mn-ea"/>
            </a:endParaRPr>
          </a:p>
        </p:txBody>
      </p:sp>
      <p:sp>
        <p:nvSpPr>
          <p:cNvPr id="3" name="投影片編號版面配置區 2"/>
          <p:cNvSpPr>
            <a:spLocks noGrp="1"/>
          </p:cNvSpPr>
          <p:nvPr>
            <p:ph type="sldNum" sz="quarter" idx="12"/>
          </p:nvPr>
        </p:nvSpPr>
        <p:spPr/>
        <p:txBody>
          <a:bodyPr/>
          <a:lstStyle/>
          <a:p>
            <a:fld id="{B7A223AD-9DE0-49EC-B40D-C8FE98D1D69B}" type="slidenum">
              <a:rPr lang="zh-TW" altLang="en-US" smtClean="0"/>
              <a:pPr/>
              <a:t>29</a:t>
            </a:fld>
            <a:endParaRPr lang="zh-TW" altLang="en-US"/>
          </a:p>
        </p:txBody>
      </p:sp>
      <p:pic>
        <p:nvPicPr>
          <p:cNvPr id="249" name="pasted-image.png"/>
          <p:cNvPicPr>
            <a:picLocks noChangeAspect="1"/>
          </p:cNvPicPr>
          <p:nvPr/>
        </p:nvPicPr>
        <p:blipFill>
          <a:blip r:embed="rId2">
            <a:extLst/>
          </a:blip>
          <a:srcRect l="8930" t="1404" r="8924" b="1276"/>
          <a:stretch>
            <a:fillRect/>
          </a:stretch>
        </p:blipFill>
        <p:spPr>
          <a:xfrm>
            <a:off x="9438566" y="2289139"/>
            <a:ext cx="2154068" cy="2551951"/>
          </a:xfrm>
          <a:custGeom>
            <a:avLst/>
            <a:gdLst/>
            <a:ahLst/>
            <a:cxnLst>
              <a:cxn ang="0">
                <a:pos x="wd2" y="hd2"/>
              </a:cxn>
              <a:cxn ang="5400000">
                <a:pos x="wd2" y="hd2"/>
              </a:cxn>
              <a:cxn ang="10800000">
                <a:pos x="wd2" y="hd2"/>
              </a:cxn>
              <a:cxn ang="16200000">
                <a:pos x="wd2" y="hd2"/>
              </a:cxn>
            </a:cxnLst>
            <a:rect l="0" t="0" r="r" b="b"/>
            <a:pathLst>
              <a:path w="21578" h="21597" extrusionOk="0">
                <a:moveTo>
                  <a:pt x="10845" y="0"/>
                </a:moveTo>
                <a:cubicBezTo>
                  <a:pt x="10192" y="-3"/>
                  <a:pt x="9922" y="15"/>
                  <a:pt x="9617" y="84"/>
                </a:cubicBezTo>
                <a:cubicBezTo>
                  <a:pt x="8353" y="370"/>
                  <a:pt x="7308" y="978"/>
                  <a:pt x="6655" y="1807"/>
                </a:cubicBezTo>
                <a:cubicBezTo>
                  <a:pt x="6321" y="2232"/>
                  <a:pt x="6189" y="2463"/>
                  <a:pt x="5999" y="2973"/>
                </a:cubicBezTo>
                <a:cubicBezTo>
                  <a:pt x="5714" y="3737"/>
                  <a:pt x="5689" y="4401"/>
                  <a:pt x="5915" y="5193"/>
                </a:cubicBezTo>
                <a:cubicBezTo>
                  <a:pt x="6406" y="6910"/>
                  <a:pt x="7902" y="8076"/>
                  <a:pt x="10030" y="8407"/>
                </a:cubicBezTo>
                <a:cubicBezTo>
                  <a:pt x="10462" y="8474"/>
                  <a:pt x="11574" y="8421"/>
                  <a:pt x="12070" y="8310"/>
                </a:cubicBezTo>
                <a:cubicBezTo>
                  <a:pt x="13249" y="8046"/>
                  <a:pt x="14317" y="7409"/>
                  <a:pt x="14948" y="6590"/>
                </a:cubicBezTo>
                <a:cubicBezTo>
                  <a:pt x="16091" y="5106"/>
                  <a:pt x="16088" y="3282"/>
                  <a:pt x="14940" y="1831"/>
                </a:cubicBezTo>
                <a:cubicBezTo>
                  <a:pt x="14287" y="1006"/>
                  <a:pt x="13383" y="460"/>
                  <a:pt x="12125" y="125"/>
                </a:cubicBezTo>
                <a:cubicBezTo>
                  <a:pt x="11736" y="21"/>
                  <a:pt x="11576" y="4"/>
                  <a:pt x="10845" y="0"/>
                </a:cubicBezTo>
                <a:close/>
                <a:moveTo>
                  <a:pt x="5478" y="6352"/>
                </a:moveTo>
                <a:cubicBezTo>
                  <a:pt x="5437" y="6365"/>
                  <a:pt x="4935" y="6640"/>
                  <a:pt x="4361" y="6960"/>
                </a:cubicBezTo>
                <a:cubicBezTo>
                  <a:pt x="3787" y="7279"/>
                  <a:pt x="2966" y="7733"/>
                  <a:pt x="2536" y="7971"/>
                </a:cubicBezTo>
                <a:cubicBezTo>
                  <a:pt x="322" y="9194"/>
                  <a:pt x="196" y="9271"/>
                  <a:pt x="87" y="9459"/>
                </a:cubicBezTo>
                <a:cubicBezTo>
                  <a:pt x="-2" y="9613"/>
                  <a:pt x="-7" y="9667"/>
                  <a:pt x="48" y="9821"/>
                </a:cubicBezTo>
                <a:cubicBezTo>
                  <a:pt x="112" y="10003"/>
                  <a:pt x="321" y="10168"/>
                  <a:pt x="525" y="10201"/>
                </a:cubicBezTo>
                <a:cubicBezTo>
                  <a:pt x="584" y="10210"/>
                  <a:pt x="5245" y="10217"/>
                  <a:pt x="10885" y="10214"/>
                </a:cubicBezTo>
                <a:cubicBezTo>
                  <a:pt x="21037" y="10210"/>
                  <a:pt x="21140" y="10210"/>
                  <a:pt x="21289" y="10117"/>
                </a:cubicBezTo>
                <a:cubicBezTo>
                  <a:pt x="21372" y="10065"/>
                  <a:pt x="21476" y="9938"/>
                  <a:pt x="21520" y="9835"/>
                </a:cubicBezTo>
                <a:cubicBezTo>
                  <a:pt x="21591" y="9664"/>
                  <a:pt x="21588" y="9629"/>
                  <a:pt x="21492" y="9462"/>
                </a:cubicBezTo>
                <a:cubicBezTo>
                  <a:pt x="21380" y="9269"/>
                  <a:pt x="21348" y="9246"/>
                  <a:pt x="19011" y="7950"/>
                </a:cubicBezTo>
                <a:cubicBezTo>
                  <a:pt x="18538" y="7688"/>
                  <a:pt x="17706" y="7228"/>
                  <a:pt x="17162" y="6926"/>
                </a:cubicBezTo>
                <a:cubicBezTo>
                  <a:pt x="16619" y="6624"/>
                  <a:pt x="16138" y="6366"/>
                  <a:pt x="16093" y="6352"/>
                </a:cubicBezTo>
                <a:cubicBezTo>
                  <a:pt x="16035" y="6333"/>
                  <a:pt x="15960" y="6406"/>
                  <a:pt x="15842" y="6604"/>
                </a:cubicBezTo>
                <a:cubicBezTo>
                  <a:pt x="15660" y="6908"/>
                  <a:pt x="15142" y="7478"/>
                  <a:pt x="14797" y="7752"/>
                </a:cubicBezTo>
                <a:cubicBezTo>
                  <a:pt x="13566" y="8731"/>
                  <a:pt x="11800" y="9232"/>
                  <a:pt x="10138" y="9072"/>
                </a:cubicBezTo>
                <a:cubicBezTo>
                  <a:pt x="9327" y="8994"/>
                  <a:pt x="8975" y="8906"/>
                  <a:pt x="8277" y="8616"/>
                </a:cubicBezTo>
                <a:cubicBezTo>
                  <a:pt x="7289" y="8205"/>
                  <a:pt x="6431" y="7538"/>
                  <a:pt x="5836" y="6718"/>
                </a:cubicBezTo>
                <a:cubicBezTo>
                  <a:pt x="5652" y="6464"/>
                  <a:pt x="5527" y="6336"/>
                  <a:pt x="5478" y="6352"/>
                </a:cubicBezTo>
                <a:close/>
                <a:moveTo>
                  <a:pt x="7931" y="11084"/>
                </a:moveTo>
                <a:cubicBezTo>
                  <a:pt x="7480" y="11082"/>
                  <a:pt x="7025" y="11105"/>
                  <a:pt x="6945" y="11155"/>
                </a:cubicBezTo>
                <a:cubicBezTo>
                  <a:pt x="6848" y="11215"/>
                  <a:pt x="6841" y="11388"/>
                  <a:pt x="6842" y="15017"/>
                </a:cubicBezTo>
                <a:cubicBezTo>
                  <a:pt x="6842" y="18598"/>
                  <a:pt x="6848" y="18826"/>
                  <a:pt x="6941" y="18913"/>
                </a:cubicBezTo>
                <a:cubicBezTo>
                  <a:pt x="7032" y="18998"/>
                  <a:pt x="7117" y="19007"/>
                  <a:pt x="7907" y="19007"/>
                </a:cubicBezTo>
                <a:cubicBezTo>
                  <a:pt x="8634" y="19007"/>
                  <a:pt x="8788" y="18992"/>
                  <a:pt x="8873" y="18927"/>
                </a:cubicBezTo>
                <a:cubicBezTo>
                  <a:pt x="8970" y="18852"/>
                  <a:pt x="8977" y="18671"/>
                  <a:pt x="8977" y="15044"/>
                </a:cubicBezTo>
                <a:cubicBezTo>
                  <a:pt x="8977" y="11647"/>
                  <a:pt x="8967" y="11231"/>
                  <a:pt x="8889" y="11165"/>
                </a:cubicBezTo>
                <a:cubicBezTo>
                  <a:pt x="8830" y="11115"/>
                  <a:pt x="8383" y="11087"/>
                  <a:pt x="7931" y="11084"/>
                </a:cubicBezTo>
                <a:close/>
                <a:moveTo>
                  <a:pt x="13644" y="11084"/>
                </a:moveTo>
                <a:cubicBezTo>
                  <a:pt x="13193" y="11087"/>
                  <a:pt x="12749" y="11115"/>
                  <a:pt x="12690" y="11165"/>
                </a:cubicBezTo>
                <a:cubicBezTo>
                  <a:pt x="12612" y="11231"/>
                  <a:pt x="12602" y="11648"/>
                  <a:pt x="12602" y="15037"/>
                </a:cubicBezTo>
                <a:cubicBezTo>
                  <a:pt x="12602" y="18505"/>
                  <a:pt x="12610" y="18841"/>
                  <a:pt x="12694" y="18920"/>
                </a:cubicBezTo>
                <a:cubicBezTo>
                  <a:pt x="12776" y="18997"/>
                  <a:pt x="12883" y="19007"/>
                  <a:pt x="13660" y="19007"/>
                </a:cubicBezTo>
                <a:cubicBezTo>
                  <a:pt x="14460" y="19007"/>
                  <a:pt x="14543" y="18999"/>
                  <a:pt x="14634" y="18913"/>
                </a:cubicBezTo>
                <a:cubicBezTo>
                  <a:pt x="14728" y="18826"/>
                  <a:pt x="14735" y="18604"/>
                  <a:pt x="14733" y="15017"/>
                </a:cubicBezTo>
                <a:cubicBezTo>
                  <a:pt x="14732" y="11410"/>
                  <a:pt x="14729" y="11210"/>
                  <a:pt x="14634" y="11151"/>
                </a:cubicBezTo>
                <a:cubicBezTo>
                  <a:pt x="14555" y="11102"/>
                  <a:pt x="14095" y="11081"/>
                  <a:pt x="13644" y="11084"/>
                </a:cubicBezTo>
                <a:close/>
                <a:moveTo>
                  <a:pt x="2170" y="11091"/>
                </a:moveTo>
                <a:cubicBezTo>
                  <a:pt x="1356" y="11091"/>
                  <a:pt x="1271" y="11099"/>
                  <a:pt x="1169" y="11185"/>
                </a:cubicBezTo>
                <a:cubicBezTo>
                  <a:pt x="1059" y="11278"/>
                  <a:pt x="1057" y="11341"/>
                  <a:pt x="1057" y="15047"/>
                </a:cubicBezTo>
                <a:cubicBezTo>
                  <a:pt x="1057" y="18754"/>
                  <a:pt x="1059" y="18821"/>
                  <a:pt x="1169" y="18913"/>
                </a:cubicBezTo>
                <a:cubicBezTo>
                  <a:pt x="1271" y="18999"/>
                  <a:pt x="1353" y="19007"/>
                  <a:pt x="2143" y="19007"/>
                </a:cubicBezTo>
                <a:cubicBezTo>
                  <a:pt x="2933" y="19007"/>
                  <a:pt x="3019" y="18999"/>
                  <a:pt x="3121" y="18913"/>
                </a:cubicBezTo>
                <a:cubicBezTo>
                  <a:pt x="3230" y="18821"/>
                  <a:pt x="3232" y="18754"/>
                  <a:pt x="3232" y="15058"/>
                </a:cubicBezTo>
                <a:cubicBezTo>
                  <a:pt x="3232" y="11732"/>
                  <a:pt x="3221" y="11288"/>
                  <a:pt x="3144" y="11195"/>
                </a:cubicBezTo>
                <a:cubicBezTo>
                  <a:pt x="3061" y="11094"/>
                  <a:pt x="3026" y="11091"/>
                  <a:pt x="2170" y="11091"/>
                </a:cubicBezTo>
                <a:close/>
                <a:moveTo>
                  <a:pt x="19409" y="11091"/>
                </a:moveTo>
                <a:cubicBezTo>
                  <a:pt x="18553" y="11091"/>
                  <a:pt x="18514" y="11094"/>
                  <a:pt x="18431" y="11195"/>
                </a:cubicBezTo>
                <a:cubicBezTo>
                  <a:pt x="18354" y="11288"/>
                  <a:pt x="18347" y="11732"/>
                  <a:pt x="18347" y="15058"/>
                </a:cubicBezTo>
                <a:cubicBezTo>
                  <a:pt x="18347" y="18754"/>
                  <a:pt x="18349" y="18821"/>
                  <a:pt x="18458" y="18913"/>
                </a:cubicBezTo>
                <a:cubicBezTo>
                  <a:pt x="18560" y="18999"/>
                  <a:pt x="18642" y="19007"/>
                  <a:pt x="19432" y="19007"/>
                </a:cubicBezTo>
                <a:cubicBezTo>
                  <a:pt x="20222" y="19007"/>
                  <a:pt x="20308" y="18999"/>
                  <a:pt x="20410" y="18913"/>
                </a:cubicBezTo>
                <a:cubicBezTo>
                  <a:pt x="20520" y="18821"/>
                  <a:pt x="20522" y="18754"/>
                  <a:pt x="20522" y="15047"/>
                </a:cubicBezTo>
                <a:cubicBezTo>
                  <a:pt x="20522" y="11341"/>
                  <a:pt x="20520" y="11278"/>
                  <a:pt x="20410" y="11185"/>
                </a:cubicBezTo>
                <a:cubicBezTo>
                  <a:pt x="20308" y="11099"/>
                  <a:pt x="20223" y="11091"/>
                  <a:pt x="19409" y="11091"/>
                </a:cubicBezTo>
                <a:close/>
                <a:moveTo>
                  <a:pt x="10790" y="19871"/>
                </a:moveTo>
                <a:cubicBezTo>
                  <a:pt x="5471" y="19871"/>
                  <a:pt x="153" y="19893"/>
                  <a:pt x="99" y="19938"/>
                </a:cubicBezTo>
                <a:cubicBezTo>
                  <a:pt x="48" y="19981"/>
                  <a:pt x="20" y="20205"/>
                  <a:pt x="8" y="20700"/>
                </a:cubicBezTo>
                <a:cubicBezTo>
                  <a:pt x="-9" y="21357"/>
                  <a:pt x="-5" y="21408"/>
                  <a:pt x="103" y="21500"/>
                </a:cubicBezTo>
                <a:lnTo>
                  <a:pt x="218" y="21597"/>
                </a:lnTo>
                <a:lnTo>
                  <a:pt x="21357" y="21597"/>
                </a:lnTo>
                <a:lnTo>
                  <a:pt x="21472" y="21500"/>
                </a:lnTo>
                <a:cubicBezTo>
                  <a:pt x="21580" y="21408"/>
                  <a:pt x="21588" y="21357"/>
                  <a:pt x="21571" y="20700"/>
                </a:cubicBezTo>
                <a:cubicBezTo>
                  <a:pt x="21559" y="20205"/>
                  <a:pt x="21531" y="19981"/>
                  <a:pt x="21480" y="19938"/>
                </a:cubicBezTo>
                <a:cubicBezTo>
                  <a:pt x="21426" y="19893"/>
                  <a:pt x="16108" y="19871"/>
                  <a:pt x="10790" y="19871"/>
                </a:cubicBezTo>
                <a:close/>
              </a:path>
            </a:pathLst>
          </a:custGeom>
          <a:ln w="12700">
            <a:miter lim="400000"/>
          </a:ln>
        </p:spPr>
      </p:pic>
      <p:graphicFrame>
        <p:nvGraphicFramePr>
          <p:cNvPr id="8" name="資料庫圖表 7"/>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3462975367"/>
      </p:ext>
    </p:extLst>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a:t>What is </a:t>
            </a:r>
            <a:r>
              <a:rPr lang="en-US" altLang="zh-TW" dirty="0" err="1"/>
              <a:t>Alipay</a:t>
            </a:r>
            <a:r>
              <a:rPr lang="en-US" altLang="zh-TW" dirty="0"/>
              <a:t>?</a:t>
            </a:r>
            <a:endParaRPr kumimoji="1" lang="zh-TW" altLang="en-US" dirty="0"/>
          </a:p>
        </p:txBody>
      </p:sp>
      <p:sp>
        <p:nvSpPr>
          <p:cNvPr id="8" name="內容版面配置區 7"/>
          <p:cNvSpPr>
            <a:spLocks noGrp="1"/>
          </p:cNvSpPr>
          <p:nvPr>
            <p:ph idx="1"/>
          </p:nvPr>
        </p:nvSpPr>
        <p:spPr/>
        <p:txBody>
          <a:bodyPr/>
          <a:lstStyle/>
          <a:p>
            <a:endParaRPr lang="zh-TW" altLang="en-US"/>
          </a:p>
        </p:txBody>
      </p:sp>
      <p:sp>
        <p:nvSpPr>
          <p:cNvPr id="3" name="投影片編號版面配置區 2"/>
          <p:cNvSpPr>
            <a:spLocks noGrp="1"/>
          </p:cNvSpPr>
          <p:nvPr>
            <p:ph type="sldNum" sz="quarter" idx="12"/>
          </p:nvPr>
        </p:nvSpPr>
        <p:spPr/>
        <p:txBody>
          <a:bodyPr/>
          <a:lstStyle/>
          <a:p>
            <a:fld id="{86CB4B4D-7CA3-9044-876B-883B54F8677D}" type="slidenum">
              <a:rPr lang="en-US" altLang="zh-TW" smtClean="0"/>
              <a:pPr/>
              <a:t>3</a:t>
            </a:fld>
            <a:endParaRPr lang="en-US" altLang="zh-TW"/>
          </a:p>
        </p:txBody>
      </p:sp>
      <p:pic>
        <p:nvPicPr>
          <p:cNvPr id="4" name="圖片 3" descr="螢幕快照 2016-07-12 下午2.06.03.png">
            <a:hlinkClick r:id="rId2"/>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809443" y="1598302"/>
            <a:ext cx="8281687" cy="4642173"/>
          </a:xfrm>
          <a:prstGeom prst="rect">
            <a:avLst/>
          </a:prstGeom>
        </p:spPr>
      </p:pic>
      <p:sp>
        <p:nvSpPr>
          <p:cNvPr id="5" name="矩形 4"/>
          <p:cNvSpPr/>
          <p:nvPr/>
        </p:nvSpPr>
        <p:spPr>
          <a:xfrm>
            <a:off x="6934897" y="6340654"/>
            <a:ext cx="4933637" cy="369332"/>
          </a:xfrm>
          <a:prstGeom prst="rect">
            <a:avLst/>
          </a:prstGeom>
        </p:spPr>
        <p:txBody>
          <a:bodyPr wrap="none">
            <a:spAutoFit/>
          </a:bodyPr>
          <a:lstStyle/>
          <a:p>
            <a:r>
              <a:rPr kumimoji="1" lang="en-US" altLang="zh-TW" dirty="0">
                <a:hlinkClick r:id="rId2"/>
              </a:rPr>
              <a:t>https://www.youtube.com/watch?v=t5ElQaVjQZE</a:t>
            </a:r>
            <a:endParaRPr kumimoji="1" lang="en-US" altLang="zh-TW" dirty="0"/>
          </a:p>
        </p:txBody>
      </p:sp>
      <p:graphicFrame>
        <p:nvGraphicFramePr>
          <p:cNvPr id="10" name="資料庫圖表 9"/>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4148419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 name="Shape 261"/>
          <p:cNvSpPr>
            <a:spLocks noGrp="1"/>
          </p:cNvSpPr>
          <p:nvPr>
            <p:ph type="title"/>
          </p:nvPr>
        </p:nvSpPr>
        <p:spPr>
          <a:prstGeom prst="rect">
            <a:avLst/>
          </a:prstGeom>
        </p:spPr>
        <p:txBody>
          <a:bodyPr>
            <a:normAutofit/>
          </a:bodyPr>
          <a:lstStyle/>
          <a:p>
            <a:r>
              <a:rPr dirty="0" err="1">
                <a:latin typeface="+mn-ea"/>
                <a:ea typeface="+mn-ea"/>
                <a:sym typeface="Helvetica"/>
              </a:rPr>
              <a:t>可能涉及的風險-</a:t>
            </a:r>
            <a:r>
              <a:rPr dirty="0" err="1">
                <a:latin typeface="+mn-ea"/>
                <a:ea typeface="+mn-ea"/>
              </a:rPr>
              <a:t>法規、政策</a:t>
            </a:r>
            <a:endParaRPr dirty="0">
              <a:latin typeface="+mn-ea"/>
              <a:ea typeface="+mn-ea"/>
            </a:endParaRPr>
          </a:p>
        </p:txBody>
      </p:sp>
      <p:sp>
        <p:nvSpPr>
          <p:cNvPr id="262" name="Shape 262"/>
          <p:cNvSpPr>
            <a:spLocks noGrp="1"/>
          </p:cNvSpPr>
          <p:nvPr>
            <p:ph idx="1"/>
          </p:nvPr>
        </p:nvSpPr>
        <p:spPr>
          <a:xfrm>
            <a:off x="248479" y="1474839"/>
            <a:ext cx="11365876" cy="4702124"/>
          </a:xfrm>
          <a:prstGeom prst="rect">
            <a:avLst/>
          </a:prstGeom>
        </p:spPr>
        <p:txBody>
          <a:bodyPr>
            <a:normAutofit/>
          </a:bodyPr>
          <a:lstStyle/>
          <a:p>
            <a:pPr marL="685800" lvl="1" indent="-228600">
              <a:lnSpc>
                <a:spcPct val="130000"/>
              </a:lnSpc>
            </a:pPr>
            <a:r>
              <a:rPr sz="2800" dirty="0" err="1">
                <a:latin typeface="+mn-ea"/>
              </a:rPr>
              <a:t>第三方支付行業相關法律並不完善</a:t>
            </a:r>
            <a:endParaRPr sz="2800" dirty="0">
              <a:latin typeface="+mn-ea"/>
            </a:endParaRPr>
          </a:p>
          <a:p>
            <a:pPr marL="1143000" lvl="2" indent="-228600">
              <a:lnSpc>
                <a:spcPct val="130000"/>
              </a:lnSpc>
              <a:defRPr sz="2500"/>
            </a:pPr>
            <a:r>
              <a:rPr sz="2800" dirty="0" err="1">
                <a:latin typeface="+mn-ea"/>
              </a:rPr>
              <a:t>業務升級或新業務上線可能會觸及法律行為</a:t>
            </a:r>
            <a:endParaRPr sz="2800" dirty="0">
              <a:latin typeface="+mn-ea"/>
            </a:endParaRPr>
          </a:p>
          <a:p>
            <a:pPr marL="685800" lvl="1" indent="-228600">
              <a:lnSpc>
                <a:spcPct val="130000"/>
              </a:lnSpc>
            </a:pPr>
            <a:r>
              <a:rPr sz="2800" dirty="0" err="1">
                <a:latin typeface="+mn-ea"/>
              </a:rPr>
              <a:t>保障傳統銀行業的利益或維護金融穩定</a:t>
            </a:r>
            <a:endParaRPr sz="2800" dirty="0">
              <a:latin typeface="+mn-ea"/>
            </a:endParaRPr>
          </a:p>
          <a:p>
            <a:pPr marL="1143000" lvl="2" indent="-228600">
              <a:lnSpc>
                <a:spcPct val="130000"/>
              </a:lnSpc>
              <a:defRPr sz="2500"/>
            </a:pPr>
            <a:r>
              <a:rPr sz="2800" dirty="0" err="1">
                <a:latin typeface="+mn-ea"/>
              </a:rPr>
              <a:t>國家透過政策限制</a:t>
            </a:r>
            <a:r>
              <a:rPr lang="zh-TW" altLang="en-US" sz="2800" dirty="0">
                <a:latin typeface="+mn-ea"/>
              </a:rPr>
              <a:t>，</a:t>
            </a:r>
            <a:r>
              <a:rPr sz="2800" dirty="0" err="1">
                <a:latin typeface="+mn-ea"/>
              </a:rPr>
              <a:t>抵制經營活動</a:t>
            </a:r>
            <a:endParaRPr sz="2800" dirty="0">
              <a:latin typeface="+mn-ea"/>
            </a:endParaRPr>
          </a:p>
          <a:p>
            <a:pPr marL="1143000" lvl="2" indent="-228600">
              <a:lnSpc>
                <a:spcPct val="130000"/>
              </a:lnSpc>
              <a:defRPr sz="2500"/>
            </a:pPr>
            <a:r>
              <a:rPr sz="2800" dirty="0" err="1">
                <a:latin typeface="+mn-ea"/>
              </a:rPr>
              <a:t>第三方支付平台資金可能暫時被凍結、客戶資金面臨風險</a:t>
            </a:r>
            <a:endParaRPr sz="2800" dirty="0">
              <a:latin typeface="+mn-ea"/>
            </a:endParaRP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30</a:t>
            </a:fld>
            <a:endParaRPr lang="en-US" altLang="zh-TW"/>
          </a:p>
        </p:txBody>
      </p:sp>
      <p:graphicFrame>
        <p:nvGraphicFramePr>
          <p:cNvPr id="7" name="資料庫圖表 6"/>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1391837077"/>
      </p:ext>
    </p:extLst>
  </p:cSld>
  <p:clrMapOvr>
    <a:masterClrMapping/>
  </p:clrMapOvr>
  <p:transition spd="slow"/>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 name="Shape 266"/>
          <p:cNvSpPr>
            <a:spLocks noGrp="1"/>
          </p:cNvSpPr>
          <p:nvPr>
            <p:ph type="title"/>
          </p:nvPr>
        </p:nvSpPr>
        <p:spPr>
          <a:prstGeom prst="rect">
            <a:avLst/>
          </a:prstGeom>
        </p:spPr>
        <p:txBody>
          <a:bodyPr>
            <a:normAutofit/>
          </a:bodyPr>
          <a:lstStyle/>
          <a:p>
            <a:r>
              <a:rPr dirty="0" err="1">
                <a:latin typeface="+mn-ea"/>
                <a:ea typeface="+mn-ea"/>
                <a:sym typeface="Helvetica"/>
              </a:rPr>
              <a:t>可能涉及的風險-</a:t>
            </a:r>
            <a:r>
              <a:rPr dirty="0" err="1">
                <a:latin typeface="+mn-ea"/>
                <a:ea typeface="+mn-ea"/>
              </a:rPr>
              <a:t>商業犯罪</a:t>
            </a:r>
            <a:endParaRPr dirty="0">
              <a:latin typeface="+mn-ea"/>
              <a:ea typeface="+mn-ea"/>
            </a:endParaRPr>
          </a:p>
        </p:txBody>
      </p:sp>
      <p:sp>
        <p:nvSpPr>
          <p:cNvPr id="267" name="Shape 267"/>
          <p:cNvSpPr>
            <a:spLocks noGrp="1"/>
          </p:cNvSpPr>
          <p:nvPr>
            <p:ph idx="1"/>
          </p:nvPr>
        </p:nvSpPr>
        <p:spPr>
          <a:xfrm>
            <a:off x="341893" y="1548084"/>
            <a:ext cx="11002297" cy="4702124"/>
          </a:xfrm>
          <a:prstGeom prst="rect">
            <a:avLst/>
          </a:prstGeom>
        </p:spPr>
        <p:txBody>
          <a:bodyPr>
            <a:normAutofit/>
          </a:bodyPr>
          <a:lstStyle/>
          <a:p>
            <a:pPr marL="685800" lvl="1" indent="-228600">
              <a:lnSpc>
                <a:spcPct val="120000"/>
              </a:lnSpc>
            </a:pPr>
            <a:r>
              <a:rPr sz="2600" dirty="0">
                <a:latin typeface="+mn-ea"/>
              </a:rPr>
              <a:t>越權調用交易資金</a:t>
            </a:r>
          </a:p>
          <a:p>
            <a:pPr marL="1143000" lvl="2" indent="-228600">
              <a:lnSpc>
                <a:spcPct val="120000"/>
              </a:lnSpc>
              <a:defRPr sz="2500"/>
            </a:pPr>
            <a:r>
              <a:rPr sz="2600" dirty="0" err="1">
                <a:latin typeface="+mn-ea"/>
              </a:rPr>
              <a:t>第三方支付平台大多可以代銀行職能直接支配交易款項</a:t>
            </a:r>
            <a:r>
              <a:rPr lang="zh-TW" altLang="en-US" sz="2600" dirty="0">
                <a:latin typeface="+mn-ea"/>
              </a:rPr>
              <a:t>，</a:t>
            </a:r>
            <a:r>
              <a:rPr sz="2600" dirty="0" err="1">
                <a:latin typeface="+mn-ea"/>
              </a:rPr>
              <a:t>這部份可能會出現不受有關部門的監管</a:t>
            </a:r>
            <a:endParaRPr sz="2600" dirty="0">
              <a:latin typeface="+mn-ea"/>
            </a:endParaRPr>
          </a:p>
          <a:p>
            <a:pPr marL="1143000" lvl="2" indent="-228600">
              <a:lnSpc>
                <a:spcPct val="120000"/>
              </a:lnSpc>
              <a:defRPr sz="2500"/>
            </a:pPr>
            <a:r>
              <a:rPr sz="2600" dirty="0" err="1">
                <a:latin typeface="+mn-ea"/>
              </a:rPr>
              <a:t>第三方支付平台可能成為洗錢的管道</a:t>
            </a:r>
            <a:r>
              <a:rPr lang="zh-TW" altLang="en-US" sz="2600" dirty="0">
                <a:latin typeface="+mn-ea"/>
              </a:rPr>
              <a:t>，</a:t>
            </a:r>
            <a:r>
              <a:rPr sz="2600" dirty="0" err="1">
                <a:latin typeface="+mn-ea"/>
              </a:rPr>
              <a:t>虛假交易、實現資金非法轉移套現</a:t>
            </a:r>
            <a:endParaRPr sz="2600" dirty="0">
              <a:latin typeface="+mn-ea"/>
            </a:endParaRPr>
          </a:p>
          <a:p>
            <a:pPr marL="685800" lvl="1" indent="-228600">
              <a:lnSpc>
                <a:spcPct val="120000"/>
              </a:lnSpc>
            </a:pPr>
            <a:r>
              <a:rPr sz="2600" dirty="0">
                <a:latin typeface="+mn-ea"/>
              </a:rPr>
              <a:t>資訊外流疑慮</a:t>
            </a:r>
          </a:p>
          <a:p>
            <a:pPr marL="1143000" lvl="2" indent="-228600">
              <a:lnSpc>
                <a:spcPct val="120000"/>
              </a:lnSpc>
              <a:defRPr sz="2500"/>
            </a:pPr>
            <a:r>
              <a:rPr sz="2600" dirty="0" err="1">
                <a:latin typeface="+mn-ea"/>
              </a:rPr>
              <a:t>駭客利用木馬程式竊取帳號密碼等資訊</a:t>
            </a:r>
            <a:endParaRPr sz="2600" dirty="0">
              <a:latin typeface="+mn-ea"/>
            </a:endParaRPr>
          </a:p>
          <a:p>
            <a:pPr marL="1143000" lvl="2" indent="-228600">
              <a:lnSpc>
                <a:spcPct val="120000"/>
              </a:lnSpc>
              <a:defRPr sz="2500"/>
            </a:pPr>
            <a:r>
              <a:rPr sz="2600" dirty="0" err="1">
                <a:latin typeface="+mn-ea"/>
              </a:rPr>
              <a:t>黑心商業用戶利用支付寶騙取客戶信任</a:t>
            </a:r>
            <a:endParaRPr sz="2600" dirty="0">
              <a:latin typeface="+mn-ea"/>
            </a:endParaRP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31</a:t>
            </a:fld>
            <a:endParaRPr lang="en-US" altLang="zh-TW"/>
          </a:p>
        </p:txBody>
      </p:sp>
      <p:graphicFrame>
        <p:nvGraphicFramePr>
          <p:cNvPr id="7" name="資料庫圖表 6"/>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2914095977"/>
      </p:ext>
    </p:extLst>
  </p:cSld>
  <p:clrMapOvr>
    <a:masterClrMapping/>
  </p:clrMapOvr>
  <p:transition spd="slow"/>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 name="Shape 237"/>
          <p:cNvSpPr>
            <a:spLocks noGrp="1"/>
          </p:cNvSpPr>
          <p:nvPr>
            <p:ph type="title"/>
          </p:nvPr>
        </p:nvSpPr>
        <p:spPr>
          <a:prstGeom prst="rect">
            <a:avLst/>
          </a:prstGeom>
        </p:spPr>
        <p:txBody>
          <a:bodyPr>
            <a:normAutofit/>
          </a:bodyPr>
          <a:lstStyle/>
          <a:p>
            <a:r>
              <a:rPr lang="zh-TW" altLang="en-US" dirty="0">
                <a:latin typeface="+mn-ea"/>
                <a:ea typeface="+mn-ea"/>
              </a:rPr>
              <a:t>法規議題</a:t>
            </a:r>
            <a:r>
              <a:rPr lang="en-US" altLang="zh-TW" dirty="0">
                <a:latin typeface="+mn-ea"/>
                <a:ea typeface="+mn-ea"/>
              </a:rPr>
              <a:t>(1)</a:t>
            </a:r>
            <a:r>
              <a:rPr dirty="0">
                <a:latin typeface="+mn-ea"/>
                <a:ea typeface="+mn-ea"/>
              </a:rPr>
              <a:t>-</a:t>
            </a:r>
            <a:r>
              <a:rPr dirty="0" err="1">
                <a:latin typeface="+mn-ea"/>
                <a:ea typeface="+mn-ea"/>
                <a:sym typeface="Helvetica"/>
              </a:rPr>
              <a:t>電子支付機構管理條例</a:t>
            </a:r>
            <a:endParaRPr dirty="0">
              <a:latin typeface="+mn-ea"/>
              <a:ea typeface="+mn-ea"/>
              <a:sym typeface="Helvetica"/>
            </a:endParaRPr>
          </a:p>
        </p:txBody>
      </p:sp>
      <p:sp>
        <p:nvSpPr>
          <p:cNvPr id="238" name="Shape 238"/>
          <p:cNvSpPr>
            <a:spLocks noGrp="1"/>
          </p:cNvSpPr>
          <p:nvPr>
            <p:ph idx="1"/>
          </p:nvPr>
        </p:nvSpPr>
        <p:spPr>
          <a:xfrm>
            <a:off x="757530" y="1548084"/>
            <a:ext cx="11002297" cy="4702124"/>
          </a:xfrm>
          <a:prstGeom prst="rect">
            <a:avLst/>
          </a:prstGeom>
        </p:spPr>
        <p:txBody>
          <a:bodyPr>
            <a:normAutofit/>
          </a:bodyPr>
          <a:lstStyle/>
          <a:p>
            <a:pPr>
              <a:lnSpc>
                <a:spcPct val="120000"/>
              </a:lnSpc>
            </a:pPr>
            <a:r>
              <a:rPr dirty="0">
                <a:latin typeface="+mn-ea"/>
              </a:rPr>
              <a:t>2015</a:t>
            </a:r>
            <a:r>
              <a:rPr lang="zh-TW" altLang="en-US" dirty="0">
                <a:latin typeface="+mn-ea"/>
              </a:rPr>
              <a:t>年</a:t>
            </a:r>
            <a:r>
              <a:rPr dirty="0" err="1">
                <a:latin typeface="+mn-ea"/>
                <a:cs typeface="+mj-cs"/>
                <a:sym typeface="Helvetica"/>
              </a:rPr>
              <a:t>立法院三讀通過第三方支付專法「電子支付機構管理條例</a:t>
            </a:r>
            <a:r>
              <a:rPr dirty="0">
                <a:latin typeface="+mn-ea"/>
                <a:cs typeface="+mj-cs"/>
                <a:sym typeface="Helvetica"/>
              </a:rPr>
              <a:t>」</a:t>
            </a:r>
            <a:r>
              <a:rPr lang="zh-TW" altLang="en-US" dirty="0">
                <a:latin typeface="+mn-ea"/>
                <a:cs typeface="+mj-cs"/>
                <a:sym typeface="Helvetica"/>
              </a:rPr>
              <a:t>，</a:t>
            </a:r>
            <a:r>
              <a:rPr dirty="0" err="1">
                <a:latin typeface="+mn-ea"/>
                <a:cs typeface="+mj-cs"/>
                <a:sym typeface="Helvetica"/>
              </a:rPr>
              <a:t>開放代收代付、儲值、匯款等金融業務</a:t>
            </a:r>
            <a:r>
              <a:rPr lang="zh-TW" altLang="en-US" dirty="0">
                <a:latin typeface="+mn-ea"/>
                <a:cs typeface="+mj-cs"/>
                <a:sym typeface="Helvetica"/>
              </a:rPr>
              <a:t>，</a:t>
            </a:r>
            <a:r>
              <a:rPr dirty="0">
                <a:latin typeface="+mn-ea"/>
                <a:cs typeface="+mj-cs"/>
                <a:sym typeface="Helvetica"/>
              </a:rPr>
              <a:t>每戶儲值匯款金額上限</a:t>
            </a:r>
            <a:r>
              <a:rPr dirty="0">
                <a:latin typeface="+mn-ea"/>
              </a:rPr>
              <a:t>5</a:t>
            </a:r>
            <a:r>
              <a:rPr dirty="0">
                <a:latin typeface="+mn-ea"/>
                <a:cs typeface="+mj-cs"/>
                <a:sym typeface="Helvetica"/>
              </a:rPr>
              <a:t>萬元、電子支付機構最低實收資本額</a:t>
            </a:r>
            <a:r>
              <a:rPr dirty="0">
                <a:latin typeface="+mn-ea"/>
              </a:rPr>
              <a:t>5</a:t>
            </a:r>
            <a:r>
              <a:rPr dirty="0">
                <a:latin typeface="+mn-ea"/>
                <a:cs typeface="+mj-cs"/>
                <a:sym typeface="Helvetica"/>
              </a:rPr>
              <a:t>億元</a:t>
            </a:r>
          </a:p>
          <a:p>
            <a:pPr>
              <a:lnSpc>
                <a:spcPct val="120000"/>
              </a:lnSpc>
            </a:pPr>
            <a:r>
              <a:rPr dirty="0">
                <a:latin typeface="+mn-ea"/>
              </a:rPr>
              <a:t>2016</a:t>
            </a:r>
            <a:r>
              <a:rPr dirty="0">
                <a:latin typeface="+mn-ea"/>
                <a:cs typeface="+mj-cs"/>
                <a:sym typeface="Helvetica"/>
              </a:rPr>
              <a:t>年第三方支付將納入金消法保障消費者</a:t>
            </a:r>
            <a:r>
              <a:rPr lang="zh-TW" altLang="en-US" dirty="0">
                <a:latin typeface="+mn-ea"/>
                <a:cs typeface="+mj-cs"/>
                <a:sym typeface="Helvetica"/>
              </a:rPr>
              <a:t>，</a:t>
            </a:r>
            <a:r>
              <a:rPr dirty="0">
                <a:latin typeface="+mn-ea"/>
                <a:cs typeface="+mj-cs"/>
                <a:sym typeface="Helvetica"/>
              </a:rPr>
              <a:t>金管會明訂強制貼付門檻為</a:t>
            </a:r>
            <a:r>
              <a:rPr dirty="0">
                <a:latin typeface="+mn-ea"/>
              </a:rPr>
              <a:t>10</a:t>
            </a:r>
            <a:r>
              <a:rPr dirty="0">
                <a:latin typeface="+mn-ea"/>
                <a:cs typeface="+mj-cs"/>
                <a:sym typeface="Helvetica"/>
              </a:rPr>
              <a:t>萬元</a:t>
            </a:r>
          </a:p>
          <a:p>
            <a:pPr>
              <a:lnSpc>
                <a:spcPct val="120000"/>
              </a:lnSpc>
            </a:pPr>
            <a:r>
              <a:rPr dirty="0">
                <a:latin typeface="+mn-ea"/>
                <a:cs typeface="+mj-cs"/>
                <a:sym typeface="Helvetica"/>
              </a:rPr>
              <a:t>截至</a:t>
            </a:r>
            <a:r>
              <a:rPr dirty="0">
                <a:latin typeface="+mn-ea"/>
              </a:rPr>
              <a:t>2016</a:t>
            </a:r>
            <a:r>
              <a:rPr dirty="0">
                <a:latin typeface="+mn-ea"/>
                <a:cs typeface="+mj-cs"/>
                <a:sym typeface="Helvetica"/>
              </a:rPr>
              <a:t>年</a:t>
            </a:r>
            <a:r>
              <a:rPr dirty="0">
                <a:latin typeface="+mn-ea"/>
              </a:rPr>
              <a:t>4</a:t>
            </a:r>
            <a:r>
              <a:rPr dirty="0">
                <a:latin typeface="+mn-ea"/>
                <a:cs typeface="+mj-cs"/>
                <a:sym typeface="Helvetica"/>
              </a:rPr>
              <a:t>月止</a:t>
            </a:r>
            <a:r>
              <a:rPr lang="zh-TW" altLang="en-US" dirty="0">
                <a:latin typeface="+mn-ea"/>
                <a:cs typeface="+mj-cs"/>
                <a:sym typeface="Helvetica"/>
              </a:rPr>
              <a:t>，</a:t>
            </a:r>
            <a:r>
              <a:rPr dirty="0">
                <a:latin typeface="+mn-ea"/>
                <a:cs typeface="+mj-cs"/>
                <a:sym typeface="Helvetica"/>
              </a:rPr>
              <a:t>金管會銀行局宣布已核准</a:t>
            </a:r>
            <a:r>
              <a:rPr dirty="0">
                <a:latin typeface="+mn-ea"/>
              </a:rPr>
              <a:t>5</a:t>
            </a:r>
            <a:r>
              <a:rPr dirty="0">
                <a:latin typeface="+mn-ea"/>
                <a:cs typeface="+mj-cs"/>
                <a:sym typeface="Helvetica"/>
              </a:rPr>
              <a:t>家專營電子支付的公司</a:t>
            </a:r>
            <a:r>
              <a:rPr lang="zh-TW" altLang="en-US" dirty="0">
                <a:latin typeface="+mn-ea"/>
                <a:cs typeface="+mj-cs"/>
                <a:sym typeface="Helvetica"/>
              </a:rPr>
              <a:t>，</a:t>
            </a:r>
            <a:r>
              <a:rPr dirty="0" err="1">
                <a:latin typeface="+mn-ea"/>
                <a:cs typeface="+mj-cs"/>
                <a:sym typeface="Helvetica"/>
              </a:rPr>
              <a:t>包括智冠旗下智付寶、橘子旗下樂點、</a:t>
            </a:r>
            <a:r>
              <a:rPr dirty="0" err="1">
                <a:latin typeface="+mn-ea"/>
              </a:rPr>
              <a:t>PCHome</a:t>
            </a:r>
            <a:r>
              <a:rPr dirty="0" err="1" smtClean="0">
                <a:latin typeface="+mn-ea"/>
                <a:cs typeface="+mj-cs"/>
                <a:sym typeface="Helvetica"/>
              </a:rPr>
              <a:t>國際連</a:t>
            </a:r>
            <a:r>
              <a:rPr lang="en-US" dirty="0" smtClean="0">
                <a:latin typeface="+mn-ea"/>
                <a:cs typeface="+mj-cs"/>
                <a:sym typeface="Helvetica"/>
              </a:rPr>
              <a:t> (</a:t>
            </a:r>
            <a:r>
              <a:rPr lang="zh-TW" altLang="en-US" dirty="0" smtClean="0">
                <a:latin typeface="+mn-ea"/>
                <a:cs typeface="+mj-cs"/>
                <a:sym typeface="Helvetica"/>
              </a:rPr>
              <a:t>支付連</a:t>
            </a:r>
            <a:r>
              <a:rPr lang="en-US" altLang="zh-TW" dirty="0" smtClean="0">
                <a:latin typeface="+mn-ea"/>
                <a:cs typeface="+mj-cs"/>
                <a:sym typeface="Helvetica"/>
              </a:rPr>
              <a:t>)</a:t>
            </a:r>
            <a:r>
              <a:rPr lang="zh-TW" altLang="en-US" dirty="0">
                <a:latin typeface="+mn-ea"/>
                <a:sym typeface="Helvetica"/>
              </a:rPr>
              <a:t> 、</a:t>
            </a:r>
            <a:r>
              <a:rPr dirty="0" smtClean="0">
                <a:latin typeface="+mn-ea"/>
                <a:cs typeface="+mj-cs"/>
                <a:sym typeface="Helvetica"/>
              </a:rPr>
              <a:t>歐買尬旗下歐付寶</a:t>
            </a:r>
            <a:r>
              <a:rPr dirty="0">
                <a:latin typeface="+mn-ea"/>
                <a:cs typeface="+mj-cs"/>
                <a:sym typeface="Helvetica"/>
              </a:rPr>
              <a:t>、台灣第三方支付公司等</a:t>
            </a:r>
            <a:r>
              <a:rPr dirty="0">
                <a:latin typeface="+mn-ea"/>
              </a:rPr>
              <a:t>5</a:t>
            </a:r>
            <a:r>
              <a:rPr dirty="0">
                <a:latin typeface="+mn-ea"/>
                <a:cs typeface="+mj-cs"/>
                <a:sym typeface="Helvetica"/>
              </a:rPr>
              <a:t>家</a:t>
            </a: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32</a:t>
            </a:fld>
            <a:endParaRPr lang="en-US" altLang="zh-TW"/>
          </a:p>
        </p:txBody>
      </p:sp>
      <p:graphicFrame>
        <p:nvGraphicFramePr>
          <p:cNvPr id="7" name="資料庫圖表 6"/>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884762046"/>
      </p:ext>
    </p:extLst>
  </p:cSld>
  <p:clrMapOvr>
    <a:masterClrMapping/>
  </p:clrMapOvr>
  <p:transition spd="slow"/>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 name="Shape 271"/>
          <p:cNvSpPr>
            <a:spLocks noGrp="1"/>
          </p:cNvSpPr>
          <p:nvPr>
            <p:ph type="title"/>
          </p:nvPr>
        </p:nvSpPr>
        <p:spPr>
          <a:prstGeom prst="rect">
            <a:avLst/>
          </a:prstGeom>
        </p:spPr>
        <p:txBody>
          <a:bodyPr>
            <a:noAutofit/>
          </a:bodyPr>
          <a:lstStyle/>
          <a:p>
            <a:r>
              <a:rPr lang="zh-TW" altLang="en-US" dirty="0">
                <a:latin typeface="+mn-ea"/>
                <a:ea typeface="+mn-ea"/>
              </a:rPr>
              <a:t>法規議題</a:t>
            </a:r>
            <a:r>
              <a:rPr lang="zh-TW" altLang="zh-TW" dirty="0">
                <a:latin typeface="+mn-ea"/>
                <a:ea typeface="+mn-ea"/>
              </a:rPr>
              <a:t>(</a:t>
            </a:r>
            <a:r>
              <a:rPr lang="en-US" altLang="zh-TW" dirty="0">
                <a:latin typeface="+mn-ea"/>
                <a:ea typeface="+mn-ea"/>
              </a:rPr>
              <a:t>2)-</a:t>
            </a:r>
            <a:r>
              <a:rPr dirty="0" err="1">
                <a:latin typeface="+mn-ea"/>
                <a:ea typeface="+mn-ea"/>
              </a:rPr>
              <a:t>支付寶實名制風波</a:t>
            </a:r>
            <a:endParaRPr dirty="0">
              <a:latin typeface="+mn-ea"/>
              <a:ea typeface="+mn-ea"/>
            </a:endParaRPr>
          </a:p>
        </p:txBody>
      </p:sp>
      <p:sp>
        <p:nvSpPr>
          <p:cNvPr id="272" name="Shape 272"/>
          <p:cNvSpPr>
            <a:spLocks noGrp="1"/>
          </p:cNvSpPr>
          <p:nvPr>
            <p:ph idx="1"/>
          </p:nvPr>
        </p:nvSpPr>
        <p:spPr>
          <a:xfrm>
            <a:off x="761106" y="1548084"/>
            <a:ext cx="11002297" cy="4702124"/>
          </a:xfrm>
          <a:prstGeom prst="rect">
            <a:avLst/>
          </a:prstGeom>
        </p:spPr>
        <p:txBody>
          <a:bodyPr>
            <a:normAutofit/>
          </a:bodyPr>
          <a:lstStyle/>
          <a:p>
            <a:pPr>
              <a:lnSpc>
                <a:spcPct val="120000"/>
              </a:lnSpc>
              <a:defRPr sz="2600"/>
            </a:pPr>
            <a:r>
              <a:rPr dirty="0">
                <a:latin typeface="+mn-ea"/>
              </a:rPr>
              <a:t>在5月20日前</a:t>
            </a:r>
            <a:r>
              <a:rPr lang="zh-TW" altLang="en-US" dirty="0">
                <a:latin typeface="+mn-ea"/>
              </a:rPr>
              <a:t>，</a:t>
            </a:r>
            <a:r>
              <a:rPr dirty="0" err="1">
                <a:latin typeface="+mn-ea"/>
              </a:rPr>
              <a:t>必須在大陸銀行開設帳戶</a:t>
            </a:r>
            <a:r>
              <a:rPr lang="zh-TW" altLang="en-US" dirty="0">
                <a:latin typeface="+mn-ea"/>
              </a:rPr>
              <a:t>，</a:t>
            </a:r>
            <a:r>
              <a:rPr dirty="0" err="1">
                <a:latin typeface="+mn-ea"/>
              </a:rPr>
              <a:t>並用銀行卡（類似台灣金融卡）來驗證身分</a:t>
            </a:r>
            <a:r>
              <a:rPr lang="zh-TW" altLang="en-US" dirty="0">
                <a:latin typeface="+mn-ea"/>
              </a:rPr>
              <a:t>，</a:t>
            </a:r>
            <a:r>
              <a:rPr dirty="0" err="1">
                <a:latin typeface="+mn-ea"/>
              </a:rPr>
              <a:t>否則支付寶帳戶將被凍結</a:t>
            </a:r>
            <a:endParaRPr dirty="0">
              <a:latin typeface="+mn-ea"/>
            </a:endParaRPr>
          </a:p>
          <a:p>
            <a:pPr>
              <a:lnSpc>
                <a:spcPct val="120000"/>
              </a:lnSpc>
              <a:defRPr sz="2600"/>
            </a:pPr>
            <a:r>
              <a:rPr dirty="0">
                <a:latin typeface="+mn-ea"/>
              </a:rPr>
              <a:t>中國人民銀行去年12月頒布「非銀行支付機構網絡支付業務管理辦法」</a:t>
            </a:r>
            <a:r>
              <a:rPr lang="zh-TW" altLang="en-US" dirty="0">
                <a:latin typeface="+mn-ea"/>
              </a:rPr>
              <a:t>，</a:t>
            </a:r>
            <a:r>
              <a:rPr b="1" dirty="0" err="1">
                <a:latin typeface="+mn-ea"/>
              </a:rPr>
              <a:t>要求所有第三方支付帳戶</a:t>
            </a:r>
            <a:r>
              <a:rPr lang="zh-TW" altLang="en-US" dirty="0">
                <a:latin typeface="+mn-ea"/>
              </a:rPr>
              <a:t>須提供身分證、銀行帳戶及手機號碼</a:t>
            </a:r>
            <a:r>
              <a:rPr lang="zh-TW" altLang="en-US" b="1" dirty="0">
                <a:latin typeface="+mn-ea"/>
              </a:rPr>
              <a:t>，</a:t>
            </a:r>
            <a:r>
              <a:rPr b="1" dirty="0" err="1">
                <a:latin typeface="+mn-ea"/>
              </a:rPr>
              <a:t>採實名認證</a:t>
            </a:r>
            <a:r>
              <a:rPr lang="zh-TW" altLang="en-US" dirty="0">
                <a:latin typeface="+mn-ea"/>
              </a:rPr>
              <a:t>，</a:t>
            </a:r>
            <a:endParaRPr dirty="0">
              <a:latin typeface="+mn-ea"/>
            </a:endParaRPr>
          </a:p>
          <a:p>
            <a:pPr>
              <a:lnSpc>
                <a:spcPct val="120000"/>
              </a:lnSpc>
              <a:defRPr sz="2600"/>
            </a:pPr>
            <a:r>
              <a:rPr dirty="0" err="1">
                <a:latin typeface="+mn-ea"/>
              </a:rPr>
              <a:t>台灣第三方支付機構</a:t>
            </a:r>
            <a:r>
              <a:rPr lang="zh-TW" altLang="en-US" dirty="0">
                <a:latin typeface="+mn-ea"/>
              </a:rPr>
              <a:t>，</a:t>
            </a:r>
            <a:r>
              <a:rPr dirty="0" err="1">
                <a:latin typeface="+mn-ea"/>
              </a:rPr>
              <a:t>也同樣碰到「實名認證」問題</a:t>
            </a:r>
            <a:r>
              <a:rPr lang="zh-TW" altLang="en-US" dirty="0">
                <a:latin typeface="+mn-ea"/>
              </a:rPr>
              <a:t>，</a:t>
            </a:r>
            <a:r>
              <a:rPr dirty="0" err="1">
                <a:latin typeface="+mn-ea"/>
              </a:rPr>
              <a:t>像是歐付寶及智付寶原本不需要實名註冊</a:t>
            </a:r>
            <a:r>
              <a:rPr lang="zh-TW" altLang="en-US" dirty="0">
                <a:latin typeface="+mn-ea"/>
              </a:rPr>
              <a:t>，</a:t>
            </a:r>
            <a:r>
              <a:rPr dirty="0" err="1">
                <a:latin typeface="+mn-ea"/>
              </a:rPr>
              <a:t>但在第三方支付相關法規訂定後</a:t>
            </a:r>
            <a:r>
              <a:rPr lang="zh-TW" altLang="en-US" dirty="0">
                <a:latin typeface="+mn-ea"/>
              </a:rPr>
              <a:t>，</a:t>
            </a:r>
            <a:r>
              <a:rPr dirty="0" err="1">
                <a:latin typeface="+mn-ea"/>
              </a:rPr>
              <a:t>這二家公司必須將大量未實名註冊的用戶</a:t>
            </a:r>
            <a:r>
              <a:rPr lang="zh-TW" altLang="en-US" dirty="0">
                <a:latin typeface="+mn-ea"/>
              </a:rPr>
              <a:t>，</a:t>
            </a:r>
            <a:r>
              <a:rPr dirty="0" err="1">
                <a:latin typeface="+mn-ea"/>
              </a:rPr>
              <a:t>轉換為實名註冊</a:t>
            </a:r>
            <a:endParaRPr dirty="0">
              <a:latin typeface="+mn-ea"/>
            </a:endParaRP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33</a:t>
            </a:fld>
            <a:endParaRPr lang="en-US" altLang="zh-TW"/>
          </a:p>
        </p:txBody>
      </p:sp>
      <p:graphicFrame>
        <p:nvGraphicFramePr>
          <p:cNvPr id="7" name="資料庫圖表 6"/>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1215659954"/>
      </p:ext>
    </p:extLst>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612057" y="525515"/>
            <a:ext cx="11002297" cy="954856"/>
          </a:xfrm>
        </p:spPr>
        <p:txBody>
          <a:bodyPr anchor="ctr">
            <a:noAutofit/>
          </a:bodyPr>
          <a:lstStyle/>
          <a:p>
            <a:r>
              <a:rPr kumimoji="1" lang="zh-TW" altLang="en-US" dirty="0">
                <a:latin typeface="+mn-ea"/>
                <a:ea typeface="+mn-ea"/>
              </a:rPr>
              <a:t>支付  </a:t>
            </a:r>
            <a:r>
              <a:rPr kumimoji="1" lang="en-US" altLang="zh-TW" sz="3000" dirty="0">
                <a:latin typeface="+mn-ea"/>
                <a:ea typeface="+mn-ea"/>
              </a:rPr>
              <a:t>Payment</a:t>
            </a:r>
            <a:endParaRPr kumimoji="1" lang="zh-TW" altLang="en-US" sz="3000" dirty="0">
              <a:latin typeface="+mn-ea"/>
              <a:ea typeface="+mn-ea"/>
            </a:endParaRPr>
          </a:p>
        </p:txBody>
      </p:sp>
      <p:sp>
        <p:nvSpPr>
          <p:cNvPr id="5" name="文字版面配置區 4"/>
          <p:cNvSpPr>
            <a:spLocks noGrp="1"/>
          </p:cNvSpPr>
          <p:nvPr>
            <p:ph idx="1"/>
          </p:nvPr>
        </p:nvSpPr>
        <p:spPr>
          <a:xfrm>
            <a:off x="612057" y="1480371"/>
            <a:ext cx="11002297" cy="4696591"/>
          </a:xfrm>
        </p:spPr>
        <p:txBody>
          <a:bodyPr>
            <a:normAutofit/>
          </a:bodyPr>
          <a:lstStyle/>
          <a:p>
            <a:pPr>
              <a:lnSpc>
                <a:spcPct val="120000"/>
              </a:lnSpc>
            </a:pPr>
            <a:r>
              <a:rPr lang="zh-TW" altLang="en-US" sz="2800" dirty="0"/>
              <a:t>商品貨幣</a:t>
            </a:r>
            <a:r>
              <a:rPr lang="zh-TW" altLang="en-US" sz="2800" dirty="0">
                <a:sym typeface="Wingdings"/>
              </a:rPr>
              <a:t>信用貨幣塑膠貨幣電子貨幣</a:t>
            </a:r>
            <a:endParaRPr lang="en-US" altLang="zh-TW" sz="2800" dirty="0"/>
          </a:p>
          <a:p>
            <a:pPr>
              <a:lnSpc>
                <a:spcPct val="120000"/>
              </a:lnSpc>
            </a:pPr>
            <a:r>
              <a:rPr lang="zh-TW" altLang="en-US" sz="2800" b="1" dirty="0"/>
              <a:t>塑膠貨幣：</a:t>
            </a:r>
            <a:r>
              <a:rPr lang="zh-TW" altLang="en-US" sz="2800" dirty="0"/>
              <a:t>伴隨電腦、電子及通訊科技的進步新種交易工具</a:t>
            </a:r>
            <a:endParaRPr lang="en-US" altLang="zh-TW" sz="2800" dirty="0"/>
          </a:p>
          <a:p>
            <a:pPr lvl="1">
              <a:lnSpc>
                <a:spcPct val="120000"/>
              </a:lnSpc>
            </a:pPr>
            <a:r>
              <a:rPr lang="zh-TW" altLang="en-US" sz="2800" dirty="0"/>
              <a:t>如信用卡、轉帳卡及儲值卡</a:t>
            </a:r>
            <a:endParaRPr lang="en-US" altLang="zh-TW" sz="2800" dirty="0"/>
          </a:p>
          <a:p>
            <a:pPr>
              <a:lnSpc>
                <a:spcPct val="120000"/>
              </a:lnSpc>
            </a:pPr>
            <a:r>
              <a:rPr lang="zh-TW" altLang="en-US" sz="2800" b="1" dirty="0"/>
              <a:t>電子貨幣：</a:t>
            </a:r>
            <a:r>
              <a:rPr lang="zh-TW" altLang="en-US" sz="2800" dirty="0"/>
              <a:t>儲值卡雖亦為塑膠卡片，但因為卡上嵌有微晶片，</a:t>
            </a:r>
            <a:r>
              <a:rPr lang="en-US" altLang="zh-TW" sz="2800" dirty="0"/>
              <a:t> </a:t>
            </a:r>
            <a:r>
              <a:rPr lang="zh-TW" altLang="en-US" sz="2800" dirty="0"/>
              <a:t>可以儲存電子價值；或是透過電子網路交易的數位現金。</a:t>
            </a:r>
            <a:endParaRPr lang="en-US" altLang="zh-TW" sz="2800" dirty="0"/>
          </a:p>
          <a:p>
            <a:pPr>
              <a:lnSpc>
                <a:spcPct val="120000"/>
              </a:lnSpc>
            </a:pPr>
            <a:r>
              <a:rPr lang="zh-TW" altLang="en-US" sz="2800" dirty="0"/>
              <a:t>在演進的過程追求更有效率、更安全以及更節省成本的交易方式</a:t>
            </a:r>
            <a:endParaRPr lang="en-US" altLang="zh-TW" sz="2800" dirty="0"/>
          </a:p>
          <a:p>
            <a:pPr marL="0" indent="0">
              <a:lnSpc>
                <a:spcPct val="120000"/>
              </a:lnSpc>
              <a:buNone/>
            </a:pPr>
            <a:endParaRPr lang="zh-TW" altLang="en-US" sz="2800" dirty="0"/>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4</a:t>
            </a:fld>
            <a:endParaRPr lang="en-US" altLang="zh-TW"/>
          </a:p>
        </p:txBody>
      </p:sp>
      <p:graphicFrame>
        <p:nvGraphicFramePr>
          <p:cNvPr id="8" name="資料庫圖表 7"/>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36984124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Shape 148"/>
          <p:cNvSpPr>
            <a:spLocks noGrp="1"/>
          </p:cNvSpPr>
          <p:nvPr>
            <p:ph type="title"/>
          </p:nvPr>
        </p:nvSpPr>
        <p:spPr>
          <a:xfrm>
            <a:off x="594851" y="406670"/>
            <a:ext cx="11002297" cy="954856"/>
          </a:xfrm>
          <a:prstGeom prst="rect">
            <a:avLst/>
          </a:prstGeom>
        </p:spPr>
        <p:txBody>
          <a:bodyPr>
            <a:normAutofit/>
          </a:bodyPr>
          <a:lstStyle/>
          <a:p>
            <a:r>
              <a:rPr dirty="0" err="1">
                <a:latin typeface="+mn-ea"/>
                <a:ea typeface="+mn-ea"/>
                <a:sym typeface="Helvetica"/>
              </a:rPr>
              <a:t>金融支付比例</a:t>
            </a:r>
            <a:r>
              <a:rPr lang="zh-TW" altLang="en-US" dirty="0">
                <a:latin typeface="+mn-ea"/>
                <a:ea typeface="+mn-ea"/>
                <a:sym typeface="Helvetica"/>
              </a:rPr>
              <a:t>  </a:t>
            </a:r>
            <a:endParaRPr sz="3000" dirty="0">
              <a:latin typeface="+mn-ea"/>
              <a:ea typeface="+mn-ea"/>
              <a:sym typeface="Helvetica"/>
            </a:endParaRPr>
          </a:p>
        </p:txBody>
      </p:sp>
      <p:sp>
        <p:nvSpPr>
          <p:cNvPr id="3" name="投影片編號版面配置區 2"/>
          <p:cNvSpPr>
            <a:spLocks noGrp="1"/>
          </p:cNvSpPr>
          <p:nvPr>
            <p:ph type="sldNum" sz="quarter" idx="12"/>
          </p:nvPr>
        </p:nvSpPr>
        <p:spPr/>
        <p:txBody>
          <a:bodyPr/>
          <a:lstStyle/>
          <a:p>
            <a:fld id="{86CB4B4D-7CA3-9044-876B-883B54F8677D}" type="slidenum">
              <a:rPr lang="en-US" altLang="zh-TW" smtClean="0"/>
              <a:pPr/>
              <a:t>5</a:t>
            </a:fld>
            <a:endParaRPr lang="en-US" altLang="zh-TW"/>
          </a:p>
        </p:txBody>
      </p:sp>
      <p:pic>
        <p:nvPicPr>
          <p:cNvPr id="2" name="圖片 1" descr="螢幕快照 2016-06-22 下午5.06.09.p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267763" y="1403069"/>
            <a:ext cx="9802290" cy="4611169"/>
          </a:xfrm>
          <a:prstGeom prst="rect">
            <a:avLst/>
          </a:prstGeom>
        </p:spPr>
      </p:pic>
      <p:graphicFrame>
        <p:nvGraphicFramePr>
          <p:cNvPr id="8" name="資料庫圖表 7"/>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37876761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528176" y="365127"/>
            <a:ext cx="11002297" cy="954856"/>
          </a:xfrm>
        </p:spPr>
        <p:txBody>
          <a:bodyPr>
            <a:noAutofit/>
          </a:bodyPr>
          <a:lstStyle/>
          <a:p>
            <a:r>
              <a:rPr lang="zh-TW" altLang="en-US" dirty="0">
                <a:latin typeface="+mn-ea"/>
                <a:ea typeface="+mn-ea"/>
              </a:rPr>
              <a:t>支付演進</a:t>
            </a:r>
            <a:r>
              <a:rPr lang="en-US" altLang="zh-TW" dirty="0">
                <a:latin typeface="+mn-ea"/>
                <a:ea typeface="+mn-ea"/>
              </a:rPr>
              <a:t>-</a:t>
            </a:r>
            <a:r>
              <a:rPr lang="zh-TW" altLang="en-US" dirty="0">
                <a:latin typeface="+mn-ea"/>
                <a:ea typeface="+mn-ea"/>
              </a:rPr>
              <a:t>銀行導向</a:t>
            </a:r>
            <a:r>
              <a:rPr lang="en-US" altLang="zh-TW" sz="3000" dirty="0">
                <a:solidFill>
                  <a:srgbClr val="9F2936"/>
                </a:solidFill>
                <a:latin typeface="微軟正黑體"/>
              </a:rPr>
              <a:t>(Bank-driven)</a:t>
            </a:r>
            <a:r>
              <a:rPr lang="zh-TW" altLang="en-US" dirty="0">
                <a:latin typeface="+mn-ea"/>
                <a:ea typeface="+mn-ea"/>
              </a:rPr>
              <a:t>的支付</a:t>
            </a:r>
            <a:endParaRPr kumimoji="1" lang="zh-TW" altLang="en-US" sz="3000" dirty="0">
              <a:latin typeface="+mn-ea"/>
              <a:ea typeface="+mn-ea"/>
            </a:endParaRPr>
          </a:p>
        </p:txBody>
      </p:sp>
      <p:sp>
        <p:nvSpPr>
          <p:cNvPr id="5" name="文字版面配置區 4"/>
          <p:cNvSpPr>
            <a:spLocks noGrp="1"/>
          </p:cNvSpPr>
          <p:nvPr>
            <p:ph idx="1"/>
          </p:nvPr>
        </p:nvSpPr>
        <p:spPr>
          <a:xfrm>
            <a:off x="594851" y="1468580"/>
            <a:ext cx="11002297" cy="4500563"/>
          </a:xfrm>
        </p:spPr>
        <p:txBody>
          <a:bodyPr>
            <a:normAutofit/>
          </a:bodyPr>
          <a:lstStyle/>
          <a:p>
            <a:pPr>
              <a:lnSpc>
                <a:spcPct val="120000"/>
              </a:lnSpc>
            </a:pPr>
            <a:r>
              <a:rPr lang="zh-TW" altLang="en-US" sz="2800" dirty="0"/>
              <a:t>銀行轉帳大致可以分為兩大類</a:t>
            </a:r>
            <a:endParaRPr lang="en-US" altLang="zh-TW" sz="2800" dirty="0"/>
          </a:p>
          <a:p>
            <a:pPr lvl="1">
              <a:lnSpc>
                <a:spcPct val="120000"/>
              </a:lnSpc>
            </a:pPr>
            <a:r>
              <a:rPr lang="zh-TW" altLang="en-US" sz="2800" dirty="0"/>
              <a:t>定時淨額清算 </a:t>
            </a:r>
            <a:r>
              <a:rPr lang="en-US" altLang="zh-TW" sz="2800" dirty="0"/>
              <a:t>(DNS)</a:t>
            </a:r>
          </a:p>
          <a:p>
            <a:pPr lvl="2">
              <a:lnSpc>
                <a:spcPct val="120000"/>
              </a:lnSpc>
            </a:pPr>
            <a:r>
              <a:rPr lang="zh-TW" altLang="en-US" sz="2800" dirty="0"/>
              <a:t>針對小額的交易為主，所有交易會在截止時間前清算</a:t>
            </a:r>
            <a:endParaRPr lang="en-US" altLang="zh-TW" sz="2800" dirty="0"/>
          </a:p>
          <a:p>
            <a:pPr lvl="1">
              <a:lnSpc>
                <a:spcPct val="120000"/>
              </a:lnSpc>
            </a:pPr>
            <a:r>
              <a:rPr lang="zh-TW" altLang="en-US" sz="2800" dirty="0"/>
              <a:t>即時總額清算 </a:t>
            </a:r>
            <a:r>
              <a:rPr lang="en-US" altLang="zh-TW" sz="2800" dirty="0"/>
              <a:t>(RTGS) </a:t>
            </a:r>
          </a:p>
          <a:p>
            <a:pPr lvl="2">
              <a:lnSpc>
                <a:spcPct val="120000"/>
              </a:lnSpc>
            </a:pPr>
            <a:r>
              <a:rPr lang="zh-TW" altLang="en-US" sz="2800" dirty="0"/>
              <a:t>所有支付交易採連續即時（不延遲）、總額（逐筆交易）處理與清算的支付系統</a:t>
            </a:r>
          </a:p>
          <a:p>
            <a:pPr lvl="1">
              <a:lnSpc>
                <a:spcPct val="120000"/>
              </a:lnSpc>
            </a:pPr>
            <a:endParaRPr lang="en-US" altLang="zh-TW" sz="2800" dirty="0"/>
          </a:p>
          <a:p>
            <a:pPr marL="457200" lvl="1" indent="0">
              <a:lnSpc>
                <a:spcPct val="120000"/>
              </a:lnSpc>
              <a:buNone/>
            </a:pPr>
            <a:endParaRPr lang="zh-TW" altLang="en-US" sz="2800" dirty="0"/>
          </a:p>
          <a:p>
            <a:pPr>
              <a:lnSpc>
                <a:spcPct val="120000"/>
              </a:lnSpc>
            </a:pPr>
            <a:endParaRPr lang="zh-TW" altLang="en-US" sz="2800" dirty="0"/>
          </a:p>
          <a:p>
            <a:pPr>
              <a:lnSpc>
                <a:spcPct val="120000"/>
              </a:lnSpc>
            </a:pPr>
            <a:endParaRPr kumimoji="1" lang="zh-TW" altLang="en-US" sz="2800" dirty="0"/>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6</a:t>
            </a:fld>
            <a:endParaRPr lang="en-US" altLang="zh-TW"/>
          </a:p>
        </p:txBody>
      </p:sp>
      <p:graphicFrame>
        <p:nvGraphicFramePr>
          <p:cNvPr id="8" name="資料庫圖表 7"/>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3959928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noAutofit/>
          </a:bodyPr>
          <a:lstStyle/>
          <a:p>
            <a:r>
              <a:rPr lang="zh-TW" altLang="en-US" dirty="0">
                <a:latin typeface="+mn-ea"/>
                <a:ea typeface="+mn-ea"/>
              </a:rPr>
              <a:t>支付演進</a:t>
            </a:r>
            <a:r>
              <a:rPr lang="en-US" altLang="zh-TW" dirty="0">
                <a:latin typeface="+mn-ea"/>
                <a:ea typeface="+mn-ea"/>
              </a:rPr>
              <a:t>-</a:t>
            </a:r>
            <a:r>
              <a:rPr lang="zh-TW" altLang="en-US" dirty="0">
                <a:latin typeface="+mn-ea"/>
                <a:ea typeface="+mn-ea"/>
              </a:rPr>
              <a:t>信用卡</a:t>
            </a:r>
            <a:r>
              <a:rPr lang="en-US" altLang="zh-TW" sz="3000" dirty="0">
                <a:latin typeface="+mn-ea"/>
                <a:ea typeface="+mn-ea"/>
              </a:rPr>
              <a:t>(</a:t>
            </a:r>
            <a:r>
              <a:rPr lang="en-US" altLang="zh-TW" sz="3000" dirty="0">
                <a:latin typeface="+mn-ea"/>
              </a:rPr>
              <a:t>Credit card payment)</a:t>
            </a:r>
            <a:r>
              <a:rPr lang="zh-TW" altLang="en-US" dirty="0">
                <a:latin typeface="+mn-ea"/>
                <a:ea typeface="+mn-ea"/>
              </a:rPr>
              <a:t>支付</a:t>
            </a:r>
            <a:endParaRPr kumimoji="1" lang="zh-TW" altLang="en-US" sz="3000" dirty="0">
              <a:latin typeface="+mn-ea"/>
              <a:ea typeface="+mn-ea"/>
            </a:endParaRPr>
          </a:p>
        </p:txBody>
      </p:sp>
      <p:sp>
        <p:nvSpPr>
          <p:cNvPr id="5" name="文字版面配置區 4"/>
          <p:cNvSpPr>
            <a:spLocks noGrp="1"/>
          </p:cNvSpPr>
          <p:nvPr>
            <p:ph idx="1"/>
          </p:nvPr>
        </p:nvSpPr>
        <p:spPr>
          <a:xfrm>
            <a:off x="612057" y="1558475"/>
            <a:ext cx="11002297" cy="4702124"/>
          </a:xfrm>
        </p:spPr>
        <p:txBody>
          <a:bodyPr>
            <a:normAutofit/>
          </a:bodyPr>
          <a:lstStyle/>
          <a:p>
            <a:pPr>
              <a:lnSpc>
                <a:spcPct val="120000"/>
              </a:lnSpc>
            </a:pPr>
            <a:r>
              <a:rPr lang="zh-TW" altLang="en-US" dirty="0"/>
              <a:t>數位訊號的傳遞來代替一般貨幣的流動，達到實際支付款項的目的</a:t>
            </a:r>
            <a:endParaRPr lang="en-US" altLang="zh-TW" dirty="0"/>
          </a:p>
          <a:p>
            <a:pPr>
              <a:lnSpc>
                <a:spcPct val="120000"/>
              </a:lnSpc>
            </a:pPr>
            <a:r>
              <a:rPr lang="zh-TW" altLang="en-US" dirty="0"/>
              <a:t>商家是根據</a:t>
            </a:r>
            <a:r>
              <a:rPr lang="zh-TW" altLang="en-US" b="1" dirty="0"/>
              <a:t>授權的訊息</a:t>
            </a:r>
            <a:r>
              <a:rPr lang="zh-TW" altLang="en-US" dirty="0"/>
              <a:t>來確認交易是否完成，最後用「即時總額清算」把資金轉給國際組織，由國際組織將資金轉給淨收入的銀行</a:t>
            </a:r>
            <a:endParaRPr lang="en-US" altLang="zh-TW" dirty="0"/>
          </a:p>
          <a:p>
            <a:pPr>
              <a:lnSpc>
                <a:spcPct val="120000"/>
              </a:lnSpc>
            </a:pPr>
            <a:r>
              <a:rPr lang="zh-TW" altLang="en-US" dirty="0"/>
              <a:t>交易不再受限於清算系統的時間差</a:t>
            </a:r>
            <a:endParaRPr lang="en-US" altLang="zh-TW" dirty="0"/>
          </a:p>
          <a:p>
            <a:pPr>
              <a:lnSpc>
                <a:spcPct val="120000"/>
              </a:lnSpc>
            </a:pPr>
            <a:r>
              <a:rPr lang="zh-TW" altLang="en-US" dirty="0"/>
              <a:t>商家必須要付出 </a:t>
            </a:r>
            <a:r>
              <a:rPr lang="en-US" altLang="zh-TW" dirty="0"/>
              <a:t>3% </a:t>
            </a:r>
            <a:r>
              <a:rPr lang="zh-TW" altLang="en-US" dirty="0"/>
              <a:t>左右的代價，但是這個機制卻能大大提昇銷售的機會</a:t>
            </a:r>
          </a:p>
          <a:p>
            <a:endParaRPr kumimoji="1" lang="zh-TW" altLang="en-US" dirty="0"/>
          </a:p>
          <a:p>
            <a:endParaRPr kumimoji="1" lang="zh-TW" altLang="en-US" dirty="0"/>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7</a:t>
            </a:fld>
            <a:endParaRPr lang="en-US" altLang="zh-TW"/>
          </a:p>
        </p:txBody>
      </p:sp>
      <p:graphicFrame>
        <p:nvGraphicFramePr>
          <p:cNvPr id="8" name="資料庫圖表 7"/>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40786228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Autofit/>
          </a:bodyPr>
          <a:lstStyle/>
          <a:p>
            <a:r>
              <a:rPr kumimoji="1" lang="zh-TW" altLang="en-US" dirty="0">
                <a:latin typeface="+mn-ea"/>
                <a:ea typeface="+mn-ea"/>
              </a:rPr>
              <a:t>支付演進</a:t>
            </a:r>
            <a:r>
              <a:rPr kumimoji="1" lang="en-US" altLang="zh-TW" dirty="0">
                <a:latin typeface="+mn-ea"/>
                <a:ea typeface="+mn-ea"/>
              </a:rPr>
              <a:t>-</a:t>
            </a:r>
            <a:r>
              <a:rPr kumimoji="1" lang="zh-TW" altLang="en-US" dirty="0">
                <a:latin typeface="+mn-ea"/>
                <a:ea typeface="+mn-ea"/>
              </a:rPr>
              <a:t>行動</a:t>
            </a:r>
            <a:r>
              <a:rPr kumimoji="1" lang="zh-TW" altLang="en-US" dirty="0">
                <a:latin typeface="+mn-ea"/>
              </a:rPr>
              <a:t>支付</a:t>
            </a:r>
            <a:r>
              <a:rPr kumimoji="1" lang="en-US" altLang="zh-TW" sz="3000" dirty="0">
                <a:latin typeface="+mn-ea"/>
                <a:ea typeface="+mn-ea"/>
              </a:rPr>
              <a:t>(Mobile</a:t>
            </a:r>
            <a:r>
              <a:rPr kumimoji="1" lang="zh-TW" altLang="en-US" sz="3000" dirty="0">
                <a:latin typeface="+mn-ea"/>
                <a:ea typeface="+mn-ea"/>
              </a:rPr>
              <a:t> </a:t>
            </a:r>
            <a:r>
              <a:rPr kumimoji="1" lang="en-US" altLang="zh-TW" sz="3000" dirty="0">
                <a:latin typeface="+mn-ea"/>
                <a:ea typeface="+mn-ea"/>
              </a:rPr>
              <a:t>Payment)</a:t>
            </a:r>
            <a:endParaRPr kumimoji="1" lang="zh-TW" altLang="en-US" sz="3000" dirty="0">
              <a:latin typeface="+mn-ea"/>
              <a:ea typeface="+mn-ea"/>
            </a:endParaRPr>
          </a:p>
        </p:txBody>
      </p:sp>
      <p:sp>
        <p:nvSpPr>
          <p:cNvPr id="3" name="文字版面配置區 2"/>
          <p:cNvSpPr>
            <a:spLocks noGrp="1"/>
          </p:cNvSpPr>
          <p:nvPr>
            <p:ph idx="1"/>
          </p:nvPr>
        </p:nvSpPr>
        <p:spPr>
          <a:xfrm>
            <a:off x="612057" y="1581913"/>
            <a:ext cx="11002297" cy="4702124"/>
          </a:xfrm>
        </p:spPr>
        <p:txBody>
          <a:bodyPr/>
          <a:lstStyle/>
          <a:p>
            <a:r>
              <a:rPr lang="zh-TW" altLang="en-US" dirty="0"/>
              <a:t>電子票證發行管理條例</a:t>
            </a:r>
            <a:r>
              <a:rPr lang="en-US" altLang="zh-TW" dirty="0"/>
              <a:t>:</a:t>
            </a:r>
            <a:r>
              <a:rPr lang="zh-TW" altLang="en-US" dirty="0"/>
              <a:t>「以電子、磁力或光學形式儲存金錢價值，並含有資料儲存或計算功能之晶片、卡片、憑證或其他形式之債據，作為多用途支付使用之工具。」</a:t>
            </a:r>
          </a:p>
          <a:p>
            <a:pPr marL="0" indent="0">
              <a:buNone/>
            </a:pPr>
            <a:endParaRPr lang="en-US" altLang="zh-TW" dirty="0"/>
          </a:p>
          <a:p>
            <a:pPr marL="0" indent="0">
              <a:buNone/>
            </a:pPr>
            <a:endParaRPr lang="zh-TW" altLang="en-US" dirty="0"/>
          </a:p>
          <a:p>
            <a:endParaRPr lang="zh-TW" altLang="en-US" dirty="0"/>
          </a:p>
        </p:txBody>
      </p:sp>
      <p:sp>
        <p:nvSpPr>
          <p:cNvPr id="4" name="投影片編號版面配置區 3"/>
          <p:cNvSpPr>
            <a:spLocks noGrp="1"/>
          </p:cNvSpPr>
          <p:nvPr>
            <p:ph type="sldNum" sz="quarter" idx="12"/>
          </p:nvPr>
        </p:nvSpPr>
        <p:spPr/>
        <p:txBody>
          <a:bodyPr/>
          <a:lstStyle/>
          <a:p>
            <a:fld id="{86CB4B4D-7CA3-9044-876B-883B54F8677D}" type="slidenum">
              <a:rPr lang="en-US" altLang="zh-TW" smtClean="0"/>
              <a:pPr/>
              <a:t>8</a:t>
            </a:fld>
            <a:endParaRPr lang="en-US" altLang="zh-TW"/>
          </a:p>
        </p:txBody>
      </p:sp>
      <p:grpSp>
        <p:nvGrpSpPr>
          <p:cNvPr id="35" name="群組 34"/>
          <p:cNvGrpSpPr/>
          <p:nvPr/>
        </p:nvGrpSpPr>
        <p:grpSpPr>
          <a:xfrm>
            <a:off x="1890123" y="3003501"/>
            <a:ext cx="8878363" cy="2802159"/>
            <a:chOff x="1599462" y="3568259"/>
            <a:chExt cx="8878363" cy="2802159"/>
          </a:xfrm>
        </p:grpSpPr>
        <p:sp>
          <p:nvSpPr>
            <p:cNvPr id="29" name="橢圓 28"/>
            <p:cNvSpPr/>
            <p:nvPr/>
          </p:nvSpPr>
          <p:spPr>
            <a:xfrm>
              <a:off x="7025078" y="4384028"/>
              <a:ext cx="1545444" cy="1557393"/>
            </a:xfrm>
            <a:prstGeom prst="ellipse">
              <a:avLst/>
            </a:prstGeom>
            <a:solidFill>
              <a:srgbClr val="000090"/>
            </a:solidFill>
            <a:ln w="12700" cap="flat">
              <a:solidFill>
                <a:srgbClr val="FFFFFF"/>
              </a:solidFill>
              <a:prstDash val="solid"/>
              <a:miter lim="800000"/>
            </a:ln>
            <a:effectLst/>
            <a:sp3d/>
          </p:spPr>
          <p:style>
            <a:lnRef idx="0">
              <a:scrgbClr r="0" g="0" b="0"/>
            </a:lnRef>
            <a:fillRef idx="0">
              <a:scrgbClr r="0" g="0" b="0"/>
            </a:fillRef>
            <a:effectRef idx="0">
              <a:scrgbClr r="0" g="0" b="0"/>
            </a:effectRef>
            <a:fontRef idx="none"/>
          </p:style>
          <p:txBody>
            <a:bodyPr/>
            <a:lstStyle/>
            <a:p>
              <a:endParaRPr lang="zh-TW" altLang="en-US"/>
            </a:p>
          </p:txBody>
        </p:sp>
        <p:sp>
          <p:nvSpPr>
            <p:cNvPr id="7" name="矩形 6"/>
            <p:cNvSpPr/>
            <p:nvPr/>
          </p:nvSpPr>
          <p:spPr>
            <a:xfrm>
              <a:off x="1599463" y="3568259"/>
              <a:ext cx="3057348" cy="434997"/>
            </a:xfrm>
            <a:prstGeom prst="rect">
              <a:avLst/>
            </a:prstGeom>
            <a:solidFill>
              <a:srgbClr val="F3A447"/>
            </a:solidFill>
            <a:ln w="12700" cap="flat">
              <a:solidFill>
                <a:srgbClr val="FFFFFF"/>
              </a:solidFill>
              <a:prstDash val="solid"/>
              <a:miter lim="800000"/>
            </a:ln>
            <a:effectLst/>
            <a:sp3d/>
          </p:spPr>
          <p:style>
            <a:lnRef idx="0">
              <a:scrgbClr r="0" g="0" b="0"/>
            </a:lnRef>
            <a:fillRef idx="0">
              <a:scrgbClr r="0" g="0" b="0"/>
            </a:fillRef>
            <a:effectRef idx="0">
              <a:scrgbClr r="0" g="0" b="0"/>
            </a:effectRef>
            <a:fontRef idx="none"/>
          </p:style>
          <p:txBody>
            <a:bodyPr/>
            <a:lstStyle/>
            <a:p>
              <a:pPr algn="ctr"/>
              <a:r>
                <a:rPr lang="zh-TW" altLang="en-US" b="1" dirty="0">
                  <a:solidFill>
                    <a:srgbClr val="000090"/>
                  </a:solidFill>
                </a:rPr>
                <a:t>遠</a:t>
              </a:r>
              <a:r>
                <a:rPr lang="en-US" altLang="zh-TW" b="1" dirty="0">
                  <a:solidFill>
                    <a:srgbClr val="000090"/>
                  </a:solidFill>
                </a:rPr>
                <a:t>     </a:t>
              </a:r>
              <a:r>
                <a:rPr lang="zh-TW" altLang="en-US" b="1" dirty="0">
                  <a:solidFill>
                    <a:srgbClr val="000090"/>
                  </a:solidFill>
                </a:rPr>
                <a:t>端</a:t>
              </a:r>
            </a:p>
          </p:txBody>
        </p:sp>
        <p:sp>
          <p:nvSpPr>
            <p:cNvPr id="8" name="矩形 7"/>
            <p:cNvSpPr/>
            <p:nvPr/>
          </p:nvSpPr>
          <p:spPr>
            <a:xfrm>
              <a:off x="5231353" y="3568259"/>
              <a:ext cx="5246472" cy="434997"/>
            </a:xfrm>
            <a:prstGeom prst="rect">
              <a:avLst/>
            </a:prstGeom>
            <a:solidFill>
              <a:srgbClr val="F3A447"/>
            </a:solidFill>
            <a:ln w="12700" cap="flat">
              <a:solidFill>
                <a:srgbClr val="FFFFFF"/>
              </a:solidFill>
              <a:prstDash val="solid"/>
              <a:miter lim="800000"/>
            </a:ln>
            <a:effectLst/>
            <a:sp3d/>
          </p:spPr>
          <p:style>
            <a:lnRef idx="0">
              <a:scrgbClr r="0" g="0" b="0"/>
            </a:lnRef>
            <a:fillRef idx="0">
              <a:scrgbClr r="0" g="0" b="0"/>
            </a:fillRef>
            <a:effectRef idx="0">
              <a:scrgbClr r="0" g="0" b="0"/>
            </a:effectRef>
            <a:fontRef idx="none"/>
          </p:style>
          <p:txBody>
            <a:bodyPr/>
            <a:lstStyle/>
            <a:p>
              <a:pPr algn="ctr"/>
              <a:r>
                <a:rPr lang="zh-TW" altLang="en-US" b="1" dirty="0">
                  <a:solidFill>
                    <a:srgbClr val="000090"/>
                  </a:solidFill>
                </a:rPr>
                <a:t>近</a:t>
              </a:r>
              <a:r>
                <a:rPr lang="en-US" altLang="zh-TW" b="1" dirty="0">
                  <a:solidFill>
                    <a:srgbClr val="000090"/>
                  </a:solidFill>
                </a:rPr>
                <a:t>      </a:t>
              </a:r>
              <a:r>
                <a:rPr lang="zh-TW" altLang="en-US" b="1" dirty="0">
                  <a:solidFill>
                    <a:srgbClr val="000090"/>
                  </a:solidFill>
                </a:rPr>
                <a:t>端</a:t>
              </a:r>
            </a:p>
          </p:txBody>
        </p:sp>
        <p:grpSp>
          <p:nvGrpSpPr>
            <p:cNvPr id="11" name="群組 10"/>
            <p:cNvGrpSpPr/>
            <p:nvPr/>
          </p:nvGrpSpPr>
          <p:grpSpPr>
            <a:xfrm>
              <a:off x="1599462" y="4398234"/>
              <a:ext cx="1545444" cy="1557393"/>
              <a:chOff x="1811088" y="4619570"/>
              <a:chExt cx="1545444" cy="1557393"/>
            </a:xfrm>
          </p:grpSpPr>
          <p:sp>
            <p:nvSpPr>
              <p:cNvPr id="10" name="橢圓 9"/>
              <p:cNvSpPr/>
              <p:nvPr/>
            </p:nvSpPr>
            <p:spPr>
              <a:xfrm>
                <a:off x="1811088" y="4619570"/>
                <a:ext cx="1545444" cy="1557393"/>
              </a:xfrm>
              <a:prstGeom prst="ellipse">
                <a:avLst/>
              </a:prstGeom>
              <a:solidFill>
                <a:srgbClr val="000090"/>
              </a:solidFill>
              <a:ln w="12700" cap="flat">
                <a:solidFill>
                  <a:srgbClr val="FFFFFF"/>
                </a:solidFill>
                <a:prstDash val="solid"/>
                <a:miter lim="800000"/>
              </a:ln>
              <a:effectLst/>
              <a:sp3d/>
            </p:spPr>
            <p:style>
              <a:lnRef idx="0">
                <a:scrgbClr r="0" g="0" b="0"/>
              </a:lnRef>
              <a:fillRef idx="0">
                <a:scrgbClr r="0" g="0" b="0"/>
              </a:fillRef>
              <a:effectRef idx="0">
                <a:scrgbClr r="0" g="0" b="0"/>
              </a:effectRef>
              <a:fontRef idx="none"/>
            </p:style>
            <p:txBody>
              <a:bodyPr/>
              <a:lstStyle/>
              <a:p>
                <a:endParaRPr lang="zh-TW" altLang="en-US"/>
              </a:p>
            </p:txBody>
          </p:sp>
          <p:pic>
            <p:nvPicPr>
              <p:cNvPr id="9" name="圖片 8"/>
              <p:cNvPicPr>
                <a:picLocks noChangeAspect="1"/>
              </p:cNvPicPr>
              <p:nvPr/>
            </p:nvPicPr>
            <p:blipFill>
              <a:blip r:embed="rId2" cstate="print">
                <a:lum bright="70000" contrast="-70000"/>
              </a:blip>
              <a:stretch>
                <a:fillRect/>
              </a:stretch>
            </p:blipFill>
            <p:spPr>
              <a:xfrm>
                <a:off x="2101749" y="4837828"/>
                <a:ext cx="1043157" cy="1043157"/>
              </a:xfrm>
              <a:prstGeom prst="rect">
                <a:avLst/>
              </a:prstGeom>
            </p:spPr>
          </p:pic>
        </p:grpSp>
        <p:sp>
          <p:nvSpPr>
            <p:cNvPr id="12" name="文字方塊 11"/>
            <p:cNvSpPr txBox="1"/>
            <p:nvPr/>
          </p:nvSpPr>
          <p:spPr>
            <a:xfrm>
              <a:off x="1890123" y="5995545"/>
              <a:ext cx="1043157"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zh-TW" altLang="en-US" b="1" dirty="0">
                  <a:solidFill>
                    <a:srgbClr val="000090"/>
                  </a:solidFill>
                </a:rPr>
                <a:t>電子商務</a:t>
              </a:r>
              <a:endParaRPr kumimoji="0" lang="zh-TW" altLang="en-US" sz="1800" b="1" i="0" u="none" strike="noStrike" cap="none" spc="0" normalizeH="0" baseline="0" dirty="0">
                <a:ln>
                  <a:noFill/>
                </a:ln>
                <a:solidFill>
                  <a:srgbClr val="000090"/>
                </a:solidFill>
                <a:effectLst/>
                <a:uFillTx/>
                <a:sym typeface="Arial"/>
              </a:endParaRPr>
            </a:p>
          </p:txBody>
        </p:sp>
        <p:grpSp>
          <p:nvGrpSpPr>
            <p:cNvPr id="18" name="群組 17"/>
            <p:cNvGrpSpPr/>
            <p:nvPr/>
          </p:nvGrpSpPr>
          <p:grpSpPr>
            <a:xfrm>
              <a:off x="3382057" y="4398234"/>
              <a:ext cx="1545444" cy="1557393"/>
              <a:chOff x="3531597" y="4398234"/>
              <a:chExt cx="1545444" cy="1557393"/>
            </a:xfrm>
          </p:grpSpPr>
          <p:sp>
            <p:nvSpPr>
              <p:cNvPr id="16" name="橢圓 15"/>
              <p:cNvSpPr/>
              <p:nvPr/>
            </p:nvSpPr>
            <p:spPr>
              <a:xfrm>
                <a:off x="3531597" y="4398234"/>
                <a:ext cx="1545444" cy="1557393"/>
              </a:xfrm>
              <a:prstGeom prst="ellipse">
                <a:avLst/>
              </a:prstGeom>
              <a:solidFill>
                <a:srgbClr val="000090"/>
              </a:solidFill>
              <a:ln w="12700" cap="flat">
                <a:solidFill>
                  <a:srgbClr val="FFFFFF"/>
                </a:solidFill>
                <a:prstDash val="solid"/>
                <a:miter lim="800000"/>
              </a:ln>
              <a:effectLst/>
              <a:sp3d/>
            </p:spPr>
            <p:style>
              <a:lnRef idx="0">
                <a:scrgbClr r="0" g="0" b="0"/>
              </a:lnRef>
              <a:fillRef idx="0">
                <a:scrgbClr r="0" g="0" b="0"/>
              </a:fillRef>
              <a:effectRef idx="0">
                <a:scrgbClr r="0" g="0" b="0"/>
              </a:effectRef>
              <a:fontRef idx="none"/>
            </p:style>
            <p:txBody>
              <a:bodyPr/>
              <a:lstStyle/>
              <a:p>
                <a:endParaRPr lang="zh-TW" altLang="en-US"/>
              </a:p>
            </p:txBody>
          </p:sp>
          <p:pic>
            <p:nvPicPr>
              <p:cNvPr id="14" name="圖片 13"/>
              <p:cNvPicPr>
                <a:picLocks noChangeAspect="1"/>
              </p:cNvPicPr>
              <p:nvPr/>
            </p:nvPicPr>
            <p:blipFill>
              <a:blip r:embed="rId3" cstate="print">
                <a:lum bright="70000" contrast="-70000"/>
              </a:blip>
              <a:stretch>
                <a:fillRect/>
              </a:stretch>
            </p:blipFill>
            <p:spPr>
              <a:xfrm>
                <a:off x="3734418" y="4595938"/>
                <a:ext cx="1193083" cy="1193083"/>
              </a:xfrm>
              <a:prstGeom prst="rect">
                <a:avLst/>
              </a:prstGeom>
            </p:spPr>
          </p:pic>
        </p:grpSp>
        <p:sp>
          <p:nvSpPr>
            <p:cNvPr id="19" name="文字方塊 18"/>
            <p:cNvSpPr txBox="1"/>
            <p:nvPr/>
          </p:nvSpPr>
          <p:spPr>
            <a:xfrm>
              <a:off x="3734804" y="6001088"/>
              <a:ext cx="1043157"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zh-TW" altLang="en-US" b="1" dirty="0">
                  <a:solidFill>
                    <a:srgbClr val="000090"/>
                  </a:solidFill>
                </a:rPr>
                <a:t>行動商務</a:t>
              </a:r>
              <a:endParaRPr kumimoji="0" lang="zh-TW" altLang="en-US" sz="1800" b="1" i="0" u="none" strike="noStrike" cap="none" spc="0" normalizeH="0" baseline="0" dirty="0">
                <a:ln>
                  <a:noFill/>
                </a:ln>
                <a:solidFill>
                  <a:srgbClr val="000090"/>
                </a:solidFill>
                <a:effectLst/>
                <a:uFillTx/>
                <a:sym typeface="Arial"/>
              </a:endParaRPr>
            </a:p>
          </p:txBody>
        </p:sp>
        <p:grpSp>
          <p:nvGrpSpPr>
            <p:cNvPr id="24" name="群組 23"/>
            <p:cNvGrpSpPr/>
            <p:nvPr/>
          </p:nvGrpSpPr>
          <p:grpSpPr>
            <a:xfrm>
              <a:off x="5231353" y="4404581"/>
              <a:ext cx="1545444" cy="1557393"/>
              <a:chOff x="5231353" y="4254656"/>
              <a:chExt cx="1545444" cy="1557393"/>
            </a:xfrm>
          </p:grpSpPr>
          <p:sp>
            <p:nvSpPr>
              <p:cNvPr id="21" name="橢圓 20"/>
              <p:cNvSpPr/>
              <p:nvPr/>
            </p:nvSpPr>
            <p:spPr>
              <a:xfrm>
                <a:off x="5231353" y="4254656"/>
                <a:ext cx="1545444" cy="1557393"/>
              </a:xfrm>
              <a:prstGeom prst="ellipse">
                <a:avLst/>
              </a:prstGeom>
              <a:solidFill>
                <a:srgbClr val="000090"/>
              </a:solidFill>
              <a:ln w="12700" cap="flat">
                <a:solidFill>
                  <a:srgbClr val="FFFFFF"/>
                </a:solidFill>
                <a:prstDash val="solid"/>
                <a:miter lim="800000"/>
              </a:ln>
              <a:effectLst/>
              <a:sp3d/>
            </p:spPr>
            <p:style>
              <a:lnRef idx="0">
                <a:scrgbClr r="0" g="0" b="0"/>
              </a:lnRef>
              <a:fillRef idx="0">
                <a:scrgbClr r="0" g="0" b="0"/>
              </a:fillRef>
              <a:effectRef idx="0">
                <a:scrgbClr r="0" g="0" b="0"/>
              </a:effectRef>
              <a:fontRef idx="none"/>
            </p:style>
            <p:txBody>
              <a:bodyPr/>
              <a:lstStyle/>
              <a:p>
                <a:endParaRPr lang="zh-TW" altLang="en-US"/>
              </a:p>
            </p:txBody>
          </p:sp>
          <p:pic>
            <p:nvPicPr>
              <p:cNvPr id="23" name="圖片 22"/>
              <p:cNvPicPr>
                <a:picLocks noChangeAspect="1"/>
              </p:cNvPicPr>
              <p:nvPr/>
            </p:nvPicPr>
            <p:blipFill>
              <a:blip r:embed="rId4" cstate="print">
                <a:lum bright="70000" contrast="-70000"/>
              </a:blip>
              <a:stretch>
                <a:fillRect/>
              </a:stretch>
            </p:blipFill>
            <p:spPr>
              <a:xfrm>
                <a:off x="5466669" y="4428470"/>
                <a:ext cx="1034723" cy="1034723"/>
              </a:xfrm>
              <a:prstGeom prst="rect">
                <a:avLst/>
              </a:prstGeom>
            </p:spPr>
          </p:pic>
        </p:grpSp>
        <p:sp>
          <p:nvSpPr>
            <p:cNvPr id="25" name="文字方塊 24"/>
            <p:cNvSpPr txBox="1"/>
            <p:nvPr/>
          </p:nvSpPr>
          <p:spPr>
            <a:xfrm>
              <a:off x="5466669" y="5999059"/>
              <a:ext cx="1043157"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altLang="zh-TW" sz="1800" b="1" i="0" u="none" strike="noStrike" cap="none" spc="0" normalizeH="0" baseline="0" dirty="0">
                  <a:ln>
                    <a:noFill/>
                  </a:ln>
                  <a:solidFill>
                    <a:srgbClr val="000090"/>
                  </a:solidFill>
                  <a:effectLst/>
                  <a:uFillTx/>
                  <a:sym typeface="Arial"/>
                </a:rPr>
                <a:t>NFC</a:t>
              </a:r>
              <a:endParaRPr kumimoji="0" lang="zh-TW" altLang="en-US" sz="1800" b="1" i="0" u="none" strike="noStrike" cap="none" spc="0" normalizeH="0" baseline="0" dirty="0">
                <a:ln>
                  <a:noFill/>
                </a:ln>
                <a:solidFill>
                  <a:srgbClr val="000090"/>
                </a:solidFill>
                <a:effectLst/>
                <a:uFillTx/>
                <a:sym typeface="Arial"/>
              </a:endParaRPr>
            </a:p>
          </p:txBody>
        </p:sp>
        <p:pic>
          <p:nvPicPr>
            <p:cNvPr id="26" name="圖片 25"/>
            <p:cNvPicPr>
              <a:picLocks noChangeAspect="1"/>
            </p:cNvPicPr>
            <p:nvPr/>
          </p:nvPicPr>
          <p:blipFill>
            <a:blip r:embed="rId5">
              <a:lum bright="70000" contrast="-70000"/>
              <a:extLst>
                <a:ext uri="{BEBA8EAE-BF5A-486C-A8C5-ECC9F3942E4B}">
                  <a14:imgProps xmlns:a14="http://schemas.microsoft.com/office/drawing/2010/main">
                    <a14:imgLayer r:embed="rId6">
                      <a14:imgEffect>
                        <a14:backgroundRemoval t="10000" b="90000" l="3929" r="100000">
                          <a14:foregroundMark x1="54643" y1="40714" x2="60000" y2="45357"/>
                          <a14:foregroundMark x1="37500" y1="30000" x2="37500" y2="36071"/>
                          <a14:foregroundMark x1="52143" y1="18214" x2="51071" y2="20714"/>
                          <a14:foregroundMark x1="43214" y1="16429" x2="43929" y2="18214"/>
                          <a14:foregroundMark x1="43929" y1="26429" x2="43929" y2="29286"/>
                          <a14:foregroundMark x1="27857" y1="29643" x2="27857" y2="29643"/>
                          <a14:foregroundMark x1="21071" y1="52500" x2="21071" y2="52500"/>
                          <a14:foregroundMark x1="34286" y1="50357" x2="34286" y2="50357"/>
                          <a14:foregroundMark x1="37143" y1="42857" x2="37143" y2="42857"/>
                          <a14:foregroundMark x1="39643" y1="45357" x2="39643" y2="45357"/>
                          <a14:foregroundMark x1="43214" y1="36071" x2="43214" y2="36071"/>
                          <a14:foregroundMark x1="56429" y1="27500" x2="56429" y2="27500"/>
                          <a14:foregroundMark x1="79286" y1="25357" x2="79286" y2="25357"/>
                          <a14:foregroundMark x1="74286" y1="29286" x2="74286" y2="29286"/>
                          <a14:foregroundMark x1="72857" y1="45000" x2="72857" y2="45000"/>
                          <a14:foregroundMark x1="82143" y1="42857" x2="82143" y2="42857"/>
                          <a14:foregroundMark x1="48214" y1="65357" x2="48214" y2="65357"/>
                          <a14:foregroundMark x1="43929" y1="53929" x2="43929" y2="53929"/>
                          <a14:foregroundMark x1="37143" y1="56429" x2="37143" y2="56429"/>
                          <a14:foregroundMark x1="55000" y1="56429" x2="55000" y2="56429"/>
                          <a14:foregroundMark x1="61786" y1="58571" x2="61786" y2="58571"/>
                          <a14:foregroundMark x1="58929" y1="80357" x2="58929" y2="80357"/>
                          <a14:foregroundMark x1="56786" y1="76071" x2="56786" y2="76071"/>
                          <a14:foregroundMark x1="53214" y1="73571" x2="53214" y2="73571"/>
                          <a14:foregroundMark x1="25000" y1="71071" x2="25000" y2="71071"/>
                          <a14:foregroundMark x1="37500" y1="71071" x2="37500" y2="71071"/>
                          <a14:foregroundMark x1="73571" y1="82500" x2="73571" y2="82500"/>
                          <a14:foregroundMark x1="81429" y1="78929" x2="81429" y2="78929"/>
                        </a14:backgroundRemoval>
                      </a14:imgEffect>
                    </a14:imgLayer>
                  </a14:imgProps>
                </a:ext>
              </a:extLst>
            </a:blip>
            <a:stretch>
              <a:fillRect/>
            </a:stretch>
          </p:blipFill>
          <p:spPr>
            <a:xfrm>
              <a:off x="7258345" y="4595594"/>
              <a:ext cx="1087601" cy="1087601"/>
            </a:xfrm>
            <a:prstGeom prst="rect">
              <a:avLst/>
            </a:prstGeom>
          </p:spPr>
        </p:pic>
        <p:sp>
          <p:nvSpPr>
            <p:cNvPr id="31" name="文字方塊 30"/>
            <p:cNvSpPr txBox="1"/>
            <p:nvPr/>
          </p:nvSpPr>
          <p:spPr>
            <a:xfrm>
              <a:off x="7302789" y="6001088"/>
              <a:ext cx="1043157"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altLang="zh-TW" sz="1800" b="1" i="0" u="none" strike="noStrike" cap="none" spc="0" normalizeH="0" baseline="0" dirty="0">
                  <a:ln>
                    <a:noFill/>
                  </a:ln>
                  <a:solidFill>
                    <a:srgbClr val="000090"/>
                  </a:solidFill>
                  <a:effectLst/>
                  <a:uFillTx/>
                  <a:sym typeface="Arial"/>
                </a:rPr>
                <a:t>QR</a:t>
              </a:r>
              <a:r>
                <a:rPr kumimoji="0" lang="zh-TW" altLang="en-US" sz="1800" b="1" i="0" u="none" strike="noStrike" cap="none" spc="0" normalizeH="0" baseline="0" dirty="0">
                  <a:ln>
                    <a:noFill/>
                  </a:ln>
                  <a:solidFill>
                    <a:srgbClr val="000090"/>
                  </a:solidFill>
                  <a:effectLst/>
                  <a:uFillTx/>
                  <a:sym typeface="Arial"/>
                </a:rPr>
                <a:t> </a:t>
              </a:r>
              <a:r>
                <a:rPr kumimoji="0" lang="en-US" altLang="zh-TW" sz="1800" b="1" i="0" u="none" strike="noStrike" cap="none" spc="0" normalizeH="0" baseline="0" dirty="0">
                  <a:ln>
                    <a:noFill/>
                  </a:ln>
                  <a:solidFill>
                    <a:srgbClr val="000090"/>
                  </a:solidFill>
                  <a:effectLst/>
                  <a:uFillTx/>
                  <a:sym typeface="Arial"/>
                </a:rPr>
                <a:t>code</a:t>
              </a:r>
              <a:endParaRPr kumimoji="0" lang="zh-TW" altLang="en-US" sz="1800" b="1" i="0" u="none" strike="noStrike" cap="none" spc="0" normalizeH="0" baseline="0" dirty="0">
                <a:ln>
                  <a:noFill/>
                </a:ln>
                <a:solidFill>
                  <a:srgbClr val="000090"/>
                </a:solidFill>
                <a:effectLst/>
                <a:uFillTx/>
                <a:sym typeface="Arial"/>
              </a:endParaRPr>
            </a:p>
          </p:txBody>
        </p:sp>
        <p:sp>
          <p:nvSpPr>
            <p:cNvPr id="33" name="橢圓 32"/>
            <p:cNvSpPr/>
            <p:nvPr/>
          </p:nvSpPr>
          <p:spPr>
            <a:xfrm>
              <a:off x="8795266" y="4337761"/>
              <a:ext cx="1545444" cy="1557393"/>
            </a:xfrm>
            <a:prstGeom prst="ellipse">
              <a:avLst/>
            </a:prstGeom>
            <a:solidFill>
              <a:srgbClr val="000090"/>
            </a:solidFill>
            <a:ln w="12700" cap="flat">
              <a:solidFill>
                <a:srgbClr val="FFFFFF"/>
              </a:solidFill>
              <a:prstDash val="solid"/>
              <a:miter lim="800000"/>
            </a:ln>
            <a:effectLst/>
            <a:sp3d/>
          </p:spPr>
          <p:style>
            <a:lnRef idx="0">
              <a:scrgbClr r="0" g="0" b="0"/>
            </a:lnRef>
            <a:fillRef idx="0">
              <a:scrgbClr r="0" g="0" b="0"/>
            </a:fillRef>
            <a:effectRef idx="0">
              <a:scrgbClr r="0" g="0" b="0"/>
            </a:effectRef>
            <a:fontRef idx="none"/>
          </p:style>
          <p:txBody>
            <a:bodyPr/>
            <a:lstStyle/>
            <a:p>
              <a:endParaRPr lang="zh-TW" altLang="en-US"/>
            </a:p>
          </p:txBody>
        </p:sp>
        <p:pic>
          <p:nvPicPr>
            <p:cNvPr id="32" name="圖片 31"/>
            <p:cNvPicPr>
              <a:picLocks noChangeAspect="1"/>
            </p:cNvPicPr>
            <p:nvPr/>
          </p:nvPicPr>
          <p:blipFill>
            <a:blip r:embed="rId7" cstate="print">
              <a:lum bright="70000" contrast="-70000"/>
            </a:blip>
            <a:stretch>
              <a:fillRect/>
            </a:stretch>
          </p:blipFill>
          <p:spPr>
            <a:xfrm>
              <a:off x="8895864" y="4334720"/>
              <a:ext cx="1324929" cy="1324929"/>
            </a:xfrm>
            <a:prstGeom prst="rect">
              <a:avLst/>
            </a:prstGeom>
          </p:spPr>
        </p:pic>
        <p:sp>
          <p:nvSpPr>
            <p:cNvPr id="34" name="文字方塊 33"/>
            <p:cNvSpPr txBox="1"/>
            <p:nvPr/>
          </p:nvSpPr>
          <p:spPr>
            <a:xfrm>
              <a:off x="9177636" y="5955627"/>
              <a:ext cx="1043157"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zh-TW" altLang="en-US" b="1" dirty="0">
                  <a:solidFill>
                    <a:srgbClr val="000090"/>
                  </a:solidFill>
                </a:rPr>
                <a:t>未來</a:t>
              </a:r>
              <a:endParaRPr kumimoji="0" lang="zh-TW" altLang="en-US" sz="1800" b="1" i="0" u="none" strike="noStrike" cap="none" spc="0" normalizeH="0" baseline="0" dirty="0">
                <a:ln>
                  <a:noFill/>
                </a:ln>
                <a:solidFill>
                  <a:srgbClr val="000090"/>
                </a:solidFill>
                <a:effectLst/>
                <a:uFillTx/>
                <a:sym typeface="Arial"/>
              </a:endParaRPr>
            </a:p>
          </p:txBody>
        </p:sp>
      </p:grpSp>
      <p:graphicFrame>
        <p:nvGraphicFramePr>
          <p:cNvPr id="30" name="資料庫圖表 29"/>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8"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39495669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a:noAutofit/>
          </a:bodyPr>
          <a:lstStyle/>
          <a:p>
            <a:r>
              <a:rPr kumimoji="1" lang="zh-TW" altLang="en-US" dirty="0">
                <a:latin typeface="+mn-ea"/>
                <a:ea typeface="+mn-ea"/>
              </a:rPr>
              <a:t>支付演進</a:t>
            </a:r>
            <a:r>
              <a:rPr kumimoji="1" lang="en-US" altLang="zh-TW" dirty="0">
                <a:latin typeface="+mn-ea"/>
                <a:ea typeface="+mn-ea"/>
              </a:rPr>
              <a:t>-</a:t>
            </a:r>
            <a:r>
              <a:rPr kumimoji="1" lang="zh-TW" altLang="en-US" dirty="0">
                <a:latin typeface="+mn-ea"/>
                <a:ea typeface="+mn-ea"/>
              </a:rPr>
              <a:t>行動支付</a:t>
            </a:r>
            <a:r>
              <a:rPr kumimoji="1" lang="en-US" altLang="zh-TW" dirty="0">
                <a:latin typeface="+mn-ea"/>
                <a:ea typeface="+mn-ea"/>
              </a:rPr>
              <a:t>(2)</a:t>
            </a:r>
            <a:endParaRPr kumimoji="1" lang="zh-TW" altLang="en-US" dirty="0">
              <a:latin typeface="+mn-ea"/>
              <a:ea typeface="+mn-ea"/>
            </a:endParaRPr>
          </a:p>
        </p:txBody>
      </p:sp>
      <p:sp>
        <p:nvSpPr>
          <p:cNvPr id="6" name="文字版面配置區 5"/>
          <p:cNvSpPr>
            <a:spLocks noGrp="1"/>
          </p:cNvSpPr>
          <p:nvPr>
            <p:ph idx="1"/>
          </p:nvPr>
        </p:nvSpPr>
        <p:spPr>
          <a:xfrm>
            <a:off x="612057" y="1488315"/>
            <a:ext cx="7627068" cy="4702124"/>
          </a:xfrm>
        </p:spPr>
        <p:txBody>
          <a:bodyPr>
            <a:normAutofit/>
          </a:bodyPr>
          <a:lstStyle/>
          <a:p>
            <a:pPr>
              <a:lnSpc>
                <a:spcPct val="120000"/>
              </a:lnSpc>
            </a:pPr>
            <a:r>
              <a:rPr lang="zh-TW" altLang="en-US" sz="2800" dirty="0"/>
              <a:t>遠端支付</a:t>
            </a:r>
          </a:p>
          <a:p>
            <a:pPr lvl="1">
              <a:lnSpc>
                <a:spcPct val="120000"/>
              </a:lnSpc>
            </a:pPr>
            <a:r>
              <a:rPr lang="zh-TW" altLang="en-US" sz="2800" dirty="0"/>
              <a:t>不需將手機或行動裝置靠近任何感應器、讀卡機，就可以完成支付作業稱為遠端支付</a:t>
            </a:r>
          </a:p>
          <a:p>
            <a:pPr lvl="1">
              <a:lnSpc>
                <a:spcPct val="120000"/>
              </a:lnSpc>
            </a:pPr>
            <a:r>
              <a:rPr lang="zh-TW" altLang="en-US" sz="2800" dirty="0"/>
              <a:t>輸入信用卡或金融卡的資料，搭配消費授權碼的安全措施進行扣款</a:t>
            </a:r>
          </a:p>
          <a:p>
            <a:pPr lvl="1">
              <a:lnSpc>
                <a:spcPct val="120000"/>
              </a:lnSpc>
            </a:pPr>
            <a:r>
              <a:rPr kumimoji="1" lang="zh-TW" altLang="en-US" sz="2800" dirty="0"/>
              <a:t>台灣高鐵訂票</a:t>
            </a:r>
            <a:r>
              <a:rPr kumimoji="1" lang="en-US" altLang="zh-TW" sz="2800" dirty="0"/>
              <a:t>APP</a:t>
            </a:r>
            <a:endParaRPr kumimoji="1" lang="zh-TW" altLang="en-US" sz="2800" dirty="0"/>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9</a:t>
            </a:fld>
            <a:endParaRPr lang="en-US" altLang="zh-TW"/>
          </a:p>
        </p:txBody>
      </p:sp>
      <p:pic>
        <p:nvPicPr>
          <p:cNvPr id="11" name="圖片 10"/>
          <p:cNvPicPr>
            <a:picLocks noChangeAspect="1"/>
          </p:cNvPicPr>
          <p:nvPr/>
        </p:nvPicPr>
        <p:blipFill>
          <a:blip r:embed="rId3"/>
          <a:stretch>
            <a:fillRect/>
          </a:stretch>
        </p:blipFill>
        <p:spPr>
          <a:xfrm>
            <a:off x="8462075" y="808472"/>
            <a:ext cx="3330180" cy="5550300"/>
          </a:xfrm>
          <a:prstGeom prst="rect">
            <a:avLst/>
          </a:prstGeom>
        </p:spPr>
      </p:pic>
      <p:graphicFrame>
        <p:nvGraphicFramePr>
          <p:cNvPr id="9" name="資料庫圖表 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smtClean="0"/>
              <a:t>《 2017</a:t>
            </a:r>
            <a:r>
              <a:rPr lang="zh-TW" altLang="en-US" smtClean="0"/>
              <a:t>數位金融</a:t>
            </a:r>
            <a:r>
              <a:rPr lang="en-US" altLang="zh-TW" smtClean="0"/>
              <a:t>》                                                                                                                                             </a:t>
            </a:r>
            <a:r>
              <a:rPr lang="zh-TW" altLang="en-US" smtClean="0"/>
              <a:t>	</a:t>
            </a:r>
            <a:r>
              <a:rPr lang="en-US" altLang="zh-TW" smtClean="0"/>
              <a:t>NCTU.IIM.IEBI Lab</a:t>
            </a:r>
            <a:endParaRPr lang="zh-TW" altLang="en-US" dirty="0"/>
          </a:p>
        </p:txBody>
      </p:sp>
    </p:spTree>
    <p:extLst>
      <p:ext uri="{BB962C8B-B14F-4D97-AF65-F5344CB8AC3E}">
        <p14:creationId xmlns:p14="http://schemas.microsoft.com/office/powerpoint/2010/main" val="307358213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自訂 5">
      <a:dk1>
        <a:sysClr val="windowText" lastClr="000000"/>
      </a:dk1>
      <a:lt1>
        <a:sysClr val="window" lastClr="FFFFFF"/>
      </a:lt1>
      <a:dk2>
        <a:srgbClr val="323232"/>
      </a:dk2>
      <a:lt2>
        <a:srgbClr val="E3DED1"/>
      </a:lt2>
      <a:accent1>
        <a:srgbClr val="9F2936"/>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Seminar">
      <a:majorFont>
        <a:latin typeface="Corbel"/>
        <a:ea typeface="微軟正黑體"/>
        <a:cs typeface=""/>
      </a:majorFont>
      <a:minorFont>
        <a:latin typeface="Corbel"/>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12096</TotalTime>
  <Words>2844</Words>
  <Application>Microsoft Macintosh PowerPoint</Application>
  <PresentationFormat>寬螢幕</PresentationFormat>
  <Paragraphs>538</Paragraphs>
  <Slides>33</Slides>
  <Notes>22</Notes>
  <HiddenSlides>0</HiddenSlides>
  <MMClips>0</MMClips>
  <ScaleCrop>false</ScaleCrop>
  <HeadingPairs>
    <vt:vector size="6" baseType="variant">
      <vt:variant>
        <vt:lpstr>使用字型</vt:lpstr>
      </vt:variant>
      <vt:variant>
        <vt:i4>10</vt:i4>
      </vt:variant>
      <vt:variant>
        <vt:lpstr>佈景主題</vt:lpstr>
      </vt:variant>
      <vt:variant>
        <vt:i4>1</vt:i4>
      </vt:variant>
      <vt:variant>
        <vt:lpstr>投影片標題</vt:lpstr>
      </vt:variant>
      <vt:variant>
        <vt:i4>33</vt:i4>
      </vt:variant>
    </vt:vector>
  </HeadingPairs>
  <TitlesOfParts>
    <vt:vector size="44" baseType="lpstr">
      <vt:lpstr>Calibri</vt:lpstr>
      <vt:lpstr>Calibri Light</vt:lpstr>
      <vt:lpstr>Corbel</vt:lpstr>
      <vt:lpstr>Helvetica</vt:lpstr>
      <vt:lpstr>Lantinghei TC Demibold</vt:lpstr>
      <vt:lpstr>Microsoft JhengHei</vt:lpstr>
      <vt:lpstr>Wingdings</vt:lpstr>
      <vt:lpstr>微軟正黑體</vt:lpstr>
      <vt:lpstr>新細明體</vt:lpstr>
      <vt:lpstr>Arial</vt:lpstr>
      <vt:lpstr>Office 佈景主題</vt:lpstr>
      <vt:lpstr>第三方支付</vt:lpstr>
      <vt:lpstr>PowerPoint 簡報</vt:lpstr>
      <vt:lpstr>What is Alipay?</vt:lpstr>
      <vt:lpstr>支付  Payment</vt:lpstr>
      <vt:lpstr>金融支付比例  </vt:lpstr>
      <vt:lpstr>支付演進-銀行導向(Bank-driven)的支付</vt:lpstr>
      <vt:lpstr>支付演進-信用卡(Credit card payment)支付</vt:lpstr>
      <vt:lpstr>支付演進-行動支付(Mobile Payment)</vt:lpstr>
      <vt:lpstr>支付演進-行動支付(2)</vt:lpstr>
      <vt:lpstr>支付演進-行動支付(3)</vt:lpstr>
      <vt:lpstr>什麼是第三方支付?</vt:lpstr>
      <vt:lpstr>第三方支付興起(1)-安全的支付方式</vt:lpstr>
      <vt:lpstr>第三方支付興起(2)-買賣雙贏</vt:lpstr>
      <vt:lpstr>第三方支付 v.s 傳統銀行支付</vt:lpstr>
      <vt:lpstr>第三方支付如何運作</vt:lpstr>
      <vt:lpstr>付款方式</vt:lpstr>
      <vt:lpstr>第三方支付錢存在哪裡？</vt:lpstr>
      <vt:lpstr>創新模式-策略面</vt:lpstr>
      <vt:lpstr>創新模式-技術面</vt:lpstr>
      <vt:lpstr>發展現況-中國第三方支付發展</vt:lpstr>
      <vt:lpstr>營運模式</vt:lpstr>
      <vt:lpstr>支付寶(AliPay)                      財付通(TenPay)</vt:lpstr>
      <vt:lpstr>營運模式分析</vt:lpstr>
      <vt:lpstr>快錢(99Bill)</vt:lpstr>
      <vt:lpstr>營運模式分析</vt:lpstr>
      <vt:lpstr>歐付寶(allPay)</vt:lpstr>
      <vt:lpstr>PayPal</vt:lpstr>
      <vt:lpstr>營運模式分析</vt:lpstr>
      <vt:lpstr>傳統銀行業的影響與應對</vt:lpstr>
      <vt:lpstr>可能涉及的風險-法規、政策</vt:lpstr>
      <vt:lpstr>可能涉及的風險-商業犯罪</vt:lpstr>
      <vt:lpstr>法規議題(1)-電子支付機構管理條例</vt:lpstr>
      <vt:lpstr>法規議題(2)-支付寶實名制風波</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yen lin</dc:creator>
  <cp:lastModifiedBy>Microsoft Office 使用者</cp:lastModifiedBy>
  <cp:revision>265</cp:revision>
  <cp:lastPrinted>2016-06-22T08:11:44Z</cp:lastPrinted>
  <dcterms:created xsi:type="dcterms:W3CDTF">2016-06-16T05:53:04Z</dcterms:created>
  <dcterms:modified xsi:type="dcterms:W3CDTF">2017-03-02T11:38:20Z</dcterms:modified>
</cp:coreProperties>
</file>