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notesSlides/notesSlide4.xml" ContentType="application/vnd.openxmlformats-officedocument.presentationml.notesSlide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notesSlides/notesSlide5.xml" ContentType="application/vnd.openxmlformats-officedocument.presentationml.notesSlide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Slides/notesSlide6.xml" ContentType="application/vnd.openxmlformats-officedocument.presentationml.notesSlide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428" r:id="rId2"/>
    <p:sldId id="499" r:id="rId3"/>
    <p:sldId id="518" r:id="rId4"/>
    <p:sldId id="495" r:id="rId5"/>
    <p:sldId id="496" r:id="rId6"/>
    <p:sldId id="516" r:id="rId7"/>
    <p:sldId id="514" r:id="rId8"/>
    <p:sldId id="497" r:id="rId9"/>
    <p:sldId id="498" r:id="rId10"/>
    <p:sldId id="500" r:id="rId11"/>
    <p:sldId id="501" r:id="rId12"/>
    <p:sldId id="502" r:id="rId13"/>
    <p:sldId id="523" r:id="rId14"/>
    <p:sldId id="524" r:id="rId15"/>
    <p:sldId id="503" r:id="rId16"/>
    <p:sldId id="504" r:id="rId17"/>
    <p:sldId id="505" r:id="rId18"/>
    <p:sldId id="506" r:id="rId19"/>
    <p:sldId id="510" r:id="rId20"/>
    <p:sldId id="511" r:id="rId21"/>
    <p:sldId id="512" r:id="rId22"/>
    <p:sldId id="517" r:id="rId23"/>
    <p:sldId id="513" r:id="rId24"/>
    <p:sldId id="519" r:id="rId25"/>
    <p:sldId id="520" r:id="rId26"/>
    <p:sldId id="521" r:id="rId27"/>
    <p:sldId id="522" r:id="rId28"/>
  </p:sldIdLst>
  <p:sldSz cx="12192000" cy="6858000"/>
  <p:notesSz cx="10234613" cy="70993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數位金融平台模式" id="{BD378396-98E2-4773-82A8-F43B13580010}">
          <p14:sldIdLst>
            <p14:sldId id="428"/>
            <p14:sldId id="499"/>
            <p14:sldId id="518"/>
            <p14:sldId id="495"/>
            <p14:sldId id="496"/>
            <p14:sldId id="516"/>
            <p14:sldId id="514"/>
            <p14:sldId id="497"/>
            <p14:sldId id="498"/>
            <p14:sldId id="500"/>
            <p14:sldId id="501"/>
            <p14:sldId id="502"/>
            <p14:sldId id="523"/>
            <p14:sldId id="524"/>
            <p14:sldId id="503"/>
            <p14:sldId id="504"/>
            <p14:sldId id="505"/>
            <p14:sldId id="506"/>
            <p14:sldId id="510"/>
            <p14:sldId id="511"/>
            <p14:sldId id="512"/>
            <p14:sldId id="517"/>
            <p14:sldId id="513"/>
            <p14:sldId id="519"/>
            <p14:sldId id="520"/>
            <p14:sldId id="521"/>
            <p14:sldId id="52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en lin" initials="" lastIdx="0" clrIdx="0"/>
  <p:cmAuthor id="2" name="yen lin" initials="yl" lastIdx="2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A07B"/>
    <a:srgbClr val="C19859"/>
    <a:srgbClr val="604878"/>
    <a:srgbClr val="FF9933"/>
    <a:srgbClr val="FF66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2DE63D5-997A-4646-A377-4702673A728D}" styleName="淺色樣式 2 - 輔色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淺色樣式 1 - 輔色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淺色樣式 2 - 輔色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0A1B5D5-9B99-4C35-A422-299274C87663}" styleName="中等深淺樣式 1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深色樣式 2 - 輔色 1/輔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深色樣式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淺色樣式 1 - 輔色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505E3EF-67EA-436B-97B2-0124C06EBD24}" styleName="中等深淺樣式 4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33" autoAdjust="0"/>
    <p:restoredTop sz="95833" autoAdjust="0"/>
  </p:normalViewPr>
  <p:slideViewPr>
    <p:cSldViewPr snapToGrid="0">
      <p:cViewPr varScale="1">
        <p:scale>
          <a:sx n="73" d="100"/>
          <a:sy n="73" d="100"/>
        </p:scale>
        <p:origin x="15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diagrams/_rels/data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3.jpeg"/></Relationships>
</file>

<file path=ppt/diagrams/_rels/drawing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/>
      <dgm:t>
        <a:bodyPr/>
        <a:lstStyle/>
        <a:p>
          <a:r>
            <a:rPr lang="zh-TW" altLang="en-US" dirty="0" smtClean="0"/>
            <a:t>機會與挑戰</a:t>
          </a:r>
          <a:endParaRPr lang="zh-TW" altLang="en-US" dirty="0"/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 smtClean="0"/>
            <a:t>關於互聯網金融</a:t>
          </a:r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EC7323F-3F2D-4948-98CB-A1C52EBAC4EC}" type="presOf" srcId="{FE62C0D6-7716-4F07-8A32-C1981493321E}" destId="{E90DA5B7-A9FA-4C23-963F-7930D037E7E4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339316B9-8DD2-4DB3-9F68-4E950AB8B97E}" type="presOf" srcId="{252357BE-30EA-49F7-9DBD-B5F30B4F4A9D}" destId="{AFF030F6-8D1D-42AA-8527-70CC9827071F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C9A19987-8758-43D2-AF3C-6D6AF4D9EF8D}" type="presOf" srcId="{53D53256-A754-4BBD-AA8A-3E51EF6B7332}" destId="{371DF444-DDBC-427E-9FEE-DFE4E6239109}" srcOrd="0" destOrd="0" presId="urn:microsoft.com/office/officeart/2005/8/layout/hChevron3"/>
    <dgm:cxn modelId="{52FE441B-8FB6-480A-853F-C58212F6C8A2}" type="presOf" srcId="{11840DCF-704A-4333-851F-70B4FE134E39}" destId="{4CE1BAFB-AD98-4868-A469-10A5BFCC62FB}" srcOrd="0" destOrd="0" presId="urn:microsoft.com/office/officeart/2005/8/layout/hChevron3"/>
    <dgm:cxn modelId="{F725A125-4589-4CFB-8C12-CD5C8993BDEE}" type="presOf" srcId="{5FF2D4FE-A551-4F3F-AAC9-90D5FFA8619A}" destId="{565F66ED-5189-46DB-A579-BEA28FE6D986}" srcOrd="0" destOrd="0" presId="urn:microsoft.com/office/officeart/2005/8/layout/hChevron3"/>
    <dgm:cxn modelId="{A26E20E0-FCCF-4A74-9A06-0C34BB80451A}" type="presOf" srcId="{9E0F2420-2F7C-4BC9-B3B1-41D079D7B9BA}" destId="{B6154193-CFF1-422A-A0B1-99E4EAC26EDE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74F83AAC-479D-4B71-BA87-1FB49FC91B8C}" type="presParOf" srcId="{AFF030F6-8D1D-42AA-8527-70CC9827071F}" destId="{371DF444-DDBC-427E-9FEE-DFE4E6239109}" srcOrd="0" destOrd="0" presId="urn:microsoft.com/office/officeart/2005/8/layout/hChevron3"/>
    <dgm:cxn modelId="{9B89E129-BC49-4529-B379-751F1B772503}" type="presParOf" srcId="{AFF030F6-8D1D-42AA-8527-70CC9827071F}" destId="{ADC953D7-9E50-47BF-933D-60204B80E8FB}" srcOrd="1" destOrd="0" presId="urn:microsoft.com/office/officeart/2005/8/layout/hChevron3"/>
    <dgm:cxn modelId="{D7B71706-59A8-4D72-9E57-EFEAAE5A1252}" type="presParOf" srcId="{AFF030F6-8D1D-42AA-8527-70CC9827071F}" destId="{B6154193-CFF1-422A-A0B1-99E4EAC26EDE}" srcOrd="2" destOrd="0" presId="urn:microsoft.com/office/officeart/2005/8/layout/hChevron3"/>
    <dgm:cxn modelId="{C3961FA3-FC6A-4142-AEF0-40C5AB481715}" type="presParOf" srcId="{AFF030F6-8D1D-42AA-8527-70CC9827071F}" destId="{B0D14E24-9419-4779-91B2-FCCDE3A94F4A}" srcOrd="3" destOrd="0" presId="urn:microsoft.com/office/officeart/2005/8/layout/hChevron3"/>
    <dgm:cxn modelId="{460A86AF-4D3B-43F0-9993-A4B051073BAC}" type="presParOf" srcId="{AFF030F6-8D1D-42AA-8527-70CC9827071F}" destId="{565F66ED-5189-46DB-A579-BEA28FE6D986}" srcOrd="4" destOrd="0" presId="urn:microsoft.com/office/officeart/2005/8/layout/hChevron3"/>
    <dgm:cxn modelId="{EEDBA953-E4BE-4CCD-8DD9-EA38C02310A1}" type="presParOf" srcId="{AFF030F6-8D1D-42AA-8527-70CC9827071F}" destId="{5E46F59D-5DCE-432B-B3A1-0BD5CF2E763E}" srcOrd="5" destOrd="0" presId="urn:microsoft.com/office/officeart/2005/8/layout/hChevron3"/>
    <dgm:cxn modelId="{60359C47-49BC-4DCC-98F5-AB2CD3F22507}" type="presParOf" srcId="{AFF030F6-8D1D-42AA-8527-70CC9827071F}" destId="{4CE1BAFB-AD98-4868-A469-10A5BFCC62FB}" srcOrd="6" destOrd="0" presId="urn:microsoft.com/office/officeart/2005/8/layout/hChevron3"/>
    <dgm:cxn modelId="{F67294D1-50D8-46A0-882C-9AED9A720CB2}" type="presParOf" srcId="{AFF030F6-8D1D-42AA-8527-70CC9827071F}" destId="{D4A6FAAB-8048-431A-808C-023578BE8F34}" srcOrd="7" destOrd="0" presId="urn:microsoft.com/office/officeart/2005/8/layout/hChevron3"/>
    <dgm:cxn modelId="{F41EEA96-FC70-497E-9FCF-07A23E4CE90E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/>
      <dgm:t>
        <a:bodyPr/>
        <a:lstStyle/>
        <a:p>
          <a:r>
            <a:rPr lang="zh-TW" altLang="en-US" dirty="0" smtClean="0"/>
            <a:t>機會與挑戰</a:t>
          </a:r>
          <a:endParaRPr lang="zh-TW" altLang="en-US" dirty="0"/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 smtClean="0"/>
            <a:t>關於互聯網金融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96C39904-AD5D-BB45-BAB1-34ED167073DA}" type="presOf" srcId="{252357BE-30EA-49F7-9DBD-B5F30B4F4A9D}" destId="{AFF030F6-8D1D-42AA-8527-70CC9827071F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C0C0E860-BBAE-AE41-BD3A-EEA6D51602CD}" type="presOf" srcId="{53D53256-A754-4BBD-AA8A-3E51EF6B7332}" destId="{371DF444-DDBC-427E-9FEE-DFE4E6239109}" srcOrd="0" destOrd="0" presId="urn:microsoft.com/office/officeart/2005/8/layout/hChevron3"/>
    <dgm:cxn modelId="{3A087357-8999-0146-B2F7-E081D4311BEB}" type="presOf" srcId="{5FF2D4FE-A551-4F3F-AAC9-90D5FFA8619A}" destId="{565F66ED-5189-46DB-A579-BEA28FE6D986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C2B831D9-AF56-E148-9058-450E3226E0CC}" type="presOf" srcId="{FE62C0D6-7716-4F07-8A32-C1981493321E}" destId="{E90DA5B7-A9FA-4C23-963F-7930D037E7E4}" srcOrd="0" destOrd="0" presId="urn:microsoft.com/office/officeart/2005/8/layout/hChevron3"/>
    <dgm:cxn modelId="{DFAB1795-F91D-7C44-A29A-FA777FEE2B8F}" type="presOf" srcId="{9E0F2420-2F7C-4BC9-B3B1-41D079D7B9BA}" destId="{B6154193-CFF1-422A-A0B1-99E4EAC26EDE}" srcOrd="0" destOrd="0" presId="urn:microsoft.com/office/officeart/2005/8/layout/hChevron3"/>
    <dgm:cxn modelId="{3188A2D4-C582-9F41-9963-2D0BD84F447B}" type="presOf" srcId="{11840DCF-704A-4333-851F-70B4FE134E39}" destId="{4CE1BAFB-AD98-4868-A469-10A5BFCC62FB}" srcOrd="0" destOrd="0" presId="urn:microsoft.com/office/officeart/2005/8/layout/hChevron3"/>
    <dgm:cxn modelId="{55273C02-33B0-A044-B12D-02EBE62A66C0}" type="presParOf" srcId="{AFF030F6-8D1D-42AA-8527-70CC9827071F}" destId="{371DF444-DDBC-427E-9FEE-DFE4E6239109}" srcOrd="0" destOrd="0" presId="urn:microsoft.com/office/officeart/2005/8/layout/hChevron3"/>
    <dgm:cxn modelId="{E48833DB-F361-044D-A271-5FB985CBD613}" type="presParOf" srcId="{AFF030F6-8D1D-42AA-8527-70CC9827071F}" destId="{ADC953D7-9E50-47BF-933D-60204B80E8FB}" srcOrd="1" destOrd="0" presId="urn:microsoft.com/office/officeart/2005/8/layout/hChevron3"/>
    <dgm:cxn modelId="{E3F19D02-7FC9-8448-B7AE-46A042674D43}" type="presParOf" srcId="{AFF030F6-8D1D-42AA-8527-70CC9827071F}" destId="{B6154193-CFF1-422A-A0B1-99E4EAC26EDE}" srcOrd="2" destOrd="0" presId="urn:microsoft.com/office/officeart/2005/8/layout/hChevron3"/>
    <dgm:cxn modelId="{D19F1FBC-B03B-6D4C-942B-672592F48D84}" type="presParOf" srcId="{AFF030F6-8D1D-42AA-8527-70CC9827071F}" destId="{B0D14E24-9419-4779-91B2-FCCDE3A94F4A}" srcOrd="3" destOrd="0" presId="urn:microsoft.com/office/officeart/2005/8/layout/hChevron3"/>
    <dgm:cxn modelId="{DBE9AC82-F61A-3248-A7F5-6A2658ECA35A}" type="presParOf" srcId="{AFF030F6-8D1D-42AA-8527-70CC9827071F}" destId="{565F66ED-5189-46DB-A579-BEA28FE6D986}" srcOrd="4" destOrd="0" presId="urn:microsoft.com/office/officeart/2005/8/layout/hChevron3"/>
    <dgm:cxn modelId="{C9C5CCCA-E055-C641-9C80-D275AD301BB6}" type="presParOf" srcId="{AFF030F6-8D1D-42AA-8527-70CC9827071F}" destId="{5E46F59D-5DCE-432B-B3A1-0BD5CF2E763E}" srcOrd="5" destOrd="0" presId="urn:microsoft.com/office/officeart/2005/8/layout/hChevron3"/>
    <dgm:cxn modelId="{9624914A-F540-D44F-8D25-CC5BA3A02C03}" type="presParOf" srcId="{AFF030F6-8D1D-42AA-8527-70CC9827071F}" destId="{4CE1BAFB-AD98-4868-A469-10A5BFCC62FB}" srcOrd="6" destOrd="0" presId="urn:microsoft.com/office/officeart/2005/8/layout/hChevron3"/>
    <dgm:cxn modelId="{52C60CC7-D8BB-4D43-A6A9-A60836A08E3F}" type="presParOf" srcId="{AFF030F6-8D1D-42AA-8527-70CC9827071F}" destId="{D4A6FAAB-8048-431A-808C-023578BE8F34}" srcOrd="7" destOrd="0" presId="urn:microsoft.com/office/officeart/2005/8/layout/hChevron3"/>
    <dgm:cxn modelId="{DDFD2A65-824C-0446-B9ED-C1D9C9A8820D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/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/>
      <dgm:t>
        <a:bodyPr/>
        <a:lstStyle/>
        <a:p>
          <a:r>
            <a:rPr lang="zh-TW" altLang="en-US" dirty="0" smtClean="0"/>
            <a:t>關於互聯網金融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 custLinFactNeighborX="4427" custLinFactNeighborY="5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B619FB2-E363-2C49-8887-447AF59BD4BF}" type="presOf" srcId="{53D53256-A754-4BBD-AA8A-3E51EF6B7332}" destId="{371DF444-DDBC-427E-9FEE-DFE4E6239109}" srcOrd="0" destOrd="0" presId="urn:microsoft.com/office/officeart/2005/8/layout/hChevron3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335A3F38-D4FD-5B45-B9F1-9A7FFA1B2AD7}" type="presOf" srcId="{11840DCF-704A-4333-851F-70B4FE134E39}" destId="{4CE1BAFB-AD98-4868-A469-10A5BFCC62FB}" srcOrd="0" destOrd="0" presId="urn:microsoft.com/office/officeart/2005/8/layout/hChevron3"/>
    <dgm:cxn modelId="{A528E629-5C9B-FC45-8490-12FA11E61B45}" type="presOf" srcId="{252357BE-30EA-49F7-9DBD-B5F30B4F4A9D}" destId="{AFF030F6-8D1D-42AA-8527-70CC9827071F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EE0B6F2C-9284-E04C-B49C-CF103B8D0E6D}" type="presOf" srcId="{5FF2D4FE-A551-4F3F-AAC9-90D5FFA8619A}" destId="{565F66ED-5189-46DB-A579-BEA28FE6D986}" srcOrd="0" destOrd="0" presId="urn:microsoft.com/office/officeart/2005/8/layout/hChevron3"/>
    <dgm:cxn modelId="{F7E189AC-EC8F-214C-A201-994328CC4993}" type="presOf" srcId="{9E0F2420-2F7C-4BC9-B3B1-41D079D7B9BA}" destId="{B6154193-CFF1-422A-A0B1-99E4EAC26EDE}" srcOrd="0" destOrd="0" presId="urn:microsoft.com/office/officeart/2005/8/layout/hChevron3"/>
    <dgm:cxn modelId="{BF77C3B4-B3C4-0A4B-A651-EFACB1F48CCF}" type="presOf" srcId="{FE62C0D6-7716-4F07-8A32-C1981493321E}" destId="{E90DA5B7-A9FA-4C23-963F-7930D037E7E4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4C3D59C1-6849-1747-886C-E52EC3FBFC62}" type="presParOf" srcId="{AFF030F6-8D1D-42AA-8527-70CC9827071F}" destId="{371DF444-DDBC-427E-9FEE-DFE4E6239109}" srcOrd="0" destOrd="0" presId="urn:microsoft.com/office/officeart/2005/8/layout/hChevron3"/>
    <dgm:cxn modelId="{A53678B7-478B-564E-8939-073076BE76DF}" type="presParOf" srcId="{AFF030F6-8D1D-42AA-8527-70CC9827071F}" destId="{ADC953D7-9E50-47BF-933D-60204B80E8FB}" srcOrd="1" destOrd="0" presId="urn:microsoft.com/office/officeart/2005/8/layout/hChevron3"/>
    <dgm:cxn modelId="{F9FB687D-96A0-C74D-B945-D319AE4D9AAA}" type="presParOf" srcId="{AFF030F6-8D1D-42AA-8527-70CC9827071F}" destId="{B6154193-CFF1-422A-A0B1-99E4EAC26EDE}" srcOrd="2" destOrd="0" presId="urn:microsoft.com/office/officeart/2005/8/layout/hChevron3"/>
    <dgm:cxn modelId="{A449EC87-5B71-3245-9FC0-547B7A892A58}" type="presParOf" srcId="{AFF030F6-8D1D-42AA-8527-70CC9827071F}" destId="{B0D14E24-9419-4779-91B2-FCCDE3A94F4A}" srcOrd="3" destOrd="0" presId="urn:microsoft.com/office/officeart/2005/8/layout/hChevron3"/>
    <dgm:cxn modelId="{AF3EAC3A-C508-1243-9701-8734A6DF78D9}" type="presParOf" srcId="{AFF030F6-8D1D-42AA-8527-70CC9827071F}" destId="{565F66ED-5189-46DB-A579-BEA28FE6D986}" srcOrd="4" destOrd="0" presId="urn:microsoft.com/office/officeart/2005/8/layout/hChevron3"/>
    <dgm:cxn modelId="{C3C8C637-1D4B-244C-BC77-08EF12582362}" type="presParOf" srcId="{AFF030F6-8D1D-42AA-8527-70CC9827071F}" destId="{5E46F59D-5DCE-432B-B3A1-0BD5CF2E763E}" srcOrd="5" destOrd="0" presId="urn:microsoft.com/office/officeart/2005/8/layout/hChevron3"/>
    <dgm:cxn modelId="{C0890F89-0489-4E4A-994A-88BADDC24910}" type="presParOf" srcId="{AFF030F6-8D1D-42AA-8527-70CC9827071F}" destId="{4CE1BAFB-AD98-4868-A469-10A5BFCC62FB}" srcOrd="6" destOrd="0" presId="urn:microsoft.com/office/officeart/2005/8/layout/hChevron3"/>
    <dgm:cxn modelId="{457DB334-5DBF-5A4F-9283-CB33943AE856}" type="presParOf" srcId="{AFF030F6-8D1D-42AA-8527-70CC9827071F}" destId="{D4A6FAAB-8048-431A-808C-023578BE8F34}" srcOrd="7" destOrd="0" presId="urn:microsoft.com/office/officeart/2005/8/layout/hChevron3"/>
    <dgm:cxn modelId="{F8CC86DD-E902-F541-AB20-18D9C1379DA8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055BD04-52D6-4BB5-B9B2-0D7111FD9D49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</dgm:pt>
    <dgm:pt modelId="{DB6FF8E6-7D06-48B6-9716-2E52E2F76A8C}">
      <dgm:prSet phldrT="[文字]"/>
      <dgm:spPr>
        <a:ln>
          <a:solidFill>
            <a:srgbClr val="4DA07B"/>
          </a:solidFill>
        </a:ln>
      </dgm:spPr>
      <dgm:t>
        <a:bodyPr/>
        <a:lstStyle/>
        <a:p>
          <a:r>
            <a:rPr lang="zh-TW" altLang="en-US" b="1" i="0" dirty="0" smtClean="0"/>
            <a:t> 大數據：大量數據收集、整理及分析</a:t>
          </a:r>
          <a:endParaRPr lang="zh-TW" altLang="en-US" dirty="0"/>
        </a:p>
      </dgm:t>
    </dgm:pt>
    <dgm:pt modelId="{0F90076F-9CB6-4627-82BB-994AB44A43E9}" type="parTrans" cxnId="{808146C7-6573-4295-BE83-7F34ACC49765}">
      <dgm:prSet/>
      <dgm:spPr/>
      <dgm:t>
        <a:bodyPr/>
        <a:lstStyle/>
        <a:p>
          <a:endParaRPr lang="zh-TW" altLang="en-US"/>
        </a:p>
      </dgm:t>
    </dgm:pt>
    <dgm:pt modelId="{5EDD45C7-9053-48B7-B39B-5E5055C2CF6E}" type="sibTrans" cxnId="{808146C7-6573-4295-BE83-7F34ACC49765}">
      <dgm:prSet/>
      <dgm:spPr/>
      <dgm:t>
        <a:bodyPr/>
        <a:lstStyle/>
        <a:p>
          <a:endParaRPr lang="zh-TW" altLang="en-US"/>
        </a:p>
      </dgm:t>
    </dgm:pt>
    <dgm:pt modelId="{100B5687-F721-4668-97A8-283C269946C3}">
      <dgm:prSet phldrT="[文字]"/>
      <dgm:spPr>
        <a:ln>
          <a:solidFill>
            <a:srgbClr val="C19859"/>
          </a:solidFill>
        </a:ln>
      </dgm:spPr>
      <dgm:t>
        <a:bodyPr/>
        <a:lstStyle/>
        <a:p>
          <a:r>
            <a:rPr lang="zh-TW" altLang="en-US" b="1" dirty="0" smtClean="0"/>
            <a:t>雲端運算基礎建設：將不同位置的計算資源透過互網網整合起來</a:t>
          </a:r>
          <a:endParaRPr lang="zh-TW" altLang="en-US" b="1" dirty="0"/>
        </a:p>
      </dgm:t>
    </dgm:pt>
    <dgm:pt modelId="{DF6DA792-65F1-4F27-A48D-50EFD049D627}" type="parTrans" cxnId="{03078A7E-BFF2-4BCA-B1CF-B297B68FA3B0}">
      <dgm:prSet/>
      <dgm:spPr/>
      <dgm:t>
        <a:bodyPr/>
        <a:lstStyle/>
        <a:p>
          <a:endParaRPr lang="zh-TW" altLang="en-US"/>
        </a:p>
      </dgm:t>
    </dgm:pt>
    <dgm:pt modelId="{34D0EB28-373C-4D45-B16E-1AEF1D0749A5}" type="sibTrans" cxnId="{03078A7E-BFF2-4BCA-B1CF-B297B68FA3B0}">
      <dgm:prSet/>
      <dgm:spPr/>
      <dgm:t>
        <a:bodyPr/>
        <a:lstStyle/>
        <a:p>
          <a:endParaRPr lang="zh-TW" altLang="en-US"/>
        </a:p>
      </dgm:t>
    </dgm:pt>
    <dgm:pt modelId="{9B9C6C5B-D5B0-4BA6-B62D-FCE07FAFC6C7}">
      <dgm:prSet phldrT="[文字]"/>
      <dgm:spPr>
        <a:ln>
          <a:solidFill>
            <a:srgbClr val="604878"/>
          </a:solidFill>
        </a:ln>
      </dgm:spPr>
      <dgm:t>
        <a:bodyPr/>
        <a:lstStyle/>
        <a:p>
          <a:pPr algn="just"/>
          <a:r>
            <a:rPr lang="zh-TW" altLang="en-US" b="1" i="0" dirty="0" smtClean="0"/>
            <a:t>行動互聯網：透過行動通訊和互聯網結合，使人們能更方便地運用手機使用金融服務</a:t>
          </a:r>
          <a:endParaRPr lang="zh-TW" altLang="en-US" dirty="0"/>
        </a:p>
      </dgm:t>
    </dgm:pt>
    <dgm:pt modelId="{AB5CE9AB-9F1C-4875-983C-2EC067F03451}" type="sibTrans" cxnId="{8E6F1A06-9D70-4B8A-84A3-7B1039FC8C91}">
      <dgm:prSet/>
      <dgm:spPr/>
      <dgm:t>
        <a:bodyPr/>
        <a:lstStyle/>
        <a:p>
          <a:endParaRPr lang="zh-TW" altLang="en-US"/>
        </a:p>
      </dgm:t>
    </dgm:pt>
    <dgm:pt modelId="{4F8C388B-0F9B-466A-ACF3-99797D02A3E1}" type="parTrans" cxnId="{8E6F1A06-9D70-4B8A-84A3-7B1039FC8C91}">
      <dgm:prSet/>
      <dgm:spPr/>
      <dgm:t>
        <a:bodyPr/>
        <a:lstStyle/>
        <a:p>
          <a:endParaRPr lang="zh-TW" altLang="en-US"/>
        </a:p>
      </dgm:t>
    </dgm:pt>
    <dgm:pt modelId="{A7BF5405-68D8-4970-BA58-E205FDC2D1BD}" type="pres">
      <dgm:prSet presAssocID="{5055BD04-52D6-4BB5-B9B2-0D7111FD9D49}" presName="Name0" presStyleCnt="0">
        <dgm:presLayoutVars>
          <dgm:chMax val="7"/>
          <dgm:chPref val="7"/>
          <dgm:dir/>
        </dgm:presLayoutVars>
      </dgm:prSet>
      <dgm:spPr/>
    </dgm:pt>
    <dgm:pt modelId="{5EFE23BA-B4F9-4B09-9B5D-398F870C1470}" type="pres">
      <dgm:prSet presAssocID="{5055BD04-52D6-4BB5-B9B2-0D7111FD9D49}" presName="Name1" presStyleCnt="0"/>
      <dgm:spPr/>
    </dgm:pt>
    <dgm:pt modelId="{BA670EDD-1184-4D71-A8F7-BED9E99F70EF}" type="pres">
      <dgm:prSet presAssocID="{5055BD04-52D6-4BB5-B9B2-0D7111FD9D49}" presName="cycle" presStyleCnt="0"/>
      <dgm:spPr/>
    </dgm:pt>
    <dgm:pt modelId="{4655A59A-DC1F-4FB2-86F4-470BCC079E0A}" type="pres">
      <dgm:prSet presAssocID="{5055BD04-52D6-4BB5-B9B2-0D7111FD9D49}" presName="srcNode" presStyleLbl="node1" presStyleIdx="0" presStyleCnt="3"/>
      <dgm:spPr/>
    </dgm:pt>
    <dgm:pt modelId="{F749EF90-5ADE-4409-BD21-A4671AAE8E8D}" type="pres">
      <dgm:prSet presAssocID="{5055BD04-52D6-4BB5-B9B2-0D7111FD9D49}" presName="conn" presStyleLbl="parChTrans1D2" presStyleIdx="0" presStyleCnt="1"/>
      <dgm:spPr/>
      <dgm:t>
        <a:bodyPr/>
        <a:lstStyle/>
        <a:p>
          <a:endParaRPr lang="zh-TW" altLang="en-US"/>
        </a:p>
      </dgm:t>
    </dgm:pt>
    <dgm:pt modelId="{615B54B0-D60A-4FBF-8927-E0AE59406FDA}" type="pres">
      <dgm:prSet presAssocID="{5055BD04-52D6-4BB5-B9B2-0D7111FD9D49}" presName="extraNode" presStyleLbl="node1" presStyleIdx="0" presStyleCnt="3"/>
      <dgm:spPr/>
    </dgm:pt>
    <dgm:pt modelId="{967DCDD0-153B-43F4-BCA5-9229C1AEB828}" type="pres">
      <dgm:prSet presAssocID="{5055BD04-52D6-4BB5-B9B2-0D7111FD9D49}" presName="dstNode" presStyleLbl="node1" presStyleIdx="0" presStyleCnt="3"/>
      <dgm:spPr/>
    </dgm:pt>
    <dgm:pt modelId="{96C96C00-60B3-4F2B-A47E-0B739CDEDB87}" type="pres">
      <dgm:prSet presAssocID="{9B9C6C5B-D5B0-4BA6-B62D-FCE07FAFC6C7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DE91465-4D81-44F1-9551-443AD0445153}" type="pres">
      <dgm:prSet presAssocID="{9B9C6C5B-D5B0-4BA6-B62D-FCE07FAFC6C7}" presName="accent_1" presStyleCnt="0"/>
      <dgm:spPr/>
    </dgm:pt>
    <dgm:pt modelId="{8CE46475-6650-47A6-900E-A958392A9204}" type="pres">
      <dgm:prSet presAssocID="{9B9C6C5B-D5B0-4BA6-B62D-FCE07FAFC6C7}" presName="accentRepeatNode" presStyleLbl="solidFgAcc1" presStyleIdx="0" presStyleCnt="3"/>
      <dgm:spPr/>
    </dgm:pt>
    <dgm:pt modelId="{26FC90B1-C8EB-474C-B945-5C113C86AE97}" type="pres">
      <dgm:prSet presAssocID="{DB6FF8E6-7D06-48B6-9716-2E52E2F76A8C}" presName="text_2" presStyleLbl="node1" presStyleIdx="1" presStyleCnt="3" custLinFactNeighborX="5346" custLinFactNeighborY="86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61A1CC8-F46A-4BE1-9D98-50DF5D44C1B3}" type="pres">
      <dgm:prSet presAssocID="{DB6FF8E6-7D06-48B6-9716-2E52E2F76A8C}" presName="accent_2" presStyleCnt="0"/>
      <dgm:spPr/>
    </dgm:pt>
    <dgm:pt modelId="{CA1222D1-C0D7-4320-BDD3-E3B81E7E50E2}" type="pres">
      <dgm:prSet presAssocID="{DB6FF8E6-7D06-48B6-9716-2E52E2F76A8C}" presName="accentRepeatNode" presStyleLbl="solidFgAcc1" presStyleIdx="1" presStyleCnt="3"/>
      <dgm:spPr/>
    </dgm:pt>
    <dgm:pt modelId="{58E57142-E37C-44E1-9EB1-BC70376B7B9E}" type="pres">
      <dgm:prSet presAssocID="{100B5687-F721-4668-97A8-283C269946C3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E84FF51-E469-410C-9DC4-56D51B7B955D}" type="pres">
      <dgm:prSet presAssocID="{100B5687-F721-4668-97A8-283C269946C3}" presName="accent_3" presStyleCnt="0"/>
      <dgm:spPr/>
    </dgm:pt>
    <dgm:pt modelId="{C1B7E16D-F72F-4E72-86B8-BED5149B9912}" type="pres">
      <dgm:prSet presAssocID="{100B5687-F721-4668-97A8-283C269946C3}" presName="accentRepeatNode" presStyleLbl="solidFgAcc1" presStyleIdx="2" presStyleCnt="3"/>
      <dgm:spPr/>
    </dgm:pt>
  </dgm:ptLst>
  <dgm:cxnLst>
    <dgm:cxn modelId="{342BD120-59E2-EB4B-8EC3-0C030FA2EC9C}" type="presOf" srcId="{100B5687-F721-4668-97A8-283C269946C3}" destId="{58E57142-E37C-44E1-9EB1-BC70376B7B9E}" srcOrd="0" destOrd="0" presId="urn:microsoft.com/office/officeart/2008/layout/VerticalCurvedList"/>
    <dgm:cxn modelId="{9A682E1C-26F5-154C-B653-EFF70A8CBB88}" type="presOf" srcId="{AB5CE9AB-9F1C-4875-983C-2EC067F03451}" destId="{F749EF90-5ADE-4409-BD21-A4671AAE8E8D}" srcOrd="0" destOrd="0" presId="urn:microsoft.com/office/officeart/2008/layout/VerticalCurvedList"/>
    <dgm:cxn modelId="{808146C7-6573-4295-BE83-7F34ACC49765}" srcId="{5055BD04-52D6-4BB5-B9B2-0D7111FD9D49}" destId="{DB6FF8E6-7D06-48B6-9716-2E52E2F76A8C}" srcOrd="1" destOrd="0" parTransId="{0F90076F-9CB6-4627-82BB-994AB44A43E9}" sibTransId="{5EDD45C7-9053-48B7-B39B-5E5055C2CF6E}"/>
    <dgm:cxn modelId="{03078A7E-BFF2-4BCA-B1CF-B297B68FA3B0}" srcId="{5055BD04-52D6-4BB5-B9B2-0D7111FD9D49}" destId="{100B5687-F721-4668-97A8-283C269946C3}" srcOrd="2" destOrd="0" parTransId="{DF6DA792-65F1-4F27-A48D-50EFD049D627}" sibTransId="{34D0EB28-373C-4D45-B16E-1AEF1D0749A5}"/>
    <dgm:cxn modelId="{C5E91297-42C6-874C-9A9F-A8362ECD742B}" type="presOf" srcId="{5055BD04-52D6-4BB5-B9B2-0D7111FD9D49}" destId="{A7BF5405-68D8-4970-BA58-E205FDC2D1BD}" srcOrd="0" destOrd="0" presId="urn:microsoft.com/office/officeart/2008/layout/VerticalCurvedList"/>
    <dgm:cxn modelId="{8E6F1A06-9D70-4B8A-84A3-7B1039FC8C91}" srcId="{5055BD04-52D6-4BB5-B9B2-0D7111FD9D49}" destId="{9B9C6C5B-D5B0-4BA6-B62D-FCE07FAFC6C7}" srcOrd="0" destOrd="0" parTransId="{4F8C388B-0F9B-466A-ACF3-99797D02A3E1}" sibTransId="{AB5CE9AB-9F1C-4875-983C-2EC067F03451}"/>
    <dgm:cxn modelId="{D62F5563-89F7-5F49-A817-21007F9F91F0}" type="presOf" srcId="{DB6FF8E6-7D06-48B6-9716-2E52E2F76A8C}" destId="{26FC90B1-C8EB-474C-B945-5C113C86AE97}" srcOrd="0" destOrd="0" presId="urn:microsoft.com/office/officeart/2008/layout/VerticalCurvedList"/>
    <dgm:cxn modelId="{7E51F911-4A91-A24E-B381-9E47C07993CB}" type="presOf" srcId="{9B9C6C5B-D5B0-4BA6-B62D-FCE07FAFC6C7}" destId="{96C96C00-60B3-4F2B-A47E-0B739CDEDB87}" srcOrd="0" destOrd="0" presId="urn:microsoft.com/office/officeart/2008/layout/VerticalCurvedList"/>
    <dgm:cxn modelId="{CDE6E603-1F3A-4847-8F80-B90ED26E972E}" type="presParOf" srcId="{A7BF5405-68D8-4970-BA58-E205FDC2D1BD}" destId="{5EFE23BA-B4F9-4B09-9B5D-398F870C1470}" srcOrd="0" destOrd="0" presId="urn:microsoft.com/office/officeart/2008/layout/VerticalCurvedList"/>
    <dgm:cxn modelId="{2154C35A-7D8A-A64F-9F5E-759DACF240E0}" type="presParOf" srcId="{5EFE23BA-B4F9-4B09-9B5D-398F870C1470}" destId="{BA670EDD-1184-4D71-A8F7-BED9E99F70EF}" srcOrd="0" destOrd="0" presId="urn:microsoft.com/office/officeart/2008/layout/VerticalCurvedList"/>
    <dgm:cxn modelId="{28945B83-5F33-1441-B3C9-F3E67672F73D}" type="presParOf" srcId="{BA670EDD-1184-4D71-A8F7-BED9E99F70EF}" destId="{4655A59A-DC1F-4FB2-86F4-470BCC079E0A}" srcOrd="0" destOrd="0" presId="urn:microsoft.com/office/officeart/2008/layout/VerticalCurvedList"/>
    <dgm:cxn modelId="{615C61F6-1330-4E48-B7C9-86D51028FAEA}" type="presParOf" srcId="{BA670EDD-1184-4D71-A8F7-BED9E99F70EF}" destId="{F749EF90-5ADE-4409-BD21-A4671AAE8E8D}" srcOrd="1" destOrd="0" presId="urn:microsoft.com/office/officeart/2008/layout/VerticalCurvedList"/>
    <dgm:cxn modelId="{8C4682C6-2E3F-C347-977A-A7BA769CFECB}" type="presParOf" srcId="{BA670EDD-1184-4D71-A8F7-BED9E99F70EF}" destId="{615B54B0-D60A-4FBF-8927-E0AE59406FDA}" srcOrd="2" destOrd="0" presId="urn:microsoft.com/office/officeart/2008/layout/VerticalCurvedList"/>
    <dgm:cxn modelId="{E348A2C6-C859-5C45-B728-0A3B2728521D}" type="presParOf" srcId="{BA670EDD-1184-4D71-A8F7-BED9E99F70EF}" destId="{967DCDD0-153B-43F4-BCA5-9229C1AEB828}" srcOrd="3" destOrd="0" presId="urn:microsoft.com/office/officeart/2008/layout/VerticalCurvedList"/>
    <dgm:cxn modelId="{4595A75B-FD24-1A46-8C7A-7CE3E9DDBB06}" type="presParOf" srcId="{5EFE23BA-B4F9-4B09-9B5D-398F870C1470}" destId="{96C96C00-60B3-4F2B-A47E-0B739CDEDB87}" srcOrd="1" destOrd="0" presId="urn:microsoft.com/office/officeart/2008/layout/VerticalCurvedList"/>
    <dgm:cxn modelId="{69281190-4EB5-1B4E-8F1F-3B73D1787FD3}" type="presParOf" srcId="{5EFE23BA-B4F9-4B09-9B5D-398F870C1470}" destId="{9DE91465-4D81-44F1-9551-443AD0445153}" srcOrd="2" destOrd="0" presId="urn:microsoft.com/office/officeart/2008/layout/VerticalCurvedList"/>
    <dgm:cxn modelId="{D55F8526-DF95-1947-BE41-6D1182CCA1C6}" type="presParOf" srcId="{9DE91465-4D81-44F1-9551-443AD0445153}" destId="{8CE46475-6650-47A6-900E-A958392A9204}" srcOrd="0" destOrd="0" presId="urn:microsoft.com/office/officeart/2008/layout/VerticalCurvedList"/>
    <dgm:cxn modelId="{C39DBDF7-F105-BC4F-A835-45E4CF6F72CB}" type="presParOf" srcId="{5EFE23BA-B4F9-4B09-9B5D-398F870C1470}" destId="{26FC90B1-C8EB-474C-B945-5C113C86AE97}" srcOrd="3" destOrd="0" presId="urn:microsoft.com/office/officeart/2008/layout/VerticalCurvedList"/>
    <dgm:cxn modelId="{322FEFF2-E1B4-3242-9A06-87FB3BA84187}" type="presParOf" srcId="{5EFE23BA-B4F9-4B09-9B5D-398F870C1470}" destId="{B61A1CC8-F46A-4BE1-9D98-50DF5D44C1B3}" srcOrd="4" destOrd="0" presId="urn:microsoft.com/office/officeart/2008/layout/VerticalCurvedList"/>
    <dgm:cxn modelId="{03A9AA38-D034-AD46-8E35-6DD8689E9242}" type="presParOf" srcId="{B61A1CC8-F46A-4BE1-9D98-50DF5D44C1B3}" destId="{CA1222D1-C0D7-4320-BDD3-E3B81E7E50E2}" srcOrd="0" destOrd="0" presId="urn:microsoft.com/office/officeart/2008/layout/VerticalCurvedList"/>
    <dgm:cxn modelId="{1B481B7E-CA72-9844-9361-D617F7B023D9}" type="presParOf" srcId="{5EFE23BA-B4F9-4B09-9B5D-398F870C1470}" destId="{58E57142-E37C-44E1-9EB1-BC70376B7B9E}" srcOrd="5" destOrd="0" presId="urn:microsoft.com/office/officeart/2008/layout/VerticalCurvedList"/>
    <dgm:cxn modelId="{FC4AE461-A975-244C-95C4-3E3BD582FFD1}" type="presParOf" srcId="{5EFE23BA-B4F9-4B09-9B5D-398F870C1470}" destId="{BE84FF51-E469-410C-9DC4-56D51B7B955D}" srcOrd="6" destOrd="0" presId="urn:microsoft.com/office/officeart/2008/layout/VerticalCurvedList"/>
    <dgm:cxn modelId="{314C0E3A-B02E-0340-9BF6-0C66A116E2AB}" type="presParOf" srcId="{BE84FF51-E469-410C-9DC4-56D51B7B955D}" destId="{C1B7E16D-F72F-4E72-86B8-BED5149B991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/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/>
      <dgm:t>
        <a:bodyPr/>
        <a:lstStyle/>
        <a:p>
          <a:r>
            <a:rPr lang="zh-TW" altLang="en-US" dirty="0" smtClean="0"/>
            <a:t>關於互聯網金融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 custLinFactNeighborX="4427" custLinFactNeighborY="5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BA9C58BD-962C-644B-963D-6BB08FFD47FD}" type="presOf" srcId="{11840DCF-704A-4333-851F-70B4FE134E39}" destId="{4CE1BAFB-AD98-4868-A469-10A5BFCC62FB}" srcOrd="0" destOrd="0" presId="urn:microsoft.com/office/officeart/2005/8/layout/hChevron3"/>
    <dgm:cxn modelId="{25737984-92D7-D04F-A665-1E356F4FAC55}" type="presOf" srcId="{FE62C0D6-7716-4F07-8A32-C1981493321E}" destId="{E90DA5B7-A9FA-4C23-963F-7930D037E7E4}" srcOrd="0" destOrd="0" presId="urn:microsoft.com/office/officeart/2005/8/layout/hChevron3"/>
    <dgm:cxn modelId="{DD625157-823B-B343-A6E0-F6A6476228A6}" type="presOf" srcId="{5FF2D4FE-A551-4F3F-AAC9-90D5FFA8619A}" destId="{565F66ED-5189-46DB-A579-BEA28FE6D986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CC16DAEF-FEC3-2643-978C-5CE4132AF0D3}" type="presOf" srcId="{9E0F2420-2F7C-4BC9-B3B1-41D079D7B9BA}" destId="{B6154193-CFF1-422A-A0B1-99E4EAC26EDE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59697DE3-7437-7040-BC38-E194C9C8C55C}" type="presOf" srcId="{53D53256-A754-4BBD-AA8A-3E51EF6B7332}" destId="{371DF444-DDBC-427E-9FEE-DFE4E6239109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F4510B88-C90A-034E-B972-44F380C25260}" type="presOf" srcId="{252357BE-30EA-49F7-9DBD-B5F30B4F4A9D}" destId="{AFF030F6-8D1D-42AA-8527-70CC9827071F}" srcOrd="0" destOrd="0" presId="urn:microsoft.com/office/officeart/2005/8/layout/hChevron3"/>
    <dgm:cxn modelId="{F3716B3F-B679-CC43-A747-E28D79F34602}" type="presParOf" srcId="{AFF030F6-8D1D-42AA-8527-70CC9827071F}" destId="{371DF444-DDBC-427E-9FEE-DFE4E6239109}" srcOrd="0" destOrd="0" presId="urn:microsoft.com/office/officeart/2005/8/layout/hChevron3"/>
    <dgm:cxn modelId="{FA068D96-11FE-8D4E-A360-7F7381421C4F}" type="presParOf" srcId="{AFF030F6-8D1D-42AA-8527-70CC9827071F}" destId="{ADC953D7-9E50-47BF-933D-60204B80E8FB}" srcOrd="1" destOrd="0" presId="urn:microsoft.com/office/officeart/2005/8/layout/hChevron3"/>
    <dgm:cxn modelId="{09A74D68-7701-AE4A-90F6-24381C135A03}" type="presParOf" srcId="{AFF030F6-8D1D-42AA-8527-70CC9827071F}" destId="{B6154193-CFF1-422A-A0B1-99E4EAC26EDE}" srcOrd="2" destOrd="0" presId="urn:microsoft.com/office/officeart/2005/8/layout/hChevron3"/>
    <dgm:cxn modelId="{036EC7DE-24EE-3B4D-9C2F-19A57F9C5094}" type="presParOf" srcId="{AFF030F6-8D1D-42AA-8527-70CC9827071F}" destId="{B0D14E24-9419-4779-91B2-FCCDE3A94F4A}" srcOrd="3" destOrd="0" presId="urn:microsoft.com/office/officeart/2005/8/layout/hChevron3"/>
    <dgm:cxn modelId="{0D090E2B-D57A-F240-9057-BEBF0D1C81F7}" type="presParOf" srcId="{AFF030F6-8D1D-42AA-8527-70CC9827071F}" destId="{565F66ED-5189-46DB-A579-BEA28FE6D986}" srcOrd="4" destOrd="0" presId="urn:microsoft.com/office/officeart/2005/8/layout/hChevron3"/>
    <dgm:cxn modelId="{A7F8E15C-B392-3C4A-BE28-D8E8730C543B}" type="presParOf" srcId="{AFF030F6-8D1D-42AA-8527-70CC9827071F}" destId="{5E46F59D-5DCE-432B-B3A1-0BD5CF2E763E}" srcOrd="5" destOrd="0" presId="urn:microsoft.com/office/officeart/2005/8/layout/hChevron3"/>
    <dgm:cxn modelId="{CAADA178-CD51-2F46-BA4E-BF4B15DB5600}" type="presParOf" srcId="{AFF030F6-8D1D-42AA-8527-70CC9827071F}" destId="{4CE1BAFB-AD98-4868-A469-10A5BFCC62FB}" srcOrd="6" destOrd="0" presId="urn:microsoft.com/office/officeart/2005/8/layout/hChevron3"/>
    <dgm:cxn modelId="{54789038-3BF2-7840-8F47-E2F9F8593BC4}" type="presParOf" srcId="{AFF030F6-8D1D-42AA-8527-70CC9827071F}" destId="{D4A6FAAB-8048-431A-808C-023578BE8F34}" srcOrd="7" destOrd="0" presId="urn:microsoft.com/office/officeart/2005/8/layout/hChevron3"/>
    <dgm:cxn modelId="{F694D5BA-7B41-1346-BC45-4455F6E7BE38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/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/>
      <dgm:t>
        <a:bodyPr/>
        <a:lstStyle/>
        <a:p>
          <a:r>
            <a:rPr lang="zh-TW" altLang="en-US" dirty="0" smtClean="0"/>
            <a:t>關於互聯網金融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 custLinFactNeighborX="4427" custLinFactNeighborY="5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E67C5A5-7FEC-1246-BECF-3C4F6F3BC67C}" type="presOf" srcId="{5FF2D4FE-A551-4F3F-AAC9-90D5FFA8619A}" destId="{565F66ED-5189-46DB-A579-BEA28FE6D986}" srcOrd="0" destOrd="0" presId="urn:microsoft.com/office/officeart/2005/8/layout/hChevron3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E825EAA0-B49E-7B4D-AB30-661474500C5D}" type="presOf" srcId="{252357BE-30EA-49F7-9DBD-B5F30B4F4A9D}" destId="{AFF030F6-8D1D-42AA-8527-70CC9827071F}" srcOrd="0" destOrd="0" presId="urn:microsoft.com/office/officeart/2005/8/layout/hChevron3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7BD5A999-ECA1-7B45-A202-B6DF7E1B62B9}" type="presOf" srcId="{FE62C0D6-7716-4F07-8A32-C1981493321E}" destId="{E90DA5B7-A9FA-4C23-963F-7930D037E7E4}" srcOrd="0" destOrd="0" presId="urn:microsoft.com/office/officeart/2005/8/layout/hChevron3"/>
    <dgm:cxn modelId="{7C050514-725F-F846-9154-1D65D9B31C82}" type="presOf" srcId="{53D53256-A754-4BBD-AA8A-3E51EF6B7332}" destId="{371DF444-DDBC-427E-9FEE-DFE4E6239109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51455DCD-2762-274C-B3FD-5E063016846C}" type="presOf" srcId="{11840DCF-704A-4333-851F-70B4FE134E39}" destId="{4CE1BAFB-AD98-4868-A469-10A5BFCC62FB}" srcOrd="0" destOrd="0" presId="urn:microsoft.com/office/officeart/2005/8/layout/hChevron3"/>
    <dgm:cxn modelId="{92FD07FD-2E97-1A43-800B-86A3DA6EA532}" type="presOf" srcId="{9E0F2420-2F7C-4BC9-B3B1-41D079D7B9BA}" destId="{B6154193-CFF1-422A-A0B1-99E4EAC26EDE}" srcOrd="0" destOrd="0" presId="urn:microsoft.com/office/officeart/2005/8/layout/hChevron3"/>
    <dgm:cxn modelId="{0531559D-6482-2843-A0DC-024D19F4920E}" type="presParOf" srcId="{AFF030F6-8D1D-42AA-8527-70CC9827071F}" destId="{371DF444-DDBC-427E-9FEE-DFE4E6239109}" srcOrd="0" destOrd="0" presId="urn:microsoft.com/office/officeart/2005/8/layout/hChevron3"/>
    <dgm:cxn modelId="{3153C913-EC23-4046-BB70-C009252C51D8}" type="presParOf" srcId="{AFF030F6-8D1D-42AA-8527-70CC9827071F}" destId="{ADC953D7-9E50-47BF-933D-60204B80E8FB}" srcOrd="1" destOrd="0" presId="urn:microsoft.com/office/officeart/2005/8/layout/hChevron3"/>
    <dgm:cxn modelId="{ACA8E807-4FF2-274D-89A8-0A2414B3243F}" type="presParOf" srcId="{AFF030F6-8D1D-42AA-8527-70CC9827071F}" destId="{B6154193-CFF1-422A-A0B1-99E4EAC26EDE}" srcOrd="2" destOrd="0" presId="urn:microsoft.com/office/officeart/2005/8/layout/hChevron3"/>
    <dgm:cxn modelId="{3C4059BB-041A-B04C-ABC4-4F1496A5FF92}" type="presParOf" srcId="{AFF030F6-8D1D-42AA-8527-70CC9827071F}" destId="{B0D14E24-9419-4779-91B2-FCCDE3A94F4A}" srcOrd="3" destOrd="0" presId="urn:microsoft.com/office/officeart/2005/8/layout/hChevron3"/>
    <dgm:cxn modelId="{2DA40E2D-9165-B547-974E-14F12E30BEFD}" type="presParOf" srcId="{AFF030F6-8D1D-42AA-8527-70CC9827071F}" destId="{565F66ED-5189-46DB-A579-BEA28FE6D986}" srcOrd="4" destOrd="0" presId="urn:microsoft.com/office/officeart/2005/8/layout/hChevron3"/>
    <dgm:cxn modelId="{6CC7E6A0-6995-3549-B595-F346BD02A5CE}" type="presParOf" srcId="{AFF030F6-8D1D-42AA-8527-70CC9827071F}" destId="{5E46F59D-5DCE-432B-B3A1-0BD5CF2E763E}" srcOrd="5" destOrd="0" presId="urn:microsoft.com/office/officeart/2005/8/layout/hChevron3"/>
    <dgm:cxn modelId="{F29FFEA8-B659-204C-8CB5-78CD85093488}" type="presParOf" srcId="{AFF030F6-8D1D-42AA-8527-70CC9827071F}" destId="{4CE1BAFB-AD98-4868-A469-10A5BFCC62FB}" srcOrd="6" destOrd="0" presId="urn:microsoft.com/office/officeart/2005/8/layout/hChevron3"/>
    <dgm:cxn modelId="{CFCF0A45-CCAC-CA49-A029-563077EA822C}" type="presParOf" srcId="{AFF030F6-8D1D-42AA-8527-70CC9827071F}" destId="{D4A6FAAB-8048-431A-808C-023578BE8F34}" srcOrd="7" destOrd="0" presId="urn:microsoft.com/office/officeart/2005/8/layout/hChevron3"/>
    <dgm:cxn modelId="{2486B07F-5535-2646-A8F8-36944147BCD9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/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/>
      <dgm:t>
        <a:bodyPr/>
        <a:lstStyle/>
        <a:p>
          <a:r>
            <a:rPr lang="zh-TW" altLang="en-US" dirty="0" smtClean="0"/>
            <a:t>關於互聯網金融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 custLinFactNeighborX="4427" custLinFactNeighborY="5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0A14F15-5FF7-2D4D-B0FE-4228E9F659F2}" type="presOf" srcId="{53D53256-A754-4BBD-AA8A-3E51EF6B7332}" destId="{371DF444-DDBC-427E-9FEE-DFE4E6239109}" srcOrd="0" destOrd="0" presId="urn:microsoft.com/office/officeart/2005/8/layout/hChevron3"/>
    <dgm:cxn modelId="{BF958984-1CE5-D743-9304-997EE717276B}" type="presOf" srcId="{5FF2D4FE-A551-4F3F-AAC9-90D5FFA8619A}" destId="{565F66ED-5189-46DB-A579-BEA28FE6D986}" srcOrd="0" destOrd="0" presId="urn:microsoft.com/office/officeart/2005/8/layout/hChevron3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50157BA4-2062-E042-AB3A-ACD54EFB1660}" type="presOf" srcId="{252357BE-30EA-49F7-9DBD-B5F30B4F4A9D}" destId="{AFF030F6-8D1D-42AA-8527-70CC9827071F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E44A9E95-1720-E141-A8A4-6C74B0320A5B}" type="presOf" srcId="{11840DCF-704A-4333-851F-70B4FE134E39}" destId="{4CE1BAFB-AD98-4868-A469-10A5BFCC62FB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C3714CB5-B59A-7B44-96BC-14281BE39A6D}" type="presOf" srcId="{FE62C0D6-7716-4F07-8A32-C1981493321E}" destId="{E90DA5B7-A9FA-4C23-963F-7930D037E7E4}" srcOrd="0" destOrd="0" presId="urn:microsoft.com/office/officeart/2005/8/layout/hChevron3"/>
    <dgm:cxn modelId="{1692B175-9387-0B4E-ABDE-7C6197E97215}" type="presOf" srcId="{9E0F2420-2F7C-4BC9-B3B1-41D079D7B9BA}" destId="{B6154193-CFF1-422A-A0B1-99E4EAC26EDE}" srcOrd="0" destOrd="0" presId="urn:microsoft.com/office/officeart/2005/8/layout/hChevron3"/>
    <dgm:cxn modelId="{E23DD7F0-2271-914D-AB79-9DBC1A241B06}" type="presParOf" srcId="{AFF030F6-8D1D-42AA-8527-70CC9827071F}" destId="{371DF444-DDBC-427E-9FEE-DFE4E6239109}" srcOrd="0" destOrd="0" presId="urn:microsoft.com/office/officeart/2005/8/layout/hChevron3"/>
    <dgm:cxn modelId="{42D2BFAF-E1D3-1A49-846C-81B2D774C747}" type="presParOf" srcId="{AFF030F6-8D1D-42AA-8527-70CC9827071F}" destId="{ADC953D7-9E50-47BF-933D-60204B80E8FB}" srcOrd="1" destOrd="0" presId="urn:microsoft.com/office/officeart/2005/8/layout/hChevron3"/>
    <dgm:cxn modelId="{B722A7CA-A48C-C543-8D99-722666920C11}" type="presParOf" srcId="{AFF030F6-8D1D-42AA-8527-70CC9827071F}" destId="{B6154193-CFF1-422A-A0B1-99E4EAC26EDE}" srcOrd="2" destOrd="0" presId="urn:microsoft.com/office/officeart/2005/8/layout/hChevron3"/>
    <dgm:cxn modelId="{97B9C65C-6806-4A47-949B-092D360FA914}" type="presParOf" srcId="{AFF030F6-8D1D-42AA-8527-70CC9827071F}" destId="{B0D14E24-9419-4779-91B2-FCCDE3A94F4A}" srcOrd="3" destOrd="0" presId="urn:microsoft.com/office/officeart/2005/8/layout/hChevron3"/>
    <dgm:cxn modelId="{94CB1211-61B8-D147-8E17-66C00F29E448}" type="presParOf" srcId="{AFF030F6-8D1D-42AA-8527-70CC9827071F}" destId="{565F66ED-5189-46DB-A579-BEA28FE6D986}" srcOrd="4" destOrd="0" presId="urn:microsoft.com/office/officeart/2005/8/layout/hChevron3"/>
    <dgm:cxn modelId="{0986E880-498E-7244-9968-89C112149E42}" type="presParOf" srcId="{AFF030F6-8D1D-42AA-8527-70CC9827071F}" destId="{5E46F59D-5DCE-432B-B3A1-0BD5CF2E763E}" srcOrd="5" destOrd="0" presId="urn:microsoft.com/office/officeart/2005/8/layout/hChevron3"/>
    <dgm:cxn modelId="{CA2480A4-73C9-ED4B-9D18-7F96271E679B}" type="presParOf" srcId="{AFF030F6-8D1D-42AA-8527-70CC9827071F}" destId="{4CE1BAFB-AD98-4868-A469-10A5BFCC62FB}" srcOrd="6" destOrd="0" presId="urn:microsoft.com/office/officeart/2005/8/layout/hChevron3"/>
    <dgm:cxn modelId="{F599C6E1-E358-7947-810F-657D8321DDB4}" type="presParOf" srcId="{AFF030F6-8D1D-42AA-8527-70CC9827071F}" destId="{D4A6FAAB-8048-431A-808C-023578BE8F34}" srcOrd="7" destOrd="0" presId="urn:microsoft.com/office/officeart/2005/8/layout/hChevron3"/>
    <dgm:cxn modelId="{047A0DE8-C702-6540-B4C0-E6D9D3BF44F2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/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/>
      <dgm:t>
        <a:bodyPr/>
        <a:lstStyle/>
        <a:p>
          <a:r>
            <a:rPr lang="zh-TW" altLang="en-US" dirty="0" smtClean="0"/>
            <a:t>關於互聯網金融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 custLinFactNeighborX="4427" custLinFactNeighborY="5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C26C5109-D582-9F49-B601-C67F082EB800}" type="presOf" srcId="{FE62C0D6-7716-4F07-8A32-C1981493321E}" destId="{E90DA5B7-A9FA-4C23-963F-7930D037E7E4}" srcOrd="0" destOrd="0" presId="urn:microsoft.com/office/officeart/2005/8/layout/hChevron3"/>
    <dgm:cxn modelId="{E62A86ED-F258-044D-AF2F-FDB87CFF5215}" type="presOf" srcId="{9E0F2420-2F7C-4BC9-B3B1-41D079D7B9BA}" destId="{B6154193-CFF1-422A-A0B1-99E4EAC26EDE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3ABF8118-7D00-3247-B709-9B942821F61F}" type="presOf" srcId="{53D53256-A754-4BBD-AA8A-3E51EF6B7332}" destId="{371DF444-DDBC-427E-9FEE-DFE4E6239109}" srcOrd="0" destOrd="0" presId="urn:microsoft.com/office/officeart/2005/8/layout/hChevron3"/>
    <dgm:cxn modelId="{AD86CA75-3FFA-8D43-B134-1502E36F3428}" type="presOf" srcId="{11840DCF-704A-4333-851F-70B4FE134E39}" destId="{4CE1BAFB-AD98-4868-A469-10A5BFCC62FB}" srcOrd="0" destOrd="0" presId="urn:microsoft.com/office/officeart/2005/8/layout/hChevron3"/>
    <dgm:cxn modelId="{E8A1D6CC-9BBB-A74E-8D80-4E6AA219E722}" type="presOf" srcId="{5FF2D4FE-A551-4F3F-AAC9-90D5FFA8619A}" destId="{565F66ED-5189-46DB-A579-BEA28FE6D986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271AD299-0898-334D-B62F-15C8B5FB0E92}" type="presOf" srcId="{252357BE-30EA-49F7-9DBD-B5F30B4F4A9D}" destId="{AFF030F6-8D1D-42AA-8527-70CC9827071F}" srcOrd="0" destOrd="0" presId="urn:microsoft.com/office/officeart/2005/8/layout/hChevron3"/>
    <dgm:cxn modelId="{E36F0A7A-4141-D14B-A825-F420CFA36A59}" type="presParOf" srcId="{AFF030F6-8D1D-42AA-8527-70CC9827071F}" destId="{371DF444-DDBC-427E-9FEE-DFE4E6239109}" srcOrd="0" destOrd="0" presId="urn:microsoft.com/office/officeart/2005/8/layout/hChevron3"/>
    <dgm:cxn modelId="{3BD5AF7C-4805-BF4F-9E5F-B213A1886E51}" type="presParOf" srcId="{AFF030F6-8D1D-42AA-8527-70CC9827071F}" destId="{ADC953D7-9E50-47BF-933D-60204B80E8FB}" srcOrd="1" destOrd="0" presId="urn:microsoft.com/office/officeart/2005/8/layout/hChevron3"/>
    <dgm:cxn modelId="{E1827608-C872-C046-9A74-7E4C7A9257B2}" type="presParOf" srcId="{AFF030F6-8D1D-42AA-8527-70CC9827071F}" destId="{B6154193-CFF1-422A-A0B1-99E4EAC26EDE}" srcOrd="2" destOrd="0" presId="urn:microsoft.com/office/officeart/2005/8/layout/hChevron3"/>
    <dgm:cxn modelId="{E7435009-3C12-084D-B55E-07DC3744A8CD}" type="presParOf" srcId="{AFF030F6-8D1D-42AA-8527-70CC9827071F}" destId="{B0D14E24-9419-4779-91B2-FCCDE3A94F4A}" srcOrd="3" destOrd="0" presId="urn:microsoft.com/office/officeart/2005/8/layout/hChevron3"/>
    <dgm:cxn modelId="{224A78A1-843C-6348-8515-9DB6BFCC8832}" type="presParOf" srcId="{AFF030F6-8D1D-42AA-8527-70CC9827071F}" destId="{565F66ED-5189-46DB-A579-BEA28FE6D986}" srcOrd="4" destOrd="0" presId="urn:microsoft.com/office/officeart/2005/8/layout/hChevron3"/>
    <dgm:cxn modelId="{20DAF876-B3B9-7643-B6E3-684FA38308CC}" type="presParOf" srcId="{AFF030F6-8D1D-42AA-8527-70CC9827071F}" destId="{5E46F59D-5DCE-432B-B3A1-0BD5CF2E763E}" srcOrd="5" destOrd="0" presId="urn:microsoft.com/office/officeart/2005/8/layout/hChevron3"/>
    <dgm:cxn modelId="{ABAEC621-5A35-B245-B3E0-B2ED695DAE64}" type="presParOf" srcId="{AFF030F6-8D1D-42AA-8527-70CC9827071F}" destId="{4CE1BAFB-AD98-4868-A469-10A5BFCC62FB}" srcOrd="6" destOrd="0" presId="urn:microsoft.com/office/officeart/2005/8/layout/hChevron3"/>
    <dgm:cxn modelId="{2964F335-E439-6344-8564-30FB1EF04B9C}" type="presParOf" srcId="{AFF030F6-8D1D-42AA-8527-70CC9827071F}" destId="{D4A6FAAB-8048-431A-808C-023578BE8F34}" srcOrd="7" destOrd="0" presId="urn:microsoft.com/office/officeart/2005/8/layout/hChevron3"/>
    <dgm:cxn modelId="{13115652-76EE-9B4A-BBF7-17A2FE87AF60}" type="presParOf" srcId="{AFF030F6-8D1D-42AA-8527-70CC9827071F}" destId="{E90DA5B7-A9FA-4C23-963F-7930D037E7E4}" srcOrd="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/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/>
      <dgm:t>
        <a:bodyPr/>
        <a:lstStyle/>
        <a:p>
          <a:r>
            <a:rPr lang="zh-TW" altLang="en-US" dirty="0" smtClean="0"/>
            <a:t>關於互聯網金融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 custLinFactNeighborX="4427" custLinFactNeighborY="5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3CAD779C-D431-EF4A-9ACB-ACAB19751A1D}" type="presOf" srcId="{53D53256-A754-4BBD-AA8A-3E51EF6B7332}" destId="{371DF444-DDBC-427E-9FEE-DFE4E6239109}" srcOrd="0" destOrd="0" presId="urn:microsoft.com/office/officeart/2005/8/layout/hChevron3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67337B0B-851C-9247-8DD0-E9BC99C6A353}" type="presOf" srcId="{11840DCF-704A-4333-851F-70B4FE134E39}" destId="{4CE1BAFB-AD98-4868-A469-10A5BFCC62FB}" srcOrd="0" destOrd="0" presId="urn:microsoft.com/office/officeart/2005/8/layout/hChevron3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62221FF6-9936-BE4D-9ECD-DC7624F234E4}" type="presOf" srcId="{5FF2D4FE-A551-4F3F-AAC9-90D5FFA8619A}" destId="{565F66ED-5189-46DB-A579-BEA28FE6D986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87F44DF2-57D9-4448-925C-910505A354E1}" type="presOf" srcId="{252357BE-30EA-49F7-9DBD-B5F30B4F4A9D}" destId="{AFF030F6-8D1D-42AA-8527-70CC9827071F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57B0CE60-8BCB-5F4C-8CD6-25E0378F311B}" type="presOf" srcId="{FE62C0D6-7716-4F07-8A32-C1981493321E}" destId="{E90DA5B7-A9FA-4C23-963F-7930D037E7E4}" srcOrd="0" destOrd="0" presId="urn:microsoft.com/office/officeart/2005/8/layout/hChevron3"/>
    <dgm:cxn modelId="{FE425731-6A0A-DD44-B124-500113D0666B}" type="presOf" srcId="{9E0F2420-2F7C-4BC9-B3B1-41D079D7B9BA}" destId="{B6154193-CFF1-422A-A0B1-99E4EAC26EDE}" srcOrd="0" destOrd="0" presId="urn:microsoft.com/office/officeart/2005/8/layout/hChevron3"/>
    <dgm:cxn modelId="{EA29562F-AF10-0E4C-9DBF-8FF23A378A7E}" type="presParOf" srcId="{AFF030F6-8D1D-42AA-8527-70CC9827071F}" destId="{371DF444-DDBC-427E-9FEE-DFE4E6239109}" srcOrd="0" destOrd="0" presId="urn:microsoft.com/office/officeart/2005/8/layout/hChevron3"/>
    <dgm:cxn modelId="{3D699266-1A1E-114B-B069-E23C14763B46}" type="presParOf" srcId="{AFF030F6-8D1D-42AA-8527-70CC9827071F}" destId="{ADC953D7-9E50-47BF-933D-60204B80E8FB}" srcOrd="1" destOrd="0" presId="urn:microsoft.com/office/officeart/2005/8/layout/hChevron3"/>
    <dgm:cxn modelId="{4DF1B45C-5153-8E4F-B195-7BC5B8EA8247}" type="presParOf" srcId="{AFF030F6-8D1D-42AA-8527-70CC9827071F}" destId="{B6154193-CFF1-422A-A0B1-99E4EAC26EDE}" srcOrd="2" destOrd="0" presId="urn:microsoft.com/office/officeart/2005/8/layout/hChevron3"/>
    <dgm:cxn modelId="{A9E059EC-E44C-CA48-969D-B0E9AC838DBC}" type="presParOf" srcId="{AFF030F6-8D1D-42AA-8527-70CC9827071F}" destId="{B0D14E24-9419-4779-91B2-FCCDE3A94F4A}" srcOrd="3" destOrd="0" presId="urn:microsoft.com/office/officeart/2005/8/layout/hChevron3"/>
    <dgm:cxn modelId="{E0398DEC-D339-914C-80F6-EFC3F52D2411}" type="presParOf" srcId="{AFF030F6-8D1D-42AA-8527-70CC9827071F}" destId="{565F66ED-5189-46DB-A579-BEA28FE6D986}" srcOrd="4" destOrd="0" presId="urn:microsoft.com/office/officeart/2005/8/layout/hChevron3"/>
    <dgm:cxn modelId="{C3ECB5AF-5E7E-4246-AB05-98259F4C7114}" type="presParOf" srcId="{AFF030F6-8D1D-42AA-8527-70CC9827071F}" destId="{5E46F59D-5DCE-432B-B3A1-0BD5CF2E763E}" srcOrd="5" destOrd="0" presId="urn:microsoft.com/office/officeart/2005/8/layout/hChevron3"/>
    <dgm:cxn modelId="{A6076F4B-FD07-7D4C-8A28-5198724F3770}" type="presParOf" srcId="{AFF030F6-8D1D-42AA-8527-70CC9827071F}" destId="{4CE1BAFB-AD98-4868-A469-10A5BFCC62FB}" srcOrd="6" destOrd="0" presId="urn:microsoft.com/office/officeart/2005/8/layout/hChevron3"/>
    <dgm:cxn modelId="{5420CE3A-E43C-1048-B5CA-0B4FCB7EBC61}" type="presParOf" srcId="{AFF030F6-8D1D-42AA-8527-70CC9827071F}" destId="{D4A6FAAB-8048-431A-808C-023578BE8F34}" srcOrd="7" destOrd="0" presId="urn:microsoft.com/office/officeart/2005/8/layout/hChevron3"/>
    <dgm:cxn modelId="{EC6E53F2-BA28-5740-8D66-156529C6F693}" type="presParOf" srcId="{AFF030F6-8D1D-42AA-8527-70CC9827071F}" destId="{E90DA5B7-A9FA-4C23-963F-7930D037E7E4}" srcOrd="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/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/>
      <dgm:t>
        <a:bodyPr/>
        <a:lstStyle/>
        <a:p>
          <a:r>
            <a:rPr lang="zh-TW" altLang="en-US" dirty="0" smtClean="0"/>
            <a:t>關於互聯網金融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0DF23F4F-A4BC-B947-9079-F027FE5BC048}" type="presOf" srcId="{53D53256-A754-4BBD-AA8A-3E51EF6B7332}" destId="{371DF444-DDBC-427E-9FEE-DFE4E6239109}" srcOrd="0" destOrd="0" presId="urn:microsoft.com/office/officeart/2005/8/layout/hChevron3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2B7FEF1D-3A97-D64A-9FD0-A7507C38DDF7}" type="presOf" srcId="{FE62C0D6-7716-4F07-8A32-C1981493321E}" destId="{E90DA5B7-A9FA-4C23-963F-7930D037E7E4}" srcOrd="0" destOrd="0" presId="urn:microsoft.com/office/officeart/2005/8/layout/hChevron3"/>
    <dgm:cxn modelId="{7EC5E2AE-D0CE-6B4C-BC48-4C3D1B2683E9}" type="presOf" srcId="{9E0F2420-2F7C-4BC9-B3B1-41D079D7B9BA}" destId="{B6154193-CFF1-422A-A0B1-99E4EAC26EDE}" srcOrd="0" destOrd="0" presId="urn:microsoft.com/office/officeart/2005/8/layout/hChevron3"/>
    <dgm:cxn modelId="{F602542A-6166-D24F-89EB-5B7EFED31380}" type="presOf" srcId="{11840DCF-704A-4333-851F-70B4FE134E39}" destId="{4CE1BAFB-AD98-4868-A469-10A5BFCC62FB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7388BC86-A915-0443-8C06-5F0E524A34F9}" type="presOf" srcId="{252357BE-30EA-49F7-9DBD-B5F30B4F4A9D}" destId="{AFF030F6-8D1D-42AA-8527-70CC9827071F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AC4AF6BC-D7E8-CA42-9933-0B282D746703}" type="presOf" srcId="{5FF2D4FE-A551-4F3F-AAC9-90D5FFA8619A}" destId="{565F66ED-5189-46DB-A579-BEA28FE6D986}" srcOrd="0" destOrd="0" presId="urn:microsoft.com/office/officeart/2005/8/layout/hChevron3"/>
    <dgm:cxn modelId="{5B0C1377-91E4-C641-8A6D-AB920EF721C5}" type="presParOf" srcId="{AFF030F6-8D1D-42AA-8527-70CC9827071F}" destId="{371DF444-DDBC-427E-9FEE-DFE4E6239109}" srcOrd="0" destOrd="0" presId="urn:microsoft.com/office/officeart/2005/8/layout/hChevron3"/>
    <dgm:cxn modelId="{2223E28B-701F-2549-B774-E03838039E60}" type="presParOf" srcId="{AFF030F6-8D1D-42AA-8527-70CC9827071F}" destId="{ADC953D7-9E50-47BF-933D-60204B80E8FB}" srcOrd="1" destOrd="0" presId="urn:microsoft.com/office/officeart/2005/8/layout/hChevron3"/>
    <dgm:cxn modelId="{05880DFD-FD03-1341-B624-8D1469FB1150}" type="presParOf" srcId="{AFF030F6-8D1D-42AA-8527-70CC9827071F}" destId="{B6154193-CFF1-422A-A0B1-99E4EAC26EDE}" srcOrd="2" destOrd="0" presId="urn:microsoft.com/office/officeart/2005/8/layout/hChevron3"/>
    <dgm:cxn modelId="{91DE09D8-F074-814F-AB7E-B420C4D22972}" type="presParOf" srcId="{AFF030F6-8D1D-42AA-8527-70CC9827071F}" destId="{B0D14E24-9419-4779-91B2-FCCDE3A94F4A}" srcOrd="3" destOrd="0" presId="urn:microsoft.com/office/officeart/2005/8/layout/hChevron3"/>
    <dgm:cxn modelId="{48933CCC-1DD3-9C42-A65C-64CA7FFD26B4}" type="presParOf" srcId="{AFF030F6-8D1D-42AA-8527-70CC9827071F}" destId="{565F66ED-5189-46DB-A579-BEA28FE6D986}" srcOrd="4" destOrd="0" presId="urn:microsoft.com/office/officeart/2005/8/layout/hChevron3"/>
    <dgm:cxn modelId="{E86042AD-9C1E-C04D-BFC0-699841C8595A}" type="presParOf" srcId="{AFF030F6-8D1D-42AA-8527-70CC9827071F}" destId="{5E46F59D-5DCE-432B-B3A1-0BD5CF2E763E}" srcOrd="5" destOrd="0" presId="urn:microsoft.com/office/officeart/2005/8/layout/hChevron3"/>
    <dgm:cxn modelId="{BBE0A52B-B06A-EB45-88AF-5AA0B569E3A0}" type="presParOf" srcId="{AFF030F6-8D1D-42AA-8527-70CC9827071F}" destId="{4CE1BAFB-AD98-4868-A469-10A5BFCC62FB}" srcOrd="6" destOrd="0" presId="urn:microsoft.com/office/officeart/2005/8/layout/hChevron3"/>
    <dgm:cxn modelId="{9556023D-D8A3-6E43-AB32-8ED4AFE352F9}" type="presParOf" srcId="{AFF030F6-8D1D-42AA-8527-70CC9827071F}" destId="{D4A6FAAB-8048-431A-808C-023578BE8F34}" srcOrd="7" destOrd="0" presId="urn:microsoft.com/office/officeart/2005/8/layout/hChevron3"/>
    <dgm:cxn modelId="{CA0848A6-4219-AA42-99DD-E522ED845AD5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/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/>
      <dgm:t>
        <a:bodyPr/>
        <a:lstStyle/>
        <a:p>
          <a:r>
            <a:rPr lang="zh-TW" altLang="en-US" dirty="0" smtClean="0"/>
            <a:t>關於互聯網金融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D6FE029B-EE42-DA43-9C37-2487B7C6683E}" type="presOf" srcId="{53D53256-A754-4BBD-AA8A-3E51EF6B7332}" destId="{371DF444-DDBC-427E-9FEE-DFE4E6239109}" srcOrd="0" destOrd="0" presId="urn:microsoft.com/office/officeart/2005/8/layout/hChevron3"/>
    <dgm:cxn modelId="{76730174-7FB4-F64A-BC38-ACF79BA6E168}" type="presOf" srcId="{252357BE-30EA-49F7-9DBD-B5F30B4F4A9D}" destId="{AFF030F6-8D1D-42AA-8527-70CC9827071F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83E5AE25-871E-6F49-8FE8-FA13B4926FE0}" type="presOf" srcId="{11840DCF-704A-4333-851F-70B4FE134E39}" destId="{4CE1BAFB-AD98-4868-A469-10A5BFCC62FB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2703D87F-20DE-4A4C-9A44-0367734791AF}" type="presOf" srcId="{5FF2D4FE-A551-4F3F-AAC9-90D5FFA8619A}" destId="{565F66ED-5189-46DB-A579-BEA28FE6D986}" srcOrd="0" destOrd="0" presId="urn:microsoft.com/office/officeart/2005/8/layout/hChevron3"/>
    <dgm:cxn modelId="{35754B3D-216B-FF44-9BB4-A79D455D6FE1}" type="presOf" srcId="{FE62C0D6-7716-4F07-8A32-C1981493321E}" destId="{E90DA5B7-A9FA-4C23-963F-7930D037E7E4}" srcOrd="0" destOrd="0" presId="urn:microsoft.com/office/officeart/2005/8/layout/hChevron3"/>
    <dgm:cxn modelId="{D057F1F9-AC47-A64C-943E-77BCF01E65E7}" type="presOf" srcId="{9E0F2420-2F7C-4BC9-B3B1-41D079D7B9BA}" destId="{B6154193-CFF1-422A-A0B1-99E4EAC26EDE}" srcOrd="0" destOrd="0" presId="urn:microsoft.com/office/officeart/2005/8/layout/hChevron3"/>
    <dgm:cxn modelId="{E0EAE335-583B-EA40-8A4C-0076700288F5}" type="presParOf" srcId="{AFF030F6-8D1D-42AA-8527-70CC9827071F}" destId="{371DF444-DDBC-427E-9FEE-DFE4E6239109}" srcOrd="0" destOrd="0" presId="urn:microsoft.com/office/officeart/2005/8/layout/hChevron3"/>
    <dgm:cxn modelId="{22E41312-A6F9-0D4C-A90B-6AFE4BC40D21}" type="presParOf" srcId="{AFF030F6-8D1D-42AA-8527-70CC9827071F}" destId="{ADC953D7-9E50-47BF-933D-60204B80E8FB}" srcOrd="1" destOrd="0" presId="urn:microsoft.com/office/officeart/2005/8/layout/hChevron3"/>
    <dgm:cxn modelId="{E5432C77-64C8-B744-896F-3ADA47C4157C}" type="presParOf" srcId="{AFF030F6-8D1D-42AA-8527-70CC9827071F}" destId="{B6154193-CFF1-422A-A0B1-99E4EAC26EDE}" srcOrd="2" destOrd="0" presId="urn:microsoft.com/office/officeart/2005/8/layout/hChevron3"/>
    <dgm:cxn modelId="{7639FC83-A5C4-7644-86E2-32E9ACEACEAE}" type="presParOf" srcId="{AFF030F6-8D1D-42AA-8527-70CC9827071F}" destId="{B0D14E24-9419-4779-91B2-FCCDE3A94F4A}" srcOrd="3" destOrd="0" presId="urn:microsoft.com/office/officeart/2005/8/layout/hChevron3"/>
    <dgm:cxn modelId="{A18C234E-07BE-D94B-8F47-82AE44498096}" type="presParOf" srcId="{AFF030F6-8D1D-42AA-8527-70CC9827071F}" destId="{565F66ED-5189-46DB-A579-BEA28FE6D986}" srcOrd="4" destOrd="0" presId="urn:microsoft.com/office/officeart/2005/8/layout/hChevron3"/>
    <dgm:cxn modelId="{E79D0606-989F-594A-92DF-86756DA248F2}" type="presParOf" srcId="{AFF030F6-8D1D-42AA-8527-70CC9827071F}" destId="{5E46F59D-5DCE-432B-B3A1-0BD5CF2E763E}" srcOrd="5" destOrd="0" presId="urn:microsoft.com/office/officeart/2005/8/layout/hChevron3"/>
    <dgm:cxn modelId="{77ED334B-3F1D-A141-8ED7-87AC3F8CCE57}" type="presParOf" srcId="{AFF030F6-8D1D-42AA-8527-70CC9827071F}" destId="{4CE1BAFB-AD98-4868-A469-10A5BFCC62FB}" srcOrd="6" destOrd="0" presId="urn:microsoft.com/office/officeart/2005/8/layout/hChevron3"/>
    <dgm:cxn modelId="{5CD993BE-3E11-FD4F-8033-72A5643CD43B}" type="presParOf" srcId="{AFF030F6-8D1D-42AA-8527-70CC9827071F}" destId="{D4A6FAAB-8048-431A-808C-023578BE8F34}" srcOrd="7" destOrd="0" presId="urn:microsoft.com/office/officeart/2005/8/layout/hChevron3"/>
    <dgm:cxn modelId="{39079565-61A4-F943-B1C7-5168C2D968A3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</dgm:ptLst>
  <dgm:cxnLst>
    <dgm:cxn modelId="{65FAB6E4-DAEE-DA4A-8F31-1AEA06789FB0}" type="presOf" srcId="{252357BE-30EA-49F7-9DBD-B5F30B4F4A9D}" destId="{AFF030F6-8D1D-42AA-8527-70CC9827071F}" srcOrd="0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/>
      <dgm:t>
        <a:bodyPr/>
        <a:lstStyle/>
        <a:p>
          <a:r>
            <a:rPr lang="zh-TW" altLang="en-US" dirty="0" smtClean="0"/>
            <a:t>關於互聯網金融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E9A8101-52EC-5946-A886-106C9086D90D}" type="presOf" srcId="{11840DCF-704A-4333-851F-70B4FE134E39}" destId="{4CE1BAFB-AD98-4868-A469-10A5BFCC62FB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46BE12C1-DC76-A749-B3C3-5CB37C975523}" type="presOf" srcId="{252357BE-30EA-49F7-9DBD-B5F30B4F4A9D}" destId="{AFF030F6-8D1D-42AA-8527-70CC9827071F}" srcOrd="0" destOrd="0" presId="urn:microsoft.com/office/officeart/2005/8/layout/hChevron3"/>
    <dgm:cxn modelId="{5CA1D55D-DD29-E84B-BB84-0B073742AD37}" type="presOf" srcId="{FE62C0D6-7716-4F07-8A32-C1981493321E}" destId="{E90DA5B7-A9FA-4C23-963F-7930D037E7E4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D803F697-1A57-034F-8D34-05921EF0F261}" type="presOf" srcId="{53D53256-A754-4BBD-AA8A-3E51EF6B7332}" destId="{371DF444-DDBC-427E-9FEE-DFE4E6239109}" srcOrd="0" destOrd="0" presId="urn:microsoft.com/office/officeart/2005/8/layout/hChevron3"/>
    <dgm:cxn modelId="{109384C1-716C-7F46-88AB-23F911351B05}" type="presOf" srcId="{9E0F2420-2F7C-4BC9-B3B1-41D079D7B9BA}" destId="{B6154193-CFF1-422A-A0B1-99E4EAC26EDE}" srcOrd="0" destOrd="0" presId="urn:microsoft.com/office/officeart/2005/8/layout/hChevron3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A0A935B7-E78D-2F47-AED2-1B6C0B397543}" type="presOf" srcId="{5FF2D4FE-A551-4F3F-AAC9-90D5FFA8619A}" destId="{565F66ED-5189-46DB-A579-BEA28FE6D986}" srcOrd="0" destOrd="0" presId="urn:microsoft.com/office/officeart/2005/8/layout/hChevron3"/>
    <dgm:cxn modelId="{5C6FF227-D30D-704B-912B-3CCC8B18E1A0}" type="presParOf" srcId="{AFF030F6-8D1D-42AA-8527-70CC9827071F}" destId="{371DF444-DDBC-427E-9FEE-DFE4E6239109}" srcOrd="0" destOrd="0" presId="urn:microsoft.com/office/officeart/2005/8/layout/hChevron3"/>
    <dgm:cxn modelId="{DC51992A-4026-A440-8D52-779054BCEE72}" type="presParOf" srcId="{AFF030F6-8D1D-42AA-8527-70CC9827071F}" destId="{ADC953D7-9E50-47BF-933D-60204B80E8FB}" srcOrd="1" destOrd="0" presId="urn:microsoft.com/office/officeart/2005/8/layout/hChevron3"/>
    <dgm:cxn modelId="{ED0233E2-086D-2B43-864B-9373B28F00AF}" type="presParOf" srcId="{AFF030F6-8D1D-42AA-8527-70CC9827071F}" destId="{B6154193-CFF1-422A-A0B1-99E4EAC26EDE}" srcOrd="2" destOrd="0" presId="urn:microsoft.com/office/officeart/2005/8/layout/hChevron3"/>
    <dgm:cxn modelId="{8C65709C-CA3F-A14F-8C5B-24B190B1CB53}" type="presParOf" srcId="{AFF030F6-8D1D-42AA-8527-70CC9827071F}" destId="{B0D14E24-9419-4779-91B2-FCCDE3A94F4A}" srcOrd="3" destOrd="0" presId="urn:microsoft.com/office/officeart/2005/8/layout/hChevron3"/>
    <dgm:cxn modelId="{73F258E6-7191-A348-ADB4-49A45AC24D99}" type="presParOf" srcId="{AFF030F6-8D1D-42AA-8527-70CC9827071F}" destId="{565F66ED-5189-46DB-A579-BEA28FE6D986}" srcOrd="4" destOrd="0" presId="urn:microsoft.com/office/officeart/2005/8/layout/hChevron3"/>
    <dgm:cxn modelId="{87B3BEEA-161E-5246-81EC-CA92271BA773}" type="presParOf" srcId="{AFF030F6-8D1D-42AA-8527-70CC9827071F}" destId="{5E46F59D-5DCE-432B-B3A1-0BD5CF2E763E}" srcOrd="5" destOrd="0" presId="urn:microsoft.com/office/officeart/2005/8/layout/hChevron3"/>
    <dgm:cxn modelId="{25988F6E-6931-1D4C-8450-855B978E118F}" type="presParOf" srcId="{AFF030F6-8D1D-42AA-8527-70CC9827071F}" destId="{4CE1BAFB-AD98-4868-A469-10A5BFCC62FB}" srcOrd="6" destOrd="0" presId="urn:microsoft.com/office/officeart/2005/8/layout/hChevron3"/>
    <dgm:cxn modelId="{61F5AC7C-4C3A-214D-89AC-C387E78242DD}" type="presParOf" srcId="{AFF030F6-8D1D-42AA-8527-70CC9827071F}" destId="{D4A6FAAB-8048-431A-808C-023578BE8F34}" srcOrd="7" destOrd="0" presId="urn:microsoft.com/office/officeart/2005/8/layout/hChevron3"/>
    <dgm:cxn modelId="{11FC95D5-1F22-FA4C-AF86-989562928845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/>
      <dgm:t>
        <a:bodyPr/>
        <a:lstStyle/>
        <a:p>
          <a:r>
            <a:rPr lang="zh-TW" altLang="en-US" dirty="0" smtClean="0"/>
            <a:t>關於互聯網金融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06D5C116-6448-9542-BB47-7341DACFC84D}" type="presOf" srcId="{53D53256-A754-4BBD-AA8A-3E51EF6B7332}" destId="{371DF444-DDBC-427E-9FEE-DFE4E6239109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44E3C65A-E747-2D42-943D-CC90710461A6}" type="presOf" srcId="{252357BE-30EA-49F7-9DBD-B5F30B4F4A9D}" destId="{AFF030F6-8D1D-42AA-8527-70CC9827071F}" srcOrd="0" destOrd="0" presId="urn:microsoft.com/office/officeart/2005/8/layout/hChevron3"/>
    <dgm:cxn modelId="{DAC9BE5F-A015-DB4D-998D-C3C7B17AAF25}" type="presOf" srcId="{5FF2D4FE-A551-4F3F-AAC9-90D5FFA8619A}" destId="{565F66ED-5189-46DB-A579-BEA28FE6D986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4D151074-1E8E-FD4B-B79F-9B4F67CFFC3B}" type="presOf" srcId="{11840DCF-704A-4333-851F-70B4FE134E39}" destId="{4CE1BAFB-AD98-4868-A469-10A5BFCC62FB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A5D74B54-E9D1-B44F-8738-48C1DA3A46F6}" type="presOf" srcId="{FE62C0D6-7716-4F07-8A32-C1981493321E}" destId="{E90DA5B7-A9FA-4C23-963F-7930D037E7E4}" srcOrd="0" destOrd="0" presId="urn:microsoft.com/office/officeart/2005/8/layout/hChevron3"/>
    <dgm:cxn modelId="{25B31788-F79E-4A4B-8754-AB230E7E9C59}" type="presOf" srcId="{9E0F2420-2F7C-4BC9-B3B1-41D079D7B9BA}" destId="{B6154193-CFF1-422A-A0B1-99E4EAC26EDE}" srcOrd="0" destOrd="0" presId="urn:microsoft.com/office/officeart/2005/8/layout/hChevron3"/>
    <dgm:cxn modelId="{EC50C7A2-7A19-FE44-A09A-08BA6714E1B3}" type="presParOf" srcId="{AFF030F6-8D1D-42AA-8527-70CC9827071F}" destId="{371DF444-DDBC-427E-9FEE-DFE4E6239109}" srcOrd="0" destOrd="0" presId="urn:microsoft.com/office/officeart/2005/8/layout/hChevron3"/>
    <dgm:cxn modelId="{021967BC-E89F-B84B-ADC0-7A78F78EAE10}" type="presParOf" srcId="{AFF030F6-8D1D-42AA-8527-70CC9827071F}" destId="{ADC953D7-9E50-47BF-933D-60204B80E8FB}" srcOrd="1" destOrd="0" presId="urn:microsoft.com/office/officeart/2005/8/layout/hChevron3"/>
    <dgm:cxn modelId="{65213278-1572-804B-90FE-CAE1B137F711}" type="presParOf" srcId="{AFF030F6-8D1D-42AA-8527-70CC9827071F}" destId="{B6154193-CFF1-422A-A0B1-99E4EAC26EDE}" srcOrd="2" destOrd="0" presId="urn:microsoft.com/office/officeart/2005/8/layout/hChevron3"/>
    <dgm:cxn modelId="{0E3CAFA2-6FAB-B044-B7CF-25F7E6CBA0D0}" type="presParOf" srcId="{AFF030F6-8D1D-42AA-8527-70CC9827071F}" destId="{B0D14E24-9419-4779-91B2-FCCDE3A94F4A}" srcOrd="3" destOrd="0" presId="urn:microsoft.com/office/officeart/2005/8/layout/hChevron3"/>
    <dgm:cxn modelId="{35F8D134-0FD7-B84B-ADA2-F2CB024A4554}" type="presParOf" srcId="{AFF030F6-8D1D-42AA-8527-70CC9827071F}" destId="{565F66ED-5189-46DB-A579-BEA28FE6D986}" srcOrd="4" destOrd="0" presId="urn:microsoft.com/office/officeart/2005/8/layout/hChevron3"/>
    <dgm:cxn modelId="{3748CA06-05D4-2046-8F42-F6C3C419639D}" type="presParOf" srcId="{AFF030F6-8D1D-42AA-8527-70CC9827071F}" destId="{5E46F59D-5DCE-432B-B3A1-0BD5CF2E763E}" srcOrd="5" destOrd="0" presId="urn:microsoft.com/office/officeart/2005/8/layout/hChevron3"/>
    <dgm:cxn modelId="{A0AB799A-F141-AD45-9DCB-69DE5A78CB28}" type="presParOf" srcId="{AFF030F6-8D1D-42AA-8527-70CC9827071F}" destId="{4CE1BAFB-AD98-4868-A469-10A5BFCC62FB}" srcOrd="6" destOrd="0" presId="urn:microsoft.com/office/officeart/2005/8/layout/hChevron3"/>
    <dgm:cxn modelId="{78D64D9F-6FAF-8E4B-9DBF-71A3E3A65B8C}" type="presParOf" srcId="{AFF030F6-8D1D-42AA-8527-70CC9827071F}" destId="{D4A6FAAB-8048-431A-808C-023578BE8F34}" srcOrd="7" destOrd="0" presId="urn:microsoft.com/office/officeart/2005/8/layout/hChevron3"/>
    <dgm:cxn modelId="{884A892F-9903-3F48-BC42-2BFE52860274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E04FEFAC-6189-B645-A5A9-7A27C65406C0}" type="doc">
      <dgm:prSet loTypeId="urn:microsoft.com/office/officeart/2005/8/layout/radial2" loCatId="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37D252D9-3C64-2C44-8B92-8FD5B946BE5A}">
      <dgm:prSet phldrT="[文字]"/>
      <dgm:spPr/>
      <dgm:t>
        <a:bodyPr/>
        <a:lstStyle/>
        <a:p>
          <a:r>
            <a:rPr lang="zh-TW" altLang="en-US" dirty="0" smtClean="0"/>
            <a:t>風險</a:t>
          </a:r>
          <a:endParaRPr lang="zh-TW" altLang="en-US" dirty="0"/>
        </a:p>
      </dgm:t>
    </dgm:pt>
    <dgm:pt modelId="{71FFE1DE-D907-6647-97BC-D628AB4993AF}" type="parTrans" cxnId="{A43EA023-8BE0-CD4C-A6C9-3C35FAA6E37F}">
      <dgm:prSet/>
      <dgm:spPr/>
      <dgm:t>
        <a:bodyPr/>
        <a:lstStyle/>
        <a:p>
          <a:endParaRPr lang="zh-TW" altLang="en-US"/>
        </a:p>
      </dgm:t>
    </dgm:pt>
    <dgm:pt modelId="{2199D659-D99C-8941-A779-AF35EACEEE6F}" type="sibTrans" cxnId="{A43EA023-8BE0-CD4C-A6C9-3C35FAA6E37F}">
      <dgm:prSet/>
      <dgm:spPr/>
      <dgm:t>
        <a:bodyPr/>
        <a:lstStyle/>
        <a:p>
          <a:endParaRPr lang="zh-TW" altLang="en-US"/>
        </a:p>
      </dgm:t>
    </dgm:pt>
    <dgm:pt modelId="{8E615F37-D60E-CA4C-96F9-D0681378081B}">
      <dgm:prSet phldrT="[文字]"/>
      <dgm:spPr/>
      <dgm:t>
        <a:bodyPr/>
        <a:lstStyle/>
        <a:p>
          <a:r>
            <a:rPr lang="zh-TW" altLang="en-US" dirty="0" smtClean="0"/>
            <a:t>監管</a:t>
          </a:r>
          <a:endParaRPr lang="zh-TW" altLang="en-US" dirty="0"/>
        </a:p>
      </dgm:t>
    </dgm:pt>
    <dgm:pt modelId="{DA039B57-56B4-594F-80F7-4F2DBAAB0F50}" type="parTrans" cxnId="{81B6D6C9-FFE9-D845-A60E-75A9B063F2F6}">
      <dgm:prSet/>
      <dgm:spPr/>
      <dgm:t>
        <a:bodyPr/>
        <a:lstStyle/>
        <a:p>
          <a:endParaRPr lang="zh-TW" altLang="en-US"/>
        </a:p>
      </dgm:t>
    </dgm:pt>
    <dgm:pt modelId="{4D637AFF-93A6-1641-93A3-96CFDBDC7123}" type="sibTrans" cxnId="{81B6D6C9-FFE9-D845-A60E-75A9B063F2F6}">
      <dgm:prSet/>
      <dgm:spPr/>
      <dgm:t>
        <a:bodyPr/>
        <a:lstStyle/>
        <a:p>
          <a:endParaRPr lang="zh-TW" altLang="en-US"/>
        </a:p>
      </dgm:t>
    </dgm:pt>
    <dgm:pt modelId="{DFCC4999-B03C-3546-873D-70F2F995ED4F}">
      <dgm:prSet phldrT="[文字]"/>
      <dgm:spPr/>
      <dgm:t>
        <a:bodyPr/>
        <a:lstStyle/>
        <a:p>
          <a:r>
            <a:rPr lang="zh-TW" altLang="en-US" dirty="0" smtClean="0"/>
            <a:t>網路銀行監管</a:t>
          </a:r>
          <a:endParaRPr lang="zh-TW" altLang="en-US" dirty="0"/>
        </a:p>
      </dgm:t>
    </dgm:pt>
    <dgm:pt modelId="{72F6E571-4678-2845-9C70-98EDF0F5E797}" type="parTrans" cxnId="{DD877162-D487-B546-8744-BFB994B30081}">
      <dgm:prSet/>
      <dgm:spPr/>
      <dgm:t>
        <a:bodyPr/>
        <a:lstStyle/>
        <a:p>
          <a:endParaRPr lang="zh-TW" altLang="en-US"/>
        </a:p>
      </dgm:t>
    </dgm:pt>
    <dgm:pt modelId="{04FC4632-33F4-1141-BC2F-081861A2621A}" type="sibTrans" cxnId="{DD877162-D487-B546-8744-BFB994B30081}">
      <dgm:prSet/>
      <dgm:spPr/>
      <dgm:t>
        <a:bodyPr/>
        <a:lstStyle/>
        <a:p>
          <a:endParaRPr lang="zh-TW" altLang="en-US"/>
        </a:p>
      </dgm:t>
    </dgm:pt>
    <dgm:pt modelId="{D8B981F7-721D-524A-B9DC-D2F42B006655}">
      <dgm:prSet phldrT="[文字]"/>
      <dgm:spPr/>
      <dgm:t>
        <a:bodyPr/>
        <a:lstStyle/>
        <a:p>
          <a:r>
            <a:rPr lang="zh-TW" altLang="en-US" dirty="0" smtClean="0"/>
            <a:t>利率風險</a:t>
          </a:r>
          <a:endParaRPr lang="zh-TW" altLang="en-US" dirty="0"/>
        </a:p>
      </dgm:t>
    </dgm:pt>
    <dgm:pt modelId="{9691C062-CFE0-EB4D-8865-5D214AAEF0BA}" type="parTrans" cxnId="{F83F1520-733F-1D46-BDED-5F4B3A8AE547}">
      <dgm:prSet/>
      <dgm:spPr/>
      <dgm:t>
        <a:bodyPr/>
        <a:lstStyle/>
        <a:p>
          <a:endParaRPr lang="zh-TW" altLang="en-US"/>
        </a:p>
      </dgm:t>
    </dgm:pt>
    <dgm:pt modelId="{E5BF5BC5-FE14-9843-B483-4E3C480CED67}" type="sibTrans" cxnId="{F83F1520-733F-1D46-BDED-5F4B3A8AE547}">
      <dgm:prSet/>
      <dgm:spPr/>
      <dgm:t>
        <a:bodyPr/>
        <a:lstStyle/>
        <a:p>
          <a:endParaRPr lang="zh-TW" altLang="en-US"/>
        </a:p>
      </dgm:t>
    </dgm:pt>
    <dgm:pt modelId="{D0E30D55-94B5-394E-8D57-8718D5FDD0FB}">
      <dgm:prSet phldrT="[文字]"/>
      <dgm:spPr/>
      <dgm:t>
        <a:bodyPr/>
        <a:lstStyle/>
        <a:p>
          <a:r>
            <a:rPr lang="zh-TW" altLang="en-US" dirty="0" smtClean="0"/>
            <a:t>流動性風險</a:t>
          </a:r>
          <a:endParaRPr lang="zh-TW" altLang="en-US" dirty="0"/>
        </a:p>
      </dgm:t>
    </dgm:pt>
    <dgm:pt modelId="{6DD9E596-4C99-9243-A6C2-31DC27D1584C}" type="parTrans" cxnId="{B2E024DB-D057-834A-ABDF-5335E6B8F42C}">
      <dgm:prSet/>
      <dgm:spPr/>
      <dgm:t>
        <a:bodyPr/>
        <a:lstStyle/>
        <a:p>
          <a:endParaRPr lang="zh-TW" altLang="en-US"/>
        </a:p>
      </dgm:t>
    </dgm:pt>
    <dgm:pt modelId="{43CB5FDF-54A4-154E-AA34-F822C61276A9}" type="sibTrans" cxnId="{B2E024DB-D057-834A-ABDF-5335E6B8F42C}">
      <dgm:prSet/>
      <dgm:spPr/>
      <dgm:t>
        <a:bodyPr/>
        <a:lstStyle/>
        <a:p>
          <a:endParaRPr lang="zh-TW" altLang="en-US"/>
        </a:p>
      </dgm:t>
    </dgm:pt>
    <dgm:pt modelId="{2B950F90-9CF4-F349-B340-F0743C0AC461}">
      <dgm:prSet phldrT="[文字]"/>
      <dgm:spPr/>
      <dgm:t>
        <a:bodyPr/>
        <a:lstStyle/>
        <a:p>
          <a:r>
            <a:rPr lang="zh-TW" altLang="en-US" dirty="0" smtClean="0"/>
            <a:t>信用風險</a:t>
          </a:r>
          <a:endParaRPr lang="zh-TW" altLang="en-US" dirty="0"/>
        </a:p>
      </dgm:t>
    </dgm:pt>
    <dgm:pt modelId="{046AFEB7-2AED-2243-922B-1EFE7A2243A7}" type="parTrans" cxnId="{AA59B89F-0DBD-8B4F-BA1F-BA2255412099}">
      <dgm:prSet/>
      <dgm:spPr/>
      <dgm:t>
        <a:bodyPr/>
        <a:lstStyle/>
        <a:p>
          <a:endParaRPr lang="zh-TW" altLang="en-US"/>
        </a:p>
      </dgm:t>
    </dgm:pt>
    <dgm:pt modelId="{DD7F264D-C914-C647-81C9-A992B1CD4D2E}" type="sibTrans" cxnId="{AA59B89F-0DBD-8B4F-BA1F-BA2255412099}">
      <dgm:prSet/>
      <dgm:spPr/>
      <dgm:t>
        <a:bodyPr/>
        <a:lstStyle/>
        <a:p>
          <a:endParaRPr lang="zh-TW" altLang="en-US"/>
        </a:p>
      </dgm:t>
    </dgm:pt>
    <dgm:pt modelId="{1B5B45BB-5342-744F-8B7A-BC4073D80564}">
      <dgm:prSet phldrT="[文字]"/>
      <dgm:spPr/>
      <dgm:t>
        <a:bodyPr/>
        <a:lstStyle/>
        <a:p>
          <a:r>
            <a:rPr lang="zh-TW" altLang="en-US" dirty="0" smtClean="0"/>
            <a:t>操作風險</a:t>
          </a:r>
          <a:endParaRPr lang="zh-TW" altLang="en-US" dirty="0"/>
        </a:p>
      </dgm:t>
    </dgm:pt>
    <dgm:pt modelId="{A4E3DAAE-7E9B-C54C-9D91-9BD58FCC95E6}" type="parTrans" cxnId="{82A2213C-684D-AA4A-97E1-D8FC1E128BD2}">
      <dgm:prSet/>
      <dgm:spPr/>
      <dgm:t>
        <a:bodyPr/>
        <a:lstStyle/>
        <a:p>
          <a:endParaRPr lang="zh-TW" altLang="en-US"/>
        </a:p>
      </dgm:t>
    </dgm:pt>
    <dgm:pt modelId="{4B11C06A-FCC5-1040-AA93-E0FC56101E42}" type="sibTrans" cxnId="{82A2213C-684D-AA4A-97E1-D8FC1E128BD2}">
      <dgm:prSet/>
      <dgm:spPr/>
      <dgm:t>
        <a:bodyPr/>
        <a:lstStyle/>
        <a:p>
          <a:endParaRPr lang="zh-TW" altLang="en-US"/>
        </a:p>
      </dgm:t>
    </dgm:pt>
    <dgm:pt modelId="{751FC433-A13A-2841-9D1B-E4B3029A8D70}">
      <dgm:prSet phldrT="[文字]"/>
      <dgm:spPr/>
      <dgm:t>
        <a:bodyPr/>
        <a:lstStyle/>
        <a:p>
          <a:r>
            <a:rPr lang="zh-TW" altLang="en-US" dirty="0" smtClean="0"/>
            <a:t>第三方支付監管</a:t>
          </a:r>
          <a:endParaRPr lang="zh-TW" altLang="en-US" dirty="0"/>
        </a:p>
      </dgm:t>
    </dgm:pt>
    <dgm:pt modelId="{B259F210-C521-6B42-8358-037F4AAEB18C}" type="parTrans" cxnId="{DAA18B6D-12EE-A445-A125-2B77628FBC53}">
      <dgm:prSet/>
      <dgm:spPr/>
      <dgm:t>
        <a:bodyPr/>
        <a:lstStyle/>
        <a:p>
          <a:endParaRPr lang="zh-TW" altLang="en-US"/>
        </a:p>
      </dgm:t>
    </dgm:pt>
    <dgm:pt modelId="{199D8ECE-FE18-8C4B-A19D-A615F0AD4EE7}" type="sibTrans" cxnId="{DAA18B6D-12EE-A445-A125-2B77628FBC53}">
      <dgm:prSet/>
      <dgm:spPr/>
      <dgm:t>
        <a:bodyPr/>
        <a:lstStyle/>
        <a:p>
          <a:endParaRPr lang="zh-TW" altLang="en-US"/>
        </a:p>
      </dgm:t>
    </dgm:pt>
    <dgm:pt modelId="{2B4035E2-D20E-1E4A-B79D-7F291331ACDE}">
      <dgm:prSet phldrT="[文字]"/>
      <dgm:spPr/>
      <dgm:t>
        <a:bodyPr/>
        <a:lstStyle/>
        <a:p>
          <a:r>
            <a:rPr lang="zh-TW" altLang="en-US" dirty="0" smtClean="0"/>
            <a:t>群眾募資平台監管</a:t>
          </a:r>
          <a:endParaRPr lang="zh-TW" altLang="en-US" dirty="0"/>
        </a:p>
      </dgm:t>
    </dgm:pt>
    <dgm:pt modelId="{284821F5-3411-DD44-A8BF-9C673C0862CE}" type="parTrans" cxnId="{E641C51F-F663-5742-8CD6-DB03C9CD56C8}">
      <dgm:prSet/>
      <dgm:spPr/>
      <dgm:t>
        <a:bodyPr/>
        <a:lstStyle/>
        <a:p>
          <a:endParaRPr lang="zh-TW" altLang="en-US"/>
        </a:p>
      </dgm:t>
    </dgm:pt>
    <dgm:pt modelId="{B80F4ADC-6D8E-EC48-BD95-64489635AC8E}" type="sibTrans" cxnId="{E641C51F-F663-5742-8CD6-DB03C9CD56C8}">
      <dgm:prSet/>
      <dgm:spPr/>
      <dgm:t>
        <a:bodyPr/>
        <a:lstStyle/>
        <a:p>
          <a:endParaRPr lang="zh-TW" altLang="en-US"/>
        </a:p>
      </dgm:t>
    </dgm:pt>
    <dgm:pt modelId="{3E328EE3-9EB9-6A47-B7D9-743EB88BDFCD}">
      <dgm:prSet phldrT="[文字]"/>
      <dgm:spPr/>
      <dgm:t>
        <a:bodyPr/>
        <a:lstStyle/>
        <a:p>
          <a:r>
            <a:rPr lang="en-US" altLang="zh-TW" smtClean="0"/>
            <a:t>P2P</a:t>
          </a:r>
          <a:r>
            <a:rPr lang="zh-TW" altLang="en-US" smtClean="0"/>
            <a:t>平台監管</a:t>
          </a:r>
          <a:endParaRPr lang="zh-TW" altLang="en-US" dirty="0"/>
        </a:p>
      </dgm:t>
    </dgm:pt>
    <dgm:pt modelId="{56E64289-16F1-0945-ADFC-D07393EEEB5E}" type="parTrans" cxnId="{61B4A157-2DCF-E140-ACB9-0CB08B6667BE}">
      <dgm:prSet/>
      <dgm:spPr/>
      <dgm:t>
        <a:bodyPr/>
        <a:lstStyle/>
        <a:p>
          <a:endParaRPr lang="zh-TW" altLang="en-US"/>
        </a:p>
      </dgm:t>
    </dgm:pt>
    <dgm:pt modelId="{219A8CB4-9C2E-594B-BA71-48E557E77FC5}" type="sibTrans" cxnId="{61B4A157-2DCF-E140-ACB9-0CB08B6667BE}">
      <dgm:prSet/>
      <dgm:spPr/>
      <dgm:t>
        <a:bodyPr/>
        <a:lstStyle/>
        <a:p>
          <a:endParaRPr lang="zh-TW" altLang="en-US"/>
        </a:p>
      </dgm:t>
    </dgm:pt>
    <dgm:pt modelId="{A2C66C11-3C1E-774B-8AB1-65FCD996F8CA}">
      <dgm:prSet phldrT="[文字]"/>
      <dgm:spPr/>
      <dgm:t>
        <a:bodyPr/>
        <a:lstStyle/>
        <a:p>
          <a:r>
            <a:rPr lang="en-US" altLang="zh-TW" dirty="0" smtClean="0"/>
            <a:t>…</a:t>
          </a:r>
          <a:r>
            <a:rPr lang="zh-TW" altLang="en-US" dirty="0" smtClean="0"/>
            <a:t> </a:t>
          </a:r>
          <a:r>
            <a:rPr lang="en-US" altLang="zh-TW" dirty="0" smtClean="0"/>
            <a:t>…</a:t>
          </a:r>
          <a:endParaRPr lang="zh-TW" altLang="en-US" dirty="0"/>
        </a:p>
      </dgm:t>
    </dgm:pt>
    <dgm:pt modelId="{68BC8266-7489-4543-B09A-63CAF1B5FE0B}" type="parTrans" cxnId="{4AE9E12B-953E-A94D-A291-FB273A605942}">
      <dgm:prSet/>
      <dgm:spPr/>
      <dgm:t>
        <a:bodyPr/>
        <a:lstStyle/>
        <a:p>
          <a:endParaRPr lang="zh-TW" altLang="en-US"/>
        </a:p>
      </dgm:t>
    </dgm:pt>
    <dgm:pt modelId="{86F752F7-3762-5743-AA85-0E915276BD5E}" type="sibTrans" cxnId="{4AE9E12B-953E-A94D-A291-FB273A605942}">
      <dgm:prSet/>
      <dgm:spPr/>
      <dgm:t>
        <a:bodyPr/>
        <a:lstStyle/>
        <a:p>
          <a:endParaRPr lang="zh-TW" altLang="en-US"/>
        </a:p>
      </dgm:t>
    </dgm:pt>
    <dgm:pt modelId="{7B39871E-CA46-234C-BF44-B20B29B8A03D}">
      <dgm:prSet phldrT="[文字]"/>
      <dgm:spPr/>
      <dgm:t>
        <a:bodyPr/>
        <a:lstStyle/>
        <a:p>
          <a:r>
            <a:rPr lang="en-US" altLang="zh-TW" dirty="0" smtClean="0"/>
            <a:t>…</a:t>
          </a:r>
          <a:r>
            <a:rPr lang="zh-TW" altLang="en-US" dirty="0" smtClean="0"/>
            <a:t> </a:t>
          </a:r>
          <a:r>
            <a:rPr lang="en-US" altLang="zh-TW" dirty="0" smtClean="0"/>
            <a:t>…</a:t>
          </a:r>
          <a:endParaRPr lang="zh-TW" altLang="en-US" dirty="0"/>
        </a:p>
      </dgm:t>
    </dgm:pt>
    <dgm:pt modelId="{D3B4EEC7-9049-C846-9D9F-DD3ED9205167}" type="sibTrans" cxnId="{F2861DE5-53B6-4F4F-877B-582DEC7E9399}">
      <dgm:prSet/>
      <dgm:spPr/>
      <dgm:t>
        <a:bodyPr/>
        <a:lstStyle/>
        <a:p>
          <a:endParaRPr lang="zh-TW" altLang="en-US"/>
        </a:p>
      </dgm:t>
    </dgm:pt>
    <dgm:pt modelId="{7A6A1503-073D-804B-A6F6-278567598735}" type="parTrans" cxnId="{F2861DE5-53B6-4F4F-877B-582DEC7E9399}">
      <dgm:prSet/>
      <dgm:spPr/>
      <dgm:t>
        <a:bodyPr/>
        <a:lstStyle/>
        <a:p>
          <a:endParaRPr lang="zh-TW" altLang="en-US"/>
        </a:p>
      </dgm:t>
    </dgm:pt>
    <dgm:pt modelId="{19D446B4-F66C-8C4F-AB8F-FB9602E45ABF}" type="pres">
      <dgm:prSet presAssocID="{E04FEFAC-6189-B645-A5A9-7A27C65406C0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75F63D9-1796-EA4C-ADDC-DCFF8682874C}" type="pres">
      <dgm:prSet presAssocID="{E04FEFAC-6189-B645-A5A9-7A27C65406C0}" presName="cycle" presStyleCnt="0"/>
      <dgm:spPr/>
    </dgm:pt>
    <dgm:pt modelId="{DE6DF09A-7BE6-954D-9D1E-C2A55F1E36B1}" type="pres">
      <dgm:prSet presAssocID="{E04FEFAC-6189-B645-A5A9-7A27C65406C0}" presName="centerShape" presStyleCnt="0"/>
      <dgm:spPr/>
    </dgm:pt>
    <dgm:pt modelId="{831B291E-44C5-7241-A534-D50616EFC64E}" type="pres">
      <dgm:prSet presAssocID="{E04FEFAC-6189-B645-A5A9-7A27C65406C0}" presName="connSite" presStyleLbl="node1" presStyleIdx="0" presStyleCnt="3"/>
      <dgm:spPr/>
    </dgm:pt>
    <dgm:pt modelId="{5EBFCCDB-12B2-5E4C-AD70-E3897448828D}" type="pres">
      <dgm:prSet presAssocID="{E04FEFAC-6189-B645-A5A9-7A27C65406C0}" presName="visible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</dgm:pt>
    <dgm:pt modelId="{FA91CA59-C160-5740-8B08-3EE42E59E2A1}" type="pres">
      <dgm:prSet presAssocID="{71FFE1DE-D907-6647-97BC-D628AB4993AF}" presName="Name25" presStyleLbl="parChTrans1D1" presStyleIdx="0" presStyleCnt="2"/>
      <dgm:spPr/>
      <dgm:t>
        <a:bodyPr/>
        <a:lstStyle/>
        <a:p>
          <a:endParaRPr lang="zh-TW" altLang="en-US"/>
        </a:p>
      </dgm:t>
    </dgm:pt>
    <dgm:pt modelId="{3AAD6F6B-B92A-EC46-8B23-CCDB02AD2C7C}" type="pres">
      <dgm:prSet presAssocID="{37D252D9-3C64-2C44-8B92-8FD5B946BE5A}" presName="node" presStyleCnt="0"/>
      <dgm:spPr/>
    </dgm:pt>
    <dgm:pt modelId="{85268D50-110F-FA43-8B8D-2004EBD0D512}" type="pres">
      <dgm:prSet presAssocID="{37D252D9-3C64-2C44-8B92-8FD5B946BE5A}" presName="parentNode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E9563B5-F95D-9141-B49F-C9F74E0D05DE}" type="pres">
      <dgm:prSet presAssocID="{37D252D9-3C64-2C44-8B92-8FD5B946BE5A}" presName="childNode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D742D76-4B78-8E4B-85AC-3CB4F0AF4C27}" type="pres">
      <dgm:prSet presAssocID="{DA039B57-56B4-594F-80F7-4F2DBAAB0F50}" presName="Name25" presStyleLbl="parChTrans1D1" presStyleIdx="1" presStyleCnt="2"/>
      <dgm:spPr/>
      <dgm:t>
        <a:bodyPr/>
        <a:lstStyle/>
        <a:p>
          <a:endParaRPr lang="zh-TW" altLang="en-US"/>
        </a:p>
      </dgm:t>
    </dgm:pt>
    <dgm:pt modelId="{D27D186C-E963-EE49-A408-965FB6BDF6A7}" type="pres">
      <dgm:prSet presAssocID="{8E615F37-D60E-CA4C-96F9-D0681378081B}" presName="node" presStyleCnt="0"/>
      <dgm:spPr/>
    </dgm:pt>
    <dgm:pt modelId="{6981C3F0-9299-BA41-AF27-28D72B74C60E}" type="pres">
      <dgm:prSet presAssocID="{8E615F37-D60E-CA4C-96F9-D0681378081B}" presName="parentNode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8C840CF-AD8E-DE4E-944A-4D4DF6BC98F1}" type="pres">
      <dgm:prSet presAssocID="{8E615F37-D60E-CA4C-96F9-D0681378081B}" presName="childNode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9B266A3-9A99-4246-95AD-FD9D3857EE6B}" type="presOf" srcId="{71FFE1DE-D907-6647-97BC-D628AB4993AF}" destId="{FA91CA59-C160-5740-8B08-3EE42E59E2A1}" srcOrd="0" destOrd="0" presId="urn:microsoft.com/office/officeart/2005/8/layout/radial2"/>
    <dgm:cxn modelId="{43FB1A13-1DFB-6C4B-AC12-FCCCD0BDB6AF}" type="presOf" srcId="{D8B981F7-721D-524A-B9DC-D2F42B006655}" destId="{DE9563B5-F95D-9141-B49F-C9F74E0D05DE}" srcOrd="0" destOrd="0" presId="urn:microsoft.com/office/officeart/2005/8/layout/radial2"/>
    <dgm:cxn modelId="{B2E024DB-D057-834A-ABDF-5335E6B8F42C}" srcId="{37D252D9-3C64-2C44-8B92-8FD5B946BE5A}" destId="{D0E30D55-94B5-394E-8D57-8718D5FDD0FB}" srcOrd="1" destOrd="0" parTransId="{6DD9E596-4C99-9243-A6C2-31DC27D1584C}" sibTransId="{43CB5FDF-54A4-154E-AA34-F822C61276A9}"/>
    <dgm:cxn modelId="{4B18CC91-20C6-F74D-B330-FFB1C0E42E76}" type="presOf" srcId="{DFCC4999-B03C-3546-873D-70F2F995ED4F}" destId="{18C840CF-AD8E-DE4E-944A-4D4DF6BC98F1}" srcOrd="0" destOrd="0" presId="urn:microsoft.com/office/officeart/2005/8/layout/radial2"/>
    <dgm:cxn modelId="{61B4A157-2DCF-E140-ACB9-0CB08B6667BE}" srcId="{8E615F37-D60E-CA4C-96F9-D0681378081B}" destId="{3E328EE3-9EB9-6A47-B7D9-743EB88BDFCD}" srcOrd="3" destOrd="0" parTransId="{56E64289-16F1-0945-ADFC-D07393EEEB5E}" sibTransId="{219A8CB4-9C2E-594B-BA71-48E557E77FC5}"/>
    <dgm:cxn modelId="{96CD9F15-EF12-7341-9DEA-6409D6EA0426}" type="presOf" srcId="{1B5B45BB-5342-744F-8B7A-BC4073D80564}" destId="{DE9563B5-F95D-9141-B49F-C9F74E0D05DE}" srcOrd="0" destOrd="3" presId="urn:microsoft.com/office/officeart/2005/8/layout/radial2"/>
    <dgm:cxn modelId="{6C785ECA-F3CD-E945-A4C9-1E82BC908AD6}" type="presOf" srcId="{A2C66C11-3C1E-774B-8AB1-65FCD996F8CA}" destId="{DE9563B5-F95D-9141-B49F-C9F74E0D05DE}" srcOrd="0" destOrd="4" presId="urn:microsoft.com/office/officeart/2005/8/layout/radial2"/>
    <dgm:cxn modelId="{F2861DE5-53B6-4F4F-877B-582DEC7E9399}" srcId="{8E615F37-D60E-CA4C-96F9-D0681378081B}" destId="{7B39871E-CA46-234C-BF44-B20B29B8A03D}" srcOrd="4" destOrd="0" parTransId="{7A6A1503-073D-804B-A6F6-278567598735}" sibTransId="{D3B4EEC7-9049-C846-9D9F-DD3ED9205167}"/>
    <dgm:cxn modelId="{6FE59096-6B7D-A249-9987-ACD4C7670624}" type="presOf" srcId="{2B4035E2-D20E-1E4A-B79D-7F291331ACDE}" destId="{18C840CF-AD8E-DE4E-944A-4D4DF6BC98F1}" srcOrd="0" destOrd="2" presId="urn:microsoft.com/office/officeart/2005/8/layout/radial2"/>
    <dgm:cxn modelId="{4AE9E12B-953E-A94D-A291-FB273A605942}" srcId="{37D252D9-3C64-2C44-8B92-8FD5B946BE5A}" destId="{A2C66C11-3C1E-774B-8AB1-65FCD996F8CA}" srcOrd="4" destOrd="0" parTransId="{68BC8266-7489-4543-B09A-63CAF1B5FE0B}" sibTransId="{86F752F7-3762-5743-AA85-0E915276BD5E}"/>
    <dgm:cxn modelId="{DD877162-D487-B546-8744-BFB994B30081}" srcId="{8E615F37-D60E-CA4C-96F9-D0681378081B}" destId="{DFCC4999-B03C-3546-873D-70F2F995ED4F}" srcOrd="0" destOrd="0" parTransId="{72F6E571-4678-2845-9C70-98EDF0F5E797}" sibTransId="{04FC4632-33F4-1141-BC2F-081861A2621A}"/>
    <dgm:cxn modelId="{F83F1520-733F-1D46-BDED-5F4B3A8AE547}" srcId="{37D252D9-3C64-2C44-8B92-8FD5B946BE5A}" destId="{D8B981F7-721D-524A-B9DC-D2F42B006655}" srcOrd="0" destOrd="0" parTransId="{9691C062-CFE0-EB4D-8865-5D214AAEF0BA}" sibTransId="{E5BF5BC5-FE14-9843-B483-4E3C480CED67}"/>
    <dgm:cxn modelId="{DAA18B6D-12EE-A445-A125-2B77628FBC53}" srcId="{8E615F37-D60E-CA4C-96F9-D0681378081B}" destId="{751FC433-A13A-2841-9D1B-E4B3029A8D70}" srcOrd="1" destOrd="0" parTransId="{B259F210-C521-6B42-8358-037F4AAEB18C}" sibTransId="{199D8ECE-FE18-8C4B-A19D-A615F0AD4EE7}"/>
    <dgm:cxn modelId="{06C615E0-DC3E-944B-94DF-C976A4CA381D}" type="presOf" srcId="{37D252D9-3C64-2C44-8B92-8FD5B946BE5A}" destId="{85268D50-110F-FA43-8B8D-2004EBD0D512}" srcOrd="0" destOrd="0" presId="urn:microsoft.com/office/officeart/2005/8/layout/radial2"/>
    <dgm:cxn modelId="{A43EA023-8BE0-CD4C-A6C9-3C35FAA6E37F}" srcId="{E04FEFAC-6189-B645-A5A9-7A27C65406C0}" destId="{37D252D9-3C64-2C44-8B92-8FD5B946BE5A}" srcOrd="0" destOrd="0" parTransId="{71FFE1DE-D907-6647-97BC-D628AB4993AF}" sibTransId="{2199D659-D99C-8941-A779-AF35EACEEE6F}"/>
    <dgm:cxn modelId="{81B6D6C9-FFE9-D845-A60E-75A9B063F2F6}" srcId="{E04FEFAC-6189-B645-A5A9-7A27C65406C0}" destId="{8E615F37-D60E-CA4C-96F9-D0681378081B}" srcOrd="1" destOrd="0" parTransId="{DA039B57-56B4-594F-80F7-4F2DBAAB0F50}" sibTransId="{4D637AFF-93A6-1641-93A3-96CFDBDC7123}"/>
    <dgm:cxn modelId="{166E0F5F-2AA5-B047-AD84-895839654549}" type="presOf" srcId="{751FC433-A13A-2841-9D1B-E4B3029A8D70}" destId="{18C840CF-AD8E-DE4E-944A-4D4DF6BC98F1}" srcOrd="0" destOrd="1" presId="urn:microsoft.com/office/officeart/2005/8/layout/radial2"/>
    <dgm:cxn modelId="{CE00A03D-3E24-874F-A40B-3494C2820603}" type="presOf" srcId="{8E615F37-D60E-CA4C-96F9-D0681378081B}" destId="{6981C3F0-9299-BA41-AF27-28D72B74C60E}" srcOrd="0" destOrd="0" presId="urn:microsoft.com/office/officeart/2005/8/layout/radial2"/>
    <dgm:cxn modelId="{1718FA92-D0BF-E240-A5BD-0C99FF5063DC}" type="presOf" srcId="{DA039B57-56B4-594F-80F7-4F2DBAAB0F50}" destId="{6D742D76-4B78-8E4B-85AC-3CB4F0AF4C27}" srcOrd="0" destOrd="0" presId="urn:microsoft.com/office/officeart/2005/8/layout/radial2"/>
    <dgm:cxn modelId="{82A2213C-684D-AA4A-97E1-D8FC1E128BD2}" srcId="{37D252D9-3C64-2C44-8B92-8FD5B946BE5A}" destId="{1B5B45BB-5342-744F-8B7A-BC4073D80564}" srcOrd="3" destOrd="0" parTransId="{A4E3DAAE-7E9B-C54C-9D91-9BD58FCC95E6}" sibTransId="{4B11C06A-FCC5-1040-AA93-E0FC56101E42}"/>
    <dgm:cxn modelId="{AA59B89F-0DBD-8B4F-BA1F-BA2255412099}" srcId="{37D252D9-3C64-2C44-8B92-8FD5B946BE5A}" destId="{2B950F90-9CF4-F349-B340-F0743C0AC461}" srcOrd="2" destOrd="0" parTransId="{046AFEB7-2AED-2243-922B-1EFE7A2243A7}" sibTransId="{DD7F264D-C914-C647-81C9-A992B1CD4D2E}"/>
    <dgm:cxn modelId="{E641C51F-F663-5742-8CD6-DB03C9CD56C8}" srcId="{8E615F37-D60E-CA4C-96F9-D0681378081B}" destId="{2B4035E2-D20E-1E4A-B79D-7F291331ACDE}" srcOrd="2" destOrd="0" parTransId="{284821F5-3411-DD44-A8BF-9C673C0862CE}" sibTransId="{B80F4ADC-6D8E-EC48-BD95-64489635AC8E}"/>
    <dgm:cxn modelId="{298A492E-EB28-FC41-B0A9-C820D17DB89B}" type="presOf" srcId="{E04FEFAC-6189-B645-A5A9-7A27C65406C0}" destId="{19D446B4-F66C-8C4F-AB8F-FB9602E45ABF}" srcOrd="0" destOrd="0" presId="urn:microsoft.com/office/officeart/2005/8/layout/radial2"/>
    <dgm:cxn modelId="{18FDE745-A3A4-3248-88EA-FF395219B431}" type="presOf" srcId="{2B950F90-9CF4-F349-B340-F0743C0AC461}" destId="{DE9563B5-F95D-9141-B49F-C9F74E0D05DE}" srcOrd="0" destOrd="2" presId="urn:microsoft.com/office/officeart/2005/8/layout/radial2"/>
    <dgm:cxn modelId="{B05D9279-A243-1847-B853-70C86CAB7EF1}" type="presOf" srcId="{7B39871E-CA46-234C-BF44-B20B29B8A03D}" destId="{18C840CF-AD8E-DE4E-944A-4D4DF6BC98F1}" srcOrd="0" destOrd="4" presId="urn:microsoft.com/office/officeart/2005/8/layout/radial2"/>
    <dgm:cxn modelId="{F3A8A7E3-7C70-624C-AFFD-125FF3D70D4C}" type="presOf" srcId="{3E328EE3-9EB9-6A47-B7D9-743EB88BDFCD}" destId="{18C840CF-AD8E-DE4E-944A-4D4DF6BC98F1}" srcOrd="0" destOrd="3" presId="urn:microsoft.com/office/officeart/2005/8/layout/radial2"/>
    <dgm:cxn modelId="{63EB21AF-8EEA-5941-A6CF-1D933932C612}" type="presOf" srcId="{D0E30D55-94B5-394E-8D57-8718D5FDD0FB}" destId="{DE9563B5-F95D-9141-B49F-C9F74E0D05DE}" srcOrd="0" destOrd="1" presId="urn:microsoft.com/office/officeart/2005/8/layout/radial2"/>
    <dgm:cxn modelId="{CE485E52-C163-324B-B618-06103220C576}" type="presParOf" srcId="{19D446B4-F66C-8C4F-AB8F-FB9602E45ABF}" destId="{575F63D9-1796-EA4C-ADDC-DCFF8682874C}" srcOrd="0" destOrd="0" presId="urn:microsoft.com/office/officeart/2005/8/layout/radial2"/>
    <dgm:cxn modelId="{AE9054E9-0A5F-B146-BEFB-005232D218E3}" type="presParOf" srcId="{575F63D9-1796-EA4C-ADDC-DCFF8682874C}" destId="{DE6DF09A-7BE6-954D-9D1E-C2A55F1E36B1}" srcOrd="0" destOrd="0" presId="urn:microsoft.com/office/officeart/2005/8/layout/radial2"/>
    <dgm:cxn modelId="{8513E799-4419-9D49-9E91-76566B8F20B4}" type="presParOf" srcId="{DE6DF09A-7BE6-954D-9D1E-C2A55F1E36B1}" destId="{831B291E-44C5-7241-A534-D50616EFC64E}" srcOrd="0" destOrd="0" presId="urn:microsoft.com/office/officeart/2005/8/layout/radial2"/>
    <dgm:cxn modelId="{87C62356-FD57-A84C-A6B0-54A564C3BA56}" type="presParOf" srcId="{DE6DF09A-7BE6-954D-9D1E-C2A55F1E36B1}" destId="{5EBFCCDB-12B2-5E4C-AD70-E3897448828D}" srcOrd="1" destOrd="0" presId="urn:microsoft.com/office/officeart/2005/8/layout/radial2"/>
    <dgm:cxn modelId="{4EEB427F-01FE-0643-8916-8DA8E0167E20}" type="presParOf" srcId="{575F63D9-1796-EA4C-ADDC-DCFF8682874C}" destId="{FA91CA59-C160-5740-8B08-3EE42E59E2A1}" srcOrd="1" destOrd="0" presId="urn:microsoft.com/office/officeart/2005/8/layout/radial2"/>
    <dgm:cxn modelId="{744A0FCE-C894-A04A-B0B6-5AF12993F419}" type="presParOf" srcId="{575F63D9-1796-EA4C-ADDC-DCFF8682874C}" destId="{3AAD6F6B-B92A-EC46-8B23-CCDB02AD2C7C}" srcOrd="2" destOrd="0" presId="urn:microsoft.com/office/officeart/2005/8/layout/radial2"/>
    <dgm:cxn modelId="{C9E8E004-AE3B-F247-95B1-C35F0EF34BC5}" type="presParOf" srcId="{3AAD6F6B-B92A-EC46-8B23-CCDB02AD2C7C}" destId="{85268D50-110F-FA43-8B8D-2004EBD0D512}" srcOrd="0" destOrd="0" presId="urn:microsoft.com/office/officeart/2005/8/layout/radial2"/>
    <dgm:cxn modelId="{41B6257E-28D0-D84D-872A-44DF393C680A}" type="presParOf" srcId="{3AAD6F6B-B92A-EC46-8B23-CCDB02AD2C7C}" destId="{DE9563B5-F95D-9141-B49F-C9F74E0D05DE}" srcOrd="1" destOrd="0" presId="urn:microsoft.com/office/officeart/2005/8/layout/radial2"/>
    <dgm:cxn modelId="{70363D98-20ED-A647-819E-981B2E00C1A2}" type="presParOf" srcId="{575F63D9-1796-EA4C-ADDC-DCFF8682874C}" destId="{6D742D76-4B78-8E4B-85AC-3CB4F0AF4C27}" srcOrd="3" destOrd="0" presId="urn:microsoft.com/office/officeart/2005/8/layout/radial2"/>
    <dgm:cxn modelId="{4131C98B-5E82-8744-8FBB-550A410AC2BA}" type="presParOf" srcId="{575F63D9-1796-EA4C-ADDC-DCFF8682874C}" destId="{D27D186C-E963-EE49-A408-965FB6BDF6A7}" srcOrd="4" destOrd="0" presId="urn:microsoft.com/office/officeart/2005/8/layout/radial2"/>
    <dgm:cxn modelId="{2D61EB50-2A6D-FD4D-B564-23AFC369C052}" type="presParOf" srcId="{D27D186C-E963-EE49-A408-965FB6BDF6A7}" destId="{6981C3F0-9299-BA41-AF27-28D72B74C60E}" srcOrd="0" destOrd="0" presId="urn:microsoft.com/office/officeart/2005/8/layout/radial2"/>
    <dgm:cxn modelId="{574EA36E-CAB8-E447-ACF2-D4893C9B64F2}" type="presParOf" srcId="{D27D186C-E963-EE49-A408-965FB6BDF6A7}" destId="{18C840CF-AD8E-DE4E-944A-4D4DF6BC98F1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/>
      <dgm:t>
        <a:bodyPr/>
        <a:lstStyle/>
        <a:p>
          <a:r>
            <a:rPr lang="zh-TW" altLang="en-US" dirty="0" smtClean="0"/>
            <a:t>關於互聯網金融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705F64E0-C55D-794A-869E-8A2D8215F46A}" type="presOf" srcId="{9E0F2420-2F7C-4BC9-B3B1-41D079D7B9BA}" destId="{B6154193-CFF1-422A-A0B1-99E4EAC26EDE}" srcOrd="0" destOrd="0" presId="urn:microsoft.com/office/officeart/2005/8/layout/hChevron3"/>
    <dgm:cxn modelId="{85C8BC95-FE4B-4B4E-ABD4-28580AA47EF1}" type="presOf" srcId="{252357BE-30EA-49F7-9DBD-B5F30B4F4A9D}" destId="{AFF030F6-8D1D-42AA-8527-70CC9827071F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EF9F89CD-C96A-3743-9184-5713EB171D0D}" type="presOf" srcId="{11840DCF-704A-4333-851F-70B4FE134E39}" destId="{4CE1BAFB-AD98-4868-A469-10A5BFCC62FB}" srcOrd="0" destOrd="0" presId="urn:microsoft.com/office/officeart/2005/8/layout/hChevron3"/>
    <dgm:cxn modelId="{20FB6FF1-A562-304B-956C-AE8384B179C7}" type="presOf" srcId="{FE62C0D6-7716-4F07-8A32-C1981493321E}" destId="{E90DA5B7-A9FA-4C23-963F-7930D037E7E4}" srcOrd="0" destOrd="0" presId="urn:microsoft.com/office/officeart/2005/8/layout/hChevron3"/>
    <dgm:cxn modelId="{8A8A6A1B-8CC1-3746-B688-A1E049811F71}" type="presOf" srcId="{5FF2D4FE-A551-4F3F-AAC9-90D5FFA8619A}" destId="{565F66ED-5189-46DB-A579-BEA28FE6D986}" srcOrd="0" destOrd="0" presId="urn:microsoft.com/office/officeart/2005/8/layout/hChevron3"/>
    <dgm:cxn modelId="{CC9F8EF7-E6FD-374F-BCFD-98AD54FA7DE2}" type="presOf" srcId="{53D53256-A754-4BBD-AA8A-3E51EF6B7332}" destId="{371DF444-DDBC-427E-9FEE-DFE4E6239109}" srcOrd="0" destOrd="0" presId="urn:microsoft.com/office/officeart/2005/8/layout/hChevron3"/>
    <dgm:cxn modelId="{06E8699F-A7E7-8F48-9C78-0B792F522256}" type="presParOf" srcId="{AFF030F6-8D1D-42AA-8527-70CC9827071F}" destId="{371DF444-DDBC-427E-9FEE-DFE4E6239109}" srcOrd="0" destOrd="0" presId="urn:microsoft.com/office/officeart/2005/8/layout/hChevron3"/>
    <dgm:cxn modelId="{BBF37E35-677E-A94A-9DF6-8E104FA74158}" type="presParOf" srcId="{AFF030F6-8D1D-42AA-8527-70CC9827071F}" destId="{ADC953D7-9E50-47BF-933D-60204B80E8FB}" srcOrd="1" destOrd="0" presId="urn:microsoft.com/office/officeart/2005/8/layout/hChevron3"/>
    <dgm:cxn modelId="{116C1654-0920-B846-AA40-D2A7CAABE099}" type="presParOf" srcId="{AFF030F6-8D1D-42AA-8527-70CC9827071F}" destId="{B6154193-CFF1-422A-A0B1-99E4EAC26EDE}" srcOrd="2" destOrd="0" presId="urn:microsoft.com/office/officeart/2005/8/layout/hChevron3"/>
    <dgm:cxn modelId="{F5FFF83F-8C6B-E94E-BC93-8FEC40BABB75}" type="presParOf" srcId="{AFF030F6-8D1D-42AA-8527-70CC9827071F}" destId="{B0D14E24-9419-4779-91B2-FCCDE3A94F4A}" srcOrd="3" destOrd="0" presId="urn:microsoft.com/office/officeart/2005/8/layout/hChevron3"/>
    <dgm:cxn modelId="{6AA41090-F5E0-994A-8937-13B71A94F92C}" type="presParOf" srcId="{AFF030F6-8D1D-42AA-8527-70CC9827071F}" destId="{565F66ED-5189-46DB-A579-BEA28FE6D986}" srcOrd="4" destOrd="0" presId="urn:microsoft.com/office/officeart/2005/8/layout/hChevron3"/>
    <dgm:cxn modelId="{AC2E3804-4498-CD47-98DF-CDD2831AD547}" type="presParOf" srcId="{AFF030F6-8D1D-42AA-8527-70CC9827071F}" destId="{5E46F59D-5DCE-432B-B3A1-0BD5CF2E763E}" srcOrd="5" destOrd="0" presId="urn:microsoft.com/office/officeart/2005/8/layout/hChevron3"/>
    <dgm:cxn modelId="{F6A0F9F1-4E4D-9142-9CEF-F7EE32BF1B76}" type="presParOf" srcId="{AFF030F6-8D1D-42AA-8527-70CC9827071F}" destId="{4CE1BAFB-AD98-4868-A469-10A5BFCC62FB}" srcOrd="6" destOrd="0" presId="urn:microsoft.com/office/officeart/2005/8/layout/hChevron3"/>
    <dgm:cxn modelId="{512FCC70-C28E-CE40-9078-0F3478226930}" type="presParOf" srcId="{AFF030F6-8D1D-42AA-8527-70CC9827071F}" destId="{D4A6FAAB-8048-431A-808C-023578BE8F34}" srcOrd="7" destOrd="0" presId="urn:microsoft.com/office/officeart/2005/8/layout/hChevron3"/>
    <dgm:cxn modelId="{5A8E663A-66CD-1846-AE69-2BC80A9DB901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/>
      <dgm:t>
        <a:bodyPr/>
        <a:lstStyle/>
        <a:p>
          <a:r>
            <a:rPr lang="zh-TW" altLang="en-US" dirty="0" smtClean="0"/>
            <a:t>關於互聯網金融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370A4B79-3EE7-4D7C-B8BE-965E565D4B3F}" type="presOf" srcId="{9E0F2420-2F7C-4BC9-B3B1-41D079D7B9BA}" destId="{B6154193-CFF1-422A-A0B1-99E4EAC26EDE}" srcOrd="0" destOrd="0" presId="urn:microsoft.com/office/officeart/2005/8/layout/hChevron3"/>
    <dgm:cxn modelId="{8FC96649-6826-4406-B660-81A124CBADF2}" type="presOf" srcId="{11840DCF-704A-4333-851F-70B4FE134E39}" destId="{4CE1BAFB-AD98-4868-A469-10A5BFCC62FB}" srcOrd="0" destOrd="0" presId="urn:microsoft.com/office/officeart/2005/8/layout/hChevron3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ADFC93CB-9C46-4F28-B8D8-B0AF4A179E58}" type="presOf" srcId="{252357BE-30EA-49F7-9DBD-B5F30B4F4A9D}" destId="{AFF030F6-8D1D-42AA-8527-70CC9827071F}" srcOrd="0" destOrd="0" presId="urn:microsoft.com/office/officeart/2005/8/layout/hChevron3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4DA70AC8-2D3A-4AF7-A15B-C997C22EB2BA}" type="presOf" srcId="{53D53256-A754-4BBD-AA8A-3E51EF6B7332}" destId="{371DF444-DDBC-427E-9FEE-DFE4E6239109}" srcOrd="0" destOrd="0" presId="urn:microsoft.com/office/officeart/2005/8/layout/hChevron3"/>
    <dgm:cxn modelId="{CEE8FBD3-25DF-4FBD-9781-CD4A97562ADC}" type="presOf" srcId="{5FF2D4FE-A551-4F3F-AAC9-90D5FFA8619A}" destId="{565F66ED-5189-46DB-A579-BEA28FE6D986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AAB0DD6A-4581-4EF8-B6E5-FAE4ACE014A0}" type="presOf" srcId="{FE62C0D6-7716-4F07-8A32-C1981493321E}" destId="{E90DA5B7-A9FA-4C23-963F-7930D037E7E4}" srcOrd="0" destOrd="0" presId="urn:microsoft.com/office/officeart/2005/8/layout/hChevron3"/>
    <dgm:cxn modelId="{08331C50-E738-4BD8-B4C9-C790133A69C2}" type="presParOf" srcId="{AFF030F6-8D1D-42AA-8527-70CC9827071F}" destId="{371DF444-DDBC-427E-9FEE-DFE4E6239109}" srcOrd="0" destOrd="0" presId="urn:microsoft.com/office/officeart/2005/8/layout/hChevron3"/>
    <dgm:cxn modelId="{BCAB2FF0-F05F-43C5-B776-311377FF286A}" type="presParOf" srcId="{AFF030F6-8D1D-42AA-8527-70CC9827071F}" destId="{ADC953D7-9E50-47BF-933D-60204B80E8FB}" srcOrd="1" destOrd="0" presId="urn:microsoft.com/office/officeart/2005/8/layout/hChevron3"/>
    <dgm:cxn modelId="{8C3D92C4-41F5-417C-8EB1-C0888878A688}" type="presParOf" srcId="{AFF030F6-8D1D-42AA-8527-70CC9827071F}" destId="{B6154193-CFF1-422A-A0B1-99E4EAC26EDE}" srcOrd="2" destOrd="0" presId="urn:microsoft.com/office/officeart/2005/8/layout/hChevron3"/>
    <dgm:cxn modelId="{1BF61AAC-37C5-4C85-9E4A-457E0B8D9A00}" type="presParOf" srcId="{AFF030F6-8D1D-42AA-8527-70CC9827071F}" destId="{B0D14E24-9419-4779-91B2-FCCDE3A94F4A}" srcOrd="3" destOrd="0" presId="urn:microsoft.com/office/officeart/2005/8/layout/hChevron3"/>
    <dgm:cxn modelId="{7B4E518B-5EC4-42B8-97B7-86EF4BE54F7F}" type="presParOf" srcId="{AFF030F6-8D1D-42AA-8527-70CC9827071F}" destId="{565F66ED-5189-46DB-A579-BEA28FE6D986}" srcOrd="4" destOrd="0" presId="urn:microsoft.com/office/officeart/2005/8/layout/hChevron3"/>
    <dgm:cxn modelId="{F3E7A03D-F383-4B70-8F81-F8A9F8CFEC11}" type="presParOf" srcId="{AFF030F6-8D1D-42AA-8527-70CC9827071F}" destId="{5E46F59D-5DCE-432B-B3A1-0BD5CF2E763E}" srcOrd="5" destOrd="0" presId="urn:microsoft.com/office/officeart/2005/8/layout/hChevron3"/>
    <dgm:cxn modelId="{27C3077B-CB01-4CD0-9674-5E4E951A0377}" type="presParOf" srcId="{AFF030F6-8D1D-42AA-8527-70CC9827071F}" destId="{4CE1BAFB-AD98-4868-A469-10A5BFCC62FB}" srcOrd="6" destOrd="0" presId="urn:microsoft.com/office/officeart/2005/8/layout/hChevron3"/>
    <dgm:cxn modelId="{40715CFC-D2D5-45F1-ADD5-261B36CD0649}" type="presParOf" srcId="{AFF030F6-8D1D-42AA-8527-70CC9827071F}" destId="{D4A6FAAB-8048-431A-808C-023578BE8F34}" srcOrd="7" destOrd="0" presId="urn:microsoft.com/office/officeart/2005/8/layout/hChevron3"/>
    <dgm:cxn modelId="{85C3F2F6-1F00-483C-9207-C4BCECD0F2B4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/>
      <dgm:t>
        <a:bodyPr/>
        <a:lstStyle/>
        <a:p>
          <a:r>
            <a:rPr lang="zh-TW" altLang="en-US" dirty="0" smtClean="0"/>
            <a:t>關於互聯網金融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8F4480B-E509-3544-B6F4-3C278E220453}" type="presOf" srcId="{252357BE-30EA-49F7-9DBD-B5F30B4F4A9D}" destId="{AFF030F6-8D1D-42AA-8527-70CC9827071F}" srcOrd="0" destOrd="0" presId="urn:microsoft.com/office/officeart/2005/8/layout/hChevron3"/>
    <dgm:cxn modelId="{978AA9D1-8B11-8543-B7F7-660A19547FEA}" type="presOf" srcId="{FE62C0D6-7716-4F07-8A32-C1981493321E}" destId="{E90DA5B7-A9FA-4C23-963F-7930D037E7E4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EB053F53-23AD-EF42-9758-81B5F5D484AE}" type="presOf" srcId="{11840DCF-704A-4333-851F-70B4FE134E39}" destId="{4CE1BAFB-AD98-4868-A469-10A5BFCC62FB}" srcOrd="0" destOrd="0" presId="urn:microsoft.com/office/officeart/2005/8/layout/hChevron3"/>
    <dgm:cxn modelId="{74B7EF58-396E-434F-9F20-630E9B64B81F}" type="presOf" srcId="{5FF2D4FE-A551-4F3F-AAC9-90D5FFA8619A}" destId="{565F66ED-5189-46DB-A579-BEA28FE6D986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67CE87BC-69BE-5A4E-A7DF-A648CD79924C}" type="presOf" srcId="{53D53256-A754-4BBD-AA8A-3E51EF6B7332}" destId="{371DF444-DDBC-427E-9FEE-DFE4E6239109}" srcOrd="0" destOrd="0" presId="urn:microsoft.com/office/officeart/2005/8/layout/hChevron3"/>
    <dgm:cxn modelId="{227518C2-B189-BA4C-BC78-8666FC30065E}" type="presOf" srcId="{9E0F2420-2F7C-4BC9-B3B1-41D079D7B9BA}" destId="{B6154193-CFF1-422A-A0B1-99E4EAC26EDE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25CD094F-B067-C640-BE6D-1097AE81CF5B}" type="presParOf" srcId="{AFF030F6-8D1D-42AA-8527-70CC9827071F}" destId="{371DF444-DDBC-427E-9FEE-DFE4E6239109}" srcOrd="0" destOrd="0" presId="urn:microsoft.com/office/officeart/2005/8/layout/hChevron3"/>
    <dgm:cxn modelId="{77EFE0A3-58F0-DD42-B2D1-E702FB26A352}" type="presParOf" srcId="{AFF030F6-8D1D-42AA-8527-70CC9827071F}" destId="{ADC953D7-9E50-47BF-933D-60204B80E8FB}" srcOrd="1" destOrd="0" presId="urn:microsoft.com/office/officeart/2005/8/layout/hChevron3"/>
    <dgm:cxn modelId="{C778224E-E7B1-4444-AF88-B5D9DD09C95A}" type="presParOf" srcId="{AFF030F6-8D1D-42AA-8527-70CC9827071F}" destId="{B6154193-CFF1-422A-A0B1-99E4EAC26EDE}" srcOrd="2" destOrd="0" presId="urn:microsoft.com/office/officeart/2005/8/layout/hChevron3"/>
    <dgm:cxn modelId="{EC4A91F6-17C8-CB40-941A-89390627A377}" type="presParOf" srcId="{AFF030F6-8D1D-42AA-8527-70CC9827071F}" destId="{B0D14E24-9419-4779-91B2-FCCDE3A94F4A}" srcOrd="3" destOrd="0" presId="urn:microsoft.com/office/officeart/2005/8/layout/hChevron3"/>
    <dgm:cxn modelId="{92EAAAE3-6472-974E-954A-116E6B8AED88}" type="presParOf" srcId="{AFF030F6-8D1D-42AA-8527-70CC9827071F}" destId="{565F66ED-5189-46DB-A579-BEA28FE6D986}" srcOrd="4" destOrd="0" presId="urn:microsoft.com/office/officeart/2005/8/layout/hChevron3"/>
    <dgm:cxn modelId="{8163D0B0-81DB-734F-9EC6-C540436AE0C7}" type="presParOf" srcId="{AFF030F6-8D1D-42AA-8527-70CC9827071F}" destId="{5E46F59D-5DCE-432B-B3A1-0BD5CF2E763E}" srcOrd="5" destOrd="0" presId="urn:microsoft.com/office/officeart/2005/8/layout/hChevron3"/>
    <dgm:cxn modelId="{C16E7EC5-75C1-0749-8F42-7EC904FED4D6}" type="presParOf" srcId="{AFF030F6-8D1D-42AA-8527-70CC9827071F}" destId="{4CE1BAFB-AD98-4868-A469-10A5BFCC62FB}" srcOrd="6" destOrd="0" presId="urn:microsoft.com/office/officeart/2005/8/layout/hChevron3"/>
    <dgm:cxn modelId="{86E4383D-2F0F-6249-8156-4B053F1645FE}" type="presParOf" srcId="{AFF030F6-8D1D-42AA-8527-70CC9827071F}" destId="{D4A6FAAB-8048-431A-808C-023578BE8F34}" srcOrd="7" destOrd="0" presId="urn:microsoft.com/office/officeart/2005/8/layout/hChevron3"/>
    <dgm:cxn modelId="{AAD14EE5-9EB4-E344-A05E-A0BF13DD38E5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5055BD04-52D6-4BB5-B9B2-0D7111FD9D49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</dgm:pt>
    <dgm:pt modelId="{9B9C6C5B-D5B0-4BA6-B62D-FCE07FAFC6C7}">
      <dgm:prSet phldrT="[文字]"/>
      <dgm:spPr/>
      <dgm:t>
        <a:bodyPr/>
        <a:lstStyle/>
        <a:p>
          <a:r>
            <a:rPr lang="zh-TW" altLang="en-US" b="1" i="0" dirty="0" smtClean="0"/>
            <a:t>第三方支付的專法「電子支付機構管理 條例」</a:t>
          </a:r>
          <a:endParaRPr lang="zh-TW" altLang="en-US" dirty="0"/>
        </a:p>
      </dgm:t>
    </dgm:pt>
    <dgm:pt modelId="{4F8C388B-0F9B-466A-ACF3-99797D02A3E1}" type="parTrans" cxnId="{8E6F1A06-9D70-4B8A-84A3-7B1039FC8C91}">
      <dgm:prSet/>
      <dgm:spPr/>
      <dgm:t>
        <a:bodyPr/>
        <a:lstStyle/>
        <a:p>
          <a:endParaRPr lang="zh-TW" altLang="en-US"/>
        </a:p>
      </dgm:t>
    </dgm:pt>
    <dgm:pt modelId="{AB5CE9AB-9F1C-4875-983C-2EC067F03451}" type="sibTrans" cxnId="{8E6F1A06-9D70-4B8A-84A3-7B1039FC8C91}">
      <dgm:prSet/>
      <dgm:spPr/>
      <dgm:t>
        <a:bodyPr/>
        <a:lstStyle/>
        <a:p>
          <a:endParaRPr lang="zh-TW" altLang="en-US"/>
        </a:p>
      </dgm:t>
    </dgm:pt>
    <dgm:pt modelId="{DB6FF8E6-7D06-48B6-9716-2E52E2F76A8C}">
      <dgm:prSet phldrT="[文字]"/>
      <dgm:spPr/>
      <dgm:t>
        <a:bodyPr/>
        <a:lstStyle/>
        <a:p>
          <a:r>
            <a:rPr lang="zh-TW" altLang="en-US" b="1" i="0" dirty="0" smtClean="0"/>
            <a:t>金融科技發展策略白皮書</a:t>
          </a:r>
          <a:endParaRPr lang="zh-TW" altLang="en-US" dirty="0"/>
        </a:p>
      </dgm:t>
    </dgm:pt>
    <dgm:pt modelId="{0F90076F-9CB6-4627-82BB-994AB44A43E9}" type="parTrans" cxnId="{808146C7-6573-4295-BE83-7F34ACC49765}">
      <dgm:prSet/>
      <dgm:spPr/>
      <dgm:t>
        <a:bodyPr/>
        <a:lstStyle/>
        <a:p>
          <a:endParaRPr lang="zh-TW" altLang="en-US"/>
        </a:p>
      </dgm:t>
    </dgm:pt>
    <dgm:pt modelId="{5EDD45C7-9053-48B7-B39B-5E5055C2CF6E}" type="sibTrans" cxnId="{808146C7-6573-4295-BE83-7F34ACC49765}">
      <dgm:prSet/>
      <dgm:spPr/>
      <dgm:t>
        <a:bodyPr/>
        <a:lstStyle/>
        <a:p>
          <a:endParaRPr lang="zh-TW" altLang="en-US"/>
        </a:p>
      </dgm:t>
    </dgm:pt>
    <dgm:pt modelId="{100B5687-F721-4668-97A8-283C269946C3}">
      <dgm:prSet phldrT="[文字]"/>
      <dgm:spPr/>
      <dgm:t>
        <a:bodyPr/>
        <a:lstStyle/>
        <a:p>
          <a:r>
            <a:rPr lang="zh-TW" altLang="en-US" b="1" i="0" dirty="0" smtClean="0"/>
            <a:t>推動金融科技發展十大計畫</a:t>
          </a:r>
          <a:endParaRPr lang="zh-TW" altLang="en-US" dirty="0"/>
        </a:p>
      </dgm:t>
    </dgm:pt>
    <dgm:pt modelId="{DF6DA792-65F1-4F27-A48D-50EFD049D627}" type="parTrans" cxnId="{03078A7E-BFF2-4BCA-B1CF-B297B68FA3B0}">
      <dgm:prSet/>
      <dgm:spPr/>
      <dgm:t>
        <a:bodyPr/>
        <a:lstStyle/>
        <a:p>
          <a:endParaRPr lang="zh-TW" altLang="en-US"/>
        </a:p>
      </dgm:t>
    </dgm:pt>
    <dgm:pt modelId="{34D0EB28-373C-4D45-B16E-1AEF1D0749A5}" type="sibTrans" cxnId="{03078A7E-BFF2-4BCA-B1CF-B297B68FA3B0}">
      <dgm:prSet/>
      <dgm:spPr/>
      <dgm:t>
        <a:bodyPr/>
        <a:lstStyle/>
        <a:p>
          <a:endParaRPr lang="zh-TW" altLang="en-US"/>
        </a:p>
      </dgm:t>
    </dgm:pt>
    <dgm:pt modelId="{004B38A3-79B8-442C-8B50-F3FE92F7BA68}">
      <dgm:prSet phldrT="[文字]"/>
      <dgm:spPr/>
      <dgm:t>
        <a:bodyPr/>
        <a:lstStyle/>
        <a:p>
          <a:r>
            <a:rPr lang="zh-TW" altLang="en-US" b="1" i="0" dirty="0" smtClean="0"/>
            <a:t>成立跨局處的金融科技辦公室、數位金融研究小組</a:t>
          </a:r>
          <a:endParaRPr lang="zh-TW" altLang="en-US" dirty="0"/>
        </a:p>
      </dgm:t>
    </dgm:pt>
    <dgm:pt modelId="{46BF1823-F1BF-4270-BD3B-EFAC4D5FF45E}" type="sibTrans" cxnId="{8706A530-1768-4ACD-8F00-7B5826410EFB}">
      <dgm:prSet/>
      <dgm:spPr/>
      <dgm:t>
        <a:bodyPr/>
        <a:lstStyle/>
        <a:p>
          <a:endParaRPr lang="zh-TW" altLang="en-US"/>
        </a:p>
      </dgm:t>
    </dgm:pt>
    <dgm:pt modelId="{73CBB758-7C5B-4F30-9DEA-6B928A70C995}" type="parTrans" cxnId="{8706A530-1768-4ACD-8F00-7B5826410EFB}">
      <dgm:prSet/>
      <dgm:spPr/>
      <dgm:t>
        <a:bodyPr/>
        <a:lstStyle/>
        <a:p>
          <a:endParaRPr lang="zh-TW" altLang="en-US"/>
        </a:p>
      </dgm:t>
    </dgm:pt>
    <dgm:pt modelId="{A7BF5405-68D8-4970-BA58-E205FDC2D1BD}" type="pres">
      <dgm:prSet presAssocID="{5055BD04-52D6-4BB5-B9B2-0D7111FD9D49}" presName="Name0" presStyleCnt="0">
        <dgm:presLayoutVars>
          <dgm:chMax val="7"/>
          <dgm:chPref val="7"/>
          <dgm:dir/>
        </dgm:presLayoutVars>
      </dgm:prSet>
      <dgm:spPr/>
    </dgm:pt>
    <dgm:pt modelId="{5EFE23BA-B4F9-4B09-9B5D-398F870C1470}" type="pres">
      <dgm:prSet presAssocID="{5055BD04-52D6-4BB5-B9B2-0D7111FD9D49}" presName="Name1" presStyleCnt="0"/>
      <dgm:spPr/>
    </dgm:pt>
    <dgm:pt modelId="{BA670EDD-1184-4D71-A8F7-BED9E99F70EF}" type="pres">
      <dgm:prSet presAssocID="{5055BD04-52D6-4BB5-B9B2-0D7111FD9D49}" presName="cycle" presStyleCnt="0"/>
      <dgm:spPr/>
    </dgm:pt>
    <dgm:pt modelId="{4655A59A-DC1F-4FB2-86F4-470BCC079E0A}" type="pres">
      <dgm:prSet presAssocID="{5055BD04-52D6-4BB5-B9B2-0D7111FD9D49}" presName="srcNode" presStyleLbl="node1" presStyleIdx="0" presStyleCnt="4"/>
      <dgm:spPr/>
    </dgm:pt>
    <dgm:pt modelId="{F749EF90-5ADE-4409-BD21-A4671AAE8E8D}" type="pres">
      <dgm:prSet presAssocID="{5055BD04-52D6-4BB5-B9B2-0D7111FD9D49}" presName="conn" presStyleLbl="parChTrans1D2" presStyleIdx="0" presStyleCnt="1"/>
      <dgm:spPr/>
      <dgm:t>
        <a:bodyPr/>
        <a:lstStyle/>
        <a:p>
          <a:endParaRPr lang="zh-TW" altLang="en-US"/>
        </a:p>
      </dgm:t>
    </dgm:pt>
    <dgm:pt modelId="{615B54B0-D60A-4FBF-8927-E0AE59406FDA}" type="pres">
      <dgm:prSet presAssocID="{5055BD04-52D6-4BB5-B9B2-0D7111FD9D49}" presName="extraNode" presStyleLbl="node1" presStyleIdx="0" presStyleCnt="4"/>
      <dgm:spPr/>
    </dgm:pt>
    <dgm:pt modelId="{967DCDD0-153B-43F4-BCA5-9229C1AEB828}" type="pres">
      <dgm:prSet presAssocID="{5055BD04-52D6-4BB5-B9B2-0D7111FD9D49}" presName="dstNode" presStyleLbl="node1" presStyleIdx="0" presStyleCnt="4"/>
      <dgm:spPr/>
    </dgm:pt>
    <dgm:pt modelId="{96C96C00-60B3-4F2B-A47E-0B739CDEDB87}" type="pres">
      <dgm:prSet presAssocID="{9B9C6C5B-D5B0-4BA6-B62D-FCE07FAFC6C7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DE91465-4D81-44F1-9551-443AD0445153}" type="pres">
      <dgm:prSet presAssocID="{9B9C6C5B-D5B0-4BA6-B62D-FCE07FAFC6C7}" presName="accent_1" presStyleCnt="0"/>
      <dgm:spPr/>
    </dgm:pt>
    <dgm:pt modelId="{8CE46475-6650-47A6-900E-A958392A9204}" type="pres">
      <dgm:prSet presAssocID="{9B9C6C5B-D5B0-4BA6-B62D-FCE07FAFC6C7}" presName="accentRepeatNode" presStyleLbl="solidFgAcc1" presStyleIdx="0" presStyleCnt="4"/>
      <dgm:spPr/>
    </dgm:pt>
    <dgm:pt modelId="{26FC90B1-C8EB-474C-B945-5C113C86AE97}" type="pres">
      <dgm:prSet presAssocID="{DB6FF8E6-7D06-48B6-9716-2E52E2F76A8C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61A1CC8-F46A-4BE1-9D98-50DF5D44C1B3}" type="pres">
      <dgm:prSet presAssocID="{DB6FF8E6-7D06-48B6-9716-2E52E2F76A8C}" presName="accent_2" presStyleCnt="0"/>
      <dgm:spPr/>
    </dgm:pt>
    <dgm:pt modelId="{CA1222D1-C0D7-4320-BDD3-E3B81E7E50E2}" type="pres">
      <dgm:prSet presAssocID="{DB6FF8E6-7D06-48B6-9716-2E52E2F76A8C}" presName="accentRepeatNode" presStyleLbl="solidFgAcc1" presStyleIdx="1" presStyleCnt="4"/>
      <dgm:spPr/>
    </dgm:pt>
    <dgm:pt modelId="{58E57142-E37C-44E1-9EB1-BC70376B7B9E}" type="pres">
      <dgm:prSet presAssocID="{100B5687-F721-4668-97A8-283C269946C3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E84FF51-E469-410C-9DC4-56D51B7B955D}" type="pres">
      <dgm:prSet presAssocID="{100B5687-F721-4668-97A8-283C269946C3}" presName="accent_3" presStyleCnt="0"/>
      <dgm:spPr/>
    </dgm:pt>
    <dgm:pt modelId="{C1B7E16D-F72F-4E72-86B8-BED5149B9912}" type="pres">
      <dgm:prSet presAssocID="{100B5687-F721-4668-97A8-283C269946C3}" presName="accentRepeatNode" presStyleLbl="solidFgAcc1" presStyleIdx="2" presStyleCnt="4"/>
      <dgm:spPr/>
    </dgm:pt>
    <dgm:pt modelId="{F7D9D666-134B-4328-AD28-EFD63CC2BB5B}" type="pres">
      <dgm:prSet presAssocID="{004B38A3-79B8-442C-8B50-F3FE92F7BA68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5EE7AC3-F06D-4A2A-80A3-61DCBE103016}" type="pres">
      <dgm:prSet presAssocID="{004B38A3-79B8-442C-8B50-F3FE92F7BA68}" presName="accent_4" presStyleCnt="0"/>
      <dgm:spPr/>
    </dgm:pt>
    <dgm:pt modelId="{66381D05-60B1-461F-8FDA-21016FAEA00D}" type="pres">
      <dgm:prSet presAssocID="{004B38A3-79B8-442C-8B50-F3FE92F7BA68}" presName="accentRepeatNode" presStyleLbl="solidFgAcc1" presStyleIdx="3" presStyleCnt="4"/>
      <dgm:spPr/>
    </dgm:pt>
  </dgm:ptLst>
  <dgm:cxnLst>
    <dgm:cxn modelId="{9AA0C6AE-7ADE-1540-BDAC-C989B6142B39}" type="presOf" srcId="{9B9C6C5B-D5B0-4BA6-B62D-FCE07FAFC6C7}" destId="{96C96C00-60B3-4F2B-A47E-0B739CDEDB87}" srcOrd="0" destOrd="0" presId="urn:microsoft.com/office/officeart/2008/layout/VerticalCurvedList"/>
    <dgm:cxn modelId="{B1D186A9-14D8-B541-9EF3-6214D184A121}" type="presOf" srcId="{100B5687-F721-4668-97A8-283C269946C3}" destId="{58E57142-E37C-44E1-9EB1-BC70376B7B9E}" srcOrd="0" destOrd="0" presId="urn:microsoft.com/office/officeart/2008/layout/VerticalCurvedList"/>
    <dgm:cxn modelId="{F1E52BFC-472C-C34C-B95C-4D862A384D91}" type="presOf" srcId="{DB6FF8E6-7D06-48B6-9716-2E52E2F76A8C}" destId="{26FC90B1-C8EB-474C-B945-5C113C86AE97}" srcOrd="0" destOrd="0" presId="urn:microsoft.com/office/officeart/2008/layout/VerticalCurvedList"/>
    <dgm:cxn modelId="{CCF91383-7F5C-9A4B-957B-FA404DA96358}" type="presOf" srcId="{5055BD04-52D6-4BB5-B9B2-0D7111FD9D49}" destId="{A7BF5405-68D8-4970-BA58-E205FDC2D1BD}" srcOrd="0" destOrd="0" presId="urn:microsoft.com/office/officeart/2008/layout/VerticalCurvedList"/>
    <dgm:cxn modelId="{46415A9E-32F7-CD4A-B50D-267E6BBB80AC}" type="presOf" srcId="{004B38A3-79B8-442C-8B50-F3FE92F7BA68}" destId="{F7D9D666-134B-4328-AD28-EFD63CC2BB5B}" srcOrd="0" destOrd="0" presId="urn:microsoft.com/office/officeart/2008/layout/VerticalCurvedList"/>
    <dgm:cxn modelId="{808146C7-6573-4295-BE83-7F34ACC49765}" srcId="{5055BD04-52D6-4BB5-B9B2-0D7111FD9D49}" destId="{DB6FF8E6-7D06-48B6-9716-2E52E2F76A8C}" srcOrd="1" destOrd="0" parTransId="{0F90076F-9CB6-4627-82BB-994AB44A43E9}" sibTransId="{5EDD45C7-9053-48B7-B39B-5E5055C2CF6E}"/>
    <dgm:cxn modelId="{03078A7E-BFF2-4BCA-B1CF-B297B68FA3B0}" srcId="{5055BD04-52D6-4BB5-B9B2-0D7111FD9D49}" destId="{100B5687-F721-4668-97A8-283C269946C3}" srcOrd="2" destOrd="0" parTransId="{DF6DA792-65F1-4F27-A48D-50EFD049D627}" sibTransId="{34D0EB28-373C-4D45-B16E-1AEF1D0749A5}"/>
    <dgm:cxn modelId="{8E6F1A06-9D70-4B8A-84A3-7B1039FC8C91}" srcId="{5055BD04-52D6-4BB5-B9B2-0D7111FD9D49}" destId="{9B9C6C5B-D5B0-4BA6-B62D-FCE07FAFC6C7}" srcOrd="0" destOrd="0" parTransId="{4F8C388B-0F9B-466A-ACF3-99797D02A3E1}" sibTransId="{AB5CE9AB-9F1C-4875-983C-2EC067F03451}"/>
    <dgm:cxn modelId="{8706A530-1768-4ACD-8F00-7B5826410EFB}" srcId="{5055BD04-52D6-4BB5-B9B2-0D7111FD9D49}" destId="{004B38A3-79B8-442C-8B50-F3FE92F7BA68}" srcOrd="3" destOrd="0" parTransId="{73CBB758-7C5B-4F30-9DEA-6B928A70C995}" sibTransId="{46BF1823-F1BF-4270-BD3B-EFAC4D5FF45E}"/>
    <dgm:cxn modelId="{E0FB5AEA-123C-E44D-A10D-69237760FE51}" type="presOf" srcId="{AB5CE9AB-9F1C-4875-983C-2EC067F03451}" destId="{F749EF90-5ADE-4409-BD21-A4671AAE8E8D}" srcOrd="0" destOrd="0" presId="urn:microsoft.com/office/officeart/2008/layout/VerticalCurvedList"/>
    <dgm:cxn modelId="{468629A0-1381-0A4A-91AD-C6CC0734B69F}" type="presParOf" srcId="{A7BF5405-68D8-4970-BA58-E205FDC2D1BD}" destId="{5EFE23BA-B4F9-4B09-9B5D-398F870C1470}" srcOrd="0" destOrd="0" presId="urn:microsoft.com/office/officeart/2008/layout/VerticalCurvedList"/>
    <dgm:cxn modelId="{E2EC69BB-9D7F-904E-8344-11B5A68CC9AB}" type="presParOf" srcId="{5EFE23BA-B4F9-4B09-9B5D-398F870C1470}" destId="{BA670EDD-1184-4D71-A8F7-BED9E99F70EF}" srcOrd="0" destOrd="0" presId="urn:microsoft.com/office/officeart/2008/layout/VerticalCurvedList"/>
    <dgm:cxn modelId="{AC96DB01-242D-074C-9F13-1BC27F00C296}" type="presParOf" srcId="{BA670EDD-1184-4D71-A8F7-BED9E99F70EF}" destId="{4655A59A-DC1F-4FB2-86F4-470BCC079E0A}" srcOrd="0" destOrd="0" presId="urn:microsoft.com/office/officeart/2008/layout/VerticalCurvedList"/>
    <dgm:cxn modelId="{4A5EEDC8-272E-684F-A903-9447E0BBF323}" type="presParOf" srcId="{BA670EDD-1184-4D71-A8F7-BED9E99F70EF}" destId="{F749EF90-5ADE-4409-BD21-A4671AAE8E8D}" srcOrd="1" destOrd="0" presId="urn:microsoft.com/office/officeart/2008/layout/VerticalCurvedList"/>
    <dgm:cxn modelId="{558AE24D-447A-2F4E-9EA5-EB18DA2EE6F7}" type="presParOf" srcId="{BA670EDD-1184-4D71-A8F7-BED9E99F70EF}" destId="{615B54B0-D60A-4FBF-8927-E0AE59406FDA}" srcOrd="2" destOrd="0" presId="urn:microsoft.com/office/officeart/2008/layout/VerticalCurvedList"/>
    <dgm:cxn modelId="{034434F6-860E-504F-BECC-569DFAFE15E1}" type="presParOf" srcId="{BA670EDD-1184-4D71-A8F7-BED9E99F70EF}" destId="{967DCDD0-153B-43F4-BCA5-9229C1AEB828}" srcOrd="3" destOrd="0" presId="urn:microsoft.com/office/officeart/2008/layout/VerticalCurvedList"/>
    <dgm:cxn modelId="{250DBE0D-67F9-424F-A124-00A1DA063106}" type="presParOf" srcId="{5EFE23BA-B4F9-4B09-9B5D-398F870C1470}" destId="{96C96C00-60B3-4F2B-A47E-0B739CDEDB87}" srcOrd="1" destOrd="0" presId="urn:microsoft.com/office/officeart/2008/layout/VerticalCurvedList"/>
    <dgm:cxn modelId="{78C30A3C-FCA9-3B4B-BDA9-9ED392A85B58}" type="presParOf" srcId="{5EFE23BA-B4F9-4B09-9B5D-398F870C1470}" destId="{9DE91465-4D81-44F1-9551-443AD0445153}" srcOrd="2" destOrd="0" presId="urn:microsoft.com/office/officeart/2008/layout/VerticalCurvedList"/>
    <dgm:cxn modelId="{CE954970-ABA5-F04C-B3F7-D53CFE5AB436}" type="presParOf" srcId="{9DE91465-4D81-44F1-9551-443AD0445153}" destId="{8CE46475-6650-47A6-900E-A958392A9204}" srcOrd="0" destOrd="0" presId="urn:microsoft.com/office/officeart/2008/layout/VerticalCurvedList"/>
    <dgm:cxn modelId="{1BC2A0B5-3D4B-984F-85B2-8369E7522604}" type="presParOf" srcId="{5EFE23BA-B4F9-4B09-9B5D-398F870C1470}" destId="{26FC90B1-C8EB-474C-B945-5C113C86AE97}" srcOrd="3" destOrd="0" presId="urn:microsoft.com/office/officeart/2008/layout/VerticalCurvedList"/>
    <dgm:cxn modelId="{B0C765B0-415F-674F-8B5A-D5A6DCB3F806}" type="presParOf" srcId="{5EFE23BA-B4F9-4B09-9B5D-398F870C1470}" destId="{B61A1CC8-F46A-4BE1-9D98-50DF5D44C1B3}" srcOrd="4" destOrd="0" presId="urn:microsoft.com/office/officeart/2008/layout/VerticalCurvedList"/>
    <dgm:cxn modelId="{CF662779-E05B-BA47-B1AC-6585D34C955A}" type="presParOf" srcId="{B61A1CC8-F46A-4BE1-9D98-50DF5D44C1B3}" destId="{CA1222D1-C0D7-4320-BDD3-E3B81E7E50E2}" srcOrd="0" destOrd="0" presId="urn:microsoft.com/office/officeart/2008/layout/VerticalCurvedList"/>
    <dgm:cxn modelId="{1B0349E9-816C-D343-BA2B-BA9E8D39DAD6}" type="presParOf" srcId="{5EFE23BA-B4F9-4B09-9B5D-398F870C1470}" destId="{58E57142-E37C-44E1-9EB1-BC70376B7B9E}" srcOrd="5" destOrd="0" presId="urn:microsoft.com/office/officeart/2008/layout/VerticalCurvedList"/>
    <dgm:cxn modelId="{BEB98EE4-44A6-E643-A1DA-66FCE683A427}" type="presParOf" srcId="{5EFE23BA-B4F9-4B09-9B5D-398F870C1470}" destId="{BE84FF51-E469-410C-9DC4-56D51B7B955D}" srcOrd="6" destOrd="0" presId="urn:microsoft.com/office/officeart/2008/layout/VerticalCurvedList"/>
    <dgm:cxn modelId="{7B3AA5EA-A1C8-284B-9B10-FFACFC55AA4D}" type="presParOf" srcId="{BE84FF51-E469-410C-9DC4-56D51B7B955D}" destId="{C1B7E16D-F72F-4E72-86B8-BED5149B9912}" srcOrd="0" destOrd="0" presId="urn:microsoft.com/office/officeart/2008/layout/VerticalCurvedList"/>
    <dgm:cxn modelId="{7D82C789-0936-3843-B26E-88BE8227A9D3}" type="presParOf" srcId="{5EFE23BA-B4F9-4B09-9B5D-398F870C1470}" destId="{F7D9D666-134B-4328-AD28-EFD63CC2BB5B}" srcOrd="7" destOrd="0" presId="urn:microsoft.com/office/officeart/2008/layout/VerticalCurvedList"/>
    <dgm:cxn modelId="{7AFF483D-99EA-9D4C-941B-F0942A1DA41A}" type="presParOf" srcId="{5EFE23BA-B4F9-4B09-9B5D-398F870C1470}" destId="{25EE7AC3-F06D-4A2A-80A3-61DCBE103016}" srcOrd="8" destOrd="0" presId="urn:microsoft.com/office/officeart/2008/layout/VerticalCurvedList"/>
    <dgm:cxn modelId="{3730596F-0181-E84E-A64F-6181333CFF0D}" type="presParOf" srcId="{25EE7AC3-F06D-4A2A-80A3-61DCBE103016}" destId="{66381D05-60B1-461F-8FDA-21016FAEA00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/>
      <dgm:t>
        <a:bodyPr/>
        <a:lstStyle/>
        <a:p>
          <a:r>
            <a:rPr lang="zh-TW" altLang="en-US" dirty="0" smtClean="0"/>
            <a:t>關於互聯網金融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D7315F03-FD85-B64E-A80D-C0559DD80F81}" type="presOf" srcId="{5FF2D4FE-A551-4F3F-AAC9-90D5FFA8619A}" destId="{565F66ED-5189-46DB-A579-BEA28FE6D986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8A75F9CB-925F-414B-8A79-5107141E0040}" type="presOf" srcId="{9E0F2420-2F7C-4BC9-B3B1-41D079D7B9BA}" destId="{B6154193-CFF1-422A-A0B1-99E4EAC26EDE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3C271DBD-6BD5-F840-B9F7-F52212F68AE4}" type="presOf" srcId="{FE62C0D6-7716-4F07-8A32-C1981493321E}" destId="{E90DA5B7-A9FA-4C23-963F-7930D037E7E4}" srcOrd="0" destOrd="0" presId="urn:microsoft.com/office/officeart/2005/8/layout/hChevron3"/>
    <dgm:cxn modelId="{66F0A6FF-531F-1A45-AEEE-DEFC55C8F4C1}" type="presOf" srcId="{252357BE-30EA-49F7-9DBD-B5F30B4F4A9D}" destId="{AFF030F6-8D1D-42AA-8527-70CC9827071F}" srcOrd="0" destOrd="0" presId="urn:microsoft.com/office/officeart/2005/8/layout/hChevron3"/>
    <dgm:cxn modelId="{B6A7ECA8-F8E4-844F-B5AA-44BEF7FAFED4}" type="presOf" srcId="{11840DCF-704A-4333-851F-70B4FE134E39}" destId="{4CE1BAFB-AD98-4868-A469-10A5BFCC62FB}" srcOrd="0" destOrd="0" presId="urn:microsoft.com/office/officeart/2005/8/layout/hChevron3"/>
    <dgm:cxn modelId="{C3F8992A-322E-8842-8110-465D08DED0E2}" type="presOf" srcId="{53D53256-A754-4BBD-AA8A-3E51EF6B7332}" destId="{371DF444-DDBC-427E-9FEE-DFE4E6239109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06A68C8E-37CF-5E46-AD2D-BD9357CEFDD2}" type="presParOf" srcId="{AFF030F6-8D1D-42AA-8527-70CC9827071F}" destId="{371DF444-DDBC-427E-9FEE-DFE4E6239109}" srcOrd="0" destOrd="0" presId="urn:microsoft.com/office/officeart/2005/8/layout/hChevron3"/>
    <dgm:cxn modelId="{894EF70A-BEDA-654F-86BC-95568211B1F8}" type="presParOf" srcId="{AFF030F6-8D1D-42AA-8527-70CC9827071F}" destId="{ADC953D7-9E50-47BF-933D-60204B80E8FB}" srcOrd="1" destOrd="0" presId="urn:microsoft.com/office/officeart/2005/8/layout/hChevron3"/>
    <dgm:cxn modelId="{7B4F0505-69A3-EF42-B732-4F7FC9DF1ABD}" type="presParOf" srcId="{AFF030F6-8D1D-42AA-8527-70CC9827071F}" destId="{B6154193-CFF1-422A-A0B1-99E4EAC26EDE}" srcOrd="2" destOrd="0" presId="urn:microsoft.com/office/officeart/2005/8/layout/hChevron3"/>
    <dgm:cxn modelId="{9A1FF392-7A97-BC43-BEC7-981377BBC44B}" type="presParOf" srcId="{AFF030F6-8D1D-42AA-8527-70CC9827071F}" destId="{B0D14E24-9419-4779-91B2-FCCDE3A94F4A}" srcOrd="3" destOrd="0" presId="urn:microsoft.com/office/officeart/2005/8/layout/hChevron3"/>
    <dgm:cxn modelId="{5BD0B36E-1230-504F-9BCE-C726B41E81F5}" type="presParOf" srcId="{AFF030F6-8D1D-42AA-8527-70CC9827071F}" destId="{565F66ED-5189-46DB-A579-BEA28FE6D986}" srcOrd="4" destOrd="0" presId="urn:microsoft.com/office/officeart/2005/8/layout/hChevron3"/>
    <dgm:cxn modelId="{FFA44011-0E96-FD4E-B80F-9E3895EAD6C8}" type="presParOf" srcId="{AFF030F6-8D1D-42AA-8527-70CC9827071F}" destId="{5E46F59D-5DCE-432B-B3A1-0BD5CF2E763E}" srcOrd="5" destOrd="0" presId="urn:microsoft.com/office/officeart/2005/8/layout/hChevron3"/>
    <dgm:cxn modelId="{295015D5-6333-9C4D-B9DE-1A75B17F3C20}" type="presParOf" srcId="{AFF030F6-8D1D-42AA-8527-70CC9827071F}" destId="{4CE1BAFB-AD98-4868-A469-10A5BFCC62FB}" srcOrd="6" destOrd="0" presId="urn:microsoft.com/office/officeart/2005/8/layout/hChevron3"/>
    <dgm:cxn modelId="{819E9C64-74A9-214A-BB5C-5CEC26590298}" type="presParOf" srcId="{AFF030F6-8D1D-42AA-8527-70CC9827071F}" destId="{D4A6FAAB-8048-431A-808C-023578BE8F34}" srcOrd="7" destOrd="0" presId="urn:microsoft.com/office/officeart/2005/8/layout/hChevron3"/>
    <dgm:cxn modelId="{DFD00629-71BC-384E-8F8B-3F45694C0BAA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/>
      <dgm:t>
        <a:bodyPr/>
        <a:lstStyle/>
        <a:p>
          <a:r>
            <a:rPr lang="zh-TW" altLang="en-US" dirty="0" smtClean="0"/>
            <a:t>關於互聯網金融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FBEFA330-1FB6-9742-84FB-5876074B4365}" type="presOf" srcId="{FE62C0D6-7716-4F07-8A32-C1981493321E}" destId="{E90DA5B7-A9FA-4C23-963F-7930D037E7E4}" srcOrd="0" destOrd="0" presId="urn:microsoft.com/office/officeart/2005/8/layout/hChevron3"/>
    <dgm:cxn modelId="{CDA64148-8089-E445-84F6-9C72BEB72428}" type="presOf" srcId="{53D53256-A754-4BBD-AA8A-3E51EF6B7332}" destId="{371DF444-DDBC-427E-9FEE-DFE4E6239109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24ABB002-BF6E-E94D-AFFA-2F9C6531B680}" type="presOf" srcId="{11840DCF-704A-4333-851F-70B4FE134E39}" destId="{4CE1BAFB-AD98-4868-A469-10A5BFCC62FB}" srcOrd="0" destOrd="0" presId="urn:microsoft.com/office/officeart/2005/8/layout/hChevron3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DF4FDF33-2ADC-8A40-93AF-997D95391849}" type="presOf" srcId="{252357BE-30EA-49F7-9DBD-B5F30B4F4A9D}" destId="{AFF030F6-8D1D-42AA-8527-70CC9827071F}" srcOrd="0" destOrd="0" presId="urn:microsoft.com/office/officeart/2005/8/layout/hChevron3"/>
    <dgm:cxn modelId="{A3E5DB5E-CE94-8443-9A1D-BB7205658CBE}" type="presOf" srcId="{9E0F2420-2F7C-4BC9-B3B1-41D079D7B9BA}" destId="{B6154193-CFF1-422A-A0B1-99E4EAC26EDE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1A9A1C35-3A8F-1045-985E-14CDA43B18D4}" type="presOf" srcId="{5FF2D4FE-A551-4F3F-AAC9-90D5FFA8619A}" destId="{565F66ED-5189-46DB-A579-BEA28FE6D986}" srcOrd="0" destOrd="0" presId="urn:microsoft.com/office/officeart/2005/8/layout/hChevron3"/>
    <dgm:cxn modelId="{73813E21-26E9-034D-ABED-440BA3AB8DAF}" type="presParOf" srcId="{AFF030F6-8D1D-42AA-8527-70CC9827071F}" destId="{371DF444-DDBC-427E-9FEE-DFE4E6239109}" srcOrd="0" destOrd="0" presId="urn:microsoft.com/office/officeart/2005/8/layout/hChevron3"/>
    <dgm:cxn modelId="{EFBD323F-CC60-C242-BFD5-C8957C531610}" type="presParOf" srcId="{AFF030F6-8D1D-42AA-8527-70CC9827071F}" destId="{ADC953D7-9E50-47BF-933D-60204B80E8FB}" srcOrd="1" destOrd="0" presId="urn:microsoft.com/office/officeart/2005/8/layout/hChevron3"/>
    <dgm:cxn modelId="{1BD41390-A9FC-1E4F-A50E-18413DDBCD21}" type="presParOf" srcId="{AFF030F6-8D1D-42AA-8527-70CC9827071F}" destId="{B6154193-CFF1-422A-A0B1-99E4EAC26EDE}" srcOrd="2" destOrd="0" presId="urn:microsoft.com/office/officeart/2005/8/layout/hChevron3"/>
    <dgm:cxn modelId="{573F6195-DF3D-B849-8F1E-AD7F25A723BD}" type="presParOf" srcId="{AFF030F6-8D1D-42AA-8527-70CC9827071F}" destId="{B0D14E24-9419-4779-91B2-FCCDE3A94F4A}" srcOrd="3" destOrd="0" presId="urn:microsoft.com/office/officeart/2005/8/layout/hChevron3"/>
    <dgm:cxn modelId="{EC3306F4-8311-3C4D-9D2F-C094F95A5865}" type="presParOf" srcId="{AFF030F6-8D1D-42AA-8527-70CC9827071F}" destId="{565F66ED-5189-46DB-A579-BEA28FE6D986}" srcOrd="4" destOrd="0" presId="urn:microsoft.com/office/officeart/2005/8/layout/hChevron3"/>
    <dgm:cxn modelId="{D3ED9BD4-7950-2647-8822-EB32CDD4F08C}" type="presParOf" srcId="{AFF030F6-8D1D-42AA-8527-70CC9827071F}" destId="{5E46F59D-5DCE-432B-B3A1-0BD5CF2E763E}" srcOrd="5" destOrd="0" presId="urn:microsoft.com/office/officeart/2005/8/layout/hChevron3"/>
    <dgm:cxn modelId="{934ED77E-58B0-0541-A4BE-6CCA08387D6D}" type="presParOf" srcId="{AFF030F6-8D1D-42AA-8527-70CC9827071F}" destId="{4CE1BAFB-AD98-4868-A469-10A5BFCC62FB}" srcOrd="6" destOrd="0" presId="urn:microsoft.com/office/officeart/2005/8/layout/hChevron3"/>
    <dgm:cxn modelId="{820D5F96-0E63-4448-8D59-25746E0B3899}" type="presParOf" srcId="{AFF030F6-8D1D-42AA-8527-70CC9827071F}" destId="{D4A6FAAB-8048-431A-808C-023578BE8F34}" srcOrd="7" destOrd="0" presId="urn:microsoft.com/office/officeart/2005/8/layout/hChevron3"/>
    <dgm:cxn modelId="{704B61FA-65AF-6741-A954-82A83A7032EE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/>
      <dgm:t>
        <a:bodyPr/>
        <a:lstStyle/>
        <a:p>
          <a:r>
            <a:rPr lang="zh-TW" altLang="en-US" dirty="0" smtClean="0"/>
            <a:t>關於互聯網金融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86752CE1-2CEC-6249-BDF2-BB35124AD9D5}" type="presOf" srcId="{11840DCF-704A-4333-851F-70B4FE134E39}" destId="{4CE1BAFB-AD98-4868-A469-10A5BFCC62FB}" srcOrd="0" destOrd="0" presId="urn:microsoft.com/office/officeart/2005/8/layout/hChevron3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48489937-14E1-F543-91B7-0A87C8EF2AB9}" type="presOf" srcId="{9E0F2420-2F7C-4BC9-B3B1-41D079D7B9BA}" destId="{B6154193-CFF1-422A-A0B1-99E4EAC26EDE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BA56F33F-00F7-1E4D-AC3B-56A476DD0BEA}" type="presOf" srcId="{5FF2D4FE-A551-4F3F-AAC9-90D5FFA8619A}" destId="{565F66ED-5189-46DB-A579-BEA28FE6D986}" srcOrd="0" destOrd="0" presId="urn:microsoft.com/office/officeart/2005/8/layout/hChevron3"/>
    <dgm:cxn modelId="{8E9E3729-4C72-C14B-9E77-A85F6F00AFC5}" type="presOf" srcId="{53D53256-A754-4BBD-AA8A-3E51EF6B7332}" destId="{371DF444-DDBC-427E-9FEE-DFE4E6239109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1923DB64-1A90-A54C-A88D-E49210F865E1}" type="presOf" srcId="{FE62C0D6-7716-4F07-8A32-C1981493321E}" destId="{E90DA5B7-A9FA-4C23-963F-7930D037E7E4}" srcOrd="0" destOrd="0" presId="urn:microsoft.com/office/officeart/2005/8/layout/hChevron3"/>
    <dgm:cxn modelId="{304E10E4-93B3-AC43-AEC9-44DDBA5499D7}" type="presOf" srcId="{252357BE-30EA-49F7-9DBD-B5F30B4F4A9D}" destId="{AFF030F6-8D1D-42AA-8527-70CC9827071F}" srcOrd="0" destOrd="0" presId="urn:microsoft.com/office/officeart/2005/8/layout/hChevron3"/>
    <dgm:cxn modelId="{145D075D-B6CD-184E-A204-064C4C719E9F}" type="presParOf" srcId="{AFF030F6-8D1D-42AA-8527-70CC9827071F}" destId="{371DF444-DDBC-427E-9FEE-DFE4E6239109}" srcOrd="0" destOrd="0" presId="urn:microsoft.com/office/officeart/2005/8/layout/hChevron3"/>
    <dgm:cxn modelId="{77FDD813-5866-DB44-AF88-91B2977AB1C1}" type="presParOf" srcId="{AFF030F6-8D1D-42AA-8527-70CC9827071F}" destId="{ADC953D7-9E50-47BF-933D-60204B80E8FB}" srcOrd="1" destOrd="0" presId="urn:microsoft.com/office/officeart/2005/8/layout/hChevron3"/>
    <dgm:cxn modelId="{97DB5F52-B9C3-B443-A0C6-BB77D40E8218}" type="presParOf" srcId="{AFF030F6-8D1D-42AA-8527-70CC9827071F}" destId="{B6154193-CFF1-422A-A0B1-99E4EAC26EDE}" srcOrd="2" destOrd="0" presId="urn:microsoft.com/office/officeart/2005/8/layout/hChevron3"/>
    <dgm:cxn modelId="{7300C666-7BE2-8346-8FDC-617DE36CB463}" type="presParOf" srcId="{AFF030F6-8D1D-42AA-8527-70CC9827071F}" destId="{B0D14E24-9419-4779-91B2-FCCDE3A94F4A}" srcOrd="3" destOrd="0" presId="urn:microsoft.com/office/officeart/2005/8/layout/hChevron3"/>
    <dgm:cxn modelId="{E404B5AA-46B1-534E-9CE5-3D028362DFDA}" type="presParOf" srcId="{AFF030F6-8D1D-42AA-8527-70CC9827071F}" destId="{565F66ED-5189-46DB-A579-BEA28FE6D986}" srcOrd="4" destOrd="0" presId="urn:microsoft.com/office/officeart/2005/8/layout/hChevron3"/>
    <dgm:cxn modelId="{ABB0571E-8C1B-A344-980E-89BD73181219}" type="presParOf" srcId="{AFF030F6-8D1D-42AA-8527-70CC9827071F}" destId="{5E46F59D-5DCE-432B-B3A1-0BD5CF2E763E}" srcOrd="5" destOrd="0" presId="urn:microsoft.com/office/officeart/2005/8/layout/hChevron3"/>
    <dgm:cxn modelId="{B42B92E9-FAB7-BA45-921A-7DED2354716C}" type="presParOf" srcId="{AFF030F6-8D1D-42AA-8527-70CC9827071F}" destId="{4CE1BAFB-AD98-4868-A469-10A5BFCC62FB}" srcOrd="6" destOrd="0" presId="urn:microsoft.com/office/officeart/2005/8/layout/hChevron3"/>
    <dgm:cxn modelId="{0C29B362-3A0F-144E-9AE1-33F659F52B4D}" type="presParOf" srcId="{AFF030F6-8D1D-42AA-8527-70CC9827071F}" destId="{D4A6FAAB-8048-431A-808C-023578BE8F34}" srcOrd="7" destOrd="0" presId="urn:microsoft.com/office/officeart/2005/8/layout/hChevron3"/>
    <dgm:cxn modelId="{8EC0EC65-3774-7043-93A5-A6862B4F64C8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/>
      <dgm:t>
        <a:bodyPr/>
        <a:lstStyle/>
        <a:p>
          <a:r>
            <a:rPr lang="zh-TW" altLang="en-US" dirty="0" smtClean="0"/>
            <a:t>機會與挑戰</a:t>
          </a:r>
          <a:endParaRPr lang="zh-TW" altLang="en-US" dirty="0"/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 smtClean="0"/>
            <a:t>關於互聯網金融</a:t>
          </a:r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29E6A7D7-32DC-A34E-9E59-8B10F78573C4}" type="presOf" srcId="{53D53256-A754-4BBD-AA8A-3E51EF6B7332}" destId="{371DF444-DDBC-427E-9FEE-DFE4E6239109}" srcOrd="0" destOrd="0" presId="urn:microsoft.com/office/officeart/2005/8/layout/hChevron3"/>
    <dgm:cxn modelId="{0A16085F-F98B-C245-B742-596A9D586864}" type="presOf" srcId="{11840DCF-704A-4333-851F-70B4FE134E39}" destId="{4CE1BAFB-AD98-4868-A469-10A5BFCC62FB}" srcOrd="0" destOrd="0" presId="urn:microsoft.com/office/officeart/2005/8/layout/hChevron3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149D1913-F7AB-F240-B938-8CE0AE4FDF40}" type="presOf" srcId="{FE62C0D6-7716-4F07-8A32-C1981493321E}" destId="{E90DA5B7-A9FA-4C23-963F-7930D037E7E4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8A5F9089-3E13-324D-AF81-7B64E964A217}" type="presOf" srcId="{5FF2D4FE-A551-4F3F-AAC9-90D5FFA8619A}" destId="{565F66ED-5189-46DB-A579-BEA28FE6D986}" srcOrd="0" destOrd="0" presId="urn:microsoft.com/office/officeart/2005/8/layout/hChevron3"/>
    <dgm:cxn modelId="{998A168F-1B27-9644-B742-B1ECAB834450}" type="presOf" srcId="{252357BE-30EA-49F7-9DBD-B5F30B4F4A9D}" destId="{AFF030F6-8D1D-42AA-8527-70CC9827071F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DB7D28CA-5203-3342-8A2F-349E52D072D7}" type="presOf" srcId="{9E0F2420-2F7C-4BC9-B3B1-41D079D7B9BA}" destId="{B6154193-CFF1-422A-A0B1-99E4EAC26EDE}" srcOrd="0" destOrd="0" presId="urn:microsoft.com/office/officeart/2005/8/layout/hChevron3"/>
    <dgm:cxn modelId="{7F5146BB-AB1D-E747-B08F-EA6132D1ADB3}" type="presParOf" srcId="{AFF030F6-8D1D-42AA-8527-70CC9827071F}" destId="{371DF444-DDBC-427E-9FEE-DFE4E6239109}" srcOrd="0" destOrd="0" presId="urn:microsoft.com/office/officeart/2005/8/layout/hChevron3"/>
    <dgm:cxn modelId="{B262E44F-3024-1646-B692-16E3AB86D281}" type="presParOf" srcId="{AFF030F6-8D1D-42AA-8527-70CC9827071F}" destId="{ADC953D7-9E50-47BF-933D-60204B80E8FB}" srcOrd="1" destOrd="0" presId="urn:microsoft.com/office/officeart/2005/8/layout/hChevron3"/>
    <dgm:cxn modelId="{5745DCEC-BD64-014D-A1C6-813F21A77E45}" type="presParOf" srcId="{AFF030F6-8D1D-42AA-8527-70CC9827071F}" destId="{B6154193-CFF1-422A-A0B1-99E4EAC26EDE}" srcOrd="2" destOrd="0" presId="urn:microsoft.com/office/officeart/2005/8/layout/hChevron3"/>
    <dgm:cxn modelId="{822028AA-91A8-0B45-95F8-769C14AACAE3}" type="presParOf" srcId="{AFF030F6-8D1D-42AA-8527-70CC9827071F}" destId="{B0D14E24-9419-4779-91B2-FCCDE3A94F4A}" srcOrd="3" destOrd="0" presId="urn:microsoft.com/office/officeart/2005/8/layout/hChevron3"/>
    <dgm:cxn modelId="{196B6758-998C-5545-93F1-912F6B462D04}" type="presParOf" srcId="{AFF030F6-8D1D-42AA-8527-70CC9827071F}" destId="{565F66ED-5189-46DB-A579-BEA28FE6D986}" srcOrd="4" destOrd="0" presId="urn:microsoft.com/office/officeart/2005/8/layout/hChevron3"/>
    <dgm:cxn modelId="{C6F3230D-FB3E-F846-A679-1B14FB8FF50D}" type="presParOf" srcId="{AFF030F6-8D1D-42AA-8527-70CC9827071F}" destId="{5E46F59D-5DCE-432B-B3A1-0BD5CF2E763E}" srcOrd="5" destOrd="0" presId="urn:microsoft.com/office/officeart/2005/8/layout/hChevron3"/>
    <dgm:cxn modelId="{82162BE1-2F73-4043-9C9E-1265D3573783}" type="presParOf" srcId="{AFF030F6-8D1D-42AA-8527-70CC9827071F}" destId="{4CE1BAFB-AD98-4868-A469-10A5BFCC62FB}" srcOrd="6" destOrd="0" presId="urn:microsoft.com/office/officeart/2005/8/layout/hChevron3"/>
    <dgm:cxn modelId="{903833DA-DA12-C541-B1DB-62CF4B504BE3}" type="presParOf" srcId="{AFF030F6-8D1D-42AA-8527-70CC9827071F}" destId="{D4A6FAAB-8048-431A-808C-023578BE8F34}" srcOrd="7" destOrd="0" presId="urn:microsoft.com/office/officeart/2005/8/layout/hChevron3"/>
    <dgm:cxn modelId="{68EA5F5F-0789-2944-8DA3-F6DEE3900EB2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/>
      <dgm:t>
        <a:bodyPr/>
        <a:lstStyle/>
        <a:p>
          <a:r>
            <a:rPr lang="zh-TW" altLang="en-US" dirty="0" smtClean="0"/>
            <a:t>關於互聯網金融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0D701609-1BE2-F44C-A7D4-74074A60E27D}" type="presOf" srcId="{11840DCF-704A-4333-851F-70B4FE134E39}" destId="{4CE1BAFB-AD98-4868-A469-10A5BFCC62FB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A86F174E-3E86-4641-A0DF-DC64192CB3E1}" type="presOf" srcId="{9E0F2420-2F7C-4BC9-B3B1-41D079D7B9BA}" destId="{B6154193-CFF1-422A-A0B1-99E4EAC26EDE}" srcOrd="0" destOrd="0" presId="urn:microsoft.com/office/officeart/2005/8/layout/hChevron3"/>
    <dgm:cxn modelId="{6CC84AB6-078A-5147-BE14-C5DD7B60BCA7}" type="presOf" srcId="{252357BE-30EA-49F7-9DBD-B5F30B4F4A9D}" destId="{AFF030F6-8D1D-42AA-8527-70CC9827071F}" srcOrd="0" destOrd="0" presId="urn:microsoft.com/office/officeart/2005/8/layout/hChevron3"/>
    <dgm:cxn modelId="{9A6D28B4-231B-3649-8C51-3172E1E1A69B}" type="presOf" srcId="{53D53256-A754-4BBD-AA8A-3E51EF6B7332}" destId="{371DF444-DDBC-427E-9FEE-DFE4E6239109}" srcOrd="0" destOrd="0" presId="urn:microsoft.com/office/officeart/2005/8/layout/hChevron3"/>
    <dgm:cxn modelId="{2A2576CB-960E-2440-AC8A-98C49A4DFF7F}" type="presOf" srcId="{5FF2D4FE-A551-4F3F-AAC9-90D5FFA8619A}" destId="{565F66ED-5189-46DB-A579-BEA28FE6D986}" srcOrd="0" destOrd="0" presId="urn:microsoft.com/office/officeart/2005/8/layout/hChevron3"/>
    <dgm:cxn modelId="{46069570-9E04-DF46-AC27-8F136969BAEC}" type="presOf" srcId="{FE62C0D6-7716-4F07-8A32-C1981493321E}" destId="{E90DA5B7-A9FA-4C23-963F-7930D037E7E4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9F2BE2D0-F5EB-0A4E-B77B-571153488804}" type="presParOf" srcId="{AFF030F6-8D1D-42AA-8527-70CC9827071F}" destId="{371DF444-DDBC-427E-9FEE-DFE4E6239109}" srcOrd="0" destOrd="0" presId="urn:microsoft.com/office/officeart/2005/8/layout/hChevron3"/>
    <dgm:cxn modelId="{5016ACD5-A4CD-904D-87F8-761DF16DF13B}" type="presParOf" srcId="{AFF030F6-8D1D-42AA-8527-70CC9827071F}" destId="{ADC953D7-9E50-47BF-933D-60204B80E8FB}" srcOrd="1" destOrd="0" presId="urn:microsoft.com/office/officeart/2005/8/layout/hChevron3"/>
    <dgm:cxn modelId="{94178A97-5060-BE43-804A-A3969B0CB4B8}" type="presParOf" srcId="{AFF030F6-8D1D-42AA-8527-70CC9827071F}" destId="{B6154193-CFF1-422A-A0B1-99E4EAC26EDE}" srcOrd="2" destOrd="0" presId="urn:microsoft.com/office/officeart/2005/8/layout/hChevron3"/>
    <dgm:cxn modelId="{A38980EC-22FA-D542-A9C9-1CE30FA8B613}" type="presParOf" srcId="{AFF030F6-8D1D-42AA-8527-70CC9827071F}" destId="{B0D14E24-9419-4779-91B2-FCCDE3A94F4A}" srcOrd="3" destOrd="0" presId="urn:microsoft.com/office/officeart/2005/8/layout/hChevron3"/>
    <dgm:cxn modelId="{BE9383D9-BD02-5D4B-9589-FB1A51C03FF0}" type="presParOf" srcId="{AFF030F6-8D1D-42AA-8527-70CC9827071F}" destId="{565F66ED-5189-46DB-A579-BEA28FE6D986}" srcOrd="4" destOrd="0" presId="urn:microsoft.com/office/officeart/2005/8/layout/hChevron3"/>
    <dgm:cxn modelId="{C46DC922-1D2A-DA43-8E5A-16F93691F114}" type="presParOf" srcId="{AFF030F6-8D1D-42AA-8527-70CC9827071F}" destId="{5E46F59D-5DCE-432B-B3A1-0BD5CF2E763E}" srcOrd="5" destOrd="0" presId="urn:microsoft.com/office/officeart/2005/8/layout/hChevron3"/>
    <dgm:cxn modelId="{C53D5EEC-16E1-5947-864D-8A3250CB6844}" type="presParOf" srcId="{AFF030F6-8D1D-42AA-8527-70CC9827071F}" destId="{4CE1BAFB-AD98-4868-A469-10A5BFCC62FB}" srcOrd="6" destOrd="0" presId="urn:microsoft.com/office/officeart/2005/8/layout/hChevron3"/>
    <dgm:cxn modelId="{9E2F1E01-7B56-CB43-A03F-D4B1F8FACD5C}" type="presParOf" srcId="{AFF030F6-8D1D-42AA-8527-70CC9827071F}" destId="{D4A6FAAB-8048-431A-808C-023578BE8F34}" srcOrd="7" destOrd="0" presId="urn:microsoft.com/office/officeart/2005/8/layout/hChevron3"/>
    <dgm:cxn modelId="{92EC32FF-0FF4-D24C-96D9-425F86A0C569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/>
      <dgm:t>
        <a:bodyPr/>
        <a:lstStyle/>
        <a:p>
          <a:r>
            <a:rPr lang="zh-TW" altLang="en-US" dirty="0" smtClean="0"/>
            <a:t>機會與挑戰</a:t>
          </a:r>
          <a:endParaRPr lang="zh-TW" altLang="en-US" dirty="0"/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 smtClean="0"/>
            <a:t>關於互聯網金融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EEBAD125-384F-8B48-88B7-04F6E4A2062F}" type="presOf" srcId="{FE62C0D6-7716-4F07-8A32-C1981493321E}" destId="{E90DA5B7-A9FA-4C23-963F-7930D037E7E4}" srcOrd="0" destOrd="0" presId="urn:microsoft.com/office/officeart/2005/8/layout/hChevron3"/>
    <dgm:cxn modelId="{639B384E-7C10-2D4D-9AD4-92FA68660023}" type="presOf" srcId="{11840DCF-704A-4333-851F-70B4FE134E39}" destId="{4CE1BAFB-AD98-4868-A469-10A5BFCC62FB}" srcOrd="0" destOrd="0" presId="urn:microsoft.com/office/officeart/2005/8/layout/hChevron3"/>
    <dgm:cxn modelId="{25401CEA-FC1F-614A-8D46-9925118C8377}" type="presOf" srcId="{9E0F2420-2F7C-4BC9-B3B1-41D079D7B9BA}" destId="{B6154193-CFF1-422A-A0B1-99E4EAC26EDE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4DD6B2BB-5CE2-5A45-8319-836E41DB748E}" type="presOf" srcId="{53D53256-A754-4BBD-AA8A-3E51EF6B7332}" destId="{371DF444-DDBC-427E-9FEE-DFE4E6239109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6E53A0D7-F519-844A-B64A-98C45E3FA2EE}" type="presOf" srcId="{252357BE-30EA-49F7-9DBD-B5F30B4F4A9D}" destId="{AFF030F6-8D1D-42AA-8527-70CC9827071F}" srcOrd="0" destOrd="0" presId="urn:microsoft.com/office/officeart/2005/8/layout/hChevron3"/>
    <dgm:cxn modelId="{099968B4-AC55-044C-A770-B4B177D33B45}" type="presOf" srcId="{5FF2D4FE-A551-4F3F-AAC9-90D5FFA8619A}" destId="{565F66ED-5189-46DB-A579-BEA28FE6D986}" srcOrd="0" destOrd="0" presId="urn:microsoft.com/office/officeart/2005/8/layout/hChevron3"/>
    <dgm:cxn modelId="{87F6059E-CE62-FD49-907E-87953B68C015}" type="presParOf" srcId="{AFF030F6-8D1D-42AA-8527-70CC9827071F}" destId="{371DF444-DDBC-427E-9FEE-DFE4E6239109}" srcOrd="0" destOrd="0" presId="urn:microsoft.com/office/officeart/2005/8/layout/hChevron3"/>
    <dgm:cxn modelId="{5C1C23AF-0A0C-0C41-908A-2BED0F788367}" type="presParOf" srcId="{AFF030F6-8D1D-42AA-8527-70CC9827071F}" destId="{ADC953D7-9E50-47BF-933D-60204B80E8FB}" srcOrd="1" destOrd="0" presId="urn:microsoft.com/office/officeart/2005/8/layout/hChevron3"/>
    <dgm:cxn modelId="{FBB8E216-4F51-DA44-8729-276EC3EDCA3C}" type="presParOf" srcId="{AFF030F6-8D1D-42AA-8527-70CC9827071F}" destId="{B6154193-CFF1-422A-A0B1-99E4EAC26EDE}" srcOrd="2" destOrd="0" presId="urn:microsoft.com/office/officeart/2005/8/layout/hChevron3"/>
    <dgm:cxn modelId="{270D0094-25F3-A047-BD59-F0B72F8A3E1D}" type="presParOf" srcId="{AFF030F6-8D1D-42AA-8527-70CC9827071F}" destId="{B0D14E24-9419-4779-91B2-FCCDE3A94F4A}" srcOrd="3" destOrd="0" presId="urn:microsoft.com/office/officeart/2005/8/layout/hChevron3"/>
    <dgm:cxn modelId="{76552438-6604-574B-9023-37AEB6AA7523}" type="presParOf" srcId="{AFF030F6-8D1D-42AA-8527-70CC9827071F}" destId="{565F66ED-5189-46DB-A579-BEA28FE6D986}" srcOrd="4" destOrd="0" presId="urn:microsoft.com/office/officeart/2005/8/layout/hChevron3"/>
    <dgm:cxn modelId="{840F3562-A5BF-B344-B480-96E0591A393D}" type="presParOf" srcId="{AFF030F6-8D1D-42AA-8527-70CC9827071F}" destId="{5E46F59D-5DCE-432B-B3A1-0BD5CF2E763E}" srcOrd="5" destOrd="0" presId="urn:microsoft.com/office/officeart/2005/8/layout/hChevron3"/>
    <dgm:cxn modelId="{A0861FB8-BAFE-7746-8389-1A8CFC58F4FC}" type="presParOf" srcId="{AFF030F6-8D1D-42AA-8527-70CC9827071F}" destId="{4CE1BAFB-AD98-4868-A469-10A5BFCC62FB}" srcOrd="6" destOrd="0" presId="urn:microsoft.com/office/officeart/2005/8/layout/hChevron3"/>
    <dgm:cxn modelId="{3D144965-F09F-2B41-82AC-F8FB837A6078}" type="presParOf" srcId="{AFF030F6-8D1D-42AA-8527-70CC9827071F}" destId="{D4A6FAAB-8048-431A-808C-023578BE8F34}" srcOrd="7" destOrd="0" presId="urn:microsoft.com/office/officeart/2005/8/layout/hChevron3"/>
    <dgm:cxn modelId="{26A1873C-6624-A647-A250-00C1F5175DFE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/>
      <dgm:t>
        <a:bodyPr/>
        <a:lstStyle/>
        <a:p>
          <a:r>
            <a:rPr lang="zh-TW" altLang="en-US" dirty="0" smtClean="0"/>
            <a:t>機會與挑戰</a:t>
          </a:r>
          <a:endParaRPr lang="zh-TW" altLang="en-US" dirty="0"/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 smtClean="0"/>
            <a:t>關於互聯網金融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3E93BB4B-DDBB-4874-B070-EED37CC1BD60}" type="presOf" srcId="{53D53256-A754-4BBD-AA8A-3E51EF6B7332}" destId="{371DF444-DDBC-427E-9FEE-DFE4E6239109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EF977186-A239-4B44-A60D-9FC845F36D61}" type="presOf" srcId="{FE62C0D6-7716-4F07-8A32-C1981493321E}" destId="{E90DA5B7-A9FA-4C23-963F-7930D037E7E4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CEFD5BCE-6DC1-4507-A840-3CE968102394}" type="presOf" srcId="{5FF2D4FE-A551-4F3F-AAC9-90D5FFA8619A}" destId="{565F66ED-5189-46DB-A579-BEA28FE6D986}" srcOrd="0" destOrd="0" presId="urn:microsoft.com/office/officeart/2005/8/layout/hChevron3"/>
    <dgm:cxn modelId="{48CEA51D-8FA7-46C0-8109-A3922013778F}" type="presOf" srcId="{252357BE-30EA-49F7-9DBD-B5F30B4F4A9D}" destId="{AFF030F6-8D1D-42AA-8527-70CC9827071F}" srcOrd="0" destOrd="0" presId="urn:microsoft.com/office/officeart/2005/8/layout/hChevron3"/>
    <dgm:cxn modelId="{A4A41558-499A-4349-B5B9-4BD56CB65FA6}" type="presOf" srcId="{9E0F2420-2F7C-4BC9-B3B1-41D079D7B9BA}" destId="{B6154193-CFF1-422A-A0B1-99E4EAC26EDE}" srcOrd="0" destOrd="0" presId="urn:microsoft.com/office/officeart/2005/8/layout/hChevron3"/>
    <dgm:cxn modelId="{0A05E6D9-AE20-4F17-954A-61A9C4ABA6C4}" type="presOf" srcId="{11840DCF-704A-4333-851F-70B4FE134E39}" destId="{4CE1BAFB-AD98-4868-A469-10A5BFCC62FB}" srcOrd="0" destOrd="0" presId="urn:microsoft.com/office/officeart/2005/8/layout/hChevron3"/>
    <dgm:cxn modelId="{12EE1404-F014-4619-818B-A7C4CFB24F39}" type="presParOf" srcId="{AFF030F6-8D1D-42AA-8527-70CC9827071F}" destId="{371DF444-DDBC-427E-9FEE-DFE4E6239109}" srcOrd="0" destOrd="0" presId="urn:microsoft.com/office/officeart/2005/8/layout/hChevron3"/>
    <dgm:cxn modelId="{1ACB884D-268A-4C45-B77E-3038E60DF6A5}" type="presParOf" srcId="{AFF030F6-8D1D-42AA-8527-70CC9827071F}" destId="{ADC953D7-9E50-47BF-933D-60204B80E8FB}" srcOrd="1" destOrd="0" presId="urn:microsoft.com/office/officeart/2005/8/layout/hChevron3"/>
    <dgm:cxn modelId="{45B7E12A-4DC4-4AFF-97CD-6DAD99C63CD3}" type="presParOf" srcId="{AFF030F6-8D1D-42AA-8527-70CC9827071F}" destId="{B6154193-CFF1-422A-A0B1-99E4EAC26EDE}" srcOrd="2" destOrd="0" presId="urn:microsoft.com/office/officeart/2005/8/layout/hChevron3"/>
    <dgm:cxn modelId="{0BAD00CF-615F-4419-AA6E-2E8E1C9AC23A}" type="presParOf" srcId="{AFF030F6-8D1D-42AA-8527-70CC9827071F}" destId="{B0D14E24-9419-4779-91B2-FCCDE3A94F4A}" srcOrd="3" destOrd="0" presId="urn:microsoft.com/office/officeart/2005/8/layout/hChevron3"/>
    <dgm:cxn modelId="{17B78A2D-8C03-4525-B3C7-CDA5A8CA34F1}" type="presParOf" srcId="{AFF030F6-8D1D-42AA-8527-70CC9827071F}" destId="{565F66ED-5189-46DB-A579-BEA28FE6D986}" srcOrd="4" destOrd="0" presId="urn:microsoft.com/office/officeart/2005/8/layout/hChevron3"/>
    <dgm:cxn modelId="{19711D4D-B1F3-491C-A107-82120C745924}" type="presParOf" srcId="{AFF030F6-8D1D-42AA-8527-70CC9827071F}" destId="{5E46F59D-5DCE-432B-B3A1-0BD5CF2E763E}" srcOrd="5" destOrd="0" presId="urn:microsoft.com/office/officeart/2005/8/layout/hChevron3"/>
    <dgm:cxn modelId="{52523C77-1D9B-45F4-BC6C-5C4306A7FA7F}" type="presParOf" srcId="{AFF030F6-8D1D-42AA-8527-70CC9827071F}" destId="{4CE1BAFB-AD98-4868-A469-10A5BFCC62FB}" srcOrd="6" destOrd="0" presId="urn:microsoft.com/office/officeart/2005/8/layout/hChevron3"/>
    <dgm:cxn modelId="{8CADC15F-3638-46CA-833C-E1A0E0593471}" type="presParOf" srcId="{AFF030F6-8D1D-42AA-8527-70CC9827071F}" destId="{D4A6FAAB-8048-431A-808C-023578BE8F34}" srcOrd="7" destOrd="0" presId="urn:microsoft.com/office/officeart/2005/8/layout/hChevron3"/>
    <dgm:cxn modelId="{A138A4A5-5272-4034-8555-CF2F606580DA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9BC9C09-5639-494B-B576-E51A67CDC856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CB2E2314-5AD7-4232-9923-8ACC33AAA716}">
      <dgm:prSet phldrT="[文字]"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第三方支付</a:t>
          </a:r>
          <a:endParaRPr lang="zh-TW" altLang="en-US" dirty="0"/>
        </a:p>
      </dgm:t>
    </dgm:pt>
    <dgm:pt modelId="{A885F2C6-75F6-420A-8A75-FCD450C76E0F}" type="parTrans" cxnId="{FFDC7A95-C8F5-4BEA-80B6-CFCC81E92F3F}">
      <dgm:prSet/>
      <dgm:spPr/>
      <dgm:t>
        <a:bodyPr/>
        <a:lstStyle/>
        <a:p>
          <a:endParaRPr lang="zh-TW" altLang="en-US"/>
        </a:p>
      </dgm:t>
    </dgm:pt>
    <dgm:pt modelId="{DAB7548A-5FCA-4977-8CF5-BA66ACB6B374}" type="sibTrans" cxnId="{FFDC7A95-C8F5-4BEA-80B6-CFCC81E92F3F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CC403F3E-8CED-4062-B7DA-54D762FDF679}">
      <dgm:prSet phldrT="[文字]"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P2P</a:t>
          </a:r>
          <a:br>
            <a:rPr lang="en-US" altLang="zh-TW" dirty="0" smtClean="0"/>
          </a:br>
          <a:r>
            <a:rPr lang="zh-TW" altLang="en-US" dirty="0" smtClean="0"/>
            <a:t>借貸</a:t>
          </a:r>
          <a:endParaRPr lang="zh-TW" altLang="en-US" dirty="0"/>
        </a:p>
      </dgm:t>
    </dgm:pt>
    <dgm:pt modelId="{B4BA5E69-B454-4A14-A476-A9F357BBA3CC}" type="parTrans" cxnId="{3C9F983D-091C-43AA-A5DD-BCF223321CC4}">
      <dgm:prSet/>
      <dgm:spPr/>
      <dgm:t>
        <a:bodyPr/>
        <a:lstStyle/>
        <a:p>
          <a:endParaRPr lang="zh-TW" altLang="en-US"/>
        </a:p>
      </dgm:t>
    </dgm:pt>
    <dgm:pt modelId="{E20EB2AA-8C9E-44ED-988F-D923F57B2B22}" type="sibTrans" cxnId="{3C9F983D-091C-43AA-A5DD-BCF223321CC4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A9F9D033-CAEB-4D45-8FE0-00BCF58E6F76}">
      <dgm:prSet phldrT="[文字]"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群眾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募資</a:t>
          </a:r>
          <a:endParaRPr lang="zh-TW" altLang="en-US" dirty="0"/>
        </a:p>
      </dgm:t>
    </dgm:pt>
    <dgm:pt modelId="{9B79C2F2-B331-4BE1-8FEC-806A40339355}" type="parTrans" cxnId="{F2D276DD-7B79-4A76-A972-9973E5DDE80C}">
      <dgm:prSet/>
      <dgm:spPr/>
      <dgm:t>
        <a:bodyPr/>
        <a:lstStyle/>
        <a:p>
          <a:endParaRPr lang="zh-TW" altLang="en-US"/>
        </a:p>
      </dgm:t>
    </dgm:pt>
    <dgm:pt modelId="{7129EF1A-5288-40DB-A85D-0CBAE234571E}" type="sibTrans" cxnId="{F2D276DD-7B79-4A76-A972-9973E5DDE80C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0A8A3952-1C4E-4F16-B03C-AE2D94DA0E1B}">
      <dgm:prSet phldrT="[文字]"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虛擬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貨幣</a:t>
          </a:r>
          <a:endParaRPr lang="zh-TW" altLang="en-US" dirty="0"/>
        </a:p>
      </dgm:t>
    </dgm:pt>
    <dgm:pt modelId="{DA9F6B56-2B4B-4228-96A3-3AAE1C8E3B93}" type="parTrans" cxnId="{677671AE-1AEC-4A17-82EB-FD330A53C7FA}">
      <dgm:prSet/>
      <dgm:spPr/>
      <dgm:t>
        <a:bodyPr/>
        <a:lstStyle/>
        <a:p>
          <a:endParaRPr lang="zh-TW" altLang="en-US"/>
        </a:p>
      </dgm:t>
    </dgm:pt>
    <dgm:pt modelId="{40403291-E1DD-4D66-84A7-BF32605710B8}" type="sibTrans" cxnId="{677671AE-1AEC-4A17-82EB-FD330A53C7FA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5991726D-21A3-4200-AB68-0BE51FF88D5D}">
      <dgm:prSet phldrT="[文字]"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數位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銀行</a:t>
          </a:r>
          <a:endParaRPr lang="zh-TW" altLang="en-US" dirty="0"/>
        </a:p>
      </dgm:t>
    </dgm:pt>
    <dgm:pt modelId="{608F3CA1-2F9B-4DA1-AF69-C4FDB79B7CC0}" type="parTrans" cxnId="{3567D2F8-21E3-4DC3-832F-0C8CBE9EC131}">
      <dgm:prSet/>
      <dgm:spPr/>
      <dgm:t>
        <a:bodyPr/>
        <a:lstStyle/>
        <a:p>
          <a:endParaRPr lang="zh-TW" altLang="en-US"/>
        </a:p>
      </dgm:t>
    </dgm:pt>
    <dgm:pt modelId="{7AFC892C-D17F-40FD-89F6-FD7ADCCF250F}" type="sibTrans" cxnId="{3567D2F8-21E3-4DC3-832F-0C8CBE9EC131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6F291A16-201D-4BE5-B1FF-E13426D4F502}">
      <dgm:prSet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保險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科技</a:t>
          </a:r>
          <a:endParaRPr lang="zh-TW" altLang="en-US" dirty="0"/>
        </a:p>
      </dgm:t>
    </dgm:pt>
    <dgm:pt modelId="{A6D93B9E-CE39-4A30-B29D-B2C81B3618F5}" type="parTrans" cxnId="{DB5480EF-7D71-4351-92CC-AB5BD7E69EDC}">
      <dgm:prSet/>
      <dgm:spPr/>
      <dgm:t>
        <a:bodyPr/>
        <a:lstStyle/>
        <a:p>
          <a:endParaRPr lang="zh-TW" altLang="en-US"/>
        </a:p>
      </dgm:t>
    </dgm:pt>
    <dgm:pt modelId="{EC2AF0E6-BC4F-4925-9B08-A4AEA950C0F5}" type="sibTrans" cxnId="{DB5480EF-7D71-4351-92CC-AB5BD7E69EDC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E36E424D-3192-4C27-B61E-4FBE19859B30}">
      <dgm:prSet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智慧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理財</a:t>
          </a:r>
          <a:endParaRPr lang="zh-TW" altLang="en-US" dirty="0"/>
        </a:p>
      </dgm:t>
    </dgm:pt>
    <dgm:pt modelId="{4EF2175F-7388-4774-B373-E8333838BE5F}" type="parTrans" cxnId="{E1939BE1-8F07-4578-B323-22596431D069}">
      <dgm:prSet/>
      <dgm:spPr/>
      <dgm:t>
        <a:bodyPr/>
        <a:lstStyle/>
        <a:p>
          <a:endParaRPr lang="zh-TW" altLang="en-US"/>
        </a:p>
      </dgm:t>
    </dgm:pt>
    <dgm:pt modelId="{B6A1E5CD-52CE-4A27-9E50-F169D6B209A5}" type="sibTrans" cxnId="{E1939BE1-8F07-4578-B323-22596431D069}">
      <dgm:prSet/>
      <dgm:spPr>
        <a:noFill/>
      </dgm:spPr>
      <dgm:t>
        <a:bodyPr/>
        <a:lstStyle/>
        <a:p>
          <a:endParaRPr lang="zh-TW" altLang="en-US"/>
        </a:p>
      </dgm:t>
    </dgm:pt>
    <dgm:pt modelId="{77BFAFEA-C6A0-4D6D-9C03-CA848E6CEA3A}">
      <dgm:prSet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網路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信評</a:t>
          </a:r>
          <a:endParaRPr lang="zh-TW" altLang="en-US" dirty="0"/>
        </a:p>
      </dgm:t>
    </dgm:pt>
    <dgm:pt modelId="{B8A76F38-E9B1-4185-BD93-D3B9F3525F45}" type="parTrans" cxnId="{858CEAFA-37D1-40D8-80FE-634FF2A3BA66}">
      <dgm:prSet/>
      <dgm:spPr/>
      <dgm:t>
        <a:bodyPr/>
        <a:lstStyle/>
        <a:p>
          <a:endParaRPr lang="zh-TW" altLang="en-US"/>
        </a:p>
      </dgm:t>
    </dgm:pt>
    <dgm:pt modelId="{2D5DAFE5-0E2D-42B6-8BDB-32D2BBE67159}" type="sibTrans" cxnId="{858CEAFA-37D1-40D8-80FE-634FF2A3BA66}">
      <dgm:prSet/>
      <dgm:spPr>
        <a:noFill/>
      </dgm:spPr>
      <dgm:t>
        <a:bodyPr/>
        <a:lstStyle/>
        <a:p>
          <a:endParaRPr lang="zh-TW" altLang="en-US" dirty="0"/>
        </a:p>
      </dgm:t>
    </dgm:pt>
    <dgm:pt modelId="{B6207856-0484-4D8F-A609-3499B47A686A}">
      <dgm:prSet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電商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金融</a:t>
          </a:r>
          <a:endParaRPr lang="zh-TW" altLang="en-US" dirty="0"/>
        </a:p>
      </dgm:t>
    </dgm:pt>
    <dgm:pt modelId="{93796D96-992B-4350-B83A-A6D249E2D9FC}" type="parTrans" cxnId="{FA7DBD67-3D0A-4A92-B599-C3FB24A680E7}">
      <dgm:prSet/>
      <dgm:spPr/>
      <dgm:t>
        <a:bodyPr/>
        <a:lstStyle/>
        <a:p>
          <a:endParaRPr lang="zh-TW" altLang="en-US"/>
        </a:p>
      </dgm:t>
    </dgm:pt>
    <dgm:pt modelId="{27872232-2F72-49D6-B0D6-2DE62F7A9BE2}" type="sibTrans" cxnId="{FA7DBD67-3D0A-4A92-B599-C3FB24A680E7}">
      <dgm:prSet/>
      <dgm:spPr>
        <a:noFill/>
      </dgm:spPr>
      <dgm:t>
        <a:bodyPr/>
        <a:lstStyle/>
        <a:p>
          <a:endParaRPr lang="zh-TW" altLang="en-US"/>
        </a:p>
      </dgm:t>
    </dgm:pt>
    <dgm:pt modelId="{9737436C-5144-4947-A8E2-259BB054F06F}">
      <dgm:prSet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行動</a:t>
          </a:r>
          <a:br>
            <a:rPr lang="zh-TW" altLang="en-US" dirty="0" smtClean="0"/>
          </a:br>
          <a:r>
            <a:rPr lang="zh-TW" altLang="en-US" dirty="0" smtClean="0"/>
            <a:t>支付</a:t>
          </a:r>
          <a:endParaRPr lang="zh-TW" altLang="en-US" dirty="0"/>
        </a:p>
      </dgm:t>
    </dgm:pt>
    <dgm:pt modelId="{0D63D5C9-501E-434A-B67E-20FC778CAC4C}" type="parTrans" cxnId="{337189F4-31DD-C140-8A39-ABC3C738DCB4}">
      <dgm:prSet/>
      <dgm:spPr/>
      <dgm:t>
        <a:bodyPr/>
        <a:lstStyle/>
        <a:p>
          <a:endParaRPr lang="zh-TW" altLang="en-US"/>
        </a:p>
      </dgm:t>
    </dgm:pt>
    <dgm:pt modelId="{71513C4A-3440-A640-A21B-2613F0B323D7}" type="sibTrans" cxnId="{337189F4-31DD-C140-8A39-ABC3C738DCB4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7EF56448-8FCC-4FF3-93B9-23381C72BB14}" type="pres">
      <dgm:prSet presAssocID="{99BC9C09-5639-494B-B576-E51A67CDC85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AC038D1-10F2-4A79-B014-CE8A88E3F863}" type="pres">
      <dgm:prSet presAssocID="{CB2E2314-5AD7-4232-9923-8ACC33AAA716}" presName="node" presStyleLbl="node1" presStyleIdx="0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1B1E31A-B4EA-47B7-A368-CB29DED706B0}" type="pres">
      <dgm:prSet presAssocID="{DAB7548A-5FCA-4977-8CF5-BA66ACB6B374}" presName="sibTrans" presStyleLbl="sibTrans2D1" presStyleIdx="0" presStyleCnt="10"/>
      <dgm:spPr/>
      <dgm:t>
        <a:bodyPr/>
        <a:lstStyle/>
        <a:p>
          <a:endParaRPr lang="zh-TW" altLang="en-US"/>
        </a:p>
      </dgm:t>
    </dgm:pt>
    <dgm:pt modelId="{0645CF2F-3D6A-4512-B41A-DC0B00B6A9FE}" type="pres">
      <dgm:prSet presAssocID="{DAB7548A-5FCA-4977-8CF5-BA66ACB6B374}" presName="connectorText" presStyleLbl="sibTrans2D1" presStyleIdx="0" presStyleCnt="10"/>
      <dgm:spPr/>
      <dgm:t>
        <a:bodyPr/>
        <a:lstStyle/>
        <a:p>
          <a:endParaRPr lang="zh-TW" altLang="en-US"/>
        </a:p>
      </dgm:t>
    </dgm:pt>
    <dgm:pt modelId="{330C8809-52CE-BB4D-9A38-8EBADEBCA67A}" type="pres">
      <dgm:prSet presAssocID="{9737436C-5144-4947-A8E2-259BB054F06F}" presName="node" presStyleLbl="node1" presStyleIdx="1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F41E8BB-E593-4041-A7B6-E439DCFE423D}" type="pres">
      <dgm:prSet presAssocID="{71513C4A-3440-A640-A21B-2613F0B323D7}" presName="sibTrans" presStyleLbl="sibTrans2D1" presStyleIdx="1" presStyleCnt="10"/>
      <dgm:spPr/>
      <dgm:t>
        <a:bodyPr/>
        <a:lstStyle/>
        <a:p>
          <a:endParaRPr lang="zh-TW" altLang="en-US"/>
        </a:p>
      </dgm:t>
    </dgm:pt>
    <dgm:pt modelId="{2AB13AF5-5B91-F54B-BFA7-4B57B29E4AAD}" type="pres">
      <dgm:prSet presAssocID="{71513C4A-3440-A640-A21B-2613F0B323D7}" presName="connectorText" presStyleLbl="sibTrans2D1" presStyleIdx="1" presStyleCnt="10"/>
      <dgm:spPr/>
      <dgm:t>
        <a:bodyPr/>
        <a:lstStyle/>
        <a:p>
          <a:endParaRPr lang="zh-TW" altLang="en-US"/>
        </a:p>
      </dgm:t>
    </dgm:pt>
    <dgm:pt modelId="{83DDF826-A90E-4FFA-B523-871CCB526011}" type="pres">
      <dgm:prSet presAssocID="{CC403F3E-8CED-4062-B7DA-54D762FDF679}" presName="node" presStyleLbl="node1" presStyleIdx="2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2A61815-7D3B-4CA3-81DC-F0864ED9FFC0}" type="pres">
      <dgm:prSet presAssocID="{E20EB2AA-8C9E-44ED-988F-D923F57B2B22}" presName="sibTrans" presStyleLbl="sibTrans2D1" presStyleIdx="2" presStyleCnt="10"/>
      <dgm:spPr/>
      <dgm:t>
        <a:bodyPr/>
        <a:lstStyle/>
        <a:p>
          <a:endParaRPr lang="zh-TW" altLang="en-US"/>
        </a:p>
      </dgm:t>
    </dgm:pt>
    <dgm:pt modelId="{8EC1C126-653B-47E9-B3DE-82996599752E}" type="pres">
      <dgm:prSet presAssocID="{E20EB2AA-8C9E-44ED-988F-D923F57B2B22}" presName="connectorText" presStyleLbl="sibTrans2D1" presStyleIdx="2" presStyleCnt="10"/>
      <dgm:spPr/>
      <dgm:t>
        <a:bodyPr/>
        <a:lstStyle/>
        <a:p>
          <a:endParaRPr lang="zh-TW" altLang="en-US"/>
        </a:p>
      </dgm:t>
    </dgm:pt>
    <dgm:pt modelId="{6D8EAAE1-6433-4EB8-8E6B-6ED9F9AE8B6D}" type="pres">
      <dgm:prSet presAssocID="{A9F9D033-CAEB-4D45-8FE0-00BCF58E6F76}" presName="node" presStyleLbl="node1" presStyleIdx="3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EE22EF3-15D6-4E4D-821C-678AAD5A5843}" type="pres">
      <dgm:prSet presAssocID="{7129EF1A-5288-40DB-A85D-0CBAE234571E}" presName="sibTrans" presStyleLbl="sibTrans2D1" presStyleIdx="3" presStyleCnt="10"/>
      <dgm:spPr/>
      <dgm:t>
        <a:bodyPr/>
        <a:lstStyle/>
        <a:p>
          <a:endParaRPr lang="zh-TW" altLang="en-US"/>
        </a:p>
      </dgm:t>
    </dgm:pt>
    <dgm:pt modelId="{6AA016FA-C6BB-4D05-AEAD-0E14B8CCA568}" type="pres">
      <dgm:prSet presAssocID="{7129EF1A-5288-40DB-A85D-0CBAE234571E}" presName="connectorText" presStyleLbl="sibTrans2D1" presStyleIdx="3" presStyleCnt="10"/>
      <dgm:spPr/>
      <dgm:t>
        <a:bodyPr/>
        <a:lstStyle/>
        <a:p>
          <a:endParaRPr lang="zh-TW" altLang="en-US"/>
        </a:p>
      </dgm:t>
    </dgm:pt>
    <dgm:pt modelId="{FD10E9A9-BD77-493B-8092-CADFA27FA628}" type="pres">
      <dgm:prSet presAssocID="{0A8A3952-1C4E-4F16-B03C-AE2D94DA0E1B}" presName="node" presStyleLbl="node1" presStyleIdx="4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792CA86-ABE7-46CD-9149-E9D79BD6C012}" type="pres">
      <dgm:prSet presAssocID="{40403291-E1DD-4D66-84A7-BF32605710B8}" presName="sibTrans" presStyleLbl="sibTrans2D1" presStyleIdx="4" presStyleCnt="10"/>
      <dgm:spPr/>
      <dgm:t>
        <a:bodyPr/>
        <a:lstStyle/>
        <a:p>
          <a:endParaRPr lang="zh-TW" altLang="en-US"/>
        </a:p>
      </dgm:t>
    </dgm:pt>
    <dgm:pt modelId="{A9749C59-4BD9-461D-A94B-9B4AD44DE856}" type="pres">
      <dgm:prSet presAssocID="{40403291-E1DD-4D66-84A7-BF32605710B8}" presName="connectorText" presStyleLbl="sibTrans2D1" presStyleIdx="4" presStyleCnt="10"/>
      <dgm:spPr/>
      <dgm:t>
        <a:bodyPr/>
        <a:lstStyle/>
        <a:p>
          <a:endParaRPr lang="zh-TW" altLang="en-US"/>
        </a:p>
      </dgm:t>
    </dgm:pt>
    <dgm:pt modelId="{6B2BB0D2-C126-468D-A88F-33DCDE0B0ABC}" type="pres">
      <dgm:prSet presAssocID="{5991726D-21A3-4200-AB68-0BE51FF88D5D}" presName="node" presStyleLbl="node1" presStyleIdx="5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F817E7F-8D37-4CC6-A990-139D08E8E6ED}" type="pres">
      <dgm:prSet presAssocID="{7AFC892C-D17F-40FD-89F6-FD7ADCCF250F}" presName="sibTrans" presStyleLbl="sibTrans2D1" presStyleIdx="5" presStyleCnt="10"/>
      <dgm:spPr/>
      <dgm:t>
        <a:bodyPr/>
        <a:lstStyle/>
        <a:p>
          <a:endParaRPr lang="zh-TW" altLang="en-US"/>
        </a:p>
      </dgm:t>
    </dgm:pt>
    <dgm:pt modelId="{7E5DDE69-B702-4052-A9DE-0C10F6DA7868}" type="pres">
      <dgm:prSet presAssocID="{7AFC892C-D17F-40FD-89F6-FD7ADCCF250F}" presName="connectorText" presStyleLbl="sibTrans2D1" presStyleIdx="5" presStyleCnt="10"/>
      <dgm:spPr/>
      <dgm:t>
        <a:bodyPr/>
        <a:lstStyle/>
        <a:p>
          <a:endParaRPr lang="zh-TW" altLang="en-US"/>
        </a:p>
      </dgm:t>
    </dgm:pt>
    <dgm:pt modelId="{0EA30E45-768F-40BF-AE29-76C3FFCF493D}" type="pres">
      <dgm:prSet presAssocID="{6F291A16-201D-4BE5-B1FF-E13426D4F502}" presName="node" presStyleLbl="node1" presStyleIdx="6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016ABF0-D19D-4E86-88A9-E9D0116A5F74}" type="pres">
      <dgm:prSet presAssocID="{EC2AF0E6-BC4F-4925-9B08-A4AEA950C0F5}" presName="sibTrans" presStyleLbl="sibTrans2D1" presStyleIdx="6" presStyleCnt="10"/>
      <dgm:spPr/>
      <dgm:t>
        <a:bodyPr/>
        <a:lstStyle/>
        <a:p>
          <a:endParaRPr lang="zh-TW" altLang="en-US"/>
        </a:p>
      </dgm:t>
    </dgm:pt>
    <dgm:pt modelId="{64F61959-B705-4505-BA62-950FFF40E701}" type="pres">
      <dgm:prSet presAssocID="{EC2AF0E6-BC4F-4925-9B08-A4AEA950C0F5}" presName="connectorText" presStyleLbl="sibTrans2D1" presStyleIdx="6" presStyleCnt="10"/>
      <dgm:spPr/>
      <dgm:t>
        <a:bodyPr/>
        <a:lstStyle/>
        <a:p>
          <a:endParaRPr lang="zh-TW" altLang="en-US"/>
        </a:p>
      </dgm:t>
    </dgm:pt>
    <dgm:pt modelId="{E6EB4D13-3A58-4B63-9F32-30DC23E923A2}" type="pres">
      <dgm:prSet presAssocID="{E36E424D-3192-4C27-B61E-4FBE19859B30}" presName="node" presStyleLbl="node1" presStyleIdx="7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AC301B6-C0B7-4D86-BFD7-B9192A077313}" type="pres">
      <dgm:prSet presAssocID="{B6A1E5CD-52CE-4A27-9E50-F169D6B209A5}" presName="sibTrans" presStyleLbl="sibTrans2D1" presStyleIdx="7" presStyleCnt="10"/>
      <dgm:spPr/>
      <dgm:t>
        <a:bodyPr/>
        <a:lstStyle/>
        <a:p>
          <a:endParaRPr lang="zh-TW" altLang="en-US"/>
        </a:p>
      </dgm:t>
    </dgm:pt>
    <dgm:pt modelId="{33F4BA63-B56B-4883-90F6-3C643EFDC8E2}" type="pres">
      <dgm:prSet presAssocID="{B6A1E5CD-52CE-4A27-9E50-F169D6B209A5}" presName="connectorText" presStyleLbl="sibTrans2D1" presStyleIdx="7" presStyleCnt="10"/>
      <dgm:spPr/>
      <dgm:t>
        <a:bodyPr/>
        <a:lstStyle/>
        <a:p>
          <a:endParaRPr lang="zh-TW" altLang="en-US"/>
        </a:p>
      </dgm:t>
    </dgm:pt>
    <dgm:pt modelId="{F445C487-B43B-40DB-9971-27052D8B0140}" type="pres">
      <dgm:prSet presAssocID="{77BFAFEA-C6A0-4D6D-9C03-CA848E6CEA3A}" presName="node" presStyleLbl="node1" presStyleIdx="8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989CE8A-0CAF-4DB4-8FF4-E50E8F206837}" type="pres">
      <dgm:prSet presAssocID="{2D5DAFE5-0E2D-42B6-8BDB-32D2BBE67159}" presName="sibTrans" presStyleLbl="sibTrans2D1" presStyleIdx="8" presStyleCnt="10"/>
      <dgm:spPr/>
      <dgm:t>
        <a:bodyPr/>
        <a:lstStyle/>
        <a:p>
          <a:endParaRPr lang="zh-TW" altLang="en-US"/>
        </a:p>
      </dgm:t>
    </dgm:pt>
    <dgm:pt modelId="{ED7B0DB3-CD0A-466B-A818-E062E9A4F2B3}" type="pres">
      <dgm:prSet presAssocID="{2D5DAFE5-0E2D-42B6-8BDB-32D2BBE67159}" presName="connectorText" presStyleLbl="sibTrans2D1" presStyleIdx="8" presStyleCnt="10"/>
      <dgm:spPr/>
      <dgm:t>
        <a:bodyPr/>
        <a:lstStyle/>
        <a:p>
          <a:endParaRPr lang="zh-TW" altLang="en-US"/>
        </a:p>
      </dgm:t>
    </dgm:pt>
    <dgm:pt modelId="{4FC87059-68E8-49F5-8B25-7DF51757370F}" type="pres">
      <dgm:prSet presAssocID="{B6207856-0484-4D8F-A609-3499B47A686A}" presName="node" presStyleLbl="node1" presStyleIdx="9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6AEE679-2ED8-4E44-9D8E-A7A2EE407F9C}" type="pres">
      <dgm:prSet presAssocID="{27872232-2F72-49D6-B0D6-2DE62F7A9BE2}" presName="sibTrans" presStyleLbl="sibTrans2D1" presStyleIdx="9" presStyleCnt="10"/>
      <dgm:spPr/>
      <dgm:t>
        <a:bodyPr/>
        <a:lstStyle/>
        <a:p>
          <a:endParaRPr lang="zh-TW" altLang="en-US"/>
        </a:p>
      </dgm:t>
    </dgm:pt>
    <dgm:pt modelId="{86A793B2-81D3-4D03-A908-97A387B35DB1}" type="pres">
      <dgm:prSet presAssocID="{27872232-2F72-49D6-B0D6-2DE62F7A9BE2}" presName="connectorText" presStyleLbl="sibTrans2D1" presStyleIdx="9" presStyleCnt="10"/>
      <dgm:spPr/>
      <dgm:t>
        <a:bodyPr/>
        <a:lstStyle/>
        <a:p>
          <a:endParaRPr lang="zh-TW" altLang="en-US"/>
        </a:p>
      </dgm:t>
    </dgm:pt>
  </dgm:ptLst>
  <dgm:cxnLst>
    <dgm:cxn modelId="{DD2AC76E-E1BA-4EE3-95E2-9A3643FF996A}" type="presOf" srcId="{7129EF1A-5288-40DB-A85D-0CBAE234571E}" destId="{8EE22EF3-15D6-4E4D-821C-678AAD5A5843}" srcOrd="0" destOrd="0" presId="urn:microsoft.com/office/officeart/2005/8/layout/cycle2"/>
    <dgm:cxn modelId="{E0AA5928-E413-0E44-B835-EA875CE8DBA0}" type="presOf" srcId="{71513C4A-3440-A640-A21B-2613F0B323D7}" destId="{2AB13AF5-5B91-F54B-BFA7-4B57B29E4AAD}" srcOrd="1" destOrd="0" presId="urn:microsoft.com/office/officeart/2005/8/layout/cycle2"/>
    <dgm:cxn modelId="{AB824139-0FAE-472B-9CE0-54B544783490}" type="presOf" srcId="{40403291-E1DD-4D66-84A7-BF32605710B8}" destId="{A9749C59-4BD9-461D-A94B-9B4AD44DE856}" srcOrd="1" destOrd="0" presId="urn:microsoft.com/office/officeart/2005/8/layout/cycle2"/>
    <dgm:cxn modelId="{809AB52F-DC1A-486C-801B-04ABE1B188AA}" type="presOf" srcId="{CB2E2314-5AD7-4232-9923-8ACC33AAA716}" destId="{5AC038D1-10F2-4A79-B014-CE8A88E3F863}" srcOrd="0" destOrd="0" presId="urn:microsoft.com/office/officeart/2005/8/layout/cycle2"/>
    <dgm:cxn modelId="{6520AFDA-2589-42E5-B648-4420982A2F13}" type="presOf" srcId="{E20EB2AA-8C9E-44ED-988F-D923F57B2B22}" destId="{A2A61815-7D3B-4CA3-81DC-F0864ED9FFC0}" srcOrd="0" destOrd="0" presId="urn:microsoft.com/office/officeart/2005/8/layout/cycle2"/>
    <dgm:cxn modelId="{81205D72-DB39-5B46-BE09-2BA62CC9B5A6}" type="presOf" srcId="{9737436C-5144-4947-A8E2-259BB054F06F}" destId="{330C8809-52CE-BB4D-9A38-8EBADEBCA67A}" srcOrd="0" destOrd="0" presId="urn:microsoft.com/office/officeart/2005/8/layout/cycle2"/>
    <dgm:cxn modelId="{160E8D11-DE4A-49E5-B5FD-7ABA88FF1EB9}" type="presOf" srcId="{99BC9C09-5639-494B-B576-E51A67CDC856}" destId="{7EF56448-8FCC-4FF3-93B9-23381C72BB14}" srcOrd="0" destOrd="0" presId="urn:microsoft.com/office/officeart/2005/8/layout/cycle2"/>
    <dgm:cxn modelId="{705A648C-738C-4E36-96A1-C1100300DF22}" type="presOf" srcId="{2D5DAFE5-0E2D-42B6-8BDB-32D2BBE67159}" destId="{ED7B0DB3-CD0A-466B-A818-E062E9A4F2B3}" srcOrd="1" destOrd="0" presId="urn:microsoft.com/office/officeart/2005/8/layout/cycle2"/>
    <dgm:cxn modelId="{3C9F983D-091C-43AA-A5DD-BCF223321CC4}" srcId="{99BC9C09-5639-494B-B576-E51A67CDC856}" destId="{CC403F3E-8CED-4062-B7DA-54D762FDF679}" srcOrd="2" destOrd="0" parTransId="{B4BA5E69-B454-4A14-A476-A9F357BBA3CC}" sibTransId="{E20EB2AA-8C9E-44ED-988F-D923F57B2B22}"/>
    <dgm:cxn modelId="{3ED23771-3D88-4C7C-873E-34B1FDAC438B}" type="presOf" srcId="{6F291A16-201D-4BE5-B1FF-E13426D4F502}" destId="{0EA30E45-768F-40BF-AE29-76C3FFCF493D}" srcOrd="0" destOrd="0" presId="urn:microsoft.com/office/officeart/2005/8/layout/cycle2"/>
    <dgm:cxn modelId="{E011C724-D96E-4536-B62E-FC212741C654}" type="presOf" srcId="{5991726D-21A3-4200-AB68-0BE51FF88D5D}" destId="{6B2BB0D2-C126-468D-A88F-33DCDE0B0ABC}" srcOrd="0" destOrd="0" presId="urn:microsoft.com/office/officeart/2005/8/layout/cycle2"/>
    <dgm:cxn modelId="{D8C50383-6B8F-46EB-8ADD-1D64D6476BD0}" type="presOf" srcId="{A9F9D033-CAEB-4D45-8FE0-00BCF58E6F76}" destId="{6D8EAAE1-6433-4EB8-8E6B-6ED9F9AE8B6D}" srcOrd="0" destOrd="0" presId="urn:microsoft.com/office/officeart/2005/8/layout/cycle2"/>
    <dgm:cxn modelId="{65D5254F-7971-4494-9222-732D1E3166E3}" type="presOf" srcId="{B6207856-0484-4D8F-A609-3499B47A686A}" destId="{4FC87059-68E8-49F5-8B25-7DF51757370F}" srcOrd="0" destOrd="0" presId="urn:microsoft.com/office/officeart/2005/8/layout/cycle2"/>
    <dgm:cxn modelId="{FAC74D3D-5B9B-41A5-A6AA-1736A44F25DD}" type="presOf" srcId="{DAB7548A-5FCA-4977-8CF5-BA66ACB6B374}" destId="{0645CF2F-3D6A-4512-B41A-DC0B00B6A9FE}" srcOrd="1" destOrd="0" presId="urn:microsoft.com/office/officeart/2005/8/layout/cycle2"/>
    <dgm:cxn modelId="{677671AE-1AEC-4A17-82EB-FD330A53C7FA}" srcId="{99BC9C09-5639-494B-B576-E51A67CDC856}" destId="{0A8A3952-1C4E-4F16-B03C-AE2D94DA0E1B}" srcOrd="4" destOrd="0" parTransId="{DA9F6B56-2B4B-4228-96A3-3AAE1C8E3B93}" sibTransId="{40403291-E1DD-4D66-84A7-BF32605710B8}"/>
    <dgm:cxn modelId="{FFDC7A95-C8F5-4BEA-80B6-CFCC81E92F3F}" srcId="{99BC9C09-5639-494B-B576-E51A67CDC856}" destId="{CB2E2314-5AD7-4232-9923-8ACC33AAA716}" srcOrd="0" destOrd="0" parTransId="{A885F2C6-75F6-420A-8A75-FCD450C76E0F}" sibTransId="{DAB7548A-5FCA-4977-8CF5-BA66ACB6B374}"/>
    <dgm:cxn modelId="{337189F4-31DD-C140-8A39-ABC3C738DCB4}" srcId="{99BC9C09-5639-494B-B576-E51A67CDC856}" destId="{9737436C-5144-4947-A8E2-259BB054F06F}" srcOrd="1" destOrd="0" parTransId="{0D63D5C9-501E-434A-B67E-20FC778CAC4C}" sibTransId="{71513C4A-3440-A640-A21B-2613F0B323D7}"/>
    <dgm:cxn modelId="{5D5A3C5F-2E74-4B50-890A-F17F5F50AF4F}" type="presOf" srcId="{CC403F3E-8CED-4062-B7DA-54D762FDF679}" destId="{83DDF826-A90E-4FFA-B523-871CCB526011}" srcOrd="0" destOrd="0" presId="urn:microsoft.com/office/officeart/2005/8/layout/cycle2"/>
    <dgm:cxn modelId="{EF5D2E8D-E7CA-4BFA-9498-49C8B9CD9255}" type="presOf" srcId="{EC2AF0E6-BC4F-4925-9B08-A4AEA950C0F5}" destId="{4016ABF0-D19D-4E86-88A9-E9D0116A5F74}" srcOrd="0" destOrd="0" presId="urn:microsoft.com/office/officeart/2005/8/layout/cycle2"/>
    <dgm:cxn modelId="{5A5980E8-31FA-4D19-9399-F834A5FC85F4}" type="presOf" srcId="{B6A1E5CD-52CE-4A27-9E50-F169D6B209A5}" destId="{9AC301B6-C0B7-4D86-BFD7-B9192A077313}" srcOrd="0" destOrd="0" presId="urn:microsoft.com/office/officeart/2005/8/layout/cycle2"/>
    <dgm:cxn modelId="{221BF6EB-1CA8-4E01-8AC6-DDCC937E8D6C}" type="presOf" srcId="{EC2AF0E6-BC4F-4925-9B08-A4AEA950C0F5}" destId="{64F61959-B705-4505-BA62-950FFF40E701}" srcOrd="1" destOrd="0" presId="urn:microsoft.com/office/officeart/2005/8/layout/cycle2"/>
    <dgm:cxn modelId="{019D619D-1236-45F9-9B6D-725E7A3FDE65}" type="presOf" srcId="{7129EF1A-5288-40DB-A85D-0CBAE234571E}" destId="{6AA016FA-C6BB-4D05-AEAD-0E14B8CCA568}" srcOrd="1" destOrd="0" presId="urn:microsoft.com/office/officeart/2005/8/layout/cycle2"/>
    <dgm:cxn modelId="{858CEAFA-37D1-40D8-80FE-634FF2A3BA66}" srcId="{99BC9C09-5639-494B-B576-E51A67CDC856}" destId="{77BFAFEA-C6A0-4D6D-9C03-CA848E6CEA3A}" srcOrd="8" destOrd="0" parTransId="{B8A76F38-E9B1-4185-BD93-D3B9F3525F45}" sibTransId="{2D5DAFE5-0E2D-42B6-8BDB-32D2BBE67159}"/>
    <dgm:cxn modelId="{03B57FC7-CDC6-427E-A5A8-865212330776}" type="presOf" srcId="{40403291-E1DD-4D66-84A7-BF32605710B8}" destId="{A792CA86-ABE7-46CD-9149-E9D79BD6C012}" srcOrd="0" destOrd="0" presId="urn:microsoft.com/office/officeart/2005/8/layout/cycle2"/>
    <dgm:cxn modelId="{3C778261-5171-C245-B2C3-60C811FC4C28}" type="presOf" srcId="{71513C4A-3440-A640-A21B-2613F0B323D7}" destId="{7F41E8BB-E593-4041-A7B6-E439DCFE423D}" srcOrd="0" destOrd="0" presId="urn:microsoft.com/office/officeart/2005/8/layout/cycle2"/>
    <dgm:cxn modelId="{FA7DBD67-3D0A-4A92-B599-C3FB24A680E7}" srcId="{99BC9C09-5639-494B-B576-E51A67CDC856}" destId="{B6207856-0484-4D8F-A609-3499B47A686A}" srcOrd="9" destOrd="0" parTransId="{93796D96-992B-4350-B83A-A6D249E2D9FC}" sibTransId="{27872232-2F72-49D6-B0D6-2DE62F7A9BE2}"/>
    <dgm:cxn modelId="{701F8CAC-D174-4654-AFB5-D16B4DAB84B9}" type="presOf" srcId="{7AFC892C-D17F-40FD-89F6-FD7ADCCF250F}" destId="{7E5DDE69-B702-4052-A9DE-0C10F6DA7868}" srcOrd="1" destOrd="0" presId="urn:microsoft.com/office/officeart/2005/8/layout/cycle2"/>
    <dgm:cxn modelId="{F674BEC9-2373-40C0-8AF4-23141742C550}" type="presOf" srcId="{27872232-2F72-49D6-B0D6-2DE62F7A9BE2}" destId="{86A793B2-81D3-4D03-A908-97A387B35DB1}" srcOrd="1" destOrd="0" presId="urn:microsoft.com/office/officeart/2005/8/layout/cycle2"/>
    <dgm:cxn modelId="{3946AA55-3C34-4928-A05B-109A5140FB3E}" type="presOf" srcId="{77BFAFEA-C6A0-4D6D-9C03-CA848E6CEA3A}" destId="{F445C487-B43B-40DB-9971-27052D8B0140}" srcOrd="0" destOrd="0" presId="urn:microsoft.com/office/officeart/2005/8/layout/cycle2"/>
    <dgm:cxn modelId="{8636F279-B6EF-4F6C-BBC6-760B703DE1E8}" type="presOf" srcId="{E20EB2AA-8C9E-44ED-988F-D923F57B2B22}" destId="{8EC1C126-653B-47E9-B3DE-82996599752E}" srcOrd="1" destOrd="0" presId="urn:microsoft.com/office/officeart/2005/8/layout/cycle2"/>
    <dgm:cxn modelId="{A6E053CF-2F91-4E6F-995B-AE97FD672F67}" type="presOf" srcId="{DAB7548A-5FCA-4977-8CF5-BA66ACB6B374}" destId="{D1B1E31A-B4EA-47B7-A368-CB29DED706B0}" srcOrd="0" destOrd="0" presId="urn:microsoft.com/office/officeart/2005/8/layout/cycle2"/>
    <dgm:cxn modelId="{A89F1689-556F-4E37-9610-B0BC819AB3B4}" type="presOf" srcId="{E36E424D-3192-4C27-B61E-4FBE19859B30}" destId="{E6EB4D13-3A58-4B63-9F32-30DC23E923A2}" srcOrd="0" destOrd="0" presId="urn:microsoft.com/office/officeart/2005/8/layout/cycle2"/>
    <dgm:cxn modelId="{DB5480EF-7D71-4351-92CC-AB5BD7E69EDC}" srcId="{99BC9C09-5639-494B-B576-E51A67CDC856}" destId="{6F291A16-201D-4BE5-B1FF-E13426D4F502}" srcOrd="6" destOrd="0" parTransId="{A6D93B9E-CE39-4A30-B29D-B2C81B3618F5}" sibTransId="{EC2AF0E6-BC4F-4925-9B08-A4AEA950C0F5}"/>
    <dgm:cxn modelId="{CB60D4FC-7A32-40DC-BB78-54EEF7852369}" type="presOf" srcId="{7AFC892C-D17F-40FD-89F6-FD7ADCCF250F}" destId="{0F817E7F-8D37-4CC6-A990-139D08E8E6ED}" srcOrd="0" destOrd="0" presId="urn:microsoft.com/office/officeart/2005/8/layout/cycle2"/>
    <dgm:cxn modelId="{F187A7C9-3724-41D9-B02A-E14527CA72E5}" type="presOf" srcId="{B6A1E5CD-52CE-4A27-9E50-F169D6B209A5}" destId="{33F4BA63-B56B-4883-90F6-3C643EFDC8E2}" srcOrd="1" destOrd="0" presId="urn:microsoft.com/office/officeart/2005/8/layout/cycle2"/>
    <dgm:cxn modelId="{F2D276DD-7B79-4A76-A972-9973E5DDE80C}" srcId="{99BC9C09-5639-494B-B576-E51A67CDC856}" destId="{A9F9D033-CAEB-4D45-8FE0-00BCF58E6F76}" srcOrd="3" destOrd="0" parTransId="{9B79C2F2-B331-4BE1-8FEC-806A40339355}" sibTransId="{7129EF1A-5288-40DB-A85D-0CBAE234571E}"/>
    <dgm:cxn modelId="{56BD0E0A-585F-4909-BF1F-808943C45D2E}" type="presOf" srcId="{27872232-2F72-49D6-B0D6-2DE62F7A9BE2}" destId="{B6AEE679-2ED8-4E44-9D8E-A7A2EE407F9C}" srcOrd="0" destOrd="0" presId="urn:microsoft.com/office/officeart/2005/8/layout/cycle2"/>
    <dgm:cxn modelId="{94DD26A7-2263-4332-854F-181A037552F4}" type="presOf" srcId="{0A8A3952-1C4E-4F16-B03C-AE2D94DA0E1B}" destId="{FD10E9A9-BD77-493B-8092-CADFA27FA628}" srcOrd="0" destOrd="0" presId="urn:microsoft.com/office/officeart/2005/8/layout/cycle2"/>
    <dgm:cxn modelId="{3567D2F8-21E3-4DC3-832F-0C8CBE9EC131}" srcId="{99BC9C09-5639-494B-B576-E51A67CDC856}" destId="{5991726D-21A3-4200-AB68-0BE51FF88D5D}" srcOrd="5" destOrd="0" parTransId="{608F3CA1-2F9B-4DA1-AF69-C4FDB79B7CC0}" sibTransId="{7AFC892C-D17F-40FD-89F6-FD7ADCCF250F}"/>
    <dgm:cxn modelId="{8D78F2BE-0B0F-4C1D-BD82-3E3234A23820}" type="presOf" srcId="{2D5DAFE5-0E2D-42B6-8BDB-32D2BBE67159}" destId="{6989CE8A-0CAF-4DB4-8FF4-E50E8F206837}" srcOrd="0" destOrd="0" presId="urn:microsoft.com/office/officeart/2005/8/layout/cycle2"/>
    <dgm:cxn modelId="{E1939BE1-8F07-4578-B323-22596431D069}" srcId="{99BC9C09-5639-494B-B576-E51A67CDC856}" destId="{E36E424D-3192-4C27-B61E-4FBE19859B30}" srcOrd="7" destOrd="0" parTransId="{4EF2175F-7388-4774-B373-E8333838BE5F}" sibTransId="{B6A1E5CD-52CE-4A27-9E50-F169D6B209A5}"/>
    <dgm:cxn modelId="{2AF6CDA2-85CE-4AB9-82E0-340D243DF9DB}" type="presParOf" srcId="{7EF56448-8FCC-4FF3-93B9-23381C72BB14}" destId="{5AC038D1-10F2-4A79-B014-CE8A88E3F863}" srcOrd="0" destOrd="0" presId="urn:microsoft.com/office/officeart/2005/8/layout/cycle2"/>
    <dgm:cxn modelId="{3D0D3DA6-DEA6-491B-BDEE-EB5D0795640A}" type="presParOf" srcId="{7EF56448-8FCC-4FF3-93B9-23381C72BB14}" destId="{D1B1E31A-B4EA-47B7-A368-CB29DED706B0}" srcOrd="1" destOrd="0" presId="urn:microsoft.com/office/officeart/2005/8/layout/cycle2"/>
    <dgm:cxn modelId="{23A80A41-B414-4AEB-B756-2F9324E5B18C}" type="presParOf" srcId="{D1B1E31A-B4EA-47B7-A368-CB29DED706B0}" destId="{0645CF2F-3D6A-4512-B41A-DC0B00B6A9FE}" srcOrd="0" destOrd="0" presId="urn:microsoft.com/office/officeart/2005/8/layout/cycle2"/>
    <dgm:cxn modelId="{DA5D1FF1-AB70-DC49-B4A3-C72AAB0125B8}" type="presParOf" srcId="{7EF56448-8FCC-4FF3-93B9-23381C72BB14}" destId="{330C8809-52CE-BB4D-9A38-8EBADEBCA67A}" srcOrd="2" destOrd="0" presId="urn:microsoft.com/office/officeart/2005/8/layout/cycle2"/>
    <dgm:cxn modelId="{DF31B855-61CE-7441-8F96-F4493B535389}" type="presParOf" srcId="{7EF56448-8FCC-4FF3-93B9-23381C72BB14}" destId="{7F41E8BB-E593-4041-A7B6-E439DCFE423D}" srcOrd="3" destOrd="0" presId="urn:microsoft.com/office/officeart/2005/8/layout/cycle2"/>
    <dgm:cxn modelId="{4DDD6DC9-15FC-F64F-93C9-5FE805893F46}" type="presParOf" srcId="{7F41E8BB-E593-4041-A7B6-E439DCFE423D}" destId="{2AB13AF5-5B91-F54B-BFA7-4B57B29E4AAD}" srcOrd="0" destOrd="0" presId="urn:microsoft.com/office/officeart/2005/8/layout/cycle2"/>
    <dgm:cxn modelId="{6D6FAC9C-4801-4F05-87DA-64D57158E692}" type="presParOf" srcId="{7EF56448-8FCC-4FF3-93B9-23381C72BB14}" destId="{83DDF826-A90E-4FFA-B523-871CCB526011}" srcOrd="4" destOrd="0" presId="urn:microsoft.com/office/officeart/2005/8/layout/cycle2"/>
    <dgm:cxn modelId="{E705AFCE-4982-4F64-A5BF-EA17BE46A4D7}" type="presParOf" srcId="{7EF56448-8FCC-4FF3-93B9-23381C72BB14}" destId="{A2A61815-7D3B-4CA3-81DC-F0864ED9FFC0}" srcOrd="5" destOrd="0" presId="urn:microsoft.com/office/officeart/2005/8/layout/cycle2"/>
    <dgm:cxn modelId="{29EBFD46-285A-4405-AA30-B746480C1659}" type="presParOf" srcId="{A2A61815-7D3B-4CA3-81DC-F0864ED9FFC0}" destId="{8EC1C126-653B-47E9-B3DE-82996599752E}" srcOrd="0" destOrd="0" presId="urn:microsoft.com/office/officeart/2005/8/layout/cycle2"/>
    <dgm:cxn modelId="{3BFC3437-ABF3-4415-954D-447DE211B2A5}" type="presParOf" srcId="{7EF56448-8FCC-4FF3-93B9-23381C72BB14}" destId="{6D8EAAE1-6433-4EB8-8E6B-6ED9F9AE8B6D}" srcOrd="6" destOrd="0" presId="urn:microsoft.com/office/officeart/2005/8/layout/cycle2"/>
    <dgm:cxn modelId="{6DAB1BC4-335B-4B65-BABC-A2650BE7E2A2}" type="presParOf" srcId="{7EF56448-8FCC-4FF3-93B9-23381C72BB14}" destId="{8EE22EF3-15D6-4E4D-821C-678AAD5A5843}" srcOrd="7" destOrd="0" presId="urn:microsoft.com/office/officeart/2005/8/layout/cycle2"/>
    <dgm:cxn modelId="{78EDAA91-8307-468B-AD5E-9FC1F79BDD29}" type="presParOf" srcId="{8EE22EF3-15D6-4E4D-821C-678AAD5A5843}" destId="{6AA016FA-C6BB-4D05-AEAD-0E14B8CCA568}" srcOrd="0" destOrd="0" presId="urn:microsoft.com/office/officeart/2005/8/layout/cycle2"/>
    <dgm:cxn modelId="{9AE0E6B7-7CC0-49A6-93AC-06083C9240B8}" type="presParOf" srcId="{7EF56448-8FCC-4FF3-93B9-23381C72BB14}" destId="{FD10E9A9-BD77-493B-8092-CADFA27FA628}" srcOrd="8" destOrd="0" presId="urn:microsoft.com/office/officeart/2005/8/layout/cycle2"/>
    <dgm:cxn modelId="{1095AEF5-7ED0-4A3E-95F7-4CBD4F90BAB5}" type="presParOf" srcId="{7EF56448-8FCC-4FF3-93B9-23381C72BB14}" destId="{A792CA86-ABE7-46CD-9149-E9D79BD6C012}" srcOrd="9" destOrd="0" presId="urn:microsoft.com/office/officeart/2005/8/layout/cycle2"/>
    <dgm:cxn modelId="{2274F277-2190-4210-BC7E-517ACEC4BEAA}" type="presParOf" srcId="{A792CA86-ABE7-46CD-9149-E9D79BD6C012}" destId="{A9749C59-4BD9-461D-A94B-9B4AD44DE856}" srcOrd="0" destOrd="0" presId="urn:microsoft.com/office/officeart/2005/8/layout/cycle2"/>
    <dgm:cxn modelId="{6F2ED065-F0D8-4AC4-8E60-0773EDBF1745}" type="presParOf" srcId="{7EF56448-8FCC-4FF3-93B9-23381C72BB14}" destId="{6B2BB0D2-C126-468D-A88F-33DCDE0B0ABC}" srcOrd="10" destOrd="0" presId="urn:microsoft.com/office/officeart/2005/8/layout/cycle2"/>
    <dgm:cxn modelId="{86A59E3E-D95D-40DF-98C2-E3B23561FCA1}" type="presParOf" srcId="{7EF56448-8FCC-4FF3-93B9-23381C72BB14}" destId="{0F817E7F-8D37-4CC6-A990-139D08E8E6ED}" srcOrd="11" destOrd="0" presId="urn:microsoft.com/office/officeart/2005/8/layout/cycle2"/>
    <dgm:cxn modelId="{C24C9FA0-7CA3-47C8-AE78-E0342DF42765}" type="presParOf" srcId="{0F817E7F-8D37-4CC6-A990-139D08E8E6ED}" destId="{7E5DDE69-B702-4052-A9DE-0C10F6DA7868}" srcOrd="0" destOrd="0" presId="urn:microsoft.com/office/officeart/2005/8/layout/cycle2"/>
    <dgm:cxn modelId="{0EAE6248-BC21-4B0B-92B7-75135AB5FAED}" type="presParOf" srcId="{7EF56448-8FCC-4FF3-93B9-23381C72BB14}" destId="{0EA30E45-768F-40BF-AE29-76C3FFCF493D}" srcOrd="12" destOrd="0" presId="urn:microsoft.com/office/officeart/2005/8/layout/cycle2"/>
    <dgm:cxn modelId="{47FD9B31-77FA-4C5E-9992-7AB09F4C7D6A}" type="presParOf" srcId="{7EF56448-8FCC-4FF3-93B9-23381C72BB14}" destId="{4016ABF0-D19D-4E86-88A9-E9D0116A5F74}" srcOrd="13" destOrd="0" presId="urn:microsoft.com/office/officeart/2005/8/layout/cycle2"/>
    <dgm:cxn modelId="{5B2213C1-7F4F-467B-9533-7A07454DFD9B}" type="presParOf" srcId="{4016ABF0-D19D-4E86-88A9-E9D0116A5F74}" destId="{64F61959-B705-4505-BA62-950FFF40E701}" srcOrd="0" destOrd="0" presId="urn:microsoft.com/office/officeart/2005/8/layout/cycle2"/>
    <dgm:cxn modelId="{1D173543-2FA6-449C-ABBE-C1B92B9CA4AD}" type="presParOf" srcId="{7EF56448-8FCC-4FF3-93B9-23381C72BB14}" destId="{E6EB4D13-3A58-4B63-9F32-30DC23E923A2}" srcOrd="14" destOrd="0" presId="urn:microsoft.com/office/officeart/2005/8/layout/cycle2"/>
    <dgm:cxn modelId="{4F6EF55F-BD1E-419D-AEB5-BEA4B191CB80}" type="presParOf" srcId="{7EF56448-8FCC-4FF3-93B9-23381C72BB14}" destId="{9AC301B6-C0B7-4D86-BFD7-B9192A077313}" srcOrd="15" destOrd="0" presId="urn:microsoft.com/office/officeart/2005/8/layout/cycle2"/>
    <dgm:cxn modelId="{E946B9FB-B0B1-4C1F-8922-23310AEB8257}" type="presParOf" srcId="{9AC301B6-C0B7-4D86-BFD7-B9192A077313}" destId="{33F4BA63-B56B-4883-90F6-3C643EFDC8E2}" srcOrd="0" destOrd="0" presId="urn:microsoft.com/office/officeart/2005/8/layout/cycle2"/>
    <dgm:cxn modelId="{E3BC0C09-34AE-423E-8A13-370847033DE5}" type="presParOf" srcId="{7EF56448-8FCC-4FF3-93B9-23381C72BB14}" destId="{F445C487-B43B-40DB-9971-27052D8B0140}" srcOrd="16" destOrd="0" presId="urn:microsoft.com/office/officeart/2005/8/layout/cycle2"/>
    <dgm:cxn modelId="{8F1D5C95-7002-4198-805B-23C298A5E517}" type="presParOf" srcId="{7EF56448-8FCC-4FF3-93B9-23381C72BB14}" destId="{6989CE8A-0CAF-4DB4-8FF4-E50E8F206837}" srcOrd="17" destOrd="0" presId="urn:microsoft.com/office/officeart/2005/8/layout/cycle2"/>
    <dgm:cxn modelId="{AB807BBD-9A8D-45D2-9125-B47754FFF0A8}" type="presParOf" srcId="{6989CE8A-0CAF-4DB4-8FF4-E50E8F206837}" destId="{ED7B0DB3-CD0A-466B-A818-E062E9A4F2B3}" srcOrd="0" destOrd="0" presId="urn:microsoft.com/office/officeart/2005/8/layout/cycle2"/>
    <dgm:cxn modelId="{2BB7E7AA-4CD7-4498-8F4F-89ED4DECBCE0}" type="presParOf" srcId="{7EF56448-8FCC-4FF3-93B9-23381C72BB14}" destId="{4FC87059-68E8-49F5-8B25-7DF51757370F}" srcOrd="18" destOrd="0" presId="urn:microsoft.com/office/officeart/2005/8/layout/cycle2"/>
    <dgm:cxn modelId="{A4B52E8D-73C1-42DB-8207-70FFF55BA9F3}" type="presParOf" srcId="{7EF56448-8FCC-4FF3-93B9-23381C72BB14}" destId="{B6AEE679-2ED8-4E44-9D8E-A7A2EE407F9C}" srcOrd="19" destOrd="0" presId="urn:microsoft.com/office/officeart/2005/8/layout/cycle2"/>
    <dgm:cxn modelId="{F15C4601-BAC4-446D-8C5D-F00017B326FC}" type="presParOf" srcId="{B6AEE679-2ED8-4E44-9D8E-A7A2EE407F9C}" destId="{86A793B2-81D3-4D03-A908-97A387B35DB1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/>
      <dgm:t>
        <a:bodyPr/>
        <a:lstStyle/>
        <a:p>
          <a:r>
            <a:rPr lang="zh-TW" altLang="en-US" dirty="0" smtClean="0"/>
            <a:t>機會與挑戰</a:t>
          </a:r>
          <a:endParaRPr lang="zh-TW" altLang="en-US" dirty="0"/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 smtClean="0"/>
            <a:t>關於互聯網金融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3E93BB4B-DDBB-4874-B070-EED37CC1BD60}" type="presOf" srcId="{53D53256-A754-4BBD-AA8A-3E51EF6B7332}" destId="{371DF444-DDBC-427E-9FEE-DFE4E6239109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EF977186-A239-4B44-A60D-9FC845F36D61}" type="presOf" srcId="{FE62C0D6-7716-4F07-8A32-C1981493321E}" destId="{E90DA5B7-A9FA-4C23-963F-7930D037E7E4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CEFD5BCE-6DC1-4507-A840-3CE968102394}" type="presOf" srcId="{5FF2D4FE-A551-4F3F-AAC9-90D5FFA8619A}" destId="{565F66ED-5189-46DB-A579-BEA28FE6D986}" srcOrd="0" destOrd="0" presId="urn:microsoft.com/office/officeart/2005/8/layout/hChevron3"/>
    <dgm:cxn modelId="{48CEA51D-8FA7-46C0-8109-A3922013778F}" type="presOf" srcId="{252357BE-30EA-49F7-9DBD-B5F30B4F4A9D}" destId="{AFF030F6-8D1D-42AA-8527-70CC9827071F}" srcOrd="0" destOrd="0" presId="urn:microsoft.com/office/officeart/2005/8/layout/hChevron3"/>
    <dgm:cxn modelId="{A4A41558-499A-4349-B5B9-4BD56CB65FA6}" type="presOf" srcId="{9E0F2420-2F7C-4BC9-B3B1-41D079D7B9BA}" destId="{B6154193-CFF1-422A-A0B1-99E4EAC26EDE}" srcOrd="0" destOrd="0" presId="urn:microsoft.com/office/officeart/2005/8/layout/hChevron3"/>
    <dgm:cxn modelId="{0A05E6D9-AE20-4F17-954A-61A9C4ABA6C4}" type="presOf" srcId="{11840DCF-704A-4333-851F-70B4FE134E39}" destId="{4CE1BAFB-AD98-4868-A469-10A5BFCC62FB}" srcOrd="0" destOrd="0" presId="urn:microsoft.com/office/officeart/2005/8/layout/hChevron3"/>
    <dgm:cxn modelId="{12EE1404-F014-4619-818B-A7C4CFB24F39}" type="presParOf" srcId="{AFF030F6-8D1D-42AA-8527-70CC9827071F}" destId="{371DF444-DDBC-427E-9FEE-DFE4E6239109}" srcOrd="0" destOrd="0" presId="urn:microsoft.com/office/officeart/2005/8/layout/hChevron3"/>
    <dgm:cxn modelId="{1ACB884D-268A-4C45-B77E-3038E60DF6A5}" type="presParOf" srcId="{AFF030F6-8D1D-42AA-8527-70CC9827071F}" destId="{ADC953D7-9E50-47BF-933D-60204B80E8FB}" srcOrd="1" destOrd="0" presId="urn:microsoft.com/office/officeart/2005/8/layout/hChevron3"/>
    <dgm:cxn modelId="{45B7E12A-4DC4-4AFF-97CD-6DAD99C63CD3}" type="presParOf" srcId="{AFF030F6-8D1D-42AA-8527-70CC9827071F}" destId="{B6154193-CFF1-422A-A0B1-99E4EAC26EDE}" srcOrd="2" destOrd="0" presId="urn:microsoft.com/office/officeart/2005/8/layout/hChevron3"/>
    <dgm:cxn modelId="{0BAD00CF-615F-4419-AA6E-2E8E1C9AC23A}" type="presParOf" srcId="{AFF030F6-8D1D-42AA-8527-70CC9827071F}" destId="{B0D14E24-9419-4779-91B2-FCCDE3A94F4A}" srcOrd="3" destOrd="0" presId="urn:microsoft.com/office/officeart/2005/8/layout/hChevron3"/>
    <dgm:cxn modelId="{17B78A2D-8C03-4525-B3C7-CDA5A8CA34F1}" type="presParOf" srcId="{AFF030F6-8D1D-42AA-8527-70CC9827071F}" destId="{565F66ED-5189-46DB-A579-BEA28FE6D986}" srcOrd="4" destOrd="0" presId="urn:microsoft.com/office/officeart/2005/8/layout/hChevron3"/>
    <dgm:cxn modelId="{19711D4D-B1F3-491C-A107-82120C745924}" type="presParOf" srcId="{AFF030F6-8D1D-42AA-8527-70CC9827071F}" destId="{5E46F59D-5DCE-432B-B3A1-0BD5CF2E763E}" srcOrd="5" destOrd="0" presId="urn:microsoft.com/office/officeart/2005/8/layout/hChevron3"/>
    <dgm:cxn modelId="{52523C77-1D9B-45F4-BC6C-5C4306A7FA7F}" type="presParOf" srcId="{AFF030F6-8D1D-42AA-8527-70CC9827071F}" destId="{4CE1BAFB-AD98-4868-A469-10A5BFCC62FB}" srcOrd="6" destOrd="0" presId="urn:microsoft.com/office/officeart/2005/8/layout/hChevron3"/>
    <dgm:cxn modelId="{8CADC15F-3638-46CA-833C-E1A0E0593471}" type="presParOf" srcId="{AFF030F6-8D1D-42AA-8527-70CC9827071F}" destId="{D4A6FAAB-8048-431A-808C-023578BE8F34}" srcOrd="7" destOrd="0" presId="urn:microsoft.com/office/officeart/2005/8/layout/hChevron3"/>
    <dgm:cxn modelId="{A138A4A5-5272-4034-8555-CF2F606580DA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/>
      <dgm:t>
        <a:bodyPr/>
        <a:lstStyle/>
        <a:p>
          <a:r>
            <a:rPr lang="zh-TW" altLang="en-US" dirty="0" smtClean="0"/>
            <a:t>機會與挑戰</a:t>
          </a:r>
          <a:endParaRPr lang="zh-TW" altLang="en-US" dirty="0"/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 smtClean="0"/>
            <a:t>關於互聯網金融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337C3A47-AAAF-DB47-B1DF-D8050DB7B09D}" type="presOf" srcId="{9E0F2420-2F7C-4BC9-B3B1-41D079D7B9BA}" destId="{B6154193-CFF1-422A-A0B1-99E4EAC26EDE}" srcOrd="0" destOrd="0" presId="urn:microsoft.com/office/officeart/2005/8/layout/hChevron3"/>
    <dgm:cxn modelId="{74E9FF24-D040-B845-9F73-882BBC14B8D7}" type="presOf" srcId="{5FF2D4FE-A551-4F3F-AAC9-90D5FFA8619A}" destId="{565F66ED-5189-46DB-A579-BEA28FE6D986}" srcOrd="0" destOrd="0" presId="urn:microsoft.com/office/officeart/2005/8/layout/hChevron3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38E413CA-7512-014C-B23A-D282B1C344EC}" type="presOf" srcId="{53D53256-A754-4BBD-AA8A-3E51EF6B7332}" destId="{371DF444-DDBC-427E-9FEE-DFE4E6239109}" srcOrd="0" destOrd="0" presId="urn:microsoft.com/office/officeart/2005/8/layout/hChevron3"/>
    <dgm:cxn modelId="{038C4714-482C-8E48-B23E-1A7BC2C65EBA}" type="presOf" srcId="{FE62C0D6-7716-4F07-8A32-C1981493321E}" destId="{E90DA5B7-A9FA-4C23-963F-7930D037E7E4}" srcOrd="0" destOrd="0" presId="urn:microsoft.com/office/officeart/2005/8/layout/hChevron3"/>
    <dgm:cxn modelId="{0402BCAB-80F8-6D47-B58D-D954680D9DA6}" type="presOf" srcId="{11840DCF-704A-4333-851F-70B4FE134E39}" destId="{4CE1BAFB-AD98-4868-A469-10A5BFCC62FB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CBA768AC-D131-A243-AC59-FD9B9CCB3243}" type="presOf" srcId="{252357BE-30EA-49F7-9DBD-B5F30B4F4A9D}" destId="{AFF030F6-8D1D-42AA-8527-70CC9827071F}" srcOrd="0" destOrd="0" presId="urn:microsoft.com/office/officeart/2005/8/layout/hChevron3"/>
    <dgm:cxn modelId="{BBB139FC-F5E9-8741-9E99-802951C1628C}" type="presParOf" srcId="{AFF030F6-8D1D-42AA-8527-70CC9827071F}" destId="{371DF444-DDBC-427E-9FEE-DFE4E6239109}" srcOrd="0" destOrd="0" presId="urn:microsoft.com/office/officeart/2005/8/layout/hChevron3"/>
    <dgm:cxn modelId="{813F4EF6-DA06-0F40-A7D7-5480C55FDE2D}" type="presParOf" srcId="{AFF030F6-8D1D-42AA-8527-70CC9827071F}" destId="{ADC953D7-9E50-47BF-933D-60204B80E8FB}" srcOrd="1" destOrd="0" presId="urn:microsoft.com/office/officeart/2005/8/layout/hChevron3"/>
    <dgm:cxn modelId="{119AB991-8A11-6A4B-8B78-5E5925C94E6D}" type="presParOf" srcId="{AFF030F6-8D1D-42AA-8527-70CC9827071F}" destId="{B6154193-CFF1-422A-A0B1-99E4EAC26EDE}" srcOrd="2" destOrd="0" presId="urn:microsoft.com/office/officeart/2005/8/layout/hChevron3"/>
    <dgm:cxn modelId="{B3CB3A68-178D-B149-B85C-89841C9F796A}" type="presParOf" srcId="{AFF030F6-8D1D-42AA-8527-70CC9827071F}" destId="{B0D14E24-9419-4779-91B2-FCCDE3A94F4A}" srcOrd="3" destOrd="0" presId="urn:microsoft.com/office/officeart/2005/8/layout/hChevron3"/>
    <dgm:cxn modelId="{4DAEC32E-F0C5-E641-ADD0-014F4816AD01}" type="presParOf" srcId="{AFF030F6-8D1D-42AA-8527-70CC9827071F}" destId="{565F66ED-5189-46DB-A579-BEA28FE6D986}" srcOrd="4" destOrd="0" presId="urn:microsoft.com/office/officeart/2005/8/layout/hChevron3"/>
    <dgm:cxn modelId="{B532CFC1-88A2-7F4C-B7B3-29CC76102908}" type="presParOf" srcId="{AFF030F6-8D1D-42AA-8527-70CC9827071F}" destId="{5E46F59D-5DCE-432B-B3A1-0BD5CF2E763E}" srcOrd="5" destOrd="0" presId="urn:microsoft.com/office/officeart/2005/8/layout/hChevron3"/>
    <dgm:cxn modelId="{1BDD9181-2536-604E-8B78-BD13277DB184}" type="presParOf" srcId="{AFF030F6-8D1D-42AA-8527-70CC9827071F}" destId="{4CE1BAFB-AD98-4868-A469-10A5BFCC62FB}" srcOrd="6" destOrd="0" presId="urn:microsoft.com/office/officeart/2005/8/layout/hChevron3"/>
    <dgm:cxn modelId="{7B1DEE7A-42C6-8A46-A160-6B396F979B39}" type="presParOf" srcId="{AFF030F6-8D1D-42AA-8527-70CC9827071F}" destId="{D4A6FAAB-8048-431A-808C-023578BE8F34}" srcOrd="7" destOrd="0" presId="urn:microsoft.com/office/officeart/2005/8/layout/hChevron3"/>
    <dgm:cxn modelId="{D27D8327-3D0C-874D-BF92-98FD41C01921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/>
      <dgm:t>
        <a:bodyPr/>
        <a:lstStyle/>
        <a:p>
          <a:r>
            <a:rPr lang="zh-TW" altLang="en-US" dirty="0" smtClean="0"/>
            <a:t>機會與挑戰</a:t>
          </a:r>
          <a:endParaRPr lang="zh-TW" altLang="en-US" dirty="0"/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 smtClean="0"/>
            <a:t>關於互聯網金融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E652B135-1BBF-3C40-BAA1-D7A5E6F31D6C}" type="presOf" srcId="{9E0F2420-2F7C-4BC9-B3B1-41D079D7B9BA}" destId="{B6154193-CFF1-422A-A0B1-99E4EAC26EDE}" srcOrd="0" destOrd="0" presId="urn:microsoft.com/office/officeart/2005/8/layout/hChevron3"/>
    <dgm:cxn modelId="{BCA300F5-0489-7F47-8062-15E168517AD5}" type="presOf" srcId="{FE62C0D6-7716-4F07-8A32-C1981493321E}" destId="{E90DA5B7-A9FA-4C23-963F-7930D037E7E4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B3BFC8CE-8EF2-7E47-8805-1BD656DDB414}" type="presOf" srcId="{252357BE-30EA-49F7-9DBD-B5F30B4F4A9D}" destId="{AFF030F6-8D1D-42AA-8527-70CC9827071F}" srcOrd="0" destOrd="0" presId="urn:microsoft.com/office/officeart/2005/8/layout/hChevron3"/>
    <dgm:cxn modelId="{25B10172-FE23-FF40-968B-4611A949231C}" type="presOf" srcId="{5FF2D4FE-A551-4F3F-AAC9-90D5FFA8619A}" destId="{565F66ED-5189-46DB-A579-BEA28FE6D986}" srcOrd="0" destOrd="0" presId="urn:microsoft.com/office/officeart/2005/8/layout/hChevron3"/>
    <dgm:cxn modelId="{38BB64F1-AECC-634D-90BE-A951CEAD2A6E}" type="presOf" srcId="{53D53256-A754-4BBD-AA8A-3E51EF6B7332}" destId="{371DF444-DDBC-427E-9FEE-DFE4E6239109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14E1625A-0922-F44A-8223-CCF7A25B83EF}" type="presOf" srcId="{11840DCF-704A-4333-851F-70B4FE134E39}" destId="{4CE1BAFB-AD98-4868-A469-10A5BFCC62FB}" srcOrd="0" destOrd="0" presId="urn:microsoft.com/office/officeart/2005/8/layout/hChevron3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F2172243-BD03-6247-AEB6-D8CBF9DC804B}" type="presParOf" srcId="{AFF030F6-8D1D-42AA-8527-70CC9827071F}" destId="{371DF444-DDBC-427E-9FEE-DFE4E6239109}" srcOrd="0" destOrd="0" presId="urn:microsoft.com/office/officeart/2005/8/layout/hChevron3"/>
    <dgm:cxn modelId="{66BD8050-B0C8-3041-A881-9D37B90A444D}" type="presParOf" srcId="{AFF030F6-8D1D-42AA-8527-70CC9827071F}" destId="{ADC953D7-9E50-47BF-933D-60204B80E8FB}" srcOrd="1" destOrd="0" presId="urn:microsoft.com/office/officeart/2005/8/layout/hChevron3"/>
    <dgm:cxn modelId="{10750B87-D6D9-AA46-AA0A-9F14350E94B9}" type="presParOf" srcId="{AFF030F6-8D1D-42AA-8527-70CC9827071F}" destId="{B6154193-CFF1-422A-A0B1-99E4EAC26EDE}" srcOrd="2" destOrd="0" presId="urn:microsoft.com/office/officeart/2005/8/layout/hChevron3"/>
    <dgm:cxn modelId="{5CDFB351-ADDF-2A4E-BA5B-0CCD7C9BED95}" type="presParOf" srcId="{AFF030F6-8D1D-42AA-8527-70CC9827071F}" destId="{B0D14E24-9419-4779-91B2-FCCDE3A94F4A}" srcOrd="3" destOrd="0" presId="urn:microsoft.com/office/officeart/2005/8/layout/hChevron3"/>
    <dgm:cxn modelId="{0F9F187C-3A5F-9C46-B175-B44011CA7233}" type="presParOf" srcId="{AFF030F6-8D1D-42AA-8527-70CC9827071F}" destId="{565F66ED-5189-46DB-A579-BEA28FE6D986}" srcOrd="4" destOrd="0" presId="urn:microsoft.com/office/officeart/2005/8/layout/hChevron3"/>
    <dgm:cxn modelId="{5E50FEA9-2B58-BC4F-BF75-E44105D7429C}" type="presParOf" srcId="{AFF030F6-8D1D-42AA-8527-70CC9827071F}" destId="{5E46F59D-5DCE-432B-B3A1-0BD5CF2E763E}" srcOrd="5" destOrd="0" presId="urn:microsoft.com/office/officeart/2005/8/layout/hChevron3"/>
    <dgm:cxn modelId="{AC58E301-675E-8C46-B345-D1CFF81B1038}" type="presParOf" srcId="{AFF030F6-8D1D-42AA-8527-70CC9827071F}" destId="{4CE1BAFB-AD98-4868-A469-10A5BFCC62FB}" srcOrd="6" destOrd="0" presId="urn:microsoft.com/office/officeart/2005/8/layout/hChevron3"/>
    <dgm:cxn modelId="{9CA57C57-91DF-3A45-9A0D-A5FC22FB789F}" type="presParOf" srcId="{AFF030F6-8D1D-42AA-8527-70CC9827071F}" destId="{D4A6FAAB-8048-431A-808C-023578BE8F34}" srcOrd="7" destOrd="0" presId="urn:microsoft.com/office/officeart/2005/8/layout/hChevron3"/>
    <dgm:cxn modelId="{EF33CFAD-6EB5-E34D-BCDC-CDDCAD101023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關於互聯網金融</a:t>
          </a:r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互聯網金融的運作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機會與挑戰</a:t>
          </a:r>
          <a:endParaRPr lang="zh-TW" altLang="en-US" sz="1400" kern="1200" dirty="0"/>
        </a:p>
      </dsp:txBody>
      <dsp:txXfrm>
        <a:off x="9477156" y="0"/>
        <a:ext cx="2524562" cy="37758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關於互聯網金融</a:t>
          </a:r>
          <a:endParaRPr lang="zh-TW" altLang="en-US" sz="1400" kern="1200" dirty="0"/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互聯網金融的運作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機會與挑戰</a:t>
          </a:r>
          <a:endParaRPr lang="zh-TW" altLang="en-US" sz="1400" kern="1200" dirty="0"/>
        </a:p>
      </dsp:txBody>
      <dsp:txXfrm>
        <a:off x="9477156" y="0"/>
        <a:ext cx="2524562" cy="37758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27183" y="0"/>
          <a:ext cx="2902148" cy="37758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關於互聯網金融</a:t>
          </a:r>
          <a:endParaRPr lang="zh-TW" altLang="en-US" sz="1400" kern="1200" dirty="0"/>
        </a:p>
      </dsp:txBody>
      <dsp:txXfrm>
        <a:off x="27183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互聯網金融的運作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49EF90-5ADE-4409-BD21-A4671AAE8E8D}">
      <dsp:nvSpPr>
        <dsp:cNvPr id="0" name=""/>
        <dsp:cNvSpPr/>
      </dsp:nvSpPr>
      <dsp:spPr>
        <a:xfrm>
          <a:off x="-5441786" y="-833333"/>
          <a:ext cx="6480236" cy="6480236"/>
        </a:xfrm>
        <a:prstGeom prst="blockArc">
          <a:avLst>
            <a:gd name="adj1" fmla="val 18900000"/>
            <a:gd name="adj2" fmla="val 2700000"/>
            <a:gd name="adj3" fmla="val 333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C96C00-60B3-4F2B-A47E-0B739CDEDB87}">
      <dsp:nvSpPr>
        <dsp:cNvPr id="0" name=""/>
        <dsp:cNvSpPr/>
      </dsp:nvSpPr>
      <dsp:spPr>
        <a:xfrm>
          <a:off x="668123" y="481356"/>
          <a:ext cx="6366839" cy="96271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60487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4154" tIns="53340" rIns="53340" bIns="53340" numCol="1" spcCol="1270" anchor="ctr" anchorCtr="0">
          <a:noAutofit/>
        </a:bodyPr>
        <a:lstStyle/>
        <a:p>
          <a:pPr lvl="0" algn="just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b="1" i="0" kern="1200" dirty="0" smtClean="0"/>
            <a:t>行動互聯網：透過行動通訊和互聯網結合，使人們能更方便地運用手機使用金融服務</a:t>
          </a:r>
          <a:endParaRPr lang="zh-TW" altLang="en-US" sz="2100" kern="1200" dirty="0"/>
        </a:p>
      </dsp:txBody>
      <dsp:txXfrm>
        <a:off x="668123" y="481356"/>
        <a:ext cx="6366839" cy="962713"/>
      </dsp:txXfrm>
    </dsp:sp>
    <dsp:sp modelId="{8CE46475-6650-47A6-900E-A958392A9204}">
      <dsp:nvSpPr>
        <dsp:cNvPr id="0" name=""/>
        <dsp:cNvSpPr/>
      </dsp:nvSpPr>
      <dsp:spPr>
        <a:xfrm>
          <a:off x="66427" y="361017"/>
          <a:ext cx="1203392" cy="12033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FC90B1-C8EB-474C-B945-5C113C86AE97}">
      <dsp:nvSpPr>
        <dsp:cNvPr id="0" name=""/>
        <dsp:cNvSpPr/>
      </dsp:nvSpPr>
      <dsp:spPr>
        <a:xfrm>
          <a:off x="1084497" y="1933783"/>
          <a:ext cx="6016892" cy="962713"/>
        </a:xfrm>
        <a:prstGeom prst="rect">
          <a:avLst/>
        </a:prstGeom>
        <a:solidFill>
          <a:schemeClr val="accent5">
            <a:hueOff val="-7009649"/>
            <a:satOff val="10306"/>
            <a:lumOff val="8824"/>
            <a:alphaOff val="0"/>
          </a:schemeClr>
        </a:solidFill>
        <a:ln w="12700" cap="flat" cmpd="sng" algn="ctr">
          <a:solidFill>
            <a:srgbClr val="4DA07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4154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b="1" i="0" kern="1200" dirty="0" smtClean="0"/>
            <a:t> 大數據：大量數據收集、整理及分析</a:t>
          </a:r>
          <a:endParaRPr lang="zh-TW" altLang="en-US" sz="2100" kern="1200" dirty="0"/>
        </a:p>
      </dsp:txBody>
      <dsp:txXfrm>
        <a:off x="1084497" y="1933783"/>
        <a:ext cx="6016892" cy="962713"/>
      </dsp:txXfrm>
    </dsp:sp>
    <dsp:sp modelId="{CA1222D1-C0D7-4320-BDD3-E3B81E7E50E2}">
      <dsp:nvSpPr>
        <dsp:cNvPr id="0" name=""/>
        <dsp:cNvSpPr/>
      </dsp:nvSpPr>
      <dsp:spPr>
        <a:xfrm>
          <a:off x="416373" y="1805088"/>
          <a:ext cx="1203392" cy="12033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009649"/>
              <a:satOff val="10306"/>
              <a:lumOff val="882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E57142-E37C-44E1-9EB1-BC70376B7B9E}">
      <dsp:nvSpPr>
        <dsp:cNvPr id="0" name=""/>
        <dsp:cNvSpPr/>
      </dsp:nvSpPr>
      <dsp:spPr>
        <a:xfrm>
          <a:off x="668123" y="3369498"/>
          <a:ext cx="6366839" cy="962713"/>
        </a:xfrm>
        <a:prstGeom prst="rect">
          <a:avLst/>
        </a:prstGeom>
        <a:solidFill>
          <a:schemeClr val="accent5">
            <a:hueOff val="-14019298"/>
            <a:satOff val="20613"/>
            <a:lumOff val="17647"/>
            <a:alphaOff val="0"/>
          </a:schemeClr>
        </a:solidFill>
        <a:ln w="12700" cap="flat" cmpd="sng" algn="ctr">
          <a:solidFill>
            <a:srgbClr val="C1985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4154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b="1" kern="1200" dirty="0" smtClean="0"/>
            <a:t>雲端運算基礎建設：將不同位置的計算資源透過互網網整合起來</a:t>
          </a:r>
          <a:endParaRPr lang="zh-TW" altLang="en-US" sz="2100" b="1" kern="1200" dirty="0"/>
        </a:p>
      </dsp:txBody>
      <dsp:txXfrm>
        <a:off x="668123" y="3369498"/>
        <a:ext cx="6366839" cy="962713"/>
      </dsp:txXfrm>
    </dsp:sp>
    <dsp:sp modelId="{C1B7E16D-F72F-4E72-86B8-BED5149B9912}">
      <dsp:nvSpPr>
        <dsp:cNvPr id="0" name=""/>
        <dsp:cNvSpPr/>
      </dsp:nvSpPr>
      <dsp:spPr>
        <a:xfrm>
          <a:off x="66427" y="3249159"/>
          <a:ext cx="1203392" cy="12033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4019298"/>
              <a:satOff val="20613"/>
              <a:lumOff val="1764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27183" y="0"/>
          <a:ext cx="2902148" cy="37758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關於互聯網金融</a:t>
          </a:r>
          <a:endParaRPr lang="zh-TW" altLang="en-US" sz="1400" kern="1200" dirty="0"/>
        </a:p>
      </dsp:txBody>
      <dsp:txXfrm>
        <a:off x="27183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互聯網金融的運作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27183" y="0"/>
          <a:ext cx="2902148" cy="37758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關於互聯網金融</a:t>
          </a:r>
          <a:endParaRPr lang="zh-TW" altLang="en-US" sz="1400" kern="1200" dirty="0"/>
        </a:p>
      </dsp:txBody>
      <dsp:txXfrm>
        <a:off x="27183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互聯網金融的運作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27183" y="0"/>
          <a:ext cx="2902148" cy="37758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關於互聯網金融</a:t>
          </a:r>
          <a:endParaRPr lang="zh-TW" altLang="en-US" sz="1400" kern="1200" dirty="0"/>
        </a:p>
      </dsp:txBody>
      <dsp:txXfrm>
        <a:off x="27183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互聯網金融的運作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27183" y="0"/>
          <a:ext cx="2902148" cy="37758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關於互聯網金融</a:t>
          </a:r>
          <a:endParaRPr lang="zh-TW" altLang="en-US" sz="1400" kern="1200" dirty="0"/>
        </a:p>
      </dsp:txBody>
      <dsp:txXfrm>
        <a:off x="27183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互聯網金融的運作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27183" y="0"/>
          <a:ext cx="2902148" cy="37758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關於互聯網金融</a:t>
          </a:r>
          <a:endParaRPr lang="zh-TW" altLang="en-US" sz="1400" kern="1200" dirty="0"/>
        </a:p>
      </dsp:txBody>
      <dsp:txXfrm>
        <a:off x="27183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互聯網金融的運作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6012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關於互聯網金融</a:t>
          </a:r>
          <a:endParaRPr lang="zh-TW" altLang="en-US" sz="1800" kern="1200" dirty="0"/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互聯網金融的運作</a:t>
          </a:r>
          <a:endParaRPr lang="zh-TW" altLang="en-US" sz="18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創新模式</a:t>
          </a:r>
          <a:endParaRPr lang="zh-TW" altLang="en-US" sz="18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市場案例</a:t>
          </a:r>
          <a:endParaRPr lang="zh-TW" altLang="en-US" sz="18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6012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關於互聯網金融</a:t>
          </a:r>
          <a:endParaRPr lang="zh-TW" altLang="en-US" sz="1800" kern="1200" dirty="0"/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互聯網金融的運作</a:t>
          </a:r>
          <a:endParaRPr lang="zh-TW" altLang="en-US" sz="18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創新模式</a:t>
          </a:r>
          <a:endParaRPr lang="zh-TW" altLang="en-US" sz="18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市場案例</a:t>
          </a:r>
          <a:endParaRPr lang="zh-TW" altLang="en-US" sz="18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6012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關於互聯網金融</a:t>
          </a:r>
          <a:endParaRPr lang="zh-TW" altLang="en-US" sz="1800" kern="1200" dirty="0"/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互聯網金融的運作</a:t>
          </a:r>
          <a:endParaRPr lang="zh-TW" altLang="en-US" sz="18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創新模式</a:t>
          </a:r>
          <a:endParaRPr lang="zh-TW" altLang="en-US" sz="18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市場案例</a:t>
          </a:r>
          <a:endParaRPr lang="zh-TW" altLang="en-US" sz="18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6012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關於互聯網金融</a:t>
          </a:r>
          <a:endParaRPr lang="zh-TW" altLang="en-US" sz="1800" kern="1200" dirty="0"/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互聯網金融的運作</a:t>
          </a:r>
          <a:endParaRPr lang="zh-TW" altLang="en-US" sz="18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創新模式</a:t>
          </a:r>
          <a:endParaRPr lang="zh-TW" altLang="en-US" sz="18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市場案例</a:t>
          </a:r>
          <a:endParaRPr lang="zh-TW" altLang="en-US" sz="18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742D76-4B78-8E4B-85AC-3CB4F0AF4C27}">
      <dsp:nvSpPr>
        <dsp:cNvPr id="0" name=""/>
        <dsp:cNvSpPr/>
      </dsp:nvSpPr>
      <dsp:spPr>
        <a:xfrm rot="1772226">
          <a:off x="4070281" y="3130014"/>
          <a:ext cx="860306" cy="48779"/>
        </a:xfrm>
        <a:custGeom>
          <a:avLst/>
          <a:gdLst/>
          <a:ahLst/>
          <a:cxnLst/>
          <a:rect l="0" t="0" r="0" b="0"/>
          <a:pathLst>
            <a:path>
              <a:moveTo>
                <a:pt x="0" y="24389"/>
              </a:moveTo>
              <a:lnTo>
                <a:pt x="860306" y="24389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91CA59-C160-5740-8B08-3EE42E59E2A1}">
      <dsp:nvSpPr>
        <dsp:cNvPr id="0" name=""/>
        <dsp:cNvSpPr/>
      </dsp:nvSpPr>
      <dsp:spPr>
        <a:xfrm rot="19827774">
          <a:off x="4070281" y="1523381"/>
          <a:ext cx="860306" cy="48779"/>
        </a:xfrm>
        <a:custGeom>
          <a:avLst/>
          <a:gdLst/>
          <a:ahLst/>
          <a:cxnLst/>
          <a:rect l="0" t="0" r="0" b="0"/>
          <a:pathLst>
            <a:path>
              <a:moveTo>
                <a:pt x="0" y="24389"/>
              </a:moveTo>
              <a:lnTo>
                <a:pt x="860306" y="24389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BFCCDB-12B2-5E4C-AD70-E3897448828D}">
      <dsp:nvSpPr>
        <dsp:cNvPr id="0" name=""/>
        <dsp:cNvSpPr/>
      </dsp:nvSpPr>
      <dsp:spPr>
        <a:xfrm>
          <a:off x="1592055" y="860422"/>
          <a:ext cx="2981329" cy="298132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5268D50-110F-FA43-8B8D-2004EBD0D512}">
      <dsp:nvSpPr>
        <dsp:cNvPr id="0" name=""/>
        <dsp:cNvSpPr/>
      </dsp:nvSpPr>
      <dsp:spPr>
        <a:xfrm>
          <a:off x="4758445" y="384"/>
          <a:ext cx="1788797" cy="1788797"/>
        </a:xfrm>
        <a:prstGeom prst="ellipse">
          <a:avLst/>
        </a:prstGeom>
        <a:gradFill rotWithShape="0">
          <a:gsLst>
            <a:gs pos="0">
              <a:schemeClr val="accent2">
                <a:hueOff val="-4533602"/>
                <a:satOff val="2618"/>
                <a:lumOff val="-4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4533602"/>
                <a:satOff val="2618"/>
                <a:lumOff val="-4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4533602"/>
                <a:satOff val="2618"/>
                <a:lumOff val="-4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700" kern="1200" dirty="0" smtClean="0"/>
            <a:t>風險</a:t>
          </a:r>
          <a:endParaRPr lang="zh-TW" altLang="en-US" sz="4700" kern="1200" dirty="0"/>
        </a:p>
      </dsp:txBody>
      <dsp:txXfrm>
        <a:off x="5020408" y="262347"/>
        <a:ext cx="1264871" cy="1264871"/>
      </dsp:txXfrm>
    </dsp:sp>
    <dsp:sp modelId="{DE9563B5-F95D-9141-B49F-C9F74E0D05DE}">
      <dsp:nvSpPr>
        <dsp:cNvPr id="0" name=""/>
        <dsp:cNvSpPr/>
      </dsp:nvSpPr>
      <dsp:spPr>
        <a:xfrm>
          <a:off x="6726122" y="384"/>
          <a:ext cx="2683196" cy="17887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100" kern="1200" dirty="0" smtClean="0"/>
            <a:t>利率風險</a:t>
          </a:r>
          <a:endParaRPr lang="zh-TW" alt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100" kern="1200" dirty="0" smtClean="0"/>
            <a:t>流動性風險</a:t>
          </a:r>
          <a:endParaRPr lang="zh-TW" alt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100" kern="1200" dirty="0" smtClean="0"/>
            <a:t>信用風險</a:t>
          </a:r>
          <a:endParaRPr lang="zh-TW" alt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100" kern="1200" dirty="0" smtClean="0"/>
            <a:t>操作風險</a:t>
          </a:r>
          <a:endParaRPr lang="zh-TW" alt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2100" kern="1200" dirty="0" smtClean="0"/>
            <a:t>…</a:t>
          </a:r>
          <a:r>
            <a:rPr lang="zh-TW" altLang="en-US" sz="2100" kern="1200" dirty="0" smtClean="0"/>
            <a:t> </a:t>
          </a:r>
          <a:r>
            <a:rPr lang="en-US" altLang="zh-TW" sz="2100" kern="1200" dirty="0" smtClean="0"/>
            <a:t>…</a:t>
          </a:r>
          <a:endParaRPr lang="zh-TW" altLang="en-US" sz="2100" kern="1200" dirty="0"/>
        </a:p>
      </dsp:txBody>
      <dsp:txXfrm>
        <a:off x="6726122" y="384"/>
        <a:ext cx="2683196" cy="1788797"/>
      </dsp:txXfrm>
    </dsp:sp>
    <dsp:sp modelId="{6981C3F0-9299-BA41-AF27-28D72B74C60E}">
      <dsp:nvSpPr>
        <dsp:cNvPr id="0" name=""/>
        <dsp:cNvSpPr/>
      </dsp:nvSpPr>
      <dsp:spPr>
        <a:xfrm>
          <a:off x="4758445" y="2912992"/>
          <a:ext cx="1788797" cy="1788797"/>
        </a:xfrm>
        <a:prstGeom prst="ellipse">
          <a:avLst/>
        </a:prstGeom>
        <a:gradFill rotWithShape="0">
          <a:gsLst>
            <a:gs pos="0">
              <a:schemeClr val="accent2">
                <a:hueOff val="-9067203"/>
                <a:satOff val="5236"/>
                <a:lumOff val="-96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067203"/>
                <a:satOff val="5236"/>
                <a:lumOff val="-96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067203"/>
                <a:satOff val="5236"/>
                <a:lumOff val="-96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700" kern="1200" dirty="0" smtClean="0"/>
            <a:t>監管</a:t>
          </a:r>
          <a:endParaRPr lang="zh-TW" altLang="en-US" sz="4700" kern="1200" dirty="0"/>
        </a:p>
      </dsp:txBody>
      <dsp:txXfrm>
        <a:off x="5020408" y="3174955"/>
        <a:ext cx="1264871" cy="1264871"/>
      </dsp:txXfrm>
    </dsp:sp>
    <dsp:sp modelId="{18C840CF-AD8E-DE4E-944A-4D4DF6BC98F1}">
      <dsp:nvSpPr>
        <dsp:cNvPr id="0" name=""/>
        <dsp:cNvSpPr/>
      </dsp:nvSpPr>
      <dsp:spPr>
        <a:xfrm>
          <a:off x="6726122" y="2912992"/>
          <a:ext cx="2683196" cy="17887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100" kern="1200" dirty="0" smtClean="0"/>
            <a:t>網路銀行監管</a:t>
          </a:r>
          <a:endParaRPr lang="zh-TW" alt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100" kern="1200" dirty="0" smtClean="0"/>
            <a:t>第三方支付監管</a:t>
          </a:r>
          <a:endParaRPr lang="zh-TW" alt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100" kern="1200" dirty="0" smtClean="0"/>
            <a:t>群眾募資平台監管</a:t>
          </a:r>
          <a:endParaRPr lang="zh-TW" alt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2100" kern="1200" smtClean="0"/>
            <a:t>P2P</a:t>
          </a:r>
          <a:r>
            <a:rPr lang="zh-TW" altLang="en-US" sz="2100" kern="1200" smtClean="0"/>
            <a:t>平台監管</a:t>
          </a:r>
          <a:endParaRPr lang="zh-TW" alt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2100" kern="1200" dirty="0" smtClean="0"/>
            <a:t>…</a:t>
          </a:r>
          <a:r>
            <a:rPr lang="zh-TW" altLang="en-US" sz="2100" kern="1200" dirty="0" smtClean="0"/>
            <a:t> </a:t>
          </a:r>
          <a:r>
            <a:rPr lang="en-US" altLang="zh-TW" sz="2100" kern="1200" dirty="0" smtClean="0"/>
            <a:t>…</a:t>
          </a:r>
          <a:endParaRPr lang="zh-TW" altLang="en-US" sz="2100" kern="1200" dirty="0"/>
        </a:p>
      </dsp:txBody>
      <dsp:txXfrm>
        <a:off x="6726122" y="2912992"/>
        <a:ext cx="2683196" cy="1788797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6012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關於互聯網金融</a:t>
          </a:r>
          <a:endParaRPr lang="zh-TW" altLang="en-US" sz="1800" kern="1200" dirty="0"/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互聯網金融的運作</a:t>
          </a:r>
          <a:endParaRPr lang="zh-TW" altLang="en-US" sz="18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創新模式</a:t>
          </a:r>
          <a:endParaRPr lang="zh-TW" altLang="en-US" sz="18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市場案例</a:t>
          </a:r>
          <a:endParaRPr lang="zh-TW" altLang="en-US" sz="18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6012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關於互聯網金融</a:t>
          </a:r>
          <a:endParaRPr lang="zh-TW" altLang="en-US" sz="1800" kern="1200" dirty="0"/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互聯網金融的運作</a:t>
          </a:r>
          <a:endParaRPr lang="zh-TW" altLang="en-US" sz="18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創新模式</a:t>
          </a:r>
          <a:endParaRPr lang="zh-TW" altLang="en-US" sz="18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市場案例</a:t>
          </a:r>
          <a:endParaRPr lang="zh-TW" altLang="en-US" sz="18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6012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關於互聯網金融</a:t>
          </a:r>
          <a:endParaRPr lang="zh-TW" altLang="en-US" sz="1800" kern="1200" dirty="0"/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互聯網金融的運作</a:t>
          </a:r>
          <a:endParaRPr lang="zh-TW" altLang="en-US" sz="18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創新模式</a:t>
          </a:r>
          <a:endParaRPr lang="zh-TW" altLang="en-US" sz="18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市場案例</a:t>
          </a:r>
          <a:endParaRPr lang="zh-TW" altLang="en-US" sz="18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49EF90-5ADE-4409-BD21-A4671AAE8E8D}">
      <dsp:nvSpPr>
        <dsp:cNvPr id="0" name=""/>
        <dsp:cNvSpPr/>
      </dsp:nvSpPr>
      <dsp:spPr>
        <a:xfrm>
          <a:off x="-5442384" y="-833333"/>
          <a:ext cx="6480236" cy="6480236"/>
        </a:xfrm>
        <a:prstGeom prst="blockArc">
          <a:avLst>
            <a:gd name="adj1" fmla="val 18900000"/>
            <a:gd name="adj2" fmla="val 2700000"/>
            <a:gd name="adj3" fmla="val 333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C96C00-60B3-4F2B-A47E-0B739CDEDB87}">
      <dsp:nvSpPr>
        <dsp:cNvPr id="0" name=""/>
        <dsp:cNvSpPr/>
      </dsp:nvSpPr>
      <dsp:spPr>
        <a:xfrm>
          <a:off x="543335" y="370067"/>
          <a:ext cx="5619624" cy="74051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7787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i="0" kern="1200" dirty="0" smtClean="0"/>
            <a:t>第三方支付的專法「電子支付機構管理 條例」</a:t>
          </a:r>
          <a:endParaRPr lang="zh-TW" altLang="en-US" sz="2000" kern="1200" dirty="0"/>
        </a:p>
      </dsp:txBody>
      <dsp:txXfrm>
        <a:off x="543335" y="370067"/>
        <a:ext cx="5619624" cy="740519"/>
      </dsp:txXfrm>
    </dsp:sp>
    <dsp:sp modelId="{8CE46475-6650-47A6-900E-A958392A9204}">
      <dsp:nvSpPr>
        <dsp:cNvPr id="0" name=""/>
        <dsp:cNvSpPr/>
      </dsp:nvSpPr>
      <dsp:spPr>
        <a:xfrm>
          <a:off x="80510" y="277502"/>
          <a:ext cx="925649" cy="9256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FC90B1-C8EB-474C-B945-5C113C86AE97}">
      <dsp:nvSpPr>
        <dsp:cNvPr id="0" name=""/>
        <dsp:cNvSpPr/>
      </dsp:nvSpPr>
      <dsp:spPr>
        <a:xfrm>
          <a:off x="967892" y="1481038"/>
          <a:ext cx="5195067" cy="740519"/>
        </a:xfrm>
        <a:prstGeom prst="rect">
          <a:avLst/>
        </a:prstGeom>
        <a:solidFill>
          <a:schemeClr val="accent5">
            <a:hueOff val="-4673100"/>
            <a:satOff val="6871"/>
            <a:lumOff val="58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7787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i="0" kern="1200" dirty="0" smtClean="0"/>
            <a:t>金融科技發展策略白皮書</a:t>
          </a:r>
          <a:endParaRPr lang="zh-TW" altLang="en-US" sz="2000" kern="1200" dirty="0"/>
        </a:p>
      </dsp:txBody>
      <dsp:txXfrm>
        <a:off x="967892" y="1481038"/>
        <a:ext cx="5195067" cy="740519"/>
      </dsp:txXfrm>
    </dsp:sp>
    <dsp:sp modelId="{CA1222D1-C0D7-4320-BDD3-E3B81E7E50E2}">
      <dsp:nvSpPr>
        <dsp:cNvPr id="0" name=""/>
        <dsp:cNvSpPr/>
      </dsp:nvSpPr>
      <dsp:spPr>
        <a:xfrm>
          <a:off x="505067" y="1388473"/>
          <a:ext cx="925649" cy="9256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4673100"/>
              <a:satOff val="6871"/>
              <a:lumOff val="588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E57142-E37C-44E1-9EB1-BC70376B7B9E}">
      <dsp:nvSpPr>
        <dsp:cNvPr id="0" name=""/>
        <dsp:cNvSpPr/>
      </dsp:nvSpPr>
      <dsp:spPr>
        <a:xfrm>
          <a:off x="967892" y="2592010"/>
          <a:ext cx="5195067" cy="740519"/>
        </a:xfrm>
        <a:prstGeom prst="rect">
          <a:avLst/>
        </a:prstGeom>
        <a:solidFill>
          <a:schemeClr val="accent5">
            <a:hueOff val="-9346199"/>
            <a:satOff val="13742"/>
            <a:lumOff val="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7787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i="0" kern="1200" dirty="0" smtClean="0"/>
            <a:t>推動金融科技發展十大計畫</a:t>
          </a:r>
          <a:endParaRPr lang="zh-TW" altLang="en-US" sz="2000" kern="1200" dirty="0"/>
        </a:p>
      </dsp:txBody>
      <dsp:txXfrm>
        <a:off x="967892" y="2592010"/>
        <a:ext cx="5195067" cy="740519"/>
      </dsp:txXfrm>
    </dsp:sp>
    <dsp:sp modelId="{C1B7E16D-F72F-4E72-86B8-BED5149B9912}">
      <dsp:nvSpPr>
        <dsp:cNvPr id="0" name=""/>
        <dsp:cNvSpPr/>
      </dsp:nvSpPr>
      <dsp:spPr>
        <a:xfrm>
          <a:off x="505067" y="2499445"/>
          <a:ext cx="925649" cy="9256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9346199"/>
              <a:satOff val="13742"/>
              <a:lumOff val="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D9D666-134B-4328-AD28-EFD63CC2BB5B}">
      <dsp:nvSpPr>
        <dsp:cNvPr id="0" name=""/>
        <dsp:cNvSpPr/>
      </dsp:nvSpPr>
      <dsp:spPr>
        <a:xfrm>
          <a:off x="543335" y="3702982"/>
          <a:ext cx="5619624" cy="740519"/>
        </a:xfrm>
        <a:prstGeom prst="rect">
          <a:avLst/>
        </a:prstGeom>
        <a:solidFill>
          <a:schemeClr val="accent5">
            <a:hueOff val="-14019298"/>
            <a:satOff val="20613"/>
            <a:lumOff val="1764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7787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i="0" kern="1200" dirty="0" smtClean="0"/>
            <a:t>成立跨局處的金融科技辦公室、數位金融研究小組</a:t>
          </a:r>
          <a:endParaRPr lang="zh-TW" altLang="en-US" sz="2000" kern="1200" dirty="0"/>
        </a:p>
      </dsp:txBody>
      <dsp:txXfrm>
        <a:off x="543335" y="3702982"/>
        <a:ext cx="5619624" cy="740519"/>
      </dsp:txXfrm>
    </dsp:sp>
    <dsp:sp modelId="{66381D05-60B1-461F-8FDA-21016FAEA00D}">
      <dsp:nvSpPr>
        <dsp:cNvPr id="0" name=""/>
        <dsp:cNvSpPr/>
      </dsp:nvSpPr>
      <dsp:spPr>
        <a:xfrm>
          <a:off x="80510" y="3610417"/>
          <a:ext cx="925649" cy="9256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4019298"/>
              <a:satOff val="20613"/>
              <a:lumOff val="1764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6012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關於互聯網金融</a:t>
          </a:r>
          <a:endParaRPr lang="zh-TW" altLang="en-US" sz="1800" kern="1200" dirty="0"/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smtClean="0"/>
            <a:t>互聯網金融的運作</a:t>
          </a:r>
          <a:endParaRPr lang="zh-TW" altLang="en-US" sz="18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創新模式</a:t>
          </a:r>
          <a:endParaRPr lang="zh-TW" altLang="en-US" sz="18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市場案例</a:t>
          </a:r>
          <a:endParaRPr lang="zh-TW" altLang="en-US" sz="18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關於互聯網金融</a:t>
          </a:r>
          <a:endParaRPr lang="zh-TW" altLang="en-US" sz="1400" kern="1200" dirty="0"/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smtClean="0"/>
            <a:t>互聯網金融的運作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關於互聯網金融</a:t>
          </a:r>
          <a:endParaRPr lang="zh-TW" altLang="en-US" sz="1400" kern="1200" dirty="0"/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smtClean="0"/>
            <a:t>互聯網金融的運作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關於互聯網金融</a:t>
          </a:r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互聯網金融的運作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機會與挑戰</a:t>
          </a:r>
          <a:endParaRPr lang="zh-TW" altLang="en-US" sz="1400" kern="1200" dirty="0"/>
        </a:p>
      </dsp:txBody>
      <dsp:txXfrm>
        <a:off x="9477156" y="0"/>
        <a:ext cx="2524562" cy="377586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6012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關於互聯網金融</a:t>
          </a:r>
          <a:endParaRPr lang="zh-TW" altLang="en-US" sz="1800" kern="1200" dirty="0"/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smtClean="0"/>
            <a:t>互聯網金融的運作</a:t>
          </a:r>
          <a:endParaRPr lang="zh-TW" altLang="en-US" sz="18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創新模式</a:t>
          </a:r>
          <a:endParaRPr lang="zh-TW" altLang="en-US" sz="18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市場案例</a:t>
          </a:r>
          <a:endParaRPr lang="zh-TW" altLang="en-US" sz="18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關於互聯網金融</a:t>
          </a:r>
          <a:endParaRPr lang="zh-TW" altLang="en-US" sz="1400" kern="1200" dirty="0"/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互聯網金融的運作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機會與挑戰</a:t>
          </a:r>
          <a:endParaRPr lang="zh-TW" altLang="en-US" sz="1400" kern="1200" dirty="0"/>
        </a:p>
      </dsp:txBody>
      <dsp:txXfrm>
        <a:off x="9477156" y="0"/>
        <a:ext cx="2524562" cy="37758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關於互聯網金融</a:t>
          </a:r>
          <a:endParaRPr lang="zh-TW" altLang="en-US" sz="1400" kern="1200" dirty="0"/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互聯網金融的運作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機會與挑戰</a:t>
          </a:r>
          <a:endParaRPr lang="zh-TW" altLang="en-US" sz="1400" kern="1200" dirty="0"/>
        </a:p>
      </dsp:txBody>
      <dsp:txXfrm>
        <a:off x="9477156" y="0"/>
        <a:ext cx="2524562" cy="37758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C038D1-10F2-4A79-B014-CE8A88E3F863}">
      <dsp:nvSpPr>
        <dsp:cNvPr id="0" name=""/>
        <dsp:cNvSpPr/>
      </dsp:nvSpPr>
      <dsp:spPr>
        <a:xfrm>
          <a:off x="2736484" y="-153624"/>
          <a:ext cx="1222470" cy="1270962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第三方支付</a:t>
          </a:r>
          <a:endParaRPr lang="zh-TW" altLang="en-US" sz="2000" kern="1200" dirty="0"/>
        </a:p>
      </dsp:txBody>
      <dsp:txXfrm>
        <a:off x="2915511" y="32504"/>
        <a:ext cx="864416" cy="898706"/>
      </dsp:txXfrm>
    </dsp:sp>
    <dsp:sp modelId="{D1B1E31A-B4EA-47B7-A368-CB29DED706B0}">
      <dsp:nvSpPr>
        <dsp:cNvPr id="0" name=""/>
        <dsp:cNvSpPr/>
      </dsp:nvSpPr>
      <dsp:spPr>
        <a:xfrm rot="1080000">
          <a:off x="3972171" y="541391"/>
          <a:ext cx="110835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>
        <a:off x="3972985" y="600801"/>
        <a:ext cx="77585" cy="193643"/>
      </dsp:txXfrm>
    </dsp:sp>
    <dsp:sp modelId="{330C8809-52CE-BB4D-9A38-8EBADEBCA67A}">
      <dsp:nvSpPr>
        <dsp:cNvPr id="0" name=""/>
        <dsp:cNvSpPr/>
      </dsp:nvSpPr>
      <dsp:spPr>
        <a:xfrm>
          <a:off x="4102189" y="290119"/>
          <a:ext cx="1222470" cy="1270962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行動</a:t>
          </a:r>
          <a:br>
            <a:rPr lang="zh-TW" altLang="en-US" sz="2000" kern="1200" dirty="0" smtClean="0"/>
          </a:br>
          <a:r>
            <a:rPr lang="zh-TW" altLang="en-US" sz="2000" kern="1200" dirty="0" smtClean="0"/>
            <a:t>支付</a:t>
          </a:r>
          <a:endParaRPr lang="zh-TW" altLang="en-US" sz="2000" kern="1200" dirty="0"/>
        </a:p>
      </dsp:txBody>
      <dsp:txXfrm>
        <a:off x="4281216" y="476247"/>
        <a:ext cx="864416" cy="898706"/>
      </dsp:txXfrm>
    </dsp:sp>
    <dsp:sp modelId="{7F41E8BB-E593-4041-A7B6-E439DCFE423D}">
      <dsp:nvSpPr>
        <dsp:cNvPr id="0" name=""/>
        <dsp:cNvSpPr/>
      </dsp:nvSpPr>
      <dsp:spPr>
        <a:xfrm rot="3240000">
          <a:off x="5085499" y="1342887"/>
          <a:ext cx="96684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>
        <a:off x="5091477" y="1395701"/>
        <a:ext cx="67679" cy="193643"/>
      </dsp:txXfrm>
    </dsp:sp>
    <dsp:sp modelId="{83DDF826-A90E-4FFA-B523-871CCB526011}">
      <dsp:nvSpPr>
        <dsp:cNvPr id="0" name=""/>
        <dsp:cNvSpPr/>
      </dsp:nvSpPr>
      <dsp:spPr>
        <a:xfrm>
          <a:off x="4946240" y="1451857"/>
          <a:ext cx="1222470" cy="1270962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kern="1200" dirty="0" smtClean="0"/>
            <a:t>P2P</a:t>
          </a:r>
          <a:br>
            <a:rPr lang="en-US" altLang="zh-TW" sz="2000" kern="1200" dirty="0" smtClean="0"/>
          </a:br>
          <a:r>
            <a:rPr lang="zh-TW" altLang="en-US" sz="2000" kern="1200" dirty="0" smtClean="0"/>
            <a:t>借貸</a:t>
          </a:r>
          <a:endParaRPr lang="zh-TW" altLang="en-US" sz="2000" kern="1200" dirty="0"/>
        </a:p>
      </dsp:txBody>
      <dsp:txXfrm>
        <a:off x="5125267" y="1637985"/>
        <a:ext cx="864416" cy="898706"/>
      </dsp:txXfrm>
    </dsp:sp>
    <dsp:sp modelId="{A2A61815-7D3B-4CA3-81DC-F0864ED9FFC0}">
      <dsp:nvSpPr>
        <dsp:cNvPr id="0" name=""/>
        <dsp:cNvSpPr/>
      </dsp:nvSpPr>
      <dsp:spPr>
        <a:xfrm rot="5400000">
          <a:off x="5513744" y="2641488"/>
          <a:ext cx="87462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>
        <a:off x="5526864" y="2692916"/>
        <a:ext cx="61223" cy="193643"/>
      </dsp:txXfrm>
    </dsp:sp>
    <dsp:sp modelId="{6D8EAAE1-6433-4EB8-8E6B-6ED9F9AE8B6D}">
      <dsp:nvSpPr>
        <dsp:cNvPr id="0" name=""/>
        <dsp:cNvSpPr/>
      </dsp:nvSpPr>
      <dsp:spPr>
        <a:xfrm>
          <a:off x="4946240" y="2887844"/>
          <a:ext cx="1222470" cy="1270962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群眾</a:t>
          </a:r>
          <a:r>
            <a:rPr lang="en-US" altLang="zh-TW" sz="2000" kern="1200" dirty="0" smtClean="0"/>
            <a:t/>
          </a:r>
          <a:br>
            <a:rPr lang="en-US" altLang="zh-TW" sz="2000" kern="1200" dirty="0" smtClean="0"/>
          </a:br>
          <a:r>
            <a:rPr lang="zh-TW" altLang="en-US" sz="2000" kern="1200" dirty="0" smtClean="0"/>
            <a:t>募資</a:t>
          </a:r>
          <a:endParaRPr lang="zh-TW" altLang="en-US" sz="2000" kern="1200" dirty="0"/>
        </a:p>
      </dsp:txBody>
      <dsp:txXfrm>
        <a:off x="5125267" y="3073972"/>
        <a:ext cx="864416" cy="898706"/>
      </dsp:txXfrm>
    </dsp:sp>
    <dsp:sp modelId="{8EE22EF3-15D6-4E4D-821C-678AAD5A5843}">
      <dsp:nvSpPr>
        <dsp:cNvPr id="0" name=""/>
        <dsp:cNvSpPr/>
      </dsp:nvSpPr>
      <dsp:spPr>
        <a:xfrm rot="7560000">
          <a:off x="5088716" y="3940611"/>
          <a:ext cx="96684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 rot="10800000">
        <a:off x="5111743" y="3993425"/>
        <a:ext cx="67679" cy="193643"/>
      </dsp:txXfrm>
    </dsp:sp>
    <dsp:sp modelId="{FD10E9A9-BD77-493B-8092-CADFA27FA628}">
      <dsp:nvSpPr>
        <dsp:cNvPr id="0" name=""/>
        <dsp:cNvSpPr/>
      </dsp:nvSpPr>
      <dsp:spPr>
        <a:xfrm>
          <a:off x="4102189" y="4049581"/>
          <a:ext cx="1222470" cy="1270962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虛擬</a:t>
          </a:r>
          <a:r>
            <a:rPr lang="en-US" altLang="zh-TW" sz="2000" kern="1200" dirty="0" smtClean="0"/>
            <a:t/>
          </a:r>
          <a:br>
            <a:rPr lang="en-US" altLang="zh-TW" sz="2000" kern="1200" dirty="0" smtClean="0"/>
          </a:br>
          <a:r>
            <a:rPr lang="zh-TW" altLang="en-US" sz="2000" kern="1200" dirty="0" smtClean="0"/>
            <a:t>貨幣</a:t>
          </a:r>
          <a:endParaRPr lang="zh-TW" altLang="en-US" sz="2000" kern="1200" dirty="0"/>
        </a:p>
      </dsp:txBody>
      <dsp:txXfrm>
        <a:off x="4281216" y="4235709"/>
        <a:ext cx="864416" cy="898706"/>
      </dsp:txXfrm>
    </dsp:sp>
    <dsp:sp modelId="{A792CA86-ABE7-46CD-9149-E9D79BD6C012}">
      <dsp:nvSpPr>
        <dsp:cNvPr id="0" name=""/>
        <dsp:cNvSpPr/>
      </dsp:nvSpPr>
      <dsp:spPr>
        <a:xfrm rot="9720000">
          <a:off x="3978137" y="4744597"/>
          <a:ext cx="110835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 rot="10800000">
        <a:off x="4010573" y="4804007"/>
        <a:ext cx="77585" cy="193643"/>
      </dsp:txXfrm>
    </dsp:sp>
    <dsp:sp modelId="{6B2BB0D2-C126-468D-A88F-33DCDE0B0ABC}">
      <dsp:nvSpPr>
        <dsp:cNvPr id="0" name=""/>
        <dsp:cNvSpPr/>
      </dsp:nvSpPr>
      <dsp:spPr>
        <a:xfrm>
          <a:off x="2736484" y="4493326"/>
          <a:ext cx="1222470" cy="1270962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數位</a:t>
          </a:r>
          <a:r>
            <a:rPr lang="en-US" altLang="zh-TW" sz="2000" kern="1200" dirty="0" smtClean="0"/>
            <a:t/>
          </a:r>
          <a:br>
            <a:rPr lang="en-US" altLang="zh-TW" sz="2000" kern="1200" dirty="0" smtClean="0"/>
          </a:br>
          <a:r>
            <a:rPr lang="zh-TW" altLang="en-US" sz="2000" kern="1200" dirty="0" smtClean="0"/>
            <a:t>銀行</a:t>
          </a:r>
          <a:endParaRPr lang="zh-TW" altLang="en-US" sz="2000" kern="1200" dirty="0"/>
        </a:p>
      </dsp:txBody>
      <dsp:txXfrm>
        <a:off x="2915511" y="4679454"/>
        <a:ext cx="864416" cy="898706"/>
      </dsp:txXfrm>
    </dsp:sp>
    <dsp:sp modelId="{0F817E7F-8D37-4CC6-A990-139D08E8E6ED}">
      <dsp:nvSpPr>
        <dsp:cNvPr id="0" name=""/>
        <dsp:cNvSpPr/>
      </dsp:nvSpPr>
      <dsp:spPr>
        <a:xfrm rot="11880000">
          <a:off x="2612433" y="4746535"/>
          <a:ext cx="110835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 rot="10800000">
        <a:off x="2644869" y="4816219"/>
        <a:ext cx="77585" cy="193643"/>
      </dsp:txXfrm>
    </dsp:sp>
    <dsp:sp modelId="{0EA30E45-768F-40BF-AE29-76C3FFCF493D}">
      <dsp:nvSpPr>
        <dsp:cNvPr id="0" name=""/>
        <dsp:cNvSpPr/>
      </dsp:nvSpPr>
      <dsp:spPr>
        <a:xfrm>
          <a:off x="1370780" y="4049581"/>
          <a:ext cx="1222470" cy="1270962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保險</a:t>
          </a:r>
          <a:r>
            <a:rPr lang="en-US" altLang="zh-TW" sz="2000" kern="1200" dirty="0" smtClean="0"/>
            <a:t/>
          </a:r>
          <a:br>
            <a:rPr lang="en-US" altLang="zh-TW" sz="2000" kern="1200" dirty="0" smtClean="0"/>
          </a:br>
          <a:r>
            <a:rPr lang="zh-TW" altLang="en-US" sz="2000" kern="1200" dirty="0" smtClean="0"/>
            <a:t>科技</a:t>
          </a:r>
          <a:endParaRPr lang="zh-TW" altLang="en-US" sz="2000" kern="1200" dirty="0"/>
        </a:p>
      </dsp:txBody>
      <dsp:txXfrm>
        <a:off x="1549807" y="4235709"/>
        <a:ext cx="864416" cy="898706"/>
      </dsp:txXfrm>
    </dsp:sp>
    <dsp:sp modelId="{4016ABF0-D19D-4E86-88A9-E9D0116A5F74}">
      <dsp:nvSpPr>
        <dsp:cNvPr id="0" name=""/>
        <dsp:cNvSpPr/>
      </dsp:nvSpPr>
      <dsp:spPr>
        <a:xfrm rot="14040000">
          <a:off x="1513255" y="3945039"/>
          <a:ext cx="96684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 rot="10800000">
        <a:off x="1536282" y="4021319"/>
        <a:ext cx="67679" cy="193643"/>
      </dsp:txXfrm>
    </dsp:sp>
    <dsp:sp modelId="{E6EB4D13-3A58-4B63-9F32-30DC23E923A2}">
      <dsp:nvSpPr>
        <dsp:cNvPr id="0" name=""/>
        <dsp:cNvSpPr/>
      </dsp:nvSpPr>
      <dsp:spPr>
        <a:xfrm>
          <a:off x="526728" y="2887844"/>
          <a:ext cx="1222470" cy="1270962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智慧</a:t>
          </a:r>
          <a:r>
            <a:rPr lang="en-US" altLang="zh-TW" sz="2000" kern="1200" dirty="0" smtClean="0"/>
            <a:t/>
          </a:r>
          <a:br>
            <a:rPr lang="en-US" altLang="zh-TW" sz="2000" kern="1200" dirty="0" smtClean="0"/>
          </a:br>
          <a:r>
            <a:rPr lang="zh-TW" altLang="en-US" sz="2000" kern="1200" dirty="0" smtClean="0"/>
            <a:t>理財</a:t>
          </a:r>
          <a:endParaRPr lang="zh-TW" altLang="en-US" sz="2000" kern="1200" dirty="0"/>
        </a:p>
      </dsp:txBody>
      <dsp:txXfrm>
        <a:off x="705755" y="3073972"/>
        <a:ext cx="864416" cy="898706"/>
      </dsp:txXfrm>
    </dsp:sp>
    <dsp:sp modelId="{9AC301B6-C0B7-4D86-BFD7-B9192A077313}">
      <dsp:nvSpPr>
        <dsp:cNvPr id="0" name=""/>
        <dsp:cNvSpPr/>
      </dsp:nvSpPr>
      <dsp:spPr>
        <a:xfrm rot="16200000">
          <a:off x="1094232" y="2646438"/>
          <a:ext cx="87462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>
        <a:off x="1107352" y="2724105"/>
        <a:ext cx="61223" cy="193643"/>
      </dsp:txXfrm>
    </dsp:sp>
    <dsp:sp modelId="{F445C487-B43B-40DB-9971-27052D8B0140}">
      <dsp:nvSpPr>
        <dsp:cNvPr id="0" name=""/>
        <dsp:cNvSpPr/>
      </dsp:nvSpPr>
      <dsp:spPr>
        <a:xfrm>
          <a:off x="526728" y="1451857"/>
          <a:ext cx="1222470" cy="1270962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網路</a:t>
          </a:r>
          <a:r>
            <a:rPr lang="en-US" altLang="zh-TW" sz="2000" kern="1200" dirty="0" smtClean="0"/>
            <a:t/>
          </a:r>
          <a:br>
            <a:rPr lang="en-US" altLang="zh-TW" sz="2000" kern="1200" dirty="0" smtClean="0"/>
          </a:br>
          <a:r>
            <a:rPr lang="zh-TW" altLang="en-US" sz="2000" kern="1200" dirty="0" smtClean="0"/>
            <a:t>信評</a:t>
          </a:r>
          <a:endParaRPr lang="zh-TW" altLang="en-US" sz="2000" kern="1200" dirty="0"/>
        </a:p>
      </dsp:txBody>
      <dsp:txXfrm>
        <a:off x="705755" y="1637985"/>
        <a:ext cx="864416" cy="898706"/>
      </dsp:txXfrm>
    </dsp:sp>
    <dsp:sp modelId="{6989CE8A-0CAF-4DB4-8FF4-E50E8F206837}">
      <dsp:nvSpPr>
        <dsp:cNvPr id="0" name=""/>
        <dsp:cNvSpPr/>
      </dsp:nvSpPr>
      <dsp:spPr>
        <a:xfrm rot="18360000">
          <a:off x="1510038" y="1347315"/>
          <a:ext cx="96684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 dirty="0"/>
        </a:p>
      </dsp:txBody>
      <dsp:txXfrm>
        <a:off x="1516016" y="1423595"/>
        <a:ext cx="67679" cy="193643"/>
      </dsp:txXfrm>
    </dsp:sp>
    <dsp:sp modelId="{4FC87059-68E8-49F5-8B25-7DF51757370F}">
      <dsp:nvSpPr>
        <dsp:cNvPr id="0" name=""/>
        <dsp:cNvSpPr/>
      </dsp:nvSpPr>
      <dsp:spPr>
        <a:xfrm>
          <a:off x="1370780" y="290119"/>
          <a:ext cx="1222470" cy="1270962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電商</a:t>
          </a:r>
          <a:r>
            <a:rPr lang="en-US" altLang="zh-TW" sz="2000" kern="1200" dirty="0" smtClean="0"/>
            <a:t/>
          </a:r>
          <a:br>
            <a:rPr lang="en-US" altLang="zh-TW" sz="2000" kern="1200" dirty="0" smtClean="0"/>
          </a:br>
          <a:r>
            <a:rPr lang="zh-TW" altLang="en-US" sz="2000" kern="1200" dirty="0" smtClean="0"/>
            <a:t>金融</a:t>
          </a:r>
          <a:endParaRPr lang="zh-TW" altLang="en-US" sz="2000" kern="1200" dirty="0"/>
        </a:p>
      </dsp:txBody>
      <dsp:txXfrm>
        <a:off x="1549807" y="476247"/>
        <a:ext cx="864416" cy="898706"/>
      </dsp:txXfrm>
    </dsp:sp>
    <dsp:sp modelId="{B6AEE679-2ED8-4E44-9D8E-A7A2EE407F9C}">
      <dsp:nvSpPr>
        <dsp:cNvPr id="0" name=""/>
        <dsp:cNvSpPr/>
      </dsp:nvSpPr>
      <dsp:spPr>
        <a:xfrm rot="20520000">
          <a:off x="2606466" y="543329"/>
          <a:ext cx="110835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>
        <a:off x="2607280" y="613013"/>
        <a:ext cx="77585" cy="19364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關於互聯網金融</a:t>
          </a:r>
          <a:endParaRPr lang="zh-TW" altLang="en-US" sz="1400" kern="1200" dirty="0"/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互聯網金融的運作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機會與挑戰</a:t>
          </a:r>
          <a:endParaRPr lang="zh-TW" altLang="en-US" sz="1400" kern="1200" dirty="0"/>
        </a:p>
      </dsp:txBody>
      <dsp:txXfrm>
        <a:off x="9477156" y="0"/>
        <a:ext cx="2524562" cy="37758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關於互聯網金融</a:t>
          </a:r>
          <a:endParaRPr lang="zh-TW" altLang="en-US" sz="1400" kern="1200" dirty="0"/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互聯網金融的運作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機會與挑戰</a:t>
          </a:r>
          <a:endParaRPr lang="zh-TW" altLang="en-US" sz="1400" kern="1200" dirty="0"/>
        </a:p>
      </dsp:txBody>
      <dsp:txXfrm>
        <a:off x="9477156" y="0"/>
        <a:ext cx="2524562" cy="37758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關於互聯網金融</a:t>
          </a:r>
          <a:endParaRPr lang="zh-TW" altLang="en-US" sz="1400" kern="1200" dirty="0"/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互聯網金融的運作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機會與挑戰</a:t>
          </a:r>
          <a:endParaRPr lang="zh-TW" altLang="en-US" sz="1400" kern="1200" dirty="0"/>
        </a:p>
      </dsp:txBody>
      <dsp:txXfrm>
        <a:off x="9477156" y="0"/>
        <a:ext cx="2524562" cy="3775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5304" cy="35568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797022" y="0"/>
            <a:ext cx="4435304" cy="35568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1DD028-BB2C-4A59-8F84-734BC93101FD}" type="datetimeFigureOut">
              <a:rPr lang="zh-TW" altLang="en-US" smtClean="0"/>
              <a:pPr/>
              <a:t>2017/3/10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6743619"/>
            <a:ext cx="4435304" cy="3556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797022" y="6743619"/>
            <a:ext cx="4435304" cy="3556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B71458-8291-49D0-B11F-187E02A5317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84065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4998" cy="35619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797247" y="0"/>
            <a:ext cx="4434998" cy="35619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A82F9F93-F531-46CE-B7F7-BF8B8D0E45CE}" type="datetimeFigureOut">
              <a:rPr lang="zh-TW" altLang="en-US" smtClean="0"/>
              <a:pPr/>
              <a:t>2017/3/10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987675" y="887413"/>
            <a:ext cx="4259263" cy="23955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1023462" y="3416538"/>
            <a:ext cx="8187690" cy="279534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6743104"/>
            <a:ext cx="4434998" cy="35619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797247" y="6743104"/>
            <a:ext cx="4434998" cy="35619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00C42748-69DF-4C6E-A652-E07A698A4EE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2031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9610A-8179-B34C-A2EB-2A556FEAB015}" type="slidenum">
              <a:rPr kumimoji="1" lang="zh-TW" altLang="en-US" smtClean="0"/>
              <a:pPr/>
              <a:t>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771899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47167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9610A-8179-B34C-A2EB-2A556FEAB015}" type="slidenum">
              <a:rPr kumimoji="1" lang="zh-TW" altLang="en-US" smtClean="0"/>
              <a:pPr/>
              <a:t>7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174800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一是顧客的知識</a:t>
            </a:r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(Knowledge of Customers)</a:t>
            </a:r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，包括資料整合、大數據分析與應用和數位行銷等；</a:t>
            </a:r>
          </a:p>
          <a:p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二是多元通路的整合</a:t>
            </a:r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(Multi-channel Integration)</a:t>
            </a:r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，包括全通路</a:t>
            </a:r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altLang="zh-TW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Omini</a:t>
            </a:r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-Channel)</a:t>
            </a:r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、客戶體驗等；</a:t>
            </a:r>
          </a:p>
          <a:p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三是社群金融</a:t>
            </a:r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(Social Banking)</a:t>
            </a:r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，包括社群媒體策略、社群分析與輿情掌握等；</a:t>
            </a:r>
          </a:p>
          <a:p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四是行動能力</a:t>
            </a:r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(Mobility)</a:t>
            </a:r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，透過數位科技和客戶互動、提供客戶價值與服務和增加銷售機會與客戶關係；</a:t>
            </a:r>
          </a:p>
          <a:p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五是企業文化改變</a:t>
            </a:r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(Cultural Change)</a:t>
            </a:r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，也就是必須具有以客戶為核心的中心思想，以及跨部門的整合思考設計。</a:t>
            </a:r>
            <a:endParaRPr lang="en-US" altLang="zh-TW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kumimoji="1" lang="en-US" altLang="zh-TW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kumimoji="1" lang="en-US" altLang="zh-TW" dirty="0" smtClean="0"/>
              <a:t>http://</a:t>
            </a:r>
            <a:r>
              <a:rPr kumimoji="1" lang="en-US" altLang="zh-TW" dirty="0" err="1" smtClean="0"/>
              <a:t>iknow.stpi.narl.org.tw</a:t>
            </a:r>
            <a:r>
              <a:rPr kumimoji="1" lang="en-US" altLang="zh-TW" dirty="0" smtClean="0"/>
              <a:t>/post/</a:t>
            </a:r>
            <a:r>
              <a:rPr kumimoji="1" lang="en-US" altLang="zh-TW" dirty="0" err="1" smtClean="0"/>
              <a:t>Read.aspx?PostID</a:t>
            </a:r>
            <a:r>
              <a:rPr kumimoji="1" lang="en-US" altLang="zh-TW" dirty="0" smtClean="0"/>
              <a:t>=12256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73794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 dirty="0" smtClean="0"/>
              <a:t>http://</a:t>
            </a:r>
            <a:r>
              <a:rPr kumimoji="1" lang="en-US" altLang="zh-TW" dirty="0" err="1" smtClean="0"/>
              <a:t>iknow.stpi.narl.org.tw</a:t>
            </a:r>
            <a:r>
              <a:rPr kumimoji="1" lang="en-US" altLang="zh-TW" dirty="0" smtClean="0"/>
              <a:t>/post/</a:t>
            </a:r>
            <a:r>
              <a:rPr kumimoji="1" lang="en-US" altLang="zh-TW" dirty="0" err="1" smtClean="0"/>
              <a:t>Read.aspx?PostID</a:t>
            </a:r>
            <a:r>
              <a:rPr kumimoji="1" lang="en-US" altLang="zh-TW" dirty="0" smtClean="0"/>
              <a:t>=12256</a:t>
            </a:r>
          </a:p>
          <a:p>
            <a:r>
              <a:rPr kumimoji="1" lang="en-US" altLang="zh-TW" dirty="0" smtClean="0"/>
              <a:t>https://read01.com/5mmDeD.html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66231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7379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cxnSp>
        <p:nvCxnSpPr>
          <p:cNvPr id="25" name="Shape 10"/>
          <p:cNvCxnSpPr/>
          <p:nvPr userDrawn="1"/>
        </p:nvCxnSpPr>
        <p:spPr>
          <a:xfrm>
            <a:off x="9343647" y="4235849"/>
            <a:ext cx="7496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" name="Shape 11"/>
          <p:cNvCxnSpPr/>
          <p:nvPr userDrawn="1"/>
        </p:nvCxnSpPr>
        <p:spPr>
          <a:xfrm>
            <a:off x="2100045" y="4211001"/>
            <a:ext cx="7496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7" name="Shape 12"/>
          <p:cNvGrpSpPr/>
          <p:nvPr userDrawn="1"/>
        </p:nvGrpSpPr>
        <p:grpSpPr>
          <a:xfrm>
            <a:off x="1338859" y="1362700"/>
            <a:ext cx="9515556" cy="203200"/>
            <a:chOff x="1346428" y="1011300"/>
            <a:chExt cx="6452100" cy="152400"/>
          </a:xfrm>
        </p:grpSpPr>
        <p:cxnSp>
          <p:nvCxnSpPr>
            <p:cNvPr id="28" name="Shape 13"/>
            <p:cNvCxnSpPr/>
            <p:nvPr/>
          </p:nvCxnSpPr>
          <p:spPr>
            <a:xfrm rot="10800000">
              <a:off x="1346428" y="1011300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Shape 14"/>
            <p:cNvCxnSpPr/>
            <p:nvPr/>
          </p:nvCxnSpPr>
          <p:spPr>
            <a:xfrm rot="10800000">
              <a:off x="1346428" y="1163700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0" name="Shape 15"/>
          <p:cNvGrpSpPr/>
          <p:nvPr userDrawn="1"/>
        </p:nvGrpSpPr>
        <p:grpSpPr>
          <a:xfrm>
            <a:off x="1338869" y="5292133"/>
            <a:ext cx="9515556" cy="203200"/>
            <a:chOff x="1346435" y="3969087"/>
            <a:chExt cx="6452100" cy="152400"/>
          </a:xfrm>
        </p:grpSpPr>
        <p:cxnSp>
          <p:nvCxnSpPr>
            <p:cNvPr id="31" name="Shape 16"/>
            <p:cNvCxnSpPr/>
            <p:nvPr/>
          </p:nvCxnSpPr>
          <p:spPr>
            <a:xfrm>
              <a:off x="1346435" y="4121487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Shape 17"/>
            <p:cNvCxnSpPr/>
            <p:nvPr/>
          </p:nvCxnSpPr>
          <p:spPr>
            <a:xfrm>
              <a:off x="1346435" y="3969087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3" name="Shape 18"/>
          <p:cNvSpPr txBox="1">
            <a:spLocks noGrp="1"/>
          </p:cNvSpPr>
          <p:nvPr>
            <p:ph type="ctrTitle"/>
          </p:nvPr>
        </p:nvSpPr>
        <p:spPr>
          <a:xfrm>
            <a:off x="1338867" y="2335685"/>
            <a:ext cx="9515600" cy="13632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7200"/>
            </a:lvl1pPr>
            <a:lvl2pPr lvl="1" algn="ctr">
              <a:spcBef>
                <a:spcPts val="0"/>
              </a:spcBef>
              <a:buSzPct val="100000"/>
              <a:defRPr sz="7200"/>
            </a:lvl2pPr>
            <a:lvl3pPr lvl="2" algn="ctr">
              <a:spcBef>
                <a:spcPts val="0"/>
              </a:spcBef>
              <a:buSzPct val="100000"/>
              <a:defRPr sz="7200"/>
            </a:lvl3pPr>
            <a:lvl4pPr lvl="3" algn="ctr">
              <a:spcBef>
                <a:spcPts val="0"/>
              </a:spcBef>
              <a:buSzPct val="100000"/>
              <a:defRPr sz="7200"/>
            </a:lvl4pPr>
            <a:lvl5pPr lvl="4" algn="ctr">
              <a:spcBef>
                <a:spcPts val="0"/>
              </a:spcBef>
              <a:buSzPct val="100000"/>
              <a:defRPr sz="7200"/>
            </a:lvl5pPr>
            <a:lvl6pPr lvl="5" algn="ctr">
              <a:spcBef>
                <a:spcPts val="0"/>
              </a:spcBef>
              <a:buSzPct val="100000"/>
              <a:defRPr sz="7200"/>
            </a:lvl6pPr>
            <a:lvl7pPr lvl="6" algn="ctr">
              <a:spcBef>
                <a:spcPts val="0"/>
              </a:spcBef>
              <a:buSzPct val="100000"/>
              <a:defRPr sz="7200"/>
            </a:lvl7pPr>
            <a:lvl8pPr lvl="7" algn="ctr">
              <a:spcBef>
                <a:spcPts val="0"/>
              </a:spcBef>
              <a:buSzPct val="100000"/>
              <a:defRPr sz="7200"/>
            </a:lvl8pPr>
            <a:lvl9pPr lvl="8" algn="ctr">
              <a:spcBef>
                <a:spcPts val="0"/>
              </a:spcBef>
              <a:buSzPct val="100000"/>
              <a:defRPr sz="7200"/>
            </a:lvl9pPr>
          </a:lstStyle>
          <a:p>
            <a:endParaRPr dirty="0"/>
          </a:p>
        </p:txBody>
      </p:sp>
      <p:sp>
        <p:nvSpPr>
          <p:cNvPr id="34" name="Shape 19"/>
          <p:cNvSpPr txBox="1">
            <a:spLocks noGrp="1"/>
          </p:cNvSpPr>
          <p:nvPr>
            <p:ph type="subTitle" idx="1"/>
          </p:nvPr>
        </p:nvSpPr>
        <p:spPr>
          <a:xfrm>
            <a:off x="2849633" y="3800052"/>
            <a:ext cx="6494000" cy="1056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3531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8281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4931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26"/>
          <p:cNvSpPr/>
          <p:nvPr userDrawn="1"/>
        </p:nvSpPr>
        <p:spPr>
          <a:xfrm>
            <a:off x="0" y="6423852"/>
            <a:ext cx="12192000" cy="4341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altLang="en-US" dirty="0"/>
              <a:t>   </a:t>
            </a:r>
            <a:endParaRPr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2057" y="365126"/>
            <a:ext cx="11002297" cy="954856"/>
          </a:xfrm>
        </p:spPr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2057" y="1474839"/>
            <a:ext cx="11002297" cy="4702124"/>
          </a:xfrm>
        </p:spPr>
        <p:txBody>
          <a:bodyPr/>
          <a:lstStyle>
            <a:lvl1pPr>
              <a:lnSpc>
                <a:spcPct val="100000"/>
              </a:lnSpc>
              <a:defRPr sz="2600"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800"/>
            </a:lvl4pPr>
            <a:lvl5pPr>
              <a:lnSpc>
                <a:spcPct val="100000"/>
              </a:lnSpc>
              <a:defRPr sz="1800"/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《105-1</a:t>
            </a:r>
            <a:r>
              <a:rPr lang="zh-TW" altLang="en-US" dirty="0"/>
              <a:t>網路經濟與數位金融</a:t>
            </a:r>
            <a:r>
              <a:rPr lang="en-US" altLang="zh-TW" dirty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9325232" y="647831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7A223AD-9DE0-49EC-B40D-C8FE98D1D69B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60454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7007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974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7842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6488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2067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1420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1255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12057" y="365126"/>
            <a:ext cx="10975465" cy="9548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12057" y="1474839"/>
            <a:ext cx="10975465" cy="4702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A223AD-9DE0-49EC-B40D-C8FE98D1D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6796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image" Target="../media/image17.png"/><Relationship Id="rId7" Type="http://schemas.openxmlformats.org/officeDocument/2006/relationships/diagramData" Target="../diagrams/data10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microsoft.com/office/2007/relationships/diagramDrawing" Target="../diagrams/drawing10.xml"/><Relationship Id="rId5" Type="http://schemas.openxmlformats.org/officeDocument/2006/relationships/image" Target="../media/image19.png"/><Relationship Id="rId10" Type="http://schemas.openxmlformats.org/officeDocument/2006/relationships/diagramColors" Target="../diagrams/colors10.xml"/><Relationship Id="rId4" Type="http://schemas.openxmlformats.org/officeDocument/2006/relationships/image" Target="../media/image18.png"/><Relationship Id="rId9" Type="http://schemas.openxmlformats.org/officeDocument/2006/relationships/diagramQuickStyle" Target="../diagrams/quickStyle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13" Type="http://schemas.openxmlformats.org/officeDocument/2006/relationships/image" Target="../media/image22.png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12" Type="http://schemas.openxmlformats.org/officeDocument/2006/relationships/image" Target="../media/image21.jp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5" Type="http://schemas.openxmlformats.org/officeDocument/2006/relationships/image" Target="../media/image24.png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Relationship Id="rId1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33.jpeg"/><Relationship Id="rId18" Type="http://schemas.openxmlformats.org/officeDocument/2006/relationships/diagramColors" Target="../diagrams/colors13.xml"/><Relationship Id="rId3" Type="http://schemas.openxmlformats.org/officeDocument/2006/relationships/image" Target="../media/image26.png"/><Relationship Id="rId7" Type="http://schemas.openxmlformats.org/officeDocument/2006/relationships/image" Target="../media/image21.jpg"/><Relationship Id="rId12" Type="http://schemas.openxmlformats.org/officeDocument/2006/relationships/image" Target="../media/image32.png"/><Relationship Id="rId17" Type="http://schemas.openxmlformats.org/officeDocument/2006/relationships/diagramQuickStyle" Target="../diagrams/quickStyle13.xml"/><Relationship Id="rId2" Type="http://schemas.openxmlformats.org/officeDocument/2006/relationships/image" Target="../media/image25.png"/><Relationship Id="rId16" Type="http://schemas.openxmlformats.org/officeDocument/2006/relationships/diagramLayout" Target="../diagrams/layout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11" Type="http://schemas.openxmlformats.org/officeDocument/2006/relationships/image" Target="../media/image31.png"/><Relationship Id="rId5" Type="http://schemas.openxmlformats.org/officeDocument/2006/relationships/image" Target="../media/image28.png"/><Relationship Id="rId15" Type="http://schemas.openxmlformats.org/officeDocument/2006/relationships/diagramData" Target="../diagrams/data13.xml"/><Relationship Id="rId10" Type="http://schemas.openxmlformats.org/officeDocument/2006/relationships/image" Target="../media/image30.png"/><Relationship Id="rId19" Type="http://schemas.microsoft.com/office/2007/relationships/diagramDrawing" Target="../diagrams/drawing13.xml"/><Relationship Id="rId4" Type="http://schemas.openxmlformats.org/officeDocument/2006/relationships/image" Target="../media/image27.jpg"/><Relationship Id="rId9" Type="http://schemas.openxmlformats.org/officeDocument/2006/relationships/image" Target="../media/image23.png"/><Relationship Id="rId1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g"/><Relationship Id="rId3" Type="http://schemas.openxmlformats.org/officeDocument/2006/relationships/diagramLayout" Target="../diagrams/layout14.xml"/><Relationship Id="rId7" Type="http://schemas.openxmlformats.org/officeDocument/2006/relationships/image" Target="../media/image35.pn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Relationship Id="rId9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g"/><Relationship Id="rId13" Type="http://schemas.openxmlformats.org/officeDocument/2006/relationships/image" Target="../media/image41.png"/><Relationship Id="rId18" Type="http://schemas.openxmlformats.org/officeDocument/2006/relationships/image" Target="../media/image46.png"/><Relationship Id="rId3" Type="http://schemas.openxmlformats.org/officeDocument/2006/relationships/diagramLayout" Target="../diagrams/layout15.xml"/><Relationship Id="rId21" Type="http://schemas.openxmlformats.org/officeDocument/2006/relationships/image" Target="../media/image49.jpe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17" Type="http://schemas.openxmlformats.org/officeDocument/2006/relationships/image" Target="../media/image45.png"/><Relationship Id="rId2" Type="http://schemas.openxmlformats.org/officeDocument/2006/relationships/diagramData" Target="../diagrams/data15.xml"/><Relationship Id="rId16" Type="http://schemas.openxmlformats.org/officeDocument/2006/relationships/image" Target="../media/image44.png"/><Relationship Id="rId20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11" Type="http://schemas.openxmlformats.org/officeDocument/2006/relationships/image" Target="../media/image39.png"/><Relationship Id="rId5" Type="http://schemas.openxmlformats.org/officeDocument/2006/relationships/diagramColors" Target="../diagrams/colors15.xml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19" Type="http://schemas.openxmlformats.org/officeDocument/2006/relationships/image" Target="../media/image47.png"/><Relationship Id="rId4" Type="http://schemas.openxmlformats.org/officeDocument/2006/relationships/diagramQuickStyle" Target="../diagrams/quickStyle15.xml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13" Type="http://schemas.openxmlformats.org/officeDocument/2006/relationships/image" Target="../media/image56.png"/><Relationship Id="rId3" Type="http://schemas.openxmlformats.org/officeDocument/2006/relationships/diagramLayout" Target="../diagrams/layout16.xml"/><Relationship Id="rId7" Type="http://schemas.openxmlformats.org/officeDocument/2006/relationships/image" Target="../media/image50.jpeg"/><Relationship Id="rId12" Type="http://schemas.openxmlformats.org/officeDocument/2006/relationships/image" Target="../media/image55.png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11" Type="http://schemas.openxmlformats.org/officeDocument/2006/relationships/image" Target="../media/image54.png"/><Relationship Id="rId5" Type="http://schemas.openxmlformats.org/officeDocument/2006/relationships/diagramColors" Target="../diagrams/colors16.xml"/><Relationship Id="rId10" Type="http://schemas.openxmlformats.org/officeDocument/2006/relationships/image" Target="../media/image53.png"/><Relationship Id="rId4" Type="http://schemas.openxmlformats.org/officeDocument/2006/relationships/diagramQuickStyle" Target="../diagrams/quickStyle16.xml"/><Relationship Id="rId9" Type="http://schemas.openxmlformats.org/officeDocument/2006/relationships/image" Target="../media/image52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3" Type="http://schemas.openxmlformats.org/officeDocument/2006/relationships/diagramLayout" Target="../diagrams/layout17.xml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17" Type="http://schemas.openxmlformats.org/officeDocument/2006/relationships/image" Target="../media/image67.png"/><Relationship Id="rId2" Type="http://schemas.openxmlformats.org/officeDocument/2006/relationships/diagramData" Target="../diagrams/data17.xml"/><Relationship Id="rId16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11" Type="http://schemas.openxmlformats.org/officeDocument/2006/relationships/image" Target="../media/image61.png"/><Relationship Id="rId5" Type="http://schemas.openxmlformats.org/officeDocument/2006/relationships/diagramColors" Target="../diagrams/colors17.xml"/><Relationship Id="rId15" Type="http://schemas.openxmlformats.org/officeDocument/2006/relationships/image" Target="../media/image65.png"/><Relationship Id="rId10" Type="http://schemas.openxmlformats.org/officeDocument/2006/relationships/image" Target="../media/image60.jpeg"/><Relationship Id="rId4" Type="http://schemas.openxmlformats.org/officeDocument/2006/relationships/diagramQuickStyle" Target="../diagrams/quickStyle17.xml"/><Relationship Id="rId9" Type="http://schemas.openxmlformats.org/officeDocument/2006/relationships/image" Target="../media/image59.png"/><Relationship Id="rId14" Type="http://schemas.openxmlformats.org/officeDocument/2006/relationships/image" Target="../media/image6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diagramLayout" Target="../diagrams/layout19.xml"/><Relationship Id="rId7" Type="http://schemas.openxmlformats.org/officeDocument/2006/relationships/image" Target="../media/image69.jpg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1.xml"/><Relationship Id="rId3" Type="http://schemas.openxmlformats.org/officeDocument/2006/relationships/image" Target="../media/image72.png"/><Relationship Id="rId7" Type="http://schemas.openxmlformats.org/officeDocument/2006/relationships/diagramColors" Target="../diagrams/colors2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1.xml"/><Relationship Id="rId5" Type="http://schemas.openxmlformats.org/officeDocument/2006/relationships/diagramLayout" Target="../diagrams/layout21.xml"/><Relationship Id="rId4" Type="http://schemas.openxmlformats.org/officeDocument/2006/relationships/diagramData" Target="../diagrams/data2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3.xml"/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12" Type="http://schemas.microsoft.com/office/2007/relationships/diagramDrawing" Target="../diagrams/drawing2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2.xml"/><Relationship Id="rId11" Type="http://schemas.openxmlformats.org/officeDocument/2006/relationships/diagramColors" Target="../diagrams/colors23.xml"/><Relationship Id="rId5" Type="http://schemas.openxmlformats.org/officeDocument/2006/relationships/diagramQuickStyle" Target="../diagrams/quickStyle22.xml"/><Relationship Id="rId10" Type="http://schemas.openxmlformats.org/officeDocument/2006/relationships/diagramQuickStyle" Target="../diagrams/quickStyle23.xml"/><Relationship Id="rId4" Type="http://schemas.openxmlformats.org/officeDocument/2006/relationships/diagramLayout" Target="../diagrams/layout22.xml"/><Relationship Id="rId9" Type="http://schemas.openxmlformats.org/officeDocument/2006/relationships/diagramLayout" Target="../diagrams/layout2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6.xml"/><Relationship Id="rId3" Type="http://schemas.openxmlformats.org/officeDocument/2006/relationships/diagramLayout" Target="../diagrams/layout25.xml"/><Relationship Id="rId7" Type="http://schemas.openxmlformats.org/officeDocument/2006/relationships/image" Target="../media/image75.jpg"/><Relationship Id="rId12" Type="http://schemas.microsoft.com/office/2007/relationships/diagramDrawing" Target="../diagrams/drawing26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11" Type="http://schemas.openxmlformats.org/officeDocument/2006/relationships/diagramColors" Target="../diagrams/colors26.xml"/><Relationship Id="rId5" Type="http://schemas.openxmlformats.org/officeDocument/2006/relationships/diagramColors" Target="../diagrams/colors25.xml"/><Relationship Id="rId10" Type="http://schemas.openxmlformats.org/officeDocument/2006/relationships/diagramQuickStyle" Target="../diagrams/quickStyle26.xml"/><Relationship Id="rId4" Type="http://schemas.openxmlformats.org/officeDocument/2006/relationships/diagramQuickStyle" Target="../diagrams/quickStyle25.xml"/><Relationship Id="rId9" Type="http://schemas.openxmlformats.org/officeDocument/2006/relationships/diagramLayout" Target="../diagrams/layout2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8.xml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8.xml"/><Relationship Id="rId5" Type="http://schemas.openxmlformats.org/officeDocument/2006/relationships/diagramColors" Target="../diagrams/colors28.xml"/><Relationship Id="rId4" Type="http://schemas.openxmlformats.org/officeDocument/2006/relationships/diagramQuickStyle" Target="../diagrams/quickStyle2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9.xml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9.xml"/><Relationship Id="rId5" Type="http://schemas.openxmlformats.org/officeDocument/2006/relationships/diagramColors" Target="../diagrams/colors29.xml"/><Relationship Id="rId4" Type="http://schemas.openxmlformats.org/officeDocument/2006/relationships/diagramQuickStyle" Target="../diagrams/quickStyle2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0.xml"/><Relationship Id="rId2" Type="http://schemas.openxmlformats.org/officeDocument/2006/relationships/diagramData" Target="../diagrams/data3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0.xml"/><Relationship Id="rId5" Type="http://schemas.openxmlformats.org/officeDocument/2006/relationships/diagramColors" Target="../diagrams/colors30.xml"/><Relationship Id="rId4" Type="http://schemas.openxmlformats.org/officeDocument/2006/relationships/diagramQuickStyle" Target="../diagrams/quickStyle3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13" Type="http://schemas.openxmlformats.org/officeDocument/2006/relationships/diagramQuickStyle" Target="../diagrams/quickStyle3.xml"/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12" Type="http://schemas.openxmlformats.org/officeDocument/2006/relationships/diagramLayout" Target="../diagrams/layout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openxmlformats.org/officeDocument/2006/relationships/diagramData" Target="../diagrams/data3.xml"/><Relationship Id="rId5" Type="http://schemas.openxmlformats.org/officeDocument/2006/relationships/diagramColors" Target="../diagrams/colors2.xml"/><Relationship Id="rId15" Type="http://schemas.microsoft.com/office/2007/relationships/diagramDrawing" Target="../diagrams/drawing3.xml"/><Relationship Id="rId10" Type="http://schemas.openxmlformats.org/officeDocument/2006/relationships/image" Target="../media/image5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4.png"/><Relationship Id="rId14" Type="http://schemas.openxmlformats.org/officeDocument/2006/relationships/diagramColors" Target="../diagrams/colors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6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diagramQuickStyle" Target="../diagrams/quickStyle9.xml"/><Relationship Id="rId3" Type="http://schemas.openxmlformats.org/officeDocument/2006/relationships/image" Target="../media/image8.png"/><Relationship Id="rId7" Type="http://schemas.openxmlformats.org/officeDocument/2006/relationships/image" Target="../media/image12.gif"/><Relationship Id="rId12" Type="http://schemas.openxmlformats.org/officeDocument/2006/relationships/diagramLayout" Target="../diagrams/layout9.xm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diagramData" Target="../diagrams/data9.xml"/><Relationship Id="rId5" Type="http://schemas.openxmlformats.org/officeDocument/2006/relationships/image" Target="../media/image10.jpeg"/><Relationship Id="rId15" Type="http://schemas.microsoft.com/office/2007/relationships/diagramDrawing" Target="../diagrams/drawing9.xml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jpeg"/><Relationship Id="rId14" Type="http://schemas.openxmlformats.org/officeDocument/2006/relationships/diagramColors" Target="../diagrams/colors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</a:t>
            </a:fld>
            <a:endParaRPr lang="zh-TW" altLang="en-US"/>
          </a:p>
        </p:txBody>
      </p:sp>
      <p:sp>
        <p:nvSpPr>
          <p:cNvPr id="112" name="Shape 112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150000"/>
              </a:lnSpc>
              <a:spcBef>
                <a:spcPts val="600"/>
              </a:spcBef>
              <a:defRPr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algn="ctr"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zh-TW" altLang="en-US" dirty="0" smtClean="0">
                <a:latin typeface="+mn-ea"/>
                <a:ea typeface="+mn-ea"/>
                <a:cs typeface="+mj-cs"/>
                <a:sym typeface="Helvetica"/>
              </a:rPr>
              <a:t>互聯網金融模式</a:t>
            </a:r>
            <a:endParaRPr dirty="0">
              <a:latin typeface="+mn-ea"/>
              <a:ea typeface="+mn-ea"/>
              <a:cs typeface="+mj-cs"/>
              <a:sym typeface="Helvetica"/>
            </a:endParaRPr>
          </a:p>
        </p:txBody>
      </p:sp>
      <p:sp>
        <p:nvSpPr>
          <p:cNvPr id="2" name="子標題 1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kumimoji="1" lang="en-US" altLang="zh-TW" b="1" dirty="0" smtClean="0">
                <a:solidFill>
                  <a:schemeClr val="accent2"/>
                </a:solidFill>
                <a:latin typeface="+mn-ea"/>
              </a:rPr>
              <a:t>Internet</a:t>
            </a:r>
            <a:r>
              <a:rPr kumimoji="1" lang="zh-TW" altLang="en-US" b="1" dirty="0" smtClean="0">
                <a:solidFill>
                  <a:schemeClr val="accent2"/>
                </a:solidFill>
                <a:latin typeface="+mn-ea"/>
              </a:rPr>
              <a:t> </a:t>
            </a:r>
            <a:r>
              <a:rPr kumimoji="1" lang="en-US" altLang="zh-TW" b="1" dirty="0" smtClean="0">
                <a:solidFill>
                  <a:schemeClr val="accent2"/>
                </a:solidFill>
                <a:latin typeface="+mn-ea"/>
              </a:rPr>
              <a:t>Finance</a:t>
            </a:r>
            <a:r>
              <a:rPr kumimoji="1" lang="zh-TW" altLang="en-US" b="1" dirty="0" smtClean="0">
                <a:solidFill>
                  <a:schemeClr val="accent2"/>
                </a:solidFill>
                <a:latin typeface="+mn-ea"/>
              </a:rPr>
              <a:t> </a:t>
            </a:r>
            <a:r>
              <a:rPr kumimoji="1" lang="en-US" altLang="zh-TW" b="1" dirty="0" smtClean="0">
                <a:solidFill>
                  <a:schemeClr val="accent2"/>
                </a:solidFill>
                <a:latin typeface="+mn-ea"/>
              </a:rPr>
              <a:t>Models</a:t>
            </a:r>
            <a:endParaRPr kumimoji="1" lang="en-US" altLang="zh-TW" b="1" dirty="0">
              <a:solidFill>
                <a:schemeClr val="accent2"/>
              </a:solidFill>
              <a:latin typeface="+mn-ea"/>
            </a:endParaRPr>
          </a:p>
        </p:txBody>
      </p:sp>
      <p:sp>
        <p:nvSpPr>
          <p:cNvPr id="6" name="頁尾版面配置區 1"/>
          <p:cNvSpPr txBox="1">
            <a:spLocks/>
          </p:cNvSpPr>
          <p:nvPr/>
        </p:nvSpPr>
        <p:spPr>
          <a:xfrm>
            <a:off x="1728302" y="5717310"/>
            <a:ext cx="9095510" cy="748146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000" kern="0" dirty="0" smtClean="0">
                <a:solidFill>
                  <a:sysClr val="windowText" lastClr="000000"/>
                </a:solidFill>
              </a:rPr>
              <a:t>《2017</a:t>
            </a:r>
            <a:r>
              <a:rPr lang="zh-TW" altLang="en-US" sz="2000" kern="0" dirty="0" smtClean="0">
                <a:solidFill>
                  <a:sysClr val="windowText" lastClr="000000"/>
                </a:solidFill>
              </a:rPr>
              <a:t>數位</a:t>
            </a:r>
            <a:r>
              <a:rPr lang="zh-TW" altLang="en-US" sz="2000" kern="0" dirty="0">
                <a:solidFill>
                  <a:sysClr val="windowText" lastClr="000000"/>
                </a:solidFill>
              </a:rPr>
              <a:t>金融</a:t>
            </a:r>
            <a:r>
              <a:rPr lang="en-US" altLang="zh-TW" sz="2000" kern="0" dirty="0">
                <a:solidFill>
                  <a:sysClr val="windowText" lastClr="000000"/>
                </a:solidFill>
              </a:rPr>
              <a:t>》                                                                                                                                             NCTU.IIM.IEBI Lab</a:t>
            </a:r>
            <a:endParaRPr lang="zh-TW" altLang="en-US" sz="2000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293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kumimoji="1" lang="zh-TW" altLang="en-US" sz="3600" dirty="0" smtClean="0"/>
              <a:t>金融行業服務形式的改變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10</a:t>
            </a:fld>
            <a:endParaRPr lang="zh-TW" altLang="en-US" dirty="0"/>
          </a:p>
        </p:txBody>
      </p:sp>
      <p:pic>
        <p:nvPicPr>
          <p:cNvPr id="29" name="內容版面配置區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4395" y="1252540"/>
            <a:ext cx="4601641" cy="880994"/>
          </a:xfrm>
          <a:prstGeom prst="rect">
            <a:avLst/>
          </a:prstGeom>
        </p:spPr>
      </p:pic>
      <p:pic>
        <p:nvPicPr>
          <p:cNvPr id="30" name="圖片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284" y="2255909"/>
            <a:ext cx="4875130" cy="936208"/>
          </a:xfrm>
          <a:prstGeom prst="rect">
            <a:avLst/>
          </a:prstGeom>
        </p:spPr>
      </p:pic>
      <p:pic>
        <p:nvPicPr>
          <p:cNvPr id="31" name="圖片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2102" y="3272997"/>
            <a:ext cx="4843708" cy="927337"/>
          </a:xfrm>
          <a:prstGeom prst="rect">
            <a:avLst/>
          </a:prstGeom>
        </p:spPr>
      </p:pic>
      <p:pic>
        <p:nvPicPr>
          <p:cNvPr id="32" name="圖片 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5543" y="5322469"/>
            <a:ext cx="5092605" cy="978544"/>
          </a:xfrm>
          <a:prstGeom prst="rect">
            <a:avLst/>
          </a:prstGeom>
        </p:spPr>
      </p:pic>
      <p:pic>
        <p:nvPicPr>
          <p:cNvPr id="33" name="圖片 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0573" y="4297054"/>
            <a:ext cx="4843303" cy="927804"/>
          </a:xfrm>
          <a:prstGeom prst="rect">
            <a:avLst/>
          </a:prstGeom>
        </p:spPr>
      </p:pic>
      <p:sp>
        <p:nvSpPr>
          <p:cNvPr id="34" name="文字方塊 33"/>
          <p:cNvSpPr txBox="1"/>
          <p:nvPr/>
        </p:nvSpPr>
        <p:spPr>
          <a:xfrm>
            <a:off x="5214985" y="1609185"/>
            <a:ext cx="41182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FF9933"/>
                </a:solidFill>
              </a:rPr>
              <a:t>銀行轉帳              線上支付</a:t>
            </a:r>
            <a:endParaRPr lang="zh-TW" altLang="en-US" sz="2400" b="1" dirty="0">
              <a:solidFill>
                <a:srgbClr val="FF9933"/>
              </a:solidFill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5839022" y="2639023"/>
            <a:ext cx="41182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FF9933"/>
                </a:solidFill>
              </a:rPr>
              <a:t>公司債券             </a:t>
            </a:r>
            <a:r>
              <a:rPr lang="en-US" altLang="zh-TW" sz="2400" b="1" dirty="0" smtClean="0">
                <a:solidFill>
                  <a:srgbClr val="FF9933"/>
                </a:solidFill>
              </a:rPr>
              <a:t>P2P</a:t>
            </a:r>
            <a:r>
              <a:rPr lang="zh-TW" altLang="en-US" sz="2400" b="1" dirty="0" smtClean="0">
                <a:solidFill>
                  <a:srgbClr val="FF9933"/>
                </a:solidFill>
              </a:rPr>
              <a:t>網貸</a:t>
            </a:r>
            <a:endParaRPr lang="zh-TW" altLang="en-US" sz="2400" b="1" dirty="0">
              <a:solidFill>
                <a:srgbClr val="FF9933"/>
              </a:solidFill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6492875" y="3736665"/>
            <a:ext cx="3902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FF9933"/>
                </a:solidFill>
              </a:rPr>
              <a:t>股票            群眾募資</a:t>
            </a:r>
            <a:endParaRPr lang="zh-TW" altLang="en-US" sz="2400" b="1" dirty="0">
              <a:solidFill>
                <a:srgbClr val="FF9933"/>
              </a:solidFill>
            </a:endParaRPr>
          </a:p>
        </p:txBody>
      </p:sp>
      <p:sp>
        <p:nvSpPr>
          <p:cNvPr id="37" name="文字方塊 36"/>
          <p:cNvSpPr txBox="1"/>
          <p:nvPr/>
        </p:nvSpPr>
        <p:spPr>
          <a:xfrm>
            <a:off x="6969125" y="4752332"/>
            <a:ext cx="39314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FF9933"/>
                </a:solidFill>
              </a:rPr>
              <a:t>存款            理財產品</a:t>
            </a:r>
            <a:endParaRPr lang="zh-TW" altLang="en-US" sz="2400" b="1" dirty="0">
              <a:solidFill>
                <a:srgbClr val="FF9933"/>
              </a:solidFill>
            </a:endParaRPr>
          </a:p>
        </p:txBody>
      </p:sp>
      <p:sp>
        <p:nvSpPr>
          <p:cNvPr id="38" name="文字方塊 37"/>
          <p:cNvSpPr txBox="1"/>
          <p:nvPr/>
        </p:nvSpPr>
        <p:spPr>
          <a:xfrm>
            <a:off x="7468149" y="5826598"/>
            <a:ext cx="4723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FF9933"/>
                </a:solidFill>
              </a:rPr>
              <a:t>投資理財            理財機器人</a:t>
            </a:r>
            <a:endParaRPr lang="zh-TW" altLang="en-US" sz="2400" b="1" dirty="0">
              <a:solidFill>
                <a:srgbClr val="FF9933"/>
              </a:solidFill>
            </a:endParaRPr>
          </a:p>
        </p:txBody>
      </p:sp>
      <p:cxnSp>
        <p:nvCxnSpPr>
          <p:cNvPr id="39" name="直線接點 38"/>
          <p:cNvCxnSpPr/>
          <p:nvPr/>
        </p:nvCxnSpPr>
        <p:spPr>
          <a:xfrm>
            <a:off x="4847891" y="2120980"/>
            <a:ext cx="4137359" cy="6270"/>
          </a:xfrm>
          <a:prstGeom prst="line">
            <a:avLst/>
          </a:prstGeom>
          <a:ln w="19050"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0" name="直線接點 39"/>
          <p:cNvCxnSpPr/>
          <p:nvPr/>
        </p:nvCxnSpPr>
        <p:spPr>
          <a:xfrm>
            <a:off x="5491845" y="3178275"/>
            <a:ext cx="4001405" cy="28475"/>
          </a:xfrm>
          <a:prstGeom prst="line">
            <a:avLst/>
          </a:prstGeom>
          <a:ln w="19050"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1" name="直線接點 40"/>
          <p:cNvCxnSpPr/>
          <p:nvPr/>
        </p:nvCxnSpPr>
        <p:spPr>
          <a:xfrm>
            <a:off x="5991709" y="4186968"/>
            <a:ext cx="3676166" cy="4032"/>
          </a:xfrm>
          <a:prstGeom prst="line">
            <a:avLst/>
          </a:prstGeom>
          <a:ln w="19050"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2" name="直線接點 41"/>
          <p:cNvCxnSpPr/>
          <p:nvPr/>
        </p:nvCxnSpPr>
        <p:spPr>
          <a:xfrm>
            <a:off x="6573159" y="5216683"/>
            <a:ext cx="3666216" cy="6192"/>
          </a:xfrm>
          <a:prstGeom prst="line">
            <a:avLst/>
          </a:prstGeom>
          <a:ln w="19050"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3" name="直線接點 42"/>
          <p:cNvCxnSpPr/>
          <p:nvPr/>
        </p:nvCxnSpPr>
        <p:spPr>
          <a:xfrm flipV="1">
            <a:off x="7367167" y="6230462"/>
            <a:ext cx="4523208" cy="30889"/>
          </a:xfrm>
          <a:prstGeom prst="line">
            <a:avLst/>
          </a:prstGeom>
          <a:ln w="19050"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4" name="左-右雙向箭號 43"/>
          <p:cNvSpPr/>
          <p:nvPr/>
        </p:nvSpPr>
        <p:spPr>
          <a:xfrm>
            <a:off x="6797072" y="1754392"/>
            <a:ext cx="596767" cy="221382"/>
          </a:xfrm>
          <a:prstGeom prst="leftRightArrow">
            <a:avLst/>
          </a:prstGeom>
          <a:solidFill>
            <a:srgbClr val="CC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5" name="左-右雙向箭號 44"/>
          <p:cNvSpPr/>
          <p:nvPr/>
        </p:nvSpPr>
        <p:spPr>
          <a:xfrm>
            <a:off x="7345776" y="2813029"/>
            <a:ext cx="596767" cy="221382"/>
          </a:xfrm>
          <a:prstGeom prst="leftRightArrow">
            <a:avLst/>
          </a:prstGeom>
          <a:solidFill>
            <a:srgbClr val="CC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左-右雙向箭號 45"/>
          <p:cNvSpPr/>
          <p:nvPr/>
        </p:nvSpPr>
        <p:spPr>
          <a:xfrm>
            <a:off x="7345776" y="3858899"/>
            <a:ext cx="596767" cy="221382"/>
          </a:xfrm>
          <a:prstGeom prst="leftRightArrow">
            <a:avLst/>
          </a:prstGeom>
          <a:solidFill>
            <a:srgbClr val="CC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左-右雙向箭號 46"/>
          <p:cNvSpPr/>
          <p:nvPr/>
        </p:nvSpPr>
        <p:spPr>
          <a:xfrm>
            <a:off x="7850487" y="4872282"/>
            <a:ext cx="596767" cy="221382"/>
          </a:xfrm>
          <a:prstGeom prst="leftRightArrow">
            <a:avLst/>
          </a:prstGeom>
          <a:solidFill>
            <a:srgbClr val="CC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8" name="左-右雙向箭號 47"/>
          <p:cNvSpPr/>
          <p:nvPr/>
        </p:nvSpPr>
        <p:spPr>
          <a:xfrm>
            <a:off x="8888890" y="5997212"/>
            <a:ext cx="596767" cy="221382"/>
          </a:xfrm>
          <a:prstGeom prst="leftRightArrow">
            <a:avLst/>
          </a:prstGeom>
          <a:solidFill>
            <a:srgbClr val="CC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53" name="資料庫圖表 7"/>
          <p:cNvGraphicFramePr/>
          <p:nvPr>
            <p:extLst>
              <p:ext uri="{D42A27DB-BD31-4B8C-83A1-F6EECF244321}">
                <p14:modId xmlns:p14="http://schemas.microsoft.com/office/powerpoint/2010/main" val="1356097029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07297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kumimoji="1" lang="zh-TW" altLang="en-US" sz="3600" dirty="0" smtClean="0"/>
              <a:t>互聯網運作三大技術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11</a:t>
            </a:fld>
            <a:endParaRPr lang="zh-TW" altLang="en-US" dirty="0"/>
          </a:p>
        </p:txBody>
      </p:sp>
      <p:graphicFrame>
        <p:nvGraphicFramePr>
          <p:cNvPr id="6" name="資料庫圖表 7"/>
          <p:cNvGraphicFramePr/>
          <p:nvPr>
            <p:extLst>
              <p:ext uri="{D42A27DB-BD31-4B8C-83A1-F6EECF244321}">
                <p14:modId xmlns:p14="http://schemas.microsoft.com/office/powerpoint/2010/main" val="1128013713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內容版面配置區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2919817"/>
              </p:ext>
            </p:extLst>
          </p:nvPr>
        </p:nvGraphicFramePr>
        <p:xfrm>
          <a:off x="3537582" y="1553029"/>
          <a:ext cx="7101390" cy="48135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8" name="圖片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197" y="1288237"/>
            <a:ext cx="1545933" cy="1545933"/>
          </a:xfrm>
          <a:prstGeom prst="rect">
            <a:avLst/>
          </a:prstGeom>
        </p:spPr>
      </p:pic>
      <p:pic>
        <p:nvPicPr>
          <p:cNvPr id="9" name="內容版面配置區 5"/>
          <p:cNvPicPr>
            <a:picLocks noGrp="1" noChangeAspect="1"/>
          </p:cNvPicPr>
          <p:nvPr>
            <p:ph idx="1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7343" y="1817962"/>
            <a:ext cx="1438604" cy="1438604"/>
          </a:xfr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502" y="3300383"/>
            <a:ext cx="1410282" cy="1410282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1998" y="4764802"/>
            <a:ext cx="1340136" cy="134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218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kumimoji="1" lang="zh-TW" altLang="en-US" sz="3600" dirty="0" smtClean="0"/>
              <a:t>互聯網技術對傳統金融之影響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12</a:t>
            </a:fld>
            <a:endParaRPr lang="zh-TW" alt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500" y="2082512"/>
            <a:ext cx="1149150" cy="1149150"/>
          </a:xfrm>
          <a:prstGeom prst="ellipse">
            <a:avLst/>
          </a:prstGeom>
          <a:effectLst>
            <a:softEdge rad="12700"/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83" y="2341315"/>
            <a:ext cx="2388235" cy="661530"/>
          </a:xfrm>
          <a:prstGeom prst="rect">
            <a:avLst/>
          </a:prstGeom>
          <a:ln w="28575">
            <a:solidFill>
              <a:schemeClr val="accent3"/>
            </a:solidFill>
          </a:ln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98" y="3605705"/>
            <a:ext cx="2038350" cy="1141476"/>
          </a:xfrm>
          <a:prstGeom prst="rect">
            <a:avLst/>
          </a:prstGeom>
          <a:ln w="28575">
            <a:solidFill>
              <a:schemeClr val="accent3"/>
            </a:solidFill>
          </a:ln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928" t="-9166" r="-5458" b="-12250"/>
          <a:stretch/>
        </p:blipFill>
        <p:spPr>
          <a:xfrm>
            <a:off x="3084560" y="1434119"/>
            <a:ext cx="818148" cy="1078029"/>
          </a:xfrm>
          <a:prstGeom prst="ellipse">
            <a:avLst/>
          </a:prstGeom>
          <a:ln w="19050" cap="rnd">
            <a:solidFill>
              <a:schemeClr val="accent3"/>
            </a:solidFill>
          </a:ln>
          <a:effectLst/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277" y="960229"/>
            <a:ext cx="1197241" cy="1197241"/>
          </a:xfrm>
          <a:prstGeom prst="ellipse">
            <a:avLst/>
          </a:prstGeom>
          <a:effectLst>
            <a:softEdge rad="31750"/>
          </a:effectLst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381" y="3134717"/>
            <a:ext cx="1497987" cy="1497987"/>
          </a:xfrm>
          <a:prstGeom prst="rect">
            <a:avLst/>
          </a:prstGeom>
        </p:spPr>
      </p:pic>
      <p:pic>
        <p:nvPicPr>
          <p:cNvPr id="13" name="內容版面配置區 5"/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374" y="2364410"/>
            <a:ext cx="1466543" cy="1466543"/>
          </a:xfr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3668" y="1348229"/>
            <a:ext cx="2115493" cy="2115493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866" y="3653300"/>
            <a:ext cx="1777955" cy="1777955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215" y="3533661"/>
            <a:ext cx="1128809" cy="1128809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513" y="4456095"/>
            <a:ext cx="1317491" cy="1317491"/>
          </a:xfrm>
          <a:prstGeom prst="rect">
            <a:avLst/>
          </a:prstGeom>
        </p:spPr>
      </p:pic>
      <p:cxnSp>
        <p:nvCxnSpPr>
          <p:cNvPr id="19" name="直線接點 18"/>
          <p:cNvCxnSpPr>
            <a:stCxn id="12" idx="0"/>
            <a:endCxn id="9" idx="3"/>
          </p:cNvCxnSpPr>
          <p:nvPr/>
        </p:nvCxnSpPr>
        <p:spPr>
          <a:xfrm flipH="1">
            <a:off x="2525748" y="3134717"/>
            <a:ext cx="1680627" cy="1041726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0" name="直線接點 19"/>
          <p:cNvCxnSpPr>
            <a:stCxn id="12" idx="0"/>
            <a:endCxn id="8" idx="3"/>
          </p:cNvCxnSpPr>
          <p:nvPr/>
        </p:nvCxnSpPr>
        <p:spPr>
          <a:xfrm flipH="1" flipV="1">
            <a:off x="2692218" y="2672080"/>
            <a:ext cx="1514157" cy="462637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1" name="直線接點 20"/>
          <p:cNvCxnSpPr>
            <a:stCxn id="12" idx="0"/>
            <a:endCxn id="10" idx="4"/>
          </p:cNvCxnSpPr>
          <p:nvPr/>
        </p:nvCxnSpPr>
        <p:spPr>
          <a:xfrm flipH="1" flipV="1">
            <a:off x="3493634" y="2512148"/>
            <a:ext cx="712741" cy="622569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2" name="直線接點 21"/>
          <p:cNvCxnSpPr/>
          <p:nvPr/>
        </p:nvCxnSpPr>
        <p:spPr>
          <a:xfrm flipV="1">
            <a:off x="7915661" y="1714500"/>
            <a:ext cx="2355464" cy="691476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3" name="直線接點 22"/>
          <p:cNvCxnSpPr>
            <a:endCxn id="7" idx="2"/>
          </p:cNvCxnSpPr>
          <p:nvPr/>
        </p:nvCxnSpPr>
        <p:spPr>
          <a:xfrm>
            <a:off x="7915661" y="2405976"/>
            <a:ext cx="1693839" cy="251111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4" name="直線接點 23"/>
          <p:cNvCxnSpPr>
            <a:stCxn id="15" idx="3"/>
            <a:endCxn id="16" idx="1"/>
          </p:cNvCxnSpPr>
          <p:nvPr/>
        </p:nvCxnSpPr>
        <p:spPr>
          <a:xfrm flipV="1">
            <a:off x="7181821" y="4098066"/>
            <a:ext cx="1034394" cy="444212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5" name="直線接點 24"/>
          <p:cNvCxnSpPr>
            <a:stCxn id="15" idx="3"/>
            <a:endCxn id="18" idx="1"/>
          </p:cNvCxnSpPr>
          <p:nvPr/>
        </p:nvCxnSpPr>
        <p:spPr>
          <a:xfrm>
            <a:off x="7181821" y="4542278"/>
            <a:ext cx="2590692" cy="572563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6" name="直線接點 25"/>
          <p:cNvCxnSpPr>
            <a:stCxn id="15" idx="3"/>
          </p:cNvCxnSpPr>
          <p:nvPr/>
        </p:nvCxnSpPr>
        <p:spPr>
          <a:xfrm>
            <a:off x="7181821" y="4542278"/>
            <a:ext cx="485804" cy="553597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7" name="文字方塊 26"/>
          <p:cNvSpPr txBox="1"/>
          <p:nvPr/>
        </p:nvSpPr>
        <p:spPr>
          <a:xfrm>
            <a:off x="944102" y="196349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行動支付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952575" y="3236853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行動理財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2024852" y="141614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FF9933"/>
                </a:solidFill>
              </a:rPr>
              <a:t>行動交易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10258899" y="66286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4"/>
                </a:solidFill>
              </a:rPr>
              <a:t>顧客分析</a:t>
            </a:r>
            <a:endParaRPr lang="zh-TW" altLang="en-US" b="1" dirty="0">
              <a:solidFill>
                <a:schemeClr val="accent4"/>
              </a:solidFill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9699580" y="323208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4"/>
                </a:solidFill>
              </a:rPr>
              <a:t>建模預測</a:t>
            </a:r>
            <a:endParaRPr lang="zh-TW" altLang="en-US" b="1" dirty="0">
              <a:solidFill>
                <a:schemeClr val="accent4"/>
              </a:solidFill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9290246" y="393917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3"/>
                </a:solidFill>
              </a:rPr>
              <a:t>數據共享</a:t>
            </a:r>
            <a:endParaRPr lang="zh-TW" altLang="en-US" b="1" dirty="0">
              <a:solidFill>
                <a:schemeClr val="accent3"/>
              </a:solidFill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9300179" y="5717355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3"/>
                </a:solidFill>
              </a:rPr>
              <a:t>提升效能、降低成本</a:t>
            </a:r>
            <a:endParaRPr lang="zh-TW" altLang="en-US" b="1" dirty="0">
              <a:solidFill>
                <a:schemeClr val="accent3"/>
              </a:solidFill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7515027" y="6081145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3"/>
                </a:solidFill>
              </a:rPr>
              <a:t>業務拓展</a:t>
            </a:r>
            <a:endParaRPr lang="zh-TW" altLang="en-US" b="1" dirty="0">
              <a:solidFill>
                <a:schemeClr val="accent3"/>
              </a:solidFill>
            </a:endParaRPr>
          </a:p>
        </p:txBody>
      </p:sp>
      <p:cxnSp>
        <p:nvCxnSpPr>
          <p:cNvPr id="37" name="直線接點 36"/>
          <p:cNvCxnSpPr/>
          <p:nvPr/>
        </p:nvCxnSpPr>
        <p:spPr>
          <a:xfrm flipV="1">
            <a:off x="7915661" y="1492250"/>
            <a:ext cx="1117214" cy="913726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53" name="圖片 52" descr="Unknown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0425" y="552449"/>
            <a:ext cx="1335137" cy="1260000"/>
          </a:xfrm>
          <a:prstGeom prst="ellipse">
            <a:avLst/>
          </a:prstGeom>
        </p:spPr>
      </p:pic>
      <p:sp>
        <p:nvSpPr>
          <p:cNvPr id="54" name="文字方塊 53"/>
          <p:cNvSpPr txBox="1"/>
          <p:nvPr/>
        </p:nvSpPr>
        <p:spPr>
          <a:xfrm>
            <a:off x="7522049" y="110101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4"/>
                </a:solidFill>
              </a:rPr>
              <a:t>資料收集</a:t>
            </a:r>
            <a:endParaRPr lang="zh-TW" altLang="en-US" b="1" dirty="0">
              <a:solidFill>
                <a:schemeClr val="accent4"/>
              </a:solidFill>
            </a:endParaRPr>
          </a:p>
        </p:txBody>
      </p:sp>
      <p:pic>
        <p:nvPicPr>
          <p:cNvPr id="55" name="圖片 54" descr="業務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025" y="4930775"/>
            <a:ext cx="1260000" cy="1260000"/>
          </a:xfrm>
          <a:prstGeom prst="ellipse">
            <a:avLst/>
          </a:prstGeom>
        </p:spPr>
      </p:pic>
      <p:graphicFrame>
        <p:nvGraphicFramePr>
          <p:cNvPr id="56" name="資料庫圖表 7"/>
          <p:cNvGraphicFramePr/>
          <p:nvPr>
            <p:extLst>
              <p:ext uri="{D42A27DB-BD31-4B8C-83A1-F6EECF244321}">
                <p14:modId xmlns:p14="http://schemas.microsoft.com/office/powerpoint/2010/main" val="111198294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</p:spTree>
    <p:extLst>
      <p:ext uri="{BB962C8B-B14F-4D97-AF65-F5344CB8AC3E}">
        <p14:creationId xmlns:p14="http://schemas.microsoft.com/office/powerpoint/2010/main" val="415944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2057" y="437696"/>
            <a:ext cx="11002297" cy="954856"/>
          </a:xfrm>
        </p:spPr>
        <p:txBody>
          <a:bodyPr anchor="ctr">
            <a:normAutofit/>
          </a:bodyPr>
          <a:lstStyle/>
          <a:p>
            <a:r>
              <a:rPr kumimoji="1" lang="zh-TW" altLang="en-US" sz="3600" dirty="0" smtClean="0"/>
              <a:t>互聯網運作</a:t>
            </a:r>
            <a:r>
              <a:rPr kumimoji="1" lang="zh-TW" altLang="en-US" sz="3600" smtClean="0"/>
              <a:t>三大</a:t>
            </a:r>
            <a:r>
              <a:rPr kumimoji="1" lang="zh-TW" altLang="en-US" sz="3600" smtClean="0"/>
              <a:t>平台模式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13</a:t>
            </a:fld>
            <a:endParaRPr lang="zh-TW" altLang="en-US" dirty="0"/>
          </a:p>
        </p:txBody>
      </p:sp>
      <p:graphicFrame>
        <p:nvGraphicFramePr>
          <p:cNvPr id="6" name="資料庫圖表 7"/>
          <p:cNvGraphicFramePr/>
          <p:nvPr>
            <p:extLst/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9" name="群組 8"/>
          <p:cNvGrpSpPr/>
          <p:nvPr/>
        </p:nvGrpSpPr>
        <p:grpSpPr>
          <a:xfrm>
            <a:off x="304800" y="1684205"/>
            <a:ext cx="3744686" cy="3706202"/>
            <a:chOff x="304800" y="1684205"/>
            <a:chExt cx="3744686" cy="3706202"/>
          </a:xfrm>
        </p:grpSpPr>
        <p:sp>
          <p:nvSpPr>
            <p:cNvPr id="3" name="圓角矩形 2"/>
            <p:cNvSpPr/>
            <p:nvPr/>
          </p:nvSpPr>
          <p:spPr>
            <a:xfrm>
              <a:off x="977362" y="2480455"/>
              <a:ext cx="3072124" cy="2909952"/>
            </a:xfrm>
            <a:prstGeom prst="roundRect">
              <a:avLst>
                <a:gd name="adj" fmla="val 10756"/>
              </a:avLst>
            </a:prstGeom>
            <a:blipFill dpi="0"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b="28798"/>
              </a:stretch>
            </a:blipFill>
            <a:ln w="57150">
              <a:solidFill>
                <a:srgbClr val="604878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11" name="圓角矩形 10"/>
            <p:cNvSpPr/>
            <p:nvPr/>
          </p:nvSpPr>
          <p:spPr>
            <a:xfrm>
              <a:off x="977362" y="4453090"/>
              <a:ext cx="3072124" cy="937317"/>
            </a:xfrm>
            <a:prstGeom prst="roundRect">
              <a:avLst>
                <a:gd name="adj" fmla="val 18394"/>
              </a:avLst>
            </a:prstGeom>
            <a:solidFill>
              <a:srgbClr val="604878"/>
            </a:solidFill>
            <a:ln w="57150">
              <a:solidFill>
                <a:srgbClr val="6048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2000" b="1" dirty="0" smtClean="0"/>
                <a:t>個人對個人，</a:t>
              </a:r>
              <a:r>
                <a:rPr lang="zh-TW" altLang="en-US" sz="2000" b="1" dirty="0"/>
                <a:t>除去中間</a:t>
              </a:r>
              <a:r>
                <a:rPr lang="zh-TW" altLang="en-US" sz="2000" b="1" dirty="0" smtClean="0"/>
                <a:t>媒介。</a:t>
              </a:r>
              <a:endParaRPr kumimoji="1" lang="zh-TW" altLang="en-US" sz="2000" dirty="0"/>
            </a:p>
          </p:txBody>
        </p:sp>
        <p:sp>
          <p:nvSpPr>
            <p:cNvPr id="8" name="橢圓 7"/>
            <p:cNvSpPr/>
            <p:nvPr/>
          </p:nvSpPr>
          <p:spPr>
            <a:xfrm>
              <a:off x="304800" y="1684205"/>
              <a:ext cx="1238616" cy="1238616"/>
            </a:xfrm>
            <a:prstGeom prst="ellipse">
              <a:avLst/>
            </a:prstGeom>
            <a:solidFill>
              <a:srgbClr val="604878"/>
            </a:solidFill>
            <a:ln>
              <a:solidFill>
                <a:srgbClr val="6048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3200" smtClean="0"/>
                <a:t>P2P</a:t>
              </a:r>
              <a:endParaRPr kumimoji="1" lang="zh-TW" altLang="en-US" sz="3200" dirty="0"/>
            </a:p>
          </p:txBody>
        </p:sp>
      </p:grpSp>
      <p:grpSp>
        <p:nvGrpSpPr>
          <p:cNvPr id="10" name="群組 9"/>
          <p:cNvGrpSpPr/>
          <p:nvPr/>
        </p:nvGrpSpPr>
        <p:grpSpPr>
          <a:xfrm>
            <a:off x="4239880" y="1684205"/>
            <a:ext cx="3628570" cy="3705654"/>
            <a:chOff x="4049486" y="1684753"/>
            <a:chExt cx="3628570" cy="3705654"/>
          </a:xfrm>
        </p:grpSpPr>
        <p:sp>
          <p:nvSpPr>
            <p:cNvPr id="17" name="圓角矩形 16"/>
            <p:cNvSpPr/>
            <p:nvPr/>
          </p:nvSpPr>
          <p:spPr>
            <a:xfrm>
              <a:off x="4605932" y="2480455"/>
              <a:ext cx="3072124" cy="2909952"/>
            </a:xfrm>
            <a:prstGeom prst="roundRect">
              <a:avLst>
                <a:gd name="adj" fmla="val 10756"/>
              </a:avLst>
            </a:prstGeom>
            <a:blipFill dpi="0" rotWithShape="1"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417" t="-24938" r="945" b="22637"/>
              </a:stretch>
            </a:blipFill>
            <a:ln w="57150">
              <a:solidFill>
                <a:srgbClr val="4DA07B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18" name="圓角矩形 17"/>
            <p:cNvSpPr/>
            <p:nvPr/>
          </p:nvSpPr>
          <p:spPr>
            <a:xfrm>
              <a:off x="4605932" y="4453090"/>
              <a:ext cx="3072124" cy="937317"/>
            </a:xfrm>
            <a:prstGeom prst="roundRect">
              <a:avLst>
                <a:gd name="adj" fmla="val 18394"/>
              </a:avLst>
            </a:prstGeom>
            <a:solidFill>
              <a:srgbClr val="4DA07B"/>
            </a:solidFill>
            <a:ln w="57150">
              <a:solidFill>
                <a:srgbClr val="4DA0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1900" b="1" dirty="0"/>
                <a:t>長尾市場，微型客戶</a:t>
              </a:r>
              <a:r>
                <a:rPr lang="zh-TW" altLang="en-US" sz="1900" b="1" dirty="0" smtClean="0"/>
                <a:t>集結。</a:t>
              </a:r>
              <a:endParaRPr kumimoji="1" lang="zh-TW" altLang="en-US" sz="1900" dirty="0"/>
            </a:p>
          </p:txBody>
        </p:sp>
        <p:sp>
          <p:nvSpPr>
            <p:cNvPr id="21" name="橢圓 20"/>
            <p:cNvSpPr/>
            <p:nvPr/>
          </p:nvSpPr>
          <p:spPr>
            <a:xfrm>
              <a:off x="4049486" y="1684753"/>
              <a:ext cx="1238616" cy="1238616"/>
            </a:xfrm>
            <a:prstGeom prst="ellipse">
              <a:avLst/>
            </a:prstGeom>
            <a:solidFill>
              <a:srgbClr val="4DA07B"/>
            </a:solidFill>
            <a:ln>
              <a:solidFill>
                <a:srgbClr val="4DA0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kumimoji="1" lang="zh-TW" altLang="en-US" sz="2400" b="1" smtClean="0"/>
                <a:t>群眾</a:t>
              </a:r>
              <a:endParaRPr kumimoji="1" lang="zh-TW" altLang="en-US" sz="2400" b="1" dirty="0"/>
            </a:p>
          </p:txBody>
        </p:sp>
      </p:grpSp>
      <p:grpSp>
        <p:nvGrpSpPr>
          <p:cNvPr id="12" name="群組 11"/>
          <p:cNvGrpSpPr/>
          <p:nvPr/>
        </p:nvGrpSpPr>
        <p:grpSpPr>
          <a:xfrm>
            <a:off x="8058845" y="1684205"/>
            <a:ext cx="3628570" cy="3706202"/>
            <a:chOff x="7678056" y="1684205"/>
            <a:chExt cx="3628570" cy="3706202"/>
          </a:xfrm>
        </p:grpSpPr>
        <p:sp>
          <p:nvSpPr>
            <p:cNvPr id="19" name="圓角矩形 18"/>
            <p:cNvSpPr/>
            <p:nvPr/>
          </p:nvSpPr>
          <p:spPr>
            <a:xfrm>
              <a:off x="8234502" y="2480455"/>
              <a:ext cx="3072124" cy="2909952"/>
            </a:xfrm>
            <a:prstGeom prst="roundRect">
              <a:avLst>
                <a:gd name="adj" fmla="val 10756"/>
              </a:avLst>
            </a:prstGeom>
            <a:blipFill dpi="0" rotWithShape="1"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17953" t="2991" r="19637" b="34609"/>
              </a:stretch>
            </a:blipFill>
            <a:ln w="57150">
              <a:solidFill>
                <a:srgbClr val="C19859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20" name="圓角矩形 19"/>
            <p:cNvSpPr/>
            <p:nvPr/>
          </p:nvSpPr>
          <p:spPr>
            <a:xfrm>
              <a:off x="8234502" y="4453090"/>
              <a:ext cx="3072124" cy="937317"/>
            </a:xfrm>
            <a:prstGeom prst="roundRect">
              <a:avLst>
                <a:gd name="adj" fmla="val 18394"/>
              </a:avLst>
            </a:prstGeom>
            <a:solidFill>
              <a:srgbClr val="C19859"/>
            </a:solidFill>
            <a:ln w="57150">
              <a:solidFill>
                <a:srgbClr val="C198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2000" b="1" dirty="0" smtClean="0"/>
                <a:t>互信互惠</a:t>
              </a:r>
              <a:r>
                <a:rPr lang="zh-TW" altLang="en-US" b="1" dirty="0" smtClean="0"/>
                <a:t>，</a:t>
              </a:r>
              <a:r>
                <a:rPr lang="zh-TW" altLang="en-US" sz="2000" b="1" dirty="0" smtClean="0"/>
                <a:t>資源共享。</a:t>
              </a:r>
              <a:endParaRPr kumimoji="1" lang="zh-TW" altLang="en-US" sz="1900" dirty="0"/>
            </a:p>
          </p:txBody>
        </p:sp>
        <p:sp>
          <p:nvSpPr>
            <p:cNvPr id="22" name="橢圓 21"/>
            <p:cNvSpPr/>
            <p:nvPr/>
          </p:nvSpPr>
          <p:spPr>
            <a:xfrm>
              <a:off x="7678056" y="1684205"/>
              <a:ext cx="1238616" cy="1238616"/>
            </a:xfrm>
            <a:prstGeom prst="ellipse">
              <a:avLst/>
            </a:prstGeom>
            <a:solidFill>
              <a:srgbClr val="C19859"/>
            </a:solidFill>
            <a:ln>
              <a:solidFill>
                <a:srgbClr val="C198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kumimoji="1" lang="zh-TW" altLang="en-US" sz="2400" b="1" dirty="0" smtClean="0"/>
                <a:t>社群</a:t>
              </a:r>
              <a:endParaRPr kumimoji="1" lang="zh-TW" altLang="en-US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2339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kumimoji="1" lang="zh-TW" altLang="en-US" sz="3600" dirty="0" smtClean="0"/>
              <a:t>互聯網平台對傳統金融之影響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14</a:t>
            </a:fld>
            <a:endParaRPr lang="zh-TW" altLang="en-US" dirty="0"/>
          </a:p>
        </p:txBody>
      </p:sp>
      <p:graphicFrame>
        <p:nvGraphicFramePr>
          <p:cNvPr id="56" name="資料庫圖表 7"/>
          <p:cNvGraphicFramePr/>
          <p:nvPr>
            <p:extLst/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9" name="圓角矩形 38"/>
          <p:cNvSpPr/>
          <p:nvPr/>
        </p:nvSpPr>
        <p:spPr>
          <a:xfrm>
            <a:off x="845236" y="1458468"/>
            <a:ext cx="2390770" cy="1695441"/>
          </a:xfrm>
          <a:prstGeom prst="roundRect">
            <a:avLst>
              <a:gd name="adj" fmla="val 10756"/>
            </a:avLst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60487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47" name="圓角矩形 46"/>
          <p:cNvSpPr/>
          <p:nvPr/>
        </p:nvSpPr>
        <p:spPr>
          <a:xfrm>
            <a:off x="4586990" y="4289084"/>
            <a:ext cx="2892429" cy="2051714"/>
          </a:xfrm>
          <a:prstGeom prst="roundRect">
            <a:avLst>
              <a:gd name="adj" fmla="val 10756"/>
            </a:avLst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417" t="-27601" r="945" b="-11323"/>
            </a:stretch>
          </a:blipFill>
          <a:ln w="57150">
            <a:solidFill>
              <a:srgbClr val="4DA07B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51" name="圓角矩形 50"/>
          <p:cNvSpPr/>
          <p:nvPr/>
        </p:nvSpPr>
        <p:spPr>
          <a:xfrm>
            <a:off x="8610740" y="1265896"/>
            <a:ext cx="2883814" cy="2045089"/>
          </a:xfrm>
          <a:prstGeom prst="roundRect">
            <a:avLst>
              <a:gd name="adj" fmla="val 10756"/>
            </a:avLst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7953" t="4323" r="19637" b="4665"/>
            </a:stretch>
          </a:blipFill>
          <a:ln w="57150">
            <a:solidFill>
              <a:srgbClr val="C1985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grpSp>
        <p:nvGrpSpPr>
          <p:cNvPr id="73" name="群組 72"/>
          <p:cNvGrpSpPr/>
          <p:nvPr/>
        </p:nvGrpSpPr>
        <p:grpSpPr>
          <a:xfrm>
            <a:off x="728175" y="3153909"/>
            <a:ext cx="2598031" cy="3222803"/>
            <a:chOff x="728175" y="3153909"/>
            <a:chExt cx="2598031" cy="3222803"/>
          </a:xfrm>
        </p:grpSpPr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4646" y="5501306"/>
              <a:ext cx="874800" cy="821602"/>
            </a:xfrm>
            <a:prstGeom prst="rect">
              <a:avLst/>
            </a:prstGeom>
          </p:spPr>
        </p:pic>
        <p:pic>
          <p:nvPicPr>
            <p:cNvPr id="3" name="圖片 2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6826" y="3285904"/>
              <a:ext cx="876407" cy="876407"/>
            </a:xfrm>
            <a:prstGeom prst="rect">
              <a:avLst/>
            </a:prstGeom>
          </p:spPr>
        </p:pic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641" y="4541081"/>
              <a:ext cx="1174776" cy="1233515"/>
            </a:xfrm>
            <a:prstGeom prst="rect">
              <a:avLst/>
            </a:prstGeom>
          </p:spPr>
        </p:pic>
        <p:cxnSp>
          <p:nvCxnSpPr>
            <p:cNvPr id="14" name="直線接點 13"/>
            <p:cNvCxnSpPr>
              <a:stCxn id="39" idx="2"/>
            </p:cNvCxnSpPr>
            <p:nvPr/>
          </p:nvCxnSpPr>
          <p:spPr>
            <a:xfrm>
              <a:off x="2040621" y="3153909"/>
              <a:ext cx="0" cy="3222803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接點 34"/>
            <p:cNvCxnSpPr>
              <a:stCxn id="3" idx="3"/>
            </p:cNvCxnSpPr>
            <p:nvPr/>
          </p:nvCxnSpPr>
          <p:spPr>
            <a:xfrm>
              <a:off x="1903233" y="3724108"/>
              <a:ext cx="262939" cy="0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接點 60"/>
            <p:cNvCxnSpPr>
              <a:endCxn id="6" idx="1"/>
            </p:cNvCxnSpPr>
            <p:nvPr/>
          </p:nvCxnSpPr>
          <p:spPr>
            <a:xfrm flipV="1">
              <a:off x="1881706" y="4470006"/>
              <a:ext cx="266400" cy="802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接點 63"/>
            <p:cNvCxnSpPr/>
            <p:nvPr/>
          </p:nvCxnSpPr>
          <p:spPr>
            <a:xfrm>
              <a:off x="1903233" y="5191457"/>
              <a:ext cx="266400" cy="0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線接點 66"/>
            <p:cNvCxnSpPr>
              <a:endCxn id="12" idx="1"/>
            </p:cNvCxnSpPr>
            <p:nvPr/>
          </p:nvCxnSpPr>
          <p:spPr>
            <a:xfrm flipV="1">
              <a:off x="1881789" y="5912107"/>
              <a:ext cx="262857" cy="0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5618" y="4032606"/>
              <a:ext cx="874800" cy="874800"/>
            </a:xfrm>
            <a:prstGeom prst="rect">
              <a:avLst/>
            </a:prstGeom>
          </p:spPr>
        </p:pic>
        <p:sp>
          <p:nvSpPr>
            <p:cNvPr id="69" name="文字方塊 68"/>
            <p:cNvSpPr txBox="1"/>
            <p:nvPr/>
          </p:nvSpPr>
          <p:spPr>
            <a:xfrm>
              <a:off x="2115618" y="3563741"/>
              <a:ext cx="12105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2000" b="1" smtClean="0">
                  <a:solidFill>
                    <a:srgbClr val="604878"/>
                  </a:solidFill>
                </a:rPr>
                <a:t>資訊透明</a:t>
              </a:r>
              <a:endParaRPr kumimoji="1" lang="zh-TW" altLang="en-US" sz="2000" b="1">
                <a:solidFill>
                  <a:srgbClr val="604878"/>
                </a:solidFill>
              </a:endParaRPr>
            </a:p>
          </p:txBody>
        </p:sp>
        <p:sp>
          <p:nvSpPr>
            <p:cNvPr id="70" name="文字方塊 69"/>
            <p:cNvSpPr txBox="1"/>
            <p:nvPr/>
          </p:nvSpPr>
          <p:spPr>
            <a:xfrm>
              <a:off x="989434" y="4269951"/>
              <a:ext cx="95410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2000" b="1" smtClean="0">
                  <a:solidFill>
                    <a:srgbClr val="604878"/>
                  </a:solidFill>
                </a:rPr>
                <a:t>效率高</a:t>
              </a:r>
              <a:endParaRPr kumimoji="1" lang="zh-TW" altLang="en-US" sz="2000" b="1" dirty="0">
                <a:solidFill>
                  <a:srgbClr val="604878"/>
                </a:solidFill>
              </a:endParaRPr>
            </a:p>
          </p:txBody>
        </p:sp>
        <p:sp>
          <p:nvSpPr>
            <p:cNvPr id="71" name="文字方塊 70"/>
            <p:cNvSpPr txBox="1"/>
            <p:nvPr/>
          </p:nvSpPr>
          <p:spPr>
            <a:xfrm>
              <a:off x="2161260" y="5017199"/>
              <a:ext cx="95410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2000" b="1" dirty="0" smtClean="0">
                  <a:solidFill>
                    <a:srgbClr val="604878"/>
                  </a:solidFill>
                </a:rPr>
                <a:t>低成本</a:t>
              </a:r>
              <a:endParaRPr kumimoji="1" lang="zh-TW" altLang="en-US" sz="2000" b="1" dirty="0">
                <a:solidFill>
                  <a:srgbClr val="604878"/>
                </a:solidFill>
              </a:endParaRPr>
            </a:p>
          </p:txBody>
        </p:sp>
        <p:sp>
          <p:nvSpPr>
            <p:cNvPr id="72" name="文字方塊 71"/>
            <p:cNvSpPr txBox="1"/>
            <p:nvPr/>
          </p:nvSpPr>
          <p:spPr>
            <a:xfrm>
              <a:off x="728175" y="5708438"/>
              <a:ext cx="12105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2000" b="1" smtClean="0">
                  <a:solidFill>
                    <a:srgbClr val="604878"/>
                  </a:solidFill>
                </a:rPr>
                <a:t>選擇性高</a:t>
              </a:r>
              <a:endParaRPr kumimoji="1" lang="zh-TW" altLang="en-US" sz="2000" b="1" dirty="0">
                <a:solidFill>
                  <a:srgbClr val="604878"/>
                </a:solidFill>
              </a:endParaRPr>
            </a:p>
          </p:txBody>
        </p:sp>
      </p:grpSp>
      <p:grpSp>
        <p:nvGrpSpPr>
          <p:cNvPr id="2485" name="群組 2484"/>
          <p:cNvGrpSpPr/>
          <p:nvPr/>
        </p:nvGrpSpPr>
        <p:grpSpPr>
          <a:xfrm>
            <a:off x="4748704" y="1146465"/>
            <a:ext cx="3812173" cy="3129006"/>
            <a:chOff x="4748704" y="1146465"/>
            <a:chExt cx="3812173" cy="3129006"/>
          </a:xfrm>
        </p:grpSpPr>
        <p:pic>
          <p:nvPicPr>
            <p:cNvPr id="76" name="圖片 75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2839" y="1146465"/>
              <a:ext cx="876407" cy="876407"/>
            </a:xfrm>
            <a:prstGeom prst="rect">
              <a:avLst/>
            </a:prstGeom>
          </p:spPr>
        </p:pic>
        <p:pic>
          <p:nvPicPr>
            <p:cNvPr id="77" name="圖片 76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2839" y="2614618"/>
              <a:ext cx="874800" cy="874800"/>
            </a:xfrm>
            <a:prstGeom prst="rect">
              <a:avLst/>
            </a:prstGeom>
          </p:spPr>
        </p:pic>
        <p:cxnSp>
          <p:nvCxnSpPr>
            <p:cNvPr id="79" name="直線接點 78"/>
            <p:cNvCxnSpPr/>
            <p:nvPr/>
          </p:nvCxnSpPr>
          <p:spPr>
            <a:xfrm>
              <a:off x="5909246" y="1584669"/>
              <a:ext cx="262939" cy="0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線接點 79"/>
            <p:cNvCxnSpPr>
              <a:endCxn id="83" idx="1"/>
            </p:cNvCxnSpPr>
            <p:nvPr/>
          </p:nvCxnSpPr>
          <p:spPr>
            <a:xfrm flipV="1">
              <a:off x="5887719" y="2330567"/>
              <a:ext cx="233912" cy="803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線接點 80"/>
            <p:cNvCxnSpPr/>
            <p:nvPr/>
          </p:nvCxnSpPr>
          <p:spPr>
            <a:xfrm>
              <a:off x="5909246" y="3052018"/>
              <a:ext cx="266400" cy="0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3" name="圖片 82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1631" y="1893167"/>
              <a:ext cx="874800" cy="874800"/>
            </a:xfrm>
            <a:prstGeom prst="rect">
              <a:avLst/>
            </a:prstGeom>
          </p:spPr>
        </p:pic>
        <p:sp>
          <p:nvSpPr>
            <p:cNvPr id="84" name="文字方塊 83"/>
            <p:cNvSpPr txBox="1"/>
            <p:nvPr/>
          </p:nvSpPr>
          <p:spPr>
            <a:xfrm>
              <a:off x="6121631" y="1424302"/>
              <a:ext cx="2236510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kumimoji="1" lang="zh-TW" altLang="en-US" sz="2000" b="1" dirty="0" smtClean="0">
                  <a:solidFill>
                    <a:srgbClr val="4DA07B"/>
                  </a:solidFill>
                </a:rPr>
                <a:t>開方參與</a:t>
              </a:r>
              <a:r>
                <a:rPr kumimoji="1" lang="zh-TW" altLang="en-US" sz="2000" b="1" dirty="0">
                  <a:solidFill>
                    <a:srgbClr val="4DA07B"/>
                  </a:solidFill>
                </a:rPr>
                <a:t>，</a:t>
              </a:r>
              <a:r>
                <a:rPr kumimoji="1" lang="zh-TW" altLang="en-US" sz="2000" b="1" dirty="0" smtClean="0">
                  <a:solidFill>
                    <a:srgbClr val="4DA07B"/>
                  </a:solidFill>
                </a:rPr>
                <a:t>門檻</a:t>
              </a:r>
              <a:r>
                <a:rPr kumimoji="1" lang="zh-TW" altLang="en-US" sz="2000" b="1" dirty="0" smtClean="0">
                  <a:solidFill>
                    <a:srgbClr val="4DA07B"/>
                  </a:solidFill>
                </a:rPr>
                <a:t>低</a:t>
              </a:r>
              <a:endParaRPr kumimoji="1" lang="zh-TW" altLang="en-US" sz="2000" b="1" dirty="0">
                <a:solidFill>
                  <a:srgbClr val="4DA07B"/>
                </a:solidFill>
              </a:endParaRPr>
            </a:p>
          </p:txBody>
        </p:sp>
        <p:sp>
          <p:nvSpPr>
            <p:cNvPr id="85" name="文字方塊 84"/>
            <p:cNvSpPr txBox="1"/>
            <p:nvPr/>
          </p:nvSpPr>
          <p:spPr>
            <a:xfrm>
              <a:off x="4748704" y="2130512"/>
              <a:ext cx="1210588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kumimoji="1" lang="zh-TW" altLang="en-US" sz="2000" b="1" dirty="0" smtClean="0">
                  <a:solidFill>
                    <a:srgbClr val="4DA07B"/>
                  </a:solidFill>
                </a:rPr>
                <a:t>市場擴大</a:t>
              </a:r>
              <a:endParaRPr kumimoji="1" lang="zh-TW" altLang="en-US" sz="2000" b="1" dirty="0">
                <a:solidFill>
                  <a:srgbClr val="4DA07B"/>
                </a:solidFill>
              </a:endParaRPr>
            </a:p>
          </p:txBody>
        </p:sp>
        <p:sp>
          <p:nvSpPr>
            <p:cNvPr id="86" name="文字方塊 85"/>
            <p:cNvSpPr txBox="1"/>
            <p:nvPr/>
          </p:nvSpPr>
          <p:spPr>
            <a:xfrm>
              <a:off x="6167273" y="2877760"/>
              <a:ext cx="2393604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kumimoji="1" lang="zh-TW" altLang="en-US" sz="2000" b="1" dirty="0" smtClean="0">
                  <a:solidFill>
                    <a:srgbClr val="4DA07B"/>
                  </a:solidFill>
                </a:rPr>
                <a:t>趨勢預測</a:t>
              </a:r>
              <a:r>
                <a:rPr kumimoji="1" lang="en-US" altLang="zh-TW" sz="2000" b="1" dirty="0" smtClean="0">
                  <a:solidFill>
                    <a:srgbClr val="4DA07B"/>
                  </a:solidFill>
                </a:rPr>
                <a:t>(</a:t>
              </a:r>
              <a:r>
                <a:rPr kumimoji="1" lang="zh-TW" altLang="en-US" sz="2000" b="1" dirty="0" smtClean="0">
                  <a:solidFill>
                    <a:srgbClr val="4DA07B"/>
                  </a:solidFill>
                </a:rPr>
                <a:t>群眾智慧</a:t>
              </a:r>
              <a:r>
                <a:rPr kumimoji="1" lang="en-US" altLang="zh-TW" sz="2000" b="1" dirty="0" smtClean="0">
                  <a:solidFill>
                    <a:srgbClr val="4DA07B"/>
                  </a:solidFill>
                </a:rPr>
                <a:t>)</a:t>
              </a:r>
              <a:endParaRPr kumimoji="1" lang="zh-TW" altLang="en-US" sz="2000" b="1" dirty="0">
                <a:solidFill>
                  <a:srgbClr val="4DA07B"/>
                </a:solidFill>
              </a:endParaRPr>
            </a:p>
          </p:txBody>
        </p:sp>
        <p:cxnSp>
          <p:nvCxnSpPr>
            <p:cNvPr id="78" name="直線接點 77"/>
            <p:cNvCxnSpPr/>
            <p:nvPr/>
          </p:nvCxnSpPr>
          <p:spPr>
            <a:xfrm>
              <a:off x="6046634" y="1146465"/>
              <a:ext cx="0" cy="3129006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87" name="圖片 2486"/>
          <p:cNvPicPr>
            <a:picLocks noChangeAspect="1"/>
          </p:cNvPicPr>
          <p:nvPr/>
        </p:nvPicPr>
        <p:blipFill rotWithShape="1">
          <a:blip r:embed="rId1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49" t="10144" r="1449" b="-10144"/>
          <a:stretch/>
        </p:blipFill>
        <p:spPr>
          <a:xfrm>
            <a:off x="9131555" y="3442979"/>
            <a:ext cx="876407" cy="876407"/>
          </a:xfrm>
          <a:prstGeom prst="ellipse">
            <a:avLst/>
          </a:prstGeom>
          <a:ln w="28575">
            <a:solidFill>
              <a:srgbClr val="C19859"/>
            </a:solidFill>
          </a:ln>
        </p:spPr>
      </p:pic>
      <p:pic>
        <p:nvPicPr>
          <p:cNvPr id="2488" name="圖片 248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555" y="4911132"/>
            <a:ext cx="874800" cy="874800"/>
          </a:xfrm>
          <a:prstGeom prst="rect">
            <a:avLst/>
          </a:prstGeom>
        </p:spPr>
      </p:pic>
      <p:cxnSp>
        <p:nvCxnSpPr>
          <p:cNvPr id="2489" name="直線接點 2488"/>
          <p:cNvCxnSpPr/>
          <p:nvPr/>
        </p:nvCxnSpPr>
        <p:spPr>
          <a:xfrm>
            <a:off x="10007962" y="3881183"/>
            <a:ext cx="262939" cy="0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0" name="直線接點 2489"/>
          <p:cNvCxnSpPr/>
          <p:nvPr/>
        </p:nvCxnSpPr>
        <p:spPr>
          <a:xfrm flipV="1">
            <a:off x="9986435" y="4627081"/>
            <a:ext cx="233912" cy="803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1" name="直線接點 2490"/>
          <p:cNvCxnSpPr/>
          <p:nvPr/>
        </p:nvCxnSpPr>
        <p:spPr>
          <a:xfrm>
            <a:off x="10007962" y="5348532"/>
            <a:ext cx="266400" cy="0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92" name="圖片 2491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4220" y="4184306"/>
            <a:ext cx="874800" cy="874800"/>
          </a:xfrm>
          <a:prstGeom prst="rect">
            <a:avLst/>
          </a:prstGeom>
        </p:spPr>
      </p:pic>
      <p:sp>
        <p:nvSpPr>
          <p:cNvPr id="2493" name="文字方塊 2492"/>
          <p:cNvSpPr txBox="1"/>
          <p:nvPr/>
        </p:nvSpPr>
        <p:spPr>
          <a:xfrm>
            <a:off x="10220347" y="3720816"/>
            <a:ext cx="1467068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zh-TW" altLang="en-US" sz="2000" b="1" dirty="0" smtClean="0">
                <a:solidFill>
                  <a:srgbClr val="C19859"/>
                </a:solidFill>
              </a:rPr>
              <a:t>認同感提高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sp>
        <p:nvSpPr>
          <p:cNvPr id="2494" name="文字方塊 2493"/>
          <p:cNvSpPr txBox="1"/>
          <p:nvPr/>
        </p:nvSpPr>
        <p:spPr>
          <a:xfrm>
            <a:off x="8606120" y="4427026"/>
            <a:ext cx="1467068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zh-TW" altLang="en-US" sz="2000" b="1" dirty="0" smtClean="0">
                <a:solidFill>
                  <a:srgbClr val="C19859"/>
                </a:solidFill>
              </a:rPr>
              <a:t>信任感增加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sp>
        <p:nvSpPr>
          <p:cNvPr id="2495" name="文字方塊 2494"/>
          <p:cNvSpPr txBox="1"/>
          <p:nvPr/>
        </p:nvSpPr>
        <p:spPr>
          <a:xfrm>
            <a:off x="10265989" y="5174274"/>
            <a:ext cx="1980029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zh-TW" altLang="en-US" sz="2000" b="1" dirty="0" smtClean="0">
                <a:solidFill>
                  <a:srgbClr val="C19859"/>
                </a:solidFill>
              </a:rPr>
              <a:t>資訊擴散度上升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cxnSp>
        <p:nvCxnSpPr>
          <p:cNvPr id="2496" name="直線接點 2495"/>
          <p:cNvCxnSpPr/>
          <p:nvPr/>
        </p:nvCxnSpPr>
        <p:spPr>
          <a:xfrm>
            <a:off x="10145350" y="3310985"/>
            <a:ext cx="0" cy="3059685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/>
          <p:cNvCxnSpPr/>
          <p:nvPr/>
        </p:nvCxnSpPr>
        <p:spPr>
          <a:xfrm flipV="1">
            <a:off x="5887719" y="3810117"/>
            <a:ext cx="233912" cy="803"/>
          </a:xfrm>
          <a:prstGeom prst="line">
            <a:avLst/>
          </a:prstGeom>
          <a:ln w="57150">
            <a:solidFill>
              <a:srgbClr val="4DA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文字方塊 56"/>
          <p:cNvSpPr txBox="1"/>
          <p:nvPr/>
        </p:nvSpPr>
        <p:spPr>
          <a:xfrm>
            <a:off x="4482004" y="3610062"/>
            <a:ext cx="1467068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zh-TW" altLang="en-US" sz="2000" b="1" dirty="0" smtClean="0">
                <a:solidFill>
                  <a:srgbClr val="4DA07B"/>
                </a:solidFill>
              </a:rPr>
              <a:t>使用者生產</a:t>
            </a:r>
            <a:r>
              <a:rPr kumimoji="1" lang="en-US" altLang="zh-TW" sz="2000" b="1" dirty="0" smtClean="0">
                <a:solidFill>
                  <a:srgbClr val="4DA07B"/>
                </a:solidFill>
              </a:rPr>
              <a:t/>
            </a:r>
            <a:br>
              <a:rPr kumimoji="1" lang="en-US" altLang="zh-TW" sz="2000" b="1" dirty="0" smtClean="0">
                <a:solidFill>
                  <a:srgbClr val="4DA07B"/>
                </a:solidFill>
              </a:rPr>
            </a:br>
            <a:r>
              <a:rPr kumimoji="1" lang="en-US" altLang="zh-TW" sz="2000" b="1" dirty="0" smtClean="0">
                <a:solidFill>
                  <a:srgbClr val="4DA07B"/>
                </a:solidFill>
              </a:rPr>
              <a:t>(</a:t>
            </a:r>
            <a:r>
              <a:rPr kumimoji="1" lang="zh-TW" altLang="en-US" sz="2000" b="1" dirty="0" smtClean="0">
                <a:solidFill>
                  <a:srgbClr val="4DA07B"/>
                </a:solidFill>
              </a:rPr>
              <a:t>群眾外包</a:t>
            </a:r>
            <a:r>
              <a:rPr kumimoji="1" lang="en-US" altLang="zh-TW" sz="2000" b="1" dirty="0" smtClean="0">
                <a:solidFill>
                  <a:srgbClr val="4DA07B"/>
                </a:solidFill>
              </a:rPr>
              <a:t>)</a:t>
            </a:r>
            <a:endParaRPr kumimoji="1" lang="zh-TW" altLang="en-US" sz="2000" b="1" dirty="0">
              <a:solidFill>
                <a:srgbClr val="4DA07B"/>
              </a:solidFill>
            </a:endParaRPr>
          </a:p>
        </p:txBody>
      </p:sp>
      <p:pic>
        <p:nvPicPr>
          <p:cNvPr id="58" name="圖片 57"/>
          <p:cNvPicPr>
            <a:picLocks noChangeAspect="1"/>
          </p:cNvPicPr>
          <p:nvPr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541" y="3334169"/>
            <a:ext cx="832586" cy="876407"/>
          </a:xfrm>
          <a:prstGeom prst="ellipse">
            <a:avLst/>
          </a:prstGeom>
          <a:ln w="28575">
            <a:solidFill>
              <a:srgbClr val="4DA07B"/>
            </a:solidFill>
          </a:ln>
        </p:spPr>
      </p:pic>
      <p:cxnSp>
        <p:nvCxnSpPr>
          <p:cNvPr id="48" name="直線接點 47"/>
          <p:cNvCxnSpPr/>
          <p:nvPr/>
        </p:nvCxnSpPr>
        <p:spPr>
          <a:xfrm>
            <a:off x="9986435" y="6004108"/>
            <a:ext cx="266400" cy="0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文字方塊 49"/>
          <p:cNvSpPr txBox="1"/>
          <p:nvPr/>
        </p:nvSpPr>
        <p:spPr>
          <a:xfrm>
            <a:off x="8827278" y="5840856"/>
            <a:ext cx="1210588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zh-TW" altLang="en-US" sz="2000" b="1" dirty="0" smtClean="0">
                <a:solidFill>
                  <a:srgbClr val="C19859"/>
                </a:solidFill>
              </a:rPr>
              <a:t>合作共享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pic>
        <p:nvPicPr>
          <p:cNvPr id="53" name="圖片 52"/>
          <p:cNvPicPr>
            <a:picLocks noChangeAspect="1"/>
          </p:cNvPicPr>
          <p:nvPr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2835" y="5588239"/>
            <a:ext cx="809492" cy="804204"/>
          </a:xfrm>
          <a:prstGeom prst="ellipse">
            <a:avLst/>
          </a:prstGeom>
          <a:ln w="28575">
            <a:solidFill>
              <a:srgbClr val="C19859"/>
            </a:solidFill>
          </a:ln>
        </p:spPr>
      </p:pic>
    </p:spTree>
    <p:extLst>
      <p:ext uri="{BB962C8B-B14F-4D97-AF65-F5344CB8AC3E}">
        <p14:creationId xmlns:p14="http://schemas.microsoft.com/office/powerpoint/2010/main" val="514364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 smtClean="0"/>
              <a:t>傳統金融行業 </a:t>
            </a:r>
            <a:r>
              <a:rPr kumimoji="1" lang="en-US" altLang="zh-TW" sz="3600" dirty="0" smtClean="0"/>
              <a:t>v.</a:t>
            </a:r>
            <a:r>
              <a:rPr kumimoji="1" lang="zh-TW" altLang="en-US" sz="3600" dirty="0" smtClean="0"/>
              <a:t> 互聯網金融</a:t>
            </a:r>
            <a:endParaRPr kumimoji="1" lang="zh-TW" altLang="en-US" sz="3600" dirty="0"/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8695192"/>
              </p:ext>
            </p:extLst>
          </p:nvPr>
        </p:nvGraphicFramePr>
        <p:xfrm>
          <a:off x="612775" y="1474788"/>
          <a:ext cx="11001376" cy="47164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703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703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9558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傳統金融行業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互聯網金融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9558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經營出發點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以營利為導向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以顧客為導向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9558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客戶體驗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穩健安全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開放便捷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9558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交易金額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大額少次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少額多次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9558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價格策略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高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低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9558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服務中介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中介化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去中介化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9558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經營穩定性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高，但難以創新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低，容易變革潛力無窮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9558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監管理念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強調管理與控制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崇尚自由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15</a:t>
            </a:fld>
            <a:endParaRPr lang="zh-TW" altLang="en-US" dirty="0"/>
          </a:p>
        </p:txBody>
      </p:sp>
      <p:graphicFrame>
        <p:nvGraphicFramePr>
          <p:cNvPr id="6" name="資料庫圖表 7"/>
          <p:cNvGraphicFramePr/>
          <p:nvPr>
            <p:extLst>
              <p:ext uri="{D42A27DB-BD31-4B8C-83A1-F6EECF244321}">
                <p14:modId xmlns:p14="http://schemas.microsoft.com/office/powerpoint/2010/main" val="1643701228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0" name="群組 9"/>
          <p:cNvGrpSpPr/>
          <p:nvPr/>
        </p:nvGrpSpPr>
        <p:grpSpPr>
          <a:xfrm>
            <a:off x="5982839" y="3957116"/>
            <a:ext cx="2317884" cy="1719782"/>
            <a:chOff x="9618214" y="1210741"/>
            <a:chExt cx="2317884" cy="1719782"/>
          </a:xfrm>
        </p:grpSpPr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BFBFB"/>
                </a:clrFrom>
                <a:clrTo>
                  <a:srgbClr val="FBFB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18214" y="1210741"/>
              <a:ext cx="1108284" cy="1303493"/>
            </a:xfrm>
            <a:prstGeom prst="rect">
              <a:avLst/>
            </a:prstGeom>
          </p:spPr>
        </p:pic>
        <p:pic>
          <p:nvPicPr>
            <p:cNvPr id="9" name="圖片 8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BFBFB"/>
                </a:clrFrom>
                <a:clrTo>
                  <a:srgbClr val="FBFB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26498" y="1615740"/>
              <a:ext cx="1209600" cy="1314783"/>
            </a:xfrm>
            <a:prstGeom prst="rect">
              <a:avLst/>
            </a:prstGeom>
          </p:spPr>
        </p:pic>
      </p:grpSp>
      <p:grpSp>
        <p:nvGrpSpPr>
          <p:cNvPr id="11" name="群組 10"/>
          <p:cNvGrpSpPr/>
          <p:nvPr/>
        </p:nvGrpSpPr>
        <p:grpSpPr>
          <a:xfrm>
            <a:off x="3034504" y="2696755"/>
            <a:ext cx="1391162" cy="1479408"/>
            <a:chOff x="2320042" y="4194026"/>
            <a:chExt cx="1249588" cy="1328854"/>
          </a:xfrm>
        </p:grpSpPr>
        <p:pic>
          <p:nvPicPr>
            <p:cNvPr id="12" name="圖片 11"/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93" t="35709" r="68060" b="38845"/>
            <a:stretch/>
          </p:blipFill>
          <p:spPr>
            <a:xfrm>
              <a:off x="2515139" y="4468389"/>
              <a:ext cx="1054491" cy="1054491"/>
            </a:xfrm>
            <a:prstGeom prst="ellipse">
              <a:avLst/>
            </a:prstGeom>
          </p:spPr>
        </p:pic>
        <p:pic>
          <p:nvPicPr>
            <p:cNvPr id="13" name="圖片 12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0042" y="4194026"/>
              <a:ext cx="691904" cy="548727"/>
            </a:xfrm>
            <a:prstGeom prst="rect">
              <a:avLst/>
            </a:prstGeom>
          </p:spPr>
        </p:pic>
      </p:grpSp>
      <p:grpSp>
        <p:nvGrpSpPr>
          <p:cNvPr id="14" name="群組 13"/>
          <p:cNvGrpSpPr/>
          <p:nvPr/>
        </p:nvGrpSpPr>
        <p:grpSpPr>
          <a:xfrm>
            <a:off x="10038848" y="2680165"/>
            <a:ext cx="1437622" cy="1512588"/>
            <a:chOff x="4127316" y="4195740"/>
            <a:chExt cx="1257899" cy="1323494"/>
          </a:xfrm>
        </p:grpSpPr>
        <p:pic>
          <p:nvPicPr>
            <p:cNvPr id="15" name="圖片 14"/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75" t="66141" r="69137" b="10131"/>
            <a:stretch/>
          </p:blipFill>
          <p:spPr>
            <a:xfrm>
              <a:off x="4366368" y="4467615"/>
              <a:ext cx="1018847" cy="1051619"/>
            </a:xfrm>
            <a:prstGeom prst="ellipse">
              <a:avLst/>
            </a:prstGeom>
          </p:spPr>
        </p:pic>
        <p:pic>
          <p:nvPicPr>
            <p:cNvPr id="16" name="圖片 15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27316" y="4195740"/>
              <a:ext cx="748476" cy="748476"/>
            </a:xfrm>
            <a:prstGeom prst="rect">
              <a:avLst/>
            </a:prstGeom>
          </p:spPr>
        </p:pic>
      </p:grpSp>
      <p:pic>
        <p:nvPicPr>
          <p:cNvPr id="17" name="圖片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120" y="2229766"/>
            <a:ext cx="1464318" cy="1464318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 rotWithShape="1">
          <a:blip r:embed="rId13" cstate="hq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7297" r="-233" b="26755"/>
          <a:stretch/>
        </p:blipFill>
        <p:spPr>
          <a:xfrm>
            <a:off x="7694527" y="2721453"/>
            <a:ext cx="1120683" cy="51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65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 smtClean="0"/>
              <a:t>互聯網金融之創新模式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16</a:t>
            </a:fld>
            <a:endParaRPr lang="zh-TW" altLang="en-US" dirty="0"/>
          </a:p>
        </p:txBody>
      </p:sp>
      <p:graphicFrame>
        <p:nvGraphicFramePr>
          <p:cNvPr id="6" name="資料庫圖表 7"/>
          <p:cNvGraphicFramePr/>
          <p:nvPr>
            <p:extLst>
              <p:ext uri="{D42A27DB-BD31-4B8C-83A1-F6EECF244321}">
                <p14:modId xmlns:p14="http://schemas.microsoft.com/office/powerpoint/2010/main" val="2094466079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圓角矩形 6"/>
          <p:cNvSpPr/>
          <p:nvPr/>
        </p:nvSpPr>
        <p:spPr>
          <a:xfrm>
            <a:off x="5638453" y="2062960"/>
            <a:ext cx="6226184" cy="3960440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8" name="群組 47"/>
          <p:cNvGrpSpPr/>
          <p:nvPr/>
        </p:nvGrpSpPr>
        <p:grpSpPr>
          <a:xfrm>
            <a:off x="426820" y="1616284"/>
            <a:ext cx="2627368" cy="4407115"/>
            <a:chOff x="426820" y="1616284"/>
            <a:chExt cx="2627368" cy="4407115"/>
          </a:xfrm>
        </p:grpSpPr>
        <p:sp>
          <p:nvSpPr>
            <p:cNvPr id="8" name="圓角矩形 7"/>
            <p:cNvSpPr/>
            <p:nvPr/>
          </p:nvSpPr>
          <p:spPr>
            <a:xfrm>
              <a:off x="790987" y="2062959"/>
              <a:ext cx="1800200" cy="3960440"/>
            </a:xfrm>
            <a:prstGeom prst="roundRect">
              <a:avLst/>
            </a:prstGeom>
            <a:ln w="571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文字方塊 8"/>
            <p:cNvSpPr txBox="1"/>
            <p:nvPr/>
          </p:nvSpPr>
          <p:spPr>
            <a:xfrm>
              <a:off x="426820" y="1616284"/>
              <a:ext cx="262736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200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傳統金融線上服務</a:t>
              </a:r>
              <a:endParaRPr lang="zh-TW" altLang="en-US" sz="2200" b="1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1" name="文字方塊 10"/>
            <p:cNvSpPr txBox="1"/>
            <p:nvPr/>
          </p:nvSpPr>
          <p:spPr>
            <a:xfrm>
              <a:off x="1321869" y="3215087"/>
              <a:ext cx="8372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借貸</a:t>
              </a:r>
              <a:endParaRPr lang="zh-TW" altLang="en-US" b="1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2" name="文字方塊 11"/>
            <p:cNvSpPr txBox="1"/>
            <p:nvPr/>
          </p:nvSpPr>
          <p:spPr>
            <a:xfrm>
              <a:off x="1079019" y="4223199"/>
              <a:ext cx="12961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證卷交易</a:t>
              </a:r>
              <a:endParaRPr lang="zh-TW" altLang="en-US" b="1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3" name="文字方塊 12"/>
            <p:cNvSpPr txBox="1"/>
            <p:nvPr/>
          </p:nvSpPr>
          <p:spPr>
            <a:xfrm>
              <a:off x="1295043" y="5510051"/>
              <a:ext cx="7278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保險</a:t>
              </a:r>
              <a:endParaRPr lang="zh-TW" altLang="en-US" b="1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pic>
          <p:nvPicPr>
            <p:cNvPr id="18" name="Picture 2" descr="D:\sally\Pictures\借貸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0987" y="2146459"/>
              <a:ext cx="1767858" cy="9944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5" descr="D:\sally\Pictures\證卷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8703" y="3494351"/>
              <a:ext cx="880492" cy="8804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6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3035" y="4700204"/>
              <a:ext cx="867962" cy="819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7" name="群組 46"/>
          <p:cNvGrpSpPr/>
          <p:nvPr/>
        </p:nvGrpSpPr>
        <p:grpSpPr>
          <a:xfrm>
            <a:off x="2911313" y="1616284"/>
            <a:ext cx="2708437" cy="4407115"/>
            <a:chOff x="2911313" y="1616284"/>
            <a:chExt cx="2708437" cy="4407115"/>
          </a:xfrm>
        </p:grpSpPr>
        <p:sp>
          <p:nvSpPr>
            <p:cNvPr id="10" name="文字方塊 9"/>
            <p:cNvSpPr txBox="1"/>
            <p:nvPr/>
          </p:nvSpPr>
          <p:spPr>
            <a:xfrm>
              <a:off x="2911313" y="1616284"/>
              <a:ext cx="270843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200" b="1" dirty="0" smtClean="0">
                  <a:solidFill>
                    <a:schemeClr val="accent6"/>
                  </a:solidFill>
                </a:rPr>
                <a:t>互聯網公司金融服務</a:t>
              </a:r>
              <a:endParaRPr lang="zh-TW" altLang="en-US" sz="2200" b="1" dirty="0">
                <a:solidFill>
                  <a:schemeClr val="accent6"/>
                </a:solidFill>
              </a:endParaRPr>
            </a:p>
          </p:txBody>
        </p:sp>
        <p:sp>
          <p:nvSpPr>
            <p:cNvPr id="14" name="圓角矩形 13"/>
            <p:cNvSpPr/>
            <p:nvPr/>
          </p:nvSpPr>
          <p:spPr>
            <a:xfrm>
              <a:off x="3366220" y="2067605"/>
              <a:ext cx="1800200" cy="3955794"/>
            </a:xfrm>
            <a:prstGeom prst="roundRect">
              <a:avLst/>
            </a:prstGeom>
            <a:ln w="57150">
              <a:solidFill>
                <a:schemeClr val="accent6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" name="文字方塊 14"/>
            <p:cNvSpPr txBox="1"/>
            <p:nvPr/>
          </p:nvSpPr>
          <p:spPr>
            <a:xfrm>
              <a:off x="3987534" y="3110641"/>
              <a:ext cx="9361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 smtClean="0">
                  <a:solidFill>
                    <a:schemeClr val="accent6"/>
                  </a:solidFill>
                </a:rPr>
                <a:t>支付</a:t>
              </a:r>
              <a:endParaRPr lang="zh-TW" altLang="en-US" b="1" dirty="0">
                <a:solidFill>
                  <a:schemeClr val="accent6"/>
                </a:solidFill>
              </a:endParaRPr>
            </a:p>
          </p:txBody>
        </p:sp>
        <p:sp>
          <p:nvSpPr>
            <p:cNvPr id="16" name="文字方塊 15"/>
            <p:cNvSpPr txBox="1"/>
            <p:nvPr/>
          </p:nvSpPr>
          <p:spPr>
            <a:xfrm>
              <a:off x="3777109" y="4193127"/>
              <a:ext cx="11523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smtClean="0">
                  <a:solidFill>
                    <a:schemeClr val="accent6"/>
                  </a:solidFill>
                </a:rPr>
                <a:t>電商借貸</a:t>
              </a:r>
              <a:endParaRPr lang="zh-TW" altLang="en-US" b="1" dirty="0">
                <a:solidFill>
                  <a:schemeClr val="accent6"/>
                </a:solidFill>
              </a:endParaRPr>
            </a:p>
          </p:txBody>
        </p:sp>
        <p:sp>
          <p:nvSpPr>
            <p:cNvPr id="17" name="文字方塊 16"/>
            <p:cNvSpPr txBox="1"/>
            <p:nvPr/>
          </p:nvSpPr>
          <p:spPr>
            <a:xfrm>
              <a:off x="3947283" y="5488535"/>
              <a:ext cx="6434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 smtClean="0">
                  <a:solidFill>
                    <a:schemeClr val="accent6"/>
                  </a:solidFill>
                </a:rPr>
                <a:t>理財</a:t>
              </a:r>
              <a:endParaRPr lang="zh-TW" altLang="en-US" b="1" dirty="0">
                <a:solidFill>
                  <a:schemeClr val="accent6"/>
                </a:solidFill>
              </a:endParaRPr>
            </a:p>
          </p:txBody>
        </p:sp>
        <p:pic>
          <p:nvPicPr>
            <p:cNvPr id="19" name="Picture 4" descr="「支付寶 icon」的圖片搜尋結果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2883" y="2392191"/>
              <a:ext cx="1499931" cy="6418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7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1528" y="3585749"/>
              <a:ext cx="1130424" cy="565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8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9527" y="4880513"/>
              <a:ext cx="1615591" cy="5360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" name="向右箭號 23"/>
          <p:cNvSpPr/>
          <p:nvPr/>
        </p:nvSpPr>
        <p:spPr>
          <a:xfrm rot="20137715">
            <a:off x="6957607" y="2883363"/>
            <a:ext cx="792088" cy="342408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027" y="3267042"/>
            <a:ext cx="1524000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向右箭號 25"/>
          <p:cNvSpPr/>
          <p:nvPr/>
        </p:nvSpPr>
        <p:spPr>
          <a:xfrm>
            <a:off x="9461823" y="2554059"/>
            <a:ext cx="792088" cy="540702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07698" y="2178801"/>
            <a:ext cx="1019874" cy="91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文字方塊 27"/>
          <p:cNvSpPr txBox="1"/>
          <p:nvPr/>
        </p:nvSpPr>
        <p:spPr>
          <a:xfrm>
            <a:off x="5789709" y="4493195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投資者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8385861" y="457673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公司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10640251" y="3122203"/>
            <a:ext cx="872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股權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1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40"/>
          <a:stretch/>
        </p:blipFill>
        <p:spPr bwMode="auto">
          <a:xfrm>
            <a:off x="5772482" y="3329525"/>
            <a:ext cx="1062522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向右箭號 31"/>
          <p:cNvSpPr/>
          <p:nvPr/>
        </p:nvSpPr>
        <p:spPr>
          <a:xfrm>
            <a:off x="6953173" y="3710468"/>
            <a:ext cx="792088" cy="361486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向右箭號 32"/>
          <p:cNvSpPr/>
          <p:nvPr/>
        </p:nvSpPr>
        <p:spPr>
          <a:xfrm rot="1052512">
            <a:off x="6861277" y="4693425"/>
            <a:ext cx="984833" cy="41630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4" name="Picture 3"/>
          <p:cNvPicPr>
            <a:picLocks noChangeAspect="1" noChangeArrowheads="1"/>
          </p:cNvPicPr>
          <p:nvPr/>
        </p:nvPicPr>
        <p:blipFill>
          <a:blip r:embed="rId1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37309" y="3431101"/>
            <a:ext cx="940773" cy="940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文字方塊 34"/>
          <p:cNvSpPr txBox="1"/>
          <p:nvPr/>
        </p:nvSpPr>
        <p:spPr>
          <a:xfrm>
            <a:off x="10291025" y="4313822"/>
            <a:ext cx="133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本金和利息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pic>
        <p:nvPicPr>
          <p:cNvPr id="36" name="Picture 3"/>
          <p:cNvPicPr>
            <a:picLocks noChangeAspect="1" noChangeArrowheads="1"/>
          </p:cNvPicPr>
          <p:nvPr/>
        </p:nvPicPr>
        <p:blipFill>
          <a:blip r:embed="rId1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37309" y="4732680"/>
            <a:ext cx="990262" cy="99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文字方塊 36"/>
          <p:cNvSpPr txBox="1"/>
          <p:nvPr/>
        </p:nvSpPr>
        <p:spPr>
          <a:xfrm>
            <a:off x="10298948" y="5658558"/>
            <a:ext cx="1337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產品或服務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6810717" y="3289116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>
                <a:solidFill>
                  <a:srgbClr val="FF9933"/>
                </a:solidFill>
              </a:rPr>
              <a:t>股權投資</a:t>
            </a:r>
          </a:p>
        </p:txBody>
      </p:sp>
      <p:sp>
        <p:nvSpPr>
          <p:cNvPr id="39" name="矩形 38"/>
          <p:cNvSpPr/>
          <p:nvPr/>
        </p:nvSpPr>
        <p:spPr>
          <a:xfrm>
            <a:off x="6778320" y="4117643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 smtClean="0">
                <a:solidFill>
                  <a:srgbClr val="FF9933"/>
                </a:solidFill>
              </a:rPr>
              <a:t>債券投資</a:t>
            </a:r>
            <a:endParaRPr lang="zh-TW" altLang="en-US" dirty="0">
              <a:solidFill>
                <a:srgbClr val="FF9933"/>
              </a:solidFill>
            </a:endParaRPr>
          </a:p>
        </p:txBody>
      </p:sp>
      <p:sp>
        <p:nvSpPr>
          <p:cNvPr id="40" name="矩形 39"/>
          <p:cNvSpPr/>
          <p:nvPr/>
        </p:nvSpPr>
        <p:spPr>
          <a:xfrm rot="802825">
            <a:off x="6640513" y="5132394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 smtClean="0">
                <a:solidFill>
                  <a:srgbClr val="FF9933"/>
                </a:solidFill>
              </a:rPr>
              <a:t>回報投資</a:t>
            </a:r>
            <a:endParaRPr lang="zh-TW" altLang="en-US" dirty="0">
              <a:solidFill>
                <a:srgbClr val="FF9933"/>
              </a:solidFill>
            </a:endParaRPr>
          </a:p>
        </p:txBody>
      </p:sp>
      <p:sp>
        <p:nvSpPr>
          <p:cNvPr id="41" name="文字方塊 40"/>
          <p:cNvSpPr txBox="1"/>
          <p:nvPr/>
        </p:nvSpPr>
        <p:spPr>
          <a:xfrm>
            <a:off x="9462693" y="266807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</a:rPr>
              <a:t>取得</a:t>
            </a:r>
            <a:endParaRPr lang="zh-TW" altLang="en-US" b="1" dirty="0">
              <a:solidFill>
                <a:schemeClr val="bg1"/>
              </a:solidFill>
            </a:endParaRPr>
          </a:p>
        </p:txBody>
      </p:sp>
      <p:sp>
        <p:nvSpPr>
          <p:cNvPr id="42" name="向右箭號 41"/>
          <p:cNvSpPr/>
          <p:nvPr/>
        </p:nvSpPr>
        <p:spPr>
          <a:xfrm>
            <a:off x="9448514" y="3795425"/>
            <a:ext cx="792088" cy="540702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文字方塊 42"/>
          <p:cNvSpPr txBox="1"/>
          <p:nvPr/>
        </p:nvSpPr>
        <p:spPr>
          <a:xfrm>
            <a:off x="9448514" y="3909199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</a:rPr>
              <a:t>取得</a:t>
            </a:r>
            <a:endParaRPr lang="zh-TW" altLang="en-US" b="1" dirty="0">
              <a:solidFill>
                <a:schemeClr val="bg1"/>
              </a:solidFill>
            </a:endParaRPr>
          </a:p>
        </p:txBody>
      </p:sp>
      <p:sp>
        <p:nvSpPr>
          <p:cNvPr id="44" name="向右箭號 43"/>
          <p:cNvSpPr/>
          <p:nvPr/>
        </p:nvSpPr>
        <p:spPr>
          <a:xfrm>
            <a:off x="9467949" y="4871962"/>
            <a:ext cx="792088" cy="540702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文字方塊 44"/>
          <p:cNvSpPr txBox="1"/>
          <p:nvPr/>
        </p:nvSpPr>
        <p:spPr>
          <a:xfrm>
            <a:off x="9468507" y="498605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</a:rPr>
              <a:t>取得</a:t>
            </a:r>
            <a:endParaRPr lang="zh-TW" altLang="en-US" b="1" dirty="0">
              <a:solidFill>
                <a:schemeClr val="bg1"/>
              </a:solidFill>
            </a:endParaRPr>
          </a:p>
        </p:txBody>
      </p:sp>
      <p:sp>
        <p:nvSpPr>
          <p:cNvPr id="46" name="文字方塊 45"/>
          <p:cNvSpPr txBox="1"/>
          <p:nvPr/>
        </p:nvSpPr>
        <p:spPr>
          <a:xfrm>
            <a:off x="7364715" y="1600813"/>
            <a:ext cx="3236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FFC000"/>
                </a:solidFill>
              </a:rPr>
              <a:t>P2P</a:t>
            </a:r>
            <a:r>
              <a:rPr lang="en-US" altLang="zh-TW" sz="2400" b="1" dirty="0">
                <a:solidFill>
                  <a:srgbClr val="FFC000"/>
                </a:solidFill>
              </a:rPr>
              <a:t>/</a:t>
            </a:r>
            <a:r>
              <a:rPr lang="zh-TW" altLang="en-US" sz="2400" b="1" dirty="0" smtClean="0">
                <a:solidFill>
                  <a:srgbClr val="FFC000"/>
                </a:solidFill>
              </a:rPr>
              <a:t>群眾金融服務</a:t>
            </a:r>
            <a:endParaRPr lang="zh-TW" altLang="en-US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823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617" y="752520"/>
            <a:ext cx="4872487" cy="537745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 smtClean="0">
                <a:latin typeface="+mn-ea"/>
              </a:rPr>
              <a:t>案例一：金融機構數位轉型</a:t>
            </a:r>
            <a:endParaRPr kumimoji="1"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2057" y="1474839"/>
            <a:ext cx="5960193" cy="470212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sz="2800" dirty="0" smtClean="0">
                <a:latin typeface="+mn-ea"/>
              </a:rPr>
              <a:t>中國</a:t>
            </a:r>
            <a:r>
              <a:rPr lang="zh-TW" altLang="en-US" sz="2800" dirty="0">
                <a:latin typeface="+mn-ea"/>
              </a:rPr>
              <a:t>信託銀行、新光銀行</a:t>
            </a:r>
            <a:r>
              <a:rPr lang="zh-TW" altLang="en-US" sz="2800" dirty="0" smtClean="0">
                <a:latin typeface="+mn-ea"/>
              </a:rPr>
              <a:t>等</a:t>
            </a:r>
            <a:endParaRPr lang="en-US" altLang="zh-TW" sz="2800" dirty="0" smtClean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zh-TW" altLang="en-US" sz="2800" dirty="0">
                <a:latin typeface="+mn-ea"/>
              </a:rPr>
              <a:t>藉助於互聯網技術與移動通信技術，實現</a:t>
            </a:r>
            <a:r>
              <a:rPr lang="zh-TW" altLang="en-US" sz="2800" b="1" dirty="0">
                <a:latin typeface="+mn-ea"/>
              </a:rPr>
              <a:t>資金融通</a:t>
            </a:r>
            <a:r>
              <a:rPr lang="zh-TW" altLang="en-US" sz="2800" dirty="0">
                <a:latin typeface="+mn-ea"/>
              </a:rPr>
              <a:t>、</a:t>
            </a:r>
            <a:r>
              <a:rPr lang="zh-TW" altLang="en-US" sz="2800" b="1" dirty="0">
                <a:latin typeface="+mn-ea"/>
              </a:rPr>
              <a:t>創新支付</a:t>
            </a:r>
            <a:r>
              <a:rPr lang="zh-TW" altLang="en-US" sz="2800" dirty="0">
                <a:latin typeface="+mn-ea"/>
              </a:rPr>
              <a:t>等新型金融業務，並利用大數據、雲計算等電子商務平台，挖掘各類金融相關訊息，以發掘潛在客戶</a:t>
            </a:r>
            <a:r>
              <a:rPr lang="zh-TW" altLang="en-US" sz="2800" dirty="0" smtClean="0">
                <a:latin typeface="+mn-ea"/>
              </a:rPr>
              <a:t>。</a:t>
            </a:r>
            <a:endParaRPr lang="en-US" altLang="zh-TW" sz="2800" dirty="0">
              <a:latin typeface="+mn-ea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17</a:t>
            </a:fld>
            <a:endParaRPr lang="zh-TW" altLang="en-US" dirty="0"/>
          </a:p>
        </p:txBody>
      </p:sp>
      <p:graphicFrame>
        <p:nvGraphicFramePr>
          <p:cNvPr id="6" name="資料庫圖表 10"/>
          <p:cNvGraphicFramePr/>
          <p:nvPr>
            <p:extLst>
              <p:ext uri="{D42A27DB-BD31-4B8C-83A1-F6EECF244321}">
                <p14:modId xmlns:p14="http://schemas.microsoft.com/office/powerpoint/2010/main" val="964999515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4100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 smtClean="0"/>
              <a:t>案例二：科技業金融擴展</a:t>
            </a:r>
            <a:endParaRPr kumimoji="1"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2057" y="1474839"/>
            <a:ext cx="11002297" cy="470212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altLang="zh-TW" sz="2800" dirty="0" err="1" smtClean="0">
                <a:latin typeface="+mn-ea"/>
              </a:rPr>
              <a:t>PChome</a:t>
            </a:r>
            <a:r>
              <a:rPr lang="zh-TW" altLang="en-US" sz="2800" dirty="0" smtClean="0">
                <a:latin typeface="+mn-ea"/>
              </a:rPr>
              <a:t> 國際連股份</a:t>
            </a:r>
            <a:r>
              <a:rPr lang="zh-TW" altLang="en-US" sz="2800" dirty="0">
                <a:latin typeface="+mn-ea"/>
              </a:rPr>
              <a:t>有限公司</a:t>
            </a:r>
            <a:r>
              <a:rPr lang="en-US" altLang="zh-TW" sz="2800" dirty="0">
                <a:latin typeface="+mn-ea"/>
              </a:rPr>
              <a:t/>
            </a:r>
            <a:br>
              <a:rPr lang="en-US" altLang="zh-TW" sz="2800" dirty="0">
                <a:latin typeface="+mn-ea"/>
              </a:rPr>
            </a:br>
            <a:r>
              <a:rPr lang="zh-TW" altLang="en-US" sz="2800" dirty="0">
                <a:latin typeface="+mn-ea"/>
              </a:rPr>
              <a:t>獲電子支付專營許可，未來將處理信用卡</a:t>
            </a:r>
            <a:r>
              <a:rPr lang="zh-TW" altLang="en-US" sz="2800" b="1" dirty="0">
                <a:latin typeface="+mn-ea"/>
              </a:rPr>
              <a:t>代收付</a:t>
            </a:r>
            <a:r>
              <a:rPr lang="zh-TW" altLang="en-US" sz="2800" dirty="0">
                <a:latin typeface="+mn-ea"/>
              </a:rPr>
              <a:t>、</a:t>
            </a:r>
            <a:r>
              <a:rPr lang="zh-TW" altLang="en-US" sz="2800" b="1" dirty="0">
                <a:latin typeface="+mn-ea"/>
              </a:rPr>
              <a:t>儲值</a:t>
            </a:r>
            <a:r>
              <a:rPr lang="zh-TW" altLang="en-US" sz="2800" dirty="0">
                <a:latin typeface="+mn-ea"/>
              </a:rPr>
              <a:t>及</a:t>
            </a:r>
            <a:r>
              <a:rPr lang="zh-TW" altLang="en-US" sz="2800" b="1" dirty="0">
                <a:latin typeface="+mn-ea"/>
              </a:rPr>
              <a:t>轉帳</a:t>
            </a:r>
            <a:r>
              <a:rPr lang="zh-TW" altLang="en-US" sz="2800" dirty="0">
                <a:latin typeface="+mn-ea"/>
              </a:rPr>
              <a:t>三項業務。其中的「</a:t>
            </a:r>
            <a:r>
              <a:rPr lang="en-US" altLang="zh-TW" sz="2800" b="1" dirty="0">
                <a:latin typeface="+mn-ea"/>
              </a:rPr>
              <a:t>Pi</a:t>
            </a:r>
            <a:r>
              <a:rPr lang="zh-TW" altLang="en-US" sz="2800" b="1" dirty="0">
                <a:latin typeface="+mn-ea"/>
              </a:rPr>
              <a:t>行動錢包</a:t>
            </a:r>
            <a:r>
              <a:rPr lang="zh-TW" altLang="en-US" sz="2800" dirty="0">
                <a:latin typeface="+mn-ea"/>
              </a:rPr>
              <a:t>」業務為行動支付， 「</a:t>
            </a:r>
            <a:r>
              <a:rPr lang="zh-TW" altLang="en-US" sz="2800" b="1" dirty="0" smtClean="0">
                <a:latin typeface="+mn-ea"/>
              </a:rPr>
              <a:t>支付連</a:t>
            </a:r>
            <a:r>
              <a:rPr lang="zh-TW" altLang="en-US" sz="2800" dirty="0">
                <a:latin typeface="+mn-ea"/>
              </a:rPr>
              <a:t>」為線上信用卡金流代收付， 「</a:t>
            </a:r>
            <a:r>
              <a:rPr lang="zh-TW" altLang="en-US" sz="2800" b="1" dirty="0" smtClean="0">
                <a:latin typeface="+mn-ea"/>
              </a:rPr>
              <a:t>國際連</a:t>
            </a:r>
            <a:r>
              <a:rPr lang="zh-TW" altLang="en-US" sz="2800" dirty="0">
                <a:latin typeface="+mn-ea"/>
              </a:rPr>
              <a:t>」則主要處理儲值和轉帳業務</a:t>
            </a:r>
            <a:r>
              <a:rPr lang="zh-TW" altLang="en-US" sz="2800" dirty="0" smtClean="0">
                <a:latin typeface="+mn-ea"/>
              </a:rPr>
              <a:t>。</a:t>
            </a:r>
            <a:endParaRPr kumimoji="1"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18</a:t>
            </a:fld>
            <a:endParaRPr lang="zh-TW" altLang="en-US" dirty="0"/>
          </a:p>
        </p:txBody>
      </p:sp>
      <p:graphicFrame>
        <p:nvGraphicFramePr>
          <p:cNvPr id="9" name="資料庫圖表 10"/>
          <p:cNvGraphicFramePr/>
          <p:nvPr>
            <p:extLst>
              <p:ext uri="{D42A27DB-BD31-4B8C-83A1-F6EECF244321}">
                <p14:modId xmlns:p14="http://schemas.microsoft.com/office/powerpoint/2010/main" val="965564052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95" b="27919"/>
          <a:stretch/>
        </p:blipFill>
        <p:spPr>
          <a:xfrm>
            <a:off x="7800617" y="758825"/>
            <a:ext cx="2884306" cy="1335037"/>
          </a:xfrm>
          <a:prstGeom prst="rect">
            <a:avLst/>
          </a:prstGeom>
        </p:spPr>
      </p:pic>
      <p:sp>
        <p:nvSpPr>
          <p:cNvPr id="12" name="內容版面配置區 2"/>
          <p:cNvSpPr txBox="1">
            <a:spLocks/>
          </p:cNvSpPr>
          <p:nvPr/>
        </p:nvSpPr>
        <p:spPr>
          <a:xfrm>
            <a:off x="596182" y="3968750"/>
            <a:ext cx="5823668" cy="167798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zh-TW" altLang="en-US" sz="2800" dirty="0" smtClean="0"/>
              <a:t>茂為歐買尬數位科技公司</a:t>
            </a:r>
            <a:r>
              <a:rPr lang="en-US" altLang="zh-TW" sz="2800" dirty="0" smtClean="0"/>
              <a:t/>
            </a:r>
            <a:br>
              <a:rPr lang="en-US" altLang="zh-TW" sz="2800" dirty="0" smtClean="0"/>
            </a:br>
            <a:r>
              <a:rPr lang="zh-TW" altLang="en-US" sz="2800" dirty="0" smtClean="0"/>
              <a:t>旗下的</a:t>
            </a:r>
            <a:r>
              <a:rPr lang="zh-TW" altLang="en-US" sz="2800" b="1" dirty="0" smtClean="0"/>
              <a:t>歐付寶</a:t>
            </a:r>
            <a:r>
              <a:rPr lang="zh-TW" altLang="en-US" sz="2800" dirty="0" smtClean="0"/>
              <a:t>取得執照（</a:t>
            </a:r>
            <a:r>
              <a:rPr lang="en-US" altLang="zh-TW" sz="2800" dirty="0" smtClean="0"/>
              <a:t>2015</a:t>
            </a:r>
            <a:r>
              <a:rPr lang="zh-TW" altLang="en-US" sz="2800" dirty="0" smtClean="0"/>
              <a:t>年</a:t>
            </a:r>
            <a:r>
              <a:rPr lang="en-US" altLang="zh-TW" sz="2800" dirty="0" smtClean="0"/>
              <a:t>10</a:t>
            </a:r>
            <a:r>
              <a:rPr lang="zh-TW" altLang="en-US" sz="2800" dirty="0" smtClean="0"/>
              <a:t>月）</a:t>
            </a:r>
            <a:r>
              <a:rPr lang="en-US" altLang="zh-TW" sz="2800" dirty="0" smtClean="0"/>
              <a:t> </a:t>
            </a:r>
            <a:r>
              <a:rPr lang="zh-TW" altLang="en-US" sz="2800" dirty="0" smtClean="0"/>
              <a:t>，取得專營電子支付機構正式營業執照。</a:t>
            </a:r>
            <a:endParaRPr kumimoji="1" lang="zh-TW" altLang="en-US" dirty="0"/>
          </a:p>
        </p:txBody>
      </p:sp>
      <p:grpSp>
        <p:nvGrpSpPr>
          <p:cNvPr id="16" name="群組 15"/>
          <p:cNvGrpSpPr/>
          <p:nvPr/>
        </p:nvGrpSpPr>
        <p:grpSpPr>
          <a:xfrm>
            <a:off x="6505575" y="3317875"/>
            <a:ext cx="5686425" cy="3429000"/>
            <a:chOff x="6505575" y="3317875"/>
            <a:chExt cx="5686425" cy="3429000"/>
          </a:xfrm>
        </p:grpSpPr>
        <p:pic>
          <p:nvPicPr>
            <p:cNvPr id="14" name="圖片 13" descr="歐付寶.jpeg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05575" y="3317875"/>
              <a:ext cx="5686425" cy="3429000"/>
            </a:xfrm>
            <a:prstGeom prst="rect">
              <a:avLst/>
            </a:prstGeom>
          </p:spPr>
        </p:pic>
        <p:sp>
          <p:nvSpPr>
            <p:cNvPr id="15" name="文字方塊 14"/>
            <p:cNvSpPr txBox="1"/>
            <p:nvPr/>
          </p:nvSpPr>
          <p:spPr>
            <a:xfrm>
              <a:off x="6505575" y="6469876"/>
              <a:ext cx="20313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200" dirty="0" smtClean="0"/>
                <a:t>資料來源：歐付寶官方網站</a:t>
              </a:r>
              <a:endParaRPr kumimoji="1" lang="zh-TW" alt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29112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群組 9"/>
          <p:cNvGrpSpPr/>
          <p:nvPr/>
        </p:nvGrpSpPr>
        <p:grpSpPr>
          <a:xfrm>
            <a:off x="6247604" y="3832561"/>
            <a:ext cx="5904000" cy="2899999"/>
            <a:chOff x="6247604" y="3832561"/>
            <a:chExt cx="5904000" cy="2899999"/>
          </a:xfrm>
        </p:grpSpPr>
        <p:pic>
          <p:nvPicPr>
            <p:cNvPr id="8" name="圖片 7" descr="21963.pn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47604" y="3832561"/>
              <a:ext cx="5904000" cy="2529563"/>
            </a:xfrm>
            <a:prstGeom prst="rect">
              <a:avLst/>
            </a:prstGeom>
          </p:spPr>
        </p:pic>
        <p:sp>
          <p:nvSpPr>
            <p:cNvPr id="9" name="矩形 8"/>
            <p:cNvSpPr/>
            <p:nvPr/>
          </p:nvSpPr>
          <p:spPr>
            <a:xfrm>
              <a:off x="7819922" y="6388876"/>
              <a:ext cx="2759364" cy="34368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109537" indent="0" algn="ctr">
                <a:lnSpc>
                  <a:spcPct val="120000"/>
                </a:lnSpc>
                <a:buNone/>
              </a:pPr>
              <a:r>
                <a:rPr lang="zh-TW" altLang="en-US" sz="1400" dirty="0" smtClean="0">
                  <a:latin typeface="+mj-ea"/>
                </a:rPr>
                <a:t>圖片來源：</a:t>
              </a:r>
              <a:r>
                <a:rPr lang="en-US" altLang="zh-TW" sz="1400" dirty="0"/>
                <a:t>https://</a:t>
              </a:r>
              <a:r>
                <a:rPr lang="en-US" altLang="zh-TW" sz="1400" dirty="0" err="1"/>
                <a:t>flic.kr</a:t>
              </a:r>
              <a:r>
                <a:rPr lang="en-US" altLang="zh-TW" sz="1400" dirty="0"/>
                <a:t>/p/</a:t>
              </a:r>
              <a:r>
                <a:rPr lang="en-US" altLang="zh-TW" sz="1400" dirty="0" err="1"/>
                <a:t>tSxePP</a:t>
              </a:r>
              <a:endParaRPr lang="en-US" altLang="zh-TW" sz="1400" dirty="0">
                <a:latin typeface="+mj-ea"/>
              </a:endParaRPr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 smtClean="0"/>
              <a:t>互聯網金融之機會（</a:t>
            </a:r>
            <a:r>
              <a:rPr kumimoji="1" lang="en-US" altLang="zh-TW" sz="3600" dirty="0" smtClean="0"/>
              <a:t>1/2</a:t>
            </a:r>
            <a:r>
              <a:rPr kumimoji="1" lang="zh-TW" altLang="en-US" sz="3600" dirty="0" smtClean="0"/>
              <a:t>） </a:t>
            </a:r>
            <a:r>
              <a:rPr kumimoji="1" lang="en-US" altLang="zh-TW" sz="3600" dirty="0" smtClean="0"/>
              <a:t>–</a:t>
            </a:r>
            <a:r>
              <a:rPr kumimoji="1" lang="zh-TW" altLang="en-US" sz="3600" dirty="0" smtClean="0"/>
              <a:t> 科技業</a:t>
            </a:r>
            <a:r>
              <a:rPr kumimoji="1" lang="en-US" altLang="zh-TW" sz="3600" dirty="0"/>
              <a:t>/</a:t>
            </a:r>
            <a:r>
              <a:rPr kumimoji="1" lang="zh-TW" altLang="en-US" sz="3600" dirty="0" smtClean="0"/>
              <a:t>電商業</a:t>
            </a:r>
            <a:endParaRPr kumimoji="1"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kumimoji="1" lang="zh-TW" altLang="en-US" sz="2400" dirty="0" smtClean="0"/>
              <a:t>利用行動網路的低成本，搶佔支付市場（電子支付、行動支付）</a:t>
            </a:r>
            <a:endParaRPr kumimoji="1" lang="en-US" altLang="zh-TW" sz="2400" dirty="0" smtClean="0"/>
          </a:p>
          <a:p>
            <a:r>
              <a:rPr kumimoji="1" lang="zh-TW" altLang="en-US" sz="2400" dirty="0" smtClean="0"/>
              <a:t>透過平台，匯聚小眾資金成大額資金用戶，享受較低服務費及賺取差價</a:t>
            </a:r>
            <a:endParaRPr kumimoji="1" lang="en-US" altLang="zh-TW" sz="2400" dirty="0" smtClean="0"/>
          </a:p>
          <a:p>
            <a:r>
              <a:rPr kumimoji="1" lang="zh-TW" altLang="en-US" sz="2400" dirty="0"/>
              <a:t>電商業依據</a:t>
            </a:r>
            <a:r>
              <a:rPr kumimoji="1" lang="zh-TW" altLang="en-US" sz="2400" dirty="0" smtClean="0"/>
              <a:t>不同族群之特性，建立小型入口網站／理財平台</a:t>
            </a:r>
            <a:endParaRPr kumimoji="1" lang="en-US" altLang="zh-TW" sz="2400" dirty="0" smtClean="0"/>
          </a:p>
          <a:p>
            <a:pPr lvl="1"/>
            <a:r>
              <a:rPr kumimoji="1" lang="zh-TW" altLang="en-US" sz="2000" dirty="0" smtClean="0"/>
              <a:t>銅板街：專門針對</a:t>
            </a:r>
            <a:r>
              <a:rPr kumimoji="1" lang="zh-TW" altLang="en-US" sz="2000" b="1" dirty="0" smtClean="0"/>
              <a:t>小額資</a:t>
            </a:r>
            <a:r>
              <a:rPr kumimoji="1" lang="zh-TW" altLang="en-US" sz="2000" dirty="0" smtClean="0"/>
              <a:t>金進行</a:t>
            </a:r>
            <a:r>
              <a:rPr kumimoji="1" lang="zh-TW" altLang="en-US" sz="2000" b="1" dirty="0" smtClean="0"/>
              <a:t>低風險</a:t>
            </a:r>
            <a:r>
              <a:rPr kumimoji="1" lang="zh-TW" altLang="en-US" sz="2000" dirty="0" smtClean="0"/>
              <a:t>投資的理財平台</a:t>
            </a:r>
            <a:endParaRPr kumimoji="1" lang="en-US" altLang="zh-TW" sz="2000" dirty="0" smtClean="0"/>
          </a:p>
          <a:p>
            <a:pPr lvl="1"/>
            <a:r>
              <a:rPr kumimoji="1" lang="zh-TW" altLang="en-US" sz="2000" dirty="0" smtClean="0"/>
              <a:t>挖財：專注於</a:t>
            </a:r>
            <a:r>
              <a:rPr kumimoji="1" lang="zh-TW" altLang="en-US" sz="2000" b="1" dirty="0" smtClean="0"/>
              <a:t>個人</a:t>
            </a:r>
            <a:r>
              <a:rPr kumimoji="1" lang="zh-TW" altLang="en-US" sz="2000" dirty="0" smtClean="0"/>
              <a:t>記帳領域的理財平台</a:t>
            </a:r>
            <a:endParaRPr kumimoji="1" lang="en-US" altLang="zh-TW" sz="2000" dirty="0" smtClean="0"/>
          </a:p>
          <a:p>
            <a:pPr lvl="1"/>
            <a:r>
              <a:rPr kumimoji="1" lang="zh-TW" altLang="en-US" sz="2000" dirty="0" smtClean="0"/>
              <a:t>她理財：專注於</a:t>
            </a:r>
            <a:r>
              <a:rPr kumimoji="1" lang="zh-TW" altLang="en-US" sz="2000" b="1" dirty="0" smtClean="0"/>
              <a:t>女性</a:t>
            </a:r>
            <a:r>
              <a:rPr kumimoji="1" lang="zh-TW" altLang="en-US" sz="2000" dirty="0" smtClean="0"/>
              <a:t>理財之網站</a:t>
            </a:r>
            <a:endParaRPr kumimoji="1" lang="en-US" altLang="zh-TW" sz="2000" dirty="0" smtClean="0"/>
          </a:p>
          <a:p>
            <a:pPr lvl="1"/>
            <a:r>
              <a:rPr kumimoji="1" lang="zh-TW" altLang="en-US" sz="2000" dirty="0" smtClean="0"/>
              <a:t>玖富：幫助</a:t>
            </a:r>
            <a:r>
              <a:rPr kumimoji="1" lang="zh-TW" altLang="en-US" sz="2000" b="1" dirty="0" smtClean="0"/>
              <a:t>微型</a:t>
            </a:r>
            <a:r>
              <a:rPr kumimoji="1" lang="zh-TW" altLang="en-US" sz="2000" dirty="0" smtClean="0"/>
              <a:t>企業和個人客戶獲得小額信貸之金融平台</a:t>
            </a:r>
            <a:endParaRPr kumimoji="1" lang="en-US" altLang="zh-TW" sz="2000" dirty="0" smtClean="0"/>
          </a:p>
          <a:p>
            <a:r>
              <a:rPr kumimoji="1" lang="zh-TW" altLang="en-US" sz="2400" dirty="0" smtClean="0"/>
              <a:t>金融科技安全性之確保</a:t>
            </a:r>
            <a:endParaRPr kumimoji="1" lang="en-US" altLang="zh-TW" sz="2400" dirty="0" smtClean="0"/>
          </a:p>
          <a:p>
            <a:pPr lvl="1"/>
            <a:r>
              <a:rPr kumimoji="1" lang="zh-TW" altLang="en-US" sz="2000" dirty="0" smtClean="0"/>
              <a:t>安全支付軟體</a:t>
            </a:r>
            <a:endParaRPr kumimoji="1" lang="en-US" altLang="zh-TW" sz="2000" dirty="0" smtClean="0"/>
          </a:p>
          <a:p>
            <a:pPr lvl="1"/>
            <a:r>
              <a:rPr kumimoji="1" lang="zh-TW" altLang="en-US" sz="2000" dirty="0" smtClean="0"/>
              <a:t>雙方支付及交易安全</a:t>
            </a:r>
            <a:endParaRPr kumimoji="1" lang="en-US" altLang="zh-TW" sz="2000" dirty="0" smtClean="0"/>
          </a:p>
          <a:p>
            <a:pPr lvl="1"/>
            <a:r>
              <a:rPr kumimoji="1" lang="zh-TW" altLang="en-US" sz="2000" dirty="0" smtClean="0"/>
              <a:t>借款人之背景審查</a:t>
            </a:r>
            <a:endParaRPr kumimoji="1" lang="en-US" altLang="zh-TW" sz="2000" dirty="0" smtClean="0"/>
          </a:p>
          <a:p>
            <a:pPr lvl="1"/>
            <a:r>
              <a:rPr kumimoji="1" lang="zh-TW" altLang="en-US" sz="2000" dirty="0" smtClean="0"/>
              <a:t>風險評估、量身訂造</a:t>
            </a:r>
            <a:endParaRPr kumimoji="1" lang="zh-TW" altLang="en-US" sz="20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19</a:t>
            </a:fld>
            <a:endParaRPr lang="zh-TW" altLang="en-US" dirty="0"/>
          </a:p>
        </p:txBody>
      </p:sp>
      <p:graphicFrame>
        <p:nvGraphicFramePr>
          <p:cNvPr id="11" name="資料庫圖表 7"/>
          <p:cNvGraphicFramePr/>
          <p:nvPr>
            <p:extLst>
              <p:ext uri="{D42A27DB-BD31-4B8C-83A1-F6EECF244321}">
                <p14:modId xmlns:p14="http://schemas.microsoft.com/office/powerpoint/2010/main" val="1312975404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smtClean="0"/>
              <a:t>《 2017</a:t>
            </a:r>
            <a:r>
              <a:rPr lang="zh-TW" altLang="en-US" smtClean="0"/>
              <a:t>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 </a:t>
            </a:r>
            <a:r>
              <a:rPr lang="zh-TW" altLang="en-US" smtClean="0"/>
              <a:t>	</a:t>
            </a:r>
            <a:r>
              <a:rPr lang="en-US" altLang="zh-TW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6786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Outline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dirty="0" smtClean="0"/>
              <a:t>關於互聯網金融</a:t>
            </a:r>
            <a:endParaRPr lang="en-US" altLang="zh-TW" dirty="0"/>
          </a:p>
          <a:p>
            <a:pPr>
              <a:lnSpc>
                <a:spcPct val="120000"/>
              </a:lnSpc>
            </a:pPr>
            <a:r>
              <a:rPr lang="zh-TW" altLang="en-US" dirty="0" smtClean="0"/>
              <a:t>互聯網金融的運作</a:t>
            </a:r>
            <a:endParaRPr lang="en-US" altLang="zh-TW" dirty="0"/>
          </a:p>
          <a:p>
            <a:pPr>
              <a:lnSpc>
                <a:spcPct val="120000"/>
              </a:lnSpc>
            </a:pPr>
            <a:r>
              <a:rPr lang="zh-TW" altLang="en-US" dirty="0"/>
              <a:t>創新模式</a:t>
            </a:r>
            <a:endParaRPr lang="en-US" altLang="zh-TW" dirty="0"/>
          </a:p>
          <a:p>
            <a:pPr>
              <a:lnSpc>
                <a:spcPct val="120000"/>
              </a:lnSpc>
            </a:pPr>
            <a:r>
              <a:rPr lang="zh-TW" altLang="en-US" dirty="0"/>
              <a:t>市場案例</a:t>
            </a:r>
            <a:endParaRPr lang="en-US" altLang="zh-TW" dirty="0"/>
          </a:p>
          <a:p>
            <a:pPr>
              <a:lnSpc>
                <a:spcPct val="120000"/>
              </a:lnSpc>
            </a:pPr>
            <a:r>
              <a:rPr lang="zh-TW" altLang="en-US" dirty="0" smtClean="0"/>
              <a:t>機會與挑戰</a:t>
            </a:r>
            <a:endParaRPr lang="en-US" altLang="zh-TW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7831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 smtClean="0"/>
              <a:t>互聯網金融之機會（</a:t>
            </a:r>
            <a:r>
              <a:rPr kumimoji="1" lang="en-US" altLang="zh-TW" sz="3600" dirty="0" smtClean="0"/>
              <a:t>2/2</a:t>
            </a:r>
            <a:r>
              <a:rPr kumimoji="1" lang="zh-TW" altLang="en-US" sz="3600" dirty="0" smtClean="0"/>
              <a:t>）</a:t>
            </a:r>
            <a:r>
              <a:rPr kumimoji="1" lang="en-US" altLang="zh-TW" sz="3600" dirty="0" smtClean="0"/>
              <a:t> –</a:t>
            </a:r>
            <a:r>
              <a:rPr kumimoji="1" lang="zh-TW" altLang="en-US" sz="3600" dirty="0" smtClean="0"/>
              <a:t> 金融業者角度</a:t>
            </a:r>
            <a:endParaRPr kumimoji="1"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5309" y="1448335"/>
            <a:ext cx="11002297" cy="4702124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zh-TW" altLang="en-US" sz="2800" dirty="0" smtClean="0"/>
              <a:t>導入</a:t>
            </a:r>
            <a:r>
              <a:rPr lang="en-US" altLang="zh-TW" sz="2800" dirty="0" smtClean="0"/>
              <a:t>Fintech </a:t>
            </a:r>
            <a:r>
              <a:rPr lang="zh-TW" altLang="en-US" sz="2800" dirty="0"/>
              <a:t>新</a:t>
            </a:r>
            <a:r>
              <a:rPr lang="zh-TW" altLang="en-US" sz="2800" dirty="0" smtClean="0"/>
              <a:t>技術與轉投資</a:t>
            </a:r>
            <a:r>
              <a:rPr lang="en-US" altLang="zh-TW" sz="2800" dirty="0" smtClean="0"/>
              <a:t>Fintech</a:t>
            </a:r>
            <a:r>
              <a:rPr lang="zh-TW" altLang="en-US" sz="2800" dirty="0"/>
              <a:t>新</a:t>
            </a:r>
            <a:r>
              <a:rPr lang="zh-TW" altLang="en-US" sz="2800" dirty="0" smtClean="0"/>
              <a:t>公司</a:t>
            </a:r>
            <a:endParaRPr lang="en-US" altLang="zh-TW" sz="2800" dirty="0" smtClean="0"/>
          </a:p>
          <a:p>
            <a:pPr>
              <a:lnSpc>
                <a:spcPct val="110000"/>
              </a:lnSpc>
            </a:pPr>
            <a:r>
              <a:rPr lang="zh-TW" altLang="en-US" sz="2800" dirty="0" smtClean="0"/>
              <a:t>建立互聯網金融銷售平台</a:t>
            </a:r>
            <a:endParaRPr lang="en-US" altLang="zh-TW" sz="2800" dirty="0" smtClean="0"/>
          </a:p>
          <a:p>
            <a:pPr lvl="1">
              <a:lnSpc>
                <a:spcPct val="110000"/>
              </a:lnSpc>
            </a:pPr>
            <a:r>
              <a:rPr lang="zh-TW" altLang="en-US" dirty="0" smtClean="0"/>
              <a:t>多元</a:t>
            </a:r>
            <a:r>
              <a:rPr lang="en-US" altLang="zh-TW" dirty="0"/>
              <a:t>(</a:t>
            </a:r>
            <a:r>
              <a:rPr lang="zh-TW" altLang="en-US" dirty="0"/>
              <a:t>實體 </a:t>
            </a:r>
            <a:r>
              <a:rPr lang="zh-TW" altLang="en-US" dirty="0">
                <a:latin typeface="新細明體"/>
                <a:ea typeface="新細明體"/>
              </a:rPr>
              <a:t>、</a:t>
            </a:r>
            <a:r>
              <a:rPr lang="zh-TW" altLang="en-US" dirty="0" smtClean="0">
                <a:latin typeface="新細明體"/>
                <a:ea typeface="新細明體"/>
              </a:rPr>
              <a:t>虛擬</a:t>
            </a:r>
            <a:r>
              <a:rPr lang="en-US" altLang="zh-TW" dirty="0" smtClean="0"/>
              <a:t>)</a:t>
            </a:r>
            <a:r>
              <a:rPr lang="zh-TW" altLang="en-US" dirty="0" smtClean="0"/>
              <a:t>通路的整合</a:t>
            </a:r>
            <a:endParaRPr lang="en-US" altLang="zh-TW" dirty="0" smtClean="0"/>
          </a:p>
          <a:p>
            <a:pPr>
              <a:lnSpc>
                <a:spcPct val="110000"/>
              </a:lnSpc>
            </a:pPr>
            <a:r>
              <a:rPr lang="zh-TW" altLang="en-US" sz="2800" dirty="0" smtClean="0"/>
              <a:t>建立大數據金融預測平台</a:t>
            </a:r>
            <a:endParaRPr lang="en-US" altLang="zh-TW" sz="2800" dirty="0" smtClean="0"/>
          </a:p>
          <a:p>
            <a:pPr lvl="1">
              <a:lnSpc>
                <a:spcPct val="110000"/>
              </a:lnSpc>
            </a:pPr>
            <a:r>
              <a:rPr lang="zh-TW" altLang="en-US" dirty="0" smtClean="0"/>
              <a:t>顧客</a:t>
            </a:r>
            <a:r>
              <a:rPr lang="zh-TW" altLang="en-US" dirty="0" smtClean="0">
                <a:latin typeface="新細明體"/>
                <a:ea typeface="新細明體"/>
              </a:rPr>
              <a:t>、信用、投資風險評估</a:t>
            </a:r>
            <a:endParaRPr lang="zh-TW" altLang="en-US" dirty="0" smtClean="0"/>
          </a:p>
          <a:p>
            <a:pPr>
              <a:lnSpc>
                <a:spcPct val="110000"/>
              </a:lnSpc>
            </a:pPr>
            <a:r>
              <a:rPr lang="zh-TW" altLang="en-US" sz="2800" dirty="0" smtClean="0">
                <a:latin typeface="+mn-ea"/>
              </a:rPr>
              <a:t>建立社群金融服務平台</a:t>
            </a:r>
            <a:endParaRPr lang="en-US" altLang="zh-TW" sz="2800" dirty="0" smtClean="0">
              <a:latin typeface="+mn-ea"/>
            </a:endParaRPr>
          </a:p>
          <a:p>
            <a:pPr lvl="1">
              <a:lnSpc>
                <a:spcPct val="110000"/>
              </a:lnSpc>
            </a:pPr>
            <a:r>
              <a:rPr lang="zh-TW" altLang="en-US" dirty="0" smtClean="0"/>
              <a:t>介入新興金融領域</a:t>
            </a:r>
            <a:r>
              <a:rPr lang="en-US" altLang="zh-TW" dirty="0" smtClean="0"/>
              <a:t>(P2P</a:t>
            </a:r>
            <a:r>
              <a:rPr lang="zh-TW" altLang="en-US" dirty="0" smtClean="0"/>
              <a:t>借貸</a:t>
            </a:r>
            <a:r>
              <a:rPr lang="zh-TW" altLang="en-US" dirty="0" smtClean="0">
                <a:latin typeface="新細明體"/>
                <a:ea typeface="新細明體"/>
              </a:rPr>
              <a:t>、群眾募資、虛擬貨幣</a:t>
            </a:r>
            <a:r>
              <a:rPr lang="en-US" altLang="zh-TW" dirty="0" smtClean="0">
                <a:latin typeface="新細明體"/>
                <a:ea typeface="新細明體"/>
              </a:rPr>
              <a:t>)</a:t>
            </a:r>
          </a:p>
          <a:p>
            <a:pPr marL="228600" lvl="1">
              <a:lnSpc>
                <a:spcPct val="110000"/>
              </a:lnSpc>
              <a:spcBef>
                <a:spcPts val="1000"/>
              </a:spcBef>
            </a:pPr>
            <a:r>
              <a:rPr lang="zh-TW" altLang="en-US" sz="2800" dirty="0" smtClean="0">
                <a:latin typeface="+mn-ea"/>
              </a:rPr>
              <a:t>建立</a:t>
            </a:r>
            <a:r>
              <a:rPr lang="zh-TW" altLang="en-US" sz="2800" smtClean="0">
                <a:latin typeface="+mn-ea"/>
              </a:rPr>
              <a:t>數位金融契約平台</a:t>
            </a:r>
            <a:endParaRPr lang="en-US" altLang="zh-TW" sz="2800" dirty="0" smtClean="0">
              <a:latin typeface="+mn-ea"/>
            </a:endParaRPr>
          </a:p>
          <a:p>
            <a:pPr lvl="1">
              <a:lnSpc>
                <a:spcPct val="110000"/>
              </a:lnSpc>
            </a:pPr>
            <a:r>
              <a:rPr lang="zh-TW" altLang="en-US" dirty="0" smtClean="0">
                <a:latin typeface="+mn-ea"/>
              </a:rPr>
              <a:t>提供</a:t>
            </a:r>
            <a:r>
              <a:rPr lang="zh-TW" altLang="en-US" dirty="0">
                <a:latin typeface="+mn-ea"/>
              </a:rPr>
              <a:t>區塊</a:t>
            </a:r>
            <a:r>
              <a:rPr lang="zh-TW" altLang="en-US" dirty="0" smtClean="0">
                <a:latin typeface="+mn-ea"/>
              </a:rPr>
              <a:t>鏈加密金融交易</a:t>
            </a:r>
            <a:r>
              <a:rPr lang="zh-TW" altLang="en-US" dirty="0" smtClean="0">
                <a:latin typeface="新細明體"/>
                <a:ea typeface="新細明體"/>
              </a:rPr>
              <a:t>、清算、資產管理服務</a:t>
            </a:r>
            <a:endParaRPr lang="en-US" altLang="zh-TW" dirty="0" smtClean="0">
              <a:latin typeface="新細明體"/>
              <a:ea typeface="新細明體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altLang="zh-TW" dirty="0" smtClean="0"/>
          </a:p>
          <a:p>
            <a:pPr lvl="1">
              <a:lnSpc>
                <a:spcPct val="110000"/>
              </a:lnSpc>
            </a:pPr>
            <a:endParaRPr lang="zh-TW" altLang="en-US" dirty="0" smtClean="0"/>
          </a:p>
          <a:p>
            <a:pPr>
              <a:lnSpc>
                <a:spcPct val="110000"/>
              </a:lnSpc>
            </a:pPr>
            <a:endParaRPr lang="zh-TW" altLang="en-US" sz="28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20</a:t>
            </a:fld>
            <a:endParaRPr lang="zh-TW" altLang="en-US" dirty="0"/>
          </a:p>
        </p:txBody>
      </p:sp>
      <p:pic>
        <p:nvPicPr>
          <p:cNvPr id="6" name="pasted-image.png"/>
          <p:cNvPicPr>
            <a:picLocks noChangeAspect="1"/>
          </p:cNvPicPr>
          <p:nvPr/>
        </p:nvPicPr>
        <p:blipFill>
          <a:blip r:embed="rId3">
            <a:extLst/>
          </a:blip>
          <a:srcRect l="8930" t="1404" r="8924" b="1276"/>
          <a:stretch>
            <a:fillRect/>
          </a:stretch>
        </p:blipFill>
        <p:spPr>
          <a:xfrm>
            <a:off x="9320458" y="2949381"/>
            <a:ext cx="2448000" cy="29001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8" h="21597" extrusionOk="0">
                <a:moveTo>
                  <a:pt x="10845" y="0"/>
                </a:moveTo>
                <a:cubicBezTo>
                  <a:pt x="10192" y="-3"/>
                  <a:pt x="9922" y="15"/>
                  <a:pt x="9617" y="84"/>
                </a:cubicBezTo>
                <a:cubicBezTo>
                  <a:pt x="8353" y="370"/>
                  <a:pt x="7308" y="978"/>
                  <a:pt x="6655" y="1807"/>
                </a:cubicBezTo>
                <a:cubicBezTo>
                  <a:pt x="6321" y="2232"/>
                  <a:pt x="6189" y="2463"/>
                  <a:pt x="5999" y="2973"/>
                </a:cubicBezTo>
                <a:cubicBezTo>
                  <a:pt x="5714" y="3737"/>
                  <a:pt x="5689" y="4401"/>
                  <a:pt x="5915" y="5193"/>
                </a:cubicBezTo>
                <a:cubicBezTo>
                  <a:pt x="6406" y="6910"/>
                  <a:pt x="7902" y="8076"/>
                  <a:pt x="10030" y="8407"/>
                </a:cubicBezTo>
                <a:cubicBezTo>
                  <a:pt x="10462" y="8474"/>
                  <a:pt x="11574" y="8421"/>
                  <a:pt x="12070" y="8310"/>
                </a:cubicBezTo>
                <a:cubicBezTo>
                  <a:pt x="13249" y="8046"/>
                  <a:pt x="14317" y="7409"/>
                  <a:pt x="14948" y="6590"/>
                </a:cubicBezTo>
                <a:cubicBezTo>
                  <a:pt x="16091" y="5106"/>
                  <a:pt x="16088" y="3282"/>
                  <a:pt x="14940" y="1831"/>
                </a:cubicBezTo>
                <a:cubicBezTo>
                  <a:pt x="14287" y="1006"/>
                  <a:pt x="13383" y="460"/>
                  <a:pt x="12125" y="125"/>
                </a:cubicBezTo>
                <a:cubicBezTo>
                  <a:pt x="11736" y="21"/>
                  <a:pt x="11576" y="4"/>
                  <a:pt x="10845" y="0"/>
                </a:cubicBezTo>
                <a:close/>
                <a:moveTo>
                  <a:pt x="5478" y="6352"/>
                </a:moveTo>
                <a:cubicBezTo>
                  <a:pt x="5437" y="6365"/>
                  <a:pt x="4935" y="6640"/>
                  <a:pt x="4361" y="6960"/>
                </a:cubicBezTo>
                <a:cubicBezTo>
                  <a:pt x="3787" y="7279"/>
                  <a:pt x="2966" y="7733"/>
                  <a:pt x="2536" y="7971"/>
                </a:cubicBezTo>
                <a:cubicBezTo>
                  <a:pt x="322" y="9194"/>
                  <a:pt x="196" y="9271"/>
                  <a:pt x="87" y="9459"/>
                </a:cubicBezTo>
                <a:cubicBezTo>
                  <a:pt x="-2" y="9613"/>
                  <a:pt x="-7" y="9667"/>
                  <a:pt x="48" y="9821"/>
                </a:cubicBezTo>
                <a:cubicBezTo>
                  <a:pt x="112" y="10003"/>
                  <a:pt x="321" y="10168"/>
                  <a:pt x="525" y="10201"/>
                </a:cubicBezTo>
                <a:cubicBezTo>
                  <a:pt x="584" y="10210"/>
                  <a:pt x="5245" y="10217"/>
                  <a:pt x="10885" y="10214"/>
                </a:cubicBezTo>
                <a:cubicBezTo>
                  <a:pt x="21037" y="10210"/>
                  <a:pt x="21140" y="10210"/>
                  <a:pt x="21289" y="10117"/>
                </a:cubicBezTo>
                <a:cubicBezTo>
                  <a:pt x="21372" y="10065"/>
                  <a:pt x="21476" y="9938"/>
                  <a:pt x="21520" y="9835"/>
                </a:cubicBezTo>
                <a:cubicBezTo>
                  <a:pt x="21591" y="9664"/>
                  <a:pt x="21588" y="9629"/>
                  <a:pt x="21492" y="9462"/>
                </a:cubicBezTo>
                <a:cubicBezTo>
                  <a:pt x="21380" y="9269"/>
                  <a:pt x="21348" y="9246"/>
                  <a:pt x="19011" y="7950"/>
                </a:cubicBezTo>
                <a:cubicBezTo>
                  <a:pt x="18538" y="7688"/>
                  <a:pt x="17706" y="7228"/>
                  <a:pt x="17162" y="6926"/>
                </a:cubicBezTo>
                <a:cubicBezTo>
                  <a:pt x="16619" y="6624"/>
                  <a:pt x="16138" y="6366"/>
                  <a:pt x="16093" y="6352"/>
                </a:cubicBezTo>
                <a:cubicBezTo>
                  <a:pt x="16035" y="6333"/>
                  <a:pt x="15960" y="6406"/>
                  <a:pt x="15842" y="6604"/>
                </a:cubicBezTo>
                <a:cubicBezTo>
                  <a:pt x="15660" y="6908"/>
                  <a:pt x="15142" y="7478"/>
                  <a:pt x="14797" y="7752"/>
                </a:cubicBezTo>
                <a:cubicBezTo>
                  <a:pt x="13566" y="8731"/>
                  <a:pt x="11800" y="9232"/>
                  <a:pt x="10138" y="9072"/>
                </a:cubicBezTo>
                <a:cubicBezTo>
                  <a:pt x="9327" y="8994"/>
                  <a:pt x="8975" y="8906"/>
                  <a:pt x="8277" y="8616"/>
                </a:cubicBezTo>
                <a:cubicBezTo>
                  <a:pt x="7289" y="8205"/>
                  <a:pt x="6431" y="7538"/>
                  <a:pt x="5836" y="6718"/>
                </a:cubicBezTo>
                <a:cubicBezTo>
                  <a:pt x="5652" y="6464"/>
                  <a:pt x="5527" y="6336"/>
                  <a:pt x="5478" y="6352"/>
                </a:cubicBezTo>
                <a:close/>
                <a:moveTo>
                  <a:pt x="7931" y="11084"/>
                </a:moveTo>
                <a:cubicBezTo>
                  <a:pt x="7480" y="11082"/>
                  <a:pt x="7025" y="11105"/>
                  <a:pt x="6945" y="11155"/>
                </a:cubicBezTo>
                <a:cubicBezTo>
                  <a:pt x="6848" y="11215"/>
                  <a:pt x="6841" y="11388"/>
                  <a:pt x="6842" y="15017"/>
                </a:cubicBezTo>
                <a:cubicBezTo>
                  <a:pt x="6842" y="18598"/>
                  <a:pt x="6848" y="18826"/>
                  <a:pt x="6941" y="18913"/>
                </a:cubicBezTo>
                <a:cubicBezTo>
                  <a:pt x="7032" y="18998"/>
                  <a:pt x="7117" y="19007"/>
                  <a:pt x="7907" y="19007"/>
                </a:cubicBezTo>
                <a:cubicBezTo>
                  <a:pt x="8634" y="19007"/>
                  <a:pt x="8788" y="18992"/>
                  <a:pt x="8873" y="18927"/>
                </a:cubicBezTo>
                <a:cubicBezTo>
                  <a:pt x="8970" y="18852"/>
                  <a:pt x="8977" y="18671"/>
                  <a:pt x="8977" y="15044"/>
                </a:cubicBezTo>
                <a:cubicBezTo>
                  <a:pt x="8977" y="11647"/>
                  <a:pt x="8967" y="11231"/>
                  <a:pt x="8889" y="11165"/>
                </a:cubicBezTo>
                <a:cubicBezTo>
                  <a:pt x="8830" y="11115"/>
                  <a:pt x="8383" y="11087"/>
                  <a:pt x="7931" y="11084"/>
                </a:cubicBezTo>
                <a:close/>
                <a:moveTo>
                  <a:pt x="13644" y="11084"/>
                </a:moveTo>
                <a:cubicBezTo>
                  <a:pt x="13193" y="11087"/>
                  <a:pt x="12749" y="11115"/>
                  <a:pt x="12690" y="11165"/>
                </a:cubicBezTo>
                <a:cubicBezTo>
                  <a:pt x="12612" y="11231"/>
                  <a:pt x="12602" y="11648"/>
                  <a:pt x="12602" y="15037"/>
                </a:cubicBezTo>
                <a:cubicBezTo>
                  <a:pt x="12602" y="18505"/>
                  <a:pt x="12610" y="18841"/>
                  <a:pt x="12694" y="18920"/>
                </a:cubicBezTo>
                <a:cubicBezTo>
                  <a:pt x="12776" y="18997"/>
                  <a:pt x="12883" y="19007"/>
                  <a:pt x="13660" y="19007"/>
                </a:cubicBezTo>
                <a:cubicBezTo>
                  <a:pt x="14460" y="19007"/>
                  <a:pt x="14543" y="18999"/>
                  <a:pt x="14634" y="18913"/>
                </a:cubicBezTo>
                <a:cubicBezTo>
                  <a:pt x="14728" y="18826"/>
                  <a:pt x="14735" y="18604"/>
                  <a:pt x="14733" y="15017"/>
                </a:cubicBezTo>
                <a:cubicBezTo>
                  <a:pt x="14732" y="11410"/>
                  <a:pt x="14729" y="11210"/>
                  <a:pt x="14634" y="11151"/>
                </a:cubicBezTo>
                <a:cubicBezTo>
                  <a:pt x="14555" y="11102"/>
                  <a:pt x="14095" y="11081"/>
                  <a:pt x="13644" y="11084"/>
                </a:cubicBezTo>
                <a:close/>
                <a:moveTo>
                  <a:pt x="2170" y="11091"/>
                </a:moveTo>
                <a:cubicBezTo>
                  <a:pt x="1356" y="11091"/>
                  <a:pt x="1271" y="11099"/>
                  <a:pt x="1169" y="11185"/>
                </a:cubicBezTo>
                <a:cubicBezTo>
                  <a:pt x="1059" y="11278"/>
                  <a:pt x="1057" y="11341"/>
                  <a:pt x="1057" y="15047"/>
                </a:cubicBezTo>
                <a:cubicBezTo>
                  <a:pt x="1057" y="18754"/>
                  <a:pt x="1059" y="18821"/>
                  <a:pt x="1169" y="18913"/>
                </a:cubicBezTo>
                <a:cubicBezTo>
                  <a:pt x="1271" y="18999"/>
                  <a:pt x="1353" y="19007"/>
                  <a:pt x="2143" y="19007"/>
                </a:cubicBezTo>
                <a:cubicBezTo>
                  <a:pt x="2933" y="19007"/>
                  <a:pt x="3019" y="18999"/>
                  <a:pt x="3121" y="18913"/>
                </a:cubicBezTo>
                <a:cubicBezTo>
                  <a:pt x="3230" y="18821"/>
                  <a:pt x="3232" y="18754"/>
                  <a:pt x="3232" y="15058"/>
                </a:cubicBezTo>
                <a:cubicBezTo>
                  <a:pt x="3232" y="11732"/>
                  <a:pt x="3221" y="11288"/>
                  <a:pt x="3144" y="11195"/>
                </a:cubicBezTo>
                <a:cubicBezTo>
                  <a:pt x="3061" y="11094"/>
                  <a:pt x="3026" y="11091"/>
                  <a:pt x="2170" y="11091"/>
                </a:cubicBezTo>
                <a:close/>
                <a:moveTo>
                  <a:pt x="19409" y="11091"/>
                </a:moveTo>
                <a:cubicBezTo>
                  <a:pt x="18553" y="11091"/>
                  <a:pt x="18514" y="11094"/>
                  <a:pt x="18431" y="11195"/>
                </a:cubicBezTo>
                <a:cubicBezTo>
                  <a:pt x="18354" y="11288"/>
                  <a:pt x="18347" y="11732"/>
                  <a:pt x="18347" y="15058"/>
                </a:cubicBezTo>
                <a:cubicBezTo>
                  <a:pt x="18347" y="18754"/>
                  <a:pt x="18349" y="18821"/>
                  <a:pt x="18458" y="18913"/>
                </a:cubicBezTo>
                <a:cubicBezTo>
                  <a:pt x="18560" y="18999"/>
                  <a:pt x="18642" y="19007"/>
                  <a:pt x="19432" y="19007"/>
                </a:cubicBezTo>
                <a:cubicBezTo>
                  <a:pt x="20222" y="19007"/>
                  <a:pt x="20308" y="18999"/>
                  <a:pt x="20410" y="18913"/>
                </a:cubicBezTo>
                <a:cubicBezTo>
                  <a:pt x="20520" y="18821"/>
                  <a:pt x="20522" y="18754"/>
                  <a:pt x="20522" y="15047"/>
                </a:cubicBezTo>
                <a:cubicBezTo>
                  <a:pt x="20522" y="11341"/>
                  <a:pt x="20520" y="11278"/>
                  <a:pt x="20410" y="11185"/>
                </a:cubicBezTo>
                <a:cubicBezTo>
                  <a:pt x="20308" y="11099"/>
                  <a:pt x="20223" y="11091"/>
                  <a:pt x="19409" y="11091"/>
                </a:cubicBezTo>
                <a:close/>
                <a:moveTo>
                  <a:pt x="10790" y="19871"/>
                </a:moveTo>
                <a:cubicBezTo>
                  <a:pt x="5471" y="19871"/>
                  <a:pt x="153" y="19893"/>
                  <a:pt x="99" y="19938"/>
                </a:cubicBezTo>
                <a:cubicBezTo>
                  <a:pt x="48" y="19981"/>
                  <a:pt x="20" y="20205"/>
                  <a:pt x="8" y="20700"/>
                </a:cubicBezTo>
                <a:cubicBezTo>
                  <a:pt x="-9" y="21357"/>
                  <a:pt x="-5" y="21408"/>
                  <a:pt x="103" y="21500"/>
                </a:cubicBezTo>
                <a:lnTo>
                  <a:pt x="218" y="21597"/>
                </a:lnTo>
                <a:lnTo>
                  <a:pt x="21357" y="21597"/>
                </a:lnTo>
                <a:lnTo>
                  <a:pt x="21472" y="21500"/>
                </a:lnTo>
                <a:cubicBezTo>
                  <a:pt x="21580" y="21408"/>
                  <a:pt x="21588" y="21357"/>
                  <a:pt x="21571" y="20700"/>
                </a:cubicBezTo>
                <a:cubicBezTo>
                  <a:pt x="21559" y="20205"/>
                  <a:pt x="21531" y="19981"/>
                  <a:pt x="21480" y="19938"/>
                </a:cubicBezTo>
                <a:cubicBezTo>
                  <a:pt x="21426" y="19893"/>
                  <a:pt x="16108" y="19871"/>
                  <a:pt x="10790" y="19871"/>
                </a:cubicBezTo>
                <a:close/>
              </a:path>
            </a:pathLst>
          </a:custGeom>
          <a:ln w="12700">
            <a:miter lim="400000"/>
          </a:ln>
        </p:spPr>
      </p:pic>
      <p:graphicFrame>
        <p:nvGraphicFramePr>
          <p:cNvPr id="7" name="資料庫圖表 7"/>
          <p:cNvGraphicFramePr/>
          <p:nvPr>
            <p:extLst>
              <p:ext uri="{D42A27DB-BD31-4B8C-83A1-F6EECF244321}">
                <p14:modId xmlns:p14="http://schemas.microsoft.com/office/powerpoint/2010/main" val="372747151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dirty="0" smtClean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6568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 smtClean="0"/>
              <a:t>互聯網金融之挑戰</a:t>
            </a:r>
            <a:endParaRPr kumimoji="1" lang="zh-TW" altLang="en-US" sz="3600" dirty="0"/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7542966"/>
              </p:ext>
            </p:extLst>
          </p:nvPr>
        </p:nvGraphicFramePr>
        <p:xfrm>
          <a:off x="612775" y="1474788"/>
          <a:ext cx="11001375" cy="4702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21</a:t>
            </a:fld>
            <a:endParaRPr lang="zh-TW" altLang="en-US" dirty="0"/>
          </a:p>
        </p:txBody>
      </p:sp>
      <p:graphicFrame>
        <p:nvGraphicFramePr>
          <p:cNvPr id="8" name="資料庫圖表 7"/>
          <p:cNvGraphicFramePr/>
          <p:nvPr>
            <p:extLst>
              <p:ext uri="{D42A27DB-BD31-4B8C-83A1-F6EECF244321}">
                <p14:modId xmlns:p14="http://schemas.microsoft.com/office/powerpoint/2010/main" val="276243066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9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smtClean="0"/>
              <a:t>《 2017</a:t>
            </a:r>
            <a:r>
              <a:rPr lang="zh-TW" altLang="en-US" smtClean="0"/>
              <a:t>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 </a:t>
            </a:r>
            <a:r>
              <a:rPr lang="zh-TW" altLang="en-US" smtClean="0"/>
              <a:t>	</a:t>
            </a:r>
            <a:r>
              <a:rPr lang="en-US" altLang="zh-TW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8294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 smtClean="0"/>
              <a:t>互聯網金融監管</a:t>
            </a:r>
            <a:r>
              <a:rPr lang="zh-TW" altLang="en-US" sz="3600" dirty="0" smtClean="0"/>
              <a:t>法條</a:t>
            </a:r>
            <a:r>
              <a:rPr lang="zh-TW" altLang="en-US" sz="3600" dirty="0"/>
              <a:t>原則</a:t>
            </a:r>
            <a:endParaRPr kumimoji="1" lang="zh-TW" altLang="en-US" sz="36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22</a:t>
            </a:fld>
            <a:endParaRPr lang="zh-TW" altLang="en-US" dirty="0"/>
          </a:p>
        </p:txBody>
      </p:sp>
      <p:graphicFrame>
        <p:nvGraphicFramePr>
          <p:cNvPr id="7" name="資料庫圖表 7"/>
          <p:cNvGraphicFramePr/>
          <p:nvPr>
            <p:extLst>
              <p:ext uri="{D42A27DB-BD31-4B8C-83A1-F6EECF244321}">
                <p14:modId xmlns:p14="http://schemas.microsoft.com/office/powerpoint/2010/main" val="1909271508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內容版面配置區 2"/>
          <p:cNvSpPr txBox="1">
            <a:spLocks/>
          </p:cNvSpPr>
          <p:nvPr/>
        </p:nvSpPr>
        <p:spPr>
          <a:xfrm>
            <a:off x="764456" y="1494717"/>
            <a:ext cx="11002297" cy="4702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 smtClean="0"/>
              <a:t>監管過鬆會導致行業風險增加，可借鑒美國作法</a:t>
            </a:r>
            <a:endParaRPr lang="en-US" altLang="zh-TW" dirty="0" smtClean="0"/>
          </a:p>
          <a:p>
            <a:r>
              <a:rPr lang="zh-TW" altLang="en-US" dirty="0" smtClean="0"/>
              <a:t>互聯網監管的基礎</a:t>
            </a:r>
            <a:r>
              <a:rPr lang="en-US" altLang="zh-TW" dirty="0" smtClean="0"/>
              <a:t>:</a:t>
            </a:r>
            <a:r>
              <a:rPr lang="zh-TW" altLang="en-US" dirty="0" smtClean="0"/>
              <a:t>以</a:t>
            </a:r>
            <a:r>
              <a:rPr lang="en-US" altLang="zh-TW" dirty="0" smtClean="0"/>
              <a:t>《JOBS</a:t>
            </a:r>
            <a:r>
              <a:rPr lang="zh-TW" altLang="en-US" dirty="0" smtClean="0"/>
              <a:t>法案</a:t>
            </a:r>
            <a:r>
              <a:rPr lang="en-US" altLang="zh-TW" dirty="0" smtClean="0"/>
              <a:t>》</a:t>
            </a:r>
            <a:r>
              <a:rPr lang="zh-TW" altLang="en-US" dirty="0" smtClean="0"/>
              <a:t>代表</a:t>
            </a:r>
            <a:endParaRPr lang="en-US" altLang="zh-TW" dirty="0" smtClean="0"/>
          </a:p>
          <a:p>
            <a:endParaRPr lang="en-US" altLang="zh-TW" dirty="0" smtClean="0"/>
          </a:p>
          <a:p>
            <a:pPr lvl="1"/>
            <a:r>
              <a:rPr lang="zh-TW" altLang="en-US" dirty="0" smtClean="0"/>
              <a:t>網路銀行監管</a:t>
            </a:r>
            <a:r>
              <a:rPr lang="en-US" altLang="zh-TW" dirty="0" smtClean="0"/>
              <a:t>:</a:t>
            </a:r>
            <a:r>
              <a:rPr lang="zh-TW" altLang="en-US" dirty="0" smtClean="0"/>
              <a:t>網路業務可以按照</a:t>
            </a:r>
            <a:r>
              <a:rPr lang="zh-TW" altLang="en-US" b="1" dirty="0" smtClean="0"/>
              <a:t>標準流程</a:t>
            </a:r>
            <a:r>
              <a:rPr lang="zh-TW" altLang="en-US" dirty="0" smtClean="0"/>
              <a:t>註冊</a:t>
            </a:r>
            <a:endParaRPr lang="en-US" altLang="zh-TW" dirty="0" smtClean="0"/>
          </a:p>
          <a:p>
            <a:pPr lvl="1"/>
            <a:endParaRPr lang="en-US" altLang="zh-TW" dirty="0" smtClean="0"/>
          </a:p>
          <a:p>
            <a:pPr lvl="1"/>
            <a:r>
              <a:rPr lang="zh-TW" altLang="en-US" dirty="0" smtClean="0"/>
              <a:t>第三方支付監管</a:t>
            </a:r>
            <a:r>
              <a:rPr lang="en-US" altLang="zh-TW" dirty="0" smtClean="0"/>
              <a:t>:</a:t>
            </a:r>
            <a:r>
              <a:rPr lang="zh-TW" altLang="en-US" dirty="0" smtClean="0"/>
              <a:t>支付機構是為</a:t>
            </a:r>
            <a:r>
              <a:rPr lang="zh-TW" altLang="en-US" b="1" dirty="0" smtClean="0"/>
              <a:t>代幣</a:t>
            </a:r>
            <a:r>
              <a:rPr lang="zh-TW" altLang="en-US" dirty="0" smtClean="0"/>
              <a:t>服務機構，需註冊認定</a:t>
            </a:r>
            <a:endParaRPr lang="en-US" altLang="zh-TW" dirty="0" smtClean="0"/>
          </a:p>
          <a:p>
            <a:pPr lvl="1"/>
            <a:endParaRPr lang="en-US" altLang="zh-TW" dirty="0" smtClean="0"/>
          </a:p>
          <a:p>
            <a:pPr lvl="1"/>
            <a:r>
              <a:rPr lang="zh-TW" altLang="en-US" dirty="0" smtClean="0"/>
              <a:t>群眾募資平台監管</a:t>
            </a:r>
            <a:r>
              <a:rPr lang="en-US" altLang="zh-TW" dirty="0" smtClean="0"/>
              <a:t>:</a:t>
            </a:r>
            <a:r>
              <a:rPr lang="zh-TW" altLang="en-US" dirty="0" smtClean="0"/>
              <a:t>允許籌集股權資本僅限制</a:t>
            </a:r>
            <a:r>
              <a:rPr lang="zh-TW" altLang="en-US" b="1" dirty="0" smtClean="0"/>
              <a:t>規模</a:t>
            </a:r>
            <a:endParaRPr lang="en-US" altLang="zh-TW" b="1" dirty="0" smtClean="0"/>
          </a:p>
          <a:p>
            <a:pPr lvl="1"/>
            <a:endParaRPr lang="en-US" altLang="zh-TW" dirty="0" smtClean="0"/>
          </a:p>
          <a:p>
            <a:pPr lvl="1"/>
            <a:r>
              <a:rPr lang="en-US" altLang="zh-TW" dirty="0" smtClean="0"/>
              <a:t>P2P</a:t>
            </a:r>
            <a:r>
              <a:rPr lang="zh-TW" altLang="en-US" dirty="0" smtClean="0"/>
              <a:t>平台的監管</a:t>
            </a:r>
            <a:r>
              <a:rPr lang="en-US" altLang="zh-TW" dirty="0" smtClean="0"/>
              <a:t>:</a:t>
            </a:r>
            <a:r>
              <a:rPr lang="zh-TW" altLang="en-US" dirty="0" smtClean="0"/>
              <a:t>強制監管借方貸方的</a:t>
            </a:r>
            <a:r>
              <a:rPr lang="zh-TW" altLang="en-US" b="1" dirty="0" smtClean="0"/>
              <a:t>風險</a:t>
            </a:r>
            <a:endParaRPr lang="en-US" altLang="zh-TW" b="1" dirty="0" smtClean="0"/>
          </a:p>
          <a:p>
            <a:endParaRPr lang="zh-TW" altLang="en-US" dirty="0"/>
          </a:p>
        </p:txBody>
      </p:sp>
      <p:pic>
        <p:nvPicPr>
          <p:cNvPr id="10" name="Picture 2" descr="「法條圖示」的圖片搜尋結果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7715" y="468081"/>
            <a:ext cx="2276842" cy="2768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smtClean="0"/>
              <a:t>《 2017</a:t>
            </a:r>
            <a:r>
              <a:rPr lang="zh-TW" altLang="en-US" smtClean="0"/>
              <a:t>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 </a:t>
            </a:r>
            <a:r>
              <a:rPr lang="zh-TW" altLang="en-US" smtClean="0"/>
              <a:t>	</a:t>
            </a:r>
            <a:r>
              <a:rPr lang="en-US" altLang="zh-TW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3185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/>
              <a:t>互聯</a:t>
            </a:r>
            <a:r>
              <a:rPr kumimoji="1" lang="zh-TW" altLang="en-US" sz="3600" dirty="0" smtClean="0"/>
              <a:t>網金融</a:t>
            </a:r>
            <a:r>
              <a:rPr kumimoji="1" lang="zh-TW" altLang="zh-TW" sz="3600" dirty="0" smtClean="0"/>
              <a:t> </a:t>
            </a:r>
            <a:r>
              <a:rPr kumimoji="1" lang="zh-TW" altLang="en-US" sz="3600" dirty="0" smtClean="0"/>
              <a:t>政策層面</a:t>
            </a:r>
            <a:endParaRPr kumimoji="1" lang="zh-TW" altLang="en-US" sz="36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23</a:t>
            </a:fld>
            <a:endParaRPr lang="zh-TW" altLang="en-US" dirty="0"/>
          </a:p>
        </p:txBody>
      </p:sp>
      <p:graphicFrame>
        <p:nvGraphicFramePr>
          <p:cNvPr id="6" name="資料庫圖表 7"/>
          <p:cNvGraphicFramePr/>
          <p:nvPr>
            <p:extLst>
              <p:ext uri="{D42A27DB-BD31-4B8C-83A1-F6EECF244321}">
                <p14:modId xmlns:p14="http://schemas.microsoft.com/office/powerpoint/2010/main" val="2061878420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圖片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36" y="1713444"/>
            <a:ext cx="5344987" cy="3908522"/>
          </a:xfrm>
          <a:prstGeom prst="rect">
            <a:avLst/>
          </a:prstGeom>
        </p:spPr>
      </p:pic>
      <p:graphicFrame>
        <p:nvGraphicFramePr>
          <p:cNvPr id="8" name="內容版面配置區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8335024"/>
              </p:ext>
            </p:extLst>
          </p:nvPr>
        </p:nvGraphicFramePr>
        <p:xfrm>
          <a:off x="5452110" y="1335858"/>
          <a:ext cx="6229985" cy="48135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9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smtClean="0"/>
              <a:t>《 2017</a:t>
            </a:r>
            <a:r>
              <a:rPr lang="zh-TW" altLang="en-US" smtClean="0"/>
              <a:t>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 </a:t>
            </a:r>
            <a:r>
              <a:rPr lang="zh-TW" altLang="en-US" smtClean="0"/>
              <a:t>	</a:t>
            </a:r>
            <a:r>
              <a:rPr lang="en-US" altLang="zh-TW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72557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/>
              <a:t>第三方支付與各國的法律關係</a:t>
            </a:r>
            <a:endParaRPr kumimoji="1"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24</a:t>
            </a:fld>
            <a:endParaRPr lang="zh-TW" altLang="en-US" dirty="0"/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2172462"/>
              </p:ext>
            </p:extLst>
          </p:nvPr>
        </p:nvGraphicFramePr>
        <p:xfrm>
          <a:off x="612775" y="1474788"/>
          <a:ext cx="11001376" cy="449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72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640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國家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現況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英國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2007</a:t>
                      </a:r>
                      <a:r>
                        <a:rPr lang="zh-TW" altLang="en-US" dirty="0" smtClean="0"/>
                        <a:t>年十一月歐盟公布第三方支付指令（</a:t>
                      </a:r>
                      <a:r>
                        <a:rPr lang="en-US" altLang="zh-TW" dirty="0" smtClean="0"/>
                        <a:t>Payment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Services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Directive,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PSD</a:t>
                      </a:r>
                      <a:r>
                        <a:rPr lang="zh-TW" altLang="en-US" dirty="0" smtClean="0"/>
                        <a:t>），要求各會員國於</a:t>
                      </a:r>
                      <a:r>
                        <a:rPr lang="en-US" altLang="zh-TW" dirty="0" smtClean="0"/>
                        <a:t>2009</a:t>
                      </a:r>
                      <a:r>
                        <a:rPr lang="zh-TW" altLang="en-US" dirty="0" smtClean="0"/>
                        <a:t>年十一月前，依指令完備各會員國相關法制。會員國之一的英國，於</a:t>
                      </a:r>
                      <a:r>
                        <a:rPr lang="en-US" altLang="zh-TW" dirty="0" smtClean="0"/>
                        <a:t>2009</a:t>
                      </a:r>
                      <a:r>
                        <a:rPr lang="zh-TW" altLang="en-US" dirty="0" smtClean="0"/>
                        <a:t>年二月公布第三方支付規則（</a:t>
                      </a:r>
                      <a:r>
                        <a:rPr lang="en-US" altLang="zh-TW" dirty="0" smtClean="0"/>
                        <a:t>The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Payment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Services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Regulation</a:t>
                      </a:r>
                      <a:r>
                        <a:rPr lang="zh-TW" altLang="en-US" dirty="0" smtClean="0"/>
                        <a:t>）。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美國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監督管理區分為聯邦（聯邦存款保險公司，</a:t>
                      </a:r>
                      <a:r>
                        <a:rPr lang="en-US" altLang="zh-TW" dirty="0" smtClean="0"/>
                        <a:t>Federal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Deposit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Insurance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Corporation,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FDIC</a:t>
                      </a:r>
                      <a:r>
                        <a:rPr lang="zh-TW" altLang="en-US" dirty="0" smtClean="0"/>
                        <a:t>）及州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日本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2009</a:t>
                      </a:r>
                      <a:r>
                        <a:rPr lang="zh-TW" altLang="en-US" dirty="0" smtClean="0"/>
                        <a:t>年三月金融廳提出資金清算法（原</a:t>
                      </a:r>
                      <a:r>
                        <a:rPr lang="en-US" altLang="zh-TW" dirty="0" smtClean="0"/>
                        <a:t>Act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of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settlement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of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funds,</a:t>
                      </a:r>
                      <a:r>
                        <a:rPr lang="zh-TW" altLang="en-US" dirty="0" smtClean="0"/>
                        <a:t> 現譯</a:t>
                      </a:r>
                      <a:r>
                        <a:rPr lang="en-US" altLang="zh-TW" dirty="0" smtClean="0"/>
                        <a:t>Payment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Services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Act</a:t>
                      </a:r>
                      <a:r>
                        <a:rPr lang="zh-TW" altLang="en-US" dirty="0" smtClean="0"/>
                        <a:t>）草案，</a:t>
                      </a:r>
                      <a:r>
                        <a:rPr lang="en-US" altLang="zh-TW" dirty="0" smtClean="0"/>
                        <a:t>2009</a:t>
                      </a:r>
                      <a:r>
                        <a:rPr lang="zh-TW" altLang="en-US" dirty="0" smtClean="0"/>
                        <a:t>年六月國會通過，</a:t>
                      </a:r>
                      <a:r>
                        <a:rPr lang="en-US" altLang="zh-TW" dirty="0" smtClean="0"/>
                        <a:t>2010</a:t>
                      </a:r>
                      <a:r>
                        <a:rPr lang="zh-TW" altLang="en-US" dirty="0" smtClean="0"/>
                        <a:t>年四月正式實施。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德國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2007</a:t>
                      </a:r>
                      <a:r>
                        <a:rPr lang="zh-TW" altLang="en-US" dirty="0" smtClean="0"/>
                        <a:t>年十一月歐盟公布第三方支付指令（</a:t>
                      </a:r>
                      <a:r>
                        <a:rPr lang="en-US" altLang="zh-TW" dirty="0" smtClean="0"/>
                        <a:t>Payment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Services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Directive,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PSD</a:t>
                      </a:r>
                      <a:r>
                        <a:rPr lang="zh-TW" altLang="en-US" dirty="0" smtClean="0"/>
                        <a:t>），要求各會員國於</a:t>
                      </a:r>
                      <a:r>
                        <a:rPr lang="en-US" altLang="zh-TW" dirty="0" smtClean="0"/>
                        <a:t>2009</a:t>
                      </a:r>
                      <a:r>
                        <a:rPr lang="zh-TW" altLang="en-US" dirty="0" smtClean="0"/>
                        <a:t>年十一月前，依指令完備各會員國相關法制。會員國之一的德國，以依指令完備其法制。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中國大陸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2010</a:t>
                      </a:r>
                      <a:r>
                        <a:rPr lang="zh-TW" altLang="en-US" dirty="0" smtClean="0"/>
                        <a:t>年六月公布「非金融機構支付服務管理辦法」；同年十二月公布「非金融機構支付服務管理辦法細則」。</a:t>
                      </a:r>
                      <a:endParaRPr lang="en-US" altLang="zh-TW" dirty="0" smtClean="0"/>
                    </a:p>
                    <a:p>
                      <a:r>
                        <a:rPr lang="en-US" altLang="zh-TW" dirty="0" smtClean="0"/>
                        <a:t>2015</a:t>
                      </a:r>
                      <a:r>
                        <a:rPr lang="zh-TW" altLang="en-US" dirty="0" smtClean="0"/>
                        <a:t>年十二月公布「非銀行支付機構網路支付業務管理辦法」，藉以修訂「非金融機構支付服務管理辦法」；</a:t>
                      </a:r>
                      <a:r>
                        <a:rPr lang="en-US" altLang="zh-TW" dirty="0" smtClean="0"/>
                        <a:t>2016</a:t>
                      </a:r>
                      <a:r>
                        <a:rPr lang="zh-TW" altLang="en-US" dirty="0" smtClean="0"/>
                        <a:t>年七月施行。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台灣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2015</a:t>
                      </a:r>
                      <a:r>
                        <a:rPr lang="zh-TW" altLang="en-US" dirty="0" smtClean="0"/>
                        <a:t>年五月實施電子支付機構管理條例，准許電子支付業設立，辦理匯款支付業務。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8" name="資料庫圖表 7"/>
          <p:cNvGraphicFramePr/>
          <p:nvPr>
            <p:extLst>
              <p:ext uri="{D42A27DB-BD31-4B8C-83A1-F6EECF244321}">
                <p14:modId xmlns:p14="http://schemas.microsoft.com/office/powerpoint/2010/main" val="1510042557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smtClean="0"/>
              <a:t>《 2017</a:t>
            </a:r>
            <a:r>
              <a:rPr lang="zh-TW" altLang="en-US" smtClean="0"/>
              <a:t>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 </a:t>
            </a:r>
            <a:r>
              <a:rPr lang="zh-TW" altLang="en-US" smtClean="0"/>
              <a:t>	</a:t>
            </a:r>
            <a:r>
              <a:rPr lang="en-US" altLang="zh-TW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93996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P2P</a:t>
            </a:r>
            <a:r>
              <a:rPr kumimoji="1" lang="zh-TW" altLang="en-US" dirty="0" smtClean="0"/>
              <a:t>融資與各國的法律關係</a:t>
            </a:r>
            <a:endParaRPr kumimoji="1" lang="zh-TW" altLang="en-US" dirty="0"/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9164637"/>
              </p:ext>
            </p:extLst>
          </p:nvPr>
        </p:nvGraphicFramePr>
        <p:xfrm>
          <a:off x="612775" y="1474788"/>
          <a:ext cx="11001376" cy="394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72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640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國家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現況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英國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altLang="zh-TW" dirty="0" smtClean="0"/>
                        <a:t>2000</a:t>
                      </a:r>
                      <a:r>
                        <a:rPr lang="zh-TW" altLang="en-US" dirty="0" smtClean="0"/>
                        <a:t>年依據金融服務市場法（</a:t>
                      </a:r>
                      <a:r>
                        <a:rPr lang="en-US" altLang="zh-TW" dirty="0" smtClean="0"/>
                        <a:t>Financial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Service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and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Market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Act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2000</a:t>
                      </a:r>
                      <a:r>
                        <a:rPr lang="zh-TW" altLang="en-US" dirty="0" smtClean="0"/>
                        <a:t>）於</a:t>
                      </a:r>
                      <a:r>
                        <a:rPr lang="en-US" altLang="zh-TW" dirty="0" smtClean="0"/>
                        <a:t>2014</a:t>
                      </a:r>
                      <a:r>
                        <a:rPr lang="zh-TW" altLang="en-US" dirty="0" smtClean="0"/>
                        <a:t>年三月由金融市場行為監管局（</a:t>
                      </a:r>
                      <a:r>
                        <a:rPr lang="en-US" altLang="zh-TW" dirty="0" smtClean="0"/>
                        <a:t>Financial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Conduct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Authority,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FCA</a:t>
                      </a:r>
                      <a:r>
                        <a:rPr lang="zh-TW" altLang="en-US" dirty="0" smtClean="0"/>
                        <a:t>）訂定「關於網路眾籌和透過其他方式發行不易變現證券的監理規則」，進行監理。同年四月正式施行。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美國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solidFill>
                            <a:srgbClr val="FF0000"/>
                          </a:solidFill>
                        </a:rPr>
                        <a:t>未有單一規範</a:t>
                      </a:r>
                      <a:r>
                        <a:rPr lang="en-US" altLang="zh-TW" dirty="0" smtClean="0">
                          <a:solidFill>
                            <a:srgbClr val="FF0000"/>
                          </a:solidFill>
                        </a:rPr>
                        <a:t>P2P</a:t>
                      </a:r>
                      <a:r>
                        <a:rPr lang="zh-TW" altLang="en-US" dirty="0" smtClean="0">
                          <a:solidFill>
                            <a:srgbClr val="FF0000"/>
                          </a:solidFill>
                        </a:rPr>
                        <a:t>融資的法律</a:t>
                      </a:r>
                      <a:r>
                        <a:rPr lang="zh-TW" altLang="en-US" dirty="0" smtClean="0"/>
                        <a:t>；</a:t>
                      </a:r>
                      <a:endParaRPr lang="en-US" altLang="zh-TW" dirty="0" smtClean="0"/>
                    </a:p>
                    <a:p>
                      <a:r>
                        <a:rPr lang="zh-TW" altLang="en-US" dirty="0" smtClean="0"/>
                        <a:t>但以融資面而言，</a:t>
                      </a:r>
                      <a:r>
                        <a:rPr lang="en-US" altLang="zh-TW" dirty="0" smtClean="0"/>
                        <a:t>P2P</a:t>
                      </a:r>
                      <a:r>
                        <a:rPr lang="zh-TW" altLang="en-US" dirty="0" smtClean="0"/>
                        <a:t>融資業者須依各州融資業法辦理登記，接受監理。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日本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P2P</a:t>
                      </a:r>
                      <a:r>
                        <a:rPr lang="zh-TW" altLang="en-US" dirty="0" smtClean="0"/>
                        <a:t>融資業者與其投資人均適用融資公司法規範。</a:t>
                      </a:r>
                      <a:endParaRPr lang="en-US" altLang="zh-TW" dirty="0" smtClean="0"/>
                    </a:p>
                    <a:p>
                      <a:r>
                        <a:rPr lang="en-US" altLang="zh-TW" dirty="0" smtClean="0"/>
                        <a:t>P2P</a:t>
                      </a:r>
                      <a:r>
                        <a:rPr lang="zh-TW" altLang="en-US" dirty="0" smtClean="0"/>
                        <a:t>融資業者尚需受到金融商品交易法（類似證交法）之規範。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德國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P2P</a:t>
                      </a:r>
                      <a:r>
                        <a:rPr lang="zh-TW" altLang="en-US" dirty="0" smtClean="0"/>
                        <a:t>融資業者須依信用機構法進行登記，成為信用機構，接受監理。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中國大陸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2015</a:t>
                      </a:r>
                      <a:r>
                        <a:rPr lang="zh-TW" altLang="en-US" dirty="0" smtClean="0"/>
                        <a:t>年七月公布「關於促進互聯網金融健康發展的指導意見」，</a:t>
                      </a:r>
                      <a:r>
                        <a:rPr lang="en-US" altLang="zh-TW" dirty="0" smtClean="0"/>
                        <a:t>P2P</a:t>
                      </a:r>
                      <a:r>
                        <a:rPr lang="zh-TW" altLang="en-US" dirty="0" smtClean="0"/>
                        <a:t>融資夜正式得有法源。</a:t>
                      </a:r>
                      <a:endParaRPr lang="en-US" altLang="zh-TW" dirty="0" smtClean="0"/>
                    </a:p>
                    <a:p>
                      <a:r>
                        <a:rPr lang="en-US" altLang="zh-TW" dirty="0" smtClean="0"/>
                        <a:t>2015</a:t>
                      </a:r>
                      <a:r>
                        <a:rPr lang="zh-TW" altLang="en-US" dirty="0" smtClean="0"/>
                        <a:t>年十二月公布「中國大陸網路借貸信息中介機構業務活動管理暫行辦法」，強化監理。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台灣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>
                          <a:solidFill>
                            <a:schemeClr val="tx1"/>
                          </a:solidFill>
                        </a:rPr>
                        <a:t>2017</a:t>
                      </a:r>
                      <a:r>
                        <a:rPr lang="zh-TW" altLang="en-US" dirty="0" smtClean="0">
                          <a:solidFill>
                            <a:schemeClr val="tx1"/>
                          </a:solidFill>
                        </a:rPr>
                        <a:t>年三月行政院跨部會會議，擬請金管會研議是否訂專法納管。</a:t>
                      </a:r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25</a:t>
            </a:fld>
            <a:endParaRPr lang="zh-TW" altLang="en-US" dirty="0"/>
          </a:p>
        </p:txBody>
      </p:sp>
      <p:graphicFrame>
        <p:nvGraphicFramePr>
          <p:cNvPr id="8" name="資料庫圖表 7"/>
          <p:cNvGraphicFramePr/>
          <p:nvPr>
            <p:extLst>
              <p:ext uri="{D42A27DB-BD31-4B8C-83A1-F6EECF244321}">
                <p14:modId xmlns:p14="http://schemas.microsoft.com/office/powerpoint/2010/main" val="1510042557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smtClean="0"/>
              <a:t>《 2017</a:t>
            </a:r>
            <a:r>
              <a:rPr lang="zh-TW" altLang="en-US" smtClean="0"/>
              <a:t>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 </a:t>
            </a:r>
            <a:r>
              <a:rPr lang="zh-TW" altLang="en-US" smtClean="0"/>
              <a:t>	</a:t>
            </a:r>
            <a:r>
              <a:rPr lang="en-US" altLang="zh-TW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73029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/>
              <a:t>群眾募資與各國的法律關係</a:t>
            </a:r>
            <a:endParaRPr kumimoji="1"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26</a:t>
            </a:fld>
            <a:endParaRPr lang="zh-TW" altLang="en-US" dirty="0"/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150482"/>
              </p:ext>
            </p:extLst>
          </p:nvPr>
        </p:nvGraphicFramePr>
        <p:xfrm>
          <a:off x="612775" y="1474788"/>
          <a:ext cx="11001376" cy="394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72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640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國家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現況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英國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/>
                        <a:t>2000</a:t>
                      </a:r>
                      <a:r>
                        <a:rPr lang="zh-TW" altLang="en-US" dirty="0" smtClean="0"/>
                        <a:t>年依據金融服務市場法（</a:t>
                      </a:r>
                      <a:r>
                        <a:rPr lang="en-US" altLang="zh-TW" dirty="0" smtClean="0"/>
                        <a:t>Financial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Service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and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Market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Act.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2000</a:t>
                      </a:r>
                      <a:r>
                        <a:rPr lang="zh-TW" altLang="en-US" dirty="0" smtClean="0"/>
                        <a:t>）於</a:t>
                      </a:r>
                      <a:r>
                        <a:rPr lang="en-US" altLang="zh-TW" dirty="0" smtClean="0"/>
                        <a:t>2014</a:t>
                      </a:r>
                      <a:r>
                        <a:rPr lang="zh-TW" altLang="en-US" dirty="0" smtClean="0"/>
                        <a:t>年三月由金融市場行為監管局（</a:t>
                      </a:r>
                      <a:r>
                        <a:rPr lang="en-US" altLang="zh-TW" dirty="0" smtClean="0"/>
                        <a:t>Financial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Conduct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Authority,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FCA</a:t>
                      </a:r>
                      <a:r>
                        <a:rPr lang="zh-TW" altLang="en-US" dirty="0" smtClean="0"/>
                        <a:t>）訂定規則進行監理。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美國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2012</a:t>
                      </a:r>
                      <a:r>
                        <a:rPr lang="zh-TW" altLang="en-US" dirty="0" smtClean="0"/>
                        <a:t>年四月通過</a:t>
                      </a:r>
                      <a:r>
                        <a:rPr lang="en-US" altLang="zh-TW" dirty="0" smtClean="0"/>
                        <a:t>JOBS</a:t>
                      </a:r>
                      <a:r>
                        <a:rPr lang="zh-TW" altLang="en-US" dirty="0" smtClean="0"/>
                        <a:t>法案（</a:t>
                      </a:r>
                      <a:r>
                        <a:rPr lang="en-US" altLang="zh-TW" dirty="0" smtClean="0"/>
                        <a:t>Jamp</a:t>
                      </a:r>
                      <a:r>
                        <a:rPr lang="zh-TW" altLang="en-US" dirty="0" smtClean="0"/>
                        <a:t>s</a:t>
                      </a:r>
                      <a:r>
                        <a:rPr lang="en-US" altLang="zh-TW" dirty="0" smtClean="0"/>
                        <a:t>tart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Out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Business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Startups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Act</a:t>
                      </a:r>
                      <a:r>
                        <a:rPr lang="zh-TW" altLang="en-US" dirty="0" smtClean="0"/>
                        <a:t>），其中第三個法案為群眾募資法（</a:t>
                      </a:r>
                      <a:r>
                        <a:rPr lang="en-US" altLang="zh-TW" dirty="0" smtClean="0"/>
                        <a:t>Crowdfunding</a:t>
                      </a:r>
                      <a:r>
                        <a:rPr lang="zh-TW" altLang="en-US" dirty="0" smtClean="0"/>
                        <a:t>），係將權益型群眾募資納入規範，排除</a:t>
                      </a:r>
                      <a:r>
                        <a:rPr lang="en-US" altLang="zh-TW" dirty="0" smtClean="0"/>
                        <a:t>1933</a:t>
                      </a:r>
                      <a:r>
                        <a:rPr lang="zh-TW" altLang="en-US" dirty="0" smtClean="0"/>
                        <a:t>年證券法之適用。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日本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股權型群眾募資受金融商品交易法（類似證交法）之規範。</a:t>
                      </a:r>
                      <a:endParaRPr lang="en-US" altLang="zh-TW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網路群眾募資公司則視為通信販賣，受特定商務交易法規範。</a:t>
                      </a:r>
                      <a:endParaRPr lang="en-US" altLang="zh-TW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德國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solidFill>
                            <a:srgbClr val="FF0000"/>
                          </a:solidFill>
                        </a:rPr>
                        <a:t>尚無專法訂定</a:t>
                      </a:r>
                      <a:r>
                        <a:rPr lang="zh-TW" altLang="en-US" dirty="0" smtClean="0"/>
                        <a:t>。</a:t>
                      </a:r>
                      <a:endParaRPr lang="en-US" altLang="zh-TW" dirty="0" smtClean="0"/>
                    </a:p>
                    <a:p>
                      <a:r>
                        <a:rPr lang="zh-TW" altLang="en-US" dirty="0" smtClean="0"/>
                        <a:t>然</a:t>
                      </a:r>
                      <a:r>
                        <a:rPr lang="en-US" altLang="zh-TW" dirty="0" smtClean="0"/>
                        <a:t>2015</a:t>
                      </a:r>
                      <a:r>
                        <a:rPr lang="zh-TW" altLang="en-US" dirty="0" smtClean="0"/>
                        <a:t>年二月公布資本市場聯盟草案（</a:t>
                      </a:r>
                      <a:r>
                        <a:rPr lang="en-US" altLang="zh-TW" baseline="0" dirty="0" smtClean="0"/>
                        <a:t>Capital</a:t>
                      </a:r>
                      <a:r>
                        <a:rPr lang="zh-TW" altLang="en-US" baseline="0" dirty="0" smtClean="0"/>
                        <a:t> </a:t>
                      </a:r>
                      <a:r>
                        <a:rPr lang="en-US" altLang="zh-TW" baseline="0" dirty="0" smtClean="0"/>
                        <a:t>Market</a:t>
                      </a:r>
                      <a:r>
                        <a:rPr lang="zh-TW" altLang="en-US" baseline="0" dirty="0" smtClean="0"/>
                        <a:t> </a:t>
                      </a:r>
                      <a:r>
                        <a:rPr lang="en-US" altLang="zh-TW" baseline="0" dirty="0" smtClean="0"/>
                        <a:t>Union,</a:t>
                      </a:r>
                      <a:r>
                        <a:rPr lang="zh-TW" altLang="en-US" baseline="0" dirty="0" smtClean="0"/>
                        <a:t> </a:t>
                      </a:r>
                      <a:r>
                        <a:rPr lang="en-US" altLang="zh-TW" baseline="0" dirty="0" smtClean="0"/>
                        <a:t>CMU</a:t>
                      </a:r>
                      <a:r>
                        <a:rPr lang="zh-TW" altLang="en-US" dirty="0" smtClean="0"/>
                        <a:t>）其中研討是否需將群眾募資一併納入金融監理。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中國大陸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2014</a:t>
                      </a:r>
                      <a:r>
                        <a:rPr lang="zh-TW" altLang="en-US" dirty="0" smtClean="0"/>
                        <a:t>年十二月公布「私募股權等融資管理辦法」，對股權型眾籌（群眾募資）業者進行監理。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台灣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2015</a:t>
                      </a:r>
                      <a:r>
                        <a:rPr lang="zh-TW" altLang="en-US" dirty="0" smtClean="0"/>
                        <a:t>年公布實施「證券商經營股權性質群眾募資管理辦法」，將股權型群眾募資業者納入監理。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8" name="資料庫圖表 7"/>
          <p:cNvGraphicFramePr/>
          <p:nvPr>
            <p:extLst>
              <p:ext uri="{D42A27DB-BD31-4B8C-83A1-F6EECF244321}">
                <p14:modId xmlns:p14="http://schemas.microsoft.com/office/powerpoint/2010/main" val="1510042557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smtClean="0"/>
              <a:t>《 2017</a:t>
            </a:r>
            <a:r>
              <a:rPr lang="zh-TW" altLang="en-US" smtClean="0"/>
              <a:t>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 </a:t>
            </a:r>
            <a:r>
              <a:rPr lang="zh-TW" altLang="en-US" smtClean="0"/>
              <a:t>	</a:t>
            </a:r>
            <a:r>
              <a:rPr lang="en-US" altLang="zh-TW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15990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/>
              <a:t>數位貨幣與各國的法律關係</a:t>
            </a:r>
            <a:endParaRPr kumimoji="1"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27</a:t>
            </a:fld>
            <a:endParaRPr lang="zh-TW" altLang="en-US" dirty="0"/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028994"/>
              </p:ext>
            </p:extLst>
          </p:nvPr>
        </p:nvGraphicFramePr>
        <p:xfrm>
          <a:off x="612775" y="1474788"/>
          <a:ext cx="11001376" cy="367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72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640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國家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現況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英國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正研討修訂</a:t>
                      </a:r>
                      <a:r>
                        <a:rPr lang="en-US" altLang="zh-TW" dirty="0" smtClean="0"/>
                        <a:t>2012</a:t>
                      </a:r>
                      <a:r>
                        <a:rPr lang="zh-TW" altLang="en-US" dirty="0" smtClean="0"/>
                        <a:t>年金融服務法，適時將數位貨幣納入監理。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美國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2015</a:t>
                      </a:r>
                      <a:r>
                        <a:rPr lang="zh-TW" altLang="en-US" dirty="0" smtClean="0"/>
                        <a:t>年美國商品期貨交易委員會（</a:t>
                      </a:r>
                      <a:r>
                        <a:rPr lang="en-US" altLang="zh-TW" dirty="0" smtClean="0"/>
                        <a:t>CFTC</a:t>
                      </a:r>
                      <a:r>
                        <a:rPr lang="zh-TW" altLang="en-US" dirty="0" smtClean="0"/>
                        <a:t>）將比特幣視為商品，納入商品交易法（</a:t>
                      </a:r>
                      <a:r>
                        <a:rPr lang="en-US" altLang="zh-TW" dirty="0" smtClean="0"/>
                        <a:t>Commodity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Exchange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Act,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CEA</a:t>
                      </a:r>
                      <a:r>
                        <a:rPr lang="zh-TW" altLang="en-US" dirty="0" smtClean="0"/>
                        <a:t>）之規範。</a:t>
                      </a:r>
                      <a:endParaRPr lang="en-US" altLang="zh-TW" dirty="0" smtClean="0"/>
                    </a:p>
                    <a:p>
                      <a:r>
                        <a:rPr lang="en-US" altLang="zh-TW" dirty="0" smtClean="0"/>
                        <a:t>2016</a:t>
                      </a:r>
                      <a:r>
                        <a:rPr lang="zh-TW" altLang="en-US" dirty="0" smtClean="0"/>
                        <a:t>年紐約州將比特幣納入紐約州資金移轉法（</a:t>
                      </a:r>
                      <a:r>
                        <a:rPr lang="en-US" altLang="zh-TW" dirty="0" smtClean="0"/>
                        <a:t>the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Money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Transmitter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Act</a:t>
                      </a:r>
                      <a:r>
                        <a:rPr lang="zh-TW" altLang="en-US" dirty="0" smtClean="0"/>
                        <a:t>）之規範。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日本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2015</a:t>
                      </a:r>
                      <a:r>
                        <a:rPr lang="zh-TW" altLang="en-US" dirty="0" smtClean="0"/>
                        <a:t>年十二月金融審議廳委員會提出「數位貨幣管制案」；同年五月，金融廳修訂</a:t>
                      </a:r>
                      <a:r>
                        <a:rPr lang="en-US" altLang="zh-TW" dirty="0" smtClean="0"/>
                        <a:t>2010</a:t>
                      </a:r>
                      <a:r>
                        <a:rPr lang="zh-TW" altLang="en-US" dirty="0" smtClean="0"/>
                        <a:t>年資金清算（決濟）法，將比特幣交易所納入監理。</a:t>
                      </a:r>
                      <a:endParaRPr lang="en-US" altLang="zh-TW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德國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2014</a:t>
                      </a:r>
                      <a:r>
                        <a:rPr lang="zh-TW" altLang="en-US" dirty="0" smtClean="0"/>
                        <a:t>年二月，金融監理局（</a:t>
                      </a:r>
                      <a:r>
                        <a:rPr lang="en-US" altLang="zh-TW" dirty="0" err="1" smtClean="0"/>
                        <a:t>BoFin</a:t>
                      </a:r>
                      <a:r>
                        <a:rPr lang="zh-TW" altLang="en-US" dirty="0" smtClean="0"/>
                        <a:t>）將比特幣視為私人貨幣，修訂信用機構法，將比特幣業者納入該法規範。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中國大陸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2013</a:t>
                      </a:r>
                      <a:r>
                        <a:rPr lang="zh-TW" altLang="en-US" dirty="0" smtClean="0"/>
                        <a:t>年十二月人民銀行公布「關於防範比特幣風險的通知」，視比特幣為商品，防止洗錢。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台灣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solidFill>
                            <a:srgbClr val="FF0000"/>
                          </a:solidFill>
                        </a:rPr>
                        <a:t>尚無專法訂定</a:t>
                      </a:r>
                      <a:r>
                        <a:rPr lang="zh-TW" altLang="en-US" dirty="0" smtClean="0"/>
                        <a:t>（僅央行及金管會聲明、提醒投資人注意相關風險）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8" name="資料庫圖表 7"/>
          <p:cNvGraphicFramePr/>
          <p:nvPr>
            <p:extLst>
              <p:ext uri="{D42A27DB-BD31-4B8C-83A1-F6EECF244321}">
                <p14:modId xmlns:p14="http://schemas.microsoft.com/office/powerpoint/2010/main" val="1510042557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smtClean="0"/>
              <a:t>《 2017</a:t>
            </a:r>
            <a:r>
              <a:rPr lang="zh-TW" altLang="en-US" smtClean="0"/>
              <a:t>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 </a:t>
            </a:r>
            <a:r>
              <a:rPr lang="zh-TW" altLang="en-US" smtClean="0"/>
              <a:t>	</a:t>
            </a:r>
            <a:r>
              <a:rPr lang="en-US" altLang="zh-TW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8400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51814" y="365126"/>
            <a:ext cx="11002297" cy="954856"/>
          </a:xfrm>
        </p:spPr>
        <p:txBody>
          <a:bodyPr>
            <a:normAutofit/>
          </a:bodyPr>
          <a:lstStyle/>
          <a:p>
            <a:r>
              <a:rPr kumimoji="1" lang="zh-TW" altLang="en-US" sz="3600" dirty="0" smtClean="0"/>
              <a:t>傳統金融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3</a:t>
            </a:fld>
            <a:endParaRPr lang="zh-TW" altLang="en-US" dirty="0"/>
          </a:p>
        </p:txBody>
      </p:sp>
      <p:graphicFrame>
        <p:nvGraphicFramePr>
          <p:cNvPr id="6" name="資料庫圖表 7"/>
          <p:cNvGraphicFramePr/>
          <p:nvPr>
            <p:extLst>
              <p:ext uri="{D42A27DB-BD31-4B8C-83A1-F6EECF244321}">
                <p14:modId xmlns:p14="http://schemas.microsoft.com/office/powerpoint/2010/main" val="1007537768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ct val="150000"/>
              </a:lnSpc>
            </a:pPr>
            <a:r>
              <a:rPr lang="zh-TW" altLang="zh-TW" sz="2400" dirty="0"/>
              <a:t>主要是指只具備</a:t>
            </a:r>
            <a:r>
              <a:rPr lang="zh-TW" altLang="zh-TW" sz="2400" b="1" dirty="0"/>
              <a:t>存款</a:t>
            </a:r>
            <a:r>
              <a:rPr lang="zh-TW" altLang="zh-TW" sz="2400" dirty="0"/>
              <a:t>、</a:t>
            </a:r>
            <a:r>
              <a:rPr lang="zh-TW" altLang="zh-TW" sz="2400" b="1" dirty="0"/>
              <a:t>貸款</a:t>
            </a:r>
            <a:r>
              <a:rPr lang="zh-TW" altLang="zh-TW" sz="2400" dirty="0"/>
              <a:t>和</a:t>
            </a:r>
            <a:r>
              <a:rPr lang="zh-TW" altLang="zh-TW" sz="2400" b="1" dirty="0"/>
              <a:t>結算</a:t>
            </a:r>
            <a:r>
              <a:rPr lang="zh-TW" altLang="zh-TW" sz="2400" dirty="0"/>
              <a:t>三大傳統業務的金融活動。</a:t>
            </a:r>
            <a:r>
              <a:rPr lang="zh-TW" altLang="zh-TW" sz="2400" b="1" dirty="0"/>
              <a:t>金融是貨幣流通和信用活動以及與之相聯繫的經濟活動的總稱</a:t>
            </a:r>
            <a:r>
              <a:rPr lang="zh-TW" altLang="en-US" sz="2400" dirty="0"/>
              <a:t>。</a:t>
            </a:r>
            <a:endParaRPr lang="en-US" altLang="zh-TW" sz="2400" dirty="0"/>
          </a:p>
          <a:p>
            <a:pPr marL="457200" indent="-457200">
              <a:lnSpc>
                <a:spcPct val="150000"/>
              </a:lnSpc>
            </a:pPr>
            <a:r>
              <a:rPr lang="zh-TW" altLang="zh-TW" sz="2400" dirty="0"/>
              <a:t>廣義的金融</a:t>
            </a:r>
            <a:r>
              <a:rPr lang="zh-TW" altLang="en-US" sz="2400" dirty="0"/>
              <a:t>：</a:t>
            </a:r>
            <a:r>
              <a:rPr lang="zh-TW" altLang="zh-TW" sz="2400" dirty="0"/>
              <a:t>泛指一切與信用貨幣的發行、保管、兌換、結算，融通有關的經濟活動，甚至包括金銀的買賣</a:t>
            </a:r>
            <a:r>
              <a:rPr lang="zh-TW" altLang="en-US" sz="2400" dirty="0"/>
              <a:t>。</a:t>
            </a:r>
            <a:endParaRPr lang="en-US" altLang="zh-TW" sz="2400" dirty="0"/>
          </a:p>
          <a:p>
            <a:pPr marL="457200" indent="-457200">
              <a:lnSpc>
                <a:spcPct val="150000"/>
              </a:lnSpc>
            </a:pPr>
            <a:r>
              <a:rPr lang="zh-TW" altLang="zh-TW" sz="2400" dirty="0"/>
              <a:t>狹義的金融</a:t>
            </a:r>
            <a:r>
              <a:rPr lang="zh-TW" altLang="en-US" sz="2400" dirty="0"/>
              <a:t>：</a:t>
            </a:r>
            <a:r>
              <a:rPr lang="zh-TW" altLang="zh-TW" sz="2400" dirty="0"/>
              <a:t>專指信用貨幣的融通</a:t>
            </a:r>
            <a:endParaRPr lang="zh-TW" altLang="en-US" dirty="0"/>
          </a:p>
        </p:txBody>
      </p:sp>
      <p:pic>
        <p:nvPicPr>
          <p:cNvPr id="30" name="圖片 2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18051" y="3504198"/>
            <a:ext cx="2526544" cy="252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263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51814" y="365126"/>
            <a:ext cx="11002297" cy="954856"/>
          </a:xfrm>
        </p:spPr>
        <p:txBody>
          <a:bodyPr>
            <a:normAutofit/>
          </a:bodyPr>
          <a:lstStyle/>
          <a:p>
            <a:r>
              <a:rPr kumimoji="1" lang="zh-TW" altLang="en-US" sz="3600" dirty="0" smtClean="0"/>
              <a:t>傳統金融行業</a:t>
            </a:r>
            <a:endParaRPr kumimoji="1"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2057" y="1474839"/>
            <a:ext cx="5547443" cy="470212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kumimoji="1" lang="zh-TW" altLang="en-US" sz="2400" dirty="0"/>
              <a:t>通過</a:t>
            </a:r>
            <a:r>
              <a:rPr kumimoji="1" lang="zh-TW" altLang="en-US" sz="2400" b="1" dirty="0"/>
              <a:t>中間金融機構</a:t>
            </a:r>
            <a:r>
              <a:rPr kumimoji="1" lang="zh-TW" altLang="en-US" sz="2400" dirty="0" smtClean="0"/>
              <a:t>，把資金由供應</a:t>
            </a:r>
            <a:r>
              <a:rPr kumimoji="1" lang="zh-TW" altLang="en-US" sz="2400" dirty="0"/>
              <a:t>者轉移至需求者手中、或經由機構投資至證券</a:t>
            </a:r>
            <a:r>
              <a:rPr kumimoji="1" lang="zh-TW" altLang="en-US" sz="2400" dirty="0" smtClean="0"/>
              <a:t>市場。</a:t>
            </a:r>
            <a:endParaRPr kumimoji="1" lang="en-US" altLang="zh-TW" sz="2400" dirty="0" smtClean="0"/>
          </a:p>
          <a:p>
            <a:pPr lvl="1">
              <a:lnSpc>
                <a:spcPct val="120000"/>
              </a:lnSpc>
            </a:pPr>
            <a:r>
              <a:rPr kumimoji="1" lang="zh-TW" altLang="en-US" sz="2200" dirty="0">
                <a:solidFill>
                  <a:schemeClr val="accent6"/>
                </a:solidFill>
              </a:rPr>
              <a:t>直接金融市場</a:t>
            </a:r>
            <a:r>
              <a:rPr kumimoji="1" lang="en-US" altLang="zh-TW" sz="2200" dirty="0">
                <a:solidFill>
                  <a:schemeClr val="accent6"/>
                </a:solidFill>
              </a:rPr>
              <a:t>(</a:t>
            </a:r>
            <a:r>
              <a:rPr kumimoji="1" lang="zh-TW" altLang="en-US" sz="2200" dirty="0">
                <a:solidFill>
                  <a:schemeClr val="accent6"/>
                </a:solidFill>
              </a:rPr>
              <a:t>股票</a:t>
            </a:r>
            <a:r>
              <a:rPr kumimoji="1" lang="zh-TW" altLang="en-US" sz="2200" dirty="0">
                <a:solidFill>
                  <a:schemeClr val="accent6"/>
                </a:solidFill>
                <a:latin typeface="新細明體"/>
                <a:ea typeface="新細明體"/>
              </a:rPr>
              <a:t>、債券</a:t>
            </a:r>
            <a:r>
              <a:rPr kumimoji="1" lang="en-US" altLang="zh-TW" sz="2200" dirty="0" smtClean="0">
                <a:solidFill>
                  <a:schemeClr val="accent6"/>
                </a:solidFill>
                <a:latin typeface="新細明體"/>
                <a:ea typeface="新細明體"/>
              </a:rPr>
              <a:t>)</a:t>
            </a:r>
            <a:endParaRPr kumimoji="1" lang="en-US" altLang="zh-TW" sz="2200" dirty="0" smtClean="0">
              <a:solidFill>
                <a:schemeClr val="accent6"/>
              </a:solidFill>
            </a:endParaRPr>
          </a:p>
          <a:p>
            <a:pPr lvl="1">
              <a:lnSpc>
                <a:spcPct val="120000"/>
              </a:lnSpc>
            </a:pPr>
            <a:r>
              <a:rPr kumimoji="1" lang="zh-TW" altLang="en-US" sz="2200" dirty="0" smtClean="0">
                <a:solidFill>
                  <a:schemeClr val="accent6"/>
                </a:solidFill>
              </a:rPr>
              <a:t>間接金融市場 </a:t>
            </a:r>
            <a:r>
              <a:rPr kumimoji="1" lang="en-US" altLang="zh-TW" sz="2200" dirty="0" smtClean="0">
                <a:solidFill>
                  <a:schemeClr val="accent6"/>
                </a:solidFill>
              </a:rPr>
              <a:t>(</a:t>
            </a:r>
            <a:r>
              <a:rPr kumimoji="1" lang="zh-TW" altLang="en-US" sz="2200" dirty="0" smtClean="0">
                <a:solidFill>
                  <a:schemeClr val="accent6"/>
                </a:solidFill>
              </a:rPr>
              <a:t>基金</a:t>
            </a:r>
            <a:r>
              <a:rPr kumimoji="1" lang="zh-TW" altLang="en-US" sz="2200" dirty="0" smtClean="0">
                <a:solidFill>
                  <a:schemeClr val="accent6"/>
                </a:solidFill>
                <a:latin typeface="新細明體"/>
                <a:ea typeface="新細明體"/>
              </a:rPr>
              <a:t>、保險</a:t>
            </a:r>
            <a:r>
              <a:rPr kumimoji="1" lang="en-US" altLang="zh-TW" sz="2200" dirty="0" smtClean="0">
                <a:solidFill>
                  <a:schemeClr val="accent6"/>
                </a:solidFill>
                <a:latin typeface="新細明體"/>
                <a:ea typeface="新細明體"/>
              </a:rPr>
              <a:t>)</a:t>
            </a:r>
            <a:endParaRPr kumimoji="1" lang="en-US" altLang="zh-TW" sz="2200" dirty="0" smtClean="0">
              <a:solidFill>
                <a:schemeClr val="accent6"/>
              </a:solidFill>
            </a:endParaRPr>
          </a:p>
          <a:p>
            <a:pPr marL="457200" lvl="1" indent="0">
              <a:lnSpc>
                <a:spcPct val="120000"/>
              </a:lnSpc>
              <a:buNone/>
            </a:pPr>
            <a:endParaRPr kumimoji="1" lang="zh-TW" altLang="en-US" sz="2200" dirty="0">
              <a:solidFill>
                <a:schemeClr val="accent6"/>
              </a:solidFill>
            </a:endParaRPr>
          </a:p>
          <a:p>
            <a:pPr>
              <a:lnSpc>
                <a:spcPct val="120000"/>
              </a:lnSpc>
            </a:pPr>
            <a:endParaRPr kumimoji="1"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4</a:t>
            </a:fld>
            <a:endParaRPr lang="zh-TW" altLang="en-US" dirty="0"/>
          </a:p>
        </p:txBody>
      </p:sp>
      <p:graphicFrame>
        <p:nvGraphicFramePr>
          <p:cNvPr id="6" name="資料庫圖表 7"/>
          <p:cNvGraphicFramePr/>
          <p:nvPr>
            <p:extLst>
              <p:ext uri="{D42A27DB-BD31-4B8C-83A1-F6EECF244321}">
                <p14:modId xmlns:p14="http://schemas.microsoft.com/office/powerpoint/2010/main" val="1051141016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群組 7"/>
          <p:cNvGrpSpPr/>
          <p:nvPr/>
        </p:nvGrpSpPr>
        <p:grpSpPr>
          <a:xfrm>
            <a:off x="4961948" y="1901349"/>
            <a:ext cx="7013039" cy="3878905"/>
            <a:chOff x="841678" y="477629"/>
            <a:chExt cx="10041140" cy="5696637"/>
          </a:xfrm>
        </p:grpSpPr>
        <p:pic>
          <p:nvPicPr>
            <p:cNvPr id="9" name="圖片 8"/>
            <p:cNvPicPr>
              <a:picLocks noChangeAspect="1"/>
            </p:cNvPicPr>
            <p:nvPr/>
          </p:nvPicPr>
          <p:blipFill rotWithShape="1">
            <a:blip r:embed="rId7"/>
            <a:srcRect l="69757" t="24859"/>
            <a:stretch/>
          </p:blipFill>
          <p:spPr>
            <a:xfrm>
              <a:off x="841678" y="2105077"/>
              <a:ext cx="2012267" cy="1831645"/>
            </a:xfrm>
            <a:prstGeom prst="rect">
              <a:avLst/>
            </a:prstGeom>
          </p:spPr>
        </p:pic>
        <p:pic>
          <p:nvPicPr>
            <p:cNvPr id="10" name="圖片 9"/>
            <p:cNvPicPr>
              <a:picLocks noChangeAspect="1"/>
            </p:cNvPicPr>
            <p:nvPr/>
          </p:nvPicPr>
          <p:blipFill rotWithShape="1">
            <a:blip r:embed="rId7"/>
            <a:srcRect t="14327" r="71139" b="37429"/>
            <a:stretch/>
          </p:blipFill>
          <p:spPr>
            <a:xfrm>
              <a:off x="7426921" y="477629"/>
              <a:ext cx="1787877" cy="1094886"/>
            </a:xfrm>
            <a:prstGeom prst="rect">
              <a:avLst/>
            </a:prstGeom>
          </p:spPr>
        </p:pic>
        <p:pic>
          <p:nvPicPr>
            <p:cNvPr id="11" name="圖片 10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389" t="63938" r="2499" b="10350"/>
            <a:stretch/>
          </p:blipFill>
          <p:spPr>
            <a:xfrm>
              <a:off x="8203123" y="4725803"/>
              <a:ext cx="1643076" cy="1448463"/>
            </a:xfrm>
            <a:prstGeom prst="rect">
              <a:avLst/>
            </a:prstGeom>
          </p:spPr>
        </p:pic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44618" y="2432349"/>
              <a:ext cx="1458913" cy="1375546"/>
            </a:xfrm>
            <a:prstGeom prst="rect">
              <a:avLst/>
            </a:prstGeom>
          </p:spPr>
        </p:pic>
        <p:pic>
          <p:nvPicPr>
            <p:cNvPr id="13" name="圖片 12"/>
            <p:cNvPicPr>
              <a:picLocks noChangeAspect="1"/>
            </p:cNvPicPr>
            <p:nvPr/>
          </p:nvPicPr>
          <p:blipFill rotWithShape="1">
            <a:blip r:embed="rId7"/>
            <a:srcRect t="61656" r="71139"/>
            <a:stretch/>
          </p:blipFill>
          <p:spPr>
            <a:xfrm>
              <a:off x="8447054" y="1355855"/>
              <a:ext cx="1756356" cy="854856"/>
            </a:xfrm>
            <a:prstGeom prst="rect">
              <a:avLst/>
            </a:prstGeom>
          </p:spPr>
        </p:pic>
        <p:pic>
          <p:nvPicPr>
            <p:cNvPr id="14" name="圖片 13"/>
            <p:cNvPicPr>
              <a:picLocks noChangeAspect="1"/>
            </p:cNvPicPr>
            <p:nvPr/>
          </p:nvPicPr>
          <p:blipFill rotWithShape="1">
            <a:blip r:embed="rId10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t="8710" r="-117" b="11968"/>
            <a:stretch/>
          </p:blipFill>
          <p:spPr>
            <a:xfrm>
              <a:off x="8635962" y="2965022"/>
              <a:ext cx="1453906" cy="1151909"/>
            </a:xfrm>
            <a:prstGeom prst="rect">
              <a:avLst/>
            </a:prstGeom>
          </p:spPr>
        </p:pic>
        <p:sp>
          <p:nvSpPr>
            <p:cNvPr id="15" name="左-右雙向箭號 14"/>
            <p:cNvSpPr/>
            <p:nvPr/>
          </p:nvSpPr>
          <p:spPr>
            <a:xfrm>
              <a:off x="3075212" y="3031588"/>
              <a:ext cx="1629860" cy="391027"/>
            </a:xfrm>
            <a:prstGeom prst="leftRightArrow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6" name="左-右雙向箭號 15"/>
            <p:cNvSpPr/>
            <p:nvPr/>
          </p:nvSpPr>
          <p:spPr>
            <a:xfrm rot="20902015">
              <a:off x="6672128" y="1738586"/>
              <a:ext cx="1549609" cy="425144"/>
            </a:xfrm>
            <a:prstGeom prst="leftRightArrow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7" name="左-右雙向箭號 16"/>
            <p:cNvSpPr/>
            <p:nvPr/>
          </p:nvSpPr>
          <p:spPr>
            <a:xfrm>
              <a:off x="6537103" y="3120123"/>
              <a:ext cx="1917369" cy="445137"/>
            </a:xfrm>
            <a:prstGeom prst="leftRightArrow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8" name="左-右雙向箭號 17"/>
            <p:cNvSpPr/>
            <p:nvPr/>
          </p:nvSpPr>
          <p:spPr>
            <a:xfrm rot="1527751">
              <a:off x="6430077" y="4486650"/>
              <a:ext cx="2131419" cy="531354"/>
            </a:xfrm>
            <a:prstGeom prst="leftRightArrow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9" name="文字方塊 18"/>
            <p:cNvSpPr txBox="1"/>
            <p:nvPr/>
          </p:nvSpPr>
          <p:spPr>
            <a:xfrm rot="21598502">
              <a:off x="3578759" y="2727273"/>
              <a:ext cx="835725" cy="47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b="1" dirty="0" smtClean="0"/>
                <a:t>資金</a:t>
              </a:r>
              <a:endParaRPr kumimoji="1" lang="zh-TW" altLang="en-US" sz="1600" b="1" dirty="0"/>
            </a:p>
          </p:txBody>
        </p:sp>
        <p:sp>
          <p:nvSpPr>
            <p:cNvPr id="20" name="文字方塊 19"/>
            <p:cNvSpPr txBox="1"/>
            <p:nvPr/>
          </p:nvSpPr>
          <p:spPr>
            <a:xfrm rot="20880000">
              <a:off x="6950199" y="1466665"/>
              <a:ext cx="835725" cy="47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b="1" dirty="0" smtClean="0"/>
                <a:t>貸款</a:t>
              </a:r>
              <a:endParaRPr kumimoji="1" lang="zh-TW" altLang="en-US" sz="1600" b="1" dirty="0"/>
            </a:p>
          </p:txBody>
        </p:sp>
        <p:sp>
          <p:nvSpPr>
            <p:cNvPr id="21" name="文字方塊 20"/>
            <p:cNvSpPr txBox="1"/>
            <p:nvPr/>
          </p:nvSpPr>
          <p:spPr>
            <a:xfrm rot="20880000">
              <a:off x="7172623" y="2048199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b="1" dirty="0" smtClean="0"/>
                <a:t>利息</a:t>
              </a:r>
              <a:endParaRPr kumimoji="1" lang="zh-TW" altLang="en-US" b="1" dirty="0"/>
            </a:p>
          </p:txBody>
        </p:sp>
        <p:sp>
          <p:nvSpPr>
            <p:cNvPr id="22" name="文字方塊 21"/>
            <p:cNvSpPr txBox="1"/>
            <p:nvPr/>
          </p:nvSpPr>
          <p:spPr>
            <a:xfrm rot="21598502">
              <a:off x="3544262" y="3318383"/>
              <a:ext cx="851960" cy="497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b="1" dirty="0" smtClean="0"/>
                <a:t>獲利</a:t>
              </a:r>
              <a:endParaRPr kumimoji="1" lang="zh-TW" altLang="en-US" sz="1600" b="1" dirty="0"/>
            </a:p>
          </p:txBody>
        </p:sp>
        <p:sp>
          <p:nvSpPr>
            <p:cNvPr id="23" name="文字方塊 22"/>
            <p:cNvSpPr txBox="1"/>
            <p:nvPr/>
          </p:nvSpPr>
          <p:spPr>
            <a:xfrm rot="1742">
              <a:off x="7183650" y="2824965"/>
              <a:ext cx="835725" cy="47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b="1" smtClean="0"/>
                <a:t>投資</a:t>
              </a:r>
              <a:endParaRPr kumimoji="1" lang="zh-TW" altLang="en-US" sz="1600" b="1" dirty="0"/>
            </a:p>
          </p:txBody>
        </p:sp>
        <p:sp>
          <p:nvSpPr>
            <p:cNvPr id="24" name="文字方塊 23"/>
            <p:cNvSpPr txBox="1"/>
            <p:nvPr/>
          </p:nvSpPr>
          <p:spPr>
            <a:xfrm rot="1742">
              <a:off x="7029070" y="3449773"/>
              <a:ext cx="835725" cy="47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b="1" dirty="0" smtClean="0"/>
                <a:t>收益</a:t>
              </a:r>
              <a:endParaRPr kumimoji="1" lang="zh-TW" altLang="en-US" sz="1600" b="1" dirty="0"/>
            </a:p>
          </p:txBody>
        </p:sp>
        <p:pic>
          <p:nvPicPr>
            <p:cNvPr id="25" name="圖片 24"/>
            <p:cNvPicPr>
              <a:picLocks noChangeAspect="1"/>
            </p:cNvPicPr>
            <p:nvPr/>
          </p:nvPicPr>
          <p:blipFill rotWithShape="1">
            <a:blip r:embed="rId7"/>
            <a:srcRect t="14327" r="71139" b="37429"/>
            <a:stretch/>
          </p:blipFill>
          <p:spPr>
            <a:xfrm flipH="1">
              <a:off x="9094941" y="4293632"/>
              <a:ext cx="1787877" cy="1094885"/>
            </a:xfrm>
            <a:prstGeom prst="rect">
              <a:avLst/>
            </a:prstGeom>
          </p:spPr>
        </p:pic>
        <p:sp>
          <p:nvSpPr>
            <p:cNvPr id="26" name="文字方塊 25"/>
            <p:cNvSpPr txBox="1"/>
            <p:nvPr/>
          </p:nvSpPr>
          <p:spPr>
            <a:xfrm rot="1511547">
              <a:off x="6893226" y="4242517"/>
              <a:ext cx="1439518" cy="497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b="1" dirty="0" smtClean="0"/>
                <a:t>認購股票</a:t>
              </a:r>
              <a:endParaRPr kumimoji="1" lang="zh-TW" altLang="en-US" sz="1600" b="1" dirty="0"/>
            </a:p>
          </p:txBody>
        </p:sp>
        <p:sp>
          <p:nvSpPr>
            <p:cNvPr id="27" name="文字方塊 26"/>
            <p:cNvSpPr txBox="1"/>
            <p:nvPr/>
          </p:nvSpPr>
          <p:spPr>
            <a:xfrm rot="1511547">
              <a:off x="6623252" y="4840379"/>
              <a:ext cx="1412086" cy="47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b="1" dirty="0" smtClean="0"/>
                <a:t>股票紅利</a:t>
              </a:r>
              <a:endParaRPr kumimoji="1" lang="zh-TW" altLang="en-US" sz="1600" b="1" dirty="0"/>
            </a:p>
          </p:txBody>
        </p:sp>
        <p:sp>
          <p:nvSpPr>
            <p:cNvPr id="28" name="文字方塊 27"/>
            <p:cNvSpPr txBox="1"/>
            <p:nvPr/>
          </p:nvSpPr>
          <p:spPr>
            <a:xfrm>
              <a:off x="4857823" y="3813595"/>
              <a:ext cx="1412086" cy="47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b="1" dirty="0" smtClean="0"/>
                <a:t>中間機構</a:t>
              </a:r>
              <a:endParaRPr kumimoji="1" lang="zh-TW" altLang="en-US" sz="1600" b="1" dirty="0"/>
            </a:p>
          </p:txBody>
        </p:sp>
        <p:sp>
          <p:nvSpPr>
            <p:cNvPr id="29" name="文字方塊 28"/>
            <p:cNvSpPr txBox="1"/>
            <p:nvPr/>
          </p:nvSpPr>
          <p:spPr>
            <a:xfrm>
              <a:off x="925721" y="4011537"/>
              <a:ext cx="1997626" cy="5424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TW" altLang="en-US" b="1" dirty="0" smtClean="0"/>
                <a:t>資金供應者</a:t>
              </a:r>
              <a:endParaRPr kumimoji="1" lang="zh-TW" altLang="en-US" b="1" dirty="0"/>
            </a:p>
          </p:txBody>
        </p:sp>
      </p:grpSp>
      <p:graphicFrame>
        <p:nvGraphicFramePr>
          <p:cNvPr id="35" name="資料庫圖表 7"/>
          <p:cNvGraphicFramePr/>
          <p:nvPr>
            <p:extLst>
              <p:ext uri="{D42A27DB-BD31-4B8C-83A1-F6EECF244321}">
                <p14:modId xmlns:p14="http://schemas.microsoft.com/office/powerpoint/2010/main" val="1471080029"/>
              </p:ext>
            </p:extLst>
          </p:nvPr>
        </p:nvGraphicFramePr>
        <p:xfrm>
          <a:off x="0" y="12941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380602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 smtClean="0"/>
              <a:t>互聯網金融模式</a:t>
            </a:r>
            <a:endParaRPr kumimoji="1"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2057" y="1474839"/>
            <a:ext cx="11002297" cy="470212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dirty="0" smtClean="0"/>
              <a:t>利用</a:t>
            </a:r>
            <a:r>
              <a:rPr lang="zh-TW" altLang="en-US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「互聯網」</a:t>
            </a:r>
            <a:r>
              <a:rPr lang="zh-TW" altLang="en-US" dirty="0" smtClean="0"/>
              <a:t>為管</a:t>
            </a:r>
            <a:r>
              <a:rPr lang="zh-TW" altLang="en-US" dirty="0"/>
              <a:t>道</a:t>
            </a:r>
            <a:r>
              <a:rPr lang="zh-TW" altLang="en-US" dirty="0" smtClean="0"/>
              <a:t>，將資金在供需雙方間融通</a:t>
            </a:r>
            <a:r>
              <a:rPr lang="zh-TW" altLang="en-US" dirty="0"/>
              <a:t>。</a:t>
            </a:r>
          </a:p>
          <a:p>
            <a:pPr>
              <a:lnSpc>
                <a:spcPct val="120000"/>
              </a:lnSpc>
            </a:pPr>
            <a:endParaRPr kumimoji="1"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5</a:t>
            </a:fld>
            <a:endParaRPr lang="zh-TW" alt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599" y="2247065"/>
            <a:ext cx="9875212" cy="3617819"/>
          </a:xfrm>
          <a:prstGeom prst="rect">
            <a:avLst/>
          </a:prstGeom>
        </p:spPr>
      </p:pic>
      <p:graphicFrame>
        <p:nvGraphicFramePr>
          <p:cNvPr id="11" name="資料庫圖表 7"/>
          <p:cNvGraphicFramePr/>
          <p:nvPr>
            <p:extLst>
              <p:ext uri="{D42A27DB-BD31-4B8C-83A1-F6EECF244321}">
                <p14:modId xmlns:p14="http://schemas.microsoft.com/office/powerpoint/2010/main" val="616808464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16745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>
                <a:latin typeface="+mn-ea"/>
              </a:rPr>
              <a:t>互聯網金融的興起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6</a:t>
            </a:fld>
            <a:endParaRPr lang="zh-TW" altLang="en-US" dirty="0"/>
          </a:p>
        </p:txBody>
      </p:sp>
      <p:graphicFrame>
        <p:nvGraphicFramePr>
          <p:cNvPr id="11" name="資料庫圖表 7"/>
          <p:cNvGraphicFramePr/>
          <p:nvPr>
            <p:extLst>
              <p:ext uri="{D42A27DB-BD31-4B8C-83A1-F6EECF244321}">
                <p14:modId xmlns:p14="http://schemas.microsoft.com/office/powerpoint/2010/main" val="372252446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文字版面配置區 4"/>
          <p:cNvSpPr txBox="1">
            <a:spLocks/>
          </p:cNvSpPr>
          <p:nvPr/>
        </p:nvSpPr>
        <p:spPr>
          <a:xfrm>
            <a:off x="353703" y="1497758"/>
            <a:ext cx="11174686" cy="51583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60000"/>
              </a:lnSpc>
            </a:pPr>
            <a:r>
              <a:rPr lang="zh-TW" altLang="en-US" sz="2800" dirty="0" smtClean="0"/>
              <a:t>互聯網的快速發展→</a:t>
            </a:r>
            <a:r>
              <a:rPr lang="zh-TW" altLang="en-US" sz="2800" b="1" dirty="0" smtClean="0"/>
              <a:t>技術條件</a:t>
            </a:r>
            <a:endParaRPr lang="en-US" altLang="zh-TW" sz="2800" dirty="0" smtClean="0"/>
          </a:p>
          <a:p>
            <a:pPr>
              <a:lnSpc>
                <a:spcPct val="160000"/>
              </a:lnSpc>
            </a:pPr>
            <a:r>
              <a:rPr lang="zh-TW" altLang="en-US" sz="2800" dirty="0" smtClean="0"/>
              <a:t>電子商務的發展→</a:t>
            </a:r>
            <a:r>
              <a:rPr lang="zh-TW" altLang="en-US" sz="2800" b="1" dirty="0" smtClean="0"/>
              <a:t>社會條件</a:t>
            </a:r>
            <a:endParaRPr lang="en-US" altLang="zh-TW" sz="2800" dirty="0" smtClean="0"/>
          </a:p>
          <a:p>
            <a:pPr>
              <a:lnSpc>
                <a:spcPct val="160000"/>
              </a:lnSpc>
            </a:pPr>
            <a:r>
              <a:rPr lang="zh-TW" altLang="en-US" sz="2800" dirty="0" smtClean="0"/>
              <a:t>傳統金融業的缺陷→</a:t>
            </a:r>
            <a:r>
              <a:rPr lang="zh-TW" altLang="en-US" sz="2800" b="1" dirty="0" smtClean="0"/>
              <a:t>業務空間</a:t>
            </a:r>
            <a:endParaRPr lang="en-US" altLang="zh-TW" sz="2800" dirty="0" smtClean="0"/>
          </a:p>
          <a:p>
            <a:pPr marL="0" indent="0">
              <a:lnSpc>
                <a:spcPct val="160000"/>
              </a:lnSpc>
              <a:buFont typeface="Arial" panose="020B0604020202020204" pitchFamily="34" charset="0"/>
              <a:buNone/>
            </a:pPr>
            <a:r>
              <a:rPr lang="zh-TW" altLang="en-US" sz="2800" dirty="0" smtClean="0"/>
              <a:t>藉由數位科技創新</a:t>
            </a:r>
            <a:r>
              <a:rPr lang="zh-TW" altLang="zh-TW" sz="2800" dirty="0" smtClean="0"/>
              <a:t>的精神，結合</a:t>
            </a:r>
            <a:r>
              <a:rPr lang="en-US" altLang="zh-TW" sz="2800" dirty="0" err="1" smtClean="0"/>
              <a:t>傳統金融</a:t>
            </a:r>
            <a:r>
              <a:rPr lang="zh-TW" altLang="en-US" sz="2800" dirty="0" smtClean="0"/>
              <a:t>活動</a:t>
            </a:r>
            <a:r>
              <a:rPr lang="zh-TW" altLang="zh-TW" sz="2800" dirty="0" smtClean="0"/>
              <a:t>的核心本質，</a:t>
            </a:r>
            <a:endParaRPr lang="en-US" altLang="zh-TW" sz="2800" dirty="0" smtClean="0"/>
          </a:p>
          <a:p>
            <a:pPr lvl="1">
              <a:lnSpc>
                <a:spcPct val="160000"/>
              </a:lnSpc>
            </a:pPr>
            <a:r>
              <a:rPr lang="zh-TW" altLang="en-US" dirty="0" smtClean="0"/>
              <a:t>金融業務</a:t>
            </a:r>
            <a:r>
              <a:rPr lang="zh-TW" altLang="en-US" b="1" dirty="0" smtClean="0"/>
              <a:t>功能分解化</a:t>
            </a:r>
            <a:r>
              <a:rPr lang="en-US" altLang="zh-TW" b="1" dirty="0" smtClean="0"/>
              <a:t>(</a:t>
            </a:r>
            <a:r>
              <a:rPr lang="en-US" altLang="zh-TW" b="1" dirty="0" err="1" smtClean="0"/>
              <a:t>unbunding</a:t>
            </a:r>
            <a:r>
              <a:rPr lang="en-US" altLang="zh-TW" b="1" dirty="0" smtClean="0"/>
              <a:t>) </a:t>
            </a:r>
          </a:p>
          <a:p>
            <a:pPr lvl="1">
              <a:lnSpc>
                <a:spcPct val="160000"/>
              </a:lnSpc>
            </a:pPr>
            <a:r>
              <a:rPr lang="zh-TW" altLang="zh-TW" dirty="0" smtClean="0"/>
              <a:t>解決</a:t>
            </a:r>
            <a:r>
              <a:rPr lang="zh-TW" altLang="en-US" b="1" dirty="0" smtClean="0"/>
              <a:t>微型</a:t>
            </a:r>
            <a:r>
              <a:rPr lang="en-US" altLang="zh-TW" b="1" dirty="0" err="1" smtClean="0"/>
              <a:t>企業</a:t>
            </a:r>
            <a:r>
              <a:rPr lang="zh-TW" altLang="zh-TW" b="1" dirty="0" smtClean="0"/>
              <a:t>融資</a:t>
            </a:r>
            <a:r>
              <a:rPr lang="zh-TW" altLang="zh-TW" dirty="0" smtClean="0"/>
              <a:t>難的問題</a:t>
            </a:r>
            <a:endParaRPr lang="en-US" altLang="zh-TW" dirty="0" smtClean="0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210" y="1365149"/>
            <a:ext cx="5018205" cy="2146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280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橢圓 5"/>
          <p:cNvSpPr/>
          <p:nvPr/>
        </p:nvSpPr>
        <p:spPr>
          <a:xfrm>
            <a:off x="6165822" y="1029447"/>
            <a:ext cx="4779270" cy="4806732"/>
          </a:xfrm>
          <a:prstGeom prst="ellipse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612057" y="552019"/>
            <a:ext cx="11002297" cy="954856"/>
          </a:xfrm>
        </p:spPr>
        <p:txBody>
          <a:bodyPr anchor="ctr">
            <a:noAutofit/>
          </a:bodyPr>
          <a:lstStyle/>
          <a:p>
            <a:r>
              <a:rPr kumimoji="1" lang="zh-TW" altLang="en-US" dirty="0" smtClean="0">
                <a:latin typeface="+mn-ea"/>
                <a:ea typeface="+mn-ea"/>
              </a:rPr>
              <a:t>互聯網金融服務創新</a:t>
            </a:r>
            <a:endParaRPr kumimoji="1" lang="zh-TW" altLang="en-US" sz="3000" dirty="0">
              <a:latin typeface="+mn-ea"/>
              <a:ea typeface="+mn-ea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idx="1"/>
          </p:nvPr>
        </p:nvSpPr>
        <p:spPr>
          <a:xfrm>
            <a:off x="612057" y="1480371"/>
            <a:ext cx="4884503" cy="4696591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zh-TW" altLang="en-US" sz="2800" dirty="0" smtClean="0"/>
              <a:t>互聯網金融服務：包含互聯網加密貨幣、互聯網支付、互聯</a:t>
            </a:r>
            <a:r>
              <a:rPr lang="zh-TW" altLang="en-US" sz="2800" dirty="0"/>
              <a:t>網信貸</a:t>
            </a:r>
            <a:r>
              <a:rPr lang="zh-TW" altLang="en-US" sz="2800" dirty="0" smtClean="0"/>
              <a:t>、電商金融、信評業務、</a:t>
            </a:r>
            <a:r>
              <a:rPr lang="zh-TW" altLang="en-US" sz="2800" dirty="0"/>
              <a:t>支付</a:t>
            </a:r>
            <a:r>
              <a:rPr lang="zh-TW" altLang="en-US" sz="2800" dirty="0" smtClean="0"/>
              <a:t>工具等</a:t>
            </a:r>
            <a:r>
              <a:rPr lang="zh-TW" altLang="en-US" sz="2800" dirty="0"/>
              <a:t>金融業務。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9158977" y="6448834"/>
            <a:ext cx="2909455" cy="394602"/>
          </a:xfrm>
        </p:spPr>
        <p:txBody>
          <a:bodyPr/>
          <a:lstStyle/>
          <a:p>
            <a:fld id="{86CB4B4D-7CA3-9044-876B-883B54F8677D}" type="slidenum">
              <a:rPr lang="en-US" altLang="zh-TW" smtClean="0"/>
              <a:pPr/>
              <a:t>7</a:t>
            </a:fld>
            <a:endParaRPr lang="en-US" altLang="zh-TW"/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2683717013"/>
              </p:ext>
            </p:extLst>
          </p:nvPr>
        </p:nvGraphicFramePr>
        <p:xfrm>
          <a:off x="5253545" y="601648"/>
          <a:ext cx="6695440" cy="5610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文字方塊 9"/>
          <p:cNvSpPr txBox="1"/>
          <p:nvPr/>
        </p:nvSpPr>
        <p:spPr>
          <a:xfrm>
            <a:off x="7237935" y="2698443"/>
            <a:ext cx="26350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4800" b="1" dirty="0" smtClean="0">
                <a:latin typeface="+mn-ea"/>
              </a:rPr>
              <a:t>互聯網</a:t>
            </a:r>
            <a:br>
              <a:rPr kumimoji="1" lang="zh-TW" altLang="en-US" sz="4800" b="1" dirty="0" smtClean="0">
                <a:latin typeface="+mn-ea"/>
              </a:rPr>
            </a:br>
            <a:r>
              <a:rPr kumimoji="1" lang="zh-TW" altLang="en-US" sz="4800" b="1" dirty="0" smtClean="0">
                <a:latin typeface="+mn-ea"/>
              </a:rPr>
              <a:t>金融</a:t>
            </a:r>
            <a:r>
              <a:rPr kumimoji="1" lang="zh-TW" altLang="en-US" sz="4800" b="1" dirty="0">
                <a:latin typeface="+mn-ea"/>
              </a:rPr>
              <a:t>服務</a:t>
            </a:r>
            <a:endParaRPr lang="zh-TW" altLang="en-US" sz="4800" b="1" dirty="0"/>
          </a:p>
        </p:txBody>
      </p:sp>
      <p:graphicFrame>
        <p:nvGraphicFramePr>
          <p:cNvPr id="11" name="資料庫圖表 7"/>
          <p:cNvGraphicFramePr/>
          <p:nvPr>
            <p:extLst>
              <p:ext uri="{D42A27DB-BD31-4B8C-83A1-F6EECF244321}">
                <p14:modId xmlns:p14="http://schemas.microsoft.com/office/powerpoint/2010/main" val="2273443174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2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81452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橢圓 20"/>
          <p:cNvSpPr/>
          <p:nvPr/>
        </p:nvSpPr>
        <p:spPr>
          <a:xfrm>
            <a:off x="5128112" y="4106329"/>
            <a:ext cx="2338983" cy="2082436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kumimoji="1" lang="zh-TW" altLang="en-US" sz="2000" dirty="0" smtClean="0"/>
              <a:t> </a:t>
            </a:r>
            <a:r>
              <a:rPr kumimoji="1" lang="zh-TW" altLang="en-US" sz="2400" b="1" dirty="0" smtClean="0"/>
              <a:t>加</a:t>
            </a:r>
            <a:r>
              <a:rPr kumimoji="1" lang="zh-TW" altLang="en-US" sz="2400" b="1" dirty="0"/>
              <a:t>密</a:t>
            </a:r>
            <a:r>
              <a:rPr kumimoji="1" lang="zh-TW" altLang="en-US" sz="2400" dirty="0"/>
              <a:t>金融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 smtClean="0"/>
              <a:t>互聯網金融的數位</a:t>
            </a:r>
            <a:r>
              <a:rPr kumimoji="1" lang="en-US" altLang="zh-TW" sz="3600" dirty="0" smtClean="0"/>
              <a:t>DNA</a:t>
            </a:r>
            <a:endParaRPr kumimoji="1" lang="zh-TW" altLang="en-US" sz="3600" dirty="0"/>
          </a:p>
        </p:txBody>
      </p:sp>
      <p:sp>
        <p:nvSpPr>
          <p:cNvPr id="8" name="投影片編號版面配置區 1"/>
          <p:cNvSpPr txBox="1">
            <a:spLocks/>
          </p:cNvSpPr>
          <p:nvPr/>
        </p:nvSpPr>
        <p:spPr>
          <a:xfrm>
            <a:off x="9325232" y="6478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n-US" altLang="zh-TW" smtClean="0"/>
              <a:pPr/>
              <a:t>8</a:t>
            </a:fld>
            <a:endParaRPr lang="en-US" altLang="zh-TW"/>
          </a:p>
        </p:txBody>
      </p:sp>
      <p:sp>
        <p:nvSpPr>
          <p:cNvPr id="13" name="內容版面配置區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kumimoji="1" lang="zh-TW" altLang="en-US" dirty="0"/>
              <a:t>聯網</a:t>
            </a:r>
            <a:r>
              <a:rPr kumimoji="1" lang="zh-TW" altLang="en-US" dirty="0" smtClean="0"/>
              <a:t>金融</a:t>
            </a:r>
            <a:endParaRPr kumimoji="1" lang="en-US" altLang="zh-TW" dirty="0" smtClean="0"/>
          </a:p>
          <a:p>
            <a:pPr>
              <a:lnSpc>
                <a:spcPct val="120000"/>
              </a:lnSpc>
            </a:pPr>
            <a:r>
              <a:rPr kumimoji="1" lang="zh-TW" altLang="en-US" dirty="0" smtClean="0"/>
              <a:t>行動金融</a:t>
            </a:r>
            <a:endParaRPr kumimoji="1" lang="en-US" altLang="zh-TW" dirty="0" smtClean="0"/>
          </a:p>
          <a:p>
            <a:pPr>
              <a:lnSpc>
                <a:spcPct val="120000"/>
              </a:lnSpc>
            </a:pPr>
            <a:r>
              <a:rPr kumimoji="1" lang="zh-TW" altLang="en-US" dirty="0" smtClean="0"/>
              <a:t>社群金融</a:t>
            </a:r>
            <a:endParaRPr kumimoji="1" lang="en-US" altLang="zh-TW" dirty="0" smtClean="0"/>
          </a:p>
          <a:p>
            <a:pPr>
              <a:lnSpc>
                <a:spcPct val="120000"/>
              </a:lnSpc>
            </a:pPr>
            <a:r>
              <a:rPr kumimoji="1" lang="zh-TW" altLang="en-US" dirty="0" smtClean="0"/>
              <a:t>數據金融</a:t>
            </a:r>
            <a:endParaRPr kumimoji="1" lang="en-US" altLang="zh-TW" dirty="0" smtClean="0"/>
          </a:p>
          <a:p>
            <a:pPr>
              <a:lnSpc>
                <a:spcPct val="120000"/>
              </a:lnSpc>
            </a:pPr>
            <a:r>
              <a:rPr kumimoji="1" lang="zh-TW" altLang="en-US" dirty="0" smtClean="0"/>
              <a:t>加密金融</a:t>
            </a:r>
            <a:endParaRPr kumimoji="1" lang="zh-TW" altLang="en-US" dirty="0"/>
          </a:p>
        </p:txBody>
      </p:sp>
      <p:graphicFrame>
        <p:nvGraphicFramePr>
          <p:cNvPr id="14" name="資料庫圖表 7"/>
          <p:cNvGraphicFramePr/>
          <p:nvPr>
            <p:extLst>
              <p:ext uri="{D42A27DB-BD31-4B8C-83A1-F6EECF244321}">
                <p14:modId xmlns:p14="http://schemas.microsoft.com/office/powerpoint/2010/main" val="1355653876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橢圓 15"/>
          <p:cNvSpPr/>
          <p:nvPr/>
        </p:nvSpPr>
        <p:spPr>
          <a:xfrm>
            <a:off x="4386471" y="2130134"/>
            <a:ext cx="2288292" cy="2225746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kumimoji="1" lang="zh-TW" altLang="en-US" sz="2000" dirty="0"/>
              <a:t> </a:t>
            </a:r>
            <a:r>
              <a:rPr kumimoji="1" lang="zh-TW" altLang="en-US" sz="2400" b="1" dirty="0"/>
              <a:t>聯網</a:t>
            </a:r>
            <a:r>
              <a:rPr kumimoji="1" lang="zh-TW" altLang="en-US" sz="2400" dirty="0" smtClean="0"/>
              <a:t>金融</a:t>
            </a:r>
            <a:endParaRPr kumimoji="1" lang="en-US" altLang="zh-TW" sz="2400" dirty="0"/>
          </a:p>
        </p:txBody>
      </p:sp>
      <p:sp>
        <p:nvSpPr>
          <p:cNvPr id="17" name="橢圓 16"/>
          <p:cNvSpPr/>
          <p:nvPr/>
        </p:nvSpPr>
        <p:spPr>
          <a:xfrm>
            <a:off x="7376264" y="4106329"/>
            <a:ext cx="2324327" cy="2082437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kumimoji="1" lang="zh-TW" altLang="en-US" sz="2400" b="1" dirty="0" smtClean="0"/>
              <a:t>數據</a:t>
            </a:r>
            <a:r>
              <a:rPr kumimoji="1" lang="zh-TW" altLang="en-US" sz="2400" dirty="0" smtClean="0"/>
              <a:t>金融</a:t>
            </a:r>
            <a:endParaRPr kumimoji="1" lang="zh-TW" altLang="en-US" sz="2400" dirty="0"/>
          </a:p>
        </p:txBody>
      </p:sp>
      <p:sp>
        <p:nvSpPr>
          <p:cNvPr id="18" name="橢圓 17"/>
          <p:cNvSpPr/>
          <p:nvPr/>
        </p:nvSpPr>
        <p:spPr>
          <a:xfrm>
            <a:off x="8094735" y="2078090"/>
            <a:ext cx="2308222" cy="227779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kumimoji="1" lang="zh-TW" altLang="en-US" sz="2400" b="1" dirty="0" smtClean="0"/>
              <a:t>  社</a:t>
            </a:r>
            <a:r>
              <a:rPr kumimoji="1" lang="zh-TW" altLang="en-US" sz="2400" b="1" dirty="0"/>
              <a:t>群</a:t>
            </a:r>
            <a:r>
              <a:rPr kumimoji="1" lang="zh-TW" altLang="en-US" sz="2400" dirty="0"/>
              <a:t>金融</a:t>
            </a:r>
            <a:endParaRPr kumimoji="1" lang="en-US" altLang="zh-TW" sz="2400" dirty="0"/>
          </a:p>
        </p:txBody>
      </p:sp>
      <p:sp>
        <p:nvSpPr>
          <p:cNvPr id="19" name="橢圓 18"/>
          <p:cNvSpPr/>
          <p:nvPr/>
        </p:nvSpPr>
        <p:spPr>
          <a:xfrm>
            <a:off x="6027833" y="993913"/>
            <a:ext cx="2477989" cy="2168354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kumimoji="1" lang="zh-TW" altLang="en-US" sz="2400" b="1" dirty="0" smtClean="0"/>
              <a:t>   行動</a:t>
            </a:r>
            <a:r>
              <a:rPr kumimoji="1" lang="zh-TW" altLang="en-US" sz="2400" dirty="0"/>
              <a:t>金融</a:t>
            </a:r>
            <a:endParaRPr kumimoji="1" lang="en-US" altLang="zh-TW" sz="2400" dirty="0"/>
          </a:p>
        </p:txBody>
      </p:sp>
      <p:sp>
        <p:nvSpPr>
          <p:cNvPr id="20" name="橢圓 19"/>
          <p:cNvSpPr/>
          <p:nvPr/>
        </p:nvSpPr>
        <p:spPr>
          <a:xfrm>
            <a:off x="6027833" y="2379684"/>
            <a:ext cx="2696864" cy="2670706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6000" dirty="0" smtClean="0"/>
              <a:t>數位金融</a:t>
            </a:r>
            <a:endParaRPr lang="zh-TW" altLang="en-US" sz="6000" dirty="0"/>
          </a:p>
        </p:txBody>
      </p:sp>
      <p:sp>
        <p:nvSpPr>
          <p:cNvPr id="15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4909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 smtClean="0"/>
              <a:t>互聯網金融發展歷程三部曲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9</a:t>
            </a:fld>
            <a:endParaRPr lang="zh-TW" altLang="en-US" dirty="0"/>
          </a:p>
        </p:txBody>
      </p:sp>
      <p:grpSp>
        <p:nvGrpSpPr>
          <p:cNvPr id="27" name="群組 26"/>
          <p:cNvGrpSpPr/>
          <p:nvPr/>
        </p:nvGrpSpPr>
        <p:grpSpPr>
          <a:xfrm>
            <a:off x="409491" y="1310311"/>
            <a:ext cx="11623483" cy="4854454"/>
            <a:chOff x="409491" y="1399549"/>
            <a:chExt cx="11623483" cy="4854454"/>
          </a:xfrm>
        </p:grpSpPr>
        <p:sp>
          <p:nvSpPr>
            <p:cNvPr id="7" name="文字方塊 6"/>
            <p:cNvSpPr txBox="1"/>
            <p:nvPr/>
          </p:nvSpPr>
          <p:spPr>
            <a:xfrm>
              <a:off x="4279753" y="1403842"/>
              <a:ext cx="343171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zh-TW" altLang="en-US" sz="2000" dirty="0" smtClean="0"/>
                <a:t>第二階段：</a:t>
              </a:r>
              <a:endParaRPr kumimoji="1" lang="en-US" altLang="zh-TW" sz="2000" dirty="0"/>
            </a:p>
            <a:p>
              <a:pPr>
                <a:lnSpc>
                  <a:spcPct val="150000"/>
                </a:lnSpc>
              </a:pPr>
              <a:r>
                <a:rPr kumimoji="1" lang="zh-TW" altLang="en-US" sz="2000" dirty="0" smtClean="0"/>
                <a:t>由</a:t>
              </a:r>
              <a:r>
                <a:rPr kumimoji="1" lang="zh-TW" altLang="en-US" sz="2000" b="1" dirty="0" smtClean="0"/>
                <a:t>互聯網公司</a:t>
              </a:r>
              <a:r>
                <a:rPr kumimoji="1" lang="zh-TW" altLang="en-US" sz="2000" dirty="0" smtClean="0"/>
                <a:t>提供簡單金融服務，主要為第三方支付服務</a:t>
              </a:r>
              <a:endParaRPr kumimoji="1" lang="zh-TW" altLang="en-US" sz="2000" dirty="0"/>
            </a:p>
          </p:txBody>
        </p:sp>
        <p:sp>
          <p:nvSpPr>
            <p:cNvPr id="8" name="向下箭號 7"/>
            <p:cNvSpPr/>
            <p:nvPr/>
          </p:nvSpPr>
          <p:spPr>
            <a:xfrm rot="16200000">
              <a:off x="5707732" y="-2028217"/>
              <a:ext cx="791287" cy="11387767"/>
            </a:xfrm>
            <a:prstGeom prst="downArrow">
              <a:avLst/>
            </a:prstGeom>
            <a:solidFill>
              <a:srgbClr val="FF9933"/>
            </a:solidFill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grpSp>
          <p:nvGrpSpPr>
            <p:cNvPr id="9" name="群組 8"/>
            <p:cNvGrpSpPr/>
            <p:nvPr/>
          </p:nvGrpSpPr>
          <p:grpSpPr>
            <a:xfrm>
              <a:off x="2061093" y="4416310"/>
              <a:ext cx="1018217" cy="940275"/>
              <a:chOff x="2356692" y="3034605"/>
              <a:chExt cx="833299" cy="769512"/>
            </a:xfrm>
          </p:grpSpPr>
          <p:pic>
            <p:nvPicPr>
              <p:cNvPr id="10" name="圖片 9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56692" y="3034605"/>
                <a:ext cx="833299" cy="769512"/>
              </a:xfrm>
              <a:prstGeom prst="rect">
                <a:avLst/>
              </a:prstGeom>
            </p:spPr>
          </p:pic>
          <p:pic>
            <p:nvPicPr>
              <p:cNvPr id="11" name="圖片 10"/>
              <p:cNvPicPr>
                <a:picLocks noChangeAspect="1"/>
              </p:cNvPicPr>
              <p:nvPr/>
            </p:nvPicPr>
            <p:blipFill>
              <a:blip r:embed="rId3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27239" y="3111169"/>
                <a:ext cx="467694" cy="395278"/>
              </a:xfrm>
              <a:prstGeom prst="rect">
                <a:avLst/>
              </a:prstGeom>
            </p:spPr>
          </p:pic>
        </p:grpSp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233" y="4186001"/>
              <a:ext cx="1347516" cy="1542119"/>
            </a:xfrm>
            <a:prstGeom prst="rect">
              <a:avLst/>
            </a:prstGeom>
          </p:spPr>
        </p:pic>
        <p:pic>
          <p:nvPicPr>
            <p:cNvPr id="13" name="圖片 12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668"/>
            <a:stretch/>
          </p:blipFill>
          <p:spPr>
            <a:xfrm>
              <a:off x="4092803" y="4244905"/>
              <a:ext cx="1785217" cy="172688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4" name="圖片 13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84" t="27268" r="384" b="9550"/>
            <a:stretch/>
          </p:blipFill>
          <p:spPr>
            <a:xfrm>
              <a:off x="9076846" y="4330938"/>
              <a:ext cx="1746218" cy="1002277"/>
            </a:xfrm>
            <a:prstGeom prst="rect">
              <a:avLst/>
            </a:prstGeom>
          </p:spPr>
        </p:pic>
        <p:sp>
          <p:nvSpPr>
            <p:cNvPr id="15" name="文字方塊 14"/>
            <p:cNvSpPr txBox="1"/>
            <p:nvPr/>
          </p:nvSpPr>
          <p:spPr>
            <a:xfrm>
              <a:off x="409491" y="1437427"/>
              <a:ext cx="3143178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zh-TW" altLang="en-US" sz="2000" dirty="0" smtClean="0"/>
                <a:t>第一階段：</a:t>
              </a:r>
              <a:endParaRPr kumimoji="1" lang="en-US" altLang="zh-TW" sz="2000" dirty="0" smtClean="0"/>
            </a:p>
            <a:p>
              <a:pPr>
                <a:lnSpc>
                  <a:spcPct val="150000"/>
                </a:lnSpc>
              </a:pPr>
              <a:r>
                <a:rPr kumimoji="1" lang="zh-TW" altLang="en-US" sz="2000" dirty="0" smtClean="0"/>
                <a:t>依然由</a:t>
              </a:r>
              <a:r>
                <a:rPr kumimoji="1" lang="zh-TW" altLang="en-US" sz="2000" b="1" dirty="0" smtClean="0"/>
                <a:t>傳統金融機構</a:t>
              </a:r>
              <a:r>
                <a:rPr kumimoji="1" lang="zh-TW" altLang="en-US" sz="2000" dirty="0" smtClean="0"/>
                <a:t>（如銀行等）提供網絡金融服務</a:t>
              </a:r>
              <a:endParaRPr kumimoji="1" lang="zh-TW" altLang="en-US" sz="2000" dirty="0"/>
            </a:p>
          </p:txBody>
        </p:sp>
        <p:grpSp>
          <p:nvGrpSpPr>
            <p:cNvPr id="16" name="群組 15"/>
            <p:cNvGrpSpPr/>
            <p:nvPr/>
          </p:nvGrpSpPr>
          <p:grpSpPr>
            <a:xfrm>
              <a:off x="5931922" y="4412015"/>
              <a:ext cx="1574738" cy="1494233"/>
              <a:chOff x="5296333" y="3064553"/>
              <a:chExt cx="1619075" cy="1536304"/>
            </a:xfrm>
          </p:grpSpPr>
          <p:pic>
            <p:nvPicPr>
              <p:cNvPr id="17" name="圖片 16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17" t="7771" r="6893" b="54552"/>
              <a:stretch/>
            </p:blipFill>
            <p:spPr>
              <a:xfrm>
                <a:off x="5556266" y="3064553"/>
                <a:ext cx="1099210" cy="413097"/>
              </a:xfrm>
              <a:prstGeom prst="rect">
                <a:avLst/>
              </a:prstGeom>
            </p:spPr>
          </p:pic>
          <p:pic>
            <p:nvPicPr>
              <p:cNvPr id="18" name="圖片 17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96333" y="3581016"/>
                <a:ext cx="1619075" cy="430674"/>
              </a:xfrm>
              <a:prstGeom prst="rect">
                <a:avLst/>
              </a:prstGeom>
            </p:spPr>
          </p:pic>
          <p:pic>
            <p:nvPicPr>
              <p:cNvPr id="19" name="圖片 18"/>
              <p:cNvPicPr>
                <a:picLocks noChangeAspect="1"/>
              </p:cNvPicPr>
              <p:nvPr/>
            </p:nvPicPr>
            <p:blipFill rotWithShape="1"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871" t="29332" r="23863" b="29816"/>
              <a:stretch/>
            </p:blipFill>
            <p:spPr>
              <a:xfrm>
                <a:off x="5671172" y="4077437"/>
                <a:ext cx="984304" cy="523420"/>
              </a:xfrm>
              <a:prstGeom prst="rect">
                <a:avLst/>
              </a:prstGeom>
            </p:spPr>
          </p:pic>
        </p:grpSp>
        <p:sp>
          <p:nvSpPr>
            <p:cNvPr id="20" name="文字方塊 19"/>
            <p:cNvSpPr txBox="1"/>
            <p:nvPr/>
          </p:nvSpPr>
          <p:spPr>
            <a:xfrm>
              <a:off x="7885043" y="1399549"/>
              <a:ext cx="4147931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zh-TW" altLang="en-US" sz="2000" dirty="0" smtClean="0"/>
                <a:t>第三階段：</a:t>
              </a:r>
              <a:endParaRPr kumimoji="1" lang="en-US" altLang="zh-TW" sz="2000" dirty="0"/>
            </a:p>
            <a:p>
              <a:pPr>
                <a:lnSpc>
                  <a:spcPct val="150000"/>
                </a:lnSpc>
              </a:pPr>
              <a:r>
                <a:rPr kumimoji="1" lang="zh-TW" altLang="en-US" sz="2000" dirty="0" smtClean="0"/>
                <a:t>由</a:t>
              </a:r>
              <a:r>
                <a:rPr kumimoji="1" lang="zh-TW" altLang="en-US" sz="2000" b="1" dirty="0" smtClean="0"/>
                <a:t>互聯網公司與金融業深度結合</a:t>
              </a:r>
              <a:r>
                <a:rPr kumimoji="1" lang="zh-TW" altLang="en-US" sz="2000" dirty="0" smtClean="0"/>
                <a:t>，推出數位金融產品（如餘額寶</a:t>
              </a:r>
              <a:r>
                <a:rPr kumimoji="1" lang="en-US" altLang="zh-TW" sz="2000" dirty="0" smtClean="0"/>
                <a:t>), P2P </a:t>
              </a:r>
              <a:r>
                <a:rPr kumimoji="1" lang="zh-TW" altLang="en-US" sz="2000" dirty="0" smtClean="0"/>
                <a:t>融資 </a:t>
              </a:r>
              <a:r>
                <a:rPr kumimoji="1" lang="en-US" altLang="zh-TW" sz="2000" dirty="0" smtClean="0"/>
                <a:t>(JP Morgan +</a:t>
              </a:r>
              <a:r>
                <a:rPr kumimoji="1" lang="en-US" altLang="zh-TW" sz="2000" dirty="0" err="1" smtClean="0"/>
                <a:t>OnDesk</a:t>
              </a:r>
              <a:r>
                <a:rPr kumimoji="1" lang="zh-TW" altLang="en-US" sz="2000" dirty="0" smtClean="0"/>
                <a:t>等</a:t>
              </a:r>
              <a:r>
                <a:rPr kumimoji="1" lang="en-US" altLang="zh-TW" sz="2000" dirty="0" smtClean="0"/>
                <a:t>)</a:t>
              </a:r>
              <a:r>
                <a:rPr kumimoji="1" lang="zh-TW" altLang="en-US" sz="2000" dirty="0" smtClean="0"/>
                <a:t>）</a:t>
              </a:r>
              <a:endParaRPr kumimoji="1" lang="zh-TW" altLang="en-US" sz="2000" dirty="0"/>
            </a:p>
          </p:txBody>
        </p:sp>
        <p:sp>
          <p:nvSpPr>
            <p:cNvPr id="21" name="矩形 20"/>
            <p:cNvSpPr/>
            <p:nvPr/>
          </p:nvSpPr>
          <p:spPr>
            <a:xfrm>
              <a:off x="1740249" y="3215275"/>
              <a:ext cx="320844" cy="880222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2" name="矩形 21"/>
            <p:cNvSpPr/>
            <p:nvPr/>
          </p:nvSpPr>
          <p:spPr>
            <a:xfrm>
              <a:off x="5830209" y="3274606"/>
              <a:ext cx="320844" cy="880222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3" name="矩形 22"/>
            <p:cNvSpPr/>
            <p:nvPr/>
          </p:nvSpPr>
          <p:spPr>
            <a:xfrm>
              <a:off x="9789533" y="3279245"/>
              <a:ext cx="320844" cy="880222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pic>
          <p:nvPicPr>
            <p:cNvPr id="24" name="圖片 23"/>
            <p:cNvPicPr>
              <a:picLocks noChangeAspect="1"/>
            </p:cNvPicPr>
            <p:nvPr/>
          </p:nvPicPr>
          <p:blipFill rotWithShape="1">
            <a:blip r:embed="rId10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717" t="74445" r="29605" b="2321"/>
            <a:stretch/>
          </p:blipFill>
          <p:spPr>
            <a:xfrm>
              <a:off x="8902249" y="5397162"/>
              <a:ext cx="2095411" cy="458596"/>
            </a:xfrm>
            <a:prstGeom prst="rect">
              <a:avLst/>
            </a:prstGeom>
          </p:spPr>
        </p:pic>
        <p:pic>
          <p:nvPicPr>
            <p:cNvPr id="25" name="圖片 24"/>
            <p:cNvPicPr>
              <a:picLocks noChangeAspect="1"/>
            </p:cNvPicPr>
            <p:nvPr/>
          </p:nvPicPr>
          <p:blipFill rotWithShape="1">
            <a:blip r:embed="rId10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156" t="72592" r="2285" b="4765"/>
            <a:stretch/>
          </p:blipFill>
          <p:spPr>
            <a:xfrm>
              <a:off x="8902249" y="5805067"/>
              <a:ext cx="2095411" cy="448936"/>
            </a:xfrm>
            <a:prstGeom prst="rect">
              <a:avLst/>
            </a:prstGeom>
          </p:spPr>
        </p:pic>
      </p:grpSp>
      <p:graphicFrame>
        <p:nvGraphicFramePr>
          <p:cNvPr id="28" name="資料庫圖表 7"/>
          <p:cNvGraphicFramePr/>
          <p:nvPr>
            <p:extLst>
              <p:ext uri="{D42A27DB-BD31-4B8C-83A1-F6EECF244321}">
                <p14:modId xmlns:p14="http://schemas.microsoft.com/office/powerpoint/2010/main" val="1631927847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123466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自訂 5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9F2936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Seminar">
      <a:majorFont>
        <a:latin typeface="Corbel"/>
        <a:ea typeface="微軟正黑體"/>
        <a:cs typeface=""/>
      </a:majorFont>
      <a:minorFont>
        <a:latin typeface="Corbel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16364</TotalTime>
  <Words>2872</Words>
  <Application>Microsoft Office PowerPoint</Application>
  <PresentationFormat>寬螢幕</PresentationFormat>
  <Paragraphs>474</Paragraphs>
  <Slides>27</Slides>
  <Notes>6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27</vt:i4>
      </vt:variant>
    </vt:vector>
  </HeadingPairs>
  <TitlesOfParts>
    <vt:vector size="34" baseType="lpstr">
      <vt:lpstr>微軟正黑體</vt:lpstr>
      <vt:lpstr>新細明體</vt:lpstr>
      <vt:lpstr>Arial</vt:lpstr>
      <vt:lpstr>Calibri</vt:lpstr>
      <vt:lpstr>Corbel</vt:lpstr>
      <vt:lpstr>Helvetica</vt:lpstr>
      <vt:lpstr>Office 佈景主題</vt:lpstr>
      <vt:lpstr>互聯網金融模式</vt:lpstr>
      <vt:lpstr>Outline</vt:lpstr>
      <vt:lpstr>傳統金融</vt:lpstr>
      <vt:lpstr>傳統金融行業</vt:lpstr>
      <vt:lpstr>互聯網金融模式</vt:lpstr>
      <vt:lpstr>互聯網金融的興起</vt:lpstr>
      <vt:lpstr>互聯網金融服務創新</vt:lpstr>
      <vt:lpstr>互聯網金融的數位DNA</vt:lpstr>
      <vt:lpstr>互聯網金融發展歷程三部曲</vt:lpstr>
      <vt:lpstr>金融行業服務形式的改變</vt:lpstr>
      <vt:lpstr>互聯網運作三大技術</vt:lpstr>
      <vt:lpstr>互聯網技術對傳統金融之影響</vt:lpstr>
      <vt:lpstr>互聯網運作三大平台模式</vt:lpstr>
      <vt:lpstr>互聯網平台對傳統金融之影響</vt:lpstr>
      <vt:lpstr>傳統金融行業 v. 互聯網金融</vt:lpstr>
      <vt:lpstr>互聯網金融之創新模式</vt:lpstr>
      <vt:lpstr>案例一：金融機構數位轉型</vt:lpstr>
      <vt:lpstr>案例二：科技業金融擴展</vt:lpstr>
      <vt:lpstr>互聯網金融之機會（1/2） – 科技業/電商業</vt:lpstr>
      <vt:lpstr>互聯網金融之機會（2/2） – 金融業者角度</vt:lpstr>
      <vt:lpstr>互聯網金融之挑戰</vt:lpstr>
      <vt:lpstr>互聯網金融監管法條原則</vt:lpstr>
      <vt:lpstr>互聯網金融 政策層面</vt:lpstr>
      <vt:lpstr>第三方支付與各國的法律關係</vt:lpstr>
      <vt:lpstr>P2P融資與各國的法律關係</vt:lpstr>
      <vt:lpstr>群眾募資與各國的法律關係</vt:lpstr>
      <vt:lpstr>數位貨幣與各國的法律關係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yen lin</dc:creator>
  <cp:lastModifiedBy>梁鈺鋐</cp:lastModifiedBy>
  <cp:revision>573</cp:revision>
  <cp:lastPrinted>2016-06-22T08:11:44Z</cp:lastPrinted>
  <dcterms:created xsi:type="dcterms:W3CDTF">2016-06-16T05:53:04Z</dcterms:created>
  <dcterms:modified xsi:type="dcterms:W3CDTF">2017-03-10T01:28:23Z</dcterms:modified>
</cp:coreProperties>
</file>