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1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1.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398" r:id="rId2"/>
    <p:sldId id="399" r:id="rId3"/>
    <p:sldId id="400" r:id="rId4"/>
    <p:sldId id="401" r:id="rId5"/>
    <p:sldId id="460" r:id="rId6"/>
    <p:sldId id="402" r:id="rId7"/>
    <p:sldId id="403" r:id="rId8"/>
    <p:sldId id="459" r:id="rId9"/>
    <p:sldId id="442" r:id="rId10"/>
    <p:sldId id="443" r:id="rId11"/>
    <p:sldId id="409" r:id="rId12"/>
    <p:sldId id="444" r:id="rId13"/>
    <p:sldId id="454" r:id="rId14"/>
    <p:sldId id="411" r:id="rId15"/>
    <p:sldId id="445" r:id="rId16"/>
    <p:sldId id="455" r:id="rId17"/>
    <p:sldId id="447" r:id="rId18"/>
    <p:sldId id="448" r:id="rId19"/>
    <p:sldId id="457" r:id="rId20"/>
    <p:sldId id="449" r:id="rId21"/>
    <p:sldId id="450" r:id="rId22"/>
    <p:sldId id="451" r:id="rId23"/>
    <p:sldId id="452" r:id="rId24"/>
    <p:sldId id="453" r:id="rId25"/>
    <p:sldId id="433" r:id="rId26"/>
    <p:sldId id="413" r:id="rId27"/>
    <p:sldId id="414" r:id="rId28"/>
    <p:sldId id="416" r:id="rId29"/>
    <p:sldId id="415" r:id="rId30"/>
    <p:sldId id="464" r:id="rId31"/>
    <p:sldId id="422" r:id="rId32"/>
    <p:sldId id="423" r:id="rId33"/>
    <p:sldId id="424" r:id="rId34"/>
    <p:sldId id="425" r:id="rId35"/>
    <p:sldId id="458" r:id="rId36"/>
    <p:sldId id="465" r:id="rId37"/>
    <p:sldId id="461" r:id="rId38"/>
    <p:sldId id="463" r:id="rId39"/>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5)互聯網貨幣" id="{C2495AF9-A068-442F-9626-2733A574B9A0}">
          <p14:sldIdLst>
            <p14:sldId id="398"/>
            <p14:sldId id="399"/>
            <p14:sldId id="400"/>
            <p14:sldId id="401"/>
            <p14:sldId id="460"/>
            <p14:sldId id="402"/>
            <p14:sldId id="403"/>
            <p14:sldId id="459"/>
            <p14:sldId id="442"/>
            <p14:sldId id="443"/>
            <p14:sldId id="409"/>
            <p14:sldId id="444"/>
            <p14:sldId id="454"/>
            <p14:sldId id="411"/>
            <p14:sldId id="445"/>
            <p14:sldId id="455"/>
            <p14:sldId id="447"/>
            <p14:sldId id="448"/>
            <p14:sldId id="457"/>
            <p14:sldId id="449"/>
            <p14:sldId id="450"/>
            <p14:sldId id="451"/>
            <p14:sldId id="452"/>
            <p14:sldId id="453"/>
            <p14:sldId id="433"/>
            <p14:sldId id="413"/>
            <p14:sldId id="414"/>
            <p14:sldId id="416"/>
            <p14:sldId id="415"/>
            <p14:sldId id="464"/>
            <p14:sldId id="422"/>
            <p14:sldId id="423"/>
            <p14:sldId id="424"/>
            <p14:sldId id="425"/>
            <p14:sldId id="458"/>
            <p14:sldId id="465"/>
            <p14:sldId id="461"/>
            <p14:sldId id="463"/>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E3CE"/>
    <a:srgbClr val="F2CED2"/>
    <a:srgbClr val="FFFF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24" autoAdjust="0"/>
    <p:restoredTop sz="90018" autoAdjust="0"/>
  </p:normalViewPr>
  <p:slideViewPr>
    <p:cSldViewPr snapToGrid="0">
      <p:cViewPr varScale="1">
        <p:scale>
          <a:sx n="65" d="100"/>
          <a:sy n="65" d="100"/>
        </p:scale>
        <p:origin x="-68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8D5A696-01A6-41B4-8697-9C3C9175BE23}"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A173AAA2-A6DD-4A95-81B7-85C58375C566}" type="presOf" srcId="{FE62C0D6-7716-4F07-8A32-C1981493321E}" destId="{E90DA5B7-A9FA-4C23-963F-7930D037E7E4}" srcOrd="0" destOrd="0" presId="urn:microsoft.com/office/officeart/2005/8/layout/hChevron3"/>
    <dgm:cxn modelId="{379608E3-E220-431F-931A-9FE6669D1F5B}"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EC3D5B4-8B30-42A0-BD25-122AA3D8A28A}" type="presOf" srcId="{5FF2D4FE-A551-4F3F-AAC9-90D5FFA8619A}" destId="{565F66ED-5189-46DB-A579-BEA28FE6D986}" srcOrd="0" destOrd="0" presId="urn:microsoft.com/office/officeart/2005/8/layout/hChevron3"/>
    <dgm:cxn modelId="{D62EDFCC-47FA-4237-8A29-955CDADD07D8}" type="presOf" srcId="{53D53256-A754-4BBD-AA8A-3E51EF6B7332}" destId="{371DF444-DDBC-427E-9FEE-DFE4E6239109}" srcOrd="0" destOrd="0" presId="urn:microsoft.com/office/officeart/2005/8/layout/hChevron3"/>
    <dgm:cxn modelId="{1E25BB74-5057-4EB3-8613-78B3463B2E90}" type="presOf" srcId="{9E0F2420-2F7C-4BC9-B3B1-41D079D7B9BA}" destId="{B6154193-CFF1-422A-A0B1-99E4EAC26EDE}" srcOrd="0" destOrd="0" presId="urn:microsoft.com/office/officeart/2005/8/layout/hChevron3"/>
    <dgm:cxn modelId="{A50EA56F-49E8-4D56-9587-E4FFE40263BE}" type="presParOf" srcId="{AFF030F6-8D1D-42AA-8527-70CC9827071F}" destId="{371DF444-DDBC-427E-9FEE-DFE4E6239109}" srcOrd="0" destOrd="0" presId="urn:microsoft.com/office/officeart/2005/8/layout/hChevron3"/>
    <dgm:cxn modelId="{B254591E-5C3A-49F5-897B-CC90BBF47506}" type="presParOf" srcId="{AFF030F6-8D1D-42AA-8527-70CC9827071F}" destId="{ADC953D7-9E50-47BF-933D-60204B80E8FB}" srcOrd="1" destOrd="0" presId="urn:microsoft.com/office/officeart/2005/8/layout/hChevron3"/>
    <dgm:cxn modelId="{ADB08E4D-A03F-419B-9129-0A29AC982CFF}" type="presParOf" srcId="{AFF030F6-8D1D-42AA-8527-70CC9827071F}" destId="{B6154193-CFF1-422A-A0B1-99E4EAC26EDE}" srcOrd="2" destOrd="0" presId="urn:microsoft.com/office/officeart/2005/8/layout/hChevron3"/>
    <dgm:cxn modelId="{7E142E55-2607-4E79-90BB-88B534624A64}" type="presParOf" srcId="{AFF030F6-8D1D-42AA-8527-70CC9827071F}" destId="{B0D14E24-9419-4779-91B2-FCCDE3A94F4A}" srcOrd="3" destOrd="0" presId="urn:microsoft.com/office/officeart/2005/8/layout/hChevron3"/>
    <dgm:cxn modelId="{A1CA018B-FCC7-49B7-9219-FA1D6931C667}" type="presParOf" srcId="{AFF030F6-8D1D-42AA-8527-70CC9827071F}" destId="{565F66ED-5189-46DB-A579-BEA28FE6D986}" srcOrd="4" destOrd="0" presId="urn:microsoft.com/office/officeart/2005/8/layout/hChevron3"/>
    <dgm:cxn modelId="{7AE3CF55-7E36-46F0-B756-F8253441AE51}" type="presParOf" srcId="{AFF030F6-8D1D-42AA-8527-70CC9827071F}" destId="{5E46F59D-5DCE-432B-B3A1-0BD5CF2E763E}" srcOrd="5" destOrd="0" presId="urn:microsoft.com/office/officeart/2005/8/layout/hChevron3"/>
    <dgm:cxn modelId="{8F07742A-D9F9-4CF6-8F71-30D3E4BDBE55}" type="presParOf" srcId="{AFF030F6-8D1D-42AA-8527-70CC9827071F}" destId="{4CE1BAFB-AD98-4868-A469-10A5BFCC62FB}" srcOrd="6" destOrd="0" presId="urn:microsoft.com/office/officeart/2005/8/layout/hChevron3"/>
    <dgm:cxn modelId="{4E193B97-387F-497B-80F6-9E975EE0280A}" type="presParOf" srcId="{AFF030F6-8D1D-42AA-8527-70CC9827071F}" destId="{D4A6FAAB-8048-431A-808C-023578BE8F34}" srcOrd="7" destOrd="0" presId="urn:microsoft.com/office/officeart/2005/8/layout/hChevron3"/>
    <dgm:cxn modelId="{311C9F08-46DD-4FD3-8A9D-CD813727D0E5}"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1E664105-A70F-492F-9C9B-8B965213501C}"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D5222DF8-C230-4066-96AA-CC31B5CFF19D}"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B0F1B5B-6494-4457-ACF0-1F3AEF900266}"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DBA199E-2CE7-4078-8FBA-E1D4F4824D74}" type="presOf" srcId="{11840DCF-704A-4333-851F-70B4FE134E39}" destId="{4CE1BAFB-AD98-4868-A469-10A5BFCC62FB}" srcOrd="0" destOrd="0" presId="urn:microsoft.com/office/officeart/2005/8/layout/hChevron3"/>
    <dgm:cxn modelId="{62C9C28A-5CB8-4728-B9BE-F8D1DCCA76FB}" type="presOf" srcId="{252357BE-30EA-49F7-9DBD-B5F30B4F4A9D}" destId="{AFF030F6-8D1D-42AA-8527-70CC9827071F}" srcOrd="0" destOrd="0" presId="urn:microsoft.com/office/officeart/2005/8/layout/hChevron3"/>
    <dgm:cxn modelId="{D98B7E54-51C2-4DD7-AD22-902A36565C62}"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6B71CB51-4F61-46B4-B4EE-9C0FB4F1FCDA}" type="presParOf" srcId="{AFF030F6-8D1D-42AA-8527-70CC9827071F}" destId="{371DF444-DDBC-427E-9FEE-DFE4E6239109}" srcOrd="0" destOrd="0" presId="urn:microsoft.com/office/officeart/2005/8/layout/hChevron3"/>
    <dgm:cxn modelId="{B1B275FF-3B34-490D-88EB-FAC61015E924}" type="presParOf" srcId="{AFF030F6-8D1D-42AA-8527-70CC9827071F}" destId="{ADC953D7-9E50-47BF-933D-60204B80E8FB}" srcOrd="1" destOrd="0" presId="urn:microsoft.com/office/officeart/2005/8/layout/hChevron3"/>
    <dgm:cxn modelId="{E913666F-2A6D-470A-810B-7A002D684E99}" type="presParOf" srcId="{AFF030F6-8D1D-42AA-8527-70CC9827071F}" destId="{B6154193-CFF1-422A-A0B1-99E4EAC26EDE}" srcOrd="2" destOrd="0" presId="urn:microsoft.com/office/officeart/2005/8/layout/hChevron3"/>
    <dgm:cxn modelId="{425E27B6-44D7-45F1-85C1-6763560943D7}" type="presParOf" srcId="{AFF030F6-8D1D-42AA-8527-70CC9827071F}" destId="{B0D14E24-9419-4779-91B2-FCCDE3A94F4A}" srcOrd="3" destOrd="0" presId="urn:microsoft.com/office/officeart/2005/8/layout/hChevron3"/>
    <dgm:cxn modelId="{5B4BB4EA-6316-4DCD-9FAB-E6FEA8F13C5C}" type="presParOf" srcId="{AFF030F6-8D1D-42AA-8527-70CC9827071F}" destId="{565F66ED-5189-46DB-A579-BEA28FE6D986}" srcOrd="4" destOrd="0" presId="urn:microsoft.com/office/officeart/2005/8/layout/hChevron3"/>
    <dgm:cxn modelId="{1A216178-9B70-44A7-AB92-4275D44EBEBF}" type="presParOf" srcId="{AFF030F6-8D1D-42AA-8527-70CC9827071F}" destId="{5E46F59D-5DCE-432B-B3A1-0BD5CF2E763E}" srcOrd="5" destOrd="0" presId="urn:microsoft.com/office/officeart/2005/8/layout/hChevron3"/>
    <dgm:cxn modelId="{05508DFB-CC60-48E1-BE37-602904E40454}" type="presParOf" srcId="{AFF030F6-8D1D-42AA-8527-70CC9827071F}" destId="{4CE1BAFB-AD98-4868-A469-10A5BFCC62FB}" srcOrd="6" destOrd="0" presId="urn:microsoft.com/office/officeart/2005/8/layout/hChevron3"/>
    <dgm:cxn modelId="{70389BF7-44F5-4653-9958-3B5A4473F145}" type="presParOf" srcId="{AFF030F6-8D1D-42AA-8527-70CC9827071F}" destId="{D4A6FAAB-8048-431A-808C-023578BE8F34}" srcOrd="7" destOrd="0" presId="urn:microsoft.com/office/officeart/2005/8/layout/hChevron3"/>
    <dgm:cxn modelId="{A3C91467-CB79-442F-830A-847BE0E5138B}"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B1B1E435-0C5D-4629-BFFD-AE37808759C1}"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D20D9FE-3808-4325-9CD5-E9CC30B06901}"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CFB11575-1833-4A19-A942-584D2A04AC9A}" type="presOf" srcId="{11840DCF-704A-4333-851F-70B4FE134E39}" destId="{4CE1BAFB-AD98-4868-A469-10A5BFCC62FB}" srcOrd="0" destOrd="0" presId="urn:microsoft.com/office/officeart/2005/8/layout/hChevron3"/>
    <dgm:cxn modelId="{0696BB9E-2A6B-4CA3-ADD9-59FD71292DAF}" type="presOf" srcId="{252357BE-30EA-49F7-9DBD-B5F30B4F4A9D}" destId="{AFF030F6-8D1D-42AA-8527-70CC9827071F}" srcOrd="0" destOrd="0" presId="urn:microsoft.com/office/officeart/2005/8/layout/hChevron3"/>
    <dgm:cxn modelId="{AE3E75A8-3BBC-4B14-B46E-13EB9AEE0C6F}" type="presOf" srcId="{FE62C0D6-7716-4F07-8A32-C1981493321E}" destId="{E90DA5B7-A9FA-4C23-963F-7930D037E7E4}" srcOrd="0" destOrd="0" presId="urn:microsoft.com/office/officeart/2005/8/layout/hChevron3"/>
    <dgm:cxn modelId="{D703DD55-7060-4EDF-9118-ADDD48C9F5F8}" type="presOf" srcId="{5FF2D4FE-A551-4F3F-AAC9-90D5FFA8619A}" destId="{565F66ED-5189-46DB-A579-BEA28FE6D986}" srcOrd="0" destOrd="0" presId="urn:microsoft.com/office/officeart/2005/8/layout/hChevron3"/>
    <dgm:cxn modelId="{5234DB89-5B15-4A1B-8CC4-73020A0799B7}" type="presParOf" srcId="{AFF030F6-8D1D-42AA-8527-70CC9827071F}" destId="{371DF444-DDBC-427E-9FEE-DFE4E6239109}" srcOrd="0" destOrd="0" presId="urn:microsoft.com/office/officeart/2005/8/layout/hChevron3"/>
    <dgm:cxn modelId="{98E0B694-9E5C-4D57-A385-BCC99B8D91D6}" type="presParOf" srcId="{AFF030F6-8D1D-42AA-8527-70CC9827071F}" destId="{ADC953D7-9E50-47BF-933D-60204B80E8FB}" srcOrd="1" destOrd="0" presId="urn:microsoft.com/office/officeart/2005/8/layout/hChevron3"/>
    <dgm:cxn modelId="{2673CBBB-7A54-459E-942D-A66A0F1CA670}" type="presParOf" srcId="{AFF030F6-8D1D-42AA-8527-70CC9827071F}" destId="{B6154193-CFF1-422A-A0B1-99E4EAC26EDE}" srcOrd="2" destOrd="0" presId="urn:microsoft.com/office/officeart/2005/8/layout/hChevron3"/>
    <dgm:cxn modelId="{B8358CF4-9CD4-4584-BA3E-541B963B103E}" type="presParOf" srcId="{AFF030F6-8D1D-42AA-8527-70CC9827071F}" destId="{B0D14E24-9419-4779-91B2-FCCDE3A94F4A}" srcOrd="3" destOrd="0" presId="urn:microsoft.com/office/officeart/2005/8/layout/hChevron3"/>
    <dgm:cxn modelId="{70E585C5-2941-4884-BFC1-F42FE4CF8209}" type="presParOf" srcId="{AFF030F6-8D1D-42AA-8527-70CC9827071F}" destId="{565F66ED-5189-46DB-A579-BEA28FE6D986}" srcOrd="4" destOrd="0" presId="urn:microsoft.com/office/officeart/2005/8/layout/hChevron3"/>
    <dgm:cxn modelId="{C0924C19-D421-463F-AB4A-44B7E4C4600D}" type="presParOf" srcId="{AFF030F6-8D1D-42AA-8527-70CC9827071F}" destId="{5E46F59D-5DCE-432B-B3A1-0BD5CF2E763E}" srcOrd="5" destOrd="0" presId="urn:microsoft.com/office/officeart/2005/8/layout/hChevron3"/>
    <dgm:cxn modelId="{2D2B59B3-93A1-48D3-B9AB-59351E2E4897}" type="presParOf" srcId="{AFF030F6-8D1D-42AA-8527-70CC9827071F}" destId="{4CE1BAFB-AD98-4868-A469-10A5BFCC62FB}" srcOrd="6" destOrd="0" presId="urn:microsoft.com/office/officeart/2005/8/layout/hChevron3"/>
    <dgm:cxn modelId="{E03FCB18-DAE3-4760-A51F-7A7EF265BA6A}" type="presParOf" srcId="{AFF030F6-8D1D-42AA-8527-70CC9827071F}" destId="{D4A6FAAB-8048-431A-808C-023578BE8F34}" srcOrd="7" destOrd="0" presId="urn:microsoft.com/office/officeart/2005/8/layout/hChevron3"/>
    <dgm:cxn modelId="{0F9293F6-862F-49D0-879F-D3B5D6AF5988}"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B1B1E435-0C5D-4629-BFFD-AE37808759C1}"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D20D9FE-3808-4325-9CD5-E9CC30B06901}"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CFB11575-1833-4A19-A942-584D2A04AC9A}" type="presOf" srcId="{11840DCF-704A-4333-851F-70B4FE134E39}" destId="{4CE1BAFB-AD98-4868-A469-10A5BFCC62FB}" srcOrd="0" destOrd="0" presId="urn:microsoft.com/office/officeart/2005/8/layout/hChevron3"/>
    <dgm:cxn modelId="{0696BB9E-2A6B-4CA3-ADD9-59FD71292DAF}" type="presOf" srcId="{252357BE-30EA-49F7-9DBD-B5F30B4F4A9D}" destId="{AFF030F6-8D1D-42AA-8527-70CC9827071F}" srcOrd="0" destOrd="0" presId="urn:microsoft.com/office/officeart/2005/8/layout/hChevron3"/>
    <dgm:cxn modelId="{AE3E75A8-3BBC-4B14-B46E-13EB9AEE0C6F}" type="presOf" srcId="{FE62C0D6-7716-4F07-8A32-C1981493321E}" destId="{E90DA5B7-A9FA-4C23-963F-7930D037E7E4}" srcOrd="0" destOrd="0" presId="urn:microsoft.com/office/officeart/2005/8/layout/hChevron3"/>
    <dgm:cxn modelId="{D703DD55-7060-4EDF-9118-ADDD48C9F5F8}" type="presOf" srcId="{5FF2D4FE-A551-4F3F-AAC9-90D5FFA8619A}" destId="{565F66ED-5189-46DB-A579-BEA28FE6D986}" srcOrd="0" destOrd="0" presId="urn:microsoft.com/office/officeart/2005/8/layout/hChevron3"/>
    <dgm:cxn modelId="{5234DB89-5B15-4A1B-8CC4-73020A0799B7}" type="presParOf" srcId="{AFF030F6-8D1D-42AA-8527-70CC9827071F}" destId="{371DF444-DDBC-427E-9FEE-DFE4E6239109}" srcOrd="0" destOrd="0" presId="urn:microsoft.com/office/officeart/2005/8/layout/hChevron3"/>
    <dgm:cxn modelId="{98E0B694-9E5C-4D57-A385-BCC99B8D91D6}" type="presParOf" srcId="{AFF030F6-8D1D-42AA-8527-70CC9827071F}" destId="{ADC953D7-9E50-47BF-933D-60204B80E8FB}" srcOrd="1" destOrd="0" presId="urn:microsoft.com/office/officeart/2005/8/layout/hChevron3"/>
    <dgm:cxn modelId="{2673CBBB-7A54-459E-942D-A66A0F1CA670}" type="presParOf" srcId="{AFF030F6-8D1D-42AA-8527-70CC9827071F}" destId="{B6154193-CFF1-422A-A0B1-99E4EAC26EDE}" srcOrd="2" destOrd="0" presId="urn:microsoft.com/office/officeart/2005/8/layout/hChevron3"/>
    <dgm:cxn modelId="{B8358CF4-9CD4-4584-BA3E-541B963B103E}" type="presParOf" srcId="{AFF030F6-8D1D-42AA-8527-70CC9827071F}" destId="{B0D14E24-9419-4779-91B2-FCCDE3A94F4A}" srcOrd="3" destOrd="0" presId="urn:microsoft.com/office/officeart/2005/8/layout/hChevron3"/>
    <dgm:cxn modelId="{70E585C5-2941-4884-BFC1-F42FE4CF8209}" type="presParOf" srcId="{AFF030F6-8D1D-42AA-8527-70CC9827071F}" destId="{565F66ED-5189-46DB-A579-BEA28FE6D986}" srcOrd="4" destOrd="0" presId="urn:microsoft.com/office/officeart/2005/8/layout/hChevron3"/>
    <dgm:cxn modelId="{C0924C19-D421-463F-AB4A-44B7E4C4600D}" type="presParOf" srcId="{AFF030F6-8D1D-42AA-8527-70CC9827071F}" destId="{5E46F59D-5DCE-432B-B3A1-0BD5CF2E763E}" srcOrd="5" destOrd="0" presId="urn:microsoft.com/office/officeart/2005/8/layout/hChevron3"/>
    <dgm:cxn modelId="{2D2B59B3-93A1-48D3-B9AB-59351E2E4897}" type="presParOf" srcId="{AFF030F6-8D1D-42AA-8527-70CC9827071F}" destId="{4CE1BAFB-AD98-4868-A469-10A5BFCC62FB}" srcOrd="6" destOrd="0" presId="urn:microsoft.com/office/officeart/2005/8/layout/hChevron3"/>
    <dgm:cxn modelId="{E03FCB18-DAE3-4760-A51F-7A7EF265BA6A}" type="presParOf" srcId="{AFF030F6-8D1D-42AA-8527-70CC9827071F}" destId="{D4A6FAAB-8048-431A-808C-023578BE8F34}" srcOrd="7" destOrd="0" presId="urn:microsoft.com/office/officeart/2005/8/layout/hChevron3"/>
    <dgm:cxn modelId="{0F9293F6-862F-49D0-879F-D3B5D6AF5988}"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071C3D18-75CC-48EE-8898-8BD223CD423C}"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6D733E18-08AE-4515-A69D-7753A50C7F6E}"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988EE1CB-545C-44CF-B78F-B873A5746AE5}"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4F19198-3031-48ED-9C02-5AE68B01AEBB}"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962386F-1DC5-4D8F-92F6-5A376EEC7840}"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28B323B-AAF7-49EA-97FD-758D80A9166F}" type="presOf" srcId="{11840DCF-704A-4333-851F-70B4FE134E39}" destId="{4CE1BAFB-AD98-4868-A469-10A5BFCC62FB}" srcOrd="0" destOrd="0" presId="urn:microsoft.com/office/officeart/2005/8/layout/hChevron3"/>
    <dgm:cxn modelId="{4C17B430-C9B2-48DD-A76A-EB76BC347C7A}" type="presParOf" srcId="{AFF030F6-8D1D-42AA-8527-70CC9827071F}" destId="{371DF444-DDBC-427E-9FEE-DFE4E6239109}" srcOrd="0" destOrd="0" presId="urn:microsoft.com/office/officeart/2005/8/layout/hChevron3"/>
    <dgm:cxn modelId="{A13BB0C0-4895-4806-95F0-1AF2486B8A9C}" type="presParOf" srcId="{AFF030F6-8D1D-42AA-8527-70CC9827071F}" destId="{ADC953D7-9E50-47BF-933D-60204B80E8FB}" srcOrd="1" destOrd="0" presId="urn:microsoft.com/office/officeart/2005/8/layout/hChevron3"/>
    <dgm:cxn modelId="{7394E570-59CC-47C0-BFAA-5FA4516F5EDF}" type="presParOf" srcId="{AFF030F6-8D1D-42AA-8527-70CC9827071F}" destId="{B6154193-CFF1-422A-A0B1-99E4EAC26EDE}" srcOrd="2" destOrd="0" presId="urn:microsoft.com/office/officeart/2005/8/layout/hChevron3"/>
    <dgm:cxn modelId="{14DAEFA8-22B6-4AEE-AD14-736354A13FDF}" type="presParOf" srcId="{AFF030F6-8D1D-42AA-8527-70CC9827071F}" destId="{B0D14E24-9419-4779-91B2-FCCDE3A94F4A}" srcOrd="3" destOrd="0" presId="urn:microsoft.com/office/officeart/2005/8/layout/hChevron3"/>
    <dgm:cxn modelId="{03590F7B-55BF-4F9F-8610-63A8C893E409}" type="presParOf" srcId="{AFF030F6-8D1D-42AA-8527-70CC9827071F}" destId="{565F66ED-5189-46DB-A579-BEA28FE6D986}" srcOrd="4" destOrd="0" presId="urn:microsoft.com/office/officeart/2005/8/layout/hChevron3"/>
    <dgm:cxn modelId="{77685FB1-AF78-4B8D-A8D1-0F7E8971B8FE}" type="presParOf" srcId="{AFF030F6-8D1D-42AA-8527-70CC9827071F}" destId="{5E46F59D-5DCE-432B-B3A1-0BD5CF2E763E}" srcOrd="5" destOrd="0" presId="urn:microsoft.com/office/officeart/2005/8/layout/hChevron3"/>
    <dgm:cxn modelId="{BC57712E-E8D6-46DD-BA88-CC4B11C47C7D}" type="presParOf" srcId="{AFF030F6-8D1D-42AA-8527-70CC9827071F}" destId="{4CE1BAFB-AD98-4868-A469-10A5BFCC62FB}" srcOrd="6" destOrd="0" presId="urn:microsoft.com/office/officeart/2005/8/layout/hChevron3"/>
    <dgm:cxn modelId="{0B36322B-FF07-4D04-A25A-AD43F39C59B6}" type="presParOf" srcId="{AFF030F6-8D1D-42AA-8527-70CC9827071F}" destId="{D4A6FAAB-8048-431A-808C-023578BE8F34}" srcOrd="7" destOrd="0" presId="urn:microsoft.com/office/officeart/2005/8/layout/hChevron3"/>
    <dgm:cxn modelId="{3B1D3CEA-AA93-44AE-9725-E0A6D05504F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193AA48-085F-4A0E-8787-102DA08FEE17}" type="presOf" srcId="{5FF2D4FE-A551-4F3F-AAC9-90D5FFA8619A}" destId="{565F66ED-5189-46DB-A579-BEA28FE6D986}" srcOrd="0" destOrd="0" presId="urn:microsoft.com/office/officeart/2005/8/layout/hChevron3"/>
    <dgm:cxn modelId="{ED1AD958-A1C0-4869-A4A9-F32D975246FD}"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C09C7BE9-FCB1-4153-AB02-4A29E465287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342926F-A862-444C-9388-92E1B43D8F72}"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893A1F9-A577-487D-8F20-87A483343019}" type="presOf" srcId="{9E0F2420-2F7C-4BC9-B3B1-41D079D7B9BA}" destId="{B6154193-CFF1-422A-A0B1-99E4EAC26EDE}" srcOrd="0" destOrd="0" presId="urn:microsoft.com/office/officeart/2005/8/layout/hChevron3"/>
    <dgm:cxn modelId="{75424523-7F6B-4254-8613-FCB30C086713}" type="presOf" srcId="{252357BE-30EA-49F7-9DBD-B5F30B4F4A9D}" destId="{AFF030F6-8D1D-42AA-8527-70CC9827071F}" srcOrd="0" destOrd="0" presId="urn:microsoft.com/office/officeart/2005/8/layout/hChevron3"/>
    <dgm:cxn modelId="{B0549933-3615-48C7-BCAD-F144F54E2080}" type="presParOf" srcId="{AFF030F6-8D1D-42AA-8527-70CC9827071F}" destId="{371DF444-DDBC-427E-9FEE-DFE4E6239109}" srcOrd="0" destOrd="0" presId="urn:microsoft.com/office/officeart/2005/8/layout/hChevron3"/>
    <dgm:cxn modelId="{849ADBAF-ABB7-4BDA-8547-032EE77F40DF}" type="presParOf" srcId="{AFF030F6-8D1D-42AA-8527-70CC9827071F}" destId="{ADC953D7-9E50-47BF-933D-60204B80E8FB}" srcOrd="1" destOrd="0" presId="urn:microsoft.com/office/officeart/2005/8/layout/hChevron3"/>
    <dgm:cxn modelId="{D98FB6AC-4194-4D97-B4CE-277591AE93A7}" type="presParOf" srcId="{AFF030F6-8D1D-42AA-8527-70CC9827071F}" destId="{B6154193-CFF1-422A-A0B1-99E4EAC26EDE}" srcOrd="2" destOrd="0" presId="urn:microsoft.com/office/officeart/2005/8/layout/hChevron3"/>
    <dgm:cxn modelId="{D456E693-0D64-4035-9C04-B5011818ED1B}" type="presParOf" srcId="{AFF030F6-8D1D-42AA-8527-70CC9827071F}" destId="{B0D14E24-9419-4779-91B2-FCCDE3A94F4A}" srcOrd="3" destOrd="0" presId="urn:microsoft.com/office/officeart/2005/8/layout/hChevron3"/>
    <dgm:cxn modelId="{4997ABDC-BBF6-4F71-A7D2-8D57BCC20874}" type="presParOf" srcId="{AFF030F6-8D1D-42AA-8527-70CC9827071F}" destId="{565F66ED-5189-46DB-A579-BEA28FE6D986}" srcOrd="4" destOrd="0" presId="urn:microsoft.com/office/officeart/2005/8/layout/hChevron3"/>
    <dgm:cxn modelId="{BA5D4E5A-2257-45B3-A19A-DB1C315F2877}" type="presParOf" srcId="{AFF030F6-8D1D-42AA-8527-70CC9827071F}" destId="{5E46F59D-5DCE-432B-B3A1-0BD5CF2E763E}" srcOrd="5" destOrd="0" presId="urn:microsoft.com/office/officeart/2005/8/layout/hChevron3"/>
    <dgm:cxn modelId="{D18ADB9F-0D70-4378-8B0B-F9FC415C2EB0}" type="presParOf" srcId="{AFF030F6-8D1D-42AA-8527-70CC9827071F}" destId="{4CE1BAFB-AD98-4868-A469-10A5BFCC62FB}" srcOrd="6" destOrd="0" presId="urn:microsoft.com/office/officeart/2005/8/layout/hChevron3"/>
    <dgm:cxn modelId="{20F742CB-F2C9-4BD8-8AA8-2D035E857A03}" type="presParOf" srcId="{AFF030F6-8D1D-42AA-8527-70CC9827071F}" destId="{D4A6FAAB-8048-431A-808C-023578BE8F34}" srcOrd="7" destOrd="0" presId="urn:microsoft.com/office/officeart/2005/8/layout/hChevron3"/>
    <dgm:cxn modelId="{0B9CA6E9-0DD3-4A64-A9E7-047D2CEA38E1}"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0959BE9-22A7-4A89-B387-593F8B1F20FF}"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66851D6-A214-49B2-B1EC-7B342E29A06E}" type="presOf" srcId="{53D53256-A754-4BBD-AA8A-3E51EF6B7332}" destId="{371DF444-DDBC-427E-9FEE-DFE4E6239109}" srcOrd="0" destOrd="0" presId="urn:microsoft.com/office/officeart/2005/8/layout/hChevron3"/>
    <dgm:cxn modelId="{26DD4BA4-23C4-4012-8468-C9E9BB89394A}" type="presOf" srcId="{9E0F2420-2F7C-4BC9-B3B1-41D079D7B9BA}" destId="{B6154193-CFF1-422A-A0B1-99E4EAC26EDE}" srcOrd="0" destOrd="0" presId="urn:microsoft.com/office/officeart/2005/8/layout/hChevron3"/>
    <dgm:cxn modelId="{5C9D885A-CB71-462C-857B-10D28399F1FB}" type="presOf" srcId="{252357BE-30EA-49F7-9DBD-B5F30B4F4A9D}" destId="{AFF030F6-8D1D-42AA-8527-70CC9827071F}" srcOrd="0" destOrd="0" presId="urn:microsoft.com/office/officeart/2005/8/layout/hChevron3"/>
    <dgm:cxn modelId="{2DE998E6-C1A4-4BA2-9BC0-E727F14B1FD7}"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F45E22B6-DC1D-4A8C-93DA-BF7457B7A75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772845FF-554A-4037-88DC-9AB9760B3546}" type="presParOf" srcId="{AFF030F6-8D1D-42AA-8527-70CC9827071F}" destId="{371DF444-DDBC-427E-9FEE-DFE4E6239109}" srcOrd="0" destOrd="0" presId="urn:microsoft.com/office/officeart/2005/8/layout/hChevron3"/>
    <dgm:cxn modelId="{F8916877-4324-4F16-B287-8D9AE5593067}" type="presParOf" srcId="{AFF030F6-8D1D-42AA-8527-70CC9827071F}" destId="{ADC953D7-9E50-47BF-933D-60204B80E8FB}" srcOrd="1" destOrd="0" presId="urn:microsoft.com/office/officeart/2005/8/layout/hChevron3"/>
    <dgm:cxn modelId="{BEE16102-F66D-40F9-AED6-FC857B2F005F}" type="presParOf" srcId="{AFF030F6-8D1D-42AA-8527-70CC9827071F}" destId="{B6154193-CFF1-422A-A0B1-99E4EAC26EDE}" srcOrd="2" destOrd="0" presId="urn:microsoft.com/office/officeart/2005/8/layout/hChevron3"/>
    <dgm:cxn modelId="{EBDE7E3A-9034-4BCD-988F-3ABFC72DF442}" type="presParOf" srcId="{AFF030F6-8D1D-42AA-8527-70CC9827071F}" destId="{B0D14E24-9419-4779-91B2-FCCDE3A94F4A}" srcOrd="3" destOrd="0" presId="urn:microsoft.com/office/officeart/2005/8/layout/hChevron3"/>
    <dgm:cxn modelId="{4E386026-094C-460D-9DB8-A3FF5F4500D6}" type="presParOf" srcId="{AFF030F6-8D1D-42AA-8527-70CC9827071F}" destId="{565F66ED-5189-46DB-A579-BEA28FE6D986}" srcOrd="4" destOrd="0" presId="urn:microsoft.com/office/officeart/2005/8/layout/hChevron3"/>
    <dgm:cxn modelId="{7542BF54-130F-40E7-872D-F917DA5BE9A8}" type="presParOf" srcId="{AFF030F6-8D1D-42AA-8527-70CC9827071F}" destId="{5E46F59D-5DCE-432B-B3A1-0BD5CF2E763E}" srcOrd="5" destOrd="0" presId="urn:microsoft.com/office/officeart/2005/8/layout/hChevron3"/>
    <dgm:cxn modelId="{F4BF9797-8280-4186-ADA4-2A5E5F827D74}" type="presParOf" srcId="{AFF030F6-8D1D-42AA-8527-70CC9827071F}" destId="{4CE1BAFB-AD98-4868-A469-10A5BFCC62FB}" srcOrd="6" destOrd="0" presId="urn:microsoft.com/office/officeart/2005/8/layout/hChevron3"/>
    <dgm:cxn modelId="{4663E3F1-1801-4EDF-AA93-C306E4FF7DBC}" type="presParOf" srcId="{AFF030F6-8D1D-42AA-8527-70CC9827071F}" destId="{D4A6FAAB-8048-431A-808C-023578BE8F34}" srcOrd="7" destOrd="0" presId="urn:microsoft.com/office/officeart/2005/8/layout/hChevron3"/>
    <dgm:cxn modelId="{24C9A8D7-3938-440C-838D-E9641FDBAD2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5079B69-D47C-4F6D-B586-56C108BFE3C6}"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BC3A71AB-7678-4B0B-AD6C-D7869B9CD781}"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9DEDC89D-A1A8-409A-AABC-273F2F07B739}"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40C3D9B-47D4-45BD-90E3-E42DE1194030}"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91532C1-F597-4E02-B329-3D60772F732B}"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090C7BC-ECBC-43CB-8320-16D8AF323C38}" type="presOf" srcId="{FE62C0D6-7716-4F07-8A32-C1981493321E}" destId="{E90DA5B7-A9FA-4C23-963F-7930D037E7E4}" srcOrd="0" destOrd="0" presId="urn:microsoft.com/office/officeart/2005/8/layout/hChevron3"/>
    <dgm:cxn modelId="{4E0DDDEB-A8E4-423C-BB1C-08FE523E633F}" type="presParOf" srcId="{AFF030F6-8D1D-42AA-8527-70CC9827071F}" destId="{371DF444-DDBC-427E-9FEE-DFE4E6239109}" srcOrd="0" destOrd="0" presId="urn:microsoft.com/office/officeart/2005/8/layout/hChevron3"/>
    <dgm:cxn modelId="{A017D11E-1076-4056-90B2-A661269D314F}" type="presParOf" srcId="{AFF030F6-8D1D-42AA-8527-70CC9827071F}" destId="{ADC953D7-9E50-47BF-933D-60204B80E8FB}" srcOrd="1" destOrd="0" presId="urn:microsoft.com/office/officeart/2005/8/layout/hChevron3"/>
    <dgm:cxn modelId="{12CD04E6-AD71-42D0-AF4B-6298B0A92839}" type="presParOf" srcId="{AFF030F6-8D1D-42AA-8527-70CC9827071F}" destId="{B6154193-CFF1-422A-A0B1-99E4EAC26EDE}" srcOrd="2" destOrd="0" presId="urn:microsoft.com/office/officeart/2005/8/layout/hChevron3"/>
    <dgm:cxn modelId="{B9D819C6-69CE-4334-BA11-CDCFAF98DDE4}" type="presParOf" srcId="{AFF030F6-8D1D-42AA-8527-70CC9827071F}" destId="{B0D14E24-9419-4779-91B2-FCCDE3A94F4A}" srcOrd="3" destOrd="0" presId="urn:microsoft.com/office/officeart/2005/8/layout/hChevron3"/>
    <dgm:cxn modelId="{D483C913-47E7-4736-B31E-18E5663A6C50}" type="presParOf" srcId="{AFF030F6-8D1D-42AA-8527-70CC9827071F}" destId="{565F66ED-5189-46DB-A579-BEA28FE6D986}" srcOrd="4" destOrd="0" presId="urn:microsoft.com/office/officeart/2005/8/layout/hChevron3"/>
    <dgm:cxn modelId="{07369B2E-1E1D-41DB-9993-14FCA355DA4B}" type="presParOf" srcId="{AFF030F6-8D1D-42AA-8527-70CC9827071F}" destId="{5E46F59D-5DCE-432B-B3A1-0BD5CF2E763E}" srcOrd="5" destOrd="0" presId="urn:microsoft.com/office/officeart/2005/8/layout/hChevron3"/>
    <dgm:cxn modelId="{49815EC1-2658-421D-962C-A937132B67BF}" type="presParOf" srcId="{AFF030F6-8D1D-42AA-8527-70CC9827071F}" destId="{4CE1BAFB-AD98-4868-A469-10A5BFCC62FB}" srcOrd="6" destOrd="0" presId="urn:microsoft.com/office/officeart/2005/8/layout/hChevron3"/>
    <dgm:cxn modelId="{D15F5169-D849-434A-B4FC-F757BABCE6E6}" type="presParOf" srcId="{AFF030F6-8D1D-42AA-8527-70CC9827071F}" destId="{D4A6FAAB-8048-431A-808C-023578BE8F34}" srcOrd="7" destOrd="0" presId="urn:microsoft.com/office/officeart/2005/8/layout/hChevron3"/>
    <dgm:cxn modelId="{85D8D131-4014-43B0-8921-8813F7B4367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8B5E5DD8-FB14-4C82-B9E8-3234BD157A7A}" type="presOf" srcId="{FE62C0D6-7716-4F07-8A32-C1981493321E}" destId="{E90DA5B7-A9FA-4C23-963F-7930D037E7E4}" srcOrd="0" destOrd="0" presId="urn:microsoft.com/office/officeart/2005/8/layout/hChevron3"/>
    <dgm:cxn modelId="{197303A2-4326-4AEF-A141-4050049721FF}"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F728985-8611-4E43-B3E6-49B7E4A8887F}" type="presOf" srcId="{252357BE-30EA-49F7-9DBD-B5F30B4F4A9D}" destId="{AFF030F6-8D1D-42AA-8527-70CC9827071F}" srcOrd="0" destOrd="0" presId="urn:microsoft.com/office/officeart/2005/8/layout/hChevron3"/>
    <dgm:cxn modelId="{3E181BE4-F5FB-47EC-9432-F2A2A9949E62}" type="presOf" srcId="{53D53256-A754-4BBD-AA8A-3E51EF6B7332}" destId="{371DF444-DDBC-427E-9FEE-DFE4E6239109}" srcOrd="0" destOrd="0" presId="urn:microsoft.com/office/officeart/2005/8/layout/hChevron3"/>
    <dgm:cxn modelId="{0EEEF648-9521-417C-AAC2-EDA3D3C9D46E}" type="presOf" srcId="{5FF2D4FE-A551-4F3F-AAC9-90D5FFA8619A}" destId="{565F66ED-5189-46DB-A579-BEA28FE6D986}" srcOrd="0" destOrd="0" presId="urn:microsoft.com/office/officeart/2005/8/layout/hChevron3"/>
    <dgm:cxn modelId="{0BE8D6E1-7007-40B5-930C-8E579259D8E9}" type="presOf" srcId="{9E0F2420-2F7C-4BC9-B3B1-41D079D7B9BA}" destId="{B6154193-CFF1-422A-A0B1-99E4EAC26EDE}" srcOrd="0" destOrd="0" presId="urn:microsoft.com/office/officeart/2005/8/layout/hChevron3"/>
    <dgm:cxn modelId="{74E85DB8-B050-4F99-9532-C35ADDCA0D10}" type="presParOf" srcId="{AFF030F6-8D1D-42AA-8527-70CC9827071F}" destId="{371DF444-DDBC-427E-9FEE-DFE4E6239109}" srcOrd="0" destOrd="0" presId="urn:microsoft.com/office/officeart/2005/8/layout/hChevron3"/>
    <dgm:cxn modelId="{AE2AC640-8C11-4613-AABC-A56846976269}" type="presParOf" srcId="{AFF030F6-8D1D-42AA-8527-70CC9827071F}" destId="{ADC953D7-9E50-47BF-933D-60204B80E8FB}" srcOrd="1" destOrd="0" presId="urn:microsoft.com/office/officeart/2005/8/layout/hChevron3"/>
    <dgm:cxn modelId="{F234999E-4CBD-4065-8EE7-AC4CCC82C1C2}" type="presParOf" srcId="{AFF030F6-8D1D-42AA-8527-70CC9827071F}" destId="{B6154193-CFF1-422A-A0B1-99E4EAC26EDE}" srcOrd="2" destOrd="0" presId="urn:microsoft.com/office/officeart/2005/8/layout/hChevron3"/>
    <dgm:cxn modelId="{85C46124-C181-4107-BF59-993EE903AD73}" type="presParOf" srcId="{AFF030F6-8D1D-42AA-8527-70CC9827071F}" destId="{B0D14E24-9419-4779-91B2-FCCDE3A94F4A}" srcOrd="3" destOrd="0" presId="urn:microsoft.com/office/officeart/2005/8/layout/hChevron3"/>
    <dgm:cxn modelId="{9D091F00-2E54-4EDB-9E99-644E0A39DBD0}" type="presParOf" srcId="{AFF030F6-8D1D-42AA-8527-70CC9827071F}" destId="{565F66ED-5189-46DB-A579-BEA28FE6D986}" srcOrd="4" destOrd="0" presId="urn:microsoft.com/office/officeart/2005/8/layout/hChevron3"/>
    <dgm:cxn modelId="{238EBEE7-FEAB-40A9-86AA-B1EBAE5F3BC8}" type="presParOf" srcId="{AFF030F6-8D1D-42AA-8527-70CC9827071F}" destId="{5E46F59D-5DCE-432B-B3A1-0BD5CF2E763E}" srcOrd="5" destOrd="0" presId="urn:microsoft.com/office/officeart/2005/8/layout/hChevron3"/>
    <dgm:cxn modelId="{C16D1EE9-2699-4821-AEA1-113B81288553}" type="presParOf" srcId="{AFF030F6-8D1D-42AA-8527-70CC9827071F}" destId="{4CE1BAFB-AD98-4868-A469-10A5BFCC62FB}" srcOrd="6" destOrd="0" presId="urn:microsoft.com/office/officeart/2005/8/layout/hChevron3"/>
    <dgm:cxn modelId="{8371540A-E24B-4812-8B05-8C1C964F41C6}" type="presParOf" srcId="{AFF030F6-8D1D-42AA-8527-70CC9827071F}" destId="{D4A6FAAB-8048-431A-808C-023578BE8F34}" srcOrd="7" destOrd="0" presId="urn:microsoft.com/office/officeart/2005/8/layout/hChevron3"/>
    <dgm:cxn modelId="{548B3FC9-7243-48A7-AD82-0CD633249D6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6D0F8614-211D-40DD-826B-A97D48BE4077}" type="presOf" srcId="{5FF2D4FE-A551-4F3F-AAC9-90D5FFA8619A}" destId="{565F66ED-5189-46DB-A579-BEA28FE6D986}" srcOrd="0" destOrd="0" presId="urn:microsoft.com/office/officeart/2005/8/layout/hChevron3"/>
    <dgm:cxn modelId="{D642870F-7D65-46E5-94D1-F69A16258244}" type="presOf" srcId="{252357BE-30EA-49F7-9DBD-B5F30B4F4A9D}" destId="{AFF030F6-8D1D-42AA-8527-70CC9827071F}" srcOrd="0" destOrd="0" presId="urn:microsoft.com/office/officeart/2005/8/layout/hChevron3"/>
    <dgm:cxn modelId="{33E8A1FC-E8F4-45A0-873A-4B7288F189A6}" type="presOf" srcId="{9E0F2420-2F7C-4BC9-B3B1-41D079D7B9BA}" destId="{B6154193-CFF1-422A-A0B1-99E4EAC26EDE}" srcOrd="0" destOrd="0" presId="urn:microsoft.com/office/officeart/2005/8/layout/hChevron3"/>
    <dgm:cxn modelId="{F14F8D6E-09A2-4A88-9757-422446F0D08A}"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C3C237EC-6A7D-4F4E-B024-6BCC337A9615}" type="presOf" srcId="{53D53256-A754-4BBD-AA8A-3E51EF6B7332}" destId="{371DF444-DDBC-427E-9FEE-DFE4E6239109}" srcOrd="0" destOrd="0" presId="urn:microsoft.com/office/officeart/2005/8/layout/hChevron3"/>
    <dgm:cxn modelId="{2D603E04-0B53-44FD-A64F-5ABA073C0151}" type="presOf" srcId="{11840DCF-704A-4333-851F-70B4FE134E39}" destId="{4CE1BAFB-AD98-4868-A469-10A5BFCC62FB}" srcOrd="0" destOrd="0" presId="urn:microsoft.com/office/officeart/2005/8/layout/hChevron3"/>
    <dgm:cxn modelId="{6DDABC1C-FC91-4F46-9D94-399081A2FF90}" type="presParOf" srcId="{AFF030F6-8D1D-42AA-8527-70CC9827071F}" destId="{371DF444-DDBC-427E-9FEE-DFE4E6239109}" srcOrd="0" destOrd="0" presId="urn:microsoft.com/office/officeart/2005/8/layout/hChevron3"/>
    <dgm:cxn modelId="{00F4ECB6-742F-40B5-BCC5-0CED725E5BEF}" type="presParOf" srcId="{AFF030F6-8D1D-42AA-8527-70CC9827071F}" destId="{ADC953D7-9E50-47BF-933D-60204B80E8FB}" srcOrd="1" destOrd="0" presId="urn:microsoft.com/office/officeart/2005/8/layout/hChevron3"/>
    <dgm:cxn modelId="{4F99184C-F595-48E3-8D9E-DE683D658DE1}" type="presParOf" srcId="{AFF030F6-8D1D-42AA-8527-70CC9827071F}" destId="{B6154193-CFF1-422A-A0B1-99E4EAC26EDE}" srcOrd="2" destOrd="0" presId="urn:microsoft.com/office/officeart/2005/8/layout/hChevron3"/>
    <dgm:cxn modelId="{21D25EB0-B5C6-46B5-8C0A-A6F84302F130}" type="presParOf" srcId="{AFF030F6-8D1D-42AA-8527-70CC9827071F}" destId="{B0D14E24-9419-4779-91B2-FCCDE3A94F4A}" srcOrd="3" destOrd="0" presId="urn:microsoft.com/office/officeart/2005/8/layout/hChevron3"/>
    <dgm:cxn modelId="{5AC0EA89-2E19-49F0-B281-AEEC98DC0276}" type="presParOf" srcId="{AFF030F6-8D1D-42AA-8527-70CC9827071F}" destId="{565F66ED-5189-46DB-A579-BEA28FE6D986}" srcOrd="4" destOrd="0" presId="urn:microsoft.com/office/officeart/2005/8/layout/hChevron3"/>
    <dgm:cxn modelId="{A3285B6B-201F-4058-B8E0-4053B5BE0552}" type="presParOf" srcId="{AFF030F6-8D1D-42AA-8527-70CC9827071F}" destId="{5E46F59D-5DCE-432B-B3A1-0BD5CF2E763E}" srcOrd="5" destOrd="0" presId="urn:microsoft.com/office/officeart/2005/8/layout/hChevron3"/>
    <dgm:cxn modelId="{687A09F4-909A-4F85-BDB3-D445EFDCF855}" type="presParOf" srcId="{AFF030F6-8D1D-42AA-8527-70CC9827071F}" destId="{4CE1BAFB-AD98-4868-A469-10A5BFCC62FB}" srcOrd="6" destOrd="0" presId="urn:microsoft.com/office/officeart/2005/8/layout/hChevron3"/>
    <dgm:cxn modelId="{2F0A9AB6-6DA2-46FF-8A7B-96A8E98D9B8B}" type="presParOf" srcId="{AFF030F6-8D1D-42AA-8527-70CC9827071F}" destId="{D4A6FAAB-8048-431A-808C-023578BE8F34}" srcOrd="7" destOrd="0" presId="urn:microsoft.com/office/officeart/2005/8/layout/hChevron3"/>
    <dgm:cxn modelId="{091E63AB-9EC5-4123-8E86-27E8C6A8BA0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A4524408-099F-45AD-BC04-BDC90E7ABC38}"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C4C015D-6880-4ED2-BC30-1959B0D8C641}" type="presOf" srcId="{5FF2D4FE-A551-4F3F-AAC9-90D5FFA8619A}" destId="{565F66ED-5189-46DB-A579-BEA28FE6D986}" srcOrd="0" destOrd="0" presId="urn:microsoft.com/office/officeart/2005/8/layout/hChevron3"/>
    <dgm:cxn modelId="{DC4FAACD-7CD8-4720-9833-5994ABD135D0}"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80801B4B-4A96-4114-87B9-AB931EC0355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318BFA7-C248-42EC-854F-0A1F39039AB9}" type="presOf" srcId="{11840DCF-704A-4333-851F-70B4FE134E39}" destId="{4CE1BAFB-AD98-4868-A469-10A5BFCC62FB}" srcOrd="0" destOrd="0" presId="urn:microsoft.com/office/officeart/2005/8/layout/hChevron3"/>
    <dgm:cxn modelId="{ED1BE45C-8422-45D5-87F4-31071DAF91F5}" type="presOf" srcId="{53D53256-A754-4BBD-AA8A-3E51EF6B7332}" destId="{371DF444-DDBC-427E-9FEE-DFE4E6239109}" srcOrd="0" destOrd="0" presId="urn:microsoft.com/office/officeart/2005/8/layout/hChevron3"/>
    <dgm:cxn modelId="{62B789F7-8601-46C7-82CF-CFAB6513A8AD}" type="presParOf" srcId="{AFF030F6-8D1D-42AA-8527-70CC9827071F}" destId="{371DF444-DDBC-427E-9FEE-DFE4E6239109}" srcOrd="0" destOrd="0" presId="urn:microsoft.com/office/officeart/2005/8/layout/hChevron3"/>
    <dgm:cxn modelId="{C6F81D8A-4EBC-49A9-A9D9-BFB58A1174DF}" type="presParOf" srcId="{AFF030F6-8D1D-42AA-8527-70CC9827071F}" destId="{ADC953D7-9E50-47BF-933D-60204B80E8FB}" srcOrd="1" destOrd="0" presId="urn:microsoft.com/office/officeart/2005/8/layout/hChevron3"/>
    <dgm:cxn modelId="{07D18AE0-A13A-4584-B04E-811327054DCE}" type="presParOf" srcId="{AFF030F6-8D1D-42AA-8527-70CC9827071F}" destId="{B6154193-CFF1-422A-A0B1-99E4EAC26EDE}" srcOrd="2" destOrd="0" presId="urn:microsoft.com/office/officeart/2005/8/layout/hChevron3"/>
    <dgm:cxn modelId="{93D4A723-7556-45D5-BC54-0D1208BBED7B}" type="presParOf" srcId="{AFF030F6-8D1D-42AA-8527-70CC9827071F}" destId="{B0D14E24-9419-4779-91B2-FCCDE3A94F4A}" srcOrd="3" destOrd="0" presId="urn:microsoft.com/office/officeart/2005/8/layout/hChevron3"/>
    <dgm:cxn modelId="{26D26DF4-F3F8-4B3F-B06B-DA184A44D247}" type="presParOf" srcId="{AFF030F6-8D1D-42AA-8527-70CC9827071F}" destId="{565F66ED-5189-46DB-A579-BEA28FE6D986}" srcOrd="4" destOrd="0" presId="urn:microsoft.com/office/officeart/2005/8/layout/hChevron3"/>
    <dgm:cxn modelId="{B2D3FFCB-3901-439F-855B-CAB7FA73448D}" type="presParOf" srcId="{AFF030F6-8D1D-42AA-8527-70CC9827071F}" destId="{5E46F59D-5DCE-432B-B3A1-0BD5CF2E763E}" srcOrd="5" destOrd="0" presId="urn:microsoft.com/office/officeart/2005/8/layout/hChevron3"/>
    <dgm:cxn modelId="{A7E85988-7C16-451B-AD13-F4B745196B59}" type="presParOf" srcId="{AFF030F6-8D1D-42AA-8527-70CC9827071F}" destId="{4CE1BAFB-AD98-4868-A469-10A5BFCC62FB}" srcOrd="6" destOrd="0" presId="urn:microsoft.com/office/officeart/2005/8/layout/hChevron3"/>
    <dgm:cxn modelId="{C25683AC-7D6D-457B-8145-B34359C131E5}" type="presParOf" srcId="{AFF030F6-8D1D-42AA-8527-70CC9827071F}" destId="{D4A6FAAB-8048-431A-808C-023578BE8F34}" srcOrd="7" destOrd="0" presId="urn:microsoft.com/office/officeart/2005/8/layout/hChevron3"/>
    <dgm:cxn modelId="{12432E03-85F9-4412-9C33-A7138BB8A20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155209A4-68CC-4A41-B48D-40768460D4C6}"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1F535A1-A1CD-427D-8FDB-B82A0CB253B2}" type="presOf" srcId="{11840DCF-704A-4333-851F-70B4FE134E39}" destId="{4CE1BAFB-AD98-4868-A469-10A5BFCC62FB}" srcOrd="0" destOrd="0" presId="urn:microsoft.com/office/officeart/2005/8/layout/hChevron3"/>
    <dgm:cxn modelId="{211AC07D-D9B4-4D9D-B62A-1DBBCB5DA2B0}"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6C3A937D-40B4-4B46-9A2C-BB237D75F7A2}"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196B8B7-4934-49E0-AE00-580D4D41DB2C}"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1762FB5-8A3C-45A2-ABDE-5BCA546AC315}" type="presOf" srcId="{53D53256-A754-4BBD-AA8A-3E51EF6B7332}" destId="{371DF444-DDBC-427E-9FEE-DFE4E6239109}" srcOrd="0" destOrd="0" presId="urn:microsoft.com/office/officeart/2005/8/layout/hChevron3"/>
    <dgm:cxn modelId="{DDB686A1-1E49-4F01-8FF8-90B73A4EFBF5}" type="presParOf" srcId="{AFF030F6-8D1D-42AA-8527-70CC9827071F}" destId="{371DF444-DDBC-427E-9FEE-DFE4E6239109}" srcOrd="0" destOrd="0" presId="urn:microsoft.com/office/officeart/2005/8/layout/hChevron3"/>
    <dgm:cxn modelId="{2A802B4E-C406-4B99-B8DF-36348DC179F5}" type="presParOf" srcId="{AFF030F6-8D1D-42AA-8527-70CC9827071F}" destId="{ADC953D7-9E50-47BF-933D-60204B80E8FB}" srcOrd="1" destOrd="0" presId="urn:microsoft.com/office/officeart/2005/8/layout/hChevron3"/>
    <dgm:cxn modelId="{5F95310A-9AC3-4D3A-98C9-94E9FCBF649A}" type="presParOf" srcId="{AFF030F6-8D1D-42AA-8527-70CC9827071F}" destId="{B6154193-CFF1-422A-A0B1-99E4EAC26EDE}" srcOrd="2" destOrd="0" presId="urn:microsoft.com/office/officeart/2005/8/layout/hChevron3"/>
    <dgm:cxn modelId="{FB5C737E-CD7F-4205-9F28-624616B73901}" type="presParOf" srcId="{AFF030F6-8D1D-42AA-8527-70CC9827071F}" destId="{B0D14E24-9419-4779-91B2-FCCDE3A94F4A}" srcOrd="3" destOrd="0" presId="urn:microsoft.com/office/officeart/2005/8/layout/hChevron3"/>
    <dgm:cxn modelId="{161875E4-FB3F-4AE6-B66A-71BA704D2A4C}" type="presParOf" srcId="{AFF030F6-8D1D-42AA-8527-70CC9827071F}" destId="{565F66ED-5189-46DB-A579-BEA28FE6D986}" srcOrd="4" destOrd="0" presId="urn:microsoft.com/office/officeart/2005/8/layout/hChevron3"/>
    <dgm:cxn modelId="{9ADA770A-F364-420A-B683-515E91B1CAF8}" type="presParOf" srcId="{AFF030F6-8D1D-42AA-8527-70CC9827071F}" destId="{5E46F59D-5DCE-432B-B3A1-0BD5CF2E763E}" srcOrd="5" destOrd="0" presId="urn:microsoft.com/office/officeart/2005/8/layout/hChevron3"/>
    <dgm:cxn modelId="{3C8B53ED-1721-487C-A96E-37D23E354A37}" type="presParOf" srcId="{AFF030F6-8D1D-42AA-8527-70CC9827071F}" destId="{4CE1BAFB-AD98-4868-A469-10A5BFCC62FB}" srcOrd="6" destOrd="0" presId="urn:microsoft.com/office/officeart/2005/8/layout/hChevron3"/>
    <dgm:cxn modelId="{8318716A-F9E1-4CCF-8802-AE268531CF6A}" type="presParOf" srcId="{AFF030F6-8D1D-42AA-8527-70CC9827071F}" destId="{D4A6FAAB-8048-431A-808C-023578BE8F34}" srcOrd="7" destOrd="0" presId="urn:microsoft.com/office/officeart/2005/8/layout/hChevron3"/>
    <dgm:cxn modelId="{96AF0C32-213D-4306-8708-12F24257142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193AA48-085F-4A0E-8787-102DA08FEE17}" type="presOf" srcId="{5FF2D4FE-A551-4F3F-AAC9-90D5FFA8619A}" destId="{565F66ED-5189-46DB-A579-BEA28FE6D986}" srcOrd="0" destOrd="0" presId="urn:microsoft.com/office/officeart/2005/8/layout/hChevron3"/>
    <dgm:cxn modelId="{ED1AD958-A1C0-4869-A4A9-F32D975246FD}"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C09C7BE9-FCB1-4153-AB02-4A29E465287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342926F-A862-444C-9388-92E1B43D8F72}"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893A1F9-A577-487D-8F20-87A483343019}" type="presOf" srcId="{9E0F2420-2F7C-4BC9-B3B1-41D079D7B9BA}" destId="{B6154193-CFF1-422A-A0B1-99E4EAC26EDE}" srcOrd="0" destOrd="0" presId="urn:microsoft.com/office/officeart/2005/8/layout/hChevron3"/>
    <dgm:cxn modelId="{75424523-7F6B-4254-8613-FCB30C086713}" type="presOf" srcId="{252357BE-30EA-49F7-9DBD-B5F30B4F4A9D}" destId="{AFF030F6-8D1D-42AA-8527-70CC9827071F}" srcOrd="0" destOrd="0" presId="urn:microsoft.com/office/officeart/2005/8/layout/hChevron3"/>
    <dgm:cxn modelId="{B0549933-3615-48C7-BCAD-F144F54E2080}" type="presParOf" srcId="{AFF030F6-8D1D-42AA-8527-70CC9827071F}" destId="{371DF444-DDBC-427E-9FEE-DFE4E6239109}" srcOrd="0" destOrd="0" presId="urn:microsoft.com/office/officeart/2005/8/layout/hChevron3"/>
    <dgm:cxn modelId="{849ADBAF-ABB7-4BDA-8547-032EE77F40DF}" type="presParOf" srcId="{AFF030F6-8D1D-42AA-8527-70CC9827071F}" destId="{ADC953D7-9E50-47BF-933D-60204B80E8FB}" srcOrd="1" destOrd="0" presId="urn:microsoft.com/office/officeart/2005/8/layout/hChevron3"/>
    <dgm:cxn modelId="{D98FB6AC-4194-4D97-B4CE-277591AE93A7}" type="presParOf" srcId="{AFF030F6-8D1D-42AA-8527-70CC9827071F}" destId="{B6154193-CFF1-422A-A0B1-99E4EAC26EDE}" srcOrd="2" destOrd="0" presId="urn:microsoft.com/office/officeart/2005/8/layout/hChevron3"/>
    <dgm:cxn modelId="{D456E693-0D64-4035-9C04-B5011818ED1B}" type="presParOf" srcId="{AFF030F6-8D1D-42AA-8527-70CC9827071F}" destId="{B0D14E24-9419-4779-91B2-FCCDE3A94F4A}" srcOrd="3" destOrd="0" presId="urn:microsoft.com/office/officeart/2005/8/layout/hChevron3"/>
    <dgm:cxn modelId="{4997ABDC-BBF6-4F71-A7D2-8D57BCC20874}" type="presParOf" srcId="{AFF030F6-8D1D-42AA-8527-70CC9827071F}" destId="{565F66ED-5189-46DB-A579-BEA28FE6D986}" srcOrd="4" destOrd="0" presId="urn:microsoft.com/office/officeart/2005/8/layout/hChevron3"/>
    <dgm:cxn modelId="{BA5D4E5A-2257-45B3-A19A-DB1C315F2877}" type="presParOf" srcId="{AFF030F6-8D1D-42AA-8527-70CC9827071F}" destId="{5E46F59D-5DCE-432B-B3A1-0BD5CF2E763E}" srcOrd="5" destOrd="0" presId="urn:microsoft.com/office/officeart/2005/8/layout/hChevron3"/>
    <dgm:cxn modelId="{D18ADB9F-0D70-4378-8B0B-F9FC415C2EB0}" type="presParOf" srcId="{AFF030F6-8D1D-42AA-8527-70CC9827071F}" destId="{4CE1BAFB-AD98-4868-A469-10A5BFCC62FB}" srcOrd="6" destOrd="0" presId="urn:microsoft.com/office/officeart/2005/8/layout/hChevron3"/>
    <dgm:cxn modelId="{20F742CB-F2C9-4BD8-8AA8-2D035E857A03}" type="presParOf" srcId="{AFF030F6-8D1D-42AA-8527-70CC9827071F}" destId="{D4A6FAAB-8048-431A-808C-023578BE8F34}" srcOrd="7" destOrd="0" presId="urn:microsoft.com/office/officeart/2005/8/layout/hChevron3"/>
    <dgm:cxn modelId="{0B9CA6E9-0DD3-4A64-A9E7-047D2CEA38E1}"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AC0EB4DD-C8B1-45A1-B01F-7F4C77EFEB96}"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6BD69C2-7A59-41B2-8749-6F7FBD28C961}" type="presOf" srcId="{5FF2D4FE-A551-4F3F-AAC9-90D5FFA8619A}" destId="{565F66ED-5189-46DB-A579-BEA28FE6D986}" srcOrd="0" destOrd="0" presId="urn:microsoft.com/office/officeart/2005/8/layout/hChevron3"/>
    <dgm:cxn modelId="{448E2011-DDF6-4FE7-9E28-FFCFD7F1A739}"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7AD8BA27-FFD7-4ED6-803A-34DC0F74B62A}"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24F696D-38BA-46A8-B6E2-CDE8D95C91F8}" type="presOf" srcId="{FE62C0D6-7716-4F07-8A32-C1981493321E}" destId="{E90DA5B7-A9FA-4C23-963F-7930D037E7E4}" srcOrd="0" destOrd="0" presId="urn:microsoft.com/office/officeart/2005/8/layout/hChevron3"/>
    <dgm:cxn modelId="{D554C4A5-4A5A-4AAD-9AA4-F29FE161A4C9}" type="presOf" srcId="{9E0F2420-2F7C-4BC9-B3B1-41D079D7B9BA}" destId="{B6154193-CFF1-422A-A0B1-99E4EAC26EDE}" srcOrd="0" destOrd="0" presId="urn:microsoft.com/office/officeart/2005/8/layout/hChevron3"/>
    <dgm:cxn modelId="{27B632D5-26DD-43AD-ADE1-36E0223C61AA}" type="presParOf" srcId="{AFF030F6-8D1D-42AA-8527-70CC9827071F}" destId="{371DF444-DDBC-427E-9FEE-DFE4E6239109}" srcOrd="0" destOrd="0" presId="urn:microsoft.com/office/officeart/2005/8/layout/hChevron3"/>
    <dgm:cxn modelId="{530CD488-0DC1-4354-AF68-F0D29A614DA8}" type="presParOf" srcId="{AFF030F6-8D1D-42AA-8527-70CC9827071F}" destId="{ADC953D7-9E50-47BF-933D-60204B80E8FB}" srcOrd="1" destOrd="0" presId="urn:microsoft.com/office/officeart/2005/8/layout/hChevron3"/>
    <dgm:cxn modelId="{7501738F-B790-4698-8AAB-A0E4CD33C456}" type="presParOf" srcId="{AFF030F6-8D1D-42AA-8527-70CC9827071F}" destId="{B6154193-CFF1-422A-A0B1-99E4EAC26EDE}" srcOrd="2" destOrd="0" presId="urn:microsoft.com/office/officeart/2005/8/layout/hChevron3"/>
    <dgm:cxn modelId="{6E3FB837-1C85-475F-A674-56538BC6A8EE}" type="presParOf" srcId="{AFF030F6-8D1D-42AA-8527-70CC9827071F}" destId="{B0D14E24-9419-4779-91B2-FCCDE3A94F4A}" srcOrd="3" destOrd="0" presId="urn:microsoft.com/office/officeart/2005/8/layout/hChevron3"/>
    <dgm:cxn modelId="{E90C0FAE-5A81-439F-A662-37535AB007C8}" type="presParOf" srcId="{AFF030F6-8D1D-42AA-8527-70CC9827071F}" destId="{565F66ED-5189-46DB-A579-BEA28FE6D986}" srcOrd="4" destOrd="0" presId="urn:microsoft.com/office/officeart/2005/8/layout/hChevron3"/>
    <dgm:cxn modelId="{A95D889F-8E2F-4BDD-A0FE-06874B90634D}" type="presParOf" srcId="{AFF030F6-8D1D-42AA-8527-70CC9827071F}" destId="{5E46F59D-5DCE-432B-B3A1-0BD5CF2E763E}" srcOrd="5" destOrd="0" presId="urn:microsoft.com/office/officeart/2005/8/layout/hChevron3"/>
    <dgm:cxn modelId="{66D15AF0-D925-476E-9E61-1F3B636C9BCA}" type="presParOf" srcId="{AFF030F6-8D1D-42AA-8527-70CC9827071F}" destId="{4CE1BAFB-AD98-4868-A469-10A5BFCC62FB}" srcOrd="6" destOrd="0" presId="urn:microsoft.com/office/officeart/2005/8/layout/hChevron3"/>
    <dgm:cxn modelId="{40EC502D-98B7-4DFD-823B-B714AE4D8F19}" type="presParOf" srcId="{AFF030F6-8D1D-42AA-8527-70CC9827071F}" destId="{D4A6FAAB-8048-431A-808C-023578BE8F34}" srcOrd="7" destOrd="0" presId="urn:microsoft.com/office/officeart/2005/8/layout/hChevron3"/>
    <dgm:cxn modelId="{39C8CD8D-428D-4605-B4F4-22FBBADBEA8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AE39177-701C-4DE9-A53C-B4DF60E040ED}" type="presOf" srcId="{9E0F2420-2F7C-4BC9-B3B1-41D079D7B9BA}" destId="{B6154193-CFF1-422A-A0B1-99E4EAC26EDE}" srcOrd="0" destOrd="0" presId="urn:microsoft.com/office/officeart/2005/8/layout/hChevron3"/>
    <dgm:cxn modelId="{B86A8656-7E19-4461-8048-28CF2A4FF67E}" type="presOf" srcId="{252357BE-30EA-49F7-9DBD-B5F30B4F4A9D}" destId="{AFF030F6-8D1D-42AA-8527-70CC9827071F}" srcOrd="0" destOrd="0" presId="urn:microsoft.com/office/officeart/2005/8/layout/hChevron3"/>
    <dgm:cxn modelId="{A4B2E147-F70E-4F2F-A17F-4F6F5950D476}"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F0B00CF-C9E9-4181-BF90-F43DF69D611D}"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F87CD1C5-BE08-4C3B-9C86-F058C7F6AAAC}" type="presOf" srcId="{FE62C0D6-7716-4F07-8A32-C1981493321E}" destId="{E90DA5B7-A9FA-4C23-963F-7930D037E7E4}" srcOrd="0" destOrd="0" presId="urn:microsoft.com/office/officeart/2005/8/layout/hChevron3"/>
    <dgm:cxn modelId="{4C2B177F-09C1-46F8-B827-E398005F790A}"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58ACE957-B43C-4DDC-A3F9-E481B138C735}" type="presParOf" srcId="{AFF030F6-8D1D-42AA-8527-70CC9827071F}" destId="{371DF444-DDBC-427E-9FEE-DFE4E6239109}" srcOrd="0" destOrd="0" presId="urn:microsoft.com/office/officeart/2005/8/layout/hChevron3"/>
    <dgm:cxn modelId="{7FB2D818-6884-4846-A7F2-295687DD635E}" type="presParOf" srcId="{AFF030F6-8D1D-42AA-8527-70CC9827071F}" destId="{ADC953D7-9E50-47BF-933D-60204B80E8FB}" srcOrd="1" destOrd="0" presId="urn:microsoft.com/office/officeart/2005/8/layout/hChevron3"/>
    <dgm:cxn modelId="{DCFE06C0-196A-4023-A92D-AD64E8111223}" type="presParOf" srcId="{AFF030F6-8D1D-42AA-8527-70CC9827071F}" destId="{B6154193-CFF1-422A-A0B1-99E4EAC26EDE}" srcOrd="2" destOrd="0" presId="urn:microsoft.com/office/officeart/2005/8/layout/hChevron3"/>
    <dgm:cxn modelId="{8EF873EB-E4C5-4EFE-BEF8-46BF09148D12}" type="presParOf" srcId="{AFF030F6-8D1D-42AA-8527-70CC9827071F}" destId="{B0D14E24-9419-4779-91B2-FCCDE3A94F4A}" srcOrd="3" destOrd="0" presId="urn:microsoft.com/office/officeart/2005/8/layout/hChevron3"/>
    <dgm:cxn modelId="{2541103A-FC9B-44F7-A9C0-95D25D0A5A74}" type="presParOf" srcId="{AFF030F6-8D1D-42AA-8527-70CC9827071F}" destId="{565F66ED-5189-46DB-A579-BEA28FE6D986}" srcOrd="4" destOrd="0" presId="urn:microsoft.com/office/officeart/2005/8/layout/hChevron3"/>
    <dgm:cxn modelId="{BD51BF2B-05EA-4B62-A8B9-687F7018F0DC}" type="presParOf" srcId="{AFF030F6-8D1D-42AA-8527-70CC9827071F}" destId="{5E46F59D-5DCE-432B-B3A1-0BD5CF2E763E}" srcOrd="5" destOrd="0" presId="urn:microsoft.com/office/officeart/2005/8/layout/hChevron3"/>
    <dgm:cxn modelId="{38DE7D60-122D-4A92-BFB8-00F2F18B41CA}" type="presParOf" srcId="{AFF030F6-8D1D-42AA-8527-70CC9827071F}" destId="{4CE1BAFB-AD98-4868-A469-10A5BFCC62FB}" srcOrd="6" destOrd="0" presId="urn:microsoft.com/office/officeart/2005/8/layout/hChevron3"/>
    <dgm:cxn modelId="{B702E26A-E28D-4919-87A6-6F186D3CF543}" type="presParOf" srcId="{AFF030F6-8D1D-42AA-8527-70CC9827071F}" destId="{D4A6FAAB-8048-431A-808C-023578BE8F34}" srcOrd="7" destOrd="0" presId="urn:microsoft.com/office/officeart/2005/8/layout/hChevron3"/>
    <dgm:cxn modelId="{A40EB6AB-EE42-4D5E-A6D8-FFCFCDD3D1B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D75D105F-C732-48FE-93FE-FC5F44F6569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D2D194F6-F2D3-40E9-BA8B-3A8055EE2DA7}"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DAB0FFE6-5B23-4454-B917-2E9253EC0B46}" type="presOf" srcId="{11840DCF-704A-4333-851F-70B4FE134E39}" destId="{4CE1BAFB-AD98-4868-A469-10A5BFCC62FB}" srcOrd="0" destOrd="0" presId="urn:microsoft.com/office/officeart/2005/8/layout/hChevron3"/>
    <dgm:cxn modelId="{F0D1A996-2DDB-46B8-BB53-77A48077CC71}"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086AE35-3026-4E96-AC82-9EE0B61DE7AB}"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CF8FE4F-4CA4-4D64-857D-00DE73D650BD}" type="presOf" srcId="{53D53256-A754-4BBD-AA8A-3E51EF6B7332}" destId="{371DF444-DDBC-427E-9FEE-DFE4E6239109}" srcOrd="0" destOrd="0" presId="urn:microsoft.com/office/officeart/2005/8/layout/hChevron3"/>
    <dgm:cxn modelId="{05186176-6BA5-4E76-9A16-74924523AF88}" type="presParOf" srcId="{AFF030F6-8D1D-42AA-8527-70CC9827071F}" destId="{371DF444-DDBC-427E-9FEE-DFE4E6239109}" srcOrd="0" destOrd="0" presId="urn:microsoft.com/office/officeart/2005/8/layout/hChevron3"/>
    <dgm:cxn modelId="{7707C8BE-6924-408A-8E83-EA87F053E4AD}" type="presParOf" srcId="{AFF030F6-8D1D-42AA-8527-70CC9827071F}" destId="{ADC953D7-9E50-47BF-933D-60204B80E8FB}" srcOrd="1" destOrd="0" presId="urn:microsoft.com/office/officeart/2005/8/layout/hChevron3"/>
    <dgm:cxn modelId="{A56E149F-6417-4A17-8BF4-0A2F522612C6}" type="presParOf" srcId="{AFF030F6-8D1D-42AA-8527-70CC9827071F}" destId="{B6154193-CFF1-422A-A0B1-99E4EAC26EDE}" srcOrd="2" destOrd="0" presId="urn:microsoft.com/office/officeart/2005/8/layout/hChevron3"/>
    <dgm:cxn modelId="{1C087C2C-2CBD-45B6-A6BD-0553C2387BF9}" type="presParOf" srcId="{AFF030F6-8D1D-42AA-8527-70CC9827071F}" destId="{B0D14E24-9419-4779-91B2-FCCDE3A94F4A}" srcOrd="3" destOrd="0" presId="urn:microsoft.com/office/officeart/2005/8/layout/hChevron3"/>
    <dgm:cxn modelId="{34A42276-4AE2-418D-922A-86B51180BCE3}" type="presParOf" srcId="{AFF030F6-8D1D-42AA-8527-70CC9827071F}" destId="{565F66ED-5189-46DB-A579-BEA28FE6D986}" srcOrd="4" destOrd="0" presId="urn:microsoft.com/office/officeart/2005/8/layout/hChevron3"/>
    <dgm:cxn modelId="{9A8CDA5C-FE86-400C-850D-6DCE0536B9AD}" type="presParOf" srcId="{AFF030F6-8D1D-42AA-8527-70CC9827071F}" destId="{5E46F59D-5DCE-432B-B3A1-0BD5CF2E763E}" srcOrd="5" destOrd="0" presId="urn:microsoft.com/office/officeart/2005/8/layout/hChevron3"/>
    <dgm:cxn modelId="{E3993577-1063-4C98-B3C2-C8B039CF4F1A}" type="presParOf" srcId="{AFF030F6-8D1D-42AA-8527-70CC9827071F}" destId="{4CE1BAFB-AD98-4868-A469-10A5BFCC62FB}" srcOrd="6" destOrd="0" presId="urn:microsoft.com/office/officeart/2005/8/layout/hChevron3"/>
    <dgm:cxn modelId="{FC0389BA-6CEE-4BA8-ABE5-974909A0BB29}" type="presParOf" srcId="{AFF030F6-8D1D-42AA-8527-70CC9827071F}" destId="{D4A6FAAB-8048-431A-808C-023578BE8F34}" srcOrd="7" destOrd="0" presId="urn:microsoft.com/office/officeart/2005/8/layout/hChevron3"/>
    <dgm:cxn modelId="{195BDF05-664F-4206-B31E-DF9C150638B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63A269EE-9CA4-44A6-9A96-D378043DE732}"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93B34CC-3B4F-4DD2-A693-63006C5FF6B8}" type="presOf" srcId="{9E0F2420-2F7C-4BC9-B3B1-41D079D7B9BA}" destId="{B6154193-CFF1-422A-A0B1-99E4EAC26EDE}" srcOrd="0" destOrd="0" presId="urn:microsoft.com/office/officeart/2005/8/layout/hChevron3"/>
    <dgm:cxn modelId="{631D9345-4623-44E5-B0AD-04174C468B9F}" type="presOf" srcId="{5FF2D4FE-A551-4F3F-AAC9-90D5FFA8619A}" destId="{565F66ED-5189-46DB-A579-BEA28FE6D986}" srcOrd="0" destOrd="0" presId="urn:microsoft.com/office/officeart/2005/8/layout/hChevron3"/>
    <dgm:cxn modelId="{8990D547-9A2F-493F-893A-427FDDA4CC8C}" type="presOf" srcId="{252357BE-30EA-49F7-9DBD-B5F30B4F4A9D}" destId="{AFF030F6-8D1D-42AA-8527-70CC9827071F}" srcOrd="0" destOrd="0" presId="urn:microsoft.com/office/officeart/2005/8/layout/hChevron3"/>
    <dgm:cxn modelId="{A1AF38F2-F8A4-484E-93BD-8D2BEF3B021C}"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8F6694DD-8050-4F75-B1C9-9CA0E71F73ED}"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33B06E9-2E05-48D4-A796-348E7C58C864}" type="presParOf" srcId="{AFF030F6-8D1D-42AA-8527-70CC9827071F}" destId="{371DF444-DDBC-427E-9FEE-DFE4E6239109}" srcOrd="0" destOrd="0" presId="urn:microsoft.com/office/officeart/2005/8/layout/hChevron3"/>
    <dgm:cxn modelId="{078BD99A-9E70-4E65-BB33-B57D91E7E21D}" type="presParOf" srcId="{AFF030F6-8D1D-42AA-8527-70CC9827071F}" destId="{ADC953D7-9E50-47BF-933D-60204B80E8FB}" srcOrd="1" destOrd="0" presId="urn:microsoft.com/office/officeart/2005/8/layout/hChevron3"/>
    <dgm:cxn modelId="{291453A8-7323-45A4-9C69-166407EEAEF9}" type="presParOf" srcId="{AFF030F6-8D1D-42AA-8527-70CC9827071F}" destId="{B6154193-CFF1-422A-A0B1-99E4EAC26EDE}" srcOrd="2" destOrd="0" presId="urn:microsoft.com/office/officeart/2005/8/layout/hChevron3"/>
    <dgm:cxn modelId="{53212186-C20F-4D4D-8CCA-CBBC4806AE7B}" type="presParOf" srcId="{AFF030F6-8D1D-42AA-8527-70CC9827071F}" destId="{B0D14E24-9419-4779-91B2-FCCDE3A94F4A}" srcOrd="3" destOrd="0" presId="urn:microsoft.com/office/officeart/2005/8/layout/hChevron3"/>
    <dgm:cxn modelId="{CA81181D-0871-4D57-A212-22D3F8172987}" type="presParOf" srcId="{AFF030F6-8D1D-42AA-8527-70CC9827071F}" destId="{565F66ED-5189-46DB-A579-BEA28FE6D986}" srcOrd="4" destOrd="0" presId="urn:microsoft.com/office/officeart/2005/8/layout/hChevron3"/>
    <dgm:cxn modelId="{4ACE7BDE-CFA0-446F-A898-EF84AF448EC0}" type="presParOf" srcId="{AFF030F6-8D1D-42AA-8527-70CC9827071F}" destId="{5E46F59D-5DCE-432B-B3A1-0BD5CF2E763E}" srcOrd="5" destOrd="0" presId="urn:microsoft.com/office/officeart/2005/8/layout/hChevron3"/>
    <dgm:cxn modelId="{2F6FC34D-189C-4FFC-AB89-F308A3CBD410}" type="presParOf" srcId="{AFF030F6-8D1D-42AA-8527-70CC9827071F}" destId="{4CE1BAFB-AD98-4868-A469-10A5BFCC62FB}" srcOrd="6" destOrd="0" presId="urn:microsoft.com/office/officeart/2005/8/layout/hChevron3"/>
    <dgm:cxn modelId="{04F06035-91DC-4070-A09E-EC98BAA8ECD8}" type="presParOf" srcId="{AFF030F6-8D1D-42AA-8527-70CC9827071F}" destId="{D4A6FAAB-8048-431A-808C-023578BE8F34}" srcOrd="7" destOrd="0" presId="urn:microsoft.com/office/officeart/2005/8/layout/hChevron3"/>
    <dgm:cxn modelId="{458A0B7F-44F2-4FFF-A369-ABA45F02783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E3875F85-C307-46CE-8DD3-7B59FB5E225E}" type="presOf" srcId="{9E0F2420-2F7C-4BC9-B3B1-41D079D7B9BA}" destId="{B6154193-CFF1-422A-A0B1-99E4EAC26EDE}" srcOrd="0" destOrd="0" presId="urn:microsoft.com/office/officeart/2005/8/layout/hChevron3"/>
    <dgm:cxn modelId="{92DAC937-6F9F-4EA8-92BF-9BEACED06619}" type="presOf" srcId="{5FF2D4FE-A551-4F3F-AAC9-90D5FFA8619A}" destId="{565F66ED-5189-46DB-A579-BEA28FE6D986}"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4BA3E978-1882-4E43-9580-3D7A15A54B24}" type="presOf" srcId="{11840DCF-704A-4333-851F-70B4FE134E39}" destId="{4CE1BAFB-AD98-4868-A469-10A5BFCC62FB}" srcOrd="0" destOrd="0" presId="urn:microsoft.com/office/officeart/2005/8/layout/hChevron3"/>
    <dgm:cxn modelId="{499666EE-C330-431E-B63E-BDA53B9AD914}"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22F7A131-3D63-482C-889B-09554AAA1EF0}"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07FF8199-6A04-42E3-AFBC-A2F8987069A8}" type="presOf" srcId="{53D53256-A754-4BBD-AA8A-3E51EF6B7332}" destId="{371DF444-DDBC-427E-9FEE-DFE4E6239109}" srcOrd="0" destOrd="0" presId="urn:microsoft.com/office/officeart/2005/8/layout/hChevron3"/>
    <dgm:cxn modelId="{8105FB3D-9854-4EC5-8740-0134667435A0}" type="presParOf" srcId="{AFF030F6-8D1D-42AA-8527-70CC9827071F}" destId="{371DF444-DDBC-427E-9FEE-DFE4E6239109}" srcOrd="0" destOrd="0" presId="urn:microsoft.com/office/officeart/2005/8/layout/hChevron3"/>
    <dgm:cxn modelId="{D6B17886-7C9B-4336-BFB7-8C8126EFBB21}" type="presParOf" srcId="{AFF030F6-8D1D-42AA-8527-70CC9827071F}" destId="{ADC953D7-9E50-47BF-933D-60204B80E8FB}" srcOrd="1" destOrd="0" presId="urn:microsoft.com/office/officeart/2005/8/layout/hChevron3"/>
    <dgm:cxn modelId="{F01B8415-1114-494D-AA56-745022F28ABF}" type="presParOf" srcId="{AFF030F6-8D1D-42AA-8527-70CC9827071F}" destId="{B6154193-CFF1-422A-A0B1-99E4EAC26EDE}" srcOrd="2" destOrd="0" presId="urn:microsoft.com/office/officeart/2005/8/layout/hChevron3"/>
    <dgm:cxn modelId="{8CDBE51A-DE3D-4300-A26D-ADAFFC0CC5DF}" type="presParOf" srcId="{AFF030F6-8D1D-42AA-8527-70CC9827071F}" destId="{B0D14E24-9419-4779-91B2-FCCDE3A94F4A}" srcOrd="3" destOrd="0" presId="urn:microsoft.com/office/officeart/2005/8/layout/hChevron3"/>
    <dgm:cxn modelId="{A3282278-A1E8-4906-82CF-FE3F77D6AE1D}" type="presParOf" srcId="{AFF030F6-8D1D-42AA-8527-70CC9827071F}" destId="{565F66ED-5189-46DB-A579-BEA28FE6D986}" srcOrd="4" destOrd="0" presId="urn:microsoft.com/office/officeart/2005/8/layout/hChevron3"/>
    <dgm:cxn modelId="{C7B07016-ADAE-4875-8F1C-857BB91F8635}" type="presParOf" srcId="{AFF030F6-8D1D-42AA-8527-70CC9827071F}" destId="{5E46F59D-5DCE-432B-B3A1-0BD5CF2E763E}" srcOrd="5" destOrd="0" presId="urn:microsoft.com/office/officeart/2005/8/layout/hChevron3"/>
    <dgm:cxn modelId="{F9E20097-F6E3-4240-9FC2-6F6D0C42E34E}" type="presParOf" srcId="{AFF030F6-8D1D-42AA-8527-70CC9827071F}" destId="{4CE1BAFB-AD98-4868-A469-10A5BFCC62FB}" srcOrd="6" destOrd="0" presId="urn:microsoft.com/office/officeart/2005/8/layout/hChevron3"/>
    <dgm:cxn modelId="{4DBFABF6-0A2B-4797-BD4E-A0993887AEB4}" type="presParOf" srcId="{AFF030F6-8D1D-42AA-8527-70CC9827071F}" destId="{D4A6FAAB-8048-431A-808C-023578BE8F34}" srcOrd="7" destOrd="0" presId="urn:microsoft.com/office/officeart/2005/8/layout/hChevron3"/>
    <dgm:cxn modelId="{32BA1A4F-6748-48EB-B3C4-990E32684A1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互聯網貨幣的運作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EE1026A-96BC-4937-A6DF-AE1389EBC5D5}" type="presOf" srcId="{5FF2D4FE-A551-4F3F-AAC9-90D5FFA8619A}" destId="{565F66ED-5189-46DB-A579-BEA28FE6D986}" srcOrd="0" destOrd="0" presId="urn:microsoft.com/office/officeart/2005/8/layout/hChevron3"/>
    <dgm:cxn modelId="{43449A8F-D229-4B66-A6E6-1F6109AD2788}"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1193F8-3B7C-4277-9D57-8AB946773665}"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B72C163A-B99C-4B07-9518-AC74ECBAEDE5}"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5832126-872C-49F5-BCF9-B4A4174869DB}"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4A1FD81-0CCD-4566-8B08-E887728A25C6}" type="presOf" srcId="{252357BE-30EA-49F7-9DBD-B5F30B4F4A9D}" destId="{AFF030F6-8D1D-42AA-8527-70CC9827071F}" srcOrd="0" destOrd="0" presId="urn:microsoft.com/office/officeart/2005/8/layout/hChevron3"/>
    <dgm:cxn modelId="{66CEAD81-E6AF-4C13-AF68-3956B7A77F2D}" type="presParOf" srcId="{AFF030F6-8D1D-42AA-8527-70CC9827071F}" destId="{371DF444-DDBC-427E-9FEE-DFE4E6239109}" srcOrd="0" destOrd="0" presId="urn:microsoft.com/office/officeart/2005/8/layout/hChevron3"/>
    <dgm:cxn modelId="{5202CC9E-6A70-4A82-8411-FB909F59696B}" type="presParOf" srcId="{AFF030F6-8D1D-42AA-8527-70CC9827071F}" destId="{ADC953D7-9E50-47BF-933D-60204B80E8FB}" srcOrd="1" destOrd="0" presId="urn:microsoft.com/office/officeart/2005/8/layout/hChevron3"/>
    <dgm:cxn modelId="{026CFC45-F2D9-44DC-A25B-55B1D9EF5751}" type="presParOf" srcId="{AFF030F6-8D1D-42AA-8527-70CC9827071F}" destId="{B6154193-CFF1-422A-A0B1-99E4EAC26EDE}" srcOrd="2" destOrd="0" presId="urn:microsoft.com/office/officeart/2005/8/layout/hChevron3"/>
    <dgm:cxn modelId="{729AC78A-85C3-42F3-BF02-69C152053B9F}" type="presParOf" srcId="{AFF030F6-8D1D-42AA-8527-70CC9827071F}" destId="{B0D14E24-9419-4779-91B2-FCCDE3A94F4A}" srcOrd="3" destOrd="0" presId="urn:microsoft.com/office/officeart/2005/8/layout/hChevron3"/>
    <dgm:cxn modelId="{C850581B-3CDC-4B4F-8BBD-ACCA54C3026D}" type="presParOf" srcId="{AFF030F6-8D1D-42AA-8527-70CC9827071F}" destId="{565F66ED-5189-46DB-A579-BEA28FE6D986}" srcOrd="4" destOrd="0" presId="urn:microsoft.com/office/officeart/2005/8/layout/hChevron3"/>
    <dgm:cxn modelId="{1E185D11-3457-4136-B6B2-28660F0E56CF}" type="presParOf" srcId="{AFF030F6-8D1D-42AA-8527-70CC9827071F}" destId="{5E46F59D-5DCE-432B-B3A1-0BD5CF2E763E}" srcOrd="5" destOrd="0" presId="urn:microsoft.com/office/officeart/2005/8/layout/hChevron3"/>
    <dgm:cxn modelId="{28F292E3-B7BF-4B96-9BFE-B31190E6104C}" type="presParOf" srcId="{AFF030F6-8D1D-42AA-8527-70CC9827071F}" destId="{4CE1BAFB-AD98-4868-A469-10A5BFCC62FB}" srcOrd="6" destOrd="0" presId="urn:microsoft.com/office/officeart/2005/8/layout/hChevron3"/>
    <dgm:cxn modelId="{31F89C02-6708-44A9-8FE7-743A8760D59C}" type="presParOf" srcId="{AFF030F6-8D1D-42AA-8527-70CC9827071F}" destId="{D4A6FAAB-8048-431A-808C-023578BE8F34}" srcOrd="7" destOrd="0" presId="urn:microsoft.com/office/officeart/2005/8/layout/hChevron3"/>
    <dgm:cxn modelId="{0181A694-DDF6-4CE5-A472-B706D7A95F8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56709394-0693-47D9-BD53-62B48541FA1C}"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13122446-B552-4223-9585-91C7797209B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2C92E672-E794-48C0-81CF-35678B7FC163}" type="presOf" srcId="{5FF2D4FE-A551-4F3F-AAC9-90D5FFA8619A}" destId="{565F66ED-5189-46DB-A579-BEA28FE6D986}" srcOrd="0" destOrd="0" presId="urn:microsoft.com/office/officeart/2005/8/layout/hChevron3"/>
    <dgm:cxn modelId="{B78770D9-A7CD-4950-807E-4CAF48BD4922}"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3F028C3-0FFA-4533-B094-9CE3CA6B7781}"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00BACCB-14C8-43B7-BB88-BD864BF3ED1C}" type="presOf" srcId="{252357BE-30EA-49F7-9DBD-B5F30B4F4A9D}" destId="{AFF030F6-8D1D-42AA-8527-70CC9827071F}" srcOrd="0" destOrd="0" presId="urn:microsoft.com/office/officeart/2005/8/layout/hChevron3"/>
    <dgm:cxn modelId="{39F21993-364E-4F7C-AE09-3B08121F9288}" type="presParOf" srcId="{AFF030F6-8D1D-42AA-8527-70CC9827071F}" destId="{371DF444-DDBC-427E-9FEE-DFE4E6239109}" srcOrd="0" destOrd="0" presId="urn:microsoft.com/office/officeart/2005/8/layout/hChevron3"/>
    <dgm:cxn modelId="{53050E67-58E2-439A-BCF5-E660145E2E63}" type="presParOf" srcId="{AFF030F6-8D1D-42AA-8527-70CC9827071F}" destId="{ADC953D7-9E50-47BF-933D-60204B80E8FB}" srcOrd="1" destOrd="0" presId="urn:microsoft.com/office/officeart/2005/8/layout/hChevron3"/>
    <dgm:cxn modelId="{D72BD235-0544-473C-B790-81D72EAFBE41}" type="presParOf" srcId="{AFF030F6-8D1D-42AA-8527-70CC9827071F}" destId="{B6154193-CFF1-422A-A0B1-99E4EAC26EDE}" srcOrd="2" destOrd="0" presId="urn:microsoft.com/office/officeart/2005/8/layout/hChevron3"/>
    <dgm:cxn modelId="{350F5E4A-5A3D-4641-95DA-C1DDD52A6DBD}" type="presParOf" srcId="{AFF030F6-8D1D-42AA-8527-70CC9827071F}" destId="{B0D14E24-9419-4779-91B2-FCCDE3A94F4A}" srcOrd="3" destOrd="0" presId="urn:microsoft.com/office/officeart/2005/8/layout/hChevron3"/>
    <dgm:cxn modelId="{9BF8DB84-6AC8-4847-A68E-27C4BD3ECC02}" type="presParOf" srcId="{AFF030F6-8D1D-42AA-8527-70CC9827071F}" destId="{565F66ED-5189-46DB-A579-BEA28FE6D986}" srcOrd="4" destOrd="0" presId="urn:microsoft.com/office/officeart/2005/8/layout/hChevron3"/>
    <dgm:cxn modelId="{51778361-6BC2-4919-B020-595B0FBFA385}" type="presParOf" srcId="{AFF030F6-8D1D-42AA-8527-70CC9827071F}" destId="{5E46F59D-5DCE-432B-B3A1-0BD5CF2E763E}" srcOrd="5" destOrd="0" presId="urn:microsoft.com/office/officeart/2005/8/layout/hChevron3"/>
    <dgm:cxn modelId="{27497038-F5BE-4392-933F-5DCA8595EB2F}" type="presParOf" srcId="{AFF030F6-8D1D-42AA-8527-70CC9827071F}" destId="{4CE1BAFB-AD98-4868-A469-10A5BFCC62FB}" srcOrd="6" destOrd="0" presId="urn:microsoft.com/office/officeart/2005/8/layout/hChevron3"/>
    <dgm:cxn modelId="{80E074D7-1787-4F63-B169-6D6417DB74C8}" type="presParOf" srcId="{AFF030F6-8D1D-42AA-8527-70CC9827071F}" destId="{D4A6FAAB-8048-431A-808C-023578BE8F34}" srcOrd="7" destOrd="0" presId="urn:microsoft.com/office/officeart/2005/8/layout/hChevron3"/>
    <dgm:cxn modelId="{51AD08A5-DC28-4D05-8836-EF5A32FD677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56709394-0693-47D9-BD53-62B48541FA1C}"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13122446-B552-4223-9585-91C7797209B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2C92E672-E794-48C0-81CF-35678B7FC163}" type="presOf" srcId="{5FF2D4FE-A551-4F3F-AAC9-90D5FFA8619A}" destId="{565F66ED-5189-46DB-A579-BEA28FE6D986}" srcOrd="0" destOrd="0" presId="urn:microsoft.com/office/officeart/2005/8/layout/hChevron3"/>
    <dgm:cxn modelId="{B78770D9-A7CD-4950-807E-4CAF48BD4922}"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3F028C3-0FFA-4533-B094-9CE3CA6B7781}"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00BACCB-14C8-43B7-BB88-BD864BF3ED1C}" type="presOf" srcId="{252357BE-30EA-49F7-9DBD-B5F30B4F4A9D}" destId="{AFF030F6-8D1D-42AA-8527-70CC9827071F}" srcOrd="0" destOrd="0" presId="urn:microsoft.com/office/officeart/2005/8/layout/hChevron3"/>
    <dgm:cxn modelId="{39F21993-364E-4F7C-AE09-3B08121F9288}" type="presParOf" srcId="{AFF030F6-8D1D-42AA-8527-70CC9827071F}" destId="{371DF444-DDBC-427E-9FEE-DFE4E6239109}" srcOrd="0" destOrd="0" presId="urn:microsoft.com/office/officeart/2005/8/layout/hChevron3"/>
    <dgm:cxn modelId="{53050E67-58E2-439A-BCF5-E660145E2E63}" type="presParOf" srcId="{AFF030F6-8D1D-42AA-8527-70CC9827071F}" destId="{ADC953D7-9E50-47BF-933D-60204B80E8FB}" srcOrd="1" destOrd="0" presId="urn:microsoft.com/office/officeart/2005/8/layout/hChevron3"/>
    <dgm:cxn modelId="{D72BD235-0544-473C-B790-81D72EAFBE41}" type="presParOf" srcId="{AFF030F6-8D1D-42AA-8527-70CC9827071F}" destId="{B6154193-CFF1-422A-A0B1-99E4EAC26EDE}" srcOrd="2" destOrd="0" presId="urn:microsoft.com/office/officeart/2005/8/layout/hChevron3"/>
    <dgm:cxn modelId="{350F5E4A-5A3D-4641-95DA-C1DDD52A6DBD}" type="presParOf" srcId="{AFF030F6-8D1D-42AA-8527-70CC9827071F}" destId="{B0D14E24-9419-4779-91B2-FCCDE3A94F4A}" srcOrd="3" destOrd="0" presId="urn:microsoft.com/office/officeart/2005/8/layout/hChevron3"/>
    <dgm:cxn modelId="{9BF8DB84-6AC8-4847-A68E-27C4BD3ECC02}" type="presParOf" srcId="{AFF030F6-8D1D-42AA-8527-70CC9827071F}" destId="{565F66ED-5189-46DB-A579-BEA28FE6D986}" srcOrd="4" destOrd="0" presId="urn:microsoft.com/office/officeart/2005/8/layout/hChevron3"/>
    <dgm:cxn modelId="{51778361-6BC2-4919-B020-595B0FBFA385}" type="presParOf" srcId="{AFF030F6-8D1D-42AA-8527-70CC9827071F}" destId="{5E46F59D-5DCE-432B-B3A1-0BD5CF2E763E}" srcOrd="5" destOrd="0" presId="urn:microsoft.com/office/officeart/2005/8/layout/hChevron3"/>
    <dgm:cxn modelId="{27497038-F5BE-4392-933F-5DCA8595EB2F}" type="presParOf" srcId="{AFF030F6-8D1D-42AA-8527-70CC9827071F}" destId="{4CE1BAFB-AD98-4868-A469-10A5BFCC62FB}" srcOrd="6" destOrd="0" presId="urn:microsoft.com/office/officeart/2005/8/layout/hChevron3"/>
    <dgm:cxn modelId="{80E074D7-1787-4F63-B169-6D6417DB74C8}" type="presParOf" srcId="{AFF030F6-8D1D-42AA-8527-70CC9827071F}" destId="{D4A6FAAB-8048-431A-808C-023578BE8F34}" srcOrd="7" destOrd="0" presId="urn:microsoft.com/office/officeart/2005/8/layout/hChevron3"/>
    <dgm:cxn modelId="{51AD08A5-DC28-4D05-8836-EF5A32FD677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47D814-3902-452A-8104-B5AD9739B0F8}" type="doc">
      <dgm:prSet loTypeId="urn:microsoft.com/office/officeart/2005/8/layout/hierarchy4" loCatId="hierarchy" qsTypeId="urn:microsoft.com/office/officeart/2005/8/quickstyle/simple1" qsCatId="simple" csTypeId="urn:microsoft.com/office/officeart/2005/8/colors/accent6_5" csCatId="accent6" phldr="1"/>
      <dgm:spPr/>
      <dgm:t>
        <a:bodyPr/>
        <a:lstStyle/>
        <a:p>
          <a:endParaRPr lang="zh-TW" altLang="en-US"/>
        </a:p>
      </dgm:t>
    </dgm:pt>
    <dgm:pt modelId="{1CB22414-06C1-4DC1-80DD-478A94640594}">
      <dgm:prSet phldrT="[文字]"/>
      <dgm:spPr>
        <a:solidFill>
          <a:schemeClr val="tx2">
            <a:alpha val="80000"/>
          </a:schemeClr>
        </a:solidFill>
      </dgm:spPr>
      <dgm:t>
        <a:bodyPr/>
        <a:lstStyle/>
        <a:p>
          <a:r>
            <a:rPr lang="zh-TW" altLang="en-US" b="1" dirty="0"/>
            <a:t>法定貨幣</a:t>
          </a:r>
        </a:p>
      </dgm:t>
    </dgm:pt>
    <dgm:pt modelId="{8AC5AFDA-6E06-4F54-85D4-387A3F76C4D9}" type="parTrans" cxnId="{AA3664FF-0F21-4A52-ABC9-A5F11F2165F1}">
      <dgm:prSet/>
      <dgm:spPr/>
      <dgm:t>
        <a:bodyPr/>
        <a:lstStyle/>
        <a:p>
          <a:endParaRPr lang="zh-TW" altLang="en-US"/>
        </a:p>
      </dgm:t>
    </dgm:pt>
    <dgm:pt modelId="{028331B0-C4BB-4946-9650-CA819299E702}" type="sibTrans" cxnId="{AA3664FF-0F21-4A52-ABC9-A5F11F2165F1}">
      <dgm:prSet/>
      <dgm:spPr/>
      <dgm:t>
        <a:bodyPr/>
        <a:lstStyle/>
        <a:p>
          <a:endParaRPr lang="zh-TW" altLang="en-US"/>
        </a:p>
      </dgm:t>
    </dgm:pt>
    <dgm:pt modelId="{D6C50300-CB89-41A5-A0C1-6E6152E3B51C}">
      <dgm:prSet phldrT="[文字]" custT="1"/>
      <dgm:spPr>
        <a:solidFill>
          <a:srgbClr val="922633">
            <a:alpha val="89804"/>
          </a:srgbClr>
        </a:solidFill>
      </dgm:spPr>
      <dgm:t>
        <a:bodyPr/>
        <a:lstStyle/>
        <a:p>
          <a:r>
            <a:rPr lang="zh-TW" altLang="en-US" sz="2200" dirty="0"/>
            <a:t>傳統</a:t>
          </a:r>
        </a:p>
      </dgm:t>
    </dgm:pt>
    <dgm:pt modelId="{5AA9438C-BE61-4153-B99F-BBB433E7AACE}" type="parTrans" cxnId="{2AC9500B-CB91-4E42-877C-989E36B8DF80}">
      <dgm:prSet/>
      <dgm:spPr/>
      <dgm:t>
        <a:bodyPr/>
        <a:lstStyle/>
        <a:p>
          <a:endParaRPr lang="zh-TW" altLang="en-US"/>
        </a:p>
      </dgm:t>
    </dgm:pt>
    <dgm:pt modelId="{F6FB3A9E-32CB-40DF-BEA2-A79AE2CDF1B0}" type="sibTrans" cxnId="{2AC9500B-CB91-4E42-877C-989E36B8DF80}">
      <dgm:prSet/>
      <dgm:spPr/>
      <dgm:t>
        <a:bodyPr/>
        <a:lstStyle/>
        <a:p>
          <a:endParaRPr lang="zh-TW" altLang="en-US"/>
        </a:p>
      </dgm:t>
    </dgm:pt>
    <dgm:pt modelId="{F64893D1-14B1-4EAA-85E9-C44173259CC5}">
      <dgm:prSet phldrT="[文字]" custT="1"/>
      <dgm:spPr>
        <a:solidFill>
          <a:srgbClr val="DA6C79"/>
        </a:solidFill>
      </dgm:spPr>
      <dgm:t>
        <a:bodyPr/>
        <a:lstStyle/>
        <a:p>
          <a:r>
            <a:rPr lang="en-US" altLang="zh-TW" sz="1800" kern="1200" dirty="0"/>
            <a:t>EX. </a:t>
          </a:r>
          <a:r>
            <a:rPr lang="zh-TW" altLang="en-US" sz="2200" b="0" kern="1200" dirty="0">
              <a:solidFill>
                <a:prstClr val="white"/>
              </a:solidFill>
              <a:latin typeface="Corbel"/>
              <a:ea typeface="微軟正黑體"/>
              <a:cs typeface="+mn-cs"/>
            </a:rPr>
            <a:t>賭場代幣</a:t>
          </a:r>
        </a:p>
      </dgm:t>
    </dgm:pt>
    <dgm:pt modelId="{1F54E269-0C57-484A-A89F-D8E5A49D418F}" type="parTrans" cxnId="{A835C942-8341-4BA9-96D5-A5999D700F7A}">
      <dgm:prSet/>
      <dgm:spPr/>
      <dgm:t>
        <a:bodyPr/>
        <a:lstStyle/>
        <a:p>
          <a:endParaRPr lang="zh-TW" altLang="en-US"/>
        </a:p>
      </dgm:t>
    </dgm:pt>
    <dgm:pt modelId="{21A9271E-5DF4-41CD-8B58-7A7DC9B298EE}" type="sibTrans" cxnId="{A835C942-8341-4BA9-96D5-A5999D700F7A}">
      <dgm:prSet/>
      <dgm:spPr/>
      <dgm:t>
        <a:bodyPr/>
        <a:lstStyle/>
        <a:p>
          <a:endParaRPr lang="zh-TW" altLang="en-US"/>
        </a:p>
      </dgm:t>
    </dgm:pt>
    <dgm:pt modelId="{EBC8143F-245B-4717-8574-4B6F99A679DC}">
      <dgm:prSet phldrT="[文字]" custT="1"/>
      <dgm:spPr>
        <a:solidFill>
          <a:srgbClr val="00698E"/>
        </a:solidFill>
      </dgm:spPr>
      <dgm:t>
        <a:bodyPr/>
        <a:lstStyle/>
        <a:p>
          <a:r>
            <a:rPr lang="zh-TW" altLang="en-US" sz="2400" dirty="0"/>
            <a:t>數位化 </a:t>
          </a:r>
          <a:r>
            <a:rPr lang="en-US" altLang="zh-TW" sz="2400" dirty="0"/>
            <a:t>(</a:t>
          </a:r>
          <a:r>
            <a:rPr lang="zh-TW" altLang="en-US" sz="2400" dirty="0"/>
            <a:t>虛擬貨幣</a:t>
          </a:r>
          <a:r>
            <a:rPr lang="en-US" altLang="zh-TW" sz="2400" dirty="0"/>
            <a:t>)</a:t>
          </a:r>
          <a:endParaRPr lang="zh-TW" altLang="en-US" sz="2400" dirty="0"/>
        </a:p>
      </dgm:t>
    </dgm:pt>
    <dgm:pt modelId="{56CC1A88-EFD2-4802-83A9-CD7E6EE9C0DC}" type="parTrans" cxnId="{0C8F0F23-86E7-4CB4-A516-4A4569D93EDB}">
      <dgm:prSet/>
      <dgm:spPr/>
      <dgm:t>
        <a:bodyPr/>
        <a:lstStyle/>
        <a:p>
          <a:endParaRPr lang="zh-TW" altLang="en-US"/>
        </a:p>
      </dgm:t>
    </dgm:pt>
    <dgm:pt modelId="{3AEC786B-D8B1-4BF2-8CF6-35576D253884}" type="sibTrans" cxnId="{0C8F0F23-86E7-4CB4-A516-4A4569D93EDB}">
      <dgm:prSet/>
      <dgm:spPr/>
      <dgm:t>
        <a:bodyPr/>
        <a:lstStyle/>
        <a:p>
          <a:endParaRPr lang="zh-TW" altLang="en-US"/>
        </a:p>
      </dgm:t>
    </dgm:pt>
    <dgm:pt modelId="{95969885-9A3A-43B0-A65B-3063B52ECE57}">
      <dgm:prSet phldrT="[文字]"/>
      <dgm:spPr>
        <a:solidFill>
          <a:schemeClr val="tx2">
            <a:alpha val="80000"/>
          </a:schemeClr>
        </a:solidFill>
      </dgm:spPr>
      <dgm:t>
        <a:bodyPr/>
        <a:lstStyle/>
        <a:p>
          <a:r>
            <a:rPr lang="zh-TW" altLang="en-US" b="1" dirty="0"/>
            <a:t>非法定貨幣</a:t>
          </a:r>
        </a:p>
      </dgm:t>
    </dgm:pt>
    <dgm:pt modelId="{4010AD4F-7D8E-4332-B8BB-665E218874FD}" type="parTrans" cxnId="{DAF3FF87-F8D4-4736-B326-70B458A366A0}">
      <dgm:prSet/>
      <dgm:spPr/>
      <dgm:t>
        <a:bodyPr/>
        <a:lstStyle/>
        <a:p>
          <a:endParaRPr lang="zh-TW" altLang="en-US"/>
        </a:p>
      </dgm:t>
    </dgm:pt>
    <dgm:pt modelId="{58A24C5E-CA0D-4DE7-83DF-FB2A78749934}" type="sibTrans" cxnId="{DAF3FF87-F8D4-4736-B326-70B458A366A0}">
      <dgm:prSet/>
      <dgm:spPr/>
      <dgm:t>
        <a:bodyPr/>
        <a:lstStyle/>
        <a:p>
          <a:endParaRPr lang="zh-TW" altLang="en-US"/>
        </a:p>
      </dgm:t>
    </dgm:pt>
    <dgm:pt modelId="{D1F13C40-B0DA-4CFD-AAF6-EA26F77384DA}">
      <dgm:prSet phldrT="[文字]"/>
      <dgm:spPr>
        <a:solidFill>
          <a:srgbClr val="008BBC"/>
        </a:solidFill>
      </dgm:spPr>
      <dgm:t>
        <a:bodyPr/>
        <a:lstStyle/>
        <a:p>
          <a:pPr algn="ctr"/>
          <a:r>
            <a:rPr lang="en-US" altLang="zh-TW" dirty="0"/>
            <a:t>【</a:t>
          </a:r>
          <a:r>
            <a:rPr lang="zh-TW" altLang="en-US" dirty="0"/>
            <a:t>網路形式</a:t>
          </a:r>
          <a:r>
            <a:rPr lang="en-US" altLang="zh-TW" dirty="0"/>
            <a:t>】</a:t>
          </a:r>
          <a:br>
            <a:rPr lang="en-US" altLang="zh-TW" dirty="0"/>
          </a:br>
          <a:r>
            <a:rPr lang="zh-TW" altLang="en-US" dirty="0"/>
            <a:t>  第三方支付平台帳戶</a:t>
          </a:r>
        </a:p>
      </dgm:t>
    </dgm:pt>
    <dgm:pt modelId="{312998DD-90DD-414E-96F3-C433E689CC72}" type="parTrans" cxnId="{4A81E70A-61DD-4517-92B7-B226EF944433}">
      <dgm:prSet/>
      <dgm:spPr/>
      <dgm:t>
        <a:bodyPr/>
        <a:lstStyle/>
        <a:p>
          <a:endParaRPr lang="zh-TW" altLang="en-US"/>
        </a:p>
      </dgm:t>
    </dgm:pt>
    <dgm:pt modelId="{FEE23DE9-ED6A-493C-97DC-13219D45D094}" type="sibTrans" cxnId="{4A81E70A-61DD-4517-92B7-B226EF944433}">
      <dgm:prSet/>
      <dgm:spPr/>
      <dgm:t>
        <a:bodyPr/>
        <a:lstStyle/>
        <a:p>
          <a:endParaRPr lang="zh-TW" altLang="en-US"/>
        </a:p>
      </dgm:t>
    </dgm:pt>
    <dgm:pt modelId="{0D6F8685-DF5E-421A-A30C-721C2DA7A0D1}">
      <dgm:prSet phldrT="[文字]" custT="1"/>
      <dgm:spPr>
        <a:solidFill>
          <a:srgbClr val="00698E"/>
        </a:solidFill>
      </dgm:spPr>
      <dgm:t>
        <a:bodyPr/>
        <a:lstStyle/>
        <a:p>
          <a:r>
            <a:rPr lang="zh-TW" altLang="en-US" sz="2400" dirty="0"/>
            <a:t>數位化 </a:t>
          </a:r>
          <a:r>
            <a:rPr lang="en-US" altLang="zh-TW" sz="2400" dirty="0"/>
            <a:t>(</a:t>
          </a:r>
          <a:r>
            <a:rPr lang="zh-TW" altLang="en-US" sz="2400" dirty="0"/>
            <a:t>電子貨幣</a:t>
          </a:r>
          <a:r>
            <a:rPr lang="en-US" altLang="zh-TW" sz="2400" dirty="0"/>
            <a:t>)</a:t>
          </a:r>
          <a:endParaRPr lang="zh-TW" altLang="en-US" sz="2400" dirty="0"/>
        </a:p>
      </dgm:t>
    </dgm:pt>
    <dgm:pt modelId="{B25DC796-8DAB-4047-8DE6-8B9702189C37}" type="parTrans" cxnId="{055D55BB-B2A5-4988-AE2B-15DA84F8661D}">
      <dgm:prSet/>
      <dgm:spPr/>
      <dgm:t>
        <a:bodyPr/>
        <a:lstStyle/>
        <a:p>
          <a:endParaRPr lang="zh-TW" altLang="en-US"/>
        </a:p>
      </dgm:t>
    </dgm:pt>
    <dgm:pt modelId="{B2A68114-142A-4B28-829B-FE5B0CB1E86C}" type="sibTrans" cxnId="{055D55BB-B2A5-4988-AE2B-15DA84F8661D}">
      <dgm:prSet/>
      <dgm:spPr/>
      <dgm:t>
        <a:bodyPr/>
        <a:lstStyle/>
        <a:p>
          <a:endParaRPr lang="zh-TW" altLang="en-US"/>
        </a:p>
      </dgm:t>
    </dgm:pt>
    <dgm:pt modelId="{6DF51B40-326B-4E9C-9F10-9407BFA90AE1}">
      <dgm:prSet phldrT="[文字]" custT="1"/>
      <dgm:spPr>
        <a:solidFill>
          <a:srgbClr val="006A68"/>
        </a:solidFill>
      </dgm:spPr>
      <dgm:t>
        <a:bodyPr/>
        <a:lstStyle/>
        <a:p>
          <a:r>
            <a:rPr lang="zh-TW" altLang="en-US" sz="2400" dirty="0"/>
            <a:t>傳統</a:t>
          </a:r>
        </a:p>
      </dgm:t>
    </dgm:pt>
    <dgm:pt modelId="{F35A1AF8-86CB-40DA-B65B-C3CEBD3E6BF0}" type="parTrans" cxnId="{E41E8CBD-0A83-4DAB-BBCA-02EE13FC5982}">
      <dgm:prSet/>
      <dgm:spPr/>
      <dgm:t>
        <a:bodyPr/>
        <a:lstStyle/>
        <a:p>
          <a:endParaRPr lang="zh-TW" altLang="en-US"/>
        </a:p>
      </dgm:t>
    </dgm:pt>
    <dgm:pt modelId="{D5BFF8F4-1931-46D8-AB58-F7364F38865B}" type="sibTrans" cxnId="{E41E8CBD-0A83-4DAB-BBCA-02EE13FC5982}">
      <dgm:prSet/>
      <dgm:spPr/>
      <dgm:t>
        <a:bodyPr/>
        <a:lstStyle/>
        <a:p>
          <a:endParaRPr lang="zh-TW" altLang="en-US"/>
        </a:p>
      </dgm:t>
    </dgm:pt>
    <dgm:pt modelId="{9C4031C1-BD6D-4366-800F-78A6E13C5DD5}">
      <dgm:prSet phldrT="[文字]"/>
      <dgm:spPr>
        <a:solidFill>
          <a:srgbClr val="008E8B"/>
        </a:solidFill>
      </dgm:spPr>
      <dgm:t>
        <a:bodyPr/>
        <a:lstStyle/>
        <a:p>
          <a:r>
            <a:rPr lang="zh-TW" altLang="en-US" dirty="0"/>
            <a:t>商品貨幣 金屬貨幣</a:t>
          </a:r>
          <a:endParaRPr lang="en-US" altLang="zh-TW" dirty="0"/>
        </a:p>
      </dgm:t>
    </dgm:pt>
    <dgm:pt modelId="{AB01F3BC-C6A7-4549-83F9-09F7F23B77AA}" type="parTrans" cxnId="{05A11B78-A86F-40DC-A1AC-475D1F4B1934}">
      <dgm:prSet/>
      <dgm:spPr/>
      <dgm:t>
        <a:bodyPr/>
        <a:lstStyle/>
        <a:p>
          <a:endParaRPr lang="zh-TW" altLang="en-US"/>
        </a:p>
      </dgm:t>
    </dgm:pt>
    <dgm:pt modelId="{9EA7FFFC-5E4B-4E21-AE37-D0B2DDF714B0}" type="sibTrans" cxnId="{05A11B78-A86F-40DC-A1AC-475D1F4B1934}">
      <dgm:prSet/>
      <dgm:spPr/>
      <dgm:t>
        <a:bodyPr/>
        <a:lstStyle/>
        <a:p>
          <a:endParaRPr lang="zh-TW" altLang="en-US"/>
        </a:p>
      </dgm:t>
    </dgm:pt>
    <dgm:pt modelId="{3279B848-E755-4B37-88A0-5AFBAFADF5C6}">
      <dgm:prSet phldrT="[文字]"/>
      <dgm:spPr>
        <a:solidFill>
          <a:srgbClr val="008BBC"/>
        </a:solidFill>
      </dgm:spPr>
      <dgm:t>
        <a:bodyPr/>
        <a:lstStyle/>
        <a:p>
          <a:pPr algn="ctr"/>
          <a:r>
            <a:rPr lang="en-US" altLang="zh-TW" dirty="0"/>
            <a:t>【</a:t>
          </a:r>
          <a:r>
            <a:rPr lang="zh-TW" altLang="en-US" dirty="0"/>
            <a:t>卡片形式</a:t>
          </a:r>
          <a:r>
            <a:rPr lang="en-US" altLang="zh-TW" dirty="0"/>
            <a:t>】</a:t>
          </a:r>
          <a:br>
            <a:rPr lang="en-US" altLang="zh-TW" dirty="0"/>
          </a:br>
          <a:r>
            <a:rPr lang="en-US" altLang="zh-TW" dirty="0"/>
            <a:t>  </a:t>
          </a:r>
          <a:r>
            <a:rPr lang="zh-TW" altLang="en-US" dirty="0"/>
            <a:t>塑膠貨幣 信用貨幣</a:t>
          </a:r>
        </a:p>
      </dgm:t>
    </dgm:pt>
    <dgm:pt modelId="{4191ECC5-3414-47ED-B9FD-0FF62846FEA7}" type="parTrans" cxnId="{99C3AFC8-3C20-4725-9CA2-1F26BB4A11B9}">
      <dgm:prSet/>
      <dgm:spPr/>
      <dgm:t>
        <a:bodyPr/>
        <a:lstStyle/>
        <a:p>
          <a:endParaRPr lang="zh-TW" altLang="en-US"/>
        </a:p>
      </dgm:t>
    </dgm:pt>
    <dgm:pt modelId="{21B6488D-0A64-4E25-8A3B-8EFE25455524}" type="sibTrans" cxnId="{99C3AFC8-3C20-4725-9CA2-1F26BB4A11B9}">
      <dgm:prSet/>
      <dgm:spPr/>
      <dgm:t>
        <a:bodyPr/>
        <a:lstStyle/>
        <a:p>
          <a:endParaRPr lang="zh-TW" altLang="en-US"/>
        </a:p>
      </dgm:t>
    </dgm:pt>
    <dgm:pt modelId="{E77934EC-FA88-4D8F-B8F6-141FA252F5D5}">
      <dgm:prSet phldrT="[文字]"/>
      <dgm:spPr>
        <a:solidFill>
          <a:srgbClr val="008BBC"/>
        </a:solidFill>
      </dgm:spPr>
      <dgm:t>
        <a:bodyPr/>
        <a:lstStyle/>
        <a:p>
          <a:r>
            <a:rPr lang="en-US" altLang="zh-TW" dirty="0"/>
            <a:t>【</a:t>
          </a:r>
          <a:r>
            <a:rPr lang="zh-TW" altLang="en-US" dirty="0"/>
            <a:t>開放式</a:t>
          </a:r>
          <a:r>
            <a:rPr lang="en-US" altLang="zh-TW" dirty="0"/>
            <a:t>】</a:t>
          </a:r>
          <a:endParaRPr lang="zh-TW" altLang="en-US" dirty="0"/>
        </a:p>
      </dgm:t>
    </dgm:pt>
    <dgm:pt modelId="{9ECD9214-D986-48FB-BFFE-BB06F02B4B6E}" type="parTrans" cxnId="{812725E6-DF48-4BDC-BA73-84EB4BB5C601}">
      <dgm:prSet/>
      <dgm:spPr/>
      <dgm:t>
        <a:bodyPr/>
        <a:lstStyle/>
        <a:p>
          <a:endParaRPr lang="zh-TW" altLang="en-US"/>
        </a:p>
      </dgm:t>
    </dgm:pt>
    <dgm:pt modelId="{DFC9A7B9-20B7-4B7C-B338-CF870EC57660}" type="sibTrans" cxnId="{812725E6-DF48-4BDC-BA73-84EB4BB5C601}">
      <dgm:prSet/>
      <dgm:spPr/>
      <dgm:t>
        <a:bodyPr/>
        <a:lstStyle/>
        <a:p>
          <a:endParaRPr lang="zh-TW" altLang="en-US"/>
        </a:p>
      </dgm:t>
    </dgm:pt>
    <dgm:pt modelId="{6779DA72-7586-4F2C-A63B-6549B98EA7FB}">
      <dgm:prSet phldrT="[文字]" custT="1"/>
      <dgm:spPr>
        <a:solidFill>
          <a:srgbClr val="008BBC"/>
        </a:solidFill>
      </dgm:spPr>
      <dgm:t>
        <a:bodyPr/>
        <a:lstStyle/>
        <a:p>
          <a:pPr marL="0" lvl="0" algn="ctr" defTabSz="977900">
            <a:lnSpc>
              <a:spcPct val="90000"/>
            </a:lnSpc>
            <a:spcBef>
              <a:spcPct val="0"/>
            </a:spcBef>
            <a:spcAft>
              <a:spcPct val="35000"/>
            </a:spcAft>
            <a:buNone/>
          </a:pPr>
          <a:r>
            <a:rPr lang="en-US" altLang="zh-TW" sz="2200" kern="1200" dirty="0"/>
            <a:t>【</a:t>
          </a:r>
          <a:r>
            <a:rPr lang="zh-TW" altLang="en-US" sz="2200" kern="1200" dirty="0"/>
            <a:t>封閉式</a:t>
          </a:r>
          <a:r>
            <a:rPr lang="en-US" altLang="zh-TW" sz="2200" kern="1200" dirty="0"/>
            <a:t>】</a:t>
          </a:r>
          <a:r>
            <a:rPr lang="en-US" altLang="zh-TW" sz="2000" kern="1200" dirty="0">
              <a:solidFill>
                <a:prstClr val="white"/>
              </a:solidFill>
              <a:latin typeface="Corbel"/>
              <a:ea typeface="微軟正黑體"/>
              <a:cs typeface="+mn-cs"/>
            </a:rPr>
            <a:t>EX. </a:t>
          </a:r>
          <a:r>
            <a:rPr lang="zh-TW" altLang="en-US" sz="2000" kern="1200" dirty="0">
              <a:solidFill>
                <a:prstClr val="white"/>
              </a:solidFill>
              <a:latin typeface="Corbel"/>
              <a:ea typeface="微軟正黑體"/>
              <a:cs typeface="+mn-cs"/>
            </a:rPr>
            <a:t>遊戲幣</a:t>
          </a:r>
        </a:p>
      </dgm:t>
    </dgm:pt>
    <dgm:pt modelId="{DD540E6C-CEDC-4865-8891-C3E51901625E}" type="parTrans" cxnId="{9C0F16CC-9504-4C56-995A-C609590AB44E}">
      <dgm:prSet/>
      <dgm:spPr/>
      <dgm:t>
        <a:bodyPr/>
        <a:lstStyle/>
        <a:p>
          <a:endParaRPr lang="zh-TW" altLang="en-US"/>
        </a:p>
      </dgm:t>
    </dgm:pt>
    <dgm:pt modelId="{B4AFEDBF-7FAC-4142-97B3-C68F2856800E}" type="sibTrans" cxnId="{9C0F16CC-9504-4C56-995A-C609590AB44E}">
      <dgm:prSet/>
      <dgm:spPr/>
      <dgm:t>
        <a:bodyPr/>
        <a:lstStyle/>
        <a:p>
          <a:endParaRPr lang="zh-TW" altLang="en-US"/>
        </a:p>
      </dgm:t>
    </dgm:pt>
    <dgm:pt modelId="{CD92746D-7138-4FC7-92CC-611BE7FED780}">
      <dgm:prSet phldrT="[文字]"/>
      <dgm:spPr>
        <a:solidFill>
          <a:srgbClr val="008BBC"/>
        </a:solidFill>
      </dgm:spPr>
      <dgm:t>
        <a:bodyPr/>
        <a:lstStyle/>
        <a:p>
          <a:r>
            <a:rPr lang="en-US" altLang="zh-TW" dirty="0"/>
            <a:t>【</a:t>
          </a:r>
          <a:r>
            <a:rPr lang="zh-TW" altLang="en-US" dirty="0"/>
            <a:t>去中心化</a:t>
          </a:r>
          <a:r>
            <a:rPr lang="en-US" altLang="zh-TW" dirty="0"/>
            <a:t>】</a:t>
          </a:r>
          <a:r>
            <a:rPr lang="zh-TW" altLang="en-US" dirty="0"/>
            <a:t>加密貨幣     </a:t>
          </a:r>
          <a:r>
            <a:rPr lang="en-US" altLang="zh-TW" dirty="0"/>
            <a:t>EX. </a:t>
          </a:r>
          <a:r>
            <a:rPr lang="zh-TW" altLang="en-US" dirty="0"/>
            <a:t>比特幣</a:t>
          </a:r>
        </a:p>
      </dgm:t>
    </dgm:pt>
    <dgm:pt modelId="{553C4469-C1D7-46D1-B425-132CBFF3A808}" type="parTrans" cxnId="{FDF4026F-673C-489E-AE8A-1F9703EF698B}">
      <dgm:prSet/>
      <dgm:spPr/>
      <dgm:t>
        <a:bodyPr/>
        <a:lstStyle/>
        <a:p>
          <a:endParaRPr lang="zh-TW" altLang="en-US"/>
        </a:p>
      </dgm:t>
    </dgm:pt>
    <dgm:pt modelId="{0EB4D9F2-2BE5-460A-8D58-3E8199112FCB}" type="sibTrans" cxnId="{FDF4026F-673C-489E-AE8A-1F9703EF698B}">
      <dgm:prSet/>
      <dgm:spPr/>
      <dgm:t>
        <a:bodyPr/>
        <a:lstStyle/>
        <a:p>
          <a:endParaRPr lang="zh-TW" altLang="en-US"/>
        </a:p>
      </dgm:t>
    </dgm:pt>
    <dgm:pt modelId="{B7F15642-8977-4D13-B105-4C804FE4C1AF}">
      <dgm:prSet phldrT="[文字]"/>
      <dgm:spPr>
        <a:solidFill>
          <a:srgbClr val="008BBC"/>
        </a:solidFill>
      </dgm:spPr>
      <dgm:t>
        <a:bodyPr/>
        <a:lstStyle/>
        <a:p>
          <a:r>
            <a:rPr lang="en-US" altLang="zh-TW" dirty="0"/>
            <a:t>【</a:t>
          </a:r>
          <a:r>
            <a:rPr lang="zh-TW" altLang="en-US" dirty="0"/>
            <a:t>有中介發行機構</a:t>
          </a:r>
          <a:r>
            <a:rPr lang="en-US" altLang="zh-TW" dirty="0"/>
            <a:t>】     EX. </a:t>
          </a:r>
          <a:r>
            <a:rPr lang="zh-TW" altLang="en-US" dirty="0"/>
            <a:t>亞馬遜幣</a:t>
          </a:r>
        </a:p>
      </dgm:t>
    </dgm:pt>
    <dgm:pt modelId="{F9F67436-B0AD-4B72-97EE-32345210B00E}" type="parTrans" cxnId="{9322FF2B-34B6-4DBC-8F6D-A65655333509}">
      <dgm:prSet/>
      <dgm:spPr/>
      <dgm:t>
        <a:bodyPr/>
        <a:lstStyle/>
        <a:p>
          <a:endParaRPr lang="zh-TW" altLang="en-US"/>
        </a:p>
      </dgm:t>
    </dgm:pt>
    <dgm:pt modelId="{30FEC3CC-17A9-44B2-88BE-727168317A96}" type="sibTrans" cxnId="{9322FF2B-34B6-4DBC-8F6D-A65655333509}">
      <dgm:prSet/>
      <dgm:spPr/>
      <dgm:t>
        <a:bodyPr/>
        <a:lstStyle/>
        <a:p>
          <a:endParaRPr lang="zh-TW" altLang="en-US"/>
        </a:p>
      </dgm:t>
    </dgm:pt>
    <dgm:pt modelId="{74294023-CAF2-4D01-8AC7-D414AA2BCEEA}" type="pres">
      <dgm:prSet presAssocID="{9147D814-3902-452A-8104-B5AD9739B0F8}" presName="Name0" presStyleCnt="0">
        <dgm:presLayoutVars>
          <dgm:chPref val="1"/>
          <dgm:dir/>
          <dgm:animOne val="branch"/>
          <dgm:animLvl val="lvl"/>
          <dgm:resizeHandles/>
        </dgm:presLayoutVars>
      </dgm:prSet>
      <dgm:spPr/>
      <dgm:t>
        <a:bodyPr/>
        <a:lstStyle/>
        <a:p>
          <a:endParaRPr lang="zh-TW" altLang="en-US"/>
        </a:p>
      </dgm:t>
    </dgm:pt>
    <dgm:pt modelId="{76C7A516-7595-4D4A-BC1F-E5F350D5C91E}" type="pres">
      <dgm:prSet presAssocID="{1CB22414-06C1-4DC1-80DD-478A94640594}" presName="vertOne" presStyleCnt="0"/>
      <dgm:spPr/>
    </dgm:pt>
    <dgm:pt modelId="{0643CBB2-F7CE-4CC1-AEBA-BD13C37495C5}" type="pres">
      <dgm:prSet presAssocID="{1CB22414-06C1-4DC1-80DD-478A94640594}" presName="txOne" presStyleLbl="node0" presStyleIdx="0" presStyleCnt="2" custScaleY="57215">
        <dgm:presLayoutVars>
          <dgm:chPref val="3"/>
        </dgm:presLayoutVars>
      </dgm:prSet>
      <dgm:spPr/>
      <dgm:t>
        <a:bodyPr/>
        <a:lstStyle/>
        <a:p>
          <a:endParaRPr lang="zh-TW" altLang="en-US"/>
        </a:p>
      </dgm:t>
    </dgm:pt>
    <dgm:pt modelId="{6CFC453E-2AFE-4075-A520-068BC6294980}" type="pres">
      <dgm:prSet presAssocID="{1CB22414-06C1-4DC1-80DD-478A94640594}" presName="parTransOne" presStyleCnt="0"/>
      <dgm:spPr/>
    </dgm:pt>
    <dgm:pt modelId="{99DC0427-AD0A-4A68-A99F-59D99D295425}" type="pres">
      <dgm:prSet presAssocID="{1CB22414-06C1-4DC1-80DD-478A94640594}" presName="horzOne" presStyleCnt="0"/>
      <dgm:spPr/>
    </dgm:pt>
    <dgm:pt modelId="{512EDC74-BA7D-4EBC-807E-C012E9DCC3ED}" type="pres">
      <dgm:prSet presAssocID="{6DF51B40-326B-4E9C-9F10-9407BFA90AE1}" presName="vertTwo" presStyleCnt="0"/>
      <dgm:spPr/>
    </dgm:pt>
    <dgm:pt modelId="{AA692163-4A4D-445D-86CE-135024C18DE3}" type="pres">
      <dgm:prSet presAssocID="{6DF51B40-326B-4E9C-9F10-9407BFA90AE1}" presName="txTwo" presStyleLbl="node2" presStyleIdx="0" presStyleCnt="4" custScaleY="44473" custLinFactNeighborX="-539" custLinFactNeighborY="-74161">
        <dgm:presLayoutVars>
          <dgm:chPref val="3"/>
        </dgm:presLayoutVars>
      </dgm:prSet>
      <dgm:spPr/>
      <dgm:t>
        <a:bodyPr/>
        <a:lstStyle/>
        <a:p>
          <a:endParaRPr lang="zh-TW" altLang="en-US"/>
        </a:p>
      </dgm:t>
    </dgm:pt>
    <dgm:pt modelId="{777843AB-3FEA-4D19-A053-6EB8270B8882}" type="pres">
      <dgm:prSet presAssocID="{6DF51B40-326B-4E9C-9F10-9407BFA90AE1}" presName="parTransTwo" presStyleCnt="0"/>
      <dgm:spPr/>
    </dgm:pt>
    <dgm:pt modelId="{9810E41D-A049-4211-81AE-0FD0DAC75A24}" type="pres">
      <dgm:prSet presAssocID="{6DF51B40-326B-4E9C-9F10-9407BFA90AE1}" presName="horzTwo" presStyleCnt="0"/>
      <dgm:spPr/>
    </dgm:pt>
    <dgm:pt modelId="{17ED5A43-4553-4869-B8A6-F6FB6898CBC6}" type="pres">
      <dgm:prSet presAssocID="{9C4031C1-BD6D-4366-800F-78A6E13C5DD5}" presName="vertThree" presStyleCnt="0"/>
      <dgm:spPr/>
    </dgm:pt>
    <dgm:pt modelId="{72DE1DC7-3DAD-4F4B-9C5D-C8CD654434C6}" type="pres">
      <dgm:prSet presAssocID="{9C4031C1-BD6D-4366-800F-78A6E13C5DD5}" presName="txThree" presStyleLbl="node3" presStyleIdx="0" presStyleCnt="6" custLinFactNeighborX="358" custLinFactNeighborY="-17889">
        <dgm:presLayoutVars>
          <dgm:chPref val="3"/>
        </dgm:presLayoutVars>
      </dgm:prSet>
      <dgm:spPr/>
      <dgm:t>
        <a:bodyPr/>
        <a:lstStyle/>
        <a:p>
          <a:endParaRPr lang="zh-TW" altLang="en-US"/>
        </a:p>
      </dgm:t>
    </dgm:pt>
    <dgm:pt modelId="{ED8210F7-F16D-4B4C-92C1-D0A3D9B86665}" type="pres">
      <dgm:prSet presAssocID="{9C4031C1-BD6D-4366-800F-78A6E13C5DD5}" presName="horzThree" presStyleCnt="0"/>
      <dgm:spPr/>
    </dgm:pt>
    <dgm:pt modelId="{680E352D-B208-4892-B07E-0BB02F955344}" type="pres">
      <dgm:prSet presAssocID="{D5BFF8F4-1931-46D8-AB58-F7364F38865B}" presName="sibSpaceTwo" presStyleCnt="0"/>
      <dgm:spPr/>
    </dgm:pt>
    <dgm:pt modelId="{CFF8F246-D524-4A40-8473-1F37C52E59C7}" type="pres">
      <dgm:prSet presAssocID="{0D6F8685-DF5E-421A-A30C-721C2DA7A0D1}" presName="vertTwo" presStyleCnt="0"/>
      <dgm:spPr/>
    </dgm:pt>
    <dgm:pt modelId="{70CA0973-A7D4-456E-8C63-9B4D0A8DA06E}" type="pres">
      <dgm:prSet presAssocID="{0D6F8685-DF5E-421A-A30C-721C2DA7A0D1}" presName="txTwo" presStyleLbl="node2" presStyleIdx="1" presStyleCnt="4" custScaleX="100350" custScaleY="44473" custLinFactNeighborX="-264" custLinFactNeighborY="-74161">
        <dgm:presLayoutVars>
          <dgm:chPref val="3"/>
        </dgm:presLayoutVars>
      </dgm:prSet>
      <dgm:spPr/>
      <dgm:t>
        <a:bodyPr/>
        <a:lstStyle/>
        <a:p>
          <a:endParaRPr lang="zh-TW" altLang="en-US"/>
        </a:p>
      </dgm:t>
    </dgm:pt>
    <dgm:pt modelId="{C542CB90-83D3-47D9-9AF4-188162263414}" type="pres">
      <dgm:prSet presAssocID="{0D6F8685-DF5E-421A-A30C-721C2DA7A0D1}" presName="parTransTwo" presStyleCnt="0"/>
      <dgm:spPr/>
    </dgm:pt>
    <dgm:pt modelId="{B9C9C5CB-6381-450B-9FCE-400FED39809B}" type="pres">
      <dgm:prSet presAssocID="{0D6F8685-DF5E-421A-A30C-721C2DA7A0D1}" presName="horzTwo" presStyleCnt="0"/>
      <dgm:spPr/>
    </dgm:pt>
    <dgm:pt modelId="{CC67DCBD-4C61-4541-90F1-D54F344E24FC}" type="pres">
      <dgm:prSet presAssocID="{3279B848-E755-4B37-88A0-5AFBAFADF5C6}" presName="vertThree" presStyleCnt="0"/>
      <dgm:spPr/>
    </dgm:pt>
    <dgm:pt modelId="{7D288221-A1DA-483E-8000-71D733259F1D}" type="pres">
      <dgm:prSet presAssocID="{3279B848-E755-4B37-88A0-5AFBAFADF5C6}" presName="txThree" presStyleLbl="node3" presStyleIdx="1" presStyleCnt="6" custLinFactNeighborX="358" custLinFactNeighborY="-17889">
        <dgm:presLayoutVars>
          <dgm:chPref val="3"/>
        </dgm:presLayoutVars>
      </dgm:prSet>
      <dgm:spPr/>
      <dgm:t>
        <a:bodyPr/>
        <a:lstStyle/>
        <a:p>
          <a:endParaRPr lang="zh-TW" altLang="en-US"/>
        </a:p>
      </dgm:t>
    </dgm:pt>
    <dgm:pt modelId="{BD5C42C7-E77E-41B8-B0A3-63C3BA52966F}" type="pres">
      <dgm:prSet presAssocID="{3279B848-E755-4B37-88A0-5AFBAFADF5C6}" presName="horzThree" presStyleCnt="0"/>
      <dgm:spPr/>
    </dgm:pt>
    <dgm:pt modelId="{7CCB6621-2716-4D6E-9494-A50802DFA334}" type="pres">
      <dgm:prSet presAssocID="{21B6488D-0A64-4E25-8A3B-8EFE25455524}" presName="sibSpaceThree" presStyleCnt="0"/>
      <dgm:spPr/>
    </dgm:pt>
    <dgm:pt modelId="{645384CE-5280-4DA5-A4BA-F6A3975A6AC6}" type="pres">
      <dgm:prSet presAssocID="{D1F13C40-B0DA-4CFD-AAF6-EA26F77384DA}" presName="vertThree" presStyleCnt="0"/>
      <dgm:spPr/>
    </dgm:pt>
    <dgm:pt modelId="{A23223DD-0D94-4139-A3D4-494A35C7686D}" type="pres">
      <dgm:prSet presAssocID="{D1F13C40-B0DA-4CFD-AAF6-EA26F77384DA}" presName="txThree" presStyleLbl="node3" presStyleIdx="2" presStyleCnt="6" custScaleX="100350" custLinFactNeighborX="358" custLinFactNeighborY="-17889">
        <dgm:presLayoutVars>
          <dgm:chPref val="3"/>
        </dgm:presLayoutVars>
      </dgm:prSet>
      <dgm:spPr/>
      <dgm:t>
        <a:bodyPr/>
        <a:lstStyle/>
        <a:p>
          <a:endParaRPr lang="zh-TW" altLang="en-US"/>
        </a:p>
      </dgm:t>
    </dgm:pt>
    <dgm:pt modelId="{7BDEA846-3B7C-41A4-8041-2194E77BA5C0}" type="pres">
      <dgm:prSet presAssocID="{D1F13C40-B0DA-4CFD-AAF6-EA26F77384DA}" presName="horzThree" presStyleCnt="0"/>
      <dgm:spPr/>
    </dgm:pt>
    <dgm:pt modelId="{14388AA4-5CA9-4BE3-A1BD-214F8C089C28}" type="pres">
      <dgm:prSet presAssocID="{028331B0-C4BB-4946-9650-CA819299E702}" presName="sibSpaceOne" presStyleCnt="0"/>
      <dgm:spPr/>
    </dgm:pt>
    <dgm:pt modelId="{5CB73265-2BBF-4DCF-9B16-A3E0984FFD55}" type="pres">
      <dgm:prSet presAssocID="{95969885-9A3A-43B0-A65B-3063B52ECE57}" presName="vertOne" presStyleCnt="0"/>
      <dgm:spPr/>
    </dgm:pt>
    <dgm:pt modelId="{58988AB2-0E4F-4489-8C0B-B9FAA552EC56}" type="pres">
      <dgm:prSet presAssocID="{95969885-9A3A-43B0-A65B-3063B52ECE57}" presName="txOne" presStyleLbl="node0" presStyleIdx="1" presStyleCnt="2" custScaleX="100567" custScaleY="57215">
        <dgm:presLayoutVars>
          <dgm:chPref val="3"/>
        </dgm:presLayoutVars>
      </dgm:prSet>
      <dgm:spPr/>
      <dgm:t>
        <a:bodyPr/>
        <a:lstStyle/>
        <a:p>
          <a:endParaRPr lang="zh-TW" altLang="en-US"/>
        </a:p>
      </dgm:t>
    </dgm:pt>
    <dgm:pt modelId="{72CD8D1F-2BAF-4BA7-9EE3-09B2CC92DE84}" type="pres">
      <dgm:prSet presAssocID="{95969885-9A3A-43B0-A65B-3063B52ECE57}" presName="parTransOne" presStyleCnt="0"/>
      <dgm:spPr/>
    </dgm:pt>
    <dgm:pt modelId="{42EEC286-39D9-4B50-8FAB-AE7F5D02E85F}" type="pres">
      <dgm:prSet presAssocID="{95969885-9A3A-43B0-A65B-3063B52ECE57}" presName="horzOne" presStyleCnt="0"/>
      <dgm:spPr/>
    </dgm:pt>
    <dgm:pt modelId="{5396C301-5CF9-43C5-B854-2A987AFC408F}" type="pres">
      <dgm:prSet presAssocID="{D6C50300-CB89-41A5-A0C1-6E6152E3B51C}" presName="vertTwo" presStyleCnt="0"/>
      <dgm:spPr/>
    </dgm:pt>
    <dgm:pt modelId="{1AFE2C89-5CB3-497A-BCA9-E848579AE9D4}" type="pres">
      <dgm:prSet presAssocID="{D6C50300-CB89-41A5-A0C1-6E6152E3B51C}" presName="txTwo" presStyleLbl="node2" presStyleIdx="2" presStyleCnt="4" custScaleX="99273" custScaleY="44473" custLinFactNeighborX="-2747" custLinFactNeighborY="-66298">
        <dgm:presLayoutVars>
          <dgm:chPref val="3"/>
        </dgm:presLayoutVars>
      </dgm:prSet>
      <dgm:spPr/>
      <dgm:t>
        <a:bodyPr/>
        <a:lstStyle/>
        <a:p>
          <a:endParaRPr lang="zh-TW" altLang="en-US"/>
        </a:p>
      </dgm:t>
    </dgm:pt>
    <dgm:pt modelId="{30B86E19-615F-474B-9F52-19E4261A9085}" type="pres">
      <dgm:prSet presAssocID="{D6C50300-CB89-41A5-A0C1-6E6152E3B51C}" presName="parTransTwo" presStyleCnt="0"/>
      <dgm:spPr/>
    </dgm:pt>
    <dgm:pt modelId="{576BC9F5-BD46-4E1F-83E2-538CA27C00DA}" type="pres">
      <dgm:prSet presAssocID="{D6C50300-CB89-41A5-A0C1-6E6152E3B51C}" presName="horzTwo" presStyleCnt="0"/>
      <dgm:spPr/>
    </dgm:pt>
    <dgm:pt modelId="{BABBB4B1-3D48-431E-9C3F-BF79DEF4564C}" type="pres">
      <dgm:prSet presAssocID="{F64893D1-14B1-4EAA-85E9-C44173259CC5}" presName="vertThree" presStyleCnt="0"/>
      <dgm:spPr/>
    </dgm:pt>
    <dgm:pt modelId="{9E5FED55-C35C-4E6F-8AD6-1C6F6D4D604D}" type="pres">
      <dgm:prSet presAssocID="{F64893D1-14B1-4EAA-85E9-C44173259CC5}" presName="txThree" presStyleLbl="node3" presStyleIdx="3" presStyleCnt="6" custScaleX="134332" custLinFactNeighborX="-4635" custLinFactNeighborY="-18468">
        <dgm:presLayoutVars>
          <dgm:chPref val="3"/>
        </dgm:presLayoutVars>
      </dgm:prSet>
      <dgm:spPr/>
      <dgm:t>
        <a:bodyPr/>
        <a:lstStyle/>
        <a:p>
          <a:endParaRPr lang="zh-TW" altLang="en-US"/>
        </a:p>
      </dgm:t>
    </dgm:pt>
    <dgm:pt modelId="{943ECCE2-F1F1-410B-AE45-054163E0799B}" type="pres">
      <dgm:prSet presAssocID="{F64893D1-14B1-4EAA-85E9-C44173259CC5}" presName="horzThree" presStyleCnt="0"/>
      <dgm:spPr/>
    </dgm:pt>
    <dgm:pt modelId="{C4CDAB49-6D0A-42FA-A468-1D3DDA195BC6}" type="pres">
      <dgm:prSet presAssocID="{F6FB3A9E-32CB-40DF-BEA2-A79AE2CDF1B0}" presName="sibSpaceTwo" presStyleCnt="0"/>
      <dgm:spPr/>
    </dgm:pt>
    <dgm:pt modelId="{39D8DBDA-93BD-4E86-9D46-E409AFFC6363}" type="pres">
      <dgm:prSet presAssocID="{EBC8143F-245B-4717-8574-4B6F99A679DC}" presName="vertTwo" presStyleCnt="0"/>
      <dgm:spPr/>
    </dgm:pt>
    <dgm:pt modelId="{D935497F-A470-4D2D-B89D-976C16E609E6}" type="pres">
      <dgm:prSet presAssocID="{EBC8143F-245B-4717-8574-4B6F99A679DC}" presName="txTwo" presStyleLbl="node2" presStyleIdx="3" presStyleCnt="4" custScaleX="99343" custScaleY="44473" custLinFactNeighborX="-264" custLinFactNeighborY="-74161">
        <dgm:presLayoutVars>
          <dgm:chPref val="3"/>
        </dgm:presLayoutVars>
      </dgm:prSet>
      <dgm:spPr/>
      <dgm:t>
        <a:bodyPr/>
        <a:lstStyle/>
        <a:p>
          <a:endParaRPr lang="zh-TW" altLang="en-US"/>
        </a:p>
      </dgm:t>
    </dgm:pt>
    <dgm:pt modelId="{87C3CB11-E1D5-4F61-B6F6-C1DC140A4AC3}" type="pres">
      <dgm:prSet presAssocID="{EBC8143F-245B-4717-8574-4B6F99A679DC}" presName="parTransTwo" presStyleCnt="0"/>
      <dgm:spPr/>
    </dgm:pt>
    <dgm:pt modelId="{3E0A2A1B-06D0-4329-84AB-738908F17265}" type="pres">
      <dgm:prSet presAssocID="{EBC8143F-245B-4717-8574-4B6F99A679DC}" presName="horzTwo" presStyleCnt="0"/>
      <dgm:spPr/>
    </dgm:pt>
    <dgm:pt modelId="{52D5D340-DCEA-40A6-BA34-071F0E4B5547}" type="pres">
      <dgm:prSet presAssocID="{6779DA72-7586-4F2C-A63B-6549B98EA7FB}" presName="vertThree" presStyleCnt="0"/>
      <dgm:spPr/>
    </dgm:pt>
    <dgm:pt modelId="{A9858654-7778-4269-B02A-2ED1CE584247}" type="pres">
      <dgm:prSet presAssocID="{6779DA72-7586-4F2C-A63B-6549B98EA7FB}" presName="txThree" presStyleLbl="node3" presStyleIdx="4" presStyleCnt="6" custScaleX="107401" custLinFactNeighborX="-1327" custLinFactNeighborY="-18518">
        <dgm:presLayoutVars>
          <dgm:chPref val="3"/>
        </dgm:presLayoutVars>
      </dgm:prSet>
      <dgm:spPr/>
      <dgm:t>
        <a:bodyPr/>
        <a:lstStyle/>
        <a:p>
          <a:endParaRPr lang="zh-TW" altLang="en-US"/>
        </a:p>
      </dgm:t>
    </dgm:pt>
    <dgm:pt modelId="{28CE795B-25E5-48FF-BCAD-878CAF8AD205}" type="pres">
      <dgm:prSet presAssocID="{6779DA72-7586-4F2C-A63B-6549B98EA7FB}" presName="horzThree" presStyleCnt="0"/>
      <dgm:spPr/>
    </dgm:pt>
    <dgm:pt modelId="{D58EA0E0-1D76-4997-B833-BB14E833834B}" type="pres">
      <dgm:prSet presAssocID="{B4AFEDBF-7FAC-4142-97B3-C68F2856800E}" presName="sibSpaceThree" presStyleCnt="0"/>
      <dgm:spPr/>
    </dgm:pt>
    <dgm:pt modelId="{9248950E-3CA6-4503-9E13-9E7407091BE5}" type="pres">
      <dgm:prSet presAssocID="{E77934EC-FA88-4D8F-B8F6-141FA252F5D5}" presName="vertThree" presStyleCnt="0"/>
      <dgm:spPr/>
    </dgm:pt>
    <dgm:pt modelId="{0AAE539D-8449-41BA-AD63-37FB3F4FD937}" type="pres">
      <dgm:prSet presAssocID="{E77934EC-FA88-4D8F-B8F6-141FA252F5D5}" presName="txThree" presStyleLbl="node3" presStyleIdx="5" presStyleCnt="6" custScaleX="103390" custScaleY="34037" custLinFactY="-4263" custLinFactNeighborX="-469" custLinFactNeighborY="-100000">
        <dgm:presLayoutVars>
          <dgm:chPref val="3"/>
        </dgm:presLayoutVars>
      </dgm:prSet>
      <dgm:spPr/>
      <dgm:t>
        <a:bodyPr/>
        <a:lstStyle/>
        <a:p>
          <a:endParaRPr lang="zh-TW" altLang="en-US"/>
        </a:p>
      </dgm:t>
    </dgm:pt>
    <dgm:pt modelId="{7AF05D54-60F4-4B2E-8B8E-CAFBFCA20D7A}" type="pres">
      <dgm:prSet presAssocID="{E77934EC-FA88-4D8F-B8F6-141FA252F5D5}" presName="parTransThree" presStyleCnt="0"/>
      <dgm:spPr/>
    </dgm:pt>
    <dgm:pt modelId="{5FD70D04-D06D-48C6-BCE0-FD251B2AEF64}" type="pres">
      <dgm:prSet presAssocID="{E77934EC-FA88-4D8F-B8F6-141FA252F5D5}" presName="horzThree" presStyleCnt="0"/>
      <dgm:spPr/>
    </dgm:pt>
    <dgm:pt modelId="{A225E449-ED05-497E-B70A-8BFBEB449377}" type="pres">
      <dgm:prSet presAssocID="{B7F15642-8977-4D13-B105-4C804FE4C1AF}" presName="vertFour" presStyleCnt="0">
        <dgm:presLayoutVars>
          <dgm:chPref val="3"/>
        </dgm:presLayoutVars>
      </dgm:prSet>
      <dgm:spPr/>
    </dgm:pt>
    <dgm:pt modelId="{45EC5518-8E9E-42E6-ADF2-6BFF91C6827E}" type="pres">
      <dgm:prSet presAssocID="{B7F15642-8977-4D13-B105-4C804FE4C1AF}" presName="txFour" presStyleLbl="node4" presStyleIdx="0" presStyleCnt="2" custScaleX="100718" custScaleY="63287" custLinFactNeighborX="-1998" custLinFactNeighborY="-29463">
        <dgm:presLayoutVars>
          <dgm:chPref val="3"/>
        </dgm:presLayoutVars>
      </dgm:prSet>
      <dgm:spPr/>
      <dgm:t>
        <a:bodyPr/>
        <a:lstStyle/>
        <a:p>
          <a:endParaRPr lang="zh-TW" altLang="en-US"/>
        </a:p>
      </dgm:t>
    </dgm:pt>
    <dgm:pt modelId="{C5E82A3B-A041-43F6-ACA1-7E18D025CAD4}" type="pres">
      <dgm:prSet presAssocID="{B7F15642-8977-4D13-B105-4C804FE4C1AF}" presName="horzFour" presStyleCnt="0"/>
      <dgm:spPr/>
    </dgm:pt>
    <dgm:pt modelId="{6D88348C-508C-41F3-B457-B9F252052767}" type="pres">
      <dgm:prSet presAssocID="{30FEC3CC-17A9-44B2-88BE-727168317A96}" presName="sibSpaceFour" presStyleCnt="0"/>
      <dgm:spPr/>
    </dgm:pt>
    <dgm:pt modelId="{6474A9D8-5450-4816-9B2B-D4A6D8396DBF}" type="pres">
      <dgm:prSet presAssocID="{CD92746D-7138-4FC7-92CC-611BE7FED780}" presName="vertFour" presStyleCnt="0">
        <dgm:presLayoutVars>
          <dgm:chPref val="3"/>
        </dgm:presLayoutVars>
      </dgm:prSet>
      <dgm:spPr/>
    </dgm:pt>
    <dgm:pt modelId="{CA418A8C-21C8-4581-BE09-9F82D3D0D756}" type="pres">
      <dgm:prSet presAssocID="{CD92746D-7138-4FC7-92CC-611BE7FED780}" presName="txFour" presStyleLbl="node4" presStyleIdx="1" presStyleCnt="2" custScaleX="100718" custScaleY="63287" custLinFactNeighborX="1312" custLinFactNeighborY="-30093">
        <dgm:presLayoutVars>
          <dgm:chPref val="3"/>
        </dgm:presLayoutVars>
      </dgm:prSet>
      <dgm:spPr/>
      <dgm:t>
        <a:bodyPr/>
        <a:lstStyle/>
        <a:p>
          <a:endParaRPr lang="zh-TW" altLang="en-US"/>
        </a:p>
      </dgm:t>
    </dgm:pt>
    <dgm:pt modelId="{0B159B38-9AD6-45A6-B9EF-703D0AC7CAB8}" type="pres">
      <dgm:prSet presAssocID="{CD92746D-7138-4FC7-92CC-611BE7FED780}" presName="horzFour" presStyleCnt="0"/>
      <dgm:spPr/>
    </dgm:pt>
  </dgm:ptLst>
  <dgm:cxnLst>
    <dgm:cxn modelId="{AC71C71A-970B-4A9F-BD87-FF7E5800ABD4}" type="presOf" srcId="{1CB22414-06C1-4DC1-80DD-478A94640594}" destId="{0643CBB2-F7CE-4CC1-AEBA-BD13C37495C5}" srcOrd="0" destOrd="0" presId="urn:microsoft.com/office/officeart/2005/8/layout/hierarchy4"/>
    <dgm:cxn modelId="{05A11B78-A86F-40DC-A1AC-475D1F4B1934}" srcId="{6DF51B40-326B-4E9C-9F10-9407BFA90AE1}" destId="{9C4031C1-BD6D-4366-800F-78A6E13C5DD5}" srcOrd="0" destOrd="0" parTransId="{AB01F3BC-C6A7-4549-83F9-09F7F23B77AA}" sibTransId="{9EA7FFFC-5E4B-4E21-AE37-D0B2DDF714B0}"/>
    <dgm:cxn modelId="{E41E8CBD-0A83-4DAB-BBCA-02EE13FC5982}" srcId="{1CB22414-06C1-4DC1-80DD-478A94640594}" destId="{6DF51B40-326B-4E9C-9F10-9407BFA90AE1}" srcOrd="0" destOrd="0" parTransId="{F35A1AF8-86CB-40DA-B65B-C3CEBD3E6BF0}" sibTransId="{D5BFF8F4-1931-46D8-AB58-F7364F38865B}"/>
    <dgm:cxn modelId="{DAF3FF87-F8D4-4736-B326-70B458A366A0}" srcId="{9147D814-3902-452A-8104-B5AD9739B0F8}" destId="{95969885-9A3A-43B0-A65B-3063B52ECE57}" srcOrd="1" destOrd="0" parTransId="{4010AD4F-7D8E-4332-B8BB-665E218874FD}" sibTransId="{58A24C5E-CA0D-4DE7-83DF-FB2A78749934}"/>
    <dgm:cxn modelId="{728750EE-BED5-4AAD-B675-47C034CB8E3D}" type="presOf" srcId="{D1F13C40-B0DA-4CFD-AAF6-EA26F77384DA}" destId="{A23223DD-0D94-4139-A3D4-494A35C7686D}" srcOrd="0" destOrd="0" presId="urn:microsoft.com/office/officeart/2005/8/layout/hierarchy4"/>
    <dgm:cxn modelId="{99C3AFC8-3C20-4725-9CA2-1F26BB4A11B9}" srcId="{0D6F8685-DF5E-421A-A30C-721C2DA7A0D1}" destId="{3279B848-E755-4B37-88A0-5AFBAFADF5C6}" srcOrd="0" destOrd="0" parTransId="{4191ECC5-3414-47ED-B9FD-0FF62846FEA7}" sibTransId="{21B6488D-0A64-4E25-8A3B-8EFE25455524}"/>
    <dgm:cxn modelId="{6087F42C-3CAE-467B-AEE6-D1608E2B8BCC}" type="presOf" srcId="{9C4031C1-BD6D-4366-800F-78A6E13C5DD5}" destId="{72DE1DC7-3DAD-4F4B-9C5D-C8CD654434C6}" srcOrd="0" destOrd="0" presId="urn:microsoft.com/office/officeart/2005/8/layout/hierarchy4"/>
    <dgm:cxn modelId="{D6807F19-C6E8-41D6-9479-BF681D66734F}" type="presOf" srcId="{9147D814-3902-452A-8104-B5AD9739B0F8}" destId="{74294023-CAF2-4D01-8AC7-D414AA2BCEEA}" srcOrd="0" destOrd="0" presId="urn:microsoft.com/office/officeart/2005/8/layout/hierarchy4"/>
    <dgm:cxn modelId="{A835C942-8341-4BA9-96D5-A5999D700F7A}" srcId="{D6C50300-CB89-41A5-A0C1-6E6152E3B51C}" destId="{F64893D1-14B1-4EAA-85E9-C44173259CC5}" srcOrd="0" destOrd="0" parTransId="{1F54E269-0C57-484A-A89F-D8E5A49D418F}" sibTransId="{21A9271E-5DF4-41CD-8B58-7A7DC9B298EE}"/>
    <dgm:cxn modelId="{055D55BB-B2A5-4988-AE2B-15DA84F8661D}" srcId="{1CB22414-06C1-4DC1-80DD-478A94640594}" destId="{0D6F8685-DF5E-421A-A30C-721C2DA7A0D1}" srcOrd="1" destOrd="0" parTransId="{B25DC796-8DAB-4047-8DE6-8B9702189C37}" sibTransId="{B2A68114-142A-4B28-829B-FE5B0CB1E86C}"/>
    <dgm:cxn modelId="{727AD541-0A61-4694-9FFE-7A42A2AF2480}" type="presOf" srcId="{6DF51B40-326B-4E9C-9F10-9407BFA90AE1}" destId="{AA692163-4A4D-445D-86CE-135024C18DE3}" srcOrd="0" destOrd="0" presId="urn:microsoft.com/office/officeart/2005/8/layout/hierarchy4"/>
    <dgm:cxn modelId="{E732C482-BA1E-4B8F-8E23-7E70FCD83BE1}" type="presOf" srcId="{D6C50300-CB89-41A5-A0C1-6E6152E3B51C}" destId="{1AFE2C89-5CB3-497A-BCA9-E848579AE9D4}" srcOrd="0" destOrd="0" presId="urn:microsoft.com/office/officeart/2005/8/layout/hierarchy4"/>
    <dgm:cxn modelId="{FDF4026F-673C-489E-AE8A-1F9703EF698B}" srcId="{E77934EC-FA88-4D8F-B8F6-141FA252F5D5}" destId="{CD92746D-7138-4FC7-92CC-611BE7FED780}" srcOrd="1" destOrd="0" parTransId="{553C4469-C1D7-46D1-B425-132CBFF3A808}" sibTransId="{0EB4D9F2-2BE5-460A-8D58-3E8199112FCB}"/>
    <dgm:cxn modelId="{2AC9500B-CB91-4E42-877C-989E36B8DF80}" srcId="{95969885-9A3A-43B0-A65B-3063B52ECE57}" destId="{D6C50300-CB89-41A5-A0C1-6E6152E3B51C}" srcOrd="0" destOrd="0" parTransId="{5AA9438C-BE61-4153-B99F-BBB433E7AACE}" sibTransId="{F6FB3A9E-32CB-40DF-BEA2-A79AE2CDF1B0}"/>
    <dgm:cxn modelId="{9322FF2B-34B6-4DBC-8F6D-A65655333509}" srcId="{E77934EC-FA88-4D8F-B8F6-141FA252F5D5}" destId="{B7F15642-8977-4D13-B105-4C804FE4C1AF}" srcOrd="0" destOrd="0" parTransId="{F9F67436-B0AD-4B72-97EE-32345210B00E}" sibTransId="{30FEC3CC-17A9-44B2-88BE-727168317A96}"/>
    <dgm:cxn modelId="{90B94084-A4CD-439A-8C64-EE0FADF96F00}" type="presOf" srcId="{F64893D1-14B1-4EAA-85E9-C44173259CC5}" destId="{9E5FED55-C35C-4E6F-8AD6-1C6F6D4D604D}" srcOrd="0" destOrd="0" presId="urn:microsoft.com/office/officeart/2005/8/layout/hierarchy4"/>
    <dgm:cxn modelId="{DD057586-9705-4E43-A9A5-B713FCA2D644}" type="presOf" srcId="{0D6F8685-DF5E-421A-A30C-721C2DA7A0D1}" destId="{70CA0973-A7D4-456E-8C63-9B4D0A8DA06E}" srcOrd="0" destOrd="0" presId="urn:microsoft.com/office/officeart/2005/8/layout/hierarchy4"/>
    <dgm:cxn modelId="{7900E423-722E-43FD-AC95-A6B1FF135D3E}" type="presOf" srcId="{CD92746D-7138-4FC7-92CC-611BE7FED780}" destId="{CA418A8C-21C8-4581-BE09-9F82D3D0D756}" srcOrd="0" destOrd="0" presId="urn:microsoft.com/office/officeart/2005/8/layout/hierarchy4"/>
    <dgm:cxn modelId="{0C8F0F23-86E7-4CB4-A516-4A4569D93EDB}" srcId="{95969885-9A3A-43B0-A65B-3063B52ECE57}" destId="{EBC8143F-245B-4717-8574-4B6F99A679DC}" srcOrd="1" destOrd="0" parTransId="{56CC1A88-EFD2-4802-83A9-CD7E6EE9C0DC}" sibTransId="{3AEC786B-D8B1-4BF2-8CF6-35576D253884}"/>
    <dgm:cxn modelId="{812725E6-DF48-4BDC-BA73-84EB4BB5C601}" srcId="{EBC8143F-245B-4717-8574-4B6F99A679DC}" destId="{E77934EC-FA88-4D8F-B8F6-141FA252F5D5}" srcOrd="1" destOrd="0" parTransId="{9ECD9214-D986-48FB-BFFE-BB06F02B4B6E}" sibTransId="{DFC9A7B9-20B7-4B7C-B338-CF870EC57660}"/>
    <dgm:cxn modelId="{B58F4978-4663-4748-AC4F-36B95B5DB711}" type="presOf" srcId="{3279B848-E755-4B37-88A0-5AFBAFADF5C6}" destId="{7D288221-A1DA-483E-8000-71D733259F1D}" srcOrd="0" destOrd="0" presId="urn:microsoft.com/office/officeart/2005/8/layout/hierarchy4"/>
    <dgm:cxn modelId="{D12EF6C6-58B5-4BFA-A65B-EA12B2CCC93E}" type="presOf" srcId="{B7F15642-8977-4D13-B105-4C804FE4C1AF}" destId="{45EC5518-8E9E-42E6-ADF2-6BFF91C6827E}" srcOrd="0" destOrd="0" presId="urn:microsoft.com/office/officeart/2005/8/layout/hierarchy4"/>
    <dgm:cxn modelId="{C613F927-A11D-455F-89B2-2887B9932689}" type="presOf" srcId="{EBC8143F-245B-4717-8574-4B6F99A679DC}" destId="{D935497F-A470-4D2D-B89D-976C16E609E6}" srcOrd="0" destOrd="0" presId="urn:microsoft.com/office/officeart/2005/8/layout/hierarchy4"/>
    <dgm:cxn modelId="{F7FDACB9-FB1F-47B9-ABA1-C0E448913DDE}" type="presOf" srcId="{95969885-9A3A-43B0-A65B-3063B52ECE57}" destId="{58988AB2-0E4F-4489-8C0B-B9FAA552EC56}" srcOrd="0" destOrd="0" presId="urn:microsoft.com/office/officeart/2005/8/layout/hierarchy4"/>
    <dgm:cxn modelId="{AA3664FF-0F21-4A52-ABC9-A5F11F2165F1}" srcId="{9147D814-3902-452A-8104-B5AD9739B0F8}" destId="{1CB22414-06C1-4DC1-80DD-478A94640594}" srcOrd="0" destOrd="0" parTransId="{8AC5AFDA-6E06-4F54-85D4-387A3F76C4D9}" sibTransId="{028331B0-C4BB-4946-9650-CA819299E702}"/>
    <dgm:cxn modelId="{CFDF0167-060E-495A-8302-0688D6987EDF}" type="presOf" srcId="{6779DA72-7586-4F2C-A63B-6549B98EA7FB}" destId="{A9858654-7778-4269-B02A-2ED1CE584247}" srcOrd="0" destOrd="0" presId="urn:microsoft.com/office/officeart/2005/8/layout/hierarchy4"/>
    <dgm:cxn modelId="{4A81E70A-61DD-4517-92B7-B226EF944433}" srcId="{0D6F8685-DF5E-421A-A30C-721C2DA7A0D1}" destId="{D1F13C40-B0DA-4CFD-AAF6-EA26F77384DA}" srcOrd="1" destOrd="0" parTransId="{312998DD-90DD-414E-96F3-C433E689CC72}" sibTransId="{FEE23DE9-ED6A-493C-97DC-13219D45D094}"/>
    <dgm:cxn modelId="{D5BA6AFD-71FF-46BD-86EB-D6C8A5D9FA03}" type="presOf" srcId="{E77934EC-FA88-4D8F-B8F6-141FA252F5D5}" destId="{0AAE539D-8449-41BA-AD63-37FB3F4FD937}" srcOrd="0" destOrd="0" presId="urn:microsoft.com/office/officeart/2005/8/layout/hierarchy4"/>
    <dgm:cxn modelId="{9C0F16CC-9504-4C56-995A-C609590AB44E}" srcId="{EBC8143F-245B-4717-8574-4B6F99A679DC}" destId="{6779DA72-7586-4F2C-A63B-6549B98EA7FB}" srcOrd="0" destOrd="0" parTransId="{DD540E6C-CEDC-4865-8891-C3E51901625E}" sibTransId="{B4AFEDBF-7FAC-4142-97B3-C68F2856800E}"/>
    <dgm:cxn modelId="{E98A0885-D91E-4D9F-A350-3630DDA0DCB8}" type="presParOf" srcId="{74294023-CAF2-4D01-8AC7-D414AA2BCEEA}" destId="{76C7A516-7595-4D4A-BC1F-E5F350D5C91E}" srcOrd="0" destOrd="0" presId="urn:microsoft.com/office/officeart/2005/8/layout/hierarchy4"/>
    <dgm:cxn modelId="{3E2AAF5C-EF34-4527-9AB3-2F5C1A84F45D}" type="presParOf" srcId="{76C7A516-7595-4D4A-BC1F-E5F350D5C91E}" destId="{0643CBB2-F7CE-4CC1-AEBA-BD13C37495C5}" srcOrd="0" destOrd="0" presId="urn:microsoft.com/office/officeart/2005/8/layout/hierarchy4"/>
    <dgm:cxn modelId="{D1DF5BDE-2514-4004-A074-99D9CB5CCDFA}" type="presParOf" srcId="{76C7A516-7595-4D4A-BC1F-E5F350D5C91E}" destId="{6CFC453E-2AFE-4075-A520-068BC6294980}" srcOrd="1" destOrd="0" presId="urn:microsoft.com/office/officeart/2005/8/layout/hierarchy4"/>
    <dgm:cxn modelId="{96D79D13-4DFF-41B6-B8D4-75441B8366E8}" type="presParOf" srcId="{76C7A516-7595-4D4A-BC1F-E5F350D5C91E}" destId="{99DC0427-AD0A-4A68-A99F-59D99D295425}" srcOrd="2" destOrd="0" presId="urn:microsoft.com/office/officeart/2005/8/layout/hierarchy4"/>
    <dgm:cxn modelId="{E6A06885-9202-4F4B-80F8-6E6CD26DB89D}" type="presParOf" srcId="{99DC0427-AD0A-4A68-A99F-59D99D295425}" destId="{512EDC74-BA7D-4EBC-807E-C012E9DCC3ED}" srcOrd="0" destOrd="0" presId="urn:microsoft.com/office/officeart/2005/8/layout/hierarchy4"/>
    <dgm:cxn modelId="{C1081A63-8D96-4731-B3D9-73FCDD2B28D7}" type="presParOf" srcId="{512EDC74-BA7D-4EBC-807E-C012E9DCC3ED}" destId="{AA692163-4A4D-445D-86CE-135024C18DE3}" srcOrd="0" destOrd="0" presId="urn:microsoft.com/office/officeart/2005/8/layout/hierarchy4"/>
    <dgm:cxn modelId="{D2FDBAF0-D806-4EA4-BD54-FFA3A7F315BC}" type="presParOf" srcId="{512EDC74-BA7D-4EBC-807E-C012E9DCC3ED}" destId="{777843AB-3FEA-4D19-A053-6EB8270B8882}" srcOrd="1" destOrd="0" presId="urn:microsoft.com/office/officeart/2005/8/layout/hierarchy4"/>
    <dgm:cxn modelId="{FD9613DF-90DE-4BDE-9578-95ED2A2E2291}" type="presParOf" srcId="{512EDC74-BA7D-4EBC-807E-C012E9DCC3ED}" destId="{9810E41D-A049-4211-81AE-0FD0DAC75A24}" srcOrd="2" destOrd="0" presId="urn:microsoft.com/office/officeart/2005/8/layout/hierarchy4"/>
    <dgm:cxn modelId="{3685A46B-1A54-4C86-8278-29D9FE61C504}" type="presParOf" srcId="{9810E41D-A049-4211-81AE-0FD0DAC75A24}" destId="{17ED5A43-4553-4869-B8A6-F6FB6898CBC6}" srcOrd="0" destOrd="0" presId="urn:microsoft.com/office/officeart/2005/8/layout/hierarchy4"/>
    <dgm:cxn modelId="{8B120025-422C-4D78-87FE-A004462D2DC1}" type="presParOf" srcId="{17ED5A43-4553-4869-B8A6-F6FB6898CBC6}" destId="{72DE1DC7-3DAD-4F4B-9C5D-C8CD654434C6}" srcOrd="0" destOrd="0" presId="urn:microsoft.com/office/officeart/2005/8/layout/hierarchy4"/>
    <dgm:cxn modelId="{0763411D-0D64-4F83-A07D-9036193C100A}" type="presParOf" srcId="{17ED5A43-4553-4869-B8A6-F6FB6898CBC6}" destId="{ED8210F7-F16D-4B4C-92C1-D0A3D9B86665}" srcOrd="1" destOrd="0" presId="urn:microsoft.com/office/officeart/2005/8/layout/hierarchy4"/>
    <dgm:cxn modelId="{22E43CF0-EBB0-4A65-B8F5-40CF4C7EB47D}" type="presParOf" srcId="{99DC0427-AD0A-4A68-A99F-59D99D295425}" destId="{680E352D-B208-4892-B07E-0BB02F955344}" srcOrd="1" destOrd="0" presId="urn:microsoft.com/office/officeart/2005/8/layout/hierarchy4"/>
    <dgm:cxn modelId="{FD2AC18E-2855-4DC3-9A71-635CBC302CE2}" type="presParOf" srcId="{99DC0427-AD0A-4A68-A99F-59D99D295425}" destId="{CFF8F246-D524-4A40-8473-1F37C52E59C7}" srcOrd="2" destOrd="0" presId="urn:microsoft.com/office/officeart/2005/8/layout/hierarchy4"/>
    <dgm:cxn modelId="{76223C7B-6CA4-4ABD-8441-A818509D7647}" type="presParOf" srcId="{CFF8F246-D524-4A40-8473-1F37C52E59C7}" destId="{70CA0973-A7D4-456E-8C63-9B4D0A8DA06E}" srcOrd="0" destOrd="0" presId="urn:microsoft.com/office/officeart/2005/8/layout/hierarchy4"/>
    <dgm:cxn modelId="{D6E5E25E-E640-43C7-BD2A-1709C2E33836}" type="presParOf" srcId="{CFF8F246-D524-4A40-8473-1F37C52E59C7}" destId="{C542CB90-83D3-47D9-9AF4-188162263414}" srcOrd="1" destOrd="0" presId="urn:microsoft.com/office/officeart/2005/8/layout/hierarchy4"/>
    <dgm:cxn modelId="{FD4AA833-FF0C-4BFE-B067-D4A802A60F40}" type="presParOf" srcId="{CFF8F246-D524-4A40-8473-1F37C52E59C7}" destId="{B9C9C5CB-6381-450B-9FCE-400FED39809B}" srcOrd="2" destOrd="0" presId="urn:microsoft.com/office/officeart/2005/8/layout/hierarchy4"/>
    <dgm:cxn modelId="{26B559C4-FFB1-48E6-BB49-2F4844D2C0B4}" type="presParOf" srcId="{B9C9C5CB-6381-450B-9FCE-400FED39809B}" destId="{CC67DCBD-4C61-4541-90F1-D54F344E24FC}" srcOrd="0" destOrd="0" presId="urn:microsoft.com/office/officeart/2005/8/layout/hierarchy4"/>
    <dgm:cxn modelId="{D0AF819D-CA77-4452-9380-6B41C479C8B9}" type="presParOf" srcId="{CC67DCBD-4C61-4541-90F1-D54F344E24FC}" destId="{7D288221-A1DA-483E-8000-71D733259F1D}" srcOrd="0" destOrd="0" presId="urn:microsoft.com/office/officeart/2005/8/layout/hierarchy4"/>
    <dgm:cxn modelId="{0C0AFF39-34D8-4E85-BCD0-7F0717B961CF}" type="presParOf" srcId="{CC67DCBD-4C61-4541-90F1-D54F344E24FC}" destId="{BD5C42C7-E77E-41B8-B0A3-63C3BA52966F}" srcOrd="1" destOrd="0" presId="urn:microsoft.com/office/officeart/2005/8/layout/hierarchy4"/>
    <dgm:cxn modelId="{ACF2107B-E6F7-431E-B452-F7FE77A8B86E}" type="presParOf" srcId="{B9C9C5CB-6381-450B-9FCE-400FED39809B}" destId="{7CCB6621-2716-4D6E-9494-A50802DFA334}" srcOrd="1" destOrd="0" presId="urn:microsoft.com/office/officeart/2005/8/layout/hierarchy4"/>
    <dgm:cxn modelId="{4A1A5AE6-8404-4FDA-AD8C-2CD9B4DE3AD0}" type="presParOf" srcId="{B9C9C5CB-6381-450B-9FCE-400FED39809B}" destId="{645384CE-5280-4DA5-A4BA-F6A3975A6AC6}" srcOrd="2" destOrd="0" presId="urn:microsoft.com/office/officeart/2005/8/layout/hierarchy4"/>
    <dgm:cxn modelId="{91608F89-FF49-4A98-8A3C-44A1A23C73F6}" type="presParOf" srcId="{645384CE-5280-4DA5-A4BA-F6A3975A6AC6}" destId="{A23223DD-0D94-4139-A3D4-494A35C7686D}" srcOrd="0" destOrd="0" presId="urn:microsoft.com/office/officeart/2005/8/layout/hierarchy4"/>
    <dgm:cxn modelId="{27CDE0B4-1C04-4C8B-B509-1220C625B2A8}" type="presParOf" srcId="{645384CE-5280-4DA5-A4BA-F6A3975A6AC6}" destId="{7BDEA846-3B7C-41A4-8041-2194E77BA5C0}" srcOrd="1" destOrd="0" presId="urn:microsoft.com/office/officeart/2005/8/layout/hierarchy4"/>
    <dgm:cxn modelId="{CC33FB90-3473-4B9E-8A9B-9169B58FF81B}" type="presParOf" srcId="{74294023-CAF2-4D01-8AC7-D414AA2BCEEA}" destId="{14388AA4-5CA9-4BE3-A1BD-214F8C089C28}" srcOrd="1" destOrd="0" presId="urn:microsoft.com/office/officeart/2005/8/layout/hierarchy4"/>
    <dgm:cxn modelId="{24FA7B3C-534A-4130-9A76-9CF7D805767A}" type="presParOf" srcId="{74294023-CAF2-4D01-8AC7-D414AA2BCEEA}" destId="{5CB73265-2BBF-4DCF-9B16-A3E0984FFD55}" srcOrd="2" destOrd="0" presId="urn:microsoft.com/office/officeart/2005/8/layout/hierarchy4"/>
    <dgm:cxn modelId="{4DEFE98D-2099-46EF-83C3-C273CA7AED47}" type="presParOf" srcId="{5CB73265-2BBF-4DCF-9B16-A3E0984FFD55}" destId="{58988AB2-0E4F-4489-8C0B-B9FAA552EC56}" srcOrd="0" destOrd="0" presId="urn:microsoft.com/office/officeart/2005/8/layout/hierarchy4"/>
    <dgm:cxn modelId="{9FD08C01-5AF8-48D4-95E0-6A151D2BF7AA}" type="presParOf" srcId="{5CB73265-2BBF-4DCF-9B16-A3E0984FFD55}" destId="{72CD8D1F-2BAF-4BA7-9EE3-09B2CC92DE84}" srcOrd="1" destOrd="0" presId="urn:microsoft.com/office/officeart/2005/8/layout/hierarchy4"/>
    <dgm:cxn modelId="{CECE90D8-05AC-4FC7-9B2A-B56D7059F46B}" type="presParOf" srcId="{5CB73265-2BBF-4DCF-9B16-A3E0984FFD55}" destId="{42EEC286-39D9-4B50-8FAB-AE7F5D02E85F}" srcOrd="2" destOrd="0" presId="urn:microsoft.com/office/officeart/2005/8/layout/hierarchy4"/>
    <dgm:cxn modelId="{8A2E0CA1-59CE-4296-A124-7EFCCD18658E}" type="presParOf" srcId="{42EEC286-39D9-4B50-8FAB-AE7F5D02E85F}" destId="{5396C301-5CF9-43C5-B854-2A987AFC408F}" srcOrd="0" destOrd="0" presId="urn:microsoft.com/office/officeart/2005/8/layout/hierarchy4"/>
    <dgm:cxn modelId="{79C20AFB-AD55-4785-9B79-45344E855303}" type="presParOf" srcId="{5396C301-5CF9-43C5-B854-2A987AFC408F}" destId="{1AFE2C89-5CB3-497A-BCA9-E848579AE9D4}" srcOrd="0" destOrd="0" presId="urn:microsoft.com/office/officeart/2005/8/layout/hierarchy4"/>
    <dgm:cxn modelId="{B246A587-1095-47E2-A20B-FE789D676F2B}" type="presParOf" srcId="{5396C301-5CF9-43C5-B854-2A987AFC408F}" destId="{30B86E19-615F-474B-9F52-19E4261A9085}" srcOrd="1" destOrd="0" presId="urn:microsoft.com/office/officeart/2005/8/layout/hierarchy4"/>
    <dgm:cxn modelId="{2DDA629E-DDC0-487E-8F17-4023E14066F1}" type="presParOf" srcId="{5396C301-5CF9-43C5-B854-2A987AFC408F}" destId="{576BC9F5-BD46-4E1F-83E2-538CA27C00DA}" srcOrd="2" destOrd="0" presId="urn:microsoft.com/office/officeart/2005/8/layout/hierarchy4"/>
    <dgm:cxn modelId="{CC4936EF-DE33-4138-9EC1-D5FE04958848}" type="presParOf" srcId="{576BC9F5-BD46-4E1F-83E2-538CA27C00DA}" destId="{BABBB4B1-3D48-431E-9C3F-BF79DEF4564C}" srcOrd="0" destOrd="0" presId="urn:microsoft.com/office/officeart/2005/8/layout/hierarchy4"/>
    <dgm:cxn modelId="{E79BCF02-8106-4309-9C76-4A0176B9C83E}" type="presParOf" srcId="{BABBB4B1-3D48-431E-9C3F-BF79DEF4564C}" destId="{9E5FED55-C35C-4E6F-8AD6-1C6F6D4D604D}" srcOrd="0" destOrd="0" presId="urn:microsoft.com/office/officeart/2005/8/layout/hierarchy4"/>
    <dgm:cxn modelId="{D37A7B0D-36ED-439A-844A-3BF92F352AB8}" type="presParOf" srcId="{BABBB4B1-3D48-431E-9C3F-BF79DEF4564C}" destId="{943ECCE2-F1F1-410B-AE45-054163E0799B}" srcOrd="1" destOrd="0" presId="urn:microsoft.com/office/officeart/2005/8/layout/hierarchy4"/>
    <dgm:cxn modelId="{ADE758E6-5492-40B0-8B04-B42D28DB0FD5}" type="presParOf" srcId="{42EEC286-39D9-4B50-8FAB-AE7F5D02E85F}" destId="{C4CDAB49-6D0A-42FA-A468-1D3DDA195BC6}" srcOrd="1" destOrd="0" presId="urn:microsoft.com/office/officeart/2005/8/layout/hierarchy4"/>
    <dgm:cxn modelId="{2D02042D-2A68-43CE-A490-16FFEB4979E3}" type="presParOf" srcId="{42EEC286-39D9-4B50-8FAB-AE7F5D02E85F}" destId="{39D8DBDA-93BD-4E86-9D46-E409AFFC6363}" srcOrd="2" destOrd="0" presId="urn:microsoft.com/office/officeart/2005/8/layout/hierarchy4"/>
    <dgm:cxn modelId="{D7C2D776-832D-4A75-81A2-404ECC716E82}" type="presParOf" srcId="{39D8DBDA-93BD-4E86-9D46-E409AFFC6363}" destId="{D935497F-A470-4D2D-B89D-976C16E609E6}" srcOrd="0" destOrd="0" presId="urn:microsoft.com/office/officeart/2005/8/layout/hierarchy4"/>
    <dgm:cxn modelId="{AC11697E-0951-425D-8AC6-40838EAC6A7B}" type="presParOf" srcId="{39D8DBDA-93BD-4E86-9D46-E409AFFC6363}" destId="{87C3CB11-E1D5-4F61-B6F6-C1DC140A4AC3}" srcOrd="1" destOrd="0" presId="urn:microsoft.com/office/officeart/2005/8/layout/hierarchy4"/>
    <dgm:cxn modelId="{6A5749E2-F769-4A24-AFDF-ECC46ED573E5}" type="presParOf" srcId="{39D8DBDA-93BD-4E86-9D46-E409AFFC6363}" destId="{3E0A2A1B-06D0-4329-84AB-738908F17265}" srcOrd="2" destOrd="0" presId="urn:microsoft.com/office/officeart/2005/8/layout/hierarchy4"/>
    <dgm:cxn modelId="{60A636F4-1870-40D6-9569-3E5ABDE958D1}" type="presParOf" srcId="{3E0A2A1B-06D0-4329-84AB-738908F17265}" destId="{52D5D340-DCEA-40A6-BA34-071F0E4B5547}" srcOrd="0" destOrd="0" presId="urn:microsoft.com/office/officeart/2005/8/layout/hierarchy4"/>
    <dgm:cxn modelId="{F3AC1CA3-3293-4E76-A2D9-3E6D29A17FE0}" type="presParOf" srcId="{52D5D340-DCEA-40A6-BA34-071F0E4B5547}" destId="{A9858654-7778-4269-B02A-2ED1CE584247}" srcOrd="0" destOrd="0" presId="urn:microsoft.com/office/officeart/2005/8/layout/hierarchy4"/>
    <dgm:cxn modelId="{C4BBC0CD-92BD-466B-8DA1-9E353FD4976D}" type="presParOf" srcId="{52D5D340-DCEA-40A6-BA34-071F0E4B5547}" destId="{28CE795B-25E5-48FF-BCAD-878CAF8AD205}" srcOrd="1" destOrd="0" presId="urn:microsoft.com/office/officeart/2005/8/layout/hierarchy4"/>
    <dgm:cxn modelId="{9E880F10-91B4-44D4-A61F-DFD2A9C8B1E7}" type="presParOf" srcId="{3E0A2A1B-06D0-4329-84AB-738908F17265}" destId="{D58EA0E0-1D76-4997-B833-BB14E833834B}" srcOrd="1" destOrd="0" presId="urn:microsoft.com/office/officeart/2005/8/layout/hierarchy4"/>
    <dgm:cxn modelId="{163D7517-C246-4DA5-9268-6F5F63339851}" type="presParOf" srcId="{3E0A2A1B-06D0-4329-84AB-738908F17265}" destId="{9248950E-3CA6-4503-9E13-9E7407091BE5}" srcOrd="2" destOrd="0" presId="urn:microsoft.com/office/officeart/2005/8/layout/hierarchy4"/>
    <dgm:cxn modelId="{A43B5294-F8A7-4631-AD13-F4756FD1AD68}" type="presParOf" srcId="{9248950E-3CA6-4503-9E13-9E7407091BE5}" destId="{0AAE539D-8449-41BA-AD63-37FB3F4FD937}" srcOrd="0" destOrd="0" presId="urn:microsoft.com/office/officeart/2005/8/layout/hierarchy4"/>
    <dgm:cxn modelId="{96A35156-BF9D-4B1C-8CC1-C8A7B02887CE}" type="presParOf" srcId="{9248950E-3CA6-4503-9E13-9E7407091BE5}" destId="{7AF05D54-60F4-4B2E-8B8E-CAFBFCA20D7A}" srcOrd="1" destOrd="0" presId="urn:microsoft.com/office/officeart/2005/8/layout/hierarchy4"/>
    <dgm:cxn modelId="{FCA8CE1F-CDC2-41AF-9765-BD9FC6C3666C}" type="presParOf" srcId="{9248950E-3CA6-4503-9E13-9E7407091BE5}" destId="{5FD70D04-D06D-48C6-BCE0-FD251B2AEF64}" srcOrd="2" destOrd="0" presId="urn:microsoft.com/office/officeart/2005/8/layout/hierarchy4"/>
    <dgm:cxn modelId="{1DCB1AEB-DBC0-4337-9551-892CD431A488}" type="presParOf" srcId="{5FD70D04-D06D-48C6-BCE0-FD251B2AEF64}" destId="{A225E449-ED05-497E-B70A-8BFBEB449377}" srcOrd="0" destOrd="0" presId="urn:microsoft.com/office/officeart/2005/8/layout/hierarchy4"/>
    <dgm:cxn modelId="{CE1477DA-764B-4B17-86BD-982FE74F036C}" type="presParOf" srcId="{A225E449-ED05-497E-B70A-8BFBEB449377}" destId="{45EC5518-8E9E-42E6-ADF2-6BFF91C6827E}" srcOrd="0" destOrd="0" presId="urn:microsoft.com/office/officeart/2005/8/layout/hierarchy4"/>
    <dgm:cxn modelId="{3AF5C473-58D6-4530-BE3E-57615E902256}" type="presParOf" srcId="{A225E449-ED05-497E-B70A-8BFBEB449377}" destId="{C5E82A3B-A041-43F6-ACA1-7E18D025CAD4}" srcOrd="1" destOrd="0" presId="urn:microsoft.com/office/officeart/2005/8/layout/hierarchy4"/>
    <dgm:cxn modelId="{6E031F59-9312-4677-BA2A-3EF806A9A1F8}" type="presParOf" srcId="{5FD70D04-D06D-48C6-BCE0-FD251B2AEF64}" destId="{6D88348C-508C-41F3-B457-B9F252052767}" srcOrd="1" destOrd="0" presId="urn:microsoft.com/office/officeart/2005/8/layout/hierarchy4"/>
    <dgm:cxn modelId="{A5E53632-76BB-422F-BC2D-CE92FDC7280E}" type="presParOf" srcId="{5FD70D04-D06D-48C6-BCE0-FD251B2AEF64}" destId="{6474A9D8-5450-4816-9B2B-D4A6D8396DBF}" srcOrd="2" destOrd="0" presId="urn:microsoft.com/office/officeart/2005/8/layout/hierarchy4"/>
    <dgm:cxn modelId="{BF38EA00-8FB7-4253-BA05-A63122210CEF}" type="presParOf" srcId="{6474A9D8-5450-4816-9B2B-D4A6D8396DBF}" destId="{CA418A8C-21C8-4581-BE09-9F82D3D0D756}" srcOrd="0" destOrd="0" presId="urn:microsoft.com/office/officeart/2005/8/layout/hierarchy4"/>
    <dgm:cxn modelId="{7C93270E-D634-4ADA-BE01-9D4632626BB4}" type="presParOf" srcId="{6474A9D8-5450-4816-9B2B-D4A6D8396DBF}" destId="{0B159B38-9AD6-45A6-B9EF-703D0AC7CAB8}" srcOrd="1" destOrd="0" presId="urn:microsoft.com/office/officeart/2005/8/layout/hierarchy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6041484-E0B8-49EA-AE85-68A834DE2508}" type="presOf" srcId="{9E0F2420-2F7C-4BC9-B3B1-41D079D7B9BA}" destId="{B6154193-CFF1-422A-A0B1-99E4EAC26EDE}" srcOrd="0" destOrd="0" presId="urn:microsoft.com/office/officeart/2005/8/layout/hChevron3"/>
    <dgm:cxn modelId="{7DDA9017-3D12-41FF-9EAF-E1DD54BCB03A}"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34DBEB4-F93E-4D21-B596-27AFCD8E1207}" type="presOf" srcId="{53D53256-A754-4BBD-AA8A-3E51EF6B7332}" destId="{371DF444-DDBC-427E-9FEE-DFE4E6239109}" srcOrd="0" destOrd="0" presId="urn:microsoft.com/office/officeart/2005/8/layout/hChevron3"/>
    <dgm:cxn modelId="{FC52780F-9591-4193-A31C-7ED6D47A1708}"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B90742BF-FA57-49A2-9648-C0BC9A0FDA3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7A2357DD-9D68-4CD6-BD5A-A58D4222BC3A}"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BAF0F61-1B7A-4546-9BBB-9F3517F54636}" type="presParOf" srcId="{AFF030F6-8D1D-42AA-8527-70CC9827071F}" destId="{371DF444-DDBC-427E-9FEE-DFE4E6239109}" srcOrd="0" destOrd="0" presId="urn:microsoft.com/office/officeart/2005/8/layout/hChevron3"/>
    <dgm:cxn modelId="{B54985EB-4E4B-4DAC-BCAB-60EBA0D528BA}" type="presParOf" srcId="{AFF030F6-8D1D-42AA-8527-70CC9827071F}" destId="{ADC953D7-9E50-47BF-933D-60204B80E8FB}" srcOrd="1" destOrd="0" presId="urn:microsoft.com/office/officeart/2005/8/layout/hChevron3"/>
    <dgm:cxn modelId="{0A722BDD-1129-4814-803A-6F662CC1F915}" type="presParOf" srcId="{AFF030F6-8D1D-42AA-8527-70CC9827071F}" destId="{B6154193-CFF1-422A-A0B1-99E4EAC26EDE}" srcOrd="2" destOrd="0" presId="urn:microsoft.com/office/officeart/2005/8/layout/hChevron3"/>
    <dgm:cxn modelId="{D73FAE06-55A0-4FF5-9BEE-864656334B25}" type="presParOf" srcId="{AFF030F6-8D1D-42AA-8527-70CC9827071F}" destId="{B0D14E24-9419-4779-91B2-FCCDE3A94F4A}" srcOrd="3" destOrd="0" presId="urn:microsoft.com/office/officeart/2005/8/layout/hChevron3"/>
    <dgm:cxn modelId="{FB594A80-661E-4C7E-8A50-6099E50DCF79}" type="presParOf" srcId="{AFF030F6-8D1D-42AA-8527-70CC9827071F}" destId="{565F66ED-5189-46DB-A579-BEA28FE6D986}" srcOrd="4" destOrd="0" presId="urn:microsoft.com/office/officeart/2005/8/layout/hChevron3"/>
    <dgm:cxn modelId="{92CBD41D-D99E-4FEA-BD5E-EB646681C29F}" type="presParOf" srcId="{AFF030F6-8D1D-42AA-8527-70CC9827071F}" destId="{5E46F59D-5DCE-432B-B3A1-0BD5CF2E763E}" srcOrd="5" destOrd="0" presId="urn:microsoft.com/office/officeart/2005/8/layout/hChevron3"/>
    <dgm:cxn modelId="{59E5BC87-3DBD-4D91-9E08-4616BAD11B0F}" type="presParOf" srcId="{AFF030F6-8D1D-42AA-8527-70CC9827071F}" destId="{4CE1BAFB-AD98-4868-A469-10A5BFCC62FB}" srcOrd="6" destOrd="0" presId="urn:microsoft.com/office/officeart/2005/8/layout/hChevron3"/>
    <dgm:cxn modelId="{CD657201-2F1B-4C88-A29D-D1563C4BDD83}" type="presParOf" srcId="{AFF030F6-8D1D-42AA-8527-70CC9827071F}" destId="{D4A6FAAB-8048-431A-808C-023578BE8F34}" srcOrd="7" destOrd="0" presId="urn:microsoft.com/office/officeart/2005/8/layout/hChevron3"/>
    <dgm:cxn modelId="{F280D2C2-0CF6-4761-8B69-9212317CA6C6}"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3EBF5AD8-0579-4A65-A798-43952BDDF68A}"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C2959F53-8B71-4403-A7FA-5F5E8D662D5D}" type="presOf" srcId="{11840DCF-704A-4333-851F-70B4FE134E39}" destId="{4CE1BAFB-AD98-4868-A469-10A5BFCC62FB}" srcOrd="0" destOrd="0" presId="urn:microsoft.com/office/officeart/2005/8/layout/hChevron3"/>
    <dgm:cxn modelId="{D354FC46-2E2A-4DAC-8C4E-66680EE763AA}" type="presOf" srcId="{FE62C0D6-7716-4F07-8A32-C1981493321E}" destId="{E90DA5B7-A9FA-4C23-963F-7930D037E7E4}" srcOrd="0" destOrd="0" presId="urn:microsoft.com/office/officeart/2005/8/layout/hChevron3"/>
    <dgm:cxn modelId="{A7466BD8-B306-4E94-A3F0-8F463662E815}"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04B2B8F-45F1-437A-AF51-1CEE3C3CBDF0}" type="presOf" srcId="{252357BE-30EA-49F7-9DBD-B5F30B4F4A9D}" destId="{AFF030F6-8D1D-42AA-8527-70CC9827071F}" srcOrd="0" destOrd="0" presId="urn:microsoft.com/office/officeart/2005/8/layout/hChevron3"/>
    <dgm:cxn modelId="{42E6B1A0-C231-457D-A4DC-9624D2E9556F}"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58DC33-DAB0-4EBD-93B9-12E4630FB8DC}" type="presParOf" srcId="{AFF030F6-8D1D-42AA-8527-70CC9827071F}" destId="{371DF444-DDBC-427E-9FEE-DFE4E6239109}" srcOrd="0" destOrd="0" presId="urn:microsoft.com/office/officeart/2005/8/layout/hChevron3"/>
    <dgm:cxn modelId="{0386592D-3110-40AF-929D-71A3BF3F599E}" type="presParOf" srcId="{AFF030F6-8D1D-42AA-8527-70CC9827071F}" destId="{ADC953D7-9E50-47BF-933D-60204B80E8FB}" srcOrd="1" destOrd="0" presId="urn:microsoft.com/office/officeart/2005/8/layout/hChevron3"/>
    <dgm:cxn modelId="{8C7D9B98-F493-4F37-982F-2DAAF7DA612E}" type="presParOf" srcId="{AFF030F6-8D1D-42AA-8527-70CC9827071F}" destId="{B6154193-CFF1-422A-A0B1-99E4EAC26EDE}" srcOrd="2" destOrd="0" presId="urn:microsoft.com/office/officeart/2005/8/layout/hChevron3"/>
    <dgm:cxn modelId="{01F8C669-E00A-42F8-94F8-C0C36EAF7594}" type="presParOf" srcId="{AFF030F6-8D1D-42AA-8527-70CC9827071F}" destId="{B0D14E24-9419-4779-91B2-FCCDE3A94F4A}" srcOrd="3" destOrd="0" presId="urn:microsoft.com/office/officeart/2005/8/layout/hChevron3"/>
    <dgm:cxn modelId="{E945DCE6-13CC-4511-8150-F296A31EC41A}" type="presParOf" srcId="{AFF030F6-8D1D-42AA-8527-70CC9827071F}" destId="{565F66ED-5189-46DB-A579-BEA28FE6D986}" srcOrd="4" destOrd="0" presId="urn:microsoft.com/office/officeart/2005/8/layout/hChevron3"/>
    <dgm:cxn modelId="{F1F0E325-AF35-4AC6-B707-001A00272A79}" type="presParOf" srcId="{AFF030F6-8D1D-42AA-8527-70CC9827071F}" destId="{5E46F59D-5DCE-432B-B3A1-0BD5CF2E763E}" srcOrd="5" destOrd="0" presId="urn:microsoft.com/office/officeart/2005/8/layout/hChevron3"/>
    <dgm:cxn modelId="{220A73F4-1BEC-452D-B799-297B452A9240}" type="presParOf" srcId="{AFF030F6-8D1D-42AA-8527-70CC9827071F}" destId="{4CE1BAFB-AD98-4868-A469-10A5BFCC62FB}" srcOrd="6" destOrd="0" presId="urn:microsoft.com/office/officeart/2005/8/layout/hChevron3"/>
    <dgm:cxn modelId="{E574BD9F-9166-4842-A0CD-B1BD02E342D0}" type="presParOf" srcId="{AFF030F6-8D1D-42AA-8527-70CC9827071F}" destId="{D4A6FAAB-8048-431A-808C-023578BE8F34}" srcOrd="7" destOrd="0" presId="urn:microsoft.com/office/officeart/2005/8/layout/hChevron3"/>
    <dgm:cxn modelId="{00BCD5F1-AA6E-4D36-86DE-D08F1DB48AFB}"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F7FE0218-EFE3-47AA-BC49-85731C9D47B0}"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CFEC989-E37F-42C1-A4FC-8126768FF1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5EA5E54-195C-474C-A986-C006EAE3E14C}" type="presOf" srcId="{FE62C0D6-7716-4F07-8A32-C1981493321E}" destId="{E90DA5B7-A9FA-4C23-963F-7930D037E7E4}" srcOrd="0" destOrd="0" presId="urn:microsoft.com/office/officeart/2005/8/layout/hChevron3"/>
    <dgm:cxn modelId="{2B4C91BA-3A6D-4645-B5A9-49BA10C49B4B}"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CA4CCA6-7BEA-43CA-9756-31E37F97878F}" type="presOf" srcId="{53D53256-A754-4BBD-AA8A-3E51EF6B7332}" destId="{371DF444-DDBC-427E-9FEE-DFE4E6239109}" srcOrd="0" destOrd="0" presId="urn:microsoft.com/office/officeart/2005/8/layout/hChevron3"/>
    <dgm:cxn modelId="{9375A88C-870F-4531-8C52-A596CCA62845}" type="presOf" srcId="{5FF2D4FE-A551-4F3F-AAC9-90D5FFA8619A}" destId="{565F66ED-5189-46DB-A579-BEA28FE6D986}" srcOrd="0" destOrd="0" presId="urn:microsoft.com/office/officeart/2005/8/layout/hChevron3"/>
    <dgm:cxn modelId="{65143DA3-E168-46D0-8266-F331EBE6154F}" type="presParOf" srcId="{AFF030F6-8D1D-42AA-8527-70CC9827071F}" destId="{371DF444-DDBC-427E-9FEE-DFE4E6239109}" srcOrd="0" destOrd="0" presId="urn:microsoft.com/office/officeart/2005/8/layout/hChevron3"/>
    <dgm:cxn modelId="{43E01564-7FC3-4892-B92A-5C2A44CDDB3C}" type="presParOf" srcId="{AFF030F6-8D1D-42AA-8527-70CC9827071F}" destId="{ADC953D7-9E50-47BF-933D-60204B80E8FB}" srcOrd="1" destOrd="0" presId="urn:microsoft.com/office/officeart/2005/8/layout/hChevron3"/>
    <dgm:cxn modelId="{5962A488-2E01-4AD4-B2CD-41A727B7964E}" type="presParOf" srcId="{AFF030F6-8D1D-42AA-8527-70CC9827071F}" destId="{B6154193-CFF1-422A-A0B1-99E4EAC26EDE}" srcOrd="2" destOrd="0" presId="urn:microsoft.com/office/officeart/2005/8/layout/hChevron3"/>
    <dgm:cxn modelId="{0811D00F-44A3-4D33-9AE3-923612761ADF}" type="presParOf" srcId="{AFF030F6-8D1D-42AA-8527-70CC9827071F}" destId="{B0D14E24-9419-4779-91B2-FCCDE3A94F4A}" srcOrd="3" destOrd="0" presId="urn:microsoft.com/office/officeart/2005/8/layout/hChevron3"/>
    <dgm:cxn modelId="{95DA563C-7B54-43D9-8555-E51113D63D84}" type="presParOf" srcId="{AFF030F6-8D1D-42AA-8527-70CC9827071F}" destId="{565F66ED-5189-46DB-A579-BEA28FE6D986}" srcOrd="4" destOrd="0" presId="urn:microsoft.com/office/officeart/2005/8/layout/hChevron3"/>
    <dgm:cxn modelId="{A3ABE7E7-03DF-424C-8095-FB11C7BEA75E}" type="presParOf" srcId="{AFF030F6-8D1D-42AA-8527-70CC9827071F}" destId="{5E46F59D-5DCE-432B-B3A1-0BD5CF2E763E}" srcOrd="5" destOrd="0" presId="urn:microsoft.com/office/officeart/2005/8/layout/hChevron3"/>
    <dgm:cxn modelId="{8D23AB7B-17C8-45D6-812B-E7F8C2E0470B}" type="presParOf" srcId="{AFF030F6-8D1D-42AA-8527-70CC9827071F}" destId="{4CE1BAFB-AD98-4868-A469-10A5BFCC62FB}" srcOrd="6" destOrd="0" presId="urn:microsoft.com/office/officeart/2005/8/layout/hChevron3"/>
    <dgm:cxn modelId="{D6FAB298-2653-427C-90FE-466DFDC86A35}" type="presParOf" srcId="{AFF030F6-8D1D-42AA-8527-70CC9827071F}" destId="{D4A6FAAB-8048-431A-808C-023578BE8F34}" srcOrd="7" destOrd="0" presId="urn:microsoft.com/office/officeart/2005/8/layout/hChevron3"/>
    <dgm:cxn modelId="{42577740-9710-487C-86C0-497A897D460B}"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8AB791-D119-457A-ABA5-CD9DBB05B638}" type="presOf" srcId="{252357BE-30EA-49F7-9DBD-B5F30B4F4A9D}" destId="{AFF030F6-8D1D-42AA-8527-70CC9827071F}" srcOrd="0" destOrd="0" presId="urn:microsoft.com/office/officeart/2005/8/layout/hChevron3"/>
    <dgm:cxn modelId="{1E78DD20-7878-4657-88F0-6E341A001607}"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37482B77-23D8-4E79-8595-28E2A15A2709}"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B371C602-C054-47D4-BC0A-1D7A17043D09}" type="presOf" srcId="{9E0F2420-2F7C-4BC9-B3B1-41D079D7B9BA}" destId="{B6154193-CFF1-422A-A0B1-99E4EAC26EDE}" srcOrd="0" destOrd="0" presId="urn:microsoft.com/office/officeart/2005/8/layout/hChevron3"/>
    <dgm:cxn modelId="{7626E2FC-2539-4199-8CE0-097D4704ADDC}" type="presOf" srcId="{FE62C0D6-7716-4F07-8A32-C1981493321E}" destId="{E90DA5B7-A9FA-4C23-963F-7930D037E7E4}" srcOrd="0" destOrd="0" presId="urn:microsoft.com/office/officeart/2005/8/layout/hChevron3"/>
    <dgm:cxn modelId="{14220EB4-33D6-4A42-A762-89BE1E8D3F3A}"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5D717580-A16B-4126-A045-F1C5BA8C959C}" type="presParOf" srcId="{AFF030F6-8D1D-42AA-8527-70CC9827071F}" destId="{371DF444-DDBC-427E-9FEE-DFE4E6239109}" srcOrd="0" destOrd="0" presId="urn:microsoft.com/office/officeart/2005/8/layout/hChevron3"/>
    <dgm:cxn modelId="{5FE8C670-349F-43C2-B00E-9C0E332D4261}" type="presParOf" srcId="{AFF030F6-8D1D-42AA-8527-70CC9827071F}" destId="{ADC953D7-9E50-47BF-933D-60204B80E8FB}" srcOrd="1" destOrd="0" presId="urn:microsoft.com/office/officeart/2005/8/layout/hChevron3"/>
    <dgm:cxn modelId="{A406613F-2800-42EF-A27B-743F1808334D}" type="presParOf" srcId="{AFF030F6-8D1D-42AA-8527-70CC9827071F}" destId="{B6154193-CFF1-422A-A0B1-99E4EAC26EDE}" srcOrd="2" destOrd="0" presId="urn:microsoft.com/office/officeart/2005/8/layout/hChevron3"/>
    <dgm:cxn modelId="{0991FEAF-5756-4BE0-80BB-888B0DD0C58C}" type="presParOf" srcId="{AFF030F6-8D1D-42AA-8527-70CC9827071F}" destId="{B0D14E24-9419-4779-91B2-FCCDE3A94F4A}" srcOrd="3" destOrd="0" presId="urn:microsoft.com/office/officeart/2005/8/layout/hChevron3"/>
    <dgm:cxn modelId="{72B3EB27-58CF-4F12-9F64-1BC014C61810}" type="presParOf" srcId="{AFF030F6-8D1D-42AA-8527-70CC9827071F}" destId="{565F66ED-5189-46DB-A579-BEA28FE6D986}" srcOrd="4" destOrd="0" presId="urn:microsoft.com/office/officeart/2005/8/layout/hChevron3"/>
    <dgm:cxn modelId="{B47FBC6D-5190-4E53-9C57-F722FF931133}" type="presParOf" srcId="{AFF030F6-8D1D-42AA-8527-70CC9827071F}" destId="{5E46F59D-5DCE-432B-B3A1-0BD5CF2E763E}" srcOrd="5" destOrd="0" presId="urn:microsoft.com/office/officeart/2005/8/layout/hChevron3"/>
    <dgm:cxn modelId="{7BE09CE5-9C3E-4FB5-8542-01AF596A277D}" type="presParOf" srcId="{AFF030F6-8D1D-42AA-8527-70CC9827071F}" destId="{4CE1BAFB-AD98-4868-A469-10A5BFCC62FB}" srcOrd="6" destOrd="0" presId="urn:microsoft.com/office/officeart/2005/8/layout/hChevron3"/>
    <dgm:cxn modelId="{69C2CFAE-1E86-4AF4-A6BA-25D88716EB95}" type="presParOf" srcId="{AFF030F6-8D1D-42AA-8527-70CC9827071F}" destId="{D4A6FAAB-8048-431A-808C-023578BE8F34}" srcOrd="7" destOrd="0" presId="urn:microsoft.com/office/officeart/2005/8/layout/hChevron3"/>
    <dgm:cxn modelId="{448B6025-02F7-4D48-9C09-5808C453DD7B}"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40A87CA1-C5CD-46C4-BA27-A47AC20FF686}"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6C51FC87-FB55-4236-AE7B-EAEB591FFF53}"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F11164EB-8D18-4DDB-801B-50B185467624}" type="presOf" srcId="{FE62C0D6-7716-4F07-8A32-C1981493321E}" destId="{E90DA5B7-A9FA-4C23-963F-7930D037E7E4}" srcOrd="0" destOrd="0" presId="urn:microsoft.com/office/officeart/2005/8/layout/hChevron3"/>
    <dgm:cxn modelId="{0166B979-402A-4142-BD7A-23F143F4A23E}" type="presOf" srcId="{252357BE-30EA-49F7-9DBD-B5F30B4F4A9D}" destId="{AFF030F6-8D1D-42AA-8527-70CC9827071F}" srcOrd="0" destOrd="0" presId="urn:microsoft.com/office/officeart/2005/8/layout/hChevron3"/>
    <dgm:cxn modelId="{56EF7BC4-0F30-4D9B-A5F4-37F548B1A395}"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951392-8BBF-4A2D-B066-4C0434561BA1}" type="presOf" srcId="{5FF2D4FE-A551-4F3F-AAC9-90D5FFA8619A}" destId="{565F66ED-5189-46DB-A579-BEA28FE6D986}"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703F3DF-BA8F-42E0-8ABB-D5E584587F24}" type="presParOf" srcId="{AFF030F6-8D1D-42AA-8527-70CC9827071F}" destId="{371DF444-DDBC-427E-9FEE-DFE4E6239109}" srcOrd="0" destOrd="0" presId="urn:microsoft.com/office/officeart/2005/8/layout/hChevron3"/>
    <dgm:cxn modelId="{6A3224A1-053D-495F-8933-EDE413E53931}" type="presParOf" srcId="{AFF030F6-8D1D-42AA-8527-70CC9827071F}" destId="{ADC953D7-9E50-47BF-933D-60204B80E8FB}" srcOrd="1" destOrd="0" presId="urn:microsoft.com/office/officeart/2005/8/layout/hChevron3"/>
    <dgm:cxn modelId="{782E22E3-B70C-46B9-B510-8434E74A4562}" type="presParOf" srcId="{AFF030F6-8D1D-42AA-8527-70CC9827071F}" destId="{B6154193-CFF1-422A-A0B1-99E4EAC26EDE}" srcOrd="2" destOrd="0" presId="urn:microsoft.com/office/officeart/2005/8/layout/hChevron3"/>
    <dgm:cxn modelId="{F8EE6B35-D299-456C-96D2-1B0E89275F15}" type="presParOf" srcId="{AFF030F6-8D1D-42AA-8527-70CC9827071F}" destId="{B0D14E24-9419-4779-91B2-FCCDE3A94F4A}" srcOrd="3" destOrd="0" presId="urn:microsoft.com/office/officeart/2005/8/layout/hChevron3"/>
    <dgm:cxn modelId="{FBB20929-589A-4859-976D-6569159EA2A4}" type="presParOf" srcId="{AFF030F6-8D1D-42AA-8527-70CC9827071F}" destId="{565F66ED-5189-46DB-A579-BEA28FE6D986}" srcOrd="4" destOrd="0" presId="urn:microsoft.com/office/officeart/2005/8/layout/hChevron3"/>
    <dgm:cxn modelId="{D5D50D48-F2D7-498B-9A7E-7803FF5F081F}" type="presParOf" srcId="{AFF030F6-8D1D-42AA-8527-70CC9827071F}" destId="{5E46F59D-5DCE-432B-B3A1-0BD5CF2E763E}" srcOrd="5" destOrd="0" presId="urn:microsoft.com/office/officeart/2005/8/layout/hChevron3"/>
    <dgm:cxn modelId="{3FB1BD33-8F63-41AD-9B2F-AC0FAF9B7197}" type="presParOf" srcId="{AFF030F6-8D1D-42AA-8527-70CC9827071F}" destId="{4CE1BAFB-AD98-4868-A469-10A5BFCC62FB}" srcOrd="6" destOrd="0" presId="urn:microsoft.com/office/officeart/2005/8/layout/hChevron3"/>
    <dgm:cxn modelId="{0B50EE73-C80E-46A6-8407-23CEA4D13FFC}" type="presParOf" srcId="{AFF030F6-8D1D-42AA-8527-70CC9827071F}" destId="{D4A6FAAB-8048-431A-808C-023578BE8F34}" srcOrd="7" destOrd="0" presId="urn:microsoft.com/office/officeart/2005/8/layout/hChevron3"/>
    <dgm:cxn modelId="{537202DF-7119-463D-A7BF-B8FBBF996EFA}"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43CBB2-F7CE-4CC1-AEBA-BD13C37495C5}">
      <dsp:nvSpPr>
        <dsp:cNvPr id="0" name=""/>
        <dsp:cNvSpPr/>
      </dsp:nvSpPr>
      <dsp:spPr>
        <a:xfrm>
          <a:off x="6773" y="1663"/>
          <a:ext cx="4321870" cy="1052845"/>
        </a:xfrm>
        <a:prstGeom prst="roundRect">
          <a:avLst>
            <a:gd name="adj" fmla="val 10000"/>
          </a:avLst>
        </a:prstGeom>
        <a:solidFill>
          <a:schemeClr val="tx2">
            <a:alpha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zh-TW" altLang="en-US" sz="3500" b="1" kern="1200" dirty="0"/>
            <a:t>法定貨幣</a:t>
          </a:r>
        </a:p>
      </dsp:txBody>
      <dsp:txXfrm>
        <a:off x="37610" y="32500"/>
        <a:ext cx="4260196" cy="991171"/>
      </dsp:txXfrm>
    </dsp:sp>
    <dsp:sp modelId="{AA692163-4A4D-445D-86CE-135024C18DE3}">
      <dsp:nvSpPr>
        <dsp:cNvPr id="0" name=""/>
        <dsp:cNvSpPr/>
      </dsp:nvSpPr>
      <dsp:spPr>
        <a:xfrm>
          <a:off x="5749" y="1120593"/>
          <a:ext cx="1373825" cy="818372"/>
        </a:xfrm>
        <a:prstGeom prst="roundRect">
          <a:avLst>
            <a:gd name="adj" fmla="val 10000"/>
          </a:avLst>
        </a:prstGeom>
        <a:solidFill>
          <a:srgbClr val="006A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傳統</a:t>
          </a:r>
        </a:p>
      </dsp:txBody>
      <dsp:txXfrm>
        <a:off x="29718" y="1144562"/>
        <a:ext cx="1325887" cy="770434"/>
      </dsp:txXfrm>
    </dsp:sp>
    <dsp:sp modelId="{72DE1DC7-3DAD-4F4B-9C5D-C8CD654434C6}">
      <dsp:nvSpPr>
        <dsp:cNvPr id="0" name=""/>
        <dsp:cNvSpPr/>
      </dsp:nvSpPr>
      <dsp:spPr>
        <a:xfrm>
          <a:off x="18072" y="2055201"/>
          <a:ext cx="1373825" cy="1840156"/>
        </a:xfrm>
        <a:prstGeom prst="roundRect">
          <a:avLst>
            <a:gd name="adj" fmla="val 10000"/>
          </a:avLst>
        </a:prstGeom>
        <a:solidFill>
          <a:srgbClr val="008E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kern="1200" dirty="0"/>
            <a:t>商品貨幣 金屬貨幣</a:t>
          </a:r>
          <a:endParaRPr lang="en-US" altLang="zh-TW" sz="1800" kern="1200" dirty="0"/>
        </a:p>
      </dsp:txBody>
      <dsp:txXfrm>
        <a:off x="58310" y="2095439"/>
        <a:ext cx="1293349" cy="1759680"/>
      </dsp:txXfrm>
    </dsp:sp>
    <dsp:sp modelId="{70CA0973-A7D4-456E-8C63-9B4D0A8DA06E}">
      <dsp:nvSpPr>
        <dsp:cNvPr id="0" name=""/>
        <dsp:cNvSpPr/>
      </dsp:nvSpPr>
      <dsp:spPr>
        <a:xfrm>
          <a:off x="1494849" y="1120593"/>
          <a:ext cx="2819994" cy="818372"/>
        </a:xfrm>
        <a:prstGeom prst="roundRect">
          <a:avLst>
            <a:gd name="adj" fmla="val 10000"/>
          </a:avLst>
        </a:prstGeom>
        <a:solidFill>
          <a:srgbClr val="00698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數位化 </a:t>
          </a:r>
          <a:r>
            <a:rPr lang="en-US" altLang="zh-TW" sz="2400" kern="1200" dirty="0"/>
            <a:t>(</a:t>
          </a:r>
          <a:r>
            <a:rPr lang="zh-TW" altLang="en-US" sz="2400" kern="1200" dirty="0"/>
            <a:t>電子貨幣</a:t>
          </a:r>
          <a:r>
            <a:rPr lang="en-US" altLang="zh-TW" sz="2400" kern="1200" dirty="0"/>
            <a:t>)</a:t>
          </a:r>
          <a:endParaRPr lang="zh-TW" altLang="en-US" sz="2400" kern="1200" dirty="0"/>
        </a:p>
      </dsp:txBody>
      <dsp:txXfrm>
        <a:off x="1518818" y="1144562"/>
        <a:ext cx="2772056" cy="770434"/>
      </dsp:txXfrm>
    </dsp:sp>
    <dsp:sp modelId="{7D288221-A1DA-483E-8000-71D733259F1D}">
      <dsp:nvSpPr>
        <dsp:cNvPr id="0" name=""/>
        <dsp:cNvSpPr/>
      </dsp:nvSpPr>
      <dsp:spPr>
        <a:xfrm>
          <a:off x="1512216" y="2055201"/>
          <a:ext cx="1373825" cy="1840156"/>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kern="1200" dirty="0"/>
            <a:t>【</a:t>
          </a:r>
          <a:r>
            <a:rPr lang="zh-TW" altLang="en-US" sz="1800" kern="1200" dirty="0"/>
            <a:t>卡片形式</a:t>
          </a:r>
          <a:r>
            <a:rPr lang="en-US" altLang="zh-TW" sz="1800" kern="1200" dirty="0"/>
            <a:t>】</a:t>
          </a:r>
          <a:br>
            <a:rPr lang="en-US" altLang="zh-TW" sz="1800" kern="1200" dirty="0"/>
          </a:br>
          <a:r>
            <a:rPr lang="en-US" altLang="zh-TW" sz="1800" kern="1200" dirty="0"/>
            <a:t>  </a:t>
          </a:r>
          <a:r>
            <a:rPr lang="zh-TW" altLang="en-US" sz="1800" kern="1200" dirty="0"/>
            <a:t>塑膠貨幣 信用貨幣</a:t>
          </a:r>
        </a:p>
      </dsp:txBody>
      <dsp:txXfrm>
        <a:off x="1552454" y="2095439"/>
        <a:ext cx="1293349" cy="1759680"/>
      </dsp:txXfrm>
    </dsp:sp>
    <dsp:sp modelId="{A23223DD-0D94-4139-A3D4-494A35C7686D}">
      <dsp:nvSpPr>
        <dsp:cNvPr id="0" name=""/>
        <dsp:cNvSpPr/>
      </dsp:nvSpPr>
      <dsp:spPr>
        <a:xfrm>
          <a:off x="2943517" y="2055201"/>
          <a:ext cx="1378633" cy="1840156"/>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kern="1200" dirty="0"/>
            <a:t>【</a:t>
          </a:r>
          <a:r>
            <a:rPr lang="zh-TW" altLang="en-US" sz="1800" kern="1200" dirty="0"/>
            <a:t>網路形式</a:t>
          </a:r>
          <a:r>
            <a:rPr lang="en-US" altLang="zh-TW" sz="1800" kern="1200" dirty="0"/>
            <a:t>】</a:t>
          </a:r>
          <a:br>
            <a:rPr lang="en-US" altLang="zh-TW" sz="1800" kern="1200" dirty="0"/>
          </a:br>
          <a:r>
            <a:rPr lang="zh-TW" altLang="en-US" sz="1800" kern="1200" dirty="0"/>
            <a:t>  第三方支付平台帳戶</a:t>
          </a:r>
        </a:p>
      </dsp:txBody>
      <dsp:txXfrm>
        <a:off x="2983896" y="2095580"/>
        <a:ext cx="1297875" cy="1759398"/>
      </dsp:txXfrm>
    </dsp:sp>
    <dsp:sp modelId="{58988AB2-0E4F-4489-8C0B-B9FAA552EC56}">
      <dsp:nvSpPr>
        <dsp:cNvPr id="0" name=""/>
        <dsp:cNvSpPr/>
      </dsp:nvSpPr>
      <dsp:spPr>
        <a:xfrm>
          <a:off x="4558995" y="1663"/>
          <a:ext cx="6435606" cy="1052845"/>
        </a:xfrm>
        <a:prstGeom prst="roundRect">
          <a:avLst>
            <a:gd name="adj" fmla="val 10000"/>
          </a:avLst>
        </a:prstGeom>
        <a:solidFill>
          <a:schemeClr val="tx2">
            <a:alpha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zh-TW" altLang="en-US" sz="3500" b="1" kern="1200" dirty="0"/>
            <a:t>非法定貨幣</a:t>
          </a:r>
        </a:p>
      </dsp:txBody>
      <dsp:txXfrm>
        <a:off x="4589832" y="32500"/>
        <a:ext cx="6373932" cy="991171"/>
      </dsp:txXfrm>
    </dsp:sp>
    <dsp:sp modelId="{1AFE2C89-5CB3-497A-BCA9-E848579AE9D4}">
      <dsp:nvSpPr>
        <dsp:cNvPr id="0" name=""/>
        <dsp:cNvSpPr/>
      </dsp:nvSpPr>
      <dsp:spPr>
        <a:xfrm>
          <a:off x="4548010" y="1140702"/>
          <a:ext cx="1833860" cy="818372"/>
        </a:xfrm>
        <a:prstGeom prst="roundRect">
          <a:avLst>
            <a:gd name="adj" fmla="val 10000"/>
          </a:avLst>
        </a:prstGeom>
        <a:solidFill>
          <a:srgbClr val="922633">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kern="1200" dirty="0"/>
            <a:t>傳統</a:t>
          </a:r>
        </a:p>
      </dsp:txBody>
      <dsp:txXfrm>
        <a:off x="4571979" y="1164671"/>
        <a:ext cx="1785922" cy="770434"/>
      </dsp:txXfrm>
    </dsp:sp>
    <dsp:sp modelId="{9E5FED55-C35C-4E6F-8AD6-1C6F6D4D604D}">
      <dsp:nvSpPr>
        <dsp:cNvPr id="0" name=""/>
        <dsp:cNvSpPr/>
      </dsp:nvSpPr>
      <dsp:spPr>
        <a:xfrm>
          <a:off x="4528301" y="2044546"/>
          <a:ext cx="1847290" cy="1840156"/>
        </a:xfrm>
        <a:prstGeom prst="roundRect">
          <a:avLst>
            <a:gd name="adj" fmla="val 10000"/>
          </a:avLst>
        </a:prstGeom>
        <a:solidFill>
          <a:srgbClr val="DA6C7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kern="1200" dirty="0"/>
            <a:t>EX. </a:t>
          </a:r>
          <a:r>
            <a:rPr lang="zh-TW" altLang="en-US" sz="2200" b="0" kern="1200" dirty="0">
              <a:solidFill>
                <a:prstClr val="white"/>
              </a:solidFill>
              <a:latin typeface="Corbel"/>
              <a:ea typeface="微軟正黑體"/>
              <a:cs typeface="+mn-cs"/>
            </a:rPr>
            <a:t>賭場代幣</a:t>
          </a:r>
        </a:p>
      </dsp:txBody>
      <dsp:txXfrm>
        <a:off x="4582197" y="2098442"/>
        <a:ext cx="1739498" cy="1732364"/>
      </dsp:txXfrm>
    </dsp:sp>
    <dsp:sp modelId="{D935497F-A470-4D2D-B89D-976C16E609E6}">
      <dsp:nvSpPr>
        <dsp:cNvPr id="0" name=""/>
        <dsp:cNvSpPr/>
      </dsp:nvSpPr>
      <dsp:spPr>
        <a:xfrm>
          <a:off x="6546713" y="1120593"/>
          <a:ext cx="4399367" cy="818372"/>
        </a:xfrm>
        <a:prstGeom prst="roundRect">
          <a:avLst>
            <a:gd name="adj" fmla="val 10000"/>
          </a:avLst>
        </a:prstGeom>
        <a:solidFill>
          <a:srgbClr val="00698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數位化 </a:t>
          </a:r>
          <a:r>
            <a:rPr lang="en-US" altLang="zh-TW" sz="2400" kern="1200" dirty="0"/>
            <a:t>(</a:t>
          </a:r>
          <a:r>
            <a:rPr lang="zh-TW" altLang="en-US" sz="2400" kern="1200" dirty="0"/>
            <a:t>虛擬貨幣</a:t>
          </a:r>
          <a:r>
            <a:rPr lang="en-US" altLang="zh-TW" sz="2400" kern="1200" dirty="0"/>
            <a:t>)</a:t>
          </a:r>
          <a:endParaRPr lang="zh-TW" altLang="en-US" sz="2400" kern="1200" dirty="0"/>
        </a:p>
      </dsp:txBody>
      <dsp:txXfrm>
        <a:off x="6570682" y="1144562"/>
        <a:ext cx="4351429" cy="770434"/>
      </dsp:txXfrm>
    </dsp:sp>
    <dsp:sp modelId="{A9858654-7778-4269-B02A-2ED1CE584247}">
      <dsp:nvSpPr>
        <dsp:cNvPr id="0" name=""/>
        <dsp:cNvSpPr/>
      </dsp:nvSpPr>
      <dsp:spPr>
        <a:xfrm>
          <a:off x="6536460" y="2043626"/>
          <a:ext cx="1469746" cy="1840156"/>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algn="ctr" defTabSz="977900">
            <a:lnSpc>
              <a:spcPct val="90000"/>
            </a:lnSpc>
            <a:spcBef>
              <a:spcPct val="0"/>
            </a:spcBef>
            <a:spcAft>
              <a:spcPct val="35000"/>
            </a:spcAft>
            <a:buNone/>
          </a:pPr>
          <a:r>
            <a:rPr lang="en-US" altLang="zh-TW" sz="2200" kern="1200" dirty="0"/>
            <a:t>【</a:t>
          </a:r>
          <a:r>
            <a:rPr lang="zh-TW" altLang="en-US" sz="2200" kern="1200" dirty="0"/>
            <a:t>封閉式</a:t>
          </a:r>
          <a:r>
            <a:rPr lang="en-US" altLang="zh-TW" sz="2200" kern="1200" dirty="0"/>
            <a:t>】</a:t>
          </a:r>
          <a:r>
            <a:rPr lang="en-US" altLang="zh-TW" sz="2000" kern="1200" dirty="0">
              <a:solidFill>
                <a:prstClr val="white"/>
              </a:solidFill>
              <a:latin typeface="Corbel"/>
              <a:ea typeface="微軟正黑體"/>
              <a:cs typeface="+mn-cs"/>
            </a:rPr>
            <a:t>EX. </a:t>
          </a:r>
          <a:r>
            <a:rPr lang="zh-TW" altLang="en-US" sz="2000" kern="1200" dirty="0">
              <a:solidFill>
                <a:prstClr val="white"/>
              </a:solidFill>
              <a:latin typeface="Corbel"/>
              <a:ea typeface="微軟正黑體"/>
              <a:cs typeface="+mn-cs"/>
            </a:rPr>
            <a:t>遊戲幣</a:t>
          </a:r>
        </a:p>
      </dsp:txBody>
      <dsp:txXfrm>
        <a:off x="6579507" y="2086673"/>
        <a:ext cx="1383652" cy="1754062"/>
      </dsp:txXfrm>
    </dsp:sp>
    <dsp:sp modelId="{0AAE539D-8449-41BA-AD63-37FB3F4FD937}">
      <dsp:nvSpPr>
        <dsp:cNvPr id="0" name=""/>
        <dsp:cNvSpPr/>
      </dsp:nvSpPr>
      <dsp:spPr>
        <a:xfrm>
          <a:off x="8068778" y="2050188"/>
          <a:ext cx="2879715" cy="626334"/>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kern="1200" dirty="0"/>
            <a:t>【</a:t>
          </a:r>
          <a:r>
            <a:rPr lang="zh-TW" altLang="en-US" sz="1800" kern="1200" dirty="0"/>
            <a:t>開放式</a:t>
          </a:r>
          <a:r>
            <a:rPr lang="en-US" altLang="zh-TW" sz="1800" kern="1200" dirty="0"/>
            <a:t>】</a:t>
          </a:r>
          <a:endParaRPr lang="zh-TW" altLang="en-US" sz="1800" kern="1200" dirty="0"/>
        </a:p>
      </dsp:txBody>
      <dsp:txXfrm>
        <a:off x="8087123" y="2068533"/>
        <a:ext cx="2843025" cy="589644"/>
      </dsp:txXfrm>
    </dsp:sp>
    <dsp:sp modelId="{45EC5518-8E9E-42E6-ADF2-6BFF91C6827E}">
      <dsp:nvSpPr>
        <dsp:cNvPr id="0" name=""/>
        <dsp:cNvSpPr/>
      </dsp:nvSpPr>
      <dsp:spPr>
        <a:xfrm>
          <a:off x="8101710" y="2724308"/>
          <a:ext cx="1378291" cy="1164579"/>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a:t>
          </a:r>
          <a:r>
            <a:rPr lang="zh-TW" altLang="en-US" sz="1600" kern="1200" dirty="0"/>
            <a:t>有中介發行機構</a:t>
          </a:r>
          <a:r>
            <a:rPr lang="en-US" altLang="zh-TW" sz="1600" kern="1200" dirty="0"/>
            <a:t>】     EX. </a:t>
          </a:r>
          <a:r>
            <a:rPr lang="zh-TW" altLang="en-US" sz="1600" kern="1200" dirty="0"/>
            <a:t>亞馬遜幣</a:t>
          </a:r>
        </a:p>
      </dsp:txBody>
      <dsp:txXfrm>
        <a:off x="8135819" y="2758417"/>
        <a:ext cx="1310073" cy="1096361"/>
      </dsp:txXfrm>
    </dsp:sp>
    <dsp:sp modelId="{CA418A8C-21C8-4581-BE09-9F82D3D0D756}">
      <dsp:nvSpPr>
        <dsp:cNvPr id="0" name=""/>
        <dsp:cNvSpPr/>
      </dsp:nvSpPr>
      <dsp:spPr>
        <a:xfrm>
          <a:off x="9554008" y="2712715"/>
          <a:ext cx="1378291" cy="1164579"/>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a:t>
          </a:r>
          <a:r>
            <a:rPr lang="zh-TW" altLang="en-US" sz="1600" kern="1200" dirty="0"/>
            <a:t>去中心化</a:t>
          </a:r>
          <a:r>
            <a:rPr lang="en-US" altLang="zh-TW" sz="1600" kern="1200" dirty="0"/>
            <a:t>】</a:t>
          </a:r>
          <a:r>
            <a:rPr lang="zh-TW" altLang="en-US" sz="1600" kern="1200" dirty="0"/>
            <a:t>加密貨幣     </a:t>
          </a:r>
          <a:r>
            <a:rPr lang="en-US" altLang="zh-TW" sz="1600" kern="1200" dirty="0"/>
            <a:t>EX. </a:t>
          </a:r>
          <a:r>
            <a:rPr lang="zh-TW" altLang="en-US" sz="1600" kern="1200" dirty="0"/>
            <a:t>比特幣</a:t>
          </a:r>
        </a:p>
      </dsp:txBody>
      <dsp:txXfrm>
        <a:off x="9588117" y="2746824"/>
        <a:ext cx="1310073" cy="10963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2016/11/7</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2016/11/7</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3129879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a:t>
            </a:r>
            <a:r>
              <a:rPr lang="zh-TW" altLang="en-US" dirty="0"/>
              <a:t>中文圖示</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14</a:t>
            </a:fld>
            <a:endParaRPr lang="zh-TW" altLang="en-US"/>
          </a:p>
        </p:txBody>
      </p:sp>
    </p:spTree>
    <p:extLst>
      <p:ext uri="{BB962C8B-B14F-4D97-AF65-F5344CB8AC3E}">
        <p14:creationId xmlns:p14="http://schemas.microsoft.com/office/powerpoint/2010/main" val="3903528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貨幣系統的核心：信任</a:t>
            </a:r>
          </a:p>
          <a:p>
            <a:pPr lvl="1"/>
            <a:r>
              <a:rPr lang="zh-TW" altLang="en-US" dirty="0"/>
              <a:t>加密電子貨幣系統的信任灌注在無法破壞的去中心化電腦程式</a:t>
            </a:r>
          </a:p>
          <a:p>
            <a:pPr lvl="1"/>
            <a:r>
              <a:rPr lang="zh-TW" altLang="en-US" dirty="0"/>
              <a:t>對計算機演算法的信任取代了對政府貨幣發行單位的信任</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15</a:t>
            </a:fld>
            <a:endParaRPr lang="zh-TW" altLang="en-US"/>
          </a:p>
        </p:txBody>
      </p:sp>
    </p:spTree>
    <p:extLst>
      <p:ext uri="{BB962C8B-B14F-4D97-AF65-F5344CB8AC3E}">
        <p14:creationId xmlns:p14="http://schemas.microsoft.com/office/powerpoint/2010/main" val="640209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16</a:t>
            </a:fld>
            <a:endParaRPr lang="zh-TW" altLang="en-US"/>
          </a:p>
        </p:txBody>
      </p:sp>
    </p:spTree>
    <p:extLst>
      <p:ext uri="{BB962C8B-B14F-4D97-AF65-F5344CB8AC3E}">
        <p14:creationId xmlns:p14="http://schemas.microsoft.com/office/powerpoint/2010/main" val="988799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https://www.youtube.com/watch?v=sYduOfRLHq0</a:t>
            </a:r>
          </a:p>
          <a:p>
            <a:r>
              <a:rPr lang="en-US" altLang="zh-TW" dirty="0"/>
              <a:t>https://www.youtube.com/watch?v=6WG7D47tGb0</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2135727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http://www.bnext.com.tw/article/view/id/35146</a:t>
            </a:r>
          </a:p>
          <a:p>
            <a:r>
              <a:rPr lang="zh-TW" altLang="en-US" dirty="0"/>
              <a:t>英國</a:t>
            </a:r>
            <a:r>
              <a:rPr lang="en-US" altLang="zh-TW" dirty="0"/>
              <a:t>:</a:t>
            </a:r>
            <a:r>
              <a:rPr lang="zh-TW" altLang="en-US" dirty="0"/>
              <a:t> </a:t>
            </a:r>
            <a:r>
              <a:rPr lang="en-US" altLang="zh-TW" dirty="0"/>
              <a:t>http://www.thenewslens.com/article/14364</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3944486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目標：以最快的速度最少的費用將資金從一個地方轉移到另一個地方</a:t>
            </a:r>
          </a:p>
          <a:p>
            <a:r>
              <a:rPr lang="zh-TW" altLang="en-US" dirty="0"/>
              <a:t>解決：跨國匯兌的問題以及公平和透明的交易</a:t>
            </a:r>
          </a:p>
          <a:p>
            <a:r>
              <a:rPr lang="zh-TW" altLang="en-US" dirty="0"/>
              <a:t>起源：共同創辦人塔凡特．辛里庫斯是</a:t>
            </a:r>
            <a:r>
              <a:rPr lang="en-US" altLang="zh-TW" dirty="0"/>
              <a:t>Skype</a:t>
            </a:r>
            <a:r>
              <a:rPr lang="zh-TW" altLang="en-US" dirty="0"/>
              <a:t>員工，當時採用</a:t>
            </a:r>
            <a:r>
              <a:rPr lang="en-US" altLang="zh-TW" dirty="0"/>
              <a:t>P2P</a:t>
            </a:r>
            <a:r>
              <a:rPr lang="zh-TW" altLang="en-US" dirty="0"/>
              <a:t>通訊架構，不需透過電信業者</a:t>
            </a:r>
          </a:p>
          <a:p>
            <a:r>
              <a:rPr lang="zh-TW" altLang="en-US" dirty="0"/>
              <a:t>運用點對點（</a:t>
            </a:r>
            <a:r>
              <a:rPr lang="en-US" altLang="zh-TW" dirty="0"/>
              <a:t>Peer-to-peer</a:t>
            </a:r>
            <a:r>
              <a:rPr lang="zh-TW" altLang="en-US" dirty="0"/>
              <a:t>）轉帳技術，跳過銀行中介者，直接將錢轉入對方的戶頭，會收取少量手續費</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27</a:t>
            </a:fld>
            <a:endParaRPr lang="zh-TW" altLang="en-US"/>
          </a:p>
        </p:txBody>
      </p:sp>
    </p:spTree>
    <p:extLst>
      <p:ext uri="{BB962C8B-B14F-4D97-AF65-F5344CB8AC3E}">
        <p14:creationId xmlns:p14="http://schemas.microsoft.com/office/powerpoint/2010/main" val="1833525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電子貨幣 互聯網貨幣 加密貨幣 虛擬貨幣 </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28</a:t>
            </a:fld>
            <a:endParaRPr lang="zh-TW" altLang="en-US"/>
          </a:p>
        </p:txBody>
      </p:sp>
    </p:spTree>
    <p:extLst>
      <p:ext uri="{BB962C8B-B14F-4D97-AF65-F5344CB8AC3E}">
        <p14:creationId xmlns:p14="http://schemas.microsoft.com/office/powerpoint/2010/main" val="1101493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比特幣商業模式</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1619851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http://www.epochtimes.com/b5/14/1/31/n4072453.htm</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中國</a:t>
            </a:r>
            <a:r>
              <a:rPr lang="zh-TW" altLang="zh-CN" dirty="0">
                <a:latin typeface="標楷體"/>
                <a:ea typeface="標楷體"/>
              </a:rPr>
              <a:t>：</a:t>
            </a:r>
            <a:r>
              <a:rPr lang="zh-TW" altLang="en-US" dirty="0"/>
              <a:t>在 </a:t>
            </a:r>
            <a:r>
              <a:rPr lang="en-US" altLang="zh-TW" dirty="0"/>
              <a:t>2013 </a:t>
            </a:r>
            <a:r>
              <a:rPr lang="zh-TW" altLang="en-US" dirty="0"/>
              <a:t>年 </a:t>
            </a:r>
            <a:r>
              <a:rPr lang="en-US" altLang="zh-TW" dirty="0"/>
              <a:t>12 </a:t>
            </a:r>
            <a:r>
              <a:rPr lang="zh-TW" altLang="en-US" dirty="0"/>
              <a:t>月份宣布「比特幣不是貨幣，不能夠在市場上流通。」</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35</a:t>
            </a:fld>
            <a:endParaRPr lang="zh-TW" altLang="en-US"/>
          </a:p>
        </p:txBody>
      </p:sp>
    </p:spTree>
    <p:extLst>
      <p:ext uri="{BB962C8B-B14F-4D97-AF65-F5344CB8AC3E}">
        <p14:creationId xmlns:p14="http://schemas.microsoft.com/office/powerpoint/2010/main" val="205919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http://www.epochtimes.com/b5/14/1/31/n4072453.htm</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36</a:t>
            </a:fld>
            <a:endParaRPr lang="zh-TW" altLang="en-US"/>
          </a:p>
        </p:txBody>
      </p:sp>
    </p:spTree>
    <p:extLst>
      <p:ext uri="{BB962C8B-B14F-4D97-AF65-F5344CB8AC3E}">
        <p14:creationId xmlns:p14="http://schemas.microsoft.com/office/powerpoint/2010/main" val="205919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電子貨幣 電子現金</a:t>
            </a:r>
            <a:endParaRPr lang="en-US" altLang="zh-TW" dirty="0"/>
          </a:p>
          <a:p>
            <a:r>
              <a:rPr lang="zh-TW" altLang="en-US" dirty="0"/>
              <a:t>虛擬貨幣</a:t>
            </a:r>
            <a:r>
              <a:rPr lang="en-US" altLang="zh-TW" dirty="0"/>
              <a:t>(</a:t>
            </a:r>
            <a:r>
              <a:rPr lang="zh-TW" altLang="en-US" dirty="0"/>
              <a:t>社群</a:t>
            </a:r>
            <a:r>
              <a:rPr lang="en-US" altLang="zh-TW" dirty="0"/>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a:t>
            </a:fld>
            <a:endParaRPr lang="zh-TW" altLang="en-US"/>
          </a:p>
        </p:txBody>
      </p:sp>
    </p:spTree>
    <p:extLst>
      <p:ext uri="{BB962C8B-B14F-4D97-AF65-F5344CB8AC3E}">
        <p14:creationId xmlns:p14="http://schemas.microsoft.com/office/powerpoint/2010/main" val="10544905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http://www.epochtimes.com/b5/14/1/31/n4072453.htm</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37</a:t>
            </a:fld>
            <a:endParaRPr lang="zh-TW" altLang="en-US"/>
          </a:p>
        </p:txBody>
      </p:sp>
    </p:spTree>
    <p:extLst>
      <p:ext uri="{BB962C8B-B14F-4D97-AF65-F5344CB8AC3E}">
        <p14:creationId xmlns:p14="http://schemas.microsoft.com/office/powerpoint/2010/main" val="3787189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http://www.epochtimes.com/b5/14/1/31/n4072453.htm</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38</a:t>
            </a:fld>
            <a:endParaRPr lang="zh-TW" altLang="en-US"/>
          </a:p>
        </p:txBody>
      </p:sp>
    </p:spTree>
    <p:extLst>
      <p:ext uri="{BB962C8B-B14F-4D97-AF65-F5344CB8AC3E}">
        <p14:creationId xmlns:p14="http://schemas.microsoft.com/office/powerpoint/2010/main" val="243604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電子貨幣 電子現金</a:t>
            </a:r>
            <a:endParaRPr lang="en-US" altLang="zh-TW" dirty="0"/>
          </a:p>
          <a:p>
            <a:r>
              <a:rPr lang="zh-TW" altLang="en-US" dirty="0"/>
              <a:t>虛擬貨幣</a:t>
            </a:r>
            <a:r>
              <a:rPr lang="en-US" altLang="zh-TW" dirty="0"/>
              <a:t>(</a:t>
            </a:r>
            <a:r>
              <a:rPr lang="zh-TW" altLang="en-US" dirty="0"/>
              <a:t>社群</a:t>
            </a:r>
            <a:r>
              <a:rPr lang="en-US" altLang="zh-TW" dirty="0"/>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a:t>
            </a:fld>
            <a:endParaRPr lang="zh-TW" altLang="en-US"/>
          </a:p>
        </p:txBody>
      </p:sp>
    </p:spTree>
    <p:extLst>
      <p:ext uri="{BB962C8B-B14F-4D97-AF65-F5344CB8AC3E}">
        <p14:creationId xmlns:p14="http://schemas.microsoft.com/office/powerpoint/2010/main" val="3074269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a:t>
            </a:fld>
            <a:endParaRPr lang="zh-TW" altLang="en-US"/>
          </a:p>
        </p:txBody>
      </p:sp>
    </p:spTree>
    <p:extLst>
      <p:ext uri="{BB962C8B-B14F-4D97-AF65-F5344CB8AC3E}">
        <p14:creationId xmlns:p14="http://schemas.microsoft.com/office/powerpoint/2010/main" val="953056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貨幣系統的核心：信任</a:t>
            </a:r>
          </a:p>
          <a:p>
            <a:pPr lvl="1"/>
            <a:r>
              <a:rPr lang="zh-TW" altLang="en-US" dirty="0"/>
              <a:t>加密電子貨幣系統的信任灌注在無法破壞的去中心化電腦程式</a:t>
            </a:r>
          </a:p>
          <a:p>
            <a:pPr lvl="1"/>
            <a:r>
              <a:rPr lang="zh-TW" altLang="en-US" dirty="0"/>
              <a:t>對計算機演算法的信任取代了對政府貨幣發行單位的信任</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a:t>
            </a:fld>
            <a:endParaRPr lang="zh-TW" altLang="en-US"/>
          </a:p>
        </p:txBody>
      </p:sp>
    </p:spTree>
    <p:extLst>
      <p:ext uri="{BB962C8B-B14F-4D97-AF65-F5344CB8AC3E}">
        <p14:creationId xmlns:p14="http://schemas.microsoft.com/office/powerpoint/2010/main" val="3905748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型態</a:t>
            </a:r>
            <a:r>
              <a:rPr lang="en-US" altLang="zh-TW" dirty="0"/>
              <a:t>1</a:t>
            </a:r>
            <a:r>
              <a:rPr lang="zh-TW" altLang="en-US" dirty="0"/>
              <a:t>－封閉性架構：由使用者在遊戲中賺取虛擬貨幣，並在遊戲中消費，與實體經濟幾乎無連結</a:t>
            </a:r>
          </a:p>
          <a:p>
            <a:r>
              <a:rPr lang="zh-TW" altLang="en-US" dirty="0"/>
              <a:t>型態</a:t>
            </a:r>
            <a:r>
              <a:rPr lang="en-US" altLang="zh-TW" dirty="0"/>
              <a:t>2</a:t>
            </a:r>
            <a:r>
              <a:rPr lang="zh-TW" altLang="en-US" dirty="0"/>
              <a:t>－單向貨幣流</a:t>
            </a:r>
            <a:r>
              <a:rPr lang="en-US" altLang="zh-TW" dirty="0"/>
              <a:t>(</a:t>
            </a:r>
            <a:r>
              <a:rPr lang="zh-TW" altLang="en-US" dirty="0"/>
              <a:t>通常是流入</a:t>
            </a:r>
            <a:r>
              <a:rPr lang="en-US" altLang="zh-TW" dirty="0"/>
              <a:t>)</a:t>
            </a:r>
            <a:r>
              <a:rPr lang="zh-TW" altLang="en-US" dirty="0"/>
              <a:t>架構：以現金依照特定匯率兌換虛擬貨幣，再用於購買虛擬商品或服務，少數例外可使用於購買實體商品或服務，如：臉書</a:t>
            </a:r>
            <a:r>
              <a:rPr lang="en-US" altLang="zh-TW" dirty="0"/>
              <a:t>FB</a:t>
            </a:r>
            <a:r>
              <a:rPr lang="zh-TW" altLang="en-US" dirty="0"/>
              <a:t>幣</a:t>
            </a:r>
            <a:r>
              <a:rPr lang="en-US" altLang="zh-TW" dirty="0"/>
              <a:t>(Facebook Credits)</a:t>
            </a:r>
            <a:r>
              <a:rPr lang="zh-TW" altLang="en-US" dirty="0"/>
              <a:t> ，惟該等虛擬貨幣無法換回現金。</a:t>
            </a:r>
          </a:p>
          <a:p>
            <a:r>
              <a:rPr lang="zh-TW" altLang="en-US" dirty="0"/>
              <a:t>型態</a:t>
            </a:r>
            <a:r>
              <a:rPr lang="en-US" altLang="zh-TW" dirty="0"/>
              <a:t>3</a:t>
            </a:r>
            <a:r>
              <a:rPr lang="zh-TW" altLang="en-US" dirty="0"/>
              <a:t>－雙向貨幣流架構：虛擬貨幣可買賣虛擬及實體之商品與 服務，並與實體貨幣具兌換比率，如：第二人生</a:t>
            </a:r>
            <a:r>
              <a:rPr lang="en-US" altLang="zh-TW" dirty="0"/>
              <a:t>(Second Life) </a:t>
            </a:r>
            <a:r>
              <a:rPr lang="zh-TW" altLang="en-US" dirty="0"/>
              <a:t>虛擬遊戲之林登幣</a:t>
            </a:r>
            <a:r>
              <a:rPr lang="en-US" altLang="zh-TW" dirty="0"/>
              <a:t>(Linden Dollars)</a:t>
            </a:r>
            <a:r>
              <a:rPr lang="zh-TW" altLang="en-US" dirty="0"/>
              <a:t>，以及比特幣</a:t>
            </a:r>
            <a:r>
              <a:rPr lang="en-US" altLang="zh-TW" dirty="0"/>
              <a:t>(Bitcoin)</a:t>
            </a:r>
            <a:r>
              <a:rPr lang="zh-TW" altLang="en-US" dirty="0"/>
              <a:t>等。</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a:t>
            </a:fld>
            <a:endParaRPr lang="zh-TW" altLang="en-US"/>
          </a:p>
        </p:txBody>
      </p:sp>
    </p:spTree>
    <p:extLst>
      <p:ext uri="{BB962C8B-B14F-4D97-AF65-F5344CB8AC3E}">
        <p14:creationId xmlns:p14="http://schemas.microsoft.com/office/powerpoint/2010/main" val="3240305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去中心化：第一種分布式的虛擬貨幣，整個網絡由用戶構成，沒有中央銀行</a:t>
            </a:r>
          </a:p>
          <a:p>
            <a:r>
              <a:rPr lang="zh-TW" altLang="en-US" dirty="0"/>
              <a:t>全世界流通：比特幣可以在任意一台接入互聯網的電腦上管理</a:t>
            </a:r>
          </a:p>
          <a:p>
            <a:r>
              <a:rPr lang="zh-TW" altLang="en-US" dirty="0"/>
              <a:t>專屬所有權：操控你的比特幣需要私鑰，它可以被隔離保存在任何存儲介質</a:t>
            </a:r>
          </a:p>
          <a:p>
            <a:r>
              <a:rPr lang="zh-TW" altLang="en-US" dirty="0"/>
              <a:t>低交易費用：目前可以免費匯出比特幣，但最終對每筆交易將收取約</a:t>
            </a:r>
            <a:r>
              <a:rPr lang="en-US" altLang="zh-TW" dirty="0"/>
              <a:t>1</a:t>
            </a:r>
            <a:r>
              <a:rPr lang="zh-TW" altLang="en-US" dirty="0"/>
              <a:t>比特分的交易費以確保交易更快執行</a:t>
            </a:r>
          </a:p>
          <a:p>
            <a:r>
              <a:rPr lang="zh-TW" altLang="en-US" dirty="0"/>
              <a:t>無隱藏成本：作為由</a:t>
            </a:r>
            <a:r>
              <a:rPr lang="en-US" altLang="zh-TW" dirty="0"/>
              <a:t>A</a:t>
            </a:r>
            <a:r>
              <a:rPr lang="zh-TW" altLang="en-US" dirty="0"/>
              <a:t>到</a:t>
            </a:r>
            <a:r>
              <a:rPr lang="en-US" altLang="zh-TW" dirty="0"/>
              <a:t>B</a:t>
            </a:r>
            <a:r>
              <a:rPr lang="zh-TW" altLang="en-US" dirty="0"/>
              <a:t>的支付手段，比特幣沒有繁瑣的額度與手續限制</a:t>
            </a:r>
          </a:p>
          <a:p>
            <a:r>
              <a:rPr lang="zh-TW" altLang="en-US" dirty="0"/>
              <a:t>知道對方比特幣地址就可以進行支付</a:t>
            </a:r>
          </a:p>
          <a:p>
            <a:r>
              <a:rPr lang="zh-TW" altLang="en-US" dirty="0"/>
              <a:t>跨平台挖掘：可以在眾多平台上發掘不同硬體的計算能力</a:t>
            </a:r>
          </a:p>
          <a:p>
            <a:r>
              <a:rPr lang="zh-TW" altLang="en-US" dirty="0"/>
              <a:t>匿名性</a:t>
            </a:r>
            <a:r>
              <a:rPr lang="en-US" altLang="zh-TW" dirty="0"/>
              <a:t>:</a:t>
            </a:r>
            <a:r>
              <a:rPr lang="zh-TW" altLang="en-US" dirty="0"/>
              <a:t>比特幣之所以匿名是因為它們是建立在一個分散化的系統之上的，比特幣是完全獨立存在的，外界無法通過某種核心基礎設施來關閉它</a:t>
            </a:r>
            <a:endParaRPr lang="en-US" altLang="zh-TW" dirty="0"/>
          </a:p>
          <a:p>
            <a:r>
              <a:rPr lang="zh-TW" altLang="en-US" sz="1200" kern="1200" dirty="0">
                <a:solidFill>
                  <a:schemeClr val="tx1"/>
                </a:solidFill>
                <a:latin typeface="+mj-ea"/>
                <a:ea typeface="+mn-ea"/>
                <a:cs typeface="+mn-cs"/>
              </a:rPr>
              <a:t>私人鑄幣：由「礦工」透過「</a:t>
            </a:r>
            <a:r>
              <a:rPr lang="zh-TW" altLang="en-US" sz="1200" b="1" kern="1200" dirty="0">
                <a:solidFill>
                  <a:schemeClr val="tx1"/>
                </a:solidFill>
                <a:latin typeface="+mj-ea"/>
                <a:ea typeface="+mn-ea"/>
                <a:cs typeface="+mn-cs"/>
              </a:rPr>
              <a:t>採礦</a:t>
            </a:r>
            <a:r>
              <a:rPr lang="zh-TW" altLang="en-US" sz="1200" kern="1200" dirty="0">
                <a:solidFill>
                  <a:schemeClr val="tx1"/>
                </a:solidFill>
                <a:latin typeface="+mj-ea"/>
                <a:ea typeface="+mn-ea"/>
                <a:cs typeface="+mn-cs"/>
              </a:rPr>
              <a:t>」過程所獲得之酬勞，即為私人鑄幣</a:t>
            </a:r>
            <a:endParaRPr lang="en-US" altLang="zh-TW" sz="1200" kern="1200" dirty="0">
              <a:solidFill>
                <a:schemeClr val="tx1"/>
              </a:solidFill>
              <a:latin typeface="+mj-ea"/>
              <a:ea typeface="+mn-ea"/>
              <a:cs typeface="+mn-cs"/>
            </a:endParaRPr>
          </a:p>
          <a:p>
            <a:r>
              <a:rPr lang="zh-TW" altLang="en-US" sz="1200" kern="1200" dirty="0">
                <a:solidFill>
                  <a:schemeClr val="tx1"/>
                </a:solidFill>
                <a:latin typeface="+mj-ea"/>
                <a:ea typeface="+mn-ea"/>
                <a:cs typeface="+mn-cs"/>
              </a:rPr>
              <a:t>總量限制：比特幣係依前項採礦活動產生，惟系統控制每隔</a:t>
            </a:r>
            <a:r>
              <a:rPr lang="en-US" altLang="zh-TW" sz="1200" kern="1200" dirty="0">
                <a:solidFill>
                  <a:schemeClr val="tx1"/>
                </a:solidFill>
                <a:latin typeface="+mj-ea"/>
                <a:ea typeface="+mn-ea"/>
                <a:cs typeface="+mn-cs"/>
              </a:rPr>
              <a:t>4</a:t>
            </a:r>
            <a:r>
              <a:rPr lang="zh-TW" altLang="en-US" sz="1200" kern="1200" dirty="0">
                <a:solidFill>
                  <a:schemeClr val="tx1"/>
                </a:solidFill>
                <a:latin typeface="+mj-ea"/>
                <a:ea typeface="+mn-ea"/>
                <a:cs typeface="+mn-cs"/>
              </a:rPr>
              <a:t>年貨幣發行數減半</a:t>
            </a:r>
            <a:r>
              <a:rPr lang="zh-TW" altLang="en-US" sz="1200" dirty="0">
                <a:latin typeface="+mj-ea"/>
              </a:rPr>
              <a:t>。</a:t>
            </a:r>
            <a:r>
              <a:rPr lang="zh-TW" altLang="en-US" sz="800" kern="1200" dirty="0">
                <a:solidFill>
                  <a:schemeClr val="tx1"/>
                </a:solidFill>
                <a:latin typeface="+mj-ea"/>
                <a:ea typeface="+mn-ea"/>
                <a:cs typeface="+mn-cs"/>
              </a:rPr>
              <a:t>最初</a:t>
            </a:r>
            <a:r>
              <a:rPr lang="en-US" altLang="zh-TW" sz="800" kern="1200" dirty="0">
                <a:solidFill>
                  <a:schemeClr val="tx1"/>
                </a:solidFill>
                <a:latin typeface="+mj-ea"/>
                <a:ea typeface="+mn-ea"/>
                <a:cs typeface="+mn-cs"/>
              </a:rPr>
              <a:t>4</a:t>
            </a:r>
            <a:r>
              <a:rPr lang="zh-TW" altLang="en-US" sz="800" kern="1200" dirty="0">
                <a:solidFill>
                  <a:schemeClr val="tx1"/>
                </a:solidFill>
                <a:latin typeface="+mj-ea"/>
                <a:ea typeface="+mn-ea"/>
                <a:cs typeface="+mn-cs"/>
              </a:rPr>
              <a:t>年生產</a:t>
            </a:r>
            <a:r>
              <a:rPr lang="en-US" altLang="zh-TW" sz="800" kern="1200" dirty="0">
                <a:solidFill>
                  <a:schemeClr val="tx1"/>
                </a:solidFill>
                <a:latin typeface="+mj-ea"/>
                <a:ea typeface="+mn-ea"/>
                <a:cs typeface="+mn-cs"/>
              </a:rPr>
              <a:t>1,050</a:t>
            </a:r>
            <a:r>
              <a:rPr lang="zh-TW" altLang="en-US" sz="800" kern="1200" dirty="0">
                <a:solidFill>
                  <a:schemeClr val="tx1"/>
                </a:solidFill>
                <a:latin typeface="+mj-ea"/>
                <a:ea typeface="+mn-ea"/>
                <a:cs typeface="+mn-cs"/>
              </a:rPr>
              <a:t>萬個，第</a:t>
            </a:r>
            <a:r>
              <a:rPr lang="en-US" altLang="zh-TW" sz="800" kern="1200" dirty="0">
                <a:solidFill>
                  <a:schemeClr val="tx1"/>
                </a:solidFill>
                <a:latin typeface="+mj-ea"/>
                <a:ea typeface="+mn-ea"/>
                <a:cs typeface="+mn-cs"/>
              </a:rPr>
              <a:t>2</a:t>
            </a:r>
            <a:r>
              <a:rPr lang="zh-TW" altLang="en-US" sz="800" kern="1200" dirty="0">
                <a:solidFill>
                  <a:schemeClr val="tx1"/>
                </a:solidFill>
                <a:latin typeface="+mj-ea"/>
                <a:ea typeface="+mn-ea"/>
                <a:cs typeface="+mn-cs"/>
              </a:rPr>
              <a:t>個</a:t>
            </a:r>
            <a:r>
              <a:rPr lang="en-US" altLang="zh-TW" sz="800" kern="1200" dirty="0">
                <a:solidFill>
                  <a:schemeClr val="tx1"/>
                </a:solidFill>
                <a:latin typeface="+mj-ea"/>
                <a:ea typeface="+mn-ea"/>
                <a:cs typeface="+mn-cs"/>
              </a:rPr>
              <a:t>4</a:t>
            </a:r>
            <a:r>
              <a:rPr lang="zh-TW" altLang="en-US" sz="800" kern="1200" dirty="0">
                <a:solidFill>
                  <a:schemeClr val="tx1"/>
                </a:solidFill>
                <a:latin typeface="+mj-ea"/>
                <a:ea typeface="+mn-ea"/>
                <a:cs typeface="+mn-cs"/>
              </a:rPr>
              <a:t>年生產</a:t>
            </a:r>
            <a:r>
              <a:rPr lang="en-US" altLang="zh-TW" sz="800" kern="1200" dirty="0">
                <a:solidFill>
                  <a:schemeClr val="tx1"/>
                </a:solidFill>
                <a:latin typeface="+mj-ea"/>
                <a:ea typeface="+mn-ea"/>
                <a:cs typeface="+mn-cs"/>
              </a:rPr>
              <a:t>525</a:t>
            </a:r>
            <a:r>
              <a:rPr lang="zh-TW" altLang="en-US" sz="800" kern="1200" dirty="0">
                <a:solidFill>
                  <a:schemeClr val="tx1"/>
                </a:solidFill>
                <a:latin typeface="+mj-ea"/>
                <a:ea typeface="+mn-ea"/>
                <a:cs typeface="+mn-cs"/>
              </a:rPr>
              <a:t>萬個，依次遞減，預計</a:t>
            </a:r>
            <a:r>
              <a:rPr lang="en-US" altLang="zh-TW" sz="800" b="1" kern="1200" dirty="0">
                <a:solidFill>
                  <a:schemeClr val="tx1"/>
                </a:solidFill>
                <a:latin typeface="+mj-ea"/>
                <a:ea typeface="+mn-ea"/>
                <a:cs typeface="+mn-cs"/>
              </a:rPr>
              <a:t>2140</a:t>
            </a:r>
            <a:r>
              <a:rPr lang="zh-TW" altLang="en-US" sz="800" kern="1200" dirty="0">
                <a:solidFill>
                  <a:schemeClr val="tx1"/>
                </a:solidFill>
                <a:latin typeface="+mj-ea"/>
                <a:ea typeface="+mn-ea"/>
                <a:cs typeface="+mn-cs"/>
              </a:rPr>
              <a:t>年總共生產</a:t>
            </a:r>
            <a:r>
              <a:rPr lang="en-US" altLang="zh-TW" sz="800" b="1" kern="1200" dirty="0">
                <a:solidFill>
                  <a:schemeClr val="tx1"/>
                </a:solidFill>
                <a:latin typeface="+mj-ea"/>
                <a:ea typeface="+mn-ea"/>
                <a:cs typeface="+mn-cs"/>
              </a:rPr>
              <a:t>2,100</a:t>
            </a:r>
            <a:r>
              <a:rPr lang="zh-TW" altLang="en-US" sz="800" b="1" kern="1200" dirty="0">
                <a:solidFill>
                  <a:schemeClr val="tx1"/>
                </a:solidFill>
                <a:latin typeface="+mj-ea"/>
                <a:ea typeface="+mn-ea"/>
                <a:cs typeface="+mn-cs"/>
              </a:rPr>
              <a:t>萬</a:t>
            </a:r>
            <a:r>
              <a:rPr lang="zh-TW" altLang="en-US" sz="800" kern="1200" dirty="0">
                <a:solidFill>
                  <a:schemeClr val="tx1"/>
                </a:solidFill>
                <a:latin typeface="+mj-ea"/>
                <a:ea typeface="+mn-ea"/>
                <a:cs typeface="+mn-cs"/>
              </a:rPr>
              <a:t>個</a:t>
            </a:r>
            <a:endParaRPr lang="en-US" altLang="zh-TW" sz="800" kern="1200" dirty="0">
              <a:solidFill>
                <a:schemeClr val="tx1"/>
              </a:solidFill>
              <a:latin typeface="+mj-ea"/>
              <a:ea typeface="+mn-ea"/>
              <a:cs typeface="+mn-cs"/>
            </a:endParaRPr>
          </a:p>
          <a:p>
            <a:r>
              <a:rPr lang="zh-TW" altLang="en-US" dirty="0"/>
              <a:t>去中心化與匿名設計：以分散式點對點計算的網路設計，毋需央行、票據交換所及其他金融機關監管，使用者可獨立運作；</a:t>
            </a:r>
            <a:r>
              <a:rPr lang="en-US" altLang="zh-TW" dirty="0"/>
              <a:t>P2P</a:t>
            </a:r>
            <a:r>
              <a:rPr lang="zh-TW" altLang="en-US" dirty="0"/>
              <a:t>的特性係交易記錄皆為公開，可以</a:t>
            </a:r>
            <a:r>
              <a:rPr lang="zh-TW" altLang="en-US" b="1" dirty="0"/>
              <a:t>查到每個帳戶金額及相關交易記錄，惟無法確認擁有者</a:t>
            </a:r>
            <a:r>
              <a:rPr lang="en-US" altLang="zh-TW" b="1" dirty="0"/>
              <a:t>(</a:t>
            </a:r>
            <a:r>
              <a:rPr lang="zh-TW" altLang="en-US" b="1" dirty="0"/>
              <a:t>無法追蹤</a:t>
            </a:r>
            <a:r>
              <a:rPr lang="en-US" altLang="zh-TW" b="1" dirty="0"/>
              <a:t>)</a:t>
            </a:r>
          </a:p>
          <a:p>
            <a:endParaRPr lang="zh-TW" altLang="en-US" sz="800" kern="1200" dirty="0">
              <a:solidFill>
                <a:schemeClr val="tx1"/>
              </a:solidFill>
              <a:latin typeface="+mj-ea"/>
              <a:ea typeface="+mn-ea"/>
              <a:cs typeface="+mn-cs"/>
            </a:endParaRP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11</a:t>
            </a:fld>
            <a:endParaRPr lang="zh-TW" altLang="en-US"/>
          </a:p>
        </p:txBody>
      </p:sp>
    </p:spTree>
    <p:extLst>
      <p:ext uri="{BB962C8B-B14F-4D97-AF65-F5344CB8AC3E}">
        <p14:creationId xmlns:p14="http://schemas.microsoft.com/office/powerpoint/2010/main" val="3349449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3349449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比特幣的價格最初為</a:t>
            </a:r>
            <a:r>
              <a:rPr lang="en-US" altLang="zh-TW" sz="1200" b="0" i="0" kern="1200" dirty="0">
                <a:solidFill>
                  <a:schemeClr val="tx1"/>
                </a:solidFill>
                <a:effectLst/>
                <a:latin typeface="+mn-lt"/>
                <a:ea typeface="+mn-ea"/>
                <a:cs typeface="+mn-cs"/>
              </a:rPr>
              <a:t>13.36</a:t>
            </a:r>
            <a:r>
              <a:rPr lang="zh-TW" altLang="en-US" sz="1200" b="0" i="0" kern="1200" dirty="0">
                <a:solidFill>
                  <a:schemeClr val="tx1"/>
                </a:solidFill>
                <a:effectLst/>
                <a:latin typeface="+mn-lt"/>
                <a:ea typeface="+mn-ea"/>
                <a:cs typeface="+mn-cs"/>
              </a:rPr>
              <a:t>美元，隨後在</a:t>
            </a:r>
            <a:r>
              <a:rPr lang="en-US" altLang="zh-TW" sz="1200" b="0" i="0" kern="1200" dirty="0">
                <a:solidFill>
                  <a:schemeClr val="tx1"/>
                </a:solidFill>
                <a:effectLst/>
                <a:latin typeface="+mn-lt"/>
                <a:ea typeface="+mn-ea"/>
                <a:cs typeface="+mn-cs"/>
              </a:rPr>
              <a:t>2013</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11</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29</a:t>
            </a:r>
            <a:r>
              <a:rPr lang="zh-TW" altLang="en-US" sz="1200" b="0" i="0" kern="1200" dirty="0">
                <a:solidFill>
                  <a:schemeClr val="tx1"/>
                </a:solidFill>
                <a:effectLst/>
                <a:latin typeface="+mn-lt"/>
                <a:ea typeface="+mn-ea"/>
                <a:cs typeface="+mn-cs"/>
              </a:rPr>
              <a:t>日來到歷史新高的</a:t>
            </a:r>
            <a:r>
              <a:rPr lang="en-US" altLang="zh-TW" sz="1200" b="0" i="0" kern="1200" dirty="0">
                <a:solidFill>
                  <a:schemeClr val="tx1"/>
                </a:solidFill>
                <a:effectLst/>
                <a:latin typeface="+mn-lt"/>
                <a:ea typeface="+mn-ea"/>
                <a:cs typeface="+mn-cs"/>
              </a:rPr>
              <a:t>1124.76</a:t>
            </a:r>
            <a:r>
              <a:rPr lang="zh-TW" altLang="en-US" sz="1200" b="0" i="0" kern="1200" dirty="0">
                <a:solidFill>
                  <a:schemeClr val="tx1"/>
                </a:solidFill>
                <a:effectLst/>
                <a:latin typeface="+mn-lt"/>
                <a:ea typeface="+mn-ea"/>
                <a:cs typeface="+mn-cs"/>
              </a:rPr>
              <a:t>美元；但之後逐漸下滑來到約</a:t>
            </a:r>
            <a:r>
              <a:rPr lang="en-US" altLang="zh-TW" sz="1200" b="0" i="0" kern="1200" dirty="0">
                <a:solidFill>
                  <a:schemeClr val="tx1"/>
                </a:solidFill>
                <a:effectLst/>
                <a:latin typeface="+mn-lt"/>
                <a:ea typeface="+mn-ea"/>
                <a:cs typeface="+mn-cs"/>
              </a:rPr>
              <a:t>700</a:t>
            </a:r>
            <a:r>
              <a:rPr lang="zh-TW" altLang="en-US" sz="1200" b="0" i="0" kern="1200" dirty="0">
                <a:solidFill>
                  <a:schemeClr val="tx1"/>
                </a:solidFill>
                <a:effectLst/>
                <a:latin typeface="+mn-lt"/>
                <a:ea typeface="+mn-ea"/>
                <a:cs typeface="+mn-cs"/>
              </a:rPr>
              <a:t>美元左右的範圍內</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13</a:t>
            </a:fld>
            <a:endParaRPr lang="zh-TW" altLang="en-US"/>
          </a:p>
        </p:txBody>
      </p:sp>
    </p:spTree>
    <p:extLst>
      <p:ext uri="{BB962C8B-B14F-4D97-AF65-F5344CB8AC3E}">
        <p14:creationId xmlns:p14="http://schemas.microsoft.com/office/powerpoint/2010/main" val="3625684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14915"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4.png"/><Relationship Id="rId7" Type="http://schemas.openxmlformats.org/officeDocument/2006/relationships/diagramColors" Target="../diagrams/colors1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23.xml"/><Relationship Id="rId3" Type="http://schemas.openxmlformats.org/officeDocument/2006/relationships/notesSlide" Target="../notesSlides/notesSlide13.xml"/><Relationship Id="rId7" Type="http://schemas.openxmlformats.org/officeDocument/2006/relationships/diagramQuickStyle" Target="../diagrams/quickStyle23.xml"/><Relationship Id="rId2" Type="http://schemas.openxmlformats.org/officeDocument/2006/relationships/slideLayout" Target="../slideLayouts/slideLayout2.xml"/><Relationship Id="rId1" Type="http://schemas.openxmlformats.org/officeDocument/2006/relationships/video" Target="https://www.youtube.com/embed/sYduOfRLHq0" TargetMode="External"/><Relationship Id="rId6" Type="http://schemas.openxmlformats.org/officeDocument/2006/relationships/diagramLayout" Target="../diagrams/layout23.xml"/><Relationship Id="rId5" Type="http://schemas.openxmlformats.org/officeDocument/2006/relationships/diagramData" Target="../diagrams/data23.xml"/><Relationship Id="rId4" Type="http://schemas.openxmlformats.org/officeDocument/2006/relationships/image" Target="../media/image8.jpeg"/><Relationship Id="rId9" Type="http://schemas.microsoft.com/office/2007/relationships/diagramDrawing" Target="../diagrams/drawing2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7.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image" Target="../media/image9.jpg"/><Relationship Id="rId7" Type="http://schemas.openxmlformats.org/officeDocument/2006/relationships/diagramColors" Target="../diagrams/colors2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28.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image" Target="../media/image10.png"/><Relationship Id="rId7" Type="http://schemas.openxmlformats.org/officeDocument/2006/relationships/diagramColors" Target="../diagrams/colors2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29.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12.png"/><Relationship Id="rId7" Type="http://schemas.openxmlformats.org/officeDocument/2006/relationships/diagramColors" Target="../diagrams/colors28.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 Id="rId9"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a:t>虛擬貨幣</a:t>
            </a:r>
          </a:p>
        </p:txBody>
      </p:sp>
      <p:sp>
        <p:nvSpPr>
          <p:cNvPr id="3" name="副標題 2"/>
          <p:cNvSpPr>
            <a:spLocks noGrp="1"/>
          </p:cNvSpPr>
          <p:nvPr>
            <p:ph type="subTitle" idx="1"/>
          </p:nvPr>
        </p:nvSpPr>
        <p:spPr>
          <a:xfrm>
            <a:off x="2849667" y="3698885"/>
            <a:ext cx="6494000" cy="1056800"/>
          </a:xfrm>
        </p:spPr>
        <p:txBody>
          <a:bodyPr>
            <a:noAutofit/>
          </a:bodyPr>
          <a:lstStyle/>
          <a:p>
            <a:r>
              <a:rPr lang="en-US" altLang="zh-TW" sz="4000" b="1" dirty="0">
                <a:solidFill>
                  <a:schemeClr val="accent2"/>
                </a:solidFill>
                <a:latin typeface="+mj-lt"/>
                <a:ea typeface="+mj-ea"/>
                <a:cs typeface="+mj-cs"/>
              </a:rPr>
              <a:t>Virtual Currency</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a:t>《105-1</a:t>
            </a:r>
            <a:r>
              <a:rPr lang="zh-TW" altLang="en-US" sz="2000"/>
              <a:t>網路經濟與數位金融</a:t>
            </a:r>
            <a:r>
              <a:rPr lang="en-US" altLang="zh-TW" sz="2000"/>
              <a:t>》                                                                                                                                             NCTU.IIM.IEBI Lab</a:t>
            </a:r>
            <a:endParaRPr lang="zh-TW" altLang="en-US" sz="2000" dirty="0"/>
          </a:p>
        </p:txBody>
      </p:sp>
    </p:spTree>
    <p:extLst>
      <p:ext uri="{BB962C8B-B14F-4D97-AF65-F5344CB8AC3E}">
        <p14:creationId xmlns:p14="http://schemas.microsoft.com/office/powerpoint/2010/main" val="32499722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電子貨幣與虛擬貨幣之比較</a:t>
            </a:r>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1203484932"/>
              </p:ext>
            </p:extLst>
          </p:nvPr>
        </p:nvGraphicFramePr>
        <p:xfrm>
          <a:off x="732419" y="1423513"/>
          <a:ext cx="11173254" cy="4820269"/>
        </p:xfrm>
        <a:graphic>
          <a:graphicData uri="http://schemas.openxmlformats.org/drawingml/2006/table">
            <a:tbl>
              <a:tblPr firstRow="1" bandRow="1">
                <a:tableStyleId>{5C22544A-7EE6-4342-B048-85BDC9FD1C3A}</a:tableStyleId>
              </a:tblPr>
              <a:tblGrid>
                <a:gridCol w="2536920">
                  <a:extLst>
                    <a:ext uri="{9D8B030D-6E8A-4147-A177-3AD203B41FA5}">
                      <a16:colId xmlns:a16="http://schemas.microsoft.com/office/drawing/2014/main" xmlns="" val="2201512322"/>
                    </a:ext>
                  </a:extLst>
                </a:gridCol>
                <a:gridCol w="3682304">
                  <a:extLst>
                    <a:ext uri="{9D8B030D-6E8A-4147-A177-3AD203B41FA5}">
                      <a16:colId xmlns:a16="http://schemas.microsoft.com/office/drawing/2014/main" xmlns="" val="2665723009"/>
                    </a:ext>
                  </a:extLst>
                </a:gridCol>
                <a:gridCol w="4954030">
                  <a:extLst>
                    <a:ext uri="{9D8B030D-6E8A-4147-A177-3AD203B41FA5}">
                      <a16:colId xmlns:a16="http://schemas.microsoft.com/office/drawing/2014/main" xmlns="" val="1266645347"/>
                    </a:ext>
                  </a:extLst>
                </a:gridCol>
              </a:tblGrid>
              <a:tr h="544532">
                <a:tc>
                  <a:txBody>
                    <a:bodyPr/>
                    <a:lstStyle/>
                    <a:p>
                      <a:pPr algn="ctr">
                        <a:spcAft>
                          <a:spcPts val="0"/>
                        </a:spcAft>
                      </a:pPr>
                      <a:r>
                        <a:rPr lang="en-US" sz="2200" dirty="0">
                          <a:effectLst/>
                          <a:latin typeface="+mn-ea"/>
                          <a:ea typeface="+mn-ea"/>
                        </a:rPr>
                        <a:t> </a:t>
                      </a:r>
                      <a:endParaRPr lang="zh-TW" sz="2200" dirty="0">
                        <a:effectLst/>
                        <a:latin typeface="+mn-ea"/>
                        <a:ea typeface="+mn-ea"/>
                        <a:cs typeface="Times New Roman" panose="02020603050405020304" pitchFamily="18" charset="0"/>
                      </a:endParaRPr>
                    </a:p>
                  </a:txBody>
                  <a:tcPr marL="0" marR="0" marT="0" marB="0" anchor="ctr"/>
                </a:tc>
                <a:tc>
                  <a:txBody>
                    <a:bodyPr/>
                    <a:lstStyle/>
                    <a:p>
                      <a:pPr marL="0" indent="0" algn="ctr">
                        <a:spcBef>
                          <a:spcPts val="35"/>
                        </a:spcBef>
                        <a:spcAft>
                          <a:spcPts val="0"/>
                        </a:spcAft>
                      </a:pPr>
                      <a:r>
                        <a:rPr lang="en-US" sz="2200" dirty="0" err="1">
                          <a:effectLst/>
                          <a:latin typeface="+mn-ea"/>
                          <a:ea typeface="+mn-ea"/>
                        </a:rPr>
                        <a:t>電子貨幣</a:t>
                      </a:r>
                      <a:endParaRPr lang="zh-TW" sz="2200" dirty="0">
                        <a:effectLst/>
                        <a:latin typeface="+mn-ea"/>
                        <a:ea typeface="+mn-ea"/>
                        <a:cs typeface="Times New Roman" panose="02020603050405020304" pitchFamily="18" charset="0"/>
                      </a:endParaRPr>
                    </a:p>
                  </a:txBody>
                  <a:tcPr marL="0" marR="0" marT="0" marB="0" anchor="ctr"/>
                </a:tc>
                <a:tc>
                  <a:txBody>
                    <a:bodyPr/>
                    <a:lstStyle/>
                    <a:p>
                      <a:pPr marL="0" indent="0" algn="ctr">
                        <a:spcBef>
                          <a:spcPts val="35"/>
                        </a:spcBef>
                        <a:spcAft>
                          <a:spcPts val="0"/>
                        </a:spcAft>
                      </a:pPr>
                      <a:r>
                        <a:rPr lang="en-US" sz="2200" dirty="0" err="1">
                          <a:effectLst/>
                          <a:latin typeface="+mn-ea"/>
                          <a:ea typeface="+mn-ea"/>
                        </a:rPr>
                        <a:t>虛擬貨幣</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xmlns="" val="2680292681"/>
                  </a:ext>
                </a:extLst>
              </a:tr>
              <a:tr h="350457">
                <a:tc>
                  <a:txBody>
                    <a:bodyPr/>
                    <a:lstStyle/>
                    <a:p>
                      <a:pPr marL="123190" algn="ctr">
                        <a:spcBef>
                          <a:spcPts val="30"/>
                        </a:spcBef>
                        <a:spcAft>
                          <a:spcPts val="0"/>
                        </a:spcAft>
                      </a:pPr>
                      <a:r>
                        <a:rPr lang="en-US" sz="2200" dirty="0" err="1">
                          <a:effectLst/>
                          <a:latin typeface="+mn-ea"/>
                          <a:ea typeface="+mn-ea"/>
                        </a:rPr>
                        <a:t>貨幣形式</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en-US" sz="2200" dirty="0" err="1">
                          <a:effectLst/>
                          <a:latin typeface="+mn-ea"/>
                          <a:ea typeface="+mn-ea"/>
                        </a:rPr>
                        <a:t>數位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a:effectLst/>
                          <a:latin typeface="+mn-ea"/>
                          <a:ea typeface="+mn-ea"/>
                        </a:rPr>
                        <a:t>數位</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xmlns="" val="2012445367"/>
                  </a:ext>
                </a:extLst>
              </a:tr>
              <a:tr h="767989">
                <a:tc>
                  <a:txBody>
                    <a:bodyPr/>
                    <a:lstStyle/>
                    <a:p>
                      <a:pPr marL="123190" algn="ctr">
                        <a:spcBef>
                          <a:spcPts val="880"/>
                        </a:spcBef>
                        <a:spcAft>
                          <a:spcPts val="0"/>
                        </a:spcAft>
                      </a:pPr>
                      <a:r>
                        <a:rPr lang="en-US" sz="2200" dirty="0" err="1">
                          <a:effectLst/>
                          <a:latin typeface="+mn-ea"/>
                          <a:ea typeface="+mn-ea"/>
                        </a:rPr>
                        <a:t>帳戶單位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marR="64770">
                        <a:lnSpc>
                          <a:spcPct val="107000"/>
                        </a:lnSpc>
                        <a:spcBef>
                          <a:spcPts val="30"/>
                        </a:spcBef>
                        <a:spcAft>
                          <a:spcPts val="0"/>
                        </a:spcAft>
                      </a:pPr>
                      <a:r>
                        <a:rPr lang="zh-TW" sz="2200" spc="-45" dirty="0">
                          <a:effectLst/>
                          <a:latin typeface="+mn-ea"/>
                          <a:ea typeface="+mn-ea"/>
                        </a:rPr>
                        <a:t>如美元、歐元、英鎊等傳統貨</a:t>
                      </a:r>
                      <a:r>
                        <a:rPr lang="zh-TW" sz="2200" spc="-575" dirty="0">
                          <a:effectLst/>
                          <a:latin typeface="+mn-ea"/>
                          <a:ea typeface="+mn-ea"/>
                        </a:rPr>
                        <a:t> </a:t>
                      </a:r>
                      <a:r>
                        <a:rPr lang="zh-TW" sz="2200" dirty="0">
                          <a:effectLst/>
                          <a:latin typeface="+mn-ea"/>
                          <a:ea typeface="+mn-ea"/>
                        </a:rPr>
                        <a:t>幣</a:t>
                      </a:r>
                      <a:r>
                        <a:rPr lang="zh-TW" altLang="en-US" sz="2200" dirty="0">
                          <a:effectLst/>
                          <a:latin typeface="+mn-ea"/>
                          <a:ea typeface="+mn-ea"/>
                        </a:rPr>
                        <a:t>，</a:t>
                      </a:r>
                      <a:r>
                        <a:rPr lang="zh-TW" sz="2200" dirty="0">
                          <a:effectLst/>
                          <a:latin typeface="+mn-ea"/>
                          <a:ea typeface="+mn-ea"/>
                        </a:rPr>
                        <a:t>具法定貨幣地位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marR="67945">
                        <a:lnSpc>
                          <a:spcPct val="106000"/>
                        </a:lnSpc>
                        <a:spcBef>
                          <a:spcPts val="30"/>
                        </a:spcBef>
                        <a:spcAft>
                          <a:spcPts val="0"/>
                        </a:spcAft>
                      </a:pPr>
                      <a:r>
                        <a:rPr lang="en-US" sz="2200" dirty="0" err="1">
                          <a:effectLst/>
                          <a:latin typeface="+mn-ea"/>
                          <a:ea typeface="+mn-ea"/>
                        </a:rPr>
                        <a:t>如林登幣</a:t>
                      </a:r>
                      <a:r>
                        <a:rPr lang="en-US" sz="2200" dirty="0">
                          <a:effectLst/>
                          <a:latin typeface="+mn-ea"/>
                          <a:ea typeface="+mn-ea"/>
                        </a:rPr>
                        <a:t>(Linden</a:t>
                      </a:r>
                      <a:r>
                        <a:rPr lang="en-US" sz="2200" spc="5" dirty="0">
                          <a:effectLst/>
                          <a:latin typeface="+mn-ea"/>
                          <a:ea typeface="+mn-ea"/>
                        </a:rPr>
                        <a:t> </a:t>
                      </a:r>
                      <a:r>
                        <a:rPr lang="en-US" sz="2200" spc="-40" dirty="0">
                          <a:effectLst/>
                          <a:latin typeface="+mn-ea"/>
                          <a:ea typeface="+mn-ea"/>
                        </a:rPr>
                        <a:t>Dollars)、</a:t>
                      </a:r>
                      <a:r>
                        <a:rPr lang="en-US" sz="2200" spc="-40" dirty="0" err="1">
                          <a:effectLst/>
                          <a:latin typeface="+mn-ea"/>
                          <a:ea typeface="+mn-ea"/>
                        </a:rPr>
                        <a:t>比特幣</a:t>
                      </a:r>
                      <a:r>
                        <a:rPr lang="en-US" sz="2200" dirty="0" err="1">
                          <a:effectLst/>
                          <a:latin typeface="+mn-ea"/>
                          <a:ea typeface="+mn-ea"/>
                        </a:rPr>
                        <a:t>等被創造之貨幣，未具合法位階</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xmlns="" val="418886488"/>
                  </a:ext>
                </a:extLst>
              </a:tr>
              <a:tr h="389457">
                <a:tc>
                  <a:txBody>
                    <a:bodyPr/>
                    <a:lstStyle/>
                    <a:p>
                      <a:pPr marL="123190" algn="ctr">
                        <a:spcBef>
                          <a:spcPts val="30"/>
                        </a:spcBef>
                        <a:spcAft>
                          <a:spcPts val="0"/>
                        </a:spcAft>
                      </a:pPr>
                      <a:r>
                        <a:rPr lang="en-US" sz="2200" dirty="0" err="1">
                          <a:effectLst/>
                          <a:latin typeface="+mn-ea"/>
                          <a:ea typeface="+mn-ea"/>
                        </a:rPr>
                        <a:t>承兌</a:t>
                      </a:r>
                      <a:r>
                        <a:rPr lang="en-US" sz="2200" dirty="0">
                          <a:effectLst/>
                          <a:latin typeface="+mn-ea"/>
                          <a:ea typeface="+mn-ea"/>
                        </a:rPr>
                        <a:t>(Acceptance)</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zh-TW" sz="2200" dirty="0">
                          <a:effectLst/>
                          <a:latin typeface="+mn-ea"/>
                          <a:ea typeface="+mn-ea"/>
                        </a:rPr>
                        <a:t>由發行人以外的其他事業</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a:effectLst/>
                          <a:latin typeface="+mn-ea"/>
                          <a:ea typeface="+mn-ea"/>
                        </a:rPr>
                        <a:t>特定虛擬社群</a:t>
                      </a:r>
                      <a:r>
                        <a:rPr lang="en-US" altLang="zh-TW" sz="2200" dirty="0">
                          <a:effectLst/>
                          <a:latin typeface="+mn-ea"/>
                          <a:ea typeface="+mn-ea"/>
                        </a:rPr>
                        <a:t>(</a:t>
                      </a:r>
                      <a:r>
                        <a:rPr lang="zh-TW" altLang="en-US" sz="2200" dirty="0">
                          <a:effectLst/>
                          <a:latin typeface="+mn-ea"/>
                          <a:ea typeface="+mn-ea"/>
                        </a:rPr>
                        <a:t>社群貨幣</a:t>
                      </a:r>
                      <a:r>
                        <a:rPr lang="en-US" altLang="zh-TW" sz="2200" dirty="0">
                          <a:effectLst/>
                          <a:latin typeface="+mn-ea"/>
                          <a:ea typeface="+mn-ea"/>
                        </a:rPr>
                        <a:t>)</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xmlns="" val="3528137970"/>
                  </a:ext>
                </a:extLst>
              </a:tr>
              <a:tr h="437309">
                <a:tc>
                  <a:txBody>
                    <a:bodyPr/>
                    <a:lstStyle/>
                    <a:p>
                      <a:pPr marL="123190" algn="ctr">
                        <a:spcBef>
                          <a:spcPts val="35"/>
                        </a:spcBef>
                        <a:spcAft>
                          <a:spcPts val="0"/>
                        </a:spcAft>
                      </a:pPr>
                      <a:r>
                        <a:rPr lang="en-US" sz="2200" dirty="0" err="1">
                          <a:effectLst/>
                          <a:latin typeface="+mn-ea"/>
                          <a:ea typeface="+mn-ea"/>
                        </a:rPr>
                        <a:t>法律地位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5"/>
                        </a:spcBef>
                        <a:spcAft>
                          <a:spcPts val="0"/>
                        </a:spcAft>
                      </a:pPr>
                      <a:r>
                        <a:rPr lang="en-US" sz="2200" dirty="0" err="1">
                          <a:effectLst/>
                          <a:latin typeface="+mn-ea"/>
                          <a:ea typeface="+mn-ea"/>
                        </a:rPr>
                        <a:t>具管理規範</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indent="0" algn="l">
                        <a:spcBef>
                          <a:spcPts val="35"/>
                        </a:spcBef>
                        <a:spcAft>
                          <a:spcPts val="0"/>
                        </a:spcAft>
                      </a:pPr>
                      <a:r>
                        <a:rPr lang="en-US" sz="2200" dirty="0" err="1">
                          <a:effectLst/>
                          <a:latin typeface="+mn-ea"/>
                          <a:ea typeface="+mn-ea"/>
                        </a:rPr>
                        <a:t>未具管理規範</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xmlns="" val="2741864699"/>
                  </a:ext>
                </a:extLst>
              </a:tr>
              <a:tr h="449756">
                <a:tc>
                  <a:txBody>
                    <a:bodyPr/>
                    <a:lstStyle/>
                    <a:p>
                      <a:pPr marL="123190" algn="ctr">
                        <a:spcBef>
                          <a:spcPts val="30"/>
                        </a:spcBef>
                        <a:spcAft>
                          <a:spcPts val="0"/>
                        </a:spcAft>
                      </a:pPr>
                      <a:r>
                        <a:rPr lang="en-US" sz="2200" dirty="0" err="1">
                          <a:effectLst/>
                          <a:latin typeface="+mn-ea"/>
                          <a:ea typeface="+mn-ea"/>
                        </a:rPr>
                        <a:t>發行</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zh-TW" sz="2200" dirty="0">
                          <a:effectLst/>
                          <a:latin typeface="+mn-ea"/>
                          <a:ea typeface="+mn-ea"/>
                        </a:rPr>
                        <a:t>依法設立的電子貨幣機構</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smtClean="0">
                          <a:effectLst/>
                          <a:latin typeface="+mn-ea"/>
                          <a:ea typeface="+mn-ea"/>
                        </a:rPr>
                        <a:t>非金融性私人公司</a:t>
                      </a:r>
                      <a:r>
                        <a:rPr lang="zh-TW" altLang="en-US" sz="2200" dirty="0" smtClean="0">
                          <a:effectLst/>
                          <a:latin typeface="+mn-ea"/>
                          <a:ea typeface="+mn-ea"/>
                        </a:rPr>
                        <a:t>或社群</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xmlns="" val="2997197584"/>
                  </a:ext>
                </a:extLst>
              </a:tr>
              <a:tr h="350457">
                <a:tc>
                  <a:txBody>
                    <a:bodyPr/>
                    <a:lstStyle/>
                    <a:p>
                      <a:pPr marL="123190" algn="ctr">
                        <a:spcBef>
                          <a:spcPts val="30"/>
                        </a:spcBef>
                        <a:spcAft>
                          <a:spcPts val="0"/>
                        </a:spcAft>
                      </a:pPr>
                      <a:r>
                        <a:rPr lang="en-US" sz="2200" dirty="0" err="1">
                          <a:effectLst/>
                          <a:latin typeface="+mn-ea"/>
                          <a:ea typeface="+mn-ea"/>
                        </a:rPr>
                        <a:t>貨幣供給</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en-US" sz="2200" dirty="0" err="1">
                          <a:effectLst/>
                          <a:latin typeface="+mn-ea"/>
                          <a:ea typeface="+mn-ea"/>
                        </a:rPr>
                        <a:t>固定</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a:effectLst/>
                          <a:latin typeface="+mn-ea"/>
                          <a:ea typeface="+mn-ea"/>
                        </a:rPr>
                        <a:t>非固定</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xmlns="" val="3851697505"/>
                  </a:ext>
                </a:extLst>
              </a:tr>
              <a:tr h="426523">
                <a:tc>
                  <a:txBody>
                    <a:bodyPr/>
                    <a:lstStyle/>
                    <a:p>
                      <a:pPr marL="123190" algn="ctr">
                        <a:spcBef>
                          <a:spcPts val="35"/>
                        </a:spcBef>
                        <a:spcAft>
                          <a:spcPts val="0"/>
                        </a:spcAft>
                      </a:pPr>
                      <a:r>
                        <a:rPr lang="en-US" sz="2200" dirty="0" err="1">
                          <a:effectLst/>
                          <a:latin typeface="+mn-ea"/>
                          <a:ea typeface="+mn-ea"/>
                        </a:rPr>
                        <a:t>資金贖回可能性</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5"/>
                        </a:spcBef>
                        <a:spcAft>
                          <a:spcPts val="0"/>
                        </a:spcAft>
                      </a:pPr>
                      <a:r>
                        <a:rPr lang="en-US" sz="2200" dirty="0" err="1">
                          <a:effectLst/>
                          <a:latin typeface="+mn-ea"/>
                          <a:ea typeface="+mn-ea"/>
                        </a:rPr>
                        <a:t>保證</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5"/>
                        </a:spcBef>
                        <a:spcAft>
                          <a:spcPts val="0"/>
                        </a:spcAft>
                      </a:pPr>
                      <a:r>
                        <a:rPr lang="en-US" sz="2200" dirty="0" err="1">
                          <a:effectLst/>
                          <a:latin typeface="+mn-ea"/>
                          <a:ea typeface="+mn-ea"/>
                        </a:rPr>
                        <a:t>不保證</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xmlns="" val="1473228501"/>
                  </a:ext>
                </a:extLst>
              </a:tr>
              <a:tr h="416011">
                <a:tc>
                  <a:txBody>
                    <a:bodyPr/>
                    <a:lstStyle/>
                    <a:p>
                      <a:pPr marL="123190" algn="ctr">
                        <a:spcBef>
                          <a:spcPts val="30"/>
                        </a:spcBef>
                        <a:spcAft>
                          <a:spcPts val="0"/>
                        </a:spcAft>
                      </a:pPr>
                      <a:r>
                        <a:rPr lang="en-US" sz="2200" dirty="0" err="1">
                          <a:effectLst/>
                          <a:latin typeface="+mn-ea"/>
                          <a:ea typeface="+mn-ea"/>
                        </a:rPr>
                        <a:t>監管</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en-US" sz="2200" dirty="0">
                          <a:effectLst/>
                          <a:latin typeface="+mn-ea"/>
                          <a:ea typeface="+mn-ea"/>
                        </a:rPr>
                        <a:t>有</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a:effectLst/>
                          <a:latin typeface="+mn-ea"/>
                          <a:ea typeface="+mn-ea"/>
                        </a:rPr>
                        <a:t>無</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xmlns="" val="268032586"/>
                  </a:ext>
                </a:extLst>
              </a:tr>
              <a:tr h="687778">
                <a:tc>
                  <a:txBody>
                    <a:bodyPr/>
                    <a:lstStyle/>
                    <a:p>
                      <a:pPr marL="123190" algn="ctr">
                        <a:spcBef>
                          <a:spcPts val="880"/>
                        </a:spcBef>
                        <a:spcAft>
                          <a:spcPts val="0"/>
                        </a:spcAft>
                      </a:pPr>
                      <a:r>
                        <a:rPr lang="en-US" sz="2200" dirty="0" err="1">
                          <a:effectLst/>
                          <a:latin typeface="+mn-ea"/>
                          <a:ea typeface="+mn-ea"/>
                        </a:rPr>
                        <a:t>風險形式</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880"/>
                        </a:spcBef>
                        <a:spcAft>
                          <a:spcPts val="0"/>
                        </a:spcAft>
                      </a:pPr>
                      <a:r>
                        <a:rPr lang="en-US" sz="2200" dirty="0" err="1">
                          <a:effectLst/>
                          <a:latin typeface="+mn-ea"/>
                          <a:ea typeface="+mn-ea"/>
                        </a:rPr>
                        <a:t>主要為操作風險</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marR="62865">
                        <a:lnSpc>
                          <a:spcPct val="107000"/>
                        </a:lnSpc>
                        <a:spcBef>
                          <a:spcPts val="30"/>
                        </a:spcBef>
                        <a:spcAft>
                          <a:spcPts val="0"/>
                        </a:spcAft>
                      </a:pPr>
                      <a:r>
                        <a:rPr lang="zh-TW" sz="2200" spc="25" dirty="0">
                          <a:effectLst/>
                          <a:latin typeface="+mn-ea"/>
                          <a:ea typeface="+mn-ea"/>
                        </a:rPr>
                        <a:t>具法律、信用、流動性及操作等</a:t>
                      </a:r>
                      <a:r>
                        <a:rPr lang="zh-TW" sz="2200" dirty="0">
                          <a:effectLst/>
                          <a:latin typeface="+mn-ea"/>
                          <a:ea typeface="+mn-ea"/>
                        </a:rPr>
                        <a:t>風險</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xmlns="" val="878925525"/>
                  </a:ext>
                </a:extLst>
              </a:tr>
            </a:tbl>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10</a:t>
            </a:fld>
            <a:endParaRPr lang="zh-TW" altLang="en-US"/>
          </a:p>
        </p:txBody>
      </p:sp>
      <p:graphicFrame>
        <p:nvGraphicFramePr>
          <p:cNvPr id="8" name="資料庫圖表 7"/>
          <p:cNvGraphicFramePr/>
          <p:nvPr>
            <p:extLst>
              <p:ext uri="{D42A27DB-BD31-4B8C-83A1-F6EECF244321}">
                <p14:modId xmlns:p14="http://schemas.microsoft.com/office/powerpoint/2010/main" val="254618620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8753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比特幣 </a:t>
            </a:r>
            <a:r>
              <a:rPr lang="en-US" altLang="zh-TW" dirty="0"/>
              <a:t>(</a:t>
            </a:r>
            <a:r>
              <a:rPr lang="zh-TW" altLang="en-US" dirty="0"/>
              <a:t>一</a:t>
            </a:r>
            <a:r>
              <a:rPr lang="en-US" altLang="zh-TW" dirty="0"/>
              <a:t>)</a:t>
            </a:r>
            <a:endParaRPr lang="zh-TW" altLang="en-US" dirty="0"/>
          </a:p>
        </p:txBody>
      </p:sp>
      <p:sp>
        <p:nvSpPr>
          <p:cNvPr id="3" name="內容版面配置區 2"/>
          <p:cNvSpPr>
            <a:spLocks noGrp="1"/>
          </p:cNvSpPr>
          <p:nvPr>
            <p:ph idx="1"/>
          </p:nvPr>
        </p:nvSpPr>
        <p:spPr>
          <a:xfrm>
            <a:off x="612055" y="1185223"/>
            <a:ext cx="11002297" cy="4792958"/>
          </a:xfrm>
        </p:spPr>
        <p:txBody>
          <a:bodyPr>
            <a:noAutofit/>
          </a:bodyPr>
          <a:lstStyle/>
          <a:p>
            <a:pPr lvl="1"/>
            <a:r>
              <a:rPr lang="zh-TW" altLang="en-US" dirty="0"/>
              <a:t>比特幣是世界上第一種基於</a:t>
            </a:r>
            <a:r>
              <a:rPr lang="en-US" altLang="zh-TW" dirty="0"/>
              <a:t>p2p</a:t>
            </a:r>
            <a:r>
              <a:rPr lang="zh-TW" altLang="en-US" dirty="0"/>
              <a:t>分佈技術在網路發行和交易的虛擬貨幣</a:t>
            </a:r>
          </a:p>
          <a:p>
            <a:pPr lvl="1"/>
            <a:r>
              <a:rPr lang="zh-TW" altLang="en-US" dirty="0"/>
              <a:t>由中本聰</a:t>
            </a:r>
            <a:r>
              <a:rPr lang="en-US" altLang="zh-TW" dirty="0"/>
              <a:t>(</a:t>
            </a:r>
            <a:r>
              <a:rPr lang="zh-TW" altLang="en-US" dirty="0"/>
              <a:t>澳洲企業家</a:t>
            </a:r>
            <a:r>
              <a:rPr lang="en-US" altLang="zh-TW" dirty="0"/>
              <a:t>Craig Steven Wright </a:t>
            </a:r>
            <a:r>
              <a:rPr lang="en-US" altLang="zh-TW" dirty="0" smtClean="0"/>
              <a:t>)</a:t>
            </a:r>
            <a:r>
              <a:rPr lang="zh-TW" altLang="en-US" dirty="0"/>
              <a:t>在</a:t>
            </a:r>
            <a:r>
              <a:rPr lang="en-US" altLang="zh-TW" dirty="0"/>
              <a:t>2008</a:t>
            </a:r>
            <a:r>
              <a:rPr lang="zh-TW" altLang="en-US" dirty="0"/>
              <a:t>年發明</a:t>
            </a:r>
            <a:endParaRPr lang="en-US" altLang="zh-TW" dirty="0"/>
          </a:p>
          <a:p>
            <a:pPr lvl="1"/>
            <a:endParaRPr lang="en-US" altLang="zh-TW" dirty="0"/>
          </a:p>
          <a:p>
            <a:pPr lvl="1"/>
            <a:endParaRPr lang="en-US" altLang="zh-TW" dirty="0"/>
          </a:p>
          <a:p>
            <a:pPr lvl="1"/>
            <a:endParaRPr lang="en-US" altLang="zh-TW" dirty="0"/>
          </a:p>
          <a:p>
            <a:pPr marL="457200" lvl="1" indent="0">
              <a:buNone/>
            </a:pPr>
            <a:endParaRPr lang="zh-TW" altLang="en-US" dirty="0"/>
          </a:p>
        </p:txBody>
      </p:sp>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11</a:t>
            </a:fld>
            <a:endParaRPr lang="zh-TW" altLang="en-US"/>
          </a:p>
        </p:txBody>
      </p:sp>
      <p:graphicFrame>
        <p:nvGraphicFramePr>
          <p:cNvPr id="9" name="資料庫圖表 8"/>
          <p:cNvGraphicFramePr/>
          <p:nvPr>
            <p:extLst>
              <p:ext uri="{D42A27DB-BD31-4B8C-83A1-F6EECF244321}">
                <p14:modId xmlns:p14="http://schemas.microsoft.com/office/powerpoint/2010/main" val="288260491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536424" y="2154173"/>
            <a:ext cx="11301046" cy="4524315"/>
          </a:xfrm>
          <a:prstGeom prst="rect">
            <a:avLst/>
          </a:prstGeom>
          <a:solidFill>
            <a:srgbClr val="F2E3CE">
              <a:alpha val="38824"/>
            </a:srgbClr>
          </a:solidFill>
        </p:spPr>
        <p:txBody>
          <a:bodyPr wrap="square" rtlCol="0">
            <a:spAutoFit/>
          </a:bodyPr>
          <a:lstStyle/>
          <a:p>
            <a:pPr marL="800100" lvl="1" indent="-342900">
              <a:buFont typeface="Wingdings" panose="05000000000000000000" pitchFamily="2" charset="2"/>
              <a:buChar char="ü"/>
            </a:pPr>
            <a:r>
              <a:rPr lang="zh-TW" altLang="en-US" sz="2400" dirty="0"/>
              <a:t>專屬所有權</a:t>
            </a:r>
          </a:p>
          <a:p>
            <a:pPr marL="1257300" lvl="2" indent="-342900">
              <a:buFont typeface="Arial" panose="020B0604020202020204" pitchFamily="34" charset="0"/>
              <a:buChar char="•"/>
            </a:pPr>
            <a:r>
              <a:rPr lang="zh-TW" altLang="en-US" sz="2400" dirty="0"/>
              <a:t>操控你的比特幣需要私鑰，它可以被隔離保存在任何存儲介質</a:t>
            </a:r>
          </a:p>
          <a:p>
            <a:pPr marL="800100" lvl="1" indent="-342900">
              <a:buFont typeface="Wingdings" panose="05000000000000000000" pitchFamily="2" charset="2"/>
              <a:buChar char="ü"/>
            </a:pPr>
            <a:r>
              <a:rPr lang="zh-TW" altLang="en-US" sz="2400" dirty="0"/>
              <a:t>低交易費用且無隱藏成本</a:t>
            </a:r>
          </a:p>
          <a:p>
            <a:pPr marL="1257300" lvl="2" indent="-342900">
              <a:buFont typeface="Arial" panose="020B0604020202020204" pitchFamily="34" charset="0"/>
              <a:buChar char="•"/>
            </a:pPr>
            <a:r>
              <a:rPr lang="zh-TW" altLang="en-US" sz="2400" dirty="0"/>
              <a:t>目前可以免費匯出比特幣，且沒有繁瑣的額度與手續限制，支付時只需知道對方比特幣地址</a:t>
            </a:r>
          </a:p>
          <a:p>
            <a:pPr marL="800100" lvl="1" indent="-342900">
              <a:buFont typeface="Wingdings" panose="05000000000000000000" pitchFamily="2" charset="2"/>
              <a:buChar char="ü"/>
            </a:pPr>
            <a:r>
              <a:rPr lang="zh-TW" altLang="en-US" sz="2400" dirty="0">
                <a:latin typeface="+mj-ea"/>
              </a:rPr>
              <a:t>去中心化</a:t>
            </a:r>
            <a:endParaRPr lang="en-US" altLang="zh-TW" sz="2400" dirty="0">
              <a:latin typeface="+mj-ea"/>
            </a:endParaRPr>
          </a:p>
          <a:p>
            <a:pPr marL="1257300" lvl="2" indent="-342900">
              <a:buFont typeface="Arial" panose="020B0604020202020204" pitchFamily="34" charset="0"/>
              <a:buChar char="•"/>
            </a:pPr>
            <a:r>
              <a:rPr lang="zh-TW" altLang="en-US" sz="2400" dirty="0" smtClean="0">
                <a:latin typeface="+mj-ea"/>
              </a:rPr>
              <a:t>以</a:t>
            </a:r>
            <a:r>
              <a:rPr lang="zh-TW" altLang="en-US" sz="2400" dirty="0">
                <a:latin typeface="+mj-ea"/>
              </a:rPr>
              <a:t>分散式點對點計算的網路設計，毋需央行、票據交換所及其他金融機關監管，使用者可獨立</a:t>
            </a:r>
            <a:r>
              <a:rPr lang="zh-TW" altLang="en-US" sz="2400" dirty="0" smtClean="0">
                <a:latin typeface="+mj-ea"/>
              </a:rPr>
              <a:t>運作</a:t>
            </a:r>
            <a:endParaRPr lang="en-US" altLang="zh-TW" sz="2400" dirty="0" smtClean="0"/>
          </a:p>
          <a:p>
            <a:pPr marL="800100" lvl="1" indent="-342900">
              <a:buFont typeface="Wingdings" panose="05000000000000000000" pitchFamily="2" charset="2"/>
              <a:buChar char="ü"/>
            </a:pPr>
            <a:r>
              <a:rPr lang="zh-TW" altLang="en-US" sz="2400" dirty="0" smtClean="0">
                <a:latin typeface="+mj-ea"/>
              </a:rPr>
              <a:t>匿名設計</a:t>
            </a:r>
            <a:endParaRPr lang="zh-TW" altLang="en-US" sz="2400" dirty="0"/>
          </a:p>
          <a:p>
            <a:pPr marL="1257300" lvl="2" indent="-342900">
              <a:buFont typeface="Arial" panose="020B0604020202020204" pitchFamily="34" charset="0"/>
              <a:buChar char="•"/>
            </a:pPr>
            <a:r>
              <a:rPr lang="en-US" altLang="zh-TW" sz="2400" dirty="0" smtClean="0">
                <a:latin typeface="+mj-ea"/>
              </a:rPr>
              <a:t>P2P</a:t>
            </a:r>
            <a:r>
              <a:rPr lang="zh-TW" altLang="en-US" sz="2400" dirty="0">
                <a:latin typeface="+mj-ea"/>
              </a:rPr>
              <a:t>的特性係交易記錄皆為公開，可以查到每個帳戶金額及相關交易記錄，惟無法確認擁有者</a:t>
            </a:r>
            <a:r>
              <a:rPr lang="en-US" altLang="zh-TW" sz="2400" dirty="0">
                <a:latin typeface="+mj-ea"/>
              </a:rPr>
              <a:t>(</a:t>
            </a:r>
            <a:r>
              <a:rPr lang="zh-TW" altLang="en-US" sz="2400" dirty="0">
                <a:latin typeface="+mj-ea"/>
              </a:rPr>
              <a:t>無法追蹤實際</a:t>
            </a:r>
            <a:r>
              <a:rPr lang="zh-TW" altLang="en-US" sz="2400" dirty="0" smtClean="0">
                <a:latin typeface="+mj-ea"/>
              </a:rPr>
              <a:t>擁有者</a:t>
            </a:r>
            <a:r>
              <a:rPr lang="en-US" altLang="zh-TW" sz="2400" dirty="0" smtClean="0">
                <a:latin typeface="+mj-ea"/>
              </a:rPr>
              <a:t>)</a:t>
            </a:r>
          </a:p>
          <a:p>
            <a:pPr lvl="2"/>
            <a:endParaRPr lang="en-US" altLang="zh-TW" sz="2400" dirty="0"/>
          </a:p>
        </p:txBody>
      </p:sp>
    </p:spTree>
    <p:extLst>
      <p:ext uri="{BB962C8B-B14F-4D97-AF65-F5344CB8AC3E}">
        <p14:creationId xmlns:p14="http://schemas.microsoft.com/office/powerpoint/2010/main" val="498697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660196" y="1405440"/>
            <a:ext cx="11031415" cy="4526438"/>
          </a:xfrm>
          <a:prstGeom prst="rect">
            <a:avLst/>
          </a:prstGeom>
          <a:solidFill>
            <a:srgbClr val="F2E3CE">
              <a:alpha val="3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比特幣 </a:t>
            </a:r>
            <a:r>
              <a:rPr lang="en-US" altLang="zh-TW" dirty="0"/>
              <a:t>(</a:t>
            </a:r>
            <a:r>
              <a:rPr lang="zh-TW" altLang="en-US" dirty="0"/>
              <a:t>二</a:t>
            </a:r>
            <a:r>
              <a:rPr lang="en-US" altLang="zh-TW" dirty="0"/>
              <a:t>)</a:t>
            </a:r>
            <a:endParaRPr lang="zh-TW" altLang="en-US" dirty="0"/>
          </a:p>
        </p:txBody>
      </p:sp>
      <p:sp>
        <p:nvSpPr>
          <p:cNvPr id="6" name="頁尾版面配置區 5"/>
          <p:cNvSpPr>
            <a:spLocks noGrp="1"/>
          </p:cNvSpPr>
          <p:nvPr>
            <p:ph type="ftr" sz="quarter" idx="11"/>
          </p:nvPr>
        </p:nvSpPr>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12</a:t>
            </a:fld>
            <a:endParaRPr lang="zh-TW" altLang="en-US"/>
          </a:p>
        </p:txBody>
      </p:sp>
      <p:graphicFrame>
        <p:nvGraphicFramePr>
          <p:cNvPr id="9" name="資料庫圖表 8"/>
          <p:cNvGraphicFramePr/>
          <p:nvPr>
            <p:extLst>
              <p:ext uri="{D42A27DB-BD31-4B8C-83A1-F6EECF244321}">
                <p14:modId xmlns:p14="http://schemas.microsoft.com/office/powerpoint/2010/main" val="300233008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32313" y="1498114"/>
            <a:ext cx="5753874" cy="3416320"/>
          </a:xfrm>
          <a:prstGeom prst="rect">
            <a:avLst/>
          </a:prstGeom>
          <a:noFill/>
        </p:spPr>
        <p:txBody>
          <a:bodyPr wrap="square" rtlCol="0">
            <a:spAutoFit/>
          </a:bodyPr>
          <a:lstStyle/>
          <a:p>
            <a:pPr marL="342900" lvl="0" indent="-342900">
              <a:buFont typeface="Wingdings" panose="05000000000000000000" pitchFamily="2" charset="2"/>
              <a:buChar char="ü"/>
            </a:pPr>
            <a:r>
              <a:rPr lang="zh-TW" altLang="en-US" sz="2400" dirty="0">
                <a:latin typeface="+mj-ea"/>
              </a:rPr>
              <a:t>私人鑄幣</a:t>
            </a:r>
            <a:endParaRPr lang="zh-TW" altLang="en-US" sz="2400" dirty="0"/>
          </a:p>
          <a:p>
            <a:pPr marL="800100" lvl="1" indent="-342900">
              <a:buFont typeface="Arial" panose="020B0604020202020204" pitchFamily="34" charset="0"/>
              <a:buChar char="•"/>
            </a:pPr>
            <a:r>
              <a:rPr lang="zh-TW" altLang="en-US" sz="2400" dirty="0">
                <a:latin typeface="+mj-ea"/>
              </a:rPr>
              <a:t>由「礦工」透過「</a:t>
            </a:r>
            <a:r>
              <a:rPr lang="zh-TW" altLang="en-US" sz="2400" b="1" dirty="0">
                <a:latin typeface="+mj-ea"/>
              </a:rPr>
              <a:t>採礦</a:t>
            </a:r>
            <a:r>
              <a:rPr lang="zh-TW" altLang="en-US" sz="2400" dirty="0">
                <a:latin typeface="+mj-ea"/>
              </a:rPr>
              <a:t>」過程所獲得之酬勞，即為私人鑄幣</a:t>
            </a:r>
            <a:endParaRPr lang="zh-TW" altLang="en-US" sz="2400" dirty="0"/>
          </a:p>
          <a:p>
            <a:pPr marL="342900" indent="-342900">
              <a:buFont typeface="Wingdings" panose="05000000000000000000" pitchFamily="2" charset="2"/>
              <a:buChar char="ü"/>
            </a:pPr>
            <a:r>
              <a:rPr lang="zh-TW" altLang="en-US" sz="2400" dirty="0">
                <a:latin typeface="+mj-ea"/>
              </a:rPr>
              <a:t>總量限制</a:t>
            </a:r>
          </a:p>
          <a:p>
            <a:pPr marL="800100" lvl="1" indent="-342900">
              <a:buFont typeface="Arial" panose="020B0604020202020204" pitchFamily="34" charset="0"/>
              <a:buChar char="•"/>
            </a:pPr>
            <a:r>
              <a:rPr lang="zh-TW" altLang="en-US" sz="2400" dirty="0">
                <a:latin typeface="+mj-ea"/>
              </a:rPr>
              <a:t>比特幣係依前項採礦活動產生，惟系統控制每隔</a:t>
            </a:r>
            <a:r>
              <a:rPr lang="en-US" altLang="zh-TW" sz="2400" dirty="0">
                <a:latin typeface="+mj-ea"/>
              </a:rPr>
              <a:t>4</a:t>
            </a:r>
            <a:r>
              <a:rPr lang="zh-TW" altLang="en-US" sz="2400" dirty="0">
                <a:latin typeface="+mj-ea"/>
              </a:rPr>
              <a:t>年貨幣發行數減半。最初</a:t>
            </a:r>
            <a:r>
              <a:rPr lang="en-US" altLang="zh-TW" sz="2400" dirty="0">
                <a:latin typeface="+mj-ea"/>
              </a:rPr>
              <a:t>4</a:t>
            </a:r>
            <a:r>
              <a:rPr lang="zh-TW" altLang="en-US" sz="2400" dirty="0">
                <a:latin typeface="+mj-ea"/>
              </a:rPr>
              <a:t>年生產</a:t>
            </a:r>
            <a:r>
              <a:rPr lang="en-US" altLang="zh-TW" sz="2400" dirty="0">
                <a:latin typeface="+mj-ea"/>
              </a:rPr>
              <a:t>1,050</a:t>
            </a:r>
            <a:r>
              <a:rPr lang="zh-TW" altLang="en-US" sz="2400" dirty="0">
                <a:latin typeface="+mj-ea"/>
              </a:rPr>
              <a:t>萬個，第</a:t>
            </a:r>
            <a:r>
              <a:rPr lang="en-US" altLang="zh-TW" sz="2400" dirty="0">
                <a:latin typeface="+mj-ea"/>
              </a:rPr>
              <a:t>2</a:t>
            </a:r>
            <a:r>
              <a:rPr lang="zh-TW" altLang="en-US" sz="2400" dirty="0">
                <a:latin typeface="+mj-ea"/>
              </a:rPr>
              <a:t>個</a:t>
            </a:r>
            <a:r>
              <a:rPr lang="en-US" altLang="zh-TW" sz="2400" dirty="0">
                <a:latin typeface="+mj-ea"/>
              </a:rPr>
              <a:t>4</a:t>
            </a:r>
            <a:r>
              <a:rPr lang="zh-TW" altLang="en-US" sz="2400" dirty="0">
                <a:latin typeface="+mj-ea"/>
              </a:rPr>
              <a:t>年生產</a:t>
            </a:r>
            <a:r>
              <a:rPr lang="en-US" altLang="zh-TW" sz="2400" dirty="0">
                <a:latin typeface="+mj-ea"/>
              </a:rPr>
              <a:t>525</a:t>
            </a:r>
            <a:r>
              <a:rPr lang="zh-TW" altLang="en-US" sz="2400" dirty="0">
                <a:latin typeface="+mj-ea"/>
              </a:rPr>
              <a:t>萬個，依次遞減，預計</a:t>
            </a:r>
            <a:r>
              <a:rPr lang="en-US" altLang="zh-TW" sz="2400" dirty="0">
                <a:latin typeface="+mj-ea"/>
              </a:rPr>
              <a:t>2133</a:t>
            </a:r>
            <a:r>
              <a:rPr lang="zh-TW" altLang="en-US" sz="2400" dirty="0">
                <a:latin typeface="+mj-ea"/>
              </a:rPr>
              <a:t>年總共生產</a:t>
            </a:r>
            <a:r>
              <a:rPr lang="en-US" altLang="zh-TW" sz="2400" dirty="0">
                <a:latin typeface="+mj-ea"/>
              </a:rPr>
              <a:t>2,100</a:t>
            </a:r>
            <a:r>
              <a:rPr lang="zh-TW" altLang="en-US" sz="2400" dirty="0">
                <a:latin typeface="+mj-ea"/>
              </a:rPr>
              <a:t>萬個</a:t>
            </a:r>
            <a:endParaRPr lang="en-US" altLang="zh-TW" sz="2400" dirty="0">
              <a:latin typeface="+mj-ea"/>
            </a:endParaRPr>
          </a:p>
        </p:txBody>
      </p:sp>
      <p:pic>
        <p:nvPicPr>
          <p:cNvPr id="1026" name="Picture 2" descr="http://i.stack.imgur.com/JLm1p.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46985" y="1758462"/>
            <a:ext cx="4883827" cy="3956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724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869776" y="1171062"/>
            <a:ext cx="11470935" cy="4917963"/>
          </a:xfrm>
          <a:prstGeom prst="rect">
            <a:avLst/>
          </a:prstGeom>
          <a:solidFill>
            <a:srgbClr val="F2E3CE">
              <a:alpha val="3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比特幣 </a:t>
            </a:r>
            <a:r>
              <a:rPr lang="en-US" altLang="zh-TW" dirty="0"/>
              <a:t>(</a:t>
            </a:r>
            <a:r>
              <a:rPr lang="zh-TW" altLang="en-US" dirty="0"/>
              <a:t>三</a:t>
            </a:r>
            <a:r>
              <a:rPr lang="en-US" altLang="zh-TW" dirty="0"/>
              <a:t>)</a:t>
            </a:r>
            <a:endParaRPr lang="zh-TW" altLang="en-US" dirty="0"/>
          </a:p>
        </p:txBody>
      </p:sp>
      <p:sp>
        <p:nvSpPr>
          <p:cNvPr id="6" name="頁尾版面配置區 5"/>
          <p:cNvSpPr>
            <a:spLocks noGrp="1"/>
          </p:cNvSpPr>
          <p:nvPr>
            <p:ph type="ftr" sz="quarter" idx="11"/>
          </p:nvPr>
        </p:nvSpPr>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13</a:t>
            </a:fld>
            <a:endParaRPr lang="zh-TW" altLang="en-US"/>
          </a:p>
        </p:txBody>
      </p:sp>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32312" y="1517369"/>
            <a:ext cx="10959299" cy="830997"/>
          </a:xfrm>
          <a:prstGeom prst="rect">
            <a:avLst/>
          </a:prstGeom>
          <a:noFill/>
        </p:spPr>
        <p:txBody>
          <a:bodyPr wrap="square" rtlCol="0">
            <a:spAutoFit/>
          </a:bodyPr>
          <a:lstStyle/>
          <a:p>
            <a:pPr marL="342900" lvl="0" indent="-342900">
              <a:buFont typeface="Wingdings" panose="05000000000000000000" pitchFamily="2" charset="2"/>
              <a:buChar char="ü"/>
            </a:pPr>
            <a:r>
              <a:rPr lang="zh-TW" altLang="en-US" sz="2400" dirty="0">
                <a:latin typeface="+mj-ea"/>
              </a:rPr>
              <a:t>全世界流通</a:t>
            </a:r>
          </a:p>
          <a:p>
            <a:pPr marL="800100" lvl="1" indent="-342900">
              <a:buFont typeface="Arial" panose="020B0604020202020204" pitchFamily="34" charset="0"/>
              <a:buChar char="•"/>
            </a:pPr>
            <a:r>
              <a:rPr lang="zh-TW" altLang="en-US" sz="2400" dirty="0">
                <a:latin typeface="+mj-ea"/>
              </a:rPr>
              <a:t>比特幣可以在任意一台接入互聯網的電腦上</a:t>
            </a:r>
            <a:r>
              <a:rPr lang="zh-TW" altLang="en-US" sz="2400" dirty="0" smtClean="0">
                <a:latin typeface="+mj-ea"/>
              </a:rPr>
              <a:t>管理</a:t>
            </a:r>
            <a:endParaRPr lang="en-US" altLang="zh-TW" sz="2400" dirty="0">
              <a:latin typeface="+mj-ea"/>
            </a:endParaRPr>
          </a:p>
        </p:txBody>
      </p:sp>
      <p:sp>
        <p:nvSpPr>
          <p:cNvPr id="11" name="文字方塊 10"/>
          <p:cNvSpPr txBox="1"/>
          <p:nvPr/>
        </p:nvSpPr>
        <p:spPr>
          <a:xfrm>
            <a:off x="869776" y="2725346"/>
            <a:ext cx="5268634" cy="2677656"/>
          </a:xfrm>
          <a:prstGeom prst="rect">
            <a:avLst/>
          </a:prstGeom>
          <a:noFill/>
        </p:spPr>
        <p:txBody>
          <a:bodyPr wrap="square" rtlCol="0">
            <a:spAutoFit/>
          </a:bodyPr>
          <a:lstStyle/>
          <a:p>
            <a:pPr marL="342900" indent="-342900">
              <a:buFont typeface="Wingdings" panose="05000000000000000000" pitchFamily="2" charset="2"/>
              <a:buChar char="ü"/>
            </a:pPr>
            <a:r>
              <a:rPr lang="zh-TW" altLang="en-US" sz="2400" dirty="0" smtClean="0">
                <a:latin typeface="+mj-ea"/>
              </a:rPr>
              <a:t>有</a:t>
            </a:r>
            <a:r>
              <a:rPr lang="zh-TW" altLang="en-US" sz="2400" dirty="0">
                <a:latin typeface="+mj-ea"/>
              </a:rPr>
              <a:t>匯率波動的問題</a:t>
            </a:r>
          </a:p>
          <a:p>
            <a:pPr marL="628650" lvl="1" indent="-171450">
              <a:buFont typeface="Arial" panose="020B0604020202020204" pitchFamily="34" charset="0"/>
              <a:buChar char="•"/>
            </a:pPr>
            <a:r>
              <a:rPr lang="zh-TW" altLang="en-US" sz="2400" dirty="0">
                <a:latin typeface="+mj-ea"/>
                <a:ea typeface="+mj-ea"/>
              </a:rPr>
              <a:t>比特幣的價格最初為</a:t>
            </a:r>
            <a:r>
              <a:rPr lang="en-US" altLang="zh-TW" sz="2400" dirty="0">
                <a:latin typeface="+mj-ea"/>
                <a:ea typeface="+mj-ea"/>
              </a:rPr>
              <a:t>13.36</a:t>
            </a:r>
            <a:r>
              <a:rPr lang="zh-TW" altLang="en-US" sz="2400" dirty="0" smtClean="0">
                <a:latin typeface="+mj-ea"/>
                <a:ea typeface="+mj-ea"/>
              </a:rPr>
              <a:t>美元</a:t>
            </a:r>
            <a:endParaRPr lang="en-US" altLang="zh-TW" sz="2400" dirty="0" smtClean="0">
              <a:latin typeface="+mj-ea"/>
              <a:ea typeface="+mj-ea"/>
            </a:endParaRPr>
          </a:p>
          <a:p>
            <a:pPr marL="628650" lvl="1" indent="-171450">
              <a:buFont typeface="Arial" panose="020B0604020202020204" pitchFamily="34" charset="0"/>
              <a:buChar char="•"/>
            </a:pPr>
            <a:r>
              <a:rPr lang="zh-TW" altLang="en-US" sz="2400" dirty="0" smtClean="0">
                <a:latin typeface="+mj-ea"/>
                <a:ea typeface="+mj-ea"/>
              </a:rPr>
              <a:t>隨後</a:t>
            </a:r>
            <a:r>
              <a:rPr lang="zh-TW" altLang="en-US" sz="2400" dirty="0">
                <a:latin typeface="+mj-ea"/>
                <a:ea typeface="+mj-ea"/>
              </a:rPr>
              <a:t>在</a:t>
            </a:r>
            <a:r>
              <a:rPr lang="en-US" altLang="zh-TW" sz="2400" dirty="0">
                <a:latin typeface="+mj-ea"/>
                <a:ea typeface="+mj-ea"/>
              </a:rPr>
              <a:t>2013</a:t>
            </a:r>
            <a:r>
              <a:rPr lang="zh-TW" altLang="en-US" sz="2400" dirty="0">
                <a:latin typeface="+mj-ea"/>
                <a:ea typeface="+mj-ea"/>
              </a:rPr>
              <a:t>年</a:t>
            </a:r>
            <a:r>
              <a:rPr lang="en-US" altLang="zh-TW" sz="2400" dirty="0">
                <a:latin typeface="+mj-ea"/>
                <a:ea typeface="+mj-ea"/>
              </a:rPr>
              <a:t>11</a:t>
            </a:r>
            <a:r>
              <a:rPr lang="zh-TW" altLang="en-US" sz="2400" dirty="0">
                <a:latin typeface="+mj-ea"/>
                <a:ea typeface="+mj-ea"/>
              </a:rPr>
              <a:t>月</a:t>
            </a:r>
            <a:r>
              <a:rPr lang="en-US" altLang="zh-TW" sz="2400" dirty="0">
                <a:latin typeface="+mj-ea"/>
                <a:ea typeface="+mj-ea"/>
              </a:rPr>
              <a:t>29</a:t>
            </a:r>
            <a:r>
              <a:rPr lang="zh-TW" altLang="en-US" sz="2400" dirty="0">
                <a:latin typeface="+mj-ea"/>
                <a:ea typeface="+mj-ea"/>
              </a:rPr>
              <a:t>日來到歷史新高的</a:t>
            </a:r>
            <a:r>
              <a:rPr lang="en-US" altLang="zh-TW" sz="2400" dirty="0">
                <a:latin typeface="+mj-ea"/>
                <a:ea typeface="+mj-ea"/>
              </a:rPr>
              <a:t>1124.76</a:t>
            </a:r>
            <a:r>
              <a:rPr lang="zh-TW" altLang="en-US" sz="2400" dirty="0">
                <a:latin typeface="+mj-ea"/>
                <a:ea typeface="+mj-ea"/>
              </a:rPr>
              <a:t>美元</a:t>
            </a:r>
            <a:r>
              <a:rPr lang="zh-TW" altLang="en-US" sz="2400" dirty="0" smtClean="0">
                <a:latin typeface="+mj-ea"/>
                <a:ea typeface="+mj-ea"/>
              </a:rPr>
              <a:t>；</a:t>
            </a:r>
            <a:endParaRPr lang="en-US" altLang="zh-TW" sz="2400" dirty="0" smtClean="0">
              <a:latin typeface="+mj-ea"/>
              <a:ea typeface="+mj-ea"/>
            </a:endParaRPr>
          </a:p>
          <a:p>
            <a:pPr marL="628650" lvl="1" indent="-171450">
              <a:buFont typeface="Arial" panose="020B0604020202020204" pitchFamily="34" charset="0"/>
              <a:buChar char="•"/>
            </a:pPr>
            <a:r>
              <a:rPr lang="zh-TW" altLang="en-US" sz="2400" dirty="0" smtClean="0">
                <a:latin typeface="+mj-ea"/>
                <a:ea typeface="+mj-ea"/>
              </a:rPr>
              <a:t>但</a:t>
            </a:r>
            <a:r>
              <a:rPr lang="zh-TW" altLang="en-US" sz="2400" dirty="0">
                <a:latin typeface="+mj-ea"/>
                <a:ea typeface="+mj-ea"/>
              </a:rPr>
              <a:t>之後逐漸下滑來到約</a:t>
            </a:r>
            <a:r>
              <a:rPr lang="en-US" altLang="zh-TW" sz="2400" dirty="0">
                <a:latin typeface="+mj-ea"/>
                <a:ea typeface="+mj-ea"/>
              </a:rPr>
              <a:t>700</a:t>
            </a:r>
            <a:r>
              <a:rPr lang="zh-TW" altLang="en-US" sz="2400" dirty="0">
                <a:latin typeface="+mj-ea"/>
                <a:ea typeface="+mj-ea"/>
              </a:rPr>
              <a:t>美元左右的範圍內</a:t>
            </a:r>
            <a:endParaRPr lang="zh-TW" altLang="en-US" sz="3600" dirty="0">
              <a:latin typeface="+mj-ea"/>
              <a:ea typeface="+mj-ea"/>
            </a:endParaRPr>
          </a:p>
          <a:p>
            <a:pPr lvl="1"/>
            <a:endParaRPr lang="zh-TW" altLang="en-US" sz="2400" dirty="0">
              <a:latin typeface="+mj-ea"/>
            </a:endParaRPr>
          </a:p>
        </p:txBody>
      </p:sp>
      <p:pic>
        <p:nvPicPr>
          <p:cNvPr id="3" name="圖片 2"/>
          <p:cNvPicPr>
            <a:picLocks noChangeAspect="1"/>
          </p:cNvPicPr>
          <p:nvPr/>
        </p:nvPicPr>
        <p:blipFill>
          <a:blip r:embed="rId8"/>
          <a:stretch>
            <a:fillRect/>
          </a:stretch>
        </p:blipFill>
        <p:spPr>
          <a:xfrm>
            <a:off x="6022286" y="2725346"/>
            <a:ext cx="6011871" cy="2908011"/>
          </a:xfrm>
          <a:prstGeom prst="rect">
            <a:avLst/>
          </a:prstGeom>
        </p:spPr>
      </p:pic>
    </p:spTree>
    <p:extLst>
      <p:ext uri="{BB962C8B-B14F-4D97-AF65-F5344CB8AC3E}">
        <p14:creationId xmlns:p14="http://schemas.microsoft.com/office/powerpoint/2010/main" val="16227867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加密數位貨幣的運作</a:t>
            </a:r>
          </a:p>
        </p:txBody>
      </p:sp>
      <p:pic>
        <p:nvPicPr>
          <p:cNvPr id="6" name="Shape 184"/>
          <p:cNvPicPr preferRelativeResize="0"/>
          <p:nvPr/>
        </p:nvPicPr>
        <p:blipFill rotWithShape="1">
          <a:blip r:embed="rId3">
            <a:alphaModFix/>
          </a:blip>
          <a:srcRect r="48841" b="12165"/>
          <a:stretch/>
        </p:blipFill>
        <p:spPr>
          <a:xfrm>
            <a:off x="1224214" y="1319982"/>
            <a:ext cx="4846080" cy="4819180"/>
          </a:xfrm>
          <a:prstGeom prst="rect">
            <a:avLst/>
          </a:prstGeom>
          <a:noFill/>
          <a:ln>
            <a:noFill/>
          </a:ln>
        </p:spPr>
      </p:pic>
      <p:graphicFrame>
        <p:nvGraphicFramePr>
          <p:cNvPr id="5" name="資料庫圖表 4"/>
          <p:cNvGraphicFramePr/>
          <p:nvPr>
            <p:extLst>
              <p:ext uri="{D42A27DB-BD31-4B8C-83A1-F6EECF244321}">
                <p14:modId xmlns:p14="http://schemas.microsoft.com/office/powerpoint/2010/main" val="366489244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14</a:t>
            </a:fld>
            <a:endParaRPr lang="zh-TW" altLang="en-US"/>
          </a:p>
        </p:txBody>
      </p:sp>
      <p:sp>
        <p:nvSpPr>
          <p:cNvPr id="7" name="文字方塊 6"/>
          <p:cNvSpPr txBox="1"/>
          <p:nvPr/>
        </p:nvSpPr>
        <p:spPr>
          <a:xfrm>
            <a:off x="2100350" y="5019300"/>
            <a:ext cx="3754554" cy="369332"/>
          </a:xfrm>
          <a:prstGeom prst="rect">
            <a:avLst/>
          </a:prstGeom>
          <a:noFill/>
        </p:spPr>
        <p:txBody>
          <a:bodyPr wrap="none" rtlCol="0">
            <a:spAutoFit/>
          </a:bodyPr>
          <a:lstStyle/>
          <a:p>
            <a:r>
              <a:rPr lang="zh-TW" altLang="en-US" dirty="0"/>
              <a:t>現有支付系統</a:t>
            </a:r>
            <a:r>
              <a:rPr lang="en-US" altLang="zh-TW" dirty="0"/>
              <a:t>:</a:t>
            </a:r>
            <a:r>
              <a:rPr lang="zh-TW" altLang="en-US" dirty="0"/>
              <a:t> 第三方收取高手續費</a:t>
            </a:r>
          </a:p>
        </p:txBody>
      </p:sp>
      <p:sp>
        <p:nvSpPr>
          <p:cNvPr id="8" name="文字方塊 7"/>
          <p:cNvSpPr txBox="1"/>
          <p:nvPr/>
        </p:nvSpPr>
        <p:spPr>
          <a:xfrm>
            <a:off x="6191815" y="5019300"/>
            <a:ext cx="5046574" cy="369332"/>
          </a:xfrm>
          <a:prstGeom prst="rect">
            <a:avLst/>
          </a:prstGeom>
          <a:noFill/>
        </p:spPr>
        <p:txBody>
          <a:bodyPr wrap="none" rtlCol="0">
            <a:spAutoFit/>
          </a:bodyPr>
          <a:lstStyle/>
          <a:p>
            <a:r>
              <a:rPr lang="zh-TW" altLang="en-US" dirty="0"/>
              <a:t>機器對機器的支付網路</a:t>
            </a:r>
            <a:r>
              <a:rPr lang="en-US" altLang="zh-TW" dirty="0"/>
              <a:t>:</a:t>
            </a:r>
            <a:r>
              <a:rPr lang="zh-TW" altLang="en-US" dirty="0"/>
              <a:t> 允許直接的金流</a:t>
            </a:r>
            <a:r>
              <a:rPr lang="en-US" altLang="zh-TW" dirty="0"/>
              <a:t>(</a:t>
            </a:r>
            <a:r>
              <a:rPr lang="zh-TW" altLang="en-US" dirty="0"/>
              <a:t>微支付</a:t>
            </a:r>
            <a:r>
              <a:rPr lang="en-US" altLang="zh-TW" dirty="0"/>
              <a:t>)</a:t>
            </a:r>
            <a:endParaRPr lang="zh-TW" altLang="en-US" dirty="0"/>
          </a:p>
        </p:txBody>
      </p:sp>
      <p:pic>
        <p:nvPicPr>
          <p:cNvPr id="9" name="Shape 184"/>
          <p:cNvPicPr preferRelativeResize="0"/>
          <p:nvPr/>
        </p:nvPicPr>
        <p:blipFill rotWithShape="1">
          <a:blip r:embed="rId3">
            <a:alphaModFix/>
          </a:blip>
          <a:srcRect l="49080" t="2008" r="-239" b="27075"/>
          <a:stretch/>
        </p:blipFill>
        <p:spPr>
          <a:xfrm>
            <a:off x="6191815" y="1080207"/>
            <a:ext cx="4846080" cy="3890996"/>
          </a:xfrm>
          <a:prstGeom prst="rect">
            <a:avLst/>
          </a:prstGeom>
          <a:noFill/>
          <a:ln>
            <a:noFill/>
          </a:ln>
        </p:spPr>
      </p:pic>
      <p:pic>
        <p:nvPicPr>
          <p:cNvPr id="10" name="Shape 184"/>
          <p:cNvPicPr preferRelativeResize="0"/>
          <p:nvPr/>
        </p:nvPicPr>
        <p:blipFill rotWithShape="1">
          <a:blip r:embed="rId3">
            <a:alphaModFix/>
          </a:blip>
          <a:srcRect l="49080" t="73528" r="-239" b="10157"/>
          <a:stretch/>
        </p:blipFill>
        <p:spPr>
          <a:xfrm>
            <a:off x="6191815" y="5388632"/>
            <a:ext cx="4846080" cy="895133"/>
          </a:xfrm>
          <a:prstGeom prst="rect">
            <a:avLst/>
          </a:prstGeom>
          <a:noFill/>
          <a:ln>
            <a:noFill/>
          </a:ln>
        </p:spPr>
      </p:pic>
    </p:spTree>
    <p:extLst>
      <p:ext uri="{BB962C8B-B14F-4D97-AF65-F5344CB8AC3E}">
        <p14:creationId xmlns:p14="http://schemas.microsoft.com/office/powerpoint/2010/main" val="1602258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smtClean="0"/>
              <a:t>比特幣的運作核心</a:t>
            </a:r>
            <a:r>
              <a:rPr lang="en-US" altLang="zh-TW" sz="4400" dirty="0" smtClean="0"/>
              <a:t>: </a:t>
            </a:r>
            <a:r>
              <a:rPr lang="zh-TW" altLang="en-US" sz="4400" dirty="0"/>
              <a:t>區塊鏈技術</a:t>
            </a:r>
            <a:endParaRPr lang="zh-TW" altLang="en-US" dirty="0"/>
          </a:p>
        </p:txBody>
      </p:sp>
      <p:sp>
        <p:nvSpPr>
          <p:cNvPr id="3" name="內容版面配置區 2"/>
          <p:cNvSpPr>
            <a:spLocks noGrp="1"/>
          </p:cNvSpPr>
          <p:nvPr>
            <p:ph idx="1"/>
          </p:nvPr>
        </p:nvSpPr>
        <p:spPr>
          <a:xfrm>
            <a:off x="612057" y="1474839"/>
            <a:ext cx="11293997" cy="4702124"/>
          </a:xfrm>
        </p:spPr>
        <p:txBody>
          <a:bodyPr>
            <a:normAutofit fontScale="92500" lnSpcReduction="10000"/>
          </a:bodyPr>
          <a:lstStyle/>
          <a:p>
            <a:r>
              <a:rPr lang="zh-TW" altLang="en-US" sz="2800" b="1" dirty="0"/>
              <a:t>早期電子貨幣的問題</a:t>
            </a:r>
            <a:endParaRPr lang="en-US" altLang="zh-TW" sz="2800" b="1" dirty="0"/>
          </a:p>
          <a:p>
            <a:pPr lvl="1"/>
            <a:r>
              <a:rPr lang="zh-TW" altLang="en-US" sz="2800" dirty="0"/>
              <a:t>貨幣真偽</a:t>
            </a:r>
            <a:r>
              <a:rPr lang="en-US" altLang="zh-TW" sz="2800" dirty="0"/>
              <a:t>:</a:t>
            </a:r>
            <a:r>
              <a:rPr lang="zh-TW" altLang="en-US" sz="2800" dirty="0"/>
              <a:t> 虛擬貨幣容易偽造、竄改</a:t>
            </a:r>
            <a:endParaRPr lang="en-US" altLang="zh-TW" sz="2800" dirty="0"/>
          </a:p>
          <a:p>
            <a:pPr lvl="1"/>
            <a:r>
              <a:rPr lang="zh-TW" altLang="en-US" sz="2800" dirty="0"/>
              <a:t>重複利用</a:t>
            </a:r>
            <a:r>
              <a:rPr lang="en-US" altLang="zh-TW" sz="2800" dirty="0"/>
              <a:t>:</a:t>
            </a:r>
            <a:r>
              <a:rPr lang="zh-TW" altLang="en-US" sz="2800" dirty="0"/>
              <a:t>無法保證虛擬貨幣是否同時支付到不同使用者手中</a:t>
            </a:r>
            <a:endParaRPr lang="en-US" altLang="zh-TW" sz="2800" dirty="0"/>
          </a:p>
          <a:p>
            <a:pPr lvl="1"/>
            <a:r>
              <a:rPr lang="zh-TW" altLang="en-US" sz="2800" dirty="0"/>
              <a:t>不透明的交易流程</a:t>
            </a:r>
            <a:r>
              <a:rPr lang="en-US" altLang="zh-TW" sz="2800" dirty="0"/>
              <a:t>:</a:t>
            </a:r>
            <a:r>
              <a:rPr lang="zh-TW" altLang="en-US" sz="2800" dirty="0"/>
              <a:t>網路帳戶虛名化、無法提供即時的金錢流向</a:t>
            </a:r>
            <a:endParaRPr lang="en-US" altLang="zh-TW" sz="2800" dirty="0"/>
          </a:p>
          <a:p>
            <a:pPr lvl="1"/>
            <a:r>
              <a:rPr lang="zh-TW" altLang="en-US" sz="2800" dirty="0"/>
              <a:t>可能成為洗錢的管道，虛假交易、詐騙、實現資金非法轉移套現</a:t>
            </a:r>
            <a:endParaRPr lang="en-US" altLang="zh-TW" sz="2800" dirty="0"/>
          </a:p>
          <a:p>
            <a:pPr marL="228600" lvl="1">
              <a:spcBef>
                <a:spcPts val="1000"/>
              </a:spcBef>
            </a:pPr>
            <a:r>
              <a:rPr lang="zh-TW" altLang="en-US" sz="2800" b="1" dirty="0"/>
              <a:t>區塊鏈</a:t>
            </a:r>
            <a:r>
              <a:rPr lang="en-US" altLang="zh-TW" sz="2800" b="1" dirty="0"/>
              <a:t>—</a:t>
            </a:r>
            <a:r>
              <a:rPr lang="zh-TW" altLang="en-US" sz="2800" b="1" dirty="0"/>
              <a:t>建立信任感的中樞系統</a:t>
            </a:r>
            <a:endParaRPr lang="en-US" altLang="zh-TW" sz="2800" b="1" dirty="0"/>
          </a:p>
          <a:p>
            <a:pPr lvl="1">
              <a:lnSpc>
                <a:spcPct val="110000"/>
              </a:lnSpc>
            </a:pPr>
            <a:r>
              <a:rPr lang="zh-TW" altLang="en-US" sz="2800" dirty="0"/>
              <a:t>由一群互相連續的使用者</a:t>
            </a:r>
            <a:r>
              <a:rPr lang="zh-TW" altLang="en-US" sz="2800" b="1" dirty="0"/>
              <a:t>共同分擔維護記錄</a:t>
            </a:r>
            <a:r>
              <a:rPr lang="zh-TW" altLang="en-US" sz="2800" dirty="0"/>
              <a:t>的工作</a:t>
            </a:r>
            <a:endParaRPr lang="en-US" altLang="zh-TW" sz="2800" dirty="0"/>
          </a:p>
          <a:p>
            <a:pPr lvl="1">
              <a:lnSpc>
                <a:spcPct val="110000"/>
              </a:lnSpc>
            </a:pPr>
            <a:r>
              <a:rPr lang="zh-TW" altLang="en-US" sz="2800" dirty="0"/>
              <a:t>給予履行責任的</a:t>
            </a:r>
            <a:r>
              <a:rPr lang="zh-TW" altLang="en-US" sz="2800" b="1" dirty="0"/>
              <a:t>獎勵</a:t>
            </a:r>
            <a:endParaRPr lang="en-US" altLang="zh-TW" sz="2800" b="1" dirty="0"/>
          </a:p>
          <a:p>
            <a:pPr lvl="1">
              <a:lnSpc>
                <a:spcPct val="110000"/>
              </a:lnSpc>
            </a:pPr>
            <a:r>
              <a:rPr lang="zh-TW" altLang="en-US" sz="2800" dirty="0"/>
              <a:t>確立正確的共同</a:t>
            </a:r>
            <a:r>
              <a:rPr lang="zh-TW" altLang="en-US" sz="2800" b="1" dirty="0"/>
              <a:t>總帳</a:t>
            </a:r>
            <a:r>
              <a:rPr lang="zh-TW" altLang="en-US" sz="2800" dirty="0"/>
              <a:t>管理方式 </a:t>
            </a:r>
            <a:r>
              <a:rPr lang="en-US" altLang="zh-TW" sz="2800" dirty="0"/>
              <a:t>(</a:t>
            </a:r>
            <a:r>
              <a:rPr lang="zh-TW" altLang="en-US" sz="2800" dirty="0"/>
              <a:t>不會被隨意竄改</a:t>
            </a:r>
            <a:r>
              <a:rPr lang="en-US" altLang="zh-TW" sz="2800" dirty="0"/>
              <a:t>)</a:t>
            </a:r>
          </a:p>
          <a:p>
            <a:pPr lvl="1">
              <a:lnSpc>
                <a:spcPct val="110000"/>
              </a:lnSpc>
            </a:pPr>
            <a:r>
              <a:rPr lang="zh-TW" altLang="en-US" sz="2800" dirty="0"/>
              <a:t>建立</a:t>
            </a:r>
            <a:r>
              <a:rPr lang="zh-TW" altLang="en-US" sz="2800" b="1" dirty="0"/>
              <a:t>信任</a:t>
            </a:r>
            <a:r>
              <a:rPr lang="zh-TW" altLang="en-US" sz="2800" dirty="0"/>
              <a:t>感</a:t>
            </a:r>
            <a:endParaRPr lang="en-US" altLang="zh-TW" sz="2800"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15</a:t>
            </a:fld>
            <a:endParaRPr lang="zh-TW" altLang="en-US"/>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42840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smtClean="0"/>
              <a:t>區</a:t>
            </a:r>
            <a:r>
              <a:rPr lang="zh-TW" altLang="en-US" sz="4400" dirty="0"/>
              <a:t>塊鏈</a:t>
            </a:r>
            <a:r>
              <a:rPr lang="zh-TW" altLang="en-US" sz="4400" dirty="0" smtClean="0"/>
              <a:t>技術演化</a:t>
            </a:r>
            <a:endParaRPr lang="zh-TW" altLang="en-US" dirty="0"/>
          </a:p>
        </p:txBody>
      </p:sp>
      <p:grpSp>
        <p:nvGrpSpPr>
          <p:cNvPr id="29" name="群組 28"/>
          <p:cNvGrpSpPr/>
          <p:nvPr/>
        </p:nvGrpSpPr>
        <p:grpSpPr>
          <a:xfrm>
            <a:off x="14805" y="2740075"/>
            <a:ext cx="12196800" cy="2110821"/>
            <a:chOff x="14805" y="969205"/>
            <a:chExt cx="12196800" cy="2110821"/>
          </a:xfrm>
        </p:grpSpPr>
        <p:cxnSp>
          <p:nvCxnSpPr>
            <p:cNvPr id="4" name="Shape 640"/>
            <p:cNvCxnSpPr/>
            <p:nvPr/>
          </p:nvCxnSpPr>
          <p:spPr>
            <a:xfrm flipV="1">
              <a:off x="14805" y="2149475"/>
              <a:ext cx="12196800" cy="26446"/>
            </a:xfrm>
            <a:prstGeom prst="straightConnector1">
              <a:avLst/>
            </a:prstGeom>
            <a:noFill/>
            <a:ln w="19050" cap="rnd" cmpd="sng">
              <a:solidFill>
                <a:schemeClr val="accent3">
                  <a:lumMod val="60000"/>
                  <a:lumOff val="40000"/>
                </a:schemeClr>
              </a:solidFill>
              <a:prstDash val="dash"/>
              <a:round/>
              <a:headEnd type="none" w="lg" len="lg"/>
              <a:tailEnd type="none" w="lg" len="lg"/>
            </a:ln>
          </p:spPr>
        </p:cxnSp>
        <p:grpSp>
          <p:nvGrpSpPr>
            <p:cNvPr id="19" name="群組 18"/>
            <p:cNvGrpSpPr/>
            <p:nvPr/>
          </p:nvGrpSpPr>
          <p:grpSpPr>
            <a:xfrm>
              <a:off x="1242299" y="969205"/>
              <a:ext cx="600225" cy="1474606"/>
              <a:chOff x="1895325" y="1287568"/>
              <a:chExt cx="419099" cy="1070838"/>
            </a:xfrm>
            <a:solidFill>
              <a:schemeClr val="accent3">
                <a:lumMod val="60000"/>
                <a:lumOff val="40000"/>
              </a:schemeClr>
            </a:solidFill>
          </p:grpSpPr>
          <p:sp>
            <p:nvSpPr>
              <p:cNvPr id="5" name="Shape 641"/>
              <p:cNvSpPr/>
              <p:nvPr/>
            </p:nvSpPr>
            <p:spPr>
              <a:xfrm rot="10800000" flipH="1">
                <a:off x="1895325" y="1939007"/>
                <a:ext cx="419099" cy="419399"/>
              </a:xfrm>
              <a:prstGeom prst="donut">
                <a:avLst>
                  <a:gd name="adj" fmla="val 24108"/>
                </a:avLst>
              </a:prstGeom>
              <a:grpFill/>
              <a:ln>
                <a:solidFill>
                  <a:schemeClr val="accent3">
                    <a:lumMod val="60000"/>
                    <a:lumOff val="40000"/>
                  </a:schemeClr>
                </a:solidFill>
              </a:ln>
            </p:spPr>
            <p:txBody>
              <a:bodyPr lIns="91425" tIns="91425" rIns="91425" bIns="91425" anchor="ctr" anchorCtr="0">
                <a:noAutofit/>
              </a:bodyPr>
              <a:lstStyle/>
              <a:p>
                <a:pPr lvl="0">
                  <a:spcBef>
                    <a:spcPts val="0"/>
                  </a:spcBef>
                  <a:buNone/>
                </a:pPr>
                <a:endParaRPr/>
              </a:p>
            </p:txBody>
          </p:sp>
          <p:cxnSp>
            <p:nvCxnSpPr>
              <p:cNvPr id="6" name="Shape 642"/>
              <p:cNvCxnSpPr/>
              <p:nvPr/>
            </p:nvCxnSpPr>
            <p:spPr>
              <a:xfrm flipV="1">
                <a:off x="2107453" y="1287568"/>
                <a:ext cx="0" cy="876300"/>
              </a:xfrm>
              <a:prstGeom prst="straightConnector1">
                <a:avLst/>
              </a:prstGeom>
              <a:grpFill/>
              <a:ln w="19050" cap="flat" cmpd="sng">
                <a:solidFill>
                  <a:schemeClr val="accent3">
                    <a:lumMod val="60000"/>
                    <a:lumOff val="40000"/>
                  </a:schemeClr>
                </a:solidFill>
                <a:prstDash val="solid"/>
                <a:round/>
                <a:headEnd type="oval" w="lg" len="lg"/>
                <a:tailEnd type="diamond" w="lg" len="lg"/>
              </a:ln>
            </p:spPr>
          </p:cxnSp>
        </p:grpSp>
        <p:grpSp>
          <p:nvGrpSpPr>
            <p:cNvPr id="20" name="群組 19"/>
            <p:cNvGrpSpPr/>
            <p:nvPr/>
          </p:nvGrpSpPr>
          <p:grpSpPr>
            <a:xfrm>
              <a:off x="4225707" y="1866277"/>
              <a:ext cx="600225" cy="1213749"/>
              <a:chOff x="1895325" y="1939007"/>
              <a:chExt cx="419099" cy="881407"/>
            </a:xfrm>
            <a:solidFill>
              <a:schemeClr val="accent3">
                <a:lumMod val="60000"/>
                <a:lumOff val="40000"/>
              </a:schemeClr>
            </a:solidFill>
          </p:grpSpPr>
          <p:sp>
            <p:nvSpPr>
              <p:cNvPr id="21" name="Shape 641"/>
              <p:cNvSpPr/>
              <p:nvPr/>
            </p:nvSpPr>
            <p:spPr>
              <a:xfrm rot="10800000" flipH="1">
                <a:off x="1895325" y="1939007"/>
                <a:ext cx="419099" cy="419399"/>
              </a:xfrm>
              <a:prstGeom prst="donut">
                <a:avLst>
                  <a:gd name="adj" fmla="val 24108"/>
                </a:avLst>
              </a:prstGeom>
              <a:grpFill/>
              <a:ln>
                <a:solidFill>
                  <a:schemeClr val="accent3">
                    <a:lumMod val="60000"/>
                    <a:lumOff val="40000"/>
                  </a:schemeClr>
                </a:solidFill>
              </a:ln>
            </p:spPr>
            <p:txBody>
              <a:bodyPr lIns="91425" tIns="91425" rIns="91425" bIns="91425" anchor="ctr" anchorCtr="0">
                <a:noAutofit/>
              </a:bodyPr>
              <a:lstStyle/>
              <a:p>
                <a:pPr lvl="0">
                  <a:spcBef>
                    <a:spcPts val="0"/>
                  </a:spcBef>
                  <a:buNone/>
                </a:pPr>
                <a:endParaRPr/>
              </a:p>
            </p:txBody>
          </p:sp>
          <p:cxnSp>
            <p:nvCxnSpPr>
              <p:cNvPr id="22" name="Shape 642"/>
              <p:cNvCxnSpPr/>
              <p:nvPr/>
            </p:nvCxnSpPr>
            <p:spPr>
              <a:xfrm>
                <a:off x="2104874" y="2144662"/>
                <a:ext cx="2617" cy="675752"/>
              </a:xfrm>
              <a:prstGeom prst="straightConnector1">
                <a:avLst/>
              </a:prstGeom>
              <a:grpFill/>
              <a:ln w="19050" cap="flat" cmpd="sng">
                <a:solidFill>
                  <a:schemeClr val="accent3">
                    <a:lumMod val="60000"/>
                    <a:lumOff val="40000"/>
                  </a:schemeClr>
                </a:solidFill>
                <a:prstDash val="solid"/>
                <a:round/>
                <a:headEnd type="oval" w="lg" len="lg"/>
                <a:tailEnd type="diamond" w="lg" len="lg"/>
              </a:ln>
            </p:spPr>
          </p:cxnSp>
        </p:grpSp>
        <p:grpSp>
          <p:nvGrpSpPr>
            <p:cNvPr id="23" name="群組 22"/>
            <p:cNvGrpSpPr/>
            <p:nvPr/>
          </p:nvGrpSpPr>
          <p:grpSpPr>
            <a:xfrm>
              <a:off x="8381850" y="1667654"/>
              <a:ext cx="600225" cy="776155"/>
              <a:chOff x="1895325" y="1794773"/>
              <a:chExt cx="419099" cy="563633"/>
            </a:xfrm>
            <a:solidFill>
              <a:schemeClr val="accent3">
                <a:lumMod val="60000"/>
                <a:lumOff val="40000"/>
              </a:schemeClr>
            </a:solidFill>
          </p:grpSpPr>
          <p:sp>
            <p:nvSpPr>
              <p:cNvPr id="24" name="Shape 641"/>
              <p:cNvSpPr/>
              <p:nvPr/>
            </p:nvSpPr>
            <p:spPr>
              <a:xfrm rot="10800000" flipH="1">
                <a:off x="1895325" y="1939007"/>
                <a:ext cx="419099" cy="419399"/>
              </a:xfrm>
              <a:prstGeom prst="donut">
                <a:avLst>
                  <a:gd name="adj" fmla="val 24108"/>
                </a:avLst>
              </a:prstGeom>
              <a:grpFill/>
              <a:ln>
                <a:solidFill>
                  <a:schemeClr val="accent3">
                    <a:lumMod val="60000"/>
                    <a:lumOff val="40000"/>
                  </a:schemeClr>
                </a:solidFill>
              </a:ln>
            </p:spPr>
            <p:txBody>
              <a:bodyPr lIns="91425" tIns="91425" rIns="91425" bIns="91425" anchor="ctr" anchorCtr="0">
                <a:noAutofit/>
              </a:bodyPr>
              <a:lstStyle/>
              <a:p>
                <a:pPr lvl="0">
                  <a:spcBef>
                    <a:spcPts val="0"/>
                  </a:spcBef>
                  <a:buNone/>
                </a:pPr>
                <a:endParaRPr/>
              </a:p>
            </p:txBody>
          </p:sp>
          <p:cxnSp>
            <p:nvCxnSpPr>
              <p:cNvPr id="25" name="Shape 642"/>
              <p:cNvCxnSpPr/>
              <p:nvPr/>
            </p:nvCxnSpPr>
            <p:spPr>
              <a:xfrm flipV="1">
                <a:off x="2104874" y="1794773"/>
                <a:ext cx="0" cy="353934"/>
              </a:xfrm>
              <a:prstGeom prst="straightConnector1">
                <a:avLst/>
              </a:prstGeom>
              <a:grpFill/>
              <a:ln w="19050" cap="flat" cmpd="sng">
                <a:solidFill>
                  <a:schemeClr val="accent3">
                    <a:lumMod val="60000"/>
                    <a:lumOff val="40000"/>
                  </a:schemeClr>
                </a:solidFill>
                <a:prstDash val="solid"/>
                <a:round/>
                <a:headEnd type="oval" w="lg" len="lg"/>
                <a:tailEnd type="diamond" w="lg" len="lg"/>
              </a:ln>
            </p:spPr>
          </p:cxnSp>
        </p:grpSp>
      </p:grpSp>
      <p:sp>
        <p:nvSpPr>
          <p:cNvPr id="26" name="Shape 238"/>
          <p:cNvSpPr txBox="1"/>
          <p:nvPr/>
        </p:nvSpPr>
        <p:spPr>
          <a:xfrm>
            <a:off x="355817" y="1483139"/>
            <a:ext cx="3869889" cy="1232808"/>
          </a:xfrm>
          <a:prstGeom prst="rect">
            <a:avLst/>
          </a:prstGeom>
          <a:noFill/>
          <a:ln>
            <a:solidFill>
              <a:schemeClr val="accent3">
                <a:lumMod val="60000"/>
                <a:lumOff val="40000"/>
              </a:schemeClr>
            </a:solidFill>
          </a:ln>
        </p:spPr>
        <p:txBody>
          <a:bodyPr lIns="91425" tIns="91425" rIns="91425" bIns="91425" anchor="ctr" anchorCtr="0">
            <a:noAutofit/>
          </a:bodyPr>
          <a:lstStyle/>
          <a:p>
            <a:r>
              <a:rPr lang="en-US" altLang="zh-TW" sz="2400" b="1" dirty="0" err="1"/>
              <a:t>Blockchain</a:t>
            </a:r>
            <a:r>
              <a:rPr lang="en-US" altLang="zh-TW" sz="2400" b="1" dirty="0"/>
              <a:t> 1.0</a:t>
            </a:r>
            <a:r>
              <a:rPr lang="zh-TW" altLang="en-US" sz="2400" b="1" dirty="0"/>
              <a:t> ： 加密貨幣</a:t>
            </a:r>
          </a:p>
          <a:p>
            <a:pPr lvl="1"/>
            <a:r>
              <a:rPr lang="zh-TW" altLang="en-US" dirty="0"/>
              <a:t>數位貨幣與支付系統去中心化</a:t>
            </a:r>
          </a:p>
        </p:txBody>
      </p:sp>
      <p:sp>
        <p:nvSpPr>
          <p:cNvPr id="27" name="矩形 26"/>
          <p:cNvSpPr/>
          <p:nvPr/>
        </p:nvSpPr>
        <p:spPr>
          <a:xfrm>
            <a:off x="1842524" y="4850896"/>
            <a:ext cx="6539326" cy="1292662"/>
          </a:xfrm>
          <a:prstGeom prst="rect">
            <a:avLst/>
          </a:prstGeom>
          <a:ln>
            <a:solidFill>
              <a:schemeClr val="accent3">
                <a:lumMod val="60000"/>
                <a:lumOff val="40000"/>
              </a:schemeClr>
            </a:solidFill>
          </a:ln>
        </p:spPr>
        <p:txBody>
          <a:bodyPr wrap="square">
            <a:spAutoFit/>
          </a:bodyPr>
          <a:lstStyle/>
          <a:p>
            <a:r>
              <a:rPr lang="en-US" altLang="zh-TW" sz="2400" b="1" dirty="0"/>
              <a:t>Blockchain 2.0</a:t>
            </a:r>
            <a:r>
              <a:rPr lang="zh-TW" altLang="en-US" sz="2400" b="1" dirty="0"/>
              <a:t> ：智慧資產、智慧契約</a:t>
            </a:r>
          </a:p>
          <a:p>
            <a:pPr lvl="1"/>
            <a:r>
              <a:rPr lang="zh-TW" altLang="en-US" dirty="0"/>
              <a:t>市場去中心化，可作貨幣以外的數位資產轉移，如股票、債券。如</a:t>
            </a:r>
            <a:r>
              <a:rPr lang="en-US" altLang="zh-TW" dirty="0"/>
              <a:t>Colored Coin</a:t>
            </a:r>
            <a:r>
              <a:rPr lang="zh-TW" altLang="en-US" dirty="0"/>
              <a:t>便是基於比特幣區塊鏈的開源協議，可在比特幣區塊鏈上發行多項資產</a:t>
            </a:r>
          </a:p>
        </p:txBody>
      </p:sp>
      <p:sp>
        <p:nvSpPr>
          <p:cNvPr id="28" name="矩形 27"/>
          <p:cNvSpPr/>
          <p:nvPr/>
        </p:nvSpPr>
        <p:spPr>
          <a:xfrm>
            <a:off x="5860717" y="1487186"/>
            <a:ext cx="5469250" cy="1938992"/>
          </a:xfrm>
          <a:prstGeom prst="rect">
            <a:avLst/>
          </a:prstGeom>
          <a:ln>
            <a:solidFill>
              <a:schemeClr val="accent3">
                <a:lumMod val="60000"/>
                <a:lumOff val="40000"/>
              </a:schemeClr>
            </a:solidFill>
          </a:ln>
        </p:spPr>
        <p:txBody>
          <a:bodyPr wrap="square">
            <a:spAutoFit/>
          </a:bodyPr>
          <a:lstStyle/>
          <a:p>
            <a:r>
              <a:rPr lang="en-US" altLang="zh-TW" sz="2400" b="1" dirty="0" err="1"/>
              <a:t>Blockchain</a:t>
            </a:r>
            <a:r>
              <a:rPr lang="en-US" altLang="zh-TW" sz="2400" b="1" dirty="0"/>
              <a:t> 2.5</a:t>
            </a:r>
            <a:r>
              <a:rPr lang="zh-TW" altLang="en-US" sz="2400" b="1" dirty="0"/>
              <a:t>：金融領域應用、資料層</a:t>
            </a:r>
          </a:p>
          <a:p>
            <a:pPr lvl="1"/>
            <a:r>
              <a:rPr lang="zh-TW" altLang="en-US" dirty="0"/>
              <a:t>強調代幣（貨幣橋）應用、分散式帳本、資料層區塊鏈，及結合人工智慧等金融應用</a:t>
            </a:r>
          </a:p>
          <a:p>
            <a:r>
              <a:rPr lang="en-US" altLang="zh-TW" sz="2400" b="1" dirty="0" err="1"/>
              <a:t>Blockchain</a:t>
            </a:r>
            <a:r>
              <a:rPr lang="en-US" altLang="zh-TW" sz="2400" b="1" dirty="0"/>
              <a:t> 3.0</a:t>
            </a:r>
            <a:r>
              <a:rPr lang="zh-TW" altLang="en-US" sz="2400" b="1" dirty="0"/>
              <a:t>：更複雜的智慧契約</a:t>
            </a:r>
          </a:p>
          <a:p>
            <a:pPr lvl="1"/>
            <a:r>
              <a:rPr lang="zh-TW" altLang="en-US" dirty="0"/>
              <a:t>更複雜的智慧合約，將區塊鏈用於政府、醫療、科學、文化與藝術等領域</a:t>
            </a:r>
          </a:p>
        </p:txBody>
      </p:sp>
      <p:sp>
        <p:nvSpPr>
          <p:cNvPr id="38" name="矩形 37"/>
          <p:cNvSpPr/>
          <p:nvPr/>
        </p:nvSpPr>
        <p:spPr>
          <a:xfrm>
            <a:off x="1008074" y="4071103"/>
            <a:ext cx="1934417" cy="646331"/>
          </a:xfrm>
          <a:prstGeom prst="rect">
            <a:avLst/>
          </a:prstGeom>
        </p:spPr>
        <p:txBody>
          <a:bodyPr wrap="square">
            <a:spAutoFit/>
          </a:bodyPr>
          <a:lstStyle/>
          <a:p>
            <a:r>
              <a:rPr lang="en-US" altLang="zh-TW" sz="3600" b="1" dirty="0"/>
              <a:t>2008</a:t>
            </a:r>
            <a:r>
              <a:rPr lang="zh-TW" altLang="en-US" sz="3600" b="1" dirty="0"/>
              <a:t>後</a:t>
            </a:r>
          </a:p>
        </p:txBody>
      </p:sp>
      <p:sp>
        <p:nvSpPr>
          <p:cNvPr id="41" name="矩形 40"/>
          <p:cNvSpPr/>
          <p:nvPr/>
        </p:nvSpPr>
        <p:spPr>
          <a:xfrm>
            <a:off x="8142299" y="4136875"/>
            <a:ext cx="2385024" cy="646331"/>
          </a:xfrm>
          <a:prstGeom prst="rect">
            <a:avLst/>
          </a:prstGeom>
        </p:spPr>
        <p:txBody>
          <a:bodyPr wrap="square">
            <a:spAutoFit/>
          </a:bodyPr>
          <a:lstStyle/>
          <a:p>
            <a:r>
              <a:rPr lang="en-US" altLang="zh-TW" sz="3600" b="1" dirty="0"/>
              <a:t>2014</a:t>
            </a:r>
            <a:r>
              <a:rPr lang="zh-TW" altLang="en-US" sz="3600" b="1" dirty="0"/>
              <a:t>年後</a:t>
            </a:r>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16</a:t>
            </a:fld>
            <a:endParaRPr lang="zh-TW" altLang="en-US"/>
          </a:p>
        </p:txBody>
      </p:sp>
      <p:graphicFrame>
        <p:nvGraphicFramePr>
          <p:cNvPr id="31" name="資料庫圖表 30"/>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 name="矩形 29"/>
          <p:cNvSpPr/>
          <p:nvPr/>
        </p:nvSpPr>
        <p:spPr>
          <a:xfrm>
            <a:off x="3560591" y="3099139"/>
            <a:ext cx="2385024" cy="646331"/>
          </a:xfrm>
          <a:prstGeom prst="rect">
            <a:avLst/>
          </a:prstGeom>
        </p:spPr>
        <p:txBody>
          <a:bodyPr wrap="square">
            <a:spAutoFit/>
          </a:bodyPr>
          <a:lstStyle/>
          <a:p>
            <a:r>
              <a:rPr lang="en-US" altLang="zh-TW" sz="3600" b="1" dirty="0"/>
              <a:t>2012</a:t>
            </a:r>
            <a:r>
              <a:rPr lang="zh-TW" altLang="en-US" sz="3600" b="1" dirty="0"/>
              <a:t>年後</a:t>
            </a:r>
          </a:p>
        </p:txBody>
      </p:sp>
    </p:spTree>
    <p:extLst>
      <p:ext uri="{BB962C8B-B14F-4D97-AF65-F5344CB8AC3E}">
        <p14:creationId xmlns:p14="http://schemas.microsoft.com/office/powerpoint/2010/main" val="4252920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a:t>
            </a:r>
            <a:r>
              <a:rPr lang="zh-TW" altLang="en-US" sz="4400" dirty="0" smtClean="0"/>
              <a:t>鏈技術特性</a:t>
            </a:r>
            <a:endParaRPr lang="zh-TW" altLang="en-US" dirty="0"/>
          </a:p>
        </p:txBody>
      </p:sp>
      <p:sp>
        <p:nvSpPr>
          <p:cNvPr id="3" name="內容版面配置區 2"/>
          <p:cNvSpPr>
            <a:spLocks noGrp="1"/>
          </p:cNvSpPr>
          <p:nvPr>
            <p:ph idx="1"/>
          </p:nvPr>
        </p:nvSpPr>
        <p:spPr/>
        <p:txBody>
          <a:bodyPr>
            <a:normAutofit lnSpcReduction="10000"/>
          </a:bodyPr>
          <a:lstStyle/>
          <a:p>
            <a:pPr marL="0" indent="0">
              <a:buNone/>
            </a:pPr>
            <a:r>
              <a:rPr lang="zh-TW" altLang="en-US" sz="2800" dirty="0"/>
              <a:t>１）去中心化作為分散式節點</a:t>
            </a:r>
          </a:p>
          <a:p>
            <a:pPr lvl="1"/>
            <a:r>
              <a:rPr lang="zh-TW" altLang="en-US" sz="2800" dirty="0"/>
              <a:t>由每個參與其中的礦工提供運算資源協助記錄帳本</a:t>
            </a:r>
            <a:endParaRPr lang="en-US" altLang="zh-TW" sz="2800" dirty="0"/>
          </a:p>
          <a:p>
            <a:pPr marL="0" lvl="1" indent="0">
              <a:spcBef>
                <a:spcPts val="1000"/>
              </a:spcBef>
              <a:buNone/>
            </a:pPr>
            <a:r>
              <a:rPr lang="zh-TW" altLang="en-US" sz="2800" dirty="0"/>
              <a:t>２）不可否認</a:t>
            </a:r>
            <a:endParaRPr lang="en-US" altLang="zh-TW" sz="2800" dirty="0"/>
          </a:p>
          <a:p>
            <a:pPr lvl="1"/>
            <a:r>
              <a:rPr lang="zh-TW" altLang="en-US" sz="2800" dirty="0"/>
              <a:t>每個交易動作執行時間都會被依序記錄下來，在往後的變更中以利對照</a:t>
            </a:r>
            <a:endParaRPr lang="en-US" altLang="zh-TW" sz="2800" dirty="0"/>
          </a:p>
          <a:p>
            <a:pPr marL="0" lvl="1" indent="0">
              <a:spcBef>
                <a:spcPts val="1000"/>
              </a:spcBef>
              <a:buNone/>
            </a:pPr>
            <a:r>
              <a:rPr lang="zh-TW" altLang="en-US" sz="2800" dirty="0"/>
              <a:t>３）難以竄改</a:t>
            </a:r>
          </a:p>
          <a:p>
            <a:pPr lvl="1"/>
            <a:r>
              <a:rPr lang="zh-TW" altLang="en-US" sz="2800" dirty="0"/>
              <a:t>不斷延長的區塊鏈中所添加的每筆交易都會對照現有的總帳進行查核，以大數法則防止某部分使用者進行非法變更</a:t>
            </a:r>
            <a:endParaRPr lang="en-US" altLang="zh-TW" sz="2800" dirty="0"/>
          </a:p>
          <a:p>
            <a:pPr marL="0" lvl="1" indent="0">
              <a:spcBef>
                <a:spcPts val="1000"/>
              </a:spcBef>
              <a:buNone/>
            </a:pPr>
            <a:r>
              <a:rPr lang="zh-TW" altLang="en-US" sz="2800" dirty="0"/>
              <a:t>４）獲利</a:t>
            </a:r>
          </a:p>
          <a:p>
            <a:pPr lvl="1"/>
            <a:r>
              <a:rPr lang="zh-TW" altLang="en-US" sz="2800" dirty="0"/>
              <a:t>獎勵提供紀錄區塊鏈運算資源的「礦工」</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17</a:t>
            </a:fld>
            <a:endParaRPr lang="zh-TW" altLang="en-US"/>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67662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pic>
        <p:nvPicPr>
          <p:cNvPr id="1026" name="Picture 2" descr="http://www.wealth.com.tw/files/87453f7519b44b54948ed3505c9574d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531" y="222444"/>
            <a:ext cx="9727727" cy="61041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11738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a:t>區塊</a:t>
            </a:r>
            <a:r>
              <a:rPr lang="zh-TW" altLang="en-US" sz="4000" dirty="0" smtClean="0"/>
              <a:t>鏈四大構成要素</a:t>
            </a:r>
            <a:endParaRPr lang="zh-TW" altLang="en-US" dirty="0"/>
          </a:p>
        </p:txBody>
      </p:sp>
      <p:sp>
        <p:nvSpPr>
          <p:cNvPr id="3" name="內容版面配置區 2"/>
          <p:cNvSpPr>
            <a:spLocks noGrp="1"/>
          </p:cNvSpPr>
          <p:nvPr>
            <p:ph idx="1"/>
          </p:nvPr>
        </p:nvSpPr>
        <p:spPr/>
        <p:txBody>
          <a:bodyPr>
            <a:normAutofit fontScale="92500" lnSpcReduction="20000"/>
          </a:bodyPr>
          <a:lstStyle/>
          <a:p>
            <a:pPr>
              <a:lnSpc>
                <a:spcPct val="120000"/>
              </a:lnSpc>
            </a:pPr>
            <a:r>
              <a:rPr lang="zh-TW" altLang="en-US" sz="2800" dirty="0"/>
              <a:t>區塊鏈技術</a:t>
            </a:r>
            <a:r>
              <a:rPr lang="en-US" altLang="zh-TW" sz="2800" dirty="0"/>
              <a:t>(</a:t>
            </a:r>
            <a:r>
              <a:rPr lang="en-US" altLang="zh-TW" sz="2800" dirty="0" err="1"/>
              <a:t>Blockchain</a:t>
            </a:r>
            <a:r>
              <a:rPr lang="en-US" altLang="zh-TW" sz="2800" dirty="0"/>
              <a:t>)</a:t>
            </a:r>
            <a:r>
              <a:rPr lang="zh-TW" altLang="en-US" sz="2800" dirty="0"/>
              <a:t>的最大特性之一就是不可變更，任何記錄都會永遠留存，而且擁有四大構成要素：</a:t>
            </a:r>
          </a:p>
          <a:p>
            <a:pPr marL="0" indent="0">
              <a:buNone/>
            </a:pPr>
            <a:r>
              <a:rPr lang="zh-TW" altLang="en-US" sz="2800" dirty="0"/>
              <a:t>１）共享帳簿</a:t>
            </a:r>
          </a:p>
          <a:p>
            <a:pPr lvl="1"/>
            <a:r>
              <a:rPr lang="zh-TW" altLang="en-US" sz="2800" dirty="0"/>
              <a:t>在舊有紀錄上，而區塊鏈成員能夠同步所有的紀錄</a:t>
            </a:r>
          </a:p>
          <a:p>
            <a:pPr marL="0" indent="0">
              <a:buNone/>
            </a:pPr>
            <a:r>
              <a:rPr lang="zh-TW" altLang="en-US" sz="2800" dirty="0"/>
              <a:t>２）安全隱私</a:t>
            </a:r>
          </a:p>
          <a:p>
            <a:pPr lvl="1"/>
            <a:r>
              <a:rPr lang="zh-TW" altLang="en-US" sz="2800" dirty="0"/>
              <a:t>每一筆記錄都可由成員確認查核，紀錄難以竄改</a:t>
            </a:r>
          </a:p>
          <a:p>
            <a:pPr marL="0" indent="0">
              <a:buNone/>
            </a:pPr>
            <a:r>
              <a:rPr lang="zh-TW" altLang="en-US" sz="2800" dirty="0"/>
              <a:t>３）共識</a:t>
            </a:r>
          </a:p>
          <a:p>
            <a:pPr lvl="1"/>
            <a:r>
              <a:rPr lang="zh-TW" altLang="en-US" sz="2800" dirty="0"/>
              <a:t>記錄要經所有參與者同意、認證</a:t>
            </a:r>
          </a:p>
          <a:p>
            <a:pPr marL="0" indent="0">
              <a:buNone/>
            </a:pPr>
            <a:r>
              <a:rPr lang="zh-TW" altLang="en-US" sz="2800" dirty="0"/>
              <a:t>４）智慧合約</a:t>
            </a:r>
          </a:p>
          <a:p>
            <a:pPr lvl="1"/>
            <a:r>
              <a:rPr lang="zh-TW" altLang="en-US" sz="2800" dirty="0"/>
              <a:t>搭配物聯網等技術，可以自動履行基本業務邏輯，不必人工撰寫，重複審查</a:t>
            </a:r>
          </a:p>
          <a:p>
            <a:pPr marL="0" indent="0">
              <a:buNone/>
            </a:pPr>
            <a:endParaRPr lang="en-US" altLang="zh-TW" dirty="0"/>
          </a:p>
          <a:p>
            <a:endParaRPr lang="en-US" altLang="zh-TW" dirty="0"/>
          </a:p>
          <a:p>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1821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關於貨幣</a:t>
            </a:r>
            <a:endParaRPr lang="en-US" altLang="zh-TW" sz="2800" dirty="0"/>
          </a:p>
          <a:p>
            <a:pPr lvl="1"/>
            <a:r>
              <a:rPr lang="zh-TW" altLang="en-US" sz="2600" dirty="0"/>
              <a:t>早期的貨幣</a:t>
            </a:r>
            <a:endParaRPr lang="en-US" altLang="zh-TW" sz="2600" dirty="0"/>
          </a:p>
          <a:p>
            <a:pPr lvl="1"/>
            <a:r>
              <a:rPr lang="zh-TW" altLang="en-US" sz="2600" dirty="0"/>
              <a:t>虛擬貨幣</a:t>
            </a:r>
            <a:endParaRPr lang="en-US" altLang="zh-TW" sz="2600" dirty="0"/>
          </a:p>
          <a:p>
            <a:r>
              <a:rPr lang="zh-TW" altLang="en-US" sz="2800" dirty="0"/>
              <a:t>虛擬貨幣的運作</a:t>
            </a:r>
            <a:endParaRPr lang="en-US" altLang="zh-TW" sz="2800" dirty="0"/>
          </a:p>
          <a:p>
            <a:r>
              <a:rPr lang="zh-TW" altLang="en-US" sz="2800" dirty="0"/>
              <a:t>創新模式</a:t>
            </a:r>
            <a:endParaRPr lang="en-US" altLang="zh-TW" sz="2800" dirty="0"/>
          </a:p>
          <a:p>
            <a:r>
              <a:rPr lang="zh-TW" altLang="en-US" sz="2800" dirty="0"/>
              <a:t>市場與案例</a:t>
            </a:r>
            <a:endParaRPr lang="en-US" altLang="zh-TW" sz="2800" dirty="0"/>
          </a:p>
          <a:p>
            <a:pPr lvl="0"/>
            <a:r>
              <a:rPr lang="zh-TW" altLang="en-US" sz="2800" dirty="0"/>
              <a:t>機會與挑戰</a:t>
            </a:r>
          </a:p>
          <a:p>
            <a:pPr lvl="1"/>
            <a:r>
              <a:rPr lang="zh-TW" altLang="en-US" sz="2600" dirty="0"/>
              <a:t>傳統公司的應對策略</a:t>
            </a:r>
            <a:endParaRPr lang="en-US" altLang="zh-TW" sz="2600" dirty="0"/>
          </a:p>
          <a:p>
            <a:pPr lvl="1"/>
            <a:r>
              <a:rPr lang="zh-TW" altLang="en-US" sz="2600" dirty="0"/>
              <a:t>虛擬貨幣的議題</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Tree>
    <p:extLst>
      <p:ext uri="{BB962C8B-B14F-4D97-AF65-F5344CB8AC3E}">
        <p14:creationId xmlns:p14="http://schemas.microsoft.com/office/powerpoint/2010/main" val="23600880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區塊鏈應用</a:t>
            </a:r>
          </a:p>
        </p:txBody>
      </p:sp>
      <p:sp>
        <p:nvSpPr>
          <p:cNvPr id="3" name="內容版面配置區 2"/>
          <p:cNvSpPr>
            <a:spLocks noGrp="1"/>
          </p:cNvSpPr>
          <p:nvPr>
            <p:ph idx="1"/>
          </p:nvPr>
        </p:nvSpPr>
        <p:spPr/>
        <p:txBody>
          <a:bodyPr/>
          <a:lstStyle/>
          <a:p>
            <a:pPr>
              <a:buFont typeface="Wingdings" panose="05000000000000000000" pitchFamily="2" charset="2"/>
              <a:buChar char="Ø"/>
            </a:pPr>
            <a:r>
              <a:rPr lang="zh-TW" altLang="en-US" sz="2800" b="1" dirty="0">
                <a:solidFill>
                  <a:srgbClr val="C00000"/>
                </a:solidFill>
              </a:rPr>
              <a:t>金融</a:t>
            </a:r>
            <a:endParaRPr lang="en-US" altLang="zh-TW" sz="2800" b="1" dirty="0">
              <a:solidFill>
                <a:srgbClr val="C00000"/>
              </a:solidFill>
            </a:endParaRPr>
          </a:p>
          <a:p>
            <a:r>
              <a:rPr lang="zh-TW" altLang="en-US" dirty="0"/>
              <a:t>股票市場交易清算</a:t>
            </a:r>
            <a:endParaRPr lang="en-US" altLang="zh-TW" dirty="0"/>
          </a:p>
          <a:p>
            <a:pPr lvl="1"/>
            <a:r>
              <a:rPr lang="zh-TW" altLang="en-US" dirty="0"/>
              <a:t>原需費時三天，使用區塊鏈只需十分鐘</a:t>
            </a:r>
            <a:endParaRPr lang="en-US" altLang="zh-TW" dirty="0"/>
          </a:p>
          <a:p>
            <a:r>
              <a:rPr lang="zh-TW" altLang="en-US" dirty="0"/>
              <a:t>無須透過交易所中介，直接發行有價證券</a:t>
            </a:r>
            <a:endParaRPr lang="en-US" altLang="zh-TW" dirty="0"/>
          </a:p>
          <a:p>
            <a:pPr lvl="1"/>
            <a:r>
              <a:rPr lang="zh-TW" altLang="en-US" dirty="0"/>
              <a:t>美國網購業者</a:t>
            </a:r>
            <a:r>
              <a:rPr lang="en-US" altLang="zh-TW" dirty="0"/>
              <a:t>Overstock</a:t>
            </a:r>
            <a:r>
              <a:rPr lang="zh-TW" altLang="en-US" dirty="0"/>
              <a:t>發行</a:t>
            </a:r>
            <a:r>
              <a:rPr lang="en-US" altLang="zh-TW" dirty="0"/>
              <a:t>5</a:t>
            </a:r>
            <a:r>
              <a:rPr lang="zh-TW" altLang="en-US" dirty="0"/>
              <a:t>億證券，節省</a:t>
            </a:r>
            <a:r>
              <a:rPr lang="en-US" altLang="zh-TW" dirty="0"/>
              <a:t>8</a:t>
            </a:r>
            <a:r>
              <a:rPr lang="zh-TW" altLang="en-US" dirty="0"/>
              <a:t>成以上的管理與中介成本</a:t>
            </a:r>
            <a:endParaRPr lang="en-US" altLang="zh-TW" dirty="0"/>
          </a:p>
          <a:p>
            <a:pPr marL="228600" lvl="1">
              <a:spcBef>
                <a:spcPts val="1000"/>
              </a:spcBef>
            </a:pPr>
            <a:r>
              <a:rPr lang="zh-TW" altLang="en-US" sz="2600" dirty="0"/>
              <a:t>比特幣交易</a:t>
            </a:r>
            <a:r>
              <a:rPr lang="zh-TW" altLang="en-US" sz="2800" dirty="0"/>
              <a:t>、</a:t>
            </a:r>
            <a:r>
              <a:rPr lang="zh-TW" altLang="en-US" sz="2600" dirty="0"/>
              <a:t>匯款</a:t>
            </a:r>
            <a:r>
              <a:rPr lang="zh-TW" altLang="en-US" sz="2800" dirty="0"/>
              <a:t>、</a:t>
            </a:r>
            <a:r>
              <a:rPr lang="zh-TW" altLang="en-US" sz="2600" dirty="0"/>
              <a:t>股票交易</a:t>
            </a:r>
            <a:r>
              <a:rPr lang="zh-TW" altLang="en-US" sz="2800" dirty="0"/>
              <a:t>、</a:t>
            </a:r>
            <a:r>
              <a:rPr lang="zh-TW" altLang="en-US" sz="2600" dirty="0"/>
              <a:t>有價證券發行</a:t>
            </a:r>
            <a:r>
              <a:rPr lang="zh-TW" altLang="en-US" sz="2800" dirty="0"/>
              <a:t>、</a:t>
            </a:r>
            <a:r>
              <a:rPr lang="zh-TW" altLang="en-US" sz="2600" dirty="0"/>
              <a:t>相關股票交易將無須經由證券公司</a:t>
            </a:r>
            <a:r>
              <a:rPr lang="zh-TW" altLang="en-US" sz="2800" dirty="0"/>
              <a:t>、</a:t>
            </a:r>
            <a:r>
              <a:rPr lang="zh-TW" altLang="en-US" sz="2600" dirty="0"/>
              <a:t>信託公司</a:t>
            </a:r>
            <a:r>
              <a:rPr lang="zh-TW" altLang="en-US" sz="2800" dirty="0"/>
              <a:t>、與</a:t>
            </a:r>
            <a:r>
              <a:rPr lang="zh-TW" altLang="en-US" sz="2600" dirty="0"/>
              <a:t>證券保管機構即可進行業務</a:t>
            </a:r>
            <a:endParaRPr lang="en-US" altLang="zh-TW" sz="2600" dirty="0"/>
          </a:p>
          <a:p>
            <a:pPr marL="228600" lvl="1">
              <a:spcBef>
                <a:spcPts val="1000"/>
              </a:spcBef>
            </a:pPr>
            <a:r>
              <a:rPr lang="zh-TW" altLang="en-US" sz="2600" dirty="0"/>
              <a:t>未來可能廣泛應用於</a:t>
            </a:r>
            <a:r>
              <a:rPr lang="en-US" altLang="zh-TW" sz="2600" dirty="0"/>
              <a:t>:</a:t>
            </a:r>
            <a:r>
              <a:rPr lang="zh-TW" altLang="en-US" sz="2600" dirty="0"/>
              <a:t> </a:t>
            </a:r>
            <a:r>
              <a:rPr lang="zh-TW" altLang="en-US" sz="2600" b="1" dirty="0"/>
              <a:t>匯款、支付、清算、群眾募資、微貸、證券發行管理紀錄、遺囑信託、資產管理、貿易保險</a:t>
            </a:r>
            <a:endParaRPr lang="en-US" altLang="zh-TW" sz="2600" b="1" dirty="0"/>
          </a:p>
          <a:p>
            <a:pPr marL="0" indent="0">
              <a:buNone/>
            </a:pPr>
            <a:endParaRPr lang="en-US" altLang="zh-TW" dirty="0"/>
          </a:p>
          <a:p>
            <a:endParaRPr lang="en-US" altLang="zh-TW" dirty="0"/>
          </a:p>
          <a:p>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57249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區塊鏈</a:t>
            </a:r>
            <a:r>
              <a:rPr lang="zh-TW" altLang="en-US" dirty="0"/>
              <a:t>應用</a:t>
            </a:r>
          </a:p>
        </p:txBody>
      </p:sp>
      <p:sp>
        <p:nvSpPr>
          <p:cNvPr id="3" name="內容版面配置區 2"/>
          <p:cNvSpPr>
            <a:spLocks noGrp="1"/>
          </p:cNvSpPr>
          <p:nvPr>
            <p:ph idx="1"/>
          </p:nvPr>
        </p:nvSpPr>
        <p:spPr>
          <a:xfrm>
            <a:off x="612057" y="1474839"/>
            <a:ext cx="4537781" cy="4702124"/>
          </a:xfrm>
        </p:spPr>
        <p:txBody>
          <a:bodyPr>
            <a:normAutofit/>
          </a:bodyPr>
          <a:lstStyle/>
          <a:p>
            <a:pPr>
              <a:buFont typeface="Wingdings" panose="05000000000000000000" pitchFamily="2" charset="2"/>
              <a:buChar char="Ø"/>
            </a:pPr>
            <a:r>
              <a:rPr lang="en-US" altLang="zh-TW" sz="3200" b="1" dirty="0">
                <a:solidFill>
                  <a:srgbClr val="C00000"/>
                </a:solidFill>
              </a:rPr>
              <a:t>IOT</a:t>
            </a:r>
            <a:endParaRPr lang="en-US" altLang="zh-TW" sz="2800" b="1" dirty="0">
              <a:solidFill>
                <a:srgbClr val="C00000"/>
              </a:solidFill>
            </a:endParaRPr>
          </a:p>
          <a:p>
            <a:pPr lvl="1"/>
            <a:r>
              <a:rPr lang="zh-TW" altLang="en-US" sz="2800" dirty="0"/>
              <a:t>車聯網</a:t>
            </a:r>
            <a:endParaRPr lang="en-US" altLang="zh-TW" sz="2800" dirty="0"/>
          </a:p>
          <a:p>
            <a:pPr marL="457200" lvl="1" indent="0">
              <a:buNone/>
            </a:pPr>
            <a:r>
              <a:rPr lang="zh-TW" altLang="en-US" sz="2800" dirty="0"/>
              <a:t>將自動駕駛智慧軟體結合區塊鏈指令執行，實現無人駕駛計程車的獨立經濟體，維持整體車聯網以產能最大化、利潤最低的狀態下運行</a:t>
            </a:r>
            <a:endParaRPr lang="en-US" altLang="zh-TW" sz="2800"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21</a:t>
            </a:fld>
            <a:endParaRPr lang="zh-TW" altLang="en-US"/>
          </a:p>
        </p:txBody>
      </p:sp>
      <p:pic>
        <p:nvPicPr>
          <p:cNvPr id="8" name="Shape 211"/>
          <p:cNvPicPr preferRelativeResize="0"/>
          <p:nvPr/>
        </p:nvPicPr>
        <p:blipFill rotWithShape="1">
          <a:blip r:embed="rId2">
            <a:alphaModFix/>
          </a:blip>
          <a:srcRect l="4840" t="2922" r="7336" b="6024"/>
          <a:stretch/>
        </p:blipFill>
        <p:spPr>
          <a:xfrm>
            <a:off x="5069828" y="1460274"/>
            <a:ext cx="6918594" cy="4234638"/>
          </a:xfrm>
          <a:prstGeom prst="rect">
            <a:avLst/>
          </a:prstGeom>
          <a:noFill/>
          <a:ln>
            <a:noFill/>
          </a:ln>
        </p:spPr>
      </p:pic>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59254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區塊鏈應用</a:t>
            </a:r>
            <a:endParaRPr lang="zh-TW" altLang="en-US" dirty="0"/>
          </a:p>
        </p:txBody>
      </p:sp>
      <p:sp>
        <p:nvSpPr>
          <p:cNvPr id="3" name="內容版面配置區 2"/>
          <p:cNvSpPr>
            <a:spLocks noGrp="1"/>
          </p:cNvSpPr>
          <p:nvPr>
            <p:ph idx="1"/>
          </p:nvPr>
        </p:nvSpPr>
        <p:spPr/>
        <p:txBody>
          <a:bodyPr>
            <a:normAutofit/>
          </a:bodyPr>
          <a:lstStyle/>
          <a:p>
            <a:pPr>
              <a:buFont typeface="Wingdings" panose="05000000000000000000" pitchFamily="2" charset="2"/>
              <a:buChar char="Ø"/>
            </a:pPr>
            <a:r>
              <a:rPr lang="zh-TW" altLang="en-US" sz="2800" b="1" dirty="0">
                <a:solidFill>
                  <a:srgbClr val="C00000"/>
                </a:solidFill>
              </a:rPr>
              <a:t>博弈產業</a:t>
            </a:r>
            <a:r>
              <a:rPr lang="en-US" altLang="zh-TW" sz="2800" dirty="0"/>
              <a:t>—</a:t>
            </a:r>
            <a:r>
              <a:rPr lang="zh-TW" altLang="en-US" sz="2800" dirty="0"/>
              <a:t>建立公平公正的亂數產生系統</a:t>
            </a:r>
            <a:r>
              <a:rPr lang="en-US" altLang="zh-TW" sz="2800" dirty="0"/>
              <a:t>(</a:t>
            </a:r>
            <a:r>
              <a:rPr lang="zh-TW" altLang="en-US" sz="2800" dirty="0"/>
              <a:t>中本聰骰子</a:t>
            </a:r>
            <a:r>
              <a:rPr lang="en-US" altLang="zh-TW" sz="2800" dirty="0"/>
              <a:t>)</a:t>
            </a:r>
          </a:p>
          <a:p>
            <a:pPr marL="0" indent="0">
              <a:buNone/>
            </a:pPr>
            <a:r>
              <a:rPr lang="zh-TW" altLang="en-US" sz="2800" dirty="0"/>
              <a:t>利用交易送往區塊鏈時所產生的雜湊亂數作為押注的幸運號碼供賭徒下注</a:t>
            </a:r>
            <a:endParaRPr lang="en-US" altLang="zh-TW" sz="2800" dirty="0"/>
          </a:p>
          <a:p>
            <a:pPr marL="0" indent="0">
              <a:buNone/>
            </a:pPr>
            <a:endParaRPr lang="en-US" altLang="zh-TW" sz="2800" dirty="0"/>
          </a:p>
          <a:p>
            <a:pPr>
              <a:buFont typeface="Wingdings" panose="05000000000000000000" pitchFamily="2" charset="2"/>
              <a:buChar char="Ø"/>
            </a:pPr>
            <a:r>
              <a:rPr lang="zh-TW" altLang="en-US" sz="2800" b="1" dirty="0">
                <a:solidFill>
                  <a:srgbClr val="C00000"/>
                </a:solidFill>
              </a:rPr>
              <a:t>群眾募資</a:t>
            </a:r>
            <a:r>
              <a:rPr lang="en-US" altLang="zh-TW" sz="2800" dirty="0"/>
              <a:t>—</a:t>
            </a:r>
            <a:r>
              <a:rPr lang="zh-TW" altLang="en-US" sz="2800" dirty="0"/>
              <a:t>加密電子貨幣保證契約</a:t>
            </a:r>
            <a:endParaRPr lang="en-US" altLang="zh-TW" sz="2800" dirty="0"/>
          </a:p>
          <a:p>
            <a:pPr marL="0" indent="0">
              <a:buNone/>
            </a:pPr>
            <a:r>
              <a:rPr lang="zh-TW" altLang="en-US" sz="2800" dirty="0"/>
              <a:t>以區塊鏈作為電子錢包防止惡意竄改，募資金額達成時，自動接通到發起者資金的錢包中；當募資金額沒有達到目標時，即送回所有人的個人錢包</a:t>
            </a:r>
            <a:endParaRPr lang="en-US" altLang="zh-TW" sz="2800" dirty="0"/>
          </a:p>
          <a:p>
            <a:endParaRPr lang="en-US" altLang="zh-TW" sz="2800" dirty="0"/>
          </a:p>
          <a:p>
            <a:endParaRPr lang="en-US" altLang="zh-TW" sz="2800" dirty="0"/>
          </a:p>
          <a:p>
            <a:endParaRPr lang="zh-TW" altLang="en-US" sz="2800"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22</a:t>
            </a:fld>
            <a:endParaRPr lang="zh-TW" altLang="en-US"/>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76030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區塊鏈</a:t>
            </a:r>
            <a:r>
              <a:rPr lang="zh-TW" altLang="en-US" dirty="0"/>
              <a:t>應用</a:t>
            </a:r>
          </a:p>
        </p:txBody>
      </p:sp>
      <p:sp>
        <p:nvSpPr>
          <p:cNvPr id="3" name="內容版面配置區 2"/>
          <p:cNvSpPr>
            <a:spLocks noGrp="1"/>
          </p:cNvSpPr>
          <p:nvPr>
            <p:ph idx="1"/>
          </p:nvPr>
        </p:nvSpPr>
        <p:spPr>
          <a:xfrm>
            <a:off x="764458" y="3305032"/>
            <a:ext cx="8820217" cy="2593866"/>
          </a:xfrm>
        </p:spPr>
        <p:txBody>
          <a:bodyPr>
            <a:normAutofit fontScale="92500" lnSpcReduction="10000"/>
          </a:bodyPr>
          <a:lstStyle/>
          <a:p>
            <a:pPr>
              <a:buFont typeface="Wingdings" panose="05000000000000000000" pitchFamily="2" charset="2"/>
              <a:buChar char="Ø"/>
            </a:pPr>
            <a:r>
              <a:rPr lang="zh-TW" altLang="zh-TW" sz="2800" dirty="0"/>
              <a:t>「無人管理」的The DAO</a:t>
            </a:r>
            <a:r>
              <a:rPr lang="zh-TW" altLang="en-US" sz="2800" dirty="0"/>
              <a:t> </a:t>
            </a:r>
            <a:r>
              <a:rPr lang="en-US" altLang="zh-TW" sz="2800" dirty="0"/>
              <a:t>(</a:t>
            </a:r>
            <a:r>
              <a:rPr lang="zh-TW" altLang="en-US" sz="2800" dirty="0"/>
              <a:t>瑞士新創</a:t>
            </a:r>
            <a:r>
              <a:rPr lang="en-US" altLang="zh-TW" sz="2800" dirty="0"/>
              <a:t>)</a:t>
            </a:r>
          </a:p>
          <a:p>
            <a:r>
              <a:rPr lang="zh-TW" altLang="zh-TW" dirty="0"/>
              <a:t>「去中心自治組織（Decentralized Autonomous Organization）</a:t>
            </a:r>
          </a:p>
          <a:p>
            <a:r>
              <a:rPr lang="zh-TW" altLang="en-US" dirty="0"/>
              <a:t>一基於</a:t>
            </a:r>
            <a:r>
              <a:rPr lang="en-US" altLang="zh-TW" dirty="0" err="1"/>
              <a:t>Ethereum</a:t>
            </a:r>
            <a:r>
              <a:rPr lang="zh-TW" altLang="en-US" dirty="0"/>
              <a:t>（以太坊）公共區塊鏈平台的創投組織</a:t>
            </a:r>
          </a:p>
          <a:p>
            <a:r>
              <a:rPr lang="zh-TW" altLang="en-US" dirty="0"/>
              <a:t>運作全都是基於軟體與區塊鏈，當有人提出任何創業計畫時，擁有</a:t>
            </a:r>
            <a:r>
              <a:rPr lang="en-US" altLang="zh-TW" dirty="0"/>
              <a:t>DAO</a:t>
            </a:r>
            <a:r>
              <a:rPr lang="zh-TW" altLang="en-US" dirty="0"/>
              <a:t>籌碼（</a:t>
            </a:r>
            <a:r>
              <a:rPr lang="en-US" altLang="zh-TW" dirty="0"/>
              <a:t>DAO Token</a:t>
            </a:r>
            <a:r>
              <a:rPr lang="zh-TW" altLang="en-US" dirty="0"/>
              <a:t>）的人即握有專案投票權，</a:t>
            </a:r>
            <a:r>
              <a:rPr lang="zh-TW" altLang="zh-TW" dirty="0"/>
              <a:t>皆透過程式碼自動執行</a:t>
            </a:r>
          </a:p>
          <a:p>
            <a:pPr marL="0" indent="0">
              <a:buNone/>
            </a:pPr>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23</a:t>
            </a:fld>
            <a:endParaRPr lang="zh-TW" altLang="en-US"/>
          </a:p>
        </p:txBody>
      </p:sp>
      <p:pic>
        <p:nvPicPr>
          <p:cNvPr id="9" name="Shape 253"/>
          <p:cNvPicPr preferRelativeResize="0"/>
          <p:nvPr/>
        </p:nvPicPr>
        <p:blipFill>
          <a:blip r:embed="rId2">
            <a:alphaModFix/>
          </a:blip>
          <a:stretch>
            <a:fillRect/>
          </a:stretch>
        </p:blipFill>
        <p:spPr>
          <a:xfrm>
            <a:off x="9283685" y="3067786"/>
            <a:ext cx="2565094" cy="2455669"/>
          </a:xfrm>
          <a:prstGeom prst="rect">
            <a:avLst/>
          </a:prstGeom>
          <a:noFill/>
          <a:ln>
            <a:noFill/>
          </a:ln>
        </p:spPr>
      </p:pic>
      <p:sp>
        <p:nvSpPr>
          <p:cNvPr id="10" name="內容版面配置區 2"/>
          <p:cNvSpPr txBox="1">
            <a:spLocks/>
          </p:cNvSpPr>
          <p:nvPr/>
        </p:nvSpPr>
        <p:spPr>
          <a:xfrm>
            <a:off x="764458" y="1627239"/>
            <a:ext cx="11456374" cy="154422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zh-TW" altLang="en-US" sz="2800" b="1" dirty="0">
                <a:solidFill>
                  <a:srgbClr val="C00000"/>
                </a:solidFill>
              </a:rPr>
              <a:t>智慧合約</a:t>
            </a:r>
            <a:r>
              <a:rPr lang="en-US" altLang="zh-TW" sz="2800" dirty="0"/>
              <a:t>—</a:t>
            </a:r>
            <a:r>
              <a:rPr lang="zh-TW" altLang="en-US" sz="2800" dirty="0"/>
              <a:t>去中心化的產權登記合約書</a:t>
            </a:r>
            <a:endParaRPr lang="en-US" altLang="zh-TW" sz="2800" dirty="0"/>
          </a:p>
          <a:p>
            <a:pPr marL="0" indent="0">
              <a:buFont typeface="Arial" panose="020B0604020202020204" pitchFamily="34" charset="0"/>
              <a:buNone/>
            </a:pPr>
            <a:r>
              <a:rPr lang="zh-TW" altLang="en-US" sz="2800" dirty="0"/>
              <a:t>將合約條件的裁定權交由區塊鏈來執行，以達成公平公正且具備公信力的判決結果，自動履行合約</a:t>
            </a:r>
            <a:r>
              <a:rPr lang="en-US" altLang="zh-TW" sz="2800" dirty="0"/>
              <a:t>/</a:t>
            </a:r>
            <a:r>
              <a:rPr lang="zh-TW" altLang="en-US" sz="2800" dirty="0"/>
              <a:t>違約內容</a:t>
            </a:r>
            <a:endParaRPr lang="zh-TW" altLang="en-US" dirty="0"/>
          </a:p>
        </p:txBody>
      </p:sp>
      <p:graphicFrame>
        <p:nvGraphicFramePr>
          <p:cNvPr id="11" name="資料庫圖表 10"/>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80330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a:t>FinTech</a:t>
            </a:r>
            <a:r>
              <a:rPr lang="en-US" altLang="zh-TW" dirty="0"/>
              <a:t>-</a:t>
            </a:r>
            <a:r>
              <a:rPr lang="zh-TW" altLang="en-US" sz="4400" dirty="0"/>
              <a:t>區塊鏈技術</a:t>
            </a:r>
            <a:endParaRPr lang="zh-TW" altLang="en-US" dirty="0"/>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24</a:t>
            </a:fld>
            <a:endParaRPr lang="zh-TW" altLang="en-US"/>
          </a:p>
        </p:txBody>
      </p:sp>
      <p:pic>
        <p:nvPicPr>
          <p:cNvPr id="8" name="sYduOfRLHq0"/>
          <p:cNvPicPr>
            <a:picLocks noGrp="1" noRot="1" noChangeAspect="1"/>
          </p:cNvPicPr>
          <p:nvPr>
            <p:ph idx="1"/>
            <a:videoFile r:link="rId1"/>
          </p:nvPr>
        </p:nvPicPr>
        <p:blipFill rotWithShape="1">
          <a:blip r:embed="rId4"/>
          <a:srcRect t="10280" b="11284"/>
          <a:stretch/>
        </p:blipFill>
        <p:spPr>
          <a:xfrm>
            <a:off x="1443658" y="1404257"/>
            <a:ext cx="9365423" cy="4683482"/>
          </a:xfrm>
          <a:prstGeom prst="rect">
            <a:avLst/>
          </a:prstGeom>
        </p:spPr>
      </p:pic>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矩形 4"/>
          <p:cNvSpPr/>
          <p:nvPr/>
        </p:nvSpPr>
        <p:spPr>
          <a:xfrm>
            <a:off x="6096000" y="6087739"/>
            <a:ext cx="6096000" cy="369332"/>
          </a:xfrm>
          <a:prstGeom prst="rect">
            <a:avLst/>
          </a:prstGeom>
        </p:spPr>
        <p:txBody>
          <a:bodyPr>
            <a:spAutoFit/>
          </a:bodyPr>
          <a:lstStyle/>
          <a:p>
            <a:r>
              <a:rPr lang="en-US" altLang="zh-TW" dirty="0" smtClean="0"/>
              <a:t>https</a:t>
            </a:r>
            <a:r>
              <a:rPr lang="en-US" altLang="zh-TW" dirty="0"/>
              <a:t>://www.youtube.com/watch?v=6WG7D47tGb0</a:t>
            </a:r>
            <a:endParaRPr lang="zh-TW" altLang="en-US" dirty="0"/>
          </a:p>
        </p:txBody>
      </p:sp>
      <p:sp>
        <p:nvSpPr>
          <p:cNvPr id="6" name="矩形 5"/>
          <p:cNvSpPr/>
          <p:nvPr/>
        </p:nvSpPr>
        <p:spPr>
          <a:xfrm>
            <a:off x="1091040" y="6087739"/>
            <a:ext cx="5004960" cy="369332"/>
          </a:xfrm>
          <a:prstGeom prst="rect">
            <a:avLst/>
          </a:prstGeom>
        </p:spPr>
        <p:txBody>
          <a:bodyPr wrap="none">
            <a:spAutoFit/>
          </a:bodyPr>
          <a:lstStyle/>
          <a:p>
            <a:r>
              <a:rPr lang="en-US" altLang="zh-TW" dirty="0"/>
              <a:t>https://www.youtube.com/watch?v=sYduOfRLHq0</a:t>
            </a:r>
          </a:p>
        </p:txBody>
      </p:sp>
    </p:spTree>
    <p:extLst>
      <p:ext uri="{BB962C8B-B14F-4D97-AF65-F5344CB8AC3E}">
        <p14:creationId xmlns:p14="http://schemas.microsoft.com/office/powerpoint/2010/main" val="33980094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國際發展</a:t>
            </a:r>
          </a:p>
        </p:txBody>
      </p:sp>
      <p:sp>
        <p:nvSpPr>
          <p:cNvPr id="3" name="內容版面配置區 2"/>
          <p:cNvSpPr>
            <a:spLocks noGrp="1"/>
          </p:cNvSpPr>
          <p:nvPr>
            <p:ph idx="1"/>
          </p:nvPr>
        </p:nvSpPr>
        <p:spPr/>
        <p:txBody>
          <a:bodyPr>
            <a:noAutofit/>
          </a:bodyPr>
          <a:lstStyle/>
          <a:p>
            <a:r>
              <a:rPr lang="en-US" altLang="zh-TW" sz="2400" dirty="0"/>
              <a:t>2013</a:t>
            </a:r>
            <a:r>
              <a:rPr lang="zh-TW" altLang="en-US" sz="2400" dirty="0"/>
              <a:t>年</a:t>
            </a:r>
            <a:r>
              <a:rPr lang="en-US" altLang="zh-TW" sz="2400" dirty="0"/>
              <a:t>—2015</a:t>
            </a:r>
            <a:r>
              <a:rPr lang="zh-TW" altLang="en-US" sz="2400" dirty="0"/>
              <a:t>年</a:t>
            </a:r>
            <a:endParaRPr lang="en-US" altLang="zh-TW" sz="2400" dirty="0"/>
          </a:p>
          <a:p>
            <a:pPr lvl="1"/>
            <a:r>
              <a:rPr lang="zh-TW" altLang="en-US" dirty="0"/>
              <a:t>德國、法國、以色列、加拿大承認</a:t>
            </a:r>
            <a:r>
              <a:rPr lang="zh-TW" altLang="en-US" dirty="0" smtClean="0"/>
              <a:t>數位貨幣</a:t>
            </a:r>
            <a:r>
              <a:rPr lang="zh-TW" altLang="en-US" dirty="0"/>
              <a:t>合法性</a:t>
            </a:r>
            <a:endParaRPr lang="en-US" altLang="zh-TW" dirty="0"/>
          </a:p>
          <a:p>
            <a:pPr lvl="1"/>
            <a:r>
              <a:rPr lang="zh-TW" altLang="en-US" dirty="0"/>
              <a:t>溫哥華啟用世界首台</a:t>
            </a:r>
            <a:r>
              <a:rPr lang="zh-TW" altLang="en-US" dirty="0" smtClean="0"/>
              <a:t>數位貨幣</a:t>
            </a:r>
            <a:r>
              <a:rPr lang="en-US" altLang="zh-TW" dirty="0"/>
              <a:t>ATM</a:t>
            </a:r>
            <a:r>
              <a:rPr lang="zh-TW" altLang="en-US" dirty="0"/>
              <a:t>機</a:t>
            </a:r>
            <a:endParaRPr lang="en-US" altLang="zh-TW" dirty="0"/>
          </a:p>
          <a:p>
            <a:pPr lvl="1"/>
            <a:r>
              <a:rPr lang="zh-TW" altLang="en-US" dirty="0"/>
              <a:t>英國央行開始進行研究其版本的數位貨幣，稱為‎</a:t>
            </a:r>
            <a:r>
              <a:rPr lang="en-US" altLang="zh-TW" dirty="0" err="1"/>
              <a:t>RSCoin</a:t>
            </a:r>
            <a:r>
              <a:rPr lang="en-US" altLang="zh-TW" dirty="0"/>
              <a:t>‬</a:t>
            </a:r>
          </a:p>
          <a:p>
            <a:pPr lvl="1"/>
            <a:r>
              <a:rPr lang="zh-TW" altLang="en-US" dirty="0" smtClean="0"/>
              <a:t>數位貨幣</a:t>
            </a:r>
            <a:r>
              <a:rPr lang="zh-TW" altLang="en-US" dirty="0"/>
              <a:t>在歐洲相關國家和地區的交易量超過了</a:t>
            </a:r>
            <a:r>
              <a:rPr lang="en-US" altLang="zh-TW" dirty="0"/>
              <a:t>10</a:t>
            </a:r>
            <a:r>
              <a:rPr lang="zh-TW" altLang="en-US" dirty="0"/>
              <a:t>億歐元</a:t>
            </a:r>
            <a:endParaRPr lang="en-US" altLang="zh-TW" dirty="0"/>
          </a:p>
          <a:p>
            <a:r>
              <a:rPr lang="en-US" altLang="zh-TW" sz="2400" dirty="0"/>
              <a:t>2016</a:t>
            </a:r>
            <a:r>
              <a:rPr lang="zh-TW" altLang="en-US" sz="2400" dirty="0"/>
              <a:t>年</a:t>
            </a:r>
            <a:endParaRPr lang="en-US" altLang="zh-TW" sz="2400" dirty="0"/>
          </a:p>
          <a:p>
            <a:pPr lvl="1"/>
            <a:r>
              <a:rPr lang="zh-TW" altLang="en-US" dirty="0"/>
              <a:t>荷蘭央研究發展自己版本比特幣‬的可能性</a:t>
            </a:r>
            <a:endParaRPr lang="en-US" altLang="zh-TW" dirty="0"/>
          </a:p>
          <a:p>
            <a:pPr lvl="2"/>
            <a:r>
              <a:rPr lang="zh-TW" altLang="en-US" sz="2400" dirty="0"/>
              <a:t>不會用來取代歐元貨幣，或是成為比特幣的替代品</a:t>
            </a:r>
            <a:endParaRPr lang="en-US" altLang="zh-TW" sz="2400" dirty="0"/>
          </a:p>
          <a:p>
            <a:pPr marL="685800" lvl="2">
              <a:spcBef>
                <a:spcPts val="1000"/>
              </a:spcBef>
            </a:pPr>
            <a:r>
              <a:rPr lang="zh-TW" altLang="en-US" sz="2400" dirty="0"/>
              <a:t>美國</a:t>
            </a:r>
            <a:r>
              <a:rPr lang="en-US" altLang="zh-TW" sz="2400" dirty="0" err="1"/>
              <a:t>Coinbase</a:t>
            </a:r>
            <a:r>
              <a:rPr lang="zh-TW" altLang="en-US" sz="2400" dirty="0"/>
              <a:t>通過法規申請，成為全美首家合法經營且為專作比特幣交易服務的公司</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25</a:t>
            </a:fld>
            <a:endParaRPr lang="zh-TW" altLang="en-US"/>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3635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貨幣服務創新模式</a:t>
            </a:r>
          </a:p>
        </p:txBody>
      </p:sp>
      <p:sp>
        <p:nvSpPr>
          <p:cNvPr id="3" name="內容版面配置區 2"/>
          <p:cNvSpPr>
            <a:spLocks noGrp="1"/>
          </p:cNvSpPr>
          <p:nvPr>
            <p:ph idx="1"/>
          </p:nvPr>
        </p:nvSpPr>
        <p:spPr/>
        <p:txBody>
          <a:bodyPr/>
          <a:lstStyle/>
          <a:p>
            <a:r>
              <a:rPr lang="zh-TW" altLang="en-US" dirty="0"/>
              <a:t>專營線上匯款與換匯業務（</a:t>
            </a:r>
            <a:r>
              <a:rPr lang="en-US" altLang="zh-TW" dirty="0"/>
              <a:t>p2p money transfer</a:t>
            </a:r>
            <a:r>
              <a:rPr lang="zh-TW" altLang="en-US" dirty="0"/>
              <a:t>）</a:t>
            </a:r>
          </a:p>
          <a:p>
            <a:r>
              <a:rPr lang="zh-TW" altLang="en-US" dirty="0"/>
              <a:t>過去</a:t>
            </a:r>
          </a:p>
          <a:p>
            <a:pPr lvl="1"/>
            <a:r>
              <a:rPr lang="zh-TW" altLang="en-US" dirty="0"/>
              <a:t>無論換錢還是匯款，都是以銀行為主體，匯率與手續費由銀行決定，顧客只能選擇去哪家銀行進操作</a:t>
            </a:r>
          </a:p>
          <a:p>
            <a:r>
              <a:rPr lang="zh-TW" altLang="en-US" dirty="0"/>
              <a:t>現在</a:t>
            </a:r>
          </a:p>
          <a:p>
            <a:pPr lvl="1"/>
            <a:r>
              <a:rPr lang="zh-TW" altLang="en-US" dirty="0"/>
              <a:t>電商平台提供銀行匯款與換匯服務，為</a:t>
            </a:r>
            <a:r>
              <a:rPr lang="en-US" altLang="zh-TW" dirty="0"/>
              <a:t>P2P(Peer to Peer)</a:t>
            </a:r>
            <a:r>
              <a:rPr lang="zh-TW" altLang="en-US" dirty="0"/>
              <a:t>點對點的跨國交易平台，用戶能夠找到相對應國​​家中具有同樣需求的貨幣兌換者，大幅降低顧客的時間和手續費與換匯費率成本</a:t>
            </a:r>
          </a:p>
          <a:p>
            <a:pPr lvl="1"/>
            <a:r>
              <a:rPr lang="zh-TW" altLang="en-US" dirty="0"/>
              <a:t>如：</a:t>
            </a:r>
            <a:r>
              <a:rPr lang="en-US" altLang="zh-TW" dirty="0" err="1"/>
              <a:t>TransferWise</a:t>
            </a:r>
            <a:r>
              <a:rPr lang="zh-TW" altLang="en-US" dirty="0"/>
              <a:t>、</a:t>
            </a:r>
            <a:r>
              <a:rPr lang="en-US" altLang="zh-TW" dirty="0" err="1"/>
              <a:t>CurrencyFair</a:t>
            </a:r>
            <a:r>
              <a:rPr lang="zh-TW" altLang="en-US" dirty="0"/>
              <a:t>、</a:t>
            </a:r>
            <a:r>
              <a:rPr lang="en-US" altLang="zh-TW" dirty="0" err="1"/>
              <a:t>Kantox</a:t>
            </a:r>
            <a:r>
              <a:rPr lang="zh-TW" altLang="en-US" dirty="0"/>
              <a:t>等公司</a:t>
            </a:r>
          </a:p>
          <a:p>
            <a:endParaRPr lang="zh-TW" altLang="en-US" dirty="0"/>
          </a:p>
        </p:txBody>
      </p:sp>
      <p:graphicFrame>
        <p:nvGraphicFramePr>
          <p:cNvPr id="5" name="資料庫圖表 4"/>
          <p:cNvGraphicFramePr/>
          <p:nvPr>
            <p:extLst>
              <p:ext uri="{D42A27DB-BD31-4B8C-83A1-F6EECF244321}">
                <p14:modId xmlns:p14="http://schemas.microsoft.com/office/powerpoint/2010/main" val="8988371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26</a:t>
            </a:fld>
            <a:endParaRPr lang="zh-TW" altLang="en-US"/>
          </a:p>
        </p:txBody>
      </p:sp>
    </p:spTree>
    <p:extLst>
      <p:ext uri="{BB962C8B-B14F-4D97-AF65-F5344CB8AC3E}">
        <p14:creationId xmlns:p14="http://schemas.microsoft.com/office/powerpoint/2010/main" val="34019239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78990"/>
          </a:xfrm>
        </p:spPr>
        <p:txBody>
          <a:bodyPr>
            <a:normAutofit/>
          </a:bodyPr>
          <a:lstStyle/>
          <a:p>
            <a:r>
              <a:rPr lang="en-US" altLang="zh-TW" dirty="0"/>
              <a:t>(1) P2P</a:t>
            </a:r>
            <a:r>
              <a:rPr lang="zh-TW" altLang="en-US" dirty="0"/>
              <a:t>匯款創新模式</a:t>
            </a:r>
          </a:p>
        </p:txBody>
      </p:sp>
      <p:sp>
        <p:nvSpPr>
          <p:cNvPr id="3" name="內容版面配置區 2"/>
          <p:cNvSpPr>
            <a:spLocks noGrp="1"/>
          </p:cNvSpPr>
          <p:nvPr>
            <p:ph idx="1"/>
          </p:nvPr>
        </p:nvSpPr>
        <p:spPr>
          <a:xfrm>
            <a:off x="612057" y="1474839"/>
            <a:ext cx="3270626" cy="4620126"/>
          </a:xfrm>
        </p:spPr>
        <p:txBody>
          <a:bodyPr/>
          <a:lstStyle/>
          <a:p>
            <a:r>
              <a:rPr lang="zh-TW" altLang="en-US" sz="2800" b="1" dirty="0"/>
              <a:t>英國</a:t>
            </a:r>
            <a:r>
              <a:rPr lang="zh-TW" altLang="zh-TW" sz="2800" b="1" dirty="0"/>
              <a:t>TransferWise</a:t>
            </a:r>
            <a:r>
              <a:rPr lang="zh-TW" altLang="en-US" sz="2800" b="1" dirty="0"/>
              <a:t> </a:t>
            </a:r>
            <a:endParaRPr lang="en-US" altLang="zh-TW" sz="2800" b="1" dirty="0"/>
          </a:p>
          <a:p>
            <a:r>
              <a:rPr lang="zh-TW" altLang="en-US" dirty="0"/>
              <a:t>目標</a:t>
            </a:r>
            <a:endParaRPr lang="en-US" altLang="zh-TW" dirty="0"/>
          </a:p>
          <a:p>
            <a:pPr marL="0" indent="0">
              <a:buNone/>
            </a:pPr>
            <a:r>
              <a:rPr lang="zh-TW" altLang="en-US" dirty="0"/>
              <a:t>以最快的速度最少的費用將資金從一個地方轉移到另一個地方</a:t>
            </a:r>
          </a:p>
          <a:p>
            <a:r>
              <a:rPr lang="zh-TW" altLang="en-US" dirty="0"/>
              <a:t>解決</a:t>
            </a:r>
            <a:endParaRPr lang="en-US" altLang="zh-TW" dirty="0"/>
          </a:p>
          <a:p>
            <a:pPr marL="0" indent="0">
              <a:buNone/>
            </a:pPr>
            <a:r>
              <a:rPr lang="zh-TW" altLang="en-US" dirty="0"/>
              <a:t>跨國匯兌的問題以及公平和透明的交易</a:t>
            </a:r>
          </a:p>
          <a:p>
            <a:endParaRPr lang="zh-TW" altLang="en-US" dirty="0"/>
          </a:p>
        </p:txBody>
      </p:sp>
      <p:pic>
        <p:nvPicPr>
          <p:cNvPr id="4" name="Shape 239"/>
          <p:cNvPicPr preferRelativeResize="0"/>
          <p:nvPr/>
        </p:nvPicPr>
        <p:blipFill rotWithShape="1">
          <a:blip r:embed="rId3">
            <a:alphaModFix/>
          </a:blip>
          <a:srcRect l="2681" t="7311" r="3129" b="4955"/>
          <a:stretch/>
        </p:blipFill>
        <p:spPr>
          <a:xfrm>
            <a:off x="3990063" y="1409477"/>
            <a:ext cx="8201937" cy="4750850"/>
          </a:xfrm>
          <a:prstGeom prst="rect">
            <a:avLst/>
          </a:prstGeom>
          <a:noFill/>
          <a:ln>
            <a:noFill/>
          </a:ln>
        </p:spPr>
      </p:pic>
      <p:graphicFrame>
        <p:nvGraphicFramePr>
          <p:cNvPr id="6" name="資料庫圖表 5"/>
          <p:cNvGraphicFramePr/>
          <p:nvPr>
            <p:extLst>
              <p:ext uri="{D42A27DB-BD31-4B8C-83A1-F6EECF244321}">
                <p14:modId xmlns:p14="http://schemas.microsoft.com/office/powerpoint/2010/main" val="123737400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27</a:t>
            </a:fld>
            <a:endParaRPr lang="zh-TW" altLang="en-US"/>
          </a:p>
        </p:txBody>
      </p:sp>
    </p:spTree>
    <p:extLst>
      <p:ext uri="{BB962C8B-B14F-4D97-AF65-F5344CB8AC3E}">
        <p14:creationId xmlns:p14="http://schemas.microsoft.com/office/powerpoint/2010/main" val="9715069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(2) P2P</a:t>
            </a:r>
            <a:r>
              <a:rPr lang="zh-TW" altLang="en-US" dirty="0"/>
              <a:t>匯兌創新模式：顧客參與創新</a:t>
            </a:r>
          </a:p>
        </p:txBody>
      </p:sp>
      <p:sp>
        <p:nvSpPr>
          <p:cNvPr id="3" name="內容版面配置區 2"/>
          <p:cNvSpPr>
            <a:spLocks noGrp="1"/>
          </p:cNvSpPr>
          <p:nvPr>
            <p:ph idx="1"/>
          </p:nvPr>
        </p:nvSpPr>
        <p:spPr>
          <a:xfrm>
            <a:off x="612057" y="1474839"/>
            <a:ext cx="7378261" cy="4702124"/>
          </a:xfrm>
        </p:spPr>
        <p:txBody>
          <a:bodyPr/>
          <a:lstStyle/>
          <a:p>
            <a:r>
              <a:rPr lang="zh-TW" altLang="en-US" sz="2800" b="1" dirty="0"/>
              <a:t>法國 </a:t>
            </a:r>
            <a:r>
              <a:rPr lang="zh-TW" altLang="zh-TW" sz="2800" b="1" dirty="0"/>
              <a:t>Weeleo</a:t>
            </a:r>
            <a:r>
              <a:rPr lang="zh-TW" altLang="en-US" sz="2800" b="1" dirty="0"/>
              <a:t>  </a:t>
            </a:r>
            <a:endParaRPr lang="en-US" altLang="zh-TW" sz="2800" b="1" dirty="0"/>
          </a:p>
          <a:p>
            <a:r>
              <a:rPr lang="zh-TW" altLang="en-US" dirty="0"/>
              <a:t>第一個透過線下交換的</a:t>
            </a:r>
            <a:r>
              <a:rPr lang="en-US" altLang="zh-TW" dirty="0"/>
              <a:t>p2p</a:t>
            </a:r>
            <a:r>
              <a:rPr lang="zh-TW" altLang="en-US" dirty="0"/>
              <a:t>匯兌平台</a:t>
            </a:r>
          </a:p>
          <a:p>
            <a:r>
              <a:rPr lang="zh-TW" altLang="en-US" dirty="0"/>
              <a:t>通過貨幣兌換的方式切入做社交產品</a:t>
            </a:r>
          </a:p>
          <a:p>
            <a:r>
              <a:rPr lang="zh-TW" altLang="en-US" dirty="0"/>
              <a:t>功能</a:t>
            </a:r>
          </a:p>
          <a:p>
            <a:pPr lvl="1"/>
            <a:r>
              <a:rPr lang="zh-TW" altLang="en-US" dirty="0"/>
              <a:t>透過</a:t>
            </a:r>
            <a:r>
              <a:rPr lang="en-US" altLang="zh-TW" dirty="0" err="1"/>
              <a:t>Weeleo</a:t>
            </a:r>
            <a:r>
              <a:rPr lang="zh-TW" altLang="en-US" dirty="0"/>
              <a:t>設置你想要兌換的</a:t>
            </a:r>
            <a:r>
              <a:rPr lang="zh-TW" altLang="en-US" b="1" dirty="0"/>
              <a:t>貨幣種類、數量，兌換的地點和時間</a:t>
            </a:r>
            <a:r>
              <a:rPr lang="zh-TW" altLang="en-US" dirty="0"/>
              <a:t>，配最有可能和你達成交易的用戶</a:t>
            </a:r>
          </a:p>
          <a:p>
            <a:r>
              <a:rPr lang="zh-TW" altLang="en-US" dirty="0"/>
              <a:t>具有聊天功能，可與對方協商，達成面對面的現金交易，兌換成功後給予評價</a:t>
            </a:r>
          </a:p>
          <a:p>
            <a:r>
              <a:rPr lang="zh-TW" altLang="en-US" dirty="0"/>
              <a:t>安全問題：出現假幣、法律問題</a:t>
            </a:r>
          </a:p>
          <a:p>
            <a:endParaRPr lang="zh-TW" altLang="en-US" dirty="0"/>
          </a:p>
          <a:p>
            <a:endParaRPr lang="zh-TW" altLang="en-US"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5253" y="1047378"/>
            <a:ext cx="3332781" cy="5129585"/>
          </a:xfrm>
          <a:prstGeom prst="rect">
            <a:avLst/>
          </a:prstGeom>
        </p:spPr>
      </p:pic>
      <p:graphicFrame>
        <p:nvGraphicFramePr>
          <p:cNvPr id="6" name="資料庫圖表 5"/>
          <p:cNvGraphicFramePr/>
          <p:nvPr>
            <p:extLst>
              <p:ext uri="{D42A27DB-BD31-4B8C-83A1-F6EECF244321}">
                <p14:modId xmlns:p14="http://schemas.microsoft.com/office/powerpoint/2010/main" val="381731915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28</a:t>
            </a:fld>
            <a:endParaRPr lang="zh-TW" altLang="en-US"/>
          </a:p>
        </p:txBody>
      </p:sp>
    </p:spTree>
    <p:extLst>
      <p:ext uri="{BB962C8B-B14F-4D97-AF65-F5344CB8AC3E}">
        <p14:creationId xmlns:p14="http://schemas.microsoft.com/office/powerpoint/2010/main" val="4101164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(3) </a:t>
            </a:r>
            <a:r>
              <a:rPr lang="zh-TW" altLang="en-US" dirty="0"/>
              <a:t>微匯兌創新模式</a:t>
            </a:r>
          </a:p>
        </p:txBody>
      </p:sp>
      <p:sp>
        <p:nvSpPr>
          <p:cNvPr id="3" name="內容版面配置區 2"/>
          <p:cNvSpPr>
            <a:spLocks noGrp="1"/>
          </p:cNvSpPr>
          <p:nvPr>
            <p:ph idx="1"/>
          </p:nvPr>
        </p:nvSpPr>
        <p:spPr/>
        <p:txBody>
          <a:bodyPr/>
          <a:lstStyle/>
          <a:p>
            <a:pPr marL="265113" lvl="1" indent="-265113">
              <a:spcBef>
                <a:spcPts val="1000"/>
              </a:spcBef>
            </a:pPr>
            <a:r>
              <a:rPr lang="zh-TW" altLang="en-US" sz="2800" b="1" dirty="0"/>
              <a:t>以色列 </a:t>
            </a:r>
            <a:r>
              <a:rPr lang="en-US" altLang="zh-TW" sz="2800" b="1" dirty="0"/>
              <a:t>TravelersBox</a:t>
            </a:r>
            <a:r>
              <a:rPr lang="zh-TW" altLang="en-US" sz="2800" b="1" dirty="0"/>
              <a:t> </a:t>
            </a:r>
            <a:endParaRPr lang="en-US" altLang="zh-TW" sz="2800" b="1" dirty="0"/>
          </a:p>
          <a:p>
            <a:pPr marL="265113" lvl="1" indent="-265113">
              <a:spcBef>
                <a:spcPts val="1000"/>
              </a:spcBef>
            </a:pPr>
            <a:r>
              <a:rPr lang="zh-TW" altLang="en-US" sz="2800" dirty="0"/>
              <a:t>新平台經濟：</a:t>
            </a:r>
            <a:r>
              <a:rPr lang="zh-TW" altLang="en-US" sz="2600" dirty="0"/>
              <a:t>解決旅遊外幣零錢痛點</a:t>
            </a:r>
            <a:endParaRPr lang="en-US" altLang="zh-TW" sz="2600" dirty="0"/>
          </a:p>
          <a:p>
            <a:pPr marL="685800" lvl="2">
              <a:spcBef>
                <a:spcPts val="1000"/>
              </a:spcBef>
            </a:pPr>
            <a:r>
              <a:rPr lang="zh-TW" altLang="en-US" sz="2400" dirty="0"/>
              <a:t>每年</a:t>
            </a:r>
            <a:r>
              <a:rPr lang="en-US" altLang="zh-TW" sz="2400" dirty="0"/>
              <a:t>30</a:t>
            </a:r>
            <a:r>
              <a:rPr lang="zh-TW" altLang="en-US" sz="2400" dirty="0"/>
              <a:t>億的跨國遊客處理尚未用完的國外貨幣</a:t>
            </a:r>
          </a:p>
          <a:p>
            <a:pPr marL="228600" lvl="2">
              <a:spcBef>
                <a:spcPts val="1000"/>
              </a:spcBef>
            </a:pPr>
            <a:r>
              <a:rPr lang="zh-TW" altLang="en-US" sz="2600" dirty="0"/>
              <a:t>獲利來源依據歸國旅客所兌換的外國貨幣多寡，收取</a:t>
            </a:r>
            <a:r>
              <a:rPr lang="en-US" altLang="zh-TW" sz="2600" dirty="0"/>
              <a:t>3~10%</a:t>
            </a:r>
            <a:r>
              <a:rPr lang="zh-TW" altLang="en-US" sz="2600" dirty="0"/>
              <a:t>的手續費</a:t>
            </a:r>
          </a:p>
          <a:p>
            <a:pPr marL="228600" lvl="2">
              <a:spcBef>
                <a:spcPts val="1000"/>
              </a:spcBef>
            </a:pPr>
            <a:r>
              <a:rPr lang="zh-TW" altLang="en-US" sz="2600" dirty="0"/>
              <a:t>同時也幫助合作夥伴販售其商品，讓剩餘外幣有另一種價值與選擇</a:t>
            </a:r>
          </a:p>
          <a:p>
            <a:endParaRPr lang="zh-TW" altLang="en-US" dirty="0"/>
          </a:p>
        </p:txBody>
      </p:sp>
      <p:pic>
        <p:nvPicPr>
          <p:cNvPr id="4" name="Shape 116"/>
          <p:cNvPicPr preferRelativeResize="0"/>
          <p:nvPr/>
        </p:nvPicPr>
        <p:blipFill rotWithShape="1">
          <a:blip r:embed="rId2">
            <a:alphaModFix/>
          </a:blip>
          <a:srcRect l="16191"/>
          <a:stretch/>
        </p:blipFill>
        <p:spPr>
          <a:xfrm>
            <a:off x="612057" y="4055790"/>
            <a:ext cx="3397998" cy="1945826"/>
          </a:xfrm>
          <a:prstGeom prst="rect">
            <a:avLst/>
          </a:prstGeom>
          <a:noFill/>
          <a:ln>
            <a:noFill/>
          </a:ln>
        </p:spPr>
      </p:pic>
      <p:pic>
        <p:nvPicPr>
          <p:cNvPr id="5" name="圖片 4"/>
          <p:cNvPicPr>
            <a:picLocks noChangeAspect="1"/>
          </p:cNvPicPr>
          <p:nvPr/>
        </p:nvPicPr>
        <p:blipFill>
          <a:blip r:embed="rId3"/>
          <a:stretch>
            <a:fillRect/>
          </a:stretch>
        </p:blipFill>
        <p:spPr>
          <a:xfrm>
            <a:off x="4010055" y="4054577"/>
            <a:ext cx="7579832" cy="1947039"/>
          </a:xfrm>
          <a:prstGeom prst="rect">
            <a:avLst/>
          </a:prstGeom>
        </p:spPr>
      </p:pic>
      <p:graphicFrame>
        <p:nvGraphicFramePr>
          <p:cNvPr id="7" name="資料庫圖表 6"/>
          <p:cNvGraphicFramePr/>
          <p:nvPr>
            <p:extLst>
              <p:ext uri="{D42A27DB-BD31-4B8C-83A1-F6EECF244321}">
                <p14:modId xmlns:p14="http://schemas.microsoft.com/office/powerpoint/2010/main" val="208827857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29</a:t>
            </a:fld>
            <a:endParaRPr lang="zh-TW" altLang="en-US"/>
          </a:p>
        </p:txBody>
      </p:sp>
    </p:spTree>
    <p:extLst>
      <p:ext uri="{BB962C8B-B14F-4D97-AF65-F5344CB8AC3E}">
        <p14:creationId xmlns:p14="http://schemas.microsoft.com/office/powerpoint/2010/main" val="3149304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solidFill>
                  <a:schemeClr val="accent1"/>
                </a:solidFill>
              </a:rPr>
              <a:t>貨幣是甚麼？</a:t>
            </a:r>
            <a:endParaRPr kumimoji="1" lang="zh-TW" altLang="en-US" dirty="0"/>
          </a:p>
        </p:txBody>
      </p:sp>
      <p:sp>
        <p:nvSpPr>
          <p:cNvPr id="3" name="內容版面配置區 2"/>
          <p:cNvSpPr>
            <a:spLocks noGrp="1"/>
          </p:cNvSpPr>
          <p:nvPr>
            <p:ph idx="1"/>
          </p:nvPr>
        </p:nvSpPr>
        <p:spPr>
          <a:xfrm>
            <a:off x="612057" y="1474839"/>
            <a:ext cx="11002297" cy="4702124"/>
          </a:xfrm>
        </p:spPr>
        <p:txBody>
          <a:bodyPr>
            <a:normAutofit/>
          </a:bodyPr>
          <a:lstStyle/>
          <a:p>
            <a:pPr>
              <a:lnSpc>
                <a:spcPct val="100000"/>
              </a:lnSpc>
              <a:spcBef>
                <a:spcPts val="0"/>
              </a:spcBef>
              <a:defRPr/>
            </a:pPr>
            <a:r>
              <a:rPr lang="zh-TW" altLang="en-US" dirty="0"/>
              <a:t>貨幣</a:t>
            </a:r>
            <a:r>
              <a:rPr lang="en-US" altLang="zh-TW" dirty="0"/>
              <a:t>(Currency)</a:t>
            </a:r>
            <a:r>
              <a:rPr lang="zh-TW" altLang="en-US" dirty="0"/>
              <a:t>是一種支付系統，為了使不同性質的商品與服務，有共同的衡量基礎，使人們能在公平的衡量單位下，更快速便利的進行交易</a:t>
            </a:r>
          </a:p>
          <a:p>
            <a:r>
              <a:rPr lang="zh-TW" altLang="en-US" sz="2800" dirty="0"/>
              <a:t>貨幣的功能</a:t>
            </a:r>
          </a:p>
          <a:p>
            <a:pPr lvl="1"/>
            <a:r>
              <a:rPr lang="zh-TW" altLang="en-US" sz="2600" dirty="0"/>
              <a:t>交換媒介（</a:t>
            </a:r>
            <a:r>
              <a:rPr lang="en-US" altLang="zh-TW" sz="2600" dirty="0"/>
              <a:t>medium of exchange</a:t>
            </a:r>
            <a:r>
              <a:rPr lang="zh-TW" altLang="en-US" sz="2600" dirty="0"/>
              <a:t>）</a:t>
            </a:r>
            <a:endParaRPr lang="en-US" altLang="zh-TW" sz="2600" dirty="0"/>
          </a:p>
          <a:p>
            <a:pPr lvl="2"/>
            <a:r>
              <a:rPr lang="zh-TW" altLang="en-US" sz="2600" dirty="0"/>
              <a:t>某項物品或資產可供買方向賣方交換商品或服務</a:t>
            </a:r>
          </a:p>
          <a:p>
            <a:pPr lvl="1"/>
            <a:r>
              <a:rPr lang="zh-TW" altLang="en-US" sz="2600" dirty="0"/>
              <a:t>價值標準 （ </a:t>
            </a:r>
            <a:r>
              <a:rPr lang="en-US" altLang="zh-TW" sz="2600" dirty="0"/>
              <a:t>standard of value</a:t>
            </a:r>
            <a:r>
              <a:rPr lang="zh-TW" altLang="en-US" sz="2600" dirty="0"/>
              <a:t>）</a:t>
            </a:r>
            <a:endParaRPr lang="en-US" altLang="zh-TW" sz="2600" dirty="0"/>
          </a:p>
          <a:p>
            <a:pPr lvl="2"/>
            <a:r>
              <a:rPr lang="zh-TW" altLang="en-US" sz="2600" dirty="0"/>
              <a:t>衡量商品與服務價值的共同單位</a:t>
            </a:r>
          </a:p>
          <a:p>
            <a:pPr lvl="1"/>
            <a:r>
              <a:rPr lang="zh-TW" altLang="en-US" sz="2600" dirty="0"/>
              <a:t>延期支付（</a:t>
            </a:r>
            <a:r>
              <a:rPr lang="en-US" altLang="zh-TW" sz="2600" dirty="0"/>
              <a:t>deferred payment</a:t>
            </a:r>
            <a:r>
              <a:rPr lang="zh-TW" altLang="en-US" sz="2600" dirty="0"/>
              <a:t>）</a:t>
            </a:r>
          </a:p>
          <a:p>
            <a:pPr lvl="1"/>
            <a:r>
              <a:rPr lang="zh-TW" altLang="en-US" sz="2600" dirty="0"/>
              <a:t>價值貯存（</a:t>
            </a:r>
            <a:r>
              <a:rPr lang="en-US" altLang="zh-TW" sz="2600" dirty="0"/>
              <a:t>store of value</a:t>
            </a:r>
            <a:r>
              <a:rPr lang="zh-TW" altLang="en-US" sz="2600" dirty="0"/>
              <a:t>）</a:t>
            </a:r>
            <a:endParaRPr lang="en-US" altLang="zh-TW" sz="2600" dirty="0"/>
          </a:p>
          <a:p>
            <a:pPr lvl="2"/>
            <a:r>
              <a:rPr lang="zh-TW" altLang="en-US" sz="2600" dirty="0"/>
              <a:t>資產的購買力能夠從一段期間轉移到將來的另一段期間</a:t>
            </a:r>
          </a:p>
          <a:p>
            <a:pPr lvl="1"/>
            <a:endParaRPr kumimoji="1" lang="zh-TW" altLang="en-US" dirty="0"/>
          </a:p>
          <a:p>
            <a:pPr marL="0" indent="0">
              <a:buNone/>
            </a:pPr>
            <a:endParaRPr kumimoji="1" lang="zh-TW" altLang="en-US" dirty="0"/>
          </a:p>
        </p:txBody>
      </p:sp>
      <p:sp>
        <p:nvSpPr>
          <p:cNvPr id="5" name="文字方塊 4"/>
          <p:cNvSpPr txBox="1"/>
          <p:nvPr/>
        </p:nvSpPr>
        <p:spPr>
          <a:xfrm>
            <a:off x="6145967" y="5006715"/>
            <a:ext cx="184731" cy="369332"/>
          </a:xfrm>
          <a:prstGeom prst="rect">
            <a:avLst/>
          </a:prstGeom>
          <a:noFill/>
        </p:spPr>
        <p:txBody>
          <a:bodyPr wrap="none" rtlCol="0">
            <a:spAutoFit/>
          </a:bodyPr>
          <a:lstStyle/>
          <a:p>
            <a:endParaRPr kumimoji="1" lang="zh-TW" altLang="en-US" dirty="0"/>
          </a:p>
        </p:txBody>
      </p:sp>
      <p:graphicFrame>
        <p:nvGraphicFramePr>
          <p:cNvPr id="6" name="資料庫圖表 5"/>
          <p:cNvGraphicFramePr/>
          <p:nvPr>
            <p:extLst>
              <p:ext uri="{D42A27DB-BD31-4B8C-83A1-F6EECF244321}">
                <p14:modId xmlns:p14="http://schemas.microsoft.com/office/powerpoint/2010/main" val="252065898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3</a:t>
            </a:fld>
            <a:endParaRPr lang="zh-TW" altLang="en-US"/>
          </a:p>
        </p:txBody>
      </p:sp>
    </p:spTree>
    <p:extLst>
      <p:ext uri="{BB962C8B-B14F-4D97-AF65-F5344CB8AC3E}">
        <p14:creationId xmlns:p14="http://schemas.microsoft.com/office/powerpoint/2010/main" val="22754725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a:t>
            </a:r>
            <a:r>
              <a:rPr lang="en-US" altLang="zh-TW" dirty="0"/>
              <a:t>4</a:t>
            </a:r>
            <a:r>
              <a:rPr lang="en-US" altLang="zh-TW" dirty="0" smtClean="0"/>
              <a:t>)</a:t>
            </a:r>
            <a:r>
              <a:rPr lang="zh-TW" altLang="en-US" dirty="0" smtClean="0"/>
              <a:t> </a:t>
            </a:r>
            <a:r>
              <a:rPr lang="zh-TW" altLang="en-US" dirty="0"/>
              <a:t>比特幣商業模式</a:t>
            </a:r>
          </a:p>
        </p:txBody>
      </p:sp>
      <p:sp>
        <p:nvSpPr>
          <p:cNvPr id="3" name="內容版面配置區 2"/>
          <p:cNvSpPr>
            <a:spLocks noGrp="1"/>
          </p:cNvSpPr>
          <p:nvPr>
            <p:ph idx="1"/>
          </p:nvPr>
        </p:nvSpPr>
        <p:spPr>
          <a:xfrm>
            <a:off x="563070" y="1319983"/>
            <a:ext cx="11236722" cy="2773702"/>
          </a:xfrm>
        </p:spPr>
        <p:txBody>
          <a:bodyPr>
            <a:noAutofit/>
          </a:bodyPr>
          <a:lstStyle/>
          <a:p>
            <a:pPr marL="265113" lvl="1" indent="-265113">
              <a:spcBef>
                <a:spcPts val="1000"/>
              </a:spcBef>
            </a:pPr>
            <a:r>
              <a:rPr lang="zh-TW" altLang="en-US" sz="2600" b="1" dirty="0" smtClean="0">
                <a:latin typeface="+mj-ea"/>
                <a:ea typeface="+mj-ea"/>
              </a:rPr>
              <a:t>比</a:t>
            </a:r>
            <a:r>
              <a:rPr lang="zh-TW" altLang="en-US" sz="2600" b="1" dirty="0">
                <a:latin typeface="+mj-ea"/>
                <a:ea typeface="+mj-ea"/>
              </a:rPr>
              <a:t>特幣</a:t>
            </a:r>
            <a:r>
              <a:rPr lang="zh-TW" altLang="en-US" sz="2600" b="1" dirty="0" smtClean="0">
                <a:latin typeface="+mj-ea"/>
                <a:ea typeface="+mj-ea"/>
              </a:rPr>
              <a:t>匯兌</a:t>
            </a:r>
            <a:r>
              <a:rPr lang="zh-TW" altLang="en-US" sz="2600" dirty="0" smtClean="0"/>
              <a:t>：</a:t>
            </a:r>
            <a:r>
              <a:rPr lang="en-US" altLang="zh-TW" sz="2600" b="1" dirty="0">
                <a:latin typeface="+mj-ea"/>
              </a:rPr>
              <a:t> </a:t>
            </a:r>
            <a:r>
              <a:rPr lang="zh-TW" altLang="en-US" sz="2600" dirty="0" smtClean="0">
                <a:latin typeface="+mj-ea"/>
              </a:rPr>
              <a:t>設立法幣與比</a:t>
            </a:r>
            <a:r>
              <a:rPr lang="zh-TW" altLang="en-US" sz="2600" dirty="0">
                <a:latin typeface="+mj-ea"/>
              </a:rPr>
              <a:t>特幣</a:t>
            </a:r>
            <a:r>
              <a:rPr lang="zh-TW" altLang="en-US" sz="2600" dirty="0" smtClean="0">
                <a:latin typeface="+mj-ea"/>
              </a:rPr>
              <a:t>匯兌中介</a:t>
            </a:r>
            <a:r>
              <a:rPr lang="zh-TW" altLang="en-US" sz="2600" dirty="0" smtClean="0"/>
              <a:t>，</a:t>
            </a:r>
            <a:r>
              <a:rPr lang="zh-TW" altLang="en-US" sz="2600" dirty="0" smtClean="0">
                <a:latin typeface="+mj-ea"/>
              </a:rPr>
              <a:t>跨國界</a:t>
            </a:r>
            <a:r>
              <a:rPr lang="en-US" altLang="zh-TW" sz="2600" dirty="0" smtClean="0">
                <a:latin typeface="+mj-ea"/>
              </a:rPr>
              <a:t>P2P</a:t>
            </a:r>
            <a:r>
              <a:rPr lang="zh-TW" altLang="en-US" sz="2600" dirty="0" smtClean="0">
                <a:latin typeface="+mj-ea"/>
              </a:rPr>
              <a:t>比特幣直接資金轉移</a:t>
            </a:r>
            <a:endParaRPr lang="en-US" altLang="zh-TW" sz="2600" dirty="0">
              <a:latin typeface="+mj-ea"/>
              <a:ea typeface="+mj-ea"/>
            </a:endParaRPr>
          </a:p>
          <a:p>
            <a:pPr marL="265113" lvl="1" indent="-265113">
              <a:spcBef>
                <a:spcPts val="1000"/>
              </a:spcBef>
            </a:pPr>
            <a:r>
              <a:rPr lang="zh-TW" altLang="en-US" sz="2600" b="1" dirty="0"/>
              <a:t>比特幣支付</a:t>
            </a:r>
            <a:r>
              <a:rPr lang="zh-TW" altLang="en-US" sz="2600" dirty="0"/>
              <a:t>：顧客使用比特幣付款，但商家可以選擇接受美元或當地貨幣，由比特幣支付業者吸收比特幣，並靠數位貨幣交易所積極交易來管理風險</a:t>
            </a:r>
            <a:endParaRPr lang="en-US" altLang="zh-TW" sz="2600" dirty="0"/>
          </a:p>
          <a:p>
            <a:pPr marL="722313" lvl="2" indent="-265113">
              <a:spcBef>
                <a:spcPts val="1000"/>
              </a:spcBef>
            </a:pPr>
            <a:r>
              <a:rPr lang="zh-TW" altLang="en-US" sz="2600" dirty="0"/>
              <a:t>打破商家以銀行為中心的支付系統的依賴，向商家收取佔交易成本比例的月費，遠低於信用卡交易收取的費用</a:t>
            </a:r>
            <a:endParaRPr lang="en-US" altLang="zh-TW" sz="2600" dirty="0"/>
          </a:p>
          <a:p>
            <a:pPr marL="722313" lvl="2" indent="-265113">
              <a:spcBef>
                <a:spcPts val="1000"/>
              </a:spcBef>
            </a:pPr>
            <a:r>
              <a:rPr lang="en-US" altLang="zh-TW" sz="2600" dirty="0"/>
              <a:t>EX. </a:t>
            </a:r>
            <a:r>
              <a:rPr lang="en-US" altLang="zh-TW" sz="2600" dirty="0" err="1"/>
              <a:t>Bitpay</a:t>
            </a:r>
            <a:r>
              <a:rPr lang="en-US" altLang="zh-TW" sz="2600" dirty="0"/>
              <a:t>, </a:t>
            </a:r>
            <a:r>
              <a:rPr lang="en-US" altLang="zh-TW" sz="2600" dirty="0" err="1"/>
              <a:t>Coinbase</a:t>
            </a:r>
            <a:r>
              <a:rPr lang="en-US" altLang="zh-TW" sz="2600" dirty="0"/>
              <a:t>, </a:t>
            </a:r>
            <a:r>
              <a:rPr lang="en-US" altLang="zh-TW" sz="2600" dirty="0" err="1"/>
              <a:t>GoCoin</a:t>
            </a:r>
            <a:endParaRPr lang="en-US" altLang="zh-TW" sz="2600" dirty="0"/>
          </a:p>
          <a:p>
            <a:pPr marL="265113" lvl="1" indent="-265113">
              <a:spcBef>
                <a:spcPts val="1000"/>
              </a:spcBef>
            </a:pPr>
            <a:endParaRPr lang="zh-TW" altLang="en-US" sz="2600" dirty="0"/>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頁尾版面配置區 5"/>
          <p:cNvSpPr>
            <a:spLocks noGrp="1"/>
          </p:cNvSpPr>
          <p:nvPr>
            <p:ph type="ftr" sz="quarter" idx="11"/>
          </p:nvPr>
        </p:nvSpPr>
        <p:spPr>
          <a:xfrm>
            <a:off x="146270" y="6478310"/>
            <a:ext cx="11714915" cy="379690"/>
          </a:xfrm>
        </p:spPr>
        <p:txBody>
          <a:bodyPr/>
          <a:lstStyle/>
          <a:p>
            <a:r>
              <a:rPr lang="en-US" altLang="zh-TW"/>
              <a:t>《105-1</a:t>
            </a:r>
            <a:r>
              <a:rPr lang="zh-TW" altLang="en-US"/>
              <a:t>網路經濟與數位金融</a:t>
            </a:r>
            <a:r>
              <a:rPr lang="en-US" altLang="zh-TW"/>
              <a:t>》                                                                                                                                             NCTU.IIM.IEBI Lab</a:t>
            </a:r>
            <a:endParaRPr lang="zh-TW" altLang="en-US"/>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30</a:t>
            </a:fld>
            <a:endParaRPr lang="zh-TW" altLang="en-US"/>
          </a:p>
        </p:txBody>
      </p:sp>
      <p:pic>
        <p:nvPicPr>
          <p:cNvPr id="10" name="圖片 9"/>
          <p:cNvPicPr>
            <a:picLocks noChangeAspect="1"/>
          </p:cNvPicPr>
          <p:nvPr/>
        </p:nvPicPr>
        <p:blipFill>
          <a:blip r:embed="rId8"/>
          <a:stretch>
            <a:fillRect/>
          </a:stretch>
        </p:blipFill>
        <p:spPr>
          <a:xfrm>
            <a:off x="6629399" y="3988357"/>
            <a:ext cx="3703131" cy="2172579"/>
          </a:xfrm>
          <a:prstGeom prst="rect">
            <a:avLst/>
          </a:prstGeom>
        </p:spPr>
      </p:pic>
      <p:sp>
        <p:nvSpPr>
          <p:cNvPr id="11" name="內容版面配置區 2"/>
          <p:cNvSpPr txBox="1">
            <a:spLocks/>
          </p:cNvSpPr>
          <p:nvPr/>
        </p:nvSpPr>
        <p:spPr>
          <a:xfrm>
            <a:off x="514085" y="3727211"/>
            <a:ext cx="5903042" cy="269487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000"/>
              </a:spcBef>
              <a:buNone/>
            </a:pPr>
            <a:endParaRPr lang="en-US" altLang="zh-TW" sz="2600" dirty="0"/>
          </a:p>
          <a:p>
            <a:pPr marL="266700" lvl="1" indent="0">
              <a:spcBef>
                <a:spcPts val="1000"/>
              </a:spcBef>
              <a:buNone/>
            </a:pPr>
            <a:endParaRPr lang="en-US" altLang="zh-TW" sz="2600" b="1" dirty="0" smtClean="0"/>
          </a:p>
          <a:p>
            <a:pPr marL="723900" lvl="1" indent="-457200">
              <a:spcBef>
                <a:spcPts val="1000"/>
              </a:spcBef>
            </a:pPr>
            <a:r>
              <a:rPr lang="zh-TW" altLang="en-US" sz="2600" b="1" dirty="0" smtClean="0"/>
              <a:t>比</a:t>
            </a:r>
            <a:r>
              <a:rPr lang="zh-TW" altLang="en-US" sz="2600" b="1" dirty="0"/>
              <a:t>特幣</a:t>
            </a:r>
            <a:r>
              <a:rPr lang="en-US" altLang="zh-TW" sz="2600" b="1" dirty="0"/>
              <a:t>ATM</a:t>
            </a:r>
            <a:r>
              <a:rPr lang="zh-TW" altLang="en-US" sz="2600" b="1" dirty="0"/>
              <a:t> 、比特幣儲值</a:t>
            </a:r>
            <a:r>
              <a:rPr lang="zh-TW" altLang="en-US" sz="2600" b="1" dirty="0" smtClean="0"/>
              <a:t>卡</a:t>
            </a:r>
            <a:endParaRPr lang="en-US" altLang="zh-TW" sz="2600" dirty="0" smtClean="0"/>
          </a:p>
          <a:p>
            <a:pPr marL="266700" lvl="1" indent="0">
              <a:spcBef>
                <a:spcPts val="1000"/>
              </a:spcBef>
              <a:buNone/>
            </a:pPr>
            <a:r>
              <a:rPr lang="zh-TW" altLang="en-US" sz="2600" dirty="0" smtClean="0"/>
              <a:t>比特幣</a:t>
            </a:r>
            <a:r>
              <a:rPr lang="en-US" altLang="zh-TW" sz="2600" dirty="0" smtClean="0"/>
              <a:t>ATM </a:t>
            </a:r>
            <a:r>
              <a:rPr lang="zh-TW" altLang="en-US" sz="2600" dirty="0" smtClean="0"/>
              <a:t>方便一般人用當地的貨幣兌換；禮物儲值卡供比特幣持有人向不接受加密貨幣的大型商家購買商品</a:t>
            </a:r>
            <a:endParaRPr lang="en-US" altLang="zh-TW" sz="2600" b="1" dirty="0" smtClean="0"/>
          </a:p>
          <a:p>
            <a:pPr marL="265113" lvl="1" indent="-265113">
              <a:spcBef>
                <a:spcPts val="1000"/>
              </a:spcBef>
            </a:pPr>
            <a:endParaRPr lang="zh-TW" altLang="en-US" sz="2600" dirty="0"/>
          </a:p>
        </p:txBody>
      </p:sp>
      <p:pic>
        <p:nvPicPr>
          <p:cNvPr id="1026" name="Picture 2" descr="http://3.bp.blogspot.com/-P5Wv8mUUZz0/U-TXulTY2NI/AAAAAAAAFmc/9WNcjiwp1F0/s1600/20140324111625367.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4297" t="5324"/>
          <a:stretch/>
        </p:blipFill>
        <p:spPr bwMode="auto">
          <a:xfrm>
            <a:off x="10479488" y="3607958"/>
            <a:ext cx="1381697" cy="2724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69269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國際</a:t>
            </a:r>
          </a:p>
        </p:txBody>
      </p:sp>
      <p:sp>
        <p:nvSpPr>
          <p:cNvPr id="3" name="內容版面配置區 2"/>
          <p:cNvSpPr>
            <a:spLocks noGrp="1"/>
          </p:cNvSpPr>
          <p:nvPr>
            <p:ph idx="1"/>
          </p:nvPr>
        </p:nvSpPr>
        <p:spPr>
          <a:xfrm>
            <a:off x="612058" y="1474839"/>
            <a:ext cx="11284570" cy="4702124"/>
          </a:xfrm>
        </p:spPr>
        <p:txBody>
          <a:bodyPr>
            <a:normAutofit/>
          </a:bodyPr>
          <a:lstStyle/>
          <a:p>
            <a:r>
              <a:rPr lang="zh-TW" altLang="en-US" dirty="0"/>
              <a:t>亞馬遜公司</a:t>
            </a:r>
            <a:endParaRPr lang="en-US" altLang="zh-TW" dirty="0"/>
          </a:p>
          <a:p>
            <a:pPr lvl="1"/>
            <a:r>
              <a:rPr lang="en-US" altLang="zh-TW" dirty="0"/>
              <a:t>2013</a:t>
            </a:r>
            <a:r>
              <a:rPr lang="zh-TW" altLang="en-US" dirty="0"/>
              <a:t>年五月推出新款虛擬貨幣「亞馬遜錢幣」（</a:t>
            </a:r>
            <a:r>
              <a:rPr lang="en-US" altLang="zh-TW" dirty="0"/>
              <a:t>Amazon Coins</a:t>
            </a:r>
            <a:r>
              <a:rPr lang="zh-TW" altLang="en-US" dirty="0"/>
              <a:t>）</a:t>
            </a:r>
            <a:endParaRPr lang="en-US" altLang="zh-TW" dirty="0"/>
          </a:p>
          <a:p>
            <a:pPr lvl="1"/>
            <a:r>
              <a:rPr lang="zh-TW" altLang="en-US" dirty="0"/>
              <a:t>讓</a:t>
            </a:r>
            <a:r>
              <a:rPr lang="en-US" altLang="zh-TW" dirty="0"/>
              <a:t>Kindle Fire</a:t>
            </a:r>
            <a:r>
              <a:rPr lang="zh-TW" altLang="en-US" dirty="0"/>
              <a:t>用戶可在平板上用於購買</a:t>
            </a:r>
            <a:r>
              <a:rPr lang="en-US" altLang="zh-TW" dirty="0"/>
              <a:t>App</a:t>
            </a:r>
            <a:r>
              <a:rPr lang="zh-TW" altLang="en-US" dirty="0"/>
              <a:t>、遊戲、以及</a:t>
            </a:r>
            <a:r>
              <a:rPr lang="en-US" altLang="zh-TW" dirty="0"/>
              <a:t>App</a:t>
            </a:r>
            <a:r>
              <a:rPr lang="zh-TW" altLang="en-US" dirty="0"/>
              <a:t>內購買</a:t>
            </a:r>
            <a:endParaRPr lang="en-US" altLang="zh-TW" dirty="0"/>
          </a:p>
          <a:p>
            <a:pPr lvl="1"/>
            <a:r>
              <a:rPr lang="zh-TW" altLang="en-US" dirty="0"/>
              <a:t>雖然亞馬遜先前只允許用戶以信用卡與</a:t>
            </a:r>
            <a:r>
              <a:rPr lang="en-US" altLang="zh-TW" dirty="0"/>
              <a:t>Kindle Fire</a:t>
            </a:r>
            <a:r>
              <a:rPr lang="zh-TW" altLang="en-US" dirty="0"/>
              <a:t>裝置連結作為購買方式，之後用戶也可以「亞馬遜錢幣」付費</a:t>
            </a:r>
            <a:endParaRPr lang="en-US" altLang="zh-TW" dirty="0"/>
          </a:p>
          <a:p>
            <a:r>
              <a:rPr lang="en-US" altLang="zh-TW" dirty="0"/>
              <a:t>PayPal</a:t>
            </a:r>
            <a:r>
              <a:rPr lang="zh-TW" altLang="en-US" dirty="0"/>
              <a:t>公司</a:t>
            </a:r>
            <a:endParaRPr lang="en-US" altLang="zh-TW" dirty="0"/>
          </a:p>
          <a:p>
            <a:pPr lvl="1"/>
            <a:r>
              <a:rPr lang="zh-TW" altLang="en-US" dirty="0"/>
              <a:t>宣佈和</a:t>
            </a:r>
            <a:r>
              <a:rPr lang="en-US" altLang="zh-TW" dirty="0" err="1"/>
              <a:t>BitPay</a:t>
            </a:r>
            <a:r>
              <a:rPr lang="zh-TW" altLang="en-US" dirty="0"/>
              <a:t>、</a:t>
            </a:r>
            <a:r>
              <a:rPr lang="en-US" altLang="zh-TW" dirty="0" err="1"/>
              <a:t>Coinbase</a:t>
            </a:r>
            <a:r>
              <a:rPr lang="zh-TW" altLang="en-US" dirty="0"/>
              <a:t>和</a:t>
            </a:r>
            <a:r>
              <a:rPr lang="en-US" altLang="zh-TW" dirty="0" err="1"/>
              <a:t>GoCoin</a:t>
            </a:r>
            <a:r>
              <a:rPr lang="zh-TW" altLang="en-US" dirty="0"/>
              <a:t>等三家頂級比特幣的支付服務提供商合作，開放用戶可以使用比特幣來購買虛擬商品</a:t>
            </a:r>
          </a:p>
          <a:p>
            <a:pPr lvl="1"/>
            <a:r>
              <a:rPr lang="en-US" altLang="zh-TW" dirty="0"/>
              <a:t>PayPal</a:t>
            </a:r>
            <a:r>
              <a:rPr lang="zh-TW" altLang="en-US" dirty="0"/>
              <a:t>需要遵循全球每個市場法規，因此他們採取比較謹慎的態度來面對，所以計畫逐步開放對於比特幣等虛擬貨幣的支持，以確保用戶的交易安全無虞</a:t>
            </a:r>
            <a:endParaRPr lang="en-US" altLang="zh-TW" dirty="0"/>
          </a:p>
          <a:p>
            <a:pPr lvl="1"/>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31</a:t>
            </a:fld>
            <a:endParaRPr lang="zh-TW" altLang="en-US"/>
          </a:p>
        </p:txBody>
      </p:sp>
      <p:graphicFrame>
        <p:nvGraphicFramePr>
          <p:cNvPr id="7" name="資料庫圖表 6"/>
          <p:cNvGraphicFramePr/>
          <p:nvPr>
            <p:extLst>
              <p:ext uri="{D42A27DB-BD31-4B8C-83A1-F6EECF244321}">
                <p14:modId xmlns:p14="http://schemas.microsoft.com/office/powerpoint/2010/main" val="316616809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02663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中國</a:t>
            </a:r>
          </a:p>
        </p:txBody>
      </p:sp>
      <p:sp>
        <p:nvSpPr>
          <p:cNvPr id="3" name="內容版面配置區 2"/>
          <p:cNvSpPr>
            <a:spLocks noGrp="1"/>
          </p:cNvSpPr>
          <p:nvPr>
            <p:ph idx="1"/>
          </p:nvPr>
        </p:nvSpPr>
        <p:spPr/>
        <p:txBody>
          <a:bodyPr>
            <a:normAutofit lnSpcReduction="10000"/>
          </a:bodyPr>
          <a:lstStyle/>
          <a:p>
            <a:pPr marL="228600" lvl="1" fontAlgn="base">
              <a:spcBef>
                <a:spcPts val="1000"/>
              </a:spcBef>
            </a:pPr>
            <a:r>
              <a:rPr lang="zh-TW" altLang="en-US" sz="2600" dirty="0"/>
              <a:t>騰訊公司</a:t>
            </a:r>
            <a:endParaRPr lang="en-US" altLang="zh-TW" sz="2600" dirty="0"/>
          </a:p>
          <a:p>
            <a:pPr lvl="1" fontAlgn="base"/>
            <a:r>
              <a:rPr lang="zh-TW" altLang="en-US" dirty="0"/>
              <a:t>推出虛擬貨幣</a:t>
            </a:r>
            <a:r>
              <a:rPr lang="en-US" altLang="zh-TW" dirty="0"/>
              <a:t>Q</a:t>
            </a:r>
            <a:r>
              <a:rPr lang="zh-TW" altLang="en-US" dirty="0"/>
              <a:t>幣，</a:t>
            </a:r>
            <a:r>
              <a:rPr lang="en-US" altLang="zh-TW" dirty="0"/>
              <a:t>Q</a:t>
            </a:r>
            <a:r>
              <a:rPr lang="zh-TW" altLang="en-US" dirty="0"/>
              <a:t>幣可以購買騰訊公司提供的網絡虛擬商品，或者增值服務</a:t>
            </a:r>
            <a:endParaRPr lang="en-US" altLang="zh-TW" dirty="0"/>
          </a:p>
          <a:p>
            <a:pPr lvl="1" fontAlgn="base"/>
            <a:endParaRPr lang="en-US" altLang="zh-TW" dirty="0"/>
          </a:p>
          <a:p>
            <a:pPr fontAlgn="base"/>
            <a:endParaRPr lang="en-US" altLang="zh-TW" dirty="0"/>
          </a:p>
          <a:p>
            <a:pPr fontAlgn="base"/>
            <a:endParaRPr lang="en-US" altLang="zh-TW" dirty="0"/>
          </a:p>
          <a:p>
            <a:pPr fontAlgn="base"/>
            <a:endParaRPr lang="en-US" altLang="zh-TW" dirty="0"/>
          </a:p>
          <a:p>
            <a:pPr fontAlgn="base"/>
            <a:r>
              <a:rPr lang="zh-TW" altLang="en-US" dirty="0"/>
              <a:t>中國比特幣交易平台</a:t>
            </a:r>
            <a:r>
              <a:rPr lang="en-US" altLang="zh-TW" dirty="0" err="1"/>
              <a:t>OKCoin</a:t>
            </a:r>
            <a:endParaRPr lang="en-US" altLang="zh-TW" dirty="0"/>
          </a:p>
          <a:p>
            <a:pPr lvl="1" fontAlgn="base"/>
            <a:r>
              <a:rPr lang="en-US" altLang="zh-TW" dirty="0"/>
              <a:t>2014</a:t>
            </a:r>
            <a:r>
              <a:rPr lang="zh-TW" altLang="en-US" dirty="0"/>
              <a:t>年宣布完成高達千萬美元等級的融資</a:t>
            </a:r>
            <a:endParaRPr lang="en-US" altLang="zh-TW" dirty="0"/>
          </a:p>
          <a:p>
            <a:pPr lvl="1" fontAlgn="base"/>
            <a:r>
              <a:rPr lang="zh-TW" altLang="en-US" dirty="0"/>
              <a:t>參與投資者除了策源創投、曼圖資本、創業工場等風險投資基金之外，還有其他天使投資人，是目前全球比特幣領域中，規模最大的融資案例之一</a:t>
            </a:r>
            <a:endParaRPr lang="en-US" altLang="zh-TW" dirty="0"/>
          </a:p>
          <a:p>
            <a:pPr fontAlgn="base"/>
            <a:endParaRPr lang="zh-TW" altLang="en-US" dirty="0"/>
          </a:p>
        </p:txBody>
      </p:sp>
      <p:pic>
        <p:nvPicPr>
          <p:cNvPr id="8" name="圖片 7"/>
          <p:cNvPicPr>
            <a:picLocks noChangeAspect="1"/>
          </p:cNvPicPr>
          <p:nvPr/>
        </p:nvPicPr>
        <p:blipFill rotWithShape="1">
          <a:blip r:embed="rId2"/>
          <a:srcRect b="4277"/>
          <a:stretch/>
        </p:blipFill>
        <p:spPr>
          <a:xfrm>
            <a:off x="3437239" y="2419816"/>
            <a:ext cx="7066005" cy="1923591"/>
          </a:xfrm>
          <a:prstGeom prst="rect">
            <a:avLst/>
          </a:prstGeom>
        </p:spPr>
      </p:pic>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32</a:t>
            </a:fld>
            <a:endParaRPr lang="zh-TW" altLang="en-US"/>
          </a:p>
        </p:txBody>
      </p:sp>
      <p:graphicFrame>
        <p:nvGraphicFramePr>
          <p:cNvPr id="9" name="資料庫圖表 8"/>
          <p:cNvGraphicFramePr/>
          <p:nvPr>
            <p:extLst>
              <p:ext uri="{D42A27DB-BD31-4B8C-83A1-F6EECF244321}">
                <p14:modId xmlns:p14="http://schemas.microsoft.com/office/powerpoint/2010/main" val="316616809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78574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台灣</a:t>
            </a:r>
          </a:p>
        </p:txBody>
      </p:sp>
      <p:sp>
        <p:nvSpPr>
          <p:cNvPr id="3" name="內容版面配置區 2"/>
          <p:cNvSpPr>
            <a:spLocks noGrp="1"/>
          </p:cNvSpPr>
          <p:nvPr>
            <p:ph idx="1"/>
          </p:nvPr>
        </p:nvSpPr>
        <p:spPr/>
        <p:txBody>
          <a:bodyPr>
            <a:normAutofit/>
          </a:bodyPr>
          <a:lstStyle/>
          <a:p>
            <a:pPr fontAlgn="base"/>
            <a:r>
              <a:rPr lang="zh-TW" altLang="en-US" dirty="0"/>
              <a:t>台灣沒有相關法規，業者採用更嚴謹的方式規範，例如註冊帳戶，透過身分證、手機、</a:t>
            </a:r>
            <a:r>
              <a:rPr lang="en-US" altLang="zh-TW" dirty="0"/>
              <a:t>email</a:t>
            </a:r>
            <a:r>
              <a:rPr lang="zh-TW" altLang="en-US" dirty="0"/>
              <a:t>等認證，才能透過銀行匯款購買較大金額的比特幣</a:t>
            </a:r>
            <a:endParaRPr lang="en-US" altLang="zh-TW" dirty="0"/>
          </a:p>
          <a:p>
            <a:r>
              <a:rPr lang="zh-TW" altLang="en-US" dirty="0"/>
              <a:t>特幣交易平台</a:t>
            </a:r>
            <a:r>
              <a:rPr lang="en-US" altLang="zh-TW" dirty="0" err="1"/>
              <a:t>Maicoin</a:t>
            </a:r>
            <a:r>
              <a:rPr lang="en-US" altLang="zh-TW" dirty="0"/>
              <a:t> </a:t>
            </a:r>
          </a:p>
          <a:p>
            <a:pPr lvl="1"/>
            <a:r>
              <a:rPr lang="zh-TW" altLang="en-US" dirty="0" smtClean="0"/>
              <a:t>台灣</a:t>
            </a:r>
            <a:r>
              <a:rPr lang="zh-TW" altLang="en-US" dirty="0"/>
              <a:t>第一個比特幣買賣交易平台</a:t>
            </a:r>
            <a:r>
              <a:rPr lang="zh-TW" altLang="en-US" dirty="0" smtClean="0"/>
              <a:t>，積極</a:t>
            </a:r>
            <a:r>
              <a:rPr lang="zh-TW" altLang="en-US" dirty="0"/>
              <a:t>推動實體商家採用比特幣付款</a:t>
            </a:r>
            <a:endParaRPr lang="en-US" altLang="zh-TW" dirty="0"/>
          </a:p>
          <a:p>
            <a:pPr lvl="1"/>
            <a:r>
              <a:rPr lang="zh-TW" altLang="en-US" dirty="0"/>
              <a:t>台灣從</a:t>
            </a:r>
            <a:r>
              <a:rPr lang="en-US" altLang="zh-TW" dirty="0"/>
              <a:t>2015</a:t>
            </a:r>
            <a:r>
              <a:rPr lang="zh-TW" altLang="en-US" dirty="0"/>
              <a:t>起正式成為東北亞國家中接受比特幣人均商家數目最高的經濟體</a:t>
            </a:r>
            <a:endParaRPr lang="en-US" altLang="zh-TW" dirty="0"/>
          </a:p>
          <a:p>
            <a:pPr fontAlgn="base"/>
            <a:r>
              <a:rPr lang="zh-TW" altLang="en-US" dirty="0"/>
              <a:t>比特幣小額購買服務的</a:t>
            </a:r>
            <a:r>
              <a:rPr lang="en-US" altLang="zh-TW" dirty="0" err="1"/>
              <a:t>BitoEx</a:t>
            </a:r>
            <a:r>
              <a:rPr lang="zh-TW" altLang="en-US" dirty="0"/>
              <a:t>「幣託」</a:t>
            </a:r>
            <a:endParaRPr lang="en-US" altLang="zh-TW" dirty="0"/>
          </a:p>
          <a:p>
            <a:pPr lvl="1" fontAlgn="base"/>
            <a:r>
              <a:rPr lang="zh-TW" altLang="en-US" dirty="0"/>
              <a:t>購買人分為兩種，一種是想購買國外遊戲點數，卻沒有信用卡能支付的年輕人，在全家就能小額購買比特幣，再藉由比特幣購買點數；</a:t>
            </a:r>
            <a:endParaRPr lang="en-US" altLang="zh-TW" dirty="0"/>
          </a:p>
          <a:p>
            <a:pPr lvl="1" fontAlgn="base"/>
            <a:r>
              <a:rPr lang="zh-TW" altLang="en-US" dirty="0"/>
              <a:t>另一種就是投資客</a:t>
            </a:r>
          </a:p>
        </p:txBody>
      </p:sp>
      <p:graphicFrame>
        <p:nvGraphicFramePr>
          <p:cNvPr id="5" name="資料庫圖表 4"/>
          <p:cNvGraphicFramePr/>
          <p:nvPr>
            <p:extLst>
              <p:ext uri="{D42A27DB-BD31-4B8C-83A1-F6EECF244321}">
                <p14:modId xmlns:p14="http://schemas.microsoft.com/office/powerpoint/2010/main" val="187426485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頁尾版面配置區 3"/>
          <p:cNvSpPr>
            <a:spLocks noGrp="1"/>
          </p:cNvSpPr>
          <p:nvPr>
            <p:ph type="ftr" sz="quarter" idx="11"/>
          </p:nvPr>
        </p:nvSpPr>
        <p:spPr>
          <a:xfrm>
            <a:off x="-325545" y="6463420"/>
            <a:ext cx="12633732" cy="409470"/>
          </a:xfr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33</a:t>
            </a:fld>
            <a:endParaRPr lang="zh-TW" altLang="en-US"/>
          </a:p>
        </p:txBody>
      </p:sp>
    </p:spTree>
    <p:extLst>
      <p:ext uri="{BB962C8B-B14F-4D97-AF65-F5344CB8AC3E}">
        <p14:creationId xmlns:p14="http://schemas.microsoft.com/office/powerpoint/2010/main" val="41200347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機會</a:t>
            </a:r>
            <a:r>
              <a:rPr lang="en-US" altLang="zh-TW" dirty="0"/>
              <a:t>-</a:t>
            </a:r>
            <a:r>
              <a:rPr lang="zh-TW" altLang="en-US" dirty="0"/>
              <a:t>傳統公司的應對策略</a:t>
            </a:r>
          </a:p>
        </p:txBody>
      </p:sp>
      <p:sp>
        <p:nvSpPr>
          <p:cNvPr id="3" name="內容版面配置區 2"/>
          <p:cNvSpPr>
            <a:spLocks noGrp="1"/>
          </p:cNvSpPr>
          <p:nvPr>
            <p:ph idx="1"/>
          </p:nvPr>
        </p:nvSpPr>
        <p:spPr/>
        <p:txBody>
          <a:bodyPr/>
          <a:lstStyle/>
          <a:p>
            <a:pPr fontAlgn="base"/>
            <a:r>
              <a:rPr lang="zh-TW" altLang="en-US" b="1" dirty="0"/>
              <a:t>開發區塊鏈技術拚業務轉型</a:t>
            </a:r>
            <a:endParaRPr lang="en-US" altLang="zh-TW" b="1" dirty="0"/>
          </a:p>
          <a:p>
            <a:pPr lvl="1" fontAlgn="base"/>
            <a:r>
              <a:rPr lang="zh-TW" altLang="en-US" sz="2600" dirty="0"/>
              <a:t>全球最大半導體製造商</a:t>
            </a:r>
            <a:r>
              <a:rPr lang="en-US" altLang="zh-TW" sz="2600" dirty="0"/>
              <a:t>Intel</a:t>
            </a:r>
            <a:r>
              <a:rPr lang="zh-TW" altLang="en-US" sz="2600" dirty="0"/>
              <a:t>宣布全球將裁員</a:t>
            </a:r>
            <a:r>
              <a:rPr lang="en-US" altLang="zh-TW" sz="2600" dirty="0"/>
              <a:t>1</a:t>
            </a:r>
            <a:r>
              <a:rPr lang="zh-TW" altLang="en-US" sz="2600" dirty="0"/>
              <a:t>萬</a:t>
            </a:r>
            <a:r>
              <a:rPr lang="en-US" altLang="zh-TW" sz="2600" dirty="0"/>
              <a:t>2000</a:t>
            </a:r>
            <a:r>
              <a:rPr lang="zh-TW" altLang="en-US" sz="2600" dirty="0"/>
              <a:t>人，表態將投資更多在區塊鏈的領域</a:t>
            </a:r>
            <a:r>
              <a:rPr lang="en-US" altLang="zh-TW" sz="2600" dirty="0"/>
              <a:t>—</a:t>
            </a:r>
            <a:r>
              <a:rPr lang="zh-TW" altLang="en-US" sz="2600" dirty="0"/>
              <a:t>推出區塊鏈開發平台</a:t>
            </a:r>
            <a:r>
              <a:rPr lang="en-US" altLang="zh-TW" sz="2600" dirty="0" err="1"/>
              <a:t>Sawtooth</a:t>
            </a:r>
            <a:r>
              <a:rPr lang="en-US" altLang="zh-TW" sz="2600" dirty="0"/>
              <a:t> Lake</a:t>
            </a:r>
            <a:r>
              <a:rPr lang="zh-TW" altLang="en-US" sz="2600" dirty="0"/>
              <a:t>，希望透過區塊鏈去中心、透明化、永久記錄的特性，為</a:t>
            </a:r>
            <a:r>
              <a:rPr lang="zh-TW" altLang="en-US" sz="2600" b="1" dirty="0"/>
              <a:t>跨產業交易</a:t>
            </a:r>
            <a:r>
              <a:rPr lang="zh-TW" altLang="en-US" sz="2600" dirty="0"/>
              <a:t>提供更多可能</a:t>
            </a:r>
            <a:endParaRPr lang="en-US" altLang="zh-TW" sz="2600" dirty="0"/>
          </a:p>
          <a:p>
            <a:pPr lvl="1" fontAlgn="base"/>
            <a:r>
              <a:rPr lang="en-US" altLang="zh-TW" sz="2600" dirty="0"/>
              <a:t>IBM</a:t>
            </a:r>
            <a:r>
              <a:rPr lang="zh-TW" altLang="en-US" sz="2600" dirty="0"/>
              <a:t>、摩根大通公司（</a:t>
            </a:r>
            <a:r>
              <a:rPr lang="en-US" altLang="zh-TW" sz="2600" dirty="0"/>
              <a:t>JPMorgan</a:t>
            </a:r>
            <a:r>
              <a:rPr lang="zh-TW" altLang="en-US" sz="2600" dirty="0"/>
              <a:t>）、倫敦證券交易所（</a:t>
            </a:r>
            <a:r>
              <a:rPr lang="en-US" altLang="zh-TW" sz="2600" dirty="0"/>
              <a:t>London Stock Exchange</a:t>
            </a:r>
            <a:r>
              <a:rPr lang="zh-TW" altLang="en-US" sz="2600" dirty="0"/>
              <a:t>）以及富國銀行（</a:t>
            </a:r>
            <a:r>
              <a:rPr lang="en-US" altLang="zh-TW" sz="2600" dirty="0"/>
              <a:t>Wells Fargo Bank</a:t>
            </a:r>
            <a:r>
              <a:rPr lang="zh-TW" altLang="en-US" sz="2600" dirty="0"/>
              <a:t>）共同宣佈「開放帳本計畫」（</a:t>
            </a:r>
            <a:r>
              <a:rPr lang="en-US" altLang="zh-TW" sz="2600" dirty="0"/>
              <a:t>Open Ledger Project</a:t>
            </a:r>
            <a:r>
              <a:rPr lang="zh-TW" altLang="en-US" sz="2600" dirty="0"/>
              <a:t>），一個新的聯營企業會使企業能簡單的建立自己的</a:t>
            </a:r>
            <a:r>
              <a:rPr lang="zh-TW" altLang="en-US" sz="2600" b="1" dirty="0"/>
              <a:t>網路錢包</a:t>
            </a:r>
            <a:r>
              <a:rPr lang="zh-TW" altLang="en-US" sz="2600" dirty="0"/>
              <a:t>技術</a:t>
            </a:r>
            <a:endParaRPr lang="en-US" altLang="zh-TW" sz="2600" dirty="0"/>
          </a:p>
          <a:p>
            <a:pPr lvl="1" fontAlgn="base"/>
            <a:endParaRPr lang="zh-TW" altLang="en-US" dirty="0"/>
          </a:p>
        </p:txBody>
      </p:sp>
      <p:graphicFrame>
        <p:nvGraphicFramePr>
          <p:cNvPr id="5" name="資料庫圖表 4"/>
          <p:cNvGraphicFramePr/>
          <p:nvPr>
            <p:extLst>
              <p:ext uri="{D42A27DB-BD31-4B8C-83A1-F6EECF244321}">
                <p14:modId xmlns:p14="http://schemas.microsoft.com/office/powerpoint/2010/main" val="207123643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34</a:t>
            </a:fld>
            <a:endParaRPr lang="zh-TW" altLang="en-US"/>
          </a:p>
        </p:txBody>
      </p:sp>
    </p:spTree>
    <p:extLst>
      <p:ext uri="{BB962C8B-B14F-4D97-AF65-F5344CB8AC3E}">
        <p14:creationId xmlns:p14="http://schemas.microsoft.com/office/powerpoint/2010/main" val="34298482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虛擬貨幣的議題</a:t>
            </a:r>
          </a:p>
        </p:txBody>
      </p:sp>
      <p:sp>
        <p:nvSpPr>
          <p:cNvPr id="3" name="內容版面配置區 2"/>
          <p:cNvSpPr>
            <a:spLocks noGrp="1"/>
          </p:cNvSpPr>
          <p:nvPr>
            <p:ph idx="1"/>
          </p:nvPr>
        </p:nvSpPr>
        <p:spPr>
          <a:xfrm>
            <a:off x="612057" y="1511910"/>
            <a:ext cx="11002297" cy="4702124"/>
          </a:xfrm>
        </p:spPr>
        <p:txBody>
          <a:bodyPr>
            <a:normAutofit/>
          </a:bodyPr>
          <a:lstStyle/>
          <a:p>
            <a:r>
              <a:rPr lang="zh-TW" altLang="zh-TW" sz="2800" dirty="0"/>
              <a:t>比特幣對金融體系的衝擊</a:t>
            </a:r>
            <a:endParaRPr lang="en-US" altLang="zh-TW" sz="2800" dirty="0"/>
          </a:p>
          <a:p>
            <a:pPr lvl="1"/>
            <a:r>
              <a:rPr lang="zh-TW" altLang="zh-TW" dirty="0">
                <a:solidFill>
                  <a:srgbClr val="222222"/>
                </a:solidFill>
                <a:highlight>
                  <a:srgbClr val="FFFFFF"/>
                </a:highlight>
              </a:rPr>
              <a:t>無國界的虛擬貨幣卻帶來很大挑戰，因為政府無權監管</a:t>
            </a:r>
            <a:endParaRPr lang="en-US" altLang="zh-TW" dirty="0"/>
          </a:p>
          <a:p>
            <a:pPr lvl="1"/>
            <a:r>
              <a:rPr lang="zh-TW" altLang="zh-TW" dirty="0"/>
              <a:t>挑戰美元霸權</a:t>
            </a:r>
            <a:endParaRPr lang="en-US" altLang="zh-TW" dirty="0"/>
          </a:p>
          <a:p>
            <a:pPr lvl="1"/>
            <a:r>
              <a:rPr lang="zh-TW" altLang="zh-TW" dirty="0"/>
              <a:t>挑戰國家主權</a:t>
            </a:r>
            <a:endParaRPr lang="en-US" altLang="zh-TW" dirty="0"/>
          </a:p>
          <a:p>
            <a:r>
              <a:rPr lang="zh-TW" altLang="zh-TW" sz="2800" dirty="0"/>
              <a:t>各國對虛擬貨幣的政策</a:t>
            </a:r>
            <a:endParaRPr lang="en-US" altLang="zh-TW" sz="2800" dirty="0"/>
          </a:p>
          <a:p>
            <a:pPr lvl="1"/>
            <a:r>
              <a:rPr lang="zh-CN" altLang="en-US" dirty="0"/>
              <a:t>歐盟</a:t>
            </a:r>
            <a:r>
              <a:rPr lang="zh-TW" altLang="zh-CN" dirty="0">
                <a:latin typeface="標楷體"/>
                <a:ea typeface="標楷體"/>
              </a:rPr>
              <a:t>：</a:t>
            </a:r>
            <a:r>
              <a:rPr lang="zh-TW" altLang="zh-CN" dirty="0"/>
              <a:t>視為一種貨幣，無須收取加值稅</a:t>
            </a:r>
            <a:endParaRPr lang="en-US" altLang="zh-TW" dirty="0"/>
          </a:p>
          <a:p>
            <a:pPr lvl="1"/>
            <a:r>
              <a:rPr lang="zh-CN" altLang="en-US" dirty="0"/>
              <a:t>美國</a:t>
            </a:r>
            <a:r>
              <a:rPr lang="zh-TW" altLang="zh-CN" dirty="0">
                <a:latin typeface="標楷體"/>
                <a:ea typeface="標楷體"/>
              </a:rPr>
              <a:t>：</a:t>
            </a:r>
            <a:r>
              <a:rPr lang="zh-TW" altLang="zh-CN" dirty="0"/>
              <a:t>視為一種商品，</a:t>
            </a:r>
            <a:r>
              <a:rPr lang="zh-TW" altLang="en-US" dirty="0"/>
              <a:t>交易</a:t>
            </a:r>
            <a:r>
              <a:rPr lang="zh-TW" altLang="zh-CN" dirty="0"/>
              <a:t>需課稅</a:t>
            </a:r>
          </a:p>
          <a:p>
            <a:pPr lvl="1"/>
            <a:r>
              <a:rPr lang="zh-TW" altLang="en-US" dirty="0"/>
              <a:t>台灣</a:t>
            </a:r>
            <a:r>
              <a:rPr lang="zh-TW" altLang="zh-CN" dirty="0">
                <a:latin typeface="標楷體"/>
                <a:ea typeface="標楷體"/>
              </a:rPr>
              <a:t>：</a:t>
            </a:r>
            <a:r>
              <a:rPr lang="zh-TW" altLang="zh-CN" dirty="0"/>
              <a:t>虛擬商品，不受官方管制</a:t>
            </a:r>
            <a:endParaRPr lang="zh-TW" altLang="en-US" dirty="0"/>
          </a:p>
          <a:p>
            <a:pPr lvl="1"/>
            <a:r>
              <a:rPr lang="zh-TW" altLang="en-US" dirty="0"/>
              <a:t>中國</a:t>
            </a:r>
            <a:r>
              <a:rPr lang="zh-TW" altLang="zh-CN" dirty="0"/>
              <a:t>：</a:t>
            </a:r>
            <a:r>
              <a:rPr lang="zh-TW" altLang="en-US" dirty="0"/>
              <a:t>不視為貨幣，不能夠在市場上流通</a:t>
            </a:r>
          </a:p>
          <a:p>
            <a:pPr lvl="1"/>
            <a:endParaRPr lang="zh-TW" altLang="en-US" dirty="0"/>
          </a:p>
        </p:txBody>
      </p:sp>
      <p:graphicFrame>
        <p:nvGraphicFramePr>
          <p:cNvPr id="5" name="資料庫圖表 4"/>
          <p:cNvGraphicFramePr/>
          <p:nvPr>
            <p:extLst>
              <p:ext uri="{D42A27DB-BD31-4B8C-83A1-F6EECF244321}">
                <p14:modId xmlns:p14="http://schemas.microsoft.com/office/powerpoint/2010/main" val="233870433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35</a:t>
            </a:fld>
            <a:endParaRPr lang="zh-TW" altLang="en-US"/>
          </a:p>
        </p:txBody>
      </p:sp>
    </p:spTree>
    <p:extLst>
      <p:ext uri="{BB962C8B-B14F-4D97-AF65-F5344CB8AC3E}">
        <p14:creationId xmlns:p14="http://schemas.microsoft.com/office/powerpoint/2010/main" val="30094198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虛擬貨幣的議題</a:t>
            </a:r>
          </a:p>
        </p:txBody>
      </p:sp>
      <p:sp>
        <p:nvSpPr>
          <p:cNvPr id="3" name="內容版面配置區 2"/>
          <p:cNvSpPr>
            <a:spLocks noGrp="1"/>
          </p:cNvSpPr>
          <p:nvPr>
            <p:ph idx="1"/>
          </p:nvPr>
        </p:nvSpPr>
        <p:spPr>
          <a:xfrm>
            <a:off x="661042" y="1442182"/>
            <a:ext cx="11002297" cy="4702124"/>
          </a:xfrm>
        </p:spPr>
        <p:txBody>
          <a:bodyPr>
            <a:normAutofit/>
          </a:bodyPr>
          <a:lstStyle/>
          <a:p>
            <a:r>
              <a:rPr lang="zh-TW" altLang="en-US" sz="3600" dirty="0"/>
              <a:t>比特</a:t>
            </a:r>
            <a:r>
              <a:rPr lang="zh-TW" altLang="en-US" sz="3600" dirty="0" smtClean="0"/>
              <a:t>幣難以取代</a:t>
            </a:r>
            <a:r>
              <a:rPr lang="zh-TW" altLang="en-US" sz="3600" dirty="0"/>
              <a:t>傳統貨幣</a:t>
            </a:r>
            <a:endParaRPr lang="en-US" altLang="zh-TW" sz="3600" dirty="0"/>
          </a:p>
          <a:p>
            <a:pPr lvl="1"/>
            <a:r>
              <a:rPr lang="zh-TW" altLang="en-US" sz="2800" dirty="0"/>
              <a:t>比特幣缺乏價值穩定的基礎</a:t>
            </a:r>
            <a:endParaRPr lang="en-US" altLang="zh-TW" sz="2800" dirty="0"/>
          </a:p>
          <a:p>
            <a:pPr lvl="1"/>
            <a:r>
              <a:rPr lang="zh-TW" altLang="en-US" sz="2800" dirty="0"/>
              <a:t>央行的作用不可替代</a:t>
            </a:r>
            <a:endParaRPr lang="en-US" altLang="zh-TW" sz="2800" dirty="0"/>
          </a:p>
          <a:p>
            <a:pPr lvl="1"/>
            <a:r>
              <a:rPr lang="zh-TW" altLang="en-US" sz="2800" dirty="0"/>
              <a:t>比特幣總量固定 不利財富增長</a:t>
            </a:r>
            <a:endParaRPr lang="en-US" altLang="zh-TW" sz="2800" dirty="0"/>
          </a:p>
          <a:p>
            <a:pPr lvl="1"/>
            <a:r>
              <a:rPr lang="zh-TW" altLang="en-US" sz="2800" dirty="0"/>
              <a:t>經濟發展不可缺少信念和信譽</a:t>
            </a:r>
            <a:endParaRPr lang="en-US" altLang="zh-TW" sz="2800" dirty="0"/>
          </a:p>
          <a:p>
            <a:pPr marL="0" lvl="1" indent="0">
              <a:spcBef>
                <a:spcPts val="1000"/>
              </a:spcBef>
              <a:buNone/>
            </a:pPr>
            <a:endParaRPr lang="zh-TW" altLang="en-US" sz="1600" dirty="0"/>
          </a:p>
          <a:p>
            <a:pPr lvl="1"/>
            <a:endParaRPr lang="zh-TW" altLang="en-US" sz="1800" dirty="0"/>
          </a:p>
          <a:p>
            <a:pPr lvl="1"/>
            <a:endParaRPr lang="zh-TW" altLang="en-US" sz="1800"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36</a:t>
            </a:fld>
            <a:endParaRPr lang="zh-TW" altLang="en-US"/>
          </a:p>
        </p:txBody>
      </p:sp>
    </p:spTree>
    <p:extLst>
      <p:ext uri="{BB962C8B-B14F-4D97-AF65-F5344CB8AC3E}">
        <p14:creationId xmlns:p14="http://schemas.microsoft.com/office/powerpoint/2010/main" val="2317551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虛擬通貨發展之挑戰</a:t>
            </a:r>
          </a:p>
        </p:txBody>
      </p:sp>
      <p:sp>
        <p:nvSpPr>
          <p:cNvPr id="3" name="內容版面配置區 2"/>
          <p:cNvSpPr>
            <a:spLocks noGrp="1"/>
          </p:cNvSpPr>
          <p:nvPr>
            <p:ph idx="1"/>
          </p:nvPr>
        </p:nvSpPr>
        <p:spPr/>
        <p:txBody>
          <a:bodyPr>
            <a:normAutofit/>
          </a:bodyPr>
          <a:lstStyle/>
          <a:p>
            <a:pPr marL="514350" indent="-514350">
              <a:buFont typeface="+mj-lt"/>
              <a:buAutoNum type="arabicParenR"/>
            </a:pPr>
            <a:r>
              <a:rPr lang="zh-TW" altLang="en-US" dirty="0"/>
              <a:t>虛擬通貨難以監管：其匿名性與網路跨國流通特性，增加監管複雜度；且無中心管理機構，難以針對特定對象進行規範</a:t>
            </a:r>
          </a:p>
          <a:p>
            <a:pPr marL="514350" indent="-514350">
              <a:buFont typeface="+mj-lt"/>
              <a:buAutoNum type="arabicParenR"/>
            </a:pPr>
            <a:r>
              <a:rPr lang="zh-TW" altLang="en-US" dirty="0"/>
              <a:t>有礙洗錢防制與資助恐怖主義疑慮：虛擬通貨的不透明性，可隱藏或偽裝資金來源或目的，從而有利於洗錢、資助恐怖分子和逃避制裁</a:t>
            </a:r>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37</a:t>
            </a:fld>
            <a:endParaRPr lang="zh-TW" altLang="en-US"/>
          </a:p>
        </p:txBody>
      </p:sp>
      <p:pic>
        <p:nvPicPr>
          <p:cNvPr id="7" name="圖片 6"/>
          <p:cNvPicPr>
            <a:picLocks noChangeAspect="1"/>
          </p:cNvPicPr>
          <p:nvPr/>
        </p:nvPicPr>
        <p:blipFill>
          <a:blip r:embed="rId8"/>
          <a:stretch>
            <a:fillRect/>
          </a:stretch>
        </p:blipFill>
        <p:spPr>
          <a:xfrm>
            <a:off x="2562830" y="3373570"/>
            <a:ext cx="6762402" cy="3090175"/>
          </a:xfrm>
          <a:prstGeom prst="rect">
            <a:avLst/>
          </a:prstGeom>
        </p:spPr>
      </p:pic>
    </p:spTree>
    <p:extLst>
      <p:ext uri="{BB962C8B-B14F-4D97-AF65-F5344CB8AC3E}">
        <p14:creationId xmlns:p14="http://schemas.microsoft.com/office/powerpoint/2010/main" val="33303793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虛擬通貨發展之挑戰</a:t>
            </a:r>
          </a:p>
        </p:txBody>
      </p:sp>
      <p:sp>
        <p:nvSpPr>
          <p:cNvPr id="3" name="內容版面配置區 2"/>
          <p:cNvSpPr>
            <a:spLocks noGrp="1"/>
          </p:cNvSpPr>
          <p:nvPr>
            <p:ph idx="1"/>
          </p:nvPr>
        </p:nvSpPr>
        <p:spPr/>
        <p:txBody>
          <a:bodyPr>
            <a:normAutofit/>
          </a:bodyPr>
          <a:lstStyle/>
          <a:p>
            <a:pPr marL="514350" indent="-514350">
              <a:buFont typeface="+mj-lt"/>
              <a:buAutoNum type="arabicParenR" startAt="3"/>
            </a:pPr>
            <a:r>
              <a:rPr lang="zh-TW" altLang="en-US" dirty="0"/>
              <a:t>消費者保護議題：包括系統本身癱瘓、交易平台惡意倒閉、網路盜竊或駭客攻擊，以及錯誤交易無法修正等風險，對消費者缺乏相關保障機制</a:t>
            </a:r>
            <a:endParaRPr lang="en-US" altLang="zh-TW" dirty="0"/>
          </a:p>
          <a:p>
            <a:pPr marL="514350" indent="-514350">
              <a:buFont typeface="+mj-lt"/>
              <a:buAutoNum type="arabicParenR" startAt="3"/>
            </a:pPr>
            <a:r>
              <a:rPr lang="zh-TW" altLang="en-US" dirty="0"/>
              <a:t>稅務問題：虛擬通貨除可能被利用作為逃漏稅工具外，各國對其如何課稅，作法不一</a:t>
            </a:r>
          </a:p>
          <a:p>
            <a:pPr marL="514350" indent="-514350">
              <a:buFont typeface="+mj-lt"/>
              <a:buAutoNum type="arabicParenR" startAt="3"/>
            </a:pPr>
            <a:r>
              <a:rPr lang="zh-TW" altLang="en-US" dirty="0"/>
              <a:t>外匯管制與資金移動管理問題：目前各國外匯管制體系對虛擬通貨系統的適用性並不明確，因此透過虛擬通貨跨國交易以規避資本管制之潛在可能性極高</a:t>
            </a:r>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38</a:t>
            </a:fld>
            <a:endParaRPr lang="zh-TW" altLang="en-US"/>
          </a:p>
        </p:txBody>
      </p:sp>
    </p:spTree>
    <p:extLst>
      <p:ext uri="{BB962C8B-B14F-4D97-AF65-F5344CB8AC3E}">
        <p14:creationId xmlns:p14="http://schemas.microsoft.com/office/powerpoint/2010/main" val="29889335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solidFill>
                  <a:schemeClr val="accent1"/>
                </a:solidFill>
              </a:rPr>
              <a:t>貨幣是甚麼？</a:t>
            </a:r>
            <a:endParaRPr lang="zh-TW" altLang="en-US" dirty="0"/>
          </a:p>
        </p:txBody>
      </p:sp>
      <p:sp>
        <p:nvSpPr>
          <p:cNvPr id="3" name="內容版面配置區 2"/>
          <p:cNvSpPr>
            <a:spLocks noGrp="1"/>
          </p:cNvSpPr>
          <p:nvPr>
            <p:ph idx="1"/>
          </p:nvPr>
        </p:nvSpPr>
        <p:spPr/>
        <p:txBody>
          <a:bodyPr>
            <a:normAutofit/>
          </a:bodyPr>
          <a:lstStyle/>
          <a:p>
            <a:r>
              <a:rPr kumimoji="1" lang="zh-TW" altLang="en-US" dirty="0"/>
              <a:t>理想貨幣特性</a:t>
            </a:r>
          </a:p>
          <a:p>
            <a:pPr lvl="1"/>
            <a:r>
              <a:rPr kumimoji="1" lang="zh-TW" altLang="en-US" sz="2600" dirty="0"/>
              <a:t>可儲存性</a:t>
            </a:r>
            <a:r>
              <a:rPr kumimoji="1" lang="en-US" altLang="zh-TW" sz="2600" dirty="0"/>
              <a:t>(storability)</a:t>
            </a:r>
            <a:r>
              <a:rPr kumimoji="1" lang="zh-TW" altLang="en-US" sz="2600" dirty="0"/>
              <a:t>：可長期使用而不易毀損</a:t>
            </a:r>
          </a:p>
          <a:p>
            <a:pPr lvl="1"/>
            <a:r>
              <a:rPr kumimoji="1" lang="zh-TW" altLang="en-US" sz="2600" dirty="0"/>
              <a:t>可攜帶性</a:t>
            </a:r>
            <a:r>
              <a:rPr kumimoji="1" lang="en-US" altLang="zh-TW" sz="2600" dirty="0"/>
              <a:t>(portability)</a:t>
            </a:r>
            <a:r>
              <a:rPr kumimoji="1" lang="zh-TW" altLang="en-US" sz="2600" dirty="0"/>
              <a:t>：體積與重量是中，易於攜帶</a:t>
            </a:r>
          </a:p>
          <a:p>
            <a:pPr lvl="1"/>
            <a:r>
              <a:rPr kumimoji="1" lang="zh-TW" altLang="en-US" sz="2600" dirty="0"/>
              <a:t>可辨識性</a:t>
            </a:r>
            <a:r>
              <a:rPr kumimoji="1" lang="en-US" altLang="zh-TW" sz="2600" dirty="0"/>
              <a:t>(</a:t>
            </a:r>
            <a:r>
              <a:rPr kumimoji="1" lang="en-US" altLang="zh-TW" sz="2600" dirty="0" err="1"/>
              <a:t>recognizability</a:t>
            </a:r>
            <a:r>
              <a:rPr kumimoji="1" lang="en-US" altLang="zh-TW" sz="2600" dirty="0"/>
              <a:t>)</a:t>
            </a:r>
            <a:r>
              <a:rPr kumimoji="1" lang="zh-TW" altLang="en-US" sz="2600" dirty="0"/>
              <a:t>：品質一致且易於辨識</a:t>
            </a:r>
          </a:p>
          <a:p>
            <a:pPr lvl="1"/>
            <a:r>
              <a:rPr kumimoji="1" lang="zh-TW" altLang="en-US" sz="2600" dirty="0"/>
              <a:t>可分割性</a:t>
            </a:r>
            <a:r>
              <a:rPr kumimoji="1" lang="en-US" altLang="zh-TW" sz="2600" dirty="0"/>
              <a:t>(divisibility)</a:t>
            </a:r>
            <a:r>
              <a:rPr kumimoji="1" lang="zh-TW" altLang="en-US" sz="2600" dirty="0"/>
              <a:t>：價值適中且易於分割</a:t>
            </a:r>
            <a:endParaRPr kumimoji="1" lang="en-US" altLang="zh-TW" sz="2600" dirty="0"/>
          </a:p>
          <a:p>
            <a:r>
              <a:rPr lang="zh-TW" altLang="en-US" dirty="0"/>
              <a:t>貨幣的演進</a:t>
            </a:r>
          </a:p>
          <a:p>
            <a:pPr marL="971550" lvl="1" indent="-514350">
              <a:buFont typeface="Wingdings" panose="05000000000000000000" pitchFamily="2" charset="2"/>
              <a:buAutoNum type="circleNumWdWhitePlain"/>
            </a:pPr>
            <a:r>
              <a:rPr lang="zh-TW" altLang="en-US" sz="2600" dirty="0"/>
              <a:t>商品貨幣（</a:t>
            </a:r>
            <a:r>
              <a:rPr lang="en-US" altLang="zh-TW" sz="2600" dirty="0"/>
              <a:t>commodity money</a:t>
            </a:r>
            <a:r>
              <a:rPr lang="zh-TW" altLang="en-US" sz="2600" dirty="0"/>
              <a:t>）</a:t>
            </a:r>
          </a:p>
          <a:p>
            <a:pPr marL="971550" lvl="1" indent="-514350">
              <a:buFont typeface="Wingdings" panose="05000000000000000000" pitchFamily="2" charset="2"/>
              <a:buAutoNum type="circleNumWdWhitePlain"/>
            </a:pPr>
            <a:r>
              <a:rPr lang="zh-TW" altLang="en-US" sz="2600" dirty="0"/>
              <a:t>信用貨幣（</a:t>
            </a:r>
            <a:r>
              <a:rPr lang="en-US" altLang="zh-TW" sz="2600" dirty="0"/>
              <a:t>credit money</a:t>
            </a:r>
            <a:r>
              <a:rPr lang="zh-TW" altLang="en-US" sz="2600" dirty="0"/>
              <a:t>）</a:t>
            </a:r>
            <a:r>
              <a:rPr lang="en-US" altLang="zh-TW" sz="2600" dirty="0"/>
              <a:t>: </a:t>
            </a:r>
            <a:r>
              <a:rPr lang="zh-TW" altLang="en-US" sz="2600" dirty="0"/>
              <a:t>可兌換紙幣→不可兌換紙幣→支票</a:t>
            </a:r>
          </a:p>
          <a:p>
            <a:pPr marL="971550" lvl="1" indent="-514350">
              <a:buFont typeface="Wingdings" panose="05000000000000000000" pitchFamily="2" charset="2"/>
              <a:buAutoNum type="circleNumWdWhitePlain"/>
            </a:pPr>
            <a:r>
              <a:rPr lang="zh-TW" altLang="en-US" sz="2600" dirty="0"/>
              <a:t>塑膠貨幣（</a:t>
            </a:r>
            <a:r>
              <a:rPr lang="en-US" altLang="zh-TW" sz="2600" dirty="0"/>
              <a:t>plastic money</a:t>
            </a:r>
            <a:r>
              <a:rPr lang="zh-TW" altLang="en-US" sz="2600" dirty="0"/>
              <a:t>）</a:t>
            </a:r>
            <a:r>
              <a:rPr lang="en-US" altLang="zh-TW" sz="2600" dirty="0"/>
              <a:t>: </a:t>
            </a:r>
            <a:r>
              <a:rPr lang="zh-TW" altLang="en-US" sz="2600" dirty="0"/>
              <a:t>簽帳卡、信用卡、轉帳卡</a:t>
            </a:r>
          </a:p>
          <a:p>
            <a:pPr marL="971550" lvl="1" indent="-514350">
              <a:buFont typeface="Wingdings" panose="05000000000000000000" pitchFamily="2" charset="2"/>
              <a:buAutoNum type="circleNumWdWhitePlain"/>
            </a:pPr>
            <a:r>
              <a:rPr lang="zh-TW" altLang="en-US" sz="2600" dirty="0"/>
              <a:t>電子貨幣（</a:t>
            </a:r>
            <a:r>
              <a:rPr lang="en-US" altLang="zh-TW" sz="2600" dirty="0"/>
              <a:t>electronic money</a:t>
            </a:r>
            <a:r>
              <a:rPr lang="zh-TW" altLang="en-US" sz="2600" dirty="0"/>
              <a:t>）</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4</a:t>
            </a:fld>
            <a:endParaRPr lang="zh-TW" altLang="en-US"/>
          </a:p>
        </p:txBody>
      </p:sp>
      <p:graphicFrame>
        <p:nvGraphicFramePr>
          <p:cNvPr id="7" name="資料庫圖表 6"/>
          <p:cNvGraphicFramePr/>
          <p:nvPr>
            <p:extLst>
              <p:ext uri="{D42A27DB-BD31-4B8C-83A1-F6EECF244321}">
                <p14:modId xmlns:p14="http://schemas.microsoft.com/office/powerpoint/2010/main" val="288260491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8088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solidFill>
                  <a:schemeClr val="accent1"/>
                </a:solidFill>
              </a:rPr>
              <a:t>貨幣分類</a:t>
            </a:r>
            <a:endParaRPr lang="zh-TW" altLang="en-US" dirty="0"/>
          </a:p>
        </p:txBody>
      </p:sp>
      <p:sp>
        <p:nvSpPr>
          <p:cNvPr id="4" name="頁尾版面配置區 3"/>
          <p:cNvSpPr>
            <a:spLocks noGrp="1"/>
          </p:cNvSpPr>
          <p:nvPr>
            <p:ph type="ftr" sz="quarter" idx="11"/>
          </p:nvPr>
        </p:nvSpPr>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5</a:t>
            </a:fld>
            <a:endParaRPr lang="zh-TW" altLang="en-US"/>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內容版面配置區 7"/>
          <p:cNvGraphicFramePr>
            <a:graphicFrameLocks/>
          </p:cNvGraphicFramePr>
          <p:nvPr>
            <p:extLst>
              <p:ext uri="{D42A27DB-BD31-4B8C-83A1-F6EECF244321}">
                <p14:modId xmlns:p14="http://schemas.microsoft.com/office/powerpoint/2010/main" val="20780793"/>
              </p:ext>
            </p:extLst>
          </p:nvPr>
        </p:nvGraphicFramePr>
        <p:xfrm>
          <a:off x="612979" y="1682787"/>
          <a:ext cx="11001375" cy="44327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9703525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早期的貨幣</a:t>
            </a:r>
          </a:p>
        </p:txBody>
      </p:sp>
      <p:sp>
        <p:nvSpPr>
          <p:cNvPr id="3" name="內容版面配置區 2"/>
          <p:cNvSpPr>
            <a:spLocks noGrp="1"/>
          </p:cNvSpPr>
          <p:nvPr>
            <p:ph idx="1"/>
          </p:nvPr>
        </p:nvSpPr>
        <p:spPr/>
        <p:txBody>
          <a:bodyPr>
            <a:normAutofit fontScale="92500" lnSpcReduction="10000"/>
          </a:bodyPr>
          <a:lstStyle/>
          <a:p>
            <a:pPr marL="514350" indent="-514350">
              <a:buFont typeface="+mj-lt"/>
              <a:buAutoNum type="alphaUcPeriod"/>
            </a:pPr>
            <a:r>
              <a:rPr lang="zh-TW" altLang="en-US" dirty="0"/>
              <a:t>最早人類透過以物易物的方式，交換彼此所需要的物品（例如拿米換油、鹽等</a:t>
            </a:r>
            <a:r>
              <a:rPr lang="zh-TW" altLang="en-US" b="1" dirty="0"/>
              <a:t>商品貨幣</a:t>
            </a:r>
            <a:r>
              <a:rPr lang="zh-TW" altLang="en-US" dirty="0"/>
              <a:t>）</a:t>
            </a:r>
            <a:endParaRPr lang="en-US" altLang="zh-TW" dirty="0"/>
          </a:p>
          <a:p>
            <a:pPr marL="514350" indent="-514350">
              <a:buFont typeface="+mj-lt"/>
              <a:buAutoNum type="alphaUcPeriod"/>
            </a:pPr>
            <a:r>
              <a:rPr lang="zh-TW" altLang="en-US" dirty="0"/>
              <a:t>發明標準化的</a:t>
            </a:r>
            <a:r>
              <a:rPr lang="zh-TW" altLang="en-US" b="1" dirty="0"/>
              <a:t>金屬貨幣</a:t>
            </a:r>
            <a:r>
              <a:rPr lang="zh-TW" altLang="en-US" dirty="0"/>
              <a:t>，並由政府規定作為貨幣的金屬重量、成色與每個單位的價值（如：元寶、銀錠、銅幣）</a:t>
            </a:r>
            <a:endParaRPr lang="en-US" altLang="zh-TW" dirty="0"/>
          </a:p>
          <a:p>
            <a:pPr marL="228600" lvl="1">
              <a:spcBef>
                <a:spcPts val="1000"/>
              </a:spcBef>
            </a:pPr>
            <a:r>
              <a:rPr lang="zh-TW" altLang="en-US" sz="2600" dirty="0"/>
              <a:t>實物交易產生問題</a:t>
            </a:r>
          </a:p>
          <a:p>
            <a:pPr marL="685800" lvl="3">
              <a:spcBef>
                <a:spcPts val="1000"/>
              </a:spcBef>
            </a:pPr>
            <a:r>
              <a:rPr lang="zh-TW" altLang="en-US" sz="2600" dirty="0"/>
              <a:t>雙重需求偶合缺乏交易單位去量度物品價值</a:t>
            </a:r>
          </a:p>
          <a:p>
            <a:pPr marL="685800" lvl="3">
              <a:spcBef>
                <a:spcPts val="1000"/>
              </a:spcBef>
            </a:pPr>
            <a:r>
              <a:rPr lang="zh-TW" altLang="en-US" sz="2600" dirty="0"/>
              <a:t>缺乏價值儲藏方法</a:t>
            </a:r>
          </a:p>
          <a:p>
            <a:pPr marL="685800" lvl="3">
              <a:spcBef>
                <a:spcPts val="1000"/>
              </a:spcBef>
            </a:pPr>
            <a:r>
              <a:rPr lang="zh-TW" altLang="en-US" sz="2600" dirty="0"/>
              <a:t>缺乏理想的延期支付標準</a:t>
            </a:r>
          </a:p>
          <a:p>
            <a:pPr marL="685800" lvl="3">
              <a:spcBef>
                <a:spcPts val="1000"/>
              </a:spcBef>
            </a:pPr>
            <a:r>
              <a:rPr lang="zh-TW" altLang="en-US" sz="2600" dirty="0"/>
              <a:t>昂貴的運輸成本 </a:t>
            </a:r>
            <a:r>
              <a:rPr lang="en-US" altLang="zh-TW" sz="2600" dirty="0"/>
              <a:t>/ </a:t>
            </a:r>
            <a:r>
              <a:rPr lang="zh-TW" altLang="en-US" sz="2600" dirty="0"/>
              <a:t>物品的不可分割性 </a:t>
            </a:r>
            <a:endParaRPr lang="en-US" altLang="zh-TW" sz="2600" dirty="0"/>
          </a:p>
          <a:p>
            <a:pPr>
              <a:lnSpc>
                <a:spcPct val="110000"/>
              </a:lnSpc>
            </a:pPr>
            <a:r>
              <a:rPr lang="zh-TW" altLang="en-US" sz="2800" b="1" dirty="0">
                <a:solidFill>
                  <a:schemeClr val="accent1"/>
                </a:solidFill>
              </a:rPr>
              <a:t>人類邁入信用貨幣時代</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6</a:t>
            </a:fld>
            <a:endParaRPr lang="zh-TW" altLang="en-US"/>
          </a:p>
        </p:txBody>
      </p:sp>
      <p:graphicFrame>
        <p:nvGraphicFramePr>
          <p:cNvPr id="7" name="資料庫圖表 6"/>
          <p:cNvGraphicFramePr/>
          <p:nvPr>
            <p:extLst>
              <p:ext uri="{D42A27DB-BD31-4B8C-83A1-F6EECF244321}">
                <p14:modId xmlns:p14="http://schemas.microsoft.com/office/powerpoint/2010/main" val="288260491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0993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數位貨幣</a:t>
            </a:r>
          </a:p>
        </p:txBody>
      </p:sp>
      <p:sp>
        <p:nvSpPr>
          <p:cNvPr id="3" name="內容版面配置區 2"/>
          <p:cNvSpPr>
            <a:spLocks noGrp="1"/>
          </p:cNvSpPr>
          <p:nvPr>
            <p:ph idx="1"/>
          </p:nvPr>
        </p:nvSpPr>
        <p:spPr>
          <a:xfrm>
            <a:off x="574986" y="1474839"/>
            <a:ext cx="11002297" cy="4702124"/>
          </a:xfrm>
        </p:spPr>
        <p:txBody>
          <a:bodyPr>
            <a:normAutofit/>
          </a:bodyPr>
          <a:lstStyle/>
          <a:p>
            <a:r>
              <a:rPr lang="zh-TW" altLang="en-US" sz="2800" b="1" dirty="0">
                <a:solidFill>
                  <a:schemeClr val="accent1"/>
                </a:solidFill>
              </a:rPr>
              <a:t>電子貨幣</a:t>
            </a:r>
            <a:r>
              <a:rPr lang="en-US" altLang="zh-TW" sz="2800" b="1" dirty="0">
                <a:solidFill>
                  <a:schemeClr val="accent1"/>
                </a:solidFill>
              </a:rPr>
              <a:t>:</a:t>
            </a:r>
            <a:r>
              <a:rPr lang="zh-TW" altLang="en-US" sz="2800" b="1" dirty="0">
                <a:solidFill>
                  <a:schemeClr val="accent1"/>
                </a:solidFill>
              </a:rPr>
              <a:t> 傳統法定貨幣數位化</a:t>
            </a:r>
            <a:endParaRPr lang="en-US" altLang="zh-TW" sz="2800" b="1" dirty="0">
              <a:solidFill>
                <a:schemeClr val="accent1"/>
              </a:solidFill>
            </a:endParaRPr>
          </a:p>
          <a:p>
            <a:pPr lvl="1"/>
            <a:r>
              <a:rPr lang="zh-TW" altLang="en-US" dirty="0"/>
              <a:t>以數碼記帳的方式代替使用現金交易的貨幣系統</a:t>
            </a:r>
          </a:p>
          <a:p>
            <a:pPr lvl="1"/>
            <a:r>
              <a:rPr lang="zh-TW" altLang="en-US" dirty="0"/>
              <a:t>狹義：只能用於實體場所的磁條卡片或</a:t>
            </a:r>
            <a:r>
              <a:rPr lang="en-US" altLang="zh-TW" dirty="0"/>
              <a:t>IC</a:t>
            </a:r>
            <a:r>
              <a:rPr lang="zh-TW" altLang="en-US" dirty="0"/>
              <a:t>感應元件</a:t>
            </a:r>
          </a:p>
          <a:p>
            <a:pPr lvl="2"/>
            <a:r>
              <a:rPr lang="zh-TW" altLang="en-US" sz="2000" dirty="0"/>
              <a:t>主要指具有網上銀行功能的銀行卡、用於小額消費的電子卡片（車卡）</a:t>
            </a:r>
            <a:endParaRPr lang="en-US" altLang="zh-TW" sz="2000" dirty="0"/>
          </a:p>
          <a:p>
            <a:pPr lvl="1"/>
            <a:r>
              <a:rPr lang="zh-TW" altLang="en-US" dirty="0"/>
              <a:t>廣義：</a:t>
            </a:r>
          </a:p>
          <a:p>
            <a:pPr lvl="2"/>
            <a:r>
              <a:rPr lang="zh-TW" altLang="en-US" sz="2000" dirty="0"/>
              <a:t>擴指網路消費用的虛擬錢包，包括網上銀行、第三方支付平台（支付寶、</a:t>
            </a:r>
            <a:r>
              <a:rPr lang="en-US" altLang="zh-TW" sz="2000" dirty="0" err="1"/>
              <a:t>Paypal</a:t>
            </a:r>
            <a:r>
              <a:rPr lang="zh-TW" altLang="en-US" sz="2000" dirty="0"/>
              <a:t>等）</a:t>
            </a:r>
            <a:endParaRPr lang="en-US" altLang="zh-TW" sz="2000" dirty="0"/>
          </a:p>
          <a:p>
            <a:r>
              <a:rPr lang="zh-TW" altLang="en-US" sz="2800" b="1" dirty="0">
                <a:solidFill>
                  <a:schemeClr val="accent1"/>
                </a:solidFill>
              </a:rPr>
              <a:t>虛擬貨幣</a:t>
            </a:r>
            <a:endParaRPr lang="en-US" altLang="zh-TW" sz="2800" b="1" dirty="0">
              <a:solidFill>
                <a:schemeClr val="accent1"/>
              </a:solidFill>
            </a:endParaRPr>
          </a:p>
          <a:p>
            <a:pPr lvl="1"/>
            <a:r>
              <a:rPr lang="zh-TW" altLang="en-US" dirty="0"/>
              <a:t>特定虛擬社群成員價值記帳與交換媒介</a:t>
            </a:r>
            <a:endParaRPr lang="en-US" altLang="zh-TW" dirty="0"/>
          </a:p>
          <a:p>
            <a:pPr lvl="1"/>
            <a:r>
              <a:rPr lang="zh-TW" altLang="en-US" dirty="0"/>
              <a:t>各類商業機構自行發行，如航空公司里程積分、亞馬遜幣、臉書幣</a:t>
            </a:r>
            <a:endParaRPr lang="en-US" altLang="zh-TW" dirty="0"/>
          </a:p>
          <a:p>
            <a:pPr lvl="1"/>
            <a:r>
              <a:rPr lang="zh-TW" altLang="en-US" dirty="0"/>
              <a:t>虛擬貨幣數字貨幣（如比特幣、萊特幣、瑞波幣等）</a:t>
            </a:r>
          </a:p>
          <a:p>
            <a:pPr marL="457200" lvl="1" indent="0">
              <a:buNone/>
            </a:pPr>
            <a:endParaRPr lang="zh-TW" altLang="en-US" dirty="0"/>
          </a:p>
          <a:p>
            <a:pPr lvl="1"/>
            <a:endParaRPr lang="zh-TW" altLang="en-US" dirty="0"/>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7</a:t>
            </a:fld>
            <a:endParaRPr lang="zh-TW" altLang="en-US"/>
          </a:p>
        </p:txBody>
      </p:sp>
      <p:graphicFrame>
        <p:nvGraphicFramePr>
          <p:cNvPr id="7" name="資料庫圖表 6"/>
          <p:cNvGraphicFramePr/>
          <p:nvPr>
            <p:extLst>
              <p:ext uri="{D42A27DB-BD31-4B8C-83A1-F6EECF244321}">
                <p14:modId xmlns:p14="http://schemas.microsoft.com/office/powerpoint/2010/main" val="288260491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20109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虛擬貨幣 </a:t>
            </a:r>
            <a:r>
              <a:rPr lang="en-US" altLang="zh-TW" dirty="0"/>
              <a:t>Virtual Currency</a:t>
            </a:r>
            <a:endParaRPr lang="zh-TW" altLang="en-US" dirty="0"/>
          </a:p>
        </p:txBody>
      </p:sp>
      <p:sp>
        <p:nvSpPr>
          <p:cNvPr id="3" name="內容版面配置區 2"/>
          <p:cNvSpPr>
            <a:spLocks noGrp="1"/>
          </p:cNvSpPr>
          <p:nvPr>
            <p:ph idx="1"/>
          </p:nvPr>
        </p:nvSpPr>
        <p:spPr>
          <a:xfrm>
            <a:off x="612057" y="1474839"/>
            <a:ext cx="11293997" cy="4702124"/>
          </a:xfrm>
        </p:spPr>
        <p:txBody>
          <a:bodyPr>
            <a:normAutofit lnSpcReduction="10000"/>
          </a:bodyPr>
          <a:lstStyle/>
          <a:p>
            <a:r>
              <a:rPr lang="zh-TW" altLang="en-US" dirty="0"/>
              <a:t>定義</a:t>
            </a:r>
            <a:endParaRPr lang="en-US" altLang="zh-TW" dirty="0"/>
          </a:p>
          <a:p>
            <a:pPr lvl="1"/>
            <a:r>
              <a:rPr lang="zh-CN" altLang="en-US" u="sng" dirty="0">
                <a:latin typeface="+mn-ea"/>
              </a:rPr>
              <a:t>國際貨幣基金組織（</a:t>
            </a:r>
            <a:r>
              <a:rPr lang="en-US" altLang="zh-CN" u="sng" dirty="0">
                <a:latin typeface="+mn-ea"/>
              </a:rPr>
              <a:t>IMF</a:t>
            </a:r>
            <a:r>
              <a:rPr lang="en-US" altLang="zh-TW" u="sng" dirty="0">
                <a:latin typeface="+mn-ea"/>
              </a:rPr>
              <a:t>): </a:t>
            </a:r>
            <a:r>
              <a:rPr lang="zh-CN" altLang="en-US" dirty="0">
                <a:latin typeface="+mn-ea"/>
              </a:rPr>
              <a:t>虛擬貨幣是</a:t>
            </a:r>
            <a:r>
              <a:rPr lang="zh-CN" altLang="en-US" b="1" dirty="0">
                <a:latin typeface="+mn-ea"/>
              </a:rPr>
              <a:t>價值數</a:t>
            </a:r>
            <a:r>
              <a:rPr lang="zh-TW" altLang="en-US" b="1" dirty="0">
                <a:latin typeface="+mn-ea"/>
              </a:rPr>
              <a:t>位</a:t>
            </a:r>
            <a:r>
              <a:rPr lang="zh-CN" altLang="en-US" b="1" dirty="0">
                <a:latin typeface="+mn-ea"/>
              </a:rPr>
              <a:t>化</a:t>
            </a:r>
            <a:r>
              <a:rPr lang="zh-CN" altLang="en-US" dirty="0">
                <a:latin typeface="+mn-ea"/>
              </a:rPr>
              <a:t>表現，由私人機構發行並且使用自有的記賬單位，包括常見的電子優惠券、航空里程，加密</a:t>
            </a:r>
            <a:r>
              <a:rPr lang="zh-CN" altLang="en-US" dirty="0" smtClean="0">
                <a:latin typeface="+mn-ea"/>
              </a:rPr>
              <a:t>數</a:t>
            </a:r>
            <a:r>
              <a:rPr lang="zh-TW" altLang="en-US" smtClean="0">
                <a:latin typeface="+mn-ea"/>
              </a:rPr>
              <a:t>位</a:t>
            </a:r>
            <a:r>
              <a:rPr lang="zh-CN" altLang="en-US" smtClean="0">
                <a:latin typeface="+mn-ea"/>
              </a:rPr>
              <a:t>貨幣</a:t>
            </a:r>
            <a:r>
              <a:rPr lang="zh-CN" altLang="en-US" dirty="0">
                <a:latin typeface="+mn-ea"/>
              </a:rPr>
              <a:t>以及某些資產支持貨幣等。</a:t>
            </a:r>
            <a:endParaRPr lang="en-US" altLang="zh-TW" dirty="0">
              <a:latin typeface="+mn-ea"/>
            </a:endParaRPr>
          </a:p>
          <a:p>
            <a:pPr lvl="1"/>
            <a:endParaRPr lang="en-US" altLang="zh-TW" sz="1200" dirty="0"/>
          </a:p>
          <a:p>
            <a:pPr lvl="1"/>
            <a:r>
              <a:rPr lang="zh-TW" altLang="en-US" u="sng" dirty="0"/>
              <a:t>歐洲央行</a:t>
            </a:r>
            <a:r>
              <a:rPr lang="en-US" altLang="zh-TW" u="sng" dirty="0"/>
              <a:t>(ECB ) </a:t>
            </a:r>
            <a:r>
              <a:rPr lang="zh-TW" altLang="en-US" dirty="0"/>
              <a:t>：虛擬貨幣屬數位貨幣的一種，由開發者發行與管控，供特定</a:t>
            </a:r>
            <a:r>
              <a:rPr lang="zh-TW" altLang="en-US" b="1" dirty="0"/>
              <a:t>虛擬社群</a:t>
            </a:r>
            <a:r>
              <a:rPr lang="zh-TW" altLang="en-US" dirty="0"/>
              <a:t>成員使用</a:t>
            </a:r>
            <a:r>
              <a:rPr lang="zh-CN" altLang="en-US" dirty="0">
                <a:latin typeface="+mn-ea"/>
              </a:rPr>
              <a:t>。</a:t>
            </a:r>
            <a:endParaRPr lang="zh-TW" altLang="en-US" dirty="0"/>
          </a:p>
          <a:p>
            <a:pPr lvl="1"/>
            <a:r>
              <a:rPr lang="zh-TW" altLang="en-US" u="sng" dirty="0"/>
              <a:t>美國金融刑事執法網</a:t>
            </a:r>
            <a:r>
              <a:rPr lang="en-US" altLang="zh-TW" u="sng" dirty="0"/>
              <a:t> (</a:t>
            </a:r>
            <a:r>
              <a:rPr lang="en-US" altLang="zh-TW" u="sng" dirty="0" err="1"/>
              <a:t>FinCEN</a:t>
            </a:r>
            <a:r>
              <a:rPr lang="en-US" altLang="zh-TW" u="sng" dirty="0"/>
              <a:t>)</a:t>
            </a:r>
            <a:r>
              <a:rPr lang="zh-TW" altLang="en-US" dirty="0"/>
              <a:t>：虛擬貨幣為交換媒介，某些情況下像實體貨幣一樣運轉，惟不具備實體貨幣的所有屬性，也</a:t>
            </a:r>
            <a:r>
              <a:rPr lang="zh-TW" altLang="en-US" b="1" dirty="0"/>
              <a:t>不具有法定貨幣</a:t>
            </a:r>
            <a:r>
              <a:rPr lang="zh-TW" altLang="en-US" dirty="0"/>
              <a:t>的地位。</a:t>
            </a:r>
            <a:endParaRPr lang="en-US" altLang="zh-TW" dirty="0"/>
          </a:p>
          <a:p>
            <a:pPr lvl="1"/>
            <a:endParaRPr lang="zh-TW" altLang="en-US" sz="1200" dirty="0"/>
          </a:p>
          <a:p>
            <a:pPr lvl="1"/>
            <a:r>
              <a:rPr lang="zh-TW" altLang="en-US" u="sng" dirty="0"/>
              <a:t>中國文化部</a:t>
            </a:r>
            <a:r>
              <a:rPr lang="zh-TW" altLang="en-US" dirty="0"/>
              <a:t>：由網路遊戲營企業發行，遊戲用戶使用法定貨幣按一定比例直接或間接購買，存在於遊戲程式之外，以電磁記錄方式存儲於網路遊戲運營企業所提供的伺服器內，並以特定數位單位表現的一種</a:t>
            </a:r>
            <a:r>
              <a:rPr lang="zh-TW" altLang="en-US" b="1" dirty="0"/>
              <a:t>虛擬兌換</a:t>
            </a:r>
            <a:r>
              <a:rPr lang="zh-TW" altLang="en-US" dirty="0"/>
              <a:t>工具。</a:t>
            </a:r>
            <a:endParaRPr lang="en-US" altLang="zh-TW" dirty="0"/>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8</a:t>
            </a:fld>
            <a:endParaRPr lang="zh-TW" altLang="en-US"/>
          </a:p>
        </p:txBody>
      </p:sp>
      <p:graphicFrame>
        <p:nvGraphicFramePr>
          <p:cNvPr id="8" name="資料庫圖表 7"/>
          <p:cNvGraphicFramePr/>
          <p:nvPr>
            <p:extLst>
              <p:ext uri="{D42A27DB-BD31-4B8C-83A1-F6EECF244321}">
                <p14:modId xmlns:p14="http://schemas.microsoft.com/office/powerpoint/2010/main" val="303238726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9369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虛擬貨幣</a:t>
            </a:r>
          </a:p>
        </p:txBody>
      </p:sp>
      <p:pic>
        <p:nvPicPr>
          <p:cNvPr id="4" name="內容版面配置區 3"/>
          <p:cNvPicPr>
            <a:picLocks noGrp="1" noChangeAspect="1"/>
          </p:cNvPicPr>
          <p:nvPr>
            <p:ph idx="1"/>
          </p:nvPr>
        </p:nvPicPr>
        <p:blipFill rotWithShape="1">
          <a:blip r:embed="rId3"/>
          <a:srcRect t="13708" r="-111"/>
          <a:stretch/>
        </p:blipFill>
        <p:spPr>
          <a:xfrm>
            <a:off x="1124977" y="1911673"/>
            <a:ext cx="9526548" cy="4427344"/>
          </a:xfrm>
          <a:prstGeom prst="rect">
            <a:avLst/>
          </a:prstGeom>
        </p:spPr>
      </p:pic>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9</a:t>
            </a:fld>
            <a:endParaRPr lang="zh-TW" altLang="en-US"/>
          </a:p>
        </p:txBody>
      </p:sp>
      <p:graphicFrame>
        <p:nvGraphicFramePr>
          <p:cNvPr id="8" name="資料庫圖表 7"/>
          <p:cNvGraphicFramePr/>
          <p:nvPr>
            <p:extLst>
              <p:ext uri="{D42A27DB-BD31-4B8C-83A1-F6EECF244321}">
                <p14:modId xmlns:p14="http://schemas.microsoft.com/office/powerpoint/2010/main" val="48580176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矩形 5"/>
          <p:cNvSpPr/>
          <p:nvPr/>
        </p:nvSpPr>
        <p:spPr>
          <a:xfrm>
            <a:off x="8868542" y="719424"/>
            <a:ext cx="1555234" cy="923330"/>
          </a:xfrm>
          <a:prstGeom prst="rect">
            <a:avLst/>
          </a:prstGeom>
        </p:spPr>
        <p:txBody>
          <a:bodyPr wrap="none">
            <a:spAutoFit/>
          </a:bodyPr>
          <a:lstStyle/>
          <a:p>
            <a:r>
              <a:rPr lang="en-US" altLang="zh-TW" dirty="0"/>
              <a:t>Second Life</a:t>
            </a:r>
          </a:p>
          <a:p>
            <a:r>
              <a:rPr lang="en-US" altLang="zh-TW" dirty="0"/>
              <a:t>Linden Dollars</a:t>
            </a:r>
          </a:p>
          <a:p>
            <a:r>
              <a:rPr lang="en-US" altLang="zh-TW" dirty="0"/>
              <a:t>Bitcoin</a:t>
            </a:r>
            <a:endParaRPr lang="zh-TW" altLang="en-US" dirty="0"/>
          </a:p>
        </p:txBody>
      </p:sp>
      <p:sp>
        <p:nvSpPr>
          <p:cNvPr id="7" name="矩形 6"/>
          <p:cNvSpPr/>
          <p:nvPr/>
        </p:nvSpPr>
        <p:spPr>
          <a:xfrm>
            <a:off x="4867567" y="1171903"/>
            <a:ext cx="2960041" cy="369332"/>
          </a:xfrm>
          <a:prstGeom prst="rect">
            <a:avLst/>
          </a:prstGeom>
        </p:spPr>
        <p:txBody>
          <a:bodyPr wrap="none">
            <a:spAutoFit/>
          </a:bodyPr>
          <a:lstStyle/>
          <a:p>
            <a:r>
              <a:rPr lang="zh-TW" altLang="en-US" dirty="0"/>
              <a:t>臉書</a:t>
            </a:r>
            <a:r>
              <a:rPr lang="en-US" altLang="zh-TW" dirty="0"/>
              <a:t>FB</a:t>
            </a:r>
            <a:r>
              <a:rPr lang="zh-TW" altLang="en-US" dirty="0"/>
              <a:t>幣</a:t>
            </a:r>
            <a:r>
              <a:rPr lang="en-US" altLang="zh-TW" dirty="0"/>
              <a:t>(Facebook Credits)</a:t>
            </a:r>
            <a:r>
              <a:rPr lang="zh-TW" altLang="en-US" dirty="0"/>
              <a:t> </a:t>
            </a:r>
          </a:p>
        </p:txBody>
      </p:sp>
      <p:sp>
        <p:nvSpPr>
          <p:cNvPr id="9" name="矩形 8"/>
          <p:cNvSpPr/>
          <p:nvPr/>
        </p:nvSpPr>
        <p:spPr>
          <a:xfrm>
            <a:off x="2440698" y="1201776"/>
            <a:ext cx="1569660" cy="369332"/>
          </a:xfrm>
          <a:prstGeom prst="rect">
            <a:avLst/>
          </a:prstGeom>
        </p:spPr>
        <p:txBody>
          <a:bodyPr wrap="none">
            <a:spAutoFit/>
          </a:bodyPr>
          <a:lstStyle/>
          <a:p>
            <a:r>
              <a:rPr lang="zh-TW" altLang="en-US" dirty="0"/>
              <a:t>遊戲虛擬貨幣</a:t>
            </a:r>
          </a:p>
        </p:txBody>
      </p:sp>
      <p:sp>
        <p:nvSpPr>
          <p:cNvPr id="10" name="矩形 9"/>
          <p:cNvSpPr/>
          <p:nvPr/>
        </p:nvSpPr>
        <p:spPr>
          <a:xfrm>
            <a:off x="2556114" y="1570413"/>
            <a:ext cx="1338828" cy="369332"/>
          </a:xfrm>
          <a:prstGeom prst="rect">
            <a:avLst/>
          </a:prstGeom>
        </p:spPr>
        <p:txBody>
          <a:bodyPr wrap="none">
            <a:spAutoFit/>
          </a:bodyPr>
          <a:lstStyle/>
          <a:p>
            <a:r>
              <a:rPr lang="zh-TW" altLang="en-US" b="1" dirty="0">
                <a:solidFill>
                  <a:srgbClr val="FF0000"/>
                </a:solidFill>
              </a:rPr>
              <a:t>封閉性架構</a:t>
            </a:r>
          </a:p>
        </p:txBody>
      </p:sp>
      <p:sp>
        <p:nvSpPr>
          <p:cNvPr id="11" name="矩形 10"/>
          <p:cNvSpPr/>
          <p:nvPr/>
        </p:nvSpPr>
        <p:spPr>
          <a:xfrm>
            <a:off x="8524429" y="1571108"/>
            <a:ext cx="1800493" cy="369332"/>
          </a:xfrm>
          <a:prstGeom prst="rect">
            <a:avLst/>
          </a:prstGeom>
        </p:spPr>
        <p:txBody>
          <a:bodyPr wrap="none">
            <a:spAutoFit/>
          </a:bodyPr>
          <a:lstStyle/>
          <a:p>
            <a:r>
              <a:rPr lang="zh-TW" altLang="en-US" b="1" dirty="0">
                <a:solidFill>
                  <a:srgbClr val="FF0000"/>
                </a:solidFill>
              </a:rPr>
              <a:t>雙向貨幣流架構</a:t>
            </a:r>
          </a:p>
        </p:txBody>
      </p:sp>
      <p:sp>
        <p:nvSpPr>
          <p:cNvPr id="12" name="矩形 11"/>
          <p:cNvSpPr/>
          <p:nvPr/>
        </p:nvSpPr>
        <p:spPr>
          <a:xfrm>
            <a:off x="5412875" y="1542340"/>
            <a:ext cx="1869423" cy="369332"/>
          </a:xfrm>
          <a:prstGeom prst="rect">
            <a:avLst/>
          </a:prstGeom>
        </p:spPr>
        <p:txBody>
          <a:bodyPr wrap="none">
            <a:spAutoFit/>
          </a:bodyPr>
          <a:lstStyle/>
          <a:p>
            <a:r>
              <a:rPr lang="zh-TW" altLang="en-US" b="1" dirty="0">
                <a:solidFill>
                  <a:srgbClr val="FF0000"/>
                </a:solidFill>
              </a:rPr>
              <a:t>單向貨幣流架構</a:t>
            </a:r>
          </a:p>
        </p:txBody>
      </p:sp>
    </p:spTree>
    <p:extLst>
      <p:ext uri="{BB962C8B-B14F-4D97-AF65-F5344CB8AC3E}">
        <p14:creationId xmlns:p14="http://schemas.microsoft.com/office/powerpoint/2010/main" val="5141104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12087</TotalTime>
  <Words>5090</Words>
  <Application>Microsoft Office PowerPoint</Application>
  <PresentationFormat>自訂</PresentationFormat>
  <Paragraphs>637</Paragraphs>
  <Slides>38</Slides>
  <Notes>21</Notes>
  <HiddenSlides>0</HiddenSlides>
  <MMClips>1</MMClips>
  <ScaleCrop>false</ScaleCrop>
  <HeadingPairs>
    <vt:vector size="4" baseType="variant">
      <vt:variant>
        <vt:lpstr>佈景主題</vt:lpstr>
      </vt:variant>
      <vt:variant>
        <vt:i4>1</vt:i4>
      </vt:variant>
      <vt:variant>
        <vt:lpstr>投影片標題</vt:lpstr>
      </vt:variant>
      <vt:variant>
        <vt:i4>38</vt:i4>
      </vt:variant>
    </vt:vector>
  </HeadingPairs>
  <TitlesOfParts>
    <vt:vector size="39" baseType="lpstr">
      <vt:lpstr>Office 佈景主題</vt:lpstr>
      <vt:lpstr>虛擬貨幣</vt:lpstr>
      <vt:lpstr>OUTLINE</vt:lpstr>
      <vt:lpstr>貨幣是甚麼？</vt:lpstr>
      <vt:lpstr>貨幣是甚麼？</vt:lpstr>
      <vt:lpstr>貨幣分類</vt:lpstr>
      <vt:lpstr>早期的貨幣</vt:lpstr>
      <vt:lpstr>數位貨幣</vt:lpstr>
      <vt:lpstr>虛擬貨幣 Virtual Currency</vt:lpstr>
      <vt:lpstr>虛擬貨幣</vt:lpstr>
      <vt:lpstr>電子貨幣與虛擬貨幣之比較</vt:lpstr>
      <vt:lpstr>比特幣 (一)</vt:lpstr>
      <vt:lpstr>比特幣 (二)</vt:lpstr>
      <vt:lpstr>比特幣 (三)</vt:lpstr>
      <vt:lpstr>加密數位貨幣的運作</vt:lpstr>
      <vt:lpstr>比特幣的運作核心: 區塊鏈技術</vt:lpstr>
      <vt:lpstr>區塊鏈技術演化</vt:lpstr>
      <vt:lpstr>區塊鏈技術特性</vt:lpstr>
      <vt:lpstr>PowerPoint 簡報</vt:lpstr>
      <vt:lpstr>區塊鏈四大構成要素</vt:lpstr>
      <vt:lpstr>區塊鏈應用</vt:lpstr>
      <vt:lpstr>區塊鏈應用</vt:lpstr>
      <vt:lpstr>區塊鏈應用</vt:lpstr>
      <vt:lpstr>區塊鏈應用</vt:lpstr>
      <vt:lpstr>FinTech-區塊鏈技術</vt:lpstr>
      <vt:lpstr>國際發展</vt:lpstr>
      <vt:lpstr>貨幣服務創新模式</vt:lpstr>
      <vt:lpstr>(1) P2P匯款創新模式</vt:lpstr>
      <vt:lpstr>(2) P2P匯兌創新模式：顧客參與創新</vt:lpstr>
      <vt:lpstr>(3) 微匯兌創新模式</vt:lpstr>
      <vt:lpstr>(4) 比特幣商業模式</vt:lpstr>
      <vt:lpstr>國際</vt:lpstr>
      <vt:lpstr>中國</vt:lpstr>
      <vt:lpstr>台灣</vt:lpstr>
      <vt:lpstr>機會-傳統公司的應對策略</vt:lpstr>
      <vt:lpstr>虛擬貨幣的議題</vt:lpstr>
      <vt:lpstr>虛擬貨幣的議題</vt:lpstr>
      <vt:lpstr>虛擬通貨發展之挑戰</vt:lpstr>
      <vt:lpstr>虛擬通貨發展之挑戰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341</cp:revision>
  <cp:lastPrinted>2016-06-22T08:11:44Z</cp:lastPrinted>
  <dcterms:created xsi:type="dcterms:W3CDTF">2016-06-16T05:53:04Z</dcterms:created>
  <dcterms:modified xsi:type="dcterms:W3CDTF">2016-11-07T12:01:43Z</dcterms:modified>
</cp:coreProperties>
</file>