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5"/>
  </p:notesMasterIdLst>
  <p:sldIdLst>
    <p:sldId id="256" r:id="rId2"/>
    <p:sldId id="257" r:id="rId3"/>
    <p:sldId id="269" r:id="rId4"/>
    <p:sldId id="345" r:id="rId5"/>
    <p:sldId id="258" r:id="rId6"/>
    <p:sldId id="359" r:id="rId7"/>
    <p:sldId id="337" r:id="rId8"/>
    <p:sldId id="339" r:id="rId9"/>
    <p:sldId id="259" r:id="rId10"/>
    <p:sldId id="360" r:id="rId11"/>
    <p:sldId id="338" r:id="rId12"/>
    <p:sldId id="260" r:id="rId13"/>
    <p:sldId id="349" r:id="rId14"/>
    <p:sldId id="340" r:id="rId15"/>
    <p:sldId id="261" r:id="rId16"/>
    <p:sldId id="358" r:id="rId17"/>
    <p:sldId id="341" r:id="rId18"/>
    <p:sldId id="262" r:id="rId19"/>
    <p:sldId id="356" r:id="rId20"/>
    <p:sldId id="344" r:id="rId21"/>
    <p:sldId id="264" r:id="rId22"/>
    <p:sldId id="357" r:id="rId23"/>
    <p:sldId id="331" r:id="rId24"/>
    <p:sldId id="265" r:id="rId25"/>
    <p:sldId id="361" r:id="rId26"/>
    <p:sldId id="332" r:id="rId27"/>
    <p:sldId id="266" r:id="rId28"/>
    <p:sldId id="364" r:id="rId29"/>
    <p:sldId id="336" r:id="rId30"/>
    <p:sldId id="267" r:id="rId31"/>
    <p:sldId id="363" r:id="rId32"/>
    <p:sldId id="334" r:id="rId33"/>
    <p:sldId id="268" r:id="rId34"/>
    <p:sldId id="362" r:id="rId35"/>
    <p:sldId id="335" r:id="rId36"/>
    <p:sldId id="270" r:id="rId37"/>
    <p:sldId id="346" r:id="rId38"/>
    <p:sldId id="324" r:id="rId39"/>
    <p:sldId id="271" r:id="rId40"/>
    <p:sldId id="272" r:id="rId41"/>
    <p:sldId id="273" r:id="rId42"/>
    <p:sldId id="274" r:id="rId43"/>
    <p:sldId id="275" r:id="rId44"/>
    <p:sldId id="276" r:id="rId45"/>
    <p:sldId id="277" r:id="rId46"/>
    <p:sldId id="278" r:id="rId47"/>
    <p:sldId id="279" r:id="rId48"/>
    <p:sldId id="280" r:id="rId49"/>
    <p:sldId id="323" r:id="rId50"/>
    <p:sldId id="327" r:id="rId51"/>
    <p:sldId id="319" r:id="rId52"/>
    <p:sldId id="318" r:id="rId53"/>
    <p:sldId id="320" r:id="rId54"/>
    <p:sldId id="321" r:id="rId55"/>
    <p:sldId id="298" r:id="rId56"/>
    <p:sldId id="307" r:id="rId57"/>
    <p:sldId id="284" r:id="rId58"/>
    <p:sldId id="303" r:id="rId59"/>
    <p:sldId id="285" r:id="rId60"/>
    <p:sldId id="304" r:id="rId61"/>
    <p:sldId id="328" r:id="rId62"/>
    <p:sldId id="286" r:id="rId63"/>
    <p:sldId id="305" r:id="rId64"/>
    <p:sldId id="287" r:id="rId65"/>
    <p:sldId id="306" r:id="rId66"/>
    <p:sldId id="288" r:id="rId67"/>
    <p:sldId id="308" r:id="rId68"/>
    <p:sldId id="289" r:id="rId69"/>
    <p:sldId id="309" r:id="rId70"/>
    <p:sldId id="290" r:id="rId71"/>
    <p:sldId id="310" r:id="rId72"/>
    <p:sldId id="329" r:id="rId73"/>
    <p:sldId id="291" r:id="rId74"/>
    <p:sldId id="311" r:id="rId75"/>
    <p:sldId id="292" r:id="rId76"/>
    <p:sldId id="312" r:id="rId77"/>
    <p:sldId id="293" r:id="rId78"/>
    <p:sldId id="313" r:id="rId79"/>
    <p:sldId id="315" r:id="rId80"/>
    <p:sldId id="316" r:id="rId81"/>
    <p:sldId id="295" r:id="rId82"/>
    <p:sldId id="314" r:id="rId83"/>
    <p:sldId id="330" r:id="rId84"/>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D5"/>
    <a:srgbClr val="00BBDA"/>
    <a:srgbClr val="FCDBCC"/>
    <a:srgbClr val="F6911F"/>
    <a:srgbClr val="DAF7FE"/>
    <a:srgbClr val="00B2CE"/>
    <a:srgbClr val="DBFDFB"/>
    <a:srgbClr val="9EEFFC"/>
    <a:srgbClr val="B3FBF8"/>
    <a:srgbClr val="D3F2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9C7853C-536D-4A76-A0AE-DD22124D55A5}" styleName="佈景主題樣式 1 - 輔色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2833802-FEF1-4C79-8D5D-14CF1EAF98D9}" styleName="淺色樣式 2 - 輔色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淺色樣式 1 - 輔色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DA37D80-6434-44D0-A028-1B22A696006F}" styleName="淺色樣式 3 - 輔色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A107856-5554-42FB-B03E-39F5DBC370BA}" styleName="中等深淺樣式 4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中等深淺樣式 4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24" autoAdjust="0"/>
    <p:restoredTop sz="92235" autoAdjust="0"/>
  </p:normalViewPr>
  <p:slideViewPr>
    <p:cSldViewPr snapToGrid="0">
      <p:cViewPr>
        <p:scale>
          <a:sx n="50" d="100"/>
          <a:sy n="50" d="100"/>
        </p:scale>
        <p:origin x="-1242" y="-4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771098-B973-4FA6-B1BA-32F7EADF11A9}" type="doc">
      <dgm:prSet loTypeId="urn:microsoft.com/office/officeart/2005/8/layout/matrix1" loCatId="matrix" qsTypeId="urn:microsoft.com/office/officeart/2005/8/quickstyle/simple1" qsCatId="simple" csTypeId="urn:microsoft.com/office/officeart/2005/8/colors/colorful1" csCatId="colorful" phldr="1"/>
      <dgm:spPr/>
      <dgm:t>
        <a:bodyPr/>
        <a:lstStyle/>
        <a:p>
          <a:endParaRPr lang="zh-TW" altLang="en-US"/>
        </a:p>
      </dgm:t>
    </dgm:pt>
    <dgm:pt modelId="{DC5E1BDA-1557-43D2-9A1C-87AEA984DB2D}">
      <dgm:prSet phldrT="[文字]"/>
      <dgm:spPr>
        <a:solidFill>
          <a:schemeClr val="accent2">
            <a:lumMod val="20000"/>
            <a:lumOff val="80000"/>
          </a:schemeClr>
        </a:solidFill>
      </dgm:spPr>
      <dgm:t>
        <a:bodyPr/>
        <a:lstStyle/>
        <a:p>
          <a:r>
            <a:rPr lang="en-US" altLang="en-US" dirty="0"/>
            <a:t>Innovation</a:t>
          </a:r>
          <a:endParaRPr lang="zh-TW" altLang="en-US" dirty="0"/>
        </a:p>
      </dgm:t>
    </dgm:pt>
    <dgm:pt modelId="{E1B0E798-8CF0-44AB-BD64-97B63814E7DE}" type="parTrans" cxnId="{20025777-6447-49CB-A3F9-669EC011108D}">
      <dgm:prSet/>
      <dgm:spPr/>
      <dgm:t>
        <a:bodyPr/>
        <a:lstStyle/>
        <a:p>
          <a:endParaRPr lang="zh-TW" altLang="en-US"/>
        </a:p>
      </dgm:t>
    </dgm:pt>
    <dgm:pt modelId="{42A242F9-7315-4AE1-B071-417C540465AC}" type="sibTrans" cxnId="{20025777-6447-49CB-A3F9-669EC011108D}">
      <dgm:prSet/>
      <dgm:spPr/>
      <dgm:t>
        <a:bodyPr/>
        <a:lstStyle/>
        <a:p>
          <a:endParaRPr lang="zh-TW" altLang="en-US"/>
        </a:p>
      </dgm:t>
    </dgm:pt>
    <dgm:pt modelId="{60D77E58-E9C0-49A3-A5B1-EF9A4EDA6BDD}">
      <dgm:prSet phldrT="[文字]" custT="1"/>
      <dgm:spPr>
        <a:solidFill>
          <a:schemeClr val="accent4">
            <a:lumMod val="75000"/>
          </a:schemeClr>
        </a:solidFill>
      </dgm:spPr>
      <dgm:t>
        <a:bodyPr/>
        <a:lstStyle/>
        <a:p>
          <a:r>
            <a:rPr lang="en-US" altLang="en-US" sz="2800" dirty="0"/>
            <a:t>Value</a:t>
          </a:r>
          <a:endParaRPr lang="zh-TW" altLang="en-US" sz="2800" dirty="0"/>
        </a:p>
      </dgm:t>
    </dgm:pt>
    <dgm:pt modelId="{57997E81-4F3B-4364-859D-59BFA65E6BF7}" type="parTrans" cxnId="{231B36C5-BC23-45F7-98BE-A84AB6359241}">
      <dgm:prSet/>
      <dgm:spPr/>
      <dgm:t>
        <a:bodyPr/>
        <a:lstStyle/>
        <a:p>
          <a:endParaRPr lang="zh-TW" altLang="en-US"/>
        </a:p>
      </dgm:t>
    </dgm:pt>
    <dgm:pt modelId="{47C441A4-D650-4044-B781-FC4F2863280B}" type="sibTrans" cxnId="{231B36C5-BC23-45F7-98BE-A84AB6359241}">
      <dgm:prSet/>
      <dgm:spPr/>
      <dgm:t>
        <a:bodyPr/>
        <a:lstStyle/>
        <a:p>
          <a:endParaRPr lang="zh-TW" altLang="en-US"/>
        </a:p>
      </dgm:t>
    </dgm:pt>
    <dgm:pt modelId="{E8FFFED5-F546-46C4-B447-F62BE5D1ACE3}">
      <dgm:prSet phldrT="[文字]" custT="1"/>
      <dgm:spPr>
        <a:solidFill>
          <a:schemeClr val="accent6">
            <a:lumMod val="75000"/>
          </a:schemeClr>
        </a:solidFill>
      </dgm:spPr>
      <dgm:t>
        <a:bodyPr/>
        <a:lstStyle/>
        <a:p>
          <a:r>
            <a:rPr lang="en-US" altLang="en-US" sz="2800" dirty="0"/>
            <a:t>Revenue</a:t>
          </a:r>
          <a:endParaRPr lang="zh-TW" altLang="en-US" sz="2800" dirty="0"/>
        </a:p>
      </dgm:t>
    </dgm:pt>
    <dgm:pt modelId="{6CA4732E-AD34-4D95-99BD-8A1AB4707866}" type="parTrans" cxnId="{8E6A23E1-0269-4320-A520-6D9E42688679}">
      <dgm:prSet/>
      <dgm:spPr/>
      <dgm:t>
        <a:bodyPr/>
        <a:lstStyle/>
        <a:p>
          <a:endParaRPr lang="zh-TW" altLang="en-US"/>
        </a:p>
      </dgm:t>
    </dgm:pt>
    <dgm:pt modelId="{EFAD5C22-5E09-4AA2-AE10-707A2F0AB28B}" type="sibTrans" cxnId="{8E6A23E1-0269-4320-A520-6D9E42688679}">
      <dgm:prSet/>
      <dgm:spPr/>
      <dgm:t>
        <a:bodyPr/>
        <a:lstStyle/>
        <a:p>
          <a:endParaRPr lang="zh-TW" altLang="en-US"/>
        </a:p>
      </dgm:t>
    </dgm:pt>
    <dgm:pt modelId="{F2987EA1-0880-43D2-8F05-BF6450B3FDE7}">
      <dgm:prSet phldrT="[文字]" custT="1"/>
      <dgm:spPr>
        <a:solidFill>
          <a:schemeClr val="accent4">
            <a:lumMod val="75000"/>
          </a:schemeClr>
        </a:solidFill>
      </dgm:spPr>
      <dgm:t>
        <a:bodyPr/>
        <a:lstStyle/>
        <a:p>
          <a:r>
            <a:rPr lang="en-US" altLang="en-US" sz="2800" dirty="0"/>
            <a:t>Price</a:t>
          </a:r>
          <a:endParaRPr lang="zh-TW" altLang="en-US" sz="2800" dirty="0"/>
        </a:p>
      </dgm:t>
    </dgm:pt>
    <dgm:pt modelId="{C3198FA7-16DB-4A45-88EB-B12681D07512}" type="parTrans" cxnId="{C0032D85-C584-4A62-AEB8-E66885F3D8C7}">
      <dgm:prSet/>
      <dgm:spPr/>
      <dgm:t>
        <a:bodyPr/>
        <a:lstStyle/>
        <a:p>
          <a:endParaRPr lang="zh-TW" altLang="en-US"/>
        </a:p>
      </dgm:t>
    </dgm:pt>
    <dgm:pt modelId="{C39FDEF9-5135-490A-A2A3-008945ABB69A}" type="sibTrans" cxnId="{C0032D85-C584-4A62-AEB8-E66885F3D8C7}">
      <dgm:prSet/>
      <dgm:spPr/>
      <dgm:t>
        <a:bodyPr/>
        <a:lstStyle/>
        <a:p>
          <a:endParaRPr lang="zh-TW" altLang="en-US"/>
        </a:p>
      </dgm:t>
    </dgm:pt>
    <dgm:pt modelId="{84CFFE19-BE27-4F92-90E2-B912DF6C6771}">
      <dgm:prSet phldrT="[文字]" custT="1"/>
      <dgm:spPr>
        <a:solidFill>
          <a:schemeClr val="accent6">
            <a:lumMod val="75000"/>
          </a:schemeClr>
        </a:solidFill>
      </dgm:spPr>
      <dgm:t>
        <a:bodyPr/>
        <a:lstStyle/>
        <a:p>
          <a:r>
            <a:rPr lang="en-US" altLang="en-US" sz="2800" dirty="0"/>
            <a:t>Cost</a:t>
          </a:r>
          <a:endParaRPr lang="zh-TW" altLang="en-US" sz="2800" dirty="0"/>
        </a:p>
      </dgm:t>
    </dgm:pt>
    <dgm:pt modelId="{A5745EED-85E4-47AE-8705-1A593E0B4D68}" type="parTrans" cxnId="{12001187-067C-4069-BF2F-DD97FCCF4F80}">
      <dgm:prSet/>
      <dgm:spPr/>
      <dgm:t>
        <a:bodyPr/>
        <a:lstStyle/>
        <a:p>
          <a:endParaRPr lang="zh-TW" altLang="en-US"/>
        </a:p>
      </dgm:t>
    </dgm:pt>
    <dgm:pt modelId="{EFA177BD-DA77-4E05-830A-9CC28DA6049A}" type="sibTrans" cxnId="{12001187-067C-4069-BF2F-DD97FCCF4F80}">
      <dgm:prSet/>
      <dgm:spPr/>
      <dgm:t>
        <a:bodyPr/>
        <a:lstStyle/>
        <a:p>
          <a:endParaRPr lang="zh-TW" altLang="en-US"/>
        </a:p>
      </dgm:t>
    </dgm:pt>
    <dgm:pt modelId="{16363048-7E20-461C-BB2F-E83E18461FA4}" type="pres">
      <dgm:prSet presAssocID="{43771098-B973-4FA6-B1BA-32F7EADF11A9}" presName="diagram" presStyleCnt="0">
        <dgm:presLayoutVars>
          <dgm:chMax val="1"/>
          <dgm:dir/>
          <dgm:animLvl val="ctr"/>
          <dgm:resizeHandles val="exact"/>
        </dgm:presLayoutVars>
      </dgm:prSet>
      <dgm:spPr/>
      <dgm:t>
        <a:bodyPr/>
        <a:lstStyle/>
        <a:p>
          <a:endParaRPr lang="zh-TW" altLang="en-US"/>
        </a:p>
      </dgm:t>
    </dgm:pt>
    <dgm:pt modelId="{0AC4AE99-E209-4477-BD8F-E76F81BD5DD7}" type="pres">
      <dgm:prSet presAssocID="{43771098-B973-4FA6-B1BA-32F7EADF11A9}" presName="matrix" presStyleCnt="0"/>
      <dgm:spPr/>
    </dgm:pt>
    <dgm:pt modelId="{30FF32C0-8420-4767-AA6A-EEA8B6FF35A8}" type="pres">
      <dgm:prSet presAssocID="{43771098-B973-4FA6-B1BA-32F7EADF11A9}" presName="tile1" presStyleLbl="node1" presStyleIdx="0" presStyleCnt="4"/>
      <dgm:spPr/>
      <dgm:t>
        <a:bodyPr/>
        <a:lstStyle/>
        <a:p>
          <a:endParaRPr lang="zh-TW" altLang="en-US"/>
        </a:p>
      </dgm:t>
    </dgm:pt>
    <dgm:pt modelId="{D3EF1507-4A7F-4611-8682-4780EB257E2C}" type="pres">
      <dgm:prSet presAssocID="{43771098-B973-4FA6-B1BA-32F7EADF11A9}" presName="tile1text" presStyleLbl="node1" presStyleIdx="0" presStyleCnt="4">
        <dgm:presLayoutVars>
          <dgm:chMax val="0"/>
          <dgm:chPref val="0"/>
          <dgm:bulletEnabled val="1"/>
        </dgm:presLayoutVars>
      </dgm:prSet>
      <dgm:spPr/>
      <dgm:t>
        <a:bodyPr/>
        <a:lstStyle/>
        <a:p>
          <a:endParaRPr lang="zh-TW" altLang="en-US"/>
        </a:p>
      </dgm:t>
    </dgm:pt>
    <dgm:pt modelId="{5FB1E22E-4B1B-43CE-BFAE-939CAEBAF267}" type="pres">
      <dgm:prSet presAssocID="{43771098-B973-4FA6-B1BA-32F7EADF11A9}" presName="tile2" presStyleLbl="node1" presStyleIdx="1" presStyleCnt="4"/>
      <dgm:spPr/>
      <dgm:t>
        <a:bodyPr/>
        <a:lstStyle/>
        <a:p>
          <a:endParaRPr lang="zh-TW" altLang="en-US"/>
        </a:p>
      </dgm:t>
    </dgm:pt>
    <dgm:pt modelId="{28004B1A-71F9-4672-AA74-47A086A13BC8}" type="pres">
      <dgm:prSet presAssocID="{43771098-B973-4FA6-B1BA-32F7EADF11A9}" presName="tile2text" presStyleLbl="node1" presStyleIdx="1" presStyleCnt="4">
        <dgm:presLayoutVars>
          <dgm:chMax val="0"/>
          <dgm:chPref val="0"/>
          <dgm:bulletEnabled val="1"/>
        </dgm:presLayoutVars>
      </dgm:prSet>
      <dgm:spPr/>
      <dgm:t>
        <a:bodyPr/>
        <a:lstStyle/>
        <a:p>
          <a:endParaRPr lang="zh-TW" altLang="en-US"/>
        </a:p>
      </dgm:t>
    </dgm:pt>
    <dgm:pt modelId="{054729C9-83D8-4E6F-846D-E5364AFD378F}" type="pres">
      <dgm:prSet presAssocID="{43771098-B973-4FA6-B1BA-32F7EADF11A9}" presName="tile3" presStyleLbl="node1" presStyleIdx="2" presStyleCnt="4"/>
      <dgm:spPr/>
      <dgm:t>
        <a:bodyPr/>
        <a:lstStyle/>
        <a:p>
          <a:endParaRPr lang="zh-TW" altLang="en-US"/>
        </a:p>
      </dgm:t>
    </dgm:pt>
    <dgm:pt modelId="{7968A08D-1DC1-425A-B774-A40AA461D520}" type="pres">
      <dgm:prSet presAssocID="{43771098-B973-4FA6-B1BA-32F7EADF11A9}" presName="tile3text" presStyleLbl="node1" presStyleIdx="2" presStyleCnt="4">
        <dgm:presLayoutVars>
          <dgm:chMax val="0"/>
          <dgm:chPref val="0"/>
          <dgm:bulletEnabled val="1"/>
        </dgm:presLayoutVars>
      </dgm:prSet>
      <dgm:spPr/>
      <dgm:t>
        <a:bodyPr/>
        <a:lstStyle/>
        <a:p>
          <a:endParaRPr lang="zh-TW" altLang="en-US"/>
        </a:p>
      </dgm:t>
    </dgm:pt>
    <dgm:pt modelId="{809E4B25-B8FB-4798-9108-ADB70689A7C7}" type="pres">
      <dgm:prSet presAssocID="{43771098-B973-4FA6-B1BA-32F7EADF11A9}" presName="tile4" presStyleLbl="node1" presStyleIdx="3" presStyleCnt="4"/>
      <dgm:spPr/>
      <dgm:t>
        <a:bodyPr/>
        <a:lstStyle/>
        <a:p>
          <a:endParaRPr lang="zh-TW" altLang="en-US"/>
        </a:p>
      </dgm:t>
    </dgm:pt>
    <dgm:pt modelId="{2FA925AE-AFFE-4EF2-A13D-AAB3F5D0DFD1}" type="pres">
      <dgm:prSet presAssocID="{43771098-B973-4FA6-B1BA-32F7EADF11A9}" presName="tile4text" presStyleLbl="node1" presStyleIdx="3" presStyleCnt="4">
        <dgm:presLayoutVars>
          <dgm:chMax val="0"/>
          <dgm:chPref val="0"/>
          <dgm:bulletEnabled val="1"/>
        </dgm:presLayoutVars>
      </dgm:prSet>
      <dgm:spPr/>
      <dgm:t>
        <a:bodyPr/>
        <a:lstStyle/>
        <a:p>
          <a:endParaRPr lang="zh-TW" altLang="en-US"/>
        </a:p>
      </dgm:t>
    </dgm:pt>
    <dgm:pt modelId="{10047322-C011-436E-9E7A-B9D21FA02C10}" type="pres">
      <dgm:prSet presAssocID="{43771098-B973-4FA6-B1BA-32F7EADF11A9}" presName="centerTile" presStyleLbl="fgShp" presStyleIdx="0" presStyleCnt="1">
        <dgm:presLayoutVars>
          <dgm:chMax val="0"/>
          <dgm:chPref val="0"/>
        </dgm:presLayoutVars>
      </dgm:prSet>
      <dgm:spPr/>
      <dgm:t>
        <a:bodyPr/>
        <a:lstStyle/>
        <a:p>
          <a:endParaRPr lang="zh-TW" altLang="en-US"/>
        </a:p>
      </dgm:t>
    </dgm:pt>
  </dgm:ptLst>
  <dgm:cxnLst>
    <dgm:cxn modelId="{12001187-067C-4069-BF2F-DD97FCCF4F80}" srcId="{DC5E1BDA-1557-43D2-9A1C-87AEA984DB2D}" destId="{84CFFE19-BE27-4F92-90E2-B912DF6C6771}" srcOrd="3" destOrd="0" parTransId="{A5745EED-85E4-47AE-8705-1A593E0B4D68}" sibTransId="{EFA177BD-DA77-4E05-830A-9CC28DA6049A}"/>
    <dgm:cxn modelId="{7BAE9A7C-81E5-460B-A761-05DFC63EB99B}" type="presOf" srcId="{60D77E58-E9C0-49A3-A5B1-EF9A4EDA6BDD}" destId="{30FF32C0-8420-4767-AA6A-EEA8B6FF35A8}" srcOrd="0" destOrd="0" presId="urn:microsoft.com/office/officeart/2005/8/layout/matrix1"/>
    <dgm:cxn modelId="{8E6A23E1-0269-4320-A520-6D9E42688679}" srcId="{DC5E1BDA-1557-43D2-9A1C-87AEA984DB2D}" destId="{E8FFFED5-F546-46C4-B447-F62BE5D1ACE3}" srcOrd="1" destOrd="0" parTransId="{6CA4732E-AD34-4D95-99BD-8A1AB4707866}" sibTransId="{EFAD5C22-5E09-4AA2-AE10-707A2F0AB28B}"/>
    <dgm:cxn modelId="{231B36C5-BC23-45F7-98BE-A84AB6359241}" srcId="{DC5E1BDA-1557-43D2-9A1C-87AEA984DB2D}" destId="{60D77E58-E9C0-49A3-A5B1-EF9A4EDA6BDD}" srcOrd="0" destOrd="0" parTransId="{57997E81-4F3B-4364-859D-59BFA65E6BF7}" sibTransId="{47C441A4-D650-4044-B781-FC4F2863280B}"/>
    <dgm:cxn modelId="{3D491322-0985-440E-B243-20FDFE9C8C5B}" type="presOf" srcId="{E8FFFED5-F546-46C4-B447-F62BE5D1ACE3}" destId="{5FB1E22E-4B1B-43CE-BFAE-939CAEBAF267}" srcOrd="0" destOrd="0" presId="urn:microsoft.com/office/officeart/2005/8/layout/matrix1"/>
    <dgm:cxn modelId="{617D490C-C2EA-4584-8E23-2D6DA51BC171}" type="presOf" srcId="{84CFFE19-BE27-4F92-90E2-B912DF6C6771}" destId="{809E4B25-B8FB-4798-9108-ADB70689A7C7}" srcOrd="0" destOrd="0" presId="urn:microsoft.com/office/officeart/2005/8/layout/matrix1"/>
    <dgm:cxn modelId="{B1D39DB1-89E9-402F-B54E-99EAD174740D}" type="presOf" srcId="{60D77E58-E9C0-49A3-A5B1-EF9A4EDA6BDD}" destId="{D3EF1507-4A7F-4611-8682-4780EB257E2C}" srcOrd="1" destOrd="0" presId="urn:microsoft.com/office/officeart/2005/8/layout/matrix1"/>
    <dgm:cxn modelId="{C0032D85-C584-4A62-AEB8-E66885F3D8C7}" srcId="{DC5E1BDA-1557-43D2-9A1C-87AEA984DB2D}" destId="{F2987EA1-0880-43D2-8F05-BF6450B3FDE7}" srcOrd="2" destOrd="0" parTransId="{C3198FA7-16DB-4A45-88EB-B12681D07512}" sibTransId="{C39FDEF9-5135-490A-A2A3-008945ABB69A}"/>
    <dgm:cxn modelId="{E5412801-155F-43BA-985A-51EF75F3C44F}" type="presOf" srcId="{F2987EA1-0880-43D2-8F05-BF6450B3FDE7}" destId="{7968A08D-1DC1-425A-B774-A40AA461D520}" srcOrd="1" destOrd="0" presId="urn:microsoft.com/office/officeart/2005/8/layout/matrix1"/>
    <dgm:cxn modelId="{C1B2D072-1460-498B-AC0C-787C08412203}" type="presOf" srcId="{E8FFFED5-F546-46C4-B447-F62BE5D1ACE3}" destId="{28004B1A-71F9-4672-AA74-47A086A13BC8}" srcOrd="1" destOrd="0" presId="urn:microsoft.com/office/officeart/2005/8/layout/matrix1"/>
    <dgm:cxn modelId="{DEA3628F-43AD-4D63-AF2E-E530C5B72D1D}" type="presOf" srcId="{F2987EA1-0880-43D2-8F05-BF6450B3FDE7}" destId="{054729C9-83D8-4E6F-846D-E5364AFD378F}" srcOrd="0" destOrd="0" presId="urn:microsoft.com/office/officeart/2005/8/layout/matrix1"/>
    <dgm:cxn modelId="{36615DDE-5F29-45DF-A25C-855BA6D21918}" type="presOf" srcId="{84CFFE19-BE27-4F92-90E2-B912DF6C6771}" destId="{2FA925AE-AFFE-4EF2-A13D-AAB3F5D0DFD1}" srcOrd="1" destOrd="0" presId="urn:microsoft.com/office/officeart/2005/8/layout/matrix1"/>
    <dgm:cxn modelId="{E617CAD3-ABAD-4B35-87A1-7E44FC07852F}" type="presOf" srcId="{43771098-B973-4FA6-B1BA-32F7EADF11A9}" destId="{16363048-7E20-461C-BB2F-E83E18461FA4}" srcOrd="0" destOrd="0" presId="urn:microsoft.com/office/officeart/2005/8/layout/matrix1"/>
    <dgm:cxn modelId="{BB43F7D5-0286-484D-B981-E0AC121765CE}" type="presOf" srcId="{DC5E1BDA-1557-43D2-9A1C-87AEA984DB2D}" destId="{10047322-C011-436E-9E7A-B9D21FA02C10}" srcOrd="0" destOrd="0" presId="urn:microsoft.com/office/officeart/2005/8/layout/matrix1"/>
    <dgm:cxn modelId="{20025777-6447-49CB-A3F9-669EC011108D}" srcId="{43771098-B973-4FA6-B1BA-32F7EADF11A9}" destId="{DC5E1BDA-1557-43D2-9A1C-87AEA984DB2D}" srcOrd="0" destOrd="0" parTransId="{E1B0E798-8CF0-44AB-BD64-97B63814E7DE}" sibTransId="{42A242F9-7315-4AE1-B071-417C540465AC}"/>
    <dgm:cxn modelId="{745DFB03-7EA6-46BB-8B59-DC13C22E86F0}" type="presParOf" srcId="{16363048-7E20-461C-BB2F-E83E18461FA4}" destId="{0AC4AE99-E209-4477-BD8F-E76F81BD5DD7}" srcOrd="0" destOrd="0" presId="urn:microsoft.com/office/officeart/2005/8/layout/matrix1"/>
    <dgm:cxn modelId="{52CD7063-A1B3-4D08-912B-8EC6022861EF}" type="presParOf" srcId="{0AC4AE99-E209-4477-BD8F-E76F81BD5DD7}" destId="{30FF32C0-8420-4767-AA6A-EEA8B6FF35A8}" srcOrd="0" destOrd="0" presId="urn:microsoft.com/office/officeart/2005/8/layout/matrix1"/>
    <dgm:cxn modelId="{464A0A19-482A-40A4-9241-903D966D864A}" type="presParOf" srcId="{0AC4AE99-E209-4477-BD8F-E76F81BD5DD7}" destId="{D3EF1507-4A7F-4611-8682-4780EB257E2C}" srcOrd="1" destOrd="0" presId="urn:microsoft.com/office/officeart/2005/8/layout/matrix1"/>
    <dgm:cxn modelId="{93096BE5-90BD-4FEE-82F4-1CF5B2DFF0AF}" type="presParOf" srcId="{0AC4AE99-E209-4477-BD8F-E76F81BD5DD7}" destId="{5FB1E22E-4B1B-43CE-BFAE-939CAEBAF267}" srcOrd="2" destOrd="0" presId="urn:microsoft.com/office/officeart/2005/8/layout/matrix1"/>
    <dgm:cxn modelId="{8844533D-36E2-479A-BB85-0602140A90D0}" type="presParOf" srcId="{0AC4AE99-E209-4477-BD8F-E76F81BD5DD7}" destId="{28004B1A-71F9-4672-AA74-47A086A13BC8}" srcOrd="3" destOrd="0" presId="urn:microsoft.com/office/officeart/2005/8/layout/matrix1"/>
    <dgm:cxn modelId="{CEA096F2-437C-4FB9-B801-47605BA1F1C7}" type="presParOf" srcId="{0AC4AE99-E209-4477-BD8F-E76F81BD5DD7}" destId="{054729C9-83D8-4E6F-846D-E5364AFD378F}" srcOrd="4" destOrd="0" presId="urn:microsoft.com/office/officeart/2005/8/layout/matrix1"/>
    <dgm:cxn modelId="{AD877B80-1680-448E-8174-D46BA300403C}" type="presParOf" srcId="{0AC4AE99-E209-4477-BD8F-E76F81BD5DD7}" destId="{7968A08D-1DC1-425A-B774-A40AA461D520}" srcOrd="5" destOrd="0" presId="urn:microsoft.com/office/officeart/2005/8/layout/matrix1"/>
    <dgm:cxn modelId="{40542400-BE20-4BCF-8BF6-B0BEE1EA88CB}" type="presParOf" srcId="{0AC4AE99-E209-4477-BD8F-E76F81BD5DD7}" destId="{809E4B25-B8FB-4798-9108-ADB70689A7C7}" srcOrd="6" destOrd="0" presId="urn:microsoft.com/office/officeart/2005/8/layout/matrix1"/>
    <dgm:cxn modelId="{DD2F82F4-4691-457A-B325-9FBAE4755685}" type="presParOf" srcId="{0AC4AE99-E209-4477-BD8F-E76F81BD5DD7}" destId="{2FA925AE-AFFE-4EF2-A13D-AAB3F5D0DFD1}" srcOrd="7" destOrd="0" presId="urn:microsoft.com/office/officeart/2005/8/layout/matrix1"/>
    <dgm:cxn modelId="{EEDFC51E-4D9B-44CF-84F8-6E5097D9BA0E}" type="presParOf" srcId="{16363048-7E20-461C-BB2F-E83E18461FA4}" destId="{10047322-C011-436E-9E7A-B9D21FA02C10}"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FF32C0-8420-4767-AA6A-EEA8B6FF35A8}">
      <dsp:nvSpPr>
        <dsp:cNvPr id="0" name=""/>
        <dsp:cNvSpPr/>
      </dsp:nvSpPr>
      <dsp:spPr>
        <a:xfrm rot="16200000">
          <a:off x="616827" y="-616827"/>
          <a:ext cx="1698040" cy="2931694"/>
        </a:xfrm>
        <a:prstGeom prst="round1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altLang="en-US" sz="2800" kern="1200" dirty="0"/>
            <a:t>Value</a:t>
          </a:r>
          <a:endParaRPr lang="zh-TW" altLang="en-US" sz="2800" kern="1200" dirty="0"/>
        </a:p>
      </dsp:txBody>
      <dsp:txXfrm rot="5400000">
        <a:off x="0" y="0"/>
        <a:ext cx="2931694" cy="1273530"/>
      </dsp:txXfrm>
    </dsp:sp>
    <dsp:sp modelId="{5FB1E22E-4B1B-43CE-BFAE-939CAEBAF267}">
      <dsp:nvSpPr>
        <dsp:cNvPr id="0" name=""/>
        <dsp:cNvSpPr/>
      </dsp:nvSpPr>
      <dsp:spPr>
        <a:xfrm>
          <a:off x="2931694" y="0"/>
          <a:ext cx="2931694" cy="1698040"/>
        </a:xfrm>
        <a:prstGeom prst="round1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altLang="en-US" sz="2800" kern="1200" dirty="0"/>
            <a:t>Revenue</a:t>
          </a:r>
          <a:endParaRPr lang="zh-TW" altLang="en-US" sz="2800" kern="1200" dirty="0"/>
        </a:p>
      </dsp:txBody>
      <dsp:txXfrm>
        <a:off x="2931694" y="0"/>
        <a:ext cx="2931694" cy="1273530"/>
      </dsp:txXfrm>
    </dsp:sp>
    <dsp:sp modelId="{054729C9-83D8-4E6F-846D-E5364AFD378F}">
      <dsp:nvSpPr>
        <dsp:cNvPr id="0" name=""/>
        <dsp:cNvSpPr/>
      </dsp:nvSpPr>
      <dsp:spPr>
        <a:xfrm rot="10800000">
          <a:off x="0" y="1698040"/>
          <a:ext cx="2931694" cy="1698040"/>
        </a:xfrm>
        <a:prstGeom prst="round1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altLang="en-US" sz="2800" kern="1200" dirty="0"/>
            <a:t>Price</a:t>
          </a:r>
          <a:endParaRPr lang="zh-TW" altLang="en-US" sz="2800" kern="1200" dirty="0"/>
        </a:p>
      </dsp:txBody>
      <dsp:txXfrm rot="10800000">
        <a:off x="0" y="2122550"/>
        <a:ext cx="2931694" cy="1273530"/>
      </dsp:txXfrm>
    </dsp:sp>
    <dsp:sp modelId="{809E4B25-B8FB-4798-9108-ADB70689A7C7}">
      <dsp:nvSpPr>
        <dsp:cNvPr id="0" name=""/>
        <dsp:cNvSpPr/>
      </dsp:nvSpPr>
      <dsp:spPr>
        <a:xfrm rot="5400000">
          <a:off x="3548521" y="1081212"/>
          <a:ext cx="1698040" cy="2931694"/>
        </a:xfrm>
        <a:prstGeom prst="round1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altLang="en-US" sz="2800" kern="1200" dirty="0"/>
            <a:t>Cost</a:t>
          </a:r>
          <a:endParaRPr lang="zh-TW" altLang="en-US" sz="2800" kern="1200" dirty="0"/>
        </a:p>
      </dsp:txBody>
      <dsp:txXfrm rot="-5400000">
        <a:off x="2931694" y="2122549"/>
        <a:ext cx="2931694" cy="1273530"/>
      </dsp:txXfrm>
    </dsp:sp>
    <dsp:sp modelId="{10047322-C011-436E-9E7A-B9D21FA02C10}">
      <dsp:nvSpPr>
        <dsp:cNvPr id="0" name=""/>
        <dsp:cNvSpPr/>
      </dsp:nvSpPr>
      <dsp:spPr>
        <a:xfrm>
          <a:off x="2052186" y="1273530"/>
          <a:ext cx="1759016" cy="849020"/>
        </a:xfrm>
        <a:prstGeom prst="roundRect">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altLang="en-US" sz="2600" kern="1200" dirty="0"/>
            <a:t>Innovation</a:t>
          </a:r>
          <a:endParaRPr lang="zh-TW" altLang="en-US" sz="2600" kern="1200" dirty="0"/>
        </a:p>
      </dsp:txBody>
      <dsp:txXfrm>
        <a:off x="2093632" y="1314976"/>
        <a:ext cx="1676124" cy="766128"/>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ABC1EF-740D-42EF-9DB1-5AE07AEB79A0}" type="datetimeFigureOut">
              <a:rPr lang="zh-TW" altLang="en-US" smtClean="0"/>
              <a:t>2016/5/20</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621145-CC9F-4D24-B7C9-061A46094102}" type="slidenum">
              <a:rPr lang="zh-TW" altLang="en-US" smtClean="0"/>
              <a:t>‹#›</a:t>
            </a:fld>
            <a:endParaRPr lang="zh-TW" altLang="en-US"/>
          </a:p>
        </p:txBody>
      </p:sp>
    </p:spTree>
    <p:extLst>
      <p:ext uri="{BB962C8B-B14F-4D97-AF65-F5344CB8AC3E}">
        <p14:creationId xmlns:p14="http://schemas.microsoft.com/office/powerpoint/2010/main" val="2579743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FA621145-CC9F-4D24-B7C9-061A46094102}" type="slidenum">
              <a:rPr lang="zh-TW" altLang="en-US" smtClean="0"/>
              <a:t>1</a:t>
            </a:fld>
            <a:endParaRPr lang="zh-TW" altLang="en-US"/>
          </a:p>
        </p:txBody>
      </p:sp>
    </p:spTree>
    <p:extLst>
      <p:ext uri="{BB962C8B-B14F-4D97-AF65-F5344CB8AC3E}">
        <p14:creationId xmlns:p14="http://schemas.microsoft.com/office/powerpoint/2010/main" val="20584392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dirty="0"/>
              <a:t>平臺導向</a:t>
            </a:r>
            <a:endParaRPr lang="en-US" dirty="0"/>
          </a:p>
        </p:txBody>
      </p:sp>
      <p:sp>
        <p:nvSpPr>
          <p:cNvPr id="4" name="投影片編號版面配置區 3"/>
          <p:cNvSpPr>
            <a:spLocks noGrp="1"/>
          </p:cNvSpPr>
          <p:nvPr>
            <p:ph type="sldNum" sz="quarter" idx="10"/>
          </p:nvPr>
        </p:nvSpPr>
        <p:spPr/>
        <p:txBody>
          <a:bodyPr/>
          <a:lstStyle/>
          <a:p>
            <a:fld id="{1304A3FA-FE84-43F4-A7B3-DDED79427FCD}" type="slidenum">
              <a:rPr lang="en-US" smtClean="0"/>
              <a:t>67</a:t>
            </a:fld>
            <a:endParaRPr lang="en-US"/>
          </a:p>
        </p:txBody>
      </p:sp>
    </p:spTree>
    <p:extLst>
      <p:ext uri="{BB962C8B-B14F-4D97-AF65-F5344CB8AC3E}">
        <p14:creationId xmlns:p14="http://schemas.microsoft.com/office/powerpoint/2010/main" val="3409608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dirty="0"/>
              <a:t>顧客體驗導向</a:t>
            </a:r>
            <a:endParaRPr lang="en-US" dirty="0"/>
          </a:p>
        </p:txBody>
      </p:sp>
      <p:sp>
        <p:nvSpPr>
          <p:cNvPr id="4" name="投影片編號版面配置區 3"/>
          <p:cNvSpPr>
            <a:spLocks noGrp="1"/>
          </p:cNvSpPr>
          <p:nvPr>
            <p:ph type="sldNum" sz="quarter" idx="10"/>
          </p:nvPr>
        </p:nvSpPr>
        <p:spPr/>
        <p:txBody>
          <a:bodyPr/>
          <a:lstStyle/>
          <a:p>
            <a:fld id="{1304A3FA-FE84-43F4-A7B3-DDED79427FCD}" type="slidenum">
              <a:rPr lang="en-US" smtClean="0"/>
              <a:t>73</a:t>
            </a:fld>
            <a:endParaRPr lang="en-US"/>
          </a:p>
        </p:txBody>
      </p:sp>
    </p:spTree>
    <p:extLst>
      <p:ext uri="{BB962C8B-B14F-4D97-AF65-F5344CB8AC3E}">
        <p14:creationId xmlns:p14="http://schemas.microsoft.com/office/powerpoint/2010/main" val="28664137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dirty="0"/>
              <a:t>顧客體驗導向</a:t>
            </a:r>
            <a:endParaRPr lang="en-US" dirty="0"/>
          </a:p>
        </p:txBody>
      </p:sp>
      <p:sp>
        <p:nvSpPr>
          <p:cNvPr id="4" name="投影片編號版面配置區 3"/>
          <p:cNvSpPr>
            <a:spLocks noGrp="1"/>
          </p:cNvSpPr>
          <p:nvPr>
            <p:ph type="sldNum" sz="quarter" idx="10"/>
          </p:nvPr>
        </p:nvSpPr>
        <p:spPr/>
        <p:txBody>
          <a:bodyPr/>
          <a:lstStyle/>
          <a:p>
            <a:fld id="{1304A3FA-FE84-43F4-A7B3-DDED79427FCD}" type="slidenum">
              <a:rPr lang="en-US" smtClean="0"/>
              <a:t>74</a:t>
            </a:fld>
            <a:endParaRPr lang="en-US"/>
          </a:p>
        </p:txBody>
      </p:sp>
    </p:spTree>
    <p:extLst>
      <p:ext uri="{BB962C8B-B14F-4D97-AF65-F5344CB8AC3E}">
        <p14:creationId xmlns:p14="http://schemas.microsoft.com/office/powerpoint/2010/main" val="804206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A621145-CC9F-4D24-B7C9-061A46094102}" type="slidenum">
              <a:rPr lang="zh-TW" altLang="en-US" smtClean="0"/>
              <a:t>3</a:t>
            </a:fld>
            <a:endParaRPr lang="zh-TW" altLang="en-US"/>
          </a:p>
        </p:txBody>
      </p:sp>
    </p:spTree>
    <p:extLst>
      <p:ext uri="{BB962C8B-B14F-4D97-AF65-F5344CB8AC3E}">
        <p14:creationId xmlns:p14="http://schemas.microsoft.com/office/powerpoint/2010/main" val="26207375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r>
              <a:rPr lang="en-US" altLang="zh-TW" sz="1200" b="1" i="0" u="none" strike="noStrike" kern="1200" dirty="0">
                <a:solidFill>
                  <a:schemeClr val="tx1"/>
                </a:solidFill>
                <a:effectLst/>
                <a:latin typeface="+mn-lt"/>
                <a:ea typeface="+mn-ea"/>
                <a:cs typeface="+mn-cs"/>
              </a:rPr>
              <a:t>Gillette</a:t>
            </a:r>
            <a:endParaRPr lang="en-US" altLang="zh-TW" b="0" dirty="0">
              <a:effectLst/>
            </a:endParaRPr>
          </a:p>
          <a:p>
            <a:pPr rtl="0"/>
            <a:r>
              <a:rPr lang="en-US" altLang="zh-TW" sz="1200" b="0" i="0" u="none" strike="noStrike" kern="1200" dirty="0">
                <a:solidFill>
                  <a:schemeClr val="tx1"/>
                </a:solidFill>
                <a:effectLst/>
                <a:latin typeface="+mn-lt"/>
                <a:ea typeface="+mn-ea"/>
                <a:cs typeface="+mn-cs"/>
              </a:rPr>
              <a:t>The "razor and blades" profit model has been celebrated for years and adapted to countless other industries, from printers and cartridges to capsule coffee. The gist is simple—create an installed base by selling the enduring part of the system at low cost (or even a loss), and then enjoy recurring revenue by selling the disposable parts at a premium.</a:t>
            </a:r>
            <a:endParaRPr lang="en-US" altLang="zh-TW" b="0" dirty="0">
              <a:effectLst/>
            </a:endParaRPr>
          </a:p>
          <a:p>
            <a:pPr rtl="0"/>
            <a:r>
              <a:rPr lang="en-US" altLang="zh-TW" sz="1200" b="0" i="0" u="none" strike="noStrike" kern="1200" dirty="0">
                <a:solidFill>
                  <a:schemeClr val="tx1"/>
                </a:solidFill>
                <a:effectLst/>
                <a:latin typeface="+mn-lt"/>
                <a:ea typeface="+mn-ea"/>
                <a:cs typeface="+mn-cs"/>
              </a:rPr>
              <a:t>As Randal C. Picker noted, Gillette initially used the opposite profit model— charging a premium for the razor handle and selling the blades cheaply." This had</a:t>
            </a:r>
            <a:endParaRPr lang="en-US" altLang="zh-TW" b="0" dirty="0">
              <a:effectLst/>
            </a:endParaRPr>
          </a:p>
          <a:p>
            <a:r>
              <a:rPr lang="en-US" altLang="zh-TW" dirty="0"/>
              <a:t/>
            </a:r>
            <a:br>
              <a:rPr lang="en-US" altLang="zh-TW" dirty="0"/>
            </a:br>
            <a:endParaRPr kumimoji="1" lang="zh-TW" altLang="en-US" dirty="0"/>
          </a:p>
        </p:txBody>
      </p:sp>
      <p:sp>
        <p:nvSpPr>
          <p:cNvPr id="4" name="投影片編號版面配置區 3"/>
          <p:cNvSpPr>
            <a:spLocks noGrp="1"/>
          </p:cNvSpPr>
          <p:nvPr>
            <p:ph type="sldNum" sz="quarter" idx="10"/>
          </p:nvPr>
        </p:nvSpPr>
        <p:spPr/>
        <p:txBody>
          <a:bodyPr/>
          <a:lstStyle/>
          <a:p>
            <a:fld id="{FA621145-CC9F-4D24-B7C9-061A46094102}" type="slidenum">
              <a:rPr lang="zh-TW" altLang="en-US" smtClean="0"/>
              <a:t>6</a:t>
            </a:fld>
            <a:endParaRPr lang="zh-TW" altLang="en-US"/>
          </a:p>
        </p:txBody>
      </p:sp>
    </p:spTree>
    <p:extLst>
      <p:ext uri="{BB962C8B-B14F-4D97-AF65-F5344CB8AC3E}">
        <p14:creationId xmlns:p14="http://schemas.microsoft.com/office/powerpoint/2010/main" val="302117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buNone/>
            </a:pPr>
            <a:r>
              <a:rPr lang="en-US" altLang="zh-TW" b="1" dirty="0"/>
              <a:t>Whole Foods Market</a:t>
            </a:r>
            <a:endParaRPr lang="en-US" altLang="zh-TW" dirty="0"/>
          </a:p>
          <a:p>
            <a:r>
              <a:rPr lang="en-US" altLang="zh-TW" dirty="0"/>
              <a:t>Teams are everything at Whole Foods; the company is well known for its radical decentralization of management. Each store is composed of self-directed teams that manage departments with unusual autonomy—making decisions about what products to stock and how to display them. Importantly, each team also makes decisions about who to hire; joining a team requires two thirds of its current members' approval. Each store is measured as an independent line on the Profit &amp; Loss statement, and each team within the store has very clear performance targets.</a:t>
            </a:r>
          </a:p>
          <a:p>
            <a:r>
              <a:rPr lang="en-US" altLang="zh-TW" dirty="0"/>
              <a:t>Describing Whole Foods's structure as a "high trust organization," CEO John Mackey wrote in 2010 that "organizing into small interlocking teams helps ensure that trust will flow in all directions within the organization—upwards, downwards,</a:t>
            </a:r>
          </a:p>
          <a:p>
            <a:endParaRPr kumimoji="1" lang="zh-TW" altLang="en-US" dirty="0"/>
          </a:p>
        </p:txBody>
      </p:sp>
      <p:sp>
        <p:nvSpPr>
          <p:cNvPr id="4" name="投影片編號版面配置區 3"/>
          <p:cNvSpPr>
            <a:spLocks noGrp="1"/>
          </p:cNvSpPr>
          <p:nvPr>
            <p:ph type="sldNum" sz="quarter" idx="10"/>
          </p:nvPr>
        </p:nvSpPr>
        <p:spPr/>
        <p:txBody>
          <a:bodyPr/>
          <a:lstStyle/>
          <a:p>
            <a:fld id="{FA621145-CC9F-4D24-B7C9-061A46094102}" type="slidenum">
              <a:rPr lang="zh-TW" altLang="en-US" smtClean="0"/>
              <a:t>13</a:t>
            </a:fld>
            <a:endParaRPr lang="zh-TW" altLang="en-US"/>
          </a:p>
        </p:txBody>
      </p:sp>
    </p:spTree>
    <p:extLst>
      <p:ext uri="{BB962C8B-B14F-4D97-AF65-F5344CB8AC3E}">
        <p14:creationId xmlns:p14="http://schemas.microsoft.com/office/powerpoint/2010/main" val="6285307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A621145-CC9F-4D24-B7C9-061A46094102}" type="slidenum">
              <a:rPr lang="zh-TW" altLang="en-US" smtClean="0"/>
              <a:t>20</a:t>
            </a:fld>
            <a:endParaRPr lang="zh-TW" altLang="en-US"/>
          </a:p>
        </p:txBody>
      </p:sp>
    </p:spTree>
    <p:extLst>
      <p:ext uri="{BB962C8B-B14F-4D97-AF65-F5344CB8AC3E}">
        <p14:creationId xmlns:p14="http://schemas.microsoft.com/office/powerpoint/2010/main" val="2464817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14B4D35A-64E0-48B4-ABCC-0B97511668FE}" type="slidenum">
              <a:rPr lang="zh-TW" altLang="en-US" smtClean="0"/>
              <a:t>43</a:t>
            </a:fld>
            <a:endParaRPr lang="zh-TW" altLang="en-US"/>
          </a:p>
        </p:txBody>
      </p:sp>
    </p:spTree>
    <p:extLst>
      <p:ext uri="{BB962C8B-B14F-4D97-AF65-F5344CB8AC3E}">
        <p14:creationId xmlns:p14="http://schemas.microsoft.com/office/powerpoint/2010/main" val="16998979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A621145-CC9F-4D24-B7C9-061A46094102}" type="slidenum">
              <a:rPr lang="zh-TW" altLang="en-US" smtClean="0"/>
              <a:t>59</a:t>
            </a:fld>
            <a:endParaRPr lang="zh-TW" altLang="en-US"/>
          </a:p>
        </p:txBody>
      </p:sp>
    </p:spTree>
    <p:extLst>
      <p:ext uri="{BB962C8B-B14F-4D97-AF65-F5344CB8AC3E}">
        <p14:creationId xmlns:p14="http://schemas.microsoft.com/office/powerpoint/2010/main" val="848406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A621145-CC9F-4D24-B7C9-061A46094102}" type="slidenum">
              <a:rPr lang="zh-TW" altLang="en-US" smtClean="0"/>
              <a:t>60</a:t>
            </a:fld>
            <a:endParaRPr lang="zh-TW" altLang="en-US"/>
          </a:p>
        </p:txBody>
      </p:sp>
    </p:spTree>
    <p:extLst>
      <p:ext uri="{BB962C8B-B14F-4D97-AF65-F5344CB8AC3E}">
        <p14:creationId xmlns:p14="http://schemas.microsoft.com/office/powerpoint/2010/main" val="4166055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dirty="0"/>
              <a:t>平臺導向</a:t>
            </a:r>
            <a:endParaRPr lang="en-US" dirty="0"/>
          </a:p>
        </p:txBody>
      </p:sp>
      <p:sp>
        <p:nvSpPr>
          <p:cNvPr id="4" name="投影片編號版面配置區 3"/>
          <p:cNvSpPr>
            <a:spLocks noGrp="1"/>
          </p:cNvSpPr>
          <p:nvPr>
            <p:ph type="sldNum" sz="quarter" idx="10"/>
          </p:nvPr>
        </p:nvSpPr>
        <p:spPr/>
        <p:txBody>
          <a:bodyPr/>
          <a:lstStyle/>
          <a:p>
            <a:fld id="{1304A3FA-FE84-43F4-A7B3-DDED79427FCD}" type="slidenum">
              <a:rPr lang="en-US" smtClean="0"/>
              <a:t>66</a:t>
            </a:fld>
            <a:endParaRPr lang="en-US"/>
          </a:p>
        </p:txBody>
      </p:sp>
    </p:spTree>
    <p:extLst>
      <p:ext uri="{BB962C8B-B14F-4D97-AF65-F5344CB8AC3E}">
        <p14:creationId xmlns:p14="http://schemas.microsoft.com/office/powerpoint/2010/main" val="2565540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915F3EB9-192D-40D4-8E17-7F0AE062B512}" type="datetimeFigureOut">
              <a:rPr lang="zh-TW" altLang="en-US" smtClean="0"/>
              <a:t>2016/5/20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6978F81-1EE0-4D99-8280-26973FEFD619}" type="slidenum">
              <a:rPr lang="zh-TW" altLang="en-US" smtClean="0"/>
              <a:t>‹#›</a:t>
            </a:fld>
            <a:endParaRPr lang="zh-TW" altLang="en-US"/>
          </a:p>
        </p:txBody>
      </p:sp>
    </p:spTree>
    <p:extLst>
      <p:ext uri="{BB962C8B-B14F-4D97-AF65-F5344CB8AC3E}">
        <p14:creationId xmlns:p14="http://schemas.microsoft.com/office/powerpoint/2010/main" val="3393849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915F3EB9-192D-40D4-8E17-7F0AE062B512}" type="datetimeFigureOut">
              <a:rPr lang="zh-TW" altLang="en-US" smtClean="0"/>
              <a:t>2016/5/20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6978F81-1EE0-4D99-8280-26973FEFD619}" type="slidenum">
              <a:rPr lang="zh-TW" altLang="en-US" smtClean="0"/>
              <a:t>‹#›</a:t>
            </a:fld>
            <a:endParaRPr lang="zh-TW" altLang="en-US"/>
          </a:p>
        </p:txBody>
      </p:sp>
    </p:spTree>
    <p:extLst>
      <p:ext uri="{BB962C8B-B14F-4D97-AF65-F5344CB8AC3E}">
        <p14:creationId xmlns:p14="http://schemas.microsoft.com/office/powerpoint/2010/main" val="2963464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915F3EB9-192D-40D4-8E17-7F0AE062B512}" type="datetimeFigureOut">
              <a:rPr lang="zh-TW" altLang="en-US" smtClean="0"/>
              <a:t>2016/5/20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6978F81-1EE0-4D99-8280-26973FEFD619}" type="slidenum">
              <a:rPr lang="zh-TW" altLang="en-US" smtClean="0"/>
              <a:t>‹#›</a:t>
            </a:fld>
            <a:endParaRPr lang="zh-TW" altLang="en-US"/>
          </a:p>
        </p:txBody>
      </p:sp>
    </p:spTree>
    <p:extLst>
      <p:ext uri="{BB962C8B-B14F-4D97-AF65-F5344CB8AC3E}">
        <p14:creationId xmlns:p14="http://schemas.microsoft.com/office/powerpoint/2010/main" val="2184593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915F3EB9-192D-40D4-8E17-7F0AE062B512}" type="datetimeFigureOut">
              <a:rPr lang="zh-TW" altLang="en-US" smtClean="0"/>
              <a:t>2016/5/20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6978F81-1EE0-4D99-8280-26973FEFD619}" type="slidenum">
              <a:rPr lang="zh-TW" altLang="en-US" smtClean="0"/>
              <a:t>‹#›</a:t>
            </a:fld>
            <a:endParaRPr lang="zh-TW" altLang="en-US"/>
          </a:p>
        </p:txBody>
      </p:sp>
    </p:spTree>
    <p:extLst>
      <p:ext uri="{BB962C8B-B14F-4D97-AF65-F5344CB8AC3E}">
        <p14:creationId xmlns:p14="http://schemas.microsoft.com/office/powerpoint/2010/main" val="490657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915F3EB9-192D-40D4-8E17-7F0AE062B512}" type="datetimeFigureOut">
              <a:rPr lang="zh-TW" altLang="en-US" smtClean="0"/>
              <a:t>2016/5/20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6978F81-1EE0-4D99-8280-26973FEFD619}" type="slidenum">
              <a:rPr lang="zh-TW" altLang="en-US" smtClean="0"/>
              <a:t>‹#›</a:t>
            </a:fld>
            <a:endParaRPr lang="zh-TW" altLang="en-US"/>
          </a:p>
        </p:txBody>
      </p:sp>
    </p:spTree>
    <p:extLst>
      <p:ext uri="{BB962C8B-B14F-4D97-AF65-F5344CB8AC3E}">
        <p14:creationId xmlns:p14="http://schemas.microsoft.com/office/powerpoint/2010/main" val="4174126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915F3EB9-192D-40D4-8E17-7F0AE062B512}" type="datetimeFigureOut">
              <a:rPr lang="zh-TW" altLang="en-US" smtClean="0"/>
              <a:t>2016/5/20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26978F81-1EE0-4D99-8280-26973FEFD619}" type="slidenum">
              <a:rPr lang="zh-TW" altLang="en-US" smtClean="0"/>
              <a:t>‹#›</a:t>
            </a:fld>
            <a:endParaRPr lang="zh-TW" altLang="en-US"/>
          </a:p>
        </p:txBody>
      </p:sp>
    </p:spTree>
    <p:extLst>
      <p:ext uri="{BB962C8B-B14F-4D97-AF65-F5344CB8AC3E}">
        <p14:creationId xmlns:p14="http://schemas.microsoft.com/office/powerpoint/2010/main" val="1581369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915F3EB9-192D-40D4-8E17-7F0AE062B512}" type="datetimeFigureOut">
              <a:rPr lang="zh-TW" altLang="en-US" smtClean="0"/>
              <a:t>2016/5/20</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26978F81-1EE0-4D99-8280-26973FEFD619}" type="slidenum">
              <a:rPr lang="zh-TW" altLang="en-US" smtClean="0"/>
              <a:t>‹#›</a:t>
            </a:fld>
            <a:endParaRPr lang="zh-TW" altLang="en-US"/>
          </a:p>
        </p:txBody>
      </p:sp>
    </p:spTree>
    <p:extLst>
      <p:ext uri="{BB962C8B-B14F-4D97-AF65-F5344CB8AC3E}">
        <p14:creationId xmlns:p14="http://schemas.microsoft.com/office/powerpoint/2010/main" val="2989520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915F3EB9-192D-40D4-8E17-7F0AE062B512}" type="datetimeFigureOut">
              <a:rPr lang="zh-TW" altLang="en-US" smtClean="0"/>
              <a:t>2016/5/20</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26978F81-1EE0-4D99-8280-26973FEFD619}" type="slidenum">
              <a:rPr lang="zh-TW" altLang="en-US" smtClean="0"/>
              <a:t>‹#›</a:t>
            </a:fld>
            <a:endParaRPr lang="zh-TW" altLang="en-US"/>
          </a:p>
        </p:txBody>
      </p:sp>
    </p:spTree>
    <p:extLst>
      <p:ext uri="{BB962C8B-B14F-4D97-AF65-F5344CB8AC3E}">
        <p14:creationId xmlns:p14="http://schemas.microsoft.com/office/powerpoint/2010/main" val="1553853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915F3EB9-192D-40D4-8E17-7F0AE062B512}" type="datetimeFigureOut">
              <a:rPr lang="zh-TW" altLang="en-US" smtClean="0"/>
              <a:t>2016/5/20</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26978F81-1EE0-4D99-8280-26973FEFD619}" type="slidenum">
              <a:rPr lang="zh-TW" altLang="en-US" smtClean="0"/>
              <a:t>‹#›</a:t>
            </a:fld>
            <a:endParaRPr lang="zh-TW" altLang="en-US"/>
          </a:p>
        </p:txBody>
      </p:sp>
    </p:spTree>
    <p:extLst>
      <p:ext uri="{BB962C8B-B14F-4D97-AF65-F5344CB8AC3E}">
        <p14:creationId xmlns:p14="http://schemas.microsoft.com/office/powerpoint/2010/main" val="2922594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915F3EB9-192D-40D4-8E17-7F0AE062B512}" type="datetimeFigureOut">
              <a:rPr lang="zh-TW" altLang="en-US" smtClean="0"/>
              <a:t>2016/5/20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26978F81-1EE0-4D99-8280-26973FEFD619}" type="slidenum">
              <a:rPr lang="zh-TW" altLang="en-US" smtClean="0"/>
              <a:t>‹#›</a:t>
            </a:fld>
            <a:endParaRPr lang="zh-TW" altLang="en-US"/>
          </a:p>
        </p:txBody>
      </p:sp>
    </p:spTree>
    <p:extLst>
      <p:ext uri="{BB962C8B-B14F-4D97-AF65-F5344CB8AC3E}">
        <p14:creationId xmlns:p14="http://schemas.microsoft.com/office/powerpoint/2010/main" val="3562125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915F3EB9-192D-40D4-8E17-7F0AE062B512}" type="datetimeFigureOut">
              <a:rPr lang="zh-TW" altLang="en-US" smtClean="0"/>
              <a:t>2016/5/20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26978F81-1EE0-4D99-8280-26973FEFD619}" type="slidenum">
              <a:rPr lang="zh-TW" altLang="en-US" smtClean="0"/>
              <a:t>‹#›</a:t>
            </a:fld>
            <a:endParaRPr lang="zh-TW" altLang="en-US"/>
          </a:p>
        </p:txBody>
      </p:sp>
    </p:spTree>
    <p:extLst>
      <p:ext uri="{BB962C8B-B14F-4D97-AF65-F5344CB8AC3E}">
        <p14:creationId xmlns:p14="http://schemas.microsoft.com/office/powerpoint/2010/main" val="30605053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5F3EB9-192D-40D4-8E17-7F0AE062B512}" type="datetimeFigureOut">
              <a:rPr lang="zh-TW" altLang="en-US" smtClean="0"/>
              <a:t>2016/5/20</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978F81-1EE0-4D99-8280-26973FEFD619}" type="slidenum">
              <a:rPr lang="zh-TW" altLang="en-US" smtClean="0"/>
              <a:t>‹#›</a:t>
            </a:fld>
            <a:endParaRPr lang="zh-TW" altLang="en-US"/>
          </a:p>
        </p:txBody>
      </p:sp>
    </p:spTree>
    <p:extLst>
      <p:ext uri="{BB962C8B-B14F-4D97-AF65-F5344CB8AC3E}">
        <p14:creationId xmlns:p14="http://schemas.microsoft.com/office/powerpoint/2010/main" val="29378526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en.wikipedia.org/wiki/Discount_store"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gi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pn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5">
          <a:fgClr>
            <a:schemeClr val="bg1">
              <a:lumMod val="75000"/>
            </a:schemeClr>
          </a:fgClr>
          <a:bgClr>
            <a:schemeClr val="bg1"/>
          </a:bgClr>
        </a:pattFill>
        <a:effectLst/>
      </p:bgPr>
    </p:bg>
    <p:spTree>
      <p:nvGrpSpPr>
        <p:cNvPr id="1" name=""/>
        <p:cNvGrpSpPr/>
        <p:nvPr/>
      </p:nvGrpSpPr>
      <p:grpSpPr>
        <a:xfrm>
          <a:off x="0" y="0"/>
          <a:ext cx="0" cy="0"/>
          <a:chOff x="0" y="0"/>
          <a:chExt cx="0" cy="0"/>
        </a:xfrm>
      </p:grpSpPr>
      <p:grpSp>
        <p:nvGrpSpPr>
          <p:cNvPr id="2" name="群組 1"/>
          <p:cNvGrpSpPr/>
          <p:nvPr/>
        </p:nvGrpSpPr>
        <p:grpSpPr>
          <a:xfrm>
            <a:off x="4135582" y="1059872"/>
            <a:ext cx="7561118" cy="5426651"/>
            <a:chOff x="4103909" y="1066893"/>
            <a:chExt cx="7618533" cy="5629443"/>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grpSpPr>
        <p:pic>
          <p:nvPicPr>
            <p:cNvPr id="1026" name="Picture 2" descr="https://image.issuu.com/130412155621-c78651394e2e4bf69adafdb1ec37083e/jpg/page_1.jpg"/>
            <p:cNvPicPr>
              <a:picLocks noChangeAspect="1" noChangeArrowheads="1"/>
            </p:cNvPicPr>
            <p:nvPr/>
          </p:nvPicPr>
          <p:blipFill rotWithShape="1">
            <a:blip r:embed="rId3">
              <a:extLst>
                <a:ext uri="{28A0092B-C50C-407E-A947-70E740481C1C}">
                  <a14:useLocalDpi xmlns:a14="http://schemas.microsoft.com/office/drawing/2010/main" val="0"/>
                </a:ext>
              </a:extLst>
            </a:blip>
            <a:srcRect l="5258" t="9809" r="4303" b="5529"/>
            <a:stretch/>
          </p:blipFill>
          <p:spPr bwMode="auto">
            <a:xfrm>
              <a:off x="4103909" y="1066893"/>
              <a:ext cx="7618533" cy="5629443"/>
            </a:xfrm>
            <a:prstGeom prst="rect">
              <a:avLst/>
            </a:prstGeom>
            <a:grpFill/>
            <a:extLst/>
          </p:spPr>
        </p:pic>
        <p:pic>
          <p:nvPicPr>
            <p:cNvPr id="7" name="Picture 2" descr="https://image.issuu.com/130412155621-c78651394e2e4bf69adafdb1ec37083e/jpg/page_1.jpg"/>
            <p:cNvPicPr>
              <a:picLocks noChangeAspect="1" noChangeArrowheads="1"/>
            </p:cNvPicPr>
            <p:nvPr/>
          </p:nvPicPr>
          <p:blipFill rotWithShape="1">
            <a:blip r:embed="rId3">
              <a:extLst>
                <a:ext uri="{28A0092B-C50C-407E-A947-70E740481C1C}">
                  <a14:useLocalDpi xmlns:a14="http://schemas.microsoft.com/office/drawing/2010/main" val="0"/>
                </a:ext>
              </a:extLst>
            </a:blip>
            <a:srcRect l="72325" t="74029"/>
            <a:stretch/>
          </p:blipFill>
          <p:spPr bwMode="auto">
            <a:xfrm>
              <a:off x="5456686" y="1066893"/>
              <a:ext cx="1356360" cy="1772318"/>
            </a:xfrm>
            <a:prstGeom prst="rect">
              <a:avLst/>
            </a:prstGeom>
            <a:grpFill/>
            <a:extLst/>
          </p:spPr>
        </p:pic>
      </p:grpSp>
      <p:pic>
        <p:nvPicPr>
          <p:cNvPr id="6" name="Picture 2" descr="https://image.issuu.com/130412155621-c78651394e2e4bf69adafdb1ec37083e/jpg/page_1.jpg"/>
          <p:cNvPicPr>
            <a:picLocks noChangeAspect="1" noChangeArrowheads="1"/>
          </p:cNvPicPr>
          <p:nvPr/>
        </p:nvPicPr>
        <p:blipFill rotWithShape="1">
          <a:blip r:embed="rId3">
            <a:extLst>
              <a:ext uri="{28A0092B-C50C-407E-A947-70E740481C1C}">
                <a14:useLocalDpi xmlns:a14="http://schemas.microsoft.com/office/drawing/2010/main" val="0"/>
              </a:ext>
            </a:extLst>
          </a:blip>
          <a:srcRect l="5557" t="3876" r="60943" b="66405"/>
          <a:stretch/>
        </p:blipFill>
        <p:spPr bwMode="auto">
          <a:xfrm>
            <a:off x="706581" y="748146"/>
            <a:ext cx="4925291" cy="3448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74119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b="1" dirty="0"/>
              <a:t>Network innovation</a:t>
            </a:r>
            <a:r>
              <a:rPr lang="zh-TW" altLang="en-US" b="1" dirty="0"/>
              <a:t> </a:t>
            </a:r>
            <a:r>
              <a:rPr lang="en-US" altLang="zh-TW" b="1" dirty="0"/>
              <a:t>story</a:t>
            </a:r>
            <a:r>
              <a:rPr lang="zh-TW" altLang="en-US" b="1" dirty="0"/>
              <a:t> </a:t>
            </a:r>
            <a:endParaRPr lang="zh-TW" altLang="en-US" sz="2800" dirty="0"/>
          </a:p>
        </p:txBody>
      </p:sp>
      <p:sp>
        <p:nvSpPr>
          <p:cNvPr id="3" name="內容版面配置區 2"/>
          <p:cNvSpPr>
            <a:spLocks noGrp="1"/>
          </p:cNvSpPr>
          <p:nvPr>
            <p:ph idx="1"/>
          </p:nvPr>
        </p:nvSpPr>
        <p:spPr>
          <a:xfrm>
            <a:off x="794657" y="1535338"/>
            <a:ext cx="10770704" cy="3435489"/>
          </a:xfrm>
        </p:spPr>
        <p:txBody>
          <a:bodyPr>
            <a:normAutofit lnSpcReduction="10000"/>
          </a:bodyPr>
          <a:lstStyle/>
          <a:p>
            <a:pPr marL="0" indent="0">
              <a:buNone/>
            </a:pPr>
            <a:r>
              <a:rPr lang="en-US" altLang="zh-TW" sz="3000" b="1" dirty="0"/>
              <a:t>Target Corporation</a:t>
            </a:r>
            <a:endParaRPr lang="zh-TW" altLang="en-US" sz="3000" b="1" dirty="0"/>
          </a:p>
          <a:p>
            <a:r>
              <a:rPr lang="en-US" altLang="zh-TW" dirty="0"/>
              <a:t>It</a:t>
            </a:r>
            <a:r>
              <a:rPr lang="zh-TW" altLang="en-US" dirty="0"/>
              <a:t> </a:t>
            </a:r>
            <a:r>
              <a:rPr lang="en-US" altLang="zh-TW" dirty="0"/>
              <a:t>is the second-largest </a:t>
            </a:r>
            <a:r>
              <a:rPr lang="en-US" altLang="zh-TW" dirty="0">
                <a:hlinkClick r:id="rId2" tooltip="Discount store"/>
              </a:rPr>
              <a:t>discount retailer</a:t>
            </a:r>
            <a:r>
              <a:rPr lang="en-US" altLang="zh-TW" dirty="0"/>
              <a:t> in the United States</a:t>
            </a:r>
            <a:endParaRPr lang="zh-TW" altLang="en-US" dirty="0"/>
          </a:p>
          <a:p>
            <a:r>
              <a:rPr lang="en-US" altLang="zh-TW" dirty="0"/>
              <a:t>It has intended to differentiate its stores from its competitors by offering what it believes is more upscale, trend-forward merchandise at lower costs</a:t>
            </a:r>
            <a:endParaRPr lang="zh-TW" altLang="en-US" dirty="0"/>
          </a:p>
          <a:p>
            <a:r>
              <a:rPr lang="en-US" altLang="zh-TW" dirty="0"/>
              <a:t>Rather than the traditional concept of focusing on low-priced </a:t>
            </a:r>
            <a:r>
              <a:rPr lang="en-US" altLang="zh-TW" dirty="0" smtClean="0"/>
              <a:t>goods</a:t>
            </a:r>
          </a:p>
          <a:p>
            <a:r>
              <a:rPr lang="en-US" altLang="zh-TW" dirty="0">
                <a:solidFill>
                  <a:srgbClr val="FF0000"/>
                </a:solidFill>
              </a:rPr>
              <a:t>Cooperate with numerous designers (product) and famous retailers (promotion)</a:t>
            </a:r>
          </a:p>
          <a:p>
            <a:endParaRPr lang="en-US" altLang="zh-TW" dirty="0"/>
          </a:p>
          <a:p>
            <a:endParaRPr kumimoji="1" lang="zh-TW" altLang="en-US" sz="2800" b="1" dirty="0"/>
          </a:p>
        </p:txBody>
      </p:sp>
      <p:pic>
        <p:nvPicPr>
          <p:cNvPr id="4" name="圖片 3"/>
          <p:cNvPicPr>
            <a:picLocks noChangeAspect="1"/>
          </p:cNvPicPr>
          <p:nvPr/>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rot="16200000">
            <a:off x="5620094" y="2347119"/>
            <a:ext cx="1880725" cy="6676573"/>
          </a:xfrm>
          <a:prstGeom prst="rect">
            <a:avLst/>
          </a:prstGeom>
        </p:spPr>
      </p:pic>
    </p:spTree>
    <p:extLst>
      <p:ext uri="{BB962C8B-B14F-4D97-AF65-F5344CB8AC3E}">
        <p14:creationId xmlns:p14="http://schemas.microsoft.com/office/powerpoint/2010/main" val="19500938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graphicFrame>
        <p:nvGraphicFramePr>
          <p:cNvPr id="4" name="內容版面配置區 6"/>
          <p:cNvGraphicFramePr>
            <a:graphicFrameLocks noGrp="1"/>
          </p:cNvGraphicFramePr>
          <p:nvPr>
            <p:ph idx="1"/>
            <p:extLst>
              <p:ext uri="{D42A27DB-BD31-4B8C-83A1-F6EECF244321}">
                <p14:modId xmlns:p14="http://schemas.microsoft.com/office/powerpoint/2010/main" val="2402283961"/>
              </p:ext>
            </p:extLst>
          </p:nvPr>
        </p:nvGraphicFramePr>
        <p:xfrm>
          <a:off x="838200" y="571499"/>
          <a:ext cx="10820400" cy="5754212"/>
        </p:xfrm>
        <a:graphic>
          <a:graphicData uri="http://schemas.openxmlformats.org/drawingml/2006/table">
            <a:tbl>
              <a:tblPr firstRow="1" bandRow="1">
                <a:tableStyleId>{16D9F66E-5EB9-4882-86FB-DCBF35E3C3E4}</a:tableStyleId>
              </a:tblPr>
              <a:tblGrid>
                <a:gridCol w="797469">
                  <a:extLst>
                    <a:ext uri="{9D8B030D-6E8A-4147-A177-3AD203B41FA5}">
                      <a16:colId xmlns:a16="http://schemas.microsoft.com/office/drawing/2014/main" xmlns="" val="20000"/>
                    </a:ext>
                  </a:extLst>
                </a:gridCol>
                <a:gridCol w="4165056">
                  <a:extLst>
                    <a:ext uri="{9D8B030D-6E8A-4147-A177-3AD203B41FA5}">
                      <a16:colId xmlns:a16="http://schemas.microsoft.com/office/drawing/2014/main" xmlns="" val="4095283063"/>
                    </a:ext>
                  </a:extLst>
                </a:gridCol>
                <a:gridCol w="5857875">
                  <a:extLst>
                    <a:ext uri="{9D8B030D-6E8A-4147-A177-3AD203B41FA5}">
                      <a16:colId xmlns:a16="http://schemas.microsoft.com/office/drawing/2014/main" xmlns="" val="765415294"/>
                    </a:ext>
                  </a:extLst>
                </a:gridCol>
              </a:tblGrid>
              <a:tr h="1133753">
                <a:tc rowSpan="5">
                  <a:txBody>
                    <a:bodyPr/>
                    <a:lstStyle/>
                    <a:p>
                      <a:pPr algn="ctr"/>
                      <a:r>
                        <a:rPr lang="zh-TW" altLang="en-US" sz="3200" dirty="0">
                          <a:solidFill>
                            <a:schemeClr val="bg1"/>
                          </a:solidFill>
                        </a:rPr>
                        <a:t>網路創新</a:t>
                      </a:r>
                      <a:endParaRPr lang="zh-TW" altLang="en-US" sz="3200" dirty="0">
                        <a:solidFill>
                          <a:schemeClr val="bg1"/>
                        </a:solidFill>
                        <a:latin typeface="+mn-ea"/>
                        <a:ea typeface="+mn-ea"/>
                      </a:endParaRPr>
                    </a:p>
                  </a:txBody>
                  <a:tcPr vert="eaVert" anchor="ctr">
                    <a:solidFill>
                      <a:srgbClr val="00B2CE"/>
                    </a:solidFill>
                  </a:tcPr>
                </a:tc>
                <a:tc>
                  <a:txBody>
                    <a:bodyPr/>
                    <a:lstStyle/>
                    <a:p>
                      <a:pPr algn="l">
                        <a:spcAft>
                          <a:spcPts val="0"/>
                        </a:spcAft>
                      </a:pPr>
                      <a:r>
                        <a:rPr lang="zh-TW" sz="2000" b="1" kern="100" dirty="0">
                          <a:effectLst/>
                          <a:latin typeface="+mn-ea"/>
                          <a:ea typeface="+mn-ea"/>
                          <a:cs typeface="Times New Roman" panose="02020603050405020304" pitchFamily="18" charset="0"/>
                        </a:rPr>
                        <a:t>聯盟</a:t>
                      </a:r>
                      <a:r>
                        <a:rPr lang="en-US" sz="2000" b="1" kern="100" dirty="0">
                          <a:effectLst/>
                          <a:latin typeface="+mn-ea"/>
                          <a:ea typeface="+mn-ea"/>
                          <a:cs typeface="Times New Roman" panose="02020603050405020304" pitchFamily="18" charset="0"/>
                        </a:rPr>
                        <a:t>Alliances</a:t>
                      </a:r>
                      <a:endParaRPr lang="zh-TW" sz="2000" kern="100" dirty="0">
                        <a:effectLst/>
                        <a:latin typeface="+mn-ea"/>
                        <a:ea typeface="+mn-ea"/>
                        <a:cs typeface="Times New Roman" panose="02020603050405020304" pitchFamily="18" charset="0"/>
                      </a:endParaRPr>
                    </a:p>
                    <a:p>
                      <a:pPr algn="l">
                        <a:spcAft>
                          <a:spcPts val="0"/>
                        </a:spcAft>
                      </a:pPr>
                      <a:r>
                        <a:rPr lang="zh-TW" sz="2000" b="0" kern="100" dirty="0">
                          <a:effectLst/>
                          <a:latin typeface="+mn-ea"/>
                          <a:ea typeface="+mn-ea"/>
                          <a:cs typeface="Times New Roman" panose="02020603050405020304" pitchFamily="18" charset="0"/>
                        </a:rPr>
                        <a:t>分享收益並分擔風險，共同改善各自的競爭優勢</a:t>
                      </a:r>
                      <a:r>
                        <a:rPr lang="zh-TW" altLang="zh-TW" sz="2000" kern="100" dirty="0">
                          <a:effectLst/>
                          <a:latin typeface="+mn-ea"/>
                          <a:ea typeface="+mn-ea"/>
                          <a:cs typeface="Times New Roman" panose="02020603050405020304" pitchFamily="18" charset="0"/>
                        </a:rPr>
                        <a:t>。</a:t>
                      </a:r>
                      <a:endParaRPr lang="zh-TW" sz="2000" b="0" kern="100" dirty="0">
                        <a:effectLst/>
                        <a:latin typeface="+mn-ea"/>
                        <a:ea typeface="+mn-ea"/>
                        <a:cs typeface="Times New Roman" panose="02020603050405020304" pitchFamily="18" charset="0"/>
                      </a:endParaRPr>
                    </a:p>
                  </a:txBody>
                  <a:tcPr marL="68580" marR="68580" marT="0" marB="0" anchor="ctr">
                    <a:solidFill>
                      <a:srgbClr val="DAF7FE"/>
                    </a:solidFill>
                  </a:tcPr>
                </a:tc>
                <a:tc>
                  <a:txBody>
                    <a:bodyPr/>
                    <a:lstStyle/>
                    <a:p>
                      <a:pPr algn="l">
                        <a:spcAft>
                          <a:spcPts val="0"/>
                        </a:spcAft>
                      </a:pPr>
                      <a:r>
                        <a:rPr lang="zh-TW" sz="2000" b="1" kern="100" dirty="0">
                          <a:effectLst/>
                          <a:latin typeface="+mn-ea"/>
                          <a:ea typeface="+mn-ea"/>
                          <a:cs typeface="Times New Roman" panose="02020603050405020304" pitchFamily="18" charset="0"/>
                        </a:rPr>
                        <a:t>連鎖加盟</a:t>
                      </a:r>
                      <a:r>
                        <a:rPr lang="en-US" sz="2000" b="1" kern="100" dirty="0">
                          <a:effectLst/>
                          <a:latin typeface="+mn-ea"/>
                          <a:ea typeface="+mn-ea"/>
                          <a:cs typeface="Times New Roman" panose="02020603050405020304" pitchFamily="18" charset="0"/>
                        </a:rPr>
                        <a:t>Franchising</a:t>
                      </a:r>
                      <a:endParaRPr lang="zh-TW" sz="2000" kern="100" dirty="0">
                        <a:effectLst/>
                        <a:latin typeface="+mn-ea"/>
                        <a:ea typeface="+mn-ea"/>
                        <a:cs typeface="Times New Roman" panose="02020603050405020304" pitchFamily="18" charset="0"/>
                      </a:endParaRPr>
                    </a:p>
                    <a:p>
                      <a:pPr algn="l">
                        <a:spcAft>
                          <a:spcPts val="0"/>
                        </a:spcAft>
                      </a:pPr>
                      <a:r>
                        <a:rPr lang="zh-TW" sz="2000" b="0" kern="100" dirty="0">
                          <a:effectLst/>
                          <a:latin typeface="+mn-ea"/>
                          <a:ea typeface="+mn-ea"/>
                          <a:cs typeface="Times New Roman" panose="02020603050405020304" pitchFamily="18" charset="0"/>
                        </a:rPr>
                        <a:t>授權付費的夥伴使用經營原則、流程及品牌。</a:t>
                      </a:r>
                    </a:p>
                  </a:txBody>
                  <a:tcPr marL="68580" marR="68580" marT="0" marB="0" anchor="ctr">
                    <a:solidFill>
                      <a:srgbClr val="DAF7FE"/>
                    </a:solidFill>
                  </a:tcPr>
                </a:tc>
                <a:extLst>
                  <a:ext uri="{0D108BD9-81ED-4DB2-BD59-A6C34878D82A}">
                    <a16:rowId xmlns:a16="http://schemas.microsoft.com/office/drawing/2014/main" xmlns="" val="10000"/>
                  </a:ext>
                </a:extLst>
              </a:tr>
              <a:tr h="1133753">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sz="2400" dirty="0">
                        <a:latin typeface="+mn-ea"/>
                        <a:ea typeface="+mn-ea"/>
                      </a:endParaRPr>
                    </a:p>
                  </a:txBody>
                  <a:tcPr anchor="ctr"/>
                </a:tc>
                <a:tc>
                  <a:txBody>
                    <a:bodyPr/>
                    <a:lstStyle/>
                    <a:p>
                      <a:pPr algn="l">
                        <a:spcAft>
                          <a:spcPts val="0"/>
                        </a:spcAft>
                      </a:pPr>
                      <a:r>
                        <a:rPr lang="zh-TW" sz="2000" b="1" kern="100" dirty="0">
                          <a:effectLst/>
                          <a:latin typeface="+mn-ea"/>
                          <a:ea typeface="+mn-ea"/>
                          <a:cs typeface="Times New Roman" panose="02020603050405020304" pitchFamily="18" charset="0"/>
                        </a:rPr>
                        <a:t>合作</a:t>
                      </a:r>
                      <a:r>
                        <a:rPr lang="en-US" sz="2000" b="1" kern="100" dirty="0">
                          <a:effectLst/>
                          <a:latin typeface="+mn-ea"/>
                          <a:ea typeface="+mn-ea"/>
                          <a:cs typeface="Times New Roman" panose="02020603050405020304" pitchFamily="18" charset="0"/>
                        </a:rPr>
                        <a:t>Collaboration</a:t>
                      </a:r>
                      <a:endParaRPr lang="zh-TW" sz="2000" kern="100" dirty="0">
                        <a:effectLst/>
                        <a:latin typeface="+mn-ea"/>
                        <a:ea typeface="+mn-ea"/>
                        <a:cs typeface="Times New Roman" panose="02020603050405020304" pitchFamily="18" charset="0"/>
                      </a:endParaRPr>
                    </a:p>
                    <a:p>
                      <a:pPr algn="l">
                        <a:spcAft>
                          <a:spcPts val="0"/>
                        </a:spcAft>
                      </a:pPr>
                      <a:r>
                        <a:rPr lang="zh-TW" sz="2000" kern="100" dirty="0">
                          <a:effectLst/>
                          <a:latin typeface="+mn-ea"/>
                          <a:ea typeface="+mn-ea"/>
                          <a:cs typeface="Times New Roman" panose="02020603050405020304" pitchFamily="18" charset="0"/>
                        </a:rPr>
                        <a:t>為了互利與他人合夥。</a:t>
                      </a:r>
                    </a:p>
                  </a:txBody>
                  <a:tcPr marL="68580" marR="68580" marT="0" marB="0" anchor="ctr">
                    <a:solidFill>
                      <a:srgbClr val="00BBDA">
                        <a:alpha val="30196"/>
                      </a:srgbClr>
                    </a:solidFill>
                  </a:tcPr>
                </a:tc>
                <a:tc>
                  <a:txBody>
                    <a:bodyPr/>
                    <a:lstStyle/>
                    <a:p>
                      <a:pPr algn="l">
                        <a:spcAft>
                          <a:spcPts val="0"/>
                        </a:spcAft>
                      </a:pPr>
                      <a:r>
                        <a:rPr lang="zh-TW" sz="2000" b="1" kern="100" dirty="0">
                          <a:effectLst/>
                          <a:latin typeface="+mn-ea"/>
                          <a:ea typeface="+mn-ea"/>
                          <a:cs typeface="Times New Roman" panose="02020603050405020304" pitchFamily="18" charset="0"/>
                        </a:rPr>
                        <a:t>併購</a:t>
                      </a:r>
                      <a:r>
                        <a:rPr lang="en-US" sz="2000" b="1" kern="100" dirty="0">
                          <a:effectLst/>
                          <a:latin typeface="+mn-ea"/>
                          <a:ea typeface="+mn-ea"/>
                          <a:cs typeface="Times New Roman" panose="02020603050405020304" pitchFamily="18" charset="0"/>
                        </a:rPr>
                        <a:t>Merger/Acquisition</a:t>
                      </a:r>
                      <a:endParaRPr lang="zh-TW" sz="2000" kern="100" dirty="0">
                        <a:effectLst/>
                        <a:latin typeface="+mn-ea"/>
                        <a:ea typeface="+mn-ea"/>
                        <a:cs typeface="Times New Roman" panose="02020603050405020304" pitchFamily="18" charset="0"/>
                      </a:endParaRPr>
                    </a:p>
                    <a:p>
                      <a:pPr algn="l">
                        <a:spcAft>
                          <a:spcPts val="0"/>
                        </a:spcAft>
                      </a:pPr>
                      <a:r>
                        <a:rPr lang="zh-TW" sz="2000" kern="100" dirty="0">
                          <a:effectLst/>
                          <a:latin typeface="+mn-ea"/>
                          <a:ea typeface="+mn-ea"/>
                          <a:cs typeface="Times New Roman" panose="02020603050405020304" pitchFamily="18" charset="0"/>
                        </a:rPr>
                        <a:t>將兩個或多個實體合併起來，已取得資產和技術。</a:t>
                      </a:r>
                    </a:p>
                  </a:txBody>
                  <a:tcPr marL="68580" marR="68580" marT="0" marB="0" anchor="ctr">
                    <a:solidFill>
                      <a:srgbClr val="00BBDA">
                        <a:alpha val="30196"/>
                      </a:srgbClr>
                    </a:solidFill>
                  </a:tcPr>
                </a:tc>
                <a:extLst>
                  <a:ext uri="{0D108BD9-81ED-4DB2-BD59-A6C34878D82A}">
                    <a16:rowId xmlns:a16="http://schemas.microsoft.com/office/drawing/2014/main" xmlns="" val="10002"/>
                  </a:ext>
                </a:extLst>
              </a:tr>
              <a:tr h="1189511">
                <a:tc vMerge="1">
                  <a:txBody>
                    <a:bodyPr/>
                    <a:lstStyle/>
                    <a:p>
                      <a:pPr algn="l"/>
                      <a:endParaRPr lang="en-US" altLang="zh-TW" sz="2400" dirty="0">
                        <a:latin typeface="+mn-ea"/>
                        <a:ea typeface="+mn-ea"/>
                      </a:endParaRPr>
                    </a:p>
                  </a:txBody>
                  <a:tcPr anchor="ctr"/>
                </a:tc>
                <a:tc>
                  <a:txBody>
                    <a:bodyPr/>
                    <a:lstStyle/>
                    <a:p>
                      <a:pPr algn="l">
                        <a:spcAft>
                          <a:spcPts val="0"/>
                        </a:spcAft>
                      </a:pPr>
                      <a:r>
                        <a:rPr lang="zh-TW" sz="2000" b="1" kern="100" dirty="0">
                          <a:effectLst/>
                          <a:latin typeface="+mn-ea"/>
                          <a:ea typeface="+mn-ea"/>
                          <a:cs typeface="Times New Roman" panose="02020603050405020304" pitchFamily="18" charset="0"/>
                        </a:rPr>
                        <a:t>互補合作</a:t>
                      </a:r>
                      <a:endParaRPr lang="en-US" altLang="zh-TW" sz="2000" b="1" kern="100" dirty="0">
                        <a:effectLst/>
                        <a:latin typeface="+mn-ea"/>
                        <a:ea typeface="+mn-ea"/>
                        <a:cs typeface="Times New Roman" panose="02020603050405020304" pitchFamily="18" charset="0"/>
                      </a:endParaRPr>
                    </a:p>
                    <a:p>
                      <a:pPr algn="l">
                        <a:spcAft>
                          <a:spcPts val="0"/>
                        </a:spcAft>
                      </a:pPr>
                      <a:r>
                        <a:rPr lang="en-US" sz="2000" b="1" kern="100" dirty="0">
                          <a:effectLst/>
                          <a:latin typeface="+mn-ea"/>
                          <a:ea typeface="+mn-ea"/>
                          <a:cs typeface="Times New Roman" panose="02020603050405020304" pitchFamily="18" charset="0"/>
                        </a:rPr>
                        <a:t>Complementary Partnering</a:t>
                      </a:r>
                      <a:endParaRPr lang="zh-TW" sz="2000" kern="100" dirty="0">
                        <a:effectLst/>
                        <a:latin typeface="+mn-ea"/>
                        <a:ea typeface="+mn-ea"/>
                        <a:cs typeface="Times New Roman" panose="02020603050405020304" pitchFamily="18" charset="0"/>
                      </a:endParaRPr>
                    </a:p>
                    <a:p>
                      <a:pPr algn="l">
                        <a:spcAft>
                          <a:spcPts val="0"/>
                        </a:spcAft>
                      </a:pPr>
                      <a:r>
                        <a:rPr lang="zh-TW" sz="2000" kern="100" dirty="0">
                          <a:effectLst/>
                          <a:latin typeface="+mn-ea"/>
                          <a:ea typeface="+mn-ea"/>
                          <a:cs typeface="Times New Roman" panose="02020603050405020304" pitchFamily="18" charset="0"/>
                        </a:rPr>
                        <a:t>和瞄準相似市場，帶供應不同產品和服務的公司共用資產，提升價值。</a:t>
                      </a:r>
                    </a:p>
                  </a:txBody>
                  <a:tcPr marL="68580" marR="68580" marT="0" marB="0" anchor="ctr">
                    <a:solidFill>
                      <a:srgbClr val="DAF7FE"/>
                    </a:solidFill>
                  </a:tcPr>
                </a:tc>
                <a:tc>
                  <a:txBody>
                    <a:bodyPr/>
                    <a:lstStyle/>
                    <a:p>
                      <a:pPr algn="l">
                        <a:spcAft>
                          <a:spcPts val="0"/>
                        </a:spcAft>
                      </a:pPr>
                      <a:r>
                        <a:rPr lang="zh-TW" sz="2000" b="1" kern="100" dirty="0">
                          <a:effectLst/>
                          <a:latin typeface="+mn-ea"/>
                          <a:ea typeface="+mn-ea"/>
                          <a:cs typeface="Times New Roman" panose="02020603050405020304" pitchFamily="18" charset="0"/>
                        </a:rPr>
                        <a:t>開放式創新</a:t>
                      </a:r>
                      <a:r>
                        <a:rPr lang="en-US" sz="2000" b="1" kern="100" dirty="0">
                          <a:effectLst/>
                          <a:latin typeface="+mn-ea"/>
                          <a:ea typeface="+mn-ea"/>
                          <a:cs typeface="Times New Roman" panose="02020603050405020304" pitchFamily="18" charset="0"/>
                        </a:rPr>
                        <a:t>open Innovation</a:t>
                      </a:r>
                      <a:endParaRPr lang="zh-TW" sz="2000" kern="100" dirty="0">
                        <a:effectLst/>
                        <a:latin typeface="+mn-ea"/>
                        <a:ea typeface="+mn-ea"/>
                        <a:cs typeface="Times New Roman" panose="02020603050405020304" pitchFamily="18" charset="0"/>
                      </a:endParaRPr>
                    </a:p>
                    <a:p>
                      <a:pPr algn="l">
                        <a:spcAft>
                          <a:spcPts val="0"/>
                        </a:spcAft>
                      </a:pPr>
                      <a:r>
                        <a:rPr lang="zh-TW" sz="2000" kern="100" dirty="0">
                          <a:effectLst/>
                          <a:latin typeface="+mn-ea"/>
                          <a:ea typeface="+mn-ea"/>
                          <a:cs typeface="Times New Roman" panose="02020603050405020304" pitchFamily="18" charset="0"/>
                        </a:rPr>
                        <a:t>取得其他公司的流程或專利，已運用、延伸及精進專業，或是對內部的智慧財產權和流程做相同的事。</a:t>
                      </a:r>
                    </a:p>
                  </a:txBody>
                  <a:tcPr marL="68580" marR="68580" marT="0" marB="0" anchor="ctr">
                    <a:solidFill>
                      <a:srgbClr val="DAF7FE"/>
                    </a:solidFill>
                  </a:tcPr>
                </a:tc>
                <a:extLst>
                  <a:ext uri="{0D108BD9-81ED-4DB2-BD59-A6C34878D82A}">
                    <a16:rowId xmlns:a16="http://schemas.microsoft.com/office/drawing/2014/main" xmlns="" val="10003"/>
                  </a:ext>
                </a:extLst>
              </a:tr>
              <a:tr h="1133753">
                <a:tc vMerge="1">
                  <a:txBody>
                    <a:bodyPr/>
                    <a:lstStyle/>
                    <a:p>
                      <a:pPr algn="l"/>
                      <a:endParaRPr lang="en-US" altLang="zh-TW" sz="2400" dirty="0">
                        <a:latin typeface="+mn-ea"/>
                        <a:ea typeface="+mn-ea"/>
                      </a:endParaRPr>
                    </a:p>
                  </a:txBody>
                  <a:tcPr anchor="ctr"/>
                </a:tc>
                <a:tc>
                  <a:txBody>
                    <a:bodyPr/>
                    <a:lstStyle/>
                    <a:p>
                      <a:pPr algn="l">
                        <a:spcAft>
                          <a:spcPts val="0"/>
                        </a:spcAft>
                      </a:pPr>
                      <a:r>
                        <a:rPr lang="zh-TW" sz="2000" b="1" kern="100" dirty="0">
                          <a:effectLst/>
                          <a:latin typeface="+mn-ea"/>
                          <a:ea typeface="+mn-ea"/>
                          <a:cs typeface="Times New Roman" panose="02020603050405020304" pitchFamily="18" charset="0"/>
                        </a:rPr>
                        <a:t>整合</a:t>
                      </a:r>
                      <a:r>
                        <a:rPr lang="en-US" sz="2000" b="1" kern="100" dirty="0">
                          <a:effectLst/>
                          <a:latin typeface="+mn-ea"/>
                          <a:ea typeface="+mn-ea"/>
                          <a:cs typeface="Times New Roman" panose="02020603050405020304" pitchFamily="18" charset="0"/>
                        </a:rPr>
                        <a:t>Consolidation</a:t>
                      </a:r>
                      <a:endParaRPr lang="zh-TW" sz="2000" kern="100" dirty="0">
                        <a:effectLst/>
                        <a:latin typeface="+mn-ea"/>
                        <a:ea typeface="+mn-ea"/>
                        <a:cs typeface="Times New Roman" panose="02020603050405020304" pitchFamily="18" charset="0"/>
                      </a:endParaRPr>
                    </a:p>
                    <a:p>
                      <a:pPr algn="l">
                        <a:spcAft>
                          <a:spcPts val="0"/>
                        </a:spcAft>
                      </a:pPr>
                      <a:r>
                        <a:rPr lang="zh-TW" sz="2000" kern="100" dirty="0">
                          <a:effectLst/>
                          <a:latin typeface="+mn-ea"/>
                          <a:ea typeface="+mn-ea"/>
                          <a:cs typeface="Times New Roman" panose="02020603050405020304" pitchFamily="18" charset="0"/>
                        </a:rPr>
                        <a:t>收購多家在相同或互補市場的公司</a:t>
                      </a:r>
                      <a:r>
                        <a:rPr lang="zh-TW" altLang="zh-TW" sz="2000" kern="100" dirty="0">
                          <a:effectLst/>
                          <a:latin typeface="+mn-ea"/>
                          <a:ea typeface="+mn-ea"/>
                          <a:cs typeface="Times New Roman" panose="02020603050405020304" pitchFamily="18" charset="0"/>
                        </a:rPr>
                        <a:t>。</a:t>
                      </a:r>
                      <a:endParaRPr lang="zh-TW" sz="2000" kern="100" dirty="0">
                        <a:effectLst/>
                        <a:latin typeface="+mn-ea"/>
                        <a:ea typeface="+mn-ea"/>
                        <a:cs typeface="Times New Roman" panose="02020603050405020304" pitchFamily="18" charset="0"/>
                      </a:endParaRPr>
                    </a:p>
                  </a:txBody>
                  <a:tcPr marL="68580" marR="68580" marT="0" marB="0" anchor="ctr">
                    <a:solidFill>
                      <a:srgbClr val="00BBDA">
                        <a:alpha val="30196"/>
                      </a:srgbClr>
                    </a:solidFill>
                  </a:tcPr>
                </a:tc>
                <a:tc>
                  <a:txBody>
                    <a:bodyPr/>
                    <a:lstStyle/>
                    <a:p>
                      <a:pPr algn="l">
                        <a:spcAft>
                          <a:spcPts val="0"/>
                        </a:spcAft>
                      </a:pPr>
                      <a:r>
                        <a:rPr lang="zh-TW" sz="2000" b="1" kern="100" dirty="0">
                          <a:effectLst/>
                          <a:latin typeface="+mn-ea"/>
                          <a:ea typeface="+mn-ea"/>
                          <a:cs typeface="Times New Roman" panose="02020603050405020304" pitchFamily="18" charset="0"/>
                        </a:rPr>
                        <a:t>次級市場</a:t>
                      </a:r>
                      <a:r>
                        <a:rPr lang="en-US" sz="2000" b="1" kern="100" dirty="0">
                          <a:effectLst/>
                          <a:latin typeface="+mn-ea"/>
                          <a:ea typeface="+mn-ea"/>
                          <a:cs typeface="Times New Roman" panose="02020603050405020304" pitchFamily="18" charset="0"/>
                        </a:rPr>
                        <a:t>Secondary Markets</a:t>
                      </a:r>
                      <a:endParaRPr lang="zh-TW" sz="2000" kern="100" dirty="0">
                        <a:effectLst/>
                        <a:latin typeface="+mn-ea"/>
                        <a:ea typeface="+mn-ea"/>
                        <a:cs typeface="Times New Roman" panose="02020603050405020304" pitchFamily="18" charset="0"/>
                      </a:endParaRPr>
                    </a:p>
                    <a:p>
                      <a:pPr algn="l">
                        <a:spcAft>
                          <a:spcPts val="0"/>
                        </a:spcAft>
                      </a:pPr>
                      <a:r>
                        <a:rPr lang="zh-TW" sz="2000" kern="100" dirty="0">
                          <a:effectLst/>
                          <a:latin typeface="+mn-ea"/>
                          <a:ea typeface="+mn-ea"/>
                          <a:cs typeface="Times New Roman" panose="02020603050405020304" pitchFamily="18" charset="0"/>
                        </a:rPr>
                        <a:t>為浪費資源、副產品或其他的另類產品找到需要的顧客。</a:t>
                      </a:r>
                    </a:p>
                  </a:txBody>
                  <a:tcPr marL="68580" marR="68580" marT="0" marB="0" anchor="ctr">
                    <a:solidFill>
                      <a:srgbClr val="00BBDA">
                        <a:alpha val="30196"/>
                      </a:srgbClr>
                    </a:solidFill>
                  </a:tcPr>
                </a:tc>
                <a:extLst>
                  <a:ext uri="{0D108BD9-81ED-4DB2-BD59-A6C34878D82A}">
                    <a16:rowId xmlns:a16="http://schemas.microsoft.com/office/drawing/2014/main" xmlns="" val="10004"/>
                  </a:ext>
                </a:extLst>
              </a:tr>
              <a:tr h="1133753">
                <a:tc vMerge="1">
                  <a:txBody>
                    <a:bodyPr/>
                    <a:lstStyle/>
                    <a:p>
                      <a:pPr algn="l"/>
                      <a:endParaRPr lang="zh-TW" altLang="en-US" sz="2400" dirty="0">
                        <a:latin typeface="+mn-ea"/>
                        <a:ea typeface="+mn-ea"/>
                      </a:endParaRPr>
                    </a:p>
                  </a:txBody>
                  <a:tcPr anchor="ctr"/>
                </a:tc>
                <a:tc>
                  <a:txBody>
                    <a:bodyPr/>
                    <a:lstStyle/>
                    <a:p>
                      <a:pPr algn="l">
                        <a:spcAft>
                          <a:spcPts val="0"/>
                        </a:spcAft>
                      </a:pPr>
                      <a:r>
                        <a:rPr lang="zh-TW" altLang="en-US" sz="2000" b="1" kern="100" dirty="0">
                          <a:effectLst/>
                          <a:latin typeface="+mn-ea"/>
                          <a:ea typeface="+mn-ea"/>
                          <a:cs typeface="Times New Roman" panose="02020603050405020304" pitchFamily="18" charset="0"/>
                        </a:rPr>
                        <a:t>競</a:t>
                      </a:r>
                      <a:r>
                        <a:rPr lang="zh-TW" sz="2000" b="1" kern="100" dirty="0" smtClean="0">
                          <a:effectLst/>
                          <a:latin typeface="+mn-ea"/>
                          <a:ea typeface="+mn-ea"/>
                          <a:cs typeface="Times New Roman" panose="02020603050405020304" pitchFamily="18" charset="0"/>
                        </a:rPr>
                        <a:t>合</a:t>
                      </a:r>
                      <a:r>
                        <a:rPr lang="en-US" sz="2000" b="1" kern="100" dirty="0">
                          <a:effectLst/>
                          <a:latin typeface="+mn-ea"/>
                          <a:ea typeface="+mn-ea"/>
                          <a:cs typeface="Times New Roman" panose="02020603050405020304" pitchFamily="18" charset="0"/>
                        </a:rPr>
                        <a:t>Coopetition</a:t>
                      </a:r>
                      <a:endParaRPr lang="zh-TW" sz="2000" kern="100" dirty="0">
                        <a:effectLst/>
                        <a:latin typeface="+mn-ea"/>
                        <a:ea typeface="+mn-ea"/>
                        <a:cs typeface="Times New Roman" panose="02020603050405020304" pitchFamily="18" charset="0"/>
                      </a:endParaRPr>
                    </a:p>
                    <a:p>
                      <a:pPr algn="l">
                        <a:spcAft>
                          <a:spcPts val="0"/>
                        </a:spcAft>
                      </a:pPr>
                      <a:r>
                        <a:rPr lang="zh-TW" sz="2000" kern="100" dirty="0">
                          <a:effectLst/>
                          <a:latin typeface="+mn-ea"/>
                          <a:ea typeface="+mn-ea"/>
                          <a:cs typeface="Times New Roman" panose="02020603050405020304" pitchFamily="18" charset="0"/>
                        </a:rPr>
                        <a:t>與競爭對手合作，達成共同目標。</a:t>
                      </a:r>
                    </a:p>
                  </a:txBody>
                  <a:tcPr marL="68580" marR="68580" marT="0" marB="0" anchor="ctr">
                    <a:solidFill>
                      <a:srgbClr val="DAF7FE"/>
                    </a:solidFill>
                  </a:tcPr>
                </a:tc>
                <a:tc>
                  <a:txBody>
                    <a:bodyPr/>
                    <a:lstStyle/>
                    <a:p>
                      <a:pPr algn="l">
                        <a:spcAft>
                          <a:spcPts val="0"/>
                        </a:spcAft>
                      </a:pPr>
                      <a:r>
                        <a:rPr lang="zh-TW" sz="2000" b="1" kern="100" dirty="0">
                          <a:effectLst/>
                          <a:latin typeface="+mn-ea"/>
                          <a:ea typeface="+mn-ea"/>
                          <a:cs typeface="Times New Roman" panose="02020603050405020304" pitchFamily="18" charset="0"/>
                        </a:rPr>
                        <a:t>供應鏈整合</a:t>
                      </a:r>
                      <a:r>
                        <a:rPr lang="en-US" sz="2000" b="1" kern="100" dirty="0">
                          <a:effectLst/>
                          <a:latin typeface="+mn-ea"/>
                          <a:ea typeface="+mn-ea"/>
                          <a:cs typeface="Times New Roman" panose="02020603050405020304" pitchFamily="18" charset="0"/>
                        </a:rPr>
                        <a:t>Supply Chain </a:t>
                      </a:r>
                      <a:r>
                        <a:rPr lang="en-US" sz="2000" b="1" kern="100" dirty="0" err="1">
                          <a:effectLst/>
                          <a:latin typeface="+mn-ea"/>
                          <a:ea typeface="+mn-ea"/>
                          <a:cs typeface="Times New Roman" panose="02020603050405020304" pitchFamily="18" charset="0"/>
                        </a:rPr>
                        <a:t>Intergration</a:t>
                      </a:r>
                      <a:endParaRPr lang="zh-TW" sz="2000" kern="100" dirty="0">
                        <a:effectLst/>
                        <a:latin typeface="+mn-ea"/>
                        <a:ea typeface="+mn-ea"/>
                        <a:cs typeface="Times New Roman" panose="02020603050405020304" pitchFamily="18" charset="0"/>
                      </a:endParaRPr>
                    </a:p>
                    <a:p>
                      <a:pPr algn="l">
                        <a:spcAft>
                          <a:spcPts val="0"/>
                        </a:spcAft>
                      </a:pPr>
                      <a:r>
                        <a:rPr lang="zh-TW" sz="2000" kern="100" dirty="0">
                          <a:effectLst/>
                          <a:latin typeface="+mn-ea"/>
                          <a:ea typeface="+mn-ea"/>
                          <a:cs typeface="Times New Roman" panose="02020603050405020304" pitchFamily="18" charset="0"/>
                        </a:rPr>
                        <a:t>協調並整合跨公司貨價值鏈上不同單位的資訊或流程。</a:t>
                      </a:r>
                    </a:p>
                  </a:txBody>
                  <a:tcPr marL="68580" marR="68580" marT="0" marB="0" anchor="ctr">
                    <a:solidFill>
                      <a:srgbClr val="DAF7FE"/>
                    </a:solidFill>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13615164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b="1" dirty="0"/>
              <a:t>Structure </a:t>
            </a:r>
            <a:r>
              <a:rPr lang="en-US" altLang="zh-TW" dirty="0"/>
              <a:t/>
            </a:r>
            <a:br>
              <a:rPr lang="en-US" altLang="zh-TW" dirty="0"/>
            </a:br>
            <a:r>
              <a:rPr lang="en-US" altLang="zh-TW" sz="2800" dirty="0"/>
              <a:t>How You Organize and Align Your Talent and Assets</a:t>
            </a:r>
            <a:endParaRPr lang="zh-TW" altLang="en-US" sz="2800" dirty="0"/>
          </a:p>
        </p:txBody>
      </p:sp>
      <p:sp>
        <p:nvSpPr>
          <p:cNvPr id="3" name="內容版面配置區 2"/>
          <p:cNvSpPr>
            <a:spLocks noGrp="1"/>
          </p:cNvSpPr>
          <p:nvPr>
            <p:ph idx="1"/>
          </p:nvPr>
        </p:nvSpPr>
        <p:spPr/>
        <p:txBody>
          <a:bodyPr/>
          <a:lstStyle/>
          <a:p>
            <a:r>
              <a:rPr lang="en-US" altLang="zh-TW" dirty="0">
                <a:solidFill>
                  <a:srgbClr val="00B2CE"/>
                </a:solidFill>
              </a:rPr>
              <a:t>Focused on organizing company assets- hard, human, or intangible- in unique ways that create value.</a:t>
            </a:r>
          </a:p>
          <a:p>
            <a:endParaRPr lang="en-US" altLang="zh-TW" sz="800" dirty="0">
              <a:solidFill>
                <a:srgbClr val="00B2CE"/>
              </a:solidFill>
            </a:endParaRPr>
          </a:p>
          <a:p>
            <a:pPr lvl="1">
              <a:lnSpc>
                <a:spcPct val="100000"/>
              </a:lnSpc>
              <a:buFont typeface="Wingdings" panose="05000000000000000000" pitchFamily="2" charset="2"/>
              <a:buChar char="Ø"/>
            </a:pPr>
            <a:r>
              <a:rPr kumimoji="1" lang="en-US" altLang="zh-TW" sz="2800" b="1" dirty="0"/>
              <a:t>Building incentive </a:t>
            </a:r>
          </a:p>
          <a:p>
            <a:pPr lvl="1">
              <a:lnSpc>
                <a:spcPct val="100000"/>
              </a:lnSpc>
              <a:buFont typeface="Wingdings" panose="05000000000000000000" pitchFamily="2" charset="2"/>
              <a:buChar char="Ø"/>
            </a:pPr>
            <a:r>
              <a:rPr kumimoji="1" lang="en-US" altLang="zh-TW" sz="2800" b="1" dirty="0"/>
              <a:t>Asset standardizing </a:t>
            </a:r>
          </a:p>
          <a:p>
            <a:pPr lvl="1">
              <a:lnSpc>
                <a:spcPct val="100000"/>
              </a:lnSpc>
              <a:buFont typeface="Wingdings" panose="05000000000000000000" pitchFamily="2" charset="2"/>
              <a:buChar char="Ø"/>
            </a:pPr>
            <a:r>
              <a:rPr kumimoji="1" lang="en-US" altLang="zh-TW" sz="2800" b="1" dirty="0"/>
              <a:t>Corporate university</a:t>
            </a:r>
          </a:p>
          <a:p>
            <a:pPr>
              <a:buFont typeface="Wingdings" panose="05000000000000000000" pitchFamily="2" charset="2"/>
              <a:buChar char="Ø"/>
            </a:pPr>
            <a:endParaRPr lang="zh-TW" altLang="en-US" dirty="0"/>
          </a:p>
        </p:txBody>
      </p:sp>
      <p:pic>
        <p:nvPicPr>
          <p:cNvPr id="4" name="圖片 3"/>
          <p:cNvPicPr>
            <a:picLocks noChangeAspect="1"/>
          </p:cNvPicPr>
          <p:nvPr/>
        </p:nvPicPr>
        <p:blipFill>
          <a:blip r:embed="rId2"/>
          <a:stretch>
            <a:fillRect/>
          </a:stretch>
        </p:blipFill>
        <p:spPr>
          <a:xfrm>
            <a:off x="614963" y="4828674"/>
            <a:ext cx="11027595" cy="1788695"/>
          </a:xfrm>
          <a:prstGeom prst="rect">
            <a:avLst/>
          </a:prstGeom>
        </p:spPr>
      </p:pic>
    </p:spTree>
    <p:extLst>
      <p:ext uri="{BB962C8B-B14F-4D97-AF65-F5344CB8AC3E}">
        <p14:creationId xmlns:p14="http://schemas.microsoft.com/office/powerpoint/2010/main" val="16805499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5038" y="2586038"/>
            <a:ext cx="6127403" cy="2145528"/>
          </a:xfrm>
          <a:prstGeom prst="rect">
            <a:avLst/>
          </a:prstGeom>
        </p:spPr>
      </p:pic>
      <p:sp>
        <p:nvSpPr>
          <p:cNvPr id="2" name="標題 1"/>
          <p:cNvSpPr>
            <a:spLocks noGrp="1"/>
          </p:cNvSpPr>
          <p:nvPr>
            <p:ph type="title"/>
          </p:nvPr>
        </p:nvSpPr>
        <p:spPr/>
        <p:txBody>
          <a:bodyPr>
            <a:normAutofit/>
          </a:bodyPr>
          <a:lstStyle/>
          <a:p>
            <a:r>
              <a:rPr lang="en-US" altLang="zh-TW" b="1" dirty="0"/>
              <a:t>Structure</a:t>
            </a:r>
            <a:r>
              <a:rPr lang="zh-TW" altLang="en-US" b="1" dirty="0"/>
              <a:t> </a:t>
            </a:r>
            <a:r>
              <a:rPr lang="en-US" altLang="zh-TW" b="1" dirty="0"/>
              <a:t>innovation</a:t>
            </a:r>
            <a:r>
              <a:rPr lang="zh-TW" altLang="en-US" b="1" dirty="0"/>
              <a:t> </a:t>
            </a:r>
            <a:r>
              <a:rPr lang="en-US" altLang="zh-TW" b="1" dirty="0"/>
              <a:t>story </a:t>
            </a:r>
            <a:endParaRPr lang="zh-TW" altLang="en-US" sz="2800" dirty="0"/>
          </a:p>
        </p:txBody>
      </p:sp>
      <p:sp>
        <p:nvSpPr>
          <p:cNvPr id="7" name="內容版面配置區 6"/>
          <p:cNvSpPr>
            <a:spLocks noGrp="1"/>
          </p:cNvSpPr>
          <p:nvPr>
            <p:ph idx="1"/>
          </p:nvPr>
        </p:nvSpPr>
        <p:spPr>
          <a:xfrm>
            <a:off x="838199" y="1825625"/>
            <a:ext cx="5400000" cy="4351338"/>
          </a:xfrm>
        </p:spPr>
        <p:txBody>
          <a:bodyPr>
            <a:normAutofit/>
          </a:bodyPr>
          <a:lstStyle/>
          <a:p>
            <a:pPr marL="0" indent="0">
              <a:buNone/>
            </a:pPr>
            <a:r>
              <a:rPr lang="en-US" altLang="zh-TW" b="1" dirty="0"/>
              <a:t>Whole Foods </a:t>
            </a:r>
            <a:r>
              <a:rPr lang="en-US" altLang="zh-TW" b="1" dirty="0" smtClean="0"/>
              <a:t>Market (</a:t>
            </a:r>
            <a:r>
              <a:rPr lang="zh-TW" altLang="en-US" b="1" dirty="0" smtClean="0"/>
              <a:t>全食超市</a:t>
            </a:r>
            <a:r>
              <a:rPr lang="en-US" altLang="zh-TW" b="1" dirty="0" smtClean="0"/>
              <a:t>)</a:t>
            </a:r>
            <a:endParaRPr lang="en-US" altLang="zh-TW" dirty="0"/>
          </a:p>
          <a:p>
            <a:r>
              <a:rPr lang="en-US" altLang="zh-TW" dirty="0">
                <a:solidFill>
                  <a:srgbClr val="FF0000"/>
                </a:solidFill>
              </a:rPr>
              <a:t>Teams </a:t>
            </a:r>
            <a:r>
              <a:rPr lang="en-US" altLang="zh-TW" dirty="0"/>
              <a:t>are everything at Whole Foods</a:t>
            </a:r>
            <a:r>
              <a:rPr lang="zh-TW" altLang="en-US" dirty="0"/>
              <a:t>：</a:t>
            </a:r>
            <a:r>
              <a:rPr lang="en-US" altLang="zh-TW" dirty="0"/>
              <a:t>for its radical decentralization of management. </a:t>
            </a:r>
            <a:endParaRPr lang="zh-TW" altLang="en-US" dirty="0"/>
          </a:p>
          <a:p>
            <a:r>
              <a:rPr lang="en-US" altLang="zh-TW" dirty="0"/>
              <a:t>Each store is composed of self-directed teams that manage departments with unusual </a:t>
            </a:r>
            <a:endParaRPr lang="zh-TW" altLang="en-US" dirty="0"/>
          </a:p>
          <a:p>
            <a:r>
              <a:rPr lang="en-US" altLang="zh-TW" dirty="0"/>
              <a:t>team within the store has very clear performance targets.</a:t>
            </a:r>
          </a:p>
        </p:txBody>
      </p:sp>
      <p:sp>
        <p:nvSpPr>
          <p:cNvPr id="9" name="矩形 8"/>
          <p:cNvSpPr/>
          <p:nvPr/>
        </p:nvSpPr>
        <p:spPr>
          <a:xfrm>
            <a:off x="6015038" y="4372968"/>
            <a:ext cx="6176962" cy="984885"/>
          </a:xfrm>
          <a:prstGeom prst="rect">
            <a:avLst/>
          </a:prstGeom>
        </p:spPr>
        <p:txBody>
          <a:bodyPr wrap="square">
            <a:spAutoFit/>
          </a:bodyPr>
          <a:lstStyle/>
          <a:p>
            <a:r>
              <a:rPr lang="en-US" altLang="zh-TW" sz="2000" dirty="0"/>
              <a:t>“organizing into small interlocking teams helps ensure that trust will flow in all directions within the organization”</a:t>
            </a:r>
            <a:r>
              <a:rPr lang="en-US" altLang="zh-TW" dirty="0"/>
              <a:t/>
            </a:r>
            <a:br>
              <a:rPr lang="en-US" altLang="zh-TW" dirty="0"/>
            </a:br>
            <a:endParaRPr lang="zh-TW" altLang="en-US" dirty="0"/>
          </a:p>
        </p:txBody>
      </p:sp>
    </p:spTree>
    <p:extLst>
      <p:ext uri="{BB962C8B-B14F-4D97-AF65-F5344CB8AC3E}">
        <p14:creationId xmlns:p14="http://schemas.microsoft.com/office/powerpoint/2010/main" val="42308311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graphicFrame>
        <p:nvGraphicFramePr>
          <p:cNvPr id="4" name="內容版面配置區 6"/>
          <p:cNvGraphicFramePr>
            <a:graphicFrameLocks noGrp="1"/>
          </p:cNvGraphicFramePr>
          <p:nvPr>
            <p:ph idx="1"/>
            <p:extLst>
              <p:ext uri="{D42A27DB-BD31-4B8C-83A1-F6EECF244321}">
                <p14:modId xmlns:p14="http://schemas.microsoft.com/office/powerpoint/2010/main" val="2960592198"/>
              </p:ext>
            </p:extLst>
          </p:nvPr>
        </p:nvGraphicFramePr>
        <p:xfrm>
          <a:off x="838200" y="565150"/>
          <a:ext cx="10706099" cy="5803900"/>
        </p:xfrm>
        <a:graphic>
          <a:graphicData uri="http://schemas.openxmlformats.org/drawingml/2006/table">
            <a:tbl>
              <a:tblPr firstRow="1" bandRow="1">
                <a:tableStyleId>{16D9F66E-5EB9-4882-86FB-DCBF35E3C3E4}</a:tableStyleId>
              </a:tblPr>
              <a:tblGrid>
                <a:gridCol w="789045">
                  <a:extLst>
                    <a:ext uri="{9D8B030D-6E8A-4147-A177-3AD203B41FA5}">
                      <a16:colId xmlns:a16="http://schemas.microsoft.com/office/drawing/2014/main" xmlns="" val="20000"/>
                    </a:ext>
                  </a:extLst>
                </a:gridCol>
                <a:gridCol w="4958527">
                  <a:extLst>
                    <a:ext uri="{9D8B030D-6E8A-4147-A177-3AD203B41FA5}">
                      <a16:colId xmlns:a16="http://schemas.microsoft.com/office/drawing/2014/main" xmlns="" val="4095283063"/>
                    </a:ext>
                  </a:extLst>
                </a:gridCol>
                <a:gridCol w="4958527">
                  <a:extLst>
                    <a:ext uri="{9D8B030D-6E8A-4147-A177-3AD203B41FA5}">
                      <a16:colId xmlns:a16="http://schemas.microsoft.com/office/drawing/2014/main" xmlns="" val="765415294"/>
                    </a:ext>
                  </a:extLst>
                </a:gridCol>
              </a:tblGrid>
              <a:tr h="1146175">
                <a:tc rowSpan="5">
                  <a:txBody>
                    <a:bodyPr/>
                    <a:lstStyle/>
                    <a:p>
                      <a:pPr algn="ctr"/>
                      <a:r>
                        <a:rPr lang="zh-TW" altLang="zh-TW" sz="3200" b="1" kern="1200" dirty="0">
                          <a:solidFill>
                            <a:schemeClr val="bg1"/>
                          </a:solidFill>
                          <a:effectLst/>
                          <a:latin typeface="+mn-lt"/>
                          <a:ea typeface="+mn-ea"/>
                          <a:cs typeface="+mn-cs"/>
                        </a:rPr>
                        <a:t>結構創新</a:t>
                      </a:r>
                    </a:p>
                  </a:txBody>
                  <a:tcPr vert="eaVert" anchor="ctr">
                    <a:solidFill>
                      <a:srgbClr val="00B2CE"/>
                    </a:solidFill>
                  </a:tcPr>
                </a:tc>
                <a:tc>
                  <a:txBody>
                    <a:bodyPr/>
                    <a:lstStyle/>
                    <a:p>
                      <a:pPr>
                        <a:spcAft>
                          <a:spcPts val="0"/>
                        </a:spcAft>
                      </a:pPr>
                      <a:r>
                        <a:rPr lang="zh-TW" sz="2000" kern="100" dirty="0">
                          <a:effectLst/>
                          <a:latin typeface="+mn-ea"/>
                          <a:ea typeface="+mn-ea"/>
                          <a:cs typeface="Times New Roman" panose="02020603050405020304" pitchFamily="18" charset="0"/>
                        </a:rPr>
                        <a:t>資產標準化</a:t>
                      </a:r>
                      <a:r>
                        <a:rPr lang="en-US" sz="2000" kern="100" dirty="0">
                          <a:effectLst/>
                          <a:latin typeface="+mn-ea"/>
                          <a:ea typeface="+mn-ea"/>
                          <a:cs typeface="Times New Roman" panose="02020603050405020304" pitchFamily="18" charset="0"/>
                        </a:rPr>
                        <a:t> Asset Standardization</a:t>
                      </a:r>
                      <a:endParaRPr lang="zh-TW" sz="2000" kern="100" dirty="0">
                        <a:effectLst/>
                        <a:latin typeface="+mn-ea"/>
                        <a:ea typeface="+mn-ea"/>
                        <a:cs typeface="Times New Roman" panose="02020603050405020304" pitchFamily="18" charset="0"/>
                      </a:endParaRPr>
                    </a:p>
                    <a:p>
                      <a:pPr>
                        <a:spcAft>
                          <a:spcPts val="0"/>
                        </a:spcAft>
                      </a:pPr>
                      <a:r>
                        <a:rPr lang="zh-TW" sz="2000" b="0" kern="100" dirty="0">
                          <a:effectLst/>
                          <a:latin typeface="+mn-ea"/>
                          <a:ea typeface="+mn-ea"/>
                          <a:cs typeface="Times New Roman" panose="02020603050405020304" pitchFamily="18" charset="0"/>
                        </a:rPr>
                        <a:t>透過資產標準化來降低營運成本，提升連結性和模組化</a:t>
                      </a:r>
                      <a:r>
                        <a:rPr lang="zh-TW" altLang="zh-TW" sz="2000" kern="100" dirty="0">
                          <a:effectLst/>
                          <a:latin typeface="+mn-ea"/>
                          <a:ea typeface="+mn-ea"/>
                          <a:cs typeface="Times New Roman" panose="02020603050405020304" pitchFamily="18" charset="0"/>
                        </a:rPr>
                        <a:t>。</a:t>
                      </a:r>
                      <a:endParaRPr lang="zh-TW" sz="2000" b="0" kern="100" dirty="0">
                        <a:effectLst/>
                        <a:latin typeface="+mn-ea"/>
                        <a:ea typeface="+mn-ea"/>
                        <a:cs typeface="Times New Roman" panose="02020603050405020304" pitchFamily="18" charset="0"/>
                      </a:endParaRPr>
                    </a:p>
                  </a:txBody>
                  <a:tcPr marL="68580" marR="68580" marT="0" marB="0" anchor="ctr">
                    <a:solidFill>
                      <a:srgbClr val="DAF7FE"/>
                    </a:solidFill>
                  </a:tcPr>
                </a:tc>
                <a:tc>
                  <a:txBody>
                    <a:bodyPr/>
                    <a:lstStyle/>
                    <a:p>
                      <a:pPr>
                        <a:spcAft>
                          <a:spcPts val="0"/>
                        </a:spcAft>
                      </a:pPr>
                      <a:r>
                        <a:rPr lang="zh-TW" sz="2000" kern="100" dirty="0">
                          <a:effectLst/>
                          <a:latin typeface="+mn-ea"/>
                          <a:ea typeface="+mn-ea"/>
                          <a:cs typeface="Times New Roman" panose="02020603050405020304" pitchFamily="18" charset="0"/>
                        </a:rPr>
                        <a:t>資訊科技整合</a:t>
                      </a:r>
                      <a:r>
                        <a:rPr lang="en-US" sz="2000" kern="100" dirty="0">
                          <a:effectLst/>
                          <a:latin typeface="+mn-ea"/>
                          <a:ea typeface="+mn-ea"/>
                          <a:cs typeface="Times New Roman" panose="02020603050405020304" pitchFamily="18" charset="0"/>
                        </a:rPr>
                        <a:t>IT Integration</a:t>
                      </a:r>
                      <a:endParaRPr lang="zh-TW" sz="2000" kern="100" dirty="0">
                        <a:effectLst/>
                        <a:latin typeface="+mn-ea"/>
                        <a:ea typeface="+mn-ea"/>
                        <a:cs typeface="Times New Roman" panose="02020603050405020304" pitchFamily="18" charset="0"/>
                      </a:endParaRPr>
                    </a:p>
                    <a:p>
                      <a:pPr>
                        <a:spcAft>
                          <a:spcPts val="0"/>
                        </a:spcAft>
                      </a:pPr>
                      <a:r>
                        <a:rPr lang="zh-TW" sz="2000" b="0" kern="100" dirty="0">
                          <a:effectLst/>
                          <a:latin typeface="+mn-ea"/>
                          <a:ea typeface="+mn-ea"/>
                          <a:cs typeface="Times New Roman" panose="02020603050405020304" pitchFamily="18" charset="0"/>
                        </a:rPr>
                        <a:t>整合技術資源和應用程式。</a:t>
                      </a:r>
                    </a:p>
                  </a:txBody>
                  <a:tcPr marL="68580" marR="68580" marT="0" marB="0" anchor="ctr">
                    <a:solidFill>
                      <a:srgbClr val="DAF7FE"/>
                    </a:solidFill>
                  </a:tcPr>
                </a:tc>
                <a:extLst>
                  <a:ext uri="{0D108BD9-81ED-4DB2-BD59-A6C34878D82A}">
                    <a16:rowId xmlns:a16="http://schemas.microsoft.com/office/drawing/2014/main" xmlns="" val="10000"/>
                  </a:ext>
                </a:extLst>
              </a:tr>
              <a:tr h="1146175">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sz="2400" dirty="0">
                        <a:latin typeface="+mn-ea"/>
                        <a:ea typeface="+mn-ea"/>
                      </a:endParaRPr>
                    </a:p>
                  </a:txBody>
                  <a:tcPr anchor="ctr"/>
                </a:tc>
                <a:tc>
                  <a:txBody>
                    <a:bodyPr/>
                    <a:lstStyle/>
                    <a:p>
                      <a:pPr>
                        <a:spcAft>
                          <a:spcPts val="0"/>
                        </a:spcAft>
                      </a:pPr>
                      <a:r>
                        <a:rPr lang="zh-TW" sz="2000" b="1" kern="100" dirty="0">
                          <a:effectLst/>
                          <a:latin typeface="+mn-ea"/>
                          <a:ea typeface="+mn-ea"/>
                          <a:cs typeface="Times New Roman" panose="02020603050405020304" pitchFamily="18" charset="0"/>
                        </a:rPr>
                        <a:t>研發中心</a:t>
                      </a:r>
                      <a:r>
                        <a:rPr lang="en-US" sz="2000" b="1" kern="100" dirty="0">
                          <a:effectLst/>
                          <a:latin typeface="+mn-ea"/>
                          <a:ea typeface="+mn-ea"/>
                          <a:cs typeface="Times New Roman" panose="02020603050405020304" pitchFamily="18" charset="0"/>
                        </a:rPr>
                        <a:t>Competency Center</a:t>
                      </a:r>
                      <a:endParaRPr lang="zh-TW" sz="2000" b="1" kern="100" dirty="0">
                        <a:effectLst/>
                        <a:latin typeface="+mn-ea"/>
                        <a:ea typeface="+mn-ea"/>
                        <a:cs typeface="Times New Roman" panose="02020603050405020304" pitchFamily="18" charset="0"/>
                      </a:endParaRPr>
                    </a:p>
                    <a:p>
                      <a:pPr>
                        <a:spcAft>
                          <a:spcPts val="0"/>
                        </a:spcAft>
                      </a:pPr>
                      <a:r>
                        <a:rPr lang="zh-TW" sz="2000" kern="100" dirty="0">
                          <a:effectLst/>
                          <a:latin typeface="+mn-ea"/>
                          <a:ea typeface="+mn-ea"/>
                          <a:cs typeface="Times New Roman" panose="02020603050405020304" pitchFamily="18" charset="0"/>
                        </a:rPr>
                        <a:t>把資源、實物及專業集中在一起，用來支援組織各部門，以提高效率與效力。</a:t>
                      </a:r>
                    </a:p>
                  </a:txBody>
                  <a:tcPr marL="68580" marR="68580" marT="0" marB="0" anchor="ctr">
                    <a:solidFill>
                      <a:srgbClr val="00BBDA">
                        <a:alpha val="30196"/>
                      </a:srgbClr>
                    </a:solidFill>
                  </a:tcPr>
                </a:tc>
                <a:tc>
                  <a:txBody>
                    <a:bodyPr/>
                    <a:lstStyle/>
                    <a:p>
                      <a:pPr>
                        <a:spcAft>
                          <a:spcPts val="0"/>
                        </a:spcAft>
                      </a:pPr>
                      <a:r>
                        <a:rPr lang="zh-TW" sz="2000" b="1" kern="100" dirty="0">
                          <a:effectLst/>
                          <a:latin typeface="+mn-ea"/>
                          <a:ea typeface="+mn-ea"/>
                          <a:cs typeface="Times New Roman" panose="02020603050405020304" pitchFamily="18" charset="0"/>
                        </a:rPr>
                        <a:t>知識管理</a:t>
                      </a:r>
                      <a:r>
                        <a:rPr lang="en-US" sz="2000" b="1" kern="100" dirty="0">
                          <a:effectLst/>
                          <a:latin typeface="+mn-ea"/>
                          <a:ea typeface="+mn-ea"/>
                          <a:cs typeface="Times New Roman" panose="02020603050405020304" pitchFamily="18" charset="0"/>
                        </a:rPr>
                        <a:t>Knowledge Management</a:t>
                      </a:r>
                      <a:endParaRPr lang="zh-TW" sz="2000" b="1" kern="100" dirty="0">
                        <a:effectLst/>
                        <a:latin typeface="+mn-ea"/>
                        <a:ea typeface="+mn-ea"/>
                        <a:cs typeface="Times New Roman" panose="02020603050405020304" pitchFamily="18" charset="0"/>
                      </a:endParaRPr>
                    </a:p>
                    <a:p>
                      <a:pPr>
                        <a:spcAft>
                          <a:spcPts val="0"/>
                        </a:spcAft>
                      </a:pPr>
                      <a:r>
                        <a:rPr lang="zh-TW" sz="2000" kern="100" dirty="0">
                          <a:effectLst/>
                          <a:latin typeface="+mn-ea"/>
                          <a:ea typeface="+mn-ea"/>
                          <a:cs typeface="Times New Roman" panose="02020603050405020304" pitchFamily="18" charset="0"/>
                        </a:rPr>
                        <a:t>在內部分享相關資訊，以減少重複的工作，提升工作績效。</a:t>
                      </a:r>
                    </a:p>
                  </a:txBody>
                  <a:tcPr marL="68580" marR="68580" marT="0" marB="0" anchor="ctr">
                    <a:solidFill>
                      <a:srgbClr val="00BBDA">
                        <a:alpha val="30196"/>
                      </a:srgbClr>
                    </a:solidFill>
                  </a:tcPr>
                </a:tc>
                <a:extLst>
                  <a:ext uri="{0D108BD9-81ED-4DB2-BD59-A6C34878D82A}">
                    <a16:rowId xmlns:a16="http://schemas.microsoft.com/office/drawing/2014/main" xmlns="" val="10002"/>
                  </a:ext>
                </a:extLst>
              </a:tr>
              <a:tr h="1146175">
                <a:tc vMerge="1">
                  <a:txBody>
                    <a:bodyPr/>
                    <a:lstStyle/>
                    <a:p>
                      <a:pPr algn="l"/>
                      <a:endParaRPr lang="en-US" altLang="zh-TW" sz="2400" dirty="0">
                        <a:latin typeface="+mn-ea"/>
                        <a:ea typeface="+mn-ea"/>
                      </a:endParaRPr>
                    </a:p>
                  </a:txBody>
                  <a:tcPr anchor="ctr"/>
                </a:tc>
                <a:tc>
                  <a:txBody>
                    <a:bodyPr/>
                    <a:lstStyle/>
                    <a:p>
                      <a:pPr>
                        <a:spcAft>
                          <a:spcPts val="0"/>
                        </a:spcAft>
                      </a:pPr>
                      <a:r>
                        <a:rPr lang="zh-TW" sz="2000" b="1" kern="100" dirty="0">
                          <a:effectLst/>
                          <a:latin typeface="+mn-ea"/>
                          <a:ea typeface="+mn-ea"/>
                          <a:cs typeface="Times New Roman" panose="02020603050405020304" pitchFamily="18" charset="0"/>
                        </a:rPr>
                        <a:t>企業大學</a:t>
                      </a:r>
                      <a:r>
                        <a:rPr lang="en-US" sz="2000" b="1" kern="100" dirty="0">
                          <a:effectLst/>
                          <a:latin typeface="+mn-ea"/>
                          <a:ea typeface="+mn-ea"/>
                          <a:cs typeface="Times New Roman" panose="02020603050405020304" pitchFamily="18" charset="0"/>
                        </a:rPr>
                        <a:t>Corporate University</a:t>
                      </a:r>
                      <a:endParaRPr lang="zh-TW" sz="2000" b="1" kern="100" dirty="0">
                        <a:effectLst/>
                        <a:latin typeface="+mn-ea"/>
                        <a:ea typeface="+mn-ea"/>
                        <a:cs typeface="Times New Roman" panose="02020603050405020304" pitchFamily="18" charset="0"/>
                      </a:endParaRPr>
                    </a:p>
                    <a:p>
                      <a:pPr>
                        <a:spcAft>
                          <a:spcPts val="0"/>
                        </a:spcAft>
                      </a:pPr>
                      <a:r>
                        <a:rPr lang="zh-TW" sz="2000" kern="100" dirty="0">
                          <a:effectLst/>
                          <a:latin typeface="+mn-ea"/>
                          <a:ea typeface="+mn-ea"/>
                          <a:cs typeface="Times New Roman" panose="02020603050405020304" pitchFamily="18" charset="0"/>
                        </a:rPr>
                        <a:t>提供管理層工作或公司相關的訓。</a:t>
                      </a:r>
                    </a:p>
                  </a:txBody>
                  <a:tcPr marL="68580" marR="68580" marT="0" marB="0" anchor="ctr">
                    <a:solidFill>
                      <a:srgbClr val="DAF7FE"/>
                    </a:solidFill>
                  </a:tcPr>
                </a:tc>
                <a:tc>
                  <a:txBody>
                    <a:bodyPr/>
                    <a:lstStyle/>
                    <a:p>
                      <a:pPr>
                        <a:spcAft>
                          <a:spcPts val="0"/>
                        </a:spcAft>
                      </a:pPr>
                      <a:r>
                        <a:rPr lang="zh-TW" sz="2000" b="1" kern="100" dirty="0">
                          <a:effectLst/>
                          <a:latin typeface="+mn-ea"/>
                          <a:ea typeface="+mn-ea"/>
                          <a:cs typeface="Times New Roman" panose="02020603050405020304" pitchFamily="18" charset="0"/>
                        </a:rPr>
                        <a:t>組織設計</a:t>
                      </a:r>
                      <a:r>
                        <a:rPr lang="en-US" sz="2000" b="1" kern="100" dirty="0">
                          <a:effectLst/>
                          <a:latin typeface="+mn-ea"/>
                          <a:ea typeface="+mn-ea"/>
                          <a:cs typeface="Times New Roman" panose="02020603050405020304" pitchFamily="18" charset="0"/>
                        </a:rPr>
                        <a:t>Organizational Design</a:t>
                      </a:r>
                      <a:endParaRPr lang="zh-TW" sz="2000" b="1" kern="100" dirty="0">
                        <a:effectLst/>
                        <a:latin typeface="+mn-ea"/>
                        <a:ea typeface="+mn-ea"/>
                        <a:cs typeface="Times New Roman" panose="02020603050405020304" pitchFamily="18" charset="0"/>
                      </a:endParaRPr>
                    </a:p>
                    <a:p>
                      <a:pPr>
                        <a:spcAft>
                          <a:spcPts val="0"/>
                        </a:spcAft>
                      </a:pPr>
                      <a:r>
                        <a:rPr lang="zh-TW" sz="2000" kern="100" dirty="0">
                          <a:effectLst/>
                          <a:latin typeface="+mn-ea"/>
                          <a:ea typeface="+mn-ea"/>
                          <a:cs typeface="Times New Roman" panose="02020603050405020304" pitchFamily="18" charset="0"/>
                        </a:rPr>
                        <a:t>依照組織功能決定作法，使基礎架構配合核心特質和商業流程。</a:t>
                      </a:r>
                    </a:p>
                  </a:txBody>
                  <a:tcPr marL="68580" marR="68580" marT="0" marB="0" anchor="ctr">
                    <a:solidFill>
                      <a:srgbClr val="DAF7FE"/>
                    </a:solidFill>
                  </a:tcPr>
                </a:tc>
                <a:extLst>
                  <a:ext uri="{0D108BD9-81ED-4DB2-BD59-A6C34878D82A}">
                    <a16:rowId xmlns:a16="http://schemas.microsoft.com/office/drawing/2014/main" xmlns="" val="10003"/>
                  </a:ext>
                </a:extLst>
              </a:tr>
              <a:tr h="1146175">
                <a:tc vMerge="1">
                  <a:txBody>
                    <a:bodyPr/>
                    <a:lstStyle/>
                    <a:p>
                      <a:pPr algn="l"/>
                      <a:endParaRPr lang="en-US" altLang="zh-TW" sz="2400" dirty="0">
                        <a:latin typeface="+mn-ea"/>
                        <a:ea typeface="+mn-ea"/>
                      </a:endParaRPr>
                    </a:p>
                  </a:txBody>
                  <a:tcPr anchor="ctr"/>
                </a:tc>
                <a:tc>
                  <a:txBody>
                    <a:bodyPr/>
                    <a:lstStyle/>
                    <a:p>
                      <a:pPr>
                        <a:spcAft>
                          <a:spcPts val="0"/>
                        </a:spcAft>
                      </a:pPr>
                      <a:r>
                        <a:rPr lang="zh-TW" sz="2000" b="1" kern="100" dirty="0">
                          <a:effectLst/>
                          <a:latin typeface="+mn-ea"/>
                          <a:ea typeface="+mn-ea"/>
                          <a:cs typeface="Times New Roman" panose="02020603050405020304" pitchFamily="18" charset="0"/>
                        </a:rPr>
                        <a:t>分權管理</a:t>
                      </a:r>
                      <a:endParaRPr lang="en-US" altLang="zh-TW" sz="2000" b="1" kern="100" dirty="0">
                        <a:effectLst/>
                        <a:latin typeface="+mn-ea"/>
                        <a:ea typeface="+mn-ea"/>
                        <a:cs typeface="Times New Roman" panose="02020603050405020304" pitchFamily="18" charset="0"/>
                      </a:endParaRPr>
                    </a:p>
                    <a:p>
                      <a:pPr>
                        <a:spcAft>
                          <a:spcPts val="0"/>
                        </a:spcAft>
                      </a:pPr>
                      <a:r>
                        <a:rPr lang="en-US" sz="2000" b="1" kern="100" dirty="0">
                          <a:effectLst/>
                          <a:latin typeface="+mn-ea"/>
                          <a:ea typeface="+mn-ea"/>
                          <a:cs typeface="Times New Roman" panose="02020603050405020304" pitchFamily="18" charset="0"/>
                        </a:rPr>
                        <a:t>Decentralized Management</a:t>
                      </a:r>
                      <a:endParaRPr lang="zh-TW" sz="2000" b="1" kern="100" dirty="0">
                        <a:effectLst/>
                        <a:latin typeface="+mn-ea"/>
                        <a:ea typeface="+mn-ea"/>
                        <a:cs typeface="Times New Roman" panose="02020603050405020304" pitchFamily="18" charset="0"/>
                      </a:endParaRPr>
                    </a:p>
                    <a:p>
                      <a:pPr>
                        <a:spcAft>
                          <a:spcPts val="0"/>
                        </a:spcAft>
                      </a:pPr>
                      <a:r>
                        <a:rPr lang="zh-TW" sz="2000" kern="100" dirty="0">
                          <a:effectLst/>
                          <a:latin typeface="+mn-ea"/>
                          <a:ea typeface="+mn-ea"/>
                          <a:cs typeface="Times New Roman" panose="02020603050405020304" pitchFamily="18" charset="0"/>
                        </a:rPr>
                        <a:t>把決策權交給比較接近顧客或業務運作的員工。</a:t>
                      </a:r>
                    </a:p>
                  </a:txBody>
                  <a:tcPr marL="68580" marR="68580" marT="0" marB="0" anchor="ctr">
                    <a:solidFill>
                      <a:srgbClr val="00BBDA">
                        <a:alpha val="30196"/>
                      </a:srgbClr>
                    </a:solidFill>
                  </a:tcPr>
                </a:tc>
                <a:tc>
                  <a:txBody>
                    <a:bodyPr/>
                    <a:lstStyle/>
                    <a:p>
                      <a:pPr>
                        <a:spcAft>
                          <a:spcPts val="0"/>
                        </a:spcAft>
                      </a:pPr>
                      <a:r>
                        <a:rPr lang="zh-TW" sz="2000" b="1" kern="100" dirty="0">
                          <a:effectLst/>
                          <a:latin typeface="+mn-ea"/>
                          <a:ea typeface="+mn-ea"/>
                          <a:cs typeface="Times New Roman" panose="02020603050405020304" pitchFamily="18" charset="0"/>
                        </a:rPr>
                        <a:t>外包</a:t>
                      </a:r>
                      <a:r>
                        <a:rPr lang="en-US" sz="2000" b="1" kern="100" dirty="0">
                          <a:effectLst/>
                          <a:latin typeface="+mn-ea"/>
                          <a:ea typeface="+mn-ea"/>
                          <a:cs typeface="Times New Roman" panose="02020603050405020304" pitchFamily="18" charset="0"/>
                        </a:rPr>
                        <a:t>Outsourcing</a:t>
                      </a:r>
                      <a:endParaRPr lang="zh-TW" sz="2000" b="1" kern="100" dirty="0">
                        <a:effectLst/>
                        <a:latin typeface="+mn-ea"/>
                        <a:ea typeface="+mn-ea"/>
                        <a:cs typeface="Times New Roman" panose="02020603050405020304" pitchFamily="18" charset="0"/>
                      </a:endParaRPr>
                    </a:p>
                    <a:p>
                      <a:pPr>
                        <a:spcAft>
                          <a:spcPts val="0"/>
                        </a:spcAft>
                      </a:pPr>
                      <a:r>
                        <a:rPr lang="zh-TW" sz="2000" kern="100" dirty="0">
                          <a:effectLst/>
                          <a:latin typeface="+mn-ea"/>
                          <a:ea typeface="+mn-ea"/>
                          <a:cs typeface="Times New Roman" panose="02020603050405020304" pitchFamily="18" charset="0"/>
                        </a:rPr>
                        <a:t>指派外部廠商開發或維護系統。</a:t>
                      </a:r>
                    </a:p>
                  </a:txBody>
                  <a:tcPr marL="68580" marR="68580" marT="0" marB="0" anchor="ctr">
                    <a:solidFill>
                      <a:srgbClr val="00BBDA">
                        <a:alpha val="30196"/>
                      </a:srgbClr>
                    </a:solidFill>
                  </a:tcPr>
                </a:tc>
                <a:extLst>
                  <a:ext uri="{0D108BD9-81ED-4DB2-BD59-A6C34878D82A}">
                    <a16:rowId xmlns:a16="http://schemas.microsoft.com/office/drawing/2014/main" xmlns="" val="10004"/>
                  </a:ext>
                </a:extLst>
              </a:tr>
              <a:tr h="1146175">
                <a:tc vMerge="1">
                  <a:txBody>
                    <a:bodyPr/>
                    <a:lstStyle/>
                    <a:p>
                      <a:pPr algn="l"/>
                      <a:endParaRPr lang="zh-TW" altLang="en-US" sz="2400" dirty="0">
                        <a:latin typeface="+mn-ea"/>
                        <a:ea typeface="+mn-ea"/>
                      </a:endParaRPr>
                    </a:p>
                  </a:txBody>
                  <a:tcPr anchor="ctr"/>
                </a:tc>
                <a:tc>
                  <a:txBody>
                    <a:bodyPr/>
                    <a:lstStyle/>
                    <a:p>
                      <a:pPr>
                        <a:spcAft>
                          <a:spcPts val="0"/>
                        </a:spcAft>
                      </a:pPr>
                      <a:r>
                        <a:rPr lang="zh-TW" sz="2000" b="1" kern="100" dirty="0">
                          <a:effectLst/>
                          <a:latin typeface="+mn-ea"/>
                          <a:ea typeface="+mn-ea"/>
                          <a:cs typeface="Times New Roman" panose="02020603050405020304" pitchFamily="18" charset="0"/>
                        </a:rPr>
                        <a:t>獎勵機制</a:t>
                      </a:r>
                      <a:r>
                        <a:rPr lang="en-US" sz="2000" b="1" kern="100" dirty="0">
                          <a:effectLst/>
                          <a:latin typeface="+mn-ea"/>
                          <a:ea typeface="+mn-ea"/>
                          <a:cs typeface="Times New Roman" panose="02020603050405020304" pitchFamily="18" charset="0"/>
                        </a:rPr>
                        <a:t>Incentive Systems</a:t>
                      </a:r>
                      <a:endParaRPr lang="zh-TW" sz="2000" b="1" kern="100" dirty="0">
                        <a:effectLst/>
                        <a:latin typeface="+mn-ea"/>
                        <a:ea typeface="+mn-ea"/>
                        <a:cs typeface="Times New Roman" panose="02020603050405020304" pitchFamily="18" charset="0"/>
                      </a:endParaRPr>
                    </a:p>
                    <a:p>
                      <a:pPr>
                        <a:spcAft>
                          <a:spcPts val="0"/>
                        </a:spcAft>
                      </a:pPr>
                      <a:r>
                        <a:rPr lang="zh-TW" sz="2000" kern="100" dirty="0">
                          <a:effectLst/>
                          <a:latin typeface="+mn-ea"/>
                          <a:ea typeface="+mn-ea"/>
                          <a:cs typeface="Times New Roman" panose="02020603050405020304" pitchFamily="18" charset="0"/>
                        </a:rPr>
                        <a:t>提供財務或非財務方面的獎勵，鼓勵員工。</a:t>
                      </a:r>
                    </a:p>
                  </a:txBody>
                  <a:tcPr marL="68580" marR="68580" marT="0" marB="0" anchor="ctr">
                    <a:solidFill>
                      <a:srgbClr val="DAF7FE"/>
                    </a:solidFill>
                  </a:tcPr>
                </a:tc>
                <a:tc>
                  <a:txBody>
                    <a:bodyPr/>
                    <a:lstStyle/>
                    <a:p>
                      <a:pPr algn="l">
                        <a:spcAft>
                          <a:spcPts val="0"/>
                        </a:spcAft>
                      </a:pPr>
                      <a:endParaRPr lang="zh-TW" sz="2000" kern="100" dirty="0">
                        <a:effectLst/>
                        <a:latin typeface="+mn-ea"/>
                        <a:ea typeface="+mn-ea"/>
                        <a:cs typeface="Times New Roman" panose="02020603050405020304" pitchFamily="18" charset="0"/>
                      </a:endParaRPr>
                    </a:p>
                  </a:txBody>
                  <a:tcPr marL="68580" marR="68580" marT="0" marB="0" anchor="ctr">
                    <a:solidFill>
                      <a:srgbClr val="DAF7FE"/>
                    </a:solidFill>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26800041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b="1" dirty="0"/>
              <a:t>Process </a:t>
            </a:r>
            <a:r>
              <a:rPr lang="en-US" altLang="zh-TW" dirty="0"/>
              <a:t/>
            </a:r>
            <a:br>
              <a:rPr lang="en-US" altLang="zh-TW" dirty="0"/>
            </a:br>
            <a:r>
              <a:rPr lang="en-US" altLang="zh-TW" sz="2800" dirty="0"/>
              <a:t>How You Use Signature or Superior Methods to Do Your Work</a:t>
            </a:r>
            <a:endParaRPr lang="zh-TW" altLang="en-US" sz="2800" dirty="0"/>
          </a:p>
        </p:txBody>
      </p:sp>
      <p:sp>
        <p:nvSpPr>
          <p:cNvPr id="3" name="內容版面配置區 2"/>
          <p:cNvSpPr>
            <a:spLocks noGrp="1"/>
          </p:cNvSpPr>
          <p:nvPr>
            <p:ph idx="1"/>
          </p:nvPr>
        </p:nvSpPr>
        <p:spPr>
          <a:xfrm>
            <a:off x="838200" y="1825625"/>
            <a:ext cx="10515600" cy="4382670"/>
          </a:xfrm>
        </p:spPr>
        <p:txBody>
          <a:bodyPr/>
          <a:lstStyle/>
          <a:p>
            <a:r>
              <a:rPr lang="en-US" altLang="zh-TW" dirty="0">
                <a:solidFill>
                  <a:srgbClr val="00B2CE"/>
                </a:solidFill>
              </a:rPr>
              <a:t>Involve the activities and operations that produce </a:t>
            </a:r>
            <a:r>
              <a:rPr lang="en-US" altLang="zh-TW">
                <a:solidFill>
                  <a:srgbClr val="00B2CE"/>
                </a:solidFill>
              </a:rPr>
              <a:t>an enterprises’s </a:t>
            </a:r>
            <a:r>
              <a:rPr lang="en-US" altLang="zh-TW" dirty="0">
                <a:solidFill>
                  <a:srgbClr val="00B2CE"/>
                </a:solidFill>
              </a:rPr>
              <a:t>primary offerings.</a:t>
            </a:r>
          </a:p>
          <a:p>
            <a:r>
              <a:rPr lang="en-US" altLang="zh-TW" dirty="0">
                <a:solidFill>
                  <a:srgbClr val="00B2CE"/>
                </a:solidFill>
              </a:rPr>
              <a:t>Often from the core competency of an enterprise, and may include patented or proprietary.</a:t>
            </a:r>
            <a:endParaRPr lang="zh-TW" altLang="en-US" dirty="0">
              <a:solidFill>
                <a:srgbClr val="00B2CE"/>
              </a:solidFill>
            </a:endParaRPr>
          </a:p>
          <a:p>
            <a:pPr lvl="1">
              <a:lnSpc>
                <a:spcPct val="100000"/>
              </a:lnSpc>
              <a:buFont typeface="Wingdings" panose="05000000000000000000" pitchFamily="2" charset="2"/>
              <a:buChar char="Ø"/>
            </a:pPr>
            <a:r>
              <a:rPr kumimoji="1" lang="en-US" altLang="zh-TW" sz="2800" b="1" dirty="0"/>
              <a:t> Lean</a:t>
            </a:r>
            <a:r>
              <a:rPr kumimoji="1" lang="zh-TW" altLang="en-US" sz="2800" b="1" dirty="0"/>
              <a:t> </a:t>
            </a:r>
            <a:r>
              <a:rPr kumimoji="1" lang="en-US" altLang="zh-TW" sz="2800" b="1" dirty="0"/>
              <a:t>production     </a:t>
            </a:r>
            <a:r>
              <a:rPr kumimoji="1" lang="en-US" altLang="zh-TW" sz="2800" b="1" dirty="0">
                <a:sym typeface="Wingdings" panose="05000000000000000000" pitchFamily="2" charset="2"/>
              </a:rPr>
              <a:t> </a:t>
            </a:r>
            <a:r>
              <a:rPr kumimoji="1" lang="en-US" altLang="zh-TW" sz="2800" b="1" dirty="0"/>
              <a:t>Process</a:t>
            </a:r>
            <a:r>
              <a:rPr kumimoji="1" lang="zh-TW" altLang="en-US" sz="2800" b="1" dirty="0"/>
              <a:t> </a:t>
            </a:r>
            <a:r>
              <a:rPr kumimoji="1" lang="en-US" altLang="zh-TW" sz="2800" b="1" dirty="0"/>
              <a:t>standardization</a:t>
            </a:r>
            <a:r>
              <a:rPr kumimoji="1" lang="zh-TW" altLang="en-US" sz="2800" b="1" dirty="0"/>
              <a:t>  </a:t>
            </a:r>
          </a:p>
          <a:p>
            <a:pPr lvl="1">
              <a:lnSpc>
                <a:spcPct val="100000"/>
              </a:lnSpc>
              <a:buFont typeface="Wingdings" panose="05000000000000000000" pitchFamily="2" charset="2"/>
              <a:buChar char="Ø"/>
            </a:pPr>
            <a:r>
              <a:rPr kumimoji="1" lang="zh-TW" altLang="en-US" sz="2800" b="1" dirty="0"/>
              <a:t> </a:t>
            </a:r>
            <a:r>
              <a:rPr kumimoji="1" lang="en-US" altLang="zh-TW" sz="2800" b="1" dirty="0"/>
              <a:t>Complexity</a:t>
            </a:r>
            <a:endParaRPr kumimoji="1" lang="zh-TW" altLang="en-US" sz="2800" b="1" dirty="0"/>
          </a:p>
        </p:txBody>
      </p:sp>
      <p:pic>
        <p:nvPicPr>
          <p:cNvPr id="4" name="圖片 3"/>
          <p:cNvPicPr>
            <a:picLocks noChangeAspect="1"/>
          </p:cNvPicPr>
          <p:nvPr/>
        </p:nvPicPr>
        <p:blipFill>
          <a:blip r:embed="rId2"/>
          <a:stretch>
            <a:fillRect/>
          </a:stretch>
        </p:blipFill>
        <p:spPr>
          <a:xfrm>
            <a:off x="544474" y="4693327"/>
            <a:ext cx="11103051" cy="1908000"/>
          </a:xfrm>
          <a:prstGeom prst="rect">
            <a:avLst/>
          </a:prstGeom>
        </p:spPr>
      </p:pic>
    </p:spTree>
    <p:extLst>
      <p:ext uri="{BB962C8B-B14F-4D97-AF65-F5344CB8AC3E}">
        <p14:creationId xmlns:p14="http://schemas.microsoft.com/office/powerpoint/2010/main" val="23439582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b="1" dirty="0"/>
              <a:t>Process innovation</a:t>
            </a:r>
            <a:r>
              <a:rPr lang="zh-TW" altLang="en-US" b="1" dirty="0"/>
              <a:t> </a:t>
            </a:r>
            <a:r>
              <a:rPr lang="en-US" altLang="zh-TW" b="1" dirty="0"/>
              <a:t>story </a:t>
            </a:r>
            <a:endParaRPr lang="zh-TW" altLang="en-US" sz="2800" dirty="0"/>
          </a:p>
        </p:txBody>
      </p:sp>
      <p:sp>
        <p:nvSpPr>
          <p:cNvPr id="3" name="內容版面配置區 2"/>
          <p:cNvSpPr>
            <a:spLocks noGrp="1"/>
          </p:cNvSpPr>
          <p:nvPr>
            <p:ph idx="1"/>
          </p:nvPr>
        </p:nvSpPr>
        <p:spPr>
          <a:xfrm>
            <a:off x="838200" y="1825625"/>
            <a:ext cx="5400000" cy="4382670"/>
          </a:xfrm>
        </p:spPr>
        <p:txBody>
          <a:bodyPr/>
          <a:lstStyle/>
          <a:p>
            <a:pPr marL="0" indent="0">
              <a:buNone/>
            </a:pPr>
            <a:r>
              <a:rPr lang="en-US" altLang="zh-TW" b="1" dirty="0"/>
              <a:t>Zara</a:t>
            </a:r>
            <a:endParaRPr lang="zh-TW" altLang="en-US" b="1" dirty="0"/>
          </a:p>
          <a:p>
            <a:r>
              <a:rPr lang="en-US" altLang="zh-TW" dirty="0"/>
              <a:t>Its stores</a:t>
            </a:r>
            <a:r>
              <a:rPr lang="zh-TW" altLang="en-US" dirty="0"/>
              <a:t> </a:t>
            </a:r>
            <a:r>
              <a:rPr lang="en-US" altLang="zh-TW" dirty="0"/>
              <a:t>are sited in high-end locations in major shopping areas</a:t>
            </a:r>
            <a:endParaRPr lang="zh-TW" altLang="en-US" dirty="0"/>
          </a:p>
          <a:p>
            <a:r>
              <a:rPr lang="en-US" altLang="zh-TW" dirty="0"/>
              <a:t>Using an </a:t>
            </a:r>
            <a:r>
              <a:rPr lang="en-US" altLang="zh-TW" dirty="0">
                <a:solidFill>
                  <a:srgbClr val="FF0000"/>
                </a:solidFill>
              </a:rPr>
              <a:t>integrated and efficient</a:t>
            </a:r>
            <a:r>
              <a:rPr lang="en-US" altLang="zh-TW" dirty="0"/>
              <a:t> production system drives short</a:t>
            </a:r>
            <a:r>
              <a:rPr lang="zh-TW" altLang="en-US" dirty="0"/>
              <a:t> </a:t>
            </a:r>
            <a:r>
              <a:rPr lang="en-US" altLang="zh-TW" dirty="0"/>
              <a:t>turnaround times and keeps stock at a minimum</a:t>
            </a:r>
            <a:endParaRPr lang="zh-TW" altLang="en-US" dirty="0"/>
          </a:p>
          <a:p>
            <a:r>
              <a:rPr lang="en-US" altLang="zh-TW" dirty="0"/>
              <a:t>Its designers can quickly review production issues and respond to changing fashion trends</a:t>
            </a:r>
            <a:endParaRPr lang="zh-TW" altLang="en-US" dirty="0"/>
          </a:p>
          <a:p>
            <a:endParaRPr kumimoji="1" lang="zh-TW" altLang="en-US" sz="2800" b="1" dirty="0"/>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2250" y="2821998"/>
            <a:ext cx="5218112" cy="1608714"/>
          </a:xfrm>
          <a:prstGeom prst="rect">
            <a:avLst/>
          </a:prstGeom>
        </p:spPr>
      </p:pic>
      <p:sp>
        <p:nvSpPr>
          <p:cNvPr id="6" name="矩形 5"/>
          <p:cNvSpPr/>
          <p:nvPr/>
        </p:nvSpPr>
        <p:spPr>
          <a:xfrm>
            <a:off x="6572250" y="4563080"/>
            <a:ext cx="5218112" cy="2005677"/>
          </a:xfrm>
          <a:prstGeom prst="rect">
            <a:avLst/>
          </a:prstGeom>
        </p:spPr>
        <p:txBody>
          <a:bodyPr wrap="square">
            <a:spAutoFit/>
          </a:bodyPr>
          <a:lstStyle/>
          <a:p>
            <a:pPr>
              <a:spcAft>
                <a:spcPts val="500"/>
              </a:spcAft>
            </a:pPr>
            <a:r>
              <a:rPr lang="en-US" altLang="zh-TW" sz="2000" dirty="0">
                <a:solidFill>
                  <a:srgbClr val="000000"/>
                </a:solidFill>
                <a:latin typeface="Arial" charset="0"/>
              </a:rPr>
              <a:t>Zara using its supply chain to its advantage, as it maximizes inventory turns and allows the company to respond to emerging trends briskly</a:t>
            </a:r>
            <a:r>
              <a:rPr lang="en-US" altLang="zh-TW" dirty="0">
                <a:solidFill>
                  <a:srgbClr val="000000"/>
                </a:solidFill>
                <a:latin typeface="Arial" charset="0"/>
              </a:rPr>
              <a:t>.</a:t>
            </a:r>
            <a:endParaRPr lang="en-US" altLang="zh-TW" dirty="0"/>
          </a:p>
          <a:p>
            <a:r>
              <a:rPr lang="en-US" altLang="zh-TW" dirty="0"/>
              <a:t/>
            </a:r>
            <a:br>
              <a:rPr lang="en-US" altLang="zh-TW" dirty="0"/>
            </a:br>
            <a:endParaRPr lang="zh-TW" altLang="en-US" dirty="0"/>
          </a:p>
        </p:txBody>
      </p:sp>
    </p:spTree>
    <p:extLst>
      <p:ext uri="{BB962C8B-B14F-4D97-AF65-F5344CB8AC3E}">
        <p14:creationId xmlns:p14="http://schemas.microsoft.com/office/powerpoint/2010/main" val="23854140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graphicFrame>
        <p:nvGraphicFramePr>
          <p:cNvPr id="4" name="內容版面配置區 6"/>
          <p:cNvGraphicFramePr>
            <a:graphicFrameLocks noGrp="1"/>
          </p:cNvGraphicFramePr>
          <p:nvPr>
            <p:ph idx="1"/>
            <p:extLst>
              <p:ext uri="{D42A27DB-BD31-4B8C-83A1-F6EECF244321}">
                <p14:modId xmlns:p14="http://schemas.microsoft.com/office/powerpoint/2010/main" val="3490234679"/>
              </p:ext>
            </p:extLst>
          </p:nvPr>
        </p:nvGraphicFramePr>
        <p:xfrm>
          <a:off x="838200" y="365125"/>
          <a:ext cx="10515601" cy="6390174"/>
        </p:xfrm>
        <a:graphic>
          <a:graphicData uri="http://schemas.openxmlformats.org/drawingml/2006/table">
            <a:tbl>
              <a:tblPr firstRow="1" bandRow="1">
                <a:tableStyleId>{16D9F66E-5EB9-4882-86FB-DCBF35E3C3E4}</a:tableStyleId>
              </a:tblPr>
              <a:tblGrid>
                <a:gridCol w="775005">
                  <a:extLst>
                    <a:ext uri="{9D8B030D-6E8A-4147-A177-3AD203B41FA5}">
                      <a16:colId xmlns:a16="http://schemas.microsoft.com/office/drawing/2014/main" xmlns="" val="20000"/>
                    </a:ext>
                  </a:extLst>
                </a:gridCol>
                <a:gridCol w="4870298">
                  <a:extLst>
                    <a:ext uri="{9D8B030D-6E8A-4147-A177-3AD203B41FA5}">
                      <a16:colId xmlns:a16="http://schemas.microsoft.com/office/drawing/2014/main" xmlns="" val="4095283063"/>
                    </a:ext>
                  </a:extLst>
                </a:gridCol>
                <a:gridCol w="4870298">
                  <a:extLst>
                    <a:ext uri="{9D8B030D-6E8A-4147-A177-3AD203B41FA5}">
                      <a16:colId xmlns:a16="http://schemas.microsoft.com/office/drawing/2014/main" xmlns="" val="765415294"/>
                    </a:ext>
                  </a:extLst>
                </a:gridCol>
              </a:tblGrid>
              <a:tr h="1065029">
                <a:tc rowSpan="6">
                  <a:txBody>
                    <a:bodyPr/>
                    <a:lstStyle/>
                    <a:p>
                      <a:pPr algn="ctr"/>
                      <a:r>
                        <a:rPr lang="zh-TW" altLang="en-US" sz="3200" b="1" kern="1200" dirty="0">
                          <a:solidFill>
                            <a:schemeClr val="bg1"/>
                          </a:solidFill>
                          <a:effectLst/>
                          <a:latin typeface="+mn-lt"/>
                          <a:ea typeface="+mn-ea"/>
                          <a:cs typeface="+mn-cs"/>
                        </a:rPr>
                        <a:t>流程</a:t>
                      </a:r>
                      <a:r>
                        <a:rPr lang="zh-TW" altLang="zh-TW" sz="3200" b="1" kern="1200" dirty="0">
                          <a:solidFill>
                            <a:schemeClr val="bg1"/>
                          </a:solidFill>
                          <a:effectLst/>
                          <a:latin typeface="+mn-lt"/>
                          <a:ea typeface="+mn-ea"/>
                          <a:cs typeface="+mn-cs"/>
                        </a:rPr>
                        <a:t>創新</a:t>
                      </a:r>
                    </a:p>
                  </a:txBody>
                  <a:tcPr vert="eaVert" anchor="ctr">
                    <a:solidFill>
                      <a:srgbClr val="00B2CE"/>
                    </a:solidFill>
                  </a:tcPr>
                </a:tc>
                <a:tc>
                  <a:txBody>
                    <a:bodyPr/>
                    <a:lstStyle/>
                    <a:p>
                      <a:pPr>
                        <a:spcAft>
                          <a:spcPts val="0"/>
                        </a:spcAft>
                      </a:pPr>
                      <a:r>
                        <a:rPr lang="zh-TW" sz="2000" b="1" kern="100" dirty="0">
                          <a:effectLst/>
                          <a:latin typeface="+mn-ea"/>
                          <a:ea typeface="+mn-ea"/>
                          <a:cs typeface="Times New Roman" panose="02020603050405020304" pitchFamily="18" charset="0"/>
                        </a:rPr>
                        <a:t>群眾外包</a:t>
                      </a:r>
                      <a:r>
                        <a:rPr lang="en-US" sz="2000" b="1" kern="100" dirty="0">
                          <a:effectLst/>
                          <a:latin typeface="+mn-ea"/>
                          <a:ea typeface="+mn-ea"/>
                          <a:cs typeface="Times New Roman" panose="02020603050405020304" pitchFamily="18" charset="0"/>
                        </a:rPr>
                        <a:t>Crowdsourcing </a:t>
                      </a:r>
                    </a:p>
                    <a:p>
                      <a:pPr>
                        <a:spcAft>
                          <a:spcPts val="0"/>
                        </a:spcAft>
                      </a:pPr>
                      <a:r>
                        <a:rPr lang="zh-TW" sz="2000" b="0" kern="100" dirty="0">
                          <a:effectLst/>
                          <a:latin typeface="+mn-ea"/>
                          <a:ea typeface="+mn-ea"/>
                          <a:cs typeface="Times New Roman" panose="02020603050405020304" pitchFamily="18" charset="0"/>
                        </a:rPr>
                        <a:t>把重複性、挑戰性高工作外包給一群半組織化的個體。</a:t>
                      </a:r>
                    </a:p>
                  </a:txBody>
                  <a:tcPr marL="68580" marR="68580" marT="0" marB="0" anchor="ctr">
                    <a:solidFill>
                      <a:srgbClr val="DAF7FE"/>
                    </a:solidFill>
                  </a:tcPr>
                </a:tc>
                <a:tc>
                  <a:txBody>
                    <a:bodyPr/>
                    <a:lstStyle/>
                    <a:p>
                      <a:pPr>
                        <a:spcAft>
                          <a:spcPts val="0"/>
                        </a:spcAft>
                      </a:pPr>
                      <a:r>
                        <a:rPr lang="zh-TW" sz="2000" b="1" kern="100" dirty="0">
                          <a:effectLst/>
                          <a:latin typeface="+mn-ea"/>
                          <a:ea typeface="+mn-ea"/>
                          <a:cs typeface="Times New Roman" panose="02020603050405020304" pitchFamily="18" charset="0"/>
                        </a:rPr>
                        <a:t>物流系統</a:t>
                      </a:r>
                      <a:r>
                        <a:rPr lang="en-US" sz="2000" b="1" kern="100" dirty="0">
                          <a:effectLst/>
                          <a:latin typeface="+mn-ea"/>
                          <a:ea typeface="+mn-ea"/>
                          <a:cs typeface="Times New Roman" panose="02020603050405020304" pitchFamily="18" charset="0"/>
                        </a:rPr>
                        <a:t>Logistics Systems</a:t>
                      </a:r>
                    </a:p>
                    <a:p>
                      <a:pPr>
                        <a:spcAft>
                          <a:spcPts val="0"/>
                        </a:spcAft>
                      </a:pPr>
                      <a:r>
                        <a:rPr lang="zh-TW" sz="2000" b="0" kern="100" dirty="0">
                          <a:effectLst/>
                          <a:latin typeface="+mn-ea"/>
                          <a:ea typeface="+mn-ea"/>
                          <a:cs typeface="Times New Roman" panose="02020603050405020304" pitchFamily="18" charset="0"/>
                        </a:rPr>
                        <a:t>生產端到最終使用端的物品、資訊與其他資源的管理。</a:t>
                      </a:r>
                    </a:p>
                  </a:txBody>
                  <a:tcPr marL="68580" marR="68580" marT="0" marB="0" anchor="ctr">
                    <a:solidFill>
                      <a:srgbClr val="DAF7FE"/>
                    </a:solidFill>
                  </a:tcPr>
                </a:tc>
                <a:extLst>
                  <a:ext uri="{0D108BD9-81ED-4DB2-BD59-A6C34878D82A}">
                    <a16:rowId xmlns:a16="http://schemas.microsoft.com/office/drawing/2014/main" xmlns="" val="10000"/>
                  </a:ext>
                </a:extLst>
              </a:tr>
              <a:tr h="1065029">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sz="2400" dirty="0">
                        <a:latin typeface="+mn-ea"/>
                        <a:ea typeface="+mn-ea"/>
                      </a:endParaRPr>
                    </a:p>
                  </a:txBody>
                  <a:tcPr anchor="ctr"/>
                </a:tc>
                <a:tc>
                  <a:txBody>
                    <a:bodyPr/>
                    <a:lstStyle/>
                    <a:p>
                      <a:pPr>
                        <a:spcAft>
                          <a:spcPts val="0"/>
                        </a:spcAft>
                      </a:pPr>
                      <a:r>
                        <a:rPr lang="zh-TW" sz="2000" b="1" kern="100" dirty="0">
                          <a:effectLst/>
                          <a:latin typeface="+mn-ea"/>
                          <a:ea typeface="+mn-ea"/>
                          <a:cs typeface="Times New Roman" panose="02020603050405020304" pitchFamily="18" charset="0"/>
                        </a:rPr>
                        <a:t>彈性製造</a:t>
                      </a:r>
                      <a:r>
                        <a:rPr lang="en-US" sz="2000" b="1" kern="100" dirty="0">
                          <a:effectLst/>
                          <a:latin typeface="+mn-ea"/>
                          <a:ea typeface="+mn-ea"/>
                          <a:cs typeface="Times New Roman" panose="02020603050405020304" pitchFamily="18" charset="0"/>
                        </a:rPr>
                        <a:t>Flexible Manufacturing</a:t>
                      </a:r>
                    </a:p>
                    <a:p>
                      <a:pPr>
                        <a:spcAft>
                          <a:spcPts val="0"/>
                        </a:spcAft>
                      </a:pPr>
                      <a:r>
                        <a:rPr lang="zh-TW" sz="2000" kern="100" dirty="0">
                          <a:effectLst/>
                          <a:latin typeface="+mn-ea"/>
                          <a:ea typeface="+mn-ea"/>
                          <a:cs typeface="Times New Roman" panose="02020603050405020304" pitchFamily="18" charset="0"/>
                        </a:rPr>
                        <a:t>採用可以迅速因應改變並保持高效率的生產系統</a:t>
                      </a:r>
                      <a:r>
                        <a:rPr lang="zh-TW" altLang="zh-TW" sz="2000" b="0" kern="100" dirty="0">
                          <a:effectLst/>
                          <a:latin typeface="+mn-ea"/>
                          <a:ea typeface="+mn-ea"/>
                          <a:cs typeface="Times New Roman" panose="02020603050405020304" pitchFamily="18" charset="0"/>
                        </a:rPr>
                        <a:t>。</a:t>
                      </a:r>
                      <a:endParaRPr lang="zh-TW" sz="2000" kern="100" dirty="0">
                        <a:effectLst/>
                        <a:latin typeface="+mn-ea"/>
                        <a:ea typeface="+mn-ea"/>
                        <a:cs typeface="Times New Roman" panose="02020603050405020304" pitchFamily="18" charset="0"/>
                      </a:endParaRPr>
                    </a:p>
                  </a:txBody>
                  <a:tcPr marL="68580" marR="68580" marT="0" marB="0" anchor="ctr">
                    <a:solidFill>
                      <a:srgbClr val="00BBDA">
                        <a:alpha val="30196"/>
                      </a:srgbClr>
                    </a:solidFill>
                  </a:tcPr>
                </a:tc>
                <a:tc>
                  <a:txBody>
                    <a:bodyPr/>
                    <a:lstStyle/>
                    <a:p>
                      <a:pPr>
                        <a:spcAft>
                          <a:spcPts val="0"/>
                        </a:spcAft>
                      </a:pPr>
                      <a:r>
                        <a:rPr lang="zh-TW" sz="2000" b="1" kern="100" dirty="0">
                          <a:effectLst/>
                          <a:latin typeface="+mn-ea"/>
                          <a:ea typeface="+mn-ea"/>
                          <a:cs typeface="Times New Roman" panose="02020603050405020304" pitchFamily="18" charset="0"/>
                        </a:rPr>
                        <a:t>按需求生產</a:t>
                      </a:r>
                      <a:r>
                        <a:rPr lang="en-US" sz="2000" b="1" kern="100" dirty="0">
                          <a:effectLst/>
                          <a:latin typeface="+mn-ea"/>
                          <a:ea typeface="+mn-ea"/>
                          <a:cs typeface="Times New Roman" panose="02020603050405020304" pitchFamily="18" charset="0"/>
                        </a:rPr>
                        <a:t>On-Demand Production</a:t>
                      </a:r>
                    </a:p>
                    <a:p>
                      <a:pPr>
                        <a:spcAft>
                          <a:spcPts val="0"/>
                        </a:spcAft>
                      </a:pPr>
                      <a:r>
                        <a:rPr lang="zh-TW" sz="2000" kern="100" dirty="0">
                          <a:effectLst/>
                          <a:latin typeface="+mn-ea"/>
                          <a:ea typeface="+mn-ea"/>
                          <a:cs typeface="Times New Roman" panose="02020603050405020304" pitchFamily="18" charset="0"/>
                        </a:rPr>
                        <a:t>接單後再生產，避免庫存成本。</a:t>
                      </a:r>
                    </a:p>
                  </a:txBody>
                  <a:tcPr marL="68580" marR="68580" marT="0" marB="0" anchor="ctr">
                    <a:solidFill>
                      <a:srgbClr val="00BBDA">
                        <a:alpha val="30196"/>
                      </a:srgbClr>
                    </a:solidFill>
                  </a:tcPr>
                </a:tc>
                <a:extLst>
                  <a:ext uri="{0D108BD9-81ED-4DB2-BD59-A6C34878D82A}">
                    <a16:rowId xmlns:a16="http://schemas.microsoft.com/office/drawing/2014/main" xmlns="" val="10002"/>
                  </a:ext>
                </a:extLst>
              </a:tr>
              <a:tr h="1065029">
                <a:tc vMerge="1">
                  <a:txBody>
                    <a:bodyPr/>
                    <a:lstStyle/>
                    <a:p>
                      <a:pPr algn="l"/>
                      <a:endParaRPr lang="en-US" altLang="zh-TW" sz="2400" dirty="0">
                        <a:latin typeface="+mn-ea"/>
                        <a:ea typeface="+mn-ea"/>
                      </a:endParaRPr>
                    </a:p>
                  </a:txBody>
                  <a:tcPr anchor="ctr"/>
                </a:tc>
                <a:tc>
                  <a:txBody>
                    <a:bodyPr/>
                    <a:lstStyle/>
                    <a:p>
                      <a:pPr>
                        <a:spcAft>
                          <a:spcPts val="0"/>
                        </a:spcAft>
                      </a:pPr>
                      <a:r>
                        <a:rPr lang="zh-TW" sz="2000" b="1" kern="100" dirty="0">
                          <a:effectLst/>
                          <a:latin typeface="+mn-ea"/>
                          <a:ea typeface="+mn-ea"/>
                          <a:cs typeface="Times New Roman" panose="02020603050405020304" pitchFamily="18" charset="0"/>
                        </a:rPr>
                        <a:t>智慧財產權</a:t>
                      </a:r>
                      <a:r>
                        <a:rPr lang="en-US" sz="2000" b="1" kern="100" dirty="0">
                          <a:effectLst/>
                          <a:latin typeface="+mn-ea"/>
                          <a:ea typeface="+mn-ea"/>
                          <a:cs typeface="Times New Roman" panose="02020603050405020304" pitchFamily="18" charset="0"/>
                        </a:rPr>
                        <a:t>Intellectual Property</a:t>
                      </a:r>
                    </a:p>
                    <a:p>
                      <a:pPr>
                        <a:spcAft>
                          <a:spcPts val="0"/>
                        </a:spcAft>
                      </a:pPr>
                      <a:r>
                        <a:rPr lang="zh-TW" sz="2000" kern="100" dirty="0">
                          <a:effectLst/>
                          <a:latin typeface="+mn-ea"/>
                          <a:ea typeface="+mn-ea"/>
                          <a:cs typeface="Times New Roman" panose="02020603050405020304" pitchFamily="18" charset="0"/>
                        </a:rPr>
                        <a:t>使用專屬的流程把點子商業化，使其他人無法抄襲。</a:t>
                      </a:r>
                    </a:p>
                  </a:txBody>
                  <a:tcPr marL="68580" marR="68580" marT="0" marB="0" anchor="ctr">
                    <a:solidFill>
                      <a:srgbClr val="DAF7FE"/>
                    </a:solidFill>
                  </a:tcPr>
                </a:tc>
                <a:tc>
                  <a:txBody>
                    <a:bodyPr/>
                    <a:lstStyle/>
                    <a:p>
                      <a:pPr>
                        <a:spcAft>
                          <a:spcPts val="0"/>
                        </a:spcAft>
                      </a:pPr>
                      <a:r>
                        <a:rPr lang="zh-TW" sz="2000" b="1" kern="100" dirty="0">
                          <a:effectLst/>
                          <a:latin typeface="+mn-ea"/>
                          <a:ea typeface="+mn-ea"/>
                          <a:cs typeface="Times New Roman" panose="02020603050405020304" pitchFamily="18" charset="0"/>
                        </a:rPr>
                        <a:t>預測分析</a:t>
                      </a:r>
                      <a:r>
                        <a:rPr lang="en-US" sz="2000" b="1" kern="100" dirty="0">
                          <a:effectLst/>
                          <a:latin typeface="+mn-ea"/>
                          <a:ea typeface="+mn-ea"/>
                          <a:cs typeface="Times New Roman" panose="02020603050405020304" pitchFamily="18" charset="0"/>
                        </a:rPr>
                        <a:t>Predictive Analytics</a:t>
                      </a:r>
                    </a:p>
                    <a:p>
                      <a:pPr>
                        <a:spcAft>
                          <a:spcPts val="0"/>
                        </a:spcAft>
                      </a:pPr>
                      <a:r>
                        <a:rPr lang="zh-TW" sz="2000" kern="100" dirty="0">
                          <a:effectLst/>
                          <a:latin typeface="+mn-ea"/>
                          <a:ea typeface="+mn-ea"/>
                          <a:cs typeface="Times New Roman" panose="02020603050405020304" pitchFamily="18" charset="0"/>
                        </a:rPr>
                        <a:t>用過往的業績資料建立模型，用來預測未來的設計和訂價。</a:t>
                      </a:r>
                    </a:p>
                  </a:txBody>
                  <a:tcPr marL="68580" marR="68580" marT="0" marB="0" anchor="ctr">
                    <a:solidFill>
                      <a:srgbClr val="DAF7FE"/>
                    </a:solidFill>
                  </a:tcPr>
                </a:tc>
                <a:extLst>
                  <a:ext uri="{0D108BD9-81ED-4DB2-BD59-A6C34878D82A}">
                    <a16:rowId xmlns:a16="http://schemas.microsoft.com/office/drawing/2014/main" xmlns="" val="10003"/>
                  </a:ext>
                </a:extLst>
              </a:tr>
              <a:tr h="1065029">
                <a:tc vMerge="1">
                  <a:txBody>
                    <a:bodyPr/>
                    <a:lstStyle/>
                    <a:p>
                      <a:pPr algn="l"/>
                      <a:endParaRPr lang="en-US" altLang="zh-TW" sz="2400" dirty="0">
                        <a:latin typeface="+mn-ea"/>
                        <a:ea typeface="+mn-ea"/>
                      </a:endParaRPr>
                    </a:p>
                  </a:txBody>
                  <a:tcPr anchor="ctr"/>
                </a:tc>
                <a:tc>
                  <a:txBody>
                    <a:bodyPr/>
                    <a:lstStyle/>
                    <a:p>
                      <a:pPr>
                        <a:spcAft>
                          <a:spcPts val="0"/>
                        </a:spcAft>
                      </a:pPr>
                      <a:r>
                        <a:rPr lang="zh-TW" sz="2000" b="1" kern="100" dirty="0">
                          <a:effectLst/>
                          <a:latin typeface="+mn-ea"/>
                          <a:ea typeface="+mn-ea"/>
                          <a:cs typeface="Times New Roman" panose="02020603050405020304" pitchFamily="18" charset="0"/>
                        </a:rPr>
                        <a:t>精實生產</a:t>
                      </a:r>
                      <a:r>
                        <a:rPr lang="en-US" sz="2000" b="1" kern="100" dirty="0">
                          <a:effectLst/>
                          <a:latin typeface="+mn-ea"/>
                          <a:ea typeface="+mn-ea"/>
                          <a:cs typeface="Times New Roman" panose="02020603050405020304" pitchFamily="18" charset="0"/>
                        </a:rPr>
                        <a:t>Lean Production</a:t>
                      </a:r>
                    </a:p>
                    <a:p>
                      <a:pPr>
                        <a:spcAft>
                          <a:spcPts val="0"/>
                        </a:spcAft>
                      </a:pPr>
                      <a:r>
                        <a:rPr lang="zh-TW" sz="2000" kern="100" dirty="0">
                          <a:effectLst/>
                          <a:latin typeface="+mn-ea"/>
                          <a:ea typeface="+mn-ea"/>
                          <a:cs typeface="Times New Roman" panose="02020603050405020304" pitchFamily="18" charset="0"/>
                        </a:rPr>
                        <a:t>減少生產流程及其他營運中的浪費按成本。</a:t>
                      </a:r>
                    </a:p>
                  </a:txBody>
                  <a:tcPr marL="68580" marR="68580" marT="0" marB="0" anchor="ctr">
                    <a:solidFill>
                      <a:srgbClr val="00BBDA">
                        <a:alpha val="29804"/>
                      </a:srgbClr>
                    </a:solidFill>
                  </a:tcPr>
                </a:tc>
                <a:tc>
                  <a:txBody>
                    <a:bodyPr/>
                    <a:lstStyle/>
                    <a:p>
                      <a:pPr>
                        <a:spcAft>
                          <a:spcPts val="0"/>
                        </a:spcAft>
                      </a:pPr>
                      <a:r>
                        <a:rPr lang="zh-TW" sz="2000" b="1" kern="100" dirty="0">
                          <a:effectLst/>
                          <a:latin typeface="+mn-ea"/>
                          <a:ea typeface="+mn-ea"/>
                          <a:cs typeface="Times New Roman" panose="02020603050405020304" pitchFamily="18" charset="0"/>
                        </a:rPr>
                        <a:t>流程自動化</a:t>
                      </a:r>
                      <a:r>
                        <a:rPr lang="en-US" sz="2000" b="1" kern="100" dirty="0">
                          <a:effectLst/>
                          <a:latin typeface="+mn-ea"/>
                          <a:ea typeface="+mn-ea"/>
                          <a:cs typeface="Times New Roman" panose="02020603050405020304" pitchFamily="18" charset="0"/>
                        </a:rPr>
                        <a:t>Process Automation</a:t>
                      </a:r>
                    </a:p>
                    <a:p>
                      <a:pPr>
                        <a:spcAft>
                          <a:spcPts val="0"/>
                        </a:spcAft>
                      </a:pPr>
                      <a:r>
                        <a:rPr lang="zh-TW" sz="2000" kern="100" dirty="0">
                          <a:effectLst/>
                          <a:latin typeface="+mn-ea"/>
                          <a:ea typeface="+mn-ea"/>
                          <a:cs typeface="Times New Roman" panose="02020603050405020304" pitchFamily="18" charset="0"/>
                        </a:rPr>
                        <a:t>運用工具和基礎架構來管理例行活動，讓員工有時間做其他的任務。</a:t>
                      </a:r>
                    </a:p>
                  </a:txBody>
                  <a:tcPr marL="68580" marR="68580" marT="0" marB="0" anchor="ctr">
                    <a:solidFill>
                      <a:srgbClr val="00BBDA">
                        <a:alpha val="29804"/>
                      </a:srgbClr>
                    </a:solidFill>
                  </a:tcPr>
                </a:tc>
                <a:extLst>
                  <a:ext uri="{0D108BD9-81ED-4DB2-BD59-A6C34878D82A}">
                    <a16:rowId xmlns:a16="http://schemas.microsoft.com/office/drawing/2014/main" xmlns="" val="10004"/>
                  </a:ext>
                </a:extLst>
              </a:tr>
              <a:tr h="1065029">
                <a:tc vMerge="1">
                  <a:txBody>
                    <a:bodyPr/>
                    <a:lstStyle/>
                    <a:p>
                      <a:pPr algn="l"/>
                      <a:endParaRPr lang="zh-TW" altLang="en-US" sz="2400" dirty="0">
                        <a:latin typeface="+mn-ea"/>
                        <a:ea typeface="+mn-ea"/>
                      </a:endParaRPr>
                    </a:p>
                  </a:txBody>
                  <a:tcPr anchor="ctr"/>
                </a:tc>
                <a:tc>
                  <a:txBody>
                    <a:bodyPr/>
                    <a:lstStyle/>
                    <a:p>
                      <a:pPr>
                        <a:spcAft>
                          <a:spcPts val="0"/>
                        </a:spcAft>
                      </a:pPr>
                      <a:r>
                        <a:rPr lang="zh-TW" sz="2000" b="1" kern="100" dirty="0">
                          <a:effectLst/>
                          <a:latin typeface="+mn-ea"/>
                          <a:ea typeface="+mn-ea"/>
                          <a:cs typeface="Times New Roman" panose="02020603050405020304" pitchFamily="18" charset="0"/>
                        </a:rPr>
                        <a:t>在地化</a:t>
                      </a:r>
                      <a:r>
                        <a:rPr lang="en-US" sz="2000" b="1" kern="100" dirty="0">
                          <a:effectLst/>
                          <a:latin typeface="+mn-ea"/>
                          <a:ea typeface="+mn-ea"/>
                          <a:cs typeface="Times New Roman" panose="02020603050405020304" pitchFamily="18" charset="0"/>
                        </a:rPr>
                        <a:t>Localization</a:t>
                      </a:r>
                    </a:p>
                    <a:p>
                      <a:pPr>
                        <a:spcAft>
                          <a:spcPts val="0"/>
                        </a:spcAft>
                      </a:pPr>
                      <a:r>
                        <a:rPr lang="zh-TW" sz="2000" kern="100" dirty="0">
                          <a:effectLst/>
                          <a:latin typeface="+mn-ea"/>
                          <a:ea typeface="+mn-ea"/>
                          <a:cs typeface="Times New Roman" panose="02020603050405020304" pitchFamily="18" charset="0"/>
                        </a:rPr>
                        <a:t>為了鎖定特定的文化或地區而調整商品、流程或體驗。</a:t>
                      </a:r>
                    </a:p>
                  </a:txBody>
                  <a:tcPr marL="68580" marR="68580" marT="0" marB="0" anchor="ctr">
                    <a:solidFill>
                      <a:srgbClr val="DAF7FE"/>
                    </a:solidFill>
                  </a:tcPr>
                </a:tc>
                <a:tc>
                  <a:txBody>
                    <a:bodyPr/>
                    <a:lstStyle/>
                    <a:p>
                      <a:pPr>
                        <a:spcAft>
                          <a:spcPts val="0"/>
                        </a:spcAft>
                      </a:pPr>
                      <a:r>
                        <a:rPr lang="zh-TW" sz="2000" b="1" kern="100" dirty="0">
                          <a:effectLst/>
                          <a:latin typeface="+mn-ea"/>
                          <a:ea typeface="+mn-ea"/>
                          <a:cs typeface="Times New Roman" panose="02020603050405020304" pitchFamily="18" charset="0"/>
                        </a:rPr>
                        <a:t>流程效率</a:t>
                      </a:r>
                      <a:r>
                        <a:rPr lang="en-US" sz="2000" b="1" kern="100" dirty="0">
                          <a:effectLst/>
                          <a:latin typeface="+mn-ea"/>
                          <a:ea typeface="+mn-ea"/>
                          <a:cs typeface="Times New Roman" panose="02020603050405020304" pitchFamily="18" charset="0"/>
                        </a:rPr>
                        <a:t>Process Efficiency</a:t>
                      </a:r>
                    </a:p>
                    <a:p>
                      <a:pPr>
                        <a:spcAft>
                          <a:spcPts val="0"/>
                        </a:spcAft>
                      </a:pPr>
                      <a:r>
                        <a:rPr lang="zh-TW" sz="2000" kern="100" dirty="0">
                          <a:effectLst/>
                          <a:latin typeface="+mn-ea"/>
                          <a:ea typeface="+mn-ea"/>
                          <a:cs typeface="Times New Roman" panose="02020603050405020304" pitchFamily="18" charset="0"/>
                        </a:rPr>
                        <a:t>用更少的原料、能源或時間，創造或製造更多的產出。</a:t>
                      </a:r>
                    </a:p>
                  </a:txBody>
                  <a:tcPr marL="68580" marR="68580" marT="0" marB="0" anchor="ctr">
                    <a:solidFill>
                      <a:srgbClr val="DAF7FE"/>
                    </a:solidFill>
                  </a:tcPr>
                </a:tc>
                <a:extLst>
                  <a:ext uri="{0D108BD9-81ED-4DB2-BD59-A6C34878D82A}">
                    <a16:rowId xmlns:a16="http://schemas.microsoft.com/office/drawing/2014/main" xmlns="" val="10005"/>
                  </a:ext>
                </a:extLst>
              </a:tr>
              <a:tr h="1065029">
                <a:tc vMerge="1">
                  <a:txBody>
                    <a:bodyPr/>
                    <a:lstStyle/>
                    <a:p>
                      <a:endParaRPr lang="zh-TW" altLang="en-US"/>
                    </a:p>
                  </a:txBody>
                  <a:tcPr/>
                </a:tc>
                <a:tc>
                  <a:txBody>
                    <a:bodyPr/>
                    <a:lstStyle/>
                    <a:p>
                      <a:pPr>
                        <a:spcAft>
                          <a:spcPts val="0"/>
                        </a:spcAft>
                      </a:pPr>
                      <a:r>
                        <a:rPr lang="zh-TW" altLang="en-US" sz="2000" b="1" kern="100" dirty="0">
                          <a:effectLst/>
                          <a:latin typeface="+mn-ea"/>
                          <a:ea typeface="+mn-ea"/>
                          <a:cs typeface="Times New Roman" panose="02020603050405020304" pitchFamily="18" charset="0"/>
                        </a:rPr>
                        <a:t>流程標準化</a:t>
                      </a:r>
                      <a:r>
                        <a:rPr lang="en-US" altLang="zh-TW" sz="2000" b="1" kern="100" dirty="0">
                          <a:effectLst/>
                          <a:latin typeface="+mn-ea"/>
                          <a:ea typeface="+mn-ea"/>
                          <a:cs typeface="Times New Roman" panose="02020603050405020304" pitchFamily="18" charset="0"/>
                        </a:rPr>
                        <a:t>Process Standardization</a:t>
                      </a:r>
                    </a:p>
                    <a:p>
                      <a:pPr>
                        <a:spcAft>
                          <a:spcPts val="0"/>
                        </a:spcAft>
                      </a:pPr>
                      <a:r>
                        <a:rPr lang="zh-TW" altLang="en-US" sz="2000" kern="100" dirty="0">
                          <a:effectLst/>
                          <a:latin typeface="+mn-ea"/>
                          <a:ea typeface="+mn-ea"/>
                          <a:cs typeface="Times New Roman" panose="02020603050405020304" pitchFamily="18" charset="0"/>
                        </a:rPr>
                        <a:t>使用常見的產品、流程及政策，以減少複雜到、成本和錯誤。</a:t>
                      </a:r>
                      <a:endParaRPr lang="zh-TW" sz="2000" kern="100" dirty="0">
                        <a:effectLst/>
                        <a:latin typeface="+mn-ea"/>
                        <a:ea typeface="+mn-ea"/>
                        <a:cs typeface="Times New Roman" panose="02020603050405020304" pitchFamily="18" charset="0"/>
                      </a:endParaRPr>
                    </a:p>
                  </a:txBody>
                  <a:tcPr marL="68580" marR="68580" marT="0" marB="0" anchor="ctr">
                    <a:solidFill>
                      <a:srgbClr val="00BBDA">
                        <a:alpha val="30196"/>
                      </a:srgbClr>
                    </a:solidFill>
                  </a:tcPr>
                </a:tc>
                <a:tc>
                  <a:txBody>
                    <a:bodyPr/>
                    <a:lstStyle/>
                    <a:p>
                      <a:pPr>
                        <a:spcAft>
                          <a:spcPts val="0"/>
                        </a:spcAft>
                      </a:pPr>
                      <a:r>
                        <a:rPr lang="zh-TW" altLang="en-US" sz="2000" b="1" kern="100" dirty="0">
                          <a:effectLst/>
                          <a:latin typeface="+mn-ea"/>
                          <a:ea typeface="+mn-ea"/>
                          <a:cs typeface="Times New Roman" panose="02020603050405020304" pitchFamily="18" charset="0"/>
                        </a:rPr>
                        <a:t>策略設計</a:t>
                      </a:r>
                      <a:r>
                        <a:rPr lang="en-US" altLang="zh-TW" sz="2000" b="1" kern="100" dirty="0">
                          <a:effectLst/>
                          <a:latin typeface="+mn-ea"/>
                          <a:ea typeface="+mn-ea"/>
                          <a:cs typeface="Times New Roman" panose="02020603050405020304" pitchFamily="18" charset="0"/>
                        </a:rPr>
                        <a:t>Strategic Design</a:t>
                      </a:r>
                    </a:p>
                    <a:p>
                      <a:pPr>
                        <a:spcAft>
                          <a:spcPts val="0"/>
                        </a:spcAft>
                      </a:pPr>
                      <a:r>
                        <a:rPr lang="zh-TW" altLang="en-US" sz="2000" kern="100" dirty="0">
                          <a:effectLst/>
                          <a:latin typeface="+mn-ea"/>
                          <a:ea typeface="+mn-ea"/>
                          <a:cs typeface="Times New Roman" panose="02020603050405020304" pitchFamily="18" charset="0"/>
                        </a:rPr>
                        <a:t>刻意顯示出公司在商品、品牌、體驗上保持一致。</a:t>
                      </a:r>
                      <a:endParaRPr lang="zh-TW" sz="2000" kern="100" dirty="0">
                        <a:effectLst/>
                        <a:latin typeface="+mn-ea"/>
                        <a:ea typeface="+mn-ea"/>
                        <a:cs typeface="Times New Roman" panose="02020603050405020304" pitchFamily="18" charset="0"/>
                      </a:endParaRPr>
                    </a:p>
                  </a:txBody>
                  <a:tcPr marL="68580" marR="68580" marT="0" marB="0" anchor="ctr">
                    <a:solidFill>
                      <a:srgbClr val="00BBDA">
                        <a:alpha val="30196"/>
                      </a:srgbClr>
                    </a:solidFill>
                  </a:tcPr>
                </a:tc>
                <a:extLst>
                  <a:ext uri="{0D108BD9-81ED-4DB2-BD59-A6C34878D82A}">
                    <a16:rowId xmlns:a16="http://schemas.microsoft.com/office/drawing/2014/main" xmlns="" val="3622542818"/>
                  </a:ext>
                </a:extLst>
              </a:tr>
            </a:tbl>
          </a:graphicData>
        </a:graphic>
      </p:graphicFrame>
    </p:spTree>
    <p:extLst>
      <p:ext uri="{BB962C8B-B14F-4D97-AF65-F5344CB8AC3E}">
        <p14:creationId xmlns:p14="http://schemas.microsoft.com/office/powerpoint/2010/main" val="31215875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en-US" altLang="zh-TW" b="1" dirty="0"/>
              <a:t>Product</a:t>
            </a:r>
            <a:r>
              <a:rPr kumimoji="1" lang="zh-TW" altLang="en-US" b="1" dirty="0"/>
              <a:t> </a:t>
            </a:r>
            <a:r>
              <a:rPr kumimoji="1" lang="en-US" altLang="zh-TW" b="1" dirty="0"/>
              <a:t>performance</a:t>
            </a:r>
            <a:r>
              <a:rPr kumimoji="1" lang="zh-TW" altLang="en-US" dirty="0"/>
              <a:t/>
            </a:r>
            <a:br>
              <a:rPr kumimoji="1" lang="zh-TW" altLang="en-US" dirty="0"/>
            </a:br>
            <a:r>
              <a:rPr kumimoji="1" lang="en-US" altLang="zh-TW" sz="2800" dirty="0"/>
              <a:t>How</a:t>
            </a:r>
            <a:r>
              <a:rPr kumimoji="1" lang="zh-TW" altLang="en-US" sz="2800" dirty="0"/>
              <a:t> </a:t>
            </a:r>
            <a:r>
              <a:rPr kumimoji="1" lang="en-US" altLang="zh-TW" sz="2800" dirty="0"/>
              <a:t>You</a:t>
            </a:r>
            <a:r>
              <a:rPr kumimoji="1" lang="zh-TW" altLang="en-US" sz="2800" dirty="0"/>
              <a:t> </a:t>
            </a:r>
            <a:r>
              <a:rPr kumimoji="1" lang="en-US" altLang="zh-TW" sz="2800" dirty="0"/>
              <a:t>Develop</a:t>
            </a:r>
            <a:r>
              <a:rPr kumimoji="1" lang="zh-TW" altLang="en-US" sz="2800" dirty="0"/>
              <a:t> </a:t>
            </a:r>
            <a:r>
              <a:rPr kumimoji="1" lang="en-US" altLang="zh-TW" sz="2800" dirty="0"/>
              <a:t>Distinguishing</a:t>
            </a:r>
            <a:r>
              <a:rPr kumimoji="1" lang="zh-TW" altLang="en-US" sz="2800" dirty="0"/>
              <a:t> </a:t>
            </a:r>
            <a:r>
              <a:rPr kumimoji="1" lang="en-US" altLang="zh-TW" sz="2800" dirty="0"/>
              <a:t>Features</a:t>
            </a:r>
            <a:r>
              <a:rPr kumimoji="1" lang="zh-TW" altLang="en-US" sz="2800" dirty="0"/>
              <a:t> </a:t>
            </a:r>
            <a:r>
              <a:rPr kumimoji="1" lang="en-US" altLang="zh-TW" sz="2800" dirty="0"/>
              <a:t>and</a:t>
            </a:r>
            <a:r>
              <a:rPr kumimoji="1" lang="zh-TW" altLang="en-US" sz="2800" dirty="0"/>
              <a:t> </a:t>
            </a:r>
            <a:r>
              <a:rPr kumimoji="1" lang="en-US" altLang="zh-TW" sz="2800" dirty="0"/>
              <a:t>Functionality</a:t>
            </a:r>
            <a:endParaRPr kumimoji="1" lang="zh-TW" altLang="en-US" sz="2800" dirty="0"/>
          </a:p>
        </p:txBody>
      </p:sp>
      <p:sp>
        <p:nvSpPr>
          <p:cNvPr id="3" name="內容版面配置區 2"/>
          <p:cNvSpPr>
            <a:spLocks noGrp="1"/>
          </p:cNvSpPr>
          <p:nvPr>
            <p:ph idx="1"/>
          </p:nvPr>
        </p:nvSpPr>
        <p:spPr/>
        <p:txBody>
          <a:bodyPr/>
          <a:lstStyle/>
          <a:p>
            <a:r>
              <a:rPr kumimoji="1" lang="en-US" altLang="zh-TW" dirty="0">
                <a:solidFill>
                  <a:srgbClr val="F6911F"/>
                </a:solidFill>
              </a:rPr>
              <a:t>Address</a:t>
            </a:r>
            <a:r>
              <a:rPr kumimoji="1" lang="zh-TW" altLang="en-US" dirty="0">
                <a:solidFill>
                  <a:srgbClr val="F6911F"/>
                </a:solidFill>
              </a:rPr>
              <a:t> </a:t>
            </a:r>
            <a:r>
              <a:rPr kumimoji="1" lang="en-US" altLang="zh-TW" dirty="0">
                <a:solidFill>
                  <a:srgbClr val="F6911F"/>
                </a:solidFill>
              </a:rPr>
              <a:t>the</a:t>
            </a:r>
            <a:r>
              <a:rPr kumimoji="1" lang="zh-TW" altLang="en-US" dirty="0">
                <a:solidFill>
                  <a:srgbClr val="F6911F"/>
                </a:solidFill>
              </a:rPr>
              <a:t> </a:t>
            </a:r>
            <a:r>
              <a:rPr kumimoji="1" lang="en-US" altLang="zh-TW" dirty="0">
                <a:solidFill>
                  <a:srgbClr val="F6911F"/>
                </a:solidFill>
              </a:rPr>
              <a:t>value,</a:t>
            </a:r>
            <a:r>
              <a:rPr kumimoji="1" lang="zh-TW" altLang="en-US" dirty="0">
                <a:solidFill>
                  <a:srgbClr val="F6911F"/>
                </a:solidFill>
              </a:rPr>
              <a:t> </a:t>
            </a:r>
            <a:r>
              <a:rPr kumimoji="1" lang="en-US" altLang="zh-TW" dirty="0">
                <a:solidFill>
                  <a:srgbClr val="F6911F"/>
                </a:solidFill>
              </a:rPr>
              <a:t>feature,</a:t>
            </a:r>
            <a:r>
              <a:rPr kumimoji="1" lang="zh-TW" altLang="en-US" dirty="0">
                <a:solidFill>
                  <a:srgbClr val="F6911F"/>
                </a:solidFill>
              </a:rPr>
              <a:t> </a:t>
            </a:r>
            <a:r>
              <a:rPr kumimoji="1" lang="en-US" altLang="zh-TW" dirty="0">
                <a:solidFill>
                  <a:srgbClr val="F6911F"/>
                </a:solidFill>
              </a:rPr>
              <a:t>and</a:t>
            </a:r>
            <a:r>
              <a:rPr kumimoji="1" lang="zh-TW" altLang="en-US" dirty="0">
                <a:solidFill>
                  <a:srgbClr val="F6911F"/>
                </a:solidFill>
              </a:rPr>
              <a:t> </a:t>
            </a:r>
            <a:r>
              <a:rPr kumimoji="1" lang="en-US" altLang="zh-TW" dirty="0">
                <a:solidFill>
                  <a:srgbClr val="F6911F"/>
                </a:solidFill>
              </a:rPr>
              <a:t>quality</a:t>
            </a:r>
            <a:r>
              <a:rPr kumimoji="1" lang="zh-TW" altLang="en-US" dirty="0">
                <a:solidFill>
                  <a:srgbClr val="F6911F"/>
                </a:solidFill>
              </a:rPr>
              <a:t> </a:t>
            </a:r>
            <a:r>
              <a:rPr kumimoji="1" lang="en-US" altLang="zh-TW" dirty="0">
                <a:solidFill>
                  <a:srgbClr val="F6911F"/>
                </a:solidFill>
              </a:rPr>
              <a:t>of</a:t>
            </a:r>
            <a:r>
              <a:rPr kumimoji="1" lang="zh-TW" altLang="en-US" dirty="0">
                <a:solidFill>
                  <a:srgbClr val="F6911F"/>
                </a:solidFill>
              </a:rPr>
              <a:t> </a:t>
            </a:r>
            <a:r>
              <a:rPr kumimoji="1" lang="en-US" altLang="zh-TW" dirty="0">
                <a:solidFill>
                  <a:srgbClr val="F6911F"/>
                </a:solidFill>
              </a:rPr>
              <a:t>a</a:t>
            </a:r>
            <a:r>
              <a:rPr kumimoji="1" lang="zh-TW" altLang="en-US" dirty="0">
                <a:solidFill>
                  <a:srgbClr val="F6911F"/>
                </a:solidFill>
              </a:rPr>
              <a:t> </a:t>
            </a:r>
            <a:r>
              <a:rPr kumimoji="1" lang="en-US" altLang="zh-TW" dirty="0">
                <a:solidFill>
                  <a:srgbClr val="F6911F"/>
                </a:solidFill>
              </a:rPr>
              <a:t>company’s</a:t>
            </a:r>
            <a:r>
              <a:rPr kumimoji="1" lang="zh-TW" altLang="en-US" dirty="0">
                <a:solidFill>
                  <a:srgbClr val="F6911F"/>
                </a:solidFill>
              </a:rPr>
              <a:t> </a:t>
            </a:r>
            <a:r>
              <a:rPr kumimoji="1" lang="en-US" altLang="zh-TW" dirty="0">
                <a:solidFill>
                  <a:srgbClr val="F6911F"/>
                </a:solidFill>
              </a:rPr>
              <a:t>offering</a:t>
            </a:r>
            <a:endParaRPr kumimoji="1" lang="zh-TW" altLang="en-US" dirty="0">
              <a:solidFill>
                <a:srgbClr val="F6911F"/>
              </a:solidFill>
            </a:endParaRPr>
          </a:p>
          <a:p>
            <a:r>
              <a:rPr kumimoji="1" lang="en-US" altLang="zh-TW" dirty="0">
                <a:solidFill>
                  <a:srgbClr val="F6911F"/>
                </a:solidFill>
              </a:rPr>
              <a:t>Involves</a:t>
            </a:r>
            <a:r>
              <a:rPr kumimoji="1" lang="zh-TW" altLang="en-US" dirty="0">
                <a:solidFill>
                  <a:srgbClr val="F6911F"/>
                </a:solidFill>
              </a:rPr>
              <a:t> </a:t>
            </a:r>
            <a:r>
              <a:rPr kumimoji="1" lang="en-US" altLang="zh-TW" dirty="0">
                <a:solidFill>
                  <a:srgbClr val="F6911F"/>
                </a:solidFill>
              </a:rPr>
              <a:t>both</a:t>
            </a:r>
            <a:r>
              <a:rPr kumimoji="1" lang="zh-TW" altLang="en-US" dirty="0">
                <a:solidFill>
                  <a:srgbClr val="F6911F"/>
                </a:solidFill>
              </a:rPr>
              <a:t> </a:t>
            </a:r>
            <a:r>
              <a:rPr kumimoji="1" lang="en-US" altLang="zh-TW" dirty="0">
                <a:solidFill>
                  <a:srgbClr val="F6911F"/>
                </a:solidFill>
              </a:rPr>
              <a:t>entirely</a:t>
            </a:r>
            <a:r>
              <a:rPr kumimoji="1" lang="zh-TW" altLang="en-US" dirty="0">
                <a:solidFill>
                  <a:srgbClr val="F6911F"/>
                </a:solidFill>
              </a:rPr>
              <a:t> </a:t>
            </a:r>
            <a:r>
              <a:rPr kumimoji="1" lang="en-US" altLang="zh-TW" dirty="0">
                <a:solidFill>
                  <a:srgbClr val="F6911F"/>
                </a:solidFill>
              </a:rPr>
              <a:t>new</a:t>
            </a:r>
            <a:r>
              <a:rPr kumimoji="1" lang="zh-TW" altLang="en-US" dirty="0">
                <a:solidFill>
                  <a:srgbClr val="F6911F"/>
                </a:solidFill>
              </a:rPr>
              <a:t> </a:t>
            </a:r>
            <a:r>
              <a:rPr kumimoji="1" lang="en-US" altLang="zh-TW" dirty="0">
                <a:solidFill>
                  <a:srgbClr val="F6911F"/>
                </a:solidFill>
              </a:rPr>
              <a:t>products</a:t>
            </a:r>
            <a:r>
              <a:rPr kumimoji="1" lang="zh-TW" altLang="en-US" dirty="0">
                <a:solidFill>
                  <a:srgbClr val="F6911F"/>
                </a:solidFill>
              </a:rPr>
              <a:t> </a:t>
            </a:r>
            <a:r>
              <a:rPr kumimoji="1" lang="en-US" altLang="zh-TW" dirty="0">
                <a:solidFill>
                  <a:srgbClr val="F6911F"/>
                </a:solidFill>
              </a:rPr>
              <a:t>as</a:t>
            </a:r>
            <a:r>
              <a:rPr kumimoji="1" lang="zh-TW" altLang="en-US" dirty="0">
                <a:solidFill>
                  <a:srgbClr val="F6911F"/>
                </a:solidFill>
              </a:rPr>
              <a:t> </a:t>
            </a:r>
            <a:r>
              <a:rPr kumimoji="1" lang="en-US" altLang="zh-TW" dirty="0">
                <a:solidFill>
                  <a:srgbClr val="F6911F"/>
                </a:solidFill>
              </a:rPr>
              <a:t>well</a:t>
            </a:r>
            <a:r>
              <a:rPr kumimoji="1" lang="zh-TW" altLang="en-US" dirty="0">
                <a:solidFill>
                  <a:srgbClr val="F6911F"/>
                </a:solidFill>
              </a:rPr>
              <a:t> </a:t>
            </a:r>
            <a:r>
              <a:rPr kumimoji="1" lang="en-US" altLang="zh-TW" dirty="0">
                <a:solidFill>
                  <a:srgbClr val="F6911F"/>
                </a:solidFill>
              </a:rPr>
              <a:t>as</a:t>
            </a:r>
            <a:r>
              <a:rPr kumimoji="1" lang="zh-TW" altLang="en-US" dirty="0">
                <a:solidFill>
                  <a:srgbClr val="F6911F"/>
                </a:solidFill>
              </a:rPr>
              <a:t> </a:t>
            </a:r>
            <a:r>
              <a:rPr kumimoji="1" lang="en-US" altLang="zh-TW" dirty="0">
                <a:solidFill>
                  <a:srgbClr val="F6911F"/>
                </a:solidFill>
              </a:rPr>
              <a:t>updates</a:t>
            </a:r>
            <a:r>
              <a:rPr kumimoji="1" lang="zh-TW" altLang="en-US" dirty="0">
                <a:solidFill>
                  <a:srgbClr val="F6911F"/>
                </a:solidFill>
              </a:rPr>
              <a:t> </a:t>
            </a:r>
            <a:r>
              <a:rPr kumimoji="1" lang="en-US" altLang="zh-TW" dirty="0">
                <a:solidFill>
                  <a:srgbClr val="F6911F"/>
                </a:solidFill>
              </a:rPr>
              <a:t>and</a:t>
            </a:r>
            <a:r>
              <a:rPr kumimoji="1" lang="zh-TW" altLang="en-US" dirty="0">
                <a:solidFill>
                  <a:srgbClr val="F6911F"/>
                </a:solidFill>
              </a:rPr>
              <a:t> </a:t>
            </a:r>
            <a:r>
              <a:rPr kumimoji="1" lang="en-US" altLang="zh-TW" dirty="0">
                <a:solidFill>
                  <a:srgbClr val="F6911F"/>
                </a:solidFill>
              </a:rPr>
              <a:t>line</a:t>
            </a:r>
            <a:r>
              <a:rPr kumimoji="1" lang="zh-TW" altLang="en-US" dirty="0">
                <a:solidFill>
                  <a:srgbClr val="F6911F"/>
                </a:solidFill>
              </a:rPr>
              <a:t> </a:t>
            </a:r>
            <a:r>
              <a:rPr kumimoji="1" lang="en-US" altLang="zh-TW" dirty="0">
                <a:solidFill>
                  <a:srgbClr val="F6911F"/>
                </a:solidFill>
              </a:rPr>
              <a:t>extensions</a:t>
            </a:r>
            <a:r>
              <a:rPr kumimoji="1" lang="zh-TW" altLang="en-US" dirty="0">
                <a:solidFill>
                  <a:srgbClr val="F6911F"/>
                </a:solidFill>
              </a:rPr>
              <a:t> </a:t>
            </a:r>
            <a:r>
              <a:rPr kumimoji="1" lang="en-US" altLang="zh-TW" dirty="0">
                <a:solidFill>
                  <a:srgbClr val="F6911F"/>
                </a:solidFill>
              </a:rPr>
              <a:t>that</a:t>
            </a:r>
            <a:r>
              <a:rPr kumimoji="1" lang="zh-TW" altLang="en-US" dirty="0">
                <a:solidFill>
                  <a:srgbClr val="F6911F"/>
                </a:solidFill>
              </a:rPr>
              <a:t> </a:t>
            </a:r>
            <a:r>
              <a:rPr kumimoji="1" lang="en-US" altLang="zh-TW" dirty="0">
                <a:solidFill>
                  <a:srgbClr val="F6911F"/>
                </a:solidFill>
              </a:rPr>
              <a:t>add</a:t>
            </a:r>
            <a:r>
              <a:rPr kumimoji="1" lang="zh-TW" altLang="en-US" dirty="0">
                <a:solidFill>
                  <a:srgbClr val="F6911F"/>
                </a:solidFill>
              </a:rPr>
              <a:t> </a:t>
            </a:r>
            <a:endParaRPr kumimoji="1" lang="en-US" altLang="zh-TW" dirty="0">
              <a:solidFill>
                <a:srgbClr val="F6911F"/>
              </a:solidFill>
            </a:endParaRPr>
          </a:p>
          <a:p>
            <a:endParaRPr kumimoji="1" lang="en-US" altLang="zh-TW" sz="200" dirty="0">
              <a:solidFill>
                <a:srgbClr val="00B2CE"/>
              </a:solidFill>
            </a:endParaRPr>
          </a:p>
          <a:p>
            <a:pPr lvl="1">
              <a:lnSpc>
                <a:spcPct val="100000"/>
              </a:lnSpc>
              <a:buFont typeface="Wingdings" panose="05000000000000000000" pitchFamily="2" charset="2"/>
              <a:buChar char="Ø"/>
            </a:pPr>
            <a:r>
              <a:rPr kumimoji="1" lang="en-US" altLang="zh-TW" sz="2800" b="1" dirty="0"/>
              <a:t> Simplification                                   </a:t>
            </a:r>
            <a:endParaRPr kumimoji="1" lang="zh-TW" altLang="en-US" sz="2800" b="1" dirty="0"/>
          </a:p>
          <a:p>
            <a:pPr lvl="1">
              <a:lnSpc>
                <a:spcPct val="100000"/>
              </a:lnSpc>
              <a:buFont typeface="Wingdings" panose="05000000000000000000" pitchFamily="2" charset="2"/>
              <a:buChar char="Ø"/>
            </a:pPr>
            <a:r>
              <a:rPr kumimoji="1" lang="en-US" altLang="zh-TW" sz="2800" b="1" dirty="0"/>
              <a:t> Sustainability</a:t>
            </a:r>
          </a:p>
          <a:p>
            <a:pPr lvl="1">
              <a:lnSpc>
                <a:spcPct val="100000"/>
              </a:lnSpc>
              <a:buFont typeface="Wingdings" panose="05000000000000000000" pitchFamily="2" charset="2"/>
              <a:buChar char="Ø"/>
            </a:pPr>
            <a:r>
              <a:rPr kumimoji="1" lang="en-US" altLang="zh-TW" sz="2800" b="1" dirty="0"/>
              <a:t> Customization</a:t>
            </a:r>
            <a:endParaRPr kumimoji="1" lang="zh-TW" altLang="en-US" sz="2800" b="1" dirty="0"/>
          </a:p>
        </p:txBody>
      </p:sp>
      <p:pic>
        <p:nvPicPr>
          <p:cNvPr id="4" name="圖片 3"/>
          <p:cNvPicPr>
            <a:picLocks noChangeAspect="1"/>
          </p:cNvPicPr>
          <p:nvPr/>
        </p:nvPicPr>
        <p:blipFill rotWithShape="1">
          <a:blip r:embed="rId2"/>
          <a:srcRect t="7514"/>
          <a:stretch/>
        </p:blipFill>
        <p:spPr>
          <a:xfrm>
            <a:off x="490538" y="4883727"/>
            <a:ext cx="11210924" cy="1749640"/>
          </a:xfrm>
          <a:prstGeom prst="rect">
            <a:avLst/>
          </a:prstGeom>
        </p:spPr>
      </p:pic>
    </p:spTree>
    <p:extLst>
      <p:ext uri="{BB962C8B-B14F-4D97-AF65-F5344CB8AC3E}">
        <p14:creationId xmlns:p14="http://schemas.microsoft.com/office/powerpoint/2010/main" val="16953044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en-US" altLang="zh-TW" b="1" dirty="0"/>
              <a:t>Product</a:t>
            </a:r>
            <a:r>
              <a:rPr kumimoji="1" lang="zh-TW" altLang="en-US" b="1" dirty="0"/>
              <a:t> </a:t>
            </a:r>
            <a:r>
              <a:rPr lang="en-US" altLang="zh-TW" b="1" dirty="0"/>
              <a:t>innovation</a:t>
            </a:r>
            <a:r>
              <a:rPr lang="zh-TW" altLang="en-US" b="1" dirty="0"/>
              <a:t> </a:t>
            </a:r>
            <a:r>
              <a:rPr lang="en-US" altLang="zh-TW" b="1" dirty="0"/>
              <a:t>story </a:t>
            </a:r>
            <a:endParaRPr kumimoji="1" lang="zh-TW" altLang="en-US" sz="2800" dirty="0"/>
          </a:p>
        </p:txBody>
      </p:sp>
      <p:sp>
        <p:nvSpPr>
          <p:cNvPr id="3" name="內容版面配置區 2"/>
          <p:cNvSpPr>
            <a:spLocks noGrp="1"/>
          </p:cNvSpPr>
          <p:nvPr>
            <p:ph idx="1"/>
          </p:nvPr>
        </p:nvSpPr>
        <p:spPr>
          <a:xfrm>
            <a:off x="838198" y="1825625"/>
            <a:ext cx="11114989" cy="3095167"/>
          </a:xfrm>
        </p:spPr>
        <p:txBody>
          <a:bodyPr>
            <a:normAutofit lnSpcReduction="10000"/>
          </a:bodyPr>
          <a:lstStyle/>
          <a:p>
            <a:pPr marL="0" indent="0">
              <a:buNone/>
            </a:pPr>
            <a:r>
              <a:rPr lang="en-US" altLang="zh-TW" b="1" dirty="0"/>
              <a:t>OXO Good </a:t>
            </a:r>
            <a:r>
              <a:rPr lang="en-US" altLang="zh-TW" b="1" dirty="0" smtClean="0"/>
              <a:t>Grips (OXO </a:t>
            </a:r>
            <a:r>
              <a:rPr lang="zh-TW" altLang="en-US" b="1" dirty="0" smtClean="0"/>
              <a:t>好握公司</a:t>
            </a:r>
            <a:r>
              <a:rPr lang="en-US" altLang="zh-TW" b="1" dirty="0" smtClean="0"/>
              <a:t>)</a:t>
            </a:r>
            <a:endParaRPr lang="zh-TW" altLang="en-US" b="1" dirty="0"/>
          </a:p>
          <a:p>
            <a:r>
              <a:rPr lang="en-US" altLang="zh-TW" dirty="0"/>
              <a:t>The inspiration came after Sam Farber watched his arthritic wife struggle to peel some apples</a:t>
            </a:r>
            <a:endParaRPr lang="zh-TW" altLang="en-US" dirty="0"/>
          </a:p>
          <a:p>
            <a:r>
              <a:rPr lang="en-US" altLang="zh-TW" dirty="0"/>
              <a:t>The utensils were priced at a premium. </a:t>
            </a:r>
            <a:endParaRPr lang="zh-TW" altLang="en-US" dirty="0"/>
          </a:p>
          <a:p>
            <a:r>
              <a:rPr lang="en-US" altLang="zh-TW" dirty="0"/>
              <a:t>But the products not</a:t>
            </a:r>
            <a:r>
              <a:rPr lang="zh-TW" altLang="en-US" dirty="0"/>
              <a:t> </a:t>
            </a:r>
            <a:r>
              <a:rPr lang="en-US" altLang="zh-TW" dirty="0"/>
              <a:t>only</a:t>
            </a:r>
            <a:r>
              <a:rPr lang="zh-TW" altLang="en-US" dirty="0"/>
              <a:t> </a:t>
            </a:r>
            <a:r>
              <a:rPr lang="en-US" altLang="zh-TW" dirty="0"/>
              <a:t>appeal the intended audience of the infirm or movement-impaired but</a:t>
            </a:r>
            <a:r>
              <a:rPr lang="zh-TW" altLang="en-US" dirty="0"/>
              <a:t> </a:t>
            </a:r>
            <a:r>
              <a:rPr lang="en-US" altLang="zh-TW" dirty="0"/>
              <a:t>also attracted larger audience of people who</a:t>
            </a:r>
            <a:r>
              <a:rPr lang="zh-TW" altLang="en-US" dirty="0"/>
              <a:t> </a:t>
            </a:r>
            <a:r>
              <a:rPr lang="en-US" altLang="zh-TW" dirty="0"/>
              <a:t>cared about home cooking</a:t>
            </a:r>
            <a:endParaRPr lang="zh-TW" altLang="en-US" dirty="0"/>
          </a:p>
          <a:p>
            <a:endParaRPr kumimoji="1" lang="zh-TW" altLang="en-US" sz="2800" b="1" dirty="0"/>
          </a:p>
        </p:txBody>
      </p:sp>
      <p:pic>
        <p:nvPicPr>
          <p:cNvPr id="5" name="圖片 4"/>
          <p:cNvPicPr>
            <a:picLocks noChangeAspect="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575406" y="4610925"/>
            <a:ext cx="7257753" cy="2181087"/>
          </a:xfrm>
          <a:prstGeom prst="rect">
            <a:avLst/>
          </a:prstGeom>
        </p:spPr>
      </p:pic>
    </p:spTree>
    <p:extLst>
      <p:ext uri="{BB962C8B-B14F-4D97-AF65-F5344CB8AC3E}">
        <p14:creationId xmlns:p14="http://schemas.microsoft.com/office/powerpoint/2010/main" val="19114780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55741" y="129332"/>
            <a:ext cx="11589516" cy="1250289"/>
          </a:xfrm>
        </p:spPr>
        <p:txBody>
          <a:bodyPr>
            <a:normAutofit/>
          </a:bodyPr>
          <a:lstStyle/>
          <a:p>
            <a:r>
              <a:rPr lang="en-US" altLang="zh-TW" sz="5600" b="1" dirty="0">
                <a:latin typeface="微軟正黑體" panose="020B0604030504040204" pitchFamily="34" charset="-120"/>
                <a:ea typeface="微軟正黑體" panose="020B0604030504040204" pitchFamily="34" charset="-120"/>
              </a:rPr>
              <a:t>Ⅰ.</a:t>
            </a:r>
            <a:r>
              <a:rPr lang="zh-TW" altLang="en-US" sz="5600" b="1" dirty="0">
                <a:latin typeface="微軟正黑體" panose="020B0604030504040204" pitchFamily="34" charset="-120"/>
                <a:ea typeface="微軟正黑體" panose="020B0604030504040204" pitchFamily="34" charset="-120"/>
              </a:rPr>
              <a:t> </a:t>
            </a:r>
            <a:r>
              <a:rPr lang="en-US" altLang="zh-TW" b="1" dirty="0">
                <a:latin typeface="Microsoft YaHei" panose="020B0503020204020204" pitchFamily="34" charset="-122"/>
                <a:ea typeface="Microsoft YaHei" panose="020B0503020204020204" pitchFamily="34" charset="-122"/>
              </a:rPr>
              <a:t>The Ten </a:t>
            </a:r>
            <a:r>
              <a:rPr lang="en-US" altLang="zh-TW" b="1" dirty="0" smtClean="0">
                <a:latin typeface="Microsoft YaHei" panose="020B0503020204020204" pitchFamily="34" charset="-122"/>
                <a:ea typeface="Microsoft YaHei" panose="020B0503020204020204" pitchFamily="34" charset="-122"/>
              </a:rPr>
              <a:t>Types (</a:t>
            </a:r>
            <a:r>
              <a:rPr lang="zh-TW" altLang="en-US" b="1" dirty="0" smtClean="0">
                <a:latin typeface="Microsoft YaHei" panose="020B0503020204020204" pitchFamily="34" charset="-122"/>
                <a:ea typeface="Microsoft YaHei" panose="020B0503020204020204" pitchFamily="34" charset="-122"/>
              </a:rPr>
              <a:t>創新</a:t>
            </a:r>
            <a:r>
              <a:rPr lang="en-US" altLang="zh-TW" b="1" dirty="0" smtClean="0">
                <a:latin typeface="Microsoft YaHei" panose="020B0503020204020204" pitchFamily="34" charset="-122"/>
                <a:ea typeface="Microsoft YaHei" panose="020B0503020204020204" pitchFamily="34" charset="-122"/>
              </a:rPr>
              <a:t>10</a:t>
            </a:r>
            <a:r>
              <a:rPr lang="zh-TW" altLang="en-US" b="1" dirty="0" smtClean="0">
                <a:latin typeface="Microsoft YaHei" panose="020B0503020204020204" pitchFamily="34" charset="-122"/>
                <a:ea typeface="Microsoft YaHei" panose="020B0503020204020204" pitchFamily="34" charset="-122"/>
              </a:rPr>
              <a:t>個原點</a:t>
            </a:r>
            <a:r>
              <a:rPr lang="en-US" altLang="zh-TW" b="1" dirty="0" smtClean="0">
                <a:latin typeface="Microsoft YaHei" panose="020B0503020204020204" pitchFamily="34" charset="-122"/>
                <a:ea typeface="Microsoft YaHei" panose="020B0503020204020204" pitchFamily="34" charset="-122"/>
              </a:rPr>
              <a:t>)</a:t>
            </a:r>
            <a:endParaRPr lang="zh-TW" altLang="en-US" b="1" dirty="0">
              <a:latin typeface="Microsoft YaHei" panose="020B0503020204020204" pitchFamily="34" charset="-122"/>
              <a:ea typeface="Microsoft YaHei" panose="020B0503020204020204" pitchFamily="34" charset="-122"/>
            </a:endParaRPr>
          </a:p>
        </p:txBody>
      </p:sp>
      <p:pic>
        <p:nvPicPr>
          <p:cNvPr id="4" name="圖片 3"/>
          <p:cNvPicPr>
            <a:picLocks noChangeAspect="1"/>
          </p:cNvPicPr>
          <p:nvPr/>
        </p:nvPicPr>
        <p:blipFill rotWithShape="1">
          <a:blip r:embed="rId2">
            <a:extLst>
              <a:ext uri="{28A0092B-C50C-407E-A947-70E740481C1C}">
                <a14:useLocalDpi xmlns:a14="http://schemas.microsoft.com/office/drawing/2010/main" val="0"/>
              </a:ext>
            </a:extLst>
          </a:blip>
          <a:srcRect t="3565" r="54066"/>
          <a:stretch/>
        </p:blipFill>
        <p:spPr>
          <a:xfrm rot="5400000">
            <a:off x="4477444" y="2456036"/>
            <a:ext cx="2604893" cy="5002448"/>
          </a:xfrm>
          <a:prstGeom prst="rect">
            <a:avLst/>
          </a:prstGeom>
        </p:spPr>
      </p:pic>
      <p:sp>
        <p:nvSpPr>
          <p:cNvPr id="5" name="文字方塊 4"/>
          <p:cNvSpPr txBox="1"/>
          <p:nvPr/>
        </p:nvSpPr>
        <p:spPr>
          <a:xfrm>
            <a:off x="467177" y="1061354"/>
            <a:ext cx="10067617" cy="523220"/>
          </a:xfrm>
          <a:prstGeom prst="rect">
            <a:avLst/>
          </a:prstGeom>
          <a:noFill/>
        </p:spPr>
        <p:txBody>
          <a:bodyPr wrap="square" rtlCol="0">
            <a:spAutoFit/>
          </a:bodyPr>
          <a:lstStyle/>
          <a:p>
            <a:r>
              <a:rPr lang="en-US" altLang="zh-TW" sz="2800" dirty="0"/>
              <a:t>A useful tool  to diagnose and enrich an innovation</a:t>
            </a:r>
          </a:p>
        </p:txBody>
      </p:sp>
      <p:sp>
        <p:nvSpPr>
          <p:cNvPr id="3" name="矩形 2"/>
          <p:cNvSpPr/>
          <p:nvPr/>
        </p:nvSpPr>
        <p:spPr>
          <a:xfrm>
            <a:off x="7729337" y="1838931"/>
            <a:ext cx="3971925" cy="1815882"/>
          </a:xfrm>
          <a:prstGeom prst="rect">
            <a:avLst/>
          </a:prstGeom>
        </p:spPr>
        <p:txBody>
          <a:bodyPr wrap="square">
            <a:spAutoFit/>
          </a:bodyPr>
          <a:lstStyle/>
          <a:p>
            <a:pPr algn="ctr"/>
            <a:r>
              <a:rPr lang="en-US" altLang="zh-TW" sz="2800" b="1" dirty="0"/>
              <a:t>Right side (Onstage)</a:t>
            </a:r>
          </a:p>
          <a:p>
            <a:r>
              <a:rPr lang="en-US" altLang="zh-TW" sz="2800" dirty="0"/>
              <a:t>The types become increasingly apparent and obvious to end users.</a:t>
            </a:r>
            <a:endParaRPr lang="zh-TW" altLang="en-US" sz="2800" dirty="0"/>
          </a:p>
        </p:txBody>
      </p:sp>
      <p:sp>
        <p:nvSpPr>
          <p:cNvPr id="6" name="矩形 5"/>
          <p:cNvSpPr/>
          <p:nvPr/>
        </p:nvSpPr>
        <p:spPr>
          <a:xfrm>
            <a:off x="467177" y="2009370"/>
            <a:ext cx="4543699" cy="1508105"/>
          </a:xfrm>
          <a:prstGeom prst="rect">
            <a:avLst/>
          </a:prstGeom>
        </p:spPr>
        <p:txBody>
          <a:bodyPr wrap="square">
            <a:spAutoFit/>
          </a:bodyPr>
          <a:lstStyle/>
          <a:p>
            <a:pPr algn="ctr"/>
            <a:r>
              <a:rPr lang="en-US" altLang="zh-TW" sz="2800" b="1" dirty="0"/>
              <a:t>Left side (Backstage)</a:t>
            </a:r>
          </a:p>
          <a:p>
            <a:r>
              <a:rPr lang="en-US" altLang="zh-TW" sz="2800" dirty="0"/>
              <a:t>The most internally focused and distant from customers.</a:t>
            </a:r>
          </a:p>
          <a:p>
            <a:endParaRPr lang="en-US" altLang="zh-TW" sz="800" dirty="0"/>
          </a:p>
        </p:txBody>
      </p:sp>
    </p:spTree>
    <p:extLst>
      <p:ext uri="{BB962C8B-B14F-4D97-AF65-F5344CB8AC3E}">
        <p14:creationId xmlns:p14="http://schemas.microsoft.com/office/powerpoint/2010/main" val="22158687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1315127375"/>
              </p:ext>
            </p:extLst>
          </p:nvPr>
        </p:nvGraphicFramePr>
        <p:xfrm>
          <a:off x="838201" y="542925"/>
          <a:ext cx="11029949" cy="5943516"/>
        </p:xfrm>
        <a:graphic>
          <a:graphicData uri="http://schemas.openxmlformats.org/drawingml/2006/table">
            <a:tbl>
              <a:tblPr firstRow="1" bandRow="1">
                <a:tableStyleId>{8A107856-5554-42FB-B03E-39F5DBC370BA}</a:tableStyleId>
              </a:tblPr>
              <a:tblGrid>
                <a:gridCol w="781049">
                  <a:extLst>
                    <a:ext uri="{9D8B030D-6E8A-4147-A177-3AD203B41FA5}">
                      <a16:colId xmlns:a16="http://schemas.microsoft.com/office/drawing/2014/main" xmlns="" val="452818263"/>
                    </a:ext>
                  </a:extLst>
                </a:gridCol>
                <a:gridCol w="4800600">
                  <a:extLst>
                    <a:ext uri="{9D8B030D-6E8A-4147-A177-3AD203B41FA5}">
                      <a16:colId xmlns:a16="http://schemas.microsoft.com/office/drawing/2014/main" xmlns="" val="1740192272"/>
                    </a:ext>
                  </a:extLst>
                </a:gridCol>
                <a:gridCol w="5448300">
                  <a:extLst>
                    <a:ext uri="{9D8B030D-6E8A-4147-A177-3AD203B41FA5}">
                      <a16:colId xmlns:a16="http://schemas.microsoft.com/office/drawing/2014/main" xmlns="" val="2880439473"/>
                    </a:ext>
                  </a:extLst>
                </a:gridCol>
              </a:tblGrid>
              <a:tr h="990586">
                <a:tc rowSpan="6">
                  <a:txBody>
                    <a:bodyPr/>
                    <a:lstStyle/>
                    <a:p>
                      <a:pPr marL="0" algn="ctr" defTabSz="914400" rtl="0" eaLnBrk="1" latinLnBrk="0" hangingPunct="1"/>
                      <a:r>
                        <a:rPr lang="zh-TW" altLang="en-US" sz="3200" b="1" kern="1200" dirty="0">
                          <a:solidFill>
                            <a:schemeClr val="bg1"/>
                          </a:solidFill>
                          <a:latin typeface="+mn-lt"/>
                          <a:ea typeface="+mn-ea"/>
                          <a:cs typeface="+mn-cs"/>
                        </a:rPr>
                        <a:t>產品表現創新</a:t>
                      </a:r>
                    </a:p>
                  </a:txBody>
                  <a:tcPr vert="eaVert" anchor="ctr">
                    <a:solidFill>
                      <a:srgbClr val="F6911F"/>
                    </a:solidFill>
                  </a:tcPr>
                </a:tc>
                <a:tc>
                  <a:txBody>
                    <a:bodyPr/>
                    <a:lstStyle/>
                    <a:p>
                      <a:pPr>
                        <a:spcAft>
                          <a:spcPts val="0"/>
                        </a:spcAft>
                      </a:pPr>
                      <a:r>
                        <a:rPr lang="zh-TW" sz="2000" b="1" kern="100" dirty="0">
                          <a:effectLst/>
                          <a:latin typeface="+mn-ea"/>
                          <a:ea typeface="+mn-ea"/>
                          <a:cs typeface="Times New Roman" panose="02020603050405020304" pitchFamily="18" charset="0"/>
                        </a:rPr>
                        <a:t>增加功能</a:t>
                      </a:r>
                      <a:r>
                        <a:rPr lang="en-US" sz="2000" b="1" kern="100" dirty="0">
                          <a:effectLst/>
                          <a:latin typeface="+mn-ea"/>
                          <a:ea typeface="+mn-ea"/>
                          <a:cs typeface="Times New Roman" panose="02020603050405020304" pitchFamily="18" charset="0"/>
                        </a:rPr>
                        <a:t>Added Functionality</a:t>
                      </a:r>
                    </a:p>
                    <a:p>
                      <a:pPr>
                        <a:spcAft>
                          <a:spcPts val="0"/>
                        </a:spcAft>
                      </a:pPr>
                      <a:r>
                        <a:rPr lang="zh-TW" sz="2000" b="0" kern="100" dirty="0">
                          <a:effectLst/>
                          <a:latin typeface="+mn-ea"/>
                          <a:ea typeface="+mn-ea"/>
                          <a:cs typeface="Times New Roman" panose="02020603050405020304" pitchFamily="18" charset="0"/>
                        </a:rPr>
                        <a:t>為現有商品增添新功能。</a:t>
                      </a:r>
                    </a:p>
                  </a:txBody>
                  <a:tcPr marL="68580" marR="68580" marT="0" marB="0" anchor="ctr"/>
                </a:tc>
                <a:tc>
                  <a:txBody>
                    <a:bodyPr/>
                    <a:lstStyle/>
                    <a:p>
                      <a:pPr>
                        <a:spcAft>
                          <a:spcPts val="0"/>
                        </a:spcAft>
                      </a:pPr>
                      <a:r>
                        <a:rPr lang="zh-TW" sz="2000" b="1" kern="100" dirty="0">
                          <a:effectLst/>
                          <a:latin typeface="+mn-ea"/>
                          <a:ea typeface="+mn-ea"/>
                          <a:cs typeface="Times New Roman" panose="02020603050405020304" pitchFamily="18" charset="0"/>
                        </a:rPr>
                        <a:t>功能彙整</a:t>
                      </a:r>
                      <a:r>
                        <a:rPr lang="en-US" sz="2000" b="1" kern="100" dirty="0">
                          <a:effectLst/>
                          <a:latin typeface="+mn-ea"/>
                          <a:ea typeface="+mn-ea"/>
                          <a:cs typeface="Times New Roman" panose="02020603050405020304" pitchFamily="18" charset="0"/>
                        </a:rPr>
                        <a:t>Feature Aggregation</a:t>
                      </a:r>
                    </a:p>
                    <a:p>
                      <a:pPr>
                        <a:spcAft>
                          <a:spcPts val="0"/>
                        </a:spcAft>
                      </a:pPr>
                      <a:r>
                        <a:rPr lang="zh-TW" sz="2000" b="0" kern="100" dirty="0">
                          <a:effectLst/>
                          <a:latin typeface="+mn-ea"/>
                          <a:ea typeface="+mn-ea"/>
                          <a:cs typeface="Times New Roman" panose="02020603050405020304" pitchFamily="18" charset="0"/>
                        </a:rPr>
                        <a:t>把不同商品的功能集中在單一商品。</a:t>
                      </a:r>
                    </a:p>
                  </a:txBody>
                  <a:tcPr marL="68580" marR="68580" marT="0" marB="0" anchor="ctr"/>
                </a:tc>
                <a:extLst>
                  <a:ext uri="{0D108BD9-81ED-4DB2-BD59-A6C34878D82A}">
                    <a16:rowId xmlns:a16="http://schemas.microsoft.com/office/drawing/2014/main" xmlns="" val="3992768004"/>
                  </a:ext>
                </a:extLst>
              </a:tr>
              <a:tr h="990586">
                <a:tc vMerge="1">
                  <a:txBody>
                    <a:bodyPr/>
                    <a:lstStyle/>
                    <a:p>
                      <a:endParaRPr lang="zh-TW" altLang="en-US" b="0"/>
                    </a:p>
                  </a:txBody>
                  <a:tcPr/>
                </a:tc>
                <a:tc>
                  <a:txBody>
                    <a:bodyPr/>
                    <a:lstStyle/>
                    <a:p>
                      <a:pPr>
                        <a:spcAft>
                          <a:spcPts val="0"/>
                        </a:spcAft>
                      </a:pPr>
                      <a:r>
                        <a:rPr lang="zh-TW" sz="2000" b="1" kern="100" dirty="0">
                          <a:effectLst/>
                          <a:latin typeface="+mn-ea"/>
                          <a:ea typeface="+mn-ea"/>
                          <a:cs typeface="Times New Roman" panose="02020603050405020304" pitchFamily="18" charset="0"/>
                        </a:rPr>
                        <a:t>環境保護</a:t>
                      </a:r>
                      <a:r>
                        <a:rPr lang="en-US" sz="2000" b="1" kern="100" dirty="0">
                          <a:effectLst/>
                          <a:latin typeface="+mn-ea"/>
                          <a:ea typeface="+mn-ea"/>
                          <a:cs typeface="Times New Roman" panose="02020603050405020304" pitchFamily="18" charset="0"/>
                        </a:rPr>
                        <a:t>Conservation</a:t>
                      </a:r>
                    </a:p>
                    <a:p>
                      <a:pPr>
                        <a:spcAft>
                          <a:spcPts val="0"/>
                        </a:spcAft>
                      </a:pPr>
                      <a:r>
                        <a:rPr lang="zh-TW" sz="2000" kern="100" dirty="0">
                          <a:effectLst/>
                          <a:latin typeface="+mn-ea"/>
                          <a:ea typeface="+mn-ea"/>
                          <a:cs typeface="Times New Roman" panose="02020603050405020304" pitchFamily="18" charset="0"/>
                        </a:rPr>
                        <a:t>設計環保產品，減少使用者消耗的能源或材料。</a:t>
                      </a:r>
                    </a:p>
                  </a:txBody>
                  <a:tcPr marL="68580" marR="68580" marT="0" marB="0" anchor="ctr"/>
                </a:tc>
                <a:tc>
                  <a:txBody>
                    <a:bodyPr/>
                    <a:lstStyle/>
                    <a:p>
                      <a:pPr>
                        <a:spcAft>
                          <a:spcPts val="0"/>
                        </a:spcAft>
                      </a:pPr>
                      <a:r>
                        <a:rPr lang="zh-TW" sz="2000" b="1" kern="100" dirty="0">
                          <a:effectLst/>
                          <a:latin typeface="+mn-ea"/>
                          <a:ea typeface="+mn-ea"/>
                          <a:cs typeface="Times New Roman" panose="02020603050405020304" pitchFamily="18" charset="0"/>
                        </a:rPr>
                        <a:t>聚焦</a:t>
                      </a:r>
                      <a:r>
                        <a:rPr lang="en-US" sz="2000" b="1" kern="100" dirty="0">
                          <a:effectLst/>
                          <a:latin typeface="+mn-ea"/>
                          <a:ea typeface="+mn-ea"/>
                          <a:cs typeface="Times New Roman" panose="02020603050405020304" pitchFamily="18" charset="0"/>
                        </a:rPr>
                        <a:t>Focus</a:t>
                      </a:r>
                    </a:p>
                    <a:p>
                      <a:pPr>
                        <a:spcAft>
                          <a:spcPts val="0"/>
                        </a:spcAft>
                      </a:pPr>
                      <a:r>
                        <a:rPr lang="zh-TW" sz="2000" kern="100" dirty="0">
                          <a:effectLst/>
                          <a:latin typeface="+mn-ea"/>
                          <a:ea typeface="+mn-ea"/>
                          <a:cs typeface="Times New Roman" panose="02020603050405020304" pitchFamily="18" charset="0"/>
                        </a:rPr>
                        <a:t>為特定的客群設計產品或服務。</a:t>
                      </a:r>
                    </a:p>
                  </a:txBody>
                  <a:tcPr marL="68580" marR="68580" marT="0" marB="0" anchor="ctr"/>
                </a:tc>
                <a:extLst>
                  <a:ext uri="{0D108BD9-81ED-4DB2-BD59-A6C34878D82A}">
                    <a16:rowId xmlns:a16="http://schemas.microsoft.com/office/drawing/2014/main" xmlns="" val="3418526556"/>
                  </a:ext>
                </a:extLst>
              </a:tr>
              <a:tr h="990586">
                <a:tc vMerge="1">
                  <a:txBody>
                    <a:bodyPr/>
                    <a:lstStyle/>
                    <a:p>
                      <a:endParaRPr lang="zh-TW" altLang="en-US" dirty="0"/>
                    </a:p>
                  </a:txBody>
                  <a:tcPr/>
                </a:tc>
                <a:tc>
                  <a:txBody>
                    <a:bodyPr/>
                    <a:lstStyle/>
                    <a:p>
                      <a:pPr>
                        <a:spcAft>
                          <a:spcPts val="0"/>
                        </a:spcAft>
                      </a:pPr>
                      <a:r>
                        <a:rPr lang="zh-TW" sz="2000" b="1" kern="100" dirty="0">
                          <a:effectLst/>
                          <a:latin typeface="+mn-ea"/>
                          <a:ea typeface="+mn-ea"/>
                          <a:cs typeface="Times New Roman" panose="02020603050405020304" pitchFamily="18" charset="0"/>
                        </a:rPr>
                        <a:t>客製化</a:t>
                      </a:r>
                      <a:r>
                        <a:rPr lang="en-US" sz="2000" b="1" kern="100" dirty="0">
                          <a:effectLst/>
                          <a:latin typeface="+mn-ea"/>
                          <a:ea typeface="+mn-ea"/>
                          <a:cs typeface="Times New Roman" panose="02020603050405020304" pitchFamily="18" charset="0"/>
                        </a:rPr>
                        <a:t>Customization</a:t>
                      </a:r>
                    </a:p>
                    <a:p>
                      <a:pPr>
                        <a:spcAft>
                          <a:spcPts val="0"/>
                        </a:spcAft>
                      </a:pPr>
                      <a:r>
                        <a:rPr lang="zh-TW" sz="2000" kern="100" dirty="0">
                          <a:effectLst/>
                          <a:latin typeface="+mn-ea"/>
                          <a:ea typeface="+mn-ea"/>
                          <a:cs typeface="Times New Roman" panose="02020603050405020304" pitchFamily="18" charset="0"/>
                        </a:rPr>
                        <a:t>按個人要求或規格更改產品。</a:t>
                      </a:r>
                    </a:p>
                  </a:txBody>
                  <a:tcPr marL="68580" marR="68580" marT="0" marB="0" anchor="ctr"/>
                </a:tc>
                <a:tc>
                  <a:txBody>
                    <a:bodyPr/>
                    <a:lstStyle/>
                    <a:p>
                      <a:pPr>
                        <a:spcAft>
                          <a:spcPts val="0"/>
                        </a:spcAft>
                      </a:pPr>
                      <a:r>
                        <a:rPr lang="zh-TW" sz="2000" b="1" kern="100" dirty="0">
                          <a:effectLst/>
                          <a:latin typeface="+mn-ea"/>
                          <a:ea typeface="+mn-ea"/>
                          <a:cs typeface="Times New Roman" panose="02020603050405020304" pitchFamily="18" charset="0"/>
                        </a:rPr>
                        <a:t>功能簡化</a:t>
                      </a:r>
                      <a:r>
                        <a:rPr lang="en-US" sz="2000" b="1" kern="100" dirty="0">
                          <a:effectLst/>
                          <a:latin typeface="+mn-ea"/>
                          <a:ea typeface="+mn-ea"/>
                          <a:cs typeface="Times New Roman" panose="02020603050405020304" pitchFamily="18" charset="0"/>
                        </a:rPr>
                        <a:t>Performance Simplification</a:t>
                      </a:r>
                    </a:p>
                    <a:p>
                      <a:pPr>
                        <a:spcAft>
                          <a:spcPts val="0"/>
                        </a:spcAft>
                      </a:pPr>
                      <a:r>
                        <a:rPr lang="zh-TW" sz="2000" kern="100" dirty="0">
                          <a:effectLst/>
                          <a:latin typeface="+mn-ea"/>
                          <a:ea typeface="+mn-ea"/>
                          <a:cs typeface="Times New Roman" panose="02020603050405020304" pitchFamily="18" charset="0"/>
                        </a:rPr>
                        <a:t>刪除多餘的細節、功能和介面，以減少複雜度。</a:t>
                      </a:r>
                    </a:p>
                  </a:txBody>
                  <a:tcPr marL="68580" marR="68580" marT="0" marB="0" anchor="ctr"/>
                </a:tc>
                <a:extLst>
                  <a:ext uri="{0D108BD9-81ED-4DB2-BD59-A6C34878D82A}">
                    <a16:rowId xmlns:a16="http://schemas.microsoft.com/office/drawing/2014/main" xmlns="" val="3189562285"/>
                  </a:ext>
                </a:extLst>
              </a:tr>
              <a:tr h="990586">
                <a:tc vMerge="1">
                  <a:txBody>
                    <a:bodyPr/>
                    <a:lstStyle/>
                    <a:p>
                      <a:endParaRPr lang="zh-TW" altLang="en-US" dirty="0"/>
                    </a:p>
                  </a:txBody>
                  <a:tcPr/>
                </a:tc>
                <a:tc>
                  <a:txBody>
                    <a:bodyPr/>
                    <a:lstStyle/>
                    <a:p>
                      <a:pPr>
                        <a:spcAft>
                          <a:spcPts val="0"/>
                        </a:spcAft>
                      </a:pPr>
                      <a:r>
                        <a:rPr lang="zh-TW" sz="2000" b="1" kern="100" dirty="0">
                          <a:effectLst/>
                          <a:latin typeface="+mn-ea"/>
                          <a:ea typeface="+mn-ea"/>
                          <a:cs typeface="Times New Roman" panose="02020603050405020304" pitchFamily="18" charset="0"/>
                        </a:rPr>
                        <a:t>好用</a:t>
                      </a:r>
                      <a:r>
                        <a:rPr lang="en-US" sz="2000" b="1" kern="100" dirty="0">
                          <a:effectLst/>
                          <a:latin typeface="+mn-ea"/>
                          <a:ea typeface="+mn-ea"/>
                          <a:cs typeface="Times New Roman" panose="02020603050405020304" pitchFamily="18" charset="0"/>
                        </a:rPr>
                        <a:t>Ease of Use</a:t>
                      </a:r>
                    </a:p>
                    <a:p>
                      <a:pPr>
                        <a:spcAft>
                          <a:spcPts val="0"/>
                        </a:spcAft>
                      </a:pPr>
                      <a:r>
                        <a:rPr lang="zh-TW" sz="2000" kern="100" dirty="0">
                          <a:effectLst/>
                          <a:latin typeface="+mn-ea"/>
                          <a:ea typeface="+mn-ea"/>
                          <a:cs typeface="Times New Roman" panose="02020603050405020304" pitchFamily="18" charset="0"/>
                        </a:rPr>
                        <a:t>讓產品更簡單、直覺，使用更舒適。</a:t>
                      </a:r>
                    </a:p>
                  </a:txBody>
                  <a:tcPr marL="68580" marR="68580" marT="0" marB="0" anchor="ctr"/>
                </a:tc>
                <a:tc>
                  <a:txBody>
                    <a:bodyPr/>
                    <a:lstStyle/>
                    <a:p>
                      <a:pPr>
                        <a:spcAft>
                          <a:spcPts val="0"/>
                        </a:spcAft>
                      </a:pPr>
                      <a:r>
                        <a:rPr lang="zh-TW" sz="2000" b="1" kern="100" dirty="0">
                          <a:effectLst/>
                          <a:latin typeface="+mn-ea"/>
                          <a:ea typeface="+mn-ea"/>
                          <a:cs typeface="Times New Roman" panose="02020603050405020304" pitchFamily="18" charset="0"/>
                        </a:rPr>
                        <a:t>安全</a:t>
                      </a:r>
                      <a:r>
                        <a:rPr lang="en-US" sz="2000" b="1" kern="100" dirty="0">
                          <a:effectLst/>
                          <a:latin typeface="+mn-ea"/>
                          <a:ea typeface="+mn-ea"/>
                          <a:cs typeface="Times New Roman" panose="02020603050405020304" pitchFamily="18" charset="0"/>
                        </a:rPr>
                        <a:t>Safety</a:t>
                      </a:r>
                    </a:p>
                    <a:p>
                      <a:pPr>
                        <a:spcAft>
                          <a:spcPts val="0"/>
                        </a:spcAft>
                      </a:pPr>
                      <a:r>
                        <a:rPr lang="zh-TW" sz="2000" kern="100" dirty="0">
                          <a:effectLst/>
                          <a:latin typeface="+mn-ea"/>
                          <a:ea typeface="+mn-ea"/>
                          <a:cs typeface="Times New Roman" panose="02020603050405020304" pitchFamily="18" charset="0"/>
                        </a:rPr>
                        <a:t>提供顧客的信心和</a:t>
                      </a:r>
                      <a:r>
                        <a:rPr lang="zh-TW" sz="2000" kern="100" dirty="0" smtClean="0">
                          <a:effectLst/>
                          <a:latin typeface="+mn-ea"/>
                          <a:ea typeface="+mn-ea"/>
                          <a:cs typeface="Times New Roman" panose="02020603050405020304" pitchFamily="18" charset="0"/>
                        </a:rPr>
                        <a:t>安</a:t>
                      </a:r>
                      <a:r>
                        <a:rPr lang="zh-TW" altLang="en-US" sz="2000" kern="100" dirty="0" smtClean="0">
                          <a:effectLst/>
                          <a:latin typeface="+mn-ea"/>
                          <a:ea typeface="+mn-ea"/>
                          <a:cs typeface="Times New Roman" panose="02020603050405020304" pitchFamily="18" charset="0"/>
                        </a:rPr>
                        <a:t>全</a:t>
                      </a:r>
                      <a:r>
                        <a:rPr lang="zh-TW" sz="2000" kern="100" dirty="0" smtClean="0">
                          <a:effectLst/>
                          <a:latin typeface="+mn-ea"/>
                          <a:ea typeface="+mn-ea"/>
                          <a:cs typeface="Times New Roman" panose="02020603050405020304" pitchFamily="18" charset="0"/>
                        </a:rPr>
                        <a:t>感</a:t>
                      </a:r>
                      <a:r>
                        <a:rPr lang="zh-TW" sz="2000" kern="100" dirty="0">
                          <a:effectLst/>
                          <a:latin typeface="+mn-ea"/>
                          <a:ea typeface="+mn-ea"/>
                          <a:cs typeface="Times New Roman" panose="02020603050405020304" pitchFamily="18" charset="0"/>
                        </a:rPr>
                        <a:t>。</a:t>
                      </a:r>
                    </a:p>
                  </a:txBody>
                  <a:tcPr marL="68580" marR="68580" marT="0" marB="0" anchor="ctr"/>
                </a:tc>
                <a:extLst>
                  <a:ext uri="{0D108BD9-81ED-4DB2-BD59-A6C34878D82A}">
                    <a16:rowId xmlns:a16="http://schemas.microsoft.com/office/drawing/2014/main" xmlns="" val="1639675121"/>
                  </a:ext>
                </a:extLst>
              </a:tr>
              <a:tr h="990586">
                <a:tc vMerge="1">
                  <a:txBody>
                    <a:bodyPr/>
                    <a:lstStyle/>
                    <a:p>
                      <a:endParaRPr lang="zh-TW" altLang="en-US" dirty="0"/>
                    </a:p>
                  </a:txBody>
                  <a:tcPr/>
                </a:tc>
                <a:tc>
                  <a:txBody>
                    <a:bodyPr/>
                    <a:lstStyle/>
                    <a:p>
                      <a:pPr>
                        <a:spcAft>
                          <a:spcPts val="0"/>
                        </a:spcAft>
                      </a:pPr>
                      <a:r>
                        <a:rPr lang="zh-TW" sz="2000" b="1" kern="100" dirty="0">
                          <a:effectLst/>
                          <a:latin typeface="+mn-ea"/>
                          <a:ea typeface="+mn-ea"/>
                          <a:cs typeface="Times New Roman" panose="02020603050405020304" pitchFamily="18" charset="0"/>
                        </a:rPr>
                        <a:t>吸引人的功能</a:t>
                      </a:r>
                      <a:r>
                        <a:rPr lang="en-US" sz="2000" b="1" kern="100" dirty="0">
                          <a:effectLst/>
                          <a:latin typeface="+mn-ea"/>
                          <a:ea typeface="+mn-ea"/>
                          <a:cs typeface="Times New Roman" panose="02020603050405020304" pitchFamily="18" charset="0"/>
                        </a:rPr>
                        <a:t>Engaging Functionality</a:t>
                      </a:r>
                    </a:p>
                    <a:p>
                      <a:pPr>
                        <a:spcAft>
                          <a:spcPts val="0"/>
                        </a:spcAft>
                      </a:pPr>
                      <a:r>
                        <a:rPr lang="zh-TW" sz="2000" kern="100" dirty="0">
                          <a:effectLst/>
                          <a:latin typeface="+mn-ea"/>
                          <a:ea typeface="+mn-ea"/>
                          <a:cs typeface="Times New Roman" panose="02020603050405020304" pitchFamily="18" charset="0"/>
                        </a:rPr>
                        <a:t>提供出人意料或引人關注的功能，以增加顧客互動。</a:t>
                      </a:r>
                    </a:p>
                  </a:txBody>
                  <a:tcPr marL="68580" marR="68580" marT="0" marB="0" anchor="ctr"/>
                </a:tc>
                <a:tc>
                  <a:txBody>
                    <a:bodyPr/>
                    <a:lstStyle/>
                    <a:p>
                      <a:pPr>
                        <a:spcAft>
                          <a:spcPts val="0"/>
                        </a:spcAft>
                      </a:pPr>
                      <a:r>
                        <a:rPr lang="zh-TW" sz="2000" b="1" kern="100" dirty="0">
                          <a:effectLst/>
                          <a:latin typeface="+mn-ea"/>
                          <a:ea typeface="+mn-ea"/>
                          <a:cs typeface="Times New Roman" panose="02020603050405020304" pitchFamily="18" charset="0"/>
                        </a:rPr>
                        <a:t>時尚</a:t>
                      </a:r>
                      <a:r>
                        <a:rPr lang="en-US" sz="2000" b="1" kern="100" dirty="0">
                          <a:effectLst/>
                          <a:latin typeface="+mn-ea"/>
                          <a:ea typeface="+mn-ea"/>
                          <a:cs typeface="Times New Roman" panose="02020603050405020304" pitchFamily="18" charset="0"/>
                        </a:rPr>
                        <a:t>Styling</a:t>
                      </a:r>
                    </a:p>
                    <a:p>
                      <a:pPr>
                        <a:spcAft>
                          <a:spcPts val="0"/>
                        </a:spcAft>
                      </a:pPr>
                      <a:r>
                        <a:rPr lang="zh-TW" sz="2000" kern="100" dirty="0">
                          <a:effectLst/>
                          <a:latin typeface="+mn-ea"/>
                          <a:ea typeface="+mn-ea"/>
                          <a:cs typeface="Times New Roman" panose="02020603050405020304" pitchFamily="18" charset="0"/>
                        </a:rPr>
                        <a:t>挹注引人注目的風格、流行或形像，以創造出顧客渴望的產品。</a:t>
                      </a:r>
                    </a:p>
                  </a:txBody>
                  <a:tcPr marL="68580" marR="68580" marT="0" marB="0" anchor="ctr"/>
                </a:tc>
                <a:extLst>
                  <a:ext uri="{0D108BD9-81ED-4DB2-BD59-A6C34878D82A}">
                    <a16:rowId xmlns:a16="http://schemas.microsoft.com/office/drawing/2014/main" xmlns="" val="169373191"/>
                  </a:ext>
                </a:extLst>
              </a:tr>
              <a:tr h="990586">
                <a:tc vMerge="1">
                  <a:txBody>
                    <a:bodyPr/>
                    <a:lstStyle/>
                    <a:p>
                      <a:endParaRPr lang="zh-TW" altLang="en-US" dirty="0"/>
                    </a:p>
                  </a:txBody>
                  <a:tcPr/>
                </a:tc>
                <a:tc>
                  <a:txBody>
                    <a:bodyPr/>
                    <a:lstStyle/>
                    <a:p>
                      <a:pPr>
                        <a:spcAft>
                          <a:spcPts val="0"/>
                        </a:spcAft>
                      </a:pPr>
                      <a:r>
                        <a:rPr lang="zh-TW" sz="2000" b="1" kern="100" dirty="0">
                          <a:effectLst/>
                          <a:latin typeface="+mn-ea"/>
                          <a:ea typeface="+mn-ea"/>
                          <a:cs typeface="Times New Roman" panose="02020603050405020304" pitchFamily="18" charset="0"/>
                        </a:rPr>
                        <a:t>環境友善</a:t>
                      </a:r>
                      <a:r>
                        <a:rPr lang="en-US" sz="2000" b="1" kern="100" dirty="0">
                          <a:effectLst/>
                          <a:latin typeface="+mn-ea"/>
                          <a:ea typeface="+mn-ea"/>
                          <a:cs typeface="Times New Roman" panose="02020603050405020304" pitchFamily="18" charset="0"/>
                        </a:rPr>
                        <a:t>Environmental Sensitivity</a:t>
                      </a:r>
                    </a:p>
                    <a:p>
                      <a:pPr>
                        <a:spcAft>
                          <a:spcPts val="0"/>
                        </a:spcAft>
                      </a:pPr>
                      <a:r>
                        <a:rPr lang="zh-TW" sz="2000" kern="100" dirty="0">
                          <a:effectLst/>
                          <a:latin typeface="+mn-ea"/>
                          <a:ea typeface="+mn-ea"/>
                          <a:cs typeface="Times New Roman" panose="02020603050405020304" pitchFamily="18" charset="0"/>
                        </a:rPr>
                        <a:t>生產對環境無害或危害少的商品。</a:t>
                      </a:r>
                    </a:p>
                  </a:txBody>
                  <a:tcPr marL="68580" marR="68580" marT="0" marB="0" anchor="ctr"/>
                </a:tc>
                <a:tc>
                  <a:txBody>
                    <a:bodyPr/>
                    <a:lstStyle/>
                    <a:p>
                      <a:pPr>
                        <a:spcAft>
                          <a:spcPts val="0"/>
                        </a:spcAft>
                      </a:pPr>
                      <a:r>
                        <a:rPr lang="zh-TW" sz="2000" b="1" kern="100" dirty="0">
                          <a:effectLst/>
                          <a:latin typeface="+mn-ea"/>
                          <a:ea typeface="+mn-ea"/>
                          <a:cs typeface="Times New Roman" panose="02020603050405020304" pitchFamily="18" charset="0"/>
                        </a:rPr>
                        <a:t>卓越產品</a:t>
                      </a:r>
                      <a:r>
                        <a:rPr lang="en-US" sz="2000" b="1" kern="100" dirty="0">
                          <a:effectLst/>
                          <a:latin typeface="+mn-ea"/>
                          <a:ea typeface="+mn-ea"/>
                          <a:cs typeface="Times New Roman" panose="02020603050405020304" pitchFamily="18" charset="0"/>
                        </a:rPr>
                        <a:t>Superior Product </a:t>
                      </a:r>
                    </a:p>
                    <a:p>
                      <a:pPr>
                        <a:spcAft>
                          <a:spcPts val="0"/>
                        </a:spcAft>
                      </a:pPr>
                      <a:r>
                        <a:rPr lang="zh-TW" sz="2000" kern="100" dirty="0">
                          <a:effectLst/>
                          <a:latin typeface="+mn-ea"/>
                          <a:ea typeface="+mn-ea"/>
                          <a:cs typeface="Times New Roman" panose="02020603050405020304" pitchFamily="18" charset="0"/>
                        </a:rPr>
                        <a:t>開發優異設計、品質或體驗的商品。</a:t>
                      </a:r>
                    </a:p>
                  </a:txBody>
                  <a:tcPr marL="68580" marR="68580" marT="0" marB="0" anchor="ctr"/>
                </a:tc>
                <a:extLst>
                  <a:ext uri="{0D108BD9-81ED-4DB2-BD59-A6C34878D82A}">
                    <a16:rowId xmlns:a16="http://schemas.microsoft.com/office/drawing/2014/main" xmlns="" val="3111179834"/>
                  </a:ext>
                </a:extLst>
              </a:tr>
            </a:tbl>
          </a:graphicData>
        </a:graphic>
      </p:graphicFrame>
    </p:spTree>
    <p:extLst>
      <p:ext uri="{BB962C8B-B14F-4D97-AF65-F5344CB8AC3E}">
        <p14:creationId xmlns:p14="http://schemas.microsoft.com/office/powerpoint/2010/main" val="27249060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en-US" altLang="zh-TW" b="1" dirty="0"/>
              <a:t>Product</a:t>
            </a:r>
            <a:r>
              <a:rPr kumimoji="1" lang="zh-TW" altLang="en-US" b="1" dirty="0"/>
              <a:t> </a:t>
            </a:r>
            <a:r>
              <a:rPr kumimoji="1" lang="en-US" altLang="zh-TW" b="1" dirty="0"/>
              <a:t>System</a:t>
            </a:r>
            <a:r>
              <a:rPr kumimoji="1" lang="zh-TW" altLang="en-US" dirty="0"/>
              <a:t/>
            </a:r>
            <a:br>
              <a:rPr kumimoji="1" lang="zh-TW" altLang="en-US" dirty="0"/>
            </a:br>
            <a:r>
              <a:rPr kumimoji="1" lang="en-US" altLang="zh-TW" sz="2800" dirty="0"/>
              <a:t>How You Create Complementary Products and Services</a:t>
            </a:r>
            <a:endParaRPr kumimoji="1" lang="zh-TW" altLang="en-US" sz="2800" dirty="0"/>
          </a:p>
        </p:txBody>
      </p:sp>
      <p:sp>
        <p:nvSpPr>
          <p:cNvPr id="3" name="內容版面配置區 2"/>
          <p:cNvSpPr>
            <a:spLocks noGrp="1"/>
          </p:cNvSpPr>
          <p:nvPr>
            <p:ph idx="1"/>
          </p:nvPr>
        </p:nvSpPr>
        <p:spPr/>
        <p:txBody>
          <a:bodyPr>
            <a:normAutofit/>
          </a:bodyPr>
          <a:lstStyle/>
          <a:p>
            <a:r>
              <a:rPr kumimoji="1" lang="en-US" altLang="zh-TW" dirty="0">
                <a:solidFill>
                  <a:srgbClr val="F6911F"/>
                </a:solidFill>
              </a:rPr>
              <a:t>Help to build ecosystems that captivate and delight customers and defend against competitors.</a:t>
            </a:r>
          </a:p>
          <a:p>
            <a:endParaRPr kumimoji="1" lang="en-US" altLang="zh-TW" sz="800" dirty="0">
              <a:solidFill>
                <a:srgbClr val="00B2CE"/>
              </a:solidFill>
            </a:endParaRPr>
          </a:p>
          <a:p>
            <a:pPr lvl="1">
              <a:lnSpc>
                <a:spcPct val="100000"/>
              </a:lnSpc>
              <a:buFont typeface="Wingdings" panose="05000000000000000000" pitchFamily="2" charset="2"/>
              <a:buChar char="Ø"/>
            </a:pPr>
            <a:r>
              <a:rPr kumimoji="1" lang="en-US" altLang="zh-TW" sz="2800" b="1" dirty="0"/>
              <a:t>Product bundling </a:t>
            </a:r>
            <a:r>
              <a:rPr kumimoji="1" lang="en-US" altLang="zh-TW" sz="2800" dirty="0">
                <a:sym typeface="Wingdings" panose="05000000000000000000" pitchFamily="2" charset="2"/>
              </a:rPr>
              <a:t> platform</a:t>
            </a:r>
          </a:p>
          <a:p>
            <a:pPr lvl="1">
              <a:lnSpc>
                <a:spcPct val="100000"/>
              </a:lnSpc>
              <a:buFont typeface="Wingdings" panose="05000000000000000000" pitchFamily="2" charset="2"/>
              <a:buChar char="Ø"/>
            </a:pPr>
            <a:r>
              <a:rPr kumimoji="1" lang="en-US" altLang="zh-TW" sz="2800" b="1" dirty="0">
                <a:sym typeface="Wingdings" panose="05000000000000000000" pitchFamily="2" charset="2"/>
              </a:rPr>
              <a:t>Product extension</a:t>
            </a:r>
          </a:p>
          <a:p>
            <a:pPr lvl="1">
              <a:lnSpc>
                <a:spcPct val="100000"/>
              </a:lnSpc>
              <a:buFont typeface="Wingdings" panose="05000000000000000000" pitchFamily="2" charset="2"/>
              <a:buChar char="Ø"/>
            </a:pPr>
            <a:r>
              <a:rPr kumimoji="1" lang="en-US" altLang="zh-TW" sz="2800" b="1" dirty="0">
                <a:sym typeface="Wingdings" panose="05000000000000000000" pitchFamily="2" charset="2"/>
              </a:rPr>
              <a:t>Product and service combination</a:t>
            </a:r>
          </a:p>
          <a:p>
            <a:pPr lvl="1">
              <a:lnSpc>
                <a:spcPct val="100000"/>
              </a:lnSpc>
              <a:buFont typeface="Wingdings" panose="05000000000000000000" pitchFamily="2" charset="2"/>
              <a:buChar char="Ø"/>
            </a:pPr>
            <a:r>
              <a:rPr kumimoji="1" lang="en-US" altLang="zh-TW" sz="2800" b="1" dirty="0">
                <a:sym typeface="Wingdings" panose="05000000000000000000" pitchFamily="2" charset="2"/>
              </a:rPr>
              <a:t>Complementary </a:t>
            </a:r>
          </a:p>
          <a:p>
            <a:pPr marL="0" indent="0">
              <a:buNone/>
            </a:pPr>
            <a:endParaRPr kumimoji="1" lang="en-US" altLang="zh-TW" dirty="0"/>
          </a:p>
          <a:p>
            <a:pPr marL="0" indent="0">
              <a:buNone/>
            </a:pPr>
            <a:r>
              <a:rPr kumimoji="1" lang="en-US" altLang="zh-TW" dirty="0"/>
              <a:t>	</a:t>
            </a:r>
          </a:p>
        </p:txBody>
      </p:sp>
      <p:pic>
        <p:nvPicPr>
          <p:cNvPr id="4" name="圖片 3"/>
          <p:cNvPicPr>
            <a:picLocks noChangeAspect="1"/>
          </p:cNvPicPr>
          <p:nvPr/>
        </p:nvPicPr>
        <p:blipFill>
          <a:blip r:embed="rId2"/>
          <a:stretch>
            <a:fillRect/>
          </a:stretch>
        </p:blipFill>
        <p:spPr>
          <a:xfrm>
            <a:off x="592785" y="4805236"/>
            <a:ext cx="10973766" cy="1761818"/>
          </a:xfrm>
          <a:prstGeom prst="rect">
            <a:avLst/>
          </a:prstGeom>
        </p:spPr>
      </p:pic>
    </p:spTree>
    <p:extLst>
      <p:ext uri="{BB962C8B-B14F-4D97-AF65-F5344CB8AC3E}">
        <p14:creationId xmlns:p14="http://schemas.microsoft.com/office/powerpoint/2010/main" val="27811642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en-US" altLang="zh-TW" b="1" dirty="0"/>
              <a:t>Product</a:t>
            </a:r>
            <a:r>
              <a:rPr kumimoji="1" lang="zh-TW" altLang="en-US" b="1" dirty="0"/>
              <a:t> </a:t>
            </a:r>
            <a:r>
              <a:rPr lang="en-US" altLang="zh-TW" b="1" dirty="0"/>
              <a:t>innovation</a:t>
            </a:r>
            <a:r>
              <a:rPr lang="zh-TW" altLang="en-US" b="1" dirty="0"/>
              <a:t> </a:t>
            </a:r>
            <a:r>
              <a:rPr lang="en-US" altLang="zh-TW" b="1" dirty="0"/>
              <a:t>story </a:t>
            </a:r>
            <a:endParaRPr kumimoji="1" lang="zh-TW" altLang="en-US" sz="2800" dirty="0"/>
          </a:p>
        </p:txBody>
      </p:sp>
      <p:sp>
        <p:nvSpPr>
          <p:cNvPr id="3" name="內容版面配置區 2"/>
          <p:cNvSpPr>
            <a:spLocks noGrp="1"/>
          </p:cNvSpPr>
          <p:nvPr>
            <p:ph idx="1"/>
          </p:nvPr>
        </p:nvSpPr>
        <p:spPr>
          <a:xfrm>
            <a:off x="838200" y="1571102"/>
            <a:ext cx="11284671" cy="2642680"/>
          </a:xfrm>
        </p:spPr>
        <p:txBody>
          <a:bodyPr>
            <a:normAutofit/>
          </a:bodyPr>
          <a:lstStyle/>
          <a:p>
            <a:pPr marL="0" indent="0">
              <a:buNone/>
            </a:pPr>
            <a:r>
              <a:rPr lang="en-US" altLang="zh-TW" b="1" dirty="0" smtClean="0"/>
              <a:t>Scion (</a:t>
            </a:r>
            <a:r>
              <a:rPr lang="zh-TW" altLang="en-US" b="1" dirty="0" smtClean="0"/>
              <a:t>賽揚汽車</a:t>
            </a:r>
            <a:r>
              <a:rPr lang="en-US" altLang="zh-TW" b="1" dirty="0" smtClean="0"/>
              <a:t>)</a:t>
            </a:r>
            <a:endParaRPr lang="zh-TW" altLang="en-US" b="1" dirty="0"/>
          </a:p>
          <a:p>
            <a:r>
              <a:rPr lang="en-US" altLang="zh-TW" dirty="0"/>
              <a:t>Built by passion, not by committee</a:t>
            </a:r>
          </a:p>
          <a:p>
            <a:r>
              <a:rPr lang="en-US" altLang="zh-TW" dirty="0"/>
              <a:t>Customers can design the cars which they want to drive.</a:t>
            </a:r>
          </a:p>
          <a:p>
            <a:r>
              <a:rPr kumimoji="1" lang="en-US" altLang="zh-TW" sz="2800" dirty="0">
                <a:solidFill>
                  <a:srgbClr val="FF0000"/>
                </a:solidFill>
              </a:rPr>
              <a:t>Integrate the market of </a:t>
            </a:r>
            <a:r>
              <a:rPr kumimoji="1" lang="en-US" altLang="zh-TW" dirty="0">
                <a:solidFill>
                  <a:srgbClr val="FF0000"/>
                </a:solidFill>
              </a:rPr>
              <a:t>car customization and components.</a:t>
            </a:r>
          </a:p>
          <a:p>
            <a:endParaRPr kumimoji="1" lang="zh-TW" altLang="en-US" sz="2800" dirty="0"/>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48931" y="3824132"/>
            <a:ext cx="7289692" cy="2197434"/>
          </a:xfrm>
          <a:prstGeom prst="rect">
            <a:avLst/>
          </a:prstGeom>
        </p:spPr>
      </p:pic>
    </p:spTree>
    <p:extLst>
      <p:ext uri="{BB962C8B-B14F-4D97-AF65-F5344CB8AC3E}">
        <p14:creationId xmlns:p14="http://schemas.microsoft.com/office/powerpoint/2010/main" val="19704274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graphicFrame>
        <p:nvGraphicFramePr>
          <p:cNvPr id="4" name="內容版面配置區 6"/>
          <p:cNvGraphicFramePr>
            <a:graphicFrameLocks noGrp="1"/>
          </p:cNvGraphicFramePr>
          <p:nvPr>
            <p:ph idx="1"/>
            <p:extLst>
              <p:ext uri="{D42A27DB-BD31-4B8C-83A1-F6EECF244321}">
                <p14:modId xmlns:p14="http://schemas.microsoft.com/office/powerpoint/2010/main" val="1133081252"/>
              </p:ext>
            </p:extLst>
          </p:nvPr>
        </p:nvGraphicFramePr>
        <p:xfrm>
          <a:off x="838201" y="581025"/>
          <a:ext cx="10515600" cy="5734048"/>
        </p:xfrm>
        <a:graphic>
          <a:graphicData uri="http://schemas.openxmlformats.org/drawingml/2006/table">
            <a:tbl>
              <a:tblPr firstRow="1" bandRow="1">
                <a:tableStyleId>{8A107856-5554-42FB-B03E-39F5DBC370BA}</a:tableStyleId>
              </a:tblPr>
              <a:tblGrid>
                <a:gridCol w="775005">
                  <a:extLst>
                    <a:ext uri="{9D8B030D-6E8A-4147-A177-3AD203B41FA5}">
                      <a16:colId xmlns:a16="http://schemas.microsoft.com/office/drawing/2014/main" xmlns="" val="20000"/>
                    </a:ext>
                  </a:extLst>
                </a:gridCol>
                <a:gridCol w="9740595">
                  <a:extLst>
                    <a:ext uri="{9D8B030D-6E8A-4147-A177-3AD203B41FA5}">
                      <a16:colId xmlns:a16="http://schemas.microsoft.com/office/drawing/2014/main" xmlns="" val="4095283063"/>
                    </a:ext>
                  </a:extLst>
                </a:gridCol>
              </a:tblGrid>
              <a:tr h="870238">
                <a:tc rowSpan="6">
                  <a:txBody>
                    <a:bodyPr/>
                    <a:lstStyle/>
                    <a:p>
                      <a:pPr algn="ctr"/>
                      <a:r>
                        <a:rPr lang="zh-TW" altLang="en-US" sz="3200" dirty="0">
                          <a:solidFill>
                            <a:schemeClr val="bg1"/>
                          </a:solidFill>
                        </a:rPr>
                        <a:t>產品系統創新</a:t>
                      </a:r>
                      <a:endParaRPr lang="zh-TW" altLang="en-US" sz="3200" dirty="0">
                        <a:solidFill>
                          <a:schemeClr val="bg1"/>
                        </a:solidFill>
                        <a:latin typeface="+mn-ea"/>
                        <a:ea typeface="+mn-ea"/>
                      </a:endParaRPr>
                    </a:p>
                  </a:txBody>
                  <a:tcPr vert="eaVert" anchor="ctr">
                    <a:solidFill>
                      <a:srgbClr val="F6911F"/>
                    </a:solidFill>
                  </a:tcPr>
                </a:tc>
                <a:tc>
                  <a:txBody>
                    <a:bodyPr/>
                    <a:lstStyle/>
                    <a:p>
                      <a:pPr algn="l"/>
                      <a:r>
                        <a:rPr lang="zh-TW" altLang="en-US" sz="2000" b="1" dirty="0"/>
                        <a:t>互補商品 </a:t>
                      </a:r>
                      <a:r>
                        <a:rPr lang="en-US" altLang="zh-TW" sz="2000" b="1" dirty="0"/>
                        <a:t>Complements</a:t>
                      </a:r>
                    </a:p>
                    <a:p>
                      <a:pPr algn="l"/>
                      <a:r>
                        <a:rPr lang="zh-TW" altLang="en-US" sz="2000" b="0" dirty="0"/>
                        <a:t>銷售相關和周邊的產品或服務。</a:t>
                      </a:r>
                      <a:endParaRPr lang="en-US" altLang="zh-TW" sz="2000" b="0" dirty="0">
                        <a:latin typeface="+mn-ea"/>
                        <a:ea typeface="+mn-ea"/>
                      </a:endParaRPr>
                    </a:p>
                  </a:txBody>
                  <a:tcPr anchor="ctr">
                    <a:solidFill>
                      <a:srgbClr val="FEF4E8"/>
                    </a:solidFill>
                  </a:tcPr>
                </a:tc>
                <a:extLst>
                  <a:ext uri="{0D108BD9-81ED-4DB2-BD59-A6C34878D82A}">
                    <a16:rowId xmlns:a16="http://schemas.microsoft.com/office/drawing/2014/main" xmlns="" val="10000"/>
                  </a:ext>
                </a:extLst>
              </a:tr>
              <a:tr h="972762">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sz="2400" dirty="0">
                        <a:latin typeface="+mn-ea"/>
                        <a:ea typeface="+mn-ea"/>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b="1" dirty="0"/>
                        <a:t>延伸</a:t>
                      </a:r>
                      <a:r>
                        <a:rPr lang="en-US" altLang="zh-TW" sz="2000" b="1" dirty="0"/>
                        <a:t>/</a:t>
                      </a:r>
                      <a:r>
                        <a:rPr lang="zh-TW" altLang="en-US" sz="2000" b="1" dirty="0"/>
                        <a:t>外掛 </a:t>
                      </a:r>
                      <a:r>
                        <a:rPr lang="en-US" altLang="zh-TW" sz="2000" b="1" dirty="0"/>
                        <a:t>Extensions/Plug-ins</a:t>
                      </a: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dirty="0"/>
                        <a:t>允許內部或協力廠商開發增添功能的附件。</a:t>
                      </a:r>
                      <a:endParaRPr lang="en-US" altLang="zh-TW" sz="2000" dirty="0">
                        <a:latin typeface="+mn-ea"/>
                        <a:ea typeface="+mn-ea"/>
                      </a:endParaRPr>
                    </a:p>
                  </a:txBody>
                  <a:tcPr anchor="ctr">
                    <a:solidFill>
                      <a:srgbClr val="FCDDBA"/>
                    </a:solidFill>
                  </a:tcPr>
                </a:tc>
                <a:extLst>
                  <a:ext uri="{0D108BD9-81ED-4DB2-BD59-A6C34878D82A}">
                    <a16:rowId xmlns:a16="http://schemas.microsoft.com/office/drawing/2014/main" xmlns="" val="10002"/>
                  </a:ext>
                </a:extLst>
              </a:tr>
              <a:tr h="972762">
                <a:tc vMerge="1">
                  <a:txBody>
                    <a:bodyPr/>
                    <a:lstStyle/>
                    <a:p>
                      <a:pPr algn="l"/>
                      <a:endParaRPr lang="en-US" altLang="zh-TW" sz="2400" dirty="0">
                        <a:latin typeface="+mn-ea"/>
                        <a:ea typeface="+mn-ea"/>
                      </a:endParaRPr>
                    </a:p>
                  </a:txBody>
                  <a:tcPr anchor="ctr"/>
                </a:tc>
                <a:tc>
                  <a:txBody>
                    <a:bodyPr/>
                    <a:lstStyle/>
                    <a:p>
                      <a:pPr algn="l"/>
                      <a:r>
                        <a:rPr lang="zh-TW" altLang="en-US" sz="2000" b="1" dirty="0"/>
                        <a:t>商品整合 </a:t>
                      </a:r>
                      <a:r>
                        <a:rPr lang="en-US" altLang="zh-TW" sz="2000" b="1" dirty="0"/>
                        <a:t>Integrated Offering</a:t>
                      </a:r>
                    </a:p>
                    <a:p>
                      <a:pPr algn="l"/>
                      <a:r>
                        <a:rPr lang="zh-TW" altLang="en-US" sz="2000" dirty="0"/>
                        <a:t>把獨立的零組件組成完整的體驗。</a:t>
                      </a:r>
                      <a:endParaRPr lang="en-US" altLang="zh-TW" sz="2000" dirty="0">
                        <a:latin typeface="+mn-ea"/>
                        <a:ea typeface="+mn-ea"/>
                      </a:endParaRPr>
                    </a:p>
                  </a:txBody>
                  <a:tcPr anchor="ctr">
                    <a:solidFill>
                      <a:srgbClr val="FEF4E8"/>
                    </a:solidFill>
                  </a:tcPr>
                </a:tc>
                <a:extLst>
                  <a:ext uri="{0D108BD9-81ED-4DB2-BD59-A6C34878D82A}">
                    <a16:rowId xmlns:a16="http://schemas.microsoft.com/office/drawing/2014/main" xmlns="" val="10003"/>
                  </a:ext>
                </a:extLst>
              </a:tr>
              <a:tr h="972762">
                <a:tc vMerge="1">
                  <a:txBody>
                    <a:bodyPr/>
                    <a:lstStyle/>
                    <a:p>
                      <a:pPr algn="l"/>
                      <a:endParaRPr lang="en-US" altLang="zh-TW" sz="2400" dirty="0">
                        <a:latin typeface="+mn-ea"/>
                        <a:ea typeface="+mn-ea"/>
                      </a:endParaRPr>
                    </a:p>
                  </a:txBody>
                  <a:tcPr anchor="ctr"/>
                </a:tc>
                <a:tc>
                  <a:txBody>
                    <a:bodyPr/>
                    <a:lstStyle/>
                    <a:p>
                      <a:pPr algn="l"/>
                      <a:r>
                        <a:rPr lang="zh-TW" altLang="en-US" sz="2000" b="1" dirty="0"/>
                        <a:t>模組化系統 </a:t>
                      </a:r>
                      <a:r>
                        <a:rPr lang="en-US" altLang="zh-TW" sz="2000" b="1" dirty="0"/>
                        <a:t>Modular Systems</a:t>
                      </a:r>
                    </a:p>
                    <a:p>
                      <a:pPr algn="l"/>
                      <a:r>
                        <a:rPr lang="zh-TW" altLang="en-US" sz="2000" dirty="0"/>
                        <a:t>提供一套零件組，可以獨立使用，但合併使用會增加效用。</a:t>
                      </a:r>
                      <a:endParaRPr lang="en-US" altLang="zh-TW" sz="2000" dirty="0">
                        <a:latin typeface="+mn-ea"/>
                        <a:ea typeface="+mn-ea"/>
                      </a:endParaRPr>
                    </a:p>
                  </a:txBody>
                  <a:tcPr anchor="ctr">
                    <a:solidFill>
                      <a:srgbClr val="FCDDBA"/>
                    </a:solidFill>
                  </a:tcPr>
                </a:tc>
                <a:extLst>
                  <a:ext uri="{0D108BD9-81ED-4DB2-BD59-A6C34878D82A}">
                    <a16:rowId xmlns:a16="http://schemas.microsoft.com/office/drawing/2014/main" xmlns="" val="10004"/>
                  </a:ext>
                </a:extLst>
              </a:tr>
              <a:tr h="972762">
                <a:tc vMerge="1">
                  <a:txBody>
                    <a:bodyPr/>
                    <a:lstStyle/>
                    <a:p>
                      <a:pPr algn="l"/>
                      <a:endParaRPr lang="zh-TW" altLang="en-US" sz="2400" dirty="0">
                        <a:latin typeface="+mn-ea"/>
                        <a:ea typeface="+mn-ea"/>
                      </a:endParaRPr>
                    </a:p>
                  </a:txBody>
                  <a:tcPr anchor="ctr"/>
                </a:tc>
                <a:tc>
                  <a:txBody>
                    <a:bodyPr/>
                    <a:lstStyle/>
                    <a:p>
                      <a:pPr algn="l"/>
                      <a:r>
                        <a:rPr lang="zh-TW" altLang="en-US" sz="2000" b="1" dirty="0"/>
                        <a:t>套裝產品 </a:t>
                      </a:r>
                      <a:r>
                        <a:rPr lang="en-US" altLang="zh-TW" sz="2000" b="1" dirty="0"/>
                        <a:t>Product</a:t>
                      </a:r>
                      <a:r>
                        <a:rPr lang="en-US" altLang="zh-TW" sz="2000" b="1" baseline="0" dirty="0"/>
                        <a:t> Bundling</a:t>
                      </a:r>
                    </a:p>
                    <a:p>
                      <a:pPr algn="l"/>
                      <a:r>
                        <a:rPr lang="zh-TW" altLang="en-US" sz="2000" baseline="0" dirty="0"/>
                        <a:t>把幾個產品合成一套組合販售。</a:t>
                      </a:r>
                      <a:endParaRPr lang="zh-TW" altLang="en-US" sz="2000" dirty="0">
                        <a:latin typeface="+mn-ea"/>
                        <a:ea typeface="+mn-ea"/>
                      </a:endParaRPr>
                    </a:p>
                  </a:txBody>
                  <a:tcPr anchor="ctr">
                    <a:solidFill>
                      <a:srgbClr val="FEF4E8"/>
                    </a:solidFill>
                  </a:tcPr>
                </a:tc>
                <a:extLst>
                  <a:ext uri="{0D108BD9-81ED-4DB2-BD59-A6C34878D82A}">
                    <a16:rowId xmlns:a16="http://schemas.microsoft.com/office/drawing/2014/main" xmlns="" val="10005"/>
                  </a:ext>
                </a:extLst>
              </a:tr>
              <a:tr h="972762">
                <a:tc vMerge="1">
                  <a:txBody>
                    <a:bodyPr/>
                    <a:lstStyle/>
                    <a:p>
                      <a:pPr algn="l"/>
                      <a:endParaRPr lang="en-US" altLang="zh-TW" sz="2400" dirty="0">
                        <a:latin typeface="+mn-ea"/>
                        <a:ea typeface="+mn-ea"/>
                      </a:endParaRPr>
                    </a:p>
                  </a:txBody>
                  <a:tcPr anchor="ctr"/>
                </a:tc>
                <a:tc>
                  <a:txBody>
                    <a:bodyPr/>
                    <a:lstStyle/>
                    <a:p>
                      <a:pPr algn="l"/>
                      <a:r>
                        <a:rPr lang="zh-TW" altLang="en-US" sz="2000" b="1" dirty="0"/>
                        <a:t>產品</a:t>
                      </a:r>
                      <a:r>
                        <a:rPr lang="en-US" altLang="zh-TW" sz="2000" b="1" dirty="0"/>
                        <a:t>/</a:t>
                      </a:r>
                      <a:r>
                        <a:rPr lang="zh-TW" altLang="en-US" sz="2000" b="1" dirty="0"/>
                        <a:t>服務平台 </a:t>
                      </a:r>
                      <a:r>
                        <a:rPr lang="en-US" altLang="zh-TW" sz="2000" b="1" dirty="0"/>
                        <a:t>Product/Service</a:t>
                      </a:r>
                      <a:r>
                        <a:rPr lang="en-US" altLang="zh-TW" sz="2000" b="1" baseline="0" dirty="0"/>
                        <a:t> Platforms</a:t>
                      </a:r>
                    </a:p>
                    <a:p>
                      <a:pPr algn="l"/>
                      <a:r>
                        <a:rPr lang="en-US" altLang="zh-TW" sz="2000" baseline="0" dirty="0"/>
                        <a:t> </a:t>
                      </a:r>
                      <a:r>
                        <a:rPr lang="zh-TW" altLang="en-US" sz="2000" baseline="0" dirty="0"/>
                        <a:t>開發連結其他合作夥伴的產品或服務的系統，形成完整的商品組合。</a:t>
                      </a:r>
                      <a:endParaRPr lang="en-US" altLang="zh-TW" sz="2000" dirty="0">
                        <a:latin typeface="+mn-ea"/>
                        <a:ea typeface="+mn-ea"/>
                      </a:endParaRPr>
                    </a:p>
                  </a:txBody>
                  <a:tcPr anchor="ctr">
                    <a:solidFill>
                      <a:srgbClr val="FCDDBA"/>
                    </a:solidFill>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9163309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en-US" altLang="zh-TW" b="1" dirty="0"/>
              <a:t>Service</a:t>
            </a:r>
            <a:r>
              <a:rPr kumimoji="1" lang="zh-TW" altLang="en-US" dirty="0"/>
              <a:t/>
            </a:r>
            <a:br>
              <a:rPr kumimoji="1" lang="zh-TW" altLang="en-US" dirty="0"/>
            </a:br>
            <a:r>
              <a:rPr kumimoji="1" lang="en-US" altLang="zh-TW" sz="2800" dirty="0"/>
              <a:t>How You Support and Amplify the Value of Your Offerings</a:t>
            </a:r>
            <a:endParaRPr kumimoji="1" lang="zh-TW" altLang="en-US" sz="2800" dirty="0"/>
          </a:p>
        </p:txBody>
      </p:sp>
      <p:sp>
        <p:nvSpPr>
          <p:cNvPr id="3" name="內容版面配置區 2"/>
          <p:cNvSpPr>
            <a:spLocks noGrp="1"/>
          </p:cNvSpPr>
          <p:nvPr>
            <p:ph idx="1"/>
          </p:nvPr>
        </p:nvSpPr>
        <p:spPr>
          <a:xfrm>
            <a:off x="838200" y="1825625"/>
            <a:ext cx="10515600" cy="4351338"/>
          </a:xfrm>
        </p:spPr>
        <p:txBody>
          <a:bodyPr/>
          <a:lstStyle/>
          <a:p>
            <a:r>
              <a:rPr kumimoji="1" lang="en-US" altLang="zh-TW" dirty="0">
                <a:solidFill>
                  <a:srgbClr val="F6911F"/>
                </a:solidFill>
              </a:rPr>
              <a:t>Enhance the utility, performance, and apparent value of an offering.</a:t>
            </a:r>
          </a:p>
          <a:p>
            <a:r>
              <a:rPr kumimoji="1" lang="en-US" altLang="zh-TW" dirty="0">
                <a:solidFill>
                  <a:srgbClr val="F6911F"/>
                </a:solidFill>
              </a:rPr>
              <a:t>Make a product easier to try, use, and enjoy</a:t>
            </a:r>
          </a:p>
          <a:p>
            <a:endParaRPr kumimoji="1" lang="en-US" altLang="zh-TW" sz="800" dirty="0"/>
          </a:p>
          <a:p>
            <a:pPr>
              <a:buFont typeface="Wingdings" panose="05000000000000000000" pitchFamily="2" charset="2"/>
              <a:buChar char="Ø"/>
            </a:pPr>
            <a:r>
              <a:rPr kumimoji="1" lang="en-US" altLang="zh-TW" b="1" dirty="0"/>
              <a:t> product use enhancements  </a:t>
            </a:r>
            <a:r>
              <a:rPr kumimoji="1" lang="en-US" altLang="zh-TW" dirty="0"/>
              <a:t>  </a:t>
            </a:r>
            <a:r>
              <a:rPr kumimoji="1" lang="en-US" altLang="zh-TW" b="1" dirty="0"/>
              <a:t>               </a:t>
            </a:r>
            <a:r>
              <a:rPr kumimoji="1" lang="en-US" altLang="zh-TW" b="1" dirty="0">
                <a:sym typeface="Wingdings" panose="05000000000000000000" pitchFamily="2" charset="2"/>
              </a:rPr>
              <a:t> </a:t>
            </a:r>
            <a:r>
              <a:rPr kumimoji="1" lang="en-US" altLang="zh-TW" b="1" dirty="0"/>
              <a:t> maintenance plans </a:t>
            </a:r>
          </a:p>
          <a:p>
            <a:pPr>
              <a:buFont typeface="Wingdings" panose="05000000000000000000" pitchFamily="2" charset="2"/>
              <a:buChar char="Ø"/>
            </a:pPr>
            <a:r>
              <a:rPr kumimoji="1" lang="en-US" altLang="zh-TW" b="1" dirty="0"/>
              <a:t> customer support                                    </a:t>
            </a:r>
            <a:r>
              <a:rPr kumimoji="1" lang="en-US" altLang="zh-TW" b="1" dirty="0">
                <a:sym typeface="Wingdings" panose="05000000000000000000" pitchFamily="2" charset="2"/>
              </a:rPr>
              <a:t>  </a:t>
            </a:r>
            <a:r>
              <a:rPr kumimoji="1" lang="en-US" altLang="zh-TW" b="1" dirty="0"/>
              <a:t>information and education </a:t>
            </a:r>
          </a:p>
          <a:p>
            <a:pPr>
              <a:buFont typeface="Wingdings" panose="05000000000000000000" pitchFamily="2" charset="2"/>
              <a:buChar char="Ø"/>
            </a:pPr>
            <a:r>
              <a:rPr kumimoji="1" lang="en-US" altLang="zh-TW" b="1" dirty="0"/>
              <a:t> warranties and guarantees</a:t>
            </a:r>
            <a:endParaRPr kumimoji="1" lang="zh-TW" altLang="en-US" b="1" dirty="0"/>
          </a:p>
        </p:txBody>
      </p:sp>
      <p:pic>
        <p:nvPicPr>
          <p:cNvPr id="7" name="圖片 6"/>
          <p:cNvPicPr>
            <a:picLocks noChangeAspect="1"/>
          </p:cNvPicPr>
          <p:nvPr/>
        </p:nvPicPr>
        <p:blipFill>
          <a:blip r:embed="rId2"/>
          <a:stretch>
            <a:fillRect/>
          </a:stretch>
        </p:blipFill>
        <p:spPr>
          <a:xfrm>
            <a:off x="675410" y="4780237"/>
            <a:ext cx="10914667" cy="1735453"/>
          </a:xfrm>
          <a:prstGeom prst="rect">
            <a:avLst/>
          </a:prstGeom>
        </p:spPr>
      </p:pic>
    </p:spTree>
    <p:extLst>
      <p:ext uri="{BB962C8B-B14F-4D97-AF65-F5344CB8AC3E}">
        <p14:creationId xmlns:p14="http://schemas.microsoft.com/office/powerpoint/2010/main" val="25562851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en-US" altLang="zh-TW" b="1" dirty="0"/>
              <a:t>Product</a:t>
            </a:r>
            <a:r>
              <a:rPr kumimoji="1" lang="zh-TW" altLang="en-US" b="1" dirty="0"/>
              <a:t> </a:t>
            </a:r>
            <a:r>
              <a:rPr lang="en-US" altLang="zh-TW" b="1" dirty="0"/>
              <a:t>innovation</a:t>
            </a:r>
            <a:r>
              <a:rPr lang="zh-TW" altLang="en-US" b="1" dirty="0"/>
              <a:t> </a:t>
            </a:r>
            <a:r>
              <a:rPr lang="en-US" altLang="zh-TW" b="1" dirty="0"/>
              <a:t>story </a:t>
            </a:r>
            <a:endParaRPr kumimoji="1" lang="zh-TW" altLang="en-US" sz="2800" dirty="0"/>
          </a:p>
        </p:txBody>
      </p:sp>
      <p:sp>
        <p:nvSpPr>
          <p:cNvPr id="3" name="內容版面配置區 2"/>
          <p:cNvSpPr>
            <a:spLocks noGrp="1"/>
          </p:cNvSpPr>
          <p:nvPr>
            <p:ph idx="1"/>
          </p:nvPr>
        </p:nvSpPr>
        <p:spPr>
          <a:xfrm>
            <a:off x="838200" y="1571102"/>
            <a:ext cx="11284671" cy="2642680"/>
          </a:xfrm>
        </p:spPr>
        <p:txBody>
          <a:bodyPr>
            <a:normAutofit/>
          </a:bodyPr>
          <a:lstStyle/>
          <a:p>
            <a:pPr marL="0" indent="0">
              <a:buNone/>
            </a:pPr>
            <a:r>
              <a:rPr lang="en-US" altLang="zh-TW" b="1" dirty="0"/>
              <a:t>Scion(</a:t>
            </a:r>
            <a:r>
              <a:rPr lang="zh-TW" altLang="en-US" b="1" dirty="0"/>
              <a:t>捷步</a:t>
            </a:r>
            <a:r>
              <a:rPr lang="en-US" altLang="zh-TW" b="1" dirty="0"/>
              <a:t>)</a:t>
            </a:r>
            <a:endParaRPr lang="zh-TW" altLang="en-US" b="1" dirty="0"/>
          </a:p>
          <a:p>
            <a:r>
              <a:rPr lang="en-US" altLang="zh-TW" dirty="0" smtClean="0"/>
              <a:t>Built </a:t>
            </a:r>
            <a:r>
              <a:rPr lang="en-US" altLang="zh-TW" dirty="0"/>
              <a:t>by passion, not by committee</a:t>
            </a:r>
          </a:p>
          <a:p>
            <a:r>
              <a:rPr lang="en-US" altLang="zh-TW" dirty="0"/>
              <a:t>Customers can design the cars which they want to drive.</a:t>
            </a:r>
          </a:p>
          <a:p>
            <a:r>
              <a:rPr kumimoji="1" lang="en-US" altLang="zh-TW" sz="2800" dirty="0"/>
              <a:t>Integrate the market of </a:t>
            </a:r>
            <a:r>
              <a:rPr kumimoji="1" lang="en-US" altLang="zh-TW" dirty="0"/>
              <a:t>car customization and components.</a:t>
            </a:r>
          </a:p>
          <a:p>
            <a:endParaRPr kumimoji="1" lang="zh-TW" altLang="en-US" sz="2800" dirty="0"/>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7540" y="4088712"/>
            <a:ext cx="8831136" cy="2662093"/>
          </a:xfrm>
          <a:prstGeom prst="rect">
            <a:avLst/>
          </a:prstGeom>
        </p:spPr>
      </p:pic>
    </p:spTree>
    <p:extLst>
      <p:ext uri="{BB962C8B-B14F-4D97-AF65-F5344CB8AC3E}">
        <p14:creationId xmlns:p14="http://schemas.microsoft.com/office/powerpoint/2010/main" val="34309588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graphicFrame>
        <p:nvGraphicFramePr>
          <p:cNvPr id="4" name="內容版面配置區 4"/>
          <p:cNvGraphicFramePr>
            <a:graphicFrameLocks/>
          </p:cNvGraphicFramePr>
          <p:nvPr>
            <p:extLst>
              <p:ext uri="{D42A27DB-BD31-4B8C-83A1-F6EECF244321}">
                <p14:modId xmlns:p14="http://schemas.microsoft.com/office/powerpoint/2010/main" val="3915119904"/>
              </p:ext>
            </p:extLst>
          </p:nvPr>
        </p:nvGraphicFramePr>
        <p:xfrm>
          <a:off x="838200" y="571499"/>
          <a:ext cx="10515601" cy="5724524"/>
        </p:xfrm>
        <a:graphic>
          <a:graphicData uri="http://schemas.openxmlformats.org/drawingml/2006/table">
            <a:tbl>
              <a:tblPr firstRow="1" bandRow="1">
                <a:tableStyleId>{8A107856-5554-42FB-B03E-39F5DBC370BA}</a:tableStyleId>
              </a:tblPr>
              <a:tblGrid>
                <a:gridCol w="790575">
                  <a:extLst>
                    <a:ext uri="{9D8B030D-6E8A-4147-A177-3AD203B41FA5}">
                      <a16:colId xmlns:a16="http://schemas.microsoft.com/office/drawing/2014/main" xmlns="" val="20000"/>
                    </a:ext>
                  </a:extLst>
                </a:gridCol>
                <a:gridCol w="4862513">
                  <a:extLst>
                    <a:ext uri="{9D8B030D-6E8A-4147-A177-3AD203B41FA5}">
                      <a16:colId xmlns:a16="http://schemas.microsoft.com/office/drawing/2014/main" xmlns="" val="3302760066"/>
                    </a:ext>
                  </a:extLst>
                </a:gridCol>
                <a:gridCol w="4862513">
                  <a:extLst>
                    <a:ext uri="{9D8B030D-6E8A-4147-A177-3AD203B41FA5}">
                      <a16:colId xmlns:a16="http://schemas.microsoft.com/office/drawing/2014/main" xmlns="" val="2209753000"/>
                    </a:ext>
                  </a:extLst>
                </a:gridCol>
              </a:tblGrid>
              <a:tr h="1431131">
                <a:tc rowSpan="4">
                  <a:txBody>
                    <a:bodyPr/>
                    <a:lstStyle/>
                    <a:p>
                      <a:pPr algn="ctr"/>
                      <a:r>
                        <a:rPr lang="zh-TW" altLang="en-US" sz="3200" b="1" dirty="0">
                          <a:solidFill>
                            <a:schemeClr val="bg1"/>
                          </a:solidFill>
                        </a:rPr>
                        <a:t>服務創新</a:t>
                      </a:r>
                    </a:p>
                  </a:txBody>
                  <a:tcPr vert="eaVert" anchor="ctr">
                    <a:solidFill>
                      <a:srgbClr val="F26321"/>
                    </a:solidFill>
                  </a:tcPr>
                </a:tc>
                <a:tc>
                  <a:txBody>
                    <a:bodyPr/>
                    <a:lstStyle/>
                    <a:p>
                      <a:r>
                        <a:rPr lang="zh-TW" altLang="en-US" sz="2000" b="1" dirty="0"/>
                        <a:t>附加價值 </a:t>
                      </a:r>
                      <a:r>
                        <a:rPr lang="en-US" altLang="zh-TW" sz="2000" b="1" dirty="0"/>
                        <a:t>Added Value</a:t>
                      </a:r>
                    </a:p>
                    <a:p>
                      <a:r>
                        <a:rPr lang="zh-TW" altLang="en-US" sz="2000" b="0" dirty="0"/>
                        <a:t>基本價格裡包含額外服務或功能。</a:t>
                      </a:r>
                    </a:p>
                  </a:txBody>
                  <a:tcPr anchor="ctr"/>
                </a:tc>
                <a:tc>
                  <a:txBody>
                    <a:bodyPr/>
                    <a:lstStyle/>
                    <a:p>
                      <a:r>
                        <a:rPr lang="zh-TW" altLang="en-US" sz="2000" b="1" dirty="0"/>
                        <a:t>忠誠計畫 </a:t>
                      </a:r>
                      <a:r>
                        <a:rPr lang="en-US" altLang="zh-TW" sz="2000" b="1" dirty="0"/>
                        <a:t>Loyalty Programs</a:t>
                      </a:r>
                    </a:p>
                    <a:p>
                      <a:r>
                        <a:rPr lang="zh-TW" altLang="en-US" sz="2000" b="0" dirty="0"/>
                        <a:t>為經常光顧、帶來高價值的常客提供獎勵和折扣優惠。</a:t>
                      </a:r>
                    </a:p>
                  </a:txBody>
                  <a:tcPr anchor="ctr"/>
                </a:tc>
                <a:extLst>
                  <a:ext uri="{0D108BD9-81ED-4DB2-BD59-A6C34878D82A}">
                    <a16:rowId xmlns:a16="http://schemas.microsoft.com/office/drawing/2014/main" xmlns="" val="10001"/>
                  </a:ext>
                </a:extLst>
              </a:tr>
              <a:tr h="1431131">
                <a:tc vMerge="1">
                  <a:txBody>
                    <a:bodyPr/>
                    <a:lstStyle/>
                    <a:p>
                      <a:endParaRPr lang="zh-TW" altLang="en-US" sz="2200" dirty="0"/>
                    </a:p>
                  </a:txBody>
                  <a:tcPr/>
                </a:tc>
                <a:tc>
                  <a:txBody>
                    <a:bodyPr/>
                    <a:lstStyle/>
                    <a:p>
                      <a:r>
                        <a:rPr lang="zh-TW" altLang="en-US" sz="2000" b="1" dirty="0"/>
                        <a:t>禮賓服務 </a:t>
                      </a:r>
                      <a:r>
                        <a:rPr lang="en-US" altLang="zh-TW" sz="2000" b="1" dirty="0"/>
                        <a:t>Concierge</a:t>
                      </a:r>
                    </a:p>
                    <a:p>
                      <a:r>
                        <a:rPr lang="zh-TW" altLang="en-US" sz="2000" dirty="0"/>
                        <a:t>替顧客承擔無暇應付的任務，藉此提供高級服務。</a:t>
                      </a:r>
                    </a:p>
                  </a:txBody>
                  <a:tcPr anchor="ctr">
                    <a:solidFill>
                      <a:srgbClr val="FCD5C4"/>
                    </a:solidFill>
                  </a:tcPr>
                </a:tc>
                <a:tc>
                  <a:txBody>
                    <a:bodyPr/>
                    <a:lstStyle/>
                    <a:p>
                      <a:r>
                        <a:rPr lang="zh-TW" altLang="en-US" sz="2000" b="1" dirty="0"/>
                        <a:t>客製化服務 </a:t>
                      </a:r>
                      <a:r>
                        <a:rPr lang="en-US" altLang="zh-TW" sz="2000" b="1" dirty="0"/>
                        <a:t>Personalized Service</a:t>
                      </a:r>
                    </a:p>
                    <a:p>
                      <a:r>
                        <a:rPr lang="zh-TW" altLang="en-US" sz="2000" dirty="0"/>
                        <a:t>根據顧客資料提供量身訂做的服務。</a:t>
                      </a:r>
                    </a:p>
                  </a:txBody>
                  <a:tcPr anchor="ctr">
                    <a:solidFill>
                      <a:srgbClr val="FCD5C4"/>
                    </a:solidFill>
                  </a:tcPr>
                </a:tc>
                <a:extLst>
                  <a:ext uri="{0D108BD9-81ED-4DB2-BD59-A6C34878D82A}">
                    <a16:rowId xmlns:a16="http://schemas.microsoft.com/office/drawing/2014/main" xmlns="" val="10002"/>
                  </a:ext>
                </a:extLst>
              </a:tr>
              <a:tr h="1431131">
                <a:tc vMerge="1">
                  <a:txBody>
                    <a:bodyPr/>
                    <a:lstStyle/>
                    <a:p>
                      <a:endParaRPr lang="zh-TW" altLang="en-US" sz="2200" dirty="0"/>
                    </a:p>
                  </a:txBody>
                  <a:tcPr/>
                </a:tc>
                <a:tc>
                  <a:txBody>
                    <a:bodyPr/>
                    <a:lstStyle/>
                    <a:p>
                      <a:r>
                        <a:rPr lang="zh-TW" altLang="en-US" sz="2000" b="1" dirty="0"/>
                        <a:t>售後保證 </a:t>
                      </a:r>
                      <a:r>
                        <a:rPr lang="en-US" altLang="zh-TW" sz="2000" b="1" dirty="0"/>
                        <a:t>Guarantee</a:t>
                      </a:r>
                    </a:p>
                    <a:p>
                      <a:r>
                        <a:rPr lang="zh-TW" altLang="en-US" sz="2000" dirty="0"/>
                        <a:t>幫顧客消除因產品失靈或購買錯誤造成的金錢或時間損失風險。</a:t>
                      </a:r>
                    </a:p>
                  </a:txBody>
                  <a:tcPr anchor="ctr"/>
                </a:tc>
                <a:tc>
                  <a:txBody>
                    <a:bodyPr/>
                    <a:lstStyle/>
                    <a:p>
                      <a:r>
                        <a:rPr lang="zh-TW" altLang="en-US" sz="2000" b="1" dirty="0"/>
                        <a:t>自助服務 </a:t>
                      </a:r>
                      <a:r>
                        <a:rPr lang="en-US" altLang="zh-TW" sz="2000" b="1" dirty="0"/>
                        <a:t>Self-Service</a:t>
                      </a:r>
                    </a:p>
                    <a:p>
                      <a:r>
                        <a:rPr lang="zh-TW" altLang="en-US" sz="2000" dirty="0"/>
                        <a:t>讓顧客自行活動，不需中介者幫忙完成的服務。</a:t>
                      </a:r>
                    </a:p>
                  </a:txBody>
                  <a:tcPr anchor="ctr"/>
                </a:tc>
                <a:extLst>
                  <a:ext uri="{0D108BD9-81ED-4DB2-BD59-A6C34878D82A}">
                    <a16:rowId xmlns:a16="http://schemas.microsoft.com/office/drawing/2014/main" xmlns="" val="10003"/>
                  </a:ext>
                </a:extLst>
              </a:tr>
              <a:tr h="1431131">
                <a:tc vMerge="1">
                  <a:txBody>
                    <a:bodyPr/>
                    <a:lstStyle/>
                    <a:p>
                      <a:endParaRPr lang="zh-TW" altLang="en-US" sz="2200" dirty="0"/>
                    </a:p>
                  </a:txBody>
                  <a:tcPr/>
                </a:tc>
                <a:tc>
                  <a:txBody>
                    <a:bodyPr/>
                    <a:lstStyle/>
                    <a:p>
                      <a:r>
                        <a:rPr lang="zh-TW" altLang="en-US" sz="2000" b="1" dirty="0"/>
                        <a:t>租貸或借出 </a:t>
                      </a:r>
                      <a:r>
                        <a:rPr lang="en-US" altLang="zh-TW" sz="2000" b="1" dirty="0"/>
                        <a:t>Lease or Loan</a:t>
                      </a:r>
                    </a:p>
                    <a:p>
                      <a:r>
                        <a:rPr lang="zh-TW" altLang="en-US" sz="2000" dirty="0"/>
                        <a:t>允許顧客分期付款，以降低期初成本。</a:t>
                      </a:r>
                      <a:r>
                        <a:rPr lang="en-US" altLang="zh-TW" sz="2000" dirty="0"/>
                        <a:t> </a:t>
                      </a:r>
                      <a:endParaRPr lang="zh-TW" altLang="en-US" sz="2000" dirty="0"/>
                    </a:p>
                  </a:txBody>
                  <a:tcPr anchor="ctr">
                    <a:solidFill>
                      <a:srgbClr val="FCD5C4"/>
                    </a:solidFill>
                  </a:tcPr>
                </a:tc>
                <a:tc>
                  <a:txBody>
                    <a:bodyPr/>
                    <a:lstStyle/>
                    <a:p>
                      <a:r>
                        <a:rPr lang="zh-TW" altLang="en-US" sz="2000" b="1" dirty="0"/>
                        <a:t>卓越服務 </a:t>
                      </a:r>
                      <a:r>
                        <a:rPr lang="en-US" altLang="zh-TW" sz="2000" b="1" dirty="0"/>
                        <a:t>Superior</a:t>
                      </a:r>
                      <a:r>
                        <a:rPr lang="en-US" altLang="zh-TW" sz="2000" b="1" baseline="0" dirty="0"/>
                        <a:t> Service</a:t>
                      </a:r>
                    </a:p>
                    <a:p>
                      <a:r>
                        <a:rPr lang="zh-TW" altLang="en-US" sz="2000" baseline="0" dirty="0"/>
                        <a:t>提供比競爭對手更好的品質和功效，或更好的體驗。</a:t>
                      </a:r>
                      <a:endParaRPr lang="zh-TW" altLang="en-US" sz="2000" dirty="0"/>
                    </a:p>
                  </a:txBody>
                  <a:tcPr anchor="ctr">
                    <a:solidFill>
                      <a:srgbClr val="FCD5C4"/>
                    </a:solid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158827854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en-US" altLang="zh-TW" b="1" dirty="0"/>
              <a:t>Channel</a:t>
            </a:r>
            <a:r>
              <a:rPr kumimoji="1" lang="zh-TW" altLang="en-US" dirty="0"/>
              <a:t/>
            </a:r>
            <a:br>
              <a:rPr kumimoji="1" lang="zh-TW" altLang="en-US" dirty="0"/>
            </a:br>
            <a:r>
              <a:rPr kumimoji="1" lang="en-US" altLang="zh-TW" sz="2800" dirty="0"/>
              <a:t>How You Deliver Your Offerings to Customers and Users</a:t>
            </a:r>
            <a:endParaRPr kumimoji="1" lang="zh-TW" altLang="en-US" sz="2800" dirty="0"/>
          </a:p>
        </p:txBody>
      </p:sp>
      <p:sp>
        <p:nvSpPr>
          <p:cNvPr id="3" name="內容版面配置區 2"/>
          <p:cNvSpPr>
            <a:spLocks noGrp="1"/>
          </p:cNvSpPr>
          <p:nvPr>
            <p:ph idx="1"/>
          </p:nvPr>
        </p:nvSpPr>
        <p:spPr/>
        <p:txBody>
          <a:bodyPr/>
          <a:lstStyle/>
          <a:p>
            <a:r>
              <a:rPr kumimoji="1" lang="en-US" altLang="zh-TW" dirty="0">
                <a:solidFill>
                  <a:srgbClr val="F26321"/>
                </a:solidFill>
              </a:rPr>
              <a:t>Encompass all the ways that you connect your company’s offerings with your customers and users.</a:t>
            </a:r>
          </a:p>
          <a:p>
            <a:r>
              <a:rPr kumimoji="1" lang="en-US" altLang="zh-TW" dirty="0">
                <a:solidFill>
                  <a:srgbClr val="F26321"/>
                </a:solidFill>
              </a:rPr>
              <a:t>Goal : users can buy what they want, when and how they want it, with minimal friction and cost and maximum delight</a:t>
            </a:r>
          </a:p>
          <a:p>
            <a:endParaRPr kumimoji="1" lang="zh-TW" altLang="en-US" sz="800" dirty="0">
              <a:solidFill>
                <a:srgbClr val="F26321"/>
              </a:solidFill>
            </a:endParaRPr>
          </a:p>
          <a:p>
            <a:pPr lvl="1">
              <a:lnSpc>
                <a:spcPct val="100000"/>
              </a:lnSpc>
              <a:buFont typeface="Wingdings" panose="05000000000000000000" pitchFamily="2" charset="2"/>
              <a:buChar char="Ø"/>
            </a:pPr>
            <a:r>
              <a:rPr kumimoji="1" lang="en-US" altLang="zh-TW" sz="2800" b="1" dirty="0"/>
              <a:t>Flagship store                       </a:t>
            </a:r>
            <a:r>
              <a:rPr kumimoji="1" lang="en-US" altLang="zh-TW" sz="2800" b="1" dirty="0" smtClean="0">
                <a:sym typeface="Wingdings" panose="05000000000000000000" pitchFamily="2" charset="2"/>
              </a:rPr>
              <a:t>  </a:t>
            </a:r>
            <a:r>
              <a:rPr kumimoji="1" lang="en-US" altLang="zh-TW" sz="2800" b="1" dirty="0"/>
              <a:t>Pop-up store</a:t>
            </a:r>
            <a:r>
              <a:rPr kumimoji="1" lang="zh-TW" altLang="en-US" sz="2800" b="1" dirty="0"/>
              <a:t> </a:t>
            </a:r>
            <a:r>
              <a:rPr kumimoji="1" lang="zh-TW" altLang="en-US" sz="2800" b="1" dirty="0" smtClean="0"/>
              <a:t> </a:t>
            </a:r>
            <a:r>
              <a:rPr kumimoji="1" lang="en-US" altLang="zh-TW" sz="2800" b="1" dirty="0" smtClean="0"/>
              <a:t>(</a:t>
            </a:r>
            <a:r>
              <a:rPr lang="zh-TW" altLang="en-US" sz="2800" b="1" dirty="0"/>
              <a:t>期間限定店 </a:t>
            </a:r>
            <a:r>
              <a:rPr kumimoji="1" lang="en-US" altLang="zh-TW" sz="2800" b="1" dirty="0" smtClean="0"/>
              <a:t>)</a:t>
            </a:r>
            <a:endParaRPr kumimoji="1" lang="en-US" altLang="zh-TW" sz="2800" b="1" dirty="0"/>
          </a:p>
          <a:p>
            <a:pPr lvl="1">
              <a:lnSpc>
                <a:spcPct val="100000"/>
              </a:lnSpc>
              <a:buFont typeface="Wingdings" panose="05000000000000000000" pitchFamily="2" charset="2"/>
              <a:buChar char="Ø"/>
            </a:pPr>
            <a:r>
              <a:rPr kumimoji="1" lang="en-US" altLang="zh-TW" sz="2800" b="1" dirty="0"/>
              <a:t>Indirect distribution or multi-level marketing</a:t>
            </a:r>
          </a:p>
        </p:txBody>
      </p:sp>
      <p:pic>
        <p:nvPicPr>
          <p:cNvPr id="4" name="圖片 3"/>
          <p:cNvPicPr>
            <a:picLocks noChangeAspect="1"/>
          </p:cNvPicPr>
          <p:nvPr/>
        </p:nvPicPr>
        <p:blipFill>
          <a:blip r:embed="rId2"/>
          <a:stretch>
            <a:fillRect/>
          </a:stretch>
        </p:blipFill>
        <p:spPr>
          <a:xfrm>
            <a:off x="540328" y="4753773"/>
            <a:ext cx="11103759" cy="1799295"/>
          </a:xfrm>
          <a:prstGeom prst="rect">
            <a:avLst/>
          </a:prstGeom>
        </p:spPr>
      </p:pic>
    </p:spTree>
    <p:extLst>
      <p:ext uri="{BB962C8B-B14F-4D97-AF65-F5344CB8AC3E}">
        <p14:creationId xmlns:p14="http://schemas.microsoft.com/office/powerpoint/2010/main" val="28145368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en-US" altLang="zh-TW" b="1" dirty="0"/>
              <a:t>Channel </a:t>
            </a:r>
            <a:r>
              <a:rPr lang="en-US" altLang="zh-TW" b="1" dirty="0"/>
              <a:t>innovation</a:t>
            </a:r>
            <a:r>
              <a:rPr lang="zh-TW" altLang="en-US" b="1" dirty="0"/>
              <a:t> </a:t>
            </a:r>
            <a:r>
              <a:rPr lang="en-US" altLang="zh-TW" b="1" dirty="0"/>
              <a:t>story </a:t>
            </a:r>
            <a:endParaRPr kumimoji="1" lang="zh-TW" altLang="en-US" sz="2800" dirty="0"/>
          </a:p>
        </p:txBody>
      </p:sp>
      <p:sp>
        <p:nvSpPr>
          <p:cNvPr id="3" name="內容版面配置區 2"/>
          <p:cNvSpPr>
            <a:spLocks noGrp="1"/>
          </p:cNvSpPr>
          <p:nvPr>
            <p:ph idx="1"/>
          </p:nvPr>
        </p:nvSpPr>
        <p:spPr>
          <a:xfrm>
            <a:off x="838199" y="1825625"/>
            <a:ext cx="11088758" cy="2922823"/>
          </a:xfrm>
        </p:spPr>
        <p:txBody>
          <a:bodyPr>
            <a:normAutofit lnSpcReduction="10000"/>
          </a:bodyPr>
          <a:lstStyle/>
          <a:p>
            <a:pPr marL="0" indent="0">
              <a:buNone/>
            </a:pPr>
            <a:r>
              <a:rPr lang="en-US" altLang="zh-TW" b="1" dirty="0" err="1"/>
              <a:t>Nespresso</a:t>
            </a:r>
            <a:endParaRPr lang="zh-TW" altLang="en-US" b="1" dirty="0"/>
          </a:p>
          <a:p>
            <a:r>
              <a:rPr lang="en-US" altLang="zh-TW" dirty="0"/>
              <a:t>Build many channels to make sure all the customers can access their product. </a:t>
            </a:r>
          </a:p>
          <a:p>
            <a:r>
              <a:rPr lang="en-US" altLang="zh-TW" dirty="0"/>
              <a:t>Set “</a:t>
            </a:r>
            <a:r>
              <a:rPr lang="en-US" altLang="zh-TW" dirty="0" err="1"/>
              <a:t>Nespresso</a:t>
            </a:r>
            <a:r>
              <a:rPr lang="en-US" altLang="zh-TW" dirty="0"/>
              <a:t> Club” online to help customers to order , and remind them by the mail.</a:t>
            </a:r>
            <a:endParaRPr kumimoji="1" lang="en-US" altLang="zh-TW" sz="2800" dirty="0"/>
          </a:p>
          <a:p>
            <a:r>
              <a:rPr kumimoji="1" lang="en-US" altLang="zh-TW" dirty="0"/>
              <a:t>Cooperated with other business, such as Ritz-Carlton, Hyatt </a:t>
            </a:r>
            <a:r>
              <a:rPr kumimoji="1" lang="en-US" altLang="zh-TW" dirty="0" err="1"/>
              <a:t>Hotells</a:t>
            </a:r>
            <a:r>
              <a:rPr kumimoji="1" lang="en-US" altLang="zh-TW" dirty="0"/>
              <a:t> to produce the chance to touch the customers</a:t>
            </a:r>
          </a:p>
          <a:p>
            <a:endParaRPr kumimoji="1" lang="zh-TW" altLang="en-US" sz="2800" dirty="0"/>
          </a:p>
        </p:txBody>
      </p:sp>
      <p:pic>
        <p:nvPicPr>
          <p:cNvPr id="4" name="圖片 3"/>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9093" t="7854" r="23475" b="5401"/>
          <a:stretch/>
        </p:blipFill>
        <p:spPr>
          <a:xfrm rot="16200000">
            <a:off x="5200414" y="1706765"/>
            <a:ext cx="1975670" cy="7819816"/>
          </a:xfrm>
          <a:prstGeom prst="rect">
            <a:avLst/>
          </a:prstGeom>
        </p:spPr>
      </p:pic>
    </p:spTree>
    <p:extLst>
      <p:ext uri="{BB962C8B-B14F-4D97-AF65-F5344CB8AC3E}">
        <p14:creationId xmlns:p14="http://schemas.microsoft.com/office/powerpoint/2010/main" val="108231327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2482912439"/>
              </p:ext>
            </p:extLst>
          </p:nvPr>
        </p:nvGraphicFramePr>
        <p:xfrm>
          <a:off x="838201" y="453054"/>
          <a:ext cx="11029949" cy="6033389"/>
        </p:xfrm>
        <a:graphic>
          <a:graphicData uri="http://schemas.openxmlformats.org/drawingml/2006/table">
            <a:tbl>
              <a:tblPr firstRow="1" bandRow="1">
                <a:tableStyleId>{C4B1156A-380E-4F78-BDF5-A606A8083BF9}</a:tableStyleId>
              </a:tblPr>
              <a:tblGrid>
                <a:gridCol w="781049">
                  <a:extLst>
                    <a:ext uri="{9D8B030D-6E8A-4147-A177-3AD203B41FA5}">
                      <a16:colId xmlns:a16="http://schemas.microsoft.com/office/drawing/2014/main" xmlns="" val="452818263"/>
                    </a:ext>
                  </a:extLst>
                </a:gridCol>
                <a:gridCol w="4800600">
                  <a:extLst>
                    <a:ext uri="{9D8B030D-6E8A-4147-A177-3AD203B41FA5}">
                      <a16:colId xmlns:a16="http://schemas.microsoft.com/office/drawing/2014/main" xmlns="" val="1740192272"/>
                    </a:ext>
                  </a:extLst>
                </a:gridCol>
                <a:gridCol w="5448300">
                  <a:extLst>
                    <a:ext uri="{9D8B030D-6E8A-4147-A177-3AD203B41FA5}">
                      <a16:colId xmlns:a16="http://schemas.microsoft.com/office/drawing/2014/main" xmlns="" val="2880439473"/>
                    </a:ext>
                  </a:extLst>
                </a:gridCol>
              </a:tblGrid>
              <a:tr h="1073983">
                <a:tc rowSpan="6">
                  <a:txBody>
                    <a:bodyPr/>
                    <a:lstStyle/>
                    <a:p>
                      <a:pPr algn="ctr"/>
                      <a:r>
                        <a:rPr lang="zh-TW" altLang="en-US" sz="3200" dirty="0">
                          <a:solidFill>
                            <a:schemeClr val="bg1"/>
                          </a:solidFill>
                        </a:rPr>
                        <a:t>通路創新</a:t>
                      </a:r>
                      <a:endParaRPr lang="zh-TW" altLang="en-US" sz="3200" b="0" dirty="0">
                        <a:solidFill>
                          <a:schemeClr val="bg1"/>
                        </a:solidFill>
                      </a:endParaRPr>
                    </a:p>
                  </a:txBody>
                  <a:tcPr vert="eaVert" anchor="ctr">
                    <a:solidFill>
                      <a:srgbClr val="F26321"/>
                    </a:solidFill>
                  </a:tcPr>
                </a:tc>
                <a:tc>
                  <a:txBody>
                    <a:bodyPr/>
                    <a:lstStyle/>
                    <a:p>
                      <a:r>
                        <a:rPr lang="zh-TW" altLang="en-US" sz="2000" b="1" dirty="0"/>
                        <a:t>特定情境 </a:t>
                      </a:r>
                      <a:r>
                        <a:rPr lang="en-US" altLang="zh-TW" sz="2000" b="1" dirty="0"/>
                        <a:t>Context</a:t>
                      </a:r>
                      <a:r>
                        <a:rPr lang="zh-TW" altLang="en-US" sz="2000" b="1" dirty="0"/>
                        <a:t> </a:t>
                      </a:r>
                      <a:r>
                        <a:rPr lang="en-US" altLang="zh-TW" sz="2000" b="1" dirty="0"/>
                        <a:t>Specific</a:t>
                      </a:r>
                    </a:p>
                    <a:p>
                      <a:r>
                        <a:rPr lang="zh-TW" altLang="en-US" sz="2000" b="0" dirty="0"/>
                        <a:t>即時提供商品給在特定地點、場合、情境中的顧客。</a:t>
                      </a:r>
                    </a:p>
                  </a:txBody>
                  <a:tcPr anchor="ctr">
                    <a:solidFill>
                      <a:srgbClr val="FEF2EC"/>
                    </a:solidFill>
                  </a:tcPr>
                </a:tc>
                <a:tc>
                  <a:txBody>
                    <a:bodyPr/>
                    <a:lstStyle/>
                    <a:p>
                      <a:r>
                        <a:rPr lang="zh-TW" altLang="en-US" sz="2000" b="1" dirty="0"/>
                        <a:t>間接經銷 </a:t>
                      </a:r>
                      <a:r>
                        <a:rPr lang="en-US" altLang="zh-TW" sz="2000" b="1" dirty="0"/>
                        <a:t>Indirect Distribution</a:t>
                      </a:r>
                    </a:p>
                    <a:p>
                      <a:r>
                        <a:rPr lang="zh-TW" altLang="en-US" sz="2000" b="0" dirty="0"/>
                        <a:t>找其他人當經銷商，把商品賣給最終使用者。</a:t>
                      </a:r>
                    </a:p>
                  </a:txBody>
                  <a:tcPr anchor="ctr">
                    <a:solidFill>
                      <a:srgbClr val="FEF2EC"/>
                    </a:solidFill>
                  </a:tcPr>
                </a:tc>
                <a:extLst>
                  <a:ext uri="{0D108BD9-81ED-4DB2-BD59-A6C34878D82A}">
                    <a16:rowId xmlns:a16="http://schemas.microsoft.com/office/drawing/2014/main" xmlns="" val="3992768004"/>
                  </a:ext>
                </a:extLst>
              </a:tr>
              <a:tr h="1068739">
                <a:tc vMerge="1">
                  <a:txBody>
                    <a:bodyPr/>
                    <a:lstStyle/>
                    <a:p>
                      <a:endParaRPr lang="zh-TW" altLang="en-US" b="0"/>
                    </a:p>
                  </a:txBody>
                  <a:tcPr/>
                </a:tc>
                <a:tc>
                  <a:txBody>
                    <a:bodyPr/>
                    <a:lstStyle/>
                    <a:p>
                      <a:r>
                        <a:rPr lang="zh-TW" altLang="en-US" sz="2000" b="1" dirty="0"/>
                        <a:t>交叉銷售 </a:t>
                      </a:r>
                      <a:r>
                        <a:rPr lang="en-US" altLang="zh-TW" sz="2000" b="1" dirty="0"/>
                        <a:t>Cross-Selling</a:t>
                      </a:r>
                    </a:p>
                    <a:p>
                      <a:r>
                        <a:rPr lang="zh-TW" altLang="en-US" sz="2000" dirty="0"/>
                        <a:t>在顧客想購買時，提供可提升體驗的其他誘人產品、服務或資訊。</a:t>
                      </a:r>
                      <a:endParaRPr lang="zh-TW" altLang="en-US" sz="2000" b="0" dirty="0"/>
                    </a:p>
                  </a:txBody>
                  <a:tcPr anchor="ctr">
                    <a:solidFill>
                      <a:srgbClr val="FCDBCC"/>
                    </a:solidFill>
                  </a:tcPr>
                </a:tc>
                <a:tc>
                  <a:txBody>
                    <a:bodyPr/>
                    <a:lstStyle/>
                    <a:p>
                      <a:r>
                        <a:rPr lang="zh-TW" altLang="en-US" sz="2000" b="1" dirty="0"/>
                        <a:t>多層次傳銷 </a:t>
                      </a:r>
                      <a:r>
                        <a:rPr lang="en-US" altLang="zh-TW" sz="2000" b="1" dirty="0"/>
                        <a:t>Multi-Level Marketing</a:t>
                      </a:r>
                    </a:p>
                    <a:p>
                      <a:r>
                        <a:rPr lang="zh-TW" altLang="en-US" sz="2000" dirty="0"/>
                        <a:t>批發商品給入會但獨立的業務員，讓他們幫你銷售。</a:t>
                      </a:r>
                      <a:endParaRPr lang="zh-TW" altLang="en-US" sz="2000" b="0" dirty="0"/>
                    </a:p>
                  </a:txBody>
                  <a:tcPr anchor="ctr">
                    <a:solidFill>
                      <a:srgbClr val="FCDBCC"/>
                    </a:solidFill>
                  </a:tcPr>
                </a:tc>
                <a:extLst>
                  <a:ext uri="{0D108BD9-81ED-4DB2-BD59-A6C34878D82A}">
                    <a16:rowId xmlns:a16="http://schemas.microsoft.com/office/drawing/2014/main" xmlns="" val="3418526556"/>
                  </a:ext>
                </a:extLst>
              </a:tr>
              <a:tr h="966584">
                <a:tc vMerge="1">
                  <a:txBody>
                    <a:bodyPr/>
                    <a:lstStyle/>
                    <a:p>
                      <a:endParaRPr lang="zh-TW" altLang="en-US" dirty="0"/>
                    </a:p>
                  </a:txBody>
                  <a:tcPr/>
                </a:tc>
                <a:tc>
                  <a:txBody>
                    <a:bodyPr/>
                    <a:lstStyle/>
                    <a:p>
                      <a:r>
                        <a:rPr lang="zh-TW" altLang="en-US" sz="2000" b="1" dirty="0"/>
                        <a:t>多角化 </a:t>
                      </a:r>
                      <a:r>
                        <a:rPr lang="en-US" altLang="zh-TW" sz="2000" b="1" dirty="0"/>
                        <a:t>Diversification</a:t>
                      </a:r>
                    </a:p>
                    <a:p>
                      <a:r>
                        <a:rPr lang="zh-TW" altLang="en-US" sz="2000" dirty="0"/>
                        <a:t>增加或擴充新通路或不同通路。</a:t>
                      </a:r>
                      <a:endParaRPr lang="en-US" altLang="zh-TW" sz="2000" dirty="0"/>
                    </a:p>
                  </a:txBody>
                  <a:tcPr anchor="ctr">
                    <a:solidFill>
                      <a:srgbClr val="FEF2EC"/>
                    </a:solidFill>
                  </a:tcPr>
                </a:tc>
                <a:tc>
                  <a:txBody>
                    <a:bodyPr/>
                    <a:lstStyle/>
                    <a:p>
                      <a:r>
                        <a:rPr lang="zh-TW" altLang="en-US" sz="2000" b="1" dirty="0"/>
                        <a:t>非傳統通路 </a:t>
                      </a:r>
                      <a:r>
                        <a:rPr lang="en-US" altLang="zh-TW" sz="2000" b="1" dirty="0"/>
                        <a:t>Non-Traditional Channels</a:t>
                      </a:r>
                    </a:p>
                    <a:p>
                      <a:r>
                        <a:rPr lang="zh-TW" altLang="en-US" sz="2000" dirty="0"/>
                        <a:t>運用新奇和相關的管道來接觸與服務顧客。</a:t>
                      </a:r>
                    </a:p>
                  </a:txBody>
                  <a:tcPr anchor="ctr">
                    <a:solidFill>
                      <a:srgbClr val="FEF2EC"/>
                    </a:solidFill>
                  </a:tcPr>
                </a:tc>
                <a:extLst>
                  <a:ext uri="{0D108BD9-81ED-4DB2-BD59-A6C34878D82A}">
                    <a16:rowId xmlns:a16="http://schemas.microsoft.com/office/drawing/2014/main" xmlns="" val="3189562285"/>
                  </a:ext>
                </a:extLst>
              </a:tr>
              <a:tr h="1068739">
                <a:tc vMerge="1">
                  <a:txBody>
                    <a:bodyPr/>
                    <a:lstStyle/>
                    <a:p>
                      <a:endParaRPr lang="zh-TW" altLang="en-US" dirty="0"/>
                    </a:p>
                  </a:txBody>
                  <a:tcPr/>
                </a:tc>
                <a:tc>
                  <a:txBody>
                    <a:bodyPr/>
                    <a:lstStyle/>
                    <a:p>
                      <a:r>
                        <a:rPr lang="zh-TW" altLang="en-US" sz="2000" b="1" dirty="0"/>
                        <a:t>體驗中心 </a:t>
                      </a:r>
                      <a:r>
                        <a:rPr lang="en-US" altLang="zh-TW" sz="2000" b="1" dirty="0"/>
                        <a:t>Experience Center</a:t>
                      </a:r>
                    </a:p>
                    <a:p>
                      <a:r>
                        <a:rPr lang="zh-TW" altLang="en-US" sz="2000" dirty="0"/>
                        <a:t>設立讓顧客和產品互動的場所，但可從不同的通路</a:t>
                      </a:r>
                      <a:r>
                        <a:rPr lang="en-US" altLang="zh-TW" sz="2000" dirty="0"/>
                        <a:t>(</a:t>
                      </a:r>
                      <a:r>
                        <a:rPr lang="zh-TW" altLang="en-US" sz="2000" dirty="0"/>
                        <a:t>通常價格較低</a:t>
                      </a:r>
                      <a:r>
                        <a:rPr lang="en-US" altLang="zh-TW" sz="2000" dirty="0"/>
                        <a:t>)</a:t>
                      </a:r>
                      <a:r>
                        <a:rPr lang="zh-TW" altLang="en-US" sz="2000" dirty="0"/>
                        <a:t>購買。</a:t>
                      </a:r>
                    </a:p>
                  </a:txBody>
                  <a:tcPr anchor="ctr">
                    <a:solidFill>
                      <a:srgbClr val="FCD5C4"/>
                    </a:solidFill>
                  </a:tcPr>
                </a:tc>
                <a:tc>
                  <a:txBody>
                    <a:bodyPr/>
                    <a:lstStyle/>
                    <a:p>
                      <a:r>
                        <a:rPr lang="zh-TW" altLang="en-US" sz="2000" b="1" dirty="0"/>
                        <a:t>按需求提供 </a:t>
                      </a:r>
                      <a:r>
                        <a:rPr lang="en-US" altLang="zh-TW" sz="2000" b="1" dirty="0"/>
                        <a:t>On-Demand</a:t>
                      </a:r>
                    </a:p>
                    <a:p>
                      <a:r>
                        <a:rPr lang="zh-TW" altLang="en-US" sz="2000" dirty="0"/>
                        <a:t>在顧客需要即時提供商品。</a:t>
                      </a:r>
                    </a:p>
                  </a:txBody>
                  <a:tcPr anchor="ctr">
                    <a:solidFill>
                      <a:srgbClr val="FCD5C4"/>
                    </a:solidFill>
                  </a:tcPr>
                </a:tc>
                <a:extLst>
                  <a:ext uri="{0D108BD9-81ED-4DB2-BD59-A6C34878D82A}">
                    <a16:rowId xmlns:a16="http://schemas.microsoft.com/office/drawing/2014/main" xmlns="" val="1639675121"/>
                  </a:ext>
                </a:extLst>
              </a:tr>
              <a:tr h="1068739">
                <a:tc vMerge="1">
                  <a:txBody>
                    <a:bodyPr/>
                    <a:lstStyle/>
                    <a:p>
                      <a:endParaRPr lang="zh-TW" altLang="en-US" dirty="0"/>
                    </a:p>
                  </a:txBody>
                  <a:tcPr/>
                </a:tc>
                <a:tc>
                  <a:txBody>
                    <a:bodyPr/>
                    <a:lstStyle/>
                    <a:p>
                      <a:r>
                        <a:rPr lang="zh-TW" altLang="en-US" sz="2000" b="1" dirty="0"/>
                        <a:t>旗艦店 </a:t>
                      </a:r>
                      <a:r>
                        <a:rPr lang="en-US" altLang="zh-TW" sz="2000" b="1" dirty="0"/>
                        <a:t>Flagship Store</a:t>
                      </a:r>
                    </a:p>
                    <a:p>
                      <a:r>
                        <a:rPr lang="zh-TW" altLang="en-US" sz="2000" dirty="0"/>
                        <a:t>建立零售商店，展示經典品牌和產品特質。</a:t>
                      </a:r>
                    </a:p>
                  </a:txBody>
                  <a:tcPr anchor="ctr">
                    <a:solidFill>
                      <a:srgbClr val="FEF2EC"/>
                    </a:solidFill>
                  </a:tcPr>
                </a:tc>
                <a:tc>
                  <a:txBody>
                    <a:bodyPr/>
                    <a:lstStyle/>
                    <a:p>
                      <a:r>
                        <a:rPr lang="zh-TW" altLang="en-US" sz="2000" b="1" dirty="0"/>
                        <a:t>期間限定店 </a:t>
                      </a:r>
                      <a:r>
                        <a:rPr lang="en-US" altLang="zh-TW" sz="2000" b="1" dirty="0"/>
                        <a:t>Pop-Up Presence</a:t>
                      </a:r>
                    </a:p>
                    <a:p>
                      <a:r>
                        <a:rPr lang="zh-TW" altLang="en-US" sz="2000" dirty="0"/>
                        <a:t>打造引人關注的臨時商店，以展示或銷售商品。</a:t>
                      </a:r>
                    </a:p>
                  </a:txBody>
                  <a:tcPr anchor="ctr">
                    <a:solidFill>
                      <a:srgbClr val="FEF2EC"/>
                    </a:solidFill>
                  </a:tcPr>
                </a:tc>
                <a:extLst>
                  <a:ext uri="{0D108BD9-81ED-4DB2-BD59-A6C34878D82A}">
                    <a16:rowId xmlns:a16="http://schemas.microsoft.com/office/drawing/2014/main" xmlns="" val="169373191"/>
                  </a:ext>
                </a:extLst>
              </a:tr>
              <a:tr h="786605">
                <a:tc vMerge="1">
                  <a:txBody>
                    <a:bodyPr/>
                    <a:lstStyle/>
                    <a:p>
                      <a:endParaRPr lang="zh-TW" altLang="en-US" dirty="0"/>
                    </a:p>
                  </a:txBody>
                  <a:tcPr/>
                </a:tc>
                <a:tc>
                  <a:txBody>
                    <a:bodyPr/>
                    <a:lstStyle/>
                    <a:p>
                      <a:r>
                        <a:rPr lang="zh-TW" altLang="en-US" sz="2000" b="1" dirty="0"/>
                        <a:t>直銷 </a:t>
                      </a:r>
                      <a:r>
                        <a:rPr lang="en-US" altLang="zh-TW" sz="2000" b="1" dirty="0"/>
                        <a:t>Go Direct</a:t>
                      </a:r>
                    </a:p>
                    <a:p>
                      <a:r>
                        <a:rPr lang="zh-TW" altLang="en-US" sz="2000" dirty="0"/>
                        <a:t>跳過傳統零售通路，直接接觸顧客。</a:t>
                      </a:r>
                    </a:p>
                  </a:txBody>
                  <a:tcPr anchor="ctr">
                    <a:solidFill>
                      <a:srgbClr val="FCD5C4"/>
                    </a:solidFill>
                  </a:tcPr>
                </a:tc>
                <a:tc>
                  <a:txBody>
                    <a:bodyPr/>
                    <a:lstStyle/>
                    <a:p>
                      <a:endParaRPr lang="zh-TW" altLang="en-US" sz="2000" dirty="0"/>
                    </a:p>
                  </a:txBody>
                  <a:tcPr anchor="ctr">
                    <a:solidFill>
                      <a:srgbClr val="FCD5C4"/>
                    </a:solidFill>
                  </a:tcPr>
                </a:tc>
                <a:extLst>
                  <a:ext uri="{0D108BD9-81ED-4DB2-BD59-A6C34878D82A}">
                    <a16:rowId xmlns:a16="http://schemas.microsoft.com/office/drawing/2014/main" xmlns="" val="3111179834"/>
                  </a:ext>
                </a:extLst>
              </a:tr>
            </a:tbl>
          </a:graphicData>
        </a:graphic>
      </p:graphicFrame>
    </p:spTree>
    <p:extLst>
      <p:ext uri="{BB962C8B-B14F-4D97-AF65-F5344CB8AC3E}">
        <p14:creationId xmlns:p14="http://schemas.microsoft.com/office/powerpoint/2010/main" val="12938205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a:t>Framework</a:t>
            </a:r>
            <a:endParaRPr lang="zh-TW" altLang="en-US" b="1" dirty="0"/>
          </a:p>
        </p:txBody>
      </p:sp>
      <p:sp>
        <p:nvSpPr>
          <p:cNvPr id="3" name="內容版面配置區 2"/>
          <p:cNvSpPr>
            <a:spLocks noGrp="1"/>
          </p:cNvSpPr>
          <p:nvPr>
            <p:ph idx="1"/>
          </p:nvPr>
        </p:nvSpPr>
        <p:spPr>
          <a:xfrm>
            <a:off x="838200" y="1609725"/>
            <a:ext cx="5095875" cy="4567238"/>
          </a:xfrm>
        </p:spPr>
        <p:txBody>
          <a:bodyPr>
            <a:normAutofit/>
          </a:bodyPr>
          <a:lstStyle/>
          <a:p>
            <a:pPr marL="285750" lvl="0" indent="-285750">
              <a:lnSpc>
                <a:spcPct val="100000"/>
              </a:lnSpc>
              <a:spcBef>
                <a:spcPts val="0"/>
              </a:spcBef>
            </a:pPr>
            <a:r>
              <a:rPr lang="en-US" altLang="zh-TW" dirty="0" smtClean="0">
                <a:solidFill>
                  <a:srgbClr val="00B2CE"/>
                </a:solidFill>
              </a:rPr>
              <a:t>Configuration (</a:t>
            </a:r>
            <a:r>
              <a:rPr lang="zh-TW" altLang="en-US" dirty="0" smtClean="0">
                <a:solidFill>
                  <a:srgbClr val="00B2CE"/>
                </a:solidFill>
              </a:rPr>
              <a:t>配置</a:t>
            </a:r>
            <a:r>
              <a:rPr lang="en-US" altLang="zh-TW" dirty="0" smtClean="0">
                <a:solidFill>
                  <a:srgbClr val="00B2CE"/>
                </a:solidFill>
              </a:rPr>
              <a:t>)</a:t>
            </a:r>
            <a:endParaRPr lang="en-US" altLang="zh-TW" dirty="0">
              <a:solidFill>
                <a:srgbClr val="00B2CE"/>
              </a:solidFill>
            </a:endParaRPr>
          </a:p>
          <a:p>
            <a:pPr marL="457200" lvl="1" indent="0">
              <a:lnSpc>
                <a:spcPct val="100000"/>
              </a:lnSpc>
              <a:spcBef>
                <a:spcPts val="0"/>
              </a:spcBef>
              <a:buNone/>
            </a:pPr>
            <a:r>
              <a:rPr lang="en-US" altLang="zh-TW" sz="2800" dirty="0">
                <a:solidFill>
                  <a:srgbClr val="00B2CE"/>
                </a:solidFill>
              </a:rPr>
              <a:t>Focused on the innermost working</a:t>
            </a:r>
          </a:p>
          <a:p>
            <a:pPr marL="457200" lvl="1" indent="0">
              <a:lnSpc>
                <a:spcPct val="100000"/>
              </a:lnSpc>
              <a:spcBef>
                <a:spcPts val="0"/>
              </a:spcBef>
              <a:buNone/>
            </a:pPr>
            <a:endParaRPr lang="en-US" altLang="zh-TW" sz="1100" dirty="0">
              <a:solidFill>
                <a:srgbClr val="00B2CE"/>
              </a:solidFill>
            </a:endParaRPr>
          </a:p>
          <a:p>
            <a:pPr marL="285750" lvl="0" indent="-285750">
              <a:lnSpc>
                <a:spcPct val="100000"/>
              </a:lnSpc>
              <a:spcBef>
                <a:spcPts val="0"/>
              </a:spcBef>
            </a:pPr>
            <a:r>
              <a:rPr lang="en-US" altLang="zh-TW" dirty="0" smtClean="0">
                <a:solidFill>
                  <a:srgbClr val="F6911F"/>
                </a:solidFill>
              </a:rPr>
              <a:t>Offering (</a:t>
            </a:r>
            <a:r>
              <a:rPr lang="zh-TW" altLang="en-US" dirty="0" smtClean="0">
                <a:solidFill>
                  <a:srgbClr val="F6911F"/>
                </a:solidFill>
              </a:rPr>
              <a:t>商品</a:t>
            </a:r>
            <a:r>
              <a:rPr lang="en-US" altLang="zh-TW" dirty="0" smtClean="0">
                <a:solidFill>
                  <a:srgbClr val="F6911F"/>
                </a:solidFill>
              </a:rPr>
              <a:t>)</a:t>
            </a:r>
            <a:endParaRPr lang="en-US" altLang="zh-TW" dirty="0">
              <a:solidFill>
                <a:srgbClr val="F6911F"/>
              </a:solidFill>
            </a:endParaRPr>
          </a:p>
          <a:p>
            <a:pPr marL="457200" lvl="1" indent="0">
              <a:lnSpc>
                <a:spcPct val="100000"/>
              </a:lnSpc>
              <a:spcBef>
                <a:spcPts val="0"/>
              </a:spcBef>
              <a:buNone/>
            </a:pPr>
            <a:r>
              <a:rPr lang="en-US" altLang="zh-TW" sz="2800" dirty="0">
                <a:solidFill>
                  <a:srgbClr val="F6911F"/>
                </a:solidFill>
              </a:rPr>
              <a:t>Focused on an enterprise’s core product or service</a:t>
            </a:r>
          </a:p>
          <a:p>
            <a:pPr marL="457200" lvl="1" indent="0">
              <a:lnSpc>
                <a:spcPct val="100000"/>
              </a:lnSpc>
              <a:spcBef>
                <a:spcPts val="0"/>
              </a:spcBef>
              <a:buNone/>
            </a:pPr>
            <a:endParaRPr lang="en-US" altLang="zh-TW" sz="1200" dirty="0">
              <a:solidFill>
                <a:srgbClr val="F6911F"/>
              </a:solidFill>
            </a:endParaRPr>
          </a:p>
          <a:p>
            <a:pPr marL="285750" lvl="0" indent="-285750">
              <a:lnSpc>
                <a:spcPct val="100000"/>
              </a:lnSpc>
              <a:spcBef>
                <a:spcPts val="0"/>
              </a:spcBef>
            </a:pPr>
            <a:r>
              <a:rPr lang="en-US" altLang="zh-TW" dirty="0" smtClean="0">
                <a:solidFill>
                  <a:srgbClr val="F26321"/>
                </a:solidFill>
              </a:rPr>
              <a:t>Experience(</a:t>
            </a:r>
            <a:r>
              <a:rPr lang="zh-TW" altLang="en-US" dirty="0" smtClean="0">
                <a:solidFill>
                  <a:srgbClr val="F26321"/>
                </a:solidFill>
              </a:rPr>
              <a:t>體驗</a:t>
            </a:r>
            <a:r>
              <a:rPr lang="en-US" altLang="zh-TW" dirty="0" smtClean="0">
                <a:solidFill>
                  <a:srgbClr val="F26321"/>
                </a:solidFill>
              </a:rPr>
              <a:t>)</a:t>
            </a:r>
            <a:endParaRPr lang="en-US" altLang="zh-TW" dirty="0">
              <a:solidFill>
                <a:srgbClr val="F26321"/>
              </a:solidFill>
            </a:endParaRPr>
          </a:p>
          <a:p>
            <a:pPr marL="457200" lvl="1" indent="0">
              <a:lnSpc>
                <a:spcPct val="100000"/>
              </a:lnSpc>
              <a:spcBef>
                <a:spcPts val="0"/>
              </a:spcBef>
              <a:buNone/>
            </a:pPr>
            <a:r>
              <a:rPr lang="en-US" altLang="zh-TW" sz="2800" dirty="0">
                <a:solidFill>
                  <a:srgbClr val="F26321"/>
                </a:solidFill>
              </a:rPr>
              <a:t>Focused on more customer-facing elements</a:t>
            </a:r>
          </a:p>
          <a:p>
            <a:endParaRPr lang="zh-TW" altLang="en-US" dirty="0"/>
          </a:p>
        </p:txBody>
      </p:sp>
      <p:pic>
        <p:nvPicPr>
          <p:cNvPr id="5" name="Picture 2" descr="10-types-of-innovation"/>
          <p:cNvPicPr>
            <a:picLocks noChangeAspect="1" noChangeArrowheads="1"/>
          </p:cNvPicPr>
          <p:nvPr/>
        </p:nvPicPr>
        <p:blipFill rotWithShape="1">
          <a:blip r:embed="rId3">
            <a:extLst>
              <a:ext uri="{28A0092B-C50C-407E-A947-70E740481C1C}">
                <a14:useLocalDpi xmlns:a14="http://schemas.microsoft.com/office/drawing/2010/main" val="0"/>
              </a:ext>
            </a:extLst>
          </a:blip>
          <a:srcRect t="4198" r="17160"/>
          <a:stretch/>
        </p:blipFill>
        <p:spPr bwMode="auto">
          <a:xfrm>
            <a:off x="5772151" y="66675"/>
            <a:ext cx="6419850" cy="6791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209574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en-US" altLang="zh-TW" b="1" dirty="0"/>
              <a:t>Brand</a:t>
            </a:r>
            <a:r>
              <a:rPr kumimoji="1" lang="zh-TW" altLang="en-US" dirty="0"/>
              <a:t/>
            </a:r>
            <a:br>
              <a:rPr kumimoji="1" lang="zh-TW" altLang="en-US" dirty="0"/>
            </a:br>
            <a:r>
              <a:rPr kumimoji="1" lang="en-US" altLang="zh-TW" sz="2800" dirty="0"/>
              <a:t>How You Represent Your Offerings and Business</a:t>
            </a:r>
            <a:endParaRPr kumimoji="1" lang="zh-TW" altLang="en-US" sz="2800" dirty="0"/>
          </a:p>
        </p:txBody>
      </p:sp>
      <p:sp>
        <p:nvSpPr>
          <p:cNvPr id="3" name="內容版面配置區 2"/>
          <p:cNvSpPr>
            <a:spLocks noGrp="1"/>
          </p:cNvSpPr>
          <p:nvPr>
            <p:ph idx="1"/>
          </p:nvPr>
        </p:nvSpPr>
        <p:spPr/>
        <p:txBody>
          <a:bodyPr/>
          <a:lstStyle/>
          <a:p>
            <a:r>
              <a:rPr kumimoji="1" lang="en-US" altLang="zh-TW" dirty="0">
                <a:solidFill>
                  <a:srgbClr val="F26321"/>
                </a:solidFill>
              </a:rPr>
              <a:t>Brand innovations can transform commodities into prized products, and confer meaning, intent, and value to your offerings and your enterprise.</a:t>
            </a:r>
          </a:p>
          <a:p>
            <a:endParaRPr kumimoji="1" lang="en-US" altLang="zh-TW" sz="800" dirty="0">
              <a:solidFill>
                <a:srgbClr val="F26321"/>
              </a:solidFill>
            </a:endParaRPr>
          </a:p>
          <a:p>
            <a:pPr lvl="1">
              <a:lnSpc>
                <a:spcPct val="100000"/>
              </a:lnSpc>
              <a:buFont typeface="Wingdings" panose="05000000000000000000" pitchFamily="2" charset="2"/>
              <a:buChar char="Ø"/>
            </a:pPr>
            <a:r>
              <a:rPr kumimoji="1" lang="en-US" altLang="zh-TW" sz="2800" b="1" dirty="0"/>
              <a:t>Brand extension</a:t>
            </a:r>
          </a:p>
          <a:p>
            <a:pPr lvl="1">
              <a:lnSpc>
                <a:spcPct val="100000"/>
              </a:lnSpc>
              <a:buFont typeface="Wingdings" panose="05000000000000000000" pitchFamily="2" charset="2"/>
              <a:buChar char="Ø"/>
            </a:pPr>
            <a:r>
              <a:rPr kumimoji="1" lang="en-US" altLang="zh-TW" sz="2800" b="1" dirty="0"/>
              <a:t>Branding your component</a:t>
            </a:r>
            <a:endParaRPr kumimoji="1" lang="zh-TW" altLang="en-US" sz="2800" b="1" dirty="0"/>
          </a:p>
        </p:txBody>
      </p:sp>
      <p:pic>
        <p:nvPicPr>
          <p:cNvPr id="4" name="圖片 3"/>
          <p:cNvPicPr>
            <a:picLocks noChangeAspect="1"/>
          </p:cNvPicPr>
          <p:nvPr/>
        </p:nvPicPr>
        <p:blipFill>
          <a:blip r:embed="rId2"/>
          <a:stretch>
            <a:fillRect/>
          </a:stretch>
        </p:blipFill>
        <p:spPr>
          <a:xfrm>
            <a:off x="675408" y="4801799"/>
            <a:ext cx="10929413" cy="1749570"/>
          </a:xfrm>
          <a:prstGeom prst="rect">
            <a:avLst/>
          </a:prstGeom>
        </p:spPr>
      </p:pic>
    </p:spTree>
    <p:extLst>
      <p:ext uri="{BB962C8B-B14F-4D97-AF65-F5344CB8AC3E}">
        <p14:creationId xmlns:p14="http://schemas.microsoft.com/office/powerpoint/2010/main" val="345610227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en-US" altLang="zh-TW" b="1" dirty="0"/>
              <a:t>Brand </a:t>
            </a:r>
            <a:r>
              <a:rPr lang="en-US" altLang="zh-TW" b="1" dirty="0"/>
              <a:t>innovation</a:t>
            </a:r>
            <a:r>
              <a:rPr lang="zh-TW" altLang="en-US" b="1" dirty="0"/>
              <a:t> </a:t>
            </a:r>
            <a:r>
              <a:rPr lang="en-US" altLang="zh-TW" b="1" dirty="0"/>
              <a:t>story </a:t>
            </a:r>
            <a:endParaRPr kumimoji="1" lang="zh-TW" altLang="en-US" sz="2800" dirty="0"/>
          </a:p>
        </p:txBody>
      </p:sp>
      <p:sp>
        <p:nvSpPr>
          <p:cNvPr id="3" name="內容版面配置區 2"/>
          <p:cNvSpPr>
            <a:spLocks noGrp="1"/>
          </p:cNvSpPr>
          <p:nvPr>
            <p:ph idx="1"/>
          </p:nvPr>
        </p:nvSpPr>
        <p:spPr>
          <a:xfrm>
            <a:off x="838198" y="1825625"/>
            <a:ext cx="10916479" cy="2865645"/>
          </a:xfrm>
        </p:spPr>
        <p:txBody>
          <a:bodyPr>
            <a:normAutofit fontScale="92500" lnSpcReduction="10000"/>
          </a:bodyPr>
          <a:lstStyle/>
          <a:p>
            <a:pPr marL="0" indent="0">
              <a:buNone/>
            </a:pPr>
            <a:r>
              <a:rPr lang="en-US" altLang="zh-TW" b="1" dirty="0" smtClean="0"/>
              <a:t>Virgin(</a:t>
            </a:r>
            <a:r>
              <a:rPr lang="zh-TW" altLang="en-US" b="1" dirty="0" smtClean="0"/>
              <a:t>維</a:t>
            </a:r>
            <a:r>
              <a:rPr lang="zh-TW" altLang="en-US" b="1" dirty="0"/>
              <a:t>珍集團</a:t>
            </a:r>
            <a:r>
              <a:rPr lang="en-US" altLang="zh-TW" b="1" dirty="0"/>
              <a:t>)</a:t>
            </a:r>
            <a:endParaRPr lang="zh-TW" altLang="en-US" b="1" dirty="0"/>
          </a:p>
          <a:p>
            <a:pPr marL="0" indent="0">
              <a:buNone/>
            </a:pPr>
            <a:endParaRPr lang="zh-TW" altLang="en-US" b="1" dirty="0"/>
          </a:p>
          <a:p>
            <a:r>
              <a:rPr lang="en-US" altLang="zh-TW" dirty="0"/>
              <a:t>Start form music industry(Virgin Record Shop).</a:t>
            </a:r>
          </a:p>
          <a:p>
            <a:r>
              <a:rPr lang="en-US" altLang="zh-TW" dirty="0"/>
              <a:t>Cross-field investment in many industry, such as Virgin </a:t>
            </a:r>
            <a:r>
              <a:rPr lang="en-US" altLang="zh-TW" dirty="0" err="1"/>
              <a:t>Altanic</a:t>
            </a:r>
            <a:r>
              <a:rPr lang="en-US" altLang="zh-TW" dirty="0"/>
              <a:t> Airways, Virgin Active. </a:t>
            </a:r>
            <a:endParaRPr kumimoji="1" lang="en-US" altLang="zh-TW" sz="2800" dirty="0"/>
          </a:p>
          <a:p>
            <a:r>
              <a:rPr lang="en-US" altLang="zh-TW" dirty="0"/>
              <a:t>Each subsidiary company runs independently, makes the fail investment be unable to influence the parent company .</a:t>
            </a:r>
            <a:endParaRPr kumimoji="1" lang="en-US" altLang="zh-TW" dirty="0"/>
          </a:p>
          <a:p>
            <a:endParaRPr kumimoji="1" lang="zh-TW" altLang="en-US" sz="2800" dirty="0"/>
          </a:p>
        </p:txBody>
      </p:sp>
      <p:pic>
        <p:nvPicPr>
          <p:cNvPr id="6" name="圖片 5"/>
          <p:cNvPicPr>
            <a:picLocks noChangeAspect="1"/>
          </p:cNvPicPr>
          <p:nvPr/>
        </p:nvPicPr>
        <p:blipFill rotWithShape="1">
          <a:blip r:embed="rId2" cstate="print">
            <a:extLst>
              <a:ext uri="{28A0092B-C50C-407E-A947-70E740481C1C}">
                <a14:useLocalDpi xmlns:a14="http://schemas.microsoft.com/office/drawing/2010/main" val="0"/>
              </a:ext>
            </a:extLst>
          </a:blip>
          <a:srcRect l="21573" t="3870" r="6427" b="8161"/>
          <a:stretch/>
        </p:blipFill>
        <p:spPr>
          <a:xfrm rot="5400000">
            <a:off x="4979735" y="1964869"/>
            <a:ext cx="1775819" cy="7029788"/>
          </a:xfrm>
          <a:prstGeom prst="rect">
            <a:avLst/>
          </a:prstGeom>
        </p:spPr>
      </p:pic>
    </p:spTree>
    <p:extLst>
      <p:ext uri="{BB962C8B-B14F-4D97-AF65-F5344CB8AC3E}">
        <p14:creationId xmlns:p14="http://schemas.microsoft.com/office/powerpoint/2010/main" val="422007836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dirty="0"/>
          </a:p>
        </p:txBody>
      </p:sp>
      <p:graphicFrame>
        <p:nvGraphicFramePr>
          <p:cNvPr id="4" name="內容版面配置區 6"/>
          <p:cNvGraphicFramePr>
            <a:graphicFrameLocks/>
          </p:cNvGraphicFramePr>
          <p:nvPr>
            <p:extLst>
              <p:ext uri="{D42A27DB-BD31-4B8C-83A1-F6EECF244321}">
                <p14:modId xmlns:p14="http://schemas.microsoft.com/office/powerpoint/2010/main" val="3568012347"/>
              </p:ext>
            </p:extLst>
          </p:nvPr>
        </p:nvGraphicFramePr>
        <p:xfrm>
          <a:off x="838200" y="581024"/>
          <a:ext cx="10515600" cy="5734048"/>
        </p:xfrm>
        <a:graphic>
          <a:graphicData uri="http://schemas.openxmlformats.org/drawingml/2006/table">
            <a:tbl>
              <a:tblPr firstRow="1" bandRow="1">
                <a:tableStyleId>{8A107856-5554-42FB-B03E-39F5DBC370BA}</a:tableStyleId>
              </a:tblPr>
              <a:tblGrid>
                <a:gridCol w="749968">
                  <a:extLst>
                    <a:ext uri="{9D8B030D-6E8A-4147-A177-3AD203B41FA5}">
                      <a16:colId xmlns:a16="http://schemas.microsoft.com/office/drawing/2014/main" xmlns="" val="20000"/>
                    </a:ext>
                  </a:extLst>
                </a:gridCol>
                <a:gridCol w="4882816">
                  <a:extLst>
                    <a:ext uri="{9D8B030D-6E8A-4147-A177-3AD203B41FA5}">
                      <a16:colId xmlns:a16="http://schemas.microsoft.com/office/drawing/2014/main" xmlns="" val="1632371265"/>
                    </a:ext>
                  </a:extLst>
                </a:gridCol>
                <a:gridCol w="4882816">
                  <a:extLst>
                    <a:ext uri="{9D8B030D-6E8A-4147-A177-3AD203B41FA5}">
                      <a16:colId xmlns:a16="http://schemas.microsoft.com/office/drawing/2014/main" xmlns="" val="379310559"/>
                    </a:ext>
                  </a:extLst>
                </a:gridCol>
              </a:tblGrid>
              <a:tr h="1433512">
                <a:tc rowSpan="4">
                  <a:txBody>
                    <a:bodyPr/>
                    <a:lstStyle/>
                    <a:p>
                      <a:pPr algn="ctr"/>
                      <a:r>
                        <a:rPr lang="zh-TW" altLang="en-US" sz="3200" b="1" dirty="0">
                          <a:solidFill>
                            <a:schemeClr val="bg1"/>
                          </a:solidFill>
                        </a:rPr>
                        <a:t>品牌創新</a:t>
                      </a:r>
                    </a:p>
                  </a:txBody>
                  <a:tcPr vert="eaVert" anchor="ctr">
                    <a:solidFill>
                      <a:srgbClr val="F26321"/>
                    </a:solidFill>
                  </a:tcPr>
                </a:tc>
                <a:tc>
                  <a:txBody>
                    <a:bodyPr/>
                    <a:lstStyle/>
                    <a:p>
                      <a:pPr marL="0" algn="l" defTabSz="914400" rtl="0" eaLnBrk="1" latinLnBrk="0" hangingPunct="1"/>
                      <a:r>
                        <a:rPr lang="zh-TW" altLang="en-US" sz="2000" b="1" kern="1200" dirty="0"/>
                        <a:t>品牌延伸 </a:t>
                      </a:r>
                      <a:r>
                        <a:rPr lang="en-US" altLang="zh-TW" sz="2000" b="1" kern="1200" dirty="0"/>
                        <a:t>Brand Extension</a:t>
                      </a:r>
                    </a:p>
                    <a:p>
                      <a:pPr marL="0" algn="l" defTabSz="914400" rtl="0" eaLnBrk="1" latinLnBrk="0" hangingPunct="1"/>
                      <a:r>
                        <a:rPr lang="zh-TW" altLang="en-US" sz="2000" b="0" kern="1200" dirty="0"/>
                        <a:t>在現有品牌下提供新的產品或服務。</a:t>
                      </a:r>
                      <a:endParaRPr lang="en-US" altLang="zh-TW" sz="2000" b="0" kern="1200" dirty="0">
                        <a:solidFill>
                          <a:schemeClr val="dk1"/>
                        </a:solidFill>
                        <a:latin typeface="+mn-lt"/>
                        <a:ea typeface="+mn-ea"/>
                        <a:cs typeface="+mn-cs"/>
                      </a:endParaRPr>
                    </a:p>
                  </a:txBody>
                  <a:tcPr anchor="ctr"/>
                </a:tc>
                <a:tc>
                  <a:txBody>
                    <a:bodyPr/>
                    <a:lstStyle/>
                    <a:p>
                      <a:pPr marL="0" algn="l" defTabSz="914400" rtl="0" eaLnBrk="1" latinLnBrk="0" hangingPunct="1"/>
                      <a:r>
                        <a:rPr lang="zh-TW" altLang="en-US" sz="2000" b="1" kern="1200" dirty="0"/>
                        <a:t>關鍵零組件品牌 </a:t>
                      </a:r>
                      <a:r>
                        <a:rPr lang="en-US" altLang="zh-TW" sz="2000" b="1" kern="1200" dirty="0"/>
                        <a:t>Component Branding</a:t>
                      </a:r>
                    </a:p>
                    <a:p>
                      <a:pPr marL="0" algn="l" defTabSz="914400" rtl="0" eaLnBrk="1" latinLnBrk="0" hangingPunct="1"/>
                      <a:r>
                        <a:rPr lang="zh-TW" altLang="en-US" sz="2000" b="0" kern="1200" dirty="0"/>
                        <a:t>為商品內的某個零組件建立品牌，讓整個商品更有價值。</a:t>
                      </a:r>
                      <a:endParaRPr lang="en-US" altLang="zh-TW" sz="2000" b="0" kern="1200" dirty="0">
                        <a:solidFill>
                          <a:schemeClr val="dk1"/>
                        </a:solidFill>
                        <a:latin typeface="+mn-lt"/>
                        <a:ea typeface="+mn-ea"/>
                        <a:cs typeface="+mn-cs"/>
                      </a:endParaRPr>
                    </a:p>
                  </a:txBody>
                  <a:tcPr anchor="ctr"/>
                </a:tc>
                <a:extLst>
                  <a:ext uri="{0D108BD9-81ED-4DB2-BD59-A6C34878D82A}">
                    <a16:rowId xmlns:a16="http://schemas.microsoft.com/office/drawing/2014/main" xmlns="" val="10001"/>
                  </a:ext>
                </a:extLst>
              </a:tr>
              <a:tr h="1433512">
                <a:tc vMerge="1">
                  <a:txBody>
                    <a:bodyPr/>
                    <a:lstStyle/>
                    <a:p>
                      <a:pPr marL="0" algn="l" defTabSz="914400" rtl="0" eaLnBrk="1" latinLnBrk="0" hangingPunct="1"/>
                      <a:endParaRPr lang="en-US" altLang="zh-TW" sz="2200" b="0" kern="1200" dirty="0">
                        <a:solidFill>
                          <a:schemeClr val="dk1"/>
                        </a:solidFill>
                        <a:latin typeface="+mn-lt"/>
                        <a:ea typeface="+mn-ea"/>
                        <a:cs typeface="+mn-cs"/>
                      </a:endParaRPr>
                    </a:p>
                  </a:txBody>
                  <a:tcPr/>
                </a:tc>
                <a:tc>
                  <a:txBody>
                    <a:bodyPr/>
                    <a:lstStyle/>
                    <a:p>
                      <a:pPr marL="0" algn="l" defTabSz="914400" rtl="0" eaLnBrk="1" latinLnBrk="0" hangingPunct="1"/>
                      <a:r>
                        <a:rPr lang="zh-TW" altLang="en-US" sz="2000" b="1" kern="1200" dirty="0"/>
                        <a:t>品牌槓桿 </a:t>
                      </a:r>
                      <a:r>
                        <a:rPr lang="en-US" altLang="zh-TW" sz="2000" b="1" kern="1200" dirty="0"/>
                        <a:t>Brand Leverage</a:t>
                      </a:r>
                    </a:p>
                    <a:p>
                      <a:pPr marL="0" algn="l" defTabSz="914400" rtl="0" eaLnBrk="1" latinLnBrk="0" hangingPunct="1"/>
                      <a:r>
                        <a:rPr lang="zh-TW" altLang="en-US" sz="2000" b="0" kern="1200" dirty="0"/>
                        <a:t>允許其他人使用你的品牌，讓他們借用你的信譽，拓展公司的影響力。</a:t>
                      </a:r>
                      <a:endParaRPr lang="en-US" altLang="zh-TW" sz="2000" b="0" kern="1200" dirty="0">
                        <a:solidFill>
                          <a:schemeClr val="dk1"/>
                        </a:solidFill>
                        <a:latin typeface="+mn-lt"/>
                        <a:ea typeface="+mn-ea"/>
                        <a:cs typeface="+mn-cs"/>
                      </a:endParaRPr>
                    </a:p>
                  </a:txBody>
                  <a:tcPr anchor="ctr">
                    <a:solidFill>
                      <a:srgbClr val="FCDBCC"/>
                    </a:solidFill>
                  </a:tcPr>
                </a:tc>
                <a:tc>
                  <a:txBody>
                    <a:bodyPr/>
                    <a:lstStyle/>
                    <a:p>
                      <a:pPr marL="0" algn="l" defTabSz="914400" rtl="0" eaLnBrk="1" latinLnBrk="0" hangingPunct="1"/>
                      <a:r>
                        <a:rPr lang="zh-TW" altLang="en-US" sz="2000" b="1" kern="1200" dirty="0"/>
                        <a:t>自有品牌 </a:t>
                      </a:r>
                      <a:r>
                        <a:rPr lang="en-US" altLang="zh-TW" sz="2000" b="1" kern="1200" dirty="0"/>
                        <a:t>Private Label</a:t>
                      </a:r>
                    </a:p>
                    <a:p>
                      <a:pPr marL="0" algn="l" defTabSz="914400" rtl="0" eaLnBrk="1" latinLnBrk="0" hangingPunct="1"/>
                      <a:r>
                        <a:rPr lang="zh-TW" altLang="en-US" sz="2000" kern="1200" dirty="0"/>
                        <a:t>在別人製作的商品上使用自家公司的品牌銷售。</a:t>
                      </a:r>
                      <a:endParaRPr lang="en-US" altLang="zh-TW" sz="2000" b="0" kern="1200" dirty="0">
                        <a:solidFill>
                          <a:schemeClr val="dk1"/>
                        </a:solidFill>
                        <a:latin typeface="+mn-lt"/>
                        <a:ea typeface="+mn-ea"/>
                        <a:cs typeface="+mn-cs"/>
                      </a:endParaRPr>
                    </a:p>
                  </a:txBody>
                  <a:tcPr anchor="ctr">
                    <a:solidFill>
                      <a:srgbClr val="FCDBCC"/>
                    </a:solidFill>
                  </a:tcPr>
                </a:tc>
                <a:extLst>
                  <a:ext uri="{0D108BD9-81ED-4DB2-BD59-A6C34878D82A}">
                    <a16:rowId xmlns:a16="http://schemas.microsoft.com/office/drawing/2014/main" xmlns="" val="10002"/>
                  </a:ext>
                </a:extLst>
              </a:tr>
              <a:tr h="1433512">
                <a:tc vMerge="1">
                  <a:txBody>
                    <a:bodyPr/>
                    <a:lstStyle/>
                    <a:p>
                      <a:pPr marL="0" algn="l" defTabSz="914400" rtl="0" eaLnBrk="1" latinLnBrk="0" hangingPunct="1"/>
                      <a:endParaRPr lang="en-US" altLang="zh-TW" sz="2200" b="0" kern="1200" dirty="0">
                        <a:solidFill>
                          <a:schemeClr val="dk1"/>
                        </a:solidFill>
                        <a:latin typeface="+mn-lt"/>
                        <a:ea typeface="+mn-ea"/>
                        <a:cs typeface="+mn-cs"/>
                      </a:endParaRPr>
                    </a:p>
                  </a:txBody>
                  <a:tcPr/>
                </a:tc>
                <a:tc>
                  <a:txBody>
                    <a:bodyPr/>
                    <a:lstStyle/>
                    <a:p>
                      <a:pPr marL="0" algn="l" defTabSz="914400" rtl="0" eaLnBrk="1" latinLnBrk="0" hangingPunct="1"/>
                      <a:r>
                        <a:rPr lang="zh-TW" altLang="en-US" sz="2000" b="1" kern="1200" dirty="0"/>
                        <a:t>認證 </a:t>
                      </a:r>
                      <a:r>
                        <a:rPr lang="en-US" altLang="zh-TW" sz="2000" b="1" kern="1200" dirty="0"/>
                        <a:t>Certification</a:t>
                      </a:r>
                    </a:p>
                    <a:p>
                      <a:pPr marL="0" algn="l" defTabSz="914400" rtl="0" eaLnBrk="1" latinLnBrk="0" hangingPunct="1"/>
                      <a:r>
                        <a:rPr lang="zh-TW" altLang="en-US" sz="2000" kern="1200" dirty="0"/>
                        <a:t>開發一個品牌或標誌，以代表或確保協力廠商的商品符合某些必要的特性。</a:t>
                      </a:r>
                      <a:endParaRPr lang="en-US" altLang="zh-TW" sz="2000" b="0" kern="1200" dirty="0">
                        <a:solidFill>
                          <a:schemeClr val="dk1"/>
                        </a:solidFill>
                        <a:latin typeface="+mn-lt"/>
                        <a:ea typeface="+mn-ea"/>
                        <a:cs typeface="+mn-cs"/>
                      </a:endParaRPr>
                    </a:p>
                  </a:txBody>
                  <a:tcPr anchor="ctr"/>
                </a:tc>
                <a:tc>
                  <a:txBody>
                    <a:bodyPr/>
                    <a:lstStyle/>
                    <a:p>
                      <a:pPr marL="0" algn="l" defTabSz="914400" rtl="0" eaLnBrk="1" latinLnBrk="0" hangingPunct="1"/>
                      <a:r>
                        <a:rPr lang="zh-TW" altLang="en-US" sz="2000" b="1" kern="1200" dirty="0"/>
                        <a:t>資訊透明 </a:t>
                      </a:r>
                      <a:r>
                        <a:rPr lang="en-US" altLang="zh-TW" sz="2000" b="1" kern="1200" dirty="0"/>
                        <a:t>Transparency</a:t>
                      </a:r>
                    </a:p>
                    <a:p>
                      <a:pPr marL="0" algn="l" defTabSz="914400" rtl="0" eaLnBrk="1" latinLnBrk="0" hangingPunct="1"/>
                      <a:r>
                        <a:rPr lang="zh-TW" altLang="en-US" sz="2000" kern="1200" dirty="0"/>
                        <a:t>讓顧客看到你的經營方式，參與你的品牌塑造和商品設計。</a:t>
                      </a:r>
                      <a:endParaRPr lang="en-US" altLang="zh-TW" sz="2000" b="0" kern="1200" dirty="0">
                        <a:solidFill>
                          <a:schemeClr val="dk1"/>
                        </a:solidFill>
                        <a:latin typeface="+mn-lt"/>
                        <a:ea typeface="+mn-ea"/>
                        <a:cs typeface="+mn-cs"/>
                      </a:endParaRPr>
                    </a:p>
                  </a:txBody>
                  <a:tcPr anchor="ctr"/>
                </a:tc>
                <a:extLst>
                  <a:ext uri="{0D108BD9-81ED-4DB2-BD59-A6C34878D82A}">
                    <a16:rowId xmlns:a16="http://schemas.microsoft.com/office/drawing/2014/main" xmlns="" val="10003"/>
                  </a:ext>
                </a:extLst>
              </a:tr>
              <a:tr h="1433512">
                <a:tc vMerge="1">
                  <a:txBody>
                    <a:bodyPr/>
                    <a:lstStyle/>
                    <a:p>
                      <a:pPr marL="0" algn="l" defTabSz="914400" rtl="0" eaLnBrk="1" latinLnBrk="0" hangingPunct="1"/>
                      <a:endParaRPr lang="en-US" altLang="zh-TW" sz="2200" b="0" kern="1200" dirty="0">
                        <a:solidFill>
                          <a:schemeClr val="dk1"/>
                        </a:solidFill>
                        <a:latin typeface="+mn-lt"/>
                        <a:ea typeface="+mn-ea"/>
                        <a:cs typeface="+mn-cs"/>
                      </a:endParaRPr>
                    </a:p>
                  </a:txBody>
                  <a:tcPr/>
                </a:tc>
                <a:tc>
                  <a:txBody>
                    <a:bodyPr/>
                    <a:lstStyle/>
                    <a:p>
                      <a:pPr marL="0" algn="l" defTabSz="914400" rtl="0" eaLnBrk="1" latinLnBrk="0" hangingPunct="1"/>
                      <a:r>
                        <a:rPr lang="zh-TW" altLang="en-US" sz="2000" b="1" kern="1200" dirty="0"/>
                        <a:t>聯合品牌</a:t>
                      </a:r>
                      <a:r>
                        <a:rPr lang="en-US" altLang="zh-TW" sz="2000" b="1" kern="1200" dirty="0"/>
                        <a:t> Co-Branding</a:t>
                      </a:r>
                    </a:p>
                    <a:p>
                      <a:pPr marL="0" algn="l" defTabSz="914400" rtl="0" eaLnBrk="1" latinLnBrk="0" hangingPunct="1"/>
                      <a:r>
                        <a:rPr lang="zh-TW" altLang="en-US" sz="2000" kern="1200" dirty="0"/>
                        <a:t>結合不同品牌，強化彼此的重要特質，或增加商品的可信度。</a:t>
                      </a:r>
                      <a:endParaRPr lang="en-US" altLang="zh-TW" sz="2000" b="0" kern="1200" dirty="0">
                        <a:solidFill>
                          <a:schemeClr val="dk1"/>
                        </a:solidFill>
                        <a:latin typeface="+mn-lt"/>
                        <a:ea typeface="+mn-ea"/>
                        <a:cs typeface="+mn-cs"/>
                      </a:endParaRPr>
                    </a:p>
                  </a:txBody>
                  <a:tcPr anchor="ctr">
                    <a:solidFill>
                      <a:srgbClr val="FCDBCC"/>
                    </a:solidFill>
                  </a:tcPr>
                </a:tc>
                <a:tc>
                  <a:txBody>
                    <a:bodyPr/>
                    <a:lstStyle/>
                    <a:p>
                      <a:pPr marL="0" algn="l" defTabSz="914400" rtl="0" eaLnBrk="1" latinLnBrk="0" hangingPunct="1"/>
                      <a:r>
                        <a:rPr lang="zh-TW" altLang="en-US" sz="2000" b="1" kern="1200" dirty="0"/>
                        <a:t>一致的價值 </a:t>
                      </a:r>
                      <a:r>
                        <a:rPr lang="en-US" altLang="zh-TW" sz="2000" b="1" kern="1200" dirty="0"/>
                        <a:t>Values Alignment</a:t>
                      </a:r>
                    </a:p>
                    <a:p>
                      <a:pPr marL="0" algn="l" defTabSz="914400" rtl="0" eaLnBrk="1" latinLnBrk="0" hangingPunct="1"/>
                      <a:r>
                        <a:rPr lang="zh-TW" altLang="en-US" sz="2000" kern="1200" dirty="0"/>
                        <a:t>讓你的品牌代表某個理念或價值觀，在公司的各方面都一致傳達那個訊息。</a:t>
                      </a:r>
                      <a:endParaRPr lang="zh-TW" altLang="en-US" sz="2000" b="0" kern="1200" dirty="0">
                        <a:solidFill>
                          <a:schemeClr val="dk1"/>
                        </a:solidFill>
                        <a:latin typeface="+mn-lt"/>
                        <a:ea typeface="+mn-ea"/>
                        <a:cs typeface="+mn-cs"/>
                      </a:endParaRPr>
                    </a:p>
                  </a:txBody>
                  <a:tcPr anchor="ctr">
                    <a:solidFill>
                      <a:srgbClr val="FCDBCC"/>
                    </a:solid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42606756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en-US" altLang="zh-TW" b="1" dirty="0"/>
              <a:t>Customer Engagement</a:t>
            </a:r>
            <a:r>
              <a:rPr kumimoji="1" lang="zh-TW" altLang="en-US" dirty="0"/>
              <a:t/>
            </a:r>
            <a:br>
              <a:rPr kumimoji="1" lang="zh-TW" altLang="en-US" dirty="0"/>
            </a:br>
            <a:r>
              <a:rPr kumimoji="1" lang="en-US" altLang="zh-TW" sz="2800" dirty="0"/>
              <a:t>How You Foster Compelling Interactions</a:t>
            </a:r>
            <a:endParaRPr kumimoji="1" lang="zh-TW" altLang="en-US" sz="2800" dirty="0"/>
          </a:p>
        </p:txBody>
      </p:sp>
      <p:sp>
        <p:nvSpPr>
          <p:cNvPr id="3" name="內容版面配置區 2"/>
          <p:cNvSpPr>
            <a:spLocks noGrp="1"/>
          </p:cNvSpPr>
          <p:nvPr>
            <p:ph idx="1"/>
          </p:nvPr>
        </p:nvSpPr>
        <p:spPr/>
        <p:txBody>
          <a:bodyPr>
            <a:normAutofit/>
          </a:bodyPr>
          <a:lstStyle/>
          <a:p>
            <a:r>
              <a:rPr kumimoji="1" lang="en-US" altLang="zh-TW" dirty="0">
                <a:solidFill>
                  <a:srgbClr val="F26321"/>
                </a:solidFill>
              </a:rPr>
              <a:t>Understanding the deep-seated aspirations of customers and users</a:t>
            </a:r>
          </a:p>
          <a:p>
            <a:r>
              <a:rPr lang="en-US" altLang="zh-TW" dirty="0">
                <a:solidFill>
                  <a:srgbClr val="F26321"/>
                </a:solidFill>
              </a:rPr>
              <a:t>provide broad avenues for exploration</a:t>
            </a:r>
          </a:p>
          <a:p>
            <a:r>
              <a:rPr lang="en-US" altLang="zh-TW" dirty="0">
                <a:solidFill>
                  <a:srgbClr val="F26321"/>
                </a:solidFill>
              </a:rPr>
              <a:t>help people find ways to make parts of their lives more memorable, fulfilling, delightful — even magical.</a:t>
            </a:r>
            <a:endParaRPr kumimoji="1" lang="en-US" altLang="zh-TW" dirty="0">
              <a:solidFill>
                <a:srgbClr val="F26321"/>
              </a:solidFill>
            </a:endParaRPr>
          </a:p>
        </p:txBody>
      </p:sp>
      <p:pic>
        <p:nvPicPr>
          <p:cNvPr id="4" name="圖片 3"/>
          <p:cNvPicPr>
            <a:picLocks noChangeAspect="1"/>
          </p:cNvPicPr>
          <p:nvPr/>
        </p:nvPicPr>
        <p:blipFill>
          <a:blip r:embed="rId2"/>
          <a:stretch>
            <a:fillRect/>
          </a:stretch>
        </p:blipFill>
        <p:spPr>
          <a:xfrm>
            <a:off x="708622" y="4816601"/>
            <a:ext cx="10760578" cy="1646543"/>
          </a:xfrm>
          <a:prstGeom prst="rect">
            <a:avLst/>
          </a:prstGeom>
        </p:spPr>
      </p:pic>
    </p:spTree>
    <p:extLst>
      <p:ext uri="{BB962C8B-B14F-4D97-AF65-F5344CB8AC3E}">
        <p14:creationId xmlns:p14="http://schemas.microsoft.com/office/powerpoint/2010/main" val="344158313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en-US" altLang="zh-TW" sz="4000" b="1" dirty="0"/>
              <a:t>Customer Engagement </a:t>
            </a:r>
            <a:r>
              <a:rPr lang="en-US" altLang="zh-TW" sz="4000" b="1" dirty="0"/>
              <a:t>innovation</a:t>
            </a:r>
            <a:r>
              <a:rPr lang="zh-TW" altLang="en-US" sz="4000" b="1" dirty="0"/>
              <a:t> </a:t>
            </a:r>
            <a:r>
              <a:rPr lang="en-US" altLang="zh-TW" sz="4000" b="1" dirty="0"/>
              <a:t>story </a:t>
            </a:r>
            <a:endParaRPr kumimoji="1" lang="zh-TW" altLang="en-US" sz="2400" dirty="0"/>
          </a:p>
        </p:txBody>
      </p:sp>
      <p:sp>
        <p:nvSpPr>
          <p:cNvPr id="3" name="內容版面配置區 2"/>
          <p:cNvSpPr>
            <a:spLocks noGrp="1"/>
          </p:cNvSpPr>
          <p:nvPr>
            <p:ph idx="1"/>
          </p:nvPr>
        </p:nvSpPr>
        <p:spPr>
          <a:xfrm>
            <a:off x="838199" y="1825625"/>
            <a:ext cx="10691192" cy="2952012"/>
          </a:xfrm>
        </p:spPr>
        <p:txBody>
          <a:bodyPr>
            <a:normAutofit/>
          </a:bodyPr>
          <a:lstStyle/>
          <a:p>
            <a:pPr marL="0" indent="0">
              <a:buNone/>
            </a:pPr>
            <a:r>
              <a:rPr lang="en-US" altLang="zh-TW" b="1" dirty="0"/>
              <a:t>Blizzard Entertainment (</a:t>
            </a:r>
            <a:r>
              <a:rPr lang="zh-TW" altLang="en-US" b="1" dirty="0"/>
              <a:t>暴雪娛樂</a:t>
            </a:r>
            <a:r>
              <a:rPr lang="en-US" altLang="zh-TW" b="1" smtClean="0"/>
              <a:t>)</a:t>
            </a:r>
            <a:endParaRPr lang="zh-TW" altLang="en-US" b="1" dirty="0"/>
          </a:p>
          <a:p>
            <a:r>
              <a:rPr lang="en-US" altLang="zh-TW" dirty="0"/>
              <a:t>Built Massively Multiplayer Online Role-Playing Games to make players cooperate with each other.</a:t>
            </a:r>
          </a:p>
          <a:p>
            <a:r>
              <a:rPr lang="en-US" altLang="zh-TW" dirty="0"/>
              <a:t>Focus on making the best user experience in the games.</a:t>
            </a:r>
            <a:endParaRPr kumimoji="1" lang="en-US" altLang="zh-TW" sz="2800" dirty="0"/>
          </a:p>
          <a:p>
            <a:r>
              <a:rPr kumimoji="1" lang="en-US" altLang="zh-TW" dirty="0"/>
              <a:t>Establish the Online Forum to encourage players discuss with each other, get them involve in the game groups.</a:t>
            </a:r>
          </a:p>
          <a:p>
            <a:pPr marL="0" indent="0">
              <a:buNone/>
            </a:pPr>
            <a:endParaRPr kumimoji="1" lang="zh-TW" altLang="en-US" sz="2800" dirty="0"/>
          </a:p>
        </p:txBody>
      </p:sp>
      <p:pic>
        <p:nvPicPr>
          <p:cNvPr id="4" name="圖片 3"/>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4095" t="11380" r="5388" b="3716"/>
          <a:stretch/>
        </p:blipFill>
        <p:spPr>
          <a:xfrm rot="16200000">
            <a:off x="5239086" y="2207001"/>
            <a:ext cx="2232991" cy="7069008"/>
          </a:xfrm>
          <a:prstGeom prst="rect">
            <a:avLst/>
          </a:prstGeom>
        </p:spPr>
      </p:pic>
    </p:spTree>
    <p:extLst>
      <p:ext uri="{BB962C8B-B14F-4D97-AF65-F5344CB8AC3E}">
        <p14:creationId xmlns:p14="http://schemas.microsoft.com/office/powerpoint/2010/main" val="243286070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2757007614"/>
              </p:ext>
            </p:extLst>
          </p:nvPr>
        </p:nvGraphicFramePr>
        <p:xfrm>
          <a:off x="838200" y="568324"/>
          <a:ext cx="10515600" cy="5756275"/>
        </p:xfrm>
        <a:graphic>
          <a:graphicData uri="http://schemas.openxmlformats.org/drawingml/2006/table">
            <a:tbl>
              <a:tblPr firstRow="1" bandRow="1">
                <a:tableStyleId>{8A107856-5554-42FB-B03E-39F5DBC370BA}</a:tableStyleId>
              </a:tblPr>
              <a:tblGrid>
                <a:gridCol w="713373">
                  <a:extLst>
                    <a:ext uri="{9D8B030D-6E8A-4147-A177-3AD203B41FA5}">
                      <a16:colId xmlns:a16="http://schemas.microsoft.com/office/drawing/2014/main" xmlns="" val="20000"/>
                    </a:ext>
                  </a:extLst>
                </a:gridCol>
                <a:gridCol w="4534902">
                  <a:extLst>
                    <a:ext uri="{9D8B030D-6E8A-4147-A177-3AD203B41FA5}">
                      <a16:colId xmlns:a16="http://schemas.microsoft.com/office/drawing/2014/main" xmlns="" val="601797451"/>
                    </a:ext>
                  </a:extLst>
                </a:gridCol>
                <a:gridCol w="5267325">
                  <a:extLst>
                    <a:ext uri="{9D8B030D-6E8A-4147-A177-3AD203B41FA5}">
                      <a16:colId xmlns:a16="http://schemas.microsoft.com/office/drawing/2014/main" xmlns="" val="20001"/>
                    </a:ext>
                  </a:extLst>
                </a:gridCol>
              </a:tblGrid>
              <a:tr h="1151255">
                <a:tc rowSpan="5">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3200" b="1" kern="1200" dirty="0">
                          <a:solidFill>
                            <a:schemeClr val="bg1"/>
                          </a:solidFill>
                          <a:latin typeface="+mn-lt"/>
                          <a:ea typeface="+mn-ea"/>
                          <a:cs typeface="+mn-cs"/>
                        </a:rPr>
                        <a:t>顧客參與創新</a:t>
                      </a:r>
                      <a:endParaRPr lang="en-US" altLang="zh-TW" sz="3200" b="1" kern="1200" dirty="0">
                        <a:solidFill>
                          <a:schemeClr val="bg1"/>
                        </a:solidFill>
                        <a:latin typeface="+mn-lt"/>
                        <a:ea typeface="+mn-ea"/>
                        <a:cs typeface="+mn-cs"/>
                      </a:endParaRPr>
                    </a:p>
                    <a:p>
                      <a:endParaRPr lang="zh-TW" altLang="en-US" dirty="0"/>
                    </a:p>
                  </a:txBody>
                  <a:tcPr vert="eaVert">
                    <a:solidFill>
                      <a:srgbClr val="F26321"/>
                    </a:solidFill>
                  </a:tcPr>
                </a:tc>
                <a:tc>
                  <a:txBody>
                    <a:bodyPr/>
                    <a:lstStyle/>
                    <a:p>
                      <a:r>
                        <a:rPr lang="zh-TW" altLang="en-US" sz="2000" dirty="0"/>
                        <a:t>自治和權利 </a:t>
                      </a:r>
                      <a:endParaRPr lang="en-US" altLang="zh-TW" sz="2000" dirty="0"/>
                    </a:p>
                    <a:p>
                      <a:r>
                        <a:rPr lang="en-US" altLang="zh-TW" sz="2000" dirty="0"/>
                        <a:t>Autonomy</a:t>
                      </a:r>
                      <a:r>
                        <a:rPr lang="en-US" altLang="zh-TW" sz="2000" baseline="0" dirty="0"/>
                        <a:t> and Authority</a:t>
                      </a:r>
                    </a:p>
                    <a:p>
                      <a:r>
                        <a:rPr lang="zh-TW" altLang="en-US" sz="2000" b="0" baseline="0" dirty="0"/>
                        <a:t>讓顧客自己塑造體驗。</a:t>
                      </a:r>
                      <a:endParaRPr lang="zh-TW" altLang="en-US" sz="2000" b="0" dirty="0"/>
                    </a:p>
                  </a:txBody>
                  <a:tcPr anchor="ctr"/>
                </a:tc>
                <a:tc>
                  <a:txBody>
                    <a:bodyPr/>
                    <a:lstStyle/>
                    <a:p>
                      <a:r>
                        <a:rPr lang="zh-TW" altLang="en-US" sz="2000" dirty="0"/>
                        <a:t>體驗簡化 </a:t>
                      </a:r>
                      <a:endParaRPr lang="en-US" altLang="zh-TW" sz="2000" dirty="0"/>
                    </a:p>
                    <a:p>
                      <a:r>
                        <a:rPr lang="en-US" altLang="zh-TW" sz="2000" dirty="0"/>
                        <a:t>Experience Simplification</a:t>
                      </a:r>
                    </a:p>
                    <a:p>
                      <a:r>
                        <a:rPr lang="zh-TW" altLang="en-US" sz="2000" b="0" dirty="0"/>
                        <a:t>減少複雜度，專注把特定體驗發展到極致。</a:t>
                      </a:r>
                    </a:p>
                  </a:txBody>
                  <a:tcPr anchor="ctr"/>
                </a:tc>
                <a:extLst>
                  <a:ext uri="{0D108BD9-81ED-4DB2-BD59-A6C34878D82A}">
                    <a16:rowId xmlns:a16="http://schemas.microsoft.com/office/drawing/2014/main" xmlns="" val="10001"/>
                  </a:ext>
                </a:extLst>
              </a:tr>
              <a:tr h="1151255">
                <a:tc vMerge="1">
                  <a:txBody>
                    <a:bodyPr/>
                    <a:lstStyle/>
                    <a:p>
                      <a:endParaRPr lang="zh-TW" altLang="en-US" dirty="0"/>
                    </a:p>
                  </a:txBody>
                  <a:tcPr/>
                </a:tc>
                <a:tc>
                  <a:txBody>
                    <a:bodyPr/>
                    <a:lstStyle/>
                    <a:p>
                      <a:r>
                        <a:rPr lang="zh-TW" altLang="en-US" sz="2000" b="1" dirty="0"/>
                        <a:t>社群和歸屬 </a:t>
                      </a:r>
                      <a:r>
                        <a:rPr lang="en-US" altLang="zh-TW" sz="2000" b="1" dirty="0"/>
                        <a:t>Community and Belonging</a:t>
                      </a:r>
                    </a:p>
                    <a:p>
                      <a:r>
                        <a:rPr lang="zh-TW" altLang="en-US" sz="2000" dirty="0"/>
                        <a:t>促進情感聯繫，讓顧客覺得自己是群體或某項活動的一份子。</a:t>
                      </a:r>
                    </a:p>
                  </a:txBody>
                  <a:tcPr anchor="ctr">
                    <a:solidFill>
                      <a:srgbClr val="FCDBCC"/>
                    </a:solidFill>
                  </a:tcPr>
                </a:tc>
                <a:tc>
                  <a:txBody>
                    <a:bodyPr/>
                    <a:lstStyle/>
                    <a:p>
                      <a:r>
                        <a:rPr lang="zh-TW" altLang="en-US" sz="2000" b="1" dirty="0"/>
                        <a:t>精通技能 </a:t>
                      </a:r>
                      <a:r>
                        <a:rPr lang="en-US" altLang="zh-TW" sz="2000" b="1" dirty="0"/>
                        <a:t>Mastery</a:t>
                      </a:r>
                    </a:p>
                    <a:p>
                      <a:r>
                        <a:rPr lang="zh-TW" altLang="en-US" sz="2000" dirty="0"/>
                        <a:t>幫助顧客獲得卓越的技巧，或是某個活動或主題的深入知識。</a:t>
                      </a:r>
                    </a:p>
                  </a:txBody>
                  <a:tcPr anchor="ctr">
                    <a:solidFill>
                      <a:srgbClr val="FCDBCC"/>
                    </a:solidFill>
                  </a:tcPr>
                </a:tc>
                <a:extLst>
                  <a:ext uri="{0D108BD9-81ED-4DB2-BD59-A6C34878D82A}">
                    <a16:rowId xmlns:a16="http://schemas.microsoft.com/office/drawing/2014/main" xmlns="" val="10002"/>
                  </a:ext>
                </a:extLst>
              </a:tr>
              <a:tr h="1151255">
                <a:tc vMerge="1">
                  <a:txBody>
                    <a:bodyPr/>
                    <a:lstStyle/>
                    <a:p>
                      <a:endParaRPr lang="zh-TW" altLang="en-US" dirty="0"/>
                    </a:p>
                  </a:txBody>
                  <a:tcPr/>
                </a:tc>
                <a:tc>
                  <a:txBody>
                    <a:bodyPr/>
                    <a:lstStyle/>
                    <a:p>
                      <a:r>
                        <a:rPr lang="zh-TW" altLang="en-US" sz="2000" b="1" dirty="0"/>
                        <a:t>策展 </a:t>
                      </a:r>
                      <a:r>
                        <a:rPr lang="en-US" altLang="zh-TW" sz="2000" b="1" dirty="0"/>
                        <a:t>Curation</a:t>
                      </a:r>
                    </a:p>
                    <a:p>
                      <a:r>
                        <a:rPr lang="zh-TW" altLang="en-US" sz="2000" dirty="0"/>
                        <a:t>創造獨特的觀點，塑造鮮明的形象，確切提供追隨者想要的東西。</a:t>
                      </a:r>
                    </a:p>
                  </a:txBody>
                  <a:tcPr anchor="ctr"/>
                </a:tc>
                <a:tc>
                  <a:txBody>
                    <a:bodyPr/>
                    <a:lstStyle/>
                    <a:p>
                      <a:r>
                        <a:rPr lang="zh-TW" altLang="en-US" sz="2000" b="1" dirty="0"/>
                        <a:t>個人化 </a:t>
                      </a:r>
                      <a:r>
                        <a:rPr lang="en-US" altLang="zh-TW" sz="2000" b="1" dirty="0"/>
                        <a:t>Personalization</a:t>
                      </a:r>
                    </a:p>
                    <a:p>
                      <a:r>
                        <a:rPr lang="zh-TW" altLang="en-US" sz="2000" dirty="0"/>
                        <a:t>改變標準化商品，以彰顯顧客身分。</a:t>
                      </a:r>
                    </a:p>
                  </a:txBody>
                  <a:tcPr anchor="ctr"/>
                </a:tc>
                <a:extLst>
                  <a:ext uri="{0D108BD9-81ED-4DB2-BD59-A6C34878D82A}">
                    <a16:rowId xmlns:a16="http://schemas.microsoft.com/office/drawing/2014/main" xmlns="" val="10003"/>
                  </a:ext>
                </a:extLst>
              </a:tr>
              <a:tr h="1151255">
                <a:tc vMerge="1">
                  <a:txBody>
                    <a:bodyPr/>
                    <a:lstStyle/>
                    <a:p>
                      <a:endParaRPr lang="zh-TW" altLang="en-US" dirty="0"/>
                    </a:p>
                  </a:txBody>
                  <a:tcPr/>
                </a:tc>
                <a:tc>
                  <a:txBody>
                    <a:bodyPr/>
                    <a:lstStyle/>
                    <a:p>
                      <a:r>
                        <a:rPr lang="zh-TW" altLang="en-US" sz="2000" b="1" dirty="0"/>
                        <a:t>體驗自動化 </a:t>
                      </a:r>
                      <a:r>
                        <a:rPr lang="en-US" altLang="zh-TW" sz="2000" b="1" dirty="0"/>
                        <a:t>Experience Automation</a:t>
                      </a:r>
                    </a:p>
                    <a:p>
                      <a:r>
                        <a:rPr lang="zh-TW" altLang="en-US" sz="2000" dirty="0"/>
                        <a:t>幫助使用者省去重複的勞務，讓生活更輕鬆，覺得新體驗相當美妙。</a:t>
                      </a:r>
                    </a:p>
                  </a:txBody>
                  <a:tcPr anchor="ctr">
                    <a:solidFill>
                      <a:srgbClr val="FCDBCC"/>
                    </a:solidFill>
                  </a:tcPr>
                </a:tc>
                <a:tc>
                  <a:txBody>
                    <a:bodyPr/>
                    <a:lstStyle/>
                    <a:p>
                      <a:r>
                        <a:rPr lang="zh-TW" altLang="en-US" sz="2000" b="1" dirty="0"/>
                        <a:t>地位和肯定 </a:t>
                      </a:r>
                      <a:r>
                        <a:rPr lang="en-US" altLang="zh-TW" sz="2000" b="1" dirty="0"/>
                        <a:t>Status and Recognition</a:t>
                      </a:r>
                    </a:p>
                    <a:p>
                      <a:r>
                        <a:rPr lang="zh-TW" altLang="en-US" sz="2000" dirty="0"/>
                        <a:t>提供有意義的線索，讓使用者與和他互動的人瞭解他的身分特色。</a:t>
                      </a:r>
                      <a:endParaRPr lang="en-US" altLang="zh-TW" sz="2000" dirty="0"/>
                    </a:p>
                  </a:txBody>
                  <a:tcPr anchor="ctr">
                    <a:solidFill>
                      <a:srgbClr val="FCDBCC"/>
                    </a:solidFill>
                  </a:tcPr>
                </a:tc>
                <a:extLst>
                  <a:ext uri="{0D108BD9-81ED-4DB2-BD59-A6C34878D82A}">
                    <a16:rowId xmlns:a16="http://schemas.microsoft.com/office/drawing/2014/main" xmlns="" val="10004"/>
                  </a:ext>
                </a:extLst>
              </a:tr>
              <a:tr h="1151255">
                <a:tc vMerge="1">
                  <a:txBody>
                    <a:bodyPr/>
                    <a:lstStyle/>
                    <a:p>
                      <a:endParaRPr lang="zh-TW" altLang="en-US" dirty="0"/>
                    </a:p>
                  </a:txBody>
                  <a:tcPr/>
                </a:tc>
                <a:tc>
                  <a:txBody>
                    <a:bodyPr/>
                    <a:lstStyle/>
                    <a:p>
                      <a:r>
                        <a:rPr lang="zh-TW" altLang="en-US" sz="2000" b="1" dirty="0"/>
                        <a:t>拓展體驗 </a:t>
                      </a:r>
                      <a:r>
                        <a:rPr lang="en-US" altLang="zh-TW" sz="2000" b="1" dirty="0"/>
                        <a:t>Experience Enabling</a:t>
                      </a:r>
                    </a:p>
                    <a:p>
                      <a:r>
                        <a:rPr lang="zh-TW" altLang="en-US" sz="2000" dirty="0"/>
                        <a:t>提供以往不可能產生的體驗。</a:t>
                      </a:r>
                    </a:p>
                  </a:txBody>
                  <a:tcPr anchor="ctr"/>
                </a:tc>
                <a:tc>
                  <a:txBody>
                    <a:bodyPr/>
                    <a:lstStyle/>
                    <a:p>
                      <a:r>
                        <a:rPr lang="zh-TW" altLang="en-US" sz="2000" b="1" dirty="0"/>
                        <a:t>與眾不同與人性化</a:t>
                      </a:r>
                      <a:r>
                        <a:rPr lang="en-US" altLang="zh-TW" sz="2000" b="1" dirty="0"/>
                        <a:t>Whimsy and Personality</a:t>
                      </a:r>
                    </a:p>
                    <a:p>
                      <a:r>
                        <a:rPr lang="zh-TW" altLang="en-US" sz="2000" dirty="0"/>
                        <a:t>提供人性化商品，傳達充滿活力的品牌訊息。</a:t>
                      </a:r>
                    </a:p>
                  </a:txBody>
                  <a:tcPr anchor="ct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308320792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pic>
        <p:nvPicPr>
          <p:cNvPr id="1026" name="Picture 2" descr="http://d27n205l7rookf.cloudfront.net/wp-content/uploads/2014/06/DUP-694_Fig.1_Ten-types-of-innovation.jpg"/>
          <p:cNvPicPr>
            <a:picLocks noChangeAspect="1" noChangeArrowheads="1"/>
          </p:cNvPicPr>
          <p:nvPr/>
        </p:nvPicPr>
        <p:blipFill rotWithShape="1">
          <a:blip r:embed="rId2">
            <a:extLst>
              <a:ext uri="{28A0092B-C50C-407E-A947-70E740481C1C}">
                <a14:useLocalDpi xmlns:a14="http://schemas.microsoft.com/office/drawing/2010/main" val="0"/>
              </a:ext>
            </a:extLst>
          </a:blip>
          <a:srcRect t="11522"/>
          <a:stretch/>
        </p:blipFill>
        <p:spPr bwMode="auto">
          <a:xfrm>
            <a:off x="503409" y="189635"/>
            <a:ext cx="11108303" cy="65358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330684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3" name="內容版面配置區 2"/>
          <p:cNvSpPr>
            <a:spLocks noGrp="1"/>
          </p:cNvSpPr>
          <p:nvPr>
            <p:ph idx="1"/>
          </p:nvPr>
        </p:nvSpPr>
        <p:spPr/>
        <p:txBody>
          <a:bodyPr/>
          <a:lstStyle/>
          <a:p>
            <a:endParaRPr lang="zh-TW" altLang="en-US"/>
          </a:p>
        </p:txBody>
      </p:sp>
      <p:pic>
        <p:nvPicPr>
          <p:cNvPr id="2050" name="Picture 2" descr="10-types-of-innov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7275" y="202763"/>
            <a:ext cx="6827573" cy="6245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00172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s://image.issuu.com/130412155621-c78651394e2e4bf69adafdb1ec37083e/jpg/page_1.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CrisscrossEtching/>
                    </a14:imgEffect>
                  </a14:imgLayer>
                </a14:imgProps>
              </a:ext>
              <a:ext uri="{28A0092B-C50C-407E-A947-70E740481C1C}">
                <a14:useLocalDpi xmlns:a14="http://schemas.microsoft.com/office/drawing/2010/main" val="0"/>
              </a:ext>
            </a:extLst>
          </a:blip>
          <a:srcRect l="21317" t="9808" r="11854" b="46637"/>
          <a:stretch/>
        </p:blipFill>
        <p:spPr bwMode="auto">
          <a:xfrm flipH="1">
            <a:off x="144377" y="1716689"/>
            <a:ext cx="10289491" cy="514131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xtLst/>
        </p:spPr>
      </p:pic>
      <p:pic>
        <p:nvPicPr>
          <p:cNvPr id="6" name="Picture 2" descr="https://image.issuu.com/130412155621-c78651394e2e4bf69adafdb1ec37083e/jpg/page_1.jpg"/>
          <p:cNvPicPr>
            <a:picLocks noChangeAspect="1" noChangeArrowheads="1"/>
          </p:cNvPicPr>
          <p:nvPr/>
        </p:nvPicPr>
        <p:blipFill rotWithShape="1">
          <a:blip r:embed="rId4">
            <a:extLst>
              <a:ext uri="{28A0092B-C50C-407E-A947-70E740481C1C}">
                <a14:useLocalDpi xmlns:a14="http://schemas.microsoft.com/office/drawing/2010/main" val="0"/>
              </a:ext>
            </a:extLst>
          </a:blip>
          <a:srcRect l="72325" t="74029"/>
          <a:stretch/>
        </p:blipFill>
        <p:spPr bwMode="auto">
          <a:xfrm>
            <a:off x="7413538" y="926688"/>
            <a:ext cx="4033154" cy="4169498"/>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xtLst/>
        </p:spPr>
      </p:pic>
      <p:sp>
        <p:nvSpPr>
          <p:cNvPr id="2" name="標題 1"/>
          <p:cNvSpPr>
            <a:spLocks noGrp="1"/>
          </p:cNvSpPr>
          <p:nvPr>
            <p:ph type="title"/>
          </p:nvPr>
        </p:nvSpPr>
        <p:spPr>
          <a:xfrm>
            <a:off x="3747700" y="703149"/>
            <a:ext cx="6936342" cy="1558787"/>
          </a:xfrm>
        </p:spPr>
        <p:txBody>
          <a:bodyPr>
            <a:normAutofit/>
          </a:bodyPr>
          <a:lstStyle/>
          <a:p>
            <a:r>
              <a:rPr lang="en-US" altLang="zh-TW" sz="5000" b="1" dirty="0">
                <a:latin typeface="微軟正黑體" panose="020B0604030504040204" pitchFamily="34" charset="-120"/>
                <a:ea typeface="微軟正黑體" panose="020B0604030504040204" pitchFamily="34" charset="-120"/>
              </a:rPr>
              <a:t>Ⅱ.</a:t>
            </a:r>
            <a:r>
              <a:rPr lang="zh-TW" altLang="en-US" sz="5000" b="1" dirty="0">
                <a:latin typeface="微軟正黑體" panose="020B0604030504040204" pitchFamily="34" charset="-120"/>
                <a:ea typeface="微軟正黑體" panose="020B0604030504040204" pitchFamily="34" charset="-120"/>
              </a:rPr>
              <a:t> </a:t>
            </a:r>
            <a:r>
              <a:rPr lang="en-US" altLang="zh-TW" sz="5000" b="1" dirty="0"/>
              <a:t>Spot</a:t>
            </a:r>
            <a:r>
              <a:rPr lang="zh-TW" altLang="en-US" sz="5000" b="1" dirty="0"/>
              <a:t> </a:t>
            </a:r>
            <a:r>
              <a:rPr lang="en-US" altLang="zh-TW" sz="5000" b="1" dirty="0"/>
              <a:t>the</a:t>
            </a:r>
            <a:r>
              <a:rPr lang="zh-TW" altLang="en-US" sz="5000" b="1" dirty="0"/>
              <a:t> </a:t>
            </a:r>
            <a:r>
              <a:rPr lang="en-US" altLang="zh-TW" sz="5000" b="1" dirty="0"/>
              <a:t>Innovation</a:t>
            </a:r>
            <a:br>
              <a:rPr lang="en-US" altLang="zh-TW" sz="5000" b="1" dirty="0"/>
            </a:br>
            <a:r>
              <a:rPr lang="zh-TW" altLang="en-US" sz="5000" dirty="0"/>
              <a:t>     </a:t>
            </a:r>
            <a:r>
              <a:rPr lang="zh-TW" altLang="en-US" sz="5000" dirty="0" smtClean="0"/>
              <a:t>  創新案例解</a:t>
            </a:r>
            <a:r>
              <a:rPr lang="zh-TW" altLang="en-US" sz="5000" dirty="0"/>
              <a:t>析</a:t>
            </a:r>
          </a:p>
        </p:txBody>
      </p:sp>
      <p:sp>
        <p:nvSpPr>
          <p:cNvPr id="8" name="內容版面配置區 2"/>
          <p:cNvSpPr>
            <a:spLocks noGrp="1"/>
          </p:cNvSpPr>
          <p:nvPr>
            <p:ph idx="1"/>
          </p:nvPr>
        </p:nvSpPr>
        <p:spPr>
          <a:xfrm>
            <a:off x="8561036" y="2261936"/>
            <a:ext cx="2802925" cy="3541787"/>
          </a:xfrm>
        </p:spPr>
        <p:txBody>
          <a:bodyPr>
            <a:normAutofit/>
          </a:bodyPr>
          <a:lstStyle/>
          <a:p>
            <a:r>
              <a:rPr lang="en-US" altLang="zh-TW" sz="3600" dirty="0"/>
              <a:t>Ginger</a:t>
            </a:r>
          </a:p>
          <a:p>
            <a:r>
              <a:rPr lang="en-US" altLang="zh-TW" sz="3600" dirty="0"/>
              <a:t>DELL</a:t>
            </a:r>
          </a:p>
          <a:p>
            <a:r>
              <a:rPr lang="en-US" altLang="zh-TW" sz="3600" dirty="0"/>
              <a:t>FedEx</a:t>
            </a:r>
          </a:p>
          <a:p>
            <a:r>
              <a:rPr lang="en-US" altLang="zh-TW" sz="3600" dirty="0"/>
              <a:t>Lego</a:t>
            </a:r>
          </a:p>
          <a:p>
            <a:r>
              <a:rPr lang="en-US" altLang="zh-TW" sz="3600" dirty="0"/>
              <a:t>method</a:t>
            </a:r>
            <a:endParaRPr lang="zh-TW" altLang="en-US" sz="3600" dirty="0"/>
          </a:p>
        </p:txBody>
      </p:sp>
    </p:spTree>
    <p:extLst>
      <p:ext uri="{BB962C8B-B14F-4D97-AF65-F5344CB8AC3E}">
        <p14:creationId xmlns:p14="http://schemas.microsoft.com/office/powerpoint/2010/main" val="339732539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a:t>Ginger </a:t>
            </a:r>
            <a:r>
              <a:rPr lang="en-US" altLang="zh-TW" b="1" dirty="0" smtClean="0"/>
              <a:t>Hotels (</a:t>
            </a:r>
            <a:r>
              <a:rPr lang="zh-TW" altLang="en-US" b="1" dirty="0" smtClean="0"/>
              <a:t>薑之棧</a:t>
            </a:r>
            <a:r>
              <a:rPr lang="en-US" altLang="zh-TW" b="1" dirty="0" smtClean="0"/>
              <a:t>)</a:t>
            </a:r>
            <a:r>
              <a:rPr lang="en-US" altLang="zh-TW" dirty="0" smtClean="0"/>
              <a:t>: </a:t>
            </a:r>
            <a:br>
              <a:rPr lang="en-US" altLang="zh-TW" dirty="0" smtClean="0"/>
            </a:br>
            <a:r>
              <a:rPr lang="en-US" altLang="zh-TW" dirty="0" smtClean="0"/>
              <a:t>Please </a:t>
            </a:r>
            <a:r>
              <a:rPr lang="en-US" altLang="zh-TW" dirty="0"/>
              <a:t>Help Yourselves</a:t>
            </a:r>
            <a:endParaRPr lang="zh-TW" altLang="en-US" dirty="0"/>
          </a:p>
        </p:txBody>
      </p:sp>
      <p:sp>
        <p:nvSpPr>
          <p:cNvPr id="3" name="內容版面配置區 2"/>
          <p:cNvSpPr>
            <a:spLocks noGrp="1"/>
          </p:cNvSpPr>
          <p:nvPr>
            <p:ph idx="1"/>
          </p:nvPr>
        </p:nvSpPr>
        <p:spPr/>
        <p:txBody>
          <a:bodyPr/>
          <a:lstStyle/>
          <a:p>
            <a:r>
              <a:rPr lang="en-US" altLang="zh-TW" dirty="0"/>
              <a:t>Indian Hotels Company Limited’s company</a:t>
            </a:r>
          </a:p>
          <a:p>
            <a:r>
              <a:rPr lang="en-US" altLang="zh-TW" dirty="0"/>
              <a:t>Target: cheaper price,  don’t need luxury experience</a:t>
            </a:r>
          </a:p>
          <a:p>
            <a:r>
              <a:rPr lang="en-US" altLang="zh-TW" dirty="0"/>
              <a:t>How:</a:t>
            </a:r>
          </a:p>
          <a:p>
            <a:pPr lvl="1"/>
            <a:r>
              <a:rPr lang="en-US" altLang="zh-TW" dirty="0"/>
              <a:t>Self-service facilities (vending machine, self check-in counter etc.)</a:t>
            </a:r>
          </a:p>
          <a:p>
            <a:pPr lvl="1"/>
            <a:r>
              <a:rPr lang="en-US" altLang="zh-TW" dirty="0"/>
              <a:t>Cooperation with Cafe’ Coffee Day</a:t>
            </a:r>
          </a:p>
          <a:p>
            <a:pPr lvl="1"/>
            <a:r>
              <a:rPr lang="en-US" altLang="zh-TW" dirty="0"/>
              <a:t>Central Reservation System</a:t>
            </a:r>
            <a:endParaRPr lang="zh-TW" altLang="en-US" dirty="0"/>
          </a:p>
        </p:txBody>
      </p:sp>
      <p:pic>
        <p:nvPicPr>
          <p:cNvPr id="6" name="圖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34364" y="182504"/>
            <a:ext cx="2539921" cy="2539921"/>
          </a:xfrm>
          <a:prstGeom prst="rect">
            <a:avLst/>
          </a:prstGeom>
        </p:spPr>
      </p:pic>
      <p:pic>
        <p:nvPicPr>
          <p:cNvPr id="3074" name="Picture 2" descr="http://www.tata.com/images/Masthead/roots_corporation_bann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3756" y="4180114"/>
            <a:ext cx="6525865" cy="285910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94247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表格 18"/>
          <p:cNvGraphicFramePr>
            <a:graphicFrameLocks noGrp="1"/>
          </p:cNvGraphicFramePr>
          <p:nvPr>
            <p:extLst>
              <p:ext uri="{D42A27DB-BD31-4B8C-83A1-F6EECF244321}">
                <p14:modId xmlns:p14="http://schemas.microsoft.com/office/powerpoint/2010/main" val="3309580757"/>
              </p:ext>
            </p:extLst>
          </p:nvPr>
        </p:nvGraphicFramePr>
        <p:xfrm>
          <a:off x="896516" y="1729946"/>
          <a:ext cx="2598820" cy="3401965"/>
        </p:xfrm>
        <a:graphic>
          <a:graphicData uri="http://schemas.openxmlformats.org/drawingml/2006/table">
            <a:tbl>
              <a:tblPr firstRow="1" bandRow="1">
                <a:tableStyleId>{5940675A-B579-460E-94D1-54222C63F5DA}</a:tableStyleId>
              </a:tblPr>
              <a:tblGrid>
                <a:gridCol w="1564104">
                  <a:extLst>
                    <a:ext uri="{9D8B030D-6E8A-4147-A177-3AD203B41FA5}">
                      <a16:colId xmlns:a16="http://schemas.microsoft.com/office/drawing/2014/main" xmlns="" val="4019077236"/>
                    </a:ext>
                  </a:extLst>
                </a:gridCol>
                <a:gridCol w="1034716">
                  <a:extLst>
                    <a:ext uri="{9D8B030D-6E8A-4147-A177-3AD203B41FA5}">
                      <a16:colId xmlns:a16="http://schemas.microsoft.com/office/drawing/2014/main" xmlns="" val="1241086228"/>
                    </a:ext>
                  </a:extLst>
                </a:gridCol>
              </a:tblGrid>
              <a:tr h="743399">
                <a:tc>
                  <a:txBody>
                    <a:bodyPr/>
                    <a:lstStyle/>
                    <a:p>
                      <a:pPr algn="r"/>
                      <a:r>
                        <a:rPr lang="en-US" altLang="zh-TW" sz="2000" b="1" dirty="0">
                          <a:solidFill>
                            <a:srgbClr val="F26321"/>
                          </a:solidFill>
                        </a:rPr>
                        <a:t>Customer</a:t>
                      </a:r>
                      <a:r>
                        <a:rPr lang="en-US" altLang="zh-TW" sz="2000" b="1" baseline="0" dirty="0">
                          <a:solidFill>
                            <a:srgbClr val="F26321"/>
                          </a:solidFill>
                        </a:rPr>
                        <a:t> Engagement</a:t>
                      </a:r>
                      <a:endParaRPr lang="zh-TW" altLang="en-US" sz="2000" b="1" dirty="0">
                        <a:solidFill>
                          <a:srgbClr val="F26321"/>
                        </a:solidFill>
                      </a:endParaRPr>
                    </a:p>
                  </a:txBody>
                  <a:tcPr>
                    <a:lnL w="12700" cap="flat" cmpd="sng" algn="ctr">
                      <a:solidFill>
                        <a:srgbClr val="F26321"/>
                      </a:solidFill>
                      <a:prstDash val="solid"/>
                      <a:round/>
                      <a:headEnd type="none" w="med" len="med"/>
                      <a:tailEnd type="none" w="med" len="med"/>
                    </a:lnL>
                    <a:lnR w="12700" cap="flat" cmpd="sng" algn="ctr">
                      <a:solidFill>
                        <a:srgbClr val="F26321"/>
                      </a:solidFill>
                      <a:prstDash val="solid"/>
                      <a:round/>
                      <a:headEnd type="none" w="med" len="med"/>
                      <a:tailEnd type="none" w="med" len="med"/>
                    </a:lnR>
                    <a:lnT w="12700" cap="flat" cmpd="sng" algn="ctr">
                      <a:solidFill>
                        <a:srgbClr val="F26321"/>
                      </a:solidFill>
                      <a:prstDash val="solid"/>
                      <a:round/>
                      <a:headEnd type="none" w="med" len="med"/>
                      <a:tailEnd type="none" w="med" len="med"/>
                    </a:lnT>
                    <a:lnB w="12700" cap="flat" cmpd="sng" algn="ctr">
                      <a:solidFill>
                        <a:srgbClr val="F26321"/>
                      </a:solidFill>
                      <a:prstDash val="solid"/>
                      <a:round/>
                      <a:headEnd type="none" w="med" len="med"/>
                      <a:tailEnd type="none" w="med" len="med"/>
                    </a:lnB>
                    <a:lnTlToBr w="12700" cmpd="sng">
                      <a:noFill/>
                      <a:prstDash val="solid"/>
                    </a:lnTlToBr>
                    <a:lnBlToTr w="12700" cmpd="sng">
                      <a:noFill/>
                      <a:prstDash val="solid"/>
                    </a:lnBlToTr>
                  </a:tcPr>
                </a:tc>
                <a:tc rowSpan="5">
                  <a:txBody>
                    <a:bodyPr/>
                    <a:lstStyle/>
                    <a:p>
                      <a:pPr algn="ctr"/>
                      <a:r>
                        <a:rPr lang="en-US" altLang="zh-TW" sz="2800" dirty="0">
                          <a:solidFill>
                            <a:schemeClr val="bg1"/>
                          </a:solidFill>
                        </a:rPr>
                        <a:t>Customer</a:t>
                      </a:r>
                      <a:endParaRPr lang="zh-TW" altLang="en-US" sz="2800" dirty="0">
                        <a:solidFill>
                          <a:schemeClr val="bg1"/>
                        </a:solidFill>
                      </a:endParaRPr>
                    </a:p>
                  </a:txBody>
                  <a:tcPr vert="vert270" anchor="ctr">
                    <a:lnL w="12700" cap="flat" cmpd="sng" algn="ctr">
                      <a:solidFill>
                        <a:srgbClr val="F26321"/>
                      </a:solidFill>
                      <a:prstDash val="solid"/>
                      <a:round/>
                      <a:headEnd type="none" w="med" len="med"/>
                      <a:tailEnd type="none" w="med" len="med"/>
                    </a:lnL>
                    <a:lnR w="12700" cap="flat" cmpd="sng" algn="ctr">
                      <a:solidFill>
                        <a:srgbClr val="F26321"/>
                      </a:solidFill>
                      <a:prstDash val="solid"/>
                      <a:round/>
                      <a:headEnd type="none" w="med" len="med"/>
                      <a:tailEnd type="none" w="med" len="med"/>
                    </a:lnR>
                    <a:lnT w="12700" cap="flat" cmpd="sng" algn="ctr">
                      <a:solidFill>
                        <a:srgbClr val="F26321"/>
                      </a:solidFill>
                      <a:prstDash val="solid"/>
                      <a:round/>
                      <a:headEnd type="none" w="med" len="med"/>
                      <a:tailEnd type="none" w="med" len="med"/>
                    </a:lnT>
                    <a:lnB w="12700" cap="flat" cmpd="sng" algn="ctr">
                      <a:solidFill>
                        <a:srgbClr val="F26321"/>
                      </a:solidFill>
                      <a:prstDash val="solid"/>
                      <a:round/>
                      <a:headEnd type="none" w="med" len="med"/>
                      <a:tailEnd type="none" w="med" len="med"/>
                    </a:lnB>
                    <a:lnTlToBr w="12700" cmpd="sng">
                      <a:noFill/>
                      <a:prstDash val="solid"/>
                    </a:lnTlToBr>
                    <a:lnBlToTr w="12700" cmpd="sng">
                      <a:noFill/>
                      <a:prstDash val="solid"/>
                    </a:lnBlToTr>
                    <a:solidFill>
                      <a:srgbClr val="F26321"/>
                    </a:solidFill>
                  </a:tcPr>
                </a:tc>
                <a:extLst>
                  <a:ext uri="{0D108BD9-81ED-4DB2-BD59-A6C34878D82A}">
                    <a16:rowId xmlns:a16="http://schemas.microsoft.com/office/drawing/2014/main" xmlns="" val="2192078094"/>
                  </a:ext>
                </a:extLst>
              </a:tr>
              <a:tr h="416857">
                <a:tc>
                  <a:txBody>
                    <a:bodyPr/>
                    <a:lstStyle/>
                    <a:p>
                      <a:pPr algn="r"/>
                      <a:r>
                        <a:rPr lang="en-US" altLang="zh-TW" sz="2000" b="1" dirty="0">
                          <a:solidFill>
                            <a:srgbClr val="F26321"/>
                          </a:solidFill>
                        </a:rPr>
                        <a:t>Brand</a:t>
                      </a:r>
                      <a:endParaRPr lang="zh-TW" altLang="en-US" sz="2000" b="1" dirty="0">
                        <a:solidFill>
                          <a:srgbClr val="F26321"/>
                        </a:solidFill>
                      </a:endParaRPr>
                    </a:p>
                  </a:txBody>
                  <a:tcPr>
                    <a:lnL w="12700" cap="flat" cmpd="sng" algn="ctr">
                      <a:solidFill>
                        <a:srgbClr val="F26321"/>
                      </a:solidFill>
                      <a:prstDash val="solid"/>
                      <a:round/>
                      <a:headEnd type="none" w="med" len="med"/>
                      <a:tailEnd type="none" w="med" len="med"/>
                    </a:lnL>
                    <a:lnR w="12700" cap="flat" cmpd="sng" algn="ctr">
                      <a:solidFill>
                        <a:srgbClr val="F26321"/>
                      </a:solidFill>
                      <a:prstDash val="solid"/>
                      <a:round/>
                      <a:headEnd type="none" w="med" len="med"/>
                      <a:tailEnd type="none" w="med" len="med"/>
                    </a:lnR>
                    <a:lnT w="12700" cap="flat" cmpd="sng" algn="ctr">
                      <a:solidFill>
                        <a:srgbClr val="F26321"/>
                      </a:solidFill>
                      <a:prstDash val="solid"/>
                      <a:round/>
                      <a:headEnd type="none" w="med" len="med"/>
                      <a:tailEnd type="none" w="med" len="med"/>
                    </a:lnT>
                    <a:lnB w="12700" cap="flat" cmpd="sng" algn="ctr">
                      <a:solidFill>
                        <a:srgbClr val="F2632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zh-TW" altLang="en-US" dirty="0"/>
                    </a:p>
                  </a:txBody>
                  <a:tcPr/>
                </a:tc>
                <a:extLst>
                  <a:ext uri="{0D108BD9-81ED-4DB2-BD59-A6C34878D82A}">
                    <a16:rowId xmlns:a16="http://schemas.microsoft.com/office/drawing/2014/main" xmlns="" val="2159317167"/>
                  </a:ext>
                </a:extLst>
              </a:tr>
              <a:tr h="416857">
                <a:tc>
                  <a:txBody>
                    <a:bodyPr/>
                    <a:lstStyle/>
                    <a:p>
                      <a:pPr algn="r"/>
                      <a:r>
                        <a:rPr lang="en-US" altLang="zh-TW" sz="2000" b="1" dirty="0">
                          <a:solidFill>
                            <a:srgbClr val="F26321"/>
                          </a:solidFill>
                        </a:rPr>
                        <a:t>Service</a:t>
                      </a:r>
                      <a:endParaRPr lang="zh-TW" altLang="en-US" sz="2000" b="1" dirty="0">
                        <a:solidFill>
                          <a:srgbClr val="F26321"/>
                        </a:solidFill>
                      </a:endParaRPr>
                    </a:p>
                  </a:txBody>
                  <a:tcPr>
                    <a:lnL w="12700" cap="flat" cmpd="sng" algn="ctr">
                      <a:solidFill>
                        <a:srgbClr val="F26321"/>
                      </a:solidFill>
                      <a:prstDash val="solid"/>
                      <a:round/>
                      <a:headEnd type="none" w="med" len="med"/>
                      <a:tailEnd type="none" w="med" len="med"/>
                    </a:lnL>
                    <a:lnR w="12700" cap="flat" cmpd="sng" algn="ctr">
                      <a:solidFill>
                        <a:srgbClr val="F26321"/>
                      </a:solidFill>
                      <a:prstDash val="solid"/>
                      <a:round/>
                      <a:headEnd type="none" w="med" len="med"/>
                      <a:tailEnd type="none" w="med" len="med"/>
                    </a:lnR>
                    <a:lnT w="12700" cap="flat" cmpd="sng" algn="ctr">
                      <a:solidFill>
                        <a:srgbClr val="F26321"/>
                      </a:solidFill>
                      <a:prstDash val="solid"/>
                      <a:round/>
                      <a:headEnd type="none" w="med" len="med"/>
                      <a:tailEnd type="none" w="med" len="med"/>
                    </a:lnT>
                    <a:lnB w="12700" cap="flat" cmpd="sng" algn="ctr">
                      <a:solidFill>
                        <a:srgbClr val="F2632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zh-TW" altLang="en-US" dirty="0"/>
                    </a:p>
                  </a:txBody>
                  <a:tcPr/>
                </a:tc>
                <a:extLst>
                  <a:ext uri="{0D108BD9-81ED-4DB2-BD59-A6C34878D82A}">
                    <a16:rowId xmlns:a16="http://schemas.microsoft.com/office/drawing/2014/main" xmlns="" val="4147337985"/>
                  </a:ext>
                </a:extLst>
              </a:tr>
              <a:tr h="1023204">
                <a:tc>
                  <a:txBody>
                    <a:bodyPr/>
                    <a:lstStyle/>
                    <a:p>
                      <a:endParaRPr lang="zh-TW" altLang="en-US" sz="2000" dirty="0"/>
                    </a:p>
                  </a:txBody>
                  <a:tcPr>
                    <a:lnL w="12700" cap="flat" cmpd="sng" algn="ctr">
                      <a:solidFill>
                        <a:srgbClr val="F26321"/>
                      </a:solidFill>
                      <a:prstDash val="solid"/>
                      <a:round/>
                      <a:headEnd type="none" w="med" len="med"/>
                      <a:tailEnd type="none" w="med" len="med"/>
                    </a:lnL>
                    <a:lnR w="12700" cap="flat" cmpd="sng" algn="ctr">
                      <a:solidFill>
                        <a:srgbClr val="F26321"/>
                      </a:solidFill>
                      <a:prstDash val="solid"/>
                      <a:round/>
                      <a:headEnd type="none" w="med" len="med"/>
                      <a:tailEnd type="none" w="med" len="med"/>
                    </a:lnR>
                    <a:lnT w="12700" cap="flat" cmpd="sng" algn="ctr">
                      <a:solidFill>
                        <a:srgbClr val="F26321"/>
                      </a:solidFill>
                      <a:prstDash val="solid"/>
                      <a:round/>
                      <a:headEnd type="none" w="med" len="med"/>
                      <a:tailEnd type="none" w="med" len="med"/>
                    </a:lnT>
                    <a:lnB w="12700" cmpd="sng">
                      <a:noFill/>
                    </a:lnB>
                    <a:lnTlToBr w="12700" cmpd="sng">
                      <a:noFill/>
                      <a:prstDash val="solid"/>
                    </a:lnTlToBr>
                    <a:lnBlToTr w="12700" cmpd="sng">
                      <a:noFill/>
                      <a:prstDash val="solid"/>
                    </a:lnBlToTr>
                  </a:tcPr>
                </a:tc>
                <a:tc vMerge="1">
                  <a:txBody>
                    <a:bodyPr/>
                    <a:lstStyle/>
                    <a:p>
                      <a:endParaRPr lang="zh-TW" altLang="en-US" dirty="0"/>
                    </a:p>
                  </a:txBody>
                  <a:tcPr/>
                </a:tc>
                <a:extLst>
                  <a:ext uri="{0D108BD9-81ED-4DB2-BD59-A6C34878D82A}">
                    <a16:rowId xmlns:a16="http://schemas.microsoft.com/office/drawing/2014/main" xmlns="" val="4197318910"/>
                  </a:ext>
                </a:extLst>
              </a:tr>
              <a:tr h="384791">
                <a:tc>
                  <a:txBody>
                    <a:bodyPr/>
                    <a:lstStyle/>
                    <a:p>
                      <a:endParaRPr lang="zh-TW" altLang="en-US" dirty="0"/>
                    </a:p>
                  </a:txBody>
                  <a:tcPr>
                    <a:lnL w="12700" cap="flat" cmpd="sng" algn="ctr">
                      <a:solidFill>
                        <a:srgbClr val="F26321"/>
                      </a:solidFill>
                      <a:prstDash val="solid"/>
                      <a:round/>
                      <a:headEnd type="none" w="med" len="med"/>
                      <a:tailEnd type="none" w="med" len="med"/>
                    </a:lnL>
                    <a:lnR w="12700" cap="flat" cmpd="sng" algn="ctr">
                      <a:solidFill>
                        <a:srgbClr val="F26321"/>
                      </a:solidFill>
                      <a:prstDash val="solid"/>
                      <a:round/>
                      <a:headEnd type="none" w="med" len="med"/>
                      <a:tailEnd type="none" w="med" len="med"/>
                    </a:lnR>
                    <a:lnT w="12700" cmpd="sng">
                      <a:noFill/>
                    </a:lnT>
                    <a:lnB w="12700" cap="flat" cmpd="sng" algn="ctr">
                      <a:solidFill>
                        <a:srgbClr val="F2632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zh-TW" altLang="en-US"/>
                    </a:p>
                  </a:txBody>
                  <a:tcPr/>
                </a:tc>
                <a:extLst>
                  <a:ext uri="{0D108BD9-81ED-4DB2-BD59-A6C34878D82A}">
                    <a16:rowId xmlns:a16="http://schemas.microsoft.com/office/drawing/2014/main" xmlns="" val="1558788853"/>
                  </a:ext>
                </a:extLst>
              </a:tr>
              <a:tr h="416857">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2000" b="1" dirty="0">
                          <a:solidFill>
                            <a:srgbClr val="F26321"/>
                          </a:solidFill>
                        </a:rPr>
                        <a:t>Channe</a:t>
                      </a:r>
                      <a:r>
                        <a:rPr lang="en-US" altLang="zh-TW" sz="2000" dirty="0">
                          <a:solidFill>
                            <a:srgbClr val="F26321"/>
                          </a:solidFill>
                        </a:rPr>
                        <a:t>l</a:t>
                      </a:r>
                      <a:endParaRPr lang="zh-TW" altLang="en-US" sz="2000" dirty="0">
                        <a:solidFill>
                          <a:srgbClr val="F26321"/>
                        </a:solidFill>
                      </a:endParaRPr>
                    </a:p>
                  </a:txBody>
                  <a:tcPr>
                    <a:lnL w="12700" cap="flat" cmpd="sng" algn="ctr">
                      <a:solidFill>
                        <a:srgbClr val="F26321"/>
                      </a:solidFill>
                      <a:prstDash val="solid"/>
                      <a:round/>
                      <a:headEnd type="none" w="med" len="med"/>
                      <a:tailEnd type="none" w="med" len="med"/>
                    </a:lnL>
                    <a:lnR w="12700" cap="flat" cmpd="sng" algn="ctr">
                      <a:solidFill>
                        <a:srgbClr val="F26321"/>
                      </a:solidFill>
                      <a:prstDash val="solid"/>
                      <a:round/>
                      <a:headEnd type="none" w="med" len="med"/>
                      <a:tailEnd type="none" w="med" len="med"/>
                    </a:lnR>
                    <a:lnT w="12700" cap="flat" cmpd="sng" algn="ctr">
                      <a:solidFill>
                        <a:srgbClr val="F26321"/>
                      </a:solidFill>
                      <a:prstDash val="solid"/>
                      <a:round/>
                      <a:headEnd type="none" w="med" len="med"/>
                      <a:tailEnd type="none" w="med" len="med"/>
                    </a:lnT>
                    <a:lnB w="12700" cap="flat" cmpd="sng" algn="ctr">
                      <a:solidFill>
                        <a:srgbClr val="F2632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zh-TW" altLang="en-US" sz="2800" dirty="0">
                        <a:solidFill>
                          <a:schemeClr val="bg1"/>
                        </a:solidFill>
                      </a:endParaRPr>
                    </a:p>
                  </a:txBody>
                  <a:tcPr vert="vert270" anchor="ctr">
                    <a:lnL w="12700" cap="flat" cmpd="sng" algn="ctr">
                      <a:solidFill>
                        <a:srgbClr val="F26321"/>
                      </a:solidFill>
                      <a:prstDash val="solid"/>
                      <a:round/>
                      <a:headEnd type="none" w="med" len="med"/>
                      <a:tailEnd type="none" w="med" len="med"/>
                    </a:lnL>
                    <a:lnR w="12700" cap="flat" cmpd="sng" algn="ctr">
                      <a:solidFill>
                        <a:srgbClr val="F26321"/>
                      </a:solidFill>
                      <a:prstDash val="solid"/>
                      <a:round/>
                      <a:headEnd type="none" w="med" len="med"/>
                      <a:tailEnd type="none" w="med" len="med"/>
                    </a:lnR>
                    <a:lnT w="12700" cap="flat" cmpd="sng" algn="ctr">
                      <a:solidFill>
                        <a:srgbClr val="F26321"/>
                      </a:solidFill>
                      <a:prstDash val="solid"/>
                      <a:round/>
                      <a:headEnd type="none" w="med" len="med"/>
                      <a:tailEnd type="none" w="med" len="med"/>
                    </a:lnT>
                    <a:lnB w="12700" cap="flat" cmpd="sng" algn="ctr">
                      <a:solidFill>
                        <a:srgbClr val="F26321"/>
                      </a:solidFill>
                      <a:prstDash val="solid"/>
                      <a:round/>
                      <a:headEnd type="none" w="med" len="med"/>
                      <a:tailEnd type="none" w="med" len="med"/>
                    </a:lnB>
                    <a:lnTlToBr w="12700" cmpd="sng">
                      <a:noFill/>
                      <a:prstDash val="solid"/>
                    </a:lnTlToBr>
                    <a:lnBlToTr w="12700" cmpd="sng">
                      <a:noFill/>
                      <a:prstDash val="solid"/>
                    </a:lnBlToTr>
                    <a:solidFill>
                      <a:srgbClr val="F26321"/>
                    </a:solidFill>
                  </a:tcPr>
                </a:tc>
                <a:extLst>
                  <a:ext uri="{0D108BD9-81ED-4DB2-BD59-A6C34878D82A}">
                    <a16:rowId xmlns:a16="http://schemas.microsoft.com/office/drawing/2014/main" xmlns="" val="3348272154"/>
                  </a:ext>
                </a:extLst>
              </a:tr>
            </a:tbl>
          </a:graphicData>
        </a:graphic>
      </p:graphicFrame>
      <p:graphicFrame>
        <p:nvGraphicFramePr>
          <p:cNvPr id="20" name="表格 19"/>
          <p:cNvGraphicFramePr>
            <a:graphicFrameLocks noGrp="1"/>
          </p:cNvGraphicFramePr>
          <p:nvPr>
            <p:extLst/>
          </p:nvPr>
        </p:nvGraphicFramePr>
        <p:xfrm>
          <a:off x="8849389" y="1735829"/>
          <a:ext cx="962526" cy="3396081"/>
        </p:xfrm>
        <a:graphic>
          <a:graphicData uri="http://schemas.openxmlformats.org/drawingml/2006/table">
            <a:tbl>
              <a:tblPr firstRow="1" bandRow="1">
                <a:tableStyleId>{5940675A-B579-460E-94D1-54222C63F5DA}</a:tableStyleId>
              </a:tblPr>
              <a:tblGrid>
                <a:gridCol w="962526">
                  <a:extLst>
                    <a:ext uri="{9D8B030D-6E8A-4147-A177-3AD203B41FA5}">
                      <a16:colId xmlns:a16="http://schemas.microsoft.com/office/drawing/2014/main" xmlns="" val="1241086228"/>
                    </a:ext>
                  </a:extLst>
                </a:gridCol>
              </a:tblGrid>
              <a:tr h="3396081">
                <a:tc>
                  <a:txBody>
                    <a:bodyPr/>
                    <a:lstStyle/>
                    <a:p>
                      <a:pPr algn="ctr"/>
                      <a:r>
                        <a:rPr lang="en-US" altLang="zh-TW" sz="2800" dirty="0">
                          <a:solidFill>
                            <a:schemeClr val="bg1"/>
                          </a:solidFill>
                        </a:rPr>
                        <a:t>Business</a:t>
                      </a:r>
                      <a:endParaRPr lang="zh-TW" altLang="en-US" sz="2800" dirty="0">
                        <a:solidFill>
                          <a:schemeClr val="bg1"/>
                        </a:solidFill>
                      </a:endParaRPr>
                    </a:p>
                  </a:txBody>
                  <a:tcPr vert="vert" anchor="ctr">
                    <a:lnL w="12700" cap="flat" cmpd="sng" algn="ctr">
                      <a:solidFill>
                        <a:srgbClr val="00B2CE"/>
                      </a:solidFill>
                      <a:prstDash val="solid"/>
                      <a:round/>
                      <a:headEnd type="none" w="med" len="med"/>
                      <a:tailEnd type="none" w="med" len="med"/>
                    </a:lnL>
                    <a:lnR w="12700" cap="flat" cmpd="sng" algn="ctr">
                      <a:solidFill>
                        <a:srgbClr val="00B2CE"/>
                      </a:solidFill>
                      <a:prstDash val="solid"/>
                      <a:round/>
                      <a:headEnd type="none" w="med" len="med"/>
                      <a:tailEnd type="none" w="med" len="med"/>
                    </a:lnR>
                    <a:lnT w="12700" cap="flat" cmpd="sng" algn="ctr">
                      <a:solidFill>
                        <a:srgbClr val="00B2CE"/>
                      </a:solidFill>
                      <a:prstDash val="solid"/>
                      <a:round/>
                      <a:headEnd type="none" w="med" len="med"/>
                      <a:tailEnd type="none" w="med" len="med"/>
                    </a:lnT>
                    <a:lnB w="12700" cap="flat" cmpd="sng" algn="ctr">
                      <a:solidFill>
                        <a:srgbClr val="00B2CE"/>
                      </a:solidFill>
                      <a:prstDash val="solid"/>
                      <a:round/>
                      <a:headEnd type="none" w="med" len="med"/>
                      <a:tailEnd type="none" w="med" len="med"/>
                    </a:lnB>
                    <a:lnTlToBr w="12700" cmpd="sng">
                      <a:noFill/>
                      <a:prstDash val="solid"/>
                    </a:lnTlToBr>
                    <a:lnBlToTr w="12700" cmpd="sng">
                      <a:noFill/>
                      <a:prstDash val="solid"/>
                    </a:lnBlToTr>
                    <a:solidFill>
                      <a:srgbClr val="00B2CE"/>
                    </a:solidFill>
                  </a:tcPr>
                </a:tc>
                <a:extLst>
                  <a:ext uri="{0D108BD9-81ED-4DB2-BD59-A6C34878D82A}">
                    <a16:rowId xmlns:a16="http://schemas.microsoft.com/office/drawing/2014/main" xmlns="" val="2192078094"/>
                  </a:ext>
                </a:extLst>
              </a:tr>
            </a:tbl>
          </a:graphicData>
        </a:graphic>
      </p:graphicFrame>
      <p:graphicFrame>
        <p:nvGraphicFramePr>
          <p:cNvPr id="22" name="表格 21"/>
          <p:cNvGraphicFramePr>
            <a:graphicFrameLocks noGrp="1"/>
          </p:cNvGraphicFramePr>
          <p:nvPr>
            <p:extLst>
              <p:ext uri="{D42A27DB-BD31-4B8C-83A1-F6EECF244321}">
                <p14:modId xmlns:p14="http://schemas.microsoft.com/office/powerpoint/2010/main" val="2831796419"/>
              </p:ext>
            </p:extLst>
          </p:nvPr>
        </p:nvGraphicFramePr>
        <p:xfrm>
          <a:off x="9801889" y="1735828"/>
          <a:ext cx="1519992" cy="3400553"/>
        </p:xfrm>
        <a:graphic>
          <a:graphicData uri="http://schemas.openxmlformats.org/drawingml/2006/table">
            <a:tbl>
              <a:tblPr firstRow="1" bandRow="1">
                <a:tableStyleId>{5940675A-B579-460E-94D1-54222C63F5DA}</a:tableStyleId>
              </a:tblPr>
              <a:tblGrid>
                <a:gridCol w="1519992">
                  <a:extLst>
                    <a:ext uri="{9D8B030D-6E8A-4147-A177-3AD203B41FA5}">
                      <a16:colId xmlns:a16="http://schemas.microsoft.com/office/drawing/2014/main" xmlns="" val="96249418"/>
                    </a:ext>
                  </a:extLst>
                </a:gridCol>
              </a:tblGrid>
              <a:tr h="430871">
                <a:tc>
                  <a:txBody>
                    <a:bodyPr/>
                    <a:lstStyle/>
                    <a:p>
                      <a:pPr marL="0" algn="l" defTabSz="914400" rtl="0" eaLnBrk="1" latinLnBrk="0" hangingPunct="1"/>
                      <a:r>
                        <a:rPr lang="en-US" altLang="zh-TW" sz="2000" b="1" kern="1200" dirty="0">
                          <a:solidFill>
                            <a:srgbClr val="00B2CE"/>
                          </a:solidFill>
                          <a:latin typeface="+mn-lt"/>
                          <a:ea typeface="+mn-ea"/>
                          <a:cs typeface="+mn-cs"/>
                        </a:rPr>
                        <a:t>Profit</a:t>
                      </a:r>
                      <a:r>
                        <a:rPr lang="en-US" altLang="zh-TW" sz="2000" b="1" kern="1200" baseline="0" dirty="0">
                          <a:solidFill>
                            <a:srgbClr val="00B2CE"/>
                          </a:solidFill>
                          <a:latin typeface="+mn-lt"/>
                          <a:ea typeface="+mn-ea"/>
                          <a:cs typeface="+mn-cs"/>
                        </a:rPr>
                        <a:t> Model</a:t>
                      </a:r>
                      <a:endParaRPr lang="zh-TW" altLang="en-US" sz="2000" b="1" kern="1200" dirty="0">
                        <a:solidFill>
                          <a:srgbClr val="00B2CE"/>
                        </a:solidFill>
                        <a:latin typeface="+mn-lt"/>
                        <a:ea typeface="+mn-ea"/>
                        <a:cs typeface="+mn-cs"/>
                      </a:endParaRPr>
                    </a:p>
                  </a:txBody>
                  <a:tcPr anchor="ctr">
                    <a:lnL w="12700" cap="flat" cmpd="sng" algn="ctr">
                      <a:solidFill>
                        <a:srgbClr val="00B2CE"/>
                      </a:solidFill>
                      <a:prstDash val="solid"/>
                      <a:round/>
                      <a:headEnd type="none" w="med" len="med"/>
                      <a:tailEnd type="none" w="med" len="med"/>
                    </a:lnL>
                    <a:lnR w="12700" cap="flat" cmpd="sng" algn="ctr">
                      <a:solidFill>
                        <a:srgbClr val="00B2CE"/>
                      </a:solidFill>
                      <a:prstDash val="solid"/>
                      <a:round/>
                      <a:headEnd type="none" w="med" len="med"/>
                      <a:tailEnd type="none" w="med" len="med"/>
                    </a:lnR>
                    <a:lnT w="12700" cap="flat" cmpd="sng" algn="ctr">
                      <a:solidFill>
                        <a:srgbClr val="00B2CE"/>
                      </a:solidFill>
                      <a:prstDash val="solid"/>
                      <a:round/>
                      <a:headEnd type="none" w="med" len="med"/>
                      <a:tailEnd type="none" w="med" len="med"/>
                    </a:lnT>
                    <a:lnB w="12700" cap="flat" cmpd="sng" algn="ctr">
                      <a:solidFill>
                        <a:srgbClr val="00B2CE"/>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613039452"/>
                  </a:ext>
                </a:extLst>
              </a:tr>
              <a:tr h="1319713">
                <a:tc>
                  <a:txBody>
                    <a:bodyPr/>
                    <a:lstStyle/>
                    <a:p>
                      <a:pPr marL="0" algn="l" defTabSz="914400" rtl="0" eaLnBrk="1" latinLnBrk="0" hangingPunct="1"/>
                      <a:endParaRPr lang="zh-TW" altLang="en-US" sz="2000" b="1" kern="1200" dirty="0">
                        <a:solidFill>
                          <a:srgbClr val="00B2CE"/>
                        </a:solidFill>
                        <a:latin typeface="+mn-lt"/>
                        <a:ea typeface="+mn-ea"/>
                        <a:cs typeface="+mn-cs"/>
                      </a:endParaRPr>
                    </a:p>
                  </a:txBody>
                  <a:tcPr anchor="ctr">
                    <a:lnL w="12700" cap="flat" cmpd="sng" algn="ctr">
                      <a:solidFill>
                        <a:srgbClr val="00B2CE"/>
                      </a:solidFill>
                      <a:prstDash val="solid"/>
                      <a:round/>
                      <a:headEnd type="none" w="med" len="med"/>
                      <a:tailEnd type="none" w="med" len="med"/>
                    </a:lnL>
                    <a:lnR w="12700" cap="flat" cmpd="sng" algn="ctr">
                      <a:solidFill>
                        <a:srgbClr val="00B2CE"/>
                      </a:solidFill>
                      <a:prstDash val="solid"/>
                      <a:round/>
                      <a:headEnd type="none" w="med" len="med"/>
                      <a:tailEnd type="none" w="med" len="med"/>
                    </a:lnR>
                    <a:lnT w="12700" cap="flat" cmpd="sng" algn="ctr">
                      <a:solidFill>
                        <a:srgbClr val="00B2CE"/>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xmlns="" val="3489508389"/>
                  </a:ext>
                </a:extLst>
              </a:tr>
              <a:tr h="431895">
                <a:tc>
                  <a:txBody>
                    <a:bodyPr/>
                    <a:lstStyle/>
                    <a:p>
                      <a:pPr marL="0" algn="l" defTabSz="914400" rtl="0" eaLnBrk="1" latinLnBrk="0" hangingPunct="1"/>
                      <a:endParaRPr lang="zh-TW" altLang="en-US" sz="2000" b="1" kern="1200" dirty="0">
                        <a:solidFill>
                          <a:srgbClr val="00B2CE"/>
                        </a:solidFill>
                        <a:latin typeface="+mn-lt"/>
                        <a:ea typeface="+mn-ea"/>
                        <a:cs typeface="+mn-cs"/>
                      </a:endParaRPr>
                    </a:p>
                  </a:txBody>
                  <a:tcPr anchor="ctr">
                    <a:lnL w="12700" cap="flat" cmpd="sng" algn="ctr">
                      <a:solidFill>
                        <a:srgbClr val="00B2CE"/>
                      </a:solidFill>
                      <a:prstDash val="solid"/>
                      <a:round/>
                      <a:headEnd type="none" w="med" len="med"/>
                      <a:tailEnd type="none" w="med" len="med"/>
                    </a:lnL>
                    <a:lnR w="12700" cap="flat" cmpd="sng" algn="ctr">
                      <a:solidFill>
                        <a:srgbClr val="00B2CE"/>
                      </a:solidFill>
                      <a:prstDash val="solid"/>
                      <a:round/>
                      <a:headEnd type="none" w="med" len="med"/>
                      <a:tailEnd type="none" w="med" len="med"/>
                    </a:lnR>
                    <a:lnT w="12700" cmpd="sng">
                      <a:noFill/>
                    </a:lnT>
                    <a:lnB w="12700" cap="flat" cmpd="sng" algn="ctr">
                      <a:solidFill>
                        <a:srgbClr val="00B2CE"/>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4185157672"/>
                  </a:ext>
                </a:extLst>
              </a:tr>
              <a:tr h="394005">
                <a:tc>
                  <a:txBody>
                    <a:bodyPr/>
                    <a:lstStyle/>
                    <a:p>
                      <a:pPr marL="0" algn="l" defTabSz="914400" rtl="0" eaLnBrk="1" latinLnBrk="0" hangingPunct="1"/>
                      <a:r>
                        <a:rPr lang="en-US" altLang="zh-TW" sz="2000" b="1" kern="1200" dirty="0">
                          <a:solidFill>
                            <a:srgbClr val="00B2CE"/>
                          </a:solidFill>
                          <a:latin typeface="+mn-lt"/>
                          <a:ea typeface="+mn-ea"/>
                          <a:cs typeface="+mn-cs"/>
                        </a:rPr>
                        <a:t>Network</a:t>
                      </a:r>
                      <a:endParaRPr lang="zh-TW" altLang="en-US" sz="2000" b="1" kern="1200" dirty="0">
                        <a:solidFill>
                          <a:srgbClr val="00B2CE"/>
                        </a:solidFill>
                        <a:latin typeface="+mn-lt"/>
                        <a:ea typeface="+mn-ea"/>
                        <a:cs typeface="+mn-cs"/>
                      </a:endParaRPr>
                    </a:p>
                  </a:txBody>
                  <a:tcPr anchor="ctr">
                    <a:lnL w="12700" cap="flat" cmpd="sng" algn="ctr">
                      <a:solidFill>
                        <a:srgbClr val="00B2CE"/>
                      </a:solidFill>
                      <a:prstDash val="solid"/>
                      <a:round/>
                      <a:headEnd type="none" w="med" len="med"/>
                      <a:tailEnd type="none" w="med" len="med"/>
                    </a:lnL>
                    <a:lnR w="12700" cap="flat" cmpd="sng" algn="ctr">
                      <a:solidFill>
                        <a:srgbClr val="00B2CE"/>
                      </a:solidFill>
                      <a:prstDash val="solid"/>
                      <a:round/>
                      <a:headEnd type="none" w="med" len="med"/>
                      <a:tailEnd type="none" w="med" len="med"/>
                    </a:lnR>
                    <a:lnT w="12700" cap="flat" cmpd="sng" algn="ctr">
                      <a:solidFill>
                        <a:srgbClr val="00B2CE"/>
                      </a:solidFill>
                      <a:prstDash val="solid"/>
                      <a:round/>
                      <a:headEnd type="none" w="med" len="med"/>
                      <a:tailEnd type="none" w="med" len="med"/>
                    </a:lnT>
                    <a:lnB w="12700" cap="flat" cmpd="sng" algn="ctr">
                      <a:solidFill>
                        <a:srgbClr val="00B2CE"/>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48134671"/>
                  </a:ext>
                </a:extLst>
              </a:tr>
              <a:tr h="394005">
                <a:tc>
                  <a:txBody>
                    <a:bodyPr/>
                    <a:lstStyle/>
                    <a:p>
                      <a:pPr marL="0" algn="l" defTabSz="914400" rtl="0" eaLnBrk="1" latinLnBrk="0" hangingPunct="1"/>
                      <a:r>
                        <a:rPr lang="en-US" altLang="zh-TW" sz="2000" b="1" kern="1200" dirty="0">
                          <a:solidFill>
                            <a:srgbClr val="00B2CE"/>
                          </a:solidFill>
                          <a:latin typeface="+mn-lt"/>
                          <a:ea typeface="+mn-ea"/>
                          <a:cs typeface="+mn-cs"/>
                        </a:rPr>
                        <a:t>Structure</a:t>
                      </a:r>
                      <a:endParaRPr lang="zh-TW" altLang="en-US" sz="2000" b="1" kern="1200" dirty="0">
                        <a:solidFill>
                          <a:srgbClr val="00B2CE"/>
                        </a:solidFill>
                        <a:latin typeface="+mn-lt"/>
                        <a:ea typeface="+mn-ea"/>
                        <a:cs typeface="+mn-cs"/>
                      </a:endParaRPr>
                    </a:p>
                  </a:txBody>
                  <a:tcPr anchor="ctr">
                    <a:lnL w="12700" cap="flat" cmpd="sng" algn="ctr">
                      <a:solidFill>
                        <a:srgbClr val="00B2CE"/>
                      </a:solidFill>
                      <a:prstDash val="solid"/>
                      <a:round/>
                      <a:headEnd type="none" w="med" len="med"/>
                      <a:tailEnd type="none" w="med" len="med"/>
                    </a:lnL>
                    <a:lnR w="12700" cap="flat" cmpd="sng" algn="ctr">
                      <a:solidFill>
                        <a:srgbClr val="00B2CE"/>
                      </a:solidFill>
                      <a:prstDash val="solid"/>
                      <a:round/>
                      <a:headEnd type="none" w="med" len="med"/>
                      <a:tailEnd type="none" w="med" len="med"/>
                    </a:lnR>
                    <a:lnT w="12700" cap="flat" cmpd="sng" algn="ctr">
                      <a:solidFill>
                        <a:srgbClr val="00B2CE"/>
                      </a:solidFill>
                      <a:prstDash val="solid"/>
                      <a:round/>
                      <a:headEnd type="none" w="med" len="med"/>
                      <a:tailEnd type="none" w="med" len="med"/>
                    </a:lnT>
                    <a:lnB w="12700" cap="flat" cmpd="sng" algn="ctr">
                      <a:solidFill>
                        <a:srgbClr val="00B2CE"/>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146814517"/>
                  </a:ext>
                </a:extLst>
              </a:tr>
              <a:tr h="425594">
                <a:tc>
                  <a:txBody>
                    <a:bodyPr/>
                    <a:lstStyle/>
                    <a:p>
                      <a:pPr marL="0" algn="l" defTabSz="914400" rtl="0" eaLnBrk="1" latinLnBrk="0" hangingPunct="1"/>
                      <a:r>
                        <a:rPr lang="en-US" altLang="zh-TW" sz="2000" b="1" kern="1200" dirty="0">
                          <a:solidFill>
                            <a:srgbClr val="00B2CE"/>
                          </a:solidFill>
                          <a:latin typeface="+mn-lt"/>
                          <a:ea typeface="+mn-ea"/>
                          <a:cs typeface="+mn-cs"/>
                        </a:rPr>
                        <a:t>Process</a:t>
                      </a:r>
                      <a:endParaRPr lang="zh-TW" altLang="en-US" sz="2000" b="1" kern="1200" dirty="0">
                        <a:solidFill>
                          <a:srgbClr val="00B2CE"/>
                        </a:solidFill>
                        <a:latin typeface="+mn-lt"/>
                        <a:ea typeface="+mn-ea"/>
                        <a:cs typeface="+mn-cs"/>
                      </a:endParaRPr>
                    </a:p>
                  </a:txBody>
                  <a:tcPr anchor="ctr">
                    <a:lnL w="12700" cap="flat" cmpd="sng" algn="ctr">
                      <a:solidFill>
                        <a:srgbClr val="00B2CE"/>
                      </a:solidFill>
                      <a:prstDash val="solid"/>
                      <a:round/>
                      <a:headEnd type="none" w="med" len="med"/>
                      <a:tailEnd type="none" w="med" len="med"/>
                    </a:lnL>
                    <a:lnR w="12700" cap="flat" cmpd="sng" algn="ctr">
                      <a:solidFill>
                        <a:srgbClr val="00B2CE"/>
                      </a:solidFill>
                      <a:prstDash val="solid"/>
                      <a:round/>
                      <a:headEnd type="none" w="med" len="med"/>
                      <a:tailEnd type="none" w="med" len="med"/>
                    </a:lnR>
                    <a:lnT w="12700" cap="flat" cmpd="sng" algn="ctr">
                      <a:solidFill>
                        <a:srgbClr val="00B2CE"/>
                      </a:solidFill>
                      <a:prstDash val="solid"/>
                      <a:round/>
                      <a:headEnd type="none" w="med" len="med"/>
                      <a:tailEnd type="none" w="med" len="med"/>
                    </a:lnT>
                    <a:lnB w="12700" cap="flat" cmpd="sng" algn="ctr">
                      <a:solidFill>
                        <a:srgbClr val="00B2CE"/>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962624651"/>
                  </a:ext>
                </a:extLst>
              </a:tr>
            </a:tbl>
          </a:graphicData>
        </a:graphic>
      </p:graphicFrame>
      <p:graphicFrame>
        <p:nvGraphicFramePr>
          <p:cNvPr id="23" name="內容版面配置區 6"/>
          <p:cNvGraphicFramePr>
            <a:graphicFrameLocks noGrp="1"/>
          </p:cNvGraphicFramePr>
          <p:nvPr>
            <p:ph idx="1"/>
            <p:extLst/>
          </p:nvPr>
        </p:nvGraphicFramePr>
        <p:xfrm>
          <a:off x="3182517" y="1735830"/>
          <a:ext cx="5863389" cy="339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4" name="弧形箭號 (上彎) 23"/>
          <p:cNvSpPr/>
          <p:nvPr/>
        </p:nvSpPr>
        <p:spPr>
          <a:xfrm flipH="1">
            <a:off x="5276010" y="5260121"/>
            <a:ext cx="1648326" cy="517358"/>
          </a:xfrm>
          <a:prstGeom prst="curvedUp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5" name="弧形箭號 (下彎) 24"/>
          <p:cNvSpPr/>
          <p:nvPr/>
        </p:nvSpPr>
        <p:spPr>
          <a:xfrm>
            <a:off x="5372262" y="1141723"/>
            <a:ext cx="1552074" cy="457200"/>
          </a:xfrm>
          <a:prstGeom prst="curvedDownArrow">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cxnSp>
        <p:nvCxnSpPr>
          <p:cNvPr id="29" name="直線單箭頭接點 28"/>
          <p:cNvCxnSpPr/>
          <p:nvPr/>
        </p:nvCxnSpPr>
        <p:spPr>
          <a:xfrm flipV="1">
            <a:off x="5011315" y="3724341"/>
            <a:ext cx="550111" cy="477608"/>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cxnSp>
        <p:nvCxnSpPr>
          <p:cNvPr id="42" name="直線單箭頭接點 41"/>
          <p:cNvCxnSpPr/>
          <p:nvPr/>
        </p:nvCxnSpPr>
        <p:spPr>
          <a:xfrm flipV="1">
            <a:off x="6479167" y="2709678"/>
            <a:ext cx="550111" cy="477608"/>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cxnSp>
        <p:nvCxnSpPr>
          <p:cNvPr id="43" name="直線單箭頭接點 42"/>
          <p:cNvCxnSpPr/>
          <p:nvPr/>
        </p:nvCxnSpPr>
        <p:spPr>
          <a:xfrm flipH="1" flipV="1">
            <a:off x="6578760" y="3724341"/>
            <a:ext cx="550111" cy="477608"/>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cxnSp>
        <p:nvCxnSpPr>
          <p:cNvPr id="44" name="直線單箭頭接點 43"/>
          <p:cNvCxnSpPr/>
          <p:nvPr/>
        </p:nvCxnSpPr>
        <p:spPr>
          <a:xfrm flipH="1" flipV="1">
            <a:off x="5097206" y="2709678"/>
            <a:ext cx="550111" cy="477608"/>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graphicFrame>
        <p:nvGraphicFramePr>
          <p:cNvPr id="45" name="表格 44"/>
          <p:cNvGraphicFramePr>
            <a:graphicFrameLocks noGrp="1"/>
          </p:cNvGraphicFramePr>
          <p:nvPr>
            <p:extLst>
              <p:ext uri="{D42A27DB-BD31-4B8C-83A1-F6EECF244321}">
                <p14:modId xmlns:p14="http://schemas.microsoft.com/office/powerpoint/2010/main" val="3279808264"/>
              </p:ext>
            </p:extLst>
          </p:nvPr>
        </p:nvGraphicFramePr>
        <p:xfrm>
          <a:off x="5097206" y="5803930"/>
          <a:ext cx="2646476" cy="1234026"/>
        </p:xfrm>
        <a:graphic>
          <a:graphicData uri="http://schemas.openxmlformats.org/drawingml/2006/table">
            <a:tbl>
              <a:tblPr firstRow="1" bandRow="1">
                <a:tableStyleId>{5C22544A-7EE6-4342-B048-85BDC9FD1C3A}</a:tableStyleId>
              </a:tblPr>
              <a:tblGrid>
                <a:gridCol w="2646476">
                  <a:extLst>
                    <a:ext uri="{9D8B030D-6E8A-4147-A177-3AD203B41FA5}">
                      <a16:colId xmlns:a16="http://schemas.microsoft.com/office/drawing/2014/main" xmlns="" val="553480049"/>
                    </a:ext>
                  </a:extLst>
                </a:gridCol>
              </a:tblGrid>
              <a:tr h="1234026">
                <a:tc>
                  <a:txBody>
                    <a:bodyPr/>
                    <a:lstStyle/>
                    <a:p>
                      <a:pPr algn="l"/>
                      <a:r>
                        <a:rPr lang="en-US" altLang="zh-TW" sz="2000" b="1" kern="1200" dirty="0">
                          <a:solidFill>
                            <a:srgbClr val="F6911F"/>
                          </a:solidFill>
                          <a:latin typeface="+mn-lt"/>
                          <a:ea typeface="+mn-ea"/>
                          <a:cs typeface="+mn-cs"/>
                        </a:rPr>
                        <a:t>Product </a:t>
                      </a:r>
                      <a:r>
                        <a:rPr lang="en-US" altLang="zh-TW" sz="2000" b="1" kern="1200" dirty="0" smtClean="0">
                          <a:solidFill>
                            <a:srgbClr val="F6911F"/>
                          </a:solidFill>
                          <a:latin typeface="+mn-lt"/>
                          <a:ea typeface="+mn-ea"/>
                          <a:cs typeface="+mn-cs"/>
                        </a:rPr>
                        <a:t> performance</a:t>
                      </a:r>
                      <a:endParaRPr lang="en-US" altLang="zh-TW" sz="2000" b="1" kern="1200" dirty="0">
                        <a:solidFill>
                          <a:srgbClr val="F6911F"/>
                        </a:solidFill>
                        <a:latin typeface="+mn-lt"/>
                        <a:ea typeface="+mn-ea"/>
                        <a:cs typeface="+mn-cs"/>
                      </a:endParaRPr>
                    </a:p>
                    <a:p>
                      <a:pPr algn="l"/>
                      <a:r>
                        <a:rPr lang="en-US" altLang="zh-TW" sz="2000" b="1" kern="1200" dirty="0" smtClean="0">
                          <a:solidFill>
                            <a:srgbClr val="F6911F"/>
                          </a:solidFill>
                          <a:latin typeface="+mn-lt"/>
                          <a:ea typeface="+mn-ea"/>
                          <a:cs typeface="+mn-cs"/>
                        </a:rPr>
                        <a:t>Product system</a:t>
                      </a:r>
                      <a:endParaRPr lang="zh-TW" altLang="en-US" sz="2000" b="1" kern="1200" dirty="0">
                        <a:solidFill>
                          <a:srgbClr val="F6911F"/>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255148943"/>
                  </a:ext>
                </a:extLst>
              </a:tr>
            </a:tbl>
          </a:graphicData>
        </a:graphic>
      </p:graphicFrame>
      <p:graphicFrame>
        <p:nvGraphicFramePr>
          <p:cNvPr id="27" name="表格 26"/>
          <p:cNvGraphicFramePr>
            <a:graphicFrameLocks noGrp="1"/>
          </p:cNvGraphicFramePr>
          <p:nvPr>
            <p:extLst>
              <p:ext uri="{D42A27DB-BD31-4B8C-83A1-F6EECF244321}">
                <p14:modId xmlns:p14="http://schemas.microsoft.com/office/powerpoint/2010/main" val="2626816968"/>
              </p:ext>
            </p:extLst>
          </p:nvPr>
        </p:nvGraphicFramePr>
        <p:xfrm>
          <a:off x="4776996" y="5777479"/>
          <a:ext cx="3954452" cy="522514"/>
        </p:xfrm>
        <a:graphic>
          <a:graphicData uri="http://schemas.openxmlformats.org/drawingml/2006/table">
            <a:tbl>
              <a:tblPr firstRow="1" bandRow="1">
                <a:tableStyleId>{5C22544A-7EE6-4342-B048-85BDC9FD1C3A}</a:tableStyleId>
              </a:tblPr>
              <a:tblGrid>
                <a:gridCol w="3954452">
                  <a:extLst>
                    <a:ext uri="{9D8B030D-6E8A-4147-A177-3AD203B41FA5}">
                      <a16:colId xmlns:a16="http://schemas.microsoft.com/office/drawing/2014/main" xmlns="" val="553480049"/>
                    </a:ext>
                  </a:extLst>
                </a:gridCol>
              </a:tblGrid>
              <a:tr h="522514">
                <a:tc>
                  <a:txBody>
                    <a:bodyPr/>
                    <a:lstStyle/>
                    <a:p>
                      <a:r>
                        <a:rPr lang="zh-TW" altLang="en-US" sz="2400" b="1" cap="none" spc="0" dirty="0" smtClean="0">
                          <a:ln w="0"/>
                          <a:solidFill>
                            <a:schemeClr val="tx1"/>
                          </a:solidFill>
                          <a:effectLst>
                            <a:outerShdw blurRad="38100" dist="19050" dir="2700000" algn="tl" rotWithShape="0">
                              <a:schemeClr val="dk1">
                                <a:alpha val="40000"/>
                              </a:schemeClr>
                            </a:outerShdw>
                          </a:effectLst>
                        </a:rPr>
                        <a:t>     </a:t>
                      </a:r>
                      <a:r>
                        <a:rPr lang="en-US" altLang="zh-TW" sz="2400" b="1" cap="none" spc="0" dirty="0" smtClean="0">
                          <a:ln w="0"/>
                          <a:solidFill>
                            <a:schemeClr val="tx1"/>
                          </a:solidFill>
                          <a:effectLst>
                            <a:outerShdw blurRad="38100" dist="19050" dir="2700000" algn="tl" rotWithShape="0">
                              <a:schemeClr val="dk1">
                                <a:alpha val="40000"/>
                              </a:schemeClr>
                            </a:outerShdw>
                          </a:effectLst>
                        </a:rPr>
                        <a:t>Product </a:t>
                      </a:r>
                      <a:r>
                        <a:rPr lang="en-US" altLang="zh-TW" sz="2400" b="1" cap="none" spc="0" baseline="0" dirty="0" smtClean="0">
                          <a:ln w="0"/>
                          <a:solidFill>
                            <a:schemeClr val="tx1"/>
                          </a:solidFill>
                          <a:effectLst>
                            <a:outerShdw blurRad="38100" dist="19050" dir="2700000" algn="tl" rotWithShape="0">
                              <a:schemeClr val="dk1">
                                <a:alpha val="40000"/>
                              </a:schemeClr>
                            </a:outerShdw>
                          </a:effectLst>
                        </a:rPr>
                        <a:t>Provision</a:t>
                      </a:r>
                      <a:endParaRPr lang="zh-TW" altLang="en-US" sz="2400" b="1" cap="none" spc="0" dirty="0">
                        <a:ln w="0"/>
                        <a:solidFill>
                          <a:schemeClr val="tx1"/>
                        </a:solidFill>
                        <a:effectLst>
                          <a:outerShdw blurRad="38100" dist="19050" dir="2700000" algn="tl" rotWithShape="0">
                            <a:schemeClr val="dk1">
                              <a:alpha val="40000"/>
                            </a:schemeClr>
                          </a:outerShdw>
                        </a:effectLst>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255148943"/>
                  </a:ext>
                </a:extLst>
              </a:tr>
            </a:tbl>
          </a:graphicData>
        </a:graphic>
      </p:graphicFrame>
      <p:sp>
        <p:nvSpPr>
          <p:cNvPr id="15" name="標題 1"/>
          <p:cNvSpPr>
            <a:spLocks noGrp="1"/>
          </p:cNvSpPr>
          <p:nvPr>
            <p:ph type="title"/>
          </p:nvPr>
        </p:nvSpPr>
        <p:spPr>
          <a:xfrm>
            <a:off x="838200" y="365125"/>
            <a:ext cx="10515600" cy="1325563"/>
          </a:xfrm>
        </p:spPr>
        <p:txBody>
          <a:bodyPr/>
          <a:lstStyle/>
          <a:p>
            <a:r>
              <a:rPr lang="en-US" altLang="zh-TW" b="1" dirty="0"/>
              <a:t>VPRC model</a:t>
            </a:r>
            <a:endParaRPr lang="zh-TW" altLang="en-US" b="1" dirty="0"/>
          </a:p>
        </p:txBody>
      </p:sp>
      <p:graphicFrame>
        <p:nvGraphicFramePr>
          <p:cNvPr id="16" name="表格 15"/>
          <p:cNvGraphicFramePr>
            <a:graphicFrameLocks noGrp="1"/>
          </p:cNvGraphicFramePr>
          <p:nvPr>
            <p:extLst>
              <p:ext uri="{D42A27DB-BD31-4B8C-83A1-F6EECF244321}">
                <p14:modId xmlns:p14="http://schemas.microsoft.com/office/powerpoint/2010/main" val="3651710450"/>
              </p:ext>
            </p:extLst>
          </p:nvPr>
        </p:nvGraphicFramePr>
        <p:xfrm>
          <a:off x="5035108" y="588271"/>
          <a:ext cx="2889692" cy="553452"/>
        </p:xfrm>
        <a:graphic>
          <a:graphicData uri="http://schemas.openxmlformats.org/drawingml/2006/table">
            <a:tbl>
              <a:tblPr firstRow="1" bandRow="1">
                <a:tableStyleId>{5C22544A-7EE6-4342-B048-85BDC9FD1C3A}</a:tableStyleId>
              </a:tblPr>
              <a:tblGrid>
                <a:gridCol w="2889692">
                  <a:extLst>
                    <a:ext uri="{9D8B030D-6E8A-4147-A177-3AD203B41FA5}">
                      <a16:colId xmlns:a16="http://schemas.microsoft.com/office/drawing/2014/main" xmlns="" val="553480049"/>
                    </a:ext>
                  </a:extLst>
                </a:gridCol>
              </a:tblGrid>
              <a:tr h="553452">
                <a:tc>
                  <a:txBody>
                    <a:bodyPr/>
                    <a:lstStyle/>
                    <a:p>
                      <a:r>
                        <a:rPr lang="en-US" altLang="zh-TW" sz="2400" b="1" cap="none" spc="0" dirty="0" smtClean="0">
                          <a:ln w="0"/>
                          <a:solidFill>
                            <a:schemeClr val="tx1"/>
                          </a:solidFill>
                          <a:effectLst>
                            <a:outerShdw blurRad="38100" dist="19050" dir="2700000" algn="tl" rotWithShape="0">
                              <a:schemeClr val="dk1">
                                <a:alpha val="40000"/>
                              </a:schemeClr>
                            </a:outerShdw>
                          </a:effectLst>
                        </a:rPr>
                        <a:t>Income</a:t>
                      </a:r>
                      <a:r>
                        <a:rPr lang="zh-TW" altLang="en-US" sz="2400" b="1" cap="none" spc="0" dirty="0" smtClean="0">
                          <a:ln w="0"/>
                          <a:solidFill>
                            <a:schemeClr val="tx1"/>
                          </a:solidFill>
                          <a:effectLst>
                            <a:outerShdw blurRad="38100" dist="19050" dir="2700000" algn="tl" rotWithShape="0">
                              <a:schemeClr val="dk1">
                                <a:alpha val="40000"/>
                              </a:schemeClr>
                            </a:outerShdw>
                          </a:effectLst>
                        </a:rPr>
                        <a:t> </a:t>
                      </a:r>
                      <a:r>
                        <a:rPr lang="en-US" altLang="zh-TW" sz="2400" b="1" cap="none" spc="0" dirty="0" smtClean="0">
                          <a:ln w="0"/>
                          <a:solidFill>
                            <a:schemeClr val="tx1"/>
                          </a:solidFill>
                          <a:effectLst>
                            <a:outerShdw blurRad="38100" dist="19050" dir="2700000" algn="tl" rotWithShape="0">
                              <a:schemeClr val="dk1">
                                <a:alpha val="40000"/>
                              </a:schemeClr>
                            </a:outerShdw>
                          </a:effectLst>
                        </a:rPr>
                        <a:t>Generation </a:t>
                      </a:r>
                      <a:endParaRPr lang="zh-TW" altLang="en-US" sz="2400" b="1" cap="none" spc="0" dirty="0">
                        <a:ln w="0"/>
                        <a:solidFill>
                          <a:schemeClr val="tx1"/>
                        </a:solidFill>
                        <a:effectLst>
                          <a:outerShdw blurRad="38100" dist="19050" dir="2700000" algn="tl" rotWithShape="0">
                            <a:schemeClr val="dk1">
                              <a:alpha val="40000"/>
                            </a:schemeClr>
                          </a:outerShdw>
                        </a:effectLst>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255148943"/>
                  </a:ext>
                </a:extLst>
              </a:tr>
            </a:tbl>
          </a:graphicData>
        </a:graphic>
      </p:graphicFrame>
    </p:spTree>
    <p:extLst>
      <p:ext uri="{BB962C8B-B14F-4D97-AF65-F5344CB8AC3E}">
        <p14:creationId xmlns:p14="http://schemas.microsoft.com/office/powerpoint/2010/main" val="249839689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en-US" altLang="zh-TW" dirty="0"/>
          </a:p>
          <a:p>
            <a:r>
              <a:rPr lang="en-US" altLang="zh-TW" dirty="0"/>
              <a:t>Network: Cafe’ Coffee Day in the hotel. Menu for order in. </a:t>
            </a:r>
          </a:p>
          <a:p>
            <a:r>
              <a:rPr lang="en-US" altLang="zh-TW" dirty="0"/>
              <a:t>Structure: Rely on outsourcing (laundry, maintenance)</a:t>
            </a:r>
          </a:p>
          <a:p>
            <a:r>
              <a:rPr lang="en-US" altLang="zh-TW" dirty="0"/>
              <a:t>Product performance: Provision of infrastructure(make it affordable)</a:t>
            </a:r>
          </a:p>
          <a:p>
            <a:r>
              <a:rPr lang="en-US" altLang="zh-TW" dirty="0"/>
              <a:t>Service: Self-service facilities (vending machine, self check-in counter)</a:t>
            </a:r>
          </a:p>
          <a:p>
            <a:r>
              <a:rPr lang="en-US" altLang="zh-TW" dirty="0"/>
              <a:t>Brand: Simple &amp; Affordable</a:t>
            </a:r>
            <a:endParaRPr lang="zh-TW" altLang="en-US" dirty="0"/>
          </a:p>
        </p:txBody>
      </p:sp>
      <p:pic>
        <p:nvPicPr>
          <p:cNvPr id="1026" name="Picture 2" descr="http://d27n205l7rookf.cloudfront.net/wp-content/uploads/2014/06/DUP-694_Fig.1_Ten-types-of-innovation.jpg"/>
          <p:cNvPicPr>
            <a:picLocks noChangeAspect="1" noChangeArrowheads="1"/>
          </p:cNvPicPr>
          <p:nvPr/>
        </p:nvPicPr>
        <p:blipFill rotWithShape="1">
          <a:blip r:embed="rId2">
            <a:extLst>
              <a:ext uri="{28A0092B-C50C-407E-A947-70E740481C1C}">
                <a14:useLocalDpi xmlns:a14="http://schemas.microsoft.com/office/drawing/2010/main" val="0"/>
              </a:ext>
            </a:extLst>
          </a:blip>
          <a:srcRect l="1279" t="38169" r="3332" b="38437"/>
          <a:stretch/>
        </p:blipFill>
        <p:spPr bwMode="auto">
          <a:xfrm>
            <a:off x="644236" y="365125"/>
            <a:ext cx="10709564" cy="1557193"/>
          </a:xfrm>
          <a:prstGeom prst="rect">
            <a:avLst/>
          </a:prstGeom>
          <a:noFill/>
          <a:extLst>
            <a:ext uri="{909E8E84-426E-40DD-AFC4-6F175D3DCCD1}">
              <a14:hiddenFill xmlns:a14="http://schemas.microsoft.com/office/drawing/2010/main">
                <a:solidFill>
                  <a:srgbClr val="FFFFFF"/>
                </a:solidFill>
              </a14:hiddenFill>
            </a:ext>
          </a:extLst>
        </p:spPr>
      </p:pic>
      <p:pic>
        <p:nvPicPr>
          <p:cNvPr id="4" name="圖片 3"/>
          <p:cNvPicPr>
            <a:picLocks noChangeAspect="1"/>
          </p:cNvPicPr>
          <p:nvPr/>
        </p:nvPicPr>
        <p:blipFill rotWithShape="1">
          <a:blip r:embed="rId3"/>
          <a:srcRect l="6200" t="40088" r="5399" b="40847"/>
          <a:stretch/>
        </p:blipFill>
        <p:spPr>
          <a:xfrm>
            <a:off x="4324350" y="4953000"/>
            <a:ext cx="7581900" cy="1635125"/>
          </a:xfrm>
          <a:prstGeom prst="rect">
            <a:avLst/>
          </a:prstGeom>
        </p:spPr>
      </p:pic>
    </p:spTree>
    <p:extLst>
      <p:ext uri="{BB962C8B-B14F-4D97-AF65-F5344CB8AC3E}">
        <p14:creationId xmlns:p14="http://schemas.microsoft.com/office/powerpoint/2010/main" val="141852456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smtClean="0"/>
              <a:t>Dell (</a:t>
            </a:r>
            <a:r>
              <a:rPr lang="zh-TW" altLang="en-US" b="1" dirty="0" smtClean="0"/>
              <a:t>戴爾</a:t>
            </a:r>
            <a:r>
              <a:rPr lang="en-US" altLang="zh-TW" b="1" dirty="0" smtClean="0"/>
              <a:t>)</a:t>
            </a:r>
            <a:endParaRPr lang="zh-TW" altLang="en-US" b="1" dirty="0"/>
          </a:p>
        </p:txBody>
      </p:sp>
      <p:sp>
        <p:nvSpPr>
          <p:cNvPr id="3" name="內容版面配置區 2"/>
          <p:cNvSpPr>
            <a:spLocks noGrp="1"/>
          </p:cNvSpPr>
          <p:nvPr>
            <p:ph idx="1"/>
          </p:nvPr>
        </p:nvSpPr>
        <p:spPr/>
        <p:txBody>
          <a:bodyPr/>
          <a:lstStyle/>
          <a:p>
            <a:r>
              <a:rPr lang="en-US" altLang="zh-TW" dirty="0"/>
              <a:t>The best PC seller</a:t>
            </a:r>
          </a:p>
          <a:p>
            <a:r>
              <a:rPr lang="en-US" altLang="zh-TW" dirty="0"/>
              <a:t>Target: reduce inventory, make after order</a:t>
            </a:r>
          </a:p>
          <a:p>
            <a:r>
              <a:rPr lang="en-US" altLang="zh-TW" dirty="0"/>
              <a:t>How</a:t>
            </a:r>
          </a:p>
          <a:p>
            <a:pPr lvl="1"/>
            <a:r>
              <a:rPr lang="en-US" altLang="zh-TW" dirty="0"/>
              <a:t>Using Intranet website for partners</a:t>
            </a:r>
          </a:p>
          <a:p>
            <a:pPr lvl="1"/>
            <a:r>
              <a:rPr lang="en-US" altLang="zh-TW" dirty="0"/>
              <a:t>Lead-Time Meeting: provide inventory information</a:t>
            </a:r>
          </a:p>
          <a:p>
            <a:r>
              <a:rPr lang="en-US" altLang="zh-TW" dirty="0"/>
              <a:t>Benefits</a:t>
            </a:r>
          </a:p>
          <a:p>
            <a:pPr marL="457200" lvl="1" indent="0">
              <a:buNone/>
            </a:pPr>
            <a:r>
              <a:rPr lang="en-US" altLang="zh-TW" dirty="0"/>
              <a:t>Reduce cash conversion cycle</a:t>
            </a:r>
          </a:p>
          <a:p>
            <a:pPr marL="457200" lvl="1" indent="0">
              <a:buNone/>
            </a:pPr>
            <a:r>
              <a:rPr lang="en-US" altLang="zh-TW" dirty="0"/>
              <a:t>Gain net income from 28 hundred million to 123 hundred million </a:t>
            </a:r>
          </a:p>
          <a:p>
            <a:pPr lvl="1"/>
            <a:endParaRPr lang="zh-TW" altLang="en-US" dirty="0"/>
          </a:p>
          <a:p>
            <a:endParaRPr lang="zh-TW" altLang="en-US" dirty="0"/>
          </a:p>
        </p:txBody>
      </p:sp>
      <p:pic>
        <p:nvPicPr>
          <p:cNvPr id="2052" name="Picture 4" descr="「DELL」的圖片搜尋結果"/>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67899" y="4192535"/>
            <a:ext cx="182880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static.techfieldday.com/wp-content/uploads/2016/02/2000px-Dell_Logo.svg_.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3809" y="205177"/>
            <a:ext cx="4035789" cy="39873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75716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en-US" altLang="zh-TW" dirty="0"/>
          </a:p>
          <a:p>
            <a:r>
              <a:rPr lang="en-US" altLang="zh-TW" dirty="0"/>
              <a:t>Profit model: cash conversion cycle</a:t>
            </a:r>
          </a:p>
          <a:p>
            <a:r>
              <a:rPr lang="en-US" altLang="zh-TW" dirty="0"/>
              <a:t>Network: decrease the number of partners</a:t>
            </a:r>
          </a:p>
          <a:p>
            <a:r>
              <a:rPr lang="en-US" altLang="zh-TW" dirty="0"/>
              <a:t>Process: produce according to customer’s standard</a:t>
            </a:r>
          </a:p>
          <a:p>
            <a:r>
              <a:rPr lang="en-US" altLang="zh-TW" dirty="0"/>
              <a:t>Service: provide all day phone orders and technical support</a:t>
            </a:r>
          </a:p>
          <a:p>
            <a:r>
              <a:rPr lang="en-US" altLang="zh-TW" dirty="0"/>
              <a:t>Channel: sale on the internet instead of stores</a:t>
            </a:r>
          </a:p>
        </p:txBody>
      </p:sp>
      <p:pic>
        <p:nvPicPr>
          <p:cNvPr id="1026" name="Picture 2" descr="http://d27n205l7rookf.cloudfront.net/wp-content/uploads/2014/06/DUP-694_Fig.1_Ten-types-of-innovation.jpg"/>
          <p:cNvPicPr>
            <a:picLocks noChangeAspect="1" noChangeArrowheads="1"/>
          </p:cNvPicPr>
          <p:nvPr/>
        </p:nvPicPr>
        <p:blipFill rotWithShape="1">
          <a:blip r:embed="rId2">
            <a:extLst>
              <a:ext uri="{28A0092B-C50C-407E-A947-70E740481C1C}">
                <a14:useLocalDpi xmlns:a14="http://schemas.microsoft.com/office/drawing/2010/main" val="0"/>
              </a:ext>
            </a:extLst>
          </a:blip>
          <a:srcRect l="1279" t="38169" r="3332" b="38437"/>
          <a:stretch/>
        </p:blipFill>
        <p:spPr bwMode="auto">
          <a:xfrm>
            <a:off x="875676" y="365125"/>
            <a:ext cx="10478124" cy="170887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static.techfieldday.com/wp-content/uploads/2016/02/2000px-Dell_Logo.svg_.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57201" y="4551219"/>
            <a:ext cx="2334800" cy="2306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454795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smtClean="0"/>
              <a:t>FedEx (</a:t>
            </a:r>
            <a:r>
              <a:rPr lang="zh-TW" altLang="en-US" b="1" dirty="0" smtClean="0"/>
              <a:t>聯邦快遞</a:t>
            </a:r>
            <a:r>
              <a:rPr lang="en-US" altLang="zh-TW" b="1" dirty="0" smtClean="0"/>
              <a:t>)</a:t>
            </a:r>
            <a:endParaRPr lang="zh-TW" altLang="en-US" b="1" dirty="0"/>
          </a:p>
        </p:txBody>
      </p:sp>
      <p:sp>
        <p:nvSpPr>
          <p:cNvPr id="3" name="內容版面配置區 2"/>
          <p:cNvSpPr>
            <a:spLocks noGrp="1"/>
          </p:cNvSpPr>
          <p:nvPr>
            <p:ph idx="1"/>
          </p:nvPr>
        </p:nvSpPr>
        <p:spPr/>
        <p:txBody>
          <a:bodyPr/>
          <a:lstStyle/>
          <a:p>
            <a:r>
              <a:rPr lang="en-US" altLang="zh-TW" dirty="0"/>
              <a:t>Problem: most air parcel had inefficient delivery </a:t>
            </a:r>
          </a:p>
          <a:p>
            <a:r>
              <a:rPr lang="en-US" altLang="zh-TW" dirty="0"/>
              <a:t>Target: for time limit </a:t>
            </a:r>
          </a:p>
          <a:p>
            <a:r>
              <a:rPr lang="en-US" altLang="zh-TW" dirty="0"/>
              <a:t>How:</a:t>
            </a:r>
          </a:p>
          <a:p>
            <a:pPr lvl="1"/>
            <a:r>
              <a:rPr lang="en-US" altLang="zh-TW" dirty="0"/>
              <a:t>Customer Operations Service Master Online System, COSMOS</a:t>
            </a:r>
          </a:p>
          <a:p>
            <a:pPr marL="457200" lvl="1" indent="0">
              <a:buNone/>
            </a:pPr>
            <a:r>
              <a:rPr lang="en-US" altLang="zh-TW" dirty="0"/>
              <a:t>	-&gt;deliver in time</a:t>
            </a:r>
          </a:p>
          <a:p>
            <a:pPr lvl="1"/>
            <a:r>
              <a:rPr lang="en-US" altLang="zh-TW" dirty="0"/>
              <a:t>Employee scan for details for each</a:t>
            </a:r>
          </a:p>
          <a:p>
            <a:pPr lvl="1"/>
            <a:r>
              <a:rPr lang="en-US" altLang="zh-TW" dirty="0" err="1"/>
              <a:t>SenseAware</a:t>
            </a:r>
            <a:r>
              <a:rPr lang="en-US" altLang="zh-TW" dirty="0"/>
              <a:t>: track temperature, location and exposure to sunlight</a:t>
            </a:r>
          </a:p>
          <a:p>
            <a:pPr lvl="1"/>
            <a:endParaRPr lang="zh-TW" altLang="en-US" dirty="0"/>
          </a:p>
        </p:txBody>
      </p:sp>
      <p:pic>
        <p:nvPicPr>
          <p:cNvPr id="1027" name="Picture 3" descr="https://upload.wikimedia.org/wikipedia/commons/thumb/9/9d/FedEx_Express.svg/2000px-FedEx_Express.sv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86421" y="0"/>
            <a:ext cx="5280137" cy="23945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627353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en-US" altLang="zh-TW" dirty="0"/>
          </a:p>
          <a:p>
            <a:r>
              <a:rPr lang="en-US" altLang="zh-TW" dirty="0"/>
              <a:t>Profit model: limited time delivery</a:t>
            </a:r>
          </a:p>
          <a:p>
            <a:r>
              <a:rPr lang="en-US" altLang="zh-TW" dirty="0"/>
              <a:t>Process: just in time</a:t>
            </a:r>
          </a:p>
          <a:p>
            <a:r>
              <a:rPr lang="en-US" altLang="zh-TW" dirty="0"/>
              <a:t>Product performance: using data to improve usability </a:t>
            </a:r>
          </a:p>
          <a:p>
            <a:r>
              <a:rPr lang="en-US" altLang="zh-TW" dirty="0"/>
              <a:t>Service: the best tracking service</a:t>
            </a:r>
          </a:p>
          <a:p>
            <a:r>
              <a:rPr lang="en-US" altLang="zh-TW" dirty="0"/>
              <a:t>Channel: acquisition </a:t>
            </a:r>
            <a:r>
              <a:rPr lang="en-US" altLang="zh-TW" dirty="0" err="1"/>
              <a:t>Kinkos</a:t>
            </a:r>
            <a:r>
              <a:rPr lang="en-US" altLang="zh-TW" dirty="0"/>
              <a:t>. </a:t>
            </a:r>
            <a:r>
              <a:rPr lang="en-US" altLang="zh-TW" dirty="0" err="1"/>
              <a:t>Inc</a:t>
            </a:r>
            <a:r>
              <a:rPr lang="en-US" altLang="zh-TW" dirty="0"/>
              <a:t> for more spots</a:t>
            </a:r>
          </a:p>
          <a:p>
            <a:pPr marL="0" indent="0">
              <a:buNone/>
            </a:pPr>
            <a:endParaRPr lang="zh-TW" altLang="en-US" dirty="0"/>
          </a:p>
        </p:txBody>
      </p:sp>
      <p:pic>
        <p:nvPicPr>
          <p:cNvPr id="1026" name="Picture 2" descr="http://d27n205l7rookf.cloudfront.net/wp-content/uploads/2014/06/DUP-694_Fig.1_Ten-types-of-innovation.jpg"/>
          <p:cNvPicPr>
            <a:picLocks noChangeAspect="1" noChangeArrowheads="1"/>
          </p:cNvPicPr>
          <p:nvPr/>
        </p:nvPicPr>
        <p:blipFill rotWithShape="1">
          <a:blip r:embed="rId2">
            <a:extLst>
              <a:ext uri="{28A0092B-C50C-407E-A947-70E740481C1C}">
                <a14:useLocalDpi xmlns:a14="http://schemas.microsoft.com/office/drawing/2010/main" val="0"/>
              </a:ext>
            </a:extLst>
          </a:blip>
          <a:srcRect l="1279" t="38169" r="3332" b="38437"/>
          <a:stretch/>
        </p:blipFill>
        <p:spPr bwMode="auto">
          <a:xfrm>
            <a:off x="875676" y="365125"/>
            <a:ext cx="10478124" cy="170887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https://upload.wikimedia.org/wikipedia/commons/thumb/9/9d/FedEx_Express.svg/2000px-FedEx_Express.sv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73202" y="5165287"/>
            <a:ext cx="3732551" cy="1692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591688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smtClean="0"/>
              <a:t>LEGO (</a:t>
            </a:r>
            <a:r>
              <a:rPr lang="zh-TW" altLang="en-US" b="1" dirty="0" smtClean="0"/>
              <a:t>樂高</a:t>
            </a:r>
            <a:r>
              <a:rPr lang="en-US" altLang="zh-TW" b="1" dirty="0" smtClean="0"/>
              <a:t>)</a:t>
            </a:r>
            <a:endParaRPr lang="zh-TW" altLang="en-US" b="1" dirty="0"/>
          </a:p>
        </p:txBody>
      </p:sp>
      <p:sp>
        <p:nvSpPr>
          <p:cNvPr id="3" name="內容版面配置區 2"/>
          <p:cNvSpPr>
            <a:spLocks noGrp="1"/>
          </p:cNvSpPr>
          <p:nvPr>
            <p:ph idx="1"/>
          </p:nvPr>
        </p:nvSpPr>
        <p:spPr/>
        <p:txBody>
          <a:bodyPr/>
          <a:lstStyle/>
          <a:p>
            <a:r>
              <a:rPr lang="en-US" altLang="zh-TW" dirty="0"/>
              <a:t>Target: adults </a:t>
            </a:r>
            <a:r>
              <a:rPr lang="en-US" altLang="zh-TW" dirty="0" err="1"/>
              <a:t>lego</a:t>
            </a:r>
            <a:endParaRPr lang="en-US" altLang="zh-TW" dirty="0"/>
          </a:p>
          <a:p>
            <a:r>
              <a:rPr lang="en-US" altLang="zh-TW" dirty="0"/>
              <a:t>How:</a:t>
            </a:r>
          </a:p>
          <a:p>
            <a:pPr lvl="1"/>
            <a:r>
              <a:rPr lang="en-US" altLang="zh-TW" dirty="0"/>
              <a:t>Building: </a:t>
            </a:r>
            <a:r>
              <a:rPr lang="en-US" altLang="zh-TW" dirty="0" err="1" smtClean="0"/>
              <a:t>Fallingwater</a:t>
            </a:r>
            <a:r>
              <a:rPr lang="en-US" altLang="zh-TW" dirty="0" smtClean="0"/>
              <a:t> </a:t>
            </a:r>
            <a:r>
              <a:rPr lang="en-US" altLang="zh-TW" b="1" dirty="0" smtClean="0"/>
              <a:t>(</a:t>
            </a:r>
            <a:r>
              <a:rPr lang="zh-TW" altLang="en-US" b="1" dirty="0"/>
              <a:t>落水</a:t>
            </a:r>
            <a:r>
              <a:rPr lang="zh-TW" altLang="en-US" b="1" dirty="0" smtClean="0"/>
              <a:t>山莊</a:t>
            </a:r>
            <a:r>
              <a:rPr lang="en-US" altLang="zh-TW" b="1" dirty="0" smtClean="0"/>
              <a:t>),</a:t>
            </a:r>
            <a:r>
              <a:rPr lang="en-US" altLang="zh-TW" dirty="0" smtClean="0"/>
              <a:t> Guggenheim museum </a:t>
            </a:r>
            <a:r>
              <a:rPr lang="en-US" altLang="zh-TW" b="1" dirty="0" smtClean="0"/>
              <a:t>(</a:t>
            </a:r>
            <a:r>
              <a:rPr lang="zh-TW" altLang="en-US" b="1" dirty="0" smtClean="0"/>
              <a:t>古根漢博物館</a:t>
            </a:r>
            <a:r>
              <a:rPr lang="en-US" altLang="zh-TW" b="1" dirty="0" smtClean="0"/>
              <a:t>)</a:t>
            </a:r>
            <a:endParaRPr lang="en-US" altLang="zh-TW" b="1" dirty="0"/>
          </a:p>
          <a:p>
            <a:pPr lvl="1"/>
            <a:r>
              <a:rPr lang="en-US" altLang="zh-TW" dirty="0"/>
              <a:t>Cooperation with MIT media Lab: LEGO MINDSTORMS</a:t>
            </a:r>
          </a:p>
          <a:p>
            <a:pPr lvl="1"/>
            <a:r>
              <a:rPr lang="en-US" altLang="zh-TW" dirty="0"/>
              <a:t>DVD and Electric toys</a:t>
            </a:r>
          </a:p>
          <a:p>
            <a:r>
              <a:rPr lang="en-US" altLang="zh-TW" dirty="0"/>
              <a:t>Benefits:</a:t>
            </a:r>
          </a:p>
          <a:p>
            <a:pPr lvl="1"/>
            <a:r>
              <a:rPr lang="en-US" altLang="zh-TW" dirty="0"/>
              <a:t>Net income increase 17% (2011)</a:t>
            </a:r>
          </a:p>
          <a:p>
            <a:pPr lvl="1"/>
            <a:endParaRPr lang="en-US" altLang="zh-TW" dirty="0"/>
          </a:p>
          <a:p>
            <a:pPr marL="457200" lvl="1" indent="0">
              <a:buNone/>
            </a:pPr>
            <a:endParaRPr lang="zh-TW" altLang="en-US" dirty="0"/>
          </a:p>
        </p:txBody>
      </p:sp>
      <p:pic>
        <p:nvPicPr>
          <p:cNvPr id="6146" name="Picture 2" descr="http://cache.lego.com/r/www/r/starwars/-/media/catalogs/characters/star%20wars/new%20full%20body/darth%20vader.png?l.r2=3101818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48787" y="2969949"/>
            <a:ext cx="2843213" cy="379095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nccomicon.com/wp-content/uploads/2015/10/Le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2411" y="0"/>
            <a:ext cx="5239589" cy="26048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985215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en-US" altLang="zh-TW" dirty="0"/>
          </a:p>
          <a:p>
            <a:r>
              <a:rPr lang="en-US" altLang="zh-TW" dirty="0"/>
              <a:t>Network: Contract with Star Wars, Lord of the Rings</a:t>
            </a:r>
          </a:p>
          <a:p>
            <a:r>
              <a:rPr lang="en-US" altLang="zh-TW" dirty="0"/>
              <a:t>Product System: </a:t>
            </a:r>
            <a:r>
              <a:rPr lang="en-US" altLang="zh-TW" dirty="0" err="1"/>
              <a:t>lego</a:t>
            </a:r>
            <a:r>
              <a:rPr lang="en-US" altLang="zh-TW" dirty="0"/>
              <a:t> now are compatible with </a:t>
            </a:r>
            <a:r>
              <a:rPr lang="en-US" altLang="zh-TW" dirty="0" err="1"/>
              <a:t>lego</a:t>
            </a:r>
            <a:r>
              <a:rPr lang="en-US" altLang="zh-TW" dirty="0"/>
              <a:t> in 1958</a:t>
            </a:r>
          </a:p>
          <a:p>
            <a:r>
              <a:rPr lang="en-US" altLang="zh-TW" dirty="0"/>
              <a:t>Channel: </a:t>
            </a:r>
          </a:p>
          <a:p>
            <a:pPr lvl="1"/>
            <a:r>
              <a:rPr lang="en-US" altLang="zh-TW" dirty="0"/>
              <a:t>Online: high price merchandise</a:t>
            </a:r>
          </a:p>
          <a:p>
            <a:pPr lvl="1"/>
            <a:r>
              <a:rPr lang="en-US" altLang="zh-TW" dirty="0"/>
              <a:t>Large retailer: general merchandise</a:t>
            </a:r>
          </a:p>
          <a:p>
            <a:pPr lvl="1"/>
            <a:r>
              <a:rPr lang="en-US" altLang="zh-TW" dirty="0"/>
              <a:t>Exclusive shops: limited edition</a:t>
            </a:r>
          </a:p>
          <a:p>
            <a:r>
              <a:rPr lang="en-US" altLang="zh-TW" dirty="0"/>
              <a:t>Customer engagement : </a:t>
            </a:r>
            <a:r>
              <a:rPr lang="en-US" altLang="zh-TW" dirty="0" smtClean="0"/>
              <a:t>LEGOLAND </a:t>
            </a:r>
            <a:r>
              <a:rPr lang="en-US" altLang="zh-TW" dirty="0" err="1" smtClean="0"/>
              <a:t>Billund</a:t>
            </a:r>
            <a:r>
              <a:rPr lang="en-US" altLang="zh-TW" dirty="0" smtClean="0"/>
              <a:t> (</a:t>
            </a:r>
            <a:r>
              <a:rPr lang="zh-TW" altLang="en-US" dirty="0" smtClean="0"/>
              <a:t>比隆樂高</a:t>
            </a:r>
            <a:r>
              <a:rPr lang="en-US" altLang="zh-TW" dirty="0" smtClean="0"/>
              <a:t>)</a:t>
            </a:r>
            <a:endParaRPr lang="en-US" altLang="zh-TW" dirty="0"/>
          </a:p>
        </p:txBody>
      </p:sp>
      <p:pic>
        <p:nvPicPr>
          <p:cNvPr id="1026" name="Picture 2" descr="http://d27n205l7rookf.cloudfront.net/wp-content/uploads/2014/06/DUP-694_Fig.1_Ten-types-of-innovation.jpg"/>
          <p:cNvPicPr>
            <a:picLocks noChangeAspect="1" noChangeArrowheads="1"/>
          </p:cNvPicPr>
          <p:nvPr/>
        </p:nvPicPr>
        <p:blipFill rotWithShape="1">
          <a:blip r:embed="rId2">
            <a:extLst>
              <a:ext uri="{28A0092B-C50C-407E-A947-70E740481C1C}">
                <a14:useLocalDpi xmlns:a14="http://schemas.microsoft.com/office/drawing/2010/main" val="0"/>
              </a:ext>
            </a:extLst>
          </a:blip>
          <a:srcRect l="1279" t="38169" r="3332" b="38437"/>
          <a:stretch/>
        </p:blipFill>
        <p:spPr bwMode="auto">
          <a:xfrm>
            <a:off x="875676" y="365125"/>
            <a:ext cx="10478124" cy="170887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nccomicon.com/wp-content/uploads/2015/10/Le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48488" y="3369966"/>
            <a:ext cx="3143511" cy="1562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219224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smtClean="0"/>
              <a:t>Method</a:t>
            </a:r>
            <a:r>
              <a:rPr lang="zh-TW" altLang="en-US" b="1" dirty="0" smtClean="0"/>
              <a:t> </a:t>
            </a:r>
            <a:r>
              <a:rPr lang="en-US" altLang="zh-TW" b="1" dirty="0" smtClean="0"/>
              <a:t>(</a:t>
            </a:r>
            <a:r>
              <a:rPr lang="zh-TW" altLang="en-US" b="1" dirty="0" smtClean="0"/>
              <a:t>美則</a:t>
            </a:r>
            <a:r>
              <a:rPr lang="en-US" altLang="zh-TW" b="1" dirty="0" smtClean="0"/>
              <a:t>)</a:t>
            </a:r>
            <a:endParaRPr lang="zh-TW" altLang="en-US" b="1" dirty="0"/>
          </a:p>
        </p:txBody>
      </p:sp>
      <p:sp>
        <p:nvSpPr>
          <p:cNvPr id="3" name="內容版面配置區 2"/>
          <p:cNvSpPr>
            <a:spLocks noGrp="1"/>
          </p:cNvSpPr>
          <p:nvPr>
            <p:ph idx="1"/>
          </p:nvPr>
        </p:nvSpPr>
        <p:spPr/>
        <p:txBody>
          <a:bodyPr/>
          <a:lstStyle/>
          <a:p>
            <a:r>
              <a:rPr lang="en-US" altLang="zh-TW" dirty="0"/>
              <a:t>Promise: to people + to the </a:t>
            </a:r>
            <a:r>
              <a:rPr lang="en-US" altLang="zh-TW" dirty="0" smtClean="0"/>
              <a:t>environment (</a:t>
            </a:r>
            <a:r>
              <a:rPr lang="zh-TW" altLang="en-US" dirty="0" smtClean="0"/>
              <a:t>環保清潔</a:t>
            </a:r>
            <a:r>
              <a:rPr lang="en-US" altLang="zh-TW" dirty="0" smtClean="0"/>
              <a:t>)</a:t>
            </a:r>
            <a:endParaRPr lang="en-US" altLang="zh-TW" dirty="0"/>
          </a:p>
          <a:p>
            <a:r>
              <a:rPr lang="en-US" altLang="zh-TW" dirty="0" smtClean="0"/>
              <a:t>How:</a:t>
            </a:r>
          </a:p>
          <a:p>
            <a:pPr lvl="1"/>
            <a:r>
              <a:rPr lang="en-US" altLang="zh-TW" dirty="0" smtClean="0"/>
              <a:t>Cradle </a:t>
            </a:r>
            <a:r>
              <a:rPr lang="en-US" altLang="zh-TW" dirty="0"/>
              <a:t>to </a:t>
            </a:r>
            <a:r>
              <a:rPr lang="en-US" altLang="zh-TW" dirty="0" smtClean="0"/>
              <a:t>cradle (</a:t>
            </a:r>
            <a:r>
              <a:rPr lang="zh-TW" altLang="en-US" b="1" dirty="0"/>
              <a:t>搖籃到</a:t>
            </a:r>
            <a:r>
              <a:rPr lang="zh-TW" altLang="en-US" b="1" dirty="0" smtClean="0"/>
              <a:t>搖籃</a:t>
            </a:r>
            <a:r>
              <a:rPr lang="en-US" altLang="zh-TW" dirty="0" smtClean="0"/>
              <a:t>), </a:t>
            </a:r>
            <a:r>
              <a:rPr lang="en-US" altLang="zh-TW" dirty="0"/>
              <a:t>environmental protection</a:t>
            </a:r>
          </a:p>
          <a:p>
            <a:pPr lvl="1"/>
            <a:r>
              <a:rPr lang="en-US" altLang="zh-TW" dirty="0"/>
              <a:t>Not only for cleanness, but also for design</a:t>
            </a:r>
            <a:br>
              <a:rPr lang="en-US" altLang="zh-TW" dirty="0"/>
            </a:br>
            <a:endParaRPr lang="en-US" altLang="zh-TW" dirty="0"/>
          </a:p>
          <a:p>
            <a:endParaRPr lang="zh-TW" altLang="en-US" dirty="0"/>
          </a:p>
        </p:txBody>
      </p:sp>
      <p:pic>
        <p:nvPicPr>
          <p:cNvPr id="8194" name="Picture 2" descr="http://pics1.ds-static.com/catimg/172201/0621-method-A-A.gif"/>
          <p:cNvPicPr>
            <a:picLocks noChangeAspect="1" noChangeArrowheads="1"/>
          </p:cNvPicPr>
          <p:nvPr/>
        </p:nvPicPr>
        <p:blipFill rotWithShape="1">
          <a:blip r:embed="rId2">
            <a:extLst>
              <a:ext uri="{28A0092B-C50C-407E-A947-70E740481C1C}">
                <a14:useLocalDpi xmlns:a14="http://schemas.microsoft.com/office/drawing/2010/main" val="0"/>
              </a:ext>
            </a:extLst>
          </a:blip>
          <a:srcRect t="48328" b="3772"/>
          <a:stretch/>
        </p:blipFill>
        <p:spPr bwMode="auto">
          <a:xfrm>
            <a:off x="3833163" y="3800006"/>
            <a:ext cx="7309526" cy="3057994"/>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methodproducts.co.uk/wp-content/themes/methodhome/images/method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1873" y="326014"/>
            <a:ext cx="4056661" cy="10248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745797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en-US" altLang="zh-TW" dirty="0"/>
          </a:p>
          <a:p>
            <a:r>
              <a:rPr lang="en-US" altLang="zh-TW" dirty="0"/>
              <a:t>Structure: outsourcing, flexible reaction</a:t>
            </a:r>
          </a:p>
          <a:p>
            <a:r>
              <a:rPr lang="en-US" altLang="zh-TW" dirty="0"/>
              <a:t>Process: green sourcing method</a:t>
            </a:r>
          </a:p>
          <a:p>
            <a:r>
              <a:rPr lang="en-US" altLang="zh-TW" dirty="0"/>
              <a:t>Product performance: precautionary principle </a:t>
            </a:r>
          </a:p>
          <a:p>
            <a:r>
              <a:rPr lang="en-US" altLang="zh-TW" dirty="0"/>
              <a:t>Brand: Karim Rashid designed, Easily recognizable, </a:t>
            </a:r>
          </a:p>
          <a:p>
            <a:pPr marL="0" indent="0">
              <a:buNone/>
            </a:pPr>
            <a:r>
              <a:rPr lang="en-US" altLang="zh-TW" dirty="0"/>
              <a:t>               Bright and colorful packaging</a:t>
            </a:r>
          </a:p>
          <a:p>
            <a:r>
              <a:rPr lang="en-US" altLang="zh-TW" dirty="0"/>
              <a:t>Customer engagement: invite people interest in Environmental Protection</a:t>
            </a:r>
            <a:endParaRPr lang="zh-TW" altLang="en-US" dirty="0"/>
          </a:p>
        </p:txBody>
      </p:sp>
      <p:pic>
        <p:nvPicPr>
          <p:cNvPr id="1026" name="Picture 2" descr="http://d27n205l7rookf.cloudfront.net/wp-content/uploads/2014/06/DUP-694_Fig.1_Ten-types-of-innovation.jpg"/>
          <p:cNvPicPr>
            <a:picLocks noChangeAspect="1" noChangeArrowheads="1"/>
          </p:cNvPicPr>
          <p:nvPr/>
        </p:nvPicPr>
        <p:blipFill rotWithShape="1">
          <a:blip r:embed="rId2">
            <a:extLst>
              <a:ext uri="{28A0092B-C50C-407E-A947-70E740481C1C}">
                <a14:useLocalDpi xmlns:a14="http://schemas.microsoft.com/office/drawing/2010/main" val="0"/>
              </a:ext>
            </a:extLst>
          </a:blip>
          <a:srcRect l="1279" t="38169" r="3332" b="38437"/>
          <a:stretch/>
        </p:blipFill>
        <p:spPr bwMode="auto">
          <a:xfrm>
            <a:off x="875676" y="365125"/>
            <a:ext cx="10478124" cy="170887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http://methodproducts.co.uk/wp-content/themes/methodhome/images/method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64511" y="5756205"/>
            <a:ext cx="3693827" cy="9331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816340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內容版面配置區 6"/>
          <p:cNvGraphicFramePr>
            <a:graphicFrameLocks noGrp="1"/>
          </p:cNvGraphicFramePr>
          <p:nvPr>
            <p:ph idx="1"/>
            <p:extLst>
              <p:ext uri="{D42A27DB-BD31-4B8C-83A1-F6EECF244321}">
                <p14:modId xmlns:p14="http://schemas.microsoft.com/office/powerpoint/2010/main" val="1130798355"/>
              </p:ext>
            </p:extLst>
          </p:nvPr>
        </p:nvGraphicFramePr>
        <p:xfrm>
          <a:off x="1266825" y="1492250"/>
          <a:ext cx="10191749" cy="4660901"/>
        </p:xfrm>
        <a:graphic>
          <a:graphicData uri="http://schemas.openxmlformats.org/drawingml/2006/table">
            <a:tbl>
              <a:tblPr firstRow="1" bandRow="1">
                <a:tableStyleId>{C083E6E3-FA7D-4D7B-A595-EF9225AFEA82}</a:tableStyleId>
              </a:tblPr>
              <a:tblGrid>
                <a:gridCol w="3206852">
                  <a:extLst>
                    <a:ext uri="{9D8B030D-6E8A-4147-A177-3AD203B41FA5}">
                      <a16:colId xmlns:a16="http://schemas.microsoft.com/office/drawing/2014/main" xmlns="" val="3848037566"/>
                    </a:ext>
                  </a:extLst>
                </a:gridCol>
                <a:gridCol w="3402689">
                  <a:extLst>
                    <a:ext uri="{9D8B030D-6E8A-4147-A177-3AD203B41FA5}">
                      <a16:colId xmlns:a16="http://schemas.microsoft.com/office/drawing/2014/main" xmlns="" val="1862356044"/>
                    </a:ext>
                  </a:extLst>
                </a:gridCol>
                <a:gridCol w="3582208">
                  <a:extLst>
                    <a:ext uri="{9D8B030D-6E8A-4147-A177-3AD203B41FA5}">
                      <a16:colId xmlns:a16="http://schemas.microsoft.com/office/drawing/2014/main" xmlns="" val="3477490050"/>
                    </a:ext>
                  </a:extLst>
                </a:gridCol>
              </a:tblGrid>
              <a:tr h="631226">
                <a:tc>
                  <a:txBody>
                    <a:bodyPr/>
                    <a:lstStyle/>
                    <a:p>
                      <a:pPr algn="l"/>
                      <a:r>
                        <a:rPr lang="zh-TW" altLang="en-US" sz="2400" b="1" cap="none" spc="0" dirty="0">
                          <a:ln>
                            <a:noFill/>
                          </a:ln>
                          <a:solidFill>
                            <a:srgbClr val="00B2CE"/>
                          </a:solidFill>
                          <a:effectLst/>
                          <a:latin typeface="微軟正黑體" panose="020B0604030504040204" pitchFamily="34" charset="-120"/>
                          <a:ea typeface="微軟正黑體" panose="020B0604030504040204" pitchFamily="34" charset="-120"/>
                        </a:rPr>
                        <a:t>商業模式導向</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zh-TW" altLang="en-US" sz="2400" cap="none" spc="0" dirty="0">
                          <a:ln>
                            <a:noFill/>
                          </a:ln>
                          <a:solidFill>
                            <a:srgbClr val="F6911F"/>
                          </a:solidFill>
                          <a:effectLst/>
                          <a:latin typeface="微軟正黑體" panose="020B0604030504040204" pitchFamily="34" charset="-120"/>
                          <a:ea typeface="微軟正黑體" panose="020B0604030504040204" pitchFamily="34" charset="-120"/>
                        </a:rPr>
                        <a:t>平台導向</a:t>
                      </a:r>
                      <a:endParaRPr lang="zh-TW" altLang="en-US" sz="2400" b="1" cap="none" spc="0" dirty="0">
                        <a:ln>
                          <a:noFill/>
                        </a:ln>
                        <a:solidFill>
                          <a:srgbClr val="F6911F"/>
                        </a:solidFill>
                        <a:effectLst/>
                        <a:latin typeface="微軟正黑體" panose="020B0604030504040204" pitchFamily="34" charset="-120"/>
                        <a:ea typeface="微軟正黑體" panose="020B0604030504040204" pitchFamily="34" charset="-120"/>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zh-TW" altLang="en-US" sz="2400" cap="none" spc="0" dirty="0">
                          <a:ln>
                            <a:noFill/>
                          </a:ln>
                          <a:solidFill>
                            <a:srgbClr val="F26321"/>
                          </a:solidFill>
                          <a:effectLst/>
                          <a:latin typeface="微軟正黑體" panose="020B0604030504040204" pitchFamily="34" charset="-120"/>
                          <a:ea typeface="微軟正黑體" panose="020B0604030504040204" pitchFamily="34" charset="-120"/>
                        </a:rPr>
                        <a:t>顧客體驗導向</a:t>
                      </a:r>
                      <a:endParaRPr lang="zh-TW" altLang="en-US" sz="2400" b="1" cap="none" spc="0" dirty="0">
                        <a:ln>
                          <a:noFill/>
                        </a:ln>
                        <a:solidFill>
                          <a:srgbClr val="F26321"/>
                        </a:solidFill>
                        <a:effectLst/>
                        <a:latin typeface="微軟正黑體" panose="020B0604030504040204" pitchFamily="34" charset="-120"/>
                        <a:ea typeface="微軟正黑體" panose="020B0604030504040204" pitchFamily="34" charset="-120"/>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649458190"/>
                  </a:ext>
                </a:extLst>
              </a:tr>
              <a:tr h="715126">
                <a:tc>
                  <a:txBody>
                    <a:bodyPr/>
                    <a:lstStyle/>
                    <a:p>
                      <a:r>
                        <a:rPr lang="zh-TW" altLang="en-US" cap="none" spc="0" dirty="0">
                          <a:ln>
                            <a:noFill/>
                          </a:ln>
                          <a:solidFill>
                            <a:srgbClr val="00B2CE"/>
                          </a:solidFill>
                          <a:effectLst/>
                          <a:latin typeface="微軟正黑體" panose="020B0604030504040204" pitchFamily="34" charset="-120"/>
                          <a:ea typeface="微軟正黑體" panose="020B0604030504040204" pitchFamily="34" charset="-120"/>
                        </a:rPr>
                        <a:t>開放式邀請 </a:t>
                      </a:r>
                      <a:endParaRPr lang="en-US" altLang="zh-TW" cap="none" spc="0" dirty="0">
                        <a:ln>
                          <a:noFill/>
                        </a:ln>
                        <a:solidFill>
                          <a:srgbClr val="00B2CE"/>
                        </a:solidFill>
                        <a:effectLst/>
                        <a:latin typeface="微軟正黑體" panose="020B0604030504040204" pitchFamily="34" charset="-120"/>
                        <a:ea typeface="微軟正黑體" panose="020B0604030504040204" pitchFamily="34" charset="-120"/>
                      </a:endParaRPr>
                    </a:p>
                    <a:p>
                      <a:r>
                        <a:rPr lang="en-US" altLang="zh-TW" cap="none" spc="0" dirty="0">
                          <a:ln>
                            <a:noFill/>
                          </a:ln>
                          <a:solidFill>
                            <a:srgbClr val="00B2CE"/>
                          </a:solidFill>
                          <a:effectLst/>
                          <a:latin typeface="微軟正黑體" panose="020B0604030504040204" pitchFamily="34" charset="-120"/>
                          <a:ea typeface="微軟正黑體" panose="020B0604030504040204" pitchFamily="34" charset="-120"/>
                        </a:rPr>
                        <a:t>Open Invitation</a:t>
                      </a:r>
                      <a:endParaRPr lang="en-US" altLang="zh-TW" b="0" cap="none" spc="0" dirty="0">
                        <a:ln>
                          <a:noFill/>
                        </a:ln>
                        <a:solidFill>
                          <a:srgbClr val="00B2CE"/>
                        </a:solidFill>
                        <a:effectLst/>
                        <a:latin typeface="微軟正黑體" panose="020B0604030504040204" pitchFamily="34" charset="-120"/>
                        <a:ea typeface="微軟正黑體" panose="020B0604030504040204" pitchFamily="34" charset="-120"/>
                      </a:endParaRPr>
                    </a:p>
                  </a:txBody>
                  <a:tcPr>
                    <a:lnT w="12700" cap="flat" cmpd="sng" algn="ctr">
                      <a:solidFill>
                        <a:schemeClr val="tx1"/>
                      </a:solidFill>
                      <a:prstDash val="solid"/>
                      <a:round/>
                      <a:headEnd type="none" w="med" len="med"/>
                      <a:tailEnd type="none" w="med" len="med"/>
                    </a:lnT>
                    <a:noFill/>
                  </a:tcPr>
                </a:tc>
                <a:tc>
                  <a:txBody>
                    <a:bodyPr/>
                    <a:lstStyle/>
                    <a:p>
                      <a:r>
                        <a:rPr lang="zh-TW" altLang="en-US" b="0" cap="none" spc="0" dirty="0">
                          <a:ln>
                            <a:noFill/>
                          </a:ln>
                          <a:solidFill>
                            <a:srgbClr val="F6911F"/>
                          </a:solidFill>
                          <a:effectLst/>
                          <a:latin typeface="微軟正黑體" panose="020B0604030504040204" pitchFamily="34" charset="-120"/>
                          <a:ea typeface="微軟正黑體" panose="020B0604030504040204" pitchFamily="34" charset="-120"/>
                        </a:rPr>
                        <a:t>特許經營 </a:t>
                      </a:r>
                      <a:endParaRPr lang="en-US" altLang="zh-TW" b="0" cap="none" spc="0" dirty="0">
                        <a:ln>
                          <a:noFill/>
                        </a:ln>
                        <a:solidFill>
                          <a:srgbClr val="F6911F"/>
                        </a:solidFill>
                        <a:effectLst/>
                        <a:latin typeface="微軟正黑體" panose="020B0604030504040204" pitchFamily="34" charset="-120"/>
                        <a:ea typeface="微軟正黑體" panose="020B0604030504040204" pitchFamily="34" charset="-120"/>
                      </a:endParaRPr>
                    </a:p>
                    <a:p>
                      <a:r>
                        <a:rPr lang="en-US" altLang="zh-TW" b="0" cap="none" spc="0" dirty="0">
                          <a:ln>
                            <a:noFill/>
                          </a:ln>
                          <a:solidFill>
                            <a:srgbClr val="F6911F"/>
                          </a:solidFill>
                          <a:effectLst/>
                          <a:latin typeface="微軟正黑體" panose="020B0604030504040204" pitchFamily="34" charset="-120"/>
                          <a:ea typeface="微軟正黑體" panose="020B0604030504040204" pitchFamily="34" charset="-120"/>
                        </a:rPr>
                        <a:t>Franchise</a:t>
                      </a:r>
                      <a:endParaRPr lang="zh-TW" altLang="en-US" b="0" cap="none" spc="0" dirty="0">
                        <a:ln>
                          <a:noFill/>
                        </a:ln>
                        <a:solidFill>
                          <a:srgbClr val="F6911F"/>
                        </a:solidFill>
                        <a:effectLst/>
                        <a:latin typeface="微軟正黑體" panose="020B0604030504040204" pitchFamily="34" charset="-120"/>
                        <a:ea typeface="微軟正黑體" panose="020B0604030504040204" pitchFamily="34" charset="-120"/>
                      </a:endParaRPr>
                    </a:p>
                  </a:txBody>
                  <a:tcPr>
                    <a:lnT w="12700" cap="flat" cmpd="sng" algn="ctr">
                      <a:solidFill>
                        <a:schemeClr val="tx1"/>
                      </a:solidFill>
                      <a:prstDash val="solid"/>
                      <a:round/>
                      <a:headEnd type="none" w="med" len="med"/>
                      <a:tailEnd type="none" w="med" len="med"/>
                    </a:lnT>
                    <a:noFill/>
                  </a:tcPr>
                </a:tc>
                <a:tc>
                  <a:txBody>
                    <a:bodyPr/>
                    <a:lstStyle/>
                    <a:p>
                      <a:r>
                        <a:rPr lang="zh-TW" altLang="en-US" b="0" cap="none" spc="0" dirty="0">
                          <a:ln>
                            <a:noFill/>
                          </a:ln>
                          <a:solidFill>
                            <a:srgbClr val="F26321"/>
                          </a:solidFill>
                          <a:effectLst/>
                          <a:latin typeface="微軟正黑體" panose="020B0604030504040204" pitchFamily="34" charset="-120"/>
                          <a:ea typeface="微軟正黑體" panose="020B0604030504040204" pitchFamily="34" charset="-120"/>
                        </a:rPr>
                        <a:t>賦予身分地位</a:t>
                      </a:r>
                      <a:endParaRPr lang="en-US" altLang="zh-TW" b="0" cap="none" spc="0" dirty="0">
                        <a:ln>
                          <a:noFill/>
                        </a:ln>
                        <a:solidFill>
                          <a:srgbClr val="F26321"/>
                        </a:solidFill>
                        <a:effectLst/>
                        <a:latin typeface="微軟正黑體" panose="020B0604030504040204" pitchFamily="34" charset="-120"/>
                        <a:ea typeface="微軟正黑體" panose="020B0604030504040204" pitchFamily="34" charset="-120"/>
                      </a:endParaRPr>
                    </a:p>
                    <a:p>
                      <a:r>
                        <a:rPr lang="zh-TW" altLang="en-US" b="0" cap="none" spc="0" dirty="0">
                          <a:ln>
                            <a:noFill/>
                          </a:ln>
                          <a:solidFill>
                            <a:srgbClr val="F26321"/>
                          </a:solidFill>
                          <a:effectLst/>
                          <a:latin typeface="微軟正黑體" panose="020B0604030504040204" pitchFamily="34" charset="-120"/>
                          <a:ea typeface="微軟正黑體" panose="020B0604030504040204" pitchFamily="34" charset="-120"/>
                        </a:rPr>
                        <a:t> </a:t>
                      </a:r>
                      <a:r>
                        <a:rPr lang="en-US" altLang="zh-TW" b="0" cap="none" spc="0" dirty="0">
                          <a:ln>
                            <a:noFill/>
                          </a:ln>
                          <a:solidFill>
                            <a:srgbClr val="F26321"/>
                          </a:solidFill>
                          <a:effectLst/>
                          <a:latin typeface="微軟正黑體" panose="020B0604030504040204" pitchFamily="34" charset="-120"/>
                          <a:ea typeface="微軟正黑體" panose="020B0604030504040204" pitchFamily="34" charset="-120"/>
                        </a:rPr>
                        <a:t>Status-Based</a:t>
                      </a:r>
                      <a:endParaRPr lang="zh-TW" altLang="en-US" b="0" cap="none" spc="0" dirty="0">
                        <a:ln>
                          <a:noFill/>
                        </a:ln>
                        <a:solidFill>
                          <a:srgbClr val="F26321"/>
                        </a:solidFill>
                        <a:effectLst/>
                        <a:latin typeface="微軟正黑體" panose="020B0604030504040204" pitchFamily="34" charset="-120"/>
                        <a:ea typeface="微軟正黑體" panose="020B0604030504040204" pitchFamily="34" charset="-120"/>
                      </a:endParaRPr>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xmlns="" val="3654232221"/>
                  </a:ext>
                </a:extLst>
              </a:tr>
              <a:tr h="8780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rPr>
                        <a:t>協同消費 </a:t>
                      </a:r>
                      <a:endParaRPr lang="en-US" altLang="zh-TW"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rPr>
                        <a:t>Collaborative</a:t>
                      </a:r>
                      <a:r>
                        <a:rPr lang="zh-TW" altLang="en-US"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rPr>
                        <a:t> </a:t>
                      </a:r>
                      <a:r>
                        <a:rPr lang="en-US" altLang="zh-TW"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rPr>
                        <a:t>Consumption</a:t>
                      </a:r>
                      <a:endParaRPr lang="zh-TW" altLang="en-US"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endParaRPr>
                    </a:p>
                  </a:txBody>
                  <a:tcPr>
                    <a:noFill/>
                  </a:tcPr>
                </a:tc>
                <a:tc>
                  <a:txBody>
                    <a:bodyPr/>
                    <a:lstStyle/>
                    <a:p>
                      <a:r>
                        <a:rPr lang="zh-TW" altLang="en-US" b="0" cap="none" spc="0" dirty="0">
                          <a:ln>
                            <a:noFill/>
                          </a:ln>
                          <a:solidFill>
                            <a:srgbClr val="F6911F"/>
                          </a:solidFill>
                          <a:effectLst/>
                          <a:latin typeface="微軟正黑體" panose="020B0604030504040204" pitchFamily="34" charset="-120"/>
                          <a:ea typeface="微軟正黑體" panose="020B0604030504040204" pitchFamily="34" charset="-120"/>
                        </a:rPr>
                        <a:t>交易平台 </a:t>
                      </a:r>
                      <a:endParaRPr lang="en-US" altLang="zh-TW" b="0" cap="none" spc="0" dirty="0">
                        <a:ln>
                          <a:noFill/>
                        </a:ln>
                        <a:solidFill>
                          <a:srgbClr val="F6911F"/>
                        </a:solidFill>
                        <a:effectLst/>
                        <a:latin typeface="微軟正黑體" panose="020B0604030504040204" pitchFamily="34" charset="-120"/>
                        <a:ea typeface="微軟正黑體" panose="020B0604030504040204" pitchFamily="34" charset="-120"/>
                      </a:endParaRPr>
                    </a:p>
                    <a:p>
                      <a:r>
                        <a:rPr lang="en-US" altLang="zh-TW" b="0" cap="none" spc="0" dirty="0">
                          <a:ln>
                            <a:noFill/>
                          </a:ln>
                          <a:solidFill>
                            <a:srgbClr val="F6911F"/>
                          </a:solidFill>
                          <a:effectLst/>
                          <a:latin typeface="微軟正黑體" panose="020B0604030504040204" pitchFamily="34" charset="-120"/>
                          <a:ea typeface="微軟正黑體" panose="020B0604030504040204" pitchFamily="34" charset="-120"/>
                        </a:rPr>
                        <a:t>Exchange</a:t>
                      </a:r>
                      <a:endParaRPr lang="zh-TW" altLang="en-US" b="0" cap="none" spc="0" dirty="0">
                        <a:ln>
                          <a:noFill/>
                        </a:ln>
                        <a:solidFill>
                          <a:srgbClr val="F6911F"/>
                        </a:solidFill>
                        <a:effectLst/>
                        <a:latin typeface="微軟正黑體" panose="020B0604030504040204" pitchFamily="34" charset="-120"/>
                        <a:ea typeface="微軟正黑體" panose="020B0604030504040204" pitchFamily="34" charset="-120"/>
                      </a:endParaRPr>
                    </a:p>
                  </a:txBody>
                  <a:tcPr>
                    <a:noFill/>
                  </a:tcPr>
                </a:tc>
                <a:tc>
                  <a:txBody>
                    <a:bodyPr/>
                    <a:lstStyle/>
                    <a:p>
                      <a:r>
                        <a:rPr lang="zh-TW" altLang="en-US" b="0" cap="none" spc="0" dirty="0">
                          <a:ln>
                            <a:noFill/>
                          </a:ln>
                          <a:solidFill>
                            <a:srgbClr val="F26321"/>
                          </a:solidFill>
                          <a:effectLst/>
                          <a:latin typeface="微軟正黑體" panose="020B0604030504040204" pitchFamily="34" charset="-120"/>
                          <a:ea typeface="微軟正黑體" panose="020B0604030504040204" pitchFamily="34" charset="-120"/>
                        </a:rPr>
                        <a:t>沉浸式體驗 </a:t>
                      </a:r>
                      <a:endParaRPr lang="en-US" altLang="zh-TW" b="0" cap="none" spc="0" dirty="0">
                        <a:ln>
                          <a:noFill/>
                        </a:ln>
                        <a:solidFill>
                          <a:srgbClr val="F26321"/>
                        </a:solidFill>
                        <a:effectLst/>
                        <a:latin typeface="微軟正黑體" panose="020B0604030504040204" pitchFamily="34" charset="-120"/>
                        <a:ea typeface="微軟正黑體" panose="020B0604030504040204" pitchFamily="34" charset="-120"/>
                      </a:endParaRPr>
                    </a:p>
                    <a:p>
                      <a:r>
                        <a:rPr lang="en-US" altLang="zh-TW" b="0" cap="none" spc="0" dirty="0">
                          <a:ln>
                            <a:noFill/>
                          </a:ln>
                          <a:solidFill>
                            <a:srgbClr val="F26321"/>
                          </a:solidFill>
                          <a:effectLst/>
                          <a:latin typeface="微軟正黑體" panose="020B0604030504040204" pitchFamily="34" charset="-120"/>
                          <a:ea typeface="微軟正黑體" panose="020B0604030504040204" pitchFamily="34" charset="-120"/>
                        </a:rPr>
                        <a:t>Immersion</a:t>
                      </a:r>
                      <a:endParaRPr lang="zh-TW" altLang="en-US" b="0" cap="none" spc="0" dirty="0">
                        <a:ln>
                          <a:noFill/>
                        </a:ln>
                        <a:solidFill>
                          <a:srgbClr val="F26321"/>
                        </a:solidFill>
                        <a:effectLst/>
                        <a:latin typeface="微軟正黑體" panose="020B0604030504040204" pitchFamily="34" charset="-120"/>
                        <a:ea typeface="微軟正黑體" panose="020B0604030504040204" pitchFamily="34" charset="-120"/>
                      </a:endParaRPr>
                    </a:p>
                  </a:txBody>
                  <a:tcPr>
                    <a:noFill/>
                  </a:tcPr>
                </a:tc>
                <a:extLst>
                  <a:ext uri="{0D108BD9-81ED-4DB2-BD59-A6C34878D82A}">
                    <a16:rowId xmlns:a16="http://schemas.microsoft.com/office/drawing/2014/main" xmlns="" val="4133347866"/>
                  </a:ext>
                </a:extLst>
              </a:tr>
              <a:tr h="84336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rPr>
                        <a:t>免費提供基本商品</a:t>
                      </a:r>
                      <a:endParaRPr lang="en-US" altLang="zh-TW"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rPr>
                        <a:t>Free –Based</a:t>
                      </a:r>
                      <a:endParaRPr lang="zh-TW" altLang="en-US"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endParaRPr>
                    </a:p>
                  </a:txBody>
                  <a:tcPr>
                    <a:noFill/>
                  </a:tcPr>
                </a:tc>
                <a:tc>
                  <a:txBody>
                    <a:bodyPr/>
                    <a:lstStyle/>
                    <a:p>
                      <a:r>
                        <a:rPr lang="zh-TW" altLang="en-US" b="0" cap="none" spc="0" dirty="0">
                          <a:ln>
                            <a:noFill/>
                          </a:ln>
                          <a:solidFill>
                            <a:srgbClr val="F6911F"/>
                          </a:solidFill>
                          <a:effectLst/>
                          <a:latin typeface="微軟正黑體" panose="020B0604030504040204" pitchFamily="34" charset="-120"/>
                          <a:ea typeface="微軟正黑體" panose="020B0604030504040204" pitchFamily="34" charset="-120"/>
                        </a:rPr>
                        <a:t>協同創造</a:t>
                      </a:r>
                      <a:endParaRPr lang="en-US" altLang="zh-TW" b="0" cap="none" spc="0" dirty="0">
                        <a:ln>
                          <a:noFill/>
                        </a:ln>
                        <a:solidFill>
                          <a:srgbClr val="F6911F"/>
                        </a:solidFill>
                        <a:effectLst/>
                        <a:latin typeface="微軟正黑體" panose="020B0604030504040204" pitchFamily="34" charset="-120"/>
                        <a:ea typeface="微軟正黑體" panose="020B0604030504040204" pitchFamily="34" charset="-120"/>
                      </a:endParaRPr>
                    </a:p>
                    <a:p>
                      <a:r>
                        <a:rPr lang="en-US" altLang="zh-TW" b="0" cap="none" spc="0" dirty="0">
                          <a:ln>
                            <a:noFill/>
                          </a:ln>
                          <a:solidFill>
                            <a:srgbClr val="F6911F"/>
                          </a:solidFill>
                          <a:effectLst/>
                          <a:latin typeface="微軟正黑體" panose="020B0604030504040204" pitchFamily="34" charset="-120"/>
                          <a:ea typeface="微軟正黑體" panose="020B0604030504040204" pitchFamily="34" charset="-120"/>
                        </a:rPr>
                        <a:t>Collaborative</a:t>
                      </a:r>
                      <a:r>
                        <a:rPr lang="en-US" altLang="zh-TW" b="0" cap="none" spc="0" baseline="0" dirty="0">
                          <a:ln>
                            <a:noFill/>
                          </a:ln>
                          <a:solidFill>
                            <a:srgbClr val="F6911F"/>
                          </a:solidFill>
                          <a:effectLst/>
                          <a:latin typeface="微軟正黑體" panose="020B0604030504040204" pitchFamily="34" charset="-120"/>
                          <a:ea typeface="微軟正黑體" panose="020B0604030504040204" pitchFamily="34" charset="-120"/>
                        </a:rPr>
                        <a:t> Creation</a:t>
                      </a:r>
                      <a:endParaRPr lang="zh-TW" altLang="en-US" b="0" cap="none" spc="0" dirty="0">
                        <a:ln>
                          <a:noFill/>
                        </a:ln>
                        <a:solidFill>
                          <a:srgbClr val="F6911F"/>
                        </a:solidFill>
                        <a:effectLst/>
                        <a:latin typeface="微軟正黑體" panose="020B0604030504040204" pitchFamily="34" charset="-120"/>
                        <a:ea typeface="微軟正黑體" panose="020B0604030504040204" pitchFamily="34" charset="-120"/>
                      </a:endParaRPr>
                    </a:p>
                  </a:txBody>
                  <a:tcPr>
                    <a:noFill/>
                  </a:tcPr>
                </a:tc>
                <a:tc>
                  <a:txBody>
                    <a:bodyPr/>
                    <a:lstStyle/>
                    <a:p>
                      <a:r>
                        <a:rPr lang="zh-TW" altLang="en-US" b="0" cap="none" spc="0" dirty="0">
                          <a:ln>
                            <a:noFill/>
                          </a:ln>
                          <a:solidFill>
                            <a:srgbClr val="F26321"/>
                          </a:solidFill>
                          <a:effectLst/>
                          <a:latin typeface="微軟正黑體" panose="020B0604030504040204" pitchFamily="34" charset="-120"/>
                          <a:ea typeface="微軟正黑體" panose="020B0604030504040204" pitchFamily="34" charset="-120"/>
                        </a:rPr>
                        <a:t>社群聯繫 </a:t>
                      </a:r>
                      <a:endParaRPr lang="en-US" altLang="zh-TW" b="0" cap="none" spc="0" dirty="0">
                        <a:ln>
                          <a:noFill/>
                        </a:ln>
                        <a:solidFill>
                          <a:srgbClr val="F26321"/>
                        </a:solidFill>
                        <a:effectLst/>
                        <a:latin typeface="微軟正黑體" panose="020B0604030504040204" pitchFamily="34" charset="-120"/>
                        <a:ea typeface="微軟正黑體" panose="020B0604030504040204" pitchFamily="34" charset="-120"/>
                      </a:endParaRPr>
                    </a:p>
                    <a:p>
                      <a:r>
                        <a:rPr lang="en-US" altLang="zh-TW" b="0" cap="none" spc="0" dirty="0">
                          <a:ln>
                            <a:noFill/>
                          </a:ln>
                          <a:solidFill>
                            <a:srgbClr val="F26321"/>
                          </a:solidFill>
                          <a:effectLst/>
                          <a:latin typeface="微軟正黑體" panose="020B0604030504040204" pitchFamily="34" charset="-120"/>
                          <a:ea typeface="微軟正黑體" panose="020B0604030504040204" pitchFamily="34" charset="-120"/>
                        </a:rPr>
                        <a:t>Connected</a:t>
                      </a:r>
                      <a:r>
                        <a:rPr lang="zh-TW" altLang="en-US" b="0" cap="none" spc="0" dirty="0">
                          <a:ln>
                            <a:noFill/>
                          </a:ln>
                          <a:solidFill>
                            <a:srgbClr val="F26321"/>
                          </a:solidFill>
                          <a:effectLst/>
                          <a:latin typeface="微軟正黑體" panose="020B0604030504040204" pitchFamily="34" charset="-120"/>
                          <a:ea typeface="微軟正黑體" panose="020B0604030504040204" pitchFamily="34" charset="-120"/>
                        </a:rPr>
                        <a:t> </a:t>
                      </a:r>
                      <a:r>
                        <a:rPr lang="en-US" altLang="zh-TW" b="0" cap="none" spc="0" dirty="0">
                          <a:ln>
                            <a:noFill/>
                          </a:ln>
                          <a:solidFill>
                            <a:srgbClr val="F26321"/>
                          </a:solidFill>
                          <a:effectLst/>
                          <a:latin typeface="微軟正黑體" panose="020B0604030504040204" pitchFamily="34" charset="-120"/>
                          <a:ea typeface="微軟正黑體" panose="020B0604030504040204" pitchFamily="34" charset="-120"/>
                        </a:rPr>
                        <a:t>Community</a:t>
                      </a:r>
                      <a:endParaRPr lang="zh-TW" altLang="en-US" b="0" cap="none" spc="0" dirty="0">
                        <a:ln>
                          <a:noFill/>
                        </a:ln>
                        <a:solidFill>
                          <a:srgbClr val="F26321"/>
                        </a:solidFill>
                        <a:effectLst/>
                        <a:latin typeface="微軟正黑體" panose="020B0604030504040204" pitchFamily="34" charset="-120"/>
                        <a:ea typeface="微軟正黑體" panose="020B0604030504040204" pitchFamily="34" charset="-120"/>
                      </a:endParaRPr>
                    </a:p>
                  </a:txBody>
                  <a:tcPr>
                    <a:noFill/>
                  </a:tcPr>
                </a:tc>
                <a:extLst>
                  <a:ext uri="{0D108BD9-81ED-4DB2-BD59-A6C34878D82A}">
                    <a16:rowId xmlns:a16="http://schemas.microsoft.com/office/drawing/2014/main" xmlns="" val="1405358440"/>
                  </a:ext>
                </a:extLst>
              </a:tr>
              <a:tr h="8780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rPr>
                        <a:t>徹底最佳化 </a:t>
                      </a:r>
                      <a:endParaRPr lang="en-US" altLang="zh-TW"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rPr>
                        <a:t>Radical Optimization</a:t>
                      </a:r>
                      <a:endParaRPr lang="zh-TW" altLang="en-US"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endParaRPr>
                    </a:p>
                  </a:txBody>
                  <a:tcPr>
                    <a:noFill/>
                  </a:tcPr>
                </a:tc>
                <a:tc>
                  <a:txBody>
                    <a:bodyPr/>
                    <a:lstStyle/>
                    <a:p>
                      <a:r>
                        <a:rPr lang="zh-TW" altLang="en-US" dirty="0">
                          <a:solidFill>
                            <a:srgbClr val="F6911F"/>
                          </a:solidFill>
                          <a:latin typeface="微軟正黑體" panose="020B0604030504040204" pitchFamily="34" charset="-120"/>
                          <a:ea typeface="微軟正黑體" panose="020B0604030504040204" pitchFamily="34" charset="-120"/>
                        </a:rPr>
                        <a:t>研發導向平台  </a:t>
                      </a:r>
                      <a:endParaRPr lang="en-US" altLang="zh-TW" dirty="0">
                        <a:solidFill>
                          <a:srgbClr val="F6911F"/>
                        </a:solidFill>
                        <a:latin typeface="微軟正黑體" panose="020B0604030504040204" pitchFamily="34" charset="-120"/>
                        <a:ea typeface="微軟正黑體" panose="020B0604030504040204" pitchFamily="34" charset="-120"/>
                      </a:endParaRPr>
                    </a:p>
                    <a:p>
                      <a:r>
                        <a:rPr lang="en-US" altLang="zh-TW" dirty="0">
                          <a:solidFill>
                            <a:srgbClr val="F6911F"/>
                          </a:solidFill>
                          <a:latin typeface="微軟正黑體" panose="020B0604030504040204" pitchFamily="34" charset="-120"/>
                          <a:ea typeface="微軟正黑體" panose="020B0604030504040204" pitchFamily="34" charset="-120"/>
                        </a:rPr>
                        <a:t>Competency-Driven</a:t>
                      </a:r>
                      <a:r>
                        <a:rPr lang="zh-TW" altLang="en-US" dirty="0">
                          <a:solidFill>
                            <a:srgbClr val="F6911F"/>
                          </a:solidFill>
                          <a:latin typeface="微軟正黑體" panose="020B0604030504040204" pitchFamily="34" charset="-120"/>
                          <a:ea typeface="微軟正黑體" panose="020B0604030504040204" pitchFamily="34" charset="-120"/>
                        </a:rPr>
                        <a:t> </a:t>
                      </a:r>
                      <a:r>
                        <a:rPr lang="en-US" altLang="zh-TW" baseline="0" dirty="0">
                          <a:solidFill>
                            <a:srgbClr val="F6911F"/>
                          </a:solidFill>
                          <a:latin typeface="微軟正黑體" panose="020B0604030504040204" pitchFamily="34" charset="-120"/>
                          <a:ea typeface="微軟正黑體" panose="020B0604030504040204" pitchFamily="34" charset="-120"/>
                        </a:rPr>
                        <a:t>Platform</a:t>
                      </a:r>
                      <a:endParaRPr lang="zh-TW" altLang="en-US" dirty="0">
                        <a:solidFill>
                          <a:srgbClr val="F6911F"/>
                        </a:solidFill>
                        <a:latin typeface="微軟正黑體" panose="020B0604030504040204" pitchFamily="34" charset="-120"/>
                        <a:ea typeface="微軟正黑體" panose="020B0604030504040204" pitchFamily="34" charset="-120"/>
                      </a:endParaRPr>
                    </a:p>
                  </a:txBody>
                  <a:tcPr>
                    <a:noFill/>
                  </a:tcPr>
                </a:tc>
                <a:tc>
                  <a:txBody>
                    <a:bodyPr/>
                    <a:lstStyle/>
                    <a:p>
                      <a:r>
                        <a:rPr lang="zh-TW" altLang="en-US" sz="1800" b="0" kern="1200" cap="none" spc="0" dirty="0">
                          <a:ln>
                            <a:noFill/>
                          </a:ln>
                          <a:solidFill>
                            <a:srgbClr val="F26321"/>
                          </a:solidFill>
                          <a:effectLst/>
                          <a:latin typeface="微軟正黑體" panose="020B0604030504040204" pitchFamily="34" charset="-120"/>
                          <a:ea typeface="微軟正黑體" panose="020B0604030504040204" pitchFamily="34" charset="-120"/>
                          <a:cs typeface="+mn-cs"/>
                        </a:rPr>
                        <a:t>樹立價值觀 </a:t>
                      </a:r>
                      <a:endParaRPr lang="en-US" altLang="zh-TW" sz="1800" b="0" kern="1200" cap="none" spc="0" dirty="0">
                        <a:ln>
                          <a:noFill/>
                        </a:ln>
                        <a:solidFill>
                          <a:srgbClr val="F26321"/>
                        </a:solidFill>
                        <a:effectLst/>
                        <a:latin typeface="微軟正黑體" panose="020B0604030504040204" pitchFamily="34" charset="-120"/>
                        <a:ea typeface="微軟正黑體" panose="020B0604030504040204" pitchFamily="34" charset="-120"/>
                        <a:cs typeface="+mn-cs"/>
                      </a:endParaRPr>
                    </a:p>
                    <a:p>
                      <a:r>
                        <a:rPr lang="en-US" altLang="zh-TW" sz="1800" b="0" kern="1200" cap="none" spc="0" dirty="0">
                          <a:ln>
                            <a:noFill/>
                          </a:ln>
                          <a:solidFill>
                            <a:srgbClr val="F26321"/>
                          </a:solidFill>
                          <a:effectLst/>
                          <a:latin typeface="微軟正黑體" panose="020B0604030504040204" pitchFamily="34" charset="-120"/>
                          <a:ea typeface="微軟正黑體" panose="020B0604030504040204" pitchFamily="34" charset="-120"/>
                          <a:cs typeface="+mn-cs"/>
                        </a:rPr>
                        <a:t>Value-Based</a:t>
                      </a:r>
                      <a:endParaRPr lang="zh-TW" altLang="en-US" sz="1800" b="0" kern="1200" cap="none" spc="0" dirty="0">
                        <a:ln>
                          <a:noFill/>
                        </a:ln>
                        <a:solidFill>
                          <a:srgbClr val="F26321"/>
                        </a:solidFill>
                        <a:effectLst/>
                        <a:latin typeface="微軟正黑體" panose="020B0604030504040204" pitchFamily="34" charset="-120"/>
                        <a:ea typeface="微軟正黑體" panose="020B0604030504040204" pitchFamily="34" charset="-120"/>
                        <a:cs typeface="+mn-cs"/>
                      </a:endParaRPr>
                    </a:p>
                  </a:txBody>
                  <a:tcPr>
                    <a:noFill/>
                  </a:tcPr>
                </a:tc>
                <a:extLst>
                  <a:ext uri="{0D108BD9-81ED-4DB2-BD59-A6C34878D82A}">
                    <a16:rowId xmlns:a16="http://schemas.microsoft.com/office/drawing/2014/main" xmlns="" val="1696501333"/>
                  </a:ext>
                </a:extLst>
              </a:tr>
              <a:tr h="71512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rPr>
                        <a:t>前瞻性業務 </a:t>
                      </a:r>
                      <a:endParaRPr lang="en-US" altLang="zh-TW"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rPr>
                        <a:t>Predictive Business</a:t>
                      </a:r>
                      <a:endParaRPr lang="zh-TW" altLang="en-US"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endParaRPr>
                    </a:p>
                  </a:txBody>
                  <a:tcPr>
                    <a:lnB w="12700" cap="flat" cmpd="sng" algn="ctr">
                      <a:solidFill>
                        <a:schemeClr val="tx1"/>
                      </a:solidFill>
                      <a:prstDash val="solid"/>
                      <a:round/>
                      <a:headEnd type="none" w="med" len="med"/>
                      <a:tailEnd type="none" w="med" len="med"/>
                    </a:lnB>
                    <a:noFill/>
                  </a:tcPr>
                </a:tc>
                <a:tc>
                  <a:txBody>
                    <a:bodyPr/>
                    <a:lstStyle/>
                    <a:p>
                      <a:r>
                        <a:rPr lang="zh-TW" altLang="en-US" dirty="0">
                          <a:solidFill>
                            <a:srgbClr val="F6911F"/>
                          </a:solidFill>
                          <a:latin typeface="微軟正黑體" panose="020B0604030504040204" pitchFamily="34" charset="-120"/>
                          <a:ea typeface="微軟正黑體" panose="020B0604030504040204" pitchFamily="34" charset="-120"/>
                        </a:rPr>
                        <a:t>生態系統體驗</a:t>
                      </a:r>
                      <a:endParaRPr lang="en-US" altLang="zh-TW" dirty="0">
                        <a:solidFill>
                          <a:srgbClr val="F6911F"/>
                        </a:solidFill>
                        <a:latin typeface="微軟正黑體" panose="020B0604030504040204" pitchFamily="34" charset="-120"/>
                        <a:ea typeface="微軟正黑體" panose="020B0604030504040204" pitchFamily="34" charset="-120"/>
                      </a:endParaRPr>
                    </a:p>
                    <a:p>
                      <a:r>
                        <a:rPr lang="en-US" altLang="zh-TW" dirty="0">
                          <a:solidFill>
                            <a:srgbClr val="F6911F"/>
                          </a:solidFill>
                          <a:latin typeface="微軟正黑體" panose="020B0604030504040204" pitchFamily="34" charset="-120"/>
                          <a:ea typeface="微軟正黑體" panose="020B0604030504040204" pitchFamily="34" charset="-120"/>
                        </a:rPr>
                        <a:t>Experience</a:t>
                      </a:r>
                      <a:r>
                        <a:rPr lang="zh-TW" altLang="en-US" dirty="0">
                          <a:solidFill>
                            <a:srgbClr val="F6911F"/>
                          </a:solidFill>
                          <a:latin typeface="微軟正黑體" panose="020B0604030504040204" pitchFamily="34" charset="-120"/>
                          <a:ea typeface="微軟正黑體" panose="020B0604030504040204" pitchFamily="34" charset="-120"/>
                        </a:rPr>
                        <a:t> </a:t>
                      </a:r>
                      <a:r>
                        <a:rPr lang="en-US" altLang="zh-TW" dirty="0">
                          <a:solidFill>
                            <a:srgbClr val="F6911F"/>
                          </a:solidFill>
                          <a:latin typeface="微軟正黑體" panose="020B0604030504040204" pitchFamily="34" charset="-120"/>
                          <a:ea typeface="微軟正黑體" panose="020B0604030504040204" pitchFamily="34" charset="-120"/>
                        </a:rPr>
                        <a:t>Ecosystem</a:t>
                      </a:r>
                      <a:endParaRPr lang="zh-TW" altLang="en-US" dirty="0">
                        <a:solidFill>
                          <a:srgbClr val="F6911F"/>
                        </a:solidFill>
                        <a:latin typeface="微軟正黑體" panose="020B0604030504040204" pitchFamily="34" charset="-120"/>
                        <a:ea typeface="微軟正黑體" panose="020B0604030504040204" pitchFamily="34" charset="-120"/>
                      </a:endParaRPr>
                    </a:p>
                  </a:txBody>
                  <a:tcPr>
                    <a:lnB w="12700" cap="flat" cmpd="sng" algn="ctr">
                      <a:solidFill>
                        <a:schemeClr val="tx1"/>
                      </a:solidFill>
                      <a:prstDash val="solid"/>
                      <a:round/>
                      <a:headEnd type="none" w="med" len="med"/>
                      <a:tailEnd type="none" w="med" len="med"/>
                    </a:lnB>
                    <a:noFill/>
                  </a:tcPr>
                </a:tc>
                <a:tc>
                  <a:txBody>
                    <a:bodyPr/>
                    <a:lstStyle/>
                    <a:p>
                      <a:r>
                        <a:rPr lang="zh-TW" altLang="en-US" sz="1800" b="0" kern="1200" cap="none" spc="0" dirty="0">
                          <a:ln>
                            <a:noFill/>
                          </a:ln>
                          <a:solidFill>
                            <a:srgbClr val="F26321"/>
                          </a:solidFill>
                          <a:effectLst/>
                          <a:latin typeface="微軟正黑體" panose="020B0604030504040204" pitchFamily="34" charset="-120"/>
                          <a:ea typeface="微軟正黑體" panose="020B0604030504040204" pitchFamily="34" charset="-120"/>
                          <a:cs typeface="+mn-cs"/>
                        </a:rPr>
                        <a:t>產品簡化 </a:t>
                      </a:r>
                      <a:endParaRPr lang="en-US" altLang="zh-TW" sz="1800" b="0" kern="1200" cap="none" spc="0" dirty="0">
                        <a:ln>
                          <a:noFill/>
                        </a:ln>
                        <a:solidFill>
                          <a:srgbClr val="F26321"/>
                        </a:solidFill>
                        <a:effectLst/>
                        <a:latin typeface="微軟正黑體" panose="020B0604030504040204" pitchFamily="34" charset="-120"/>
                        <a:ea typeface="微軟正黑體" panose="020B0604030504040204" pitchFamily="34" charset="-120"/>
                        <a:cs typeface="+mn-cs"/>
                      </a:endParaRPr>
                    </a:p>
                    <a:p>
                      <a:r>
                        <a:rPr lang="en-US" altLang="zh-TW" sz="1800" b="0" kern="1200" cap="none" spc="0" dirty="0">
                          <a:ln>
                            <a:noFill/>
                          </a:ln>
                          <a:solidFill>
                            <a:srgbClr val="F26321"/>
                          </a:solidFill>
                          <a:effectLst/>
                          <a:latin typeface="微軟正黑體" panose="020B0604030504040204" pitchFamily="34" charset="-120"/>
                          <a:ea typeface="微軟正黑體" panose="020B0604030504040204" pitchFamily="34" charset="-120"/>
                          <a:cs typeface="+mn-cs"/>
                        </a:rPr>
                        <a:t>Simplification</a:t>
                      </a:r>
                      <a:endParaRPr lang="zh-TW" altLang="en-US" sz="1800" b="0" kern="1200" cap="none" spc="0" dirty="0">
                        <a:ln>
                          <a:noFill/>
                        </a:ln>
                        <a:solidFill>
                          <a:srgbClr val="F26321"/>
                        </a:solidFill>
                        <a:effectLst/>
                        <a:latin typeface="微軟正黑體" panose="020B0604030504040204" pitchFamily="34" charset="-120"/>
                        <a:ea typeface="微軟正黑體" panose="020B0604030504040204" pitchFamily="34" charset="-120"/>
                        <a:cs typeface="+mn-cs"/>
                      </a:endParaRP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820956283"/>
                  </a:ext>
                </a:extLst>
              </a:tr>
            </a:tbl>
          </a:graphicData>
        </a:graphic>
      </p:graphicFrame>
      <p:sp>
        <p:nvSpPr>
          <p:cNvPr id="3" name="標題 1"/>
          <p:cNvSpPr>
            <a:spLocks noGrp="1"/>
          </p:cNvSpPr>
          <p:nvPr>
            <p:ph type="title"/>
          </p:nvPr>
        </p:nvSpPr>
        <p:spPr>
          <a:xfrm>
            <a:off x="845457" y="166687"/>
            <a:ext cx="10515600" cy="1325563"/>
          </a:xfrm>
        </p:spPr>
        <p:txBody>
          <a:bodyPr/>
          <a:lstStyle/>
          <a:p>
            <a:r>
              <a:rPr lang="en-US" altLang="zh-TW" sz="5000" b="1" dirty="0">
                <a:latin typeface="微軟正黑體" panose="020B0604030504040204" pitchFamily="34" charset="-120"/>
                <a:ea typeface="微軟正黑體" panose="020B0604030504040204" pitchFamily="34" charset="-120"/>
              </a:rPr>
              <a:t>Ⅲ.</a:t>
            </a:r>
            <a:r>
              <a:rPr lang="zh-TW" altLang="en-US" sz="5000" b="1" dirty="0">
                <a:latin typeface="微軟正黑體" panose="020B0604030504040204" pitchFamily="34" charset="-120"/>
                <a:ea typeface="微軟正黑體" panose="020B0604030504040204" pitchFamily="34" charset="-120"/>
              </a:rPr>
              <a:t> </a:t>
            </a:r>
            <a:r>
              <a:rPr lang="zh-TW" altLang="en-US" b="1" dirty="0"/>
              <a:t>建構創新計劃的攻略</a:t>
            </a:r>
          </a:p>
        </p:txBody>
      </p:sp>
    </p:spTree>
    <p:extLst>
      <p:ext uri="{BB962C8B-B14F-4D97-AF65-F5344CB8AC3E}">
        <p14:creationId xmlns:p14="http://schemas.microsoft.com/office/powerpoint/2010/main" val="419776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a:t>Profit model</a:t>
            </a:r>
            <a:r>
              <a:rPr lang="en-US" altLang="zh-TW" dirty="0"/>
              <a:t/>
            </a:r>
            <a:br>
              <a:rPr lang="en-US" altLang="zh-TW" dirty="0"/>
            </a:br>
            <a:r>
              <a:rPr lang="en-US" altLang="zh-TW" sz="2800" dirty="0"/>
              <a:t>How you make money</a:t>
            </a:r>
            <a:endParaRPr lang="zh-TW" altLang="en-US" sz="4800" dirty="0"/>
          </a:p>
        </p:txBody>
      </p:sp>
      <p:sp>
        <p:nvSpPr>
          <p:cNvPr id="3" name="內容版面配置區 2"/>
          <p:cNvSpPr>
            <a:spLocks noGrp="1"/>
          </p:cNvSpPr>
          <p:nvPr>
            <p:ph idx="1"/>
          </p:nvPr>
        </p:nvSpPr>
        <p:spPr/>
        <p:txBody>
          <a:bodyPr/>
          <a:lstStyle/>
          <a:p>
            <a:r>
              <a:rPr lang="en-US" altLang="zh-TW" dirty="0">
                <a:solidFill>
                  <a:srgbClr val="00B2CE"/>
                </a:solidFill>
              </a:rPr>
              <a:t>Innovative profit models find a fresh way to convert a firm’s offerings and other sources of value into cash.</a:t>
            </a:r>
          </a:p>
          <a:p>
            <a:r>
              <a:rPr lang="en-US" altLang="zh-TW" dirty="0">
                <a:solidFill>
                  <a:srgbClr val="00B2CE"/>
                </a:solidFill>
              </a:rPr>
              <a:t>Must align with company’s overarching strategy and innovation intent</a:t>
            </a:r>
            <a:endParaRPr lang="zh-TW" altLang="en-US" dirty="0">
              <a:solidFill>
                <a:srgbClr val="00B2CE"/>
              </a:solidFill>
            </a:endParaRPr>
          </a:p>
          <a:p>
            <a:pPr lvl="1">
              <a:buFont typeface="Wingdings" panose="05000000000000000000" pitchFamily="2" charset="2"/>
              <a:buChar char="Ø"/>
            </a:pPr>
            <a:r>
              <a:rPr kumimoji="1" lang="en-US" altLang="zh-TW" sz="2800" b="1" dirty="0"/>
              <a:t>Premium price, Auction prices</a:t>
            </a:r>
          </a:p>
          <a:p>
            <a:pPr lvl="2">
              <a:buFont typeface="Wingdings" panose="05000000000000000000" pitchFamily="2" charset="2"/>
              <a:buChar char="ü"/>
            </a:pPr>
            <a:r>
              <a:rPr kumimoji="1" lang="en-US" altLang="zh-TW" sz="2800" dirty="0"/>
              <a:t> what customers and users actually cherish </a:t>
            </a:r>
          </a:p>
          <a:p>
            <a:pPr lvl="2">
              <a:buFont typeface="Wingdings" panose="05000000000000000000" pitchFamily="2" charset="2"/>
              <a:buChar char="ü"/>
            </a:pPr>
            <a:r>
              <a:rPr kumimoji="1" lang="en-US" altLang="zh-TW" sz="2800" dirty="0"/>
              <a:t> where new revenue or opportunities might lie</a:t>
            </a:r>
          </a:p>
          <a:p>
            <a:pPr>
              <a:buFont typeface="Wingdings" panose="05000000000000000000" pitchFamily="2" charset="2"/>
              <a:buChar char="Ø"/>
            </a:pPr>
            <a:endParaRPr lang="en-US" altLang="zh-TW" sz="2800" b="1" dirty="0"/>
          </a:p>
        </p:txBody>
      </p:sp>
      <p:pic>
        <p:nvPicPr>
          <p:cNvPr id="5" name="圖片 4"/>
          <p:cNvPicPr>
            <a:picLocks noChangeAspect="1"/>
          </p:cNvPicPr>
          <p:nvPr/>
        </p:nvPicPr>
        <p:blipFill>
          <a:blip r:embed="rId2"/>
          <a:stretch>
            <a:fillRect/>
          </a:stretch>
        </p:blipFill>
        <p:spPr>
          <a:xfrm>
            <a:off x="674979" y="4788569"/>
            <a:ext cx="10842042" cy="1747009"/>
          </a:xfrm>
          <a:prstGeom prst="rect">
            <a:avLst/>
          </a:prstGeom>
        </p:spPr>
      </p:pic>
    </p:spTree>
    <p:extLst>
      <p:ext uri="{BB962C8B-B14F-4D97-AF65-F5344CB8AC3E}">
        <p14:creationId xmlns:p14="http://schemas.microsoft.com/office/powerpoint/2010/main" val="305591960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extLst>
              <p:ext uri="{D42A27DB-BD31-4B8C-83A1-F6EECF244321}">
                <p14:modId xmlns:p14="http://schemas.microsoft.com/office/powerpoint/2010/main" val="1933852188"/>
              </p:ext>
            </p:extLst>
          </p:nvPr>
        </p:nvGraphicFramePr>
        <p:xfrm>
          <a:off x="1233614" y="400481"/>
          <a:ext cx="9829803" cy="6130476"/>
        </p:xfrm>
        <a:graphic>
          <a:graphicData uri="http://schemas.openxmlformats.org/drawingml/2006/table">
            <a:tbl>
              <a:tblPr firstRow="1" bandRow="1">
                <a:tableStyleId>{C083E6E3-FA7D-4D7B-A595-EF9225AFEA82}</a:tableStyleId>
              </a:tblPr>
              <a:tblGrid>
                <a:gridCol w="5002430">
                  <a:extLst>
                    <a:ext uri="{9D8B030D-6E8A-4147-A177-3AD203B41FA5}">
                      <a16:colId xmlns:a16="http://schemas.microsoft.com/office/drawing/2014/main" xmlns="" val="288298093"/>
                    </a:ext>
                  </a:extLst>
                </a:gridCol>
                <a:gridCol w="4827373">
                  <a:extLst>
                    <a:ext uri="{9D8B030D-6E8A-4147-A177-3AD203B41FA5}">
                      <a16:colId xmlns:a16="http://schemas.microsoft.com/office/drawing/2014/main" xmlns="" val="2098374747"/>
                    </a:ext>
                  </a:extLst>
                </a:gridCol>
              </a:tblGrid>
              <a:tr h="618737">
                <a:tc gridSpan="2">
                  <a:txBody>
                    <a:bodyPr/>
                    <a:lstStyle/>
                    <a:p>
                      <a:pPr algn="l"/>
                      <a:r>
                        <a:rPr lang="zh-TW" altLang="en-US" sz="2800" b="1" cap="none" spc="0" dirty="0">
                          <a:ln>
                            <a:noFill/>
                          </a:ln>
                          <a:solidFill>
                            <a:srgbClr val="00B2CE"/>
                          </a:solidFill>
                          <a:effectLst/>
                          <a:latin typeface="微軟正黑體" panose="020B0604030504040204" pitchFamily="34" charset="-120"/>
                          <a:ea typeface="微軟正黑體" panose="020B0604030504040204" pitchFamily="34" charset="-120"/>
                        </a:rPr>
                        <a:t>商業模式導向</a:t>
                      </a:r>
                    </a:p>
                  </a:txBody>
                  <a:tcPr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zh-TW" altLang="en-US" sz="2400" b="1" cap="none" spc="0" dirty="0">
                        <a:ln>
                          <a:noFill/>
                        </a:ln>
                        <a:solidFill>
                          <a:schemeClr val="tx1"/>
                        </a:solidFill>
                        <a:effectLst/>
                        <a:latin typeface="微軟正黑體" panose="020B0604030504040204" pitchFamily="34" charset="-120"/>
                        <a:ea typeface="微軟正黑體" panose="020B0604030504040204" pitchFamily="34" charset="-120"/>
                      </a:endParaRPr>
                    </a:p>
                  </a:txBody>
                  <a:tcPr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33564352"/>
                  </a:ext>
                </a:extLst>
              </a:tr>
              <a:tr h="378566">
                <a:tc>
                  <a:txBody>
                    <a:bodyPr/>
                    <a:lstStyle/>
                    <a:p>
                      <a:r>
                        <a:rPr lang="zh-TW" altLang="en-US" sz="2000" cap="none" spc="0" dirty="0">
                          <a:ln>
                            <a:noFill/>
                          </a:ln>
                          <a:solidFill>
                            <a:srgbClr val="00B2CE"/>
                          </a:solidFill>
                          <a:effectLst/>
                          <a:latin typeface="微軟正黑體" panose="020B0604030504040204" pitchFamily="34" charset="-120"/>
                          <a:ea typeface="微軟正黑體" panose="020B0604030504040204" pitchFamily="34" charset="-120"/>
                        </a:rPr>
                        <a:t>開放式邀請 </a:t>
                      </a:r>
                      <a:r>
                        <a:rPr lang="en-US" altLang="zh-TW" sz="2000" cap="none" spc="0" dirty="0">
                          <a:ln>
                            <a:noFill/>
                          </a:ln>
                          <a:solidFill>
                            <a:srgbClr val="00B2CE"/>
                          </a:solidFill>
                          <a:effectLst/>
                          <a:latin typeface="微軟正黑體" panose="020B0604030504040204" pitchFamily="34" charset="-120"/>
                          <a:ea typeface="微軟正黑體" panose="020B0604030504040204" pitchFamily="34" charset="-120"/>
                        </a:rPr>
                        <a:t>Open Invitation</a:t>
                      </a:r>
                      <a:endParaRPr lang="en-US" altLang="zh-TW" sz="2000" b="0" cap="none" spc="0" dirty="0">
                        <a:ln>
                          <a:noFill/>
                        </a:ln>
                        <a:solidFill>
                          <a:srgbClr val="00B2CE"/>
                        </a:solidFill>
                        <a:effectLst/>
                        <a:latin typeface="微軟正黑體" panose="020B0604030504040204" pitchFamily="34" charset="-120"/>
                        <a:ea typeface="微軟正黑體" panose="020B0604030504040204" pitchFamily="34" charset="-120"/>
                      </a:endParaRPr>
                    </a:p>
                  </a:txBody>
                  <a:tcPr>
                    <a:lnT w="12700" cap="flat" cmpd="sng" algn="ctr">
                      <a:solidFill>
                        <a:schemeClr val="tx1"/>
                      </a:solidFill>
                      <a:prstDash val="solid"/>
                      <a:round/>
                      <a:headEnd type="none" w="med" len="med"/>
                      <a:tailEnd type="none" w="med" len="med"/>
                    </a:lnT>
                    <a:noFill/>
                  </a:tcPr>
                </a:tc>
                <a:tc>
                  <a:txBody>
                    <a:bodyPr/>
                    <a:lstStyle/>
                    <a:p>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使用策略</a:t>
                      </a:r>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xmlns="" val="4006552202"/>
                  </a:ext>
                </a:extLst>
              </a:tr>
              <a:tr h="42157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cap="none" spc="0" dirty="0">
                          <a:ln>
                            <a:noFill/>
                          </a:ln>
                          <a:effectLst/>
                          <a:latin typeface="微軟正黑體" panose="020B0604030504040204" pitchFamily="34" charset="-120"/>
                          <a:ea typeface="微軟正黑體" panose="020B0604030504040204" pitchFamily="34" charset="-120"/>
                        </a:rPr>
                        <a:t>鼓勵其他人與你合作，無論專家或陌生人</a:t>
                      </a:r>
                      <a:endPar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endParaRPr>
                    </a:p>
                  </a:txBody>
                  <a:tcPr/>
                </a:tc>
                <a:tc>
                  <a:txBody>
                    <a:bodyPr/>
                    <a:lstStyle/>
                    <a:p>
                      <a:r>
                        <a:rPr lang="en-US" altLang="zh-TW" sz="2000" b="0"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開放式創新</a:t>
                      </a: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或</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群眾外包</a:t>
                      </a:r>
                      <a:r>
                        <a:rPr lang="en-US" altLang="zh-TW" sz="2000" b="0"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研發中心</a:t>
                      </a:r>
                    </a:p>
                  </a:txBody>
                  <a:tcPr/>
                </a:tc>
                <a:extLst>
                  <a:ext uri="{0D108BD9-81ED-4DB2-BD59-A6C34878D82A}">
                    <a16:rowId xmlns:a16="http://schemas.microsoft.com/office/drawing/2014/main" xmlns="" val="1959056170"/>
                  </a:ext>
                </a:extLst>
              </a:tr>
              <a:tr h="38378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rPr>
                        <a:t>協同消費 </a:t>
                      </a:r>
                      <a:r>
                        <a:rPr lang="en-US" altLang="zh-TW" sz="20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rPr>
                        <a:t>Collaborative</a:t>
                      </a:r>
                      <a:r>
                        <a:rPr lang="zh-TW" altLang="en-US" sz="20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rPr>
                        <a:t> </a:t>
                      </a:r>
                      <a:r>
                        <a:rPr lang="en-US" altLang="zh-TW" sz="20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rPr>
                        <a:t>Consumption</a:t>
                      </a:r>
                      <a:endParaRPr lang="zh-TW" altLang="en-US" sz="20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endParaRPr>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使用策略</a:t>
                      </a:r>
                    </a:p>
                  </a:txBody>
                  <a:tcPr>
                    <a:noFill/>
                  </a:tcPr>
                </a:tc>
                <a:extLst>
                  <a:ext uri="{0D108BD9-81ED-4DB2-BD59-A6C34878D82A}">
                    <a16:rowId xmlns:a16="http://schemas.microsoft.com/office/drawing/2014/main" xmlns="" val="296725341"/>
                  </a:ext>
                </a:extLst>
              </a:tr>
              <a:tr h="669770">
                <a:tc>
                  <a:txBody>
                    <a:bodyPr/>
                    <a:lstStyle/>
                    <a:p>
                      <a:r>
                        <a:rPr lang="zh-TW" altLang="en-US" sz="2000" cap="none" spc="0" dirty="0">
                          <a:ln>
                            <a:noFill/>
                          </a:ln>
                          <a:effectLst/>
                          <a:latin typeface="微軟正黑體" panose="020B0604030504040204" pitchFamily="34" charset="-120"/>
                          <a:ea typeface="微軟正黑體" panose="020B0604030504040204" pitchFamily="34" charset="-120"/>
                        </a:rPr>
                        <a:t>運用人際關係顛覆傳統的所有權形式</a:t>
                      </a:r>
                      <a:endPar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endParaRPr>
                    </a:p>
                  </a:txBody>
                  <a:tcPr/>
                </a:tc>
                <a:tc>
                  <a:txBody>
                    <a:bodyPr/>
                    <a:lstStyle/>
                    <a:p>
                      <a:r>
                        <a:rPr lang="en-US" altLang="zh-TW" sz="2000" b="0"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以量計費</a:t>
                      </a: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或</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集散中心</a:t>
                      </a:r>
                      <a:r>
                        <a:rPr lang="en-US" altLang="zh-TW" sz="2000" b="0"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 </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流程自動化</a:t>
                      </a:r>
                      <a:r>
                        <a:rPr lang="en-US" altLang="zh-TW" sz="2000" b="0"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安全</a:t>
                      </a: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或</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使用者社群 </a:t>
                      </a:r>
                      <a:r>
                        <a:rPr lang="en-US" altLang="zh-TW" sz="2000" b="0"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 </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支援系統</a:t>
                      </a: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或</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一致的價值</a:t>
                      </a:r>
                      <a:r>
                        <a:rPr lang="en-US" altLang="zh-TW" sz="2000" b="0" cap="none" spc="0" dirty="0">
                          <a:ln>
                            <a:noFill/>
                          </a:ln>
                          <a:solidFill>
                            <a:schemeClr val="tx1"/>
                          </a:solidFill>
                          <a:effectLst/>
                          <a:latin typeface="微軟正黑體" panose="020B0604030504040204" pitchFamily="34" charset="-120"/>
                          <a:ea typeface="微軟正黑體" panose="020B0604030504040204" pitchFamily="34" charset="-120"/>
                        </a:rPr>
                        <a:t>]</a:t>
                      </a:r>
                      <a:endPar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xmlns="" val="2543041860"/>
                  </a:ext>
                </a:extLst>
              </a:tr>
              <a:tr h="37856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rPr>
                        <a:t>免費提供基本商品 </a:t>
                      </a:r>
                      <a:r>
                        <a:rPr lang="en-US" altLang="zh-TW" sz="20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rPr>
                        <a:t>Free –Based</a:t>
                      </a:r>
                      <a:endParaRPr lang="zh-TW" altLang="en-US" sz="20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endParaRPr>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使用策略</a:t>
                      </a:r>
                    </a:p>
                  </a:txBody>
                  <a:tcPr>
                    <a:noFill/>
                  </a:tcPr>
                </a:tc>
                <a:extLst>
                  <a:ext uri="{0D108BD9-81ED-4DB2-BD59-A6C34878D82A}">
                    <a16:rowId xmlns:a16="http://schemas.microsoft.com/office/drawing/2014/main" xmlns="" val="3575454409"/>
                  </a:ext>
                </a:extLst>
              </a:tr>
              <a:tr h="669770">
                <a:tc>
                  <a:txBody>
                    <a:bodyPr/>
                    <a:lstStyle/>
                    <a:p>
                      <a:r>
                        <a:rPr lang="zh-TW" altLang="en-US" sz="2000" cap="none" spc="0" dirty="0">
                          <a:ln>
                            <a:noFill/>
                          </a:ln>
                          <a:effectLst/>
                          <a:latin typeface="微軟正黑體" panose="020B0604030504040204" pitchFamily="34" charset="-120"/>
                          <a:ea typeface="微軟正黑體" panose="020B0604030504040204" pitchFamily="34" charset="-120"/>
                        </a:rPr>
                        <a:t>免費來吸引許多使用者，再用多種方法從他們身上賺錢</a:t>
                      </a:r>
                      <a:endPar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endParaRPr>
                    </a:p>
                  </a:txBody>
                  <a:tcPr/>
                </a:tc>
                <a:tc>
                  <a:txBody>
                    <a:bodyPr/>
                    <a:lstStyle/>
                    <a:p>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免費增值</a:t>
                      </a:r>
                      <a:r>
                        <a:rPr lang="en-US" altLang="zh-TW" sz="2000" b="0"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吸引人的功能</a:t>
                      </a:r>
                      <a:r>
                        <a:rPr lang="en-US" altLang="zh-TW" sz="2000" b="0" cap="none" spc="0" dirty="0">
                          <a:ln>
                            <a:noFill/>
                          </a:ln>
                          <a:solidFill>
                            <a:schemeClr val="tx1"/>
                          </a:solidFill>
                          <a:effectLst/>
                          <a:latin typeface="微軟正黑體" panose="020B0604030504040204" pitchFamily="34" charset="-120"/>
                          <a:ea typeface="微軟正黑體" panose="020B0604030504040204" pitchFamily="34" charset="-120"/>
                        </a:rPr>
                        <a:t>+</a:t>
                      </a:r>
                      <a:r>
                        <a:rPr lang="en-US" altLang="zh-TW" sz="2000" b="1"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小額交易</a:t>
                      </a: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或</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會員制</a:t>
                      </a: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或</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廣告支援</a:t>
                      </a: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或</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集散中心</a:t>
                      </a:r>
                      <a:r>
                        <a:rPr lang="en-US" altLang="zh-TW" sz="2000" b="1" cap="none" spc="0" dirty="0">
                          <a:ln>
                            <a:noFill/>
                          </a:ln>
                          <a:solidFill>
                            <a:schemeClr val="tx1"/>
                          </a:solidFill>
                          <a:effectLst/>
                          <a:latin typeface="微軟正黑體" panose="020B0604030504040204" pitchFamily="34" charset="-120"/>
                          <a:ea typeface="微軟正黑體" panose="020B0604030504040204" pitchFamily="34" charset="-120"/>
                        </a:rPr>
                        <a:t>]</a:t>
                      </a:r>
                      <a:endPar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xmlns="" val="814970610"/>
                  </a:ext>
                </a:extLst>
              </a:tr>
              <a:tr h="37856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rPr>
                        <a:t>徹底最佳化 </a:t>
                      </a:r>
                      <a:r>
                        <a:rPr lang="en-US" altLang="zh-TW" sz="20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rPr>
                        <a:t>Radical Optimization</a:t>
                      </a:r>
                      <a:endParaRPr lang="zh-TW" altLang="en-US" sz="20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endParaRPr>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使用策略</a:t>
                      </a:r>
                      <a:endParaRPr lang="zh-TW" altLang="en-US" sz="2000" dirty="0">
                        <a:solidFill>
                          <a:schemeClr val="tx1"/>
                        </a:solidFill>
                        <a:latin typeface="微軟正黑體" panose="020B0604030504040204" pitchFamily="34" charset="-120"/>
                        <a:ea typeface="微軟正黑體" panose="020B0604030504040204" pitchFamily="34" charset="-120"/>
                      </a:endParaRPr>
                    </a:p>
                  </a:txBody>
                  <a:tcPr>
                    <a:noFill/>
                  </a:tcPr>
                </a:tc>
                <a:extLst>
                  <a:ext uri="{0D108BD9-81ED-4DB2-BD59-A6C34878D82A}">
                    <a16:rowId xmlns:a16="http://schemas.microsoft.com/office/drawing/2014/main" xmlns="" val="2165843361"/>
                  </a:ext>
                </a:extLst>
              </a:tr>
              <a:tr h="669770">
                <a:tc>
                  <a:txBody>
                    <a:bodyPr/>
                    <a:lstStyle/>
                    <a:p>
                      <a:r>
                        <a:rPr lang="zh-TW" altLang="en-US" sz="2000" dirty="0">
                          <a:latin typeface="微軟正黑體" panose="020B0604030504040204" pitchFamily="34" charset="-120"/>
                          <a:ea typeface="微軟正黑體" panose="020B0604030504040204" pitchFamily="34" charset="-120"/>
                        </a:rPr>
                        <a:t>超越一般的營運效率，讓競爭對手望塵莫及</a:t>
                      </a:r>
                    </a:p>
                  </a:txBody>
                  <a:tcPr/>
                </a:tc>
                <a:tc>
                  <a:txBody>
                    <a:bodyPr/>
                    <a:lstStyle/>
                    <a:p>
                      <a:r>
                        <a:rPr lang="zh-TW" altLang="en-US" sz="2000" b="1" dirty="0">
                          <a:solidFill>
                            <a:schemeClr val="tx1"/>
                          </a:solidFill>
                          <a:latin typeface="微軟正黑體" panose="020B0604030504040204" pitchFamily="34" charset="-120"/>
                          <a:ea typeface="微軟正黑體" panose="020B0604030504040204" pitchFamily="34" charset="-120"/>
                        </a:rPr>
                        <a:t>資訊科技整合</a:t>
                      </a:r>
                      <a:r>
                        <a:rPr lang="en-US" altLang="zh-TW" sz="2000" b="1" dirty="0">
                          <a:solidFill>
                            <a:schemeClr val="tx1"/>
                          </a:solidFill>
                          <a:latin typeface="微軟正黑體" panose="020B0604030504040204" pitchFamily="34" charset="-120"/>
                          <a:ea typeface="微軟正黑體" panose="020B0604030504040204" pitchFamily="34" charset="-120"/>
                        </a:rPr>
                        <a:t>+</a:t>
                      </a:r>
                      <a:r>
                        <a:rPr lang="zh-TW" altLang="en-US" sz="2000" b="1" dirty="0">
                          <a:solidFill>
                            <a:schemeClr val="tx1"/>
                          </a:solidFill>
                          <a:latin typeface="微軟正黑體" panose="020B0604030504040204" pitchFamily="34" charset="-120"/>
                          <a:ea typeface="微軟正黑體" panose="020B0604030504040204" pitchFamily="34" charset="-120"/>
                        </a:rPr>
                        <a:t>流程自動化</a:t>
                      </a:r>
                      <a:r>
                        <a:rPr lang="en-US" altLang="zh-TW" sz="2000" b="1" dirty="0">
                          <a:solidFill>
                            <a:schemeClr val="tx1"/>
                          </a:solidFill>
                          <a:latin typeface="微軟正黑體" panose="020B0604030504040204" pitchFamily="34" charset="-120"/>
                          <a:ea typeface="微軟正黑體" panose="020B0604030504040204" pitchFamily="34" charset="-120"/>
                        </a:rPr>
                        <a:t>+</a:t>
                      </a:r>
                      <a:r>
                        <a:rPr lang="zh-TW" altLang="en-US" sz="2000" b="1" dirty="0">
                          <a:solidFill>
                            <a:schemeClr val="tx1"/>
                          </a:solidFill>
                          <a:latin typeface="微軟正黑體" panose="020B0604030504040204" pitchFamily="34" charset="-120"/>
                          <a:ea typeface="微軟正黑體" panose="020B0604030504040204" pitchFamily="34" charset="-120"/>
                        </a:rPr>
                        <a:t>流程標準化</a:t>
                      </a:r>
                      <a:r>
                        <a:rPr lang="en-US" altLang="zh-TW" sz="2000" b="1" dirty="0">
                          <a:solidFill>
                            <a:schemeClr val="tx1"/>
                          </a:solidFill>
                          <a:latin typeface="微軟正黑體" panose="020B0604030504040204" pitchFamily="34" charset="-120"/>
                          <a:ea typeface="微軟正黑體" panose="020B0604030504040204" pitchFamily="34" charset="-120"/>
                        </a:rPr>
                        <a:t>+</a:t>
                      </a:r>
                      <a:r>
                        <a:rPr lang="zh-TW" altLang="en-US" sz="2000" b="1" dirty="0">
                          <a:solidFill>
                            <a:schemeClr val="tx1"/>
                          </a:solidFill>
                          <a:latin typeface="微軟正黑體" panose="020B0604030504040204" pitchFamily="34" charset="-120"/>
                          <a:ea typeface="微軟正黑體" panose="020B0604030504040204" pitchFamily="34" charset="-120"/>
                        </a:rPr>
                        <a:t>售後保證</a:t>
                      </a:r>
                    </a:p>
                  </a:txBody>
                  <a:tcPr/>
                </a:tc>
                <a:extLst>
                  <a:ext uri="{0D108BD9-81ED-4DB2-BD59-A6C34878D82A}">
                    <a16:rowId xmlns:a16="http://schemas.microsoft.com/office/drawing/2014/main" xmlns="" val="2395534024"/>
                  </a:ext>
                </a:extLst>
              </a:tr>
              <a:tr h="37856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rPr>
                        <a:t>前瞻性業務 </a:t>
                      </a:r>
                      <a:r>
                        <a:rPr lang="en-US" altLang="zh-TW" sz="20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rPr>
                        <a:t>Predictive Business</a:t>
                      </a:r>
                      <a:endParaRPr lang="zh-TW" altLang="en-US" sz="20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endParaRPr>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使用策略</a:t>
                      </a:r>
                      <a:endParaRPr lang="zh-TW" altLang="en-US" sz="2000" dirty="0">
                        <a:solidFill>
                          <a:schemeClr val="tx1"/>
                        </a:solidFill>
                        <a:latin typeface="微軟正黑體" panose="020B0604030504040204" pitchFamily="34" charset="-120"/>
                        <a:ea typeface="微軟正黑體" panose="020B0604030504040204" pitchFamily="34" charset="-120"/>
                      </a:endParaRPr>
                    </a:p>
                  </a:txBody>
                  <a:tcPr>
                    <a:noFill/>
                  </a:tcPr>
                </a:tc>
                <a:extLst>
                  <a:ext uri="{0D108BD9-81ED-4DB2-BD59-A6C34878D82A}">
                    <a16:rowId xmlns:a16="http://schemas.microsoft.com/office/drawing/2014/main" xmlns="" val="1402939412"/>
                  </a:ext>
                </a:extLst>
              </a:tr>
              <a:tr h="960974">
                <a:tc>
                  <a:txBody>
                    <a:bodyPr/>
                    <a:lstStyle/>
                    <a:p>
                      <a:r>
                        <a:rPr lang="zh-TW" altLang="en-US" sz="2000" dirty="0">
                          <a:latin typeface="微軟正黑體" panose="020B0604030504040204" pitchFamily="34" charset="-120"/>
                          <a:ea typeface="微軟正黑體" panose="020B0604030504040204" pitchFamily="34" charset="-120"/>
                        </a:rPr>
                        <a:t>從資料中找出行為模式，進行分析，讓你可以因此對客戶做出承諾，預測結果，不斷提升效率</a:t>
                      </a:r>
                    </a:p>
                  </a:txBody>
                  <a:tcPr>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000" b="0"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風險分擔</a:t>
                      </a: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或</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以量計費</a:t>
                      </a:r>
                      <a:r>
                        <a:rPr lang="en-US" altLang="zh-TW" sz="2000" b="0"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預測分析</a:t>
                      </a:r>
                      <a:r>
                        <a:rPr lang="en-US" altLang="zh-TW" sz="2000" b="1"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套裝產品</a:t>
                      </a:r>
                      <a:r>
                        <a:rPr lang="en-US" altLang="zh-TW" sz="2000" b="1"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售後保證</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14159129"/>
                  </a:ext>
                </a:extLst>
              </a:tr>
            </a:tbl>
          </a:graphicData>
        </a:graphic>
      </p:graphicFrame>
      <p:grpSp>
        <p:nvGrpSpPr>
          <p:cNvPr id="11" name="群組 10"/>
          <p:cNvGrpSpPr/>
          <p:nvPr/>
        </p:nvGrpSpPr>
        <p:grpSpPr>
          <a:xfrm>
            <a:off x="7626595" y="1063087"/>
            <a:ext cx="2620528" cy="4360066"/>
            <a:chOff x="6736908" y="1137228"/>
            <a:chExt cx="2620528" cy="4360066"/>
          </a:xfrm>
        </p:grpSpPr>
        <p:pic>
          <p:nvPicPr>
            <p:cNvPr id="6" name="圖片 5"/>
            <p:cNvPicPr>
              <a:picLocks noChangeAspect="1"/>
            </p:cNvPicPr>
            <p:nvPr/>
          </p:nvPicPr>
          <p:blipFill>
            <a:blip r:embed="rId2"/>
            <a:stretch>
              <a:fillRect/>
            </a:stretch>
          </p:blipFill>
          <p:spPr>
            <a:xfrm flipV="1">
              <a:off x="6736910" y="1137228"/>
              <a:ext cx="2620526" cy="296156"/>
            </a:xfrm>
            <a:prstGeom prst="rect">
              <a:avLst/>
            </a:prstGeom>
          </p:spPr>
        </p:pic>
        <p:pic>
          <p:nvPicPr>
            <p:cNvPr id="7" name="圖片 6"/>
            <p:cNvPicPr>
              <a:picLocks noChangeAspect="1"/>
            </p:cNvPicPr>
            <p:nvPr/>
          </p:nvPicPr>
          <p:blipFill>
            <a:blip r:embed="rId3"/>
            <a:stretch>
              <a:fillRect/>
            </a:stretch>
          </p:blipFill>
          <p:spPr>
            <a:xfrm flipV="1">
              <a:off x="6736908" y="1957286"/>
              <a:ext cx="2620526" cy="296156"/>
            </a:xfrm>
            <a:prstGeom prst="rect">
              <a:avLst/>
            </a:prstGeom>
          </p:spPr>
        </p:pic>
        <p:pic>
          <p:nvPicPr>
            <p:cNvPr id="8" name="圖片 7"/>
            <p:cNvPicPr>
              <a:picLocks noChangeAspect="1"/>
            </p:cNvPicPr>
            <p:nvPr/>
          </p:nvPicPr>
          <p:blipFill>
            <a:blip r:embed="rId4"/>
            <a:stretch>
              <a:fillRect/>
            </a:stretch>
          </p:blipFill>
          <p:spPr>
            <a:xfrm flipV="1">
              <a:off x="6736908" y="3056305"/>
              <a:ext cx="2620526" cy="296156"/>
            </a:xfrm>
            <a:prstGeom prst="rect">
              <a:avLst/>
            </a:prstGeom>
          </p:spPr>
        </p:pic>
        <p:pic>
          <p:nvPicPr>
            <p:cNvPr id="9" name="圖片 8"/>
            <p:cNvPicPr>
              <a:picLocks noChangeAspect="1"/>
            </p:cNvPicPr>
            <p:nvPr/>
          </p:nvPicPr>
          <p:blipFill>
            <a:blip r:embed="rId5"/>
            <a:stretch>
              <a:fillRect/>
            </a:stretch>
          </p:blipFill>
          <p:spPr>
            <a:xfrm flipV="1">
              <a:off x="6736908" y="5201138"/>
              <a:ext cx="2620526" cy="296156"/>
            </a:xfrm>
            <a:prstGeom prst="rect">
              <a:avLst/>
            </a:prstGeom>
          </p:spPr>
        </p:pic>
        <p:pic>
          <p:nvPicPr>
            <p:cNvPr id="10" name="圖片 9"/>
            <p:cNvPicPr>
              <a:picLocks noChangeAspect="1"/>
            </p:cNvPicPr>
            <p:nvPr/>
          </p:nvPicPr>
          <p:blipFill>
            <a:blip r:embed="rId6"/>
            <a:stretch>
              <a:fillRect/>
            </a:stretch>
          </p:blipFill>
          <p:spPr>
            <a:xfrm flipV="1">
              <a:off x="6736908" y="4148641"/>
              <a:ext cx="2620526" cy="296156"/>
            </a:xfrm>
            <a:prstGeom prst="rect">
              <a:avLst/>
            </a:prstGeom>
          </p:spPr>
        </p:pic>
      </p:grpSp>
    </p:spTree>
    <p:extLst>
      <p:ext uri="{BB962C8B-B14F-4D97-AF65-F5344CB8AC3E}">
        <p14:creationId xmlns:p14="http://schemas.microsoft.com/office/powerpoint/2010/main" val="303719229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267896"/>
            <a:ext cx="10515600" cy="1325563"/>
          </a:xfrm>
        </p:spPr>
        <p:txBody>
          <a:bodyPr>
            <a:normAutofit/>
          </a:bodyPr>
          <a:lstStyle/>
          <a:p>
            <a:r>
              <a:rPr lang="en-US" altLang="zh-TW" b="1" dirty="0">
                <a:solidFill>
                  <a:srgbClr val="00B2CE"/>
                </a:solidFill>
              </a:rPr>
              <a:t>Open Invitation</a:t>
            </a:r>
            <a:br>
              <a:rPr lang="en-US" altLang="zh-TW" b="1" dirty="0">
                <a:solidFill>
                  <a:srgbClr val="00B2CE"/>
                </a:solidFill>
              </a:rPr>
            </a:br>
            <a:r>
              <a:rPr lang="en-US" altLang="zh-TW" sz="2400" b="1" dirty="0">
                <a:solidFill>
                  <a:srgbClr val="00B2CE"/>
                </a:solidFill>
              </a:rPr>
              <a:t>Encourage other people to work with you</a:t>
            </a:r>
            <a:endParaRPr lang="zh-TW" altLang="en-US" sz="2700" dirty="0">
              <a:solidFill>
                <a:srgbClr val="F6911F"/>
              </a:solidFill>
            </a:endParaRPr>
          </a:p>
        </p:txBody>
      </p:sp>
      <p:sp>
        <p:nvSpPr>
          <p:cNvPr id="5" name="矩形 4"/>
          <p:cNvSpPr/>
          <p:nvPr/>
        </p:nvSpPr>
        <p:spPr>
          <a:xfrm>
            <a:off x="838200" y="3180757"/>
            <a:ext cx="3392545" cy="1677917"/>
          </a:xfrm>
          <a:prstGeom prst="rect">
            <a:avLst/>
          </a:prstGeom>
          <a:solidFill>
            <a:schemeClr val="bg1"/>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Acquire </a:t>
            </a:r>
            <a:r>
              <a:rPr lang="en-US" altLang="zh-TW" sz="2000" b="1" dirty="0">
                <a:solidFill>
                  <a:schemeClr val="tx1"/>
                </a:solidFill>
              </a:rPr>
              <a:t>other company’s process or patent </a:t>
            </a:r>
            <a:r>
              <a:rPr lang="en-US" altLang="zh-TW" sz="2000" dirty="0">
                <a:solidFill>
                  <a:schemeClr val="tx1"/>
                </a:solidFill>
              </a:rPr>
              <a:t>to promote profession.</a:t>
            </a:r>
            <a:endParaRPr lang="zh-TW" altLang="en-US" sz="2000" dirty="0">
              <a:solidFill>
                <a:schemeClr val="tx1"/>
              </a:solidFill>
            </a:endParaRPr>
          </a:p>
        </p:txBody>
      </p:sp>
      <p:sp>
        <p:nvSpPr>
          <p:cNvPr id="7" name="矩形 6"/>
          <p:cNvSpPr/>
          <p:nvPr/>
        </p:nvSpPr>
        <p:spPr>
          <a:xfrm>
            <a:off x="4584827" y="3180757"/>
            <a:ext cx="3388545" cy="1677917"/>
          </a:xfrm>
          <a:prstGeom prst="rect">
            <a:avLst/>
          </a:prstGeom>
          <a:solidFill>
            <a:schemeClr val="bg1"/>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Concentrate resources, practice, profession together to improve efficiency.</a:t>
            </a:r>
            <a:endParaRPr lang="zh-TW" altLang="en-US" sz="2000" dirty="0">
              <a:solidFill>
                <a:schemeClr val="tx1"/>
              </a:solidFill>
            </a:endParaRPr>
          </a:p>
        </p:txBody>
      </p:sp>
      <p:sp>
        <p:nvSpPr>
          <p:cNvPr id="10" name="加號 9"/>
          <p:cNvSpPr/>
          <p:nvPr/>
        </p:nvSpPr>
        <p:spPr>
          <a:xfrm>
            <a:off x="4161089" y="3691099"/>
            <a:ext cx="495074" cy="463897"/>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11" name="加號 10"/>
          <p:cNvSpPr/>
          <p:nvPr/>
        </p:nvSpPr>
        <p:spPr>
          <a:xfrm>
            <a:off x="7903942" y="3691098"/>
            <a:ext cx="495074" cy="463897"/>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9" name="矩形 8"/>
          <p:cNvSpPr/>
          <p:nvPr/>
        </p:nvSpPr>
        <p:spPr>
          <a:xfrm>
            <a:off x="8327679" y="3271292"/>
            <a:ext cx="3392545" cy="1539247"/>
          </a:xfrm>
          <a:prstGeom prst="rect">
            <a:avLst/>
          </a:prstGeom>
          <a:no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Outsourcing high repeatability or high challenge work to other organization. </a:t>
            </a:r>
            <a:endParaRPr lang="zh-TW" altLang="en-US" sz="2000" dirty="0">
              <a:solidFill>
                <a:schemeClr val="tx1"/>
              </a:solidFill>
            </a:endParaRPr>
          </a:p>
        </p:txBody>
      </p:sp>
      <p:sp>
        <p:nvSpPr>
          <p:cNvPr id="4" name="矩形 3"/>
          <p:cNvSpPr/>
          <p:nvPr/>
        </p:nvSpPr>
        <p:spPr>
          <a:xfrm>
            <a:off x="838201" y="2755243"/>
            <a:ext cx="3388545" cy="651755"/>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Network-Open Innovation</a:t>
            </a:r>
            <a:endParaRPr lang="zh-TW" altLang="en-US" sz="2000" dirty="0"/>
          </a:p>
        </p:txBody>
      </p:sp>
      <p:sp>
        <p:nvSpPr>
          <p:cNvPr id="6" name="矩形 5"/>
          <p:cNvSpPr/>
          <p:nvPr/>
        </p:nvSpPr>
        <p:spPr>
          <a:xfrm>
            <a:off x="4584827" y="2755243"/>
            <a:ext cx="3388545" cy="651755"/>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Structure-Competency Center</a:t>
            </a:r>
            <a:endParaRPr lang="zh-TW" altLang="en-US" sz="2000" dirty="0"/>
          </a:p>
        </p:txBody>
      </p:sp>
      <p:sp>
        <p:nvSpPr>
          <p:cNvPr id="8" name="矩形 7"/>
          <p:cNvSpPr/>
          <p:nvPr/>
        </p:nvSpPr>
        <p:spPr>
          <a:xfrm>
            <a:off x="8327680" y="2755243"/>
            <a:ext cx="3388545" cy="651755"/>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Process-Crowdsourcing</a:t>
            </a:r>
            <a:endParaRPr lang="zh-TW" altLang="en-US" sz="2000" dirty="0"/>
          </a:p>
        </p:txBody>
      </p:sp>
    </p:spTree>
    <p:extLst>
      <p:ext uri="{BB962C8B-B14F-4D97-AF65-F5344CB8AC3E}">
        <p14:creationId xmlns:p14="http://schemas.microsoft.com/office/powerpoint/2010/main" val="232216926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237505"/>
            <a:ext cx="10515600" cy="1971248"/>
          </a:xfrm>
        </p:spPr>
        <p:txBody>
          <a:bodyPr>
            <a:normAutofit/>
          </a:bodyPr>
          <a:lstStyle/>
          <a:p>
            <a:r>
              <a:rPr lang="en-US" altLang="zh-TW" b="1" dirty="0">
                <a:solidFill>
                  <a:srgbClr val="00B2CE"/>
                </a:solidFill>
              </a:rPr>
              <a:t>Open </a:t>
            </a:r>
            <a:r>
              <a:rPr lang="en-US" altLang="zh-TW" b="1" dirty="0" smtClean="0">
                <a:solidFill>
                  <a:srgbClr val="00B2CE"/>
                </a:solidFill>
              </a:rPr>
              <a:t>Invitation:</a:t>
            </a:r>
            <a:r>
              <a:rPr lang="zh-TW" altLang="en-US" dirty="0">
                <a:solidFill>
                  <a:srgbClr val="00B2CE"/>
                </a:solidFill>
                <a:latin typeface="微軟正黑體" panose="020B0604030504040204" pitchFamily="34" charset="-120"/>
                <a:ea typeface="微軟正黑體" panose="020B0604030504040204" pitchFamily="34" charset="-120"/>
              </a:rPr>
              <a:t>葛蘭素史克</a:t>
            </a:r>
            <a:r>
              <a:rPr lang="en-US" altLang="zh-TW" b="1" dirty="0">
                <a:solidFill>
                  <a:srgbClr val="00B2CE"/>
                </a:solidFill>
              </a:rPr>
              <a:t/>
            </a:r>
            <a:br>
              <a:rPr lang="en-US" altLang="zh-TW" b="1" dirty="0">
                <a:solidFill>
                  <a:srgbClr val="00B2CE"/>
                </a:solidFill>
              </a:rPr>
            </a:br>
            <a:r>
              <a:rPr lang="zh-TW" altLang="en-US" sz="2000" dirty="0">
                <a:solidFill>
                  <a:srgbClr val="00B2CE"/>
                </a:solidFill>
                <a:latin typeface="微軟正黑體" panose="020B0604030504040204" pitchFamily="34" charset="-120"/>
                <a:ea typeface="微軟正黑體" panose="020B0604030504040204" pitchFamily="34" charset="-120"/>
              </a:rPr>
              <a:t>葛蘭素史克消費者醫療保健部門，培養許多外部合作夥伴，與內部的科學家一起開發新點子 共同分擔開發的風險</a:t>
            </a:r>
            <a:r>
              <a:rPr lang="zh-TW" altLang="en-US" sz="2800" dirty="0">
                <a:solidFill>
                  <a:srgbClr val="00B2CE"/>
                </a:solidFill>
                <a:latin typeface="微軟正黑體" panose="020B0604030504040204" pitchFamily="34" charset="-120"/>
                <a:ea typeface="微軟正黑體" panose="020B0604030504040204" pitchFamily="34" charset="-120"/>
              </a:rPr>
              <a:t/>
            </a:r>
            <a:br>
              <a:rPr lang="zh-TW" altLang="en-US" sz="2800" dirty="0">
                <a:solidFill>
                  <a:srgbClr val="00B2CE"/>
                </a:solidFill>
                <a:latin typeface="微軟正黑體" panose="020B0604030504040204" pitchFamily="34" charset="-120"/>
                <a:ea typeface="微軟正黑體" panose="020B0604030504040204" pitchFamily="34" charset="-120"/>
              </a:rPr>
            </a:br>
            <a:endParaRPr lang="zh-TW" altLang="en-US" sz="2700" dirty="0">
              <a:solidFill>
                <a:srgbClr val="F6911F"/>
              </a:solidFill>
            </a:endParaRPr>
          </a:p>
        </p:txBody>
      </p:sp>
      <p:sp>
        <p:nvSpPr>
          <p:cNvPr id="5" name="矩形 4"/>
          <p:cNvSpPr/>
          <p:nvPr/>
        </p:nvSpPr>
        <p:spPr>
          <a:xfrm>
            <a:off x="838200" y="3349720"/>
            <a:ext cx="3392545" cy="2160000"/>
          </a:xfrm>
          <a:prstGeom prst="rect">
            <a:avLst/>
          </a:prstGeom>
          <a:solidFill>
            <a:schemeClr val="bg1"/>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a:solidFill>
                  <a:schemeClr val="tx1"/>
                </a:solidFill>
                <a:latin typeface="微軟正黑體" panose="020B0604030504040204" pitchFamily="34" charset="-120"/>
                <a:ea typeface="微軟正黑體" panose="020B0604030504040204" pitchFamily="34" charset="-120"/>
              </a:rPr>
              <a:t>葛蘭素史克的家護活性泡沫潔牙膏裡的發泡技術就是和四個獨立夥伴合作的成果。</a:t>
            </a:r>
          </a:p>
        </p:txBody>
      </p:sp>
      <p:sp>
        <p:nvSpPr>
          <p:cNvPr id="7" name="矩形 6"/>
          <p:cNvSpPr/>
          <p:nvPr/>
        </p:nvSpPr>
        <p:spPr>
          <a:xfrm>
            <a:off x="4584827" y="3349720"/>
            <a:ext cx="3388545" cy="2160000"/>
          </a:xfrm>
          <a:prstGeom prst="rect">
            <a:avLst/>
          </a:prstGeom>
          <a:solidFill>
            <a:schemeClr val="bg1"/>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a:solidFill>
                  <a:schemeClr val="tx1"/>
                </a:solidFill>
                <a:latin typeface="微軟正黑體" panose="020B0604030504040204" pitchFamily="34" charset="-120"/>
                <a:ea typeface="微軟正黑體" panose="020B0604030504040204" pitchFamily="34" charset="-120"/>
              </a:rPr>
              <a:t>消費者醫療保健部門是在開放式的空間裡上班，如果包裝設計師剛好坐在臨床醫師對面，那麼他們只要傾身即可開始交流，不必安排會議，也更容易激發創意。</a:t>
            </a:r>
          </a:p>
        </p:txBody>
      </p:sp>
      <p:sp>
        <p:nvSpPr>
          <p:cNvPr id="10" name="加號 9"/>
          <p:cNvSpPr/>
          <p:nvPr/>
        </p:nvSpPr>
        <p:spPr>
          <a:xfrm>
            <a:off x="4161089" y="3691099"/>
            <a:ext cx="495074" cy="463897"/>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11" name="加號 10"/>
          <p:cNvSpPr/>
          <p:nvPr/>
        </p:nvSpPr>
        <p:spPr>
          <a:xfrm>
            <a:off x="7903942" y="3691098"/>
            <a:ext cx="495074" cy="463897"/>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9" name="矩形 8"/>
          <p:cNvSpPr/>
          <p:nvPr/>
        </p:nvSpPr>
        <p:spPr>
          <a:xfrm>
            <a:off x="8327679" y="3340865"/>
            <a:ext cx="3392545" cy="2160000"/>
          </a:xfrm>
          <a:prstGeom prst="rect">
            <a:avLst/>
          </a:prstGeom>
          <a:no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a:solidFill>
                  <a:schemeClr val="tx1"/>
                </a:solidFill>
                <a:latin typeface="微軟正黑體" panose="020B0604030504040204" pitchFamily="34" charset="-120"/>
                <a:ea typeface="微軟正黑體" panose="020B0604030504040204" pitchFamily="34" charset="-120"/>
              </a:rPr>
              <a:t>葛蘭素史克的開放是創新入口網站允許外部人是尋找葛蘭素史克的技術和產品需求，並提出合作的想法。</a:t>
            </a:r>
          </a:p>
        </p:txBody>
      </p:sp>
      <p:sp>
        <p:nvSpPr>
          <p:cNvPr id="4" name="矩形 3"/>
          <p:cNvSpPr/>
          <p:nvPr/>
        </p:nvSpPr>
        <p:spPr>
          <a:xfrm>
            <a:off x="838201" y="2755243"/>
            <a:ext cx="3388545" cy="651755"/>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Network-Open Innovation</a:t>
            </a:r>
            <a:endParaRPr lang="zh-TW" altLang="en-US" sz="2000" dirty="0"/>
          </a:p>
        </p:txBody>
      </p:sp>
      <p:sp>
        <p:nvSpPr>
          <p:cNvPr id="6" name="矩形 5"/>
          <p:cNvSpPr/>
          <p:nvPr/>
        </p:nvSpPr>
        <p:spPr>
          <a:xfrm>
            <a:off x="4584827" y="2755243"/>
            <a:ext cx="3388545" cy="651755"/>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Structure-Competency Center</a:t>
            </a:r>
            <a:endParaRPr lang="zh-TW" altLang="en-US" sz="2000" dirty="0"/>
          </a:p>
        </p:txBody>
      </p:sp>
      <p:sp>
        <p:nvSpPr>
          <p:cNvPr id="8" name="矩形 7"/>
          <p:cNvSpPr/>
          <p:nvPr/>
        </p:nvSpPr>
        <p:spPr>
          <a:xfrm>
            <a:off x="8327680" y="2755243"/>
            <a:ext cx="3388545" cy="651755"/>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Process-Crowdsourcing</a:t>
            </a:r>
            <a:endParaRPr lang="zh-TW" altLang="en-US" sz="2000" dirty="0"/>
          </a:p>
        </p:txBody>
      </p:sp>
    </p:spTree>
    <p:extLst>
      <p:ext uri="{BB962C8B-B14F-4D97-AF65-F5344CB8AC3E}">
        <p14:creationId xmlns:p14="http://schemas.microsoft.com/office/powerpoint/2010/main" val="328118047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0249" y="472361"/>
            <a:ext cx="10515600" cy="1325563"/>
          </a:xfrm>
        </p:spPr>
        <p:txBody>
          <a:bodyPr>
            <a:normAutofit fontScale="90000"/>
          </a:bodyPr>
          <a:lstStyle/>
          <a:p>
            <a:r>
              <a:rPr lang="en-US" altLang="zh-TW" sz="4900" b="1" dirty="0">
                <a:solidFill>
                  <a:srgbClr val="00B2CE"/>
                </a:solidFill>
              </a:rPr>
              <a:t>Collaborative Consumption </a:t>
            </a:r>
            <a:r>
              <a:rPr lang="en-US" altLang="zh-TW" b="1" dirty="0">
                <a:solidFill>
                  <a:srgbClr val="00B2CE"/>
                </a:solidFill>
              </a:rPr>
              <a:t/>
            </a:r>
            <a:br>
              <a:rPr lang="en-US" altLang="zh-TW" b="1" dirty="0">
                <a:solidFill>
                  <a:srgbClr val="00B2CE"/>
                </a:solidFill>
              </a:rPr>
            </a:br>
            <a:r>
              <a:rPr lang="en-US" altLang="zh-TW" sz="2700" b="1" dirty="0">
                <a:solidFill>
                  <a:srgbClr val="00B2CE"/>
                </a:solidFill>
              </a:rPr>
              <a:t>Leverage connectivity to upend traditional forms of ownership and change the way customers relate to your goods or services. </a:t>
            </a:r>
            <a:endParaRPr lang="zh-TW" altLang="en-US" sz="2700" b="1" dirty="0">
              <a:solidFill>
                <a:srgbClr val="00B2CE"/>
              </a:solidFill>
            </a:endParaRPr>
          </a:p>
        </p:txBody>
      </p:sp>
      <p:sp>
        <p:nvSpPr>
          <p:cNvPr id="5" name="矩形 4"/>
          <p:cNvSpPr/>
          <p:nvPr/>
        </p:nvSpPr>
        <p:spPr>
          <a:xfrm>
            <a:off x="1768502" y="2003728"/>
            <a:ext cx="3240000" cy="668146"/>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en-US" sz="2000" dirty="0"/>
              <a:t>Profit Model-Metered Use</a:t>
            </a:r>
            <a:endParaRPr lang="zh-TW" altLang="en-US" sz="2000" dirty="0"/>
          </a:p>
        </p:txBody>
      </p:sp>
      <p:sp>
        <p:nvSpPr>
          <p:cNvPr id="6" name="矩形 5"/>
          <p:cNvSpPr/>
          <p:nvPr/>
        </p:nvSpPr>
        <p:spPr>
          <a:xfrm>
            <a:off x="1764728" y="2671873"/>
            <a:ext cx="3240000" cy="1328400"/>
          </a:xfrm>
          <a:prstGeom prst="rect">
            <a:avLst/>
          </a:prstGeom>
          <a:solidFill>
            <a:schemeClr val="bg1"/>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000" dirty="0">
                <a:solidFill>
                  <a:schemeClr val="tx1"/>
                </a:solidFill>
              </a:rPr>
              <a:t>Let customers paid by usage</a:t>
            </a:r>
            <a:endParaRPr lang="zh-TW" altLang="en-US" sz="2000" dirty="0">
              <a:solidFill>
                <a:schemeClr val="tx1"/>
              </a:solidFill>
            </a:endParaRPr>
          </a:p>
        </p:txBody>
      </p:sp>
      <p:sp>
        <p:nvSpPr>
          <p:cNvPr id="7" name="矩形 6"/>
          <p:cNvSpPr/>
          <p:nvPr/>
        </p:nvSpPr>
        <p:spPr>
          <a:xfrm>
            <a:off x="5513241" y="2003728"/>
            <a:ext cx="3236226" cy="668146"/>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Process-Process Automation</a:t>
            </a:r>
            <a:endParaRPr lang="zh-TW" altLang="en-US" sz="2000" dirty="0"/>
          </a:p>
        </p:txBody>
      </p:sp>
      <p:sp>
        <p:nvSpPr>
          <p:cNvPr id="8" name="矩形 7"/>
          <p:cNvSpPr/>
          <p:nvPr/>
        </p:nvSpPr>
        <p:spPr>
          <a:xfrm>
            <a:off x="5509467" y="2671872"/>
            <a:ext cx="3240000" cy="1328400"/>
          </a:xfrm>
          <a:prstGeom prst="rect">
            <a:avLst/>
          </a:prstGeom>
          <a:solidFill>
            <a:schemeClr val="bg1"/>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Using instrument and infrastructure to manage routine activities.</a:t>
            </a:r>
            <a:endParaRPr lang="zh-TW" altLang="en-US" sz="2000" dirty="0">
              <a:solidFill>
                <a:schemeClr val="tx1"/>
              </a:solidFill>
            </a:endParaRPr>
          </a:p>
        </p:txBody>
      </p:sp>
      <p:sp>
        <p:nvSpPr>
          <p:cNvPr id="11" name="矩形 10"/>
          <p:cNvSpPr/>
          <p:nvPr/>
        </p:nvSpPr>
        <p:spPr>
          <a:xfrm>
            <a:off x="5464390" y="4361582"/>
            <a:ext cx="3236227" cy="627827"/>
          </a:xfrm>
          <a:prstGeom prst="rect">
            <a:avLst/>
          </a:prstGeom>
          <a:solidFill>
            <a:srgbClr val="F2632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Brand-Values Alignment</a:t>
            </a:r>
            <a:endParaRPr lang="zh-TW" altLang="en-US" sz="2000" dirty="0"/>
          </a:p>
        </p:txBody>
      </p:sp>
      <p:sp>
        <p:nvSpPr>
          <p:cNvPr id="12" name="矩形 11"/>
          <p:cNvSpPr/>
          <p:nvPr/>
        </p:nvSpPr>
        <p:spPr>
          <a:xfrm>
            <a:off x="5460617" y="4989408"/>
            <a:ext cx="3240000" cy="1328400"/>
          </a:xfrm>
          <a:prstGeom prst="rect">
            <a:avLst/>
          </a:prstGeom>
          <a:solidFill>
            <a:schemeClr val="bg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Let your brand represent an idea and convey consistency in every part of company.</a:t>
            </a:r>
            <a:endParaRPr lang="zh-TW" altLang="en-US" sz="2000" dirty="0">
              <a:solidFill>
                <a:schemeClr val="tx1"/>
              </a:solidFill>
            </a:endParaRPr>
          </a:p>
        </p:txBody>
      </p:sp>
      <p:sp>
        <p:nvSpPr>
          <p:cNvPr id="15" name="矩形 14"/>
          <p:cNvSpPr/>
          <p:nvPr/>
        </p:nvSpPr>
        <p:spPr>
          <a:xfrm>
            <a:off x="1750394" y="4321261"/>
            <a:ext cx="3236227" cy="668146"/>
          </a:xfrm>
          <a:prstGeom prst="rect">
            <a:avLst/>
          </a:prstGeom>
          <a:solidFill>
            <a:srgbClr val="F6911F"/>
          </a:solidFill>
          <a:ln>
            <a:solidFill>
              <a:srgbClr val="F691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Product Performance-Safety</a:t>
            </a:r>
            <a:endParaRPr lang="zh-TW" altLang="en-US" sz="2000" dirty="0"/>
          </a:p>
        </p:txBody>
      </p:sp>
      <p:sp>
        <p:nvSpPr>
          <p:cNvPr id="16" name="矩形 15"/>
          <p:cNvSpPr/>
          <p:nvPr/>
        </p:nvSpPr>
        <p:spPr>
          <a:xfrm>
            <a:off x="1746621" y="4989406"/>
            <a:ext cx="3240000" cy="1328400"/>
          </a:xfrm>
          <a:prstGeom prst="rect">
            <a:avLst/>
          </a:prstGeom>
          <a:solidFill>
            <a:schemeClr val="bg1"/>
          </a:solidFill>
          <a:ln>
            <a:solidFill>
              <a:srgbClr val="F691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Improve customer’s confidence and security</a:t>
            </a:r>
            <a:endParaRPr lang="zh-TW" altLang="en-US" sz="2000" dirty="0">
              <a:solidFill>
                <a:schemeClr val="tx1"/>
              </a:solidFill>
            </a:endParaRPr>
          </a:p>
        </p:txBody>
      </p:sp>
      <p:sp>
        <p:nvSpPr>
          <p:cNvPr id="19" name="加號 18"/>
          <p:cNvSpPr/>
          <p:nvPr/>
        </p:nvSpPr>
        <p:spPr>
          <a:xfrm>
            <a:off x="5016998" y="2855205"/>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20" name="加號 19"/>
          <p:cNvSpPr/>
          <p:nvPr/>
        </p:nvSpPr>
        <p:spPr>
          <a:xfrm>
            <a:off x="8806813" y="2889143"/>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21" name="加號 20"/>
          <p:cNvSpPr/>
          <p:nvPr/>
        </p:nvSpPr>
        <p:spPr>
          <a:xfrm>
            <a:off x="5016998" y="5172737"/>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Tree>
    <p:extLst>
      <p:ext uri="{BB962C8B-B14F-4D97-AF65-F5344CB8AC3E}">
        <p14:creationId xmlns:p14="http://schemas.microsoft.com/office/powerpoint/2010/main" val="311837494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404880"/>
            <a:ext cx="10515600" cy="1325563"/>
          </a:xfrm>
        </p:spPr>
        <p:txBody>
          <a:bodyPr>
            <a:normAutofit fontScale="90000"/>
          </a:bodyPr>
          <a:lstStyle/>
          <a:p>
            <a:r>
              <a:rPr lang="en-US" altLang="zh-TW" sz="4900" b="1" dirty="0">
                <a:solidFill>
                  <a:srgbClr val="00B2CE"/>
                </a:solidFill>
              </a:rPr>
              <a:t>Collaborative </a:t>
            </a:r>
            <a:r>
              <a:rPr lang="en-US" altLang="zh-TW" sz="4900" b="1" dirty="0" smtClean="0">
                <a:solidFill>
                  <a:srgbClr val="00B2CE"/>
                </a:solidFill>
              </a:rPr>
              <a:t>Consumption:</a:t>
            </a:r>
            <a:r>
              <a:rPr lang="en-US" altLang="zh-TW" sz="5400" dirty="0">
                <a:solidFill>
                  <a:srgbClr val="00B2CE"/>
                </a:solidFill>
                <a:latin typeface="微軟正黑體" panose="020B0604030504040204" pitchFamily="34" charset="-120"/>
                <a:ea typeface="微軟正黑體" panose="020B0604030504040204" pitchFamily="34" charset="-120"/>
              </a:rPr>
              <a:t> </a:t>
            </a:r>
            <a:r>
              <a:rPr lang="en-US" altLang="zh-TW" sz="4900" dirty="0">
                <a:solidFill>
                  <a:srgbClr val="00B2CE"/>
                </a:solidFill>
                <a:latin typeface="微軟正黑體" panose="020B0604030504040204" pitchFamily="34" charset="-120"/>
                <a:ea typeface="微軟正黑體" panose="020B0604030504040204" pitchFamily="34" charset="-120"/>
              </a:rPr>
              <a:t>Zipcar</a:t>
            </a:r>
            <a:r>
              <a:rPr lang="en-US" altLang="zh-TW" sz="4900" b="1" dirty="0" smtClean="0">
                <a:solidFill>
                  <a:srgbClr val="00B2CE"/>
                </a:solidFill>
              </a:rPr>
              <a:t> </a:t>
            </a:r>
            <a:r>
              <a:rPr lang="en-US" altLang="zh-TW" b="1" dirty="0">
                <a:solidFill>
                  <a:srgbClr val="00B2CE"/>
                </a:solidFill>
              </a:rPr>
              <a:t/>
            </a:r>
            <a:br>
              <a:rPr lang="en-US" altLang="zh-TW" b="1" dirty="0">
                <a:solidFill>
                  <a:srgbClr val="00B2CE"/>
                </a:solidFill>
              </a:rPr>
            </a:br>
            <a:r>
              <a:rPr lang="en-US" altLang="zh-TW" sz="2200" dirty="0">
                <a:solidFill>
                  <a:srgbClr val="00B2CE"/>
                </a:solidFill>
                <a:latin typeface="微軟正黑體" panose="020B0604030504040204" pitchFamily="34" charset="-120"/>
                <a:ea typeface="微軟正黑體" panose="020B0604030504040204" pitchFamily="34" charset="-120"/>
              </a:rPr>
              <a:t>Zipcar</a:t>
            </a:r>
            <a:r>
              <a:rPr lang="zh-TW" altLang="en-US" sz="2200" dirty="0">
                <a:solidFill>
                  <a:srgbClr val="00B2CE"/>
                </a:solidFill>
                <a:latin typeface="微軟正黑體" panose="020B0604030504040204" pitchFamily="34" charset="-120"/>
                <a:ea typeface="微軟正黑體" panose="020B0604030504040204" pitchFamily="34" charset="-120"/>
              </a:rPr>
              <a:t>打破傳統租車業的常規，它的汽車可以按時數租賃，它鎖定的是不需要整天用車或不想養車的人。</a:t>
            </a:r>
            <a:endParaRPr lang="zh-TW" altLang="en-US" sz="2200" b="1" dirty="0">
              <a:solidFill>
                <a:srgbClr val="00B2CE"/>
              </a:solidFill>
            </a:endParaRPr>
          </a:p>
        </p:txBody>
      </p:sp>
      <p:sp>
        <p:nvSpPr>
          <p:cNvPr id="5" name="矩形 4"/>
          <p:cNvSpPr/>
          <p:nvPr/>
        </p:nvSpPr>
        <p:spPr>
          <a:xfrm>
            <a:off x="1768502" y="2003728"/>
            <a:ext cx="3240000" cy="668146"/>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en-US" sz="2000" dirty="0"/>
              <a:t>Profit Model-Metered Use</a:t>
            </a:r>
            <a:endParaRPr lang="zh-TW" altLang="en-US" sz="2000" dirty="0"/>
          </a:p>
        </p:txBody>
      </p:sp>
      <p:sp>
        <p:nvSpPr>
          <p:cNvPr id="6" name="矩形 5"/>
          <p:cNvSpPr/>
          <p:nvPr/>
        </p:nvSpPr>
        <p:spPr>
          <a:xfrm>
            <a:off x="1764728" y="2671873"/>
            <a:ext cx="3240000" cy="1328400"/>
          </a:xfrm>
          <a:prstGeom prst="rect">
            <a:avLst/>
          </a:prstGeom>
          <a:solidFill>
            <a:schemeClr val="bg1"/>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dirty="0">
                <a:solidFill>
                  <a:schemeClr val="tx1"/>
                </a:solidFill>
                <a:latin typeface="微軟正黑體" panose="020B0604030504040204" pitchFamily="34" charset="-120"/>
                <a:ea typeface="微軟正黑體" panose="020B0604030504040204" pitchFamily="34" charset="-120"/>
              </a:rPr>
              <a:t>Zipcar</a:t>
            </a:r>
            <a:r>
              <a:rPr lang="zh-TW" altLang="en-US" dirty="0">
                <a:solidFill>
                  <a:schemeClr val="tx1"/>
                </a:solidFill>
                <a:latin typeface="微軟正黑體" panose="020B0604030504040204" pitchFamily="34" charset="-120"/>
                <a:ea typeface="微軟正黑體" panose="020B0604030504040204" pitchFamily="34" charset="-120"/>
              </a:rPr>
              <a:t>允許會員在租車時才需要付錢，彈性的計價模式讓顧客可以只租一小時的車。</a:t>
            </a:r>
          </a:p>
        </p:txBody>
      </p:sp>
      <p:sp>
        <p:nvSpPr>
          <p:cNvPr id="7" name="矩形 6"/>
          <p:cNvSpPr/>
          <p:nvPr/>
        </p:nvSpPr>
        <p:spPr>
          <a:xfrm>
            <a:off x="5513241" y="2003728"/>
            <a:ext cx="3236226" cy="668146"/>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Process-Process Automation</a:t>
            </a:r>
            <a:endParaRPr lang="zh-TW" altLang="en-US" sz="2000" dirty="0"/>
          </a:p>
        </p:txBody>
      </p:sp>
      <p:sp>
        <p:nvSpPr>
          <p:cNvPr id="8" name="矩形 7"/>
          <p:cNvSpPr/>
          <p:nvPr/>
        </p:nvSpPr>
        <p:spPr>
          <a:xfrm>
            <a:off x="5509467" y="2671872"/>
            <a:ext cx="3240000" cy="1328400"/>
          </a:xfrm>
          <a:prstGeom prst="rect">
            <a:avLst/>
          </a:prstGeom>
          <a:solidFill>
            <a:schemeClr val="bg1"/>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dirty="0">
                <a:solidFill>
                  <a:schemeClr val="tx1"/>
                </a:solidFill>
                <a:latin typeface="微軟正黑體" panose="020B0604030504040204" pitchFamily="34" charset="-120"/>
                <a:ea typeface="微軟正黑體" panose="020B0604030504040204" pitchFamily="34" charset="-120"/>
              </a:rPr>
              <a:t>Zipcar</a:t>
            </a:r>
            <a:r>
              <a:rPr lang="zh-TW" altLang="en-US" dirty="0">
                <a:solidFill>
                  <a:schemeClr val="tx1"/>
                </a:solidFill>
                <a:latin typeface="微軟正黑體" panose="020B0604030504040204" pitchFamily="34" charset="-120"/>
                <a:ea typeface="微軟正黑體" panose="020B0604030504040204" pitchFamily="34" charset="-120"/>
              </a:rPr>
              <a:t>核心是快速車對系統，運用</a:t>
            </a:r>
            <a:r>
              <a:rPr lang="en-US" altLang="zh-TW" dirty="0">
                <a:solidFill>
                  <a:schemeClr val="tx1"/>
                </a:solidFill>
                <a:latin typeface="微軟正黑體" panose="020B0604030504040204" pitchFamily="34" charset="-120"/>
                <a:ea typeface="微軟正黑體" panose="020B0604030504040204" pitchFamily="34" charset="-120"/>
              </a:rPr>
              <a:t>GPS</a:t>
            </a:r>
            <a:r>
              <a:rPr lang="zh-TW" altLang="en-US" dirty="0">
                <a:solidFill>
                  <a:schemeClr val="tx1"/>
                </a:solidFill>
                <a:latin typeface="微軟正黑體" panose="020B0604030504040204" pitchFamily="34" charset="-120"/>
                <a:ea typeface="微軟正黑體" panose="020B0604030504040204" pitchFamily="34" charset="-120"/>
              </a:rPr>
              <a:t>和無線資料系統，讓顧客自行取車，又可以追蹤車輛的使用狀況。</a:t>
            </a:r>
          </a:p>
        </p:txBody>
      </p:sp>
      <p:sp>
        <p:nvSpPr>
          <p:cNvPr id="11" name="矩形 10"/>
          <p:cNvSpPr/>
          <p:nvPr/>
        </p:nvSpPr>
        <p:spPr>
          <a:xfrm>
            <a:off x="5464390" y="4361582"/>
            <a:ext cx="3236227" cy="627827"/>
          </a:xfrm>
          <a:prstGeom prst="rect">
            <a:avLst/>
          </a:prstGeom>
          <a:solidFill>
            <a:srgbClr val="F2632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Brand-Values Alignment</a:t>
            </a:r>
            <a:endParaRPr lang="zh-TW" altLang="en-US" sz="2000" dirty="0"/>
          </a:p>
        </p:txBody>
      </p:sp>
      <p:sp>
        <p:nvSpPr>
          <p:cNvPr id="12" name="矩形 11"/>
          <p:cNvSpPr/>
          <p:nvPr/>
        </p:nvSpPr>
        <p:spPr>
          <a:xfrm>
            <a:off x="5460617" y="4989408"/>
            <a:ext cx="3240000" cy="1328400"/>
          </a:xfrm>
          <a:prstGeom prst="rect">
            <a:avLst/>
          </a:prstGeom>
          <a:solidFill>
            <a:schemeClr val="bg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dirty="0">
                <a:solidFill>
                  <a:schemeClr val="tx1"/>
                </a:solidFill>
                <a:latin typeface="微軟正黑體" panose="020B0604030504040204" pitchFamily="34" charset="-120"/>
                <a:ea typeface="微軟正黑體" panose="020B0604030504040204" pitchFamily="34" charset="-120"/>
              </a:rPr>
              <a:t>Zipcar</a:t>
            </a:r>
            <a:r>
              <a:rPr lang="zh-TW" altLang="en-US" dirty="0">
                <a:solidFill>
                  <a:schemeClr val="tx1"/>
                </a:solidFill>
                <a:latin typeface="微軟正黑體" panose="020B0604030504040204" pitchFamily="34" charset="-120"/>
                <a:ea typeface="微軟正黑體" panose="020B0604030504040204" pitchFamily="34" charset="-120"/>
              </a:rPr>
              <a:t>的公司商標刻意設計成綠色，像蒸汽車共用的環保價值觀。</a:t>
            </a:r>
          </a:p>
        </p:txBody>
      </p:sp>
      <p:sp>
        <p:nvSpPr>
          <p:cNvPr id="15" name="矩形 14"/>
          <p:cNvSpPr/>
          <p:nvPr/>
        </p:nvSpPr>
        <p:spPr>
          <a:xfrm>
            <a:off x="1750394" y="4321261"/>
            <a:ext cx="3236227" cy="668146"/>
          </a:xfrm>
          <a:prstGeom prst="rect">
            <a:avLst/>
          </a:prstGeom>
          <a:solidFill>
            <a:srgbClr val="F6911F"/>
          </a:solidFill>
          <a:ln>
            <a:solidFill>
              <a:srgbClr val="F691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Product Performance-Safety</a:t>
            </a:r>
            <a:endParaRPr lang="zh-TW" altLang="en-US" sz="2000" dirty="0"/>
          </a:p>
        </p:txBody>
      </p:sp>
      <p:sp>
        <p:nvSpPr>
          <p:cNvPr id="16" name="矩形 15"/>
          <p:cNvSpPr/>
          <p:nvPr/>
        </p:nvSpPr>
        <p:spPr>
          <a:xfrm>
            <a:off x="1746621" y="4989406"/>
            <a:ext cx="3240000" cy="1328400"/>
          </a:xfrm>
          <a:prstGeom prst="rect">
            <a:avLst/>
          </a:prstGeom>
          <a:solidFill>
            <a:schemeClr val="bg1"/>
          </a:solidFill>
          <a:ln>
            <a:solidFill>
              <a:srgbClr val="F691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a:solidFill>
                  <a:schemeClr val="tx1"/>
                </a:solidFill>
                <a:latin typeface="微軟正黑體" panose="020B0604030504040204" pitchFamily="34" charset="-120"/>
                <a:ea typeface="微軟正黑體" panose="020B0604030504040204" pitchFamily="34" charset="-120"/>
              </a:rPr>
              <a:t>如果車上有吃剩的速食包裝或是車子快沒汽油了，顧客可以馬上打熱線電話通報公司處理。</a:t>
            </a:r>
          </a:p>
        </p:txBody>
      </p:sp>
      <p:sp>
        <p:nvSpPr>
          <p:cNvPr id="19" name="加號 18"/>
          <p:cNvSpPr/>
          <p:nvPr/>
        </p:nvSpPr>
        <p:spPr>
          <a:xfrm>
            <a:off x="5016998" y="2855205"/>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20" name="加號 19"/>
          <p:cNvSpPr/>
          <p:nvPr/>
        </p:nvSpPr>
        <p:spPr>
          <a:xfrm>
            <a:off x="8806813" y="2889143"/>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21" name="加號 20"/>
          <p:cNvSpPr/>
          <p:nvPr/>
        </p:nvSpPr>
        <p:spPr>
          <a:xfrm>
            <a:off x="5016998" y="5172737"/>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Tree>
    <p:extLst>
      <p:ext uri="{BB962C8B-B14F-4D97-AF65-F5344CB8AC3E}">
        <p14:creationId xmlns:p14="http://schemas.microsoft.com/office/powerpoint/2010/main" val="271512597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445783"/>
            <a:ext cx="10515600" cy="1325563"/>
          </a:xfrm>
        </p:spPr>
        <p:txBody>
          <a:bodyPr>
            <a:normAutofit fontScale="90000"/>
          </a:bodyPr>
          <a:lstStyle/>
          <a:p>
            <a:r>
              <a:rPr lang="en-US" altLang="zh-TW" sz="4900" b="1" dirty="0">
                <a:solidFill>
                  <a:srgbClr val="00B2CE"/>
                </a:solidFill>
              </a:rPr>
              <a:t>Free-Based</a:t>
            </a:r>
            <a:r>
              <a:rPr lang="en-US" altLang="zh-TW" dirty="0"/>
              <a:t/>
            </a:r>
            <a:br>
              <a:rPr lang="en-US" altLang="zh-TW" dirty="0"/>
            </a:br>
            <a:r>
              <a:rPr lang="en-US" altLang="zh-TW" sz="2700" b="1" dirty="0">
                <a:solidFill>
                  <a:srgbClr val="00B2CE"/>
                </a:solidFill>
              </a:rPr>
              <a:t>Give away basic offerings for free to attract many users and then make money off of them in multiple ways.</a:t>
            </a:r>
            <a:endParaRPr lang="zh-TW" altLang="en-US" sz="2700" b="1" dirty="0">
              <a:solidFill>
                <a:srgbClr val="00B2CE"/>
              </a:solidFill>
            </a:endParaRPr>
          </a:p>
        </p:txBody>
      </p:sp>
      <p:grpSp>
        <p:nvGrpSpPr>
          <p:cNvPr id="17" name="群組 16"/>
          <p:cNvGrpSpPr/>
          <p:nvPr/>
        </p:nvGrpSpPr>
        <p:grpSpPr>
          <a:xfrm>
            <a:off x="524325" y="2007820"/>
            <a:ext cx="3222654" cy="1982983"/>
            <a:chOff x="834427" y="2254311"/>
            <a:chExt cx="3574020" cy="1928075"/>
          </a:xfrm>
        </p:grpSpPr>
        <p:sp>
          <p:nvSpPr>
            <p:cNvPr id="4" name="矩形 3"/>
            <p:cNvSpPr/>
            <p:nvPr/>
          </p:nvSpPr>
          <p:spPr>
            <a:xfrm>
              <a:off x="838200" y="2254311"/>
              <a:ext cx="3569806" cy="583641"/>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Profit Model-Freemium</a:t>
              </a:r>
              <a:endParaRPr lang="zh-TW" altLang="en-US" sz="2000" dirty="0"/>
            </a:p>
          </p:txBody>
        </p:sp>
        <p:sp>
          <p:nvSpPr>
            <p:cNvPr id="5" name="矩形 4"/>
            <p:cNvSpPr/>
            <p:nvPr/>
          </p:nvSpPr>
          <p:spPr>
            <a:xfrm>
              <a:off x="834427" y="2679826"/>
              <a:ext cx="3574020" cy="1502560"/>
            </a:xfrm>
            <a:prstGeom prst="rect">
              <a:avLst/>
            </a:prstGeom>
            <a:no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000" dirty="0">
                  <a:solidFill>
                    <a:schemeClr val="tx1"/>
                  </a:solidFill>
                </a:rPr>
                <a:t>Provide basic services for free but charge for the advanced services. </a:t>
              </a:r>
              <a:endParaRPr lang="zh-TW" altLang="en-US" sz="2000" dirty="0">
                <a:solidFill>
                  <a:schemeClr val="tx1"/>
                </a:solidFill>
              </a:endParaRPr>
            </a:p>
          </p:txBody>
        </p:sp>
      </p:grpSp>
      <p:sp>
        <p:nvSpPr>
          <p:cNvPr id="6" name="矩形 5"/>
          <p:cNvSpPr/>
          <p:nvPr/>
        </p:nvSpPr>
        <p:spPr>
          <a:xfrm>
            <a:off x="4553723" y="2007821"/>
            <a:ext cx="3420000" cy="600262"/>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Profit Model-Switchboard</a:t>
            </a:r>
            <a:endParaRPr lang="zh-TW" altLang="en-US" sz="2000" dirty="0"/>
          </a:p>
        </p:txBody>
      </p:sp>
      <p:sp>
        <p:nvSpPr>
          <p:cNvPr id="7" name="矩形 6"/>
          <p:cNvSpPr/>
          <p:nvPr/>
        </p:nvSpPr>
        <p:spPr>
          <a:xfrm>
            <a:off x="4549949" y="2433335"/>
            <a:ext cx="3420000" cy="1545350"/>
          </a:xfrm>
          <a:prstGeom prst="rect">
            <a:avLst/>
          </a:prstGeom>
          <a:no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000" dirty="0">
                <a:solidFill>
                  <a:schemeClr val="tx1"/>
                </a:solidFill>
              </a:rPr>
              <a:t>Match many buyers and sellers.  The value of switchboard basis on the number of members.</a:t>
            </a:r>
            <a:endParaRPr lang="zh-TW" altLang="en-US" sz="2000" dirty="0">
              <a:solidFill>
                <a:schemeClr val="tx1"/>
              </a:solidFill>
            </a:endParaRPr>
          </a:p>
        </p:txBody>
      </p:sp>
      <p:grpSp>
        <p:nvGrpSpPr>
          <p:cNvPr id="18" name="群組 17"/>
          <p:cNvGrpSpPr/>
          <p:nvPr/>
        </p:nvGrpSpPr>
        <p:grpSpPr>
          <a:xfrm>
            <a:off x="8563815" y="2007820"/>
            <a:ext cx="3222654" cy="1982983"/>
            <a:chOff x="8154154" y="2254311"/>
            <a:chExt cx="3574020" cy="1928075"/>
          </a:xfrm>
        </p:grpSpPr>
        <p:sp>
          <p:nvSpPr>
            <p:cNvPr id="8" name="矩形 7"/>
            <p:cNvSpPr/>
            <p:nvPr/>
          </p:nvSpPr>
          <p:spPr>
            <a:xfrm>
              <a:off x="8157927" y="2254311"/>
              <a:ext cx="3569806" cy="583641"/>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Profit Model-Membership</a:t>
              </a:r>
              <a:endParaRPr lang="zh-TW" altLang="en-US" sz="2000" dirty="0"/>
            </a:p>
          </p:txBody>
        </p:sp>
        <p:sp>
          <p:nvSpPr>
            <p:cNvPr id="9" name="矩形 8"/>
            <p:cNvSpPr/>
            <p:nvPr/>
          </p:nvSpPr>
          <p:spPr>
            <a:xfrm>
              <a:off x="8154154" y="2679826"/>
              <a:ext cx="3574020" cy="1502560"/>
            </a:xfrm>
            <a:prstGeom prst="rect">
              <a:avLst/>
            </a:prstGeom>
            <a:no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Charge a fee for a period and let members to have special service.</a:t>
              </a:r>
              <a:endParaRPr lang="zh-TW" altLang="en-US" sz="2000" dirty="0">
                <a:solidFill>
                  <a:schemeClr val="tx1"/>
                </a:solidFill>
              </a:endParaRPr>
            </a:p>
          </p:txBody>
        </p:sp>
      </p:grpSp>
      <p:sp>
        <p:nvSpPr>
          <p:cNvPr id="14" name="加號 13"/>
          <p:cNvSpPr/>
          <p:nvPr/>
        </p:nvSpPr>
        <p:spPr>
          <a:xfrm>
            <a:off x="3888292" y="2824690"/>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15" name="加號 14"/>
          <p:cNvSpPr/>
          <p:nvPr/>
        </p:nvSpPr>
        <p:spPr>
          <a:xfrm>
            <a:off x="7990641" y="2747347"/>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16" name="加號 15"/>
          <p:cNvSpPr/>
          <p:nvPr/>
        </p:nvSpPr>
        <p:spPr>
          <a:xfrm>
            <a:off x="3888292" y="4977858"/>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13" name="矩形 12"/>
          <p:cNvSpPr/>
          <p:nvPr/>
        </p:nvSpPr>
        <p:spPr>
          <a:xfrm>
            <a:off x="4633235" y="4756145"/>
            <a:ext cx="3222654" cy="1453823"/>
          </a:xfrm>
          <a:prstGeom prst="rect">
            <a:avLst/>
          </a:prstGeom>
          <a:solidFill>
            <a:schemeClr val="bg1"/>
          </a:solidFill>
          <a:ln>
            <a:solidFill>
              <a:srgbClr val="F691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Provide surprising features to engage interaction with customers.  </a:t>
            </a:r>
            <a:endParaRPr lang="zh-TW" altLang="en-US" sz="2000" dirty="0">
              <a:solidFill>
                <a:schemeClr val="tx1"/>
              </a:solidFill>
            </a:endParaRPr>
          </a:p>
        </p:txBody>
      </p:sp>
      <p:sp>
        <p:nvSpPr>
          <p:cNvPr id="12" name="矩形 11"/>
          <p:cNvSpPr/>
          <p:nvPr/>
        </p:nvSpPr>
        <p:spPr>
          <a:xfrm>
            <a:off x="4633235" y="4265748"/>
            <a:ext cx="3222654" cy="647833"/>
          </a:xfrm>
          <a:prstGeom prst="rect">
            <a:avLst/>
          </a:prstGeom>
          <a:solidFill>
            <a:srgbClr val="F6911F"/>
          </a:solidFill>
          <a:ln>
            <a:solidFill>
              <a:srgbClr val="F691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Product Performance-Engaging Functionality</a:t>
            </a:r>
            <a:endParaRPr lang="zh-TW" altLang="en-US" sz="2000" dirty="0"/>
          </a:p>
        </p:txBody>
      </p:sp>
      <p:grpSp>
        <p:nvGrpSpPr>
          <p:cNvPr id="19" name="群組 18"/>
          <p:cNvGrpSpPr/>
          <p:nvPr/>
        </p:nvGrpSpPr>
        <p:grpSpPr>
          <a:xfrm>
            <a:off x="536083" y="4238331"/>
            <a:ext cx="3222654" cy="1982983"/>
            <a:chOff x="834427" y="4443741"/>
            <a:chExt cx="3574020" cy="1928075"/>
          </a:xfrm>
        </p:grpSpPr>
        <p:sp>
          <p:nvSpPr>
            <p:cNvPr id="10" name="矩形 9"/>
            <p:cNvSpPr/>
            <p:nvPr/>
          </p:nvSpPr>
          <p:spPr>
            <a:xfrm>
              <a:off x="838200" y="4443741"/>
              <a:ext cx="3569806" cy="583641"/>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Profit Model-Ad Supported</a:t>
              </a:r>
              <a:endParaRPr lang="zh-TW" altLang="en-US" sz="2000" dirty="0"/>
            </a:p>
          </p:txBody>
        </p:sp>
        <p:sp>
          <p:nvSpPr>
            <p:cNvPr id="11" name="矩形 10"/>
            <p:cNvSpPr/>
            <p:nvPr/>
          </p:nvSpPr>
          <p:spPr>
            <a:xfrm>
              <a:off x="834427" y="4869256"/>
              <a:ext cx="3574020" cy="1502560"/>
            </a:xfrm>
            <a:prstGeom prst="rect">
              <a:avLst/>
            </a:prstGeom>
            <a:no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000" dirty="0">
                  <a:solidFill>
                    <a:schemeClr val="tx1"/>
                  </a:solidFill>
                </a:rPr>
                <a:t>Provide free content or services and profit from the advertising.</a:t>
              </a:r>
              <a:endParaRPr lang="zh-TW" altLang="en-US" sz="2000" dirty="0">
                <a:solidFill>
                  <a:schemeClr val="tx1"/>
                </a:solidFill>
              </a:endParaRPr>
            </a:p>
          </p:txBody>
        </p:sp>
      </p:grpSp>
    </p:spTree>
    <p:extLst>
      <p:ext uri="{BB962C8B-B14F-4D97-AF65-F5344CB8AC3E}">
        <p14:creationId xmlns:p14="http://schemas.microsoft.com/office/powerpoint/2010/main" val="186358910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98364"/>
            <a:ext cx="10515600" cy="1325563"/>
          </a:xfrm>
        </p:spPr>
        <p:txBody>
          <a:bodyPr>
            <a:normAutofit/>
          </a:bodyPr>
          <a:lstStyle/>
          <a:p>
            <a:r>
              <a:rPr lang="en-US" altLang="zh-TW" b="1" dirty="0" smtClean="0">
                <a:solidFill>
                  <a:srgbClr val="00B2CE"/>
                </a:solidFill>
              </a:rPr>
              <a:t>Free-Based:</a:t>
            </a:r>
            <a:r>
              <a:rPr lang="en-US" altLang="zh-TW" dirty="0">
                <a:solidFill>
                  <a:srgbClr val="00B2CE"/>
                </a:solidFill>
                <a:latin typeface="微軟正黑體" panose="020B0604030504040204" pitchFamily="34" charset="-120"/>
                <a:ea typeface="微軟正黑體" panose="020B0604030504040204" pitchFamily="34" charset="-120"/>
              </a:rPr>
              <a:t> </a:t>
            </a:r>
            <a:r>
              <a:rPr lang="en-US" altLang="zh-TW" dirty="0" err="1">
                <a:solidFill>
                  <a:srgbClr val="00B2CE"/>
                </a:solidFill>
                <a:latin typeface="微軟正黑體" panose="020B0604030504040204" pitchFamily="34" charset="-120"/>
                <a:ea typeface="微軟正黑體" panose="020B0604030504040204" pitchFamily="34" charset="-120"/>
              </a:rPr>
              <a:t>Linkedln</a:t>
            </a:r>
            <a:r>
              <a:rPr lang="en-US" altLang="zh-TW" dirty="0"/>
              <a:t/>
            </a:r>
            <a:br>
              <a:rPr lang="en-US" altLang="zh-TW" dirty="0"/>
            </a:br>
            <a:r>
              <a:rPr lang="en-US" altLang="zh-TW" sz="2000" dirty="0" err="1">
                <a:solidFill>
                  <a:srgbClr val="00B2CE"/>
                </a:solidFill>
                <a:latin typeface="微軟正黑體" panose="020B0604030504040204" pitchFamily="34" charset="-120"/>
                <a:ea typeface="微軟正黑體" panose="020B0604030504040204" pitchFamily="34" charset="-120"/>
              </a:rPr>
              <a:t>Linkedln</a:t>
            </a:r>
            <a:r>
              <a:rPr lang="zh-TW" altLang="en-US" sz="2000" dirty="0">
                <a:solidFill>
                  <a:srgbClr val="00B2CE"/>
                </a:solidFill>
                <a:latin typeface="微軟正黑體" panose="020B0604030504040204" pitchFamily="34" charset="-120"/>
                <a:ea typeface="微軟正黑體" panose="020B0604030504040204" pitchFamily="34" charset="-120"/>
              </a:rPr>
              <a:t>專門幫助專業人士建立人脈網絡，它的主要收入來源是人才招募服務、提供人力名單、廣告。營收多角化是讓這類攻略獲利的關鍵。</a:t>
            </a:r>
          </a:p>
        </p:txBody>
      </p:sp>
      <p:grpSp>
        <p:nvGrpSpPr>
          <p:cNvPr id="17" name="群組 16"/>
          <p:cNvGrpSpPr/>
          <p:nvPr/>
        </p:nvGrpSpPr>
        <p:grpSpPr>
          <a:xfrm>
            <a:off x="524325" y="2007820"/>
            <a:ext cx="3222654" cy="1982983"/>
            <a:chOff x="834427" y="2254311"/>
            <a:chExt cx="3574020" cy="1928075"/>
          </a:xfrm>
        </p:grpSpPr>
        <p:sp>
          <p:nvSpPr>
            <p:cNvPr id="4" name="矩形 3"/>
            <p:cNvSpPr/>
            <p:nvPr/>
          </p:nvSpPr>
          <p:spPr>
            <a:xfrm>
              <a:off x="838200" y="2254311"/>
              <a:ext cx="3569806" cy="583641"/>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Profit Model-Freemium</a:t>
              </a:r>
              <a:endParaRPr lang="zh-TW" altLang="en-US" sz="2000" dirty="0"/>
            </a:p>
          </p:txBody>
        </p:sp>
        <p:sp>
          <p:nvSpPr>
            <p:cNvPr id="5" name="矩形 4"/>
            <p:cNvSpPr/>
            <p:nvPr/>
          </p:nvSpPr>
          <p:spPr>
            <a:xfrm>
              <a:off x="834427" y="2679826"/>
              <a:ext cx="3574020" cy="1502560"/>
            </a:xfrm>
            <a:prstGeom prst="rect">
              <a:avLst/>
            </a:prstGeom>
            <a:no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dirty="0" err="1">
                  <a:solidFill>
                    <a:schemeClr val="tx1"/>
                  </a:solidFill>
                  <a:latin typeface="微軟正黑體" panose="020B0604030504040204" pitchFamily="34" charset="-120"/>
                  <a:ea typeface="微軟正黑體" panose="020B0604030504040204" pitchFamily="34" charset="-120"/>
                </a:rPr>
                <a:t>Linkedln</a:t>
              </a:r>
              <a:r>
                <a:rPr lang="zh-TW" altLang="en-US" dirty="0">
                  <a:solidFill>
                    <a:schemeClr val="tx1"/>
                  </a:solidFill>
                  <a:latin typeface="微軟正黑體" panose="020B0604030504040204" pitchFamily="34" charset="-120"/>
                  <a:ea typeface="微軟正黑體" panose="020B0604030504040204" pitchFamily="34" charset="-120"/>
                </a:rPr>
                <a:t>的基本帳號可以免費使用包含個人檔案、人脈網路、電子郵件等系統。</a:t>
              </a:r>
            </a:p>
          </p:txBody>
        </p:sp>
      </p:grpSp>
      <p:sp>
        <p:nvSpPr>
          <p:cNvPr id="6" name="矩形 5"/>
          <p:cNvSpPr/>
          <p:nvPr/>
        </p:nvSpPr>
        <p:spPr>
          <a:xfrm>
            <a:off x="4553723" y="2007821"/>
            <a:ext cx="3420000" cy="600262"/>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Profit Model-Switchboard</a:t>
            </a:r>
            <a:endParaRPr lang="zh-TW" altLang="en-US" sz="2000" dirty="0"/>
          </a:p>
        </p:txBody>
      </p:sp>
      <p:sp>
        <p:nvSpPr>
          <p:cNvPr id="7" name="矩形 6"/>
          <p:cNvSpPr/>
          <p:nvPr/>
        </p:nvSpPr>
        <p:spPr>
          <a:xfrm>
            <a:off x="4549949" y="2433335"/>
            <a:ext cx="3420000" cy="1545350"/>
          </a:xfrm>
          <a:prstGeom prst="rect">
            <a:avLst/>
          </a:prstGeom>
          <a:no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a:solidFill>
                  <a:schemeClr val="tx1"/>
                </a:solidFill>
                <a:latin typeface="微軟正黑體" panose="020B0604030504040204" pitchFamily="34" charset="-120"/>
                <a:ea typeface="微軟正黑體" panose="020B0604030504040204" pitchFamily="34" charset="-120"/>
              </a:rPr>
              <a:t>在</a:t>
            </a:r>
            <a:r>
              <a:rPr lang="en-US" altLang="zh-TW" dirty="0" err="1">
                <a:solidFill>
                  <a:schemeClr val="tx1"/>
                </a:solidFill>
                <a:latin typeface="微軟正黑體" panose="020B0604030504040204" pitchFamily="34" charset="-120"/>
                <a:ea typeface="微軟正黑體" panose="020B0604030504040204" pitchFamily="34" charset="-120"/>
              </a:rPr>
              <a:t>Linkedln</a:t>
            </a:r>
            <a:r>
              <a:rPr lang="zh-TW" altLang="en-US" dirty="0">
                <a:solidFill>
                  <a:schemeClr val="tx1"/>
                </a:solidFill>
                <a:latin typeface="微軟正黑體" panose="020B0604030504040204" pitchFamily="34" charset="-120"/>
                <a:ea typeface="微軟正黑體" panose="020B0604030504040204" pitchFamily="34" charset="-120"/>
              </a:rPr>
              <a:t>中，工作成為買賣的物件，他們的收入有</a:t>
            </a:r>
            <a:r>
              <a:rPr lang="en-US" altLang="zh-TW" dirty="0">
                <a:solidFill>
                  <a:schemeClr val="tx1"/>
                </a:solidFill>
                <a:latin typeface="微軟正黑體" panose="020B0604030504040204" pitchFamily="34" charset="-120"/>
                <a:ea typeface="微軟正黑體" panose="020B0604030504040204" pitchFamily="34" charset="-120"/>
              </a:rPr>
              <a:t>50%</a:t>
            </a:r>
            <a:r>
              <a:rPr lang="zh-TW" altLang="en-US" dirty="0">
                <a:solidFill>
                  <a:schemeClr val="tx1"/>
                </a:solidFill>
                <a:latin typeface="微軟正黑體" panose="020B0604030504040204" pitchFamily="34" charset="-120"/>
                <a:ea typeface="微軟正黑體" panose="020B0604030504040204" pitchFamily="34" charset="-120"/>
              </a:rPr>
              <a:t>來自招募方案服務。</a:t>
            </a:r>
          </a:p>
        </p:txBody>
      </p:sp>
      <p:grpSp>
        <p:nvGrpSpPr>
          <p:cNvPr id="18" name="群組 17"/>
          <p:cNvGrpSpPr/>
          <p:nvPr/>
        </p:nvGrpSpPr>
        <p:grpSpPr>
          <a:xfrm>
            <a:off x="8563815" y="2007820"/>
            <a:ext cx="3222654" cy="1982983"/>
            <a:chOff x="8154154" y="2254311"/>
            <a:chExt cx="3574020" cy="1928075"/>
          </a:xfrm>
        </p:grpSpPr>
        <p:sp>
          <p:nvSpPr>
            <p:cNvPr id="8" name="矩形 7"/>
            <p:cNvSpPr/>
            <p:nvPr/>
          </p:nvSpPr>
          <p:spPr>
            <a:xfrm>
              <a:off x="8157927" y="2254311"/>
              <a:ext cx="3569806" cy="583641"/>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Profit Model-Membership</a:t>
              </a:r>
              <a:endParaRPr lang="zh-TW" altLang="en-US" sz="2000" dirty="0"/>
            </a:p>
          </p:txBody>
        </p:sp>
        <p:sp>
          <p:nvSpPr>
            <p:cNvPr id="9" name="矩形 8"/>
            <p:cNvSpPr/>
            <p:nvPr/>
          </p:nvSpPr>
          <p:spPr>
            <a:xfrm>
              <a:off x="8154154" y="2679826"/>
              <a:ext cx="3574020" cy="1502560"/>
            </a:xfrm>
            <a:prstGeom prst="rect">
              <a:avLst/>
            </a:prstGeom>
            <a:no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a:solidFill>
                    <a:schemeClr val="tx1"/>
                  </a:solidFill>
                  <a:latin typeface="微軟正黑體" panose="020B0604030504040204" pitchFamily="34" charset="-120"/>
                  <a:ea typeface="微軟正黑體" panose="020B0604030504040204" pitchFamily="34" charset="-120"/>
                </a:rPr>
                <a:t>會員支付月費，獲得專屬功能，例如近街搜尋、主動向企業推薦等功能。</a:t>
              </a:r>
            </a:p>
          </p:txBody>
        </p:sp>
      </p:grpSp>
      <p:sp>
        <p:nvSpPr>
          <p:cNvPr id="14" name="加號 13"/>
          <p:cNvSpPr/>
          <p:nvPr/>
        </p:nvSpPr>
        <p:spPr>
          <a:xfrm>
            <a:off x="3888292" y="2824690"/>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15" name="加號 14"/>
          <p:cNvSpPr/>
          <p:nvPr/>
        </p:nvSpPr>
        <p:spPr>
          <a:xfrm>
            <a:off x="7990641" y="2747347"/>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16" name="加號 15"/>
          <p:cNvSpPr/>
          <p:nvPr/>
        </p:nvSpPr>
        <p:spPr>
          <a:xfrm>
            <a:off x="3888292" y="4977858"/>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13" name="矩形 12"/>
          <p:cNvSpPr/>
          <p:nvPr/>
        </p:nvSpPr>
        <p:spPr>
          <a:xfrm>
            <a:off x="4633235" y="4756145"/>
            <a:ext cx="3222654" cy="1453823"/>
          </a:xfrm>
          <a:prstGeom prst="rect">
            <a:avLst/>
          </a:prstGeom>
          <a:solidFill>
            <a:schemeClr val="bg1"/>
          </a:solidFill>
          <a:ln>
            <a:solidFill>
              <a:srgbClr val="F691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dirty="0" err="1">
                <a:solidFill>
                  <a:schemeClr val="tx1"/>
                </a:solidFill>
                <a:latin typeface="微軟正黑體" panose="020B0604030504040204" pitchFamily="34" charset="-120"/>
                <a:ea typeface="微軟正黑體" panose="020B0604030504040204" pitchFamily="34" charset="-120"/>
              </a:rPr>
              <a:t>Linkedln</a:t>
            </a:r>
            <a:r>
              <a:rPr lang="zh-TW" altLang="en-US" dirty="0">
                <a:solidFill>
                  <a:schemeClr val="tx1"/>
                </a:solidFill>
                <a:latin typeface="微軟正黑體" panose="020B0604030504040204" pitchFamily="34" charset="-120"/>
                <a:ea typeface="微軟正黑體" panose="020B0604030504040204" pitchFamily="34" charset="-120"/>
              </a:rPr>
              <a:t>讓使用者輕易建檔並發展人脈圈，同時也會提供人脈圈裡的最新個人動態與推薦人脈。</a:t>
            </a:r>
          </a:p>
        </p:txBody>
      </p:sp>
      <p:sp>
        <p:nvSpPr>
          <p:cNvPr id="12" name="矩形 11"/>
          <p:cNvSpPr/>
          <p:nvPr/>
        </p:nvSpPr>
        <p:spPr>
          <a:xfrm>
            <a:off x="4633235" y="4265748"/>
            <a:ext cx="3222654" cy="647833"/>
          </a:xfrm>
          <a:prstGeom prst="rect">
            <a:avLst/>
          </a:prstGeom>
          <a:solidFill>
            <a:srgbClr val="F6911F"/>
          </a:solidFill>
          <a:ln>
            <a:solidFill>
              <a:srgbClr val="F691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Product Performance-Engaging Functionality</a:t>
            </a:r>
            <a:endParaRPr lang="zh-TW" altLang="en-US" sz="2000" dirty="0"/>
          </a:p>
        </p:txBody>
      </p:sp>
      <p:grpSp>
        <p:nvGrpSpPr>
          <p:cNvPr id="19" name="群組 18"/>
          <p:cNvGrpSpPr/>
          <p:nvPr/>
        </p:nvGrpSpPr>
        <p:grpSpPr>
          <a:xfrm>
            <a:off x="536083" y="4238331"/>
            <a:ext cx="3222654" cy="1982983"/>
            <a:chOff x="834427" y="4443741"/>
            <a:chExt cx="3574020" cy="1928075"/>
          </a:xfrm>
        </p:grpSpPr>
        <p:sp>
          <p:nvSpPr>
            <p:cNvPr id="10" name="矩形 9"/>
            <p:cNvSpPr/>
            <p:nvPr/>
          </p:nvSpPr>
          <p:spPr>
            <a:xfrm>
              <a:off x="838200" y="4443741"/>
              <a:ext cx="3569806" cy="583641"/>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Profit Model-Ad Supported</a:t>
              </a:r>
              <a:endParaRPr lang="zh-TW" altLang="en-US" sz="2000" dirty="0"/>
            </a:p>
          </p:txBody>
        </p:sp>
        <p:sp>
          <p:nvSpPr>
            <p:cNvPr id="11" name="矩形 10"/>
            <p:cNvSpPr/>
            <p:nvPr/>
          </p:nvSpPr>
          <p:spPr>
            <a:xfrm>
              <a:off x="834427" y="4869256"/>
              <a:ext cx="3574020" cy="1502560"/>
            </a:xfrm>
            <a:prstGeom prst="rect">
              <a:avLst/>
            </a:prstGeom>
            <a:no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dirty="0" err="1">
                  <a:solidFill>
                    <a:schemeClr val="tx1"/>
                  </a:solidFill>
                  <a:latin typeface="微軟正黑體" panose="020B0604030504040204" pitchFamily="34" charset="-120"/>
                  <a:ea typeface="微軟正黑體" panose="020B0604030504040204" pitchFamily="34" charset="-120"/>
                </a:rPr>
                <a:t>Linkedln</a:t>
              </a:r>
              <a:r>
                <a:rPr lang="zh-TW" altLang="en-US" dirty="0">
                  <a:solidFill>
                    <a:schemeClr val="tx1"/>
                  </a:solidFill>
                  <a:latin typeface="微軟正黑體" panose="020B0604030504040204" pitchFamily="34" charset="-120"/>
                  <a:ea typeface="微軟正黑體" panose="020B0604030504040204" pitchFamily="34" charset="-120"/>
                </a:rPr>
                <a:t>的行銷方案相當於一般網站的展示型廣告，企業可以針對特定領域建構內容更深入的企業專頁。</a:t>
              </a:r>
            </a:p>
          </p:txBody>
        </p:sp>
      </p:grpSp>
    </p:spTree>
    <p:extLst>
      <p:ext uri="{BB962C8B-B14F-4D97-AF65-F5344CB8AC3E}">
        <p14:creationId xmlns:p14="http://schemas.microsoft.com/office/powerpoint/2010/main" val="237378114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46438" y="464558"/>
            <a:ext cx="10515600" cy="1325563"/>
          </a:xfrm>
        </p:spPr>
        <p:txBody>
          <a:bodyPr>
            <a:normAutofit fontScale="90000"/>
          </a:bodyPr>
          <a:lstStyle/>
          <a:p>
            <a:r>
              <a:rPr lang="en-US" altLang="zh-TW" sz="4900" b="1" dirty="0">
                <a:solidFill>
                  <a:srgbClr val="00B2CE"/>
                </a:solidFill>
              </a:rPr>
              <a:t>Radical Optimization</a:t>
            </a:r>
            <a:r>
              <a:rPr lang="en-US" altLang="zh-TW" dirty="0"/>
              <a:t/>
            </a:r>
            <a:br>
              <a:rPr lang="en-US" altLang="zh-TW" dirty="0"/>
            </a:br>
            <a:r>
              <a:rPr lang="en-US" altLang="zh-TW" sz="2700" b="1" dirty="0">
                <a:solidFill>
                  <a:srgbClr val="00B2CE"/>
                </a:solidFill>
              </a:rPr>
              <a:t>Move beyond standard operational efficiencies to  make it painful for other firms to compete with you.</a:t>
            </a:r>
            <a:endParaRPr lang="zh-TW" altLang="en-US" sz="2700" b="1" dirty="0">
              <a:solidFill>
                <a:srgbClr val="00B2CE"/>
              </a:solidFill>
            </a:endParaRPr>
          </a:p>
        </p:txBody>
      </p:sp>
      <p:sp>
        <p:nvSpPr>
          <p:cNvPr id="5" name="矩形 4"/>
          <p:cNvSpPr/>
          <p:nvPr/>
        </p:nvSpPr>
        <p:spPr>
          <a:xfrm>
            <a:off x="1768502" y="2003728"/>
            <a:ext cx="3240000" cy="668146"/>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Structure-IT Integration</a:t>
            </a:r>
            <a:endParaRPr lang="zh-TW" altLang="en-US" sz="2000" dirty="0"/>
          </a:p>
        </p:txBody>
      </p:sp>
      <p:sp>
        <p:nvSpPr>
          <p:cNvPr id="6" name="矩形 5"/>
          <p:cNvSpPr/>
          <p:nvPr/>
        </p:nvSpPr>
        <p:spPr>
          <a:xfrm>
            <a:off x="1764728" y="2671873"/>
            <a:ext cx="3240000" cy="1328400"/>
          </a:xfrm>
          <a:prstGeom prst="rect">
            <a:avLst/>
          </a:prstGeom>
          <a:solidFill>
            <a:schemeClr val="bg1"/>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000" dirty="0">
                <a:solidFill>
                  <a:schemeClr val="tx1"/>
                </a:solidFill>
              </a:rPr>
              <a:t>Integrate technical resources and application.</a:t>
            </a:r>
            <a:endParaRPr lang="zh-TW" altLang="en-US" sz="2000" dirty="0">
              <a:solidFill>
                <a:schemeClr val="tx1"/>
              </a:solidFill>
            </a:endParaRPr>
          </a:p>
        </p:txBody>
      </p:sp>
      <p:sp>
        <p:nvSpPr>
          <p:cNvPr id="7" name="矩形 6"/>
          <p:cNvSpPr/>
          <p:nvPr/>
        </p:nvSpPr>
        <p:spPr>
          <a:xfrm>
            <a:off x="5513241" y="2003728"/>
            <a:ext cx="3236226" cy="668146"/>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Process-Process Automation</a:t>
            </a:r>
            <a:endParaRPr lang="zh-TW" altLang="en-US" sz="2000" dirty="0"/>
          </a:p>
        </p:txBody>
      </p:sp>
      <p:sp>
        <p:nvSpPr>
          <p:cNvPr id="8" name="矩形 7"/>
          <p:cNvSpPr/>
          <p:nvPr/>
        </p:nvSpPr>
        <p:spPr>
          <a:xfrm>
            <a:off x="5509467" y="2671872"/>
            <a:ext cx="3240000" cy="1328400"/>
          </a:xfrm>
          <a:prstGeom prst="rect">
            <a:avLst/>
          </a:prstGeom>
          <a:solidFill>
            <a:schemeClr val="bg1"/>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000" dirty="0">
                <a:solidFill>
                  <a:schemeClr val="tx1"/>
                </a:solidFill>
              </a:rPr>
              <a:t>Using instrument and infrastructure to manage routine activities.</a:t>
            </a:r>
            <a:endParaRPr lang="zh-TW" altLang="en-US" sz="2000" dirty="0">
              <a:solidFill>
                <a:schemeClr val="tx1"/>
              </a:solidFill>
            </a:endParaRPr>
          </a:p>
        </p:txBody>
      </p:sp>
      <p:sp>
        <p:nvSpPr>
          <p:cNvPr id="11" name="矩形 10"/>
          <p:cNvSpPr/>
          <p:nvPr/>
        </p:nvSpPr>
        <p:spPr>
          <a:xfrm>
            <a:off x="5464390" y="4361582"/>
            <a:ext cx="3236227" cy="627827"/>
          </a:xfrm>
          <a:prstGeom prst="rect">
            <a:avLst/>
          </a:prstGeom>
          <a:solidFill>
            <a:srgbClr val="F2632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Service-Guarantee</a:t>
            </a:r>
            <a:endParaRPr lang="zh-TW" altLang="en-US" sz="2000" dirty="0"/>
          </a:p>
        </p:txBody>
      </p:sp>
      <p:sp>
        <p:nvSpPr>
          <p:cNvPr id="12" name="矩形 11"/>
          <p:cNvSpPr/>
          <p:nvPr/>
        </p:nvSpPr>
        <p:spPr>
          <a:xfrm>
            <a:off x="5460617" y="4989408"/>
            <a:ext cx="3240000" cy="1328400"/>
          </a:xfrm>
          <a:prstGeom prst="rect">
            <a:avLst/>
          </a:prstGeom>
          <a:solidFill>
            <a:schemeClr val="bg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000" dirty="0">
                <a:solidFill>
                  <a:schemeClr val="tx1"/>
                </a:solidFill>
              </a:rPr>
              <a:t>Help customers eliminate the risk of money or time loss due to the product error.</a:t>
            </a:r>
            <a:endParaRPr lang="zh-TW" altLang="en-US" sz="2000" dirty="0">
              <a:solidFill>
                <a:schemeClr val="tx1"/>
              </a:solidFill>
            </a:endParaRPr>
          </a:p>
        </p:txBody>
      </p:sp>
      <p:sp>
        <p:nvSpPr>
          <p:cNvPr id="15" name="矩形 14"/>
          <p:cNvSpPr/>
          <p:nvPr/>
        </p:nvSpPr>
        <p:spPr>
          <a:xfrm>
            <a:off x="1750394" y="4321261"/>
            <a:ext cx="3236227" cy="668146"/>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Process-Process Standardization</a:t>
            </a:r>
            <a:endParaRPr lang="zh-TW" altLang="en-US" sz="2000" dirty="0"/>
          </a:p>
        </p:txBody>
      </p:sp>
      <p:sp>
        <p:nvSpPr>
          <p:cNvPr id="16" name="矩形 15"/>
          <p:cNvSpPr/>
          <p:nvPr/>
        </p:nvSpPr>
        <p:spPr>
          <a:xfrm>
            <a:off x="1746621" y="4989406"/>
            <a:ext cx="3240000" cy="1328400"/>
          </a:xfrm>
          <a:prstGeom prst="rect">
            <a:avLst/>
          </a:prstGeom>
          <a:solidFill>
            <a:schemeClr val="bg1"/>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000" dirty="0">
                <a:solidFill>
                  <a:schemeClr val="tx1"/>
                </a:solidFill>
              </a:rPr>
              <a:t>Using common product, process,  and policy to reduce the complexity, cost, and error.</a:t>
            </a:r>
            <a:endParaRPr lang="zh-TW" altLang="en-US" sz="2000" dirty="0">
              <a:solidFill>
                <a:schemeClr val="tx1"/>
              </a:solidFill>
            </a:endParaRPr>
          </a:p>
        </p:txBody>
      </p:sp>
      <p:sp>
        <p:nvSpPr>
          <p:cNvPr id="19" name="加號 18"/>
          <p:cNvSpPr/>
          <p:nvPr/>
        </p:nvSpPr>
        <p:spPr>
          <a:xfrm>
            <a:off x="5016998" y="2855205"/>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20" name="加號 19"/>
          <p:cNvSpPr/>
          <p:nvPr/>
        </p:nvSpPr>
        <p:spPr>
          <a:xfrm>
            <a:off x="8806813" y="2889143"/>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21" name="加號 20"/>
          <p:cNvSpPr/>
          <p:nvPr/>
        </p:nvSpPr>
        <p:spPr>
          <a:xfrm>
            <a:off x="5016998" y="5172737"/>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Tree>
    <p:extLst>
      <p:ext uri="{BB962C8B-B14F-4D97-AF65-F5344CB8AC3E}">
        <p14:creationId xmlns:p14="http://schemas.microsoft.com/office/powerpoint/2010/main" val="4696399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98077"/>
            <a:ext cx="10515600" cy="1325563"/>
          </a:xfrm>
        </p:spPr>
        <p:txBody>
          <a:bodyPr>
            <a:normAutofit/>
          </a:bodyPr>
          <a:lstStyle/>
          <a:p>
            <a:r>
              <a:rPr lang="en-US" altLang="zh-TW" b="1" dirty="0">
                <a:solidFill>
                  <a:srgbClr val="00B2CE"/>
                </a:solidFill>
              </a:rPr>
              <a:t>Radical </a:t>
            </a:r>
            <a:r>
              <a:rPr lang="en-US" altLang="zh-TW" b="1" dirty="0" smtClean="0">
                <a:solidFill>
                  <a:srgbClr val="00B2CE"/>
                </a:solidFill>
              </a:rPr>
              <a:t>Optimization:</a:t>
            </a:r>
            <a:r>
              <a:rPr lang="zh-TW" altLang="en-US" dirty="0">
                <a:solidFill>
                  <a:srgbClr val="00B2CE"/>
                </a:solidFill>
                <a:latin typeface="微軟正黑體" panose="020B0604030504040204" pitchFamily="34" charset="-120"/>
                <a:ea typeface="微軟正黑體" panose="020B0604030504040204" pitchFamily="34" charset="-120"/>
              </a:rPr>
              <a:t>西麥克斯</a:t>
            </a:r>
            <a:r>
              <a:rPr lang="en-US" altLang="zh-TW" dirty="0"/>
              <a:t/>
            </a:r>
            <a:br>
              <a:rPr lang="en-US" altLang="zh-TW" dirty="0"/>
            </a:br>
            <a:r>
              <a:rPr lang="zh-TW" altLang="en-US" sz="2000" dirty="0">
                <a:solidFill>
                  <a:srgbClr val="00B2CE"/>
                </a:solidFill>
                <a:latin typeface="微軟正黑體" panose="020B0604030504040204" pitchFamily="34" charset="-120"/>
                <a:ea typeface="微軟正黑體" panose="020B0604030504040204" pitchFamily="34" charset="-120"/>
              </a:rPr>
              <a:t>墨西哥許多城市都有交通阻塞的問題，西麥克斯著手於研究孟菲斯營運中心，以及休士頓的救護車和緊急醫療服務系統，致力於提升水泥車的運輸系統。</a:t>
            </a:r>
          </a:p>
        </p:txBody>
      </p:sp>
      <p:sp>
        <p:nvSpPr>
          <p:cNvPr id="5" name="矩形 4"/>
          <p:cNvSpPr/>
          <p:nvPr/>
        </p:nvSpPr>
        <p:spPr>
          <a:xfrm>
            <a:off x="1768502" y="2003728"/>
            <a:ext cx="3240000" cy="668146"/>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Structure-IT Integration</a:t>
            </a:r>
            <a:endParaRPr lang="zh-TW" altLang="en-US" sz="2000" dirty="0"/>
          </a:p>
        </p:txBody>
      </p:sp>
      <p:sp>
        <p:nvSpPr>
          <p:cNvPr id="6" name="矩形 5"/>
          <p:cNvSpPr/>
          <p:nvPr/>
        </p:nvSpPr>
        <p:spPr>
          <a:xfrm>
            <a:off x="1764728" y="2671873"/>
            <a:ext cx="3240000" cy="1328400"/>
          </a:xfrm>
          <a:prstGeom prst="rect">
            <a:avLst/>
          </a:prstGeom>
          <a:solidFill>
            <a:schemeClr val="bg1"/>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a:solidFill>
                  <a:schemeClr val="tx1"/>
                </a:solidFill>
                <a:latin typeface="微軟正黑體" panose="020B0604030504040204" pitchFamily="34" charset="-120"/>
                <a:ea typeface="微軟正黑體" panose="020B0604030504040204" pitchFamily="34" charset="-120"/>
              </a:rPr>
              <a:t>西麥克斯為大部分的水泥車加裝全球衛星定位系統電腦，讓管理者可以規劃最好的時程表，提升車隊的效率。</a:t>
            </a:r>
          </a:p>
        </p:txBody>
      </p:sp>
      <p:sp>
        <p:nvSpPr>
          <p:cNvPr id="7" name="矩形 6"/>
          <p:cNvSpPr/>
          <p:nvPr/>
        </p:nvSpPr>
        <p:spPr>
          <a:xfrm>
            <a:off x="5513241" y="2003728"/>
            <a:ext cx="3236226" cy="668146"/>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Process-Process Automation</a:t>
            </a:r>
            <a:endParaRPr lang="zh-TW" altLang="en-US" sz="2000" dirty="0"/>
          </a:p>
        </p:txBody>
      </p:sp>
      <p:sp>
        <p:nvSpPr>
          <p:cNvPr id="8" name="矩形 7"/>
          <p:cNvSpPr/>
          <p:nvPr/>
        </p:nvSpPr>
        <p:spPr>
          <a:xfrm>
            <a:off x="5509467" y="2671872"/>
            <a:ext cx="3240000" cy="1328400"/>
          </a:xfrm>
          <a:prstGeom prst="rect">
            <a:avLst/>
          </a:prstGeom>
          <a:solidFill>
            <a:schemeClr val="bg1"/>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a:solidFill>
                  <a:schemeClr val="tx1"/>
                </a:solidFill>
                <a:latin typeface="微軟正黑體" panose="020B0604030504040204" pitchFamily="34" charset="-120"/>
                <a:ea typeface="微軟正黑體" panose="020B0604030504040204" pitchFamily="34" charset="-120"/>
              </a:rPr>
              <a:t>西麥克斯以系統持續改善路線的配置，根據不斷改變的交通狀況與水泥車的位置來調度車輛。</a:t>
            </a:r>
          </a:p>
        </p:txBody>
      </p:sp>
      <p:sp>
        <p:nvSpPr>
          <p:cNvPr id="11" name="矩形 10"/>
          <p:cNvSpPr/>
          <p:nvPr/>
        </p:nvSpPr>
        <p:spPr>
          <a:xfrm>
            <a:off x="5464390" y="4361582"/>
            <a:ext cx="3236227" cy="627827"/>
          </a:xfrm>
          <a:prstGeom prst="rect">
            <a:avLst/>
          </a:prstGeom>
          <a:solidFill>
            <a:srgbClr val="F2632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Service-Guarantee</a:t>
            </a:r>
            <a:endParaRPr lang="zh-TW" altLang="en-US" sz="2000" dirty="0"/>
          </a:p>
        </p:txBody>
      </p:sp>
      <p:sp>
        <p:nvSpPr>
          <p:cNvPr id="12" name="矩形 11"/>
          <p:cNvSpPr/>
          <p:nvPr/>
        </p:nvSpPr>
        <p:spPr>
          <a:xfrm>
            <a:off x="5460617" y="4989408"/>
            <a:ext cx="3240000" cy="1328400"/>
          </a:xfrm>
          <a:prstGeom prst="rect">
            <a:avLst/>
          </a:prstGeom>
          <a:solidFill>
            <a:schemeClr val="bg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a:solidFill>
                  <a:schemeClr val="tx1"/>
                </a:solidFill>
                <a:latin typeface="微軟正黑體" panose="020B0604030504040204" pitchFamily="34" charset="-120"/>
                <a:ea typeface="微軟正黑體" panose="020B0604030504040204" pitchFamily="34" charset="-120"/>
              </a:rPr>
              <a:t>西麥克斯推出「保證</a:t>
            </a:r>
            <a:r>
              <a:rPr lang="en-US" altLang="zh-TW" dirty="0">
                <a:solidFill>
                  <a:schemeClr val="tx1"/>
                </a:solidFill>
                <a:latin typeface="微軟正黑體" panose="020B0604030504040204" pitchFamily="34" charset="-120"/>
                <a:ea typeface="微軟正黑體" panose="020B0604030504040204" pitchFamily="34" charset="-120"/>
              </a:rPr>
              <a:t>20X20</a:t>
            </a:r>
            <a:r>
              <a:rPr lang="zh-TW" altLang="en-US" dirty="0">
                <a:solidFill>
                  <a:schemeClr val="tx1"/>
                </a:solidFill>
                <a:latin typeface="微軟正黑體" panose="020B0604030504040204" pitchFamily="34" charset="-120"/>
                <a:ea typeface="微軟正黑體" panose="020B0604030504040204" pitchFamily="34" charset="-120"/>
              </a:rPr>
              <a:t>計畫」，保證在排定時間的</a:t>
            </a:r>
            <a:r>
              <a:rPr lang="en-US" altLang="zh-TW" dirty="0">
                <a:solidFill>
                  <a:schemeClr val="tx1"/>
                </a:solidFill>
                <a:latin typeface="微軟正黑體" panose="020B0604030504040204" pitchFamily="34" charset="-120"/>
                <a:ea typeface="微軟正黑體" panose="020B0604030504040204" pitchFamily="34" charset="-120"/>
              </a:rPr>
              <a:t>20</a:t>
            </a:r>
            <a:r>
              <a:rPr lang="zh-TW" altLang="en-US" dirty="0">
                <a:solidFill>
                  <a:schemeClr val="tx1"/>
                </a:solidFill>
                <a:latin typeface="微軟正黑體" panose="020B0604030504040204" pitchFamily="34" charset="-120"/>
                <a:ea typeface="微軟正黑體" panose="020B0604030504040204" pitchFamily="34" charset="-120"/>
              </a:rPr>
              <a:t>分鐘內把水泥送達，否則顧客每立方公尺的水泥可以少付</a:t>
            </a:r>
            <a:r>
              <a:rPr lang="en-US" altLang="zh-TW" dirty="0">
                <a:solidFill>
                  <a:schemeClr val="tx1"/>
                </a:solidFill>
                <a:latin typeface="微軟正黑體" panose="020B0604030504040204" pitchFamily="34" charset="-120"/>
                <a:ea typeface="微軟正黑體" panose="020B0604030504040204" pitchFamily="34" charset="-120"/>
              </a:rPr>
              <a:t>20</a:t>
            </a:r>
            <a:r>
              <a:rPr lang="zh-TW" altLang="en-US" dirty="0">
                <a:solidFill>
                  <a:schemeClr val="tx1"/>
                </a:solidFill>
                <a:latin typeface="微軟正黑體" panose="020B0604030504040204" pitchFamily="34" charset="-120"/>
                <a:ea typeface="微軟正黑體" panose="020B0604030504040204" pitchFamily="34" charset="-120"/>
              </a:rPr>
              <a:t>披索。</a:t>
            </a:r>
          </a:p>
        </p:txBody>
      </p:sp>
      <p:sp>
        <p:nvSpPr>
          <p:cNvPr id="15" name="矩形 14"/>
          <p:cNvSpPr/>
          <p:nvPr/>
        </p:nvSpPr>
        <p:spPr>
          <a:xfrm>
            <a:off x="1750394" y="4321261"/>
            <a:ext cx="3236227" cy="668146"/>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Process-Process Standardization</a:t>
            </a:r>
            <a:endParaRPr lang="zh-TW" altLang="en-US" sz="2000" dirty="0"/>
          </a:p>
        </p:txBody>
      </p:sp>
      <p:sp>
        <p:nvSpPr>
          <p:cNvPr id="16" name="矩形 15"/>
          <p:cNvSpPr/>
          <p:nvPr/>
        </p:nvSpPr>
        <p:spPr>
          <a:xfrm>
            <a:off x="1746621" y="4989406"/>
            <a:ext cx="3240000" cy="1328400"/>
          </a:xfrm>
          <a:prstGeom prst="rect">
            <a:avLst/>
          </a:prstGeom>
          <a:solidFill>
            <a:schemeClr val="bg1"/>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a:solidFill>
                  <a:schemeClr val="tx1"/>
                </a:solidFill>
                <a:latin typeface="微軟正黑體" panose="020B0604030504040204" pitchFamily="34" charset="-120"/>
                <a:ea typeface="微軟正黑體" panose="020B0604030504040204" pitchFamily="34" charset="-120"/>
              </a:rPr>
              <a:t>水泥車的運送是由樞紐中心安排，該中心負責監督整個城市裡的一切運作狀況，並隨時有多輛水泥車可以因應狀況。</a:t>
            </a:r>
          </a:p>
        </p:txBody>
      </p:sp>
      <p:sp>
        <p:nvSpPr>
          <p:cNvPr id="19" name="加號 18"/>
          <p:cNvSpPr/>
          <p:nvPr/>
        </p:nvSpPr>
        <p:spPr>
          <a:xfrm>
            <a:off x="5016998" y="2855205"/>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20" name="加號 19"/>
          <p:cNvSpPr/>
          <p:nvPr/>
        </p:nvSpPr>
        <p:spPr>
          <a:xfrm>
            <a:off x="8806813" y="2889143"/>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21" name="加號 20"/>
          <p:cNvSpPr/>
          <p:nvPr/>
        </p:nvSpPr>
        <p:spPr>
          <a:xfrm>
            <a:off x="5016998" y="5172737"/>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Tree>
    <p:extLst>
      <p:ext uri="{BB962C8B-B14F-4D97-AF65-F5344CB8AC3E}">
        <p14:creationId xmlns:p14="http://schemas.microsoft.com/office/powerpoint/2010/main" val="186878374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447505"/>
            <a:ext cx="10515600" cy="1325563"/>
          </a:xfrm>
        </p:spPr>
        <p:txBody>
          <a:bodyPr>
            <a:normAutofit fontScale="90000"/>
          </a:bodyPr>
          <a:lstStyle/>
          <a:p>
            <a:r>
              <a:rPr lang="en-US" altLang="zh-TW" sz="4900" b="1" dirty="0">
                <a:solidFill>
                  <a:srgbClr val="00B2CE"/>
                </a:solidFill>
              </a:rPr>
              <a:t>Predictive Business</a:t>
            </a:r>
            <a:r>
              <a:rPr lang="en-US" altLang="zh-TW" dirty="0"/>
              <a:t/>
            </a:r>
            <a:br>
              <a:rPr lang="en-US" altLang="zh-TW" dirty="0"/>
            </a:br>
            <a:r>
              <a:rPr lang="en-US" altLang="zh-TW" sz="2700" dirty="0">
                <a:solidFill>
                  <a:srgbClr val="00B2CE"/>
                </a:solidFill>
              </a:rPr>
              <a:t>mine data to model behaviors and breakdowns, allowing you to make promises, predict outcomes, and drive efficiencies for customers.</a:t>
            </a:r>
            <a:endParaRPr lang="zh-TW" altLang="en-US" sz="2700" dirty="0">
              <a:solidFill>
                <a:srgbClr val="00B2CE"/>
              </a:solidFill>
            </a:endParaRPr>
          </a:p>
        </p:txBody>
      </p:sp>
      <p:sp>
        <p:nvSpPr>
          <p:cNvPr id="5" name="矩形 4"/>
          <p:cNvSpPr/>
          <p:nvPr/>
        </p:nvSpPr>
        <p:spPr>
          <a:xfrm>
            <a:off x="1816211" y="2441287"/>
            <a:ext cx="3086082" cy="1544436"/>
          </a:xfrm>
          <a:prstGeom prst="rect">
            <a:avLst/>
          </a:prstGeom>
          <a:solidFill>
            <a:schemeClr val="bg1"/>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000" dirty="0">
                <a:solidFill>
                  <a:schemeClr val="tx1"/>
                </a:solidFill>
              </a:rPr>
              <a:t>Have an insurance to escape the fee while the cost is under the standard. </a:t>
            </a:r>
            <a:endParaRPr lang="zh-TW" altLang="en-US" sz="2000" dirty="0">
              <a:solidFill>
                <a:schemeClr val="tx1"/>
              </a:solidFill>
            </a:endParaRPr>
          </a:p>
        </p:txBody>
      </p:sp>
      <p:sp>
        <p:nvSpPr>
          <p:cNvPr id="7" name="矩形 6"/>
          <p:cNvSpPr/>
          <p:nvPr/>
        </p:nvSpPr>
        <p:spPr>
          <a:xfrm>
            <a:off x="5562838" y="2441287"/>
            <a:ext cx="3082442" cy="1544436"/>
          </a:xfrm>
          <a:prstGeom prst="rect">
            <a:avLst/>
          </a:prstGeom>
          <a:solidFill>
            <a:schemeClr val="bg1"/>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000" dirty="0">
                <a:solidFill>
                  <a:schemeClr val="tx1"/>
                </a:solidFill>
              </a:rPr>
              <a:t>Using past data to establish model for predicting future design and pricing.</a:t>
            </a:r>
            <a:endParaRPr lang="zh-TW" altLang="en-US" sz="2000" dirty="0">
              <a:solidFill>
                <a:schemeClr val="tx1"/>
              </a:solidFill>
            </a:endParaRPr>
          </a:p>
        </p:txBody>
      </p:sp>
      <p:sp>
        <p:nvSpPr>
          <p:cNvPr id="9" name="矩形 8"/>
          <p:cNvSpPr/>
          <p:nvPr/>
        </p:nvSpPr>
        <p:spPr>
          <a:xfrm>
            <a:off x="1816211" y="4808236"/>
            <a:ext cx="3082443" cy="1455089"/>
          </a:xfrm>
          <a:prstGeom prst="rect">
            <a:avLst/>
          </a:prstGeom>
          <a:solidFill>
            <a:schemeClr val="bg1"/>
          </a:solidFill>
          <a:ln>
            <a:solidFill>
              <a:srgbClr val="F691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000" dirty="0">
                <a:solidFill>
                  <a:schemeClr val="tx1"/>
                </a:solidFill>
              </a:rPr>
              <a:t>Compose multiple products to sell.</a:t>
            </a:r>
            <a:endParaRPr lang="zh-TW" altLang="en-US" sz="2000" dirty="0">
              <a:solidFill>
                <a:schemeClr val="tx1"/>
              </a:solidFill>
            </a:endParaRPr>
          </a:p>
        </p:txBody>
      </p:sp>
      <p:sp>
        <p:nvSpPr>
          <p:cNvPr id="11" name="矩形 10"/>
          <p:cNvSpPr/>
          <p:nvPr/>
        </p:nvSpPr>
        <p:spPr>
          <a:xfrm>
            <a:off x="5562837" y="4738651"/>
            <a:ext cx="3086082" cy="1544436"/>
          </a:xfrm>
          <a:prstGeom prst="rect">
            <a:avLst/>
          </a:prstGeom>
          <a:solidFill>
            <a:schemeClr val="bg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000" dirty="0">
                <a:solidFill>
                  <a:schemeClr val="tx1"/>
                </a:solidFill>
              </a:rPr>
              <a:t>Help customers eliminate the risk of money or time loss due to the product error.</a:t>
            </a:r>
            <a:endParaRPr lang="zh-TW" altLang="en-US" sz="2000" dirty="0">
              <a:solidFill>
                <a:schemeClr val="tx1"/>
              </a:solidFill>
            </a:endParaRPr>
          </a:p>
        </p:txBody>
      </p:sp>
      <p:sp>
        <p:nvSpPr>
          <p:cNvPr id="12" name="加號 11"/>
          <p:cNvSpPr/>
          <p:nvPr/>
        </p:nvSpPr>
        <p:spPr>
          <a:xfrm>
            <a:off x="5036664" y="2633096"/>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13" name="加號 12"/>
          <p:cNvSpPr/>
          <p:nvPr/>
        </p:nvSpPr>
        <p:spPr>
          <a:xfrm>
            <a:off x="8810390" y="2616666"/>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14" name="加號 13"/>
          <p:cNvSpPr/>
          <p:nvPr/>
        </p:nvSpPr>
        <p:spPr>
          <a:xfrm>
            <a:off x="5008936" y="5134925"/>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4" name="矩形 3"/>
          <p:cNvSpPr/>
          <p:nvPr/>
        </p:nvSpPr>
        <p:spPr>
          <a:xfrm>
            <a:off x="1816211" y="2007820"/>
            <a:ext cx="3082443" cy="599907"/>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Profit Model-Risk Sharing</a:t>
            </a:r>
            <a:endParaRPr lang="zh-TW" altLang="en-US" sz="2000" dirty="0"/>
          </a:p>
        </p:txBody>
      </p:sp>
      <p:sp>
        <p:nvSpPr>
          <p:cNvPr id="6" name="矩形 5"/>
          <p:cNvSpPr/>
          <p:nvPr/>
        </p:nvSpPr>
        <p:spPr>
          <a:xfrm>
            <a:off x="5562837" y="2007820"/>
            <a:ext cx="3082443" cy="599907"/>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Process-Predictive Analytics</a:t>
            </a:r>
            <a:endParaRPr lang="zh-TW" altLang="en-US" sz="2000" dirty="0"/>
          </a:p>
        </p:txBody>
      </p:sp>
      <p:sp>
        <p:nvSpPr>
          <p:cNvPr id="8" name="矩形 7"/>
          <p:cNvSpPr/>
          <p:nvPr/>
        </p:nvSpPr>
        <p:spPr>
          <a:xfrm>
            <a:off x="1816211" y="4319348"/>
            <a:ext cx="3082443" cy="689254"/>
          </a:xfrm>
          <a:prstGeom prst="rect">
            <a:avLst/>
          </a:prstGeom>
          <a:solidFill>
            <a:srgbClr val="F6911F"/>
          </a:solidFill>
          <a:ln>
            <a:solidFill>
              <a:srgbClr val="F691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Product System-Product Bundling</a:t>
            </a:r>
            <a:endParaRPr lang="zh-TW" altLang="en-US" sz="2000" dirty="0"/>
          </a:p>
        </p:txBody>
      </p:sp>
      <p:sp>
        <p:nvSpPr>
          <p:cNvPr id="10" name="矩形 9"/>
          <p:cNvSpPr/>
          <p:nvPr/>
        </p:nvSpPr>
        <p:spPr>
          <a:xfrm>
            <a:off x="5562837" y="4313136"/>
            <a:ext cx="3082443" cy="599907"/>
          </a:xfrm>
          <a:prstGeom prst="rect">
            <a:avLst/>
          </a:prstGeom>
          <a:solidFill>
            <a:srgbClr val="F2632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Service-Guarantee</a:t>
            </a:r>
            <a:endParaRPr lang="zh-TW" altLang="en-US" sz="2000" dirty="0"/>
          </a:p>
        </p:txBody>
      </p:sp>
    </p:spTree>
    <p:extLst>
      <p:ext uri="{BB962C8B-B14F-4D97-AF65-F5344CB8AC3E}">
        <p14:creationId xmlns:p14="http://schemas.microsoft.com/office/powerpoint/2010/main" val="653059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b="1" dirty="0"/>
              <a:t>Profit model</a:t>
            </a:r>
            <a:r>
              <a:rPr lang="zh-TW" altLang="en-US" b="1" dirty="0"/>
              <a:t> </a:t>
            </a:r>
            <a:r>
              <a:rPr lang="en-US" altLang="zh-TW" b="1" dirty="0"/>
              <a:t>innovation</a:t>
            </a:r>
            <a:r>
              <a:rPr lang="zh-TW" altLang="en-US" b="1" dirty="0"/>
              <a:t> </a:t>
            </a:r>
            <a:r>
              <a:rPr lang="en-US" altLang="zh-TW" b="1" dirty="0"/>
              <a:t>story</a:t>
            </a:r>
            <a:r>
              <a:rPr lang="zh-TW" altLang="en-US" b="1" dirty="0"/>
              <a:t> </a:t>
            </a:r>
            <a:endParaRPr lang="zh-TW" altLang="en-US" sz="4800" dirty="0"/>
          </a:p>
        </p:txBody>
      </p:sp>
      <p:sp>
        <p:nvSpPr>
          <p:cNvPr id="4" name="內容版面配置區 3"/>
          <p:cNvSpPr>
            <a:spLocks noGrp="1"/>
          </p:cNvSpPr>
          <p:nvPr>
            <p:ph idx="1"/>
          </p:nvPr>
        </p:nvSpPr>
        <p:spPr>
          <a:xfrm>
            <a:off x="838199" y="1825625"/>
            <a:ext cx="11194775" cy="2905402"/>
          </a:xfrm>
        </p:spPr>
        <p:txBody>
          <a:bodyPr>
            <a:normAutofit fontScale="85000" lnSpcReduction="20000"/>
          </a:bodyPr>
          <a:lstStyle/>
          <a:p>
            <a:pPr marL="0" indent="0">
              <a:buNone/>
            </a:pPr>
            <a:r>
              <a:rPr lang="en-US" altLang="zh-TW" sz="3400" b="1" dirty="0"/>
              <a:t>Gillette</a:t>
            </a:r>
            <a:endParaRPr lang="en-US" altLang="zh-TW" sz="3400" dirty="0"/>
          </a:p>
          <a:p>
            <a:r>
              <a:rPr lang="en-US" altLang="zh-TW" sz="3300" dirty="0"/>
              <a:t>The “razor and blades” profit model:</a:t>
            </a:r>
            <a:endParaRPr lang="zh-TW" altLang="en-US" sz="3300" dirty="0"/>
          </a:p>
          <a:p>
            <a:pPr>
              <a:buFont typeface="Wingdings" charset="2"/>
              <a:buChar char="Ø"/>
            </a:pPr>
            <a:r>
              <a:rPr lang="en-US" altLang="zh-TW" sz="3300" dirty="0"/>
              <a:t>Create an installed base by selling the enduring part of the system at low cost (or even a loss)</a:t>
            </a:r>
            <a:endParaRPr lang="zh-TW" altLang="en-US" sz="3300" dirty="0"/>
          </a:p>
          <a:p>
            <a:pPr>
              <a:buFont typeface="Wingdings" charset="2"/>
              <a:buChar char="Ø"/>
            </a:pPr>
            <a:r>
              <a:rPr lang="en-US" altLang="zh-TW" sz="3300" dirty="0"/>
              <a:t>Enjoy recurring revenue by selling the disposable parts at a premium.</a:t>
            </a:r>
            <a:endParaRPr lang="zh-TW" altLang="en-US" sz="3300" dirty="0"/>
          </a:p>
          <a:p>
            <a:pPr>
              <a:buFont typeface="Wingdings" charset="2"/>
              <a:buChar char="Ø"/>
            </a:pPr>
            <a:r>
              <a:rPr lang="en-US" altLang="zh-TW" sz="3300" dirty="0"/>
              <a:t>Evolving the profit model from driving adoption to extending the product lifecycle</a:t>
            </a:r>
            <a:endParaRPr kumimoji="1" lang="zh-TW" altLang="en-US" sz="3300" dirty="0"/>
          </a:p>
        </p:txBody>
      </p:sp>
      <p:pic>
        <p:nvPicPr>
          <p:cNvPr id="10" name="圖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0713" y="4270675"/>
            <a:ext cx="7369635" cy="2587325"/>
          </a:xfrm>
          <a:prstGeom prst="rect">
            <a:avLst/>
          </a:prstGeom>
        </p:spPr>
      </p:pic>
    </p:spTree>
    <p:extLst>
      <p:ext uri="{BB962C8B-B14F-4D97-AF65-F5344CB8AC3E}">
        <p14:creationId xmlns:p14="http://schemas.microsoft.com/office/powerpoint/2010/main" val="370322828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89839"/>
            <a:ext cx="10515600" cy="1325563"/>
          </a:xfrm>
        </p:spPr>
        <p:txBody>
          <a:bodyPr>
            <a:normAutofit/>
          </a:bodyPr>
          <a:lstStyle/>
          <a:p>
            <a:r>
              <a:rPr lang="en-US" altLang="zh-TW" b="1" dirty="0">
                <a:solidFill>
                  <a:srgbClr val="00B2CE"/>
                </a:solidFill>
              </a:rPr>
              <a:t>Predictive </a:t>
            </a:r>
            <a:r>
              <a:rPr lang="en-US" altLang="zh-TW" b="1" dirty="0" smtClean="0">
                <a:solidFill>
                  <a:srgbClr val="00B2CE"/>
                </a:solidFill>
              </a:rPr>
              <a:t>Business:</a:t>
            </a:r>
            <a:r>
              <a:rPr lang="zh-TW" altLang="en-US" dirty="0">
                <a:solidFill>
                  <a:srgbClr val="00B2CE"/>
                </a:solidFill>
              </a:rPr>
              <a:t>奇異公司</a:t>
            </a:r>
            <a:r>
              <a:rPr lang="en-US" altLang="zh-TW" dirty="0"/>
              <a:t/>
            </a:r>
            <a:br>
              <a:rPr lang="en-US" altLang="zh-TW" dirty="0"/>
            </a:br>
            <a:r>
              <a:rPr lang="zh-TW" altLang="en-US" sz="2000" dirty="0">
                <a:solidFill>
                  <a:srgbClr val="00B2CE"/>
                </a:solidFill>
              </a:rPr>
              <a:t>奇異公司以</a:t>
            </a:r>
            <a:r>
              <a:rPr lang="en-US" altLang="zh-TW" sz="2000" dirty="0" err="1">
                <a:solidFill>
                  <a:srgbClr val="00B2CE"/>
                </a:solidFill>
              </a:rPr>
              <a:t>OnPoint</a:t>
            </a:r>
            <a:r>
              <a:rPr lang="zh-TW" altLang="en-US" sz="2000" dirty="0">
                <a:solidFill>
                  <a:srgbClr val="00B2CE"/>
                </a:solidFill>
              </a:rPr>
              <a:t>方案徹底改變飛機引擎產業，這項方案整合保養、材料、資產管理等服務，以及奇異融資的融資能力，變成保證引擎正常運作的單一商品，而且全部依照飛行時數計價。</a:t>
            </a:r>
          </a:p>
        </p:txBody>
      </p:sp>
      <p:sp>
        <p:nvSpPr>
          <p:cNvPr id="5" name="矩形 4"/>
          <p:cNvSpPr/>
          <p:nvPr/>
        </p:nvSpPr>
        <p:spPr>
          <a:xfrm>
            <a:off x="1816211" y="2441287"/>
            <a:ext cx="3086082" cy="1544436"/>
          </a:xfrm>
          <a:prstGeom prst="rect">
            <a:avLst/>
          </a:prstGeom>
          <a:solidFill>
            <a:schemeClr val="bg1"/>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a:solidFill>
                  <a:schemeClr val="tx1"/>
                </a:solidFill>
                <a:latin typeface="微軟正黑體" panose="020B0604030504040204" pitchFamily="34" charset="-120"/>
                <a:ea typeface="微軟正黑體" panose="020B0604030504040204" pitchFamily="34" charset="-120"/>
              </a:rPr>
              <a:t>萬一引擎突然故障，奇異航空會負擔一切成本，如果成本低於預期，奇異公司就會獲利。</a:t>
            </a:r>
          </a:p>
        </p:txBody>
      </p:sp>
      <p:sp>
        <p:nvSpPr>
          <p:cNvPr id="7" name="矩形 6"/>
          <p:cNvSpPr/>
          <p:nvPr/>
        </p:nvSpPr>
        <p:spPr>
          <a:xfrm>
            <a:off x="5562838" y="2441287"/>
            <a:ext cx="3082442" cy="1544436"/>
          </a:xfrm>
          <a:prstGeom prst="rect">
            <a:avLst/>
          </a:prstGeom>
          <a:solidFill>
            <a:schemeClr val="bg1"/>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a:solidFill>
                  <a:schemeClr val="tx1"/>
                </a:solidFill>
                <a:latin typeface="微軟正黑體" panose="020B0604030504040204" pitchFamily="34" charset="-120"/>
                <a:ea typeface="微軟正黑體" panose="020B0604030504040204" pitchFamily="34" charset="-120"/>
              </a:rPr>
              <a:t>奇異航空密切衡量與追蹤引擎的成效，並歸納出模式，預測引擎何時需要維修、以及建構恰當的服務系統。</a:t>
            </a:r>
          </a:p>
        </p:txBody>
      </p:sp>
      <p:sp>
        <p:nvSpPr>
          <p:cNvPr id="9" name="矩形 8"/>
          <p:cNvSpPr/>
          <p:nvPr/>
        </p:nvSpPr>
        <p:spPr>
          <a:xfrm>
            <a:off x="1816211" y="4913043"/>
            <a:ext cx="3082443" cy="1350282"/>
          </a:xfrm>
          <a:prstGeom prst="rect">
            <a:avLst/>
          </a:prstGeom>
          <a:solidFill>
            <a:schemeClr val="bg1"/>
          </a:solidFill>
          <a:ln>
            <a:solidFill>
              <a:srgbClr val="F691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dirty="0" err="1">
                <a:solidFill>
                  <a:schemeClr val="tx1"/>
                </a:solidFill>
                <a:latin typeface="微軟正黑體" panose="020B0604030504040204" pitchFamily="34" charset="-120"/>
                <a:ea typeface="微軟正黑體" panose="020B0604030504040204" pitchFamily="34" charset="-120"/>
              </a:rPr>
              <a:t>OnPoint</a:t>
            </a:r>
            <a:r>
              <a:rPr lang="zh-TW" altLang="en-US" dirty="0">
                <a:solidFill>
                  <a:schemeClr val="tx1"/>
                </a:solidFill>
                <a:latin typeface="微軟正黑體" panose="020B0604030504040204" pitchFamily="34" charset="-120"/>
                <a:ea typeface="微軟正黑體" panose="020B0604030504040204" pitchFamily="34" charset="-120"/>
              </a:rPr>
              <a:t>方案把之前分開供應的商品，結合成一套服務，包括引擎換購計畫、外廠維護、技術升級等。</a:t>
            </a:r>
          </a:p>
        </p:txBody>
      </p:sp>
      <p:sp>
        <p:nvSpPr>
          <p:cNvPr id="11" name="矩形 10"/>
          <p:cNvSpPr/>
          <p:nvPr/>
        </p:nvSpPr>
        <p:spPr>
          <a:xfrm>
            <a:off x="5562837" y="4738651"/>
            <a:ext cx="3086082" cy="1544436"/>
          </a:xfrm>
          <a:prstGeom prst="rect">
            <a:avLst/>
          </a:prstGeom>
          <a:solidFill>
            <a:schemeClr val="bg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dirty="0" err="1">
                <a:solidFill>
                  <a:schemeClr val="tx1"/>
                </a:solidFill>
                <a:latin typeface="微軟正黑體" panose="020B0604030504040204" pitchFamily="34" charset="-120"/>
                <a:ea typeface="微軟正黑體" panose="020B0604030504040204" pitchFamily="34" charset="-120"/>
              </a:rPr>
              <a:t>OnPoint</a:t>
            </a:r>
            <a:r>
              <a:rPr lang="zh-TW" altLang="en-US" dirty="0">
                <a:solidFill>
                  <a:schemeClr val="tx1"/>
                </a:solidFill>
                <a:latin typeface="微軟正黑體" panose="020B0604030504040204" pitchFamily="34" charset="-120"/>
                <a:ea typeface="微軟正黑體" panose="020B0604030504040204" pitchFamily="34" charset="-120"/>
              </a:rPr>
              <a:t>方案有全年</a:t>
            </a:r>
            <a:r>
              <a:rPr lang="en-US" altLang="zh-TW" dirty="0">
                <a:solidFill>
                  <a:schemeClr val="tx1"/>
                </a:solidFill>
                <a:latin typeface="微軟正黑體" panose="020B0604030504040204" pitchFamily="34" charset="-120"/>
                <a:ea typeface="微軟正黑體" panose="020B0604030504040204" pitchFamily="34" charset="-120"/>
              </a:rPr>
              <a:t>24</a:t>
            </a:r>
            <a:r>
              <a:rPr lang="zh-TW" altLang="en-US" dirty="0">
                <a:solidFill>
                  <a:schemeClr val="tx1"/>
                </a:solidFill>
                <a:latin typeface="微軟正黑體" panose="020B0604030504040204" pitchFamily="34" charset="-120"/>
                <a:ea typeface="微軟正黑體" panose="020B0604030504040204" pitchFamily="34" charset="-120"/>
              </a:rPr>
              <a:t>小時無休的全球服務團隊迅速支援，保證引擎正常運作。</a:t>
            </a:r>
          </a:p>
        </p:txBody>
      </p:sp>
      <p:sp>
        <p:nvSpPr>
          <p:cNvPr id="12" name="加號 11"/>
          <p:cNvSpPr/>
          <p:nvPr/>
        </p:nvSpPr>
        <p:spPr>
          <a:xfrm>
            <a:off x="5036664" y="2633096"/>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13" name="加號 12"/>
          <p:cNvSpPr/>
          <p:nvPr/>
        </p:nvSpPr>
        <p:spPr>
          <a:xfrm>
            <a:off x="8810390" y="2616666"/>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14" name="加號 13"/>
          <p:cNvSpPr/>
          <p:nvPr/>
        </p:nvSpPr>
        <p:spPr>
          <a:xfrm>
            <a:off x="5008936" y="5134925"/>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4" name="矩形 3"/>
          <p:cNvSpPr/>
          <p:nvPr/>
        </p:nvSpPr>
        <p:spPr>
          <a:xfrm>
            <a:off x="1816211" y="2007820"/>
            <a:ext cx="3082443" cy="599907"/>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Profit Model-Risk Sharing</a:t>
            </a:r>
            <a:endParaRPr lang="zh-TW" altLang="en-US" sz="2000" dirty="0"/>
          </a:p>
        </p:txBody>
      </p:sp>
      <p:sp>
        <p:nvSpPr>
          <p:cNvPr id="6" name="矩形 5"/>
          <p:cNvSpPr/>
          <p:nvPr/>
        </p:nvSpPr>
        <p:spPr>
          <a:xfrm>
            <a:off x="5562837" y="2007820"/>
            <a:ext cx="3082443" cy="599907"/>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Process-Predictive Analytics</a:t>
            </a:r>
            <a:endParaRPr lang="zh-TW" altLang="en-US" sz="2000" dirty="0"/>
          </a:p>
        </p:txBody>
      </p:sp>
      <p:sp>
        <p:nvSpPr>
          <p:cNvPr id="8" name="矩形 7"/>
          <p:cNvSpPr/>
          <p:nvPr/>
        </p:nvSpPr>
        <p:spPr>
          <a:xfrm>
            <a:off x="1816211" y="4319348"/>
            <a:ext cx="3082443" cy="689254"/>
          </a:xfrm>
          <a:prstGeom prst="rect">
            <a:avLst/>
          </a:prstGeom>
          <a:solidFill>
            <a:srgbClr val="F6911F"/>
          </a:solidFill>
          <a:ln>
            <a:solidFill>
              <a:srgbClr val="F691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Product System-Product Bundling</a:t>
            </a:r>
            <a:endParaRPr lang="zh-TW" altLang="en-US" sz="2000" dirty="0"/>
          </a:p>
        </p:txBody>
      </p:sp>
      <p:sp>
        <p:nvSpPr>
          <p:cNvPr id="10" name="矩形 9"/>
          <p:cNvSpPr/>
          <p:nvPr/>
        </p:nvSpPr>
        <p:spPr>
          <a:xfrm>
            <a:off x="5562837" y="4313136"/>
            <a:ext cx="3082443" cy="599907"/>
          </a:xfrm>
          <a:prstGeom prst="rect">
            <a:avLst/>
          </a:prstGeom>
          <a:solidFill>
            <a:srgbClr val="F2632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Service-Guarantee</a:t>
            </a:r>
            <a:endParaRPr lang="zh-TW" altLang="en-US" sz="2000" dirty="0"/>
          </a:p>
        </p:txBody>
      </p:sp>
    </p:spTree>
    <p:extLst>
      <p:ext uri="{BB962C8B-B14F-4D97-AF65-F5344CB8AC3E}">
        <p14:creationId xmlns:p14="http://schemas.microsoft.com/office/powerpoint/2010/main" val="66817064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extLst>
              <p:ext uri="{D42A27DB-BD31-4B8C-83A1-F6EECF244321}">
                <p14:modId xmlns:p14="http://schemas.microsoft.com/office/powerpoint/2010/main" val="790855754"/>
              </p:ext>
            </p:extLst>
          </p:nvPr>
        </p:nvGraphicFramePr>
        <p:xfrm>
          <a:off x="795721" y="339626"/>
          <a:ext cx="10739054" cy="6330700"/>
        </p:xfrm>
        <a:graphic>
          <a:graphicData uri="http://schemas.openxmlformats.org/drawingml/2006/table">
            <a:tbl>
              <a:tblPr firstRow="1" bandRow="1">
                <a:tableStyleId>{C083E6E3-FA7D-4D7B-A595-EF9225AFEA82}</a:tableStyleId>
              </a:tblPr>
              <a:tblGrid>
                <a:gridCol w="5338379">
                  <a:extLst>
                    <a:ext uri="{9D8B030D-6E8A-4147-A177-3AD203B41FA5}">
                      <a16:colId xmlns:a16="http://schemas.microsoft.com/office/drawing/2014/main" xmlns="" val="288298093"/>
                    </a:ext>
                  </a:extLst>
                </a:gridCol>
                <a:gridCol w="5400675">
                  <a:extLst>
                    <a:ext uri="{9D8B030D-6E8A-4147-A177-3AD203B41FA5}">
                      <a16:colId xmlns:a16="http://schemas.microsoft.com/office/drawing/2014/main" xmlns="" val="2098374747"/>
                    </a:ext>
                  </a:extLst>
                </a:gridCol>
              </a:tblGrid>
              <a:tr h="574774">
                <a:tc>
                  <a:txBody>
                    <a:bodyPr/>
                    <a:lstStyle/>
                    <a:p>
                      <a:pPr algn="l"/>
                      <a:r>
                        <a:rPr lang="zh-TW" altLang="en-US" sz="2800" cap="none" spc="0" dirty="0">
                          <a:ln>
                            <a:noFill/>
                          </a:ln>
                          <a:solidFill>
                            <a:srgbClr val="F6911F"/>
                          </a:solidFill>
                          <a:effectLst/>
                          <a:latin typeface="微軟正黑體" panose="020B0604030504040204" pitchFamily="34" charset="-120"/>
                          <a:ea typeface="微軟正黑體" panose="020B0604030504040204" pitchFamily="34" charset="-120"/>
                        </a:rPr>
                        <a:t>平台導向</a:t>
                      </a:r>
                      <a:endParaRPr lang="zh-TW" altLang="en-US" sz="2800" b="1" cap="none" spc="0" dirty="0">
                        <a:ln>
                          <a:noFill/>
                        </a:ln>
                        <a:solidFill>
                          <a:srgbClr val="F6911F"/>
                        </a:solidFill>
                        <a:effectLst/>
                        <a:latin typeface="微軟正黑體" panose="020B0604030504040204" pitchFamily="34" charset="-120"/>
                        <a:ea typeface="微軟正黑體" panose="020B0604030504040204" pitchFamily="34" charset="-120"/>
                      </a:endParaRPr>
                    </a:p>
                  </a:txBody>
                  <a:tcPr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zh-TW" altLang="en-US" sz="2400" b="1" cap="none" spc="0" dirty="0">
                        <a:ln>
                          <a:noFill/>
                        </a:ln>
                        <a:solidFill>
                          <a:schemeClr val="tx1"/>
                        </a:solidFill>
                        <a:effectLst/>
                        <a:latin typeface="微軟正黑體" panose="020B0604030504040204" pitchFamily="34" charset="-120"/>
                        <a:ea typeface="微軟正黑體" panose="020B0604030504040204" pitchFamily="34" charset="-120"/>
                      </a:endParaRPr>
                    </a:p>
                  </a:txBody>
                  <a:tcPr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33564352"/>
                  </a:ext>
                </a:extLst>
              </a:tr>
              <a:tr h="368086">
                <a:tc>
                  <a:txBody>
                    <a:bodyPr/>
                    <a:lstStyle/>
                    <a:p>
                      <a:r>
                        <a:rPr lang="zh-TW" altLang="en-US" sz="2000" b="0" cap="none" spc="0" dirty="0">
                          <a:ln>
                            <a:noFill/>
                          </a:ln>
                          <a:solidFill>
                            <a:srgbClr val="F6911F"/>
                          </a:solidFill>
                          <a:effectLst/>
                          <a:latin typeface="微軟正黑體" panose="020B0604030504040204" pitchFamily="34" charset="-120"/>
                          <a:ea typeface="微軟正黑體" panose="020B0604030504040204" pitchFamily="34" charset="-120"/>
                        </a:rPr>
                        <a:t>特許經營 </a:t>
                      </a:r>
                      <a:r>
                        <a:rPr lang="en-US" altLang="zh-TW" sz="2000" b="0" cap="none" spc="0" dirty="0">
                          <a:ln>
                            <a:noFill/>
                          </a:ln>
                          <a:solidFill>
                            <a:srgbClr val="F6911F"/>
                          </a:solidFill>
                          <a:effectLst/>
                          <a:latin typeface="微軟正黑體" panose="020B0604030504040204" pitchFamily="34" charset="-120"/>
                          <a:ea typeface="微軟正黑體" panose="020B0604030504040204" pitchFamily="34" charset="-120"/>
                        </a:rPr>
                        <a:t>Franchise</a:t>
                      </a:r>
                      <a:endParaRPr lang="zh-TW" altLang="en-US" sz="2000" b="0" cap="none" spc="0" dirty="0">
                        <a:ln>
                          <a:noFill/>
                        </a:ln>
                        <a:solidFill>
                          <a:srgbClr val="F6911F"/>
                        </a:solidFill>
                        <a:effectLst/>
                        <a:latin typeface="微軟正黑體" panose="020B0604030504040204" pitchFamily="34" charset="-120"/>
                        <a:ea typeface="微軟正黑體" panose="020B0604030504040204" pitchFamily="34" charset="-120"/>
                      </a:endParaRPr>
                    </a:p>
                  </a:txBody>
                  <a:tcPr>
                    <a:lnT w="12700" cap="flat" cmpd="sng" algn="ctr">
                      <a:solidFill>
                        <a:schemeClr val="tx1"/>
                      </a:solidFill>
                      <a:prstDash val="solid"/>
                      <a:round/>
                      <a:headEnd type="none" w="med" len="med"/>
                      <a:tailEnd type="none" w="med" len="med"/>
                    </a:lnT>
                    <a:noFill/>
                  </a:tcPr>
                </a:tc>
                <a:tc>
                  <a:txBody>
                    <a:bodyPr/>
                    <a:lstStyle/>
                    <a:p>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使用策略</a:t>
                      </a:r>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xmlns="" val="4006552202"/>
                  </a:ext>
                </a:extLst>
              </a:tr>
              <a:tr h="651229">
                <a:tc>
                  <a:txBody>
                    <a:bodyPr/>
                    <a:lstStyle/>
                    <a:p>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開發獨家商品和體驗，讓你和其他人使用這開發延伸的生態系統</a:t>
                      </a:r>
                    </a:p>
                  </a:txBody>
                  <a:tcPr/>
                </a:tc>
                <a:tc>
                  <a:txBody>
                    <a:bodyPr/>
                    <a:lstStyle/>
                    <a:p>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卓越產品</a:t>
                      </a: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或</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互補產品</a:t>
                      </a: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品牌延伸</a:t>
                      </a:r>
                    </a:p>
                  </a:txBody>
                  <a:tcPr/>
                </a:tc>
                <a:extLst>
                  <a:ext uri="{0D108BD9-81ED-4DB2-BD59-A6C34878D82A}">
                    <a16:rowId xmlns:a16="http://schemas.microsoft.com/office/drawing/2014/main" xmlns="" val="1959056170"/>
                  </a:ext>
                </a:extLst>
              </a:tr>
              <a:tr h="368086">
                <a:tc>
                  <a:txBody>
                    <a:bodyPr/>
                    <a:lstStyle/>
                    <a:p>
                      <a:r>
                        <a:rPr lang="zh-TW" altLang="en-US" sz="2000" b="0" cap="none" spc="0" dirty="0">
                          <a:ln>
                            <a:noFill/>
                          </a:ln>
                          <a:solidFill>
                            <a:srgbClr val="F6911F"/>
                          </a:solidFill>
                          <a:effectLst/>
                          <a:latin typeface="微軟正黑體" panose="020B0604030504040204" pitchFamily="34" charset="-120"/>
                          <a:ea typeface="微軟正黑體" panose="020B0604030504040204" pitchFamily="34" charset="-120"/>
                        </a:rPr>
                        <a:t>交易平台 </a:t>
                      </a:r>
                      <a:r>
                        <a:rPr lang="en-US" altLang="zh-TW" sz="2000" b="0" cap="none" spc="0" dirty="0">
                          <a:ln>
                            <a:noFill/>
                          </a:ln>
                          <a:solidFill>
                            <a:srgbClr val="F6911F"/>
                          </a:solidFill>
                          <a:effectLst/>
                          <a:latin typeface="微軟正黑體" panose="020B0604030504040204" pitchFamily="34" charset="-120"/>
                          <a:ea typeface="微軟正黑體" panose="020B0604030504040204" pitchFamily="34" charset="-120"/>
                        </a:rPr>
                        <a:t>Exchange</a:t>
                      </a:r>
                      <a:endParaRPr lang="zh-TW" altLang="en-US" sz="2000" b="0" cap="none" spc="0" dirty="0">
                        <a:ln>
                          <a:noFill/>
                        </a:ln>
                        <a:solidFill>
                          <a:srgbClr val="F6911F"/>
                        </a:solidFill>
                        <a:effectLst/>
                        <a:latin typeface="微軟正黑體" panose="020B0604030504040204" pitchFamily="34" charset="-120"/>
                        <a:ea typeface="微軟正黑體" panose="020B0604030504040204" pitchFamily="34" charset="-120"/>
                      </a:endParaRPr>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使用策略</a:t>
                      </a:r>
                    </a:p>
                  </a:txBody>
                  <a:tcPr>
                    <a:noFill/>
                  </a:tcPr>
                </a:tc>
                <a:extLst>
                  <a:ext uri="{0D108BD9-81ED-4DB2-BD59-A6C34878D82A}">
                    <a16:rowId xmlns:a16="http://schemas.microsoft.com/office/drawing/2014/main" xmlns="" val="296725341"/>
                  </a:ext>
                </a:extLst>
              </a:tr>
              <a:tr h="651229">
                <a:tc>
                  <a:txBody>
                    <a:bodyPr/>
                    <a:lstStyle/>
                    <a:p>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為既有資源、興趣、市場或產業建立活動中心和商務中心</a:t>
                      </a:r>
                    </a:p>
                  </a:txBody>
                  <a:tcPr/>
                </a:tc>
                <a:tc>
                  <a:txBody>
                    <a:bodyPr/>
                    <a:lstStyle/>
                    <a:p>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集散中心</a:t>
                      </a:r>
                      <a:r>
                        <a:rPr lang="en-US" altLang="zh-TW" sz="2000" b="0"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 </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使用者原創</a:t>
                      </a:r>
                      <a:r>
                        <a:rPr lang="en-US" altLang="zh-TW" sz="2000" b="0"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使用者社群 </a:t>
                      </a:r>
                      <a:r>
                        <a:rPr lang="en-US" altLang="zh-TW" sz="2000" b="0"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 </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支援系統</a:t>
                      </a:r>
                      <a:endPar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xmlns="" val="2543041860"/>
                  </a:ext>
                </a:extLst>
              </a:tr>
              <a:tr h="368086">
                <a:tc>
                  <a:txBody>
                    <a:bodyPr/>
                    <a:lstStyle/>
                    <a:p>
                      <a:r>
                        <a:rPr lang="zh-TW" altLang="en-US" sz="2000" b="0" cap="none" spc="0" dirty="0">
                          <a:ln>
                            <a:noFill/>
                          </a:ln>
                          <a:solidFill>
                            <a:srgbClr val="F6911F"/>
                          </a:solidFill>
                          <a:effectLst/>
                          <a:latin typeface="微軟正黑體" panose="020B0604030504040204" pitchFamily="34" charset="-120"/>
                          <a:ea typeface="微軟正黑體" panose="020B0604030504040204" pitchFamily="34" charset="-120"/>
                        </a:rPr>
                        <a:t>協同創造</a:t>
                      </a:r>
                      <a:r>
                        <a:rPr lang="en-US" altLang="zh-TW" sz="2000" b="0" cap="none" spc="0" dirty="0">
                          <a:ln>
                            <a:noFill/>
                          </a:ln>
                          <a:solidFill>
                            <a:srgbClr val="F6911F"/>
                          </a:solidFill>
                          <a:effectLst/>
                          <a:latin typeface="微軟正黑體" panose="020B0604030504040204" pitchFamily="34" charset="-120"/>
                          <a:ea typeface="微軟正黑體" panose="020B0604030504040204" pitchFamily="34" charset="-120"/>
                        </a:rPr>
                        <a:t>Collaborative</a:t>
                      </a:r>
                      <a:r>
                        <a:rPr lang="en-US" altLang="zh-TW" sz="2000" b="0" cap="none" spc="0" baseline="0" dirty="0">
                          <a:ln>
                            <a:noFill/>
                          </a:ln>
                          <a:solidFill>
                            <a:srgbClr val="F6911F"/>
                          </a:solidFill>
                          <a:effectLst/>
                          <a:latin typeface="微軟正黑體" panose="020B0604030504040204" pitchFamily="34" charset="-120"/>
                          <a:ea typeface="微軟正黑體" panose="020B0604030504040204" pitchFamily="34" charset="-120"/>
                        </a:rPr>
                        <a:t> Creation</a:t>
                      </a:r>
                      <a:endParaRPr lang="zh-TW" altLang="en-US" sz="2000" b="0" cap="none" spc="0" dirty="0">
                        <a:ln>
                          <a:noFill/>
                        </a:ln>
                        <a:solidFill>
                          <a:srgbClr val="F6911F"/>
                        </a:solidFill>
                        <a:effectLst/>
                        <a:latin typeface="微軟正黑體" panose="020B0604030504040204" pitchFamily="34" charset="-120"/>
                        <a:ea typeface="微軟正黑體" panose="020B0604030504040204" pitchFamily="34" charset="-120"/>
                      </a:endParaRPr>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使用策略</a:t>
                      </a:r>
                    </a:p>
                  </a:txBody>
                  <a:tcPr>
                    <a:noFill/>
                  </a:tcPr>
                </a:tc>
                <a:extLst>
                  <a:ext uri="{0D108BD9-81ED-4DB2-BD59-A6C34878D82A}">
                    <a16:rowId xmlns:a16="http://schemas.microsoft.com/office/drawing/2014/main" xmlns="" val="3575454409"/>
                  </a:ext>
                </a:extLst>
              </a:tr>
              <a:tr h="651229">
                <a:tc>
                  <a:txBody>
                    <a:bodyPr/>
                    <a:lstStyle/>
                    <a:p>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以空間及工具和社群建立關係，鼓勵社群替你創造商品</a:t>
                      </a:r>
                    </a:p>
                  </a:txBody>
                  <a:tcPr/>
                </a:tc>
                <a:tc>
                  <a:txBody>
                    <a:bodyPr/>
                    <a:lstStyle/>
                    <a:p>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群眾外包</a:t>
                      </a:r>
                      <a:r>
                        <a:rPr lang="en-US" altLang="zh-TW" sz="2000" b="0"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流程自動化</a:t>
                      </a:r>
                      <a:r>
                        <a:rPr lang="en-US" altLang="zh-TW" sz="2000" b="0"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使用者社群 </a:t>
                      </a:r>
                      <a:r>
                        <a:rPr lang="en-US" altLang="zh-TW" sz="2000" b="0"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 </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支援系統</a:t>
                      </a:r>
                      <a:r>
                        <a:rPr lang="en-US" altLang="zh-TW" sz="2000" b="1" cap="none" spc="0" dirty="0">
                          <a:ln>
                            <a:noFill/>
                          </a:ln>
                          <a:solidFill>
                            <a:schemeClr val="tx1"/>
                          </a:solidFill>
                          <a:effectLst/>
                          <a:latin typeface="微軟正黑體" panose="020B0604030504040204" pitchFamily="34" charset="-120"/>
                          <a:ea typeface="微軟正黑體" panose="020B0604030504040204" pitchFamily="34" charset="-120"/>
                        </a:rPr>
                        <a:t>+</a:t>
                      </a:r>
                      <a:r>
                        <a:rPr lang="en-US" altLang="zh-TW" sz="2000" b="0"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 </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一致的價值</a:t>
                      </a: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或</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地位和肯定</a:t>
                      </a:r>
                      <a:r>
                        <a:rPr lang="en-US" altLang="zh-TW" sz="2000" b="1" cap="none" spc="0" dirty="0">
                          <a:ln>
                            <a:noFill/>
                          </a:ln>
                          <a:solidFill>
                            <a:schemeClr val="tx1"/>
                          </a:solidFill>
                          <a:effectLst/>
                          <a:latin typeface="微軟正黑體" panose="020B0604030504040204" pitchFamily="34" charset="-120"/>
                          <a:ea typeface="微軟正黑體" panose="020B0604030504040204" pitchFamily="34" charset="-120"/>
                        </a:rPr>
                        <a:t>]</a:t>
                      </a:r>
                      <a:endPar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xmlns="" val="814970610"/>
                  </a:ext>
                </a:extLst>
              </a:tr>
              <a:tr h="432435">
                <a:tc>
                  <a:txBody>
                    <a:bodyPr/>
                    <a:lstStyle/>
                    <a:p>
                      <a:r>
                        <a:rPr lang="zh-TW" altLang="en-US" sz="2000" dirty="0">
                          <a:solidFill>
                            <a:srgbClr val="F6911F"/>
                          </a:solidFill>
                          <a:latin typeface="微軟正黑體" panose="020B0604030504040204" pitchFamily="34" charset="-120"/>
                          <a:ea typeface="微軟正黑體" panose="020B0604030504040204" pitchFamily="34" charset="-120"/>
                        </a:rPr>
                        <a:t>研發導向平台 </a:t>
                      </a:r>
                      <a:r>
                        <a:rPr lang="en-US" altLang="zh-TW" sz="2000" dirty="0">
                          <a:solidFill>
                            <a:srgbClr val="F6911F"/>
                          </a:solidFill>
                          <a:latin typeface="微軟正黑體" panose="020B0604030504040204" pitchFamily="34" charset="-120"/>
                          <a:ea typeface="微軟正黑體" panose="020B0604030504040204" pitchFamily="34" charset="-120"/>
                        </a:rPr>
                        <a:t>Competency-Driven</a:t>
                      </a:r>
                      <a:r>
                        <a:rPr lang="zh-TW" altLang="en-US" sz="2000" dirty="0">
                          <a:solidFill>
                            <a:srgbClr val="F6911F"/>
                          </a:solidFill>
                          <a:latin typeface="微軟正黑體" panose="020B0604030504040204" pitchFamily="34" charset="-120"/>
                          <a:ea typeface="微軟正黑體" panose="020B0604030504040204" pitchFamily="34" charset="-120"/>
                        </a:rPr>
                        <a:t> </a:t>
                      </a:r>
                      <a:r>
                        <a:rPr lang="en-US" altLang="zh-TW" sz="2000" baseline="0" dirty="0">
                          <a:solidFill>
                            <a:srgbClr val="F6911F"/>
                          </a:solidFill>
                          <a:latin typeface="微軟正黑體" panose="020B0604030504040204" pitchFamily="34" charset="-120"/>
                          <a:ea typeface="微軟正黑體" panose="020B0604030504040204" pitchFamily="34" charset="-120"/>
                        </a:rPr>
                        <a:t>Platform</a:t>
                      </a:r>
                      <a:endParaRPr lang="zh-TW" altLang="en-US" sz="2000" dirty="0">
                        <a:solidFill>
                          <a:srgbClr val="F6911F"/>
                        </a:solidFill>
                        <a:latin typeface="微軟正黑體" panose="020B0604030504040204" pitchFamily="34" charset="-120"/>
                        <a:ea typeface="微軟正黑體" panose="020B0604030504040204" pitchFamily="34" charset="-120"/>
                      </a:endParaRPr>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使用策略</a:t>
                      </a:r>
                      <a:endParaRPr lang="zh-TW" altLang="en-US" sz="2000" dirty="0">
                        <a:solidFill>
                          <a:schemeClr val="tx1"/>
                        </a:solidFill>
                        <a:latin typeface="微軟正黑體" panose="020B0604030504040204" pitchFamily="34" charset="-120"/>
                        <a:ea typeface="微軟正黑體" panose="020B0604030504040204" pitchFamily="34" charset="-120"/>
                      </a:endParaRPr>
                    </a:p>
                  </a:txBody>
                  <a:tcPr>
                    <a:noFill/>
                  </a:tcPr>
                </a:tc>
                <a:extLst>
                  <a:ext uri="{0D108BD9-81ED-4DB2-BD59-A6C34878D82A}">
                    <a16:rowId xmlns:a16="http://schemas.microsoft.com/office/drawing/2014/main" xmlns="" val="2165843361"/>
                  </a:ext>
                </a:extLst>
              </a:tr>
              <a:tr h="651229">
                <a:tc>
                  <a:txBody>
                    <a:bodyPr/>
                    <a:lstStyle/>
                    <a:p>
                      <a:r>
                        <a:rPr lang="zh-TW" altLang="en-US" sz="2000" dirty="0">
                          <a:latin typeface="微軟正黑體" panose="020B0604030504040204" pitchFamily="34" charset="-120"/>
                          <a:ea typeface="微軟正黑體" panose="020B0604030504040204" pitchFamily="34" charset="-120"/>
                        </a:rPr>
                        <a:t>開放關鍵資產和技術讓其他人使用，推動他們的事業</a:t>
                      </a:r>
                    </a:p>
                  </a:txBody>
                  <a:tcPr/>
                </a:tc>
                <a:tc>
                  <a:txBody>
                    <a:bodyPr/>
                    <a:lstStyle/>
                    <a:p>
                      <a:r>
                        <a:rPr lang="zh-TW" altLang="en-US" sz="2000" b="1" dirty="0">
                          <a:solidFill>
                            <a:schemeClr val="tx1"/>
                          </a:solidFill>
                          <a:latin typeface="微軟正黑體" panose="020B0604030504040204" pitchFamily="34" charset="-120"/>
                          <a:ea typeface="微軟正黑體" panose="020B0604030504040204" pitchFamily="34" charset="-120"/>
                        </a:rPr>
                        <a:t>互補合作</a:t>
                      </a:r>
                      <a:r>
                        <a:rPr lang="en-US" altLang="zh-TW" sz="2000" b="1" dirty="0">
                          <a:solidFill>
                            <a:schemeClr val="tx1"/>
                          </a:solidFill>
                          <a:latin typeface="微軟正黑體" panose="020B0604030504040204" pitchFamily="34" charset="-120"/>
                          <a:ea typeface="微軟正黑體" panose="020B0604030504040204" pitchFamily="34" charset="-120"/>
                        </a:rPr>
                        <a:t>+</a:t>
                      </a:r>
                      <a:r>
                        <a:rPr lang="zh-TW" altLang="en-US" sz="2000" b="1" dirty="0">
                          <a:solidFill>
                            <a:schemeClr val="tx1"/>
                          </a:solidFill>
                          <a:latin typeface="微軟正黑體" panose="020B0604030504040204" pitchFamily="34" charset="-120"/>
                          <a:ea typeface="微軟正黑體" panose="020B0604030504040204" pitchFamily="34" charset="-120"/>
                        </a:rPr>
                        <a:t>智慧財產權</a:t>
                      </a:r>
                      <a:r>
                        <a:rPr lang="en-US" altLang="zh-TW" sz="2000" b="1" dirty="0">
                          <a:solidFill>
                            <a:schemeClr val="tx1"/>
                          </a:solidFill>
                          <a:latin typeface="微軟正黑體" panose="020B0604030504040204" pitchFamily="34" charset="-120"/>
                          <a:ea typeface="微軟正黑體" panose="020B0604030504040204" pitchFamily="34" charset="-120"/>
                        </a:rPr>
                        <a:t>+</a:t>
                      </a:r>
                      <a:r>
                        <a:rPr lang="zh-TW" altLang="en-US" sz="2000" b="1" dirty="0">
                          <a:solidFill>
                            <a:schemeClr val="tx1"/>
                          </a:solidFill>
                          <a:latin typeface="微軟正黑體" panose="020B0604030504040204" pitchFamily="34" charset="-120"/>
                          <a:ea typeface="微軟正黑體" panose="020B0604030504040204" pitchFamily="34" charset="-120"/>
                        </a:rPr>
                        <a:t>卓越產品</a:t>
                      </a:r>
                      <a:r>
                        <a:rPr lang="en-US" altLang="zh-TW" sz="2000" b="1" dirty="0">
                          <a:solidFill>
                            <a:schemeClr val="tx1"/>
                          </a:solidFill>
                          <a:latin typeface="微軟正黑體" panose="020B0604030504040204" pitchFamily="34" charset="-120"/>
                          <a:ea typeface="微軟正黑體" panose="020B0604030504040204" pitchFamily="34" charset="-120"/>
                        </a:rPr>
                        <a:t>+</a:t>
                      </a:r>
                      <a:r>
                        <a:rPr lang="zh-TW" altLang="en-US" sz="2000" b="1" dirty="0">
                          <a:solidFill>
                            <a:schemeClr val="tx1"/>
                          </a:solidFill>
                          <a:latin typeface="微軟正黑體" panose="020B0604030504040204" pitchFamily="34" charset="-120"/>
                          <a:ea typeface="微軟正黑體" panose="020B0604030504040204" pitchFamily="34" charset="-120"/>
                        </a:rPr>
                        <a:t>多角化</a:t>
                      </a:r>
                    </a:p>
                  </a:txBody>
                  <a:tcPr/>
                </a:tc>
                <a:extLst>
                  <a:ext uri="{0D108BD9-81ED-4DB2-BD59-A6C34878D82A}">
                    <a16:rowId xmlns:a16="http://schemas.microsoft.com/office/drawing/2014/main" xmlns="" val="2395534024"/>
                  </a:ext>
                </a:extLst>
              </a:tr>
              <a:tr h="368086">
                <a:tc>
                  <a:txBody>
                    <a:bodyPr/>
                    <a:lstStyle/>
                    <a:p>
                      <a:r>
                        <a:rPr lang="zh-TW" altLang="en-US" sz="2000" dirty="0">
                          <a:solidFill>
                            <a:srgbClr val="F6911F"/>
                          </a:solidFill>
                          <a:latin typeface="微軟正黑體" panose="020B0604030504040204" pitchFamily="34" charset="-120"/>
                          <a:ea typeface="微軟正黑體" panose="020B0604030504040204" pitchFamily="34" charset="-120"/>
                        </a:rPr>
                        <a:t>生態系統體驗</a:t>
                      </a:r>
                      <a:r>
                        <a:rPr lang="en-US" altLang="zh-TW" sz="2000" dirty="0">
                          <a:solidFill>
                            <a:srgbClr val="F6911F"/>
                          </a:solidFill>
                          <a:latin typeface="微軟正黑體" panose="020B0604030504040204" pitchFamily="34" charset="-120"/>
                          <a:ea typeface="微軟正黑體" panose="020B0604030504040204" pitchFamily="34" charset="-120"/>
                        </a:rPr>
                        <a:t>Experience</a:t>
                      </a:r>
                      <a:r>
                        <a:rPr lang="zh-TW" altLang="en-US" sz="2000" dirty="0">
                          <a:solidFill>
                            <a:srgbClr val="F6911F"/>
                          </a:solidFill>
                          <a:latin typeface="微軟正黑體" panose="020B0604030504040204" pitchFamily="34" charset="-120"/>
                          <a:ea typeface="微軟正黑體" panose="020B0604030504040204" pitchFamily="34" charset="-120"/>
                        </a:rPr>
                        <a:t> </a:t>
                      </a:r>
                      <a:r>
                        <a:rPr lang="en-US" altLang="zh-TW" sz="2000" dirty="0">
                          <a:solidFill>
                            <a:srgbClr val="F6911F"/>
                          </a:solidFill>
                          <a:latin typeface="微軟正黑體" panose="020B0604030504040204" pitchFamily="34" charset="-120"/>
                          <a:ea typeface="微軟正黑體" panose="020B0604030504040204" pitchFamily="34" charset="-120"/>
                        </a:rPr>
                        <a:t>Ecosystem</a:t>
                      </a:r>
                      <a:endParaRPr lang="zh-TW" altLang="en-US" sz="2000" dirty="0">
                        <a:solidFill>
                          <a:srgbClr val="F6911F"/>
                        </a:solidFill>
                        <a:latin typeface="微軟正黑體" panose="020B0604030504040204" pitchFamily="34" charset="-120"/>
                        <a:ea typeface="微軟正黑體" panose="020B0604030504040204" pitchFamily="34" charset="-120"/>
                      </a:endParaRPr>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使用策略</a:t>
                      </a:r>
                      <a:endParaRPr lang="zh-TW" altLang="en-US" sz="2000" dirty="0">
                        <a:solidFill>
                          <a:schemeClr val="tx1"/>
                        </a:solidFill>
                        <a:latin typeface="微軟正黑體" panose="020B0604030504040204" pitchFamily="34" charset="-120"/>
                        <a:ea typeface="微軟正黑體" panose="020B0604030504040204" pitchFamily="34" charset="-120"/>
                      </a:endParaRPr>
                    </a:p>
                  </a:txBody>
                  <a:tcPr>
                    <a:noFill/>
                  </a:tcPr>
                </a:tc>
                <a:extLst>
                  <a:ext uri="{0D108BD9-81ED-4DB2-BD59-A6C34878D82A}">
                    <a16:rowId xmlns:a16="http://schemas.microsoft.com/office/drawing/2014/main" xmlns="" val="1402939412"/>
                  </a:ext>
                </a:extLst>
              </a:tr>
              <a:tr h="934371">
                <a:tc>
                  <a:txBody>
                    <a:bodyPr/>
                    <a:lstStyle/>
                    <a:p>
                      <a:r>
                        <a:rPr lang="zh-TW" altLang="en-US" sz="2000" dirty="0">
                          <a:latin typeface="微軟正黑體" panose="020B0604030504040204" pitchFamily="34" charset="-120"/>
                          <a:ea typeface="微軟正黑體" panose="020B0604030504040204" pitchFamily="34" charset="-120"/>
                        </a:rPr>
                        <a:t>打造一個順暢的系統，結合產品、服務及延伸產品，讓他們以吸引人的方式相互作用與連結</a:t>
                      </a:r>
                    </a:p>
                  </a:txBody>
                  <a:tcPr>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授權</a:t>
                      </a:r>
                      <a:r>
                        <a:rPr lang="en-US" altLang="zh-TW" sz="2000" b="0"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聯盟</a:t>
                      </a:r>
                      <a:r>
                        <a:rPr lang="en-US" altLang="zh-TW" sz="2000" b="1"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策略設計</a:t>
                      </a:r>
                      <a:r>
                        <a:rPr lang="en-US" altLang="zh-TW" sz="2000" b="1"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功能簡化</a:t>
                      </a:r>
                      <a:r>
                        <a:rPr lang="en-US" altLang="zh-TW" sz="2000" b="1"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產品</a:t>
                      </a:r>
                      <a:r>
                        <a:rPr lang="en-US" altLang="zh-TW" sz="2000" b="1"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服務平台</a:t>
                      </a:r>
                      <a:r>
                        <a:rPr lang="en-US" altLang="zh-TW" sz="2000" b="1"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直銷</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14159129"/>
                  </a:ext>
                </a:extLst>
              </a:tr>
            </a:tbl>
          </a:graphicData>
        </a:graphic>
      </p:graphicFrame>
      <p:pic>
        <p:nvPicPr>
          <p:cNvPr id="12" name="圖片 11"/>
          <p:cNvPicPr>
            <a:picLocks noChangeAspect="1"/>
          </p:cNvPicPr>
          <p:nvPr/>
        </p:nvPicPr>
        <p:blipFill>
          <a:blip r:embed="rId2"/>
          <a:stretch>
            <a:fillRect/>
          </a:stretch>
        </p:blipFill>
        <p:spPr>
          <a:xfrm>
            <a:off x="7408852" y="1002615"/>
            <a:ext cx="2706695" cy="305894"/>
          </a:xfrm>
          <a:prstGeom prst="rect">
            <a:avLst/>
          </a:prstGeom>
        </p:spPr>
      </p:pic>
      <p:pic>
        <p:nvPicPr>
          <p:cNvPr id="13" name="圖片 12"/>
          <p:cNvPicPr>
            <a:picLocks noChangeAspect="1"/>
          </p:cNvPicPr>
          <p:nvPr/>
        </p:nvPicPr>
        <p:blipFill>
          <a:blip r:embed="rId3"/>
          <a:stretch>
            <a:fillRect/>
          </a:stretch>
        </p:blipFill>
        <p:spPr>
          <a:xfrm>
            <a:off x="7408853" y="2083872"/>
            <a:ext cx="2706695" cy="310528"/>
          </a:xfrm>
          <a:prstGeom prst="rect">
            <a:avLst/>
          </a:prstGeom>
        </p:spPr>
      </p:pic>
      <p:pic>
        <p:nvPicPr>
          <p:cNvPr id="14" name="圖片 13"/>
          <p:cNvPicPr>
            <a:picLocks noChangeAspect="1"/>
          </p:cNvPicPr>
          <p:nvPr/>
        </p:nvPicPr>
        <p:blipFill>
          <a:blip r:embed="rId4"/>
          <a:stretch>
            <a:fillRect/>
          </a:stretch>
        </p:blipFill>
        <p:spPr>
          <a:xfrm>
            <a:off x="7408855" y="5385358"/>
            <a:ext cx="2706695" cy="305894"/>
          </a:xfrm>
          <a:prstGeom prst="rect">
            <a:avLst/>
          </a:prstGeom>
        </p:spPr>
      </p:pic>
      <p:pic>
        <p:nvPicPr>
          <p:cNvPr id="15" name="圖片 14"/>
          <p:cNvPicPr>
            <a:picLocks noChangeAspect="1"/>
          </p:cNvPicPr>
          <p:nvPr/>
        </p:nvPicPr>
        <p:blipFill>
          <a:blip r:embed="rId5"/>
          <a:stretch>
            <a:fillRect/>
          </a:stretch>
        </p:blipFill>
        <p:spPr>
          <a:xfrm>
            <a:off x="7408853" y="3164024"/>
            <a:ext cx="2706695" cy="310528"/>
          </a:xfrm>
          <a:prstGeom prst="rect">
            <a:avLst/>
          </a:prstGeom>
        </p:spPr>
      </p:pic>
      <p:pic>
        <p:nvPicPr>
          <p:cNvPr id="16" name="圖片 15"/>
          <p:cNvPicPr>
            <a:picLocks noChangeAspect="1"/>
          </p:cNvPicPr>
          <p:nvPr/>
        </p:nvPicPr>
        <p:blipFill>
          <a:blip r:embed="rId6"/>
          <a:stretch>
            <a:fillRect/>
          </a:stretch>
        </p:blipFill>
        <p:spPr>
          <a:xfrm>
            <a:off x="7408854" y="4251020"/>
            <a:ext cx="2706695" cy="310528"/>
          </a:xfrm>
          <a:prstGeom prst="rect">
            <a:avLst/>
          </a:prstGeom>
        </p:spPr>
      </p:pic>
    </p:spTree>
    <p:extLst>
      <p:ext uri="{BB962C8B-B14F-4D97-AF65-F5344CB8AC3E}">
        <p14:creationId xmlns:p14="http://schemas.microsoft.com/office/powerpoint/2010/main" val="329583433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463981"/>
            <a:ext cx="10515600" cy="1325563"/>
          </a:xfrm>
        </p:spPr>
        <p:txBody>
          <a:bodyPr>
            <a:normAutofit fontScale="90000"/>
          </a:bodyPr>
          <a:lstStyle/>
          <a:p>
            <a:r>
              <a:rPr lang="en-US" altLang="zh-TW" sz="4900" b="1" dirty="0">
                <a:solidFill>
                  <a:srgbClr val="F6911F"/>
                </a:solidFill>
              </a:rPr>
              <a:t>Franchise</a:t>
            </a:r>
            <a:r>
              <a:rPr lang="en-US" altLang="zh-TW" sz="2700" dirty="0">
                <a:solidFill>
                  <a:srgbClr val="F6911F"/>
                </a:solidFill>
              </a:rPr>
              <a:t/>
            </a:r>
            <a:br>
              <a:rPr lang="en-US" altLang="zh-TW" sz="2700" dirty="0">
                <a:solidFill>
                  <a:srgbClr val="F6911F"/>
                </a:solidFill>
              </a:rPr>
            </a:br>
            <a:r>
              <a:rPr lang="en-US" altLang="zh-TW" sz="2700" dirty="0">
                <a:solidFill>
                  <a:srgbClr val="F6911F"/>
                </a:solidFill>
              </a:rPr>
              <a:t>Develop signature offerings and experiences that you use to develop ecosystems of extensions.</a:t>
            </a:r>
            <a:endParaRPr lang="zh-TW" altLang="en-US" sz="2700" dirty="0">
              <a:solidFill>
                <a:srgbClr val="F6911F"/>
              </a:solidFill>
            </a:endParaRPr>
          </a:p>
        </p:txBody>
      </p:sp>
      <p:sp>
        <p:nvSpPr>
          <p:cNvPr id="5" name="矩形 4"/>
          <p:cNvSpPr/>
          <p:nvPr/>
        </p:nvSpPr>
        <p:spPr>
          <a:xfrm>
            <a:off x="838200" y="3441863"/>
            <a:ext cx="3271870" cy="1426408"/>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000" dirty="0">
                <a:solidFill>
                  <a:schemeClr val="tx1"/>
                </a:solidFill>
              </a:rPr>
              <a:t>Develop excellent design, quality, or experience products.</a:t>
            </a:r>
            <a:endParaRPr lang="zh-TW" altLang="en-US" sz="2000" dirty="0">
              <a:solidFill>
                <a:schemeClr val="tx1"/>
              </a:solidFill>
            </a:endParaRPr>
          </a:p>
        </p:txBody>
      </p:sp>
      <p:sp>
        <p:nvSpPr>
          <p:cNvPr id="7" name="矩形 6"/>
          <p:cNvSpPr/>
          <p:nvPr/>
        </p:nvSpPr>
        <p:spPr>
          <a:xfrm>
            <a:off x="4498063" y="3343091"/>
            <a:ext cx="3271870" cy="1554912"/>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Sell related products or services.</a:t>
            </a:r>
            <a:endParaRPr lang="zh-TW" altLang="en-US" sz="2000" dirty="0">
              <a:solidFill>
                <a:schemeClr val="tx1"/>
              </a:solidFill>
            </a:endParaRPr>
          </a:p>
        </p:txBody>
      </p:sp>
      <p:sp>
        <p:nvSpPr>
          <p:cNvPr id="9" name="矩形 8"/>
          <p:cNvSpPr/>
          <p:nvPr/>
        </p:nvSpPr>
        <p:spPr>
          <a:xfrm>
            <a:off x="8154153" y="3343091"/>
            <a:ext cx="3271870" cy="1554912"/>
          </a:xfrm>
          <a:prstGeom prst="rect">
            <a:avLst/>
          </a:prstGeom>
          <a:solidFill>
            <a:schemeClr val="bg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000" dirty="0">
                <a:solidFill>
                  <a:schemeClr val="tx1"/>
                </a:solidFill>
              </a:rPr>
              <a:t>Provide new product or services under the existing brand.</a:t>
            </a:r>
            <a:endParaRPr lang="zh-TW" altLang="en-US" sz="2000" dirty="0">
              <a:solidFill>
                <a:schemeClr val="tx1"/>
              </a:solidFill>
            </a:endParaRPr>
          </a:p>
        </p:txBody>
      </p:sp>
      <p:sp>
        <p:nvSpPr>
          <p:cNvPr id="10" name="加號 9"/>
          <p:cNvSpPr/>
          <p:nvPr/>
        </p:nvSpPr>
        <p:spPr>
          <a:xfrm>
            <a:off x="4048032" y="3594323"/>
            <a:ext cx="517527" cy="50855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11" name="加號 10"/>
          <p:cNvSpPr/>
          <p:nvPr/>
        </p:nvSpPr>
        <p:spPr>
          <a:xfrm>
            <a:off x="7704121" y="3594322"/>
            <a:ext cx="517527" cy="50855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4" name="矩形 3"/>
          <p:cNvSpPr/>
          <p:nvPr/>
        </p:nvSpPr>
        <p:spPr>
          <a:xfrm>
            <a:off x="838200" y="2917577"/>
            <a:ext cx="3268012" cy="653646"/>
          </a:xfrm>
          <a:prstGeom prst="rect">
            <a:avLst/>
          </a:prstGeom>
          <a:solidFill>
            <a:srgbClr val="F6911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Product Performance-Superior Product</a:t>
            </a:r>
            <a:endParaRPr lang="zh-TW" altLang="en-US" sz="2000" dirty="0"/>
          </a:p>
        </p:txBody>
      </p:sp>
      <p:sp>
        <p:nvSpPr>
          <p:cNvPr id="6" name="矩形 5"/>
          <p:cNvSpPr/>
          <p:nvPr/>
        </p:nvSpPr>
        <p:spPr>
          <a:xfrm>
            <a:off x="4498063" y="2917577"/>
            <a:ext cx="3268012" cy="653646"/>
          </a:xfrm>
          <a:prstGeom prst="rect">
            <a:avLst/>
          </a:prstGeom>
          <a:solidFill>
            <a:srgbClr val="F6911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Product System-Complements</a:t>
            </a:r>
            <a:endParaRPr lang="zh-TW" altLang="en-US" sz="2000" dirty="0"/>
          </a:p>
        </p:txBody>
      </p:sp>
      <p:sp>
        <p:nvSpPr>
          <p:cNvPr id="8" name="矩形 7"/>
          <p:cNvSpPr/>
          <p:nvPr/>
        </p:nvSpPr>
        <p:spPr>
          <a:xfrm>
            <a:off x="8154153" y="2917577"/>
            <a:ext cx="3268012" cy="653646"/>
          </a:xfrm>
          <a:prstGeom prst="rect">
            <a:avLst/>
          </a:prstGeom>
          <a:solidFill>
            <a:srgbClr val="F2632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Brand-Brand Extension</a:t>
            </a:r>
            <a:endParaRPr lang="zh-TW" altLang="en-US" sz="2000" dirty="0"/>
          </a:p>
        </p:txBody>
      </p:sp>
    </p:spTree>
    <p:extLst>
      <p:ext uri="{BB962C8B-B14F-4D97-AF65-F5344CB8AC3E}">
        <p14:creationId xmlns:p14="http://schemas.microsoft.com/office/powerpoint/2010/main" val="425372748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98077"/>
            <a:ext cx="10515600" cy="1325563"/>
          </a:xfrm>
        </p:spPr>
        <p:txBody>
          <a:bodyPr>
            <a:normAutofit fontScale="90000"/>
          </a:bodyPr>
          <a:lstStyle/>
          <a:p>
            <a:r>
              <a:rPr lang="en-US" altLang="zh-TW" sz="4900" b="1" dirty="0" smtClean="0">
                <a:solidFill>
                  <a:srgbClr val="F6911F"/>
                </a:solidFill>
              </a:rPr>
              <a:t>Franchise:</a:t>
            </a:r>
            <a:r>
              <a:rPr lang="zh-TW" altLang="en-US" sz="4900" dirty="0" smtClean="0">
                <a:solidFill>
                  <a:srgbClr val="F6911F"/>
                </a:solidFill>
              </a:rPr>
              <a:t>哈</a:t>
            </a:r>
            <a:r>
              <a:rPr lang="zh-TW" altLang="en-US" sz="4900" dirty="0">
                <a:solidFill>
                  <a:srgbClr val="F6911F"/>
                </a:solidFill>
              </a:rPr>
              <a:t>利波特</a:t>
            </a:r>
            <a:r>
              <a:rPr lang="en-US" altLang="zh-TW" sz="2700" dirty="0">
                <a:solidFill>
                  <a:srgbClr val="F6911F"/>
                </a:solidFill>
              </a:rPr>
              <a:t/>
            </a:r>
            <a:br>
              <a:rPr lang="en-US" altLang="zh-TW" sz="2700" dirty="0">
                <a:solidFill>
                  <a:srgbClr val="F6911F"/>
                </a:solidFill>
              </a:rPr>
            </a:br>
            <a:r>
              <a:rPr lang="zh-TW" altLang="en-US" sz="2200" dirty="0">
                <a:solidFill>
                  <a:srgbClr val="F6911F"/>
                </a:solidFill>
              </a:rPr>
              <a:t>哈利波特就像如今的多數流行一樣，迅速演化成跨媒體的特許經營，延伸發展出電影、電玩、糖果、玩具，以及多種把霍格華茲魔法學校帶給粉絲的產品。</a:t>
            </a:r>
          </a:p>
        </p:txBody>
      </p:sp>
      <p:sp>
        <p:nvSpPr>
          <p:cNvPr id="5" name="矩形 4"/>
          <p:cNvSpPr/>
          <p:nvPr/>
        </p:nvSpPr>
        <p:spPr>
          <a:xfrm>
            <a:off x="838200" y="3540803"/>
            <a:ext cx="3271870" cy="1516942"/>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a:solidFill>
                  <a:schemeClr val="tx1"/>
                </a:solidFill>
              </a:rPr>
              <a:t>哈利波特小說扣人心弦，故事裡的人物和世界不僅小孩身受吸引，連大人也覺得豐富。</a:t>
            </a:r>
          </a:p>
        </p:txBody>
      </p:sp>
      <p:sp>
        <p:nvSpPr>
          <p:cNvPr id="7" name="矩形 6"/>
          <p:cNvSpPr/>
          <p:nvPr/>
        </p:nvSpPr>
        <p:spPr>
          <a:xfrm>
            <a:off x="4498063" y="3540803"/>
            <a:ext cx="3271870" cy="1554912"/>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a:solidFill>
                  <a:schemeClr val="tx1"/>
                </a:solidFill>
              </a:rPr>
              <a:t>雖然整個故事架構在</a:t>
            </a:r>
            <a:r>
              <a:rPr lang="en-US" altLang="zh-TW" dirty="0">
                <a:solidFill>
                  <a:schemeClr val="tx1"/>
                </a:solidFill>
              </a:rPr>
              <a:t>2007</a:t>
            </a:r>
            <a:r>
              <a:rPr lang="zh-TW" altLang="en-US" dirty="0">
                <a:solidFill>
                  <a:schemeClr val="tx1"/>
                </a:solidFill>
              </a:rPr>
              <a:t>年出版後已經結束，新的補充內容仍持續出現，讓該魔法故事得以延續。</a:t>
            </a:r>
          </a:p>
        </p:txBody>
      </p:sp>
      <p:sp>
        <p:nvSpPr>
          <p:cNvPr id="9" name="矩形 8"/>
          <p:cNvSpPr/>
          <p:nvPr/>
        </p:nvSpPr>
        <p:spPr>
          <a:xfrm>
            <a:off x="8154153" y="3540803"/>
            <a:ext cx="3271870" cy="1554912"/>
          </a:xfrm>
          <a:prstGeom prst="rect">
            <a:avLst/>
          </a:prstGeom>
          <a:solidFill>
            <a:schemeClr val="bg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a:solidFill>
                  <a:schemeClr val="tx1"/>
                </a:solidFill>
              </a:rPr>
              <a:t>羅琳和她的團隊細心挑選的延伸產品，讓特許經營壯大，電影是最明顯的例子，此外還有</a:t>
            </a:r>
            <a:r>
              <a:rPr lang="en-US" altLang="zh-TW" dirty="0">
                <a:solidFill>
                  <a:schemeClr val="tx1"/>
                </a:solidFill>
              </a:rPr>
              <a:t>400</a:t>
            </a:r>
            <a:r>
              <a:rPr lang="zh-TW" altLang="en-US" dirty="0">
                <a:solidFill>
                  <a:schemeClr val="tx1"/>
                </a:solidFill>
              </a:rPr>
              <a:t>種以上的授權商品。</a:t>
            </a:r>
          </a:p>
        </p:txBody>
      </p:sp>
      <p:sp>
        <p:nvSpPr>
          <p:cNvPr id="10" name="加號 9"/>
          <p:cNvSpPr/>
          <p:nvPr/>
        </p:nvSpPr>
        <p:spPr>
          <a:xfrm>
            <a:off x="4048032" y="3594323"/>
            <a:ext cx="517527" cy="50855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11" name="加號 10"/>
          <p:cNvSpPr/>
          <p:nvPr/>
        </p:nvSpPr>
        <p:spPr>
          <a:xfrm>
            <a:off x="7704121" y="3594322"/>
            <a:ext cx="517527" cy="50855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4" name="矩形 3"/>
          <p:cNvSpPr/>
          <p:nvPr/>
        </p:nvSpPr>
        <p:spPr>
          <a:xfrm>
            <a:off x="838200" y="2917577"/>
            <a:ext cx="3268012" cy="653646"/>
          </a:xfrm>
          <a:prstGeom prst="rect">
            <a:avLst/>
          </a:prstGeom>
          <a:solidFill>
            <a:srgbClr val="F6911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Product Performance-Superior Product</a:t>
            </a:r>
            <a:endParaRPr lang="zh-TW" altLang="en-US" sz="2000" dirty="0"/>
          </a:p>
        </p:txBody>
      </p:sp>
      <p:sp>
        <p:nvSpPr>
          <p:cNvPr id="6" name="矩形 5"/>
          <p:cNvSpPr/>
          <p:nvPr/>
        </p:nvSpPr>
        <p:spPr>
          <a:xfrm>
            <a:off x="4498063" y="2917577"/>
            <a:ext cx="3268012" cy="653646"/>
          </a:xfrm>
          <a:prstGeom prst="rect">
            <a:avLst/>
          </a:prstGeom>
          <a:solidFill>
            <a:srgbClr val="F6911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Product System-Complements</a:t>
            </a:r>
            <a:endParaRPr lang="zh-TW" altLang="en-US" sz="2000" dirty="0"/>
          </a:p>
        </p:txBody>
      </p:sp>
      <p:sp>
        <p:nvSpPr>
          <p:cNvPr id="8" name="矩形 7"/>
          <p:cNvSpPr/>
          <p:nvPr/>
        </p:nvSpPr>
        <p:spPr>
          <a:xfrm>
            <a:off x="8154153" y="2917577"/>
            <a:ext cx="3268012" cy="653646"/>
          </a:xfrm>
          <a:prstGeom prst="rect">
            <a:avLst/>
          </a:prstGeom>
          <a:solidFill>
            <a:srgbClr val="F2632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Brand-Brand Extension</a:t>
            </a:r>
            <a:endParaRPr lang="zh-TW" altLang="en-US" sz="2000" dirty="0"/>
          </a:p>
        </p:txBody>
      </p:sp>
    </p:spTree>
    <p:extLst>
      <p:ext uri="{BB962C8B-B14F-4D97-AF65-F5344CB8AC3E}">
        <p14:creationId xmlns:p14="http://schemas.microsoft.com/office/powerpoint/2010/main" val="403424228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455743"/>
            <a:ext cx="10515600" cy="1325563"/>
          </a:xfrm>
        </p:spPr>
        <p:txBody>
          <a:bodyPr>
            <a:normAutofit fontScale="90000"/>
          </a:bodyPr>
          <a:lstStyle/>
          <a:p>
            <a:r>
              <a:rPr lang="en-US" altLang="zh-TW" sz="4900" b="1" dirty="0">
                <a:solidFill>
                  <a:srgbClr val="F6911F"/>
                </a:solidFill>
              </a:rPr>
              <a:t>Exchange</a:t>
            </a:r>
            <a:r>
              <a:rPr lang="en-US" altLang="zh-TW" sz="2700" dirty="0">
                <a:solidFill>
                  <a:srgbClr val="F6911F"/>
                </a:solidFill>
              </a:rPr>
              <a:t/>
            </a:r>
            <a:br>
              <a:rPr lang="en-US" altLang="zh-TW" sz="2700" dirty="0">
                <a:solidFill>
                  <a:srgbClr val="F6911F"/>
                </a:solidFill>
              </a:rPr>
            </a:br>
            <a:r>
              <a:rPr lang="en-US" altLang="zh-TW" sz="2700" dirty="0">
                <a:solidFill>
                  <a:srgbClr val="F6911F"/>
                </a:solidFill>
              </a:rPr>
              <a:t>Establish hubs of activity and commerce for any given resource, interest, market, or industry.</a:t>
            </a:r>
            <a:endParaRPr lang="zh-TW" altLang="en-US" sz="2700" dirty="0">
              <a:solidFill>
                <a:srgbClr val="F6911F"/>
              </a:solidFill>
            </a:endParaRPr>
          </a:p>
        </p:txBody>
      </p:sp>
      <p:sp>
        <p:nvSpPr>
          <p:cNvPr id="5" name="矩形 4"/>
          <p:cNvSpPr/>
          <p:nvPr/>
        </p:nvSpPr>
        <p:spPr>
          <a:xfrm>
            <a:off x="838200" y="3180757"/>
            <a:ext cx="3392545" cy="1677917"/>
          </a:xfrm>
          <a:prstGeom prst="rect">
            <a:avLst/>
          </a:prstGeom>
          <a:solidFill>
            <a:schemeClr val="bg1"/>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000" dirty="0">
                <a:solidFill>
                  <a:schemeClr val="tx1"/>
                </a:solidFill>
              </a:rPr>
              <a:t>Match many buyers and sellers.  The value of switchboard basis on the number of members.</a:t>
            </a:r>
            <a:endParaRPr lang="zh-TW" altLang="en-US" sz="2000" dirty="0">
              <a:solidFill>
                <a:schemeClr val="tx1"/>
              </a:solidFill>
            </a:endParaRPr>
          </a:p>
        </p:txBody>
      </p:sp>
      <p:sp>
        <p:nvSpPr>
          <p:cNvPr id="7" name="矩形 6"/>
          <p:cNvSpPr/>
          <p:nvPr/>
        </p:nvSpPr>
        <p:spPr>
          <a:xfrm>
            <a:off x="4584827" y="3180757"/>
            <a:ext cx="3388545" cy="1677917"/>
          </a:xfrm>
          <a:prstGeom prst="rect">
            <a:avLst/>
          </a:prstGeom>
          <a:solidFill>
            <a:schemeClr val="bg1"/>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000" dirty="0">
                <a:solidFill>
                  <a:schemeClr val="tx1"/>
                </a:solidFill>
              </a:rPr>
              <a:t>Let users create and display the successful part of the products.</a:t>
            </a:r>
            <a:endParaRPr lang="zh-TW" altLang="en-US" sz="2000" dirty="0">
              <a:solidFill>
                <a:schemeClr val="tx1"/>
              </a:solidFill>
            </a:endParaRPr>
          </a:p>
        </p:txBody>
      </p:sp>
      <p:sp>
        <p:nvSpPr>
          <p:cNvPr id="10" name="加號 9"/>
          <p:cNvSpPr/>
          <p:nvPr/>
        </p:nvSpPr>
        <p:spPr>
          <a:xfrm>
            <a:off x="4161089" y="3691099"/>
            <a:ext cx="495074" cy="463897"/>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11" name="加號 10"/>
          <p:cNvSpPr/>
          <p:nvPr/>
        </p:nvSpPr>
        <p:spPr>
          <a:xfrm>
            <a:off x="7903942" y="3691098"/>
            <a:ext cx="495074" cy="463897"/>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9" name="矩形 8"/>
          <p:cNvSpPr/>
          <p:nvPr/>
        </p:nvSpPr>
        <p:spPr>
          <a:xfrm>
            <a:off x="8327679" y="3271292"/>
            <a:ext cx="3392545" cy="1539247"/>
          </a:xfrm>
          <a:prstGeom prst="rect">
            <a:avLst/>
          </a:prstGeom>
          <a:solidFill>
            <a:schemeClr val="bg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000" dirty="0">
                <a:solidFill>
                  <a:schemeClr val="tx1"/>
                </a:solidFill>
              </a:rPr>
              <a:t>Provide public resources for the </a:t>
            </a:r>
            <a:r>
              <a:rPr lang="en-US" altLang="zh-TW" sz="2000">
                <a:solidFill>
                  <a:schemeClr val="tx1"/>
                </a:solidFill>
              </a:rPr>
              <a:t>using of products </a:t>
            </a:r>
            <a:r>
              <a:rPr lang="en-US" altLang="zh-TW" sz="2000" dirty="0">
                <a:solidFill>
                  <a:schemeClr val="tx1"/>
                </a:solidFill>
              </a:rPr>
              <a:t>and services</a:t>
            </a:r>
            <a:endParaRPr lang="zh-TW" altLang="en-US" sz="2000" dirty="0">
              <a:solidFill>
                <a:schemeClr val="tx1"/>
              </a:solidFill>
            </a:endParaRPr>
          </a:p>
        </p:txBody>
      </p:sp>
      <p:sp>
        <p:nvSpPr>
          <p:cNvPr id="4" name="矩形 3"/>
          <p:cNvSpPr/>
          <p:nvPr/>
        </p:nvSpPr>
        <p:spPr>
          <a:xfrm>
            <a:off x="838201" y="2755243"/>
            <a:ext cx="3388545" cy="651755"/>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Profit Model-Switchboard</a:t>
            </a:r>
            <a:endParaRPr lang="zh-TW" altLang="en-US" sz="2000" dirty="0"/>
          </a:p>
        </p:txBody>
      </p:sp>
      <p:sp>
        <p:nvSpPr>
          <p:cNvPr id="6" name="矩形 5"/>
          <p:cNvSpPr/>
          <p:nvPr/>
        </p:nvSpPr>
        <p:spPr>
          <a:xfrm>
            <a:off x="4584827" y="2755243"/>
            <a:ext cx="3388545" cy="651755"/>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Process-User Generated</a:t>
            </a:r>
            <a:endParaRPr lang="zh-TW" altLang="en-US" sz="2000" dirty="0"/>
          </a:p>
        </p:txBody>
      </p:sp>
      <p:sp>
        <p:nvSpPr>
          <p:cNvPr id="8" name="矩形 7"/>
          <p:cNvSpPr/>
          <p:nvPr/>
        </p:nvSpPr>
        <p:spPr>
          <a:xfrm>
            <a:off x="8327680" y="2755243"/>
            <a:ext cx="3388545" cy="651755"/>
          </a:xfrm>
          <a:prstGeom prst="rect">
            <a:avLst/>
          </a:prstGeom>
          <a:solidFill>
            <a:srgbClr val="F2632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Service-User Communities/Support Systems</a:t>
            </a:r>
            <a:endParaRPr lang="zh-TW" altLang="en-US" sz="2000" dirty="0"/>
          </a:p>
        </p:txBody>
      </p:sp>
    </p:spTree>
    <p:extLst>
      <p:ext uri="{BB962C8B-B14F-4D97-AF65-F5344CB8AC3E}">
        <p14:creationId xmlns:p14="http://schemas.microsoft.com/office/powerpoint/2010/main" val="222463062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98077"/>
            <a:ext cx="10515600" cy="1325563"/>
          </a:xfrm>
        </p:spPr>
        <p:txBody>
          <a:bodyPr>
            <a:normAutofit fontScale="90000"/>
          </a:bodyPr>
          <a:lstStyle/>
          <a:p>
            <a:r>
              <a:rPr lang="en-US" altLang="zh-TW" sz="4900" b="1" dirty="0" smtClean="0">
                <a:solidFill>
                  <a:srgbClr val="F6911F"/>
                </a:solidFill>
              </a:rPr>
              <a:t>Exchange:</a:t>
            </a:r>
            <a:r>
              <a:rPr lang="en-US" altLang="zh-TW" sz="2800" dirty="0">
                <a:solidFill>
                  <a:srgbClr val="F6911F"/>
                </a:solidFill>
                <a:latin typeface="+mj-ea"/>
              </a:rPr>
              <a:t> </a:t>
            </a:r>
            <a:r>
              <a:rPr lang="en-US" altLang="zh-TW" sz="4900" dirty="0" err="1">
                <a:solidFill>
                  <a:srgbClr val="F6911F"/>
                </a:solidFill>
                <a:latin typeface="+mj-ea"/>
              </a:rPr>
              <a:t>Kickerstarter</a:t>
            </a:r>
            <a:r>
              <a:rPr lang="en-US" altLang="zh-TW" sz="2700" dirty="0">
                <a:solidFill>
                  <a:srgbClr val="F6911F"/>
                </a:solidFill>
              </a:rPr>
              <a:t/>
            </a:r>
            <a:br>
              <a:rPr lang="en-US" altLang="zh-TW" sz="2700" dirty="0">
                <a:solidFill>
                  <a:srgbClr val="F6911F"/>
                </a:solidFill>
              </a:rPr>
            </a:br>
            <a:r>
              <a:rPr lang="en-US" altLang="zh-TW" sz="2200" dirty="0">
                <a:solidFill>
                  <a:srgbClr val="F6911F"/>
                </a:solidFill>
                <a:latin typeface="+mj-ea"/>
              </a:rPr>
              <a:t>2009</a:t>
            </a:r>
            <a:r>
              <a:rPr lang="zh-TW" altLang="en-US" sz="2200" dirty="0">
                <a:solidFill>
                  <a:srgbClr val="F6911F"/>
                </a:solidFill>
                <a:latin typeface="+mj-ea"/>
              </a:rPr>
              <a:t>年</a:t>
            </a:r>
            <a:r>
              <a:rPr lang="en-US" altLang="zh-TW" sz="2200" dirty="0" err="1">
                <a:solidFill>
                  <a:srgbClr val="F6911F"/>
                </a:solidFill>
                <a:latin typeface="+mj-ea"/>
              </a:rPr>
              <a:t>Kickerstarter</a:t>
            </a:r>
            <a:r>
              <a:rPr lang="zh-TW" altLang="en-US" sz="2200" dirty="0">
                <a:solidFill>
                  <a:srgbClr val="F6911F"/>
                </a:solidFill>
                <a:latin typeface="+mj-ea"/>
              </a:rPr>
              <a:t>創立，迅速成為獨力產品開發者、藝術家</a:t>
            </a:r>
            <a:r>
              <a:rPr lang="en-US" altLang="zh-TW" sz="2200" dirty="0">
                <a:solidFill>
                  <a:srgbClr val="F6911F"/>
                </a:solidFill>
                <a:latin typeface="+mj-ea"/>
              </a:rPr>
              <a:t>‘</a:t>
            </a:r>
            <a:r>
              <a:rPr lang="zh-TW" altLang="en-US" sz="2200" dirty="0">
                <a:solidFill>
                  <a:srgbClr val="F6911F"/>
                </a:solidFill>
                <a:latin typeface="+mj-ea"/>
              </a:rPr>
              <a:t>作家與各領域創作者尋求認同與資助專案的地方。</a:t>
            </a:r>
          </a:p>
        </p:txBody>
      </p:sp>
      <p:sp>
        <p:nvSpPr>
          <p:cNvPr id="5" name="矩形 4"/>
          <p:cNvSpPr/>
          <p:nvPr/>
        </p:nvSpPr>
        <p:spPr>
          <a:xfrm>
            <a:off x="838200" y="3180757"/>
            <a:ext cx="3392545" cy="1677917"/>
          </a:xfrm>
          <a:prstGeom prst="rect">
            <a:avLst/>
          </a:prstGeom>
          <a:solidFill>
            <a:schemeClr val="bg1"/>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a:solidFill>
                  <a:schemeClr val="tx1"/>
                </a:solidFill>
              </a:rPr>
              <a:t>交易是從撮合個體與團體中抽成獲利，</a:t>
            </a:r>
            <a:r>
              <a:rPr lang="en-US" altLang="zh-TW" dirty="0" err="1">
                <a:solidFill>
                  <a:schemeClr val="tx1"/>
                </a:solidFill>
              </a:rPr>
              <a:t>Kickstarter</a:t>
            </a:r>
            <a:r>
              <a:rPr lang="zh-TW" altLang="en-US" dirty="0">
                <a:solidFill>
                  <a:schemeClr val="tx1"/>
                </a:solidFill>
              </a:rPr>
              <a:t>會從每項募資專案抽取</a:t>
            </a:r>
            <a:r>
              <a:rPr lang="en-US" altLang="zh-TW" dirty="0">
                <a:solidFill>
                  <a:schemeClr val="tx1"/>
                </a:solidFill>
              </a:rPr>
              <a:t>5%</a:t>
            </a:r>
            <a:r>
              <a:rPr lang="zh-TW" altLang="en-US" dirty="0">
                <a:solidFill>
                  <a:schemeClr val="tx1"/>
                </a:solidFill>
              </a:rPr>
              <a:t>的金額，</a:t>
            </a:r>
            <a:r>
              <a:rPr lang="en-US" altLang="zh-TW" dirty="0">
                <a:solidFill>
                  <a:schemeClr val="tx1"/>
                </a:solidFill>
              </a:rPr>
              <a:t>3</a:t>
            </a:r>
            <a:r>
              <a:rPr lang="zh-TW" altLang="en-US" dirty="0">
                <a:solidFill>
                  <a:schemeClr val="tx1"/>
                </a:solidFill>
              </a:rPr>
              <a:t>年來募資總額已突破</a:t>
            </a:r>
            <a:r>
              <a:rPr lang="en-US" altLang="zh-TW" dirty="0">
                <a:solidFill>
                  <a:schemeClr val="tx1"/>
                </a:solidFill>
              </a:rPr>
              <a:t>4</a:t>
            </a:r>
            <a:r>
              <a:rPr lang="zh-TW" altLang="en-US" dirty="0">
                <a:solidFill>
                  <a:schemeClr val="tx1"/>
                </a:solidFill>
              </a:rPr>
              <a:t>億美元。</a:t>
            </a:r>
          </a:p>
        </p:txBody>
      </p:sp>
      <p:sp>
        <p:nvSpPr>
          <p:cNvPr id="7" name="矩形 6"/>
          <p:cNvSpPr/>
          <p:nvPr/>
        </p:nvSpPr>
        <p:spPr>
          <a:xfrm>
            <a:off x="4584827" y="3180757"/>
            <a:ext cx="3388545" cy="1677917"/>
          </a:xfrm>
          <a:prstGeom prst="rect">
            <a:avLst/>
          </a:prstGeom>
          <a:solidFill>
            <a:schemeClr val="bg1"/>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a:solidFill>
                  <a:schemeClr val="tx1"/>
                </a:solidFill>
              </a:rPr>
              <a:t>交易平台的優點在於，一旦達到臨界規模，大抵上就能自給自足。</a:t>
            </a:r>
            <a:r>
              <a:rPr lang="en-US" altLang="zh-TW" dirty="0" err="1">
                <a:solidFill>
                  <a:schemeClr val="tx1"/>
                </a:solidFill>
              </a:rPr>
              <a:t>Kickstarter</a:t>
            </a:r>
            <a:r>
              <a:rPr lang="zh-TW" altLang="en-US" dirty="0">
                <a:solidFill>
                  <a:schemeClr val="tx1"/>
                </a:solidFill>
              </a:rPr>
              <a:t>只提供工具協助專案創作者製作內容而已。</a:t>
            </a:r>
          </a:p>
        </p:txBody>
      </p:sp>
      <p:sp>
        <p:nvSpPr>
          <p:cNvPr id="10" name="加號 9"/>
          <p:cNvSpPr/>
          <p:nvPr/>
        </p:nvSpPr>
        <p:spPr>
          <a:xfrm>
            <a:off x="4161089" y="3691099"/>
            <a:ext cx="495074" cy="463897"/>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11" name="加號 10"/>
          <p:cNvSpPr/>
          <p:nvPr/>
        </p:nvSpPr>
        <p:spPr>
          <a:xfrm>
            <a:off x="7903942" y="3691098"/>
            <a:ext cx="495074" cy="463897"/>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9" name="矩形 8"/>
          <p:cNvSpPr/>
          <p:nvPr/>
        </p:nvSpPr>
        <p:spPr>
          <a:xfrm>
            <a:off x="8327679" y="3271292"/>
            <a:ext cx="3392545" cy="1539247"/>
          </a:xfrm>
          <a:prstGeom prst="rect">
            <a:avLst/>
          </a:prstGeom>
          <a:solidFill>
            <a:schemeClr val="bg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dirty="0" err="1">
                <a:solidFill>
                  <a:schemeClr val="tx1"/>
                </a:solidFill>
              </a:rPr>
              <a:t>Kickstarter</a:t>
            </a:r>
            <a:r>
              <a:rPr lang="zh-TW" altLang="en-US" dirty="0">
                <a:solidFill>
                  <a:schemeClr val="tx1"/>
                </a:solidFill>
              </a:rPr>
              <a:t>撮合興奮的創業家與有興趣的消費者和投資者，針對專案的可取之處提供意見回饋與見解。</a:t>
            </a:r>
          </a:p>
        </p:txBody>
      </p:sp>
      <p:sp>
        <p:nvSpPr>
          <p:cNvPr id="4" name="矩形 3"/>
          <p:cNvSpPr/>
          <p:nvPr/>
        </p:nvSpPr>
        <p:spPr>
          <a:xfrm>
            <a:off x="838201" y="2755243"/>
            <a:ext cx="3388545" cy="651755"/>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Profit Model-Switchboard</a:t>
            </a:r>
            <a:endParaRPr lang="zh-TW" altLang="en-US" sz="2000" dirty="0"/>
          </a:p>
        </p:txBody>
      </p:sp>
      <p:sp>
        <p:nvSpPr>
          <p:cNvPr id="6" name="矩形 5"/>
          <p:cNvSpPr/>
          <p:nvPr/>
        </p:nvSpPr>
        <p:spPr>
          <a:xfrm>
            <a:off x="4584827" y="2755243"/>
            <a:ext cx="3388545" cy="651755"/>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Process-User Generated</a:t>
            </a:r>
            <a:endParaRPr lang="zh-TW" altLang="en-US" sz="2000" dirty="0"/>
          </a:p>
        </p:txBody>
      </p:sp>
      <p:sp>
        <p:nvSpPr>
          <p:cNvPr id="8" name="矩形 7"/>
          <p:cNvSpPr/>
          <p:nvPr/>
        </p:nvSpPr>
        <p:spPr>
          <a:xfrm>
            <a:off x="8327680" y="2755243"/>
            <a:ext cx="3388545" cy="651755"/>
          </a:xfrm>
          <a:prstGeom prst="rect">
            <a:avLst/>
          </a:prstGeom>
          <a:solidFill>
            <a:srgbClr val="F2632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Service-User Communities/Support Systems</a:t>
            </a:r>
            <a:endParaRPr lang="zh-TW" altLang="en-US" sz="2000" dirty="0"/>
          </a:p>
        </p:txBody>
      </p:sp>
    </p:spTree>
    <p:extLst>
      <p:ext uri="{BB962C8B-B14F-4D97-AF65-F5344CB8AC3E}">
        <p14:creationId xmlns:p14="http://schemas.microsoft.com/office/powerpoint/2010/main" val="274979423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txBox="1">
            <a:spLocks/>
          </p:cNvSpPr>
          <p:nvPr/>
        </p:nvSpPr>
        <p:spPr>
          <a:xfrm>
            <a:off x="838424" y="367789"/>
            <a:ext cx="9546203" cy="14063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TW" sz="4400" b="1" dirty="0">
                <a:solidFill>
                  <a:srgbClr val="F6911F"/>
                </a:solidFill>
              </a:rPr>
              <a:t>C</a:t>
            </a:r>
            <a:r>
              <a:rPr lang="en-US" altLang="zh-CN" sz="4400" b="1" dirty="0">
                <a:solidFill>
                  <a:srgbClr val="F6911F"/>
                </a:solidFill>
              </a:rPr>
              <a:t>ollaboration Creation</a:t>
            </a:r>
          </a:p>
          <a:p>
            <a:pPr algn="l"/>
            <a:r>
              <a:rPr lang="en-US" altLang="zh-TW" sz="2400" dirty="0">
                <a:solidFill>
                  <a:srgbClr val="F6911F"/>
                </a:solidFill>
              </a:rPr>
              <a:t>Connect communities with canvases and toolkits that encourage them to create offerings for you. </a:t>
            </a:r>
            <a:endParaRPr lang="zh-TW" altLang="en-US" sz="2400" dirty="0">
              <a:solidFill>
                <a:srgbClr val="F6911F"/>
              </a:solidFill>
            </a:endParaRPr>
          </a:p>
        </p:txBody>
      </p:sp>
      <p:grpSp>
        <p:nvGrpSpPr>
          <p:cNvPr id="7" name="群組 6"/>
          <p:cNvGrpSpPr/>
          <p:nvPr/>
        </p:nvGrpSpPr>
        <p:grpSpPr>
          <a:xfrm>
            <a:off x="677438" y="2301880"/>
            <a:ext cx="3293097" cy="1880506"/>
            <a:chOff x="4584826" y="2254312"/>
            <a:chExt cx="3195873" cy="1520983"/>
          </a:xfrm>
        </p:grpSpPr>
        <p:sp>
          <p:nvSpPr>
            <p:cNvPr id="8" name="矩形 7"/>
            <p:cNvSpPr/>
            <p:nvPr/>
          </p:nvSpPr>
          <p:spPr>
            <a:xfrm>
              <a:off x="4584826" y="2254312"/>
              <a:ext cx="3195873" cy="425514"/>
            </a:xfrm>
            <a:prstGeom prst="rect">
              <a:avLst/>
            </a:prstGeom>
            <a:solidFill>
              <a:srgbClr val="10C0D2"/>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Process-Crowdsourcing</a:t>
              </a:r>
              <a:endParaRPr lang="zh-TW" altLang="en-US" sz="2000" dirty="0"/>
            </a:p>
          </p:txBody>
        </p:sp>
        <p:sp>
          <p:nvSpPr>
            <p:cNvPr id="9" name="矩形 8"/>
            <p:cNvSpPr/>
            <p:nvPr/>
          </p:nvSpPr>
          <p:spPr>
            <a:xfrm>
              <a:off x="4584826" y="2679826"/>
              <a:ext cx="3195873" cy="1095469"/>
            </a:xfrm>
            <a:prstGeom prst="rect">
              <a:avLst/>
            </a:prstGeom>
            <a:solidFill>
              <a:schemeClr val="bg1"/>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Outsourcing high repeatability or high challenge work to other organization. </a:t>
              </a:r>
              <a:endParaRPr lang="zh-TW" altLang="en-US" sz="2000" dirty="0">
                <a:solidFill>
                  <a:schemeClr val="tx1"/>
                </a:solidFill>
              </a:endParaRPr>
            </a:p>
          </p:txBody>
        </p:sp>
      </p:grpSp>
      <p:grpSp>
        <p:nvGrpSpPr>
          <p:cNvPr id="11" name="群組 10"/>
          <p:cNvGrpSpPr/>
          <p:nvPr/>
        </p:nvGrpSpPr>
        <p:grpSpPr>
          <a:xfrm>
            <a:off x="4519154" y="2301880"/>
            <a:ext cx="3293097" cy="1880506"/>
            <a:chOff x="4584826" y="2254312"/>
            <a:chExt cx="3195873" cy="1520983"/>
          </a:xfrm>
        </p:grpSpPr>
        <p:sp>
          <p:nvSpPr>
            <p:cNvPr id="12" name="矩形 11"/>
            <p:cNvSpPr/>
            <p:nvPr/>
          </p:nvSpPr>
          <p:spPr>
            <a:xfrm>
              <a:off x="4584826" y="2254312"/>
              <a:ext cx="3195873" cy="425514"/>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Process-Process Automation</a:t>
              </a:r>
              <a:endParaRPr lang="zh-TW" altLang="en-US" sz="2000" dirty="0"/>
            </a:p>
          </p:txBody>
        </p:sp>
        <p:sp>
          <p:nvSpPr>
            <p:cNvPr id="13" name="矩形 12"/>
            <p:cNvSpPr/>
            <p:nvPr/>
          </p:nvSpPr>
          <p:spPr>
            <a:xfrm>
              <a:off x="4584826" y="2679826"/>
              <a:ext cx="3195873" cy="1095469"/>
            </a:xfrm>
            <a:prstGeom prst="rect">
              <a:avLst/>
            </a:prstGeom>
            <a:solidFill>
              <a:schemeClr val="bg1"/>
            </a:solidFill>
            <a:ln>
              <a:solidFill>
                <a:srgbClr val="10C0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Using instrument and infrastructure to manage routine activities.</a:t>
              </a:r>
              <a:endParaRPr lang="zh-TW" altLang="en-US" sz="2000" dirty="0">
                <a:solidFill>
                  <a:schemeClr val="tx1"/>
                </a:solidFill>
              </a:endParaRPr>
            </a:p>
          </p:txBody>
        </p:sp>
      </p:grpSp>
      <p:grpSp>
        <p:nvGrpSpPr>
          <p:cNvPr id="14" name="群組 13"/>
          <p:cNvGrpSpPr/>
          <p:nvPr/>
        </p:nvGrpSpPr>
        <p:grpSpPr>
          <a:xfrm>
            <a:off x="8320425" y="2301880"/>
            <a:ext cx="3296986" cy="1880506"/>
            <a:chOff x="834427" y="4551676"/>
            <a:chExt cx="3199647" cy="1520983"/>
          </a:xfrm>
        </p:grpSpPr>
        <p:sp>
          <p:nvSpPr>
            <p:cNvPr id="15" name="矩形 14"/>
            <p:cNvSpPr/>
            <p:nvPr/>
          </p:nvSpPr>
          <p:spPr>
            <a:xfrm>
              <a:off x="834428" y="4551676"/>
              <a:ext cx="3199646" cy="425514"/>
            </a:xfrm>
            <a:prstGeom prst="rect">
              <a:avLst/>
            </a:prstGeom>
            <a:solidFill>
              <a:srgbClr val="F2632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ts val="1600"/>
                </a:lnSpc>
              </a:pPr>
              <a:r>
                <a:rPr lang="en-US" altLang="zh-TW" sz="2000" dirty="0">
                  <a:solidFill>
                    <a:prstClr val="white"/>
                  </a:solidFill>
                </a:rPr>
                <a:t>User Communities/</a:t>
              </a:r>
            </a:p>
            <a:p>
              <a:pPr lvl="0" algn="ctr">
                <a:lnSpc>
                  <a:spcPts val="1600"/>
                </a:lnSpc>
              </a:pPr>
              <a:r>
                <a:rPr lang="en-US" altLang="zh-TW" sz="2000" dirty="0">
                  <a:solidFill>
                    <a:prstClr val="white"/>
                  </a:solidFill>
                </a:rPr>
                <a:t>Support Systems</a:t>
              </a:r>
              <a:endParaRPr lang="zh-TW" altLang="en-US" sz="2000" dirty="0">
                <a:solidFill>
                  <a:prstClr val="white"/>
                </a:solidFill>
              </a:endParaRPr>
            </a:p>
          </p:txBody>
        </p:sp>
        <p:sp>
          <p:nvSpPr>
            <p:cNvPr id="16" name="矩形 15"/>
            <p:cNvSpPr/>
            <p:nvPr/>
          </p:nvSpPr>
          <p:spPr>
            <a:xfrm>
              <a:off x="834427" y="4977190"/>
              <a:ext cx="3199646" cy="1095469"/>
            </a:xfrm>
            <a:prstGeom prst="rect">
              <a:avLst/>
            </a:prstGeom>
            <a:solidFill>
              <a:schemeClr val="bg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Provide a communal resource for product/service support, use and extension.</a:t>
              </a:r>
              <a:endParaRPr lang="zh-TW" altLang="en-US" sz="2000" dirty="0">
                <a:solidFill>
                  <a:schemeClr val="tx1"/>
                </a:solidFill>
              </a:endParaRPr>
            </a:p>
          </p:txBody>
        </p:sp>
      </p:grpSp>
      <p:grpSp>
        <p:nvGrpSpPr>
          <p:cNvPr id="18" name="群組 17"/>
          <p:cNvGrpSpPr/>
          <p:nvPr/>
        </p:nvGrpSpPr>
        <p:grpSpPr>
          <a:xfrm>
            <a:off x="673664" y="4542984"/>
            <a:ext cx="3296986" cy="1880506"/>
            <a:chOff x="834427" y="4551676"/>
            <a:chExt cx="3199647" cy="1520983"/>
          </a:xfrm>
        </p:grpSpPr>
        <p:sp>
          <p:nvSpPr>
            <p:cNvPr id="19" name="矩形 18"/>
            <p:cNvSpPr/>
            <p:nvPr/>
          </p:nvSpPr>
          <p:spPr>
            <a:xfrm>
              <a:off x="834428" y="4551676"/>
              <a:ext cx="3199646" cy="425514"/>
            </a:xfrm>
            <a:prstGeom prst="rect">
              <a:avLst/>
            </a:prstGeom>
            <a:solidFill>
              <a:srgbClr val="F2632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Brand- Values </a:t>
              </a:r>
              <a:r>
                <a:rPr lang="en-US" altLang="zh-TW" sz="2000" dirty="0"/>
                <a:t>Alignment</a:t>
              </a:r>
              <a:endParaRPr lang="zh-TW" altLang="en-US" sz="2000" dirty="0"/>
            </a:p>
          </p:txBody>
        </p:sp>
        <p:sp>
          <p:nvSpPr>
            <p:cNvPr id="20" name="矩形 19"/>
            <p:cNvSpPr/>
            <p:nvPr/>
          </p:nvSpPr>
          <p:spPr>
            <a:xfrm>
              <a:off x="834427" y="4977190"/>
              <a:ext cx="3199646" cy="1095469"/>
            </a:xfrm>
            <a:prstGeom prst="rect">
              <a:avLst/>
            </a:prstGeom>
            <a:solidFill>
              <a:schemeClr val="bg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Let your brand represent an idea and convey consistency in every part of company.</a:t>
              </a:r>
              <a:endParaRPr lang="zh-TW" altLang="en-US" sz="2000" dirty="0">
                <a:solidFill>
                  <a:schemeClr val="tx1"/>
                </a:solidFill>
              </a:endParaRPr>
            </a:p>
          </p:txBody>
        </p:sp>
      </p:grpSp>
      <p:grpSp>
        <p:nvGrpSpPr>
          <p:cNvPr id="21" name="群組 20"/>
          <p:cNvGrpSpPr/>
          <p:nvPr/>
        </p:nvGrpSpPr>
        <p:grpSpPr>
          <a:xfrm>
            <a:off x="4519154" y="4542984"/>
            <a:ext cx="3325374" cy="1880506"/>
            <a:chOff x="834427" y="4551676"/>
            <a:chExt cx="3227197" cy="1520983"/>
          </a:xfrm>
        </p:grpSpPr>
        <p:sp>
          <p:nvSpPr>
            <p:cNvPr id="22" name="矩形 21"/>
            <p:cNvSpPr/>
            <p:nvPr/>
          </p:nvSpPr>
          <p:spPr>
            <a:xfrm>
              <a:off x="861978" y="4551676"/>
              <a:ext cx="3199646" cy="425514"/>
            </a:xfrm>
            <a:prstGeom prst="rect">
              <a:avLst/>
            </a:prstGeom>
            <a:solidFill>
              <a:srgbClr val="F2632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ts val="1600"/>
                </a:lnSpc>
              </a:pPr>
              <a:r>
                <a:rPr lang="en-US" altLang="zh-TW" sz="2000" dirty="0" smtClean="0">
                  <a:solidFill>
                    <a:prstClr val="white"/>
                  </a:solidFill>
                </a:rPr>
                <a:t>Customer engagement- S</a:t>
              </a:r>
              <a:r>
                <a:rPr lang="en-US" altLang="zh-CN" sz="2000" dirty="0" smtClean="0">
                  <a:solidFill>
                    <a:prstClr val="white"/>
                  </a:solidFill>
                </a:rPr>
                <a:t>tatus </a:t>
              </a:r>
              <a:r>
                <a:rPr lang="en-US" altLang="zh-CN" sz="2000" dirty="0">
                  <a:solidFill>
                    <a:prstClr val="white"/>
                  </a:solidFill>
                </a:rPr>
                <a:t>and </a:t>
              </a:r>
              <a:r>
                <a:rPr lang="en-US" altLang="zh-CN" sz="2000" dirty="0" smtClean="0">
                  <a:solidFill>
                    <a:prstClr val="white"/>
                  </a:solidFill>
                </a:rPr>
                <a:t>Recognition</a:t>
              </a:r>
              <a:endParaRPr lang="zh-TW" altLang="en-US" sz="2000" dirty="0">
                <a:solidFill>
                  <a:prstClr val="white"/>
                </a:solidFill>
              </a:endParaRPr>
            </a:p>
          </p:txBody>
        </p:sp>
        <p:sp>
          <p:nvSpPr>
            <p:cNvPr id="23" name="矩形 22"/>
            <p:cNvSpPr/>
            <p:nvPr/>
          </p:nvSpPr>
          <p:spPr>
            <a:xfrm>
              <a:off x="834427" y="4977190"/>
              <a:ext cx="3199646" cy="1095469"/>
            </a:xfrm>
            <a:prstGeom prst="rect">
              <a:avLst/>
            </a:prstGeom>
            <a:solidFill>
              <a:schemeClr val="bg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Provide meaningful clues, let users and interact</a:t>
              </a:r>
              <a:r>
                <a:rPr lang="en-US" altLang="zh-CN" sz="2000" dirty="0">
                  <a:solidFill>
                    <a:schemeClr val="tx1"/>
                  </a:solidFill>
                </a:rPr>
                <a:t>ion</a:t>
              </a:r>
              <a:r>
                <a:rPr lang="en-US" altLang="zh-TW" sz="2000" dirty="0">
                  <a:solidFill>
                    <a:schemeClr val="tx1"/>
                  </a:solidFill>
                </a:rPr>
                <a:t> with him to understand the characteristic of his identity</a:t>
              </a:r>
              <a:endParaRPr lang="zh-TW" altLang="en-US" sz="2000" dirty="0">
                <a:solidFill>
                  <a:schemeClr val="tx1"/>
                </a:solidFill>
              </a:endParaRPr>
            </a:p>
          </p:txBody>
        </p:sp>
      </p:grpSp>
      <p:sp>
        <p:nvSpPr>
          <p:cNvPr id="24" name="加號 23"/>
          <p:cNvSpPr/>
          <p:nvPr/>
        </p:nvSpPr>
        <p:spPr>
          <a:xfrm>
            <a:off x="11681965" y="2948110"/>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25" name="加號 24"/>
          <p:cNvSpPr/>
          <p:nvPr/>
        </p:nvSpPr>
        <p:spPr>
          <a:xfrm>
            <a:off x="4018545" y="5275503"/>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26" name="加號 25"/>
          <p:cNvSpPr/>
          <p:nvPr/>
        </p:nvSpPr>
        <p:spPr>
          <a:xfrm>
            <a:off x="7844528" y="2949997"/>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27" name="加號 26"/>
          <p:cNvSpPr/>
          <p:nvPr/>
        </p:nvSpPr>
        <p:spPr>
          <a:xfrm>
            <a:off x="4070751" y="3001941"/>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Tree>
    <p:extLst>
      <p:ext uri="{BB962C8B-B14F-4D97-AF65-F5344CB8AC3E}">
        <p14:creationId xmlns:p14="http://schemas.microsoft.com/office/powerpoint/2010/main" val="220241289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txBox="1">
            <a:spLocks/>
          </p:cNvSpPr>
          <p:nvPr/>
        </p:nvSpPr>
        <p:spPr>
          <a:xfrm>
            <a:off x="846662" y="268933"/>
            <a:ext cx="9546203" cy="14063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TW" sz="4400" b="1" dirty="0">
                <a:solidFill>
                  <a:srgbClr val="F6911F"/>
                </a:solidFill>
              </a:rPr>
              <a:t>C</a:t>
            </a:r>
            <a:r>
              <a:rPr lang="en-US" altLang="zh-CN" sz="4400" b="1" dirty="0">
                <a:solidFill>
                  <a:srgbClr val="F6911F"/>
                </a:solidFill>
              </a:rPr>
              <a:t>ollaboration </a:t>
            </a:r>
            <a:r>
              <a:rPr lang="en-US" altLang="zh-CN" sz="4400" b="1" dirty="0" smtClean="0">
                <a:solidFill>
                  <a:srgbClr val="F6911F"/>
                </a:solidFill>
              </a:rPr>
              <a:t>Creation:</a:t>
            </a:r>
            <a:r>
              <a:rPr lang="en-US" altLang="zh-TW" sz="4400" dirty="0">
                <a:solidFill>
                  <a:srgbClr val="F6911F"/>
                </a:solidFill>
                <a:latin typeface="+mj-ea"/>
              </a:rPr>
              <a:t> </a:t>
            </a:r>
            <a:r>
              <a:rPr lang="en-US" altLang="zh-TW" sz="4400" dirty="0" err="1">
                <a:solidFill>
                  <a:srgbClr val="F6911F"/>
                </a:solidFill>
                <a:latin typeface="+mj-ea"/>
              </a:rPr>
              <a:t>T</a:t>
            </a:r>
            <a:r>
              <a:rPr lang="en-US" altLang="zh-CN" sz="4400" dirty="0" err="1">
                <a:solidFill>
                  <a:srgbClr val="F6911F"/>
                </a:solidFill>
                <a:latin typeface="+mj-ea"/>
              </a:rPr>
              <a:t>hreadless</a:t>
            </a:r>
            <a:endParaRPr lang="en-US" altLang="zh-CN" sz="4400" b="1" dirty="0">
              <a:solidFill>
                <a:srgbClr val="F6911F"/>
              </a:solidFill>
            </a:endParaRPr>
          </a:p>
          <a:p>
            <a:pPr algn="l"/>
            <a:r>
              <a:rPr lang="en-US" altLang="zh-TW" sz="2000" dirty="0" err="1">
                <a:solidFill>
                  <a:srgbClr val="F6911F"/>
                </a:solidFill>
                <a:latin typeface="+mj-ea"/>
              </a:rPr>
              <a:t>T</a:t>
            </a:r>
            <a:r>
              <a:rPr lang="en-US" altLang="zh-CN" sz="2000" dirty="0" err="1">
                <a:solidFill>
                  <a:srgbClr val="F6911F"/>
                </a:solidFill>
                <a:latin typeface="+mj-ea"/>
              </a:rPr>
              <a:t>hreadless</a:t>
            </a:r>
            <a:r>
              <a:rPr lang="zh-CN" altLang="en-US" sz="2000" dirty="0">
                <a:solidFill>
                  <a:srgbClr val="F6911F"/>
                </a:solidFill>
                <a:latin typeface="+mj-ea"/>
              </a:rPr>
              <a:t>是一家沒有時尚設計師的時尚公司，它是從線上社</a:t>
            </a:r>
            <a:r>
              <a:rPr lang="zh-TW" altLang="en-US" sz="2000" dirty="0">
                <a:solidFill>
                  <a:srgbClr val="F6911F"/>
                </a:solidFill>
                <a:latin typeface="+mj-ea"/>
              </a:rPr>
              <a:t>群</a:t>
            </a:r>
            <a:r>
              <a:rPr lang="zh-CN" altLang="en-US" sz="2000" dirty="0">
                <a:solidFill>
                  <a:srgbClr val="F6911F"/>
                </a:solidFill>
                <a:latin typeface="+mj-ea"/>
              </a:rPr>
              <a:t>取得設計，社</a:t>
            </a:r>
            <a:r>
              <a:rPr lang="zh-TW" altLang="en-US" sz="2000" dirty="0">
                <a:solidFill>
                  <a:srgbClr val="F6911F"/>
                </a:solidFill>
                <a:latin typeface="+mj-ea"/>
              </a:rPr>
              <a:t>群</a:t>
            </a:r>
            <a:r>
              <a:rPr lang="zh-CN" altLang="en-US" sz="2000" dirty="0">
                <a:solidFill>
                  <a:srgbClr val="F6911F"/>
                </a:solidFill>
                <a:latin typeface="+mj-ea"/>
              </a:rPr>
              <a:t>由買家和設計貢獻者所組成。</a:t>
            </a:r>
            <a:endParaRPr lang="zh-TW" altLang="en-US" sz="2000" dirty="0">
              <a:solidFill>
                <a:srgbClr val="F6911F"/>
              </a:solidFill>
              <a:latin typeface="+mj-ea"/>
            </a:endParaRPr>
          </a:p>
        </p:txBody>
      </p:sp>
      <p:grpSp>
        <p:nvGrpSpPr>
          <p:cNvPr id="7" name="群組 6"/>
          <p:cNvGrpSpPr/>
          <p:nvPr/>
        </p:nvGrpSpPr>
        <p:grpSpPr>
          <a:xfrm>
            <a:off x="673664" y="2301880"/>
            <a:ext cx="3296871" cy="1880506"/>
            <a:chOff x="4584826" y="2254312"/>
            <a:chExt cx="3195873" cy="1520983"/>
          </a:xfrm>
        </p:grpSpPr>
        <p:sp>
          <p:nvSpPr>
            <p:cNvPr id="8" name="矩形 7"/>
            <p:cNvSpPr/>
            <p:nvPr/>
          </p:nvSpPr>
          <p:spPr>
            <a:xfrm>
              <a:off x="4584826" y="2254312"/>
              <a:ext cx="3195873" cy="425514"/>
            </a:xfrm>
            <a:prstGeom prst="rect">
              <a:avLst/>
            </a:prstGeom>
            <a:solidFill>
              <a:srgbClr val="10C0D2"/>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Process-Crowdsourcing</a:t>
              </a:r>
              <a:endParaRPr lang="zh-TW" altLang="en-US" sz="2000" dirty="0"/>
            </a:p>
          </p:txBody>
        </p:sp>
        <p:sp>
          <p:nvSpPr>
            <p:cNvPr id="9" name="矩形 8"/>
            <p:cNvSpPr/>
            <p:nvPr/>
          </p:nvSpPr>
          <p:spPr>
            <a:xfrm>
              <a:off x="4584826" y="2679826"/>
              <a:ext cx="3195873" cy="1095469"/>
            </a:xfrm>
            <a:prstGeom prst="rect">
              <a:avLst/>
            </a:prstGeom>
            <a:solidFill>
              <a:schemeClr val="bg1"/>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dirty="0" err="1">
                  <a:solidFill>
                    <a:schemeClr val="tx1"/>
                  </a:solidFill>
                  <a:latin typeface="+mj-ea"/>
                  <a:ea typeface="+mj-ea"/>
                </a:rPr>
                <a:t>Threadless</a:t>
              </a:r>
              <a:r>
                <a:rPr lang="zh-CN" altLang="en-US" dirty="0">
                  <a:solidFill>
                    <a:schemeClr val="tx1"/>
                  </a:solidFill>
                  <a:latin typeface="+mj-ea"/>
                  <a:ea typeface="+mj-ea"/>
                </a:rPr>
                <a:t>從社</a:t>
              </a:r>
              <a:r>
                <a:rPr lang="zh-TW" altLang="en-US" dirty="0">
                  <a:solidFill>
                    <a:schemeClr val="tx1"/>
                  </a:solidFill>
                  <a:latin typeface="+mj-ea"/>
                  <a:ea typeface="+mj-ea"/>
                </a:rPr>
                <a:t>群</a:t>
              </a:r>
              <a:r>
                <a:rPr lang="zh-CN" altLang="en-US" dirty="0">
                  <a:solidFill>
                    <a:schemeClr val="tx1"/>
                  </a:solidFill>
                  <a:latin typeface="+mj-ea"/>
                  <a:ea typeface="+mj-ea"/>
                </a:rPr>
                <a:t>的設計師</a:t>
              </a:r>
              <a:r>
                <a:rPr lang="zh-TW" altLang="en-US" dirty="0">
                  <a:solidFill>
                    <a:schemeClr val="tx1"/>
                  </a:solidFill>
                  <a:latin typeface="+mj-ea"/>
                  <a:ea typeface="+mj-ea"/>
                </a:rPr>
                <a:t>取得</a:t>
              </a:r>
              <a:r>
                <a:rPr lang="en-US" altLang="zh-CN" dirty="0">
                  <a:solidFill>
                    <a:schemeClr val="tx1"/>
                  </a:solidFill>
                  <a:latin typeface="+mj-ea"/>
                  <a:ea typeface="+mj-ea"/>
                </a:rPr>
                <a:t>T</a:t>
              </a:r>
              <a:r>
                <a:rPr lang="zh-CN" altLang="en-US" dirty="0">
                  <a:solidFill>
                    <a:schemeClr val="tx1"/>
                  </a:solidFill>
                  <a:latin typeface="+mj-ea"/>
                  <a:ea typeface="+mj-ea"/>
                </a:rPr>
                <a:t>恤和其他產品的設計。設計獲得生產時，藝術家可收到現金和購物券。</a:t>
              </a:r>
              <a:endParaRPr lang="zh-TW" altLang="en-US" dirty="0">
                <a:solidFill>
                  <a:schemeClr val="tx1"/>
                </a:solidFill>
                <a:latin typeface="+mj-ea"/>
                <a:ea typeface="+mj-ea"/>
              </a:endParaRPr>
            </a:p>
          </p:txBody>
        </p:sp>
      </p:grpSp>
      <p:grpSp>
        <p:nvGrpSpPr>
          <p:cNvPr id="11" name="群組 10"/>
          <p:cNvGrpSpPr/>
          <p:nvPr/>
        </p:nvGrpSpPr>
        <p:grpSpPr>
          <a:xfrm>
            <a:off x="4519154" y="2301880"/>
            <a:ext cx="3293097" cy="1880506"/>
            <a:chOff x="4584826" y="2254312"/>
            <a:chExt cx="3195873" cy="1520983"/>
          </a:xfrm>
        </p:grpSpPr>
        <p:sp>
          <p:nvSpPr>
            <p:cNvPr id="12" name="矩形 11"/>
            <p:cNvSpPr/>
            <p:nvPr/>
          </p:nvSpPr>
          <p:spPr>
            <a:xfrm>
              <a:off x="4584826" y="2254312"/>
              <a:ext cx="3195873" cy="425514"/>
            </a:xfrm>
            <a:prstGeom prst="rect">
              <a:avLst/>
            </a:prstGeom>
            <a:solidFill>
              <a:srgbClr val="00B2CE"/>
            </a:solidFill>
            <a:ln>
              <a:solidFill>
                <a:srgbClr val="00B2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Process-Process Automation</a:t>
              </a:r>
              <a:endParaRPr lang="zh-TW" altLang="en-US" sz="2000" dirty="0"/>
            </a:p>
          </p:txBody>
        </p:sp>
        <p:sp>
          <p:nvSpPr>
            <p:cNvPr id="13" name="矩形 12"/>
            <p:cNvSpPr/>
            <p:nvPr/>
          </p:nvSpPr>
          <p:spPr>
            <a:xfrm>
              <a:off x="4584826" y="2679826"/>
              <a:ext cx="3195873" cy="1095469"/>
            </a:xfrm>
            <a:prstGeom prst="rect">
              <a:avLst/>
            </a:prstGeom>
            <a:solidFill>
              <a:schemeClr val="bg1"/>
            </a:solidFill>
            <a:ln>
              <a:solidFill>
                <a:srgbClr val="10C0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dirty="0">
                <a:solidFill>
                  <a:schemeClr val="tx1"/>
                </a:solidFill>
              </a:endParaRPr>
            </a:p>
          </p:txBody>
        </p:sp>
      </p:grpSp>
      <p:grpSp>
        <p:nvGrpSpPr>
          <p:cNvPr id="14" name="群組 13"/>
          <p:cNvGrpSpPr/>
          <p:nvPr/>
        </p:nvGrpSpPr>
        <p:grpSpPr>
          <a:xfrm>
            <a:off x="8320425" y="2301880"/>
            <a:ext cx="3296986" cy="1880506"/>
            <a:chOff x="834427" y="4551676"/>
            <a:chExt cx="3199647" cy="1520983"/>
          </a:xfrm>
        </p:grpSpPr>
        <p:sp>
          <p:nvSpPr>
            <p:cNvPr id="15" name="矩形 14"/>
            <p:cNvSpPr/>
            <p:nvPr/>
          </p:nvSpPr>
          <p:spPr>
            <a:xfrm>
              <a:off x="834428" y="4551676"/>
              <a:ext cx="3199646" cy="425514"/>
            </a:xfrm>
            <a:prstGeom prst="rect">
              <a:avLst/>
            </a:prstGeom>
            <a:solidFill>
              <a:srgbClr val="F2632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ts val="1600"/>
                </a:lnSpc>
              </a:pPr>
              <a:r>
                <a:rPr lang="en-US" altLang="zh-TW" sz="2000" dirty="0">
                  <a:solidFill>
                    <a:prstClr val="white"/>
                  </a:solidFill>
                </a:rPr>
                <a:t>User Communities/</a:t>
              </a:r>
            </a:p>
            <a:p>
              <a:pPr lvl="0" algn="ctr">
                <a:lnSpc>
                  <a:spcPts val="1600"/>
                </a:lnSpc>
              </a:pPr>
              <a:r>
                <a:rPr lang="en-US" altLang="zh-TW" sz="2000" dirty="0">
                  <a:solidFill>
                    <a:prstClr val="white"/>
                  </a:solidFill>
                </a:rPr>
                <a:t>Support Systems</a:t>
              </a:r>
              <a:endParaRPr lang="zh-TW" altLang="en-US" sz="2000" dirty="0">
                <a:solidFill>
                  <a:prstClr val="white"/>
                </a:solidFill>
              </a:endParaRPr>
            </a:p>
          </p:txBody>
        </p:sp>
        <p:sp>
          <p:nvSpPr>
            <p:cNvPr id="16" name="矩形 15"/>
            <p:cNvSpPr/>
            <p:nvPr/>
          </p:nvSpPr>
          <p:spPr>
            <a:xfrm>
              <a:off x="834427" y="4977190"/>
              <a:ext cx="3199646" cy="1095469"/>
            </a:xfrm>
            <a:prstGeom prst="rect">
              <a:avLst/>
            </a:prstGeom>
            <a:solidFill>
              <a:schemeClr val="bg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dirty="0">
                  <a:solidFill>
                    <a:schemeClr val="tx1"/>
                  </a:solidFill>
                  <a:latin typeface="+mj-ea"/>
                  <a:ea typeface="+mj-ea"/>
                </a:rPr>
                <a:t>藝術家透過論壇和</a:t>
              </a:r>
              <a:r>
                <a:rPr lang="en-US" altLang="zh-CN" dirty="0" err="1">
                  <a:solidFill>
                    <a:schemeClr val="tx1"/>
                  </a:solidFill>
                  <a:latin typeface="+mj-ea"/>
                  <a:ea typeface="+mj-ea"/>
                </a:rPr>
                <a:t>Threadless</a:t>
              </a:r>
              <a:r>
                <a:rPr lang="zh-CN" altLang="en-US" dirty="0">
                  <a:solidFill>
                    <a:schemeClr val="tx1"/>
                  </a:solidFill>
                  <a:latin typeface="+mj-ea"/>
                  <a:ea typeface="+mj-ea"/>
                </a:rPr>
                <a:t>社</a:t>
              </a:r>
              <a:r>
                <a:rPr lang="zh-TW" altLang="en-US" dirty="0">
                  <a:solidFill>
                    <a:schemeClr val="tx1"/>
                  </a:solidFill>
                  <a:latin typeface="+mj-ea"/>
                  <a:ea typeface="+mj-ea"/>
                </a:rPr>
                <a:t>群</a:t>
              </a:r>
              <a:r>
                <a:rPr lang="zh-CN" altLang="en-US" dirty="0">
                  <a:solidFill>
                    <a:schemeClr val="tx1"/>
                  </a:solidFill>
                  <a:latin typeface="+mj-ea"/>
                  <a:ea typeface="+mj-ea"/>
                </a:rPr>
                <a:t>互動，請使用者評論其設計，並提供建議和意見。</a:t>
              </a:r>
              <a:endParaRPr lang="zh-TW" altLang="en-US" dirty="0">
                <a:solidFill>
                  <a:schemeClr val="tx1"/>
                </a:solidFill>
                <a:latin typeface="+mj-ea"/>
                <a:ea typeface="+mj-ea"/>
              </a:endParaRPr>
            </a:p>
          </p:txBody>
        </p:sp>
      </p:grpSp>
      <p:grpSp>
        <p:nvGrpSpPr>
          <p:cNvPr id="18" name="群組 17"/>
          <p:cNvGrpSpPr/>
          <p:nvPr/>
        </p:nvGrpSpPr>
        <p:grpSpPr>
          <a:xfrm>
            <a:off x="673664" y="4542984"/>
            <a:ext cx="3296986" cy="1880506"/>
            <a:chOff x="834427" y="4551676"/>
            <a:chExt cx="3199647" cy="1520983"/>
          </a:xfrm>
        </p:grpSpPr>
        <p:sp>
          <p:nvSpPr>
            <p:cNvPr id="19" name="矩形 18"/>
            <p:cNvSpPr/>
            <p:nvPr/>
          </p:nvSpPr>
          <p:spPr>
            <a:xfrm>
              <a:off x="834428" y="4551676"/>
              <a:ext cx="3199646" cy="425514"/>
            </a:xfrm>
            <a:prstGeom prst="rect">
              <a:avLst/>
            </a:prstGeom>
            <a:solidFill>
              <a:srgbClr val="F2632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Brand-Values </a:t>
              </a:r>
              <a:r>
                <a:rPr lang="en-US" altLang="zh-TW" sz="2000" dirty="0"/>
                <a:t>Alignment</a:t>
              </a:r>
              <a:endParaRPr lang="zh-TW" altLang="en-US" sz="2000" dirty="0"/>
            </a:p>
          </p:txBody>
        </p:sp>
        <p:sp>
          <p:nvSpPr>
            <p:cNvPr id="20" name="矩形 19"/>
            <p:cNvSpPr/>
            <p:nvPr/>
          </p:nvSpPr>
          <p:spPr>
            <a:xfrm>
              <a:off x="834427" y="4977190"/>
              <a:ext cx="3199646" cy="1095469"/>
            </a:xfrm>
            <a:prstGeom prst="rect">
              <a:avLst/>
            </a:prstGeom>
            <a:solidFill>
              <a:schemeClr val="bg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dirty="0" err="1">
                  <a:solidFill>
                    <a:schemeClr val="tx1"/>
                  </a:solidFill>
                  <a:latin typeface="+mj-ea"/>
                  <a:ea typeface="+mj-ea"/>
                </a:rPr>
                <a:t>T</a:t>
              </a:r>
              <a:r>
                <a:rPr lang="en-US" altLang="zh-CN" dirty="0" err="1">
                  <a:solidFill>
                    <a:schemeClr val="tx1"/>
                  </a:solidFill>
                  <a:latin typeface="+mj-ea"/>
                  <a:ea typeface="+mj-ea"/>
                </a:rPr>
                <a:t>hreadless</a:t>
              </a:r>
              <a:r>
                <a:rPr lang="zh-CN" altLang="en-US" dirty="0">
                  <a:solidFill>
                    <a:schemeClr val="tx1"/>
                  </a:solidFill>
                  <a:latin typeface="+mj-ea"/>
                  <a:ea typeface="+mj-ea"/>
                </a:rPr>
                <a:t>始終主張，獨立藝術家才是事業的核心。</a:t>
              </a:r>
              <a:endParaRPr lang="zh-TW" altLang="en-US" dirty="0">
                <a:solidFill>
                  <a:schemeClr val="tx1"/>
                </a:solidFill>
                <a:latin typeface="+mj-ea"/>
                <a:ea typeface="+mj-ea"/>
              </a:endParaRPr>
            </a:p>
          </p:txBody>
        </p:sp>
      </p:grpSp>
      <p:grpSp>
        <p:nvGrpSpPr>
          <p:cNvPr id="21" name="群組 20"/>
          <p:cNvGrpSpPr/>
          <p:nvPr/>
        </p:nvGrpSpPr>
        <p:grpSpPr>
          <a:xfrm>
            <a:off x="4519154" y="4542984"/>
            <a:ext cx="3296986" cy="1880506"/>
            <a:chOff x="834427" y="4551676"/>
            <a:chExt cx="3199647" cy="1520983"/>
          </a:xfrm>
        </p:grpSpPr>
        <p:sp>
          <p:nvSpPr>
            <p:cNvPr id="22" name="矩形 21"/>
            <p:cNvSpPr/>
            <p:nvPr/>
          </p:nvSpPr>
          <p:spPr>
            <a:xfrm>
              <a:off x="834428" y="4551676"/>
              <a:ext cx="3199646" cy="425514"/>
            </a:xfrm>
            <a:prstGeom prst="rect">
              <a:avLst/>
            </a:prstGeom>
            <a:solidFill>
              <a:srgbClr val="F2632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ts val="1600"/>
                </a:lnSpc>
              </a:pPr>
              <a:r>
                <a:rPr lang="en-US" altLang="zh-TW" sz="2000" dirty="0">
                  <a:solidFill>
                    <a:prstClr val="white"/>
                  </a:solidFill>
                </a:rPr>
                <a:t>Customer engagement- S</a:t>
              </a:r>
              <a:r>
                <a:rPr lang="en-US" altLang="zh-CN" sz="2000" dirty="0" smtClean="0">
                  <a:solidFill>
                    <a:prstClr val="white"/>
                  </a:solidFill>
                </a:rPr>
                <a:t>tatus </a:t>
              </a:r>
              <a:r>
                <a:rPr lang="en-US" altLang="zh-CN" sz="2000" dirty="0">
                  <a:solidFill>
                    <a:prstClr val="white"/>
                  </a:solidFill>
                </a:rPr>
                <a:t>and Recognition</a:t>
              </a:r>
              <a:endParaRPr lang="zh-TW" altLang="en-US" sz="2000" dirty="0">
                <a:solidFill>
                  <a:prstClr val="white"/>
                </a:solidFill>
              </a:endParaRPr>
            </a:p>
          </p:txBody>
        </p:sp>
        <p:sp>
          <p:nvSpPr>
            <p:cNvPr id="23" name="矩形 22"/>
            <p:cNvSpPr/>
            <p:nvPr/>
          </p:nvSpPr>
          <p:spPr>
            <a:xfrm>
              <a:off x="834427" y="4977190"/>
              <a:ext cx="3199646" cy="1095469"/>
            </a:xfrm>
            <a:prstGeom prst="rect">
              <a:avLst/>
            </a:prstGeom>
            <a:solidFill>
              <a:schemeClr val="bg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dirty="0">
                  <a:solidFill>
                    <a:schemeClr val="tx1"/>
                  </a:solidFill>
                  <a:latin typeface="+mj-ea"/>
                  <a:ea typeface="+mj-ea"/>
                </a:rPr>
                <a:t>藝術家因爲獲得的物質獎勵以及個人創造得以實現，會持續創作，評論者會發表評論則是出於對社</a:t>
              </a:r>
              <a:r>
                <a:rPr lang="zh-TW" altLang="en-US" dirty="0">
                  <a:solidFill>
                    <a:schemeClr val="tx1"/>
                  </a:solidFill>
                  <a:latin typeface="+mj-ea"/>
                  <a:ea typeface="+mj-ea"/>
                </a:rPr>
                <a:t>群</a:t>
              </a:r>
              <a:r>
                <a:rPr lang="zh-CN" altLang="en-US" dirty="0">
                  <a:solidFill>
                    <a:schemeClr val="tx1"/>
                  </a:solidFill>
                  <a:latin typeface="+mj-ea"/>
                  <a:ea typeface="+mj-ea"/>
                </a:rPr>
                <a:t>的歸屬感。</a:t>
              </a:r>
              <a:endParaRPr lang="zh-TW" altLang="en-US" dirty="0">
                <a:solidFill>
                  <a:schemeClr val="tx1"/>
                </a:solidFill>
                <a:latin typeface="+mj-ea"/>
                <a:ea typeface="+mj-ea"/>
              </a:endParaRPr>
            </a:p>
          </p:txBody>
        </p:sp>
      </p:grpSp>
      <p:sp>
        <p:nvSpPr>
          <p:cNvPr id="24" name="加號 23"/>
          <p:cNvSpPr/>
          <p:nvPr/>
        </p:nvSpPr>
        <p:spPr>
          <a:xfrm>
            <a:off x="11681965" y="2948110"/>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25" name="加號 24"/>
          <p:cNvSpPr/>
          <p:nvPr/>
        </p:nvSpPr>
        <p:spPr>
          <a:xfrm>
            <a:off x="4018545" y="5275503"/>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26" name="加號 25"/>
          <p:cNvSpPr/>
          <p:nvPr/>
        </p:nvSpPr>
        <p:spPr>
          <a:xfrm>
            <a:off x="7844528" y="2949997"/>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27" name="加號 26"/>
          <p:cNvSpPr/>
          <p:nvPr/>
        </p:nvSpPr>
        <p:spPr>
          <a:xfrm>
            <a:off x="4070751" y="3001941"/>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2" name="矩形 1"/>
          <p:cNvSpPr/>
          <p:nvPr/>
        </p:nvSpPr>
        <p:spPr>
          <a:xfrm>
            <a:off x="4598024" y="2971097"/>
            <a:ext cx="3101806" cy="1200329"/>
          </a:xfrm>
          <a:prstGeom prst="rect">
            <a:avLst/>
          </a:prstGeom>
        </p:spPr>
        <p:txBody>
          <a:bodyPr wrap="square">
            <a:spAutoFit/>
          </a:bodyPr>
          <a:lstStyle/>
          <a:p>
            <a:r>
              <a:rPr lang="en-US" altLang="zh-CN" dirty="0" err="1">
                <a:latin typeface="+mj-ea"/>
                <a:ea typeface="+mj-ea"/>
              </a:rPr>
              <a:t>Threadless</a:t>
            </a:r>
            <a:r>
              <a:rPr lang="zh-CN" altLang="en-US" dirty="0">
                <a:latin typeface="+mj-ea"/>
                <a:ea typeface="+mj-ea"/>
              </a:rPr>
              <a:t>由使用者爲設計評分，當某個設計達到生產標準時，系統就會自動尋問投票者是否有意願購買。</a:t>
            </a:r>
            <a:endParaRPr lang="en-US" altLang="zh-CN" dirty="0">
              <a:latin typeface="+mj-ea"/>
              <a:ea typeface="+mj-ea"/>
            </a:endParaRPr>
          </a:p>
        </p:txBody>
      </p:sp>
    </p:spTree>
    <p:extLst>
      <p:ext uri="{BB962C8B-B14F-4D97-AF65-F5344CB8AC3E}">
        <p14:creationId xmlns:p14="http://schemas.microsoft.com/office/powerpoint/2010/main" val="110268367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846438" y="364200"/>
            <a:ext cx="10413906" cy="1330786"/>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TW" sz="4800" b="1" dirty="0">
                <a:solidFill>
                  <a:srgbClr val="F6911F"/>
                </a:solidFill>
              </a:rPr>
              <a:t>C</a:t>
            </a:r>
            <a:r>
              <a:rPr lang="en-US" altLang="zh-CN" sz="4800" b="1" dirty="0">
                <a:solidFill>
                  <a:srgbClr val="F6911F"/>
                </a:solidFill>
              </a:rPr>
              <a:t>ompetency-Driven Platform</a:t>
            </a:r>
          </a:p>
          <a:p>
            <a:pPr algn="l"/>
            <a:r>
              <a:rPr lang="en-US" altLang="zh-TW" sz="2600" dirty="0">
                <a:solidFill>
                  <a:srgbClr val="F6911F"/>
                </a:solidFill>
              </a:rPr>
              <a:t>Open up key assets and capabilities and let others use them to power their own businesses.</a:t>
            </a:r>
            <a:endParaRPr lang="zh-TW" altLang="en-US" sz="2600" dirty="0"/>
          </a:p>
        </p:txBody>
      </p:sp>
      <p:grpSp>
        <p:nvGrpSpPr>
          <p:cNvPr id="5" name="群組 4"/>
          <p:cNvGrpSpPr/>
          <p:nvPr/>
        </p:nvGrpSpPr>
        <p:grpSpPr>
          <a:xfrm>
            <a:off x="1781463" y="2013990"/>
            <a:ext cx="3600000" cy="1743577"/>
            <a:chOff x="4584826" y="2254312"/>
            <a:chExt cx="3195873" cy="1520983"/>
          </a:xfrm>
        </p:grpSpPr>
        <p:sp>
          <p:nvSpPr>
            <p:cNvPr id="6" name="矩形 5"/>
            <p:cNvSpPr/>
            <p:nvPr/>
          </p:nvSpPr>
          <p:spPr>
            <a:xfrm>
              <a:off x="4584826" y="2254312"/>
              <a:ext cx="3195873" cy="425514"/>
            </a:xfrm>
            <a:prstGeom prst="rect">
              <a:avLst/>
            </a:prstGeom>
            <a:solidFill>
              <a:srgbClr val="10C0D2"/>
            </a:solidFill>
            <a:ln>
              <a:solidFill>
                <a:srgbClr val="10C0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Network - C</a:t>
              </a:r>
              <a:r>
                <a:rPr lang="en-US" altLang="zh-CN" sz="2000" dirty="0" smtClean="0"/>
                <a:t>omplementary </a:t>
              </a:r>
              <a:r>
                <a:rPr lang="en-US" altLang="zh-CN" sz="2000" dirty="0"/>
                <a:t>Partnering</a:t>
              </a:r>
              <a:endParaRPr lang="zh-TW" altLang="en-US" sz="2000" dirty="0"/>
            </a:p>
          </p:txBody>
        </p:sp>
        <p:sp>
          <p:nvSpPr>
            <p:cNvPr id="7" name="矩形 6"/>
            <p:cNvSpPr/>
            <p:nvPr/>
          </p:nvSpPr>
          <p:spPr>
            <a:xfrm>
              <a:off x="4584826" y="2679826"/>
              <a:ext cx="3195873" cy="1095469"/>
            </a:xfrm>
            <a:prstGeom prst="rect">
              <a:avLst/>
            </a:prstGeom>
            <a:solidFill>
              <a:schemeClr val="bg1"/>
            </a:solidFill>
            <a:ln>
              <a:solidFill>
                <a:srgbClr val="10C0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800"/>
                </a:lnSpc>
              </a:pPr>
              <a:r>
                <a:rPr lang="en-US" altLang="zh-TW" sz="2000" dirty="0">
                  <a:solidFill>
                    <a:schemeClr val="tx1"/>
                  </a:solidFill>
                </a:rPr>
                <a:t>L</a:t>
              </a:r>
              <a:r>
                <a:rPr lang="en-US" altLang="zh-CN" sz="2000" dirty="0">
                  <a:solidFill>
                    <a:schemeClr val="tx1"/>
                  </a:solidFill>
                </a:rPr>
                <a:t>everage assets by sharing them with companies that serve similar markets but offer different products and services.</a:t>
              </a:r>
              <a:endParaRPr lang="zh-TW" altLang="en-US" sz="2000" dirty="0">
                <a:solidFill>
                  <a:schemeClr val="tx1"/>
                </a:solidFill>
              </a:endParaRPr>
            </a:p>
          </p:txBody>
        </p:sp>
      </p:grpSp>
      <p:grpSp>
        <p:nvGrpSpPr>
          <p:cNvPr id="8" name="群組 7"/>
          <p:cNvGrpSpPr/>
          <p:nvPr/>
        </p:nvGrpSpPr>
        <p:grpSpPr>
          <a:xfrm>
            <a:off x="6208337" y="2013990"/>
            <a:ext cx="3600000" cy="1743577"/>
            <a:chOff x="4584826" y="2254312"/>
            <a:chExt cx="3195873" cy="1520983"/>
          </a:xfrm>
        </p:grpSpPr>
        <p:sp>
          <p:nvSpPr>
            <p:cNvPr id="9" name="矩形 8"/>
            <p:cNvSpPr/>
            <p:nvPr/>
          </p:nvSpPr>
          <p:spPr>
            <a:xfrm>
              <a:off x="4584826" y="2254312"/>
              <a:ext cx="3195873" cy="425514"/>
            </a:xfrm>
            <a:prstGeom prst="rect">
              <a:avLst/>
            </a:prstGeom>
            <a:solidFill>
              <a:srgbClr val="10C0D2"/>
            </a:solidFill>
            <a:ln>
              <a:solidFill>
                <a:srgbClr val="10C0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Process - I</a:t>
              </a:r>
              <a:r>
                <a:rPr lang="en-US" altLang="zh-CN" sz="2000" dirty="0" smtClean="0"/>
                <a:t>ntellectual </a:t>
              </a:r>
              <a:r>
                <a:rPr lang="en-US" altLang="zh-CN" sz="2000" dirty="0"/>
                <a:t>Property</a:t>
              </a:r>
              <a:endParaRPr lang="zh-TW" altLang="en-US" sz="2000" dirty="0"/>
            </a:p>
          </p:txBody>
        </p:sp>
        <p:sp>
          <p:nvSpPr>
            <p:cNvPr id="10" name="矩形 9"/>
            <p:cNvSpPr/>
            <p:nvPr/>
          </p:nvSpPr>
          <p:spPr>
            <a:xfrm>
              <a:off x="4584826" y="2679826"/>
              <a:ext cx="3195873" cy="1095469"/>
            </a:xfrm>
            <a:prstGeom prst="rect">
              <a:avLst/>
            </a:prstGeom>
            <a:solidFill>
              <a:schemeClr val="bg1"/>
            </a:solidFill>
            <a:ln>
              <a:solidFill>
                <a:srgbClr val="10C0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Protect an idea that has commercial value</a:t>
              </a:r>
              <a:r>
                <a:rPr lang="en-US" altLang="zh-CN" sz="2000" dirty="0">
                  <a:solidFill>
                    <a:schemeClr val="tx1"/>
                  </a:solidFill>
                </a:rPr>
                <a:t>—such as a recipe or industrial process—with legal tools like patents.</a:t>
              </a:r>
              <a:endParaRPr lang="zh-TW" altLang="en-US" sz="2000" dirty="0">
                <a:solidFill>
                  <a:schemeClr val="tx1"/>
                </a:solidFill>
              </a:endParaRPr>
            </a:p>
          </p:txBody>
        </p:sp>
      </p:grpSp>
      <p:grpSp>
        <p:nvGrpSpPr>
          <p:cNvPr id="11" name="群組 10"/>
          <p:cNvGrpSpPr/>
          <p:nvPr/>
        </p:nvGrpSpPr>
        <p:grpSpPr>
          <a:xfrm>
            <a:off x="1732973" y="4148340"/>
            <a:ext cx="3600000" cy="1743577"/>
            <a:chOff x="8327679" y="2254312"/>
            <a:chExt cx="3199646" cy="1520983"/>
          </a:xfrm>
        </p:grpSpPr>
        <p:sp>
          <p:nvSpPr>
            <p:cNvPr id="12" name="矩形 11"/>
            <p:cNvSpPr/>
            <p:nvPr/>
          </p:nvSpPr>
          <p:spPr>
            <a:xfrm>
              <a:off x="8327679" y="2254312"/>
              <a:ext cx="3195873" cy="425514"/>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Product performance - S</a:t>
              </a:r>
              <a:r>
                <a:rPr lang="en-US" altLang="zh-CN" sz="2000" dirty="0" smtClean="0"/>
                <a:t>uperior </a:t>
              </a:r>
              <a:r>
                <a:rPr lang="en-US" altLang="zh-CN" sz="2000" dirty="0"/>
                <a:t>Product</a:t>
              </a:r>
              <a:endParaRPr lang="zh-TW" altLang="en-US" sz="2000" dirty="0"/>
            </a:p>
          </p:txBody>
        </p:sp>
        <p:sp>
          <p:nvSpPr>
            <p:cNvPr id="13" name="矩形 12"/>
            <p:cNvSpPr/>
            <p:nvPr/>
          </p:nvSpPr>
          <p:spPr>
            <a:xfrm>
              <a:off x="8327679" y="2679826"/>
              <a:ext cx="3199646" cy="1095469"/>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Develop an offering of exceptional design, quality, and/or experience</a:t>
              </a:r>
              <a:r>
                <a:rPr lang="en-US" altLang="zh-CN" sz="2000" dirty="0">
                  <a:solidFill>
                    <a:schemeClr val="tx1"/>
                  </a:solidFill>
                </a:rPr>
                <a:t>.</a:t>
              </a:r>
              <a:endParaRPr lang="zh-TW" altLang="en-US" sz="2000" dirty="0">
                <a:solidFill>
                  <a:schemeClr val="tx1"/>
                </a:solidFill>
              </a:endParaRPr>
            </a:p>
          </p:txBody>
        </p:sp>
      </p:grpSp>
      <p:grpSp>
        <p:nvGrpSpPr>
          <p:cNvPr id="14" name="群組 13"/>
          <p:cNvGrpSpPr/>
          <p:nvPr/>
        </p:nvGrpSpPr>
        <p:grpSpPr>
          <a:xfrm>
            <a:off x="6290205" y="4148340"/>
            <a:ext cx="3600000" cy="1743577"/>
            <a:chOff x="834427" y="4551676"/>
            <a:chExt cx="3199646" cy="1520983"/>
          </a:xfrm>
        </p:grpSpPr>
        <p:sp>
          <p:nvSpPr>
            <p:cNvPr id="15" name="矩形 14"/>
            <p:cNvSpPr/>
            <p:nvPr/>
          </p:nvSpPr>
          <p:spPr>
            <a:xfrm>
              <a:off x="838200" y="4551676"/>
              <a:ext cx="3195873" cy="425514"/>
            </a:xfrm>
            <a:prstGeom prst="rect">
              <a:avLst/>
            </a:prstGeom>
            <a:solidFill>
              <a:srgbClr val="F2632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Channel -D</a:t>
              </a:r>
              <a:r>
                <a:rPr lang="en-US" altLang="zh-CN" sz="2000" dirty="0" smtClean="0"/>
                <a:t>iversification</a:t>
              </a:r>
              <a:endParaRPr lang="zh-TW" altLang="en-US" sz="2000" dirty="0"/>
            </a:p>
          </p:txBody>
        </p:sp>
        <p:sp>
          <p:nvSpPr>
            <p:cNvPr id="16" name="矩形 15"/>
            <p:cNvSpPr/>
            <p:nvPr/>
          </p:nvSpPr>
          <p:spPr>
            <a:xfrm>
              <a:off x="834427" y="4977190"/>
              <a:ext cx="3199646" cy="1095469"/>
            </a:xfrm>
            <a:prstGeom prst="rect">
              <a:avLst/>
            </a:prstGeom>
            <a:solidFill>
              <a:schemeClr val="bg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Add and expand into new or different channels.</a:t>
              </a:r>
              <a:endParaRPr lang="zh-TW" altLang="en-US" sz="2000" dirty="0">
                <a:solidFill>
                  <a:schemeClr val="tx1"/>
                </a:solidFill>
              </a:endParaRPr>
            </a:p>
          </p:txBody>
        </p:sp>
      </p:grpSp>
      <p:sp>
        <p:nvSpPr>
          <p:cNvPr id="18" name="加號 17"/>
          <p:cNvSpPr/>
          <p:nvPr/>
        </p:nvSpPr>
        <p:spPr>
          <a:xfrm>
            <a:off x="5573090" y="2777897"/>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19" name="加號 18"/>
          <p:cNvSpPr/>
          <p:nvPr/>
        </p:nvSpPr>
        <p:spPr>
          <a:xfrm>
            <a:off x="9890205" y="2777898"/>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20" name="加號 19"/>
          <p:cNvSpPr/>
          <p:nvPr/>
        </p:nvSpPr>
        <p:spPr>
          <a:xfrm>
            <a:off x="5572316" y="4836271"/>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23291798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838200" y="355962"/>
            <a:ext cx="10413906" cy="13307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TW" sz="4400" b="1" dirty="0">
                <a:solidFill>
                  <a:srgbClr val="F6911F"/>
                </a:solidFill>
              </a:rPr>
              <a:t>C</a:t>
            </a:r>
            <a:r>
              <a:rPr lang="en-US" altLang="zh-CN" sz="4400" b="1" dirty="0">
                <a:solidFill>
                  <a:srgbClr val="F6911F"/>
                </a:solidFill>
              </a:rPr>
              <a:t>ompetency-Driven Platform</a:t>
            </a:r>
          </a:p>
          <a:p>
            <a:pPr algn="l"/>
            <a:r>
              <a:rPr lang="zh-CN" altLang="en-US" sz="2000" dirty="0">
                <a:solidFill>
                  <a:srgbClr val="F6911F"/>
                </a:solidFill>
                <a:latin typeface="+mj-ea"/>
              </a:rPr>
              <a:t>亞馬遜在</a:t>
            </a:r>
            <a:r>
              <a:rPr lang="en-US" altLang="zh-CN" sz="2000" dirty="0">
                <a:solidFill>
                  <a:srgbClr val="F6911F"/>
                </a:solidFill>
                <a:latin typeface="+mj-ea"/>
              </a:rPr>
              <a:t>2006</a:t>
            </a:r>
            <a:r>
              <a:rPr lang="zh-CN" altLang="en-US" sz="2000" dirty="0">
                <a:solidFill>
                  <a:srgbClr val="F6911F"/>
                </a:solidFill>
                <a:latin typeface="+mj-ea"/>
              </a:rPr>
              <a:t>年推出亞馬遜網路服務通過虛擬的基礎設施與套裝應用程式，提供幾乎無限的運算能力，讓每家公司都可以便宜地租用。</a:t>
            </a:r>
            <a:endParaRPr lang="zh-TW" altLang="en-US" sz="2000" dirty="0">
              <a:latin typeface="+mj-ea"/>
            </a:endParaRPr>
          </a:p>
        </p:txBody>
      </p:sp>
      <p:grpSp>
        <p:nvGrpSpPr>
          <p:cNvPr id="5" name="群組 4"/>
          <p:cNvGrpSpPr/>
          <p:nvPr/>
        </p:nvGrpSpPr>
        <p:grpSpPr>
          <a:xfrm>
            <a:off x="1781463" y="2013990"/>
            <a:ext cx="3600000" cy="1743577"/>
            <a:chOff x="4584826" y="2254312"/>
            <a:chExt cx="3195873" cy="1520983"/>
          </a:xfrm>
        </p:grpSpPr>
        <p:sp>
          <p:nvSpPr>
            <p:cNvPr id="6" name="矩形 5"/>
            <p:cNvSpPr/>
            <p:nvPr/>
          </p:nvSpPr>
          <p:spPr>
            <a:xfrm>
              <a:off x="4584826" y="2254312"/>
              <a:ext cx="3195873" cy="425514"/>
            </a:xfrm>
            <a:prstGeom prst="rect">
              <a:avLst/>
            </a:prstGeom>
            <a:solidFill>
              <a:srgbClr val="10C0D2"/>
            </a:solidFill>
            <a:ln>
              <a:solidFill>
                <a:srgbClr val="10C0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Network - C</a:t>
              </a:r>
              <a:r>
                <a:rPr lang="en-US" altLang="zh-CN" sz="2000" dirty="0" smtClean="0"/>
                <a:t>omplementary </a:t>
              </a:r>
              <a:r>
                <a:rPr lang="en-US" altLang="zh-CN" sz="2000" dirty="0"/>
                <a:t>Partnering</a:t>
              </a:r>
              <a:endParaRPr lang="zh-TW" altLang="en-US" sz="2000" dirty="0"/>
            </a:p>
          </p:txBody>
        </p:sp>
        <p:sp>
          <p:nvSpPr>
            <p:cNvPr id="7" name="矩形 6"/>
            <p:cNvSpPr/>
            <p:nvPr/>
          </p:nvSpPr>
          <p:spPr>
            <a:xfrm>
              <a:off x="4584826" y="2679826"/>
              <a:ext cx="3195873" cy="1095469"/>
            </a:xfrm>
            <a:prstGeom prst="rect">
              <a:avLst/>
            </a:prstGeom>
            <a:solidFill>
              <a:schemeClr val="bg1"/>
            </a:solidFill>
            <a:ln>
              <a:solidFill>
                <a:srgbClr val="10C0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800"/>
                </a:lnSpc>
              </a:pPr>
              <a:r>
                <a:rPr lang="zh-CN" altLang="en-US" dirty="0">
                  <a:solidFill>
                    <a:schemeClr val="tx1"/>
                  </a:solidFill>
                  <a:latin typeface="+mj-ea"/>
                  <a:ea typeface="+mj-ea"/>
                </a:rPr>
                <a:t>亞馬遜網路服務和</a:t>
              </a:r>
              <a:r>
                <a:rPr lang="en-US" altLang="zh-CN" dirty="0">
                  <a:solidFill>
                    <a:schemeClr val="tx1"/>
                  </a:solidFill>
                  <a:latin typeface="+mj-ea"/>
                  <a:ea typeface="+mj-ea"/>
                </a:rPr>
                <a:t>Adobe</a:t>
              </a:r>
              <a:r>
                <a:rPr lang="zh-CN" altLang="en-US" dirty="0">
                  <a:solidFill>
                    <a:schemeClr val="tx1"/>
                  </a:solidFill>
                  <a:latin typeface="+mj-ea"/>
                  <a:ea typeface="+mj-ea"/>
                </a:rPr>
                <a:t>、</a:t>
              </a:r>
              <a:r>
                <a:rPr lang="en-US" altLang="zh-CN" dirty="0">
                  <a:solidFill>
                    <a:schemeClr val="tx1"/>
                  </a:solidFill>
                  <a:latin typeface="+mj-ea"/>
                  <a:ea typeface="+mj-ea"/>
                </a:rPr>
                <a:t>ESRI</a:t>
              </a:r>
              <a:r>
                <a:rPr lang="zh-CN" altLang="en-US" dirty="0">
                  <a:solidFill>
                    <a:schemeClr val="tx1"/>
                  </a:solidFill>
                  <a:latin typeface="+mj-ea"/>
                  <a:ea typeface="+mj-ea"/>
                </a:rPr>
                <a:t>、</a:t>
              </a:r>
              <a:r>
                <a:rPr lang="en-US" altLang="zh-CN" dirty="0">
                  <a:solidFill>
                    <a:schemeClr val="tx1"/>
                  </a:solidFill>
                  <a:latin typeface="+mj-ea"/>
                  <a:ea typeface="+mj-ea"/>
                </a:rPr>
                <a:t>Salesforce.com</a:t>
              </a:r>
              <a:r>
                <a:rPr lang="zh-CN" altLang="en-US" dirty="0">
                  <a:solidFill>
                    <a:schemeClr val="tx1"/>
                  </a:solidFill>
                  <a:latin typeface="+mj-ea"/>
                  <a:ea typeface="+mj-ea"/>
                </a:rPr>
                <a:t>之類的公司策略合作。</a:t>
              </a:r>
              <a:endParaRPr lang="zh-TW" altLang="en-US" dirty="0">
                <a:solidFill>
                  <a:schemeClr val="tx1"/>
                </a:solidFill>
                <a:latin typeface="+mj-ea"/>
                <a:ea typeface="+mj-ea"/>
              </a:endParaRPr>
            </a:p>
          </p:txBody>
        </p:sp>
      </p:grpSp>
      <p:grpSp>
        <p:nvGrpSpPr>
          <p:cNvPr id="8" name="群組 7"/>
          <p:cNvGrpSpPr/>
          <p:nvPr/>
        </p:nvGrpSpPr>
        <p:grpSpPr>
          <a:xfrm>
            <a:off x="6208337" y="2013990"/>
            <a:ext cx="3600000" cy="1743577"/>
            <a:chOff x="4584826" y="2254312"/>
            <a:chExt cx="3195873" cy="1520983"/>
          </a:xfrm>
        </p:grpSpPr>
        <p:sp>
          <p:nvSpPr>
            <p:cNvPr id="9" name="矩形 8"/>
            <p:cNvSpPr/>
            <p:nvPr/>
          </p:nvSpPr>
          <p:spPr>
            <a:xfrm>
              <a:off x="4584826" y="2254312"/>
              <a:ext cx="3195873" cy="425514"/>
            </a:xfrm>
            <a:prstGeom prst="rect">
              <a:avLst/>
            </a:prstGeom>
            <a:solidFill>
              <a:srgbClr val="10C0D2"/>
            </a:solidFill>
            <a:ln>
              <a:solidFill>
                <a:srgbClr val="10C0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Process -I</a:t>
              </a:r>
              <a:r>
                <a:rPr lang="en-US" altLang="zh-CN" sz="2000" dirty="0" smtClean="0"/>
                <a:t>ntellectual </a:t>
              </a:r>
              <a:r>
                <a:rPr lang="en-US" altLang="zh-CN" sz="2000" dirty="0"/>
                <a:t>Property</a:t>
              </a:r>
              <a:endParaRPr lang="zh-TW" altLang="en-US" sz="2000" dirty="0"/>
            </a:p>
          </p:txBody>
        </p:sp>
        <p:sp>
          <p:nvSpPr>
            <p:cNvPr id="10" name="矩形 9"/>
            <p:cNvSpPr/>
            <p:nvPr/>
          </p:nvSpPr>
          <p:spPr>
            <a:xfrm>
              <a:off x="4584826" y="2679826"/>
              <a:ext cx="3195873" cy="1095469"/>
            </a:xfrm>
            <a:prstGeom prst="rect">
              <a:avLst/>
            </a:prstGeom>
            <a:solidFill>
              <a:schemeClr val="bg1"/>
            </a:solidFill>
            <a:ln>
              <a:solidFill>
                <a:srgbClr val="10C0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mj-ea"/>
                  <a:ea typeface="+mj-ea"/>
                </a:rPr>
                <a:t>亞馬遜在管理複雜的資訊科技基礎架構上，有系統地保護創新</a:t>
              </a:r>
              <a:r>
                <a:rPr lang="zh-CN" altLang="en-US" sz="1600" dirty="0">
                  <a:solidFill>
                    <a:schemeClr val="tx1"/>
                  </a:solidFill>
                  <a:latin typeface="微软雅黑" panose="020B0503020204020204" pitchFamily="34" charset="-122"/>
                  <a:ea typeface="微软雅黑" panose="020B0503020204020204" pitchFamily="34" charset="-122"/>
                </a:rPr>
                <a:t>。</a:t>
              </a:r>
              <a:endParaRPr lang="zh-TW" altLang="en-US" sz="1600" dirty="0">
                <a:solidFill>
                  <a:schemeClr val="tx1"/>
                </a:solidFill>
                <a:latin typeface="微软雅黑" panose="020B0503020204020204" pitchFamily="34" charset="-122"/>
                <a:ea typeface="微软雅黑" panose="020B0503020204020204" pitchFamily="34" charset="-122"/>
              </a:endParaRPr>
            </a:p>
          </p:txBody>
        </p:sp>
      </p:grpSp>
      <p:grpSp>
        <p:nvGrpSpPr>
          <p:cNvPr id="11" name="群組 10"/>
          <p:cNvGrpSpPr/>
          <p:nvPr/>
        </p:nvGrpSpPr>
        <p:grpSpPr>
          <a:xfrm>
            <a:off x="1732973" y="4148340"/>
            <a:ext cx="3600000" cy="1743577"/>
            <a:chOff x="8327679" y="2254312"/>
            <a:chExt cx="3199646" cy="1520983"/>
          </a:xfrm>
        </p:grpSpPr>
        <p:sp>
          <p:nvSpPr>
            <p:cNvPr id="12" name="矩形 11"/>
            <p:cNvSpPr/>
            <p:nvPr/>
          </p:nvSpPr>
          <p:spPr>
            <a:xfrm>
              <a:off x="8327679" y="2254312"/>
              <a:ext cx="3195873" cy="425514"/>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Product performance - S</a:t>
              </a:r>
              <a:r>
                <a:rPr lang="en-US" altLang="zh-CN" sz="2000" dirty="0" smtClean="0"/>
                <a:t>uperior </a:t>
              </a:r>
              <a:r>
                <a:rPr lang="en-US" altLang="zh-CN" sz="2000" dirty="0"/>
                <a:t>Product</a:t>
              </a:r>
              <a:endParaRPr lang="zh-TW" altLang="en-US" sz="2000" dirty="0"/>
            </a:p>
          </p:txBody>
        </p:sp>
        <p:sp>
          <p:nvSpPr>
            <p:cNvPr id="13" name="矩形 12"/>
            <p:cNvSpPr/>
            <p:nvPr/>
          </p:nvSpPr>
          <p:spPr>
            <a:xfrm>
              <a:off x="8327679" y="2679826"/>
              <a:ext cx="3199646" cy="1095469"/>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mj-ea"/>
                  <a:ea typeface="+mj-ea"/>
                </a:rPr>
                <a:t>亞馬遜網路服務挑戰傳統資訊科技部門過於依賴實體基礎架構的程式，提供靈活、敏捷、開放、安全的產品。</a:t>
              </a:r>
              <a:endParaRPr lang="zh-TW" altLang="en-US" dirty="0">
                <a:solidFill>
                  <a:schemeClr val="tx1"/>
                </a:solidFill>
                <a:latin typeface="+mj-ea"/>
                <a:ea typeface="+mj-ea"/>
              </a:endParaRPr>
            </a:p>
          </p:txBody>
        </p:sp>
      </p:grpSp>
      <p:grpSp>
        <p:nvGrpSpPr>
          <p:cNvPr id="14" name="群組 13"/>
          <p:cNvGrpSpPr/>
          <p:nvPr/>
        </p:nvGrpSpPr>
        <p:grpSpPr>
          <a:xfrm>
            <a:off x="6266898" y="4148340"/>
            <a:ext cx="3600000" cy="1743577"/>
            <a:chOff x="834427" y="4551676"/>
            <a:chExt cx="3199646" cy="1520983"/>
          </a:xfrm>
        </p:grpSpPr>
        <p:sp>
          <p:nvSpPr>
            <p:cNvPr id="15" name="矩形 14"/>
            <p:cNvSpPr/>
            <p:nvPr/>
          </p:nvSpPr>
          <p:spPr>
            <a:xfrm>
              <a:off x="838200" y="4551676"/>
              <a:ext cx="3195873" cy="425514"/>
            </a:xfrm>
            <a:prstGeom prst="rect">
              <a:avLst/>
            </a:prstGeom>
            <a:solidFill>
              <a:srgbClr val="F2632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Channel-D</a:t>
              </a:r>
              <a:r>
                <a:rPr lang="en-US" altLang="zh-CN" sz="2000" dirty="0" smtClean="0"/>
                <a:t>iversification</a:t>
              </a:r>
              <a:endParaRPr lang="zh-TW" altLang="en-US" sz="2000" dirty="0"/>
            </a:p>
          </p:txBody>
        </p:sp>
        <p:sp>
          <p:nvSpPr>
            <p:cNvPr id="16" name="矩形 15"/>
            <p:cNvSpPr/>
            <p:nvPr/>
          </p:nvSpPr>
          <p:spPr>
            <a:xfrm>
              <a:off x="834427" y="4977190"/>
              <a:ext cx="3199646" cy="1095469"/>
            </a:xfrm>
            <a:prstGeom prst="rect">
              <a:avLst/>
            </a:prstGeom>
            <a:solidFill>
              <a:schemeClr val="bg1"/>
            </a:solidFill>
            <a:ln>
              <a:solidFill>
                <a:srgbClr val="F26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mj-ea"/>
                  <a:ea typeface="+mj-ea"/>
                </a:rPr>
                <a:t>將亞馬遜原有的內部技術發展成新事業，可以爲母公司另闢收入來源，也擴展客</a:t>
              </a:r>
              <a:r>
                <a:rPr lang="zh-TW" altLang="en-US" dirty="0">
                  <a:solidFill>
                    <a:schemeClr val="tx1"/>
                  </a:solidFill>
                  <a:latin typeface="+mj-ea"/>
                  <a:ea typeface="+mj-ea"/>
                </a:rPr>
                <a:t>群</a:t>
              </a:r>
              <a:r>
                <a:rPr lang="zh-CN" altLang="en-US" dirty="0">
                  <a:solidFill>
                    <a:schemeClr val="tx1"/>
                  </a:solidFill>
                  <a:latin typeface="+mj-ea"/>
                  <a:ea typeface="+mj-ea"/>
                </a:rPr>
                <a:t>。</a:t>
              </a:r>
              <a:endParaRPr lang="zh-TW" altLang="en-US" dirty="0">
                <a:solidFill>
                  <a:schemeClr val="tx1"/>
                </a:solidFill>
                <a:latin typeface="+mj-ea"/>
                <a:ea typeface="+mj-ea"/>
              </a:endParaRPr>
            </a:p>
          </p:txBody>
        </p:sp>
      </p:grpSp>
      <p:sp>
        <p:nvSpPr>
          <p:cNvPr id="18" name="加號 17"/>
          <p:cNvSpPr/>
          <p:nvPr/>
        </p:nvSpPr>
        <p:spPr>
          <a:xfrm>
            <a:off x="5573090" y="2777897"/>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19" name="加號 18"/>
          <p:cNvSpPr/>
          <p:nvPr/>
        </p:nvSpPr>
        <p:spPr>
          <a:xfrm>
            <a:off x="9890205" y="2777898"/>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20" name="加號 19"/>
          <p:cNvSpPr/>
          <p:nvPr/>
        </p:nvSpPr>
        <p:spPr>
          <a:xfrm>
            <a:off x="5572316" y="4836271"/>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16717186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graphicFrame>
        <p:nvGraphicFramePr>
          <p:cNvPr id="4" name="內容版面配置區 6"/>
          <p:cNvGraphicFramePr>
            <a:graphicFrameLocks noGrp="1"/>
          </p:cNvGraphicFramePr>
          <p:nvPr>
            <p:ph idx="1"/>
            <p:extLst>
              <p:ext uri="{D42A27DB-BD31-4B8C-83A1-F6EECF244321}">
                <p14:modId xmlns:p14="http://schemas.microsoft.com/office/powerpoint/2010/main" val="2466294188"/>
              </p:ext>
            </p:extLst>
          </p:nvPr>
        </p:nvGraphicFramePr>
        <p:xfrm>
          <a:off x="838200" y="365125"/>
          <a:ext cx="10763250" cy="6096000"/>
        </p:xfrm>
        <a:graphic>
          <a:graphicData uri="http://schemas.openxmlformats.org/drawingml/2006/table">
            <a:tbl>
              <a:tblPr firstRow="1" bandRow="1">
                <a:tableStyleId>{16D9F66E-5EB9-4882-86FB-DCBF35E3C3E4}</a:tableStyleId>
              </a:tblPr>
              <a:tblGrid>
                <a:gridCol w="793257">
                  <a:extLst>
                    <a:ext uri="{9D8B030D-6E8A-4147-A177-3AD203B41FA5}">
                      <a16:colId xmlns:a16="http://schemas.microsoft.com/office/drawing/2014/main" xmlns="" val="20000"/>
                    </a:ext>
                  </a:extLst>
                </a:gridCol>
                <a:gridCol w="4350243">
                  <a:extLst>
                    <a:ext uri="{9D8B030D-6E8A-4147-A177-3AD203B41FA5}">
                      <a16:colId xmlns:a16="http://schemas.microsoft.com/office/drawing/2014/main" xmlns="" val="4095283063"/>
                    </a:ext>
                  </a:extLst>
                </a:gridCol>
                <a:gridCol w="5619750">
                  <a:extLst>
                    <a:ext uri="{9D8B030D-6E8A-4147-A177-3AD203B41FA5}">
                      <a16:colId xmlns:a16="http://schemas.microsoft.com/office/drawing/2014/main" xmlns="" val="765415294"/>
                    </a:ext>
                  </a:extLst>
                </a:gridCol>
              </a:tblGrid>
              <a:tr h="1219200">
                <a:tc rowSpan="5">
                  <a:txBody>
                    <a:bodyPr/>
                    <a:lstStyle/>
                    <a:p>
                      <a:pPr algn="ctr"/>
                      <a:r>
                        <a:rPr lang="zh-TW" altLang="en-US" sz="3200" dirty="0">
                          <a:solidFill>
                            <a:schemeClr val="bg1"/>
                          </a:solidFill>
                        </a:rPr>
                        <a:t>獲利模式創新</a:t>
                      </a:r>
                      <a:endParaRPr lang="zh-TW" altLang="en-US" sz="3200" dirty="0">
                        <a:solidFill>
                          <a:schemeClr val="bg1"/>
                        </a:solidFill>
                        <a:latin typeface="+mn-ea"/>
                        <a:ea typeface="+mn-ea"/>
                      </a:endParaRPr>
                    </a:p>
                  </a:txBody>
                  <a:tcPr vert="eaVert" anchor="ctr">
                    <a:solidFill>
                      <a:srgbClr val="00B2CE"/>
                    </a:solidFill>
                  </a:tcPr>
                </a:tc>
                <a:tc>
                  <a:txBody>
                    <a:bodyPr/>
                    <a:lstStyle/>
                    <a:p>
                      <a:pPr>
                        <a:spcAft>
                          <a:spcPts val="0"/>
                        </a:spcAft>
                      </a:pPr>
                      <a:r>
                        <a:rPr lang="zh-TW" sz="2000" b="1" kern="100" dirty="0">
                          <a:effectLst/>
                          <a:latin typeface="+mn-ea"/>
                          <a:ea typeface="+mn-ea"/>
                          <a:cs typeface="Times New Roman" panose="02020603050405020304" pitchFamily="18" charset="0"/>
                        </a:rPr>
                        <a:t>廣告支援</a:t>
                      </a:r>
                      <a:r>
                        <a:rPr lang="en-US" sz="2000" b="1" kern="100" dirty="0">
                          <a:effectLst/>
                          <a:latin typeface="+mn-ea"/>
                          <a:ea typeface="+mn-ea"/>
                          <a:cs typeface="Times New Roman" panose="02020603050405020304" pitchFamily="18" charset="0"/>
                        </a:rPr>
                        <a:t> Ad-Supported</a:t>
                      </a:r>
                      <a:endParaRPr lang="zh-TW" sz="2000" kern="100" dirty="0">
                        <a:effectLst/>
                        <a:latin typeface="+mn-ea"/>
                        <a:ea typeface="+mn-ea"/>
                        <a:cs typeface="Times New Roman" panose="02020603050405020304" pitchFamily="18" charset="0"/>
                      </a:endParaRPr>
                    </a:p>
                    <a:p>
                      <a:pPr>
                        <a:spcAft>
                          <a:spcPts val="0"/>
                        </a:spcAft>
                      </a:pPr>
                      <a:r>
                        <a:rPr lang="zh-TW" sz="2000" b="0" kern="100" dirty="0">
                          <a:effectLst/>
                          <a:latin typeface="+mn-ea"/>
                          <a:ea typeface="+mn-ea"/>
                          <a:cs typeface="Times New Roman" panose="02020603050405020304" pitchFamily="18" charset="0"/>
                        </a:rPr>
                        <a:t>一方免費提供內容服務，同時把聽眾、觀眾或</a:t>
                      </a:r>
                      <a:r>
                        <a:rPr lang="en-US" sz="2000" b="0" kern="100" dirty="0">
                          <a:effectLst/>
                          <a:latin typeface="+mn-ea"/>
                          <a:ea typeface="+mn-ea"/>
                          <a:cs typeface="Times New Roman" panose="02020603050405020304" pitchFamily="18" charset="0"/>
                        </a:rPr>
                        <a:t>”</a:t>
                      </a:r>
                      <a:r>
                        <a:rPr lang="zh-TW" sz="2000" b="0" kern="100" dirty="0">
                          <a:effectLst/>
                          <a:latin typeface="+mn-ea"/>
                          <a:ea typeface="+mn-ea"/>
                          <a:cs typeface="Times New Roman" panose="02020603050405020304" pitchFamily="18" charset="0"/>
                        </a:rPr>
                        <a:t>眼球</a:t>
                      </a:r>
                      <a:r>
                        <a:rPr lang="en-US" sz="2000" b="0" kern="100" dirty="0">
                          <a:effectLst/>
                          <a:latin typeface="+mn-ea"/>
                          <a:ea typeface="+mn-ea"/>
                          <a:cs typeface="Times New Roman" panose="02020603050405020304" pitchFamily="18" charset="0"/>
                        </a:rPr>
                        <a:t>”</a:t>
                      </a:r>
                      <a:r>
                        <a:rPr lang="zh-TW" altLang="en-US" sz="2000" b="0" kern="100" dirty="0">
                          <a:effectLst/>
                          <a:latin typeface="+mn-ea"/>
                          <a:ea typeface="+mn-ea"/>
                          <a:cs typeface="Times New Roman" panose="02020603050405020304" pitchFamily="18" charset="0"/>
                        </a:rPr>
                        <a:t>出售給</a:t>
                      </a:r>
                      <a:r>
                        <a:rPr lang="zh-TW" sz="2000" b="0" kern="100" dirty="0">
                          <a:effectLst/>
                          <a:latin typeface="+mn-ea"/>
                          <a:ea typeface="+mn-ea"/>
                          <a:cs typeface="Times New Roman" panose="02020603050405020304" pitchFamily="18" charset="0"/>
                        </a:rPr>
                        <a:t>另一方。</a:t>
                      </a:r>
                    </a:p>
                  </a:txBody>
                  <a:tcPr marL="68580" marR="68580" marT="0" marB="0" anchor="ctr">
                    <a:solidFill>
                      <a:srgbClr val="DAF7FE"/>
                    </a:solidFill>
                  </a:tcPr>
                </a:tc>
                <a:tc>
                  <a:txBody>
                    <a:bodyPr/>
                    <a:lstStyle/>
                    <a:p>
                      <a:pPr>
                        <a:spcAft>
                          <a:spcPts val="0"/>
                        </a:spcAft>
                      </a:pPr>
                      <a:r>
                        <a:rPr lang="zh-TW" sz="2000" b="1" kern="100" dirty="0">
                          <a:effectLst/>
                          <a:latin typeface="+mn-ea"/>
                          <a:ea typeface="+mn-ea"/>
                          <a:cs typeface="Times New Roman" panose="02020603050405020304" pitchFamily="18" charset="0"/>
                        </a:rPr>
                        <a:t>彈性定價</a:t>
                      </a:r>
                      <a:r>
                        <a:rPr lang="en-US" sz="2000" b="1" kern="100" dirty="0">
                          <a:effectLst/>
                          <a:latin typeface="+mn-ea"/>
                          <a:ea typeface="+mn-ea"/>
                          <a:cs typeface="Times New Roman" panose="02020603050405020304" pitchFamily="18" charset="0"/>
                        </a:rPr>
                        <a:t>Flexible Pricing</a:t>
                      </a:r>
                      <a:endParaRPr lang="zh-TW" sz="2000" kern="100" dirty="0">
                        <a:effectLst/>
                        <a:latin typeface="+mn-ea"/>
                        <a:ea typeface="+mn-ea"/>
                        <a:cs typeface="Times New Roman" panose="02020603050405020304" pitchFamily="18" charset="0"/>
                      </a:endParaRPr>
                    </a:p>
                    <a:p>
                      <a:pPr>
                        <a:spcAft>
                          <a:spcPts val="0"/>
                        </a:spcAft>
                      </a:pPr>
                      <a:r>
                        <a:rPr lang="zh-TW" sz="2000" b="0" kern="100" dirty="0">
                          <a:effectLst/>
                          <a:latin typeface="+mn-ea"/>
                          <a:ea typeface="+mn-ea"/>
                          <a:cs typeface="Times New Roman" panose="02020603050405020304" pitchFamily="18" charset="0"/>
                        </a:rPr>
                        <a:t>根據需求調整定價</a:t>
                      </a:r>
                      <a:r>
                        <a:rPr lang="zh-TW" altLang="zh-TW" sz="2000" b="0" kern="100" dirty="0">
                          <a:effectLst/>
                          <a:latin typeface="+mn-ea"/>
                          <a:ea typeface="+mn-ea"/>
                          <a:cs typeface="Times New Roman" panose="02020603050405020304" pitchFamily="18" charset="0"/>
                        </a:rPr>
                        <a:t>。</a:t>
                      </a:r>
                      <a:endParaRPr lang="zh-TW" sz="2000" b="0" kern="100" dirty="0">
                        <a:effectLst/>
                        <a:latin typeface="+mn-ea"/>
                        <a:ea typeface="+mn-ea"/>
                        <a:cs typeface="Times New Roman" panose="02020603050405020304" pitchFamily="18" charset="0"/>
                      </a:endParaRPr>
                    </a:p>
                  </a:txBody>
                  <a:tcPr marL="68580" marR="68580" marT="0" marB="0" anchor="ctr">
                    <a:solidFill>
                      <a:srgbClr val="DAF7FE"/>
                    </a:solidFill>
                  </a:tcPr>
                </a:tc>
                <a:extLst>
                  <a:ext uri="{0D108BD9-81ED-4DB2-BD59-A6C34878D82A}">
                    <a16:rowId xmlns:a16="http://schemas.microsoft.com/office/drawing/2014/main" xmlns="" val="10000"/>
                  </a:ext>
                </a:extLst>
              </a:tr>
              <a:tr h="1219200">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sz="2400" dirty="0">
                        <a:latin typeface="+mn-ea"/>
                        <a:ea typeface="+mn-ea"/>
                      </a:endParaRPr>
                    </a:p>
                  </a:txBody>
                  <a:tcPr anchor="ctr"/>
                </a:tc>
                <a:tc>
                  <a:txBody>
                    <a:bodyPr/>
                    <a:lstStyle/>
                    <a:p>
                      <a:pPr>
                        <a:spcAft>
                          <a:spcPts val="0"/>
                        </a:spcAft>
                      </a:pPr>
                      <a:r>
                        <a:rPr lang="zh-TW" sz="2000" b="1" kern="100" dirty="0">
                          <a:effectLst/>
                          <a:latin typeface="+mn-ea"/>
                          <a:ea typeface="+mn-ea"/>
                          <a:cs typeface="Times New Roman" panose="02020603050405020304" pitchFamily="18" charset="0"/>
                        </a:rPr>
                        <a:t>拍賣</a:t>
                      </a:r>
                      <a:r>
                        <a:rPr lang="en-US" sz="2000" b="1" kern="100" dirty="0">
                          <a:effectLst/>
                          <a:latin typeface="+mn-ea"/>
                          <a:ea typeface="+mn-ea"/>
                          <a:cs typeface="Times New Roman" panose="02020603050405020304" pitchFamily="18" charset="0"/>
                        </a:rPr>
                        <a:t>Auction </a:t>
                      </a:r>
                      <a:endParaRPr lang="zh-TW" sz="2000" kern="100" dirty="0">
                        <a:effectLst/>
                        <a:latin typeface="+mn-ea"/>
                        <a:ea typeface="+mn-ea"/>
                        <a:cs typeface="Times New Roman" panose="02020603050405020304" pitchFamily="18" charset="0"/>
                      </a:endParaRPr>
                    </a:p>
                    <a:p>
                      <a:pPr>
                        <a:spcAft>
                          <a:spcPts val="0"/>
                        </a:spcAft>
                      </a:pPr>
                      <a:r>
                        <a:rPr lang="zh-TW" sz="2000" kern="100" dirty="0">
                          <a:effectLst/>
                          <a:latin typeface="+mn-ea"/>
                          <a:ea typeface="+mn-ea"/>
                          <a:cs typeface="Times New Roman" panose="02020603050405020304" pitchFamily="18" charset="0"/>
                        </a:rPr>
                        <a:t>允許市場和市場的使用者為產品或服務定價組合定價</a:t>
                      </a:r>
                      <a:r>
                        <a:rPr lang="zh-TW" altLang="zh-TW" sz="2000" b="0" kern="100" dirty="0">
                          <a:effectLst/>
                          <a:latin typeface="+mn-ea"/>
                          <a:ea typeface="+mn-ea"/>
                          <a:cs typeface="Times New Roman" panose="02020603050405020304" pitchFamily="18" charset="0"/>
                        </a:rPr>
                        <a:t>。</a:t>
                      </a:r>
                      <a:endParaRPr lang="zh-TW" sz="2000" kern="100" dirty="0">
                        <a:effectLst/>
                        <a:latin typeface="+mn-ea"/>
                        <a:ea typeface="+mn-ea"/>
                        <a:cs typeface="Times New Roman" panose="02020603050405020304" pitchFamily="18" charset="0"/>
                      </a:endParaRPr>
                    </a:p>
                  </a:txBody>
                  <a:tcPr marL="68580" marR="68580" marT="0" marB="0" anchor="ctr">
                    <a:solidFill>
                      <a:srgbClr val="00BBDA">
                        <a:alpha val="30196"/>
                      </a:srgbClr>
                    </a:solidFill>
                  </a:tcPr>
                </a:tc>
                <a:tc>
                  <a:txBody>
                    <a:bodyPr/>
                    <a:lstStyle/>
                    <a:p>
                      <a:pPr>
                        <a:spcAft>
                          <a:spcPts val="0"/>
                        </a:spcAft>
                      </a:pPr>
                      <a:r>
                        <a:rPr lang="zh-TW" sz="2000" b="1" kern="100" dirty="0">
                          <a:effectLst/>
                          <a:latin typeface="+mn-ea"/>
                          <a:ea typeface="+mn-ea"/>
                          <a:cs typeface="Times New Roman" panose="02020603050405020304" pitchFamily="18" charset="0"/>
                        </a:rPr>
                        <a:t>預付款</a:t>
                      </a:r>
                      <a:r>
                        <a:rPr lang="en-US" sz="2000" b="1" kern="100" dirty="0">
                          <a:effectLst/>
                          <a:latin typeface="+mn-ea"/>
                          <a:ea typeface="+mn-ea"/>
                          <a:cs typeface="Times New Roman" panose="02020603050405020304" pitchFamily="18" charset="0"/>
                        </a:rPr>
                        <a:t>Float</a:t>
                      </a:r>
                      <a:endParaRPr lang="zh-TW" sz="2000" kern="100" dirty="0">
                        <a:effectLst/>
                        <a:latin typeface="+mn-ea"/>
                        <a:ea typeface="+mn-ea"/>
                        <a:cs typeface="Times New Roman" panose="02020603050405020304" pitchFamily="18" charset="0"/>
                      </a:endParaRPr>
                    </a:p>
                    <a:p>
                      <a:pPr>
                        <a:spcAft>
                          <a:spcPts val="0"/>
                        </a:spcAft>
                      </a:pPr>
                      <a:r>
                        <a:rPr lang="zh-TW" sz="2000" kern="100" dirty="0">
                          <a:effectLst/>
                          <a:latin typeface="+mn-ea"/>
                          <a:ea typeface="+mn-ea"/>
                          <a:cs typeface="Times New Roman" panose="02020603050405020304" pitchFamily="18" charset="0"/>
                        </a:rPr>
                        <a:t>在產品生產前預收款項，在交貨前先賺取該筆款項的利息</a:t>
                      </a:r>
                      <a:r>
                        <a:rPr lang="zh-TW" altLang="zh-TW" sz="2000" b="0" kern="100" dirty="0">
                          <a:effectLst/>
                          <a:latin typeface="+mn-ea"/>
                          <a:ea typeface="+mn-ea"/>
                          <a:cs typeface="Times New Roman" panose="02020603050405020304" pitchFamily="18" charset="0"/>
                        </a:rPr>
                        <a:t>。</a:t>
                      </a:r>
                      <a:endParaRPr lang="zh-TW" sz="2000" kern="100" dirty="0">
                        <a:effectLst/>
                        <a:latin typeface="+mn-ea"/>
                        <a:ea typeface="+mn-ea"/>
                        <a:cs typeface="Times New Roman" panose="02020603050405020304" pitchFamily="18" charset="0"/>
                      </a:endParaRPr>
                    </a:p>
                  </a:txBody>
                  <a:tcPr marL="68580" marR="68580" marT="0" marB="0" anchor="ctr">
                    <a:solidFill>
                      <a:srgbClr val="00BBDA">
                        <a:alpha val="30196"/>
                      </a:srgbClr>
                    </a:solidFill>
                  </a:tcPr>
                </a:tc>
                <a:extLst>
                  <a:ext uri="{0D108BD9-81ED-4DB2-BD59-A6C34878D82A}">
                    <a16:rowId xmlns:a16="http://schemas.microsoft.com/office/drawing/2014/main" xmlns="" val="10002"/>
                  </a:ext>
                </a:extLst>
              </a:tr>
              <a:tr h="1219200">
                <a:tc vMerge="1">
                  <a:txBody>
                    <a:bodyPr/>
                    <a:lstStyle/>
                    <a:p>
                      <a:pPr algn="l"/>
                      <a:endParaRPr lang="en-US" altLang="zh-TW" sz="2400" dirty="0">
                        <a:latin typeface="+mn-ea"/>
                        <a:ea typeface="+mn-ea"/>
                      </a:endParaRPr>
                    </a:p>
                  </a:txBody>
                  <a:tcPr anchor="ctr"/>
                </a:tc>
                <a:tc>
                  <a:txBody>
                    <a:bodyPr/>
                    <a:lstStyle/>
                    <a:p>
                      <a:pPr>
                        <a:spcAft>
                          <a:spcPts val="0"/>
                        </a:spcAft>
                      </a:pPr>
                      <a:r>
                        <a:rPr lang="zh-TW" sz="2000" b="1" kern="100" dirty="0">
                          <a:effectLst/>
                          <a:latin typeface="+mn-ea"/>
                          <a:ea typeface="+mn-ea"/>
                          <a:cs typeface="Times New Roman" panose="02020603050405020304" pitchFamily="18" charset="0"/>
                        </a:rPr>
                        <a:t>成本領導</a:t>
                      </a:r>
                      <a:r>
                        <a:rPr lang="en-US" sz="2000" b="1" kern="100" dirty="0">
                          <a:effectLst/>
                          <a:latin typeface="+mn-ea"/>
                          <a:ea typeface="+mn-ea"/>
                          <a:cs typeface="Times New Roman" panose="02020603050405020304" pitchFamily="18" charset="0"/>
                        </a:rPr>
                        <a:t>cost leadership</a:t>
                      </a:r>
                      <a:endParaRPr lang="zh-TW" sz="2000" kern="100" dirty="0">
                        <a:effectLst/>
                        <a:latin typeface="+mn-ea"/>
                        <a:ea typeface="+mn-ea"/>
                        <a:cs typeface="Times New Roman" panose="02020603050405020304" pitchFamily="18" charset="0"/>
                      </a:endParaRPr>
                    </a:p>
                    <a:p>
                      <a:pPr>
                        <a:spcAft>
                          <a:spcPts val="0"/>
                        </a:spcAft>
                      </a:pPr>
                      <a:r>
                        <a:rPr lang="zh-TW" sz="2000" kern="100" dirty="0">
                          <a:effectLst/>
                          <a:latin typeface="+mn-ea"/>
                          <a:ea typeface="+mn-ea"/>
                          <a:cs typeface="Times New Roman" panose="02020603050405020304" pitchFamily="18" charset="0"/>
                        </a:rPr>
                        <a:t>把變動成本壓低，薄利多銷</a:t>
                      </a:r>
                      <a:r>
                        <a:rPr lang="zh-TW" altLang="zh-TW" sz="2000" b="0" kern="100" dirty="0">
                          <a:effectLst/>
                          <a:latin typeface="+mn-ea"/>
                          <a:ea typeface="+mn-ea"/>
                          <a:cs typeface="Times New Roman" panose="02020603050405020304" pitchFamily="18" charset="0"/>
                        </a:rPr>
                        <a:t>。</a:t>
                      </a:r>
                      <a:endParaRPr lang="zh-TW" sz="2000" kern="100" dirty="0">
                        <a:effectLst/>
                        <a:latin typeface="+mn-ea"/>
                        <a:ea typeface="+mn-ea"/>
                        <a:cs typeface="Times New Roman" panose="02020603050405020304" pitchFamily="18" charset="0"/>
                      </a:endParaRPr>
                    </a:p>
                  </a:txBody>
                  <a:tcPr marL="68580" marR="68580" marT="0" marB="0" anchor="ctr">
                    <a:solidFill>
                      <a:srgbClr val="DAF7FE"/>
                    </a:solidFill>
                  </a:tcPr>
                </a:tc>
                <a:tc>
                  <a:txBody>
                    <a:bodyPr/>
                    <a:lstStyle/>
                    <a:p>
                      <a:pPr>
                        <a:spcAft>
                          <a:spcPts val="0"/>
                        </a:spcAft>
                      </a:pPr>
                      <a:r>
                        <a:rPr lang="zh-TW" sz="2000" b="1" kern="100" dirty="0">
                          <a:effectLst/>
                          <a:latin typeface="+mn-ea"/>
                          <a:ea typeface="+mn-ea"/>
                          <a:cs typeface="Times New Roman" panose="02020603050405020304" pitchFamily="18" charset="0"/>
                        </a:rPr>
                        <a:t>限量供應</a:t>
                      </a:r>
                      <a:r>
                        <a:rPr lang="en-US" sz="2000" b="1" kern="100" dirty="0">
                          <a:effectLst/>
                          <a:latin typeface="+mn-ea"/>
                          <a:ea typeface="+mn-ea"/>
                          <a:cs typeface="Times New Roman" panose="02020603050405020304" pitchFamily="18" charset="0"/>
                        </a:rPr>
                        <a:t>Forced Scarcity</a:t>
                      </a:r>
                      <a:endParaRPr lang="zh-TW" sz="2000" kern="100" dirty="0">
                        <a:effectLst/>
                        <a:latin typeface="+mn-ea"/>
                        <a:ea typeface="+mn-ea"/>
                        <a:cs typeface="Times New Roman" panose="02020603050405020304" pitchFamily="18" charset="0"/>
                      </a:endParaRPr>
                    </a:p>
                    <a:p>
                      <a:pPr>
                        <a:spcAft>
                          <a:spcPts val="0"/>
                        </a:spcAft>
                      </a:pPr>
                      <a:r>
                        <a:rPr lang="zh-TW" sz="2000" kern="100" dirty="0">
                          <a:effectLst/>
                          <a:latin typeface="+mn-ea"/>
                          <a:ea typeface="+mn-ea"/>
                          <a:cs typeface="Times New Roman" panose="02020603050405020304" pitchFamily="18" charset="0"/>
                        </a:rPr>
                        <a:t>限制商品供應量、供應時間或取得方式，以刺激需求或抬高售價</a:t>
                      </a:r>
                      <a:r>
                        <a:rPr lang="zh-TW" altLang="zh-TW" sz="2000" b="0" kern="100" dirty="0">
                          <a:effectLst/>
                          <a:latin typeface="+mn-ea"/>
                          <a:ea typeface="+mn-ea"/>
                          <a:cs typeface="Times New Roman" panose="02020603050405020304" pitchFamily="18" charset="0"/>
                        </a:rPr>
                        <a:t>。</a:t>
                      </a:r>
                      <a:endParaRPr lang="zh-TW" sz="2000" kern="100" dirty="0">
                        <a:effectLst/>
                        <a:latin typeface="+mn-ea"/>
                        <a:ea typeface="+mn-ea"/>
                        <a:cs typeface="Times New Roman" panose="02020603050405020304" pitchFamily="18" charset="0"/>
                      </a:endParaRPr>
                    </a:p>
                  </a:txBody>
                  <a:tcPr marL="68580" marR="68580" marT="0" marB="0" anchor="ctr">
                    <a:solidFill>
                      <a:srgbClr val="DAF7FE"/>
                    </a:solidFill>
                  </a:tcPr>
                </a:tc>
                <a:extLst>
                  <a:ext uri="{0D108BD9-81ED-4DB2-BD59-A6C34878D82A}">
                    <a16:rowId xmlns:a16="http://schemas.microsoft.com/office/drawing/2014/main" xmlns="" val="10003"/>
                  </a:ext>
                </a:extLst>
              </a:tr>
              <a:tr h="1219200">
                <a:tc vMerge="1">
                  <a:txBody>
                    <a:bodyPr/>
                    <a:lstStyle/>
                    <a:p>
                      <a:pPr algn="l"/>
                      <a:endParaRPr lang="en-US" altLang="zh-TW" sz="2400" dirty="0">
                        <a:latin typeface="+mn-ea"/>
                        <a:ea typeface="+mn-ea"/>
                      </a:endParaRPr>
                    </a:p>
                  </a:txBody>
                  <a:tcPr anchor="ctr"/>
                </a:tc>
                <a:tc>
                  <a:txBody>
                    <a:bodyPr/>
                    <a:lstStyle/>
                    <a:p>
                      <a:pPr>
                        <a:spcAft>
                          <a:spcPts val="0"/>
                        </a:spcAft>
                      </a:pPr>
                      <a:r>
                        <a:rPr lang="zh-TW" sz="2000" b="1" kern="100" dirty="0">
                          <a:effectLst/>
                          <a:latin typeface="+mn-ea"/>
                          <a:ea typeface="+mn-ea"/>
                          <a:cs typeface="Times New Roman" panose="02020603050405020304" pitchFamily="18" charset="0"/>
                        </a:rPr>
                        <a:t>分</a:t>
                      </a:r>
                      <a:r>
                        <a:rPr lang="zh-TW" altLang="en-US" sz="2000" b="1" kern="100" dirty="0">
                          <a:effectLst/>
                          <a:latin typeface="+mn-ea"/>
                          <a:ea typeface="+mn-ea"/>
                          <a:cs typeface="Times New Roman" panose="02020603050405020304" pitchFamily="18" charset="0"/>
                        </a:rPr>
                        <a:t>拆</a:t>
                      </a:r>
                      <a:r>
                        <a:rPr lang="zh-TW" sz="2000" b="1" kern="100" dirty="0">
                          <a:effectLst/>
                          <a:latin typeface="+mn-ea"/>
                          <a:ea typeface="+mn-ea"/>
                          <a:cs typeface="Times New Roman" panose="02020603050405020304" pitchFamily="18" charset="0"/>
                        </a:rPr>
                        <a:t>定價</a:t>
                      </a:r>
                      <a:r>
                        <a:rPr lang="en-US" sz="2000" b="1" kern="100" dirty="0">
                          <a:effectLst/>
                          <a:latin typeface="+mn-ea"/>
                          <a:ea typeface="+mn-ea"/>
                          <a:cs typeface="Times New Roman" panose="02020603050405020304" pitchFamily="18" charset="0"/>
                        </a:rPr>
                        <a:t> Disaggregated Pricing</a:t>
                      </a:r>
                      <a:endParaRPr lang="zh-TW" sz="2000" kern="100" dirty="0">
                        <a:effectLst/>
                        <a:latin typeface="+mn-ea"/>
                        <a:ea typeface="+mn-ea"/>
                        <a:cs typeface="Times New Roman" panose="02020603050405020304" pitchFamily="18" charset="0"/>
                      </a:endParaRPr>
                    </a:p>
                    <a:p>
                      <a:pPr>
                        <a:spcAft>
                          <a:spcPts val="0"/>
                        </a:spcAft>
                      </a:pPr>
                      <a:r>
                        <a:rPr lang="zh-TW" sz="2000" kern="100" dirty="0">
                          <a:effectLst/>
                          <a:latin typeface="+mn-ea"/>
                          <a:ea typeface="+mn-ea"/>
                          <a:cs typeface="Times New Roman" panose="02020603050405020304" pitchFamily="18" charset="0"/>
                        </a:rPr>
                        <a:t>讓顧客只買他們想要的商品</a:t>
                      </a:r>
                      <a:r>
                        <a:rPr lang="zh-TW" altLang="zh-TW" sz="2000" b="0" kern="100" dirty="0">
                          <a:effectLst/>
                          <a:latin typeface="+mn-ea"/>
                          <a:ea typeface="+mn-ea"/>
                          <a:cs typeface="Times New Roman" panose="02020603050405020304" pitchFamily="18" charset="0"/>
                        </a:rPr>
                        <a:t>。</a:t>
                      </a:r>
                      <a:endParaRPr lang="zh-TW" sz="2000" kern="100" dirty="0">
                        <a:effectLst/>
                        <a:latin typeface="+mn-ea"/>
                        <a:ea typeface="+mn-ea"/>
                        <a:cs typeface="Times New Roman" panose="02020603050405020304" pitchFamily="18" charset="0"/>
                      </a:endParaRPr>
                    </a:p>
                  </a:txBody>
                  <a:tcPr marL="68580" marR="68580" marT="0" marB="0" anchor="ctr">
                    <a:solidFill>
                      <a:srgbClr val="00BBDA">
                        <a:alpha val="30196"/>
                      </a:srgbClr>
                    </a:solidFill>
                  </a:tcPr>
                </a:tc>
                <a:tc>
                  <a:txBody>
                    <a:bodyPr/>
                    <a:lstStyle/>
                    <a:p>
                      <a:pPr>
                        <a:spcAft>
                          <a:spcPts val="0"/>
                        </a:spcAft>
                      </a:pPr>
                      <a:r>
                        <a:rPr lang="zh-TW" sz="2000" b="1" kern="100" dirty="0">
                          <a:effectLst/>
                          <a:latin typeface="+mn-ea"/>
                          <a:ea typeface="+mn-ea"/>
                          <a:cs typeface="Times New Roman" panose="02020603050405020304" pitchFamily="18" charset="0"/>
                        </a:rPr>
                        <a:t>免費增值</a:t>
                      </a:r>
                      <a:r>
                        <a:rPr lang="en-US" sz="2000" b="1" kern="100" dirty="0">
                          <a:effectLst/>
                          <a:latin typeface="+mn-ea"/>
                          <a:ea typeface="+mn-ea"/>
                          <a:cs typeface="Times New Roman" panose="02020603050405020304" pitchFamily="18" charset="0"/>
                        </a:rPr>
                        <a:t>Freemium</a:t>
                      </a:r>
                      <a:endParaRPr lang="zh-TW" sz="2000" kern="100" dirty="0">
                        <a:effectLst/>
                        <a:latin typeface="+mn-ea"/>
                        <a:ea typeface="+mn-ea"/>
                        <a:cs typeface="Times New Roman" panose="02020603050405020304" pitchFamily="18" charset="0"/>
                      </a:endParaRPr>
                    </a:p>
                    <a:p>
                      <a:pPr>
                        <a:spcAft>
                          <a:spcPts val="0"/>
                        </a:spcAft>
                      </a:pPr>
                      <a:r>
                        <a:rPr lang="zh-TW" sz="2000" kern="100" dirty="0">
                          <a:effectLst/>
                          <a:latin typeface="+mn-ea"/>
                          <a:ea typeface="+mn-ea"/>
                          <a:cs typeface="Times New Roman" panose="02020603050405020304" pitchFamily="18" charset="0"/>
                        </a:rPr>
                        <a:t>免費提供基礎服務，但是進階服務或特殊服務需要額外收費</a:t>
                      </a:r>
                      <a:r>
                        <a:rPr lang="zh-TW" altLang="zh-TW" sz="2000" b="0" kern="100" dirty="0">
                          <a:effectLst/>
                          <a:latin typeface="+mn-ea"/>
                          <a:ea typeface="+mn-ea"/>
                          <a:cs typeface="Times New Roman" panose="02020603050405020304" pitchFamily="18" charset="0"/>
                        </a:rPr>
                        <a:t>。</a:t>
                      </a:r>
                      <a:endParaRPr lang="zh-TW" sz="2000" kern="100" dirty="0">
                        <a:effectLst/>
                        <a:latin typeface="+mn-ea"/>
                        <a:ea typeface="+mn-ea"/>
                        <a:cs typeface="Times New Roman" panose="02020603050405020304" pitchFamily="18" charset="0"/>
                      </a:endParaRPr>
                    </a:p>
                  </a:txBody>
                  <a:tcPr marL="68580" marR="68580" marT="0" marB="0" anchor="ctr">
                    <a:solidFill>
                      <a:srgbClr val="00BBDA">
                        <a:alpha val="30196"/>
                      </a:srgbClr>
                    </a:solidFill>
                  </a:tcPr>
                </a:tc>
                <a:extLst>
                  <a:ext uri="{0D108BD9-81ED-4DB2-BD59-A6C34878D82A}">
                    <a16:rowId xmlns:a16="http://schemas.microsoft.com/office/drawing/2014/main" xmlns="" val="10004"/>
                  </a:ext>
                </a:extLst>
              </a:tr>
              <a:tr h="1219200">
                <a:tc vMerge="1">
                  <a:txBody>
                    <a:bodyPr/>
                    <a:lstStyle/>
                    <a:p>
                      <a:pPr algn="l"/>
                      <a:endParaRPr lang="zh-TW" altLang="en-US" sz="2400" dirty="0">
                        <a:latin typeface="+mn-ea"/>
                        <a:ea typeface="+mn-ea"/>
                      </a:endParaRPr>
                    </a:p>
                  </a:txBody>
                  <a:tcPr anchor="ctr"/>
                </a:tc>
                <a:tc>
                  <a:txBody>
                    <a:bodyPr/>
                    <a:lstStyle/>
                    <a:p>
                      <a:pPr>
                        <a:spcAft>
                          <a:spcPts val="0"/>
                        </a:spcAft>
                      </a:pPr>
                      <a:r>
                        <a:rPr lang="zh-TW" sz="2000" b="1" kern="100" dirty="0">
                          <a:effectLst/>
                          <a:latin typeface="+mn-ea"/>
                          <a:ea typeface="+mn-ea"/>
                          <a:cs typeface="Times New Roman" panose="02020603050405020304" pitchFamily="18" charset="0"/>
                        </a:rPr>
                        <a:t>融資</a:t>
                      </a:r>
                      <a:r>
                        <a:rPr lang="en-US" sz="2000" b="1" kern="100" dirty="0">
                          <a:effectLst/>
                          <a:latin typeface="+mn-ea"/>
                          <a:ea typeface="+mn-ea"/>
                          <a:cs typeface="Times New Roman" panose="02020603050405020304" pitchFamily="18" charset="0"/>
                        </a:rPr>
                        <a:t>Financing</a:t>
                      </a:r>
                      <a:endParaRPr lang="zh-TW" sz="2000" kern="100" dirty="0">
                        <a:effectLst/>
                        <a:latin typeface="+mn-ea"/>
                        <a:ea typeface="+mn-ea"/>
                        <a:cs typeface="Times New Roman" panose="02020603050405020304" pitchFamily="18" charset="0"/>
                      </a:endParaRPr>
                    </a:p>
                    <a:p>
                      <a:pPr>
                        <a:spcAft>
                          <a:spcPts val="0"/>
                        </a:spcAft>
                      </a:pPr>
                      <a:r>
                        <a:rPr lang="zh-TW" sz="2000" kern="100" dirty="0">
                          <a:effectLst/>
                          <a:latin typeface="+mn-ea"/>
                          <a:ea typeface="+mn-ea"/>
                          <a:cs typeface="Times New Roman" panose="02020603050405020304" pitchFamily="18" charset="0"/>
                        </a:rPr>
                        <a:t>不是從直接銷售商品獲得營收，而是從結構性支付計畫和售後利益中獲得收入</a:t>
                      </a:r>
                      <a:r>
                        <a:rPr lang="zh-TW" altLang="zh-TW" sz="2000" b="0" kern="100" dirty="0">
                          <a:effectLst/>
                          <a:latin typeface="+mn-ea"/>
                          <a:ea typeface="+mn-ea"/>
                          <a:cs typeface="Times New Roman" panose="02020603050405020304" pitchFamily="18" charset="0"/>
                        </a:rPr>
                        <a:t>。</a:t>
                      </a:r>
                      <a:endParaRPr lang="zh-TW" sz="2000" kern="100" dirty="0">
                        <a:effectLst/>
                        <a:latin typeface="+mn-ea"/>
                        <a:ea typeface="+mn-ea"/>
                        <a:cs typeface="Times New Roman" panose="02020603050405020304" pitchFamily="18" charset="0"/>
                      </a:endParaRPr>
                    </a:p>
                  </a:txBody>
                  <a:tcPr marL="68580" marR="68580" marT="0" marB="0" anchor="ctr">
                    <a:solidFill>
                      <a:srgbClr val="DAF7FE"/>
                    </a:solidFill>
                  </a:tcPr>
                </a:tc>
                <a:tc>
                  <a:txBody>
                    <a:bodyPr/>
                    <a:lstStyle/>
                    <a:p>
                      <a:pPr>
                        <a:spcAft>
                          <a:spcPts val="0"/>
                        </a:spcAft>
                      </a:pPr>
                      <a:r>
                        <a:rPr lang="zh-TW" sz="2000" b="1" kern="100" dirty="0">
                          <a:effectLst/>
                          <a:latin typeface="+mn-ea"/>
                          <a:ea typeface="+mn-ea"/>
                          <a:cs typeface="Times New Roman" panose="02020603050405020304" pitchFamily="18" charset="0"/>
                        </a:rPr>
                        <a:t>建立基礎客戶</a:t>
                      </a:r>
                      <a:r>
                        <a:rPr lang="en-US" sz="2000" b="1" kern="100" dirty="0">
                          <a:effectLst/>
                          <a:latin typeface="+mn-ea"/>
                          <a:ea typeface="+mn-ea"/>
                          <a:cs typeface="Times New Roman" panose="02020603050405020304" pitchFamily="18" charset="0"/>
                        </a:rPr>
                        <a:t>Installed Base</a:t>
                      </a:r>
                      <a:endParaRPr lang="zh-TW" sz="2000" kern="100" dirty="0">
                        <a:effectLst/>
                        <a:latin typeface="+mn-ea"/>
                        <a:ea typeface="+mn-ea"/>
                        <a:cs typeface="Times New Roman" panose="02020603050405020304" pitchFamily="18" charset="0"/>
                      </a:endParaRPr>
                    </a:p>
                    <a:p>
                      <a:pPr>
                        <a:spcAft>
                          <a:spcPts val="0"/>
                        </a:spcAft>
                      </a:pPr>
                      <a:r>
                        <a:rPr lang="zh-TW" sz="2000" kern="100" dirty="0">
                          <a:effectLst/>
                          <a:latin typeface="+mn-ea"/>
                          <a:ea typeface="+mn-ea"/>
                          <a:cs typeface="Times New Roman" panose="02020603050405020304" pitchFamily="18" charset="0"/>
                        </a:rPr>
                        <a:t>以</a:t>
                      </a:r>
                      <a:r>
                        <a:rPr lang="zh-TW" altLang="en-US" sz="2000" kern="100" dirty="0">
                          <a:effectLst/>
                          <a:latin typeface="+mn-ea"/>
                          <a:ea typeface="+mn-ea"/>
                          <a:cs typeface="Times New Roman" panose="02020603050405020304" pitchFamily="18" charset="0"/>
                        </a:rPr>
                        <a:t>薄利</a:t>
                      </a:r>
                      <a:r>
                        <a:rPr lang="zh-TW" sz="2000" kern="100" dirty="0">
                          <a:effectLst/>
                          <a:latin typeface="+mn-ea"/>
                          <a:ea typeface="+mn-ea"/>
                          <a:cs typeface="Times New Roman" panose="02020603050405020304" pitchFamily="18" charset="0"/>
                        </a:rPr>
                        <a:t>（甚至虧本）銷售</a:t>
                      </a:r>
                      <a:r>
                        <a:rPr lang="en-US" sz="2000" kern="100" dirty="0">
                          <a:effectLst/>
                          <a:latin typeface="+mn-ea"/>
                          <a:ea typeface="+mn-ea"/>
                          <a:cs typeface="Times New Roman" panose="02020603050405020304" pitchFamily="18" charset="0"/>
                        </a:rPr>
                        <a:t>“</a:t>
                      </a:r>
                      <a:r>
                        <a:rPr lang="zh-TW" sz="2000" kern="100" dirty="0">
                          <a:effectLst/>
                          <a:latin typeface="+mn-ea"/>
                          <a:ea typeface="+mn-ea"/>
                          <a:cs typeface="Times New Roman" panose="02020603050405020304" pitchFamily="18" charset="0"/>
                        </a:rPr>
                        <a:t>核心</a:t>
                      </a:r>
                      <a:r>
                        <a:rPr lang="en-US" sz="2000" kern="100" dirty="0">
                          <a:effectLst/>
                          <a:latin typeface="+mn-ea"/>
                          <a:ea typeface="+mn-ea"/>
                          <a:cs typeface="Times New Roman" panose="02020603050405020304" pitchFamily="18" charset="0"/>
                        </a:rPr>
                        <a:t>”</a:t>
                      </a:r>
                      <a:r>
                        <a:rPr lang="zh-TW" sz="2000" kern="100" dirty="0">
                          <a:effectLst/>
                          <a:latin typeface="+mn-ea"/>
                          <a:ea typeface="+mn-ea"/>
                          <a:cs typeface="Times New Roman" panose="02020603050405020304" pitchFamily="18" charset="0"/>
                        </a:rPr>
                        <a:t>產品，以刺激需求與忠誠度，再靠銷售額外的產品和服務賺取獲利</a:t>
                      </a:r>
                      <a:r>
                        <a:rPr lang="zh-TW" altLang="zh-TW" sz="2000" b="0" kern="100" dirty="0">
                          <a:effectLst/>
                          <a:latin typeface="+mn-ea"/>
                          <a:ea typeface="+mn-ea"/>
                          <a:cs typeface="Times New Roman" panose="02020603050405020304" pitchFamily="18" charset="0"/>
                        </a:rPr>
                        <a:t>。</a:t>
                      </a:r>
                      <a:endParaRPr lang="zh-TW" sz="2000" kern="100" dirty="0">
                        <a:effectLst/>
                        <a:latin typeface="+mn-ea"/>
                        <a:ea typeface="+mn-ea"/>
                        <a:cs typeface="Times New Roman" panose="02020603050405020304" pitchFamily="18" charset="0"/>
                      </a:endParaRPr>
                    </a:p>
                  </a:txBody>
                  <a:tcPr marL="68580" marR="68580" marT="0" marB="0" anchor="ctr">
                    <a:solidFill>
                      <a:srgbClr val="DAF7FE"/>
                    </a:solidFill>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360539026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txBox="1">
            <a:spLocks/>
          </p:cNvSpPr>
          <p:nvPr/>
        </p:nvSpPr>
        <p:spPr>
          <a:xfrm>
            <a:off x="838200" y="430103"/>
            <a:ext cx="10389042" cy="1295852"/>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TW" sz="4800" b="1" dirty="0">
                <a:solidFill>
                  <a:srgbClr val="F6911F"/>
                </a:solidFill>
              </a:rPr>
              <a:t>E</a:t>
            </a:r>
            <a:r>
              <a:rPr lang="en-US" altLang="zh-CN" sz="4800" b="1" dirty="0">
                <a:solidFill>
                  <a:srgbClr val="F6911F"/>
                </a:solidFill>
              </a:rPr>
              <a:t>xperience Ecosystem</a:t>
            </a:r>
          </a:p>
          <a:p>
            <a:pPr algn="l"/>
            <a:r>
              <a:rPr lang="en-US" altLang="zh-TW" sz="2600" dirty="0">
                <a:solidFill>
                  <a:srgbClr val="F6911F"/>
                </a:solidFill>
              </a:rPr>
              <a:t>Connect communities and capabilities and let others use them to power their own businesses</a:t>
            </a:r>
            <a:endParaRPr lang="zh-TW" altLang="en-US" sz="2600" dirty="0">
              <a:solidFill>
                <a:srgbClr val="F6911F"/>
              </a:solidFill>
            </a:endParaRPr>
          </a:p>
        </p:txBody>
      </p:sp>
      <p:grpSp>
        <p:nvGrpSpPr>
          <p:cNvPr id="3" name="群組 2"/>
          <p:cNvGrpSpPr/>
          <p:nvPr/>
        </p:nvGrpSpPr>
        <p:grpSpPr>
          <a:xfrm>
            <a:off x="633435" y="2116982"/>
            <a:ext cx="3489923" cy="1845618"/>
            <a:chOff x="4584826" y="2254312"/>
            <a:chExt cx="3195873" cy="1520983"/>
          </a:xfrm>
        </p:grpSpPr>
        <p:sp>
          <p:nvSpPr>
            <p:cNvPr id="4" name="矩形 3"/>
            <p:cNvSpPr/>
            <p:nvPr/>
          </p:nvSpPr>
          <p:spPr>
            <a:xfrm>
              <a:off x="4584826" y="2254312"/>
              <a:ext cx="3195873" cy="425514"/>
            </a:xfrm>
            <a:prstGeom prst="rect">
              <a:avLst/>
            </a:prstGeom>
            <a:solidFill>
              <a:srgbClr val="10C0D2"/>
            </a:solidFill>
            <a:ln>
              <a:solidFill>
                <a:srgbClr val="10C0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Profit model- L</a:t>
              </a:r>
              <a:r>
                <a:rPr lang="en-US" altLang="zh-CN" sz="2000" dirty="0" smtClean="0"/>
                <a:t>icensing</a:t>
              </a:r>
              <a:endParaRPr lang="zh-TW" altLang="en-US" sz="2000" dirty="0"/>
            </a:p>
          </p:txBody>
        </p:sp>
        <p:sp>
          <p:nvSpPr>
            <p:cNvPr id="5" name="矩形 4"/>
            <p:cNvSpPr/>
            <p:nvPr/>
          </p:nvSpPr>
          <p:spPr>
            <a:xfrm>
              <a:off x="4584826" y="2679826"/>
              <a:ext cx="3195873" cy="1095469"/>
            </a:xfrm>
            <a:prstGeom prst="rect">
              <a:avLst/>
            </a:prstGeom>
            <a:solidFill>
              <a:schemeClr val="bg1"/>
            </a:solidFill>
            <a:ln>
              <a:solidFill>
                <a:srgbClr val="10C0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Grant permission to some other group or individual to use your offering in a defined way for a specified payment.</a:t>
              </a:r>
              <a:endParaRPr lang="zh-TW" altLang="en-US" sz="2000" dirty="0">
                <a:solidFill>
                  <a:schemeClr val="tx1"/>
                </a:solidFill>
              </a:endParaRPr>
            </a:p>
          </p:txBody>
        </p:sp>
      </p:grpSp>
      <p:grpSp>
        <p:nvGrpSpPr>
          <p:cNvPr id="7" name="群組 6"/>
          <p:cNvGrpSpPr/>
          <p:nvPr/>
        </p:nvGrpSpPr>
        <p:grpSpPr>
          <a:xfrm>
            <a:off x="4366952" y="2116982"/>
            <a:ext cx="3489923" cy="1845618"/>
            <a:chOff x="4584826" y="2254312"/>
            <a:chExt cx="3195873" cy="1520983"/>
          </a:xfrm>
        </p:grpSpPr>
        <p:sp>
          <p:nvSpPr>
            <p:cNvPr id="8" name="矩形 7"/>
            <p:cNvSpPr/>
            <p:nvPr/>
          </p:nvSpPr>
          <p:spPr>
            <a:xfrm>
              <a:off x="4584826" y="2254312"/>
              <a:ext cx="3195873" cy="425514"/>
            </a:xfrm>
            <a:prstGeom prst="rect">
              <a:avLst/>
            </a:prstGeom>
            <a:solidFill>
              <a:srgbClr val="10C0D2"/>
            </a:solidFill>
            <a:ln>
              <a:solidFill>
                <a:srgbClr val="10C0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Network- Alliances</a:t>
              </a:r>
              <a:endParaRPr lang="zh-TW" altLang="en-US" sz="2000" dirty="0"/>
            </a:p>
          </p:txBody>
        </p:sp>
        <p:sp>
          <p:nvSpPr>
            <p:cNvPr id="9" name="矩形 8"/>
            <p:cNvSpPr/>
            <p:nvPr/>
          </p:nvSpPr>
          <p:spPr>
            <a:xfrm>
              <a:off x="4584826" y="2679826"/>
              <a:ext cx="3195873" cy="1095469"/>
            </a:xfrm>
            <a:prstGeom prst="rect">
              <a:avLst/>
            </a:prstGeom>
            <a:solidFill>
              <a:schemeClr val="bg1"/>
            </a:solidFill>
            <a:ln>
              <a:solidFill>
                <a:srgbClr val="10C0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Share risks and revenues to jointly improve individual competitive advantage.</a:t>
              </a:r>
              <a:endParaRPr lang="zh-TW" altLang="en-US" sz="2000" dirty="0">
                <a:solidFill>
                  <a:schemeClr val="tx1"/>
                </a:solidFill>
              </a:endParaRPr>
            </a:p>
          </p:txBody>
        </p:sp>
      </p:grpSp>
      <p:grpSp>
        <p:nvGrpSpPr>
          <p:cNvPr id="10" name="群組 9"/>
          <p:cNvGrpSpPr/>
          <p:nvPr/>
        </p:nvGrpSpPr>
        <p:grpSpPr>
          <a:xfrm>
            <a:off x="8156006" y="2121692"/>
            <a:ext cx="3489923" cy="1845618"/>
            <a:chOff x="4584826" y="2254312"/>
            <a:chExt cx="3195873" cy="1520983"/>
          </a:xfrm>
        </p:grpSpPr>
        <p:sp>
          <p:nvSpPr>
            <p:cNvPr id="11" name="矩形 10"/>
            <p:cNvSpPr/>
            <p:nvPr/>
          </p:nvSpPr>
          <p:spPr>
            <a:xfrm>
              <a:off x="4584826" y="2254312"/>
              <a:ext cx="3195873" cy="425514"/>
            </a:xfrm>
            <a:prstGeom prst="rect">
              <a:avLst/>
            </a:prstGeom>
            <a:solidFill>
              <a:srgbClr val="10C0D2"/>
            </a:solidFill>
            <a:ln>
              <a:solidFill>
                <a:srgbClr val="10C0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2000" dirty="0" smtClean="0"/>
                <a:t>Process -Strategic </a:t>
              </a:r>
              <a:r>
                <a:rPr lang="en-US" altLang="zh-TW" sz="2000" dirty="0"/>
                <a:t>Design</a:t>
              </a:r>
              <a:endParaRPr lang="zh-TW" altLang="en-US" sz="2000" dirty="0"/>
            </a:p>
          </p:txBody>
        </p:sp>
        <p:sp>
          <p:nvSpPr>
            <p:cNvPr id="12" name="矩形 11"/>
            <p:cNvSpPr/>
            <p:nvPr/>
          </p:nvSpPr>
          <p:spPr>
            <a:xfrm>
              <a:off x="4584826" y="2679826"/>
              <a:ext cx="3195873" cy="1095469"/>
            </a:xfrm>
            <a:prstGeom prst="rect">
              <a:avLst/>
            </a:prstGeom>
            <a:solidFill>
              <a:schemeClr val="bg1"/>
            </a:solidFill>
            <a:ln>
              <a:solidFill>
                <a:srgbClr val="10C0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2000" dirty="0">
                  <a:solidFill>
                    <a:schemeClr val="tx1"/>
                  </a:solidFill>
                </a:rPr>
                <a:t>Employ a purposeful approach that manifests itself, brands, and experiences.</a:t>
              </a:r>
              <a:endParaRPr lang="zh-TW" altLang="en-US" sz="2000" dirty="0">
                <a:solidFill>
                  <a:schemeClr val="tx1"/>
                </a:solidFill>
              </a:endParaRPr>
            </a:p>
          </p:txBody>
        </p:sp>
      </p:grpSp>
      <p:grpSp>
        <p:nvGrpSpPr>
          <p:cNvPr id="13" name="群組 12"/>
          <p:cNvGrpSpPr/>
          <p:nvPr/>
        </p:nvGrpSpPr>
        <p:grpSpPr>
          <a:xfrm>
            <a:off x="4381243" y="4239822"/>
            <a:ext cx="3494043" cy="1845618"/>
            <a:chOff x="8327679" y="2254312"/>
            <a:chExt cx="3199646" cy="1520983"/>
          </a:xfrm>
        </p:grpSpPr>
        <p:sp>
          <p:nvSpPr>
            <p:cNvPr id="14" name="矩形 13"/>
            <p:cNvSpPr/>
            <p:nvPr/>
          </p:nvSpPr>
          <p:spPr>
            <a:xfrm>
              <a:off x="8327679" y="2254312"/>
              <a:ext cx="3195873" cy="425514"/>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Product system- Product </a:t>
              </a:r>
              <a:r>
                <a:rPr lang="en-US" altLang="zh-TW" sz="2000" dirty="0"/>
                <a:t>/Service Platforms</a:t>
              </a:r>
              <a:endParaRPr lang="zh-TW" altLang="en-US" sz="2000" dirty="0"/>
            </a:p>
          </p:txBody>
        </p:sp>
        <p:sp>
          <p:nvSpPr>
            <p:cNvPr id="15" name="矩形 14"/>
            <p:cNvSpPr/>
            <p:nvPr/>
          </p:nvSpPr>
          <p:spPr>
            <a:xfrm>
              <a:off x="8327679" y="2679826"/>
              <a:ext cx="3199646" cy="1095469"/>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Develop systems that connect with other, partner products and service to create a holistic offering.</a:t>
              </a:r>
              <a:endParaRPr lang="zh-TW" altLang="en-US" sz="2000" dirty="0">
                <a:solidFill>
                  <a:schemeClr val="tx1"/>
                </a:solidFill>
              </a:endParaRPr>
            </a:p>
          </p:txBody>
        </p:sp>
      </p:grpSp>
      <p:grpSp>
        <p:nvGrpSpPr>
          <p:cNvPr id="16" name="群組 15"/>
          <p:cNvGrpSpPr/>
          <p:nvPr/>
        </p:nvGrpSpPr>
        <p:grpSpPr>
          <a:xfrm>
            <a:off x="629661" y="4253032"/>
            <a:ext cx="3494043" cy="1845618"/>
            <a:chOff x="8327679" y="2254312"/>
            <a:chExt cx="3199646" cy="1520983"/>
          </a:xfrm>
        </p:grpSpPr>
        <p:sp>
          <p:nvSpPr>
            <p:cNvPr id="17" name="矩形 16"/>
            <p:cNvSpPr/>
            <p:nvPr/>
          </p:nvSpPr>
          <p:spPr>
            <a:xfrm>
              <a:off x="8327679" y="2254312"/>
              <a:ext cx="3195873" cy="425514"/>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Product performance-Performance </a:t>
              </a:r>
              <a:r>
                <a:rPr lang="en-US" altLang="zh-TW" sz="2000" dirty="0"/>
                <a:t>Simplification</a:t>
              </a:r>
              <a:endParaRPr lang="zh-TW" altLang="en-US" sz="2000" dirty="0"/>
            </a:p>
          </p:txBody>
        </p:sp>
        <p:sp>
          <p:nvSpPr>
            <p:cNvPr id="18" name="矩形 17"/>
            <p:cNvSpPr/>
            <p:nvPr/>
          </p:nvSpPr>
          <p:spPr>
            <a:xfrm>
              <a:off x="8327679" y="2679826"/>
              <a:ext cx="3199646" cy="1095469"/>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Omit superfluous details, features, and interactions to reduce complexity.</a:t>
              </a:r>
              <a:endParaRPr lang="zh-TW" altLang="en-US" sz="2000" dirty="0">
                <a:solidFill>
                  <a:schemeClr val="tx1"/>
                </a:solidFill>
              </a:endParaRPr>
            </a:p>
          </p:txBody>
        </p:sp>
      </p:grpSp>
      <p:grpSp>
        <p:nvGrpSpPr>
          <p:cNvPr id="19" name="群組 18"/>
          <p:cNvGrpSpPr/>
          <p:nvPr/>
        </p:nvGrpSpPr>
        <p:grpSpPr>
          <a:xfrm>
            <a:off x="8170519" y="4253032"/>
            <a:ext cx="3494043" cy="1845618"/>
            <a:chOff x="834427" y="4551676"/>
            <a:chExt cx="3199646" cy="1520983"/>
          </a:xfrm>
        </p:grpSpPr>
        <p:sp>
          <p:nvSpPr>
            <p:cNvPr id="20" name="矩形 19"/>
            <p:cNvSpPr/>
            <p:nvPr/>
          </p:nvSpPr>
          <p:spPr>
            <a:xfrm>
              <a:off x="838200" y="4551676"/>
              <a:ext cx="3195873" cy="425514"/>
            </a:xfrm>
            <a:prstGeom prst="rect">
              <a:avLst/>
            </a:prstGeom>
            <a:solidFill>
              <a:srgbClr val="EA4800"/>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Channel -Go </a:t>
              </a:r>
              <a:r>
                <a:rPr lang="en-US" altLang="zh-TW" sz="2000" dirty="0"/>
                <a:t>Direct</a:t>
              </a:r>
              <a:endParaRPr lang="zh-TW" altLang="en-US" sz="2000" dirty="0"/>
            </a:p>
          </p:txBody>
        </p:sp>
        <p:sp>
          <p:nvSpPr>
            <p:cNvPr id="21" name="矩形 20"/>
            <p:cNvSpPr/>
            <p:nvPr/>
          </p:nvSpPr>
          <p:spPr>
            <a:xfrm>
              <a:off x="834427" y="4977190"/>
              <a:ext cx="3199646" cy="1095469"/>
            </a:xfrm>
            <a:prstGeom prst="rect">
              <a:avLst/>
            </a:prstGeom>
            <a:solidFill>
              <a:schemeClr val="bg1"/>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Skip traditional retail channel and connect directly with customers.</a:t>
              </a:r>
              <a:endParaRPr lang="zh-TW" altLang="en-US" sz="2000" dirty="0">
                <a:solidFill>
                  <a:schemeClr val="tx1"/>
                </a:solidFill>
              </a:endParaRPr>
            </a:p>
          </p:txBody>
        </p:sp>
      </p:grpSp>
      <p:sp>
        <p:nvSpPr>
          <p:cNvPr id="22" name="加號 21"/>
          <p:cNvSpPr/>
          <p:nvPr/>
        </p:nvSpPr>
        <p:spPr>
          <a:xfrm>
            <a:off x="4048591" y="3048633"/>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23" name="加號 22"/>
          <p:cNvSpPr/>
          <p:nvPr/>
        </p:nvSpPr>
        <p:spPr>
          <a:xfrm>
            <a:off x="4048591" y="5191458"/>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24" name="加號 23"/>
          <p:cNvSpPr/>
          <p:nvPr/>
        </p:nvSpPr>
        <p:spPr>
          <a:xfrm>
            <a:off x="7856875" y="5191457"/>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25" name="加號 24"/>
          <p:cNvSpPr/>
          <p:nvPr/>
        </p:nvSpPr>
        <p:spPr>
          <a:xfrm>
            <a:off x="7830638" y="3055238"/>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26" name="加號 25"/>
          <p:cNvSpPr/>
          <p:nvPr/>
        </p:nvSpPr>
        <p:spPr>
          <a:xfrm>
            <a:off x="11655142" y="3043309"/>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Tree>
    <p:extLst>
      <p:ext uri="{BB962C8B-B14F-4D97-AF65-F5344CB8AC3E}">
        <p14:creationId xmlns:p14="http://schemas.microsoft.com/office/powerpoint/2010/main" val="163323138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txBox="1">
            <a:spLocks/>
          </p:cNvSpPr>
          <p:nvPr/>
        </p:nvSpPr>
        <p:spPr>
          <a:xfrm>
            <a:off x="838200" y="281819"/>
            <a:ext cx="10389042" cy="137375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TW" sz="4400" b="1" dirty="0">
                <a:solidFill>
                  <a:srgbClr val="F6911F"/>
                </a:solidFill>
              </a:rPr>
              <a:t>E</a:t>
            </a:r>
            <a:r>
              <a:rPr lang="en-US" altLang="zh-CN" sz="4400" b="1" dirty="0">
                <a:solidFill>
                  <a:srgbClr val="F6911F"/>
                </a:solidFill>
              </a:rPr>
              <a:t>xperience </a:t>
            </a:r>
            <a:r>
              <a:rPr lang="en-US" altLang="zh-CN" sz="4400" b="1" dirty="0" smtClean="0">
                <a:solidFill>
                  <a:srgbClr val="F6911F"/>
                </a:solidFill>
              </a:rPr>
              <a:t>Ecosystem:</a:t>
            </a:r>
            <a:r>
              <a:rPr lang="zh-CN" altLang="en-US" sz="4400" dirty="0" smtClean="0">
                <a:solidFill>
                  <a:srgbClr val="F6911F"/>
                </a:solidFill>
                <a:latin typeface="微軟正黑體" panose="020B0604030504040204" pitchFamily="34" charset="-120"/>
                <a:ea typeface="微軟正黑體" panose="020B0604030504040204" pitchFamily="34" charset="-120"/>
              </a:rPr>
              <a:t>蘋果</a:t>
            </a:r>
            <a:r>
              <a:rPr lang="en-US" altLang="zh-CN" sz="4400" dirty="0">
                <a:solidFill>
                  <a:srgbClr val="F6911F"/>
                </a:solidFill>
                <a:latin typeface="微軟正黑體" panose="020B0604030504040204" pitchFamily="34" charset="-120"/>
                <a:ea typeface="微軟正黑體" panose="020B0604030504040204" pitchFamily="34" charset="-120"/>
              </a:rPr>
              <a:t>iTunes</a:t>
            </a:r>
            <a:endParaRPr lang="en-US" altLang="zh-CN" sz="4400" b="1" dirty="0">
              <a:solidFill>
                <a:srgbClr val="F6911F"/>
              </a:solidFill>
            </a:endParaRPr>
          </a:p>
          <a:p>
            <a:pPr algn="l"/>
            <a:r>
              <a:rPr lang="zh-CN" altLang="en-US" sz="2000" dirty="0">
                <a:solidFill>
                  <a:srgbClr val="F6911F"/>
                </a:solidFill>
                <a:latin typeface="微軟正黑體" panose="020B0604030504040204" pitchFamily="34" charset="-120"/>
                <a:ea typeface="微軟正黑體" panose="020B0604030504040204" pitchFamily="34" charset="-120"/>
              </a:rPr>
              <a:t>蘋果</a:t>
            </a:r>
            <a:r>
              <a:rPr lang="en-US" altLang="zh-CN" sz="2000" dirty="0">
                <a:solidFill>
                  <a:srgbClr val="F6911F"/>
                </a:solidFill>
                <a:latin typeface="微軟正黑體" panose="020B0604030504040204" pitchFamily="34" charset="-120"/>
                <a:ea typeface="微軟正黑體" panose="020B0604030504040204" pitchFamily="34" charset="-120"/>
              </a:rPr>
              <a:t>iTunes</a:t>
            </a:r>
            <a:r>
              <a:rPr lang="zh-CN" altLang="en-US" sz="2000" dirty="0">
                <a:solidFill>
                  <a:srgbClr val="F6911F"/>
                </a:solidFill>
                <a:latin typeface="微軟正黑體" panose="020B0604030504040204" pitchFamily="34" charset="-120"/>
                <a:ea typeface="微軟正黑體" panose="020B0604030504040204" pitchFamily="34" charset="-120"/>
              </a:rPr>
              <a:t>系統是革命性的成果，而且過去絕無僅有。這個單一平臺改變音樂、媒體、軟體、手機及個人電腦業。</a:t>
            </a:r>
            <a:endParaRPr lang="zh-TW" altLang="en-US" sz="2000" dirty="0">
              <a:solidFill>
                <a:srgbClr val="F6911F"/>
              </a:solidFill>
              <a:latin typeface="微軟正黑體" panose="020B0604030504040204" pitchFamily="34" charset="-120"/>
              <a:ea typeface="微軟正黑體" panose="020B0604030504040204" pitchFamily="34" charset="-120"/>
            </a:endParaRPr>
          </a:p>
        </p:txBody>
      </p:sp>
      <p:grpSp>
        <p:nvGrpSpPr>
          <p:cNvPr id="3" name="群組 2"/>
          <p:cNvGrpSpPr/>
          <p:nvPr/>
        </p:nvGrpSpPr>
        <p:grpSpPr>
          <a:xfrm>
            <a:off x="633435" y="2116982"/>
            <a:ext cx="3489923" cy="1845618"/>
            <a:chOff x="4584826" y="2254312"/>
            <a:chExt cx="3195873" cy="1520983"/>
          </a:xfrm>
        </p:grpSpPr>
        <p:sp>
          <p:nvSpPr>
            <p:cNvPr id="4" name="矩形 3"/>
            <p:cNvSpPr/>
            <p:nvPr/>
          </p:nvSpPr>
          <p:spPr>
            <a:xfrm>
              <a:off x="4584826" y="2254312"/>
              <a:ext cx="3195873" cy="425514"/>
            </a:xfrm>
            <a:prstGeom prst="rect">
              <a:avLst/>
            </a:prstGeom>
            <a:solidFill>
              <a:srgbClr val="10C0D2"/>
            </a:solidFill>
            <a:ln>
              <a:solidFill>
                <a:srgbClr val="10C0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Profit model- L</a:t>
              </a:r>
              <a:r>
                <a:rPr lang="en-US" altLang="zh-CN" sz="2000" dirty="0" smtClean="0"/>
                <a:t>icensing</a:t>
              </a:r>
              <a:endParaRPr lang="zh-TW" altLang="en-US" sz="2000" dirty="0"/>
            </a:p>
          </p:txBody>
        </p:sp>
        <p:sp>
          <p:nvSpPr>
            <p:cNvPr id="5" name="矩形 4"/>
            <p:cNvSpPr/>
            <p:nvPr/>
          </p:nvSpPr>
          <p:spPr>
            <a:xfrm>
              <a:off x="4584826" y="2679826"/>
              <a:ext cx="3195873" cy="1095469"/>
            </a:xfrm>
            <a:prstGeom prst="rect">
              <a:avLst/>
            </a:prstGeom>
            <a:solidFill>
              <a:schemeClr val="bg1"/>
            </a:solidFill>
            <a:ln>
              <a:solidFill>
                <a:srgbClr val="10C0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mj-ea"/>
                  <a:ea typeface="+mj-ea"/>
                </a:rPr>
                <a:t>蘋果的</a:t>
              </a:r>
              <a:r>
                <a:rPr lang="en-US" altLang="zh-CN" dirty="0">
                  <a:solidFill>
                    <a:schemeClr val="tx1"/>
                  </a:solidFill>
                  <a:latin typeface="+mj-ea"/>
                  <a:ea typeface="+mj-ea"/>
                </a:rPr>
                <a:t>iTunes</a:t>
              </a:r>
              <a:r>
                <a:rPr lang="zh-CN" altLang="en-US" dirty="0">
                  <a:solidFill>
                    <a:schemeClr val="tx1"/>
                  </a:solidFill>
                  <a:latin typeface="+mj-ea"/>
                  <a:ea typeface="+mj-ea"/>
                </a:rPr>
                <a:t>商店和</a:t>
              </a:r>
              <a:r>
                <a:rPr lang="en-US" altLang="zh-CN" dirty="0">
                  <a:solidFill>
                    <a:schemeClr val="tx1"/>
                  </a:solidFill>
                  <a:latin typeface="+mj-ea"/>
                  <a:ea typeface="+mj-ea"/>
                </a:rPr>
                <a:t>APP</a:t>
              </a:r>
              <a:r>
                <a:rPr lang="zh-CN" altLang="en-US" dirty="0">
                  <a:solidFill>
                    <a:schemeClr val="tx1"/>
                  </a:solidFill>
                  <a:latin typeface="+mj-ea"/>
                  <a:ea typeface="+mj-ea"/>
                </a:rPr>
                <a:t>商店爲其硬體裝置提供內容，這兩個平臺都從歌曲、影片、媒體訂閱或者應用程序的每筆交易中抽成。</a:t>
              </a:r>
              <a:endParaRPr lang="zh-TW" altLang="en-US" dirty="0">
                <a:solidFill>
                  <a:schemeClr val="tx1"/>
                </a:solidFill>
                <a:latin typeface="+mj-ea"/>
                <a:ea typeface="+mj-ea"/>
              </a:endParaRPr>
            </a:p>
          </p:txBody>
        </p:sp>
      </p:grpSp>
      <p:grpSp>
        <p:nvGrpSpPr>
          <p:cNvPr id="7" name="群組 6"/>
          <p:cNvGrpSpPr/>
          <p:nvPr/>
        </p:nvGrpSpPr>
        <p:grpSpPr>
          <a:xfrm>
            <a:off x="4366952" y="2116982"/>
            <a:ext cx="3489923" cy="1845618"/>
            <a:chOff x="4584826" y="2254312"/>
            <a:chExt cx="3195873" cy="1520983"/>
          </a:xfrm>
        </p:grpSpPr>
        <p:sp>
          <p:nvSpPr>
            <p:cNvPr id="8" name="矩形 7"/>
            <p:cNvSpPr/>
            <p:nvPr/>
          </p:nvSpPr>
          <p:spPr>
            <a:xfrm>
              <a:off x="4584826" y="2254312"/>
              <a:ext cx="3195873" cy="425514"/>
            </a:xfrm>
            <a:prstGeom prst="rect">
              <a:avLst/>
            </a:prstGeom>
            <a:solidFill>
              <a:srgbClr val="10C0D2"/>
            </a:solidFill>
            <a:ln>
              <a:solidFill>
                <a:srgbClr val="10C0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Network - Alliances</a:t>
              </a:r>
              <a:endParaRPr lang="zh-TW" altLang="en-US" sz="2000" dirty="0"/>
            </a:p>
          </p:txBody>
        </p:sp>
        <p:sp>
          <p:nvSpPr>
            <p:cNvPr id="9" name="矩形 8"/>
            <p:cNvSpPr/>
            <p:nvPr/>
          </p:nvSpPr>
          <p:spPr>
            <a:xfrm>
              <a:off x="4584826" y="2679826"/>
              <a:ext cx="3195873" cy="1095469"/>
            </a:xfrm>
            <a:prstGeom prst="rect">
              <a:avLst/>
            </a:prstGeom>
            <a:solidFill>
              <a:schemeClr val="bg1"/>
            </a:solidFill>
            <a:ln>
              <a:solidFill>
                <a:srgbClr val="10C0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mj-ea"/>
                  <a:ea typeface="+mj-ea"/>
                </a:rPr>
                <a:t>賈伯斯和他的律師團說服各大唱片公司加入蘋果的平臺，改用一次販售一首歌的模式。</a:t>
              </a:r>
              <a:endParaRPr lang="zh-TW" altLang="en-US" dirty="0">
                <a:solidFill>
                  <a:schemeClr val="tx1"/>
                </a:solidFill>
                <a:latin typeface="+mj-ea"/>
                <a:ea typeface="+mj-ea"/>
              </a:endParaRPr>
            </a:p>
          </p:txBody>
        </p:sp>
      </p:grpSp>
      <p:grpSp>
        <p:nvGrpSpPr>
          <p:cNvPr id="10" name="群組 9"/>
          <p:cNvGrpSpPr/>
          <p:nvPr/>
        </p:nvGrpSpPr>
        <p:grpSpPr>
          <a:xfrm>
            <a:off x="8170520" y="2121692"/>
            <a:ext cx="3489923" cy="1845618"/>
            <a:chOff x="4584826" y="2254312"/>
            <a:chExt cx="3195873" cy="1520983"/>
          </a:xfrm>
        </p:grpSpPr>
        <p:sp>
          <p:nvSpPr>
            <p:cNvPr id="11" name="矩形 10"/>
            <p:cNvSpPr/>
            <p:nvPr/>
          </p:nvSpPr>
          <p:spPr>
            <a:xfrm>
              <a:off x="4584826" y="2254312"/>
              <a:ext cx="3195873" cy="425514"/>
            </a:xfrm>
            <a:prstGeom prst="rect">
              <a:avLst/>
            </a:prstGeom>
            <a:solidFill>
              <a:srgbClr val="10C0D2"/>
            </a:solidFill>
            <a:ln>
              <a:solidFill>
                <a:srgbClr val="10C0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2000" dirty="0" smtClean="0"/>
                <a:t>Process -Strategic </a:t>
              </a:r>
              <a:r>
                <a:rPr lang="en-US" altLang="zh-TW" sz="2000" dirty="0"/>
                <a:t>Design</a:t>
              </a:r>
              <a:endParaRPr lang="zh-TW" altLang="en-US" sz="2000" dirty="0"/>
            </a:p>
          </p:txBody>
        </p:sp>
        <p:sp>
          <p:nvSpPr>
            <p:cNvPr id="12" name="矩形 11"/>
            <p:cNvSpPr/>
            <p:nvPr/>
          </p:nvSpPr>
          <p:spPr>
            <a:xfrm>
              <a:off x="4584826" y="2679826"/>
              <a:ext cx="3195873" cy="1095469"/>
            </a:xfrm>
            <a:prstGeom prst="rect">
              <a:avLst/>
            </a:prstGeom>
            <a:solidFill>
              <a:schemeClr val="bg1"/>
            </a:solidFill>
            <a:ln>
              <a:solidFill>
                <a:srgbClr val="10C0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dirty="0">
                  <a:solidFill>
                    <a:schemeClr val="tx1"/>
                  </a:solidFill>
                  <a:latin typeface="+mj-ea"/>
                  <a:ea typeface="+mj-ea"/>
                </a:rPr>
                <a:t>蘋果在產品開發流程中以重視設計著稱。</a:t>
              </a:r>
              <a:endParaRPr lang="zh-TW" altLang="en-US" dirty="0">
                <a:solidFill>
                  <a:schemeClr val="tx1"/>
                </a:solidFill>
                <a:latin typeface="+mj-ea"/>
                <a:ea typeface="+mj-ea"/>
              </a:endParaRPr>
            </a:p>
          </p:txBody>
        </p:sp>
      </p:grpSp>
      <p:grpSp>
        <p:nvGrpSpPr>
          <p:cNvPr id="13" name="群組 12"/>
          <p:cNvGrpSpPr/>
          <p:nvPr/>
        </p:nvGrpSpPr>
        <p:grpSpPr>
          <a:xfrm>
            <a:off x="4381243" y="4239822"/>
            <a:ext cx="3494043" cy="1845618"/>
            <a:chOff x="8327679" y="2254312"/>
            <a:chExt cx="3199646" cy="1520983"/>
          </a:xfrm>
        </p:grpSpPr>
        <p:sp>
          <p:nvSpPr>
            <p:cNvPr id="14" name="矩形 13"/>
            <p:cNvSpPr/>
            <p:nvPr/>
          </p:nvSpPr>
          <p:spPr>
            <a:xfrm>
              <a:off x="8327679" y="2254312"/>
              <a:ext cx="3195873" cy="425514"/>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Product system- Product </a:t>
              </a:r>
              <a:r>
                <a:rPr lang="en-US" altLang="zh-TW" sz="2000" dirty="0"/>
                <a:t>/Service Platforms</a:t>
              </a:r>
              <a:endParaRPr lang="zh-TW" altLang="en-US" sz="2000" dirty="0"/>
            </a:p>
          </p:txBody>
        </p:sp>
        <p:sp>
          <p:nvSpPr>
            <p:cNvPr id="15" name="矩形 14"/>
            <p:cNvSpPr/>
            <p:nvPr/>
          </p:nvSpPr>
          <p:spPr>
            <a:xfrm>
              <a:off x="8327679" y="2679826"/>
              <a:ext cx="3199646" cy="1095469"/>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mj-ea"/>
                  <a:ea typeface="+mj-ea"/>
                </a:rPr>
                <a:t>蘋果生態系統裏的所有裝置和軟體都能順暢互動，並自動與</a:t>
              </a:r>
              <a:r>
                <a:rPr lang="en-US" altLang="zh-CN" dirty="0">
                  <a:solidFill>
                    <a:schemeClr val="tx1"/>
                  </a:solidFill>
                  <a:latin typeface="+mj-ea"/>
                  <a:ea typeface="+mj-ea"/>
                </a:rPr>
                <a:t>iTunes</a:t>
              </a:r>
              <a:r>
                <a:rPr lang="zh-CN" altLang="en-US" dirty="0">
                  <a:solidFill>
                    <a:schemeClr val="tx1"/>
                  </a:solidFill>
                  <a:latin typeface="+mj-ea"/>
                  <a:ea typeface="+mj-ea"/>
                </a:rPr>
                <a:t>及</a:t>
              </a:r>
              <a:r>
                <a:rPr lang="en-US" altLang="zh-CN" dirty="0">
                  <a:solidFill>
                    <a:schemeClr val="tx1"/>
                  </a:solidFill>
                  <a:latin typeface="+mj-ea"/>
                  <a:ea typeface="+mj-ea"/>
                </a:rPr>
                <a:t>iCloud</a:t>
              </a:r>
              <a:r>
                <a:rPr lang="zh-CN" altLang="en-US" dirty="0">
                  <a:solidFill>
                    <a:schemeClr val="tx1"/>
                  </a:solidFill>
                  <a:latin typeface="+mj-ea"/>
                  <a:ea typeface="+mj-ea"/>
                </a:rPr>
                <a:t>同步。</a:t>
              </a:r>
              <a:endParaRPr lang="zh-TW" altLang="en-US" dirty="0">
                <a:solidFill>
                  <a:schemeClr val="tx1"/>
                </a:solidFill>
                <a:latin typeface="+mj-ea"/>
                <a:ea typeface="+mj-ea"/>
              </a:endParaRPr>
            </a:p>
          </p:txBody>
        </p:sp>
      </p:grpSp>
      <p:grpSp>
        <p:nvGrpSpPr>
          <p:cNvPr id="16" name="群組 15"/>
          <p:cNvGrpSpPr/>
          <p:nvPr/>
        </p:nvGrpSpPr>
        <p:grpSpPr>
          <a:xfrm>
            <a:off x="629661" y="4253032"/>
            <a:ext cx="3494043" cy="1845618"/>
            <a:chOff x="8327679" y="2254312"/>
            <a:chExt cx="3199646" cy="1520983"/>
          </a:xfrm>
        </p:grpSpPr>
        <p:sp>
          <p:nvSpPr>
            <p:cNvPr id="17" name="矩形 16"/>
            <p:cNvSpPr/>
            <p:nvPr/>
          </p:nvSpPr>
          <p:spPr>
            <a:xfrm>
              <a:off x="8327679" y="2254312"/>
              <a:ext cx="3195873" cy="425514"/>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Performance Simplification</a:t>
              </a:r>
              <a:endParaRPr lang="zh-TW" altLang="en-US" sz="2000" dirty="0"/>
            </a:p>
          </p:txBody>
        </p:sp>
        <p:sp>
          <p:nvSpPr>
            <p:cNvPr id="18" name="矩形 17"/>
            <p:cNvSpPr/>
            <p:nvPr/>
          </p:nvSpPr>
          <p:spPr>
            <a:xfrm>
              <a:off x="8327679" y="2679826"/>
              <a:ext cx="3199646" cy="1095469"/>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mj-ea"/>
                  <a:ea typeface="+mj-ea"/>
                </a:rPr>
                <a:t>蘋果的</a:t>
              </a:r>
              <a:r>
                <a:rPr lang="en-US" altLang="zh-CN" dirty="0">
                  <a:solidFill>
                    <a:schemeClr val="tx1"/>
                  </a:solidFill>
                  <a:latin typeface="+mj-ea"/>
                  <a:ea typeface="+mj-ea"/>
                </a:rPr>
                <a:t>iPod</a:t>
              </a:r>
              <a:r>
                <a:rPr lang="zh-CN" altLang="en-US" dirty="0">
                  <a:solidFill>
                    <a:schemeClr val="tx1"/>
                  </a:solidFill>
                  <a:latin typeface="+mj-ea"/>
                  <a:ea typeface="+mj-ea"/>
                </a:rPr>
                <a:t>、</a:t>
              </a:r>
              <a:r>
                <a:rPr lang="en-US" altLang="zh-CN" dirty="0">
                  <a:solidFill>
                    <a:schemeClr val="tx1"/>
                  </a:solidFill>
                  <a:latin typeface="+mj-ea"/>
                  <a:ea typeface="+mj-ea"/>
                </a:rPr>
                <a:t>iPad</a:t>
              </a:r>
              <a:r>
                <a:rPr lang="zh-CN" altLang="en-US" dirty="0">
                  <a:solidFill>
                    <a:schemeClr val="tx1"/>
                  </a:solidFill>
                  <a:latin typeface="+mj-ea"/>
                  <a:ea typeface="+mj-ea"/>
                </a:rPr>
                <a:t>、</a:t>
              </a:r>
              <a:r>
                <a:rPr lang="en-US" altLang="zh-CN" dirty="0">
                  <a:solidFill>
                    <a:schemeClr val="tx1"/>
                  </a:solidFill>
                  <a:latin typeface="+mj-ea"/>
                  <a:ea typeface="+mj-ea"/>
                </a:rPr>
                <a:t>iPhone</a:t>
              </a:r>
              <a:r>
                <a:rPr lang="zh-CN" altLang="en-US" dirty="0">
                  <a:solidFill>
                    <a:schemeClr val="tx1"/>
                  </a:solidFill>
                  <a:latin typeface="+mj-ea"/>
                  <a:ea typeface="+mj-ea"/>
                </a:rPr>
                <a:t>改變大家對於個人電子用品的外觀與人機互動所抱持的原始觀念。</a:t>
              </a:r>
              <a:endParaRPr lang="zh-TW" altLang="en-US" dirty="0">
                <a:solidFill>
                  <a:schemeClr val="tx1"/>
                </a:solidFill>
                <a:latin typeface="+mj-ea"/>
                <a:ea typeface="+mj-ea"/>
              </a:endParaRPr>
            </a:p>
          </p:txBody>
        </p:sp>
      </p:grpSp>
      <p:grpSp>
        <p:nvGrpSpPr>
          <p:cNvPr id="19" name="群組 18"/>
          <p:cNvGrpSpPr/>
          <p:nvPr/>
        </p:nvGrpSpPr>
        <p:grpSpPr>
          <a:xfrm>
            <a:off x="8170519" y="4253032"/>
            <a:ext cx="3494043" cy="1845618"/>
            <a:chOff x="834427" y="4551676"/>
            <a:chExt cx="3199646" cy="1520983"/>
          </a:xfrm>
        </p:grpSpPr>
        <p:sp>
          <p:nvSpPr>
            <p:cNvPr id="20" name="矩形 19"/>
            <p:cNvSpPr/>
            <p:nvPr/>
          </p:nvSpPr>
          <p:spPr>
            <a:xfrm>
              <a:off x="838200" y="4551676"/>
              <a:ext cx="3195873" cy="425514"/>
            </a:xfrm>
            <a:prstGeom prst="rect">
              <a:avLst/>
            </a:prstGeom>
            <a:solidFill>
              <a:srgbClr val="EA4800"/>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Channel- Go </a:t>
              </a:r>
              <a:r>
                <a:rPr lang="en-US" altLang="zh-TW" sz="2000" dirty="0"/>
                <a:t>Direct</a:t>
              </a:r>
              <a:endParaRPr lang="zh-TW" altLang="en-US" sz="2000" dirty="0"/>
            </a:p>
          </p:txBody>
        </p:sp>
        <p:sp>
          <p:nvSpPr>
            <p:cNvPr id="21" name="矩形 20"/>
            <p:cNvSpPr/>
            <p:nvPr/>
          </p:nvSpPr>
          <p:spPr>
            <a:xfrm>
              <a:off x="834427" y="4977190"/>
              <a:ext cx="3199646" cy="1095469"/>
            </a:xfrm>
            <a:prstGeom prst="rect">
              <a:avLst/>
            </a:prstGeom>
            <a:solidFill>
              <a:schemeClr val="bg1"/>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mj-ea"/>
                  <a:ea typeface="+mj-ea"/>
                </a:rPr>
                <a:t>建立並管理銷售點不僅幫助蘋果確保顧客互動的品質，也協助蘋果支配那些想對其廣大使用者銷售商品和服務的公司。</a:t>
              </a:r>
              <a:endParaRPr lang="zh-TW" altLang="en-US" dirty="0">
                <a:solidFill>
                  <a:schemeClr val="tx1"/>
                </a:solidFill>
                <a:latin typeface="+mj-ea"/>
                <a:ea typeface="+mj-ea"/>
              </a:endParaRPr>
            </a:p>
          </p:txBody>
        </p:sp>
      </p:grpSp>
      <p:sp>
        <p:nvSpPr>
          <p:cNvPr id="22" name="加號 21"/>
          <p:cNvSpPr/>
          <p:nvPr/>
        </p:nvSpPr>
        <p:spPr>
          <a:xfrm>
            <a:off x="4048591" y="3048633"/>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23" name="加號 22"/>
          <p:cNvSpPr/>
          <p:nvPr/>
        </p:nvSpPr>
        <p:spPr>
          <a:xfrm>
            <a:off x="4048591" y="5191458"/>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24" name="加號 23"/>
          <p:cNvSpPr/>
          <p:nvPr/>
        </p:nvSpPr>
        <p:spPr>
          <a:xfrm>
            <a:off x="7856875" y="5191457"/>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25" name="加號 24"/>
          <p:cNvSpPr/>
          <p:nvPr/>
        </p:nvSpPr>
        <p:spPr>
          <a:xfrm>
            <a:off x="7830638" y="3055238"/>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26" name="加號 25"/>
          <p:cNvSpPr/>
          <p:nvPr/>
        </p:nvSpPr>
        <p:spPr>
          <a:xfrm>
            <a:off x="11655142" y="3043309"/>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Tree>
    <p:extLst>
      <p:ext uri="{BB962C8B-B14F-4D97-AF65-F5344CB8AC3E}">
        <p14:creationId xmlns:p14="http://schemas.microsoft.com/office/powerpoint/2010/main" val="397146069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extLst>
              <p:ext uri="{D42A27DB-BD31-4B8C-83A1-F6EECF244321}">
                <p14:modId xmlns:p14="http://schemas.microsoft.com/office/powerpoint/2010/main" val="47574101"/>
              </p:ext>
            </p:extLst>
          </p:nvPr>
        </p:nvGraphicFramePr>
        <p:xfrm>
          <a:off x="671896" y="301526"/>
          <a:ext cx="10739054" cy="6330700"/>
        </p:xfrm>
        <a:graphic>
          <a:graphicData uri="http://schemas.openxmlformats.org/drawingml/2006/table">
            <a:tbl>
              <a:tblPr firstRow="1" bandRow="1">
                <a:tableStyleId>{C083E6E3-FA7D-4D7B-A595-EF9225AFEA82}</a:tableStyleId>
              </a:tblPr>
              <a:tblGrid>
                <a:gridCol w="5176454">
                  <a:extLst>
                    <a:ext uri="{9D8B030D-6E8A-4147-A177-3AD203B41FA5}">
                      <a16:colId xmlns:a16="http://schemas.microsoft.com/office/drawing/2014/main" xmlns="" val="288298093"/>
                    </a:ext>
                  </a:extLst>
                </a:gridCol>
                <a:gridCol w="5562600">
                  <a:extLst>
                    <a:ext uri="{9D8B030D-6E8A-4147-A177-3AD203B41FA5}">
                      <a16:colId xmlns:a16="http://schemas.microsoft.com/office/drawing/2014/main" xmlns="" val="2098374747"/>
                    </a:ext>
                  </a:extLst>
                </a:gridCol>
              </a:tblGrid>
              <a:tr h="574774">
                <a:tc>
                  <a:txBody>
                    <a:bodyPr/>
                    <a:lstStyle/>
                    <a:p>
                      <a:pPr algn="l"/>
                      <a:r>
                        <a:rPr lang="zh-TW" altLang="en-US" sz="2800" cap="none" spc="0" dirty="0">
                          <a:ln>
                            <a:noFill/>
                          </a:ln>
                          <a:solidFill>
                            <a:srgbClr val="F26321"/>
                          </a:solidFill>
                          <a:effectLst/>
                          <a:latin typeface="微軟正黑體" panose="020B0604030504040204" pitchFamily="34" charset="-120"/>
                          <a:ea typeface="微軟正黑體" panose="020B0604030504040204" pitchFamily="34" charset="-120"/>
                        </a:rPr>
                        <a:t>顧客體驗導向</a:t>
                      </a:r>
                      <a:endParaRPr lang="zh-TW" altLang="en-US" sz="2800" b="1" cap="none" spc="0" dirty="0">
                        <a:ln>
                          <a:noFill/>
                        </a:ln>
                        <a:solidFill>
                          <a:srgbClr val="F26321"/>
                        </a:solidFill>
                        <a:effectLst/>
                        <a:latin typeface="微軟正黑體" panose="020B0604030504040204" pitchFamily="34" charset="-120"/>
                        <a:ea typeface="微軟正黑體" panose="020B0604030504040204" pitchFamily="34" charset="-120"/>
                      </a:endParaRPr>
                    </a:p>
                  </a:txBody>
                  <a:tcPr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zh-TW" altLang="en-US" sz="2400" b="1" cap="none" spc="0" dirty="0">
                        <a:ln>
                          <a:noFill/>
                        </a:ln>
                        <a:solidFill>
                          <a:schemeClr val="tx1"/>
                        </a:solidFill>
                        <a:effectLst/>
                        <a:latin typeface="微軟正黑體" panose="020B0604030504040204" pitchFamily="34" charset="-120"/>
                        <a:ea typeface="微軟正黑體" panose="020B0604030504040204" pitchFamily="34" charset="-120"/>
                      </a:endParaRPr>
                    </a:p>
                  </a:txBody>
                  <a:tcPr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33564352"/>
                  </a:ext>
                </a:extLst>
              </a:tr>
              <a:tr h="368086">
                <a:tc>
                  <a:txBody>
                    <a:bodyPr/>
                    <a:lstStyle/>
                    <a:p>
                      <a:r>
                        <a:rPr lang="zh-TW" altLang="en-US" sz="2000" b="0" cap="none" spc="0" dirty="0">
                          <a:ln>
                            <a:noFill/>
                          </a:ln>
                          <a:solidFill>
                            <a:srgbClr val="F26321"/>
                          </a:solidFill>
                          <a:effectLst/>
                          <a:latin typeface="微軟正黑體" panose="020B0604030504040204" pitchFamily="34" charset="-120"/>
                          <a:ea typeface="微軟正黑體" panose="020B0604030504040204" pitchFamily="34" charset="-120"/>
                        </a:rPr>
                        <a:t>賦予身分地位 </a:t>
                      </a:r>
                      <a:r>
                        <a:rPr lang="en-US" altLang="zh-TW" sz="2000" b="0" cap="none" spc="0" dirty="0">
                          <a:ln>
                            <a:noFill/>
                          </a:ln>
                          <a:solidFill>
                            <a:srgbClr val="F26321"/>
                          </a:solidFill>
                          <a:effectLst/>
                          <a:latin typeface="微軟正黑體" panose="020B0604030504040204" pitchFamily="34" charset="-120"/>
                          <a:ea typeface="微軟正黑體" panose="020B0604030504040204" pitchFamily="34" charset="-120"/>
                        </a:rPr>
                        <a:t>Status-Based</a:t>
                      </a:r>
                      <a:endParaRPr lang="zh-TW" altLang="en-US" sz="2000" b="0" cap="none" spc="0" dirty="0">
                        <a:ln>
                          <a:noFill/>
                        </a:ln>
                        <a:solidFill>
                          <a:srgbClr val="F26321"/>
                        </a:solidFill>
                        <a:effectLst/>
                        <a:latin typeface="微軟正黑體" panose="020B0604030504040204" pitchFamily="34" charset="-120"/>
                        <a:ea typeface="微軟正黑體" panose="020B0604030504040204" pitchFamily="34" charset="-120"/>
                      </a:endParaRPr>
                    </a:p>
                  </a:txBody>
                  <a:tcPr>
                    <a:lnT w="12700" cap="flat" cmpd="sng" algn="ctr">
                      <a:solidFill>
                        <a:schemeClr val="tx1"/>
                      </a:solidFill>
                      <a:prstDash val="solid"/>
                      <a:round/>
                      <a:headEnd type="none" w="med" len="med"/>
                      <a:tailEnd type="none" w="med" len="med"/>
                    </a:lnT>
                    <a:noFill/>
                  </a:tcPr>
                </a:tc>
                <a:tc>
                  <a:txBody>
                    <a:bodyPr/>
                    <a:lstStyle/>
                    <a:p>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使用策略</a:t>
                      </a:r>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xmlns="" val="4006552202"/>
                  </a:ext>
                </a:extLst>
              </a:tr>
              <a:tr h="651229">
                <a:tc>
                  <a:txBody>
                    <a:bodyPr/>
                    <a:lstStyle/>
                    <a:p>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運用線索展現顧客的地位，創造熱愛你的商品和服務的菁英族群</a:t>
                      </a:r>
                    </a:p>
                  </a:txBody>
                  <a:tcPr/>
                </a:tc>
                <a:tc>
                  <a:txBody>
                    <a:bodyPr/>
                    <a:lstStyle/>
                    <a:p>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忠誠計畫</a:t>
                      </a: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個人化</a:t>
                      </a:r>
                      <a:r>
                        <a:rPr lang="en-US" altLang="zh-TW" sz="2000" b="1"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地位和肯定</a:t>
                      </a:r>
                    </a:p>
                  </a:txBody>
                  <a:tcPr/>
                </a:tc>
                <a:extLst>
                  <a:ext uri="{0D108BD9-81ED-4DB2-BD59-A6C34878D82A}">
                    <a16:rowId xmlns:a16="http://schemas.microsoft.com/office/drawing/2014/main" xmlns="" val="1959056170"/>
                  </a:ext>
                </a:extLst>
              </a:tr>
              <a:tr h="368086">
                <a:tc>
                  <a:txBody>
                    <a:bodyPr/>
                    <a:lstStyle/>
                    <a:p>
                      <a:r>
                        <a:rPr lang="zh-TW" altLang="en-US" sz="2000" b="0" cap="none" spc="0" dirty="0">
                          <a:ln>
                            <a:noFill/>
                          </a:ln>
                          <a:solidFill>
                            <a:srgbClr val="F26321"/>
                          </a:solidFill>
                          <a:effectLst/>
                          <a:latin typeface="微軟正黑體" panose="020B0604030504040204" pitchFamily="34" charset="-120"/>
                          <a:ea typeface="微軟正黑體" panose="020B0604030504040204" pitchFamily="34" charset="-120"/>
                        </a:rPr>
                        <a:t>沉浸式體驗 </a:t>
                      </a:r>
                      <a:r>
                        <a:rPr lang="en-US" altLang="zh-TW" sz="2000" b="0" cap="none" spc="0" dirty="0">
                          <a:ln>
                            <a:noFill/>
                          </a:ln>
                          <a:solidFill>
                            <a:srgbClr val="F26321"/>
                          </a:solidFill>
                          <a:effectLst/>
                          <a:latin typeface="微軟正黑體" panose="020B0604030504040204" pitchFamily="34" charset="-120"/>
                          <a:ea typeface="微軟正黑體" panose="020B0604030504040204" pitchFamily="34" charset="-120"/>
                        </a:rPr>
                        <a:t>Immersion</a:t>
                      </a:r>
                      <a:endParaRPr lang="zh-TW" altLang="en-US" sz="2000" b="0" cap="none" spc="0" dirty="0">
                        <a:ln>
                          <a:noFill/>
                        </a:ln>
                        <a:solidFill>
                          <a:srgbClr val="F26321"/>
                        </a:solidFill>
                        <a:effectLst/>
                        <a:latin typeface="微軟正黑體" panose="020B0604030504040204" pitchFamily="34" charset="-120"/>
                        <a:ea typeface="微軟正黑體" panose="020B0604030504040204" pitchFamily="34" charset="-120"/>
                      </a:endParaRPr>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使用策略</a:t>
                      </a:r>
                    </a:p>
                  </a:txBody>
                  <a:tcPr>
                    <a:noFill/>
                  </a:tcPr>
                </a:tc>
                <a:extLst>
                  <a:ext uri="{0D108BD9-81ED-4DB2-BD59-A6C34878D82A}">
                    <a16:rowId xmlns:a16="http://schemas.microsoft.com/office/drawing/2014/main" xmlns="" val="296725341"/>
                  </a:ext>
                </a:extLst>
              </a:tr>
              <a:tr h="651229">
                <a:tc>
                  <a:txBody>
                    <a:bodyPr/>
                    <a:lstStyle/>
                    <a:p>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創造吸引人的環境，讓顧客有更深的參與和投入</a:t>
                      </a:r>
                    </a:p>
                  </a:txBody>
                  <a:tcPr/>
                </a:tc>
                <a:tc>
                  <a:txBody>
                    <a:bodyPr/>
                    <a:lstStyle/>
                    <a:p>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策略設計</a:t>
                      </a:r>
                      <a:r>
                        <a:rPr lang="en-US" altLang="zh-TW" sz="2000" b="0"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 </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旗艦店</a:t>
                      </a:r>
                      <a:r>
                        <a:rPr lang="en-US" altLang="zh-TW" sz="2000" b="0"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拓展體驗</a:t>
                      </a:r>
                      <a:endPar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xmlns="" val="2543041860"/>
                  </a:ext>
                </a:extLst>
              </a:tr>
              <a:tr h="368086">
                <a:tc>
                  <a:txBody>
                    <a:bodyPr/>
                    <a:lstStyle/>
                    <a:p>
                      <a:r>
                        <a:rPr lang="zh-TW" altLang="en-US" sz="2000" b="0" cap="none" spc="0" dirty="0">
                          <a:ln>
                            <a:noFill/>
                          </a:ln>
                          <a:solidFill>
                            <a:srgbClr val="F26321"/>
                          </a:solidFill>
                          <a:effectLst/>
                          <a:latin typeface="微軟正黑體" panose="020B0604030504040204" pitchFamily="34" charset="-120"/>
                          <a:ea typeface="微軟正黑體" panose="020B0604030504040204" pitchFamily="34" charset="-120"/>
                        </a:rPr>
                        <a:t>社群聯繫 </a:t>
                      </a:r>
                      <a:r>
                        <a:rPr lang="en-US" altLang="zh-TW" sz="2000" b="0" cap="none" spc="0" dirty="0">
                          <a:ln>
                            <a:noFill/>
                          </a:ln>
                          <a:solidFill>
                            <a:srgbClr val="F26321"/>
                          </a:solidFill>
                          <a:effectLst/>
                          <a:latin typeface="微軟正黑體" panose="020B0604030504040204" pitchFamily="34" charset="-120"/>
                          <a:ea typeface="微軟正黑體" panose="020B0604030504040204" pitchFamily="34" charset="-120"/>
                        </a:rPr>
                        <a:t>Connected</a:t>
                      </a:r>
                      <a:r>
                        <a:rPr lang="zh-TW" altLang="en-US" sz="2000" b="0" cap="none" spc="0" dirty="0">
                          <a:ln>
                            <a:noFill/>
                          </a:ln>
                          <a:solidFill>
                            <a:srgbClr val="F26321"/>
                          </a:solidFill>
                          <a:effectLst/>
                          <a:latin typeface="微軟正黑體" panose="020B0604030504040204" pitchFamily="34" charset="-120"/>
                          <a:ea typeface="微軟正黑體" panose="020B0604030504040204" pitchFamily="34" charset="-120"/>
                        </a:rPr>
                        <a:t> </a:t>
                      </a:r>
                      <a:r>
                        <a:rPr lang="en-US" altLang="zh-TW" sz="2000" b="0" cap="none" spc="0" dirty="0">
                          <a:ln>
                            <a:noFill/>
                          </a:ln>
                          <a:solidFill>
                            <a:srgbClr val="F26321"/>
                          </a:solidFill>
                          <a:effectLst/>
                          <a:latin typeface="微軟正黑體" panose="020B0604030504040204" pitchFamily="34" charset="-120"/>
                          <a:ea typeface="微軟正黑體" panose="020B0604030504040204" pitchFamily="34" charset="-120"/>
                        </a:rPr>
                        <a:t>Community</a:t>
                      </a:r>
                      <a:endParaRPr lang="zh-TW" altLang="en-US" sz="2000" b="0" cap="none" spc="0" dirty="0">
                        <a:ln>
                          <a:noFill/>
                        </a:ln>
                        <a:solidFill>
                          <a:srgbClr val="F26321"/>
                        </a:solidFill>
                        <a:effectLst/>
                        <a:latin typeface="微軟正黑體" panose="020B0604030504040204" pitchFamily="34" charset="-120"/>
                        <a:ea typeface="微軟正黑體" panose="020B0604030504040204" pitchFamily="34" charset="-120"/>
                      </a:endParaRPr>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使用策略</a:t>
                      </a:r>
                    </a:p>
                  </a:txBody>
                  <a:tcPr>
                    <a:noFill/>
                  </a:tcPr>
                </a:tc>
                <a:extLst>
                  <a:ext uri="{0D108BD9-81ED-4DB2-BD59-A6C34878D82A}">
                    <a16:rowId xmlns:a16="http://schemas.microsoft.com/office/drawing/2014/main" xmlns="" val="3575454409"/>
                  </a:ext>
                </a:extLst>
              </a:tr>
              <a:tr h="651229">
                <a:tc>
                  <a:txBody>
                    <a:bodyPr/>
                    <a:lstStyle/>
                    <a:p>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運用社群力量深化顧客的體驗，並鼓勵他們分享</a:t>
                      </a:r>
                    </a:p>
                  </a:txBody>
                  <a:tcPr/>
                </a:tc>
                <a:tc>
                  <a:txBody>
                    <a:bodyPr/>
                    <a:lstStyle/>
                    <a:p>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聚焦</a:t>
                      </a:r>
                      <a:r>
                        <a:rPr lang="en-US" altLang="zh-TW" sz="2000" b="0"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使用者社群 </a:t>
                      </a:r>
                      <a:r>
                        <a:rPr lang="en-US" altLang="zh-TW" sz="2000" b="0"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 </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支援系統</a:t>
                      </a:r>
                      <a:r>
                        <a:rPr lang="en-US" altLang="zh-TW" sz="2000" b="1"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一致的價值</a:t>
                      </a:r>
                      <a:r>
                        <a:rPr lang="en-US" altLang="zh-TW" sz="2000" b="1"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社群和歸屬</a:t>
                      </a:r>
                    </a:p>
                  </a:txBody>
                  <a:tcPr/>
                </a:tc>
                <a:extLst>
                  <a:ext uri="{0D108BD9-81ED-4DB2-BD59-A6C34878D82A}">
                    <a16:rowId xmlns:a16="http://schemas.microsoft.com/office/drawing/2014/main" xmlns="" val="814970610"/>
                  </a:ext>
                </a:extLst>
              </a:tr>
              <a:tr h="432435">
                <a:tc>
                  <a:txBody>
                    <a:bodyPr/>
                    <a:lstStyle/>
                    <a:p>
                      <a:r>
                        <a:rPr lang="zh-TW" altLang="en-US" sz="2000" b="0" kern="1200" cap="none" spc="0" dirty="0">
                          <a:ln>
                            <a:noFill/>
                          </a:ln>
                          <a:solidFill>
                            <a:srgbClr val="F26321"/>
                          </a:solidFill>
                          <a:effectLst/>
                          <a:latin typeface="微軟正黑體" panose="020B0604030504040204" pitchFamily="34" charset="-120"/>
                          <a:ea typeface="微軟正黑體" panose="020B0604030504040204" pitchFamily="34" charset="-120"/>
                          <a:cs typeface="+mn-cs"/>
                        </a:rPr>
                        <a:t>樹立價值觀 </a:t>
                      </a:r>
                      <a:r>
                        <a:rPr lang="en-US" altLang="zh-TW" sz="2000" b="0" kern="1200" cap="none" spc="0" dirty="0">
                          <a:ln>
                            <a:noFill/>
                          </a:ln>
                          <a:solidFill>
                            <a:srgbClr val="F26321"/>
                          </a:solidFill>
                          <a:effectLst/>
                          <a:latin typeface="微軟正黑體" panose="020B0604030504040204" pitchFamily="34" charset="-120"/>
                          <a:ea typeface="微軟正黑體" panose="020B0604030504040204" pitchFamily="34" charset="-120"/>
                          <a:cs typeface="+mn-cs"/>
                        </a:rPr>
                        <a:t>Value-Based</a:t>
                      </a:r>
                      <a:endParaRPr lang="zh-TW" altLang="en-US" sz="2000" b="0" kern="1200" cap="none" spc="0" dirty="0">
                        <a:ln>
                          <a:noFill/>
                        </a:ln>
                        <a:solidFill>
                          <a:srgbClr val="F26321"/>
                        </a:solidFill>
                        <a:effectLst/>
                        <a:latin typeface="微軟正黑體" panose="020B0604030504040204" pitchFamily="34" charset="-120"/>
                        <a:ea typeface="微軟正黑體" panose="020B0604030504040204" pitchFamily="34" charset="-120"/>
                        <a:cs typeface="+mn-cs"/>
                      </a:endParaRPr>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使用策略</a:t>
                      </a:r>
                      <a:endParaRPr lang="zh-TW" altLang="en-US" sz="2000" dirty="0">
                        <a:solidFill>
                          <a:schemeClr val="tx1"/>
                        </a:solidFill>
                        <a:latin typeface="微軟正黑體" panose="020B0604030504040204" pitchFamily="34" charset="-120"/>
                        <a:ea typeface="微軟正黑體" panose="020B0604030504040204" pitchFamily="34" charset="-120"/>
                      </a:endParaRPr>
                    </a:p>
                  </a:txBody>
                  <a:tcPr>
                    <a:noFill/>
                  </a:tcPr>
                </a:tc>
                <a:extLst>
                  <a:ext uri="{0D108BD9-81ED-4DB2-BD59-A6C34878D82A}">
                    <a16:rowId xmlns:a16="http://schemas.microsoft.com/office/drawing/2014/main" xmlns="" val="2165843361"/>
                  </a:ext>
                </a:extLst>
              </a:tr>
              <a:tr h="651229">
                <a:tc>
                  <a:txBody>
                    <a:bodyPr/>
                    <a:lstStyle/>
                    <a:p>
                      <a:r>
                        <a:rPr lang="zh-TW" altLang="en-US" sz="2000" dirty="0">
                          <a:latin typeface="微軟正黑體" panose="020B0604030504040204" pitchFamily="34" charset="-120"/>
                          <a:ea typeface="微軟正黑體" panose="020B0604030504040204" pitchFamily="34" charset="-120"/>
                        </a:rPr>
                        <a:t>讓你的產品代表某種信念，推動某種趨勢，鎖定特定的群體、力念或意義</a:t>
                      </a:r>
                      <a:endParaRPr lang="en-US" altLang="zh-TW" sz="2000" dirty="0">
                        <a:latin typeface="微軟正黑體" panose="020B0604030504040204" pitchFamily="34" charset="-120"/>
                        <a:ea typeface="微軟正黑體" panose="020B0604030504040204" pitchFamily="34" charset="-120"/>
                      </a:endParaRPr>
                    </a:p>
                  </a:txBody>
                  <a:tcPr/>
                </a:tc>
                <a:tc>
                  <a:txBody>
                    <a:bodyPr/>
                    <a:lstStyle/>
                    <a:p>
                      <a:r>
                        <a:rPr lang="zh-TW" altLang="en-US" sz="2000" b="1" dirty="0">
                          <a:solidFill>
                            <a:schemeClr val="tx1"/>
                          </a:solidFill>
                          <a:latin typeface="微軟正黑體" panose="020B0604030504040204" pitchFamily="34" charset="-120"/>
                          <a:ea typeface="微軟正黑體" panose="020B0604030504040204" pitchFamily="34" charset="-120"/>
                        </a:rPr>
                        <a:t>聚焦</a:t>
                      </a:r>
                      <a:r>
                        <a:rPr lang="en-US" altLang="zh-TW" sz="2000" b="1" dirty="0">
                          <a:solidFill>
                            <a:schemeClr val="tx1"/>
                          </a:solidFill>
                          <a:latin typeface="微軟正黑體" panose="020B0604030504040204" pitchFamily="34" charset="-120"/>
                          <a:ea typeface="微軟正黑體" panose="020B0604030504040204" pitchFamily="34" charset="-120"/>
                        </a:rPr>
                        <a:t>+</a:t>
                      </a:r>
                      <a:r>
                        <a:rPr lang="zh-TW" altLang="en-US" sz="2000" b="1" dirty="0">
                          <a:solidFill>
                            <a:schemeClr val="tx1"/>
                          </a:solidFill>
                          <a:latin typeface="微軟正黑體" panose="020B0604030504040204" pitchFamily="34" charset="-120"/>
                          <a:ea typeface="微軟正黑體" panose="020B0604030504040204" pitchFamily="34" charset="-120"/>
                        </a:rPr>
                        <a:t>資訊透明</a:t>
                      </a:r>
                      <a:r>
                        <a:rPr lang="en-US" altLang="zh-TW" sz="2000" b="1" dirty="0">
                          <a:solidFill>
                            <a:schemeClr val="tx1"/>
                          </a:solidFill>
                          <a:latin typeface="微軟正黑體" panose="020B0604030504040204" pitchFamily="34" charset="-120"/>
                          <a:ea typeface="微軟正黑體" panose="020B0604030504040204" pitchFamily="34" charset="-120"/>
                        </a:rPr>
                        <a:t>+</a:t>
                      </a:r>
                      <a:r>
                        <a:rPr lang="zh-TW" altLang="en-US" sz="2000" b="1" dirty="0">
                          <a:solidFill>
                            <a:schemeClr val="tx1"/>
                          </a:solidFill>
                          <a:latin typeface="微軟正黑體" panose="020B0604030504040204" pitchFamily="34" charset="-120"/>
                          <a:ea typeface="微軟正黑體" panose="020B0604030504040204" pitchFamily="34" charset="-120"/>
                        </a:rPr>
                        <a:t>一致的價值越產品</a:t>
                      </a:r>
                      <a:r>
                        <a:rPr lang="en-US" altLang="zh-TW" sz="2000" b="1"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與眾不同與人性化</a:t>
                      </a:r>
                      <a:endParaRPr lang="zh-TW" altLang="en-US" sz="2000" b="1" dirty="0">
                        <a:solidFill>
                          <a:schemeClr val="tx1"/>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xmlns="" val="2395534024"/>
                  </a:ext>
                </a:extLst>
              </a:tr>
              <a:tr h="368086">
                <a:tc>
                  <a:txBody>
                    <a:bodyPr/>
                    <a:lstStyle/>
                    <a:p>
                      <a:r>
                        <a:rPr lang="zh-TW" altLang="en-US" sz="2000" b="0" kern="1200" cap="none" spc="0" dirty="0">
                          <a:ln>
                            <a:noFill/>
                          </a:ln>
                          <a:solidFill>
                            <a:srgbClr val="F26321"/>
                          </a:solidFill>
                          <a:effectLst/>
                          <a:latin typeface="微軟正黑體" panose="020B0604030504040204" pitchFamily="34" charset="-120"/>
                          <a:ea typeface="微軟正黑體" panose="020B0604030504040204" pitchFamily="34" charset="-120"/>
                          <a:cs typeface="+mn-cs"/>
                        </a:rPr>
                        <a:t>產品簡化 </a:t>
                      </a:r>
                      <a:r>
                        <a:rPr lang="en-US" altLang="zh-TW" sz="2000" b="0" kern="1200" cap="none" spc="0" dirty="0">
                          <a:ln>
                            <a:noFill/>
                          </a:ln>
                          <a:solidFill>
                            <a:srgbClr val="F26321"/>
                          </a:solidFill>
                          <a:effectLst/>
                          <a:latin typeface="微軟正黑體" panose="020B0604030504040204" pitchFamily="34" charset="-120"/>
                          <a:ea typeface="微軟正黑體" panose="020B0604030504040204" pitchFamily="34" charset="-120"/>
                          <a:cs typeface="+mn-cs"/>
                        </a:rPr>
                        <a:t>Simplification</a:t>
                      </a:r>
                      <a:endParaRPr lang="zh-TW" altLang="en-US" sz="2000" b="0" kern="1200" cap="none" spc="0" dirty="0">
                        <a:ln>
                          <a:noFill/>
                        </a:ln>
                        <a:solidFill>
                          <a:srgbClr val="F26321"/>
                        </a:solidFill>
                        <a:effectLst/>
                        <a:latin typeface="微軟正黑體" panose="020B0604030504040204" pitchFamily="34" charset="-120"/>
                        <a:ea typeface="微軟正黑體" panose="020B0604030504040204" pitchFamily="34" charset="-120"/>
                        <a:cs typeface="+mn-cs"/>
                      </a:endParaRPr>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b="0" cap="none" spc="0" dirty="0">
                          <a:ln>
                            <a:noFill/>
                          </a:ln>
                          <a:solidFill>
                            <a:schemeClr val="tx1"/>
                          </a:solidFill>
                          <a:effectLst/>
                          <a:latin typeface="微軟正黑體" panose="020B0604030504040204" pitchFamily="34" charset="-120"/>
                          <a:ea typeface="微軟正黑體" panose="020B0604030504040204" pitchFamily="34" charset="-120"/>
                        </a:rPr>
                        <a:t>使用策略</a:t>
                      </a:r>
                      <a:endParaRPr lang="zh-TW" altLang="en-US" sz="2000" dirty="0">
                        <a:solidFill>
                          <a:schemeClr val="tx1"/>
                        </a:solidFill>
                        <a:latin typeface="微軟正黑體" panose="020B0604030504040204" pitchFamily="34" charset="-120"/>
                        <a:ea typeface="微軟正黑體" panose="020B0604030504040204" pitchFamily="34" charset="-120"/>
                      </a:endParaRPr>
                    </a:p>
                  </a:txBody>
                  <a:tcPr>
                    <a:noFill/>
                  </a:tcPr>
                </a:tc>
                <a:extLst>
                  <a:ext uri="{0D108BD9-81ED-4DB2-BD59-A6C34878D82A}">
                    <a16:rowId xmlns:a16="http://schemas.microsoft.com/office/drawing/2014/main" xmlns="" val="1402939412"/>
                  </a:ext>
                </a:extLst>
              </a:tr>
              <a:tr h="934371">
                <a:tc>
                  <a:txBody>
                    <a:bodyPr/>
                    <a:lstStyle/>
                    <a:p>
                      <a:r>
                        <a:rPr lang="zh-TW" altLang="en-US" sz="2000" dirty="0">
                          <a:latin typeface="微軟正黑體" panose="020B0604030504040204" pitchFamily="34" charset="-120"/>
                          <a:ea typeface="微軟正黑體" panose="020B0604030504040204" pitchFamily="34" charset="-120"/>
                        </a:rPr>
                        <a:t>徹底為顧客削減複雜，繁複或艱澀的操作與功能，讓他們輕鬆完成以前無法完成的事</a:t>
                      </a:r>
                    </a:p>
                  </a:txBody>
                  <a:tcPr>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好用</a:t>
                      </a:r>
                      <a:r>
                        <a:rPr lang="en-US" altLang="zh-TW" sz="2000" b="0"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吸引人的功能</a:t>
                      </a:r>
                      <a:r>
                        <a:rPr lang="en-US" altLang="zh-TW" sz="2000" b="1"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體驗簡化</a:t>
                      </a:r>
                      <a:r>
                        <a:rPr lang="en-US" altLang="zh-TW" sz="2000" b="1" cap="none" spc="0" dirty="0">
                          <a:ln>
                            <a:noFill/>
                          </a:ln>
                          <a:solidFill>
                            <a:schemeClr val="tx1"/>
                          </a:solidFill>
                          <a:effectLst/>
                          <a:latin typeface="微軟正黑體" panose="020B0604030504040204" pitchFamily="34" charset="-120"/>
                          <a:ea typeface="微軟正黑體" panose="020B0604030504040204" pitchFamily="34" charset="-120"/>
                        </a:rPr>
                        <a:t>+</a:t>
                      </a:r>
                      <a:r>
                        <a:rPr lang="zh-TW" altLang="en-US" sz="2000" b="1" cap="none" spc="0" dirty="0">
                          <a:ln>
                            <a:noFill/>
                          </a:ln>
                          <a:solidFill>
                            <a:schemeClr val="tx1"/>
                          </a:solidFill>
                          <a:effectLst/>
                          <a:latin typeface="微軟正黑體" panose="020B0604030504040204" pitchFamily="34" charset="-120"/>
                          <a:ea typeface="微軟正黑體" panose="020B0604030504040204" pitchFamily="34" charset="-120"/>
                        </a:rPr>
                        <a:t>與眾不同與人性化</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14159129"/>
                  </a:ext>
                </a:extLst>
              </a:tr>
            </a:tbl>
          </a:graphicData>
        </a:graphic>
      </p:graphicFrame>
      <p:pic>
        <p:nvPicPr>
          <p:cNvPr id="11" name="圖片 10"/>
          <p:cNvPicPr>
            <a:picLocks noChangeAspect="1"/>
          </p:cNvPicPr>
          <p:nvPr/>
        </p:nvPicPr>
        <p:blipFill>
          <a:blip r:embed="rId2"/>
          <a:stretch>
            <a:fillRect/>
          </a:stretch>
        </p:blipFill>
        <p:spPr>
          <a:xfrm>
            <a:off x="6995896" y="933164"/>
            <a:ext cx="2705157" cy="305719"/>
          </a:xfrm>
          <a:prstGeom prst="rect">
            <a:avLst/>
          </a:prstGeom>
        </p:spPr>
      </p:pic>
      <p:pic>
        <p:nvPicPr>
          <p:cNvPr id="12" name="圖片 11"/>
          <p:cNvPicPr>
            <a:picLocks noChangeAspect="1"/>
          </p:cNvPicPr>
          <p:nvPr/>
        </p:nvPicPr>
        <p:blipFill>
          <a:blip r:embed="rId3"/>
          <a:stretch>
            <a:fillRect/>
          </a:stretch>
        </p:blipFill>
        <p:spPr>
          <a:xfrm>
            <a:off x="6993580" y="2001343"/>
            <a:ext cx="2705157" cy="310352"/>
          </a:xfrm>
          <a:prstGeom prst="rect">
            <a:avLst/>
          </a:prstGeom>
        </p:spPr>
      </p:pic>
      <p:pic>
        <p:nvPicPr>
          <p:cNvPr id="13" name="圖片 12"/>
          <p:cNvPicPr>
            <a:picLocks noChangeAspect="1"/>
          </p:cNvPicPr>
          <p:nvPr/>
        </p:nvPicPr>
        <p:blipFill>
          <a:blip r:embed="rId4"/>
          <a:stretch>
            <a:fillRect/>
          </a:stretch>
        </p:blipFill>
        <p:spPr>
          <a:xfrm>
            <a:off x="6993579" y="3102356"/>
            <a:ext cx="2705157" cy="305719"/>
          </a:xfrm>
          <a:prstGeom prst="rect">
            <a:avLst/>
          </a:prstGeom>
        </p:spPr>
      </p:pic>
      <p:pic>
        <p:nvPicPr>
          <p:cNvPr id="14" name="圖片 13"/>
          <p:cNvPicPr>
            <a:picLocks noChangeAspect="1"/>
          </p:cNvPicPr>
          <p:nvPr/>
        </p:nvPicPr>
        <p:blipFill>
          <a:blip r:embed="rId5"/>
          <a:stretch>
            <a:fillRect/>
          </a:stretch>
        </p:blipFill>
        <p:spPr>
          <a:xfrm>
            <a:off x="6998211" y="4217949"/>
            <a:ext cx="2700525" cy="305719"/>
          </a:xfrm>
          <a:prstGeom prst="rect">
            <a:avLst/>
          </a:prstGeom>
        </p:spPr>
      </p:pic>
      <p:pic>
        <p:nvPicPr>
          <p:cNvPr id="15" name="圖片 14"/>
          <p:cNvPicPr>
            <a:picLocks noChangeAspect="1"/>
          </p:cNvPicPr>
          <p:nvPr/>
        </p:nvPicPr>
        <p:blipFill>
          <a:blip/>
          <a:stretch>
            <a:fillRect/>
          </a:stretch>
        </p:blipFill>
        <p:spPr>
          <a:xfrm>
            <a:off x="6998211" y="5366611"/>
            <a:ext cx="2700525" cy="305719"/>
          </a:xfrm>
          <a:prstGeom prst="rect">
            <a:avLst/>
          </a:prstGeom>
        </p:spPr>
      </p:pic>
    </p:spTree>
    <p:extLst>
      <p:ext uri="{BB962C8B-B14F-4D97-AF65-F5344CB8AC3E}">
        <p14:creationId xmlns:p14="http://schemas.microsoft.com/office/powerpoint/2010/main" val="298799961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txBox="1">
            <a:spLocks/>
          </p:cNvSpPr>
          <p:nvPr/>
        </p:nvSpPr>
        <p:spPr>
          <a:xfrm>
            <a:off x="848496" y="421865"/>
            <a:ext cx="10766514" cy="1266889"/>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TW" sz="4800" b="1" dirty="0">
                <a:solidFill>
                  <a:srgbClr val="F26321"/>
                </a:solidFill>
              </a:rPr>
              <a:t>S</a:t>
            </a:r>
            <a:r>
              <a:rPr lang="en-US" altLang="zh-CN" sz="4800" b="1" dirty="0">
                <a:solidFill>
                  <a:srgbClr val="F26321"/>
                </a:solidFill>
              </a:rPr>
              <a:t>tatus-Based</a:t>
            </a:r>
          </a:p>
          <a:p>
            <a:pPr algn="l"/>
            <a:r>
              <a:rPr lang="en-US" altLang="zh-TW" sz="2600" dirty="0">
                <a:solidFill>
                  <a:srgbClr val="F26321"/>
                </a:solidFill>
              </a:rPr>
              <a:t>Use subtle or explicit cues to confer status to your customers — creating elite groups that engage rabidly with your products and services.</a:t>
            </a:r>
            <a:endParaRPr lang="zh-TW" altLang="en-US" sz="2600" dirty="0">
              <a:solidFill>
                <a:srgbClr val="F26321"/>
              </a:solidFill>
            </a:endParaRPr>
          </a:p>
        </p:txBody>
      </p:sp>
      <p:grpSp>
        <p:nvGrpSpPr>
          <p:cNvPr id="12" name="群組 11"/>
          <p:cNvGrpSpPr/>
          <p:nvPr/>
        </p:nvGrpSpPr>
        <p:grpSpPr>
          <a:xfrm>
            <a:off x="771276" y="2755244"/>
            <a:ext cx="3214823" cy="2358000"/>
            <a:chOff x="834427" y="4551676"/>
            <a:chExt cx="3199646" cy="1520983"/>
          </a:xfrm>
        </p:grpSpPr>
        <p:sp>
          <p:nvSpPr>
            <p:cNvPr id="13" name="矩形 12"/>
            <p:cNvSpPr/>
            <p:nvPr/>
          </p:nvSpPr>
          <p:spPr>
            <a:xfrm>
              <a:off x="838200" y="4551676"/>
              <a:ext cx="3195873" cy="425514"/>
            </a:xfrm>
            <a:prstGeom prst="rect">
              <a:avLst/>
            </a:prstGeom>
            <a:solidFill>
              <a:srgbClr val="EA4800"/>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Service- Loyalty </a:t>
              </a:r>
              <a:r>
                <a:rPr lang="en-US" altLang="zh-TW" sz="2000" dirty="0"/>
                <a:t>Programs</a:t>
              </a:r>
              <a:endParaRPr lang="zh-TW" altLang="en-US" sz="2000" dirty="0"/>
            </a:p>
          </p:txBody>
        </p:sp>
        <p:sp>
          <p:nvSpPr>
            <p:cNvPr id="14" name="矩形 13"/>
            <p:cNvSpPr/>
            <p:nvPr/>
          </p:nvSpPr>
          <p:spPr>
            <a:xfrm>
              <a:off x="834427" y="4977190"/>
              <a:ext cx="3199646" cy="1095469"/>
            </a:xfrm>
            <a:prstGeom prst="rect">
              <a:avLst/>
            </a:prstGeom>
            <a:solidFill>
              <a:schemeClr val="bg1"/>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Provide benefits and/or discount to frequent and high-value customers.</a:t>
              </a:r>
              <a:endParaRPr lang="zh-TW" altLang="en-US" sz="2000" dirty="0">
                <a:solidFill>
                  <a:schemeClr val="tx1"/>
                </a:solidFill>
              </a:endParaRPr>
            </a:p>
          </p:txBody>
        </p:sp>
      </p:grpSp>
      <p:grpSp>
        <p:nvGrpSpPr>
          <p:cNvPr id="21" name="群組 20"/>
          <p:cNvGrpSpPr/>
          <p:nvPr/>
        </p:nvGrpSpPr>
        <p:grpSpPr>
          <a:xfrm>
            <a:off x="4652137" y="2755244"/>
            <a:ext cx="3214823" cy="2358000"/>
            <a:chOff x="834427" y="4551676"/>
            <a:chExt cx="3199646" cy="1520983"/>
          </a:xfrm>
        </p:grpSpPr>
        <p:sp>
          <p:nvSpPr>
            <p:cNvPr id="22" name="矩形 21"/>
            <p:cNvSpPr/>
            <p:nvPr/>
          </p:nvSpPr>
          <p:spPr>
            <a:xfrm>
              <a:off x="838200" y="4551676"/>
              <a:ext cx="3195873" cy="425514"/>
            </a:xfrm>
            <a:prstGeom prst="rect">
              <a:avLst/>
            </a:prstGeom>
            <a:solidFill>
              <a:srgbClr val="EA4800"/>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Customer engagement- Personalization</a:t>
              </a:r>
              <a:endParaRPr lang="zh-TW" altLang="en-US" sz="2000" dirty="0"/>
            </a:p>
          </p:txBody>
        </p:sp>
        <p:sp>
          <p:nvSpPr>
            <p:cNvPr id="23" name="矩形 22"/>
            <p:cNvSpPr/>
            <p:nvPr/>
          </p:nvSpPr>
          <p:spPr>
            <a:xfrm>
              <a:off x="834427" y="4977190"/>
              <a:ext cx="3199646" cy="1095469"/>
            </a:xfrm>
            <a:prstGeom prst="rect">
              <a:avLst/>
            </a:prstGeom>
            <a:solidFill>
              <a:schemeClr val="bg1"/>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Alter a standard offering to allow the projection of the customer’s identity.</a:t>
              </a:r>
              <a:endParaRPr lang="zh-TW" altLang="en-US" sz="2000" dirty="0">
                <a:solidFill>
                  <a:schemeClr val="tx1"/>
                </a:solidFill>
              </a:endParaRPr>
            </a:p>
          </p:txBody>
        </p:sp>
      </p:grpSp>
      <p:grpSp>
        <p:nvGrpSpPr>
          <p:cNvPr id="24" name="群組 23"/>
          <p:cNvGrpSpPr/>
          <p:nvPr/>
        </p:nvGrpSpPr>
        <p:grpSpPr>
          <a:xfrm>
            <a:off x="8431265" y="2755244"/>
            <a:ext cx="3320329" cy="2358000"/>
            <a:chOff x="834427" y="4551676"/>
            <a:chExt cx="3199646" cy="1520983"/>
          </a:xfrm>
        </p:grpSpPr>
        <p:sp>
          <p:nvSpPr>
            <p:cNvPr id="25" name="矩形 24"/>
            <p:cNvSpPr/>
            <p:nvPr/>
          </p:nvSpPr>
          <p:spPr>
            <a:xfrm>
              <a:off x="838200" y="4551676"/>
              <a:ext cx="3195873" cy="425514"/>
            </a:xfrm>
            <a:prstGeom prst="rect">
              <a:avLst/>
            </a:prstGeom>
            <a:solidFill>
              <a:srgbClr val="EA4800"/>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Customer engagement- Status </a:t>
              </a:r>
              <a:r>
                <a:rPr lang="en-US" altLang="zh-TW" sz="2000" dirty="0"/>
                <a:t>and Recognition</a:t>
              </a:r>
              <a:endParaRPr lang="zh-TW" altLang="en-US" sz="2000" dirty="0"/>
            </a:p>
          </p:txBody>
        </p:sp>
        <p:sp>
          <p:nvSpPr>
            <p:cNvPr id="26" name="矩形 25"/>
            <p:cNvSpPr/>
            <p:nvPr/>
          </p:nvSpPr>
          <p:spPr>
            <a:xfrm>
              <a:off x="834427" y="4977190"/>
              <a:ext cx="3199646" cy="1095469"/>
            </a:xfrm>
            <a:prstGeom prst="rect">
              <a:avLst/>
            </a:prstGeom>
            <a:solidFill>
              <a:schemeClr val="bg1"/>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pPr>
              <a:r>
                <a:rPr lang="en-US" altLang="zh-TW" sz="2000" dirty="0">
                  <a:solidFill>
                    <a:schemeClr val="tx1"/>
                  </a:solidFill>
                </a:rPr>
                <a:t>Offer cues that infer meaning, allowing users</a:t>
              </a:r>
              <a:r>
                <a:rPr lang="en-US" altLang="zh-CN" sz="2000" dirty="0">
                  <a:solidFill>
                    <a:schemeClr val="tx1"/>
                  </a:solidFill>
                </a:rPr>
                <a:t>—and those who interact with them—to develop and nature aspects of their identity.</a:t>
              </a:r>
              <a:endParaRPr lang="zh-TW" altLang="en-US" sz="2000" dirty="0">
                <a:solidFill>
                  <a:schemeClr val="tx1"/>
                </a:solidFill>
              </a:endParaRPr>
            </a:p>
          </p:txBody>
        </p:sp>
      </p:grpSp>
      <p:sp>
        <p:nvSpPr>
          <p:cNvPr id="27" name="加號 26"/>
          <p:cNvSpPr/>
          <p:nvPr/>
        </p:nvSpPr>
        <p:spPr>
          <a:xfrm>
            <a:off x="4083919" y="3384932"/>
            <a:ext cx="466485" cy="487353"/>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28" name="加號 27"/>
          <p:cNvSpPr/>
          <p:nvPr/>
        </p:nvSpPr>
        <p:spPr>
          <a:xfrm>
            <a:off x="7927303" y="3384932"/>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Tree>
    <p:extLst>
      <p:ext uri="{BB962C8B-B14F-4D97-AF65-F5344CB8AC3E}">
        <p14:creationId xmlns:p14="http://schemas.microsoft.com/office/powerpoint/2010/main" val="258196528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txBox="1">
            <a:spLocks/>
          </p:cNvSpPr>
          <p:nvPr/>
        </p:nvSpPr>
        <p:spPr>
          <a:xfrm>
            <a:off x="876291" y="188686"/>
            <a:ext cx="10766514" cy="137849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TW" sz="4400" b="1" dirty="0" smtClean="0">
                <a:solidFill>
                  <a:srgbClr val="F26321"/>
                </a:solidFill>
              </a:rPr>
              <a:t>S</a:t>
            </a:r>
            <a:r>
              <a:rPr lang="en-US" altLang="zh-CN" sz="4400" b="1" dirty="0" smtClean="0">
                <a:solidFill>
                  <a:srgbClr val="F26321"/>
                </a:solidFill>
              </a:rPr>
              <a:t>tatus-Based</a:t>
            </a:r>
            <a:r>
              <a:rPr lang="en-US" altLang="zh-TW" sz="4400" b="1" dirty="0" smtClean="0">
                <a:solidFill>
                  <a:srgbClr val="F26321"/>
                </a:solidFill>
              </a:rPr>
              <a:t>:</a:t>
            </a:r>
            <a:r>
              <a:rPr lang="en-US" altLang="zh-TW" sz="4400" dirty="0">
                <a:solidFill>
                  <a:srgbClr val="F26321"/>
                </a:solidFill>
                <a:latin typeface="微軟正黑體" panose="020B0604030504040204" pitchFamily="34" charset="-120"/>
                <a:ea typeface="微軟正黑體" panose="020B0604030504040204" pitchFamily="34" charset="-120"/>
              </a:rPr>
              <a:t> </a:t>
            </a:r>
            <a:r>
              <a:rPr lang="en-US" altLang="zh-TW" sz="4400" dirty="0" smtClean="0">
                <a:solidFill>
                  <a:srgbClr val="F26321"/>
                </a:solidFill>
                <a:latin typeface="微軟正黑體" panose="020B0604030504040204" pitchFamily="34" charset="-120"/>
                <a:ea typeface="微軟正黑體" panose="020B0604030504040204" pitchFamily="34" charset="-120"/>
              </a:rPr>
              <a:t>F</a:t>
            </a:r>
            <a:r>
              <a:rPr lang="en-US" altLang="zh-CN" sz="4400" dirty="0" smtClean="0">
                <a:solidFill>
                  <a:srgbClr val="F26321"/>
                </a:solidFill>
                <a:latin typeface="微軟正黑體" panose="020B0604030504040204" pitchFamily="34" charset="-120"/>
                <a:ea typeface="微軟正黑體" panose="020B0604030504040204" pitchFamily="34" charset="-120"/>
              </a:rPr>
              <a:t>oursquare</a:t>
            </a:r>
            <a:endParaRPr lang="en-US" altLang="zh-CN" sz="4400" b="1" dirty="0">
              <a:solidFill>
                <a:srgbClr val="F26321"/>
              </a:solidFill>
            </a:endParaRPr>
          </a:p>
          <a:p>
            <a:pPr algn="l"/>
            <a:r>
              <a:rPr lang="en-US" altLang="zh-TW" sz="2000" dirty="0">
                <a:solidFill>
                  <a:srgbClr val="F26321"/>
                </a:solidFill>
                <a:latin typeface="微軟正黑體" panose="020B0604030504040204" pitchFamily="34" charset="-120"/>
                <a:ea typeface="微軟正黑體" panose="020B0604030504040204" pitchFamily="34" charset="-120"/>
              </a:rPr>
              <a:t>F</a:t>
            </a:r>
            <a:r>
              <a:rPr lang="en-US" altLang="zh-CN" sz="2000" dirty="0">
                <a:solidFill>
                  <a:srgbClr val="F26321"/>
                </a:solidFill>
                <a:latin typeface="微軟正黑體" panose="020B0604030504040204" pitchFamily="34" charset="-120"/>
                <a:ea typeface="微軟正黑體" panose="020B0604030504040204" pitchFamily="34" charset="-120"/>
              </a:rPr>
              <a:t>oursquare</a:t>
            </a:r>
            <a:r>
              <a:rPr lang="zh-CN" altLang="en-US" sz="2000" dirty="0">
                <a:solidFill>
                  <a:srgbClr val="F26321"/>
                </a:solidFill>
                <a:latin typeface="微軟正黑體" panose="020B0604030504040204" pitchFamily="34" charset="-120"/>
                <a:ea typeface="微軟正黑體" panose="020B0604030504040204" pitchFamily="34" charset="-120"/>
              </a:rPr>
              <a:t>是一種免費的手機</a:t>
            </a:r>
            <a:r>
              <a:rPr lang="en-US" altLang="zh-CN" sz="2000" dirty="0">
                <a:solidFill>
                  <a:srgbClr val="F26321"/>
                </a:solidFill>
                <a:latin typeface="微軟正黑體" panose="020B0604030504040204" pitchFamily="34" charset="-120"/>
                <a:ea typeface="微軟正黑體" panose="020B0604030504040204" pitchFamily="34" charset="-120"/>
              </a:rPr>
              <a:t>app</a:t>
            </a:r>
            <a:r>
              <a:rPr lang="zh-CN" altLang="en-US" sz="2000" dirty="0">
                <a:solidFill>
                  <a:srgbClr val="F26321"/>
                </a:solidFill>
                <a:latin typeface="微軟正黑體" panose="020B0604030504040204" pitchFamily="34" charset="-120"/>
                <a:ea typeface="微軟正黑體" panose="020B0604030504040204" pitchFamily="34" charset="-120"/>
              </a:rPr>
              <a:t>，讓使用者分享他們正在哪裏做什麼。</a:t>
            </a:r>
            <a:endParaRPr lang="zh-TW" altLang="en-US" sz="2000" dirty="0">
              <a:solidFill>
                <a:srgbClr val="F26321"/>
              </a:solidFill>
              <a:latin typeface="微軟正黑體" panose="020B0604030504040204" pitchFamily="34" charset="-120"/>
              <a:ea typeface="微軟正黑體" panose="020B0604030504040204" pitchFamily="34" charset="-120"/>
            </a:endParaRPr>
          </a:p>
        </p:txBody>
      </p:sp>
      <p:grpSp>
        <p:nvGrpSpPr>
          <p:cNvPr id="12" name="群組 11"/>
          <p:cNvGrpSpPr/>
          <p:nvPr/>
        </p:nvGrpSpPr>
        <p:grpSpPr>
          <a:xfrm>
            <a:off x="771276" y="2755244"/>
            <a:ext cx="3214823" cy="2358000"/>
            <a:chOff x="834427" y="4551676"/>
            <a:chExt cx="3199646" cy="1520983"/>
          </a:xfrm>
        </p:grpSpPr>
        <p:sp>
          <p:nvSpPr>
            <p:cNvPr id="13" name="矩形 12"/>
            <p:cNvSpPr/>
            <p:nvPr/>
          </p:nvSpPr>
          <p:spPr>
            <a:xfrm>
              <a:off x="838200" y="4551676"/>
              <a:ext cx="3195873" cy="425514"/>
            </a:xfrm>
            <a:prstGeom prst="rect">
              <a:avLst/>
            </a:prstGeom>
            <a:solidFill>
              <a:srgbClr val="EA4800"/>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Service - Loyalty </a:t>
              </a:r>
              <a:r>
                <a:rPr lang="en-US" altLang="zh-TW" sz="2000" dirty="0"/>
                <a:t>Programs</a:t>
              </a:r>
              <a:endParaRPr lang="zh-TW" altLang="en-US" sz="2000" dirty="0"/>
            </a:p>
          </p:txBody>
        </p:sp>
        <p:sp>
          <p:nvSpPr>
            <p:cNvPr id="14" name="矩形 13"/>
            <p:cNvSpPr/>
            <p:nvPr/>
          </p:nvSpPr>
          <p:spPr>
            <a:xfrm>
              <a:off x="834427" y="4977190"/>
              <a:ext cx="3199646" cy="1095469"/>
            </a:xfrm>
            <a:prstGeom prst="rect">
              <a:avLst/>
            </a:prstGeom>
            <a:solidFill>
              <a:schemeClr val="bg1"/>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mj-ea"/>
                  <a:ea typeface="+mj-ea"/>
                </a:rPr>
                <a:t>業者利用該平臺通知使用者到他的位置打卡，以享有特價、折扣或者免費禮物，目的是鼓勵客人一再到訪，促進商家和訪客的關係。</a:t>
              </a:r>
              <a:endParaRPr lang="zh-TW" altLang="en-US" dirty="0">
                <a:solidFill>
                  <a:schemeClr val="tx1"/>
                </a:solidFill>
                <a:latin typeface="+mj-ea"/>
                <a:ea typeface="+mj-ea"/>
              </a:endParaRPr>
            </a:p>
          </p:txBody>
        </p:sp>
      </p:grpSp>
      <p:grpSp>
        <p:nvGrpSpPr>
          <p:cNvPr id="21" name="群組 20"/>
          <p:cNvGrpSpPr/>
          <p:nvPr/>
        </p:nvGrpSpPr>
        <p:grpSpPr>
          <a:xfrm>
            <a:off x="4652137" y="2755244"/>
            <a:ext cx="3214823" cy="2358000"/>
            <a:chOff x="834427" y="4551676"/>
            <a:chExt cx="3199646" cy="1520983"/>
          </a:xfrm>
        </p:grpSpPr>
        <p:sp>
          <p:nvSpPr>
            <p:cNvPr id="22" name="矩形 21"/>
            <p:cNvSpPr/>
            <p:nvPr/>
          </p:nvSpPr>
          <p:spPr>
            <a:xfrm>
              <a:off x="838200" y="4551676"/>
              <a:ext cx="3195873" cy="425514"/>
            </a:xfrm>
            <a:prstGeom prst="rect">
              <a:avLst/>
            </a:prstGeom>
            <a:solidFill>
              <a:srgbClr val="EA4800"/>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Customer engagement- Personalization</a:t>
              </a:r>
              <a:endParaRPr lang="zh-TW" altLang="en-US" sz="2000" dirty="0"/>
            </a:p>
          </p:txBody>
        </p:sp>
        <p:sp>
          <p:nvSpPr>
            <p:cNvPr id="23" name="矩形 22"/>
            <p:cNvSpPr/>
            <p:nvPr/>
          </p:nvSpPr>
          <p:spPr>
            <a:xfrm>
              <a:off x="834427" y="4977190"/>
              <a:ext cx="3199646" cy="1095469"/>
            </a:xfrm>
            <a:prstGeom prst="rect">
              <a:avLst/>
            </a:prstGeom>
            <a:solidFill>
              <a:schemeClr val="bg1"/>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latin typeface="+mj-ea"/>
                  <a:ea typeface="+mj-ea"/>
                </a:rPr>
                <a:t>F</a:t>
              </a:r>
              <a:r>
                <a:rPr lang="en-US" altLang="zh-CN" dirty="0">
                  <a:solidFill>
                    <a:schemeClr val="tx1"/>
                  </a:solidFill>
                  <a:latin typeface="+mj-ea"/>
                  <a:ea typeface="+mj-ea"/>
                </a:rPr>
                <a:t>oursquare</a:t>
              </a:r>
              <a:r>
                <a:rPr lang="zh-CN" altLang="en-US" dirty="0">
                  <a:solidFill>
                    <a:schemeClr val="tx1"/>
                  </a:solidFill>
                  <a:latin typeface="+mj-ea"/>
                  <a:ea typeface="+mj-ea"/>
                </a:rPr>
                <a:t>讓使用者查看某個地方是否已經有朋友打卡，讓使用者更相信該地方的評價。</a:t>
              </a:r>
              <a:endParaRPr lang="zh-TW" altLang="en-US" dirty="0">
                <a:solidFill>
                  <a:schemeClr val="tx1"/>
                </a:solidFill>
                <a:latin typeface="+mj-ea"/>
                <a:ea typeface="+mj-ea"/>
              </a:endParaRPr>
            </a:p>
          </p:txBody>
        </p:sp>
      </p:grpSp>
      <p:grpSp>
        <p:nvGrpSpPr>
          <p:cNvPr id="24" name="群組 23"/>
          <p:cNvGrpSpPr/>
          <p:nvPr/>
        </p:nvGrpSpPr>
        <p:grpSpPr>
          <a:xfrm>
            <a:off x="8431265" y="2755244"/>
            <a:ext cx="3320329" cy="2358000"/>
            <a:chOff x="834427" y="4551676"/>
            <a:chExt cx="3199646" cy="1520983"/>
          </a:xfrm>
        </p:grpSpPr>
        <p:sp>
          <p:nvSpPr>
            <p:cNvPr id="25" name="矩形 24"/>
            <p:cNvSpPr/>
            <p:nvPr/>
          </p:nvSpPr>
          <p:spPr>
            <a:xfrm>
              <a:off x="838200" y="4551676"/>
              <a:ext cx="3195873" cy="425514"/>
            </a:xfrm>
            <a:prstGeom prst="rect">
              <a:avLst/>
            </a:prstGeom>
            <a:solidFill>
              <a:srgbClr val="EA4800"/>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Customer engagement- Status </a:t>
              </a:r>
              <a:r>
                <a:rPr lang="en-US" altLang="zh-TW" sz="2000" dirty="0"/>
                <a:t>and Recognition</a:t>
              </a:r>
              <a:endParaRPr lang="zh-TW" altLang="en-US" sz="2000" dirty="0"/>
            </a:p>
          </p:txBody>
        </p:sp>
        <p:sp>
          <p:nvSpPr>
            <p:cNvPr id="26" name="矩形 25"/>
            <p:cNvSpPr/>
            <p:nvPr/>
          </p:nvSpPr>
          <p:spPr>
            <a:xfrm>
              <a:off x="834427" y="4977190"/>
              <a:ext cx="3199646" cy="1095469"/>
            </a:xfrm>
            <a:prstGeom prst="rect">
              <a:avLst/>
            </a:prstGeom>
            <a:solidFill>
              <a:schemeClr val="bg1"/>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800"/>
                </a:lnSpc>
              </a:pPr>
              <a:r>
                <a:rPr lang="en-US" altLang="zh-TW" dirty="0">
                  <a:solidFill>
                    <a:schemeClr val="tx1"/>
                  </a:solidFill>
                  <a:latin typeface="+mj-ea"/>
                  <a:ea typeface="+mj-ea"/>
                </a:rPr>
                <a:t>F</a:t>
              </a:r>
              <a:r>
                <a:rPr lang="en-US" altLang="zh-CN" dirty="0">
                  <a:solidFill>
                    <a:schemeClr val="tx1"/>
                  </a:solidFill>
                  <a:latin typeface="+mj-ea"/>
                  <a:ea typeface="+mj-ea"/>
                </a:rPr>
                <a:t>oursquare</a:t>
              </a:r>
              <a:r>
                <a:rPr lang="zh-CN" altLang="en-US" dirty="0">
                  <a:solidFill>
                    <a:schemeClr val="tx1"/>
                  </a:solidFill>
                  <a:latin typeface="+mj-ea"/>
                  <a:ea typeface="+mj-ea"/>
                </a:rPr>
                <a:t>是成就的象徵，只有經常在某處打卡的使用者才能獲得</a:t>
              </a:r>
              <a:r>
                <a:rPr lang="en-US" altLang="zh-CN" dirty="0">
                  <a:solidFill>
                    <a:schemeClr val="tx1"/>
                  </a:solidFill>
                  <a:latin typeface="+mj-ea"/>
                  <a:ea typeface="+mj-ea"/>
                </a:rPr>
                <a:t>——</a:t>
              </a:r>
              <a:r>
                <a:rPr lang="zh-CN" altLang="en-US" dirty="0">
                  <a:solidFill>
                    <a:schemeClr val="tx1"/>
                  </a:solidFill>
                  <a:latin typeface="+mj-ea"/>
                  <a:ea typeface="+mj-ea"/>
                </a:rPr>
                <a:t>例如「</a:t>
              </a:r>
              <a:r>
                <a:rPr lang="en-US" altLang="zh-CN" dirty="0">
                  <a:solidFill>
                    <a:schemeClr val="tx1"/>
                  </a:solidFill>
                  <a:latin typeface="+mj-ea"/>
                  <a:ea typeface="+mj-ea"/>
                </a:rPr>
                <a:t>Gym Rat</a:t>
              </a:r>
              <a:r>
                <a:rPr lang="zh-CN" altLang="en-US" dirty="0">
                  <a:solidFill>
                    <a:schemeClr val="tx1"/>
                  </a:solidFill>
                  <a:latin typeface="+mj-ea"/>
                  <a:ea typeface="+mj-ea"/>
                </a:rPr>
                <a:t>」是給</a:t>
              </a:r>
              <a:r>
                <a:rPr lang="en-US" altLang="zh-CN" dirty="0">
                  <a:solidFill>
                    <a:schemeClr val="tx1"/>
                  </a:solidFill>
                  <a:latin typeface="+mj-ea"/>
                  <a:ea typeface="+mj-ea"/>
                </a:rPr>
                <a:t>30</a:t>
              </a:r>
              <a:r>
                <a:rPr lang="zh-CN" altLang="en-US" dirty="0">
                  <a:solidFill>
                    <a:schemeClr val="tx1"/>
                  </a:solidFill>
                  <a:latin typeface="+mj-ea"/>
                  <a:ea typeface="+mj-ea"/>
                </a:rPr>
                <a:t>天到健身房</a:t>
              </a:r>
              <a:r>
                <a:rPr lang="en-US" altLang="zh-CN" dirty="0">
                  <a:solidFill>
                    <a:schemeClr val="tx1"/>
                  </a:solidFill>
                  <a:latin typeface="+mj-ea"/>
                  <a:ea typeface="+mj-ea"/>
                </a:rPr>
                <a:t>10</a:t>
              </a:r>
              <a:r>
                <a:rPr lang="zh-CN" altLang="en-US" dirty="0">
                  <a:solidFill>
                    <a:schemeClr val="tx1"/>
                  </a:solidFill>
                  <a:latin typeface="+mj-ea"/>
                  <a:ea typeface="+mj-ea"/>
                </a:rPr>
                <a:t>次的人。</a:t>
              </a:r>
              <a:endParaRPr lang="zh-TW" altLang="en-US" dirty="0">
                <a:solidFill>
                  <a:schemeClr val="tx1"/>
                </a:solidFill>
                <a:latin typeface="+mj-ea"/>
                <a:ea typeface="+mj-ea"/>
              </a:endParaRPr>
            </a:p>
          </p:txBody>
        </p:sp>
      </p:grpSp>
      <p:sp>
        <p:nvSpPr>
          <p:cNvPr id="27" name="加號 26"/>
          <p:cNvSpPr/>
          <p:nvPr/>
        </p:nvSpPr>
        <p:spPr>
          <a:xfrm>
            <a:off x="4083919" y="3384932"/>
            <a:ext cx="466485" cy="487353"/>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28" name="加號 27"/>
          <p:cNvSpPr/>
          <p:nvPr/>
        </p:nvSpPr>
        <p:spPr>
          <a:xfrm>
            <a:off x="7927303" y="3384932"/>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Tree>
    <p:extLst>
      <p:ext uri="{BB962C8B-B14F-4D97-AF65-F5344CB8AC3E}">
        <p14:creationId xmlns:p14="http://schemas.microsoft.com/office/powerpoint/2010/main" val="286514951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txBox="1">
            <a:spLocks/>
          </p:cNvSpPr>
          <p:nvPr/>
        </p:nvSpPr>
        <p:spPr>
          <a:xfrm>
            <a:off x="865943" y="327856"/>
            <a:ext cx="10745694" cy="1346689"/>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TW" sz="4800" b="1" dirty="0">
                <a:solidFill>
                  <a:srgbClr val="F26321"/>
                </a:solidFill>
              </a:rPr>
              <a:t>I</a:t>
            </a:r>
            <a:r>
              <a:rPr lang="en-US" altLang="zh-CN" sz="4800" b="1" dirty="0">
                <a:solidFill>
                  <a:srgbClr val="F26321"/>
                </a:solidFill>
              </a:rPr>
              <a:t>mmersion</a:t>
            </a:r>
          </a:p>
          <a:p>
            <a:pPr algn="l"/>
            <a:r>
              <a:rPr lang="en-US" altLang="zh-TW" sz="2600" dirty="0">
                <a:solidFill>
                  <a:srgbClr val="F26321"/>
                </a:solidFill>
              </a:rPr>
              <a:t>Create environments that captivate and mesmerize customers, fostering new levels of engagement and commitment.</a:t>
            </a:r>
            <a:endParaRPr lang="zh-TW" altLang="en-US" sz="2600" dirty="0">
              <a:solidFill>
                <a:srgbClr val="F26321"/>
              </a:solidFill>
            </a:endParaRPr>
          </a:p>
        </p:txBody>
      </p:sp>
      <p:grpSp>
        <p:nvGrpSpPr>
          <p:cNvPr id="12" name="群組 11"/>
          <p:cNvGrpSpPr/>
          <p:nvPr/>
        </p:nvGrpSpPr>
        <p:grpSpPr>
          <a:xfrm>
            <a:off x="4581108" y="2493269"/>
            <a:ext cx="3315364" cy="2357026"/>
            <a:chOff x="834427" y="4551676"/>
            <a:chExt cx="3199646" cy="1520983"/>
          </a:xfrm>
        </p:grpSpPr>
        <p:sp>
          <p:nvSpPr>
            <p:cNvPr id="13" name="矩形 12"/>
            <p:cNvSpPr/>
            <p:nvPr/>
          </p:nvSpPr>
          <p:spPr>
            <a:xfrm>
              <a:off x="838200" y="4551676"/>
              <a:ext cx="3195873" cy="425514"/>
            </a:xfrm>
            <a:prstGeom prst="rect">
              <a:avLst/>
            </a:prstGeom>
            <a:solidFill>
              <a:srgbClr val="EA4800"/>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Channel- Flagship </a:t>
              </a:r>
              <a:r>
                <a:rPr lang="en-US" altLang="zh-TW" sz="2000" dirty="0"/>
                <a:t>Store</a:t>
              </a:r>
              <a:endParaRPr lang="zh-TW" altLang="en-US" sz="2000" dirty="0"/>
            </a:p>
          </p:txBody>
        </p:sp>
        <p:sp>
          <p:nvSpPr>
            <p:cNvPr id="14" name="矩形 13"/>
            <p:cNvSpPr/>
            <p:nvPr/>
          </p:nvSpPr>
          <p:spPr>
            <a:xfrm>
              <a:off x="834427" y="4977190"/>
              <a:ext cx="3199646" cy="1095469"/>
            </a:xfrm>
            <a:prstGeom prst="rect">
              <a:avLst/>
            </a:prstGeom>
            <a:solidFill>
              <a:schemeClr val="bg1"/>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Create a store to showcase quintessential brand and product attributes.</a:t>
              </a:r>
              <a:endParaRPr lang="zh-TW" altLang="en-US" sz="2000" dirty="0">
                <a:solidFill>
                  <a:schemeClr val="tx1"/>
                </a:solidFill>
              </a:endParaRPr>
            </a:p>
          </p:txBody>
        </p:sp>
      </p:grpSp>
      <p:grpSp>
        <p:nvGrpSpPr>
          <p:cNvPr id="15" name="群組 14"/>
          <p:cNvGrpSpPr/>
          <p:nvPr/>
        </p:nvGrpSpPr>
        <p:grpSpPr>
          <a:xfrm>
            <a:off x="713954" y="2493269"/>
            <a:ext cx="3325969" cy="2357026"/>
            <a:chOff x="4584826" y="2254312"/>
            <a:chExt cx="3209880" cy="1520983"/>
          </a:xfrm>
        </p:grpSpPr>
        <p:sp>
          <p:nvSpPr>
            <p:cNvPr id="16" name="矩形 15"/>
            <p:cNvSpPr/>
            <p:nvPr/>
          </p:nvSpPr>
          <p:spPr>
            <a:xfrm>
              <a:off x="4598833" y="2254312"/>
              <a:ext cx="3195873" cy="425514"/>
            </a:xfrm>
            <a:prstGeom prst="rect">
              <a:avLst/>
            </a:prstGeom>
            <a:solidFill>
              <a:srgbClr val="10C0D2"/>
            </a:solidFill>
            <a:ln>
              <a:solidFill>
                <a:srgbClr val="10C0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2000" dirty="0" smtClean="0"/>
                <a:t>Process -</a:t>
              </a:r>
              <a:r>
                <a:rPr lang="en-US" altLang="zh-TW" sz="2000" dirty="0" smtClean="0"/>
                <a:t>Strategic </a:t>
              </a:r>
              <a:r>
                <a:rPr lang="en-US" altLang="zh-TW" sz="2000" dirty="0"/>
                <a:t>Design</a:t>
              </a:r>
              <a:endParaRPr lang="zh-TW" altLang="en-US" sz="2000" dirty="0"/>
            </a:p>
          </p:txBody>
        </p:sp>
        <p:sp>
          <p:nvSpPr>
            <p:cNvPr id="17" name="矩形 16"/>
            <p:cNvSpPr/>
            <p:nvPr/>
          </p:nvSpPr>
          <p:spPr>
            <a:xfrm>
              <a:off x="4584826" y="2679826"/>
              <a:ext cx="3195873" cy="1095469"/>
            </a:xfrm>
            <a:prstGeom prst="rect">
              <a:avLst/>
            </a:prstGeom>
            <a:solidFill>
              <a:schemeClr val="bg1"/>
            </a:solidFill>
            <a:ln>
              <a:solidFill>
                <a:srgbClr val="10C0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2000" dirty="0">
                  <a:solidFill>
                    <a:schemeClr val="tx1"/>
                  </a:solidFill>
                </a:rPr>
                <a:t>Employ a purposeful approach that manifests itself consistently across offerings, brands, and experiences.</a:t>
              </a:r>
              <a:endParaRPr lang="zh-TW" altLang="en-US" sz="2000" dirty="0">
                <a:solidFill>
                  <a:schemeClr val="tx1"/>
                </a:solidFill>
              </a:endParaRPr>
            </a:p>
          </p:txBody>
        </p:sp>
      </p:grpSp>
      <p:grpSp>
        <p:nvGrpSpPr>
          <p:cNvPr id="18" name="群組 17"/>
          <p:cNvGrpSpPr/>
          <p:nvPr/>
        </p:nvGrpSpPr>
        <p:grpSpPr>
          <a:xfrm>
            <a:off x="8455809" y="2493269"/>
            <a:ext cx="3315364" cy="2357026"/>
            <a:chOff x="834427" y="4551676"/>
            <a:chExt cx="3199646" cy="1520983"/>
          </a:xfrm>
        </p:grpSpPr>
        <p:sp>
          <p:nvSpPr>
            <p:cNvPr id="19" name="矩形 18"/>
            <p:cNvSpPr/>
            <p:nvPr/>
          </p:nvSpPr>
          <p:spPr>
            <a:xfrm>
              <a:off x="838200" y="4551676"/>
              <a:ext cx="3195873" cy="425514"/>
            </a:xfrm>
            <a:prstGeom prst="rect">
              <a:avLst/>
            </a:prstGeom>
            <a:solidFill>
              <a:srgbClr val="EA4800"/>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Customer engagement -</a:t>
              </a:r>
              <a:r>
                <a:rPr lang="en-US" altLang="zh-TW" sz="2000" dirty="0" smtClean="0"/>
                <a:t>Experience </a:t>
              </a:r>
              <a:r>
                <a:rPr lang="en-US" altLang="zh-TW" sz="2000" dirty="0"/>
                <a:t>Enabling</a:t>
              </a:r>
              <a:endParaRPr lang="zh-TW" altLang="en-US" sz="2000" dirty="0"/>
            </a:p>
          </p:txBody>
        </p:sp>
        <p:sp>
          <p:nvSpPr>
            <p:cNvPr id="20" name="矩形 19"/>
            <p:cNvSpPr/>
            <p:nvPr/>
          </p:nvSpPr>
          <p:spPr>
            <a:xfrm>
              <a:off x="834427" y="4977190"/>
              <a:ext cx="3199646" cy="1095469"/>
            </a:xfrm>
            <a:prstGeom prst="rect">
              <a:avLst/>
            </a:prstGeom>
            <a:solidFill>
              <a:schemeClr val="bg1"/>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Extend the realm of what’s possible to offer a previously improbable experience.</a:t>
              </a:r>
              <a:endParaRPr lang="zh-TW" altLang="en-US" sz="2000" dirty="0">
                <a:solidFill>
                  <a:schemeClr val="tx1"/>
                </a:solidFill>
              </a:endParaRPr>
            </a:p>
          </p:txBody>
        </p:sp>
      </p:grpSp>
      <p:sp>
        <p:nvSpPr>
          <p:cNvPr id="21" name="加號 20"/>
          <p:cNvSpPr/>
          <p:nvPr/>
        </p:nvSpPr>
        <p:spPr>
          <a:xfrm>
            <a:off x="4137489" y="3443435"/>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22" name="加號 21"/>
          <p:cNvSpPr/>
          <p:nvPr/>
        </p:nvSpPr>
        <p:spPr>
          <a:xfrm>
            <a:off x="8012190" y="3443435"/>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Tree>
    <p:extLst>
      <p:ext uri="{BB962C8B-B14F-4D97-AF65-F5344CB8AC3E}">
        <p14:creationId xmlns:p14="http://schemas.microsoft.com/office/powerpoint/2010/main" val="269753835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txBox="1">
            <a:spLocks/>
          </p:cNvSpPr>
          <p:nvPr/>
        </p:nvSpPr>
        <p:spPr>
          <a:xfrm>
            <a:off x="847977" y="331245"/>
            <a:ext cx="10745694" cy="134668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TW" sz="4400" b="1" dirty="0" smtClean="0">
                <a:solidFill>
                  <a:srgbClr val="F26321"/>
                </a:solidFill>
              </a:rPr>
              <a:t>I</a:t>
            </a:r>
            <a:r>
              <a:rPr lang="en-US" altLang="zh-CN" sz="4400" b="1" dirty="0" smtClean="0">
                <a:solidFill>
                  <a:srgbClr val="F26321"/>
                </a:solidFill>
              </a:rPr>
              <a:t>mmersion</a:t>
            </a:r>
            <a:r>
              <a:rPr lang="en-US" altLang="zh-TW" sz="4400" b="1" dirty="0" smtClean="0">
                <a:solidFill>
                  <a:srgbClr val="F26321"/>
                </a:solidFill>
              </a:rPr>
              <a:t>:</a:t>
            </a:r>
            <a:r>
              <a:rPr lang="en-US" altLang="zh-CN" sz="4400" dirty="0">
                <a:solidFill>
                  <a:srgbClr val="F26321"/>
                </a:solidFill>
                <a:latin typeface="微軟正黑體" panose="020B0604030504040204" pitchFamily="34" charset="-120"/>
                <a:ea typeface="微軟正黑體" panose="020B0604030504040204" pitchFamily="34" charset="-120"/>
              </a:rPr>
              <a:t> Cabela’s</a:t>
            </a:r>
            <a:endParaRPr lang="en-US" altLang="zh-CN" sz="4400" b="1" dirty="0">
              <a:solidFill>
                <a:srgbClr val="F26321"/>
              </a:solidFill>
            </a:endParaRPr>
          </a:p>
          <a:p>
            <a:pPr algn="l"/>
            <a:r>
              <a:rPr lang="zh-CN" altLang="en-US" sz="2000" dirty="0">
                <a:solidFill>
                  <a:srgbClr val="F26321"/>
                </a:solidFill>
                <a:latin typeface="微軟正黑體" panose="020B0604030504040204" pitchFamily="34" charset="-120"/>
                <a:ea typeface="微軟正黑體" panose="020B0604030504040204" pitchFamily="34" charset="-120"/>
              </a:rPr>
              <a:t>坎貝拉（</a:t>
            </a:r>
            <a:r>
              <a:rPr lang="en-US" altLang="zh-CN" sz="2000" dirty="0">
                <a:solidFill>
                  <a:srgbClr val="F26321"/>
                </a:solidFill>
                <a:latin typeface="微軟正黑體" panose="020B0604030504040204" pitchFamily="34" charset="-120"/>
                <a:ea typeface="微軟正黑體" panose="020B0604030504040204" pitchFamily="34" charset="-120"/>
              </a:rPr>
              <a:t>Cabela’s</a:t>
            </a:r>
            <a:r>
              <a:rPr lang="zh-CN" altLang="en-US" sz="2000" dirty="0">
                <a:solidFill>
                  <a:srgbClr val="F26321"/>
                </a:solidFill>
                <a:latin typeface="微軟正黑體" panose="020B0604030504040204" pitchFamily="34" charset="-120"/>
                <a:ea typeface="微軟正黑體" panose="020B0604030504040204" pitchFamily="34" charset="-120"/>
              </a:rPr>
              <a:t>）創立於</a:t>
            </a:r>
            <a:r>
              <a:rPr lang="en-US" altLang="zh-CN" sz="2000" dirty="0">
                <a:solidFill>
                  <a:srgbClr val="F26321"/>
                </a:solidFill>
                <a:latin typeface="微軟正黑體" panose="020B0604030504040204" pitchFamily="34" charset="-120"/>
                <a:ea typeface="微軟正黑體" panose="020B0604030504040204" pitchFamily="34" charset="-120"/>
              </a:rPr>
              <a:t>1961</a:t>
            </a:r>
            <a:r>
              <a:rPr lang="zh-CN" altLang="en-US" sz="2000" dirty="0">
                <a:solidFill>
                  <a:srgbClr val="F26321"/>
                </a:solidFill>
                <a:latin typeface="微軟正黑體" panose="020B0604030504040204" pitchFamily="34" charset="-120"/>
                <a:ea typeface="微軟正黑體" panose="020B0604030504040204" pitchFamily="34" charset="-120"/>
              </a:rPr>
              <a:t>年，銷售打獵、釣魚及戶外活動的商品，旗下的</a:t>
            </a:r>
            <a:r>
              <a:rPr lang="en-US" altLang="zh-CN" sz="2000" dirty="0">
                <a:solidFill>
                  <a:srgbClr val="F26321"/>
                </a:solidFill>
                <a:latin typeface="微軟正黑體" panose="020B0604030504040204" pitchFamily="34" charset="-120"/>
                <a:ea typeface="微軟正黑體" panose="020B0604030504040204" pitchFamily="34" charset="-120"/>
              </a:rPr>
              <a:t>40</a:t>
            </a:r>
            <a:r>
              <a:rPr lang="zh-CN" altLang="en-US" sz="2000" dirty="0">
                <a:solidFill>
                  <a:srgbClr val="F26321"/>
                </a:solidFill>
                <a:latin typeface="微軟正黑體" panose="020B0604030504040204" pitchFamily="34" charset="-120"/>
                <a:ea typeface="微軟正黑體" panose="020B0604030504040204" pitchFamily="34" charset="-120"/>
              </a:rPr>
              <a:t>家銷售據點就以體驗式策略爲經營核心。</a:t>
            </a:r>
            <a:endParaRPr lang="zh-TW" altLang="en-US" sz="2000" dirty="0">
              <a:solidFill>
                <a:srgbClr val="F26321"/>
              </a:solidFill>
              <a:latin typeface="微軟正黑體" panose="020B0604030504040204" pitchFamily="34" charset="-120"/>
              <a:ea typeface="微軟正黑體" panose="020B0604030504040204" pitchFamily="34" charset="-120"/>
            </a:endParaRPr>
          </a:p>
        </p:txBody>
      </p:sp>
      <p:grpSp>
        <p:nvGrpSpPr>
          <p:cNvPr id="12" name="群組 11"/>
          <p:cNvGrpSpPr/>
          <p:nvPr/>
        </p:nvGrpSpPr>
        <p:grpSpPr>
          <a:xfrm>
            <a:off x="4581108" y="2493269"/>
            <a:ext cx="3315364" cy="2357026"/>
            <a:chOff x="834427" y="4551676"/>
            <a:chExt cx="3199646" cy="1520983"/>
          </a:xfrm>
        </p:grpSpPr>
        <p:sp>
          <p:nvSpPr>
            <p:cNvPr id="13" name="矩形 12"/>
            <p:cNvSpPr/>
            <p:nvPr/>
          </p:nvSpPr>
          <p:spPr>
            <a:xfrm>
              <a:off x="838200" y="4551676"/>
              <a:ext cx="3195873" cy="425514"/>
            </a:xfrm>
            <a:prstGeom prst="rect">
              <a:avLst/>
            </a:prstGeom>
            <a:solidFill>
              <a:srgbClr val="EA4800"/>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Channel -Flagship </a:t>
              </a:r>
              <a:r>
                <a:rPr lang="en-US" altLang="zh-TW" sz="2000" dirty="0"/>
                <a:t>Store</a:t>
              </a:r>
              <a:endParaRPr lang="zh-TW" altLang="en-US" sz="2000" dirty="0"/>
            </a:p>
          </p:txBody>
        </p:sp>
        <p:sp>
          <p:nvSpPr>
            <p:cNvPr id="14" name="矩形 13"/>
            <p:cNvSpPr/>
            <p:nvPr/>
          </p:nvSpPr>
          <p:spPr>
            <a:xfrm>
              <a:off x="834427" y="4977190"/>
              <a:ext cx="3199646" cy="1095469"/>
            </a:xfrm>
            <a:prstGeom prst="rect">
              <a:avLst/>
            </a:prstGeom>
            <a:solidFill>
              <a:schemeClr val="bg1"/>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mj-ea"/>
                  <a:ea typeface="+mj-ea"/>
                </a:rPr>
                <a:t>這些賣場投資也拓展顧客在賣場以外的忠誠度，</a:t>
              </a:r>
              <a:r>
                <a:rPr lang="en-US" altLang="zh-CN" dirty="0">
                  <a:solidFill>
                    <a:schemeClr val="tx1"/>
                  </a:solidFill>
                  <a:latin typeface="+mj-ea"/>
                  <a:ea typeface="+mj-ea"/>
                </a:rPr>
                <a:t>2011</a:t>
              </a:r>
              <a:r>
                <a:rPr lang="zh-CN" altLang="en-US" dirty="0">
                  <a:solidFill>
                    <a:schemeClr val="tx1"/>
                  </a:solidFill>
                  <a:latin typeface="+mj-ea"/>
                  <a:ea typeface="+mj-ea"/>
                </a:rPr>
                <a:t>年，坎貝拉的營收有超過三分之一來自型錄與網路銷售。</a:t>
              </a:r>
              <a:endParaRPr lang="zh-TW" altLang="en-US" dirty="0">
                <a:solidFill>
                  <a:schemeClr val="tx1"/>
                </a:solidFill>
                <a:latin typeface="+mj-ea"/>
                <a:ea typeface="+mj-ea"/>
              </a:endParaRPr>
            </a:p>
          </p:txBody>
        </p:sp>
      </p:grpSp>
      <p:grpSp>
        <p:nvGrpSpPr>
          <p:cNvPr id="15" name="群組 14"/>
          <p:cNvGrpSpPr/>
          <p:nvPr/>
        </p:nvGrpSpPr>
        <p:grpSpPr>
          <a:xfrm>
            <a:off x="713953" y="2493269"/>
            <a:ext cx="3311455" cy="2357026"/>
            <a:chOff x="4584826" y="2254312"/>
            <a:chExt cx="3195873" cy="1520983"/>
          </a:xfrm>
        </p:grpSpPr>
        <p:sp>
          <p:nvSpPr>
            <p:cNvPr id="16" name="矩形 15"/>
            <p:cNvSpPr/>
            <p:nvPr/>
          </p:nvSpPr>
          <p:spPr>
            <a:xfrm>
              <a:off x="4584826" y="2254312"/>
              <a:ext cx="3195873" cy="425514"/>
            </a:xfrm>
            <a:prstGeom prst="rect">
              <a:avLst/>
            </a:prstGeom>
            <a:solidFill>
              <a:srgbClr val="10C0D2"/>
            </a:solidFill>
            <a:ln>
              <a:solidFill>
                <a:srgbClr val="10C0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2000" dirty="0" smtClean="0"/>
                <a:t>Process - Strategic </a:t>
              </a:r>
              <a:r>
                <a:rPr lang="en-US" altLang="zh-TW" sz="2000" dirty="0"/>
                <a:t>Design</a:t>
              </a:r>
              <a:endParaRPr lang="zh-TW" altLang="en-US" sz="2000" dirty="0"/>
            </a:p>
          </p:txBody>
        </p:sp>
        <p:sp>
          <p:nvSpPr>
            <p:cNvPr id="17" name="矩形 16"/>
            <p:cNvSpPr/>
            <p:nvPr/>
          </p:nvSpPr>
          <p:spPr>
            <a:xfrm>
              <a:off x="4584826" y="2679826"/>
              <a:ext cx="3195873" cy="1095469"/>
            </a:xfrm>
            <a:prstGeom prst="rect">
              <a:avLst/>
            </a:prstGeom>
            <a:solidFill>
              <a:schemeClr val="bg1"/>
            </a:solidFill>
            <a:ln>
              <a:solidFill>
                <a:srgbClr val="10C0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dirty="0">
                  <a:solidFill>
                    <a:schemeClr val="tx1"/>
                  </a:solidFill>
                  <a:latin typeface="+mj-ea"/>
                  <a:ea typeface="+mj-ea"/>
                </a:rPr>
                <a:t>坎貝拉的傳統賣場佔地多達</a:t>
              </a:r>
              <a:r>
                <a:rPr lang="en-US" altLang="zh-CN" dirty="0">
                  <a:solidFill>
                    <a:schemeClr val="tx1"/>
                  </a:solidFill>
                  <a:latin typeface="+mj-ea"/>
                  <a:ea typeface="+mj-ea"/>
                </a:rPr>
                <a:t>25</a:t>
              </a:r>
              <a:r>
                <a:rPr lang="zh-CN" altLang="en-US" dirty="0">
                  <a:solidFill>
                    <a:schemeClr val="tx1"/>
                  </a:solidFill>
                  <a:latin typeface="+mj-ea"/>
                  <a:ea typeface="+mj-ea"/>
                </a:rPr>
                <a:t>萬平方英尺，即使是較小的賣場，也都維持一致的風格。</a:t>
              </a:r>
              <a:endParaRPr lang="zh-TW" altLang="en-US" dirty="0">
                <a:solidFill>
                  <a:schemeClr val="tx1"/>
                </a:solidFill>
                <a:latin typeface="+mj-ea"/>
                <a:ea typeface="+mj-ea"/>
              </a:endParaRPr>
            </a:p>
          </p:txBody>
        </p:sp>
      </p:grpSp>
      <p:grpSp>
        <p:nvGrpSpPr>
          <p:cNvPr id="18" name="群組 17"/>
          <p:cNvGrpSpPr/>
          <p:nvPr/>
        </p:nvGrpSpPr>
        <p:grpSpPr>
          <a:xfrm>
            <a:off x="8470323" y="2493269"/>
            <a:ext cx="3315364" cy="2357026"/>
            <a:chOff x="834427" y="4551676"/>
            <a:chExt cx="3199646" cy="1520983"/>
          </a:xfrm>
        </p:grpSpPr>
        <p:sp>
          <p:nvSpPr>
            <p:cNvPr id="19" name="矩形 18"/>
            <p:cNvSpPr/>
            <p:nvPr/>
          </p:nvSpPr>
          <p:spPr>
            <a:xfrm>
              <a:off x="838200" y="4551676"/>
              <a:ext cx="3195873" cy="425514"/>
            </a:xfrm>
            <a:prstGeom prst="rect">
              <a:avLst/>
            </a:prstGeom>
            <a:solidFill>
              <a:srgbClr val="EA4800"/>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Customer engagement- Experience </a:t>
              </a:r>
              <a:r>
                <a:rPr lang="en-US" altLang="zh-TW" sz="2000" dirty="0"/>
                <a:t>Enabling</a:t>
              </a:r>
              <a:endParaRPr lang="zh-TW" altLang="en-US" sz="2000" dirty="0"/>
            </a:p>
          </p:txBody>
        </p:sp>
        <p:sp>
          <p:nvSpPr>
            <p:cNvPr id="20" name="矩形 19"/>
            <p:cNvSpPr/>
            <p:nvPr/>
          </p:nvSpPr>
          <p:spPr>
            <a:xfrm>
              <a:off x="834427" y="4977190"/>
              <a:ext cx="3199646" cy="1095469"/>
            </a:xfrm>
            <a:prstGeom prst="rect">
              <a:avLst/>
            </a:prstGeom>
            <a:solidFill>
              <a:schemeClr val="bg1"/>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mj-ea"/>
                  <a:ea typeface="+mj-ea"/>
                </a:rPr>
                <a:t>坎貝拉持續以其他方式拓展顧客的體驗，例如開發幫助打獵者追蹤並記錄旅程的</a:t>
              </a:r>
              <a:r>
                <a:rPr lang="en-US" altLang="zh-CN" dirty="0">
                  <a:solidFill>
                    <a:schemeClr val="tx1"/>
                  </a:solidFill>
                  <a:latin typeface="+mj-ea"/>
                  <a:ea typeface="+mj-ea"/>
                </a:rPr>
                <a:t>iPhone app</a:t>
              </a:r>
              <a:r>
                <a:rPr lang="zh-CN" altLang="en-US" dirty="0">
                  <a:solidFill>
                    <a:schemeClr val="tx1"/>
                  </a:solidFill>
                  <a:latin typeface="+mj-ea"/>
                  <a:ea typeface="+mj-ea"/>
                </a:rPr>
                <a:t>、專屬電玩遊戲。</a:t>
              </a:r>
              <a:endParaRPr lang="zh-TW" altLang="en-US" dirty="0">
                <a:solidFill>
                  <a:schemeClr val="tx1"/>
                </a:solidFill>
                <a:latin typeface="+mj-ea"/>
                <a:ea typeface="+mj-ea"/>
              </a:endParaRPr>
            </a:p>
          </p:txBody>
        </p:sp>
      </p:grpSp>
      <p:sp>
        <p:nvSpPr>
          <p:cNvPr id="21" name="加號 20"/>
          <p:cNvSpPr/>
          <p:nvPr/>
        </p:nvSpPr>
        <p:spPr>
          <a:xfrm>
            <a:off x="4137489" y="3443435"/>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22" name="加號 21"/>
          <p:cNvSpPr/>
          <p:nvPr/>
        </p:nvSpPr>
        <p:spPr>
          <a:xfrm>
            <a:off x="8012190" y="3443435"/>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Tree>
    <p:extLst>
      <p:ext uri="{BB962C8B-B14F-4D97-AF65-F5344CB8AC3E}">
        <p14:creationId xmlns:p14="http://schemas.microsoft.com/office/powerpoint/2010/main" val="374187177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群組 20"/>
          <p:cNvGrpSpPr/>
          <p:nvPr/>
        </p:nvGrpSpPr>
        <p:grpSpPr>
          <a:xfrm>
            <a:off x="5795030" y="4374666"/>
            <a:ext cx="3546385" cy="2066737"/>
            <a:chOff x="834427" y="4551676"/>
            <a:chExt cx="3279793" cy="1449699"/>
          </a:xfrm>
        </p:grpSpPr>
        <p:sp>
          <p:nvSpPr>
            <p:cNvPr id="22" name="矩形 21"/>
            <p:cNvSpPr/>
            <p:nvPr/>
          </p:nvSpPr>
          <p:spPr>
            <a:xfrm>
              <a:off x="838200" y="4551676"/>
              <a:ext cx="3276020" cy="425514"/>
            </a:xfrm>
            <a:prstGeom prst="rect">
              <a:avLst/>
            </a:prstGeom>
            <a:solidFill>
              <a:srgbClr val="EA4800"/>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Customer engagement - Community </a:t>
              </a:r>
              <a:r>
                <a:rPr lang="en-US" altLang="zh-TW" sz="2000" dirty="0"/>
                <a:t>and Belonging</a:t>
              </a:r>
              <a:endParaRPr lang="zh-TW" altLang="en-US" sz="2000" dirty="0"/>
            </a:p>
          </p:txBody>
        </p:sp>
        <p:sp>
          <p:nvSpPr>
            <p:cNvPr id="23" name="矩形 22"/>
            <p:cNvSpPr/>
            <p:nvPr/>
          </p:nvSpPr>
          <p:spPr>
            <a:xfrm>
              <a:off x="834427" y="4977190"/>
              <a:ext cx="3279793" cy="1024185"/>
            </a:xfrm>
            <a:prstGeom prst="rect">
              <a:avLst/>
            </a:prstGeom>
            <a:solidFill>
              <a:schemeClr val="bg1"/>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Facilitate visceral connections to make people feel they are part of a group or movement.</a:t>
              </a:r>
              <a:endParaRPr lang="zh-TW" altLang="en-US" sz="2000" dirty="0">
                <a:solidFill>
                  <a:schemeClr val="tx1"/>
                </a:solidFill>
              </a:endParaRPr>
            </a:p>
          </p:txBody>
        </p:sp>
      </p:grpSp>
      <p:sp>
        <p:nvSpPr>
          <p:cNvPr id="15" name="標題 1"/>
          <p:cNvSpPr txBox="1">
            <a:spLocks/>
          </p:cNvSpPr>
          <p:nvPr/>
        </p:nvSpPr>
        <p:spPr>
          <a:xfrm>
            <a:off x="843125" y="297933"/>
            <a:ext cx="10503673" cy="1502797"/>
          </a:xfrm>
          <a:prstGeom prst="rect">
            <a:avLst/>
          </a:prstGeom>
        </p:spPr>
        <p:txBody>
          <a:bodyPr vert="horz" lIns="91440" tIns="45720" rIns="91440" bIns="45720" rtlCol="0" anchor="ctr">
            <a:normAutofit fontScale="5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TW" sz="8000" b="1" dirty="0">
                <a:solidFill>
                  <a:srgbClr val="F26321"/>
                </a:solidFill>
              </a:rPr>
              <a:t>C</a:t>
            </a:r>
            <a:r>
              <a:rPr lang="en-US" altLang="zh-CN" sz="8000" b="1" dirty="0">
                <a:solidFill>
                  <a:srgbClr val="F26321"/>
                </a:solidFill>
              </a:rPr>
              <a:t>onnected Community</a:t>
            </a:r>
            <a:endParaRPr lang="en-US" altLang="zh-CN" sz="4400" b="1" dirty="0">
              <a:solidFill>
                <a:srgbClr val="F26321"/>
              </a:solidFill>
            </a:endParaRPr>
          </a:p>
          <a:p>
            <a:pPr algn="l">
              <a:lnSpc>
                <a:spcPct val="100000"/>
              </a:lnSpc>
            </a:pPr>
            <a:r>
              <a:rPr lang="en-US" altLang="zh-TW" sz="4400" dirty="0">
                <a:solidFill>
                  <a:srgbClr val="F26321"/>
                </a:solidFill>
              </a:rPr>
              <a:t>Leverage the power of social ties to deepen experiences and encourage consumers to share common interests, activities, and</a:t>
            </a:r>
            <a:r>
              <a:rPr lang="zh-TW" altLang="en-US" sz="4400" dirty="0">
                <a:solidFill>
                  <a:srgbClr val="F26321"/>
                </a:solidFill>
              </a:rPr>
              <a:t> </a:t>
            </a:r>
            <a:r>
              <a:rPr lang="en-US" altLang="zh-TW" sz="4400" dirty="0">
                <a:solidFill>
                  <a:srgbClr val="F26321"/>
                </a:solidFill>
              </a:rPr>
              <a:t>offerings that support them. </a:t>
            </a:r>
            <a:endParaRPr lang="zh-TW" altLang="en-US" sz="4400" dirty="0">
              <a:solidFill>
                <a:srgbClr val="F26321"/>
              </a:solidFill>
            </a:endParaRPr>
          </a:p>
        </p:txBody>
      </p:sp>
      <p:grpSp>
        <p:nvGrpSpPr>
          <p:cNvPr id="16" name="群組 15"/>
          <p:cNvGrpSpPr/>
          <p:nvPr/>
        </p:nvGrpSpPr>
        <p:grpSpPr>
          <a:xfrm>
            <a:off x="1804947" y="1979875"/>
            <a:ext cx="3495171" cy="2168362"/>
            <a:chOff x="8327679" y="2254312"/>
            <a:chExt cx="3199646" cy="1520983"/>
          </a:xfrm>
        </p:grpSpPr>
        <p:sp>
          <p:nvSpPr>
            <p:cNvPr id="17" name="矩形 16"/>
            <p:cNvSpPr/>
            <p:nvPr/>
          </p:nvSpPr>
          <p:spPr>
            <a:xfrm>
              <a:off x="8327679" y="2254312"/>
              <a:ext cx="3195873" cy="425514"/>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Product performance - Focus</a:t>
              </a:r>
              <a:endParaRPr lang="zh-TW" altLang="en-US" sz="2000" dirty="0"/>
            </a:p>
          </p:txBody>
        </p:sp>
        <p:sp>
          <p:nvSpPr>
            <p:cNvPr id="24" name="矩形 23"/>
            <p:cNvSpPr/>
            <p:nvPr/>
          </p:nvSpPr>
          <p:spPr>
            <a:xfrm>
              <a:off x="8327679" y="2679826"/>
              <a:ext cx="3199646" cy="1095469"/>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Design an offering specifically for a particular audience at the expense of others.</a:t>
              </a:r>
              <a:endParaRPr lang="zh-TW" altLang="en-US" sz="2000" dirty="0">
                <a:solidFill>
                  <a:schemeClr val="tx1"/>
                </a:solidFill>
              </a:endParaRPr>
            </a:p>
          </p:txBody>
        </p:sp>
      </p:grpSp>
      <p:grpSp>
        <p:nvGrpSpPr>
          <p:cNvPr id="25" name="群組 24"/>
          <p:cNvGrpSpPr/>
          <p:nvPr/>
        </p:nvGrpSpPr>
        <p:grpSpPr>
          <a:xfrm>
            <a:off x="5835350" y="1983066"/>
            <a:ext cx="3459725" cy="2168362"/>
            <a:chOff x="834427" y="4551676"/>
            <a:chExt cx="3199647" cy="1520983"/>
          </a:xfrm>
        </p:grpSpPr>
        <p:sp>
          <p:nvSpPr>
            <p:cNvPr id="26" name="矩形 25"/>
            <p:cNvSpPr/>
            <p:nvPr/>
          </p:nvSpPr>
          <p:spPr>
            <a:xfrm>
              <a:off x="834428" y="4551676"/>
              <a:ext cx="3199646" cy="425514"/>
            </a:xfrm>
            <a:prstGeom prst="rect">
              <a:avLst/>
            </a:prstGeom>
            <a:solidFill>
              <a:srgbClr val="EA4800"/>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ts val="1600"/>
                </a:lnSpc>
              </a:pPr>
              <a:r>
                <a:rPr lang="en-US" altLang="zh-TW" sz="2000" dirty="0" smtClean="0">
                  <a:solidFill>
                    <a:prstClr val="white"/>
                  </a:solidFill>
                </a:rPr>
                <a:t>User </a:t>
              </a:r>
              <a:r>
                <a:rPr lang="en-US" altLang="zh-TW" sz="2000" dirty="0">
                  <a:solidFill>
                    <a:prstClr val="white"/>
                  </a:solidFill>
                </a:rPr>
                <a:t>Communities/</a:t>
              </a:r>
            </a:p>
            <a:p>
              <a:pPr lvl="0" algn="ctr">
                <a:lnSpc>
                  <a:spcPts val="1600"/>
                </a:lnSpc>
              </a:pPr>
              <a:r>
                <a:rPr lang="en-US" altLang="zh-TW" sz="2000" dirty="0">
                  <a:solidFill>
                    <a:prstClr val="white"/>
                  </a:solidFill>
                </a:rPr>
                <a:t>Support Systems</a:t>
              </a:r>
              <a:endParaRPr lang="zh-TW" altLang="en-US" sz="2000" dirty="0">
                <a:solidFill>
                  <a:prstClr val="white"/>
                </a:solidFill>
              </a:endParaRPr>
            </a:p>
          </p:txBody>
        </p:sp>
        <p:sp>
          <p:nvSpPr>
            <p:cNvPr id="27" name="矩形 26"/>
            <p:cNvSpPr/>
            <p:nvPr/>
          </p:nvSpPr>
          <p:spPr>
            <a:xfrm>
              <a:off x="834427" y="4977190"/>
              <a:ext cx="3199646" cy="1095469"/>
            </a:xfrm>
            <a:prstGeom prst="rect">
              <a:avLst/>
            </a:prstGeom>
            <a:solidFill>
              <a:schemeClr val="bg1"/>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Provide a communal resource for product/service support, use and extension.</a:t>
              </a:r>
              <a:endParaRPr lang="zh-TW" altLang="en-US" sz="2000" dirty="0">
                <a:solidFill>
                  <a:schemeClr val="tx1"/>
                </a:solidFill>
              </a:endParaRPr>
            </a:p>
          </p:txBody>
        </p:sp>
      </p:grpSp>
      <p:grpSp>
        <p:nvGrpSpPr>
          <p:cNvPr id="28" name="群組 27"/>
          <p:cNvGrpSpPr/>
          <p:nvPr/>
        </p:nvGrpSpPr>
        <p:grpSpPr>
          <a:xfrm>
            <a:off x="1854201" y="4356080"/>
            <a:ext cx="3495171" cy="2085323"/>
            <a:chOff x="834427" y="4551676"/>
            <a:chExt cx="3199646" cy="1520983"/>
          </a:xfrm>
        </p:grpSpPr>
        <p:sp>
          <p:nvSpPr>
            <p:cNvPr id="29" name="矩形 28"/>
            <p:cNvSpPr/>
            <p:nvPr/>
          </p:nvSpPr>
          <p:spPr>
            <a:xfrm>
              <a:off x="838200" y="4551676"/>
              <a:ext cx="3195873" cy="425514"/>
            </a:xfrm>
            <a:prstGeom prst="rect">
              <a:avLst/>
            </a:prstGeom>
            <a:solidFill>
              <a:srgbClr val="EA4800"/>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Brand - Values </a:t>
              </a:r>
              <a:r>
                <a:rPr lang="en-US" altLang="zh-TW" sz="2000" dirty="0"/>
                <a:t>Alignment</a:t>
              </a:r>
              <a:endParaRPr lang="zh-TW" altLang="en-US" sz="2000" dirty="0"/>
            </a:p>
          </p:txBody>
        </p:sp>
        <p:sp>
          <p:nvSpPr>
            <p:cNvPr id="30" name="矩形 29"/>
            <p:cNvSpPr/>
            <p:nvPr/>
          </p:nvSpPr>
          <p:spPr>
            <a:xfrm>
              <a:off x="834427" y="4977190"/>
              <a:ext cx="3199646" cy="1095469"/>
            </a:xfrm>
            <a:prstGeom prst="rect">
              <a:avLst/>
            </a:prstGeom>
            <a:solidFill>
              <a:schemeClr val="bg1"/>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Make your brand stand for a big idea or a set of values and express them consistently in all aspects of your company.</a:t>
              </a:r>
              <a:endParaRPr lang="zh-TW" altLang="en-US" sz="2000" dirty="0">
                <a:solidFill>
                  <a:schemeClr val="tx1"/>
                </a:solidFill>
              </a:endParaRPr>
            </a:p>
          </p:txBody>
        </p:sp>
      </p:grpSp>
      <p:sp>
        <p:nvSpPr>
          <p:cNvPr id="31" name="加號 30"/>
          <p:cNvSpPr/>
          <p:nvPr/>
        </p:nvSpPr>
        <p:spPr>
          <a:xfrm>
            <a:off x="5353046" y="2932587"/>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32" name="加號 31"/>
          <p:cNvSpPr/>
          <p:nvPr/>
        </p:nvSpPr>
        <p:spPr>
          <a:xfrm>
            <a:off x="9386687" y="2896588"/>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33" name="加號 32"/>
          <p:cNvSpPr/>
          <p:nvPr/>
        </p:nvSpPr>
        <p:spPr>
          <a:xfrm>
            <a:off x="5351412" y="5352527"/>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51530353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群組 20"/>
          <p:cNvGrpSpPr/>
          <p:nvPr/>
        </p:nvGrpSpPr>
        <p:grpSpPr>
          <a:xfrm>
            <a:off x="5795030" y="4374666"/>
            <a:ext cx="3546385" cy="2066737"/>
            <a:chOff x="834427" y="4551676"/>
            <a:chExt cx="3279793" cy="1449699"/>
          </a:xfrm>
        </p:grpSpPr>
        <p:sp>
          <p:nvSpPr>
            <p:cNvPr id="22" name="矩形 21"/>
            <p:cNvSpPr/>
            <p:nvPr/>
          </p:nvSpPr>
          <p:spPr>
            <a:xfrm>
              <a:off x="838200" y="4551676"/>
              <a:ext cx="3276020" cy="425514"/>
            </a:xfrm>
            <a:prstGeom prst="rect">
              <a:avLst/>
            </a:prstGeom>
            <a:solidFill>
              <a:srgbClr val="EA4800"/>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Customer engagement -Community </a:t>
              </a:r>
              <a:r>
                <a:rPr lang="en-US" altLang="zh-TW" sz="2000" dirty="0"/>
                <a:t>and Belonging</a:t>
              </a:r>
              <a:endParaRPr lang="zh-TW" altLang="en-US" sz="2000" dirty="0"/>
            </a:p>
          </p:txBody>
        </p:sp>
        <p:sp>
          <p:nvSpPr>
            <p:cNvPr id="23" name="矩形 22"/>
            <p:cNvSpPr/>
            <p:nvPr/>
          </p:nvSpPr>
          <p:spPr>
            <a:xfrm>
              <a:off x="834427" y="4977190"/>
              <a:ext cx="3279793" cy="1024185"/>
            </a:xfrm>
            <a:prstGeom prst="rect">
              <a:avLst/>
            </a:prstGeom>
            <a:solidFill>
              <a:schemeClr val="bg1"/>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mj-ea"/>
                  <a:ea typeface="+mj-ea"/>
                </a:rPr>
                <a:t>全球有</a:t>
              </a:r>
              <a:r>
                <a:rPr lang="en-US" altLang="zh-CN" dirty="0">
                  <a:solidFill>
                    <a:schemeClr val="tx1"/>
                  </a:solidFill>
                  <a:latin typeface="+mj-ea"/>
                  <a:ea typeface="+mj-ea"/>
                </a:rPr>
                <a:t>1400</a:t>
              </a:r>
              <a:r>
                <a:rPr lang="zh-CN" altLang="en-US" dirty="0">
                  <a:solidFill>
                    <a:schemeClr val="tx1"/>
                  </a:solidFill>
                  <a:latin typeface="+mj-ea"/>
                  <a:ea typeface="+mj-ea"/>
                </a:rPr>
                <a:t>個以上的哈雷車主俱樂部，讓近</a:t>
              </a:r>
              <a:r>
                <a:rPr lang="en-US" altLang="zh-CN" dirty="0">
                  <a:solidFill>
                    <a:schemeClr val="tx1"/>
                  </a:solidFill>
                  <a:latin typeface="+mj-ea"/>
                  <a:ea typeface="+mj-ea"/>
                </a:rPr>
                <a:t>100</a:t>
              </a:r>
              <a:r>
                <a:rPr lang="zh-CN" altLang="en-US" dirty="0">
                  <a:solidFill>
                    <a:schemeClr val="tx1"/>
                  </a:solidFill>
                  <a:latin typeface="+mj-ea"/>
                  <a:ea typeface="+mj-ea"/>
                </a:rPr>
                <a:t>萬名哈雷車迷有機會碰面，一起騎車。</a:t>
              </a:r>
              <a:endParaRPr lang="zh-TW" altLang="en-US" dirty="0">
                <a:solidFill>
                  <a:schemeClr val="tx1"/>
                </a:solidFill>
                <a:latin typeface="+mj-ea"/>
                <a:ea typeface="+mj-ea"/>
              </a:endParaRPr>
            </a:p>
          </p:txBody>
        </p:sp>
      </p:grpSp>
      <p:sp>
        <p:nvSpPr>
          <p:cNvPr id="15" name="標題 1"/>
          <p:cNvSpPr txBox="1">
            <a:spLocks/>
          </p:cNvSpPr>
          <p:nvPr/>
        </p:nvSpPr>
        <p:spPr>
          <a:xfrm>
            <a:off x="851363" y="350695"/>
            <a:ext cx="10503673" cy="1502797"/>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TW" sz="4400" b="1" dirty="0">
                <a:solidFill>
                  <a:srgbClr val="F26321"/>
                </a:solidFill>
              </a:rPr>
              <a:t>C</a:t>
            </a:r>
            <a:r>
              <a:rPr lang="en-US" altLang="zh-CN" sz="4400" b="1" dirty="0">
                <a:solidFill>
                  <a:srgbClr val="F26321"/>
                </a:solidFill>
              </a:rPr>
              <a:t>onnected </a:t>
            </a:r>
            <a:r>
              <a:rPr lang="en-US" altLang="zh-CN" sz="4400" b="1" dirty="0" smtClean="0">
                <a:solidFill>
                  <a:srgbClr val="F26321"/>
                </a:solidFill>
              </a:rPr>
              <a:t>Community:</a:t>
            </a:r>
            <a:r>
              <a:rPr lang="zh-CN" altLang="en-US" sz="4400" dirty="0">
                <a:solidFill>
                  <a:srgbClr val="F26321"/>
                </a:solidFill>
                <a:latin typeface="微軟正黑體" panose="020B0604030504040204" pitchFamily="34" charset="-120"/>
                <a:ea typeface="微軟正黑體" panose="020B0604030504040204" pitchFamily="34" charset="-120"/>
              </a:rPr>
              <a:t>哈</a:t>
            </a:r>
            <a:r>
              <a:rPr lang="zh-CN" altLang="en-US" sz="4400" dirty="0" smtClean="0">
                <a:solidFill>
                  <a:srgbClr val="F26321"/>
                </a:solidFill>
                <a:latin typeface="微軟正黑體" panose="020B0604030504040204" pitchFamily="34" charset="-120"/>
                <a:ea typeface="微軟正黑體" panose="020B0604030504040204" pitchFamily="34" charset="-120"/>
              </a:rPr>
              <a:t>雷</a:t>
            </a:r>
            <a:r>
              <a:rPr lang="zh-TW" altLang="en-US" sz="4400" dirty="0" smtClean="0">
                <a:solidFill>
                  <a:srgbClr val="F26321"/>
                </a:solidFill>
                <a:latin typeface="微軟正黑體" panose="020B0604030504040204" pitchFamily="34" charset="-120"/>
                <a:ea typeface="微軟正黑體" panose="020B0604030504040204" pitchFamily="34" charset="-120"/>
              </a:rPr>
              <a:t>機車</a:t>
            </a:r>
            <a:endParaRPr lang="en-US" altLang="zh-CN" sz="4400" b="1" dirty="0">
              <a:solidFill>
                <a:srgbClr val="F26321"/>
              </a:solidFill>
            </a:endParaRPr>
          </a:p>
          <a:p>
            <a:pPr algn="l">
              <a:lnSpc>
                <a:spcPct val="100000"/>
              </a:lnSpc>
            </a:pPr>
            <a:r>
              <a:rPr lang="en-US" altLang="zh-TW" sz="2000" dirty="0">
                <a:solidFill>
                  <a:srgbClr val="F26321"/>
                </a:solidFill>
                <a:latin typeface="微軟正黑體" panose="020B0604030504040204" pitchFamily="34" charset="-120"/>
                <a:ea typeface="微軟正黑體" panose="020B0604030504040204" pitchFamily="34" charset="-120"/>
              </a:rPr>
              <a:t>1903</a:t>
            </a:r>
            <a:r>
              <a:rPr lang="zh-CN" altLang="en-US" sz="2000" dirty="0">
                <a:solidFill>
                  <a:srgbClr val="F26321"/>
                </a:solidFill>
                <a:latin typeface="微軟正黑體" panose="020B0604030504040204" pitchFamily="34" charset="-120"/>
                <a:ea typeface="微軟正黑體" panose="020B0604030504040204" pitchFamily="34" charset="-120"/>
              </a:rPr>
              <a:t>年，哈雷等人打造出他們的第一台機車，當年他們總共製造了</a:t>
            </a:r>
            <a:r>
              <a:rPr lang="en-US" altLang="zh-CN" sz="2000" dirty="0">
                <a:solidFill>
                  <a:srgbClr val="F26321"/>
                </a:solidFill>
                <a:latin typeface="微軟正黑體" panose="020B0604030504040204" pitchFamily="34" charset="-120"/>
                <a:ea typeface="微軟正黑體" panose="020B0604030504040204" pitchFamily="34" charset="-120"/>
              </a:rPr>
              <a:t>3</a:t>
            </a:r>
            <a:r>
              <a:rPr lang="zh-CN" altLang="en-US" sz="2000" dirty="0">
                <a:solidFill>
                  <a:srgbClr val="F26321"/>
                </a:solidFill>
                <a:latin typeface="微軟正黑體" panose="020B0604030504040204" pitchFamily="34" charset="-120"/>
                <a:ea typeface="微軟正黑體" panose="020B0604030504040204" pitchFamily="34" charset="-120"/>
              </a:rPr>
              <a:t>台；</a:t>
            </a:r>
            <a:r>
              <a:rPr lang="en-US" altLang="zh-CN" sz="2000" dirty="0">
                <a:solidFill>
                  <a:srgbClr val="F26321"/>
                </a:solidFill>
                <a:latin typeface="微軟正黑體" panose="020B0604030504040204" pitchFamily="34" charset="-120"/>
                <a:ea typeface="微軟正黑體" panose="020B0604030504040204" pitchFamily="34" charset="-120"/>
              </a:rPr>
              <a:t>2011</a:t>
            </a:r>
            <a:r>
              <a:rPr lang="zh-CN" altLang="en-US" sz="2000" dirty="0">
                <a:solidFill>
                  <a:srgbClr val="F26321"/>
                </a:solidFill>
                <a:latin typeface="微軟正黑體" panose="020B0604030504040204" pitchFamily="34" charset="-120"/>
                <a:ea typeface="微軟正黑體" panose="020B0604030504040204" pitchFamily="34" charset="-120"/>
              </a:rPr>
              <a:t>年，哈雷機車總營收是</a:t>
            </a:r>
            <a:r>
              <a:rPr lang="en-US" altLang="zh-CN" sz="2000" dirty="0">
                <a:solidFill>
                  <a:srgbClr val="F26321"/>
                </a:solidFill>
                <a:latin typeface="微軟正黑體" panose="020B0604030504040204" pitchFamily="34" charset="-120"/>
                <a:ea typeface="微軟正黑體" panose="020B0604030504040204" pitchFamily="34" charset="-120"/>
              </a:rPr>
              <a:t>46.4</a:t>
            </a:r>
            <a:r>
              <a:rPr lang="zh-CN" altLang="en-US" sz="2000" dirty="0">
                <a:solidFill>
                  <a:srgbClr val="F26321"/>
                </a:solidFill>
                <a:latin typeface="微軟正黑體" panose="020B0604030504040204" pitchFamily="34" charset="-120"/>
                <a:ea typeface="微軟正黑體" panose="020B0604030504040204" pitchFamily="34" charset="-120"/>
              </a:rPr>
              <a:t>億美元，哈雷依舊深受顧客的喜歡，公司也非常努力維繫與顧客的關係。</a:t>
            </a:r>
            <a:endParaRPr lang="zh-TW" altLang="en-US" sz="2000" dirty="0">
              <a:solidFill>
                <a:srgbClr val="F26321"/>
              </a:solidFill>
              <a:latin typeface="微軟正黑體" panose="020B0604030504040204" pitchFamily="34" charset="-120"/>
              <a:ea typeface="微軟正黑體" panose="020B0604030504040204" pitchFamily="34" charset="-120"/>
            </a:endParaRPr>
          </a:p>
        </p:txBody>
      </p:sp>
      <p:grpSp>
        <p:nvGrpSpPr>
          <p:cNvPr id="16" name="群組 15"/>
          <p:cNvGrpSpPr/>
          <p:nvPr/>
        </p:nvGrpSpPr>
        <p:grpSpPr>
          <a:xfrm>
            <a:off x="1858322" y="1979875"/>
            <a:ext cx="3495171" cy="2168362"/>
            <a:chOff x="8327679" y="2254312"/>
            <a:chExt cx="3199646" cy="1520983"/>
          </a:xfrm>
        </p:grpSpPr>
        <p:sp>
          <p:nvSpPr>
            <p:cNvPr id="17" name="矩形 16"/>
            <p:cNvSpPr/>
            <p:nvPr/>
          </p:nvSpPr>
          <p:spPr>
            <a:xfrm>
              <a:off x="8327679" y="2254312"/>
              <a:ext cx="3195873" cy="425514"/>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Product performance - Focus</a:t>
              </a:r>
              <a:endParaRPr lang="zh-TW" altLang="en-US" sz="2000" dirty="0"/>
            </a:p>
          </p:txBody>
        </p:sp>
        <p:sp>
          <p:nvSpPr>
            <p:cNvPr id="24" name="矩形 23"/>
            <p:cNvSpPr/>
            <p:nvPr/>
          </p:nvSpPr>
          <p:spPr>
            <a:xfrm>
              <a:off x="8327679" y="2679826"/>
              <a:ext cx="3199646" cy="1095469"/>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CN" altLang="en-US" dirty="0">
                  <a:solidFill>
                    <a:schemeClr val="tx1"/>
                  </a:solidFill>
                  <a:latin typeface="+mj-ea"/>
                  <a:ea typeface="+mj-ea"/>
                </a:rPr>
                <a:t>哈雷機車有獨特的設計與聲音，引擎的隆隆聲就是魅力之一。</a:t>
              </a:r>
              <a:endParaRPr lang="zh-TW" altLang="en-US" dirty="0">
                <a:solidFill>
                  <a:schemeClr val="tx1"/>
                </a:solidFill>
                <a:latin typeface="+mj-ea"/>
                <a:ea typeface="+mj-ea"/>
              </a:endParaRPr>
            </a:p>
          </p:txBody>
        </p:sp>
      </p:grpSp>
      <p:grpSp>
        <p:nvGrpSpPr>
          <p:cNvPr id="25" name="群組 24"/>
          <p:cNvGrpSpPr/>
          <p:nvPr/>
        </p:nvGrpSpPr>
        <p:grpSpPr>
          <a:xfrm>
            <a:off x="5835350" y="1983066"/>
            <a:ext cx="3459725" cy="2168362"/>
            <a:chOff x="834427" y="4551676"/>
            <a:chExt cx="3199647" cy="1520983"/>
          </a:xfrm>
        </p:grpSpPr>
        <p:sp>
          <p:nvSpPr>
            <p:cNvPr id="26" name="矩形 25"/>
            <p:cNvSpPr/>
            <p:nvPr/>
          </p:nvSpPr>
          <p:spPr>
            <a:xfrm>
              <a:off x="834428" y="4551676"/>
              <a:ext cx="3199646" cy="425514"/>
            </a:xfrm>
            <a:prstGeom prst="rect">
              <a:avLst/>
            </a:prstGeom>
            <a:solidFill>
              <a:srgbClr val="EA4800"/>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ts val="1600"/>
                </a:lnSpc>
              </a:pPr>
              <a:r>
                <a:rPr lang="en-US" altLang="zh-TW" sz="2000" dirty="0">
                  <a:solidFill>
                    <a:prstClr val="white"/>
                  </a:solidFill>
                </a:rPr>
                <a:t>User Communities/</a:t>
              </a:r>
            </a:p>
            <a:p>
              <a:pPr lvl="0" algn="ctr">
                <a:lnSpc>
                  <a:spcPts val="1600"/>
                </a:lnSpc>
              </a:pPr>
              <a:r>
                <a:rPr lang="en-US" altLang="zh-TW" sz="2000" dirty="0">
                  <a:solidFill>
                    <a:prstClr val="white"/>
                  </a:solidFill>
                </a:rPr>
                <a:t>Support Systems</a:t>
              </a:r>
              <a:endParaRPr lang="zh-TW" altLang="en-US" sz="2000" dirty="0">
                <a:solidFill>
                  <a:prstClr val="white"/>
                </a:solidFill>
              </a:endParaRPr>
            </a:p>
          </p:txBody>
        </p:sp>
        <p:sp>
          <p:nvSpPr>
            <p:cNvPr id="27" name="矩形 26"/>
            <p:cNvSpPr/>
            <p:nvPr/>
          </p:nvSpPr>
          <p:spPr>
            <a:xfrm>
              <a:off x="834427" y="4977190"/>
              <a:ext cx="3199646" cy="1095469"/>
            </a:xfrm>
            <a:prstGeom prst="rect">
              <a:avLst/>
            </a:prstGeom>
            <a:solidFill>
              <a:schemeClr val="bg1"/>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CN" altLang="en-US" dirty="0">
                  <a:solidFill>
                    <a:schemeClr val="tx1"/>
                  </a:solidFill>
                  <a:latin typeface="+mj-ea"/>
                  <a:ea typeface="+mj-ea"/>
                </a:rPr>
                <a:t>成立哈雷女性車友社團，以培養女性騎機車的嗜好，並安排教練幫助女性騎士建立信心於提供建議。</a:t>
              </a:r>
              <a:endParaRPr lang="zh-TW" altLang="en-US" dirty="0">
                <a:solidFill>
                  <a:schemeClr val="tx1"/>
                </a:solidFill>
                <a:latin typeface="+mj-ea"/>
                <a:ea typeface="+mj-ea"/>
              </a:endParaRPr>
            </a:p>
          </p:txBody>
        </p:sp>
      </p:grpSp>
      <p:grpSp>
        <p:nvGrpSpPr>
          <p:cNvPr id="28" name="群組 27"/>
          <p:cNvGrpSpPr/>
          <p:nvPr/>
        </p:nvGrpSpPr>
        <p:grpSpPr>
          <a:xfrm>
            <a:off x="1854201" y="4356080"/>
            <a:ext cx="3495171" cy="2085323"/>
            <a:chOff x="834427" y="4551676"/>
            <a:chExt cx="3199646" cy="1520983"/>
          </a:xfrm>
        </p:grpSpPr>
        <p:sp>
          <p:nvSpPr>
            <p:cNvPr id="29" name="矩形 28"/>
            <p:cNvSpPr/>
            <p:nvPr/>
          </p:nvSpPr>
          <p:spPr>
            <a:xfrm>
              <a:off x="838200" y="4551676"/>
              <a:ext cx="3195873" cy="425514"/>
            </a:xfrm>
            <a:prstGeom prst="rect">
              <a:avLst/>
            </a:prstGeom>
            <a:solidFill>
              <a:srgbClr val="EA4800"/>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Brand - Values </a:t>
              </a:r>
              <a:r>
                <a:rPr lang="en-US" altLang="zh-TW" sz="2000" dirty="0"/>
                <a:t>Alignment</a:t>
              </a:r>
              <a:endParaRPr lang="zh-TW" altLang="en-US" sz="2000" dirty="0"/>
            </a:p>
          </p:txBody>
        </p:sp>
        <p:sp>
          <p:nvSpPr>
            <p:cNvPr id="30" name="矩形 29"/>
            <p:cNvSpPr/>
            <p:nvPr/>
          </p:nvSpPr>
          <p:spPr>
            <a:xfrm>
              <a:off x="834427" y="4977190"/>
              <a:ext cx="3199646" cy="1095469"/>
            </a:xfrm>
            <a:prstGeom prst="rect">
              <a:avLst/>
            </a:prstGeom>
            <a:solidFill>
              <a:schemeClr val="bg1"/>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mj-ea"/>
                  <a:ea typeface="+mj-ea"/>
                </a:rPr>
                <a:t>使用「</a:t>
              </a:r>
              <a:r>
                <a:rPr lang="en-US" altLang="zh-CN" dirty="0">
                  <a:solidFill>
                    <a:schemeClr val="tx1"/>
                  </a:solidFill>
                  <a:latin typeface="+mj-ea"/>
                  <a:ea typeface="+mj-ea"/>
                </a:rPr>
                <a:t>Ride to live—Live to Ride</a:t>
              </a:r>
              <a:r>
                <a:rPr lang="zh-CN" altLang="en-US" dirty="0">
                  <a:solidFill>
                    <a:schemeClr val="tx1"/>
                  </a:solidFill>
                  <a:latin typeface="+mj-ea"/>
                  <a:ea typeface="+mj-ea"/>
                </a:rPr>
                <a:t>」之類的熱門標語，把哈雷機車融入美國生活中。</a:t>
              </a:r>
              <a:endParaRPr lang="zh-TW" altLang="en-US" dirty="0">
                <a:solidFill>
                  <a:schemeClr val="tx1"/>
                </a:solidFill>
                <a:latin typeface="+mj-ea"/>
                <a:ea typeface="+mj-ea"/>
              </a:endParaRPr>
            </a:p>
          </p:txBody>
        </p:sp>
      </p:grpSp>
      <p:sp>
        <p:nvSpPr>
          <p:cNvPr id="31" name="加號 30"/>
          <p:cNvSpPr/>
          <p:nvPr/>
        </p:nvSpPr>
        <p:spPr>
          <a:xfrm>
            <a:off x="5353046" y="2932587"/>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32" name="加號 31"/>
          <p:cNvSpPr/>
          <p:nvPr/>
        </p:nvSpPr>
        <p:spPr>
          <a:xfrm>
            <a:off x="9386687" y="2896588"/>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33" name="加號 32"/>
          <p:cNvSpPr/>
          <p:nvPr/>
        </p:nvSpPr>
        <p:spPr>
          <a:xfrm>
            <a:off x="5351412" y="5352527"/>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65045961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87626" y="545919"/>
            <a:ext cx="10515600" cy="1030730"/>
          </a:xfrm>
        </p:spPr>
        <p:txBody>
          <a:bodyPr>
            <a:noAutofit/>
          </a:bodyPr>
          <a:lstStyle/>
          <a:p>
            <a:pPr>
              <a:lnSpc>
                <a:spcPct val="70000"/>
              </a:lnSpc>
            </a:pPr>
            <a:r>
              <a:rPr lang="en-US" altLang="zh-TW" b="1" dirty="0">
                <a:solidFill>
                  <a:srgbClr val="F26321"/>
                </a:solidFill>
              </a:rPr>
              <a:t>V</a:t>
            </a:r>
            <a:r>
              <a:rPr lang="en-US" altLang="zh-CN" b="1" dirty="0">
                <a:solidFill>
                  <a:srgbClr val="F26321"/>
                </a:solidFill>
              </a:rPr>
              <a:t>alues-Based</a:t>
            </a:r>
            <a:r>
              <a:rPr lang="en-US" altLang="zh-CN" sz="2400" b="1" dirty="0">
                <a:solidFill>
                  <a:srgbClr val="F26321"/>
                </a:solidFill>
              </a:rPr>
              <a:t/>
            </a:r>
            <a:br>
              <a:rPr lang="en-US" altLang="zh-CN" sz="2400" b="1" dirty="0">
                <a:solidFill>
                  <a:srgbClr val="F26321"/>
                </a:solidFill>
              </a:rPr>
            </a:br>
            <a:r>
              <a:rPr lang="en-US" altLang="zh-TW" sz="2400" dirty="0">
                <a:solidFill>
                  <a:srgbClr val="F26321"/>
                </a:solidFill>
              </a:rPr>
              <a:t>Make your products stand for something and foster a movement—</a:t>
            </a:r>
            <a:r>
              <a:rPr lang="zh-TW" altLang="en-US" sz="2400" dirty="0">
                <a:solidFill>
                  <a:srgbClr val="F26321"/>
                </a:solidFill>
              </a:rPr>
              <a:t> </a:t>
            </a:r>
            <a:r>
              <a:rPr lang="en-US" altLang="zh-TW" sz="2400" dirty="0">
                <a:solidFill>
                  <a:srgbClr val="F26321"/>
                </a:solidFill>
              </a:rPr>
              <a:t>focusing on a particular constituency, cause, or reason for existing.</a:t>
            </a:r>
            <a:endParaRPr lang="zh-TW" altLang="en-US" sz="2400" dirty="0">
              <a:solidFill>
                <a:srgbClr val="F26321"/>
              </a:solidFill>
            </a:endParaRPr>
          </a:p>
        </p:txBody>
      </p:sp>
      <p:grpSp>
        <p:nvGrpSpPr>
          <p:cNvPr id="4" name="群組 3"/>
          <p:cNvGrpSpPr/>
          <p:nvPr/>
        </p:nvGrpSpPr>
        <p:grpSpPr>
          <a:xfrm>
            <a:off x="1780618" y="4223360"/>
            <a:ext cx="3600000" cy="1973151"/>
            <a:chOff x="834427" y="4520094"/>
            <a:chExt cx="3199646" cy="1552565"/>
          </a:xfrm>
        </p:grpSpPr>
        <p:sp>
          <p:nvSpPr>
            <p:cNvPr id="5" name="矩形 4"/>
            <p:cNvSpPr/>
            <p:nvPr/>
          </p:nvSpPr>
          <p:spPr>
            <a:xfrm>
              <a:off x="838200" y="4520094"/>
              <a:ext cx="3195873" cy="370099"/>
            </a:xfrm>
            <a:prstGeom prst="rect">
              <a:avLst/>
            </a:prstGeom>
            <a:solidFill>
              <a:srgbClr val="EA4800"/>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Brand-</a:t>
              </a:r>
              <a:r>
                <a:rPr lang="en-US" altLang="zh-TW" sz="2000" dirty="0" smtClean="0"/>
                <a:t>Values </a:t>
              </a:r>
              <a:r>
                <a:rPr lang="en-US" altLang="zh-TW" sz="2000" dirty="0"/>
                <a:t>Alignment</a:t>
              </a:r>
              <a:endParaRPr lang="zh-TW" altLang="en-US" sz="2000" dirty="0"/>
            </a:p>
          </p:txBody>
        </p:sp>
        <p:sp>
          <p:nvSpPr>
            <p:cNvPr id="6" name="矩形 5"/>
            <p:cNvSpPr/>
            <p:nvPr/>
          </p:nvSpPr>
          <p:spPr>
            <a:xfrm>
              <a:off x="834427" y="4890192"/>
              <a:ext cx="3199646" cy="1182467"/>
            </a:xfrm>
            <a:prstGeom prst="rect">
              <a:avLst/>
            </a:prstGeom>
            <a:solidFill>
              <a:schemeClr val="bg1"/>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Make your brand stand for a big idea or a set of values and express them consistently in all aspects of your company.</a:t>
              </a:r>
              <a:endParaRPr lang="zh-TW" altLang="en-US" sz="2000" dirty="0">
                <a:solidFill>
                  <a:schemeClr val="tx1"/>
                </a:solidFill>
              </a:endParaRPr>
            </a:p>
          </p:txBody>
        </p:sp>
      </p:grpSp>
      <p:grpSp>
        <p:nvGrpSpPr>
          <p:cNvPr id="7" name="群組 6"/>
          <p:cNvGrpSpPr/>
          <p:nvPr/>
        </p:nvGrpSpPr>
        <p:grpSpPr>
          <a:xfrm>
            <a:off x="1771865" y="2010832"/>
            <a:ext cx="3612698" cy="1932739"/>
            <a:chOff x="8316392" y="2254312"/>
            <a:chExt cx="3210933" cy="1433985"/>
          </a:xfrm>
        </p:grpSpPr>
        <p:sp>
          <p:nvSpPr>
            <p:cNvPr id="9" name="矩形 8"/>
            <p:cNvSpPr/>
            <p:nvPr/>
          </p:nvSpPr>
          <p:spPr>
            <a:xfrm>
              <a:off x="8327679" y="2592828"/>
              <a:ext cx="3199646" cy="1095469"/>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Design an offering specifically for a particular audience at the expense of others.</a:t>
              </a:r>
              <a:endParaRPr lang="zh-TW" altLang="en-US" sz="2000" dirty="0">
                <a:solidFill>
                  <a:schemeClr val="tx1"/>
                </a:solidFill>
              </a:endParaRPr>
            </a:p>
          </p:txBody>
        </p:sp>
        <p:sp>
          <p:nvSpPr>
            <p:cNvPr id="8" name="矩形 7"/>
            <p:cNvSpPr/>
            <p:nvPr/>
          </p:nvSpPr>
          <p:spPr>
            <a:xfrm>
              <a:off x="8316392" y="2254312"/>
              <a:ext cx="3195874" cy="38219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Product performance - Focus</a:t>
              </a:r>
              <a:endParaRPr lang="zh-TW" altLang="en-US" sz="2000" dirty="0"/>
            </a:p>
          </p:txBody>
        </p:sp>
      </p:grpSp>
      <p:grpSp>
        <p:nvGrpSpPr>
          <p:cNvPr id="10" name="群組 9"/>
          <p:cNvGrpSpPr/>
          <p:nvPr/>
        </p:nvGrpSpPr>
        <p:grpSpPr>
          <a:xfrm>
            <a:off x="5942259" y="4223361"/>
            <a:ext cx="3600000" cy="1973427"/>
            <a:chOff x="834427" y="4521914"/>
            <a:chExt cx="3076765" cy="1453333"/>
          </a:xfrm>
        </p:grpSpPr>
        <p:sp>
          <p:nvSpPr>
            <p:cNvPr id="11" name="矩形 10"/>
            <p:cNvSpPr/>
            <p:nvPr/>
          </p:nvSpPr>
          <p:spPr>
            <a:xfrm>
              <a:off x="834427" y="4521914"/>
              <a:ext cx="3076764" cy="368278"/>
            </a:xfrm>
            <a:prstGeom prst="rect">
              <a:avLst/>
            </a:prstGeom>
            <a:solidFill>
              <a:srgbClr val="EA4800"/>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Customer engagement- Whimsy </a:t>
              </a:r>
              <a:r>
                <a:rPr lang="en-US" altLang="zh-TW" sz="2000" dirty="0"/>
                <a:t>and Personality</a:t>
              </a:r>
              <a:endParaRPr lang="zh-TW" altLang="en-US" sz="2000" dirty="0"/>
            </a:p>
          </p:txBody>
        </p:sp>
        <p:sp>
          <p:nvSpPr>
            <p:cNvPr id="12" name="矩形 11"/>
            <p:cNvSpPr/>
            <p:nvPr/>
          </p:nvSpPr>
          <p:spPr>
            <a:xfrm>
              <a:off x="834427" y="4890193"/>
              <a:ext cx="3076765" cy="1085054"/>
            </a:xfrm>
            <a:prstGeom prst="rect">
              <a:avLst/>
            </a:prstGeom>
            <a:solidFill>
              <a:schemeClr val="bg1"/>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Humanize your offering with small flourishes of on-brand, on-message ways of seeming alive.</a:t>
              </a:r>
              <a:endParaRPr lang="zh-TW" altLang="en-US" sz="2000" dirty="0">
                <a:solidFill>
                  <a:schemeClr val="tx1"/>
                </a:solidFill>
              </a:endParaRPr>
            </a:p>
          </p:txBody>
        </p:sp>
      </p:grpSp>
      <p:grpSp>
        <p:nvGrpSpPr>
          <p:cNvPr id="13" name="群組 12"/>
          <p:cNvGrpSpPr/>
          <p:nvPr/>
        </p:nvGrpSpPr>
        <p:grpSpPr>
          <a:xfrm>
            <a:off x="5970298" y="2010832"/>
            <a:ext cx="3600000" cy="1933014"/>
            <a:chOff x="834427" y="4551676"/>
            <a:chExt cx="3467086" cy="1520983"/>
          </a:xfrm>
        </p:grpSpPr>
        <p:sp>
          <p:nvSpPr>
            <p:cNvPr id="15" name="矩形 14"/>
            <p:cNvSpPr/>
            <p:nvPr/>
          </p:nvSpPr>
          <p:spPr>
            <a:xfrm>
              <a:off x="834427" y="4890193"/>
              <a:ext cx="3467086" cy="1182466"/>
            </a:xfrm>
            <a:prstGeom prst="rect">
              <a:avLst/>
            </a:prstGeom>
            <a:solidFill>
              <a:schemeClr val="bg1"/>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Let customers see into your operations and participate with your brand and offerings.</a:t>
              </a:r>
              <a:endParaRPr lang="zh-TW" altLang="en-US" sz="2000" dirty="0">
                <a:solidFill>
                  <a:schemeClr val="tx1"/>
                </a:solidFill>
              </a:endParaRPr>
            </a:p>
          </p:txBody>
        </p:sp>
        <p:sp>
          <p:nvSpPr>
            <p:cNvPr id="14" name="矩形 13"/>
            <p:cNvSpPr/>
            <p:nvPr/>
          </p:nvSpPr>
          <p:spPr>
            <a:xfrm>
              <a:off x="838200" y="4551676"/>
              <a:ext cx="3463312" cy="405544"/>
            </a:xfrm>
            <a:prstGeom prst="rect">
              <a:avLst/>
            </a:prstGeom>
            <a:solidFill>
              <a:srgbClr val="EA4800"/>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Brand-Transparency</a:t>
              </a:r>
              <a:endParaRPr lang="zh-TW" altLang="en-US" sz="2000" dirty="0"/>
            </a:p>
          </p:txBody>
        </p:sp>
      </p:grpSp>
      <p:sp>
        <p:nvSpPr>
          <p:cNvPr id="16" name="加號 15"/>
          <p:cNvSpPr/>
          <p:nvPr/>
        </p:nvSpPr>
        <p:spPr>
          <a:xfrm>
            <a:off x="5443254" y="2915139"/>
            <a:ext cx="464112" cy="472947"/>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17" name="加號 16"/>
          <p:cNvSpPr/>
          <p:nvPr/>
        </p:nvSpPr>
        <p:spPr>
          <a:xfrm>
            <a:off x="9691917" y="2955975"/>
            <a:ext cx="464112" cy="472947"/>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18" name="加號 17"/>
          <p:cNvSpPr/>
          <p:nvPr/>
        </p:nvSpPr>
        <p:spPr>
          <a:xfrm>
            <a:off x="5380322" y="5085485"/>
            <a:ext cx="510048" cy="472947"/>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9339980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graphicFrame>
        <p:nvGraphicFramePr>
          <p:cNvPr id="4" name="內容版面配置區 6"/>
          <p:cNvGraphicFramePr>
            <a:graphicFrameLocks noGrp="1"/>
          </p:cNvGraphicFramePr>
          <p:nvPr>
            <p:ph idx="1"/>
            <p:extLst>
              <p:ext uri="{D42A27DB-BD31-4B8C-83A1-F6EECF244321}">
                <p14:modId xmlns:p14="http://schemas.microsoft.com/office/powerpoint/2010/main" val="237968355"/>
              </p:ext>
            </p:extLst>
          </p:nvPr>
        </p:nvGraphicFramePr>
        <p:xfrm>
          <a:off x="838200" y="365125"/>
          <a:ext cx="10763250" cy="6096000"/>
        </p:xfrm>
        <a:graphic>
          <a:graphicData uri="http://schemas.openxmlformats.org/drawingml/2006/table">
            <a:tbl>
              <a:tblPr firstRow="1" bandRow="1">
                <a:tableStyleId>{16D9F66E-5EB9-4882-86FB-DCBF35E3C3E4}</a:tableStyleId>
              </a:tblPr>
              <a:tblGrid>
                <a:gridCol w="793257">
                  <a:extLst>
                    <a:ext uri="{9D8B030D-6E8A-4147-A177-3AD203B41FA5}">
                      <a16:colId xmlns:a16="http://schemas.microsoft.com/office/drawing/2014/main" xmlns="" val="20000"/>
                    </a:ext>
                  </a:extLst>
                </a:gridCol>
                <a:gridCol w="4769343">
                  <a:extLst>
                    <a:ext uri="{9D8B030D-6E8A-4147-A177-3AD203B41FA5}">
                      <a16:colId xmlns:a16="http://schemas.microsoft.com/office/drawing/2014/main" xmlns="" val="4095283063"/>
                    </a:ext>
                  </a:extLst>
                </a:gridCol>
                <a:gridCol w="5200650">
                  <a:extLst>
                    <a:ext uri="{9D8B030D-6E8A-4147-A177-3AD203B41FA5}">
                      <a16:colId xmlns:a16="http://schemas.microsoft.com/office/drawing/2014/main" xmlns="" val="765415294"/>
                    </a:ext>
                  </a:extLst>
                </a:gridCol>
              </a:tblGrid>
              <a:tr h="1219200">
                <a:tc rowSpan="5">
                  <a:txBody>
                    <a:bodyPr/>
                    <a:lstStyle/>
                    <a:p>
                      <a:pPr algn="ctr"/>
                      <a:r>
                        <a:rPr lang="zh-TW" altLang="en-US" sz="3200" dirty="0">
                          <a:solidFill>
                            <a:schemeClr val="bg1"/>
                          </a:solidFill>
                        </a:rPr>
                        <a:t>獲利模式創新</a:t>
                      </a:r>
                      <a:endParaRPr lang="zh-TW" altLang="en-US" sz="3200" dirty="0">
                        <a:solidFill>
                          <a:schemeClr val="bg1"/>
                        </a:solidFill>
                        <a:latin typeface="+mn-ea"/>
                        <a:ea typeface="+mn-ea"/>
                      </a:endParaRPr>
                    </a:p>
                  </a:txBody>
                  <a:tcPr vert="eaVert" anchor="ctr">
                    <a:solidFill>
                      <a:srgbClr val="00B2CE"/>
                    </a:solidFill>
                  </a:tcPr>
                </a:tc>
                <a:tc>
                  <a:txBody>
                    <a:bodyPr/>
                    <a:lstStyle/>
                    <a:p>
                      <a:pPr>
                        <a:spcAft>
                          <a:spcPts val="0"/>
                        </a:spcAft>
                      </a:pPr>
                      <a:r>
                        <a:rPr lang="zh-TW" sz="2000" b="1" kern="100" dirty="0">
                          <a:effectLst/>
                          <a:latin typeface="+mn-ea"/>
                          <a:ea typeface="+mn-ea"/>
                          <a:cs typeface="Times New Roman" panose="02020603050405020304" pitchFamily="18" charset="0"/>
                        </a:rPr>
                        <a:t>授權</a:t>
                      </a:r>
                      <a:r>
                        <a:rPr lang="en-US" sz="2000" b="1" kern="100" dirty="0">
                          <a:effectLst/>
                          <a:latin typeface="+mn-ea"/>
                          <a:ea typeface="+mn-ea"/>
                          <a:cs typeface="Times New Roman" panose="02020603050405020304" pitchFamily="18" charset="0"/>
                        </a:rPr>
                        <a:t>Licensing</a:t>
                      </a:r>
                      <a:endParaRPr lang="zh-TW" sz="2000" kern="100" dirty="0">
                        <a:effectLst/>
                        <a:latin typeface="+mn-ea"/>
                        <a:ea typeface="+mn-ea"/>
                        <a:cs typeface="Times New Roman" panose="02020603050405020304" pitchFamily="18" charset="0"/>
                      </a:endParaRPr>
                    </a:p>
                    <a:p>
                      <a:pPr>
                        <a:spcAft>
                          <a:spcPts val="0"/>
                        </a:spcAft>
                      </a:pPr>
                      <a:r>
                        <a:rPr lang="zh-TW" sz="2000" b="0" kern="100" dirty="0">
                          <a:effectLst/>
                          <a:latin typeface="+mn-ea"/>
                          <a:ea typeface="+mn-ea"/>
                          <a:cs typeface="Times New Roman" panose="02020603050405020304" pitchFamily="18" charset="0"/>
                        </a:rPr>
                        <a:t>以特定的價格，授權團體或個人採去指定的方式使用你的商品</a:t>
                      </a:r>
                      <a:r>
                        <a:rPr lang="zh-TW" altLang="zh-TW" sz="2000" b="0" kern="100" dirty="0">
                          <a:effectLst/>
                          <a:latin typeface="+mn-ea"/>
                          <a:ea typeface="+mn-ea"/>
                          <a:cs typeface="Times New Roman" panose="02020603050405020304" pitchFamily="18" charset="0"/>
                        </a:rPr>
                        <a:t>。</a:t>
                      </a:r>
                      <a:endParaRPr lang="zh-TW" sz="2000" b="0" kern="100" dirty="0">
                        <a:effectLst/>
                        <a:latin typeface="+mn-ea"/>
                        <a:ea typeface="+mn-ea"/>
                        <a:cs typeface="Times New Roman" panose="02020603050405020304" pitchFamily="18" charset="0"/>
                      </a:endParaRPr>
                    </a:p>
                  </a:txBody>
                  <a:tcPr marL="68580" marR="68580" marT="0" marB="0" anchor="ctr">
                    <a:solidFill>
                      <a:srgbClr val="DAF7FE"/>
                    </a:solidFill>
                  </a:tcPr>
                </a:tc>
                <a:tc>
                  <a:txBody>
                    <a:bodyPr/>
                    <a:lstStyle/>
                    <a:p>
                      <a:pPr>
                        <a:spcAft>
                          <a:spcPts val="0"/>
                        </a:spcAft>
                      </a:pPr>
                      <a:r>
                        <a:rPr lang="zh-TW" sz="2000" b="1" kern="100" dirty="0">
                          <a:effectLst/>
                          <a:latin typeface="+mn-ea"/>
                          <a:ea typeface="+mn-ea"/>
                          <a:cs typeface="Times New Roman" panose="02020603050405020304" pitchFamily="18" charset="0"/>
                        </a:rPr>
                        <a:t>風險分擔</a:t>
                      </a:r>
                      <a:r>
                        <a:rPr lang="en-US" sz="2000" b="1" kern="100" dirty="0">
                          <a:effectLst/>
                          <a:latin typeface="+mn-ea"/>
                          <a:ea typeface="+mn-ea"/>
                          <a:cs typeface="Times New Roman" panose="02020603050405020304" pitchFamily="18" charset="0"/>
                        </a:rPr>
                        <a:t>Risk Sharing</a:t>
                      </a:r>
                      <a:endParaRPr lang="zh-TW" sz="2000" kern="100" dirty="0">
                        <a:effectLst/>
                        <a:latin typeface="+mn-ea"/>
                        <a:ea typeface="+mn-ea"/>
                        <a:cs typeface="Times New Roman" panose="02020603050405020304" pitchFamily="18" charset="0"/>
                      </a:endParaRPr>
                    </a:p>
                    <a:p>
                      <a:pPr>
                        <a:spcAft>
                          <a:spcPts val="0"/>
                        </a:spcAft>
                      </a:pPr>
                      <a:r>
                        <a:rPr lang="zh-TW" sz="2000" b="0" kern="100" dirty="0">
                          <a:effectLst/>
                          <a:latin typeface="+mn-ea"/>
                          <a:ea typeface="+mn-ea"/>
                          <a:cs typeface="Times New Roman" panose="02020603050405020304" pitchFamily="18" charset="0"/>
                        </a:rPr>
                        <a:t>如果沒有達到某個標準就免除標準費用或成本，但是達到標準就要收取超額收益。</a:t>
                      </a:r>
                    </a:p>
                  </a:txBody>
                  <a:tcPr marL="68580" marR="68580" marT="0" marB="0" anchor="ctr">
                    <a:solidFill>
                      <a:srgbClr val="DAF7FE"/>
                    </a:solidFill>
                  </a:tcPr>
                </a:tc>
                <a:extLst>
                  <a:ext uri="{0D108BD9-81ED-4DB2-BD59-A6C34878D82A}">
                    <a16:rowId xmlns:a16="http://schemas.microsoft.com/office/drawing/2014/main" xmlns="" val="10000"/>
                  </a:ext>
                </a:extLst>
              </a:tr>
              <a:tr h="1219200">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sz="2400" dirty="0">
                        <a:latin typeface="+mn-ea"/>
                        <a:ea typeface="+mn-ea"/>
                      </a:endParaRPr>
                    </a:p>
                  </a:txBody>
                  <a:tcPr anchor="ctr"/>
                </a:tc>
                <a:tc>
                  <a:txBody>
                    <a:bodyPr/>
                    <a:lstStyle/>
                    <a:p>
                      <a:pPr>
                        <a:spcAft>
                          <a:spcPts val="0"/>
                        </a:spcAft>
                      </a:pPr>
                      <a:r>
                        <a:rPr lang="zh-TW" sz="2000" b="1" kern="100" dirty="0">
                          <a:effectLst/>
                          <a:latin typeface="+mn-ea"/>
                          <a:ea typeface="+mn-ea"/>
                          <a:cs typeface="Times New Roman" panose="02020603050405020304" pitchFamily="18" charset="0"/>
                        </a:rPr>
                        <a:t>會員制</a:t>
                      </a:r>
                      <a:r>
                        <a:rPr lang="en-US" sz="2000" b="1" kern="100" dirty="0">
                          <a:effectLst/>
                          <a:latin typeface="+mn-ea"/>
                          <a:ea typeface="+mn-ea"/>
                          <a:cs typeface="Times New Roman" panose="02020603050405020304" pitchFamily="18" charset="0"/>
                        </a:rPr>
                        <a:t>Membership</a:t>
                      </a:r>
                      <a:endParaRPr lang="zh-TW" sz="2000" kern="100" dirty="0">
                        <a:effectLst/>
                        <a:latin typeface="+mn-ea"/>
                        <a:ea typeface="+mn-ea"/>
                        <a:cs typeface="Times New Roman" panose="02020603050405020304" pitchFamily="18" charset="0"/>
                      </a:endParaRPr>
                    </a:p>
                    <a:p>
                      <a:pPr>
                        <a:spcAft>
                          <a:spcPts val="0"/>
                        </a:spcAft>
                      </a:pPr>
                      <a:r>
                        <a:rPr lang="zh-TW" sz="2000" kern="100" dirty="0">
                          <a:effectLst/>
                          <a:latin typeface="+mn-ea"/>
                          <a:ea typeface="+mn-ea"/>
                          <a:cs typeface="Times New Roman" panose="02020603050405020304" pitchFamily="18" charset="0"/>
                        </a:rPr>
                        <a:t>收取一定期間的費用，讓會員有資格進入特定的場所，購買非會員無法享受的商品或服務。</a:t>
                      </a:r>
                    </a:p>
                  </a:txBody>
                  <a:tcPr marL="68580" marR="68580" marT="0" marB="0" anchor="ctr">
                    <a:solidFill>
                      <a:srgbClr val="00BBDA">
                        <a:alpha val="30196"/>
                      </a:srgbClr>
                    </a:solidFill>
                  </a:tcPr>
                </a:tc>
                <a:tc>
                  <a:txBody>
                    <a:bodyPr/>
                    <a:lstStyle/>
                    <a:p>
                      <a:pPr>
                        <a:spcAft>
                          <a:spcPts val="0"/>
                        </a:spcAft>
                      </a:pPr>
                      <a:r>
                        <a:rPr lang="zh-TW" sz="2000" b="1" kern="100" dirty="0">
                          <a:effectLst/>
                          <a:latin typeface="+mn-ea"/>
                          <a:ea typeface="+mn-ea"/>
                          <a:cs typeface="Times New Roman" panose="02020603050405020304" pitchFamily="18" charset="0"/>
                        </a:rPr>
                        <a:t>規模交易</a:t>
                      </a:r>
                      <a:r>
                        <a:rPr lang="en-US" sz="2000" b="1" kern="100" dirty="0">
                          <a:effectLst/>
                          <a:latin typeface="+mn-ea"/>
                          <a:ea typeface="+mn-ea"/>
                          <a:cs typeface="Times New Roman" panose="02020603050405020304" pitchFamily="18" charset="0"/>
                        </a:rPr>
                        <a:t> Scaled Transactions</a:t>
                      </a:r>
                      <a:endParaRPr lang="zh-TW" sz="2000" kern="100" dirty="0">
                        <a:effectLst/>
                        <a:latin typeface="+mn-ea"/>
                        <a:ea typeface="+mn-ea"/>
                        <a:cs typeface="Times New Roman" panose="02020603050405020304" pitchFamily="18" charset="0"/>
                      </a:endParaRPr>
                    </a:p>
                    <a:p>
                      <a:pPr>
                        <a:spcAft>
                          <a:spcPts val="0"/>
                        </a:spcAft>
                      </a:pPr>
                      <a:r>
                        <a:rPr lang="zh-TW" sz="2000" kern="100" dirty="0">
                          <a:effectLst/>
                          <a:latin typeface="+mn-ea"/>
                          <a:ea typeface="+mn-ea"/>
                          <a:cs typeface="Times New Roman" panose="02020603050405020304" pitchFamily="18" charset="0"/>
                        </a:rPr>
                        <a:t>單位成本固定時，以大量大規模的交易來提升利潤。</a:t>
                      </a:r>
                    </a:p>
                  </a:txBody>
                  <a:tcPr marL="68580" marR="68580" marT="0" marB="0" anchor="ctr">
                    <a:solidFill>
                      <a:srgbClr val="00BBDA">
                        <a:alpha val="30196"/>
                      </a:srgbClr>
                    </a:solidFill>
                  </a:tcPr>
                </a:tc>
                <a:extLst>
                  <a:ext uri="{0D108BD9-81ED-4DB2-BD59-A6C34878D82A}">
                    <a16:rowId xmlns:a16="http://schemas.microsoft.com/office/drawing/2014/main" xmlns="" val="10002"/>
                  </a:ext>
                </a:extLst>
              </a:tr>
              <a:tr h="1219200">
                <a:tc vMerge="1">
                  <a:txBody>
                    <a:bodyPr/>
                    <a:lstStyle/>
                    <a:p>
                      <a:pPr algn="l"/>
                      <a:endParaRPr lang="en-US" altLang="zh-TW" sz="2400" dirty="0">
                        <a:latin typeface="+mn-ea"/>
                        <a:ea typeface="+mn-ea"/>
                      </a:endParaRPr>
                    </a:p>
                  </a:txBody>
                  <a:tcPr anchor="ctr"/>
                </a:tc>
                <a:tc>
                  <a:txBody>
                    <a:bodyPr/>
                    <a:lstStyle/>
                    <a:p>
                      <a:pPr>
                        <a:spcAft>
                          <a:spcPts val="0"/>
                        </a:spcAft>
                      </a:pPr>
                      <a:r>
                        <a:rPr lang="zh-TW" sz="2000" b="1" kern="100" dirty="0">
                          <a:effectLst/>
                          <a:latin typeface="+mn-ea"/>
                          <a:ea typeface="+mn-ea"/>
                          <a:cs typeface="Times New Roman" panose="02020603050405020304" pitchFamily="18" charset="0"/>
                        </a:rPr>
                        <a:t>以量計價</a:t>
                      </a:r>
                      <a:r>
                        <a:rPr lang="en-US" sz="2000" b="1" kern="100" dirty="0">
                          <a:effectLst/>
                          <a:latin typeface="+mn-ea"/>
                          <a:ea typeface="+mn-ea"/>
                          <a:cs typeface="Times New Roman" panose="02020603050405020304" pitchFamily="18" charset="0"/>
                        </a:rPr>
                        <a:t>Metered Use</a:t>
                      </a:r>
                      <a:endParaRPr lang="zh-TW" sz="2000" kern="100" dirty="0">
                        <a:effectLst/>
                        <a:latin typeface="+mn-ea"/>
                        <a:ea typeface="+mn-ea"/>
                        <a:cs typeface="Times New Roman" panose="02020603050405020304" pitchFamily="18" charset="0"/>
                      </a:endParaRPr>
                    </a:p>
                    <a:p>
                      <a:pPr>
                        <a:spcAft>
                          <a:spcPts val="0"/>
                        </a:spcAft>
                      </a:pPr>
                      <a:r>
                        <a:rPr lang="zh-TW" sz="2000" kern="100" dirty="0">
                          <a:effectLst/>
                          <a:latin typeface="+mn-ea"/>
                          <a:ea typeface="+mn-ea"/>
                          <a:cs typeface="Times New Roman" panose="02020603050405020304" pitchFamily="18" charset="0"/>
                        </a:rPr>
                        <a:t>讓顧客依使用量付費</a:t>
                      </a:r>
                      <a:r>
                        <a:rPr lang="zh-TW" altLang="zh-TW" sz="2000" b="0" kern="100" dirty="0">
                          <a:effectLst/>
                          <a:latin typeface="+mn-ea"/>
                          <a:ea typeface="+mn-ea"/>
                          <a:cs typeface="Times New Roman" panose="02020603050405020304" pitchFamily="18" charset="0"/>
                        </a:rPr>
                        <a:t>。</a:t>
                      </a:r>
                      <a:endParaRPr lang="zh-TW" sz="2000" kern="100" dirty="0">
                        <a:effectLst/>
                        <a:latin typeface="+mn-ea"/>
                        <a:ea typeface="+mn-ea"/>
                        <a:cs typeface="Times New Roman" panose="02020603050405020304" pitchFamily="18" charset="0"/>
                      </a:endParaRPr>
                    </a:p>
                  </a:txBody>
                  <a:tcPr marL="68580" marR="68580" marT="0" marB="0" anchor="ctr">
                    <a:solidFill>
                      <a:srgbClr val="DAF7FE"/>
                    </a:solidFill>
                  </a:tcPr>
                </a:tc>
                <a:tc>
                  <a:txBody>
                    <a:bodyPr/>
                    <a:lstStyle/>
                    <a:p>
                      <a:pPr>
                        <a:spcAft>
                          <a:spcPts val="0"/>
                        </a:spcAft>
                      </a:pPr>
                      <a:r>
                        <a:rPr lang="zh-TW" sz="2000" b="1" kern="100" dirty="0">
                          <a:effectLst/>
                          <a:latin typeface="+mn-ea"/>
                          <a:ea typeface="+mn-ea"/>
                          <a:cs typeface="Times New Roman" panose="02020603050405020304" pitchFamily="18" charset="0"/>
                        </a:rPr>
                        <a:t>訂閱</a:t>
                      </a:r>
                      <a:r>
                        <a:rPr lang="en-US" sz="2000" b="1" kern="100" dirty="0">
                          <a:effectLst/>
                          <a:latin typeface="+mn-ea"/>
                          <a:ea typeface="+mn-ea"/>
                          <a:cs typeface="Times New Roman" panose="02020603050405020304" pitchFamily="18" charset="0"/>
                        </a:rPr>
                        <a:t>Subscription</a:t>
                      </a:r>
                      <a:endParaRPr lang="zh-TW" sz="2000" kern="100" dirty="0">
                        <a:effectLst/>
                        <a:latin typeface="+mn-ea"/>
                        <a:ea typeface="+mn-ea"/>
                        <a:cs typeface="Times New Roman" panose="02020603050405020304" pitchFamily="18" charset="0"/>
                      </a:endParaRPr>
                    </a:p>
                    <a:p>
                      <a:pPr>
                        <a:spcAft>
                          <a:spcPts val="0"/>
                        </a:spcAft>
                      </a:pPr>
                      <a:r>
                        <a:rPr lang="zh-TW" sz="2000" kern="100" dirty="0">
                          <a:effectLst/>
                          <a:latin typeface="+mn-ea"/>
                          <a:ea typeface="+mn-ea"/>
                          <a:cs typeface="Times New Roman" panose="02020603050405020304" pitchFamily="18" charset="0"/>
                        </a:rPr>
                        <a:t>顧客需要預先支付一次性或多次性的費用，才能在未來取得商品或服務，這可以創造可預測的現金流。</a:t>
                      </a:r>
                    </a:p>
                  </a:txBody>
                  <a:tcPr marL="68580" marR="68580" marT="0" marB="0" anchor="ctr">
                    <a:solidFill>
                      <a:srgbClr val="DAF7FE"/>
                    </a:solidFill>
                  </a:tcPr>
                </a:tc>
                <a:extLst>
                  <a:ext uri="{0D108BD9-81ED-4DB2-BD59-A6C34878D82A}">
                    <a16:rowId xmlns:a16="http://schemas.microsoft.com/office/drawing/2014/main" xmlns="" val="10003"/>
                  </a:ext>
                </a:extLst>
              </a:tr>
              <a:tr h="1219200">
                <a:tc vMerge="1">
                  <a:txBody>
                    <a:bodyPr/>
                    <a:lstStyle/>
                    <a:p>
                      <a:pPr algn="l"/>
                      <a:endParaRPr lang="en-US" altLang="zh-TW" sz="2400" dirty="0">
                        <a:latin typeface="+mn-ea"/>
                        <a:ea typeface="+mn-ea"/>
                      </a:endParaRPr>
                    </a:p>
                  </a:txBody>
                  <a:tcPr anchor="ctr"/>
                </a:tc>
                <a:tc>
                  <a:txBody>
                    <a:bodyPr/>
                    <a:lstStyle/>
                    <a:p>
                      <a:pPr>
                        <a:spcAft>
                          <a:spcPts val="0"/>
                        </a:spcAft>
                      </a:pPr>
                      <a:r>
                        <a:rPr lang="zh-TW" sz="2000" b="1" kern="100" dirty="0">
                          <a:effectLst/>
                          <a:latin typeface="+mn-ea"/>
                          <a:ea typeface="+mn-ea"/>
                          <a:cs typeface="Times New Roman" panose="02020603050405020304" pitchFamily="18" charset="0"/>
                        </a:rPr>
                        <a:t>小額交易</a:t>
                      </a:r>
                      <a:r>
                        <a:rPr lang="en-US" sz="2000" b="1" kern="100" dirty="0" err="1">
                          <a:effectLst/>
                          <a:latin typeface="+mn-ea"/>
                          <a:ea typeface="+mn-ea"/>
                          <a:cs typeface="Times New Roman" panose="02020603050405020304" pitchFamily="18" charset="0"/>
                        </a:rPr>
                        <a:t>Microtransaction</a:t>
                      </a:r>
                      <a:endParaRPr lang="zh-TW" sz="2000" kern="100" dirty="0">
                        <a:effectLst/>
                        <a:latin typeface="+mn-ea"/>
                        <a:ea typeface="+mn-ea"/>
                        <a:cs typeface="Times New Roman" panose="02020603050405020304" pitchFamily="18" charset="0"/>
                      </a:endParaRPr>
                    </a:p>
                    <a:p>
                      <a:pPr>
                        <a:spcAft>
                          <a:spcPts val="0"/>
                        </a:spcAft>
                      </a:pPr>
                      <a:r>
                        <a:rPr lang="zh-TW" sz="2000" kern="100" dirty="0">
                          <a:effectLst/>
                          <a:latin typeface="+mn-ea"/>
                          <a:ea typeface="+mn-ea"/>
                          <a:cs typeface="Times New Roman" panose="02020603050405020304" pitchFamily="18" charset="0"/>
                        </a:rPr>
                        <a:t>很多東西只賣</a:t>
                      </a:r>
                      <a:r>
                        <a:rPr lang="en-US" sz="2000" kern="100" dirty="0">
                          <a:effectLst/>
                          <a:latin typeface="+mn-ea"/>
                          <a:ea typeface="+mn-ea"/>
                          <a:cs typeface="Times New Roman" panose="02020603050405020304" pitchFamily="18" charset="0"/>
                        </a:rPr>
                        <a:t>1</a:t>
                      </a:r>
                      <a:r>
                        <a:rPr lang="zh-TW" sz="2000" kern="100" dirty="0">
                          <a:effectLst/>
                          <a:latin typeface="+mn-ea"/>
                          <a:ea typeface="+mn-ea"/>
                          <a:cs typeface="Times New Roman" panose="02020603050405020304" pitchFamily="18" charset="0"/>
                        </a:rPr>
                        <a:t>美元，或甚至是</a:t>
                      </a:r>
                      <a:r>
                        <a:rPr lang="en-US" sz="2000" kern="100" dirty="0">
                          <a:effectLst/>
                          <a:latin typeface="+mn-ea"/>
                          <a:ea typeface="+mn-ea"/>
                          <a:cs typeface="Times New Roman" panose="02020603050405020304" pitchFamily="18" charset="0"/>
                        </a:rPr>
                        <a:t>1</a:t>
                      </a:r>
                      <a:r>
                        <a:rPr lang="zh-TW" sz="2000" kern="100" dirty="0">
                          <a:effectLst/>
                          <a:latin typeface="+mn-ea"/>
                          <a:ea typeface="+mn-ea"/>
                          <a:cs typeface="Times New Roman" panose="02020603050405020304" pitchFamily="18" charset="0"/>
                        </a:rPr>
                        <a:t>美分，以刺激衝動型消費。</a:t>
                      </a:r>
                    </a:p>
                  </a:txBody>
                  <a:tcPr marL="68580" marR="68580" marT="0" marB="0" anchor="ctr">
                    <a:solidFill>
                      <a:srgbClr val="00BBDA">
                        <a:alpha val="30196"/>
                      </a:srgbClr>
                    </a:solidFill>
                  </a:tcPr>
                </a:tc>
                <a:tc>
                  <a:txBody>
                    <a:bodyPr/>
                    <a:lstStyle/>
                    <a:p>
                      <a:pPr>
                        <a:spcAft>
                          <a:spcPts val="0"/>
                        </a:spcAft>
                      </a:pPr>
                      <a:r>
                        <a:rPr lang="zh-TW" sz="2000" b="1" kern="100" dirty="0">
                          <a:effectLst/>
                          <a:latin typeface="+mn-ea"/>
                          <a:ea typeface="+mn-ea"/>
                          <a:cs typeface="Times New Roman" panose="02020603050405020304" pitchFamily="18" charset="0"/>
                        </a:rPr>
                        <a:t>集散中心</a:t>
                      </a:r>
                      <a:r>
                        <a:rPr lang="en-US" sz="2000" b="1" kern="100" dirty="0">
                          <a:effectLst/>
                          <a:latin typeface="+mn-ea"/>
                          <a:ea typeface="+mn-ea"/>
                          <a:cs typeface="Times New Roman" panose="02020603050405020304" pitchFamily="18" charset="0"/>
                        </a:rPr>
                        <a:t>Switchboard</a:t>
                      </a:r>
                      <a:endParaRPr lang="zh-TW" sz="2000" kern="100" dirty="0">
                        <a:effectLst/>
                        <a:latin typeface="+mn-ea"/>
                        <a:ea typeface="+mn-ea"/>
                        <a:cs typeface="Times New Roman" panose="02020603050405020304" pitchFamily="18" charset="0"/>
                      </a:endParaRPr>
                    </a:p>
                    <a:p>
                      <a:pPr>
                        <a:spcAft>
                          <a:spcPts val="0"/>
                        </a:spcAft>
                      </a:pPr>
                      <a:r>
                        <a:rPr lang="zh-TW" sz="2000" kern="100" dirty="0">
                          <a:effectLst/>
                          <a:latin typeface="+mn-ea"/>
                          <a:ea typeface="+mn-ea"/>
                          <a:cs typeface="Times New Roman" panose="02020603050405020304" pitchFamily="18" charset="0"/>
                        </a:rPr>
                        <a:t>撮合許多買家和賣家。如果有愈多買家和賣家加入，這個集散中心就會愈有價值。</a:t>
                      </a:r>
                    </a:p>
                  </a:txBody>
                  <a:tcPr marL="68580" marR="68580" marT="0" marB="0" anchor="ctr">
                    <a:solidFill>
                      <a:srgbClr val="00BBDA">
                        <a:alpha val="30196"/>
                      </a:srgbClr>
                    </a:solidFill>
                  </a:tcPr>
                </a:tc>
                <a:extLst>
                  <a:ext uri="{0D108BD9-81ED-4DB2-BD59-A6C34878D82A}">
                    <a16:rowId xmlns:a16="http://schemas.microsoft.com/office/drawing/2014/main" xmlns="" val="10004"/>
                  </a:ext>
                </a:extLst>
              </a:tr>
              <a:tr h="1219200">
                <a:tc vMerge="1">
                  <a:txBody>
                    <a:bodyPr/>
                    <a:lstStyle/>
                    <a:p>
                      <a:pPr algn="l"/>
                      <a:endParaRPr lang="zh-TW" altLang="en-US" sz="2400" dirty="0">
                        <a:latin typeface="+mn-ea"/>
                        <a:ea typeface="+mn-ea"/>
                      </a:endParaRPr>
                    </a:p>
                  </a:txBody>
                  <a:tcPr anchor="ctr"/>
                </a:tc>
                <a:tc>
                  <a:txBody>
                    <a:bodyPr/>
                    <a:lstStyle/>
                    <a:p>
                      <a:pPr>
                        <a:spcAft>
                          <a:spcPts val="0"/>
                        </a:spcAft>
                      </a:pPr>
                      <a:r>
                        <a:rPr lang="zh-TW" sz="2000" b="1" kern="100" dirty="0">
                          <a:effectLst/>
                          <a:latin typeface="+mn-ea"/>
                          <a:ea typeface="+mn-ea"/>
                          <a:cs typeface="Times New Roman" panose="02020603050405020304" pitchFamily="18" charset="0"/>
                        </a:rPr>
                        <a:t>議價</a:t>
                      </a:r>
                      <a:r>
                        <a:rPr lang="en-US" sz="2000" b="1" kern="100" dirty="0">
                          <a:effectLst/>
                          <a:latin typeface="+mn-ea"/>
                          <a:ea typeface="+mn-ea"/>
                          <a:cs typeface="Times New Roman" panose="02020603050405020304" pitchFamily="18" charset="0"/>
                        </a:rPr>
                        <a:t>Premium</a:t>
                      </a:r>
                      <a:endParaRPr lang="zh-TW" sz="2000" kern="100" dirty="0">
                        <a:effectLst/>
                        <a:latin typeface="+mn-ea"/>
                        <a:ea typeface="+mn-ea"/>
                        <a:cs typeface="Times New Roman" panose="02020603050405020304" pitchFamily="18" charset="0"/>
                      </a:endParaRPr>
                    </a:p>
                    <a:p>
                      <a:pPr>
                        <a:spcAft>
                          <a:spcPts val="0"/>
                        </a:spcAft>
                      </a:pPr>
                      <a:r>
                        <a:rPr lang="zh-TW" sz="2000" kern="100" dirty="0">
                          <a:effectLst/>
                          <a:latin typeface="+mn-ea"/>
                          <a:ea typeface="+mn-ea"/>
                          <a:cs typeface="Times New Roman" panose="02020603050405020304" pitchFamily="18" charset="0"/>
                        </a:rPr>
                        <a:t>把價格訂得比競爭對手高，已獲得較高的利潤，通常用於比較高檔的商品、體驗、服務或品牌上。</a:t>
                      </a:r>
                    </a:p>
                  </a:txBody>
                  <a:tcPr marL="68580" marR="68580" marT="0" marB="0" anchor="ctr">
                    <a:solidFill>
                      <a:srgbClr val="DAF7FE"/>
                    </a:solidFill>
                  </a:tcPr>
                </a:tc>
                <a:tc>
                  <a:txBody>
                    <a:bodyPr/>
                    <a:lstStyle/>
                    <a:p>
                      <a:pPr>
                        <a:spcAft>
                          <a:spcPts val="0"/>
                        </a:spcAft>
                      </a:pPr>
                      <a:r>
                        <a:rPr lang="zh-TW" sz="2000" b="1" kern="100" dirty="0">
                          <a:effectLst/>
                          <a:latin typeface="+mn-ea"/>
                          <a:ea typeface="+mn-ea"/>
                          <a:cs typeface="Times New Roman" panose="02020603050405020304" pitchFamily="18" charset="0"/>
                        </a:rPr>
                        <a:t>使用者決定</a:t>
                      </a:r>
                      <a:r>
                        <a:rPr lang="en-US" sz="2000" b="1" kern="100" dirty="0">
                          <a:effectLst/>
                          <a:latin typeface="+mn-ea"/>
                          <a:ea typeface="+mn-ea"/>
                          <a:cs typeface="Times New Roman" panose="02020603050405020304" pitchFamily="18" charset="0"/>
                        </a:rPr>
                        <a:t>User-Defined</a:t>
                      </a:r>
                      <a:endParaRPr lang="zh-TW" sz="2000" kern="100" dirty="0">
                        <a:effectLst/>
                        <a:latin typeface="+mn-ea"/>
                        <a:ea typeface="+mn-ea"/>
                        <a:cs typeface="Times New Roman" panose="02020603050405020304" pitchFamily="18" charset="0"/>
                      </a:endParaRPr>
                    </a:p>
                    <a:p>
                      <a:pPr>
                        <a:spcAft>
                          <a:spcPts val="0"/>
                        </a:spcAft>
                      </a:pPr>
                      <a:r>
                        <a:rPr lang="zh-TW" sz="2000" kern="100" dirty="0">
                          <a:effectLst/>
                          <a:latin typeface="+mn-ea"/>
                          <a:ea typeface="+mn-ea"/>
                          <a:cs typeface="Times New Roman" panose="02020603050405020304" pitchFamily="18" charset="0"/>
                        </a:rPr>
                        <a:t>按照顧客的付款意願設定價格</a:t>
                      </a:r>
                    </a:p>
                  </a:txBody>
                  <a:tcPr marL="68580" marR="68580" marT="0" marB="0" anchor="ctr">
                    <a:solidFill>
                      <a:srgbClr val="DAF7FE"/>
                    </a:solidFill>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15221621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63467" y="388910"/>
            <a:ext cx="10515600" cy="1301997"/>
          </a:xfrm>
        </p:spPr>
        <p:txBody>
          <a:bodyPr>
            <a:noAutofit/>
          </a:bodyPr>
          <a:lstStyle/>
          <a:p>
            <a:pPr>
              <a:lnSpc>
                <a:spcPct val="100000"/>
              </a:lnSpc>
            </a:pPr>
            <a:r>
              <a:rPr lang="en-US" altLang="zh-TW" b="1" dirty="0" smtClean="0">
                <a:solidFill>
                  <a:srgbClr val="F26321"/>
                </a:solidFill>
              </a:rPr>
              <a:t>V</a:t>
            </a:r>
            <a:r>
              <a:rPr lang="en-US" altLang="zh-CN" b="1" dirty="0" smtClean="0">
                <a:solidFill>
                  <a:srgbClr val="F26321"/>
                </a:solidFill>
              </a:rPr>
              <a:t>alues-Based:</a:t>
            </a:r>
            <a:r>
              <a:rPr lang="zh-CN" altLang="en-US" sz="4000" dirty="0">
                <a:solidFill>
                  <a:srgbClr val="F26321"/>
                </a:solidFill>
                <a:latin typeface="微軟正黑體" panose="020B0604030504040204" pitchFamily="34" charset="-120"/>
                <a:ea typeface="微軟正黑體" panose="020B0604030504040204" pitchFamily="34" charset="-120"/>
              </a:rPr>
              <a:t>修納德裝備店</a:t>
            </a:r>
            <a:r>
              <a:rPr lang="en-US" altLang="zh-CN" sz="2400" b="1" dirty="0">
                <a:solidFill>
                  <a:srgbClr val="F26321"/>
                </a:solidFill>
              </a:rPr>
              <a:t/>
            </a:r>
            <a:br>
              <a:rPr lang="en-US" altLang="zh-CN" sz="2400" b="1" dirty="0">
                <a:solidFill>
                  <a:srgbClr val="F26321"/>
                </a:solidFill>
              </a:rPr>
            </a:br>
            <a:r>
              <a:rPr lang="en-US" altLang="zh-TW" sz="2000" dirty="0">
                <a:solidFill>
                  <a:srgbClr val="F26321"/>
                </a:solidFill>
                <a:latin typeface="微軟正黑體" panose="020B0604030504040204" pitchFamily="34" charset="-120"/>
                <a:ea typeface="微軟正黑體" panose="020B0604030504040204" pitchFamily="34" charset="-120"/>
              </a:rPr>
              <a:t>1957</a:t>
            </a:r>
            <a:r>
              <a:rPr lang="zh-CN" altLang="en-US" sz="2000" dirty="0">
                <a:solidFill>
                  <a:srgbClr val="F26321"/>
                </a:solidFill>
                <a:latin typeface="微軟正黑體" panose="020B0604030504040204" pitchFamily="34" charset="-120"/>
                <a:ea typeface="微軟正黑體" panose="020B0604030504040204" pitchFamily="34" charset="-120"/>
              </a:rPr>
              <a:t>年，依凡</a:t>
            </a:r>
            <a:r>
              <a:rPr lang="en-US" altLang="zh-CN" sz="2000" dirty="0">
                <a:solidFill>
                  <a:srgbClr val="F26321"/>
                </a:solidFill>
                <a:latin typeface="微軟正黑體" panose="020B0604030504040204" pitchFamily="34" charset="-120"/>
                <a:ea typeface="微軟正黑體" panose="020B0604030504040204" pitchFamily="34" charset="-120"/>
              </a:rPr>
              <a:t>•</a:t>
            </a:r>
            <a:r>
              <a:rPr lang="zh-CN" altLang="en-US" sz="2000" dirty="0">
                <a:solidFill>
                  <a:srgbClr val="F26321"/>
                </a:solidFill>
                <a:latin typeface="微軟正黑體" panose="020B0604030504040204" pitchFamily="34" charset="-120"/>
                <a:ea typeface="微軟正黑體" panose="020B0604030504040204" pitchFamily="34" charset="-120"/>
              </a:rPr>
              <a:t>修納德開始自制硬鐵岩釘，避免使用當時攀岩時常棄置於岩石上的軟鐵岩釘，開始營運修納德裝備店，後來演變成專門販售以可回收資源所生產的服飾公司。</a:t>
            </a:r>
            <a:endParaRPr lang="zh-TW" altLang="en-US" sz="2000" dirty="0">
              <a:solidFill>
                <a:srgbClr val="F26321"/>
              </a:solidFill>
              <a:latin typeface="微軟正黑體" panose="020B0604030504040204" pitchFamily="34" charset="-120"/>
              <a:ea typeface="微軟正黑體" panose="020B0604030504040204" pitchFamily="34" charset="-120"/>
            </a:endParaRPr>
          </a:p>
        </p:txBody>
      </p:sp>
      <p:grpSp>
        <p:nvGrpSpPr>
          <p:cNvPr id="4" name="群組 3"/>
          <p:cNvGrpSpPr/>
          <p:nvPr/>
        </p:nvGrpSpPr>
        <p:grpSpPr>
          <a:xfrm>
            <a:off x="1780618" y="4223360"/>
            <a:ext cx="3600000" cy="1973151"/>
            <a:chOff x="834427" y="4520094"/>
            <a:chExt cx="3199646" cy="1552565"/>
          </a:xfrm>
        </p:grpSpPr>
        <p:sp>
          <p:nvSpPr>
            <p:cNvPr id="5" name="矩形 4"/>
            <p:cNvSpPr/>
            <p:nvPr/>
          </p:nvSpPr>
          <p:spPr>
            <a:xfrm>
              <a:off x="838200" y="4520094"/>
              <a:ext cx="3195873" cy="370099"/>
            </a:xfrm>
            <a:prstGeom prst="rect">
              <a:avLst/>
            </a:prstGeom>
            <a:solidFill>
              <a:srgbClr val="EA4800"/>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Brand- Values </a:t>
              </a:r>
              <a:r>
                <a:rPr lang="en-US" altLang="zh-TW" sz="2000" dirty="0"/>
                <a:t>Alignment</a:t>
              </a:r>
              <a:endParaRPr lang="zh-TW" altLang="en-US" sz="2000" dirty="0"/>
            </a:p>
          </p:txBody>
        </p:sp>
        <p:sp>
          <p:nvSpPr>
            <p:cNvPr id="6" name="矩形 5"/>
            <p:cNvSpPr/>
            <p:nvPr/>
          </p:nvSpPr>
          <p:spPr>
            <a:xfrm>
              <a:off x="834427" y="4890192"/>
              <a:ext cx="3199646" cy="1182467"/>
            </a:xfrm>
            <a:prstGeom prst="rect">
              <a:avLst/>
            </a:prstGeom>
            <a:solidFill>
              <a:schemeClr val="bg1"/>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mj-ea"/>
                  <a:ea typeface="+mj-ea"/>
                </a:rPr>
                <a:t>公司致力於生產實用的東西，而消費者只買需要的東西。</a:t>
              </a:r>
              <a:endParaRPr lang="zh-TW" altLang="en-US" dirty="0">
                <a:solidFill>
                  <a:schemeClr val="tx1"/>
                </a:solidFill>
                <a:latin typeface="+mj-ea"/>
                <a:ea typeface="+mj-ea"/>
              </a:endParaRPr>
            </a:p>
          </p:txBody>
        </p:sp>
      </p:grpSp>
      <p:grpSp>
        <p:nvGrpSpPr>
          <p:cNvPr id="7" name="群組 6"/>
          <p:cNvGrpSpPr/>
          <p:nvPr/>
        </p:nvGrpSpPr>
        <p:grpSpPr>
          <a:xfrm>
            <a:off x="1784567" y="2010832"/>
            <a:ext cx="3600000" cy="1932739"/>
            <a:chOff x="8327679" y="2254312"/>
            <a:chExt cx="3199646" cy="1433985"/>
          </a:xfrm>
        </p:grpSpPr>
        <p:sp>
          <p:nvSpPr>
            <p:cNvPr id="9" name="矩形 8"/>
            <p:cNvSpPr/>
            <p:nvPr/>
          </p:nvSpPr>
          <p:spPr>
            <a:xfrm>
              <a:off x="8327679" y="2592828"/>
              <a:ext cx="3199646" cy="1095469"/>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mj-ea"/>
                  <a:ea typeface="+mj-ea"/>
                </a:rPr>
                <a:t>與供應商密切合作，設計有效又可靠的的織品材質。</a:t>
              </a:r>
              <a:endParaRPr lang="zh-TW" altLang="en-US" dirty="0">
                <a:solidFill>
                  <a:schemeClr val="tx1"/>
                </a:solidFill>
                <a:latin typeface="+mj-ea"/>
                <a:ea typeface="+mj-ea"/>
              </a:endParaRPr>
            </a:p>
          </p:txBody>
        </p:sp>
        <p:sp>
          <p:nvSpPr>
            <p:cNvPr id="8" name="矩形 7"/>
            <p:cNvSpPr/>
            <p:nvPr/>
          </p:nvSpPr>
          <p:spPr>
            <a:xfrm>
              <a:off x="8327679" y="2254312"/>
              <a:ext cx="3195873" cy="38219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Product performance-Focus</a:t>
              </a:r>
              <a:endParaRPr lang="zh-TW" altLang="en-US" sz="2000" dirty="0"/>
            </a:p>
          </p:txBody>
        </p:sp>
      </p:grpSp>
      <p:grpSp>
        <p:nvGrpSpPr>
          <p:cNvPr id="10" name="群組 9"/>
          <p:cNvGrpSpPr/>
          <p:nvPr/>
        </p:nvGrpSpPr>
        <p:grpSpPr>
          <a:xfrm>
            <a:off x="5942259" y="4223361"/>
            <a:ext cx="3600000" cy="1973427"/>
            <a:chOff x="834427" y="4521914"/>
            <a:chExt cx="3076765" cy="1453333"/>
          </a:xfrm>
        </p:grpSpPr>
        <p:sp>
          <p:nvSpPr>
            <p:cNvPr id="11" name="矩形 10"/>
            <p:cNvSpPr/>
            <p:nvPr/>
          </p:nvSpPr>
          <p:spPr>
            <a:xfrm>
              <a:off x="834427" y="4521914"/>
              <a:ext cx="3076764" cy="368278"/>
            </a:xfrm>
            <a:prstGeom prst="rect">
              <a:avLst/>
            </a:prstGeom>
            <a:solidFill>
              <a:srgbClr val="EA4800"/>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Customer engagement-Whimsy </a:t>
              </a:r>
              <a:r>
                <a:rPr lang="en-US" altLang="zh-TW" sz="2000" dirty="0"/>
                <a:t>and Personality</a:t>
              </a:r>
              <a:endParaRPr lang="zh-TW" altLang="en-US" sz="2000" dirty="0"/>
            </a:p>
          </p:txBody>
        </p:sp>
        <p:sp>
          <p:nvSpPr>
            <p:cNvPr id="12" name="矩形 11"/>
            <p:cNvSpPr/>
            <p:nvPr/>
          </p:nvSpPr>
          <p:spPr>
            <a:xfrm>
              <a:off x="834427" y="4890193"/>
              <a:ext cx="3076765" cy="1085054"/>
            </a:xfrm>
            <a:prstGeom prst="rect">
              <a:avLst/>
            </a:prstGeom>
            <a:solidFill>
              <a:schemeClr val="bg1"/>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mj-ea"/>
                  <a:ea typeface="+mj-ea"/>
                </a:rPr>
                <a:t>員工和品牌大使在公司部落格上訴說他們的故事，由真實照片與真誠意見的分享，以平易近人的方式傳達公司的熱情。</a:t>
              </a:r>
              <a:endParaRPr lang="zh-TW" altLang="en-US" dirty="0">
                <a:solidFill>
                  <a:schemeClr val="tx1"/>
                </a:solidFill>
                <a:latin typeface="+mj-ea"/>
                <a:ea typeface="+mj-ea"/>
              </a:endParaRPr>
            </a:p>
          </p:txBody>
        </p:sp>
      </p:grpSp>
      <p:grpSp>
        <p:nvGrpSpPr>
          <p:cNvPr id="13" name="群組 12"/>
          <p:cNvGrpSpPr/>
          <p:nvPr/>
        </p:nvGrpSpPr>
        <p:grpSpPr>
          <a:xfrm>
            <a:off x="5970298" y="2010832"/>
            <a:ext cx="3600000" cy="1933014"/>
            <a:chOff x="834427" y="4551676"/>
            <a:chExt cx="3467086" cy="1520983"/>
          </a:xfrm>
        </p:grpSpPr>
        <p:sp>
          <p:nvSpPr>
            <p:cNvPr id="15" name="矩形 14"/>
            <p:cNvSpPr/>
            <p:nvPr/>
          </p:nvSpPr>
          <p:spPr>
            <a:xfrm>
              <a:off x="834427" y="4890193"/>
              <a:ext cx="3467086" cy="1182466"/>
            </a:xfrm>
            <a:prstGeom prst="rect">
              <a:avLst/>
            </a:prstGeom>
            <a:solidFill>
              <a:schemeClr val="bg1"/>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mj-ea"/>
                  <a:ea typeface="+mj-ea"/>
                </a:rPr>
                <a:t>向外透露供應鏈細節的原因：一是盡可能維持環境敏感度；二是激勵其他公司跟進，以減少對環境的衝擊。</a:t>
              </a:r>
              <a:endParaRPr lang="zh-TW" altLang="en-US" dirty="0">
                <a:solidFill>
                  <a:schemeClr val="tx1"/>
                </a:solidFill>
                <a:latin typeface="+mj-ea"/>
                <a:ea typeface="+mj-ea"/>
              </a:endParaRPr>
            </a:p>
          </p:txBody>
        </p:sp>
        <p:sp>
          <p:nvSpPr>
            <p:cNvPr id="14" name="矩形 13"/>
            <p:cNvSpPr/>
            <p:nvPr/>
          </p:nvSpPr>
          <p:spPr>
            <a:xfrm>
              <a:off x="838200" y="4551676"/>
              <a:ext cx="3463312" cy="405544"/>
            </a:xfrm>
            <a:prstGeom prst="rect">
              <a:avLst/>
            </a:prstGeom>
            <a:solidFill>
              <a:srgbClr val="EA4800"/>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Brand - Transparency</a:t>
              </a:r>
              <a:endParaRPr lang="zh-TW" altLang="en-US" sz="2000" dirty="0"/>
            </a:p>
          </p:txBody>
        </p:sp>
      </p:grpSp>
      <p:sp>
        <p:nvSpPr>
          <p:cNvPr id="16" name="加號 15"/>
          <p:cNvSpPr/>
          <p:nvPr/>
        </p:nvSpPr>
        <p:spPr>
          <a:xfrm>
            <a:off x="5443254" y="2915139"/>
            <a:ext cx="464112" cy="472947"/>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17" name="加號 16"/>
          <p:cNvSpPr/>
          <p:nvPr/>
        </p:nvSpPr>
        <p:spPr>
          <a:xfrm>
            <a:off x="9691917" y="2955975"/>
            <a:ext cx="464112" cy="472947"/>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000"/>
          </a:p>
        </p:txBody>
      </p:sp>
      <p:sp>
        <p:nvSpPr>
          <p:cNvPr id="18" name="加號 17"/>
          <p:cNvSpPr/>
          <p:nvPr/>
        </p:nvSpPr>
        <p:spPr>
          <a:xfrm>
            <a:off x="5380322" y="5085485"/>
            <a:ext cx="510048" cy="472947"/>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95769242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群組 8"/>
          <p:cNvGrpSpPr/>
          <p:nvPr/>
        </p:nvGrpSpPr>
        <p:grpSpPr>
          <a:xfrm>
            <a:off x="6018261" y="2025528"/>
            <a:ext cx="3600000" cy="1977160"/>
            <a:chOff x="8327679" y="2254312"/>
            <a:chExt cx="3199646" cy="1520983"/>
          </a:xfrm>
        </p:grpSpPr>
        <p:sp>
          <p:nvSpPr>
            <p:cNvPr id="10" name="矩形 9"/>
            <p:cNvSpPr/>
            <p:nvPr/>
          </p:nvSpPr>
          <p:spPr>
            <a:xfrm>
              <a:off x="8327679" y="2254312"/>
              <a:ext cx="3195873" cy="425514"/>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Product performance-Engaging </a:t>
              </a:r>
              <a:r>
                <a:rPr lang="en-US" altLang="zh-TW" sz="2000" dirty="0"/>
                <a:t>Functionality</a:t>
              </a:r>
              <a:endParaRPr lang="zh-TW" altLang="en-US" sz="2000" dirty="0"/>
            </a:p>
          </p:txBody>
        </p:sp>
        <p:sp>
          <p:nvSpPr>
            <p:cNvPr id="11" name="矩形 10"/>
            <p:cNvSpPr/>
            <p:nvPr/>
          </p:nvSpPr>
          <p:spPr>
            <a:xfrm>
              <a:off x="8327679" y="2679826"/>
              <a:ext cx="3199646" cy="1095469"/>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Provide an unexpected or newsworthy experiential; component that elevates the customer interaction.</a:t>
              </a:r>
              <a:endParaRPr lang="zh-TW" altLang="en-US" sz="2000" dirty="0">
                <a:solidFill>
                  <a:schemeClr val="tx1"/>
                </a:solidFill>
              </a:endParaRPr>
            </a:p>
          </p:txBody>
        </p:sp>
      </p:grpSp>
      <p:grpSp>
        <p:nvGrpSpPr>
          <p:cNvPr id="18" name="群組 17"/>
          <p:cNvGrpSpPr/>
          <p:nvPr/>
        </p:nvGrpSpPr>
        <p:grpSpPr>
          <a:xfrm>
            <a:off x="1781091" y="2007377"/>
            <a:ext cx="3600000" cy="1977160"/>
            <a:chOff x="8327679" y="2254312"/>
            <a:chExt cx="3199646" cy="1520983"/>
          </a:xfrm>
        </p:grpSpPr>
        <p:sp>
          <p:nvSpPr>
            <p:cNvPr id="19" name="矩形 18"/>
            <p:cNvSpPr/>
            <p:nvPr/>
          </p:nvSpPr>
          <p:spPr>
            <a:xfrm>
              <a:off x="8327679" y="2254312"/>
              <a:ext cx="3195873" cy="425514"/>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Product performance- Ease </a:t>
              </a:r>
              <a:r>
                <a:rPr lang="en-US" altLang="zh-TW" sz="2000" dirty="0"/>
                <a:t>of use</a:t>
              </a:r>
              <a:endParaRPr lang="zh-TW" altLang="en-US" sz="2000" dirty="0"/>
            </a:p>
          </p:txBody>
        </p:sp>
        <p:sp>
          <p:nvSpPr>
            <p:cNvPr id="20" name="矩形 19"/>
            <p:cNvSpPr/>
            <p:nvPr/>
          </p:nvSpPr>
          <p:spPr>
            <a:xfrm>
              <a:off x="8327679" y="2679826"/>
              <a:ext cx="3199646" cy="1095469"/>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Make your product simple, intuitive and comfortable to use.</a:t>
              </a:r>
              <a:endParaRPr lang="zh-TW" altLang="en-US" sz="2000" dirty="0">
                <a:solidFill>
                  <a:schemeClr val="tx1"/>
                </a:solidFill>
              </a:endParaRPr>
            </a:p>
          </p:txBody>
        </p:sp>
      </p:grpSp>
      <p:grpSp>
        <p:nvGrpSpPr>
          <p:cNvPr id="15" name="群組 14"/>
          <p:cNvGrpSpPr/>
          <p:nvPr/>
        </p:nvGrpSpPr>
        <p:grpSpPr>
          <a:xfrm>
            <a:off x="1781091" y="4279255"/>
            <a:ext cx="3600000" cy="1977160"/>
            <a:chOff x="834427" y="4551676"/>
            <a:chExt cx="3199646" cy="1520983"/>
          </a:xfrm>
        </p:grpSpPr>
        <p:sp>
          <p:nvSpPr>
            <p:cNvPr id="16" name="矩形 15"/>
            <p:cNvSpPr/>
            <p:nvPr/>
          </p:nvSpPr>
          <p:spPr>
            <a:xfrm>
              <a:off x="834427" y="4551676"/>
              <a:ext cx="3199646" cy="425514"/>
            </a:xfrm>
            <a:prstGeom prst="rect">
              <a:avLst/>
            </a:prstGeom>
            <a:solidFill>
              <a:srgbClr val="EA4800"/>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Experience Simplification</a:t>
              </a:r>
              <a:endParaRPr lang="zh-TW" altLang="en-US" sz="2000" dirty="0"/>
            </a:p>
          </p:txBody>
        </p:sp>
        <p:sp>
          <p:nvSpPr>
            <p:cNvPr id="17" name="矩形 16"/>
            <p:cNvSpPr/>
            <p:nvPr/>
          </p:nvSpPr>
          <p:spPr>
            <a:xfrm>
              <a:off x="834427" y="4977190"/>
              <a:ext cx="3199646" cy="1095469"/>
            </a:xfrm>
            <a:prstGeom prst="rect">
              <a:avLst/>
            </a:prstGeom>
            <a:solidFill>
              <a:schemeClr val="bg1"/>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Reduce complexity and focus on delivering specific experiences exceptionally well.</a:t>
              </a:r>
              <a:endParaRPr lang="zh-TW" altLang="en-US" sz="2000" dirty="0">
                <a:solidFill>
                  <a:schemeClr val="tx1"/>
                </a:solidFill>
              </a:endParaRPr>
            </a:p>
          </p:txBody>
        </p:sp>
      </p:grpSp>
      <p:grpSp>
        <p:nvGrpSpPr>
          <p:cNvPr id="24" name="群組 23"/>
          <p:cNvGrpSpPr/>
          <p:nvPr/>
        </p:nvGrpSpPr>
        <p:grpSpPr>
          <a:xfrm>
            <a:off x="6018261" y="4279255"/>
            <a:ext cx="3600000" cy="1977160"/>
            <a:chOff x="834427" y="4551676"/>
            <a:chExt cx="3199646" cy="1520983"/>
          </a:xfrm>
        </p:grpSpPr>
        <p:sp>
          <p:nvSpPr>
            <p:cNvPr id="25" name="矩形 24"/>
            <p:cNvSpPr/>
            <p:nvPr/>
          </p:nvSpPr>
          <p:spPr>
            <a:xfrm>
              <a:off x="838200" y="4551676"/>
              <a:ext cx="3195873" cy="425514"/>
            </a:xfrm>
            <a:prstGeom prst="rect">
              <a:avLst/>
            </a:prstGeom>
            <a:solidFill>
              <a:srgbClr val="EA4800"/>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Customer engagement-Whimsy </a:t>
              </a:r>
              <a:r>
                <a:rPr lang="en-US" altLang="zh-TW" sz="2000" dirty="0"/>
                <a:t>and Personality</a:t>
              </a:r>
              <a:endParaRPr lang="zh-TW" altLang="en-US" sz="2000" dirty="0"/>
            </a:p>
          </p:txBody>
        </p:sp>
        <p:sp>
          <p:nvSpPr>
            <p:cNvPr id="26" name="矩形 25"/>
            <p:cNvSpPr/>
            <p:nvPr/>
          </p:nvSpPr>
          <p:spPr>
            <a:xfrm>
              <a:off x="834427" y="4977190"/>
              <a:ext cx="3199646" cy="1095469"/>
            </a:xfrm>
            <a:prstGeom prst="rect">
              <a:avLst/>
            </a:prstGeom>
            <a:solidFill>
              <a:schemeClr val="bg1"/>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Humanize your offering with small flourishes of on-brand, on-message ways of seeming alive.</a:t>
              </a:r>
              <a:endParaRPr lang="zh-TW" altLang="en-US" sz="2000" dirty="0">
                <a:solidFill>
                  <a:schemeClr val="tx1"/>
                </a:solidFill>
              </a:endParaRPr>
            </a:p>
          </p:txBody>
        </p:sp>
      </p:grpSp>
      <p:sp>
        <p:nvSpPr>
          <p:cNvPr id="27" name="加號 26"/>
          <p:cNvSpPr/>
          <p:nvPr/>
        </p:nvSpPr>
        <p:spPr>
          <a:xfrm>
            <a:off x="5470582" y="2837414"/>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28" name="加號 27"/>
          <p:cNvSpPr/>
          <p:nvPr/>
        </p:nvSpPr>
        <p:spPr>
          <a:xfrm>
            <a:off x="9811812" y="2801633"/>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29" name="加號 28"/>
          <p:cNvSpPr/>
          <p:nvPr/>
        </p:nvSpPr>
        <p:spPr>
          <a:xfrm>
            <a:off x="5475764" y="5178859"/>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21" name="標題 1"/>
          <p:cNvSpPr txBox="1">
            <a:spLocks/>
          </p:cNvSpPr>
          <p:nvPr/>
        </p:nvSpPr>
        <p:spPr>
          <a:xfrm>
            <a:off x="829962" y="433884"/>
            <a:ext cx="10515600" cy="117679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ts val="2300"/>
              </a:lnSpc>
            </a:pPr>
            <a:r>
              <a:rPr lang="en-US" altLang="zh-TW" sz="4400" b="1" dirty="0">
                <a:solidFill>
                  <a:srgbClr val="F26321"/>
                </a:solidFill>
              </a:rPr>
              <a:t>Simplification</a:t>
            </a:r>
            <a:r>
              <a:rPr lang="en-US" altLang="zh-CN" sz="2400" b="1" dirty="0">
                <a:solidFill>
                  <a:srgbClr val="F26321"/>
                </a:solidFill>
              </a:rPr>
              <a:t/>
            </a:r>
            <a:br>
              <a:rPr lang="en-US" altLang="zh-CN" sz="2400" b="1" dirty="0">
                <a:solidFill>
                  <a:srgbClr val="F26321"/>
                </a:solidFill>
              </a:rPr>
            </a:br>
            <a:r>
              <a:rPr lang="en-US" altLang="zh-TW" sz="2400" dirty="0">
                <a:solidFill>
                  <a:srgbClr val="F26321"/>
                </a:solidFill>
              </a:rPr>
              <a:t>Radically ease the complicated, nagging, or arcane for customers—allowing</a:t>
            </a:r>
            <a:r>
              <a:rPr lang="zh-TW" altLang="en-US" sz="2400" dirty="0">
                <a:solidFill>
                  <a:srgbClr val="F26321"/>
                </a:solidFill>
              </a:rPr>
              <a:t> </a:t>
            </a:r>
            <a:r>
              <a:rPr lang="en-US" altLang="zh-TW" sz="2400" dirty="0">
                <a:solidFill>
                  <a:srgbClr val="F26321"/>
                </a:solidFill>
              </a:rPr>
              <a:t>them</a:t>
            </a:r>
            <a:r>
              <a:rPr lang="zh-TW" altLang="en-US" sz="2400" dirty="0">
                <a:solidFill>
                  <a:srgbClr val="F26321"/>
                </a:solidFill>
              </a:rPr>
              <a:t> </a:t>
            </a:r>
            <a:r>
              <a:rPr lang="en-US" altLang="zh-TW" sz="2400" dirty="0">
                <a:solidFill>
                  <a:srgbClr val="F26321"/>
                </a:solidFill>
              </a:rPr>
              <a:t>to</a:t>
            </a:r>
            <a:r>
              <a:rPr lang="zh-TW" altLang="en-US" sz="2400" dirty="0">
                <a:solidFill>
                  <a:srgbClr val="F26321"/>
                </a:solidFill>
              </a:rPr>
              <a:t> </a:t>
            </a:r>
            <a:r>
              <a:rPr lang="en-US" altLang="zh-TW" sz="2400" dirty="0">
                <a:solidFill>
                  <a:srgbClr val="F26321"/>
                </a:solidFill>
              </a:rPr>
              <a:t>accomplish</a:t>
            </a:r>
            <a:r>
              <a:rPr lang="zh-TW" altLang="en-US" sz="2400" dirty="0">
                <a:solidFill>
                  <a:srgbClr val="F26321"/>
                </a:solidFill>
              </a:rPr>
              <a:t> </a:t>
            </a:r>
            <a:r>
              <a:rPr lang="en-US" altLang="zh-TW" sz="2400" dirty="0">
                <a:solidFill>
                  <a:srgbClr val="F26321"/>
                </a:solidFill>
              </a:rPr>
              <a:t>things they simply couldn’t have done before.</a:t>
            </a:r>
            <a:endParaRPr lang="zh-TW" altLang="en-US" sz="2400" dirty="0">
              <a:solidFill>
                <a:srgbClr val="F26321"/>
              </a:solidFill>
            </a:endParaRPr>
          </a:p>
        </p:txBody>
      </p:sp>
    </p:spTree>
    <p:extLst>
      <p:ext uri="{BB962C8B-B14F-4D97-AF65-F5344CB8AC3E}">
        <p14:creationId xmlns:p14="http://schemas.microsoft.com/office/powerpoint/2010/main" val="250895061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群組 8"/>
          <p:cNvGrpSpPr/>
          <p:nvPr/>
        </p:nvGrpSpPr>
        <p:grpSpPr>
          <a:xfrm>
            <a:off x="6018261" y="2025528"/>
            <a:ext cx="3600000" cy="1977160"/>
            <a:chOff x="8327679" y="2254312"/>
            <a:chExt cx="3199646" cy="1520983"/>
          </a:xfrm>
        </p:grpSpPr>
        <p:sp>
          <p:nvSpPr>
            <p:cNvPr id="10" name="矩形 9"/>
            <p:cNvSpPr/>
            <p:nvPr/>
          </p:nvSpPr>
          <p:spPr>
            <a:xfrm>
              <a:off x="8327679" y="2254312"/>
              <a:ext cx="3195873" cy="425514"/>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Product performance- Engaging </a:t>
              </a:r>
              <a:r>
                <a:rPr lang="en-US" altLang="zh-TW" sz="2000" dirty="0"/>
                <a:t>Functionality</a:t>
              </a:r>
              <a:endParaRPr lang="zh-TW" altLang="en-US" sz="2000" dirty="0"/>
            </a:p>
          </p:txBody>
        </p:sp>
        <p:sp>
          <p:nvSpPr>
            <p:cNvPr id="11" name="矩形 10"/>
            <p:cNvSpPr/>
            <p:nvPr/>
          </p:nvSpPr>
          <p:spPr>
            <a:xfrm>
              <a:off x="8327679" y="2679826"/>
              <a:ext cx="3199646" cy="1095469"/>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mj-ea"/>
                  <a:ea typeface="+mj-ea"/>
                </a:rPr>
                <a:t>設計逼真易用的玩家與遊戲的互動方式。</a:t>
              </a:r>
              <a:endParaRPr lang="zh-TW" altLang="en-US" dirty="0">
                <a:solidFill>
                  <a:schemeClr val="tx1"/>
                </a:solidFill>
                <a:latin typeface="+mj-ea"/>
                <a:ea typeface="+mj-ea"/>
              </a:endParaRPr>
            </a:p>
          </p:txBody>
        </p:sp>
      </p:grpSp>
      <p:grpSp>
        <p:nvGrpSpPr>
          <p:cNvPr id="18" name="群組 17"/>
          <p:cNvGrpSpPr/>
          <p:nvPr/>
        </p:nvGrpSpPr>
        <p:grpSpPr>
          <a:xfrm>
            <a:off x="1781091" y="2007377"/>
            <a:ext cx="3600000" cy="1977160"/>
            <a:chOff x="8327679" y="2254312"/>
            <a:chExt cx="3199646" cy="1520983"/>
          </a:xfrm>
        </p:grpSpPr>
        <p:sp>
          <p:nvSpPr>
            <p:cNvPr id="19" name="矩形 18"/>
            <p:cNvSpPr/>
            <p:nvPr/>
          </p:nvSpPr>
          <p:spPr>
            <a:xfrm>
              <a:off x="8327679" y="2254312"/>
              <a:ext cx="3195873" cy="425514"/>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Product performance- Ease </a:t>
              </a:r>
              <a:r>
                <a:rPr lang="en-US" altLang="zh-TW" sz="2000" dirty="0"/>
                <a:t>of use</a:t>
              </a:r>
              <a:endParaRPr lang="zh-TW" altLang="en-US" sz="2000" dirty="0"/>
            </a:p>
          </p:txBody>
        </p:sp>
        <p:sp>
          <p:nvSpPr>
            <p:cNvPr id="20" name="矩形 19"/>
            <p:cNvSpPr/>
            <p:nvPr/>
          </p:nvSpPr>
          <p:spPr>
            <a:xfrm>
              <a:off x="8327679" y="2679826"/>
              <a:ext cx="3199646" cy="1095469"/>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mj-ea"/>
                  <a:ea typeface="+mj-ea"/>
                </a:rPr>
                <a:t>遊戲機的介面非常簡潔，不分老少都能輕易操作。</a:t>
              </a:r>
              <a:endParaRPr lang="zh-TW" altLang="en-US" dirty="0">
                <a:solidFill>
                  <a:schemeClr val="tx1"/>
                </a:solidFill>
                <a:latin typeface="+mj-ea"/>
                <a:ea typeface="+mj-ea"/>
              </a:endParaRPr>
            </a:p>
          </p:txBody>
        </p:sp>
      </p:grpSp>
      <p:grpSp>
        <p:nvGrpSpPr>
          <p:cNvPr id="15" name="群組 14"/>
          <p:cNvGrpSpPr/>
          <p:nvPr/>
        </p:nvGrpSpPr>
        <p:grpSpPr>
          <a:xfrm>
            <a:off x="1781091" y="4279255"/>
            <a:ext cx="3600000" cy="1977160"/>
            <a:chOff x="834427" y="4551676"/>
            <a:chExt cx="3199646" cy="1520983"/>
          </a:xfrm>
        </p:grpSpPr>
        <p:sp>
          <p:nvSpPr>
            <p:cNvPr id="16" name="矩形 15"/>
            <p:cNvSpPr/>
            <p:nvPr/>
          </p:nvSpPr>
          <p:spPr>
            <a:xfrm>
              <a:off x="834427" y="4551676"/>
              <a:ext cx="3199646" cy="425514"/>
            </a:xfrm>
            <a:prstGeom prst="rect">
              <a:avLst/>
            </a:prstGeom>
            <a:solidFill>
              <a:srgbClr val="EA4800"/>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t>Customer engagement- Experience </a:t>
              </a:r>
              <a:r>
                <a:rPr lang="en-US" altLang="zh-TW" sz="2000" dirty="0"/>
                <a:t>Simplification</a:t>
              </a:r>
              <a:endParaRPr lang="zh-TW" altLang="en-US" sz="2000" dirty="0"/>
            </a:p>
          </p:txBody>
        </p:sp>
        <p:sp>
          <p:nvSpPr>
            <p:cNvPr id="17" name="矩形 16"/>
            <p:cNvSpPr/>
            <p:nvPr/>
          </p:nvSpPr>
          <p:spPr>
            <a:xfrm>
              <a:off x="834427" y="4977190"/>
              <a:ext cx="3199646" cy="1095469"/>
            </a:xfrm>
            <a:prstGeom prst="rect">
              <a:avLst/>
            </a:prstGeom>
            <a:solidFill>
              <a:schemeClr val="bg1"/>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latin typeface="+mj-ea"/>
                  <a:ea typeface="+mj-ea"/>
                </a:rPr>
                <a:t>W</a:t>
              </a:r>
              <a:r>
                <a:rPr lang="en-US" altLang="zh-CN" dirty="0">
                  <a:solidFill>
                    <a:schemeClr val="tx1"/>
                  </a:solidFill>
                  <a:latin typeface="+mj-ea"/>
                  <a:ea typeface="+mj-ea"/>
                </a:rPr>
                <a:t>ii</a:t>
              </a:r>
              <a:r>
                <a:rPr lang="zh-CN" altLang="en-US" dirty="0">
                  <a:solidFill>
                    <a:schemeClr val="tx1"/>
                  </a:solidFill>
                  <a:latin typeface="+mj-ea"/>
                  <a:ea typeface="+mj-ea"/>
                </a:rPr>
                <a:t>以簡單的遊戲爲家庭和社羣帶來樂趣，打入原本對複雜遊戲平臺美譽興趣的新市場，甚至變成一些養老院的特色，連老人也愛上這些遊戲。</a:t>
              </a:r>
              <a:endParaRPr lang="zh-TW" altLang="en-US" dirty="0">
                <a:solidFill>
                  <a:schemeClr val="tx1"/>
                </a:solidFill>
                <a:latin typeface="+mj-ea"/>
                <a:ea typeface="+mj-ea"/>
              </a:endParaRPr>
            </a:p>
          </p:txBody>
        </p:sp>
      </p:grpSp>
      <p:grpSp>
        <p:nvGrpSpPr>
          <p:cNvPr id="24" name="群組 23"/>
          <p:cNvGrpSpPr/>
          <p:nvPr/>
        </p:nvGrpSpPr>
        <p:grpSpPr>
          <a:xfrm>
            <a:off x="6018261" y="4279255"/>
            <a:ext cx="3600000" cy="1977160"/>
            <a:chOff x="834427" y="4551676"/>
            <a:chExt cx="3199646" cy="1520983"/>
          </a:xfrm>
        </p:grpSpPr>
        <p:sp>
          <p:nvSpPr>
            <p:cNvPr id="25" name="矩形 24"/>
            <p:cNvSpPr/>
            <p:nvPr/>
          </p:nvSpPr>
          <p:spPr>
            <a:xfrm>
              <a:off x="838200" y="4551676"/>
              <a:ext cx="3195873" cy="425514"/>
            </a:xfrm>
            <a:prstGeom prst="rect">
              <a:avLst/>
            </a:prstGeom>
            <a:solidFill>
              <a:srgbClr val="EA4800"/>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t>Customer engagement- Whimsy </a:t>
              </a:r>
              <a:r>
                <a:rPr lang="en-US" altLang="zh-TW" sz="2000" dirty="0"/>
                <a:t>and Personality</a:t>
              </a:r>
              <a:endParaRPr lang="zh-TW" altLang="en-US" sz="2000" dirty="0"/>
            </a:p>
          </p:txBody>
        </p:sp>
        <p:sp>
          <p:nvSpPr>
            <p:cNvPr id="26" name="矩形 25"/>
            <p:cNvSpPr/>
            <p:nvPr/>
          </p:nvSpPr>
          <p:spPr>
            <a:xfrm>
              <a:off x="834427" y="4977190"/>
              <a:ext cx="3199646" cy="1095469"/>
            </a:xfrm>
            <a:prstGeom prst="rect">
              <a:avLst/>
            </a:prstGeom>
            <a:solidFill>
              <a:schemeClr val="bg1"/>
            </a:solidFill>
            <a:ln>
              <a:solidFill>
                <a:srgbClr val="EA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mj-ea"/>
                  <a:ea typeface="+mj-ea"/>
                </a:rPr>
                <a:t>玩家開始玩</a:t>
              </a:r>
              <a:r>
                <a:rPr lang="en-US" altLang="zh-CN" dirty="0">
                  <a:solidFill>
                    <a:schemeClr val="tx1"/>
                  </a:solidFill>
                  <a:latin typeface="+mj-ea"/>
                  <a:ea typeface="+mj-ea"/>
                </a:rPr>
                <a:t>Wii</a:t>
              </a:r>
              <a:r>
                <a:rPr lang="zh-CN" altLang="en-US" dirty="0">
                  <a:solidFill>
                    <a:schemeClr val="tx1"/>
                  </a:solidFill>
                  <a:latin typeface="+mj-ea"/>
                  <a:ea typeface="+mj-ea"/>
                </a:rPr>
                <a:t>時，可以先爲自己設計一個虛擬身份，這些角色讓整個遊戲平臺更加生動。</a:t>
              </a:r>
              <a:endParaRPr lang="zh-TW" altLang="en-US" dirty="0">
                <a:solidFill>
                  <a:schemeClr val="tx1"/>
                </a:solidFill>
                <a:latin typeface="+mj-ea"/>
                <a:ea typeface="+mj-ea"/>
              </a:endParaRPr>
            </a:p>
          </p:txBody>
        </p:sp>
      </p:grpSp>
      <p:sp>
        <p:nvSpPr>
          <p:cNvPr id="27" name="加號 26"/>
          <p:cNvSpPr/>
          <p:nvPr/>
        </p:nvSpPr>
        <p:spPr>
          <a:xfrm>
            <a:off x="5470582" y="2837414"/>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28" name="加號 27"/>
          <p:cNvSpPr/>
          <p:nvPr/>
        </p:nvSpPr>
        <p:spPr>
          <a:xfrm>
            <a:off x="9811812" y="2801633"/>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29" name="加號 28"/>
          <p:cNvSpPr/>
          <p:nvPr/>
        </p:nvSpPr>
        <p:spPr>
          <a:xfrm>
            <a:off x="5475764" y="5178859"/>
            <a:ext cx="443619" cy="470781"/>
          </a:xfrm>
          <a:prstGeom prst="mathPlus">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21" name="標題 1"/>
          <p:cNvSpPr txBox="1">
            <a:spLocks/>
          </p:cNvSpPr>
          <p:nvPr/>
        </p:nvSpPr>
        <p:spPr>
          <a:xfrm>
            <a:off x="854676" y="552865"/>
            <a:ext cx="10515600" cy="117679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altLang="zh-TW" sz="4400" b="1" dirty="0" smtClean="0">
                <a:solidFill>
                  <a:srgbClr val="F26321"/>
                </a:solidFill>
              </a:rPr>
              <a:t>Simplification:</a:t>
            </a:r>
            <a:r>
              <a:rPr lang="en-US" altLang="zh-CN" sz="2400" dirty="0">
                <a:solidFill>
                  <a:srgbClr val="F26321"/>
                </a:solidFill>
                <a:latin typeface="微軟正黑體" panose="020B0604030504040204" pitchFamily="34" charset="-120"/>
                <a:ea typeface="微軟正黑體" panose="020B0604030504040204" pitchFamily="34" charset="-120"/>
              </a:rPr>
              <a:t> </a:t>
            </a:r>
            <a:r>
              <a:rPr lang="en-US" altLang="zh-CN" sz="4400" dirty="0">
                <a:solidFill>
                  <a:srgbClr val="F26321"/>
                </a:solidFill>
                <a:latin typeface="微軟正黑體" panose="020B0604030504040204" pitchFamily="34" charset="-120"/>
                <a:ea typeface="微軟正黑體" panose="020B0604030504040204" pitchFamily="34" charset="-120"/>
              </a:rPr>
              <a:t>Wii</a:t>
            </a:r>
            <a:r>
              <a:rPr lang="en-US" altLang="zh-CN" sz="2400" b="1" dirty="0">
                <a:solidFill>
                  <a:srgbClr val="F26321"/>
                </a:solidFill>
              </a:rPr>
              <a:t/>
            </a:r>
            <a:br>
              <a:rPr lang="en-US" altLang="zh-CN" sz="2400" b="1" dirty="0">
                <a:solidFill>
                  <a:srgbClr val="F26321"/>
                </a:solidFill>
              </a:rPr>
            </a:br>
            <a:r>
              <a:rPr lang="en-US" altLang="zh-TW" sz="2000" dirty="0">
                <a:solidFill>
                  <a:srgbClr val="F26321"/>
                </a:solidFill>
                <a:latin typeface="微軟正黑體" panose="020B0604030504040204" pitchFamily="34" charset="-120"/>
                <a:ea typeface="微軟正黑體" panose="020B0604030504040204" pitchFamily="34" charset="-120"/>
              </a:rPr>
              <a:t>2006</a:t>
            </a:r>
            <a:r>
              <a:rPr lang="zh-CN" altLang="en-US" sz="2000" dirty="0">
                <a:solidFill>
                  <a:srgbClr val="F26321"/>
                </a:solidFill>
                <a:latin typeface="微軟正黑體" panose="020B0604030504040204" pitchFamily="34" charset="-120"/>
                <a:ea typeface="微軟正黑體" panose="020B0604030504040204" pitchFamily="34" charset="-120"/>
              </a:rPr>
              <a:t>年，</a:t>
            </a:r>
            <a:r>
              <a:rPr lang="en-US" altLang="zh-CN" sz="2000" dirty="0">
                <a:solidFill>
                  <a:srgbClr val="F26321"/>
                </a:solidFill>
                <a:latin typeface="微軟正黑體" panose="020B0604030504040204" pitchFamily="34" charset="-120"/>
                <a:ea typeface="微軟正黑體" panose="020B0604030504040204" pitchFamily="34" charset="-120"/>
              </a:rPr>
              <a:t>Wii</a:t>
            </a:r>
            <a:r>
              <a:rPr lang="zh-CN" altLang="en-US" sz="2000" dirty="0">
                <a:solidFill>
                  <a:srgbClr val="F26321"/>
                </a:solidFill>
                <a:latin typeface="微軟正黑體" panose="020B0604030504040204" pitchFamily="34" charset="-120"/>
                <a:ea typeface="微軟正黑體" panose="020B0604030504040204" pitchFamily="34" charset="-120"/>
              </a:rPr>
              <a:t>剛上市時看起來對索尼</a:t>
            </a:r>
            <a:r>
              <a:rPr lang="en-US" altLang="zh-CN" sz="2000" dirty="0">
                <a:solidFill>
                  <a:srgbClr val="F26321"/>
                </a:solidFill>
                <a:latin typeface="微軟正黑體" panose="020B0604030504040204" pitchFamily="34" charset="-120"/>
                <a:ea typeface="微軟正黑體" panose="020B0604030504040204" pitchFamily="34" charset="-120"/>
              </a:rPr>
              <a:t>PlayStation</a:t>
            </a:r>
            <a:r>
              <a:rPr lang="zh-CN" altLang="en-US" sz="2000" dirty="0">
                <a:solidFill>
                  <a:srgbClr val="F26321"/>
                </a:solidFill>
                <a:latin typeface="微軟正黑體" panose="020B0604030504040204" pitchFamily="34" charset="-120"/>
                <a:ea typeface="微軟正黑體" panose="020B0604030504040204" pitchFamily="34" charset="-120"/>
              </a:rPr>
              <a:t>或微軟</a:t>
            </a:r>
            <a:r>
              <a:rPr lang="en-US" altLang="zh-CN" sz="2000" dirty="0">
                <a:solidFill>
                  <a:srgbClr val="F26321"/>
                </a:solidFill>
                <a:latin typeface="微軟正黑體" panose="020B0604030504040204" pitchFamily="34" charset="-120"/>
                <a:ea typeface="微軟正黑體" panose="020B0604030504040204" pitchFamily="34" charset="-120"/>
              </a:rPr>
              <a:t>Xbox</a:t>
            </a:r>
            <a:r>
              <a:rPr lang="zh-CN" altLang="en-US" sz="2000" dirty="0">
                <a:solidFill>
                  <a:srgbClr val="F26321"/>
                </a:solidFill>
                <a:latin typeface="微軟正黑體" panose="020B0604030504040204" pitchFamily="34" charset="-120"/>
                <a:ea typeface="微軟正黑體" panose="020B0604030504040204" pitchFamily="34" charset="-120"/>
              </a:rPr>
              <a:t>毫無威脅，但</a:t>
            </a:r>
            <a:r>
              <a:rPr lang="en-US" altLang="zh-CN" sz="2000" dirty="0">
                <a:solidFill>
                  <a:srgbClr val="F26321"/>
                </a:solidFill>
                <a:latin typeface="微軟正黑體" panose="020B0604030504040204" pitchFamily="34" charset="-120"/>
                <a:ea typeface="微軟正黑體" panose="020B0604030504040204" pitchFamily="34" charset="-120"/>
              </a:rPr>
              <a:t>Wii</a:t>
            </a:r>
            <a:r>
              <a:rPr lang="zh-CN" altLang="en-US" sz="2000" dirty="0">
                <a:solidFill>
                  <a:srgbClr val="F26321"/>
                </a:solidFill>
                <a:latin typeface="微軟正黑體" panose="020B0604030504040204" pitchFamily="34" charset="-120"/>
                <a:ea typeface="微軟正黑體" panose="020B0604030504040204" pitchFamily="34" charset="-120"/>
              </a:rPr>
              <a:t>靠簡單的圖像與動作感應控制器，一推出就風靡一時，開賣第一週就創下</a:t>
            </a:r>
            <a:r>
              <a:rPr lang="en-US" altLang="zh-CN" sz="2000" dirty="0">
                <a:solidFill>
                  <a:srgbClr val="F26321"/>
                </a:solidFill>
                <a:latin typeface="微軟正黑體" panose="020B0604030504040204" pitchFamily="34" charset="-120"/>
                <a:ea typeface="微軟正黑體" panose="020B0604030504040204" pitchFamily="34" charset="-120"/>
              </a:rPr>
              <a:t>1.9</a:t>
            </a:r>
            <a:r>
              <a:rPr lang="zh-CN" altLang="en-US" sz="2000" dirty="0">
                <a:solidFill>
                  <a:srgbClr val="F26321"/>
                </a:solidFill>
                <a:latin typeface="微軟正黑體" panose="020B0604030504040204" pitchFamily="34" charset="-120"/>
                <a:ea typeface="微軟正黑體" panose="020B0604030504040204" pitchFamily="34" charset="-120"/>
              </a:rPr>
              <a:t>億美元的銷售佳績。</a:t>
            </a:r>
            <a:endParaRPr lang="zh-TW" altLang="en-US" sz="2000" dirty="0">
              <a:solidFill>
                <a:srgbClr val="F2632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530190891"/>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7" name="內容版面配置區 6"/>
          <p:cNvGraphicFramePr>
            <a:graphicFrameLocks noGrp="1"/>
          </p:cNvGraphicFramePr>
          <p:nvPr>
            <p:ph idx="1"/>
            <p:extLst/>
          </p:nvPr>
        </p:nvGraphicFramePr>
        <p:xfrm>
          <a:off x="114300" y="177800"/>
          <a:ext cx="11896725" cy="6450389"/>
        </p:xfrm>
        <a:graphic>
          <a:graphicData uri="http://schemas.openxmlformats.org/drawingml/2006/table">
            <a:tbl>
              <a:tblPr firstRow="1" bandRow="1">
                <a:tableStyleId>{C083E6E3-FA7D-4D7B-A595-EF9225AFEA82}</a:tableStyleId>
              </a:tblPr>
              <a:tblGrid>
                <a:gridCol w="3503543">
                  <a:extLst>
                    <a:ext uri="{9D8B030D-6E8A-4147-A177-3AD203B41FA5}">
                      <a16:colId xmlns:a16="http://schemas.microsoft.com/office/drawing/2014/main" xmlns="" val="3848037566"/>
                    </a:ext>
                  </a:extLst>
                </a:gridCol>
                <a:gridCol w="4211707">
                  <a:extLst>
                    <a:ext uri="{9D8B030D-6E8A-4147-A177-3AD203B41FA5}">
                      <a16:colId xmlns:a16="http://schemas.microsoft.com/office/drawing/2014/main" xmlns="" val="1862356044"/>
                    </a:ext>
                  </a:extLst>
                </a:gridCol>
                <a:gridCol w="4181475">
                  <a:extLst>
                    <a:ext uri="{9D8B030D-6E8A-4147-A177-3AD203B41FA5}">
                      <a16:colId xmlns:a16="http://schemas.microsoft.com/office/drawing/2014/main" xmlns="" val="3477490050"/>
                    </a:ext>
                  </a:extLst>
                </a:gridCol>
              </a:tblGrid>
              <a:tr h="508000">
                <a:tc>
                  <a:txBody>
                    <a:bodyPr/>
                    <a:lstStyle/>
                    <a:p>
                      <a:pPr algn="ctr"/>
                      <a:r>
                        <a:rPr lang="zh-TW" altLang="en-US" sz="2400" b="1" cap="none" spc="0" dirty="0">
                          <a:ln>
                            <a:noFill/>
                          </a:ln>
                          <a:solidFill>
                            <a:srgbClr val="00B2CE"/>
                          </a:solidFill>
                          <a:effectLst/>
                          <a:latin typeface="微軟正黑體" panose="020B0604030504040204" pitchFamily="34" charset="-120"/>
                          <a:ea typeface="微軟正黑體" panose="020B0604030504040204" pitchFamily="34" charset="-120"/>
                        </a:rPr>
                        <a:t>商業模式導向</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400" cap="none" spc="0" dirty="0">
                          <a:ln>
                            <a:noFill/>
                          </a:ln>
                          <a:solidFill>
                            <a:srgbClr val="F6911F"/>
                          </a:solidFill>
                          <a:effectLst/>
                          <a:latin typeface="微軟正黑體" panose="020B0604030504040204" pitchFamily="34" charset="-120"/>
                          <a:ea typeface="微軟正黑體" panose="020B0604030504040204" pitchFamily="34" charset="-120"/>
                        </a:rPr>
                        <a:t>平台導向</a:t>
                      </a:r>
                      <a:endParaRPr lang="zh-TW" altLang="en-US" sz="2400" b="1" cap="none" spc="0" dirty="0">
                        <a:ln>
                          <a:noFill/>
                        </a:ln>
                        <a:solidFill>
                          <a:srgbClr val="F6911F"/>
                        </a:solidFill>
                        <a:effectLst/>
                        <a:latin typeface="微軟正黑體" panose="020B0604030504040204" pitchFamily="34" charset="-120"/>
                        <a:ea typeface="微軟正黑體" panose="020B0604030504040204" pitchFamily="34" charset="-120"/>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400" cap="none" spc="0" dirty="0">
                          <a:ln>
                            <a:noFill/>
                          </a:ln>
                          <a:solidFill>
                            <a:srgbClr val="F26321"/>
                          </a:solidFill>
                          <a:effectLst/>
                          <a:latin typeface="微軟正黑體" panose="020B0604030504040204" pitchFamily="34" charset="-120"/>
                          <a:ea typeface="微軟正黑體" panose="020B0604030504040204" pitchFamily="34" charset="-120"/>
                        </a:rPr>
                        <a:t>顧客體驗導向</a:t>
                      </a:r>
                      <a:endParaRPr lang="zh-TW" altLang="en-US" sz="2400" b="1" cap="none" spc="0" dirty="0">
                        <a:ln>
                          <a:noFill/>
                        </a:ln>
                        <a:solidFill>
                          <a:srgbClr val="F26321"/>
                        </a:solidFill>
                        <a:effectLst/>
                        <a:latin typeface="微軟正黑體" panose="020B0604030504040204" pitchFamily="34" charset="-120"/>
                        <a:ea typeface="微軟正黑體" panose="020B0604030504040204" pitchFamily="34" charset="-120"/>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649458190"/>
                  </a:ext>
                </a:extLst>
              </a:tr>
              <a:tr h="371773">
                <a:tc>
                  <a:txBody>
                    <a:bodyPr/>
                    <a:lstStyle/>
                    <a:p>
                      <a:r>
                        <a:rPr lang="zh-TW" altLang="en-US" cap="none" spc="0" dirty="0">
                          <a:ln>
                            <a:noFill/>
                          </a:ln>
                          <a:solidFill>
                            <a:srgbClr val="00B2CE"/>
                          </a:solidFill>
                          <a:effectLst/>
                          <a:latin typeface="微軟正黑體" panose="020B0604030504040204" pitchFamily="34" charset="-120"/>
                          <a:ea typeface="微軟正黑體" panose="020B0604030504040204" pitchFamily="34" charset="-120"/>
                        </a:rPr>
                        <a:t>開放式邀請 </a:t>
                      </a:r>
                      <a:r>
                        <a:rPr lang="en-US" altLang="zh-TW" cap="none" spc="0" dirty="0">
                          <a:ln>
                            <a:noFill/>
                          </a:ln>
                          <a:solidFill>
                            <a:srgbClr val="00B2CE"/>
                          </a:solidFill>
                          <a:effectLst/>
                          <a:latin typeface="微軟正黑體" panose="020B0604030504040204" pitchFamily="34" charset="-120"/>
                          <a:ea typeface="微軟正黑體" panose="020B0604030504040204" pitchFamily="34" charset="-120"/>
                        </a:rPr>
                        <a:t>Open Invitation</a:t>
                      </a:r>
                      <a:endParaRPr lang="en-US" altLang="zh-TW" b="0" cap="none" spc="0" dirty="0">
                        <a:ln>
                          <a:noFill/>
                        </a:ln>
                        <a:solidFill>
                          <a:srgbClr val="00B2CE"/>
                        </a:solidFill>
                        <a:effectLst/>
                        <a:latin typeface="微軟正黑體" panose="020B0604030504040204" pitchFamily="34" charset="-120"/>
                        <a:ea typeface="微軟正黑體" panose="020B0604030504040204" pitchFamily="34" charset="-120"/>
                      </a:endParaRPr>
                    </a:p>
                  </a:txBody>
                  <a:tcPr>
                    <a:lnT w="12700" cap="flat" cmpd="sng" algn="ctr">
                      <a:solidFill>
                        <a:schemeClr val="tx1"/>
                      </a:solidFill>
                      <a:prstDash val="solid"/>
                      <a:round/>
                      <a:headEnd type="none" w="med" len="med"/>
                      <a:tailEnd type="none" w="med" len="med"/>
                    </a:lnT>
                    <a:noFill/>
                  </a:tcPr>
                </a:tc>
                <a:tc>
                  <a:txBody>
                    <a:bodyPr/>
                    <a:lstStyle/>
                    <a:p>
                      <a:r>
                        <a:rPr lang="zh-TW" altLang="en-US" b="0" cap="none" spc="0" dirty="0">
                          <a:ln>
                            <a:noFill/>
                          </a:ln>
                          <a:solidFill>
                            <a:srgbClr val="F6911F"/>
                          </a:solidFill>
                          <a:effectLst/>
                          <a:latin typeface="微軟正黑體" panose="020B0604030504040204" pitchFamily="34" charset="-120"/>
                          <a:ea typeface="微軟正黑體" panose="020B0604030504040204" pitchFamily="34" charset="-120"/>
                        </a:rPr>
                        <a:t>特許經營 </a:t>
                      </a:r>
                      <a:r>
                        <a:rPr lang="en-US" altLang="zh-TW" b="0" cap="none" spc="0" dirty="0">
                          <a:ln>
                            <a:noFill/>
                          </a:ln>
                          <a:solidFill>
                            <a:srgbClr val="F6911F"/>
                          </a:solidFill>
                          <a:effectLst/>
                          <a:latin typeface="微軟正黑體" panose="020B0604030504040204" pitchFamily="34" charset="-120"/>
                          <a:ea typeface="微軟正黑體" panose="020B0604030504040204" pitchFamily="34" charset="-120"/>
                        </a:rPr>
                        <a:t>Franchise</a:t>
                      </a:r>
                      <a:endParaRPr lang="zh-TW" altLang="en-US" b="0" cap="none" spc="0" dirty="0">
                        <a:ln>
                          <a:noFill/>
                        </a:ln>
                        <a:solidFill>
                          <a:srgbClr val="F6911F"/>
                        </a:solidFill>
                        <a:effectLst/>
                        <a:latin typeface="微軟正黑體" panose="020B0604030504040204" pitchFamily="34" charset="-120"/>
                        <a:ea typeface="微軟正黑體" panose="020B0604030504040204" pitchFamily="34" charset="-120"/>
                      </a:endParaRPr>
                    </a:p>
                  </a:txBody>
                  <a:tcPr>
                    <a:lnT w="12700" cap="flat" cmpd="sng" algn="ctr">
                      <a:solidFill>
                        <a:schemeClr val="tx1"/>
                      </a:solidFill>
                      <a:prstDash val="solid"/>
                      <a:round/>
                      <a:headEnd type="none" w="med" len="med"/>
                      <a:tailEnd type="none" w="med" len="med"/>
                    </a:lnT>
                    <a:noFill/>
                  </a:tcPr>
                </a:tc>
                <a:tc>
                  <a:txBody>
                    <a:bodyPr/>
                    <a:lstStyle/>
                    <a:p>
                      <a:r>
                        <a:rPr lang="zh-TW" altLang="en-US" b="0" cap="none" spc="0" dirty="0">
                          <a:ln>
                            <a:noFill/>
                          </a:ln>
                          <a:solidFill>
                            <a:srgbClr val="F26321"/>
                          </a:solidFill>
                          <a:effectLst/>
                          <a:latin typeface="微軟正黑體" panose="020B0604030504040204" pitchFamily="34" charset="-120"/>
                          <a:ea typeface="微軟正黑體" panose="020B0604030504040204" pitchFamily="34" charset="-120"/>
                        </a:rPr>
                        <a:t>賦予身分地位 </a:t>
                      </a:r>
                      <a:r>
                        <a:rPr lang="en-US" altLang="zh-TW" b="0" cap="none" spc="0" dirty="0">
                          <a:ln>
                            <a:noFill/>
                          </a:ln>
                          <a:solidFill>
                            <a:srgbClr val="F26321"/>
                          </a:solidFill>
                          <a:effectLst/>
                          <a:latin typeface="微軟正黑體" panose="020B0604030504040204" pitchFamily="34" charset="-120"/>
                          <a:ea typeface="微軟正黑體" panose="020B0604030504040204" pitchFamily="34" charset="-120"/>
                        </a:rPr>
                        <a:t>Status-Based</a:t>
                      </a:r>
                      <a:endParaRPr lang="zh-TW" altLang="en-US" b="0" cap="none" spc="0" dirty="0">
                        <a:ln>
                          <a:noFill/>
                        </a:ln>
                        <a:solidFill>
                          <a:srgbClr val="F26321"/>
                        </a:solidFill>
                        <a:effectLst/>
                        <a:latin typeface="微軟正黑體" panose="020B0604030504040204" pitchFamily="34" charset="-120"/>
                        <a:ea typeface="微軟正黑體" panose="020B0604030504040204" pitchFamily="34" charset="-120"/>
                      </a:endParaRPr>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xmlns="" val="3654232221"/>
                  </a:ext>
                </a:extLst>
              </a:tr>
              <a:tr h="64169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cap="none" spc="0" dirty="0">
                          <a:ln>
                            <a:noFill/>
                          </a:ln>
                          <a:effectLst/>
                          <a:latin typeface="微軟正黑體" panose="020B0604030504040204" pitchFamily="34" charset="-120"/>
                          <a:ea typeface="微軟正黑體" panose="020B0604030504040204" pitchFamily="34" charset="-120"/>
                        </a:rPr>
                        <a:t>鼓勵其他人與你合作，無論專家或陌生人</a:t>
                      </a:r>
                      <a:endParaRPr lang="zh-TW" altLang="en-US" b="0" cap="none" spc="0" dirty="0">
                        <a:ln>
                          <a:noFill/>
                        </a:ln>
                        <a:solidFill>
                          <a:schemeClr val="tx1"/>
                        </a:solidFill>
                        <a:effectLst/>
                        <a:latin typeface="微軟正黑體" panose="020B0604030504040204" pitchFamily="34" charset="-120"/>
                        <a:ea typeface="微軟正黑體" panose="020B0604030504040204" pitchFamily="34" charset="-120"/>
                      </a:endParaRPr>
                    </a:p>
                  </a:txBody>
                  <a:tcPr/>
                </a:tc>
                <a:tc>
                  <a:txBody>
                    <a:bodyPr/>
                    <a:lstStyle/>
                    <a:p>
                      <a:r>
                        <a:rPr lang="zh-TW" altLang="en-US" b="0" cap="none" spc="0" dirty="0">
                          <a:ln>
                            <a:noFill/>
                          </a:ln>
                          <a:solidFill>
                            <a:schemeClr val="tx1"/>
                          </a:solidFill>
                          <a:effectLst/>
                          <a:latin typeface="微軟正黑體" panose="020B0604030504040204" pitchFamily="34" charset="-120"/>
                          <a:ea typeface="微軟正黑體" panose="020B0604030504040204" pitchFamily="34" charset="-120"/>
                        </a:rPr>
                        <a:t>開發獨家商品和體驗，讓你和其他人使用這開發延伸的生態系統</a:t>
                      </a:r>
                    </a:p>
                  </a:txBody>
                  <a:tcPr/>
                </a:tc>
                <a:tc>
                  <a:txBody>
                    <a:bodyPr/>
                    <a:lstStyle/>
                    <a:p>
                      <a:r>
                        <a:rPr lang="zh-TW" altLang="en-US" b="0" cap="none" spc="0" dirty="0">
                          <a:ln>
                            <a:noFill/>
                          </a:ln>
                          <a:solidFill>
                            <a:schemeClr val="tx1"/>
                          </a:solidFill>
                          <a:effectLst/>
                          <a:latin typeface="微軟正黑體" panose="020B0604030504040204" pitchFamily="34" charset="-120"/>
                          <a:ea typeface="微軟正黑體" panose="020B0604030504040204" pitchFamily="34" charset="-120"/>
                        </a:rPr>
                        <a:t>運用線索展現顧客的地位，創造熱愛你的商品和服務的菁英族群</a:t>
                      </a:r>
                    </a:p>
                  </a:txBody>
                  <a:tcPr/>
                </a:tc>
                <a:extLst>
                  <a:ext uri="{0D108BD9-81ED-4DB2-BD59-A6C34878D82A}">
                    <a16:rowId xmlns:a16="http://schemas.microsoft.com/office/drawing/2014/main" xmlns="" val="2013434052"/>
                  </a:ext>
                </a:extLst>
              </a:tr>
              <a:tr h="48196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rPr>
                        <a:t>協同消費 </a:t>
                      </a:r>
                      <a:endParaRPr lang="en-US" altLang="zh-TW"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rPr>
                        <a:t>Collaborative</a:t>
                      </a:r>
                      <a:r>
                        <a:rPr lang="zh-TW" altLang="en-US"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rPr>
                        <a:t> </a:t>
                      </a:r>
                      <a:r>
                        <a:rPr lang="en-US" altLang="zh-TW"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rPr>
                        <a:t>Consumption</a:t>
                      </a:r>
                      <a:endParaRPr lang="zh-TW" altLang="en-US"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endParaRPr>
                    </a:p>
                  </a:txBody>
                  <a:tcPr>
                    <a:noFill/>
                  </a:tcPr>
                </a:tc>
                <a:tc>
                  <a:txBody>
                    <a:bodyPr/>
                    <a:lstStyle/>
                    <a:p>
                      <a:r>
                        <a:rPr lang="zh-TW" altLang="en-US" b="0" cap="none" spc="0" dirty="0">
                          <a:ln>
                            <a:noFill/>
                          </a:ln>
                          <a:solidFill>
                            <a:srgbClr val="F6911F"/>
                          </a:solidFill>
                          <a:effectLst/>
                          <a:latin typeface="微軟正黑體" panose="020B0604030504040204" pitchFamily="34" charset="-120"/>
                          <a:ea typeface="微軟正黑體" panose="020B0604030504040204" pitchFamily="34" charset="-120"/>
                        </a:rPr>
                        <a:t>交易平台 </a:t>
                      </a:r>
                      <a:endParaRPr lang="en-US" altLang="zh-TW" b="0" cap="none" spc="0" dirty="0">
                        <a:ln>
                          <a:noFill/>
                        </a:ln>
                        <a:solidFill>
                          <a:srgbClr val="F6911F"/>
                        </a:solidFill>
                        <a:effectLst/>
                        <a:latin typeface="微軟正黑體" panose="020B0604030504040204" pitchFamily="34" charset="-120"/>
                        <a:ea typeface="微軟正黑體" panose="020B0604030504040204" pitchFamily="34" charset="-120"/>
                      </a:endParaRPr>
                    </a:p>
                    <a:p>
                      <a:r>
                        <a:rPr lang="en-US" altLang="zh-TW" b="0" cap="none" spc="0" dirty="0">
                          <a:ln>
                            <a:noFill/>
                          </a:ln>
                          <a:solidFill>
                            <a:srgbClr val="F6911F"/>
                          </a:solidFill>
                          <a:effectLst/>
                          <a:latin typeface="微軟正黑體" panose="020B0604030504040204" pitchFamily="34" charset="-120"/>
                          <a:ea typeface="微軟正黑體" panose="020B0604030504040204" pitchFamily="34" charset="-120"/>
                        </a:rPr>
                        <a:t>Exchange</a:t>
                      </a:r>
                      <a:endParaRPr lang="zh-TW" altLang="en-US" b="0" cap="none" spc="0" dirty="0">
                        <a:ln>
                          <a:noFill/>
                        </a:ln>
                        <a:solidFill>
                          <a:srgbClr val="F6911F"/>
                        </a:solidFill>
                        <a:effectLst/>
                        <a:latin typeface="微軟正黑體" panose="020B0604030504040204" pitchFamily="34" charset="-120"/>
                        <a:ea typeface="微軟正黑體" panose="020B0604030504040204" pitchFamily="34" charset="-120"/>
                      </a:endParaRPr>
                    </a:p>
                  </a:txBody>
                  <a:tcPr>
                    <a:noFill/>
                  </a:tcPr>
                </a:tc>
                <a:tc>
                  <a:txBody>
                    <a:bodyPr/>
                    <a:lstStyle/>
                    <a:p>
                      <a:r>
                        <a:rPr lang="zh-TW" altLang="en-US" b="0" cap="none" spc="0" dirty="0">
                          <a:ln>
                            <a:noFill/>
                          </a:ln>
                          <a:solidFill>
                            <a:srgbClr val="F26321"/>
                          </a:solidFill>
                          <a:effectLst/>
                          <a:latin typeface="微軟正黑體" panose="020B0604030504040204" pitchFamily="34" charset="-120"/>
                          <a:ea typeface="微軟正黑體" panose="020B0604030504040204" pitchFamily="34" charset="-120"/>
                        </a:rPr>
                        <a:t>沉浸式體驗 </a:t>
                      </a:r>
                      <a:endParaRPr lang="en-US" altLang="zh-TW" b="0" cap="none" spc="0" dirty="0">
                        <a:ln>
                          <a:noFill/>
                        </a:ln>
                        <a:solidFill>
                          <a:srgbClr val="F26321"/>
                        </a:solidFill>
                        <a:effectLst/>
                        <a:latin typeface="微軟正黑體" panose="020B0604030504040204" pitchFamily="34" charset="-120"/>
                        <a:ea typeface="微軟正黑體" panose="020B0604030504040204" pitchFamily="34" charset="-120"/>
                      </a:endParaRPr>
                    </a:p>
                    <a:p>
                      <a:r>
                        <a:rPr lang="en-US" altLang="zh-TW" b="0" cap="none" spc="0" dirty="0">
                          <a:ln>
                            <a:noFill/>
                          </a:ln>
                          <a:solidFill>
                            <a:srgbClr val="F26321"/>
                          </a:solidFill>
                          <a:effectLst/>
                          <a:latin typeface="微軟正黑體" panose="020B0604030504040204" pitchFamily="34" charset="-120"/>
                          <a:ea typeface="微軟正黑體" panose="020B0604030504040204" pitchFamily="34" charset="-120"/>
                        </a:rPr>
                        <a:t>Immersion</a:t>
                      </a:r>
                      <a:endParaRPr lang="zh-TW" altLang="en-US" b="0" cap="none" spc="0" dirty="0">
                        <a:ln>
                          <a:noFill/>
                        </a:ln>
                        <a:solidFill>
                          <a:srgbClr val="F26321"/>
                        </a:solidFill>
                        <a:effectLst/>
                        <a:latin typeface="微軟正黑體" panose="020B0604030504040204" pitchFamily="34" charset="-120"/>
                        <a:ea typeface="微軟正黑體" panose="020B0604030504040204" pitchFamily="34" charset="-120"/>
                      </a:endParaRPr>
                    </a:p>
                  </a:txBody>
                  <a:tcPr>
                    <a:noFill/>
                  </a:tcPr>
                </a:tc>
                <a:extLst>
                  <a:ext uri="{0D108BD9-81ED-4DB2-BD59-A6C34878D82A}">
                    <a16:rowId xmlns:a16="http://schemas.microsoft.com/office/drawing/2014/main" xmlns="" val="4133347866"/>
                  </a:ext>
                </a:extLst>
              </a:tr>
              <a:tr h="641691">
                <a:tc>
                  <a:txBody>
                    <a:bodyPr/>
                    <a:lstStyle/>
                    <a:p>
                      <a:r>
                        <a:rPr lang="zh-TW" altLang="en-US" cap="none" spc="0" dirty="0">
                          <a:ln>
                            <a:noFill/>
                          </a:ln>
                          <a:effectLst/>
                          <a:latin typeface="微軟正黑體" panose="020B0604030504040204" pitchFamily="34" charset="-120"/>
                          <a:ea typeface="微軟正黑體" panose="020B0604030504040204" pitchFamily="34" charset="-120"/>
                        </a:rPr>
                        <a:t>運用人際關係顛覆傳統的所有權形式</a:t>
                      </a:r>
                      <a:endParaRPr lang="zh-TW" altLang="en-US" b="0" cap="none" spc="0" dirty="0">
                        <a:ln>
                          <a:noFill/>
                        </a:ln>
                        <a:solidFill>
                          <a:schemeClr val="tx1"/>
                        </a:solidFill>
                        <a:effectLst/>
                        <a:latin typeface="微軟正黑體" panose="020B0604030504040204" pitchFamily="34" charset="-120"/>
                        <a:ea typeface="微軟正黑體" panose="020B0604030504040204" pitchFamily="34" charset="-120"/>
                      </a:endParaRPr>
                    </a:p>
                  </a:txBody>
                  <a:tcPr/>
                </a:tc>
                <a:tc>
                  <a:txBody>
                    <a:bodyPr/>
                    <a:lstStyle/>
                    <a:p>
                      <a:r>
                        <a:rPr lang="zh-TW" altLang="en-US" b="0" cap="none" spc="0" dirty="0">
                          <a:ln>
                            <a:noFill/>
                          </a:ln>
                          <a:solidFill>
                            <a:schemeClr val="tx1"/>
                          </a:solidFill>
                          <a:effectLst/>
                          <a:latin typeface="微軟正黑體" panose="020B0604030504040204" pitchFamily="34" charset="-120"/>
                          <a:ea typeface="微軟正黑體" panose="020B0604030504040204" pitchFamily="34" charset="-120"/>
                        </a:rPr>
                        <a:t>為既有資源、興趣、市場或產業建立活動中心和商務中心</a:t>
                      </a:r>
                    </a:p>
                  </a:txBody>
                  <a:tcPr/>
                </a:tc>
                <a:tc>
                  <a:txBody>
                    <a:bodyPr/>
                    <a:lstStyle/>
                    <a:p>
                      <a:r>
                        <a:rPr lang="zh-TW" altLang="en-US" b="0" cap="none" spc="0" dirty="0">
                          <a:ln>
                            <a:noFill/>
                          </a:ln>
                          <a:solidFill>
                            <a:schemeClr val="tx1"/>
                          </a:solidFill>
                          <a:effectLst/>
                          <a:latin typeface="微軟正黑體" panose="020B0604030504040204" pitchFamily="34" charset="-120"/>
                          <a:ea typeface="微軟正黑體" panose="020B0604030504040204" pitchFamily="34" charset="-120"/>
                        </a:rPr>
                        <a:t>創造吸引人的環境，讓顧客有更深的參與和投入</a:t>
                      </a:r>
                    </a:p>
                  </a:txBody>
                  <a:tcPr/>
                </a:tc>
                <a:extLst>
                  <a:ext uri="{0D108BD9-81ED-4DB2-BD59-A6C34878D82A}">
                    <a16:rowId xmlns:a16="http://schemas.microsoft.com/office/drawing/2014/main" xmlns="" val="227391162"/>
                  </a:ext>
                </a:extLst>
              </a:tr>
              <a:tr h="4384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rPr>
                        <a:t>免費提供基本商品 </a:t>
                      </a:r>
                      <a:r>
                        <a:rPr lang="en-US" altLang="zh-TW"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rPr>
                        <a:t>Free –Based</a:t>
                      </a:r>
                      <a:endParaRPr lang="zh-TW" altLang="en-US"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endParaRPr>
                    </a:p>
                  </a:txBody>
                  <a:tcPr>
                    <a:noFill/>
                  </a:tcPr>
                </a:tc>
                <a:tc>
                  <a:txBody>
                    <a:bodyPr/>
                    <a:lstStyle/>
                    <a:p>
                      <a:r>
                        <a:rPr lang="zh-TW" altLang="en-US" b="0" cap="none" spc="0" dirty="0">
                          <a:ln>
                            <a:noFill/>
                          </a:ln>
                          <a:solidFill>
                            <a:srgbClr val="F6911F"/>
                          </a:solidFill>
                          <a:effectLst/>
                          <a:latin typeface="微軟正黑體" panose="020B0604030504040204" pitchFamily="34" charset="-120"/>
                          <a:ea typeface="微軟正黑體" panose="020B0604030504040204" pitchFamily="34" charset="-120"/>
                        </a:rPr>
                        <a:t>協同創造</a:t>
                      </a:r>
                      <a:r>
                        <a:rPr lang="en-US" altLang="zh-TW" b="0" cap="none" spc="0" dirty="0">
                          <a:ln>
                            <a:noFill/>
                          </a:ln>
                          <a:solidFill>
                            <a:srgbClr val="F6911F"/>
                          </a:solidFill>
                          <a:effectLst/>
                          <a:latin typeface="微軟正黑體" panose="020B0604030504040204" pitchFamily="34" charset="-120"/>
                          <a:ea typeface="微軟正黑體" panose="020B0604030504040204" pitchFamily="34" charset="-120"/>
                        </a:rPr>
                        <a:t>Collaborative</a:t>
                      </a:r>
                      <a:r>
                        <a:rPr lang="en-US" altLang="zh-TW" b="0" cap="none" spc="0" baseline="0" dirty="0">
                          <a:ln>
                            <a:noFill/>
                          </a:ln>
                          <a:solidFill>
                            <a:srgbClr val="F6911F"/>
                          </a:solidFill>
                          <a:effectLst/>
                          <a:latin typeface="微軟正黑體" panose="020B0604030504040204" pitchFamily="34" charset="-120"/>
                          <a:ea typeface="微軟正黑體" panose="020B0604030504040204" pitchFamily="34" charset="-120"/>
                        </a:rPr>
                        <a:t> Creation</a:t>
                      </a:r>
                      <a:endParaRPr lang="zh-TW" altLang="en-US" b="0" cap="none" spc="0" dirty="0">
                        <a:ln>
                          <a:noFill/>
                        </a:ln>
                        <a:solidFill>
                          <a:srgbClr val="F6911F"/>
                        </a:solidFill>
                        <a:effectLst/>
                        <a:latin typeface="微軟正黑體" panose="020B0604030504040204" pitchFamily="34" charset="-120"/>
                        <a:ea typeface="微軟正黑體" panose="020B0604030504040204" pitchFamily="34" charset="-120"/>
                      </a:endParaRPr>
                    </a:p>
                  </a:txBody>
                  <a:tcPr>
                    <a:noFill/>
                  </a:tcPr>
                </a:tc>
                <a:tc>
                  <a:txBody>
                    <a:bodyPr/>
                    <a:lstStyle/>
                    <a:p>
                      <a:r>
                        <a:rPr lang="zh-TW" altLang="en-US" b="0" cap="none" spc="0" dirty="0">
                          <a:ln>
                            <a:noFill/>
                          </a:ln>
                          <a:solidFill>
                            <a:srgbClr val="F26321"/>
                          </a:solidFill>
                          <a:effectLst/>
                          <a:latin typeface="微軟正黑體" panose="020B0604030504040204" pitchFamily="34" charset="-120"/>
                          <a:ea typeface="微軟正黑體" panose="020B0604030504040204" pitchFamily="34" charset="-120"/>
                        </a:rPr>
                        <a:t>社群聯繫 </a:t>
                      </a:r>
                      <a:r>
                        <a:rPr lang="en-US" altLang="zh-TW" b="0" cap="none" spc="0" dirty="0">
                          <a:ln>
                            <a:noFill/>
                          </a:ln>
                          <a:solidFill>
                            <a:srgbClr val="F26321"/>
                          </a:solidFill>
                          <a:effectLst/>
                          <a:latin typeface="微軟正黑體" panose="020B0604030504040204" pitchFamily="34" charset="-120"/>
                          <a:ea typeface="微軟正黑體" panose="020B0604030504040204" pitchFamily="34" charset="-120"/>
                        </a:rPr>
                        <a:t>Connected</a:t>
                      </a:r>
                      <a:r>
                        <a:rPr lang="zh-TW" altLang="en-US" b="0" cap="none" spc="0" dirty="0">
                          <a:ln>
                            <a:noFill/>
                          </a:ln>
                          <a:solidFill>
                            <a:srgbClr val="F26321"/>
                          </a:solidFill>
                          <a:effectLst/>
                          <a:latin typeface="微軟正黑體" panose="020B0604030504040204" pitchFamily="34" charset="-120"/>
                          <a:ea typeface="微軟正黑體" panose="020B0604030504040204" pitchFamily="34" charset="-120"/>
                        </a:rPr>
                        <a:t> </a:t>
                      </a:r>
                      <a:r>
                        <a:rPr lang="en-US" altLang="zh-TW" b="0" cap="none" spc="0" dirty="0">
                          <a:ln>
                            <a:noFill/>
                          </a:ln>
                          <a:solidFill>
                            <a:srgbClr val="F26321"/>
                          </a:solidFill>
                          <a:effectLst/>
                          <a:latin typeface="微軟正黑體" panose="020B0604030504040204" pitchFamily="34" charset="-120"/>
                          <a:ea typeface="微軟正黑體" panose="020B0604030504040204" pitchFamily="34" charset="-120"/>
                        </a:rPr>
                        <a:t>Community</a:t>
                      </a:r>
                      <a:endParaRPr lang="zh-TW" altLang="en-US" b="0" cap="none" spc="0" dirty="0">
                        <a:ln>
                          <a:noFill/>
                        </a:ln>
                        <a:solidFill>
                          <a:srgbClr val="F26321"/>
                        </a:solidFill>
                        <a:effectLst/>
                        <a:latin typeface="微軟正黑體" panose="020B0604030504040204" pitchFamily="34" charset="-120"/>
                        <a:ea typeface="微軟正黑體" panose="020B0604030504040204" pitchFamily="34" charset="-120"/>
                      </a:endParaRPr>
                    </a:p>
                  </a:txBody>
                  <a:tcPr>
                    <a:noFill/>
                  </a:tcPr>
                </a:tc>
                <a:extLst>
                  <a:ext uri="{0D108BD9-81ED-4DB2-BD59-A6C34878D82A}">
                    <a16:rowId xmlns:a16="http://schemas.microsoft.com/office/drawing/2014/main" xmlns="" val="1405358440"/>
                  </a:ext>
                </a:extLst>
              </a:tr>
              <a:tr h="638175">
                <a:tc>
                  <a:txBody>
                    <a:bodyPr/>
                    <a:lstStyle/>
                    <a:p>
                      <a:r>
                        <a:rPr lang="zh-TW" altLang="en-US" cap="none" spc="0" dirty="0">
                          <a:ln>
                            <a:noFill/>
                          </a:ln>
                          <a:effectLst/>
                          <a:latin typeface="微軟正黑體" panose="020B0604030504040204" pitchFamily="34" charset="-120"/>
                          <a:ea typeface="微軟正黑體" panose="020B0604030504040204" pitchFamily="34" charset="-120"/>
                        </a:rPr>
                        <a:t>免費來吸引許多使用者，再用多種方法從他們身上賺錢</a:t>
                      </a:r>
                      <a:endParaRPr lang="zh-TW" altLang="en-US" b="0" cap="none" spc="0" dirty="0">
                        <a:ln>
                          <a:noFill/>
                        </a:ln>
                        <a:solidFill>
                          <a:schemeClr val="tx1"/>
                        </a:solidFill>
                        <a:effectLst/>
                        <a:latin typeface="微軟正黑體" panose="020B0604030504040204" pitchFamily="34" charset="-120"/>
                        <a:ea typeface="微軟正黑體" panose="020B0604030504040204" pitchFamily="34" charset="-120"/>
                      </a:endParaRPr>
                    </a:p>
                  </a:txBody>
                  <a:tcPr/>
                </a:tc>
                <a:tc>
                  <a:txBody>
                    <a:bodyPr/>
                    <a:lstStyle/>
                    <a:p>
                      <a:r>
                        <a:rPr lang="zh-TW" altLang="en-US" b="0" cap="none" spc="0" dirty="0">
                          <a:ln>
                            <a:noFill/>
                          </a:ln>
                          <a:solidFill>
                            <a:schemeClr val="tx1"/>
                          </a:solidFill>
                          <a:effectLst/>
                          <a:latin typeface="微軟正黑體" panose="020B0604030504040204" pitchFamily="34" charset="-120"/>
                          <a:ea typeface="微軟正黑體" panose="020B0604030504040204" pitchFamily="34" charset="-120"/>
                        </a:rPr>
                        <a:t>以空間及工具和社群建立關係，鼓勵社群替你創造商品</a:t>
                      </a:r>
                    </a:p>
                  </a:txBody>
                  <a:tcPr/>
                </a:tc>
                <a:tc>
                  <a:txBody>
                    <a:bodyPr/>
                    <a:lstStyle/>
                    <a:p>
                      <a:r>
                        <a:rPr lang="zh-TW" altLang="en-US" b="0" cap="none" spc="0" dirty="0">
                          <a:ln>
                            <a:noFill/>
                          </a:ln>
                          <a:solidFill>
                            <a:schemeClr val="tx1"/>
                          </a:solidFill>
                          <a:effectLst/>
                          <a:latin typeface="微軟正黑體" panose="020B0604030504040204" pitchFamily="34" charset="-120"/>
                          <a:ea typeface="微軟正黑體" panose="020B0604030504040204" pitchFamily="34" charset="-120"/>
                        </a:rPr>
                        <a:t>運用社群力量深化顧客的體驗，並鼓勵他們分享</a:t>
                      </a:r>
                    </a:p>
                  </a:txBody>
                  <a:tcPr/>
                </a:tc>
                <a:extLst>
                  <a:ext uri="{0D108BD9-81ED-4DB2-BD59-A6C34878D82A}">
                    <a16:rowId xmlns:a16="http://schemas.microsoft.com/office/drawing/2014/main" xmlns="" val="2412976279"/>
                  </a:ext>
                </a:extLst>
              </a:tr>
              <a:tr h="36956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rPr>
                        <a:t>徹底最佳化 </a:t>
                      </a:r>
                      <a:endParaRPr lang="en-US" altLang="zh-TW"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rPr>
                        <a:t>Radical Optimization</a:t>
                      </a:r>
                      <a:endParaRPr lang="zh-TW" altLang="en-US"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endParaRPr>
                    </a:p>
                  </a:txBody>
                  <a:tcPr>
                    <a:noFill/>
                  </a:tcPr>
                </a:tc>
                <a:tc>
                  <a:txBody>
                    <a:bodyPr/>
                    <a:lstStyle/>
                    <a:p>
                      <a:r>
                        <a:rPr lang="zh-TW" altLang="en-US" dirty="0">
                          <a:solidFill>
                            <a:srgbClr val="F6911F"/>
                          </a:solidFill>
                          <a:latin typeface="微軟正黑體" panose="020B0604030504040204" pitchFamily="34" charset="-120"/>
                          <a:ea typeface="微軟正黑體" panose="020B0604030504040204" pitchFamily="34" charset="-120"/>
                        </a:rPr>
                        <a:t>研發導向平台  </a:t>
                      </a:r>
                      <a:endParaRPr lang="en-US" altLang="zh-TW" dirty="0">
                        <a:solidFill>
                          <a:srgbClr val="F6911F"/>
                        </a:solidFill>
                        <a:latin typeface="微軟正黑體" panose="020B0604030504040204" pitchFamily="34" charset="-120"/>
                        <a:ea typeface="微軟正黑體" panose="020B0604030504040204" pitchFamily="34" charset="-120"/>
                      </a:endParaRPr>
                    </a:p>
                    <a:p>
                      <a:r>
                        <a:rPr lang="en-US" altLang="zh-TW" dirty="0">
                          <a:solidFill>
                            <a:srgbClr val="F6911F"/>
                          </a:solidFill>
                          <a:latin typeface="微軟正黑體" panose="020B0604030504040204" pitchFamily="34" charset="-120"/>
                          <a:ea typeface="微軟正黑體" panose="020B0604030504040204" pitchFamily="34" charset="-120"/>
                        </a:rPr>
                        <a:t>Competency-Driven</a:t>
                      </a:r>
                      <a:r>
                        <a:rPr lang="zh-TW" altLang="en-US" dirty="0">
                          <a:solidFill>
                            <a:srgbClr val="F6911F"/>
                          </a:solidFill>
                          <a:latin typeface="微軟正黑體" panose="020B0604030504040204" pitchFamily="34" charset="-120"/>
                          <a:ea typeface="微軟正黑體" panose="020B0604030504040204" pitchFamily="34" charset="-120"/>
                        </a:rPr>
                        <a:t> </a:t>
                      </a:r>
                      <a:r>
                        <a:rPr lang="en-US" altLang="zh-TW" baseline="0" dirty="0">
                          <a:solidFill>
                            <a:srgbClr val="F6911F"/>
                          </a:solidFill>
                          <a:latin typeface="微軟正黑體" panose="020B0604030504040204" pitchFamily="34" charset="-120"/>
                          <a:ea typeface="微軟正黑體" panose="020B0604030504040204" pitchFamily="34" charset="-120"/>
                        </a:rPr>
                        <a:t>Platform</a:t>
                      </a:r>
                      <a:endParaRPr lang="zh-TW" altLang="en-US" dirty="0">
                        <a:solidFill>
                          <a:srgbClr val="F6911F"/>
                        </a:solidFill>
                        <a:latin typeface="微軟正黑體" panose="020B0604030504040204" pitchFamily="34" charset="-120"/>
                        <a:ea typeface="微軟正黑體" panose="020B0604030504040204" pitchFamily="34" charset="-120"/>
                      </a:endParaRPr>
                    </a:p>
                  </a:txBody>
                  <a:tcPr>
                    <a:noFill/>
                  </a:tcPr>
                </a:tc>
                <a:tc>
                  <a:txBody>
                    <a:bodyPr/>
                    <a:lstStyle/>
                    <a:p>
                      <a:r>
                        <a:rPr lang="zh-TW" altLang="en-US" sz="1800" b="0" kern="1200" cap="none" spc="0" dirty="0">
                          <a:ln>
                            <a:noFill/>
                          </a:ln>
                          <a:solidFill>
                            <a:srgbClr val="F26321"/>
                          </a:solidFill>
                          <a:effectLst/>
                          <a:latin typeface="微軟正黑體" panose="020B0604030504040204" pitchFamily="34" charset="-120"/>
                          <a:ea typeface="微軟正黑體" panose="020B0604030504040204" pitchFamily="34" charset="-120"/>
                          <a:cs typeface="+mn-cs"/>
                        </a:rPr>
                        <a:t>樹立價值觀 </a:t>
                      </a:r>
                      <a:endParaRPr lang="en-US" altLang="zh-TW" sz="1800" b="0" kern="1200" cap="none" spc="0" dirty="0">
                        <a:ln>
                          <a:noFill/>
                        </a:ln>
                        <a:solidFill>
                          <a:srgbClr val="F26321"/>
                        </a:solidFill>
                        <a:effectLst/>
                        <a:latin typeface="微軟正黑體" panose="020B0604030504040204" pitchFamily="34" charset="-120"/>
                        <a:ea typeface="微軟正黑體" panose="020B0604030504040204" pitchFamily="34" charset="-120"/>
                        <a:cs typeface="+mn-cs"/>
                      </a:endParaRPr>
                    </a:p>
                    <a:p>
                      <a:r>
                        <a:rPr lang="en-US" altLang="zh-TW" sz="1800" b="0" kern="1200" cap="none" spc="0" dirty="0">
                          <a:ln>
                            <a:noFill/>
                          </a:ln>
                          <a:solidFill>
                            <a:srgbClr val="F26321"/>
                          </a:solidFill>
                          <a:effectLst/>
                          <a:latin typeface="微軟正黑體" panose="020B0604030504040204" pitchFamily="34" charset="-120"/>
                          <a:ea typeface="微軟正黑體" panose="020B0604030504040204" pitchFamily="34" charset="-120"/>
                          <a:cs typeface="+mn-cs"/>
                        </a:rPr>
                        <a:t>Value-Based</a:t>
                      </a:r>
                      <a:endParaRPr lang="zh-TW" altLang="en-US" sz="1800" b="0" kern="1200" cap="none" spc="0" dirty="0">
                        <a:ln>
                          <a:noFill/>
                        </a:ln>
                        <a:solidFill>
                          <a:srgbClr val="F26321"/>
                        </a:solidFill>
                        <a:effectLst/>
                        <a:latin typeface="微軟正黑體" panose="020B0604030504040204" pitchFamily="34" charset="-120"/>
                        <a:ea typeface="微軟正黑體" panose="020B0604030504040204" pitchFamily="34" charset="-120"/>
                        <a:cs typeface="+mn-cs"/>
                      </a:endParaRPr>
                    </a:p>
                  </a:txBody>
                  <a:tcPr>
                    <a:noFill/>
                  </a:tcPr>
                </a:tc>
                <a:extLst>
                  <a:ext uri="{0D108BD9-81ED-4DB2-BD59-A6C34878D82A}">
                    <a16:rowId xmlns:a16="http://schemas.microsoft.com/office/drawing/2014/main" xmlns="" val="1696501333"/>
                  </a:ext>
                </a:extLst>
              </a:tr>
              <a:tr h="634361">
                <a:tc>
                  <a:txBody>
                    <a:bodyPr/>
                    <a:lstStyle/>
                    <a:p>
                      <a:r>
                        <a:rPr lang="zh-TW" altLang="en-US" dirty="0">
                          <a:latin typeface="微軟正黑體" panose="020B0604030504040204" pitchFamily="34" charset="-120"/>
                          <a:ea typeface="微軟正黑體" panose="020B0604030504040204" pitchFamily="34" charset="-120"/>
                        </a:rPr>
                        <a:t>超越一般的營運效率，讓競爭對手望塵莫及</a:t>
                      </a:r>
                    </a:p>
                  </a:txBody>
                  <a:tcPr/>
                </a:tc>
                <a:tc>
                  <a:txBody>
                    <a:bodyPr/>
                    <a:lstStyle/>
                    <a:p>
                      <a:r>
                        <a:rPr lang="zh-TW" altLang="en-US" dirty="0">
                          <a:latin typeface="微軟正黑體" panose="020B0604030504040204" pitchFamily="34" charset="-120"/>
                          <a:ea typeface="微軟正黑體" panose="020B0604030504040204" pitchFamily="34" charset="-120"/>
                        </a:rPr>
                        <a:t>開放關鍵資產和技術讓其他人使用，推動他們的事業</a:t>
                      </a:r>
                    </a:p>
                  </a:txBody>
                  <a:tcPr/>
                </a:tc>
                <a:tc>
                  <a:txBody>
                    <a:bodyPr/>
                    <a:lstStyle/>
                    <a:p>
                      <a:r>
                        <a:rPr lang="zh-TW" altLang="en-US" dirty="0">
                          <a:latin typeface="微軟正黑體" panose="020B0604030504040204" pitchFamily="34" charset="-120"/>
                          <a:ea typeface="微軟正黑體" panose="020B0604030504040204" pitchFamily="34" charset="-120"/>
                        </a:rPr>
                        <a:t>讓你的產品代表某種信念，推動某種趨勢，鎖定特定的群體、力念或意義</a:t>
                      </a:r>
                      <a:endParaRPr lang="en-US" altLang="zh-TW"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xmlns="" val="2621366158"/>
                  </a:ext>
                </a:extLst>
              </a:tr>
              <a:tr h="3717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rPr>
                        <a:t>前瞻性業務 </a:t>
                      </a:r>
                      <a:r>
                        <a:rPr lang="en-US" altLang="zh-TW"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rPr>
                        <a:t>Predictive Business</a:t>
                      </a:r>
                      <a:endParaRPr lang="zh-TW" altLang="en-US" sz="1800" kern="1200" cap="none" spc="0" dirty="0">
                        <a:ln>
                          <a:noFill/>
                        </a:ln>
                        <a:solidFill>
                          <a:srgbClr val="00B2CE"/>
                        </a:solidFill>
                        <a:effectLst/>
                        <a:latin typeface="微軟正黑體" panose="020B0604030504040204" pitchFamily="34" charset="-120"/>
                        <a:ea typeface="微軟正黑體" panose="020B0604030504040204" pitchFamily="34" charset="-120"/>
                        <a:cs typeface="+mn-cs"/>
                      </a:endParaRPr>
                    </a:p>
                  </a:txBody>
                  <a:tcPr>
                    <a:noFill/>
                  </a:tcPr>
                </a:tc>
                <a:tc>
                  <a:txBody>
                    <a:bodyPr/>
                    <a:lstStyle/>
                    <a:p>
                      <a:r>
                        <a:rPr lang="zh-TW" altLang="en-US" dirty="0">
                          <a:solidFill>
                            <a:srgbClr val="F6911F"/>
                          </a:solidFill>
                          <a:latin typeface="微軟正黑體" panose="020B0604030504040204" pitchFamily="34" charset="-120"/>
                          <a:ea typeface="微軟正黑體" panose="020B0604030504040204" pitchFamily="34" charset="-120"/>
                        </a:rPr>
                        <a:t>生態系統體驗</a:t>
                      </a:r>
                      <a:r>
                        <a:rPr lang="en-US" altLang="zh-TW" dirty="0">
                          <a:solidFill>
                            <a:srgbClr val="F6911F"/>
                          </a:solidFill>
                          <a:latin typeface="微軟正黑體" panose="020B0604030504040204" pitchFamily="34" charset="-120"/>
                          <a:ea typeface="微軟正黑體" panose="020B0604030504040204" pitchFamily="34" charset="-120"/>
                        </a:rPr>
                        <a:t>Experience</a:t>
                      </a:r>
                      <a:r>
                        <a:rPr lang="zh-TW" altLang="en-US" dirty="0">
                          <a:solidFill>
                            <a:srgbClr val="F6911F"/>
                          </a:solidFill>
                          <a:latin typeface="微軟正黑體" panose="020B0604030504040204" pitchFamily="34" charset="-120"/>
                          <a:ea typeface="微軟正黑體" panose="020B0604030504040204" pitchFamily="34" charset="-120"/>
                        </a:rPr>
                        <a:t> </a:t>
                      </a:r>
                      <a:r>
                        <a:rPr lang="en-US" altLang="zh-TW" dirty="0">
                          <a:solidFill>
                            <a:srgbClr val="F6911F"/>
                          </a:solidFill>
                          <a:latin typeface="微軟正黑體" panose="020B0604030504040204" pitchFamily="34" charset="-120"/>
                          <a:ea typeface="微軟正黑體" panose="020B0604030504040204" pitchFamily="34" charset="-120"/>
                        </a:rPr>
                        <a:t>Ecosystem</a:t>
                      </a:r>
                      <a:endParaRPr lang="zh-TW" altLang="en-US" dirty="0">
                        <a:solidFill>
                          <a:srgbClr val="F6911F"/>
                        </a:solidFill>
                        <a:latin typeface="微軟正黑體" panose="020B0604030504040204" pitchFamily="34" charset="-120"/>
                        <a:ea typeface="微軟正黑體" panose="020B0604030504040204" pitchFamily="34" charset="-120"/>
                      </a:endParaRPr>
                    </a:p>
                  </a:txBody>
                  <a:tcPr>
                    <a:noFill/>
                  </a:tcPr>
                </a:tc>
                <a:tc>
                  <a:txBody>
                    <a:bodyPr/>
                    <a:lstStyle/>
                    <a:p>
                      <a:r>
                        <a:rPr lang="zh-TW" altLang="en-US" sz="1800" b="0" kern="1200" cap="none" spc="0" dirty="0">
                          <a:ln>
                            <a:noFill/>
                          </a:ln>
                          <a:solidFill>
                            <a:srgbClr val="F26321"/>
                          </a:solidFill>
                          <a:effectLst/>
                          <a:latin typeface="微軟正黑體" panose="020B0604030504040204" pitchFamily="34" charset="-120"/>
                          <a:ea typeface="微軟正黑體" panose="020B0604030504040204" pitchFamily="34" charset="-120"/>
                          <a:cs typeface="+mn-cs"/>
                        </a:rPr>
                        <a:t>產品簡化 </a:t>
                      </a:r>
                      <a:r>
                        <a:rPr lang="en-US" altLang="zh-TW" sz="1800" b="0" kern="1200" cap="none" spc="0" dirty="0">
                          <a:ln>
                            <a:noFill/>
                          </a:ln>
                          <a:solidFill>
                            <a:srgbClr val="F26321"/>
                          </a:solidFill>
                          <a:effectLst/>
                          <a:latin typeface="微軟正黑體" panose="020B0604030504040204" pitchFamily="34" charset="-120"/>
                          <a:ea typeface="微軟正黑體" panose="020B0604030504040204" pitchFamily="34" charset="-120"/>
                          <a:cs typeface="+mn-cs"/>
                        </a:rPr>
                        <a:t>Simplification</a:t>
                      </a:r>
                      <a:endParaRPr lang="zh-TW" altLang="en-US" sz="1800" b="0" kern="1200" cap="none" spc="0" dirty="0">
                        <a:ln>
                          <a:noFill/>
                        </a:ln>
                        <a:solidFill>
                          <a:srgbClr val="F26321"/>
                        </a:solidFill>
                        <a:effectLst/>
                        <a:latin typeface="微軟正黑體" panose="020B0604030504040204" pitchFamily="34" charset="-120"/>
                        <a:ea typeface="微軟正黑體" panose="020B0604030504040204" pitchFamily="34" charset="-120"/>
                        <a:cs typeface="+mn-cs"/>
                      </a:endParaRPr>
                    </a:p>
                  </a:txBody>
                  <a:tcPr>
                    <a:noFill/>
                  </a:tcPr>
                </a:tc>
                <a:extLst>
                  <a:ext uri="{0D108BD9-81ED-4DB2-BD59-A6C34878D82A}">
                    <a16:rowId xmlns:a16="http://schemas.microsoft.com/office/drawing/2014/main" xmlns="" val="2820956283"/>
                  </a:ext>
                </a:extLst>
              </a:tr>
              <a:tr h="916701">
                <a:tc>
                  <a:txBody>
                    <a:bodyPr/>
                    <a:lstStyle/>
                    <a:p>
                      <a:r>
                        <a:rPr lang="zh-TW" altLang="en-US" dirty="0">
                          <a:latin typeface="微軟正黑體" panose="020B0604030504040204" pitchFamily="34" charset="-120"/>
                          <a:ea typeface="微軟正黑體" panose="020B0604030504040204" pitchFamily="34" charset="-120"/>
                        </a:rPr>
                        <a:t>從資料中找出行為模式，進行分析，讓你可以因此對客戶做出承諾，預測結果，不斷提升效率</a:t>
                      </a:r>
                    </a:p>
                  </a:txBody>
                  <a:tcPr>
                    <a:lnB w="12700" cap="flat" cmpd="sng" algn="ctr">
                      <a:solidFill>
                        <a:schemeClr val="tx1"/>
                      </a:solidFill>
                      <a:prstDash val="solid"/>
                      <a:round/>
                      <a:headEnd type="none" w="med" len="med"/>
                      <a:tailEnd type="none" w="med" len="med"/>
                    </a:lnB>
                  </a:tcPr>
                </a:tc>
                <a:tc>
                  <a:txBody>
                    <a:bodyPr/>
                    <a:lstStyle/>
                    <a:p>
                      <a:r>
                        <a:rPr lang="zh-TW" altLang="en-US" dirty="0">
                          <a:latin typeface="微軟正黑體" panose="020B0604030504040204" pitchFamily="34" charset="-120"/>
                          <a:ea typeface="微軟正黑體" panose="020B0604030504040204" pitchFamily="34" charset="-120"/>
                        </a:rPr>
                        <a:t>打造一個順暢的系統，結合產品、服務及延伸產品，讓他們以吸引人的方式相互作用與連結</a:t>
                      </a:r>
                    </a:p>
                  </a:txBody>
                  <a:tcPr>
                    <a:lnB w="12700" cap="flat" cmpd="sng" algn="ctr">
                      <a:solidFill>
                        <a:schemeClr val="tx1"/>
                      </a:solidFill>
                      <a:prstDash val="solid"/>
                      <a:round/>
                      <a:headEnd type="none" w="med" len="med"/>
                      <a:tailEnd type="none" w="med" len="med"/>
                    </a:lnB>
                  </a:tcPr>
                </a:tc>
                <a:tc>
                  <a:txBody>
                    <a:bodyPr/>
                    <a:lstStyle/>
                    <a:p>
                      <a:r>
                        <a:rPr lang="zh-TW" altLang="en-US" dirty="0">
                          <a:latin typeface="微軟正黑體" panose="020B0604030504040204" pitchFamily="34" charset="-120"/>
                          <a:ea typeface="微軟正黑體" panose="020B0604030504040204" pitchFamily="34" charset="-120"/>
                        </a:rPr>
                        <a:t>徹底為顧客削減複雜，繁複或艱澀的操作與功能，讓他們輕鬆完成以前無法完成的事</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669365936"/>
                  </a:ext>
                </a:extLst>
              </a:tr>
            </a:tbl>
          </a:graphicData>
        </a:graphic>
      </p:graphicFrame>
    </p:spTree>
    <p:extLst>
      <p:ext uri="{BB962C8B-B14F-4D97-AF65-F5344CB8AC3E}">
        <p14:creationId xmlns:p14="http://schemas.microsoft.com/office/powerpoint/2010/main" val="38630134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b="1" dirty="0"/>
              <a:t>Network </a:t>
            </a:r>
            <a:r>
              <a:rPr lang="en-US" altLang="zh-TW" dirty="0"/>
              <a:t/>
            </a:r>
            <a:br>
              <a:rPr lang="en-US" altLang="zh-TW" dirty="0"/>
            </a:br>
            <a:r>
              <a:rPr lang="en-US" altLang="zh-TW" sz="2800" dirty="0"/>
              <a:t>How You to Connect with Others to Create Value</a:t>
            </a:r>
            <a:endParaRPr lang="zh-TW" altLang="en-US" sz="2800" dirty="0"/>
          </a:p>
        </p:txBody>
      </p:sp>
      <p:sp>
        <p:nvSpPr>
          <p:cNvPr id="3" name="內容版面配置區 2"/>
          <p:cNvSpPr>
            <a:spLocks noGrp="1"/>
          </p:cNvSpPr>
          <p:nvPr>
            <p:ph idx="1"/>
          </p:nvPr>
        </p:nvSpPr>
        <p:spPr/>
        <p:txBody>
          <a:bodyPr/>
          <a:lstStyle/>
          <a:p>
            <a:r>
              <a:rPr lang="en-US" altLang="zh-TW" dirty="0">
                <a:solidFill>
                  <a:srgbClr val="00B2CE"/>
                </a:solidFill>
              </a:rPr>
              <a:t>Network innovations provide a way for firms to take advantage of other companies’ processes, technologies, offerings, channels, and brands.</a:t>
            </a:r>
          </a:p>
          <a:p>
            <a:endParaRPr lang="en-US" altLang="zh-TW" sz="800" dirty="0">
              <a:solidFill>
                <a:srgbClr val="00B2CE"/>
              </a:solidFill>
            </a:endParaRPr>
          </a:p>
          <a:p>
            <a:pPr lvl="1">
              <a:buFont typeface="Wingdings" panose="05000000000000000000" pitchFamily="2" charset="2"/>
              <a:buChar char="Ø"/>
            </a:pPr>
            <a:r>
              <a:rPr kumimoji="1" lang="en-US" altLang="zh-TW" sz="2800" b="1" dirty="0"/>
              <a:t> Open innovation: prizes or crowdsourcing</a:t>
            </a:r>
          </a:p>
          <a:p>
            <a:pPr lvl="1">
              <a:buFont typeface="Wingdings" panose="05000000000000000000" pitchFamily="2" charset="2"/>
              <a:buChar char="Ø"/>
            </a:pPr>
            <a:r>
              <a:rPr kumimoji="1" lang="en-US" altLang="zh-TW" sz="2800" b="1" dirty="0"/>
              <a:t> Franchises</a:t>
            </a:r>
            <a:endParaRPr kumimoji="1" lang="zh-TW" altLang="en-US" sz="2800" b="1" dirty="0"/>
          </a:p>
        </p:txBody>
      </p:sp>
      <p:pic>
        <p:nvPicPr>
          <p:cNvPr id="5" name="圖片 4"/>
          <p:cNvPicPr>
            <a:picLocks noChangeAspect="1"/>
          </p:cNvPicPr>
          <p:nvPr/>
        </p:nvPicPr>
        <p:blipFill>
          <a:blip r:embed="rId2"/>
          <a:stretch>
            <a:fillRect/>
          </a:stretch>
        </p:blipFill>
        <p:spPr>
          <a:xfrm>
            <a:off x="613611" y="4784746"/>
            <a:ext cx="10952748" cy="1816579"/>
          </a:xfrm>
          <a:prstGeom prst="rect">
            <a:avLst/>
          </a:prstGeom>
        </p:spPr>
      </p:pic>
    </p:spTree>
    <p:extLst>
      <p:ext uri="{BB962C8B-B14F-4D97-AF65-F5344CB8AC3E}">
        <p14:creationId xmlns:p14="http://schemas.microsoft.com/office/powerpoint/2010/main" val="32013062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宣紙">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ten">
      <a:majorFont>
        <a:latin typeface="Calibri Light"/>
        <a:ea typeface="微軟正黑體"/>
        <a:cs typeface=""/>
      </a:majorFont>
      <a:minorFont>
        <a:latin typeface="Calibri"/>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12522</TotalTime>
  <Words>7623</Words>
  <Application>Microsoft Office PowerPoint</Application>
  <PresentationFormat>自訂</PresentationFormat>
  <Paragraphs>895</Paragraphs>
  <Slides>83</Slides>
  <Notes>12</Notes>
  <HiddenSlides>3</HiddenSlides>
  <MMClips>0</MMClips>
  <ScaleCrop>false</ScaleCrop>
  <HeadingPairs>
    <vt:vector size="4" baseType="variant">
      <vt:variant>
        <vt:lpstr>佈景主題</vt:lpstr>
      </vt:variant>
      <vt:variant>
        <vt:i4>1</vt:i4>
      </vt:variant>
      <vt:variant>
        <vt:lpstr>投影片標題</vt:lpstr>
      </vt:variant>
      <vt:variant>
        <vt:i4>83</vt:i4>
      </vt:variant>
    </vt:vector>
  </HeadingPairs>
  <TitlesOfParts>
    <vt:vector size="84" baseType="lpstr">
      <vt:lpstr>Office 佈景主題</vt:lpstr>
      <vt:lpstr>PowerPoint 簡報</vt:lpstr>
      <vt:lpstr>Ⅰ. The Ten Types (創新10個原點)</vt:lpstr>
      <vt:lpstr>Framework</vt:lpstr>
      <vt:lpstr>VPRC model</vt:lpstr>
      <vt:lpstr>Profit model How you make money</vt:lpstr>
      <vt:lpstr>Profit model innovation story </vt:lpstr>
      <vt:lpstr>PowerPoint 簡報</vt:lpstr>
      <vt:lpstr>PowerPoint 簡報</vt:lpstr>
      <vt:lpstr>Network  How You to Connect with Others to Create Value</vt:lpstr>
      <vt:lpstr>Network innovation story </vt:lpstr>
      <vt:lpstr>PowerPoint 簡報</vt:lpstr>
      <vt:lpstr>Structure  How You Organize and Align Your Talent and Assets</vt:lpstr>
      <vt:lpstr>Structure innovation story </vt:lpstr>
      <vt:lpstr>PowerPoint 簡報</vt:lpstr>
      <vt:lpstr>Process  How You Use Signature or Superior Methods to Do Your Work</vt:lpstr>
      <vt:lpstr>Process innovation story </vt:lpstr>
      <vt:lpstr>PowerPoint 簡報</vt:lpstr>
      <vt:lpstr>Product performance How You Develop Distinguishing Features and Functionality</vt:lpstr>
      <vt:lpstr>Product innovation story </vt:lpstr>
      <vt:lpstr>PowerPoint 簡報</vt:lpstr>
      <vt:lpstr>Product System How You Create Complementary Products and Services</vt:lpstr>
      <vt:lpstr>Product innovation story </vt:lpstr>
      <vt:lpstr>PowerPoint 簡報</vt:lpstr>
      <vt:lpstr>Service How You Support and Amplify the Value of Your Offerings</vt:lpstr>
      <vt:lpstr>Product innovation story </vt:lpstr>
      <vt:lpstr>PowerPoint 簡報</vt:lpstr>
      <vt:lpstr>Channel How You Deliver Your Offerings to Customers and Users</vt:lpstr>
      <vt:lpstr>Channel innovation story </vt:lpstr>
      <vt:lpstr>PowerPoint 簡報</vt:lpstr>
      <vt:lpstr>Brand How You Represent Your Offerings and Business</vt:lpstr>
      <vt:lpstr>Brand innovation story </vt:lpstr>
      <vt:lpstr>PowerPoint 簡報</vt:lpstr>
      <vt:lpstr>Customer Engagement How You Foster Compelling Interactions</vt:lpstr>
      <vt:lpstr>Customer Engagement innovation story </vt:lpstr>
      <vt:lpstr>PowerPoint 簡報</vt:lpstr>
      <vt:lpstr>PowerPoint 簡報</vt:lpstr>
      <vt:lpstr>PowerPoint 簡報</vt:lpstr>
      <vt:lpstr>Ⅱ. Spot the Innovation        創新案例解析</vt:lpstr>
      <vt:lpstr>Ginger Hotels (薑之棧):  Please Help Yourselves</vt:lpstr>
      <vt:lpstr>PowerPoint 簡報</vt:lpstr>
      <vt:lpstr>Dell (戴爾)</vt:lpstr>
      <vt:lpstr>PowerPoint 簡報</vt:lpstr>
      <vt:lpstr>FedEx (聯邦快遞)</vt:lpstr>
      <vt:lpstr>PowerPoint 簡報</vt:lpstr>
      <vt:lpstr>LEGO (樂高)</vt:lpstr>
      <vt:lpstr>PowerPoint 簡報</vt:lpstr>
      <vt:lpstr>Method (美則)</vt:lpstr>
      <vt:lpstr>PowerPoint 簡報</vt:lpstr>
      <vt:lpstr>Ⅲ. 建構創新計劃的攻略</vt:lpstr>
      <vt:lpstr>PowerPoint 簡報</vt:lpstr>
      <vt:lpstr>Open Invitation Encourage other people to work with you</vt:lpstr>
      <vt:lpstr>Open Invitation:葛蘭素史克 葛蘭素史克消費者醫療保健部門，培養許多外部合作夥伴，與內部的科學家一起開發新點子 共同分擔開發的風險 </vt:lpstr>
      <vt:lpstr>Collaborative Consumption  Leverage connectivity to upend traditional forms of ownership and change the way customers relate to your goods or services. </vt:lpstr>
      <vt:lpstr>Collaborative Consumption: Zipcar  Zipcar打破傳統租車業的常規，它的汽車可以按時數租賃，它鎖定的是不需要整天用車或不想養車的人。</vt:lpstr>
      <vt:lpstr>Free-Based Give away basic offerings for free to attract many users and then make money off of them in multiple ways.</vt:lpstr>
      <vt:lpstr>Free-Based: Linkedln Linkedln專門幫助專業人士建立人脈網絡，它的主要收入來源是人才招募服務、提供人力名單、廣告。營收多角化是讓這類攻略獲利的關鍵。</vt:lpstr>
      <vt:lpstr>Radical Optimization Move beyond standard operational efficiencies to  make it painful for other firms to compete with you.</vt:lpstr>
      <vt:lpstr>Radical Optimization:西麥克斯 墨西哥許多城市都有交通阻塞的問題，西麥克斯著手於研究孟菲斯營運中心，以及休士頓的救護車和緊急醫療服務系統，致力於提升水泥車的運輸系統。</vt:lpstr>
      <vt:lpstr>Predictive Business mine data to model behaviors and breakdowns, allowing you to make promises, predict outcomes, and drive efficiencies for customers.</vt:lpstr>
      <vt:lpstr>Predictive Business:奇異公司 奇異公司以OnPoint方案徹底改變飛機引擎產業，這項方案整合保養、材料、資產管理等服務，以及奇異融資的融資能力，變成保證引擎正常運作的單一商品，而且全部依照飛行時數計價。</vt:lpstr>
      <vt:lpstr>PowerPoint 簡報</vt:lpstr>
      <vt:lpstr>Franchise Develop signature offerings and experiences that you use to develop ecosystems of extensions.</vt:lpstr>
      <vt:lpstr>Franchise:哈利波特 哈利波特就像如今的多數流行一樣，迅速演化成跨媒體的特許經營，延伸發展出電影、電玩、糖果、玩具，以及多種把霍格華茲魔法學校帶給粉絲的產品。</vt:lpstr>
      <vt:lpstr>Exchange Establish hubs of activity and commerce for any given resource, interest, market, or industry.</vt:lpstr>
      <vt:lpstr>Exchange: Kickerstarter 2009年Kickerstarter創立，迅速成為獨力產品開發者、藝術家‘作家與各領域創作者尋求認同與資助專案的地方。</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Values-Based Make your products stand for something and foster a movement— focusing on a particular constituency, cause, or reason for existing.</vt:lpstr>
      <vt:lpstr>Values-Based:修納德裝備店 1957年，依凡•修納德開始自制硬鐵岩釘，避免使用當時攀岩時常棄置於岩石上的軟鐵岩釘，開始營運修納德裝備店，後來演變成專門販售以可回收資源所生產的服飾公司。</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L</dc:creator>
  <cp:lastModifiedBy>yml</cp:lastModifiedBy>
  <cp:revision>213</cp:revision>
  <dcterms:created xsi:type="dcterms:W3CDTF">2016-03-30T08:01:18Z</dcterms:created>
  <dcterms:modified xsi:type="dcterms:W3CDTF">2016-05-20T08:09:24Z</dcterms:modified>
</cp:coreProperties>
</file>